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tiff" ContentType="image/tiff"/>
  <Default Extension="wdp" ContentType="image/vnd.ms-photo"/>
  <Default Extension="xlsm" ContentType="application/vnd.ms-excel.sheet.macroEnabled.12"/>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heme/theme2.xml" ContentType="application/vnd.openxmlformats-officedocument.theme+xml"/>
  <Override PartName="/ppt/theme/theme3.xml" ContentType="application/vnd.openxmlformats-officedocument.theme+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notesSlides/notesSlide1.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ags/tag11.xml" ContentType="application/vnd.openxmlformats-officedocument.presentationml.tags+xml"/>
  <Override PartName="/ppt/notesSlides/notesSlide2.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ags/tag12.xml" ContentType="application/vnd.openxmlformats-officedocument.presentationml.tags+xml"/>
  <Override PartName="/ppt/tags/tag13.xml" ContentType="application/vnd.openxmlformats-officedocument.presentationml.tags+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tags/tag14.xml" ContentType="application/vnd.openxmlformats-officedocument.presentationml.tags+xml"/>
  <Override PartName="/ppt/notesSlides/notesSlide3.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tags/tag15.xml" ContentType="application/vnd.openxmlformats-officedocument.presentationml.tags+xml"/>
  <Override PartName="/ppt/tags/tag16.xml" ContentType="application/vnd.openxmlformats-officedocument.presentationml.tags+xml"/>
  <Override PartName="/ppt/notesSlides/notesSlide4.xml" ContentType="application/vnd.openxmlformats-officedocument.presentationml.notesSlide+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notesSlides/notesSlide5.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tags/tag53.xml" ContentType="application/vnd.openxmlformats-officedocument.presentationml.tags+xml"/>
  <Override PartName="/ppt/notesSlides/notesSlide6.xml" ContentType="application/vnd.openxmlformats-officedocument.presentationml.notesSlide+xml"/>
  <Override PartName="/ppt/tags/tag54.xml" ContentType="application/vnd.openxmlformats-officedocument.presentationml.tags+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drawings/drawing1.xml" ContentType="application/vnd.openxmlformats-officedocument.drawingml.chartshapes+xml"/>
  <Override PartName="/ppt/tags/tag61.xml" ContentType="application/vnd.openxmlformats-officedocument.presentationml.tags+xml"/>
  <Override PartName="/ppt/tags/tag62.xml" ContentType="application/vnd.openxmlformats-officedocument.presentationml.tags+xml"/>
  <Override PartName="/ppt/notesSlides/notesSlide7.xml" ContentType="application/vnd.openxmlformats-officedocument.presentationml.notesSlid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notesSlides/notesSlide8.xml" ContentType="application/vnd.openxmlformats-officedocument.presentationml.notesSlide+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tags/tag80.xml" ContentType="application/vnd.openxmlformats-officedocument.presentationml.tags+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charts/chart16.xml" ContentType="application/vnd.openxmlformats-officedocument.drawingml.chart+xml"/>
  <Override PartName="/ppt/charts/style16.xml" ContentType="application/vnd.ms-office.chartstyle+xml"/>
  <Override PartName="/ppt/charts/colors16.xml" ContentType="application/vnd.ms-office.chartcolorstyle+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charts/chart17.xml" ContentType="application/vnd.openxmlformats-officedocument.drawingml.chart+xml"/>
  <Override PartName="/ppt/charts/style17.xml" ContentType="application/vnd.ms-office.chartstyle+xml"/>
  <Override PartName="/ppt/charts/colors17.xml" ContentType="application/vnd.ms-office.chartcolorstyle+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charts/chart18.xml" ContentType="application/vnd.openxmlformats-officedocument.drawingml.chart+xml"/>
  <Override PartName="/ppt/charts/style18.xml" ContentType="application/vnd.ms-office.chartstyle+xml"/>
  <Override PartName="/ppt/charts/colors18.xml" ContentType="application/vnd.ms-office.chartcolorstyle+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charts/chart19.xml" ContentType="application/vnd.openxmlformats-officedocument.drawingml.chart+xml"/>
  <Override PartName="/ppt/charts/style19.xml" ContentType="application/vnd.ms-office.chartstyle+xml"/>
  <Override PartName="/ppt/charts/colors19.xml" ContentType="application/vnd.ms-office.chartcolorstyle+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charts/chart20.xml" ContentType="application/vnd.openxmlformats-officedocument.drawingml.chart+xml"/>
  <Override PartName="/ppt/charts/style20.xml" ContentType="application/vnd.ms-office.chartstyle+xml"/>
  <Override PartName="/ppt/charts/colors20.xml" ContentType="application/vnd.ms-office.chartcolorstyle+xml"/>
  <Override PartName="/ppt/tags/tag158.xml" ContentType="application/vnd.openxmlformats-officedocument.presentationml.tags+xml"/>
  <Override PartName="/ppt/tags/tag159.xml" ContentType="application/vnd.openxmlformats-officedocument.presentationml.tags+xml"/>
  <Override PartName="/ppt/charts/chart21.xml" ContentType="application/vnd.openxmlformats-officedocument.drawingml.chart+xml"/>
  <Override PartName="/ppt/tags/tag160.xml" ContentType="application/vnd.openxmlformats-officedocument.presentationml.tags+xml"/>
  <Override PartName="/ppt/tags/tag161.xml" ContentType="application/vnd.openxmlformats-officedocument.presentationml.tags+xml"/>
  <Override PartName="/ppt/charts/chart22.xml" ContentType="application/vnd.openxmlformats-officedocument.drawingml.chart+xml"/>
  <Override PartName="/ppt/charts/style21.xml" ContentType="application/vnd.ms-office.chartstyle+xml"/>
  <Override PartName="/ppt/charts/colors21.xml" ContentType="application/vnd.ms-office.chartcolorstyle+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charts/chart23.xml" ContentType="application/vnd.openxmlformats-officedocument.drawingml.chart+xml"/>
  <Override PartName="/ppt/charts/style22.xml" ContentType="application/vnd.ms-office.chartstyle+xml"/>
  <Override PartName="/ppt/charts/colors22.xml" ContentType="application/vnd.ms-office.chartcolorstyle+xml"/>
  <Override PartName="/ppt/tags/tag166.xml" ContentType="application/vnd.openxmlformats-officedocument.presentationml.tags+xml"/>
  <Override PartName="/ppt/charts/chart24.xml" ContentType="application/vnd.openxmlformats-officedocument.drawingml.chart+xml"/>
  <Override PartName="/ppt/charts/style23.xml" ContentType="application/vnd.ms-office.chartstyle+xml"/>
  <Override PartName="/ppt/charts/colors23.xml" ContentType="application/vnd.ms-office.chartcolorstyle+xml"/>
  <Override PartName="/ppt/charts/chart25.xml" ContentType="application/vnd.openxmlformats-officedocument.drawingml.chart+xml"/>
  <Override PartName="/ppt/charts/style24.xml" ContentType="application/vnd.ms-office.chartstyle+xml"/>
  <Override PartName="/ppt/charts/colors24.xml" ContentType="application/vnd.ms-office.chartcolorstyle+xml"/>
  <Override PartName="/ppt/charts/chart26.xml" ContentType="application/vnd.openxmlformats-officedocument.drawingml.chart+xml"/>
  <Override PartName="/ppt/charts/style25.xml" ContentType="application/vnd.ms-office.chartstyle+xml"/>
  <Override PartName="/ppt/charts/colors25.xml" ContentType="application/vnd.ms-office.chartcolorstyle+xml"/>
  <Override PartName="/ppt/charts/chart27.xml" ContentType="application/vnd.openxmlformats-officedocument.drawingml.chart+xml"/>
  <Override PartName="/ppt/charts/style26.xml" ContentType="application/vnd.ms-office.chartstyle+xml"/>
  <Override PartName="/ppt/charts/colors26.xml" ContentType="application/vnd.ms-office.chartcolorstyle+xml"/>
  <Override PartName="/ppt/tags/tag167.xml" ContentType="application/vnd.openxmlformats-officedocument.presentationml.tags+xml"/>
  <Override PartName="/ppt/charts/chart28.xml" ContentType="application/vnd.openxmlformats-officedocument.drawingml.chart+xml"/>
  <Override PartName="/ppt/charts/style27.xml" ContentType="application/vnd.ms-office.chartstyle+xml"/>
  <Override PartName="/ppt/charts/colors27.xml" ContentType="application/vnd.ms-office.chartcolorstyle+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notesSlides/notesSlide9.xml" ContentType="application/vnd.openxmlformats-officedocument.presentationml.notesSlide+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charts/chart29.xml" ContentType="application/vnd.openxmlformats-officedocument.drawingml.chart+xml"/>
  <Override PartName="/ppt/charts/style28.xml" ContentType="application/vnd.ms-office.chartstyle+xml"/>
  <Override PartName="/ppt/charts/colors28.xml" ContentType="application/vnd.ms-office.chartcolorstyle+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charts/chart30.xml" ContentType="application/vnd.openxmlformats-officedocument.drawingml.chart+xml"/>
  <Override PartName="/ppt/charts/style29.xml" ContentType="application/vnd.ms-office.chartstyle+xml"/>
  <Override PartName="/ppt/charts/colors29.xml" ContentType="application/vnd.ms-office.chartcolorstyle+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notesSlides/notesSlide10.xml" ContentType="application/vnd.openxmlformats-officedocument.presentationml.notesSlide+xml"/>
  <Override PartName="/ppt/charts/chart31.xml" ContentType="application/vnd.openxmlformats-officedocument.drawingml.chart+xml"/>
  <Override PartName="/ppt/charts/style30.xml" ContentType="application/vnd.ms-office.chartstyle+xml"/>
  <Override PartName="/ppt/charts/colors30.xml" ContentType="application/vnd.ms-office.chartcolorstyle+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notesSlides/notesSlide11.xml" ContentType="application/vnd.openxmlformats-officedocument.presentationml.notesSlide+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notesSlides/notesSlide12.xml" ContentType="application/vnd.openxmlformats-officedocument.presentationml.notesSlide+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notesSlides/notesSlide13.xml" ContentType="application/vnd.openxmlformats-officedocument.presentationml.notesSlide+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notesSlides/notesSlide14.xml" ContentType="application/vnd.openxmlformats-officedocument.presentationml.notesSlide+xml"/>
  <Override PartName="/ppt/tags/tag224.xml" ContentType="application/vnd.openxmlformats-officedocument.presentationml.tags+xml"/>
  <Override PartName="/ppt/notesSlides/notesSlide15.xml" ContentType="application/vnd.openxmlformats-officedocument.presentationml.notesSlide+xml"/>
  <Override PartName="/ppt/tags/tag225.xml" ContentType="application/vnd.openxmlformats-officedocument.presentationml.tags+xml"/>
  <Override PartName="/ppt/notesSlides/notesSlide16.xml" ContentType="application/vnd.openxmlformats-officedocument.presentationml.notesSlide+xml"/>
  <Override PartName="/ppt/tags/tag226.xml" ContentType="application/vnd.openxmlformats-officedocument.presentationml.tags+xml"/>
  <Override PartName="/ppt/notesSlides/notesSlide17.xml" ContentType="application/vnd.openxmlformats-officedocument.presentationml.notesSlide+xml"/>
  <Override PartName="/ppt/tags/tag227.xml" ContentType="application/vnd.openxmlformats-officedocument.presentationml.tags+xml"/>
  <Override PartName="/ppt/notesSlides/notesSlide18.xml" ContentType="application/vnd.openxmlformats-officedocument.presentationml.notesSlide+xml"/>
  <Override PartName="/ppt/charts/chart32.xml" ContentType="application/vnd.openxmlformats-officedocument.drawingml.chart+xml"/>
  <Override PartName="/ppt/charts/style31.xml" ContentType="application/vnd.ms-office.chartstyle+xml"/>
  <Override PartName="/ppt/charts/colors31.xml" ContentType="application/vnd.ms-office.chartcolorstyle+xml"/>
  <Override PartName="/ppt/charts/chart33.xml" ContentType="application/vnd.openxmlformats-officedocument.drawingml.chart+xml"/>
  <Override PartName="/ppt/charts/style32.xml" ContentType="application/vnd.ms-office.chartstyle+xml"/>
  <Override PartName="/ppt/charts/colors32.xml" ContentType="application/vnd.ms-office.chartcolorstyle+xml"/>
  <Override PartName="/ppt/tags/tag228.xml" ContentType="application/vnd.openxmlformats-officedocument.presentationml.tags+xml"/>
  <Override PartName="/ppt/notesSlides/notesSlide19.xml" ContentType="application/vnd.openxmlformats-officedocument.presentationml.notesSlide+xml"/>
  <Override PartName="/ppt/charts/chart34.xml" ContentType="application/vnd.openxmlformats-officedocument.drawingml.chart+xml"/>
  <Override PartName="/ppt/charts/style33.xml" ContentType="application/vnd.ms-office.chartstyle+xml"/>
  <Override PartName="/ppt/charts/colors33.xml" ContentType="application/vnd.ms-office.chartcolorstyle+xml"/>
  <Override PartName="/ppt/tags/tag229.xml" ContentType="application/vnd.openxmlformats-officedocument.presentationml.tags+xml"/>
  <Override PartName="/ppt/notesSlides/notesSlide20.xml" ContentType="application/vnd.openxmlformats-officedocument.presentationml.notesSlide+xml"/>
  <Override PartName="/ppt/tags/tag230.xml" ContentType="application/vnd.openxmlformats-officedocument.presentationml.tags+xml"/>
  <Override PartName="/ppt/notesSlides/notesSlide21.xml" ContentType="application/vnd.openxmlformats-officedocument.presentationml.notesSlide+xml"/>
  <Override PartName="/ppt/tags/tag231.xml" ContentType="application/vnd.openxmlformats-officedocument.presentationml.tags+xml"/>
  <Override PartName="/ppt/notesSlides/notesSlide22.xml" ContentType="application/vnd.openxmlformats-officedocument.presentationml.notesSlide+xml"/>
  <Override PartName="/ppt/tags/tag232.xml" ContentType="application/vnd.openxmlformats-officedocument.presentationml.tags+xml"/>
  <Override PartName="/ppt/notesSlides/notesSlide23.xml" ContentType="application/vnd.openxmlformats-officedocument.presentationml.notesSlide+xml"/>
  <Override PartName="/ppt/tags/tag233.xml" ContentType="application/vnd.openxmlformats-officedocument.presentationml.tags+xml"/>
  <Override PartName="/ppt/charts/chart35.xml" ContentType="application/vnd.openxmlformats-officedocument.drawingml.chart+xml"/>
  <Override PartName="/ppt/charts/style34.xml" ContentType="application/vnd.ms-office.chartstyle+xml"/>
  <Override PartName="/ppt/charts/colors34.xml" ContentType="application/vnd.ms-office.chartcolorstyle+xml"/>
  <Override PartName="/ppt/charts/chart36.xml" ContentType="application/vnd.openxmlformats-officedocument.drawingml.chart+xml"/>
  <Override PartName="/ppt/charts/style35.xml" ContentType="application/vnd.ms-office.chartstyle+xml"/>
  <Override PartName="/ppt/charts/colors35.xml" ContentType="application/vnd.ms-office.chartcolorstyle+xml"/>
  <Override PartName="/ppt/tags/tag234.xml" ContentType="application/vnd.openxmlformats-officedocument.presentationml.tags+xml"/>
  <Override PartName="/ppt/notesSlides/notesSlide24.xml" ContentType="application/vnd.openxmlformats-officedocument.presentationml.notesSlide+xml"/>
  <Override PartName="/ppt/tags/tag235.xml" ContentType="application/vnd.openxmlformats-officedocument.presentationml.tags+xml"/>
  <Override PartName="/ppt/notesSlides/notesSlide25.xml" ContentType="application/vnd.openxmlformats-officedocument.presentationml.notesSlide+xml"/>
  <Override PartName="/ppt/tags/tag236.xml" ContentType="application/vnd.openxmlformats-officedocument.presentationml.tags+xml"/>
  <Override PartName="/ppt/notesSlides/notesSlide26.xml" ContentType="application/vnd.openxmlformats-officedocument.presentationml.notesSlide+xml"/>
  <Override PartName="/ppt/tags/tag237.xml" ContentType="application/vnd.openxmlformats-officedocument.presentationml.tags+xml"/>
  <Override PartName="/ppt/notesSlides/notesSlide27.xml" ContentType="application/vnd.openxmlformats-officedocument.presentationml.notesSlide+xml"/>
  <Override PartName="/ppt/charts/chart37.xml" ContentType="application/vnd.openxmlformats-officedocument.drawingml.chart+xml"/>
  <Override PartName="/ppt/charts/style36.xml" ContentType="application/vnd.ms-office.chartstyle+xml"/>
  <Override PartName="/ppt/charts/colors36.xml" ContentType="application/vnd.ms-office.chartcolorstyle+xml"/>
  <Override PartName="/ppt/charts/chart38.xml" ContentType="application/vnd.openxmlformats-officedocument.drawingml.chart+xml"/>
  <Override PartName="/ppt/charts/style37.xml" ContentType="application/vnd.ms-office.chartstyle+xml"/>
  <Override PartName="/ppt/charts/colors37.xml" ContentType="application/vnd.ms-office.chartcolorstyle+xml"/>
  <Override PartName="/ppt/charts/chart39.xml" ContentType="application/vnd.openxmlformats-officedocument.drawingml.chart+xml"/>
  <Override PartName="/ppt/charts/style38.xml" ContentType="application/vnd.ms-office.chartstyle+xml"/>
  <Override PartName="/ppt/charts/colors38.xml" ContentType="application/vnd.ms-office.chartcolorstyle+xml"/>
  <Override PartName="/ppt/tags/tag238.xml" ContentType="application/vnd.openxmlformats-officedocument.presentationml.tags+xml"/>
  <Override PartName="/ppt/notesSlides/notesSlide28.xml" ContentType="application/vnd.openxmlformats-officedocument.presentationml.notesSlide+xml"/>
  <Override PartName="/ppt/tags/tag239.xml" ContentType="application/vnd.openxmlformats-officedocument.presentationml.tags+xml"/>
  <Override PartName="/ppt/tags/tag240.xml" ContentType="application/vnd.openxmlformats-officedocument.presentationml.tags+xml"/>
  <Override PartName="/ppt/notesSlides/notesSlide29.xml" ContentType="application/vnd.openxmlformats-officedocument.presentationml.notesSlide+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charts/chart40.xml" ContentType="application/vnd.openxmlformats-officedocument.drawingml.chart+xml"/>
  <Override PartName="/ppt/charts/style39.xml" ContentType="application/vnd.ms-office.chartstyle+xml"/>
  <Override PartName="/ppt/charts/colors39.xml" ContentType="application/vnd.ms-office.chartcolorstyle+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charts/chart41.xml" ContentType="application/vnd.openxmlformats-officedocument.drawingml.chart+xml"/>
  <Override PartName="/ppt/charts/style40.xml" ContentType="application/vnd.ms-office.chartstyle+xml"/>
  <Override PartName="/ppt/charts/colors40.xml" ContentType="application/vnd.ms-office.chartcolorstyle+xml"/>
  <Override PartName="/ppt/charts/chart42.xml" ContentType="application/vnd.openxmlformats-officedocument.drawingml.chart+xml"/>
  <Override PartName="/ppt/charts/style41.xml" ContentType="application/vnd.ms-office.chartstyle+xml"/>
  <Override PartName="/ppt/charts/colors41.xml" ContentType="application/vnd.ms-office.chartcolorstyle+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charts/chart43.xml" ContentType="application/vnd.openxmlformats-officedocument.drawingml.chart+xml"/>
  <Override PartName="/ppt/charts/style42.xml" ContentType="application/vnd.ms-office.chartstyle+xml"/>
  <Override PartName="/ppt/charts/colors42.xml" ContentType="application/vnd.ms-office.chartcolorstyle+xml"/>
  <Override PartName="/ppt/charts/chart44.xml" ContentType="application/vnd.openxmlformats-officedocument.drawingml.chart+xml"/>
  <Override PartName="/ppt/charts/style43.xml" ContentType="application/vnd.ms-office.chartstyle+xml"/>
  <Override PartName="/ppt/charts/colors43.xml" ContentType="application/vnd.ms-office.chartcolorstyle+xml"/>
  <Override PartName="/ppt/tags/tag258.xml" ContentType="application/vnd.openxmlformats-officedocument.presentationml.tags+xml"/>
  <Override PartName="/ppt/charts/chart45.xml" ContentType="application/vnd.openxmlformats-officedocument.drawingml.chart+xml"/>
  <Override PartName="/ppt/charts/style44.xml" ContentType="application/vnd.ms-office.chartstyle+xml"/>
  <Override PartName="/ppt/charts/colors44.xml" ContentType="application/vnd.ms-office.chartcolorstyle+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notesSlides/notesSlide30.xml" ContentType="application/vnd.openxmlformats-officedocument.presentationml.notesSlide+xml"/>
  <Override PartName="/ppt/tags/tag271.xml" ContentType="application/vnd.openxmlformats-officedocument.presentationml.tags+xml"/>
  <Override PartName="/ppt/notesSlides/notesSlide31.xml" ContentType="application/vnd.openxmlformats-officedocument.presentationml.notesSlide+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notesSlides/notesSlide32.xml" ContentType="application/vnd.openxmlformats-officedocument.presentationml.notesSlide+xml"/>
  <Override PartName="/ppt/tags/tag275.xml" ContentType="application/vnd.openxmlformats-officedocument.presentationml.tags+xml"/>
  <Override PartName="/ppt/notesSlides/notesSlide33.xml" ContentType="application/vnd.openxmlformats-officedocument.presentationml.notesSlide+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notesSlides/notesSlide34.xml" ContentType="application/vnd.openxmlformats-officedocument.presentationml.notesSlide+xml"/>
  <Override PartName="/ppt/tags/tag280.xml" ContentType="application/vnd.openxmlformats-officedocument.presentationml.tags+xml"/>
  <Override PartName="/ppt/charts/chart46.xml" ContentType="application/vnd.openxmlformats-officedocument.drawingml.chart+xml"/>
  <Override PartName="/ppt/charts/style45.xml" ContentType="application/vnd.ms-office.chartstyle+xml"/>
  <Override PartName="/ppt/charts/colors45.xml" ContentType="application/vnd.ms-office.chartcolorstyle+xml"/>
  <Override PartName="/ppt/charts/chart47.xml" ContentType="application/vnd.openxmlformats-officedocument.drawingml.chart+xml"/>
  <Override PartName="/ppt/charts/style46.xml" ContentType="application/vnd.ms-office.chartstyle+xml"/>
  <Override PartName="/ppt/charts/colors46.xml" ContentType="application/vnd.ms-office.chartcolorstyle+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charts/chart48.xml" ContentType="application/vnd.openxmlformats-officedocument.drawingml.chart+xml"/>
  <Override PartName="/ppt/charts/style47.xml" ContentType="application/vnd.ms-office.chartstyle+xml"/>
  <Override PartName="/ppt/charts/colors47.xml" ContentType="application/vnd.ms-office.chartcolorstyle+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notesSlides/notesSlide35.xml" ContentType="application/vnd.openxmlformats-officedocument.presentationml.notesSlide+xml"/>
  <Override PartName="/ppt/tags/tag300.xml" ContentType="application/vnd.openxmlformats-officedocument.presentationml.tags+xml"/>
  <Override PartName="/ppt/tags/tag301.xml" ContentType="application/vnd.openxmlformats-officedocument.presentationml.tags+xml"/>
  <Override PartName="/ppt/charts/chart49.xml" ContentType="application/vnd.openxmlformats-officedocument.drawingml.chart+xml"/>
  <Override PartName="/ppt/charts/style48.xml" ContentType="application/vnd.ms-office.chartstyle+xml"/>
  <Override PartName="/ppt/charts/colors48.xml" ContentType="application/vnd.ms-office.chartcolorstyle+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notesSlides/notesSlide36.xml" ContentType="application/vnd.openxmlformats-officedocument.presentationml.notesSlide+xml"/>
  <Override PartName="/ppt/tags/tag305.xml" ContentType="application/vnd.openxmlformats-officedocument.presentationml.tags+xml"/>
  <Override PartName="/ppt/tags/tag306.xml" ContentType="application/vnd.openxmlformats-officedocument.presentationml.tags+xml"/>
  <Override PartName="/ppt/notesSlides/notesSlide37.xml" ContentType="application/vnd.openxmlformats-officedocument.presentationml.notesSlide+xml"/>
  <Override PartName="/ppt/tags/tag307.xml" ContentType="application/vnd.openxmlformats-officedocument.presentationml.tags+xml"/>
  <Override PartName="/ppt/tags/tag308.xml" ContentType="application/vnd.openxmlformats-officedocument.presentationml.tags+xml"/>
  <Override PartName="/ppt/notesSlides/notesSlide38.xml" ContentType="application/vnd.openxmlformats-officedocument.presentationml.notesSlide+xml"/>
  <Override PartName="/ppt/tags/tag309.xml" ContentType="application/vnd.openxmlformats-officedocument.presentationml.tags+xml"/>
  <Override PartName="/ppt/tags/tag310.xml" ContentType="application/vnd.openxmlformats-officedocument.presentationml.tags+xml"/>
  <Override PartName="/ppt/notesSlides/notesSlide39.xml" ContentType="application/vnd.openxmlformats-officedocument.presentationml.notesSlide+xml"/>
  <Override PartName="/ppt/tags/tag311.xml" ContentType="application/vnd.openxmlformats-officedocument.presentationml.tags+xml"/>
  <Override PartName="/ppt/notesSlides/notesSlide40.xml" ContentType="application/vnd.openxmlformats-officedocument.presentationml.notesSlide+xml"/>
  <Override PartName="/ppt/tags/tag312.xml" ContentType="application/vnd.openxmlformats-officedocument.presentationml.tags+xml"/>
  <Override PartName="/ppt/notesSlides/notesSlide41.xml" ContentType="application/vnd.openxmlformats-officedocument.presentationml.notesSlide+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notesSlides/notesSlide42.xml" ContentType="application/vnd.openxmlformats-officedocument.presentationml.notesSlide+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0.xml" ContentType="application/vnd.openxmlformats-officedocument.presentationml.tags+xml"/>
  <Override PartName="/ppt/notesSlides/notesSlide43.xml" ContentType="application/vnd.openxmlformats-officedocument.presentationml.notesSlide+xml"/>
  <Override PartName="/ppt/tags/tag331.xml" ContentType="application/vnd.openxmlformats-officedocument.presentationml.tags+xml"/>
  <Override PartName="/ppt/notesSlides/notesSlide44.xml" ContentType="application/vnd.openxmlformats-officedocument.presentationml.notesSlide+xml"/>
  <Override PartName="/ppt/tags/tag332.xml" ContentType="application/vnd.openxmlformats-officedocument.presentationml.tags+xml"/>
  <Override PartName="/ppt/notesSlides/notesSlide45.xml" ContentType="application/vnd.openxmlformats-officedocument.presentationml.notesSlide+xml"/>
  <Override PartName="/ppt/tags/tag333.xml" ContentType="application/vnd.openxmlformats-officedocument.presentationml.tags+xml"/>
  <Override PartName="/ppt/notesSlides/notesSlide46.xml" ContentType="application/vnd.openxmlformats-officedocument.presentationml.notesSlide+xml"/>
  <Override PartName="/ppt/tags/tag334.xml" ContentType="application/vnd.openxmlformats-officedocument.presentationml.tags+xml"/>
  <Override PartName="/ppt/notesSlides/notesSlide47.xml" ContentType="application/vnd.openxmlformats-officedocument.presentationml.notesSlide+xml"/>
  <Override PartName="/ppt/tags/tag335.xml" ContentType="application/vnd.openxmlformats-officedocument.presentationml.tags+xml"/>
  <Override PartName="/ppt/notesSlides/notesSlide48.xml" ContentType="application/vnd.openxmlformats-officedocument.presentationml.notesSlide+xml"/>
  <Override PartName="/ppt/tags/tag336.xml" ContentType="application/vnd.openxmlformats-officedocument.presentationml.tags+xml"/>
  <Override PartName="/ppt/tags/tag337.xml" ContentType="application/vnd.openxmlformats-officedocument.presentationml.tags+xml"/>
  <Override PartName="/ppt/charts/chart50.xml" ContentType="application/vnd.openxmlformats-officedocument.drawingml.chart+xml"/>
  <Override PartName="/ppt/tags/tag338.xml" ContentType="application/vnd.openxmlformats-officedocument.presentationml.tags+xml"/>
  <Override PartName="/ppt/tags/tag339.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5" Type="http://schemas.microsoft.com/office/2020/02/relationships/classificationlabels" Target="docMetadata/LabelInfo.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955" r:id="rId5"/>
  </p:sldMasterIdLst>
  <p:notesMasterIdLst>
    <p:notesMasterId r:id="rId231"/>
  </p:notesMasterIdLst>
  <p:handoutMasterIdLst>
    <p:handoutMasterId r:id="rId232"/>
  </p:handoutMasterIdLst>
  <p:sldIdLst>
    <p:sldId id="2147479031" r:id="rId6"/>
    <p:sldId id="2147468928" r:id="rId7"/>
    <p:sldId id="2147479030" r:id="rId8"/>
    <p:sldId id="2147468930" r:id="rId9"/>
    <p:sldId id="2147468931" r:id="rId10"/>
    <p:sldId id="2147468932" r:id="rId11"/>
    <p:sldId id="2147468933" r:id="rId12"/>
    <p:sldId id="2147468934" r:id="rId13"/>
    <p:sldId id="2147468935" r:id="rId14"/>
    <p:sldId id="2147468936" r:id="rId15"/>
    <p:sldId id="2147478988" r:id="rId16"/>
    <p:sldId id="2147468938" r:id="rId17"/>
    <p:sldId id="2147468939" r:id="rId18"/>
    <p:sldId id="2147478986" r:id="rId19"/>
    <p:sldId id="2147468941" r:id="rId20"/>
    <p:sldId id="2147478985" r:id="rId21"/>
    <p:sldId id="2147468943" r:id="rId22"/>
    <p:sldId id="2147468944" r:id="rId23"/>
    <p:sldId id="2147478987" r:id="rId24"/>
    <p:sldId id="2147468946" r:id="rId25"/>
    <p:sldId id="2147468947" r:id="rId26"/>
    <p:sldId id="2147478989" r:id="rId27"/>
    <p:sldId id="2147478990" r:id="rId28"/>
    <p:sldId id="2147478991" r:id="rId29"/>
    <p:sldId id="2147478992" r:id="rId30"/>
    <p:sldId id="2147478993" r:id="rId31"/>
    <p:sldId id="2147478994" r:id="rId32"/>
    <p:sldId id="2147478995" r:id="rId33"/>
    <p:sldId id="2147478996" r:id="rId34"/>
    <p:sldId id="2147478997" r:id="rId35"/>
    <p:sldId id="2147468937" r:id="rId36"/>
    <p:sldId id="2147478998" r:id="rId37"/>
    <p:sldId id="2147478999" r:id="rId38"/>
    <p:sldId id="2147468940" r:id="rId39"/>
    <p:sldId id="2147479000" r:id="rId40"/>
    <p:sldId id="2147468942" r:id="rId41"/>
    <p:sldId id="2147479001" r:id="rId42"/>
    <p:sldId id="2147479002" r:id="rId43"/>
    <p:sldId id="2147468945" r:id="rId44"/>
    <p:sldId id="2147479003" r:id="rId45"/>
    <p:sldId id="2147479004" r:id="rId46"/>
    <p:sldId id="2147468948" r:id="rId47"/>
    <p:sldId id="2147468949" r:id="rId48"/>
    <p:sldId id="2147468950" r:id="rId49"/>
    <p:sldId id="2147468951" r:id="rId50"/>
    <p:sldId id="2147468952" r:id="rId51"/>
    <p:sldId id="2147479026" r:id="rId52"/>
    <p:sldId id="2147468954" r:id="rId53"/>
    <p:sldId id="2147468955" r:id="rId54"/>
    <p:sldId id="2147468956" r:id="rId55"/>
    <p:sldId id="2147468957" r:id="rId56"/>
    <p:sldId id="2147468958" r:id="rId57"/>
    <p:sldId id="2147468959" r:id="rId58"/>
    <p:sldId id="2147468960" r:id="rId59"/>
    <p:sldId id="2147468961" r:id="rId60"/>
    <p:sldId id="2147468962" r:id="rId61"/>
    <p:sldId id="2147468963" r:id="rId62"/>
    <p:sldId id="2147468964" r:id="rId63"/>
    <p:sldId id="2147468965" r:id="rId64"/>
    <p:sldId id="2147468966" r:id="rId65"/>
    <p:sldId id="2147468967" r:id="rId66"/>
    <p:sldId id="2147468968" r:id="rId67"/>
    <p:sldId id="2147468969" r:id="rId68"/>
    <p:sldId id="2147468970" r:id="rId69"/>
    <p:sldId id="2147468971" r:id="rId70"/>
    <p:sldId id="2147468972" r:id="rId71"/>
    <p:sldId id="2147468973" r:id="rId72"/>
    <p:sldId id="2147468974" r:id="rId73"/>
    <p:sldId id="2147468976" r:id="rId74"/>
    <p:sldId id="2147468993" r:id="rId75"/>
    <p:sldId id="2147468977" r:id="rId76"/>
    <p:sldId id="2147468980" r:id="rId77"/>
    <p:sldId id="2147468979" r:id="rId78"/>
    <p:sldId id="2147468981" r:id="rId79"/>
    <p:sldId id="2147468982" r:id="rId80"/>
    <p:sldId id="2147468983" r:id="rId81"/>
    <p:sldId id="2147468984" r:id="rId82"/>
    <p:sldId id="2147468985" r:id="rId83"/>
    <p:sldId id="2147468986" r:id="rId84"/>
    <p:sldId id="2147468987" r:id="rId85"/>
    <p:sldId id="2147468988" r:id="rId86"/>
    <p:sldId id="2147468989" r:id="rId87"/>
    <p:sldId id="2147468990" r:id="rId88"/>
    <p:sldId id="2147468991" r:id="rId89"/>
    <p:sldId id="2147479027" r:id="rId90"/>
    <p:sldId id="2147479005" r:id="rId91"/>
    <p:sldId id="2147468994" r:id="rId92"/>
    <p:sldId id="2147468995" r:id="rId93"/>
    <p:sldId id="2147468996" r:id="rId94"/>
    <p:sldId id="2147468997" r:id="rId95"/>
    <p:sldId id="2147468998" r:id="rId96"/>
    <p:sldId id="2147468999" r:id="rId97"/>
    <p:sldId id="2147469000" r:id="rId98"/>
    <p:sldId id="2147469001" r:id="rId99"/>
    <p:sldId id="2147469002" r:id="rId100"/>
    <p:sldId id="2147469003" r:id="rId101"/>
    <p:sldId id="2147469004" r:id="rId102"/>
    <p:sldId id="2147469005" r:id="rId103"/>
    <p:sldId id="2147469006" r:id="rId104"/>
    <p:sldId id="2147469007" r:id="rId105"/>
    <p:sldId id="2147469008" r:id="rId106"/>
    <p:sldId id="2147469009" r:id="rId107"/>
    <p:sldId id="2147469010" r:id="rId108"/>
    <p:sldId id="2147469011" r:id="rId109"/>
    <p:sldId id="2147469012" r:id="rId110"/>
    <p:sldId id="2147479006" r:id="rId111"/>
    <p:sldId id="2147479007" r:id="rId112"/>
    <p:sldId id="2147479008" r:id="rId113"/>
    <p:sldId id="2147479009" r:id="rId114"/>
    <p:sldId id="2147479010" r:id="rId115"/>
    <p:sldId id="2147479011" r:id="rId116"/>
    <p:sldId id="2147479012" r:id="rId117"/>
    <p:sldId id="2147479013" r:id="rId118"/>
    <p:sldId id="2147479014" r:id="rId119"/>
    <p:sldId id="2147479015" r:id="rId120"/>
    <p:sldId id="2147479016" r:id="rId121"/>
    <p:sldId id="2147479017" r:id="rId122"/>
    <p:sldId id="2147479018" r:id="rId123"/>
    <p:sldId id="2147479019" r:id="rId124"/>
    <p:sldId id="2147479020" r:id="rId125"/>
    <p:sldId id="2147479021" r:id="rId126"/>
    <p:sldId id="2147479022" r:id="rId127"/>
    <p:sldId id="2147479023" r:id="rId128"/>
    <p:sldId id="2147479024" r:id="rId129"/>
    <p:sldId id="2147479025" r:id="rId130"/>
    <p:sldId id="2147479028" r:id="rId131"/>
    <p:sldId id="2147469014" r:id="rId132"/>
    <p:sldId id="2147469015" r:id="rId133"/>
    <p:sldId id="2147469016" r:id="rId134"/>
    <p:sldId id="2147469017" r:id="rId135"/>
    <p:sldId id="2147469018" r:id="rId136"/>
    <p:sldId id="2147469019" r:id="rId137"/>
    <p:sldId id="2147469020" r:id="rId138"/>
    <p:sldId id="2147469021" r:id="rId139"/>
    <p:sldId id="2147469022" r:id="rId140"/>
    <p:sldId id="2147469023" r:id="rId141"/>
    <p:sldId id="2147469024" r:id="rId142"/>
    <p:sldId id="2147469025" r:id="rId143"/>
    <p:sldId id="2147469026" r:id="rId144"/>
    <p:sldId id="2147469027" r:id="rId145"/>
    <p:sldId id="2147469028" r:id="rId146"/>
    <p:sldId id="2147469029" r:id="rId147"/>
    <p:sldId id="2147469030" r:id="rId148"/>
    <p:sldId id="2147469031" r:id="rId149"/>
    <p:sldId id="2147469032" r:id="rId150"/>
    <p:sldId id="2147469033" r:id="rId151"/>
    <p:sldId id="2147469034" r:id="rId152"/>
    <p:sldId id="2147469035" r:id="rId153"/>
    <p:sldId id="2147469036" r:id="rId154"/>
    <p:sldId id="2147469037" r:id="rId155"/>
    <p:sldId id="2147469038" r:id="rId156"/>
    <p:sldId id="2147469039" r:id="rId157"/>
    <p:sldId id="2147469040" r:id="rId158"/>
    <p:sldId id="2147469041" r:id="rId159"/>
    <p:sldId id="2147469042" r:id="rId160"/>
    <p:sldId id="2147469043" r:id="rId161"/>
    <p:sldId id="2147469044" r:id="rId162"/>
    <p:sldId id="2147469045" r:id="rId163"/>
    <p:sldId id="2147469046" r:id="rId164"/>
    <p:sldId id="2147469047" r:id="rId165"/>
    <p:sldId id="2147469048" r:id="rId166"/>
    <p:sldId id="2147469049" r:id="rId167"/>
    <p:sldId id="2147469050" r:id="rId168"/>
    <p:sldId id="2147469051" r:id="rId169"/>
    <p:sldId id="2147469052" r:id="rId170"/>
    <p:sldId id="2147469053" r:id="rId171"/>
    <p:sldId id="2147469054" r:id="rId172"/>
    <p:sldId id="2147469055" r:id="rId173"/>
    <p:sldId id="2147469056" r:id="rId174"/>
    <p:sldId id="2147469057" r:id="rId175"/>
    <p:sldId id="2147469058" r:id="rId176"/>
    <p:sldId id="2147469059" r:id="rId177"/>
    <p:sldId id="2147469060" r:id="rId178"/>
    <p:sldId id="2147469061" r:id="rId179"/>
    <p:sldId id="2147469062" r:id="rId180"/>
    <p:sldId id="2147469063" r:id="rId181"/>
    <p:sldId id="2147469064" r:id="rId182"/>
    <p:sldId id="2147469065" r:id="rId183"/>
    <p:sldId id="2147469066" r:id="rId184"/>
    <p:sldId id="2147469067" r:id="rId185"/>
    <p:sldId id="2147469068" r:id="rId186"/>
    <p:sldId id="2147469069" r:id="rId187"/>
    <p:sldId id="2147469070" r:id="rId188"/>
    <p:sldId id="2147469071" r:id="rId189"/>
    <p:sldId id="2147469072" r:id="rId190"/>
    <p:sldId id="2147469073" r:id="rId191"/>
    <p:sldId id="2147469074" r:id="rId192"/>
    <p:sldId id="2147469075" r:id="rId193"/>
    <p:sldId id="2147469076" r:id="rId194"/>
    <p:sldId id="2147479029" r:id="rId195"/>
    <p:sldId id="2147469078" r:id="rId196"/>
    <p:sldId id="2147469079" r:id="rId197"/>
    <p:sldId id="2147469080" r:id="rId198"/>
    <p:sldId id="2147469081" r:id="rId199"/>
    <p:sldId id="2147469082" r:id="rId200"/>
    <p:sldId id="2147469083" r:id="rId201"/>
    <p:sldId id="2147469084" r:id="rId202"/>
    <p:sldId id="2147469085" r:id="rId203"/>
    <p:sldId id="2147469086" r:id="rId204"/>
    <p:sldId id="2147469087" r:id="rId205"/>
    <p:sldId id="2147469088" r:id="rId206"/>
    <p:sldId id="2147469089" r:id="rId207"/>
    <p:sldId id="2147469090" r:id="rId208"/>
    <p:sldId id="2147469091" r:id="rId209"/>
    <p:sldId id="2147469092" r:id="rId210"/>
    <p:sldId id="2147469093" r:id="rId211"/>
    <p:sldId id="2147469094" r:id="rId212"/>
    <p:sldId id="2147469095" r:id="rId213"/>
    <p:sldId id="2147469096" r:id="rId214"/>
    <p:sldId id="2147469097" r:id="rId215"/>
    <p:sldId id="2147469098" r:id="rId216"/>
    <p:sldId id="2147469099" r:id="rId217"/>
    <p:sldId id="2147469100" r:id="rId218"/>
    <p:sldId id="2147469101" r:id="rId219"/>
    <p:sldId id="2147469102" r:id="rId220"/>
    <p:sldId id="2147469103" r:id="rId221"/>
    <p:sldId id="2147469104" r:id="rId222"/>
    <p:sldId id="2147469105" r:id="rId223"/>
    <p:sldId id="2147469106" r:id="rId224"/>
    <p:sldId id="2147469107" r:id="rId225"/>
    <p:sldId id="2147469108" r:id="rId226"/>
    <p:sldId id="2147469109" r:id="rId227"/>
    <p:sldId id="2147469110" r:id="rId228"/>
    <p:sldId id="2147469111" r:id="rId229"/>
    <p:sldId id="2147479033" r:id="rId230"/>
  </p:sldIdLst>
  <p:sldSz cx="12192000" cy="6858000"/>
  <p:notesSz cx="7315200" cy="9601200"/>
  <p:custDataLst>
    <p:tags r:id="rId233"/>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3" orient="horz" pos="4080" userDrawn="1">
          <p15:clr>
            <a:srgbClr val="A4A3A4"/>
          </p15:clr>
        </p15:guide>
        <p15:guide id="4" pos="7320" userDrawn="1">
          <p15:clr>
            <a:srgbClr val="A4A3A4"/>
          </p15:clr>
        </p15:guide>
        <p15:guide id="5" orient="horz" pos="2160" userDrawn="1">
          <p15:clr>
            <a:srgbClr val="A4A3A4"/>
          </p15:clr>
        </p15:guide>
        <p15:guide id="6" orient="horz" pos="3480"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Daniel Kohlstaedt" initials="DK" lastIdx="3" clrIdx="0">
    <p:extLst>
      <p:ext uri="{19B8F6BF-5375-455C-9EA6-DF929625EA0E}">
        <p15:presenceInfo xmlns:p15="http://schemas.microsoft.com/office/powerpoint/2012/main" userId="S::dkohlstaedt@avenuebio-associates.com::29d2039e-d8a1-4813-bd1d-f15548595e87" providerId="AD"/>
      </p:ext>
    </p:extLst>
  </p:cmAuthor>
  <p:cmAuthor id="2" name="Microsoft Office User" initials="MOU" lastIdx="37" clrIdx="1">
    <p:extLst>
      <p:ext uri="{19B8F6BF-5375-455C-9EA6-DF929625EA0E}">
        <p15:presenceInfo xmlns:p15="http://schemas.microsoft.com/office/powerpoint/2012/main" userId="Microsoft Office User" providerId="None"/>
      </p:ext>
    </p:extLst>
  </p:cmAuthor>
  <p:cmAuthor id="3" name="Natu, Vidyadhar" initials="NV" lastIdx="2" clrIdx="2">
    <p:extLst>
      <p:ext uri="{19B8F6BF-5375-455C-9EA6-DF929625EA0E}">
        <p15:presenceInfo xmlns:p15="http://schemas.microsoft.com/office/powerpoint/2012/main" userId="S::vidyadhar.natu@abbott.com::50d181c9-583d-4c83-97dd-ae9d52316e94"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595959"/>
    <a:srgbClr val="F2F2F2"/>
    <a:srgbClr val="DDF4F3"/>
    <a:srgbClr val="64CCC9"/>
    <a:srgbClr val="004F71"/>
    <a:srgbClr val="000000"/>
    <a:srgbClr val="009CDE"/>
    <a:srgbClr val="E7EFF9"/>
    <a:srgbClr val="CBDEF3"/>
    <a:srgbClr val="FFD10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Mittlere Formatvorlag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21E4AEA4-8DFA-4A89-87EB-49C32662AFE0}" styleName="Mittlere Formatvorlage 2 - Akz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5A111915-BE36-4E01-A7E5-04B1672EAD32}" styleName="Light Style 2 - Accent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 styleId="{8FD4443E-F989-4FC4-A0C8-D5A2AF1F390B}" styleName="Dark Style 1 - Accent 5">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5"/>
          </a:solidFill>
        </a:fill>
      </a:tcStyle>
    </a:wholeTbl>
    <a:band1H>
      <a:tcStyle>
        <a:tcBdr/>
        <a:fill>
          <a:solidFill>
            <a:schemeClr val="accent5">
              <a:shade val="60000"/>
            </a:schemeClr>
          </a:solidFill>
        </a:fill>
      </a:tcStyle>
    </a:band1H>
    <a:band1V>
      <a:tcStyle>
        <a:tcBdr/>
        <a:fill>
          <a:solidFill>
            <a:schemeClr val="accent5">
              <a:shade val="60000"/>
            </a:schemeClr>
          </a:solidFill>
        </a:fill>
      </a:tcStyle>
    </a:band1V>
    <a:lastCol>
      <a:tcTxStyle b="on"/>
      <a:tcStyle>
        <a:tcBdr>
          <a:left>
            <a:ln w="25400" cmpd="sng">
              <a:solidFill>
                <a:schemeClr val="lt1"/>
              </a:solidFill>
            </a:ln>
          </a:left>
        </a:tcBdr>
        <a:fill>
          <a:solidFill>
            <a:schemeClr val="accent5">
              <a:shade val="60000"/>
            </a:schemeClr>
          </a:solidFill>
        </a:fill>
      </a:tcStyle>
    </a:lastCol>
    <a:firstCol>
      <a:tcTxStyle b="on"/>
      <a:tcStyle>
        <a:tcBdr>
          <a:right>
            <a:ln w="25400" cmpd="sng">
              <a:solidFill>
                <a:schemeClr val="lt1"/>
              </a:solidFill>
            </a:ln>
          </a:right>
        </a:tcBdr>
        <a:fill>
          <a:solidFill>
            <a:schemeClr val="accent5">
              <a:shade val="60000"/>
            </a:schemeClr>
          </a:solidFill>
        </a:fill>
      </a:tcStyle>
    </a:firstCol>
    <a:lastRow>
      <a:tcTxStyle b="on"/>
      <a:tcStyle>
        <a:tcBdr>
          <a:top>
            <a:ln w="25400" cmpd="sng">
              <a:solidFill>
                <a:schemeClr val="lt1"/>
              </a:solidFill>
            </a:ln>
          </a:top>
        </a:tcBdr>
        <a:fill>
          <a:solidFill>
            <a:schemeClr val="accent5">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9191" autoAdjust="0"/>
    <p:restoredTop sz="94431" autoAdjust="0"/>
  </p:normalViewPr>
  <p:slideViewPr>
    <p:cSldViewPr snapToGrid="0">
      <p:cViewPr>
        <p:scale>
          <a:sx n="50" d="100"/>
          <a:sy n="50" d="100"/>
        </p:scale>
        <p:origin x="1656" y="600"/>
      </p:cViewPr>
      <p:guideLst>
        <p:guide orient="horz" pos="4080"/>
        <p:guide pos="7320"/>
        <p:guide orient="horz" pos="2160"/>
        <p:guide orient="horz" pos="3480"/>
      </p:guideLst>
    </p:cSldViewPr>
  </p:slideViewPr>
  <p:outlineViewPr>
    <p:cViewPr>
      <p:scale>
        <a:sx n="33" d="100"/>
        <a:sy n="33" d="100"/>
      </p:scale>
      <p:origin x="0" y="-3056"/>
    </p:cViewPr>
  </p:outlineViewPr>
  <p:notesTextViewPr>
    <p:cViewPr>
      <p:scale>
        <a:sx n="1" d="1"/>
        <a:sy n="1" d="1"/>
      </p:scale>
      <p:origin x="0" y="0"/>
    </p:cViewPr>
  </p:notesTextViewPr>
  <p:sorterViewPr>
    <p:cViewPr varScale="1">
      <p:scale>
        <a:sx n="1" d="1"/>
        <a:sy n="1" d="1"/>
      </p:scale>
      <p:origin x="0" y="-62304"/>
    </p:cViewPr>
  </p:sorterViewPr>
  <p:notesViewPr>
    <p:cSldViewPr snapToGrid="0">
      <p:cViewPr>
        <p:scale>
          <a:sx n="1" d="2"/>
          <a:sy n="1" d="2"/>
        </p:scale>
        <p:origin x="0" y="0"/>
      </p:cViewPr>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2.xml"/><Relationship Id="rId21" Type="http://schemas.openxmlformats.org/officeDocument/2006/relationships/slide" Target="slides/slide16.xml"/><Relationship Id="rId42" Type="http://schemas.openxmlformats.org/officeDocument/2006/relationships/slide" Target="slides/slide37.xml"/><Relationship Id="rId63" Type="http://schemas.openxmlformats.org/officeDocument/2006/relationships/slide" Target="slides/slide58.xml"/><Relationship Id="rId84" Type="http://schemas.openxmlformats.org/officeDocument/2006/relationships/slide" Target="slides/slide79.xml"/><Relationship Id="rId138" Type="http://schemas.openxmlformats.org/officeDocument/2006/relationships/slide" Target="slides/slide133.xml"/><Relationship Id="rId159" Type="http://schemas.openxmlformats.org/officeDocument/2006/relationships/slide" Target="slides/slide154.xml"/><Relationship Id="rId170" Type="http://schemas.openxmlformats.org/officeDocument/2006/relationships/slide" Target="slides/slide165.xml"/><Relationship Id="rId191" Type="http://schemas.openxmlformats.org/officeDocument/2006/relationships/slide" Target="slides/slide186.xml"/><Relationship Id="rId205" Type="http://schemas.openxmlformats.org/officeDocument/2006/relationships/slide" Target="slides/slide200.xml"/><Relationship Id="rId226" Type="http://schemas.openxmlformats.org/officeDocument/2006/relationships/slide" Target="slides/slide221.xml"/><Relationship Id="rId107" Type="http://schemas.openxmlformats.org/officeDocument/2006/relationships/slide" Target="slides/slide102.xml"/><Relationship Id="rId11" Type="http://schemas.openxmlformats.org/officeDocument/2006/relationships/slide" Target="slides/slide6.xml"/><Relationship Id="rId32" Type="http://schemas.openxmlformats.org/officeDocument/2006/relationships/slide" Target="slides/slide27.xml"/><Relationship Id="rId53" Type="http://schemas.openxmlformats.org/officeDocument/2006/relationships/slide" Target="slides/slide48.xml"/><Relationship Id="rId74" Type="http://schemas.openxmlformats.org/officeDocument/2006/relationships/slide" Target="slides/slide69.xml"/><Relationship Id="rId128" Type="http://schemas.openxmlformats.org/officeDocument/2006/relationships/slide" Target="slides/slide123.xml"/><Relationship Id="rId149" Type="http://schemas.openxmlformats.org/officeDocument/2006/relationships/slide" Target="slides/slide144.xml"/><Relationship Id="rId5" Type="http://schemas.openxmlformats.org/officeDocument/2006/relationships/slideMaster" Target="slideMasters/slideMaster1.xml"/><Relationship Id="rId95" Type="http://schemas.openxmlformats.org/officeDocument/2006/relationships/slide" Target="slides/slide90.xml"/><Relationship Id="rId160" Type="http://schemas.openxmlformats.org/officeDocument/2006/relationships/slide" Target="slides/slide155.xml"/><Relationship Id="rId181" Type="http://schemas.openxmlformats.org/officeDocument/2006/relationships/slide" Target="slides/slide176.xml"/><Relationship Id="rId216" Type="http://schemas.openxmlformats.org/officeDocument/2006/relationships/slide" Target="slides/slide211.xml"/><Relationship Id="rId237" Type="http://schemas.openxmlformats.org/officeDocument/2006/relationships/theme" Target="theme/theme1.xml"/><Relationship Id="rId22" Type="http://schemas.openxmlformats.org/officeDocument/2006/relationships/slide" Target="slides/slide17.xml"/><Relationship Id="rId43" Type="http://schemas.openxmlformats.org/officeDocument/2006/relationships/slide" Target="slides/slide38.xml"/><Relationship Id="rId64" Type="http://schemas.openxmlformats.org/officeDocument/2006/relationships/slide" Target="slides/slide59.xml"/><Relationship Id="rId118" Type="http://schemas.openxmlformats.org/officeDocument/2006/relationships/slide" Target="slides/slide113.xml"/><Relationship Id="rId139" Type="http://schemas.openxmlformats.org/officeDocument/2006/relationships/slide" Target="slides/slide134.xml"/><Relationship Id="rId85" Type="http://schemas.openxmlformats.org/officeDocument/2006/relationships/slide" Target="slides/slide80.xml"/><Relationship Id="rId150" Type="http://schemas.openxmlformats.org/officeDocument/2006/relationships/slide" Target="slides/slide145.xml"/><Relationship Id="rId171" Type="http://schemas.openxmlformats.org/officeDocument/2006/relationships/slide" Target="slides/slide166.xml"/><Relationship Id="rId192" Type="http://schemas.openxmlformats.org/officeDocument/2006/relationships/slide" Target="slides/slide187.xml"/><Relationship Id="rId206" Type="http://schemas.openxmlformats.org/officeDocument/2006/relationships/slide" Target="slides/slide201.xml"/><Relationship Id="rId227" Type="http://schemas.openxmlformats.org/officeDocument/2006/relationships/slide" Target="slides/slide222.xml"/><Relationship Id="rId12" Type="http://schemas.openxmlformats.org/officeDocument/2006/relationships/slide" Target="slides/slide7.xml"/><Relationship Id="rId33" Type="http://schemas.openxmlformats.org/officeDocument/2006/relationships/slide" Target="slides/slide28.xml"/><Relationship Id="rId108" Type="http://schemas.openxmlformats.org/officeDocument/2006/relationships/slide" Target="slides/slide103.xml"/><Relationship Id="rId129" Type="http://schemas.openxmlformats.org/officeDocument/2006/relationships/slide" Target="slides/slide124.xml"/><Relationship Id="rId54" Type="http://schemas.openxmlformats.org/officeDocument/2006/relationships/slide" Target="slides/slide49.xml"/><Relationship Id="rId75" Type="http://schemas.openxmlformats.org/officeDocument/2006/relationships/slide" Target="slides/slide70.xml"/><Relationship Id="rId96" Type="http://schemas.openxmlformats.org/officeDocument/2006/relationships/slide" Target="slides/slide91.xml"/><Relationship Id="rId140" Type="http://schemas.openxmlformats.org/officeDocument/2006/relationships/slide" Target="slides/slide135.xml"/><Relationship Id="rId161" Type="http://schemas.openxmlformats.org/officeDocument/2006/relationships/slide" Target="slides/slide156.xml"/><Relationship Id="rId182" Type="http://schemas.openxmlformats.org/officeDocument/2006/relationships/slide" Target="slides/slide177.xml"/><Relationship Id="rId217" Type="http://schemas.openxmlformats.org/officeDocument/2006/relationships/slide" Target="slides/slide212.xml"/><Relationship Id="rId6" Type="http://schemas.openxmlformats.org/officeDocument/2006/relationships/slide" Target="slides/slide1.xml"/><Relationship Id="rId238" Type="http://schemas.openxmlformats.org/officeDocument/2006/relationships/tableStyles" Target="tableStyles.xml"/><Relationship Id="rId23" Type="http://schemas.openxmlformats.org/officeDocument/2006/relationships/slide" Target="slides/slide18.xml"/><Relationship Id="rId119" Type="http://schemas.openxmlformats.org/officeDocument/2006/relationships/slide" Target="slides/slide114.xml"/><Relationship Id="rId44" Type="http://schemas.openxmlformats.org/officeDocument/2006/relationships/slide" Target="slides/slide39.xml"/><Relationship Id="rId65" Type="http://schemas.openxmlformats.org/officeDocument/2006/relationships/slide" Target="slides/slide60.xml"/><Relationship Id="rId86" Type="http://schemas.openxmlformats.org/officeDocument/2006/relationships/slide" Target="slides/slide81.xml"/><Relationship Id="rId130" Type="http://schemas.openxmlformats.org/officeDocument/2006/relationships/slide" Target="slides/slide125.xml"/><Relationship Id="rId151" Type="http://schemas.openxmlformats.org/officeDocument/2006/relationships/slide" Target="slides/slide146.xml"/><Relationship Id="rId172" Type="http://schemas.openxmlformats.org/officeDocument/2006/relationships/slide" Target="slides/slide167.xml"/><Relationship Id="rId193" Type="http://schemas.openxmlformats.org/officeDocument/2006/relationships/slide" Target="slides/slide188.xml"/><Relationship Id="rId207" Type="http://schemas.openxmlformats.org/officeDocument/2006/relationships/slide" Target="slides/slide202.xml"/><Relationship Id="rId228" Type="http://schemas.openxmlformats.org/officeDocument/2006/relationships/slide" Target="slides/slide223.xml"/><Relationship Id="rId13" Type="http://schemas.openxmlformats.org/officeDocument/2006/relationships/slide" Target="slides/slide8.xml"/><Relationship Id="rId109" Type="http://schemas.openxmlformats.org/officeDocument/2006/relationships/slide" Target="slides/slide104.xml"/><Relationship Id="rId34" Type="http://schemas.openxmlformats.org/officeDocument/2006/relationships/slide" Target="slides/slide29.xml"/><Relationship Id="rId55" Type="http://schemas.openxmlformats.org/officeDocument/2006/relationships/slide" Target="slides/slide50.xml"/><Relationship Id="rId76" Type="http://schemas.openxmlformats.org/officeDocument/2006/relationships/slide" Target="slides/slide71.xml"/><Relationship Id="rId97" Type="http://schemas.openxmlformats.org/officeDocument/2006/relationships/slide" Target="slides/slide92.xml"/><Relationship Id="rId120" Type="http://schemas.openxmlformats.org/officeDocument/2006/relationships/slide" Target="slides/slide115.xml"/><Relationship Id="rId141" Type="http://schemas.openxmlformats.org/officeDocument/2006/relationships/slide" Target="slides/slide136.xml"/><Relationship Id="rId7" Type="http://schemas.openxmlformats.org/officeDocument/2006/relationships/slide" Target="slides/slide2.xml"/><Relationship Id="rId162" Type="http://schemas.openxmlformats.org/officeDocument/2006/relationships/slide" Target="slides/slide157.xml"/><Relationship Id="rId183" Type="http://schemas.openxmlformats.org/officeDocument/2006/relationships/slide" Target="slides/slide178.xml"/><Relationship Id="rId218" Type="http://schemas.openxmlformats.org/officeDocument/2006/relationships/slide" Target="slides/slide213.xml"/><Relationship Id="rId24" Type="http://schemas.openxmlformats.org/officeDocument/2006/relationships/slide" Target="slides/slide19.xml"/><Relationship Id="rId45" Type="http://schemas.openxmlformats.org/officeDocument/2006/relationships/slide" Target="slides/slide40.xml"/><Relationship Id="rId66" Type="http://schemas.openxmlformats.org/officeDocument/2006/relationships/slide" Target="slides/slide61.xml"/><Relationship Id="rId87" Type="http://schemas.openxmlformats.org/officeDocument/2006/relationships/slide" Target="slides/slide82.xml"/><Relationship Id="rId110" Type="http://schemas.openxmlformats.org/officeDocument/2006/relationships/slide" Target="slides/slide105.xml"/><Relationship Id="rId131" Type="http://schemas.openxmlformats.org/officeDocument/2006/relationships/slide" Target="slides/slide126.xml"/><Relationship Id="rId152" Type="http://schemas.openxmlformats.org/officeDocument/2006/relationships/slide" Target="slides/slide147.xml"/><Relationship Id="rId173" Type="http://schemas.openxmlformats.org/officeDocument/2006/relationships/slide" Target="slides/slide168.xml"/><Relationship Id="rId194" Type="http://schemas.openxmlformats.org/officeDocument/2006/relationships/slide" Target="slides/slide189.xml"/><Relationship Id="rId208" Type="http://schemas.openxmlformats.org/officeDocument/2006/relationships/slide" Target="slides/slide203.xml"/><Relationship Id="rId229" Type="http://schemas.openxmlformats.org/officeDocument/2006/relationships/slide" Target="slides/slide224.xml"/><Relationship Id="rId14" Type="http://schemas.openxmlformats.org/officeDocument/2006/relationships/slide" Target="slides/slide9.xml"/><Relationship Id="rId35" Type="http://schemas.openxmlformats.org/officeDocument/2006/relationships/slide" Target="slides/slide30.xml"/><Relationship Id="rId56" Type="http://schemas.openxmlformats.org/officeDocument/2006/relationships/slide" Target="slides/slide51.xml"/><Relationship Id="rId77" Type="http://schemas.openxmlformats.org/officeDocument/2006/relationships/slide" Target="slides/slide72.xml"/><Relationship Id="rId100" Type="http://schemas.openxmlformats.org/officeDocument/2006/relationships/slide" Target="slides/slide95.xml"/><Relationship Id="rId8" Type="http://schemas.openxmlformats.org/officeDocument/2006/relationships/slide" Target="slides/slide3.xml"/><Relationship Id="rId98" Type="http://schemas.openxmlformats.org/officeDocument/2006/relationships/slide" Target="slides/slide93.xml"/><Relationship Id="rId121" Type="http://schemas.openxmlformats.org/officeDocument/2006/relationships/slide" Target="slides/slide116.xml"/><Relationship Id="rId142" Type="http://schemas.openxmlformats.org/officeDocument/2006/relationships/slide" Target="slides/slide137.xml"/><Relationship Id="rId163" Type="http://schemas.openxmlformats.org/officeDocument/2006/relationships/slide" Target="slides/slide158.xml"/><Relationship Id="rId184" Type="http://schemas.openxmlformats.org/officeDocument/2006/relationships/slide" Target="slides/slide179.xml"/><Relationship Id="rId219" Type="http://schemas.openxmlformats.org/officeDocument/2006/relationships/slide" Target="slides/slide214.xml"/><Relationship Id="rId230" Type="http://schemas.openxmlformats.org/officeDocument/2006/relationships/slide" Target="slides/slide225.xml"/><Relationship Id="rId25" Type="http://schemas.openxmlformats.org/officeDocument/2006/relationships/slide" Target="slides/slide20.xml"/><Relationship Id="rId46" Type="http://schemas.openxmlformats.org/officeDocument/2006/relationships/slide" Target="slides/slide41.xml"/><Relationship Id="rId67" Type="http://schemas.openxmlformats.org/officeDocument/2006/relationships/slide" Target="slides/slide62.xml"/><Relationship Id="rId88" Type="http://schemas.openxmlformats.org/officeDocument/2006/relationships/slide" Target="slides/slide83.xml"/><Relationship Id="rId111" Type="http://schemas.openxmlformats.org/officeDocument/2006/relationships/slide" Target="slides/slide106.xml"/><Relationship Id="rId132" Type="http://schemas.openxmlformats.org/officeDocument/2006/relationships/slide" Target="slides/slide127.xml"/><Relationship Id="rId153" Type="http://schemas.openxmlformats.org/officeDocument/2006/relationships/slide" Target="slides/slide148.xml"/><Relationship Id="rId174" Type="http://schemas.openxmlformats.org/officeDocument/2006/relationships/slide" Target="slides/slide169.xml"/><Relationship Id="rId195" Type="http://schemas.openxmlformats.org/officeDocument/2006/relationships/slide" Target="slides/slide190.xml"/><Relationship Id="rId209" Type="http://schemas.openxmlformats.org/officeDocument/2006/relationships/slide" Target="slides/slide204.xml"/><Relationship Id="rId190" Type="http://schemas.openxmlformats.org/officeDocument/2006/relationships/slide" Target="slides/slide185.xml"/><Relationship Id="rId204" Type="http://schemas.openxmlformats.org/officeDocument/2006/relationships/slide" Target="slides/slide199.xml"/><Relationship Id="rId220" Type="http://schemas.openxmlformats.org/officeDocument/2006/relationships/slide" Target="slides/slide215.xml"/><Relationship Id="rId225" Type="http://schemas.openxmlformats.org/officeDocument/2006/relationships/slide" Target="slides/slide220.xml"/><Relationship Id="rId15" Type="http://schemas.openxmlformats.org/officeDocument/2006/relationships/slide" Target="slides/slide10.xml"/><Relationship Id="rId36" Type="http://schemas.openxmlformats.org/officeDocument/2006/relationships/slide" Target="slides/slide31.xml"/><Relationship Id="rId57" Type="http://schemas.openxmlformats.org/officeDocument/2006/relationships/slide" Target="slides/slide52.xml"/><Relationship Id="rId106" Type="http://schemas.openxmlformats.org/officeDocument/2006/relationships/slide" Target="slides/slide101.xml"/><Relationship Id="rId127" Type="http://schemas.openxmlformats.org/officeDocument/2006/relationships/slide" Target="slides/slide122.xml"/><Relationship Id="rId10" Type="http://schemas.openxmlformats.org/officeDocument/2006/relationships/slide" Target="slides/slide5.xml"/><Relationship Id="rId31" Type="http://schemas.openxmlformats.org/officeDocument/2006/relationships/slide" Target="slides/slide26.xml"/><Relationship Id="rId52" Type="http://schemas.openxmlformats.org/officeDocument/2006/relationships/slide" Target="slides/slide47.xml"/><Relationship Id="rId73" Type="http://schemas.openxmlformats.org/officeDocument/2006/relationships/slide" Target="slides/slide68.xml"/><Relationship Id="rId78" Type="http://schemas.openxmlformats.org/officeDocument/2006/relationships/slide" Target="slides/slide73.xml"/><Relationship Id="rId94" Type="http://schemas.openxmlformats.org/officeDocument/2006/relationships/slide" Target="slides/slide89.xml"/><Relationship Id="rId99" Type="http://schemas.openxmlformats.org/officeDocument/2006/relationships/slide" Target="slides/slide94.xml"/><Relationship Id="rId101" Type="http://schemas.openxmlformats.org/officeDocument/2006/relationships/slide" Target="slides/slide96.xml"/><Relationship Id="rId122" Type="http://schemas.openxmlformats.org/officeDocument/2006/relationships/slide" Target="slides/slide117.xml"/><Relationship Id="rId143" Type="http://schemas.openxmlformats.org/officeDocument/2006/relationships/slide" Target="slides/slide138.xml"/><Relationship Id="rId148" Type="http://schemas.openxmlformats.org/officeDocument/2006/relationships/slide" Target="slides/slide143.xml"/><Relationship Id="rId164" Type="http://schemas.openxmlformats.org/officeDocument/2006/relationships/slide" Target="slides/slide159.xml"/><Relationship Id="rId169" Type="http://schemas.openxmlformats.org/officeDocument/2006/relationships/slide" Target="slides/slide164.xml"/><Relationship Id="rId185" Type="http://schemas.openxmlformats.org/officeDocument/2006/relationships/slide" Target="slides/slide180.xml"/><Relationship Id="rId4" Type="http://schemas.openxmlformats.org/officeDocument/2006/relationships/customXml" Target="../customXml/item4.xml"/><Relationship Id="rId9" Type="http://schemas.openxmlformats.org/officeDocument/2006/relationships/slide" Target="slides/slide4.xml"/><Relationship Id="rId180" Type="http://schemas.openxmlformats.org/officeDocument/2006/relationships/slide" Target="slides/slide175.xml"/><Relationship Id="rId210" Type="http://schemas.openxmlformats.org/officeDocument/2006/relationships/slide" Target="slides/slide205.xml"/><Relationship Id="rId215" Type="http://schemas.openxmlformats.org/officeDocument/2006/relationships/slide" Target="slides/slide210.xml"/><Relationship Id="rId236" Type="http://schemas.openxmlformats.org/officeDocument/2006/relationships/viewProps" Target="viewProps.xml"/><Relationship Id="rId26" Type="http://schemas.openxmlformats.org/officeDocument/2006/relationships/slide" Target="slides/slide21.xml"/><Relationship Id="rId231" Type="http://schemas.openxmlformats.org/officeDocument/2006/relationships/notesMaster" Target="notesMasters/notesMaster1.xml"/><Relationship Id="rId47" Type="http://schemas.openxmlformats.org/officeDocument/2006/relationships/slide" Target="slides/slide42.xml"/><Relationship Id="rId68" Type="http://schemas.openxmlformats.org/officeDocument/2006/relationships/slide" Target="slides/slide63.xml"/><Relationship Id="rId89" Type="http://schemas.openxmlformats.org/officeDocument/2006/relationships/slide" Target="slides/slide84.xml"/><Relationship Id="rId112" Type="http://schemas.openxmlformats.org/officeDocument/2006/relationships/slide" Target="slides/slide107.xml"/><Relationship Id="rId133" Type="http://schemas.openxmlformats.org/officeDocument/2006/relationships/slide" Target="slides/slide128.xml"/><Relationship Id="rId154" Type="http://schemas.openxmlformats.org/officeDocument/2006/relationships/slide" Target="slides/slide149.xml"/><Relationship Id="rId175" Type="http://schemas.openxmlformats.org/officeDocument/2006/relationships/slide" Target="slides/slide170.xml"/><Relationship Id="rId196" Type="http://schemas.openxmlformats.org/officeDocument/2006/relationships/slide" Target="slides/slide191.xml"/><Relationship Id="rId200" Type="http://schemas.openxmlformats.org/officeDocument/2006/relationships/slide" Target="slides/slide195.xml"/><Relationship Id="rId16" Type="http://schemas.openxmlformats.org/officeDocument/2006/relationships/slide" Target="slides/slide11.xml"/><Relationship Id="rId221" Type="http://schemas.openxmlformats.org/officeDocument/2006/relationships/slide" Target="slides/slide216.xml"/><Relationship Id="rId37" Type="http://schemas.openxmlformats.org/officeDocument/2006/relationships/slide" Target="slides/slide32.xml"/><Relationship Id="rId58" Type="http://schemas.openxmlformats.org/officeDocument/2006/relationships/slide" Target="slides/slide53.xml"/><Relationship Id="rId79" Type="http://schemas.openxmlformats.org/officeDocument/2006/relationships/slide" Target="slides/slide74.xml"/><Relationship Id="rId102" Type="http://schemas.openxmlformats.org/officeDocument/2006/relationships/slide" Target="slides/slide97.xml"/><Relationship Id="rId123" Type="http://schemas.openxmlformats.org/officeDocument/2006/relationships/slide" Target="slides/slide118.xml"/><Relationship Id="rId144" Type="http://schemas.openxmlformats.org/officeDocument/2006/relationships/slide" Target="slides/slide139.xml"/><Relationship Id="rId90" Type="http://schemas.openxmlformats.org/officeDocument/2006/relationships/slide" Target="slides/slide85.xml"/><Relationship Id="rId165" Type="http://schemas.openxmlformats.org/officeDocument/2006/relationships/slide" Target="slides/slide160.xml"/><Relationship Id="rId186" Type="http://schemas.openxmlformats.org/officeDocument/2006/relationships/slide" Target="slides/slide181.xml"/><Relationship Id="rId211" Type="http://schemas.openxmlformats.org/officeDocument/2006/relationships/slide" Target="slides/slide206.xml"/><Relationship Id="rId232" Type="http://schemas.openxmlformats.org/officeDocument/2006/relationships/handoutMaster" Target="handoutMasters/handoutMaster1.xml"/><Relationship Id="rId27" Type="http://schemas.openxmlformats.org/officeDocument/2006/relationships/slide" Target="slides/slide22.xml"/><Relationship Id="rId48" Type="http://schemas.openxmlformats.org/officeDocument/2006/relationships/slide" Target="slides/slide43.xml"/><Relationship Id="rId69" Type="http://schemas.openxmlformats.org/officeDocument/2006/relationships/slide" Target="slides/slide64.xml"/><Relationship Id="rId113" Type="http://schemas.openxmlformats.org/officeDocument/2006/relationships/slide" Target="slides/slide108.xml"/><Relationship Id="rId134" Type="http://schemas.openxmlformats.org/officeDocument/2006/relationships/slide" Target="slides/slide129.xml"/><Relationship Id="rId80" Type="http://schemas.openxmlformats.org/officeDocument/2006/relationships/slide" Target="slides/slide75.xml"/><Relationship Id="rId155" Type="http://schemas.openxmlformats.org/officeDocument/2006/relationships/slide" Target="slides/slide150.xml"/><Relationship Id="rId176" Type="http://schemas.openxmlformats.org/officeDocument/2006/relationships/slide" Target="slides/slide171.xml"/><Relationship Id="rId197" Type="http://schemas.openxmlformats.org/officeDocument/2006/relationships/slide" Target="slides/slide192.xml"/><Relationship Id="rId201" Type="http://schemas.openxmlformats.org/officeDocument/2006/relationships/slide" Target="slides/slide196.xml"/><Relationship Id="rId222" Type="http://schemas.openxmlformats.org/officeDocument/2006/relationships/slide" Target="slides/slide217.xml"/><Relationship Id="rId17" Type="http://schemas.openxmlformats.org/officeDocument/2006/relationships/slide" Target="slides/slide12.xml"/><Relationship Id="rId38" Type="http://schemas.openxmlformats.org/officeDocument/2006/relationships/slide" Target="slides/slide33.xml"/><Relationship Id="rId59" Type="http://schemas.openxmlformats.org/officeDocument/2006/relationships/slide" Target="slides/slide54.xml"/><Relationship Id="rId103" Type="http://schemas.openxmlformats.org/officeDocument/2006/relationships/slide" Target="slides/slide98.xml"/><Relationship Id="rId124" Type="http://schemas.openxmlformats.org/officeDocument/2006/relationships/slide" Target="slides/slide119.xml"/><Relationship Id="rId70" Type="http://schemas.openxmlformats.org/officeDocument/2006/relationships/slide" Target="slides/slide65.xml"/><Relationship Id="rId91" Type="http://schemas.openxmlformats.org/officeDocument/2006/relationships/slide" Target="slides/slide86.xml"/><Relationship Id="rId145" Type="http://schemas.openxmlformats.org/officeDocument/2006/relationships/slide" Target="slides/slide140.xml"/><Relationship Id="rId166" Type="http://schemas.openxmlformats.org/officeDocument/2006/relationships/slide" Target="slides/slide161.xml"/><Relationship Id="rId187" Type="http://schemas.openxmlformats.org/officeDocument/2006/relationships/slide" Target="slides/slide182.xml"/><Relationship Id="rId1" Type="http://schemas.openxmlformats.org/officeDocument/2006/relationships/customXml" Target="../customXml/item1.xml"/><Relationship Id="rId212" Type="http://schemas.openxmlformats.org/officeDocument/2006/relationships/slide" Target="slides/slide207.xml"/><Relationship Id="rId233" Type="http://schemas.openxmlformats.org/officeDocument/2006/relationships/tags" Target="tags/tag1.xml"/><Relationship Id="rId28" Type="http://schemas.openxmlformats.org/officeDocument/2006/relationships/slide" Target="slides/slide23.xml"/><Relationship Id="rId49" Type="http://schemas.openxmlformats.org/officeDocument/2006/relationships/slide" Target="slides/slide44.xml"/><Relationship Id="rId114" Type="http://schemas.openxmlformats.org/officeDocument/2006/relationships/slide" Target="slides/slide109.xml"/><Relationship Id="rId60" Type="http://schemas.openxmlformats.org/officeDocument/2006/relationships/slide" Target="slides/slide55.xml"/><Relationship Id="rId81" Type="http://schemas.openxmlformats.org/officeDocument/2006/relationships/slide" Target="slides/slide76.xml"/><Relationship Id="rId135" Type="http://schemas.openxmlformats.org/officeDocument/2006/relationships/slide" Target="slides/slide130.xml"/><Relationship Id="rId156" Type="http://schemas.openxmlformats.org/officeDocument/2006/relationships/slide" Target="slides/slide151.xml"/><Relationship Id="rId177" Type="http://schemas.openxmlformats.org/officeDocument/2006/relationships/slide" Target="slides/slide172.xml"/><Relationship Id="rId198" Type="http://schemas.openxmlformats.org/officeDocument/2006/relationships/slide" Target="slides/slide193.xml"/><Relationship Id="rId202" Type="http://schemas.openxmlformats.org/officeDocument/2006/relationships/slide" Target="slides/slide197.xml"/><Relationship Id="rId223" Type="http://schemas.openxmlformats.org/officeDocument/2006/relationships/slide" Target="slides/slide218.xml"/><Relationship Id="rId18" Type="http://schemas.openxmlformats.org/officeDocument/2006/relationships/slide" Target="slides/slide13.xml"/><Relationship Id="rId39" Type="http://schemas.openxmlformats.org/officeDocument/2006/relationships/slide" Target="slides/slide34.xml"/><Relationship Id="rId50" Type="http://schemas.openxmlformats.org/officeDocument/2006/relationships/slide" Target="slides/slide45.xml"/><Relationship Id="rId104" Type="http://schemas.openxmlformats.org/officeDocument/2006/relationships/slide" Target="slides/slide99.xml"/><Relationship Id="rId125" Type="http://schemas.openxmlformats.org/officeDocument/2006/relationships/slide" Target="slides/slide120.xml"/><Relationship Id="rId146" Type="http://schemas.openxmlformats.org/officeDocument/2006/relationships/slide" Target="slides/slide141.xml"/><Relationship Id="rId167" Type="http://schemas.openxmlformats.org/officeDocument/2006/relationships/slide" Target="slides/slide162.xml"/><Relationship Id="rId188" Type="http://schemas.openxmlformats.org/officeDocument/2006/relationships/slide" Target="slides/slide183.xml"/><Relationship Id="rId71" Type="http://schemas.openxmlformats.org/officeDocument/2006/relationships/slide" Target="slides/slide66.xml"/><Relationship Id="rId92" Type="http://schemas.openxmlformats.org/officeDocument/2006/relationships/slide" Target="slides/slide87.xml"/><Relationship Id="rId213" Type="http://schemas.openxmlformats.org/officeDocument/2006/relationships/slide" Target="slides/slide208.xml"/><Relationship Id="rId234" Type="http://schemas.openxmlformats.org/officeDocument/2006/relationships/commentAuthors" Target="commentAuthors.xml"/><Relationship Id="rId2" Type="http://schemas.openxmlformats.org/officeDocument/2006/relationships/customXml" Target="../customXml/item2.xml"/><Relationship Id="rId29" Type="http://schemas.openxmlformats.org/officeDocument/2006/relationships/slide" Target="slides/slide24.xml"/><Relationship Id="rId40" Type="http://schemas.openxmlformats.org/officeDocument/2006/relationships/slide" Target="slides/slide35.xml"/><Relationship Id="rId115" Type="http://schemas.openxmlformats.org/officeDocument/2006/relationships/slide" Target="slides/slide110.xml"/><Relationship Id="rId136" Type="http://schemas.openxmlformats.org/officeDocument/2006/relationships/slide" Target="slides/slide131.xml"/><Relationship Id="rId157" Type="http://schemas.openxmlformats.org/officeDocument/2006/relationships/slide" Target="slides/slide152.xml"/><Relationship Id="rId178" Type="http://schemas.openxmlformats.org/officeDocument/2006/relationships/slide" Target="slides/slide173.xml"/><Relationship Id="rId61" Type="http://schemas.openxmlformats.org/officeDocument/2006/relationships/slide" Target="slides/slide56.xml"/><Relationship Id="rId82" Type="http://schemas.openxmlformats.org/officeDocument/2006/relationships/slide" Target="slides/slide77.xml"/><Relationship Id="rId199" Type="http://schemas.openxmlformats.org/officeDocument/2006/relationships/slide" Target="slides/slide194.xml"/><Relationship Id="rId203" Type="http://schemas.openxmlformats.org/officeDocument/2006/relationships/slide" Target="slides/slide198.xml"/><Relationship Id="rId19" Type="http://schemas.openxmlformats.org/officeDocument/2006/relationships/slide" Target="slides/slide14.xml"/><Relationship Id="rId224" Type="http://schemas.openxmlformats.org/officeDocument/2006/relationships/slide" Target="slides/slide219.xml"/><Relationship Id="rId30" Type="http://schemas.openxmlformats.org/officeDocument/2006/relationships/slide" Target="slides/slide25.xml"/><Relationship Id="rId105" Type="http://schemas.openxmlformats.org/officeDocument/2006/relationships/slide" Target="slides/slide100.xml"/><Relationship Id="rId126" Type="http://schemas.openxmlformats.org/officeDocument/2006/relationships/slide" Target="slides/slide121.xml"/><Relationship Id="rId147" Type="http://schemas.openxmlformats.org/officeDocument/2006/relationships/slide" Target="slides/slide142.xml"/><Relationship Id="rId168" Type="http://schemas.openxmlformats.org/officeDocument/2006/relationships/slide" Target="slides/slide163.xml"/><Relationship Id="rId51" Type="http://schemas.openxmlformats.org/officeDocument/2006/relationships/slide" Target="slides/slide46.xml"/><Relationship Id="rId72" Type="http://schemas.openxmlformats.org/officeDocument/2006/relationships/slide" Target="slides/slide67.xml"/><Relationship Id="rId93" Type="http://schemas.openxmlformats.org/officeDocument/2006/relationships/slide" Target="slides/slide88.xml"/><Relationship Id="rId189" Type="http://schemas.openxmlformats.org/officeDocument/2006/relationships/slide" Target="slides/slide184.xml"/><Relationship Id="rId3" Type="http://schemas.openxmlformats.org/officeDocument/2006/relationships/customXml" Target="../customXml/item3.xml"/><Relationship Id="rId214" Type="http://schemas.openxmlformats.org/officeDocument/2006/relationships/slide" Target="slides/slide209.xml"/><Relationship Id="rId235" Type="http://schemas.openxmlformats.org/officeDocument/2006/relationships/presProps" Target="presProps.xml"/><Relationship Id="rId116" Type="http://schemas.openxmlformats.org/officeDocument/2006/relationships/slide" Target="slides/slide111.xml"/><Relationship Id="rId137" Type="http://schemas.openxmlformats.org/officeDocument/2006/relationships/slide" Target="slides/slide132.xml"/><Relationship Id="rId158" Type="http://schemas.openxmlformats.org/officeDocument/2006/relationships/slide" Target="slides/slide153.xml"/><Relationship Id="rId20" Type="http://schemas.openxmlformats.org/officeDocument/2006/relationships/slide" Target="slides/slide15.xml"/><Relationship Id="rId41" Type="http://schemas.openxmlformats.org/officeDocument/2006/relationships/slide" Target="slides/slide36.xml"/><Relationship Id="rId62" Type="http://schemas.openxmlformats.org/officeDocument/2006/relationships/slide" Target="slides/slide57.xml"/><Relationship Id="rId83" Type="http://schemas.openxmlformats.org/officeDocument/2006/relationships/slide" Target="slides/slide78.xml"/><Relationship Id="rId179" Type="http://schemas.openxmlformats.org/officeDocument/2006/relationships/slide" Target="slides/slide174.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4.xml"/><Relationship Id="rId1" Type="http://schemas.microsoft.com/office/2011/relationships/chartStyle" Target="style14.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5.xml"/><Relationship Id="rId1" Type="http://schemas.microsoft.com/office/2011/relationships/chartStyle" Target="style15.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6.xml"/><Relationship Id="rId1" Type="http://schemas.microsoft.com/office/2011/relationships/chartStyle" Target="style16.xm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17.xml"/><Relationship Id="rId1" Type="http://schemas.microsoft.com/office/2011/relationships/chartStyle" Target="style17.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18.xml"/><Relationship Id="rId1" Type="http://schemas.microsoft.com/office/2011/relationships/chartStyle" Target="style18.xml"/></Relationships>
</file>

<file path=ppt/charts/_rels/chart19.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19.xml"/><Relationship Id="rId1" Type="http://schemas.microsoft.com/office/2011/relationships/chartStyle" Target="style19.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3" Type="http://schemas.openxmlformats.org/officeDocument/2006/relationships/package" Target="../embeddings/Microsoft_Excel_Worksheet19.xlsx"/><Relationship Id="rId2" Type="http://schemas.microsoft.com/office/2011/relationships/chartColorStyle" Target="colors20.xml"/><Relationship Id="rId1" Type="http://schemas.microsoft.com/office/2011/relationships/chartStyle" Target="style20.xml"/></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2.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21.xml"/><Relationship Id="rId1" Type="http://schemas.microsoft.com/office/2011/relationships/chartStyle" Target="style21.xml"/></Relationships>
</file>

<file path=ppt/charts/_rels/chart23.xml.rels><?xml version="1.0" encoding="UTF-8" standalone="yes"?>
<Relationships xmlns="http://schemas.openxmlformats.org/package/2006/relationships"><Relationship Id="rId3" Type="http://schemas.openxmlformats.org/officeDocument/2006/relationships/package" Target="../embeddings/Microsoft_Excel_Worksheet22.xlsx"/><Relationship Id="rId2" Type="http://schemas.microsoft.com/office/2011/relationships/chartColorStyle" Target="colors22.xml"/><Relationship Id="rId1" Type="http://schemas.microsoft.com/office/2011/relationships/chartStyle" Target="style22.xml"/></Relationships>
</file>

<file path=ppt/charts/_rels/chart24.xml.rels><?xml version="1.0" encoding="UTF-8" standalone="yes"?>
<Relationships xmlns="http://schemas.openxmlformats.org/package/2006/relationships"><Relationship Id="rId3" Type="http://schemas.openxmlformats.org/officeDocument/2006/relationships/package" Target="../embeddings/Microsoft_Excel_Worksheet23.xlsx"/><Relationship Id="rId2" Type="http://schemas.microsoft.com/office/2011/relationships/chartColorStyle" Target="colors23.xml"/><Relationship Id="rId1" Type="http://schemas.microsoft.com/office/2011/relationships/chartStyle" Target="style23.xml"/></Relationships>
</file>

<file path=ppt/charts/_rels/chart25.xml.rels><?xml version="1.0" encoding="UTF-8" standalone="yes"?>
<Relationships xmlns="http://schemas.openxmlformats.org/package/2006/relationships"><Relationship Id="rId3" Type="http://schemas.openxmlformats.org/officeDocument/2006/relationships/package" Target="../embeddings/Microsoft_Excel_Worksheet24.xlsx"/><Relationship Id="rId2" Type="http://schemas.microsoft.com/office/2011/relationships/chartColorStyle" Target="colors24.xml"/><Relationship Id="rId1" Type="http://schemas.microsoft.com/office/2011/relationships/chartStyle" Target="style24.xml"/></Relationships>
</file>

<file path=ppt/charts/_rels/chart26.xml.rels><?xml version="1.0" encoding="UTF-8" standalone="yes"?>
<Relationships xmlns="http://schemas.openxmlformats.org/package/2006/relationships"><Relationship Id="rId3" Type="http://schemas.openxmlformats.org/officeDocument/2006/relationships/package" Target="../embeddings/Microsoft_Excel_Worksheet25.xlsx"/><Relationship Id="rId2" Type="http://schemas.microsoft.com/office/2011/relationships/chartColorStyle" Target="colors25.xml"/><Relationship Id="rId1" Type="http://schemas.microsoft.com/office/2011/relationships/chartStyle" Target="style25.xml"/></Relationships>
</file>

<file path=ppt/charts/_rels/chart27.xml.rels><?xml version="1.0" encoding="UTF-8" standalone="yes"?>
<Relationships xmlns="http://schemas.openxmlformats.org/package/2006/relationships"><Relationship Id="rId3" Type="http://schemas.openxmlformats.org/officeDocument/2006/relationships/package" Target="../embeddings/Microsoft_Excel_Worksheet26.xlsx"/><Relationship Id="rId2" Type="http://schemas.microsoft.com/office/2011/relationships/chartColorStyle" Target="colors26.xml"/><Relationship Id="rId1" Type="http://schemas.microsoft.com/office/2011/relationships/chartStyle" Target="style26.xml"/></Relationships>
</file>

<file path=ppt/charts/_rels/chart28.xml.rels><?xml version="1.0" encoding="UTF-8" standalone="yes"?>
<Relationships xmlns="http://schemas.openxmlformats.org/package/2006/relationships"><Relationship Id="rId3" Type="http://schemas.openxmlformats.org/officeDocument/2006/relationships/package" Target="../embeddings/Microsoft_Excel_Worksheet27.xlsx"/><Relationship Id="rId2" Type="http://schemas.microsoft.com/office/2011/relationships/chartColorStyle" Target="colors27.xml"/><Relationship Id="rId1" Type="http://schemas.microsoft.com/office/2011/relationships/chartStyle" Target="style27.xml"/></Relationships>
</file>

<file path=ppt/charts/_rels/chart29.xml.rels><?xml version="1.0" encoding="UTF-8" standalone="yes"?>
<Relationships xmlns="http://schemas.openxmlformats.org/package/2006/relationships"><Relationship Id="rId3" Type="http://schemas.openxmlformats.org/officeDocument/2006/relationships/package" Target="../embeddings/Microsoft_Excel_Worksheet28.xlsx"/><Relationship Id="rId2" Type="http://schemas.microsoft.com/office/2011/relationships/chartColorStyle" Target="colors28.xml"/><Relationship Id="rId1" Type="http://schemas.microsoft.com/office/2011/relationships/chartStyle" Target="style28.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30.xml.rels><?xml version="1.0" encoding="UTF-8" standalone="yes"?>
<Relationships xmlns="http://schemas.openxmlformats.org/package/2006/relationships"><Relationship Id="rId3" Type="http://schemas.openxmlformats.org/officeDocument/2006/relationships/package" Target="../embeddings/Microsoft_Excel_Worksheet29.xlsx"/><Relationship Id="rId2" Type="http://schemas.microsoft.com/office/2011/relationships/chartColorStyle" Target="colors29.xml"/><Relationship Id="rId1" Type="http://schemas.microsoft.com/office/2011/relationships/chartStyle" Target="style29.xml"/></Relationships>
</file>

<file path=ppt/charts/_rels/chart31.xml.rels><?xml version="1.0" encoding="UTF-8" standalone="yes"?>
<Relationships xmlns="http://schemas.openxmlformats.org/package/2006/relationships"><Relationship Id="rId3" Type="http://schemas.openxmlformats.org/officeDocument/2006/relationships/package" Target="../embeddings/Microsoft_Excel_Worksheet30.xlsx"/><Relationship Id="rId2" Type="http://schemas.microsoft.com/office/2011/relationships/chartColorStyle" Target="colors30.xml"/><Relationship Id="rId1" Type="http://schemas.microsoft.com/office/2011/relationships/chartStyle" Target="style30.xml"/></Relationships>
</file>

<file path=ppt/charts/_rels/chart32.xml.rels><?xml version="1.0" encoding="UTF-8" standalone="yes"?>
<Relationships xmlns="http://schemas.openxmlformats.org/package/2006/relationships"><Relationship Id="rId3" Type="http://schemas.openxmlformats.org/officeDocument/2006/relationships/package" Target="../embeddings/Microsoft_Excel_Worksheet31.xlsx"/><Relationship Id="rId2" Type="http://schemas.microsoft.com/office/2011/relationships/chartColorStyle" Target="colors31.xml"/><Relationship Id="rId1" Type="http://schemas.microsoft.com/office/2011/relationships/chartStyle" Target="style31.xml"/></Relationships>
</file>

<file path=ppt/charts/_rels/chart33.xml.rels><?xml version="1.0" encoding="UTF-8" standalone="yes"?>
<Relationships xmlns="http://schemas.openxmlformats.org/package/2006/relationships"><Relationship Id="rId3" Type="http://schemas.openxmlformats.org/officeDocument/2006/relationships/package" Target="../embeddings/Microsoft_Excel_Worksheet32.xlsx"/><Relationship Id="rId2" Type="http://schemas.microsoft.com/office/2011/relationships/chartColorStyle" Target="colors32.xml"/><Relationship Id="rId1" Type="http://schemas.microsoft.com/office/2011/relationships/chartStyle" Target="style32.xml"/></Relationships>
</file>

<file path=ppt/charts/_rels/chart34.xml.rels><?xml version="1.0" encoding="UTF-8" standalone="yes"?>
<Relationships xmlns="http://schemas.openxmlformats.org/package/2006/relationships"><Relationship Id="rId3" Type="http://schemas.openxmlformats.org/officeDocument/2006/relationships/package" Target="../embeddings/Microsoft_Excel_Worksheet33.xlsx"/><Relationship Id="rId2" Type="http://schemas.microsoft.com/office/2011/relationships/chartColorStyle" Target="colors33.xml"/><Relationship Id="rId1" Type="http://schemas.microsoft.com/office/2011/relationships/chartStyle" Target="style33.xml"/></Relationships>
</file>

<file path=ppt/charts/_rels/chart35.xml.rels><?xml version="1.0" encoding="UTF-8" standalone="yes"?>
<Relationships xmlns="http://schemas.openxmlformats.org/package/2006/relationships"><Relationship Id="rId3" Type="http://schemas.openxmlformats.org/officeDocument/2006/relationships/package" Target="../embeddings/Microsoft_Excel_Worksheet34.xlsx"/><Relationship Id="rId2" Type="http://schemas.microsoft.com/office/2011/relationships/chartColorStyle" Target="colors34.xml"/><Relationship Id="rId1" Type="http://schemas.microsoft.com/office/2011/relationships/chartStyle" Target="style34.xml"/></Relationships>
</file>

<file path=ppt/charts/_rels/chart36.xml.rels><?xml version="1.0" encoding="UTF-8" standalone="yes"?>
<Relationships xmlns="http://schemas.openxmlformats.org/package/2006/relationships"><Relationship Id="rId3" Type="http://schemas.openxmlformats.org/officeDocument/2006/relationships/package" Target="../embeddings/Microsoft_Excel_Worksheet35.xlsx"/><Relationship Id="rId2" Type="http://schemas.microsoft.com/office/2011/relationships/chartColorStyle" Target="colors35.xml"/><Relationship Id="rId1" Type="http://schemas.microsoft.com/office/2011/relationships/chartStyle" Target="style35.xml"/></Relationships>
</file>

<file path=ppt/charts/_rels/chart37.xml.rels><?xml version="1.0" encoding="UTF-8" standalone="yes"?>
<Relationships xmlns="http://schemas.openxmlformats.org/package/2006/relationships"><Relationship Id="rId3" Type="http://schemas.openxmlformats.org/officeDocument/2006/relationships/package" Target="../embeddings/Microsoft_Excel_Worksheet36.xlsx"/><Relationship Id="rId2" Type="http://schemas.microsoft.com/office/2011/relationships/chartColorStyle" Target="colors36.xml"/><Relationship Id="rId1" Type="http://schemas.microsoft.com/office/2011/relationships/chartStyle" Target="style36.xml"/></Relationships>
</file>

<file path=ppt/charts/_rels/chart38.xml.rels><?xml version="1.0" encoding="UTF-8" standalone="yes"?>
<Relationships xmlns="http://schemas.openxmlformats.org/package/2006/relationships"><Relationship Id="rId3" Type="http://schemas.openxmlformats.org/officeDocument/2006/relationships/package" Target="../embeddings/Microsoft_Excel_Worksheet37.xlsx"/><Relationship Id="rId2" Type="http://schemas.microsoft.com/office/2011/relationships/chartColorStyle" Target="colors37.xml"/><Relationship Id="rId1" Type="http://schemas.microsoft.com/office/2011/relationships/chartStyle" Target="style37.xml"/></Relationships>
</file>

<file path=ppt/charts/_rels/chart39.xml.rels><?xml version="1.0" encoding="UTF-8" standalone="yes"?>
<Relationships xmlns="http://schemas.openxmlformats.org/package/2006/relationships"><Relationship Id="rId3" Type="http://schemas.openxmlformats.org/officeDocument/2006/relationships/package" Target="../embeddings/Microsoft_Excel_Worksheet38.xlsx"/><Relationship Id="rId2" Type="http://schemas.microsoft.com/office/2011/relationships/chartColorStyle" Target="colors38.xml"/><Relationship Id="rId1" Type="http://schemas.microsoft.com/office/2011/relationships/chartStyle" Target="style38.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40.xml.rels><?xml version="1.0" encoding="UTF-8" standalone="yes"?>
<Relationships xmlns="http://schemas.openxmlformats.org/package/2006/relationships"><Relationship Id="rId3" Type="http://schemas.openxmlformats.org/officeDocument/2006/relationships/oleObject" Target="file:///C:\Documents%20and%20Settings\christina.jackson\My%20Documents\Christina%20Jackson\CBM%20work\NACC%20concerns%20chart.xlsx" TargetMode="External"/><Relationship Id="rId2" Type="http://schemas.microsoft.com/office/2011/relationships/chartColorStyle" Target="colors39.xml"/><Relationship Id="rId1" Type="http://schemas.microsoft.com/office/2011/relationships/chartStyle" Target="style39.xml"/></Relationships>
</file>

<file path=ppt/charts/_rels/chart41.xml.rels><?xml version="1.0" encoding="UTF-8" standalone="yes"?>
<Relationships xmlns="http://schemas.openxmlformats.org/package/2006/relationships"><Relationship Id="rId3" Type="http://schemas.openxmlformats.org/officeDocument/2006/relationships/package" Target="../embeddings/Microsoft_Excel_Worksheet39.xlsx"/><Relationship Id="rId2" Type="http://schemas.microsoft.com/office/2011/relationships/chartColorStyle" Target="colors40.xml"/><Relationship Id="rId1" Type="http://schemas.microsoft.com/office/2011/relationships/chartStyle" Target="style40.xml"/></Relationships>
</file>

<file path=ppt/charts/_rels/chart42.xml.rels><?xml version="1.0" encoding="UTF-8" standalone="yes"?>
<Relationships xmlns="http://schemas.openxmlformats.org/package/2006/relationships"><Relationship Id="rId3" Type="http://schemas.openxmlformats.org/officeDocument/2006/relationships/package" Target="../embeddings/Microsoft_Excel_Worksheet40.xlsx"/><Relationship Id="rId2" Type="http://schemas.microsoft.com/office/2011/relationships/chartColorStyle" Target="colors41.xml"/><Relationship Id="rId1" Type="http://schemas.microsoft.com/office/2011/relationships/chartStyle" Target="style41.xml"/></Relationships>
</file>

<file path=ppt/charts/_rels/chart43.xml.rels><?xml version="1.0" encoding="UTF-8" standalone="yes"?>
<Relationships xmlns="http://schemas.openxmlformats.org/package/2006/relationships"><Relationship Id="rId3" Type="http://schemas.openxmlformats.org/officeDocument/2006/relationships/package" Target="../embeddings/Microsoft_Excel_Worksheet41.xlsx"/><Relationship Id="rId2" Type="http://schemas.microsoft.com/office/2011/relationships/chartColorStyle" Target="colors42.xml"/><Relationship Id="rId1" Type="http://schemas.microsoft.com/office/2011/relationships/chartStyle" Target="style42.xml"/></Relationships>
</file>

<file path=ppt/charts/_rels/chart44.xml.rels><?xml version="1.0" encoding="UTF-8" standalone="yes"?>
<Relationships xmlns="http://schemas.openxmlformats.org/package/2006/relationships"><Relationship Id="rId3" Type="http://schemas.openxmlformats.org/officeDocument/2006/relationships/package" Target="../embeddings/Microsoft_Excel_Worksheet42.xlsx"/><Relationship Id="rId2" Type="http://schemas.microsoft.com/office/2011/relationships/chartColorStyle" Target="colors43.xml"/><Relationship Id="rId1" Type="http://schemas.microsoft.com/office/2011/relationships/chartStyle" Target="style43.xml"/></Relationships>
</file>

<file path=ppt/charts/_rels/chart45.xml.rels><?xml version="1.0" encoding="UTF-8" standalone="yes"?>
<Relationships xmlns="http://schemas.openxmlformats.org/package/2006/relationships"><Relationship Id="rId3" Type="http://schemas.openxmlformats.org/officeDocument/2006/relationships/package" Target="../embeddings/Microsoft_Excel_Worksheet43.xlsx"/><Relationship Id="rId2" Type="http://schemas.microsoft.com/office/2011/relationships/chartColorStyle" Target="colors44.xml"/><Relationship Id="rId1" Type="http://schemas.microsoft.com/office/2011/relationships/chartStyle" Target="style44.xml"/></Relationships>
</file>

<file path=ppt/charts/_rels/chart46.xml.rels><?xml version="1.0" encoding="UTF-8" standalone="yes"?>
<Relationships xmlns="http://schemas.openxmlformats.org/package/2006/relationships"><Relationship Id="rId3" Type="http://schemas.openxmlformats.org/officeDocument/2006/relationships/package" Target="../embeddings/Microsoft_Excel_Worksheet44.xlsx"/><Relationship Id="rId2" Type="http://schemas.microsoft.com/office/2011/relationships/chartColorStyle" Target="colors45.xml"/><Relationship Id="rId1" Type="http://schemas.microsoft.com/office/2011/relationships/chartStyle" Target="style45.xml"/></Relationships>
</file>

<file path=ppt/charts/_rels/chart47.xml.rels><?xml version="1.0" encoding="UTF-8" standalone="yes"?>
<Relationships xmlns="http://schemas.openxmlformats.org/package/2006/relationships"><Relationship Id="rId3" Type="http://schemas.openxmlformats.org/officeDocument/2006/relationships/package" Target="../embeddings/Microsoft_Excel_Worksheet45.xlsx"/><Relationship Id="rId2" Type="http://schemas.microsoft.com/office/2011/relationships/chartColorStyle" Target="colors46.xml"/><Relationship Id="rId1" Type="http://schemas.microsoft.com/office/2011/relationships/chartStyle" Target="style46.xml"/></Relationships>
</file>

<file path=ppt/charts/_rels/chart48.xml.rels><?xml version="1.0" encoding="UTF-8" standalone="yes"?>
<Relationships xmlns="http://schemas.openxmlformats.org/package/2006/relationships"><Relationship Id="rId3" Type="http://schemas.openxmlformats.org/officeDocument/2006/relationships/package" Target="../embeddings/Microsoft_Excel_Worksheet46.xlsx"/><Relationship Id="rId2" Type="http://schemas.microsoft.com/office/2011/relationships/chartColorStyle" Target="colors47.xml"/><Relationship Id="rId1" Type="http://schemas.microsoft.com/office/2011/relationships/chartStyle" Target="style47.xml"/></Relationships>
</file>

<file path=ppt/charts/_rels/chart49.xml.rels><?xml version="1.0" encoding="UTF-8" standalone="yes"?>
<Relationships xmlns="http://schemas.openxmlformats.org/package/2006/relationships"><Relationship Id="rId3" Type="http://schemas.openxmlformats.org/officeDocument/2006/relationships/package" Target="../embeddings/Microsoft_Excel_Worksheet47.xlsx"/><Relationship Id="rId2" Type="http://schemas.microsoft.com/office/2011/relationships/chartColorStyle" Target="colors48.xml"/><Relationship Id="rId1" Type="http://schemas.microsoft.com/office/2011/relationships/chartStyle" Target="style48.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50.xml.rels><?xml version="1.0" encoding="UTF-8" standalone="yes"?>
<Relationships xmlns="http://schemas.openxmlformats.org/package/2006/relationships"><Relationship Id="rId1" Type="http://schemas.openxmlformats.org/officeDocument/2006/relationships/package" Target="../embeddings/Microsoft_Excel_Macro-Enabled_Worksheet.xlsm"/></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8.xml"/><Relationship Id="rId1" Type="http://schemas.microsoft.com/office/2011/relationships/chartStyle" Target="style8.xml"/><Relationship Id="rId4" Type="http://schemas.openxmlformats.org/officeDocument/2006/relationships/chartUserShapes" Target="../drawings/drawing1.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921398269065497"/>
          <c:y val="3.2404414515785962E-2"/>
          <c:w val="0.76794780846875521"/>
          <c:h val="0.69764292098077985"/>
        </c:manualLayout>
      </c:layout>
      <c:barChart>
        <c:barDir val="bar"/>
        <c:grouping val="stacked"/>
        <c:varyColors val="0"/>
        <c:ser>
          <c:idx val="0"/>
          <c:order val="0"/>
          <c:tx>
            <c:strRef>
              <c:f>Feuil1!$B$1</c:f>
              <c:strCache>
                <c:ptCount val="1"/>
                <c:pt idx="0">
                  <c:v>Medical cost</c:v>
                </c:pt>
              </c:strCache>
            </c:strRef>
          </c:tx>
          <c:spPr>
            <a:solidFill>
              <a:srgbClr val="004F71"/>
            </a:solidFill>
            <a:ln>
              <a:noFill/>
            </a:ln>
            <a:effectLst/>
          </c:spPr>
          <c:invertIfNegative val="0"/>
          <c:dLbls>
            <c:numFmt formatCode="&quot;$&quot;#,##0" sourceLinked="0"/>
            <c:spPr>
              <a:noFill/>
              <a:ln>
                <a:noFill/>
              </a:ln>
              <a:effectLst/>
            </c:spPr>
            <c:txPr>
              <a:bodyPr rot="0" spcFirstLastPara="1" vertOverflow="ellipsis" vert="horz" wrap="square" anchor="ctr" anchorCtr="1"/>
              <a:lstStyle/>
              <a:p>
                <a:pPr>
                  <a:defRPr sz="1400" b="0" i="0" u="none" strike="noStrike" kern="1200" baseline="0">
                    <a:solidFill>
                      <a:schemeClr val="bg1"/>
                    </a:solidFill>
                    <a:latin typeface="Georgia" panose="02040502050405020303" pitchFamily="18"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Feuil1!$A$2:$A$6</c:f>
              <c:strCache>
                <c:ptCount val="5"/>
                <c:pt idx="0">
                  <c:v>80-100</c:v>
                </c:pt>
                <c:pt idx="1">
                  <c:v>60-79</c:v>
                </c:pt>
                <c:pt idx="2">
                  <c:v>40-59</c:v>
                </c:pt>
                <c:pt idx="3">
                  <c:v>20-39</c:v>
                </c:pt>
                <c:pt idx="4">
                  <c:v>1-19</c:v>
                </c:pt>
              </c:strCache>
            </c:strRef>
          </c:cat>
          <c:val>
            <c:numRef>
              <c:f>Feuil1!$B$2:$B$6</c:f>
              <c:numCache>
                <c:formatCode>[$$-409]#,##0</c:formatCode>
                <c:ptCount val="5"/>
                <c:pt idx="0">
                  <c:v>4383</c:v>
                </c:pt>
                <c:pt idx="1">
                  <c:v>4977</c:v>
                </c:pt>
                <c:pt idx="2">
                  <c:v>5113</c:v>
                </c:pt>
                <c:pt idx="3">
                  <c:v>5973</c:v>
                </c:pt>
                <c:pt idx="4">
                  <c:v>4847</c:v>
                </c:pt>
              </c:numCache>
            </c:numRef>
          </c:val>
          <c:extLst>
            <c:ext xmlns:c16="http://schemas.microsoft.com/office/drawing/2014/chart" uri="{C3380CC4-5D6E-409C-BE32-E72D297353CC}">
              <c16:uniqueId val="{00000000-7246-4ACE-9BF1-5CE88ADF3D91}"/>
            </c:ext>
          </c:extLst>
        </c:ser>
        <c:ser>
          <c:idx val="1"/>
          <c:order val="1"/>
          <c:tx>
            <c:strRef>
              <c:f>Feuil1!$C$1</c:f>
              <c:strCache>
                <c:ptCount val="1"/>
                <c:pt idx="0">
                  <c:v>Drug cost</c:v>
                </c:pt>
              </c:strCache>
            </c:strRef>
          </c:tx>
          <c:spPr>
            <a:solidFill>
              <a:schemeClr val="accent3">
                <a:lumMod val="60000"/>
                <a:lumOff val="40000"/>
              </a:schemeClr>
            </a:solidFill>
            <a:ln>
              <a:noFill/>
            </a:ln>
            <a:effectLst/>
          </c:spPr>
          <c:invertIfNegative val="0"/>
          <c:dLbls>
            <c:dLbl>
              <c:idx val="0"/>
              <c:layout>
                <c:manualLayout>
                  <c:x val="7.2473683412002943E-2"/>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2968-437D-BDD2-E93BD050D06A}"/>
                </c:ext>
              </c:extLst>
            </c:dLbl>
            <c:dLbl>
              <c:idx val="1"/>
              <c:layout>
                <c:manualLayout>
                  <c:x val="5.8059060266790842E-2"/>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2968-437D-BDD2-E93BD050D06A}"/>
                </c:ext>
              </c:extLst>
            </c:dLbl>
            <c:dLbl>
              <c:idx val="2"/>
              <c:layout>
                <c:manualLayout>
                  <c:x val="4.9913711339723797E-2"/>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2968-437D-BDD2-E93BD050D06A}"/>
                </c:ext>
              </c:extLst>
            </c:dLbl>
            <c:dLbl>
              <c:idx val="3"/>
              <c:layout>
                <c:manualLayout>
                  <c:x val="3.71936667483872E-2"/>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2968-437D-BDD2-E93BD050D06A}"/>
                </c:ext>
              </c:extLst>
            </c:dLbl>
            <c:spPr>
              <a:noFill/>
              <a:ln>
                <a:noFill/>
              </a:ln>
              <a:effectLst/>
            </c:spPr>
            <c:txPr>
              <a:bodyPr rot="0" spcFirstLastPara="1" vertOverflow="ellipsis" vert="horz" wrap="square" anchor="ctr" anchorCtr="1"/>
              <a:lstStyle/>
              <a:p>
                <a:pPr>
                  <a:defRPr sz="1400" b="0" i="0" u="none" strike="noStrike" kern="1200" baseline="0">
                    <a:solidFill>
                      <a:schemeClr val="tx1">
                        <a:lumMod val="75000"/>
                        <a:lumOff val="25000"/>
                      </a:schemeClr>
                    </a:solidFill>
                    <a:latin typeface="Georgia" panose="02040502050405020303" pitchFamily="18" charset="0"/>
                    <a:ea typeface="+mn-ea"/>
                    <a:cs typeface="+mn-cs"/>
                  </a:defRPr>
                </a:pPr>
                <a:endParaRPr lang="en-US"/>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Feuil1!$A$2:$A$6</c:f>
              <c:strCache>
                <c:ptCount val="5"/>
                <c:pt idx="0">
                  <c:v>80-100</c:v>
                </c:pt>
                <c:pt idx="1">
                  <c:v>60-79</c:v>
                </c:pt>
                <c:pt idx="2">
                  <c:v>40-59</c:v>
                </c:pt>
                <c:pt idx="3">
                  <c:v>20-39</c:v>
                </c:pt>
                <c:pt idx="4">
                  <c:v>1-19</c:v>
                </c:pt>
              </c:strCache>
            </c:strRef>
          </c:cat>
          <c:val>
            <c:numRef>
              <c:f>Feuil1!$C$2:$C$6</c:f>
              <c:numCache>
                <c:formatCode>[$$-409]#,##0</c:formatCode>
                <c:ptCount val="5"/>
                <c:pt idx="0">
                  <c:v>489</c:v>
                </c:pt>
                <c:pt idx="1">
                  <c:v>285</c:v>
                </c:pt>
                <c:pt idx="2">
                  <c:v>184</c:v>
                </c:pt>
                <c:pt idx="3">
                  <c:v>89</c:v>
                </c:pt>
                <c:pt idx="4">
                  <c:v>31</c:v>
                </c:pt>
              </c:numCache>
            </c:numRef>
          </c:val>
          <c:extLst>
            <c:ext xmlns:c16="http://schemas.microsoft.com/office/drawing/2014/chart" uri="{C3380CC4-5D6E-409C-BE32-E72D297353CC}">
              <c16:uniqueId val="{00000002-7246-4ACE-9BF1-5CE88ADF3D91}"/>
            </c:ext>
          </c:extLst>
        </c:ser>
        <c:dLbls>
          <c:showLegendKey val="0"/>
          <c:showVal val="1"/>
          <c:showCatName val="0"/>
          <c:showSerName val="0"/>
          <c:showPercent val="0"/>
          <c:showBubbleSize val="0"/>
        </c:dLbls>
        <c:gapWidth val="60"/>
        <c:overlap val="100"/>
        <c:axId val="495965448"/>
        <c:axId val="495967088"/>
      </c:barChart>
      <c:catAx>
        <c:axId val="495965448"/>
        <c:scaling>
          <c:orientation val="minMax"/>
        </c:scaling>
        <c:delete val="0"/>
        <c:axPos val="l"/>
        <c:title>
          <c:tx>
            <c:rich>
              <a:bodyPr rot="-5400000" spcFirstLastPara="1" vertOverflow="ellipsis" vert="horz" wrap="square" anchor="ctr" anchorCtr="1"/>
              <a:lstStyle/>
              <a:p>
                <a:pPr>
                  <a:defRPr sz="1400" b="0" i="0" u="none" strike="noStrike" kern="1200" baseline="0">
                    <a:solidFill>
                      <a:schemeClr val="tx1">
                        <a:lumMod val="75000"/>
                        <a:lumOff val="25000"/>
                      </a:schemeClr>
                    </a:solidFill>
                    <a:latin typeface="Georgia" panose="02040502050405020303" pitchFamily="18" charset="0"/>
                    <a:ea typeface="+mn-ea"/>
                    <a:cs typeface="+mn-cs"/>
                  </a:defRPr>
                </a:pPr>
                <a:r>
                  <a:rPr lang="en-US"/>
                  <a:t>Adherence (%)</a:t>
                </a:r>
              </a:p>
            </c:rich>
          </c:tx>
          <c:overlay val="0"/>
          <c:spPr>
            <a:noFill/>
            <a:ln>
              <a:noFill/>
            </a:ln>
            <a:effectLst/>
          </c:spPr>
          <c:txPr>
            <a:bodyPr rot="-5400000" spcFirstLastPara="1" vertOverflow="ellipsis" vert="horz" wrap="square" anchor="ctr" anchorCtr="1"/>
            <a:lstStyle/>
            <a:p>
              <a:pPr>
                <a:defRPr sz="1400" b="0" i="0" u="none" strike="noStrike" kern="1200" baseline="0">
                  <a:solidFill>
                    <a:schemeClr val="tx1">
                      <a:lumMod val="75000"/>
                      <a:lumOff val="25000"/>
                    </a:schemeClr>
                  </a:solidFill>
                  <a:latin typeface="Georgia" panose="02040502050405020303" pitchFamily="18" charset="0"/>
                  <a:ea typeface="+mn-ea"/>
                  <a:cs typeface="+mn-cs"/>
                </a:defRPr>
              </a:pPr>
              <a:endParaRPr lang="en-US"/>
            </a:p>
          </c:txPr>
        </c:title>
        <c:numFmt formatCode="General" sourceLinked="1"/>
        <c:majorTickMark val="none"/>
        <c:minorTickMark val="none"/>
        <c:tickLblPos val="nextTo"/>
        <c:spPr>
          <a:noFill/>
          <a:ln w="9525" cap="flat" cmpd="sng" algn="ctr">
            <a:solidFill>
              <a:schemeClr val="bg1">
                <a:lumMod val="50000"/>
              </a:schemeClr>
            </a:solidFill>
            <a:round/>
          </a:ln>
          <a:effectLst/>
        </c:spPr>
        <c:txPr>
          <a:bodyPr rot="-60000000" spcFirstLastPara="1" vertOverflow="ellipsis" vert="horz" wrap="square" anchor="ctr" anchorCtr="1"/>
          <a:lstStyle/>
          <a:p>
            <a:pPr>
              <a:defRPr sz="1400" b="0" i="0" u="none" strike="noStrike" kern="1200" baseline="0">
                <a:solidFill>
                  <a:schemeClr val="tx1">
                    <a:lumMod val="75000"/>
                    <a:lumOff val="25000"/>
                  </a:schemeClr>
                </a:solidFill>
                <a:latin typeface="Georgia" panose="02040502050405020303" pitchFamily="18" charset="0"/>
                <a:ea typeface="+mn-ea"/>
                <a:cs typeface="+mn-cs"/>
              </a:defRPr>
            </a:pPr>
            <a:endParaRPr lang="en-US"/>
          </a:p>
        </c:txPr>
        <c:crossAx val="495967088"/>
        <c:crosses val="autoZero"/>
        <c:auto val="1"/>
        <c:lblAlgn val="ctr"/>
        <c:lblOffset val="100"/>
        <c:noMultiLvlLbl val="0"/>
      </c:catAx>
      <c:valAx>
        <c:axId val="495967088"/>
        <c:scaling>
          <c:orientation val="minMax"/>
          <c:max val="7000"/>
          <c:min val="0"/>
        </c:scaling>
        <c:delete val="0"/>
        <c:axPos val="b"/>
        <c:title>
          <c:tx>
            <c:rich>
              <a:bodyPr rot="0" spcFirstLastPara="1" vertOverflow="ellipsis" vert="horz" wrap="square" anchor="ctr" anchorCtr="1"/>
              <a:lstStyle/>
              <a:p>
                <a:pPr>
                  <a:defRPr sz="1400" b="0" i="0" u="none" strike="noStrike" kern="1200" baseline="0">
                    <a:solidFill>
                      <a:schemeClr val="tx1">
                        <a:lumMod val="75000"/>
                        <a:lumOff val="25000"/>
                      </a:schemeClr>
                    </a:solidFill>
                    <a:latin typeface="Georgia" panose="02040502050405020303" pitchFamily="18" charset="0"/>
                    <a:ea typeface="+mn-ea"/>
                    <a:cs typeface="+mn-cs"/>
                  </a:defRPr>
                </a:pPr>
                <a:r>
                  <a:rPr lang="en-US"/>
                  <a:t>Average annual spending related to hypertension</a:t>
                </a:r>
              </a:p>
            </c:rich>
          </c:tx>
          <c:layout>
            <c:manualLayout>
              <c:xMode val="edge"/>
              <c:yMode val="edge"/>
              <c:x val="0.25293848948735131"/>
              <c:y val="0.83745324033707091"/>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lumMod val="75000"/>
                      <a:lumOff val="25000"/>
                    </a:schemeClr>
                  </a:solidFill>
                  <a:latin typeface="Georgia" panose="02040502050405020303" pitchFamily="18" charset="0"/>
                  <a:ea typeface="+mn-ea"/>
                  <a:cs typeface="+mn-cs"/>
                </a:defRPr>
              </a:pPr>
              <a:endParaRPr lang="en-US"/>
            </a:p>
          </c:txPr>
        </c:title>
        <c:numFmt formatCode="&quot;$&quot;#,##0" sourceLinked="0"/>
        <c:majorTickMark val="none"/>
        <c:minorTickMark val="none"/>
        <c:tickLblPos val="nextTo"/>
        <c:spPr>
          <a:noFill/>
          <a:ln>
            <a:solidFill>
              <a:schemeClr val="bg1">
                <a:lumMod val="50000"/>
              </a:schemeClr>
            </a:solidFill>
          </a:ln>
          <a:effectLst/>
        </c:spPr>
        <c:txPr>
          <a:bodyPr rot="-60000000" spcFirstLastPara="1" vertOverflow="ellipsis" vert="horz" wrap="square" anchor="ctr" anchorCtr="1"/>
          <a:lstStyle/>
          <a:p>
            <a:pPr>
              <a:defRPr sz="1400" b="0" i="0" u="none" strike="noStrike" kern="1200" baseline="0">
                <a:solidFill>
                  <a:schemeClr val="tx1">
                    <a:lumMod val="75000"/>
                    <a:lumOff val="25000"/>
                  </a:schemeClr>
                </a:solidFill>
                <a:latin typeface="Georgia" panose="02040502050405020303" pitchFamily="18" charset="0"/>
                <a:ea typeface="+mn-ea"/>
                <a:cs typeface="+mn-cs"/>
              </a:defRPr>
            </a:pPr>
            <a:endParaRPr lang="en-US"/>
          </a:p>
        </c:txPr>
        <c:crossAx val="495965448"/>
        <c:crosses val="autoZero"/>
        <c:crossBetween val="between"/>
      </c:valAx>
      <c:spPr>
        <a:noFill/>
        <a:ln>
          <a:noFill/>
        </a:ln>
        <a:effectLst/>
      </c:spPr>
    </c:plotArea>
    <c:legend>
      <c:legendPos val="b"/>
      <c:legendEntry>
        <c:idx val="0"/>
        <c:txPr>
          <a:bodyPr rot="0" spcFirstLastPara="1" vertOverflow="ellipsis" vert="horz" wrap="square" anchor="ctr" anchorCtr="1"/>
          <a:lstStyle/>
          <a:p>
            <a:pPr>
              <a:defRPr sz="1400" b="0" i="0" u="none" strike="noStrike" kern="1200" baseline="0">
                <a:solidFill>
                  <a:schemeClr val="tx1">
                    <a:lumMod val="75000"/>
                    <a:lumOff val="25000"/>
                  </a:schemeClr>
                </a:solidFill>
                <a:latin typeface="Georgia" panose="02040502050405020303" pitchFamily="18" charset="0"/>
                <a:ea typeface="+mn-ea"/>
                <a:cs typeface="+mn-cs"/>
              </a:defRPr>
            </a:pPr>
            <a:endParaRPr lang="en-US"/>
          </a:p>
        </c:txPr>
      </c:legendEntry>
      <c:legendEntry>
        <c:idx val="1"/>
        <c:txPr>
          <a:bodyPr rot="0" spcFirstLastPara="1" vertOverflow="ellipsis" vert="horz" wrap="square" anchor="ctr" anchorCtr="1"/>
          <a:lstStyle/>
          <a:p>
            <a:pPr>
              <a:defRPr sz="1400" b="0" i="0" u="none" strike="noStrike" kern="1200" baseline="0">
                <a:solidFill>
                  <a:schemeClr val="tx1">
                    <a:lumMod val="75000"/>
                    <a:lumOff val="25000"/>
                  </a:schemeClr>
                </a:solidFill>
                <a:latin typeface="Georgia" panose="02040502050405020303" pitchFamily="18" charset="0"/>
                <a:ea typeface="+mn-ea"/>
                <a:cs typeface="+mn-cs"/>
              </a:defRPr>
            </a:pPr>
            <a:endParaRPr lang="en-US"/>
          </a:p>
        </c:txPr>
      </c:legendEntry>
      <c:overlay val="0"/>
      <c:spPr>
        <a:noFill/>
        <a:ln>
          <a:noFill/>
        </a:ln>
        <a:effectLst/>
      </c:spPr>
      <c:txPr>
        <a:bodyPr rot="0" spcFirstLastPara="1" vertOverflow="ellipsis" vert="horz" wrap="square" anchor="ctr" anchorCtr="1"/>
        <a:lstStyle/>
        <a:p>
          <a:pPr>
            <a:defRPr sz="1400" b="0" i="0" u="none" strike="noStrike" kern="1200" baseline="0">
              <a:solidFill>
                <a:schemeClr val="tx1">
                  <a:lumMod val="75000"/>
                  <a:lumOff val="25000"/>
                </a:schemeClr>
              </a:solidFill>
              <a:latin typeface="Georgia" panose="02040502050405020303" pitchFamily="18" charset="0"/>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400">
          <a:solidFill>
            <a:schemeClr val="tx1">
              <a:lumMod val="75000"/>
              <a:lumOff val="25000"/>
            </a:schemeClr>
          </a:solidFill>
          <a:latin typeface="Georgia" panose="02040502050405020303" pitchFamily="18" charset="0"/>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6470916941833884E-2"/>
          <c:y val="0.13914311513276367"/>
          <c:w val="0.8856195489623282"/>
          <c:h val="0.61145977438502042"/>
        </c:manualLayout>
      </c:layout>
      <c:barChart>
        <c:barDir val="col"/>
        <c:grouping val="stacked"/>
        <c:varyColors val="0"/>
        <c:ser>
          <c:idx val="0"/>
          <c:order val="0"/>
          <c:tx>
            <c:strRef>
              <c:f>Sheet1!$B$1</c:f>
              <c:strCache>
                <c:ptCount val="1"/>
                <c:pt idx="0">
                  <c:v>Column3</c:v>
                </c:pt>
              </c:strCache>
            </c:strRef>
          </c:tx>
          <c:spPr>
            <a:solidFill>
              <a:schemeClr val="accent1"/>
            </a:solidFill>
            <a:ln>
              <a:noFill/>
            </a:ln>
            <a:effectLst/>
          </c:spPr>
          <c:invertIfNegative val="0"/>
          <c:cat>
            <c:numRef>
              <c:f>Sheet1!$A$2:$A$17</c:f>
              <c:numCache>
                <c:formatCode>General</c:formatCode>
                <c:ptCount val="16"/>
                <c:pt idx="0">
                  <c:v>1995</c:v>
                </c:pt>
                <c:pt idx="1">
                  <c:v>1996</c:v>
                </c:pt>
                <c:pt idx="2">
                  <c:v>1997</c:v>
                </c:pt>
                <c:pt idx="3">
                  <c:v>1998</c:v>
                </c:pt>
                <c:pt idx="4">
                  <c:v>1999</c:v>
                </c:pt>
                <c:pt idx="5">
                  <c:v>2000</c:v>
                </c:pt>
                <c:pt idx="6">
                  <c:v>2001</c:v>
                </c:pt>
                <c:pt idx="7">
                  <c:v>2002</c:v>
                </c:pt>
                <c:pt idx="8">
                  <c:v>2003</c:v>
                </c:pt>
                <c:pt idx="9">
                  <c:v>2004</c:v>
                </c:pt>
                <c:pt idx="10">
                  <c:v>2005</c:v>
                </c:pt>
                <c:pt idx="11">
                  <c:v>2006</c:v>
                </c:pt>
                <c:pt idx="12">
                  <c:v>2007</c:v>
                </c:pt>
                <c:pt idx="13">
                  <c:v>2008</c:v>
                </c:pt>
                <c:pt idx="14">
                  <c:v>2009</c:v>
                </c:pt>
                <c:pt idx="15">
                  <c:v>2010</c:v>
                </c:pt>
              </c:numCache>
            </c:numRef>
          </c:cat>
          <c:val>
            <c:numRef>
              <c:f>Sheet1!$B$2:$B$17</c:f>
              <c:numCache>
                <c:formatCode>General</c:formatCode>
                <c:ptCount val="16"/>
                <c:pt idx="0">
                  <c:v>0.47</c:v>
                </c:pt>
                <c:pt idx="1">
                  <c:v>0.6</c:v>
                </c:pt>
                <c:pt idx="2">
                  <c:v>0.7</c:v>
                </c:pt>
                <c:pt idx="3">
                  <c:v>0.8</c:v>
                </c:pt>
                <c:pt idx="4">
                  <c:v>1.1000000000000001</c:v>
                </c:pt>
                <c:pt idx="5">
                  <c:v>1.32</c:v>
                </c:pt>
                <c:pt idx="6">
                  <c:v>1.65</c:v>
                </c:pt>
                <c:pt idx="7">
                  <c:v>2.11</c:v>
                </c:pt>
                <c:pt idx="8">
                  <c:v>2.99</c:v>
                </c:pt>
                <c:pt idx="9">
                  <c:v>4.04</c:v>
                </c:pt>
                <c:pt idx="10">
                  <c:v>4.83</c:v>
                </c:pt>
                <c:pt idx="11">
                  <c:v>5.97</c:v>
                </c:pt>
                <c:pt idx="12">
                  <c:v>7.22</c:v>
                </c:pt>
                <c:pt idx="13">
                  <c:v>8.33</c:v>
                </c:pt>
                <c:pt idx="14">
                  <c:v>9.3800000000000008</c:v>
                </c:pt>
                <c:pt idx="15">
                  <c:v>10.33</c:v>
                </c:pt>
              </c:numCache>
            </c:numRef>
          </c:val>
          <c:extLst>
            <c:ext xmlns:c16="http://schemas.microsoft.com/office/drawing/2014/chart" uri="{C3380CC4-5D6E-409C-BE32-E72D297353CC}">
              <c16:uniqueId val="{00000000-9C4D-4FE7-9E8F-5C71B09CA1C1}"/>
            </c:ext>
          </c:extLst>
        </c:ser>
        <c:dLbls>
          <c:showLegendKey val="0"/>
          <c:showVal val="0"/>
          <c:showCatName val="0"/>
          <c:showSerName val="0"/>
          <c:showPercent val="0"/>
          <c:showBubbleSize val="0"/>
        </c:dLbls>
        <c:gapWidth val="60"/>
        <c:overlap val="100"/>
        <c:axId val="606361471"/>
        <c:axId val="606362303"/>
      </c:barChart>
      <c:catAx>
        <c:axId val="606361471"/>
        <c:scaling>
          <c:orientation val="minMax"/>
        </c:scaling>
        <c:delete val="0"/>
        <c:axPos val="b"/>
        <c:numFmt formatCode="General" sourceLinked="1"/>
        <c:majorTickMark val="none"/>
        <c:minorTickMark val="none"/>
        <c:tickLblPos val="none"/>
        <c:spPr>
          <a:noFill/>
          <a:ln w="9525" cap="flat" cmpd="sng" algn="ctr">
            <a:solidFill>
              <a:schemeClr val="bg1">
                <a:lumMod val="50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606362303"/>
        <c:crosses val="autoZero"/>
        <c:auto val="1"/>
        <c:lblAlgn val="ctr"/>
        <c:lblOffset val="100"/>
        <c:tickMarkSkip val="3"/>
        <c:noMultiLvlLbl val="0"/>
      </c:catAx>
      <c:valAx>
        <c:axId val="606362303"/>
        <c:scaling>
          <c:orientation val="minMax"/>
          <c:max val="10"/>
        </c:scaling>
        <c:delete val="0"/>
        <c:axPos val="l"/>
        <c:numFmt formatCode="General" sourceLinked="1"/>
        <c:majorTickMark val="none"/>
        <c:minorTickMark val="none"/>
        <c:tickLblPos val="nextTo"/>
        <c:spPr>
          <a:noFill/>
          <a:ln>
            <a:solidFill>
              <a:schemeClr val="bg1">
                <a:lumMod val="50000"/>
              </a:schemeClr>
            </a:solid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606361471"/>
        <c:crosses val="autoZero"/>
        <c:crossBetween val="between"/>
      </c:valAx>
      <c:spPr>
        <a:noFill/>
        <a:ln w="25400">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000">
          <a:solidFill>
            <a:schemeClr val="tx1"/>
          </a:solidFill>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6470916941833884E-2"/>
          <c:y val="0.13914311513276367"/>
          <c:w val="0.8856195489623282"/>
          <c:h val="0.61145977438502042"/>
        </c:manualLayout>
      </c:layout>
      <c:barChart>
        <c:barDir val="col"/>
        <c:grouping val="stacked"/>
        <c:varyColors val="0"/>
        <c:ser>
          <c:idx val="0"/>
          <c:order val="0"/>
          <c:tx>
            <c:strRef>
              <c:f>Sheet1!$B$1</c:f>
              <c:strCache>
                <c:ptCount val="1"/>
                <c:pt idx="0">
                  <c:v>Column3</c:v>
                </c:pt>
              </c:strCache>
            </c:strRef>
          </c:tx>
          <c:spPr>
            <a:solidFill>
              <a:schemeClr val="accent1"/>
            </a:solidFill>
            <a:ln>
              <a:noFill/>
            </a:ln>
            <a:effectLst/>
          </c:spPr>
          <c:invertIfNegative val="0"/>
          <c:cat>
            <c:numRef>
              <c:f>Sheet1!$A$2:$A$17</c:f>
              <c:numCache>
                <c:formatCode>General</c:formatCode>
                <c:ptCount val="16"/>
                <c:pt idx="0">
                  <c:v>1995</c:v>
                </c:pt>
                <c:pt idx="1">
                  <c:v>1996</c:v>
                </c:pt>
                <c:pt idx="2">
                  <c:v>1997</c:v>
                </c:pt>
                <c:pt idx="3">
                  <c:v>1998</c:v>
                </c:pt>
                <c:pt idx="4">
                  <c:v>1999</c:v>
                </c:pt>
                <c:pt idx="5">
                  <c:v>2000</c:v>
                </c:pt>
                <c:pt idx="6">
                  <c:v>2001</c:v>
                </c:pt>
                <c:pt idx="7">
                  <c:v>2002</c:v>
                </c:pt>
                <c:pt idx="8">
                  <c:v>2003</c:v>
                </c:pt>
                <c:pt idx="9">
                  <c:v>2004</c:v>
                </c:pt>
                <c:pt idx="10">
                  <c:v>2005</c:v>
                </c:pt>
                <c:pt idx="11">
                  <c:v>2006</c:v>
                </c:pt>
                <c:pt idx="12">
                  <c:v>2007</c:v>
                </c:pt>
                <c:pt idx="13">
                  <c:v>2008</c:v>
                </c:pt>
                <c:pt idx="14">
                  <c:v>2009</c:v>
                </c:pt>
                <c:pt idx="15">
                  <c:v>2010</c:v>
                </c:pt>
              </c:numCache>
            </c:numRef>
          </c:cat>
          <c:val>
            <c:numRef>
              <c:f>Sheet1!$B$2:$B$17</c:f>
              <c:numCache>
                <c:formatCode>General</c:formatCode>
                <c:ptCount val="16"/>
                <c:pt idx="0">
                  <c:v>1.72</c:v>
                </c:pt>
                <c:pt idx="1">
                  <c:v>2.44</c:v>
                </c:pt>
                <c:pt idx="2">
                  <c:v>2.29</c:v>
                </c:pt>
                <c:pt idx="3">
                  <c:v>2.21</c:v>
                </c:pt>
                <c:pt idx="4">
                  <c:v>3.36</c:v>
                </c:pt>
                <c:pt idx="5">
                  <c:v>3.48</c:v>
                </c:pt>
                <c:pt idx="6">
                  <c:v>3.21</c:v>
                </c:pt>
                <c:pt idx="7">
                  <c:v>3.13</c:v>
                </c:pt>
                <c:pt idx="8">
                  <c:v>3.67</c:v>
                </c:pt>
                <c:pt idx="9">
                  <c:v>4.3600000000000003</c:v>
                </c:pt>
                <c:pt idx="10">
                  <c:v>4.78</c:v>
                </c:pt>
                <c:pt idx="11">
                  <c:v>5.7</c:v>
                </c:pt>
                <c:pt idx="12">
                  <c:v>6.27</c:v>
                </c:pt>
                <c:pt idx="13">
                  <c:v>9.2899999999999991</c:v>
                </c:pt>
                <c:pt idx="14">
                  <c:v>10.25</c:v>
                </c:pt>
                <c:pt idx="15">
                  <c:v>12.62</c:v>
                </c:pt>
              </c:numCache>
            </c:numRef>
          </c:val>
          <c:extLst>
            <c:ext xmlns:c16="http://schemas.microsoft.com/office/drawing/2014/chart" uri="{C3380CC4-5D6E-409C-BE32-E72D297353CC}">
              <c16:uniqueId val="{00000000-35DF-498B-8A86-8A8193B77912}"/>
            </c:ext>
          </c:extLst>
        </c:ser>
        <c:dLbls>
          <c:showLegendKey val="0"/>
          <c:showVal val="0"/>
          <c:showCatName val="0"/>
          <c:showSerName val="0"/>
          <c:showPercent val="0"/>
          <c:showBubbleSize val="0"/>
        </c:dLbls>
        <c:gapWidth val="60"/>
        <c:overlap val="100"/>
        <c:axId val="606361471"/>
        <c:axId val="606362303"/>
      </c:barChart>
      <c:catAx>
        <c:axId val="606361471"/>
        <c:scaling>
          <c:orientation val="minMax"/>
        </c:scaling>
        <c:delete val="0"/>
        <c:axPos val="b"/>
        <c:numFmt formatCode="General" sourceLinked="1"/>
        <c:majorTickMark val="none"/>
        <c:minorTickMark val="none"/>
        <c:tickLblPos val="nextTo"/>
        <c:spPr>
          <a:noFill/>
          <a:ln w="9525" cap="flat" cmpd="sng" algn="ctr">
            <a:solidFill>
              <a:schemeClr val="bg1">
                <a:lumMod val="50000"/>
              </a:schemeClr>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606362303"/>
        <c:crosses val="autoZero"/>
        <c:auto val="1"/>
        <c:lblAlgn val="ctr"/>
        <c:lblOffset val="100"/>
        <c:tickLblSkip val="5"/>
        <c:tickMarkSkip val="3"/>
        <c:noMultiLvlLbl val="0"/>
      </c:catAx>
      <c:valAx>
        <c:axId val="606362303"/>
        <c:scaling>
          <c:orientation val="minMax"/>
          <c:max val="10"/>
        </c:scaling>
        <c:delete val="0"/>
        <c:axPos val="l"/>
        <c:numFmt formatCode="General" sourceLinked="1"/>
        <c:majorTickMark val="none"/>
        <c:minorTickMark val="none"/>
        <c:tickLblPos val="nextTo"/>
        <c:spPr>
          <a:noFill/>
          <a:ln>
            <a:solidFill>
              <a:schemeClr val="bg1">
                <a:lumMod val="50000"/>
              </a:schemeClr>
            </a:solid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606361471"/>
        <c:crosses val="autoZero"/>
        <c:crossBetween val="between"/>
      </c:valAx>
      <c:spPr>
        <a:noFill/>
        <a:ln w="25400">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000">
          <a:solidFill>
            <a:schemeClr val="tx1"/>
          </a:solidFill>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406400812801623E-2"/>
          <c:y val="0.1030371158026364"/>
          <c:w val="0.94368402336804658"/>
          <c:h val="0.83678227851838927"/>
        </c:manualLayout>
      </c:layout>
      <c:barChart>
        <c:barDir val="col"/>
        <c:grouping val="stacked"/>
        <c:varyColors val="0"/>
        <c:ser>
          <c:idx val="0"/>
          <c:order val="0"/>
          <c:tx>
            <c:strRef>
              <c:f>Sheet1!$B$1</c:f>
              <c:strCache>
                <c:ptCount val="1"/>
                <c:pt idx="0">
                  <c:v>Column3</c:v>
                </c:pt>
              </c:strCache>
            </c:strRef>
          </c:tx>
          <c:spPr>
            <a:solidFill>
              <a:schemeClr val="accent1"/>
            </a:solidFill>
            <a:ln>
              <a:noFill/>
            </a:ln>
            <a:effectLst/>
          </c:spPr>
          <c:invertIfNegative val="0"/>
          <c:dPt>
            <c:idx val="1"/>
            <c:invertIfNegative val="0"/>
            <c:bubble3D val="0"/>
            <c:spPr>
              <a:solidFill>
                <a:srgbClr val="009CDE"/>
              </a:solidFill>
              <a:ln>
                <a:noFill/>
              </a:ln>
              <a:effectLst/>
            </c:spPr>
            <c:extLst>
              <c:ext xmlns:c16="http://schemas.microsoft.com/office/drawing/2014/chart" uri="{C3380CC4-5D6E-409C-BE32-E72D297353CC}">
                <c16:uniqueId val="{00000001-B650-4A27-8867-CB70805168F2}"/>
              </c:ext>
            </c:extLst>
          </c:dPt>
          <c:dPt>
            <c:idx val="2"/>
            <c:invertIfNegative val="0"/>
            <c:bubble3D val="0"/>
            <c:spPr>
              <a:solidFill>
                <a:srgbClr val="64CCC9"/>
              </a:solidFill>
              <a:ln>
                <a:noFill/>
              </a:ln>
              <a:effectLst/>
            </c:spPr>
            <c:extLst>
              <c:ext xmlns:c16="http://schemas.microsoft.com/office/drawing/2014/chart" uri="{C3380CC4-5D6E-409C-BE32-E72D297353CC}">
                <c16:uniqueId val="{00000003-B650-4A27-8867-CB70805168F2}"/>
              </c:ext>
            </c:extLst>
          </c:dPt>
          <c:dPt>
            <c:idx val="3"/>
            <c:invertIfNegative val="0"/>
            <c:bubble3D val="0"/>
            <c:spPr>
              <a:solidFill>
                <a:schemeClr val="accent5"/>
              </a:solidFill>
              <a:ln>
                <a:noFill/>
              </a:ln>
              <a:effectLst/>
            </c:spPr>
            <c:extLst>
              <c:ext xmlns:c16="http://schemas.microsoft.com/office/drawing/2014/chart" uri="{C3380CC4-5D6E-409C-BE32-E72D297353CC}">
                <c16:uniqueId val="{00000005-B650-4A27-8867-CB70805168F2}"/>
              </c:ext>
            </c:extLst>
          </c:dPt>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Sheet1!$A$2:$A$5</c:f>
              <c:numCache>
                <c:formatCode>General</c:formatCode>
                <c:ptCount val="4"/>
                <c:pt idx="0">
                  <c:v>1995</c:v>
                </c:pt>
                <c:pt idx="1">
                  <c:v>1996</c:v>
                </c:pt>
                <c:pt idx="2">
                  <c:v>1997</c:v>
                </c:pt>
                <c:pt idx="3">
                  <c:v>1998</c:v>
                </c:pt>
              </c:numCache>
            </c:numRef>
          </c:cat>
          <c:val>
            <c:numRef>
              <c:f>Sheet1!$B$2:$B$5</c:f>
              <c:numCache>
                <c:formatCode>0%</c:formatCode>
                <c:ptCount val="4"/>
                <c:pt idx="0">
                  <c:v>1</c:v>
                </c:pt>
                <c:pt idx="1">
                  <c:v>0.88</c:v>
                </c:pt>
                <c:pt idx="2">
                  <c:v>0.76</c:v>
                </c:pt>
                <c:pt idx="3">
                  <c:v>0.47</c:v>
                </c:pt>
              </c:numCache>
            </c:numRef>
          </c:val>
          <c:extLst>
            <c:ext xmlns:c16="http://schemas.microsoft.com/office/drawing/2014/chart" uri="{C3380CC4-5D6E-409C-BE32-E72D297353CC}">
              <c16:uniqueId val="{00000006-B650-4A27-8867-CB70805168F2}"/>
            </c:ext>
          </c:extLst>
        </c:ser>
        <c:dLbls>
          <c:showLegendKey val="0"/>
          <c:showVal val="0"/>
          <c:showCatName val="0"/>
          <c:showSerName val="0"/>
          <c:showPercent val="0"/>
          <c:showBubbleSize val="0"/>
        </c:dLbls>
        <c:gapWidth val="60"/>
        <c:overlap val="100"/>
        <c:axId val="606361471"/>
        <c:axId val="606362303"/>
      </c:barChart>
      <c:catAx>
        <c:axId val="606361471"/>
        <c:scaling>
          <c:orientation val="minMax"/>
        </c:scaling>
        <c:delete val="0"/>
        <c:axPos val="b"/>
        <c:numFmt formatCode="General" sourceLinked="1"/>
        <c:majorTickMark val="none"/>
        <c:minorTickMark val="none"/>
        <c:tickLblPos val="none"/>
        <c:spPr>
          <a:noFill/>
          <a:ln w="9525" cap="flat" cmpd="sng" algn="ctr">
            <a:no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606362303"/>
        <c:crosses val="autoZero"/>
        <c:auto val="1"/>
        <c:lblAlgn val="ctr"/>
        <c:lblOffset val="100"/>
        <c:tickMarkSkip val="3"/>
        <c:noMultiLvlLbl val="0"/>
      </c:catAx>
      <c:valAx>
        <c:axId val="606362303"/>
        <c:scaling>
          <c:orientation val="minMax"/>
          <c:max val="1"/>
        </c:scaling>
        <c:delete val="1"/>
        <c:axPos val="l"/>
        <c:numFmt formatCode="0%" sourceLinked="1"/>
        <c:majorTickMark val="none"/>
        <c:minorTickMark val="none"/>
        <c:tickLblPos val="none"/>
        <c:crossAx val="606361471"/>
        <c:crosses val="autoZero"/>
        <c:crossBetween val="between"/>
      </c:valAx>
      <c:spPr>
        <a:noFill/>
        <a:ln w="25400">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000">
          <a:solidFill>
            <a:schemeClr val="tx1"/>
          </a:solidFill>
        </a:defRPr>
      </a:pPr>
      <a:endParaRPr lang="en-U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6470916941833884E-2"/>
          <c:y val="0.13914311513276367"/>
          <c:w val="0.8856195489623282"/>
          <c:h val="0.61145977438502042"/>
        </c:manualLayout>
      </c:layout>
      <c:barChart>
        <c:barDir val="col"/>
        <c:grouping val="stacked"/>
        <c:varyColors val="0"/>
        <c:ser>
          <c:idx val="0"/>
          <c:order val="0"/>
          <c:tx>
            <c:strRef>
              <c:f>Sheet1!$B$1</c:f>
              <c:strCache>
                <c:ptCount val="1"/>
                <c:pt idx="0">
                  <c:v>Column3</c:v>
                </c:pt>
              </c:strCache>
            </c:strRef>
          </c:tx>
          <c:spPr>
            <a:solidFill>
              <a:schemeClr val="accent1"/>
            </a:solidFill>
            <a:ln>
              <a:noFill/>
            </a:ln>
            <a:effectLst/>
          </c:spPr>
          <c:invertIfNegative val="0"/>
          <c:cat>
            <c:numRef>
              <c:f>Sheet1!$A$2:$A$17</c:f>
              <c:numCache>
                <c:formatCode>General</c:formatCode>
                <c:ptCount val="16"/>
                <c:pt idx="0">
                  <c:v>1995</c:v>
                </c:pt>
                <c:pt idx="1">
                  <c:v>1996</c:v>
                </c:pt>
                <c:pt idx="2">
                  <c:v>1997</c:v>
                </c:pt>
                <c:pt idx="3">
                  <c:v>1998</c:v>
                </c:pt>
                <c:pt idx="4">
                  <c:v>1999</c:v>
                </c:pt>
                <c:pt idx="5">
                  <c:v>2000</c:v>
                </c:pt>
                <c:pt idx="6">
                  <c:v>2001</c:v>
                </c:pt>
                <c:pt idx="7">
                  <c:v>2002</c:v>
                </c:pt>
                <c:pt idx="8">
                  <c:v>2003</c:v>
                </c:pt>
                <c:pt idx="9">
                  <c:v>2004</c:v>
                </c:pt>
                <c:pt idx="10">
                  <c:v>2005</c:v>
                </c:pt>
                <c:pt idx="11">
                  <c:v>2006</c:v>
                </c:pt>
                <c:pt idx="12">
                  <c:v>2007</c:v>
                </c:pt>
                <c:pt idx="13">
                  <c:v>2008</c:v>
                </c:pt>
                <c:pt idx="14">
                  <c:v>2009</c:v>
                </c:pt>
                <c:pt idx="15">
                  <c:v>2010</c:v>
                </c:pt>
              </c:numCache>
            </c:numRef>
          </c:cat>
          <c:val>
            <c:numRef>
              <c:f>Sheet1!$B$2:$B$17</c:f>
              <c:numCache>
                <c:formatCode>General</c:formatCode>
                <c:ptCount val="16"/>
                <c:pt idx="0">
                  <c:v>0.47</c:v>
                </c:pt>
                <c:pt idx="1">
                  <c:v>0.6</c:v>
                </c:pt>
                <c:pt idx="2">
                  <c:v>0.7</c:v>
                </c:pt>
                <c:pt idx="3">
                  <c:v>0.8</c:v>
                </c:pt>
                <c:pt idx="4">
                  <c:v>1.1000000000000001</c:v>
                </c:pt>
                <c:pt idx="5">
                  <c:v>1.32</c:v>
                </c:pt>
                <c:pt idx="6">
                  <c:v>1.65</c:v>
                </c:pt>
                <c:pt idx="7">
                  <c:v>2.11</c:v>
                </c:pt>
                <c:pt idx="8">
                  <c:v>2.99</c:v>
                </c:pt>
                <c:pt idx="9">
                  <c:v>4.04</c:v>
                </c:pt>
                <c:pt idx="10">
                  <c:v>4.83</c:v>
                </c:pt>
                <c:pt idx="11">
                  <c:v>5.97</c:v>
                </c:pt>
                <c:pt idx="12">
                  <c:v>7.22</c:v>
                </c:pt>
                <c:pt idx="13">
                  <c:v>8.33</c:v>
                </c:pt>
                <c:pt idx="14">
                  <c:v>9.3800000000000008</c:v>
                </c:pt>
                <c:pt idx="15">
                  <c:v>10.33</c:v>
                </c:pt>
              </c:numCache>
            </c:numRef>
          </c:val>
          <c:extLst>
            <c:ext xmlns:c16="http://schemas.microsoft.com/office/drawing/2014/chart" uri="{C3380CC4-5D6E-409C-BE32-E72D297353CC}">
              <c16:uniqueId val="{00000000-7100-429F-8AD5-902F45240B88}"/>
            </c:ext>
          </c:extLst>
        </c:ser>
        <c:dLbls>
          <c:showLegendKey val="0"/>
          <c:showVal val="0"/>
          <c:showCatName val="0"/>
          <c:showSerName val="0"/>
          <c:showPercent val="0"/>
          <c:showBubbleSize val="0"/>
        </c:dLbls>
        <c:gapWidth val="60"/>
        <c:overlap val="100"/>
        <c:axId val="606361471"/>
        <c:axId val="606362303"/>
      </c:barChart>
      <c:catAx>
        <c:axId val="606361471"/>
        <c:scaling>
          <c:orientation val="minMax"/>
        </c:scaling>
        <c:delete val="0"/>
        <c:axPos val="b"/>
        <c:numFmt formatCode="General" sourceLinked="1"/>
        <c:majorTickMark val="none"/>
        <c:minorTickMark val="none"/>
        <c:tickLblPos val="none"/>
        <c:spPr>
          <a:noFill/>
          <a:ln w="9525" cap="flat" cmpd="sng" algn="ctr">
            <a:solidFill>
              <a:schemeClr val="bg1">
                <a:lumMod val="50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606362303"/>
        <c:crosses val="autoZero"/>
        <c:auto val="1"/>
        <c:lblAlgn val="ctr"/>
        <c:lblOffset val="100"/>
        <c:tickMarkSkip val="3"/>
        <c:noMultiLvlLbl val="0"/>
      </c:catAx>
      <c:valAx>
        <c:axId val="606362303"/>
        <c:scaling>
          <c:orientation val="minMax"/>
          <c:max val="10"/>
        </c:scaling>
        <c:delete val="0"/>
        <c:axPos val="l"/>
        <c:numFmt formatCode="General" sourceLinked="1"/>
        <c:majorTickMark val="none"/>
        <c:minorTickMark val="none"/>
        <c:tickLblPos val="nextTo"/>
        <c:spPr>
          <a:noFill/>
          <a:ln>
            <a:solidFill>
              <a:schemeClr val="bg1">
                <a:lumMod val="50000"/>
              </a:schemeClr>
            </a:solid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606361471"/>
        <c:crosses val="autoZero"/>
        <c:crossBetween val="between"/>
      </c:valAx>
      <c:spPr>
        <a:noFill/>
        <a:ln w="25400">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000">
          <a:solidFill>
            <a:schemeClr val="tx1"/>
          </a:solidFill>
        </a:defRPr>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6470916941833884E-2"/>
          <c:y val="0.13914311513276367"/>
          <c:w val="0.8856195489623282"/>
          <c:h val="0.61145977438502042"/>
        </c:manualLayout>
      </c:layout>
      <c:barChart>
        <c:barDir val="col"/>
        <c:grouping val="stacked"/>
        <c:varyColors val="0"/>
        <c:ser>
          <c:idx val="0"/>
          <c:order val="0"/>
          <c:tx>
            <c:strRef>
              <c:f>Sheet1!$B$1</c:f>
              <c:strCache>
                <c:ptCount val="1"/>
                <c:pt idx="0">
                  <c:v>Column3</c:v>
                </c:pt>
              </c:strCache>
            </c:strRef>
          </c:tx>
          <c:spPr>
            <a:solidFill>
              <a:schemeClr val="accent1"/>
            </a:solidFill>
            <a:ln>
              <a:noFill/>
            </a:ln>
            <a:effectLst/>
          </c:spPr>
          <c:invertIfNegative val="0"/>
          <c:cat>
            <c:numRef>
              <c:f>Sheet1!$A$2:$A$17</c:f>
              <c:numCache>
                <c:formatCode>General</c:formatCode>
                <c:ptCount val="16"/>
                <c:pt idx="0">
                  <c:v>1995</c:v>
                </c:pt>
                <c:pt idx="1">
                  <c:v>1996</c:v>
                </c:pt>
                <c:pt idx="2">
                  <c:v>1997</c:v>
                </c:pt>
                <c:pt idx="3">
                  <c:v>1998</c:v>
                </c:pt>
                <c:pt idx="4">
                  <c:v>1999</c:v>
                </c:pt>
                <c:pt idx="5">
                  <c:v>2000</c:v>
                </c:pt>
                <c:pt idx="6">
                  <c:v>2001</c:v>
                </c:pt>
                <c:pt idx="7">
                  <c:v>2002</c:v>
                </c:pt>
                <c:pt idx="8">
                  <c:v>2003</c:v>
                </c:pt>
                <c:pt idx="9">
                  <c:v>2004</c:v>
                </c:pt>
                <c:pt idx="10">
                  <c:v>2005</c:v>
                </c:pt>
                <c:pt idx="11">
                  <c:v>2006</c:v>
                </c:pt>
                <c:pt idx="12">
                  <c:v>2007</c:v>
                </c:pt>
                <c:pt idx="13">
                  <c:v>2008</c:v>
                </c:pt>
                <c:pt idx="14">
                  <c:v>2009</c:v>
                </c:pt>
                <c:pt idx="15">
                  <c:v>2010</c:v>
                </c:pt>
              </c:numCache>
            </c:numRef>
          </c:cat>
          <c:val>
            <c:numRef>
              <c:f>Sheet1!$B$2:$B$17</c:f>
              <c:numCache>
                <c:formatCode>General</c:formatCode>
                <c:ptCount val="16"/>
                <c:pt idx="0">
                  <c:v>1.72</c:v>
                </c:pt>
                <c:pt idx="1">
                  <c:v>2.44</c:v>
                </c:pt>
                <c:pt idx="2">
                  <c:v>2.29</c:v>
                </c:pt>
                <c:pt idx="3">
                  <c:v>2.21</c:v>
                </c:pt>
                <c:pt idx="4">
                  <c:v>3.36</c:v>
                </c:pt>
                <c:pt idx="5">
                  <c:v>3.48</c:v>
                </c:pt>
                <c:pt idx="6">
                  <c:v>3.21</c:v>
                </c:pt>
                <c:pt idx="7">
                  <c:v>3.13</c:v>
                </c:pt>
                <c:pt idx="8">
                  <c:v>3.67</c:v>
                </c:pt>
                <c:pt idx="9">
                  <c:v>4.3600000000000003</c:v>
                </c:pt>
                <c:pt idx="10">
                  <c:v>4.78</c:v>
                </c:pt>
                <c:pt idx="11">
                  <c:v>5.7</c:v>
                </c:pt>
                <c:pt idx="12">
                  <c:v>6.27</c:v>
                </c:pt>
                <c:pt idx="13">
                  <c:v>9.2899999999999991</c:v>
                </c:pt>
                <c:pt idx="14">
                  <c:v>10.25</c:v>
                </c:pt>
                <c:pt idx="15">
                  <c:v>12.62</c:v>
                </c:pt>
              </c:numCache>
            </c:numRef>
          </c:val>
          <c:extLst>
            <c:ext xmlns:c16="http://schemas.microsoft.com/office/drawing/2014/chart" uri="{C3380CC4-5D6E-409C-BE32-E72D297353CC}">
              <c16:uniqueId val="{00000000-734C-4B4D-9F80-0A0FA3A4B191}"/>
            </c:ext>
          </c:extLst>
        </c:ser>
        <c:dLbls>
          <c:showLegendKey val="0"/>
          <c:showVal val="0"/>
          <c:showCatName val="0"/>
          <c:showSerName val="0"/>
          <c:showPercent val="0"/>
          <c:showBubbleSize val="0"/>
        </c:dLbls>
        <c:gapWidth val="60"/>
        <c:overlap val="100"/>
        <c:axId val="606361471"/>
        <c:axId val="606362303"/>
      </c:barChart>
      <c:catAx>
        <c:axId val="606361471"/>
        <c:scaling>
          <c:orientation val="minMax"/>
        </c:scaling>
        <c:delete val="0"/>
        <c:axPos val="b"/>
        <c:numFmt formatCode="General" sourceLinked="1"/>
        <c:majorTickMark val="none"/>
        <c:minorTickMark val="none"/>
        <c:tickLblPos val="nextTo"/>
        <c:spPr>
          <a:noFill/>
          <a:ln w="9525" cap="flat" cmpd="sng" algn="ctr">
            <a:solidFill>
              <a:schemeClr val="bg1">
                <a:lumMod val="50000"/>
              </a:schemeClr>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606362303"/>
        <c:crosses val="autoZero"/>
        <c:auto val="1"/>
        <c:lblAlgn val="ctr"/>
        <c:lblOffset val="100"/>
        <c:tickLblSkip val="5"/>
        <c:tickMarkSkip val="3"/>
        <c:noMultiLvlLbl val="0"/>
      </c:catAx>
      <c:valAx>
        <c:axId val="606362303"/>
        <c:scaling>
          <c:orientation val="minMax"/>
          <c:max val="10"/>
        </c:scaling>
        <c:delete val="0"/>
        <c:axPos val="l"/>
        <c:numFmt formatCode="General" sourceLinked="1"/>
        <c:majorTickMark val="none"/>
        <c:minorTickMark val="none"/>
        <c:tickLblPos val="nextTo"/>
        <c:spPr>
          <a:noFill/>
          <a:ln>
            <a:solidFill>
              <a:schemeClr val="bg1">
                <a:lumMod val="50000"/>
              </a:schemeClr>
            </a:solid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606361471"/>
        <c:crosses val="autoZero"/>
        <c:crossBetween val="between"/>
      </c:valAx>
      <c:spPr>
        <a:noFill/>
        <a:ln w="25400">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000">
          <a:solidFill>
            <a:schemeClr val="tx1"/>
          </a:solidFill>
        </a:defRPr>
      </a:pPr>
      <a:endParaRPr lang="en-U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702364718376687"/>
          <c:y val="0.25711178571734389"/>
          <c:w val="0.60920449189661352"/>
          <c:h val="0.71562483113928832"/>
        </c:manualLayout>
      </c:layout>
      <c:pie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extLst>
              <c:ext xmlns:c16="http://schemas.microsoft.com/office/drawing/2014/chart" uri="{C3380CC4-5D6E-409C-BE32-E72D297353CC}">
                <c16:uniqueId val="{00000001-37AD-49DE-92A8-937F08708CC3}"/>
              </c:ext>
            </c:extLst>
          </c:dPt>
          <c:dPt>
            <c:idx val="1"/>
            <c:bubble3D val="0"/>
            <c:spPr>
              <a:solidFill>
                <a:schemeClr val="accent2"/>
              </a:solidFill>
              <a:ln w="19050">
                <a:noFill/>
              </a:ln>
              <a:effectLst/>
            </c:spPr>
            <c:extLst>
              <c:ext xmlns:c16="http://schemas.microsoft.com/office/drawing/2014/chart" uri="{C3380CC4-5D6E-409C-BE32-E72D297353CC}">
                <c16:uniqueId val="{00000003-37AD-49DE-92A8-937F08708CC3}"/>
              </c:ext>
            </c:extLst>
          </c:dPt>
          <c:dPt>
            <c:idx val="2"/>
            <c:bubble3D val="0"/>
            <c:spPr>
              <a:solidFill>
                <a:schemeClr val="accent3"/>
              </a:solidFill>
              <a:ln w="19050">
                <a:noFill/>
              </a:ln>
              <a:effectLst/>
            </c:spPr>
            <c:extLst>
              <c:ext xmlns:c16="http://schemas.microsoft.com/office/drawing/2014/chart" uri="{C3380CC4-5D6E-409C-BE32-E72D297353CC}">
                <c16:uniqueId val="{00000005-37AD-49DE-92A8-937F08708CC3}"/>
              </c:ext>
            </c:extLst>
          </c:dPt>
          <c:dPt>
            <c:idx val="3"/>
            <c:bubble3D val="0"/>
            <c:spPr>
              <a:solidFill>
                <a:schemeClr val="accent4"/>
              </a:solidFill>
              <a:ln w="19050">
                <a:noFill/>
              </a:ln>
              <a:effectLst/>
            </c:spPr>
            <c:extLst>
              <c:ext xmlns:c16="http://schemas.microsoft.com/office/drawing/2014/chart" uri="{C3380CC4-5D6E-409C-BE32-E72D297353CC}">
                <c16:uniqueId val="{00000007-37AD-49DE-92A8-937F08708CC3}"/>
              </c:ext>
            </c:extLst>
          </c:dPt>
          <c:dPt>
            <c:idx val="4"/>
            <c:bubble3D val="0"/>
            <c:spPr>
              <a:solidFill>
                <a:schemeClr val="accent5"/>
              </a:solidFill>
              <a:ln w="19050">
                <a:noFill/>
              </a:ln>
              <a:effectLst/>
            </c:spPr>
            <c:extLst>
              <c:ext xmlns:c16="http://schemas.microsoft.com/office/drawing/2014/chart" uri="{C3380CC4-5D6E-409C-BE32-E72D297353CC}">
                <c16:uniqueId val="{00000009-37AD-49DE-92A8-937F08708CC3}"/>
              </c:ext>
            </c:extLst>
          </c:dPt>
          <c:dPt>
            <c:idx val="5"/>
            <c:bubble3D val="0"/>
            <c:spPr>
              <a:solidFill>
                <a:schemeClr val="accent6"/>
              </a:solidFill>
              <a:ln w="19050">
                <a:noFill/>
              </a:ln>
              <a:effectLst/>
            </c:spPr>
            <c:extLst>
              <c:ext xmlns:c16="http://schemas.microsoft.com/office/drawing/2014/chart" uri="{C3380CC4-5D6E-409C-BE32-E72D297353CC}">
                <c16:uniqueId val="{0000000B-37AD-49DE-92A8-937F08708CC3}"/>
              </c:ext>
            </c:extLst>
          </c:dPt>
          <c:dPt>
            <c:idx val="6"/>
            <c:bubble3D val="0"/>
            <c:spPr>
              <a:solidFill>
                <a:schemeClr val="accent1">
                  <a:lumMod val="60000"/>
                </a:schemeClr>
              </a:solidFill>
              <a:ln w="19050">
                <a:noFill/>
              </a:ln>
              <a:effectLst/>
            </c:spPr>
            <c:extLst>
              <c:ext xmlns:c16="http://schemas.microsoft.com/office/drawing/2014/chart" uri="{C3380CC4-5D6E-409C-BE32-E72D297353CC}">
                <c16:uniqueId val="{0000000D-37AD-49DE-92A8-937F08708CC3}"/>
              </c:ext>
            </c:extLst>
          </c:dPt>
          <c:dLbls>
            <c:dLbl>
              <c:idx val="0"/>
              <c:numFmt formatCode="0.0%"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extLst>
                <c:ext xmlns:c16="http://schemas.microsoft.com/office/drawing/2014/chart" uri="{C3380CC4-5D6E-409C-BE32-E72D297353CC}">
                  <c16:uniqueId val="{00000001-37AD-49DE-92A8-937F08708CC3}"/>
                </c:ext>
              </c:extLst>
            </c:dLbl>
            <c:dLbl>
              <c:idx val="4"/>
              <c:numFmt formatCode="0.0%"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extLst>
                <c:ext xmlns:c16="http://schemas.microsoft.com/office/drawing/2014/chart" uri="{C3380CC4-5D6E-409C-BE32-E72D297353CC}">
                  <c16:uniqueId val="{00000009-37AD-49DE-92A8-937F08708CC3}"/>
                </c:ext>
              </c:extLst>
            </c:dLbl>
            <c:dLbl>
              <c:idx val="5"/>
              <c:layout>
                <c:manualLayout>
                  <c:x val="6.8128774405992548E-2"/>
                  <c:y val="9.1604813818423836E-2"/>
                </c:manualLayout>
              </c:layout>
              <c:tx>
                <c:rich>
                  <a:bodyPr/>
                  <a:lstStyle/>
                  <a:p>
                    <a:fld id="{8FC23773-1225-4B8E-BC9D-682347EE6757}" type="VALUE">
                      <a:rPr lang="en-US">
                        <a:solidFill>
                          <a:schemeClr val="bg1"/>
                        </a:solidFill>
                      </a:rPr>
                      <a:pPr/>
                      <a:t>[VALUE]</a:t>
                    </a:fld>
                    <a:endParaRPr lang="en-US"/>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B-37AD-49DE-92A8-937F08708CC3}"/>
                </c:ext>
              </c:extLst>
            </c:dLbl>
            <c:dLbl>
              <c:idx val="6"/>
              <c:layout>
                <c:manualLayout>
                  <c:x val="4.0261168471259531E-2"/>
                  <c:y val="7.8808161534629773E-2"/>
                </c:manualLayout>
              </c:layout>
              <c:numFmt formatCode="0.0%"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37AD-49DE-92A8-937F08708CC3}"/>
                </c:ext>
              </c:extLst>
            </c:dLbl>
            <c:numFmt formatCode="0.0%"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Sheet1!$A$2:$A$8</c:f>
              <c:strCache>
                <c:ptCount val="7"/>
                <c:pt idx="0">
                  <c:v>Worry about side effects</c:v>
                </c:pt>
                <c:pt idx="1">
                  <c:v>Want to try diet/exercise first</c:v>
                </c:pt>
                <c:pt idx="2">
                  <c:v>Prefer natural remedies/supplements</c:v>
                </c:pt>
                <c:pt idx="3">
                  <c:v>Want more testing</c:v>
                </c:pt>
                <c:pt idx="4">
                  <c:v>Cholesterol not that high</c:v>
                </c:pt>
                <c:pt idx="5">
                  <c:v>Doctors prescribe toomany meds</c:v>
                </c:pt>
                <c:pt idx="6">
                  <c:v>Other</c:v>
                </c:pt>
              </c:strCache>
            </c:strRef>
          </c:cat>
          <c:val>
            <c:numRef>
              <c:f>Sheet1!$B$2:$B$8</c:f>
              <c:numCache>
                <c:formatCode>0.00%</c:formatCode>
                <c:ptCount val="7"/>
                <c:pt idx="0">
                  <c:v>0.27200000000000002</c:v>
                </c:pt>
                <c:pt idx="1">
                  <c:v>0.26600000000000001</c:v>
                </c:pt>
                <c:pt idx="2">
                  <c:v>0.16800000000000001</c:v>
                </c:pt>
                <c:pt idx="3">
                  <c:v>0.15</c:v>
                </c:pt>
                <c:pt idx="4">
                  <c:v>5.8000000000000003E-2</c:v>
                </c:pt>
                <c:pt idx="5">
                  <c:v>5.1999999999999998E-2</c:v>
                </c:pt>
                <c:pt idx="6">
                  <c:v>3.5000000000000003E-2</c:v>
                </c:pt>
              </c:numCache>
            </c:numRef>
          </c:val>
          <c:extLst>
            <c:ext xmlns:c16="http://schemas.microsoft.com/office/drawing/2014/chart" uri="{C3380CC4-5D6E-409C-BE32-E72D297353CC}">
              <c16:uniqueId val="{0000000E-37AD-49DE-92A8-937F08708CC3}"/>
            </c:ext>
          </c:extLst>
        </c:ser>
        <c:dLbls>
          <c:showLegendKey val="0"/>
          <c:showVal val="0"/>
          <c:showCatName val="0"/>
          <c:showSerName val="0"/>
          <c:showPercent val="0"/>
          <c:showBubbleSize val="0"/>
          <c:showLeaderLines val="1"/>
        </c:dLbls>
        <c:firstSliceAng val="0"/>
      </c:pieChart>
      <c:spPr>
        <a:noFill/>
        <a:ln>
          <a:noFill/>
        </a:ln>
        <a:effectLst/>
      </c:spPr>
    </c:plotArea>
    <c:legend>
      <c:legendPos val="b"/>
      <c:layout>
        <c:manualLayout>
          <c:xMode val="edge"/>
          <c:yMode val="edge"/>
          <c:x val="0"/>
          <c:y val="2.6320863551096106E-3"/>
          <c:w val="1"/>
          <c:h val="0.1901300009714566"/>
        </c:manualLayout>
      </c:layout>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j-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826357231661831"/>
          <c:y val="0.21484080152291252"/>
          <c:w val="0.83561799727212627"/>
          <c:h val="0.62637863428537577"/>
        </c:manualLayout>
      </c:layout>
      <c:lineChart>
        <c:grouping val="standard"/>
        <c:varyColors val="0"/>
        <c:ser>
          <c:idx val="0"/>
          <c:order val="0"/>
          <c:tx>
            <c:strRef>
              <c:f>Sheet1!$B$1</c:f>
              <c:strCache>
                <c:ptCount val="1"/>
                <c:pt idx="0">
                  <c:v>ACS (n=22,379)</c:v>
                </c:pt>
              </c:strCache>
            </c:strRef>
          </c:tx>
          <c:spPr>
            <a:ln w="28575" cap="rnd">
              <a:solidFill>
                <a:schemeClr val="accent1"/>
              </a:solidFill>
              <a:round/>
            </a:ln>
            <a:effectLst/>
          </c:spPr>
          <c:marker>
            <c:symbol val="none"/>
          </c:marker>
          <c:cat>
            <c:numRef>
              <c:f>Sheet1!$A$2:$A$6</c:f>
              <c:numCache>
                <c:formatCode>0.0</c:formatCode>
                <c:ptCount val="5"/>
                <c:pt idx="0">
                  <c:v>0</c:v>
                </c:pt>
                <c:pt idx="1">
                  <c:v>0.5</c:v>
                </c:pt>
                <c:pt idx="2">
                  <c:v>1</c:v>
                </c:pt>
                <c:pt idx="3">
                  <c:v>1.5</c:v>
                </c:pt>
                <c:pt idx="4">
                  <c:v>2</c:v>
                </c:pt>
              </c:numCache>
            </c:numRef>
          </c:cat>
          <c:val>
            <c:numRef>
              <c:f>Sheet1!$B$2:$B$6</c:f>
              <c:numCache>
                <c:formatCode>General</c:formatCode>
                <c:ptCount val="5"/>
                <c:pt idx="0">
                  <c:v>100</c:v>
                </c:pt>
                <c:pt idx="1">
                  <c:v>75</c:v>
                </c:pt>
                <c:pt idx="2">
                  <c:v>62</c:v>
                </c:pt>
                <c:pt idx="3">
                  <c:v>50</c:v>
                </c:pt>
                <c:pt idx="4">
                  <c:v>40</c:v>
                </c:pt>
              </c:numCache>
            </c:numRef>
          </c:val>
          <c:smooth val="0"/>
          <c:extLst>
            <c:ext xmlns:c16="http://schemas.microsoft.com/office/drawing/2014/chart" uri="{C3380CC4-5D6E-409C-BE32-E72D297353CC}">
              <c16:uniqueId val="{00000000-D6D7-430D-A5CA-E784D9BA64C1}"/>
            </c:ext>
          </c:extLst>
        </c:ser>
        <c:ser>
          <c:idx val="1"/>
          <c:order val="1"/>
          <c:tx>
            <c:strRef>
              <c:f>Sheet1!$C$1</c:f>
              <c:strCache>
                <c:ptCount val="1"/>
                <c:pt idx="0">
                  <c:v>Chronic CAD (n=36,106)</c:v>
                </c:pt>
              </c:strCache>
            </c:strRef>
          </c:tx>
          <c:spPr>
            <a:ln w="28575" cap="rnd">
              <a:solidFill>
                <a:schemeClr val="accent2"/>
              </a:solidFill>
              <a:round/>
            </a:ln>
            <a:effectLst/>
          </c:spPr>
          <c:marker>
            <c:symbol val="none"/>
          </c:marker>
          <c:cat>
            <c:numRef>
              <c:f>Sheet1!$A$2:$A$6</c:f>
              <c:numCache>
                <c:formatCode>0.0</c:formatCode>
                <c:ptCount val="5"/>
                <c:pt idx="0">
                  <c:v>0</c:v>
                </c:pt>
                <c:pt idx="1">
                  <c:v>0.5</c:v>
                </c:pt>
                <c:pt idx="2">
                  <c:v>1</c:v>
                </c:pt>
                <c:pt idx="3">
                  <c:v>1.5</c:v>
                </c:pt>
                <c:pt idx="4">
                  <c:v>2</c:v>
                </c:pt>
              </c:numCache>
            </c:numRef>
          </c:cat>
          <c:val>
            <c:numRef>
              <c:f>Sheet1!$C$2:$C$6</c:f>
              <c:numCache>
                <c:formatCode>General</c:formatCode>
                <c:ptCount val="5"/>
                <c:pt idx="0">
                  <c:v>100</c:v>
                </c:pt>
                <c:pt idx="1">
                  <c:v>71</c:v>
                </c:pt>
                <c:pt idx="2">
                  <c:v>57</c:v>
                </c:pt>
                <c:pt idx="3">
                  <c:v>45</c:v>
                </c:pt>
                <c:pt idx="4">
                  <c:v>36</c:v>
                </c:pt>
              </c:numCache>
            </c:numRef>
          </c:val>
          <c:smooth val="0"/>
          <c:extLst>
            <c:ext xmlns:c16="http://schemas.microsoft.com/office/drawing/2014/chart" uri="{C3380CC4-5D6E-409C-BE32-E72D297353CC}">
              <c16:uniqueId val="{00000001-D6D7-430D-A5CA-E784D9BA64C1}"/>
            </c:ext>
          </c:extLst>
        </c:ser>
        <c:ser>
          <c:idx val="2"/>
          <c:order val="2"/>
          <c:tx>
            <c:strRef>
              <c:f>Sheet1!$D$1</c:f>
              <c:strCache>
                <c:ptCount val="1"/>
                <c:pt idx="0">
                  <c:v>Primary Prevention (n=85,020)</c:v>
                </c:pt>
              </c:strCache>
            </c:strRef>
          </c:tx>
          <c:spPr>
            <a:ln w="28575" cap="rnd">
              <a:solidFill>
                <a:schemeClr val="accent3"/>
              </a:solidFill>
              <a:round/>
            </a:ln>
            <a:effectLst/>
          </c:spPr>
          <c:marker>
            <c:symbol val="none"/>
          </c:marker>
          <c:cat>
            <c:numRef>
              <c:f>Sheet1!$A$2:$A$6</c:f>
              <c:numCache>
                <c:formatCode>0.0</c:formatCode>
                <c:ptCount val="5"/>
                <c:pt idx="0">
                  <c:v>0</c:v>
                </c:pt>
                <c:pt idx="1">
                  <c:v>0.5</c:v>
                </c:pt>
                <c:pt idx="2">
                  <c:v>1</c:v>
                </c:pt>
                <c:pt idx="3">
                  <c:v>1.5</c:v>
                </c:pt>
                <c:pt idx="4">
                  <c:v>2</c:v>
                </c:pt>
              </c:numCache>
            </c:numRef>
          </c:cat>
          <c:val>
            <c:numRef>
              <c:f>Sheet1!$D$2:$D$6</c:f>
              <c:numCache>
                <c:formatCode>General</c:formatCode>
                <c:ptCount val="5"/>
                <c:pt idx="0">
                  <c:v>100</c:v>
                </c:pt>
                <c:pt idx="1">
                  <c:v>55</c:v>
                </c:pt>
                <c:pt idx="2">
                  <c:v>40</c:v>
                </c:pt>
                <c:pt idx="3">
                  <c:v>30</c:v>
                </c:pt>
                <c:pt idx="4">
                  <c:v>22</c:v>
                </c:pt>
              </c:numCache>
            </c:numRef>
          </c:val>
          <c:smooth val="0"/>
          <c:extLst>
            <c:ext xmlns:c16="http://schemas.microsoft.com/office/drawing/2014/chart" uri="{C3380CC4-5D6E-409C-BE32-E72D297353CC}">
              <c16:uniqueId val="{00000002-D6D7-430D-A5CA-E784D9BA64C1}"/>
            </c:ext>
          </c:extLst>
        </c:ser>
        <c:dLbls>
          <c:showLegendKey val="0"/>
          <c:showVal val="0"/>
          <c:showCatName val="0"/>
          <c:showSerName val="0"/>
          <c:showPercent val="0"/>
          <c:showBubbleSize val="0"/>
        </c:dLbls>
        <c:smooth val="0"/>
        <c:axId val="159442639"/>
        <c:axId val="159425583"/>
      </c:lineChart>
      <c:catAx>
        <c:axId val="159442639"/>
        <c:scaling>
          <c:orientation val="minMax"/>
        </c:scaling>
        <c:delete val="0"/>
        <c:axPos val="b"/>
        <c:title>
          <c:tx>
            <c:rich>
              <a:bodyPr rot="0" spcFirstLastPara="1" vertOverflow="ellipsis" vert="horz" wrap="square" anchor="ctr" anchorCtr="1"/>
              <a:lstStyle/>
              <a:p>
                <a:pPr>
                  <a:defRPr sz="1400" b="0" i="0" u="none" strike="noStrike" kern="1200" baseline="0">
                    <a:solidFill>
                      <a:schemeClr val="tx1"/>
                    </a:solidFill>
                    <a:latin typeface="+mj-lt"/>
                    <a:ea typeface="+mn-ea"/>
                    <a:cs typeface="+mn-cs"/>
                  </a:defRPr>
                </a:pPr>
                <a:r>
                  <a:rPr lang="en-US"/>
                  <a:t>Years of follow-up</a:t>
                </a:r>
              </a:p>
            </c:rich>
          </c:tx>
          <c:layout>
            <c:manualLayout>
              <c:xMode val="edge"/>
              <c:yMode val="edge"/>
              <c:x val="0.45448797966319882"/>
              <c:y val="0.94594705445397909"/>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j-lt"/>
                  <a:ea typeface="+mn-ea"/>
                  <a:cs typeface="+mn-cs"/>
                </a:defRPr>
              </a:pPr>
              <a:endParaRPr lang="en-US"/>
            </a:p>
          </c:txPr>
        </c:title>
        <c:numFmt formatCode="0.0" sourceLinked="1"/>
        <c:majorTickMark val="none"/>
        <c:minorTickMark val="none"/>
        <c:tickLblPos val="nextTo"/>
        <c:spPr>
          <a:solidFill>
            <a:schemeClr val="bg1">
              <a:lumMod val="95000"/>
            </a:schemeClr>
          </a:solidFill>
          <a:ln w="9525" cap="flat" cmpd="sng" algn="ctr">
            <a:solidFill>
              <a:schemeClr val="bg1">
                <a:lumMod val="50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159425583"/>
        <c:crosses val="autoZero"/>
        <c:auto val="1"/>
        <c:lblAlgn val="ctr"/>
        <c:lblOffset val="100"/>
        <c:noMultiLvlLbl val="0"/>
      </c:catAx>
      <c:valAx>
        <c:axId val="159425583"/>
        <c:scaling>
          <c:orientation val="minMax"/>
          <c:max val="100"/>
        </c:scaling>
        <c:delete val="0"/>
        <c:axPos val="l"/>
        <c:title>
          <c:tx>
            <c:rich>
              <a:bodyPr rot="-5400000" spcFirstLastPara="1" vertOverflow="ellipsis" vert="horz" wrap="square" anchor="ctr" anchorCtr="1"/>
              <a:lstStyle/>
              <a:p>
                <a:pPr>
                  <a:defRPr sz="1400" b="0" i="0" u="none" strike="noStrike" kern="1200" baseline="0">
                    <a:solidFill>
                      <a:schemeClr val="tx1"/>
                    </a:solidFill>
                    <a:latin typeface="+mj-lt"/>
                    <a:ea typeface="+mn-ea"/>
                    <a:cs typeface="+mn-cs"/>
                  </a:defRPr>
                </a:pPr>
                <a:r>
                  <a:rPr lang="en-US"/>
                  <a:t>Patients (%)</a:t>
                </a:r>
              </a:p>
            </c:rich>
          </c:tx>
          <c:layout>
            <c:manualLayout>
              <c:xMode val="edge"/>
              <c:yMode val="edge"/>
              <c:x val="2.3665879638909905E-2"/>
              <c:y val="0.40545600967688805"/>
            </c:manualLayout>
          </c:layout>
          <c:overlay val="0"/>
          <c:spPr>
            <a:noFill/>
            <a:ln>
              <a:noFill/>
            </a:ln>
            <a:effectLst/>
          </c:spPr>
          <c:txPr>
            <a:bodyPr rot="-5400000" spcFirstLastPara="1" vertOverflow="ellipsis" vert="horz" wrap="square" anchor="ctr" anchorCtr="1"/>
            <a:lstStyle/>
            <a:p>
              <a:pPr>
                <a:defRPr sz="1400" b="0" i="0" u="none" strike="noStrike" kern="1200" baseline="0">
                  <a:solidFill>
                    <a:schemeClr val="tx1"/>
                  </a:solidFill>
                  <a:latin typeface="+mj-lt"/>
                  <a:ea typeface="+mn-ea"/>
                  <a:cs typeface="+mn-cs"/>
                </a:defRPr>
              </a:pPr>
              <a:endParaRPr lang="en-US"/>
            </a:p>
          </c:txPr>
        </c:title>
        <c:numFmt formatCode="General" sourceLinked="1"/>
        <c:majorTickMark val="none"/>
        <c:minorTickMark val="none"/>
        <c:tickLblPos val="nextTo"/>
        <c:spPr>
          <a:solidFill>
            <a:schemeClr val="bg1">
              <a:lumMod val="95000"/>
            </a:schemeClr>
          </a:solidFill>
          <a:ln>
            <a:solidFill>
              <a:schemeClr val="bg1">
                <a:lumMod val="50000"/>
              </a:schemeClr>
            </a:solid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159442639"/>
        <c:crosses val="autoZero"/>
        <c:crossBetween val="midCat"/>
      </c:valAx>
      <c:spPr>
        <a:noFill/>
        <a:ln>
          <a:noFill/>
        </a:ln>
        <a:effectLst/>
      </c:spPr>
    </c:plotArea>
    <c:legend>
      <c:legendPos val="b"/>
      <c:layout>
        <c:manualLayout>
          <c:xMode val="edge"/>
          <c:yMode val="edge"/>
          <c:x val="0"/>
          <c:y val="4.1841386162982516E-3"/>
          <c:w val="0.99507371953107349"/>
          <c:h val="0.16105090840518643"/>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j-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400">
          <a:solidFill>
            <a:schemeClr val="tx1"/>
          </a:solidFill>
          <a:latin typeface="+mj-lt"/>
        </a:defRPr>
      </a:pPr>
      <a:endParaRPr lang="en-US"/>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5392283203871128E-2"/>
          <c:y val="0.24095667053242598"/>
          <c:w val="0.87731893543868589"/>
          <c:h val="0.53291289455467339"/>
        </c:manualLayout>
      </c:layout>
      <c:lineChart>
        <c:grouping val="standard"/>
        <c:varyColors val="0"/>
        <c:ser>
          <c:idx val="0"/>
          <c:order val="0"/>
          <c:tx>
            <c:strRef>
              <c:f>Sheet1!$B$1</c:f>
              <c:strCache>
                <c:ptCount val="1"/>
                <c:pt idx="0">
                  <c:v>&lt;50%</c:v>
                </c:pt>
              </c:strCache>
            </c:strRef>
          </c:tx>
          <c:spPr>
            <a:ln w="19050" cap="rnd">
              <a:solidFill>
                <a:schemeClr val="accent1"/>
              </a:solidFill>
              <a:round/>
            </a:ln>
            <a:effectLst/>
          </c:spPr>
          <c:marker>
            <c:symbol val="none"/>
          </c:marker>
          <c:cat>
            <c:numRef>
              <c:f>Sheet1!$A$2:$A$6</c:f>
              <c:numCache>
                <c:formatCode>General</c:formatCode>
                <c:ptCount val="5"/>
                <c:pt idx="0">
                  <c:v>0</c:v>
                </c:pt>
                <c:pt idx="1">
                  <c:v>200</c:v>
                </c:pt>
                <c:pt idx="2">
                  <c:v>400</c:v>
                </c:pt>
                <c:pt idx="3">
                  <c:v>600</c:v>
                </c:pt>
                <c:pt idx="4">
                  <c:v>800</c:v>
                </c:pt>
              </c:numCache>
            </c:numRef>
          </c:cat>
          <c:val>
            <c:numRef>
              <c:f>Sheet1!$B$2:$B$6</c:f>
              <c:numCache>
                <c:formatCode>General</c:formatCode>
                <c:ptCount val="5"/>
                <c:pt idx="0">
                  <c:v>1</c:v>
                </c:pt>
                <c:pt idx="1">
                  <c:v>0.95140000000000002</c:v>
                </c:pt>
                <c:pt idx="2">
                  <c:v>0.91669999999999996</c:v>
                </c:pt>
                <c:pt idx="3">
                  <c:v>0.88639999999999997</c:v>
                </c:pt>
                <c:pt idx="4">
                  <c:v>0.85229999999999995</c:v>
                </c:pt>
              </c:numCache>
            </c:numRef>
          </c:val>
          <c:smooth val="0"/>
          <c:extLst>
            <c:ext xmlns:c16="http://schemas.microsoft.com/office/drawing/2014/chart" uri="{C3380CC4-5D6E-409C-BE32-E72D297353CC}">
              <c16:uniqueId val="{00000000-A6C6-4E51-AD0C-5ACAD36EC105}"/>
            </c:ext>
          </c:extLst>
        </c:ser>
        <c:ser>
          <c:idx val="1"/>
          <c:order val="1"/>
          <c:tx>
            <c:strRef>
              <c:f>Sheet1!$C$1</c:f>
              <c:strCache>
                <c:ptCount val="1"/>
                <c:pt idx="0">
                  <c:v>50-69%</c:v>
                </c:pt>
              </c:strCache>
            </c:strRef>
          </c:tx>
          <c:spPr>
            <a:ln w="19050" cap="rnd">
              <a:solidFill>
                <a:schemeClr val="accent2"/>
              </a:solidFill>
              <a:round/>
            </a:ln>
            <a:effectLst/>
          </c:spPr>
          <c:marker>
            <c:symbol val="none"/>
          </c:marker>
          <c:cat>
            <c:numRef>
              <c:f>Sheet1!$A$2:$A$6</c:f>
              <c:numCache>
                <c:formatCode>General</c:formatCode>
                <c:ptCount val="5"/>
                <c:pt idx="0">
                  <c:v>0</c:v>
                </c:pt>
                <c:pt idx="1">
                  <c:v>200</c:v>
                </c:pt>
                <c:pt idx="2">
                  <c:v>400</c:v>
                </c:pt>
                <c:pt idx="3">
                  <c:v>600</c:v>
                </c:pt>
                <c:pt idx="4">
                  <c:v>800</c:v>
                </c:pt>
              </c:numCache>
            </c:numRef>
          </c:cat>
          <c:val>
            <c:numRef>
              <c:f>Sheet1!$C$2:$C$6</c:f>
              <c:numCache>
                <c:formatCode>General</c:formatCode>
                <c:ptCount val="5"/>
                <c:pt idx="0">
                  <c:v>1</c:v>
                </c:pt>
                <c:pt idx="1">
                  <c:v>0.95520000000000005</c:v>
                </c:pt>
                <c:pt idx="2">
                  <c:v>0.92300000000000004</c:v>
                </c:pt>
                <c:pt idx="3">
                  <c:v>0.89390000000000003</c:v>
                </c:pt>
                <c:pt idx="4">
                  <c:v>0.86240000000000006</c:v>
                </c:pt>
              </c:numCache>
            </c:numRef>
          </c:val>
          <c:smooth val="0"/>
          <c:extLst>
            <c:ext xmlns:c16="http://schemas.microsoft.com/office/drawing/2014/chart" uri="{C3380CC4-5D6E-409C-BE32-E72D297353CC}">
              <c16:uniqueId val="{00000001-A6C6-4E51-AD0C-5ACAD36EC105}"/>
            </c:ext>
          </c:extLst>
        </c:ser>
        <c:ser>
          <c:idx val="2"/>
          <c:order val="2"/>
          <c:tx>
            <c:strRef>
              <c:f>Sheet1!$D$1</c:f>
              <c:strCache>
                <c:ptCount val="1"/>
                <c:pt idx="0">
                  <c:v>70%-89%</c:v>
                </c:pt>
              </c:strCache>
            </c:strRef>
          </c:tx>
          <c:spPr>
            <a:ln w="19050" cap="rnd">
              <a:solidFill>
                <a:schemeClr val="accent3"/>
              </a:solidFill>
              <a:round/>
            </a:ln>
            <a:effectLst/>
          </c:spPr>
          <c:marker>
            <c:symbol val="none"/>
          </c:marker>
          <c:cat>
            <c:numRef>
              <c:f>Sheet1!$A$2:$A$6</c:f>
              <c:numCache>
                <c:formatCode>General</c:formatCode>
                <c:ptCount val="5"/>
                <c:pt idx="0">
                  <c:v>0</c:v>
                </c:pt>
                <c:pt idx="1">
                  <c:v>200</c:v>
                </c:pt>
                <c:pt idx="2">
                  <c:v>400</c:v>
                </c:pt>
                <c:pt idx="3">
                  <c:v>600</c:v>
                </c:pt>
                <c:pt idx="4">
                  <c:v>800</c:v>
                </c:pt>
              </c:numCache>
            </c:numRef>
          </c:cat>
          <c:val>
            <c:numRef>
              <c:f>Sheet1!$D$2:$D$6</c:f>
              <c:numCache>
                <c:formatCode>General</c:formatCode>
                <c:ptCount val="5"/>
                <c:pt idx="0">
                  <c:v>1</c:v>
                </c:pt>
                <c:pt idx="1">
                  <c:v>0.96</c:v>
                </c:pt>
                <c:pt idx="2">
                  <c:v>0.93179999999999996</c:v>
                </c:pt>
                <c:pt idx="3">
                  <c:v>0.90590000000000004</c:v>
                </c:pt>
                <c:pt idx="4">
                  <c:v>0.87629999999999997</c:v>
                </c:pt>
              </c:numCache>
            </c:numRef>
          </c:val>
          <c:smooth val="0"/>
          <c:extLst>
            <c:ext xmlns:c16="http://schemas.microsoft.com/office/drawing/2014/chart" uri="{C3380CC4-5D6E-409C-BE32-E72D297353CC}">
              <c16:uniqueId val="{00000002-A6C6-4E51-AD0C-5ACAD36EC105}"/>
            </c:ext>
          </c:extLst>
        </c:ser>
        <c:ser>
          <c:idx val="3"/>
          <c:order val="3"/>
          <c:tx>
            <c:strRef>
              <c:f>Sheet1!$E$1</c:f>
              <c:strCache>
                <c:ptCount val="1"/>
                <c:pt idx="0">
                  <c:v>&gt;90%</c:v>
                </c:pt>
              </c:strCache>
            </c:strRef>
          </c:tx>
          <c:spPr>
            <a:ln w="19050" cap="rnd">
              <a:solidFill>
                <a:schemeClr val="accent4"/>
              </a:solidFill>
              <a:round/>
            </a:ln>
            <a:effectLst/>
          </c:spPr>
          <c:marker>
            <c:symbol val="none"/>
          </c:marker>
          <c:cat>
            <c:numRef>
              <c:f>Sheet1!$A$2:$A$6</c:f>
              <c:numCache>
                <c:formatCode>General</c:formatCode>
                <c:ptCount val="5"/>
                <c:pt idx="0">
                  <c:v>0</c:v>
                </c:pt>
                <c:pt idx="1">
                  <c:v>200</c:v>
                </c:pt>
                <c:pt idx="2">
                  <c:v>400</c:v>
                </c:pt>
                <c:pt idx="3">
                  <c:v>600</c:v>
                </c:pt>
                <c:pt idx="4">
                  <c:v>800</c:v>
                </c:pt>
              </c:numCache>
            </c:numRef>
          </c:cat>
          <c:val>
            <c:numRef>
              <c:f>Sheet1!$E$2:$E$6</c:f>
              <c:numCache>
                <c:formatCode>General</c:formatCode>
                <c:ptCount val="5"/>
                <c:pt idx="0">
                  <c:v>1</c:v>
                </c:pt>
                <c:pt idx="1">
                  <c:v>0.96399999999999997</c:v>
                </c:pt>
                <c:pt idx="2">
                  <c:v>0.9375</c:v>
                </c:pt>
                <c:pt idx="3">
                  <c:v>0.91220000000000001</c:v>
                </c:pt>
                <c:pt idx="4">
                  <c:v>0.8851</c:v>
                </c:pt>
              </c:numCache>
            </c:numRef>
          </c:val>
          <c:smooth val="0"/>
          <c:extLst>
            <c:ext xmlns:c16="http://schemas.microsoft.com/office/drawing/2014/chart" uri="{C3380CC4-5D6E-409C-BE32-E72D297353CC}">
              <c16:uniqueId val="{00000003-A6C6-4E51-AD0C-5ACAD36EC105}"/>
            </c:ext>
          </c:extLst>
        </c:ser>
        <c:dLbls>
          <c:showLegendKey val="0"/>
          <c:showVal val="0"/>
          <c:showCatName val="0"/>
          <c:showSerName val="0"/>
          <c:showPercent val="0"/>
          <c:showBubbleSize val="0"/>
        </c:dLbls>
        <c:smooth val="0"/>
        <c:axId val="2127750191"/>
        <c:axId val="2127746031"/>
      </c:lineChart>
      <c:catAx>
        <c:axId val="2127750191"/>
        <c:scaling>
          <c:orientation val="minMax"/>
        </c:scaling>
        <c:delete val="0"/>
        <c:axPos val="b"/>
        <c:numFmt formatCode="General" sourceLinked="1"/>
        <c:majorTickMark val="none"/>
        <c:minorTickMark val="none"/>
        <c:tickLblPos val="nextTo"/>
        <c:spPr>
          <a:noFill/>
          <a:ln w="9525" cap="flat" cmpd="sng" algn="ctr">
            <a:solidFill>
              <a:schemeClr val="bg1">
                <a:lumMod val="50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2127746031"/>
        <c:crosses val="autoZero"/>
        <c:auto val="1"/>
        <c:lblAlgn val="ctr"/>
        <c:lblOffset val="100"/>
        <c:noMultiLvlLbl val="0"/>
      </c:catAx>
      <c:valAx>
        <c:axId val="2127746031"/>
        <c:scaling>
          <c:orientation val="minMax"/>
          <c:max val="1"/>
          <c:min val="0.75000000000000011"/>
        </c:scaling>
        <c:delete val="0"/>
        <c:axPos val="l"/>
        <c:numFmt formatCode="#,##0.00" sourceLinked="0"/>
        <c:majorTickMark val="none"/>
        <c:minorTickMark val="none"/>
        <c:tickLblPos val="nextTo"/>
        <c:spPr>
          <a:noFill/>
          <a:ln>
            <a:solidFill>
              <a:schemeClr val="bg1">
                <a:lumMod val="50000"/>
              </a:schemeClr>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2127750191"/>
        <c:crosses val="autoZero"/>
        <c:crossBetween val="between"/>
        <c:majorUnit val="5.000000000000001E-2"/>
      </c:valAx>
      <c:spPr>
        <a:noFill/>
        <a:ln>
          <a:noFill/>
        </a:ln>
        <a:effectLst/>
      </c:spPr>
    </c:plotArea>
    <c:legend>
      <c:legendPos val="b"/>
      <c:layout>
        <c:manualLayout>
          <c:xMode val="edge"/>
          <c:yMode val="edge"/>
          <c:x val="0.10241075395728186"/>
          <c:y val="4.3752447858471079E-2"/>
          <c:w val="0.75799716899763536"/>
          <c:h val="0.15752239340369448"/>
        </c:manualLayout>
      </c:layout>
      <c:overlay val="0"/>
      <c:spPr>
        <a:noFill/>
        <a:ln w="3175">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000">
          <a:solidFill>
            <a:schemeClr val="tx1"/>
          </a:solidFill>
        </a:defRPr>
      </a:pPr>
      <a:endParaRPr lang="en-U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515607680187518E-2"/>
          <c:y val="5.0638700288603351E-2"/>
          <c:w val="0.90324928646214309"/>
          <c:h val="0.72840028565893267"/>
        </c:manualLayout>
      </c:layout>
      <c:lineChart>
        <c:grouping val="standard"/>
        <c:varyColors val="0"/>
        <c:ser>
          <c:idx val="0"/>
          <c:order val="0"/>
          <c:tx>
            <c:strRef>
              <c:f>Sheet1!$B$1</c:f>
              <c:strCache>
                <c:ptCount val="1"/>
                <c:pt idx="0">
                  <c:v>Column2</c:v>
                </c:pt>
              </c:strCache>
            </c:strRef>
          </c:tx>
          <c:spPr>
            <a:ln w="19050" cap="rnd">
              <a:solidFill>
                <a:schemeClr val="accent1"/>
              </a:solidFill>
              <a:prstDash val="dash"/>
              <a:round/>
            </a:ln>
            <a:effectLst/>
          </c:spPr>
          <c:marker>
            <c:symbol val="none"/>
          </c:marker>
          <c:cat>
            <c:numRef>
              <c:f>Sheet1!$A$2:$A$46</c:f>
              <c:numCache>
                <c:formatCode>General</c:formatCode>
                <c:ptCount val="45"/>
                <c:pt idx="0">
                  <c:v>3</c:v>
                </c:pt>
                <c:pt idx="1">
                  <c:v>4</c:v>
                </c:pt>
                <c:pt idx="2">
                  <c:v>5</c:v>
                </c:pt>
                <c:pt idx="3">
                  <c:v>6</c:v>
                </c:pt>
                <c:pt idx="4">
                  <c:v>7</c:v>
                </c:pt>
                <c:pt idx="5">
                  <c:v>8</c:v>
                </c:pt>
                <c:pt idx="6">
                  <c:v>9</c:v>
                </c:pt>
                <c:pt idx="7">
                  <c:v>10</c:v>
                </c:pt>
                <c:pt idx="8">
                  <c:v>11</c:v>
                </c:pt>
                <c:pt idx="9">
                  <c:v>12</c:v>
                </c:pt>
                <c:pt idx="10">
                  <c:v>13</c:v>
                </c:pt>
                <c:pt idx="11">
                  <c:v>14</c:v>
                </c:pt>
                <c:pt idx="12">
                  <c:v>15</c:v>
                </c:pt>
                <c:pt idx="13">
                  <c:v>16</c:v>
                </c:pt>
                <c:pt idx="14">
                  <c:v>17</c:v>
                </c:pt>
                <c:pt idx="15">
                  <c:v>18</c:v>
                </c:pt>
                <c:pt idx="16">
                  <c:v>19</c:v>
                </c:pt>
                <c:pt idx="17">
                  <c:v>20</c:v>
                </c:pt>
                <c:pt idx="18">
                  <c:v>21</c:v>
                </c:pt>
                <c:pt idx="19">
                  <c:v>22</c:v>
                </c:pt>
                <c:pt idx="20">
                  <c:v>23</c:v>
                </c:pt>
                <c:pt idx="21">
                  <c:v>24</c:v>
                </c:pt>
                <c:pt idx="22">
                  <c:v>25</c:v>
                </c:pt>
                <c:pt idx="23">
                  <c:v>26</c:v>
                </c:pt>
                <c:pt idx="24">
                  <c:v>27</c:v>
                </c:pt>
                <c:pt idx="25">
                  <c:v>28</c:v>
                </c:pt>
                <c:pt idx="26">
                  <c:v>29</c:v>
                </c:pt>
                <c:pt idx="27">
                  <c:v>30</c:v>
                </c:pt>
                <c:pt idx="28">
                  <c:v>31</c:v>
                </c:pt>
                <c:pt idx="29">
                  <c:v>32</c:v>
                </c:pt>
                <c:pt idx="30">
                  <c:v>33</c:v>
                </c:pt>
                <c:pt idx="31">
                  <c:v>34</c:v>
                </c:pt>
                <c:pt idx="32">
                  <c:v>35</c:v>
                </c:pt>
                <c:pt idx="33">
                  <c:v>36</c:v>
                </c:pt>
                <c:pt idx="34">
                  <c:v>37</c:v>
                </c:pt>
                <c:pt idx="35">
                  <c:v>38</c:v>
                </c:pt>
                <c:pt idx="36">
                  <c:v>39</c:v>
                </c:pt>
                <c:pt idx="37">
                  <c:v>40</c:v>
                </c:pt>
                <c:pt idx="38">
                  <c:v>41</c:v>
                </c:pt>
                <c:pt idx="39">
                  <c:v>42</c:v>
                </c:pt>
                <c:pt idx="40">
                  <c:v>43</c:v>
                </c:pt>
                <c:pt idx="41">
                  <c:v>44</c:v>
                </c:pt>
                <c:pt idx="42">
                  <c:v>45</c:v>
                </c:pt>
                <c:pt idx="43">
                  <c:v>46</c:v>
                </c:pt>
                <c:pt idx="44">
                  <c:v>47</c:v>
                </c:pt>
              </c:numCache>
            </c:numRef>
          </c:cat>
          <c:val>
            <c:numRef>
              <c:f>Sheet1!$B$2:$B$46</c:f>
              <c:numCache>
                <c:formatCode>0.0</c:formatCode>
                <c:ptCount val="45"/>
                <c:pt idx="0">
                  <c:v>0.63180439050508597</c:v>
                </c:pt>
                <c:pt idx="1">
                  <c:v>1.3501885388146899</c:v>
                </c:pt>
                <c:pt idx="2">
                  <c:v>1.75264770772496</c:v>
                </c:pt>
                <c:pt idx="3">
                  <c:v>2.0691650749408499</c:v>
                </c:pt>
                <c:pt idx="4">
                  <c:v>2.5291314303507599</c:v>
                </c:pt>
                <c:pt idx="5">
                  <c:v>2.81684963602325</c:v>
                </c:pt>
                <c:pt idx="6">
                  <c:v>2.93227412366475</c:v>
                </c:pt>
                <c:pt idx="7">
                  <c:v>3.2773628109561299</c:v>
                </c:pt>
                <c:pt idx="8">
                  <c:v>3.4502944850972601</c:v>
                </c:pt>
                <c:pt idx="9">
                  <c:v>3.5944269976949998</c:v>
                </c:pt>
                <c:pt idx="10">
                  <c:v>3.8534827467048398</c:v>
                </c:pt>
                <c:pt idx="11">
                  <c:v>4.0263232842588099</c:v>
                </c:pt>
                <c:pt idx="12">
                  <c:v>4.3427950831811204</c:v>
                </c:pt>
                <c:pt idx="13">
                  <c:v>4.6591757455162597</c:v>
                </c:pt>
                <c:pt idx="14">
                  <c:v>4.7746458014513404</c:v>
                </c:pt>
                <c:pt idx="15">
                  <c:v>5.0049935255049496</c:v>
                </c:pt>
                <c:pt idx="16">
                  <c:v>5.2926205945902796</c:v>
                </c:pt>
                <c:pt idx="17">
                  <c:v>5.5229683186438798</c:v>
                </c:pt>
                <c:pt idx="18">
                  <c:v>5.6383472379918</c:v>
                </c:pt>
                <c:pt idx="19">
                  <c:v>5.8113244804265101</c:v>
                </c:pt>
                <c:pt idx="20">
                  <c:v>6.0415810678929498</c:v>
                </c:pt>
                <c:pt idx="21">
                  <c:v>6.2145127420340902</c:v>
                </c:pt>
                <c:pt idx="22">
                  <c:v>6.5884005908688703</c:v>
                </c:pt>
                <c:pt idx="23">
                  <c:v>6.8185660417481397</c:v>
                </c:pt>
                <c:pt idx="24">
                  <c:v>7.1350834089640403</c:v>
                </c:pt>
                <c:pt idx="25">
                  <c:v>7.4227104780493702</c:v>
                </c:pt>
                <c:pt idx="26">
                  <c:v>7.5094725090282104</c:v>
                </c:pt>
                <c:pt idx="27">
                  <c:v>7.7397746647882304</c:v>
                </c:pt>
                <c:pt idx="28">
                  <c:v>7.9988304137980704</c:v>
                </c:pt>
                <c:pt idx="29">
                  <c:v>8.2290870012645101</c:v>
                </c:pt>
                <c:pt idx="30">
                  <c:v>8.4594347253181095</c:v>
                </c:pt>
                <c:pt idx="31">
                  <c:v>8.6322752628720902</c:v>
                </c:pt>
                <c:pt idx="32">
                  <c:v>8.8625318503385309</c:v>
                </c:pt>
                <c:pt idx="33">
                  <c:v>9.0928795743921302</c:v>
                </c:pt>
                <c:pt idx="34">
                  <c:v>9.2657656802396797</c:v>
                </c:pt>
                <c:pt idx="35">
                  <c:v>9.5533927493250097</c:v>
                </c:pt>
                <c:pt idx="36">
                  <c:v>9.6689083735536698</c:v>
                </c:pt>
                <c:pt idx="37">
                  <c:v>9.8417489111076399</c:v>
                </c:pt>
                <c:pt idx="38">
                  <c:v>10.1582207100299</c:v>
                </c:pt>
                <c:pt idx="39">
                  <c:v>10.4172764590397</c:v>
                </c:pt>
                <c:pt idx="40">
                  <c:v>10.5327465149748</c:v>
                </c:pt>
                <c:pt idx="41">
                  <c:v>10.7342495091915</c:v>
                </c:pt>
                <c:pt idx="42">
                  <c:v>10.8784731583763</c:v>
                </c:pt>
                <c:pt idx="43">
                  <c:v>11.3671019704489</c:v>
                </c:pt>
                <c:pt idx="44">
                  <c:v>11.3390319016028</c:v>
                </c:pt>
              </c:numCache>
            </c:numRef>
          </c:val>
          <c:smooth val="0"/>
          <c:extLst>
            <c:ext xmlns:c16="http://schemas.microsoft.com/office/drawing/2014/chart" uri="{C3380CC4-5D6E-409C-BE32-E72D297353CC}">
              <c16:uniqueId val="{00000000-13CD-4E60-9342-504E10ECDE50}"/>
            </c:ext>
          </c:extLst>
        </c:ser>
        <c:ser>
          <c:idx val="1"/>
          <c:order val="1"/>
          <c:tx>
            <c:strRef>
              <c:f>Sheet1!$C$1</c:f>
              <c:strCache>
                <c:ptCount val="1"/>
                <c:pt idx="0">
                  <c:v>Column3</c:v>
                </c:pt>
              </c:strCache>
            </c:strRef>
          </c:tx>
          <c:spPr>
            <a:ln w="19050" cap="rnd">
              <a:solidFill>
                <a:schemeClr val="accent2"/>
              </a:solidFill>
              <a:round/>
            </a:ln>
            <a:effectLst/>
          </c:spPr>
          <c:marker>
            <c:symbol val="none"/>
          </c:marker>
          <c:cat>
            <c:numRef>
              <c:f>Sheet1!$A$2:$A$46</c:f>
              <c:numCache>
                <c:formatCode>General</c:formatCode>
                <c:ptCount val="45"/>
                <c:pt idx="0">
                  <c:v>3</c:v>
                </c:pt>
                <c:pt idx="1">
                  <c:v>4</c:v>
                </c:pt>
                <c:pt idx="2">
                  <c:v>5</c:v>
                </c:pt>
                <c:pt idx="3">
                  <c:v>6</c:v>
                </c:pt>
                <c:pt idx="4">
                  <c:v>7</c:v>
                </c:pt>
                <c:pt idx="5">
                  <c:v>8</c:v>
                </c:pt>
                <c:pt idx="6">
                  <c:v>9</c:v>
                </c:pt>
                <c:pt idx="7">
                  <c:v>10</c:v>
                </c:pt>
                <c:pt idx="8">
                  <c:v>11</c:v>
                </c:pt>
                <c:pt idx="9">
                  <c:v>12</c:v>
                </c:pt>
                <c:pt idx="10">
                  <c:v>13</c:v>
                </c:pt>
                <c:pt idx="11">
                  <c:v>14</c:v>
                </c:pt>
                <c:pt idx="12">
                  <c:v>15</c:v>
                </c:pt>
                <c:pt idx="13">
                  <c:v>16</c:v>
                </c:pt>
                <c:pt idx="14">
                  <c:v>17</c:v>
                </c:pt>
                <c:pt idx="15">
                  <c:v>18</c:v>
                </c:pt>
                <c:pt idx="16">
                  <c:v>19</c:v>
                </c:pt>
                <c:pt idx="17">
                  <c:v>20</c:v>
                </c:pt>
                <c:pt idx="18">
                  <c:v>21</c:v>
                </c:pt>
                <c:pt idx="19">
                  <c:v>22</c:v>
                </c:pt>
                <c:pt idx="20">
                  <c:v>23</c:v>
                </c:pt>
                <c:pt idx="21">
                  <c:v>24</c:v>
                </c:pt>
                <c:pt idx="22">
                  <c:v>25</c:v>
                </c:pt>
                <c:pt idx="23">
                  <c:v>26</c:v>
                </c:pt>
                <c:pt idx="24">
                  <c:v>27</c:v>
                </c:pt>
                <c:pt idx="25">
                  <c:v>28</c:v>
                </c:pt>
                <c:pt idx="26">
                  <c:v>29</c:v>
                </c:pt>
                <c:pt idx="27">
                  <c:v>30</c:v>
                </c:pt>
                <c:pt idx="28">
                  <c:v>31</c:v>
                </c:pt>
                <c:pt idx="29">
                  <c:v>32</c:v>
                </c:pt>
                <c:pt idx="30">
                  <c:v>33</c:v>
                </c:pt>
                <c:pt idx="31">
                  <c:v>34</c:v>
                </c:pt>
                <c:pt idx="32">
                  <c:v>35</c:v>
                </c:pt>
                <c:pt idx="33">
                  <c:v>36</c:v>
                </c:pt>
                <c:pt idx="34">
                  <c:v>37</c:v>
                </c:pt>
                <c:pt idx="35">
                  <c:v>38</c:v>
                </c:pt>
                <c:pt idx="36">
                  <c:v>39</c:v>
                </c:pt>
                <c:pt idx="37">
                  <c:v>40</c:v>
                </c:pt>
                <c:pt idx="38">
                  <c:v>41</c:v>
                </c:pt>
                <c:pt idx="39">
                  <c:v>42</c:v>
                </c:pt>
                <c:pt idx="40">
                  <c:v>43</c:v>
                </c:pt>
                <c:pt idx="41">
                  <c:v>44</c:v>
                </c:pt>
                <c:pt idx="42">
                  <c:v>45</c:v>
                </c:pt>
                <c:pt idx="43">
                  <c:v>46</c:v>
                </c:pt>
                <c:pt idx="44">
                  <c:v>47</c:v>
                </c:pt>
              </c:numCache>
            </c:numRef>
          </c:cat>
          <c:val>
            <c:numRef>
              <c:f>Sheet1!$C$2:$C$46</c:f>
              <c:numCache>
                <c:formatCode>0.0</c:formatCode>
                <c:ptCount val="45"/>
                <c:pt idx="0">
                  <c:v>0.39810426540284399</c:v>
                </c:pt>
                <c:pt idx="1">
                  <c:v>0.93838862559241598</c:v>
                </c:pt>
                <c:pt idx="2">
                  <c:v>1.30805687203791</c:v>
                </c:pt>
                <c:pt idx="3">
                  <c:v>1.47867298578199</c:v>
                </c:pt>
                <c:pt idx="4">
                  <c:v>1.9336492890995201</c:v>
                </c:pt>
                <c:pt idx="5">
                  <c:v>2.1327014218009399</c:v>
                </c:pt>
                <c:pt idx="6">
                  <c:v>2.2180094786729798</c:v>
                </c:pt>
                <c:pt idx="7">
                  <c:v>2.6729857819905201</c:v>
                </c:pt>
                <c:pt idx="8">
                  <c:v>2.7867298578198998</c:v>
                </c:pt>
                <c:pt idx="9">
                  <c:v>2.90047393364928</c:v>
                </c:pt>
                <c:pt idx="10">
                  <c:v>3.0710900473933598</c:v>
                </c:pt>
                <c:pt idx="11">
                  <c:v>3.24170616113744</c:v>
                </c:pt>
                <c:pt idx="12">
                  <c:v>3.5260663507109</c:v>
                </c:pt>
                <c:pt idx="13">
                  <c:v>3.8672985781990499</c:v>
                </c:pt>
                <c:pt idx="14">
                  <c:v>3.9810426540284301</c:v>
                </c:pt>
                <c:pt idx="15">
                  <c:v>4.2369668246445498</c:v>
                </c:pt>
                <c:pt idx="16">
                  <c:v>4.4075829383886198</c:v>
                </c:pt>
                <c:pt idx="17">
                  <c:v>4.7488151658767697</c:v>
                </c:pt>
                <c:pt idx="18">
                  <c:v>4.7772511848341201</c:v>
                </c:pt>
                <c:pt idx="19">
                  <c:v>4.9194312796208504</c:v>
                </c:pt>
                <c:pt idx="20">
                  <c:v>5.1469194312796196</c:v>
                </c:pt>
                <c:pt idx="21">
                  <c:v>5.3459715639810401</c:v>
                </c:pt>
                <c:pt idx="22">
                  <c:v>5.6587677725118404</c:v>
                </c:pt>
                <c:pt idx="23">
                  <c:v>5.9146919431279601</c:v>
                </c:pt>
                <c:pt idx="24">
                  <c:v>6.1421800947867196</c:v>
                </c:pt>
                <c:pt idx="25">
                  <c:v>6.3981042654028402</c:v>
                </c:pt>
                <c:pt idx="26">
                  <c:v>6.5402843601895704</c:v>
                </c:pt>
                <c:pt idx="27">
                  <c:v>6.7677725118483396</c:v>
                </c:pt>
                <c:pt idx="28">
                  <c:v>6.9383886255924097</c:v>
                </c:pt>
                <c:pt idx="29">
                  <c:v>7.1090047393364904</c:v>
                </c:pt>
                <c:pt idx="30">
                  <c:v>7.4218009478672897</c:v>
                </c:pt>
                <c:pt idx="31">
                  <c:v>7.5924170616113704</c:v>
                </c:pt>
                <c:pt idx="32">
                  <c:v>7.8483412322274804</c:v>
                </c:pt>
                <c:pt idx="33">
                  <c:v>8.0758293838862496</c:v>
                </c:pt>
                <c:pt idx="34">
                  <c:v>8.1895734597156302</c:v>
                </c:pt>
                <c:pt idx="35">
                  <c:v>8.5023696682464394</c:v>
                </c:pt>
                <c:pt idx="36">
                  <c:v>8.6445497630331705</c:v>
                </c:pt>
                <c:pt idx="37">
                  <c:v>8.7582938388625493</c:v>
                </c:pt>
                <c:pt idx="38">
                  <c:v>9.0995260663507107</c:v>
                </c:pt>
                <c:pt idx="39">
                  <c:v>9.3270142180094702</c:v>
                </c:pt>
                <c:pt idx="40">
                  <c:v>9.3838862559241694</c:v>
                </c:pt>
                <c:pt idx="41">
                  <c:v>9.4407582938388597</c:v>
                </c:pt>
                <c:pt idx="42">
                  <c:v>9.6682464454976298</c:v>
                </c:pt>
                <c:pt idx="43">
                  <c:v>10.0663507109004</c:v>
                </c:pt>
                <c:pt idx="44">
                  <c:v>10.037914691943101</c:v>
                </c:pt>
              </c:numCache>
            </c:numRef>
          </c:val>
          <c:smooth val="0"/>
          <c:extLst>
            <c:ext xmlns:c16="http://schemas.microsoft.com/office/drawing/2014/chart" uri="{C3380CC4-5D6E-409C-BE32-E72D297353CC}">
              <c16:uniqueId val="{00000001-13CD-4E60-9342-504E10ECDE50}"/>
            </c:ext>
          </c:extLst>
        </c:ser>
        <c:ser>
          <c:idx val="2"/>
          <c:order val="2"/>
          <c:tx>
            <c:strRef>
              <c:f>Sheet1!$D$1</c:f>
              <c:strCache>
                <c:ptCount val="1"/>
                <c:pt idx="0">
                  <c:v>Column4</c:v>
                </c:pt>
              </c:strCache>
            </c:strRef>
          </c:tx>
          <c:spPr>
            <a:ln w="19050" cap="rnd">
              <a:solidFill>
                <a:schemeClr val="accent3"/>
              </a:solidFill>
              <a:prstDash val="dash"/>
              <a:round/>
            </a:ln>
            <a:effectLst/>
          </c:spPr>
          <c:marker>
            <c:symbol val="none"/>
          </c:marker>
          <c:cat>
            <c:numRef>
              <c:f>Sheet1!$A$2:$A$46</c:f>
              <c:numCache>
                <c:formatCode>General</c:formatCode>
                <c:ptCount val="45"/>
                <c:pt idx="0">
                  <c:v>3</c:v>
                </c:pt>
                <c:pt idx="1">
                  <c:v>4</c:v>
                </c:pt>
                <c:pt idx="2">
                  <c:v>5</c:v>
                </c:pt>
                <c:pt idx="3">
                  <c:v>6</c:v>
                </c:pt>
                <c:pt idx="4">
                  <c:v>7</c:v>
                </c:pt>
                <c:pt idx="5">
                  <c:v>8</c:v>
                </c:pt>
                <c:pt idx="6">
                  <c:v>9</c:v>
                </c:pt>
                <c:pt idx="7">
                  <c:v>10</c:v>
                </c:pt>
                <c:pt idx="8">
                  <c:v>11</c:v>
                </c:pt>
                <c:pt idx="9">
                  <c:v>12</c:v>
                </c:pt>
                <c:pt idx="10">
                  <c:v>13</c:v>
                </c:pt>
                <c:pt idx="11">
                  <c:v>14</c:v>
                </c:pt>
                <c:pt idx="12">
                  <c:v>15</c:v>
                </c:pt>
                <c:pt idx="13">
                  <c:v>16</c:v>
                </c:pt>
                <c:pt idx="14">
                  <c:v>17</c:v>
                </c:pt>
                <c:pt idx="15">
                  <c:v>18</c:v>
                </c:pt>
                <c:pt idx="16">
                  <c:v>19</c:v>
                </c:pt>
                <c:pt idx="17">
                  <c:v>20</c:v>
                </c:pt>
                <c:pt idx="18">
                  <c:v>21</c:v>
                </c:pt>
                <c:pt idx="19">
                  <c:v>22</c:v>
                </c:pt>
                <c:pt idx="20">
                  <c:v>23</c:v>
                </c:pt>
                <c:pt idx="21">
                  <c:v>24</c:v>
                </c:pt>
                <c:pt idx="22">
                  <c:v>25</c:v>
                </c:pt>
                <c:pt idx="23">
                  <c:v>26</c:v>
                </c:pt>
                <c:pt idx="24">
                  <c:v>27</c:v>
                </c:pt>
                <c:pt idx="25">
                  <c:v>28</c:v>
                </c:pt>
                <c:pt idx="26">
                  <c:v>29</c:v>
                </c:pt>
                <c:pt idx="27">
                  <c:v>30</c:v>
                </c:pt>
                <c:pt idx="28">
                  <c:v>31</c:v>
                </c:pt>
                <c:pt idx="29">
                  <c:v>32</c:v>
                </c:pt>
                <c:pt idx="30">
                  <c:v>33</c:v>
                </c:pt>
                <c:pt idx="31">
                  <c:v>34</c:v>
                </c:pt>
                <c:pt idx="32">
                  <c:v>35</c:v>
                </c:pt>
                <c:pt idx="33">
                  <c:v>36</c:v>
                </c:pt>
                <c:pt idx="34">
                  <c:v>37</c:v>
                </c:pt>
                <c:pt idx="35">
                  <c:v>38</c:v>
                </c:pt>
                <c:pt idx="36">
                  <c:v>39</c:v>
                </c:pt>
                <c:pt idx="37">
                  <c:v>40</c:v>
                </c:pt>
                <c:pt idx="38">
                  <c:v>41</c:v>
                </c:pt>
                <c:pt idx="39">
                  <c:v>42</c:v>
                </c:pt>
                <c:pt idx="40">
                  <c:v>43</c:v>
                </c:pt>
                <c:pt idx="41">
                  <c:v>44</c:v>
                </c:pt>
                <c:pt idx="42">
                  <c:v>45</c:v>
                </c:pt>
                <c:pt idx="43">
                  <c:v>46</c:v>
                </c:pt>
                <c:pt idx="44">
                  <c:v>47</c:v>
                </c:pt>
              </c:numCache>
            </c:numRef>
          </c:cat>
          <c:val>
            <c:numRef>
              <c:f>Sheet1!$D$2:$D$46</c:f>
              <c:numCache>
                <c:formatCode>0.0</c:formatCode>
                <c:ptCount val="45"/>
                <c:pt idx="0">
                  <c:v>0.230995360801065</c:v>
                </c:pt>
                <c:pt idx="1">
                  <c:v>0.40480455652014002</c:v>
                </c:pt>
                <c:pt idx="2">
                  <c:v>0.60732166643700203</c:v>
                </c:pt>
                <c:pt idx="3">
                  <c:v>0.95415920260897502</c:v>
                </c:pt>
                <c:pt idx="4">
                  <c:v>1.24321344908364</c:v>
                </c:pt>
                <c:pt idx="5">
                  <c:v>1.4746222038491501</c:v>
                </c:pt>
                <c:pt idx="6">
                  <c:v>1.5617564650222699</c:v>
                </c:pt>
                <c:pt idx="7">
                  <c:v>1.8508566441596599</c:v>
                </c:pt>
                <c:pt idx="8">
                  <c:v>1.96692848284414</c:v>
                </c:pt>
                <c:pt idx="9">
                  <c:v>2.0540168113545501</c:v>
                </c:pt>
                <c:pt idx="10">
                  <c:v>2.3142712783060002</c:v>
                </c:pt>
                <c:pt idx="11">
                  <c:v>2.4014514721418299</c:v>
                </c:pt>
                <c:pt idx="12">
                  <c:v>2.7482890083138098</c:v>
                </c:pt>
                <c:pt idx="13">
                  <c:v>3.00849754260254</c:v>
                </c:pt>
                <c:pt idx="14">
                  <c:v>3.0379863120664998</c:v>
                </c:pt>
                <c:pt idx="15">
                  <c:v>3.32713242386661</c:v>
                </c:pt>
                <c:pt idx="16">
                  <c:v>3.5584493133066899</c:v>
                </c:pt>
                <c:pt idx="17">
                  <c:v>3.7898580680722</c:v>
                </c:pt>
                <c:pt idx="18">
                  <c:v>3.9347296862799102</c:v>
                </c:pt>
                <c:pt idx="19">
                  <c:v>4.0796472371503301</c:v>
                </c:pt>
                <c:pt idx="20">
                  <c:v>4.31101005925313</c:v>
                </c:pt>
                <c:pt idx="21">
                  <c:v>4.5135271691699899</c:v>
                </c:pt>
                <c:pt idx="22">
                  <c:v>4.7161361444122898</c:v>
                </c:pt>
                <c:pt idx="23">
                  <c:v>5.0051903908869502</c:v>
                </c:pt>
                <c:pt idx="24">
                  <c:v>5.2942905700243399</c:v>
                </c:pt>
                <c:pt idx="25">
                  <c:v>5.4680079004179802</c:v>
                </c:pt>
                <c:pt idx="26">
                  <c:v>5.6129713839511197</c:v>
                </c:pt>
                <c:pt idx="27">
                  <c:v>5.8154425612052698</c:v>
                </c:pt>
                <c:pt idx="28">
                  <c:v>5.9891139589361897</c:v>
                </c:pt>
                <c:pt idx="29">
                  <c:v>6.2205686463644199</c:v>
                </c:pt>
                <c:pt idx="30">
                  <c:v>6.4519774011299402</c:v>
                </c:pt>
                <c:pt idx="31">
                  <c:v>6.6256947315235797</c:v>
                </c:pt>
                <c:pt idx="32">
                  <c:v>6.8859491984750303</c:v>
                </c:pt>
                <c:pt idx="33">
                  <c:v>7.0885122410546098</c:v>
                </c:pt>
                <c:pt idx="34">
                  <c:v>7.2333838592623199</c:v>
                </c:pt>
                <c:pt idx="35">
                  <c:v>7.5512378852601998</c:v>
                </c:pt>
                <c:pt idx="36">
                  <c:v>7.6673556566074099</c:v>
                </c:pt>
                <c:pt idx="37">
                  <c:v>7.81213540948968</c:v>
                </c:pt>
                <c:pt idx="38">
                  <c:v>8.1012355886270697</c:v>
                </c:pt>
                <c:pt idx="39">
                  <c:v>8.2461072068347701</c:v>
                </c:pt>
                <c:pt idx="40">
                  <c:v>8.3622249781819793</c:v>
                </c:pt>
                <c:pt idx="41">
                  <c:v>8.3628680354600107</c:v>
                </c:pt>
                <c:pt idx="42">
                  <c:v>8.5942767902255195</c:v>
                </c:pt>
                <c:pt idx="43">
                  <c:v>8.7967479674796696</c:v>
                </c:pt>
                <c:pt idx="44">
                  <c:v>8.7684993799090503</c:v>
                </c:pt>
              </c:numCache>
            </c:numRef>
          </c:val>
          <c:smooth val="0"/>
          <c:extLst>
            <c:ext xmlns:c16="http://schemas.microsoft.com/office/drawing/2014/chart" uri="{C3380CC4-5D6E-409C-BE32-E72D297353CC}">
              <c16:uniqueId val="{00000002-13CD-4E60-9342-504E10ECDE50}"/>
            </c:ext>
          </c:extLst>
        </c:ser>
        <c:ser>
          <c:idx val="3"/>
          <c:order val="3"/>
          <c:tx>
            <c:strRef>
              <c:f>Sheet1!$E$1</c:f>
              <c:strCache>
                <c:ptCount val="1"/>
                <c:pt idx="0">
                  <c:v>Column5</c:v>
                </c:pt>
              </c:strCache>
            </c:strRef>
          </c:tx>
          <c:spPr>
            <a:ln w="19050" cap="rnd">
              <a:solidFill>
                <a:schemeClr val="accent4"/>
              </a:solidFill>
              <a:prstDash val="dash"/>
              <a:round/>
            </a:ln>
            <a:effectLst/>
          </c:spPr>
          <c:marker>
            <c:symbol val="none"/>
          </c:marker>
          <c:cat>
            <c:numRef>
              <c:f>Sheet1!$A$2:$A$46</c:f>
              <c:numCache>
                <c:formatCode>General</c:formatCode>
                <c:ptCount val="45"/>
                <c:pt idx="0">
                  <c:v>3</c:v>
                </c:pt>
                <c:pt idx="1">
                  <c:v>4</c:v>
                </c:pt>
                <c:pt idx="2">
                  <c:v>5</c:v>
                </c:pt>
                <c:pt idx="3">
                  <c:v>6</c:v>
                </c:pt>
                <c:pt idx="4">
                  <c:v>7</c:v>
                </c:pt>
                <c:pt idx="5">
                  <c:v>8</c:v>
                </c:pt>
                <c:pt idx="6">
                  <c:v>9</c:v>
                </c:pt>
                <c:pt idx="7">
                  <c:v>10</c:v>
                </c:pt>
                <c:pt idx="8">
                  <c:v>11</c:v>
                </c:pt>
                <c:pt idx="9">
                  <c:v>12</c:v>
                </c:pt>
                <c:pt idx="10">
                  <c:v>13</c:v>
                </c:pt>
                <c:pt idx="11">
                  <c:v>14</c:v>
                </c:pt>
                <c:pt idx="12">
                  <c:v>15</c:v>
                </c:pt>
                <c:pt idx="13">
                  <c:v>16</c:v>
                </c:pt>
                <c:pt idx="14">
                  <c:v>17</c:v>
                </c:pt>
                <c:pt idx="15">
                  <c:v>18</c:v>
                </c:pt>
                <c:pt idx="16">
                  <c:v>19</c:v>
                </c:pt>
                <c:pt idx="17">
                  <c:v>20</c:v>
                </c:pt>
                <c:pt idx="18">
                  <c:v>21</c:v>
                </c:pt>
                <c:pt idx="19">
                  <c:v>22</c:v>
                </c:pt>
                <c:pt idx="20">
                  <c:v>23</c:v>
                </c:pt>
                <c:pt idx="21">
                  <c:v>24</c:v>
                </c:pt>
                <c:pt idx="22">
                  <c:v>25</c:v>
                </c:pt>
                <c:pt idx="23">
                  <c:v>26</c:v>
                </c:pt>
                <c:pt idx="24">
                  <c:v>27</c:v>
                </c:pt>
                <c:pt idx="25">
                  <c:v>28</c:v>
                </c:pt>
                <c:pt idx="26">
                  <c:v>29</c:v>
                </c:pt>
                <c:pt idx="27">
                  <c:v>30</c:v>
                </c:pt>
                <c:pt idx="28">
                  <c:v>31</c:v>
                </c:pt>
                <c:pt idx="29">
                  <c:v>32</c:v>
                </c:pt>
                <c:pt idx="30">
                  <c:v>33</c:v>
                </c:pt>
                <c:pt idx="31">
                  <c:v>34</c:v>
                </c:pt>
                <c:pt idx="32">
                  <c:v>35</c:v>
                </c:pt>
                <c:pt idx="33">
                  <c:v>36</c:v>
                </c:pt>
                <c:pt idx="34">
                  <c:v>37</c:v>
                </c:pt>
                <c:pt idx="35">
                  <c:v>38</c:v>
                </c:pt>
                <c:pt idx="36">
                  <c:v>39</c:v>
                </c:pt>
                <c:pt idx="37">
                  <c:v>40</c:v>
                </c:pt>
                <c:pt idx="38">
                  <c:v>41</c:v>
                </c:pt>
                <c:pt idx="39">
                  <c:v>42</c:v>
                </c:pt>
                <c:pt idx="40">
                  <c:v>43</c:v>
                </c:pt>
                <c:pt idx="41">
                  <c:v>44</c:v>
                </c:pt>
                <c:pt idx="42">
                  <c:v>45</c:v>
                </c:pt>
                <c:pt idx="43">
                  <c:v>46</c:v>
                </c:pt>
                <c:pt idx="44">
                  <c:v>47</c:v>
                </c:pt>
              </c:numCache>
            </c:numRef>
          </c:cat>
          <c:val>
            <c:numRef>
              <c:f>Sheet1!$E$2:$E$46</c:f>
              <c:numCache>
                <c:formatCode>0.0</c:formatCode>
                <c:ptCount val="45"/>
                <c:pt idx="0">
                  <c:v>0.31317724239339301</c:v>
                </c:pt>
                <c:pt idx="1">
                  <c:v>0.45442823210043998</c:v>
                </c:pt>
                <c:pt idx="2">
                  <c:v>0.624092297251442</c:v>
                </c:pt>
                <c:pt idx="3">
                  <c:v>0.76543377445990202</c:v>
                </c:pt>
                <c:pt idx="4">
                  <c:v>0.99219545300305401</c:v>
                </c:pt>
                <c:pt idx="5">
                  <c:v>1.1334464427101001</c:v>
                </c:pt>
                <c:pt idx="6">
                  <c:v>1.30347245786675</c:v>
                </c:pt>
                <c:pt idx="7">
                  <c:v>1.5586472118538599</c:v>
                </c:pt>
                <c:pt idx="8">
                  <c:v>1.6713946386155401</c:v>
                </c:pt>
                <c:pt idx="9">
                  <c:v>1.78414206537722</c:v>
                </c:pt>
                <c:pt idx="10">
                  <c:v>2.0109037439203701</c:v>
                </c:pt>
                <c:pt idx="11">
                  <c:v>2.2090713720167399</c:v>
                </c:pt>
                <c:pt idx="12">
                  <c:v>2.40751046261735</c:v>
                </c:pt>
                <c:pt idx="13">
                  <c:v>2.5769935527655199</c:v>
                </c:pt>
                <c:pt idx="14">
                  <c:v>2.74683859291935</c:v>
                </c:pt>
                <c:pt idx="15">
                  <c:v>2.8883610451306398</c:v>
                </c:pt>
                <c:pt idx="16">
                  <c:v>3.0294310598348599</c:v>
                </c:pt>
                <c:pt idx="17">
                  <c:v>3.1995475624929299</c:v>
                </c:pt>
                <c:pt idx="18">
                  <c:v>3.3689401651396902</c:v>
                </c:pt>
                <c:pt idx="19">
                  <c:v>3.5102816423481502</c:v>
                </c:pt>
                <c:pt idx="20">
                  <c:v>3.7086302454473401</c:v>
                </c:pt>
                <c:pt idx="21">
                  <c:v>3.9637145119330301</c:v>
                </c:pt>
                <c:pt idx="22">
                  <c:v>4.1048750141386696</c:v>
                </c:pt>
                <c:pt idx="23">
                  <c:v>4.2747200542924997</c:v>
                </c:pt>
                <c:pt idx="24">
                  <c:v>4.4446555819477398</c:v>
                </c:pt>
                <c:pt idx="25">
                  <c:v>4.6430041850469399</c:v>
                </c:pt>
                <c:pt idx="26">
                  <c:v>4.8123967876937002</c:v>
                </c:pt>
                <c:pt idx="27">
                  <c:v>4.9537382649021602</c:v>
                </c:pt>
                <c:pt idx="28">
                  <c:v>5.0951702296120303</c:v>
                </c:pt>
                <c:pt idx="29">
                  <c:v>5.2934283452098096</c:v>
                </c:pt>
                <c:pt idx="30">
                  <c:v>5.4630019228593998</c:v>
                </c:pt>
                <c:pt idx="31">
                  <c:v>5.6330279380160597</c:v>
                </c:pt>
                <c:pt idx="32">
                  <c:v>5.7456848772763198</c:v>
                </c:pt>
                <c:pt idx="33">
                  <c:v>5.9154394299287398</c:v>
                </c:pt>
                <c:pt idx="34">
                  <c:v>6.0852844700825699</c:v>
                </c:pt>
                <c:pt idx="35">
                  <c:v>6.2834520981789401</c:v>
                </c:pt>
                <c:pt idx="36">
                  <c:v>6.4818007012781296</c:v>
                </c:pt>
                <c:pt idx="37">
                  <c:v>6.6515552539305496</c:v>
                </c:pt>
                <c:pt idx="38">
                  <c:v>6.8782264449722899</c:v>
                </c:pt>
                <c:pt idx="39">
                  <c:v>7.04816197262753</c:v>
                </c:pt>
                <c:pt idx="40">
                  <c:v>7.2748331636692596</c:v>
                </c:pt>
                <c:pt idx="41">
                  <c:v>7.3874901029295303</c:v>
                </c:pt>
                <c:pt idx="42">
                  <c:v>7.5572446555819397</c:v>
                </c:pt>
                <c:pt idx="43">
                  <c:v>7.7271801832371896</c:v>
                </c:pt>
                <c:pt idx="44">
                  <c:v>7.8969347358895998</c:v>
                </c:pt>
              </c:numCache>
            </c:numRef>
          </c:val>
          <c:smooth val="0"/>
          <c:extLst>
            <c:ext xmlns:c16="http://schemas.microsoft.com/office/drawing/2014/chart" uri="{C3380CC4-5D6E-409C-BE32-E72D297353CC}">
              <c16:uniqueId val="{00000003-13CD-4E60-9342-504E10ECDE50}"/>
            </c:ext>
          </c:extLst>
        </c:ser>
        <c:ser>
          <c:idx val="4"/>
          <c:order val="4"/>
          <c:tx>
            <c:strRef>
              <c:f>Sheet1!$F$1</c:f>
              <c:strCache>
                <c:ptCount val="1"/>
                <c:pt idx="0">
                  <c:v>Column6</c:v>
                </c:pt>
              </c:strCache>
            </c:strRef>
          </c:tx>
          <c:spPr>
            <a:ln w="19050" cap="rnd">
              <a:solidFill>
                <a:schemeClr val="accent5"/>
              </a:solidFill>
              <a:round/>
            </a:ln>
            <a:effectLst/>
          </c:spPr>
          <c:marker>
            <c:symbol val="none"/>
          </c:marker>
          <c:cat>
            <c:numRef>
              <c:f>Sheet1!$A$2:$A$46</c:f>
              <c:numCache>
                <c:formatCode>General</c:formatCode>
                <c:ptCount val="45"/>
                <c:pt idx="0">
                  <c:v>3</c:v>
                </c:pt>
                <c:pt idx="1">
                  <c:v>4</c:v>
                </c:pt>
                <c:pt idx="2">
                  <c:v>5</c:v>
                </c:pt>
                <c:pt idx="3">
                  <c:v>6</c:v>
                </c:pt>
                <c:pt idx="4">
                  <c:v>7</c:v>
                </c:pt>
                <c:pt idx="5">
                  <c:v>8</c:v>
                </c:pt>
                <c:pt idx="6">
                  <c:v>9</c:v>
                </c:pt>
                <c:pt idx="7">
                  <c:v>10</c:v>
                </c:pt>
                <c:pt idx="8">
                  <c:v>11</c:v>
                </c:pt>
                <c:pt idx="9">
                  <c:v>12</c:v>
                </c:pt>
                <c:pt idx="10">
                  <c:v>13</c:v>
                </c:pt>
                <c:pt idx="11">
                  <c:v>14</c:v>
                </c:pt>
                <c:pt idx="12">
                  <c:v>15</c:v>
                </c:pt>
                <c:pt idx="13">
                  <c:v>16</c:v>
                </c:pt>
                <c:pt idx="14">
                  <c:v>17</c:v>
                </c:pt>
                <c:pt idx="15">
                  <c:v>18</c:v>
                </c:pt>
                <c:pt idx="16">
                  <c:v>19</c:v>
                </c:pt>
                <c:pt idx="17">
                  <c:v>20</c:v>
                </c:pt>
                <c:pt idx="18">
                  <c:v>21</c:v>
                </c:pt>
                <c:pt idx="19">
                  <c:v>22</c:v>
                </c:pt>
                <c:pt idx="20">
                  <c:v>23</c:v>
                </c:pt>
                <c:pt idx="21">
                  <c:v>24</c:v>
                </c:pt>
                <c:pt idx="22">
                  <c:v>25</c:v>
                </c:pt>
                <c:pt idx="23">
                  <c:v>26</c:v>
                </c:pt>
                <c:pt idx="24">
                  <c:v>27</c:v>
                </c:pt>
                <c:pt idx="25">
                  <c:v>28</c:v>
                </c:pt>
                <c:pt idx="26">
                  <c:v>29</c:v>
                </c:pt>
                <c:pt idx="27">
                  <c:v>30</c:v>
                </c:pt>
                <c:pt idx="28">
                  <c:v>31</c:v>
                </c:pt>
                <c:pt idx="29">
                  <c:v>32</c:v>
                </c:pt>
                <c:pt idx="30">
                  <c:v>33</c:v>
                </c:pt>
                <c:pt idx="31">
                  <c:v>34</c:v>
                </c:pt>
                <c:pt idx="32">
                  <c:v>35</c:v>
                </c:pt>
                <c:pt idx="33">
                  <c:v>36</c:v>
                </c:pt>
                <c:pt idx="34">
                  <c:v>37</c:v>
                </c:pt>
                <c:pt idx="35">
                  <c:v>38</c:v>
                </c:pt>
                <c:pt idx="36">
                  <c:v>39</c:v>
                </c:pt>
                <c:pt idx="37">
                  <c:v>40</c:v>
                </c:pt>
                <c:pt idx="38">
                  <c:v>41</c:v>
                </c:pt>
                <c:pt idx="39">
                  <c:v>42</c:v>
                </c:pt>
                <c:pt idx="40">
                  <c:v>43</c:v>
                </c:pt>
                <c:pt idx="41">
                  <c:v>44</c:v>
                </c:pt>
                <c:pt idx="42">
                  <c:v>45</c:v>
                </c:pt>
                <c:pt idx="43">
                  <c:v>46</c:v>
                </c:pt>
                <c:pt idx="44">
                  <c:v>47</c:v>
                </c:pt>
              </c:numCache>
            </c:numRef>
          </c:cat>
          <c:val>
            <c:numRef>
              <c:f>Sheet1!$F$2:$F$46</c:f>
              <c:numCache>
                <c:formatCode>0.0</c:formatCode>
                <c:ptCount val="45"/>
                <c:pt idx="0">
                  <c:v>0.28517264725795499</c:v>
                </c:pt>
                <c:pt idx="1">
                  <c:v>0.36912660798916702</c:v>
                </c:pt>
                <c:pt idx="2">
                  <c:v>0.62450914014895098</c:v>
                </c:pt>
                <c:pt idx="3">
                  <c:v>0.76519972918077095</c:v>
                </c:pt>
                <c:pt idx="4">
                  <c:v>0.93500338524035098</c:v>
                </c:pt>
                <c:pt idx="5">
                  <c:v>1.1329722410291101</c:v>
                </c:pt>
                <c:pt idx="6">
                  <c:v>1.24549763033175</c:v>
                </c:pt>
                <c:pt idx="7">
                  <c:v>1.44346648612051</c:v>
                </c:pt>
                <c:pt idx="8">
                  <c:v>1.5558564658090701</c:v>
                </c:pt>
                <c:pt idx="9">
                  <c:v>1.8398104265402799</c:v>
                </c:pt>
                <c:pt idx="10">
                  <c:v>2.0379146919431199</c:v>
                </c:pt>
                <c:pt idx="11">
                  <c:v>2.09316181448883</c:v>
                </c:pt>
                <c:pt idx="12">
                  <c:v>2.29113067027758</c:v>
                </c:pt>
                <c:pt idx="13">
                  <c:v>2.4322274881516499</c:v>
                </c:pt>
                <c:pt idx="14">
                  <c:v>2.6017603249830699</c:v>
                </c:pt>
                <c:pt idx="15">
                  <c:v>2.77129316181448</c:v>
                </c:pt>
                <c:pt idx="16">
                  <c:v>2.9408259986459</c:v>
                </c:pt>
                <c:pt idx="17">
                  <c:v>3.1103588354773199</c:v>
                </c:pt>
                <c:pt idx="18">
                  <c:v>3.2230196343940398</c:v>
                </c:pt>
                <c:pt idx="19">
                  <c:v>3.4781313473256499</c:v>
                </c:pt>
                <c:pt idx="20">
                  <c:v>3.64779959377115</c:v>
                </c:pt>
                <c:pt idx="21">
                  <c:v>3.78862559241706</c:v>
                </c:pt>
                <c:pt idx="22">
                  <c:v>3.9867298578199</c:v>
                </c:pt>
                <c:pt idx="23">
                  <c:v>4.0992552471225396</c:v>
                </c:pt>
                <c:pt idx="24">
                  <c:v>4.24008124576845</c:v>
                </c:pt>
                <c:pt idx="25">
                  <c:v>4.4097494922139404</c:v>
                </c:pt>
                <c:pt idx="26">
                  <c:v>4.60758293838862</c:v>
                </c:pt>
                <c:pt idx="27">
                  <c:v>4.7486797562626899</c:v>
                </c:pt>
                <c:pt idx="28">
                  <c:v>4.9183480027081901</c:v>
                </c:pt>
                <c:pt idx="29">
                  <c:v>5.0308733920108297</c:v>
                </c:pt>
                <c:pt idx="30">
                  <c:v>5.3144211238997903</c:v>
                </c:pt>
                <c:pt idx="31">
                  <c:v>5.4269465132024299</c:v>
                </c:pt>
                <c:pt idx="32">
                  <c:v>5.5966147596479301</c:v>
                </c:pt>
                <c:pt idx="33">
                  <c:v>5.7085985104942401</c:v>
                </c:pt>
                <c:pt idx="34">
                  <c:v>5.9065673662830003</c:v>
                </c:pt>
                <c:pt idx="35">
                  <c:v>6.1052132701421797</c:v>
                </c:pt>
                <c:pt idx="36">
                  <c:v>6.2177386594448203</c:v>
                </c:pt>
                <c:pt idx="37">
                  <c:v>6.3871360866621503</c:v>
                </c:pt>
                <c:pt idx="38">
                  <c:v>6.6139471902505003</c:v>
                </c:pt>
                <c:pt idx="39">
                  <c:v>6.7832092078537496</c:v>
                </c:pt>
                <c:pt idx="40">
                  <c:v>7.01015572105619</c:v>
                </c:pt>
                <c:pt idx="41">
                  <c:v>7.0938388625592399</c:v>
                </c:pt>
                <c:pt idx="42">
                  <c:v>7.2348002708192203</c:v>
                </c:pt>
                <c:pt idx="43">
                  <c:v>7.4047393364928897</c:v>
                </c:pt>
                <c:pt idx="44">
                  <c:v>7.5452945159106299</c:v>
                </c:pt>
              </c:numCache>
            </c:numRef>
          </c:val>
          <c:smooth val="0"/>
          <c:extLst>
            <c:ext xmlns:c16="http://schemas.microsoft.com/office/drawing/2014/chart" uri="{C3380CC4-5D6E-409C-BE32-E72D297353CC}">
              <c16:uniqueId val="{00000004-13CD-4E60-9342-504E10ECDE50}"/>
            </c:ext>
          </c:extLst>
        </c:ser>
        <c:ser>
          <c:idx val="5"/>
          <c:order val="5"/>
          <c:tx>
            <c:strRef>
              <c:f>Sheet1!$G$1</c:f>
              <c:strCache>
                <c:ptCount val="1"/>
                <c:pt idx="0">
                  <c:v>Column7</c:v>
                </c:pt>
              </c:strCache>
            </c:strRef>
          </c:tx>
          <c:spPr>
            <a:ln w="19050" cap="rnd">
              <a:solidFill>
                <a:schemeClr val="accent6"/>
              </a:solidFill>
              <a:prstDash val="dash"/>
              <a:round/>
            </a:ln>
            <a:effectLst/>
          </c:spPr>
          <c:marker>
            <c:symbol val="none"/>
          </c:marker>
          <c:cat>
            <c:numRef>
              <c:f>Sheet1!$A$2:$A$46</c:f>
              <c:numCache>
                <c:formatCode>General</c:formatCode>
                <c:ptCount val="45"/>
                <c:pt idx="0">
                  <c:v>3</c:v>
                </c:pt>
                <c:pt idx="1">
                  <c:v>4</c:v>
                </c:pt>
                <c:pt idx="2">
                  <c:v>5</c:v>
                </c:pt>
                <c:pt idx="3">
                  <c:v>6</c:v>
                </c:pt>
                <c:pt idx="4">
                  <c:v>7</c:v>
                </c:pt>
                <c:pt idx="5">
                  <c:v>8</c:v>
                </c:pt>
                <c:pt idx="6">
                  <c:v>9</c:v>
                </c:pt>
                <c:pt idx="7">
                  <c:v>10</c:v>
                </c:pt>
                <c:pt idx="8">
                  <c:v>11</c:v>
                </c:pt>
                <c:pt idx="9">
                  <c:v>12</c:v>
                </c:pt>
                <c:pt idx="10">
                  <c:v>13</c:v>
                </c:pt>
                <c:pt idx="11">
                  <c:v>14</c:v>
                </c:pt>
                <c:pt idx="12">
                  <c:v>15</c:v>
                </c:pt>
                <c:pt idx="13">
                  <c:v>16</c:v>
                </c:pt>
                <c:pt idx="14">
                  <c:v>17</c:v>
                </c:pt>
                <c:pt idx="15">
                  <c:v>18</c:v>
                </c:pt>
                <c:pt idx="16">
                  <c:v>19</c:v>
                </c:pt>
                <c:pt idx="17">
                  <c:v>20</c:v>
                </c:pt>
                <c:pt idx="18">
                  <c:v>21</c:v>
                </c:pt>
                <c:pt idx="19">
                  <c:v>22</c:v>
                </c:pt>
                <c:pt idx="20">
                  <c:v>23</c:v>
                </c:pt>
                <c:pt idx="21">
                  <c:v>24</c:v>
                </c:pt>
                <c:pt idx="22">
                  <c:v>25</c:v>
                </c:pt>
                <c:pt idx="23">
                  <c:v>26</c:v>
                </c:pt>
                <c:pt idx="24">
                  <c:v>27</c:v>
                </c:pt>
                <c:pt idx="25">
                  <c:v>28</c:v>
                </c:pt>
                <c:pt idx="26">
                  <c:v>29</c:v>
                </c:pt>
                <c:pt idx="27">
                  <c:v>30</c:v>
                </c:pt>
                <c:pt idx="28">
                  <c:v>31</c:v>
                </c:pt>
                <c:pt idx="29">
                  <c:v>32</c:v>
                </c:pt>
                <c:pt idx="30">
                  <c:v>33</c:v>
                </c:pt>
                <c:pt idx="31">
                  <c:v>34</c:v>
                </c:pt>
                <c:pt idx="32">
                  <c:v>35</c:v>
                </c:pt>
                <c:pt idx="33">
                  <c:v>36</c:v>
                </c:pt>
                <c:pt idx="34">
                  <c:v>37</c:v>
                </c:pt>
                <c:pt idx="35">
                  <c:v>38</c:v>
                </c:pt>
                <c:pt idx="36">
                  <c:v>39</c:v>
                </c:pt>
                <c:pt idx="37">
                  <c:v>40</c:v>
                </c:pt>
                <c:pt idx="38">
                  <c:v>41</c:v>
                </c:pt>
                <c:pt idx="39">
                  <c:v>42</c:v>
                </c:pt>
                <c:pt idx="40">
                  <c:v>43</c:v>
                </c:pt>
                <c:pt idx="41">
                  <c:v>44</c:v>
                </c:pt>
                <c:pt idx="42">
                  <c:v>45</c:v>
                </c:pt>
                <c:pt idx="43">
                  <c:v>46</c:v>
                </c:pt>
                <c:pt idx="44">
                  <c:v>47</c:v>
                </c:pt>
              </c:numCache>
            </c:numRef>
          </c:cat>
          <c:val>
            <c:numRef>
              <c:f>Sheet1!$G$2:$G$46</c:f>
              <c:numCache>
                <c:formatCode>0.0</c:formatCode>
                <c:ptCount val="45"/>
                <c:pt idx="0">
                  <c:v>0.23021582733812901</c:v>
                </c:pt>
                <c:pt idx="1">
                  <c:v>0.37410071942445899</c:v>
                </c:pt>
                <c:pt idx="2">
                  <c:v>0.60431654676258895</c:v>
                </c:pt>
                <c:pt idx="3">
                  <c:v>0.74820143884891899</c:v>
                </c:pt>
                <c:pt idx="4">
                  <c:v>0.89208633093525103</c:v>
                </c:pt>
                <c:pt idx="5">
                  <c:v>1.0935251798561101</c:v>
                </c:pt>
                <c:pt idx="6">
                  <c:v>1.1798561151079101</c:v>
                </c:pt>
                <c:pt idx="7">
                  <c:v>1.4100719424460399</c:v>
                </c:pt>
                <c:pt idx="8">
                  <c:v>1.58273381294963</c:v>
                </c:pt>
                <c:pt idx="9">
                  <c:v>1.75539568345323</c:v>
                </c:pt>
                <c:pt idx="10">
                  <c:v>1.9280575539568301</c:v>
                </c:pt>
                <c:pt idx="11">
                  <c:v>2.1294964028776899</c:v>
                </c:pt>
                <c:pt idx="12">
                  <c:v>2.33093525179856</c:v>
                </c:pt>
                <c:pt idx="13">
                  <c:v>2.44604316546762</c:v>
                </c:pt>
                <c:pt idx="14">
                  <c:v>2.5611510791366898</c:v>
                </c:pt>
                <c:pt idx="15">
                  <c:v>2.7913669064748201</c:v>
                </c:pt>
                <c:pt idx="16">
                  <c:v>2.8489208633093499</c:v>
                </c:pt>
                <c:pt idx="17">
                  <c:v>3.10791366906474</c:v>
                </c:pt>
                <c:pt idx="18">
                  <c:v>3.25179856115107</c:v>
                </c:pt>
                <c:pt idx="19">
                  <c:v>3.3956834532374098</c:v>
                </c:pt>
                <c:pt idx="20">
                  <c:v>3.5683453237410001</c:v>
                </c:pt>
                <c:pt idx="21">
                  <c:v>3.7122302158273301</c:v>
                </c:pt>
                <c:pt idx="22">
                  <c:v>3.8848920863309302</c:v>
                </c:pt>
                <c:pt idx="23">
                  <c:v>4.0287769784172598</c:v>
                </c:pt>
                <c:pt idx="24">
                  <c:v>4.2302158273381201</c:v>
                </c:pt>
                <c:pt idx="25">
                  <c:v>4.3453237410071903</c:v>
                </c:pt>
                <c:pt idx="26">
                  <c:v>4.5179856115107899</c:v>
                </c:pt>
                <c:pt idx="27">
                  <c:v>4.6330935251798504</c:v>
                </c:pt>
                <c:pt idx="28">
                  <c:v>4.8633093525179802</c:v>
                </c:pt>
                <c:pt idx="29">
                  <c:v>4.9784172661870496</c:v>
                </c:pt>
                <c:pt idx="30">
                  <c:v>5.1798561151079099</c:v>
                </c:pt>
                <c:pt idx="31">
                  <c:v>5.2949640287769704</c:v>
                </c:pt>
                <c:pt idx="32">
                  <c:v>5.46762589928057</c:v>
                </c:pt>
                <c:pt idx="33">
                  <c:v>5.6690647482014302</c:v>
                </c:pt>
                <c:pt idx="34">
                  <c:v>5.7841726618704996</c:v>
                </c:pt>
                <c:pt idx="35">
                  <c:v>5.9568345323741001</c:v>
                </c:pt>
                <c:pt idx="36">
                  <c:v>6.1294964028776899</c:v>
                </c:pt>
                <c:pt idx="37">
                  <c:v>6.3021582733812904</c:v>
                </c:pt>
                <c:pt idx="38">
                  <c:v>6.5323741007194203</c:v>
                </c:pt>
                <c:pt idx="39">
                  <c:v>6.6</c:v>
                </c:pt>
                <c:pt idx="40">
                  <c:v>6.8</c:v>
                </c:pt>
                <c:pt idx="41">
                  <c:v>6.9928057553956799</c:v>
                </c:pt>
                <c:pt idx="42">
                  <c:v>7.1079136690647404</c:v>
                </c:pt>
                <c:pt idx="43">
                  <c:v>7.2230215827338098</c:v>
                </c:pt>
                <c:pt idx="44">
                  <c:v>7.3956834532374103</c:v>
                </c:pt>
              </c:numCache>
            </c:numRef>
          </c:val>
          <c:smooth val="0"/>
          <c:extLst>
            <c:ext xmlns:c16="http://schemas.microsoft.com/office/drawing/2014/chart" uri="{C3380CC4-5D6E-409C-BE32-E72D297353CC}">
              <c16:uniqueId val="{00000005-13CD-4E60-9342-504E10ECDE50}"/>
            </c:ext>
          </c:extLst>
        </c:ser>
        <c:dLbls>
          <c:showLegendKey val="0"/>
          <c:showVal val="0"/>
          <c:showCatName val="0"/>
          <c:showSerName val="0"/>
          <c:showPercent val="0"/>
          <c:showBubbleSize val="0"/>
        </c:dLbls>
        <c:smooth val="0"/>
        <c:axId val="350305711"/>
        <c:axId val="350321103"/>
      </c:lineChart>
      <c:catAx>
        <c:axId val="350305711"/>
        <c:scaling>
          <c:orientation val="minMax"/>
        </c:scaling>
        <c:delete val="0"/>
        <c:axPos val="b"/>
        <c:numFmt formatCode="#,##0" sourceLinked="0"/>
        <c:majorTickMark val="none"/>
        <c:minorTickMark val="none"/>
        <c:tickLblPos val="nextTo"/>
        <c:spPr>
          <a:noFill/>
          <a:ln w="9525" cap="flat" cmpd="sng" algn="ctr">
            <a:solidFill>
              <a:schemeClr val="bg1">
                <a:lumMod val="50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50321103"/>
        <c:crosses val="autoZero"/>
        <c:auto val="0"/>
        <c:lblAlgn val="ctr"/>
        <c:lblOffset val="100"/>
        <c:tickLblSkip val="3"/>
        <c:tickMarkSkip val="1"/>
        <c:noMultiLvlLbl val="0"/>
      </c:catAx>
      <c:valAx>
        <c:axId val="350321103"/>
        <c:scaling>
          <c:orientation val="minMax"/>
          <c:max val="20"/>
        </c:scaling>
        <c:delete val="0"/>
        <c:axPos val="l"/>
        <c:numFmt formatCode="0.0" sourceLinked="1"/>
        <c:majorTickMark val="none"/>
        <c:minorTickMark val="none"/>
        <c:tickLblPos val="nextTo"/>
        <c:spPr>
          <a:noFill/>
          <a:ln>
            <a:solidFill>
              <a:schemeClr val="bg1">
                <a:lumMod val="50000"/>
              </a:schemeClr>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50305711"/>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800"/>
      </a:pPr>
      <a:endParaRPr lang="en-US"/>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843522543456337"/>
          <c:y val="0.15143260422311242"/>
          <c:w val="0.78516513459832182"/>
          <c:h val="0.67615145460438908"/>
        </c:manualLayout>
      </c:layout>
      <c:lineChart>
        <c:grouping val="standard"/>
        <c:varyColors val="0"/>
        <c:ser>
          <c:idx val="0"/>
          <c:order val="0"/>
          <c:tx>
            <c:strRef>
              <c:f>Sheet1!$B$1</c:f>
              <c:strCache>
                <c:ptCount val="1"/>
                <c:pt idx="0">
                  <c:v>Quartile 1</c:v>
                </c:pt>
              </c:strCache>
            </c:strRef>
          </c:tx>
          <c:spPr>
            <a:ln w="28575" cap="rnd">
              <a:solidFill>
                <a:schemeClr val="accent1"/>
              </a:solidFill>
              <a:round/>
            </a:ln>
            <a:effectLst/>
          </c:spPr>
          <c:marker>
            <c:symbol val="none"/>
          </c:marker>
          <c:dPt>
            <c:idx val="0"/>
            <c:marker>
              <c:symbol val="none"/>
            </c:marker>
            <c:bubble3D val="0"/>
            <c:spPr>
              <a:ln w="28575" cap="rnd">
                <a:solidFill>
                  <a:schemeClr val="accent1"/>
                </a:solidFill>
                <a:round/>
              </a:ln>
              <a:effectLst/>
            </c:spPr>
            <c:extLst>
              <c:ext xmlns:c16="http://schemas.microsoft.com/office/drawing/2014/chart" uri="{C3380CC4-5D6E-409C-BE32-E72D297353CC}">
                <c16:uniqueId val="{00000001-0248-44D7-A3F3-64042DE74EDD}"/>
              </c:ext>
            </c:extLst>
          </c:dPt>
          <c:cat>
            <c:numRef>
              <c:f>Sheet1!$A$2:$A$6</c:f>
              <c:numCache>
                <c:formatCode>General</c:formatCode>
                <c:ptCount val="5"/>
                <c:pt idx="0">
                  <c:v>0</c:v>
                </c:pt>
                <c:pt idx="1">
                  <c:v>6</c:v>
                </c:pt>
                <c:pt idx="2">
                  <c:v>12</c:v>
                </c:pt>
                <c:pt idx="3">
                  <c:v>18</c:v>
                </c:pt>
                <c:pt idx="4">
                  <c:v>24</c:v>
                </c:pt>
              </c:numCache>
            </c:numRef>
          </c:cat>
          <c:val>
            <c:numRef>
              <c:f>Sheet1!$B$2:$B$6</c:f>
              <c:numCache>
                <c:formatCode>General</c:formatCode>
                <c:ptCount val="5"/>
                <c:pt idx="0">
                  <c:v>11</c:v>
                </c:pt>
              </c:numCache>
            </c:numRef>
          </c:val>
          <c:smooth val="0"/>
          <c:extLst>
            <c:ext xmlns:c16="http://schemas.microsoft.com/office/drawing/2014/chart" uri="{C3380CC4-5D6E-409C-BE32-E72D297353CC}">
              <c16:uniqueId val="{00000002-0248-44D7-A3F3-64042DE74EDD}"/>
            </c:ext>
          </c:extLst>
        </c:ser>
        <c:ser>
          <c:idx val="1"/>
          <c:order val="1"/>
          <c:tx>
            <c:strRef>
              <c:f>Sheet1!$C$1</c:f>
              <c:strCache>
                <c:ptCount val="1"/>
                <c:pt idx="0">
                  <c:v>Quartile 2</c:v>
                </c:pt>
              </c:strCache>
            </c:strRef>
          </c:tx>
          <c:spPr>
            <a:ln w="28575" cap="rnd">
              <a:solidFill>
                <a:schemeClr val="accent3"/>
              </a:solidFill>
              <a:round/>
            </a:ln>
            <a:effectLst/>
          </c:spPr>
          <c:marker>
            <c:symbol val="none"/>
          </c:marker>
          <c:cat>
            <c:numRef>
              <c:f>Sheet1!$A$2:$A$6</c:f>
              <c:numCache>
                <c:formatCode>General</c:formatCode>
                <c:ptCount val="5"/>
                <c:pt idx="0">
                  <c:v>0</c:v>
                </c:pt>
                <c:pt idx="1">
                  <c:v>6</c:v>
                </c:pt>
                <c:pt idx="2">
                  <c:v>12</c:v>
                </c:pt>
                <c:pt idx="3">
                  <c:v>18</c:v>
                </c:pt>
                <c:pt idx="4">
                  <c:v>24</c:v>
                </c:pt>
              </c:numCache>
            </c:numRef>
          </c:cat>
          <c:val>
            <c:numRef>
              <c:f>Sheet1!$C$2:$C$6</c:f>
              <c:numCache>
                <c:formatCode>General</c:formatCode>
                <c:ptCount val="5"/>
              </c:numCache>
            </c:numRef>
          </c:val>
          <c:smooth val="0"/>
          <c:extLst>
            <c:ext xmlns:c16="http://schemas.microsoft.com/office/drawing/2014/chart" uri="{C3380CC4-5D6E-409C-BE32-E72D297353CC}">
              <c16:uniqueId val="{00000003-0248-44D7-A3F3-64042DE74EDD}"/>
            </c:ext>
          </c:extLst>
        </c:ser>
        <c:ser>
          <c:idx val="2"/>
          <c:order val="2"/>
          <c:tx>
            <c:strRef>
              <c:f>Sheet1!$D$1</c:f>
              <c:strCache>
                <c:ptCount val="1"/>
                <c:pt idx="0">
                  <c:v>Quartile 3</c:v>
                </c:pt>
              </c:strCache>
            </c:strRef>
          </c:tx>
          <c:spPr>
            <a:ln w="28575" cap="rnd">
              <a:solidFill>
                <a:schemeClr val="accent2"/>
              </a:solidFill>
              <a:round/>
            </a:ln>
            <a:effectLst/>
          </c:spPr>
          <c:marker>
            <c:symbol val="none"/>
          </c:marker>
          <c:cat>
            <c:numRef>
              <c:f>Sheet1!$A$2:$A$6</c:f>
              <c:numCache>
                <c:formatCode>General</c:formatCode>
                <c:ptCount val="5"/>
                <c:pt idx="0">
                  <c:v>0</c:v>
                </c:pt>
                <c:pt idx="1">
                  <c:v>6</c:v>
                </c:pt>
                <c:pt idx="2">
                  <c:v>12</c:v>
                </c:pt>
                <c:pt idx="3">
                  <c:v>18</c:v>
                </c:pt>
                <c:pt idx="4">
                  <c:v>24</c:v>
                </c:pt>
              </c:numCache>
            </c:numRef>
          </c:cat>
          <c:val>
            <c:numRef>
              <c:f>Sheet1!$D$2:$D$6</c:f>
              <c:numCache>
                <c:formatCode>General</c:formatCode>
                <c:ptCount val="5"/>
              </c:numCache>
            </c:numRef>
          </c:val>
          <c:smooth val="0"/>
          <c:extLst>
            <c:ext xmlns:c16="http://schemas.microsoft.com/office/drawing/2014/chart" uri="{C3380CC4-5D6E-409C-BE32-E72D297353CC}">
              <c16:uniqueId val="{00000004-0248-44D7-A3F3-64042DE74EDD}"/>
            </c:ext>
          </c:extLst>
        </c:ser>
        <c:ser>
          <c:idx val="3"/>
          <c:order val="3"/>
          <c:tx>
            <c:strRef>
              <c:f>Sheet1!$E$1</c:f>
              <c:strCache>
                <c:ptCount val="1"/>
                <c:pt idx="0">
                  <c:v>Quartile 4</c:v>
                </c:pt>
              </c:strCache>
            </c:strRef>
          </c:tx>
          <c:spPr>
            <a:ln w="28575" cap="rnd">
              <a:solidFill>
                <a:schemeClr val="accent4"/>
              </a:solidFill>
              <a:round/>
            </a:ln>
            <a:effectLst/>
          </c:spPr>
          <c:marker>
            <c:symbol val="none"/>
          </c:marker>
          <c:cat>
            <c:numRef>
              <c:f>Sheet1!$A$2:$A$6</c:f>
              <c:numCache>
                <c:formatCode>General</c:formatCode>
                <c:ptCount val="5"/>
                <c:pt idx="0">
                  <c:v>0</c:v>
                </c:pt>
                <c:pt idx="1">
                  <c:v>6</c:v>
                </c:pt>
                <c:pt idx="2">
                  <c:v>12</c:v>
                </c:pt>
                <c:pt idx="3">
                  <c:v>18</c:v>
                </c:pt>
                <c:pt idx="4">
                  <c:v>24</c:v>
                </c:pt>
              </c:numCache>
            </c:numRef>
          </c:cat>
          <c:val>
            <c:numRef>
              <c:f>Sheet1!$E$2:$E$6</c:f>
              <c:numCache>
                <c:formatCode>General</c:formatCode>
                <c:ptCount val="5"/>
              </c:numCache>
            </c:numRef>
          </c:val>
          <c:smooth val="0"/>
          <c:extLst>
            <c:ext xmlns:c16="http://schemas.microsoft.com/office/drawing/2014/chart" uri="{C3380CC4-5D6E-409C-BE32-E72D297353CC}">
              <c16:uniqueId val="{00000005-0248-44D7-A3F3-64042DE74EDD}"/>
            </c:ext>
          </c:extLst>
        </c:ser>
        <c:dLbls>
          <c:showLegendKey val="0"/>
          <c:showVal val="0"/>
          <c:showCatName val="0"/>
          <c:showSerName val="0"/>
          <c:showPercent val="0"/>
          <c:showBubbleSize val="0"/>
        </c:dLbls>
        <c:smooth val="0"/>
        <c:axId val="604018080"/>
        <c:axId val="604013504"/>
      </c:lineChart>
      <c:catAx>
        <c:axId val="604018080"/>
        <c:scaling>
          <c:orientation val="minMax"/>
        </c:scaling>
        <c:delete val="0"/>
        <c:axPos val="b"/>
        <c:title>
          <c:tx>
            <c:rich>
              <a:bodyPr rot="0" spcFirstLastPara="1" vertOverflow="ellipsis" vert="horz" wrap="square" anchor="ctr" anchorCtr="1"/>
              <a:lstStyle/>
              <a:p>
                <a:pPr>
                  <a:defRPr sz="800" b="0" i="0" u="none" strike="noStrike" kern="1200" baseline="0">
                    <a:solidFill>
                      <a:schemeClr val="tx1">
                        <a:lumMod val="65000"/>
                        <a:lumOff val="35000"/>
                      </a:schemeClr>
                    </a:solidFill>
                    <a:latin typeface="+mj-lt"/>
                    <a:ea typeface="+mn-ea"/>
                    <a:cs typeface="+mn-cs"/>
                  </a:defRPr>
                </a:pPr>
                <a:r>
                  <a:rPr lang="en-US" sz="800">
                    <a:solidFill>
                      <a:schemeClr val="tx1"/>
                    </a:solidFill>
                    <a:latin typeface="+mj-lt"/>
                  </a:rPr>
                  <a:t>Month</a:t>
                </a:r>
              </a:p>
            </c:rich>
          </c:tx>
          <c:layout>
            <c:manualLayout>
              <c:xMode val="edge"/>
              <c:yMode val="edge"/>
              <c:x val="0.53069130110377372"/>
              <c:y val="0.94050238438505041"/>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mj-lt"/>
                  <a:ea typeface="+mn-ea"/>
                  <a:cs typeface="+mn-cs"/>
                </a:defRPr>
              </a:pPr>
              <a:endParaRPr lang="en-US"/>
            </a:p>
          </c:tx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604013504"/>
        <c:crosses val="autoZero"/>
        <c:auto val="1"/>
        <c:lblAlgn val="ctr"/>
        <c:lblOffset val="100"/>
        <c:noMultiLvlLbl val="0"/>
      </c:catAx>
      <c:valAx>
        <c:axId val="604013504"/>
        <c:scaling>
          <c:orientation val="minMax"/>
        </c:scaling>
        <c:delete val="0"/>
        <c:axPos val="l"/>
        <c:title>
          <c:tx>
            <c:rich>
              <a:bodyPr rot="-540000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800" b="0" i="0" u="none" strike="noStrike" kern="1200" baseline="0">
                    <a:solidFill>
                      <a:srgbClr val="000000">
                        <a:lumMod val="65000"/>
                        <a:lumOff val="35000"/>
                      </a:srgbClr>
                    </a:solidFill>
                    <a:latin typeface="+mj-lt"/>
                    <a:ea typeface="+mn-ea"/>
                    <a:cs typeface="+mn-cs"/>
                  </a:defRPr>
                </a:pPr>
                <a:r>
                  <a:rPr lang="en-US" sz="800" b="0" i="0" baseline="0">
                    <a:solidFill>
                      <a:schemeClr val="tx1"/>
                    </a:solidFill>
                    <a:effectLst/>
                    <a:latin typeface="+mj-lt"/>
                  </a:rPr>
                  <a:t>Death/MI/Stroke/Urgent ACS Revasc/Hosp for UA (%)</a:t>
                </a:r>
                <a:endParaRPr lang="en-IN" sz="800">
                  <a:solidFill>
                    <a:schemeClr val="tx1"/>
                  </a:solidFill>
                  <a:effectLst/>
                  <a:latin typeface="+mj-lt"/>
                </a:endParaRPr>
              </a:p>
              <a:p>
                <a:pPr marL="0" marR="0" lvl="0" indent="0" algn="ctr" defTabSz="914400" rtl="0" eaLnBrk="1" fontAlgn="auto" latinLnBrk="0" hangingPunct="1">
                  <a:lnSpc>
                    <a:spcPct val="100000"/>
                  </a:lnSpc>
                  <a:spcBef>
                    <a:spcPts val="0"/>
                  </a:spcBef>
                  <a:spcAft>
                    <a:spcPts val="0"/>
                  </a:spcAft>
                  <a:buClrTx/>
                  <a:buSzTx/>
                  <a:buFontTx/>
                  <a:buNone/>
                  <a:tabLst/>
                  <a:defRPr sz="800">
                    <a:solidFill>
                      <a:srgbClr val="000000">
                        <a:lumMod val="65000"/>
                        <a:lumOff val="35000"/>
                      </a:srgbClr>
                    </a:solidFill>
                    <a:latin typeface="+mj-lt"/>
                  </a:defRPr>
                </a:pPr>
                <a:endParaRPr lang="en-US" sz="800">
                  <a:latin typeface="+mj-lt"/>
                </a:endParaRPr>
              </a:p>
            </c:rich>
          </c:tx>
          <c:overlay val="0"/>
          <c:spPr>
            <a:noFill/>
            <a:ln>
              <a:noFill/>
            </a:ln>
            <a:effectLst/>
          </c:spPr>
          <c:txPr>
            <a:bodyPr rot="-540000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800" b="0" i="0" u="none" strike="noStrike" kern="1200" baseline="0">
                  <a:solidFill>
                    <a:srgbClr val="000000">
                      <a:lumMod val="65000"/>
                      <a:lumOff val="35000"/>
                    </a:srgbClr>
                  </a:solidFill>
                  <a:latin typeface="+mj-lt"/>
                  <a:ea typeface="+mn-ea"/>
                  <a:cs typeface="+mn-cs"/>
                </a:defRPr>
              </a:pPr>
              <a:endParaRPr lang="en-IN"/>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604018080"/>
        <c:crosses val="autoZero"/>
        <c:crossBetween val="midCat"/>
      </c:valAx>
      <c:spPr>
        <a:noFill/>
        <a:ln>
          <a:noFill/>
        </a:ln>
        <a:effectLst/>
      </c:spPr>
    </c:plotArea>
    <c:legend>
      <c:legendPos val="t"/>
      <c:layout>
        <c:manualLayout>
          <c:xMode val="edge"/>
          <c:yMode val="edge"/>
          <c:x val="0"/>
          <c:y val="2.4341703936867964E-2"/>
          <c:w val="1"/>
          <c:h val="6.2850995575075286E-2"/>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solidFill>
              <a:latin typeface="+mj-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000"/>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7782943556579213E-3"/>
          <c:y val="4.8859098527013527E-2"/>
          <c:w val="0.99522170897740081"/>
          <c:h val="0.80277033019673028"/>
        </c:manualLayout>
      </c:layout>
      <c:barChart>
        <c:barDir val="col"/>
        <c:grouping val="stacked"/>
        <c:varyColors val="0"/>
        <c:ser>
          <c:idx val="0"/>
          <c:order val="0"/>
          <c:tx>
            <c:strRef>
              <c:f>Feuil1!$B$1</c:f>
              <c:strCache>
                <c:ptCount val="1"/>
                <c:pt idx="0">
                  <c:v>Invested dollar</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2000" b="0" i="0" u="none" strike="noStrike" kern="1200" baseline="0">
                    <a:solidFill>
                      <a:schemeClr val="bg1"/>
                    </a:solidFill>
                    <a:latin typeface="Georgia" panose="02040502050405020303" pitchFamily="18"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Feuil1!$A$2:$A$5</c:f>
              <c:strCache>
                <c:ptCount val="4"/>
                <c:pt idx="0">
                  <c:v>Hypertension</c:v>
                </c:pt>
                <c:pt idx="1">
                  <c:v>Congestive heart failure</c:v>
                </c:pt>
                <c:pt idx="2">
                  <c:v>Diabetes</c:v>
                </c:pt>
                <c:pt idx="3">
                  <c:v>Hyperlipidaemia</c:v>
                </c:pt>
              </c:strCache>
            </c:strRef>
          </c:cat>
          <c:val>
            <c:numRef>
              <c:f>Feuil1!$B$2:$B$5</c:f>
              <c:numCache>
                <c:formatCode>[$$-409]#,##0</c:formatCode>
                <c:ptCount val="4"/>
                <c:pt idx="0">
                  <c:v>1</c:v>
                </c:pt>
                <c:pt idx="1">
                  <c:v>1</c:v>
                </c:pt>
                <c:pt idx="2">
                  <c:v>1</c:v>
                </c:pt>
                <c:pt idx="3">
                  <c:v>1</c:v>
                </c:pt>
              </c:numCache>
            </c:numRef>
          </c:val>
          <c:extLst>
            <c:ext xmlns:c16="http://schemas.microsoft.com/office/drawing/2014/chart" uri="{C3380CC4-5D6E-409C-BE32-E72D297353CC}">
              <c16:uniqueId val="{00000000-4936-BA43-96B9-94379B235A6E}"/>
            </c:ext>
          </c:extLst>
        </c:ser>
        <c:ser>
          <c:idx val="1"/>
          <c:order val="1"/>
          <c:tx>
            <c:strRef>
              <c:f>Feuil1!$C$1</c:f>
              <c:strCache>
                <c:ptCount val="1"/>
                <c:pt idx="0">
                  <c:v>Generated dollar</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2000" b="0" i="0" u="none" strike="noStrike" kern="1200" baseline="0">
                    <a:solidFill>
                      <a:schemeClr val="bg1"/>
                    </a:solidFill>
                    <a:latin typeface="Georgia" panose="02040502050405020303" pitchFamily="18"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Feuil1!$A$2:$A$5</c:f>
              <c:strCache>
                <c:ptCount val="4"/>
                <c:pt idx="0">
                  <c:v>Hypertension</c:v>
                </c:pt>
                <c:pt idx="1">
                  <c:v>Congestive heart failure</c:v>
                </c:pt>
                <c:pt idx="2">
                  <c:v>Diabetes</c:v>
                </c:pt>
                <c:pt idx="3">
                  <c:v>Hyperlipidaemia</c:v>
                </c:pt>
              </c:strCache>
            </c:strRef>
          </c:cat>
          <c:val>
            <c:numRef>
              <c:f>Feuil1!$C$2:$C$5</c:f>
              <c:numCache>
                <c:formatCode>[$$-409]#,##0</c:formatCode>
                <c:ptCount val="4"/>
                <c:pt idx="0">
                  <c:v>13.5</c:v>
                </c:pt>
                <c:pt idx="1">
                  <c:v>8.4</c:v>
                </c:pt>
                <c:pt idx="2">
                  <c:v>8.6</c:v>
                </c:pt>
                <c:pt idx="3">
                  <c:v>3.8</c:v>
                </c:pt>
              </c:numCache>
            </c:numRef>
          </c:val>
          <c:extLst>
            <c:ext xmlns:c16="http://schemas.microsoft.com/office/drawing/2014/chart" uri="{C3380CC4-5D6E-409C-BE32-E72D297353CC}">
              <c16:uniqueId val="{00000001-4936-BA43-96B9-94379B235A6E}"/>
            </c:ext>
          </c:extLst>
        </c:ser>
        <c:dLbls>
          <c:showLegendKey val="0"/>
          <c:showVal val="0"/>
          <c:showCatName val="0"/>
          <c:showSerName val="0"/>
          <c:showPercent val="0"/>
          <c:showBubbleSize val="0"/>
        </c:dLbls>
        <c:gapWidth val="150"/>
        <c:overlap val="100"/>
        <c:axId val="1953185952"/>
        <c:axId val="1953189216"/>
      </c:barChart>
      <c:catAx>
        <c:axId val="1953185952"/>
        <c:scaling>
          <c:orientation val="minMax"/>
        </c:scaling>
        <c:delete val="0"/>
        <c:axPos val="b"/>
        <c:numFmt formatCode="General" sourceLinked="1"/>
        <c:majorTickMark val="none"/>
        <c:minorTickMark val="none"/>
        <c:tickLblPos val="nextTo"/>
        <c:spPr>
          <a:noFill/>
          <a:ln w="9525" cap="flat" cmpd="sng" algn="ctr">
            <a:solidFill>
              <a:schemeClr val="bg1">
                <a:lumMod val="50000"/>
              </a:schemeClr>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Georgia" panose="02040502050405020303" pitchFamily="18" charset="0"/>
                <a:ea typeface="+mn-ea"/>
                <a:cs typeface="+mn-cs"/>
              </a:defRPr>
            </a:pPr>
            <a:endParaRPr lang="en-US"/>
          </a:p>
        </c:txPr>
        <c:crossAx val="1953189216"/>
        <c:crosses val="autoZero"/>
        <c:auto val="1"/>
        <c:lblAlgn val="ctr"/>
        <c:lblOffset val="100"/>
        <c:noMultiLvlLbl val="0"/>
      </c:catAx>
      <c:valAx>
        <c:axId val="1953189216"/>
        <c:scaling>
          <c:orientation val="minMax"/>
        </c:scaling>
        <c:delete val="1"/>
        <c:axPos val="l"/>
        <c:numFmt formatCode="[$$-409]#,##0" sourceLinked="1"/>
        <c:majorTickMark val="none"/>
        <c:minorTickMark val="none"/>
        <c:tickLblPos val="nextTo"/>
        <c:crossAx val="1953185952"/>
        <c:crosses val="autoZero"/>
        <c:crossBetween val="between"/>
      </c:valAx>
      <c:spPr>
        <a:noFill/>
        <a:ln>
          <a:noFill/>
        </a:ln>
        <a:effectLst/>
      </c:spPr>
    </c:plotArea>
    <c:legend>
      <c:legendPos val="b"/>
      <c:layout>
        <c:manualLayout>
          <c:xMode val="edge"/>
          <c:yMode val="edge"/>
          <c:x val="0.56956493309839762"/>
          <c:y val="2.022634333846348E-2"/>
          <c:w val="0.41838116361984479"/>
          <c:h val="0.12131994201205357"/>
        </c:manualLayout>
      </c:layout>
      <c:overlay val="0"/>
      <c:spPr>
        <a:noFill/>
        <a:ln>
          <a:noFill/>
        </a:ln>
        <a:effectLst/>
      </c:spPr>
      <c:txPr>
        <a:bodyPr rot="0" spcFirstLastPara="1" vertOverflow="ellipsis" vert="horz" wrap="square" anchor="ctr" anchorCtr="1"/>
        <a:lstStyle/>
        <a:p>
          <a:pPr>
            <a:defRPr sz="2000" b="0" i="0" u="none" strike="noStrike" kern="1200" baseline="0">
              <a:solidFill>
                <a:schemeClr val="tx1"/>
              </a:solidFill>
              <a:latin typeface="Georgia" panose="02040502050405020303" pitchFamily="18" charset="0"/>
              <a:ea typeface="+mn-ea"/>
              <a:cs typeface="+mn-cs"/>
            </a:defRPr>
          </a:pPr>
          <a:endParaRPr lang="en-US"/>
        </a:p>
      </c:txPr>
    </c:legend>
    <c:plotVisOnly val="1"/>
    <c:dispBlanksAs val="gap"/>
    <c:showDLblsOverMax val="0"/>
  </c:chart>
  <c:spPr>
    <a:noFill/>
    <a:ln>
      <a:noFill/>
    </a:ln>
    <a:effectLst/>
  </c:spPr>
  <c:txPr>
    <a:bodyPr/>
    <a:lstStyle/>
    <a:p>
      <a:pPr>
        <a:defRPr sz="2000">
          <a:solidFill>
            <a:schemeClr val="tx1"/>
          </a:solidFill>
          <a:latin typeface="Georgia" panose="02040502050405020303" pitchFamily="18" charset="0"/>
        </a:defRPr>
      </a:pPr>
      <a:endParaRPr lang="en-US"/>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3647227233296783E-2"/>
          <c:y val="3.8105971733490819E-2"/>
          <c:w val="0.92650579199398087"/>
          <c:h val="0.80773399508465771"/>
        </c:manualLayout>
      </c:layout>
      <c:barChart>
        <c:barDir val="col"/>
        <c:grouping val="stacked"/>
        <c:varyColors val="0"/>
        <c:ser>
          <c:idx val="0"/>
          <c:order val="0"/>
          <c:tx>
            <c:strRef>
              <c:f>Sheet1!$B$1</c:f>
              <c:strCache>
                <c:ptCount val="1"/>
                <c:pt idx="0">
                  <c:v>Partial Non-adherence</c:v>
                </c:pt>
              </c:strCache>
            </c:strRef>
          </c:tx>
          <c:spPr>
            <a:solidFill>
              <a:schemeClr val="accent1"/>
            </a:solidFill>
            <a:ln>
              <a:noFill/>
            </a:ln>
            <a:effectLst/>
          </c:spPr>
          <c:invertIfNegative val="0"/>
          <c:cat>
            <c:strRef>
              <c:f>Sheet1!$A$2:$A$10</c:f>
              <c:strCache>
                <c:ptCount val="9"/>
                <c:pt idx="0">
                  <c:v>Ceral (2011)</c:v>
                </c:pt>
                <c:pt idx="1">
                  <c:v>Xxx (2013)</c:v>
                </c:pt>
                <c:pt idx="2">
                  <c:v>Xxx (2013)</c:v>
                </c:pt>
                <c:pt idx="3">
                  <c:v>Xxx (2014)</c:v>
                </c:pt>
                <c:pt idx="4">
                  <c:v>Brinker (2014)</c:v>
                </c:pt>
                <c:pt idx="5">
                  <c:v>Ewen (2014)</c:v>
                </c:pt>
                <c:pt idx="6">
                  <c:v>Patel (2014)</c:v>
                </c:pt>
                <c:pt idx="7">
                  <c:v>Xxx (2015)</c:v>
                </c:pt>
                <c:pt idx="8">
                  <c:v>Xxx (2016)</c:v>
                </c:pt>
              </c:strCache>
            </c:strRef>
          </c:cat>
          <c:val>
            <c:numRef>
              <c:f>Sheet1!$B$2:$B$10</c:f>
              <c:numCache>
                <c:formatCode>General</c:formatCode>
                <c:ptCount val="9"/>
                <c:pt idx="0">
                  <c:v>35</c:v>
                </c:pt>
                <c:pt idx="1">
                  <c:v>16</c:v>
                </c:pt>
                <c:pt idx="2">
                  <c:v>22</c:v>
                </c:pt>
                <c:pt idx="3">
                  <c:v>12</c:v>
                </c:pt>
                <c:pt idx="4">
                  <c:v>31</c:v>
                </c:pt>
                <c:pt idx="5">
                  <c:v>1</c:v>
                </c:pt>
                <c:pt idx="6">
                  <c:v>18</c:v>
                </c:pt>
                <c:pt idx="7">
                  <c:v>10</c:v>
                </c:pt>
                <c:pt idx="8">
                  <c:v>5</c:v>
                </c:pt>
              </c:numCache>
            </c:numRef>
          </c:val>
          <c:extLst>
            <c:ext xmlns:c16="http://schemas.microsoft.com/office/drawing/2014/chart" uri="{C3380CC4-5D6E-409C-BE32-E72D297353CC}">
              <c16:uniqueId val="{00000000-6E9F-4728-A91E-B0BBD6EFC369}"/>
            </c:ext>
          </c:extLst>
        </c:ser>
        <c:ser>
          <c:idx val="1"/>
          <c:order val="1"/>
          <c:tx>
            <c:strRef>
              <c:f>Sheet1!$C$1</c:f>
              <c:strCache>
                <c:ptCount val="1"/>
                <c:pt idx="0">
                  <c:v>Total Non-adherence</c:v>
                </c:pt>
              </c:strCache>
            </c:strRef>
          </c:tx>
          <c:spPr>
            <a:solidFill>
              <a:schemeClr val="accent3"/>
            </a:solidFill>
            <a:ln>
              <a:noFill/>
            </a:ln>
            <a:effectLst/>
          </c:spPr>
          <c:invertIfNegative val="0"/>
          <c:cat>
            <c:strRef>
              <c:f>Sheet1!$A$2:$A$10</c:f>
              <c:strCache>
                <c:ptCount val="9"/>
                <c:pt idx="0">
                  <c:v>Ceral (2011)</c:v>
                </c:pt>
                <c:pt idx="1">
                  <c:v>Xxx (2013)</c:v>
                </c:pt>
                <c:pt idx="2">
                  <c:v>Xxx (2013)</c:v>
                </c:pt>
                <c:pt idx="3">
                  <c:v>Xxx (2014)</c:v>
                </c:pt>
                <c:pt idx="4">
                  <c:v>Brinker (2014)</c:v>
                </c:pt>
                <c:pt idx="5">
                  <c:v>Ewen (2014)</c:v>
                </c:pt>
                <c:pt idx="6">
                  <c:v>Patel (2014)</c:v>
                </c:pt>
                <c:pt idx="7">
                  <c:v>Xxx (2015)</c:v>
                </c:pt>
                <c:pt idx="8">
                  <c:v>Xxx (2016)</c:v>
                </c:pt>
              </c:strCache>
            </c:strRef>
          </c:cat>
          <c:val>
            <c:numRef>
              <c:f>Sheet1!$C$2:$C$10</c:f>
              <c:numCache>
                <c:formatCode>General</c:formatCode>
                <c:ptCount val="9"/>
                <c:pt idx="0">
                  <c:v>32</c:v>
                </c:pt>
                <c:pt idx="1">
                  <c:v>36</c:v>
                </c:pt>
                <c:pt idx="2">
                  <c:v>26</c:v>
                </c:pt>
                <c:pt idx="3">
                  <c:v>23</c:v>
                </c:pt>
                <c:pt idx="4">
                  <c:v>22</c:v>
                </c:pt>
                <c:pt idx="5">
                  <c:v>48</c:v>
                </c:pt>
                <c:pt idx="6">
                  <c:v>16</c:v>
                </c:pt>
                <c:pt idx="7">
                  <c:v>12</c:v>
                </c:pt>
                <c:pt idx="8">
                  <c:v>39</c:v>
                </c:pt>
              </c:numCache>
            </c:numRef>
          </c:val>
          <c:extLst>
            <c:ext xmlns:c16="http://schemas.microsoft.com/office/drawing/2014/chart" uri="{C3380CC4-5D6E-409C-BE32-E72D297353CC}">
              <c16:uniqueId val="{00000001-6E9F-4728-A91E-B0BBD6EFC369}"/>
            </c:ext>
          </c:extLst>
        </c:ser>
        <c:dLbls>
          <c:showLegendKey val="0"/>
          <c:showVal val="0"/>
          <c:showCatName val="0"/>
          <c:showSerName val="0"/>
          <c:showPercent val="0"/>
          <c:showBubbleSize val="0"/>
        </c:dLbls>
        <c:gapWidth val="60"/>
        <c:overlap val="100"/>
        <c:axId val="518694320"/>
        <c:axId val="518708464"/>
      </c:barChart>
      <c:catAx>
        <c:axId val="5186943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j-lt"/>
                <a:ea typeface="+mn-ea"/>
                <a:cs typeface="+mn-cs"/>
              </a:defRPr>
            </a:pPr>
            <a:endParaRPr lang="en-US"/>
          </a:p>
        </c:txPr>
        <c:crossAx val="518708464"/>
        <c:crosses val="autoZero"/>
        <c:auto val="1"/>
        <c:lblAlgn val="ctr"/>
        <c:lblOffset val="100"/>
        <c:noMultiLvlLbl val="0"/>
      </c:catAx>
      <c:valAx>
        <c:axId val="518708464"/>
        <c:scaling>
          <c:orientation val="minMax"/>
          <c:max val="70"/>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518694320"/>
        <c:crossesAt val="1"/>
        <c:crossBetween val="between"/>
      </c:valAx>
      <c:spPr>
        <a:noFill/>
        <a:ln>
          <a:noFill/>
        </a:ln>
        <a:effectLst/>
      </c:spPr>
    </c:plotArea>
    <c:legend>
      <c:legendPos val="b"/>
      <c:layout>
        <c:manualLayout>
          <c:xMode val="edge"/>
          <c:yMode val="edge"/>
          <c:x val="0.47034062647129776"/>
          <c:y val="2.307830921788806E-2"/>
          <c:w val="0.51760357580935756"/>
          <c:h val="6.3372264137095083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j-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5125862026951286E-2"/>
          <c:y val="6.4590693942722405E-2"/>
          <c:w val="0.94487413797304876"/>
          <c:h val="0.75436954965868752"/>
        </c:manualLayout>
      </c:layout>
      <c:barChart>
        <c:barDir val="col"/>
        <c:grouping val="clustered"/>
        <c:varyColors val="0"/>
        <c:ser>
          <c:idx val="0"/>
          <c:order val="0"/>
          <c:tx>
            <c:strRef>
              <c:f>Sheet1!$B$1</c:f>
              <c:strCache>
                <c:ptCount val="1"/>
                <c:pt idx="0">
                  <c:v>Series 1</c:v>
                </c:pt>
              </c:strCache>
            </c:strRef>
          </c:tx>
          <c:spPr>
            <a:solidFill>
              <a:schemeClr val="tx2"/>
            </a:solidFill>
          </c:spPr>
          <c:invertIfNegative val="0"/>
          <c:dPt>
            <c:idx val="0"/>
            <c:invertIfNegative val="0"/>
            <c:bubble3D val="0"/>
            <c:spPr>
              <a:solidFill>
                <a:schemeClr val="accent2"/>
              </a:solidFill>
            </c:spPr>
            <c:extLst>
              <c:ext xmlns:c16="http://schemas.microsoft.com/office/drawing/2014/chart" uri="{C3380CC4-5D6E-409C-BE32-E72D297353CC}">
                <c16:uniqueId val="{00000001-59BA-4002-BD66-38C6BBD0CFB8}"/>
              </c:ext>
            </c:extLst>
          </c:dPt>
          <c:dPt>
            <c:idx val="9"/>
            <c:invertIfNegative val="0"/>
            <c:bubble3D val="0"/>
            <c:spPr>
              <a:solidFill>
                <a:schemeClr val="bg2"/>
              </a:solidFill>
              <a:ln w="50800">
                <a:noFill/>
              </a:ln>
            </c:spPr>
            <c:extLst>
              <c:ext xmlns:c16="http://schemas.microsoft.com/office/drawing/2014/chart" uri="{C3380CC4-5D6E-409C-BE32-E72D297353CC}">
                <c16:uniqueId val="{00000003-59BA-4002-BD66-38C6BBD0CFB8}"/>
              </c:ext>
            </c:extLst>
          </c:dPt>
          <c:dLbls>
            <c:dLbl>
              <c:idx val="0"/>
              <c:tx>
                <c:rich>
                  <a:bodyPr/>
                  <a:lstStyle/>
                  <a:p>
                    <a:r>
                      <a:rPr lang="en-US"/>
                      <a:t>69.7</a:t>
                    </a:r>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59BA-4002-BD66-38C6BBD0CFB8}"/>
                </c:ext>
              </c:extLst>
            </c:dLbl>
            <c:dLbl>
              <c:idx val="1"/>
              <c:tx>
                <c:rich>
                  <a:bodyPr/>
                  <a:lstStyle/>
                  <a:p>
                    <a:r>
                      <a:rPr lang="en-US"/>
                      <a:t>5.5</a:t>
                    </a:r>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59BA-4002-BD66-38C6BBD0CFB8}"/>
                </c:ext>
              </c:extLst>
            </c:dLbl>
            <c:dLbl>
              <c:idx val="2"/>
              <c:tx>
                <c:rich>
                  <a:bodyPr/>
                  <a:lstStyle/>
                  <a:p>
                    <a:r>
                      <a:rPr lang="en-US"/>
                      <a:t>3.1</a:t>
                    </a:r>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5-59BA-4002-BD66-38C6BBD0CFB8}"/>
                </c:ext>
              </c:extLst>
            </c:dLbl>
            <c:dLbl>
              <c:idx val="3"/>
              <c:tx>
                <c:rich>
                  <a:bodyPr/>
                  <a:lstStyle/>
                  <a:p>
                    <a:r>
                      <a:rPr lang="en-US"/>
                      <a:t>4.1</a:t>
                    </a:r>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59BA-4002-BD66-38C6BBD0CFB8}"/>
                </c:ext>
              </c:extLst>
            </c:dLbl>
            <c:dLbl>
              <c:idx val="4"/>
              <c:tx>
                <c:rich>
                  <a:bodyPr/>
                  <a:lstStyle/>
                  <a:p>
                    <a:r>
                      <a:rPr lang="en-US"/>
                      <a:t>2.2</a:t>
                    </a:r>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7-59BA-4002-BD66-38C6BBD0CFB8}"/>
                </c:ext>
              </c:extLst>
            </c:dLbl>
            <c:dLbl>
              <c:idx val="5"/>
              <c:tx>
                <c:rich>
                  <a:bodyPr/>
                  <a:lstStyle/>
                  <a:p>
                    <a:r>
                      <a:rPr lang="en-US"/>
                      <a:t>2.5</a:t>
                    </a:r>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8-59BA-4002-BD66-38C6BBD0CFB8}"/>
                </c:ext>
              </c:extLst>
            </c:dLbl>
            <c:dLbl>
              <c:idx val="6"/>
              <c:tx>
                <c:rich>
                  <a:bodyPr/>
                  <a:lstStyle/>
                  <a:p>
                    <a:r>
                      <a:rPr lang="en-US"/>
                      <a:t>0.5</a:t>
                    </a:r>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9-59BA-4002-BD66-38C6BBD0CFB8}"/>
                </c:ext>
              </c:extLst>
            </c:dLbl>
            <c:dLbl>
              <c:idx val="7"/>
              <c:tx>
                <c:rich>
                  <a:bodyPr/>
                  <a:lstStyle/>
                  <a:p>
                    <a:r>
                      <a:rPr lang="en-US"/>
                      <a:t>3.7</a:t>
                    </a:r>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A-59BA-4002-BD66-38C6BBD0CFB8}"/>
                </c:ext>
              </c:extLst>
            </c:dLbl>
            <c:dLbl>
              <c:idx val="8"/>
              <c:tx>
                <c:rich>
                  <a:bodyPr/>
                  <a:lstStyle/>
                  <a:p>
                    <a:r>
                      <a:rPr lang="en-US"/>
                      <a:t>0.5</a:t>
                    </a:r>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B-59BA-4002-BD66-38C6BBD0CFB8}"/>
                </c:ext>
              </c:extLst>
            </c:dLbl>
            <c:dLbl>
              <c:idx val="9"/>
              <c:tx>
                <c:rich>
                  <a:bodyPr/>
                  <a:lstStyle/>
                  <a:p>
                    <a:r>
                      <a:rPr lang="en-US"/>
                      <a:t>8.2</a:t>
                    </a:r>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59BA-4002-BD66-38C6BBD0CFB8}"/>
                </c:ext>
              </c:extLst>
            </c:dLbl>
            <c:numFmt formatCode="0.0%" sourceLinked="0"/>
            <c:spPr>
              <a:noFill/>
              <a:ln>
                <a:noFill/>
              </a:ln>
              <a:effectLst/>
            </c:sp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Sheet1!$A$2:$A$11</c:f>
              <c:numCache>
                <c:formatCode>General</c:formatCode>
                <c:ptCount val="10"/>
                <c:pt idx="0">
                  <c:v>0</c:v>
                </c:pt>
                <c:pt idx="1">
                  <c:v>1</c:v>
                </c:pt>
                <c:pt idx="2">
                  <c:v>2</c:v>
                </c:pt>
                <c:pt idx="3">
                  <c:v>4.3499999999999996</c:v>
                </c:pt>
                <c:pt idx="4">
                  <c:v>13.04</c:v>
                </c:pt>
                <c:pt idx="5">
                  <c:v>26.09</c:v>
                </c:pt>
                <c:pt idx="6">
                  <c:v>39.130000000000003</c:v>
                </c:pt>
                <c:pt idx="7">
                  <c:v>52.18</c:v>
                </c:pt>
                <c:pt idx="8">
                  <c:v>78.27</c:v>
                </c:pt>
                <c:pt idx="9">
                  <c:v>104.36</c:v>
                </c:pt>
              </c:numCache>
            </c:numRef>
          </c:cat>
          <c:val>
            <c:numRef>
              <c:f>Sheet1!$B$2:$B$11</c:f>
              <c:numCache>
                <c:formatCode>0.00%</c:formatCode>
                <c:ptCount val="10"/>
                <c:pt idx="0">
                  <c:v>0.69699999999999995</c:v>
                </c:pt>
                <c:pt idx="1">
                  <c:v>5.5E-2</c:v>
                </c:pt>
                <c:pt idx="2">
                  <c:v>3.1E-2</c:v>
                </c:pt>
                <c:pt idx="3">
                  <c:v>4.1000000000000002E-2</c:v>
                </c:pt>
                <c:pt idx="4">
                  <c:v>2.1999999999999999E-2</c:v>
                </c:pt>
                <c:pt idx="5">
                  <c:v>2.5000000000000001E-2</c:v>
                </c:pt>
                <c:pt idx="6">
                  <c:v>5.0000000000000001E-3</c:v>
                </c:pt>
                <c:pt idx="7">
                  <c:v>3.6999999999999998E-2</c:v>
                </c:pt>
                <c:pt idx="8">
                  <c:v>5.0000000000000001E-3</c:v>
                </c:pt>
                <c:pt idx="9">
                  <c:v>8.2000000000000003E-2</c:v>
                </c:pt>
              </c:numCache>
            </c:numRef>
          </c:val>
          <c:extLst>
            <c:ext xmlns:c16="http://schemas.microsoft.com/office/drawing/2014/chart" uri="{C3380CC4-5D6E-409C-BE32-E72D297353CC}">
              <c16:uniqueId val="{0000000C-59BA-4002-BD66-38C6BBD0CFB8}"/>
            </c:ext>
          </c:extLst>
        </c:ser>
        <c:dLbls>
          <c:showLegendKey val="0"/>
          <c:showVal val="0"/>
          <c:showCatName val="0"/>
          <c:showSerName val="0"/>
          <c:showPercent val="0"/>
          <c:showBubbleSize val="0"/>
        </c:dLbls>
        <c:gapWidth val="40"/>
        <c:axId val="34003968"/>
        <c:axId val="34034816"/>
      </c:barChart>
      <c:catAx>
        <c:axId val="34003968"/>
        <c:scaling>
          <c:orientation val="minMax"/>
        </c:scaling>
        <c:delete val="0"/>
        <c:axPos val="b"/>
        <c:title>
          <c:tx>
            <c:rich>
              <a:bodyPr/>
              <a:lstStyle/>
              <a:p>
                <a:pPr algn="ctr" rtl="0">
                  <a:defRPr b="1">
                    <a:latin typeface="+mj-lt"/>
                  </a:defRPr>
                </a:pPr>
                <a:r>
                  <a:rPr lang="en-US" b="1" dirty="0">
                    <a:latin typeface="+mj-lt"/>
                  </a:rPr>
                  <a:t>Number of weeks willing to trade</a:t>
                </a:r>
              </a:p>
            </c:rich>
          </c:tx>
          <c:layout>
            <c:manualLayout>
              <c:xMode val="edge"/>
              <c:yMode val="edge"/>
              <c:x val="0.3484396434207867"/>
              <c:y val="0.92706311850597634"/>
            </c:manualLayout>
          </c:layout>
          <c:overlay val="0"/>
        </c:title>
        <c:numFmt formatCode="#,##0.00" sourceLinked="0"/>
        <c:majorTickMark val="none"/>
        <c:minorTickMark val="none"/>
        <c:tickLblPos val="nextTo"/>
        <c:spPr>
          <a:ln w="12700">
            <a:solidFill>
              <a:schemeClr val="tx1"/>
            </a:solidFill>
          </a:ln>
        </c:spPr>
        <c:crossAx val="34034816"/>
        <c:crosses val="autoZero"/>
        <c:auto val="1"/>
        <c:lblAlgn val="ctr"/>
        <c:lblOffset val="100"/>
        <c:noMultiLvlLbl val="0"/>
      </c:catAx>
      <c:valAx>
        <c:axId val="34034816"/>
        <c:scaling>
          <c:orientation val="minMax"/>
          <c:max val="0.8"/>
          <c:min val="0"/>
        </c:scaling>
        <c:delete val="0"/>
        <c:axPos val="l"/>
        <c:numFmt formatCode="0%" sourceLinked="0"/>
        <c:majorTickMark val="out"/>
        <c:minorTickMark val="none"/>
        <c:tickLblPos val="nextTo"/>
        <c:spPr>
          <a:ln>
            <a:noFill/>
          </a:ln>
        </c:spPr>
        <c:crossAx val="34003968"/>
        <c:crosses val="autoZero"/>
        <c:crossBetween val="between"/>
        <c:majorUnit val="0.2"/>
      </c:valAx>
      <c:spPr>
        <a:noFill/>
        <a:ln w="25400">
          <a:noFill/>
        </a:ln>
      </c:spPr>
    </c:plotArea>
    <c:plotVisOnly val="1"/>
    <c:dispBlanksAs val="gap"/>
    <c:showDLblsOverMax val="0"/>
  </c:chart>
  <c:txPr>
    <a:bodyPr/>
    <a:lstStyle/>
    <a:p>
      <a:pPr>
        <a:defRPr sz="1400"/>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659866242096332E-2"/>
          <c:y val="3.7997797670994267E-2"/>
          <c:w val="0.97134013375790362"/>
          <c:h val="0.87534729205896233"/>
        </c:manualLayout>
      </c:layout>
      <c:barChart>
        <c:barDir val="col"/>
        <c:grouping val="clustered"/>
        <c:varyColors val="0"/>
        <c:ser>
          <c:idx val="0"/>
          <c:order val="0"/>
          <c:tx>
            <c:strRef>
              <c:f>Sheet1!$B$1</c:f>
              <c:strCache>
                <c:ptCount val="1"/>
                <c:pt idx="0">
                  <c:v>Global</c:v>
                </c:pt>
              </c:strCache>
            </c:strRef>
          </c:tx>
          <c:spPr>
            <a:solidFill>
              <a:schemeClr val="accent1"/>
            </a:solidFill>
            <a:ln>
              <a:noFill/>
            </a:ln>
            <a:effectLst/>
          </c:spPr>
          <c:invertIfNegative val="0"/>
          <c:cat>
            <c:strRef>
              <c:f>Sheet1!$A$2:$A$7</c:f>
              <c:strCache>
                <c:ptCount val="6"/>
                <c:pt idx="0">
                  <c:v>no time at all</c:v>
                </c:pt>
                <c:pt idx="1">
                  <c:v>&lt;1 minute</c:v>
                </c:pt>
                <c:pt idx="2">
                  <c:v>1-5 minutes</c:v>
                </c:pt>
                <c:pt idx="3">
                  <c:v>6-10 minutes</c:v>
                </c:pt>
                <c:pt idx="4">
                  <c:v>11-15 minutes</c:v>
                </c:pt>
                <c:pt idx="5">
                  <c:v>&gt;15 minutes</c:v>
                </c:pt>
              </c:strCache>
            </c:strRef>
          </c:cat>
          <c:val>
            <c:numRef>
              <c:f>Sheet1!$B$2:$B$7</c:f>
              <c:numCache>
                <c:formatCode>General</c:formatCode>
                <c:ptCount val="6"/>
                <c:pt idx="0">
                  <c:v>0</c:v>
                </c:pt>
                <c:pt idx="1">
                  <c:v>3.2</c:v>
                </c:pt>
                <c:pt idx="2">
                  <c:v>48</c:v>
                </c:pt>
                <c:pt idx="3">
                  <c:v>29.1</c:v>
                </c:pt>
                <c:pt idx="4">
                  <c:v>11.5</c:v>
                </c:pt>
                <c:pt idx="5">
                  <c:v>10</c:v>
                </c:pt>
              </c:numCache>
            </c:numRef>
          </c:val>
          <c:extLst>
            <c:ext xmlns:c16="http://schemas.microsoft.com/office/drawing/2014/chart" uri="{C3380CC4-5D6E-409C-BE32-E72D297353CC}">
              <c16:uniqueId val="{00000000-EEB7-4826-A97F-CEB2EC89CB67}"/>
            </c:ext>
          </c:extLst>
        </c:ser>
        <c:ser>
          <c:idx val="1"/>
          <c:order val="1"/>
          <c:tx>
            <c:strRef>
              <c:f>Sheet1!$C$1</c:f>
              <c:strCache>
                <c:ptCount val="1"/>
                <c:pt idx="0">
                  <c:v>Males</c:v>
                </c:pt>
              </c:strCache>
            </c:strRef>
          </c:tx>
          <c:spPr>
            <a:solidFill>
              <a:schemeClr val="accent2"/>
            </a:solidFill>
            <a:ln>
              <a:noFill/>
            </a:ln>
            <a:effectLst/>
          </c:spPr>
          <c:invertIfNegative val="0"/>
          <c:cat>
            <c:strRef>
              <c:f>Sheet1!$A$2:$A$7</c:f>
              <c:strCache>
                <c:ptCount val="6"/>
                <c:pt idx="0">
                  <c:v>no time at all</c:v>
                </c:pt>
                <c:pt idx="1">
                  <c:v>&lt;1 minute</c:v>
                </c:pt>
                <c:pt idx="2">
                  <c:v>1-5 minutes</c:v>
                </c:pt>
                <c:pt idx="3">
                  <c:v>6-10 minutes</c:v>
                </c:pt>
                <c:pt idx="4">
                  <c:v>11-15 minutes</c:v>
                </c:pt>
                <c:pt idx="5">
                  <c:v>&gt;15 minutes</c:v>
                </c:pt>
              </c:strCache>
            </c:strRef>
          </c:cat>
          <c:val>
            <c:numRef>
              <c:f>Sheet1!$C$2:$C$7</c:f>
              <c:numCache>
                <c:formatCode>General</c:formatCode>
                <c:ptCount val="6"/>
                <c:pt idx="0">
                  <c:v>0</c:v>
                </c:pt>
                <c:pt idx="1">
                  <c:v>4.5</c:v>
                </c:pt>
                <c:pt idx="2">
                  <c:v>54.2</c:v>
                </c:pt>
                <c:pt idx="3">
                  <c:v>27.1</c:v>
                </c:pt>
                <c:pt idx="4">
                  <c:v>8.4</c:v>
                </c:pt>
                <c:pt idx="5">
                  <c:v>8.8000000000000007</c:v>
                </c:pt>
              </c:numCache>
            </c:numRef>
          </c:val>
          <c:extLst>
            <c:ext xmlns:c16="http://schemas.microsoft.com/office/drawing/2014/chart" uri="{C3380CC4-5D6E-409C-BE32-E72D297353CC}">
              <c16:uniqueId val="{00000001-EEB7-4826-A97F-CEB2EC89CB67}"/>
            </c:ext>
          </c:extLst>
        </c:ser>
        <c:ser>
          <c:idx val="2"/>
          <c:order val="2"/>
          <c:tx>
            <c:strRef>
              <c:f>Sheet1!$D$1</c:f>
              <c:strCache>
                <c:ptCount val="1"/>
                <c:pt idx="0">
                  <c:v>Females</c:v>
                </c:pt>
              </c:strCache>
            </c:strRef>
          </c:tx>
          <c:spPr>
            <a:solidFill>
              <a:schemeClr val="accent3"/>
            </a:solidFill>
            <a:ln>
              <a:noFill/>
            </a:ln>
            <a:effectLst/>
          </c:spPr>
          <c:invertIfNegative val="0"/>
          <c:cat>
            <c:strRef>
              <c:f>Sheet1!$A$2:$A$7</c:f>
              <c:strCache>
                <c:ptCount val="6"/>
                <c:pt idx="0">
                  <c:v>no time at all</c:v>
                </c:pt>
                <c:pt idx="1">
                  <c:v>&lt;1 minute</c:v>
                </c:pt>
                <c:pt idx="2">
                  <c:v>1-5 minutes</c:v>
                </c:pt>
                <c:pt idx="3">
                  <c:v>6-10 minutes</c:v>
                </c:pt>
                <c:pt idx="4">
                  <c:v>11-15 minutes</c:v>
                </c:pt>
                <c:pt idx="5">
                  <c:v>&gt;15 minutes</c:v>
                </c:pt>
              </c:strCache>
            </c:strRef>
          </c:cat>
          <c:val>
            <c:numRef>
              <c:f>Sheet1!$D$2:$D$7</c:f>
              <c:numCache>
                <c:formatCode>General</c:formatCode>
                <c:ptCount val="6"/>
                <c:pt idx="0">
                  <c:v>1.5</c:v>
                </c:pt>
                <c:pt idx="1">
                  <c:v>3.4</c:v>
                </c:pt>
                <c:pt idx="2">
                  <c:v>39.1</c:v>
                </c:pt>
                <c:pt idx="3">
                  <c:v>33</c:v>
                </c:pt>
                <c:pt idx="4">
                  <c:v>16.5</c:v>
                </c:pt>
                <c:pt idx="5">
                  <c:v>9.6</c:v>
                </c:pt>
              </c:numCache>
            </c:numRef>
          </c:val>
          <c:extLst>
            <c:ext xmlns:c16="http://schemas.microsoft.com/office/drawing/2014/chart" uri="{C3380CC4-5D6E-409C-BE32-E72D297353CC}">
              <c16:uniqueId val="{00000002-EEB7-4826-A97F-CEB2EC89CB67}"/>
            </c:ext>
          </c:extLst>
        </c:ser>
        <c:dLbls>
          <c:showLegendKey val="0"/>
          <c:showVal val="0"/>
          <c:showCatName val="0"/>
          <c:showSerName val="0"/>
          <c:showPercent val="0"/>
          <c:showBubbleSize val="0"/>
        </c:dLbls>
        <c:gapWidth val="60"/>
        <c:overlap val="-27"/>
        <c:axId val="1400592495"/>
        <c:axId val="1400607055"/>
      </c:barChart>
      <c:catAx>
        <c:axId val="1400592495"/>
        <c:scaling>
          <c:orientation val="minMax"/>
        </c:scaling>
        <c:delete val="0"/>
        <c:axPos val="b"/>
        <c:numFmt formatCode="General" sourceLinked="1"/>
        <c:majorTickMark val="none"/>
        <c:minorTickMark val="none"/>
        <c:tickLblPos val="nextTo"/>
        <c:spPr>
          <a:noFill/>
          <a:ln w="9525" cap="flat" cmpd="sng" algn="ctr">
            <a:solidFill>
              <a:schemeClr val="bg1">
                <a:lumMod val="50000"/>
              </a:schemeClr>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j-lt"/>
                <a:ea typeface="+mn-ea"/>
                <a:cs typeface="+mn-cs"/>
              </a:defRPr>
            </a:pPr>
            <a:endParaRPr lang="en-US"/>
          </a:p>
        </c:txPr>
        <c:crossAx val="1400607055"/>
        <c:crosses val="autoZero"/>
        <c:auto val="1"/>
        <c:lblAlgn val="ctr"/>
        <c:lblOffset val="100"/>
        <c:noMultiLvlLbl val="0"/>
      </c:catAx>
      <c:valAx>
        <c:axId val="1400607055"/>
        <c:scaling>
          <c:orientation val="minMax"/>
        </c:scaling>
        <c:delete val="0"/>
        <c:axPos val="l"/>
        <c:numFmt formatCode="General" sourceLinked="1"/>
        <c:majorTickMark val="none"/>
        <c:minorTickMark val="none"/>
        <c:tickLblPos val="nextTo"/>
        <c:spPr>
          <a:noFill/>
          <a:ln>
            <a:solidFill>
              <a:schemeClr val="bg1">
                <a:lumMod val="50000"/>
              </a:schemeClr>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400592495"/>
        <c:crosses val="autoZero"/>
        <c:crossBetween val="between"/>
        <c:majorUnit val="10"/>
      </c:valAx>
      <c:spPr>
        <a:noFill/>
        <a:ln>
          <a:noFill/>
        </a:ln>
        <a:effectLst/>
      </c:spPr>
    </c:plotArea>
    <c:legend>
      <c:legendPos val="b"/>
      <c:layout>
        <c:manualLayout>
          <c:xMode val="edge"/>
          <c:yMode val="edge"/>
          <c:x val="0.79301217896828313"/>
          <c:y val="3.302171410110024E-2"/>
          <c:w val="0.19668583045110016"/>
          <c:h val="6.8598463072619478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j-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1750603073711991E-2"/>
          <c:y val="0.10131517481763626"/>
          <c:w val="0.92580352575153724"/>
          <c:h val="0.7229843622904818"/>
        </c:manualLayout>
      </c:layout>
      <c:barChart>
        <c:barDir val="col"/>
        <c:grouping val="clustered"/>
        <c:varyColors val="0"/>
        <c:ser>
          <c:idx val="0"/>
          <c:order val="0"/>
          <c:tx>
            <c:strRef>
              <c:f>Sheet1!$B$1</c:f>
              <c:strCache>
                <c:ptCount val="1"/>
                <c:pt idx="0">
                  <c:v>UK</c:v>
                </c:pt>
              </c:strCache>
            </c:strRef>
          </c:tx>
          <c:spPr>
            <a:solidFill>
              <a:schemeClr val="accent1"/>
            </a:solidFill>
            <a:ln>
              <a:noFill/>
            </a:ln>
            <a:effectLst/>
          </c:spPr>
          <c:invertIfNegative val="0"/>
          <c:cat>
            <c:strRef>
              <c:f>Sheet1!$A$2:$A$7</c:f>
              <c:strCache>
                <c:ptCount val="6"/>
                <c:pt idx="0">
                  <c:v>1</c:v>
                </c:pt>
                <c:pt idx="1">
                  <c:v>2</c:v>
                </c:pt>
                <c:pt idx="2">
                  <c:v>3</c:v>
                </c:pt>
                <c:pt idx="3">
                  <c:v>4</c:v>
                </c:pt>
                <c:pt idx="4">
                  <c:v>5</c:v>
                </c:pt>
                <c:pt idx="5">
                  <c:v>6+</c:v>
                </c:pt>
              </c:strCache>
            </c:strRef>
          </c:cat>
          <c:val>
            <c:numRef>
              <c:f>Sheet1!$B$2:$B$7</c:f>
              <c:numCache>
                <c:formatCode>General</c:formatCode>
                <c:ptCount val="6"/>
                <c:pt idx="0">
                  <c:v>3.3</c:v>
                </c:pt>
                <c:pt idx="1">
                  <c:v>20.3</c:v>
                </c:pt>
                <c:pt idx="2">
                  <c:v>39.9</c:v>
                </c:pt>
                <c:pt idx="3">
                  <c:v>42.9</c:v>
                </c:pt>
                <c:pt idx="4">
                  <c:v>48.1</c:v>
                </c:pt>
                <c:pt idx="5">
                  <c:v>78.8</c:v>
                </c:pt>
              </c:numCache>
            </c:numRef>
          </c:val>
          <c:extLst>
            <c:ext xmlns:c16="http://schemas.microsoft.com/office/drawing/2014/chart" uri="{C3380CC4-5D6E-409C-BE32-E72D297353CC}">
              <c16:uniqueId val="{00000000-2D05-4932-A2F7-5C3F5293913C}"/>
            </c:ext>
          </c:extLst>
        </c:ser>
        <c:ser>
          <c:idx val="1"/>
          <c:order val="1"/>
          <c:tx>
            <c:strRef>
              <c:f>Sheet1!$C$1</c:f>
              <c:strCache>
                <c:ptCount val="1"/>
                <c:pt idx="0">
                  <c:v>Czech Republic</c:v>
                </c:pt>
              </c:strCache>
            </c:strRef>
          </c:tx>
          <c:spPr>
            <a:solidFill>
              <a:schemeClr val="accent2"/>
            </a:solidFill>
            <a:ln>
              <a:noFill/>
            </a:ln>
            <a:effectLst/>
          </c:spPr>
          <c:invertIfNegative val="0"/>
          <c:cat>
            <c:strRef>
              <c:f>Sheet1!$A$2:$A$7</c:f>
              <c:strCache>
                <c:ptCount val="6"/>
                <c:pt idx="0">
                  <c:v>1</c:v>
                </c:pt>
                <c:pt idx="1">
                  <c:v>2</c:v>
                </c:pt>
                <c:pt idx="2">
                  <c:v>3</c:v>
                </c:pt>
                <c:pt idx="3">
                  <c:v>4</c:v>
                </c:pt>
                <c:pt idx="4">
                  <c:v>5</c:v>
                </c:pt>
                <c:pt idx="5">
                  <c:v>6+</c:v>
                </c:pt>
              </c:strCache>
            </c:strRef>
          </c:cat>
          <c:val>
            <c:numRef>
              <c:f>Sheet1!$C$2:$C$7</c:f>
              <c:numCache>
                <c:formatCode>General</c:formatCode>
                <c:ptCount val="6"/>
                <c:pt idx="0">
                  <c:v>14.9</c:v>
                </c:pt>
                <c:pt idx="1">
                  <c:v>17.2</c:v>
                </c:pt>
                <c:pt idx="2">
                  <c:v>34.700000000000003</c:v>
                </c:pt>
                <c:pt idx="3">
                  <c:v>41.1</c:v>
                </c:pt>
                <c:pt idx="4">
                  <c:v>50.7</c:v>
                </c:pt>
                <c:pt idx="5">
                  <c:v>69.599999999999994</c:v>
                </c:pt>
              </c:numCache>
            </c:numRef>
          </c:val>
          <c:extLst>
            <c:ext xmlns:c16="http://schemas.microsoft.com/office/drawing/2014/chart" uri="{C3380CC4-5D6E-409C-BE32-E72D297353CC}">
              <c16:uniqueId val="{00000001-2D05-4932-A2F7-5C3F5293913C}"/>
            </c:ext>
          </c:extLst>
        </c:ser>
        <c:dLbls>
          <c:showLegendKey val="0"/>
          <c:showVal val="0"/>
          <c:showCatName val="0"/>
          <c:showSerName val="0"/>
          <c:showPercent val="0"/>
          <c:showBubbleSize val="0"/>
        </c:dLbls>
        <c:gapWidth val="60"/>
        <c:overlap val="-27"/>
        <c:axId val="1261791119"/>
        <c:axId val="1261796527"/>
      </c:barChart>
      <c:catAx>
        <c:axId val="1261791119"/>
        <c:scaling>
          <c:orientation val="minMax"/>
        </c:scaling>
        <c:delete val="0"/>
        <c:axPos val="b"/>
        <c:title>
          <c:tx>
            <c:rich>
              <a:bodyPr rot="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r>
                  <a:rPr lang="en-IN" b="0" dirty="0">
                    <a:solidFill>
                      <a:schemeClr val="tx1"/>
                    </a:solidFill>
                    <a:latin typeface="+mj-lt"/>
                  </a:rPr>
                  <a:t>Number of prescribed antihypertensive medications</a:t>
                </a:r>
              </a:p>
            </c:rich>
          </c:tx>
          <c:overlay val="0"/>
          <c:spPr>
            <a:noFill/>
            <a:ln>
              <a:noFill/>
            </a:ln>
            <a:effectLst/>
          </c:spPr>
          <c:txPr>
            <a:bodyPr rot="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IN"/>
            </a:p>
          </c:txPr>
        </c:title>
        <c:numFmt formatCode="General" sourceLinked="1"/>
        <c:majorTickMark val="none"/>
        <c:minorTickMark val="none"/>
        <c:tickLblPos val="nextTo"/>
        <c:spPr>
          <a:noFill/>
          <a:ln w="9525" cap="flat" cmpd="sng" algn="ctr">
            <a:solidFill>
              <a:schemeClr val="bg1">
                <a:lumMod val="50000"/>
              </a:schemeClr>
            </a:solidFill>
            <a:round/>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crossAx val="1261796527"/>
        <c:crosses val="autoZero"/>
        <c:auto val="1"/>
        <c:lblAlgn val="ctr"/>
        <c:lblOffset val="100"/>
        <c:noMultiLvlLbl val="0"/>
      </c:catAx>
      <c:valAx>
        <c:axId val="1261796527"/>
        <c:scaling>
          <c:orientation val="minMax"/>
          <c:max val="80"/>
        </c:scaling>
        <c:delete val="0"/>
        <c:axPos val="l"/>
        <c:title>
          <c:tx>
            <c:rich>
              <a:bodyPr rot="-5400000" spcFirstLastPara="1" vertOverflow="ellipsis" vert="horz" wrap="square" anchor="ctr" anchorCtr="1"/>
              <a:lstStyle/>
              <a:p>
                <a:pPr>
                  <a:defRPr sz="1400" b="1" i="0" u="none" strike="noStrike" kern="1200" baseline="0">
                    <a:solidFill>
                      <a:schemeClr val="tx1">
                        <a:lumMod val="65000"/>
                        <a:lumOff val="35000"/>
                      </a:schemeClr>
                    </a:solidFill>
                    <a:latin typeface="+mj-lt"/>
                    <a:ea typeface="+mn-ea"/>
                    <a:cs typeface="+mn-cs"/>
                  </a:defRPr>
                </a:pPr>
                <a:r>
                  <a:rPr lang="en-IN" b="0" dirty="0">
                    <a:solidFill>
                      <a:schemeClr val="tx1"/>
                    </a:solidFill>
                    <a:latin typeface="+mj-lt"/>
                  </a:rPr>
                  <a:t>% of non-adherent individuals</a:t>
                </a:r>
              </a:p>
            </c:rich>
          </c:tx>
          <c:layout>
            <c:manualLayout>
              <c:xMode val="edge"/>
              <c:yMode val="edge"/>
              <c:x val="1.3386188067758122E-2"/>
              <c:y val="5.5570248784051555E-2"/>
            </c:manualLayout>
          </c:layout>
          <c:overlay val="0"/>
          <c:spPr>
            <a:noFill/>
            <a:ln>
              <a:noFill/>
            </a:ln>
            <a:effectLst/>
          </c:spPr>
          <c:txPr>
            <a:bodyPr rot="-5400000" spcFirstLastPara="1" vertOverflow="ellipsis" vert="horz" wrap="square" anchor="ctr" anchorCtr="1"/>
            <a:lstStyle/>
            <a:p>
              <a:pPr>
                <a:defRPr sz="1400" b="1" i="0" u="none" strike="noStrike" kern="1200" baseline="0">
                  <a:solidFill>
                    <a:schemeClr val="tx1">
                      <a:lumMod val="65000"/>
                      <a:lumOff val="35000"/>
                    </a:schemeClr>
                  </a:solidFill>
                  <a:latin typeface="+mj-lt"/>
                  <a:ea typeface="+mn-ea"/>
                  <a:cs typeface="+mn-cs"/>
                </a:defRPr>
              </a:pPr>
              <a:endParaRPr lang="en-IN"/>
            </a:p>
          </c:txPr>
        </c:title>
        <c:numFmt formatCode="General" sourceLinked="1"/>
        <c:majorTickMark val="none"/>
        <c:minorTickMark val="none"/>
        <c:tickLblPos val="nextTo"/>
        <c:spPr>
          <a:noFill/>
          <a:ln>
            <a:solidFill>
              <a:schemeClr val="bg1">
                <a:lumMod val="50000"/>
              </a:schemeClr>
            </a:solidFill>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crossAx val="1261791119"/>
        <c:crosses val="autoZero"/>
        <c:crossBetween val="between"/>
        <c:majorUnit val="20"/>
      </c:valAx>
      <c:spPr>
        <a:noFill/>
        <a:ln>
          <a:noFill/>
        </a:ln>
        <a:effectLst/>
      </c:spPr>
    </c:plotArea>
    <c:legend>
      <c:legendPos val="b"/>
      <c:layout>
        <c:manualLayout>
          <c:xMode val="edge"/>
          <c:yMode val="edge"/>
          <c:x val="0.75022415391534181"/>
          <c:y val="6.1620916484547384E-3"/>
          <c:w val="0.24125047000014507"/>
          <c:h val="7.0749174885148147E-2"/>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j-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400"/>
      </a:pPr>
      <a:endParaRPr lang="en-US"/>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589519842608741"/>
          <c:y val="2.7339580320500528E-2"/>
          <c:w val="0.64104801573912584"/>
          <c:h val="0.71043874841510224"/>
        </c:manualLayout>
      </c:layout>
      <c:barChart>
        <c:barDir val="col"/>
        <c:grouping val="clustered"/>
        <c:varyColors val="0"/>
        <c:ser>
          <c:idx val="0"/>
          <c:order val="0"/>
          <c:tx>
            <c:strRef>
              <c:f>Sheet1!$B$1</c:f>
              <c:strCache>
                <c:ptCount val="1"/>
                <c:pt idx="0">
                  <c:v>Column1</c:v>
                </c:pt>
              </c:strCache>
            </c:strRef>
          </c:tx>
          <c:spPr>
            <a:solidFill>
              <a:srgbClr val="64CCC9"/>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Usual care</c:v>
                </c:pt>
                <c:pt idx="1">
                  <c:v>Polypill</c:v>
                </c:pt>
              </c:strCache>
            </c:strRef>
          </c:cat>
          <c:val>
            <c:numRef>
              <c:f>Sheet1!$B$2:$B$3</c:f>
              <c:numCache>
                <c:formatCode>0.0</c:formatCode>
                <c:ptCount val="2"/>
                <c:pt idx="0">
                  <c:v>65</c:v>
                </c:pt>
                <c:pt idx="1">
                  <c:v>86</c:v>
                </c:pt>
              </c:numCache>
            </c:numRef>
          </c:val>
          <c:extLst>
            <c:ext xmlns:c16="http://schemas.microsoft.com/office/drawing/2014/chart" uri="{C3380CC4-5D6E-409C-BE32-E72D297353CC}">
              <c16:uniqueId val="{00000000-D91D-425B-B3F5-A6D77CFE4D92}"/>
            </c:ext>
          </c:extLst>
        </c:ser>
        <c:dLbls>
          <c:showLegendKey val="0"/>
          <c:showVal val="0"/>
          <c:showCatName val="0"/>
          <c:showSerName val="0"/>
          <c:showPercent val="0"/>
          <c:showBubbleSize val="0"/>
        </c:dLbls>
        <c:gapWidth val="60"/>
        <c:overlap val="-26"/>
        <c:axId val="606361471"/>
        <c:axId val="606362303"/>
      </c:barChart>
      <c:catAx>
        <c:axId val="606361471"/>
        <c:scaling>
          <c:orientation val="minMax"/>
        </c:scaling>
        <c:delete val="0"/>
        <c:axPos val="b"/>
        <c:numFmt formatCode="General" sourceLinked="1"/>
        <c:majorTickMark val="none"/>
        <c:minorTickMark val="none"/>
        <c:tickLblPos val="nextTo"/>
        <c:spPr>
          <a:noFill/>
          <a:ln w="9525" cap="flat" cmpd="sng" algn="ctr">
            <a:solidFill>
              <a:schemeClr val="bg1">
                <a:lumMod val="50000"/>
              </a:schemeClr>
            </a:solidFill>
            <a:round/>
          </a:ln>
          <a:effectLst/>
        </c:spPr>
        <c:txPr>
          <a:bodyPr rot="0" spcFirstLastPara="1" vertOverflow="ellipsis" wrap="square" anchor="ctr" anchorCtr="1"/>
          <a:lstStyle/>
          <a:p>
            <a:pPr>
              <a:defRPr sz="1200" b="0" i="0" u="none" strike="noStrike" kern="1200" baseline="0">
                <a:solidFill>
                  <a:schemeClr val="tx1"/>
                </a:solidFill>
                <a:latin typeface="+mj-lt"/>
                <a:ea typeface="+mn-ea"/>
                <a:cs typeface="+mn-cs"/>
              </a:defRPr>
            </a:pPr>
            <a:endParaRPr lang="en-US"/>
          </a:p>
        </c:txPr>
        <c:crossAx val="606362303"/>
        <c:crosses val="autoZero"/>
        <c:auto val="1"/>
        <c:lblAlgn val="ctr"/>
        <c:lblOffset val="100"/>
        <c:noMultiLvlLbl val="0"/>
      </c:catAx>
      <c:valAx>
        <c:axId val="606362303"/>
        <c:scaling>
          <c:orientation val="minMax"/>
        </c:scaling>
        <c:delete val="0"/>
        <c:axPos val="l"/>
        <c:title>
          <c:tx>
            <c:rich>
              <a:bodyPr rot="-5400000" spcFirstLastPara="1" vertOverflow="ellipsis" vert="horz" wrap="square" anchor="ctr" anchorCtr="1"/>
              <a:lstStyle/>
              <a:p>
                <a:pPr>
                  <a:defRPr sz="1200" b="0" i="0" u="none" strike="noStrike" kern="1200" baseline="0">
                    <a:solidFill>
                      <a:schemeClr val="tx1"/>
                    </a:solidFill>
                    <a:latin typeface="+mj-lt"/>
                    <a:ea typeface="+mn-ea"/>
                    <a:cs typeface="+mn-cs"/>
                  </a:defRPr>
                </a:pPr>
                <a:r>
                  <a:rPr lang="en-IN" sz="1200">
                    <a:latin typeface="+mj-lt"/>
                  </a:rPr>
                  <a:t>Adherence (%)</a:t>
                </a:r>
              </a:p>
            </c:rich>
          </c:tx>
          <c:overlay val="0"/>
          <c:spPr>
            <a:noFill/>
            <a:ln>
              <a:noFill/>
            </a:ln>
            <a:effectLst/>
          </c:spPr>
          <c:txPr>
            <a:bodyPr rot="-5400000" spcFirstLastPara="1" vertOverflow="ellipsis" vert="horz" wrap="square" anchor="ctr" anchorCtr="1"/>
            <a:lstStyle/>
            <a:p>
              <a:pPr>
                <a:defRPr sz="1200" b="0" i="0" u="none" strike="noStrike" kern="1200" baseline="0">
                  <a:solidFill>
                    <a:schemeClr val="tx1"/>
                  </a:solidFill>
                  <a:latin typeface="+mj-lt"/>
                  <a:ea typeface="+mn-ea"/>
                  <a:cs typeface="+mn-cs"/>
                </a:defRPr>
              </a:pPr>
              <a:endParaRPr lang="en-US"/>
            </a:p>
          </c:txPr>
        </c:title>
        <c:numFmt formatCode="0.0" sourceLinked="1"/>
        <c:majorTickMark val="none"/>
        <c:minorTickMark val="none"/>
        <c:tickLblPos val="nextTo"/>
        <c:spPr>
          <a:noFill/>
          <a:ln>
            <a:solidFill>
              <a:schemeClr val="bg1">
                <a:lumMod val="50000"/>
              </a:schemeClr>
            </a:solid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606361471"/>
        <c:crosses val="autoZero"/>
        <c:crossBetween val="between"/>
      </c:valAx>
      <c:spPr>
        <a:noFill/>
        <a:ln w="25400">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000">
          <a:solidFill>
            <a:schemeClr val="tx1"/>
          </a:solidFill>
        </a:defRPr>
      </a:pPr>
      <a:endParaRPr lang="en-US"/>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65071592229147"/>
          <c:y val="3.8190187315369481E-2"/>
          <c:w val="0.7667274232573662"/>
          <c:h val="0.71520196740999942"/>
        </c:manualLayout>
      </c:layout>
      <c:stockChart>
        <c:ser>
          <c:idx val="0"/>
          <c:order val="0"/>
          <c:tx>
            <c:strRef>
              <c:f>Sheet1!$B$1</c:f>
              <c:strCache>
                <c:ptCount val="1"/>
                <c:pt idx="0">
                  <c:v>High</c:v>
                </c:pt>
              </c:strCache>
            </c:strRef>
          </c:tx>
          <c:spPr>
            <a:ln w="19050" cap="rnd">
              <a:noFill/>
              <a:round/>
            </a:ln>
            <a:effectLst/>
          </c:spPr>
          <c:marker>
            <c:symbol val="none"/>
          </c:marker>
          <c:cat>
            <c:strRef>
              <c:f>Sheet1!$A$2:$A$5</c:f>
              <c:strCache>
                <c:ptCount val="4"/>
                <c:pt idx="0">
                  <c:v>Once daily</c:v>
                </c:pt>
                <c:pt idx="1">
                  <c:v>Twice
a day</c:v>
                </c:pt>
                <c:pt idx="2">
                  <c:v>Three
times a day</c:v>
                </c:pt>
                <c:pt idx="3">
                  <c:v>Four
times a day</c:v>
                </c:pt>
              </c:strCache>
            </c:strRef>
          </c:cat>
          <c:val>
            <c:numRef>
              <c:f>Sheet1!$B$2:$B$5</c:f>
              <c:numCache>
                <c:formatCode>General</c:formatCode>
                <c:ptCount val="4"/>
                <c:pt idx="0">
                  <c:v>95</c:v>
                </c:pt>
                <c:pt idx="1">
                  <c:v>85</c:v>
                </c:pt>
                <c:pt idx="2">
                  <c:v>80</c:v>
                </c:pt>
                <c:pt idx="3">
                  <c:v>72</c:v>
                </c:pt>
              </c:numCache>
            </c:numRef>
          </c:val>
          <c:smooth val="0"/>
          <c:extLst>
            <c:ext xmlns:c16="http://schemas.microsoft.com/office/drawing/2014/chart" uri="{C3380CC4-5D6E-409C-BE32-E72D297353CC}">
              <c16:uniqueId val="{00000000-C744-4196-A383-1BCCCB6B17D5}"/>
            </c:ext>
          </c:extLst>
        </c:ser>
        <c:ser>
          <c:idx val="1"/>
          <c:order val="1"/>
          <c:tx>
            <c:strRef>
              <c:f>Sheet1!$C$1</c:f>
              <c:strCache>
                <c:ptCount val="1"/>
                <c:pt idx="0">
                  <c:v>Low</c:v>
                </c:pt>
              </c:strCache>
            </c:strRef>
          </c:tx>
          <c:spPr>
            <a:ln w="19050" cap="rnd">
              <a:noFill/>
              <a:round/>
            </a:ln>
            <a:effectLst/>
          </c:spPr>
          <c:marker>
            <c:symbol val="none"/>
          </c:marker>
          <c:cat>
            <c:strRef>
              <c:f>Sheet1!$A$2:$A$5</c:f>
              <c:strCache>
                <c:ptCount val="4"/>
                <c:pt idx="0">
                  <c:v>Once daily</c:v>
                </c:pt>
                <c:pt idx="1">
                  <c:v>Twice
a day</c:v>
                </c:pt>
                <c:pt idx="2">
                  <c:v>Three
times a day</c:v>
                </c:pt>
                <c:pt idx="3">
                  <c:v>Four
times a day</c:v>
                </c:pt>
              </c:strCache>
            </c:strRef>
          </c:cat>
          <c:val>
            <c:numRef>
              <c:f>Sheet1!$C$2:$C$5</c:f>
              <c:numCache>
                <c:formatCode>General</c:formatCode>
                <c:ptCount val="4"/>
                <c:pt idx="0">
                  <c:v>65</c:v>
                </c:pt>
                <c:pt idx="1">
                  <c:v>55</c:v>
                </c:pt>
                <c:pt idx="2">
                  <c:v>50</c:v>
                </c:pt>
                <c:pt idx="3">
                  <c:v>40</c:v>
                </c:pt>
              </c:numCache>
            </c:numRef>
          </c:val>
          <c:smooth val="0"/>
          <c:extLst>
            <c:ext xmlns:c16="http://schemas.microsoft.com/office/drawing/2014/chart" uri="{C3380CC4-5D6E-409C-BE32-E72D297353CC}">
              <c16:uniqueId val="{00000001-C744-4196-A383-1BCCCB6B17D5}"/>
            </c:ext>
          </c:extLst>
        </c:ser>
        <c:ser>
          <c:idx val="2"/>
          <c:order val="2"/>
          <c:tx>
            <c:strRef>
              <c:f>Sheet1!$D$1</c:f>
              <c:strCache>
                <c:ptCount val="1"/>
                <c:pt idx="0">
                  <c:v>Close</c:v>
                </c:pt>
              </c:strCache>
            </c:strRef>
          </c:tx>
          <c:spPr>
            <a:ln w="19050" cap="rnd">
              <a:noFill/>
              <a:round/>
            </a:ln>
            <a:effectLst/>
          </c:spPr>
          <c:marker>
            <c:symbol val="square"/>
            <c:size val="10"/>
            <c:spPr>
              <a:solidFill>
                <a:schemeClr val="accent1"/>
              </a:solidFill>
              <a:ln w="25400">
                <a:noFill/>
              </a:ln>
              <a:effectLst/>
            </c:spPr>
          </c:marker>
          <c:dPt>
            <c:idx val="6"/>
            <c:marker>
              <c:symbol val="square"/>
              <c:size val="10"/>
              <c:spPr>
                <a:solidFill>
                  <a:schemeClr val="accent1"/>
                </a:solidFill>
                <a:ln w="9525">
                  <a:noFill/>
                </a:ln>
                <a:effectLst/>
              </c:spPr>
            </c:marker>
            <c:bubble3D val="0"/>
            <c:extLst>
              <c:ext xmlns:c16="http://schemas.microsoft.com/office/drawing/2014/chart" uri="{C3380CC4-5D6E-409C-BE32-E72D297353CC}">
                <c16:uniqueId val="{00000002-C744-4196-A383-1BCCCB6B17D5}"/>
              </c:ext>
            </c:extLst>
          </c:dPt>
          <c:dPt>
            <c:idx val="16"/>
            <c:marker>
              <c:symbol val="diamond"/>
              <c:size val="30"/>
              <c:spPr>
                <a:solidFill>
                  <a:schemeClr val="accent1"/>
                </a:solidFill>
                <a:ln w="9525">
                  <a:noFill/>
                </a:ln>
                <a:effectLst/>
              </c:spPr>
            </c:marker>
            <c:bubble3D val="0"/>
            <c:extLst>
              <c:ext xmlns:c16="http://schemas.microsoft.com/office/drawing/2014/chart" uri="{C3380CC4-5D6E-409C-BE32-E72D297353CC}">
                <c16:uniqueId val="{00000003-C744-4196-A383-1BCCCB6B17D5}"/>
              </c:ext>
            </c:extLst>
          </c:dPt>
          <c:cat>
            <c:strRef>
              <c:f>Sheet1!$A$2:$A$5</c:f>
              <c:strCache>
                <c:ptCount val="4"/>
                <c:pt idx="0">
                  <c:v>Once daily</c:v>
                </c:pt>
                <c:pt idx="1">
                  <c:v>Twice
a day</c:v>
                </c:pt>
                <c:pt idx="2">
                  <c:v>Three
times a day</c:v>
                </c:pt>
                <c:pt idx="3">
                  <c:v>Four
times a day</c:v>
                </c:pt>
              </c:strCache>
            </c:strRef>
          </c:cat>
          <c:val>
            <c:numRef>
              <c:f>Sheet1!$D$2:$D$5</c:f>
              <c:numCache>
                <c:formatCode>General</c:formatCode>
                <c:ptCount val="4"/>
                <c:pt idx="0">
                  <c:v>78</c:v>
                </c:pt>
                <c:pt idx="1">
                  <c:v>69</c:v>
                </c:pt>
                <c:pt idx="2">
                  <c:v>65</c:v>
                </c:pt>
                <c:pt idx="3">
                  <c:v>50</c:v>
                </c:pt>
              </c:numCache>
            </c:numRef>
          </c:val>
          <c:smooth val="0"/>
          <c:extLst>
            <c:ext xmlns:c16="http://schemas.microsoft.com/office/drawing/2014/chart" uri="{C3380CC4-5D6E-409C-BE32-E72D297353CC}">
              <c16:uniqueId val="{00000004-C744-4196-A383-1BCCCB6B17D5}"/>
            </c:ext>
          </c:extLst>
        </c:ser>
        <c:dLbls>
          <c:showLegendKey val="0"/>
          <c:showVal val="0"/>
          <c:showCatName val="0"/>
          <c:showSerName val="0"/>
          <c:showPercent val="0"/>
          <c:showBubbleSize val="0"/>
        </c:dLbls>
        <c:hiLowLines>
          <c:spPr>
            <a:ln w="12700" cap="flat" cmpd="sng" algn="ctr">
              <a:solidFill>
                <a:schemeClr val="bg1">
                  <a:lumMod val="50000"/>
                </a:schemeClr>
              </a:solidFill>
              <a:round/>
            </a:ln>
            <a:effectLst/>
          </c:spPr>
        </c:hiLowLines>
        <c:axId val="1855768623"/>
        <c:axId val="1862237439"/>
      </c:stockChart>
      <c:catAx>
        <c:axId val="1855768623"/>
        <c:scaling>
          <c:orientation val="minMax"/>
        </c:scaling>
        <c:delete val="0"/>
        <c:axPos val="b"/>
        <c:title>
          <c:tx>
            <c:rich>
              <a:bodyPr rot="0" spcFirstLastPara="1" vertOverflow="ellipsis" vert="horz" wrap="square" anchor="ctr" anchorCtr="1"/>
              <a:lstStyle/>
              <a:p>
                <a:pPr>
                  <a:defRPr sz="1000" b="1" i="0" u="none" strike="noStrike" kern="1200" baseline="0">
                    <a:solidFill>
                      <a:schemeClr val="tx1"/>
                    </a:solidFill>
                    <a:latin typeface="+mj-lt"/>
                    <a:ea typeface="+mn-ea"/>
                    <a:cs typeface="+mn-cs"/>
                  </a:defRPr>
                </a:pPr>
                <a:r>
                  <a:rPr lang="en-IN" sz="1200" b="1" dirty="0">
                    <a:latin typeface="+mj-lt"/>
                  </a:rPr>
                  <a:t>Medication Schedule</a:t>
                </a:r>
              </a:p>
            </c:rich>
          </c:tx>
          <c:layout>
            <c:manualLayout>
              <c:xMode val="edge"/>
              <c:yMode val="edge"/>
              <c:x val="0.35468914297019044"/>
              <c:y val="0.88835362765762205"/>
            </c:manualLayout>
          </c:layout>
          <c:overlay val="0"/>
          <c:spPr>
            <a:noFill/>
            <a:ln>
              <a:noFill/>
            </a:ln>
            <a:effectLst/>
          </c:spPr>
          <c:txPr>
            <a:bodyPr rot="0" spcFirstLastPara="1" vertOverflow="ellipsis" vert="horz" wrap="square" anchor="ctr" anchorCtr="1"/>
            <a:lstStyle/>
            <a:p>
              <a:pPr>
                <a:defRPr sz="1000" b="1" i="0" u="none" strike="noStrike" kern="1200" baseline="0">
                  <a:solidFill>
                    <a:schemeClr val="tx1"/>
                  </a:solidFill>
                  <a:latin typeface="+mj-lt"/>
                  <a:ea typeface="+mn-ea"/>
                  <a:cs typeface="+mn-cs"/>
                </a:defRPr>
              </a:pPr>
              <a:endParaRPr lang="en-US"/>
            </a:p>
          </c:txPr>
        </c:title>
        <c:numFmt formatCode="General" sourceLinked="1"/>
        <c:majorTickMark val="none"/>
        <c:minorTickMark val="none"/>
        <c:tickLblPos val="low"/>
        <c:spPr>
          <a:noFill/>
          <a:ln w="9525" cap="flat" cmpd="sng" algn="ctr">
            <a:solidFill>
              <a:schemeClr val="bg1">
                <a:lumMod val="50000"/>
              </a:schemeClr>
            </a:solidFill>
            <a:round/>
          </a:ln>
          <a:effectLst/>
        </c:spPr>
        <c:txPr>
          <a:bodyPr rot="0" spcFirstLastPara="1" vertOverflow="ellipsis" wrap="square" anchor="ctr" anchorCtr="1"/>
          <a:lstStyle/>
          <a:p>
            <a:pPr algn="ctr" rtl="1">
              <a:defRPr lang="en-US" sz="1200" b="0" i="0" u="none" strike="noStrike" kern="1200" baseline="0">
                <a:solidFill>
                  <a:schemeClr val="tx1"/>
                </a:solidFill>
                <a:latin typeface="+mj-lt"/>
                <a:ea typeface="+mn-ea"/>
                <a:cs typeface="+mn-cs"/>
              </a:defRPr>
            </a:pPr>
            <a:endParaRPr lang="en-US"/>
          </a:p>
        </c:txPr>
        <c:crossAx val="1862237439"/>
        <c:crosses val="autoZero"/>
        <c:auto val="1"/>
        <c:lblAlgn val="ctr"/>
        <c:lblOffset val="100"/>
        <c:noMultiLvlLbl val="0"/>
      </c:catAx>
      <c:valAx>
        <c:axId val="1862237439"/>
        <c:scaling>
          <c:orientation val="minMax"/>
          <c:max val="100"/>
          <c:min val="0"/>
        </c:scaling>
        <c:delete val="0"/>
        <c:axPos val="l"/>
        <c:title>
          <c:tx>
            <c:rich>
              <a:bodyPr rot="-5400000" spcFirstLastPara="1" vertOverflow="ellipsis" vert="horz" wrap="square" anchor="ctr" anchorCtr="1"/>
              <a:lstStyle/>
              <a:p>
                <a:pPr>
                  <a:defRPr sz="1200" b="0" i="0" u="none" strike="noStrike" kern="1200" baseline="0">
                    <a:solidFill>
                      <a:schemeClr val="tx1"/>
                    </a:solidFill>
                    <a:latin typeface="+mj-lt"/>
                    <a:ea typeface="+mn-ea"/>
                    <a:cs typeface="+mn-cs"/>
                  </a:defRPr>
                </a:pPr>
                <a:r>
                  <a:rPr lang="en-US" sz="1200" dirty="0">
                    <a:solidFill>
                      <a:schemeClr val="tx1"/>
                    </a:solidFill>
                    <a:latin typeface="+mj-lt"/>
                  </a:rPr>
                  <a:t>Rate of Adherence (%)</a:t>
                </a:r>
              </a:p>
            </c:rich>
          </c:tx>
          <c:layout>
            <c:manualLayout>
              <c:xMode val="edge"/>
              <c:yMode val="edge"/>
              <c:x val="2.3669962043440056E-2"/>
              <c:y val="0.23861971156820208"/>
            </c:manualLayout>
          </c:layout>
          <c:overlay val="0"/>
          <c:spPr>
            <a:noFill/>
            <a:ln>
              <a:noFill/>
            </a:ln>
            <a:effectLst/>
          </c:spPr>
          <c:txPr>
            <a:bodyPr rot="-5400000" spcFirstLastPara="1" vertOverflow="ellipsis" vert="horz" wrap="square" anchor="ctr" anchorCtr="1"/>
            <a:lstStyle/>
            <a:p>
              <a:pPr>
                <a:defRPr sz="1200" b="0" i="0" u="none" strike="noStrike" kern="1200" baseline="0">
                  <a:solidFill>
                    <a:schemeClr val="tx1"/>
                  </a:solidFill>
                  <a:latin typeface="+mj-lt"/>
                  <a:ea typeface="+mn-ea"/>
                  <a:cs typeface="+mn-cs"/>
                </a:defRPr>
              </a:pPr>
              <a:endParaRPr lang="en-US"/>
            </a:p>
          </c:txPr>
        </c:title>
        <c:numFmt formatCode="#,##0" sourceLinked="0"/>
        <c:majorTickMark val="none"/>
        <c:minorTickMark val="none"/>
        <c:tickLblPos val="nextTo"/>
        <c:spPr>
          <a:noFill/>
          <a:ln w="9525">
            <a:solidFill>
              <a:schemeClr val="bg1">
                <a:lumMod val="50000"/>
              </a:schemeClr>
            </a:solid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1855768623"/>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000">
          <a:solidFill>
            <a:schemeClr val="tx1"/>
          </a:solidFill>
          <a:latin typeface="+mn-lt"/>
        </a:defRPr>
      </a:pPr>
      <a:endParaRPr lang="en-US"/>
    </a:p>
  </c:txPr>
  <c:externalData r:id="rId3">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2229829641953794"/>
          <c:y val="3.039146280331987E-2"/>
          <c:w val="0.67708682189145963"/>
          <c:h val="0.75057488382945814"/>
        </c:manualLayout>
      </c:layout>
      <c:barChart>
        <c:barDir val="col"/>
        <c:grouping val="clustered"/>
        <c:varyColors val="0"/>
        <c:ser>
          <c:idx val="0"/>
          <c:order val="0"/>
          <c:tx>
            <c:strRef>
              <c:f>Sheet1!$B$1</c:f>
              <c:strCache>
                <c:ptCount val="1"/>
                <c:pt idx="0">
                  <c:v>Column1</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Single
capsule</c:v>
                </c:pt>
                <c:pt idx="1">
                  <c:v>Two
capsules</c:v>
                </c:pt>
              </c:strCache>
            </c:strRef>
          </c:cat>
          <c:val>
            <c:numRef>
              <c:f>Sheet1!$B$2:$B$3</c:f>
              <c:numCache>
                <c:formatCode>0.0</c:formatCode>
                <c:ptCount val="2"/>
                <c:pt idx="0">
                  <c:v>6.9</c:v>
                </c:pt>
                <c:pt idx="1">
                  <c:v>7.8</c:v>
                </c:pt>
              </c:numCache>
            </c:numRef>
          </c:val>
          <c:extLst>
            <c:ext xmlns:c16="http://schemas.microsoft.com/office/drawing/2014/chart" uri="{C3380CC4-5D6E-409C-BE32-E72D297353CC}">
              <c16:uniqueId val="{00000000-8A40-4C73-BF90-9AFD1D7E2436}"/>
            </c:ext>
          </c:extLst>
        </c:ser>
        <c:dLbls>
          <c:showLegendKey val="0"/>
          <c:showVal val="0"/>
          <c:showCatName val="0"/>
          <c:showSerName val="0"/>
          <c:showPercent val="0"/>
          <c:showBubbleSize val="0"/>
        </c:dLbls>
        <c:gapWidth val="60"/>
        <c:overlap val="-26"/>
        <c:axId val="606361471"/>
        <c:axId val="606362303"/>
      </c:barChart>
      <c:catAx>
        <c:axId val="606361471"/>
        <c:scaling>
          <c:orientation val="minMax"/>
        </c:scaling>
        <c:delete val="0"/>
        <c:axPos val="b"/>
        <c:numFmt formatCode="General" sourceLinked="1"/>
        <c:majorTickMark val="none"/>
        <c:minorTickMark val="none"/>
        <c:tickLblPos val="nextTo"/>
        <c:spPr>
          <a:noFill/>
          <a:ln w="9525" cap="flat" cmpd="sng" algn="ctr">
            <a:solidFill>
              <a:schemeClr val="bg1">
                <a:lumMod val="50000"/>
              </a:schemeClr>
            </a:solidFill>
            <a:round/>
          </a:ln>
          <a:effectLst/>
        </c:spPr>
        <c:txPr>
          <a:bodyPr rot="0" spcFirstLastPara="1" vertOverflow="ellipsis" wrap="square" anchor="ctr" anchorCtr="1"/>
          <a:lstStyle/>
          <a:p>
            <a:pPr>
              <a:defRPr sz="1200" b="0" i="0" u="none" strike="noStrike" kern="1200" baseline="0">
                <a:solidFill>
                  <a:schemeClr val="tx1"/>
                </a:solidFill>
                <a:latin typeface="+mj-lt"/>
                <a:ea typeface="+mn-ea"/>
                <a:cs typeface="+mn-cs"/>
              </a:defRPr>
            </a:pPr>
            <a:endParaRPr lang="en-US"/>
          </a:p>
        </c:txPr>
        <c:crossAx val="606362303"/>
        <c:crosses val="autoZero"/>
        <c:auto val="1"/>
        <c:lblAlgn val="ctr"/>
        <c:lblOffset val="100"/>
        <c:noMultiLvlLbl val="0"/>
      </c:catAx>
      <c:valAx>
        <c:axId val="606362303"/>
        <c:scaling>
          <c:orientation val="minMax"/>
          <c:max val="10"/>
        </c:scaling>
        <c:delete val="0"/>
        <c:axPos val="l"/>
        <c:title>
          <c:tx>
            <c:rich>
              <a:bodyPr rot="-5400000" spcFirstLastPara="1" vertOverflow="ellipsis" vert="horz" wrap="square" anchor="ctr" anchorCtr="1"/>
              <a:lstStyle/>
              <a:p>
                <a:pPr>
                  <a:defRPr sz="1200" b="0" i="0" u="none" strike="noStrike" kern="1200" baseline="0">
                    <a:solidFill>
                      <a:schemeClr val="tx1"/>
                    </a:solidFill>
                    <a:latin typeface="+mj-lt"/>
                    <a:ea typeface="+mn-ea"/>
                    <a:cs typeface="+mn-cs"/>
                  </a:defRPr>
                </a:pPr>
                <a:r>
                  <a:rPr lang="en-IN" sz="1200">
                    <a:latin typeface="+mj-lt"/>
                  </a:rPr>
                  <a:t>Discontinuation of treatment (%)</a:t>
                </a:r>
              </a:p>
            </c:rich>
          </c:tx>
          <c:overlay val="0"/>
          <c:spPr>
            <a:noFill/>
            <a:ln>
              <a:noFill/>
            </a:ln>
            <a:effectLst/>
          </c:spPr>
          <c:txPr>
            <a:bodyPr rot="-5400000" spcFirstLastPara="1" vertOverflow="ellipsis" vert="horz" wrap="square" anchor="ctr" anchorCtr="1"/>
            <a:lstStyle/>
            <a:p>
              <a:pPr>
                <a:defRPr sz="1200" b="0" i="0" u="none" strike="noStrike" kern="1200" baseline="0">
                  <a:solidFill>
                    <a:schemeClr val="tx1"/>
                  </a:solidFill>
                  <a:latin typeface="+mj-lt"/>
                  <a:ea typeface="+mn-ea"/>
                  <a:cs typeface="+mn-cs"/>
                </a:defRPr>
              </a:pPr>
              <a:endParaRPr lang="en-US"/>
            </a:p>
          </c:txPr>
        </c:title>
        <c:numFmt formatCode="0.0" sourceLinked="1"/>
        <c:majorTickMark val="none"/>
        <c:minorTickMark val="none"/>
        <c:tickLblPos val="nextTo"/>
        <c:spPr>
          <a:noFill/>
          <a:ln>
            <a:solidFill>
              <a:schemeClr val="bg1">
                <a:lumMod val="50000"/>
              </a:schemeClr>
            </a:solid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606361471"/>
        <c:crosses val="autoZero"/>
        <c:crossBetween val="between"/>
      </c:valAx>
      <c:spPr>
        <a:noFill/>
        <a:ln w="25400">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000">
          <a:solidFill>
            <a:schemeClr val="tx1"/>
          </a:solidFill>
        </a:defRPr>
      </a:pPr>
      <a:endParaRPr lang="en-US"/>
    </a:p>
  </c:txPr>
  <c:externalData r:id="rId3">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3338280489261657"/>
          <c:y val="2.5183356808166264E-2"/>
          <c:w val="0.66661719510738349"/>
          <c:h val="0.79253481363292688"/>
        </c:manualLayout>
      </c:layout>
      <c:barChart>
        <c:barDir val="col"/>
        <c:grouping val="clustered"/>
        <c:varyColors val="0"/>
        <c:ser>
          <c:idx val="0"/>
          <c:order val="0"/>
          <c:tx>
            <c:strRef>
              <c:f>Sheet1!$B$1</c:f>
              <c:strCache>
                <c:ptCount val="1"/>
                <c:pt idx="0">
                  <c:v>Column1</c:v>
                </c:pt>
              </c:strCache>
            </c:strRef>
          </c:tx>
          <c:spPr>
            <a:solidFill>
              <a:srgbClr val="009CDE"/>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Usual care</c:v>
                </c:pt>
                <c:pt idx="1">
                  <c:v>Polypill</c:v>
                </c:pt>
              </c:strCache>
            </c:strRef>
          </c:cat>
          <c:val>
            <c:numRef>
              <c:f>Sheet1!$B$2:$B$3</c:f>
              <c:numCache>
                <c:formatCode>0.0</c:formatCode>
                <c:ptCount val="2"/>
                <c:pt idx="0">
                  <c:v>46</c:v>
                </c:pt>
                <c:pt idx="1">
                  <c:v>81</c:v>
                </c:pt>
              </c:numCache>
            </c:numRef>
          </c:val>
          <c:extLst>
            <c:ext xmlns:c16="http://schemas.microsoft.com/office/drawing/2014/chart" uri="{C3380CC4-5D6E-409C-BE32-E72D297353CC}">
              <c16:uniqueId val="{00000000-87DC-4720-A66D-B70CD2F3A9FE}"/>
            </c:ext>
          </c:extLst>
        </c:ser>
        <c:dLbls>
          <c:showLegendKey val="0"/>
          <c:showVal val="0"/>
          <c:showCatName val="0"/>
          <c:showSerName val="0"/>
          <c:showPercent val="0"/>
          <c:showBubbleSize val="0"/>
        </c:dLbls>
        <c:gapWidth val="60"/>
        <c:overlap val="-26"/>
        <c:axId val="606361471"/>
        <c:axId val="606362303"/>
      </c:barChart>
      <c:catAx>
        <c:axId val="606361471"/>
        <c:scaling>
          <c:orientation val="minMax"/>
        </c:scaling>
        <c:delete val="0"/>
        <c:axPos val="b"/>
        <c:numFmt formatCode="General" sourceLinked="1"/>
        <c:majorTickMark val="none"/>
        <c:minorTickMark val="none"/>
        <c:tickLblPos val="nextTo"/>
        <c:spPr>
          <a:noFill/>
          <a:ln w="9525" cap="flat" cmpd="sng" algn="ctr">
            <a:solidFill>
              <a:schemeClr val="bg1">
                <a:lumMod val="50000"/>
              </a:schemeClr>
            </a:solidFill>
            <a:round/>
          </a:ln>
          <a:effectLst/>
        </c:spPr>
        <c:txPr>
          <a:bodyPr rot="0" spcFirstLastPara="1" vertOverflow="ellipsis" wrap="square" anchor="ctr" anchorCtr="1"/>
          <a:lstStyle/>
          <a:p>
            <a:pPr>
              <a:defRPr sz="1200" b="0" i="0" u="none" strike="noStrike" kern="1200" baseline="0">
                <a:solidFill>
                  <a:schemeClr val="tx1"/>
                </a:solidFill>
                <a:latin typeface="+mj-lt"/>
                <a:ea typeface="+mn-ea"/>
                <a:cs typeface="+mn-cs"/>
              </a:defRPr>
            </a:pPr>
            <a:endParaRPr lang="en-US"/>
          </a:p>
        </c:txPr>
        <c:crossAx val="606362303"/>
        <c:crosses val="autoZero"/>
        <c:auto val="1"/>
        <c:lblAlgn val="ctr"/>
        <c:lblOffset val="100"/>
        <c:noMultiLvlLbl val="0"/>
      </c:catAx>
      <c:valAx>
        <c:axId val="606362303"/>
        <c:scaling>
          <c:orientation val="minMax"/>
        </c:scaling>
        <c:delete val="0"/>
        <c:axPos val="l"/>
        <c:title>
          <c:tx>
            <c:rich>
              <a:bodyPr rot="-5400000" spcFirstLastPara="1" vertOverflow="ellipsis" vert="horz" wrap="square" anchor="ctr" anchorCtr="1"/>
              <a:lstStyle/>
              <a:p>
                <a:pPr>
                  <a:defRPr sz="1200" b="0" i="0" u="none" strike="noStrike" kern="1200" baseline="0">
                    <a:solidFill>
                      <a:schemeClr val="tx1"/>
                    </a:solidFill>
                    <a:latin typeface="+mj-lt"/>
                    <a:ea typeface="+mn-ea"/>
                    <a:cs typeface="+mn-cs"/>
                  </a:defRPr>
                </a:pPr>
                <a:r>
                  <a:rPr lang="en-IN" sz="1200">
                    <a:latin typeface="+mj-lt"/>
                  </a:rPr>
                  <a:t>Adherence (%)</a:t>
                </a:r>
              </a:p>
            </c:rich>
          </c:tx>
          <c:layout>
            <c:manualLayout>
              <c:xMode val="edge"/>
              <c:yMode val="edge"/>
              <c:x val="2.57218926129309E-2"/>
              <c:y val="0.26590791025620553"/>
            </c:manualLayout>
          </c:layout>
          <c:overlay val="0"/>
          <c:spPr>
            <a:noFill/>
            <a:ln>
              <a:noFill/>
            </a:ln>
            <a:effectLst/>
          </c:spPr>
          <c:txPr>
            <a:bodyPr rot="-5400000" spcFirstLastPara="1" vertOverflow="ellipsis" vert="horz" wrap="square" anchor="ctr" anchorCtr="1"/>
            <a:lstStyle/>
            <a:p>
              <a:pPr>
                <a:defRPr sz="1200" b="0" i="0" u="none" strike="noStrike" kern="1200" baseline="0">
                  <a:solidFill>
                    <a:schemeClr val="tx1"/>
                  </a:solidFill>
                  <a:latin typeface="+mj-lt"/>
                  <a:ea typeface="+mn-ea"/>
                  <a:cs typeface="+mn-cs"/>
                </a:defRPr>
              </a:pPr>
              <a:endParaRPr lang="en-US"/>
            </a:p>
          </c:txPr>
        </c:title>
        <c:numFmt formatCode="0.0" sourceLinked="1"/>
        <c:majorTickMark val="none"/>
        <c:minorTickMark val="none"/>
        <c:tickLblPos val="nextTo"/>
        <c:spPr>
          <a:noFill/>
          <a:ln>
            <a:solidFill>
              <a:schemeClr val="bg1">
                <a:lumMod val="50000"/>
              </a:schemeClr>
            </a:solid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606361471"/>
        <c:crosses val="autoZero"/>
        <c:crossBetween val="between"/>
      </c:valAx>
      <c:spPr>
        <a:noFill/>
        <a:ln w="25400">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000">
          <a:solidFill>
            <a:schemeClr val="tx1"/>
          </a:solidFill>
        </a:defRPr>
      </a:pPr>
      <a:endParaRPr lang="en-US"/>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8235153747120882E-2"/>
          <c:y val="7.6456938509625066E-2"/>
          <c:w val="0.95176484625287916"/>
          <c:h val="0.84773484726595716"/>
        </c:manualLayout>
      </c:layout>
      <c:lineChart>
        <c:grouping val="standard"/>
        <c:varyColors val="0"/>
        <c:ser>
          <c:idx val="0"/>
          <c:order val="0"/>
          <c:tx>
            <c:strRef>
              <c:f>Sheet1!$B$1</c:f>
              <c:strCache>
                <c:ptCount val="1"/>
                <c:pt idx="0">
                  <c:v>In Morning</c:v>
                </c:pt>
              </c:strCache>
            </c:strRef>
          </c:tx>
          <c:spPr>
            <a:ln w="28575" cap="rnd">
              <a:solidFill>
                <a:schemeClr val="accent1"/>
              </a:solidFill>
              <a:round/>
            </a:ln>
            <a:effectLst/>
          </c:spPr>
          <c:marker>
            <c:symbol val="none"/>
          </c:marker>
          <c:cat>
            <c:strRef>
              <c:f>Sheet1!$A$2:$A$8</c:f>
              <c:strCache>
                <c:ptCount val="7"/>
                <c:pt idx="0">
                  <c:v>Monday</c:v>
                </c:pt>
                <c:pt idx="1">
                  <c:v>Tuesday</c:v>
                </c:pt>
                <c:pt idx="2">
                  <c:v>Wednesday</c:v>
                </c:pt>
                <c:pt idx="3">
                  <c:v>Thursday</c:v>
                </c:pt>
                <c:pt idx="4">
                  <c:v>Friday</c:v>
                </c:pt>
                <c:pt idx="5">
                  <c:v>Saturday</c:v>
                </c:pt>
                <c:pt idx="6">
                  <c:v>Sunday</c:v>
                </c:pt>
              </c:strCache>
            </c:strRef>
          </c:cat>
          <c:val>
            <c:numRef>
              <c:f>Sheet1!$B$2:$B$8</c:f>
              <c:numCache>
                <c:formatCode>General</c:formatCode>
                <c:ptCount val="7"/>
                <c:pt idx="0">
                  <c:v>5</c:v>
                </c:pt>
                <c:pt idx="1">
                  <c:v>5</c:v>
                </c:pt>
                <c:pt idx="2">
                  <c:v>5</c:v>
                </c:pt>
                <c:pt idx="3">
                  <c:v>5</c:v>
                </c:pt>
                <c:pt idx="4">
                  <c:v>5</c:v>
                </c:pt>
                <c:pt idx="5">
                  <c:v>6</c:v>
                </c:pt>
                <c:pt idx="6">
                  <c:v>8</c:v>
                </c:pt>
              </c:numCache>
            </c:numRef>
          </c:val>
          <c:smooth val="0"/>
          <c:extLst>
            <c:ext xmlns:c16="http://schemas.microsoft.com/office/drawing/2014/chart" uri="{C3380CC4-5D6E-409C-BE32-E72D297353CC}">
              <c16:uniqueId val="{00000000-25C5-43F3-B595-9E17FAA9F6D2}"/>
            </c:ext>
          </c:extLst>
        </c:ser>
        <c:ser>
          <c:idx val="1"/>
          <c:order val="1"/>
          <c:tx>
            <c:strRef>
              <c:f>Sheet1!$C$1</c:f>
              <c:strCache>
                <c:ptCount val="1"/>
                <c:pt idx="0">
                  <c:v>In Evening</c:v>
                </c:pt>
              </c:strCache>
            </c:strRef>
          </c:tx>
          <c:spPr>
            <a:ln w="28575" cap="rnd">
              <a:solidFill>
                <a:schemeClr val="accent2"/>
              </a:solidFill>
              <a:round/>
            </a:ln>
            <a:effectLst/>
          </c:spPr>
          <c:marker>
            <c:symbol val="none"/>
          </c:marker>
          <c:cat>
            <c:strRef>
              <c:f>Sheet1!$A$2:$A$8</c:f>
              <c:strCache>
                <c:ptCount val="7"/>
                <c:pt idx="0">
                  <c:v>Monday</c:v>
                </c:pt>
                <c:pt idx="1">
                  <c:v>Tuesday</c:v>
                </c:pt>
                <c:pt idx="2">
                  <c:v>Wednesday</c:v>
                </c:pt>
                <c:pt idx="3">
                  <c:v>Thursday</c:v>
                </c:pt>
                <c:pt idx="4">
                  <c:v>Friday</c:v>
                </c:pt>
                <c:pt idx="5">
                  <c:v>Saturday</c:v>
                </c:pt>
                <c:pt idx="6">
                  <c:v>Sunday</c:v>
                </c:pt>
              </c:strCache>
            </c:strRef>
          </c:cat>
          <c:val>
            <c:numRef>
              <c:f>Sheet1!$C$2:$C$8</c:f>
              <c:numCache>
                <c:formatCode>General</c:formatCode>
                <c:ptCount val="7"/>
                <c:pt idx="0">
                  <c:v>11</c:v>
                </c:pt>
                <c:pt idx="1">
                  <c:v>10.5</c:v>
                </c:pt>
                <c:pt idx="2">
                  <c:v>10</c:v>
                </c:pt>
                <c:pt idx="3">
                  <c:v>12</c:v>
                </c:pt>
                <c:pt idx="4">
                  <c:v>14</c:v>
                </c:pt>
                <c:pt idx="5">
                  <c:v>15</c:v>
                </c:pt>
                <c:pt idx="6">
                  <c:v>12.5</c:v>
                </c:pt>
              </c:numCache>
            </c:numRef>
          </c:val>
          <c:smooth val="0"/>
          <c:extLst>
            <c:ext xmlns:c16="http://schemas.microsoft.com/office/drawing/2014/chart" uri="{C3380CC4-5D6E-409C-BE32-E72D297353CC}">
              <c16:uniqueId val="{00000001-25C5-43F3-B595-9E17FAA9F6D2}"/>
            </c:ext>
          </c:extLst>
        </c:ser>
        <c:ser>
          <c:idx val="2"/>
          <c:order val="2"/>
          <c:tx>
            <c:strRef>
              <c:f>Sheet1!$D$1</c:f>
              <c:strCache>
                <c:ptCount val="1"/>
                <c:pt idx="0">
                  <c:v>At Variable times</c:v>
                </c:pt>
              </c:strCache>
            </c:strRef>
          </c:tx>
          <c:spPr>
            <a:ln w="28575" cap="rnd">
              <a:solidFill>
                <a:schemeClr val="accent3"/>
              </a:solidFill>
              <a:round/>
            </a:ln>
            <a:effectLst/>
          </c:spPr>
          <c:marker>
            <c:symbol val="none"/>
          </c:marker>
          <c:cat>
            <c:strRef>
              <c:f>Sheet1!$A$2:$A$8</c:f>
              <c:strCache>
                <c:ptCount val="7"/>
                <c:pt idx="0">
                  <c:v>Monday</c:v>
                </c:pt>
                <c:pt idx="1">
                  <c:v>Tuesday</c:v>
                </c:pt>
                <c:pt idx="2">
                  <c:v>Wednesday</c:v>
                </c:pt>
                <c:pt idx="3">
                  <c:v>Thursday</c:v>
                </c:pt>
                <c:pt idx="4">
                  <c:v>Friday</c:v>
                </c:pt>
                <c:pt idx="5">
                  <c:v>Saturday</c:v>
                </c:pt>
                <c:pt idx="6">
                  <c:v>Sunday</c:v>
                </c:pt>
              </c:strCache>
            </c:strRef>
          </c:cat>
          <c:val>
            <c:numRef>
              <c:f>Sheet1!$D$2:$D$8</c:f>
              <c:numCache>
                <c:formatCode>General</c:formatCode>
                <c:ptCount val="7"/>
                <c:pt idx="0">
                  <c:v>21</c:v>
                </c:pt>
                <c:pt idx="1">
                  <c:v>21</c:v>
                </c:pt>
                <c:pt idx="2">
                  <c:v>22</c:v>
                </c:pt>
                <c:pt idx="3">
                  <c:v>20.5</c:v>
                </c:pt>
                <c:pt idx="4">
                  <c:v>24</c:v>
                </c:pt>
                <c:pt idx="5">
                  <c:v>25</c:v>
                </c:pt>
                <c:pt idx="6">
                  <c:v>24</c:v>
                </c:pt>
              </c:numCache>
            </c:numRef>
          </c:val>
          <c:smooth val="0"/>
          <c:extLst>
            <c:ext xmlns:c16="http://schemas.microsoft.com/office/drawing/2014/chart" uri="{C3380CC4-5D6E-409C-BE32-E72D297353CC}">
              <c16:uniqueId val="{00000002-25C5-43F3-B595-9E17FAA9F6D2}"/>
            </c:ext>
          </c:extLst>
        </c:ser>
        <c:dLbls>
          <c:showLegendKey val="0"/>
          <c:showVal val="0"/>
          <c:showCatName val="0"/>
          <c:showSerName val="0"/>
          <c:showPercent val="0"/>
          <c:showBubbleSize val="0"/>
        </c:dLbls>
        <c:smooth val="0"/>
        <c:axId val="171260672"/>
        <c:axId val="171268160"/>
      </c:lineChart>
      <c:catAx>
        <c:axId val="171260672"/>
        <c:scaling>
          <c:orientation val="minMax"/>
        </c:scaling>
        <c:delete val="0"/>
        <c:axPos val="b"/>
        <c:numFmt formatCode="General" sourceLinked="1"/>
        <c:majorTickMark val="none"/>
        <c:minorTickMark val="none"/>
        <c:tickLblPos val="nextTo"/>
        <c:spPr>
          <a:noFill/>
          <a:ln w="9525" cap="flat" cmpd="sng" algn="ctr">
            <a:solidFill>
              <a:schemeClr val="bg1">
                <a:lumMod val="50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j-lt"/>
                <a:ea typeface="+mn-ea"/>
                <a:cs typeface="+mn-cs"/>
              </a:defRPr>
            </a:pPr>
            <a:endParaRPr lang="en-US"/>
          </a:p>
        </c:txPr>
        <c:crossAx val="171268160"/>
        <c:crosses val="autoZero"/>
        <c:auto val="1"/>
        <c:lblAlgn val="ctr"/>
        <c:lblOffset val="100"/>
        <c:noMultiLvlLbl val="0"/>
      </c:catAx>
      <c:valAx>
        <c:axId val="171268160"/>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171260672"/>
        <c:crosses val="autoZero"/>
        <c:crossBetween val="between"/>
      </c:valAx>
      <c:spPr>
        <a:noFill/>
        <a:ln>
          <a:noFill/>
        </a:ln>
        <a:effectLst/>
      </c:spPr>
    </c:plotArea>
    <c:legend>
      <c:legendPos val="b"/>
      <c:layout>
        <c:manualLayout>
          <c:xMode val="edge"/>
          <c:yMode val="edge"/>
          <c:x val="0.42242712766293367"/>
          <c:y val="1.5846487985455005E-2"/>
          <c:w val="0.57672537533460067"/>
          <c:h val="8.4822043922438528E-2"/>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j-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5379969438969543"/>
          <c:w val="0.99951676601172501"/>
          <c:h val="0.81762820335100794"/>
        </c:manualLayout>
      </c:layout>
      <c:barChart>
        <c:barDir val="col"/>
        <c:grouping val="clustered"/>
        <c:varyColors val="0"/>
        <c:ser>
          <c:idx val="0"/>
          <c:order val="0"/>
          <c:tx>
            <c:strRef>
              <c:f>Sheet1!$B$1</c:f>
              <c:strCache>
                <c:ptCount val="1"/>
                <c:pt idx="0">
                  <c:v>Column1</c:v>
                </c:pt>
              </c:strCache>
            </c:strRef>
          </c:tx>
          <c:spPr>
            <a:solidFill>
              <a:schemeClr val="accent1"/>
            </a:solidFill>
            <a:ln>
              <a:noFill/>
            </a:ln>
            <a:effectLst/>
          </c:spPr>
          <c:invertIfNegative val="0"/>
          <c:dLbls>
            <c:dLbl>
              <c:idx val="0"/>
              <c:layout>
                <c:manualLayout>
                  <c:x val="-1.557632398753894E-3"/>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95F-4976-BA9D-2F2571AA85C8}"/>
                </c:ext>
              </c:extLst>
            </c:dLbl>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c:f>
              <c:numCache>
                <c:formatCode>General</c:formatCode>
                <c:ptCount val="1"/>
              </c:numCache>
            </c:numRef>
          </c:cat>
          <c:val>
            <c:numRef>
              <c:f>Sheet1!$B$2</c:f>
              <c:numCache>
                <c:formatCode>0%</c:formatCode>
                <c:ptCount val="1"/>
                <c:pt idx="0">
                  <c:v>1</c:v>
                </c:pt>
              </c:numCache>
            </c:numRef>
          </c:val>
          <c:extLst>
            <c:ext xmlns:c16="http://schemas.microsoft.com/office/drawing/2014/chart" uri="{C3380CC4-5D6E-409C-BE32-E72D297353CC}">
              <c16:uniqueId val="{00000001-795F-4976-BA9D-2F2571AA85C8}"/>
            </c:ext>
          </c:extLst>
        </c:ser>
        <c:ser>
          <c:idx val="1"/>
          <c:order val="1"/>
          <c:tx>
            <c:strRef>
              <c:f>Sheet1!$C$1</c:f>
              <c:strCache>
                <c:ptCount val="1"/>
                <c:pt idx="0">
                  <c:v>Column2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c:f>
              <c:numCache>
                <c:formatCode>General</c:formatCode>
                <c:ptCount val="1"/>
              </c:numCache>
            </c:numRef>
          </c:cat>
          <c:val>
            <c:numRef>
              <c:f>Sheet1!$C$2</c:f>
              <c:numCache>
                <c:formatCode>0%</c:formatCode>
                <c:ptCount val="1"/>
                <c:pt idx="0">
                  <c:v>0.88</c:v>
                </c:pt>
              </c:numCache>
            </c:numRef>
          </c:val>
          <c:extLst>
            <c:ext xmlns:c16="http://schemas.microsoft.com/office/drawing/2014/chart" uri="{C3380CC4-5D6E-409C-BE32-E72D297353CC}">
              <c16:uniqueId val="{00000002-795F-4976-BA9D-2F2571AA85C8}"/>
            </c:ext>
          </c:extLst>
        </c:ser>
        <c:ser>
          <c:idx val="2"/>
          <c:order val="2"/>
          <c:tx>
            <c:strRef>
              <c:f>Sheet1!$D$1</c:f>
              <c:strCache>
                <c:ptCount val="1"/>
                <c:pt idx="0">
                  <c:v>Column3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c:f>
              <c:numCache>
                <c:formatCode>General</c:formatCode>
                <c:ptCount val="1"/>
              </c:numCache>
            </c:numRef>
          </c:cat>
          <c:val>
            <c:numRef>
              <c:f>Sheet1!$D$2</c:f>
              <c:numCache>
                <c:formatCode>0%</c:formatCode>
                <c:ptCount val="1"/>
                <c:pt idx="0">
                  <c:v>0.76</c:v>
                </c:pt>
              </c:numCache>
            </c:numRef>
          </c:val>
          <c:extLst>
            <c:ext xmlns:c16="http://schemas.microsoft.com/office/drawing/2014/chart" uri="{C3380CC4-5D6E-409C-BE32-E72D297353CC}">
              <c16:uniqueId val="{00000003-795F-4976-BA9D-2F2571AA85C8}"/>
            </c:ext>
          </c:extLst>
        </c:ser>
        <c:ser>
          <c:idx val="3"/>
          <c:order val="3"/>
          <c:tx>
            <c:strRef>
              <c:f>Sheet1!$E$1</c:f>
              <c:strCache>
                <c:ptCount val="1"/>
                <c:pt idx="0">
                  <c:v>Column4</c:v>
                </c:pt>
              </c:strCache>
            </c:strRef>
          </c:tx>
          <c:spPr>
            <a:solidFill>
              <a:schemeClr val="accent4"/>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c:f>
              <c:numCache>
                <c:formatCode>General</c:formatCode>
                <c:ptCount val="1"/>
              </c:numCache>
            </c:numRef>
          </c:cat>
          <c:val>
            <c:numRef>
              <c:f>Sheet1!$E$2</c:f>
              <c:numCache>
                <c:formatCode>0%</c:formatCode>
                <c:ptCount val="1"/>
                <c:pt idx="0">
                  <c:v>0.47</c:v>
                </c:pt>
              </c:numCache>
            </c:numRef>
          </c:val>
          <c:extLst>
            <c:ext xmlns:c16="http://schemas.microsoft.com/office/drawing/2014/chart" uri="{C3380CC4-5D6E-409C-BE32-E72D297353CC}">
              <c16:uniqueId val="{00000004-795F-4976-BA9D-2F2571AA85C8}"/>
            </c:ext>
          </c:extLst>
        </c:ser>
        <c:dLbls>
          <c:showLegendKey val="0"/>
          <c:showVal val="0"/>
          <c:showCatName val="0"/>
          <c:showSerName val="0"/>
          <c:showPercent val="0"/>
          <c:showBubbleSize val="0"/>
        </c:dLbls>
        <c:gapWidth val="60"/>
        <c:overlap val="-26"/>
        <c:axId val="606361471"/>
        <c:axId val="606362303"/>
      </c:barChart>
      <c:catAx>
        <c:axId val="606361471"/>
        <c:scaling>
          <c:orientation val="minMax"/>
        </c:scaling>
        <c:delete val="0"/>
        <c:axPos val="b"/>
        <c:numFmt formatCode="General" sourceLinked="1"/>
        <c:majorTickMark val="none"/>
        <c:minorTickMark val="none"/>
        <c:tickLblPos val="nextTo"/>
        <c:spPr>
          <a:noFill/>
          <a:ln w="9525" cap="flat" cmpd="sng" algn="ctr">
            <a:solidFill>
              <a:schemeClr val="bg1">
                <a:lumMod val="50000"/>
              </a:schemeClr>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606362303"/>
        <c:crosses val="autoZero"/>
        <c:auto val="1"/>
        <c:lblAlgn val="ctr"/>
        <c:lblOffset val="100"/>
        <c:noMultiLvlLbl val="0"/>
      </c:catAx>
      <c:valAx>
        <c:axId val="606362303"/>
        <c:scaling>
          <c:orientation val="minMax"/>
        </c:scaling>
        <c:delete val="1"/>
        <c:axPos val="l"/>
        <c:numFmt formatCode="0%" sourceLinked="1"/>
        <c:majorTickMark val="out"/>
        <c:minorTickMark val="none"/>
        <c:tickLblPos val="nextTo"/>
        <c:crossAx val="606361471"/>
        <c:crosses val="autoZero"/>
        <c:crossBetween val="between"/>
      </c:valAx>
      <c:spPr>
        <a:noFill/>
        <a:ln w="25400">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200">
          <a:solidFill>
            <a:schemeClr val="tx1"/>
          </a:solidFill>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1st Qtr</c:v>
                </c:pt>
              </c:strCache>
            </c:strRef>
          </c:tx>
          <c:spPr>
            <a:ln w="9525" cap="rnd">
              <a:solidFill>
                <a:schemeClr val="bg1">
                  <a:lumMod val="50000"/>
                </a:schemeClr>
              </a:solidFill>
              <a:round/>
            </a:ln>
            <a:effectLst/>
          </c:spPr>
          <c:marker>
            <c:symbol val="circle"/>
            <c:size val="4"/>
            <c:spPr>
              <a:solidFill>
                <a:schemeClr val="bg1">
                  <a:lumMod val="50000"/>
                </a:schemeClr>
              </a:solidFill>
              <a:ln w="9525">
                <a:solidFill>
                  <a:schemeClr val="bg1">
                    <a:lumMod val="50000"/>
                  </a:schemeClr>
                </a:solidFill>
              </a:ln>
              <a:effectLst/>
            </c:spPr>
          </c:marker>
          <c:cat>
            <c:numRef>
              <c:f>Sheet1!$A$2:$A$6</c:f>
              <c:numCache>
                <c:formatCode>General</c:formatCode>
                <c:ptCount val="5"/>
                <c:pt idx="0">
                  <c:v>2018</c:v>
                </c:pt>
                <c:pt idx="1">
                  <c:v>2020</c:v>
                </c:pt>
                <c:pt idx="2">
                  <c:v>2021</c:v>
                </c:pt>
                <c:pt idx="3">
                  <c:v>2022</c:v>
                </c:pt>
              </c:numCache>
            </c:numRef>
          </c:cat>
          <c:val>
            <c:numRef>
              <c:f>Sheet1!$B$2:$B$6</c:f>
              <c:numCache>
                <c:formatCode>0.00%</c:formatCode>
                <c:ptCount val="5"/>
                <c:pt idx="0">
                  <c:v>0.11899999999999999</c:v>
                </c:pt>
                <c:pt idx="1">
                  <c:v>0.156</c:v>
                </c:pt>
                <c:pt idx="2">
                  <c:v>0.106</c:v>
                </c:pt>
                <c:pt idx="3">
                  <c:v>8.7999999999999995E-2</c:v>
                </c:pt>
                <c:pt idx="4">
                  <c:v>0.14599999999999999</c:v>
                </c:pt>
              </c:numCache>
            </c:numRef>
          </c:val>
          <c:smooth val="1"/>
          <c:extLst>
            <c:ext xmlns:c16="http://schemas.microsoft.com/office/drawing/2014/chart" uri="{C3380CC4-5D6E-409C-BE32-E72D297353CC}">
              <c16:uniqueId val="{00000000-23D7-4626-9E41-526E183DEA95}"/>
            </c:ext>
          </c:extLst>
        </c:ser>
        <c:ser>
          <c:idx val="1"/>
          <c:order val="1"/>
          <c:tx>
            <c:strRef>
              <c:f>Sheet1!$C$1</c:f>
              <c:strCache>
                <c:ptCount val="1"/>
                <c:pt idx="0">
                  <c:v>2nd Qtr</c:v>
                </c:pt>
              </c:strCache>
            </c:strRef>
          </c:tx>
          <c:spPr>
            <a:ln w="9525" cap="rnd">
              <a:solidFill>
                <a:schemeClr val="accent3"/>
              </a:solidFill>
              <a:round/>
            </a:ln>
            <a:effectLst/>
          </c:spPr>
          <c:marker>
            <c:symbol val="circle"/>
            <c:size val="4"/>
            <c:spPr>
              <a:solidFill>
                <a:schemeClr val="accent3"/>
              </a:solidFill>
              <a:ln w="9525">
                <a:solidFill>
                  <a:schemeClr val="accent3"/>
                </a:solidFill>
              </a:ln>
              <a:effectLst/>
            </c:spPr>
          </c:marker>
          <c:cat>
            <c:numRef>
              <c:f>Sheet1!$A$2:$A$6</c:f>
              <c:numCache>
                <c:formatCode>General</c:formatCode>
                <c:ptCount val="5"/>
                <c:pt idx="0">
                  <c:v>2018</c:v>
                </c:pt>
                <c:pt idx="1">
                  <c:v>2020</c:v>
                </c:pt>
                <c:pt idx="2">
                  <c:v>2021</c:v>
                </c:pt>
                <c:pt idx="3">
                  <c:v>2022</c:v>
                </c:pt>
              </c:numCache>
            </c:numRef>
          </c:cat>
          <c:val>
            <c:numRef>
              <c:f>Sheet1!$C$2:$C$6</c:f>
              <c:numCache>
                <c:formatCode>0.00%</c:formatCode>
                <c:ptCount val="5"/>
                <c:pt idx="0">
                  <c:v>0.39100000000000001</c:v>
                </c:pt>
                <c:pt idx="1">
                  <c:v>0.498</c:v>
                </c:pt>
                <c:pt idx="2">
                  <c:v>0.50600000000000001</c:v>
                </c:pt>
                <c:pt idx="3">
                  <c:v>0.52500000000000002</c:v>
                </c:pt>
                <c:pt idx="4">
                  <c:v>0.501</c:v>
                </c:pt>
              </c:numCache>
            </c:numRef>
          </c:val>
          <c:smooth val="1"/>
          <c:extLst>
            <c:ext xmlns:c16="http://schemas.microsoft.com/office/drawing/2014/chart" uri="{C3380CC4-5D6E-409C-BE32-E72D297353CC}">
              <c16:uniqueId val="{00000001-23D7-4626-9E41-526E183DEA95}"/>
            </c:ext>
          </c:extLst>
        </c:ser>
        <c:ser>
          <c:idx val="2"/>
          <c:order val="2"/>
          <c:tx>
            <c:strRef>
              <c:f>Sheet1!$D$1</c:f>
              <c:strCache>
                <c:ptCount val="1"/>
                <c:pt idx="0">
                  <c:v>3rd Qtr</c:v>
                </c:pt>
              </c:strCache>
            </c:strRef>
          </c:tx>
          <c:spPr>
            <a:ln w="9525" cap="rnd">
              <a:solidFill>
                <a:schemeClr val="bg1">
                  <a:lumMod val="50000"/>
                </a:schemeClr>
              </a:solidFill>
              <a:round/>
            </a:ln>
            <a:effectLst/>
          </c:spPr>
          <c:marker>
            <c:symbol val="circle"/>
            <c:size val="4"/>
            <c:spPr>
              <a:solidFill>
                <a:schemeClr val="bg1">
                  <a:lumMod val="50000"/>
                </a:schemeClr>
              </a:solidFill>
              <a:ln w="9525">
                <a:solidFill>
                  <a:schemeClr val="bg1">
                    <a:lumMod val="50000"/>
                  </a:schemeClr>
                </a:solidFill>
              </a:ln>
              <a:effectLst/>
            </c:spPr>
          </c:marker>
          <c:cat>
            <c:numRef>
              <c:f>Sheet1!$A$2:$A$6</c:f>
              <c:numCache>
                <c:formatCode>General</c:formatCode>
                <c:ptCount val="5"/>
                <c:pt idx="0">
                  <c:v>2018</c:v>
                </c:pt>
                <c:pt idx="1">
                  <c:v>2020</c:v>
                </c:pt>
                <c:pt idx="2">
                  <c:v>2021</c:v>
                </c:pt>
                <c:pt idx="3">
                  <c:v>2022</c:v>
                </c:pt>
              </c:numCache>
            </c:numRef>
          </c:cat>
          <c:val>
            <c:numRef>
              <c:f>Sheet1!$D$2:$D$6</c:f>
              <c:numCache>
                <c:formatCode>0.00%</c:formatCode>
                <c:ptCount val="5"/>
                <c:pt idx="0">
                  <c:v>0.46200000000000002</c:v>
                </c:pt>
                <c:pt idx="1">
                  <c:v>0.49299999999999999</c:v>
                </c:pt>
                <c:pt idx="2">
                  <c:v>0.54700000000000004</c:v>
                </c:pt>
                <c:pt idx="3">
                  <c:v>0.51800000000000002</c:v>
                </c:pt>
                <c:pt idx="4">
                  <c:v>0.58599999999999997</c:v>
                </c:pt>
              </c:numCache>
            </c:numRef>
          </c:val>
          <c:smooth val="1"/>
          <c:extLst>
            <c:ext xmlns:c16="http://schemas.microsoft.com/office/drawing/2014/chart" uri="{C3380CC4-5D6E-409C-BE32-E72D297353CC}">
              <c16:uniqueId val="{00000002-23D7-4626-9E41-526E183DEA95}"/>
            </c:ext>
          </c:extLst>
        </c:ser>
        <c:ser>
          <c:idx val="3"/>
          <c:order val="3"/>
          <c:tx>
            <c:strRef>
              <c:f>Sheet1!$E$1</c:f>
              <c:strCache>
                <c:ptCount val="1"/>
                <c:pt idx="0">
                  <c:v>4th Qtr</c:v>
                </c:pt>
              </c:strCache>
            </c:strRef>
          </c:tx>
          <c:spPr>
            <a:ln w="9525" cap="rnd">
              <a:solidFill>
                <a:schemeClr val="bg1">
                  <a:lumMod val="50000"/>
                </a:schemeClr>
              </a:solidFill>
              <a:round/>
            </a:ln>
            <a:effectLst/>
          </c:spPr>
          <c:marker>
            <c:symbol val="circle"/>
            <c:size val="4"/>
            <c:spPr>
              <a:solidFill>
                <a:schemeClr val="bg1">
                  <a:lumMod val="50000"/>
                </a:schemeClr>
              </a:solidFill>
              <a:ln w="9525">
                <a:solidFill>
                  <a:schemeClr val="bg1">
                    <a:lumMod val="50000"/>
                  </a:schemeClr>
                </a:solidFill>
              </a:ln>
              <a:effectLst/>
            </c:spPr>
          </c:marker>
          <c:cat>
            <c:numRef>
              <c:f>Sheet1!$A$2:$A$6</c:f>
              <c:numCache>
                <c:formatCode>General</c:formatCode>
                <c:ptCount val="5"/>
                <c:pt idx="0">
                  <c:v>2018</c:v>
                </c:pt>
                <c:pt idx="1">
                  <c:v>2020</c:v>
                </c:pt>
                <c:pt idx="2">
                  <c:v>2021</c:v>
                </c:pt>
                <c:pt idx="3">
                  <c:v>2022</c:v>
                </c:pt>
              </c:numCache>
            </c:numRef>
          </c:cat>
          <c:val>
            <c:numRef>
              <c:f>Sheet1!$E$2:$E$6</c:f>
              <c:numCache>
                <c:formatCode>0.00%</c:formatCode>
                <c:ptCount val="5"/>
                <c:pt idx="0">
                  <c:v>0.503</c:v>
                </c:pt>
                <c:pt idx="1">
                  <c:v>0.53200000000000003</c:v>
                </c:pt>
                <c:pt idx="2">
                  <c:v>0.58799999999999997</c:v>
                </c:pt>
                <c:pt idx="3">
                  <c:v>0.65200000000000002</c:v>
                </c:pt>
                <c:pt idx="4">
                  <c:v>0.74399999999999999</c:v>
                </c:pt>
              </c:numCache>
            </c:numRef>
          </c:val>
          <c:smooth val="1"/>
          <c:extLst>
            <c:ext xmlns:c16="http://schemas.microsoft.com/office/drawing/2014/chart" uri="{C3380CC4-5D6E-409C-BE32-E72D297353CC}">
              <c16:uniqueId val="{00000003-23D7-4626-9E41-526E183DEA95}"/>
            </c:ext>
          </c:extLst>
        </c:ser>
        <c:ser>
          <c:idx val="4"/>
          <c:order val="4"/>
          <c:tx>
            <c:strRef>
              <c:f>Sheet1!$F$1</c:f>
              <c:strCache>
                <c:ptCount val="1"/>
                <c:pt idx="0">
                  <c:v>5th</c:v>
                </c:pt>
              </c:strCache>
            </c:strRef>
          </c:tx>
          <c:spPr>
            <a:ln w="9525" cap="rnd">
              <a:solidFill>
                <a:schemeClr val="bg1">
                  <a:lumMod val="50000"/>
                </a:schemeClr>
              </a:solidFill>
              <a:round/>
            </a:ln>
            <a:effectLst/>
          </c:spPr>
          <c:marker>
            <c:symbol val="circle"/>
            <c:size val="4"/>
            <c:spPr>
              <a:solidFill>
                <a:schemeClr val="bg1">
                  <a:lumMod val="50000"/>
                </a:schemeClr>
              </a:solidFill>
              <a:ln w="9525">
                <a:solidFill>
                  <a:schemeClr val="bg1">
                    <a:lumMod val="50000"/>
                  </a:schemeClr>
                </a:solidFill>
              </a:ln>
              <a:effectLst/>
            </c:spPr>
          </c:marker>
          <c:cat>
            <c:numRef>
              <c:f>Sheet1!$A$2:$A$6</c:f>
              <c:numCache>
                <c:formatCode>General</c:formatCode>
                <c:ptCount val="5"/>
                <c:pt idx="0">
                  <c:v>2018</c:v>
                </c:pt>
                <c:pt idx="1">
                  <c:v>2020</c:v>
                </c:pt>
                <c:pt idx="2">
                  <c:v>2021</c:v>
                </c:pt>
                <c:pt idx="3">
                  <c:v>2022</c:v>
                </c:pt>
              </c:numCache>
            </c:numRef>
          </c:cat>
          <c:val>
            <c:numRef>
              <c:f>Sheet1!$F$2:$F$6</c:f>
              <c:numCache>
                <c:formatCode>0.00%</c:formatCode>
                <c:ptCount val="5"/>
                <c:pt idx="0">
                  <c:v>0.58599999999999997</c:v>
                </c:pt>
                <c:pt idx="1">
                  <c:v>0.52100000000000002</c:v>
                </c:pt>
                <c:pt idx="2">
                  <c:v>0.48599999999999999</c:v>
                </c:pt>
                <c:pt idx="3">
                  <c:v>0.307</c:v>
                </c:pt>
                <c:pt idx="4">
                  <c:v>0.374</c:v>
                </c:pt>
              </c:numCache>
            </c:numRef>
          </c:val>
          <c:smooth val="1"/>
          <c:extLst>
            <c:ext xmlns:c16="http://schemas.microsoft.com/office/drawing/2014/chart" uri="{C3380CC4-5D6E-409C-BE32-E72D297353CC}">
              <c16:uniqueId val="{00000004-23D7-4626-9E41-526E183DEA95}"/>
            </c:ext>
          </c:extLst>
        </c:ser>
        <c:dLbls>
          <c:showLegendKey val="0"/>
          <c:showVal val="0"/>
          <c:showCatName val="0"/>
          <c:showSerName val="0"/>
          <c:showPercent val="0"/>
          <c:showBubbleSize val="0"/>
        </c:dLbls>
        <c:marker val="1"/>
        <c:smooth val="0"/>
        <c:axId val="1523996335"/>
        <c:axId val="1523989615"/>
      </c:lineChart>
      <c:catAx>
        <c:axId val="1523996335"/>
        <c:scaling>
          <c:orientation val="minMax"/>
        </c:scaling>
        <c:delete val="0"/>
        <c:axPos val="b"/>
        <c:numFmt formatCode="General" sourceLinked="1"/>
        <c:majorTickMark val="none"/>
        <c:minorTickMark val="none"/>
        <c:tickLblPos val="nextTo"/>
        <c:spPr>
          <a:noFill/>
          <a:ln w="9525" cap="flat" cmpd="sng" algn="ctr">
            <a:solidFill>
              <a:schemeClr val="bg1">
                <a:lumMod val="50000"/>
                <a:alpha val="99000"/>
              </a:schemeClr>
            </a:solidFill>
            <a:round/>
          </a:ln>
          <a:effectLst/>
        </c:spPr>
        <c:txPr>
          <a:bodyPr rot="-60000000" spcFirstLastPara="1" vertOverflow="ellipsis" vert="horz" wrap="square" anchor="ctr" anchorCtr="1"/>
          <a:lstStyle/>
          <a:p>
            <a:pPr>
              <a:defRPr sz="1197" b="1" i="0" u="none" strike="noStrike" kern="1200" baseline="0">
                <a:solidFill>
                  <a:schemeClr val="tx1"/>
                </a:solidFill>
                <a:latin typeface="+mn-lt"/>
                <a:ea typeface="+mn-ea"/>
                <a:cs typeface="+mn-cs"/>
              </a:defRPr>
            </a:pPr>
            <a:endParaRPr lang="en-US"/>
          </a:p>
        </c:txPr>
        <c:crossAx val="1523989615"/>
        <c:crosses val="autoZero"/>
        <c:auto val="1"/>
        <c:lblAlgn val="ctr"/>
        <c:lblOffset val="100"/>
        <c:noMultiLvlLbl val="0"/>
      </c:catAx>
      <c:valAx>
        <c:axId val="1523989615"/>
        <c:scaling>
          <c:orientation val="minMax"/>
          <c:max val="0.8"/>
          <c:min val="0"/>
        </c:scaling>
        <c:delete val="0"/>
        <c:axPos val="l"/>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197" b="1" i="0" u="none" strike="noStrike" kern="1200" baseline="0">
                <a:solidFill>
                  <a:schemeClr val="tx1"/>
                </a:solidFill>
                <a:latin typeface="+mn-lt"/>
                <a:ea typeface="+mn-ea"/>
                <a:cs typeface="+mn-cs"/>
              </a:defRPr>
            </a:pPr>
            <a:endParaRPr lang="en-US"/>
          </a:p>
        </c:txPr>
        <c:crossAx val="1523996335"/>
        <c:crosses val="autoZero"/>
        <c:crossBetween val="midCat"/>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645818450438375E-2"/>
          <c:y val="0.21742032355681495"/>
          <c:w val="0.91354178018859866"/>
          <c:h val="0.68961276363104362"/>
        </c:manualLayout>
      </c:layout>
      <c:barChart>
        <c:barDir val="col"/>
        <c:grouping val="stacked"/>
        <c:varyColors val="0"/>
        <c:ser>
          <c:idx val="0"/>
          <c:order val="0"/>
          <c:tx>
            <c:strRef>
              <c:f>Sheet1!$B$1</c:f>
              <c:strCache>
                <c:ptCount val="1"/>
                <c:pt idx="0">
                  <c:v>Controlled</c:v>
                </c:pt>
              </c:strCache>
            </c:strRef>
          </c:tx>
          <c:spPr>
            <a:solidFill>
              <a:schemeClr val="accent3"/>
            </a:solidFill>
            <a:ln>
              <a:noFill/>
            </a:ln>
            <a:effectLst/>
          </c:spPr>
          <c:invertIfNegative val="0"/>
          <c:cat>
            <c:strRef>
              <c:f>Sheet1!$A$2:$A$4</c:f>
              <c:strCache>
                <c:ptCount val="3"/>
                <c:pt idx="0">
                  <c:v>Men</c:v>
                </c:pt>
                <c:pt idx="1">
                  <c:v>Women</c:v>
                </c:pt>
                <c:pt idx="2">
                  <c:v>Overall</c:v>
                </c:pt>
              </c:strCache>
            </c:strRef>
          </c:cat>
          <c:val>
            <c:numRef>
              <c:f>Sheet1!$B$2:$B$4</c:f>
              <c:numCache>
                <c:formatCode>0%</c:formatCode>
                <c:ptCount val="3"/>
                <c:pt idx="0">
                  <c:v>5.1999999999999998E-2</c:v>
                </c:pt>
                <c:pt idx="1">
                  <c:v>0.10199999999999999</c:v>
                </c:pt>
                <c:pt idx="2">
                  <c:v>7.6999999999999999E-2</c:v>
                </c:pt>
              </c:numCache>
            </c:numRef>
          </c:val>
          <c:extLst>
            <c:ext xmlns:c16="http://schemas.microsoft.com/office/drawing/2014/chart" uri="{C3380CC4-5D6E-409C-BE32-E72D297353CC}">
              <c16:uniqueId val="{00000000-C16B-4593-90F1-779666C7ED42}"/>
            </c:ext>
          </c:extLst>
        </c:ser>
        <c:ser>
          <c:idx val="1"/>
          <c:order val="1"/>
          <c:tx>
            <c:strRef>
              <c:f>Sheet1!$C$1</c:f>
              <c:strCache>
                <c:ptCount val="1"/>
                <c:pt idx="0">
                  <c:v>Treated</c:v>
                </c:pt>
              </c:strCache>
            </c:strRef>
          </c:tx>
          <c:spPr>
            <a:solidFill>
              <a:schemeClr val="accent2"/>
            </a:solidFill>
            <a:ln>
              <a:noFill/>
            </a:ln>
            <a:effectLst/>
          </c:spPr>
          <c:invertIfNegative val="0"/>
          <c:cat>
            <c:strRef>
              <c:f>Sheet1!$A$2:$A$4</c:f>
              <c:strCache>
                <c:ptCount val="3"/>
                <c:pt idx="0">
                  <c:v>Men</c:v>
                </c:pt>
                <c:pt idx="1">
                  <c:v>Women</c:v>
                </c:pt>
                <c:pt idx="2">
                  <c:v>Overall</c:v>
                </c:pt>
              </c:strCache>
            </c:strRef>
          </c:cat>
          <c:val>
            <c:numRef>
              <c:f>Sheet1!$C$2:$C$4</c:f>
              <c:numCache>
                <c:formatCode>0%</c:formatCode>
                <c:ptCount val="3"/>
                <c:pt idx="0">
                  <c:v>0.17100000000000001</c:v>
                </c:pt>
                <c:pt idx="1">
                  <c:v>0.26</c:v>
                </c:pt>
                <c:pt idx="2">
                  <c:v>0.21</c:v>
                </c:pt>
              </c:numCache>
            </c:numRef>
          </c:val>
          <c:extLst>
            <c:ext xmlns:c16="http://schemas.microsoft.com/office/drawing/2014/chart" uri="{C3380CC4-5D6E-409C-BE32-E72D297353CC}">
              <c16:uniqueId val="{00000001-C16B-4593-90F1-779666C7ED42}"/>
            </c:ext>
          </c:extLst>
        </c:ser>
        <c:ser>
          <c:idx val="2"/>
          <c:order val="2"/>
          <c:tx>
            <c:strRef>
              <c:f>Sheet1!$D$1</c:f>
              <c:strCache>
                <c:ptCount val="1"/>
                <c:pt idx="0">
                  <c:v>Aware</c:v>
                </c:pt>
              </c:strCache>
            </c:strRef>
          </c:tx>
          <c:spPr>
            <a:solidFill>
              <a:schemeClr val="accent1"/>
            </a:solidFill>
            <a:ln>
              <a:noFill/>
            </a:ln>
            <a:effectLst/>
          </c:spPr>
          <c:invertIfNegative val="0"/>
          <c:cat>
            <c:strRef>
              <c:f>Sheet1!$A$2:$A$4</c:f>
              <c:strCache>
                <c:ptCount val="3"/>
                <c:pt idx="0">
                  <c:v>Men</c:v>
                </c:pt>
                <c:pt idx="1">
                  <c:v>Women</c:v>
                </c:pt>
                <c:pt idx="2">
                  <c:v>Overall</c:v>
                </c:pt>
              </c:strCache>
            </c:strRef>
          </c:cat>
          <c:val>
            <c:numRef>
              <c:f>Sheet1!$D$2:$D$4</c:f>
              <c:numCache>
                <c:formatCode>0%</c:formatCode>
                <c:ptCount val="3"/>
                <c:pt idx="0">
                  <c:v>0.09</c:v>
                </c:pt>
                <c:pt idx="1">
                  <c:v>0.09</c:v>
                </c:pt>
                <c:pt idx="2">
                  <c:v>0.09</c:v>
                </c:pt>
              </c:numCache>
            </c:numRef>
          </c:val>
          <c:extLst>
            <c:ext xmlns:c16="http://schemas.microsoft.com/office/drawing/2014/chart" uri="{C3380CC4-5D6E-409C-BE32-E72D297353CC}">
              <c16:uniqueId val="{00000002-C16B-4593-90F1-779666C7ED42}"/>
            </c:ext>
          </c:extLst>
        </c:ser>
        <c:ser>
          <c:idx val="3"/>
          <c:order val="3"/>
          <c:tx>
            <c:strRef>
              <c:f>Sheet1!$E$1</c:f>
              <c:strCache>
                <c:ptCount val="1"/>
                <c:pt idx="0">
                  <c:v>Unaware</c:v>
                </c:pt>
              </c:strCache>
            </c:strRef>
          </c:tx>
          <c:spPr>
            <a:solidFill>
              <a:schemeClr val="accent4"/>
            </a:solidFill>
            <a:ln>
              <a:noFill/>
            </a:ln>
            <a:effectLst/>
          </c:spPr>
          <c:invertIfNegative val="0"/>
          <c:cat>
            <c:strRef>
              <c:f>Sheet1!$A$2:$A$4</c:f>
              <c:strCache>
                <c:ptCount val="3"/>
                <c:pt idx="0">
                  <c:v>Men</c:v>
                </c:pt>
                <c:pt idx="1">
                  <c:v>Women</c:v>
                </c:pt>
                <c:pt idx="2">
                  <c:v>Overall</c:v>
                </c:pt>
              </c:strCache>
            </c:strRef>
          </c:cat>
          <c:val>
            <c:numRef>
              <c:f>Sheet1!$E$2:$E$4</c:f>
              <c:numCache>
                <c:formatCode>0%</c:formatCode>
                <c:ptCount val="3"/>
                <c:pt idx="0">
                  <c:v>0.69</c:v>
                </c:pt>
                <c:pt idx="1">
                  <c:v>0.55000000000000004</c:v>
                </c:pt>
                <c:pt idx="2">
                  <c:v>0.62</c:v>
                </c:pt>
              </c:numCache>
            </c:numRef>
          </c:val>
          <c:extLst>
            <c:ext xmlns:c16="http://schemas.microsoft.com/office/drawing/2014/chart" uri="{C3380CC4-5D6E-409C-BE32-E72D297353CC}">
              <c16:uniqueId val="{00000003-C16B-4593-90F1-779666C7ED42}"/>
            </c:ext>
          </c:extLst>
        </c:ser>
        <c:dLbls>
          <c:showLegendKey val="0"/>
          <c:showVal val="0"/>
          <c:showCatName val="0"/>
          <c:showSerName val="0"/>
          <c:showPercent val="0"/>
          <c:showBubbleSize val="0"/>
        </c:dLbls>
        <c:gapWidth val="60"/>
        <c:overlap val="100"/>
        <c:axId val="951871391"/>
        <c:axId val="951870143"/>
      </c:barChart>
      <c:catAx>
        <c:axId val="951871391"/>
        <c:scaling>
          <c:orientation val="minMax"/>
        </c:scaling>
        <c:delete val="0"/>
        <c:axPos val="b"/>
        <c:numFmt formatCode="General" sourceLinked="1"/>
        <c:majorTickMark val="none"/>
        <c:minorTickMark val="none"/>
        <c:tickLblPos val="nextTo"/>
        <c:spPr>
          <a:noFill/>
          <a:ln w="9525" cap="flat" cmpd="sng" algn="ctr">
            <a:solidFill>
              <a:schemeClr val="bg1">
                <a:lumMod val="50000"/>
              </a:schemeClr>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j-lt"/>
                <a:ea typeface="+mn-ea"/>
                <a:cs typeface="+mn-cs"/>
              </a:defRPr>
            </a:pPr>
            <a:endParaRPr lang="en-US"/>
          </a:p>
        </c:txPr>
        <c:crossAx val="951870143"/>
        <c:crosses val="autoZero"/>
        <c:auto val="1"/>
        <c:lblAlgn val="ctr"/>
        <c:lblOffset val="100"/>
        <c:noMultiLvlLbl val="0"/>
      </c:catAx>
      <c:valAx>
        <c:axId val="951870143"/>
        <c:scaling>
          <c:orientation val="minMax"/>
          <c:max val="1"/>
        </c:scaling>
        <c:delete val="0"/>
        <c:axPos val="l"/>
        <c:numFmt formatCode="0%" sourceLinked="0"/>
        <c:majorTickMark val="none"/>
        <c:minorTickMark val="none"/>
        <c:tickLblPos val="nextTo"/>
        <c:spPr>
          <a:noFill/>
          <a:ln>
            <a:solidFill>
              <a:schemeClr val="bg1">
                <a:lumMod val="50000"/>
              </a:schemeClr>
            </a:solid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951871391"/>
        <c:crosses val="autoZero"/>
        <c:crossBetween val="between"/>
      </c:valAx>
      <c:spPr>
        <a:noFill/>
        <a:ln>
          <a:noFill/>
        </a:ln>
        <a:effectLst/>
      </c:spPr>
    </c:plotArea>
    <c:legend>
      <c:legendPos val="b"/>
      <c:layout>
        <c:manualLayout>
          <c:xMode val="edge"/>
          <c:yMode val="edge"/>
          <c:x val="0.44104632848595471"/>
          <c:y val="7.3021346663072279E-2"/>
          <c:w val="0.55895367151404529"/>
          <c:h val="8.0202357760512516E-2"/>
        </c:manualLayout>
      </c:layout>
      <c:overlay val="0"/>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j-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200">
          <a:solidFill>
            <a:schemeClr val="tx1"/>
          </a:solidFill>
        </a:defRPr>
      </a:pPr>
      <a:endParaRPr lang="en-US"/>
    </a:p>
  </c:txPr>
  <c:externalData r:id="rId3">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6458174281974262E-2"/>
          <c:y val="4.7455314628964913E-2"/>
          <c:w val="0.91354179525814139"/>
          <c:h val="0.83649990181579414"/>
        </c:manualLayout>
      </c:layout>
      <c:barChart>
        <c:barDir val="col"/>
        <c:grouping val="stacked"/>
        <c:varyColors val="0"/>
        <c:ser>
          <c:idx val="0"/>
          <c:order val="0"/>
          <c:tx>
            <c:strRef>
              <c:f>Sheet1!$B$1</c:f>
              <c:strCache>
                <c:ptCount val="1"/>
                <c:pt idx="0">
                  <c:v>Controlled</c:v>
                </c:pt>
              </c:strCache>
            </c:strRef>
          </c:tx>
          <c:spPr>
            <a:solidFill>
              <a:schemeClr val="accent3"/>
            </a:solidFill>
            <a:ln>
              <a:noFill/>
            </a:ln>
            <a:effectLst/>
          </c:spPr>
          <c:invertIfNegative val="0"/>
          <c:cat>
            <c:strRef>
              <c:f>Sheet1!$A$2:$A$7</c:f>
              <c:strCache>
                <c:ptCount val="6"/>
                <c:pt idx="0">
                  <c:v>1</c:v>
                </c:pt>
                <c:pt idx="1">
                  <c:v>2</c:v>
                </c:pt>
                <c:pt idx="2">
                  <c:v>3</c:v>
                </c:pt>
                <c:pt idx="3">
                  <c:v>4</c:v>
                </c:pt>
                <c:pt idx="4">
                  <c:v>5</c:v>
                </c:pt>
                <c:pt idx="5">
                  <c:v>6+</c:v>
                </c:pt>
              </c:strCache>
            </c:strRef>
          </c:cat>
          <c:val>
            <c:numRef>
              <c:f>Sheet1!$B$2:$B$7</c:f>
              <c:numCache>
                <c:formatCode>General</c:formatCode>
                <c:ptCount val="6"/>
                <c:pt idx="0">
                  <c:v>7</c:v>
                </c:pt>
                <c:pt idx="1">
                  <c:v>19</c:v>
                </c:pt>
                <c:pt idx="2">
                  <c:v>39</c:v>
                </c:pt>
                <c:pt idx="3">
                  <c:v>43</c:v>
                </c:pt>
                <c:pt idx="4">
                  <c:v>49</c:v>
                </c:pt>
                <c:pt idx="5">
                  <c:v>78</c:v>
                </c:pt>
              </c:numCache>
            </c:numRef>
          </c:val>
          <c:extLst>
            <c:ext xmlns:c16="http://schemas.microsoft.com/office/drawing/2014/chart" uri="{C3380CC4-5D6E-409C-BE32-E72D297353CC}">
              <c16:uniqueId val="{00000000-11A6-4CE0-9FAF-3ADC14A4FAAB}"/>
            </c:ext>
          </c:extLst>
        </c:ser>
        <c:dLbls>
          <c:showLegendKey val="0"/>
          <c:showVal val="0"/>
          <c:showCatName val="0"/>
          <c:showSerName val="0"/>
          <c:showPercent val="0"/>
          <c:showBubbleSize val="0"/>
        </c:dLbls>
        <c:gapWidth val="60"/>
        <c:overlap val="100"/>
        <c:axId val="951871391"/>
        <c:axId val="951870143"/>
      </c:barChart>
      <c:catAx>
        <c:axId val="951871391"/>
        <c:scaling>
          <c:orientation val="minMax"/>
        </c:scaling>
        <c:delete val="0"/>
        <c:axPos val="b"/>
        <c:numFmt formatCode="General" sourceLinked="1"/>
        <c:majorTickMark val="none"/>
        <c:minorTickMark val="none"/>
        <c:tickLblPos val="nextTo"/>
        <c:spPr>
          <a:noFill/>
          <a:ln w="9525" cap="flat" cmpd="sng" algn="ctr">
            <a:solidFill>
              <a:schemeClr val="bg1">
                <a:lumMod val="50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951870143"/>
        <c:crosses val="autoZero"/>
        <c:auto val="1"/>
        <c:lblAlgn val="ctr"/>
        <c:lblOffset val="100"/>
        <c:noMultiLvlLbl val="0"/>
      </c:catAx>
      <c:valAx>
        <c:axId val="951870143"/>
        <c:scaling>
          <c:orientation val="minMax"/>
          <c:max val="80"/>
        </c:scaling>
        <c:delete val="0"/>
        <c:axPos val="l"/>
        <c:numFmt formatCode="#,##0" sourceLinked="0"/>
        <c:majorTickMark val="none"/>
        <c:minorTickMark val="none"/>
        <c:tickLblPos val="nextTo"/>
        <c:spPr>
          <a:noFill/>
          <a:ln>
            <a:solidFill>
              <a:schemeClr val="bg1">
                <a:lumMod val="50000"/>
              </a:schemeClr>
            </a:solid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951871391"/>
        <c:crosses val="autoZero"/>
        <c:crossBetween val="between"/>
        <c:majorUnit val="20"/>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400">
          <a:solidFill>
            <a:schemeClr val="tx1"/>
          </a:solidFill>
        </a:defRPr>
      </a:pPr>
      <a:endParaRPr lang="en-US"/>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494341673056007"/>
          <c:y val="7.2491613008805564E-2"/>
          <c:w val="0.51274570850567835"/>
          <c:h val="0.88499279316704116"/>
        </c:manualLayout>
      </c:layout>
      <c:pie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0529-4B31-BA16-218ADF3D34B3}"/>
              </c:ext>
            </c:extLst>
          </c:dPt>
          <c:dPt>
            <c:idx val="1"/>
            <c:bubble3D val="0"/>
            <c:spPr>
              <a:solidFill>
                <a:schemeClr val="bg1">
                  <a:lumMod val="50000"/>
                </a:schemeClr>
              </a:solidFill>
              <a:ln w="19050">
                <a:solidFill>
                  <a:schemeClr val="lt1"/>
                </a:solidFill>
              </a:ln>
              <a:effectLst/>
            </c:spPr>
            <c:extLst>
              <c:ext xmlns:c16="http://schemas.microsoft.com/office/drawing/2014/chart" uri="{C3380CC4-5D6E-409C-BE32-E72D297353CC}">
                <c16:uniqueId val="{00000003-0529-4B31-BA16-218ADF3D34B3}"/>
              </c:ext>
            </c:extLst>
          </c:dPt>
          <c:dLbls>
            <c:dLbl>
              <c:idx val="0"/>
              <c:tx>
                <c:rich>
                  <a:bodyPr/>
                  <a:lstStyle/>
                  <a:p>
                    <a:fld id="{BE3EBAD9-6A63-4056-986F-A95877420907}" type="VALUE">
                      <a:rPr lang="en-US" smtClean="0">
                        <a:solidFill>
                          <a:schemeClr val="bg1"/>
                        </a:solidFill>
                      </a:rPr>
                      <a:pPr/>
                      <a:t>[VALUE]</a:t>
                    </a:fld>
                    <a:r>
                      <a:rPr lang="en-US">
                        <a:solidFill>
                          <a:schemeClr val="bg1"/>
                        </a:solidFill>
                      </a:rPr>
                      <a:t>%</a:t>
                    </a:r>
                  </a:p>
                </c:rich>
              </c:tx>
              <c:dLblPos val="bestFit"/>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0529-4B31-BA16-218ADF3D34B3}"/>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extLst>
          </c:dLbls>
          <c:cat>
            <c:strRef>
              <c:f>Sheet1!$A$2:$A$3</c:f>
              <c:strCache>
                <c:ptCount val="2"/>
                <c:pt idx="0">
                  <c:v>1st Qtr</c:v>
                </c:pt>
                <c:pt idx="1">
                  <c:v>2nd Qtr</c:v>
                </c:pt>
              </c:strCache>
            </c:strRef>
          </c:cat>
          <c:val>
            <c:numRef>
              <c:f>Sheet1!$B$2:$B$3</c:f>
              <c:numCache>
                <c:formatCode>General</c:formatCode>
                <c:ptCount val="2"/>
                <c:pt idx="0">
                  <c:v>69</c:v>
                </c:pt>
                <c:pt idx="1">
                  <c:v>31</c:v>
                </c:pt>
              </c:numCache>
            </c:numRef>
          </c:val>
          <c:extLst>
            <c:ext xmlns:c16="http://schemas.microsoft.com/office/drawing/2014/chart" uri="{C3380CC4-5D6E-409C-BE32-E72D297353CC}">
              <c16:uniqueId val="{00000004-0529-4B31-BA16-218ADF3D34B3}"/>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494341673056007"/>
          <c:y val="7.2491613008805564E-2"/>
          <c:w val="0.51274570850567835"/>
          <c:h val="0.88499279316704116"/>
        </c:manualLayout>
      </c:layout>
      <c:pieChart>
        <c:varyColors val="1"/>
        <c:ser>
          <c:idx val="0"/>
          <c:order val="0"/>
          <c:tx>
            <c:strRef>
              <c:f>Sheet1!$B$1</c:f>
              <c:strCache>
                <c:ptCount val="1"/>
                <c:pt idx="0">
                  <c:v>Sales</c:v>
                </c:pt>
              </c:strCache>
            </c:strRef>
          </c:tx>
          <c:dPt>
            <c:idx val="0"/>
            <c:bubble3D val="0"/>
            <c:spPr>
              <a:solidFill>
                <a:schemeClr val="accent2"/>
              </a:solidFill>
              <a:ln w="19050">
                <a:solidFill>
                  <a:schemeClr val="lt1"/>
                </a:solidFill>
              </a:ln>
              <a:effectLst/>
            </c:spPr>
            <c:extLst>
              <c:ext xmlns:c16="http://schemas.microsoft.com/office/drawing/2014/chart" uri="{C3380CC4-5D6E-409C-BE32-E72D297353CC}">
                <c16:uniqueId val="{00000001-CF0D-4896-8C28-F31FB8E69493}"/>
              </c:ext>
            </c:extLst>
          </c:dPt>
          <c:dPt>
            <c:idx val="1"/>
            <c:bubble3D val="0"/>
            <c:spPr>
              <a:solidFill>
                <a:schemeClr val="bg1">
                  <a:lumMod val="50000"/>
                </a:schemeClr>
              </a:solidFill>
              <a:ln w="19050">
                <a:solidFill>
                  <a:schemeClr val="lt1"/>
                </a:solidFill>
              </a:ln>
              <a:effectLst/>
            </c:spPr>
            <c:extLst>
              <c:ext xmlns:c16="http://schemas.microsoft.com/office/drawing/2014/chart" uri="{C3380CC4-5D6E-409C-BE32-E72D297353CC}">
                <c16:uniqueId val="{00000003-CF0D-4896-8C28-F31FB8E69493}"/>
              </c:ext>
            </c:extLst>
          </c:dPt>
          <c:dLbls>
            <c:dLbl>
              <c:idx val="0"/>
              <c:tx>
                <c:rich>
                  <a:bodyPr/>
                  <a:lstStyle/>
                  <a:p>
                    <a:fld id="{BE3EBAD9-6A63-4056-986F-A95877420907}" type="VALUE">
                      <a:rPr lang="en-US" smtClean="0">
                        <a:solidFill>
                          <a:schemeClr val="tx1"/>
                        </a:solidFill>
                      </a:rPr>
                      <a:pPr/>
                      <a:t>[VALUE]</a:t>
                    </a:fld>
                    <a:r>
                      <a:rPr lang="en-US">
                        <a:solidFill>
                          <a:schemeClr val="tx1"/>
                        </a:solidFill>
                      </a:rPr>
                      <a:t>%</a:t>
                    </a:r>
                  </a:p>
                </c:rich>
              </c:tx>
              <c:dLblPos val="bestFit"/>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CF0D-4896-8C28-F31FB8E69493}"/>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extLst>
          </c:dLbls>
          <c:cat>
            <c:strRef>
              <c:f>Sheet1!$A$2:$A$3</c:f>
              <c:strCache>
                <c:ptCount val="2"/>
                <c:pt idx="0">
                  <c:v>1st Qtr</c:v>
                </c:pt>
                <c:pt idx="1">
                  <c:v>2nd Qtr</c:v>
                </c:pt>
              </c:strCache>
            </c:strRef>
          </c:cat>
          <c:val>
            <c:numRef>
              <c:f>Sheet1!$B$2:$B$3</c:f>
              <c:numCache>
                <c:formatCode>General</c:formatCode>
                <c:ptCount val="2"/>
                <c:pt idx="0">
                  <c:v>39</c:v>
                </c:pt>
                <c:pt idx="1">
                  <c:v>61</c:v>
                </c:pt>
              </c:numCache>
            </c:numRef>
          </c:val>
          <c:extLst>
            <c:ext xmlns:c16="http://schemas.microsoft.com/office/drawing/2014/chart" uri="{C3380CC4-5D6E-409C-BE32-E72D297353CC}">
              <c16:uniqueId val="{00000004-CF0D-4896-8C28-F31FB8E69493}"/>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9647256954026653E-2"/>
          <c:y val="0.23277568928140016"/>
          <c:w val="0.8756395015602777"/>
          <c:h val="0.63730055470952873"/>
        </c:manualLayout>
      </c:layout>
      <c:barChart>
        <c:barDir val="col"/>
        <c:grouping val="stacked"/>
        <c:varyColors val="0"/>
        <c:ser>
          <c:idx val="0"/>
          <c:order val="0"/>
          <c:tx>
            <c:strRef>
              <c:f>Sheet1!$B$1</c:f>
              <c:strCache>
                <c:ptCount val="1"/>
                <c:pt idx="0">
                  <c:v>Always/Often</c:v>
                </c:pt>
              </c:strCache>
            </c:strRef>
          </c:tx>
          <c:spPr>
            <a:solidFill>
              <a:schemeClr val="accent1"/>
            </a:solidFill>
            <a:ln>
              <a:noFill/>
            </a:ln>
            <a:effectLst/>
          </c:spPr>
          <c:invertIfNegative val="0"/>
          <c:cat>
            <c:strRef>
              <c:f>Sheet1!$A$2:$A$3</c:f>
              <c:strCache>
                <c:ptCount val="2"/>
                <c:pt idx="0">
                  <c:v>Unintentional nonadherence</c:v>
                </c:pt>
                <c:pt idx="1">
                  <c:v>Intentional nonadherence</c:v>
                </c:pt>
              </c:strCache>
            </c:strRef>
          </c:cat>
          <c:val>
            <c:numRef>
              <c:f>Sheet1!$B$2:$B$3</c:f>
              <c:numCache>
                <c:formatCode>General</c:formatCode>
                <c:ptCount val="2"/>
                <c:pt idx="0">
                  <c:v>0.04</c:v>
                </c:pt>
                <c:pt idx="1">
                  <c:v>0.03</c:v>
                </c:pt>
              </c:numCache>
            </c:numRef>
          </c:val>
          <c:extLst>
            <c:ext xmlns:c16="http://schemas.microsoft.com/office/drawing/2014/chart" uri="{C3380CC4-5D6E-409C-BE32-E72D297353CC}">
              <c16:uniqueId val="{00000000-A002-425E-8429-4A5026A54A71}"/>
            </c:ext>
          </c:extLst>
        </c:ser>
        <c:ser>
          <c:idx val="1"/>
          <c:order val="1"/>
          <c:tx>
            <c:strRef>
              <c:f>Sheet1!$C$1</c:f>
              <c:strCache>
                <c:ptCount val="1"/>
                <c:pt idx="0">
                  <c:v>Sometimes</c:v>
                </c:pt>
              </c:strCache>
            </c:strRef>
          </c:tx>
          <c:spPr>
            <a:solidFill>
              <a:schemeClr val="accent2"/>
            </a:solidFill>
            <a:ln>
              <a:noFill/>
            </a:ln>
            <a:effectLst/>
          </c:spPr>
          <c:invertIfNegative val="0"/>
          <c:cat>
            <c:strRef>
              <c:f>Sheet1!$A$2:$A$3</c:f>
              <c:strCache>
                <c:ptCount val="2"/>
                <c:pt idx="0">
                  <c:v>Unintentional nonadherence</c:v>
                </c:pt>
                <c:pt idx="1">
                  <c:v>Intentional nonadherence</c:v>
                </c:pt>
              </c:strCache>
            </c:strRef>
          </c:cat>
          <c:val>
            <c:numRef>
              <c:f>Sheet1!$C$2:$C$3</c:f>
              <c:numCache>
                <c:formatCode>General</c:formatCode>
                <c:ptCount val="2"/>
                <c:pt idx="0">
                  <c:v>0.19</c:v>
                </c:pt>
                <c:pt idx="1">
                  <c:v>0.09</c:v>
                </c:pt>
              </c:numCache>
            </c:numRef>
          </c:val>
          <c:extLst>
            <c:ext xmlns:c16="http://schemas.microsoft.com/office/drawing/2014/chart" uri="{C3380CC4-5D6E-409C-BE32-E72D297353CC}">
              <c16:uniqueId val="{00000001-A002-425E-8429-4A5026A54A71}"/>
            </c:ext>
          </c:extLst>
        </c:ser>
        <c:ser>
          <c:idx val="2"/>
          <c:order val="2"/>
          <c:tx>
            <c:strRef>
              <c:f>Sheet1!$D$1</c:f>
              <c:strCache>
                <c:ptCount val="1"/>
                <c:pt idx="0">
                  <c:v>Rarely/Seldom</c:v>
                </c:pt>
              </c:strCache>
            </c:strRef>
          </c:tx>
          <c:spPr>
            <a:solidFill>
              <a:schemeClr val="accent3"/>
            </a:solidFill>
            <a:ln>
              <a:noFill/>
            </a:ln>
            <a:effectLst/>
          </c:spPr>
          <c:invertIfNegative val="0"/>
          <c:cat>
            <c:strRef>
              <c:f>Sheet1!$A$2:$A$3</c:f>
              <c:strCache>
                <c:ptCount val="2"/>
                <c:pt idx="0">
                  <c:v>Unintentional nonadherence</c:v>
                </c:pt>
                <c:pt idx="1">
                  <c:v>Intentional nonadherence</c:v>
                </c:pt>
              </c:strCache>
            </c:strRef>
          </c:cat>
          <c:val>
            <c:numRef>
              <c:f>Sheet1!$D$2:$D$3</c:f>
              <c:numCache>
                <c:formatCode>General</c:formatCode>
                <c:ptCount val="2"/>
                <c:pt idx="0">
                  <c:v>0.55000000000000004</c:v>
                </c:pt>
                <c:pt idx="1">
                  <c:v>0.06</c:v>
                </c:pt>
              </c:numCache>
            </c:numRef>
          </c:val>
          <c:extLst>
            <c:ext xmlns:c16="http://schemas.microsoft.com/office/drawing/2014/chart" uri="{C3380CC4-5D6E-409C-BE32-E72D297353CC}">
              <c16:uniqueId val="{00000002-A002-425E-8429-4A5026A54A71}"/>
            </c:ext>
          </c:extLst>
        </c:ser>
        <c:ser>
          <c:idx val="3"/>
          <c:order val="3"/>
          <c:tx>
            <c:strRef>
              <c:f>Sheet1!$E$1</c:f>
              <c:strCache>
                <c:ptCount val="1"/>
                <c:pt idx="0">
                  <c:v>Never</c:v>
                </c:pt>
              </c:strCache>
            </c:strRef>
          </c:tx>
          <c:spPr>
            <a:solidFill>
              <a:schemeClr val="accent4"/>
            </a:solidFill>
            <a:ln>
              <a:noFill/>
            </a:ln>
            <a:effectLst/>
          </c:spPr>
          <c:invertIfNegative val="0"/>
          <c:cat>
            <c:strRef>
              <c:f>Sheet1!$A$2:$A$3</c:f>
              <c:strCache>
                <c:ptCount val="2"/>
                <c:pt idx="0">
                  <c:v>Unintentional nonadherence</c:v>
                </c:pt>
                <c:pt idx="1">
                  <c:v>Intentional nonadherence</c:v>
                </c:pt>
              </c:strCache>
            </c:strRef>
          </c:cat>
          <c:val>
            <c:numRef>
              <c:f>Sheet1!$E$2:$E$3</c:f>
              <c:numCache>
                <c:formatCode>General</c:formatCode>
                <c:ptCount val="2"/>
                <c:pt idx="0">
                  <c:v>0.22</c:v>
                </c:pt>
                <c:pt idx="1">
                  <c:v>0.82</c:v>
                </c:pt>
              </c:numCache>
            </c:numRef>
          </c:val>
          <c:extLst>
            <c:ext xmlns:c16="http://schemas.microsoft.com/office/drawing/2014/chart" uri="{C3380CC4-5D6E-409C-BE32-E72D297353CC}">
              <c16:uniqueId val="{00000003-A002-425E-8429-4A5026A54A71}"/>
            </c:ext>
          </c:extLst>
        </c:ser>
        <c:dLbls>
          <c:showLegendKey val="0"/>
          <c:showVal val="0"/>
          <c:showCatName val="0"/>
          <c:showSerName val="0"/>
          <c:showPercent val="0"/>
          <c:showBubbleSize val="0"/>
        </c:dLbls>
        <c:gapWidth val="60"/>
        <c:overlap val="100"/>
        <c:axId val="1228913776"/>
        <c:axId val="1228914608"/>
      </c:barChart>
      <c:catAx>
        <c:axId val="1228913776"/>
        <c:scaling>
          <c:orientation val="minMax"/>
        </c:scaling>
        <c:delete val="0"/>
        <c:axPos val="b"/>
        <c:numFmt formatCode="General" sourceLinked="1"/>
        <c:majorTickMark val="none"/>
        <c:minorTickMark val="none"/>
        <c:tickLblPos val="nextTo"/>
        <c:spPr>
          <a:noFill/>
          <a:ln w="9525" cap="flat" cmpd="sng" algn="ctr">
            <a:solidFill>
              <a:schemeClr val="bg1">
                <a:lumMod val="50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j-lt"/>
                <a:ea typeface="+mn-ea"/>
                <a:cs typeface="+mn-cs"/>
              </a:defRPr>
            </a:pPr>
            <a:endParaRPr lang="en-US"/>
          </a:p>
        </c:txPr>
        <c:crossAx val="1228914608"/>
        <c:crosses val="autoZero"/>
        <c:auto val="1"/>
        <c:lblAlgn val="ctr"/>
        <c:lblOffset val="100"/>
        <c:noMultiLvlLbl val="0"/>
      </c:catAx>
      <c:valAx>
        <c:axId val="1228914608"/>
        <c:scaling>
          <c:orientation val="minMax"/>
          <c:max val="1"/>
        </c:scaling>
        <c:delete val="0"/>
        <c:axPos val="l"/>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1228913776"/>
        <c:crosses val="autoZero"/>
        <c:crossBetween val="between"/>
        <c:majorUnit val="0.2"/>
      </c:valAx>
      <c:spPr>
        <a:noFill/>
        <a:ln>
          <a:noFill/>
        </a:ln>
        <a:effectLst/>
      </c:spPr>
    </c:plotArea>
    <c:legend>
      <c:legendPos val="b"/>
      <c:layout>
        <c:manualLayout>
          <c:xMode val="edge"/>
          <c:yMode val="edge"/>
          <c:x val="0.31583350735131815"/>
          <c:y val="3.5335327116094543E-2"/>
          <c:w val="0.6841664926486819"/>
          <c:h val="0.12319537406282194"/>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j-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400">
          <a:solidFill>
            <a:schemeClr val="tx1"/>
          </a:solidFill>
        </a:defRPr>
      </a:pPr>
      <a:endParaRPr lang="en-US"/>
    </a:p>
  </c:txPr>
  <c:externalData r:id="rId3">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765417767627156"/>
          <c:y val="6.0073329405762217E-2"/>
          <c:w val="0.85718388359963615"/>
          <c:h val="0.65393922456726949"/>
        </c:manualLayout>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dPt>
            <c:idx val="1"/>
            <c:invertIfNegative val="0"/>
            <c:bubble3D val="0"/>
            <c:spPr>
              <a:solidFill>
                <a:schemeClr val="accent2"/>
              </a:solidFill>
              <a:ln>
                <a:noFill/>
              </a:ln>
              <a:effectLst/>
            </c:spPr>
            <c:extLst>
              <c:ext xmlns:c16="http://schemas.microsoft.com/office/drawing/2014/chart" uri="{C3380CC4-5D6E-409C-BE32-E72D297353CC}">
                <c16:uniqueId val="{00000001-A1F5-4558-9466-E22B73A08298}"/>
              </c:ext>
            </c:extLst>
          </c:dPt>
          <c:dPt>
            <c:idx val="2"/>
            <c:invertIfNegative val="0"/>
            <c:bubble3D val="0"/>
            <c:spPr>
              <a:solidFill>
                <a:schemeClr val="accent3"/>
              </a:solidFill>
              <a:ln>
                <a:noFill/>
              </a:ln>
              <a:effectLst/>
            </c:spPr>
            <c:extLst>
              <c:ext xmlns:c16="http://schemas.microsoft.com/office/drawing/2014/chart" uri="{C3380CC4-5D6E-409C-BE32-E72D297353CC}">
                <c16:uniqueId val="{00000003-A1F5-4558-9466-E22B73A08298}"/>
              </c:ext>
            </c:extLst>
          </c:dPt>
          <c:dPt>
            <c:idx val="3"/>
            <c:invertIfNegative val="0"/>
            <c:bubble3D val="0"/>
            <c:spPr>
              <a:solidFill>
                <a:schemeClr val="accent4"/>
              </a:solidFill>
              <a:ln>
                <a:noFill/>
              </a:ln>
              <a:effectLst/>
            </c:spPr>
            <c:extLst>
              <c:ext xmlns:c16="http://schemas.microsoft.com/office/drawing/2014/chart" uri="{C3380CC4-5D6E-409C-BE32-E72D297353CC}">
                <c16:uniqueId val="{00000005-A1F5-4558-9466-E22B73A08298}"/>
              </c:ext>
            </c:extLst>
          </c:dPt>
          <c:dPt>
            <c:idx val="4"/>
            <c:invertIfNegative val="0"/>
            <c:bubble3D val="0"/>
            <c:spPr>
              <a:solidFill>
                <a:schemeClr val="accent5"/>
              </a:solidFill>
              <a:ln>
                <a:noFill/>
              </a:ln>
              <a:effectLst/>
            </c:spPr>
            <c:extLst>
              <c:ext xmlns:c16="http://schemas.microsoft.com/office/drawing/2014/chart" uri="{C3380CC4-5D6E-409C-BE32-E72D297353CC}">
                <c16:uniqueId val="{00000007-A1F5-4558-9466-E22B73A08298}"/>
              </c:ext>
            </c:extLst>
          </c:dPt>
          <c:dPt>
            <c:idx val="5"/>
            <c:invertIfNegative val="0"/>
            <c:bubble3D val="0"/>
            <c:spPr>
              <a:solidFill>
                <a:schemeClr val="accent6"/>
              </a:solidFill>
              <a:ln>
                <a:noFill/>
              </a:ln>
              <a:effectLst/>
            </c:spPr>
            <c:extLst>
              <c:ext xmlns:c16="http://schemas.microsoft.com/office/drawing/2014/chart" uri="{C3380CC4-5D6E-409C-BE32-E72D297353CC}">
                <c16:uniqueId val="{00000009-A1F5-4558-9466-E22B73A08298}"/>
              </c:ext>
            </c:extLst>
          </c:dPt>
          <c:dPt>
            <c:idx val="6"/>
            <c:invertIfNegative val="0"/>
            <c:bubble3D val="0"/>
            <c:spPr>
              <a:solidFill>
                <a:schemeClr val="tx2"/>
              </a:solidFill>
              <a:ln>
                <a:noFill/>
              </a:ln>
              <a:effectLst/>
            </c:spPr>
            <c:extLst>
              <c:ext xmlns:c16="http://schemas.microsoft.com/office/drawing/2014/chart" uri="{C3380CC4-5D6E-409C-BE32-E72D297353CC}">
                <c16:uniqueId val="{0000000B-A1F5-4558-9466-E22B73A08298}"/>
              </c:ext>
            </c:extLst>
          </c:dPt>
          <c:dPt>
            <c:idx val="7"/>
            <c:invertIfNegative val="0"/>
            <c:bubble3D val="0"/>
            <c:spPr>
              <a:solidFill>
                <a:schemeClr val="bg1">
                  <a:lumMod val="50000"/>
                </a:schemeClr>
              </a:solidFill>
              <a:ln>
                <a:noFill/>
              </a:ln>
              <a:effectLst/>
            </c:spPr>
            <c:extLst>
              <c:ext xmlns:c16="http://schemas.microsoft.com/office/drawing/2014/chart" uri="{C3380CC4-5D6E-409C-BE32-E72D297353CC}">
                <c16:uniqueId val="{0000000D-A1F5-4558-9466-E22B73A08298}"/>
              </c:ext>
            </c:extLst>
          </c:dPt>
          <c:dPt>
            <c:idx val="8"/>
            <c:invertIfNegative val="0"/>
            <c:bubble3D val="0"/>
            <c:spPr>
              <a:solidFill>
                <a:srgbClr val="C36FF1"/>
              </a:solidFill>
              <a:ln>
                <a:noFill/>
              </a:ln>
              <a:effectLst/>
            </c:spPr>
            <c:extLst>
              <c:ext xmlns:c16="http://schemas.microsoft.com/office/drawing/2014/chart" uri="{C3380CC4-5D6E-409C-BE32-E72D297353CC}">
                <c16:uniqueId val="{0000000F-A1F5-4558-9466-E22B73A08298}"/>
              </c:ext>
            </c:extLst>
          </c:dPt>
          <c:cat>
            <c:strRef>
              <c:f>Sheet1!$A$2:$A$10</c:f>
              <c:strCache>
                <c:ptCount val="9"/>
                <c:pt idx="0">
                  <c:v>Missed AEDs</c:v>
                </c:pt>
                <c:pt idx="1">
                  <c:v>Emotional state</c:v>
                </c:pt>
                <c:pt idx="2">
                  <c:v>Sleep loss</c:v>
                </c:pt>
                <c:pt idx="3">
                  <c:v>Menses</c:v>
                </c:pt>
                <c:pt idx="4">
                  <c:v>Physiological 
state</c:v>
                </c:pt>
                <c:pt idx="5">
                  <c:v>Sensory stimuli</c:v>
                </c:pt>
                <c:pt idx="6">
                  <c:v>EtOH</c:v>
                </c:pt>
                <c:pt idx="7">
                  <c:v>Illness</c:v>
                </c:pt>
                <c:pt idx="8">
                  <c:v>Other</c:v>
                </c:pt>
              </c:strCache>
            </c:strRef>
          </c:cat>
          <c:val>
            <c:numRef>
              <c:f>Sheet1!$B$2:$B$10</c:f>
              <c:numCache>
                <c:formatCode>General</c:formatCode>
                <c:ptCount val="9"/>
                <c:pt idx="0">
                  <c:v>84</c:v>
                </c:pt>
                <c:pt idx="1">
                  <c:v>58</c:v>
                </c:pt>
                <c:pt idx="2">
                  <c:v>56</c:v>
                </c:pt>
                <c:pt idx="3">
                  <c:v>54</c:v>
                </c:pt>
                <c:pt idx="4">
                  <c:v>32</c:v>
                </c:pt>
                <c:pt idx="5">
                  <c:v>21</c:v>
                </c:pt>
                <c:pt idx="6">
                  <c:v>20</c:v>
                </c:pt>
                <c:pt idx="7">
                  <c:v>11</c:v>
                </c:pt>
                <c:pt idx="8">
                  <c:v>5</c:v>
                </c:pt>
              </c:numCache>
            </c:numRef>
          </c:val>
          <c:extLst>
            <c:ext xmlns:c16="http://schemas.microsoft.com/office/drawing/2014/chart" uri="{C3380CC4-5D6E-409C-BE32-E72D297353CC}">
              <c16:uniqueId val="{00000010-A1F5-4558-9466-E22B73A08298}"/>
            </c:ext>
          </c:extLst>
        </c:ser>
        <c:dLbls>
          <c:showLegendKey val="0"/>
          <c:showVal val="0"/>
          <c:showCatName val="0"/>
          <c:showSerName val="0"/>
          <c:showPercent val="0"/>
          <c:showBubbleSize val="0"/>
        </c:dLbls>
        <c:gapWidth val="60"/>
        <c:overlap val="100"/>
        <c:axId val="1228755296"/>
        <c:axId val="1228755712"/>
      </c:barChart>
      <c:catAx>
        <c:axId val="1228755296"/>
        <c:scaling>
          <c:orientation val="minMax"/>
        </c:scaling>
        <c:delete val="0"/>
        <c:axPos val="b"/>
        <c:numFmt formatCode="General" sourceLinked="1"/>
        <c:majorTickMark val="none"/>
        <c:minorTickMark val="none"/>
        <c:tickLblPos val="nextTo"/>
        <c:spPr>
          <a:noFill/>
          <a:ln w="9525" cap="flat" cmpd="sng" algn="ctr">
            <a:solidFill>
              <a:schemeClr val="bg1">
                <a:lumMod val="50000"/>
              </a:schemeClr>
            </a:solidFill>
            <a:round/>
          </a:ln>
          <a:effectLst/>
        </c:spPr>
        <c:txPr>
          <a:bodyPr rot="-5400000" spcFirstLastPara="1" vertOverflow="ellipsis" wrap="square" anchor="ctr" anchorCtr="1"/>
          <a:lstStyle/>
          <a:p>
            <a:pPr>
              <a:defRPr sz="1100" b="0" i="0" u="none" strike="noStrike" kern="1200" baseline="0">
                <a:solidFill>
                  <a:schemeClr val="tx1"/>
                </a:solidFill>
                <a:latin typeface="+mj-lt"/>
                <a:ea typeface="+mn-ea"/>
                <a:cs typeface="+mn-cs"/>
              </a:defRPr>
            </a:pPr>
            <a:endParaRPr lang="en-US"/>
          </a:p>
        </c:txPr>
        <c:crossAx val="1228755712"/>
        <c:crosses val="autoZero"/>
        <c:auto val="1"/>
        <c:lblAlgn val="ctr"/>
        <c:lblOffset val="100"/>
        <c:noMultiLvlLbl val="0"/>
      </c:catAx>
      <c:valAx>
        <c:axId val="1228755712"/>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1228755296"/>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200">
          <a:solidFill>
            <a:schemeClr val="tx1"/>
          </a:solidFill>
        </a:defRPr>
      </a:pPr>
      <a:endParaRPr lang="en-US"/>
    </a:p>
  </c:txPr>
  <c:externalData r:id="rId3">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4813593219881574E-2"/>
          <c:y val="6.0073329405762217E-2"/>
          <c:w val="0.93518640678011844"/>
          <c:h val="0.65169445113582813"/>
        </c:manualLayout>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dPt>
            <c:idx val="1"/>
            <c:invertIfNegative val="0"/>
            <c:bubble3D val="0"/>
            <c:spPr>
              <a:solidFill>
                <a:schemeClr val="accent6">
                  <a:lumMod val="60000"/>
                  <a:lumOff val="40000"/>
                </a:schemeClr>
              </a:solidFill>
              <a:ln>
                <a:noFill/>
              </a:ln>
              <a:effectLst/>
            </c:spPr>
            <c:extLst>
              <c:ext xmlns:c16="http://schemas.microsoft.com/office/drawing/2014/chart" uri="{C3380CC4-5D6E-409C-BE32-E72D297353CC}">
                <c16:uniqueId val="{00000001-6739-4D14-8293-0EA033DE16F3}"/>
              </c:ext>
            </c:extLst>
          </c:dPt>
          <c:dPt>
            <c:idx val="2"/>
            <c:invertIfNegative val="0"/>
            <c:bubble3D val="0"/>
            <c:spPr>
              <a:solidFill>
                <a:schemeClr val="accent3"/>
              </a:solidFill>
              <a:ln>
                <a:noFill/>
              </a:ln>
              <a:effectLst/>
            </c:spPr>
            <c:extLst>
              <c:ext xmlns:c16="http://schemas.microsoft.com/office/drawing/2014/chart" uri="{C3380CC4-5D6E-409C-BE32-E72D297353CC}">
                <c16:uniqueId val="{00000003-6739-4D14-8293-0EA033DE16F3}"/>
              </c:ext>
            </c:extLst>
          </c:dPt>
          <c:dPt>
            <c:idx val="3"/>
            <c:invertIfNegative val="0"/>
            <c:bubble3D val="0"/>
            <c:spPr>
              <a:solidFill>
                <a:schemeClr val="accent4"/>
              </a:solidFill>
              <a:ln>
                <a:noFill/>
              </a:ln>
              <a:effectLst/>
            </c:spPr>
            <c:extLst>
              <c:ext xmlns:c16="http://schemas.microsoft.com/office/drawing/2014/chart" uri="{C3380CC4-5D6E-409C-BE32-E72D297353CC}">
                <c16:uniqueId val="{00000005-6739-4D14-8293-0EA033DE16F3}"/>
              </c:ext>
            </c:extLst>
          </c:dPt>
          <c:dPt>
            <c:idx val="4"/>
            <c:invertIfNegative val="0"/>
            <c:bubble3D val="0"/>
            <c:spPr>
              <a:solidFill>
                <a:schemeClr val="tx2"/>
              </a:solidFill>
              <a:ln>
                <a:noFill/>
              </a:ln>
              <a:effectLst/>
            </c:spPr>
            <c:extLst>
              <c:ext xmlns:c16="http://schemas.microsoft.com/office/drawing/2014/chart" uri="{C3380CC4-5D6E-409C-BE32-E72D297353CC}">
                <c16:uniqueId val="{00000007-6739-4D14-8293-0EA033DE16F3}"/>
              </c:ext>
            </c:extLst>
          </c:dPt>
          <c:cat>
            <c:strRef>
              <c:f>Sheet1!$A$2:$A$6</c:f>
              <c:strCache>
                <c:ptCount val="5"/>
                <c:pt idx="0">
                  <c:v>Missed
AEDs</c:v>
                </c:pt>
                <c:pt idx="1">
                  <c:v>Stress</c:v>
                </c:pt>
                <c:pt idx="2">
                  <c:v>Sleep loss</c:v>
                </c:pt>
                <c:pt idx="3">
                  <c:v>Menses</c:v>
                </c:pt>
                <c:pt idx="4">
                  <c:v>EtOH</c:v>
                </c:pt>
              </c:strCache>
            </c:strRef>
          </c:cat>
          <c:val>
            <c:numRef>
              <c:f>Sheet1!$B$2:$B$6</c:f>
              <c:numCache>
                <c:formatCode>General</c:formatCode>
                <c:ptCount val="5"/>
                <c:pt idx="0">
                  <c:v>28</c:v>
                </c:pt>
                <c:pt idx="1">
                  <c:v>81</c:v>
                </c:pt>
                <c:pt idx="2">
                  <c:v>56</c:v>
                </c:pt>
                <c:pt idx="3">
                  <c:v>27</c:v>
                </c:pt>
                <c:pt idx="4">
                  <c:v>10</c:v>
                </c:pt>
              </c:numCache>
            </c:numRef>
          </c:val>
          <c:extLst>
            <c:ext xmlns:c16="http://schemas.microsoft.com/office/drawing/2014/chart" uri="{C3380CC4-5D6E-409C-BE32-E72D297353CC}">
              <c16:uniqueId val="{00000008-6739-4D14-8293-0EA033DE16F3}"/>
            </c:ext>
          </c:extLst>
        </c:ser>
        <c:dLbls>
          <c:showLegendKey val="0"/>
          <c:showVal val="0"/>
          <c:showCatName val="0"/>
          <c:showSerName val="0"/>
          <c:showPercent val="0"/>
          <c:showBubbleSize val="0"/>
        </c:dLbls>
        <c:gapWidth val="60"/>
        <c:overlap val="100"/>
        <c:axId val="1228755296"/>
        <c:axId val="1228755712"/>
      </c:barChart>
      <c:catAx>
        <c:axId val="1228755296"/>
        <c:scaling>
          <c:orientation val="minMax"/>
        </c:scaling>
        <c:delete val="0"/>
        <c:axPos val="b"/>
        <c:numFmt formatCode="General" sourceLinked="1"/>
        <c:majorTickMark val="none"/>
        <c:minorTickMark val="none"/>
        <c:tickLblPos val="nextTo"/>
        <c:spPr>
          <a:noFill/>
          <a:ln w="9525" cap="flat" cmpd="sng" algn="ctr">
            <a:solidFill>
              <a:schemeClr val="bg1">
                <a:lumMod val="50000"/>
              </a:schemeClr>
            </a:solidFill>
            <a:round/>
          </a:ln>
          <a:effectLst/>
        </c:spPr>
        <c:txPr>
          <a:bodyPr rot="-5400000" spcFirstLastPara="1" vertOverflow="ellipsis" wrap="square" anchor="ctr" anchorCtr="1"/>
          <a:lstStyle/>
          <a:p>
            <a:pPr>
              <a:defRPr sz="1200" b="0" i="0" u="none" strike="noStrike" kern="1200" baseline="0">
                <a:solidFill>
                  <a:schemeClr val="tx1"/>
                </a:solidFill>
                <a:latin typeface="+mj-lt"/>
                <a:ea typeface="+mn-ea"/>
                <a:cs typeface="+mn-cs"/>
              </a:defRPr>
            </a:pPr>
            <a:endParaRPr lang="en-US"/>
          </a:p>
        </c:txPr>
        <c:crossAx val="1228755712"/>
        <c:crosses val="autoZero"/>
        <c:auto val="1"/>
        <c:lblAlgn val="ctr"/>
        <c:lblOffset val="100"/>
        <c:noMultiLvlLbl val="0"/>
      </c:catAx>
      <c:valAx>
        <c:axId val="1228755712"/>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1228755296"/>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200">
          <a:solidFill>
            <a:schemeClr val="tx1"/>
          </a:solidFill>
        </a:defRPr>
      </a:pPr>
      <a:endParaRPr lang="en-US"/>
    </a:p>
  </c:txPr>
  <c:externalData r:id="rId3">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6="http://schemas.microsoft.com/office/drawing/2014/chart" uri="{C3380CC4-5D6E-409C-BE32-E72D297353CC}">
                  <c16:uniqueId val="{00000000-2B08-48A5-A799-CFA7DF596539}"/>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Category 1</c:v>
                </c:pt>
                <c:pt idx="1">
                  <c:v>Category 2</c:v>
                </c:pt>
              </c:strCache>
            </c:strRef>
          </c:cat>
          <c:val>
            <c:numRef>
              <c:f>Sheet1!$B$2:$B$3</c:f>
              <c:numCache>
                <c:formatCode>General</c:formatCode>
                <c:ptCount val="2"/>
                <c:pt idx="0">
                  <c:v>38.700000000000003</c:v>
                </c:pt>
              </c:numCache>
            </c:numRef>
          </c:val>
          <c:extLst>
            <c:ext xmlns:c16="http://schemas.microsoft.com/office/drawing/2014/chart" uri="{C3380CC4-5D6E-409C-BE32-E72D297353CC}">
              <c16:uniqueId val="{00000001-2B08-48A5-A799-CFA7DF596539}"/>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Category 1</c:v>
                </c:pt>
                <c:pt idx="1">
                  <c:v>Category 2</c:v>
                </c:pt>
              </c:strCache>
            </c:strRef>
          </c:cat>
          <c:val>
            <c:numRef>
              <c:f>Sheet1!$C$2:$C$3</c:f>
              <c:numCache>
                <c:formatCode>General</c:formatCode>
                <c:ptCount val="2"/>
                <c:pt idx="1">
                  <c:v>66.2</c:v>
                </c:pt>
              </c:numCache>
            </c:numRef>
          </c:val>
          <c:extLst>
            <c:ext xmlns:c16="http://schemas.microsoft.com/office/drawing/2014/chart" uri="{C3380CC4-5D6E-409C-BE32-E72D297353CC}">
              <c16:uniqueId val="{00000002-2B08-48A5-A799-CFA7DF596539}"/>
            </c:ext>
          </c:extLst>
        </c:ser>
        <c:dLbls>
          <c:dLblPos val="ctr"/>
          <c:showLegendKey val="0"/>
          <c:showVal val="1"/>
          <c:showCatName val="0"/>
          <c:showSerName val="0"/>
          <c:showPercent val="0"/>
          <c:showBubbleSize val="0"/>
        </c:dLbls>
        <c:gapWidth val="60"/>
        <c:overlap val="100"/>
        <c:axId val="1670571648"/>
        <c:axId val="1670582464"/>
      </c:barChart>
      <c:catAx>
        <c:axId val="1670571648"/>
        <c:scaling>
          <c:orientation val="minMax"/>
        </c:scaling>
        <c:delete val="1"/>
        <c:axPos val="b"/>
        <c:numFmt formatCode="General" sourceLinked="1"/>
        <c:majorTickMark val="out"/>
        <c:minorTickMark val="none"/>
        <c:tickLblPos val="nextTo"/>
        <c:crossAx val="1670582464"/>
        <c:crosses val="autoZero"/>
        <c:auto val="1"/>
        <c:lblAlgn val="ctr"/>
        <c:lblOffset val="100"/>
        <c:noMultiLvlLbl val="0"/>
      </c:catAx>
      <c:valAx>
        <c:axId val="1670582464"/>
        <c:scaling>
          <c:orientation val="minMax"/>
          <c:max val="100"/>
        </c:scaling>
        <c:delete val="0"/>
        <c:axPos val="l"/>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1670571648"/>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200">
          <a:solidFill>
            <a:schemeClr val="tx1"/>
          </a:solidFill>
        </a:defRPr>
      </a:pPr>
      <a:endParaRPr lang="en-US"/>
    </a:p>
  </c:txPr>
  <c:externalData r:id="rId3">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6="http://schemas.microsoft.com/office/drawing/2014/chart" uri="{C3380CC4-5D6E-409C-BE32-E72D297353CC}">
                  <c16:uniqueId val="{00000000-9935-4188-9FCC-ED9FB4976D62}"/>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Category 1</c:v>
                </c:pt>
                <c:pt idx="1">
                  <c:v>Category 2</c:v>
                </c:pt>
              </c:strCache>
            </c:strRef>
          </c:cat>
          <c:val>
            <c:numRef>
              <c:f>Sheet1!$B$2:$B$3</c:f>
              <c:numCache>
                <c:formatCode>General</c:formatCode>
                <c:ptCount val="2"/>
                <c:pt idx="0">
                  <c:v>32.200000000000003</c:v>
                </c:pt>
              </c:numCache>
            </c:numRef>
          </c:val>
          <c:extLst>
            <c:ext xmlns:c16="http://schemas.microsoft.com/office/drawing/2014/chart" uri="{C3380CC4-5D6E-409C-BE32-E72D297353CC}">
              <c16:uniqueId val="{00000001-9935-4188-9FCC-ED9FB4976D62}"/>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Category 1</c:v>
                </c:pt>
                <c:pt idx="1">
                  <c:v>Category 2</c:v>
                </c:pt>
              </c:strCache>
            </c:strRef>
          </c:cat>
          <c:val>
            <c:numRef>
              <c:f>Sheet1!$C$2:$C$3</c:f>
              <c:numCache>
                <c:formatCode>General</c:formatCode>
                <c:ptCount val="2"/>
                <c:pt idx="1">
                  <c:v>50.9</c:v>
                </c:pt>
              </c:numCache>
            </c:numRef>
          </c:val>
          <c:extLst>
            <c:ext xmlns:c16="http://schemas.microsoft.com/office/drawing/2014/chart" uri="{C3380CC4-5D6E-409C-BE32-E72D297353CC}">
              <c16:uniqueId val="{00000002-9935-4188-9FCC-ED9FB4976D62}"/>
            </c:ext>
          </c:extLst>
        </c:ser>
        <c:dLbls>
          <c:dLblPos val="ctr"/>
          <c:showLegendKey val="0"/>
          <c:showVal val="1"/>
          <c:showCatName val="0"/>
          <c:showSerName val="0"/>
          <c:showPercent val="0"/>
          <c:showBubbleSize val="0"/>
        </c:dLbls>
        <c:gapWidth val="60"/>
        <c:overlap val="100"/>
        <c:axId val="1670571648"/>
        <c:axId val="1670582464"/>
      </c:barChart>
      <c:catAx>
        <c:axId val="1670571648"/>
        <c:scaling>
          <c:orientation val="minMax"/>
        </c:scaling>
        <c:delete val="1"/>
        <c:axPos val="b"/>
        <c:numFmt formatCode="General" sourceLinked="1"/>
        <c:majorTickMark val="out"/>
        <c:minorTickMark val="none"/>
        <c:tickLblPos val="nextTo"/>
        <c:crossAx val="1670582464"/>
        <c:crosses val="autoZero"/>
        <c:auto val="1"/>
        <c:lblAlgn val="ctr"/>
        <c:lblOffset val="100"/>
        <c:noMultiLvlLbl val="0"/>
      </c:catAx>
      <c:valAx>
        <c:axId val="1670582464"/>
        <c:scaling>
          <c:orientation val="minMax"/>
          <c:max val="100"/>
        </c:scaling>
        <c:delete val="0"/>
        <c:axPos val="l"/>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1670571648"/>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200">
          <a:solidFill>
            <a:schemeClr val="tx1"/>
          </a:solidFill>
        </a:defRPr>
      </a:pPr>
      <a:endParaRPr lang="en-US"/>
    </a:p>
  </c:txPr>
  <c:externalData r:id="rId3">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6="http://schemas.microsoft.com/office/drawing/2014/chart" uri="{C3380CC4-5D6E-409C-BE32-E72D297353CC}">
                  <c16:uniqueId val="{00000000-463C-405A-8117-FEDA76DB91C8}"/>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Category 1</c:v>
                </c:pt>
                <c:pt idx="1">
                  <c:v>Category 2</c:v>
                </c:pt>
              </c:strCache>
            </c:strRef>
          </c:cat>
          <c:val>
            <c:numRef>
              <c:f>Sheet1!$B$2:$B$3</c:f>
              <c:numCache>
                <c:formatCode>General</c:formatCode>
                <c:ptCount val="2"/>
                <c:pt idx="0">
                  <c:v>18.2</c:v>
                </c:pt>
              </c:numCache>
            </c:numRef>
          </c:val>
          <c:extLst>
            <c:ext xmlns:c16="http://schemas.microsoft.com/office/drawing/2014/chart" uri="{C3380CC4-5D6E-409C-BE32-E72D297353CC}">
              <c16:uniqueId val="{00000001-463C-405A-8117-FEDA76DB91C8}"/>
            </c:ext>
          </c:extLst>
        </c:ser>
        <c:ser>
          <c:idx val="1"/>
          <c:order val="1"/>
          <c:tx>
            <c:strRef>
              <c:f>Sheet1!$C$1</c:f>
              <c:strCache>
                <c:ptCount val="1"/>
                <c:pt idx="0">
                  <c:v>Series 2</c:v>
                </c:pt>
              </c:strCache>
            </c:strRef>
          </c:tx>
          <c:spPr>
            <a:solidFill>
              <a:schemeClr val="accent2"/>
            </a:solidFill>
            <a:ln>
              <a:noFill/>
            </a:ln>
            <a:effectLst/>
          </c:spPr>
          <c:invertIfNegative val="0"/>
          <c:dLbls>
            <c:dLbl>
              <c:idx val="1"/>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463C-405A-8117-FEDA76DB91C8}"/>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en-US"/>
              </a:p>
            </c:txPr>
            <c:dLblPos val="ct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Category 1</c:v>
                </c:pt>
                <c:pt idx="1">
                  <c:v>Category 2</c:v>
                </c:pt>
              </c:strCache>
            </c:strRef>
          </c:cat>
          <c:val>
            <c:numRef>
              <c:f>Sheet1!$C$2:$C$3</c:f>
              <c:numCache>
                <c:formatCode>General</c:formatCode>
                <c:ptCount val="2"/>
                <c:pt idx="1">
                  <c:v>81.8</c:v>
                </c:pt>
              </c:numCache>
            </c:numRef>
          </c:val>
          <c:extLst>
            <c:ext xmlns:c16="http://schemas.microsoft.com/office/drawing/2014/chart" uri="{C3380CC4-5D6E-409C-BE32-E72D297353CC}">
              <c16:uniqueId val="{00000002-463C-405A-8117-FEDA76DB91C8}"/>
            </c:ext>
          </c:extLst>
        </c:ser>
        <c:dLbls>
          <c:dLblPos val="ctr"/>
          <c:showLegendKey val="0"/>
          <c:showVal val="1"/>
          <c:showCatName val="0"/>
          <c:showSerName val="0"/>
          <c:showPercent val="0"/>
          <c:showBubbleSize val="0"/>
        </c:dLbls>
        <c:gapWidth val="60"/>
        <c:overlap val="100"/>
        <c:axId val="1670571648"/>
        <c:axId val="1670582464"/>
      </c:barChart>
      <c:catAx>
        <c:axId val="1670571648"/>
        <c:scaling>
          <c:orientation val="minMax"/>
        </c:scaling>
        <c:delete val="1"/>
        <c:axPos val="b"/>
        <c:numFmt formatCode="General" sourceLinked="1"/>
        <c:majorTickMark val="none"/>
        <c:minorTickMark val="none"/>
        <c:tickLblPos val="nextTo"/>
        <c:crossAx val="1670582464"/>
        <c:crosses val="autoZero"/>
        <c:auto val="1"/>
        <c:lblAlgn val="ctr"/>
        <c:lblOffset val="100"/>
        <c:noMultiLvlLbl val="0"/>
      </c:catAx>
      <c:valAx>
        <c:axId val="1670582464"/>
        <c:scaling>
          <c:orientation val="minMax"/>
          <c:max val="100"/>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1670571648"/>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200">
          <a:solidFill>
            <a:schemeClr val="tx1"/>
          </a:solidFill>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9993012633757739E-2"/>
          <c:y val="4.7455314628964913E-2"/>
          <c:w val="0.94000698736624222"/>
          <c:h val="0.83649990181579414"/>
        </c:manualLayout>
      </c:layout>
      <c:barChart>
        <c:barDir val="col"/>
        <c:grouping val="stacked"/>
        <c:varyColors val="0"/>
        <c:ser>
          <c:idx val="0"/>
          <c:order val="0"/>
          <c:tx>
            <c:strRef>
              <c:f>Sheet1!$B$1</c:f>
              <c:strCache>
                <c:ptCount val="1"/>
                <c:pt idx="0">
                  <c:v>Controlled</c:v>
                </c:pt>
              </c:strCache>
            </c:strRef>
          </c:tx>
          <c:spPr>
            <a:solidFill>
              <a:schemeClr val="accent3"/>
            </a:solidFill>
            <a:ln>
              <a:noFill/>
            </a:ln>
            <a:effectLst/>
          </c:spPr>
          <c:invertIfNegative val="0"/>
          <c:cat>
            <c:strRef>
              <c:f>Sheet1!$A$2:$A$7</c:f>
              <c:strCache>
                <c:ptCount val="6"/>
                <c:pt idx="0">
                  <c:v>1</c:v>
                </c:pt>
                <c:pt idx="1">
                  <c:v>2</c:v>
                </c:pt>
                <c:pt idx="2">
                  <c:v>3</c:v>
                </c:pt>
                <c:pt idx="3">
                  <c:v>4</c:v>
                </c:pt>
                <c:pt idx="4">
                  <c:v>5</c:v>
                </c:pt>
                <c:pt idx="5">
                  <c:v>6+</c:v>
                </c:pt>
              </c:strCache>
            </c:strRef>
          </c:cat>
          <c:val>
            <c:numRef>
              <c:f>Sheet1!$B$2:$B$7</c:f>
              <c:numCache>
                <c:formatCode>General</c:formatCode>
                <c:ptCount val="6"/>
                <c:pt idx="0">
                  <c:v>7</c:v>
                </c:pt>
                <c:pt idx="1">
                  <c:v>19</c:v>
                </c:pt>
                <c:pt idx="2">
                  <c:v>39</c:v>
                </c:pt>
                <c:pt idx="3">
                  <c:v>43</c:v>
                </c:pt>
                <c:pt idx="4">
                  <c:v>49</c:v>
                </c:pt>
                <c:pt idx="5">
                  <c:v>78</c:v>
                </c:pt>
              </c:numCache>
            </c:numRef>
          </c:val>
          <c:extLst>
            <c:ext xmlns:c16="http://schemas.microsoft.com/office/drawing/2014/chart" uri="{C3380CC4-5D6E-409C-BE32-E72D297353CC}">
              <c16:uniqueId val="{00000000-5D9B-46E1-8590-B151AB15077F}"/>
            </c:ext>
          </c:extLst>
        </c:ser>
        <c:dLbls>
          <c:showLegendKey val="0"/>
          <c:showVal val="0"/>
          <c:showCatName val="0"/>
          <c:showSerName val="0"/>
          <c:showPercent val="0"/>
          <c:showBubbleSize val="0"/>
        </c:dLbls>
        <c:gapWidth val="60"/>
        <c:overlap val="100"/>
        <c:axId val="951871391"/>
        <c:axId val="951870143"/>
      </c:barChart>
      <c:catAx>
        <c:axId val="951871391"/>
        <c:scaling>
          <c:orientation val="minMax"/>
        </c:scaling>
        <c:delete val="0"/>
        <c:axPos val="b"/>
        <c:numFmt formatCode="General" sourceLinked="1"/>
        <c:majorTickMark val="none"/>
        <c:minorTickMark val="none"/>
        <c:tickLblPos val="nextTo"/>
        <c:spPr>
          <a:noFill/>
          <a:ln w="9525" cap="flat" cmpd="sng" algn="ctr">
            <a:solidFill>
              <a:schemeClr val="bg1">
                <a:lumMod val="50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951870143"/>
        <c:crosses val="autoZero"/>
        <c:auto val="1"/>
        <c:lblAlgn val="ctr"/>
        <c:lblOffset val="100"/>
        <c:noMultiLvlLbl val="0"/>
      </c:catAx>
      <c:valAx>
        <c:axId val="951870143"/>
        <c:scaling>
          <c:orientation val="minMax"/>
          <c:max val="80"/>
        </c:scaling>
        <c:delete val="0"/>
        <c:axPos val="l"/>
        <c:numFmt formatCode="#,##0" sourceLinked="0"/>
        <c:majorTickMark val="none"/>
        <c:minorTickMark val="none"/>
        <c:tickLblPos val="nextTo"/>
        <c:spPr>
          <a:noFill/>
          <a:ln>
            <a:solidFill>
              <a:schemeClr val="bg1">
                <a:lumMod val="50000"/>
              </a:schemeClr>
            </a:solid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951871391"/>
        <c:crosses val="autoZero"/>
        <c:crossBetween val="between"/>
        <c:majorUnit val="20"/>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400">
          <a:solidFill>
            <a:schemeClr val="tx1"/>
          </a:solidFill>
        </a:defRPr>
      </a:pPr>
      <a:endParaRPr lang="en-US"/>
    </a:p>
  </c:txPr>
  <c:externalData r:id="rId3">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50376006336011048"/>
          <c:y val="2.3730865827122624E-2"/>
          <c:w val="0.48043987030600188"/>
          <c:h val="0.86422836489701005"/>
        </c:manualLayout>
      </c:layout>
      <c:barChart>
        <c:barDir val="bar"/>
        <c:grouping val="clustered"/>
        <c:varyColors val="0"/>
        <c:ser>
          <c:idx val="0"/>
          <c:order val="0"/>
          <c:spPr>
            <a:solidFill>
              <a:schemeClr val="accent1"/>
            </a:solidFill>
            <a:ln w="9525" cap="flat" cmpd="sng" algn="ctr">
              <a:noFill/>
              <a:round/>
            </a:ln>
            <a:effectLst/>
          </c:spPr>
          <c:invertIfNegative val="0"/>
          <c:dLbls>
            <c:numFmt formatCode="#,##0.0" sourceLinked="0"/>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Sheet1!$A$1:$A$9</c:f>
              <c:strCache>
                <c:ptCount val="9"/>
                <c:pt idx="0">
                  <c:v>I am concerned about the long term effects of these medicines</c:v>
                </c:pt>
                <c:pt idx="1">
                  <c:v>I am concerned that taking these medicines regularly will make them less effective in the future</c:v>
                </c:pt>
                <c:pt idx="2">
                  <c:v>Having to take these medicines worries me</c:v>
                </c:pt>
                <c:pt idx="3">
                  <c:v>I sometimes worry about becoming too dependent on these medicines</c:v>
                </c:pt>
                <c:pt idx="4">
                  <c:v>These medicines cause unpleasant side effects</c:v>
                </c:pt>
                <c:pt idx="5">
                  <c:v>I have not been given enough information about these medicines</c:v>
                </c:pt>
                <c:pt idx="6">
                  <c:v>These medicines disrupt my life</c:v>
                </c:pt>
                <c:pt idx="7">
                  <c:v>People who are on these medicines should stop their treatment every now and then</c:v>
                </c:pt>
                <c:pt idx="8">
                  <c:v>These medicines do more harm than good</c:v>
                </c:pt>
              </c:strCache>
            </c:strRef>
          </c:cat>
          <c:val>
            <c:numRef>
              <c:f>Sheet1!$B$1:$B$9</c:f>
              <c:numCache>
                <c:formatCode>General</c:formatCode>
                <c:ptCount val="9"/>
                <c:pt idx="0">
                  <c:v>73.099999999999994</c:v>
                </c:pt>
                <c:pt idx="1">
                  <c:v>57.8</c:v>
                </c:pt>
                <c:pt idx="2">
                  <c:v>54.4</c:v>
                </c:pt>
                <c:pt idx="3">
                  <c:v>52</c:v>
                </c:pt>
                <c:pt idx="4">
                  <c:v>35.6</c:v>
                </c:pt>
                <c:pt idx="5">
                  <c:v>25.7</c:v>
                </c:pt>
                <c:pt idx="6">
                  <c:v>18.8</c:v>
                </c:pt>
                <c:pt idx="7">
                  <c:v>16.100000000000001</c:v>
                </c:pt>
                <c:pt idx="8">
                  <c:v>9.8000000000000007</c:v>
                </c:pt>
              </c:numCache>
            </c:numRef>
          </c:val>
          <c:extLst>
            <c:ext xmlns:c16="http://schemas.microsoft.com/office/drawing/2014/chart" uri="{C3380CC4-5D6E-409C-BE32-E72D297353CC}">
              <c16:uniqueId val="{00000000-B45B-422A-A7FE-4D2B2AA89467}"/>
            </c:ext>
          </c:extLst>
        </c:ser>
        <c:dLbls>
          <c:showLegendKey val="0"/>
          <c:showVal val="0"/>
          <c:showCatName val="0"/>
          <c:showSerName val="0"/>
          <c:showPercent val="0"/>
          <c:showBubbleSize val="0"/>
        </c:dLbls>
        <c:gapWidth val="60"/>
        <c:axId val="-2139945096"/>
        <c:axId val="-2139942056"/>
      </c:barChart>
      <c:catAx>
        <c:axId val="-2139945096"/>
        <c:scaling>
          <c:orientation val="maxMin"/>
        </c:scaling>
        <c:delete val="0"/>
        <c:axPos val="l"/>
        <c:numFmt formatCode="General" sourceLinked="0"/>
        <c:majorTickMark val="none"/>
        <c:minorTickMark val="none"/>
        <c:tickLblPos val="nextTo"/>
        <c:spPr>
          <a:noFill/>
          <a:ln w="9525" cap="flat" cmpd="sng" algn="ctr">
            <a:solidFill>
              <a:schemeClr val="bg1">
                <a:lumMod val="50000"/>
              </a:schemeClr>
            </a:solidFill>
            <a:round/>
          </a:ln>
          <a:effectLst/>
        </c:spPr>
        <c:txPr>
          <a:bodyPr rot="-60000000" spcFirstLastPara="1" vertOverflow="ellipsis" vert="horz" wrap="square" anchor="ctr" anchorCtr="1"/>
          <a:lstStyle/>
          <a:p>
            <a:pPr algn="just">
              <a:defRPr sz="1000" b="0" i="0" u="none" strike="noStrike" kern="1200" baseline="0">
                <a:solidFill>
                  <a:schemeClr val="tx1"/>
                </a:solidFill>
                <a:latin typeface="+mj-lt"/>
                <a:ea typeface="+mn-ea"/>
                <a:cs typeface="+mn-cs"/>
              </a:defRPr>
            </a:pPr>
            <a:endParaRPr lang="en-US"/>
          </a:p>
        </c:txPr>
        <c:crossAx val="-2139942056"/>
        <c:crosses val="autoZero"/>
        <c:auto val="0"/>
        <c:lblAlgn val="ctr"/>
        <c:lblOffset val="100"/>
        <c:noMultiLvlLbl val="0"/>
      </c:catAx>
      <c:valAx>
        <c:axId val="-2139942056"/>
        <c:scaling>
          <c:orientation val="minMax"/>
          <c:max val="100"/>
        </c:scaling>
        <c:delete val="0"/>
        <c:axPos val="b"/>
        <c:numFmt formatCode="General" sourceLinked="1"/>
        <c:majorTickMark val="none"/>
        <c:minorTickMark val="none"/>
        <c:tickLblPos val="nextTo"/>
        <c:spPr>
          <a:noFill/>
          <a:ln>
            <a:solidFill>
              <a:schemeClr val="bg1">
                <a:lumMod val="50000"/>
              </a:schemeClr>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2139945096"/>
        <c:crosses val="max"/>
        <c:crossBetween val="between"/>
        <c:majorUnit val="10"/>
      </c:valAx>
      <c:spPr>
        <a:noFill/>
        <a:ln>
          <a:noFill/>
        </a:ln>
        <a:effectLst/>
      </c:spPr>
    </c:plotArea>
    <c:plotVisOnly val="1"/>
    <c:dispBlanksAs val="gap"/>
    <c:showDLblsOverMax val="0"/>
  </c:chart>
  <c:spPr>
    <a:noFill/>
    <a:ln>
      <a:noFill/>
    </a:ln>
    <a:effectLst/>
  </c:spPr>
  <c:txPr>
    <a:bodyPr/>
    <a:lstStyle/>
    <a:p>
      <a:pPr>
        <a:defRPr sz="800">
          <a:solidFill>
            <a:schemeClr val="tx1"/>
          </a:solidFill>
          <a:latin typeface="+mn-lt"/>
        </a:defRPr>
      </a:pPr>
      <a:endParaRPr lang="en-US"/>
    </a:p>
  </c:txPr>
  <c:externalData r:id="rId3">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7162144561443014E-2"/>
          <c:y val="0.23108337459390335"/>
          <c:w val="0.90619633167446456"/>
          <c:h val="0.57434077965266983"/>
        </c:manualLayout>
      </c:layout>
      <c:lineChart>
        <c:grouping val="standard"/>
        <c:varyColors val="0"/>
        <c:ser>
          <c:idx val="0"/>
          <c:order val="0"/>
          <c:tx>
            <c:strRef>
              <c:f>Sheet1!$B$1</c:f>
              <c:strCache>
                <c:ptCount val="1"/>
                <c:pt idx="0">
                  <c:v>BMQ-Necessity intervention</c:v>
                </c:pt>
              </c:strCache>
            </c:strRef>
          </c:tx>
          <c:spPr>
            <a:ln w="28575" cap="rnd">
              <a:solidFill>
                <a:schemeClr val="accent1"/>
              </a:solidFill>
              <a:round/>
            </a:ln>
            <a:effectLst/>
          </c:spPr>
          <c:marker>
            <c:symbol val="none"/>
          </c:marker>
          <c:cat>
            <c:strRef>
              <c:f>Sheet1!$A$2:$A$4</c:f>
              <c:strCache>
                <c:ptCount val="3"/>
                <c:pt idx="0">
                  <c:v>Baseline</c:v>
                </c:pt>
                <c:pt idx="1">
                  <c:v>1 month</c:v>
                </c:pt>
                <c:pt idx="2">
                  <c:v>3 months</c:v>
                </c:pt>
              </c:strCache>
            </c:strRef>
          </c:cat>
          <c:val>
            <c:numRef>
              <c:f>Sheet1!$B$2:$B$4</c:f>
              <c:numCache>
                <c:formatCode>General</c:formatCode>
                <c:ptCount val="3"/>
                <c:pt idx="0">
                  <c:v>3.26</c:v>
                </c:pt>
                <c:pt idx="1">
                  <c:v>3.2</c:v>
                </c:pt>
                <c:pt idx="2">
                  <c:v>3.4</c:v>
                </c:pt>
              </c:numCache>
            </c:numRef>
          </c:val>
          <c:smooth val="0"/>
          <c:extLst>
            <c:ext xmlns:c16="http://schemas.microsoft.com/office/drawing/2014/chart" uri="{C3380CC4-5D6E-409C-BE32-E72D297353CC}">
              <c16:uniqueId val="{00000000-AED7-46C9-A107-AE4430D47470}"/>
            </c:ext>
          </c:extLst>
        </c:ser>
        <c:ser>
          <c:idx val="1"/>
          <c:order val="1"/>
          <c:tx>
            <c:strRef>
              <c:f>Sheet1!$C$1</c:f>
              <c:strCache>
                <c:ptCount val="1"/>
                <c:pt idx="0">
                  <c:v>BMQ-Necessity control</c:v>
                </c:pt>
              </c:strCache>
            </c:strRef>
          </c:tx>
          <c:spPr>
            <a:ln w="28575" cap="rnd">
              <a:solidFill>
                <a:schemeClr val="accent2"/>
              </a:solidFill>
              <a:round/>
            </a:ln>
            <a:effectLst/>
          </c:spPr>
          <c:marker>
            <c:symbol val="none"/>
          </c:marker>
          <c:cat>
            <c:strRef>
              <c:f>Sheet1!$A$2:$A$4</c:f>
              <c:strCache>
                <c:ptCount val="3"/>
                <c:pt idx="0">
                  <c:v>Baseline</c:v>
                </c:pt>
                <c:pt idx="1">
                  <c:v>1 month</c:v>
                </c:pt>
                <c:pt idx="2">
                  <c:v>3 months</c:v>
                </c:pt>
              </c:strCache>
            </c:strRef>
          </c:cat>
          <c:val>
            <c:numRef>
              <c:f>Sheet1!$C$2:$C$4</c:f>
              <c:numCache>
                <c:formatCode>General</c:formatCode>
                <c:ptCount val="3"/>
                <c:pt idx="0">
                  <c:v>3.21</c:v>
                </c:pt>
                <c:pt idx="1">
                  <c:v>3.2</c:v>
                </c:pt>
                <c:pt idx="2">
                  <c:v>2.95</c:v>
                </c:pt>
              </c:numCache>
            </c:numRef>
          </c:val>
          <c:smooth val="0"/>
          <c:extLst>
            <c:ext xmlns:c16="http://schemas.microsoft.com/office/drawing/2014/chart" uri="{C3380CC4-5D6E-409C-BE32-E72D297353CC}">
              <c16:uniqueId val="{00000001-AED7-46C9-A107-AE4430D47470}"/>
            </c:ext>
          </c:extLst>
        </c:ser>
        <c:dLbls>
          <c:showLegendKey val="0"/>
          <c:showVal val="0"/>
          <c:showCatName val="0"/>
          <c:showSerName val="0"/>
          <c:showPercent val="0"/>
          <c:showBubbleSize val="0"/>
        </c:dLbls>
        <c:smooth val="0"/>
        <c:axId val="606361471"/>
        <c:axId val="606362303"/>
      </c:lineChart>
      <c:catAx>
        <c:axId val="606361471"/>
        <c:scaling>
          <c:orientation val="minMax"/>
        </c:scaling>
        <c:delete val="0"/>
        <c:axPos val="b"/>
        <c:numFmt formatCode="General" sourceLinked="1"/>
        <c:majorTickMark val="none"/>
        <c:minorTickMark val="none"/>
        <c:tickLblPos val="nextTo"/>
        <c:spPr>
          <a:noFill/>
          <a:ln w="9525" cap="flat" cmpd="sng" algn="ctr">
            <a:solidFill>
              <a:schemeClr val="bg1">
                <a:lumMod val="50000"/>
              </a:schemeClr>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j-lt"/>
                <a:ea typeface="+mn-ea"/>
                <a:cs typeface="+mn-cs"/>
              </a:defRPr>
            </a:pPr>
            <a:endParaRPr lang="en-US"/>
          </a:p>
        </c:txPr>
        <c:crossAx val="606362303"/>
        <c:crosses val="autoZero"/>
        <c:auto val="1"/>
        <c:lblAlgn val="ctr"/>
        <c:lblOffset val="100"/>
        <c:noMultiLvlLbl val="0"/>
      </c:catAx>
      <c:valAx>
        <c:axId val="606362303"/>
        <c:scaling>
          <c:orientation val="minMax"/>
        </c:scaling>
        <c:delete val="0"/>
        <c:axPos val="l"/>
        <c:numFmt formatCode="#,##0.0" sourceLinked="0"/>
        <c:majorTickMark val="none"/>
        <c:minorTickMark val="none"/>
        <c:tickLblPos val="nextTo"/>
        <c:spPr>
          <a:noFill/>
          <a:ln>
            <a:solidFill>
              <a:schemeClr val="bg1">
                <a:lumMod val="50000"/>
              </a:schemeClr>
            </a:solid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606361471"/>
        <c:crosses val="autoZero"/>
        <c:crossBetween val="midCat"/>
        <c:majorUnit val="0.1"/>
      </c:valAx>
      <c:spPr>
        <a:noFill/>
        <a:ln w="25400">
          <a:noFill/>
        </a:ln>
        <a:effectLst/>
      </c:spPr>
    </c:plotArea>
    <c:legend>
      <c:legendPos val="b"/>
      <c:layout>
        <c:manualLayout>
          <c:xMode val="edge"/>
          <c:yMode val="edge"/>
          <c:x val="0.26225787364325642"/>
          <c:y val="5.5657155021432654E-2"/>
          <c:w val="0.73616791498924883"/>
          <c:h val="0.14622975474011135"/>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j-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200">
          <a:solidFill>
            <a:schemeClr val="tx1"/>
          </a:solidFill>
        </a:defRPr>
      </a:pPr>
      <a:endParaRPr lang="en-US"/>
    </a:p>
  </c:txPr>
  <c:externalData r:id="rId3">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898020130790403"/>
          <c:y val="0.184627031755836"/>
          <c:w val="0.73924618945821552"/>
          <c:h val="0.6127367461505866"/>
        </c:manualLayout>
      </c:layout>
      <c:lineChart>
        <c:grouping val="standard"/>
        <c:varyColors val="0"/>
        <c:ser>
          <c:idx val="0"/>
          <c:order val="0"/>
          <c:tx>
            <c:strRef>
              <c:f>Sheet1!$B$1</c:f>
              <c:strCache>
                <c:ptCount val="1"/>
                <c:pt idx="0">
                  <c:v>BMQ-concern intervention</c:v>
                </c:pt>
              </c:strCache>
            </c:strRef>
          </c:tx>
          <c:spPr>
            <a:ln w="28575" cap="rnd">
              <a:solidFill>
                <a:schemeClr val="accent1"/>
              </a:solidFill>
              <a:round/>
            </a:ln>
            <a:effectLst/>
          </c:spPr>
          <c:marker>
            <c:symbol val="none"/>
          </c:marker>
          <c:cat>
            <c:strRef>
              <c:f>Sheet1!$A$2:$A$4</c:f>
              <c:strCache>
                <c:ptCount val="3"/>
                <c:pt idx="0">
                  <c:v>Baseline</c:v>
                </c:pt>
                <c:pt idx="1">
                  <c:v>1 month</c:v>
                </c:pt>
                <c:pt idx="2">
                  <c:v>3 months</c:v>
                </c:pt>
              </c:strCache>
            </c:strRef>
          </c:cat>
          <c:val>
            <c:numRef>
              <c:f>Sheet1!$B$2:$B$4</c:f>
              <c:numCache>
                <c:formatCode>General</c:formatCode>
                <c:ptCount val="3"/>
                <c:pt idx="0">
                  <c:v>2.85</c:v>
                </c:pt>
                <c:pt idx="1">
                  <c:v>2.6</c:v>
                </c:pt>
                <c:pt idx="2">
                  <c:v>2.5499999999999998</c:v>
                </c:pt>
              </c:numCache>
            </c:numRef>
          </c:val>
          <c:smooth val="0"/>
          <c:extLst>
            <c:ext xmlns:c16="http://schemas.microsoft.com/office/drawing/2014/chart" uri="{C3380CC4-5D6E-409C-BE32-E72D297353CC}">
              <c16:uniqueId val="{00000000-BD6F-4830-8B68-A10C0FD41140}"/>
            </c:ext>
          </c:extLst>
        </c:ser>
        <c:ser>
          <c:idx val="1"/>
          <c:order val="1"/>
          <c:tx>
            <c:strRef>
              <c:f>Sheet1!$C$1</c:f>
              <c:strCache>
                <c:ptCount val="1"/>
                <c:pt idx="0">
                  <c:v>BMQ-concern control</c:v>
                </c:pt>
              </c:strCache>
            </c:strRef>
          </c:tx>
          <c:spPr>
            <a:ln w="28575" cap="rnd">
              <a:solidFill>
                <a:schemeClr val="accent2"/>
              </a:solidFill>
              <a:round/>
            </a:ln>
            <a:effectLst/>
          </c:spPr>
          <c:marker>
            <c:symbol val="none"/>
          </c:marker>
          <c:cat>
            <c:strRef>
              <c:f>Sheet1!$A$2:$A$4</c:f>
              <c:strCache>
                <c:ptCount val="3"/>
                <c:pt idx="0">
                  <c:v>Baseline</c:v>
                </c:pt>
                <c:pt idx="1">
                  <c:v>1 month</c:v>
                </c:pt>
                <c:pt idx="2">
                  <c:v>3 months</c:v>
                </c:pt>
              </c:strCache>
            </c:strRef>
          </c:cat>
          <c:val>
            <c:numRef>
              <c:f>Sheet1!$C$2:$C$4</c:f>
              <c:numCache>
                <c:formatCode>General</c:formatCode>
                <c:ptCount val="3"/>
                <c:pt idx="0">
                  <c:v>2.93</c:v>
                </c:pt>
                <c:pt idx="1">
                  <c:v>2.91</c:v>
                </c:pt>
                <c:pt idx="2">
                  <c:v>3</c:v>
                </c:pt>
              </c:numCache>
            </c:numRef>
          </c:val>
          <c:smooth val="0"/>
          <c:extLst>
            <c:ext xmlns:c16="http://schemas.microsoft.com/office/drawing/2014/chart" uri="{C3380CC4-5D6E-409C-BE32-E72D297353CC}">
              <c16:uniqueId val="{00000001-BD6F-4830-8B68-A10C0FD41140}"/>
            </c:ext>
          </c:extLst>
        </c:ser>
        <c:dLbls>
          <c:showLegendKey val="0"/>
          <c:showVal val="0"/>
          <c:showCatName val="0"/>
          <c:showSerName val="0"/>
          <c:showPercent val="0"/>
          <c:showBubbleSize val="0"/>
        </c:dLbls>
        <c:smooth val="0"/>
        <c:axId val="606361471"/>
        <c:axId val="606362303"/>
      </c:lineChart>
      <c:catAx>
        <c:axId val="606361471"/>
        <c:scaling>
          <c:orientation val="minMax"/>
        </c:scaling>
        <c:delete val="0"/>
        <c:axPos val="b"/>
        <c:numFmt formatCode="General" sourceLinked="1"/>
        <c:majorTickMark val="none"/>
        <c:minorTickMark val="none"/>
        <c:tickLblPos val="nextTo"/>
        <c:spPr>
          <a:noFill/>
          <a:ln w="9525" cap="flat" cmpd="sng" algn="ctr">
            <a:solidFill>
              <a:schemeClr val="bg1">
                <a:lumMod val="50000"/>
              </a:schemeClr>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j-lt"/>
                <a:ea typeface="+mn-ea"/>
                <a:cs typeface="+mn-cs"/>
              </a:defRPr>
            </a:pPr>
            <a:endParaRPr lang="en-US"/>
          </a:p>
        </c:txPr>
        <c:crossAx val="606362303"/>
        <c:crosses val="autoZero"/>
        <c:auto val="1"/>
        <c:lblAlgn val="ctr"/>
        <c:lblOffset val="100"/>
        <c:noMultiLvlLbl val="0"/>
      </c:catAx>
      <c:valAx>
        <c:axId val="606362303"/>
        <c:scaling>
          <c:orientation val="minMax"/>
          <c:min val="2.2000000000000002"/>
        </c:scaling>
        <c:delete val="0"/>
        <c:axPos val="l"/>
        <c:numFmt formatCode="#,##0.0" sourceLinked="0"/>
        <c:majorTickMark val="none"/>
        <c:minorTickMark val="none"/>
        <c:tickLblPos val="nextTo"/>
        <c:spPr>
          <a:noFill/>
          <a:ln>
            <a:solidFill>
              <a:schemeClr val="bg1">
                <a:lumMod val="50000"/>
              </a:schemeClr>
            </a:solid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606361471"/>
        <c:crosses val="autoZero"/>
        <c:crossBetween val="midCat"/>
        <c:majorUnit val="0.1"/>
      </c:valAx>
      <c:spPr>
        <a:noFill/>
        <a:ln w="25400">
          <a:noFill/>
        </a:ln>
        <a:effectLst/>
      </c:spPr>
    </c:plotArea>
    <c:legend>
      <c:legendPos val="b"/>
      <c:layout>
        <c:manualLayout>
          <c:xMode val="edge"/>
          <c:yMode val="edge"/>
          <c:x val="0.38806365316531549"/>
          <c:y val="3.1239109692583901E-2"/>
          <c:w val="0.61193634683468445"/>
          <c:h val="0.14649935949971279"/>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j-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200">
          <a:solidFill>
            <a:schemeClr val="tx1"/>
          </a:solidFill>
        </a:defRPr>
      </a:pPr>
      <a:endParaRPr lang="en-US"/>
    </a:p>
  </c:txPr>
  <c:externalData r:id="rId3">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Control</c:v>
                </c:pt>
              </c:strCache>
            </c:strRef>
          </c:tx>
          <c:spPr>
            <a:solidFill>
              <a:schemeClr val="accent1"/>
            </a:solidFill>
            <a:ln>
              <a:noFill/>
            </a:ln>
            <a:effectLst/>
          </c:spPr>
          <c:invertIfNegative val="0"/>
          <c:cat>
            <c:strRef>
              <c:f>Sheet1!$A$2:$A$3</c:f>
              <c:strCache>
                <c:ptCount val="2"/>
                <c:pt idx="0">
                  <c:v>Once-daily dosing for all targeted medications</c:v>
                </c:pt>
                <c:pt idx="1">
                  <c:v>Any targeted medication dosed more than once daily</c:v>
                </c:pt>
              </c:strCache>
            </c:strRef>
          </c:cat>
          <c:val>
            <c:numRef>
              <c:f>Sheet1!$B$2:$B$3</c:f>
              <c:numCache>
                <c:formatCode>General</c:formatCode>
                <c:ptCount val="2"/>
                <c:pt idx="0">
                  <c:v>19</c:v>
                </c:pt>
                <c:pt idx="1">
                  <c:v>12.5</c:v>
                </c:pt>
              </c:numCache>
            </c:numRef>
          </c:val>
          <c:extLst>
            <c:ext xmlns:c16="http://schemas.microsoft.com/office/drawing/2014/chart" uri="{C3380CC4-5D6E-409C-BE32-E72D297353CC}">
              <c16:uniqueId val="{00000000-5031-45BF-805F-B9ECD917A3BD}"/>
            </c:ext>
          </c:extLst>
        </c:ser>
        <c:ser>
          <c:idx val="1"/>
          <c:order val="1"/>
          <c:tx>
            <c:strRef>
              <c:f>Sheet1!$C$1</c:f>
              <c:strCache>
                <c:ptCount val="1"/>
                <c:pt idx="0">
                  <c:v>Pillbox</c:v>
                </c:pt>
              </c:strCache>
            </c:strRef>
          </c:tx>
          <c:spPr>
            <a:solidFill>
              <a:schemeClr val="accent2"/>
            </a:solidFill>
            <a:ln>
              <a:noFill/>
            </a:ln>
            <a:effectLst/>
          </c:spPr>
          <c:invertIfNegative val="0"/>
          <c:cat>
            <c:strRef>
              <c:f>Sheet1!$A$2:$A$3</c:f>
              <c:strCache>
                <c:ptCount val="2"/>
                <c:pt idx="0">
                  <c:v>Once-daily dosing for all targeted medications</c:v>
                </c:pt>
                <c:pt idx="1">
                  <c:v>Any targeted medication dosed more than once daily</c:v>
                </c:pt>
              </c:strCache>
            </c:strRef>
          </c:cat>
          <c:val>
            <c:numRef>
              <c:f>Sheet1!$C$2:$C$3</c:f>
              <c:numCache>
                <c:formatCode>General</c:formatCode>
                <c:ptCount val="2"/>
                <c:pt idx="0">
                  <c:v>18.5</c:v>
                </c:pt>
                <c:pt idx="1">
                  <c:v>14.3</c:v>
                </c:pt>
              </c:numCache>
            </c:numRef>
          </c:val>
          <c:extLst>
            <c:ext xmlns:c16="http://schemas.microsoft.com/office/drawing/2014/chart" uri="{C3380CC4-5D6E-409C-BE32-E72D297353CC}">
              <c16:uniqueId val="{00000001-5031-45BF-805F-B9ECD917A3BD}"/>
            </c:ext>
          </c:extLst>
        </c:ser>
        <c:ser>
          <c:idx val="2"/>
          <c:order val="2"/>
          <c:tx>
            <c:strRef>
              <c:f>Sheet1!$D$1</c:f>
              <c:strCache>
                <c:ptCount val="1"/>
                <c:pt idx="0">
                  <c:v>Digital timer cap</c:v>
                </c:pt>
              </c:strCache>
            </c:strRef>
          </c:tx>
          <c:spPr>
            <a:solidFill>
              <a:schemeClr val="accent3"/>
            </a:solidFill>
            <a:ln>
              <a:noFill/>
            </a:ln>
            <a:effectLst/>
          </c:spPr>
          <c:invertIfNegative val="0"/>
          <c:cat>
            <c:strRef>
              <c:f>Sheet1!$A$2:$A$3</c:f>
              <c:strCache>
                <c:ptCount val="2"/>
                <c:pt idx="0">
                  <c:v>Once-daily dosing for all targeted medications</c:v>
                </c:pt>
                <c:pt idx="1">
                  <c:v>Any targeted medication dosed more than once daily</c:v>
                </c:pt>
              </c:strCache>
            </c:strRef>
          </c:cat>
          <c:val>
            <c:numRef>
              <c:f>Sheet1!$D$2:$D$3</c:f>
              <c:numCache>
                <c:formatCode>General</c:formatCode>
                <c:ptCount val="2"/>
                <c:pt idx="0">
                  <c:v>18</c:v>
                </c:pt>
                <c:pt idx="1">
                  <c:v>14.2</c:v>
                </c:pt>
              </c:numCache>
            </c:numRef>
          </c:val>
          <c:extLst>
            <c:ext xmlns:c16="http://schemas.microsoft.com/office/drawing/2014/chart" uri="{C3380CC4-5D6E-409C-BE32-E72D297353CC}">
              <c16:uniqueId val="{00000002-5031-45BF-805F-B9ECD917A3BD}"/>
            </c:ext>
          </c:extLst>
        </c:ser>
        <c:ser>
          <c:idx val="3"/>
          <c:order val="3"/>
          <c:tx>
            <c:strRef>
              <c:f>Sheet1!$E$1</c:f>
              <c:strCache>
                <c:ptCount val="1"/>
                <c:pt idx="0">
                  <c:v>Pill bottle strip</c:v>
                </c:pt>
              </c:strCache>
            </c:strRef>
          </c:tx>
          <c:spPr>
            <a:solidFill>
              <a:schemeClr val="accent4"/>
            </a:solidFill>
            <a:ln>
              <a:noFill/>
            </a:ln>
            <a:effectLst/>
          </c:spPr>
          <c:invertIfNegative val="0"/>
          <c:cat>
            <c:strRef>
              <c:f>Sheet1!$A$2:$A$3</c:f>
              <c:strCache>
                <c:ptCount val="2"/>
                <c:pt idx="0">
                  <c:v>Once-daily dosing for all targeted medications</c:v>
                </c:pt>
                <c:pt idx="1">
                  <c:v>Any targeted medication dosed more than once daily</c:v>
                </c:pt>
              </c:strCache>
            </c:strRef>
          </c:cat>
          <c:val>
            <c:numRef>
              <c:f>Sheet1!$E$2:$E$3</c:f>
              <c:numCache>
                <c:formatCode>General</c:formatCode>
                <c:ptCount val="2"/>
                <c:pt idx="0">
                  <c:v>17</c:v>
                </c:pt>
              </c:numCache>
            </c:numRef>
          </c:val>
          <c:extLst>
            <c:ext xmlns:c16="http://schemas.microsoft.com/office/drawing/2014/chart" uri="{C3380CC4-5D6E-409C-BE32-E72D297353CC}">
              <c16:uniqueId val="{00000003-5031-45BF-805F-B9ECD917A3BD}"/>
            </c:ext>
          </c:extLst>
        </c:ser>
        <c:dLbls>
          <c:showLegendKey val="0"/>
          <c:showVal val="0"/>
          <c:showCatName val="0"/>
          <c:showSerName val="0"/>
          <c:showPercent val="0"/>
          <c:showBubbleSize val="0"/>
        </c:dLbls>
        <c:gapWidth val="219"/>
        <c:axId val="1891252063"/>
        <c:axId val="1891252543"/>
      </c:barChart>
      <c:catAx>
        <c:axId val="1891252063"/>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j-lt"/>
                <a:ea typeface="+mn-ea"/>
                <a:cs typeface="+mn-cs"/>
              </a:defRPr>
            </a:pPr>
            <a:endParaRPr lang="en-US"/>
          </a:p>
        </c:txPr>
        <c:crossAx val="1891252543"/>
        <c:crosses val="autoZero"/>
        <c:auto val="1"/>
        <c:lblAlgn val="ctr"/>
        <c:lblOffset val="100"/>
        <c:noMultiLvlLbl val="0"/>
      </c:catAx>
      <c:valAx>
        <c:axId val="1891252543"/>
        <c:scaling>
          <c:orientation val="minMax"/>
          <c:max val="25"/>
        </c:scaling>
        <c:delete val="0"/>
        <c:axPos val="l"/>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1891252063"/>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400">
          <a:latin typeface="+mn-lt"/>
        </a:defRPr>
      </a:pPr>
      <a:endParaRPr lang="en-US"/>
    </a:p>
  </c:txPr>
  <c:externalData r:id="rId3">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7294814886172731E-2"/>
          <c:y val="5.3819245102029768E-2"/>
          <c:w val="0.88419300845507476"/>
          <c:h val="0.78374907274816641"/>
        </c:manualLayout>
      </c:layout>
      <c:barChart>
        <c:barDir val="col"/>
        <c:grouping val="clustered"/>
        <c:varyColors val="0"/>
        <c:ser>
          <c:idx val="0"/>
          <c:order val="0"/>
          <c:tx>
            <c:strRef>
              <c:f>Sheet1!$B$1</c:f>
              <c:strCache>
                <c:ptCount val="1"/>
                <c:pt idx="0">
                  <c:v>Control</c:v>
                </c:pt>
              </c:strCache>
            </c:strRef>
          </c:tx>
          <c:spPr>
            <a:solidFill>
              <a:schemeClr val="accent1"/>
            </a:solidFill>
            <a:ln>
              <a:noFill/>
            </a:ln>
            <a:effectLst/>
          </c:spPr>
          <c:invertIfNegative val="0"/>
          <c:cat>
            <c:strRef>
              <c:f>Sheet1!$A$2:$A$3</c:f>
              <c:strCache>
                <c:ptCount val="2"/>
                <c:pt idx="0">
                  <c:v>Once-daily dosing for all targeted medications</c:v>
                </c:pt>
                <c:pt idx="1">
                  <c:v>Any targeted medication dosed more than once daily</c:v>
                </c:pt>
              </c:strCache>
            </c:strRef>
          </c:cat>
          <c:val>
            <c:numRef>
              <c:f>Sheet1!$B$2:$B$3</c:f>
              <c:numCache>
                <c:formatCode>General</c:formatCode>
                <c:ptCount val="2"/>
                <c:pt idx="0">
                  <c:v>19.8</c:v>
                </c:pt>
                <c:pt idx="1">
                  <c:v>13.7</c:v>
                </c:pt>
              </c:numCache>
            </c:numRef>
          </c:val>
          <c:extLst>
            <c:ext xmlns:c16="http://schemas.microsoft.com/office/drawing/2014/chart" uri="{C3380CC4-5D6E-409C-BE32-E72D297353CC}">
              <c16:uniqueId val="{00000000-960E-4A5E-A38F-5E9E390AA103}"/>
            </c:ext>
          </c:extLst>
        </c:ser>
        <c:ser>
          <c:idx val="1"/>
          <c:order val="1"/>
          <c:tx>
            <c:strRef>
              <c:f>Sheet1!$C$1</c:f>
              <c:strCache>
                <c:ptCount val="1"/>
                <c:pt idx="0">
                  <c:v>Pillbox</c:v>
                </c:pt>
              </c:strCache>
            </c:strRef>
          </c:tx>
          <c:spPr>
            <a:solidFill>
              <a:schemeClr val="accent2"/>
            </a:solidFill>
            <a:ln>
              <a:noFill/>
            </a:ln>
            <a:effectLst/>
          </c:spPr>
          <c:invertIfNegative val="0"/>
          <c:cat>
            <c:strRef>
              <c:f>Sheet1!$A$2:$A$3</c:f>
              <c:strCache>
                <c:ptCount val="2"/>
                <c:pt idx="0">
                  <c:v>Once-daily dosing for all targeted medications</c:v>
                </c:pt>
                <c:pt idx="1">
                  <c:v>Any targeted medication dosed more than once daily</c:v>
                </c:pt>
              </c:strCache>
            </c:strRef>
          </c:cat>
          <c:val>
            <c:numRef>
              <c:f>Sheet1!$C$2:$C$3</c:f>
              <c:numCache>
                <c:formatCode>General</c:formatCode>
                <c:ptCount val="2"/>
                <c:pt idx="0">
                  <c:v>19.5</c:v>
                </c:pt>
                <c:pt idx="1">
                  <c:v>15.2</c:v>
                </c:pt>
              </c:numCache>
            </c:numRef>
          </c:val>
          <c:extLst>
            <c:ext xmlns:c16="http://schemas.microsoft.com/office/drawing/2014/chart" uri="{C3380CC4-5D6E-409C-BE32-E72D297353CC}">
              <c16:uniqueId val="{00000001-960E-4A5E-A38F-5E9E390AA103}"/>
            </c:ext>
          </c:extLst>
        </c:ser>
        <c:ser>
          <c:idx val="2"/>
          <c:order val="2"/>
          <c:tx>
            <c:strRef>
              <c:f>Sheet1!$D$1</c:f>
              <c:strCache>
                <c:ptCount val="1"/>
                <c:pt idx="0">
                  <c:v>Digital timer cap</c:v>
                </c:pt>
              </c:strCache>
            </c:strRef>
          </c:tx>
          <c:spPr>
            <a:solidFill>
              <a:schemeClr val="accent3"/>
            </a:solidFill>
            <a:ln>
              <a:noFill/>
            </a:ln>
            <a:effectLst/>
          </c:spPr>
          <c:invertIfNegative val="0"/>
          <c:cat>
            <c:strRef>
              <c:f>Sheet1!$A$2:$A$3</c:f>
              <c:strCache>
                <c:ptCount val="2"/>
                <c:pt idx="0">
                  <c:v>Once-daily dosing for all targeted medications</c:v>
                </c:pt>
                <c:pt idx="1">
                  <c:v>Any targeted medication dosed more than once daily</c:v>
                </c:pt>
              </c:strCache>
            </c:strRef>
          </c:cat>
          <c:val>
            <c:numRef>
              <c:f>Sheet1!$D$2:$D$3</c:f>
              <c:numCache>
                <c:formatCode>General</c:formatCode>
                <c:ptCount val="2"/>
                <c:pt idx="0">
                  <c:v>18.8</c:v>
                </c:pt>
                <c:pt idx="1">
                  <c:v>15.4</c:v>
                </c:pt>
              </c:numCache>
            </c:numRef>
          </c:val>
          <c:extLst>
            <c:ext xmlns:c16="http://schemas.microsoft.com/office/drawing/2014/chart" uri="{C3380CC4-5D6E-409C-BE32-E72D297353CC}">
              <c16:uniqueId val="{00000002-960E-4A5E-A38F-5E9E390AA103}"/>
            </c:ext>
          </c:extLst>
        </c:ser>
        <c:ser>
          <c:idx val="3"/>
          <c:order val="3"/>
          <c:tx>
            <c:strRef>
              <c:f>Sheet1!$E$1</c:f>
              <c:strCache>
                <c:ptCount val="1"/>
                <c:pt idx="0">
                  <c:v>Pill bottle strip</c:v>
                </c:pt>
              </c:strCache>
            </c:strRef>
          </c:tx>
          <c:spPr>
            <a:solidFill>
              <a:schemeClr val="accent4"/>
            </a:solidFill>
            <a:ln>
              <a:noFill/>
            </a:ln>
            <a:effectLst/>
          </c:spPr>
          <c:invertIfNegative val="0"/>
          <c:cat>
            <c:strRef>
              <c:f>Sheet1!$A$2:$A$3</c:f>
              <c:strCache>
                <c:ptCount val="2"/>
                <c:pt idx="0">
                  <c:v>Once-daily dosing for all targeted medications</c:v>
                </c:pt>
                <c:pt idx="1">
                  <c:v>Any targeted medication dosed more than once daily</c:v>
                </c:pt>
              </c:strCache>
            </c:strRef>
          </c:cat>
          <c:val>
            <c:numRef>
              <c:f>Sheet1!$E$2:$E$3</c:f>
              <c:numCache>
                <c:formatCode>General</c:formatCode>
                <c:ptCount val="2"/>
                <c:pt idx="0">
                  <c:v>18.2</c:v>
                </c:pt>
              </c:numCache>
            </c:numRef>
          </c:val>
          <c:extLst>
            <c:ext xmlns:c16="http://schemas.microsoft.com/office/drawing/2014/chart" uri="{C3380CC4-5D6E-409C-BE32-E72D297353CC}">
              <c16:uniqueId val="{00000003-960E-4A5E-A38F-5E9E390AA103}"/>
            </c:ext>
          </c:extLst>
        </c:ser>
        <c:dLbls>
          <c:showLegendKey val="0"/>
          <c:showVal val="0"/>
          <c:showCatName val="0"/>
          <c:showSerName val="0"/>
          <c:showPercent val="0"/>
          <c:showBubbleSize val="0"/>
        </c:dLbls>
        <c:gapWidth val="219"/>
        <c:axId val="1891252063"/>
        <c:axId val="1891252543"/>
      </c:barChart>
      <c:catAx>
        <c:axId val="1891252063"/>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j-lt"/>
                <a:ea typeface="+mn-ea"/>
                <a:cs typeface="+mn-cs"/>
              </a:defRPr>
            </a:pPr>
            <a:endParaRPr lang="en-US"/>
          </a:p>
        </c:txPr>
        <c:crossAx val="1891252543"/>
        <c:crosses val="autoZero"/>
        <c:auto val="1"/>
        <c:lblAlgn val="ctr"/>
        <c:lblOffset val="100"/>
        <c:noMultiLvlLbl val="0"/>
      </c:catAx>
      <c:valAx>
        <c:axId val="1891252543"/>
        <c:scaling>
          <c:orientation val="minMax"/>
          <c:max val="25"/>
        </c:scaling>
        <c:delete val="0"/>
        <c:axPos val="l"/>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1891252063"/>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400">
          <a:solidFill>
            <a:schemeClr val="tx1"/>
          </a:solidFill>
        </a:defRPr>
      </a:pPr>
      <a:endParaRPr lang="en-US"/>
    </a:p>
  </c:txPr>
  <c:externalData r:id="rId3">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8155228885249301E-2"/>
          <c:y val="4.8108772962143019E-2"/>
          <c:w val="0.92485141660393677"/>
          <c:h val="0.70004678218647087"/>
        </c:manualLayout>
      </c:layout>
      <c:lineChart>
        <c:grouping val="standard"/>
        <c:varyColors val="0"/>
        <c:ser>
          <c:idx val="0"/>
          <c:order val="0"/>
          <c:tx>
            <c:strRef>
              <c:f>Sheet1!$B$1</c:f>
              <c:strCache>
                <c:ptCount val="1"/>
                <c:pt idx="0">
                  <c:v>Control</c:v>
                </c:pt>
              </c:strCache>
            </c:strRef>
          </c:tx>
          <c:spPr>
            <a:ln w="28575" cap="rnd">
              <a:solidFill>
                <a:schemeClr val="accent3"/>
              </a:solidFill>
              <a:round/>
            </a:ln>
            <a:effectLst/>
          </c:spPr>
          <c:marker>
            <c:symbol val="none"/>
          </c:marker>
          <c:cat>
            <c:numRef>
              <c:f>Sheet1!$A$2:$A$62</c:f>
              <c:numCache>
                <c:formatCode>General</c:formatCode>
                <c:ptCount val="61"/>
                <c:pt idx="0">
                  <c:v>1970</c:v>
                </c:pt>
                <c:pt idx="1">
                  <c:v>2</c:v>
                </c:pt>
                <c:pt idx="2">
                  <c:v>3</c:v>
                </c:pt>
                <c:pt idx="3">
                  <c:v>4</c:v>
                </c:pt>
                <c:pt idx="4">
                  <c:v>5</c:v>
                </c:pt>
                <c:pt idx="5">
                  <c:v>6</c:v>
                </c:pt>
                <c:pt idx="6">
                  <c:v>1975</c:v>
                </c:pt>
                <c:pt idx="7">
                  <c:v>8</c:v>
                </c:pt>
                <c:pt idx="8">
                  <c:v>9</c:v>
                </c:pt>
                <c:pt idx="9">
                  <c:v>10</c:v>
                </c:pt>
                <c:pt idx="10">
                  <c:v>11</c:v>
                </c:pt>
                <c:pt idx="11">
                  <c:v>12</c:v>
                </c:pt>
                <c:pt idx="12">
                  <c:v>1980</c:v>
                </c:pt>
                <c:pt idx="13">
                  <c:v>14</c:v>
                </c:pt>
                <c:pt idx="14">
                  <c:v>15</c:v>
                </c:pt>
                <c:pt idx="15">
                  <c:v>16</c:v>
                </c:pt>
                <c:pt idx="16">
                  <c:v>17</c:v>
                </c:pt>
                <c:pt idx="17">
                  <c:v>18</c:v>
                </c:pt>
                <c:pt idx="18">
                  <c:v>1985</c:v>
                </c:pt>
                <c:pt idx="19">
                  <c:v>20</c:v>
                </c:pt>
                <c:pt idx="20">
                  <c:v>21</c:v>
                </c:pt>
                <c:pt idx="21">
                  <c:v>22</c:v>
                </c:pt>
                <c:pt idx="22">
                  <c:v>23</c:v>
                </c:pt>
                <c:pt idx="23">
                  <c:v>24</c:v>
                </c:pt>
                <c:pt idx="24">
                  <c:v>1990</c:v>
                </c:pt>
                <c:pt idx="25">
                  <c:v>26</c:v>
                </c:pt>
                <c:pt idx="26">
                  <c:v>27</c:v>
                </c:pt>
                <c:pt idx="27">
                  <c:v>28</c:v>
                </c:pt>
                <c:pt idx="28">
                  <c:v>29</c:v>
                </c:pt>
                <c:pt idx="29">
                  <c:v>30</c:v>
                </c:pt>
                <c:pt idx="30">
                  <c:v>1995</c:v>
                </c:pt>
                <c:pt idx="31">
                  <c:v>32</c:v>
                </c:pt>
                <c:pt idx="32">
                  <c:v>33</c:v>
                </c:pt>
                <c:pt idx="33">
                  <c:v>31</c:v>
                </c:pt>
                <c:pt idx="34">
                  <c:v>32</c:v>
                </c:pt>
                <c:pt idx="35">
                  <c:v>33</c:v>
                </c:pt>
                <c:pt idx="36">
                  <c:v>2000</c:v>
                </c:pt>
                <c:pt idx="37">
                  <c:v>35</c:v>
                </c:pt>
                <c:pt idx="38">
                  <c:v>36</c:v>
                </c:pt>
                <c:pt idx="39">
                  <c:v>37</c:v>
                </c:pt>
                <c:pt idx="40">
                  <c:v>38</c:v>
                </c:pt>
                <c:pt idx="41">
                  <c:v>39</c:v>
                </c:pt>
                <c:pt idx="42">
                  <c:v>2005</c:v>
                </c:pt>
                <c:pt idx="43">
                  <c:v>41</c:v>
                </c:pt>
                <c:pt idx="44">
                  <c:v>42</c:v>
                </c:pt>
                <c:pt idx="45">
                  <c:v>43</c:v>
                </c:pt>
                <c:pt idx="46">
                  <c:v>44</c:v>
                </c:pt>
                <c:pt idx="47">
                  <c:v>45</c:v>
                </c:pt>
                <c:pt idx="48">
                  <c:v>2010</c:v>
                </c:pt>
                <c:pt idx="49">
                  <c:v>47</c:v>
                </c:pt>
                <c:pt idx="50">
                  <c:v>48</c:v>
                </c:pt>
                <c:pt idx="51">
                  <c:v>49</c:v>
                </c:pt>
                <c:pt idx="52">
                  <c:v>50</c:v>
                </c:pt>
                <c:pt idx="53">
                  <c:v>51</c:v>
                </c:pt>
                <c:pt idx="54">
                  <c:v>2015</c:v>
                </c:pt>
                <c:pt idx="55">
                  <c:v>53</c:v>
                </c:pt>
                <c:pt idx="56">
                  <c:v>54</c:v>
                </c:pt>
                <c:pt idx="57">
                  <c:v>55</c:v>
                </c:pt>
                <c:pt idx="58">
                  <c:v>56</c:v>
                </c:pt>
                <c:pt idx="59">
                  <c:v>57</c:v>
                </c:pt>
                <c:pt idx="60">
                  <c:v>2020</c:v>
                </c:pt>
              </c:numCache>
            </c:numRef>
          </c:cat>
          <c:val>
            <c:numRef>
              <c:f>Sheet1!$B$2:$B$62</c:f>
              <c:numCache>
                <c:formatCode>General</c:formatCode>
                <c:ptCount val="61"/>
                <c:pt idx="5">
                  <c:v>40</c:v>
                </c:pt>
                <c:pt idx="6">
                  <c:v>33</c:v>
                </c:pt>
                <c:pt idx="7">
                  <c:v>36</c:v>
                </c:pt>
                <c:pt idx="8">
                  <c:v>42</c:v>
                </c:pt>
                <c:pt idx="9">
                  <c:v>40</c:v>
                </c:pt>
                <c:pt idx="10">
                  <c:v>36</c:v>
                </c:pt>
                <c:pt idx="11">
                  <c:v>51</c:v>
                </c:pt>
                <c:pt idx="12">
                  <c:v>30</c:v>
                </c:pt>
                <c:pt idx="13">
                  <c:v>60</c:v>
                </c:pt>
                <c:pt idx="14">
                  <c:v>45</c:v>
                </c:pt>
                <c:pt idx="15">
                  <c:v>36</c:v>
                </c:pt>
                <c:pt idx="16">
                  <c:v>42</c:v>
                </c:pt>
                <c:pt idx="17">
                  <c:v>48</c:v>
                </c:pt>
                <c:pt idx="18">
                  <c:v>63</c:v>
                </c:pt>
                <c:pt idx="19">
                  <c:v>48</c:v>
                </c:pt>
                <c:pt idx="20">
                  <c:v>45</c:v>
                </c:pt>
                <c:pt idx="21">
                  <c:v>45</c:v>
                </c:pt>
                <c:pt idx="22">
                  <c:v>60</c:v>
                </c:pt>
                <c:pt idx="23">
                  <c:v>72</c:v>
                </c:pt>
                <c:pt idx="24">
                  <c:v>54</c:v>
                </c:pt>
                <c:pt idx="25">
                  <c:v>63</c:v>
                </c:pt>
                <c:pt idx="26">
                  <c:v>80</c:v>
                </c:pt>
                <c:pt idx="27">
                  <c:v>84</c:v>
                </c:pt>
                <c:pt idx="28">
                  <c:v>66</c:v>
                </c:pt>
                <c:pt idx="29">
                  <c:v>66</c:v>
                </c:pt>
                <c:pt idx="30">
                  <c:v>80</c:v>
                </c:pt>
                <c:pt idx="31">
                  <c:v>84</c:v>
                </c:pt>
                <c:pt idx="32">
                  <c:v>99</c:v>
                </c:pt>
                <c:pt idx="33">
                  <c:v>104</c:v>
                </c:pt>
                <c:pt idx="34">
                  <c:v>104</c:v>
                </c:pt>
                <c:pt idx="35">
                  <c:v>116</c:v>
                </c:pt>
                <c:pt idx="36">
                  <c:v>131</c:v>
                </c:pt>
                <c:pt idx="37">
                  <c:v>146</c:v>
                </c:pt>
                <c:pt idx="38">
                  <c:v>173</c:v>
                </c:pt>
                <c:pt idx="39">
                  <c:v>203</c:v>
                </c:pt>
                <c:pt idx="40">
                  <c:v>215</c:v>
                </c:pt>
                <c:pt idx="41">
                  <c:v>236</c:v>
                </c:pt>
                <c:pt idx="42">
                  <c:v>290</c:v>
                </c:pt>
                <c:pt idx="43">
                  <c:v>337</c:v>
                </c:pt>
                <c:pt idx="44">
                  <c:v>358</c:v>
                </c:pt>
                <c:pt idx="45">
                  <c:v>457</c:v>
                </c:pt>
                <c:pt idx="46">
                  <c:v>496</c:v>
                </c:pt>
                <c:pt idx="47">
                  <c:v>504</c:v>
                </c:pt>
                <c:pt idx="48">
                  <c:v>648</c:v>
                </c:pt>
                <c:pt idx="49">
                  <c:v>755</c:v>
                </c:pt>
                <c:pt idx="50">
                  <c:v>812</c:v>
                </c:pt>
                <c:pt idx="51">
                  <c:v>893</c:v>
                </c:pt>
                <c:pt idx="52">
                  <c:v>1078</c:v>
                </c:pt>
                <c:pt idx="53">
                  <c:v>1215</c:v>
                </c:pt>
                <c:pt idx="54">
                  <c:v>1280</c:v>
                </c:pt>
              </c:numCache>
            </c:numRef>
          </c:val>
          <c:smooth val="0"/>
          <c:extLst>
            <c:ext xmlns:c16="http://schemas.microsoft.com/office/drawing/2014/chart" uri="{C3380CC4-5D6E-409C-BE32-E72D297353CC}">
              <c16:uniqueId val="{00000000-2111-41D4-87D2-986E9F182153}"/>
            </c:ext>
          </c:extLst>
        </c:ser>
        <c:dLbls>
          <c:showLegendKey val="0"/>
          <c:showVal val="0"/>
          <c:showCatName val="0"/>
          <c:showSerName val="0"/>
          <c:showPercent val="0"/>
          <c:showBubbleSize val="0"/>
        </c:dLbls>
        <c:smooth val="0"/>
        <c:axId val="1891252063"/>
        <c:axId val="1891252543"/>
      </c:lineChart>
      <c:catAx>
        <c:axId val="1891252063"/>
        <c:scaling>
          <c:orientation val="minMax"/>
        </c:scaling>
        <c:delete val="0"/>
        <c:axPos val="b"/>
        <c:title>
          <c:tx>
            <c:rich>
              <a:bodyPr rot="0" spcFirstLastPara="1" vertOverflow="ellipsis" vert="horz" wrap="square" anchor="ctr" anchorCtr="1"/>
              <a:lstStyle/>
              <a:p>
                <a:pPr>
                  <a:defRPr sz="1600" b="0" i="0" u="none" strike="noStrike" kern="1200" baseline="0">
                    <a:solidFill>
                      <a:schemeClr val="tx1"/>
                    </a:solidFill>
                    <a:latin typeface="+mj-lt"/>
                    <a:ea typeface="+mn-ea"/>
                    <a:cs typeface="+mn-cs"/>
                  </a:defRPr>
                </a:pPr>
                <a:r>
                  <a:rPr lang="pt-BR" dirty="0">
                    <a:latin typeface="+mj-lt"/>
                  </a:rPr>
                  <a:t>Years of publication</a:t>
                </a:r>
              </a:p>
            </c:rich>
          </c:tx>
          <c:layout>
            <c:manualLayout>
              <c:xMode val="edge"/>
              <c:yMode val="edge"/>
              <c:x val="0.42980633290658865"/>
              <c:y val="0.90612592279667414"/>
            </c:manualLayout>
          </c:layout>
          <c:overlay val="0"/>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mj-lt"/>
                  <a:ea typeface="+mn-ea"/>
                  <a:cs typeface="+mn-cs"/>
                </a:defRPr>
              </a:pPr>
              <a:endParaRPr lang="en-US"/>
            </a:p>
          </c:txPr>
        </c:title>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1891252543"/>
        <c:crosses val="autoZero"/>
        <c:auto val="1"/>
        <c:lblAlgn val="ctr"/>
        <c:lblOffset val="100"/>
        <c:tickLblSkip val="6"/>
        <c:tickMarkSkip val="1"/>
        <c:noMultiLvlLbl val="0"/>
      </c:catAx>
      <c:valAx>
        <c:axId val="1891252543"/>
        <c:scaling>
          <c:orientation val="minMax"/>
          <c:max val="1400"/>
          <c:min val="0"/>
        </c:scaling>
        <c:delete val="0"/>
        <c:axPos val="l"/>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1891252063"/>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600">
          <a:solidFill>
            <a:schemeClr val="tx1"/>
          </a:solidFill>
          <a:latin typeface="+mn-lt"/>
        </a:defRPr>
      </a:pPr>
      <a:endParaRPr lang="en-US"/>
    </a:p>
  </c:txPr>
  <c:externalData r:id="rId3">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7934748267325744E-2"/>
          <c:y val="6.8613650629310449E-2"/>
          <c:w val="0.94413050346534855"/>
          <c:h val="0.78102521484916843"/>
        </c:manualLayout>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dLbls>
            <c:dLbl>
              <c:idx val="0"/>
              <c:layout>
                <c:manualLayout>
                  <c:x val="-9.548500806014995E-18"/>
                  <c:y val="-3.1250000000000118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DA2-4DBD-91D1-4ECF1BF9D6C3}"/>
                </c:ext>
              </c:extLst>
            </c:dLbl>
            <c:dLbl>
              <c:idx val="1"/>
              <c:layout>
                <c:manualLayout>
                  <c:x val="0"/>
                  <c:y val="-3.7499999999999999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ADA2-4DBD-91D1-4ECF1BF9D6C3}"/>
                </c:ext>
              </c:extLst>
            </c:dLbl>
            <c:dLbl>
              <c:idx val="2"/>
              <c:layout>
                <c:manualLayout>
                  <c:x val="-3.0316316371868394E-17"/>
                  <c:y val="-4.38126483777369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ADA2-4DBD-91D1-4ECF1BF9D6C3}"/>
                </c:ext>
              </c:extLst>
            </c:dLbl>
            <c:dLbl>
              <c:idx val="3"/>
              <c:layout>
                <c:manualLayout>
                  <c:x val="0"/>
                  <c:y val="-4.3749999999999997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ADA2-4DBD-91D1-4ECF1BF9D6C3}"/>
                </c:ext>
              </c:extLst>
            </c:dLbl>
            <c:dLbl>
              <c:idx val="4"/>
              <c:layout>
                <c:manualLayout>
                  <c:x val="-3.307272718750079E-3"/>
                  <c:y val="-5.6312648377736745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ADA2-4DBD-91D1-4ECF1BF9D6C3}"/>
                </c:ext>
              </c:extLst>
            </c:dLbl>
            <c:dLbl>
              <c:idx val="5"/>
              <c:layout>
                <c:manualLayout>
                  <c:x val="0"/>
                  <c:y val="-8.5625494592455817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ADA2-4DBD-91D1-4ECF1BF9D6C3}"/>
                </c:ext>
              </c:extLst>
            </c:dLbl>
            <c:dLbl>
              <c:idx val="6"/>
              <c:layout>
                <c:manualLayout>
                  <c:x val="0"/>
                  <c:y val="-5.6250000000000001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ADA2-4DBD-91D1-4ECF1BF9D6C3}"/>
                </c:ext>
              </c:extLst>
            </c:dLbl>
            <c:dLbl>
              <c:idx val="7"/>
              <c:layout>
                <c:manualLayout>
                  <c:x val="-6.0632632743736787E-17"/>
                  <c:y val="-8.1312648377736815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ADA2-4DBD-91D1-4ECF1BF9D6C3}"/>
                </c:ext>
              </c:extLst>
            </c:dLbl>
            <c:dLbl>
              <c:idx val="8"/>
              <c:layout>
                <c:manualLayout>
                  <c:x val="0"/>
                  <c:y val="-9.375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ADA2-4DBD-91D1-4ECF1BF9D6C3}"/>
                </c:ext>
              </c:extLst>
            </c:dLbl>
            <c:dLbl>
              <c:idx val="9"/>
              <c:layout>
                <c:manualLayout>
                  <c:x val="0"/>
                  <c:y val="-0.10625"/>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ADA2-4DBD-91D1-4ECF1BF9D6C3}"/>
                </c:ext>
              </c:extLst>
            </c:dLbl>
            <c:dLbl>
              <c:idx val="10"/>
              <c:layout>
                <c:manualLayout>
                  <c:x val="0"/>
                  <c:y val="-0.15631264837773676"/>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ADA2-4DBD-91D1-4ECF1BF9D6C3}"/>
                </c:ext>
              </c:extLst>
            </c:dLbl>
            <c:dLbl>
              <c:idx val="11"/>
              <c:layout>
                <c:manualLayout>
                  <c:x val="-1.2126526548747357E-16"/>
                  <c:y val="-0.1834377472962279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ADA2-4DBD-91D1-4ECF1BF9D6C3}"/>
                </c:ext>
              </c:extLst>
            </c:dLbl>
            <c:dLbl>
              <c:idx val="12"/>
              <c:layout>
                <c:manualLayout>
                  <c:x val="0"/>
                  <c:y val="-0.2283127802690583"/>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ADA2-4DBD-91D1-4ECF1BF9D6C3}"/>
                </c:ext>
              </c:extLst>
            </c:dLbl>
            <c:dLbl>
              <c:idx val="13"/>
              <c:layout>
                <c:manualLayout>
                  <c:x val="0"/>
                  <c:y val="-0.27518794513321021"/>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ADA2-4DBD-91D1-4ECF1BF9D6C3}"/>
                </c:ext>
              </c:extLst>
            </c:dLbl>
            <c:dLbl>
              <c:idx val="14"/>
              <c:layout>
                <c:manualLayout>
                  <c:x val="0"/>
                  <c:y val="-0.3273130440517014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ADA2-4DBD-91D1-4ECF1BF9D6C3}"/>
                </c:ext>
              </c:extLst>
            </c:dLbl>
            <c:dLbl>
              <c:idx val="15"/>
              <c:layout>
                <c:manualLayout>
                  <c:x val="0"/>
                  <c:y val="-0.39712542864679506"/>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F-ADA2-4DBD-91D1-4ECF1BF9D6C3}"/>
                </c:ext>
              </c:extLst>
            </c:dLbl>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Sheet1!$A$2:$A$17</c:f>
              <c:numCache>
                <c:formatCode>General</c:formatCode>
                <c:ptCount val="16"/>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pt idx="13">
                  <c:v>2023</c:v>
                </c:pt>
                <c:pt idx="14">
                  <c:v>2024</c:v>
                </c:pt>
                <c:pt idx="15">
                  <c:v>2025</c:v>
                </c:pt>
              </c:numCache>
            </c:numRef>
          </c:cat>
          <c:val>
            <c:numRef>
              <c:f>Sheet1!$B$2:$B$17</c:f>
              <c:numCache>
                <c:formatCode>General</c:formatCode>
                <c:ptCount val="16"/>
                <c:pt idx="0">
                  <c:v>2</c:v>
                </c:pt>
                <c:pt idx="1">
                  <c:v>5</c:v>
                </c:pt>
                <c:pt idx="2">
                  <c:v>6.5</c:v>
                </c:pt>
                <c:pt idx="3">
                  <c:v>9</c:v>
                </c:pt>
                <c:pt idx="4">
                  <c:v>12.5</c:v>
                </c:pt>
                <c:pt idx="5">
                  <c:v>15.5</c:v>
                </c:pt>
                <c:pt idx="6">
                  <c:v>18</c:v>
                </c:pt>
                <c:pt idx="7">
                  <c:v>26</c:v>
                </c:pt>
                <c:pt idx="8">
                  <c:v>33</c:v>
                </c:pt>
                <c:pt idx="9">
                  <c:v>41</c:v>
                </c:pt>
                <c:pt idx="10">
                  <c:v>64.2</c:v>
                </c:pt>
                <c:pt idx="11">
                  <c:v>79</c:v>
                </c:pt>
                <c:pt idx="12">
                  <c:v>97</c:v>
                </c:pt>
                <c:pt idx="13">
                  <c:v>120</c:v>
                </c:pt>
                <c:pt idx="14">
                  <c:v>147</c:v>
                </c:pt>
                <c:pt idx="15">
                  <c:v>181</c:v>
                </c:pt>
              </c:numCache>
            </c:numRef>
          </c:val>
          <c:extLst>
            <c:ext xmlns:c16="http://schemas.microsoft.com/office/drawing/2014/chart" uri="{C3380CC4-5D6E-409C-BE32-E72D297353CC}">
              <c16:uniqueId val="{00000010-ADA2-4DBD-91D1-4ECF1BF9D6C3}"/>
            </c:ext>
          </c:extLst>
        </c:ser>
        <c:dLbls>
          <c:dLblPos val="ctr"/>
          <c:showLegendKey val="0"/>
          <c:showVal val="1"/>
          <c:showCatName val="0"/>
          <c:showSerName val="0"/>
          <c:showPercent val="0"/>
          <c:showBubbleSize val="0"/>
        </c:dLbls>
        <c:gapWidth val="60"/>
        <c:overlap val="100"/>
        <c:axId val="1903583791"/>
        <c:axId val="1903578511"/>
      </c:barChart>
      <c:catAx>
        <c:axId val="1903583791"/>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5400000" spcFirstLastPara="1" vertOverflow="ellipsis" wrap="square" anchor="ctr" anchorCtr="1"/>
          <a:lstStyle/>
          <a:p>
            <a:pPr>
              <a:defRPr sz="1100" b="0" i="0" u="none" strike="noStrike" kern="1200" baseline="0">
                <a:solidFill>
                  <a:schemeClr val="tx1"/>
                </a:solidFill>
                <a:latin typeface="+mn-lt"/>
                <a:ea typeface="+mn-ea"/>
                <a:cs typeface="+mn-cs"/>
              </a:defRPr>
            </a:pPr>
            <a:endParaRPr lang="en-US"/>
          </a:p>
        </c:txPr>
        <c:crossAx val="1903578511"/>
        <c:crosses val="autoZero"/>
        <c:auto val="1"/>
        <c:lblAlgn val="ctr"/>
        <c:lblOffset val="100"/>
        <c:noMultiLvlLbl val="0"/>
      </c:catAx>
      <c:valAx>
        <c:axId val="1903578511"/>
        <c:scaling>
          <c:orientation val="minMax"/>
        </c:scaling>
        <c:delete val="1"/>
        <c:axPos val="l"/>
        <c:numFmt formatCode="General" sourceLinked="1"/>
        <c:majorTickMark val="none"/>
        <c:minorTickMark val="none"/>
        <c:tickLblPos val="nextTo"/>
        <c:crossAx val="1903583791"/>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100">
          <a:solidFill>
            <a:schemeClr val="tx1"/>
          </a:solidFill>
        </a:defRPr>
      </a:pPr>
      <a:endParaRPr lang="en-US"/>
    </a:p>
  </c:txPr>
  <c:externalData r:id="rId3">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0875749522848039E-2"/>
          <c:y val="6.7244652991116288E-2"/>
          <c:w val="0.91824850095430377"/>
          <c:h val="0.93275534700888374"/>
        </c:manualLayout>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dLbls>
            <c:dLbl>
              <c:idx val="0"/>
              <c:layout>
                <c:manualLayout>
                  <c:x val="1.3625786268108439E-2"/>
                  <c:y val="-9.183925245125292E-2"/>
                </c:manualLayout>
              </c:layout>
              <c:dLblPos val="ctr"/>
              <c:showLegendKey val="0"/>
              <c:showVal val="1"/>
              <c:showCatName val="0"/>
              <c:showSerName val="0"/>
              <c:showPercent val="0"/>
              <c:showBubbleSize val="0"/>
              <c:extLst>
                <c:ext xmlns:c15="http://schemas.microsoft.com/office/drawing/2012/chart" uri="{CE6537A1-D6FC-4f65-9D91-7224C49458BB}">
                  <c15:layout>
                    <c:manualLayout>
                      <c:w val="0.27359501680626286"/>
                      <c:h val="9.2703372716461591E-2"/>
                    </c:manualLayout>
                  </c15:layout>
                </c:ext>
                <c:ext xmlns:c16="http://schemas.microsoft.com/office/drawing/2014/chart" uri="{C3380CC4-5D6E-409C-BE32-E72D297353CC}">
                  <c16:uniqueId val="{00000000-42FC-4416-BB00-093C26893CC9}"/>
                </c:ext>
              </c:extLst>
            </c:dLbl>
            <c:dLbl>
              <c:idx val="1"/>
              <c:layout>
                <c:manualLayout>
                  <c:x val="1.3625786268108439E-2"/>
                  <c:y val="-0.48838838393625844"/>
                </c:manualLayout>
              </c:layout>
              <c:dLblPos val="ctr"/>
              <c:showLegendKey val="0"/>
              <c:showVal val="1"/>
              <c:showCatName val="0"/>
              <c:showSerName val="0"/>
              <c:showPercent val="0"/>
              <c:showBubbleSize val="0"/>
              <c:extLst>
                <c:ext xmlns:c15="http://schemas.microsoft.com/office/drawing/2012/chart" uri="{CE6537A1-D6FC-4f65-9D91-7224C49458BB}">
                  <c15:layout>
                    <c:manualLayout>
                      <c:w val="0.32121580142753992"/>
                      <c:h val="9.2703029701609888E-2"/>
                    </c:manualLayout>
                  </c15:layout>
                </c:ext>
                <c:ext xmlns:c16="http://schemas.microsoft.com/office/drawing/2014/chart" uri="{C3380CC4-5D6E-409C-BE32-E72D297353CC}">
                  <c16:uniqueId val="{00000001-42FC-4416-BB00-093C26893CC9}"/>
                </c:ext>
              </c:extLst>
            </c:dLbl>
            <c:dLbl>
              <c:idx val="2"/>
              <c:layout>
                <c:manualLayout>
                  <c:x val="-3.0316316371868394E-17"/>
                  <c:y val="-4.38126483777369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42FC-4416-BB00-093C26893CC9}"/>
                </c:ext>
              </c:extLst>
            </c:dLbl>
            <c:dLbl>
              <c:idx val="3"/>
              <c:layout>
                <c:manualLayout>
                  <c:x val="0"/>
                  <c:y val="-4.3749999999999997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42FC-4416-BB00-093C26893CC9}"/>
                </c:ext>
              </c:extLst>
            </c:dLbl>
            <c:dLbl>
              <c:idx val="4"/>
              <c:layout>
                <c:manualLayout>
                  <c:x val="-3.307272718750079E-3"/>
                  <c:y val="-5.6312648377736745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42FC-4416-BB00-093C26893CC9}"/>
                </c:ext>
              </c:extLst>
            </c:dLbl>
            <c:dLbl>
              <c:idx val="5"/>
              <c:layout>
                <c:manualLayout>
                  <c:x val="0"/>
                  <c:y val="-8.5625494592455817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42FC-4416-BB00-093C26893CC9}"/>
                </c:ext>
              </c:extLst>
            </c:dLbl>
            <c:dLbl>
              <c:idx val="6"/>
              <c:layout>
                <c:manualLayout>
                  <c:x val="0"/>
                  <c:y val="-5.6250000000000001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42FC-4416-BB00-093C26893CC9}"/>
                </c:ext>
              </c:extLst>
            </c:dLbl>
            <c:dLbl>
              <c:idx val="7"/>
              <c:layout>
                <c:manualLayout>
                  <c:x val="-6.0632632743736787E-17"/>
                  <c:y val="-8.1312648377736815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42FC-4416-BB00-093C26893CC9}"/>
                </c:ext>
              </c:extLst>
            </c:dLbl>
            <c:dLbl>
              <c:idx val="8"/>
              <c:layout>
                <c:manualLayout>
                  <c:x val="0"/>
                  <c:y val="-9.375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42FC-4416-BB00-093C26893CC9}"/>
                </c:ext>
              </c:extLst>
            </c:dLbl>
            <c:dLbl>
              <c:idx val="9"/>
              <c:layout>
                <c:manualLayout>
                  <c:x val="0"/>
                  <c:y val="-0.10625"/>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42FC-4416-BB00-093C26893CC9}"/>
                </c:ext>
              </c:extLst>
            </c:dLbl>
            <c:dLbl>
              <c:idx val="10"/>
              <c:layout>
                <c:manualLayout>
                  <c:x val="0"/>
                  <c:y val="-0.15631264837773676"/>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42FC-4416-BB00-093C26893CC9}"/>
                </c:ext>
              </c:extLst>
            </c:dLbl>
            <c:dLbl>
              <c:idx val="11"/>
              <c:layout>
                <c:manualLayout>
                  <c:x val="-1.2126526548747357E-16"/>
                  <c:y val="-0.1834377472962279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42FC-4416-BB00-093C26893CC9}"/>
                </c:ext>
              </c:extLst>
            </c:dLbl>
            <c:dLbl>
              <c:idx val="12"/>
              <c:layout>
                <c:manualLayout>
                  <c:x val="0"/>
                  <c:y val="-0.2283127802690583"/>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42FC-4416-BB00-093C26893CC9}"/>
                </c:ext>
              </c:extLst>
            </c:dLbl>
            <c:dLbl>
              <c:idx val="13"/>
              <c:layout>
                <c:manualLayout>
                  <c:x val="0"/>
                  <c:y val="-0.27518794513321021"/>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42FC-4416-BB00-093C26893CC9}"/>
                </c:ext>
              </c:extLst>
            </c:dLbl>
            <c:dLbl>
              <c:idx val="14"/>
              <c:layout>
                <c:manualLayout>
                  <c:x val="0"/>
                  <c:y val="-0.3273130440517014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42FC-4416-BB00-093C26893CC9}"/>
                </c:ext>
              </c:extLst>
            </c:dLbl>
            <c:dLbl>
              <c:idx val="15"/>
              <c:layout>
                <c:manualLayout>
                  <c:x val="0"/>
                  <c:y val="-0.39712542864679506"/>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F-42FC-4416-BB00-093C26893CC9}"/>
                </c:ext>
              </c:extLst>
            </c:dLbl>
            <c:spPr>
              <a:noFill/>
              <a:ln>
                <a:noFill/>
              </a:ln>
              <a:effectLst/>
            </c:spPr>
            <c:txPr>
              <a:bodyPr rot="0" spcFirstLastPara="1" vertOverflow="ellipsis" vert="horz" wrap="square" anchor="ctr" anchorCtr="1"/>
              <a:lstStyle/>
              <a:p>
                <a:pPr>
                  <a:defRPr sz="700" b="0" i="0" u="none" strike="noStrike" kern="1200" baseline="0">
                    <a:solidFill>
                      <a:schemeClr val="tx1">
                        <a:lumMod val="75000"/>
                        <a:lumOff val="25000"/>
                      </a:schemeClr>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Sheet1!$A$2:$A$3</c:f>
              <c:numCache>
                <c:formatCode>General</c:formatCode>
                <c:ptCount val="2"/>
                <c:pt idx="0">
                  <c:v>2013</c:v>
                </c:pt>
                <c:pt idx="1">
                  <c:v>2020</c:v>
                </c:pt>
              </c:numCache>
            </c:numRef>
          </c:cat>
          <c:val>
            <c:numRef>
              <c:f>Sheet1!$B$2:$B$3</c:f>
              <c:numCache>
                <c:formatCode>#,##0</c:formatCode>
                <c:ptCount val="2"/>
                <c:pt idx="0" formatCode="General">
                  <c:v>153</c:v>
                </c:pt>
                <c:pt idx="1">
                  <c:v>2314</c:v>
                </c:pt>
              </c:numCache>
            </c:numRef>
          </c:val>
          <c:extLst>
            <c:ext xmlns:c16="http://schemas.microsoft.com/office/drawing/2014/chart" uri="{C3380CC4-5D6E-409C-BE32-E72D297353CC}">
              <c16:uniqueId val="{00000010-42FC-4416-BB00-093C26893CC9}"/>
            </c:ext>
          </c:extLst>
        </c:ser>
        <c:dLbls>
          <c:dLblPos val="ctr"/>
          <c:showLegendKey val="0"/>
          <c:showVal val="1"/>
          <c:showCatName val="0"/>
          <c:showSerName val="0"/>
          <c:showPercent val="0"/>
          <c:showBubbleSize val="0"/>
        </c:dLbls>
        <c:gapWidth val="60"/>
        <c:overlap val="100"/>
        <c:axId val="1903583791"/>
        <c:axId val="1903578511"/>
      </c:barChart>
      <c:catAx>
        <c:axId val="1903583791"/>
        <c:scaling>
          <c:orientation val="minMax"/>
        </c:scaling>
        <c:delete val="1"/>
        <c:axPos val="b"/>
        <c:numFmt formatCode="General" sourceLinked="1"/>
        <c:majorTickMark val="none"/>
        <c:minorTickMark val="none"/>
        <c:tickLblPos val="nextTo"/>
        <c:crossAx val="1903578511"/>
        <c:crosses val="autoZero"/>
        <c:auto val="1"/>
        <c:lblAlgn val="ctr"/>
        <c:lblOffset val="100"/>
        <c:noMultiLvlLbl val="0"/>
      </c:catAx>
      <c:valAx>
        <c:axId val="1903578511"/>
        <c:scaling>
          <c:orientation val="minMax"/>
        </c:scaling>
        <c:delete val="1"/>
        <c:axPos val="l"/>
        <c:numFmt formatCode="General" sourceLinked="1"/>
        <c:majorTickMark val="none"/>
        <c:minorTickMark val="none"/>
        <c:tickLblPos val="nextTo"/>
        <c:crossAx val="1903583791"/>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rtl="0">
        <a:defRPr sz="600"/>
      </a:pPr>
      <a:endParaRPr lang="en-US"/>
    </a:p>
  </c:txPr>
  <c:externalData r:id="rId3">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1388934863581266E-2"/>
          <c:y val="4.3376739262367084E-2"/>
          <c:w val="0.92525592140902191"/>
          <c:h val="0.65086574801557295"/>
        </c:manualLayout>
      </c:layout>
      <c:stockChart>
        <c:ser>
          <c:idx val="0"/>
          <c:order val="0"/>
          <c:tx>
            <c:strRef>
              <c:f>Sheet1!$B$1</c:f>
              <c:strCache>
                <c:ptCount val="1"/>
                <c:pt idx="0">
                  <c:v>High</c:v>
                </c:pt>
              </c:strCache>
            </c:strRef>
          </c:tx>
          <c:spPr>
            <a:ln w="19050" cap="rnd">
              <a:noFill/>
              <a:round/>
            </a:ln>
            <a:effectLst/>
          </c:spPr>
          <c:marker>
            <c:symbol val="none"/>
          </c:marker>
          <c:cat>
            <c:strRef>
              <c:f>Sheet1!$A$2:$A$18</c:f>
              <c:strCache>
                <c:ptCount val="17"/>
                <c:pt idx="0">
                  <c:v>Márquez Contreras 
et al, 2004</c:v>
                </c:pt>
                <c:pt idx="1">
                  <c:v>da Costa 
et al, 2012 </c:v>
                </c:pt>
                <c:pt idx="2">
                  <c:v>Hardy et al, 
2011</c:v>
                </c:pt>
                <c:pt idx="3">
                  <c:v>Khonsari 
et al, 2015a</c:v>
                </c:pt>
                <c:pt idx="4">
                  <c:v>Lester et al, 
2010 </c:v>
                </c:pt>
                <c:pt idx="5">
                  <c:v>Lv et al, 2012</c:v>
                </c:pt>
                <c:pt idx="6">
                  <c:v>Lua and 
Neni, 2013</c:v>
                </c:pt>
                <c:pt idx="7">
                  <c:v>Maduka and 
Tobin-West,2013</c:v>
                </c:pt>
                <c:pt idx="8">
                  <c:v>Mbuagbaw 
et al, 2012</c:v>
                </c:pt>
                <c:pt idx="9">
                  <c:v>Park et al,2014</c:v>
                </c:pt>
                <c:pt idx="10">
                  <c:v>Pop-Eleches 
et al, 2011</c:v>
                </c:pt>
                <c:pt idx="11">
                  <c:v>Quilici et al, 
2013</c:v>
                </c:pt>
                <c:pt idx="12">
                  <c:v>Strandbygaard 
et al,2010</c:v>
                </c:pt>
                <c:pt idx="13">
                  <c:v>Vervloet et al, 2012</c:v>
                </c:pt>
                <c:pt idx="14">
                  <c:v>Wald et al, 
2014</c:v>
                </c:pt>
                <c:pt idx="15">
                  <c:v>Wang et al, 
2014 </c:v>
                </c:pt>
                <c:pt idx="16">
                  <c:v>Overall</c:v>
                </c:pt>
              </c:strCache>
            </c:strRef>
          </c:cat>
          <c:val>
            <c:numRef>
              <c:f>Sheet1!$B$2:$B$18</c:f>
              <c:numCache>
                <c:formatCode>General</c:formatCode>
                <c:ptCount val="17"/>
                <c:pt idx="0">
                  <c:v>0.63100000000000001</c:v>
                </c:pt>
                <c:pt idx="1">
                  <c:v>0.371</c:v>
                </c:pt>
                <c:pt idx="2">
                  <c:v>3.161</c:v>
                </c:pt>
                <c:pt idx="3">
                  <c:v>3.4049999999999998</c:v>
                </c:pt>
                <c:pt idx="4">
                  <c:v>1.1439999999999999</c:v>
                </c:pt>
                <c:pt idx="5">
                  <c:v>0.68600000000000005</c:v>
                </c:pt>
                <c:pt idx="6">
                  <c:v>0.53500000000000003</c:v>
                </c:pt>
                <c:pt idx="7">
                  <c:v>1.135</c:v>
                </c:pt>
                <c:pt idx="8">
                  <c:v>0.51900000000000002</c:v>
                </c:pt>
                <c:pt idx="9">
                  <c:v>0.23599999999999999</c:v>
                </c:pt>
                <c:pt idx="10">
                  <c:v>0.88200000000000001</c:v>
                </c:pt>
                <c:pt idx="11">
                  <c:v>1.109</c:v>
                </c:pt>
                <c:pt idx="12">
                  <c:v>1.3680000000000001</c:v>
                </c:pt>
                <c:pt idx="13">
                  <c:v>1.448</c:v>
                </c:pt>
                <c:pt idx="14">
                  <c:v>1.6859999999999999</c:v>
                </c:pt>
                <c:pt idx="15">
                  <c:v>1.18</c:v>
                </c:pt>
                <c:pt idx="16">
                  <c:v>1.5169999999999999</c:v>
                </c:pt>
              </c:numCache>
            </c:numRef>
          </c:val>
          <c:smooth val="0"/>
          <c:extLst>
            <c:ext xmlns:c16="http://schemas.microsoft.com/office/drawing/2014/chart" uri="{C3380CC4-5D6E-409C-BE32-E72D297353CC}">
              <c16:uniqueId val="{00000000-5084-44A7-872B-9292B7FC6EA7}"/>
            </c:ext>
          </c:extLst>
        </c:ser>
        <c:ser>
          <c:idx val="1"/>
          <c:order val="1"/>
          <c:tx>
            <c:strRef>
              <c:f>Sheet1!$C$1</c:f>
              <c:strCache>
                <c:ptCount val="1"/>
                <c:pt idx="0">
                  <c:v>Low</c:v>
                </c:pt>
              </c:strCache>
            </c:strRef>
          </c:tx>
          <c:spPr>
            <a:ln w="19050" cap="rnd">
              <a:noFill/>
              <a:round/>
            </a:ln>
            <a:effectLst/>
          </c:spPr>
          <c:marker>
            <c:symbol val="none"/>
          </c:marker>
          <c:cat>
            <c:strRef>
              <c:f>Sheet1!$A$2:$A$18</c:f>
              <c:strCache>
                <c:ptCount val="17"/>
                <c:pt idx="0">
                  <c:v>Márquez Contreras 
et al, 2004</c:v>
                </c:pt>
                <c:pt idx="1">
                  <c:v>da Costa 
et al, 2012 </c:v>
                </c:pt>
                <c:pt idx="2">
                  <c:v>Hardy et al, 
2011</c:v>
                </c:pt>
                <c:pt idx="3">
                  <c:v>Khonsari 
et al, 2015a</c:v>
                </c:pt>
                <c:pt idx="4">
                  <c:v>Lester et al, 
2010 </c:v>
                </c:pt>
                <c:pt idx="5">
                  <c:v>Lv et al, 2012</c:v>
                </c:pt>
                <c:pt idx="6">
                  <c:v>Lua and 
Neni, 2013</c:v>
                </c:pt>
                <c:pt idx="7">
                  <c:v>Maduka and 
Tobin-West,2013</c:v>
                </c:pt>
                <c:pt idx="8">
                  <c:v>Mbuagbaw 
et al, 2012</c:v>
                </c:pt>
                <c:pt idx="9">
                  <c:v>Park et al,2014</c:v>
                </c:pt>
                <c:pt idx="10">
                  <c:v>Pop-Eleches 
et al, 2011</c:v>
                </c:pt>
                <c:pt idx="11">
                  <c:v>Quilici et al, 
2013</c:v>
                </c:pt>
                <c:pt idx="12">
                  <c:v>Strandbygaard 
et al,2010</c:v>
                </c:pt>
                <c:pt idx="13">
                  <c:v>Vervloet et al, 2012</c:v>
                </c:pt>
                <c:pt idx="14">
                  <c:v>Wald et al, 
2014</c:v>
                </c:pt>
                <c:pt idx="15">
                  <c:v>Wang et al, 
2014 </c:v>
                </c:pt>
                <c:pt idx="16">
                  <c:v>Overall</c:v>
                </c:pt>
              </c:strCache>
            </c:strRef>
          </c:cat>
          <c:val>
            <c:numRef>
              <c:f>Sheet1!$C$2:$C$18</c:f>
              <c:numCache>
                <c:formatCode>General</c:formatCode>
                <c:ptCount val="17"/>
                <c:pt idx="0">
                  <c:v>3.605</c:v>
                </c:pt>
                <c:pt idx="1">
                  <c:v>17.831</c:v>
                </c:pt>
                <c:pt idx="2">
                  <c:v>141.23699999999999</c:v>
                </c:pt>
                <c:pt idx="3">
                  <c:v>44.235999999999997</c:v>
                </c:pt>
                <c:pt idx="4">
                  <c:v>2.2709999999999999</c:v>
                </c:pt>
                <c:pt idx="5">
                  <c:v>6.2510000000000003</c:v>
                </c:pt>
                <c:pt idx="6">
                  <c:v>1.8120000000000001</c:v>
                </c:pt>
                <c:pt idx="7">
                  <c:v>6.16</c:v>
                </c:pt>
                <c:pt idx="8">
                  <c:v>2.0259999999999998</c:v>
                </c:pt>
                <c:pt idx="9">
                  <c:v>1.585</c:v>
                </c:pt>
                <c:pt idx="10">
                  <c:v>2.0049999999999999</c:v>
                </c:pt>
                <c:pt idx="11">
                  <c:v>6.5960000000000001</c:v>
                </c:pt>
                <c:pt idx="12">
                  <c:v>26.466000000000001</c:v>
                </c:pt>
                <c:pt idx="13">
                  <c:v>6.0460000000000003</c:v>
                </c:pt>
                <c:pt idx="14">
                  <c:v>6.3310000000000004</c:v>
                </c:pt>
                <c:pt idx="15">
                  <c:v>12.606</c:v>
                </c:pt>
                <c:pt idx="16">
                  <c:v>2.9260000000000002</c:v>
                </c:pt>
              </c:numCache>
            </c:numRef>
          </c:val>
          <c:smooth val="0"/>
          <c:extLst>
            <c:ext xmlns:c16="http://schemas.microsoft.com/office/drawing/2014/chart" uri="{C3380CC4-5D6E-409C-BE32-E72D297353CC}">
              <c16:uniqueId val="{00000001-5084-44A7-872B-9292B7FC6EA7}"/>
            </c:ext>
          </c:extLst>
        </c:ser>
        <c:ser>
          <c:idx val="2"/>
          <c:order val="2"/>
          <c:tx>
            <c:strRef>
              <c:f>Sheet1!$D$1</c:f>
              <c:strCache>
                <c:ptCount val="1"/>
                <c:pt idx="0">
                  <c:v>Close</c:v>
                </c:pt>
              </c:strCache>
            </c:strRef>
          </c:tx>
          <c:spPr>
            <a:ln w="19050" cap="rnd">
              <a:noFill/>
              <a:round/>
            </a:ln>
            <a:effectLst/>
          </c:spPr>
          <c:marker>
            <c:symbol val="square"/>
            <c:size val="10"/>
            <c:spPr>
              <a:solidFill>
                <a:schemeClr val="accent1"/>
              </a:solidFill>
              <a:ln w="9525">
                <a:noFill/>
              </a:ln>
              <a:effectLst/>
            </c:spPr>
          </c:marker>
          <c:dPt>
            <c:idx val="6"/>
            <c:marker>
              <c:symbol val="square"/>
              <c:size val="10"/>
              <c:spPr>
                <a:solidFill>
                  <a:schemeClr val="accent1"/>
                </a:solidFill>
                <a:ln w="9525">
                  <a:noFill/>
                </a:ln>
                <a:effectLst/>
              </c:spPr>
            </c:marker>
            <c:bubble3D val="0"/>
            <c:extLst>
              <c:ext xmlns:c16="http://schemas.microsoft.com/office/drawing/2014/chart" uri="{C3380CC4-5D6E-409C-BE32-E72D297353CC}">
                <c16:uniqueId val="{00000002-5084-44A7-872B-9292B7FC6EA7}"/>
              </c:ext>
            </c:extLst>
          </c:dPt>
          <c:dPt>
            <c:idx val="16"/>
            <c:marker>
              <c:symbol val="diamond"/>
              <c:size val="30"/>
              <c:spPr>
                <a:solidFill>
                  <a:schemeClr val="accent1"/>
                </a:solidFill>
                <a:ln w="9525">
                  <a:noFill/>
                </a:ln>
                <a:effectLst/>
              </c:spPr>
            </c:marker>
            <c:bubble3D val="0"/>
            <c:extLst>
              <c:ext xmlns:c16="http://schemas.microsoft.com/office/drawing/2014/chart" uri="{C3380CC4-5D6E-409C-BE32-E72D297353CC}">
                <c16:uniqueId val="{00000003-5084-44A7-872B-9292B7FC6EA7}"/>
              </c:ext>
            </c:extLst>
          </c:dPt>
          <c:cat>
            <c:strRef>
              <c:f>Sheet1!$A$2:$A$18</c:f>
              <c:strCache>
                <c:ptCount val="17"/>
                <c:pt idx="0">
                  <c:v>Márquez Contreras 
et al, 2004</c:v>
                </c:pt>
                <c:pt idx="1">
                  <c:v>da Costa 
et al, 2012 </c:v>
                </c:pt>
                <c:pt idx="2">
                  <c:v>Hardy et al, 
2011</c:v>
                </c:pt>
                <c:pt idx="3">
                  <c:v>Khonsari 
et al, 2015a</c:v>
                </c:pt>
                <c:pt idx="4">
                  <c:v>Lester et al, 
2010 </c:v>
                </c:pt>
                <c:pt idx="5">
                  <c:v>Lv et al, 2012</c:v>
                </c:pt>
                <c:pt idx="6">
                  <c:v>Lua and 
Neni, 2013</c:v>
                </c:pt>
                <c:pt idx="7">
                  <c:v>Maduka and 
Tobin-West,2013</c:v>
                </c:pt>
                <c:pt idx="8">
                  <c:v>Mbuagbaw 
et al, 2012</c:v>
                </c:pt>
                <c:pt idx="9">
                  <c:v>Park et al,2014</c:v>
                </c:pt>
                <c:pt idx="10">
                  <c:v>Pop-Eleches 
et al, 2011</c:v>
                </c:pt>
                <c:pt idx="11">
                  <c:v>Quilici et al, 
2013</c:v>
                </c:pt>
                <c:pt idx="12">
                  <c:v>Strandbygaard 
et al,2010</c:v>
                </c:pt>
                <c:pt idx="13">
                  <c:v>Vervloet et al, 2012</c:v>
                </c:pt>
                <c:pt idx="14">
                  <c:v>Wald et al, 
2014</c:v>
                </c:pt>
                <c:pt idx="15">
                  <c:v>Wang et al, 
2014 </c:v>
                </c:pt>
                <c:pt idx="16">
                  <c:v>Overall</c:v>
                </c:pt>
              </c:strCache>
            </c:strRef>
          </c:cat>
          <c:val>
            <c:numRef>
              <c:f>Sheet1!$D$2:$D$18</c:f>
              <c:numCache>
                <c:formatCode>General</c:formatCode>
                <c:ptCount val="17"/>
                <c:pt idx="0">
                  <c:v>1.508</c:v>
                </c:pt>
                <c:pt idx="1">
                  <c:v>2.5710000000000002</c:v>
                </c:pt>
                <c:pt idx="2">
                  <c:v>21.131</c:v>
                </c:pt>
                <c:pt idx="3">
                  <c:v>12.273</c:v>
                </c:pt>
                <c:pt idx="4">
                  <c:v>1.6120000000000001</c:v>
                </c:pt>
                <c:pt idx="5">
                  <c:v>2.0739999999999998</c:v>
                </c:pt>
                <c:pt idx="6">
                  <c:v>0.98499999999999999</c:v>
                </c:pt>
                <c:pt idx="7">
                  <c:v>2.6440000000000001</c:v>
                </c:pt>
                <c:pt idx="8">
                  <c:v>1.026</c:v>
                </c:pt>
                <c:pt idx="9">
                  <c:v>0.61</c:v>
                </c:pt>
                <c:pt idx="10">
                  <c:v>1.33</c:v>
                </c:pt>
                <c:pt idx="11">
                  <c:v>2.7050000000000001</c:v>
                </c:pt>
                <c:pt idx="12">
                  <c:v>6.0179999999999998</c:v>
                </c:pt>
                <c:pt idx="13">
                  <c:v>2.9590000000000001</c:v>
                </c:pt>
                <c:pt idx="14">
                  <c:v>3.2669999999999999</c:v>
                </c:pt>
                <c:pt idx="15">
                  <c:v>3.8570000000000002</c:v>
                </c:pt>
                <c:pt idx="16">
                  <c:v>2.1070000000000002</c:v>
                </c:pt>
              </c:numCache>
            </c:numRef>
          </c:val>
          <c:smooth val="0"/>
          <c:extLst>
            <c:ext xmlns:c16="http://schemas.microsoft.com/office/drawing/2014/chart" uri="{C3380CC4-5D6E-409C-BE32-E72D297353CC}">
              <c16:uniqueId val="{00000004-5084-44A7-872B-9292B7FC6EA7}"/>
            </c:ext>
          </c:extLst>
        </c:ser>
        <c:dLbls>
          <c:showLegendKey val="0"/>
          <c:showVal val="0"/>
          <c:showCatName val="0"/>
          <c:showSerName val="0"/>
          <c:showPercent val="0"/>
          <c:showBubbleSize val="0"/>
        </c:dLbls>
        <c:hiLowLines>
          <c:spPr>
            <a:ln w="12700" cap="flat" cmpd="sng" algn="ctr">
              <a:solidFill>
                <a:schemeClr val="bg1">
                  <a:lumMod val="50000"/>
                </a:schemeClr>
              </a:solidFill>
              <a:round/>
            </a:ln>
            <a:effectLst/>
          </c:spPr>
        </c:hiLowLines>
        <c:axId val="1855768623"/>
        <c:axId val="1862237439"/>
      </c:stockChart>
      <c:catAx>
        <c:axId val="1855768623"/>
        <c:scaling>
          <c:orientation val="minMax"/>
        </c:scaling>
        <c:delete val="0"/>
        <c:axPos val="b"/>
        <c:numFmt formatCode="General" sourceLinked="1"/>
        <c:majorTickMark val="none"/>
        <c:minorTickMark val="none"/>
        <c:tickLblPos val="low"/>
        <c:spPr>
          <a:noFill/>
          <a:ln w="12700" cap="flat" cmpd="sng" algn="ctr">
            <a:solidFill>
              <a:schemeClr val="bg1">
                <a:lumMod val="50000"/>
              </a:schemeClr>
            </a:solidFill>
            <a:round/>
          </a:ln>
          <a:effectLst/>
        </c:spPr>
        <c:txPr>
          <a:bodyPr rot="-5400000" spcFirstLastPara="1" vertOverflow="ellipsis" wrap="square" anchor="ctr" anchorCtr="1"/>
          <a:lstStyle/>
          <a:p>
            <a:pPr>
              <a:defRPr sz="1100" b="0" i="0" u="none" strike="noStrike" kern="1200" baseline="0">
                <a:solidFill>
                  <a:srgbClr val="404040"/>
                </a:solidFill>
                <a:latin typeface="+mj-lt"/>
                <a:ea typeface="+mn-ea"/>
                <a:cs typeface="+mn-cs"/>
              </a:defRPr>
            </a:pPr>
            <a:endParaRPr lang="en-US"/>
          </a:p>
        </c:txPr>
        <c:crossAx val="1862237439"/>
        <c:crosses val="autoZero"/>
        <c:auto val="1"/>
        <c:lblAlgn val="ctr"/>
        <c:lblOffset val="100"/>
        <c:noMultiLvlLbl val="0"/>
      </c:catAx>
      <c:valAx>
        <c:axId val="1862237439"/>
        <c:scaling>
          <c:orientation val="minMax"/>
          <c:max val="10"/>
          <c:min val="0"/>
        </c:scaling>
        <c:delete val="0"/>
        <c:axPos val="l"/>
        <c:title>
          <c:tx>
            <c:rich>
              <a:bodyPr rot="-5400000" spcFirstLastPara="1" vertOverflow="ellipsis" vert="horz" wrap="square" anchor="ctr" anchorCtr="1"/>
              <a:lstStyle/>
              <a:p>
                <a:pPr>
                  <a:defRPr sz="1100" b="0" i="0" u="none" strike="noStrike" kern="1200" baseline="0">
                    <a:solidFill>
                      <a:srgbClr val="404040"/>
                    </a:solidFill>
                    <a:latin typeface="+mj-lt"/>
                    <a:ea typeface="+mn-ea"/>
                    <a:cs typeface="+mn-cs"/>
                  </a:defRPr>
                </a:pPr>
                <a:r>
                  <a:rPr lang="en-US">
                    <a:latin typeface="+mj-lt"/>
                  </a:rPr>
                  <a:t>Odds</a:t>
                </a:r>
                <a:r>
                  <a:rPr lang="en-US" baseline="0">
                    <a:latin typeface="+mj-lt"/>
                  </a:rPr>
                  <a:t> Ratio (95% Cl)</a:t>
                </a:r>
                <a:endParaRPr lang="en-US">
                  <a:latin typeface="+mj-lt"/>
                </a:endParaRPr>
              </a:p>
            </c:rich>
          </c:tx>
          <c:overlay val="0"/>
          <c:spPr>
            <a:noFill/>
            <a:ln>
              <a:noFill/>
            </a:ln>
            <a:effectLst/>
          </c:spPr>
          <c:txPr>
            <a:bodyPr rot="-5400000" spcFirstLastPara="1" vertOverflow="ellipsis" vert="horz" wrap="square" anchor="ctr" anchorCtr="1"/>
            <a:lstStyle/>
            <a:p>
              <a:pPr>
                <a:defRPr sz="1100" b="0" i="0" u="none" strike="noStrike" kern="1200" baseline="0">
                  <a:solidFill>
                    <a:srgbClr val="404040"/>
                  </a:solidFill>
                  <a:latin typeface="+mj-lt"/>
                  <a:ea typeface="+mn-ea"/>
                  <a:cs typeface="+mn-cs"/>
                </a:defRPr>
              </a:pPr>
              <a:endParaRPr lang="en-US"/>
            </a:p>
          </c:txPr>
        </c:title>
        <c:numFmt formatCode="#,##0.0" sourceLinked="0"/>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rgbClr val="404040"/>
                </a:solidFill>
                <a:latin typeface="+mn-lt"/>
                <a:ea typeface="+mn-ea"/>
                <a:cs typeface="+mn-cs"/>
              </a:defRPr>
            </a:pPr>
            <a:endParaRPr lang="en-US"/>
          </a:p>
        </c:txPr>
        <c:crossAx val="1855768623"/>
        <c:crosses val="autoZero"/>
        <c:crossBetween val="between"/>
        <c:majorUnit val="1"/>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100">
          <a:solidFill>
            <a:srgbClr val="404040"/>
          </a:solidFill>
        </a:defRPr>
      </a:pPr>
      <a:endParaRPr lang="en-US"/>
    </a:p>
  </c:txPr>
  <c:externalData r:id="rId3">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7459278116551218"/>
          <c:y val="8.0783338161829213E-2"/>
          <c:w val="0.4314406896145464"/>
          <c:h val="0.8384333236763416"/>
        </c:manualLayout>
      </c:layout>
      <c:barChart>
        <c:barDir val="bar"/>
        <c:grouping val="cluster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bg2"/>
              </a:solidFill>
              <a:ln>
                <a:noFill/>
              </a:ln>
              <a:effectLst/>
            </c:spPr>
            <c:extLst>
              <c:ext xmlns:c16="http://schemas.microsoft.com/office/drawing/2014/chart" uri="{C3380CC4-5D6E-409C-BE32-E72D297353CC}">
                <c16:uniqueId val="{00000001-9AF3-4942-A447-CC2B7156D837}"/>
              </c:ext>
            </c:extLst>
          </c:dPt>
          <c:dPt>
            <c:idx val="1"/>
            <c:invertIfNegative val="0"/>
            <c:bubble3D val="0"/>
            <c:spPr>
              <a:solidFill>
                <a:schemeClr val="bg2"/>
              </a:solidFill>
              <a:ln>
                <a:noFill/>
              </a:ln>
              <a:effectLst/>
            </c:spPr>
            <c:extLst>
              <c:ext xmlns:c16="http://schemas.microsoft.com/office/drawing/2014/chart" uri="{C3380CC4-5D6E-409C-BE32-E72D297353CC}">
                <c16:uniqueId val="{00000003-9AF3-4942-A447-CC2B7156D837}"/>
              </c:ext>
            </c:extLst>
          </c:dPt>
          <c:dPt>
            <c:idx val="2"/>
            <c:invertIfNegative val="0"/>
            <c:bubble3D val="0"/>
            <c:spPr>
              <a:solidFill>
                <a:schemeClr val="bg2"/>
              </a:solidFill>
              <a:ln>
                <a:noFill/>
              </a:ln>
              <a:effectLst/>
            </c:spPr>
            <c:extLst>
              <c:ext xmlns:c16="http://schemas.microsoft.com/office/drawing/2014/chart" uri="{C3380CC4-5D6E-409C-BE32-E72D297353CC}">
                <c16:uniqueId val="{00000005-9AF3-4942-A447-CC2B7156D837}"/>
              </c:ext>
            </c:extLst>
          </c:dPt>
          <c:dPt>
            <c:idx val="3"/>
            <c:invertIfNegative val="0"/>
            <c:bubble3D val="0"/>
            <c:spPr>
              <a:solidFill>
                <a:schemeClr val="bg2"/>
              </a:solidFill>
              <a:ln>
                <a:noFill/>
              </a:ln>
              <a:effectLst/>
            </c:spPr>
            <c:extLst>
              <c:ext xmlns:c16="http://schemas.microsoft.com/office/drawing/2014/chart" uri="{C3380CC4-5D6E-409C-BE32-E72D297353CC}">
                <c16:uniqueId val="{00000007-9AF3-4942-A447-CC2B7156D837}"/>
              </c:ext>
            </c:extLst>
          </c:dPt>
          <c:dPt>
            <c:idx val="4"/>
            <c:invertIfNegative val="0"/>
            <c:bubble3D val="0"/>
            <c:spPr>
              <a:solidFill>
                <a:schemeClr val="accent3"/>
              </a:solidFill>
              <a:ln>
                <a:noFill/>
              </a:ln>
              <a:effectLst/>
            </c:spPr>
            <c:extLst>
              <c:ext xmlns:c16="http://schemas.microsoft.com/office/drawing/2014/chart" uri="{C3380CC4-5D6E-409C-BE32-E72D297353CC}">
                <c16:uniqueId val="{00000009-9AF3-4942-A447-CC2B7156D837}"/>
              </c:ext>
            </c:extLst>
          </c:dPt>
          <c:dLbls>
            <c:spPr>
              <a:noFill/>
              <a:ln>
                <a:noFill/>
              </a:ln>
              <a:effectLst/>
            </c:spPr>
            <c:txPr>
              <a:bodyPr rot="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Self report, ePRO, electronic patient diary</c:v>
                </c:pt>
                <c:pt idx="1">
                  <c:v>Rating by care professionals</c:v>
                </c:pt>
                <c:pt idx="2">
                  <c:v>Pill count</c:v>
                </c:pt>
                <c:pt idx="3">
                  <c:v>Drug levels  and markers</c:v>
                </c:pt>
                <c:pt idx="4">
                  <c:v>Smart package monitoring</c:v>
                </c:pt>
              </c:strCache>
            </c:strRef>
          </c:cat>
          <c:val>
            <c:numRef>
              <c:f>Sheet1!$B$2:$B$6</c:f>
              <c:numCache>
                <c:formatCode>0%</c:formatCode>
                <c:ptCount val="5"/>
                <c:pt idx="0">
                  <c:v>0.27</c:v>
                </c:pt>
                <c:pt idx="1">
                  <c:v>0.5</c:v>
                </c:pt>
                <c:pt idx="2">
                  <c:v>0.6</c:v>
                </c:pt>
                <c:pt idx="3">
                  <c:v>0.7</c:v>
                </c:pt>
                <c:pt idx="4">
                  <c:v>0.97</c:v>
                </c:pt>
              </c:numCache>
            </c:numRef>
          </c:val>
          <c:extLst>
            <c:ext xmlns:c16="http://schemas.microsoft.com/office/drawing/2014/chart" uri="{C3380CC4-5D6E-409C-BE32-E72D297353CC}">
              <c16:uniqueId val="{0000000A-9AF3-4942-A447-CC2B7156D837}"/>
            </c:ext>
          </c:extLst>
        </c:ser>
        <c:dLbls>
          <c:showLegendKey val="0"/>
          <c:showVal val="0"/>
          <c:showCatName val="0"/>
          <c:showSerName val="0"/>
          <c:showPercent val="0"/>
          <c:showBubbleSize val="0"/>
        </c:dLbls>
        <c:gapWidth val="182"/>
        <c:axId val="1774686143"/>
        <c:axId val="1774696127"/>
      </c:barChart>
      <c:catAx>
        <c:axId val="1774686143"/>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b" anchorCtr="1"/>
          <a:lstStyle/>
          <a:p>
            <a:pPr>
              <a:defRPr sz="800" b="0" i="0" u="none" strike="noStrike" kern="1200" baseline="0">
                <a:solidFill>
                  <a:schemeClr val="tx1"/>
                </a:solidFill>
                <a:latin typeface="+mj-lt"/>
                <a:ea typeface="+mn-ea"/>
                <a:cs typeface="+mn-cs"/>
              </a:defRPr>
            </a:pPr>
            <a:endParaRPr lang="en-US"/>
          </a:p>
        </c:txPr>
        <c:crossAx val="1774696127"/>
        <c:crosses val="autoZero"/>
        <c:auto val="1"/>
        <c:lblAlgn val="ctr"/>
        <c:lblOffset val="100"/>
        <c:noMultiLvlLbl val="0"/>
      </c:catAx>
      <c:valAx>
        <c:axId val="1774696127"/>
        <c:scaling>
          <c:orientation val="minMax"/>
          <c:max val="1"/>
        </c:scaling>
        <c:delete val="1"/>
        <c:axPos val="b"/>
        <c:numFmt formatCode="0%" sourceLinked="1"/>
        <c:majorTickMark val="out"/>
        <c:minorTickMark val="none"/>
        <c:tickLblPos val="nextTo"/>
        <c:crossAx val="1774686143"/>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900">
          <a:solidFill>
            <a:schemeClr val="tx1"/>
          </a:solidFill>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071668606443124"/>
          <c:y val="7.5659922238621488E-2"/>
          <c:w val="0.82911729053864447"/>
          <c:h val="0.72704915092157207"/>
        </c:manualLayout>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numRef>
              <c:f>Sheet1!$A$2:$A$16</c:f>
              <c:numCache>
                <c:formatCode>General</c:formatCode>
                <c:ptCount val="15"/>
                <c:pt idx="0">
                  <c:v>1</c:v>
                </c:pt>
                <c:pt idx="1">
                  <c:v>2</c:v>
                </c:pt>
                <c:pt idx="2">
                  <c:v>3</c:v>
                </c:pt>
                <c:pt idx="4">
                  <c:v>1</c:v>
                </c:pt>
                <c:pt idx="5">
                  <c:v>2</c:v>
                </c:pt>
                <c:pt idx="6">
                  <c:v>3</c:v>
                </c:pt>
                <c:pt idx="8">
                  <c:v>1</c:v>
                </c:pt>
                <c:pt idx="9">
                  <c:v>2</c:v>
                </c:pt>
                <c:pt idx="10">
                  <c:v>3</c:v>
                </c:pt>
                <c:pt idx="12">
                  <c:v>1</c:v>
                </c:pt>
                <c:pt idx="13">
                  <c:v>2</c:v>
                </c:pt>
                <c:pt idx="14">
                  <c:v>3</c:v>
                </c:pt>
              </c:numCache>
            </c:numRef>
          </c:cat>
          <c:val>
            <c:numRef>
              <c:f>Sheet1!$B$2:$B$16</c:f>
              <c:numCache>
                <c:formatCode>General</c:formatCode>
                <c:ptCount val="15"/>
                <c:pt idx="0">
                  <c:v>47</c:v>
                </c:pt>
                <c:pt idx="1">
                  <c:v>42.5</c:v>
                </c:pt>
                <c:pt idx="2">
                  <c:v>41</c:v>
                </c:pt>
                <c:pt idx="4">
                  <c:v>41</c:v>
                </c:pt>
                <c:pt idx="5">
                  <c:v>36.5</c:v>
                </c:pt>
                <c:pt idx="6">
                  <c:v>35</c:v>
                </c:pt>
                <c:pt idx="8">
                  <c:v>50</c:v>
                </c:pt>
                <c:pt idx="9">
                  <c:v>46</c:v>
                </c:pt>
                <c:pt idx="10">
                  <c:v>45</c:v>
                </c:pt>
                <c:pt idx="12">
                  <c:v>56.5</c:v>
                </c:pt>
                <c:pt idx="13">
                  <c:v>31</c:v>
                </c:pt>
                <c:pt idx="14">
                  <c:v>25.3</c:v>
                </c:pt>
              </c:numCache>
            </c:numRef>
          </c:val>
          <c:extLst>
            <c:ext xmlns:c16="http://schemas.microsoft.com/office/drawing/2014/chart" uri="{C3380CC4-5D6E-409C-BE32-E72D297353CC}">
              <c16:uniqueId val="{00000000-841E-4D13-950A-95F0C5161BA2}"/>
            </c:ext>
          </c:extLst>
        </c:ser>
        <c:ser>
          <c:idx val="1"/>
          <c:order val="1"/>
          <c:tx>
            <c:strRef>
              <c:f>Sheet1!$C$1</c:f>
              <c:strCache>
                <c:ptCount val="1"/>
                <c:pt idx="0">
                  <c:v>Series 2</c:v>
                </c:pt>
              </c:strCache>
            </c:strRef>
          </c:tx>
          <c:spPr>
            <a:solidFill>
              <a:schemeClr val="accent2"/>
            </a:solidFill>
            <a:ln>
              <a:noFill/>
            </a:ln>
            <a:effectLst/>
          </c:spPr>
          <c:invertIfNegative val="0"/>
          <c:cat>
            <c:numRef>
              <c:f>Sheet1!$A$2:$A$16</c:f>
              <c:numCache>
                <c:formatCode>General</c:formatCode>
                <c:ptCount val="15"/>
                <c:pt idx="0">
                  <c:v>1</c:v>
                </c:pt>
                <c:pt idx="1">
                  <c:v>2</c:v>
                </c:pt>
                <c:pt idx="2">
                  <c:v>3</c:v>
                </c:pt>
                <c:pt idx="4">
                  <c:v>1</c:v>
                </c:pt>
                <c:pt idx="5">
                  <c:v>2</c:v>
                </c:pt>
                <c:pt idx="6">
                  <c:v>3</c:v>
                </c:pt>
                <c:pt idx="8">
                  <c:v>1</c:v>
                </c:pt>
                <c:pt idx="9">
                  <c:v>2</c:v>
                </c:pt>
                <c:pt idx="10">
                  <c:v>3</c:v>
                </c:pt>
                <c:pt idx="12">
                  <c:v>1</c:v>
                </c:pt>
                <c:pt idx="13">
                  <c:v>2</c:v>
                </c:pt>
                <c:pt idx="14">
                  <c:v>3</c:v>
                </c:pt>
              </c:numCache>
            </c:numRef>
          </c:cat>
          <c:val>
            <c:numRef>
              <c:f>Sheet1!$C$2:$C$16</c:f>
              <c:numCache>
                <c:formatCode>General</c:formatCode>
                <c:ptCount val="15"/>
                <c:pt idx="0">
                  <c:v>10.5</c:v>
                </c:pt>
                <c:pt idx="1">
                  <c:v>12.5</c:v>
                </c:pt>
                <c:pt idx="2">
                  <c:v>12.5</c:v>
                </c:pt>
                <c:pt idx="4">
                  <c:v>11.5</c:v>
                </c:pt>
                <c:pt idx="5">
                  <c:v>12.5</c:v>
                </c:pt>
                <c:pt idx="6">
                  <c:v>13.3</c:v>
                </c:pt>
                <c:pt idx="8">
                  <c:v>8</c:v>
                </c:pt>
                <c:pt idx="9">
                  <c:v>8</c:v>
                </c:pt>
                <c:pt idx="10">
                  <c:v>7.6</c:v>
                </c:pt>
                <c:pt idx="12">
                  <c:v>10</c:v>
                </c:pt>
                <c:pt idx="13">
                  <c:v>12.3</c:v>
                </c:pt>
                <c:pt idx="14">
                  <c:v>9.1999999999999993</c:v>
                </c:pt>
              </c:numCache>
            </c:numRef>
          </c:val>
          <c:extLst>
            <c:ext xmlns:c16="http://schemas.microsoft.com/office/drawing/2014/chart" uri="{C3380CC4-5D6E-409C-BE32-E72D297353CC}">
              <c16:uniqueId val="{00000001-841E-4D13-950A-95F0C5161BA2}"/>
            </c:ext>
          </c:extLst>
        </c:ser>
        <c:ser>
          <c:idx val="2"/>
          <c:order val="2"/>
          <c:tx>
            <c:strRef>
              <c:f>Sheet1!$D$1</c:f>
              <c:strCache>
                <c:ptCount val="1"/>
                <c:pt idx="0">
                  <c:v>Series 3</c:v>
                </c:pt>
              </c:strCache>
            </c:strRef>
          </c:tx>
          <c:spPr>
            <a:solidFill>
              <a:schemeClr val="accent3"/>
            </a:solidFill>
            <a:ln>
              <a:noFill/>
            </a:ln>
            <a:effectLst/>
          </c:spPr>
          <c:invertIfNegative val="0"/>
          <c:cat>
            <c:numRef>
              <c:f>Sheet1!$A$2:$A$16</c:f>
              <c:numCache>
                <c:formatCode>General</c:formatCode>
                <c:ptCount val="15"/>
                <c:pt idx="0">
                  <c:v>1</c:v>
                </c:pt>
                <c:pt idx="1">
                  <c:v>2</c:v>
                </c:pt>
                <c:pt idx="2">
                  <c:v>3</c:v>
                </c:pt>
                <c:pt idx="4">
                  <c:v>1</c:v>
                </c:pt>
                <c:pt idx="5">
                  <c:v>2</c:v>
                </c:pt>
                <c:pt idx="6">
                  <c:v>3</c:v>
                </c:pt>
                <c:pt idx="8">
                  <c:v>1</c:v>
                </c:pt>
                <c:pt idx="9">
                  <c:v>2</c:v>
                </c:pt>
                <c:pt idx="10">
                  <c:v>3</c:v>
                </c:pt>
                <c:pt idx="12">
                  <c:v>1</c:v>
                </c:pt>
                <c:pt idx="13">
                  <c:v>2</c:v>
                </c:pt>
                <c:pt idx="14">
                  <c:v>3</c:v>
                </c:pt>
              </c:numCache>
            </c:numRef>
          </c:cat>
          <c:val>
            <c:numRef>
              <c:f>Sheet1!$D$2:$D$16</c:f>
              <c:numCache>
                <c:formatCode>General</c:formatCode>
                <c:ptCount val="15"/>
                <c:pt idx="0">
                  <c:v>13</c:v>
                </c:pt>
                <c:pt idx="1">
                  <c:v>11</c:v>
                </c:pt>
                <c:pt idx="2">
                  <c:v>12</c:v>
                </c:pt>
                <c:pt idx="4">
                  <c:v>14.5</c:v>
                </c:pt>
                <c:pt idx="5">
                  <c:v>11.5</c:v>
                </c:pt>
                <c:pt idx="6">
                  <c:v>11</c:v>
                </c:pt>
                <c:pt idx="8">
                  <c:v>8.5</c:v>
                </c:pt>
                <c:pt idx="9">
                  <c:v>6</c:v>
                </c:pt>
                <c:pt idx="10">
                  <c:v>5.7</c:v>
                </c:pt>
                <c:pt idx="12">
                  <c:v>8</c:v>
                </c:pt>
                <c:pt idx="13">
                  <c:v>22</c:v>
                </c:pt>
                <c:pt idx="14">
                  <c:v>12.5</c:v>
                </c:pt>
              </c:numCache>
            </c:numRef>
          </c:val>
          <c:extLst>
            <c:ext xmlns:c16="http://schemas.microsoft.com/office/drawing/2014/chart" uri="{C3380CC4-5D6E-409C-BE32-E72D297353CC}">
              <c16:uniqueId val="{00000002-841E-4D13-950A-95F0C5161BA2}"/>
            </c:ext>
          </c:extLst>
        </c:ser>
        <c:ser>
          <c:idx val="3"/>
          <c:order val="3"/>
          <c:tx>
            <c:strRef>
              <c:f>Sheet1!$E$1</c:f>
              <c:strCache>
                <c:ptCount val="1"/>
                <c:pt idx="0">
                  <c:v>Series 4</c:v>
                </c:pt>
              </c:strCache>
            </c:strRef>
          </c:tx>
          <c:spPr>
            <a:solidFill>
              <a:schemeClr val="accent4"/>
            </a:solidFill>
            <a:ln>
              <a:noFill/>
            </a:ln>
            <a:effectLst/>
          </c:spPr>
          <c:invertIfNegative val="0"/>
          <c:cat>
            <c:numRef>
              <c:f>Sheet1!$A$2:$A$16</c:f>
              <c:numCache>
                <c:formatCode>General</c:formatCode>
                <c:ptCount val="15"/>
                <c:pt idx="0">
                  <c:v>1</c:v>
                </c:pt>
                <c:pt idx="1">
                  <c:v>2</c:v>
                </c:pt>
                <c:pt idx="2">
                  <c:v>3</c:v>
                </c:pt>
                <c:pt idx="4">
                  <c:v>1</c:v>
                </c:pt>
                <c:pt idx="5">
                  <c:v>2</c:v>
                </c:pt>
                <c:pt idx="6">
                  <c:v>3</c:v>
                </c:pt>
                <c:pt idx="8">
                  <c:v>1</c:v>
                </c:pt>
                <c:pt idx="9">
                  <c:v>2</c:v>
                </c:pt>
                <c:pt idx="10">
                  <c:v>3</c:v>
                </c:pt>
                <c:pt idx="12">
                  <c:v>1</c:v>
                </c:pt>
                <c:pt idx="13">
                  <c:v>2</c:v>
                </c:pt>
                <c:pt idx="14">
                  <c:v>3</c:v>
                </c:pt>
              </c:numCache>
            </c:numRef>
          </c:cat>
          <c:val>
            <c:numRef>
              <c:f>Sheet1!$E$2:$E$16</c:f>
              <c:numCache>
                <c:formatCode>General</c:formatCode>
                <c:ptCount val="15"/>
                <c:pt idx="0">
                  <c:v>11</c:v>
                </c:pt>
                <c:pt idx="1">
                  <c:v>12.5</c:v>
                </c:pt>
                <c:pt idx="2">
                  <c:v>10.7</c:v>
                </c:pt>
                <c:pt idx="4">
                  <c:v>10.7</c:v>
                </c:pt>
                <c:pt idx="5">
                  <c:v>14</c:v>
                </c:pt>
                <c:pt idx="6">
                  <c:v>12</c:v>
                </c:pt>
                <c:pt idx="8">
                  <c:v>10</c:v>
                </c:pt>
                <c:pt idx="9">
                  <c:v>9</c:v>
                </c:pt>
                <c:pt idx="10">
                  <c:v>7</c:v>
                </c:pt>
                <c:pt idx="12">
                  <c:v>9.6999999999999993</c:v>
                </c:pt>
                <c:pt idx="13">
                  <c:v>11.8</c:v>
                </c:pt>
                <c:pt idx="14">
                  <c:v>25.8</c:v>
                </c:pt>
              </c:numCache>
            </c:numRef>
          </c:val>
          <c:extLst>
            <c:ext xmlns:c16="http://schemas.microsoft.com/office/drawing/2014/chart" uri="{C3380CC4-5D6E-409C-BE32-E72D297353CC}">
              <c16:uniqueId val="{00000003-841E-4D13-950A-95F0C5161BA2}"/>
            </c:ext>
          </c:extLst>
        </c:ser>
        <c:ser>
          <c:idx val="4"/>
          <c:order val="4"/>
          <c:tx>
            <c:strRef>
              <c:f>Sheet1!$F$1</c:f>
              <c:strCache>
                <c:ptCount val="1"/>
                <c:pt idx="0">
                  <c:v>Series 5</c:v>
                </c:pt>
              </c:strCache>
            </c:strRef>
          </c:tx>
          <c:spPr>
            <a:solidFill>
              <a:schemeClr val="accent5"/>
            </a:solidFill>
            <a:ln>
              <a:noFill/>
            </a:ln>
            <a:effectLst/>
          </c:spPr>
          <c:invertIfNegative val="0"/>
          <c:cat>
            <c:numRef>
              <c:f>Sheet1!$A$2:$A$16</c:f>
              <c:numCache>
                <c:formatCode>General</c:formatCode>
                <c:ptCount val="15"/>
                <c:pt idx="0">
                  <c:v>1</c:v>
                </c:pt>
                <c:pt idx="1">
                  <c:v>2</c:v>
                </c:pt>
                <c:pt idx="2">
                  <c:v>3</c:v>
                </c:pt>
                <c:pt idx="4">
                  <c:v>1</c:v>
                </c:pt>
                <c:pt idx="5">
                  <c:v>2</c:v>
                </c:pt>
                <c:pt idx="6">
                  <c:v>3</c:v>
                </c:pt>
                <c:pt idx="8">
                  <c:v>1</c:v>
                </c:pt>
                <c:pt idx="9">
                  <c:v>2</c:v>
                </c:pt>
                <c:pt idx="10">
                  <c:v>3</c:v>
                </c:pt>
                <c:pt idx="12">
                  <c:v>1</c:v>
                </c:pt>
                <c:pt idx="13">
                  <c:v>2</c:v>
                </c:pt>
                <c:pt idx="14">
                  <c:v>3</c:v>
                </c:pt>
              </c:numCache>
            </c:numRef>
          </c:cat>
          <c:val>
            <c:numRef>
              <c:f>Sheet1!$F$2:$F$16</c:f>
              <c:numCache>
                <c:formatCode>General</c:formatCode>
                <c:ptCount val="15"/>
                <c:pt idx="0">
                  <c:v>18.5</c:v>
                </c:pt>
                <c:pt idx="1">
                  <c:v>21.5</c:v>
                </c:pt>
                <c:pt idx="2">
                  <c:v>23.799999999999997</c:v>
                </c:pt>
                <c:pt idx="4">
                  <c:v>22.299999999999997</c:v>
                </c:pt>
                <c:pt idx="5">
                  <c:v>25.5</c:v>
                </c:pt>
                <c:pt idx="6">
                  <c:v>28.700000000000003</c:v>
                </c:pt>
                <c:pt idx="8">
                  <c:v>23.5</c:v>
                </c:pt>
                <c:pt idx="9">
                  <c:v>31</c:v>
                </c:pt>
                <c:pt idx="10">
                  <c:v>34.699999999999989</c:v>
                </c:pt>
                <c:pt idx="12">
                  <c:v>15.799999999999997</c:v>
                </c:pt>
                <c:pt idx="13">
                  <c:v>22.900000000000006</c:v>
                </c:pt>
                <c:pt idx="14">
                  <c:v>27.200000000000003</c:v>
                </c:pt>
              </c:numCache>
            </c:numRef>
          </c:val>
          <c:extLst>
            <c:ext xmlns:c16="http://schemas.microsoft.com/office/drawing/2014/chart" uri="{C3380CC4-5D6E-409C-BE32-E72D297353CC}">
              <c16:uniqueId val="{00000004-841E-4D13-950A-95F0C5161BA2}"/>
            </c:ext>
          </c:extLst>
        </c:ser>
        <c:dLbls>
          <c:showLegendKey val="0"/>
          <c:showVal val="0"/>
          <c:showCatName val="0"/>
          <c:showSerName val="0"/>
          <c:showPercent val="0"/>
          <c:showBubbleSize val="0"/>
        </c:dLbls>
        <c:gapWidth val="17"/>
        <c:overlap val="100"/>
        <c:axId val="1328773296"/>
        <c:axId val="1328757456"/>
      </c:barChart>
      <c:catAx>
        <c:axId val="1328773296"/>
        <c:scaling>
          <c:orientation val="minMax"/>
        </c:scaling>
        <c:delete val="0"/>
        <c:axPos val="b"/>
        <c:numFmt formatCode="General" sourceLinked="1"/>
        <c:majorTickMark val="none"/>
        <c:minorTickMark val="none"/>
        <c:tickLblPos val="nextTo"/>
        <c:spPr>
          <a:noFill/>
          <a:ln w="9525" cap="flat" cmpd="sng" algn="ctr">
            <a:solidFill>
              <a:schemeClr val="bg1">
                <a:lumMod val="50000"/>
              </a:schemeClr>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1328757456"/>
        <c:crosses val="autoZero"/>
        <c:auto val="1"/>
        <c:lblAlgn val="ctr"/>
        <c:lblOffset val="100"/>
        <c:noMultiLvlLbl val="0"/>
      </c:catAx>
      <c:valAx>
        <c:axId val="1328757456"/>
        <c:scaling>
          <c:orientation val="minMax"/>
          <c:max val="100"/>
        </c:scaling>
        <c:delete val="0"/>
        <c:axPos val="l"/>
        <c:numFmt formatCode="General" sourceLinked="1"/>
        <c:majorTickMark val="none"/>
        <c:minorTickMark val="none"/>
        <c:tickLblPos val="nextTo"/>
        <c:spPr>
          <a:noFill/>
          <a:ln>
            <a:solidFill>
              <a:schemeClr val="bg1">
                <a:lumMod val="50000"/>
              </a:schemeClr>
            </a:solid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1328773296"/>
        <c:crosses val="autoZero"/>
        <c:crossBetween val="between"/>
        <c:majorUnit val="2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104559107962404"/>
          <c:y val="0.12033615676220483"/>
          <c:w val="0.85944000194474079"/>
          <c:h val="0.71724618873634949"/>
        </c:manualLayout>
      </c:layout>
      <c:scatterChart>
        <c:scatterStyle val="smoothMarker"/>
        <c:varyColors val="0"/>
        <c:ser>
          <c:idx val="0"/>
          <c:order val="0"/>
          <c:tx>
            <c:strRef>
              <c:f>Sheet1!$B$1</c:f>
              <c:strCache>
                <c:ptCount val="1"/>
                <c:pt idx="0">
                  <c:v>Low, 27.0%</c:v>
                </c:pt>
              </c:strCache>
            </c:strRef>
          </c:tx>
          <c:spPr>
            <a:ln w="38041">
              <a:solidFill>
                <a:srgbClr val="00CCFF"/>
              </a:solidFill>
              <a:prstDash val="solid"/>
            </a:ln>
          </c:spPr>
          <c:marker>
            <c:symbol val="none"/>
          </c:marker>
          <c:xVal>
            <c:numRef>
              <c:f>Sheet1!$A$2:$A$26</c:f>
              <c:numCache>
                <c:formatCode>General</c:formatCode>
                <c:ptCount val="25"/>
                <c:pt idx="0">
                  <c:v>-10.38982</c:v>
                </c:pt>
                <c:pt idx="1">
                  <c:v>-9.4440000000000008</c:v>
                </c:pt>
                <c:pt idx="2">
                  <c:v>-8.4770900000000005</c:v>
                </c:pt>
                <c:pt idx="3">
                  <c:v>-7.4952800000000002</c:v>
                </c:pt>
                <c:pt idx="4">
                  <c:v>-6.4960500000000003</c:v>
                </c:pt>
                <c:pt idx="5">
                  <c:v>-5.4954000000000001</c:v>
                </c:pt>
                <c:pt idx="6">
                  <c:v>-4.4909499999999998</c:v>
                </c:pt>
                <c:pt idx="7">
                  <c:v>-3.5047600000000001</c:v>
                </c:pt>
                <c:pt idx="8">
                  <c:v>-2.50901</c:v>
                </c:pt>
                <c:pt idx="9">
                  <c:v>-1.5198199999999999</c:v>
                </c:pt>
                <c:pt idx="10">
                  <c:v>-0.58694000000000002</c:v>
                </c:pt>
                <c:pt idx="11">
                  <c:v>0.41049999999999998</c:v>
                </c:pt>
                <c:pt idx="12">
                  <c:v>1.46146</c:v>
                </c:pt>
                <c:pt idx="13">
                  <c:v>2.4521700000000002</c:v>
                </c:pt>
                <c:pt idx="14">
                  <c:v>3.4622799999999998</c:v>
                </c:pt>
                <c:pt idx="15">
                  <c:v>4.4904700000000002</c:v>
                </c:pt>
                <c:pt idx="16">
                  <c:v>5.4723600000000001</c:v>
                </c:pt>
                <c:pt idx="17">
                  <c:v>6.4738199999999999</c:v>
                </c:pt>
                <c:pt idx="18">
                  <c:v>7.4496000000000002</c:v>
                </c:pt>
                <c:pt idx="19">
                  <c:v>8.4685500000000005</c:v>
                </c:pt>
                <c:pt idx="20">
                  <c:v>9.4721899999999994</c:v>
                </c:pt>
                <c:pt idx="21">
                  <c:v>10.478350000000001</c:v>
                </c:pt>
                <c:pt idx="22">
                  <c:v>11.505039999999999</c:v>
                </c:pt>
                <c:pt idx="23">
                  <c:v>12.47575</c:v>
                </c:pt>
                <c:pt idx="24">
                  <c:v>13.49117</c:v>
                </c:pt>
              </c:numCache>
            </c:numRef>
          </c:xVal>
          <c:yVal>
            <c:numRef>
              <c:f>Sheet1!$B$2:$B$26</c:f>
              <c:numCache>
                <c:formatCode>General</c:formatCode>
                <c:ptCount val="25"/>
                <c:pt idx="0">
                  <c:v>7.2349999999999998E-2</c:v>
                </c:pt>
                <c:pt idx="1">
                  <c:v>6.6830000000000001E-2</c:v>
                </c:pt>
                <c:pt idx="2">
                  <c:v>0.11022999999999999</c:v>
                </c:pt>
                <c:pt idx="3">
                  <c:v>3.2550000000000003E-2</c:v>
                </c:pt>
                <c:pt idx="4">
                  <c:v>7.2760000000000005E-2</c:v>
                </c:pt>
                <c:pt idx="5">
                  <c:v>0.11769</c:v>
                </c:pt>
                <c:pt idx="6">
                  <c:v>8.1989999999999993E-2</c:v>
                </c:pt>
                <c:pt idx="7">
                  <c:v>0.11072</c:v>
                </c:pt>
                <c:pt idx="8">
                  <c:v>0.11141</c:v>
                </c:pt>
                <c:pt idx="9">
                  <c:v>0.14459</c:v>
                </c:pt>
                <c:pt idx="10">
                  <c:v>0.18625</c:v>
                </c:pt>
                <c:pt idx="11">
                  <c:v>0.28682000000000002</c:v>
                </c:pt>
                <c:pt idx="12">
                  <c:v>0.25062000000000001</c:v>
                </c:pt>
                <c:pt idx="13">
                  <c:v>0.19300999999999999</c:v>
                </c:pt>
                <c:pt idx="14">
                  <c:v>0.13808000000000001</c:v>
                </c:pt>
                <c:pt idx="15">
                  <c:v>6.4240000000000005E-2</c:v>
                </c:pt>
                <c:pt idx="16">
                  <c:v>4.8250000000000001E-2</c:v>
                </c:pt>
                <c:pt idx="17">
                  <c:v>3.4819999999999997E-2</c:v>
                </c:pt>
                <c:pt idx="18">
                  <c:v>3.9050000000000001E-2</c:v>
                </c:pt>
                <c:pt idx="19">
                  <c:v>3.2779999999999997E-2</c:v>
                </c:pt>
                <c:pt idx="20">
                  <c:v>2.0580000000000001E-2</c:v>
                </c:pt>
                <c:pt idx="21">
                  <c:v>3.2379999999999999E-2</c:v>
                </c:pt>
                <c:pt idx="22">
                  <c:v>1.4030000000000001E-2</c:v>
                </c:pt>
                <c:pt idx="23">
                  <c:v>3.6990000000000002E-2</c:v>
                </c:pt>
                <c:pt idx="24">
                  <c:v>3.9390000000000001E-2</c:v>
                </c:pt>
              </c:numCache>
            </c:numRef>
          </c:yVal>
          <c:smooth val="1"/>
          <c:extLst>
            <c:ext xmlns:c16="http://schemas.microsoft.com/office/drawing/2014/chart" uri="{C3380CC4-5D6E-409C-BE32-E72D297353CC}">
              <c16:uniqueId val="{00000000-AADA-45A6-B7BD-A5EEAAC1E86C}"/>
            </c:ext>
          </c:extLst>
        </c:ser>
        <c:ser>
          <c:idx val="1"/>
          <c:order val="1"/>
          <c:tx>
            <c:strRef>
              <c:f>Sheet1!$C$1</c:f>
              <c:strCache>
                <c:ptCount val="1"/>
                <c:pt idx="0">
                  <c:v>Early onset, 18.4%</c:v>
                </c:pt>
              </c:strCache>
            </c:strRef>
          </c:tx>
          <c:spPr>
            <a:ln w="38041">
              <a:solidFill>
                <a:srgbClr val="FFCC00"/>
              </a:solidFill>
              <a:prstDash val="solid"/>
            </a:ln>
          </c:spPr>
          <c:marker>
            <c:symbol val="none"/>
          </c:marker>
          <c:xVal>
            <c:numRef>
              <c:f>Sheet1!$A$2:$A$26</c:f>
              <c:numCache>
                <c:formatCode>General</c:formatCode>
                <c:ptCount val="25"/>
                <c:pt idx="0">
                  <c:v>-10.38982</c:v>
                </c:pt>
                <c:pt idx="1">
                  <c:v>-9.4440000000000008</c:v>
                </c:pt>
                <c:pt idx="2">
                  <c:v>-8.4770900000000005</c:v>
                </c:pt>
                <c:pt idx="3">
                  <c:v>-7.4952800000000002</c:v>
                </c:pt>
                <c:pt idx="4">
                  <c:v>-6.4960500000000003</c:v>
                </c:pt>
                <c:pt idx="5">
                  <c:v>-5.4954000000000001</c:v>
                </c:pt>
                <c:pt idx="6">
                  <c:v>-4.4909499999999998</c:v>
                </c:pt>
                <c:pt idx="7">
                  <c:v>-3.5047600000000001</c:v>
                </c:pt>
                <c:pt idx="8">
                  <c:v>-2.50901</c:v>
                </c:pt>
                <c:pt idx="9">
                  <c:v>-1.5198199999999999</c:v>
                </c:pt>
                <c:pt idx="10">
                  <c:v>-0.58694000000000002</c:v>
                </c:pt>
                <c:pt idx="11">
                  <c:v>0.41049999999999998</c:v>
                </c:pt>
                <c:pt idx="12">
                  <c:v>1.46146</c:v>
                </c:pt>
                <c:pt idx="13">
                  <c:v>2.4521700000000002</c:v>
                </c:pt>
                <c:pt idx="14">
                  <c:v>3.4622799999999998</c:v>
                </c:pt>
                <c:pt idx="15">
                  <c:v>4.4904700000000002</c:v>
                </c:pt>
                <c:pt idx="16">
                  <c:v>5.4723600000000001</c:v>
                </c:pt>
                <c:pt idx="17">
                  <c:v>6.4738199999999999</c:v>
                </c:pt>
                <c:pt idx="18">
                  <c:v>7.4496000000000002</c:v>
                </c:pt>
                <c:pt idx="19">
                  <c:v>8.4685500000000005</c:v>
                </c:pt>
                <c:pt idx="20">
                  <c:v>9.4721899999999994</c:v>
                </c:pt>
                <c:pt idx="21">
                  <c:v>10.478350000000001</c:v>
                </c:pt>
                <c:pt idx="22">
                  <c:v>11.505039999999999</c:v>
                </c:pt>
                <c:pt idx="23">
                  <c:v>12.47575</c:v>
                </c:pt>
                <c:pt idx="24">
                  <c:v>13.49117</c:v>
                </c:pt>
              </c:numCache>
            </c:numRef>
          </c:xVal>
          <c:yVal>
            <c:numRef>
              <c:f>Sheet1!$C$2:$C$26</c:f>
              <c:numCache>
                <c:formatCode>General</c:formatCode>
                <c:ptCount val="25"/>
                <c:pt idx="0">
                  <c:v>0.55035999999999996</c:v>
                </c:pt>
                <c:pt idx="1">
                  <c:v>0.53676999999999997</c:v>
                </c:pt>
                <c:pt idx="2">
                  <c:v>0.65700999999999998</c:v>
                </c:pt>
                <c:pt idx="3">
                  <c:v>0.60585</c:v>
                </c:pt>
                <c:pt idx="4">
                  <c:v>0.66556000000000004</c:v>
                </c:pt>
                <c:pt idx="5">
                  <c:v>0.73194999999999999</c:v>
                </c:pt>
                <c:pt idx="6">
                  <c:v>0.67267999999999994</c:v>
                </c:pt>
                <c:pt idx="7">
                  <c:v>0.73685</c:v>
                </c:pt>
                <c:pt idx="8">
                  <c:v>0.68267</c:v>
                </c:pt>
                <c:pt idx="9">
                  <c:v>0.65639999999999998</c:v>
                </c:pt>
                <c:pt idx="10">
                  <c:v>0.67512000000000005</c:v>
                </c:pt>
                <c:pt idx="11">
                  <c:v>0.66683000000000003</c:v>
                </c:pt>
                <c:pt idx="12">
                  <c:v>0.55564999999999998</c:v>
                </c:pt>
                <c:pt idx="13">
                  <c:v>0.50744</c:v>
                </c:pt>
                <c:pt idx="14">
                  <c:v>0.37237999999999999</c:v>
                </c:pt>
                <c:pt idx="15">
                  <c:v>0.29449999999999998</c:v>
                </c:pt>
                <c:pt idx="16">
                  <c:v>0.21695</c:v>
                </c:pt>
                <c:pt idx="17">
                  <c:v>0.18754999999999999</c:v>
                </c:pt>
                <c:pt idx="18">
                  <c:v>0.15765999999999999</c:v>
                </c:pt>
                <c:pt idx="19">
                  <c:v>0.11724</c:v>
                </c:pt>
                <c:pt idx="20">
                  <c:v>0.15576999999999999</c:v>
                </c:pt>
                <c:pt idx="21">
                  <c:v>0.14147000000000001</c:v>
                </c:pt>
                <c:pt idx="22">
                  <c:v>0.1855</c:v>
                </c:pt>
                <c:pt idx="23">
                  <c:v>0.13936999999999999</c:v>
                </c:pt>
                <c:pt idx="24">
                  <c:v>0.20379</c:v>
                </c:pt>
              </c:numCache>
            </c:numRef>
          </c:yVal>
          <c:smooth val="1"/>
          <c:extLst>
            <c:ext xmlns:c16="http://schemas.microsoft.com/office/drawing/2014/chart" uri="{C3380CC4-5D6E-409C-BE32-E72D297353CC}">
              <c16:uniqueId val="{00000001-AADA-45A6-B7BD-A5EEAAC1E86C}"/>
            </c:ext>
          </c:extLst>
        </c:ser>
        <c:ser>
          <c:idx val="2"/>
          <c:order val="2"/>
          <c:tx>
            <c:strRef>
              <c:f>Sheet1!$D$1</c:f>
              <c:strCache>
                <c:ptCount val="1"/>
                <c:pt idx="0">
                  <c:v>Late onset, 29.0%</c:v>
                </c:pt>
              </c:strCache>
            </c:strRef>
          </c:tx>
          <c:spPr>
            <a:ln w="38041">
              <a:solidFill>
                <a:srgbClr val="339966"/>
              </a:solidFill>
              <a:prstDash val="solid"/>
            </a:ln>
          </c:spPr>
          <c:marker>
            <c:symbol val="none"/>
          </c:marker>
          <c:xVal>
            <c:numRef>
              <c:f>Sheet1!$A$2:$A$26</c:f>
              <c:numCache>
                <c:formatCode>General</c:formatCode>
                <c:ptCount val="25"/>
                <c:pt idx="0">
                  <c:v>-10.38982</c:v>
                </c:pt>
                <c:pt idx="1">
                  <c:v>-9.4440000000000008</c:v>
                </c:pt>
                <c:pt idx="2">
                  <c:v>-8.4770900000000005</c:v>
                </c:pt>
                <c:pt idx="3">
                  <c:v>-7.4952800000000002</c:v>
                </c:pt>
                <c:pt idx="4">
                  <c:v>-6.4960500000000003</c:v>
                </c:pt>
                <c:pt idx="5">
                  <c:v>-5.4954000000000001</c:v>
                </c:pt>
                <c:pt idx="6">
                  <c:v>-4.4909499999999998</c:v>
                </c:pt>
                <c:pt idx="7">
                  <c:v>-3.5047600000000001</c:v>
                </c:pt>
                <c:pt idx="8">
                  <c:v>-2.50901</c:v>
                </c:pt>
                <c:pt idx="9">
                  <c:v>-1.5198199999999999</c:v>
                </c:pt>
                <c:pt idx="10">
                  <c:v>-0.58694000000000002</c:v>
                </c:pt>
                <c:pt idx="11">
                  <c:v>0.41049999999999998</c:v>
                </c:pt>
                <c:pt idx="12">
                  <c:v>1.46146</c:v>
                </c:pt>
                <c:pt idx="13">
                  <c:v>2.4521700000000002</c:v>
                </c:pt>
                <c:pt idx="14">
                  <c:v>3.4622799999999998</c:v>
                </c:pt>
                <c:pt idx="15">
                  <c:v>4.4904700000000002</c:v>
                </c:pt>
                <c:pt idx="16">
                  <c:v>5.4723600000000001</c:v>
                </c:pt>
                <c:pt idx="17">
                  <c:v>6.4738199999999999</c:v>
                </c:pt>
                <c:pt idx="18">
                  <c:v>7.4496000000000002</c:v>
                </c:pt>
                <c:pt idx="19">
                  <c:v>8.4685500000000005</c:v>
                </c:pt>
                <c:pt idx="20">
                  <c:v>9.4721899999999994</c:v>
                </c:pt>
                <c:pt idx="21">
                  <c:v>10.478350000000001</c:v>
                </c:pt>
                <c:pt idx="22">
                  <c:v>11.505039999999999</c:v>
                </c:pt>
                <c:pt idx="23">
                  <c:v>12.47575</c:v>
                </c:pt>
                <c:pt idx="24">
                  <c:v>13.49117</c:v>
                </c:pt>
              </c:numCache>
            </c:numRef>
          </c:xVal>
          <c:yVal>
            <c:numRef>
              <c:f>Sheet1!$D$2:$D$26</c:f>
              <c:numCache>
                <c:formatCode>General</c:formatCode>
                <c:ptCount val="25"/>
                <c:pt idx="0">
                  <c:v>8.4750000000000006E-2</c:v>
                </c:pt>
                <c:pt idx="1">
                  <c:v>6.5129999999999993E-2</c:v>
                </c:pt>
                <c:pt idx="2">
                  <c:v>8.3720000000000003E-2</c:v>
                </c:pt>
                <c:pt idx="3">
                  <c:v>7.5660000000000005E-2</c:v>
                </c:pt>
                <c:pt idx="4">
                  <c:v>8.0199999999999994E-2</c:v>
                </c:pt>
                <c:pt idx="5">
                  <c:v>0.10020999999999999</c:v>
                </c:pt>
                <c:pt idx="6">
                  <c:v>0.1336</c:v>
                </c:pt>
                <c:pt idx="7">
                  <c:v>0.16464999999999999</c:v>
                </c:pt>
                <c:pt idx="8">
                  <c:v>0.29176999999999997</c:v>
                </c:pt>
                <c:pt idx="9">
                  <c:v>0.38222</c:v>
                </c:pt>
                <c:pt idx="10">
                  <c:v>0.48524</c:v>
                </c:pt>
                <c:pt idx="11">
                  <c:v>0.74517999999999995</c:v>
                </c:pt>
                <c:pt idx="12">
                  <c:v>0.83701000000000003</c:v>
                </c:pt>
                <c:pt idx="13">
                  <c:v>0.88263999999999998</c:v>
                </c:pt>
                <c:pt idx="14">
                  <c:v>0.86828000000000005</c:v>
                </c:pt>
                <c:pt idx="15">
                  <c:v>0.79513999999999996</c:v>
                </c:pt>
                <c:pt idx="16">
                  <c:v>0.74756999999999996</c:v>
                </c:pt>
                <c:pt idx="17">
                  <c:v>0.66490000000000005</c:v>
                </c:pt>
                <c:pt idx="18">
                  <c:v>0.61645000000000005</c:v>
                </c:pt>
                <c:pt idx="19">
                  <c:v>0.4491</c:v>
                </c:pt>
                <c:pt idx="20">
                  <c:v>0.46390999999999999</c:v>
                </c:pt>
                <c:pt idx="21">
                  <c:v>0.42403999999999997</c:v>
                </c:pt>
                <c:pt idx="22">
                  <c:v>0.27737000000000001</c:v>
                </c:pt>
                <c:pt idx="23">
                  <c:v>0.27695999999999998</c:v>
                </c:pt>
                <c:pt idx="24">
                  <c:v>0.23116</c:v>
                </c:pt>
              </c:numCache>
            </c:numRef>
          </c:yVal>
          <c:smooth val="1"/>
          <c:extLst>
            <c:ext xmlns:c16="http://schemas.microsoft.com/office/drawing/2014/chart" uri="{C3380CC4-5D6E-409C-BE32-E72D297353CC}">
              <c16:uniqueId val="{00000002-AADA-45A6-B7BD-A5EEAAC1E86C}"/>
            </c:ext>
          </c:extLst>
        </c:ser>
        <c:ser>
          <c:idx val="3"/>
          <c:order val="3"/>
          <c:tx>
            <c:strRef>
              <c:f>Sheet1!$E$1</c:f>
              <c:strCache>
                <c:ptCount val="1"/>
                <c:pt idx="0">
                  <c:v>High, 25.6%</c:v>
                </c:pt>
              </c:strCache>
            </c:strRef>
          </c:tx>
          <c:spPr>
            <a:ln w="38041">
              <a:solidFill>
                <a:srgbClr val="DD0806"/>
              </a:solidFill>
              <a:prstDash val="solid"/>
            </a:ln>
          </c:spPr>
          <c:marker>
            <c:symbol val="none"/>
          </c:marker>
          <c:xVal>
            <c:numRef>
              <c:f>Sheet1!$A$2:$A$26</c:f>
              <c:numCache>
                <c:formatCode>General</c:formatCode>
                <c:ptCount val="25"/>
                <c:pt idx="0">
                  <c:v>-10.38982</c:v>
                </c:pt>
                <c:pt idx="1">
                  <c:v>-9.4440000000000008</c:v>
                </c:pt>
                <c:pt idx="2">
                  <c:v>-8.4770900000000005</c:v>
                </c:pt>
                <c:pt idx="3">
                  <c:v>-7.4952800000000002</c:v>
                </c:pt>
                <c:pt idx="4">
                  <c:v>-6.4960500000000003</c:v>
                </c:pt>
                <c:pt idx="5">
                  <c:v>-5.4954000000000001</c:v>
                </c:pt>
                <c:pt idx="6">
                  <c:v>-4.4909499999999998</c:v>
                </c:pt>
                <c:pt idx="7">
                  <c:v>-3.5047600000000001</c:v>
                </c:pt>
                <c:pt idx="8">
                  <c:v>-2.50901</c:v>
                </c:pt>
                <c:pt idx="9">
                  <c:v>-1.5198199999999999</c:v>
                </c:pt>
                <c:pt idx="10">
                  <c:v>-0.58694000000000002</c:v>
                </c:pt>
                <c:pt idx="11">
                  <c:v>0.41049999999999998</c:v>
                </c:pt>
                <c:pt idx="12">
                  <c:v>1.46146</c:v>
                </c:pt>
                <c:pt idx="13">
                  <c:v>2.4521700000000002</c:v>
                </c:pt>
                <c:pt idx="14">
                  <c:v>3.4622799999999998</c:v>
                </c:pt>
                <c:pt idx="15">
                  <c:v>4.4904700000000002</c:v>
                </c:pt>
                <c:pt idx="16">
                  <c:v>5.4723600000000001</c:v>
                </c:pt>
                <c:pt idx="17">
                  <c:v>6.4738199999999999</c:v>
                </c:pt>
                <c:pt idx="18">
                  <c:v>7.4496000000000002</c:v>
                </c:pt>
                <c:pt idx="19">
                  <c:v>8.4685500000000005</c:v>
                </c:pt>
                <c:pt idx="20">
                  <c:v>9.4721899999999994</c:v>
                </c:pt>
                <c:pt idx="21">
                  <c:v>10.478350000000001</c:v>
                </c:pt>
                <c:pt idx="22">
                  <c:v>11.505039999999999</c:v>
                </c:pt>
                <c:pt idx="23">
                  <c:v>12.47575</c:v>
                </c:pt>
                <c:pt idx="24">
                  <c:v>13.49117</c:v>
                </c:pt>
              </c:numCache>
            </c:numRef>
          </c:xVal>
          <c:yVal>
            <c:numRef>
              <c:f>Sheet1!$E$2:$E$26</c:f>
              <c:numCache>
                <c:formatCode>General</c:formatCode>
                <c:ptCount val="25"/>
                <c:pt idx="0">
                  <c:v>0.65164</c:v>
                </c:pt>
                <c:pt idx="1">
                  <c:v>0.57479999999999998</c:v>
                </c:pt>
                <c:pt idx="2">
                  <c:v>0.63817000000000002</c:v>
                </c:pt>
                <c:pt idx="3">
                  <c:v>0.67220999999999997</c:v>
                </c:pt>
                <c:pt idx="4">
                  <c:v>0.75488</c:v>
                </c:pt>
                <c:pt idx="5">
                  <c:v>0.77971000000000001</c:v>
                </c:pt>
                <c:pt idx="6">
                  <c:v>0.80286000000000002</c:v>
                </c:pt>
                <c:pt idx="7">
                  <c:v>0.82347999999999999</c:v>
                </c:pt>
                <c:pt idx="8">
                  <c:v>0.85763</c:v>
                </c:pt>
                <c:pt idx="9">
                  <c:v>0.87243000000000004</c:v>
                </c:pt>
                <c:pt idx="10">
                  <c:v>0.90373000000000003</c:v>
                </c:pt>
                <c:pt idx="11">
                  <c:v>0.93855</c:v>
                </c:pt>
                <c:pt idx="12">
                  <c:v>0.95864000000000005</c:v>
                </c:pt>
                <c:pt idx="13">
                  <c:v>0.95162999999999998</c:v>
                </c:pt>
                <c:pt idx="14">
                  <c:v>0.94469999999999998</c:v>
                </c:pt>
                <c:pt idx="15">
                  <c:v>0.90181999999999995</c:v>
                </c:pt>
                <c:pt idx="16">
                  <c:v>0.91137000000000001</c:v>
                </c:pt>
                <c:pt idx="17">
                  <c:v>0.88146999999999998</c:v>
                </c:pt>
                <c:pt idx="18">
                  <c:v>0.86758999999999997</c:v>
                </c:pt>
                <c:pt idx="19">
                  <c:v>0.82930000000000004</c:v>
                </c:pt>
                <c:pt idx="20">
                  <c:v>0.87626999999999999</c:v>
                </c:pt>
                <c:pt idx="21">
                  <c:v>0.87043999999999999</c:v>
                </c:pt>
                <c:pt idx="22">
                  <c:v>0.90578999999999998</c:v>
                </c:pt>
                <c:pt idx="23">
                  <c:v>0.89346000000000003</c:v>
                </c:pt>
                <c:pt idx="24">
                  <c:v>0.95240000000000002</c:v>
                </c:pt>
              </c:numCache>
            </c:numRef>
          </c:yVal>
          <c:smooth val="1"/>
          <c:extLst>
            <c:ext xmlns:c16="http://schemas.microsoft.com/office/drawing/2014/chart" uri="{C3380CC4-5D6E-409C-BE32-E72D297353CC}">
              <c16:uniqueId val="{00000003-AADA-45A6-B7BD-A5EEAAC1E86C}"/>
            </c:ext>
          </c:extLst>
        </c:ser>
        <c:dLbls>
          <c:showLegendKey val="0"/>
          <c:showVal val="0"/>
          <c:showCatName val="0"/>
          <c:showSerName val="0"/>
          <c:showPercent val="0"/>
          <c:showBubbleSize val="0"/>
        </c:dLbls>
        <c:axId val="-2146143192"/>
        <c:axId val="2111327416"/>
      </c:scatterChart>
      <c:valAx>
        <c:axId val="-2146143192"/>
        <c:scaling>
          <c:orientation val="minMax"/>
          <c:max val="14"/>
          <c:min val="-11"/>
        </c:scaling>
        <c:delete val="0"/>
        <c:axPos val="b"/>
        <c:title>
          <c:tx>
            <c:rich>
              <a:bodyPr/>
              <a:lstStyle/>
              <a:p>
                <a:pPr>
                  <a:defRPr/>
                </a:pPr>
                <a:r>
                  <a:rPr lang="it-IT"/>
                  <a:t>Years around final menstrual period</a:t>
                </a:r>
              </a:p>
            </c:rich>
          </c:tx>
          <c:layout>
            <c:manualLayout>
              <c:xMode val="edge"/>
              <c:yMode val="edge"/>
              <c:x val="0.3005246787665371"/>
              <c:y val="0.92747216136614752"/>
            </c:manualLayout>
          </c:layout>
          <c:overlay val="0"/>
          <c:spPr>
            <a:noFill/>
            <a:ln w="25361">
              <a:noFill/>
            </a:ln>
          </c:spPr>
        </c:title>
        <c:numFmt formatCode="General" sourceLinked="1"/>
        <c:majorTickMark val="none"/>
        <c:minorTickMark val="none"/>
        <c:tickLblPos val="nextTo"/>
        <c:spPr>
          <a:ln w="3170">
            <a:solidFill>
              <a:srgbClr val="808080"/>
            </a:solidFill>
            <a:prstDash val="solid"/>
          </a:ln>
        </c:spPr>
        <c:txPr>
          <a:bodyPr rot="0" vert="horz"/>
          <a:lstStyle/>
          <a:p>
            <a:pPr>
              <a:defRPr>
                <a:latin typeface="+mn-lt"/>
              </a:defRPr>
            </a:pPr>
            <a:endParaRPr lang="en-US"/>
          </a:p>
        </c:txPr>
        <c:crossAx val="2111327416"/>
        <c:crosses val="autoZero"/>
        <c:crossBetween val="midCat"/>
        <c:majorUnit val="1"/>
        <c:minorUnit val="0.5"/>
      </c:valAx>
      <c:valAx>
        <c:axId val="2111327416"/>
        <c:scaling>
          <c:orientation val="minMax"/>
          <c:max val="1"/>
          <c:min val="0"/>
        </c:scaling>
        <c:delete val="0"/>
        <c:axPos val="l"/>
        <c:title>
          <c:tx>
            <c:rich>
              <a:bodyPr/>
              <a:lstStyle/>
              <a:p>
                <a:pPr>
                  <a:defRPr/>
                </a:pPr>
                <a:r>
                  <a:rPr lang="it-IT"/>
                  <a:t>Probability of VMS</a:t>
                </a:r>
              </a:p>
            </c:rich>
          </c:tx>
          <c:layout>
            <c:manualLayout>
              <c:xMode val="edge"/>
              <c:yMode val="edge"/>
              <c:x val="8.2576383154417832E-3"/>
              <c:y val="0.27423694441767632"/>
            </c:manualLayout>
          </c:layout>
          <c:overlay val="0"/>
          <c:spPr>
            <a:noFill/>
            <a:ln w="25361">
              <a:noFill/>
            </a:ln>
          </c:spPr>
        </c:title>
        <c:numFmt formatCode="0%" sourceLinked="0"/>
        <c:majorTickMark val="none"/>
        <c:minorTickMark val="none"/>
        <c:tickLblPos val="nextTo"/>
        <c:spPr>
          <a:ln w="3170">
            <a:solidFill>
              <a:srgbClr val="808080"/>
            </a:solidFill>
            <a:prstDash val="solid"/>
          </a:ln>
        </c:spPr>
        <c:txPr>
          <a:bodyPr rot="0" vert="horz"/>
          <a:lstStyle/>
          <a:p>
            <a:pPr>
              <a:defRPr>
                <a:latin typeface="+mn-lt"/>
              </a:defRPr>
            </a:pPr>
            <a:endParaRPr lang="en-US"/>
          </a:p>
        </c:txPr>
        <c:crossAx val="-2146143192"/>
        <c:crossesAt val="-11"/>
        <c:crossBetween val="midCat"/>
        <c:majorUnit val="0.2"/>
        <c:minorUnit val="0.05"/>
      </c:valAx>
      <c:spPr>
        <a:noFill/>
        <a:ln w="25361">
          <a:noFill/>
        </a:ln>
      </c:spPr>
    </c:plotArea>
    <c:legend>
      <c:legendPos val="r"/>
      <c:layout>
        <c:manualLayout>
          <c:xMode val="edge"/>
          <c:yMode val="edge"/>
          <c:x val="3.4448282102641337E-2"/>
          <c:y val="4.8472609649665155E-3"/>
          <c:w val="0.95483897683806274"/>
          <c:h val="9.0343768361644552E-2"/>
        </c:manualLayout>
      </c:layout>
      <c:overlay val="0"/>
      <c:spPr>
        <a:noFill/>
        <a:ln w="25361">
          <a:noFill/>
        </a:ln>
      </c:spPr>
    </c:legend>
    <c:plotVisOnly val="1"/>
    <c:dispBlanksAs val="gap"/>
    <c:showDLblsOverMax val="0"/>
  </c:chart>
  <c:spPr>
    <a:noFill/>
    <a:ln>
      <a:noFill/>
    </a:ln>
  </c:spPr>
  <c:txPr>
    <a:bodyPr/>
    <a:lstStyle/>
    <a:p>
      <a:pPr>
        <a:defRPr sz="1300" b="0" i="0" u="none" strike="noStrike" baseline="0">
          <a:solidFill>
            <a:srgbClr val="000000"/>
          </a:solidFill>
          <a:latin typeface="+mj-lt"/>
          <a:ea typeface="Arial"/>
          <a:cs typeface="Arial"/>
        </a:defRPr>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0710448319843129E-2"/>
          <c:y val="0.29892283787699531"/>
          <c:w val="0.89994487287196068"/>
          <c:h val="0.62965811810878558"/>
        </c:manualLayout>
      </c:layout>
      <c:barChart>
        <c:barDir val="col"/>
        <c:grouping val="clustered"/>
        <c:varyColors val="0"/>
        <c:ser>
          <c:idx val="0"/>
          <c:order val="0"/>
          <c:tx>
            <c:strRef>
              <c:f>Sheet1!$B$1</c:f>
              <c:strCache>
                <c:ptCount val="1"/>
                <c:pt idx="0">
                  <c:v>Nonadherent</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Post-MI</c:v>
                </c:pt>
                <c:pt idx="1">
                  <c:v>Atherosclerosis</c:v>
                </c:pt>
              </c:strCache>
            </c:strRef>
          </c:cat>
          <c:val>
            <c:numRef>
              <c:f>Sheet1!$B$2:$B$3</c:f>
              <c:numCache>
                <c:formatCode>General</c:formatCode>
                <c:ptCount val="2"/>
                <c:pt idx="0">
                  <c:v>18.100000000000001</c:v>
                </c:pt>
                <c:pt idx="1">
                  <c:v>10.9</c:v>
                </c:pt>
              </c:numCache>
            </c:numRef>
          </c:val>
          <c:extLst>
            <c:ext xmlns:c16="http://schemas.microsoft.com/office/drawing/2014/chart" uri="{C3380CC4-5D6E-409C-BE32-E72D297353CC}">
              <c16:uniqueId val="{00000000-F42B-4412-A294-A709978689B6}"/>
            </c:ext>
          </c:extLst>
        </c:ser>
        <c:ser>
          <c:idx val="1"/>
          <c:order val="1"/>
          <c:tx>
            <c:strRef>
              <c:f>Sheet1!$C$1</c:f>
              <c:strCache>
                <c:ptCount val="1"/>
                <c:pt idx="0">
                  <c:v>Partially Adherent</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Post-MI</c:v>
                </c:pt>
                <c:pt idx="1">
                  <c:v>Atherosclerosis</c:v>
                </c:pt>
              </c:strCache>
            </c:strRef>
          </c:cat>
          <c:val>
            <c:numRef>
              <c:f>Sheet1!$C$2:$C$3</c:f>
              <c:numCache>
                <c:formatCode>General</c:formatCode>
                <c:ptCount val="2"/>
                <c:pt idx="0">
                  <c:v>17.2</c:v>
                </c:pt>
                <c:pt idx="1">
                  <c:v>7.9</c:v>
                </c:pt>
              </c:numCache>
            </c:numRef>
          </c:val>
          <c:extLst>
            <c:ext xmlns:c16="http://schemas.microsoft.com/office/drawing/2014/chart" uri="{C3380CC4-5D6E-409C-BE32-E72D297353CC}">
              <c16:uniqueId val="{00000001-F42B-4412-A294-A709978689B6}"/>
            </c:ext>
          </c:extLst>
        </c:ser>
        <c:ser>
          <c:idx val="2"/>
          <c:order val="2"/>
          <c:tx>
            <c:strRef>
              <c:f>Sheet1!$D$1</c:f>
              <c:strCache>
                <c:ptCount val="1"/>
                <c:pt idx="0">
                  <c:v>Fully Adherent</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Post-MI</c:v>
                </c:pt>
                <c:pt idx="1">
                  <c:v>Atherosclerosis</c:v>
                </c:pt>
              </c:strCache>
            </c:strRef>
          </c:cat>
          <c:val>
            <c:numRef>
              <c:f>Sheet1!$D$2:$D$3</c:f>
              <c:numCache>
                <c:formatCode>General</c:formatCode>
                <c:ptCount val="2"/>
                <c:pt idx="0">
                  <c:v>12.8</c:v>
                </c:pt>
                <c:pt idx="1">
                  <c:v>6</c:v>
                </c:pt>
              </c:numCache>
            </c:numRef>
          </c:val>
          <c:extLst>
            <c:ext xmlns:c16="http://schemas.microsoft.com/office/drawing/2014/chart" uri="{C3380CC4-5D6E-409C-BE32-E72D297353CC}">
              <c16:uniqueId val="{00000002-F42B-4412-A294-A709978689B6}"/>
            </c:ext>
          </c:extLst>
        </c:ser>
        <c:dLbls>
          <c:dLblPos val="outEnd"/>
          <c:showLegendKey val="0"/>
          <c:showVal val="1"/>
          <c:showCatName val="0"/>
          <c:showSerName val="0"/>
          <c:showPercent val="0"/>
          <c:showBubbleSize val="0"/>
        </c:dLbls>
        <c:gapWidth val="219"/>
        <c:overlap val="-27"/>
        <c:axId val="1333048160"/>
        <c:axId val="1333046720"/>
      </c:barChart>
      <c:catAx>
        <c:axId val="1333048160"/>
        <c:scaling>
          <c:orientation val="minMax"/>
        </c:scaling>
        <c:delete val="0"/>
        <c:axPos val="b"/>
        <c:numFmt formatCode="General" sourceLinked="1"/>
        <c:majorTickMark val="none"/>
        <c:minorTickMark val="none"/>
        <c:tickLblPos val="nextTo"/>
        <c:spPr>
          <a:noFill/>
          <a:ln w="9525" cap="flat" cmpd="sng" algn="ctr">
            <a:solidFill>
              <a:schemeClr val="bg1">
                <a:lumMod val="50000"/>
              </a:schemeClr>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j-lt"/>
                <a:ea typeface="+mn-ea"/>
                <a:cs typeface="+mn-cs"/>
              </a:defRPr>
            </a:pPr>
            <a:endParaRPr lang="en-US"/>
          </a:p>
        </c:txPr>
        <c:crossAx val="1333046720"/>
        <c:crosses val="autoZero"/>
        <c:auto val="1"/>
        <c:lblAlgn val="ctr"/>
        <c:lblOffset val="100"/>
        <c:noMultiLvlLbl val="0"/>
      </c:catAx>
      <c:valAx>
        <c:axId val="1333046720"/>
        <c:scaling>
          <c:orientation val="minMax"/>
          <c:max val="20"/>
        </c:scaling>
        <c:delete val="1"/>
        <c:axPos val="l"/>
        <c:numFmt formatCode="General" sourceLinked="1"/>
        <c:majorTickMark val="none"/>
        <c:minorTickMark val="none"/>
        <c:tickLblPos val="nextTo"/>
        <c:crossAx val="1333048160"/>
        <c:crosses val="autoZero"/>
        <c:crossBetween val="between"/>
        <c:majorUnit val="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100">
          <a:solidFill>
            <a:schemeClr val="tx1"/>
          </a:solidFill>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8833951491166308"/>
          <c:y val="9.6024248853183711E-2"/>
          <c:w val="0.56469627467259087"/>
          <c:h val="0.77889275555989923"/>
        </c:manualLayout>
      </c:layout>
      <c:barChart>
        <c:barDir val="bar"/>
        <c:grouping val="stacked"/>
        <c:varyColors val="0"/>
        <c:ser>
          <c:idx val="0"/>
          <c:order val="0"/>
          <c:tx>
            <c:strRef>
              <c:f>Sheet1!$B$1</c:f>
              <c:strCache>
                <c:ptCount val="1"/>
                <c:pt idx="0">
                  <c:v>Treatments</c:v>
                </c:pt>
              </c:strCache>
            </c:strRef>
          </c:tx>
          <c:spPr>
            <a:solidFill>
              <a:schemeClr val="accent1"/>
            </a:solidFill>
            <a:ln>
              <a:noFill/>
            </a:ln>
            <a:effectLst/>
          </c:spPr>
          <c:invertIfNegative val="0"/>
          <c:dLbls>
            <c:dLbl>
              <c:idx val="0"/>
              <c:tx>
                <c:rich>
                  <a:bodyPr/>
                  <a:lstStyle/>
                  <a:p>
                    <a:r>
                      <a:rPr lang="en-US"/>
                      <a:t>23</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F70D-425F-A923-0DE8A7E50889}"/>
                </c:ext>
              </c:extLst>
            </c:dLbl>
            <c:dLbl>
              <c:idx val="1"/>
              <c:tx>
                <c:rich>
                  <a:bodyPr/>
                  <a:lstStyle/>
                  <a:p>
                    <a:r>
                      <a:rPr lang="en-US"/>
                      <a:t>24</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F70D-425F-A923-0DE8A7E50889}"/>
                </c:ext>
              </c:extLst>
            </c:dLbl>
            <c:dLbl>
              <c:idx val="2"/>
              <c:tx>
                <c:rich>
                  <a:bodyPr/>
                  <a:lstStyle/>
                  <a:p>
                    <a:r>
                      <a:rPr lang="en-US"/>
                      <a:t>47</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F70D-425F-A923-0DE8A7E50889}"/>
                </c:ext>
              </c:extLst>
            </c:dLbl>
            <c:dLbl>
              <c:idx val="3"/>
              <c:tx>
                <c:rich>
                  <a:bodyPr/>
                  <a:lstStyle/>
                  <a:p>
                    <a:r>
                      <a:rPr lang="en-US"/>
                      <a:t>38</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F70D-425F-A923-0DE8A7E50889}"/>
                </c:ext>
              </c:extLst>
            </c:dLbl>
            <c:dLbl>
              <c:idx val="4"/>
              <c:tx>
                <c:rich>
                  <a:bodyPr/>
                  <a:lstStyle/>
                  <a:p>
                    <a:r>
                      <a:rPr lang="en-US"/>
                      <a:t>35</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F70D-425F-A923-0DE8A7E50889}"/>
                </c:ext>
              </c:extLst>
            </c:dLbl>
            <c:dLbl>
              <c:idx val="5"/>
              <c:tx>
                <c:rich>
                  <a:bodyPr/>
                  <a:lstStyle/>
                  <a:p>
                    <a:r>
                      <a:rPr lang="en-US"/>
                      <a:t>35</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5-F70D-425F-A923-0DE8A7E50889}"/>
                </c:ext>
              </c:extLst>
            </c:dLbl>
            <c:dLbl>
              <c:idx val="6"/>
              <c:tx>
                <c:rich>
                  <a:bodyPr/>
                  <a:lstStyle/>
                  <a:p>
                    <a:r>
                      <a:rPr lang="en-US"/>
                      <a:t>43</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F70D-425F-A923-0DE8A7E50889}"/>
                </c:ext>
              </c:extLst>
            </c:dLbl>
            <c:dLbl>
              <c:idx val="7"/>
              <c:tx>
                <c:rich>
                  <a:bodyPr/>
                  <a:lstStyle/>
                  <a:p>
                    <a:r>
                      <a:rPr lang="en-US"/>
                      <a:t>46</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7-F70D-425F-A923-0DE8A7E50889}"/>
                </c:ext>
              </c:extLst>
            </c:dLbl>
            <c:dLbl>
              <c:idx val="8"/>
              <c:tx>
                <c:rich>
                  <a:bodyPr/>
                  <a:lstStyle/>
                  <a:p>
                    <a:r>
                      <a:rPr lang="en-US"/>
                      <a:t>40</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8-F70D-425F-A923-0DE8A7E50889}"/>
                </c:ext>
              </c:extLst>
            </c:dLbl>
            <c:dLbl>
              <c:idx val="9"/>
              <c:tx>
                <c:rich>
                  <a:bodyPr/>
                  <a:lstStyle/>
                  <a:p>
                    <a:r>
                      <a:rPr lang="en-US"/>
                      <a:t>40</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9-F70D-425F-A923-0DE8A7E50889}"/>
                </c:ext>
              </c:extLst>
            </c:dLbl>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Sheet1!$A$2:$A$12</c:f>
              <c:strCache>
                <c:ptCount val="10"/>
                <c:pt idx="0">
                  <c:v>Impact Finland, 1982-9722</c:v>
                </c:pt>
                <c:pt idx="1">
                  <c:v>Finland, 1972-9216</c:v>
                </c:pt>
                <c:pt idx="2">
                  <c:v>Impact United States, 1980-2000 (Our study)</c:v>
                </c:pt>
                <c:pt idx="3">
                  <c:v>Impact England and Wales, 1981-200020</c:v>
                </c:pt>
                <c:pt idx="4">
                  <c:v>Impact New Zealand, 1982-9319</c:v>
                </c:pt>
                <c:pt idx="5">
                  <c:v>Impact Scotland, 1975-9418</c:v>
                </c:pt>
                <c:pt idx="6">
                  <c:v>United States, 1980-9013</c:v>
                </c:pt>
                <c:pt idx="7">
                  <c:v>The Netherlands, 1978-8517</c:v>
                </c:pt>
                <c:pt idx="8">
                  <c:v>New Zealand, 1974-8115</c:v>
                </c:pt>
                <c:pt idx="9">
                  <c:v>United States,1968-7614</c:v>
                </c:pt>
              </c:strCache>
            </c:strRef>
          </c:cat>
          <c:val>
            <c:numRef>
              <c:f>Sheet1!$B$2:$B$11</c:f>
              <c:numCache>
                <c:formatCode>0%</c:formatCode>
                <c:ptCount val="10"/>
                <c:pt idx="0">
                  <c:v>0.23</c:v>
                </c:pt>
                <c:pt idx="1">
                  <c:v>0.24</c:v>
                </c:pt>
                <c:pt idx="2">
                  <c:v>0.47</c:v>
                </c:pt>
                <c:pt idx="3">
                  <c:v>0.38</c:v>
                </c:pt>
                <c:pt idx="4">
                  <c:v>0.35</c:v>
                </c:pt>
                <c:pt idx="5">
                  <c:v>0.35</c:v>
                </c:pt>
                <c:pt idx="6">
                  <c:v>0.43</c:v>
                </c:pt>
                <c:pt idx="7">
                  <c:v>0.46</c:v>
                </c:pt>
                <c:pt idx="8">
                  <c:v>0.4</c:v>
                </c:pt>
                <c:pt idx="9">
                  <c:v>0.4</c:v>
                </c:pt>
              </c:numCache>
            </c:numRef>
          </c:val>
          <c:extLst>
            <c:ext xmlns:c16="http://schemas.microsoft.com/office/drawing/2014/chart" uri="{C3380CC4-5D6E-409C-BE32-E72D297353CC}">
              <c16:uniqueId val="{0000000A-F70D-425F-A923-0DE8A7E50889}"/>
            </c:ext>
          </c:extLst>
        </c:ser>
        <c:ser>
          <c:idx val="1"/>
          <c:order val="1"/>
          <c:tx>
            <c:strRef>
              <c:f>Sheet1!$C$1</c:f>
              <c:strCache>
                <c:ptCount val="1"/>
                <c:pt idx="0">
                  <c:v>Risk factors</c:v>
                </c:pt>
              </c:strCache>
            </c:strRef>
          </c:tx>
          <c:spPr>
            <a:solidFill>
              <a:srgbClr val="009CDE"/>
            </a:solidFill>
            <a:ln>
              <a:noFill/>
            </a:ln>
            <a:effectLst/>
          </c:spPr>
          <c:invertIfNegative val="0"/>
          <c:dLbls>
            <c:dLbl>
              <c:idx val="0"/>
              <c:tx>
                <c:rich>
                  <a:bodyPr/>
                  <a:lstStyle/>
                  <a:p>
                    <a:r>
                      <a:rPr lang="en-US"/>
                      <a:t>53</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B-F70D-425F-A923-0DE8A7E50889}"/>
                </c:ext>
              </c:extLst>
            </c:dLbl>
            <c:dLbl>
              <c:idx val="1"/>
              <c:tx>
                <c:rich>
                  <a:bodyPr/>
                  <a:lstStyle/>
                  <a:p>
                    <a:r>
                      <a:rPr lang="en-US"/>
                      <a:t>76</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C-F70D-425F-A923-0DE8A7E50889}"/>
                </c:ext>
              </c:extLst>
            </c:dLbl>
            <c:dLbl>
              <c:idx val="2"/>
              <c:tx>
                <c:rich>
                  <a:bodyPr/>
                  <a:lstStyle/>
                  <a:p>
                    <a:r>
                      <a:rPr lang="en-US"/>
                      <a:t>44</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D-F70D-425F-A923-0DE8A7E50889}"/>
                </c:ext>
              </c:extLst>
            </c:dLbl>
            <c:dLbl>
              <c:idx val="3"/>
              <c:tx>
                <c:rich>
                  <a:bodyPr/>
                  <a:lstStyle/>
                  <a:p>
                    <a:r>
                      <a:rPr lang="en-US"/>
                      <a:t>52</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E-F70D-425F-A923-0DE8A7E50889}"/>
                </c:ext>
              </c:extLst>
            </c:dLbl>
            <c:dLbl>
              <c:idx val="4"/>
              <c:tx>
                <c:rich>
                  <a:bodyPr/>
                  <a:lstStyle/>
                  <a:p>
                    <a:r>
                      <a:rPr lang="en-US"/>
                      <a:t>60</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F-F70D-425F-A923-0DE8A7E50889}"/>
                </c:ext>
              </c:extLst>
            </c:dLbl>
            <c:dLbl>
              <c:idx val="5"/>
              <c:tx>
                <c:rich>
                  <a:bodyPr/>
                  <a:lstStyle/>
                  <a:p>
                    <a:r>
                      <a:rPr lang="en-US"/>
                      <a:t>55</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0-F70D-425F-A923-0DE8A7E50889}"/>
                </c:ext>
              </c:extLst>
            </c:dLbl>
            <c:dLbl>
              <c:idx val="6"/>
              <c:tx>
                <c:rich>
                  <a:bodyPr/>
                  <a:lstStyle/>
                  <a:p>
                    <a:r>
                      <a:rPr lang="en-US"/>
                      <a:t>50</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1-F70D-425F-A923-0DE8A7E50889}"/>
                </c:ext>
              </c:extLst>
            </c:dLbl>
            <c:dLbl>
              <c:idx val="7"/>
              <c:tx>
                <c:rich>
                  <a:bodyPr/>
                  <a:lstStyle/>
                  <a:p>
                    <a:r>
                      <a:rPr lang="en-US"/>
                      <a:t>44</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2-F70D-425F-A923-0DE8A7E50889}"/>
                </c:ext>
              </c:extLst>
            </c:dLbl>
            <c:dLbl>
              <c:idx val="8"/>
              <c:tx>
                <c:rich>
                  <a:bodyPr/>
                  <a:lstStyle/>
                  <a:p>
                    <a:r>
                      <a:rPr lang="en-US"/>
                      <a:t>60</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3-F70D-425F-A923-0DE8A7E50889}"/>
                </c:ext>
              </c:extLst>
            </c:dLbl>
            <c:dLbl>
              <c:idx val="9"/>
              <c:tx>
                <c:rich>
                  <a:bodyPr/>
                  <a:lstStyle/>
                  <a:p>
                    <a:r>
                      <a:rPr lang="en-US"/>
                      <a:t>54</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4-F70D-425F-A923-0DE8A7E50889}"/>
                </c:ext>
              </c:extLst>
            </c:dLbl>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Sheet1!$A$2:$A$12</c:f>
              <c:strCache>
                <c:ptCount val="10"/>
                <c:pt idx="0">
                  <c:v>Impact Finland, 1982-9722</c:v>
                </c:pt>
                <c:pt idx="1">
                  <c:v>Finland, 1972-9216</c:v>
                </c:pt>
                <c:pt idx="2">
                  <c:v>Impact United States, 1980-2000 (Our study)</c:v>
                </c:pt>
                <c:pt idx="3">
                  <c:v>Impact England and Wales, 1981-200020</c:v>
                </c:pt>
                <c:pt idx="4">
                  <c:v>Impact New Zealand, 1982-9319</c:v>
                </c:pt>
                <c:pt idx="5">
                  <c:v>Impact Scotland, 1975-9418</c:v>
                </c:pt>
                <c:pt idx="6">
                  <c:v>United States, 1980-9013</c:v>
                </c:pt>
                <c:pt idx="7">
                  <c:v>The Netherlands, 1978-8517</c:v>
                </c:pt>
                <c:pt idx="8">
                  <c:v>New Zealand, 1974-8115</c:v>
                </c:pt>
                <c:pt idx="9">
                  <c:v>United States,1968-7614</c:v>
                </c:pt>
              </c:strCache>
            </c:strRef>
          </c:cat>
          <c:val>
            <c:numRef>
              <c:f>Sheet1!$C$2:$C$11</c:f>
              <c:numCache>
                <c:formatCode>0%</c:formatCode>
                <c:ptCount val="10"/>
                <c:pt idx="0">
                  <c:v>0.53</c:v>
                </c:pt>
                <c:pt idx="1">
                  <c:v>0.76</c:v>
                </c:pt>
                <c:pt idx="2">
                  <c:v>0.44</c:v>
                </c:pt>
                <c:pt idx="3">
                  <c:v>0.52</c:v>
                </c:pt>
                <c:pt idx="4">
                  <c:v>0.6</c:v>
                </c:pt>
                <c:pt idx="5">
                  <c:v>0.55000000000000004</c:v>
                </c:pt>
                <c:pt idx="6">
                  <c:v>0.5</c:v>
                </c:pt>
                <c:pt idx="7">
                  <c:v>0.44</c:v>
                </c:pt>
                <c:pt idx="8">
                  <c:v>0.6</c:v>
                </c:pt>
                <c:pt idx="9">
                  <c:v>0.54</c:v>
                </c:pt>
              </c:numCache>
            </c:numRef>
          </c:val>
          <c:extLst>
            <c:ext xmlns:c16="http://schemas.microsoft.com/office/drawing/2014/chart" uri="{C3380CC4-5D6E-409C-BE32-E72D297353CC}">
              <c16:uniqueId val="{00000015-F70D-425F-A923-0DE8A7E50889}"/>
            </c:ext>
          </c:extLst>
        </c:ser>
        <c:ser>
          <c:idx val="2"/>
          <c:order val="2"/>
          <c:tx>
            <c:strRef>
              <c:f>Sheet1!$D$1</c:f>
              <c:strCache>
                <c:ptCount val="1"/>
                <c:pt idx="0">
                  <c:v>Unexplained</c:v>
                </c:pt>
              </c:strCache>
            </c:strRef>
          </c:tx>
          <c:spPr>
            <a:solidFill>
              <a:srgbClr val="64CCC9"/>
            </a:solidFill>
            <a:ln>
              <a:noFill/>
            </a:ln>
            <a:effectLst/>
          </c:spPr>
          <c:invertIfNegative val="0"/>
          <c:dLbls>
            <c:dLbl>
              <c:idx val="0"/>
              <c:tx>
                <c:rich>
                  <a:bodyPr/>
                  <a:lstStyle/>
                  <a:p>
                    <a:r>
                      <a:rPr lang="en-US"/>
                      <a:t>24</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6-F70D-425F-A923-0DE8A7E50889}"/>
                </c:ext>
              </c:extLst>
            </c:dLbl>
            <c:dLbl>
              <c:idx val="2"/>
              <c:tx>
                <c:rich>
                  <a:bodyPr/>
                  <a:lstStyle/>
                  <a:p>
                    <a:r>
                      <a:rPr lang="en-US"/>
                      <a:t>9</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7-F70D-425F-A923-0DE8A7E50889}"/>
                </c:ext>
              </c:extLst>
            </c:dLbl>
            <c:dLbl>
              <c:idx val="3"/>
              <c:tx>
                <c:rich>
                  <a:bodyPr/>
                  <a:lstStyle/>
                  <a:p>
                    <a:r>
                      <a:rPr lang="en-US"/>
                      <a:t>10</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8-F70D-425F-A923-0DE8A7E50889}"/>
                </c:ext>
              </c:extLst>
            </c:dLbl>
            <c:dLbl>
              <c:idx val="4"/>
              <c:tx>
                <c:rich>
                  <a:bodyPr/>
                  <a:lstStyle/>
                  <a:p>
                    <a:r>
                      <a:rPr lang="en-US"/>
                      <a:t>5</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9-F70D-425F-A923-0DE8A7E50889}"/>
                </c:ext>
              </c:extLst>
            </c:dLbl>
            <c:dLbl>
              <c:idx val="5"/>
              <c:tx>
                <c:rich>
                  <a:bodyPr/>
                  <a:lstStyle/>
                  <a:p>
                    <a:r>
                      <a:rPr lang="en-US"/>
                      <a:t>10</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A-F70D-425F-A923-0DE8A7E50889}"/>
                </c:ext>
              </c:extLst>
            </c:dLbl>
            <c:dLbl>
              <c:idx val="6"/>
              <c:tx>
                <c:rich>
                  <a:bodyPr/>
                  <a:lstStyle/>
                  <a:p>
                    <a:r>
                      <a:rPr lang="en-US"/>
                      <a:t>7</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B-F70D-425F-A923-0DE8A7E50889}"/>
                </c:ext>
              </c:extLst>
            </c:dLbl>
            <c:dLbl>
              <c:idx val="7"/>
              <c:tx>
                <c:rich>
                  <a:bodyPr/>
                  <a:lstStyle/>
                  <a:p>
                    <a:r>
                      <a:rPr lang="en-US"/>
                      <a:t>10</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C-F70D-425F-A923-0DE8A7E50889}"/>
                </c:ext>
              </c:extLst>
            </c:dLbl>
            <c:dLbl>
              <c:idx val="9"/>
              <c:tx>
                <c:rich>
                  <a:bodyPr/>
                  <a:lstStyle/>
                  <a:p>
                    <a:r>
                      <a:rPr lang="en-US"/>
                      <a:t>6</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D-F70D-425F-A923-0DE8A7E50889}"/>
                </c:ext>
              </c:extLst>
            </c:dLbl>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Sheet1!$A$2:$A$12</c:f>
              <c:strCache>
                <c:ptCount val="10"/>
                <c:pt idx="0">
                  <c:v>Impact Finland, 1982-9722</c:v>
                </c:pt>
                <c:pt idx="1">
                  <c:v>Finland, 1972-9216</c:v>
                </c:pt>
                <c:pt idx="2">
                  <c:v>Impact United States, 1980-2000 (Our study)</c:v>
                </c:pt>
                <c:pt idx="3">
                  <c:v>Impact England and Wales, 1981-200020</c:v>
                </c:pt>
                <c:pt idx="4">
                  <c:v>Impact New Zealand, 1982-9319</c:v>
                </c:pt>
                <c:pt idx="5">
                  <c:v>Impact Scotland, 1975-9418</c:v>
                </c:pt>
                <c:pt idx="6">
                  <c:v>United States, 1980-9013</c:v>
                </c:pt>
                <c:pt idx="7">
                  <c:v>The Netherlands, 1978-8517</c:v>
                </c:pt>
                <c:pt idx="8">
                  <c:v>New Zealand, 1974-8115</c:v>
                </c:pt>
                <c:pt idx="9">
                  <c:v>United States,1968-7614</c:v>
                </c:pt>
              </c:strCache>
            </c:strRef>
          </c:cat>
          <c:val>
            <c:numRef>
              <c:f>Sheet1!$D$2:$D$11</c:f>
              <c:numCache>
                <c:formatCode>General</c:formatCode>
                <c:ptCount val="10"/>
                <c:pt idx="0" formatCode="0%">
                  <c:v>0.24</c:v>
                </c:pt>
                <c:pt idx="2" formatCode="0%">
                  <c:v>0.09</c:v>
                </c:pt>
                <c:pt idx="3" formatCode="0%">
                  <c:v>0.1</c:v>
                </c:pt>
                <c:pt idx="4" formatCode="0%">
                  <c:v>0.05</c:v>
                </c:pt>
                <c:pt idx="5" formatCode="0%">
                  <c:v>0.1</c:v>
                </c:pt>
                <c:pt idx="6" formatCode="0%">
                  <c:v>7.0000000000000007E-2</c:v>
                </c:pt>
                <c:pt idx="7" formatCode="0%">
                  <c:v>0.1</c:v>
                </c:pt>
                <c:pt idx="9" formatCode="0%">
                  <c:v>0.06</c:v>
                </c:pt>
              </c:numCache>
            </c:numRef>
          </c:val>
          <c:extLst>
            <c:ext xmlns:c16="http://schemas.microsoft.com/office/drawing/2014/chart" uri="{C3380CC4-5D6E-409C-BE32-E72D297353CC}">
              <c16:uniqueId val="{0000001E-F70D-425F-A923-0DE8A7E50889}"/>
            </c:ext>
          </c:extLst>
        </c:ser>
        <c:dLbls>
          <c:showLegendKey val="0"/>
          <c:showVal val="0"/>
          <c:showCatName val="0"/>
          <c:showSerName val="0"/>
          <c:showPercent val="0"/>
          <c:showBubbleSize val="0"/>
        </c:dLbls>
        <c:gapWidth val="60"/>
        <c:overlap val="100"/>
        <c:axId val="1273157008"/>
        <c:axId val="1273157336"/>
      </c:barChart>
      <c:catAx>
        <c:axId val="1273157008"/>
        <c:scaling>
          <c:orientation val="minMax"/>
        </c:scaling>
        <c:delete val="0"/>
        <c:axPos val="l"/>
        <c:numFmt formatCode="General" sourceLinked="1"/>
        <c:majorTickMark val="none"/>
        <c:minorTickMark val="none"/>
        <c:tickLblPos val="none"/>
        <c:spPr>
          <a:noFill/>
          <a:ln w="9525" cap="flat" cmpd="sng" algn="ctr">
            <a:solidFill>
              <a:schemeClr val="bg1">
                <a:lumMod val="50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1273157336"/>
        <c:crosses val="autoZero"/>
        <c:auto val="1"/>
        <c:lblAlgn val="ctr"/>
        <c:lblOffset val="100"/>
        <c:noMultiLvlLbl val="0"/>
      </c:catAx>
      <c:valAx>
        <c:axId val="1273157336"/>
        <c:scaling>
          <c:orientation val="minMax"/>
          <c:max val="1"/>
        </c:scaling>
        <c:delete val="0"/>
        <c:axPos val="b"/>
        <c:numFmt formatCode="0%" sourceLinked="1"/>
        <c:majorTickMark val="none"/>
        <c:minorTickMark val="none"/>
        <c:tickLblPos val="nextTo"/>
        <c:spPr>
          <a:noFill/>
          <a:ln>
            <a:solidFill>
              <a:schemeClr val="bg1">
                <a:lumMod val="50000"/>
              </a:schemeClr>
            </a:solid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1273157008"/>
        <c:crosses val="autoZero"/>
        <c:crossBetween val="between"/>
      </c:valAx>
      <c:spPr>
        <a:noFill/>
        <a:ln>
          <a:noFill/>
        </a:ln>
        <a:effectLst/>
      </c:spPr>
    </c:plotArea>
    <c:legend>
      <c:legendPos val="b"/>
      <c:layout>
        <c:manualLayout>
          <c:xMode val="edge"/>
          <c:yMode val="edge"/>
          <c:x val="0.45351501046076304"/>
          <c:y val="1.1308669289267004E-3"/>
          <c:w val="0.52418973466962471"/>
          <c:h val="5.5046451238400039E-2"/>
        </c:manualLayout>
      </c:layout>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j-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900">
          <a:solidFill>
            <a:schemeClr val="tx1"/>
          </a:solidFill>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0841210164698821E-2"/>
          <c:y val="0.13914338453234115"/>
          <c:w val="0.91278489612543723"/>
          <c:h val="0.70202653249790048"/>
        </c:manualLayout>
      </c:layout>
      <c:barChart>
        <c:barDir val="col"/>
        <c:grouping val="clustered"/>
        <c:varyColors val="0"/>
        <c:ser>
          <c:idx val="0"/>
          <c:order val="0"/>
          <c:tx>
            <c:strRef>
              <c:f>Sheet1!$B$1</c:f>
              <c:strCache>
                <c:ptCount val="1"/>
                <c:pt idx="0">
                  <c:v>Men</c:v>
                </c:pt>
              </c:strCache>
            </c:strRef>
          </c:tx>
          <c:spPr>
            <a:solidFill>
              <a:schemeClr val="accent1"/>
            </a:solidFill>
            <a:ln>
              <a:noFill/>
            </a:ln>
            <a:effectLst/>
          </c:spPr>
          <c:invertIfNegative val="0"/>
          <c:dLbls>
            <c:dLbl>
              <c:idx val="0"/>
              <c:tx>
                <c:rich>
                  <a:bodyPr/>
                  <a:lstStyle/>
                  <a:p>
                    <a:r>
                      <a:rPr lang="en-US"/>
                      <a:t>67</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675E-42D5-83E3-34AAA6CD7B71}"/>
                </c:ext>
              </c:extLst>
            </c:dLbl>
            <c:dLbl>
              <c:idx val="1"/>
              <c:tx>
                <c:rich>
                  <a:bodyPr/>
                  <a:lstStyle/>
                  <a:p>
                    <a:r>
                      <a:rPr lang="en-US"/>
                      <a:t>42</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675E-42D5-83E3-34AAA6CD7B71}"/>
                </c:ext>
              </c:extLst>
            </c:dLbl>
            <c:dLbl>
              <c:idx val="2"/>
              <c:tx>
                <c:rich>
                  <a:bodyPr/>
                  <a:lstStyle/>
                  <a:p>
                    <a:r>
                      <a:rPr lang="en-US"/>
                      <a:t>40</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675E-42D5-83E3-34AAA6CD7B71}"/>
                </c:ext>
              </c:extLst>
            </c:dLbl>
            <c:dLbl>
              <c:idx val="3"/>
              <c:tx>
                <c:rich>
                  <a:bodyPr/>
                  <a:lstStyle/>
                  <a:p>
                    <a:r>
                      <a:rPr lang="en-US"/>
                      <a:t>79</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675E-42D5-83E3-34AAA6CD7B71}"/>
                </c:ext>
              </c:extLst>
            </c:dLbl>
            <c:dLbl>
              <c:idx val="4"/>
              <c:tx>
                <c:rich>
                  <a:bodyPr/>
                  <a:lstStyle/>
                  <a:p>
                    <a:r>
                      <a:rPr lang="en-US"/>
                      <a:t>26</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675E-42D5-83E3-34AAA6CD7B71}"/>
                </c:ext>
              </c:extLst>
            </c:dLbl>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BP ≥ 130/
80 mmHg</c:v>
                </c:pt>
                <c:pt idx="1">
                  <c:v>BP ≥ 140/
90 mmHg
(≥ 140/90 in DM)</c:v>
                </c:pt>
                <c:pt idx="2">
                  <c:v>LDL-C ≥
 2.5 mmol/l</c:v>
                </c:pt>
                <c:pt idx="3">
                  <c:v>LDL-C ≥_x000b_1.8 mmol/l</c:v>
                </c:pt>
                <c:pt idx="4">
                  <c:v>Self- 
reported DM</c:v>
                </c:pt>
              </c:strCache>
            </c:strRef>
          </c:cat>
          <c:val>
            <c:numRef>
              <c:f>Sheet1!$B$2:$B$6</c:f>
              <c:numCache>
                <c:formatCode>0%</c:formatCode>
                <c:ptCount val="5"/>
                <c:pt idx="0">
                  <c:v>0.67</c:v>
                </c:pt>
                <c:pt idx="1">
                  <c:v>0.42</c:v>
                </c:pt>
                <c:pt idx="2">
                  <c:v>0.4</c:v>
                </c:pt>
                <c:pt idx="3">
                  <c:v>0.79</c:v>
                </c:pt>
                <c:pt idx="4">
                  <c:v>0.26</c:v>
                </c:pt>
              </c:numCache>
            </c:numRef>
          </c:val>
          <c:extLst>
            <c:ext xmlns:c16="http://schemas.microsoft.com/office/drawing/2014/chart" uri="{C3380CC4-5D6E-409C-BE32-E72D297353CC}">
              <c16:uniqueId val="{00000005-675E-42D5-83E3-34AAA6CD7B71}"/>
            </c:ext>
          </c:extLst>
        </c:ser>
        <c:ser>
          <c:idx val="1"/>
          <c:order val="1"/>
          <c:tx>
            <c:strRef>
              <c:f>Sheet1!$C$1</c:f>
              <c:strCache>
                <c:ptCount val="1"/>
                <c:pt idx="0">
                  <c:v>Wemen</c:v>
                </c:pt>
              </c:strCache>
            </c:strRef>
          </c:tx>
          <c:spPr>
            <a:solidFill>
              <a:schemeClr val="accent3"/>
            </a:solidFill>
            <a:ln>
              <a:noFill/>
            </a:ln>
            <a:effectLst/>
          </c:spPr>
          <c:invertIfNegative val="0"/>
          <c:dLbls>
            <c:dLbl>
              <c:idx val="0"/>
              <c:layout>
                <c:manualLayout>
                  <c:x val="2.6434248879515838E-17"/>
                  <c:y val="4.610902051293591E-3"/>
                </c:manualLayout>
              </c:layout>
              <c:tx>
                <c:rich>
                  <a:bodyPr/>
                  <a:lstStyle/>
                  <a:p>
                    <a:r>
                      <a:rPr lang="en-US"/>
                      <a:t>68</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675E-42D5-83E3-34AAA6CD7B71}"/>
                </c:ext>
              </c:extLst>
            </c:dLbl>
            <c:dLbl>
              <c:idx val="1"/>
              <c:tx>
                <c:rich>
                  <a:bodyPr/>
                  <a:lstStyle/>
                  <a:p>
                    <a:r>
                      <a:rPr lang="en-US"/>
                      <a:t>44</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7-675E-42D5-83E3-34AAA6CD7B71}"/>
                </c:ext>
              </c:extLst>
            </c:dLbl>
            <c:dLbl>
              <c:idx val="2"/>
              <c:layout>
                <c:manualLayout>
                  <c:x val="2.8837695545688674E-3"/>
                  <c:y val="3.438526007319506E-3"/>
                </c:manualLayout>
              </c:layout>
              <c:tx>
                <c:rich>
                  <a:bodyPr/>
                  <a:lstStyle/>
                  <a:p>
                    <a:r>
                      <a:rPr lang="en-US"/>
                      <a:t>49</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8-675E-42D5-83E3-34AAA6CD7B71}"/>
                </c:ext>
              </c:extLst>
            </c:dLbl>
            <c:dLbl>
              <c:idx val="3"/>
              <c:tx>
                <c:rich>
                  <a:bodyPr/>
                  <a:lstStyle/>
                  <a:p>
                    <a:r>
                      <a:rPr lang="en-US"/>
                      <a:t>84</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9-675E-42D5-83E3-34AAA6CD7B71}"/>
                </c:ext>
              </c:extLst>
            </c:dLbl>
            <c:dLbl>
              <c:idx val="4"/>
              <c:tx>
                <c:rich>
                  <a:bodyPr/>
                  <a:lstStyle/>
                  <a:p>
                    <a:r>
                      <a:rPr lang="en-US"/>
                      <a:t>30</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A-675E-42D5-83E3-34AAA6CD7B71}"/>
                </c:ext>
              </c:extLst>
            </c:dLbl>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BP ≥ 130/
80 mmHg</c:v>
                </c:pt>
                <c:pt idx="1">
                  <c:v>BP ≥ 140/
90 mmHg
(≥ 140/90 in DM)</c:v>
                </c:pt>
                <c:pt idx="2">
                  <c:v>LDL-C ≥
 2.5 mmol/l</c:v>
                </c:pt>
                <c:pt idx="3">
                  <c:v>LDL-C ≥_x000b_1.8 mmol/l</c:v>
                </c:pt>
                <c:pt idx="4">
                  <c:v>Self- 
reported DM</c:v>
                </c:pt>
              </c:strCache>
            </c:strRef>
          </c:cat>
          <c:val>
            <c:numRef>
              <c:f>Sheet1!$C$2:$C$6</c:f>
              <c:numCache>
                <c:formatCode>0%</c:formatCode>
                <c:ptCount val="5"/>
                <c:pt idx="0">
                  <c:v>0.68</c:v>
                </c:pt>
                <c:pt idx="1">
                  <c:v>0.44</c:v>
                </c:pt>
                <c:pt idx="2">
                  <c:v>0.49</c:v>
                </c:pt>
                <c:pt idx="3">
                  <c:v>0.84</c:v>
                </c:pt>
                <c:pt idx="4">
                  <c:v>0.3</c:v>
                </c:pt>
              </c:numCache>
            </c:numRef>
          </c:val>
          <c:extLst>
            <c:ext xmlns:c16="http://schemas.microsoft.com/office/drawing/2014/chart" uri="{C3380CC4-5D6E-409C-BE32-E72D297353CC}">
              <c16:uniqueId val="{0000000B-675E-42D5-83E3-34AAA6CD7B71}"/>
            </c:ext>
          </c:extLst>
        </c:ser>
        <c:dLbls>
          <c:showLegendKey val="0"/>
          <c:showVal val="0"/>
          <c:showCatName val="0"/>
          <c:showSerName val="0"/>
          <c:showPercent val="0"/>
          <c:showBubbleSize val="0"/>
        </c:dLbls>
        <c:gapWidth val="60"/>
        <c:axId val="606361471"/>
        <c:axId val="606362303"/>
      </c:barChart>
      <c:catAx>
        <c:axId val="606361471"/>
        <c:scaling>
          <c:orientation val="minMax"/>
        </c:scaling>
        <c:delete val="0"/>
        <c:axPos val="b"/>
        <c:numFmt formatCode="General" sourceLinked="1"/>
        <c:majorTickMark val="none"/>
        <c:minorTickMark val="none"/>
        <c:tickLblPos val="nextTo"/>
        <c:spPr>
          <a:noFill/>
          <a:ln w="9525" cap="flat" cmpd="sng" algn="ctr">
            <a:solidFill>
              <a:schemeClr val="bg1">
                <a:lumMod val="50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j-lt"/>
                <a:ea typeface="+mn-ea"/>
                <a:cs typeface="+mn-cs"/>
              </a:defRPr>
            </a:pPr>
            <a:endParaRPr lang="en-US"/>
          </a:p>
        </c:txPr>
        <c:crossAx val="606362303"/>
        <c:crosses val="autoZero"/>
        <c:auto val="1"/>
        <c:lblAlgn val="ctr"/>
        <c:lblOffset val="100"/>
        <c:noMultiLvlLbl val="0"/>
      </c:catAx>
      <c:valAx>
        <c:axId val="606362303"/>
        <c:scaling>
          <c:orientation val="minMax"/>
          <c:max val="1"/>
        </c:scaling>
        <c:delete val="0"/>
        <c:axPos val="l"/>
        <c:numFmt formatCode="0%" sourceLinked="1"/>
        <c:majorTickMark val="none"/>
        <c:minorTickMark val="none"/>
        <c:tickLblPos val="nextTo"/>
        <c:spPr>
          <a:noFill/>
          <a:ln>
            <a:solidFill>
              <a:schemeClr val="bg1">
                <a:lumMod val="50000"/>
              </a:schemeClr>
            </a:solid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606361471"/>
        <c:crosses val="autoZero"/>
        <c:crossBetween val="between"/>
        <c:majorUnit val="0.2"/>
      </c:valAx>
      <c:spPr>
        <a:noFill/>
        <a:ln w="25400">
          <a:noFill/>
        </a:ln>
        <a:effectLst/>
      </c:spPr>
    </c:plotArea>
    <c:legend>
      <c:legendPos val="b"/>
      <c:layout>
        <c:manualLayout>
          <c:xMode val="edge"/>
          <c:yMode val="edge"/>
          <c:x val="0.67633001074926935"/>
          <c:y val="2.7998116269414779E-2"/>
          <c:w val="0.25206166816304787"/>
          <c:h val="7.2787152102400818E-2"/>
        </c:manualLayout>
      </c:layout>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j-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000">
          <a:solidFill>
            <a:schemeClr val="tx1"/>
          </a:solidFill>
        </a:defRPr>
      </a:pPr>
      <a:endParaRPr lang="en-US"/>
    </a:p>
  </c:txPr>
  <c:externalData r:id="rId3">
    <c:autoUpdate val="0"/>
  </c:externalData>
  <c:userShapes r:id="rId4"/>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406400812801623E-2"/>
          <c:y val="0.1030371158026364"/>
          <c:w val="0.94368402336804658"/>
          <c:h val="0.83678227851838927"/>
        </c:manualLayout>
      </c:layout>
      <c:barChart>
        <c:barDir val="col"/>
        <c:grouping val="stacked"/>
        <c:varyColors val="0"/>
        <c:ser>
          <c:idx val="0"/>
          <c:order val="0"/>
          <c:tx>
            <c:strRef>
              <c:f>Sheet1!$B$1</c:f>
              <c:strCache>
                <c:ptCount val="1"/>
                <c:pt idx="0">
                  <c:v>Column3</c:v>
                </c:pt>
              </c:strCache>
            </c:strRef>
          </c:tx>
          <c:spPr>
            <a:solidFill>
              <a:schemeClr val="accent1"/>
            </a:solidFill>
            <a:ln>
              <a:noFill/>
            </a:ln>
            <a:effectLst/>
          </c:spPr>
          <c:invertIfNegative val="0"/>
          <c:dPt>
            <c:idx val="1"/>
            <c:invertIfNegative val="0"/>
            <c:bubble3D val="0"/>
            <c:spPr>
              <a:solidFill>
                <a:srgbClr val="009CDE"/>
              </a:solidFill>
              <a:ln>
                <a:noFill/>
              </a:ln>
              <a:effectLst/>
            </c:spPr>
            <c:extLst>
              <c:ext xmlns:c16="http://schemas.microsoft.com/office/drawing/2014/chart" uri="{C3380CC4-5D6E-409C-BE32-E72D297353CC}">
                <c16:uniqueId val="{00000001-BE28-4E99-BFDD-D9B33EF7C46E}"/>
              </c:ext>
            </c:extLst>
          </c:dPt>
          <c:dPt>
            <c:idx val="2"/>
            <c:invertIfNegative val="0"/>
            <c:bubble3D val="0"/>
            <c:spPr>
              <a:solidFill>
                <a:srgbClr val="64CCC9"/>
              </a:solidFill>
              <a:ln>
                <a:noFill/>
              </a:ln>
              <a:effectLst/>
            </c:spPr>
            <c:extLst>
              <c:ext xmlns:c16="http://schemas.microsoft.com/office/drawing/2014/chart" uri="{C3380CC4-5D6E-409C-BE32-E72D297353CC}">
                <c16:uniqueId val="{00000003-BE28-4E99-BFDD-D9B33EF7C46E}"/>
              </c:ext>
            </c:extLst>
          </c:dPt>
          <c:dPt>
            <c:idx val="3"/>
            <c:invertIfNegative val="0"/>
            <c:bubble3D val="0"/>
            <c:spPr>
              <a:solidFill>
                <a:schemeClr val="accent5"/>
              </a:solidFill>
              <a:ln>
                <a:noFill/>
              </a:ln>
              <a:effectLst/>
            </c:spPr>
            <c:extLst>
              <c:ext xmlns:c16="http://schemas.microsoft.com/office/drawing/2014/chart" uri="{C3380CC4-5D6E-409C-BE32-E72D297353CC}">
                <c16:uniqueId val="{00000005-BE28-4E99-BFDD-D9B33EF7C46E}"/>
              </c:ext>
            </c:extLst>
          </c:dPt>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Sheet1!$A$2:$A$5</c:f>
              <c:numCache>
                <c:formatCode>General</c:formatCode>
                <c:ptCount val="4"/>
                <c:pt idx="0">
                  <c:v>1995</c:v>
                </c:pt>
                <c:pt idx="1">
                  <c:v>1996</c:v>
                </c:pt>
                <c:pt idx="2">
                  <c:v>1997</c:v>
                </c:pt>
                <c:pt idx="3">
                  <c:v>1998</c:v>
                </c:pt>
              </c:numCache>
            </c:numRef>
          </c:cat>
          <c:val>
            <c:numRef>
              <c:f>Sheet1!$B$2:$B$5</c:f>
              <c:numCache>
                <c:formatCode>0%</c:formatCode>
                <c:ptCount val="4"/>
                <c:pt idx="0">
                  <c:v>1</c:v>
                </c:pt>
                <c:pt idx="1">
                  <c:v>0.88</c:v>
                </c:pt>
                <c:pt idx="2">
                  <c:v>0.76</c:v>
                </c:pt>
                <c:pt idx="3">
                  <c:v>0.47</c:v>
                </c:pt>
              </c:numCache>
            </c:numRef>
          </c:val>
          <c:extLst>
            <c:ext xmlns:c16="http://schemas.microsoft.com/office/drawing/2014/chart" uri="{C3380CC4-5D6E-409C-BE32-E72D297353CC}">
              <c16:uniqueId val="{00000006-BE28-4E99-BFDD-D9B33EF7C46E}"/>
            </c:ext>
          </c:extLst>
        </c:ser>
        <c:dLbls>
          <c:showLegendKey val="0"/>
          <c:showVal val="0"/>
          <c:showCatName val="0"/>
          <c:showSerName val="0"/>
          <c:showPercent val="0"/>
          <c:showBubbleSize val="0"/>
        </c:dLbls>
        <c:gapWidth val="60"/>
        <c:overlap val="100"/>
        <c:axId val="606361471"/>
        <c:axId val="606362303"/>
      </c:barChart>
      <c:catAx>
        <c:axId val="606361471"/>
        <c:scaling>
          <c:orientation val="minMax"/>
        </c:scaling>
        <c:delete val="0"/>
        <c:axPos val="b"/>
        <c:numFmt formatCode="General" sourceLinked="1"/>
        <c:majorTickMark val="none"/>
        <c:minorTickMark val="none"/>
        <c:tickLblPos val="none"/>
        <c:spPr>
          <a:noFill/>
          <a:ln w="9525" cap="flat" cmpd="sng" algn="ctr">
            <a:no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606362303"/>
        <c:crosses val="autoZero"/>
        <c:auto val="1"/>
        <c:lblAlgn val="ctr"/>
        <c:lblOffset val="100"/>
        <c:tickMarkSkip val="3"/>
        <c:noMultiLvlLbl val="0"/>
      </c:catAx>
      <c:valAx>
        <c:axId val="606362303"/>
        <c:scaling>
          <c:orientation val="minMax"/>
          <c:max val="1"/>
        </c:scaling>
        <c:delete val="1"/>
        <c:axPos val="l"/>
        <c:numFmt formatCode="0%" sourceLinked="1"/>
        <c:majorTickMark val="none"/>
        <c:minorTickMark val="none"/>
        <c:tickLblPos val="none"/>
        <c:crossAx val="606361471"/>
        <c:crosses val="autoZero"/>
        <c:crossBetween val="between"/>
      </c:valAx>
      <c:spPr>
        <a:noFill/>
        <a:ln w="25400">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000">
          <a:solidFill>
            <a:schemeClr val="tx1"/>
          </a:solidFill>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32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9.xml><?xml version="1.0" encoding="utf-8"?>
<cs:chartStyle xmlns:cs="http://schemas.microsoft.com/office/drawing/2012/chartStyle" xmlns:a="http://schemas.openxmlformats.org/drawingml/2006/main" id="219">
  <cs:axisTitle>
    <cs:lnRef idx="0"/>
    <cs:fillRef idx="0"/>
    <cs:effectRef idx="0"/>
    <cs:fontRef idx="minor">
      <a:schemeClr val="tx1">
        <a:lumMod val="50000"/>
        <a:lumOff val="50000"/>
      </a:schemeClr>
    </cs:fontRef>
    <cs:defRPr sz="1197" kern="1200" cap="all"/>
  </cs:axisTitle>
  <cs:categoryAxis>
    <cs:lnRef idx="0"/>
    <cs:fillRef idx="0"/>
    <cs:effectRef idx="0"/>
    <cs:fontRef idx="minor">
      <a:schemeClr val="tx1">
        <a:lumMod val="50000"/>
        <a:lumOff val="50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50000"/>
        <a:lumOff val="50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styleClr val="auto"/>
    </cs:lnRef>
    <cs:fillRef idx="2">
      <cs:styleClr val="auto"/>
    </cs:fillRef>
    <cs:effectRef idx="1"/>
    <cs:fontRef idx="minor">
      <a:schemeClr val="dk1"/>
    </cs:fontRef>
    <cs:spPr>
      <a:ln w="9525" cap="flat" cmpd="sng" algn="ctr">
        <a:solidFill>
          <a:schemeClr val="phClr">
            <a:shade val="95000"/>
          </a:schemeClr>
        </a:solidFill>
        <a:round/>
      </a:ln>
    </cs:spPr>
  </cs:dataPoint>
  <cs:dataPoint3D>
    <cs:lnRef idx="0">
      <cs:styleClr val="auto"/>
    </cs:lnRef>
    <cs:fillRef idx="2">
      <cs:styleClr val="auto"/>
    </cs:fillRef>
    <cs:effectRef idx="1"/>
    <cs:fontRef idx="minor">
      <a:schemeClr val="dk1"/>
    </cs:fontRef>
    <cs:spPr>
      <a:ln w="9525" cap="flat" cmpd="sng" algn="ctr">
        <a:solidFill>
          <a:schemeClr val="phClr">
            <a:shade val="95000"/>
          </a:schemeClr>
        </a:solidFill>
        <a:round/>
      </a:ln>
    </cs:spPr>
  </cs:dataPoint3D>
  <cs:dataPointLine>
    <cs:lnRef idx="0">
      <cs:styleClr val="auto"/>
    </cs:lnRef>
    <cs:fillRef idx="2">
      <cs:styleClr val="auto"/>
    </cs:fillRef>
    <cs:effectRef idx="1"/>
    <cs:fontRef idx="minor">
      <a:schemeClr val="dk1"/>
    </cs:fontRef>
    <cs:spPr>
      <a:ln w="15875" cap="rnd">
        <a:solidFill>
          <a:schemeClr val="phClr"/>
        </a:solidFill>
        <a:round/>
      </a:ln>
    </cs:spPr>
  </cs:dataPointLine>
  <cs:dataPointMarker>
    <cs:lnRef idx="0">
      <cs:styleClr val="auto"/>
    </cs:lnRef>
    <cs:fillRef idx="2">
      <cs:styleClr val="auto"/>
    </cs:fillRef>
    <cs:effectRef idx="1"/>
    <cs:fontRef idx="minor">
      <a:schemeClr val="dk1"/>
    </cs:fontRef>
    <cs:spPr>
      <a:ln w="9525" cap="flat" cmpd="sng" algn="ctr">
        <a:solidFill>
          <a:schemeClr val="phClr">
            <a:shade val="95000"/>
          </a:schemeClr>
        </a:solidFill>
        <a:round/>
      </a:ln>
    </cs:spPr>
  </cs:dataPointMarker>
  <cs:dataPointMarkerLayout symbol="circle" size="4"/>
  <cs:dataPointWireframe>
    <cs:lnRef idx="0">
      <cs:styleClr val="auto"/>
    </cs:lnRef>
    <cs:fillRef idx="2"/>
    <cs:effectRef idx="0"/>
    <cs:fontRef idx="minor">
      <a:schemeClr val="dk1"/>
    </cs:fontRef>
    <cs:spPr>
      <a:ln w="9525" cap="rnd">
        <a:solidFill>
          <a:schemeClr val="phClr"/>
        </a:solidFill>
        <a:round/>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prstDash val="dash"/>
      </a:ln>
    </cs:spPr>
  </cs:dropLine>
  <cs:errorBar>
    <cs:lnRef idx="0"/>
    <cs:fillRef idx="0"/>
    <cs:effectRef idx="0"/>
    <cs:fontRef idx="minor">
      <a:schemeClr val="dk1"/>
    </cs:fontRef>
    <cs:spPr>
      <a:ln w="9525">
        <a:solidFill>
          <a:schemeClr val="tx1">
            <a:lumMod val="50000"/>
            <a:lumOff val="50000"/>
          </a:schemeClr>
        </a:solidFill>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50000"/>
            <a:lumOff val="50000"/>
          </a:schemeClr>
        </a:solidFill>
        <a:prstDash val="dash"/>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50000"/>
        <a:lumOff val="50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dk1"/>
    </cs:fontRef>
    <cs:spPr>
      <a:ln w="9525">
        <a:solidFill>
          <a:schemeClr val="tx1">
            <a:lumMod val="35000"/>
            <a:lumOff val="65000"/>
          </a:schemeClr>
        </a:solidFill>
        <a:prstDash val="dash"/>
      </a:ln>
    </cs:spPr>
  </cs:seriesLine>
  <cs:title>
    <cs:lnRef idx="0"/>
    <cs:fillRef idx="0"/>
    <cs:effectRef idx="0"/>
    <cs:fontRef idx="minor">
      <a:schemeClr val="tx1">
        <a:lumMod val="50000"/>
        <a:lumOff val="50000"/>
      </a:schemeClr>
    </cs:fontRef>
    <cs:defRPr sz="1862" kern="1200" cap="none" spc="20" baseline="0"/>
  </cs:title>
  <cs:trendline>
    <cs:lnRef idx="0">
      <cs:styleClr val="auto"/>
    </cs:lnRef>
    <cs:fillRef idx="2"/>
    <cs:effectRef idx="0"/>
    <cs:fontRef idx="minor">
      <a:schemeClr val="dk1"/>
    </cs:fontRef>
    <cs:spPr>
      <a:ln w="9525" cap="rnd">
        <a:solidFill>
          <a:schemeClr val="phClr"/>
        </a:solidFill>
      </a:ln>
    </cs:spPr>
  </cs:trendline>
  <cs:trendlineLabel>
    <cs:lnRef idx="0"/>
    <cs:fillRef idx="0"/>
    <cs:effectRef idx="0"/>
    <cs:fontRef idx="minor">
      <a:schemeClr val="tx1">
        <a:lumMod val="50000"/>
        <a:lumOff val="50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50000"/>
        <a:lumOff val="50000"/>
      </a:schemeClr>
    </cs:fontRef>
    <cs:defRPr sz="1197" kern="1200"/>
  </cs:valueAxis>
  <cs:wall>
    <cs:lnRef idx="0"/>
    <cs:fillRef idx="0"/>
    <cs:effectRef idx="0"/>
    <cs:fontRef idx="minor">
      <a:schemeClr val="dk1"/>
    </cs:fontRef>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7.xml><?xml version="1.0" encoding="utf-8"?>
<cs:chartStyle xmlns:cs="http://schemas.microsoft.com/office/drawing/2012/chartStyle" xmlns:a="http://schemas.openxmlformats.org/drawingml/2006/main" id="32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8.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0.82604</cdr:x>
      <cdr:y>0.03571</cdr:y>
    </cdr:from>
    <cdr:to>
      <cdr:x>0.95761</cdr:x>
      <cdr:y>0.09313</cdr:y>
    </cdr:to>
    <cdr:sp macro="" textlink="">
      <cdr:nvSpPr>
        <cdr:cNvPr id="2" name="ZoneTexte 1">
          <a:extLst xmlns:a="http://schemas.openxmlformats.org/drawingml/2006/main">
            <a:ext uri="{FF2B5EF4-FFF2-40B4-BE49-F238E27FC236}">
              <a16:creationId xmlns:a16="http://schemas.microsoft.com/office/drawing/2014/main" id="{64A55BAA-97A3-E112-3AE4-4C85853F63C5}"/>
            </a:ext>
          </a:extLst>
        </cdr:cNvPr>
        <cdr:cNvSpPr txBox="1"/>
      </cdr:nvSpPr>
      <cdr:spPr>
        <a:xfrm xmlns:a="http://schemas.openxmlformats.org/drawingml/2006/main">
          <a:off x="4710217" y="162686"/>
          <a:ext cx="750234" cy="261610"/>
        </a:xfrm>
        <a:prstGeom xmlns:a="http://schemas.openxmlformats.org/drawingml/2006/main" prst="rect">
          <a:avLst/>
        </a:prstGeom>
        <a:solidFill xmlns:a="http://schemas.openxmlformats.org/drawingml/2006/main">
          <a:srgbClr val="F2F2F2"/>
        </a:solidFill>
      </cdr:spPr>
      <cdr:txBody>
        <a:bodyPr xmlns:a="http://schemas.openxmlformats.org/drawingml/2006/main" vertOverflow="clip" wrap="square" lIns="0" rtlCol="0">
          <a:spAutoFit/>
        </a:bodyPr>
        <a:lstStyle xmlns:a="http://schemas.openxmlformats.org/drawingml/2006/main"/>
        <a:p xmlns:a="http://schemas.openxmlformats.org/drawingml/2006/main">
          <a:pPr algn="l"/>
          <a:r>
            <a:rPr lang="fr-FR" b="0" dirty="0" err="1">
              <a:latin typeface="+mj-lt"/>
            </a:rPr>
            <a:t>Women</a:t>
          </a:r>
          <a:endParaRPr lang="fr-FR" sz="1000" b="0" dirty="0">
            <a:latin typeface="+mj-lt"/>
          </a:endParaRP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Kopfzeilenplatzhalter 1">
            <a:extLst>
              <a:ext uri="{FF2B5EF4-FFF2-40B4-BE49-F238E27FC236}">
                <a16:creationId xmlns:a16="http://schemas.microsoft.com/office/drawing/2014/main" id="{345A6763-7B6F-5B45-B9A4-A8A832A720F1}"/>
              </a:ext>
            </a:extLst>
          </p:cNvPr>
          <p:cNvSpPr>
            <a:spLocks noGrp="1"/>
          </p:cNvSpPr>
          <p:nvPr>
            <p:ph type="hdr" sz="quarter"/>
          </p:nvPr>
        </p:nvSpPr>
        <p:spPr>
          <a:xfrm>
            <a:off x="0" y="1"/>
            <a:ext cx="3169920" cy="481209"/>
          </a:xfrm>
          <a:prstGeom prst="rect">
            <a:avLst/>
          </a:prstGeom>
        </p:spPr>
        <p:txBody>
          <a:bodyPr vert="horz" lIns="91001" tIns="45501" rIns="91001" bIns="45501" rtlCol="0"/>
          <a:lstStyle>
            <a:lvl1pPr algn="l">
              <a:defRPr sz="1200"/>
            </a:lvl1pPr>
          </a:lstStyle>
          <a:p>
            <a:endParaRPr lang="de-DE"/>
          </a:p>
        </p:txBody>
      </p:sp>
      <p:sp>
        <p:nvSpPr>
          <p:cNvPr id="3" name="Datumsplatzhalter 2">
            <a:extLst>
              <a:ext uri="{FF2B5EF4-FFF2-40B4-BE49-F238E27FC236}">
                <a16:creationId xmlns:a16="http://schemas.microsoft.com/office/drawing/2014/main" id="{6F4EEB12-5641-9945-9431-1D3303708A73}"/>
              </a:ext>
            </a:extLst>
          </p:cNvPr>
          <p:cNvSpPr>
            <a:spLocks noGrp="1"/>
          </p:cNvSpPr>
          <p:nvPr>
            <p:ph type="dt" sz="quarter" idx="1"/>
          </p:nvPr>
        </p:nvSpPr>
        <p:spPr>
          <a:xfrm>
            <a:off x="4143589" y="1"/>
            <a:ext cx="3169920" cy="481209"/>
          </a:xfrm>
          <a:prstGeom prst="rect">
            <a:avLst/>
          </a:prstGeom>
        </p:spPr>
        <p:txBody>
          <a:bodyPr vert="horz" lIns="91001" tIns="45501" rIns="91001" bIns="45501" rtlCol="0"/>
          <a:lstStyle>
            <a:lvl1pPr algn="r">
              <a:defRPr sz="1200"/>
            </a:lvl1pPr>
          </a:lstStyle>
          <a:p>
            <a:fld id="{9CF83863-66D4-1A4D-B4AA-9BE68A3BE17F}" type="datetimeFigureOut">
              <a:rPr lang="de-DE" smtClean="0"/>
              <a:t>15.12.2025</a:t>
            </a:fld>
            <a:endParaRPr lang="de-DE"/>
          </a:p>
        </p:txBody>
      </p:sp>
      <p:sp>
        <p:nvSpPr>
          <p:cNvPr id="4" name="Fußzeilenplatzhalter 3">
            <a:extLst>
              <a:ext uri="{FF2B5EF4-FFF2-40B4-BE49-F238E27FC236}">
                <a16:creationId xmlns:a16="http://schemas.microsoft.com/office/drawing/2014/main" id="{2846958C-1EBE-7F43-8F10-776E6BA147BD}"/>
              </a:ext>
            </a:extLst>
          </p:cNvPr>
          <p:cNvSpPr>
            <a:spLocks noGrp="1"/>
          </p:cNvSpPr>
          <p:nvPr>
            <p:ph type="ftr" sz="quarter" idx="2"/>
          </p:nvPr>
        </p:nvSpPr>
        <p:spPr>
          <a:xfrm>
            <a:off x="0" y="9119992"/>
            <a:ext cx="3169920" cy="481209"/>
          </a:xfrm>
          <a:prstGeom prst="rect">
            <a:avLst/>
          </a:prstGeom>
        </p:spPr>
        <p:txBody>
          <a:bodyPr vert="horz" lIns="91001" tIns="45501" rIns="91001" bIns="45501" rtlCol="0" anchor="b"/>
          <a:lstStyle>
            <a:lvl1pPr algn="l">
              <a:defRPr sz="1200"/>
            </a:lvl1pPr>
          </a:lstStyle>
          <a:p>
            <a:endParaRPr lang="de-DE"/>
          </a:p>
        </p:txBody>
      </p:sp>
      <p:sp>
        <p:nvSpPr>
          <p:cNvPr id="5" name="Foliennummernplatzhalter 4">
            <a:extLst>
              <a:ext uri="{FF2B5EF4-FFF2-40B4-BE49-F238E27FC236}">
                <a16:creationId xmlns:a16="http://schemas.microsoft.com/office/drawing/2014/main" id="{B57EA7A6-1598-1E42-A517-4EC3E405E7A2}"/>
              </a:ext>
            </a:extLst>
          </p:cNvPr>
          <p:cNvSpPr>
            <a:spLocks noGrp="1"/>
          </p:cNvSpPr>
          <p:nvPr>
            <p:ph type="sldNum" sz="quarter" idx="3"/>
          </p:nvPr>
        </p:nvSpPr>
        <p:spPr>
          <a:xfrm>
            <a:off x="4143589" y="9119992"/>
            <a:ext cx="3169920" cy="481209"/>
          </a:xfrm>
          <a:prstGeom prst="rect">
            <a:avLst/>
          </a:prstGeom>
        </p:spPr>
        <p:txBody>
          <a:bodyPr vert="horz" lIns="91001" tIns="45501" rIns="91001" bIns="45501" rtlCol="0" anchor="b"/>
          <a:lstStyle>
            <a:lvl1pPr algn="r">
              <a:defRPr sz="1200"/>
            </a:lvl1pPr>
          </a:lstStyle>
          <a:p>
            <a:fld id="{964602C9-59AD-B842-8F31-5B23B1B6C15D}" type="slidenum">
              <a:rPr lang="de-DE" smtClean="0"/>
              <a:t>‹#›</a:t>
            </a:fld>
            <a:endParaRPr lang="de-DE"/>
          </a:p>
        </p:txBody>
      </p:sp>
    </p:spTree>
    <p:extLst>
      <p:ext uri="{BB962C8B-B14F-4D97-AF65-F5344CB8AC3E}">
        <p14:creationId xmlns:p14="http://schemas.microsoft.com/office/powerpoint/2010/main" val="166222129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169920" cy="481728"/>
          </a:xfrm>
          <a:prstGeom prst="rect">
            <a:avLst/>
          </a:prstGeom>
        </p:spPr>
        <p:txBody>
          <a:bodyPr vert="horz" lIns="91001" tIns="45501" rIns="91001" bIns="45501" rtlCol="0"/>
          <a:lstStyle>
            <a:lvl1pPr algn="l">
              <a:defRPr sz="1200"/>
            </a:lvl1pPr>
          </a:lstStyle>
          <a:p>
            <a:endParaRPr lang="en-GB"/>
          </a:p>
        </p:txBody>
      </p:sp>
      <p:sp>
        <p:nvSpPr>
          <p:cNvPr id="3" name="Date Placeholder 2"/>
          <p:cNvSpPr>
            <a:spLocks noGrp="1"/>
          </p:cNvSpPr>
          <p:nvPr>
            <p:ph type="dt" idx="1"/>
          </p:nvPr>
        </p:nvSpPr>
        <p:spPr>
          <a:xfrm>
            <a:off x="4143589" y="0"/>
            <a:ext cx="3169920" cy="481728"/>
          </a:xfrm>
          <a:prstGeom prst="rect">
            <a:avLst/>
          </a:prstGeom>
        </p:spPr>
        <p:txBody>
          <a:bodyPr vert="horz" lIns="91001" tIns="45501" rIns="91001" bIns="45501" rtlCol="0"/>
          <a:lstStyle>
            <a:lvl1pPr algn="r">
              <a:defRPr sz="1200"/>
            </a:lvl1pPr>
          </a:lstStyle>
          <a:p>
            <a:fld id="{B0F5274A-22C6-4A9D-A5C1-6DE044A7E3C7}" type="datetimeFigureOut">
              <a:rPr lang="en-GB" smtClean="0"/>
              <a:t>15/12/2025</a:t>
            </a:fld>
            <a:endParaRPr lang="en-GB"/>
          </a:p>
        </p:txBody>
      </p:sp>
      <p:sp>
        <p:nvSpPr>
          <p:cNvPr id="4" name="Slide Image Placeholder 3"/>
          <p:cNvSpPr>
            <a:spLocks noGrp="1" noRot="1" noChangeAspect="1"/>
          </p:cNvSpPr>
          <p:nvPr>
            <p:ph type="sldImg" idx="2"/>
          </p:nvPr>
        </p:nvSpPr>
        <p:spPr>
          <a:xfrm>
            <a:off x="777875" y="1200150"/>
            <a:ext cx="5759450" cy="3240088"/>
          </a:xfrm>
          <a:prstGeom prst="rect">
            <a:avLst/>
          </a:prstGeom>
          <a:noFill/>
          <a:ln w="12700">
            <a:solidFill>
              <a:prstClr val="black"/>
            </a:solidFill>
          </a:ln>
        </p:spPr>
        <p:txBody>
          <a:bodyPr vert="horz" lIns="91001" tIns="45501" rIns="91001" bIns="45501" rtlCol="0" anchor="ctr"/>
          <a:lstStyle/>
          <a:p>
            <a:endParaRPr lang="en-GB"/>
          </a:p>
        </p:txBody>
      </p:sp>
      <p:sp>
        <p:nvSpPr>
          <p:cNvPr id="5" name="Notes Placeholder 4"/>
          <p:cNvSpPr>
            <a:spLocks noGrp="1"/>
          </p:cNvSpPr>
          <p:nvPr>
            <p:ph type="body" sz="quarter" idx="3"/>
          </p:nvPr>
        </p:nvSpPr>
        <p:spPr>
          <a:xfrm>
            <a:off x="731521" y="4620579"/>
            <a:ext cx="5852160" cy="3780473"/>
          </a:xfrm>
          <a:prstGeom prst="rect">
            <a:avLst/>
          </a:prstGeom>
        </p:spPr>
        <p:txBody>
          <a:bodyPr vert="horz" lIns="91001" tIns="45501" rIns="91001" bIns="45501"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9119476"/>
            <a:ext cx="3169920" cy="481727"/>
          </a:xfrm>
          <a:prstGeom prst="rect">
            <a:avLst/>
          </a:prstGeom>
        </p:spPr>
        <p:txBody>
          <a:bodyPr vert="horz" lIns="91001" tIns="45501" rIns="91001" bIns="45501" rtlCol="0" anchor="b"/>
          <a:lstStyle>
            <a:lvl1pPr algn="l">
              <a:defRPr sz="1200"/>
            </a:lvl1pPr>
          </a:lstStyle>
          <a:p>
            <a:endParaRPr lang="en-GB"/>
          </a:p>
        </p:txBody>
      </p:sp>
      <p:sp>
        <p:nvSpPr>
          <p:cNvPr id="7" name="Slide Number Placeholder 6"/>
          <p:cNvSpPr>
            <a:spLocks noGrp="1"/>
          </p:cNvSpPr>
          <p:nvPr>
            <p:ph type="sldNum" sz="quarter" idx="5"/>
          </p:nvPr>
        </p:nvSpPr>
        <p:spPr>
          <a:xfrm>
            <a:off x="4143589" y="9119476"/>
            <a:ext cx="3169920" cy="481727"/>
          </a:xfrm>
          <a:prstGeom prst="rect">
            <a:avLst/>
          </a:prstGeom>
        </p:spPr>
        <p:txBody>
          <a:bodyPr vert="horz" lIns="91001" tIns="45501" rIns="91001" bIns="45501" rtlCol="0" anchor="b"/>
          <a:lstStyle>
            <a:lvl1pPr algn="r">
              <a:defRPr sz="1200"/>
            </a:lvl1pPr>
          </a:lstStyle>
          <a:p>
            <a:fld id="{A1A7E003-60F2-44C1-9EDC-BDA525F8C3C6}" type="slidenum">
              <a:rPr lang="en-GB" smtClean="0"/>
              <a:t>‹#›</a:t>
            </a:fld>
            <a:endParaRPr lang="en-GB"/>
          </a:p>
        </p:txBody>
      </p:sp>
    </p:spTree>
    <p:extLst>
      <p:ext uri="{BB962C8B-B14F-4D97-AF65-F5344CB8AC3E}">
        <p14:creationId xmlns:p14="http://schemas.microsoft.com/office/powerpoint/2010/main" val="40564229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3" Type="http://schemas.openxmlformats.org/officeDocument/2006/relationships/hyperlink" Target="https://calidadasistencial.es/wp-content/uploads/2017/07/Informe-TAD-50-Mejores-Apps-de-Salud.pdf" TargetMode="External"/><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0"/>
        <p:cNvGrpSpPr/>
        <p:nvPr/>
      </p:nvGrpSpPr>
      <p:grpSpPr>
        <a:xfrm>
          <a:off x="0" y="0"/>
          <a:ext cx="0" cy="0"/>
          <a:chOff x="0" y="0"/>
          <a:chExt cx="0" cy="0"/>
        </a:xfrm>
      </p:grpSpPr>
      <p:sp>
        <p:nvSpPr>
          <p:cNvPr id="491" name="Google Shape;491;p12:notes"/>
          <p:cNvSpPr>
            <a:spLocks noGrp="1" noRot="1" noChangeAspect="1"/>
          </p:cNvSpPr>
          <p:nvPr>
            <p:ph type="sldImg" idx="2"/>
          </p:nvPr>
        </p:nvSpPr>
        <p:spPr>
          <a:xfrm>
            <a:off x="2514600" y="857250"/>
            <a:ext cx="4114800" cy="231457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492" name="Google Shape;492;p12:notes"/>
          <p:cNvSpPr txBox="1">
            <a:spLocks noGrp="1"/>
          </p:cNvSpPr>
          <p:nvPr>
            <p:ph type="body" idx="1"/>
          </p:nvPr>
        </p:nvSpPr>
        <p:spPr>
          <a:xfrm>
            <a:off x="914400" y="3300412"/>
            <a:ext cx="7315200" cy="2700338"/>
          </a:xfrm>
          <a:prstGeom prst="rect">
            <a:avLst/>
          </a:prstGeom>
          <a:noFill/>
          <a:ln>
            <a:noFill/>
          </a:ln>
        </p:spPr>
        <p:txBody>
          <a:bodyPr spcFirstLastPara="1" wrap="square" lIns="91425" tIns="45700" rIns="91425" bIns="45700" anchor="t" anchorCtr="0">
            <a:noAutofit/>
          </a:bodyPr>
          <a:lstStyle/>
          <a:p>
            <a:pPr marL="158750" marR="0" lvl="0" indent="0" algn="l" rtl="0">
              <a:spcBef>
                <a:spcPts val="0"/>
              </a:spcBef>
              <a:spcAft>
                <a:spcPts val="0"/>
              </a:spcAft>
              <a:buClr>
                <a:srgbClr val="000000"/>
              </a:buClr>
              <a:buSzPts val="1100"/>
              <a:buFont typeface="Arial"/>
              <a:buNone/>
            </a:pPr>
            <a:endParaRPr dirty="0"/>
          </a:p>
        </p:txBody>
      </p:sp>
      <p:sp>
        <p:nvSpPr>
          <p:cNvPr id="493" name="Google Shape;493;p12:notes"/>
          <p:cNvSpPr txBox="1">
            <a:spLocks noGrp="1"/>
          </p:cNvSpPr>
          <p:nvPr>
            <p:ph type="sldNum" idx="12"/>
          </p:nvPr>
        </p:nvSpPr>
        <p:spPr>
          <a:xfrm>
            <a:off x="5179484" y="6513910"/>
            <a:ext cx="3962400" cy="344090"/>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Figure 1. Association between the number of prescribed</a:t>
            </a:r>
          </a:p>
          <a:p>
            <a:r>
              <a:rPr lang="en-US" dirty="0"/>
              <a:t>antihypertensive medications and the risk of nonadherence by</a:t>
            </a:r>
          </a:p>
          <a:p>
            <a:r>
              <a:rPr lang="en-US" dirty="0"/>
              <a:t>population (gray, United Kingdom; black, Czech Republic</a:t>
            </a:r>
          </a:p>
          <a:p>
            <a:endParaRPr lang="en-US" dirty="0"/>
          </a:p>
          <a:p>
            <a:r>
              <a:rPr lang="en-US" dirty="0"/>
              <a:t>Abstract—Nonadherence to antihypertensive treatment is a critical contributor to suboptimal blood pressure control.</a:t>
            </a:r>
          </a:p>
          <a:p>
            <a:r>
              <a:rPr lang="en-US" dirty="0"/>
              <a:t>There are limited and heterogeneous data on the risk factors for nonadherence because few studies used objective-direct</a:t>
            </a:r>
          </a:p>
          <a:p>
            <a:r>
              <a:rPr lang="en-US" dirty="0"/>
              <a:t>diagnostic methods. We used high-performance liquid chromatography-tandem mass spectrometry of urine and serum to</a:t>
            </a:r>
          </a:p>
          <a:p>
            <a:r>
              <a:rPr lang="en-US" dirty="0"/>
              <a:t>detect nonadherence and explored its association with the main demographic- and therapy-related factors in 1348 patients</a:t>
            </a:r>
          </a:p>
          <a:p>
            <a:r>
              <a:rPr lang="en-US" dirty="0"/>
              <a:t>with hypertension from 2 European countries. The rates of nonadherence to antihypertensive treatment were 41.6% and</a:t>
            </a:r>
          </a:p>
          <a:p>
            <a:r>
              <a:rPr lang="en-US" dirty="0"/>
              <a:t>31.5% in the UK and Czech populations, respectively. Nonadherence was inversely related to age and male sex. Each</a:t>
            </a:r>
          </a:p>
          <a:p>
            <a:r>
              <a:rPr lang="en-US" dirty="0"/>
              <a:t>increase in the number of antihypertensive medications led to 85% and 77% increase in nonadherence (P&lt;0.001) in the</a:t>
            </a:r>
          </a:p>
          <a:p>
            <a:r>
              <a:rPr lang="en-US" dirty="0"/>
              <a:t>UK and Czech populations, respectively. The odds of nonadherence to diuretics were the highest among 5 classes of</a:t>
            </a:r>
          </a:p>
          <a:p>
            <a:r>
              <a:rPr lang="en-US" dirty="0"/>
              <a:t>antihypertensive medications (P≤0.005 in both populations). The predictive model for nonadherence, including age,</a:t>
            </a:r>
          </a:p>
          <a:p>
            <a:r>
              <a:rPr lang="en-US" dirty="0"/>
              <a:t>sex, diuretics, and the number of prescribed antihypertensives, showed area under the curves of 0.758 and 0.710 in the</a:t>
            </a:r>
          </a:p>
          <a:p>
            <a:r>
              <a:rPr lang="en-US" dirty="0"/>
              <a:t>UK and Czech populations, respectively. The area under the curves for the UK model tested on the Czech data and for</a:t>
            </a:r>
          </a:p>
          <a:p>
            <a:r>
              <a:rPr lang="en-US" dirty="0"/>
              <a:t>the Czech model tested on UK data were calculated at 0.708 and 0.756, respectively. We demonstrate that the number</a:t>
            </a:r>
          </a:p>
          <a:p>
            <a:r>
              <a:rPr lang="en-US" dirty="0"/>
              <a:t>and class of prescribed antihypertensives are modifiable risk factors for biochemically confirmed nonadherence to blood</a:t>
            </a:r>
          </a:p>
          <a:p>
            <a:r>
              <a:rPr lang="en-US" dirty="0"/>
              <a:t>pressure–lowering therapy. Further development of discriminatory models incorporating these parameters might prove</a:t>
            </a:r>
          </a:p>
          <a:p>
            <a:r>
              <a:rPr lang="en-US" dirty="0"/>
              <a:t>clinically useful in assessment of nonadherence in countries where biochemical analysis is unavailable. (Hypertension.</a:t>
            </a:r>
          </a:p>
          <a:p>
            <a:r>
              <a:rPr lang="en-US" dirty="0"/>
              <a:t>2017;69:1113-1120. DOI: 10.1161/HYPERTENSIONAHA.116.08729.)</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1A7E003-60F2-44C1-9EDC-BDA525F8C3C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6857647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Picture from </a:t>
            </a:r>
            <a:r>
              <a:rPr lang="en-US" dirty="0" err="1"/>
              <a:t>unsplash</a:t>
            </a:r>
            <a:r>
              <a:rPr lang="en-US" dirty="0"/>
              <a:t>, free to use </a:t>
            </a:r>
            <a:r>
              <a:rPr lang="es-ES" sz="1200" b="0" i="0" kern="1200" dirty="0">
                <a:solidFill>
                  <a:schemeClr val="tx1"/>
                </a:solidFill>
                <a:effectLst/>
                <a:latin typeface="+mn-lt"/>
                <a:ea typeface="+mn-ea"/>
                <a:cs typeface="+mn-cs"/>
              </a:rPr>
              <a:t>https://unsplash.com/photos/5MIe3FWAvoI</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solidFill>
                  <a:srgbClr val="FF0000"/>
                </a:solidFill>
              </a:rPr>
              <a:t>1/3 studies with high risk of bias: </a:t>
            </a:r>
            <a:r>
              <a:rPr lang="en-US" sz="1200" i="1" dirty="0"/>
              <a:t>Greer et al, The Oncologist 2016</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1A7E003-60F2-44C1-9EDC-BDA525F8C3C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2659823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Picture from </a:t>
            </a:r>
            <a:r>
              <a:rPr lang="en-US" dirty="0" err="1"/>
              <a:t>unsplash</a:t>
            </a:r>
            <a:r>
              <a:rPr lang="en-US" dirty="0"/>
              <a:t>, free to use</a:t>
            </a:r>
          </a:p>
          <a:p>
            <a:r>
              <a:rPr lang="en-US" dirty="0"/>
              <a:t>https://unsplash.com/photos/cyOKLSgkgCE</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1A7E003-60F2-44C1-9EDC-BDA525F8C3C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90</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0892779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Picture by </a:t>
            </a:r>
            <a:r>
              <a:rPr lang="en-US" dirty="0" err="1"/>
              <a:t>unsplash</a:t>
            </a:r>
            <a:r>
              <a:rPr lang="en-US" dirty="0"/>
              <a:t>, free to use</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1A7E003-60F2-44C1-9EDC-BDA525F8C3C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97</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7399226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defRPr/>
            </a:pPr>
            <a:r>
              <a:rPr lang="en-US" altLang="en-US" b="1" dirty="0">
                <a:solidFill>
                  <a:srgbClr val="FF0000"/>
                </a:solidFill>
              </a:rPr>
              <a:t>NB add the 3 month data</a:t>
            </a:r>
          </a:p>
          <a:p>
            <a:pPr>
              <a:defRPr/>
            </a:pPr>
            <a:endParaRPr lang="en-US" altLang="en-US" b="1" dirty="0">
              <a:solidFill>
                <a:srgbClr val="FF0000"/>
              </a:solidFill>
            </a:endParaRPr>
          </a:p>
          <a:p>
            <a:r>
              <a:rPr lang="en-US" dirty="0"/>
              <a:t>Fig 1. Probability of posttraumatic seizure over 2 years post-TBI: the cumulative probability of having a posttraumatic seizure for the entire sample is depicted, based on Kaplan-Meier survival analyses. The chart indicates the number of individuals who remained part of the subject pool at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1A7E003-60F2-44C1-9EDC-BDA525F8C3C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101</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515568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defRPr/>
            </a:pPr>
            <a:r>
              <a:rPr lang="en-US" altLang="en-US" b="1" dirty="0">
                <a:solidFill>
                  <a:srgbClr val="FF0000"/>
                </a:solidFill>
              </a:rPr>
              <a:t>NB add the 3 month data</a:t>
            </a:r>
          </a:p>
          <a:p>
            <a:pPr>
              <a:defRPr/>
            </a:pPr>
            <a:endParaRPr lang="en-US" altLang="en-US" b="1" dirty="0">
              <a:solidFill>
                <a:srgbClr val="FF0000"/>
              </a:solidFill>
            </a:endParaRPr>
          </a:p>
          <a:p>
            <a:r>
              <a:rPr lang="en-US" dirty="0"/>
              <a:t>Fig 1. Probability of posttraumatic seizure over 2 years post-TBI: the cumulative probability of having a posttraumatic seizure for the entire sample is depicted, based on Kaplan-Meier survival analyses. The chart indicates the number of individuals who remained part of the subject pool at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1A7E003-60F2-44C1-9EDC-BDA525F8C3C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102</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0885102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defRPr/>
            </a:pPr>
            <a:r>
              <a:rPr lang="en-US" altLang="en-US" b="1" dirty="0">
                <a:solidFill>
                  <a:srgbClr val="FF0000"/>
                </a:solidFill>
              </a:rPr>
              <a:t>NB add the 3 month data</a:t>
            </a:r>
          </a:p>
          <a:p>
            <a:pPr>
              <a:defRPr/>
            </a:pPr>
            <a:endParaRPr lang="en-US" altLang="en-US" b="1" dirty="0">
              <a:solidFill>
                <a:srgbClr val="FF0000"/>
              </a:solidFill>
            </a:endParaRPr>
          </a:p>
          <a:p>
            <a:r>
              <a:rPr lang="en-US" dirty="0"/>
              <a:t>Fig 1. Probability of posttraumatic seizure over 2 years post-TBI: the cumulative probability of having a posttraumatic seizure for the entire sample is depicted, based on Kaplan-Meier survival analyses. The chart indicates the number of individuals who remained part of the subject pool at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1A7E003-60F2-44C1-9EDC-BDA525F8C3C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103</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9430883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defRPr/>
            </a:pPr>
            <a:r>
              <a:rPr lang="en-US" altLang="en-US" b="1" dirty="0">
                <a:solidFill>
                  <a:srgbClr val="FF0000"/>
                </a:solidFill>
              </a:rPr>
              <a:t>NB add the 3 month data</a:t>
            </a:r>
          </a:p>
          <a:p>
            <a:pPr>
              <a:defRPr/>
            </a:pPr>
            <a:endParaRPr lang="en-US" altLang="en-US" b="1" dirty="0">
              <a:solidFill>
                <a:srgbClr val="FF0000"/>
              </a:solidFill>
            </a:endParaRPr>
          </a:p>
          <a:p>
            <a:r>
              <a:rPr lang="en-US" dirty="0"/>
              <a:t>Fig 1. Probability of posttraumatic seizure over 2 years post-TBI: the cumulative probability of having a posttraumatic seizure for the entire sample is depicted, based on Kaplan-Meier survival analyses. The chart indicates the number of individuals who remained part of the subject pool at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1A7E003-60F2-44C1-9EDC-BDA525F8C3C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104</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6381843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defRPr/>
            </a:pPr>
            <a:r>
              <a:rPr lang="en-US" altLang="en-US" b="1" dirty="0">
                <a:solidFill>
                  <a:srgbClr val="FF0000"/>
                </a:solidFill>
              </a:rPr>
              <a:t>NB add the 3 month data</a:t>
            </a:r>
          </a:p>
          <a:p>
            <a:pPr>
              <a:defRPr/>
            </a:pPr>
            <a:endParaRPr lang="en-US" altLang="en-US" b="1" dirty="0">
              <a:solidFill>
                <a:srgbClr val="FF0000"/>
              </a:solidFill>
            </a:endParaRPr>
          </a:p>
          <a:p>
            <a:r>
              <a:rPr lang="en-US" dirty="0"/>
              <a:t>Fig 1. Probability of posttraumatic seizure over 2 years post-TBI: the cumulative probability of having a posttraumatic seizure for the entire sample is depicted, based on Kaplan-Meier survival analyses. The chart indicates the number of individuals who remained part of the subject pool at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1A7E003-60F2-44C1-9EDC-BDA525F8C3C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105</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622141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defRPr/>
            </a:pPr>
            <a:r>
              <a:rPr lang="en-US" altLang="en-US" b="1" dirty="0">
                <a:solidFill>
                  <a:srgbClr val="FF0000"/>
                </a:solidFill>
              </a:rPr>
              <a:t>NB add the 3 month data</a:t>
            </a:r>
          </a:p>
          <a:p>
            <a:pPr>
              <a:defRPr/>
            </a:pPr>
            <a:endParaRPr lang="en-US" altLang="en-US" b="1" dirty="0">
              <a:solidFill>
                <a:srgbClr val="FF0000"/>
              </a:solidFill>
            </a:endParaRPr>
          </a:p>
          <a:p>
            <a:r>
              <a:rPr lang="en-US" dirty="0"/>
              <a:t>Fig 1. Probability of posttraumatic seizure over 2 years post-TBI: the cumulative probability of having a posttraumatic seizure for the entire sample is depicted, based on Kaplan-Meier survival analyses. The chart indicates the number of individuals who remained part of the subject pool at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1A7E003-60F2-44C1-9EDC-BDA525F8C3C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106</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2659823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5"/>
        <p:cNvGrpSpPr/>
        <p:nvPr/>
      </p:nvGrpSpPr>
      <p:grpSpPr>
        <a:xfrm>
          <a:off x="0" y="0"/>
          <a:ext cx="0" cy="0"/>
          <a:chOff x="0" y="0"/>
          <a:chExt cx="0" cy="0"/>
        </a:xfrm>
      </p:grpSpPr>
      <p:sp>
        <p:nvSpPr>
          <p:cNvPr id="506" name="Google Shape;506;p13:notes"/>
          <p:cNvSpPr>
            <a:spLocks noGrp="1" noRot="1" noChangeAspect="1"/>
          </p:cNvSpPr>
          <p:nvPr>
            <p:ph type="sldImg" idx="2"/>
          </p:nvPr>
        </p:nvSpPr>
        <p:spPr>
          <a:xfrm>
            <a:off x="2514600" y="857250"/>
            <a:ext cx="4114800" cy="231457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507" name="Google Shape;507;p13:notes"/>
          <p:cNvSpPr txBox="1">
            <a:spLocks noGrp="1"/>
          </p:cNvSpPr>
          <p:nvPr>
            <p:ph type="body" idx="1"/>
          </p:nvPr>
        </p:nvSpPr>
        <p:spPr>
          <a:xfrm>
            <a:off x="914400" y="3300412"/>
            <a:ext cx="7315200" cy="2700338"/>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dirty="0"/>
          </a:p>
        </p:txBody>
      </p:sp>
      <p:sp>
        <p:nvSpPr>
          <p:cNvPr id="508" name="Google Shape;508;p13:notes"/>
          <p:cNvSpPr txBox="1">
            <a:spLocks noGrp="1"/>
          </p:cNvSpPr>
          <p:nvPr>
            <p:ph type="sldNum" idx="12"/>
          </p:nvPr>
        </p:nvSpPr>
        <p:spPr>
          <a:xfrm>
            <a:off x="5179484" y="6513910"/>
            <a:ext cx="3962400" cy="344090"/>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400" b="0" i="0" u="none" strike="noStrike" kern="0" cap="none" spc="0" normalizeH="0" baseline="0" noProof="0">
                <a:ln>
                  <a:noFill/>
                </a:ln>
                <a:solidFill>
                  <a:srgbClr val="000000"/>
                </a:solidFill>
                <a:effectLst/>
                <a:uLnTx/>
                <a:uFillTx/>
                <a:latin typeface="Arial"/>
                <a:ea typeface="+mn-ea"/>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6</a:t>
            </a:fld>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defRPr/>
            </a:pPr>
            <a:r>
              <a:rPr lang="en-US" altLang="en-US" b="1" dirty="0">
                <a:solidFill>
                  <a:srgbClr val="FF0000"/>
                </a:solidFill>
              </a:rPr>
              <a:t>NB add the 3 month data</a:t>
            </a:r>
          </a:p>
          <a:p>
            <a:pPr>
              <a:defRPr/>
            </a:pPr>
            <a:endParaRPr lang="en-US" altLang="en-US" b="1" dirty="0">
              <a:solidFill>
                <a:srgbClr val="FF0000"/>
              </a:solidFill>
            </a:endParaRPr>
          </a:p>
          <a:p>
            <a:r>
              <a:rPr lang="en-US" dirty="0"/>
              <a:t>Fig 1. Probability of posttraumatic seizure over 2 years post-TBI: the cumulative probability of having a posttraumatic seizure for the entire sample is depicted, based on Kaplan-Meier survival analyses. The chart indicates the number of individuals who remained part of the subject pool at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1A7E003-60F2-44C1-9EDC-BDA525F8C3C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107</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2622181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defRPr/>
            </a:pPr>
            <a:r>
              <a:rPr lang="en-US" altLang="en-US" b="1" dirty="0">
                <a:solidFill>
                  <a:srgbClr val="FF0000"/>
                </a:solidFill>
              </a:rPr>
              <a:t>NB add the 3 month data</a:t>
            </a:r>
          </a:p>
          <a:p>
            <a:pPr>
              <a:defRPr/>
            </a:pPr>
            <a:endParaRPr lang="en-US" altLang="en-US" b="1" dirty="0">
              <a:solidFill>
                <a:srgbClr val="FF0000"/>
              </a:solidFill>
            </a:endParaRPr>
          </a:p>
          <a:p>
            <a:r>
              <a:rPr lang="en-US" dirty="0"/>
              <a:t>Fig 1. Probability of posttraumatic seizure over 2 years post-TBI: the cumulative probability of having a posttraumatic seizure for the entire sample is depicted, based on Kaplan-Meier survival analyses. The chart indicates the number of individuals who remained part of the subject pool at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1A7E003-60F2-44C1-9EDC-BDA525F8C3C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108</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213203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defRPr/>
            </a:pPr>
            <a:r>
              <a:rPr lang="en-US" altLang="en-US" b="1" dirty="0">
                <a:solidFill>
                  <a:srgbClr val="FF0000"/>
                </a:solidFill>
              </a:rPr>
              <a:t>NB add the 3 month data</a:t>
            </a:r>
          </a:p>
          <a:p>
            <a:pPr>
              <a:defRPr/>
            </a:pPr>
            <a:endParaRPr lang="en-US" altLang="en-US" b="1" dirty="0">
              <a:solidFill>
                <a:srgbClr val="FF0000"/>
              </a:solidFill>
            </a:endParaRPr>
          </a:p>
          <a:p>
            <a:r>
              <a:rPr lang="en-US" dirty="0"/>
              <a:t>Fig 1. Probability of posttraumatic seizure over 2 years post-TBI: the cumulative probability of having a posttraumatic seizure for the entire sample is depicted, based on Kaplan-Meier survival analyses. The chart indicates the number of individuals who remained part of the subject pool at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1A7E003-60F2-44C1-9EDC-BDA525F8C3C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109</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7608430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defRPr/>
            </a:pPr>
            <a:r>
              <a:rPr lang="en-US" altLang="en-US" b="1" dirty="0">
                <a:solidFill>
                  <a:srgbClr val="FF0000"/>
                </a:solidFill>
              </a:rPr>
              <a:t>NB add the 3 month data</a:t>
            </a:r>
          </a:p>
          <a:p>
            <a:pPr>
              <a:defRPr/>
            </a:pPr>
            <a:endParaRPr lang="en-US" altLang="en-US" b="1" dirty="0">
              <a:solidFill>
                <a:srgbClr val="FF0000"/>
              </a:solidFill>
            </a:endParaRPr>
          </a:p>
          <a:p>
            <a:r>
              <a:rPr lang="en-US" dirty="0"/>
              <a:t>Fig 1. Probability of posttraumatic seizure over 2 years post-TBI: the cumulative probability of having a posttraumatic seizure for the entire sample is depicted, based on Kaplan-Meier survival analyses. The chart indicates the number of individuals who remained part of the subject pool at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1A7E003-60F2-44C1-9EDC-BDA525F8C3C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110</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4425433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defRPr/>
            </a:pPr>
            <a:r>
              <a:rPr lang="en-US" altLang="en-US" b="1" dirty="0">
                <a:solidFill>
                  <a:srgbClr val="FF0000"/>
                </a:solidFill>
              </a:rPr>
              <a:t>NB add the 3 month data</a:t>
            </a:r>
          </a:p>
          <a:p>
            <a:pPr>
              <a:defRPr/>
            </a:pPr>
            <a:endParaRPr lang="en-US" altLang="en-US" b="1" dirty="0">
              <a:solidFill>
                <a:srgbClr val="FF0000"/>
              </a:solidFill>
            </a:endParaRPr>
          </a:p>
          <a:p>
            <a:r>
              <a:rPr lang="en-US" dirty="0"/>
              <a:t>Fig 1. Probability of posttraumatic seizure over 2 years post-TBI: the cumulative probability of having a posttraumatic seizure for the entire sample is depicted, based on Kaplan-Meier survival analyses. The chart indicates the number of individuals who remained part of the subject pool at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1A7E003-60F2-44C1-9EDC-BDA525F8C3C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112</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1535537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defRPr/>
            </a:pPr>
            <a:r>
              <a:rPr lang="en-US" altLang="en-US" b="1" dirty="0">
                <a:solidFill>
                  <a:srgbClr val="FF0000"/>
                </a:solidFill>
              </a:rPr>
              <a:t>NB add the 3 month data</a:t>
            </a:r>
          </a:p>
          <a:p>
            <a:pPr>
              <a:defRPr/>
            </a:pPr>
            <a:endParaRPr lang="en-US" altLang="en-US" b="1" dirty="0">
              <a:solidFill>
                <a:srgbClr val="FF0000"/>
              </a:solidFill>
            </a:endParaRPr>
          </a:p>
          <a:p>
            <a:r>
              <a:rPr lang="en-US" dirty="0"/>
              <a:t>Fig 1. Probability of posttraumatic seizure over 2 years post-TBI: the cumulative probability of having a posttraumatic seizure for the entire sample is depicted, based on Kaplan-Meier survival analyses. The chart indicates the number of individuals who remained part of the subject pool at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1A7E003-60F2-44C1-9EDC-BDA525F8C3C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113</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8019840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B189709-1BD8-1483-83F9-2677CF77CF7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93B7D86-5600-147B-193D-7182D594EA2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A046D61-D367-75A0-1A7B-182085A12100}"/>
              </a:ext>
            </a:extLst>
          </p:cNvPr>
          <p:cNvSpPr>
            <a:spLocks noGrp="1"/>
          </p:cNvSpPr>
          <p:nvPr>
            <p:ph type="body" idx="1"/>
          </p:nvPr>
        </p:nvSpPr>
        <p:spPr/>
        <p:txBody>
          <a:bodyPr/>
          <a:lstStyle/>
          <a:p>
            <a:pPr>
              <a:defRPr/>
            </a:pPr>
            <a:r>
              <a:rPr lang="en-US" altLang="en-US" b="1" dirty="0">
                <a:solidFill>
                  <a:srgbClr val="FF0000"/>
                </a:solidFill>
              </a:rPr>
              <a:t>NB add the 3 month data</a:t>
            </a:r>
          </a:p>
          <a:p>
            <a:pPr>
              <a:defRPr/>
            </a:pPr>
            <a:endParaRPr lang="en-US" altLang="en-US" b="1" dirty="0">
              <a:solidFill>
                <a:srgbClr val="FF0000"/>
              </a:solidFill>
            </a:endParaRPr>
          </a:p>
          <a:p>
            <a:r>
              <a:rPr lang="en-US" dirty="0"/>
              <a:t>Fig 1. Probability of posttraumatic seizure over 2 years post-TBI: the cumulative probability of having a posttraumatic seizure for the entire sample is depicted, based on Kaplan-Meier survival analyses. The chart indicates the number of individuals who remained part of the subject pool at</a:t>
            </a:r>
          </a:p>
        </p:txBody>
      </p:sp>
      <p:sp>
        <p:nvSpPr>
          <p:cNvPr id="4" name="Slide Number Placeholder 3">
            <a:extLst>
              <a:ext uri="{FF2B5EF4-FFF2-40B4-BE49-F238E27FC236}">
                <a16:creationId xmlns:a16="http://schemas.microsoft.com/office/drawing/2014/main" id="{0EE2556F-2231-8714-FCBE-73BA710D7019}"/>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1A7E003-60F2-44C1-9EDC-BDA525F8C3C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114</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73297756"/>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defRPr/>
            </a:pPr>
            <a:r>
              <a:rPr lang="en-US" altLang="en-US" b="1" dirty="0">
                <a:solidFill>
                  <a:srgbClr val="FF0000"/>
                </a:solidFill>
              </a:rPr>
              <a:t>NB add the 3 month data</a:t>
            </a:r>
          </a:p>
          <a:p>
            <a:pPr>
              <a:defRPr/>
            </a:pPr>
            <a:endParaRPr lang="en-US" altLang="en-US" b="1" dirty="0">
              <a:solidFill>
                <a:srgbClr val="FF0000"/>
              </a:solidFill>
            </a:endParaRPr>
          </a:p>
          <a:p>
            <a:r>
              <a:rPr lang="en-US" dirty="0"/>
              <a:t>Fig 1. Probability of posttraumatic seizure over 2 years post-TBI: the cumulative probability of having a posttraumatic seizure for the entire sample is depicted, based on Kaplan-Meier survival analyses. The chart indicates the number of individuals who remained part of the subject pool at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1A7E003-60F2-44C1-9EDC-BDA525F8C3C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115</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6293746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defRPr/>
            </a:pPr>
            <a:r>
              <a:rPr lang="en-US" altLang="en-US" b="1" dirty="0">
                <a:solidFill>
                  <a:srgbClr val="FF0000"/>
                </a:solidFill>
              </a:rPr>
              <a:t>NB add the 3 month data</a:t>
            </a:r>
          </a:p>
          <a:p>
            <a:pPr>
              <a:defRPr/>
            </a:pPr>
            <a:endParaRPr lang="en-US" altLang="en-US" b="1" dirty="0">
              <a:solidFill>
                <a:srgbClr val="FF0000"/>
              </a:solidFill>
            </a:endParaRPr>
          </a:p>
          <a:p>
            <a:r>
              <a:rPr lang="en-US" dirty="0"/>
              <a:t>Fig 1. Probability of posttraumatic seizure over 2 years post-TBI: the cumulative probability of having a posttraumatic seizure for the entire sample is depicted, based on Kaplan-Meier survival analyses. The chart indicates the number of individuals who remained part of the subject pool at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1A7E003-60F2-44C1-9EDC-BDA525F8C3C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116</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3144444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defRPr/>
            </a:pPr>
            <a:r>
              <a:rPr lang="en-US" altLang="en-US" b="1" dirty="0">
                <a:solidFill>
                  <a:srgbClr val="FF0000"/>
                </a:solidFill>
              </a:rPr>
              <a:t>NB add the 3 month data</a:t>
            </a:r>
          </a:p>
          <a:p>
            <a:pPr>
              <a:defRPr/>
            </a:pPr>
            <a:endParaRPr lang="en-US" altLang="en-US" b="1" dirty="0">
              <a:solidFill>
                <a:srgbClr val="FF0000"/>
              </a:solidFill>
            </a:endParaRPr>
          </a:p>
          <a:p>
            <a:r>
              <a:rPr lang="en-US" dirty="0"/>
              <a:t>Fig 1. Probability of posttraumatic seizure over 2 years post-TBI: the cumulative probability of having a posttraumatic seizure for the entire sample is depicted, based on Kaplan-Meier survival analyses. The chart indicates the number of individuals who remained part of the subject pool at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1A7E003-60F2-44C1-9EDC-BDA525F8C3C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118</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8581278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E1EEE18-8F3D-4CB3-B090-6249C20A5AF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51216926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lvl="0" indent="-171450" algn="l">
              <a:buFont typeface="Arial" panose="020B0604020202020204" pitchFamily="34" charset="0"/>
              <a:buChar char="•"/>
            </a:pPr>
            <a:r>
              <a:rPr lang="en-US" baseline="0" dirty="0"/>
              <a:t>There </a:t>
            </a:r>
            <a:r>
              <a:rPr lang="en-US" b="1" baseline="0" dirty="0"/>
              <a:t>are several reasons </a:t>
            </a:r>
            <a:r>
              <a:rPr lang="en-US" baseline="0" dirty="0"/>
              <a:t>for why we feel this way:</a:t>
            </a:r>
          </a:p>
          <a:p>
            <a:pPr marL="628650" lvl="1" indent="-171450">
              <a:buFont typeface="Arial" panose="020B0604020202020204" pitchFamily="34" charset="0"/>
              <a:buChar char="•"/>
            </a:pPr>
            <a:r>
              <a:rPr lang="en-US" baseline="0" dirty="0"/>
              <a:t>We’re optimistic about our own abilities to get patients to do things</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baseline="0" dirty="0"/>
              <a:t>Patients don’t always tell us that they don’t follow our suggestions.  They tell us what we want to hear.</a:t>
            </a:r>
          </a:p>
          <a:p>
            <a:pPr marL="628650" lvl="1" indent="-171450">
              <a:buFont typeface="Arial" panose="020B0604020202020204" pitchFamily="34" charset="0"/>
              <a:buChar char="•"/>
            </a:pPr>
            <a:r>
              <a:rPr lang="en-US" baseline="0" dirty="0"/>
              <a:t>The truth is, we can’t predict who adheres and who doesn’t</a:t>
            </a:r>
            <a:endParaRPr lang="en-US" dirty="0"/>
          </a:p>
          <a:p>
            <a:pPr marL="171450" indent="-171450">
              <a:buFont typeface="Arial" panose="020B0604020202020204" pitchFamily="34" charset="0"/>
              <a:buChar char="•"/>
            </a:pPr>
            <a:endParaRPr lang="en-US" dirty="0"/>
          </a:p>
          <a:p>
            <a:pPr marL="0" indent="0">
              <a:buFont typeface="Arial" panose="020B0604020202020204" pitchFamily="34" charset="0"/>
              <a:buNone/>
            </a:pPr>
            <a:endParaRPr lang="en-US" baseline="0" dirty="0"/>
          </a:p>
          <a:p>
            <a:pPr marL="171450" indent="-171450">
              <a:buFont typeface="Arial" panose="020B0604020202020204" pitchFamily="34" charset="0"/>
              <a:buChar char="•"/>
            </a:pPr>
            <a:endParaRPr lang="en-US" baseline="0" dirty="0"/>
          </a:p>
          <a:p>
            <a:pPr marL="171450" indent="-171450">
              <a:buFont typeface="Arial" panose="020B0604020202020204" pitchFamily="34" charset="0"/>
              <a:buChar char="•"/>
            </a:pPr>
            <a:r>
              <a:rPr lang="en-US" baseline="0" dirty="0"/>
              <a:t>Even fewer patients follow recommendations for lifestyle changes, such as diet,  exercise, or stress management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1A7E003-60F2-44C1-9EDC-BDA525F8C3C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148</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1530074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0E8D093-7AEA-C3B1-9CC2-BD9C8FDAECB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684DF50-1D58-7202-8C6B-D43F567672D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C8780F8-7618-FCE6-39B9-EB567679A95A}"/>
              </a:ext>
            </a:extLst>
          </p:cNvPr>
          <p:cNvSpPr>
            <a:spLocks noGrp="1"/>
          </p:cNvSpPr>
          <p:nvPr>
            <p:ph type="body" idx="1"/>
          </p:nvPr>
        </p:nvSpPr>
        <p:spPr/>
        <p:txBody>
          <a:bodyPr/>
          <a:lstStyle/>
          <a:p>
            <a:r>
              <a:rPr lang="en-US" dirty="0"/>
              <a:t>My favorite quotes about adherence . . . .</a:t>
            </a:r>
          </a:p>
          <a:p>
            <a:endParaRPr lang="en-US" dirty="0"/>
          </a:p>
          <a:p>
            <a:r>
              <a:rPr lang="en-US" dirty="0"/>
              <a:t>Take just a moment to let this sink in . . . . </a:t>
            </a:r>
          </a:p>
          <a:p>
            <a:endParaRPr lang="en-US" dirty="0"/>
          </a:p>
          <a:p>
            <a:r>
              <a:rPr lang="en-US" dirty="0"/>
              <a:t>We know from decades of research that many patients simply do not take their medications.  Many prescriptions go unfilled.</a:t>
            </a:r>
          </a:p>
          <a:p>
            <a:endParaRPr lang="en-US" dirty="0"/>
          </a:p>
          <a:p>
            <a:r>
              <a:rPr lang="en-US" dirty="0"/>
              <a:t>We spend an inordinate amount of time and money developing new drugs when it has been suggested that time and money might be better spent on helping patients adhere to our recommendations.</a:t>
            </a:r>
          </a:p>
        </p:txBody>
      </p:sp>
      <p:sp>
        <p:nvSpPr>
          <p:cNvPr id="4" name="Slide Number Placeholder 3">
            <a:extLst>
              <a:ext uri="{FF2B5EF4-FFF2-40B4-BE49-F238E27FC236}">
                <a16:creationId xmlns:a16="http://schemas.microsoft.com/office/drawing/2014/main" id="{4FBCAE06-3CF6-2021-F648-5131FEF61C69}"/>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1A7E003-60F2-44C1-9EDC-BDA525F8C3C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149</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2061266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t>It’s helpful to make a conceptual shift </a:t>
            </a:r>
            <a:r>
              <a:rPr lang="en-US" dirty="0"/>
              <a:t>about the adherence problem.  Adherence is a behavioral problem.  It is a problem of NOT doing something.</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1A7E003-60F2-44C1-9EDC-BDA525F8C3C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152</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2627097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Asking a question about adherence may be more pragmatic for you . . . </a:t>
            </a:r>
            <a:endParaRPr lang="en-US" baseline="0"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en-US" baseline="0"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baseline="0" dirty="0"/>
              <a:t>This is </a:t>
            </a:r>
            <a:r>
              <a:rPr lang="en-US" b="1" baseline="0" dirty="0"/>
              <a:t>quick, but is it getting an accurate </a:t>
            </a:r>
            <a:r>
              <a:rPr lang="en-US" baseline="0" dirty="0"/>
              <a:t>answer?</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aseline="0" dirty="0"/>
          </a:p>
          <a:p>
            <a:pPr marL="285750" marR="0" lvl="0" indent="-285750" algn="l" defTabSz="121917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1200" b="0" i="0" u="none" strike="noStrike" kern="0" cap="none" spc="0" normalizeH="0" baseline="0" noProof="0" dirty="0">
                <a:ln>
                  <a:noFill/>
                </a:ln>
                <a:solidFill>
                  <a:srgbClr val="404040"/>
                </a:solidFill>
                <a:effectLst/>
                <a:uLnTx/>
                <a:uFillTx/>
                <a:latin typeface="Georgia" panose="02040502050405020303" pitchFamily="18" charset="0"/>
                <a:ea typeface="+mn-ea"/>
                <a:cs typeface="+mn-cs"/>
              </a:rPr>
              <a:t>Tip:  give patients permission to say they are not 100% perfect</a:t>
            </a:r>
          </a:p>
          <a:p>
            <a:pPr marL="285750" marR="0" lvl="0" indent="-285750" algn="l" defTabSz="121917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1200" b="0" i="0" u="none" strike="noStrike" kern="0" cap="none" spc="0" normalizeH="0" baseline="0" noProof="0" dirty="0">
                <a:ln>
                  <a:noFill/>
                </a:ln>
                <a:solidFill>
                  <a:srgbClr val="404040"/>
                </a:solidFill>
                <a:effectLst/>
                <a:uLnTx/>
                <a:uFillTx/>
                <a:latin typeface="Georgia" panose="02040502050405020303" pitchFamily="18" charset="0"/>
                <a:ea typeface="+mn-ea"/>
                <a:cs typeface="+mn-cs"/>
              </a:rPr>
              <a:t>Tip:  allow them to say they are having difficulty following </a:t>
            </a:r>
            <a:br>
              <a:rPr kumimoji="0" lang="en-US" sz="1200" b="0" i="0" u="none" strike="noStrike" kern="0" cap="none" spc="0" normalizeH="0" baseline="0" noProof="0" dirty="0">
                <a:ln>
                  <a:noFill/>
                </a:ln>
                <a:solidFill>
                  <a:srgbClr val="404040"/>
                </a:solidFill>
                <a:effectLst/>
                <a:uLnTx/>
                <a:uFillTx/>
                <a:latin typeface="Georgia" panose="02040502050405020303" pitchFamily="18" charset="0"/>
                <a:ea typeface="+mn-ea"/>
                <a:cs typeface="+mn-cs"/>
              </a:rPr>
            </a:br>
            <a:r>
              <a:rPr kumimoji="0" lang="en-US" sz="1200" b="0" i="0" u="none" strike="noStrike" kern="0" cap="none" spc="0" normalizeH="0" baseline="0" noProof="0" dirty="0">
                <a:ln>
                  <a:noFill/>
                </a:ln>
                <a:solidFill>
                  <a:srgbClr val="404040"/>
                </a:solidFill>
                <a:effectLst/>
                <a:uLnTx/>
                <a:uFillTx/>
                <a:latin typeface="Georgia" panose="02040502050405020303" pitchFamily="18" charset="0"/>
                <a:ea typeface="+mn-ea"/>
                <a:cs typeface="+mn-cs"/>
              </a:rPr>
              <a:t>the regimen</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aseline="0"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b="1" baseline="0" dirty="0"/>
              <a:t>My friend, Joe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baseline="0" dirty="0"/>
              <a:t>	heart disease and HTN</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baseline="0" dirty="0"/>
              <a:t>	he doesn’t take his BP medication</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baseline="0" dirty="0"/>
              <a:t>	I asked: what does your doctor say about that?</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baseline="0" dirty="0"/>
              <a:t>	He said: I don’t tell him</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1" baseline="0"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b="1" baseline="0" dirty="0"/>
              <a:t>Try this if you don’t already ask an open-ended question</a:t>
            </a:r>
            <a:endParaRPr lang="en-US" b="1"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1A7E003-60F2-44C1-9EDC-BDA525F8C3C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153</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74426184"/>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Alexander Graham Bell – 1876</a:t>
            </a:r>
          </a:p>
          <a:p>
            <a:r>
              <a:rPr lang="en-US" dirty="0"/>
              <a:t>Transcontinental US call 1915</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1A7E003-60F2-44C1-9EDC-BDA525F8C3C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157</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0052669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a:t>Vrijens</a:t>
            </a:r>
            <a:r>
              <a:rPr lang="en-US" dirty="0"/>
              <a:t> B, Drug Utilization Research: Methods and Applications, First Edition, John Wiley &amp; Sons, Ltd., 2016</a:t>
            </a:r>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1A7E003-60F2-44C1-9EDC-BDA525F8C3C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177</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9884650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References:</a:t>
            </a:r>
          </a:p>
          <a:p>
            <a:r>
              <a:rPr lang="it-IT" dirty="0"/>
              <a:t>https://www.guttmacher.org/fact-sheet/induced-abortion-worldwide#</a:t>
            </a:r>
          </a:p>
          <a:p>
            <a:r>
              <a:rPr lang="it-IT" dirty="0"/>
              <a:t>https://www.cdc.gov/reproductivehealth/contraception/unintendedpregnancy/index.htm</a:t>
            </a:r>
          </a:p>
          <a:p>
            <a:r>
              <a:rPr lang="it-IT" dirty="0"/>
              <a:t>Bitzer J. Kontrazeptive Compliance - warum kommt es immer wieder zum Versagen der kontrazeptiven Therapie? [Contraceptive compliance - why is contraceptive failure still so frequent?]. Ther Umsch. 2009 Feb;66(2):137-43. German. doi: 10.1024/0040-5930.66.2.137. PMID: 19180434.</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1A7E003-60F2-44C1-9EDC-BDA525F8C3C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182</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38059335"/>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it-IT" dirty="0"/>
              <a:t>Mack N, Crawford TJ, Guise JM, Chen M, Grey TW, Feldblum PJ, Stockton LL, Gallo MF. Strategies to improve adherence and continuation of shorter-term hormonal methods of contraception. Cochrane Database Syst Rev. 2019 Apr 23;4(4):CD004317. doi: 10.1002/14651858.CD004317.pub5. PMID: 31013349; PMCID: PMC6478403.</a:t>
            </a:r>
          </a:p>
          <a:p>
            <a:pPr marL="0" marR="0" lvl="0" indent="0" algn="l" defTabSz="914400" rtl="0" eaLnBrk="1" fontAlgn="auto" latinLnBrk="0" hangingPunct="1">
              <a:lnSpc>
                <a:spcPct val="100000"/>
              </a:lnSpc>
              <a:spcBef>
                <a:spcPts val="0"/>
              </a:spcBef>
              <a:spcAft>
                <a:spcPts val="0"/>
              </a:spcAft>
              <a:buClrTx/>
              <a:buSzTx/>
              <a:buFontTx/>
              <a:buNone/>
              <a:tabLst/>
              <a:defRPr/>
            </a:pPr>
            <a:r>
              <a:rPr lang="it-IT" dirty="0"/>
              <a:t>Bitzer J. Kontrazeptive Compliance - warum kommt es immer wieder zum Versagen der kontrazeptiven Therapie? [Contraceptive compliance - why is contraceptive failure still so frequent?]. Ther Umsch. 2009 Feb;66(2):137-43. German. doi: 10.1024/0040-5930.66.2.137. PMID: 19180434.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Bitzer J, Oppelt PG, Deten A. Evaluation of a patient-</a:t>
            </a:r>
            <a:r>
              <a:rPr lang="en-US" dirty="0" err="1"/>
              <a:t>centred</a:t>
            </a:r>
            <a:r>
              <a:rPr lang="en-US" dirty="0"/>
              <a:t>, needs-based approach to support shared decision making in contraceptive counselling: the COCO study. </a:t>
            </a:r>
            <a:r>
              <a:rPr lang="en-US" dirty="0" err="1"/>
              <a:t>Eur</a:t>
            </a:r>
            <a:r>
              <a:rPr lang="en-US" dirty="0"/>
              <a:t> J Contracept </a:t>
            </a:r>
            <a:r>
              <a:rPr lang="en-US" dirty="0" err="1"/>
              <a:t>Reprod</a:t>
            </a:r>
            <a:r>
              <a:rPr lang="en-US" dirty="0"/>
              <a:t> Health Care. 2021 Aug;26(4):326-333. </a:t>
            </a:r>
            <a:r>
              <a:rPr lang="en-US" dirty="0" err="1"/>
              <a:t>doi</a:t>
            </a:r>
            <a:r>
              <a:rPr lang="en-US" dirty="0"/>
              <a:t>: 10.1080/13625187.2021.1908539. </a:t>
            </a:r>
            <a:r>
              <a:rPr lang="en-US" dirty="0" err="1"/>
              <a:t>Epub</a:t>
            </a:r>
            <a:r>
              <a:rPr lang="en-US" dirty="0"/>
              <a:t> 2021 Apr 19. PMID: 33871288.</a:t>
            </a:r>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1A7E003-60F2-44C1-9EDC-BDA525F8C3C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184</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25270318"/>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it-IT" dirty="0"/>
              <a:t>Merki-Feld GS, Caetano C, Porz TC, Bitzer J. Are there unmet needs in contraceptive counselling and choice? Findings of the European TANCO Study. Eur J Contracept Reprod Health Care. 2018 Jun;23(3):183-193. doi: 10.1080/13625187.2018.1465546. Epub 2018 May 22. PMID: 29785864.</a:t>
            </a:r>
          </a:p>
          <a:p>
            <a:r>
              <a:rPr lang="en-US" dirty="0"/>
              <a:t>Bitzer J, Oppelt PG, Deten A. Evaluation of a patient-</a:t>
            </a:r>
            <a:r>
              <a:rPr lang="en-US" dirty="0" err="1"/>
              <a:t>centred</a:t>
            </a:r>
            <a:r>
              <a:rPr lang="en-US" dirty="0"/>
              <a:t>, needs-based approach to support shared decision making in contraceptive counselling: the COCO study. </a:t>
            </a:r>
            <a:r>
              <a:rPr lang="en-US" dirty="0" err="1"/>
              <a:t>Eur</a:t>
            </a:r>
            <a:r>
              <a:rPr lang="en-US" dirty="0"/>
              <a:t> J Contracept </a:t>
            </a:r>
            <a:r>
              <a:rPr lang="en-US" dirty="0" err="1"/>
              <a:t>Reprod</a:t>
            </a:r>
            <a:r>
              <a:rPr lang="en-US" dirty="0"/>
              <a:t> Health Care. 2021 Aug;26(4):326-333. </a:t>
            </a:r>
            <a:r>
              <a:rPr lang="en-US" dirty="0" err="1"/>
              <a:t>doi</a:t>
            </a:r>
            <a:r>
              <a:rPr lang="en-US" dirty="0"/>
              <a:t>: 10.1080/13625187.2021.1908539. </a:t>
            </a:r>
            <a:r>
              <a:rPr lang="en-US" dirty="0" err="1"/>
              <a:t>Epub</a:t>
            </a:r>
            <a:r>
              <a:rPr lang="en-US" dirty="0"/>
              <a:t> 2021 Apr 19. PMID: 33871288.</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1A7E003-60F2-44C1-9EDC-BDA525F8C3C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186</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65992259"/>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i="0" kern="1200" dirty="0">
                <a:solidFill>
                  <a:schemeClr val="tx1"/>
                </a:solidFill>
                <a:effectLst/>
                <a:latin typeface="+mn-lt"/>
                <a:ea typeface="+mn-ea"/>
                <a:cs typeface="+mn-cs"/>
              </a:rPr>
              <a:t>Bitzer J, Marin V, Lira J. Contraceptive counselling and care: a personalized interactive approach. </a:t>
            </a:r>
            <a:r>
              <a:rPr lang="en-US" sz="1200" b="0" i="0" kern="1200" dirty="0" err="1">
                <a:solidFill>
                  <a:schemeClr val="tx1"/>
                </a:solidFill>
                <a:effectLst/>
                <a:latin typeface="+mn-lt"/>
                <a:ea typeface="+mn-ea"/>
                <a:cs typeface="+mn-cs"/>
              </a:rPr>
              <a:t>Eur</a:t>
            </a:r>
            <a:r>
              <a:rPr lang="en-US" sz="1200" b="0" i="0" kern="1200" dirty="0">
                <a:solidFill>
                  <a:schemeClr val="tx1"/>
                </a:solidFill>
                <a:effectLst/>
                <a:latin typeface="+mn-lt"/>
                <a:ea typeface="+mn-ea"/>
                <a:cs typeface="+mn-cs"/>
              </a:rPr>
              <a:t> J Contracept </a:t>
            </a:r>
            <a:r>
              <a:rPr lang="en-US" sz="1200" b="0" i="0" kern="1200" dirty="0" err="1">
                <a:solidFill>
                  <a:schemeClr val="tx1"/>
                </a:solidFill>
                <a:effectLst/>
                <a:latin typeface="+mn-lt"/>
                <a:ea typeface="+mn-ea"/>
                <a:cs typeface="+mn-cs"/>
              </a:rPr>
              <a:t>Reprod</a:t>
            </a:r>
            <a:r>
              <a:rPr lang="en-US" sz="1200" b="0" i="0" kern="1200" dirty="0">
                <a:solidFill>
                  <a:schemeClr val="tx1"/>
                </a:solidFill>
                <a:effectLst/>
                <a:latin typeface="+mn-lt"/>
                <a:ea typeface="+mn-ea"/>
                <a:cs typeface="+mn-cs"/>
              </a:rPr>
              <a:t> Health Care. 2017 Dec;22(6):418-423. </a:t>
            </a:r>
            <a:r>
              <a:rPr lang="en-US" sz="1200" b="0" i="0" kern="1200" dirty="0" err="1">
                <a:solidFill>
                  <a:schemeClr val="tx1"/>
                </a:solidFill>
                <a:effectLst/>
                <a:latin typeface="+mn-lt"/>
                <a:ea typeface="+mn-ea"/>
                <a:cs typeface="+mn-cs"/>
              </a:rPr>
              <a:t>doi</a:t>
            </a:r>
            <a:r>
              <a:rPr lang="en-US" sz="1200" b="0" i="0" kern="1200" dirty="0">
                <a:solidFill>
                  <a:schemeClr val="tx1"/>
                </a:solidFill>
                <a:effectLst/>
                <a:latin typeface="+mn-lt"/>
                <a:ea typeface="+mn-ea"/>
                <a:cs typeface="+mn-cs"/>
              </a:rPr>
              <a:t>: 10.1080/13625187.2017.1414793. </a:t>
            </a:r>
            <a:r>
              <a:rPr lang="en-US" sz="1200" b="0" i="0" kern="1200" dirty="0" err="1">
                <a:solidFill>
                  <a:schemeClr val="tx1"/>
                </a:solidFill>
                <a:effectLst/>
                <a:latin typeface="+mn-lt"/>
                <a:ea typeface="+mn-ea"/>
                <a:cs typeface="+mn-cs"/>
              </a:rPr>
              <a:t>Epub</a:t>
            </a:r>
            <a:r>
              <a:rPr lang="en-US" sz="1200" b="0" i="0" kern="1200" dirty="0">
                <a:solidFill>
                  <a:schemeClr val="tx1"/>
                </a:solidFill>
                <a:effectLst/>
                <a:latin typeface="+mn-lt"/>
                <a:ea typeface="+mn-ea"/>
                <a:cs typeface="+mn-cs"/>
              </a:rPr>
              <a:t> 2018 Jan 11. PMID: 29322814.</a:t>
            </a:r>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1A7E003-60F2-44C1-9EDC-BDA525F8C3C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188</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0554411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47D3F0D-745C-16BE-623E-A9FE1E25CF3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047AA05-8535-7420-6491-1732DC63549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3465349-E03F-7200-4A9C-CA969E5553D8}"/>
              </a:ext>
            </a:extLst>
          </p:cNvPr>
          <p:cNvSpPr>
            <a:spLocks noGrp="1"/>
          </p:cNvSpPr>
          <p:nvPr>
            <p:ph type="body" idx="1"/>
          </p:nvPr>
        </p:nvSpPr>
        <p:spPr/>
        <p:txBody>
          <a:bodyPr/>
          <a:lstStyle/>
          <a:p>
            <a:endParaRPr lang="en-IN"/>
          </a:p>
        </p:txBody>
      </p:sp>
      <p:sp>
        <p:nvSpPr>
          <p:cNvPr id="4" name="Slide Number Placeholder 3">
            <a:extLst>
              <a:ext uri="{FF2B5EF4-FFF2-40B4-BE49-F238E27FC236}">
                <a16:creationId xmlns:a16="http://schemas.microsoft.com/office/drawing/2014/main" id="{B3D896CD-3925-CFAF-1483-BD202FEC972B}"/>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E1EEE18-8F3D-4CB3-B090-6249C20A5AF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24507269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i="0" kern="1200" dirty="0">
                <a:solidFill>
                  <a:schemeClr val="tx1"/>
                </a:solidFill>
                <a:effectLst/>
                <a:latin typeface="+mn-lt"/>
                <a:ea typeface="+mn-ea"/>
                <a:cs typeface="+mn-cs"/>
              </a:rPr>
              <a:t>Bitzer J, Marin V, Lira J. Contraceptive counselling and care: a personalized interactive approach. </a:t>
            </a:r>
            <a:r>
              <a:rPr lang="en-US" sz="1200" b="0" i="0" kern="1200" dirty="0" err="1">
                <a:solidFill>
                  <a:schemeClr val="tx1"/>
                </a:solidFill>
                <a:effectLst/>
                <a:latin typeface="+mn-lt"/>
                <a:ea typeface="+mn-ea"/>
                <a:cs typeface="+mn-cs"/>
              </a:rPr>
              <a:t>Eur</a:t>
            </a:r>
            <a:r>
              <a:rPr lang="en-US" sz="1200" b="0" i="0" kern="1200" dirty="0">
                <a:solidFill>
                  <a:schemeClr val="tx1"/>
                </a:solidFill>
                <a:effectLst/>
                <a:latin typeface="+mn-lt"/>
                <a:ea typeface="+mn-ea"/>
                <a:cs typeface="+mn-cs"/>
              </a:rPr>
              <a:t> J Contracept </a:t>
            </a:r>
            <a:r>
              <a:rPr lang="en-US" sz="1200" b="0" i="0" kern="1200" dirty="0" err="1">
                <a:solidFill>
                  <a:schemeClr val="tx1"/>
                </a:solidFill>
                <a:effectLst/>
                <a:latin typeface="+mn-lt"/>
                <a:ea typeface="+mn-ea"/>
                <a:cs typeface="+mn-cs"/>
              </a:rPr>
              <a:t>Reprod</a:t>
            </a:r>
            <a:r>
              <a:rPr lang="en-US" sz="1200" b="0" i="0" kern="1200" dirty="0">
                <a:solidFill>
                  <a:schemeClr val="tx1"/>
                </a:solidFill>
                <a:effectLst/>
                <a:latin typeface="+mn-lt"/>
                <a:ea typeface="+mn-ea"/>
                <a:cs typeface="+mn-cs"/>
              </a:rPr>
              <a:t> Health Care. 2017 Dec;22(6):418-423. </a:t>
            </a:r>
            <a:r>
              <a:rPr lang="en-US" sz="1200" b="0" i="0" kern="1200" dirty="0" err="1">
                <a:solidFill>
                  <a:schemeClr val="tx1"/>
                </a:solidFill>
                <a:effectLst/>
                <a:latin typeface="+mn-lt"/>
                <a:ea typeface="+mn-ea"/>
                <a:cs typeface="+mn-cs"/>
              </a:rPr>
              <a:t>doi</a:t>
            </a:r>
            <a:r>
              <a:rPr lang="en-US" sz="1200" b="0" i="0" kern="1200" dirty="0">
                <a:solidFill>
                  <a:schemeClr val="tx1"/>
                </a:solidFill>
                <a:effectLst/>
                <a:latin typeface="+mn-lt"/>
                <a:ea typeface="+mn-ea"/>
                <a:cs typeface="+mn-cs"/>
              </a:rPr>
              <a:t>: 10.1080/13625187.2017.1414793. </a:t>
            </a:r>
            <a:r>
              <a:rPr lang="en-US" sz="1200" b="0" i="0" kern="1200" dirty="0" err="1">
                <a:solidFill>
                  <a:schemeClr val="tx1"/>
                </a:solidFill>
                <a:effectLst/>
                <a:latin typeface="+mn-lt"/>
                <a:ea typeface="+mn-ea"/>
                <a:cs typeface="+mn-cs"/>
              </a:rPr>
              <a:t>Epub</a:t>
            </a:r>
            <a:r>
              <a:rPr lang="en-US" sz="1200" b="0" i="0" kern="1200" dirty="0">
                <a:solidFill>
                  <a:schemeClr val="tx1"/>
                </a:solidFill>
                <a:effectLst/>
                <a:latin typeface="+mn-lt"/>
                <a:ea typeface="+mn-ea"/>
                <a:cs typeface="+mn-cs"/>
              </a:rPr>
              <a:t> 2018 Jan 11. PMID: 29322814.</a:t>
            </a:r>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1A7E003-60F2-44C1-9EDC-BDA525F8C3C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189</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84086405"/>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i="0" kern="1200" dirty="0">
                <a:solidFill>
                  <a:schemeClr val="tx1"/>
                </a:solidFill>
                <a:effectLst/>
                <a:latin typeface="+mn-lt"/>
                <a:ea typeface="+mn-ea"/>
                <a:cs typeface="+mn-cs"/>
              </a:rPr>
              <a:t>Bitzer J, Marin V, Lira J. Contraceptive counselling and care: a personalized interactive approach. </a:t>
            </a:r>
            <a:r>
              <a:rPr lang="en-US" sz="1200" b="0" i="0" kern="1200" dirty="0" err="1">
                <a:solidFill>
                  <a:schemeClr val="tx1"/>
                </a:solidFill>
                <a:effectLst/>
                <a:latin typeface="+mn-lt"/>
                <a:ea typeface="+mn-ea"/>
                <a:cs typeface="+mn-cs"/>
              </a:rPr>
              <a:t>Eur</a:t>
            </a:r>
            <a:r>
              <a:rPr lang="en-US" sz="1200" b="0" i="0" kern="1200" dirty="0">
                <a:solidFill>
                  <a:schemeClr val="tx1"/>
                </a:solidFill>
                <a:effectLst/>
                <a:latin typeface="+mn-lt"/>
                <a:ea typeface="+mn-ea"/>
                <a:cs typeface="+mn-cs"/>
              </a:rPr>
              <a:t> J Contracept </a:t>
            </a:r>
            <a:r>
              <a:rPr lang="en-US" sz="1200" b="0" i="0" kern="1200" dirty="0" err="1">
                <a:solidFill>
                  <a:schemeClr val="tx1"/>
                </a:solidFill>
                <a:effectLst/>
                <a:latin typeface="+mn-lt"/>
                <a:ea typeface="+mn-ea"/>
                <a:cs typeface="+mn-cs"/>
              </a:rPr>
              <a:t>Reprod</a:t>
            </a:r>
            <a:r>
              <a:rPr lang="en-US" sz="1200" b="0" i="0" kern="1200" dirty="0">
                <a:solidFill>
                  <a:schemeClr val="tx1"/>
                </a:solidFill>
                <a:effectLst/>
                <a:latin typeface="+mn-lt"/>
                <a:ea typeface="+mn-ea"/>
                <a:cs typeface="+mn-cs"/>
              </a:rPr>
              <a:t> Health Care. 2017 Dec;22(6):418-423. </a:t>
            </a:r>
            <a:r>
              <a:rPr lang="en-US" sz="1200" b="0" i="0" kern="1200" dirty="0" err="1">
                <a:solidFill>
                  <a:schemeClr val="tx1"/>
                </a:solidFill>
                <a:effectLst/>
                <a:latin typeface="+mn-lt"/>
                <a:ea typeface="+mn-ea"/>
                <a:cs typeface="+mn-cs"/>
              </a:rPr>
              <a:t>doi</a:t>
            </a:r>
            <a:r>
              <a:rPr lang="en-US" sz="1200" b="0" i="0" kern="1200" dirty="0">
                <a:solidFill>
                  <a:schemeClr val="tx1"/>
                </a:solidFill>
                <a:effectLst/>
                <a:latin typeface="+mn-lt"/>
                <a:ea typeface="+mn-ea"/>
                <a:cs typeface="+mn-cs"/>
              </a:rPr>
              <a:t>: 10.1080/13625187.2017.1414793. </a:t>
            </a:r>
            <a:r>
              <a:rPr lang="en-US" sz="1200" b="0" i="0" kern="1200" dirty="0" err="1">
                <a:solidFill>
                  <a:schemeClr val="tx1"/>
                </a:solidFill>
                <a:effectLst/>
                <a:latin typeface="+mn-lt"/>
                <a:ea typeface="+mn-ea"/>
                <a:cs typeface="+mn-cs"/>
              </a:rPr>
              <a:t>Epub</a:t>
            </a:r>
            <a:r>
              <a:rPr lang="en-US" sz="1200" b="0" i="0" kern="1200" dirty="0">
                <a:solidFill>
                  <a:schemeClr val="tx1"/>
                </a:solidFill>
                <a:effectLst/>
                <a:latin typeface="+mn-lt"/>
                <a:ea typeface="+mn-ea"/>
                <a:cs typeface="+mn-cs"/>
              </a:rPr>
              <a:t> 2018 Jan 11. PMID: 29322814.</a:t>
            </a:r>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1A7E003-60F2-44C1-9EDC-BDA525F8C3C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190</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7639362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342900" indent="-342900" algn="just">
              <a:buFont typeface="Arial" panose="020B0604020202020204" pitchFamily="34" charset="0"/>
              <a:buChar char="•"/>
            </a:pPr>
            <a:r>
              <a:rPr lang="en-US" dirty="0"/>
              <a:t>Death rates from IHD and </a:t>
            </a:r>
            <a:r>
              <a:rPr lang="en-US" dirty="0" err="1"/>
              <a:t>ischaemic</a:t>
            </a:r>
            <a:r>
              <a:rPr lang="en-US" dirty="0"/>
              <a:t> stroke show high variation between countries, probably reflecting </a:t>
            </a:r>
            <a:r>
              <a:rPr lang="en-US" b="1" dirty="0"/>
              <a:t>regional differences in the prevalence</a:t>
            </a:r>
            <a:r>
              <a:rPr lang="en-US" dirty="0"/>
              <a:t> and </a:t>
            </a:r>
            <a:r>
              <a:rPr lang="en-US" b="1" dirty="0"/>
              <a:t>type of lipid abnormalities.</a:t>
            </a:r>
            <a:endParaRPr lang="es-MX" b="1" baseline="30000" dirty="0"/>
          </a:p>
          <a:p>
            <a:pPr marL="171450" indent="-171450">
              <a:buFont typeface="Arial" panose="020B0604020202020204" pitchFamily="34" charset="0"/>
              <a:buChar char="•"/>
            </a:pPr>
            <a:r>
              <a:rPr lang="en-US" sz="2400" b="1" i="0" u="none" strike="noStrike" kern="1200" baseline="0" dirty="0">
                <a:solidFill>
                  <a:schemeClr val="tx1"/>
                </a:solidFill>
                <a:latin typeface="+mn-lt"/>
                <a:ea typeface="+mn-ea"/>
                <a:cs typeface="+mn-cs"/>
              </a:rPr>
              <a:t>(DALYs</a:t>
            </a:r>
            <a:r>
              <a:rPr lang="en-US" sz="2400" b="0" i="0" u="none" strike="noStrike" kern="1200" baseline="0" dirty="0">
                <a:solidFill>
                  <a:schemeClr val="tx1"/>
                </a:solidFill>
                <a:latin typeface="+mn-lt"/>
                <a:ea typeface="+mn-ea"/>
                <a:cs typeface="+mn-cs"/>
              </a:rPr>
              <a:t>; a measure of the overall burden of disease, representing the number of years lost due to disease, disability or early death)</a:t>
            </a:r>
          </a:p>
          <a:p>
            <a:pPr marL="171450" indent="-171450">
              <a:buFont typeface="Arial" panose="020B0604020202020204" pitchFamily="34" charset="0"/>
              <a:buChar char="•"/>
            </a:pPr>
            <a:r>
              <a:rPr lang="en-US" dirty="0"/>
              <a:t>Patients with hyperlipidemia are also affected by other frequent comorbidities </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endParaRPr lang="en-US" dirty="0"/>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200" b="0" i="0" u="none" strike="noStrike" kern="1200" cap="none" spc="0" normalizeH="0" baseline="0" noProof="0" dirty="0">
                <a:ln>
                  <a:noFill/>
                </a:ln>
                <a:solidFill>
                  <a:srgbClr val="000000">
                    <a:lumMod val="65000"/>
                    <a:lumOff val="35000"/>
                  </a:srgbClr>
                </a:solidFill>
                <a:effectLst/>
                <a:uLnTx/>
                <a:uFillTx/>
                <a:latin typeface="+mn-lt"/>
                <a:ea typeface="+mn-ea"/>
                <a:cs typeface="Calibri" panose="020F0502020204030204" pitchFamily="34" charset="0"/>
              </a:rPr>
              <a:t>Mensah GA, et al. The global burden of cardiovascular diseases and risk factors: 2020 and beyond. J Am Coll </a:t>
            </a:r>
            <a:r>
              <a:rPr kumimoji="0" lang="en-US" sz="1200" b="0" i="0" u="none" strike="noStrike" kern="1200" cap="none" spc="0" normalizeH="0" baseline="0" noProof="0" dirty="0" err="1">
                <a:ln>
                  <a:noFill/>
                </a:ln>
                <a:solidFill>
                  <a:srgbClr val="000000">
                    <a:lumMod val="65000"/>
                    <a:lumOff val="35000"/>
                  </a:srgbClr>
                </a:solidFill>
                <a:effectLst/>
                <a:uLnTx/>
                <a:uFillTx/>
                <a:latin typeface="+mn-lt"/>
                <a:ea typeface="+mn-ea"/>
                <a:cs typeface="Calibri" panose="020F0502020204030204" pitchFamily="34" charset="0"/>
              </a:rPr>
              <a:t>Cardiol</a:t>
            </a:r>
            <a:r>
              <a:rPr kumimoji="0" lang="en-US" sz="1200" b="0" i="0" u="none" strike="noStrike" kern="1200" cap="none" spc="0" normalizeH="0" baseline="0" noProof="0" dirty="0">
                <a:ln>
                  <a:noFill/>
                </a:ln>
                <a:solidFill>
                  <a:srgbClr val="000000">
                    <a:lumMod val="65000"/>
                    <a:lumOff val="35000"/>
                  </a:srgbClr>
                </a:solidFill>
                <a:effectLst/>
                <a:uLnTx/>
                <a:uFillTx/>
                <a:latin typeface="+mn-lt"/>
                <a:ea typeface="+mn-ea"/>
                <a:cs typeface="Calibri" panose="020F0502020204030204" pitchFamily="34" charset="0"/>
              </a:rPr>
              <a:t>. 2019;74: 2529–2532. 2. Roth GA, et al. The global Health Metrics burden of cardiovascular diseases and risks: a compass for global action. J Am Coll </a:t>
            </a:r>
            <a:r>
              <a:rPr kumimoji="0" lang="en-US" sz="1200" b="0" i="0" u="none" strike="noStrike" kern="1200" cap="none" spc="0" normalizeH="0" baseline="0" noProof="0" dirty="0" err="1">
                <a:ln>
                  <a:noFill/>
                </a:ln>
                <a:solidFill>
                  <a:srgbClr val="000000">
                    <a:lumMod val="65000"/>
                    <a:lumOff val="35000"/>
                  </a:srgbClr>
                </a:solidFill>
                <a:effectLst/>
                <a:uLnTx/>
                <a:uFillTx/>
                <a:latin typeface="+mn-lt"/>
                <a:ea typeface="+mn-ea"/>
                <a:cs typeface="Calibri" panose="020F0502020204030204" pitchFamily="34" charset="0"/>
              </a:rPr>
              <a:t>Cardiol</a:t>
            </a:r>
            <a:r>
              <a:rPr kumimoji="0" lang="en-US" sz="1200" b="0" i="0" u="none" strike="noStrike" kern="1200" cap="none" spc="0" normalizeH="0" baseline="0" noProof="0" dirty="0">
                <a:ln>
                  <a:noFill/>
                </a:ln>
                <a:solidFill>
                  <a:srgbClr val="000000">
                    <a:lumMod val="65000"/>
                    <a:lumOff val="35000"/>
                  </a:srgbClr>
                </a:solidFill>
                <a:effectLst/>
                <a:uLnTx/>
                <a:uFillTx/>
                <a:latin typeface="+mn-lt"/>
                <a:ea typeface="+mn-ea"/>
                <a:cs typeface="Calibri" panose="020F0502020204030204" pitchFamily="34" charset="0"/>
              </a:rPr>
              <a:t>. 2020;76:2980–2981. 3. World Health Organization. Noncommunicable diseases: risk factors. The Global Health for and Evaluation. 4. Global Health Data Exchange. GBD results tool. Institute for Health Metrics and Evaluation.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1A7E003-60F2-44C1-9EDC-BDA525F8C3C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203</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6382915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lgn="just">
              <a:buFont typeface="Arial" panose="020B0604020202020204" pitchFamily="34" charset="0"/>
              <a:buNone/>
            </a:pPr>
            <a:r>
              <a:rPr lang="en-US" b="1" dirty="0"/>
              <a:t>México</a:t>
            </a:r>
          </a:p>
          <a:p>
            <a:pPr marL="342900" indent="-342900" algn="just">
              <a:buFont typeface="Arial" panose="020B0604020202020204" pitchFamily="34" charset="0"/>
              <a:buChar char="•"/>
            </a:pPr>
            <a:r>
              <a:rPr lang="en-US" dirty="0"/>
              <a:t>In 2021, public spending on health accounted for 3.05  of gross domestic product (GDP). </a:t>
            </a:r>
          </a:p>
          <a:p>
            <a:pPr marL="342900" indent="-342900" algn="just">
              <a:buFont typeface="Arial" panose="020B0604020202020204" pitchFamily="34" charset="0"/>
              <a:buChar char="•"/>
            </a:pPr>
            <a:r>
              <a:rPr lang="en-US" b="1" dirty="0"/>
              <a:t>Total public spending.</a:t>
            </a:r>
          </a:p>
          <a:p>
            <a:pPr marL="342900" indent="-342900" algn="just">
              <a:buFont typeface="Arial" panose="020B0604020202020204" pitchFamily="34" charset="0"/>
              <a:buChar char="•"/>
            </a:pPr>
            <a:r>
              <a:rPr lang="en-US" b="1" dirty="0"/>
              <a:t>out-of-pocket spending </a:t>
            </a:r>
            <a:r>
              <a:rPr lang="en-US" dirty="0"/>
              <a:t>on health accounted for </a:t>
            </a:r>
            <a:r>
              <a:rPr lang="en-US" b="1" dirty="0"/>
              <a:t>41.3%</a:t>
            </a:r>
            <a:r>
              <a:rPr lang="en-US" dirty="0"/>
              <a:t> of total health spending.</a:t>
            </a:r>
            <a:endParaRPr lang="fr-FR" dirty="0"/>
          </a:p>
          <a:p>
            <a:endParaRPr lang="es-MX" dirty="0"/>
          </a:p>
          <a:p>
            <a:pPr marL="0" marR="0" indent="0" algn="l" defTabSz="9144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latin typeface="+mn-lt"/>
                <a:ea typeface="+mn-ea"/>
                <a:cs typeface="+mn-cs"/>
              </a:rPr>
              <a:t>Total cost savings per patient associated with achieving optimal adherence</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1A7E003-60F2-44C1-9EDC-BDA525F8C3C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205</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1958895"/>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dirty="0"/>
              <a:t>Despite having identified the barriers to therapeutic adherence, </a:t>
            </a:r>
            <a:r>
              <a:rPr lang="en-US" sz="1200" b="1" kern="1200" dirty="0">
                <a:solidFill>
                  <a:srgbClr val="000000"/>
                </a:solidFill>
                <a:latin typeface="+mn-lt"/>
                <a:ea typeface="Times New Roman" panose="02020603050405020304" pitchFamily="18" charset="0"/>
                <a:cs typeface="Times New Roman" panose="02020603050405020304" pitchFamily="18" charset="0"/>
              </a:rPr>
              <a:t>No national or local programs have been created to eliminate or reduce barriers of therapeutic adherence</a:t>
            </a:r>
            <a:r>
              <a:rPr lang="en-US" sz="1200" kern="1200" dirty="0">
                <a:solidFill>
                  <a:srgbClr val="000000"/>
                </a:solidFill>
                <a:latin typeface="+mn-lt"/>
                <a:ea typeface="Times New Roman" panose="02020603050405020304" pitchFamily="18" charset="0"/>
                <a:cs typeface="Times New Roman" panose="02020603050405020304" pitchFamily="18" charset="0"/>
              </a:rPr>
              <a:t>, since the medical guidelines for treating chronic diseases are based mainly on pharmacological treatments, controlled diet and recommendations on a healthy lifestyle.</a:t>
            </a:r>
          </a:p>
          <a:p>
            <a:pPr marL="228600" indent="-228600">
              <a:buAutoNum type="arabicPeriod"/>
            </a:pPr>
            <a:endParaRPr lang="es-MX" dirty="0"/>
          </a:p>
          <a:p>
            <a:pPr marL="228600" marR="0" indent="-228600" algn="l" defTabSz="914400" rtl="0" eaLnBrk="1" fontAlgn="auto" latinLnBrk="0" hangingPunct="1">
              <a:lnSpc>
                <a:spcPct val="100000"/>
              </a:lnSpc>
              <a:spcBef>
                <a:spcPts val="0"/>
              </a:spcBef>
              <a:spcAft>
                <a:spcPts val="0"/>
              </a:spcAft>
              <a:buClrTx/>
              <a:buSzTx/>
              <a:buFontTx/>
              <a:buAutoNum type="arabicPeriod"/>
              <a:tabLst/>
              <a:defRPr/>
            </a:pPr>
            <a:r>
              <a:rPr lang="en-US" sz="1000" kern="1200" dirty="0">
                <a:solidFill>
                  <a:srgbClr val="000000"/>
                </a:solidFill>
                <a:latin typeface="+mn-lt"/>
                <a:ea typeface="Times New Roman" panose="02020603050405020304" pitchFamily="18" charset="0"/>
                <a:cs typeface="Times New Roman" panose="02020603050405020304" pitchFamily="18" charset="0"/>
              </a:rPr>
              <a:t>low capacity of the system to educate patients and provide follow-up in chronic diseases</a:t>
            </a:r>
          </a:p>
          <a:p>
            <a:pPr marL="228600" marR="0" indent="-228600" algn="l" defTabSz="914400" rtl="0" eaLnBrk="1" fontAlgn="auto" latinLnBrk="0" hangingPunct="1">
              <a:lnSpc>
                <a:spcPct val="100000"/>
              </a:lnSpc>
              <a:spcBef>
                <a:spcPts val="0"/>
              </a:spcBef>
              <a:spcAft>
                <a:spcPts val="0"/>
              </a:spcAft>
              <a:buClrTx/>
              <a:buSzTx/>
              <a:buFontTx/>
              <a:buAutoNum type="arabicPeriod"/>
              <a:tabLst/>
              <a:defRPr/>
            </a:pPr>
            <a:endParaRPr lang="en-US" sz="1000" kern="1200" dirty="0">
              <a:solidFill>
                <a:srgbClr val="000000"/>
              </a:solidFill>
              <a:latin typeface="+mn-lt"/>
              <a:ea typeface="Times New Roman" panose="02020603050405020304" pitchFamily="18" charset="0"/>
              <a:cs typeface="Times New Roman" panose="02020603050405020304" pitchFamily="18" charset="0"/>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1000" kern="1200" dirty="0">
              <a:solidFill>
                <a:srgbClr val="000000"/>
              </a:solidFill>
              <a:latin typeface="+mn-lt"/>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800" dirty="0">
                <a:solidFill>
                  <a:srgbClr val="000000">
                    <a:lumMod val="65000"/>
                    <a:lumOff val="35000"/>
                  </a:srgbClr>
                </a:solidFill>
                <a:latin typeface="+mn-lt"/>
              </a:rPr>
              <a:t>1</a:t>
            </a:r>
            <a:r>
              <a:rPr kumimoji="0" lang="en-US" sz="800" b="0" i="0" u="none" strike="noStrike" kern="1200" cap="none" spc="0" normalizeH="0" baseline="0" noProof="0" dirty="0">
                <a:ln>
                  <a:noFill/>
                </a:ln>
                <a:solidFill>
                  <a:srgbClr val="000000">
                    <a:lumMod val="65000"/>
                    <a:lumOff val="35000"/>
                  </a:srgbClr>
                </a:solidFill>
                <a:effectLst/>
                <a:uLnTx/>
                <a:uFillTx/>
                <a:latin typeface="+mn-lt"/>
                <a:ea typeface="+mn-ea"/>
                <a:cs typeface="Calibri" panose="020F0502020204030204" pitchFamily="34" charset="0"/>
              </a:rPr>
              <a:t>. Narro Robles and José Ramón. </a:t>
            </a:r>
            <a:r>
              <a:rPr kumimoji="0" lang="en-US" sz="800" b="0" i="0" u="none" strike="noStrike" kern="1200" cap="none" spc="0" normalizeH="0" baseline="0" noProof="0" dirty="0" err="1">
                <a:ln>
                  <a:noFill/>
                </a:ln>
                <a:solidFill>
                  <a:srgbClr val="000000">
                    <a:lumMod val="65000"/>
                    <a:lumOff val="35000"/>
                  </a:srgbClr>
                </a:solidFill>
                <a:effectLst/>
                <a:uLnTx/>
                <a:uFillTx/>
                <a:latin typeface="+mn-lt"/>
                <a:ea typeface="+mn-ea"/>
                <a:cs typeface="Calibri" panose="020F0502020204030204" pitchFamily="34" charset="0"/>
              </a:rPr>
              <a:t>Enfermedades</a:t>
            </a:r>
            <a:r>
              <a:rPr kumimoji="0" lang="en-US" sz="800" b="0" i="0" u="none" strike="noStrike" kern="1200" cap="none" spc="0" normalizeH="0" baseline="0" noProof="0" dirty="0">
                <a:ln>
                  <a:noFill/>
                </a:ln>
                <a:solidFill>
                  <a:srgbClr val="000000">
                    <a:lumMod val="65000"/>
                    <a:lumOff val="35000"/>
                  </a:srgbClr>
                </a:solidFill>
                <a:effectLst/>
                <a:uLnTx/>
                <a:uFillTx/>
                <a:latin typeface="+mn-lt"/>
                <a:ea typeface="+mn-ea"/>
                <a:cs typeface="Calibri" panose="020F0502020204030204" pitchFamily="34" charset="0"/>
              </a:rPr>
              <a:t> no </a:t>
            </a:r>
            <a:r>
              <a:rPr kumimoji="0" lang="en-US" sz="800" b="0" i="0" u="none" strike="noStrike" kern="1200" cap="none" spc="0" normalizeH="0" baseline="0" noProof="0" dirty="0" err="1">
                <a:ln>
                  <a:noFill/>
                </a:ln>
                <a:solidFill>
                  <a:srgbClr val="000000">
                    <a:lumMod val="65000"/>
                    <a:lumOff val="35000"/>
                  </a:srgbClr>
                </a:solidFill>
                <a:effectLst/>
                <a:uLnTx/>
                <a:uFillTx/>
                <a:latin typeface="+mn-lt"/>
                <a:ea typeface="+mn-ea"/>
                <a:cs typeface="Calibri" panose="020F0502020204030204" pitchFamily="34" charset="0"/>
              </a:rPr>
              <a:t>transmisibles</a:t>
            </a:r>
            <a:r>
              <a:rPr kumimoji="0" lang="en-US" sz="800" b="0" i="0" u="none" strike="noStrike" kern="1200" cap="none" spc="0" normalizeH="0" baseline="0" noProof="0" dirty="0">
                <a:ln>
                  <a:noFill/>
                </a:ln>
                <a:solidFill>
                  <a:srgbClr val="000000">
                    <a:lumMod val="65000"/>
                    <a:lumOff val="35000"/>
                  </a:srgbClr>
                </a:solidFill>
                <a:effectLst/>
                <a:uLnTx/>
                <a:uFillTx/>
                <a:latin typeface="+mn-lt"/>
                <a:ea typeface="+mn-ea"/>
                <a:cs typeface="Calibri" panose="020F0502020204030204" pitchFamily="34" charset="0"/>
              </a:rPr>
              <a:t>, </a:t>
            </a:r>
            <a:r>
              <a:rPr kumimoji="0" lang="en-US" sz="800" b="0" i="0" u="none" strike="noStrike" kern="1200" cap="none" spc="0" normalizeH="0" baseline="0" noProof="0" dirty="0" err="1">
                <a:ln>
                  <a:noFill/>
                </a:ln>
                <a:solidFill>
                  <a:srgbClr val="000000">
                    <a:lumMod val="65000"/>
                    <a:lumOff val="35000"/>
                  </a:srgbClr>
                </a:solidFill>
                <a:effectLst/>
                <a:uLnTx/>
                <a:uFillTx/>
                <a:latin typeface="+mn-lt"/>
                <a:ea typeface="+mn-ea"/>
                <a:cs typeface="Calibri" panose="020F0502020204030204" pitchFamily="34" charset="0"/>
              </a:rPr>
              <a:t>situación</a:t>
            </a:r>
            <a:r>
              <a:rPr kumimoji="0" lang="en-US" sz="800" b="0" i="0" u="none" strike="noStrike" kern="1200" cap="none" spc="0" normalizeH="0" baseline="0" noProof="0" dirty="0">
                <a:ln>
                  <a:noFill/>
                </a:ln>
                <a:solidFill>
                  <a:srgbClr val="000000">
                    <a:lumMod val="65000"/>
                    <a:lumOff val="35000"/>
                  </a:srgbClr>
                </a:solidFill>
                <a:effectLst/>
                <a:uLnTx/>
                <a:uFillTx/>
                <a:latin typeface="+mn-lt"/>
                <a:ea typeface="+mn-ea"/>
                <a:cs typeface="Calibri" panose="020F0502020204030204" pitchFamily="34" charset="0"/>
              </a:rPr>
              <a:t> y </a:t>
            </a:r>
            <a:r>
              <a:rPr kumimoji="0" lang="en-US" sz="800" b="0" i="0" u="none" strike="noStrike" kern="1200" cap="none" spc="0" normalizeH="0" baseline="0" noProof="0" dirty="0" err="1">
                <a:ln>
                  <a:noFill/>
                </a:ln>
                <a:solidFill>
                  <a:srgbClr val="000000">
                    <a:lumMod val="65000"/>
                    <a:lumOff val="35000"/>
                  </a:srgbClr>
                </a:solidFill>
                <a:effectLst/>
                <a:uLnTx/>
                <a:uFillTx/>
                <a:latin typeface="+mn-lt"/>
                <a:ea typeface="+mn-ea"/>
                <a:cs typeface="Calibri" panose="020F0502020204030204" pitchFamily="34" charset="0"/>
              </a:rPr>
              <a:t>propuestas</a:t>
            </a:r>
            <a:r>
              <a:rPr kumimoji="0" lang="en-US" sz="800" b="0" i="0" u="none" strike="noStrike" kern="1200" cap="none" spc="0" normalizeH="0" baseline="0" noProof="0" dirty="0">
                <a:ln>
                  <a:noFill/>
                </a:ln>
                <a:solidFill>
                  <a:srgbClr val="000000">
                    <a:lumMod val="65000"/>
                    <a:lumOff val="35000"/>
                  </a:srgbClr>
                </a:solidFill>
                <a:effectLst/>
                <a:uLnTx/>
                <a:uFillTx/>
                <a:latin typeface="+mn-lt"/>
                <a:ea typeface="+mn-ea"/>
                <a:cs typeface="Calibri" panose="020F0502020204030204" pitchFamily="34" charset="0"/>
              </a:rPr>
              <a:t> de </a:t>
            </a:r>
            <a:r>
              <a:rPr kumimoji="0" lang="en-US" sz="800" b="0" i="0" u="none" strike="noStrike" kern="1200" cap="none" spc="0" normalizeH="0" baseline="0" noProof="0" dirty="0" err="1">
                <a:ln>
                  <a:noFill/>
                </a:ln>
                <a:solidFill>
                  <a:srgbClr val="000000">
                    <a:lumMod val="65000"/>
                    <a:lumOff val="35000"/>
                  </a:srgbClr>
                </a:solidFill>
                <a:effectLst/>
                <a:uLnTx/>
                <a:uFillTx/>
                <a:latin typeface="+mn-lt"/>
                <a:ea typeface="+mn-ea"/>
                <a:cs typeface="Calibri" panose="020F0502020204030204" pitchFamily="34" charset="0"/>
              </a:rPr>
              <a:t>acción</a:t>
            </a:r>
            <a:r>
              <a:rPr kumimoji="0" lang="en-US" sz="800" b="0" i="0" u="none" strike="noStrike" kern="1200" cap="none" spc="0" normalizeH="0" baseline="0" noProof="0" dirty="0">
                <a:ln>
                  <a:noFill/>
                </a:ln>
                <a:solidFill>
                  <a:srgbClr val="000000">
                    <a:lumMod val="65000"/>
                    <a:lumOff val="35000"/>
                  </a:srgbClr>
                </a:solidFill>
                <a:effectLst/>
                <a:uLnTx/>
                <a:uFillTx/>
                <a:latin typeface="+mn-lt"/>
                <a:ea typeface="+mn-ea"/>
                <a:cs typeface="Calibri" panose="020F0502020204030204" pitchFamily="34" charset="0"/>
              </a:rPr>
              <a:t>: </a:t>
            </a:r>
            <a:r>
              <a:rPr kumimoji="0" lang="en-US" sz="800" b="0" i="0" u="none" strike="noStrike" kern="1200" cap="none" spc="0" normalizeH="0" baseline="0" noProof="0" dirty="0" err="1">
                <a:ln>
                  <a:noFill/>
                </a:ln>
                <a:solidFill>
                  <a:srgbClr val="000000">
                    <a:lumMod val="65000"/>
                    <a:lumOff val="35000"/>
                  </a:srgbClr>
                </a:solidFill>
                <a:effectLst/>
                <a:uLnTx/>
                <a:uFillTx/>
                <a:latin typeface="+mn-lt"/>
                <a:ea typeface="+mn-ea"/>
                <a:cs typeface="Calibri" panose="020F0502020204030204" pitchFamily="34" charset="0"/>
              </a:rPr>
              <a:t>una</a:t>
            </a:r>
            <a:r>
              <a:rPr kumimoji="0" lang="en-US" sz="800" b="0" i="0" u="none" strike="noStrike" kern="1200" cap="none" spc="0" normalizeH="0" baseline="0" noProof="0" dirty="0">
                <a:ln>
                  <a:noFill/>
                </a:ln>
                <a:solidFill>
                  <a:srgbClr val="000000">
                    <a:lumMod val="65000"/>
                    <a:lumOff val="35000"/>
                  </a:srgbClr>
                </a:solidFill>
                <a:effectLst/>
                <a:uLnTx/>
                <a:uFillTx/>
                <a:latin typeface="+mn-lt"/>
                <a:ea typeface="+mn-ea"/>
                <a:cs typeface="Calibri" panose="020F0502020204030204" pitchFamily="34" charset="0"/>
              </a:rPr>
              <a:t> </a:t>
            </a:r>
            <a:r>
              <a:rPr kumimoji="0" lang="en-US" sz="800" b="0" i="0" u="none" strike="noStrike" kern="1200" cap="none" spc="0" normalizeH="0" baseline="0" noProof="0" dirty="0" err="1">
                <a:ln>
                  <a:noFill/>
                </a:ln>
                <a:solidFill>
                  <a:srgbClr val="000000">
                    <a:lumMod val="65000"/>
                    <a:lumOff val="35000"/>
                  </a:srgbClr>
                </a:solidFill>
                <a:effectLst/>
                <a:uLnTx/>
                <a:uFillTx/>
                <a:latin typeface="+mn-lt"/>
                <a:ea typeface="+mn-ea"/>
                <a:cs typeface="Calibri" panose="020F0502020204030204" pitchFamily="34" charset="0"/>
              </a:rPr>
              <a:t>perspectiva</a:t>
            </a:r>
            <a:r>
              <a:rPr kumimoji="0" lang="en-US" sz="800" b="0" i="0" u="none" strike="noStrike" kern="1200" cap="none" spc="0" normalizeH="0" baseline="0" noProof="0" dirty="0">
                <a:ln>
                  <a:noFill/>
                </a:ln>
                <a:solidFill>
                  <a:srgbClr val="000000">
                    <a:lumMod val="65000"/>
                    <a:lumOff val="35000"/>
                  </a:srgbClr>
                </a:solidFill>
                <a:effectLst/>
                <a:uLnTx/>
                <a:uFillTx/>
                <a:latin typeface="+mn-lt"/>
                <a:ea typeface="+mn-ea"/>
                <a:cs typeface="Calibri" panose="020F0502020204030204" pitchFamily="34" charset="0"/>
              </a:rPr>
              <a:t> </a:t>
            </a:r>
            <a:r>
              <a:rPr kumimoji="0" lang="en-US" sz="800" b="0" i="0" u="none" strike="noStrike" kern="1200" cap="none" spc="0" normalizeH="0" baseline="0" noProof="0" dirty="0" err="1">
                <a:ln>
                  <a:noFill/>
                </a:ln>
                <a:solidFill>
                  <a:srgbClr val="000000">
                    <a:lumMod val="65000"/>
                    <a:lumOff val="35000"/>
                  </a:srgbClr>
                </a:solidFill>
                <a:effectLst/>
                <a:uLnTx/>
                <a:uFillTx/>
                <a:latin typeface="+mn-lt"/>
                <a:ea typeface="+mn-ea"/>
                <a:cs typeface="Calibri" panose="020F0502020204030204" pitchFamily="34" charset="0"/>
              </a:rPr>
              <a:t>desde</a:t>
            </a:r>
            <a:r>
              <a:rPr kumimoji="0" lang="en-US" sz="800" b="0" i="0" u="none" strike="noStrike" kern="1200" cap="none" spc="0" normalizeH="0" baseline="0" noProof="0" dirty="0">
                <a:ln>
                  <a:noFill/>
                </a:ln>
                <a:solidFill>
                  <a:srgbClr val="000000">
                    <a:lumMod val="65000"/>
                    <a:lumOff val="35000"/>
                  </a:srgbClr>
                </a:solidFill>
                <a:effectLst/>
                <a:uLnTx/>
                <a:uFillTx/>
                <a:latin typeface="+mn-lt"/>
                <a:ea typeface="+mn-ea"/>
                <a:cs typeface="Calibri" panose="020F0502020204030204" pitchFamily="34" charset="0"/>
              </a:rPr>
              <a:t> la </a:t>
            </a:r>
            <a:r>
              <a:rPr kumimoji="0" lang="en-US" sz="800" b="0" i="0" u="none" strike="noStrike" kern="1200" cap="none" spc="0" normalizeH="0" baseline="0" noProof="0" dirty="0" err="1">
                <a:ln>
                  <a:noFill/>
                </a:ln>
                <a:solidFill>
                  <a:srgbClr val="000000">
                    <a:lumMod val="65000"/>
                    <a:lumOff val="35000"/>
                  </a:srgbClr>
                </a:solidFill>
                <a:effectLst/>
                <a:uLnTx/>
                <a:uFillTx/>
                <a:latin typeface="+mn-lt"/>
                <a:ea typeface="+mn-ea"/>
                <a:cs typeface="Calibri" panose="020F0502020204030204" pitchFamily="34" charset="0"/>
              </a:rPr>
              <a:t>experiencia</a:t>
            </a:r>
            <a:r>
              <a:rPr kumimoji="0" lang="en-US" sz="800" b="0" i="0" u="none" strike="noStrike" kern="1200" cap="none" spc="0" normalizeH="0" baseline="0" noProof="0" dirty="0">
                <a:ln>
                  <a:noFill/>
                </a:ln>
                <a:solidFill>
                  <a:srgbClr val="000000">
                    <a:lumMod val="65000"/>
                    <a:lumOff val="35000"/>
                  </a:srgbClr>
                </a:solidFill>
                <a:effectLst/>
                <a:uLnTx/>
                <a:uFillTx/>
                <a:latin typeface="+mn-lt"/>
                <a:ea typeface="+mn-ea"/>
                <a:cs typeface="Calibri" panose="020F0502020204030204" pitchFamily="34" charset="0"/>
              </a:rPr>
              <a:t> de México. </a:t>
            </a:r>
            <a:r>
              <a:rPr kumimoji="0" lang="en-US" sz="800" b="0" i="0" u="none" strike="noStrike" kern="1200" cap="none" spc="0" normalizeH="0" baseline="0" noProof="0" dirty="0" err="1">
                <a:ln>
                  <a:noFill/>
                </a:ln>
                <a:solidFill>
                  <a:srgbClr val="000000">
                    <a:lumMod val="65000"/>
                    <a:lumOff val="35000"/>
                  </a:srgbClr>
                </a:solidFill>
                <a:effectLst/>
                <a:uLnTx/>
                <a:uFillTx/>
                <a:latin typeface="+mn-lt"/>
                <a:ea typeface="+mn-ea"/>
                <a:cs typeface="Calibri" panose="020F0502020204030204" pitchFamily="34" charset="0"/>
              </a:rPr>
              <a:t>Secretaría</a:t>
            </a:r>
            <a:r>
              <a:rPr kumimoji="0" lang="en-US" sz="800" b="0" i="0" u="none" strike="noStrike" kern="1200" cap="none" spc="0" normalizeH="0" baseline="0" noProof="0" dirty="0">
                <a:ln>
                  <a:noFill/>
                </a:ln>
                <a:solidFill>
                  <a:srgbClr val="000000">
                    <a:lumMod val="65000"/>
                    <a:lumOff val="35000"/>
                  </a:srgbClr>
                </a:solidFill>
                <a:effectLst/>
                <a:uLnTx/>
                <a:uFillTx/>
                <a:latin typeface="+mn-lt"/>
                <a:ea typeface="+mn-ea"/>
                <a:cs typeface="Calibri" panose="020F0502020204030204" pitchFamily="34" charset="0"/>
              </a:rPr>
              <a:t> de Salud. 2018. 3. </a:t>
            </a:r>
            <a:r>
              <a:rPr kumimoji="0" lang="en-US" sz="800" b="0" i="0" u="none" strike="noStrike" kern="1200" cap="none" spc="0" normalizeH="0" baseline="0" noProof="0" dirty="0" err="1">
                <a:ln>
                  <a:noFill/>
                </a:ln>
                <a:solidFill>
                  <a:srgbClr val="000000">
                    <a:lumMod val="65000"/>
                    <a:lumOff val="35000"/>
                  </a:srgbClr>
                </a:solidFill>
                <a:effectLst/>
                <a:uLnTx/>
                <a:uFillTx/>
                <a:latin typeface="+mn-lt"/>
                <a:ea typeface="+mn-ea"/>
                <a:cs typeface="Calibri" panose="020F0502020204030204" pitchFamily="34" charset="0"/>
              </a:rPr>
              <a:t>Carratalá-Munuera</a:t>
            </a:r>
            <a:r>
              <a:rPr kumimoji="0" lang="en-US" sz="800" b="0" i="0" u="none" strike="noStrike" kern="1200" cap="none" spc="0" normalizeH="0" baseline="0" noProof="0" dirty="0">
                <a:ln>
                  <a:noFill/>
                </a:ln>
                <a:solidFill>
                  <a:srgbClr val="000000">
                    <a:lumMod val="65000"/>
                    <a:lumOff val="35000"/>
                  </a:srgbClr>
                </a:solidFill>
                <a:effectLst/>
                <a:uLnTx/>
                <a:uFillTx/>
                <a:latin typeface="+mn-lt"/>
                <a:ea typeface="+mn-ea"/>
                <a:cs typeface="Calibri" panose="020F0502020204030204" pitchFamily="34" charset="0"/>
              </a:rPr>
              <a:t>, et al. Barriers and Solutions to Improve Therapeutic Adherence from the Perspective of Primary Care and Hospital-Based Physicians. Patient Prefer Adherence. 2022;16:697-707. 4. Ortega Cerda, et al. Therapeutic adherence: a health care problem. Acta </a:t>
            </a:r>
            <a:r>
              <a:rPr kumimoji="0" lang="en-US" sz="800" b="0" i="0" u="none" strike="noStrike" kern="1200" cap="none" spc="0" normalizeH="0" baseline="0" noProof="0" dirty="0" err="1">
                <a:ln>
                  <a:noFill/>
                </a:ln>
                <a:solidFill>
                  <a:srgbClr val="000000">
                    <a:lumMod val="65000"/>
                    <a:lumOff val="35000"/>
                  </a:srgbClr>
                </a:solidFill>
                <a:effectLst/>
                <a:uLnTx/>
                <a:uFillTx/>
                <a:latin typeface="+mn-lt"/>
                <a:ea typeface="+mn-ea"/>
                <a:cs typeface="Calibri" panose="020F0502020204030204" pitchFamily="34" charset="0"/>
              </a:rPr>
              <a:t>méd</a:t>
            </a:r>
            <a:r>
              <a:rPr kumimoji="0" lang="en-US" sz="800" b="0" i="0" u="none" strike="noStrike" kern="1200" cap="none" spc="0" normalizeH="0" baseline="0" noProof="0" dirty="0">
                <a:ln>
                  <a:noFill/>
                </a:ln>
                <a:solidFill>
                  <a:srgbClr val="000000">
                    <a:lumMod val="65000"/>
                    <a:lumOff val="35000"/>
                  </a:srgbClr>
                </a:solidFill>
                <a:effectLst/>
                <a:uLnTx/>
                <a:uFillTx/>
                <a:latin typeface="+mn-lt"/>
                <a:ea typeface="+mn-ea"/>
                <a:cs typeface="Calibri" panose="020F0502020204030204" pitchFamily="34" charset="0"/>
              </a:rPr>
              <a:t>. Grupo Ángeles. 2018;16(3):226-232.</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1A7E003-60F2-44C1-9EDC-BDA525F8C3C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206</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44584497"/>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Innovative drug design: Examples include </a:t>
            </a:r>
            <a:r>
              <a:rPr lang="en-US" dirty="0" err="1"/>
              <a:t>i</a:t>
            </a:r>
            <a:r>
              <a:rPr lang="en-US" dirty="0"/>
              <a:t>) fixed-dose combination drugs and polypills; ii) long-acting drugs (e.g. once-weekly, once-monthly, or once-yearly oral formulations, subcutaneous implants, once-in-the-lifetime genetic modifications) reducing pill burden, simplifying drug regimen and promoting adherence 2 Trackable pills: being equipped with </a:t>
            </a:r>
            <a:r>
              <a:rPr lang="en-US" dirty="0" err="1"/>
              <a:t>nanosensors</a:t>
            </a:r>
            <a:r>
              <a:rPr lang="en-US" dirty="0"/>
              <a:t>, these allow for direct assessment of medication intake and adherence. 3 Smart inhalers, injectors and drug packaging: these assess adherence and share data via mobile applications for (self)monitoring 4 Multidose drug </a:t>
            </a:r>
            <a:r>
              <a:rPr lang="en-US" dirty="0" err="1"/>
              <a:t>packagings</a:t>
            </a:r>
            <a:r>
              <a:rPr lang="en-US" dirty="0"/>
              <a:t>, weekly or monthly pill organizers: preloaded at pharmacy level, these minimize the risk of drug-taking errors. 5 Smart drug organizers and dispensers: these alert patients of drug intake and notify caregivers in case of non-adherence 6 Wearable sensors: examples include continuous glucose monitoring, smartwatches detecting hearth rhythm and ECG; these encourage (self)monitoring of condition management and thus, help medication adherence 7 Automatized appointment reminding systems: utilize voice calls, email, messaging, etc., for automated appointment reminders. 8 Mobile/online applications: offer various functionalities such as drug identification, knowledge repository, schedule organization, reminders, alerting patient/caregiver/healthcare professional in case of non-adherence, automated drug renewal options, etc. 9 Mobile/online application with gamification: encourage medication adherence through gamification options. 10 E-Prescribing software solutions: during prescribing process, offer statistics of prescribed, and (less often) dispensed drugs, allowing individual healthcare provider to identify underutilization and overutilization of prescription drugs. 11 Software analyzing patient’s drug utilization with machine learning: employ machine learning to analyze a patient’s drug utilization in order to automatically alert prescribers in case of non-adherence. 12 Structured drug reviews: often supported by dedicated software, these are provided by pharmacists or doctors to facilitate deprescribing, enhance adherence, and avoid drug-related problems. 13 Incentivizing healthcare providers: incentivize healthcare providers based on achieving certain levels of medication adherence, according to predefined performance indicators.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Solutions targeting medication adherence indirectly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1 Telemedicine / remote consultation options: facilitate remote consultations, help maintaining continuity of long-term therapies and enable medication adherence. 2 Electronic prescriptions: enable the prescription process through electronic means, easing patients’ access to prescription drugs and long-term adherence 3 Automatized prescription renewal systems: enhance prescription renewal processes for improved adherence. 4 Decision support systems for prescribers: dedicated software may identify </a:t>
            </a:r>
            <a:r>
              <a:rPr lang="en-US" dirty="0" err="1"/>
              <a:t>drugrelated</a:t>
            </a:r>
            <a:r>
              <a:rPr lang="en-US" dirty="0"/>
              <a:t> problems such as drug-drug interactions and potentially inappropriate prescribing, improving overall therapy tolerance. 5 Online pharmacies and home delivery of prescription drugs: offer convenient access to medications through online pharmacies and home delivery services (solution not universally supported due to varying legislation across countries). 6 Big Data repositories collecting prescribing and dispensing data: utilize comprehensive data repositories merging prescribing and dispensing data to allow healthcare authorities, payer organizations etc. for better understanding and management of adherence. 7 Online healthcare professionals/medical centers rankings: provide online rankings to help patients choose healthcare professionals and medical centers based on their needs and preferences, and increase their trust.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1A7E003-60F2-44C1-9EDC-BDA525F8C3C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207</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22438861"/>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5750" indent="-285750">
              <a:buFont typeface="Arial" panose="020B0604020202020204" pitchFamily="34" charset="0"/>
              <a:buChar char="•"/>
            </a:pPr>
            <a:r>
              <a:rPr lang="en-US" sz="1200" b="1" i="0" kern="1200" dirty="0">
                <a:solidFill>
                  <a:schemeClr val="tx1"/>
                </a:solidFill>
                <a:effectLst/>
                <a:latin typeface="+mn-lt"/>
                <a:ea typeface="+mn-ea"/>
                <a:cs typeface="+mn-cs"/>
              </a:rPr>
              <a:t>this topic will be addressed deeper in session 4 of the congress will be on technology, AI and the patient-doctor relationship</a:t>
            </a:r>
          </a:p>
          <a:p>
            <a:pPr marL="285750" indent="-285750">
              <a:buFont typeface="Arial" panose="020B0604020202020204" pitchFamily="34" charset="0"/>
              <a:buChar char="•"/>
            </a:pPr>
            <a:endParaRPr lang="en-US" sz="1200" dirty="0"/>
          </a:p>
          <a:p>
            <a:pPr marL="285750" indent="-285750">
              <a:buFont typeface="Arial" panose="020B0604020202020204" pitchFamily="34" charset="0"/>
              <a:buChar char="•"/>
            </a:pPr>
            <a:r>
              <a:rPr lang="en-US" sz="1200" dirty="0"/>
              <a:t>Through techniques such as "gamification," they incorporate game-derived elements (achievement of levels, points, prizes, etc.) that encourage the involvement and motivation of the user/patient in the process of behavioral change toward self-care.</a:t>
            </a:r>
          </a:p>
          <a:p>
            <a:pPr marL="285750" marR="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dirty="0"/>
              <a:t>The patient can periodically incorporate the symptoms that perceives, certain levels of vital signs and information about the patient's condition, and information on drug intake, allowing easy access and monitoring of this information by the physician.</a:t>
            </a:r>
          </a:p>
          <a:p>
            <a:pPr marL="171450" marR="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dirty="0"/>
              <a:t>However, they should be considered as a tool that is still evolving, with aspects that can be improved. </a:t>
            </a:r>
          </a:p>
          <a:p>
            <a:pPr marL="171450" marR="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sz="1200" dirty="0"/>
          </a:p>
          <a:p>
            <a:pPr marL="171450" marR="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sz="1200" dirty="0"/>
          </a:p>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es-ES" sz="800" b="0" i="0" u="none" strike="noStrike" kern="1200" cap="none" spc="0" normalizeH="0" baseline="0" noProof="0" dirty="0">
                <a:ln>
                  <a:noFill/>
                </a:ln>
                <a:solidFill>
                  <a:srgbClr val="000000">
                    <a:lumMod val="65000"/>
                    <a:lumOff val="35000"/>
                  </a:srgbClr>
                </a:solidFill>
                <a:effectLst/>
                <a:uLnTx/>
                <a:uFillTx/>
                <a:latin typeface="+mn-lt"/>
                <a:ea typeface="+mn-ea"/>
                <a:cs typeface="Calibri" panose="020F0502020204030204" pitchFamily="34" charset="0"/>
              </a:rPr>
              <a:t>Abdellah L, et al. Las mejores aplicaciones móviles para el control de enfermedades prevalentes. FMC. in </a:t>
            </a:r>
            <a:r>
              <a:rPr kumimoji="0" lang="es-ES" sz="800" b="0" i="0" u="none" strike="noStrike" kern="1200" cap="none" spc="0" normalizeH="0" baseline="0" noProof="0" dirty="0" err="1">
                <a:ln>
                  <a:noFill/>
                </a:ln>
                <a:solidFill>
                  <a:srgbClr val="000000">
                    <a:lumMod val="65000"/>
                    <a:lumOff val="35000"/>
                  </a:srgbClr>
                </a:solidFill>
                <a:effectLst/>
                <a:uLnTx/>
                <a:uFillTx/>
                <a:latin typeface="+mn-lt"/>
                <a:ea typeface="+mn-ea"/>
                <a:cs typeface="Calibri" panose="020F0502020204030204" pitchFamily="34" charset="0"/>
              </a:rPr>
              <a:t>Primary</a:t>
            </a:r>
            <a:r>
              <a:rPr kumimoji="0" lang="es-ES" sz="800" b="0" i="0" u="none" strike="noStrike" kern="1200" cap="none" spc="0" normalizeH="0" baseline="0" noProof="0" dirty="0">
                <a:ln>
                  <a:noFill/>
                </a:ln>
                <a:solidFill>
                  <a:srgbClr val="000000">
                    <a:lumMod val="65000"/>
                    <a:lumOff val="35000"/>
                  </a:srgbClr>
                </a:solidFill>
                <a:effectLst/>
                <a:uLnTx/>
                <a:uFillTx/>
                <a:latin typeface="+mn-lt"/>
                <a:ea typeface="+mn-ea"/>
                <a:cs typeface="Calibri" panose="020F0502020204030204" pitchFamily="34" charset="0"/>
              </a:rPr>
              <a:t> Care, 2017; 24(5), 231–239. </a:t>
            </a:r>
          </a:p>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es-ES" sz="800" b="0" i="0" u="none" strike="noStrike" kern="1200" cap="none" spc="0" normalizeH="0" baseline="0" noProof="0" dirty="0" err="1">
                <a:ln>
                  <a:noFill/>
                </a:ln>
                <a:solidFill>
                  <a:srgbClr val="000000">
                    <a:lumMod val="65000"/>
                    <a:lumOff val="35000"/>
                  </a:srgbClr>
                </a:solidFill>
                <a:effectLst/>
                <a:uLnTx/>
                <a:uFillTx/>
                <a:latin typeface="+mn-lt"/>
                <a:ea typeface="+mn-ea"/>
                <a:cs typeface="Calibri" panose="020F0502020204030204" pitchFamily="34" charset="0"/>
              </a:rPr>
              <a:t>The</a:t>
            </a:r>
            <a:r>
              <a:rPr kumimoji="0" lang="es-ES" sz="800" b="0" i="0" u="none" strike="noStrike" kern="1200" cap="none" spc="0" normalizeH="0" baseline="0" noProof="0" dirty="0">
                <a:ln>
                  <a:noFill/>
                </a:ln>
                <a:solidFill>
                  <a:srgbClr val="000000">
                    <a:lumMod val="65000"/>
                    <a:lumOff val="35000"/>
                  </a:srgbClr>
                </a:solidFill>
                <a:effectLst/>
                <a:uLnTx/>
                <a:uFillTx/>
                <a:latin typeface="+mn-lt"/>
                <a:ea typeface="+mn-ea"/>
                <a:cs typeface="Calibri" panose="020F0502020204030204" pitchFamily="34" charset="0"/>
              </a:rPr>
              <a:t> app </a:t>
            </a:r>
            <a:r>
              <a:rPr kumimoji="0" lang="es-ES" sz="800" b="0" i="0" u="none" strike="noStrike" kern="1200" cap="none" spc="0" normalizeH="0" baseline="0" noProof="0" dirty="0" err="1">
                <a:ln>
                  <a:noFill/>
                </a:ln>
                <a:solidFill>
                  <a:srgbClr val="000000">
                    <a:lumMod val="65000"/>
                    <a:lumOff val="35000"/>
                  </a:srgbClr>
                </a:solidFill>
                <a:effectLst/>
                <a:uLnTx/>
                <a:uFillTx/>
                <a:latin typeface="+mn-lt"/>
                <a:ea typeface="+mn-ea"/>
                <a:cs typeface="Calibri" panose="020F0502020204030204" pitchFamily="34" charset="0"/>
              </a:rPr>
              <a:t>intelligence</a:t>
            </a:r>
            <a:r>
              <a:rPr kumimoji="0" lang="es-ES" sz="800" b="0" i="0" u="none" strike="noStrike" kern="1200" cap="none" spc="0" normalizeH="0" baseline="0" noProof="0" dirty="0">
                <a:ln>
                  <a:noFill/>
                </a:ln>
                <a:solidFill>
                  <a:srgbClr val="000000">
                    <a:lumMod val="65000"/>
                    <a:lumOff val="35000"/>
                  </a:srgbClr>
                </a:solidFill>
                <a:effectLst/>
                <a:uLnTx/>
                <a:uFillTx/>
                <a:latin typeface="+mn-lt"/>
                <a:ea typeface="+mn-ea"/>
                <a:cs typeface="Calibri" panose="020F0502020204030204" pitchFamily="34" charset="0"/>
              </a:rPr>
              <a:t>: Informe 50 mejores apps de salud en español. 2017 [</a:t>
            </a:r>
            <a:r>
              <a:rPr kumimoji="0" lang="es-ES" sz="800" b="0" i="0" u="none" strike="noStrike" kern="1200" cap="none" spc="0" normalizeH="0" baseline="0" noProof="0" dirty="0" err="1">
                <a:ln>
                  <a:noFill/>
                </a:ln>
                <a:solidFill>
                  <a:srgbClr val="000000">
                    <a:lumMod val="65000"/>
                    <a:lumOff val="35000"/>
                  </a:srgbClr>
                </a:solidFill>
                <a:effectLst/>
                <a:uLnTx/>
                <a:uFillTx/>
                <a:latin typeface="+mn-lt"/>
                <a:ea typeface="+mn-ea"/>
                <a:cs typeface="Calibri" panose="020F0502020204030204" pitchFamily="34" charset="0"/>
              </a:rPr>
              <a:t>available</a:t>
            </a:r>
            <a:r>
              <a:rPr kumimoji="0" lang="es-ES" sz="800" b="0" i="0" u="none" strike="noStrike" kern="1200" cap="none" spc="0" normalizeH="0" baseline="0" noProof="0" dirty="0">
                <a:ln>
                  <a:noFill/>
                </a:ln>
                <a:solidFill>
                  <a:srgbClr val="000000">
                    <a:lumMod val="65000"/>
                    <a:lumOff val="35000"/>
                  </a:srgbClr>
                </a:solidFill>
                <a:effectLst/>
                <a:uLnTx/>
                <a:uFillTx/>
                <a:latin typeface="+mn-lt"/>
                <a:ea typeface="+mn-ea"/>
                <a:cs typeface="Calibri" panose="020F0502020204030204" pitchFamily="34" charset="0"/>
              </a:rPr>
              <a:t> at: </a:t>
            </a:r>
            <a:r>
              <a:rPr kumimoji="0" lang="es-MX" sz="8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hlinkClick r:id="rId3"/>
              </a:rPr>
              <a:t>https://calidadasistencial.es/wp-content/uploads/2017/07/Informe-TAD-50-Mejores-Apps-de-Salud.pdf</a:t>
            </a:r>
            <a:r>
              <a:rPr kumimoji="0" lang="es-MX" sz="8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 </a:t>
            </a:r>
            <a:endParaRPr kumimoji="0" lang="es-ES" sz="800" b="0" i="0" u="none" strike="noStrike" kern="1200" cap="none" spc="0" normalizeH="0" baseline="0" noProof="0" dirty="0">
              <a:ln>
                <a:noFill/>
              </a:ln>
              <a:solidFill>
                <a:srgbClr val="009CDE"/>
              </a:solidFill>
              <a:effectLst/>
              <a:uLnTx/>
              <a:uFillTx/>
              <a:latin typeface="+mn-lt"/>
              <a:ea typeface="+mn-ea"/>
              <a:cs typeface="Calibri" panose="020F050202020403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1A7E003-60F2-44C1-9EDC-BDA525F8C3C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208</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2930819"/>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There are both enormous challenges and opportunities in addressing the public health crisis of medication adherence. </a:t>
            </a:r>
          </a:p>
          <a:p>
            <a:r>
              <a:rPr lang="en-US" dirty="0"/>
              <a:t>One important theme is that the multifactorial basis for nonadherence calls for a multifaceted solution.</a:t>
            </a:r>
            <a:endParaRPr lang="fr-FR"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1A7E003-60F2-44C1-9EDC-BDA525F8C3C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209</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06223764"/>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702C252-7FE0-3B33-5641-094EABD45CC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8E61B3C-24E6-B645-8433-34AA00FF8D9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D6550DA-A581-5686-E113-4D28171AFAEE}"/>
              </a:ext>
            </a:extLst>
          </p:cNvPr>
          <p:cNvSpPr>
            <a:spLocks noGrp="1"/>
          </p:cNvSpPr>
          <p:nvPr>
            <p:ph type="body" idx="1"/>
          </p:nvPr>
        </p:nvSpPr>
        <p:spPr/>
        <p:txBody>
          <a:bodyPr/>
          <a:lstStyle/>
          <a:p>
            <a:r>
              <a:rPr lang="en-US" dirty="0"/>
              <a:t>There are both enormous challenges and opportunities in addressing the public health crisis of medication adherence. </a:t>
            </a:r>
          </a:p>
          <a:p>
            <a:r>
              <a:rPr lang="en-US" dirty="0"/>
              <a:t>One important theme is that the multifactorial basis for nonadherence calls for a multifaceted solution.</a:t>
            </a:r>
            <a:endParaRPr lang="fr-FR" dirty="0"/>
          </a:p>
        </p:txBody>
      </p:sp>
      <p:sp>
        <p:nvSpPr>
          <p:cNvPr id="4" name="Slide Number Placeholder 3">
            <a:extLst>
              <a:ext uri="{FF2B5EF4-FFF2-40B4-BE49-F238E27FC236}">
                <a16:creationId xmlns:a16="http://schemas.microsoft.com/office/drawing/2014/main" id="{A414B62C-E4A2-F3BB-E5B4-CCEBC11DF3D3}"/>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1A7E003-60F2-44C1-9EDC-BDA525F8C3C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210</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4306075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048C9D2-F9A5-63A0-1177-52ED1AC98164}"/>
            </a:ext>
          </a:extLst>
        </p:cNvPr>
        <p:cNvGrpSpPr/>
        <p:nvPr/>
      </p:nvGrpSpPr>
      <p:grpSpPr>
        <a:xfrm>
          <a:off x="0" y="0"/>
          <a:ext cx="0" cy="0"/>
          <a:chOff x="0" y="0"/>
          <a:chExt cx="0" cy="0"/>
        </a:xfrm>
      </p:grpSpPr>
      <p:sp>
        <p:nvSpPr>
          <p:cNvPr id="2" name="Espace réservé de l'image des diapositives 1">
            <a:extLst>
              <a:ext uri="{FF2B5EF4-FFF2-40B4-BE49-F238E27FC236}">
                <a16:creationId xmlns:a16="http://schemas.microsoft.com/office/drawing/2014/main" id="{2B1AC9AD-896D-3A08-BB77-1C139FF237DE}"/>
              </a:ext>
            </a:extLst>
          </p:cNvPr>
          <p:cNvSpPr>
            <a:spLocks noGrp="1" noRot="1" noChangeAspect="1"/>
          </p:cNvSpPr>
          <p:nvPr>
            <p:ph type="sldImg"/>
          </p:nvPr>
        </p:nvSpPr>
        <p:spPr/>
      </p:sp>
      <p:sp>
        <p:nvSpPr>
          <p:cNvPr id="3" name="Espace réservé des notes 2">
            <a:extLst>
              <a:ext uri="{FF2B5EF4-FFF2-40B4-BE49-F238E27FC236}">
                <a16:creationId xmlns:a16="http://schemas.microsoft.com/office/drawing/2014/main" id="{1F15FF99-BE71-8FCF-276E-8B8D91179D92}"/>
              </a:ext>
            </a:extLst>
          </p:cNvPr>
          <p:cNvSpPr>
            <a:spLocks noGrp="1"/>
          </p:cNvSpPr>
          <p:nvPr>
            <p:ph type="body" idx="1"/>
          </p:nvPr>
        </p:nvSpPr>
        <p:spPr/>
        <p:txBody>
          <a:bodyPr/>
          <a:lstStyle/>
          <a:p>
            <a:endParaRPr lang="fr-FR" dirty="0"/>
          </a:p>
        </p:txBody>
      </p:sp>
      <p:sp>
        <p:nvSpPr>
          <p:cNvPr id="4" name="Espace réservé du numéro de diapositive 3">
            <a:extLst>
              <a:ext uri="{FF2B5EF4-FFF2-40B4-BE49-F238E27FC236}">
                <a16:creationId xmlns:a16="http://schemas.microsoft.com/office/drawing/2014/main" id="{A9C4EAAA-CD20-D2CB-8651-BE5F999DE51B}"/>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E1EEE18-8F3D-4CB3-B090-6249C20A5AF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585922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E1EEE18-8F3D-4CB3-B090-6249C20A5AF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9522463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5E9DB81-9A62-1C39-1CD1-AB1E0337C45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47F811D-BA6E-4153-B624-4D7592E73B5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59C3EA7-1949-B6B3-6E74-9C341D2460F8}"/>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4C4DCED4-B8D3-9893-C71E-FAB5FF185B35}"/>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E1EEE18-8F3D-4CB3-B090-6249C20A5AF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12725628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E1EEE18-8F3D-4CB3-B090-6249C20A5AF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9675830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ES_tradnl" altLang="fr-FR" dirty="0"/>
              <a:t>(</a:t>
            </a:r>
            <a:r>
              <a:rPr lang="es-ES_tradnl" altLang="fr-FR" dirty="0" err="1"/>
              <a:t>Sources</a:t>
            </a:r>
            <a:r>
              <a:rPr lang="es-ES_tradnl" altLang="fr-FR" dirty="0"/>
              <a:t>: </a:t>
            </a:r>
            <a:r>
              <a:rPr lang="es-ES_tradnl" altLang="fr-FR" dirty="0" err="1"/>
              <a:t>Slide</a:t>
            </a:r>
            <a:r>
              <a:rPr lang="es-ES_tradnl" altLang="fr-FR" dirty="0"/>
              <a:t> </a:t>
            </a:r>
            <a:r>
              <a:rPr lang="es-ES_tradnl" altLang="fr-FR" dirty="0" err="1"/>
              <a:t>adapted</a:t>
            </a:r>
            <a:r>
              <a:rPr lang="es-ES_tradnl" altLang="fr-FR" dirty="0"/>
              <a:t> </a:t>
            </a:r>
            <a:r>
              <a:rPr lang="es-ES_tradnl" altLang="fr-FR" dirty="0" err="1"/>
              <a:t>by</a:t>
            </a:r>
            <a:r>
              <a:rPr lang="es-ES_tradnl" altLang="fr-FR" dirty="0"/>
              <a:t> Jeanne </a:t>
            </a:r>
            <a:r>
              <a:rPr lang="es-ES_tradnl" altLang="fr-FR" dirty="0" err="1"/>
              <a:t>Obert</a:t>
            </a:r>
            <a:r>
              <a:rPr lang="es-ES_tradnl" altLang="fr-FR" dirty="0"/>
              <a:t>, 2006, </a:t>
            </a:r>
            <a:r>
              <a:rPr lang="es-ES_tradnl" altLang="fr-FR" dirty="0" err="1"/>
              <a:t>from</a:t>
            </a:r>
            <a:r>
              <a:rPr lang="es-ES_tradnl" altLang="fr-FR" dirty="0"/>
              <a:t> Miller, W.R., &amp; </a:t>
            </a:r>
            <a:r>
              <a:rPr lang="es-ES_tradnl" altLang="fr-FR" dirty="0" err="1"/>
              <a:t>Rollnick</a:t>
            </a:r>
            <a:r>
              <a:rPr lang="es-ES_tradnl" altLang="fr-FR" dirty="0"/>
              <a:t>, S. (2002). </a:t>
            </a:r>
            <a:r>
              <a:rPr lang="es-ES_tradnl" altLang="fr-FR" i="1" dirty="0" err="1"/>
              <a:t>Motivational</a:t>
            </a:r>
            <a:r>
              <a:rPr lang="es-ES_tradnl" altLang="fr-FR" i="1" dirty="0"/>
              <a:t> </a:t>
            </a:r>
            <a:r>
              <a:rPr lang="es-ES_tradnl" altLang="fr-FR" i="1" dirty="0" err="1"/>
              <a:t>Interviewing</a:t>
            </a:r>
            <a:r>
              <a:rPr lang="es-ES_tradnl" altLang="fr-FR" i="1" dirty="0"/>
              <a:t>: </a:t>
            </a:r>
            <a:r>
              <a:rPr lang="es-ES_tradnl" altLang="fr-FR" i="1" dirty="0" err="1"/>
              <a:t>Preparing</a:t>
            </a:r>
            <a:r>
              <a:rPr lang="es-ES_tradnl" altLang="fr-FR" i="1" dirty="0"/>
              <a:t> </a:t>
            </a:r>
            <a:r>
              <a:rPr lang="es-ES_tradnl" altLang="fr-FR" i="1" dirty="0" err="1"/>
              <a:t>people</a:t>
            </a:r>
            <a:r>
              <a:rPr lang="es-ES_tradnl" altLang="fr-FR" i="1" dirty="0"/>
              <a:t> </a:t>
            </a:r>
            <a:r>
              <a:rPr lang="es-ES_tradnl" altLang="fr-FR" i="1" dirty="0" err="1"/>
              <a:t>for</a:t>
            </a:r>
            <a:r>
              <a:rPr lang="es-ES_tradnl" altLang="fr-FR" i="1" dirty="0"/>
              <a:t> </a:t>
            </a:r>
            <a:r>
              <a:rPr lang="es-ES_tradnl" altLang="fr-FR" i="1" dirty="0" err="1"/>
              <a:t>change</a:t>
            </a:r>
            <a:r>
              <a:rPr lang="es-ES_tradnl" altLang="fr-FR" dirty="0"/>
              <a:t>. New York: Guilford </a:t>
            </a:r>
            <a:r>
              <a:rPr lang="es-ES_tradnl" altLang="fr-FR" dirty="0" err="1"/>
              <a:t>Press</a:t>
            </a:r>
            <a:r>
              <a:rPr lang="es-ES_tradnl" altLang="fr-FR" dirty="0"/>
              <a:t>.)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1A7E003-60F2-44C1-9EDC-BDA525F8C3C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77339954"/>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Master" Target="../slideMasters/slideMaster1.xml"/><Relationship Id="rId1" Type="http://schemas.openxmlformats.org/officeDocument/2006/relationships/tags" Target="../tags/tag3.xml"/><Relationship Id="rId6" Type="http://schemas.openxmlformats.org/officeDocument/2006/relationships/image" Target="../media/image3.png"/><Relationship Id="rId5" Type="http://schemas.openxmlformats.org/officeDocument/2006/relationships/image" Target="../media/image2.png"/><Relationship Id="rId4" Type="http://schemas.openxmlformats.org/officeDocument/2006/relationships/image" Target="../media/image1.emf"/></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8" Type="http://schemas.openxmlformats.org/officeDocument/2006/relationships/image" Target="../media/image7.svg"/><Relationship Id="rId3" Type="http://schemas.openxmlformats.org/officeDocument/2006/relationships/oleObject" Target="../embeddings/oleObject3.bin"/><Relationship Id="rId7" Type="http://schemas.openxmlformats.org/officeDocument/2006/relationships/image" Target="../media/image6.png"/><Relationship Id="rId2" Type="http://schemas.openxmlformats.org/officeDocument/2006/relationships/slideMaster" Target="../slideMasters/slideMaster1.xml"/><Relationship Id="rId1" Type="http://schemas.openxmlformats.org/officeDocument/2006/relationships/tags" Target="../tags/tag4.xml"/><Relationship Id="rId6" Type="http://schemas.openxmlformats.org/officeDocument/2006/relationships/image" Target="../media/image5.svg"/><Relationship Id="rId5" Type="http://schemas.openxmlformats.org/officeDocument/2006/relationships/image" Target="../media/image4.png"/><Relationship Id="rId10" Type="http://schemas.openxmlformats.org/officeDocument/2006/relationships/image" Target="../media/image3.png"/><Relationship Id="rId4" Type="http://schemas.openxmlformats.org/officeDocument/2006/relationships/image" Target="../media/image1.emf"/><Relationship Id="rId9" Type="http://schemas.openxmlformats.org/officeDocument/2006/relationships/image" Target="../media/image2.pn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1.xml"/><Relationship Id="rId1" Type="http://schemas.openxmlformats.org/officeDocument/2006/relationships/tags" Target="../tags/tag5.xml"/><Relationship Id="rId5" Type="http://schemas.openxmlformats.org/officeDocument/2006/relationships/image" Target="../media/image8.png"/><Relationship Id="rId4" Type="http://schemas.openxmlformats.org/officeDocument/2006/relationships/image" Target="../media/image1.emf"/></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oleObject" Target="../embeddings/oleObject5.bin"/><Relationship Id="rId2" Type="http://schemas.openxmlformats.org/officeDocument/2006/relationships/slideMaster" Target="../slideMasters/slideMaster1.xml"/><Relationship Id="rId1" Type="http://schemas.openxmlformats.org/officeDocument/2006/relationships/tags" Target="../tags/tag6.xml"/><Relationship Id="rId4" Type="http://schemas.openxmlformats.org/officeDocument/2006/relationships/image" Target="../media/image1.emf"/></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Slide Layout">
    <p:bg bwMode="gray">
      <p:bgPr>
        <a:solidFill>
          <a:schemeClr val="accent3"/>
        </a:solidFill>
        <a:effectLst/>
      </p:bgPr>
    </p:bg>
    <p:spTree>
      <p:nvGrpSpPr>
        <p:cNvPr id="1" name=""/>
        <p:cNvGrpSpPr/>
        <p:nvPr/>
      </p:nvGrpSpPr>
      <p:grpSpPr>
        <a:xfrm>
          <a:off x="0" y="0"/>
          <a:ext cx="0" cy="0"/>
          <a:chOff x="0" y="0"/>
          <a:chExt cx="0" cy="0"/>
        </a:xfrm>
      </p:grpSpPr>
      <p:graphicFrame>
        <p:nvGraphicFramePr>
          <p:cNvPr id="8" name="think-cell data - do not delete" hidden="1">
            <a:extLst>
              <a:ext uri="{FF2B5EF4-FFF2-40B4-BE49-F238E27FC236}">
                <a16:creationId xmlns:a16="http://schemas.microsoft.com/office/drawing/2014/main" id="{DCCA00DF-1388-4D01-A3E2-1A524A187CED}"/>
              </a:ext>
            </a:extLst>
          </p:cNvPr>
          <p:cNvGraphicFramePr>
            <a:graphicFrameLocks noChangeAspect="1"/>
          </p:cNvGraphicFramePr>
          <p:nvPr userDrawn="1">
            <p:custDataLst>
              <p:tags r:id="rId1"/>
            </p:custDataLst>
            <p:extLst>
              <p:ext uri="{D42A27DB-BD31-4B8C-83A1-F6EECF244321}">
                <p14:modId xmlns:p14="http://schemas.microsoft.com/office/powerpoint/2010/main" val="4191781858"/>
              </p:ext>
            </p:extLst>
          </p:nvPr>
        </p:nvGraphicFramePr>
        <p:xfrm>
          <a:off x="2118" y="2118"/>
          <a:ext cx="2117" cy="2117"/>
        </p:xfrm>
        <a:graphic>
          <a:graphicData uri="http://schemas.openxmlformats.org/presentationml/2006/ole">
            <mc:AlternateContent xmlns:mc="http://schemas.openxmlformats.org/markup-compatibility/2006">
              <mc:Choice xmlns:v="urn:schemas-microsoft-com:vml" Requires="v">
                <p:oleObj name="think-cell Slide" r:id="rId3" imgW="421" imgH="420" progId="TCLayout.ActiveDocument.1">
                  <p:embed/>
                </p:oleObj>
              </mc:Choice>
              <mc:Fallback>
                <p:oleObj name="think-cell Slide" r:id="rId3" imgW="421" imgH="420" progId="TCLayout.ActiveDocument.1">
                  <p:embed/>
                  <p:pic>
                    <p:nvPicPr>
                      <p:cNvPr id="8" name="think-cell data - do not delete" hidden="1">
                        <a:extLst>
                          <a:ext uri="{FF2B5EF4-FFF2-40B4-BE49-F238E27FC236}">
                            <a16:creationId xmlns:a16="http://schemas.microsoft.com/office/drawing/2014/main" id="{DCCA00DF-1388-4D01-A3E2-1A524A187CED}"/>
                          </a:ext>
                        </a:extLst>
                      </p:cNvPr>
                      <p:cNvPicPr/>
                      <p:nvPr/>
                    </p:nvPicPr>
                    <p:blipFill>
                      <a:blip r:embed="rId4"/>
                      <a:stretch>
                        <a:fillRect/>
                      </a:stretch>
                    </p:blipFill>
                    <p:spPr>
                      <a:xfrm>
                        <a:off x="2118" y="2118"/>
                        <a:ext cx="2117" cy="2117"/>
                      </a:xfrm>
                      <a:prstGeom prst="rect">
                        <a:avLst/>
                      </a:prstGeom>
                    </p:spPr>
                  </p:pic>
                </p:oleObj>
              </mc:Fallback>
            </mc:AlternateContent>
          </a:graphicData>
        </a:graphic>
      </p:graphicFrame>
      <p:sp>
        <p:nvSpPr>
          <p:cNvPr id="2" name="Title 1"/>
          <p:cNvSpPr>
            <a:spLocks noGrp="1"/>
          </p:cNvSpPr>
          <p:nvPr>
            <p:ph type="ctrTitle" hasCustomPrompt="1"/>
          </p:nvPr>
        </p:nvSpPr>
        <p:spPr bwMode="gray">
          <a:xfrm>
            <a:off x="670560" y="3106739"/>
            <a:ext cx="10850880" cy="1645920"/>
          </a:xfrm>
        </p:spPr>
        <p:txBody>
          <a:bodyPr vert="horz"/>
          <a:lstStyle>
            <a:lvl1pPr algn="l">
              <a:lnSpc>
                <a:spcPct val="90000"/>
              </a:lnSpc>
              <a:defRPr sz="5867" b="0" cap="none" spc="0" baseline="0">
                <a:solidFill>
                  <a:schemeClr val="bg1"/>
                </a:solidFill>
                <a:latin typeface="+mj-lt"/>
              </a:defRPr>
            </a:lvl1pPr>
          </a:lstStyle>
          <a:p>
            <a:r>
              <a:rPr lang="en-US" dirty="0"/>
              <a:t>Click to edit master title style</a:t>
            </a:r>
          </a:p>
        </p:txBody>
      </p:sp>
      <p:sp>
        <p:nvSpPr>
          <p:cNvPr id="3" name="Subtitle 2"/>
          <p:cNvSpPr>
            <a:spLocks noGrp="1"/>
          </p:cNvSpPr>
          <p:nvPr>
            <p:ph type="subTitle" idx="1" hasCustomPrompt="1"/>
          </p:nvPr>
        </p:nvSpPr>
        <p:spPr bwMode="gray">
          <a:xfrm>
            <a:off x="670559" y="2333308"/>
            <a:ext cx="10850879" cy="640080"/>
          </a:xfrm>
          <a:prstGeom prst="rect">
            <a:avLst/>
          </a:prstGeom>
        </p:spPr>
        <p:txBody>
          <a:bodyPr rIns="0" bIns="0" anchor="b" anchorCtr="0"/>
          <a:lstStyle>
            <a:lvl1pPr marL="0" indent="0" algn="l">
              <a:lnSpc>
                <a:spcPct val="100000"/>
              </a:lnSpc>
              <a:buNone/>
              <a:defRPr sz="2400" b="1" cap="all" spc="200" baseline="0">
                <a:solidFill>
                  <a:schemeClr val="tx1"/>
                </a:solidFill>
                <a:latin typeface="+mn-lt"/>
                <a:cs typeface="Calibri" panose="020F0502020204030204" pitchFamily="34" charset="0"/>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dirty="0"/>
              <a:t>CLICK TO EDIT MASTER SUBTITLE STYLE</a:t>
            </a:r>
          </a:p>
        </p:txBody>
      </p:sp>
      <p:sp>
        <p:nvSpPr>
          <p:cNvPr id="5" name="Text Placeholder 4"/>
          <p:cNvSpPr>
            <a:spLocks noGrp="1"/>
          </p:cNvSpPr>
          <p:nvPr>
            <p:ph type="body" sz="quarter" idx="10" hasCustomPrompt="1"/>
          </p:nvPr>
        </p:nvSpPr>
        <p:spPr bwMode="gray">
          <a:xfrm>
            <a:off x="670560" y="4935539"/>
            <a:ext cx="6461760" cy="640080"/>
          </a:xfrm>
          <a:prstGeom prst="rect">
            <a:avLst/>
          </a:prstGeom>
        </p:spPr>
        <p:txBody>
          <a:bodyPr/>
          <a:lstStyle>
            <a:lvl1pPr>
              <a:defRPr sz="1867" b="0" i="0">
                <a:solidFill>
                  <a:schemeClr val="bg1"/>
                </a:solidFill>
                <a:latin typeface="+mj-lt"/>
              </a:defRPr>
            </a:lvl1pPr>
          </a:lstStyle>
          <a:p>
            <a:pPr lvl="0"/>
            <a:r>
              <a:rPr lang="en-US" dirty="0"/>
              <a:t>Day |  Month |  YY</a:t>
            </a:r>
          </a:p>
        </p:txBody>
      </p:sp>
      <p:pic>
        <p:nvPicPr>
          <p:cNvPr id="7" name="Picture 6" descr="A_symbol_wordm_below_w_rgb-01.png"/>
          <p:cNvPicPr>
            <a:picLocks noChangeAspect="1"/>
          </p:cNvPicPr>
          <p:nvPr userDrawn="1"/>
        </p:nvPicPr>
        <p:blipFill>
          <a:blip r:embed="rId5" cstate="email">
            <a:extLst>
              <a:ext uri="{28A0092B-C50C-407E-A947-70E740481C1C}">
                <a14:useLocalDpi xmlns:a14="http://schemas.microsoft.com/office/drawing/2010/main"/>
              </a:ext>
            </a:extLst>
          </a:blip>
          <a:stretch>
            <a:fillRect/>
          </a:stretch>
        </p:blipFill>
        <p:spPr>
          <a:xfrm>
            <a:off x="463296" y="182880"/>
            <a:ext cx="1584960" cy="1736075"/>
          </a:xfrm>
          <a:prstGeom prst="rect">
            <a:avLst/>
          </a:prstGeom>
        </p:spPr>
      </p:pic>
      <p:pic>
        <p:nvPicPr>
          <p:cNvPr id="6" name="Picture 5" descr="Logo&#10;&#10;Description automatically generated">
            <a:extLst>
              <a:ext uri="{FF2B5EF4-FFF2-40B4-BE49-F238E27FC236}">
                <a16:creationId xmlns:a16="http://schemas.microsoft.com/office/drawing/2014/main" id="{0F948540-5C04-F16E-A152-ED4C72ECEFAC}"/>
              </a:ext>
            </a:extLst>
          </p:cNvPr>
          <p:cNvPicPr>
            <a:picLocks noChangeAspect="1"/>
          </p:cNvPicPr>
          <p:nvPr userDrawn="1"/>
        </p:nvPicPr>
        <p:blipFill rotWithShape="1">
          <a:blip r:embed="rId6" cstate="hqprint">
            <a:extLst>
              <a:ext uri="{28A0092B-C50C-407E-A947-70E740481C1C}">
                <a14:useLocalDpi xmlns:a14="http://schemas.microsoft.com/office/drawing/2010/main"/>
              </a:ext>
            </a:extLst>
          </a:blip>
          <a:srcRect/>
          <a:stretch/>
        </p:blipFill>
        <p:spPr>
          <a:xfrm>
            <a:off x="9530831" y="180785"/>
            <a:ext cx="2311400" cy="931332"/>
          </a:xfrm>
          <a:prstGeom prst="rect">
            <a:avLst/>
          </a:prstGeom>
        </p:spPr>
      </p:pic>
    </p:spTree>
    <p:extLst>
      <p:ext uri="{BB962C8B-B14F-4D97-AF65-F5344CB8AC3E}">
        <p14:creationId xmlns:p14="http://schemas.microsoft.com/office/powerpoint/2010/main" val="132225756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wo Content + Header">
    <p:spTree>
      <p:nvGrpSpPr>
        <p:cNvPr id="1" name=""/>
        <p:cNvGrpSpPr/>
        <p:nvPr/>
      </p:nvGrpSpPr>
      <p:grpSpPr>
        <a:xfrm>
          <a:off x="0" y="0"/>
          <a:ext cx="0" cy="0"/>
          <a:chOff x="0" y="0"/>
          <a:chExt cx="0" cy="0"/>
        </a:xfrm>
      </p:grpSpPr>
      <p:sp>
        <p:nvSpPr>
          <p:cNvPr id="12" name="Text Placeholder 9">
            <a:extLst>
              <a:ext uri="{FF2B5EF4-FFF2-40B4-BE49-F238E27FC236}">
                <a16:creationId xmlns:a16="http://schemas.microsoft.com/office/drawing/2014/main" id="{D9A84B86-6CE3-4715-A01A-FECF8E99EC15}"/>
              </a:ext>
            </a:extLst>
          </p:cNvPr>
          <p:cNvSpPr>
            <a:spLocks noGrp="1"/>
          </p:cNvSpPr>
          <p:nvPr>
            <p:ph type="body" sz="quarter" idx="10" hasCustomPrompt="1"/>
          </p:nvPr>
        </p:nvSpPr>
        <p:spPr>
          <a:xfrm>
            <a:off x="670562" y="355600"/>
            <a:ext cx="6989233" cy="348813"/>
          </a:xfrm>
          <a:prstGeom prst="rect">
            <a:avLst/>
          </a:prstGeom>
        </p:spPr>
        <p:txBody>
          <a:bodyPr>
            <a:noAutofit/>
          </a:bodyPr>
          <a:lstStyle>
            <a:lvl1pPr>
              <a:defRPr sz="1867" b="0" cap="all" spc="200" baseline="0">
                <a:solidFill>
                  <a:schemeClr val="accent1"/>
                </a:solidFill>
                <a:latin typeface="+mn-lt"/>
              </a:defRPr>
            </a:lvl1pPr>
            <a:lvl2pPr marL="0" indent="0">
              <a:buNone/>
              <a:defRPr/>
            </a:lvl2pPr>
          </a:lstStyle>
          <a:p>
            <a:pPr lvl="0"/>
            <a:r>
              <a:rPr lang="en-US"/>
              <a:t>Eyebrow identification, CALIBRI, 14PT REGULAR</a:t>
            </a:r>
          </a:p>
        </p:txBody>
      </p:sp>
      <p:sp>
        <p:nvSpPr>
          <p:cNvPr id="17" name="Text Placeholder 9">
            <a:extLst>
              <a:ext uri="{FF2B5EF4-FFF2-40B4-BE49-F238E27FC236}">
                <a16:creationId xmlns:a16="http://schemas.microsoft.com/office/drawing/2014/main" id="{F184EA7A-C14A-435C-84F4-DB8BC3A9A6E5}"/>
              </a:ext>
            </a:extLst>
          </p:cNvPr>
          <p:cNvSpPr>
            <a:spLocks noGrp="1"/>
          </p:cNvSpPr>
          <p:nvPr>
            <p:ph type="body" sz="quarter" idx="14" hasCustomPrompt="1"/>
          </p:nvPr>
        </p:nvSpPr>
        <p:spPr>
          <a:xfrm>
            <a:off x="670560" y="1463040"/>
            <a:ext cx="10838688" cy="1097280"/>
          </a:xfrm>
          <a:prstGeom prst="rect">
            <a:avLst/>
          </a:prstGeom>
        </p:spPr>
        <p:txBody>
          <a:bodyPr>
            <a:noAutofit/>
          </a:bodyPr>
          <a:lstStyle>
            <a:lvl1pPr>
              <a:defRPr sz="2133" b="0">
                <a:solidFill>
                  <a:schemeClr val="accent3"/>
                </a:solidFill>
                <a:latin typeface="+mj-lt"/>
              </a:defRPr>
            </a:lvl1pPr>
          </a:lstStyle>
          <a:p>
            <a:pPr lvl="0"/>
            <a:r>
              <a:rPr lang="en-US"/>
              <a:t>Click to edit master text styles</a:t>
            </a:r>
          </a:p>
        </p:txBody>
      </p:sp>
      <p:sp>
        <p:nvSpPr>
          <p:cNvPr id="18" name="Text Placeholder 4">
            <a:extLst>
              <a:ext uri="{FF2B5EF4-FFF2-40B4-BE49-F238E27FC236}">
                <a16:creationId xmlns:a16="http://schemas.microsoft.com/office/drawing/2014/main" id="{5D0068BB-B539-4488-911A-96DC071FE88E}"/>
              </a:ext>
            </a:extLst>
          </p:cNvPr>
          <p:cNvSpPr>
            <a:spLocks noGrp="1"/>
          </p:cNvSpPr>
          <p:nvPr>
            <p:ph type="body" sz="quarter" idx="13" hasCustomPrompt="1"/>
          </p:nvPr>
        </p:nvSpPr>
        <p:spPr>
          <a:xfrm>
            <a:off x="670984" y="2743201"/>
            <a:ext cx="5089736" cy="520700"/>
          </a:xfrm>
          <a:prstGeom prst="rect">
            <a:avLst/>
          </a:prstGeom>
        </p:spPr>
        <p:txBody>
          <a:bodyPr>
            <a:noAutofit/>
          </a:bodyPr>
          <a:lstStyle>
            <a:lvl1pPr>
              <a:defRPr sz="2133" b="1" cap="all" baseline="0">
                <a:solidFill>
                  <a:schemeClr val="accent3"/>
                </a:solidFill>
                <a:latin typeface="+mn-lt"/>
              </a:defRPr>
            </a:lvl1pPr>
          </a:lstStyle>
          <a:p>
            <a:pPr lvl="0"/>
            <a:r>
              <a:rPr lang="en-US"/>
              <a:t>SHORT TITLE, CALIBRI, 16PT, BOLD</a:t>
            </a:r>
          </a:p>
        </p:txBody>
      </p:sp>
      <p:sp>
        <p:nvSpPr>
          <p:cNvPr id="19" name="Text Placeholder 4">
            <a:extLst>
              <a:ext uri="{FF2B5EF4-FFF2-40B4-BE49-F238E27FC236}">
                <a16:creationId xmlns:a16="http://schemas.microsoft.com/office/drawing/2014/main" id="{FC1F4580-228D-4976-BFA8-C2248824F3A1}"/>
              </a:ext>
            </a:extLst>
          </p:cNvPr>
          <p:cNvSpPr>
            <a:spLocks noGrp="1"/>
          </p:cNvSpPr>
          <p:nvPr>
            <p:ph type="body" sz="quarter" idx="18" hasCustomPrompt="1"/>
          </p:nvPr>
        </p:nvSpPr>
        <p:spPr>
          <a:xfrm>
            <a:off x="6431280" y="2743201"/>
            <a:ext cx="5089736" cy="520700"/>
          </a:xfrm>
          <a:prstGeom prst="rect">
            <a:avLst/>
          </a:prstGeom>
        </p:spPr>
        <p:txBody>
          <a:bodyPr>
            <a:noAutofit/>
          </a:bodyPr>
          <a:lstStyle>
            <a:lvl1pPr>
              <a:defRPr sz="2133" b="1" cap="all" baseline="0">
                <a:solidFill>
                  <a:schemeClr val="accent3"/>
                </a:solidFill>
                <a:latin typeface="+mn-lt"/>
              </a:defRPr>
            </a:lvl1pPr>
          </a:lstStyle>
          <a:p>
            <a:pPr lvl="0"/>
            <a:r>
              <a:rPr lang="en-US"/>
              <a:t>SHORT TITLE, CALIBRI, 16PT, BOLD</a:t>
            </a:r>
          </a:p>
        </p:txBody>
      </p:sp>
      <p:sp>
        <p:nvSpPr>
          <p:cNvPr id="20" name="Content Placeholder 6">
            <a:extLst>
              <a:ext uri="{FF2B5EF4-FFF2-40B4-BE49-F238E27FC236}">
                <a16:creationId xmlns:a16="http://schemas.microsoft.com/office/drawing/2014/main" id="{4073EB3D-18BB-4E2C-9D12-E03D0B6131B9}"/>
              </a:ext>
            </a:extLst>
          </p:cNvPr>
          <p:cNvSpPr>
            <a:spLocks noGrp="1"/>
          </p:cNvSpPr>
          <p:nvPr>
            <p:ph sz="quarter" idx="19"/>
          </p:nvPr>
        </p:nvSpPr>
        <p:spPr>
          <a:xfrm>
            <a:off x="670559" y="3263901"/>
            <a:ext cx="5089735" cy="2954017"/>
          </a:xfrm>
        </p:spPr>
        <p:txBody>
          <a:bodyPr>
            <a:noAutofit/>
          </a:bodyPr>
          <a:lstStyle>
            <a:lvl1pPr>
              <a:defRPr sz="1867"/>
            </a:lvl1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N"/>
          </a:p>
        </p:txBody>
      </p:sp>
      <p:sp>
        <p:nvSpPr>
          <p:cNvPr id="21" name="Content Placeholder 6">
            <a:extLst>
              <a:ext uri="{FF2B5EF4-FFF2-40B4-BE49-F238E27FC236}">
                <a16:creationId xmlns:a16="http://schemas.microsoft.com/office/drawing/2014/main" id="{112F3581-3732-4A0B-8F51-60DBC2912C03}"/>
              </a:ext>
            </a:extLst>
          </p:cNvPr>
          <p:cNvSpPr>
            <a:spLocks noGrp="1"/>
          </p:cNvSpPr>
          <p:nvPr>
            <p:ph sz="quarter" idx="20"/>
          </p:nvPr>
        </p:nvSpPr>
        <p:spPr>
          <a:xfrm>
            <a:off x="6431281" y="3263901"/>
            <a:ext cx="5089735" cy="2954017"/>
          </a:xfrm>
        </p:spPr>
        <p:txBody>
          <a:bodyPr>
            <a:noAutofit/>
          </a:bodyPr>
          <a:lstStyle>
            <a:lvl1pPr>
              <a:defRPr sz="1867"/>
            </a:lvl1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N"/>
          </a:p>
        </p:txBody>
      </p:sp>
      <p:sp>
        <p:nvSpPr>
          <p:cNvPr id="2" name="Date Placeholder 1">
            <a:extLst>
              <a:ext uri="{FF2B5EF4-FFF2-40B4-BE49-F238E27FC236}">
                <a16:creationId xmlns:a16="http://schemas.microsoft.com/office/drawing/2014/main" id="{D3D7130C-27A5-4624-9DE7-54CCA5B6E680}"/>
              </a:ext>
            </a:extLst>
          </p:cNvPr>
          <p:cNvSpPr>
            <a:spLocks noGrp="1"/>
          </p:cNvSpPr>
          <p:nvPr>
            <p:ph type="dt" sz="half" idx="21"/>
          </p:nvPr>
        </p:nvSpPr>
        <p:spPr/>
        <p:txBody>
          <a:bodyPr vert="horz" lIns="91440" tIns="45720" rIns="91440" bIns="45720" rtlCol="0" anchor="ctr"/>
          <a:lstStyle>
            <a:lvl1pPr algn="ctr">
              <a:defRPr lang="en-IN" smtClean="0">
                <a:solidFill>
                  <a:schemeClr val="bg2">
                    <a:lumMod val="10000"/>
                  </a:schemeClr>
                </a:solidFill>
              </a:defRPr>
            </a:lvl1pPr>
          </a:lstStyle>
          <a:p>
            <a:endParaRPr lang="en-IN"/>
          </a:p>
        </p:txBody>
      </p:sp>
      <p:sp>
        <p:nvSpPr>
          <p:cNvPr id="3" name="Footer Placeholder 2">
            <a:extLst>
              <a:ext uri="{FF2B5EF4-FFF2-40B4-BE49-F238E27FC236}">
                <a16:creationId xmlns:a16="http://schemas.microsoft.com/office/drawing/2014/main" id="{6B8D77C1-A9B7-4C57-B330-C34B8588E4BD}"/>
              </a:ext>
            </a:extLst>
          </p:cNvPr>
          <p:cNvSpPr>
            <a:spLocks noGrp="1"/>
          </p:cNvSpPr>
          <p:nvPr>
            <p:ph type="ftr" sz="quarter" idx="22"/>
          </p:nvPr>
        </p:nvSpPr>
        <p:spPr/>
        <p:txBody>
          <a:bodyPr vert="horz" lIns="91440" tIns="45720" rIns="91440" bIns="45720" rtlCol="0" anchor="ctr"/>
          <a:lstStyle>
            <a:lvl1pPr algn="r">
              <a:defRPr lang="en-IN" smtClean="0">
                <a:solidFill>
                  <a:schemeClr val="bg2">
                    <a:lumMod val="10000"/>
                  </a:schemeClr>
                </a:solidFill>
              </a:defRPr>
            </a:lvl1pPr>
          </a:lstStyle>
          <a:p>
            <a:endParaRPr lang="en-IN"/>
          </a:p>
        </p:txBody>
      </p:sp>
      <p:sp>
        <p:nvSpPr>
          <p:cNvPr id="4" name="Slide Number Placeholder 3">
            <a:extLst>
              <a:ext uri="{FF2B5EF4-FFF2-40B4-BE49-F238E27FC236}">
                <a16:creationId xmlns:a16="http://schemas.microsoft.com/office/drawing/2014/main" id="{310E347A-2097-4DC1-8FC4-1FBFBC563FCB}"/>
              </a:ext>
            </a:extLst>
          </p:cNvPr>
          <p:cNvSpPr>
            <a:spLocks noGrp="1"/>
          </p:cNvSpPr>
          <p:nvPr>
            <p:ph type="sldNum" sz="quarter" idx="23"/>
          </p:nvPr>
        </p:nvSpPr>
        <p:spPr/>
        <p:txBody>
          <a:bodyPr vert="horz" lIns="91440" tIns="45720" rIns="91440" bIns="45720" rtlCol="0" anchor="ctr"/>
          <a:lstStyle>
            <a:lvl1pPr>
              <a:defRPr lang="en-IN" sz="1200" smtClean="0">
                <a:solidFill>
                  <a:schemeClr val="bg2">
                    <a:lumMod val="10000"/>
                  </a:schemeClr>
                </a:solidFill>
                <a:cs typeface="Calibri" panose="020F0502020204030204" pitchFamily="34" charset="0"/>
              </a:defRPr>
            </a:lvl1pPr>
          </a:lstStyle>
          <a:p>
            <a:r>
              <a:rPr lang="en-IN" dirty="0"/>
              <a:t>|    </a:t>
            </a:r>
            <a:fld id="{7B2119CD-3B2D-4CEB-B404-D2E3F8CD6D69}" type="slidenum">
              <a:rPr smtClean="0"/>
              <a:pPr/>
              <a:t>‹#›</a:t>
            </a:fld>
            <a:endParaRPr dirty="0"/>
          </a:p>
        </p:txBody>
      </p:sp>
      <p:sp>
        <p:nvSpPr>
          <p:cNvPr id="6" name="Title 5">
            <a:extLst>
              <a:ext uri="{FF2B5EF4-FFF2-40B4-BE49-F238E27FC236}">
                <a16:creationId xmlns:a16="http://schemas.microsoft.com/office/drawing/2014/main" id="{AD079F95-85C8-47A7-9EDE-B17DE1BCA47B}"/>
              </a:ext>
            </a:extLst>
          </p:cNvPr>
          <p:cNvSpPr>
            <a:spLocks noGrp="1"/>
          </p:cNvSpPr>
          <p:nvPr>
            <p:ph type="title"/>
          </p:nvPr>
        </p:nvSpPr>
        <p:spPr/>
        <p:txBody>
          <a:bodyPr/>
          <a:lstStyle/>
          <a:p>
            <a:r>
              <a:rPr lang="en-US"/>
              <a:t>Click to edit Master title style</a:t>
            </a:r>
            <a:endParaRPr lang="en-IN"/>
          </a:p>
        </p:txBody>
      </p:sp>
    </p:spTree>
    <p:extLst>
      <p:ext uri="{BB962C8B-B14F-4D97-AF65-F5344CB8AC3E}">
        <p14:creationId xmlns:p14="http://schemas.microsoft.com/office/powerpoint/2010/main" val="374066474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L) Half-content &amp; image layout">
    <p:spTree>
      <p:nvGrpSpPr>
        <p:cNvPr id="1" name=""/>
        <p:cNvGrpSpPr/>
        <p:nvPr/>
      </p:nvGrpSpPr>
      <p:grpSpPr>
        <a:xfrm>
          <a:off x="0" y="0"/>
          <a:ext cx="0" cy="0"/>
          <a:chOff x="0" y="0"/>
          <a:chExt cx="0" cy="0"/>
        </a:xfrm>
      </p:grpSpPr>
      <p:sp>
        <p:nvSpPr>
          <p:cNvPr id="10" name="Picture Placeholder 9"/>
          <p:cNvSpPr>
            <a:spLocks noGrp="1"/>
          </p:cNvSpPr>
          <p:nvPr>
            <p:ph type="pic" sz="quarter" idx="14" hasCustomPrompt="1"/>
          </p:nvPr>
        </p:nvSpPr>
        <p:spPr>
          <a:xfrm>
            <a:off x="6425185" y="0"/>
            <a:ext cx="5766815" cy="6858000"/>
          </a:xfrm>
          <a:prstGeom prst="rect">
            <a:avLst/>
          </a:prstGeom>
          <a:solidFill>
            <a:schemeClr val="bg2"/>
          </a:solidFill>
          <a:ln>
            <a:noFill/>
          </a:ln>
          <a:effectLst/>
        </p:spPr>
        <p:txBody>
          <a:bodyPr lIns="365760" rIns="365760" anchor="ctr" anchorCtr="1"/>
          <a:lstStyle>
            <a:lvl1pPr algn="ctr">
              <a:defRPr sz="2400" b="0" baseline="0">
                <a:solidFill>
                  <a:schemeClr val="accent1"/>
                </a:solidFill>
                <a:latin typeface="+mn-lt"/>
              </a:defRPr>
            </a:lvl1pPr>
          </a:lstStyle>
          <a:p>
            <a:r>
              <a:rPr lang="en-US"/>
              <a:t>Insert an image</a:t>
            </a:r>
            <a:br>
              <a:rPr lang="en-US"/>
            </a:br>
            <a:r>
              <a:rPr lang="en-US"/>
              <a:t>within this placeholder </a:t>
            </a:r>
          </a:p>
        </p:txBody>
      </p:sp>
      <p:sp>
        <p:nvSpPr>
          <p:cNvPr id="14" name="Text Placeholder 9">
            <a:extLst>
              <a:ext uri="{FF2B5EF4-FFF2-40B4-BE49-F238E27FC236}">
                <a16:creationId xmlns:a16="http://schemas.microsoft.com/office/drawing/2014/main" id="{05D9C096-3ECB-4476-AF46-67B691208D52}"/>
              </a:ext>
            </a:extLst>
          </p:cNvPr>
          <p:cNvSpPr>
            <a:spLocks noGrp="1"/>
          </p:cNvSpPr>
          <p:nvPr>
            <p:ph type="body" sz="quarter" idx="18" hasCustomPrompt="1"/>
          </p:nvPr>
        </p:nvSpPr>
        <p:spPr>
          <a:xfrm>
            <a:off x="670562" y="355600"/>
            <a:ext cx="5096255" cy="348813"/>
          </a:xfrm>
          <a:prstGeom prst="rect">
            <a:avLst/>
          </a:prstGeom>
        </p:spPr>
        <p:txBody>
          <a:bodyPr wrap="square">
            <a:noAutofit/>
          </a:bodyPr>
          <a:lstStyle>
            <a:lvl1pPr>
              <a:defRPr sz="1867" b="0" cap="all" spc="200" baseline="0">
                <a:solidFill>
                  <a:schemeClr val="accent1"/>
                </a:solidFill>
                <a:latin typeface="+mn-lt"/>
              </a:defRPr>
            </a:lvl1pPr>
            <a:lvl2pPr marL="0" indent="0">
              <a:buNone/>
              <a:defRPr/>
            </a:lvl2pPr>
          </a:lstStyle>
          <a:p>
            <a:pPr lvl="0"/>
            <a:r>
              <a:rPr lang="en-US"/>
              <a:t>Eyebrow identification, CALIBRI, 14PT</a:t>
            </a:r>
          </a:p>
        </p:txBody>
      </p:sp>
      <p:sp>
        <p:nvSpPr>
          <p:cNvPr id="17" name="Text Placeholder 4">
            <a:extLst>
              <a:ext uri="{FF2B5EF4-FFF2-40B4-BE49-F238E27FC236}">
                <a16:creationId xmlns:a16="http://schemas.microsoft.com/office/drawing/2014/main" id="{E828A00F-D1B4-4C3E-969E-375A3487E70C}"/>
              </a:ext>
            </a:extLst>
          </p:cNvPr>
          <p:cNvSpPr>
            <a:spLocks noGrp="1"/>
          </p:cNvSpPr>
          <p:nvPr>
            <p:ph type="body" sz="quarter" idx="19" hasCustomPrompt="1"/>
          </p:nvPr>
        </p:nvSpPr>
        <p:spPr>
          <a:xfrm>
            <a:off x="670984" y="1463943"/>
            <a:ext cx="5089736" cy="520700"/>
          </a:xfrm>
          <a:prstGeom prst="rect">
            <a:avLst/>
          </a:prstGeom>
        </p:spPr>
        <p:txBody>
          <a:bodyPr>
            <a:noAutofit/>
          </a:bodyPr>
          <a:lstStyle>
            <a:lvl1pPr>
              <a:defRPr sz="2400" b="1" cap="all" baseline="0">
                <a:solidFill>
                  <a:schemeClr val="accent3"/>
                </a:solidFill>
                <a:latin typeface="+mn-lt"/>
              </a:defRPr>
            </a:lvl1pPr>
          </a:lstStyle>
          <a:p>
            <a:pPr lvl="0"/>
            <a:r>
              <a:rPr lang="en-US"/>
              <a:t>SUBTITLE, CALIBRI, 18PT, BOLD</a:t>
            </a:r>
          </a:p>
        </p:txBody>
      </p:sp>
      <p:sp>
        <p:nvSpPr>
          <p:cNvPr id="18" name="Text Placeholder 4">
            <a:extLst>
              <a:ext uri="{FF2B5EF4-FFF2-40B4-BE49-F238E27FC236}">
                <a16:creationId xmlns:a16="http://schemas.microsoft.com/office/drawing/2014/main" id="{98B40350-90AF-4369-8B21-A237E4585B43}"/>
              </a:ext>
            </a:extLst>
          </p:cNvPr>
          <p:cNvSpPr>
            <a:spLocks noGrp="1"/>
          </p:cNvSpPr>
          <p:nvPr>
            <p:ph type="body" sz="quarter" idx="13" hasCustomPrompt="1"/>
          </p:nvPr>
        </p:nvSpPr>
        <p:spPr>
          <a:xfrm>
            <a:off x="670984" y="2159957"/>
            <a:ext cx="5089736" cy="426720"/>
          </a:xfrm>
          <a:prstGeom prst="rect">
            <a:avLst/>
          </a:prstGeom>
        </p:spPr>
        <p:txBody>
          <a:bodyPr>
            <a:noAutofit/>
          </a:bodyPr>
          <a:lstStyle>
            <a:lvl1pPr>
              <a:defRPr sz="2133" b="1" cap="all" baseline="0">
                <a:solidFill>
                  <a:schemeClr val="accent3"/>
                </a:solidFill>
                <a:latin typeface="+mn-lt"/>
              </a:defRPr>
            </a:lvl1pPr>
          </a:lstStyle>
          <a:p>
            <a:pPr lvl="0"/>
            <a:r>
              <a:rPr lang="en-US"/>
              <a:t>SHORT TITLE, CALIBRI, 16PT, BOLD</a:t>
            </a:r>
          </a:p>
        </p:txBody>
      </p:sp>
      <p:sp>
        <p:nvSpPr>
          <p:cNvPr id="19" name="Content Placeholder 5">
            <a:extLst>
              <a:ext uri="{FF2B5EF4-FFF2-40B4-BE49-F238E27FC236}">
                <a16:creationId xmlns:a16="http://schemas.microsoft.com/office/drawing/2014/main" id="{74DA2C74-7837-4DF6-A9E0-010AABA411BF}"/>
              </a:ext>
            </a:extLst>
          </p:cNvPr>
          <p:cNvSpPr>
            <a:spLocks noGrp="1"/>
          </p:cNvSpPr>
          <p:nvPr>
            <p:ph sz="quarter" idx="20"/>
          </p:nvPr>
        </p:nvSpPr>
        <p:spPr>
          <a:xfrm>
            <a:off x="670559" y="2610322"/>
            <a:ext cx="5089735" cy="1442031"/>
          </a:xfrm>
        </p:spPr>
        <p:txBody>
          <a:bodyPr>
            <a:noAutofit/>
          </a:bodyPr>
          <a:lstStyle>
            <a:lvl1pPr>
              <a:defRPr sz="1867"/>
            </a:lvl1pPr>
            <a:lvl2pPr>
              <a:defRPr/>
            </a:lvl2pPr>
            <a:lvl3pPr>
              <a:defRPr/>
            </a:lvl3pPr>
            <a:lvl4pPr>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20" name="Text Placeholder 4">
            <a:extLst>
              <a:ext uri="{FF2B5EF4-FFF2-40B4-BE49-F238E27FC236}">
                <a16:creationId xmlns:a16="http://schemas.microsoft.com/office/drawing/2014/main" id="{04384C29-B1D2-4169-8C59-6E4C6B7D22EF}"/>
              </a:ext>
            </a:extLst>
          </p:cNvPr>
          <p:cNvSpPr>
            <a:spLocks noGrp="1"/>
          </p:cNvSpPr>
          <p:nvPr>
            <p:ph type="body" sz="quarter" idx="21" hasCustomPrompt="1"/>
          </p:nvPr>
        </p:nvSpPr>
        <p:spPr>
          <a:xfrm>
            <a:off x="670984" y="4316768"/>
            <a:ext cx="5089736" cy="426720"/>
          </a:xfrm>
          <a:prstGeom prst="rect">
            <a:avLst/>
          </a:prstGeom>
        </p:spPr>
        <p:txBody>
          <a:bodyPr>
            <a:noAutofit/>
          </a:bodyPr>
          <a:lstStyle>
            <a:lvl1pPr>
              <a:defRPr sz="2133" b="1" cap="all" baseline="0">
                <a:solidFill>
                  <a:schemeClr val="accent3"/>
                </a:solidFill>
                <a:latin typeface="+mn-lt"/>
              </a:defRPr>
            </a:lvl1pPr>
          </a:lstStyle>
          <a:p>
            <a:pPr lvl="0"/>
            <a:r>
              <a:rPr lang="en-US"/>
              <a:t>SHORT TITLE, CALIBRI, 16PT, BOLD</a:t>
            </a:r>
          </a:p>
        </p:txBody>
      </p:sp>
      <p:sp>
        <p:nvSpPr>
          <p:cNvPr id="21" name="Content Placeholder 5">
            <a:extLst>
              <a:ext uri="{FF2B5EF4-FFF2-40B4-BE49-F238E27FC236}">
                <a16:creationId xmlns:a16="http://schemas.microsoft.com/office/drawing/2014/main" id="{0312D5F6-81FC-4261-AED0-88E16C372781}"/>
              </a:ext>
            </a:extLst>
          </p:cNvPr>
          <p:cNvSpPr>
            <a:spLocks noGrp="1"/>
          </p:cNvSpPr>
          <p:nvPr>
            <p:ph sz="quarter" idx="22"/>
          </p:nvPr>
        </p:nvSpPr>
        <p:spPr>
          <a:xfrm>
            <a:off x="670559" y="4767134"/>
            <a:ext cx="5089735" cy="1442029"/>
          </a:xfrm>
        </p:spPr>
        <p:txBody>
          <a:bodyPr>
            <a:noAutofit/>
          </a:bodyPr>
          <a:lstStyle>
            <a:lvl1pPr>
              <a:defRPr sz="1867"/>
            </a:lvl1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Date Placeholder 4">
            <a:extLst>
              <a:ext uri="{FF2B5EF4-FFF2-40B4-BE49-F238E27FC236}">
                <a16:creationId xmlns:a16="http://schemas.microsoft.com/office/drawing/2014/main" id="{4FF65347-7CD3-4F10-8EF3-1278C80396FE}"/>
              </a:ext>
            </a:extLst>
          </p:cNvPr>
          <p:cNvSpPr>
            <a:spLocks noGrp="1"/>
          </p:cNvSpPr>
          <p:nvPr>
            <p:ph type="dt" sz="half" idx="23"/>
          </p:nvPr>
        </p:nvSpPr>
        <p:spPr/>
        <p:txBody>
          <a:bodyPr vert="horz" lIns="91440" tIns="45720" rIns="91440" bIns="45720" rtlCol="0" anchor="ctr"/>
          <a:lstStyle>
            <a:lvl1pPr algn="ctr">
              <a:defRPr lang="en-IN" smtClean="0">
                <a:solidFill>
                  <a:schemeClr val="bg2">
                    <a:lumMod val="10000"/>
                  </a:schemeClr>
                </a:solidFill>
              </a:defRPr>
            </a:lvl1pPr>
          </a:lstStyle>
          <a:p>
            <a:endParaRPr lang="en-IN"/>
          </a:p>
        </p:txBody>
      </p:sp>
      <p:sp>
        <p:nvSpPr>
          <p:cNvPr id="6" name="Footer Placeholder 5">
            <a:extLst>
              <a:ext uri="{FF2B5EF4-FFF2-40B4-BE49-F238E27FC236}">
                <a16:creationId xmlns:a16="http://schemas.microsoft.com/office/drawing/2014/main" id="{FE4E929D-79C8-4A03-8A31-BDC679EAB2C4}"/>
              </a:ext>
            </a:extLst>
          </p:cNvPr>
          <p:cNvSpPr>
            <a:spLocks noGrp="1"/>
          </p:cNvSpPr>
          <p:nvPr>
            <p:ph type="ftr" sz="quarter" idx="24"/>
          </p:nvPr>
        </p:nvSpPr>
        <p:spPr/>
        <p:txBody>
          <a:bodyPr vert="horz" lIns="91440" tIns="45720" rIns="91440" bIns="45720" rtlCol="0" anchor="ctr"/>
          <a:lstStyle>
            <a:lvl1pPr algn="r">
              <a:defRPr lang="en-IN" smtClean="0">
                <a:solidFill>
                  <a:schemeClr val="bg2">
                    <a:lumMod val="10000"/>
                  </a:schemeClr>
                </a:solidFill>
              </a:defRPr>
            </a:lvl1pPr>
          </a:lstStyle>
          <a:p>
            <a:endParaRPr lang="en-IN"/>
          </a:p>
        </p:txBody>
      </p:sp>
      <p:sp>
        <p:nvSpPr>
          <p:cNvPr id="7" name="Slide Number Placeholder 6">
            <a:extLst>
              <a:ext uri="{FF2B5EF4-FFF2-40B4-BE49-F238E27FC236}">
                <a16:creationId xmlns:a16="http://schemas.microsoft.com/office/drawing/2014/main" id="{2CC59128-8C19-4115-801D-638E5DDDF8DB}"/>
              </a:ext>
            </a:extLst>
          </p:cNvPr>
          <p:cNvSpPr>
            <a:spLocks noGrp="1"/>
          </p:cNvSpPr>
          <p:nvPr>
            <p:ph type="sldNum" sz="quarter" idx="25"/>
          </p:nvPr>
        </p:nvSpPr>
        <p:spPr/>
        <p:txBody>
          <a:bodyPr vert="horz" lIns="91440" tIns="45720" rIns="91440" bIns="45720" rtlCol="0" anchor="ctr"/>
          <a:lstStyle>
            <a:lvl1pPr>
              <a:defRPr lang="en-IN" sz="1200" smtClean="0">
                <a:solidFill>
                  <a:schemeClr val="bg2">
                    <a:lumMod val="10000"/>
                  </a:schemeClr>
                </a:solidFill>
                <a:cs typeface="Calibri" panose="020F0502020204030204" pitchFamily="34" charset="0"/>
              </a:defRPr>
            </a:lvl1pPr>
          </a:lstStyle>
          <a:p>
            <a:r>
              <a:rPr lang="en-IN" dirty="0"/>
              <a:t>|    </a:t>
            </a:r>
            <a:fld id="{7B2119CD-3B2D-4CEB-B404-D2E3F8CD6D69}" type="slidenum">
              <a:rPr smtClean="0"/>
              <a:pPr/>
              <a:t>‹#›</a:t>
            </a:fld>
            <a:endParaRPr dirty="0"/>
          </a:p>
        </p:txBody>
      </p:sp>
      <p:sp>
        <p:nvSpPr>
          <p:cNvPr id="3" name="Title 2">
            <a:extLst>
              <a:ext uri="{FF2B5EF4-FFF2-40B4-BE49-F238E27FC236}">
                <a16:creationId xmlns:a16="http://schemas.microsoft.com/office/drawing/2014/main" id="{9A67DE3C-68DE-43DF-A233-910AFDC7FBD6}"/>
              </a:ext>
            </a:extLst>
          </p:cNvPr>
          <p:cNvSpPr>
            <a:spLocks noGrp="1"/>
          </p:cNvSpPr>
          <p:nvPr>
            <p:ph type="title"/>
          </p:nvPr>
        </p:nvSpPr>
        <p:spPr>
          <a:xfrm>
            <a:off x="670560" y="759459"/>
            <a:ext cx="5089733" cy="520701"/>
          </a:xfrm>
        </p:spPr>
        <p:txBody>
          <a:bodyPr/>
          <a:lstStyle/>
          <a:p>
            <a:r>
              <a:rPr lang="en-US"/>
              <a:t>Click to edit Master title style</a:t>
            </a:r>
            <a:endParaRPr lang="en-IN"/>
          </a:p>
        </p:txBody>
      </p:sp>
    </p:spTree>
    <p:extLst>
      <p:ext uri="{BB962C8B-B14F-4D97-AF65-F5344CB8AC3E}">
        <p14:creationId xmlns:p14="http://schemas.microsoft.com/office/powerpoint/2010/main" val="47094970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R) Half-content &amp; image layout">
    <p:spTree>
      <p:nvGrpSpPr>
        <p:cNvPr id="1" name=""/>
        <p:cNvGrpSpPr/>
        <p:nvPr/>
      </p:nvGrpSpPr>
      <p:grpSpPr>
        <a:xfrm>
          <a:off x="0" y="0"/>
          <a:ext cx="0" cy="0"/>
          <a:chOff x="0" y="0"/>
          <a:chExt cx="0" cy="0"/>
        </a:xfrm>
      </p:grpSpPr>
      <p:sp>
        <p:nvSpPr>
          <p:cNvPr id="10" name="Picture Placeholder 9"/>
          <p:cNvSpPr>
            <a:spLocks noGrp="1"/>
          </p:cNvSpPr>
          <p:nvPr>
            <p:ph type="pic" sz="quarter" idx="14" hasCustomPrompt="1"/>
          </p:nvPr>
        </p:nvSpPr>
        <p:spPr>
          <a:xfrm>
            <a:off x="1" y="0"/>
            <a:ext cx="5753292" cy="6858000"/>
          </a:xfrm>
          <a:prstGeom prst="rect">
            <a:avLst/>
          </a:prstGeom>
          <a:solidFill>
            <a:schemeClr val="bg2"/>
          </a:solidFill>
          <a:ln>
            <a:noFill/>
          </a:ln>
          <a:effectLst/>
        </p:spPr>
        <p:txBody>
          <a:bodyPr lIns="365760" rIns="365760" anchor="ctr" anchorCtr="1"/>
          <a:lstStyle>
            <a:lvl1pPr algn="ctr">
              <a:defRPr sz="2400" b="0" baseline="0">
                <a:solidFill>
                  <a:schemeClr val="accent1"/>
                </a:solidFill>
                <a:latin typeface="+mn-lt"/>
              </a:defRPr>
            </a:lvl1pPr>
          </a:lstStyle>
          <a:p>
            <a:r>
              <a:rPr lang="en-US"/>
              <a:t>Insert an image</a:t>
            </a:r>
            <a:br>
              <a:rPr lang="en-US"/>
            </a:br>
            <a:r>
              <a:rPr lang="en-US"/>
              <a:t>within this placeholder </a:t>
            </a:r>
          </a:p>
        </p:txBody>
      </p:sp>
      <p:sp>
        <p:nvSpPr>
          <p:cNvPr id="15" name="Text Placeholder 9">
            <a:extLst>
              <a:ext uri="{FF2B5EF4-FFF2-40B4-BE49-F238E27FC236}">
                <a16:creationId xmlns:a16="http://schemas.microsoft.com/office/drawing/2014/main" id="{82FAC416-5A96-491E-91F4-37DD3C42AC2D}"/>
              </a:ext>
            </a:extLst>
          </p:cNvPr>
          <p:cNvSpPr>
            <a:spLocks noGrp="1"/>
          </p:cNvSpPr>
          <p:nvPr>
            <p:ph type="body" sz="quarter" idx="18" hasCustomPrompt="1"/>
          </p:nvPr>
        </p:nvSpPr>
        <p:spPr>
          <a:xfrm>
            <a:off x="6435346" y="355600"/>
            <a:ext cx="5096255" cy="348813"/>
          </a:xfrm>
          <a:prstGeom prst="rect">
            <a:avLst/>
          </a:prstGeom>
        </p:spPr>
        <p:txBody>
          <a:bodyPr wrap="square">
            <a:noAutofit/>
          </a:bodyPr>
          <a:lstStyle>
            <a:lvl1pPr>
              <a:defRPr sz="1867" b="0" cap="all" spc="200" baseline="0">
                <a:solidFill>
                  <a:schemeClr val="accent1"/>
                </a:solidFill>
                <a:latin typeface="+mn-lt"/>
              </a:defRPr>
            </a:lvl1pPr>
            <a:lvl2pPr marL="0" indent="0">
              <a:buNone/>
              <a:defRPr/>
            </a:lvl2pPr>
          </a:lstStyle>
          <a:p>
            <a:pPr lvl="0"/>
            <a:r>
              <a:rPr lang="en-US"/>
              <a:t>Eyebrow identification, CALIBRI, 14PT</a:t>
            </a:r>
          </a:p>
        </p:txBody>
      </p:sp>
      <p:sp>
        <p:nvSpPr>
          <p:cNvPr id="17" name="Text Placeholder 4">
            <a:extLst>
              <a:ext uri="{FF2B5EF4-FFF2-40B4-BE49-F238E27FC236}">
                <a16:creationId xmlns:a16="http://schemas.microsoft.com/office/drawing/2014/main" id="{53FDA49B-BBFC-4479-BD4E-6B88C700E352}"/>
              </a:ext>
            </a:extLst>
          </p:cNvPr>
          <p:cNvSpPr>
            <a:spLocks noGrp="1"/>
          </p:cNvSpPr>
          <p:nvPr>
            <p:ph type="body" sz="quarter" idx="19" hasCustomPrompt="1"/>
          </p:nvPr>
        </p:nvSpPr>
        <p:spPr>
          <a:xfrm>
            <a:off x="6435768" y="1463943"/>
            <a:ext cx="5089736" cy="520700"/>
          </a:xfrm>
          <a:prstGeom prst="rect">
            <a:avLst/>
          </a:prstGeom>
        </p:spPr>
        <p:txBody>
          <a:bodyPr>
            <a:noAutofit/>
          </a:bodyPr>
          <a:lstStyle>
            <a:lvl1pPr>
              <a:defRPr sz="2400" b="1" cap="all" baseline="0">
                <a:solidFill>
                  <a:schemeClr val="accent3"/>
                </a:solidFill>
                <a:latin typeface="+mn-lt"/>
              </a:defRPr>
            </a:lvl1pPr>
          </a:lstStyle>
          <a:p>
            <a:pPr lvl="0"/>
            <a:r>
              <a:rPr lang="en-US"/>
              <a:t>SUBTITLE, CALIBRI, 18PT, BOLD</a:t>
            </a:r>
          </a:p>
        </p:txBody>
      </p:sp>
      <p:sp>
        <p:nvSpPr>
          <p:cNvPr id="18" name="Text Placeholder 4">
            <a:extLst>
              <a:ext uri="{FF2B5EF4-FFF2-40B4-BE49-F238E27FC236}">
                <a16:creationId xmlns:a16="http://schemas.microsoft.com/office/drawing/2014/main" id="{EC4C2575-A445-43B7-875C-641A76884F26}"/>
              </a:ext>
            </a:extLst>
          </p:cNvPr>
          <p:cNvSpPr>
            <a:spLocks noGrp="1"/>
          </p:cNvSpPr>
          <p:nvPr>
            <p:ph type="body" sz="quarter" idx="13" hasCustomPrompt="1"/>
          </p:nvPr>
        </p:nvSpPr>
        <p:spPr>
          <a:xfrm>
            <a:off x="6435768" y="2159957"/>
            <a:ext cx="5089736" cy="426720"/>
          </a:xfrm>
          <a:prstGeom prst="rect">
            <a:avLst/>
          </a:prstGeom>
        </p:spPr>
        <p:txBody>
          <a:bodyPr>
            <a:noAutofit/>
          </a:bodyPr>
          <a:lstStyle>
            <a:lvl1pPr>
              <a:defRPr sz="2133" b="1" cap="all" baseline="0">
                <a:solidFill>
                  <a:schemeClr val="accent3"/>
                </a:solidFill>
                <a:latin typeface="+mn-lt"/>
              </a:defRPr>
            </a:lvl1pPr>
          </a:lstStyle>
          <a:p>
            <a:pPr lvl="0"/>
            <a:r>
              <a:rPr lang="en-US"/>
              <a:t>SHORT TITLE, CALIBRI, 16PT, BOLD</a:t>
            </a:r>
          </a:p>
        </p:txBody>
      </p:sp>
      <p:sp>
        <p:nvSpPr>
          <p:cNvPr id="19" name="Content Placeholder 5">
            <a:extLst>
              <a:ext uri="{FF2B5EF4-FFF2-40B4-BE49-F238E27FC236}">
                <a16:creationId xmlns:a16="http://schemas.microsoft.com/office/drawing/2014/main" id="{E778DA63-FCCC-4EE0-AA5F-890A1063CF18}"/>
              </a:ext>
            </a:extLst>
          </p:cNvPr>
          <p:cNvSpPr>
            <a:spLocks noGrp="1"/>
          </p:cNvSpPr>
          <p:nvPr>
            <p:ph sz="quarter" idx="20"/>
          </p:nvPr>
        </p:nvSpPr>
        <p:spPr>
          <a:xfrm>
            <a:off x="6435343" y="2610322"/>
            <a:ext cx="5089735" cy="1442031"/>
          </a:xfrm>
        </p:spPr>
        <p:txBody>
          <a:bodyPr>
            <a:noAutofit/>
          </a:bodyPr>
          <a:lstStyle>
            <a:lvl1pPr>
              <a:defRPr sz="1867"/>
            </a:lvl1pPr>
            <a:lvl2pPr>
              <a:defRPr/>
            </a:lvl2pPr>
            <a:lvl3pPr>
              <a:defRPr/>
            </a:lvl3pPr>
            <a:lvl4pPr>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20" name="Text Placeholder 4">
            <a:extLst>
              <a:ext uri="{FF2B5EF4-FFF2-40B4-BE49-F238E27FC236}">
                <a16:creationId xmlns:a16="http://schemas.microsoft.com/office/drawing/2014/main" id="{BFD7EDCF-7335-4524-B52F-57203999193F}"/>
              </a:ext>
            </a:extLst>
          </p:cNvPr>
          <p:cNvSpPr>
            <a:spLocks noGrp="1"/>
          </p:cNvSpPr>
          <p:nvPr>
            <p:ph type="body" sz="quarter" idx="21" hasCustomPrompt="1"/>
          </p:nvPr>
        </p:nvSpPr>
        <p:spPr>
          <a:xfrm>
            <a:off x="6435768" y="4316768"/>
            <a:ext cx="5089736" cy="426720"/>
          </a:xfrm>
          <a:prstGeom prst="rect">
            <a:avLst/>
          </a:prstGeom>
        </p:spPr>
        <p:txBody>
          <a:bodyPr>
            <a:noAutofit/>
          </a:bodyPr>
          <a:lstStyle>
            <a:lvl1pPr>
              <a:defRPr sz="2133" b="1" cap="all" baseline="0">
                <a:solidFill>
                  <a:schemeClr val="accent3"/>
                </a:solidFill>
                <a:latin typeface="+mn-lt"/>
              </a:defRPr>
            </a:lvl1pPr>
          </a:lstStyle>
          <a:p>
            <a:pPr lvl="0"/>
            <a:r>
              <a:rPr lang="en-US"/>
              <a:t>SHORT TITLE, CALIBRI, 16PT, BOLD</a:t>
            </a:r>
          </a:p>
        </p:txBody>
      </p:sp>
      <p:sp>
        <p:nvSpPr>
          <p:cNvPr id="21" name="Content Placeholder 5">
            <a:extLst>
              <a:ext uri="{FF2B5EF4-FFF2-40B4-BE49-F238E27FC236}">
                <a16:creationId xmlns:a16="http://schemas.microsoft.com/office/drawing/2014/main" id="{08041EA5-1907-45C9-B84F-05A0E02AB318}"/>
              </a:ext>
            </a:extLst>
          </p:cNvPr>
          <p:cNvSpPr>
            <a:spLocks noGrp="1"/>
          </p:cNvSpPr>
          <p:nvPr>
            <p:ph sz="quarter" idx="22"/>
          </p:nvPr>
        </p:nvSpPr>
        <p:spPr>
          <a:xfrm>
            <a:off x="6435343" y="4767134"/>
            <a:ext cx="5089735" cy="1442029"/>
          </a:xfrm>
        </p:spPr>
        <p:txBody>
          <a:bodyPr>
            <a:noAutofit/>
          </a:bodyPr>
          <a:lstStyle>
            <a:lvl1pPr>
              <a:defRPr sz="1867"/>
            </a:lvl1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Date Placeholder 4">
            <a:extLst>
              <a:ext uri="{FF2B5EF4-FFF2-40B4-BE49-F238E27FC236}">
                <a16:creationId xmlns:a16="http://schemas.microsoft.com/office/drawing/2014/main" id="{2A75C93F-ECF9-4556-AC7C-FA60927EA1A8}"/>
              </a:ext>
            </a:extLst>
          </p:cNvPr>
          <p:cNvSpPr>
            <a:spLocks noGrp="1"/>
          </p:cNvSpPr>
          <p:nvPr>
            <p:ph type="dt" sz="half" idx="23"/>
          </p:nvPr>
        </p:nvSpPr>
        <p:spPr/>
        <p:txBody>
          <a:bodyPr vert="horz" lIns="91440" tIns="45720" rIns="91440" bIns="45720" rtlCol="0" anchor="ctr"/>
          <a:lstStyle>
            <a:lvl1pPr algn="ctr">
              <a:defRPr lang="en-IN" smtClean="0">
                <a:solidFill>
                  <a:schemeClr val="bg2">
                    <a:lumMod val="10000"/>
                  </a:schemeClr>
                </a:solidFill>
              </a:defRPr>
            </a:lvl1pPr>
          </a:lstStyle>
          <a:p>
            <a:endParaRPr lang="en-IN"/>
          </a:p>
        </p:txBody>
      </p:sp>
      <p:sp>
        <p:nvSpPr>
          <p:cNvPr id="6" name="Footer Placeholder 5">
            <a:extLst>
              <a:ext uri="{FF2B5EF4-FFF2-40B4-BE49-F238E27FC236}">
                <a16:creationId xmlns:a16="http://schemas.microsoft.com/office/drawing/2014/main" id="{7C069AD8-8E84-41FF-B477-E769B006F372}"/>
              </a:ext>
            </a:extLst>
          </p:cNvPr>
          <p:cNvSpPr>
            <a:spLocks noGrp="1"/>
          </p:cNvSpPr>
          <p:nvPr>
            <p:ph type="ftr" sz="quarter" idx="24"/>
          </p:nvPr>
        </p:nvSpPr>
        <p:spPr/>
        <p:txBody>
          <a:bodyPr vert="horz" lIns="91440" tIns="45720" rIns="91440" bIns="45720" rtlCol="0" anchor="ctr"/>
          <a:lstStyle>
            <a:lvl1pPr algn="r">
              <a:defRPr lang="en-IN" smtClean="0">
                <a:solidFill>
                  <a:schemeClr val="bg2">
                    <a:lumMod val="10000"/>
                  </a:schemeClr>
                </a:solidFill>
              </a:defRPr>
            </a:lvl1pPr>
          </a:lstStyle>
          <a:p>
            <a:endParaRPr lang="en-IN"/>
          </a:p>
        </p:txBody>
      </p:sp>
      <p:sp>
        <p:nvSpPr>
          <p:cNvPr id="7" name="Slide Number Placeholder 6">
            <a:extLst>
              <a:ext uri="{FF2B5EF4-FFF2-40B4-BE49-F238E27FC236}">
                <a16:creationId xmlns:a16="http://schemas.microsoft.com/office/drawing/2014/main" id="{62859DF1-EAA0-48AE-9642-5890114712D6}"/>
              </a:ext>
            </a:extLst>
          </p:cNvPr>
          <p:cNvSpPr>
            <a:spLocks noGrp="1"/>
          </p:cNvSpPr>
          <p:nvPr>
            <p:ph type="sldNum" sz="quarter" idx="25"/>
          </p:nvPr>
        </p:nvSpPr>
        <p:spPr/>
        <p:txBody>
          <a:bodyPr vert="horz" lIns="91440" tIns="45720" rIns="91440" bIns="45720" rtlCol="0" anchor="ctr"/>
          <a:lstStyle>
            <a:lvl1pPr>
              <a:defRPr lang="en-IN" sz="1200" smtClean="0">
                <a:solidFill>
                  <a:schemeClr val="bg2">
                    <a:lumMod val="10000"/>
                  </a:schemeClr>
                </a:solidFill>
                <a:cs typeface="Calibri" panose="020F0502020204030204" pitchFamily="34" charset="0"/>
              </a:defRPr>
            </a:lvl1pPr>
          </a:lstStyle>
          <a:p>
            <a:r>
              <a:rPr lang="en-IN" dirty="0"/>
              <a:t>|    </a:t>
            </a:r>
            <a:fld id="{7B2119CD-3B2D-4CEB-B404-D2E3F8CD6D69}" type="slidenum">
              <a:rPr smtClean="0"/>
              <a:pPr/>
              <a:t>‹#›</a:t>
            </a:fld>
            <a:endParaRPr dirty="0"/>
          </a:p>
        </p:txBody>
      </p:sp>
      <p:sp>
        <p:nvSpPr>
          <p:cNvPr id="3" name="Title 2">
            <a:extLst>
              <a:ext uri="{FF2B5EF4-FFF2-40B4-BE49-F238E27FC236}">
                <a16:creationId xmlns:a16="http://schemas.microsoft.com/office/drawing/2014/main" id="{40AE3F9D-0018-4E23-82DB-DD559B56D0D9}"/>
              </a:ext>
            </a:extLst>
          </p:cNvPr>
          <p:cNvSpPr>
            <a:spLocks noGrp="1"/>
          </p:cNvSpPr>
          <p:nvPr>
            <p:ph type="title"/>
          </p:nvPr>
        </p:nvSpPr>
        <p:spPr>
          <a:xfrm>
            <a:off x="6425184" y="759459"/>
            <a:ext cx="5096256" cy="520701"/>
          </a:xfrm>
        </p:spPr>
        <p:txBody>
          <a:bodyPr/>
          <a:lstStyle/>
          <a:p>
            <a:r>
              <a:rPr lang="en-US"/>
              <a:t>Click to edit Master title style</a:t>
            </a:r>
            <a:endParaRPr lang="en-IN"/>
          </a:p>
        </p:txBody>
      </p:sp>
    </p:spTree>
    <p:extLst>
      <p:ext uri="{BB962C8B-B14F-4D97-AF65-F5344CB8AC3E}">
        <p14:creationId xmlns:p14="http://schemas.microsoft.com/office/powerpoint/2010/main" val="111795081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L) Alternate Half-content &amp; image layout">
    <p:spTree>
      <p:nvGrpSpPr>
        <p:cNvPr id="1" name=""/>
        <p:cNvGrpSpPr/>
        <p:nvPr/>
      </p:nvGrpSpPr>
      <p:grpSpPr>
        <a:xfrm>
          <a:off x="0" y="0"/>
          <a:ext cx="0" cy="0"/>
          <a:chOff x="0" y="0"/>
          <a:chExt cx="0" cy="0"/>
        </a:xfrm>
      </p:grpSpPr>
      <p:sp>
        <p:nvSpPr>
          <p:cNvPr id="10" name="Picture Placeholder 9"/>
          <p:cNvSpPr>
            <a:spLocks noGrp="1"/>
          </p:cNvSpPr>
          <p:nvPr>
            <p:ph type="pic" sz="quarter" idx="14" hasCustomPrompt="1"/>
          </p:nvPr>
        </p:nvSpPr>
        <p:spPr>
          <a:xfrm>
            <a:off x="6425185" y="0"/>
            <a:ext cx="5766815" cy="6858000"/>
          </a:xfrm>
          <a:prstGeom prst="rect">
            <a:avLst/>
          </a:prstGeom>
          <a:solidFill>
            <a:schemeClr val="bg2"/>
          </a:solidFill>
          <a:ln>
            <a:noFill/>
          </a:ln>
          <a:effectLst/>
        </p:spPr>
        <p:txBody>
          <a:bodyPr lIns="365760" rIns="365760" anchor="ctr" anchorCtr="1"/>
          <a:lstStyle>
            <a:lvl1pPr algn="ctr">
              <a:defRPr sz="2400" b="0" baseline="0">
                <a:solidFill>
                  <a:schemeClr val="accent1"/>
                </a:solidFill>
                <a:latin typeface="+mn-lt"/>
              </a:defRPr>
            </a:lvl1pPr>
          </a:lstStyle>
          <a:p>
            <a:r>
              <a:rPr lang="en-US"/>
              <a:t>Insert an image</a:t>
            </a:r>
            <a:br>
              <a:rPr lang="en-US"/>
            </a:br>
            <a:r>
              <a:rPr lang="en-US"/>
              <a:t>within this placeholder </a:t>
            </a:r>
          </a:p>
        </p:txBody>
      </p:sp>
      <p:sp>
        <p:nvSpPr>
          <p:cNvPr id="14" name="Text Placeholder 9">
            <a:extLst>
              <a:ext uri="{FF2B5EF4-FFF2-40B4-BE49-F238E27FC236}">
                <a16:creationId xmlns:a16="http://schemas.microsoft.com/office/drawing/2014/main" id="{05D9C096-3ECB-4476-AF46-67B691208D52}"/>
              </a:ext>
            </a:extLst>
          </p:cNvPr>
          <p:cNvSpPr>
            <a:spLocks noGrp="1"/>
          </p:cNvSpPr>
          <p:nvPr>
            <p:ph type="body" sz="quarter" idx="18" hasCustomPrompt="1"/>
          </p:nvPr>
        </p:nvSpPr>
        <p:spPr>
          <a:xfrm>
            <a:off x="670562" y="355600"/>
            <a:ext cx="5096255" cy="348813"/>
          </a:xfrm>
          <a:prstGeom prst="rect">
            <a:avLst/>
          </a:prstGeom>
        </p:spPr>
        <p:txBody>
          <a:bodyPr wrap="square">
            <a:noAutofit/>
          </a:bodyPr>
          <a:lstStyle>
            <a:lvl1pPr>
              <a:defRPr sz="1867" b="0" cap="all" spc="200" baseline="0">
                <a:solidFill>
                  <a:schemeClr val="accent1"/>
                </a:solidFill>
                <a:latin typeface="+mn-lt"/>
              </a:defRPr>
            </a:lvl1pPr>
            <a:lvl2pPr marL="0" indent="0">
              <a:buNone/>
              <a:defRPr/>
            </a:lvl2pPr>
          </a:lstStyle>
          <a:p>
            <a:pPr lvl="0"/>
            <a:r>
              <a:rPr lang="en-US"/>
              <a:t>Eyebrow identification, CALIBRI, 14PT</a:t>
            </a:r>
          </a:p>
        </p:txBody>
      </p:sp>
      <p:sp>
        <p:nvSpPr>
          <p:cNvPr id="17" name="Text Placeholder 4">
            <a:extLst>
              <a:ext uri="{FF2B5EF4-FFF2-40B4-BE49-F238E27FC236}">
                <a16:creationId xmlns:a16="http://schemas.microsoft.com/office/drawing/2014/main" id="{E828A00F-D1B4-4C3E-969E-375A3487E70C}"/>
              </a:ext>
            </a:extLst>
          </p:cNvPr>
          <p:cNvSpPr>
            <a:spLocks noGrp="1"/>
          </p:cNvSpPr>
          <p:nvPr>
            <p:ph type="body" sz="quarter" idx="19" hasCustomPrompt="1"/>
          </p:nvPr>
        </p:nvSpPr>
        <p:spPr>
          <a:xfrm>
            <a:off x="670984" y="1463943"/>
            <a:ext cx="5089736" cy="520700"/>
          </a:xfrm>
          <a:prstGeom prst="rect">
            <a:avLst/>
          </a:prstGeom>
        </p:spPr>
        <p:txBody>
          <a:bodyPr>
            <a:noAutofit/>
          </a:bodyPr>
          <a:lstStyle>
            <a:lvl1pPr>
              <a:defRPr sz="2400" b="1" cap="all" baseline="0">
                <a:solidFill>
                  <a:schemeClr val="accent3"/>
                </a:solidFill>
                <a:latin typeface="+mn-lt"/>
              </a:defRPr>
            </a:lvl1pPr>
          </a:lstStyle>
          <a:p>
            <a:pPr lvl="0"/>
            <a:r>
              <a:rPr lang="en-US"/>
              <a:t>SUBTITLE, CALIBRI, 18PT, BOLD</a:t>
            </a:r>
          </a:p>
        </p:txBody>
      </p:sp>
      <p:sp>
        <p:nvSpPr>
          <p:cNvPr id="19" name="Content Placeholder 5">
            <a:extLst>
              <a:ext uri="{FF2B5EF4-FFF2-40B4-BE49-F238E27FC236}">
                <a16:creationId xmlns:a16="http://schemas.microsoft.com/office/drawing/2014/main" id="{74DA2C74-7837-4DF6-A9E0-010AABA411BF}"/>
              </a:ext>
            </a:extLst>
          </p:cNvPr>
          <p:cNvSpPr>
            <a:spLocks noGrp="1"/>
          </p:cNvSpPr>
          <p:nvPr>
            <p:ph sz="quarter" idx="20"/>
          </p:nvPr>
        </p:nvSpPr>
        <p:spPr>
          <a:xfrm>
            <a:off x="670559" y="2159958"/>
            <a:ext cx="5089735" cy="4060927"/>
          </a:xfrm>
        </p:spPr>
        <p:txBody>
          <a:bodyPr>
            <a:noAutofit/>
          </a:bodyPr>
          <a:lstStyle>
            <a:lvl1pPr>
              <a:defRPr sz="1867"/>
            </a:lvl1pPr>
            <a:lvl2pPr>
              <a:defRPr/>
            </a:lvl2pPr>
            <a:lvl3pPr>
              <a:defRPr/>
            </a:lvl3pPr>
            <a:lvl4pPr>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Date Placeholder 4">
            <a:extLst>
              <a:ext uri="{FF2B5EF4-FFF2-40B4-BE49-F238E27FC236}">
                <a16:creationId xmlns:a16="http://schemas.microsoft.com/office/drawing/2014/main" id="{4727F0BF-1759-4538-B8D8-0064CA73DDB0}"/>
              </a:ext>
            </a:extLst>
          </p:cNvPr>
          <p:cNvSpPr>
            <a:spLocks noGrp="1"/>
          </p:cNvSpPr>
          <p:nvPr>
            <p:ph type="dt" sz="half" idx="21"/>
          </p:nvPr>
        </p:nvSpPr>
        <p:spPr/>
        <p:txBody>
          <a:bodyPr vert="horz" lIns="91440" tIns="45720" rIns="91440" bIns="45720" rtlCol="0" anchor="ctr"/>
          <a:lstStyle>
            <a:lvl1pPr algn="ctr">
              <a:defRPr lang="en-IN" smtClean="0">
                <a:solidFill>
                  <a:schemeClr val="bg2">
                    <a:lumMod val="10000"/>
                  </a:schemeClr>
                </a:solidFill>
              </a:defRPr>
            </a:lvl1pPr>
          </a:lstStyle>
          <a:p>
            <a:endParaRPr lang="en-IN" dirty="0"/>
          </a:p>
        </p:txBody>
      </p:sp>
      <p:sp>
        <p:nvSpPr>
          <p:cNvPr id="6" name="Footer Placeholder 5">
            <a:extLst>
              <a:ext uri="{FF2B5EF4-FFF2-40B4-BE49-F238E27FC236}">
                <a16:creationId xmlns:a16="http://schemas.microsoft.com/office/drawing/2014/main" id="{950FE4CA-4B98-48B6-B1EE-FD27EAF7A291}"/>
              </a:ext>
            </a:extLst>
          </p:cNvPr>
          <p:cNvSpPr>
            <a:spLocks noGrp="1"/>
          </p:cNvSpPr>
          <p:nvPr>
            <p:ph type="ftr" sz="quarter" idx="22"/>
          </p:nvPr>
        </p:nvSpPr>
        <p:spPr/>
        <p:txBody>
          <a:bodyPr vert="horz" lIns="91440" tIns="45720" rIns="91440" bIns="45720" rtlCol="0" anchor="ctr"/>
          <a:lstStyle>
            <a:lvl1pPr algn="r">
              <a:defRPr lang="en-IN" smtClean="0">
                <a:solidFill>
                  <a:schemeClr val="bg2">
                    <a:lumMod val="10000"/>
                  </a:schemeClr>
                </a:solidFill>
              </a:defRPr>
            </a:lvl1pPr>
          </a:lstStyle>
          <a:p>
            <a:endParaRPr lang="en-IN" dirty="0"/>
          </a:p>
        </p:txBody>
      </p:sp>
      <p:sp>
        <p:nvSpPr>
          <p:cNvPr id="7" name="Slide Number Placeholder 6">
            <a:extLst>
              <a:ext uri="{FF2B5EF4-FFF2-40B4-BE49-F238E27FC236}">
                <a16:creationId xmlns:a16="http://schemas.microsoft.com/office/drawing/2014/main" id="{B56BBD30-0719-4938-BD49-A680D58627FE}"/>
              </a:ext>
            </a:extLst>
          </p:cNvPr>
          <p:cNvSpPr>
            <a:spLocks noGrp="1"/>
          </p:cNvSpPr>
          <p:nvPr>
            <p:ph type="sldNum" sz="quarter" idx="23"/>
          </p:nvPr>
        </p:nvSpPr>
        <p:spPr/>
        <p:txBody>
          <a:bodyPr vert="horz" lIns="91440" tIns="45720" rIns="91440" bIns="45720" rtlCol="0" anchor="ctr"/>
          <a:lstStyle>
            <a:lvl1pPr>
              <a:defRPr lang="en-IN" sz="1200" smtClean="0">
                <a:solidFill>
                  <a:schemeClr val="bg2">
                    <a:lumMod val="10000"/>
                  </a:schemeClr>
                </a:solidFill>
                <a:cs typeface="Calibri" panose="020F0502020204030204" pitchFamily="34" charset="0"/>
              </a:defRPr>
            </a:lvl1pPr>
          </a:lstStyle>
          <a:p>
            <a:r>
              <a:rPr lang="en-IN" dirty="0"/>
              <a:t>|    </a:t>
            </a:r>
            <a:fld id="{7B2119CD-3B2D-4CEB-B404-D2E3F8CD6D69}" type="slidenum">
              <a:rPr smtClean="0"/>
              <a:pPr/>
              <a:t>‹#›</a:t>
            </a:fld>
            <a:endParaRPr dirty="0"/>
          </a:p>
        </p:txBody>
      </p:sp>
      <p:sp>
        <p:nvSpPr>
          <p:cNvPr id="3" name="Title 2">
            <a:extLst>
              <a:ext uri="{FF2B5EF4-FFF2-40B4-BE49-F238E27FC236}">
                <a16:creationId xmlns:a16="http://schemas.microsoft.com/office/drawing/2014/main" id="{7A62E712-D0C0-4F27-A890-045067D4FBAF}"/>
              </a:ext>
            </a:extLst>
          </p:cNvPr>
          <p:cNvSpPr>
            <a:spLocks noGrp="1"/>
          </p:cNvSpPr>
          <p:nvPr>
            <p:ph type="title"/>
          </p:nvPr>
        </p:nvSpPr>
        <p:spPr>
          <a:xfrm>
            <a:off x="670560" y="759459"/>
            <a:ext cx="5089733" cy="520701"/>
          </a:xfrm>
        </p:spPr>
        <p:txBody>
          <a:bodyPr/>
          <a:lstStyle/>
          <a:p>
            <a:r>
              <a:rPr lang="en-US"/>
              <a:t>Click to edit Master title style</a:t>
            </a:r>
            <a:endParaRPr lang="en-IN"/>
          </a:p>
        </p:txBody>
      </p:sp>
    </p:spTree>
    <p:extLst>
      <p:ext uri="{BB962C8B-B14F-4D97-AF65-F5344CB8AC3E}">
        <p14:creationId xmlns:p14="http://schemas.microsoft.com/office/powerpoint/2010/main" val="44533536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R) Alternate Half-content &amp; image layout">
    <p:spTree>
      <p:nvGrpSpPr>
        <p:cNvPr id="1" name=""/>
        <p:cNvGrpSpPr/>
        <p:nvPr/>
      </p:nvGrpSpPr>
      <p:grpSpPr>
        <a:xfrm>
          <a:off x="0" y="0"/>
          <a:ext cx="0" cy="0"/>
          <a:chOff x="0" y="0"/>
          <a:chExt cx="0" cy="0"/>
        </a:xfrm>
      </p:grpSpPr>
      <p:sp>
        <p:nvSpPr>
          <p:cNvPr id="10" name="Picture Placeholder 9"/>
          <p:cNvSpPr>
            <a:spLocks noGrp="1"/>
          </p:cNvSpPr>
          <p:nvPr>
            <p:ph type="pic" sz="quarter" idx="14" hasCustomPrompt="1"/>
          </p:nvPr>
        </p:nvSpPr>
        <p:spPr>
          <a:xfrm>
            <a:off x="1" y="0"/>
            <a:ext cx="5753292" cy="6858000"/>
          </a:xfrm>
          <a:prstGeom prst="rect">
            <a:avLst/>
          </a:prstGeom>
          <a:solidFill>
            <a:schemeClr val="bg2"/>
          </a:solidFill>
          <a:ln>
            <a:noFill/>
          </a:ln>
          <a:effectLst/>
        </p:spPr>
        <p:txBody>
          <a:bodyPr lIns="365760" rIns="365760" anchor="ctr" anchorCtr="1"/>
          <a:lstStyle>
            <a:lvl1pPr algn="ctr">
              <a:defRPr sz="2400" b="0" baseline="0">
                <a:solidFill>
                  <a:schemeClr val="accent1"/>
                </a:solidFill>
                <a:latin typeface="+mn-lt"/>
              </a:defRPr>
            </a:lvl1pPr>
          </a:lstStyle>
          <a:p>
            <a:r>
              <a:rPr lang="en-US"/>
              <a:t>Insert an image</a:t>
            </a:r>
            <a:br>
              <a:rPr lang="en-US"/>
            </a:br>
            <a:r>
              <a:rPr lang="en-US"/>
              <a:t>within this placeholder </a:t>
            </a:r>
          </a:p>
        </p:txBody>
      </p:sp>
      <p:sp>
        <p:nvSpPr>
          <p:cNvPr id="15" name="Text Placeholder 9">
            <a:extLst>
              <a:ext uri="{FF2B5EF4-FFF2-40B4-BE49-F238E27FC236}">
                <a16:creationId xmlns:a16="http://schemas.microsoft.com/office/drawing/2014/main" id="{82FAC416-5A96-491E-91F4-37DD3C42AC2D}"/>
              </a:ext>
            </a:extLst>
          </p:cNvPr>
          <p:cNvSpPr>
            <a:spLocks noGrp="1"/>
          </p:cNvSpPr>
          <p:nvPr>
            <p:ph type="body" sz="quarter" idx="18" hasCustomPrompt="1"/>
          </p:nvPr>
        </p:nvSpPr>
        <p:spPr>
          <a:xfrm>
            <a:off x="6435346" y="355600"/>
            <a:ext cx="5096255" cy="348813"/>
          </a:xfrm>
          <a:prstGeom prst="rect">
            <a:avLst/>
          </a:prstGeom>
        </p:spPr>
        <p:txBody>
          <a:bodyPr wrap="square">
            <a:noAutofit/>
          </a:bodyPr>
          <a:lstStyle>
            <a:lvl1pPr>
              <a:defRPr sz="1867" b="0" cap="all" spc="200" baseline="0">
                <a:solidFill>
                  <a:schemeClr val="accent1"/>
                </a:solidFill>
                <a:latin typeface="+mn-lt"/>
              </a:defRPr>
            </a:lvl1pPr>
            <a:lvl2pPr marL="0" indent="0">
              <a:buNone/>
              <a:defRPr/>
            </a:lvl2pPr>
          </a:lstStyle>
          <a:p>
            <a:pPr lvl="0"/>
            <a:r>
              <a:rPr lang="en-US"/>
              <a:t>Eyebrow identification, CALIBRI, 14PT</a:t>
            </a:r>
          </a:p>
        </p:txBody>
      </p:sp>
      <p:sp>
        <p:nvSpPr>
          <p:cNvPr id="17" name="Text Placeholder 4">
            <a:extLst>
              <a:ext uri="{FF2B5EF4-FFF2-40B4-BE49-F238E27FC236}">
                <a16:creationId xmlns:a16="http://schemas.microsoft.com/office/drawing/2014/main" id="{53FDA49B-BBFC-4479-BD4E-6B88C700E352}"/>
              </a:ext>
            </a:extLst>
          </p:cNvPr>
          <p:cNvSpPr>
            <a:spLocks noGrp="1"/>
          </p:cNvSpPr>
          <p:nvPr>
            <p:ph type="body" sz="quarter" idx="19" hasCustomPrompt="1"/>
          </p:nvPr>
        </p:nvSpPr>
        <p:spPr>
          <a:xfrm>
            <a:off x="6435768" y="1463943"/>
            <a:ext cx="5089736" cy="520700"/>
          </a:xfrm>
          <a:prstGeom prst="rect">
            <a:avLst/>
          </a:prstGeom>
        </p:spPr>
        <p:txBody>
          <a:bodyPr>
            <a:noAutofit/>
          </a:bodyPr>
          <a:lstStyle>
            <a:lvl1pPr>
              <a:defRPr sz="2400" b="1" cap="all" baseline="0">
                <a:solidFill>
                  <a:schemeClr val="accent3"/>
                </a:solidFill>
                <a:latin typeface="+mn-lt"/>
              </a:defRPr>
            </a:lvl1pPr>
          </a:lstStyle>
          <a:p>
            <a:pPr lvl="0"/>
            <a:r>
              <a:rPr lang="en-US"/>
              <a:t>SUBTITLE, CALIBRI, 18PT, BOLD</a:t>
            </a:r>
          </a:p>
        </p:txBody>
      </p:sp>
      <p:sp>
        <p:nvSpPr>
          <p:cNvPr id="19" name="Content Placeholder 5">
            <a:extLst>
              <a:ext uri="{FF2B5EF4-FFF2-40B4-BE49-F238E27FC236}">
                <a16:creationId xmlns:a16="http://schemas.microsoft.com/office/drawing/2014/main" id="{E778DA63-FCCC-4EE0-AA5F-890A1063CF18}"/>
              </a:ext>
            </a:extLst>
          </p:cNvPr>
          <p:cNvSpPr>
            <a:spLocks noGrp="1"/>
          </p:cNvSpPr>
          <p:nvPr>
            <p:ph sz="quarter" idx="20"/>
          </p:nvPr>
        </p:nvSpPr>
        <p:spPr>
          <a:xfrm>
            <a:off x="6435343" y="2159958"/>
            <a:ext cx="5089735" cy="4060927"/>
          </a:xfrm>
        </p:spPr>
        <p:txBody>
          <a:bodyPr>
            <a:noAutofit/>
          </a:bodyPr>
          <a:lstStyle>
            <a:lvl1pPr>
              <a:defRPr sz="1867"/>
            </a:lvl1pPr>
            <a:lvl2pPr>
              <a:defRPr/>
            </a:lvl2pPr>
            <a:lvl3pPr>
              <a:defRPr/>
            </a:lvl3pPr>
            <a:lvl4pPr>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Date Placeholder 4">
            <a:extLst>
              <a:ext uri="{FF2B5EF4-FFF2-40B4-BE49-F238E27FC236}">
                <a16:creationId xmlns:a16="http://schemas.microsoft.com/office/drawing/2014/main" id="{B9013800-11CE-477C-AE55-6CEC71C7CC12}"/>
              </a:ext>
            </a:extLst>
          </p:cNvPr>
          <p:cNvSpPr>
            <a:spLocks noGrp="1"/>
          </p:cNvSpPr>
          <p:nvPr>
            <p:ph type="dt" sz="half" idx="21"/>
          </p:nvPr>
        </p:nvSpPr>
        <p:spPr/>
        <p:txBody>
          <a:bodyPr vert="horz" lIns="91440" tIns="45720" rIns="91440" bIns="45720" rtlCol="0" anchor="ctr"/>
          <a:lstStyle>
            <a:lvl1pPr algn="ctr">
              <a:defRPr lang="en-IN" smtClean="0">
                <a:solidFill>
                  <a:schemeClr val="bg2">
                    <a:lumMod val="10000"/>
                  </a:schemeClr>
                </a:solidFill>
              </a:defRPr>
            </a:lvl1pPr>
          </a:lstStyle>
          <a:p>
            <a:endParaRPr lang="en-IN"/>
          </a:p>
        </p:txBody>
      </p:sp>
      <p:sp>
        <p:nvSpPr>
          <p:cNvPr id="6" name="Footer Placeholder 5">
            <a:extLst>
              <a:ext uri="{FF2B5EF4-FFF2-40B4-BE49-F238E27FC236}">
                <a16:creationId xmlns:a16="http://schemas.microsoft.com/office/drawing/2014/main" id="{03EF273E-1E19-49B4-B078-2C8515634842}"/>
              </a:ext>
            </a:extLst>
          </p:cNvPr>
          <p:cNvSpPr>
            <a:spLocks noGrp="1"/>
          </p:cNvSpPr>
          <p:nvPr>
            <p:ph type="ftr" sz="quarter" idx="22"/>
          </p:nvPr>
        </p:nvSpPr>
        <p:spPr/>
        <p:txBody>
          <a:bodyPr vert="horz" lIns="91440" tIns="45720" rIns="91440" bIns="45720" rtlCol="0" anchor="ctr"/>
          <a:lstStyle>
            <a:lvl1pPr algn="r">
              <a:defRPr lang="en-IN" smtClean="0">
                <a:solidFill>
                  <a:schemeClr val="bg2">
                    <a:lumMod val="10000"/>
                  </a:schemeClr>
                </a:solidFill>
              </a:defRPr>
            </a:lvl1pPr>
          </a:lstStyle>
          <a:p>
            <a:endParaRPr lang="en-IN"/>
          </a:p>
        </p:txBody>
      </p:sp>
      <p:sp>
        <p:nvSpPr>
          <p:cNvPr id="7" name="Slide Number Placeholder 6">
            <a:extLst>
              <a:ext uri="{FF2B5EF4-FFF2-40B4-BE49-F238E27FC236}">
                <a16:creationId xmlns:a16="http://schemas.microsoft.com/office/drawing/2014/main" id="{A5194424-AE09-468A-95DC-0699180FC4E1}"/>
              </a:ext>
            </a:extLst>
          </p:cNvPr>
          <p:cNvSpPr>
            <a:spLocks noGrp="1"/>
          </p:cNvSpPr>
          <p:nvPr>
            <p:ph type="sldNum" sz="quarter" idx="23"/>
          </p:nvPr>
        </p:nvSpPr>
        <p:spPr/>
        <p:txBody>
          <a:bodyPr vert="horz" lIns="91440" tIns="45720" rIns="91440" bIns="45720" rtlCol="0" anchor="ctr"/>
          <a:lstStyle>
            <a:lvl1pPr>
              <a:defRPr lang="en-IN" sz="1200" smtClean="0">
                <a:solidFill>
                  <a:schemeClr val="bg2">
                    <a:lumMod val="10000"/>
                  </a:schemeClr>
                </a:solidFill>
                <a:cs typeface="Calibri" panose="020F0502020204030204" pitchFamily="34" charset="0"/>
              </a:defRPr>
            </a:lvl1pPr>
          </a:lstStyle>
          <a:p>
            <a:r>
              <a:rPr lang="en-IN" dirty="0"/>
              <a:t>|    </a:t>
            </a:r>
            <a:fld id="{7B2119CD-3B2D-4CEB-B404-D2E3F8CD6D69}" type="slidenum">
              <a:rPr smtClean="0"/>
              <a:pPr/>
              <a:t>‹#›</a:t>
            </a:fld>
            <a:endParaRPr dirty="0"/>
          </a:p>
        </p:txBody>
      </p:sp>
      <p:sp>
        <p:nvSpPr>
          <p:cNvPr id="3" name="Title 2">
            <a:extLst>
              <a:ext uri="{FF2B5EF4-FFF2-40B4-BE49-F238E27FC236}">
                <a16:creationId xmlns:a16="http://schemas.microsoft.com/office/drawing/2014/main" id="{22AB94D7-D90B-4C16-A5BF-F2C3042C6A24}"/>
              </a:ext>
            </a:extLst>
          </p:cNvPr>
          <p:cNvSpPr>
            <a:spLocks noGrp="1"/>
          </p:cNvSpPr>
          <p:nvPr>
            <p:ph type="title"/>
          </p:nvPr>
        </p:nvSpPr>
        <p:spPr>
          <a:xfrm>
            <a:off x="6425185" y="759459"/>
            <a:ext cx="5096255" cy="520701"/>
          </a:xfrm>
        </p:spPr>
        <p:txBody>
          <a:bodyPr/>
          <a:lstStyle/>
          <a:p>
            <a:r>
              <a:rPr lang="en-US"/>
              <a:t>Click to edit Master title style</a:t>
            </a:r>
            <a:endParaRPr lang="en-IN"/>
          </a:p>
        </p:txBody>
      </p:sp>
    </p:spTree>
    <p:extLst>
      <p:ext uri="{BB962C8B-B14F-4D97-AF65-F5344CB8AC3E}">
        <p14:creationId xmlns:p14="http://schemas.microsoft.com/office/powerpoint/2010/main" val="110253530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Full Page Chart + Header">
    <p:spTree>
      <p:nvGrpSpPr>
        <p:cNvPr id="1" name=""/>
        <p:cNvGrpSpPr/>
        <p:nvPr/>
      </p:nvGrpSpPr>
      <p:grpSpPr>
        <a:xfrm>
          <a:off x="0" y="0"/>
          <a:ext cx="0" cy="0"/>
          <a:chOff x="0" y="0"/>
          <a:chExt cx="0" cy="0"/>
        </a:xfrm>
      </p:grpSpPr>
      <p:sp>
        <p:nvSpPr>
          <p:cNvPr id="12" name="Text Placeholder 9">
            <a:extLst>
              <a:ext uri="{FF2B5EF4-FFF2-40B4-BE49-F238E27FC236}">
                <a16:creationId xmlns:a16="http://schemas.microsoft.com/office/drawing/2014/main" id="{6DB57EE1-11D5-470C-B633-08E9CE6ABD2E}"/>
              </a:ext>
            </a:extLst>
          </p:cNvPr>
          <p:cNvSpPr>
            <a:spLocks noGrp="1"/>
          </p:cNvSpPr>
          <p:nvPr>
            <p:ph type="body" sz="quarter" idx="10" hasCustomPrompt="1"/>
          </p:nvPr>
        </p:nvSpPr>
        <p:spPr>
          <a:xfrm>
            <a:off x="670562" y="355600"/>
            <a:ext cx="6989233" cy="348813"/>
          </a:xfrm>
          <a:prstGeom prst="rect">
            <a:avLst/>
          </a:prstGeom>
        </p:spPr>
        <p:txBody>
          <a:bodyPr>
            <a:noAutofit/>
          </a:bodyPr>
          <a:lstStyle>
            <a:lvl1pPr>
              <a:defRPr sz="1867" b="0" cap="all" spc="200" baseline="0">
                <a:solidFill>
                  <a:schemeClr val="accent1"/>
                </a:solidFill>
                <a:latin typeface="+mn-lt"/>
              </a:defRPr>
            </a:lvl1pPr>
            <a:lvl2pPr marL="0" indent="0">
              <a:buNone/>
              <a:defRPr/>
            </a:lvl2pPr>
          </a:lstStyle>
          <a:p>
            <a:pPr lvl="0"/>
            <a:r>
              <a:rPr lang="en-US"/>
              <a:t>Eyebrow identification, CALIBRI, 14PT REGULAR</a:t>
            </a:r>
          </a:p>
        </p:txBody>
      </p:sp>
      <p:sp>
        <p:nvSpPr>
          <p:cNvPr id="14" name="Text Placeholder 4">
            <a:extLst>
              <a:ext uri="{FF2B5EF4-FFF2-40B4-BE49-F238E27FC236}">
                <a16:creationId xmlns:a16="http://schemas.microsoft.com/office/drawing/2014/main" id="{69C8B4ED-99D4-4FA7-951B-B230EC2B1EEC}"/>
              </a:ext>
            </a:extLst>
          </p:cNvPr>
          <p:cNvSpPr>
            <a:spLocks noGrp="1"/>
          </p:cNvSpPr>
          <p:nvPr>
            <p:ph type="body" sz="quarter" idx="20" hasCustomPrompt="1"/>
          </p:nvPr>
        </p:nvSpPr>
        <p:spPr>
          <a:xfrm>
            <a:off x="663615" y="1463943"/>
            <a:ext cx="10850880" cy="365760"/>
          </a:xfrm>
          <a:prstGeom prst="rect">
            <a:avLst/>
          </a:prstGeom>
        </p:spPr>
        <p:txBody>
          <a:bodyPr>
            <a:noAutofit/>
          </a:bodyPr>
          <a:lstStyle>
            <a:lvl1pPr>
              <a:defRPr sz="2400" b="1" cap="all" baseline="0">
                <a:solidFill>
                  <a:schemeClr val="accent3"/>
                </a:solidFill>
                <a:latin typeface="+mn-lt"/>
              </a:defRPr>
            </a:lvl1pPr>
          </a:lstStyle>
          <a:p>
            <a:pPr lvl="0"/>
            <a:r>
              <a:rPr lang="en-US"/>
              <a:t>CLICK TO EDIT CHART TITLE, CALIBRI, 18PT, BOLD</a:t>
            </a:r>
          </a:p>
        </p:txBody>
      </p:sp>
      <p:sp>
        <p:nvSpPr>
          <p:cNvPr id="16" name="Text Placeholder 4">
            <a:extLst>
              <a:ext uri="{FF2B5EF4-FFF2-40B4-BE49-F238E27FC236}">
                <a16:creationId xmlns:a16="http://schemas.microsoft.com/office/drawing/2014/main" id="{9849D2D5-1C25-41F7-91C5-A575937D23D1}"/>
              </a:ext>
            </a:extLst>
          </p:cNvPr>
          <p:cNvSpPr>
            <a:spLocks noGrp="1"/>
          </p:cNvSpPr>
          <p:nvPr>
            <p:ph type="body" sz="quarter" idx="21" hasCustomPrompt="1"/>
          </p:nvPr>
        </p:nvSpPr>
        <p:spPr>
          <a:xfrm>
            <a:off x="663613" y="1826008"/>
            <a:ext cx="10850880" cy="365760"/>
          </a:xfrm>
        </p:spPr>
        <p:txBody>
          <a:bodyPr>
            <a:noAutofit/>
          </a:bodyPr>
          <a:lstStyle>
            <a:lvl1pPr>
              <a:defRPr sz="1867"/>
            </a:lvl1pPr>
          </a:lstStyle>
          <a:p>
            <a:pPr lvl="0"/>
            <a:r>
              <a:rPr lang="en-US"/>
              <a:t>Second level for chart subtitle</a:t>
            </a:r>
          </a:p>
        </p:txBody>
      </p:sp>
      <p:sp>
        <p:nvSpPr>
          <p:cNvPr id="17" name="Chart Placeholder 14">
            <a:extLst>
              <a:ext uri="{FF2B5EF4-FFF2-40B4-BE49-F238E27FC236}">
                <a16:creationId xmlns:a16="http://schemas.microsoft.com/office/drawing/2014/main" id="{5F384281-9885-4DF1-AB32-7D6D158EC4B8}"/>
              </a:ext>
            </a:extLst>
          </p:cNvPr>
          <p:cNvSpPr>
            <a:spLocks noGrp="1"/>
          </p:cNvSpPr>
          <p:nvPr>
            <p:ph type="chart" sz="quarter" idx="22"/>
          </p:nvPr>
        </p:nvSpPr>
        <p:spPr>
          <a:xfrm>
            <a:off x="670560" y="2286000"/>
            <a:ext cx="10861040" cy="3657600"/>
          </a:xfrm>
        </p:spPr>
        <p:txBody>
          <a:bodyPr anchor="ctr"/>
          <a:lstStyle>
            <a:lvl1pPr algn="ctr">
              <a:defRPr>
                <a:latin typeface="+mn-lt"/>
              </a:defRPr>
            </a:lvl1pPr>
          </a:lstStyle>
          <a:p>
            <a:r>
              <a:rPr lang="en-US"/>
              <a:t>Click icon to add chart</a:t>
            </a:r>
          </a:p>
        </p:txBody>
      </p:sp>
      <p:sp>
        <p:nvSpPr>
          <p:cNvPr id="18" name="Text Placeholder 7">
            <a:extLst>
              <a:ext uri="{FF2B5EF4-FFF2-40B4-BE49-F238E27FC236}">
                <a16:creationId xmlns:a16="http://schemas.microsoft.com/office/drawing/2014/main" id="{0806C5A9-06E4-4EA0-A5AC-FD02E44C1525}"/>
              </a:ext>
            </a:extLst>
          </p:cNvPr>
          <p:cNvSpPr>
            <a:spLocks noGrp="1"/>
          </p:cNvSpPr>
          <p:nvPr>
            <p:ph type="body" sz="quarter" idx="16" hasCustomPrompt="1"/>
          </p:nvPr>
        </p:nvSpPr>
        <p:spPr>
          <a:xfrm>
            <a:off x="670560" y="6171250"/>
            <a:ext cx="10850880" cy="212366"/>
          </a:xfrm>
          <a:prstGeom prst="rect">
            <a:avLst/>
          </a:prstGeom>
        </p:spPr>
        <p:txBody>
          <a:bodyPr wrap="square" anchor="b" anchorCtr="0">
            <a:spAutoFit/>
          </a:bodyPr>
          <a:lstStyle>
            <a:lvl1pPr>
              <a:lnSpc>
                <a:spcPct val="90000"/>
              </a:lnSpc>
              <a:spcBef>
                <a:spcPts val="267"/>
              </a:spcBef>
              <a:defRPr sz="1200" b="0">
                <a:solidFill>
                  <a:schemeClr val="tx1">
                    <a:lumMod val="65000"/>
                    <a:lumOff val="35000"/>
                  </a:schemeClr>
                </a:solidFill>
                <a:latin typeface="+mn-lt"/>
                <a:cs typeface="Calibri" panose="020F0502020204030204" pitchFamily="34" charset="0"/>
              </a:defRPr>
            </a:lvl1pPr>
          </a:lstStyle>
          <a:p>
            <a:pPr lvl="0"/>
            <a:r>
              <a:rPr lang="en-US"/>
              <a:t>Add footnote, source here</a:t>
            </a:r>
          </a:p>
        </p:txBody>
      </p:sp>
      <p:sp>
        <p:nvSpPr>
          <p:cNvPr id="5" name="Date Placeholder 4">
            <a:extLst>
              <a:ext uri="{FF2B5EF4-FFF2-40B4-BE49-F238E27FC236}">
                <a16:creationId xmlns:a16="http://schemas.microsoft.com/office/drawing/2014/main" id="{3F82C435-71F6-4068-8A4B-8C697C1529D2}"/>
              </a:ext>
            </a:extLst>
          </p:cNvPr>
          <p:cNvSpPr>
            <a:spLocks noGrp="1"/>
          </p:cNvSpPr>
          <p:nvPr>
            <p:ph type="dt" sz="half" idx="23"/>
          </p:nvPr>
        </p:nvSpPr>
        <p:spPr/>
        <p:txBody>
          <a:bodyPr vert="horz" lIns="91440" tIns="45720" rIns="91440" bIns="45720" rtlCol="0" anchor="ctr"/>
          <a:lstStyle>
            <a:lvl1pPr algn="ctr">
              <a:defRPr lang="en-IN" smtClean="0">
                <a:solidFill>
                  <a:schemeClr val="bg2">
                    <a:lumMod val="10000"/>
                  </a:schemeClr>
                </a:solidFill>
              </a:defRPr>
            </a:lvl1pPr>
          </a:lstStyle>
          <a:p>
            <a:endParaRPr lang="en-IN"/>
          </a:p>
        </p:txBody>
      </p:sp>
      <p:sp>
        <p:nvSpPr>
          <p:cNvPr id="6" name="Footer Placeholder 5">
            <a:extLst>
              <a:ext uri="{FF2B5EF4-FFF2-40B4-BE49-F238E27FC236}">
                <a16:creationId xmlns:a16="http://schemas.microsoft.com/office/drawing/2014/main" id="{7CBC25F0-DFF8-436D-8252-A061A91C145E}"/>
              </a:ext>
            </a:extLst>
          </p:cNvPr>
          <p:cNvSpPr>
            <a:spLocks noGrp="1"/>
          </p:cNvSpPr>
          <p:nvPr>
            <p:ph type="ftr" sz="quarter" idx="24"/>
          </p:nvPr>
        </p:nvSpPr>
        <p:spPr/>
        <p:txBody>
          <a:bodyPr vert="horz" lIns="91440" tIns="45720" rIns="91440" bIns="45720" rtlCol="0" anchor="ctr"/>
          <a:lstStyle>
            <a:lvl1pPr algn="r">
              <a:defRPr lang="en-IN" smtClean="0">
                <a:solidFill>
                  <a:schemeClr val="bg2">
                    <a:lumMod val="10000"/>
                  </a:schemeClr>
                </a:solidFill>
              </a:defRPr>
            </a:lvl1pPr>
          </a:lstStyle>
          <a:p>
            <a:endParaRPr lang="en-IN"/>
          </a:p>
        </p:txBody>
      </p:sp>
      <p:sp>
        <p:nvSpPr>
          <p:cNvPr id="7" name="Slide Number Placeholder 6">
            <a:extLst>
              <a:ext uri="{FF2B5EF4-FFF2-40B4-BE49-F238E27FC236}">
                <a16:creationId xmlns:a16="http://schemas.microsoft.com/office/drawing/2014/main" id="{0672353F-0202-40BD-B19D-D4C9B9A0C62B}"/>
              </a:ext>
            </a:extLst>
          </p:cNvPr>
          <p:cNvSpPr>
            <a:spLocks noGrp="1"/>
          </p:cNvSpPr>
          <p:nvPr>
            <p:ph type="sldNum" sz="quarter" idx="25"/>
          </p:nvPr>
        </p:nvSpPr>
        <p:spPr/>
        <p:txBody>
          <a:bodyPr vert="horz" lIns="91440" tIns="45720" rIns="91440" bIns="45720" rtlCol="0" anchor="ctr"/>
          <a:lstStyle>
            <a:lvl1pPr>
              <a:defRPr lang="en-IN" sz="1200" smtClean="0">
                <a:solidFill>
                  <a:schemeClr val="bg2">
                    <a:lumMod val="10000"/>
                  </a:schemeClr>
                </a:solidFill>
                <a:cs typeface="Calibri" panose="020F0502020204030204" pitchFamily="34" charset="0"/>
              </a:defRPr>
            </a:lvl1pPr>
          </a:lstStyle>
          <a:p>
            <a:r>
              <a:rPr lang="en-IN" dirty="0"/>
              <a:t>|    </a:t>
            </a:r>
            <a:fld id="{7B2119CD-3B2D-4CEB-B404-D2E3F8CD6D69}" type="slidenum">
              <a:rPr smtClean="0"/>
              <a:pPr/>
              <a:t>‹#›</a:t>
            </a:fld>
            <a:endParaRPr dirty="0"/>
          </a:p>
        </p:txBody>
      </p:sp>
      <p:sp>
        <p:nvSpPr>
          <p:cNvPr id="3" name="Title 2">
            <a:extLst>
              <a:ext uri="{FF2B5EF4-FFF2-40B4-BE49-F238E27FC236}">
                <a16:creationId xmlns:a16="http://schemas.microsoft.com/office/drawing/2014/main" id="{09B3C7C1-99C7-46EF-8247-FA3C97B61021}"/>
              </a:ext>
            </a:extLst>
          </p:cNvPr>
          <p:cNvSpPr>
            <a:spLocks noGrp="1"/>
          </p:cNvSpPr>
          <p:nvPr>
            <p:ph type="title"/>
          </p:nvPr>
        </p:nvSpPr>
        <p:spPr/>
        <p:txBody>
          <a:bodyPr/>
          <a:lstStyle/>
          <a:p>
            <a:r>
              <a:rPr lang="en-US"/>
              <a:t>Click to edit Master title style</a:t>
            </a:r>
            <a:endParaRPr lang="en-IN"/>
          </a:p>
        </p:txBody>
      </p:sp>
    </p:spTree>
    <p:extLst>
      <p:ext uri="{BB962C8B-B14F-4D97-AF65-F5344CB8AC3E}">
        <p14:creationId xmlns:p14="http://schemas.microsoft.com/office/powerpoint/2010/main" val="179585983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Full Page Table + Header">
    <p:spTree>
      <p:nvGrpSpPr>
        <p:cNvPr id="1" name=""/>
        <p:cNvGrpSpPr/>
        <p:nvPr/>
      </p:nvGrpSpPr>
      <p:grpSpPr>
        <a:xfrm>
          <a:off x="0" y="0"/>
          <a:ext cx="0" cy="0"/>
          <a:chOff x="0" y="0"/>
          <a:chExt cx="0" cy="0"/>
        </a:xfrm>
      </p:grpSpPr>
      <p:sp>
        <p:nvSpPr>
          <p:cNvPr id="13" name="Text Placeholder 9">
            <a:extLst>
              <a:ext uri="{FF2B5EF4-FFF2-40B4-BE49-F238E27FC236}">
                <a16:creationId xmlns:a16="http://schemas.microsoft.com/office/drawing/2014/main" id="{E4099E12-93CF-4238-950D-B699BBED1B97}"/>
              </a:ext>
            </a:extLst>
          </p:cNvPr>
          <p:cNvSpPr>
            <a:spLocks noGrp="1"/>
          </p:cNvSpPr>
          <p:nvPr>
            <p:ph type="body" sz="quarter" idx="10" hasCustomPrompt="1"/>
          </p:nvPr>
        </p:nvSpPr>
        <p:spPr>
          <a:xfrm>
            <a:off x="670562" y="355600"/>
            <a:ext cx="6989233" cy="348813"/>
          </a:xfrm>
          <a:prstGeom prst="rect">
            <a:avLst/>
          </a:prstGeom>
        </p:spPr>
        <p:txBody>
          <a:bodyPr>
            <a:noAutofit/>
          </a:bodyPr>
          <a:lstStyle>
            <a:lvl1pPr>
              <a:defRPr sz="1867" b="0" cap="all" spc="200" baseline="0">
                <a:solidFill>
                  <a:schemeClr val="accent1"/>
                </a:solidFill>
                <a:latin typeface="+mn-lt"/>
              </a:defRPr>
            </a:lvl1pPr>
            <a:lvl2pPr marL="0" indent="0">
              <a:buNone/>
              <a:defRPr/>
            </a:lvl2pPr>
          </a:lstStyle>
          <a:p>
            <a:pPr lvl="0"/>
            <a:r>
              <a:rPr lang="en-US"/>
              <a:t>Eyebrow identification, CALIBRI, 14PT REGULAR</a:t>
            </a:r>
          </a:p>
        </p:txBody>
      </p:sp>
      <p:sp>
        <p:nvSpPr>
          <p:cNvPr id="16" name="Text Placeholder 4">
            <a:extLst>
              <a:ext uri="{FF2B5EF4-FFF2-40B4-BE49-F238E27FC236}">
                <a16:creationId xmlns:a16="http://schemas.microsoft.com/office/drawing/2014/main" id="{2FAF8700-F002-4A2F-B04A-6FE90BE6FD35}"/>
              </a:ext>
            </a:extLst>
          </p:cNvPr>
          <p:cNvSpPr>
            <a:spLocks noGrp="1"/>
          </p:cNvSpPr>
          <p:nvPr>
            <p:ph type="body" sz="quarter" idx="20" hasCustomPrompt="1"/>
          </p:nvPr>
        </p:nvSpPr>
        <p:spPr>
          <a:xfrm>
            <a:off x="663615" y="1463943"/>
            <a:ext cx="10850880" cy="365760"/>
          </a:xfrm>
          <a:prstGeom prst="rect">
            <a:avLst/>
          </a:prstGeom>
        </p:spPr>
        <p:txBody>
          <a:bodyPr>
            <a:noAutofit/>
          </a:bodyPr>
          <a:lstStyle>
            <a:lvl1pPr>
              <a:defRPr sz="2400" b="1" cap="all" baseline="0">
                <a:solidFill>
                  <a:schemeClr val="accent3"/>
                </a:solidFill>
                <a:latin typeface="+mn-lt"/>
              </a:defRPr>
            </a:lvl1pPr>
          </a:lstStyle>
          <a:p>
            <a:pPr lvl="0"/>
            <a:r>
              <a:rPr lang="en-US"/>
              <a:t>CLICK TO EDIT table TITLE, CALIBRI, 18PT, BOLD</a:t>
            </a:r>
          </a:p>
        </p:txBody>
      </p:sp>
      <p:sp>
        <p:nvSpPr>
          <p:cNvPr id="17" name="Text Placeholder 4">
            <a:extLst>
              <a:ext uri="{FF2B5EF4-FFF2-40B4-BE49-F238E27FC236}">
                <a16:creationId xmlns:a16="http://schemas.microsoft.com/office/drawing/2014/main" id="{CBF897FA-2891-4141-ADA3-1B87FB5BC58E}"/>
              </a:ext>
            </a:extLst>
          </p:cNvPr>
          <p:cNvSpPr>
            <a:spLocks noGrp="1"/>
          </p:cNvSpPr>
          <p:nvPr>
            <p:ph type="body" sz="quarter" idx="21" hasCustomPrompt="1"/>
          </p:nvPr>
        </p:nvSpPr>
        <p:spPr>
          <a:xfrm>
            <a:off x="663613" y="1826008"/>
            <a:ext cx="10850880" cy="365760"/>
          </a:xfrm>
        </p:spPr>
        <p:txBody>
          <a:bodyPr>
            <a:noAutofit/>
          </a:bodyPr>
          <a:lstStyle>
            <a:lvl1pPr>
              <a:defRPr sz="1867"/>
            </a:lvl1pPr>
          </a:lstStyle>
          <a:p>
            <a:pPr lvl="0"/>
            <a:r>
              <a:rPr lang="en-US"/>
              <a:t>Second level for table subtitle</a:t>
            </a:r>
          </a:p>
        </p:txBody>
      </p:sp>
      <p:sp>
        <p:nvSpPr>
          <p:cNvPr id="18" name="Table Placeholder 4">
            <a:extLst>
              <a:ext uri="{FF2B5EF4-FFF2-40B4-BE49-F238E27FC236}">
                <a16:creationId xmlns:a16="http://schemas.microsoft.com/office/drawing/2014/main" id="{2EA10139-92DE-45F7-A9D8-ABD6CC72C084}"/>
              </a:ext>
            </a:extLst>
          </p:cNvPr>
          <p:cNvSpPr>
            <a:spLocks noGrp="1"/>
          </p:cNvSpPr>
          <p:nvPr>
            <p:ph type="tbl" sz="quarter" idx="22"/>
          </p:nvPr>
        </p:nvSpPr>
        <p:spPr>
          <a:xfrm>
            <a:off x="670560" y="2286000"/>
            <a:ext cx="10867987" cy="3657600"/>
          </a:xfrm>
        </p:spPr>
        <p:txBody>
          <a:bodyPr anchor="ctr"/>
          <a:lstStyle>
            <a:lvl1pPr algn="ctr">
              <a:defRPr>
                <a:latin typeface="+mn-lt"/>
              </a:defRPr>
            </a:lvl1pPr>
          </a:lstStyle>
          <a:p>
            <a:r>
              <a:rPr lang="en-US"/>
              <a:t>Click icon to add table</a:t>
            </a:r>
          </a:p>
        </p:txBody>
      </p:sp>
      <p:sp>
        <p:nvSpPr>
          <p:cNvPr id="19" name="Text Placeholder 7">
            <a:extLst>
              <a:ext uri="{FF2B5EF4-FFF2-40B4-BE49-F238E27FC236}">
                <a16:creationId xmlns:a16="http://schemas.microsoft.com/office/drawing/2014/main" id="{347BBFB3-3E66-4180-AF12-56CA7F755311}"/>
              </a:ext>
            </a:extLst>
          </p:cNvPr>
          <p:cNvSpPr>
            <a:spLocks noGrp="1"/>
          </p:cNvSpPr>
          <p:nvPr>
            <p:ph type="body" sz="quarter" idx="16" hasCustomPrompt="1"/>
          </p:nvPr>
        </p:nvSpPr>
        <p:spPr>
          <a:xfrm>
            <a:off x="670560" y="6171250"/>
            <a:ext cx="10850880" cy="212366"/>
          </a:xfrm>
          <a:prstGeom prst="rect">
            <a:avLst/>
          </a:prstGeom>
        </p:spPr>
        <p:txBody>
          <a:bodyPr wrap="square" anchor="b" anchorCtr="0">
            <a:spAutoFit/>
          </a:bodyPr>
          <a:lstStyle>
            <a:lvl1pPr>
              <a:lnSpc>
                <a:spcPct val="90000"/>
              </a:lnSpc>
              <a:spcBef>
                <a:spcPts val="267"/>
              </a:spcBef>
              <a:defRPr sz="1200" b="0">
                <a:solidFill>
                  <a:schemeClr val="tx1">
                    <a:lumMod val="65000"/>
                    <a:lumOff val="35000"/>
                  </a:schemeClr>
                </a:solidFill>
                <a:latin typeface="+mn-lt"/>
                <a:cs typeface="Calibri" panose="020F0502020204030204" pitchFamily="34" charset="0"/>
              </a:defRPr>
            </a:lvl1pPr>
          </a:lstStyle>
          <a:p>
            <a:pPr lvl="0"/>
            <a:r>
              <a:rPr lang="en-US"/>
              <a:t>Add footnote, source here</a:t>
            </a:r>
          </a:p>
        </p:txBody>
      </p:sp>
      <p:sp>
        <p:nvSpPr>
          <p:cNvPr id="2" name="Date Placeholder 1">
            <a:extLst>
              <a:ext uri="{FF2B5EF4-FFF2-40B4-BE49-F238E27FC236}">
                <a16:creationId xmlns:a16="http://schemas.microsoft.com/office/drawing/2014/main" id="{6C2C66BA-D565-4011-B0A4-9903204CC066}"/>
              </a:ext>
            </a:extLst>
          </p:cNvPr>
          <p:cNvSpPr>
            <a:spLocks noGrp="1"/>
          </p:cNvSpPr>
          <p:nvPr>
            <p:ph type="dt" sz="half" idx="23"/>
          </p:nvPr>
        </p:nvSpPr>
        <p:spPr/>
        <p:txBody>
          <a:bodyPr vert="horz" lIns="91440" tIns="45720" rIns="91440" bIns="45720" rtlCol="0" anchor="ctr"/>
          <a:lstStyle>
            <a:lvl1pPr algn="ctr">
              <a:defRPr lang="en-IN" smtClean="0">
                <a:solidFill>
                  <a:schemeClr val="bg2">
                    <a:lumMod val="10000"/>
                  </a:schemeClr>
                </a:solidFill>
              </a:defRPr>
            </a:lvl1pPr>
          </a:lstStyle>
          <a:p>
            <a:endParaRPr lang="en-IN" dirty="0"/>
          </a:p>
        </p:txBody>
      </p:sp>
      <p:sp>
        <p:nvSpPr>
          <p:cNvPr id="3" name="Footer Placeholder 2">
            <a:extLst>
              <a:ext uri="{FF2B5EF4-FFF2-40B4-BE49-F238E27FC236}">
                <a16:creationId xmlns:a16="http://schemas.microsoft.com/office/drawing/2014/main" id="{2B68657A-366F-45A8-9F2D-9FBE15E12470}"/>
              </a:ext>
            </a:extLst>
          </p:cNvPr>
          <p:cNvSpPr>
            <a:spLocks noGrp="1"/>
          </p:cNvSpPr>
          <p:nvPr>
            <p:ph type="ftr" sz="quarter" idx="24"/>
          </p:nvPr>
        </p:nvSpPr>
        <p:spPr/>
        <p:txBody>
          <a:bodyPr vert="horz" lIns="91440" tIns="45720" rIns="91440" bIns="45720" rtlCol="0" anchor="ctr"/>
          <a:lstStyle>
            <a:lvl1pPr algn="r">
              <a:defRPr lang="en-IN" smtClean="0">
                <a:solidFill>
                  <a:schemeClr val="bg2">
                    <a:lumMod val="10000"/>
                  </a:schemeClr>
                </a:solidFill>
              </a:defRPr>
            </a:lvl1pPr>
          </a:lstStyle>
          <a:p>
            <a:endParaRPr lang="en-IN"/>
          </a:p>
        </p:txBody>
      </p:sp>
      <p:sp>
        <p:nvSpPr>
          <p:cNvPr id="4" name="Slide Number Placeholder 3">
            <a:extLst>
              <a:ext uri="{FF2B5EF4-FFF2-40B4-BE49-F238E27FC236}">
                <a16:creationId xmlns:a16="http://schemas.microsoft.com/office/drawing/2014/main" id="{5494FFD5-60B8-4C56-97EB-599229FD90B3}"/>
              </a:ext>
            </a:extLst>
          </p:cNvPr>
          <p:cNvSpPr>
            <a:spLocks noGrp="1"/>
          </p:cNvSpPr>
          <p:nvPr>
            <p:ph type="sldNum" sz="quarter" idx="25"/>
          </p:nvPr>
        </p:nvSpPr>
        <p:spPr/>
        <p:txBody>
          <a:bodyPr vert="horz" lIns="91440" tIns="45720" rIns="91440" bIns="45720" rtlCol="0" anchor="ctr"/>
          <a:lstStyle>
            <a:lvl1pPr>
              <a:defRPr lang="en-IN" sz="1200" smtClean="0">
                <a:solidFill>
                  <a:schemeClr val="bg2">
                    <a:lumMod val="10000"/>
                  </a:schemeClr>
                </a:solidFill>
                <a:cs typeface="Calibri" panose="020F0502020204030204" pitchFamily="34" charset="0"/>
              </a:defRPr>
            </a:lvl1pPr>
          </a:lstStyle>
          <a:p>
            <a:r>
              <a:rPr lang="en-IN" dirty="0"/>
              <a:t>|    </a:t>
            </a:r>
            <a:fld id="{7B2119CD-3B2D-4CEB-B404-D2E3F8CD6D69}" type="slidenum">
              <a:rPr smtClean="0"/>
              <a:pPr/>
              <a:t>‹#›</a:t>
            </a:fld>
            <a:endParaRPr dirty="0"/>
          </a:p>
        </p:txBody>
      </p:sp>
      <p:sp>
        <p:nvSpPr>
          <p:cNvPr id="6" name="Title 5">
            <a:extLst>
              <a:ext uri="{FF2B5EF4-FFF2-40B4-BE49-F238E27FC236}">
                <a16:creationId xmlns:a16="http://schemas.microsoft.com/office/drawing/2014/main" id="{1D78DA13-52C4-4A1D-BD59-DC0D557C1771}"/>
              </a:ext>
            </a:extLst>
          </p:cNvPr>
          <p:cNvSpPr>
            <a:spLocks noGrp="1"/>
          </p:cNvSpPr>
          <p:nvPr>
            <p:ph type="title"/>
          </p:nvPr>
        </p:nvSpPr>
        <p:spPr/>
        <p:txBody>
          <a:bodyPr/>
          <a:lstStyle/>
          <a:p>
            <a:r>
              <a:rPr lang="en-US"/>
              <a:t>Click to edit Master title style</a:t>
            </a:r>
            <a:endParaRPr lang="en-IN"/>
          </a:p>
        </p:txBody>
      </p:sp>
    </p:spTree>
    <p:extLst>
      <p:ext uri="{BB962C8B-B14F-4D97-AF65-F5344CB8AC3E}">
        <p14:creationId xmlns:p14="http://schemas.microsoft.com/office/powerpoint/2010/main" val="231171181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L) Half-content &amp; full image layout">
    <p:spTree>
      <p:nvGrpSpPr>
        <p:cNvPr id="1" name=""/>
        <p:cNvGrpSpPr/>
        <p:nvPr/>
      </p:nvGrpSpPr>
      <p:grpSpPr>
        <a:xfrm>
          <a:off x="0" y="0"/>
          <a:ext cx="0" cy="0"/>
          <a:chOff x="0" y="0"/>
          <a:chExt cx="0" cy="0"/>
        </a:xfrm>
      </p:grpSpPr>
      <p:sp>
        <p:nvSpPr>
          <p:cNvPr id="5" name="Picture Placeholder 9">
            <a:extLst>
              <a:ext uri="{FF2B5EF4-FFF2-40B4-BE49-F238E27FC236}">
                <a16:creationId xmlns:a16="http://schemas.microsoft.com/office/drawing/2014/main" id="{EBBC6B44-1A66-4C17-802D-CD6F3BEB84DB}"/>
              </a:ext>
            </a:extLst>
          </p:cNvPr>
          <p:cNvSpPr>
            <a:spLocks noGrp="1"/>
          </p:cNvSpPr>
          <p:nvPr>
            <p:ph type="pic" sz="quarter" idx="14" hasCustomPrompt="1"/>
          </p:nvPr>
        </p:nvSpPr>
        <p:spPr>
          <a:xfrm>
            <a:off x="1" y="0"/>
            <a:ext cx="12192000" cy="6858000"/>
          </a:xfrm>
          <a:prstGeom prst="rect">
            <a:avLst/>
          </a:prstGeom>
          <a:solidFill>
            <a:schemeClr val="bg2"/>
          </a:solidFill>
          <a:ln>
            <a:noFill/>
          </a:ln>
          <a:effectLst/>
        </p:spPr>
        <p:txBody>
          <a:bodyPr lIns="365760" rIns="365760" anchor="ctr" anchorCtr="1"/>
          <a:lstStyle>
            <a:lvl1pPr marL="5035425" indent="0" algn="l">
              <a:tabLst/>
              <a:defRPr sz="2400" b="0" baseline="0">
                <a:solidFill>
                  <a:schemeClr val="accent1"/>
                </a:solidFill>
                <a:latin typeface="+mn-lt"/>
              </a:defRPr>
            </a:lvl1pPr>
          </a:lstStyle>
          <a:p>
            <a:r>
              <a:rPr lang="en-US"/>
              <a:t>Insert an image</a:t>
            </a:r>
            <a:br>
              <a:rPr lang="en-US"/>
            </a:br>
            <a:r>
              <a:rPr lang="en-US"/>
              <a:t>within this placeholder </a:t>
            </a:r>
          </a:p>
        </p:txBody>
      </p:sp>
      <p:sp>
        <p:nvSpPr>
          <p:cNvPr id="14" name="Text Placeholder 9">
            <a:extLst>
              <a:ext uri="{FF2B5EF4-FFF2-40B4-BE49-F238E27FC236}">
                <a16:creationId xmlns:a16="http://schemas.microsoft.com/office/drawing/2014/main" id="{BD57305E-F709-4E9E-B399-8D21F2A51FF6}"/>
              </a:ext>
            </a:extLst>
          </p:cNvPr>
          <p:cNvSpPr>
            <a:spLocks noGrp="1"/>
          </p:cNvSpPr>
          <p:nvPr>
            <p:ph type="body" sz="quarter" idx="18" hasCustomPrompt="1"/>
          </p:nvPr>
        </p:nvSpPr>
        <p:spPr>
          <a:xfrm>
            <a:off x="670562" y="355600"/>
            <a:ext cx="5096255" cy="348813"/>
          </a:xfrm>
          <a:prstGeom prst="rect">
            <a:avLst/>
          </a:prstGeom>
        </p:spPr>
        <p:txBody>
          <a:bodyPr wrap="square">
            <a:noAutofit/>
          </a:bodyPr>
          <a:lstStyle>
            <a:lvl1pPr>
              <a:defRPr sz="1867" b="0" cap="all" spc="200" baseline="0">
                <a:solidFill>
                  <a:schemeClr val="accent1"/>
                </a:solidFill>
                <a:latin typeface="+mn-lt"/>
              </a:defRPr>
            </a:lvl1pPr>
            <a:lvl2pPr marL="0" indent="0">
              <a:buNone/>
              <a:defRPr/>
            </a:lvl2pPr>
          </a:lstStyle>
          <a:p>
            <a:pPr lvl="0"/>
            <a:r>
              <a:rPr lang="en-US"/>
              <a:t>Eyebrow identification, CALIBRI, 14PT</a:t>
            </a:r>
          </a:p>
        </p:txBody>
      </p:sp>
      <p:sp>
        <p:nvSpPr>
          <p:cNvPr id="16" name="Content Placeholder 5">
            <a:extLst>
              <a:ext uri="{FF2B5EF4-FFF2-40B4-BE49-F238E27FC236}">
                <a16:creationId xmlns:a16="http://schemas.microsoft.com/office/drawing/2014/main" id="{C73EADF8-32AF-409A-AD0A-3134A5D09D53}"/>
              </a:ext>
            </a:extLst>
          </p:cNvPr>
          <p:cNvSpPr>
            <a:spLocks noGrp="1"/>
          </p:cNvSpPr>
          <p:nvPr>
            <p:ph sz="quarter" idx="19"/>
          </p:nvPr>
        </p:nvSpPr>
        <p:spPr>
          <a:xfrm>
            <a:off x="670559" y="1882587"/>
            <a:ext cx="5096255" cy="4335332"/>
          </a:xfrm>
        </p:spPr>
        <p:txBody>
          <a:bodyPr/>
          <a:lstStyle>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N"/>
          </a:p>
        </p:txBody>
      </p:sp>
      <p:sp>
        <p:nvSpPr>
          <p:cNvPr id="6" name="Date Placeholder 5">
            <a:extLst>
              <a:ext uri="{FF2B5EF4-FFF2-40B4-BE49-F238E27FC236}">
                <a16:creationId xmlns:a16="http://schemas.microsoft.com/office/drawing/2014/main" id="{89AEB25F-FA40-4727-8C63-0FB00C65B1F1}"/>
              </a:ext>
            </a:extLst>
          </p:cNvPr>
          <p:cNvSpPr>
            <a:spLocks noGrp="1"/>
          </p:cNvSpPr>
          <p:nvPr>
            <p:ph type="dt" sz="half" idx="20"/>
          </p:nvPr>
        </p:nvSpPr>
        <p:spPr/>
        <p:txBody>
          <a:bodyPr vert="horz" lIns="91440" tIns="45720" rIns="91440" bIns="45720" rtlCol="0" anchor="ctr"/>
          <a:lstStyle>
            <a:lvl1pPr algn="ctr">
              <a:defRPr lang="en-IN" smtClean="0">
                <a:solidFill>
                  <a:schemeClr val="bg2">
                    <a:lumMod val="10000"/>
                  </a:schemeClr>
                </a:solidFill>
              </a:defRPr>
            </a:lvl1pPr>
          </a:lstStyle>
          <a:p>
            <a:endParaRPr lang="en-IN" dirty="0"/>
          </a:p>
        </p:txBody>
      </p:sp>
      <p:sp>
        <p:nvSpPr>
          <p:cNvPr id="7" name="Footer Placeholder 6">
            <a:extLst>
              <a:ext uri="{FF2B5EF4-FFF2-40B4-BE49-F238E27FC236}">
                <a16:creationId xmlns:a16="http://schemas.microsoft.com/office/drawing/2014/main" id="{080517F6-6DC6-4EDB-A0A3-3A25D9B2A02C}"/>
              </a:ext>
            </a:extLst>
          </p:cNvPr>
          <p:cNvSpPr>
            <a:spLocks noGrp="1"/>
          </p:cNvSpPr>
          <p:nvPr>
            <p:ph type="ftr" sz="quarter" idx="21"/>
          </p:nvPr>
        </p:nvSpPr>
        <p:spPr/>
        <p:txBody>
          <a:bodyPr vert="horz" lIns="91440" tIns="45720" rIns="91440" bIns="45720" rtlCol="0" anchor="ctr"/>
          <a:lstStyle>
            <a:lvl1pPr algn="r">
              <a:defRPr lang="en-IN" smtClean="0">
                <a:solidFill>
                  <a:schemeClr val="bg2">
                    <a:lumMod val="10000"/>
                  </a:schemeClr>
                </a:solidFill>
              </a:defRPr>
            </a:lvl1pPr>
          </a:lstStyle>
          <a:p>
            <a:endParaRPr lang="en-IN"/>
          </a:p>
        </p:txBody>
      </p:sp>
      <p:sp>
        <p:nvSpPr>
          <p:cNvPr id="8" name="Slide Number Placeholder 7">
            <a:extLst>
              <a:ext uri="{FF2B5EF4-FFF2-40B4-BE49-F238E27FC236}">
                <a16:creationId xmlns:a16="http://schemas.microsoft.com/office/drawing/2014/main" id="{E0E4568D-868E-42F7-926A-483A8A7B381A}"/>
              </a:ext>
            </a:extLst>
          </p:cNvPr>
          <p:cNvSpPr>
            <a:spLocks noGrp="1"/>
          </p:cNvSpPr>
          <p:nvPr>
            <p:ph type="sldNum" sz="quarter" idx="22"/>
          </p:nvPr>
        </p:nvSpPr>
        <p:spPr/>
        <p:txBody>
          <a:bodyPr vert="horz" lIns="91440" tIns="45720" rIns="91440" bIns="45720" rtlCol="0" anchor="ctr"/>
          <a:lstStyle>
            <a:lvl1pPr>
              <a:defRPr lang="en-IN" sz="1200" smtClean="0">
                <a:solidFill>
                  <a:schemeClr val="bg2">
                    <a:lumMod val="10000"/>
                  </a:schemeClr>
                </a:solidFill>
                <a:cs typeface="Calibri" panose="020F0502020204030204" pitchFamily="34" charset="0"/>
              </a:defRPr>
            </a:lvl1pPr>
          </a:lstStyle>
          <a:p>
            <a:r>
              <a:rPr lang="en-IN" dirty="0"/>
              <a:t>|    </a:t>
            </a:r>
            <a:fld id="{7B2119CD-3B2D-4CEB-B404-D2E3F8CD6D69}" type="slidenum">
              <a:rPr smtClean="0"/>
              <a:pPr/>
              <a:t>‹#›</a:t>
            </a:fld>
            <a:endParaRPr dirty="0"/>
          </a:p>
        </p:txBody>
      </p:sp>
      <p:sp>
        <p:nvSpPr>
          <p:cNvPr id="3" name="Title 2">
            <a:extLst>
              <a:ext uri="{FF2B5EF4-FFF2-40B4-BE49-F238E27FC236}">
                <a16:creationId xmlns:a16="http://schemas.microsoft.com/office/drawing/2014/main" id="{F49B87BA-CB3B-4626-87FF-39721BA39BC9}"/>
              </a:ext>
            </a:extLst>
          </p:cNvPr>
          <p:cNvSpPr>
            <a:spLocks noGrp="1"/>
          </p:cNvSpPr>
          <p:nvPr>
            <p:ph type="title"/>
          </p:nvPr>
        </p:nvSpPr>
        <p:spPr>
          <a:xfrm>
            <a:off x="670560" y="759459"/>
            <a:ext cx="5096253" cy="520701"/>
          </a:xfrm>
        </p:spPr>
        <p:txBody>
          <a:bodyPr/>
          <a:lstStyle/>
          <a:p>
            <a:r>
              <a:rPr lang="en-US"/>
              <a:t>Click to edit Master title style</a:t>
            </a:r>
            <a:endParaRPr lang="en-IN"/>
          </a:p>
        </p:txBody>
      </p:sp>
    </p:spTree>
    <p:extLst>
      <p:ext uri="{BB962C8B-B14F-4D97-AF65-F5344CB8AC3E}">
        <p14:creationId xmlns:p14="http://schemas.microsoft.com/office/powerpoint/2010/main" val="415737461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R) Half-content &amp; full image layout">
    <p:spTree>
      <p:nvGrpSpPr>
        <p:cNvPr id="1" name=""/>
        <p:cNvGrpSpPr/>
        <p:nvPr/>
      </p:nvGrpSpPr>
      <p:grpSpPr>
        <a:xfrm>
          <a:off x="0" y="0"/>
          <a:ext cx="0" cy="0"/>
          <a:chOff x="0" y="0"/>
          <a:chExt cx="0" cy="0"/>
        </a:xfrm>
      </p:grpSpPr>
      <p:sp>
        <p:nvSpPr>
          <p:cNvPr id="5" name="Picture Placeholder 9">
            <a:extLst>
              <a:ext uri="{FF2B5EF4-FFF2-40B4-BE49-F238E27FC236}">
                <a16:creationId xmlns:a16="http://schemas.microsoft.com/office/drawing/2014/main" id="{EBBC6B44-1A66-4C17-802D-CD6F3BEB84DB}"/>
              </a:ext>
            </a:extLst>
          </p:cNvPr>
          <p:cNvSpPr>
            <a:spLocks noGrp="1"/>
          </p:cNvSpPr>
          <p:nvPr>
            <p:ph type="pic" sz="quarter" idx="14" hasCustomPrompt="1"/>
          </p:nvPr>
        </p:nvSpPr>
        <p:spPr>
          <a:xfrm>
            <a:off x="1" y="0"/>
            <a:ext cx="12192000" cy="6858000"/>
          </a:xfrm>
          <a:prstGeom prst="rect">
            <a:avLst/>
          </a:prstGeom>
          <a:solidFill>
            <a:schemeClr val="bg2"/>
          </a:solidFill>
          <a:ln>
            <a:noFill/>
          </a:ln>
          <a:effectLst/>
        </p:spPr>
        <p:txBody>
          <a:bodyPr lIns="0" rIns="0" anchor="ctr" anchorCtr="0"/>
          <a:lstStyle>
            <a:lvl1pPr marL="927077" indent="0" algn="l">
              <a:tabLst/>
              <a:defRPr sz="2400" b="0" baseline="0">
                <a:solidFill>
                  <a:schemeClr val="accent1"/>
                </a:solidFill>
                <a:latin typeface="+mn-lt"/>
              </a:defRPr>
            </a:lvl1pPr>
          </a:lstStyle>
          <a:p>
            <a:r>
              <a:rPr lang="en-US"/>
              <a:t>Insert an image</a:t>
            </a:r>
            <a:br>
              <a:rPr lang="en-US"/>
            </a:br>
            <a:r>
              <a:rPr lang="en-US"/>
              <a:t>within this placeholder </a:t>
            </a:r>
          </a:p>
        </p:txBody>
      </p:sp>
      <p:sp>
        <p:nvSpPr>
          <p:cNvPr id="17" name="Text Placeholder 9">
            <a:extLst>
              <a:ext uri="{FF2B5EF4-FFF2-40B4-BE49-F238E27FC236}">
                <a16:creationId xmlns:a16="http://schemas.microsoft.com/office/drawing/2014/main" id="{6273392E-BE16-4C3F-A463-7A7FC6BEE036}"/>
              </a:ext>
            </a:extLst>
          </p:cNvPr>
          <p:cNvSpPr>
            <a:spLocks noGrp="1"/>
          </p:cNvSpPr>
          <p:nvPr>
            <p:ph type="body" sz="quarter" idx="18" hasCustomPrompt="1"/>
          </p:nvPr>
        </p:nvSpPr>
        <p:spPr>
          <a:xfrm>
            <a:off x="6425185" y="355600"/>
            <a:ext cx="5096255" cy="348813"/>
          </a:xfrm>
          <a:prstGeom prst="rect">
            <a:avLst/>
          </a:prstGeom>
        </p:spPr>
        <p:txBody>
          <a:bodyPr wrap="square">
            <a:noAutofit/>
          </a:bodyPr>
          <a:lstStyle>
            <a:lvl1pPr>
              <a:defRPr sz="1867" b="0" cap="all" spc="200" baseline="0">
                <a:solidFill>
                  <a:schemeClr val="accent1"/>
                </a:solidFill>
                <a:latin typeface="+mn-lt"/>
              </a:defRPr>
            </a:lvl1pPr>
            <a:lvl2pPr marL="0" indent="0">
              <a:buNone/>
              <a:defRPr/>
            </a:lvl2pPr>
          </a:lstStyle>
          <a:p>
            <a:pPr lvl="0"/>
            <a:r>
              <a:rPr lang="en-US"/>
              <a:t>Eyebrow identification, CALIBRI, 14PT</a:t>
            </a:r>
          </a:p>
        </p:txBody>
      </p:sp>
      <p:sp>
        <p:nvSpPr>
          <p:cNvPr id="19" name="Content Placeholder 5">
            <a:extLst>
              <a:ext uri="{FF2B5EF4-FFF2-40B4-BE49-F238E27FC236}">
                <a16:creationId xmlns:a16="http://schemas.microsoft.com/office/drawing/2014/main" id="{1679F6DF-FEFB-4C1A-A396-814197C11D86}"/>
              </a:ext>
            </a:extLst>
          </p:cNvPr>
          <p:cNvSpPr>
            <a:spLocks noGrp="1"/>
          </p:cNvSpPr>
          <p:nvPr>
            <p:ph sz="quarter" idx="19"/>
          </p:nvPr>
        </p:nvSpPr>
        <p:spPr>
          <a:xfrm>
            <a:off x="6425182" y="1882587"/>
            <a:ext cx="5096255" cy="4335332"/>
          </a:xfrm>
        </p:spPr>
        <p:txBody>
          <a:bodyPr/>
          <a:lstStyle>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N"/>
          </a:p>
        </p:txBody>
      </p:sp>
      <p:sp>
        <p:nvSpPr>
          <p:cNvPr id="6" name="Date Placeholder 5">
            <a:extLst>
              <a:ext uri="{FF2B5EF4-FFF2-40B4-BE49-F238E27FC236}">
                <a16:creationId xmlns:a16="http://schemas.microsoft.com/office/drawing/2014/main" id="{9F552E6A-42EF-4270-B9A7-98DFF9C26BC9}"/>
              </a:ext>
            </a:extLst>
          </p:cNvPr>
          <p:cNvSpPr>
            <a:spLocks noGrp="1"/>
          </p:cNvSpPr>
          <p:nvPr>
            <p:ph type="dt" sz="half" idx="20"/>
          </p:nvPr>
        </p:nvSpPr>
        <p:spPr/>
        <p:txBody>
          <a:bodyPr vert="horz" lIns="91440" tIns="45720" rIns="91440" bIns="45720" rtlCol="0" anchor="ctr"/>
          <a:lstStyle>
            <a:lvl1pPr algn="ctr">
              <a:defRPr lang="en-IN" smtClean="0">
                <a:solidFill>
                  <a:schemeClr val="bg2">
                    <a:lumMod val="10000"/>
                  </a:schemeClr>
                </a:solidFill>
              </a:defRPr>
            </a:lvl1pPr>
          </a:lstStyle>
          <a:p>
            <a:endParaRPr lang="en-IN" dirty="0"/>
          </a:p>
        </p:txBody>
      </p:sp>
      <p:sp>
        <p:nvSpPr>
          <p:cNvPr id="7" name="Footer Placeholder 6">
            <a:extLst>
              <a:ext uri="{FF2B5EF4-FFF2-40B4-BE49-F238E27FC236}">
                <a16:creationId xmlns:a16="http://schemas.microsoft.com/office/drawing/2014/main" id="{7474A17B-B0E6-4C29-8975-C906D9247990}"/>
              </a:ext>
            </a:extLst>
          </p:cNvPr>
          <p:cNvSpPr>
            <a:spLocks noGrp="1"/>
          </p:cNvSpPr>
          <p:nvPr>
            <p:ph type="ftr" sz="quarter" idx="21"/>
          </p:nvPr>
        </p:nvSpPr>
        <p:spPr/>
        <p:txBody>
          <a:bodyPr vert="horz" lIns="91440" tIns="45720" rIns="91440" bIns="45720" rtlCol="0" anchor="ctr"/>
          <a:lstStyle>
            <a:lvl1pPr algn="r">
              <a:defRPr lang="en-IN" smtClean="0">
                <a:solidFill>
                  <a:schemeClr val="bg2">
                    <a:lumMod val="10000"/>
                  </a:schemeClr>
                </a:solidFill>
              </a:defRPr>
            </a:lvl1pPr>
          </a:lstStyle>
          <a:p>
            <a:endParaRPr lang="en-IN" dirty="0"/>
          </a:p>
        </p:txBody>
      </p:sp>
      <p:sp>
        <p:nvSpPr>
          <p:cNvPr id="8" name="Slide Number Placeholder 7">
            <a:extLst>
              <a:ext uri="{FF2B5EF4-FFF2-40B4-BE49-F238E27FC236}">
                <a16:creationId xmlns:a16="http://schemas.microsoft.com/office/drawing/2014/main" id="{9A86EBC0-A4B4-49A9-8E69-797CFD88D052}"/>
              </a:ext>
            </a:extLst>
          </p:cNvPr>
          <p:cNvSpPr>
            <a:spLocks noGrp="1"/>
          </p:cNvSpPr>
          <p:nvPr>
            <p:ph type="sldNum" sz="quarter" idx="22"/>
          </p:nvPr>
        </p:nvSpPr>
        <p:spPr/>
        <p:txBody>
          <a:bodyPr vert="horz" lIns="91440" tIns="45720" rIns="91440" bIns="45720" rtlCol="0" anchor="ctr"/>
          <a:lstStyle>
            <a:lvl1pPr>
              <a:defRPr lang="en-IN" sz="1200" smtClean="0">
                <a:solidFill>
                  <a:schemeClr val="bg2">
                    <a:lumMod val="10000"/>
                  </a:schemeClr>
                </a:solidFill>
                <a:cs typeface="Calibri" panose="020F0502020204030204" pitchFamily="34" charset="0"/>
              </a:defRPr>
            </a:lvl1pPr>
          </a:lstStyle>
          <a:p>
            <a:r>
              <a:rPr lang="en-IN" dirty="0"/>
              <a:t>|    </a:t>
            </a:r>
            <a:fld id="{7B2119CD-3B2D-4CEB-B404-D2E3F8CD6D69}" type="slidenum">
              <a:rPr smtClean="0"/>
              <a:pPr/>
              <a:t>‹#›</a:t>
            </a:fld>
            <a:endParaRPr dirty="0"/>
          </a:p>
        </p:txBody>
      </p:sp>
      <p:sp>
        <p:nvSpPr>
          <p:cNvPr id="3" name="Title 2">
            <a:extLst>
              <a:ext uri="{FF2B5EF4-FFF2-40B4-BE49-F238E27FC236}">
                <a16:creationId xmlns:a16="http://schemas.microsoft.com/office/drawing/2014/main" id="{40E04E43-6321-44FE-86E3-92363113651D}"/>
              </a:ext>
            </a:extLst>
          </p:cNvPr>
          <p:cNvSpPr>
            <a:spLocks noGrp="1"/>
          </p:cNvSpPr>
          <p:nvPr>
            <p:ph type="title"/>
          </p:nvPr>
        </p:nvSpPr>
        <p:spPr>
          <a:xfrm>
            <a:off x="6425181" y="759459"/>
            <a:ext cx="5096259" cy="520701"/>
          </a:xfrm>
        </p:spPr>
        <p:txBody>
          <a:bodyPr/>
          <a:lstStyle/>
          <a:p>
            <a:r>
              <a:rPr lang="en-US"/>
              <a:t>Click to edit Master title style</a:t>
            </a:r>
            <a:endParaRPr lang="en-IN"/>
          </a:p>
        </p:txBody>
      </p:sp>
    </p:spTree>
    <p:extLst>
      <p:ext uri="{BB962C8B-B14F-4D97-AF65-F5344CB8AC3E}">
        <p14:creationId xmlns:p14="http://schemas.microsoft.com/office/powerpoint/2010/main" val="73402374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10" name="Text Placeholder 9">
            <a:extLst>
              <a:ext uri="{FF2B5EF4-FFF2-40B4-BE49-F238E27FC236}">
                <a16:creationId xmlns:a16="http://schemas.microsoft.com/office/drawing/2014/main" id="{CC2773AC-CB5F-4692-8614-145FCB812285}"/>
              </a:ext>
            </a:extLst>
          </p:cNvPr>
          <p:cNvSpPr>
            <a:spLocks noGrp="1"/>
          </p:cNvSpPr>
          <p:nvPr>
            <p:ph type="body" sz="quarter" idx="10" hasCustomPrompt="1"/>
          </p:nvPr>
        </p:nvSpPr>
        <p:spPr>
          <a:xfrm>
            <a:off x="670562" y="355600"/>
            <a:ext cx="6989233" cy="348813"/>
          </a:xfrm>
          <a:prstGeom prst="rect">
            <a:avLst/>
          </a:prstGeom>
        </p:spPr>
        <p:txBody>
          <a:bodyPr>
            <a:noAutofit/>
          </a:bodyPr>
          <a:lstStyle>
            <a:lvl1pPr>
              <a:defRPr sz="1867" b="0" cap="all" spc="200" baseline="0">
                <a:solidFill>
                  <a:schemeClr val="accent1"/>
                </a:solidFill>
                <a:latin typeface="+mn-lt"/>
              </a:defRPr>
            </a:lvl1pPr>
            <a:lvl2pPr marL="0" indent="0">
              <a:buNone/>
              <a:defRPr/>
            </a:lvl2pPr>
          </a:lstStyle>
          <a:p>
            <a:pPr lvl="0"/>
            <a:r>
              <a:rPr lang="en-US"/>
              <a:t>Eyebrow identification, CALIBRI, 14PT REGULAR</a:t>
            </a:r>
          </a:p>
        </p:txBody>
      </p:sp>
      <p:sp>
        <p:nvSpPr>
          <p:cNvPr id="5" name="Date Placeholder 4">
            <a:extLst>
              <a:ext uri="{FF2B5EF4-FFF2-40B4-BE49-F238E27FC236}">
                <a16:creationId xmlns:a16="http://schemas.microsoft.com/office/drawing/2014/main" id="{90095818-CAA3-49D4-822D-78FB55358F3D}"/>
              </a:ext>
            </a:extLst>
          </p:cNvPr>
          <p:cNvSpPr>
            <a:spLocks noGrp="1"/>
          </p:cNvSpPr>
          <p:nvPr>
            <p:ph type="dt" sz="half" idx="11"/>
          </p:nvPr>
        </p:nvSpPr>
        <p:spPr/>
        <p:txBody>
          <a:bodyPr vert="horz" lIns="91440" tIns="45720" rIns="91440" bIns="45720" rtlCol="0" anchor="ctr"/>
          <a:lstStyle>
            <a:lvl1pPr algn="ctr">
              <a:defRPr lang="en-IN" smtClean="0">
                <a:solidFill>
                  <a:schemeClr val="bg2">
                    <a:lumMod val="10000"/>
                  </a:schemeClr>
                </a:solidFill>
              </a:defRPr>
            </a:lvl1pPr>
          </a:lstStyle>
          <a:p>
            <a:endParaRPr lang="en-IN"/>
          </a:p>
        </p:txBody>
      </p:sp>
      <p:sp>
        <p:nvSpPr>
          <p:cNvPr id="6" name="Footer Placeholder 5">
            <a:extLst>
              <a:ext uri="{FF2B5EF4-FFF2-40B4-BE49-F238E27FC236}">
                <a16:creationId xmlns:a16="http://schemas.microsoft.com/office/drawing/2014/main" id="{3DF4A984-8C41-4A18-A4AB-486817760C84}"/>
              </a:ext>
            </a:extLst>
          </p:cNvPr>
          <p:cNvSpPr>
            <a:spLocks noGrp="1"/>
          </p:cNvSpPr>
          <p:nvPr>
            <p:ph type="ftr" sz="quarter" idx="12"/>
          </p:nvPr>
        </p:nvSpPr>
        <p:spPr/>
        <p:txBody>
          <a:bodyPr vert="horz" lIns="91440" tIns="45720" rIns="91440" bIns="45720" rtlCol="0" anchor="ctr"/>
          <a:lstStyle>
            <a:lvl1pPr algn="r">
              <a:defRPr lang="en-IN" smtClean="0">
                <a:solidFill>
                  <a:schemeClr val="bg2">
                    <a:lumMod val="10000"/>
                  </a:schemeClr>
                </a:solidFill>
              </a:defRPr>
            </a:lvl1pPr>
          </a:lstStyle>
          <a:p>
            <a:endParaRPr lang="en-IN"/>
          </a:p>
        </p:txBody>
      </p:sp>
      <p:sp>
        <p:nvSpPr>
          <p:cNvPr id="7" name="Slide Number Placeholder 6">
            <a:extLst>
              <a:ext uri="{FF2B5EF4-FFF2-40B4-BE49-F238E27FC236}">
                <a16:creationId xmlns:a16="http://schemas.microsoft.com/office/drawing/2014/main" id="{43C13B2C-626A-4182-93CD-E777AFAD57CE}"/>
              </a:ext>
            </a:extLst>
          </p:cNvPr>
          <p:cNvSpPr>
            <a:spLocks noGrp="1"/>
          </p:cNvSpPr>
          <p:nvPr>
            <p:ph type="sldNum" sz="quarter" idx="13"/>
          </p:nvPr>
        </p:nvSpPr>
        <p:spPr/>
        <p:txBody>
          <a:bodyPr vert="horz" lIns="91440" tIns="45720" rIns="91440" bIns="45720" rtlCol="0" anchor="ctr"/>
          <a:lstStyle>
            <a:lvl1pPr>
              <a:defRPr lang="en-IN" sz="1200" smtClean="0">
                <a:solidFill>
                  <a:schemeClr val="bg2">
                    <a:lumMod val="10000"/>
                  </a:schemeClr>
                </a:solidFill>
                <a:cs typeface="Calibri" panose="020F0502020204030204" pitchFamily="34" charset="0"/>
              </a:defRPr>
            </a:lvl1pPr>
          </a:lstStyle>
          <a:p>
            <a:r>
              <a:rPr lang="en-IN" dirty="0"/>
              <a:t>|    </a:t>
            </a:r>
            <a:fld id="{7B2119CD-3B2D-4CEB-B404-D2E3F8CD6D69}" type="slidenum">
              <a:rPr smtClean="0"/>
              <a:pPr/>
              <a:t>‹#›</a:t>
            </a:fld>
            <a:endParaRPr dirty="0"/>
          </a:p>
        </p:txBody>
      </p:sp>
      <p:sp>
        <p:nvSpPr>
          <p:cNvPr id="3" name="Title 2">
            <a:extLst>
              <a:ext uri="{FF2B5EF4-FFF2-40B4-BE49-F238E27FC236}">
                <a16:creationId xmlns:a16="http://schemas.microsoft.com/office/drawing/2014/main" id="{3F2BE9E2-7A7D-4BED-96F2-45B5703A2DAB}"/>
              </a:ext>
            </a:extLst>
          </p:cNvPr>
          <p:cNvSpPr>
            <a:spLocks noGrp="1"/>
          </p:cNvSpPr>
          <p:nvPr>
            <p:ph type="title"/>
          </p:nvPr>
        </p:nvSpPr>
        <p:spPr/>
        <p:txBody>
          <a:bodyPr/>
          <a:lstStyle/>
          <a:p>
            <a:r>
              <a:rPr lang="en-US"/>
              <a:t>Click to edit Master title style</a:t>
            </a:r>
            <a:endParaRPr lang="en-IN"/>
          </a:p>
        </p:txBody>
      </p:sp>
    </p:spTree>
    <p:extLst>
      <p:ext uri="{BB962C8B-B14F-4D97-AF65-F5344CB8AC3E}">
        <p14:creationId xmlns:p14="http://schemas.microsoft.com/office/powerpoint/2010/main" val="58148554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2_Title Slide Layout">
    <p:bg bwMode="gray">
      <p:bgRef idx="1001">
        <a:schemeClr val="bg1"/>
      </p:bgRef>
    </p:bg>
    <p:spTree>
      <p:nvGrpSpPr>
        <p:cNvPr id="1" name=""/>
        <p:cNvGrpSpPr/>
        <p:nvPr/>
      </p:nvGrpSpPr>
      <p:grpSpPr>
        <a:xfrm>
          <a:off x="0" y="0"/>
          <a:ext cx="0" cy="0"/>
          <a:chOff x="0" y="0"/>
          <a:chExt cx="0" cy="0"/>
        </a:xfrm>
      </p:grpSpPr>
      <p:graphicFrame>
        <p:nvGraphicFramePr>
          <p:cNvPr id="13" name="think-cell data - do not delete" hidden="1">
            <a:extLst>
              <a:ext uri="{FF2B5EF4-FFF2-40B4-BE49-F238E27FC236}">
                <a16:creationId xmlns:a16="http://schemas.microsoft.com/office/drawing/2014/main" id="{6B1F3A87-EA08-5839-CE27-71E354069B78}"/>
              </a:ext>
            </a:extLst>
          </p:cNvPr>
          <p:cNvGraphicFramePr>
            <a:graphicFrameLocks noChangeAspect="1"/>
          </p:cNvGraphicFramePr>
          <p:nvPr userDrawn="1">
            <p:custDataLst>
              <p:tags r:id="rId1"/>
            </p:custDataLst>
            <p:extLst>
              <p:ext uri="{D42A27DB-BD31-4B8C-83A1-F6EECF244321}">
                <p14:modId xmlns:p14="http://schemas.microsoft.com/office/powerpoint/2010/main" val="1787277251"/>
              </p:ext>
            </p:extLst>
          </p:nvPr>
        </p:nvGraphicFramePr>
        <p:xfrm>
          <a:off x="2118" y="2118"/>
          <a:ext cx="2117" cy="2117"/>
        </p:xfrm>
        <a:graphic>
          <a:graphicData uri="http://schemas.openxmlformats.org/presentationml/2006/ole">
            <mc:AlternateContent xmlns:mc="http://schemas.openxmlformats.org/markup-compatibility/2006">
              <mc:Choice xmlns:v="urn:schemas-microsoft-com:vml" Requires="v">
                <p:oleObj name="think-cell Slide" r:id="rId3" imgW="421" imgH="420" progId="TCLayout.ActiveDocument.1">
                  <p:embed/>
                </p:oleObj>
              </mc:Choice>
              <mc:Fallback>
                <p:oleObj name="think-cell Slide" r:id="rId3" imgW="421" imgH="420" progId="TCLayout.ActiveDocument.1">
                  <p:embed/>
                  <p:pic>
                    <p:nvPicPr>
                      <p:cNvPr id="13" name="think-cell data - do not delete" hidden="1">
                        <a:extLst>
                          <a:ext uri="{FF2B5EF4-FFF2-40B4-BE49-F238E27FC236}">
                            <a16:creationId xmlns:a16="http://schemas.microsoft.com/office/drawing/2014/main" id="{6B1F3A87-EA08-5839-CE27-71E354069B78}"/>
                          </a:ext>
                        </a:extLst>
                      </p:cNvPr>
                      <p:cNvPicPr/>
                      <p:nvPr/>
                    </p:nvPicPr>
                    <p:blipFill>
                      <a:blip r:embed="rId4"/>
                      <a:stretch>
                        <a:fillRect/>
                      </a:stretch>
                    </p:blipFill>
                    <p:spPr>
                      <a:xfrm>
                        <a:off x="2118" y="2118"/>
                        <a:ext cx="2117" cy="2117"/>
                      </a:xfrm>
                      <a:prstGeom prst="rect">
                        <a:avLst/>
                      </a:prstGeom>
                    </p:spPr>
                  </p:pic>
                </p:oleObj>
              </mc:Fallback>
            </mc:AlternateContent>
          </a:graphicData>
        </a:graphic>
      </p:graphicFrame>
      <p:pic>
        <p:nvPicPr>
          <p:cNvPr id="10" name="Graphic 9">
            <a:extLst>
              <a:ext uri="{FF2B5EF4-FFF2-40B4-BE49-F238E27FC236}">
                <a16:creationId xmlns:a16="http://schemas.microsoft.com/office/drawing/2014/main" id="{2D745D4E-E2D9-673F-1988-E13175A01646}"/>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3" y="0"/>
            <a:ext cx="12192000" cy="6858000"/>
          </a:xfrm>
          <a:prstGeom prst="rect">
            <a:avLst/>
          </a:prstGeom>
        </p:spPr>
      </p:pic>
      <p:pic>
        <p:nvPicPr>
          <p:cNvPr id="9" name="Graphic 8">
            <a:extLst>
              <a:ext uri="{FF2B5EF4-FFF2-40B4-BE49-F238E27FC236}">
                <a16:creationId xmlns:a16="http://schemas.microsoft.com/office/drawing/2014/main" id="{58AB0233-A683-BB7D-776E-F89F446F207B}"/>
              </a:ext>
            </a:extLst>
          </p:cNvPr>
          <p:cNvPicPr>
            <a:picLocks noChangeAspect="1"/>
          </p:cNvPicPr>
          <p:nvPr userDrawn="1"/>
        </p:nvPicPr>
        <p:blipFill>
          <a:blip r:embed="rId7">
            <a:extLst>
              <a:ext uri="{96DAC541-7B7A-43D3-8B79-37D633B846F1}">
                <asvg:svgBlip xmlns:asvg="http://schemas.microsoft.com/office/drawing/2016/SVG/main" r:embed="rId8"/>
              </a:ext>
            </a:extLst>
          </a:blip>
          <a:stretch>
            <a:fillRect/>
          </a:stretch>
        </p:blipFill>
        <p:spPr>
          <a:xfrm>
            <a:off x="0" y="0"/>
            <a:ext cx="12192000" cy="6858000"/>
          </a:xfrm>
          <a:prstGeom prst="rect">
            <a:avLst/>
          </a:prstGeom>
        </p:spPr>
      </p:pic>
      <p:sp>
        <p:nvSpPr>
          <p:cNvPr id="2" name="Title 1"/>
          <p:cNvSpPr>
            <a:spLocks noGrp="1"/>
          </p:cNvSpPr>
          <p:nvPr>
            <p:ph type="ctrTitle" hasCustomPrompt="1"/>
          </p:nvPr>
        </p:nvSpPr>
        <p:spPr bwMode="gray">
          <a:xfrm>
            <a:off x="670560" y="3106739"/>
            <a:ext cx="10850880" cy="1645920"/>
          </a:xfrm>
        </p:spPr>
        <p:txBody>
          <a:bodyPr vert="horz"/>
          <a:lstStyle>
            <a:lvl1pPr algn="l">
              <a:lnSpc>
                <a:spcPct val="90000"/>
              </a:lnSpc>
              <a:defRPr sz="5867" b="0" cap="none" spc="0" baseline="0">
                <a:solidFill>
                  <a:schemeClr val="bg1"/>
                </a:solidFill>
                <a:latin typeface="+mj-lt"/>
              </a:defRPr>
            </a:lvl1pPr>
          </a:lstStyle>
          <a:p>
            <a:r>
              <a:rPr lang="en-US" dirty="0"/>
              <a:t>Click to edit master title style</a:t>
            </a:r>
          </a:p>
        </p:txBody>
      </p:sp>
      <p:sp>
        <p:nvSpPr>
          <p:cNvPr id="3" name="Subtitle 2"/>
          <p:cNvSpPr>
            <a:spLocks noGrp="1"/>
          </p:cNvSpPr>
          <p:nvPr>
            <p:ph type="subTitle" idx="1" hasCustomPrompt="1"/>
          </p:nvPr>
        </p:nvSpPr>
        <p:spPr bwMode="gray">
          <a:xfrm>
            <a:off x="670559" y="2333308"/>
            <a:ext cx="10850879" cy="640080"/>
          </a:xfrm>
          <a:prstGeom prst="rect">
            <a:avLst/>
          </a:prstGeom>
        </p:spPr>
        <p:txBody>
          <a:bodyPr rIns="0" bIns="0" anchor="b" anchorCtr="0"/>
          <a:lstStyle>
            <a:lvl1pPr marL="0" indent="0" algn="l">
              <a:lnSpc>
                <a:spcPct val="100000"/>
              </a:lnSpc>
              <a:buNone/>
              <a:defRPr sz="2400" b="1" cap="all" spc="200" baseline="0">
                <a:solidFill>
                  <a:schemeClr val="bg1"/>
                </a:solidFill>
                <a:latin typeface="+mn-lt"/>
                <a:cs typeface="Calibri" panose="020F0502020204030204" pitchFamily="34" charset="0"/>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
        <p:nvSpPr>
          <p:cNvPr id="5" name="Text Placeholder 4"/>
          <p:cNvSpPr>
            <a:spLocks noGrp="1"/>
          </p:cNvSpPr>
          <p:nvPr>
            <p:ph type="body" sz="quarter" idx="10" hasCustomPrompt="1"/>
          </p:nvPr>
        </p:nvSpPr>
        <p:spPr bwMode="gray">
          <a:xfrm>
            <a:off x="670560" y="4935539"/>
            <a:ext cx="6461760" cy="640080"/>
          </a:xfrm>
          <a:prstGeom prst="rect">
            <a:avLst/>
          </a:prstGeom>
        </p:spPr>
        <p:txBody>
          <a:bodyPr/>
          <a:lstStyle>
            <a:lvl1pPr>
              <a:defRPr sz="1867" b="0" i="0">
                <a:solidFill>
                  <a:schemeClr val="bg1"/>
                </a:solidFill>
                <a:latin typeface="+mj-lt"/>
              </a:defRPr>
            </a:lvl1pPr>
          </a:lstStyle>
          <a:p>
            <a:pPr lvl="0"/>
            <a:r>
              <a:rPr lang="en-US"/>
              <a:t>Day |  Month |  YY</a:t>
            </a:r>
          </a:p>
        </p:txBody>
      </p:sp>
      <p:pic>
        <p:nvPicPr>
          <p:cNvPr id="7" name="Picture 6" descr="A_symbol_wordm_below_w_rgb-01.png"/>
          <p:cNvPicPr>
            <a:picLocks noChangeAspect="1"/>
          </p:cNvPicPr>
          <p:nvPr userDrawn="1"/>
        </p:nvPicPr>
        <p:blipFill>
          <a:blip r:embed="rId9" cstate="email">
            <a:extLst>
              <a:ext uri="{28A0092B-C50C-407E-A947-70E740481C1C}">
                <a14:useLocalDpi xmlns:a14="http://schemas.microsoft.com/office/drawing/2010/main"/>
              </a:ext>
            </a:extLst>
          </a:blip>
          <a:stretch>
            <a:fillRect/>
          </a:stretch>
        </p:blipFill>
        <p:spPr>
          <a:xfrm>
            <a:off x="463296" y="182880"/>
            <a:ext cx="1584960" cy="1736075"/>
          </a:xfrm>
          <a:prstGeom prst="rect">
            <a:avLst/>
          </a:prstGeom>
        </p:spPr>
      </p:pic>
      <p:pic>
        <p:nvPicPr>
          <p:cNvPr id="6" name="Picture 5" descr="Logo&#10;&#10;Description automatically generated">
            <a:extLst>
              <a:ext uri="{FF2B5EF4-FFF2-40B4-BE49-F238E27FC236}">
                <a16:creationId xmlns:a16="http://schemas.microsoft.com/office/drawing/2014/main" id="{29075790-DD51-5488-E617-EC17E88FB0F7}"/>
              </a:ext>
            </a:extLst>
          </p:cNvPr>
          <p:cNvPicPr>
            <a:picLocks noChangeAspect="1"/>
          </p:cNvPicPr>
          <p:nvPr userDrawn="1"/>
        </p:nvPicPr>
        <p:blipFill rotWithShape="1">
          <a:blip r:embed="rId10" cstate="hqprint">
            <a:extLst>
              <a:ext uri="{28A0092B-C50C-407E-A947-70E740481C1C}">
                <a14:useLocalDpi xmlns:a14="http://schemas.microsoft.com/office/drawing/2010/main"/>
              </a:ext>
            </a:extLst>
          </a:blip>
          <a:srcRect/>
          <a:stretch/>
        </p:blipFill>
        <p:spPr>
          <a:xfrm>
            <a:off x="9530831" y="180785"/>
            <a:ext cx="2311400" cy="931332"/>
          </a:xfrm>
          <a:prstGeom prst="rect">
            <a:avLst/>
          </a:prstGeom>
        </p:spPr>
      </p:pic>
    </p:spTree>
    <p:extLst>
      <p:ext uri="{BB962C8B-B14F-4D97-AF65-F5344CB8AC3E}">
        <p14:creationId xmlns:p14="http://schemas.microsoft.com/office/powerpoint/2010/main" val="1844541115"/>
      </p:ext>
    </p:extLst>
  </p:cSld>
  <p:clrMapOvr>
    <a:overrideClrMapping bg1="lt1" tx1="dk1" bg2="lt2" tx2="dk2" accent1="accent1" accent2="accent2" accent3="accent3" accent4="accent4" accent5="accent5" accent6="accent6" hlink="hlink" folHlink="folHlink"/>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4">
            <a:extLst>
              <a:ext uri="{FF2B5EF4-FFF2-40B4-BE49-F238E27FC236}">
                <a16:creationId xmlns:a16="http://schemas.microsoft.com/office/drawing/2014/main" id="{51B9B04E-CEBD-4F9E-A541-121DB0F546B9}"/>
              </a:ext>
            </a:extLst>
          </p:cNvPr>
          <p:cNvSpPr>
            <a:spLocks noGrp="1"/>
          </p:cNvSpPr>
          <p:nvPr>
            <p:ph type="dt" sz="half" idx="10"/>
          </p:nvPr>
        </p:nvSpPr>
        <p:spPr/>
        <p:txBody>
          <a:bodyPr vert="horz" lIns="91440" tIns="45720" rIns="91440" bIns="45720" rtlCol="0" anchor="ctr"/>
          <a:lstStyle>
            <a:lvl1pPr algn="ctr">
              <a:defRPr lang="en-IN" smtClean="0">
                <a:solidFill>
                  <a:schemeClr val="bg2">
                    <a:lumMod val="10000"/>
                  </a:schemeClr>
                </a:solidFill>
              </a:defRPr>
            </a:lvl1pPr>
          </a:lstStyle>
          <a:p>
            <a:endParaRPr lang="en-IN"/>
          </a:p>
        </p:txBody>
      </p:sp>
      <p:sp>
        <p:nvSpPr>
          <p:cNvPr id="6" name="Footer Placeholder 5">
            <a:extLst>
              <a:ext uri="{FF2B5EF4-FFF2-40B4-BE49-F238E27FC236}">
                <a16:creationId xmlns:a16="http://schemas.microsoft.com/office/drawing/2014/main" id="{BDFCBFE7-5E00-4725-92DC-113FE1B9DB27}"/>
              </a:ext>
            </a:extLst>
          </p:cNvPr>
          <p:cNvSpPr>
            <a:spLocks noGrp="1"/>
          </p:cNvSpPr>
          <p:nvPr>
            <p:ph type="ftr" sz="quarter" idx="11"/>
          </p:nvPr>
        </p:nvSpPr>
        <p:spPr/>
        <p:txBody>
          <a:bodyPr vert="horz" lIns="91440" tIns="45720" rIns="91440" bIns="45720" rtlCol="0" anchor="ctr"/>
          <a:lstStyle>
            <a:lvl1pPr algn="r">
              <a:defRPr lang="en-IN" smtClean="0">
                <a:solidFill>
                  <a:schemeClr val="bg2">
                    <a:lumMod val="10000"/>
                  </a:schemeClr>
                </a:solidFill>
              </a:defRPr>
            </a:lvl1pPr>
          </a:lstStyle>
          <a:p>
            <a:endParaRPr lang="en-IN"/>
          </a:p>
        </p:txBody>
      </p:sp>
      <p:sp>
        <p:nvSpPr>
          <p:cNvPr id="7" name="Slide Number Placeholder 6">
            <a:extLst>
              <a:ext uri="{FF2B5EF4-FFF2-40B4-BE49-F238E27FC236}">
                <a16:creationId xmlns:a16="http://schemas.microsoft.com/office/drawing/2014/main" id="{E938BA52-5212-4BC3-9F12-DB299DFC36EF}"/>
              </a:ext>
            </a:extLst>
          </p:cNvPr>
          <p:cNvSpPr>
            <a:spLocks noGrp="1"/>
          </p:cNvSpPr>
          <p:nvPr>
            <p:ph type="sldNum" sz="quarter" idx="12"/>
          </p:nvPr>
        </p:nvSpPr>
        <p:spPr/>
        <p:txBody>
          <a:bodyPr vert="horz" lIns="91440" tIns="45720" rIns="91440" bIns="45720" rtlCol="0" anchor="ctr"/>
          <a:lstStyle>
            <a:lvl1pPr>
              <a:defRPr lang="en-IN" sz="1200" smtClean="0">
                <a:solidFill>
                  <a:schemeClr val="bg2">
                    <a:lumMod val="10000"/>
                  </a:schemeClr>
                </a:solidFill>
                <a:cs typeface="Calibri" panose="020F0502020204030204" pitchFamily="34" charset="0"/>
              </a:defRPr>
            </a:lvl1pPr>
          </a:lstStyle>
          <a:p>
            <a:r>
              <a:rPr lang="en-IN" dirty="0"/>
              <a:t>|    </a:t>
            </a:r>
            <a:fld id="{7B2119CD-3B2D-4CEB-B404-D2E3F8CD6D69}" type="slidenum">
              <a:rPr smtClean="0"/>
              <a:pPr/>
              <a:t>‹#›</a:t>
            </a:fld>
            <a:endParaRPr dirty="0"/>
          </a:p>
        </p:txBody>
      </p:sp>
    </p:spTree>
    <p:extLst>
      <p:ext uri="{BB962C8B-B14F-4D97-AF65-F5344CB8AC3E}">
        <p14:creationId xmlns:p14="http://schemas.microsoft.com/office/powerpoint/2010/main" val="132007043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type="secHead" preserve="1">
  <p:cSld name="Section Header Dark Blue">
    <p:bg bwMode="auto">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bwMode="gray">
          <a:xfrm>
            <a:off x="670560" y="3108959"/>
            <a:ext cx="10850880" cy="1645920"/>
          </a:xfrm>
        </p:spPr>
        <p:txBody>
          <a:bodyPr wrap="square" rIns="0" bIns="0" anchor="t">
            <a:noAutofit/>
          </a:bodyPr>
          <a:lstStyle>
            <a:lvl1pPr algn="l">
              <a:lnSpc>
                <a:spcPct val="80000"/>
              </a:lnSpc>
              <a:defRPr sz="5867" b="0" cap="none" spc="0" baseline="0">
                <a:solidFill>
                  <a:schemeClr val="bg1"/>
                </a:solidFill>
                <a:latin typeface="+mj-lt"/>
              </a:defRPr>
            </a:lvl1pPr>
          </a:lstStyle>
          <a:p>
            <a:r>
              <a:rPr lang="en-US"/>
              <a:t>Click to edit master title style</a:t>
            </a:r>
          </a:p>
        </p:txBody>
      </p:sp>
      <p:sp>
        <p:nvSpPr>
          <p:cNvPr id="3" name="Text Placeholder 2"/>
          <p:cNvSpPr>
            <a:spLocks noGrp="1"/>
          </p:cNvSpPr>
          <p:nvPr>
            <p:ph type="body" idx="1" hasCustomPrompt="1"/>
          </p:nvPr>
        </p:nvSpPr>
        <p:spPr bwMode="gray">
          <a:xfrm>
            <a:off x="670560" y="2331720"/>
            <a:ext cx="10850880" cy="640080"/>
          </a:xfrm>
          <a:prstGeom prst="rect">
            <a:avLst/>
          </a:prstGeom>
        </p:spPr>
        <p:txBody>
          <a:bodyPr rIns="0" bIns="0" anchor="b"/>
          <a:lstStyle>
            <a:lvl1pPr marL="0" indent="0">
              <a:lnSpc>
                <a:spcPct val="100000"/>
              </a:lnSpc>
              <a:buNone/>
              <a:defRPr sz="2400" b="1" cap="all" spc="200" baseline="0">
                <a:solidFill>
                  <a:schemeClr val="bg1"/>
                </a:solidFill>
                <a:latin typeface="+mn-lt"/>
                <a:cs typeface="Calibri" panose="020F0502020204030204" pitchFamily="34" charset="0"/>
              </a:defRPr>
            </a:lvl1pPr>
            <a:lvl2pPr marL="609585" indent="0">
              <a:buNone/>
              <a:defRPr sz="2400">
                <a:solidFill>
                  <a:schemeClr val="tx1">
                    <a:tint val="75000"/>
                  </a:schemeClr>
                </a:solidFill>
              </a:defRPr>
            </a:lvl2pPr>
            <a:lvl3pPr marL="1219170" indent="0">
              <a:buNone/>
              <a:defRPr sz="2133">
                <a:solidFill>
                  <a:schemeClr val="tx1">
                    <a:tint val="75000"/>
                  </a:schemeClr>
                </a:solidFill>
              </a:defRPr>
            </a:lvl3pPr>
            <a:lvl4pPr marL="1828754" indent="0">
              <a:buNone/>
              <a:defRPr sz="1867">
                <a:solidFill>
                  <a:schemeClr val="tx1">
                    <a:tint val="75000"/>
                  </a:schemeClr>
                </a:solidFill>
              </a:defRPr>
            </a:lvl4pPr>
            <a:lvl5pPr marL="2438339" indent="0">
              <a:buNone/>
              <a:defRPr sz="1867">
                <a:solidFill>
                  <a:schemeClr val="tx1">
                    <a:tint val="75000"/>
                  </a:schemeClr>
                </a:solidFill>
              </a:defRPr>
            </a:lvl5pPr>
            <a:lvl6pPr marL="3047924" indent="0">
              <a:buNone/>
              <a:defRPr sz="1867">
                <a:solidFill>
                  <a:schemeClr val="tx1">
                    <a:tint val="75000"/>
                  </a:schemeClr>
                </a:solidFill>
              </a:defRPr>
            </a:lvl6pPr>
            <a:lvl7pPr marL="3657509" indent="0">
              <a:buNone/>
              <a:defRPr sz="1867">
                <a:solidFill>
                  <a:schemeClr val="tx1">
                    <a:tint val="75000"/>
                  </a:schemeClr>
                </a:solidFill>
              </a:defRPr>
            </a:lvl7pPr>
            <a:lvl8pPr marL="4267093" indent="0">
              <a:buNone/>
              <a:defRPr sz="1867">
                <a:solidFill>
                  <a:schemeClr val="tx1">
                    <a:tint val="75000"/>
                  </a:schemeClr>
                </a:solidFill>
              </a:defRPr>
            </a:lvl8pPr>
            <a:lvl9pPr marL="4876678" indent="0">
              <a:buNone/>
              <a:defRPr sz="1867">
                <a:solidFill>
                  <a:schemeClr val="tx1">
                    <a:tint val="75000"/>
                  </a:schemeClr>
                </a:solidFill>
              </a:defRPr>
            </a:lvl9pPr>
          </a:lstStyle>
          <a:p>
            <a:pPr lvl="0"/>
            <a:r>
              <a:rPr lang="en-US"/>
              <a:t>CLICK TO EDIT MASTER TEXT STYLES</a:t>
            </a:r>
          </a:p>
        </p:txBody>
      </p:sp>
      <p:sp>
        <p:nvSpPr>
          <p:cNvPr id="7" name="Date Placeholder 6">
            <a:extLst>
              <a:ext uri="{FF2B5EF4-FFF2-40B4-BE49-F238E27FC236}">
                <a16:creationId xmlns:a16="http://schemas.microsoft.com/office/drawing/2014/main" id="{6829463D-7256-4F94-B053-694230DDA169}"/>
              </a:ext>
            </a:extLst>
          </p:cNvPr>
          <p:cNvSpPr>
            <a:spLocks noGrp="1"/>
          </p:cNvSpPr>
          <p:nvPr>
            <p:ph type="dt" sz="half" idx="10"/>
          </p:nvPr>
        </p:nvSpPr>
        <p:spPr/>
        <p:txBody>
          <a:bodyPr vert="horz" lIns="91440" tIns="45720" rIns="91440" bIns="45720" rtlCol="0" anchor="ctr"/>
          <a:lstStyle>
            <a:lvl1pPr algn="ctr">
              <a:defRPr lang="en-IN" smtClean="0">
                <a:solidFill>
                  <a:schemeClr val="bg1"/>
                </a:solidFill>
              </a:defRPr>
            </a:lvl1pPr>
          </a:lstStyle>
          <a:p>
            <a:endParaRPr lang="en-IN"/>
          </a:p>
        </p:txBody>
      </p:sp>
      <p:sp>
        <p:nvSpPr>
          <p:cNvPr id="8" name="Footer Placeholder 7">
            <a:extLst>
              <a:ext uri="{FF2B5EF4-FFF2-40B4-BE49-F238E27FC236}">
                <a16:creationId xmlns:a16="http://schemas.microsoft.com/office/drawing/2014/main" id="{8AC65850-E065-46A5-AFAB-25EE12435446}"/>
              </a:ext>
            </a:extLst>
          </p:cNvPr>
          <p:cNvSpPr>
            <a:spLocks noGrp="1"/>
          </p:cNvSpPr>
          <p:nvPr>
            <p:ph type="ftr" sz="quarter" idx="11"/>
          </p:nvPr>
        </p:nvSpPr>
        <p:spPr/>
        <p:txBody>
          <a:bodyPr vert="horz" lIns="91440" tIns="45720" rIns="91440" bIns="45720" rtlCol="0" anchor="ctr"/>
          <a:lstStyle>
            <a:lvl1pPr algn="r">
              <a:defRPr lang="en-IN" smtClean="0">
                <a:solidFill>
                  <a:schemeClr val="bg1"/>
                </a:solidFill>
              </a:defRPr>
            </a:lvl1pPr>
          </a:lstStyle>
          <a:p>
            <a:endParaRPr lang="en-IN" dirty="0"/>
          </a:p>
        </p:txBody>
      </p:sp>
      <p:sp>
        <p:nvSpPr>
          <p:cNvPr id="10" name="Slide Number Placeholder 9">
            <a:extLst>
              <a:ext uri="{FF2B5EF4-FFF2-40B4-BE49-F238E27FC236}">
                <a16:creationId xmlns:a16="http://schemas.microsoft.com/office/drawing/2014/main" id="{00E02CAF-4CC0-4859-963B-FC187D3CD31C}"/>
              </a:ext>
            </a:extLst>
          </p:cNvPr>
          <p:cNvSpPr>
            <a:spLocks noGrp="1"/>
          </p:cNvSpPr>
          <p:nvPr>
            <p:ph type="sldNum" sz="quarter" idx="12"/>
          </p:nvPr>
        </p:nvSpPr>
        <p:spPr/>
        <p:txBody>
          <a:bodyPr vert="horz" lIns="91440" tIns="45720" rIns="91440" bIns="45720" rtlCol="0" anchor="ctr"/>
          <a:lstStyle>
            <a:lvl1pPr>
              <a:defRPr lang="en-IN" sz="1200" smtClean="0">
                <a:solidFill>
                  <a:schemeClr val="bg1"/>
                </a:solidFill>
                <a:cs typeface="Calibri" panose="020F0502020204030204" pitchFamily="34" charset="0"/>
              </a:defRPr>
            </a:lvl1pPr>
          </a:lstStyle>
          <a:p>
            <a:r>
              <a:rPr lang="en-IN" dirty="0"/>
              <a:t>|    </a:t>
            </a:r>
            <a:fld id="{7B2119CD-3B2D-4CEB-B404-D2E3F8CD6D69}" type="slidenum">
              <a:rPr smtClean="0"/>
              <a:pPr/>
              <a:t>‹#›</a:t>
            </a:fld>
            <a:endParaRPr dirty="0"/>
          </a:p>
        </p:txBody>
      </p:sp>
    </p:spTree>
    <p:extLst>
      <p:ext uri="{BB962C8B-B14F-4D97-AF65-F5344CB8AC3E}">
        <p14:creationId xmlns:p14="http://schemas.microsoft.com/office/powerpoint/2010/main" val="72609624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type="secHead" preserve="1">
  <p:cSld name="Section Header Purple">
    <p:bg bwMode="auto">
      <p:bgPr>
        <a:solidFill>
          <a:schemeClr val="accent5"/>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bwMode="gray">
          <a:xfrm>
            <a:off x="670560" y="3108959"/>
            <a:ext cx="10850880" cy="1645920"/>
          </a:xfrm>
        </p:spPr>
        <p:txBody>
          <a:bodyPr rIns="0" bIns="0" anchor="t">
            <a:noAutofit/>
          </a:bodyPr>
          <a:lstStyle>
            <a:lvl1pPr algn="l">
              <a:lnSpc>
                <a:spcPct val="80000"/>
              </a:lnSpc>
              <a:defRPr sz="5867" b="0" cap="none" spc="0" baseline="0">
                <a:solidFill>
                  <a:schemeClr val="bg1"/>
                </a:solidFill>
                <a:latin typeface="+mj-lt"/>
              </a:defRPr>
            </a:lvl1pPr>
          </a:lstStyle>
          <a:p>
            <a:r>
              <a:rPr lang="en-US"/>
              <a:t>Click to edit master title style</a:t>
            </a:r>
          </a:p>
        </p:txBody>
      </p:sp>
      <p:sp>
        <p:nvSpPr>
          <p:cNvPr id="3" name="Text Placeholder 2"/>
          <p:cNvSpPr>
            <a:spLocks noGrp="1"/>
          </p:cNvSpPr>
          <p:nvPr>
            <p:ph type="body" idx="1" hasCustomPrompt="1"/>
          </p:nvPr>
        </p:nvSpPr>
        <p:spPr bwMode="gray">
          <a:xfrm>
            <a:off x="670560" y="2331720"/>
            <a:ext cx="10850880" cy="640080"/>
          </a:xfrm>
          <a:prstGeom prst="rect">
            <a:avLst/>
          </a:prstGeom>
        </p:spPr>
        <p:txBody>
          <a:bodyPr rIns="0" bIns="0" anchor="b"/>
          <a:lstStyle>
            <a:lvl1pPr marL="0" indent="0">
              <a:lnSpc>
                <a:spcPct val="100000"/>
              </a:lnSpc>
              <a:buNone/>
              <a:defRPr sz="2400" b="1" cap="all" spc="200" baseline="0">
                <a:solidFill>
                  <a:schemeClr val="bg1"/>
                </a:solidFill>
                <a:latin typeface="+mn-lt"/>
                <a:cs typeface="Calibri" panose="020F0502020204030204" pitchFamily="34" charset="0"/>
              </a:defRPr>
            </a:lvl1pPr>
            <a:lvl2pPr marL="609585" indent="0">
              <a:buNone/>
              <a:defRPr sz="2400">
                <a:solidFill>
                  <a:schemeClr val="tx1">
                    <a:tint val="75000"/>
                  </a:schemeClr>
                </a:solidFill>
              </a:defRPr>
            </a:lvl2pPr>
            <a:lvl3pPr marL="1219170" indent="0">
              <a:buNone/>
              <a:defRPr sz="2133">
                <a:solidFill>
                  <a:schemeClr val="tx1">
                    <a:tint val="75000"/>
                  </a:schemeClr>
                </a:solidFill>
              </a:defRPr>
            </a:lvl3pPr>
            <a:lvl4pPr marL="1828754" indent="0">
              <a:buNone/>
              <a:defRPr sz="1867">
                <a:solidFill>
                  <a:schemeClr val="tx1">
                    <a:tint val="75000"/>
                  </a:schemeClr>
                </a:solidFill>
              </a:defRPr>
            </a:lvl4pPr>
            <a:lvl5pPr marL="2438339" indent="0">
              <a:buNone/>
              <a:defRPr sz="1867">
                <a:solidFill>
                  <a:schemeClr val="tx1">
                    <a:tint val="75000"/>
                  </a:schemeClr>
                </a:solidFill>
              </a:defRPr>
            </a:lvl5pPr>
            <a:lvl6pPr marL="3047924" indent="0">
              <a:buNone/>
              <a:defRPr sz="1867">
                <a:solidFill>
                  <a:schemeClr val="tx1">
                    <a:tint val="75000"/>
                  </a:schemeClr>
                </a:solidFill>
              </a:defRPr>
            </a:lvl6pPr>
            <a:lvl7pPr marL="3657509" indent="0">
              <a:buNone/>
              <a:defRPr sz="1867">
                <a:solidFill>
                  <a:schemeClr val="tx1">
                    <a:tint val="75000"/>
                  </a:schemeClr>
                </a:solidFill>
              </a:defRPr>
            </a:lvl7pPr>
            <a:lvl8pPr marL="4267093" indent="0">
              <a:buNone/>
              <a:defRPr sz="1867">
                <a:solidFill>
                  <a:schemeClr val="tx1">
                    <a:tint val="75000"/>
                  </a:schemeClr>
                </a:solidFill>
              </a:defRPr>
            </a:lvl8pPr>
            <a:lvl9pPr marL="4876678" indent="0">
              <a:buNone/>
              <a:defRPr sz="1867">
                <a:solidFill>
                  <a:schemeClr val="tx1">
                    <a:tint val="75000"/>
                  </a:schemeClr>
                </a:solidFill>
              </a:defRPr>
            </a:lvl9pPr>
          </a:lstStyle>
          <a:p>
            <a:pPr lvl="0"/>
            <a:r>
              <a:rPr lang="en-US"/>
              <a:t>CLICK TO EDIT MASTER TEXT STYLES</a:t>
            </a:r>
          </a:p>
        </p:txBody>
      </p:sp>
      <p:sp>
        <p:nvSpPr>
          <p:cNvPr id="5" name="Date Placeholder 4">
            <a:extLst>
              <a:ext uri="{FF2B5EF4-FFF2-40B4-BE49-F238E27FC236}">
                <a16:creationId xmlns:a16="http://schemas.microsoft.com/office/drawing/2014/main" id="{0A0A7879-8A49-4492-B223-248AB6881379}"/>
              </a:ext>
            </a:extLst>
          </p:cNvPr>
          <p:cNvSpPr>
            <a:spLocks noGrp="1"/>
          </p:cNvSpPr>
          <p:nvPr>
            <p:ph type="dt" sz="half" idx="10"/>
          </p:nvPr>
        </p:nvSpPr>
        <p:spPr/>
        <p:txBody>
          <a:bodyPr vert="horz" lIns="91440" tIns="45720" rIns="91440" bIns="45720" rtlCol="0" anchor="ctr"/>
          <a:lstStyle>
            <a:lvl1pPr algn="ctr">
              <a:defRPr lang="en-IN" smtClean="0">
                <a:solidFill>
                  <a:schemeClr val="bg1"/>
                </a:solidFill>
              </a:defRPr>
            </a:lvl1pPr>
          </a:lstStyle>
          <a:p>
            <a:endParaRPr lang="en-IN"/>
          </a:p>
        </p:txBody>
      </p:sp>
      <p:sp>
        <p:nvSpPr>
          <p:cNvPr id="6" name="Footer Placeholder 5">
            <a:extLst>
              <a:ext uri="{FF2B5EF4-FFF2-40B4-BE49-F238E27FC236}">
                <a16:creationId xmlns:a16="http://schemas.microsoft.com/office/drawing/2014/main" id="{90308BD4-DA66-4BD1-91B7-E89327F3B5FF}"/>
              </a:ext>
            </a:extLst>
          </p:cNvPr>
          <p:cNvSpPr>
            <a:spLocks noGrp="1"/>
          </p:cNvSpPr>
          <p:nvPr>
            <p:ph type="ftr" sz="quarter" idx="11"/>
          </p:nvPr>
        </p:nvSpPr>
        <p:spPr/>
        <p:txBody>
          <a:bodyPr vert="horz" lIns="91440" tIns="45720" rIns="91440" bIns="45720" rtlCol="0" anchor="ctr"/>
          <a:lstStyle>
            <a:lvl1pPr algn="r">
              <a:defRPr lang="en-IN" smtClean="0">
                <a:solidFill>
                  <a:schemeClr val="bg1"/>
                </a:solidFill>
              </a:defRPr>
            </a:lvl1pPr>
          </a:lstStyle>
          <a:p>
            <a:endParaRPr lang="en-IN"/>
          </a:p>
        </p:txBody>
      </p:sp>
      <p:sp>
        <p:nvSpPr>
          <p:cNvPr id="10" name="Slide Number Placeholder 9">
            <a:extLst>
              <a:ext uri="{FF2B5EF4-FFF2-40B4-BE49-F238E27FC236}">
                <a16:creationId xmlns:a16="http://schemas.microsoft.com/office/drawing/2014/main" id="{6E73C706-89A1-4AA5-9321-7F4CB3A916A3}"/>
              </a:ext>
            </a:extLst>
          </p:cNvPr>
          <p:cNvSpPr>
            <a:spLocks noGrp="1"/>
          </p:cNvSpPr>
          <p:nvPr>
            <p:ph type="sldNum" sz="quarter" idx="12"/>
          </p:nvPr>
        </p:nvSpPr>
        <p:spPr/>
        <p:txBody>
          <a:bodyPr vert="horz" lIns="91440" tIns="45720" rIns="91440" bIns="45720" rtlCol="0" anchor="ctr"/>
          <a:lstStyle>
            <a:lvl1pPr>
              <a:defRPr lang="en-IN" sz="1200" smtClean="0">
                <a:solidFill>
                  <a:schemeClr val="bg1"/>
                </a:solidFill>
                <a:cs typeface="Calibri" panose="020F0502020204030204" pitchFamily="34" charset="0"/>
              </a:defRPr>
            </a:lvl1pPr>
          </a:lstStyle>
          <a:p>
            <a:r>
              <a:rPr lang="en-IN" dirty="0"/>
              <a:t>|    </a:t>
            </a:r>
            <a:fld id="{7B2119CD-3B2D-4CEB-B404-D2E3F8CD6D69}" type="slidenum">
              <a:rPr smtClean="0"/>
              <a:pPr/>
              <a:t>‹#›</a:t>
            </a:fld>
            <a:endParaRPr dirty="0"/>
          </a:p>
        </p:txBody>
      </p:sp>
    </p:spTree>
    <p:extLst>
      <p:ext uri="{BB962C8B-B14F-4D97-AF65-F5344CB8AC3E}">
        <p14:creationId xmlns:p14="http://schemas.microsoft.com/office/powerpoint/2010/main" val="150586282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secHead" preserve="1">
  <p:cSld name="Section Header Mint">
    <p:bg bwMode="auto">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bwMode="gray">
          <a:xfrm>
            <a:off x="670560" y="3108959"/>
            <a:ext cx="10850880" cy="1645920"/>
          </a:xfrm>
        </p:spPr>
        <p:txBody>
          <a:bodyPr rIns="0" bIns="0" anchor="t">
            <a:noAutofit/>
          </a:bodyPr>
          <a:lstStyle>
            <a:lvl1pPr algn="l">
              <a:lnSpc>
                <a:spcPct val="80000"/>
              </a:lnSpc>
              <a:defRPr sz="5867" b="0" cap="none" spc="0" baseline="0">
                <a:solidFill>
                  <a:schemeClr val="accent1"/>
                </a:solidFill>
                <a:latin typeface="+mj-lt"/>
              </a:defRPr>
            </a:lvl1pPr>
          </a:lstStyle>
          <a:p>
            <a:r>
              <a:rPr lang="en-US"/>
              <a:t>Click to edit master title style</a:t>
            </a:r>
          </a:p>
        </p:txBody>
      </p:sp>
      <p:sp>
        <p:nvSpPr>
          <p:cNvPr id="3" name="Text Placeholder 2"/>
          <p:cNvSpPr>
            <a:spLocks noGrp="1"/>
          </p:cNvSpPr>
          <p:nvPr>
            <p:ph type="body" idx="1" hasCustomPrompt="1"/>
          </p:nvPr>
        </p:nvSpPr>
        <p:spPr bwMode="gray">
          <a:xfrm>
            <a:off x="670560" y="2331720"/>
            <a:ext cx="10850880" cy="640080"/>
          </a:xfrm>
          <a:prstGeom prst="rect">
            <a:avLst/>
          </a:prstGeom>
        </p:spPr>
        <p:txBody>
          <a:bodyPr rIns="0" bIns="0" anchor="b"/>
          <a:lstStyle>
            <a:lvl1pPr marL="0" indent="0">
              <a:lnSpc>
                <a:spcPct val="100000"/>
              </a:lnSpc>
              <a:buNone/>
              <a:defRPr sz="2400" b="1" cap="all" spc="200" baseline="0">
                <a:solidFill>
                  <a:schemeClr val="accent1"/>
                </a:solidFill>
                <a:latin typeface="+mn-lt"/>
                <a:cs typeface="Calibri" panose="020F0502020204030204" pitchFamily="34" charset="0"/>
              </a:defRPr>
            </a:lvl1pPr>
            <a:lvl2pPr marL="609585" indent="0">
              <a:buNone/>
              <a:defRPr sz="2400">
                <a:solidFill>
                  <a:schemeClr val="tx1">
                    <a:tint val="75000"/>
                  </a:schemeClr>
                </a:solidFill>
              </a:defRPr>
            </a:lvl2pPr>
            <a:lvl3pPr marL="1219170" indent="0">
              <a:buNone/>
              <a:defRPr sz="2133">
                <a:solidFill>
                  <a:schemeClr val="tx1">
                    <a:tint val="75000"/>
                  </a:schemeClr>
                </a:solidFill>
              </a:defRPr>
            </a:lvl3pPr>
            <a:lvl4pPr marL="1828754" indent="0">
              <a:buNone/>
              <a:defRPr sz="1867">
                <a:solidFill>
                  <a:schemeClr val="tx1">
                    <a:tint val="75000"/>
                  </a:schemeClr>
                </a:solidFill>
              </a:defRPr>
            </a:lvl4pPr>
            <a:lvl5pPr marL="2438339" indent="0">
              <a:buNone/>
              <a:defRPr sz="1867">
                <a:solidFill>
                  <a:schemeClr val="tx1">
                    <a:tint val="75000"/>
                  </a:schemeClr>
                </a:solidFill>
              </a:defRPr>
            </a:lvl5pPr>
            <a:lvl6pPr marL="3047924" indent="0">
              <a:buNone/>
              <a:defRPr sz="1867">
                <a:solidFill>
                  <a:schemeClr val="tx1">
                    <a:tint val="75000"/>
                  </a:schemeClr>
                </a:solidFill>
              </a:defRPr>
            </a:lvl6pPr>
            <a:lvl7pPr marL="3657509" indent="0">
              <a:buNone/>
              <a:defRPr sz="1867">
                <a:solidFill>
                  <a:schemeClr val="tx1">
                    <a:tint val="75000"/>
                  </a:schemeClr>
                </a:solidFill>
              </a:defRPr>
            </a:lvl7pPr>
            <a:lvl8pPr marL="4267093" indent="0">
              <a:buNone/>
              <a:defRPr sz="1867">
                <a:solidFill>
                  <a:schemeClr val="tx1">
                    <a:tint val="75000"/>
                  </a:schemeClr>
                </a:solidFill>
              </a:defRPr>
            </a:lvl8pPr>
            <a:lvl9pPr marL="4876678" indent="0">
              <a:buNone/>
              <a:defRPr sz="1867">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010FC3C2-5069-4B7A-9F14-6E1032BB147E}"/>
              </a:ext>
            </a:extLst>
          </p:cNvPr>
          <p:cNvSpPr>
            <a:spLocks noGrp="1"/>
          </p:cNvSpPr>
          <p:nvPr>
            <p:ph type="dt" sz="half" idx="10"/>
          </p:nvPr>
        </p:nvSpPr>
        <p:spPr/>
        <p:txBody>
          <a:bodyPr vert="horz" lIns="91440" tIns="45720" rIns="91440" bIns="45720" rtlCol="0" anchor="ctr"/>
          <a:lstStyle>
            <a:lvl1pPr algn="ctr">
              <a:defRPr lang="en-IN" smtClean="0">
                <a:solidFill>
                  <a:schemeClr val="bg2">
                    <a:lumMod val="10000"/>
                  </a:schemeClr>
                </a:solidFill>
              </a:defRPr>
            </a:lvl1pPr>
          </a:lstStyle>
          <a:p>
            <a:endParaRPr lang="en-IN" dirty="0"/>
          </a:p>
        </p:txBody>
      </p:sp>
      <p:sp>
        <p:nvSpPr>
          <p:cNvPr id="8" name="Footer Placeholder 7">
            <a:extLst>
              <a:ext uri="{FF2B5EF4-FFF2-40B4-BE49-F238E27FC236}">
                <a16:creationId xmlns:a16="http://schemas.microsoft.com/office/drawing/2014/main" id="{4EC2EC12-3F0B-463D-AC15-E276D69DAB34}"/>
              </a:ext>
            </a:extLst>
          </p:cNvPr>
          <p:cNvSpPr>
            <a:spLocks noGrp="1"/>
          </p:cNvSpPr>
          <p:nvPr>
            <p:ph type="ftr" sz="quarter" idx="11"/>
          </p:nvPr>
        </p:nvSpPr>
        <p:spPr/>
        <p:txBody>
          <a:bodyPr vert="horz" lIns="91440" tIns="45720" rIns="91440" bIns="45720" rtlCol="0" anchor="ctr"/>
          <a:lstStyle>
            <a:lvl1pPr algn="r">
              <a:defRPr lang="en-IN" smtClean="0">
                <a:solidFill>
                  <a:schemeClr val="bg2">
                    <a:lumMod val="10000"/>
                  </a:schemeClr>
                </a:solidFill>
              </a:defRPr>
            </a:lvl1pPr>
          </a:lstStyle>
          <a:p>
            <a:endParaRPr lang="en-IN" dirty="0"/>
          </a:p>
        </p:txBody>
      </p:sp>
      <p:sp>
        <p:nvSpPr>
          <p:cNvPr id="10" name="Slide Number Placeholder 9">
            <a:extLst>
              <a:ext uri="{FF2B5EF4-FFF2-40B4-BE49-F238E27FC236}">
                <a16:creationId xmlns:a16="http://schemas.microsoft.com/office/drawing/2014/main" id="{ED4A8CC4-8FBE-45E1-BB15-2672002D5D44}"/>
              </a:ext>
            </a:extLst>
          </p:cNvPr>
          <p:cNvSpPr>
            <a:spLocks noGrp="1"/>
          </p:cNvSpPr>
          <p:nvPr>
            <p:ph type="sldNum" sz="quarter" idx="12"/>
          </p:nvPr>
        </p:nvSpPr>
        <p:spPr/>
        <p:txBody>
          <a:bodyPr vert="horz" lIns="91440" tIns="45720" rIns="91440" bIns="45720" rtlCol="0" anchor="ctr"/>
          <a:lstStyle>
            <a:lvl1pPr>
              <a:defRPr lang="en-IN" sz="1200" smtClean="0">
                <a:solidFill>
                  <a:schemeClr val="bg2">
                    <a:lumMod val="10000"/>
                  </a:schemeClr>
                </a:solidFill>
                <a:cs typeface="Calibri" panose="020F0502020204030204" pitchFamily="34" charset="0"/>
              </a:defRPr>
            </a:lvl1pPr>
          </a:lstStyle>
          <a:p>
            <a:r>
              <a:rPr lang="en-IN" dirty="0"/>
              <a:t>|    </a:t>
            </a:r>
            <a:fld id="{7B2119CD-3B2D-4CEB-B404-D2E3F8CD6D69}" type="slidenum">
              <a:rPr smtClean="0"/>
              <a:pPr/>
              <a:t>‹#›</a:t>
            </a:fld>
            <a:endParaRPr dirty="0"/>
          </a:p>
        </p:txBody>
      </p:sp>
    </p:spTree>
    <p:extLst>
      <p:ext uri="{BB962C8B-B14F-4D97-AF65-F5344CB8AC3E}">
        <p14:creationId xmlns:p14="http://schemas.microsoft.com/office/powerpoint/2010/main" val="2602315310"/>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type="secHead" preserve="1">
  <p:cSld name="Section Header White">
    <p:spTree>
      <p:nvGrpSpPr>
        <p:cNvPr id="1" name=""/>
        <p:cNvGrpSpPr/>
        <p:nvPr/>
      </p:nvGrpSpPr>
      <p:grpSpPr>
        <a:xfrm>
          <a:off x="0" y="0"/>
          <a:ext cx="0" cy="0"/>
          <a:chOff x="0" y="0"/>
          <a:chExt cx="0" cy="0"/>
        </a:xfrm>
      </p:grpSpPr>
      <p:sp>
        <p:nvSpPr>
          <p:cNvPr id="2" name="Title 1"/>
          <p:cNvSpPr>
            <a:spLocks noGrp="1"/>
          </p:cNvSpPr>
          <p:nvPr>
            <p:ph type="title" hasCustomPrompt="1"/>
          </p:nvPr>
        </p:nvSpPr>
        <p:spPr bwMode="gray">
          <a:xfrm>
            <a:off x="670560" y="3108959"/>
            <a:ext cx="10850880" cy="1645920"/>
          </a:xfrm>
        </p:spPr>
        <p:txBody>
          <a:bodyPr rIns="0" bIns="0" anchor="t">
            <a:noAutofit/>
          </a:bodyPr>
          <a:lstStyle>
            <a:lvl1pPr algn="l">
              <a:lnSpc>
                <a:spcPct val="80000"/>
              </a:lnSpc>
              <a:defRPr sz="5867" b="0" cap="none" spc="0" baseline="0">
                <a:solidFill>
                  <a:schemeClr val="accent3"/>
                </a:solidFill>
                <a:latin typeface="+mj-lt"/>
              </a:defRPr>
            </a:lvl1pPr>
          </a:lstStyle>
          <a:p>
            <a:r>
              <a:rPr lang="en-US"/>
              <a:t>Click to edit master title style</a:t>
            </a:r>
          </a:p>
        </p:txBody>
      </p:sp>
      <p:sp>
        <p:nvSpPr>
          <p:cNvPr id="3" name="Text Placeholder 2"/>
          <p:cNvSpPr>
            <a:spLocks noGrp="1"/>
          </p:cNvSpPr>
          <p:nvPr>
            <p:ph type="body" idx="1" hasCustomPrompt="1"/>
          </p:nvPr>
        </p:nvSpPr>
        <p:spPr bwMode="gray">
          <a:xfrm>
            <a:off x="670560" y="2331720"/>
            <a:ext cx="10850880" cy="640080"/>
          </a:xfrm>
          <a:prstGeom prst="rect">
            <a:avLst/>
          </a:prstGeom>
        </p:spPr>
        <p:txBody>
          <a:bodyPr rIns="0" bIns="0" anchor="b"/>
          <a:lstStyle>
            <a:lvl1pPr marL="0" indent="0">
              <a:lnSpc>
                <a:spcPct val="100000"/>
              </a:lnSpc>
              <a:buNone/>
              <a:defRPr sz="2400" b="1" cap="all" spc="200" baseline="0">
                <a:solidFill>
                  <a:schemeClr val="accent3"/>
                </a:solidFill>
                <a:latin typeface="+mn-lt"/>
                <a:cs typeface="Calibri" panose="020F0502020204030204" pitchFamily="34" charset="0"/>
              </a:defRPr>
            </a:lvl1pPr>
            <a:lvl2pPr marL="609585" indent="0">
              <a:buNone/>
              <a:defRPr sz="2400">
                <a:solidFill>
                  <a:schemeClr val="tx1">
                    <a:tint val="75000"/>
                  </a:schemeClr>
                </a:solidFill>
              </a:defRPr>
            </a:lvl2pPr>
            <a:lvl3pPr marL="1219170" indent="0">
              <a:buNone/>
              <a:defRPr sz="2133">
                <a:solidFill>
                  <a:schemeClr val="tx1">
                    <a:tint val="75000"/>
                  </a:schemeClr>
                </a:solidFill>
              </a:defRPr>
            </a:lvl3pPr>
            <a:lvl4pPr marL="1828754" indent="0">
              <a:buNone/>
              <a:defRPr sz="1867">
                <a:solidFill>
                  <a:schemeClr val="tx1">
                    <a:tint val="75000"/>
                  </a:schemeClr>
                </a:solidFill>
              </a:defRPr>
            </a:lvl4pPr>
            <a:lvl5pPr marL="2438339" indent="0">
              <a:buNone/>
              <a:defRPr sz="1867">
                <a:solidFill>
                  <a:schemeClr val="tx1">
                    <a:tint val="75000"/>
                  </a:schemeClr>
                </a:solidFill>
              </a:defRPr>
            </a:lvl5pPr>
            <a:lvl6pPr marL="3047924" indent="0">
              <a:buNone/>
              <a:defRPr sz="1867">
                <a:solidFill>
                  <a:schemeClr val="tx1">
                    <a:tint val="75000"/>
                  </a:schemeClr>
                </a:solidFill>
              </a:defRPr>
            </a:lvl6pPr>
            <a:lvl7pPr marL="3657509" indent="0">
              <a:buNone/>
              <a:defRPr sz="1867">
                <a:solidFill>
                  <a:schemeClr val="tx1">
                    <a:tint val="75000"/>
                  </a:schemeClr>
                </a:solidFill>
              </a:defRPr>
            </a:lvl7pPr>
            <a:lvl8pPr marL="4267093" indent="0">
              <a:buNone/>
              <a:defRPr sz="1867">
                <a:solidFill>
                  <a:schemeClr val="tx1">
                    <a:tint val="75000"/>
                  </a:schemeClr>
                </a:solidFill>
              </a:defRPr>
            </a:lvl8pPr>
            <a:lvl9pPr marL="4876678" indent="0">
              <a:buNone/>
              <a:defRPr sz="1867">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5E98435C-7AB2-499D-B9D2-7646859B2426}"/>
              </a:ext>
            </a:extLst>
          </p:cNvPr>
          <p:cNvSpPr>
            <a:spLocks noGrp="1"/>
          </p:cNvSpPr>
          <p:nvPr>
            <p:ph type="dt" sz="half" idx="10"/>
          </p:nvPr>
        </p:nvSpPr>
        <p:spPr/>
        <p:txBody>
          <a:bodyPr vert="horz" lIns="91440" tIns="45720" rIns="91440" bIns="45720" rtlCol="0" anchor="ctr"/>
          <a:lstStyle>
            <a:lvl1pPr algn="ctr">
              <a:defRPr lang="en-IN" smtClean="0">
                <a:solidFill>
                  <a:schemeClr val="bg2">
                    <a:lumMod val="10000"/>
                  </a:schemeClr>
                </a:solidFill>
              </a:defRPr>
            </a:lvl1pPr>
          </a:lstStyle>
          <a:p>
            <a:endParaRPr lang="en-IN" dirty="0"/>
          </a:p>
        </p:txBody>
      </p:sp>
      <p:sp>
        <p:nvSpPr>
          <p:cNvPr id="8" name="Footer Placeholder 7">
            <a:extLst>
              <a:ext uri="{FF2B5EF4-FFF2-40B4-BE49-F238E27FC236}">
                <a16:creationId xmlns:a16="http://schemas.microsoft.com/office/drawing/2014/main" id="{03953D83-DC20-4A71-BEBA-E5BD8133DB4D}"/>
              </a:ext>
            </a:extLst>
          </p:cNvPr>
          <p:cNvSpPr>
            <a:spLocks noGrp="1"/>
          </p:cNvSpPr>
          <p:nvPr>
            <p:ph type="ftr" sz="quarter" idx="11"/>
          </p:nvPr>
        </p:nvSpPr>
        <p:spPr/>
        <p:txBody>
          <a:bodyPr vert="horz" lIns="91440" tIns="45720" rIns="91440" bIns="45720" rtlCol="0" anchor="ctr"/>
          <a:lstStyle>
            <a:lvl1pPr algn="r">
              <a:defRPr lang="en-IN" smtClean="0">
                <a:solidFill>
                  <a:schemeClr val="bg2">
                    <a:lumMod val="10000"/>
                  </a:schemeClr>
                </a:solidFill>
              </a:defRPr>
            </a:lvl1pPr>
          </a:lstStyle>
          <a:p>
            <a:endParaRPr lang="en-IN" dirty="0"/>
          </a:p>
        </p:txBody>
      </p:sp>
      <p:sp>
        <p:nvSpPr>
          <p:cNvPr id="10" name="Slide Number Placeholder 9">
            <a:extLst>
              <a:ext uri="{FF2B5EF4-FFF2-40B4-BE49-F238E27FC236}">
                <a16:creationId xmlns:a16="http://schemas.microsoft.com/office/drawing/2014/main" id="{0FF502C7-63A6-4765-B23E-CD59D755A2C7}"/>
              </a:ext>
            </a:extLst>
          </p:cNvPr>
          <p:cNvSpPr>
            <a:spLocks noGrp="1"/>
          </p:cNvSpPr>
          <p:nvPr>
            <p:ph type="sldNum" sz="quarter" idx="12"/>
          </p:nvPr>
        </p:nvSpPr>
        <p:spPr/>
        <p:txBody>
          <a:bodyPr vert="horz" lIns="91440" tIns="45720" rIns="91440" bIns="45720" rtlCol="0" anchor="ctr"/>
          <a:lstStyle>
            <a:lvl1pPr>
              <a:defRPr lang="en-IN" sz="1200" smtClean="0">
                <a:solidFill>
                  <a:schemeClr val="bg2">
                    <a:lumMod val="10000"/>
                  </a:schemeClr>
                </a:solidFill>
                <a:cs typeface="Calibri" panose="020F0502020204030204" pitchFamily="34" charset="0"/>
              </a:defRPr>
            </a:lvl1pPr>
          </a:lstStyle>
          <a:p>
            <a:r>
              <a:rPr lang="en-IN" dirty="0"/>
              <a:t>|    </a:t>
            </a:r>
            <a:fld id="{7B2119CD-3B2D-4CEB-B404-D2E3F8CD6D69}" type="slidenum">
              <a:rPr smtClean="0"/>
              <a:pPr/>
              <a:t>‹#›</a:t>
            </a:fld>
            <a:endParaRPr dirty="0"/>
          </a:p>
        </p:txBody>
      </p:sp>
    </p:spTree>
    <p:extLst>
      <p:ext uri="{BB962C8B-B14F-4D97-AF65-F5344CB8AC3E}">
        <p14:creationId xmlns:p14="http://schemas.microsoft.com/office/powerpoint/2010/main" val="106664209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preserve="1" userDrawn="1">
  <p:cSld name="Quote with Solid Background">
    <p:bg bwMode="auto">
      <p:bgPr>
        <a:solidFill>
          <a:schemeClr val="accent3"/>
        </a:solidFill>
        <a:effectLst/>
      </p:bgPr>
    </p:bg>
    <p:spTree>
      <p:nvGrpSpPr>
        <p:cNvPr id="1" name=""/>
        <p:cNvGrpSpPr/>
        <p:nvPr/>
      </p:nvGrpSpPr>
      <p:grpSpPr>
        <a:xfrm>
          <a:off x="0" y="0"/>
          <a:ext cx="0" cy="0"/>
          <a:chOff x="0" y="0"/>
          <a:chExt cx="0" cy="0"/>
        </a:xfrm>
      </p:grpSpPr>
      <p:sp>
        <p:nvSpPr>
          <p:cNvPr id="7" name="Text Placeholder 6"/>
          <p:cNvSpPr>
            <a:spLocks noGrp="1"/>
          </p:cNvSpPr>
          <p:nvPr>
            <p:ph type="body" sz="quarter" idx="13" hasCustomPrompt="1"/>
          </p:nvPr>
        </p:nvSpPr>
        <p:spPr bwMode="gray">
          <a:xfrm>
            <a:off x="1828800" y="2011680"/>
            <a:ext cx="9144000" cy="3566160"/>
          </a:xfrm>
          <a:prstGeom prst="rect">
            <a:avLst/>
          </a:prstGeom>
        </p:spPr>
        <p:txBody>
          <a:bodyPr/>
          <a:lstStyle>
            <a:lvl1pPr algn="l">
              <a:lnSpc>
                <a:spcPct val="100000"/>
              </a:lnSpc>
              <a:defRPr sz="3200" b="0">
                <a:solidFill>
                  <a:schemeClr val="bg1"/>
                </a:solidFill>
                <a:latin typeface="+mj-lt"/>
              </a:defRPr>
            </a:lvl1pPr>
            <a:lvl2pPr marL="1828754" indent="-304792" algn="l">
              <a:lnSpc>
                <a:spcPct val="100000"/>
              </a:lnSpc>
              <a:spcBef>
                <a:spcPts val="2400"/>
              </a:spcBef>
              <a:buFont typeface="Arial" panose="020B0604020202020204" pitchFamily="34" charset="0"/>
              <a:buChar char="–"/>
              <a:defRPr sz="2400">
                <a:solidFill>
                  <a:schemeClr val="bg1"/>
                </a:solidFill>
                <a:latin typeface="+mj-lt"/>
              </a:defRPr>
            </a:lvl2pPr>
          </a:lstStyle>
          <a:p>
            <a:pPr lvl="0"/>
            <a:r>
              <a:rPr lang="en-US"/>
              <a:t>Click to edit quote text</a:t>
            </a:r>
          </a:p>
          <a:p>
            <a:pPr lvl="1"/>
            <a:r>
              <a:rPr lang="en-US"/>
              <a:t>Second level for attribution</a:t>
            </a:r>
          </a:p>
        </p:txBody>
      </p:sp>
      <p:sp>
        <p:nvSpPr>
          <p:cNvPr id="2" name="Date Placeholder 1">
            <a:extLst>
              <a:ext uri="{FF2B5EF4-FFF2-40B4-BE49-F238E27FC236}">
                <a16:creationId xmlns:a16="http://schemas.microsoft.com/office/drawing/2014/main" id="{5C6D6453-5C41-4AA1-8206-B28E31B4BDFC}"/>
              </a:ext>
            </a:extLst>
          </p:cNvPr>
          <p:cNvSpPr>
            <a:spLocks noGrp="1"/>
          </p:cNvSpPr>
          <p:nvPr>
            <p:ph type="dt" sz="half" idx="14"/>
          </p:nvPr>
        </p:nvSpPr>
        <p:spPr/>
        <p:txBody>
          <a:bodyPr vert="horz" lIns="91440" tIns="45720" rIns="91440" bIns="45720" rtlCol="0" anchor="ctr"/>
          <a:lstStyle>
            <a:lvl1pPr algn="ctr">
              <a:defRPr lang="en-IN" smtClean="0">
                <a:solidFill>
                  <a:schemeClr val="bg1"/>
                </a:solidFill>
              </a:defRPr>
            </a:lvl1pPr>
          </a:lstStyle>
          <a:p>
            <a:endParaRPr lang="en-IN"/>
          </a:p>
        </p:txBody>
      </p:sp>
      <p:sp>
        <p:nvSpPr>
          <p:cNvPr id="3" name="Footer Placeholder 2">
            <a:extLst>
              <a:ext uri="{FF2B5EF4-FFF2-40B4-BE49-F238E27FC236}">
                <a16:creationId xmlns:a16="http://schemas.microsoft.com/office/drawing/2014/main" id="{92915091-8BEE-4EAD-A12E-FE3FD4854682}"/>
              </a:ext>
            </a:extLst>
          </p:cNvPr>
          <p:cNvSpPr>
            <a:spLocks noGrp="1"/>
          </p:cNvSpPr>
          <p:nvPr>
            <p:ph type="ftr" sz="quarter" idx="15"/>
          </p:nvPr>
        </p:nvSpPr>
        <p:spPr/>
        <p:txBody>
          <a:bodyPr vert="horz" lIns="91440" tIns="45720" rIns="91440" bIns="45720" rtlCol="0" anchor="ctr"/>
          <a:lstStyle>
            <a:lvl1pPr algn="r">
              <a:defRPr lang="en-IN" smtClean="0">
                <a:solidFill>
                  <a:schemeClr val="bg1"/>
                </a:solidFill>
              </a:defRPr>
            </a:lvl1pPr>
          </a:lstStyle>
          <a:p>
            <a:endParaRPr lang="en-IN"/>
          </a:p>
        </p:txBody>
      </p:sp>
      <p:sp>
        <p:nvSpPr>
          <p:cNvPr id="4" name="Slide Number Placeholder 3">
            <a:extLst>
              <a:ext uri="{FF2B5EF4-FFF2-40B4-BE49-F238E27FC236}">
                <a16:creationId xmlns:a16="http://schemas.microsoft.com/office/drawing/2014/main" id="{3367B97B-43D6-430D-9C83-B8A0A565552C}"/>
              </a:ext>
            </a:extLst>
          </p:cNvPr>
          <p:cNvSpPr>
            <a:spLocks noGrp="1"/>
          </p:cNvSpPr>
          <p:nvPr>
            <p:ph type="sldNum" sz="quarter" idx="16"/>
          </p:nvPr>
        </p:nvSpPr>
        <p:spPr/>
        <p:txBody>
          <a:bodyPr vert="horz" lIns="91440" tIns="45720" rIns="91440" bIns="45720" rtlCol="0" anchor="ctr"/>
          <a:lstStyle>
            <a:lvl1pPr>
              <a:defRPr lang="en-IN" sz="1200" smtClean="0">
                <a:solidFill>
                  <a:schemeClr val="bg1"/>
                </a:solidFill>
                <a:cs typeface="Calibri" panose="020F0502020204030204" pitchFamily="34" charset="0"/>
              </a:defRPr>
            </a:lvl1pPr>
          </a:lstStyle>
          <a:p>
            <a:r>
              <a:rPr lang="en-IN" dirty="0"/>
              <a:t>|    </a:t>
            </a:r>
            <a:fld id="{7B2119CD-3B2D-4CEB-B404-D2E3F8CD6D69}" type="slidenum">
              <a:rPr smtClean="0"/>
              <a:pPr/>
              <a:t>‹#›</a:t>
            </a:fld>
            <a:endParaRPr dirty="0"/>
          </a:p>
        </p:txBody>
      </p:sp>
    </p:spTree>
    <p:extLst>
      <p:ext uri="{BB962C8B-B14F-4D97-AF65-F5344CB8AC3E}">
        <p14:creationId xmlns:p14="http://schemas.microsoft.com/office/powerpoint/2010/main" val="1156978793"/>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preserve="1" userDrawn="1">
  <p:cSld name="Closing Slide Blue">
    <p:bg bwMode="auto">
      <p:bgPr>
        <a:solidFill>
          <a:schemeClr val="accent3"/>
        </a:solidFill>
        <a:effectLst/>
      </p:bgPr>
    </p:bg>
    <p:spTree>
      <p:nvGrpSpPr>
        <p:cNvPr id="1" name=""/>
        <p:cNvGrpSpPr/>
        <p:nvPr/>
      </p:nvGrpSpPr>
      <p:grpSpPr>
        <a:xfrm>
          <a:off x="0" y="0"/>
          <a:ext cx="0" cy="0"/>
          <a:chOff x="0" y="0"/>
          <a:chExt cx="0" cy="0"/>
        </a:xfrm>
      </p:grpSpPr>
      <p:pic>
        <p:nvPicPr>
          <p:cNvPr id="3" name="Picture 2" descr="A_symbol_wordm_below_w_rgb-01.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4423255" y="1608463"/>
            <a:ext cx="3345492" cy="3641076"/>
          </a:xfrm>
          <a:prstGeom prst="rect">
            <a:avLst/>
          </a:prstGeom>
        </p:spPr>
      </p:pic>
    </p:spTree>
    <p:extLst>
      <p:ext uri="{BB962C8B-B14F-4D97-AF65-F5344CB8AC3E}">
        <p14:creationId xmlns:p14="http://schemas.microsoft.com/office/powerpoint/2010/main" val="47919609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preserve="1" userDrawn="1">
  <p:cSld name="Closing Slide LTTF Blue">
    <p:bg bwMode="auto">
      <p:bgPr>
        <a:solidFill>
          <a:schemeClr val="accent3"/>
        </a:solidFill>
        <a:effectLst/>
      </p:bgPr>
    </p:bg>
    <p:spTree>
      <p:nvGrpSpPr>
        <p:cNvPr id="1" name=""/>
        <p:cNvGrpSpPr/>
        <p:nvPr/>
      </p:nvGrpSpPr>
      <p:grpSpPr>
        <a:xfrm>
          <a:off x="0" y="0"/>
          <a:ext cx="0" cy="0"/>
          <a:chOff x="0" y="0"/>
          <a:chExt cx="0" cy="0"/>
        </a:xfrm>
      </p:grpSpPr>
      <p:pic>
        <p:nvPicPr>
          <p:cNvPr id="4" name="Picture 3" descr="A picture containing drawing&#10;&#10;Description automatically generated">
            <a:extLst>
              <a:ext uri="{FF2B5EF4-FFF2-40B4-BE49-F238E27FC236}">
                <a16:creationId xmlns:a16="http://schemas.microsoft.com/office/drawing/2014/main" id="{6BE25BFE-C141-9744-B07B-AF2EDC44630E}"/>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574190" y="1253124"/>
            <a:ext cx="5043620" cy="4351752"/>
          </a:xfrm>
          <a:prstGeom prst="rect">
            <a:avLst/>
          </a:prstGeom>
        </p:spPr>
      </p:pic>
    </p:spTree>
    <p:extLst>
      <p:ext uri="{BB962C8B-B14F-4D97-AF65-F5344CB8AC3E}">
        <p14:creationId xmlns:p14="http://schemas.microsoft.com/office/powerpoint/2010/main" val="406454295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preserve="1" userDrawn="1">
  <p:cSld name="Closing Slide White">
    <p:spTree>
      <p:nvGrpSpPr>
        <p:cNvPr id="1" name=""/>
        <p:cNvGrpSpPr/>
        <p:nvPr/>
      </p:nvGrpSpPr>
      <p:grpSpPr>
        <a:xfrm>
          <a:off x="0" y="0"/>
          <a:ext cx="0" cy="0"/>
          <a:chOff x="0" y="0"/>
          <a:chExt cx="0" cy="0"/>
        </a:xfrm>
      </p:grpSpPr>
      <p:pic>
        <p:nvPicPr>
          <p:cNvPr id="2" name="Picture 1" descr="A close up of a sign&#10;&#10;Description automatically generated">
            <a:extLst>
              <a:ext uri="{FF2B5EF4-FFF2-40B4-BE49-F238E27FC236}">
                <a16:creationId xmlns:a16="http://schemas.microsoft.com/office/drawing/2014/main" id="{9D5804C8-119A-4621-B885-F0B59F0C231A}"/>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280451" y="1418928"/>
            <a:ext cx="3670853" cy="3998608"/>
          </a:xfrm>
          <a:prstGeom prst="rect">
            <a:avLst/>
          </a:prstGeom>
        </p:spPr>
      </p:pic>
    </p:spTree>
    <p:extLst>
      <p:ext uri="{BB962C8B-B14F-4D97-AF65-F5344CB8AC3E}">
        <p14:creationId xmlns:p14="http://schemas.microsoft.com/office/powerpoint/2010/main" val="377431930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userDrawn="1">
  <p:cSld name="Closing Slide LTTF White">
    <p:spTree>
      <p:nvGrpSpPr>
        <p:cNvPr id="1" name=""/>
        <p:cNvGrpSpPr/>
        <p:nvPr/>
      </p:nvGrpSpPr>
      <p:grpSpPr>
        <a:xfrm>
          <a:off x="0" y="0"/>
          <a:ext cx="0" cy="0"/>
          <a:chOff x="0" y="0"/>
          <a:chExt cx="0" cy="0"/>
        </a:xfrm>
      </p:grpSpPr>
      <p:pic>
        <p:nvPicPr>
          <p:cNvPr id="2" name="Picture 1" descr="A picture containing object, clock&#10;&#10;Description automatically generated">
            <a:extLst>
              <a:ext uri="{FF2B5EF4-FFF2-40B4-BE49-F238E27FC236}">
                <a16:creationId xmlns:a16="http://schemas.microsoft.com/office/drawing/2014/main" id="{CA73EC50-27B9-4304-8A26-2A1CE79D62D5}"/>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835347" y="524540"/>
            <a:ext cx="6313544" cy="5812469"/>
          </a:xfrm>
          <a:prstGeom prst="rect">
            <a:avLst/>
          </a:prstGeom>
        </p:spPr>
      </p:pic>
    </p:spTree>
    <p:extLst>
      <p:ext uri="{BB962C8B-B14F-4D97-AF65-F5344CB8AC3E}">
        <p14:creationId xmlns:p14="http://schemas.microsoft.com/office/powerpoint/2010/main" val="300473442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1_Title Slide Layout">
    <p:bg bwMode="gray">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bwMode="gray">
          <a:xfrm>
            <a:off x="670560" y="1840231"/>
            <a:ext cx="10850880" cy="1645920"/>
          </a:xfrm>
        </p:spPr>
        <p:txBody>
          <a:bodyPr/>
          <a:lstStyle>
            <a:lvl1pPr algn="l">
              <a:lnSpc>
                <a:spcPct val="90000"/>
              </a:lnSpc>
              <a:defRPr sz="5867" b="0" cap="none" spc="0" baseline="0">
                <a:solidFill>
                  <a:schemeClr val="bg1"/>
                </a:solidFill>
                <a:latin typeface="+mj-lt"/>
              </a:defRPr>
            </a:lvl1pPr>
          </a:lstStyle>
          <a:p>
            <a:r>
              <a:rPr lang="en-US" dirty="0"/>
              <a:t>Click to edit master title style</a:t>
            </a:r>
          </a:p>
        </p:txBody>
      </p:sp>
      <p:sp>
        <p:nvSpPr>
          <p:cNvPr id="3" name="Subtitle 2"/>
          <p:cNvSpPr>
            <a:spLocks noGrp="1"/>
          </p:cNvSpPr>
          <p:nvPr>
            <p:ph type="subTitle" idx="1" hasCustomPrompt="1"/>
          </p:nvPr>
        </p:nvSpPr>
        <p:spPr bwMode="gray">
          <a:xfrm>
            <a:off x="670559" y="1066800"/>
            <a:ext cx="10850879" cy="640080"/>
          </a:xfrm>
          <a:prstGeom prst="rect">
            <a:avLst/>
          </a:prstGeom>
        </p:spPr>
        <p:txBody>
          <a:bodyPr rIns="0" bIns="0" anchor="b" anchorCtr="0"/>
          <a:lstStyle>
            <a:lvl1pPr marL="0" indent="0" algn="l">
              <a:lnSpc>
                <a:spcPct val="100000"/>
              </a:lnSpc>
              <a:buNone/>
              <a:defRPr sz="2400" b="1" cap="all" spc="200" baseline="0">
                <a:solidFill>
                  <a:schemeClr val="bg1"/>
                </a:solidFill>
                <a:latin typeface="+mn-lt"/>
                <a:cs typeface="Calibri" panose="020F0502020204030204" pitchFamily="34" charset="0"/>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
        <p:nvSpPr>
          <p:cNvPr id="5" name="Text Placeholder 4"/>
          <p:cNvSpPr>
            <a:spLocks noGrp="1"/>
          </p:cNvSpPr>
          <p:nvPr>
            <p:ph type="body" sz="quarter" idx="10" hasCustomPrompt="1"/>
          </p:nvPr>
        </p:nvSpPr>
        <p:spPr bwMode="gray">
          <a:xfrm>
            <a:off x="670560" y="3669031"/>
            <a:ext cx="6461760" cy="640080"/>
          </a:xfrm>
          <a:prstGeom prst="rect">
            <a:avLst/>
          </a:prstGeom>
        </p:spPr>
        <p:txBody>
          <a:bodyPr/>
          <a:lstStyle>
            <a:lvl1pPr>
              <a:defRPr sz="1867" b="0" i="0">
                <a:solidFill>
                  <a:schemeClr val="bg1"/>
                </a:solidFill>
                <a:latin typeface="+mj-lt"/>
              </a:defRPr>
            </a:lvl1pPr>
          </a:lstStyle>
          <a:p>
            <a:pPr lvl="0"/>
            <a:r>
              <a:rPr lang="en-US"/>
              <a:t>Day |  Month |  YY</a:t>
            </a:r>
          </a:p>
        </p:txBody>
      </p:sp>
      <p:pic>
        <p:nvPicPr>
          <p:cNvPr id="7" name="Picture 6" descr="A_symbol_wordm_below_w_rgb-01.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158037" y="4969171"/>
            <a:ext cx="1584960" cy="1736075"/>
          </a:xfrm>
          <a:prstGeom prst="rect">
            <a:avLst/>
          </a:prstGeom>
        </p:spPr>
      </p:pic>
    </p:spTree>
    <p:extLst>
      <p:ext uri="{BB962C8B-B14F-4D97-AF65-F5344CB8AC3E}">
        <p14:creationId xmlns:p14="http://schemas.microsoft.com/office/powerpoint/2010/main" val="673512713"/>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13"/>
        <p:cNvGrpSpPr/>
        <p:nvPr/>
      </p:nvGrpSpPr>
      <p:grpSpPr>
        <a:xfrm>
          <a:off x="0" y="0"/>
          <a:ext cx="0" cy="0"/>
          <a:chOff x="0" y="0"/>
          <a:chExt cx="0" cy="0"/>
        </a:xfrm>
      </p:grpSpPr>
      <p:pic>
        <p:nvPicPr>
          <p:cNvPr id="114" name="Google Shape;114;p42"/>
          <p:cNvPicPr preferRelativeResize="0"/>
          <p:nvPr/>
        </p:nvPicPr>
        <p:blipFill rotWithShape="1">
          <a:blip r:embed="rId2">
            <a:alphaModFix/>
          </a:blip>
          <a:srcRect/>
          <a:stretch/>
        </p:blipFill>
        <p:spPr>
          <a:xfrm>
            <a:off x="-42081" y="-188253"/>
            <a:ext cx="1895089" cy="1229779"/>
          </a:xfrm>
          <a:prstGeom prst="rect">
            <a:avLst/>
          </a:prstGeom>
          <a:noFill/>
          <a:ln>
            <a:noFill/>
          </a:ln>
        </p:spPr>
      </p:pic>
      <p:sp>
        <p:nvSpPr>
          <p:cNvPr id="115" name="Google Shape;115;p42"/>
          <p:cNvSpPr txBox="1">
            <a:spLocks noGrp="1"/>
          </p:cNvSpPr>
          <p:nvPr>
            <p:ph type="title"/>
          </p:nvPr>
        </p:nvSpPr>
        <p:spPr>
          <a:xfrm>
            <a:off x="284480" y="766673"/>
            <a:ext cx="11623040" cy="484748"/>
          </a:xfrm>
          <a:prstGeom prst="rect">
            <a:avLst/>
          </a:prstGeom>
          <a:noFill/>
          <a:ln>
            <a:noFill/>
          </a:ln>
        </p:spPr>
        <p:txBody>
          <a:bodyPr spcFirstLastPara="1" wrap="square" lIns="0" tIns="0" rIns="0" bIns="0" anchor="t" anchorCtr="0">
            <a:spAutoFit/>
          </a:bodyPr>
          <a:lstStyle>
            <a:lvl1pPr lvl="0" algn="l">
              <a:lnSpc>
                <a:spcPct val="90000"/>
              </a:lnSpc>
              <a:spcBef>
                <a:spcPts val="0"/>
              </a:spcBef>
              <a:spcAft>
                <a:spcPts val="0"/>
              </a:spcAft>
              <a:buClr>
                <a:schemeClr val="accent5"/>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Tree>
    <p:extLst>
      <p:ext uri="{BB962C8B-B14F-4D97-AF65-F5344CB8AC3E}">
        <p14:creationId xmlns:p14="http://schemas.microsoft.com/office/powerpoint/2010/main" val="391886371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5" name="Date Placeholder 4">
            <a:extLst>
              <a:ext uri="{FF2B5EF4-FFF2-40B4-BE49-F238E27FC236}">
                <a16:creationId xmlns:a16="http://schemas.microsoft.com/office/drawing/2014/main" id="{90095818-CAA3-49D4-822D-78FB55358F3D}"/>
              </a:ext>
            </a:extLst>
          </p:cNvPr>
          <p:cNvSpPr>
            <a:spLocks noGrp="1"/>
          </p:cNvSpPr>
          <p:nvPr>
            <p:ph type="dt" sz="half" idx="11"/>
          </p:nvPr>
        </p:nvSpPr>
        <p:spPr/>
        <p:txBody>
          <a:bodyPr/>
          <a:lstStyle/>
          <a:p>
            <a:fld id="{8D7F11C1-B436-4A44-820C-B6D0813D0F07}" type="datetime7">
              <a:rPr lang="en-US" sz="1333" smtClean="0"/>
              <a:t>Dec-25</a:t>
            </a:fld>
            <a:endParaRPr lang="en-IN" sz="1333"/>
          </a:p>
        </p:txBody>
      </p:sp>
      <p:sp>
        <p:nvSpPr>
          <p:cNvPr id="6" name="Footer Placeholder 5">
            <a:extLst>
              <a:ext uri="{FF2B5EF4-FFF2-40B4-BE49-F238E27FC236}">
                <a16:creationId xmlns:a16="http://schemas.microsoft.com/office/drawing/2014/main" id="{3DF4A984-8C41-4A18-A4AB-486817760C84}"/>
              </a:ext>
            </a:extLst>
          </p:cNvPr>
          <p:cNvSpPr>
            <a:spLocks noGrp="1"/>
          </p:cNvSpPr>
          <p:nvPr>
            <p:ph type="ftr" sz="quarter" idx="12"/>
          </p:nvPr>
        </p:nvSpPr>
        <p:spPr/>
        <p:txBody>
          <a:bodyPr/>
          <a:lstStyle/>
          <a:p>
            <a:pPr>
              <a:defRPr/>
            </a:pPr>
            <a:r>
              <a:rPr lang="en-US" dirty="0"/>
              <a:t>GLO2208856  |  </a:t>
            </a:r>
            <a:endParaRPr lang="en-IN" dirty="0"/>
          </a:p>
        </p:txBody>
      </p:sp>
      <p:sp>
        <p:nvSpPr>
          <p:cNvPr id="7" name="Slide Number Placeholder 6">
            <a:extLst>
              <a:ext uri="{FF2B5EF4-FFF2-40B4-BE49-F238E27FC236}">
                <a16:creationId xmlns:a16="http://schemas.microsoft.com/office/drawing/2014/main" id="{43C13B2C-626A-4182-93CD-E777AFAD57CE}"/>
              </a:ext>
            </a:extLst>
          </p:cNvPr>
          <p:cNvSpPr>
            <a:spLocks noGrp="1"/>
          </p:cNvSpPr>
          <p:nvPr>
            <p:ph type="sldNum" sz="quarter" idx="13"/>
          </p:nvPr>
        </p:nvSpPr>
        <p:spPr/>
        <p:txBody>
          <a:bodyPr/>
          <a:lstStyle/>
          <a:p>
            <a:pPr>
              <a:defRPr/>
            </a:pPr>
            <a:r>
              <a:rPr lang="en-IN" dirty="0"/>
              <a:t>|    </a:t>
            </a:r>
            <a:fld id="{7B2119CD-3B2D-4CEB-B404-D2E3F8CD6D69}" type="slidenum">
              <a:rPr lang="en-IN" smtClean="0"/>
              <a:pPr>
                <a:defRPr/>
              </a:pPr>
              <a:t>‹#›</a:t>
            </a:fld>
            <a:endParaRPr lang="en-IN" dirty="0"/>
          </a:p>
        </p:txBody>
      </p:sp>
      <p:sp>
        <p:nvSpPr>
          <p:cNvPr id="3" name="Title 2">
            <a:extLst>
              <a:ext uri="{FF2B5EF4-FFF2-40B4-BE49-F238E27FC236}">
                <a16:creationId xmlns:a16="http://schemas.microsoft.com/office/drawing/2014/main" id="{3F2BE9E2-7A7D-4BED-96F2-45B5703A2DAB}"/>
              </a:ext>
            </a:extLst>
          </p:cNvPr>
          <p:cNvSpPr>
            <a:spLocks noGrp="1"/>
          </p:cNvSpPr>
          <p:nvPr>
            <p:ph type="title"/>
          </p:nvPr>
        </p:nvSpPr>
        <p:spPr/>
        <p:txBody>
          <a:bodyPr/>
          <a:lstStyle/>
          <a:p>
            <a:r>
              <a:rPr lang="en-GB"/>
              <a:t>Click to edit Master title style</a:t>
            </a:r>
            <a:endParaRPr lang="en-IN"/>
          </a:p>
        </p:txBody>
      </p:sp>
    </p:spTree>
    <p:extLst>
      <p:ext uri="{BB962C8B-B14F-4D97-AF65-F5344CB8AC3E}">
        <p14:creationId xmlns:p14="http://schemas.microsoft.com/office/powerpoint/2010/main" val="104722841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Slide Alternate Layout">
    <p:bg bwMode="gray">
      <p:bgPr>
        <a:solidFill>
          <a:schemeClr val="bg1"/>
        </a:solidFill>
        <a:effectLst/>
      </p:bgPr>
    </p:bg>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3C91D521-E615-0966-E9F1-1AF263C05D7B}"/>
              </a:ext>
            </a:extLst>
          </p:cNvPr>
          <p:cNvGraphicFramePr>
            <a:graphicFrameLocks noChangeAspect="1"/>
          </p:cNvGraphicFramePr>
          <p:nvPr userDrawn="1">
            <p:custDataLst>
              <p:tags r:id="rId1"/>
            </p:custDataLst>
            <p:extLst>
              <p:ext uri="{D42A27DB-BD31-4B8C-83A1-F6EECF244321}">
                <p14:modId xmlns:p14="http://schemas.microsoft.com/office/powerpoint/2010/main" val="3719088165"/>
              </p:ext>
            </p:extLst>
          </p:nvPr>
        </p:nvGraphicFramePr>
        <p:xfrm>
          <a:off x="2118" y="2118"/>
          <a:ext cx="2117" cy="2117"/>
        </p:xfrm>
        <a:graphic>
          <a:graphicData uri="http://schemas.openxmlformats.org/presentationml/2006/ole">
            <mc:AlternateContent xmlns:mc="http://schemas.openxmlformats.org/markup-compatibility/2006">
              <mc:Choice xmlns:v="urn:schemas-microsoft-com:vml" Requires="v">
                <p:oleObj name="think-cell Slide" r:id="rId3" imgW="421" imgH="420" progId="TCLayout.ActiveDocument.1">
                  <p:embed/>
                </p:oleObj>
              </mc:Choice>
              <mc:Fallback>
                <p:oleObj name="think-cell Slide" r:id="rId3" imgW="421" imgH="420" progId="TCLayout.ActiveDocument.1">
                  <p:embed/>
                  <p:pic>
                    <p:nvPicPr>
                      <p:cNvPr id="6" name="think-cell data - do not delete" hidden="1">
                        <a:extLst>
                          <a:ext uri="{FF2B5EF4-FFF2-40B4-BE49-F238E27FC236}">
                            <a16:creationId xmlns:a16="http://schemas.microsoft.com/office/drawing/2014/main" id="{3C91D521-E615-0966-E9F1-1AF263C05D7B}"/>
                          </a:ext>
                        </a:extLst>
                      </p:cNvPr>
                      <p:cNvPicPr/>
                      <p:nvPr/>
                    </p:nvPicPr>
                    <p:blipFill>
                      <a:blip r:embed="rId4"/>
                      <a:stretch>
                        <a:fillRect/>
                      </a:stretch>
                    </p:blipFill>
                    <p:spPr>
                      <a:xfrm>
                        <a:off x="2118" y="2118"/>
                        <a:ext cx="2117" cy="2117"/>
                      </a:xfrm>
                      <a:prstGeom prst="rect">
                        <a:avLst/>
                      </a:prstGeom>
                    </p:spPr>
                  </p:pic>
                </p:oleObj>
              </mc:Fallback>
            </mc:AlternateContent>
          </a:graphicData>
        </a:graphic>
      </p:graphicFrame>
      <p:sp>
        <p:nvSpPr>
          <p:cNvPr id="2" name="Title 1"/>
          <p:cNvSpPr>
            <a:spLocks noGrp="1"/>
          </p:cNvSpPr>
          <p:nvPr>
            <p:ph type="ctrTitle"/>
          </p:nvPr>
        </p:nvSpPr>
        <p:spPr bwMode="gray">
          <a:xfrm>
            <a:off x="670560" y="3106739"/>
            <a:ext cx="10850881" cy="1645920"/>
          </a:xfrm>
        </p:spPr>
        <p:txBody>
          <a:bodyPr vert="horz"/>
          <a:lstStyle>
            <a:lvl1pPr algn="l">
              <a:lnSpc>
                <a:spcPct val="90000"/>
              </a:lnSpc>
              <a:defRPr sz="5867" b="0" cap="none" spc="0" baseline="0">
                <a:solidFill>
                  <a:schemeClr val="tx1"/>
                </a:solidFill>
                <a:latin typeface="+mj-lt"/>
              </a:defRPr>
            </a:lvl1pPr>
          </a:lstStyle>
          <a:p>
            <a:endParaRPr lang="en-US" dirty="0"/>
          </a:p>
        </p:txBody>
      </p:sp>
      <p:sp>
        <p:nvSpPr>
          <p:cNvPr id="3" name="Subtitle 2"/>
          <p:cNvSpPr>
            <a:spLocks noGrp="1"/>
          </p:cNvSpPr>
          <p:nvPr>
            <p:ph type="subTitle" idx="1" hasCustomPrompt="1"/>
          </p:nvPr>
        </p:nvSpPr>
        <p:spPr bwMode="gray">
          <a:xfrm>
            <a:off x="670560" y="2333308"/>
            <a:ext cx="10850881" cy="640080"/>
          </a:xfrm>
          <a:prstGeom prst="rect">
            <a:avLst/>
          </a:prstGeom>
        </p:spPr>
        <p:txBody>
          <a:bodyPr rIns="0" bIns="0" anchor="b" anchorCtr="0"/>
          <a:lstStyle>
            <a:lvl1pPr marL="0" indent="0" algn="l">
              <a:lnSpc>
                <a:spcPct val="100000"/>
              </a:lnSpc>
              <a:buNone/>
              <a:defRPr sz="2400" b="1" cap="all" spc="200" baseline="0">
                <a:solidFill>
                  <a:schemeClr val="accent3"/>
                </a:solidFill>
                <a:latin typeface="+mn-lt"/>
                <a:cs typeface="Calibri" panose="020F0502020204030204" pitchFamily="34" charset="0"/>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
        <p:nvSpPr>
          <p:cNvPr id="5" name="Text Placeholder 4"/>
          <p:cNvSpPr>
            <a:spLocks noGrp="1"/>
          </p:cNvSpPr>
          <p:nvPr>
            <p:ph type="body" sz="quarter" idx="10" hasCustomPrompt="1"/>
          </p:nvPr>
        </p:nvSpPr>
        <p:spPr bwMode="gray">
          <a:xfrm>
            <a:off x="670560" y="4935539"/>
            <a:ext cx="6461760" cy="640080"/>
          </a:xfrm>
          <a:prstGeom prst="rect">
            <a:avLst/>
          </a:prstGeom>
        </p:spPr>
        <p:txBody>
          <a:bodyPr/>
          <a:lstStyle>
            <a:lvl1pPr>
              <a:defRPr sz="1867" b="0" i="0">
                <a:solidFill>
                  <a:schemeClr val="tx1"/>
                </a:solidFill>
                <a:latin typeface="+mj-lt"/>
              </a:defRPr>
            </a:lvl1pPr>
          </a:lstStyle>
          <a:p>
            <a:pPr lvl="0"/>
            <a:r>
              <a:rPr lang="en-US"/>
              <a:t>Day |  Month |  YY</a:t>
            </a:r>
          </a:p>
        </p:txBody>
      </p:sp>
      <p:pic>
        <p:nvPicPr>
          <p:cNvPr id="9" name="Picture 8"/>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360867" y="87567"/>
            <a:ext cx="1781155" cy="1936531"/>
          </a:xfrm>
          <a:prstGeom prst="rect">
            <a:avLst/>
          </a:prstGeom>
        </p:spPr>
      </p:pic>
    </p:spTree>
    <p:extLst>
      <p:ext uri="{BB962C8B-B14F-4D97-AF65-F5344CB8AC3E}">
        <p14:creationId xmlns:p14="http://schemas.microsoft.com/office/powerpoint/2010/main" val="108548682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_Title Slide Alternate Layout">
    <p:bg bwMode="gray">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bwMode="gray">
          <a:xfrm>
            <a:off x="670560" y="1840231"/>
            <a:ext cx="10850881" cy="1645920"/>
          </a:xfrm>
        </p:spPr>
        <p:txBody>
          <a:bodyPr/>
          <a:lstStyle>
            <a:lvl1pPr algn="l">
              <a:lnSpc>
                <a:spcPct val="90000"/>
              </a:lnSpc>
              <a:defRPr sz="5867" b="0" cap="none" spc="0" baseline="0">
                <a:solidFill>
                  <a:schemeClr val="tx1"/>
                </a:solidFill>
                <a:latin typeface="+mj-lt"/>
              </a:defRPr>
            </a:lvl1pPr>
          </a:lstStyle>
          <a:p>
            <a:r>
              <a:rPr lang="en-US" dirty="0"/>
              <a:t>Click to edit master title style</a:t>
            </a:r>
          </a:p>
        </p:txBody>
      </p:sp>
      <p:sp>
        <p:nvSpPr>
          <p:cNvPr id="3" name="Subtitle 2"/>
          <p:cNvSpPr>
            <a:spLocks noGrp="1"/>
          </p:cNvSpPr>
          <p:nvPr>
            <p:ph type="subTitle" idx="1" hasCustomPrompt="1"/>
          </p:nvPr>
        </p:nvSpPr>
        <p:spPr bwMode="gray">
          <a:xfrm>
            <a:off x="670560" y="1066800"/>
            <a:ext cx="10850881" cy="640080"/>
          </a:xfrm>
          <a:prstGeom prst="rect">
            <a:avLst/>
          </a:prstGeom>
        </p:spPr>
        <p:txBody>
          <a:bodyPr rIns="0" bIns="0" anchor="b" anchorCtr="0"/>
          <a:lstStyle>
            <a:lvl1pPr marL="0" indent="0" algn="l">
              <a:lnSpc>
                <a:spcPct val="100000"/>
              </a:lnSpc>
              <a:buNone/>
              <a:defRPr sz="2400" b="1" cap="all" spc="200" baseline="0">
                <a:solidFill>
                  <a:schemeClr val="accent3"/>
                </a:solidFill>
                <a:latin typeface="+mn-lt"/>
                <a:cs typeface="Calibri" panose="020F0502020204030204" pitchFamily="34" charset="0"/>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
        <p:nvSpPr>
          <p:cNvPr id="5" name="Text Placeholder 4"/>
          <p:cNvSpPr>
            <a:spLocks noGrp="1"/>
          </p:cNvSpPr>
          <p:nvPr>
            <p:ph type="body" sz="quarter" idx="10" hasCustomPrompt="1"/>
          </p:nvPr>
        </p:nvSpPr>
        <p:spPr bwMode="gray">
          <a:xfrm>
            <a:off x="670560" y="3669031"/>
            <a:ext cx="6461760" cy="640080"/>
          </a:xfrm>
          <a:prstGeom prst="rect">
            <a:avLst/>
          </a:prstGeom>
        </p:spPr>
        <p:txBody>
          <a:bodyPr/>
          <a:lstStyle>
            <a:lvl1pPr>
              <a:defRPr sz="1867" b="0" i="0">
                <a:solidFill>
                  <a:schemeClr val="tx1"/>
                </a:solidFill>
                <a:latin typeface="+mj-lt"/>
              </a:defRPr>
            </a:lvl1pPr>
          </a:lstStyle>
          <a:p>
            <a:pPr lvl="0"/>
            <a:r>
              <a:rPr lang="en-US"/>
              <a:t>Day |  Month |  YY</a:t>
            </a:r>
          </a:p>
        </p:txBody>
      </p:sp>
      <p:pic>
        <p:nvPicPr>
          <p:cNvPr id="15" name="Picture 14">
            <a:extLst>
              <a:ext uri="{FF2B5EF4-FFF2-40B4-BE49-F238E27FC236}">
                <a16:creationId xmlns:a16="http://schemas.microsoft.com/office/drawing/2014/main" id="{B393F5A5-751C-47D5-AD67-F5C13DA7DEE8}"/>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0061527" y="4868399"/>
            <a:ext cx="1781155" cy="1936531"/>
          </a:xfrm>
          <a:prstGeom prst="rect">
            <a:avLst/>
          </a:prstGeom>
        </p:spPr>
      </p:pic>
    </p:spTree>
    <p:extLst>
      <p:ext uri="{BB962C8B-B14F-4D97-AF65-F5344CB8AC3E}">
        <p14:creationId xmlns:p14="http://schemas.microsoft.com/office/powerpoint/2010/main" val="47609287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10" name="Text Placeholder 9">
            <a:extLst>
              <a:ext uri="{FF2B5EF4-FFF2-40B4-BE49-F238E27FC236}">
                <a16:creationId xmlns:a16="http://schemas.microsoft.com/office/drawing/2014/main" id="{E16D6E74-3911-4251-9210-E9AF0CB4653E}"/>
              </a:ext>
            </a:extLst>
          </p:cNvPr>
          <p:cNvSpPr>
            <a:spLocks noGrp="1"/>
          </p:cNvSpPr>
          <p:nvPr>
            <p:ph type="body" sz="quarter" idx="10" hasCustomPrompt="1"/>
          </p:nvPr>
        </p:nvSpPr>
        <p:spPr>
          <a:xfrm>
            <a:off x="670562" y="355600"/>
            <a:ext cx="6989233" cy="348813"/>
          </a:xfrm>
          <a:prstGeom prst="rect">
            <a:avLst/>
          </a:prstGeom>
        </p:spPr>
        <p:txBody>
          <a:bodyPr>
            <a:noAutofit/>
          </a:bodyPr>
          <a:lstStyle>
            <a:lvl1pPr>
              <a:defRPr sz="1867" b="0" cap="all" spc="200" baseline="0">
                <a:solidFill>
                  <a:schemeClr val="accent1"/>
                </a:solidFill>
                <a:latin typeface="+mn-lt"/>
              </a:defRPr>
            </a:lvl1pPr>
            <a:lvl2pPr marL="0" indent="0">
              <a:buNone/>
              <a:defRPr/>
            </a:lvl2pPr>
          </a:lstStyle>
          <a:p>
            <a:pPr lvl="0"/>
            <a:r>
              <a:rPr lang="en-US"/>
              <a:t>Eyebrow identification, CALIBRI, 14PT REGULAR</a:t>
            </a:r>
          </a:p>
        </p:txBody>
      </p:sp>
      <p:sp>
        <p:nvSpPr>
          <p:cNvPr id="15" name="Content Placeholder 9">
            <a:extLst>
              <a:ext uri="{FF2B5EF4-FFF2-40B4-BE49-F238E27FC236}">
                <a16:creationId xmlns:a16="http://schemas.microsoft.com/office/drawing/2014/main" id="{DCEC16E3-E9C3-470B-B2C9-CBD23EA9860F}"/>
              </a:ext>
            </a:extLst>
          </p:cNvPr>
          <p:cNvSpPr>
            <a:spLocks noGrp="1"/>
          </p:cNvSpPr>
          <p:nvPr>
            <p:ph sz="quarter" idx="14"/>
          </p:nvPr>
        </p:nvSpPr>
        <p:spPr>
          <a:xfrm>
            <a:off x="670560" y="1983739"/>
            <a:ext cx="10861040" cy="4233229"/>
          </a:xfrm>
        </p:spPr>
        <p:txBody>
          <a:bodyPr/>
          <a:lstStyle>
            <a:lvl2pPr>
              <a:defRPr sz="2133"/>
            </a:lvl2pPr>
            <a:lvl3pPr>
              <a:defRPr sz="1867"/>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N"/>
          </a:p>
        </p:txBody>
      </p:sp>
      <p:sp>
        <p:nvSpPr>
          <p:cNvPr id="16" name="Text Placeholder 4">
            <a:extLst>
              <a:ext uri="{FF2B5EF4-FFF2-40B4-BE49-F238E27FC236}">
                <a16:creationId xmlns:a16="http://schemas.microsoft.com/office/drawing/2014/main" id="{5D5EEAD8-45FF-4137-A993-0E3B0A63B7A6}"/>
              </a:ext>
            </a:extLst>
          </p:cNvPr>
          <p:cNvSpPr>
            <a:spLocks noGrp="1"/>
          </p:cNvSpPr>
          <p:nvPr>
            <p:ph type="body" sz="quarter" idx="15" hasCustomPrompt="1"/>
          </p:nvPr>
        </p:nvSpPr>
        <p:spPr>
          <a:xfrm>
            <a:off x="670984" y="1463039"/>
            <a:ext cx="10860616" cy="520700"/>
          </a:xfrm>
          <a:prstGeom prst="rect">
            <a:avLst/>
          </a:prstGeom>
        </p:spPr>
        <p:txBody>
          <a:bodyPr>
            <a:noAutofit/>
          </a:bodyPr>
          <a:lstStyle>
            <a:lvl1pPr>
              <a:defRPr sz="2400" b="1" cap="all" baseline="0">
                <a:solidFill>
                  <a:schemeClr val="accent3"/>
                </a:solidFill>
                <a:latin typeface="+mn-lt"/>
              </a:defRPr>
            </a:lvl1pPr>
          </a:lstStyle>
          <a:p>
            <a:pPr lvl="0"/>
            <a:r>
              <a:rPr lang="en-US"/>
              <a:t>SUBTITLE CALIBRI 18PT BOLD, ABBOTT PRIMARY BLUE </a:t>
            </a:r>
          </a:p>
        </p:txBody>
      </p:sp>
      <p:sp>
        <p:nvSpPr>
          <p:cNvPr id="2" name="Date Placeholder 1">
            <a:extLst>
              <a:ext uri="{FF2B5EF4-FFF2-40B4-BE49-F238E27FC236}">
                <a16:creationId xmlns:a16="http://schemas.microsoft.com/office/drawing/2014/main" id="{A490257E-A5F7-47F2-BCB5-BF684CDCDDF2}"/>
              </a:ext>
            </a:extLst>
          </p:cNvPr>
          <p:cNvSpPr>
            <a:spLocks noGrp="1"/>
          </p:cNvSpPr>
          <p:nvPr>
            <p:ph type="dt" sz="half" idx="16"/>
          </p:nvPr>
        </p:nvSpPr>
        <p:spPr/>
        <p:txBody>
          <a:bodyPr vert="horz" lIns="91440" tIns="45720" rIns="91440" bIns="45720" rtlCol="0" anchor="ctr"/>
          <a:lstStyle>
            <a:lvl1pPr algn="ctr">
              <a:defRPr lang="en-IN"/>
            </a:lvl1pPr>
          </a:lstStyle>
          <a:p>
            <a:endParaRPr lang="en-IN"/>
          </a:p>
        </p:txBody>
      </p:sp>
      <p:sp>
        <p:nvSpPr>
          <p:cNvPr id="3" name="Footer Placeholder 2">
            <a:extLst>
              <a:ext uri="{FF2B5EF4-FFF2-40B4-BE49-F238E27FC236}">
                <a16:creationId xmlns:a16="http://schemas.microsoft.com/office/drawing/2014/main" id="{76684F02-3528-4796-B761-E75F59E065CB}"/>
              </a:ext>
            </a:extLst>
          </p:cNvPr>
          <p:cNvSpPr>
            <a:spLocks noGrp="1"/>
          </p:cNvSpPr>
          <p:nvPr>
            <p:ph type="ftr" sz="quarter" idx="17"/>
          </p:nvPr>
        </p:nvSpPr>
        <p:spPr/>
        <p:txBody>
          <a:bodyPr vert="horz" lIns="91440" tIns="45720" rIns="91440" bIns="45720" rtlCol="0" anchor="ctr"/>
          <a:lstStyle>
            <a:lvl1pPr>
              <a:defRPr lang="en-IN"/>
            </a:lvl1pPr>
          </a:lstStyle>
          <a:p>
            <a:pPr algn="r"/>
            <a:endParaRPr lang="en-IN"/>
          </a:p>
        </p:txBody>
      </p:sp>
      <p:sp>
        <p:nvSpPr>
          <p:cNvPr id="5" name="Slide Number Placeholder 4">
            <a:extLst>
              <a:ext uri="{FF2B5EF4-FFF2-40B4-BE49-F238E27FC236}">
                <a16:creationId xmlns:a16="http://schemas.microsoft.com/office/drawing/2014/main" id="{39025CAD-0E7F-412A-A2E4-ACA5E42AF8D7}"/>
              </a:ext>
            </a:extLst>
          </p:cNvPr>
          <p:cNvSpPr>
            <a:spLocks noGrp="1"/>
          </p:cNvSpPr>
          <p:nvPr>
            <p:ph type="sldNum" sz="quarter" idx="18"/>
          </p:nvPr>
        </p:nvSpPr>
        <p:spPr/>
        <p:txBody>
          <a:bodyPr vert="horz" lIns="91440" tIns="45720" rIns="91440" bIns="45720" rtlCol="0" anchor="ctr"/>
          <a:lstStyle>
            <a:lvl1pPr>
              <a:defRPr lang="en-IN" smtClean="0"/>
            </a:lvl1pPr>
          </a:lstStyle>
          <a:p>
            <a:pPr algn="r"/>
            <a:r>
              <a:rPr lang="en-IN" dirty="0"/>
              <a:t>|    </a:t>
            </a:r>
            <a:fld id="{7B2119CD-3B2D-4CEB-B404-D2E3F8CD6D69}" type="slidenum">
              <a:rPr smtClean="0"/>
              <a:pPr algn="r"/>
              <a:t>‹#›</a:t>
            </a:fld>
            <a:endParaRPr dirty="0"/>
          </a:p>
        </p:txBody>
      </p:sp>
      <p:sp>
        <p:nvSpPr>
          <p:cNvPr id="7" name="Title 6">
            <a:extLst>
              <a:ext uri="{FF2B5EF4-FFF2-40B4-BE49-F238E27FC236}">
                <a16:creationId xmlns:a16="http://schemas.microsoft.com/office/drawing/2014/main" id="{1B071053-E294-48B6-82D4-81528F06E152}"/>
              </a:ext>
            </a:extLst>
          </p:cNvPr>
          <p:cNvSpPr>
            <a:spLocks noGrp="1"/>
          </p:cNvSpPr>
          <p:nvPr>
            <p:ph type="title"/>
          </p:nvPr>
        </p:nvSpPr>
        <p:spPr/>
        <p:txBody>
          <a:bodyPr/>
          <a:lstStyle/>
          <a:p>
            <a:r>
              <a:rPr lang="en-US"/>
              <a:t>Click to edit Master title style</a:t>
            </a:r>
            <a:endParaRPr lang="en-IN"/>
          </a:p>
        </p:txBody>
      </p:sp>
    </p:spTree>
    <p:extLst>
      <p:ext uri="{BB962C8B-B14F-4D97-AF65-F5344CB8AC3E}">
        <p14:creationId xmlns:p14="http://schemas.microsoft.com/office/powerpoint/2010/main" val="251187438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itle and Long Content">
    <p:spTree>
      <p:nvGrpSpPr>
        <p:cNvPr id="1" name=""/>
        <p:cNvGrpSpPr/>
        <p:nvPr/>
      </p:nvGrpSpPr>
      <p:grpSpPr>
        <a:xfrm>
          <a:off x="0" y="0"/>
          <a:ext cx="0" cy="0"/>
          <a:chOff x="0" y="0"/>
          <a:chExt cx="0" cy="0"/>
        </a:xfrm>
      </p:grpSpPr>
      <p:sp>
        <p:nvSpPr>
          <p:cNvPr id="11" name="Text Placeholder 9">
            <a:extLst>
              <a:ext uri="{FF2B5EF4-FFF2-40B4-BE49-F238E27FC236}">
                <a16:creationId xmlns:a16="http://schemas.microsoft.com/office/drawing/2014/main" id="{778F9584-625D-462B-8192-C99B9E91AB3E}"/>
              </a:ext>
            </a:extLst>
          </p:cNvPr>
          <p:cNvSpPr>
            <a:spLocks noGrp="1"/>
          </p:cNvSpPr>
          <p:nvPr>
            <p:ph type="body" sz="quarter" idx="10" hasCustomPrompt="1"/>
          </p:nvPr>
        </p:nvSpPr>
        <p:spPr>
          <a:xfrm>
            <a:off x="670562" y="355600"/>
            <a:ext cx="6989233" cy="348813"/>
          </a:xfrm>
          <a:prstGeom prst="rect">
            <a:avLst/>
          </a:prstGeom>
        </p:spPr>
        <p:txBody>
          <a:bodyPr>
            <a:noAutofit/>
          </a:bodyPr>
          <a:lstStyle>
            <a:lvl1pPr>
              <a:defRPr sz="1867" b="0" cap="all" spc="200" baseline="0">
                <a:solidFill>
                  <a:schemeClr val="accent1"/>
                </a:solidFill>
                <a:latin typeface="+mn-lt"/>
              </a:defRPr>
            </a:lvl1pPr>
            <a:lvl2pPr marL="0" indent="0">
              <a:buNone/>
              <a:defRPr/>
            </a:lvl2pPr>
          </a:lstStyle>
          <a:p>
            <a:pPr lvl="0"/>
            <a:r>
              <a:rPr lang="en-US"/>
              <a:t>Eyebrow identification, CALIBRI, 14PT REGULAR</a:t>
            </a:r>
          </a:p>
        </p:txBody>
      </p:sp>
      <p:sp>
        <p:nvSpPr>
          <p:cNvPr id="13" name="Content Placeholder 5">
            <a:extLst>
              <a:ext uri="{FF2B5EF4-FFF2-40B4-BE49-F238E27FC236}">
                <a16:creationId xmlns:a16="http://schemas.microsoft.com/office/drawing/2014/main" id="{0F6E8C1B-F140-45B9-ADF1-1C3C65701146}"/>
              </a:ext>
            </a:extLst>
          </p:cNvPr>
          <p:cNvSpPr>
            <a:spLocks noGrp="1"/>
          </p:cNvSpPr>
          <p:nvPr>
            <p:ph sz="quarter" idx="14"/>
          </p:nvPr>
        </p:nvSpPr>
        <p:spPr>
          <a:xfrm>
            <a:off x="670558" y="1463039"/>
            <a:ext cx="10861041" cy="4754879"/>
          </a:xfrm>
        </p:spPr>
        <p:txBody>
          <a:bodyPr/>
          <a:lstStyle>
            <a:lvl1pPr>
              <a:spcBef>
                <a:spcPts val="1600"/>
              </a:spcBef>
              <a:defRPr/>
            </a:lvl1pPr>
            <a:lvl2pPr>
              <a:spcBef>
                <a:spcPts val="1600"/>
              </a:spcBef>
              <a:defRPr/>
            </a:lvl2pPr>
          </a:lstStyle>
          <a:p>
            <a:pPr lvl="0"/>
            <a:r>
              <a:rPr lang="en-US" dirty="0"/>
              <a:t>Click to edit Master text styles</a:t>
            </a:r>
          </a:p>
          <a:p>
            <a:pPr lvl="1"/>
            <a:r>
              <a:rPr lang="en-US" dirty="0"/>
              <a:t>Second level</a:t>
            </a:r>
          </a:p>
        </p:txBody>
      </p:sp>
      <p:sp>
        <p:nvSpPr>
          <p:cNvPr id="5" name="Date Placeholder 4">
            <a:extLst>
              <a:ext uri="{FF2B5EF4-FFF2-40B4-BE49-F238E27FC236}">
                <a16:creationId xmlns:a16="http://schemas.microsoft.com/office/drawing/2014/main" id="{ED5AE4F8-4A35-4815-BCAE-2DEF5BFEC473}"/>
              </a:ext>
            </a:extLst>
          </p:cNvPr>
          <p:cNvSpPr>
            <a:spLocks noGrp="1"/>
          </p:cNvSpPr>
          <p:nvPr>
            <p:ph type="dt" sz="half" idx="15"/>
          </p:nvPr>
        </p:nvSpPr>
        <p:spPr/>
        <p:txBody>
          <a:bodyPr vert="horz" lIns="91440" tIns="45720" rIns="91440" bIns="45720" rtlCol="0" anchor="ctr"/>
          <a:lstStyle>
            <a:lvl1pPr algn="ctr">
              <a:defRPr lang="en-IN"/>
            </a:lvl1pPr>
          </a:lstStyle>
          <a:p>
            <a:endParaRPr lang="en-IN" dirty="0"/>
          </a:p>
        </p:txBody>
      </p:sp>
      <p:sp>
        <p:nvSpPr>
          <p:cNvPr id="6" name="Footer Placeholder 5">
            <a:extLst>
              <a:ext uri="{FF2B5EF4-FFF2-40B4-BE49-F238E27FC236}">
                <a16:creationId xmlns:a16="http://schemas.microsoft.com/office/drawing/2014/main" id="{092A9712-7611-460F-BBA1-965DC35A5A0C}"/>
              </a:ext>
            </a:extLst>
          </p:cNvPr>
          <p:cNvSpPr>
            <a:spLocks noGrp="1"/>
          </p:cNvSpPr>
          <p:nvPr>
            <p:ph type="ftr" sz="quarter" idx="16"/>
          </p:nvPr>
        </p:nvSpPr>
        <p:spPr/>
        <p:txBody>
          <a:bodyPr vert="horz" lIns="91440" tIns="45720" rIns="91440" bIns="45720" rtlCol="0" anchor="ctr"/>
          <a:lstStyle>
            <a:lvl1pPr>
              <a:defRPr lang="en-IN"/>
            </a:lvl1pPr>
          </a:lstStyle>
          <a:p>
            <a:pPr algn="r"/>
            <a:endParaRPr lang="en-IN"/>
          </a:p>
        </p:txBody>
      </p:sp>
      <p:sp>
        <p:nvSpPr>
          <p:cNvPr id="7" name="Slide Number Placeholder 6">
            <a:extLst>
              <a:ext uri="{FF2B5EF4-FFF2-40B4-BE49-F238E27FC236}">
                <a16:creationId xmlns:a16="http://schemas.microsoft.com/office/drawing/2014/main" id="{E816DBEC-A477-4721-9AEB-6DA5B1D8A35F}"/>
              </a:ext>
            </a:extLst>
          </p:cNvPr>
          <p:cNvSpPr>
            <a:spLocks noGrp="1"/>
          </p:cNvSpPr>
          <p:nvPr>
            <p:ph type="sldNum" sz="quarter" idx="17"/>
          </p:nvPr>
        </p:nvSpPr>
        <p:spPr/>
        <p:txBody>
          <a:bodyPr vert="horz" lIns="91440" tIns="45720" rIns="91440" bIns="45720" rtlCol="0" anchor="ctr"/>
          <a:lstStyle>
            <a:lvl1pPr>
              <a:defRPr lang="en-IN" smtClean="0"/>
            </a:lvl1pPr>
          </a:lstStyle>
          <a:p>
            <a:pPr algn="r"/>
            <a:r>
              <a:rPr lang="en-IN" dirty="0"/>
              <a:t>|    </a:t>
            </a:r>
            <a:fld id="{7B2119CD-3B2D-4CEB-B404-D2E3F8CD6D69}" type="slidenum">
              <a:rPr smtClean="0"/>
              <a:pPr algn="r"/>
              <a:t>‹#›</a:t>
            </a:fld>
            <a:endParaRPr dirty="0"/>
          </a:p>
        </p:txBody>
      </p:sp>
      <p:sp>
        <p:nvSpPr>
          <p:cNvPr id="3" name="Title 2">
            <a:extLst>
              <a:ext uri="{FF2B5EF4-FFF2-40B4-BE49-F238E27FC236}">
                <a16:creationId xmlns:a16="http://schemas.microsoft.com/office/drawing/2014/main" id="{C92466CF-9DE4-42FD-B4BE-46614812750F}"/>
              </a:ext>
            </a:extLst>
          </p:cNvPr>
          <p:cNvSpPr>
            <a:spLocks noGrp="1"/>
          </p:cNvSpPr>
          <p:nvPr>
            <p:ph type="title"/>
          </p:nvPr>
        </p:nvSpPr>
        <p:spPr/>
        <p:txBody>
          <a:bodyPr/>
          <a:lstStyle/>
          <a:p>
            <a:r>
              <a:rPr lang="en-US"/>
              <a:t>Click to edit Master title style</a:t>
            </a:r>
            <a:endParaRPr lang="en-IN"/>
          </a:p>
        </p:txBody>
      </p:sp>
    </p:spTree>
    <p:extLst>
      <p:ext uri="{BB962C8B-B14F-4D97-AF65-F5344CB8AC3E}">
        <p14:creationId xmlns:p14="http://schemas.microsoft.com/office/powerpoint/2010/main" val="34741429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1_Title and Long Content without header">
    <p:bg>
      <p:bgPr>
        <a:solidFill>
          <a:schemeClr val="bg1">
            <a:lumMod val="95000"/>
          </a:schemeClr>
        </a:solidFill>
        <a:effectLst/>
      </p:bgPr>
    </p:bg>
    <p:spTree>
      <p:nvGrpSpPr>
        <p:cNvPr id="1" name=""/>
        <p:cNvGrpSpPr/>
        <p:nvPr/>
      </p:nvGrpSpPr>
      <p:grpSpPr>
        <a:xfrm>
          <a:off x="0" y="0"/>
          <a:ext cx="0" cy="0"/>
          <a:chOff x="0" y="0"/>
          <a:chExt cx="0" cy="0"/>
        </a:xfrm>
      </p:grpSpPr>
      <p:graphicFrame>
        <p:nvGraphicFramePr>
          <p:cNvPr id="9" name="think-cell data - do not delete" hidden="1">
            <a:extLst>
              <a:ext uri="{FF2B5EF4-FFF2-40B4-BE49-F238E27FC236}">
                <a16:creationId xmlns:a16="http://schemas.microsoft.com/office/drawing/2014/main" id="{BF7AB3B5-7AA0-6398-4F4D-39D2A6C8DC4F}"/>
              </a:ext>
            </a:extLst>
          </p:cNvPr>
          <p:cNvGraphicFramePr>
            <a:graphicFrameLocks noChangeAspect="1"/>
          </p:cNvGraphicFramePr>
          <p:nvPr userDrawn="1">
            <p:custDataLst>
              <p:tags r:id="rId1"/>
            </p:custDataLst>
            <p:extLst>
              <p:ext uri="{D42A27DB-BD31-4B8C-83A1-F6EECF244321}">
                <p14:modId xmlns:p14="http://schemas.microsoft.com/office/powerpoint/2010/main" val="1246753808"/>
              </p:ext>
            </p:extLst>
          </p:nvPr>
        </p:nvGraphicFramePr>
        <p:xfrm>
          <a:off x="2118" y="2118"/>
          <a:ext cx="2117" cy="2117"/>
        </p:xfrm>
        <a:graphic>
          <a:graphicData uri="http://schemas.openxmlformats.org/presentationml/2006/ole">
            <mc:AlternateContent xmlns:mc="http://schemas.openxmlformats.org/markup-compatibility/2006">
              <mc:Choice xmlns:v="urn:schemas-microsoft-com:vml" Requires="v">
                <p:oleObj name="think-cell Slide" r:id="rId3" imgW="421" imgH="420" progId="TCLayout.ActiveDocument.1">
                  <p:embed/>
                </p:oleObj>
              </mc:Choice>
              <mc:Fallback>
                <p:oleObj name="think-cell Slide" r:id="rId3" imgW="421" imgH="420" progId="TCLayout.ActiveDocument.1">
                  <p:embed/>
                  <p:pic>
                    <p:nvPicPr>
                      <p:cNvPr id="9" name="think-cell data - do not delete" hidden="1">
                        <a:extLst>
                          <a:ext uri="{FF2B5EF4-FFF2-40B4-BE49-F238E27FC236}">
                            <a16:creationId xmlns:a16="http://schemas.microsoft.com/office/drawing/2014/main" id="{BF7AB3B5-7AA0-6398-4F4D-39D2A6C8DC4F}"/>
                          </a:ext>
                        </a:extLst>
                      </p:cNvPr>
                      <p:cNvPicPr/>
                      <p:nvPr/>
                    </p:nvPicPr>
                    <p:blipFill>
                      <a:blip r:embed="rId4"/>
                      <a:stretch>
                        <a:fillRect/>
                      </a:stretch>
                    </p:blipFill>
                    <p:spPr>
                      <a:xfrm>
                        <a:off x="2118" y="2118"/>
                        <a:ext cx="2117" cy="2117"/>
                      </a:xfrm>
                      <a:prstGeom prst="rect">
                        <a:avLst/>
                      </a:prstGeom>
                    </p:spPr>
                  </p:pic>
                </p:oleObj>
              </mc:Fallback>
            </mc:AlternateContent>
          </a:graphicData>
        </a:graphic>
      </p:graphicFrame>
      <p:sp>
        <p:nvSpPr>
          <p:cNvPr id="5" name="Date Placeholder 4">
            <a:extLst>
              <a:ext uri="{FF2B5EF4-FFF2-40B4-BE49-F238E27FC236}">
                <a16:creationId xmlns:a16="http://schemas.microsoft.com/office/drawing/2014/main" id="{ED5AE4F8-4A35-4815-BCAE-2DEF5BFEC473}"/>
              </a:ext>
            </a:extLst>
          </p:cNvPr>
          <p:cNvSpPr>
            <a:spLocks noGrp="1"/>
          </p:cNvSpPr>
          <p:nvPr>
            <p:ph type="dt" sz="half" idx="15"/>
          </p:nvPr>
        </p:nvSpPr>
        <p:spPr/>
        <p:txBody>
          <a:bodyPr vert="horz" lIns="91440" tIns="45720" rIns="91440" bIns="45720" rtlCol="0" anchor="ctr"/>
          <a:lstStyle>
            <a:lvl1pPr algn="ctr">
              <a:defRPr lang="en-IN"/>
            </a:lvl1pPr>
          </a:lstStyle>
          <a:p>
            <a:endParaRPr lang="en-IN"/>
          </a:p>
        </p:txBody>
      </p:sp>
      <p:sp>
        <p:nvSpPr>
          <p:cNvPr id="6" name="Footer Placeholder 5">
            <a:extLst>
              <a:ext uri="{FF2B5EF4-FFF2-40B4-BE49-F238E27FC236}">
                <a16:creationId xmlns:a16="http://schemas.microsoft.com/office/drawing/2014/main" id="{092A9712-7611-460F-BBA1-965DC35A5A0C}"/>
              </a:ext>
            </a:extLst>
          </p:cNvPr>
          <p:cNvSpPr>
            <a:spLocks noGrp="1"/>
          </p:cNvSpPr>
          <p:nvPr>
            <p:ph type="ftr" sz="quarter" idx="16"/>
          </p:nvPr>
        </p:nvSpPr>
        <p:spPr/>
        <p:txBody>
          <a:bodyPr vert="horz" lIns="91440" tIns="45720" rIns="91440" bIns="45720" rtlCol="0" anchor="ctr"/>
          <a:lstStyle>
            <a:lvl1pPr>
              <a:defRPr lang="en-IN"/>
            </a:lvl1pPr>
          </a:lstStyle>
          <a:p>
            <a:pPr algn="r"/>
            <a:endParaRPr lang="en-IN"/>
          </a:p>
        </p:txBody>
      </p:sp>
      <p:sp>
        <p:nvSpPr>
          <p:cNvPr id="7" name="Slide Number Placeholder 6">
            <a:extLst>
              <a:ext uri="{FF2B5EF4-FFF2-40B4-BE49-F238E27FC236}">
                <a16:creationId xmlns:a16="http://schemas.microsoft.com/office/drawing/2014/main" id="{E816DBEC-A477-4721-9AEB-6DA5B1D8A35F}"/>
              </a:ext>
            </a:extLst>
          </p:cNvPr>
          <p:cNvSpPr>
            <a:spLocks noGrp="1"/>
          </p:cNvSpPr>
          <p:nvPr>
            <p:ph type="sldNum" sz="quarter" idx="17"/>
          </p:nvPr>
        </p:nvSpPr>
        <p:spPr/>
        <p:txBody>
          <a:bodyPr vert="horz" lIns="91440" tIns="45720" rIns="91440" bIns="45720" rtlCol="0" anchor="ctr"/>
          <a:lstStyle>
            <a:lvl1pPr>
              <a:defRPr lang="en-IN" smtClean="0"/>
            </a:lvl1pPr>
          </a:lstStyle>
          <a:p>
            <a:pPr algn="r"/>
            <a:r>
              <a:rPr lang="en-IN" dirty="0"/>
              <a:t>|    </a:t>
            </a:r>
            <a:fld id="{7B2119CD-3B2D-4CEB-B404-D2E3F8CD6D69}" type="slidenum">
              <a:rPr smtClean="0"/>
              <a:pPr algn="r"/>
              <a:t>‹#›</a:t>
            </a:fld>
            <a:endParaRPr dirty="0"/>
          </a:p>
        </p:txBody>
      </p:sp>
      <p:sp>
        <p:nvSpPr>
          <p:cNvPr id="3" name="Title 2">
            <a:extLst>
              <a:ext uri="{FF2B5EF4-FFF2-40B4-BE49-F238E27FC236}">
                <a16:creationId xmlns:a16="http://schemas.microsoft.com/office/drawing/2014/main" id="{C92466CF-9DE4-42FD-B4BE-46614812750F}"/>
              </a:ext>
            </a:extLst>
          </p:cNvPr>
          <p:cNvSpPr>
            <a:spLocks noGrp="1"/>
          </p:cNvSpPr>
          <p:nvPr>
            <p:ph type="title"/>
          </p:nvPr>
        </p:nvSpPr>
        <p:spPr>
          <a:xfrm>
            <a:off x="670560" y="355600"/>
            <a:ext cx="10937240" cy="520701"/>
          </a:xfrm>
        </p:spPr>
        <p:txBody>
          <a:bodyPr vert="horz"/>
          <a:lstStyle>
            <a:lvl1pPr>
              <a:defRPr sz="3200"/>
            </a:lvl1pPr>
          </a:lstStyle>
          <a:p>
            <a:r>
              <a:rPr lang="en-US" dirty="0"/>
              <a:t>Click to edit Master title style</a:t>
            </a:r>
            <a:endParaRPr lang="en-IN" dirty="0"/>
          </a:p>
        </p:txBody>
      </p:sp>
      <p:sp>
        <p:nvSpPr>
          <p:cNvPr id="17" name="Content Placeholder 5">
            <a:extLst>
              <a:ext uri="{FF2B5EF4-FFF2-40B4-BE49-F238E27FC236}">
                <a16:creationId xmlns:a16="http://schemas.microsoft.com/office/drawing/2014/main" id="{E6BA3B46-35FB-4F03-F22F-23474C45DA45}"/>
              </a:ext>
            </a:extLst>
          </p:cNvPr>
          <p:cNvSpPr>
            <a:spLocks noGrp="1"/>
          </p:cNvSpPr>
          <p:nvPr>
            <p:ph sz="quarter" idx="14"/>
          </p:nvPr>
        </p:nvSpPr>
        <p:spPr>
          <a:xfrm>
            <a:off x="670558" y="1463039"/>
            <a:ext cx="10861041" cy="4754879"/>
          </a:xfrm>
        </p:spPr>
        <p:txBody>
          <a:bodyPr/>
          <a:lstStyle>
            <a:lvl1pPr>
              <a:spcBef>
                <a:spcPts val="1600"/>
              </a:spcBef>
              <a:defRPr/>
            </a:lvl1pPr>
            <a:lvl2pPr>
              <a:spcBef>
                <a:spcPts val="1600"/>
              </a:spcBef>
              <a:defRPr/>
            </a:lvl2p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1976939410"/>
      </p:ext>
    </p:extLst>
  </p:cSld>
  <p:clrMapOvr>
    <a:masterClrMapping/>
  </p:clrMapOvr>
  <p:extLst>
    <p:ext uri="{DCECCB84-F9BA-43D5-87BE-67443E8EF086}">
      <p15:sldGuideLst xmlns:p15="http://schemas.microsoft.com/office/powerpoint/2012/main">
        <p15:guide id="1" pos="7320" userDrawn="1">
          <p15:clr>
            <a:srgbClr val="FBAE40"/>
          </p15:clr>
        </p15:guide>
        <p15:guide id="2" orient="horz" pos="912" userDrawn="1">
          <p15:clr>
            <a:srgbClr val="FBAE40"/>
          </p15:clr>
        </p15:guide>
        <p15:guide id="3" pos="408" userDrawn="1">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2 Content_CALIBRI SUBHEAD Option">
    <p:spTree>
      <p:nvGrpSpPr>
        <p:cNvPr id="1" name=""/>
        <p:cNvGrpSpPr/>
        <p:nvPr/>
      </p:nvGrpSpPr>
      <p:grpSpPr>
        <a:xfrm>
          <a:off x="0" y="0"/>
          <a:ext cx="0" cy="0"/>
          <a:chOff x="0" y="0"/>
          <a:chExt cx="0" cy="0"/>
        </a:xfrm>
      </p:grpSpPr>
      <p:sp>
        <p:nvSpPr>
          <p:cNvPr id="16" name="Text Placeholder 4">
            <a:extLst>
              <a:ext uri="{FF2B5EF4-FFF2-40B4-BE49-F238E27FC236}">
                <a16:creationId xmlns:a16="http://schemas.microsoft.com/office/drawing/2014/main" id="{62367392-CE3F-4A36-802E-43D377135A8F}"/>
              </a:ext>
            </a:extLst>
          </p:cNvPr>
          <p:cNvSpPr>
            <a:spLocks noGrp="1"/>
          </p:cNvSpPr>
          <p:nvPr>
            <p:ph type="body" sz="quarter" idx="14" hasCustomPrompt="1"/>
          </p:nvPr>
        </p:nvSpPr>
        <p:spPr>
          <a:xfrm>
            <a:off x="670984" y="1463039"/>
            <a:ext cx="5089736" cy="520700"/>
          </a:xfrm>
          <a:prstGeom prst="rect">
            <a:avLst/>
          </a:prstGeom>
        </p:spPr>
        <p:txBody>
          <a:bodyPr>
            <a:noAutofit/>
          </a:bodyPr>
          <a:lstStyle>
            <a:lvl1pPr>
              <a:defRPr sz="2400" b="1" cap="all" baseline="0">
                <a:solidFill>
                  <a:schemeClr val="accent3"/>
                </a:solidFill>
                <a:latin typeface="+mn-lt"/>
              </a:defRPr>
            </a:lvl1pPr>
          </a:lstStyle>
          <a:p>
            <a:pPr lvl="0"/>
            <a:r>
              <a:rPr lang="en-US"/>
              <a:t>SHORT TITLE, CALIBRI, 18PT, BOLD</a:t>
            </a:r>
          </a:p>
        </p:txBody>
      </p:sp>
      <p:sp>
        <p:nvSpPr>
          <p:cNvPr id="17" name="Text Placeholder 4">
            <a:extLst>
              <a:ext uri="{FF2B5EF4-FFF2-40B4-BE49-F238E27FC236}">
                <a16:creationId xmlns:a16="http://schemas.microsoft.com/office/drawing/2014/main" id="{784001D6-32AA-4130-AA76-37D05FF0EF11}"/>
              </a:ext>
            </a:extLst>
          </p:cNvPr>
          <p:cNvSpPr>
            <a:spLocks noGrp="1"/>
          </p:cNvSpPr>
          <p:nvPr>
            <p:ph type="body" sz="quarter" idx="15" hasCustomPrompt="1"/>
          </p:nvPr>
        </p:nvSpPr>
        <p:spPr>
          <a:xfrm>
            <a:off x="6431280" y="1463039"/>
            <a:ext cx="5089736" cy="520700"/>
          </a:xfrm>
          <a:prstGeom prst="rect">
            <a:avLst/>
          </a:prstGeom>
        </p:spPr>
        <p:txBody>
          <a:bodyPr>
            <a:noAutofit/>
          </a:bodyPr>
          <a:lstStyle>
            <a:lvl1pPr>
              <a:defRPr sz="2400" b="1" cap="all" baseline="0">
                <a:solidFill>
                  <a:schemeClr val="accent3"/>
                </a:solidFill>
                <a:latin typeface="+mn-lt"/>
              </a:defRPr>
            </a:lvl1pPr>
          </a:lstStyle>
          <a:p>
            <a:pPr lvl="0"/>
            <a:r>
              <a:rPr lang="en-US"/>
              <a:t>SHORT TITLE, CALIBRI, 18PT, BOLD</a:t>
            </a:r>
          </a:p>
        </p:txBody>
      </p:sp>
      <p:sp>
        <p:nvSpPr>
          <p:cNvPr id="18" name="Content Placeholder 14">
            <a:extLst>
              <a:ext uri="{FF2B5EF4-FFF2-40B4-BE49-F238E27FC236}">
                <a16:creationId xmlns:a16="http://schemas.microsoft.com/office/drawing/2014/main" id="{1F77A952-6CFD-4B10-A39C-FBF9CCB45B58}"/>
              </a:ext>
            </a:extLst>
          </p:cNvPr>
          <p:cNvSpPr>
            <a:spLocks noGrp="1"/>
          </p:cNvSpPr>
          <p:nvPr>
            <p:ph sz="quarter" idx="18"/>
          </p:nvPr>
        </p:nvSpPr>
        <p:spPr>
          <a:xfrm>
            <a:off x="670559" y="1983739"/>
            <a:ext cx="5089735" cy="4234179"/>
          </a:xfrm>
        </p:spPr>
        <p:txBody>
          <a:bodyPr>
            <a:noAutofit/>
          </a:bodyPr>
          <a:lstStyle>
            <a:lvl2pPr>
              <a:defRPr sz="2133"/>
            </a:lvl2pPr>
            <a:lvl3pPr>
              <a:defRPr sz="1867"/>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N"/>
          </a:p>
        </p:txBody>
      </p:sp>
      <p:sp>
        <p:nvSpPr>
          <p:cNvPr id="19" name="Content Placeholder 14">
            <a:extLst>
              <a:ext uri="{FF2B5EF4-FFF2-40B4-BE49-F238E27FC236}">
                <a16:creationId xmlns:a16="http://schemas.microsoft.com/office/drawing/2014/main" id="{0756EC84-5A13-4571-BFB7-247BD6E93F56}"/>
              </a:ext>
            </a:extLst>
          </p:cNvPr>
          <p:cNvSpPr>
            <a:spLocks noGrp="1"/>
          </p:cNvSpPr>
          <p:nvPr>
            <p:ph sz="quarter" idx="19"/>
          </p:nvPr>
        </p:nvSpPr>
        <p:spPr>
          <a:xfrm>
            <a:off x="6431281" y="1983739"/>
            <a:ext cx="5089735" cy="4234179"/>
          </a:xfrm>
        </p:spPr>
        <p:txBody>
          <a:bodyPr>
            <a:noAutofit/>
          </a:bodyPr>
          <a:lstStyle>
            <a:lvl2pPr>
              <a:defRPr sz="2133"/>
            </a:lvl2pPr>
            <a:lvl3pPr>
              <a:defRPr sz="1867"/>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N"/>
          </a:p>
        </p:txBody>
      </p:sp>
      <p:sp>
        <p:nvSpPr>
          <p:cNvPr id="20" name="Text Placeholder 9">
            <a:extLst>
              <a:ext uri="{FF2B5EF4-FFF2-40B4-BE49-F238E27FC236}">
                <a16:creationId xmlns:a16="http://schemas.microsoft.com/office/drawing/2014/main" id="{1B479ED3-E6FF-4DA0-B9B5-59809FFAEF46}"/>
              </a:ext>
            </a:extLst>
          </p:cNvPr>
          <p:cNvSpPr>
            <a:spLocks noGrp="1"/>
          </p:cNvSpPr>
          <p:nvPr>
            <p:ph type="body" sz="quarter" idx="10" hasCustomPrompt="1"/>
          </p:nvPr>
        </p:nvSpPr>
        <p:spPr>
          <a:xfrm>
            <a:off x="670562" y="355600"/>
            <a:ext cx="6989233" cy="348813"/>
          </a:xfrm>
          <a:prstGeom prst="rect">
            <a:avLst/>
          </a:prstGeom>
        </p:spPr>
        <p:txBody>
          <a:bodyPr>
            <a:noAutofit/>
          </a:bodyPr>
          <a:lstStyle>
            <a:lvl1pPr>
              <a:defRPr sz="1867" b="0" cap="all" spc="200" baseline="0">
                <a:solidFill>
                  <a:schemeClr val="accent1"/>
                </a:solidFill>
                <a:latin typeface="+mn-lt"/>
              </a:defRPr>
            </a:lvl1pPr>
            <a:lvl2pPr marL="0" indent="0">
              <a:buNone/>
              <a:defRPr/>
            </a:lvl2pPr>
          </a:lstStyle>
          <a:p>
            <a:pPr lvl="0"/>
            <a:r>
              <a:rPr lang="en-US"/>
              <a:t>Eyebrow identification, CALIBRI, 14PT REGULAR</a:t>
            </a:r>
          </a:p>
        </p:txBody>
      </p:sp>
      <p:sp>
        <p:nvSpPr>
          <p:cNvPr id="2" name="Date Placeholder 1">
            <a:extLst>
              <a:ext uri="{FF2B5EF4-FFF2-40B4-BE49-F238E27FC236}">
                <a16:creationId xmlns:a16="http://schemas.microsoft.com/office/drawing/2014/main" id="{63E310AD-6CAA-4788-94E2-A00CB4EDAD64}"/>
              </a:ext>
            </a:extLst>
          </p:cNvPr>
          <p:cNvSpPr>
            <a:spLocks noGrp="1"/>
          </p:cNvSpPr>
          <p:nvPr>
            <p:ph type="dt" sz="half" idx="20"/>
          </p:nvPr>
        </p:nvSpPr>
        <p:spPr/>
        <p:txBody>
          <a:bodyPr vert="horz" lIns="91440" tIns="45720" rIns="91440" bIns="45720" rtlCol="0" anchor="ctr"/>
          <a:lstStyle>
            <a:lvl1pPr algn="ctr">
              <a:defRPr lang="en-IN" smtClean="0">
                <a:solidFill>
                  <a:schemeClr val="bg2">
                    <a:lumMod val="10000"/>
                  </a:schemeClr>
                </a:solidFill>
              </a:defRPr>
            </a:lvl1pPr>
          </a:lstStyle>
          <a:p>
            <a:endParaRPr lang="en-IN"/>
          </a:p>
        </p:txBody>
      </p:sp>
      <p:sp>
        <p:nvSpPr>
          <p:cNvPr id="3" name="Footer Placeholder 2">
            <a:extLst>
              <a:ext uri="{FF2B5EF4-FFF2-40B4-BE49-F238E27FC236}">
                <a16:creationId xmlns:a16="http://schemas.microsoft.com/office/drawing/2014/main" id="{7EA85807-C4E2-4DC1-A4DC-B733652C5847}"/>
              </a:ext>
            </a:extLst>
          </p:cNvPr>
          <p:cNvSpPr>
            <a:spLocks noGrp="1"/>
          </p:cNvSpPr>
          <p:nvPr>
            <p:ph type="ftr" sz="quarter" idx="21"/>
          </p:nvPr>
        </p:nvSpPr>
        <p:spPr/>
        <p:txBody>
          <a:bodyPr vert="horz" lIns="91440" tIns="45720" rIns="91440" bIns="45720" rtlCol="0" anchor="ctr"/>
          <a:lstStyle>
            <a:lvl1pPr algn="r">
              <a:defRPr lang="en-IN" smtClean="0">
                <a:solidFill>
                  <a:schemeClr val="bg2">
                    <a:lumMod val="10000"/>
                  </a:schemeClr>
                </a:solidFill>
              </a:defRPr>
            </a:lvl1pPr>
          </a:lstStyle>
          <a:p>
            <a:endParaRPr lang="en-IN"/>
          </a:p>
        </p:txBody>
      </p:sp>
      <p:sp>
        <p:nvSpPr>
          <p:cNvPr id="4" name="Slide Number Placeholder 3">
            <a:extLst>
              <a:ext uri="{FF2B5EF4-FFF2-40B4-BE49-F238E27FC236}">
                <a16:creationId xmlns:a16="http://schemas.microsoft.com/office/drawing/2014/main" id="{1486E6C4-2B39-46A3-861C-1D8545DFDAF4}"/>
              </a:ext>
            </a:extLst>
          </p:cNvPr>
          <p:cNvSpPr>
            <a:spLocks noGrp="1"/>
          </p:cNvSpPr>
          <p:nvPr>
            <p:ph type="sldNum" sz="quarter" idx="22"/>
          </p:nvPr>
        </p:nvSpPr>
        <p:spPr/>
        <p:txBody>
          <a:bodyPr vert="horz" lIns="91440" tIns="45720" rIns="91440" bIns="45720" rtlCol="0" anchor="ctr"/>
          <a:lstStyle>
            <a:lvl1pPr>
              <a:defRPr lang="en-IN" sz="1200" smtClean="0">
                <a:solidFill>
                  <a:schemeClr val="bg2">
                    <a:lumMod val="10000"/>
                  </a:schemeClr>
                </a:solidFill>
                <a:cs typeface="Calibri" panose="020F0502020204030204" pitchFamily="34" charset="0"/>
              </a:defRPr>
            </a:lvl1pPr>
          </a:lstStyle>
          <a:p>
            <a:r>
              <a:rPr lang="en-IN" dirty="0"/>
              <a:t>|    </a:t>
            </a:r>
            <a:fld id="{7B2119CD-3B2D-4CEB-B404-D2E3F8CD6D69}" type="slidenum">
              <a:rPr smtClean="0"/>
              <a:pPr/>
              <a:t>‹#›</a:t>
            </a:fld>
            <a:endParaRPr dirty="0"/>
          </a:p>
        </p:txBody>
      </p:sp>
      <p:sp>
        <p:nvSpPr>
          <p:cNvPr id="6" name="Title 5">
            <a:extLst>
              <a:ext uri="{FF2B5EF4-FFF2-40B4-BE49-F238E27FC236}">
                <a16:creationId xmlns:a16="http://schemas.microsoft.com/office/drawing/2014/main" id="{088E1389-D875-4A3C-85CC-2FF6F879D34A}"/>
              </a:ext>
            </a:extLst>
          </p:cNvPr>
          <p:cNvSpPr>
            <a:spLocks noGrp="1"/>
          </p:cNvSpPr>
          <p:nvPr>
            <p:ph type="title"/>
          </p:nvPr>
        </p:nvSpPr>
        <p:spPr/>
        <p:txBody>
          <a:bodyPr/>
          <a:lstStyle/>
          <a:p>
            <a:r>
              <a:rPr lang="en-US"/>
              <a:t>Click to edit Master title style</a:t>
            </a:r>
            <a:endParaRPr lang="en-IN"/>
          </a:p>
        </p:txBody>
      </p:sp>
    </p:spTree>
    <p:extLst>
      <p:ext uri="{BB962C8B-B14F-4D97-AF65-F5344CB8AC3E}">
        <p14:creationId xmlns:p14="http://schemas.microsoft.com/office/powerpoint/2010/main" val="3439433901"/>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oleObject" Target="../embeddings/oleObject1.bin"/><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tags" Target="../tags/tag2.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image" Target="../media/image1.emf"/><Relationship Id="rId8"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CC1ACA2E-49C7-AE0C-634F-33A49E31562A}"/>
              </a:ext>
            </a:extLst>
          </p:cNvPr>
          <p:cNvGraphicFramePr>
            <a:graphicFrameLocks noChangeAspect="1"/>
          </p:cNvGraphicFramePr>
          <p:nvPr userDrawn="1">
            <p:custDataLst>
              <p:tags r:id="rId33"/>
            </p:custDataLst>
            <p:extLst>
              <p:ext uri="{D42A27DB-BD31-4B8C-83A1-F6EECF244321}">
                <p14:modId xmlns:p14="http://schemas.microsoft.com/office/powerpoint/2010/main" val="48591422"/>
              </p:ext>
            </p:extLst>
          </p:nvPr>
        </p:nvGraphicFramePr>
        <p:xfrm>
          <a:off x="2118" y="2118"/>
          <a:ext cx="2117" cy="2117"/>
        </p:xfrm>
        <a:graphic>
          <a:graphicData uri="http://schemas.openxmlformats.org/presentationml/2006/ole">
            <mc:AlternateContent xmlns:mc="http://schemas.openxmlformats.org/markup-compatibility/2006">
              <mc:Choice xmlns:v="urn:schemas-microsoft-com:vml" Requires="v">
                <p:oleObj name="think-cell Slide" r:id="rId34" imgW="421" imgH="420" progId="TCLayout.ActiveDocument.1">
                  <p:embed/>
                </p:oleObj>
              </mc:Choice>
              <mc:Fallback>
                <p:oleObj name="think-cell Slide" r:id="rId34" imgW="421" imgH="420" progId="TCLayout.ActiveDocument.1">
                  <p:embed/>
                  <p:pic>
                    <p:nvPicPr>
                      <p:cNvPr id="6" name="think-cell data - do not delete" hidden="1">
                        <a:extLst>
                          <a:ext uri="{FF2B5EF4-FFF2-40B4-BE49-F238E27FC236}">
                            <a16:creationId xmlns:a16="http://schemas.microsoft.com/office/drawing/2014/main" id="{CC1ACA2E-49C7-AE0C-634F-33A49E31562A}"/>
                          </a:ext>
                        </a:extLst>
                      </p:cNvPr>
                      <p:cNvPicPr/>
                      <p:nvPr/>
                    </p:nvPicPr>
                    <p:blipFill>
                      <a:blip r:embed="rId35"/>
                      <a:stretch>
                        <a:fillRect/>
                      </a:stretch>
                    </p:blipFill>
                    <p:spPr>
                      <a:xfrm>
                        <a:off x="2118" y="2118"/>
                        <a:ext cx="2117" cy="2117"/>
                      </a:xfrm>
                      <a:prstGeom prst="rect">
                        <a:avLst/>
                      </a:prstGeom>
                    </p:spPr>
                  </p:pic>
                </p:oleObj>
              </mc:Fallback>
            </mc:AlternateContent>
          </a:graphicData>
        </a:graphic>
      </p:graphicFrame>
      <p:sp>
        <p:nvSpPr>
          <p:cNvPr id="2" name="Title Placeholder 1"/>
          <p:cNvSpPr>
            <a:spLocks noGrp="1"/>
          </p:cNvSpPr>
          <p:nvPr>
            <p:ph type="title"/>
          </p:nvPr>
        </p:nvSpPr>
        <p:spPr>
          <a:xfrm>
            <a:off x="670560" y="759459"/>
            <a:ext cx="10850880" cy="520701"/>
          </a:xfrm>
          <a:prstGeom prst="rect">
            <a:avLst/>
          </a:prstGeom>
        </p:spPr>
        <p:txBody>
          <a:bodyPr vert="horz" lIns="0" tIns="0" rIns="91440" bIns="45720" rtlCol="0" anchor="t" anchorCtr="0">
            <a:noAutofit/>
          </a:bodyPr>
          <a:lstStyle/>
          <a:p>
            <a:r>
              <a:rPr lang="en-US" dirty="0"/>
              <a:t>Click to edit Master title style</a:t>
            </a:r>
          </a:p>
        </p:txBody>
      </p:sp>
      <p:sp>
        <p:nvSpPr>
          <p:cNvPr id="4" name="Text Placeholder 3">
            <a:extLst>
              <a:ext uri="{FF2B5EF4-FFF2-40B4-BE49-F238E27FC236}">
                <a16:creationId xmlns:a16="http://schemas.microsoft.com/office/drawing/2014/main" id="{80D42C3B-6191-4FCC-892C-38AF4234E0C2}"/>
              </a:ext>
            </a:extLst>
          </p:cNvPr>
          <p:cNvSpPr>
            <a:spLocks noGrp="1"/>
          </p:cNvSpPr>
          <p:nvPr>
            <p:ph type="body" idx="1"/>
          </p:nvPr>
        </p:nvSpPr>
        <p:spPr>
          <a:xfrm>
            <a:off x="660400" y="1482166"/>
            <a:ext cx="10861040" cy="4694268"/>
          </a:xfrm>
          <a:prstGeom prst="rect">
            <a:avLst/>
          </a:prstGeom>
        </p:spPr>
        <p:txBody>
          <a:bodyPr vert="horz" lIns="0" tIns="0" rIns="91440" bIns="45720" rtlCol="0">
            <a:noAutofit/>
          </a:bodyPr>
          <a:lstStyle/>
          <a:p>
            <a:pPr lvl="0"/>
            <a:r>
              <a:rPr lang="en-US"/>
              <a:t>Click to edit Master text styles</a:t>
            </a:r>
          </a:p>
          <a:p>
            <a:pPr lvl="1"/>
            <a:r>
              <a:rPr lang="en-US"/>
              <a:t>First level</a:t>
            </a:r>
          </a:p>
          <a:p>
            <a:pPr lvl="2"/>
            <a:r>
              <a:rPr lang="en-US"/>
              <a:t>Second level</a:t>
            </a:r>
          </a:p>
          <a:p>
            <a:pPr lvl="3"/>
            <a:r>
              <a:rPr lang="en-US"/>
              <a:t>Third level</a:t>
            </a:r>
          </a:p>
          <a:p>
            <a:pPr lvl="4"/>
            <a:r>
              <a:rPr lang="en-US"/>
              <a:t>Fourth level</a:t>
            </a:r>
            <a:endParaRPr lang="en-IN"/>
          </a:p>
        </p:txBody>
      </p:sp>
      <p:sp>
        <p:nvSpPr>
          <p:cNvPr id="9" name="Footer Placeholder 16">
            <a:extLst>
              <a:ext uri="{FF2B5EF4-FFF2-40B4-BE49-F238E27FC236}">
                <a16:creationId xmlns:a16="http://schemas.microsoft.com/office/drawing/2014/main" id="{BCBFA1EE-BECD-4887-AC0A-41F4CAF816F0}"/>
              </a:ext>
            </a:extLst>
          </p:cNvPr>
          <p:cNvSpPr>
            <a:spLocks noGrp="1"/>
          </p:cNvSpPr>
          <p:nvPr>
            <p:ph type="ftr" sz="quarter" idx="3"/>
          </p:nvPr>
        </p:nvSpPr>
        <p:spPr>
          <a:xfrm>
            <a:off x="4860076" y="6356351"/>
            <a:ext cx="5242561" cy="366183"/>
          </a:xfrm>
          <a:prstGeom prst="rect">
            <a:avLst/>
          </a:prstGeom>
        </p:spPr>
        <p:txBody>
          <a:bodyPr vert="horz" lIns="91440" tIns="45720" rIns="91440" bIns="45720" rtlCol="0" anchor="ctr"/>
          <a:lstStyle>
            <a:lvl1pPr>
              <a:defRPr lang="en-IN" sz="1200" smtClean="0">
                <a:solidFill>
                  <a:schemeClr val="bg2">
                    <a:lumMod val="10000"/>
                  </a:schemeClr>
                </a:solidFill>
                <a:cs typeface="Calibri" panose="020F0502020204030204" pitchFamily="34" charset="0"/>
              </a:defRPr>
            </a:lvl1pPr>
          </a:lstStyle>
          <a:p>
            <a:pPr algn="r"/>
            <a:endParaRPr lang="en-IN"/>
          </a:p>
        </p:txBody>
      </p:sp>
      <p:sp>
        <p:nvSpPr>
          <p:cNvPr id="11" name="Slide Number Placeholder 17">
            <a:extLst>
              <a:ext uri="{FF2B5EF4-FFF2-40B4-BE49-F238E27FC236}">
                <a16:creationId xmlns:a16="http://schemas.microsoft.com/office/drawing/2014/main" id="{B0C0A961-4760-478B-92D9-DFE0D6E8305B}"/>
              </a:ext>
            </a:extLst>
          </p:cNvPr>
          <p:cNvSpPr>
            <a:spLocks noGrp="1"/>
          </p:cNvSpPr>
          <p:nvPr>
            <p:ph type="sldNum" sz="quarter" idx="4"/>
          </p:nvPr>
        </p:nvSpPr>
        <p:spPr>
          <a:xfrm>
            <a:off x="10889411" y="6356351"/>
            <a:ext cx="757469" cy="366183"/>
          </a:xfrm>
          <a:prstGeom prst="rect">
            <a:avLst/>
          </a:prstGeom>
        </p:spPr>
        <p:txBody>
          <a:bodyPr vert="horz" lIns="91440" tIns="45720" rIns="91440" bIns="45720" rtlCol="0" anchor="ctr"/>
          <a:lstStyle>
            <a:lvl1pPr>
              <a:defRPr lang="en-IN" sz="1200" smtClean="0">
                <a:solidFill>
                  <a:schemeClr val="bg2">
                    <a:lumMod val="10000"/>
                  </a:schemeClr>
                </a:solidFill>
                <a:cs typeface="Calibri" panose="020F0502020204030204" pitchFamily="34" charset="0"/>
              </a:defRPr>
            </a:lvl1pPr>
          </a:lstStyle>
          <a:p>
            <a:pPr algn="r"/>
            <a:r>
              <a:rPr lang="en-IN" dirty="0"/>
              <a:t>|    </a:t>
            </a:r>
            <a:fld id="{7B2119CD-3B2D-4CEB-B404-D2E3F8CD6D69}" type="slidenum">
              <a:rPr smtClean="0"/>
              <a:pPr algn="r"/>
              <a:t>‹#›</a:t>
            </a:fld>
            <a:endParaRPr dirty="0"/>
          </a:p>
        </p:txBody>
      </p:sp>
      <p:sp>
        <p:nvSpPr>
          <p:cNvPr id="3" name="Date Placeholder 2">
            <a:extLst>
              <a:ext uri="{FF2B5EF4-FFF2-40B4-BE49-F238E27FC236}">
                <a16:creationId xmlns:a16="http://schemas.microsoft.com/office/drawing/2014/main" id="{1E9D44F0-9262-4CAF-B936-25EE51300EA2}"/>
              </a:ext>
            </a:extLst>
          </p:cNvPr>
          <p:cNvSpPr>
            <a:spLocks noGrp="1"/>
          </p:cNvSpPr>
          <p:nvPr>
            <p:ph type="dt" sz="half" idx="2"/>
          </p:nvPr>
        </p:nvSpPr>
        <p:spPr>
          <a:xfrm>
            <a:off x="10042016" y="6356351"/>
            <a:ext cx="1050505" cy="366183"/>
          </a:xfrm>
          <a:prstGeom prst="rect">
            <a:avLst/>
          </a:prstGeom>
        </p:spPr>
        <p:txBody>
          <a:bodyPr vert="horz" lIns="91440" tIns="45720" rIns="91440" bIns="45720" rtlCol="0" anchor="ctr"/>
          <a:lstStyle>
            <a:lvl1pPr algn="ctr">
              <a:defRPr lang="en-IN" sz="1200" dirty="0" smtClean="0">
                <a:solidFill>
                  <a:schemeClr val="bg2">
                    <a:lumMod val="10000"/>
                  </a:schemeClr>
                </a:solidFill>
                <a:cs typeface="Calibri" panose="020F0502020204030204" pitchFamily="34" charset="0"/>
              </a:defRPr>
            </a:lvl1pPr>
          </a:lstStyle>
          <a:p>
            <a:endParaRPr lang="en-IN"/>
          </a:p>
        </p:txBody>
      </p:sp>
    </p:spTree>
    <p:extLst>
      <p:ext uri="{BB962C8B-B14F-4D97-AF65-F5344CB8AC3E}">
        <p14:creationId xmlns:p14="http://schemas.microsoft.com/office/powerpoint/2010/main" val="3111110063"/>
      </p:ext>
    </p:extLst>
  </p:cSld>
  <p:clrMap bg1="lt1" tx1="dk1" bg2="lt2" tx2="dk2" accent1="accent1" accent2="accent2" accent3="accent3" accent4="accent4" accent5="accent5" accent6="accent6" hlink="hlink" folHlink="folHlink"/>
  <p:sldLayoutIdLst>
    <p:sldLayoutId id="2147483956" r:id="rId1"/>
    <p:sldLayoutId id="2147483957" r:id="rId2"/>
    <p:sldLayoutId id="2147483958" r:id="rId3"/>
    <p:sldLayoutId id="2147483959" r:id="rId4"/>
    <p:sldLayoutId id="2147483960" r:id="rId5"/>
    <p:sldLayoutId id="2147483961" r:id="rId6"/>
    <p:sldLayoutId id="2147483962" r:id="rId7"/>
    <p:sldLayoutId id="2147483963" r:id="rId8"/>
    <p:sldLayoutId id="2147483964" r:id="rId9"/>
    <p:sldLayoutId id="2147483965" r:id="rId10"/>
    <p:sldLayoutId id="2147483966" r:id="rId11"/>
    <p:sldLayoutId id="2147483967" r:id="rId12"/>
    <p:sldLayoutId id="2147483968" r:id="rId13"/>
    <p:sldLayoutId id="2147483969" r:id="rId14"/>
    <p:sldLayoutId id="2147483970" r:id="rId15"/>
    <p:sldLayoutId id="2147483971" r:id="rId16"/>
    <p:sldLayoutId id="2147483972" r:id="rId17"/>
    <p:sldLayoutId id="2147483973" r:id="rId18"/>
    <p:sldLayoutId id="2147483974" r:id="rId19"/>
    <p:sldLayoutId id="2147483975" r:id="rId20"/>
    <p:sldLayoutId id="2147483976" r:id="rId21"/>
    <p:sldLayoutId id="2147483977" r:id="rId22"/>
    <p:sldLayoutId id="2147483978" r:id="rId23"/>
    <p:sldLayoutId id="2147483979" r:id="rId24"/>
    <p:sldLayoutId id="2147483980" r:id="rId25"/>
    <p:sldLayoutId id="2147483981" r:id="rId26"/>
    <p:sldLayoutId id="2147483982" r:id="rId27"/>
    <p:sldLayoutId id="2147483983" r:id="rId28"/>
    <p:sldLayoutId id="2147483984" r:id="rId29"/>
    <p:sldLayoutId id="2147483985" r:id="rId30"/>
    <p:sldLayoutId id="2147483986" r:id="rId31"/>
  </p:sldLayoutIdLst>
  <p:hf hdr="0" ftr="0" dt="0"/>
  <p:txStyles>
    <p:titleStyle>
      <a:lvl1pPr algn="l" defTabSz="1219170" rtl="0" eaLnBrk="1" latinLnBrk="0" hangingPunct="1">
        <a:lnSpc>
          <a:spcPct val="90000"/>
        </a:lnSpc>
        <a:spcBef>
          <a:spcPct val="0"/>
        </a:spcBef>
        <a:buNone/>
        <a:defRPr sz="3467" b="0" kern="1200" cap="none" spc="0" baseline="0">
          <a:solidFill>
            <a:schemeClr val="accent3"/>
          </a:solidFill>
          <a:latin typeface="+mj-lt"/>
          <a:ea typeface="+mj-ea"/>
          <a:cs typeface="+mj-cs"/>
        </a:defRPr>
      </a:lvl1pPr>
    </p:titleStyle>
    <p:bodyStyle>
      <a:lvl1pPr marL="0" indent="0" algn="l" defTabSz="1219170" rtl="0" eaLnBrk="1" latinLnBrk="0" hangingPunct="1">
        <a:lnSpc>
          <a:spcPct val="100000"/>
        </a:lnSpc>
        <a:spcBef>
          <a:spcPts val="800"/>
        </a:spcBef>
        <a:buFont typeface="Arial" panose="020B0604020202020204" pitchFamily="34" charset="0"/>
        <a:buNone/>
        <a:defRPr sz="2133" b="0" kern="1200">
          <a:solidFill>
            <a:schemeClr val="tx1"/>
          </a:solidFill>
          <a:latin typeface="+mj-lt"/>
          <a:ea typeface="+mn-ea"/>
          <a:cs typeface="Calibri" panose="020F0502020204030204" pitchFamily="34" charset="0"/>
        </a:defRPr>
      </a:lvl1pPr>
      <a:lvl2pPr marL="226478" indent="-226478" algn="l" defTabSz="1219170" rtl="0" eaLnBrk="1" latinLnBrk="0" hangingPunct="1">
        <a:lnSpc>
          <a:spcPct val="100000"/>
        </a:lnSpc>
        <a:spcBef>
          <a:spcPts val="800"/>
        </a:spcBef>
        <a:buFont typeface="Arial" panose="020B0604020202020204" pitchFamily="34" charset="0"/>
        <a:buChar char="•"/>
        <a:defRPr sz="1867" b="0" kern="1200">
          <a:solidFill>
            <a:schemeClr val="tx1"/>
          </a:solidFill>
          <a:latin typeface="+mj-lt"/>
          <a:ea typeface="+mn-ea"/>
          <a:cs typeface="+mn-cs"/>
        </a:defRPr>
      </a:lvl2pPr>
      <a:lvl3pPr marL="533387" indent="-228594" algn="l" defTabSz="1219170" rtl="0" eaLnBrk="1" latinLnBrk="0" hangingPunct="1">
        <a:lnSpc>
          <a:spcPct val="100000"/>
        </a:lnSpc>
        <a:spcBef>
          <a:spcPts val="800"/>
        </a:spcBef>
        <a:buFont typeface="Arial" panose="020B0604020202020204" pitchFamily="34" charset="0"/>
        <a:buChar char="–"/>
        <a:defRPr sz="1600" b="0" kern="1200">
          <a:solidFill>
            <a:schemeClr val="tx1"/>
          </a:solidFill>
          <a:latin typeface="+mj-lt"/>
          <a:ea typeface="+mn-ea"/>
          <a:cs typeface="+mn-cs"/>
        </a:defRPr>
      </a:lvl3pPr>
      <a:lvl4pPr marL="768331" indent="-226478" algn="l" defTabSz="1219170" rtl="0" eaLnBrk="1" latinLnBrk="0" hangingPunct="1">
        <a:lnSpc>
          <a:spcPct val="100000"/>
        </a:lnSpc>
        <a:spcBef>
          <a:spcPts val="800"/>
        </a:spcBef>
        <a:buFont typeface="Arial" panose="020B0604020202020204" pitchFamily="34" charset="0"/>
        <a:buChar char="•"/>
        <a:defRPr sz="1467" b="0" kern="1200">
          <a:solidFill>
            <a:schemeClr val="tx1"/>
          </a:solidFill>
          <a:latin typeface="+mj-lt"/>
          <a:ea typeface="+mn-ea"/>
          <a:cs typeface="+mn-cs"/>
        </a:defRPr>
      </a:lvl4pPr>
      <a:lvl5pPr marL="992693" indent="-228594" algn="l" defTabSz="1219170" rtl="0" eaLnBrk="1" latinLnBrk="0" hangingPunct="1">
        <a:lnSpc>
          <a:spcPct val="100000"/>
        </a:lnSpc>
        <a:spcBef>
          <a:spcPts val="800"/>
        </a:spcBef>
        <a:buFont typeface="Arial" panose="020B0604020202020204" pitchFamily="34" charset="0"/>
        <a:buChar char="»"/>
        <a:defRPr sz="1467" b="0" kern="1200">
          <a:solidFill>
            <a:schemeClr val="tx1"/>
          </a:solidFill>
          <a:latin typeface="+mj-lt"/>
          <a:ea typeface="+mn-ea"/>
          <a:cs typeface="+mn-cs"/>
        </a:defRPr>
      </a:lvl5pPr>
      <a:lvl6pPr marL="335271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extLst>
    <p:ext uri="{27BBF7A9-308A-43DC-89C8-2F10F3537804}">
      <p15:sldGuideLst xmlns:p15="http://schemas.microsoft.com/office/powerpoint/2012/main">
        <p15:guide id="3" orient="horz" pos="168">
          <p15:clr>
            <a:srgbClr val="F26B43"/>
          </p15:clr>
        </p15:guide>
        <p15:guide id="4" orient="horz" pos="3060">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oleObject" Target="../embeddings/oleObject14.bin"/><Relationship Id="rId2" Type="http://schemas.openxmlformats.org/officeDocument/2006/relationships/slideLayout" Target="../slideLayouts/slideLayout8.xml"/><Relationship Id="rId1" Type="http://schemas.openxmlformats.org/officeDocument/2006/relationships/tags" Target="../tags/tag15.xml"/><Relationship Id="rId4" Type="http://schemas.openxmlformats.org/officeDocument/2006/relationships/image" Target="../media/image15.emf"/></Relationships>
</file>

<file path=ppt/slides/_rels/slide100.xml.rels><?xml version="1.0" encoding="UTF-8" standalone="yes"?>
<Relationships xmlns="http://schemas.openxmlformats.org/package/2006/relationships"><Relationship Id="rId3" Type="http://schemas.openxmlformats.org/officeDocument/2006/relationships/oleObject" Target="../embeddings/oleObject101.bin"/><Relationship Id="rId7" Type="http://schemas.openxmlformats.org/officeDocument/2006/relationships/hyperlink" Target="https://www.cdc.gov/epilepsy/data/index.html" TargetMode="External"/><Relationship Id="rId2" Type="http://schemas.openxmlformats.org/officeDocument/2006/relationships/slideLayout" Target="../slideLayouts/slideLayout8.xml"/><Relationship Id="rId1" Type="http://schemas.openxmlformats.org/officeDocument/2006/relationships/tags" Target="../tags/tag222.xml"/><Relationship Id="rId6" Type="http://schemas.openxmlformats.org/officeDocument/2006/relationships/image" Target="../media/image92.png"/><Relationship Id="rId5" Type="http://schemas.openxmlformats.org/officeDocument/2006/relationships/image" Target="../media/image91.png"/><Relationship Id="rId4" Type="http://schemas.openxmlformats.org/officeDocument/2006/relationships/image" Target="../media/image15.emf"/></Relationships>
</file>

<file path=ppt/slides/_rels/slide101.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8.xml"/><Relationship Id="rId1" Type="http://schemas.openxmlformats.org/officeDocument/2006/relationships/tags" Target="../tags/tag223.xml"/><Relationship Id="rId5" Type="http://schemas.openxmlformats.org/officeDocument/2006/relationships/image" Target="../media/image15.emf"/><Relationship Id="rId4" Type="http://schemas.openxmlformats.org/officeDocument/2006/relationships/oleObject" Target="../embeddings/oleObject102.bin"/></Relationships>
</file>

<file path=ppt/slides/_rels/slide102.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8.xml"/><Relationship Id="rId1" Type="http://schemas.openxmlformats.org/officeDocument/2006/relationships/tags" Target="../tags/tag224.xml"/><Relationship Id="rId5" Type="http://schemas.openxmlformats.org/officeDocument/2006/relationships/image" Target="../media/image15.emf"/><Relationship Id="rId4" Type="http://schemas.openxmlformats.org/officeDocument/2006/relationships/oleObject" Target="../embeddings/oleObject103.bin"/></Relationships>
</file>

<file path=ppt/slides/_rels/slide103.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8.xml"/><Relationship Id="rId1" Type="http://schemas.openxmlformats.org/officeDocument/2006/relationships/tags" Target="../tags/tag225.xml"/><Relationship Id="rId5" Type="http://schemas.openxmlformats.org/officeDocument/2006/relationships/image" Target="../media/image15.emf"/><Relationship Id="rId4" Type="http://schemas.openxmlformats.org/officeDocument/2006/relationships/oleObject" Target="../embeddings/oleObject104.bin"/></Relationships>
</file>

<file path=ppt/slides/_rels/slide104.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8.xml"/><Relationship Id="rId1" Type="http://schemas.openxmlformats.org/officeDocument/2006/relationships/tags" Target="../tags/tag226.xml"/><Relationship Id="rId5" Type="http://schemas.openxmlformats.org/officeDocument/2006/relationships/image" Target="../media/image15.emf"/><Relationship Id="rId4" Type="http://schemas.openxmlformats.org/officeDocument/2006/relationships/oleObject" Target="../embeddings/oleObject105.bin"/></Relationships>
</file>

<file path=ppt/slides/_rels/slide105.xml.rels><?xml version="1.0" encoding="UTF-8" standalone="yes"?>
<Relationships xmlns="http://schemas.openxmlformats.org/package/2006/relationships"><Relationship Id="rId3" Type="http://schemas.openxmlformats.org/officeDocument/2006/relationships/notesSlide" Target="../notesSlides/notesSlide18.xml"/><Relationship Id="rId7" Type="http://schemas.openxmlformats.org/officeDocument/2006/relationships/chart" Target="../charts/chart33.xml"/><Relationship Id="rId2" Type="http://schemas.openxmlformats.org/officeDocument/2006/relationships/slideLayout" Target="../slideLayouts/slideLayout8.xml"/><Relationship Id="rId1" Type="http://schemas.openxmlformats.org/officeDocument/2006/relationships/tags" Target="../tags/tag227.xml"/><Relationship Id="rId6" Type="http://schemas.openxmlformats.org/officeDocument/2006/relationships/chart" Target="../charts/chart32.xml"/><Relationship Id="rId5" Type="http://schemas.openxmlformats.org/officeDocument/2006/relationships/image" Target="../media/image15.emf"/><Relationship Id="rId4" Type="http://schemas.openxmlformats.org/officeDocument/2006/relationships/oleObject" Target="../embeddings/oleObject106.bin"/></Relationships>
</file>

<file path=ppt/slides/_rels/slide106.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8.xml"/><Relationship Id="rId1" Type="http://schemas.openxmlformats.org/officeDocument/2006/relationships/tags" Target="../tags/tag228.xml"/><Relationship Id="rId6" Type="http://schemas.openxmlformats.org/officeDocument/2006/relationships/chart" Target="../charts/chart34.xml"/><Relationship Id="rId5" Type="http://schemas.openxmlformats.org/officeDocument/2006/relationships/image" Target="../media/image15.emf"/><Relationship Id="rId4" Type="http://schemas.openxmlformats.org/officeDocument/2006/relationships/oleObject" Target="../embeddings/oleObject107.bin"/></Relationships>
</file>

<file path=ppt/slides/_rels/slide107.xml.rels><?xml version="1.0" encoding="UTF-8" standalone="yes"?>
<Relationships xmlns="http://schemas.openxmlformats.org/package/2006/relationships"><Relationship Id="rId3" Type="http://schemas.openxmlformats.org/officeDocument/2006/relationships/notesSlide" Target="../notesSlides/notesSlide20.xml"/><Relationship Id="rId2" Type="http://schemas.openxmlformats.org/officeDocument/2006/relationships/slideLayout" Target="../slideLayouts/slideLayout8.xml"/><Relationship Id="rId1" Type="http://schemas.openxmlformats.org/officeDocument/2006/relationships/tags" Target="../tags/tag229.xml"/><Relationship Id="rId5" Type="http://schemas.openxmlformats.org/officeDocument/2006/relationships/image" Target="../media/image15.emf"/><Relationship Id="rId4" Type="http://schemas.openxmlformats.org/officeDocument/2006/relationships/oleObject" Target="../embeddings/oleObject108.bin"/></Relationships>
</file>

<file path=ppt/slides/_rels/slide108.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8.xml"/><Relationship Id="rId1" Type="http://schemas.openxmlformats.org/officeDocument/2006/relationships/tags" Target="../tags/tag230.xml"/><Relationship Id="rId5" Type="http://schemas.openxmlformats.org/officeDocument/2006/relationships/image" Target="../media/image15.emf"/><Relationship Id="rId4" Type="http://schemas.openxmlformats.org/officeDocument/2006/relationships/oleObject" Target="../embeddings/oleObject109.bin"/></Relationships>
</file>

<file path=ppt/slides/_rels/slide109.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8.xml"/><Relationship Id="rId1" Type="http://schemas.openxmlformats.org/officeDocument/2006/relationships/tags" Target="../tags/tag231.xml"/><Relationship Id="rId5" Type="http://schemas.openxmlformats.org/officeDocument/2006/relationships/image" Target="../media/image15.emf"/><Relationship Id="rId4" Type="http://schemas.openxmlformats.org/officeDocument/2006/relationships/oleObject" Target="../embeddings/oleObject110.bin"/></Relationships>
</file>

<file path=ppt/slides/_rels/slide11.xml.rels><?xml version="1.0" encoding="UTF-8" standalone="yes"?>
<Relationships xmlns="http://schemas.openxmlformats.org/package/2006/relationships"><Relationship Id="rId8" Type="http://schemas.openxmlformats.org/officeDocument/2006/relationships/image" Target="../media/image21.png"/><Relationship Id="rId13" Type="http://schemas.openxmlformats.org/officeDocument/2006/relationships/image" Target="../media/image26.svg"/><Relationship Id="rId18" Type="http://schemas.openxmlformats.org/officeDocument/2006/relationships/image" Target="../media/image31.png"/><Relationship Id="rId3" Type="http://schemas.openxmlformats.org/officeDocument/2006/relationships/notesSlide" Target="../notesSlides/notesSlide4.xml"/><Relationship Id="rId7" Type="http://schemas.openxmlformats.org/officeDocument/2006/relationships/image" Target="../media/image20.svg"/><Relationship Id="rId12" Type="http://schemas.openxmlformats.org/officeDocument/2006/relationships/image" Target="../media/image25.png"/><Relationship Id="rId17" Type="http://schemas.openxmlformats.org/officeDocument/2006/relationships/image" Target="../media/image30.svg"/><Relationship Id="rId2" Type="http://schemas.openxmlformats.org/officeDocument/2006/relationships/slideLayout" Target="../slideLayouts/slideLayout8.xml"/><Relationship Id="rId16" Type="http://schemas.openxmlformats.org/officeDocument/2006/relationships/image" Target="../media/image29.png"/><Relationship Id="rId1" Type="http://schemas.openxmlformats.org/officeDocument/2006/relationships/tags" Target="../tags/tag16.xml"/><Relationship Id="rId6" Type="http://schemas.openxmlformats.org/officeDocument/2006/relationships/image" Target="../media/image19.png"/><Relationship Id="rId11" Type="http://schemas.openxmlformats.org/officeDocument/2006/relationships/image" Target="../media/image24.svg"/><Relationship Id="rId5" Type="http://schemas.openxmlformats.org/officeDocument/2006/relationships/image" Target="../media/image15.emf"/><Relationship Id="rId15" Type="http://schemas.openxmlformats.org/officeDocument/2006/relationships/image" Target="../media/image28.svg"/><Relationship Id="rId10" Type="http://schemas.openxmlformats.org/officeDocument/2006/relationships/image" Target="../media/image23.png"/><Relationship Id="rId19" Type="http://schemas.openxmlformats.org/officeDocument/2006/relationships/image" Target="../media/image32.svg"/><Relationship Id="rId4" Type="http://schemas.openxmlformats.org/officeDocument/2006/relationships/oleObject" Target="../embeddings/oleObject15.bin"/><Relationship Id="rId9" Type="http://schemas.openxmlformats.org/officeDocument/2006/relationships/image" Target="../media/image22.svg"/><Relationship Id="rId14" Type="http://schemas.openxmlformats.org/officeDocument/2006/relationships/image" Target="../media/image27.png"/></Relationships>
</file>

<file path=ppt/slides/_rels/slide110.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8.xml"/><Relationship Id="rId1" Type="http://schemas.openxmlformats.org/officeDocument/2006/relationships/tags" Target="../tags/tag232.xml"/><Relationship Id="rId5" Type="http://schemas.openxmlformats.org/officeDocument/2006/relationships/image" Target="../media/image15.emf"/><Relationship Id="rId4" Type="http://schemas.openxmlformats.org/officeDocument/2006/relationships/oleObject" Target="../embeddings/oleObject111.bin"/></Relationships>
</file>

<file path=ppt/slides/_rels/slide111.xml.rels><?xml version="1.0" encoding="UTF-8" standalone="yes"?>
<Relationships xmlns="http://schemas.openxmlformats.org/package/2006/relationships"><Relationship Id="rId3" Type="http://schemas.openxmlformats.org/officeDocument/2006/relationships/oleObject" Target="../embeddings/oleObject112.bin"/><Relationship Id="rId2" Type="http://schemas.openxmlformats.org/officeDocument/2006/relationships/slideLayout" Target="../slideLayouts/slideLayout8.xml"/><Relationship Id="rId1" Type="http://schemas.openxmlformats.org/officeDocument/2006/relationships/tags" Target="../tags/tag233.xml"/><Relationship Id="rId6" Type="http://schemas.openxmlformats.org/officeDocument/2006/relationships/chart" Target="../charts/chart36.xml"/><Relationship Id="rId5" Type="http://schemas.openxmlformats.org/officeDocument/2006/relationships/chart" Target="../charts/chart35.xml"/><Relationship Id="rId4" Type="http://schemas.openxmlformats.org/officeDocument/2006/relationships/image" Target="../media/image15.emf"/></Relationships>
</file>

<file path=ppt/slides/_rels/slide112.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8.xml"/><Relationship Id="rId1" Type="http://schemas.openxmlformats.org/officeDocument/2006/relationships/tags" Target="../tags/tag234.xml"/><Relationship Id="rId5" Type="http://schemas.openxmlformats.org/officeDocument/2006/relationships/image" Target="../media/image15.emf"/><Relationship Id="rId4" Type="http://schemas.openxmlformats.org/officeDocument/2006/relationships/oleObject" Target="../embeddings/oleObject113.bin"/></Relationships>
</file>

<file path=ppt/slides/_rels/slide113.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8.xml"/><Relationship Id="rId1" Type="http://schemas.openxmlformats.org/officeDocument/2006/relationships/tags" Target="../tags/tag235.xml"/><Relationship Id="rId5" Type="http://schemas.openxmlformats.org/officeDocument/2006/relationships/image" Target="../media/image15.emf"/><Relationship Id="rId4" Type="http://schemas.openxmlformats.org/officeDocument/2006/relationships/oleObject" Target="../embeddings/oleObject114.bin"/></Relationships>
</file>

<file path=ppt/slides/_rels/slide114.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8.xml"/><Relationship Id="rId1" Type="http://schemas.openxmlformats.org/officeDocument/2006/relationships/tags" Target="../tags/tag236.xml"/><Relationship Id="rId5" Type="http://schemas.openxmlformats.org/officeDocument/2006/relationships/image" Target="../media/image15.emf"/><Relationship Id="rId4" Type="http://schemas.openxmlformats.org/officeDocument/2006/relationships/oleObject" Target="../embeddings/oleObject115.bin"/></Relationships>
</file>

<file path=ppt/slides/_rels/slide115.xml.rels><?xml version="1.0" encoding="UTF-8" standalone="yes"?>
<Relationships xmlns="http://schemas.openxmlformats.org/package/2006/relationships"><Relationship Id="rId8" Type="http://schemas.openxmlformats.org/officeDocument/2006/relationships/chart" Target="../charts/chart39.xml"/><Relationship Id="rId3" Type="http://schemas.openxmlformats.org/officeDocument/2006/relationships/notesSlide" Target="../notesSlides/notesSlide27.xml"/><Relationship Id="rId7" Type="http://schemas.openxmlformats.org/officeDocument/2006/relationships/chart" Target="../charts/chart38.xml"/><Relationship Id="rId2" Type="http://schemas.openxmlformats.org/officeDocument/2006/relationships/slideLayout" Target="../slideLayouts/slideLayout8.xml"/><Relationship Id="rId1" Type="http://schemas.openxmlformats.org/officeDocument/2006/relationships/tags" Target="../tags/tag237.xml"/><Relationship Id="rId6" Type="http://schemas.openxmlformats.org/officeDocument/2006/relationships/chart" Target="../charts/chart37.xml"/><Relationship Id="rId5" Type="http://schemas.openxmlformats.org/officeDocument/2006/relationships/image" Target="../media/image15.emf"/><Relationship Id="rId4" Type="http://schemas.openxmlformats.org/officeDocument/2006/relationships/oleObject" Target="../embeddings/oleObject116.bin"/></Relationships>
</file>

<file path=ppt/slides/_rels/slide116.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8.xml"/><Relationship Id="rId1" Type="http://schemas.openxmlformats.org/officeDocument/2006/relationships/tags" Target="../tags/tag238.xml"/><Relationship Id="rId6" Type="http://schemas.openxmlformats.org/officeDocument/2006/relationships/image" Target="../media/image93.png"/><Relationship Id="rId5" Type="http://schemas.openxmlformats.org/officeDocument/2006/relationships/image" Target="../media/image15.emf"/><Relationship Id="rId4" Type="http://schemas.openxmlformats.org/officeDocument/2006/relationships/oleObject" Target="../embeddings/oleObject117.bin"/></Relationships>
</file>

<file path=ppt/slides/_rels/slide117.xml.rels><?xml version="1.0" encoding="UTF-8" standalone="yes"?>
<Relationships xmlns="http://schemas.openxmlformats.org/package/2006/relationships"><Relationship Id="rId3" Type="http://schemas.openxmlformats.org/officeDocument/2006/relationships/oleObject" Target="../embeddings/oleObject118.bin"/><Relationship Id="rId2" Type="http://schemas.openxmlformats.org/officeDocument/2006/relationships/slideLayout" Target="../slideLayouts/slideLayout8.xml"/><Relationship Id="rId1" Type="http://schemas.openxmlformats.org/officeDocument/2006/relationships/tags" Target="../tags/tag239.xml"/><Relationship Id="rId4" Type="http://schemas.openxmlformats.org/officeDocument/2006/relationships/image" Target="../media/image15.emf"/></Relationships>
</file>

<file path=ppt/slides/_rels/slide118.xml.rels><?xml version="1.0" encoding="UTF-8" standalone="yes"?>
<Relationships xmlns="http://schemas.openxmlformats.org/package/2006/relationships"><Relationship Id="rId3" Type="http://schemas.openxmlformats.org/officeDocument/2006/relationships/notesSlide" Target="../notesSlides/notesSlide29.xml"/><Relationship Id="rId2" Type="http://schemas.openxmlformats.org/officeDocument/2006/relationships/slideLayout" Target="../slideLayouts/slideLayout8.xml"/><Relationship Id="rId1" Type="http://schemas.openxmlformats.org/officeDocument/2006/relationships/tags" Target="../tags/tag240.xml"/><Relationship Id="rId6" Type="http://schemas.openxmlformats.org/officeDocument/2006/relationships/image" Target="../media/image94.jpeg"/><Relationship Id="rId5" Type="http://schemas.openxmlformats.org/officeDocument/2006/relationships/image" Target="../media/image15.emf"/><Relationship Id="rId4" Type="http://schemas.openxmlformats.org/officeDocument/2006/relationships/oleObject" Target="../embeddings/oleObject119.bin"/></Relationships>
</file>

<file path=ppt/slides/_rels/slide119.xml.rels><?xml version="1.0" encoding="UTF-8" standalone="yes"?>
<Relationships xmlns="http://schemas.openxmlformats.org/package/2006/relationships"><Relationship Id="rId3" Type="http://schemas.openxmlformats.org/officeDocument/2006/relationships/oleObject" Target="../embeddings/oleObject120.bin"/><Relationship Id="rId2" Type="http://schemas.openxmlformats.org/officeDocument/2006/relationships/slideLayout" Target="../slideLayouts/slideLayout8.xml"/><Relationship Id="rId1" Type="http://schemas.openxmlformats.org/officeDocument/2006/relationships/tags" Target="../tags/tag241.xml"/><Relationship Id="rId4" Type="http://schemas.openxmlformats.org/officeDocument/2006/relationships/image" Target="../media/image15.emf"/></Relationships>
</file>

<file path=ppt/slides/_rels/slide12.xml.rels><?xml version="1.0" encoding="UTF-8" standalone="yes"?>
<Relationships xmlns="http://schemas.openxmlformats.org/package/2006/relationships"><Relationship Id="rId3" Type="http://schemas.openxmlformats.org/officeDocument/2006/relationships/oleObject" Target="../embeddings/oleObject16.bin"/><Relationship Id="rId2" Type="http://schemas.openxmlformats.org/officeDocument/2006/relationships/slideLayout" Target="../slideLayouts/slideLayout8.xml"/><Relationship Id="rId1" Type="http://schemas.openxmlformats.org/officeDocument/2006/relationships/tags" Target="../tags/tag17.xml"/><Relationship Id="rId4" Type="http://schemas.openxmlformats.org/officeDocument/2006/relationships/image" Target="../media/image33.emf"/></Relationships>
</file>

<file path=ppt/slides/_rels/slide120.xml.rels><?xml version="1.0" encoding="UTF-8" standalone="yes"?>
<Relationships xmlns="http://schemas.openxmlformats.org/package/2006/relationships"><Relationship Id="rId8" Type="http://schemas.openxmlformats.org/officeDocument/2006/relationships/image" Target="../media/image98.svg"/><Relationship Id="rId13" Type="http://schemas.openxmlformats.org/officeDocument/2006/relationships/image" Target="../media/image103.png"/><Relationship Id="rId3" Type="http://schemas.openxmlformats.org/officeDocument/2006/relationships/oleObject" Target="../embeddings/oleObject121.bin"/><Relationship Id="rId7" Type="http://schemas.openxmlformats.org/officeDocument/2006/relationships/image" Target="../media/image97.png"/><Relationship Id="rId12" Type="http://schemas.openxmlformats.org/officeDocument/2006/relationships/image" Target="../media/image102.svg"/><Relationship Id="rId2" Type="http://schemas.openxmlformats.org/officeDocument/2006/relationships/slideLayout" Target="../slideLayouts/slideLayout8.xml"/><Relationship Id="rId16" Type="http://schemas.openxmlformats.org/officeDocument/2006/relationships/image" Target="../media/image106.svg"/><Relationship Id="rId1" Type="http://schemas.openxmlformats.org/officeDocument/2006/relationships/tags" Target="../tags/tag242.xml"/><Relationship Id="rId6" Type="http://schemas.openxmlformats.org/officeDocument/2006/relationships/image" Target="../media/image96.svg"/><Relationship Id="rId11" Type="http://schemas.openxmlformats.org/officeDocument/2006/relationships/image" Target="../media/image101.png"/><Relationship Id="rId5" Type="http://schemas.openxmlformats.org/officeDocument/2006/relationships/image" Target="../media/image95.png"/><Relationship Id="rId15" Type="http://schemas.openxmlformats.org/officeDocument/2006/relationships/image" Target="../media/image105.png"/><Relationship Id="rId10" Type="http://schemas.openxmlformats.org/officeDocument/2006/relationships/image" Target="../media/image100.svg"/><Relationship Id="rId4" Type="http://schemas.openxmlformats.org/officeDocument/2006/relationships/image" Target="../media/image15.emf"/><Relationship Id="rId9" Type="http://schemas.openxmlformats.org/officeDocument/2006/relationships/image" Target="../media/image99.png"/><Relationship Id="rId14" Type="http://schemas.openxmlformats.org/officeDocument/2006/relationships/image" Target="../media/image104.svg"/></Relationships>
</file>

<file path=ppt/slides/_rels/slide121.xml.rels><?xml version="1.0" encoding="UTF-8" standalone="yes"?>
<Relationships xmlns="http://schemas.openxmlformats.org/package/2006/relationships"><Relationship Id="rId3" Type="http://schemas.openxmlformats.org/officeDocument/2006/relationships/oleObject" Target="../embeddings/oleObject122.bin"/><Relationship Id="rId2" Type="http://schemas.openxmlformats.org/officeDocument/2006/relationships/slideLayout" Target="../slideLayouts/slideLayout8.xml"/><Relationship Id="rId1" Type="http://schemas.openxmlformats.org/officeDocument/2006/relationships/tags" Target="../tags/tag243.xml"/><Relationship Id="rId5" Type="http://schemas.openxmlformats.org/officeDocument/2006/relationships/chart" Target="../charts/chart40.xml"/><Relationship Id="rId4" Type="http://schemas.openxmlformats.org/officeDocument/2006/relationships/image" Target="../media/image15.emf"/></Relationships>
</file>

<file path=ppt/slides/_rels/slide122.xml.rels><?xml version="1.0" encoding="UTF-8" standalone="yes"?>
<Relationships xmlns="http://schemas.openxmlformats.org/package/2006/relationships"><Relationship Id="rId3" Type="http://schemas.openxmlformats.org/officeDocument/2006/relationships/oleObject" Target="../embeddings/oleObject122.bin"/><Relationship Id="rId2" Type="http://schemas.openxmlformats.org/officeDocument/2006/relationships/slideLayout" Target="../slideLayouts/slideLayout8.xml"/><Relationship Id="rId1" Type="http://schemas.openxmlformats.org/officeDocument/2006/relationships/tags" Target="../tags/tag244.xml"/><Relationship Id="rId5" Type="http://schemas.openxmlformats.org/officeDocument/2006/relationships/image" Target="../media/image107.jpeg"/><Relationship Id="rId4" Type="http://schemas.openxmlformats.org/officeDocument/2006/relationships/image" Target="../media/image15.emf"/></Relationships>
</file>

<file path=ppt/slides/_rels/slide123.xml.rels><?xml version="1.0" encoding="UTF-8" standalone="yes"?>
<Relationships xmlns="http://schemas.openxmlformats.org/package/2006/relationships"><Relationship Id="rId8" Type="http://schemas.openxmlformats.org/officeDocument/2006/relationships/image" Target="../media/image111.png"/><Relationship Id="rId3" Type="http://schemas.openxmlformats.org/officeDocument/2006/relationships/oleObject" Target="../embeddings/oleObject122.bin"/><Relationship Id="rId7" Type="http://schemas.openxmlformats.org/officeDocument/2006/relationships/image" Target="../media/image110.png"/><Relationship Id="rId2" Type="http://schemas.openxmlformats.org/officeDocument/2006/relationships/slideLayout" Target="../slideLayouts/slideLayout8.xml"/><Relationship Id="rId1" Type="http://schemas.openxmlformats.org/officeDocument/2006/relationships/tags" Target="../tags/tag245.xml"/><Relationship Id="rId6" Type="http://schemas.openxmlformats.org/officeDocument/2006/relationships/image" Target="../media/image109.png"/><Relationship Id="rId5" Type="http://schemas.openxmlformats.org/officeDocument/2006/relationships/image" Target="../media/image108.png"/><Relationship Id="rId4" Type="http://schemas.openxmlformats.org/officeDocument/2006/relationships/image" Target="../media/image15.emf"/></Relationships>
</file>

<file path=ppt/slides/_rels/slide124.xml.rels><?xml version="1.0" encoding="UTF-8" standalone="yes"?>
<Relationships xmlns="http://schemas.openxmlformats.org/package/2006/relationships"><Relationship Id="rId3" Type="http://schemas.openxmlformats.org/officeDocument/2006/relationships/oleObject" Target="../embeddings/oleObject123.bin"/><Relationship Id="rId2" Type="http://schemas.openxmlformats.org/officeDocument/2006/relationships/slideLayout" Target="../slideLayouts/slideLayout8.xml"/><Relationship Id="rId1" Type="http://schemas.openxmlformats.org/officeDocument/2006/relationships/tags" Target="../tags/tag246.xml"/><Relationship Id="rId4" Type="http://schemas.openxmlformats.org/officeDocument/2006/relationships/image" Target="../media/image15.emf"/></Relationships>
</file>

<file path=ppt/slides/_rels/slide125.xml.rels><?xml version="1.0" encoding="UTF-8" standalone="yes"?>
<Relationships xmlns="http://schemas.openxmlformats.org/package/2006/relationships"><Relationship Id="rId3" Type="http://schemas.openxmlformats.org/officeDocument/2006/relationships/oleObject" Target="../embeddings/oleObject124.bin"/><Relationship Id="rId2" Type="http://schemas.openxmlformats.org/officeDocument/2006/relationships/slideLayout" Target="../slideLayouts/slideLayout8.xml"/><Relationship Id="rId1" Type="http://schemas.openxmlformats.org/officeDocument/2006/relationships/tags" Target="../tags/tag247.xml"/><Relationship Id="rId4" Type="http://schemas.openxmlformats.org/officeDocument/2006/relationships/image" Target="../media/image15.emf"/></Relationships>
</file>

<file path=ppt/slides/_rels/slide126.xml.rels><?xml version="1.0" encoding="UTF-8" standalone="yes"?>
<Relationships xmlns="http://schemas.openxmlformats.org/package/2006/relationships"><Relationship Id="rId3" Type="http://schemas.openxmlformats.org/officeDocument/2006/relationships/oleObject" Target="../embeddings/oleObject125.bin"/><Relationship Id="rId2" Type="http://schemas.openxmlformats.org/officeDocument/2006/relationships/slideLayout" Target="../slideLayouts/slideLayout8.xml"/><Relationship Id="rId1" Type="http://schemas.openxmlformats.org/officeDocument/2006/relationships/tags" Target="../tags/tag248.xml"/><Relationship Id="rId5" Type="http://schemas.openxmlformats.org/officeDocument/2006/relationships/hyperlink" Target="https://acmedsci.ac.uk/policy/policy-projects/how-can-we-all-best-use-evidence" TargetMode="External"/><Relationship Id="rId4" Type="http://schemas.openxmlformats.org/officeDocument/2006/relationships/image" Target="../media/image15.emf"/></Relationships>
</file>

<file path=ppt/slides/_rels/slide127.xml.rels><?xml version="1.0" encoding="UTF-8" standalone="yes"?>
<Relationships xmlns="http://schemas.openxmlformats.org/package/2006/relationships"><Relationship Id="rId3" Type="http://schemas.openxmlformats.org/officeDocument/2006/relationships/oleObject" Target="../embeddings/oleObject126.bin"/><Relationship Id="rId2" Type="http://schemas.openxmlformats.org/officeDocument/2006/relationships/slideLayout" Target="../slideLayouts/slideLayout8.xml"/><Relationship Id="rId1" Type="http://schemas.openxmlformats.org/officeDocument/2006/relationships/tags" Target="../tags/tag249.xml"/><Relationship Id="rId6" Type="http://schemas.openxmlformats.org/officeDocument/2006/relationships/image" Target="../media/image113.png"/><Relationship Id="rId5" Type="http://schemas.openxmlformats.org/officeDocument/2006/relationships/image" Target="../media/image112.png"/><Relationship Id="rId4" Type="http://schemas.openxmlformats.org/officeDocument/2006/relationships/image" Target="../media/image15.emf"/></Relationships>
</file>

<file path=ppt/slides/_rels/slide128.xml.rels><?xml version="1.0" encoding="UTF-8" standalone="yes"?>
<Relationships xmlns="http://schemas.openxmlformats.org/package/2006/relationships"><Relationship Id="rId3" Type="http://schemas.openxmlformats.org/officeDocument/2006/relationships/oleObject" Target="../embeddings/oleObject127.bin"/><Relationship Id="rId2" Type="http://schemas.openxmlformats.org/officeDocument/2006/relationships/slideLayout" Target="../slideLayouts/slideLayout8.xml"/><Relationship Id="rId1" Type="http://schemas.openxmlformats.org/officeDocument/2006/relationships/tags" Target="../tags/tag250.xml"/><Relationship Id="rId6" Type="http://schemas.openxmlformats.org/officeDocument/2006/relationships/image" Target="../media/image115.png"/><Relationship Id="rId5" Type="http://schemas.openxmlformats.org/officeDocument/2006/relationships/image" Target="../media/image114.png"/><Relationship Id="rId4" Type="http://schemas.openxmlformats.org/officeDocument/2006/relationships/image" Target="../media/image15.emf"/></Relationships>
</file>

<file path=ppt/slides/_rels/slide129.xml.rels><?xml version="1.0" encoding="UTF-8" standalone="yes"?>
<Relationships xmlns="http://schemas.openxmlformats.org/package/2006/relationships"><Relationship Id="rId3" Type="http://schemas.openxmlformats.org/officeDocument/2006/relationships/oleObject" Target="../embeddings/oleObject128.bin"/><Relationship Id="rId2" Type="http://schemas.openxmlformats.org/officeDocument/2006/relationships/slideLayout" Target="../slideLayouts/slideLayout8.xml"/><Relationship Id="rId1" Type="http://schemas.openxmlformats.org/officeDocument/2006/relationships/tags" Target="../tags/tag251.xml"/><Relationship Id="rId6" Type="http://schemas.openxmlformats.org/officeDocument/2006/relationships/chart" Target="../charts/chart42.xml"/><Relationship Id="rId5" Type="http://schemas.openxmlformats.org/officeDocument/2006/relationships/chart" Target="../charts/chart41.xml"/><Relationship Id="rId4" Type="http://schemas.openxmlformats.org/officeDocument/2006/relationships/image" Target="../media/image15.emf"/></Relationships>
</file>

<file path=ppt/slides/_rels/slide13.xml.rels><?xml version="1.0" encoding="UTF-8" standalone="yes"?>
<Relationships xmlns="http://schemas.openxmlformats.org/package/2006/relationships"><Relationship Id="rId13" Type="http://schemas.openxmlformats.org/officeDocument/2006/relationships/tags" Target="../tags/tag30.xml"/><Relationship Id="rId18" Type="http://schemas.openxmlformats.org/officeDocument/2006/relationships/tags" Target="../tags/tag35.xml"/><Relationship Id="rId26" Type="http://schemas.openxmlformats.org/officeDocument/2006/relationships/tags" Target="../tags/tag43.xml"/><Relationship Id="rId21" Type="http://schemas.openxmlformats.org/officeDocument/2006/relationships/tags" Target="../tags/tag38.xml"/><Relationship Id="rId34" Type="http://schemas.openxmlformats.org/officeDocument/2006/relationships/tags" Target="../tags/tag51.xml"/><Relationship Id="rId7" Type="http://schemas.openxmlformats.org/officeDocument/2006/relationships/tags" Target="../tags/tag24.xml"/><Relationship Id="rId12" Type="http://schemas.openxmlformats.org/officeDocument/2006/relationships/tags" Target="../tags/tag29.xml"/><Relationship Id="rId17" Type="http://schemas.openxmlformats.org/officeDocument/2006/relationships/tags" Target="../tags/tag34.xml"/><Relationship Id="rId25" Type="http://schemas.openxmlformats.org/officeDocument/2006/relationships/tags" Target="../tags/tag42.xml"/><Relationship Id="rId33" Type="http://schemas.openxmlformats.org/officeDocument/2006/relationships/tags" Target="../tags/tag50.xml"/><Relationship Id="rId2" Type="http://schemas.openxmlformats.org/officeDocument/2006/relationships/tags" Target="../tags/tag19.xml"/><Relationship Id="rId16" Type="http://schemas.openxmlformats.org/officeDocument/2006/relationships/tags" Target="../tags/tag33.xml"/><Relationship Id="rId20" Type="http://schemas.openxmlformats.org/officeDocument/2006/relationships/tags" Target="../tags/tag37.xml"/><Relationship Id="rId29" Type="http://schemas.openxmlformats.org/officeDocument/2006/relationships/tags" Target="../tags/tag46.xml"/><Relationship Id="rId1" Type="http://schemas.openxmlformats.org/officeDocument/2006/relationships/tags" Target="../tags/tag18.xml"/><Relationship Id="rId6" Type="http://schemas.openxmlformats.org/officeDocument/2006/relationships/tags" Target="../tags/tag23.xml"/><Relationship Id="rId11" Type="http://schemas.openxmlformats.org/officeDocument/2006/relationships/tags" Target="../tags/tag28.xml"/><Relationship Id="rId24" Type="http://schemas.openxmlformats.org/officeDocument/2006/relationships/tags" Target="../tags/tag41.xml"/><Relationship Id="rId32" Type="http://schemas.openxmlformats.org/officeDocument/2006/relationships/tags" Target="../tags/tag49.xml"/><Relationship Id="rId37" Type="http://schemas.openxmlformats.org/officeDocument/2006/relationships/image" Target="../media/image15.emf"/><Relationship Id="rId5" Type="http://schemas.openxmlformats.org/officeDocument/2006/relationships/tags" Target="../tags/tag22.xml"/><Relationship Id="rId15" Type="http://schemas.openxmlformats.org/officeDocument/2006/relationships/tags" Target="../tags/tag32.xml"/><Relationship Id="rId23" Type="http://schemas.openxmlformats.org/officeDocument/2006/relationships/tags" Target="../tags/tag40.xml"/><Relationship Id="rId28" Type="http://schemas.openxmlformats.org/officeDocument/2006/relationships/tags" Target="../tags/tag45.xml"/><Relationship Id="rId36" Type="http://schemas.openxmlformats.org/officeDocument/2006/relationships/oleObject" Target="../embeddings/oleObject17.bin"/><Relationship Id="rId10" Type="http://schemas.openxmlformats.org/officeDocument/2006/relationships/tags" Target="../tags/tag27.xml"/><Relationship Id="rId19" Type="http://schemas.openxmlformats.org/officeDocument/2006/relationships/tags" Target="../tags/tag36.xml"/><Relationship Id="rId31" Type="http://schemas.openxmlformats.org/officeDocument/2006/relationships/tags" Target="../tags/tag48.xml"/><Relationship Id="rId4" Type="http://schemas.openxmlformats.org/officeDocument/2006/relationships/tags" Target="../tags/tag21.xml"/><Relationship Id="rId9" Type="http://schemas.openxmlformats.org/officeDocument/2006/relationships/tags" Target="../tags/tag26.xml"/><Relationship Id="rId14" Type="http://schemas.openxmlformats.org/officeDocument/2006/relationships/tags" Target="../tags/tag31.xml"/><Relationship Id="rId22" Type="http://schemas.openxmlformats.org/officeDocument/2006/relationships/tags" Target="../tags/tag39.xml"/><Relationship Id="rId27" Type="http://schemas.openxmlformats.org/officeDocument/2006/relationships/tags" Target="../tags/tag44.xml"/><Relationship Id="rId30" Type="http://schemas.openxmlformats.org/officeDocument/2006/relationships/tags" Target="../tags/tag47.xml"/><Relationship Id="rId35" Type="http://schemas.openxmlformats.org/officeDocument/2006/relationships/slideLayout" Target="../slideLayouts/slideLayout8.xml"/><Relationship Id="rId8" Type="http://schemas.openxmlformats.org/officeDocument/2006/relationships/tags" Target="../tags/tag25.xml"/><Relationship Id="rId3" Type="http://schemas.openxmlformats.org/officeDocument/2006/relationships/tags" Target="../tags/tag20.xml"/></Relationships>
</file>

<file path=ppt/slides/_rels/slide130.xml.rels><?xml version="1.0" encoding="UTF-8" standalone="yes"?>
<Relationships xmlns="http://schemas.openxmlformats.org/package/2006/relationships"><Relationship Id="rId3" Type="http://schemas.openxmlformats.org/officeDocument/2006/relationships/oleObject" Target="../embeddings/oleObject129.bin"/><Relationship Id="rId2" Type="http://schemas.openxmlformats.org/officeDocument/2006/relationships/slideLayout" Target="../slideLayouts/slideLayout8.xml"/><Relationship Id="rId1" Type="http://schemas.openxmlformats.org/officeDocument/2006/relationships/tags" Target="../tags/tag252.xml"/><Relationship Id="rId4" Type="http://schemas.openxmlformats.org/officeDocument/2006/relationships/image" Target="../media/image15.emf"/></Relationships>
</file>

<file path=ppt/slides/_rels/slide131.xml.rels><?xml version="1.0" encoding="UTF-8" standalone="yes"?>
<Relationships xmlns="http://schemas.openxmlformats.org/package/2006/relationships"><Relationship Id="rId3" Type="http://schemas.openxmlformats.org/officeDocument/2006/relationships/oleObject" Target="../embeddings/oleObject130.bin"/><Relationship Id="rId2" Type="http://schemas.openxmlformats.org/officeDocument/2006/relationships/slideLayout" Target="../slideLayouts/slideLayout8.xml"/><Relationship Id="rId1" Type="http://schemas.openxmlformats.org/officeDocument/2006/relationships/tags" Target="../tags/tag253.xml"/><Relationship Id="rId4" Type="http://schemas.openxmlformats.org/officeDocument/2006/relationships/image" Target="../media/image15.emf"/></Relationships>
</file>

<file path=ppt/slides/_rels/slide132.xml.rels><?xml version="1.0" encoding="UTF-8" standalone="yes"?>
<Relationships xmlns="http://schemas.openxmlformats.org/package/2006/relationships"><Relationship Id="rId3" Type="http://schemas.openxmlformats.org/officeDocument/2006/relationships/oleObject" Target="../embeddings/oleObject129.bin"/><Relationship Id="rId2" Type="http://schemas.openxmlformats.org/officeDocument/2006/relationships/slideLayout" Target="../slideLayouts/slideLayout8.xml"/><Relationship Id="rId1" Type="http://schemas.openxmlformats.org/officeDocument/2006/relationships/tags" Target="../tags/tag254.xml"/><Relationship Id="rId5" Type="http://schemas.openxmlformats.org/officeDocument/2006/relationships/image" Target="../media/image116.png"/><Relationship Id="rId4" Type="http://schemas.openxmlformats.org/officeDocument/2006/relationships/image" Target="../media/image15.emf"/></Relationships>
</file>

<file path=ppt/slides/_rels/slide133.xml.rels><?xml version="1.0" encoding="UTF-8" standalone="yes"?>
<Relationships xmlns="http://schemas.openxmlformats.org/package/2006/relationships"><Relationship Id="rId8" Type="http://schemas.openxmlformats.org/officeDocument/2006/relationships/image" Target="../media/image119.png"/><Relationship Id="rId3" Type="http://schemas.openxmlformats.org/officeDocument/2006/relationships/oleObject" Target="../embeddings/oleObject126.bin"/><Relationship Id="rId7" Type="http://schemas.microsoft.com/office/2007/relationships/hdphoto" Target="../media/hdphoto3.wdp"/><Relationship Id="rId2" Type="http://schemas.openxmlformats.org/officeDocument/2006/relationships/slideLayout" Target="../slideLayouts/slideLayout8.xml"/><Relationship Id="rId1" Type="http://schemas.openxmlformats.org/officeDocument/2006/relationships/tags" Target="../tags/tag255.xml"/><Relationship Id="rId6" Type="http://schemas.openxmlformats.org/officeDocument/2006/relationships/image" Target="../media/image118.png"/><Relationship Id="rId11" Type="http://schemas.microsoft.com/office/2007/relationships/hdphoto" Target="../media/hdphoto5.wdp"/><Relationship Id="rId5" Type="http://schemas.openxmlformats.org/officeDocument/2006/relationships/image" Target="../media/image117.jpeg"/><Relationship Id="rId10" Type="http://schemas.openxmlformats.org/officeDocument/2006/relationships/image" Target="../media/image120.png"/><Relationship Id="rId4" Type="http://schemas.openxmlformats.org/officeDocument/2006/relationships/image" Target="../media/image15.emf"/><Relationship Id="rId9" Type="http://schemas.microsoft.com/office/2007/relationships/hdphoto" Target="../media/hdphoto4.wdp"/></Relationships>
</file>

<file path=ppt/slides/_rels/slide134.xml.rels><?xml version="1.0" encoding="UTF-8" standalone="yes"?>
<Relationships xmlns="http://schemas.openxmlformats.org/package/2006/relationships"><Relationship Id="rId3" Type="http://schemas.openxmlformats.org/officeDocument/2006/relationships/oleObject" Target="../embeddings/oleObject126.bin"/><Relationship Id="rId2" Type="http://schemas.openxmlformats.org/officeDocument/2006/relationships/slideLayout" Target="../slideLayouts/slideLayout8.xml"/><Relationship Id="rId1" Type="http://schemas.openxmlformats.org/officeDocument/2006/relationships/tags" Target="../tags/tag256.xml"/><Relationship Id="rId5" Type="http://schemas.openxmlformats.org/officeDocument/2006/relationships/image" Target="../media/image121.jpeg"/><Relationship Id="rId4" Type="http://schemas.openxmlformats.org/officeDocument/2006/relationships/image" Target="../media/image15.emf"/></Relationships>
</file>

<file path=ppt/slides/_rels/slide135.xml.rels><?xml version="1.0" encoding="UTF-8" standalone="yes"?>
<Relationships xmlns="http://schemas.openxmlformats.org/package/2006/relationships"><Relationship Id="rId3" Type="http://schemas.openxmlformats.org/officeDocument/2006/relationships/oleObject" Target="../embeddings/oleObject128.bin"/><Relationship Id="rId2" Type="http://schemas.openxmlformats.org/officeDocument/2006/relationships/slideLayout" Target="../slideLayouts/slideLayout8.xml"/><Relationship Id="rId1" Type="http://schemas.openxmlformats.org/officeDocument/2006/relationships/tags" Target="../tags/tag257.xml"/><Relationship Id="rId6" Type="http://schemas.openxmlformats.org/officeDocument/2006/relationships/chart" Target="../charts/chart44.xml"/><Relationship Id="rId5" Type="http://schemas.openxmlformats.org/officeDocument/2006/relationships/chart" Target="../charts/chart43.xml"/><Relationship Id="rId4" Type="http://schemas.openxmlformats.org/officeDocument/2006/relationships/image" Target="../media/image15.emf"/></Relationships>
</file>

<file path=ppt/slides/_rels/slide136.xml.rels><?xml version="1.0" encoding="UTF-8" standalone="yes"?>
<Relationships xmlns="http://schemas.openxmlformats.org/package/2006/relationships"><Relationship Id="rId3" Type="http://schemas.openxmlformats.org/officeDocument/2006/relationships/oleObject" Target="../embeddings/oleObject126.bin"/><Relationship Id="rId2" Type="http://schemas.openxmlformats.org/officeDocument/2006/relationships/slideLayout" Target="../slideLayouts/slideLayout8.xml"/><Relationship Id="rId1" Type="http://schemas.openxmlformats.org/officeDocument/2006/relationships/tags" Target="../tags/tag258.xml"/><Relationship Id="rId5" Type="http://schemas.openxmlformats.org/officeDocument/2006/relationships/chart" Target="../charts/chart45.xml"/><Relationship Id="rId4" Type="http://schemas.openxmlformats.org/officeDocument/2006/relationships/image" Target="../media/image15.emf"/></Relationships>
</file>

<file path=ppt/slides/_rels/slide137.xml.rels><?xml version="1.0" encoding="UTF-8" standalone="yes"?>
<Relationships xmlns="http://schemas.openxmlformats.org/package/2006/relationships"><Relationship Id="rId3" Type="http://schemas.openxmlformats.org/officeDocument/2006/relationships/oleObject" Target="../embeddings/oleObject130.bin"/><Relationship Id="rId2" Type="http://schemas.openxmlformats.org/officeDocument/2006/relationships/slideLayout" Target="../slideLayouts/slideLayout8.xml"/><Relationship Id="rId1" Type="http://schemas.openxmlformats.org/officeDocument/2006/relationships/tags" Target="../tags/tag259.xml"/><Relationship Id="rId5" Type="http://schemas.openxmlformats.org/officeDocument/2006/relationships/image" Target="../media/image122.jpeg"/><Relationship Id="rId4" Type="http://schemas.openxmlformats.org/officeDocument/2006/relationships/image" Target="../media/image15.emf"/></Relationships>
</file>

<file path=ppt/slides/_rels/slide138.xml.rels><?xml version="1.0" encoding="UTF-8" standalone="yes"?>
<Relationships xmlns="http://schemas.openxmlformats.org/package/2006/relationships"><Relationship Id="rId3" Type="http://schemas.openxmlformats.org/officeDocument/2006/relationships/oleObject" Target="../embeddings/oleObject131.bin"/><Relationship Id="rId2" Type="http://schemas.openxmlformats.org/officeDocument/2006/relationships/slideLayout" Target="../slideLayouts/slideLayout8.xml"/><Relationship Id="rId1" Type="http://schemas.openxmlformats.org/officeDocument/2006/relationships/tags" Target="../tags/tag260.xml"/><Relationship Id="rId5" Type="http://schemas.openxmlformats.org/officeDocument/2006/relationships/image" Target="../media/image123.png"/><Relationship Id="rId4" Type="http://schemas.openxmlformats.org/officeDocument/2006/relationships/image" Target="../media/image15.emf"/></Relationships>
</file>

<file path=ppt/slides/_rels/slide139.xml.rels><?xml version="1.0" encoding="UTF-8" standalone="yes"?>
<Relationships xmlns="http://schemas.openxmlformats.org/package/2006/relationships"><Relationship Id="rId3" Type="http://schemas.openxmlformats.org/officeDocument/2006/relationships/oleObject" Target="../embeddings/oleObject130.bin"/><Relationship Id="rId2" Type="http://schemas.openxmlformats.org/officeDocument/2006/relationships/slideLayout" Target="../slideLayouts/slideLayout8.xml"/><Relationship Id="rId1" Type="http://schemas.openxmlformats.org/officeDocument/2006/relationships/tags" Target="../tags/tag261.xml"/><Relationship Id="rId5" Type="http://schemas.openxmlformats.org/officeDocument/2006/relationships/image" Target="../media/image124.png"/><Relationship Id="rId4" Type="http://schemas.openxmlformats.org/officeDocument/2006/relationships/image" Target="../media/image15.emf"/></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8.xml"/><Relationship Id="rId1" Type="http://schemas.openxmlformats.org/officeDocument/2006/relationships/tags" Target="../tags/tag52.xml"/><Relationship Id="rId6" Type="http://schemas.openxmlformats.org/officeDocument/2006/relationships/chart" Target="../charts/chart5.xml"/><Relationship Id="rId5" Type="http://schemas.openxmlformats.org/officeDocument/2006/relationships/image" Target="../media/image1.emf"/><Relationship Id="rId4" Type="http://schemas.openxmlformats.org/officeDocument/2006/relationships/oleObject" Target="../embeddings/oleObject18.bin"/></Relationships>
</file>

<file path=ppt/slides/_rels/slide140.xml.rels><?xml version="1.0" encoding="UTF-8" standalone="yes"?>
<Relationships xmlns="http://schemas.openxmlformats.org/package/2006/relationships"><Relationship Id="rId3" Type="http://schemas.openxmlformats.org/officeDocument/2006/relationships/oleObject" Target="../embeddings/oleObject132.bin"/><Relationship Id="rId2" Type="http://schemas.openxmlformats.org/officeDocument/2006/relationships/slideLayout" Target="../slideLayouts/slideLayout8.xml"/><Relationship Id="rId1" Type="http://schemas.openxmlformats.org/officeDocument/2006/relationships/tags" Target="../tags/tag262.xml"/><Relationship Id="rId5" Type="http://schemas.openxmlformats.org/officeDocument/2006/relationships/image" Target="../media/image125.jpeg"/><Relationship Id="rId4" Type="http://schemas.openxmlformats.org/officeDocument/2006/relationships/image" Target="../media/image15.emf"/></Relationships>
</file>

<file path=ppt/slides/_rels/slide141.xml.rels><?xml version="1.0" encoding="UTF-8" standalone="yes"?>
<Relationships xmlns="http://schemas.openxmlformats.org/package/2006/relationships"><Relationship Id="rId3" Type="http://schemas.openxmlformats.org/officeDocument/2006/relationships/oleObject" Target="../embeddings/oleObject133.bin"/><Relationship Id="rId2" Type="http://schemas.openxmlformats.org/officeDocument/2006/relationships/slideLayout" Target="../slideLayouts/slideLayout8.xml"/><Relationship Id="rId1" Type="http://schemas.openxmlformats.org/officeDocument/2006/relationships/tags" Target="../tags/tag263.xml"/><Relationship Id="rId4" Type="http://schemas.openxmlformats.org/officeDocument/2006/relationships/image" Target="../media/image15.emf"/></Relationships>
</file>

<file path=ppt/slides/_rels/slide142.xml.rels><?xml version="1.0" encoding="UTF-8" standalone="yes"?>
<Relationships xmlns="http://schemas.openxmlformats.org/package/2006/relationships"><Relationship Id="rId8" Type="http://schemas.openxmlformats.org/officeDocument/2006/relationships/image" Target="../media/image129.png"/><Relationship Id="rId3" Type="http://schemas.openxmlformats.org/officeDocument/2006/relationships/oleObject" Target="../embeddings/oleObject133.bin"/><Relationship Id="rId7" Type="http://schemas.openxmlformats.org/officeDocument/2006/relationships/image" Target="../media/image128.png"/><Relationship Id="rId2" Type="http://schemas.openxmlformats.org/officeDocument/2006/relationships/slideLayout" Target="../slideLayouts/slideLayout8.xml"/><Relationship Id="rId1" Type="http://schemas.openxmlformats.org/officeDocument/2006/relationships/tags" Target="../tags/tag264.xml"/><Relationship Id="rId6" Type="http://schemas.openxmlformats.org/officeDocument/2006/relationships/image" Target="../media/image127.png"/><Relationship Id="rId5" Type="http://schemas.openxmlformats.org/officeDocument/2006/relationships/image" Target="../media/image126.png"/><Relationship Id="rId10" Type="http://schemas.microsoft.com/office/2007/relationships/hdphoto" Target="../media/hdphoto6.wdp"/><Relationship Id="rId4" Type="http://schemas.openxmlformats.org/officeDocument/2006/relationships/image" Target="../media/image15.emf"/><Relationship Id="rId9" Type="http://schemas.openxmlformats.org/officeDocument/2006/relationships/image" Target="../media/image130.png"/></Relationships>
</file>

<file path=ppt/slides/_rels/slide143.xml.rels><?xml version="1.0" encoding="UTF-8" standalone="yes"?>
<Relationships xmlns="http://schemas.openxmlformats.org/package/2006/relationships"><Relationship Id="rId3" Type="http://schemas.openxmlformats.org/officeDocument/2006/relationships/oleObject" Target="../embeddings/oleObject134.bin"/><Relationship Id="rId2" Type="http://schemas.openxmlformats.org/officeDocument/2006/relationships/slideLayout" Target="../slideLayouts/slideLayout8.xml"/><Relationship Id="rId1" Type="http://schemas.openxmlformats.org/officeDocument/2006/relationships/tags" Target="../tags/tag265.xml"/><Relationship Id="rId5" Type="http://schemas.openxmlformats.org/officeDocument/2006/relationships/image" Target="../media/image131.jpeg"/><Relationship Id="rId4" Type="http://schemas.openxmlformats.org/officeDocument/2006/relationships/image" Target="../media/image15.emf"/></Relationships>
</file>

<file path=ppt/slides/_rels/slide144.xml.rels><?xml version="1.0" encoding="UTF-8" standalone="yes"?>
<Relationships xmlns="http://schemas.openxmlformats.org/package/2006/relationships"><Relationship Id="rId3" Type="http://schemas.openxmlformats.org/officeDocument/2006/relationships/oleObject" Target="../embeddings/oleObject135.bin"/><Relationship Id="rId2" Type="http://schemas.openxmlformats.org/officeDocument/2006/relationships/slideLayout" Target="../slideLayouts/slideLayout8.xml"/><Relationship Id="rId1" Type="http://schemas.openxmlformats.org/officeDocument/2006/relationships/tags" Target="../tags/tag266.xml"/><Relationship Id="rId5" Type="http://schemas.openxmlformats.org/officeDocument/2006/relationships/image" Target="../media/image132.jpeg"/><Relationship Id="rId4" Type="http://schemas.openxmlformats.org/officeDocument/2006/relationships/image" Target="../media/image15.emf"/></Relationships>
</file>

<file path=ppt/slides/_rels/slide145.xml.rels><?xml version="1.0" encoding="UTF-8" standalone="yes"?>
<Relationships xmlns="http://schemas.openxmlformats.org/package/2006/relationships"><Relationship Id="rId3" Type="http://schemas.openxmlformats.org/officeDocument/2006/relationships/oleObject" Target="../embeddings/oleObject136.bin"/><Relationship Id="rId2" Type="http://schemas.openxmlformats.org/officeDocument/2006/relationships/slideLayout" Target="../slideLayouts/slideLayout8.xml"/><Relationship Id="rId1" Type="http://schemas.openxmlformats.org/officeDocument/2006/relationships/tags" Target="../tags/tag267.xml"/><Relationship Id="rId5" Type="http://schemas.openxmlformats.org/officeDocument/2006/relationships/image" Target="../media/image133.png"/><Relationship Id="rId4" Type="http://schemas.openxmlformats.org/officeDocument/2006/relationships/image" Target="../media/image15.emf"/></Relationships>
</file>

<file path=ppt/slides/_rels/slide146.xml.rels><?xml version="1.0" encoding="UTF-8" standalone="yes"?>
<Relationships xmlns="http://schemas.openxmlformats.org/package/2006/relationships"><Relationship Id="rId3" Type="http://schemas.openxmlformats.org/officeDocument/2006/relationships/oleObject" Target="../embeddings/oleObject137.bin"/><Relationship Id="rId2" Type="http://schemas.openxmlformats.org/officeDocument/2006/relationships/slideLayout" Target="../slideLayouts/slideLayout8.xml"/><Relationship Id="rId1" Type="http://schemas.openxmlformats.org/officeDocument/2006/relationships/tags" Target="../tags/tag268.xml"/><Relationship Id="rId5" Type="http://schemas.openxmlformats.org/officeDocument/2006/relationships/image" Target="../media/image134.jpeg"/><Relationship Id="rId4" Type="http://schemas.openxmlformats.org/officeDocument/2006/relationships/image" Target="../media/image15.emf"/></Relationships>
</file>

<file path=ppt/slides/_rels/slide147.xml.rels><?xml version="1.0" encoding="UTF-8" standalone="yes"?>
<Relationships xmlns="http://schemas.openxmlformats.org/package/2006/relationships"><Relationship Id="rId3" Type="http://schemas.openxmlformats.org/officeDocument/2006/relationships/oleObject" Target="../embeddings/oleObject137.bin"/><Relationship Id="rId2" Type="http://schemas.openxmlformats.org/officeDocument/2006/relationships/slideLayout" Target="../slideLayouts/slideLayout8.xml"/><Relationship Id="rId1" Type="http://schemas.openxmlformats.org/officeDocument/2006/relationships/tags" Target="../tags/tag269.xml"/><Relationship Id="rId5" Type="http://schemas.openxmlformats.org/officeDocument/2006/relationships/image" Target="../media/image135.jpeg"/><Relationship Id="rId4" Type="http://schemas.openxmlformats.org/officeDocument/2006/relationships/image" Target="../media/image15.emf"/></Relationships>
</file>

<file path=ppt/slides/_rels/slide148.xml.rels><?xml version="1.0" encoding="UTF-8" standalone="yes"?>
<Relationships xmlns="http://schemas.openxmlformats.org/package/2006/relationships"><Relationship Id="rId8" Type="http://schemas.openxmlformats.org/officeDocument/2006/relationships/image" Target="../media/image138.svg"/><Relationship Id="rId3" Type="http://schemas.openxmlformats.org/officeDocument/2006/relationships/notesSlide" Target="../notesSlides/notesSlide30.xml"/><Relationship Id="rId7" Type="http://schemas.openxmlformats.org/officeDocument/2006/relationships/image" Target="../media/image137.png"/><Relationship Id="rId2" Type="http://schemas.openxmlformats.org/officeDocument/2006/relationships/slideLayout" Target="../slideLayouts/slideLayout8.xml"/><Relationship Id="rId1" Type="http://schemas.openxmlformats.org/officeDocument/2006/relationships/tags" Target="../tags/tag270.xml"/><Relationship Id="rId6" Type="http://schemas.openxmlformats.org/officeDocument/2006/relationships/image" Target="../media/image136.jpeg"/><Relationship Id="rId5" Type="http://schemas.openxmlformats.org/officeDocument/2006/relationships/image" Target="../media/image15.emf"/><Relationship Id="rId4" Type="http://schemas.openxmlformats.org/officeDocument/2006/relationships/oleObject" Target="../embeddings/oleObject138.bin"/><Relationship Id="rId9" Type="http://schemas.openxmlformats.org/officeDocument/2006/relationships/hyperlink" Target="https://go.gale.com/ps/anonymous?id=GALE%7CA135564895&amp;sid=googleScholar&amp;v=2.1&amp;it=r&amp;linkaccess=abs&amp;issn=01495992&amp;p=AONE&amp;sw=w" TargetMode="External"/></Relationships>
</file>

<file path=ppt/slides/_rels/slide149.xml.rels><?xml version="1.0" encoding="UTF-8" standalone="yes"?>
<Relationships xmlns="http://schemas.openxmlformats.org/package/2006/relationships"><Relationship Id="rId8" Type="http://schemas.openxmlformats.org/officeDocument/2006/relationships/image" Target="../media/image141.svg"/><Relationship Id="rId13" Type="http://schemas.openxmlformats.org/officeDocument/2006/relationships/hyperlink" Target="https://www.who.int/chp/knowledge/publications/adherence_report/en/" TargetMode="External"/><Relationship Id="rId3" Type="http://schemas.openxmlformats.org/officeDocument/2006/relationships/notesSlide" Target="../notesSlides/notesSlide31.xml"/><Relationship Id="rId7" Type="http://schemas.openxmlformats.org/officeDocument/2006/relationships/image" Target="../media/image140.png"/><Relationship Id="rId12" Type="http://schemas.openxmlformats.org/officeDocument/2006/relationships/image" Target="../media/image145.svg"/><Relationship Id="rId2" Type="http://schemas.openxmlformats.org/officeDocument/2006/relationships/slideLayout" Target="../slideLayouts/slideLayout8.xml"/><Relationship Id="rId1" Type="http://schemas.openxmlformats.org/officeDocument/2006/relationships/tags" Target="../tags/tag271.xml"/><Relationship Id="rId6" Type="http://schemas.openxmlformats.org/officeDocument/2006/relationships/image" Target="../media/image139.jpeg"/><Relationship Id="rId11" Type="http://schemas.openxmlformats.org/officeDocument/2006/relationships/image" Target="../media/image144.png"/><Relationship Id="rId5" Type="http://schemas.openxmlformats.org/officeDocument/2006/relationships/image" Target="../media/image15.emf"/><Relationship Id="rId10" Type="http://schemas.openxmlformats.org/officeDocument/2006/relationships/image" Target="../media/image143.svg"/><Relationship Id="rId4" Type="http://schemas.openxmlformats.org/officeDocument/2006/relationships/oleObject" Target="../embeddings/oleObject139.bin"/><Relationship Id="rId9" Type="http://schemas.openxmlformats.org/officeDocument/2006/relationships/image" Target="../media/image142.png"/></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8.xml"/><Relationship Id="rId1" Type="http://schemas.openxmlformats.org/officeDocument/2006/relationships/tags" Target="../tags/tag53.xml"/><Relationship Id="rId5" Type="http://schemas.openxmlformats.org/officeDocument/2006/relationships/image" Target="../media/image1.emf"/><Relationship Id="rId4" Type="http://schemas.openxmlformats.org/officeDocument/2006/relationships/oleObject" Target="../embeddings/oleObject19.bin"/></Relationships>
</file>

<file path=ppt/slides/_rels/slide150.xml.rels><?xml version="1.0" encoding="UTF-8" standalone="yes"?>
<Relationships xmlns="http://schemas.openxmlformats.org/package/2006/relationships"><Relationship Id="rId3" Type="http://schemas.openxmlformats.org/officeDocument/2006/relationships/oleObject" Target="../embeddings/oleObject140.bin"/><Relationship Id="rId2" Type="http://schemas.openxmlformats.org/officeDocument/2006/relationships/slideLayout" Target="../slideLayouts/slideLayout8.xml"/><Relationship Id="rId1" Type="http://schemas.openxmlformats.org/officeDocument/2006/relationships/tags" Target="../tags/tag272.xml"/><Relationship Id="rId5" Type="http://schemas.openxmlformats.org/officeDocument/2006/relationships/image" Target="../media/image146.jpeg"/><Relationship Id="rId4" Type="http://schemas.openxmlformats.org/officeDocument/2006/relationships/image" Target="../media/image15.emf"/></Relationships>
</file>

<file path=ppt/slides/_rels/slide151.xml.rels><?xml version="1.0" encoding="UTF-8" standalone="yes"?>
<Relationships xmlns="http://schemas.openxmlformats.org/package/2006/relationships"><Relationship Id="rId8" Type="http://schemas.openxmlformats.org/officeDocument/2006/relationships/image" Target="../media/image150.png"/><Relationship Id="rId13" Type="http://schemas.openxmlformats.org/officeDocument/2006/relationships/image" Target="../media/image155.svg"/><Relationship Id="rId3" Type="http://schemas.openxmlformats.org/officeDocument/2006/relationships/oleObject" Target="../embeddings/oleObject141.bin"/><Relationship Id="rId7" Type="http://schemas.openxmlformats.org/officeDocument/2006/relationships/image" Target="../media/image149.svg"/><Relationship Id="rId12" Type="http://schemas.openxmlformats.org/officeDocument/2006/relationships/image" Target="../media/image154.png"/><Relationship Id="rId2" Type="http://schemas.openxmlformats.org/officeDocument/2006/relationships/slideLayout" Target="../slideLayouts/slideLayout8.xml"/><Relationship Id="rId1" Type="http://schemas.openxmlformats.org/officeDocument/2006/relationships/tags" Target="../tags/tag273.xml"/><Relationship Id="rId6" Type="http://schemas.openxmlformats.org/officeDocument/2006/relationships/image" Target="../media/image148.png"/><Relationship Id="rId11" Type="http://schemas.openxmlformats.org/officeDocument/2006/relationships/image" Target="../media/image153.svg"/><Relationship Id="rId5" Type="http://schemas.openxmlformats.org/officeDocument/2006/relationships/image" Target="../media/image147.jpeg"/><Relationship Id="rId15" Type="http://schemas.openxmlformats.org/officeDocument/2006/relationships/image" Target="../media/image157.svg"/><Relationship Id="rId10" Type="http://schemas.openxmlformats.org/officeDocument/2006/relationships/image" Target="../media/image152.png"/><Relationship Id="rId4" Type="http://schemas.openxmlformats.org/officeDocument/2006/relationships/image" Target="../media/image15.emf"/><Relationship Id="rId9" Type="http://schemas.openxmlformats.org/officeDocument/2006/relationships/image" Target="../media/image151.svg"/><Relationship Id="rId14" Type="http://schemas.openxmlformats.org/officeDocument/2006/relationships/image" Target="../media/image156.png"/></Relationships>
</file>

<file path=ppt/slides/_rels/slide152.xml.rels><?xml version="1.0" encoding="UTF-8" standalone="yes"?>
<Relationships xmlns="http://schemas.openxmlformats.org/package/2006/relationships"><Relationship Id="rId3" Type="http://schemas.openxmlformats.org/officeDocument/2006/relationships/notesSlide" Target="../notesSlides/notesSlide32.xml"/><Relationship Id="rId2" Type="http://schemas.openxmlformats.org/officeDocument/2006/relationships/slideLayout" Target="../slideLayouts/slideLayout8.xml"/><Relationship Id="rId1" Type="http://schemas.openxmlformats.org/officeDocument/2006/relationships/tags" Target="../tags/tag274.xml"/><Relationship Id="rId5" Type="http://schemas.openxmlformats.org/officeDocument/2006/relationships/image" Target="../media/image15.emf"/><Relationship Id="rId4" Type="http://schemas.openxmlformats.org/officeDocument/2006/relationships/oleObject" Target="../embeddings/oleObject142.bin"/></Relationships>
</file>

<file path=ppt/slides/_rels/slide153.xml.rels><?xml version="1.0" encoding="UTF-8" standalone="yes"?>
<Relationships xmlns="http://schemas.openxmlformats.org/package/2006/relationships"><Relationship Id="rId3" Type="http://schemas.openxmlformats.org/officeDocument/2006/relationships/notesSlide" Target="../notesSlides/notesSlide33.xml"/><Relationship Id="rId2" Type="http://schemas.openxmlformats.org/officeDocument/2006/relationships/slideLayout" Target="../slideLayouts/slideLayout8.xml"/><Relationship Id="rId1" Type="http://schemas.openxmlformats.org/officeDocument/2006/relationships/tags" Target="../tags/tag275.xml"/><Relationship Id="rId5" Type="http://schemas.openxmlformats.org/officeDocument/2006/relationships/image" Target="../media/image15.emf"/><Relationship Id="rId4" Type="http://schemas.openxmlformats.org/officeDocument/2006/relationships/oleObject" Target="../embeddings/oleObject137.bin"/></Relationships>
</file>

<file path=ppt/slides/_rels/slide154.xml.rels><?xml version="1.0" encoding="UTF-8" standalone="yes"?>
<Relationships xmlns="http://schemas.openxmlformats.org/package/2006/relationships"><Relationship Id="rId3" Type="http://schemas.openxmlformats.org/officeDocument/2006/relationships/oleObject" Target="../embeddings/oleObject143.bin"/><Relationship Id="rId2" Type="http://schemas.openxmlformats.org/officeDocument/2006/relationships/slideLayout" Target="../slideLayouts/slideLayout8.xml"/><Relationship Id="rId1" Type="http://schemas.openxmlformats.org/officeDocument/2006/relationships/tags" Target="../tags/tag276.xml"/><Relationship Id="rId5" Type="http://schemas.openxmlformats.org/officeDocument/2006/relationships/image" Target="../media/image158.jpeg"/><Relationship Id="rId4" Type="http://schemas.openxmlformats.org/officeDocument/2006/relationships/image" Target="../media/image15.emf"/></Relationships>
</file>

<file path=ppt/slides/_rels/slide155.xml.rels><?xml version="1.0" encoding="UTF-8" standalone="yes"?>
<Relationships xmlns="http://schemas.openxmlformats.org/package/2006/relationships"><Relationship Id="rId3" Type="http://schemas.openxmlformats.org/officeDocument/2006/relationships/oleObject" Target="../embeddings/oleObject144.bin"/><Relationship Id="rId2" Type="http://schemas.openxmlformats.org/officeDocument/2006/relationships/slideLayout" Target="../slideLayouts/slideLayout8.xml"/><Relationship Id="rId1" Type="http://schemas.openxmlformats.org/officeDocument/2006/relationships/tags" Target="../tags/tag277.xml"/><Relationship Id="rId5" Type="http://schemas.openxmlformats.org/officeDocument/2006/relationships/image" Target="../media/image159.png"/><Relationship Id="rId4" Type="http://schemas.openxmlformats.org/officeDocument/2006/relationships/image" Target="../media/image15.emf"/></Relationships>
</file>

<file path=ppt/slides/_rels/slide156.xml.rels><?xml version="1.0" encoding="UTF-8" standalone="yes"?>
<Relationships xmlns="http://schemas.openxmlformats.org/package/2006/relationships"><Relationship Id="rId3" Type="http://schemas.openxmlformats.org/officeDocument/2006/relationships/oleObject" Target="../embeddings/oleObject145.bin"/><Relationship Id="rId7" Type="http://schemas.microsoft.com/office/2007/relationships/hdphoto" Target="../media/hdphoto7.wdp"/><Relationship Id="rId2" Type="http://schemas.openxmlformats.org/officeDocument/2006/relationships/slideLayout" Target="../slideLayouts/slideLayout8.xml"/><Relationship Id="rId1" Type="http://schemas.openxmlformats.org/officeDocument/2006/relationships/tags" Target="../tags/tag278.xml"/><Relationship Id="rId6" Type="http://schemas.openxmlformats.org/officeDocument/2006/relationships/image" Target="../media/image161.png"/><Relationship Id="rId5" Type="http://schemas.openxmlformats.org/officeDocument/2006/relationships/image" Target="../media/image160.jpeg"/><Relationship Id="rId4" Type="http://schemas.openxmlformats.org/officeDocument/2006/relationships/image" Target="../media/image15.emf"/></Relationships>
</file>

<file path=ppt/slides/_rels/slide157.xml.rels><?xml version="1.0" encoding="UTF-8" standalone="yes"?>
<Relationships xmlns="http://schemas.openxmlformats.org/package/2006/relationships"><Relationship Id="rId3" Type="http://schemas.openxmlformats.org/officeDocument/2006/relationships/notesSlide" Target="../notesSlides/notesSlide34.xml"/><Relationship Id="rId2" Type="http://schemas.openxmlformats.org/officeDocument/2006/relationships/slideLayout" Target="../slideLayouts/slideLayout8.xml"/><Relationship Id="rId1" Type="http://schemas.openxmlformats.org/officeDocument/2006/relationships/tags" Target="../tags/tag279.xml"/><Relationship Id="rId6" Type="http://schemas.openxmlformats.org/officeDocument/2006/relationships/image" Target="../media/image162.png"/><Relationship Id="rId5" Type="http://schemas.openxmlformats.org/officeDocument/2006/relationships/image" Target="../media/image15.emf"/><Relationship Id="rId4" Type="http://schemas.openxmlformats.org/officeDocument/2006/relationships/oleObject" Target="../embeddings/oleObject146.bin"/></Relationships>
</file>

<file path=ppt/slides/_rels/slide158.xml.rels><?xml version="1.0" encoding="UTF-8" standalone="yes"?>
<Relationships xmlns="http://schemas.openxmlformats.org/package/2006/relationships"><Relationship Id="rId8" Type="http://schemas.openxmlformats.org/officeDocument/2006/relationships/image" Target="../media/image164.png"/><Relationship Id="rId13" Type="http://schemas.openxmlformats.org/officeDocument/2006/relationships/image" Target="../media/image169.png"/><Relationship Id="rId3" Type="http://schemas.openxmlformats.org/officeDocument/2006/relationships/oleObject" Target="../embeddings/oleObject134.bin"/><Relationship Id="rId7" Type="http://schemas.openxmlformats.org/officeDocument/2006/relationships/image" Target="../media/image163.png"/><Relationship Id="rId12" Type="http://schemas.openxmlformats.org/officeDocument/2006/relationships/image" Target="../media/image168.png"/><Relationship Id="rId2" Type="http://schemas.openxmlformats.org/officeDocument/2006/relationships/slideLayout" Target="../slideLayouts/slideLayout8.xml"/><Relationship Id="rId16" Type="http://schemas.openxmlformats.org/officeDocument/2006/relationships/hyperlink" Target="https://explodingtopics.com/blog/data-generated-per-day" TargetMode="External"/><Relationship Id="rId1" Type="http://schemas.openxmlformats.org/officeDocument/2006/relationships/tags" Target="../tags/tag280.xml"/><Relationship Id="rId6" Type="http://schemas.openxmlformats.org/officeDocument/2006/relationships/chart" Target="../charts/chart47.xml"/><Relationship Id="rId11" Type="http://schemas.openxmlformats.org/officeDocument/2006/relationships/image" Target="../media/image167.png"/><Relationship Id="rId5" Type="http://schemas.openxmlformats.org/officeDocument/2006/relationships/chart" Target="../charts/chart46.xml"/><Relationship Id="rId15" Type="http://schemas.openxmlformats.org/officeDocument/2006/relationships/image" Target="../media/image171.png"/><Relationship Id="rId10" Type="http://schemas.openxmlformats.org/officeDocument/2006/relationships/image" Target="../media/image166.png"/><Relationship Id="rId4" Type="http://schemas.openxmlformats.org/officeDocument/2006/relationships/image" Target="../media/image15.emf"/><Relationship Id="rId9" Type="http://schemas.openxmlformats.org/officeDocument/2006/relationships/image" Target="../media/image165.png"/><Relationship Id="rId14" Type="http://schemas.openxmlformats.org/officeDocument/2006/relationships/image" Target="../media/image170.png"/></Relationships>
</file>

<file path=ppt/slides/_rels/slide159.xml.rels><?xml version="1.0" encoding="UTF-8" standalone="yes"?>
<Relationships xmlns="http://schemas.openxmlformats.org/package/2006/relationships"><Relationship Id="rId8" Type="http://schemas.openxmlformats.org/officeDocument/2006/relationships/image" Target="../media/image175.png"/><Relationship Id="rId13" Type="http://schemas.openxmlformats.org/officeDocument/2006/relationships/image" Target="../media/image180.png"/><Relationship Id="rId3" Type="http://schemas.openxmlformats.org/officeDocument/2006/relationships/oleObject" Target="../embeddings/oleObject147.bin"/><Relationship Id="rId7" Type="http://schemas.openxmlformats.org/officeDocument/2006/relationships/image" Target="../media/image174.png"/><Relationship Id="rId12" Type="http://schemas.openxmlformats.org/officeDocument/2006/relationships/image" Target="../media/image179.png"/><Relationship Id="rId2" Type="http://schemas.openxmlformats.org/officeDocument/2006/relationships/slideLayout" Target="../slideLayouts/slideLayout8.xml"/><Relationship Id="rId16" Type="http://schemas.openxmlformats.org/officeDocument/2006/relationships/image" Target="../media/image183.png"/><Relationship Id="rId1" Type="http://schemas.openxmlformats.org/officeDocument/2006/relationships/tags" Target="../tags/tag281.xml"/><Relationship Id="rId6" Type="http://schemas.openxmlformats.org/officeDocument/2006/relationships/image" Target="../media/image173.png"/><Relationship Id="rId11" Type="http://schemas.openxmlformats.org/officeDocument/2006/relationships/image" Target="../media/image178.png"/><Relationship Id="rId5" Type="http://schemas.openxmlformats.org/officeDocument/2006/relationships/image" Target="../media/image172.png"/><Relationship Id="rId15" Type="http://schemas.openxmlformats.org/officeDocument/2006/relationships/image" Target="../media/image182.png"/><Relationship Id="rId10" Type="http://schemas.openxmlformats.org/officeDocument/2006/relationships/image" Target="../media/image177.png"/><Relationship Id="rId4" Type="http://schemas.openxmlformats.org/officeDocument/2006/relationships/image" Target="../media/image15.emf"/><Relationship Id="rId9" Type="http://schemas.openxmlformats.org/officeDocument/2006/relationships/image" Target="../media/image176.png"/><Relationship Id="rId14" Type="http://schemas.openxmlformats.org/officeDocument/2006/relationships/image" Target="../media/image181.png"/></Relationships>
</file>

<file path=ppt/slides/_rels/slide16.xml.rels><?xml version="1.0" encoding="UTF-8" standalone="yes"?>
<Relationships xmlns="http://schemas.openxmlformats.org/package/2006/relationships"><Relationship Id="rId3" Type="http://schemas.openxmlformats.org/officeDocument/2006/relationships/oleObject" Target="../embeddings/oleObject20.bin"/><Relationship Id="rId2" Type="http://schemas.openxmlformats.org/officeDocument/2006/relationships/slideLayout" Target="../slideLayouts/slideLayout8.xml"/><Relationship Id="rId1" Type="http://schemas.openxmlformats.org/officeDocument/2006/relationships/tags" Target="../tags/tag54.xml"/><Relationship Id="rId5" Type="http://schemas.openxmlformats.org/officeDocument/2006/relationships/chart" Target="../charts/chart6.xml"/><Relationship Id="rId4" Type="http://schemas.openxmlformats.org/officeDocument/2006/relationships/image" Target="../media/image1.emf"/></Relationships>
</file>

<file path=ppt/slides/_rels/slide160.xml.rels><?xml version="1.0" encoding="UTF-8" standalone="yes"?>
<Relationships xmlns="http://schemas.openxmlformats.org/package/2006/relationships"><Relationship Id="rId3" Type="http://schemas.openxmlformats.org/officeDocument/2006/relationships/oleObject" Target="../embeddings/oleObject146.bin"/><Relationship Id="rId7" Type="http://schemas.openxmlformats.org/officeDocument/2006/relationships/hyperlink" Target="https://www.sandiegouniontribune.com/2023/04/28/can-chatbots-handle-medical-questions-better-than-doctors-ucsd-study-says-yes/" TargetMode="External"/><Relationship Id="rId2" Type="http://schemas.openxmlformats.org/officeDocument/2006/relationships/slideLayout" Target="../slideLayouts/slideLayout8.xml"/><Relationship Id="rId1" Type="http://schemas.openxmlformats.org/officeDocument/2006/relationships/tags" Target="../tags/tag282.xml"/><Relationship Id="rId6" Type="http://schemas.openxmlformats.org/officeDocument/2006/relationships/image" Target="../media/image185.png"/><Relationship Id="rId5" Type="http://schemas.openxmlformats.org/officeDocument/2006/relationships/image" Target="../media/image184.png"/><Relationship Id="rId4" Type="http://schemas.openxmlformats.org/officeDocument/2006/relationships/image" Target="../media/image15.emf"/></Relationships>
</file>

<file path=ppt/slides/_rels/slide161.xml.rels><?xml version="1.0" encoding="UTF-8" standalone="yes"?>
<Relationships xmlns="http://schemas.openxmlformats.org/package/2006/relationships"><Relationship Id="rId3" Type="http://schemas.openxmlformats.org/officeDocument/2006/relationships/oleObject" Target="../embeddings/oleObject148.bin"/><Relationship Id="rId2" Type="http://schemas.openxmlformats.org/officeDocument/2006/relationships/slideLayout" Target="../slideLayouts/slideLayout8.xml"/><Relationship Id="rId1" Type="http://schemas.openxmlformats.org/officeDocument/2006/relationships/tags" Target="../tags/tag283.xml"/><Relationship Id="rId4" Type="http://schemas.openxmlformats.org/officeDocument/2006/relationships/image" Target="../media/image15.emf"/></Relationships>
</file>

<file path=ppt/slides/_rels/slide162.xml.rels><?xml version="1.0" encoding="UTF-8" standalone="yes"?>
<Relationships xmlns="http://schemas.openxmlformats.org/package/2006/relationships"><Relationship Id="rId3" Type="http://schemas.openxmlformats.org/officeDocument/2006/relationships/oleObject" Target="../embeddings/oleObject149.bin"/><Relationship Id="rId2" Type="http://schemas.openxmlformats.org/officeDocument/2006/relationships/slideLayout" Target="../slideLayouts/slideLayout8.xml"/><Relationship Id="rId1" Type="http://schemas.openxmlformats.org/officeDocument/2006/relationships/tags" Target="../tags/tag284.xml"/><Relationship Id="rId5" Type="http://schemas.openxmlformats.org/officeDocument/2006/relationships/hyperlink" Target="https://www.ibm.com/topics/artificial-intelligence" TargetMode="External"/><Relationship Id="rId4" Type="http://schemas.openxmlformats.org/officeDocument/2006/relationships/image" Target="../media/image15.emf"/></Relationships>
</file>

<file path=ppt/slides/_rels/slide163.xml.rels><?xml version="1.0" encoding="UTF-8" standalone="yes"?>
<Relationships xmlns="http://schemas.openxmlformats.org/package/2006/relationships"><Relationship Id="rId3" Type="http://schemas.openxmlformats.org/officeDocument/2006/relationships/oleObject" Target="../embeddings/oleObject150.bin"/><Relationship Id="rId2" Type="http://schemas.openxmlformats.org/officeDocument/2006/relationships/slideLayout" Target="../slideLayouts/slideLayout8.xml"/><Relationship Id="rId1" Type="http://schemas.openxmlformats.org/officeDocument/2006/relationships/tags" Target="../tags/tag285.xml"/><Relationship Id="rId4" Type="http://schemas.openxmlformats.org/officeDocument/2006/relationships/image" Target="../media/image15.emf"/></Relationships>
</file>

<file path=ppt/slides/_rels/slide164.xml.rels><?xml version="1.0" encoding="UTF-8" standalone="yes"?>
<Relationships xmlns="http://schemas.openxmlformats.org/package/2006/relationships"><Relationship Id="rId3" Type="http://schemas.openxmlformats.org/officeDocument/2006/relationships/oleObject" Target="../embeddings/oleObject151.bin"/><Relationship Id="rId2" Type="http://schemas.openxmlformats.org/officeDocument/2006/relationships/slideLayout" Target="../slideLayouts/slideLayout8.xml"/><Relationship Id="rId1" Type="http://schemas.openxmlformats.org/officeDocument/2006/relationships/tags" Target="../tags/tag286.xml"/><Relationship Id="rId5" Type="http://schemas.openxmlformats.org/officeDocument/2006/relationships/image" Target="../media/image186.jpeg"/><Relationship Id="rId4" Type="http://schemas.openxmlformats.org/officeDocument/2006/relationships/image" Target="../media/image15.emf"/></Relationships>
</file>

<file path=ppt/slides/_rels/slide165.xml.rels><?xml version="1.0" encoding="UTF-8" standalone="yes"?>
<Relationships xmlns="http://schemas.openxmlformats.org/package/2006/relationships"><Relationship Id="rId3" Type="http://schemas.openxmlformats.org/officeDocument/2006/relationships/oleObject" Target="../embeddings/oleObject152.bin"/><Relationship Id="rId2" Type="http://schemas.openxmlformats.org/officeDocument/2006/relationships/slideLayout" Target="../slideLayouts/slideLayout8.xml"/><Relationship Id="rId1" Type="http://schemas.openxmlformats.org/officeDocument/2006/relationships/tags" Target="../tags/tag287.xml"/><Relationship Id="rId5" Type="http://schemas.openxmlformats.org/officeDocument/2006/relationships/image" Target="../media/image187.jpeg"/><Relationship Id="rId4" Type="http://schemas.openxmlformats.org/officeDocument/2006/relationships/image" Target="../media/image15.emf"/></Relationships>
</file>

<file path=ppt/slides/_rels/slide166.xml.rels><?xml version="1.0" encoding="UTF-8" standalone="yes"?>
<Relationships xmlns="http://schemas.openxmlformats.org/package/2006/relationships"><Relationship Id="rId3" Type="http://schemas.openxmlformats.org/officeDocument/2006/relationships/oleObject" Target="../embeddings/oleObject153.bin"/><Relationship Id="rId2" Type="http://schemas.openxmlformats.org/officeDocument/2006/relationships/slideLayout" Target="../slideLayouts/slideLayout8.xml"/><Relationship Id="rId1" Type="http://schemas.openxmlformats.org/officeDocument/2006/relationships/tags" Target="../tags/tag288.xml"/><Relationship Id="rId5" Type="http://schemas.openxmlformats.org/officeDocument/2006/relationships/image" Target="../media/image188.jpeg"/><Relationship Id="rId4" Type="http://schemas.openxmlformats.org/officeDocument/2006/relationships/image" Target="../media/image15.emf"/></Relationships>
</file>

<file path=ppt/slides/_rels/slide167.xml.rels><?xml version="1.0" encoding="UTF-8" standalone="yes"?>
<Relationships xmlns="http://schemas.openxmlformats.org/package/2006/relationships"><Relationship Id="rId3" Type="http://schemas.openxmlformats.org/officeDocument/2006/relationships/oleObject" Target="../embeddings/oleObject154.bin"/><Relationship Id="rId2" Type="http://schemas.openxmlformats.org/officeDocument/2006/relationships/slideLayout" Target="../slideLayouts/slideLayout8.xml"/><Relationship Id="rId1" Type="http://schemas.openxmlformats.org/officeDocument/2006/relationships/tags" Target="../tags/tag289.xml"/><Relationship Id="rId5" Type="http://schemas.openxmlformats.org/officeDocument/2006/relationships/image" Target="../media/image189.jpeg"/><Relationship Id="rId4" Type="http://schemas.openxmlformats.org/officeDocument/2006/relationships/image" Target="../media/image15.emf"/></Relationships>
</file>

<file path=ppt/slides/_rels/slide168.xml.rels><?xml version="1.0" encoding="UTF-8" standalone="yes"?>
<Relationships xmlns="http://schemas.openxmlformats.org/package/2006/relationships"><Relationship Id="rId3" Type="http://schemas.openxmlformats.org/officeDocument/2006/relationships/oleObject" Target="../embeddings/oleObject155.bin"/><Relationship Id="rId2" Type="http://schemas.openxmlformats.org/officeDocument/2006/relationships/slideLayout" Target="../slideLayouts/slideLayout8.xml"/><Relationship Id="rId1" Type="http://schemas.openxmlformats.org/officeDocument/2006/relationships/tags" Target="../tags/tag290.xml"/><Relationship Id="rId4" Type="http://schemas.openxmlformats.org/officeDocument/2006/relationships/image" Target="../media/image15.emf"/></Relationships>
</file>

<file path=ppt/slides/_rels/slide169.xml.rels><?xml version="1.0" encoding="UTF-8" standalone="yes"?>
<Relationships xmlns="http://schemas.openxmlformats.org/package/2006/relationships"><Relationship Id="rId8" Type="http://schemas.openxmlformats.org/officeDocument/2006/relationships/image" Target="../media/image193.png"/><Relationship Id="rId3" Type="http://schemas.openxmlformats.org/officeDocument/2006/relationships/oleObject" Target="../embeddings/oleObject156.bin"/><Relationship Id="rId7" Type="http://schemas.openxmlformats.org/officeDocument/2006/relationships/image" Target="../media/image192.svg"/><Relationship Id="rId2" Type="http://schemas.openxmlformats.org/officeDocument/2006/relationships/slideLayout" Target="../slideLayouts/slideLayout8.xml"/><Relationship Id="rId1" Type="http://schemas.openxmlformats.org/officeDocument/2006/relationships/tags" Target="../tags/tag291.xml"/><Relationship Id="rId6" Type="http://schemas.openxmlformats.org/officeDocument/2006/relationships/image" Target="../media/image191.png"/><Relationship Id="rId11" Type="http://schemas.openxmlformats.org/officeDocument/2006/relationships/image" Target="../media/image196.svg"/><Relationship Id="rId5" Type="http://schemas.openxmlformats.org/officeDocument/2006/relationships/image" Target="../media/image190.jpeg"/><Relationship Id="rId10" Type="http://schemas.openxmlformats.org/officeDocument/2006/relationships/image" Target="../media/image195.png"/><Relationship Id="rId4" Type="http://schemas.openxmlformats.org/officeDocument/2006/relationships/image" Target="../media/image15.emf"/><Relationship Id="rId9" Type="http://schemas.openxmlformats.org/officeDocument/2006/relationships/image" Target="../media/image194.svg"/></Relationships>
</file>

<file path=ppt/slides/_rels/slide17.xml.rels><?xml version="1.0" encoding="UTF-8" standalone="yes"?>
<Relationships xmlns="http://schemas.openxmlformats.org/package/2006/relationships"><Relationship Id="rId3" Type="http://schemas.openxmlformats.org/officeDocument/2006/relationships/tags" Target="../tags/tag57.xml"/><Relationship Id="rId7" Type="http://schemas.openxmlformats.org/officeDocument/2006/relationships/chart" Target="../charts/chart7.xml"/><Relationship Id="rId2" Type="http://schemas.openxmlformats.org/officeDocument/2006/relationships/tags" Target="../tags/tag56.xml"/><Relationship Id="rId1" Type="http://schemas.openxmlformats.org/officeDocument/2006/relationships/tags" Target="../tags/tag55.xml"/><Relationship Id="rId6" Type="http://schemas.openxmlformats.org/officeDocument/2006/relationships/image" Target="../media/image15.emf"/><Relationship Id="rId5" Type="http://schemas.openxmlformats.org/officeDocument/2006/relationships/oleObject" Target="../embeddings/oleObject21.bin"/><Relationship Id="rId4" Type="http://schemas.openxmlformats.org/officeDocument/2006/relationships/slideLayout" Target="../slideLayouts/slideLayout8.xml"/></Relationships>
</file>

<file path=ppt/slides/_rels/slide170.xml.rels><?xml version="1.0" encoding="UTF-8" standalone="yes"?>
<Relationships xmlns="http://schemas.openxmlformats.org/package/2006/relationships"><Relationship Id="rId8" Type="http://schemas.openxmlformats.org/officeDocument/2006/relationships/image" Target="../media/image200.svg"/><Relationship Id="rId3" Type="http://schemas.openxmlformats.org/officeDocument/2006/relationships/oleObject" Target="../embeddings/oleObject157.bin"/><Relationship Id="rId7" Type="http://schemas.openxmlformats.org/officeDocument/2006/relationships/image" Target="../media/image199.png"/><Relationship Id="rId2" Type="http://schemas.openxmlformats.org/officeDocument/2006/relationships/slideLayout" Target="../slideLayouts/slideLayout8.xml"/><Relationship Id="rId1" Type="http://schemas.openxmlformats.org/officeDocument/2006/relationships/tags" Target="../tags/tag292.xml"/><Relationship Id="rId6" Type="http://schemas.openxmlformats.org/officeDocument/2006/relationships/image" Target="../media/image198.svg"/><Relationship Id="rId5" Type="http://schemas.openxmlformats.org/officeDocument/2006/relationships/image" Target="../media/image197.png"/><Relationship Id="rId10" Type="http://schemas.openxmlformats.org/officeDocument/2006/relationships/image" Target="../media/image202.svg"/><Relationship Id="rId4" Type="http://schemas.openxmlformats.org/officeDocument/2006/relationships/image" Target="../media/image15.emf"/><Relationship Id="rId9" Type="http://schemas.openxmlformats.org/officeDocument/2006/relationships/image" Target="../media/image201.png"/></Relationships>
</file>

<file path=ppt/slides/_rels/slide171.xml.rels><?xml version="1.0" encoding="UTF-8" standalone="yes"?>
<Relationships xmlns="http://schemas.openxmlformats.org/package/2006/relationships"><Relationship Id="rId3" Type="http://schemas.openxmlformats.org/officeDocument/2006/relationships/oleObject" Target="../embeddings/oleObject158.bin"/><Relationship Id="rId2" Type="http://schemas.openxmlformats.org/officeDocument/2006/relationships/slideLayout" Target="../slideLayouts/slideLayout8.xml"/><Relationship Id="rId1" Type="http://schemas.openxmlformats.org/officeDocument/2006/relationships/tags" Target="../tags/tag293.xml"/><Relationship Id="rId6" Type="http://schemas.openxmlformats.org/officeDocument/2006/relationships/hyperlink" Target="https://jamanetwork.com/journals/jamainternalmedicine/fullarticle/2484905#:~:text=Conclusions%20and%20Relevance%20Mobile%20phone,an%20absolute%20increase%20of%2017.8%25" TargetMode="External"/><Relationship Id="rId5" Type="http://schemas.openxmlformats.org/officeDocument/2006/relationships/chart" Target="../charts/chart48.xml"/><Relationship Id="rId4" Type="http://schemas.openxmlformats.org/officeDocument/2006/relationships/image" Target="../media/image15.emf"/></Relationships>
</file>

<file path=ppt/slides/_rels/slide172.xml.rels><?xml version="1.0" encoding="UTF-8" standalone="yes"?>
<Relationships xmlns="http://schemas.openxmlformats.org/package/2006/relationships"><Relationship Id="rId3" Type="http://schemas.openxmlformats.org/officeDocument/2006/relationships/oleObject" Target="../embeddings/oleObject159.bin"/><Relationship Id="rId2" Type="http://schemas.openxmlformats.org/officeDocument/2006/relationships/slideLayout" Target="../slideLayouts/slideLayout8.xml"/><Relationship Id="rId1" Type="http://schemas.openxmlformats.org/officeDocument/2006/relationships/tags" Target="../tags/tag294.xml"/><Relationship Id="rId6" Type="http://schemas.openxmlformats.org/officeDocument/2006/relationships/image" Target="../media/image204.png"/><Relationship Id="rId5" Type="http://schemas.openxmlformats.org/officeDocument/2006/relationships/image" Target="../media/image203.png"/><Relationship Id="rId4" Type="http://schemas.openxmlformats.org/officeDocument/2006/relationships/image" Target="../media/image15.emf"/></Relationships>
</file>

<file path=ppt/slides/_rels/slide173.xml.rels><?xml version="1.0" encoding="UTF-8" standalone="yes"?>
<Relationships xmlns="http://schemas.openxmlformats.org/package/2006/relationships"><Relationship Id="rId3" Type="http://schemas.openxmlformats.org/officeDocument/2006/relationships/oleObject" Target="../embeddings/oleObject160.bin"/><Relationship Id="rId2" Type="http://schemas.openxmlformats.org/officeDocument/2006/relationships/slideLayout" Target="../slideLayouts/slideLayout8.xml"/><Relationship Id="rId1" Type="http://schemas.openxmlformats.org/officeDocument/2006/relationships/tags" Target="../tags/tag295.xml"/><Relationship Id="rId6" Type="http://schemas.openxmlformats.org/officeDocument/2006/relationships/image" Target="../media/image206.png"/><Relationship Id="rId5" Type="http://schemas.openxmlformats.org/officeDocument/2006/relationships/image" Target="../media/image205.png"/><Relationship Id="rId4" Type="http://schemas.openxmlformats.org/officeDocument/2006/relationships/image" Target="../media/image15.emf"/></Relationships>
</file>

<file path=ppt/slides/_rels/slide174.xml.rels><?xml version="1.0" encoding="UTF-8" standalone="yes"?>
<Relationships xmlns="http://schemas.openxmlformats.org/package/2006/relationships"><Relationship Id="rId3" Type="http://schemas.openxmlformats.org/officeDocument/2006/relationships/oleObject" Target="../embeddings/oleObject161.bin"/><Relationship Id="rId2" Type="http://schemas.openxmlformats.org/officeDocument/2006/relationships/slideLayout" Target="../slideLayouts/slideLayout8.xml"/><Relationship Id="rId1" Type="http://schemas.openxmlformats.org/officeDocument/2006/relationships/tags" Target="../tags/tag296.xml"/><Relationship Id="rId6" Type="http://schemas.openxmlformats.org/officeDocument/2006/relationships/image" Target="../media/image208.png"/><Relationship Id="rId5" Type="http://schemas.openxmlformats.org/officeDocument/2006/relationships/image" Target="../media/image207.png"/><Relationship Id="rId4" Type="http://schemas.openxmlformats.org/officeDocument/2006/relationships/image" Target="../media/image15.emf"/></Relationships>
</file>

<file path=ppt/slides/_rels/slide175.xml.rels><?xml version="1.0" encoding="UTF-8" standalone="yes"?>
<Relationships xmlns="http://schemas.openxmlformats.org/package/2006/relationships"><Relationship Id="rId3" Type="http://schemas.openxmlformats.org/officeDocument/2006/relationships/oleObject" Target="../embeddings/oleObject162.bin"/><Relationship Id="rId2" Type="http://schemas.openxmlformats.org/officeDocument/2006/relationships/slideLayout" Target="../slideLayouts/slideLayout8.xml"/><Relationship Id="rId1" Type="http://schemas.openxmlformats.org/officeDocument/2006/relationships/tags" Target="../tags/tag297.xml"/><Relationship Id="rId5" Type="http://schemas.openxmlformats.org/officeDocument/2006/relationships/image" Target="../media/image209.png"/><Relationship Id="rId4" Type="http://schemas.openxmlformats.org/officeDocument/2006/relationships/image" Target="../media/image15.emf"/></Relationships>
</file>

<file path=ppt/slides/_rels/slide176.xml.rels><?xml version="1.0" encoding="UTF-8" standalone="yes"?>
<Relationships xmlns="http://schemas.openxmlformats.org/package/2006/relationships"><Relationship Id="rId8" Type="http://schemas.openxmlformats.org/officeDocument/2006/relationships/image" Target="../media/image213.svg"/><Relationship Id="rId3" Type="http://schemas.openxmlformats.org/officeDocument/2006/relationships/oleObject" Target="../embeddings/oleObject163.bin"/><Relationship Id="rId7" Type="http://schemas.openxmlformats.org/officeDocument/2006/relationships/image" Target="../media/image212.png"/><Relationship Id="rId2" Type="http://schemas.openxmlformats.org/officeDocument/2006/relationships/slideLayout" Target="../slideLayouts/slideLayout8.xml"/><Relationship Id="rId1" Type="http://schemas.openxmlformats.org/officeDocument/2006/relationships/tags" Target="../tags/tag298.xml"/><Relationship Id="rId6" Type="http://schemas.openxmlformats.org/officeDocument/2006/relationships/image" Target="../media/image211.emf"/><Relationship Id="rId5" Type="http://schemas.openxmlformats.org/officeDocument/2006/relationships/image" Target="../media/image210.png"/><Relationship Id="rId10" Type="http://schemas.openxmlformats.org/officeDocument/2006/relationships/image" Target="../media/image215.svg"/><Relationship Id="rId4" Type="http://schemas.openxmlformats.org/officeDocument/2006/relationships/image" Target="../media/image15.emf"/><Relationship Id="rId9" Type="http://schemas.openxmlformats.org/officeDocument/2006/relationships/image" Target="../media/image214.png"/></Relationships>
</file>

<file path=ppt/slides/_rels/slide177.xml.rels><?xml version="1.0" encoding="UTF-8" standalone="yes"?>
<Relationships xmlns="http://schemas.openxmlformats.org/package/2006/relationships"><Relationship Id="rId8" Type="http://schemas.openxmlformats.org/officeDocument/2006/relationships/image" Target="../media/image218.jpeg"/><Relationship Id="rId3" Type="http://schemas.openxmlformats.org/officeDocument/2006/relationships/notesSlide" Target="../notesSlides/notesSlide35.xml"/><Relationship Id="rId7" Type="http://schemas.openxmlformats.org/officeDocument/2006/relationships/image" Target="../media/image217.jpeg"/><Relationship Id="rId2" Type="http://schemas.openxmlformats.org/officeDocument/2006/relationships/slideLayout" Target="../slideLayouts/slideLayout8.xml"/><Relationship Id="rId1" Type="http://schemas.openxmlformats.org/officeDocument/2006/relationships/tags" Target="../tags/tag299.xml"/><Relationship Id="rId6" Type="http://schemas.openxmlformats.org/officeDocument/2006/relationships/image" Target="../media/image216.jpeg"/><Relationship Id="rId11" Type="http://schemas.openxmlformats.org/officeDocument/2006/relationships/image" Target="../media/image221.jpeg"/><Relationship Id="rId5" Type="http://schemas.openxmlformats.org/officeDocument/2006/relationships/image" Target="../media/image15.emf"/><Relationship Id="rId10" Type="http://schemas.openxmlformats.org/officeDocument/2006/relationships/image" Target="../media/image220.jpeg"/><Relationship Id="rId4" Type="http://schemas.openxmlformats.org/officeDocument/2006/relationships/oleObject" Target="../embeddings/oleObject164.bin"/><Relationship Id="rId9" Type="http://schemas.openxmlformats.org/officeDocument/2006/relationships/image" Target="../media/image219.jpeg"/></Relationships>
</file>

<file path=ppt/slides/_rels/slide178.xml.rels><?xml version="1.0" encoding="UTF-8" standalone="yes"?>
<Relationships xmlns="http://schemas.openxmlformats.org/package/2006/relationships"><Relationship Id="rId8" Type="http://schemas.openxmlformats.org/officeDocument/2006/relationships/image" Target="../media/image225.png"/><Relationship Id="rId3" Type="http://schemas.openxmlformats.org/officeDocument/2006/relationships/oleObject" Target="../embeddings/oleObject165.bin"/><Relationship Id="rId7" Type="http://schemas.openxmlformats.org/officeDocument/2006/relationships/image" Target="../media/image224.png"/><Relationship Id="rId2" Type="http://schemas.openxmlformats.org/officeDocument/2006/relationships/slideLayout" Target="../slideLayouts/slideLayout8.xml"/><Relationship Id="rId1" Type="http://schemas.openxmlformats.org/officeDocument/2006/relationships/tags" Target="../tags/tag300.xml"/><Relationship Id="rId6" Type="http://schemas.openxmlformats.org/officeDocument/2006/relationships/image" Target="../media/image223.png"/><Relationship Id="rId5" Type="http://schemas.openxmlformats.org/officeDocument/2006/relationships/image" Target="../media/image222.jpeg"/><Relationship Id="rId4" Type="http://schemas.openxmlformats.org/officeDocument/2006/relationships/image" Target="../media/image15.emf"/><Relationship Id="rId9" Type="http://schemas.openxmlformats.org/officeDocument/2006/relationships/image" Target="../media/image226.png"/></Relationships>
</file>

<file path=ppt/slides/_rels/slide179.xml.rels><?xml version="1.0" encoding="UTF-8" standalone="yes"?>
<Relationships xmlns="http://schemas.openxmlformats.org/package/2006/relationships"><Relationship Id="rId8" Type="http://schemas.openxmlformats.org/officeDocument/2006/relationships/image" Target="../media/image214.png"/><Relationship Id="rId3" Type="http://schemas.openxmlformats.org/officeDocument/2006/relationships/oleObject" Target="../embeddings/oleObject166.bin"/><Relationship Id="rId7" Type="http://schemas.openxmlformats.org/officeDocument/2006/relationships/image" Target="../media/image213.svg"/><Relationship Id="rId2" Type="http://schemas.openxmlformats.org/officeDocument/2006/relationships/slideLayout" Target="../slideLayouts/slideLayout8.xml"/><Relationship Id="rId1" Type="http://schemas.openxmlformats.org/officeDocument/2006/relationships/tags" Target="../tags/tag301.xml"/><Relationship Id="rId6" Type="http://schemas.openxmlformats.org/officeDocument/2006/relationships/image" Target="../media/image212.png"/><Relationship Id="rId5" Type="http://schemas.openxmlformats.org/officeDocument/2006/relationships/image" Target="../media/image227.png"/><Relationship Id="rId10" Type="http://schemas.openxmlformats.org/officeDocument/2006/relationships/chart" Target="../charts/chart49.xml"/><Relationship Id="rId4" Type="http://schemas.openxmlformats.org/officeDocument/2006/relationships/image" Target="../media/image15.emf"/><Relationship Id="rId9" Type="http://schemas.openxmlformats.org/officeDocument/2006/relationships/image" Target="../media/image215.svg"/></Relationships>
</file>

<file path=ppt/slides/_rels/slide18.xml.rels><?xml version="1.0" encoding="UTF-8" standalone="yes"?>
<Relationships xmlns="http://schemas.openxmlformats.org/package/2006/relationships"><Relationship Id="rId8" Type="http://schemas.openxmlformats.org/officeDocument/2006/relationships/image" Target="../media/image34.png"/><Relationship Id="rId3" Type="http://schemas.openxmlformats.org/officeDocument/2006/relationships/tags" Target="../tags/tag60.xml"/><Relationship Id="rId7" Type="http://schemas.openxmlformats.org/officeDocument/2006/relationships/chart" Target="../charts/chart8.xml"/><Relationship Id="rId2" Type="http://schemas.openxmlformats.org/officeDocument/2006/relationships/tags" Target="../tags/tag59.xml"/><Relationship Id="rId1" Type="http://schemas.openxmlformats.org/officeDocument/2006/relationships/tags" Target="../tags/tag58.xml"/><Relationship Id="rId6" Type="http://schemas.openxmlformats.org/officeDocument/2006/relationships/image" Target="../media/image15.emf"/><Relationship Id="rId5" Type="http://schemas.openxmlformats.org/officeDocument/2006/relationships/oleObject" Target="../embeddings/oleObject22.bin"/><Relationship Id="rId4" Type="http://schemas.openxmlformats.org/officeDocument/2006/relationships/slideLayout" Target="../slideLayouts/slideLayout8.xml"/></Relationships>
</file>

<file path=ppt/slides/_rels/slide180.xml.rels><?xml version="1.0" encoding="UTF-8" standalone="yes"?>
<Relationships xmlns="http://schemas.openxmlformats.org/package/2006/relationships"><Relationship Id="rId8" Type="http://schemas.openxmlformats.org/officeDocument/2006/relationships/image" Target="../media/image231.png"/><Relationship Id="rId13" Type="http://schemas.openxmlformats.org/officeDocument/2006/relationships/image" Target="../media/image236.svg"/><Relationship Id="rId3" Type="http://schemas.openxmlformats.org/officeDocument/2006/relationships/oleObject" Target="../embeddings/oleObject167.bin"/><Relationship Id="rId7" Type="http://schemas.openxmlformats.org/officeDocument/2006/relationships/image" Target="../media/image230.svg"/><Relationship Id="rId12" Type="http://schemas.openxmlformats.org/officeDocument/2006/relationships/image" Target="../media/image235.png"/><Relationship Id="rId2" Type="http://schemas.openxmlformats.org/officeDocument/2006/relationships/slideLayout" Target="../slideLayouts/slideLayout8.xml"/><Relationship Id="rId1" Type="http://schemas.openxmlformats.org/officeDocument/2006/relationships/tags" Target="../tags/tag302.xml"/><Relationship Id="rId6" Type="http://schemas.openxmlformats.org/officeDocument/2006/relationships/image" Target="../media/image229.png"/><Relationship Id="rId11" Type="http://schemas.openxmlformats.org/officeDocument/2006/relationships/image" Target="../media/image234.svg"/><Relationship Id="rId5" Type="http://schemas.openxmlformats.org/officeDocument/2006/relationships/image" Target="../media/image228.png"/><Relationship Id="rId15" Type="http://schemas.openxmlformats.org/officeDocument/2006/relationships/image" Target="../media/image238.svg"/><Relationship Id="rId10" Type="http://schemas.openxmlformats.org/officeDocument/2006/relationships/image" Target="../media/image233.png"/><Relationship Id="rId4" Type="http://schemas.openxmlformats.org/officeDocument/2006/relationships/image" Target="../media/image15.emf"/><Relationship Id="rId9" Type="http://schemas.openxmlformats.org/officeDocument/2006/relationships/image" Target="../media/image232.svg"/><Relationship Id="rId14" Type="http://schemas.openxmlformats.org/officeDocument/2006/relationships/image" Target="../media/image237.png"/></Relationships>
</file>

<file path=ppt/slides/_rels/slide181.xml.rels><?xml version="1.0" encoding="UTF-8" standalone="yes"?>
<Relationships xmlns="http://schemas.openxmlformats.org/package/2006/relationships"><Relationship Id="rId8" Type="http://schemas.openxmlformats.org/officeDocument/2006/relationships/image" Target="../media/image242.svg"/><Relationship Id="rId3" Type="http://schemas.openxmlformats.org/officeDocument/2006/relationships/oleObject" Target="../embeddings/oleObject168.bin"/><Relationship Id="rId7" Type="http://schemas.openxmlformats.org/officeDocument/2006/relationships/image" Target="../media/image241.png"/><Relationship Id="rId12" Type="http://schemas.openxmlformats.org/officeDocument/2006/relationships/image" Target="../media/image246.svg"/><Relationship Id="rId2" Type="http://schemas.openxmlformats.org/officeDocument/2006/relationships/slideLayout" Target="../slideLayouts/slideLayout8.xml"/><Relationship Id="rId1" Type="http://schemas.openxmlformats.org/officeDocument/2006/relationships/tags" Target="../tags/tag303.xml"/><Relationship Id="rId6" Type="http://schemas.openxmlformats.org/officeDocument/2006/relationships/image" Target="../media/image240.svg"/><Relationship Id="rId11" Type="http://schemas.openxmlformats.org/officeDocument/2006/relationships/image" Target="../media/image245.png"/><Relationship Id="rId5" Type="http://schemas.openxmlformats.org/officeDocument/2006/relationships/image" Target="../media/image239.png"/><Relationship Id="rId10" Type="http://schemas.openxmlformats.org/officeDocument/2006/relationships/image" Target="../media/image244.svg"/><Relationship Id="rId4" Type="http://schemas.openxmlformats.org/officeDocument/2006/relationships/image" Target="../media/image15.emf"/><Relationship Id="rId9" Type="http://schemas.openxmlformats.org/officeDocument/2006/relationships/image" Target="../media/image243.png"/></Relationships>
</file>

<file path=ppt/slides/_rels/slide182.xml.rels><?xml version="1.0" encoding="UTF-8" standalone="yes"?>
<Relationships xmlns="http://schemas.openxmlformats.org/package/2006/relationships"><Relationship Id="rId8" Type="http://schemas.openxmlformats.org/officeDocument/2006/relationships/image" Target="../media/image249.png"/><Relationship Id="rId13" Type="http://schemas.openxmlformats.org/officeDocument/2006/relationships/image" Target="../media/image254.svg"/><Relationship Id="rId3" Type="http://schemas.openxmlformats.org/officeDocument/2006/relationships/notesSlide" Target="../notesSlides/notesSlide36.xml"/><Relationship Id="rId7" Type="http://schemas.openxmlformats.org/officeDocument/2006/relationships/image" Target="../media/image248.svg"/><Relationship Id="rId12" Type="http://schemas.openxmlformats.org/officeDocument/2006/relationships/image" Target="../media/image253.png"/><Relationship Id="rId2" Type="http://schemas.openxmlformats.org/officeDocument/2006/relationships/slideLayout" Target="../slideLayouts/slideLayout8.xml"/><Relationship Id="rId1" Type="http://schemas.openxmlformats.org/officeDocument/2006/relationships/tags" Target="../tags/tag304.xml"/><Relationship Id="rId6" Type="http://schemas.openxmlformats.org/officeDocument/2006/relationships/image" Target="../media/image247.png"/><Relationship Id="rId11" Type="http://schemas.openxmlformats.org/officeDocument/2006/relationships/image" Target="../media/image252.svg"/><Relationship Id="rId5" Type="http://schemas.openxmlformats.org/officeDocument/2006/relationships/image" Target="../media/image15.emf"/><Relationship Id="rId10" Type="http://schemas.openxmlformats.org/officeDocument/2006/relationships/image" Target="../media/image251.png"/><Relationship Id="rId4" Type="http://schemas.openxmlformats.org/officeDocument/2006/relationships/oleObject" Target="../embeddings/oleObject169.bin"/><Relationship Id="rId9" Type="http://schemas.openxmlformats.org/officeDocument/2006/relationships/image" Target="../media/image250.svg"/><Relationship Id="rId14" Type="http://schemas.openxmlformats.org/officeDocument/2006/relationships/hyperlink" Target="https://www.rcog.org.uk/globalassets/documents/global-network/projects-and-partnerships/making-abortion-safe/rcog-and-fsrh-key-messages-on-safe-abortion.pdf" TargetMode="External"/></Relationships>
</file>

<file path=ppt/slides/_rels/slide183.xml.rels><?xml version="1.0" encoding="UTF-8" standalone="yes"?>
<Relationships xmlns="http://schemas.openxmlformats.org/package/2006/relationships"><Relationship Id="rId8" Type="http://schemas.openxmlformats.org/officeDocument/2006/relationships/image" Target="../media/image258.svg"/><Relationship Id="rId3" Type="http://schemas.openxmlformats.org/officeDocument/2006/relationships/oleObject" Target="../embeddings/oleObject170.bin"/><Relationship Id="rId7" Type="http://schemas.openxmlformats.org/officeDocument/2006/relationships/image" Target="../media/image257.png"/><Relationship Id="rId2" Type="http://schemas.openxmlformats.org/officeDocument/2006/relationships/slideLayout" Target="../slideLayouts/slideLayout8.xml"/><Relationship Id="rId1" Type="http://schemas.openxmlformats.org/officeDocument/2006/relationships/tags" Target="../tags/tag305.xml"/><Relationship Id="rId6" Type="http://schemas.openxmlformats.org/officeDocument/2006/relationships/image" Target="../media/image256.svg"/><Relationship Id="rId5" Type="http://schemas.openxmlformats.org/officeDocument/2006/relationships/image" Target="../media/image255.png"/><Relationship Id="rId10" Type="http://schemas.openxmlformats.org/officeDocument/2006/relationships/image" Target="../media/image260.svg"/><Relationship Id="rId4" Type="http://schemas.openxmlformats.org/officeDocument/2006/relationships/image" Target="../media/image15.emf"/><Relationship Id="rId9" Type="http://schemas.openxmlformats.org/officeDocument/2006/relationships/image" Target="../media/image259.png"/></Relationships>
</file>

<file path=ppt/slides/_rels/slide184.xml.rels><?xml version="1.0" encoding="UTF-8" standalone="yes"?>
<Relationships xmlns="http://schemas.openxmlformats.org/package/2006/relationships"><Relationship Id="rId8" Type="http://schemas.openxmlformats.org/officeDocument/2006/relationships/image" Target="../media/image263.png"/><Relationship Id="rId3" Type="http://schemas.openxmlformats.org/officeDocument/2006/relationships/notesSlide" Target="../notesSlides/notesSlide37.xml"/><Relationship Id="rId7" Type="http://schemas.openxmlformats.org/officeDocument/2006/relationships/image" Target="../media/image262.svg"/><Relationship Id="rId2" Type="http://schemas.openxmlformats.org/officeDocument/2006/relationships/slideLayout" Target="../slideLayouts/slideLayout8.xml"/><Relationship Id="rId1" Type="http://schemas.openxmlformats.org/officeDocument/2006/relationships/tags" Target="../tags/tag306.xml"/><Relationship Id="rId6" Type="http://schemas.openxmlformats.org/officeDocument/2006/relationships/image" Target="../media/image261.png"/><Relationship Id="rId11" Type="http://schemas.openxmlformats.org/officeDocument/2006/relationships/image" Target="../media/image266.svg"/><Relationship Id="rId5" Type="http://schemas.openxmlformats.org/officeDocument/2006/relationships/image" Target="../media/image15.emf"/><Relationship Id="rId10" Type="http://schemas.openxmlformats.org/officeDocument/2006/relationships/image" Target="../media/image265.png"/><Relationship Id="rId4" Type="http://schemas.openxmlformats.org/officeDocument/2006/relationships/oleObject" Target="../embeddings/oleObject171.bin"/><Relationship Id="rId9" Type="http://schemas.openxmlformats.org/officeDocument/2006/relationships/image" Target="../media/image264.svg"/></Relationships>
</file>

<file path=ppt/slides/_rels/slide185.xml.rels><?xml version="1.0" encoding="UTF-8" standalone="yes"?>
<Relationships xmlns="http://schemas.openxmlformats.org/package/2006/relationships"><Relationship Id="rId13" Type="http://schemas.openxmlformats.org/officeDocument/2006/relationships/image" Target="../media/image274.jpeg"/><Relationship Id="rId18" Type="http://schemas.openxmlformats.org/officeDocument/2006/relationships/hyperlink" Target="http://images.google.com/imgres?imgurl=http://medicineworld.org/images/blogs/2-2008/contraceptive-ring.jpg&amp;imgrefurl=http://medicineworld.org/news/news-archives/health-news/1910910650-Feb-14-2008.html&amp;usg=__K9T8t-loopQPdG-vwnz2huVuQpc=&amp;h=162&amp;w=180&amp;sz=11&amp;hl=en&amp;start=142&amp;um=1&amp;tbnid=GPjNFzazffCfrM:&amp;tbnh=91&amp;tbnw=101&amp;prev=/images?q=contraceptive&amp;ndsp=20&amp;hl=en&amp;sa=N&amp;start=140&amp;um=1" TargetMode="External"/><Relationship Id="rId26" Type="http://schemas.openxmlformats.org/officeDocument/2006/relationships/image" Target="../media/image284.jpeg"/><Relationship Id="rId3" Type="http://schemas.openxmlformats.org/officeDocument/2006/relationships/oleObject" Target="../embeddings/oleObject172.bin"/><Relationship Id="rId21" Type="http://schemas.openxmlformats.org/officeDocument/2006/relationships/image" Target="../media/image280.png"/><Relationship Id="rId34" Type="http://schemas.openxmlformats.org/officeDocument/2006/relationships/image" Target="../media/image289.jpeg"/><Relationship Id="rId7" Type="http://schemas.openxmlformats.org/officeDocument/2006/relationships/image" Target="../media/image269.tiff"/><Relationship Id="rId12" Type="http://schemas.openxmlformats.org/officeDocument/2006/relationships/hyperlink" Target="http://images.google.com/imgres?imgurl=http://www.pulsetoday.co.uk/pictures/466xAny/a/d/f/contraceptive_pills.jpg&amp;imgrefurl=http://home2rome.wordpress.com/2008/06/18/the-contraception-question/&amp;usg=__E9PvwXcgpqFXgWpuJVRpvuaAziM=&amp;h=373&amp;w=466&amp;sz=144&amp;hl=en&amp;start=14&amp;um=1&amp;tbnid=1vTG06E2pTQVJM:&amp;tbnh=102&amp;tbnw=128&amp;prev=/images?q=contraceptive&amp;hl=en&amp;sa=N&amp;um=1" TargetMode="External"/><Relationship Id="rId17" Type="http://schemas.openxmlformats.org/officeDocument/2006/relationships/image" Target="../media/image277.jpeg"/><Relationship Id="rId25" Type="http://schemas.openxmlformats.org/officeDocument/2006/relationships/image" Target="../media/image283.png"/><Relationship Id="rId33" Type="http://schemas.openxmlformats.org/officeDocument/2006/relationships/image" Target="../media/image288.jpeg"/><Relationship Id="rId2" Type="http://schemas.openxmlformats.org/officeDocument/2006/relationships/slideLayout" Target="../slideLayouts/slideLayout8.xml"/><Relationship Id="rId16" Type="http://schemas.openxmlformats.org/officeDocument/2006/relationships/hyperlink" Target="http://images.google.com/imgres?imgurl=http://www.pphsinc.org/health-services/images/main6.jpg&amp;imgrefurl=http://www.pphsinc.org/health-services/health-care-services.html&amp;usg=__hpMRZ1J5TGup98Mdac6u-6BZ_9g=&amp;h=541&amp;w=553&amp;sz=134&amp;hl=en&amp;start=8&amp;um=1&amp;tbnid=_3fyRbPorwkQ0M:&amp;tbnh=130&amp;tbnw=133&amp;prev=/images?q=depo+provera&amp;hl=en&amp;um=1" TargetMode="External"/><Relationship Id="rId20" Type="http://schemas.openxmlformats.org/officeDocument/2006/relationships/image" Target="../media/image279.png"/><Relationship Id="rId29" Type="http://schemas.openxmlformats.org/officeDocument/2006/relationships/hyperlink" Target="http://images.google.com/imgres?imgurl=http://blogs.smh.com.au/lifestyle/asksam/syd-57sps7l6bhwnra3m2oz_layout-1.jpg&amp;imgrefurl=http://blogs.smh.com.au/lifestyle/asksam/archives/2007/11/contraception_too_old_for_cond.html&amp;usg=__gi8-SLt6KUQ-xmOIM9JIHcu5Rpw=&amp;h=236&amp;w=293&amp;sz=11&amp;hl=en&amp;start=191&amp;um=1&amp;tbnid=Q1re6y4IfBTOrM:&amp;tbnh=93&amp;tbnw=115&amp;prev=/images?q=contraceptive&amp;ndsp=20&amp;hl=en&amp;sa=N&amp;start=180&amp;um=1" TargetMode="External"/><Relationship Id="rId1" Type="http://schemas.openxmlformats.org/officeDocument/2006/relationships/tags" Target="../tags/tag307.xml"/><Relationship Id="rId6" Type="http://schemas.openxmlformats.org/officeDocument/2006/relationships/image" Target="../media/image268.tiff"/><Relationship Id="rId11" Type="http://schemas.openxmlformats.org/officeDocument/2006/relationships/image" Target="../media/image273.tiff"/><Relationship Id="rId24" Type="http://schemas.openxmlformats.org/officeDocument/2006/relationships/image" Target="../media/image282.jpeg"/><Relationship Id="rId32" Type="http://schemas.openxmlformats.org/officeDocument/2006/relationships/image" Target="../media/image287.jpeg"/><Relationship Id="rId5" Type="http://schemas.openxmlformats.org/officeDocument/2006/relationships/image" Target="../media/image267.tiff"/><Relationship Id="rId15" Type="http://schemas.openxmlformats.org/officeDocument/2006/relationships/image" Target="../media/image276.jpeg"/><Relationship Id="rId23" Type="http://schemas.openxmlformats.org/officeDocument/2006/relationships/image" Target="../media/image281.jpeg"/><Relationship Id="rId28" Type="http://schemas.openxmlformats.org/officeDocument/2006/relationships/image" Target="../media/image285.jpeg"/><Relationship Id="rId10" Type="http://schemas.openxmlformats.org/officeDocument/2006/relationships/image" Target="../media/image272.tiff"/><Relationship Id="rId19" Type="http://schemas.openxmlformats.org/officeDocument/2006/relationships/image" Target="../media/image278.jpeg"/><Relationship Id="rId31" Type="http://schemas.openxmlformats.org/officeDocument/2006/relationships/hyperlink" Target="http://images.google.com/imgres?imgurl=http://www.fwhc.org/birth-control/bc_images/femalecondom.jpg&amp;imgrefurl=http://www.jeepforum.com/forum/showthread.php?p=6255950&amp;usg=__9xFkQGnztnuOEwprK5m2wI9VjjM=&amp;h=1218&amp;w=1127&amp;sz=183&amp;hl=en&amp;start=10&amp;um=1&amp;tbnid=wgBSSwwX_s9jkM:&amp;tbnh=150&amp;tbnw=139&amp;prev=/images?q=female+condom&amp;hl=en&amp;um=1" TargetMode="External"/><Relationship Id="rId4" Type="http://schemas.openxmlformats.org/officeDocument/2006/relationships/image" Target="../media/image15.emf"/><Relationship Id="rId9" Type="http://schemas.openxmlformats.org/officeDocument/2006/relationships/image" Target="../media/image271.tiff"/><Relationship Id="rId14" Type="http://schemas.openxmlformats.org/officeDocument/2006/relationships/image" Target="../media/image275.png"/><Relationship Id="rId22" Type="http://schemas.openxmlformats.org/officeDocument/2006/relationships/hyperlink" Target="http://images.google.com/imgres?imgurl=http://www.fwhc.org/birth-control/bc_images/ecpill.jpg&amp;imgrefurl=http://www.fwhc.org/birth-control/ecinfo.htm&amp;usg=__0lAO_nprxSrZayjB-hZ06ZFZQsI=&amp;h=1214&amp;w=964&amp;sz=342&amp;hl=en&amp;start=26&amp;um=1&amp;tbnid=33Me4kyAoB4sDM:&amp;tbnh=150&amp;tbnw=119&amp;prev=/images?q=contraceptive&amp;ndsp=20&amp;hl=en&amp;sa=N&amp;start=20&amp;um=1" TargetMode="External"/><Relationship Id="rId27" Type="http://schemas.openxmlformats.org/officeDocument/2006/relationships/hyperlink" Target="http://images.google.com/imgres?imgurl=http://www.babble.com/CS/blogs/strollerderby/2008/09/23-End/sterilization.jpg&amp;imgrefurl=http://www.babble.com/CS/blogs/strollerderby/archive/tags/tubal+ligation/default.aspx&amp;usg=__fitcHYM-z6bns9PiZfrVkMVZlF0=&amp;h=1215&amp;w=986&amp;sz=174&amp;hl=en&amp;start=15&amp;um=1&amp;tbnid=-vW-QecpES2zsM:&amp;tbnh=150&amp;tbnw=122&amp;prev=/images?q=tubal+ligation&amp;hl=en&amp;um=1" TargetMode="External"/><Relationship Id="rId30" Type="http://schemas.openxmlformats.org/officeDocument/2006/relationships/image" Target="../media/image286.jpeg"/><Relationship Id="rId8" Type="http://schemas.openxmlformats.org/officeDocument/2006/relationships/image" Target="../media/image270.tiff"/></Relationships>
</file>

<file path=ppt/slides/_rels/slide186.xml.rels><?xml version="1.0" encoding="UTF-8" standalone="yes"?>
<Relationships xmlns="http://schemas.openxmlformats.org/package/2006/relationships"><Relationship Id="rId3" Type="http://schemas.openxmlformats.org/officeDocument/2006/relationships/notesSlide" Target="../notesSlides/notesSlide38.xml"/><Relationship Id="rId2" Type="http://schemas.openxmlformats.org/officeDocument/2006/relationships/slideLayout" Target="../slideLayouts/slideLayout8.xml"/><Relationship Id="rId1" Type="http://schemas.openxmlformats.org/officeDocument/2006/relationships/tags" Target="../tags/tag308.xml"/><Relationship Id="rId5" Type="http://schemas.openxmlformats.org/officeDocument/2006/relationships/image" Target="../media/image15.emf"/><Relationship Id="rId4" Type="http://schemas.openxmlformats.org/officeDocument/2006/relationships/oleObject" Target="../embeddings/oleObject173.bin"/></Relationships>
</file>

<file path=ppt/slides/_rels/slide187.xml.rels><?xml version="1.0" encoding="UTF-8" standalone="yes"?>
<Relationships xmlns="http://schemas.openxmlformats.org/package/2006/relationships"><Relationship Id="rId3" Type="http://schemas.openxmlformats.org/officeDocument/2006/relationships/oleObject" Target="../embeddings/oleObject174.bin"/><Relationship Id="rId2" Type="http://schemas.openxmlformats.org/officeDocument/2006/relationships/slideLayout" Target="../slideLayouts/slideLayout8.xml"/><Relationship Id="rId1" Type="http://schemas.openxmlformats.org/officeDocument/2006/relationships/tags" Target="../tags/tag309.xml"/><Relationship Id="rId4" Type="http://schemas.openxmlformats.org/officeDocument/2006/relationships/image" Target="../media/image15.emf"/></Relationships>
</file>

<file path=ppt/slides/_rels/slide188.xml.rels><?xml version="1.0" encoding="UTF-8" standalone="yes"?>
<Relationships xmlns="http://schemas.openxmlformats.org/package/2006/relationships"><Relationship Id="rId8" Type="http://schemas.openxmlformats.org/officeDocument/2006/relationships/image" Target="../media/image292.png"/><Relationship Id="rId3" Type="http://schemas.openxmlformats.org/officeDocument/2006/relationships/notesSlide" Target="../notesSlides/notesSlide39.xml"/><Relationship Id="rId7" Type="http://schemas.openxmlformats.org/officeDocument/2006/relationships/image" Target="../media/image291.svg"/><Relationship Id="rId2" Type="http://schemas.openxmlformats.org/officeDocument/2006/relationships/slideLayout" Target="../slideLayouts/slideLayout8.xml"/><Relationship Id="rId1" Type="http://schemas.openxmlformats.org/officeDocument/2006/relationships/tags" Target="../tags/tag310.xml"/><Relationship Id="rId6" Type="http://schemas.openxmlformats.org/officeDocument/2006/relationships/image" Target="../media/image290.png"/><Relationship Id="rId5" Type="http://schemas.openxmlformats.org/officeDocument/2006/relationships/image" Target="../media/image15.emf"/><Relationship Id="rId4" Type="http://schemas.openxmlformats.org/officeDocument/2006/relationships/oleObject" Target="../embeddings/oleObject175.bin"/><Relationship Id="rId9" Type="http://schemas.openxmlformats.org/officeDocument/2006/relationships/image" Target="../media/image293.svg"/></Relationships>
</file>

<file path=ppt/slides/_rels/slide189.xml.rels><?xml version="1.0" encoding="UTF-8" standalone="yes"?>
<Relationships xmlns="http://schemas.openxmlformats.org/package/2006/relationships"><Relationship Id="rId8" Type="http://schemas.openxmlformats.org/officeDocument/2006/relationships/image" Target="../media/image296.png"/><Relationship Id="rId13" Type="http://schemas.openxmlformats.org/officeDocument/2006/relationships/image" Target="../media/image301.svg"/><Relationship Id="rId3" Type="http://schemas.openxmlformats.org/officeDocument/2006/relationships/notesSlide" Target="../notesSlides/notesSlide40.xml"/><Relationship Id="rId7" Type="http://schemas.openxmlformats.org/officeDocument/2006/relationships/image" Target="../media/image295.svg"/><Relationship Id="rId12" Type="http://schemas.openxmlformats.org/officeDocument/2006/relationships/image" Target="../media/image300.png"/><Relationship Id="rId17" Type="http://schemas.openxmlformats.org/officeDocument/2006/relationships/image" Target="../media/image305.svg"/><Relationship Id="rId2" Type="http://schemas.openxmlformats.org/officeDocument/2006/relationships/slideLayout" Target="../slideLayouts/slideLayout8.xml"/><Relationship Id="rId16" Type="http://schemas.openxmlformats.org/officeDocument/2006/relationships/image" Target="../media/image304.png"/><Relationship Id="rId1" Type="http://schemas.openxmlformats.org/officeDocument/2006/relationships/tags" Target="../tags/tag311.xml"/><Relationship Id="rId6" Type="http://schemas.openxmlformats.org/officeDocument/2006/relationships/image" Target="../media/image294.png"/><Relationship Id="rId11" Type="http://schemas.openxmlformats.org/officeDocument/2006/relationships/image" Target="../media/image299.svg"/><Relationship Id="rId5" Type="http://schemas.openxmlformats.org/officeDocument/2006/relationships/image" Target="../media/image15.emf"/><Relationship Id="rId15" Type="http://schemas.openxmlformats.org/officeDocument/2006/relationships/image" Target="../media/image303.svg"/><Relationship Id="rId10" Type="http://schemas.openxmlformats.org/officeDocument/2006/relationships/image" Target="../media/image298.png"/><Relationship Id="rId4" Type="http://schemas.openxmlformats.org/officeDocument/2006/relationships/oleObject" Target="../embeddings/oleObject176.bin"/><Relationship Id="rId9" Type="http://schemas.openxmlformats.org/officeDocument/2006/relationships/image" Target="../media/image297.svg"/><Relationship Id="rId14" Type="http://schemas.openxmlformats.org/officeDocument/2006/relationships/image" Target="../media/image302.png"/></Relationships>
</file>

<file path=ppt/slides/_rels/slide19.xml.rels><?xml version="1.0" encoding="UTF-8" standalone="yes"?>
<Relationships xmlns="http://schemas.openxmlformats.org/package/2006/relationships"><Relationship Id="rId8" Type="http://schemas.openxmlformats.org/officeDocument/2006/relationships/chart" Target="../charts/chart10.xml"/><Relationship Id="rId3" Type="http://schemas.openxmlformats.org/officeDocument/2006/relationships/slideLayout" Target="../slideLayouts/slideLayout8.xml"/><Relationship Id="rId7" Type="http://schemas.openxmlformats.org/officeDocument/2006/relationships/chart" Target="../charts/chart9.xml"/><Relationship Id="rId2" Type="http://schemas.openxmlformats.org/officeDocument/2006/relationships/tags" Target="../tags/tag62.xml"/><Relationship Id="rId1" Type="http://schemas.openxmlformats.org/officeDocument/2006/relationships/tags" Target="../tags/tag61.xml"/><Relationship Id="rId6" Type="http://schemas.openxmlformats.org/officeDocument/2006/relationships/image" Target="../media/image15.emf"/><Relationship Id="rId5" Type="http://schemas.openxmlformats.org/officeDocument/2006/relationships/oleObject" Target="../embeddings/oleObject23.bin"/><Relationship Id="rId4" Type="http://schemas.openxmlformats.org/officeDocument/2006/relationships/notesSlide" Target="../notesSlides/notesSlide7.xml"/><Relationship Id="rId9" Type="http://schemas.openxmlformats.org/officeDocument/2006/relationships/chart" Target="../charts/chart11.xml"/></Relationships>
</file>

<file path=ppt/slides/_rels/slide190.xml.rels><?xml version="1.0" encoding="UTF-8" standalone="yes"?>
<Relationships xmlns="http://schemas.openxmlformats.org/package/2006/relationships"><Relationship Id="rId3" Type="http://schemas.openxmlformats.org/officeDocument/2006/relationships/notesSlide" Target="../notesSlides/notesSlide41.xml"/><Relationship Id="rId2" Type="http://schemas.openxmlformats.org/officeDocument/2006/relationships/slideLayout" Target="../slideLayouts/slideLayout8.xml"/><Relationship Id="rId1" Type="http://schemas.openxmlformats.org/officeDocument/2006/relationships/tags" Target="../tags/tag312.xml"/><Relationship Id="rId6" Type="http://schemas.openxmlformats.org/officeDocument/2006/relationships/image" Target="../media/image306.png"/><Relationship Id="rId5" Type="http://schemas.openxmlformats.org/officeDocument/2006/relationships/image" Target="../media/image15.emf"/><Relationship Id="rId4" Type="http://schemas.openxmlformats.org/officeDocument/2006/relationships/oleObject" Target="../embeddings/oleObject177.bin"/></Relationships>
</file>

<file path=ppt/slides/_rels/slide191.xml.rels><?xml version="1.0" encoding="UTF-8" standalone="yes"?>
<Relationships xmlns="http://schemas.openxmlformats.org/package/2006/relationships"><Relationship Id="rId3" Type="http://schemas.openxmlformats.org/officeDocument/2006/relationships/oleObject" Target="../embeddings/oleObject178.bin"/><Relationship Id="rId2" Type="http://schemas.openxmlformats.org/officeDocument/2006/relationships/slideLayout" Target="../slideLayouts/slideLayout8.xml"/><Relationship Id="rId1" Type="http://schemas.openxmlformats.org/officeDocument/2006/relationships/tags" Target="../tags/tag313.xml"/><Relationship Id="rId6" Type="http://schemas.openxmlformats.org/officeDocument/2006/relationships/hyperlink" Target="https://www.menopause.org/for-women/menopauseflashes/bone-health-and-heart-health/keeping-your-heart-healthy-at-menopause" TargetMode="External"/><Relationship Id="rId5" Type="http://schemas.openxmlformats.org/officeDocument/2006/relationships/image" Target="../media/image307.emf"/><Relationship Id="rId4" Type="http://schemas.openxmlformats.org/officeDocument/2006/relationships/image" Target="../media/image15.emf"/></Relationships>
</file>

<file path=ppt/slides/_rels/slide192.xml.rels><?xml version="1.0" encoding="UTF-8" standalone="yes"?>
<Relationships xmlns="http://schemas.openxmlformats.org/package/2006/relationships"><Relationship Id="rId3" Type="http://schemas.openxmlformats.org/officeDocument/2006/relationships/oleObject" Target="../embeddings/oleObject179.bin"/><Relationship Id="rId2" Type="http://schemas.openxmlformats.org/officeDocument/2006/relationships/slideLayout" Target="../slideLayouts/slideLayout8.xml"/><Relationship Id="rId1" Type="http://schemas.openxmlformats.org/officeDocument/2006/relationships/tags" Target="../tags/tag314.xml"/><Relationship Id="rId5" Type="http://schemas.openxmlformats.org/officeDocument/2006/relationships/image" Target="../media/image308.emf"/><Relationship Id="rId4" Type="http://schemas.openxmlformats.org/officeDocument/2006/relationships/image" Target="../media/image15.emf"/></Relationships>
</file>

<file path=ppt/slides/_rels/slide193.xml.rels><?xml version="1.0" encoding="UTF-8" standalone="yes"?>
<Relationships xmlns="http://schemas.openxmlformats.org/package/2006/relationships"><Relationship Id="rId8" Type="http://schemas.openxmlformats.org/officeDocument/2006/relationships/image" Target="../media/image312.svg"/><Relationship Id="rId13" Type="http://schemas.openxmlformats.org/officeDocument/2006/relationships/image" Target="../media/image317.png"/><Relationship Id="rId18" Type="http://schemas.openxmlformats.org/officeDocument/2006/relationships/image" Target="../media/image322.svg"/><Relationship Id="rId3" Type="http://schemas.openxmlformats.org/officeDocument/2006/relationships/oleObject" Target="../embeddings/oleObject180.bin"/><Relationship Id="rId7" Type="http://schemas.openxmlformats.org/officeDocument/2006/relationships/image" Target="../media/image311.png"/><Relationship Id="rId12" Type="http://schemas.openxmlformats.org/officeDocument/2006/relationships/image" Target="../media/image316.svg"/><Relationship Id="rId17" Type="http://schemas.openxmlformats.org/officeDocument/2006/relationships/image" Target="../media/image321.png"/><Relationship Id="rId2" Type="http://schemas.openxmlformats.org/officeDocument/2006/relationships/slideLayout" Target="../slideLayouts/slideLayout8.xml"/><Relationship Id="rId16" Type="http://schemas.openxmlformats.org/officeDocument/2006/relationships/image" Target="../media/image320.svg"/><Relationship Id="rId20" Type="http://schemas.openxmlformats.org/officeDocument/2006/relationships/image" Target="../media/image324.svg"/><Relationship Id="rId1" Type="http://schemas.openxmlformats.org/officeDocument/2006/relationships/tags" Target="../tags/tag315.xml"/><Relationship Id="rId6" Type="http://schemas.openxmlformats.org/officeDocument/2006/relationships/image" Target="../media/image310.svg"/><Relationship Id="rId11" Type="http://schemas.openxmlformats.org/officeDocument/2006/relationships/image" Target="../media/image315.png"/><Relationship Id="rId5" Type="http://schemas.openxmlformats.org/officeDocument/2006/relationships/image" Target="../media/image309.png"/><Relationship Id="rId15" Type="http://schemas.openxmlformats.org/officeDocument/2006/relationships/image" Target="../media/image319.png"/><Relationship Id="rId10" Type="http://schemas.openxmlformats.org/officeDocument/2006/relationships/image" Target="../media/image314.svg"/><Relationship Id="rId19" Type="http://schemas.openxmlformats.org/officeDocument/2006/relationships/image" Target="../media/image323.png"/><Relationship Id="rId4" Type="http://schemas.openxmlformats.org/officeDocument/2006/relationships/image" Target="../media/image15.emf"/><Relationship Id="rId9" Type="http://schemas.openxmlformats.org/officeDocument/2006/relationships/image" Target="../media/image313.png"/><Relationship Id="rId14" Type="http://schemas.openxmlformats.org/officeDocument/2006/relationships/image" Target="../media/image318.svg"/></Relationships>
</file>

<file path=ppt/slides/_rels/slide194.xml.rels><?xml version="1.0" encoding="UTF-8" standalone="yes"?>
<Relationships xmlns="http://schemas.openxmlformats.org/package/2006/relationships"><Relationship Id="rId8" Type="http://schemas.openxmlformats.org/officeDocument/2006/relationships/image" Target="../media/image328.svg"/><Relationship Id="rId3" Type="http://schemas.openxmlformats.org/officeDocument/2006/relationships/oleObject" Target="../embeddings/oleObject181.bin"/><Relationship Id="rId7" Type="http://schemas.openxmlformats.org/officeDocument/2006/relationships/image" Target="../media/image327.png"/><Relationship Id="rId2" Type="http://schemas.openxmlformats.org/officeDocument/2006/relationships/slideLayout" Target="../slideLayouts/slideLayout8.xml"/><Relationship Id="rId1" Type="http://schemas.openxmlformats.org/officeDocument/2006/relationships/tags" Target="../tags/tag316.xml"/><Relationship Id="rId6" Type="http://schemas.openxmlformats.org/officeDocument/2006/relationships/image" Target="../media/image326.svg"/><Relationship Id="rId5" Type="http://schemas.openxmlformats.org/officeDocument/2006/relationships/image" Target="../media/image325.png"/><Relationship Id="rId4" Type="http://schemas.openxmlformats.org/officeDocument/2006/relationships/image" Target="../media/image15.emf"/></Relationships>
</file>

<file path=ppt/slides/_rels/slide195.xml.rels><?xml version="1.0" encoding="UTF-8" standalone="yes"?>
<Relationships xmlns="http://schemas.openxmlformats.org/package/2006/relationships"><Relationship Id="rId8" Type="http://schemas.openxmlformats.org/officeDocument/2006/relationships/image" Target="../media/image332.svg"/><Relationship Id="rId3" Type="http://schemas.openxmlformats.org/officeDocument/2006/relationships/oleObject" Target="../embeddings/oleObject182.bin"/><Relationship Id="rId7" Type="http://schemas.openxmlformats.org/officeDocument/2006/relationships/image" Target="../media/image331.png"/><Relationship Id="rId12" Type="http://schemas.openxmlformats.org/officeDocument/2006/relationships/image" Target="../media/image336.svg"/><Relationship Id="rId2" Type="http://schemas.openxmlformats.org/officeDocument/2006/relationships/slideLayout" Target="../slideLayouts/slideLayout8.xml"/><Relationship Id="rId1" Type="http://schemas.openxmlformats.org/officeDocument/2006/relationships/tags" Target="../tags/tag317.xml"/><Relationship Id="rId6" Type="http://schemas.openxmlformats.org/officeDocument/2006/relationships/image" Target="../media/image330.svg"/><Relationship Id="rId11" Type="http://schemas.openxmlformats.org/officeDocument/2006/relationships/image" Target="../media/image335.png"/><Relationship Id="rId5" Type="http://schemas.openxmlformats.org/officeDocument/2006/relationships/image" Target="../media/image329.png"/><Relationship Id="rId10" Type="http://schemas.openxmlformats.org/officeDocument/2006/relationships/image" Target="../media/image334.svg"/><Relationship Id="rId4" Type="http://schemas.openxmlformats.org/officeDocument/2006/relationships/image" Target="../media/image15.emf"/><Relationship Id="rId9" Type="http://schemas.openxmlformats.org/officeDocument/2006/relationships/image" Target="../media/image333.png"/></Relationships>
</file>

<file path=ppt/slides/_rels/slide196.xml.rels><?xml version="1.0" encoding="UTF-8" standalone="yes"?>
<Relationships xmlns="http://schemas.openxmlformats.org/package/2006/relationships"><Relationship Id="rId3" Type="http://schemas.openxmlformats.org/officeDocument/2006/relationships/oleObject" Target="../embeddings/oleObject183.bin"/><Relationship Id="rId2" Type="http://schemas.openxmlformats.org/officeDocument/2006/relationships/slideLayout" Target="../slideLayouts/slideLayout8.xml"/><Relationship Id="rId1" Type="http://schemas.openxmlformats.org/officeDocument/2006/relationships/tags" Target="../tags/tag318.xml"/><Relationship Id="rId4" Type="http://schemas.openxmlformats.org/officeDocument/2006/relationships/image" Target="../media/image15.emf"/></Relationships>
</file>

<file path=ppt/slides/_rels/slide197.xml.rels><?xml version="1.0" encoding="UTF-8" standalone="yes"?>
<Relationships xmlns="http://schemas.openxmlformats.org/package/2006/relationships"><Relationship Id="rId3" Type="http://schemas.openxmlformats.org/officeDocument/2006/relationships/oleObject" Target="../embeddings/oleObject184.bin"/><Relationship Id="rId2" Type="http://schemas.openxmlformats.org/officeDocument/2006/relationships/slideLayout" Target="../slideLayouts/slideLayout8.xml"/><Relationship Id="rId1" Type="http://schemas.openxmlformats.org/officeDocument/2006/relationships/tags" Target="../tags/tag319.xml"/><Relationship Id="rId4" Type="http://schemas.openxmlformats.org/officeDocument/2006/relationships/image" Target="../media/image15.emf"/></Relationships>
</file>

<file path=ppt/slides/_rels/slide198.xml.rels><?xml version="1.0" encoding="UTF-8" standalone="yes"?>
<Relationships xmlns="http://schemas.openxmlformats.org/package/2006/relationships"><Relationship Id="rId8" Type="http://schemas.openxmlformats.org/officeDocument/2006/relationships/image" Target="../media/image340.svg"/><Relationship Id="rId3" Type="http://schemas.openxmlformats.org/officeDocument/2006/relationships/oleObject" Target="../embeddings/oleObject185.bin"/><Relationship Id="rId7" Type="http://schemas.openxmlformats.org/officeDocument/2006/relationships/image" Target="../media/image339.png"/><Relationship Id="rId2" Type="http://schemas.openxmlformats.org/officeDocument/2006/relationships/slideLayout" Target="../slideLayouts/slideLayout8.xml"/><Relationship Id="rId1" Type="http://schemas.openxmlformats.org/officeDocument/2006/relationships/tags" Target="../tags/tag320.xml"/><Relationship Id="rId6" Type="http://schemas.openxmlformats.org/officeDocument/2006/relationships/image" Target="../media/image338.svg"/><Relationship Id="rId5" Type="http://schemas.openxmlformats.org/officeDocument/2006/relationships/image" Target="../media/image337.png"/><Relationship Id="rId4" Type="http://schemas.openxmlformats.org/officeDocument/2006/relationships/image" Target="../media/image15.emf"/></Relationships>
</file>

<file path=ppt/slides/_rels/slide199.xml.rels><?xml version="1.0" encoding="UTF-8" standalone="yes"?>
<Relationships xmlns="http://schemas.openxmlformats.org/package/2006/relationships"><Relationship Id="rId3" Type="http://schemas.openxmlformats.org/officeDocument/2006/relationships/oleObject" Target="../embeddings/oleObject186.bin"/><Relationship Id="rId2" Type="http://schemas.openxmlformats.org/officeDocument/2006/relationships/slideLayout" Target="../slideLayouts/slideLayout8.xml"/><Relationship Id="rId1" Type="http://schemas.openxmlformats.org/officeDocument/2006/relationships/tags" Target="../tags/tag321.xml"/><Relationship Id="rId4" Type="http://schemas.openxmlformats.org/officeDocument/2006/relationships/image" Target="../media/image15.emf"/></Relationships>
</file>

<file path=ppt/slides/_rels/slide2.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slideLayout" Target="../slideLayouts/slideLayout8.xml"/><Relationship Id="rId1" Type="http://schemas.openxmlformats.org/officeDocument/2006/relationships/tags" Target="../tags/tag7.xml"/><Relationship Id="rId5" Type="http://schemas.openxmlformats.org/officeDocument/2006/relationships/image" Target="../media/image13.png"/><Relationship Id="rId4" Type="http://schemas.openxmlformats.org/officeDocument/2006/relationships/image" Target="../media/image1.emf"/></Relationships>
</file>

<file path=ppt/slides/_rels/slide20.xml.rels><?xml version="1.0" encoding="UTF-8" standalone="yes"?>
<Relationships xmlns="http://schemas.openxmlformats.org/package/2006/relationships"><Relationship Id="rId8" Type="http://schemas.openxmlformats.org/officeDocument/2006/relationships/oleObject" Target="../embeddings/oleObject24.bin"/><Relationship Id="rId3" Type="http://schemas.openxmlformats.org/officeDocument/2006/relationships/tags" Target="../tags/tag65.xml"/><Relationship Id="rId7" Type="http://schemas.openxmlformats.org/officeDocument/2006/relationships/slideLayout" Target="../slideLayouts/slideLayout8.xml"/><Relationship Id="rId2" Type="http://schemas.openxmlformats.org/officeDocument/2006/relationships/tags" Target="../tags/tag64.xml"/><Relationship Id="rId1" Type="http://schemas.openxmlformats.org/officeDocument/2006/relationships/tags" Target="../tags/tag63.xml"/><Relationship Id="rId6" Type="http://schemas.openxmlformats.org/officeDocument/2006/relationships/tags" Target="../tags/tag68.xml"/><Relationship Id="rId5" Type="http://schemas.openxmlformats.org/officeDocument/2006/relationships/tags" Target="../tags/tag67.xml"/><Relationship Id="rId4" Type="http://schemas.openxmlformats.org/officeDocument/2006/relationships/tags" Target="../tags/tag66.xml"/><Relationship Id="rId9" Type="http://schemas.openxmlformats.org/officeDocument/2006/relationships/image" Target="../media/image15.emf"/></Relationships>
</file>

<file path=ppt/slides/_rels/slide200.xml.rels><?xml version="1.0" encoding="UTF-8" standalone="yes"?>
<Relationships xmlns="http://schemas.openxmlformats.org/package/2006/relationships"><Relationship Id="rId3" Type="http://schemas.openxmlformats.org/officeDocument/2006/relationships/oleObject" Target="../embeddings/oleObject187.bin"/><Relationship Id="rId2" Type="http://schemas.openxmlformats.org/officeDocument/2006/relationships/slideLayout" Target="../slideLayouts/slideLayout8.xml"/><Relationship Id="rId1" Type="http://schemas.openxmlformats.org/officeDocument/2006/relationships/tags" Target="../tags/tag322.xml"/><Relationship Id="rId4" Type="http://schemas.openxmlformats.org/officeDocument/2006/relationships/image" Target="../media/image15.emf"/></Relationships>
</file>

<file path=ppt/slides/_rels/slide201.xml.rels><?xml version="1.0" encoding="UTF-8" standalone="yes"?>
<Relationships xmlns="http://schemas.openxmlformats.org/package/2006/relationships"><Relationship Id="rId3" Type="http://schemas.openxmlformats.org/officeDocument/2006/relationships/oleObject" Target="../embeddings/oleObject188.bin"/><Relationship Id="rId7" Type="http://schemas.openxmlformats.org/officeDocument/2006/relationships/image" Target="../media/image343.jpeg"/><Relationship Id="rId2" Type="http://schemas.openxmlformats.org/officeDocument/2006/relationships/slideLayout" Target="../slideLayouts/slideLayout8.xml"/><Relationship Id="rId1" Type="http://schemas.openxmlformats.org/officeDocument/2006/relationships/tags" Target="../tags/tag323.xml"/><Relationship Id="rId6" Type="http://schemas.openxmlformats.org/officeDocument/2006/relationships/image" Target="../media/image342.jpeg"/><Relationship Id="rId5" Type="http://schemas.openxmlformats.org/officeDocument/2006/relationships/image" Target="../media/image341.jpeg"/><Relationship Id="rId4" Type="http://schemas.openxmlformats.org/officeDocument/2006/relationships/image" Target="../media/image15.emf"/></Relationships>
</file>

<file path=ppt/slides/_rels/slide202.xml.rels><?xml version="1.0" encoding="UTF-8" standalone="yes"?>
<Relationships xmlns="http://schemas.openxmlformats.org/package/2006/relationships"><Relationship Id="rId3" Type="http://schemas.openxmlformats.org/officeDocument/2006/relationships/oleObject" Target="../embeddings/oleObject189.bin"/><Relationship Id="rId2" Type="http://schemas.openxmlformats.org/officeDocument/2006/relationships/slideLayout" Target="../slideLayouts/slideLayout8.xml"/><Relationship Id="rId1" Type="http://schemas.openxmlformats.org/officeDocument/2006/relationships/tags" Target="../tags/tag324.xml"/><Relationship Id="rId6" Type="http://schemas.microsoft.com/office/2007/relationships/hdphoto" Target="../media/hdphoto8.wdp"/><Relationship Id="rId5" Type="http://schemas.openxmlformats.org/officeDocument/2006/relationships/image" Target="../media/image344.png"/><Relationship Id="rId4" Type="http://schemas.openxmlformats.org/officeDocument/2006/relationships/image" Target="../media/image15.emf"/></Relationships>
</file>

<file path=ppt/slides/_rels/slide203.xml.rels><?xml version="1.0" encoding="UTF-8" standalone="yes"?>
<Relationships xmlns="http://schemas.openxmlformats.org/package/2006/relationships"><Relationship Id="rId8" Type="http://schemas.openxmlformats.org/officeDocument/2006/relationships/image" Target="../media/image347.png"/><Relationship Id="rId13" Type="http://schemas.openxmlformats.org/officeDocument/2006/relationships/hyperlink" Target="https://www.who.int/data/gho/indicator-metadata-registry/imr-details/3236#:~:text=Raised%20cholesterol%20levels%20increase%20the,or%202%25%20of%20total%20DALYS" TargetMode="External"/><Relationship Id="rId3" Type="http://schemas.openxmlformats.org/officeDocument/2006/relationships/notesSlide" Target="../notesSlides/notesSlide42.xml"/><Relationship Id="rId7" Type="http://schemas.openxmlformats.org/officeDocument/2006/relationships/image" Target="../media/image346.jpeg"/><Relationship Id="rId12" Type="http://schemas.openxmlformats.org/officeDocument/2006/relationships/image" Target="../media/image351.jpeg"/><Relationship Id="rId2" Type="http://schemas.openxmlformats.org/officeDocument/2006/relationships/slideLayout" Target="../slideLayouts/slideLayout8.xml"/><Relationship Id="rId1" Type="http://schemas.openxmlformats.org/officeDocument/2006/relationships/tags" Target="../tags/tag325.xml"/><Relationship Id="rId6" Type="http://schemas.openxmlformats.org/officeDocument/2006/relationships/image" Target="../media/image345.png"/><Relationship Id="rId11" Type="http://schemas.openxmlformats.org/officeDocument/2006/relationships/image" Target="../media/image350.jpeg"/><Relationship Id="rId5" Type="http://schemas.openxmlformats.org/officeDocument/2006/relationships/image" Target="../media/image15.emf"/><Relationship Id="rId10" Type="http://schemas.openxmlformats.org/officeDocument/2006/relationships/image" Target="../media/image349.jpeg"/><Relationship Id="rId4" Type="http://schemas.openxmlformats.org/officeDocument/2006/relationships/oleObject" Target="../embeddings/oleObject190.bin"/><Relationship Id="rId9" Type="http://schemas.openxmlformats.org/officeDocument/2006/relationships/image" Target="../media/image348.jpeg"/></Relationships>
</file>

<file path=ppt/slides/_rels/slide204.xml.rels><?xml version="1.0" encoding="UTF-8" standalone="yes"?>
<Relationships xmlns="http://schemas.openxmlformats.org/package/2006/relationships"><Relationship Id="rId3" Type="http://schemas.openxmlformats.org/officeDocument/2006/relationships/tags" Target="../tags/tag328.xml"/><Relationship Id="rId7" Type="http://schemas.openxmlformats.org/officeDocument/2006/relationships/image" Target="../media/image15.emf"/><Relationship Id="rId2" Type="http://schemas.openxmlformats.org/officeDocument/2006/relationships/tags" Target="../tags/tag327.xml"/><Relationship Id="rId1" Type="http://schemas.openxmlformats.org/officeDocument/2006/relationships/tags" Target="../tags/tag326.xml"/><Relationship Id="rId6" Type="http://schemas.openxmlformats.org/officeDocument/2006/relationships/oleObject" Target="../embeddings/oleObject191.bin"/><Relationship Id="rId5" Type="http://schemas.openxmlformats.org/officeDocument/2006/relationships/slideLayout" Target="../slideLayouts/slideLayout8.xml"/><Relationship Id="rId4" Type="http://schemas.openxmlformats.org/officeDocument/2006/relationships/tags" Target="../tags/tag329.xml"/></Relationships>
</file>

<file path=ppt/slides/_rels/slide205.xml.rels><?xml version="1.0" encoding="UTF-8" standalone="yes"?>
<Relationships xmlns="http://schemas.openxmlformats.org/package/2006/relationships"><Relationship Id="rId3" Type="http://schemas.openxmlformats.org/officeDocument/2006/relationships/notesSlide" Target="../notesSlides/notesSlide43.xml"/><Relationship Id="rId2" Type="http://schemas.openxmlformats.org/officeDocument/2006/relationships/slideLayout" Target="../slideLayouts/slideLayout8.xml"/><Relationship Id="rId1" Type="http://schemas.openxmlformats.org/officeDocument/2006/relationships/tags" Target="../tags/tag330.xml"/><Relationship Id="rId5" Type="http://schemas.openxmlformats.org/officeDocument/2006/relationships/image" Target="../media/image15.emf"/><Relationship Id="rId4" Type="http://schemas.openxmlformats.org/officeDocument/2006/relationships/oleObject" Target="../embeddings/oleObject192.bin"/></Relationships>
</file>

<file path=ppt/slides/_rels/slide206.xml.rels><?xml version="1.0" encoding="UTF-8" standalone="yes"?>
<Relationships xmlns="http://schemas.openxmlformats.org/package/2006/relationships"><Relationship Id="rId3" Type="http://schemas.openxmlformats.org/officeDocument/2006/relationships/notesSlide" Target="../notesSlides/notesSlide44.xml"/><Relationship Id="rId2" Type="http://schemas.openxmlformats.org/officeDocument/2006/relationships/slideLayout" Target="../slideLayouts/slideLayout8.xml"/><Relationship Id="rId1" Type="http://schemas.openxmlformats.org/officeDocument/2006/relationships/tags" Target="../tags/tag331.xml"/><Relationship Id="rId5" Type="http://schemas.openxmlformats.org/officeDocument/2006/relationships/image" Target="../media/image15.emf"/><Relationship Id="rId4" Type="http://schemas.openxmlformats.org/officeDocument/2006/relationships/oleObject" Target="../embeddings/oleObject193.bin"/></Relationships>
</file>

<file path=ppt/slides/_rels/slide207.xml.rels><?xml version="1.0" encoding="UTF-8" standalone="yes"?>
<Relationships xmlns="http://schemas.openxmlformats.org/package/2006/relationships"><Relationship Id="rId3" Type="http://schemas.openxmlformats.org/officeDocument/2006/relationships/notesSlide" Target="../notesSlides/notesSlide45.xml"/><Relationship Id="rId2" Type="http://schemas.openxmlformats.org/officeDocument/2006/relationships/slideLayout" Target="../slideLayouts/slideLayout8.xml"/><Relationship Id="rId1" Type="http://schemas.openxmlformats.org/officeDocument/2006/relationships/tags" Target="../tags/tag332.xml"/><Relationship Id="rId5" Type="http://schemas.openxmlformats.org/officeDocument/2006/relationships/image" Target="../media/image15.emf"/><Relationship Id="rId4" Type="http://schemas.openxmlformats.org/officeDocument/2006/relationships/oleObject" Target="../embeddings/oleObject194.bin"/></Relationships>
</file>

<file path=ppt/slides/_rels/slide208.xml.rels><?xml version="1.0" encoding="UTF-8" standalone="yes"?>
<Relationships xmlns="http://schemas.openxmlformats.org/package/2006/relationships"><Relationship Id="rId3" Type="http://schemas.openxmlformats.org/officeDocument/2006/relationships/notesSlide" Target="../notesSlides/notesSlide46.xml"/><Relationship Id="rId2" Type="http://schemas.openxmlformats.org/officeDocument/2006/relationships/slideLayout" Target="../slideLayouts/slideLayout8.xml"/><Relationship Id="rId1" Type="http://schemas.openxmlformats.org/officeDocument/2006/relationships/tags" Target="../tags/tag333.xml"/><Relationship Id="rId6" Type="http://schemas.openxmlformats.org/officeDocument/2006/relationships/image" Target="../media/image352.jpeg"/><Relationship Id="rId5" Type="http://schemas.openxmlformats.org/officeDocument/2006/relationships/image" Target="../media/image15.emf"/><Relationship Id="rId4" Type="http://schemas.openxmlformats.org/officeDocument/2006/relationships/oleObject" Target="../embeddings/oleObject195.bin"/></Relationships>
</file>

<file path=ppt/slides/_rels/slide209.xml.rels><?xml version="1.0" encoding="UTF-8" standalone="yes"?>
<Relationships xmlns="http://schemas.openxmlformats.org/package/2006/relationships"><Relationship Id="rId3" Type="http://schemas.openxmlformats.org/officeDocument/2006/relationships/notesSlide" Target="../notesSlides/notesSlide47.xml"/><Relationship Id="rId2" Type="http://schemas.openxmlformats.org/officeDocument/2006/relationships/slideLayout" Target="../slideLayouts/slideLayout8.xml"/><Relationship Id="rId1" Type="http://schemas.openxmlformats.org/officeDocument/2006/relationships/tags" Target="../tags/tag334.xml"/><Relationship Id="rId5" Type="http://schemas.openxmlformats.org/officeDocument/2006/relationships/image" Target="../media/image15.emf"/><Relationship Id="rId4" Type="http://schemas.openxmlformats.org/officeDocument/2006/relationships/oleObject" Target="../embeddings/oleObject196.bin"/></Relationships>
</file>

<file path=ppt/slides/_rels/slide21.xml.rels><?xml version="1.0" encoding="UTF-8" standalone="yes"?>
<Relationships xmlns="http://schemas.openxmlformats.org/package/2006/relationships"><Relationship Id="rId8" Type="http://schemas.openxmlformats.org/officeDocument/2006/relationships/tags" Target="../tags/tag76.xml"/><Relationship Id="rId3" Type="http://schemas.openxmlformats.org/officeDocument/2006/relationships/tags" Target="../tags/tag71.xml"/><Relationship Id="rId7" Type="http://schemas.openxmlformats.org/officeDocument/2006/relationships/tags" Target="../tags/tag75.xml"/><Relationship Id="rId12" Type="http://schemas.openxmlformats.org/officeDocument/2006/relationships/image" Target="../media/image15.emf"/><Relationship Id="rId2" Type="http://schemas.openxmlformats.org/officeDocument/2006/relationships/tags" Target="../tags/tag70.xml"/><Relationship Id="rId1" Type="http://schemas.openxmlformats.org/officeDocument/2006/relationships/tags" Target="../tags/tag69.xml"/><Relationship Id="rId6" Type="http://schemas.openxmlformats.org/officeDocument/2006/relationships/tags" Target="../tags/tag74.xml"/><Relationship Id="rId11" Type="http://schemas.openxmlformats.org/officeDocument/2006/relationships/oleObject" Target="../embeddings/oleObject25.bin"/><Relationship Id="rId5" Type="http://schemas.openxmlformats.org/officeDocument/2006/relationships/tags" Target="../tags/tag73.xml"/><Relationship Id="rId10" Type="http://schemas.openxmlformats.org/officeDocument/2006/relationships/notesSlide" Target="../notesSlides/notesSlide8.xml"/><Relationship Id="rId4" Type="http://schemas.openxmlformats.org/officeDocument/2006/relationships/tags" Target="../tags/tag72.xml"/><Relationship Id="rId9" Type="http://schemas.openxmlformats.org/officeDocument/2006/relationships/slideLayout" Target="../slideLayouts/slideLayout8.xml"/></Relationships>
</file>

<file path=ppt/slides/_rels/slide210.xml.rels><?xml version="1.0" encoding="UTF-8" standalone="yes"?>
<Relationships xmlns="http://schemas.openxmlformats.org/package/2006/relationships"><Relationship Id="rId3" Type="http://schemas.openxmlformats.org/officeDocument/2006/relationships/notesSlide" Target="../notesSlides/notesSlide48.xml"/><Relationship Id="rId2" Type="http://schemas.openxmlformats.org/officeDocument/2006/relationships/slideLayout" Target="../slideLayouts/slideLayout8.xml"/><Relationship Id="rId1" Type="http://schemas.openxmlformats.org/officeDocument/2006/relationships/tags" Target="../tags/tag335.xml"/><Relationship Id="rId5" Type="http://schemas.openxmlformats.org/officeDocument/2006/relationships/image" Target="../media/image15.emf"/><Relationship Id="rId4" Type="http://schemas.openxmlformats.org/officeDocument/2006/relationships/oleObject" Target="../embeddings/oleObject196.bin"/></Relationships>
</file>

<file path=ppt/slides/_rels/slide211.xml.rels><?xml version="1.0" encoding="UTF-8" standalone="yes"?>
<Relationships xmlns="http://schemas.openxmlformats.org/package/2006/relationships"><Relationship Id="rId3" Type="http://schemas.openxmlformats.org/officeDocument/2006/relationships/oleObject" Target="../embeddings/oleObject197.bin"/><Relationship Id="rId2" Type="http://schemas.openxmlformats.org/officeDocument/2006/relationships/slideLayout" Target="../slideLayouts/slideLayout8.xml"/><Relationship Id="rId1" Type="http://schemas.openxmlformats.org/officeDocument/2006/relationships/tags" Target="../tags/tag336.xml"/><Relationship Id="rId4" Type="http://schemas.openxmlformats.org/officeDocument/2006/relationships/image" Target="../media/image15.emf"/></Relationships>
</file>

<file path=ppt/slides/_rels/slide212.xml.rels><?xml version="1.0" encoding="UTF-8" standalone="yes"?>
<Relationships xmlns="http://schemas.openxmlformats.org/package/2006/relationships"><Relationship Id="rId3" Type="http://schemas.openxmlformats.org/officeDocument/2006/relationships/oleObject" Target="../embeddings/oleObject198.bin"/><Relationship Id="rId2" Type="http://schemas.openxmlformats.org/officeDocument/2006/relationships/slideLayout" Target="../slideLayouts/slideLayout8.xml"/><Relationship Id="rId1" Type="http://schemas.openxmlformats.org/officeDocument/2006/relationships/tags" Target="../tags/tag337.xml"/><Relationship Id="rId5" Type="http://schemas.openxmlformats.org/officeDocument/2006/relationships/chart" Target="../charts/chart50.xml"/><Relationship Id="rId4" Type="http://schemas.openxmlformats.org/officeDocument/2006/relationships/image" Target="../media/image15.emf"/></Relationships>
</file>

<file path=ppt/slides/_rels/slide213.xml.rels><?xml version="1.0" encoding="UTF-8" standalone="yes"?>
<Relationships xmlns="http://schemas.openxmlformats.org/package/2006/relationships"><Relationship Id="rId3" Type="http://schemas.openxmlformats.org/officeDocument/2006/relationships/oleObject" Target="../embeddings/oleObject199.bin"/><Relationship Id="rId2" Type="http://schemas.openxmlformats.org/officeDocument/2006/relationships/slideLayout" Target="../slideLayouts/slideLayout8.xml"/><Relationship Id="rId1" Type="http://schemas.openxmlformats.org/officeDocument/2006/relationships/tags" Target="../tags/tag338.xml"/><Relationship Id="rId5" Type="http://schemas.openxmlformats.org/officeDocument/2006/relationships/image" Target="../media/image353.jpeg"/><Relationship Id="rId4" Type="http://schemas.openxmlformats.org/officeDocument/2006/relationships/image" Target="../media/image15.emf"/></Relationships>
</file>

<file path=ppt/slides/_rels/slide214.xml.rels><?xml version="1.0" encoding="UTF-8" standalone="yes"?>
<Relationships xmlns="http://schemas.openxmlformats.org/package/2006/relationships"><Relationship Id="rId3" Type="http://schemas.openxmlformats.org/officeDocument/2006/relationships/oleObject" Target="../embeddings/oleObject200.bin"/><Relationship Id="rId2" Type="http://schemas.openxmlformats.org/officeDocument/2006/relationships/slideLayout" Target="../slideLayouts/slideLayout8.xml"/><Relationship Id="rId1" Type="http://schemas.openxmlformats.org/officeDocument/2006/relationships/tags" Target="../tags/tag339.xml"/><Relationship Id="rId6" Type="http://schemas.openxmlformats.org/officeDocument/2006/relationships/hyperlink" Target="https://thebms.org.uk/" TargetMode="External"/><Relationship Id="rId5" Type="http://schemas.openxmlformats.org/officeDocument/2006/relationships/image" Target="../media/image354.emf"/><Relationship Id="rId4" Type="http://schemas.openxmlformats.org/officeDocument/2006/relationships/image" Target="../media/image15.emf"/></Relationships>
</file>

<file path=ppt/slides/_rels/slide215.xml.rels><?xml version="1.0" encoding="UTF-8" standalone="yes"?>
<Relationships xmlns="http://schemas.openxmlformats.org/package/2006/relationships"><Relationship Id="rId3" Type="http://schemas.openxmlformats.org/officeDocument/2006/relationships/oleObject" Target="../embeddings/oleObject201.bin"/><Relationship Id="rId2" Type="http://schemas.openxmlformats.org/officeDocument/2006/relationships/slideLayout" Target="../slideLayouts/slideLayout8.xml"/><Relationship Id="rId1" Type="http://schemas.openxmlformats.org/officeDocument/2006/relationships/tags" Target="../tags/tag340.xml"/><Relationship Id="rId5" Type="http://schemas.openxmlformats.org/officeDocument/2006/relationships/image" Target="../media/image355.jpeg"/><Relationship Id="rId4" Type="http://schemas.openxmlformats.org/officeDocument/2006/relationships/image" Target="../media/image15.emf"/></Relationships>
</file>

<file path=ppt/slides/_rels/slide216.xml.rels><?xml version="1.0" encoding="UTF-8" standalone="yes"?>
<Relationships xmlns="http://schemas.openxmlformats.org/package/2006/relationships"><Relationship Id="rId3" Type="http://schemas.openxmlformats.org/officeDocument/2006/relationships/oleObject" Target="../embeddings/oleObject202.bin"/><Relationship Id="rId2" Type="http://schemas.openxmlformats.org/officeDocument/2006/relationships/slideLayout" Target="../slideLayouts/slideLayout8.xml"/><Relationship Id="rId1" Type="http://schemas.openxmlformats.org/officeDocument/2006/relationships/tags" Target="../tags/tag341.xml"/><Relationship Id="rId5" Type="http://schemas.openxmlformats.org/officeDocument/2006/relationships/image" Target="../media/image356.jpeg"/><Relationship Id="rId4" Type="http://schemas.openxmlformats.org/officeDocument/2006/relationships/image" Target="../media/image15.emf"/></Relationships>
</file>

<file path=ppt/slides/_rels/slide217.xml.rels><?xml version="1.0" encoding="UTF-8" standalone="yes"?>
<Relationships xmlns="http://schemas.openxmlformats.org/package/2006/relationships"><Relationship Id="rId3" Type="http://schemas.openxmlformats.org/officeDocument/2006/relationships/oleObject" Target="../embeddings/oleObject203.bin"/><Relationship Id="rId2" Type="http://schemas.openxmlformats.org/officeDocument/2006/relationships/slideLayout" Target="../slideLayouts/slideLayout8.xml"/><Relationship Id="rId1" Type="http://schemas.openxmlformats.org/officeDocument/2006/relationships/tags" Target="../tags/tag342.xml"/><Relationship Id="rId5" Type="http://schemas.openxmlformats.org/officeDocument/2006/relationships/image" Target="../media/image357.jpeg"/><Relationship Id="rId4" Type="http://schemas.openxmlformats.org/officeDocument/2006/relationships/image" Target="../media/image15.emf"/></Relationships>
</file>

<file path=ppt/slides/_rels/slide218.xml.rels><?xml version="1.0" encoding="UTF-8" standalone="yes"?>
<Relationships xmlns="http://schemas.openxmlformats.org/package/2006/relationships"><Relationship Id="rId3" Type="http://schemas.openxmlformats.org/officeDocument/2006/relationships/oleObject" Target="../embeddings/oleObject204.bin"/><Relationship Id="rId2" Type="http://schemas.openxmlformats.org/officeDocument/2006/relationships/slideLayout" Target="../slideLayouts/slideLayout8.xml"/><Relationship Id="rId1" Type="http://schemas.openxmlformats.org/officeDocument/2006/relationships/tags" Target="../tags/tag343.xml"/><Relationship Id="rId5" Type="http://schemas.openxmlformats.org/officeDocument/2006/relationships/image" Target="../media/image358.jpeg"/><Relationship Id="rId4" Type="http://schemas.openxmlformats.org/officeDocument/2006/relationships/image" Target="../media/image15.emf"/></Relationships>
</file>

<file path=ppt/slides/_rels/slide219.xml.rels><?xml version="1.0" encoding="UTF-8" standalone="yes"?>
<Relationships xmlns="http://schemas.openxmlformats.org/package/2006/relationships"><Relationship Id="rId3" Type="http://schemas.openxmlformats.org/officeDocument/2006/relationships/oleObject" Target="../embeddings/oleObject204.bin"/><Relationship Id="rId2" Type="http://schemas.openxmlformats.org/officeDocument/2006/relationships/slideLayout" Target="../slideLayouts/slideLayout8.xml"/><Relationship Id="rId1" Type="http://schemas.openxmlformats.org/officeDocument/2006/relationships/tags" Target="../tags/tag344.xml"/><Relationship Id="rId5" Type="http://schemas.openxmlformats.org/officeDocument/2006/relationships/image" Target="../media/image359.jpeg"/><Relationship Id="rId4" Type="http://schemas.openxmlformats.org/officeDocument/2006/relationships/image" Target="../media/image15.emf"/></Relationships>
</file>

<file path=ppt/slides/_rels/slide22.xml.rels><?xml version="1.0" encoding="UTF-8" standalone="yes"?>
<Relationships xmlns="http://schemas.openxmlformats.org/package/2006/relationships"><Relationship Id="rId3" Type="http://schemas.openxmlformats.org/officeDocument/2006/relationships/oleObject" Target="../embeddings/oleObject26.bin"/><Relationship Id="rId2" Type="http://schemas.openxmlformats.org/officeDocument/2006/relationships/slideLayout" Target="../slideLayouts/slideLayout8.xml"/><Relationship Id="rId1" Type="http://schemas.openxmlformats.org/officeDocument/2006/relationships/tags" Target="../tags/tag77.xml"/><Relationship Id="rId6" Type="http://schemas.microsoft.com/office/2007/relationships/hdphoto" Target="../media/hdphoto1.wdp"/><Relationship Id="rId5" Type="http://schemas.openxmlformats.org/officeDocument/2006/relationships/image" Target="../media/image35.png"/><Relationship Id="rId4" Type="http://schemas.openxmlformats.org/officeDocument/2006/relationships/image" Target="../media/image1.emf"/></Relationships>
</file>

<file path=ppt/slides/_rels/slide220.xml.rels><?xml version="1.0" encoding="UTF-8" standalone="yes"?>
<Relationships xmlns="http://schemas.openxmlformats.org/package/2006/relationships"><Relationship Id="rId3" Type="http://schemas.openxmlformats.org/officeDocument/2006/relationships/oleObject" Target="../embeddings/oleObject205.bin"/><Relationship Id="rId2" Type="http://schemas.openxmlformats.org/officeDocument/2006/relationships/slideLayout" Target="../slideLayouts/slideLayout8.xml"/><Relationship Id="rId1" Type="http://schemas.openxmlformats.org/officeDocument/2006/relationships/tags" Target="../tags/tag345.xml"/><Relationship Id="rId5" Type="http://schemas.openxmlformats.org/officeDocument/2006/relationships/image" Target="../media/image360.png"/><Relationship Id="rId4" Type="http://schemas.openxmlformats.org/officeDocument/2006/relationships/image" Target="../media/image15.emf"/></Relationships>
</file>

<file path=ppt/slides/_rels/slide221.xml.rels><?xml version="1.0" encoding="UTF-8" standalone="yes"?>
<Relationships xmlns="http://schemas.openxmlformats.org/package/2006/relationships"><Relationship Id="rId8" Type="http://schemas.openxmlformats.org/officeDocument/2006/relationships/image" Target="../media/image364.png"/><Relationship Id="rId3" Type="http://schemas.openxmlformats.org/officeDocument/2006/relationships/oleObject" Target="../embeddings/oleObject206.bin"/><Relationship Id="rId7" Type="http://schemas.openxmlformats.org/officeDocument/2006/relationships/image" Target="../media/image363.png"/><Relationship Id="rId2" Type="http://schemas.openxmlformats.org/officeDocument/2006/relationships/slideLayout" Target="../slideLayouts/slideLayout8.xml"/><Relationship Id="rId1" Type="http://schemas.openxmlformats.org/officeDocument/2006/relationships/tags" Target="../tags/tag346.xml"/><Relationship Id="rId6" Type="http://schemas.openxmlformats.org/officeDocument/2006/relationships/image" Target="../media/image362.jpeg"/><Relationship Id="rId5" Type="http://schemas.openxmlformats.org/officeDocument/2006/relationships/image" Target="../media/image361.png"/><Relationship Id="rId4" Type="http://schemas.openxmlformats.org/officeDocument/2006/relationships/image" Target="../media/image15.emf"/><Relationship Id="rId9" Type="http://schemas.openxmlformats.org/officeDocument/2006/relationships/image" Target="../media/image365.png"/></Relationships>
</file>

<file path=ppt/slides/_rels/slide222.xml.rels><?xml version="1.0" encoding="UTF-8" standalone="yes"?>
<Relationships xmlns="http://schemas.openxmlformats.org/package/2006/relationships"><Relationship Id="rId3" Type="http://schemas.openxmlformats.org/officeDocument/2006/relationships/oleObject" Target="../embeddings/oleObject207.bin"/><Relationship Id="rId7" Type="http://schemas.openxmlformats.org/officeDocument/2006/relationships/image" Target="../media/image368.png"/><Relationship Id="rId2" Type="http://schemas.openxmlformats.org/officeDocument/2006/relationships/slideLayout" Target="../slideLayouts/slideLayout8.xml"/><Relationship Id="rId1" Type="http://schemas.openxmlformats.org/officeDocument/2006/relationships/tags" Target="../tags/tag347.xml"/><Relationship Id="rId6" Type="http://schemas.openxmlformats.org/officeDocument/2006/relationships/image" Target="../media/image367.png"/><Relationship Id="rId5" Type="http://schemas.openxmlformats.org/officeDocument/2006/relationships/image" Target="../media/image366.png"/><Relationship Id="rId4" Type="http://schemas.openxmlformats.org/officeDocument/2006/relationships/image" Target="../media/image15.emf"/></Relationships>
</file>

<file path=ppt/slides/_rels/slide223.xml.rels><?xml version="1.0" encoding="UTF-8" standalone="yes"?>
<Relationships xmlns="http://schemas.openxmlformats.org/package/2006/relationships"><Relationship Id="rId3" Type="http://schemas.openxmlformats.org/officeDocument/2006/relationships/oleObject" Target="../embeddings/oleObject208.bin"/><Relationship Id="rId7" Type="http://schemas.openxmlformats.org/officeDocument/2006/relationships/image" Target="../media/image371.png"/><Relationship Id="rId2" Type="http://schemas.openxmlformats.org/officeDocument/2006/relationships/slideLayout" Target="../slideLayouts/slideLayout8.xml"/><Relationship Id="rId1" Type="http://schemas.openxmlformats.org/officeDocument/2006/relationships/tags" Target="../tags/tag348.xml"/><Relationship Id="rId6" Type="http://schemas.openxmlformats.org/officeDocument/2006/relationships/image" Target="../media/image370.png"/><Relationship Id="rId5" Type="http://schemas.openxmlformats.org/officeDocument/2006/relationships/image" Target="../media/image369.png"/><Relationship Id="rId4" Type="http://schemas.openxmlformats.org/officeDocument/2006/relationships/image" Target="../media/image15.emf"/></Relationships>
</file>

<file path=ppt/slides/_rels/slide224.xml.rels><?xml version="1.0" encoding="UTF-8" standalone="yes"?>
<Relationships xmlns="http://schemas.openxmlformats.org/package/2006/relationships"><Relationship Id="rId3" Type="http://schemas.openxmlformats.org/officeDocument/2006/relationships/oleObject" Target="../embeddings/oleObject209.bin"/><Relationship Id="rId2" Type="http://schemas.openxmlformats.org/officeDocument/2006/relationships/slideLayout" Target="../slideLayouts/slideLayout8.xml"/><Relationship Id="rId1" Type="http://schemas.openxmlformats.org/officeDocument/2006/relationships/tags" Target="../tags/tag349.xml"/><Relationship Id="rId4" Type="http://schemas.openxmlformats.org/officeDocument/2006/relationships/image" Target="../media/image15.emf"/></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23.xml.rels><?xml version="1.0" encoding="UTF-8" standalone="yes"?>
<Relationships xmlns="http://schemas.openxmlformats.org/package/2006/relationships"><Relationship Id="rId8" Type="http://schemas.openxmlformats.org/officeDocument/2006/relationships/chart" Target="../charts/chart14.xml"/><Relationship Id="rId3" Type="http://schemas.openxmlformats.org/officeDocument/2006/relationships/slideLayout" Target="../slideLayouts/slideLayout8.xml"/><Relationship Id="rId7" Type="http://schemas.openxmlformats.org/officeDocument/2006/relationships/chart" Target="../charts/chart13.xml"/><Relationship Id="rId2" Type="http://schemas.openxmlformats.org/officeDocument/2006/relationships/tags" Target="../tags/tag79.xml"/><Relationship Id="rId1" Type="http://schemas.openxmlformats.org/officeDocument/2006/relationships/tags" Target="../tags/tag78.xml"/><Relationship Id="rId6" Type="http://schemas.openxmlformats.org/officeDocument/2006/relationships/chart" Target="../charts/chart12.xml"/><Relationship Id="rId5" Type="http://schemas.openxmlformats.org/officeDocument/2006/relationships/image" Target="../media/image15.emf"/><Relationship Id="rId4" Type="http://schemas.openxmlformats.org/officeDocument/2006/relationships/oleObject" Target="../embeddings/oleObject27.bin"/></Relationships>
</file>

<file path=ppt/slides/_rels/slide24.xml.rels><?xml version="1.0" encoding="UTF-8" standalone="yes"?>
<Relationships xmlns="http://schemas.openxmlformats.org/package/2006/relationships"><Relationship Id="rId3" Type="http://schemas.openxmlformats.org/officeDocument/2006/relationships/oleObject" Target="../embeddings/oleObject27.bin"/><Relationship Id="rId2" Type="http://schemas.openxmlformats.org/officeDocument/2006/relationships/slideLayout" Target="../slideLayouts/slideLayout8.xml"/><Relationship Id="rId1" Type="http://schemas.openxmlformats.org/officeDocument/2006/relationships/tags" Target="../tags/tag80.xml"/><Relationship Id="rId5" Type="http://schemas.openxmlformats.org/officeDocument/2006/relationships/chart" Target="../charts/chart15.xml"/><Relationship Id="rId4" Type="http://schemas.openxmlformats.org/officeDocument/2006/relationships/image" Target="../media/image15.emf"/></Relationships>
</file>

<file path=ppt/slides/_rels/slide25.xml.rels><?xml version="1.0" encoding="UTF-8" standalone="yes"?>
<Relationships xmlns="http://schemas.openxmlformats.org/package/2006/relationships"><Relationship Id="rId8" Type="http://schemas.openxmlformats.org/officeDocument/2006/relationships/tags" Target="../tags/tag88.xml"/><Relationship Id="rId13" Type="http://schemas.openxmlformats.org/officeDocument/2006/relationships/tags" Target="../tags/tag93.xml"/><Relationship Id="rId3" Type="http://schemas.openxmlformats.org/officeDocument/2006/relationships/tags" Target="../tags/tag83.xml"/><Relationship Id="rId7" Type="http://schemas.openxmlformats.org/officeDocument/2006/relationships/tags" Target="../tags/tag87.xml"/><Relationship Id="rId12" Type="http://schemas.openxmlformats.org/officeDocument/2006/relationships/tags" Target="../tags/tag92.xml"/><Relationship Id="rId2" Type="http://schemas.openxmlformats.org/officeDocument/2006/relationships/tags" Target="../tags/tag82.xml"/><Relationship Id="rId16" Type="http://schemas.openxmlformats.org/officeDocument/2006/relationships/image" Target="../media/image15.emf"/><Relationship Id="rId1" Type="http://schemas.openxmlformats.org/officeDocument/2006/relationships/tags" Target="../tags/tag81.xml"/><Relationship Id="rId6" Type="http://schemas.openxmlformats.org/officeDocument/2006/relationships/tags" Target="../tags/tag86.xml"/><Relationship Id="rId11" Type="http://schemas.openxmlformats.org/officeDocument/2006/relationships/tags" Target="../tags/tag91.xml"/><Relationship Id="rId5" Type="http://schemas.openxmlformats.org/officeDocument/2006/relationships/tags" Target="../tags/tag85.xml"/><Relationship Id="rId15" Type="http://schemas.openxmlformats.org/officeDocument/2006/relationships/oleObject" Target="../embeddings/oleObject28.bin"/><Relationship Id="rId10" Type="http://schemas.openxmlformats.org/officeDocument/2006/relationships/tags" Target="../tags/tag90.xml"/><Relationship Id="rId4" Type="http://schemas.openxmlformats.org/officeDocument/2006/relationships/tags" Target="../tags/tag84.xml"/><Relationship Id="rId9" Type="http://schemas.openxmlformats.org/officeDocument/2006/relationships/tags" Target="../tags/tag89.xml"/><Relationship Id="rId14" Type="http://schemas.openxmlformats.org/officeDocument/2006/relationships/slideLayout" Target="../slideLayouts/slideLayout8.xml"/></Relationships>
</file>

<file path=ppt/slides/_rels/slide26.xml.rels><?xml version="1.0" encoding="UTF-8" standalone="yes"?>
<Relationships xmlns="http://schemas.openxmlformats.org/package/2006/relationships"><Relationship Id="rId3" Type="http://schemas.openxmlformats.org/officeDocument/2006/relationships/slideLayout" Target="../slideLayouts/slideLayout8.xml"/><Relationship Id="rId2" Type="http://schemas.openxmlformats.org/officeDocument/2006/relationships/tags" Target="../tags/tag95.xml"/><Relationship Id="rId1" Type="http://schemas.openxmlformats.org/officeDocument/2006/relationships/tags" Target="../tags/tag94.xml"/><Relationship Id="rId6" Type="http://schemas.openxmlformats.org/officeDocument/2006/relationships/chart" Target="../charts/chart16.xml"/><Relationship Id="rId5" Type="http://schemas.openxmlformats.org/officeDocument/2006/relationships/image" Target="../media/image15.emf"/><Relationship Id="rId4" Type="http://schemas.openxmlformats.org/officeDocument/2006/relationships/oleObject" Target="../embeddings/oleObject29.bin"/></Relationships>
</file>

<file path=ppt/slides/_rels/slide27.xml.rels><?xml version="1.0" encoding="UTF-8" standalone="yes"?>
<Relationships xmlns="http://schemas.openxmlformats.org/package/2006/relationships"><Relationship Id="rId8" Type="http://schemas.openxmlformats.org/officeDocument/2006/relationships/tags" Target="../tags/tag103.xml"/><Relationship Id="rId13" Type="http://schemas.openxmlformats.org/officeDocument/2006/relationships/tags" Target="../tags/tag108.xml"/><Relationship Id="rId3" Type="http://schemas.openxmlformats.org/officeDocument/2006/relationships/tags" Target="../tags/tag98.xml"/><Relationship Id="rId7" Type="http://schemas.openxmlformats.org/officeDocument/2006/relationships/tags" Target="../tags/tag102.xml"/><Relationship Id="rId12" Type="http://schemas.openxmlformats.org/officeDocument/2006/relationships/tags" Target="../tags/tag107.xml"/><Relationship Id="rId2" Type="http://schemas.openxmlformats.org/officeDocument/2006/relationships/tags" Target="../tags/tag97.xml"/><Relationship Id="rId16" Type="http://schemas.openxmlformats.org/officeDocument/2006/relationships/image" Target="../media/image15.emf"/><Relationship Id="rId1" Type="http://schemas.openxmlformats.org/officeDocument/2006/relationships/tags" Target="../tags/tag96.xml"/><Relationship Id="rId6" Type="http://schemas.openxmlformats.org/officeDocument/2006/relationships/tags" Target="../tags/tag101.xml"/><Relationship Id="rId11" Type="http://schemas.openxmlformats.org/officeDocument/2006/relationships/tags" Target="../tags/tag106.xml"/><Relationship Id="rId5" Type="http://schemas.openxmlformats.org/officeDocument/2006/relationships/tags" Target="../tags/tag100.xml"/><Relationship Id="rId15" Type="http://schemas.openxmlformats.org/officeDocument/2006/relationships/oleObject" Target="../embeddings/oleObject30.bin"/><Relationship Id="rId10" Type="http://schemas.openxmlformats.org/officeDocument/2006/relationships/tags" Target="../tags/tag105.xml"/><Relationship Id="rId4" Type="http://schemas.openxmlformats.org/officeDocument/2006/relationships/tags" Target="../tags/tag99.xml"/><Relationship Id="rId9" Type="http://schemas.openxmlformats.org/officeDocument/2006/relationships/tags" Target="../tags/tag104.xml"/><Relationship Id="rId14" Type="http://schemas.openxmlformats.org/officeDocument/2006/relationships/slideLayout" Target="../slideLayouts/slideLayout8.xml"/></Relationships>
</file>

<file path=ppt/slides/_rels/slide28.xml.rels><?xml version="1.0" encoding="UTF-8" standalone="yes"?>
<Relationships xmlns="http://schemas.openxmlformats.org/package/2006/relationships"><Relationship Id="rId3" Type="http://schemas.openxmlformats.org/officeDocument/2006/relationships/tags" Target="../tags/tag111.xml"/><Relationship Id="rId7" Type="http://schemas.openxmlformats.org/officeDocument/2006/relationships/chart" Target="../charts/chart17.xml"/><Relationship Id="rId2" Type="http://schemas.openxmlformats.org/officeDocument/2006/relationships/tags" Target="../tags/tag110.xml"/><Relationship Id="rId1" Type="http://schemas.openxmlformats.org/officeDocument/2006/relationships/tags" Target="../tags/tag109.xml"/><Relationship Id="rId6" Type="http://schemas.openxmlformats.org/officeDocument/2006/relationships/image" Target="../media/image15.emf"/><Relationship Id="rId5" Type="http://schemas.openxmlformats.org/officeDocument/2006/relationships/oleObject" Target="../embeddings/oleObject31.bin"/><Relationship Id="rId4" Type="http://schemas.openxmlformats.org/officeDocument/2006/relationships/slideLayout" Target="../slideLayouts/slideLayout8.xml"/></Relationships>
</file>

<file path=ppt/slides/_rels/slide29.xml.rels><?xml version="1.0" encoding="UTF-8" standalone="yes"?>
<Relationships xmlns="http://schemas.openxmlformats.org/package/2006/relationships"><Relationship Id="rId13" Type="http://schemas.openxmlformats.org/officeDocument/2006/relationships/tags" Target="../tags/tag124.xml"/><Relationship Id="rId18" Type="http://schemas.openxmlformats.org/officeDocument/2006/relationships/tags" Target="../tags/tag129.xml"/><Relationship Id="rId26" Type="http://schemas.openxmlformats.org/officeDocument/2006/relationships/tags" Target="../tags/tag137.xml"/><Relationship Id="rId3" Type="http://schemas.openxmlformats.org/officeDocument/2006/relationships/tags" Target="../tags/tag114.xml"/><Relationship Id="rId21" Type="http://schemas.openxmlformats.org/officeDocument/2006/relationships/tags" Target="../tags/tag132.xml"/><Relationship Id="rId34" Type="http://schemas.openxmlformats.org/officeDocument/2006/relationships/oleObject" Target="../embeddings/oleObject32.bin"/><Relationship Id="rId7" Type="http://schemas.openxmlformats.org/officeDocument/2006/relationships/tags" Target="../tags/tag118.xml"/><Relationship Id="rId12" Type="http://schemas.openxmlformats.org/officeDocument/2006/relationships/tags" Target="../tags/tag123.xml"/><Relationship Id="rId17" Type="http://schemas.openxmlformats.org/officeDocument/2006/relationships/tags" Target="../tags/tag128.xml"/><Relationship Id="rId25" Type="http://schemas.openxmlformats.org/officeDocument/2006/relationships/tags" Target="../tags/tag136.xml"/><Relationship Id="rId33" Type="http://schemas.openxmlformats.org/officeDocument/2006/relationships/slideLayout" Target="../slideLayouts/slideLayout8.xml"/><Relationship Id="rId2" Type="http://schemas.openxmlformats.org/officeDocument/2006/relationships/tags" Target="../tags/tag113.xml"/><Relationship Id="rId16" Type="http://schemas.openxmlformats.org/officeDocument/2006/relationships/tags" Target="../tags/tag127.xml"/><Relationship Id="rId20" Type="http://schemas.openxmlformats.org/officeDocument/2006/relationships/tags" Target="../tags/tag131.xml"/><Relationship Id="rId29" Type="http://schemas.openxmlformats.org/officeDocument/2006/relationships/tags" Target="../tags/tag140.xml"/><Relationship Id="rId1" Type="http://schemas.openxmlformats.org/officeDocument/2006/relationships/tags" Target="../tags/tag112.xml"/><Relationship Id="rId6" Type="http://schemas.openxmlformats.org/officeDocument/2006/relationships/tags" Target="../tags/tag117.xml"/><Relationship Id="rId11" Type="http://schemas.openxmlformats.org/officeDocument/2006/relationships/tags" Target="../tags/tag122.xml"/><Relationship Id="rId24" Type="http://schemas.openxmlformats.org/officeDocument/2006/relationships/tags" Target="../tags/tag135.xml"/><Relationship Id="rId32" Type="http://schemas.openxmlformats.org/officeDocument/2006/relationships/tags" Target="../tags/tag143.xml"/><Relationship Id="rId5" Type="http://schemas.openxmlformats.org/officeDocument/2006/relationships/tags" Target="../tags/tag116.xml"/><Relationship Id="rId15" Type="http://schemas.openxmlformats.org/officeDocument/2006/relationships/tags" Target="../tags/tag126.xml"/><Relationship Id="rId23" Type="http://schemas.openxmlformats.org/officeDocument/2006/relationships/tags" Target="../tags/tag134.xml"/><Relationship Id="rId28" Type="http://schemas.openxmlformats.org/officeDocument/2006/relationships/tags" Target="../tags/tag139.xml"/><Relationship Id="rId10" Type="http://schemas.openxmlformats.org/officeDocument/2006/relationships/tags" Target="../tags/tag121.xml"/><Relationship Id="rId19" Type="http://schemas.openxmlformats.org/officeDocument/2006/relationships/tags" Target="../tags/tag130.xml"/><Relationship Id="rId31" Type="http://schemas.openxmlformats.org/officeDocument/2006/relationships/tags" Target="../tags/tag142.xml"/><Relationship Id="rId4" Type="http://schemas.openxmlformats.org/officeDocument/2006/relationships/tags" Target="../tags/tag115.xml"/><Relationship Id="rId9" Type="http://schemas.openxmlformats.org/officeDocument/2006/relationships/tags" Target="../tags/tag120.xml"/><Relationship Id="rId14" Type="http://schemas.openxmlformats.org/officeDocument/2006/relationships/tags" Target="../tags/tag125.xml"/><Relationship Id="rId22" Type="http://schemas.openxmlformats.org/officeDocument/2006/relationships/tags" Target="../tags/tag133.xml"/><Relationship Id="rId27" Type="http://schemas.openxmlformats.org/officeDocument/2006/relationships/tags" Target="../tags/tag138.xml"/><Relationship Id="rId30" Type="http://schemas.openxmlformats.org/officeDocument/2006/relationships/tags" Target="../tags/tag141.xml"/><Relationship Id="rId35" Type="http://schemas.openxmlformats.org/officeDocument/2006/relationships/image" Target="../media/image15.emf"/><Relationship Id="rId8" Type="http://schemas.openxmlformats.org/officeDocument/2006/relationships/tags" Target="../tags/tag119.xml"/></Relationships>
</file>

<file path=ppt/slides/_rels/slide3.xml.rels><?xml version="1.0" encoding="UTF-8" standalone="yes"?>
<Relationships xmlns="http://schemas.openxmlformats.org/package/2006/relationships"><Relationship Id="rId3" Type="http://schemas.openxmlformats.org/officeDocument/2006/relationships/oleObject" Target="../embeddings/oleObject7.bin"/><Relationship Id="rId2" Type="http://schemas.openxmlformats.org/officeDocument/2006/relationships/slideLayout" Target="../slideLayouts/slideLayout8.xml"/><Relationship Id="rId1" Type="http://schemas.openxmlformats.org/officeDocument/2006/relationships/tags" Target="../tags/tag8.xml"/><Relationship Id="rId5" Type="http://schemas.openxmlformats.org/officeDocument/2006/relationships/image" Target="../media/image14.png"/><Relationship Id="rId4" Type="http://schemas.openxmlformats.org/officeDocument/2006/relationships/image" Target="../media/image1.emf"/></Relationships>
</file>

<file path=ppt/slides/_rels/slide30.xml.rels><?xml version="1.0" encoding="UTF-8" standalone="yes"?>
<Relationships xmlns="http://schemas.openxmlformats.org/package/2006/relationships"><Relationship Id="rId8" Type="http://schemas.openxmlformats.org/officeDocument/2006/relationships/image" Target="../media/image15.emf"/><Relationship Id="rId3" Type="http://schemas.openxmlformats.org/officeDocument/2006/relationships/tags" Target="../tags/tag146.xml"/><Relationship Id="rId7" Type="http://schemas.openxmlformats.org/officeDocument/2006/relationships/oleObject" Target="../embeddings/oleObject33.bin"/><Relationship Id="rId2" Type="http://schemas.openxmlformats.org/officeDocument/2006/relationships/tags" Target="../tags/tag145.xml"/><Relationship Id="rId1" Type="http://schemas.openxmlformats.org/officeDocument/2006/relationships/tags" Target="../tags/tag144.xml"/><Relationship Id="rId6" Type="http://schemas.openxmlformats.org/officeDocument/2006/relationships/slideLayout" Target="../slideLayouts/slideLayout8.xml"/><Relationship Id="rId5" Type="http://schemas.openxmlformats.org/officeDocument/2006/relationships/tags" Target="../tags/tag148.xml"/><Relationship Id="rId4" Type="http://schemas.openxmlformats.org/officeDocument/2006/relationships/tags" Target="../tags/tag147.xml"/><Relationship Id="rId9" Type="http://schemas.openxmlformats.org/officeDocument/2006/relationships/chart" Target="../charts/chart18.xml"/></Relationships>
</file>

<file path=ppt/slides/_rels/slide31.xml.rels><?xml version="1.0" encoding="UTF-8" standalone="yes"?>
<Relationships xmlns="http://schemas.openxmlformats.org/package/2006/relationships"><Relationship Id="rId8" Type="http://schemas.openxmlformats.org/officeDocument/2006/relationships/image" Target="../media/image15.emf"/><Relationship Id="rId3" Type="http://schemas.openxmlformats.org/officeDocument/2006/relationships/tags" Target="../tags/tag151.xml"/><Relationship Id="rId7" Type="http://schemas.openxmlformats.org/officeDocument/2006/relationships/oleObject" Target="../embeddings/oleObject34.bin"/><Relationship Id="rId2" Type="http://schemas.openxmlformats.org/officeDocument/2006/relationships/tags" Target="../tags/tag150.xml"/><Relationship Id="rId1" Type="http://schemas.openxmlformats.org/officeDocument/2006/relationships/tags" Target="../tags/tag149.xml"/><Relationship Id="rId6" Type="http://schemas.openxmlformats.org/officeDocument/2006/relationships/slideLayout" Target="../slideLayouts/slideLayout8.xml"/><Relationship Id="rId5" Type="http://schemas.openxmlformats.org/officeDocument/2006/relationships/tags" Target="../tags/tag153.xml"/><Relationship Id="rId4" Type="http://schemas.openxmlformats.org/officeDocument/2006/relationships/tags" Target="../tags/tag152.xml"/><Relationship Id="rId9" Type="http://schemas.openxmlformats.org/officeDocument/2006/relationships/chart" Target="../charts/chart19.xml"/></Relationships>
</file>

<file path=ppt/slides/_rels/slide32.xml.rels><?xml version="1.0" encoding="UTF-8" standalone="yes"?>
<Relationships xmlns="http://schemas.openxmlformats.org/package/2006/relationships"><Relationship Id="rId3" Type="http://schemas.openxmlformats.org/officeDocument/2006/relationships/oleObject" Target="../embeddings/oleObject35.bin"/><Relationship Id="rId2" Type="http://schemas.openxmlformats.org/officeDocument/2006/relationships/slideLayout" Target="../slideLayouts/slideLayout8.xml"/><Relationship Id="rId1" Type="http://schemas.openxmlformats.org/officeDocument/2006/relationships/tags" Target="../tags/tag154.xml"/><Relationship Id="rId4" Type="http://schemas.openxmlformats.org/officeDocument/2006/relationships/image" Target="../media/image15.emf"/></Relationships>
</file>

<file path=ppt/slides/_rels/slide33.xml.rels><?xml version="1.0" encoding="UTF-8" standalone="yes"?>
<Relationships xmlns="http://schemas.openxmlformats.org/package/2006/relationships"><Relationship Id="rId3" Type="http://schemas.openxmlformats.org/officeDocument/2006/relationships/oleObject" Target="../embeddings/oleObject36.bin"/><Relationship Id="rId2" Type="http://schemas.openxmlformats.org/officeDocument/2006/relationships/slideLayout" Target="../slideLayouts/slideLayout8.xml"/><Relationship Id="rId1" Type="http://schemas.openxmlformats.org/officeDocument/2006/relationships/tags" Target="../tags/tag155.xml"/><Relationship Id="rId4" Type="http://schemas.openxmlformats.org/officeDocument/2006/relationships/image" Target="../media/image15.emf"/></Relationships>
</file>

<file path=ppt/slides/_rels/slide34.xml.rels><?xml version="1.0" encoding="UTF-8" standalone="yes"?>
<Relationships xmlns="http://schemas.openxmlformats.org/package/2006/relationships"><Relationship Id="rId3" Type="http://schemas.openxmlformats.org/officeDocument/2006/relationships/oleObject" Target="../embeddings/oleObject37.bin"/><Relationship Id="rId2" Type="http://schemas.openxmlformats.org/officeDocument/2006/relationships/slideLayout" Target="../slideLayouts/slideLayout8.xml"/><Relationship Id="rId1" Type="http://schemas.openxmlformats.org/officeDocument/2006/relationships/tags" Target="../tags/tag156.xml"/><Relationship Id="rId4" Type="http://schemas.openxmlformats.org/officeDocument/2006/relationships/image" Target="../media/image15.emf"/></Relationships>
</file>

<file path=ppt/slides/_rels/slide35.xml.rels><?xml version="1.0" encoding="UTF-8" standalone="yes"?>
<Relationships xmlns="http://schemas.openxmlformats.org/package/2006/relationships"><Relationship Id="rId3" Type="http://schemas.openxmlformats.org/officeDocument/2006/relationships/oleObject" Target="../embeddings/oleObject37.bin"/><Relationship Id="rId2" Type="http://schemas.openxmlformats.org/officeDocument/2006/relationships/slideLayout" Target="../slideLayouts/slideLayout8.xml"/><Relationship Id="rId1" Type="http://schemas.openxmlformats.org/officeDocument/2006/relationships/tags" Target="../tags/tag157.xml"/><Relationship Id="rId5" Type="http://schemas.openxmlformats.org/officeDocument/2006/relationships/chart" Target="../charts/chart20.xml"/><Relationship Id="rId4" Type="http://schemas.openxmlformats.org/officeDocument/2006/relationships/image" Target="../media/image15.emf"/></Relationships>
</file>

<file path=ppt/slides/_rels/slide36.xml.rels><?xml version="1.0" encoding="UTF-8" standalone="yes"?>
<Relationships xmlns="http://schemas.openxmlformats.org/package/2006/relationships"><Relationship Id="rId3" Type="http://schemas.openxmlformats.org/officeDocument/2006/relationships/oleObject" Target="../embeddings/oleObject38.bin"/><Relationship Id="rId2" Type="http://schemas.openxmlformats.org/officeDocument/2006/relationships/slideLayout" Target="../slideLayouts/slideLayout8.xml"/><Relationship Id="rId1" Type="http://schemas.openxmlformats.org/officeDocument/2006/relationships/tags" Target="../tags/tag158.xml"/><Relationship Id="rId5" Type="http://schemas.openxmlformats.org/officeDocument/2006/relationships/image" Target="../media/image36.png"/><Relationship Id="rId4" Type="http://schemas.openxmlformats.org/officeDocument/2006/relationships/image" Target="../media/image15.emf"/></Relationships>
</file>

<file path=ppt/slides/_rels/slide37.xml.rels><?xml version="1.0" encoding="UTF-8" standalone="yes"?>
<Relationships xmlns="http://schemas.openxmlformats.org/package/2006/relationships"><Relationship Id="rId3" Type="http://schemas.openxmlformats.org/officeDocument/2006/relationships/oleObject" Target="../embeddings/oleObject39.bin"/><Relationship Id="rId2" Type="http://schemas.openxmlformats.org/officeDocument/2006/relationships/slideLayout" Target="../slideLayouts/slideLayout8.xml"/><Relationship Id="rId1" Type="http://schemas.openxmlformats.org/officeDocument/2006/relationships/tags" Target="../tags/tag159.xml"/><Relationship Id="rId5" Type="http://schemas.openxmlformats.org/officeDocument/2006/relationships/chart" Target="../charts/chart21.xml"/><Relationship Id="rId4" Type="http://schemas.openxmlformats.org/officeDocument/2006/relationships/image" Target="../media/image15.emf"/></Relationships>
</file>

<file path=ppt/slides/_rels/slide38.xml.rels><?xml version="1.0" encoding="UTF-8" standalone="yes"?>
<Relationships xmlns="http://schemas.openxmlformats.org/package/2006/relationships"><Relationship Id="rId3" Type="http://schemas.openxmlformats.org/officeDocument/2006/relationships/oleObject" Target="../embeddings/oleObject40.bin"/><Relationship Id="rId2" Type="http://schemas.openxmlformats.org/officeDocument/2006/relationships/slideLayout" Target="../slideLayouts/slideLayout8.xml"/><Relationship Id="rId1" Type="http://schemas.openxmlformats.org/officeDocument/2006/relationships/tags" Target="../tags/tag160.xml"/><Relationship Id="rId5" Type="http://schemas.openxmlformats.org/officeDocument/2006/relationships/image" Target="../media/image37.png"/><Relationship Id="rId4" Type="http://schemas.openxmlformats.org/officeDocument/2006/relationships/image" Target="../media/image15.emf"/></Relationships>
</file>

<file path=ppt/slides/_rels/slide39.xml.rels><?xml version="1.0" encoding="UTF-8" standalone="yes"?>
<Relationships xmlns="http://schemas.openxmlformats.org/package/2006/relationships"><Relationship Id="rId3" Type="http://schemas.openxmlformats.org/officeDocument/2006/relationships/oleObject" Target="../embeddings/oleObject41.bin"/><Relationship Id="rId2" Type="http://schemas.openxmlformats.org/officeDocument/2006/relationships/slideLayout" Target="../slideLayouts/slideLayout8.xml"/><Relationship Id="rId1" Type="http://schemas.openxmlformats.org/officeDocument/2006/relationships/tags" Target="../tags/tag161.xml"/><Relationship Id="rId5" Type="http://schemas.openxmlformats.org/officeDocument/2006/relationships/chart" Target="../charts/chart22.xml"/><Relationship Id="rId4" Type="http://schemas.openxmlformats.org/officeDocument/2006/relationships/image" Target="../media/image15.emf"/></Relationships>
</file>

<file path=ppt/slides/_rels/slide4.xml.rels><?xml version="1.0" encoding="UTF-8" standalone="yes"?>
<Relationships xmlns="http://schemas.openxmlformats.org/package/2006/relationships"><Relationship Id="rId3" Type="http://schemas.openxmlformats.org/officeDocument/2006/relationships/oleObject" Target="../embeddings/oleObject8.bin"/><Relationship Id="rId2" Type="http://schemas.openxmlformats.org/officeDocument/2006/relationships/slideLayout" Target="../slideLayouts/slideLayout8.xml"/><Relationship Id="rId1" Type="http://schemas.openxmlformats.org/officeDocument/2006/relationships/tags" Target="../tags/tag9.xml"/><Relationship Id="rId4" Type="http://schemas.openxmlformats.org/officeDocument/2006/relationships/image" Target="../media/image1.emf"/></Relationships>
</file>

<file path=ppt/slides/_rels/slide40.xml.rels><?xml version="1.0" encoding="UTF-8" standalone="yes"?>
<Relationships xmlns="http://schemas.openxmlformats.org/package/2006/relationships"><Relationship Id="rId3" Type="http://schemas.openxmlformats.org/officeDocument/2006/relationships/oleObject" Target="../embeddings/oleObject42.bin"/><Relationship Id="rId2" Type="http://schemas.openxmlformats.org/officeDocument/2006/relationships/slideLayout" Target="../slideLayouts/slideLayout8.xml"/><Relationship Id="rId1" Type="http://schemas.openxmlformats.org/officeDocument/2006/relationships/tags" Target="../tags/tag162.xml"/><Relationship Id="rId6" Type="http://schemas.openxmlformats.org/officeDocument/2006/relationships/image" Target="../media/image39.jpeg"/><Relationship Id="rId5" Type="http://schemas.openxmlformats.org/officeDocument/2006/relationships/image" Target="../media/image38.png"/><Relationship Id="rId4" Type="http://schemas.openxmlformats.org/officeDocument/2006/relationships/image" Target="../media/image15.emf"/></Relationships>
</file>

<file path=ppt/slides/_rels/slide41.xml.rels><?xml version="1.0" encoding="UTF-8" standalone="yes"?>
<Relationships xmlns="http://schemas.openxmlformats.org/package/2006/relationships"><Relationship Id="rId3" Type="http://schemas.openxmlformats.org/officeDocument/2006/relationships/oleObject" Target="../embeddings/oleObject43.bin"/><Relationship Id="rId2" Type="http://schemas.openxmlformats.org/officeDocument/2006/relationships/slideLayout" Target="../slideLayouts/slideLayout8.xml"/><Relationship Id="rId1" Type="http://schemas.openxmlformats.org/officeDocument/2006/relationships/tags" Target="../tags/tag163.xml"/><Relationship Id="rId5" Type="http://schemas.openxmlformats.org/officeDocument/2006/relationships/image" Target="../media/image40.jpeg"/><Relationship Id="rId4" Type="http://schemas.openxmlformats.org/officeDocument/2006/relationships/image" Target="../media/image15.emf"/></Relationships>
</file>

<file path=ppt/slides/_rels/slide42.xml.rels><?xml version="1.0" encoding="UTF-8" standalone="yes"?>
<Relationships xmlns="http://schemas.openxmlformats.org/package/2006/relationships"><Relationship Id="rId3" Type="http://schemas.openxmlformats.org/officeDocument/2006/relationships/oleObject" Target="../embeddings/oleObject44.bin"/><Relationship Id="rId2" Type="http://schemas.openxmlformats.org/officeDocument/2006/relationships/slideLayout" Target="../slideLayouts/slideLayout8.xml"/><Relationship Id="rId1" Type="http://schemas.openxmlformats.org/officeDocument/2006/relationships/tags" Target="../tags/tag164.xml"/><Relationship Id="rId4" Type="http://schemas.openxmlformats.org/officeDocument/2006/relationships/image" Target="../media/image15.emf"/></Relationships>
</file>

<file path=ppt/slides/_rels/slide43.xml.rels><?xml version="1.0" encoding="UTF-8" standalone="yes"?>
<Relationships xmlns="http://schemas.openxmlformats.org/package/2006/relationships"><Relationship Id="rId3" Type="http://schemas.openxmlformats.org/officeDocument/2006/relationships/oleObject" Target="../embeddings/oleObject45.bin"/><Relationship Id="rId2" Type="http://schemas.openxmlformats.org/officeDocument/2006/relationships/slideLayout" Target="../slideLayouts/slideLayout8.xml"/><Relationship Id="rId1" Type="http://schemas.openxmlformats.org/officeDocument/2006/relationships/tags" Target="../tags/tag165.xml"/><Relationship Id="rId5" Type="http://schemas.openxmlformats.org/officeDocument/2006/relationships/chart" Target="../charts/chart23.xml"/><Relationship Id="rId4" Type="http://schemas.openxmlformats.org/officeDocument/2006/relationships/image" Target="../media/image15.emf"/></Relationships>
</file>

<file path=ppt/slides/_rels/slide44.xml.rels><?xml version="1.0" encoding="UTF-8" standalone="yes"?>
<Relationships xmlns="http://schemas.openxmlformats.org/package/2006/relationships"><Relationship Id="rId8" Type="http://schemas.openxmlformats.org/officeDocument/2006/relationships/chart" Target="../charts/chart27.xml"/><Relationship Id="rId3" Type="http://schemas.openxmlformats.org/officeDocument/2006/relationships/oleObject" Target="../embeddings/oleObject46.bin"/><Relationship Id="rId7" Type="http://schemas.openxmlformats.org/officeDocument/2006/relationships/chart" Target="../charts/chart26.xml"/><Relationship Id="rId2" Type="http://schemas.openxmlformats.org/officeDocument/2006/relationships/slideLayout" Target="../slideLayouts/slideLayout8.xml"/><Relationship Id="rId1" Type="http://schemas.openxmlformats.org/officeDocument/2006/relationships/tags" Target="../tags/tag166.xml"/><Relationship Id="rId6" Type="http://schemas.openxmlformats.org/officeDocument/2006/relationships/chart" Target="../charts/chart25.xml"/><Relationship Id="rId5" Type="http://schemas.openxmlformats.org/officeDocument/2006/relationships/chart" Target="../charts/chart24.xml"/><Relationship Id="rId4" Type="http://schemas.openxmlformats.org/officeDocument/2006/relationships/image" Target="../media/image15.emf"/></Relationships>
</file>

<file path=ppt/slides/_rels/slide45.xml.rels><?xml version="1.0" encoding="UTF-8" standalone="yes"?>
<Relationships xmlns="http://schemas.openxmlformats.org/package/2006/relationships"><Relationship Id="rId3" Type="http://schemas.openxmlformats.org/officeDocument/2006/relationships/oleObject" Target="../embeddings/oleObject47.bin"/><Relationship Id="rId2" Type="http://schemas.openxmlformats.org/officeDocument/2006/relationships/slideLayout" Target="../slideLayouts/slideLayout8.xml"/><Relationship Id="rId1" Type="http://schemas.openxmlformats.org/officeDocument/2006/relationships/tags" Target="../tags/tag167.xml"/><Relationship Id="rId5" Type="http://schemas.openxmlformats.org/officeDocument/2006/relationships/chart" Target="../charts/chart28.xml"/><Relationship Id="rId4" Type="http://schemas.openxmlformats.org/officeDocument/2006/relationships/image" Target="../media/image15.emf"/></Relationships>
</file>

<file path=ppt/slides/_rels/slide46.xml.rels><?xml version="1.0" encoding="UTF-8" standalone="yes"?>
<Relationships xmlns="http://schemas.openxmlformats.org/package/2006/relationships"><Relationship Id="rId8" Type="http://schemas.openxmlformats.org/officeDocument/2006/relationships/image" Target="../media/image44.svg"/><Relationship Id="rId3" Type="http://schemas.openxmlformats.org/officeDocument/2006/relationships/oleObject" Target="../embeddings/oleObject48.bin"/><Relationship Id="rId7" Type="http://schemas.openxmlformats.org/officeDocument/2006/relationships/image" Target="../media/image43.png"/><Relationship Id="rId2" Type="http://schemas.openxmlformats.org/officeDocument/2006/relationships/slideLayout" Target="../slideLayouts/slideLayout8.xml"/><Relationship Id="rId1" Type="http://schemas.openxmlformats.org/officeDocument/2006/relationships/tags" Target="../tags/tag168.xml"/><Relationship Id="rId6" Type="http://schemas.openxmlformats.org/officeDocument/2006/relationships/image" Target="../media/image42.png"/><Relationship Id="rId5" Type="http://schemas.openxmlformats.org/officeDocument/2006/relationships/image" Target="../media/image41.png"/><Relationship Id="rId4" Type="http://schemas.openxmlformats.org/officeDocument/2006/relationships/image" Target="../media/image15.emf"/></Relationships>
</file>

<file path=ppt/slides/_rels/slide47.xml.rels><?xml version="1.0" encoding="UTF-8" standalone="yes"?>
<Relationships xmlns="http://schemas.openxmlformats.org/package/2006/relationships"><Relationship Id="rId3" Type="http://schemas.openxmlformats.org/officeDocument/2006/relationships/oleObject" Target="../embeddings/oleObject49.bin"/><Relationship Id="rId2" Type="http://schemas.openxmlformats.org/officeDocument/2006/relationships/slideLayout" Target="../slideLayouts/slideLayout8.xml"/><Relationship Id="rId1" Type="http://schemas.openxmlformats.org/officeDocument/2006/relationships/tags" Target="../tags/tag169.xml"/><Relationship Id="rId5" Type="http://schemas.openxmlformats.org/officeDocument/2006/relationships/image" Target="../media/image45.png"/><Relationship Id="rId4" Type="http://schemas.openxmlformats.org/officeDocument/2006/relationships/image" Target="../media/image15.emf"/></Relationships>
</file>

<file path=ppt/slides/_rels/slide48.xml.rels><?xml version="1.0" encoding="UTF-8" standalone="yes"?>
<Relationships xmlns="http://schemas.openxmlformats.org/package/2006/relationships"><Relationship Id="rId8" Type="http://schemas.openxmlformats.org/officeDocument/2006/relationships/image" Target="../media/image48.svg"/><Relationship Id="rId3" Type="http://schemas.openxmlformats.org/officeDocument/2006/relationships/notesSlide" Target="../notesSlides/notesSlide9.xml"/><Relationship Id="rId7" Type="http://schemas.openxmlformats.org/officeDocument/2006/relationships/image" Target="../media/image47.png"/><Relationship Id="rId2" Type="http://schemas.openxmlformats.org/officeDocument/2006/relationships/slideLayout" Target="../slideLayouts/slideLayout8.xml"/><Relationship Id="rId1" Type="http://schemas.openxmlformats.org/officeDocument/2006/relationships/tags" Target="../tags/tag170.xml"/><Relationship Id="rId6" Type="http://schemas.openxmlformats.org/officeDocument/2006/relationships/image" Target="../media/image46.png"/><Relationship Id="rId5" Type="http://schemas.openxmlformats.org/officeDocument/2006/relationships/image" Target="../media/image15.emf"/><Relationship Id="rId4" Type="http://schemas.openxmlformats.org/officeDocument/2006/relationships/oleObject" Target="../embeddings/oleObject50.bin"/></Relationships>
</file>

<file path=ppt/slides/_rels/slide49.xml.rels><?xml version="1.0" encoding="UTF-8" standalone="yes"?>
<Relationships xmlns="http://schemas.openxmlformats.org/package/2006/relationships"><Relationship Id="rId3" Type="http://schemas.openxmlformats.org/officeDocument/2006/relationships/oleObject" Target="../embeddings/oleObject51.bin"/><Relationship Id="rId2" Type="http://schemas.openxmlformats.org/officeDocument/2006/relationships/slideLayout" Target="../slideLayouts/slideLayout8.xml"/><Relationship Id="rId1" Type="http://schemas.openxmlformats.org/officeDocument/2006/relationships/tags" Target="../tags/tag171.xml"/><Relationship Id="rId5" Type="http://schemas.openxmlformats.org/officeDocument/2006/relationships/image" Target="../media/image49.jpeg"/><Relationship Id="rId4" Type="http://schemas.openxmlformats.org/officeDocument/2006/relationships/image" Target="../media/image15.emf"/></Relationships>
</file>

<file path=ppt/slides/_rels/slide5.xml.rels><?xml version="1.0" encoding="UTF-8" standalone="yes"?>
<Relationships xmlns="http://schemas.openxmlformats.org/package/2006/relationships"><Relationship Id="rId8" Type="http://schemas.openxmlformats.org/officeDocument/2006/relationships/hyperlink" Target="http://citeseerx.ist.psu.edu/viewdoc/download?doi=10.1.1.566.9487&amp;rep=rep1&amp;type=pdf" TargetMode="External"/><Relationship Id="rId3" Type="http://schemas.openxmlformats.org/officeDocument/2006/relationships/notesSlide" Target="../notesSlides/notesSlide1.xml"/><Relationship Id="rId7" Type="http://schemas.openxmlformats.org/officeDocument/2006/relationships/image" Target="../media/image16.jpg"/><Relationship Id="rId2" Type="http://schemas.openxmlformats.org/officeDocument/2006/relationships/slideLayout" Target="../slideLayouts/slideLayout8.xml"/><Relationship Id="rId1" Type="http://schemas.openxmlformats.org/officeDocument/2006/relationships/tags" Target="../tags/tag10.xml"/><Relationship Id="rId6" Type="http://schemas.openxmlformats.org/officeDocument/2006/relationships/chart" Target="../charts/chart1.xml"/><Relationship Id="rId5" Type="http://schemas.openxmlformats.org/officeDocument/2006/relationships/image" Target="../media/image15.emf"/><Relationship Id="rId4" Type="http://schemas.openxmlformats.org/officeDocument/2006/relationships/oleObject" Target="../embeddings/oleObject9.bin"/></Relationships>
</file>

<file path=ppt/slides/_rels/slide50.xml.rels><?xml version="1.0" encoding="UTF-8" standalone="yes"?>
<Relationships xmlns="http://schemas.openxmlformats.org/package/2006/relationships"><Relationship Id="rId3" Type="http://schemas.openxmlformats.org/officeDocument/2006/relationships/oleObject" Target="../embeddings/oleObject52.bin"/><Relationship Id="rId2" Type="http://schemas.openxmlformats.org/officeDocument/2006/relationships/slideLayout" Target="../slideLayouts/slideLayout8.xml"/><Relationship Id="rId1" Type="http://schemas.openxmlformats.org/officeDocument/2006/relationships/tags" Target="../tags/tag172.xml"/><Relationship Id="rId4" Type="http://schemas.openxmlformats.org/officeDocument/2006/relationships/image" Target="../media/image15.emf"/></Relationships>
</file>

<file path=ppt/slides/_rels/slide51.xml.rels><?xml version="1.0" encoding="UTF-8" standalone="yes"?>
<Relationships xmlns="http://schemas.openxmlformats.org/package/2006/relationships"><Relationship Id="rId3" Type="http://schemas.openxmlformats.org/officeDocument/2006/relationships/oleObject" Target="../embeddings/oleObject53.bin"/><Relationship Id="rId2" Type="http://schemas.openxmlformats.org/officeDocument/2006/relationships/slideLayout" Target="../slideLayouts/slideLayout8.xml"/><Relationship Id="rId1" Type="http://schemas.openxmlformats.org/officeDocument/2006/relationships/tags" Target="../tags/tag173.xml"/><Relationship Id="rId6" Type="http://schemas.openxmlformats.org/officeDocument/2006/relationships/image" Target="../media/image51.emf"/><Relationship Id="rId5" Type="http://schemas.openxmlformats.org/officeDocument/2006/relationships/image" Target="../media/image50.png"/><Relationship Id="rId4" Type="http://schemas.openxmlformats.org/officeDocument/2006/relationships/image" Target="../media/image15.emf"/></Relationships>
</file>

<file path=ppt/slides/_rels/slide52.xml.rels><?xml version="1.0" encoding="UTF-8" standalone="yes"?>
<Relationships xmlns="http://schemas.openxmlformats.org/package/2006/relationships"><Relationship Id="rId3" Type="http://schemas.openxmlformats.org/officeDocument/2006/relationships/oleObject" Target="../embeddings/oleObject54.bin"/><Relationship Id="rId2" Type="http://schemas.openxmlformats.org/officeDocument/2006/relationships/slideLayout" Target="../slideLayouts/slideLayout8.xml"/><Relationship Id="rId1" Type="http://schemas.openxmlformats.org/officeDocument/2006/relationships/tags" Target="../tags/tag174.xml"/><Relationship Id="rId4" Type="http://schemas.openxmlformats.org/officeDocument/2006/relationships/image" Target="../media/image15.emf"/></Relationships>
</file>

<file path=ppt/slides/_rels/slide53.xml.rels><?xml version="1.0" encoding="UTF-8" standalone="yes"?>
<Relationships xmlns="http://schemas.openxmlformats.org/package/2006/relationships"><Relationship Id="rId3" Type="http://schemas.openxmlformats.org/officeDocument/2006/relationships/oleObject" Target="../embeddings/oleObject54.bin"/><Relationship Id="rId2" Type="http://schemas.openxmlformats.org/officeDocument/2006/relationships/slideLayout" Target="../slideLayouts/slideLayout8.xml"/><Relationship Id="rId1" Type="http://schemas.openxmlformats.org/officeDocument/2006/relationships/tags" Target="../tags/tag175.xml"/><Relationship Id="rId4" Type="http://schemas.openxmlformats.org/officeDocument/2006/relationships/image" Target="../media/image15.emf"/></Relationships>
</file>

<file path=ppt/slides/_rels/slide54.xml.rels><?xml version="1.0" encoding="UTF-8" standalone="yes"?>
<Relationships xmlns="http://schemas.openxmlformats.org/package/2006/relationships"><Relationship Id="rId3" Type="http://schemas.openxmlformats.org/officeDocument/2006/relationships/oleObject" Target="../embeddings/oleObject55.bin"/><Relationship Id="rId2" Type="http://schemas.openxmlformats.org/officeDocument/2006/relationships/slideLayout" Target="../slideLayouts/slideLayout8.xml"/><Relationship Id="rId1" Type="http://schemas.openxmlformats.org/officeDocument/2006/relationships/tags" Target="../tags/tag176.xml"/><Relationship Id="rId6" Type="http://schemas.openxmlformats.org/officeDocument/2006/relationships/image" Target="../media/image53.svg"/><Relationship Id="rId5" Type="http://schemas.openxmlformats.org/officeDocument/2006/relationships/image" Target="../media/image52.png"/><Relationship Id="rId4" Type="http://schemas.openxmlformats.org/officeDocument/2006/relationships/image" Target="../media/image15.emf"/></Relationships>
</file>

<file path=ppt/slides/_rels/slide55.xml.rels><?xml version="1.0" encoding="UTF-8" standalone="yes"?>
<Relationships xmlns="http://schemas.openxmlformats.org/package/2006/relationships"><Relationship Id="rId3" Type="http://schemas.openxmlformats.org/officeDocument/2006/relationships/oleObject" Target="../embeddings/oleObject56.bin"/><Relationship Id="rId7" Type="http://schemas.openxmlformats.org/officeDocument/2006/relationships/image" Target="../media/image56.svg"/><Relationship Id="rId2" Type="http://schemas.openxmlformats.org/officeDocument/2006/relationships/slideLayout" Target="../slideLayouts/slideLayout8.xml"/><Relationship Id="rId1" Type="http://schemas.openxmlformats.org/officeDocument/2006/relationships/tags" Target="../tags/tag177.xml"/><Relationship Id="rId6" Type="http://schemas.openxmlformats.org/officeDocument/2006/relationships/image" Target="../media/image55.png"/><Relationship Id="rId5" Type="http://schemas.openxmlformats.org/officeDocument/2006/relationships/image" Target="../media/image54.png"/><Relationship Id="rId4" Type="http://schemas.openxmlformats.org/officeDocument/2006/relationships/image" Target="../media/image15.emf"/></Relationships>
</file>

<file path=ppt/slides/_rels/slide56.xml.rels><?xml version="1.0" encoding="UTF-8" standalone="yes"?>
<Relationships xmlns="http://schemas.openxmlformats.org/package/2006/relationships"><Relationship Id="rId3" Type="http://schemas.openxmlformats.org/officeDocument/2006/relationships/oleObject" Target="../embeddings/oleObject57.bin"/><Relationship Id="rId2" Type="http://schemas.openxmlformats.org/officeDocument/2006/relationships/slideLayout" Target="../slideLayouts/slideLayout8.xml"/><Relationship Id="rId1" Type="http://schemas.openxmlformats.org/officeDocument/2006/relationships/tags" Target="../tags/tag178.xml"/><Relationship Id="rId4" Type="http://schemas.openxmlformats.org/officeDocument/2006/relationships/image" Target="../media/image15.emf"/></Relationships>
</file>

<file path=ppt/slides/_rels/slide57.xml.rels><?xml version="1.0" encoding="UTF-8" standalone="yes"?>
<Relationships xmlns="http://schemas.openxmlformats.org/package/2006/relationships"><Relationship Id="rId3" Type="http://schemas.openxmlformats.org/officeDocument/2006/relationships/oleObject" Target="../embeddings/oleObject58.bin"/><Relationship Id="rId2" Type="http://schemas.openxmlformats.org/officeDocument/2006/relationships/slideLayout" Target="../slideLayouts/slideLayout8.xml"/><Relationship Id="rId1" Type="http://schemas.openxmlformats.org/officeDocument/2006/relationships/tags" Target="../tags/tag179.xml"/><Relationship Id="rId4" Type="http://schemas.openxmlformats.org/officeDocument/2006/relationships/image" Target="../media/image15.emf"/></Relationships>
</file>

<file path=ppt/slides/_rels/slide58.xml.rels><?xml version="1.0" encoding="UTF-8" standalone="yes"?>
<Relationships xmlns="http://schemas.openxmlformats.org/package/2006/relationships"><Relationship Id="rId3" Type="http://schemas.openxmlformats.org/officeDocument/2006/relationships/oleObject" Target="../embeddings/oleObject59.bin"/><Relationship Id="rId2" Type="http://schemas.openxmlformats.org/officeDocument/2006/relationships/slideLayout" Target="../slideLayouts/slideLayout8.xml"/><Relationship Id="rId1" Type="http://schemas.openxmlformats.org/officeDocument/2006/relationships/tags" Target="../tags/tag180.xml"/><Relationship Id="rId4" Type="http://schemas.openxmlformats.org/officeDocument/2006/relationships/image" Target="../media/image15.emf"/></Relationships>
</file>

<file path=ppt/slides/_rels/slide59.xml.rels><?xml version="1.0" encoding="UTF-8" standalone="yes"?>
<Relationships xmlns="http://schemas.openxmlformats.org/package/2006/relationships"><Relationship Id="rId3" Type="http://schemas.openxmlformats.org/officeDocument/2006/relationships/oleObject" Target="../embeddings/oleObject60.bin"/><Relationship Id="rId2" Type="http://schemas.openxmlformats.org/officeDocument/2006/relationships/slideLayout" Target="../slideLayouts/slideLayout8.xml"/><Relationship Id="rId1" Type="http://schemas.openxmlformats.org/officeDocument/2006/relationships/tags" Target="../tags/tag181.xml"/><Relationship Id="rId5" Type="http://schemas.openxmlformats.org/officeDocument/2006/relationships/image" Target="../media/image57.png"/><Relationship Id="rId4" Type="http://schemas.openxmlformats.org/officeDocument/2006/relationships/image" Target="../media/image15.emf"/></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2.xml"/><Relationship Id="rId7" Type="http://schemas.openxmlformats.org/officeDocument/2006/relationships/hyperlink" Target="https://www.oecd-ilibrary.org/social-issues-migration-health/investing-in-medication-adherence-improves-health-outcomes-and-health-system-efficiency_8178962c-en" TargetMode="External"/><Relationship Id="rId2" Type="http://schemas.openxmlformats.org/officeDocument/2006/relationships/slideLayout" Target="../slideLayouts/slideLayout8.xml"/><Relationship Id="rId1" Type="http://schemas.openxmlformats.org/officeDocument/2006/relationships/tags" Target="../tags/tag11.xml"/><Relationship Id="rId6" Type="http://schemas.openxmlformats.org/officeDocument/2006/relationships/chart" Target="../charts/chart2.xml"/><Relationship Id="rId5" Type="http://schemas.openxmlformats.org/officeDocument/2006/relationships/image" Target="../media/image15.emf"/><Relationship Id="rId4" Type="http://schemas.openxmlformats.org/officeDocument/2006/relationships/oleObject" Target="../embeddings/oleObject10.bin"/></Relationships>
</file>

<file path=ppt/slides/_rels/slide60.xml.rels><?xml version="1.0" encoding="UTF-8" standalone="yes"?>
<Relationships xmlns="http://schemas.openxmlformats.org/package/2006/relationships"><Relationship Id="rId3" Type="http://schemas.openxmlformats.org/officeDocument/2006/relationships/oleObject" Target="../embeddings/oleObject61.bin"/><Relationship Id="rId2" Type="http://schemas.openxmlformats.org/officeDocument/2006/relationships/slideLayout" Target="../slideLayouts/slideLayout8.xml"/><Relationship Id="rId1" Type="http://schemas.openxmlformats.org/officeDocument/2006/relationships/tags" Target="../tags/tag182.xml"/><Relationship Id="rId4" Type="http://schemas.openxmlformats.org/officeDocument/2006/relationships/image" Target="../media/image15.emf"/></Relationships>
</file>

<file path=ppt/slides/_rels/slide61.xml.rels><?xml version="1.0" encoding="UTF-8" standalone="yes"?>
<Relationships xmlns="http://schemas.openxmlformats.org/package/2006/relationships"><Relationship Id="rId3" Type="http://schemas.openxmlformats.org/officeDocument/2006/relationships/oleObject" Target="../embeddings/oleObject62.bin"/><Relationship Id="rId2" Type="http://schemas.openxmlformats.org/officeDocument/2006/relationships/slideLayout" Target="../slideLayouts/slideLayout8.xml"/><Relationship Id="rId1" Type="http://schemas.openxmlformats.org/officeDocument/2006/relationships/tags" Target="../tags/tag183.xml"/><Relationship Id="rId5" Type="http://schemas.openxmlformats.org/officeDocument/2006/relationships/chart" Target="../charts/chart29.xml"/><Relationship Id="rId4" Type="http://schemas.openxmlformats.org/officeDocument/2006/relationships/image" Target="../media/image15.emf"/></Relationships>
</file>

<file path=ppt/slides/_rels/slide62.xml.rels><?xml version="1.0" encoding="UTF-8" standalone="yes"?>
<Relationships xmlns="http://schemas.openxmlformats.org/package/2006/relationships"><Relationship Id="rId3" Type="http://schemas.openxmlformats.org/officeDocument/2006/relationships/oleObject" Target="../embeddings/oleObject63.bin"/><Relationship Id="rId2" Type="http://schemas.openxmlformats.org/officeDocument/2006/relationships/slideLayout" Target="../slideLayouts/slideLayout8.xml"/><Relationship Id="rId1" Type="http://schemas.openxmlformats.org/officeDocument/2006/relationships/tags" Target="../tags/tag184.xml"/><Relationship Id="rId6" Type="http://schemas.microsoft.com/office/2007/relationships/hdphoto" Target="../media/hdphoto2.wdp"/><Relationship Id="rId5" Type="http://schemas.openxmlformats.org/officeDocument/2006/relationships/image" Target="../media/image58.png"/><Relationship Id="rId4" Type="http://schemas.openxmlformats.org/officeDocument/2006/relationships/image" Target="../media/image15.emf"/></Relationships>
</file>

<file path=ppt/slides/_rels/slide63.xml.rels><?xml version="1.0" encoding="UTF-8" standalone="yes"?>
<Relationships xmlns="http://schemas.openxmlformats.org/package/2006/relationships"><Relationship Id="rId3" Type="http://schemas.openxmlformats.org/officeDocument/2006/relationships/oleObject" Target="../embeddings/oleObject64.bin"/><Relationship Id="rId2" Type="http://schemas.openxmlformats.org/officeDocument/2006/relationships/slideLayout" Target="../slideLayouts/slideLayout8.xml"/><Relationship Id="rId1" Type="http://schemas.openxmlformats.org/officeDocument/2006/relationships/tags" Target="../tags/tag185.xml"/><Relationship Id="rId4" Type="http://schemas.openxmlformats.org/officeDocument/2006/relationships/image" Target="../media/image15.emf"/></Relationships>
</file>

<file path=ppt/slides/_rels/slide64.xml.rels><?xml version="1.0" encoding="UTF-8" standalone="yes"?>
<Relationships xmlns="http://schemas.openxmlformats.org/package/2006/relationships"><Relationship Id="rId3" Type="http://schemas.openxmlformats.org/officeDocument/2006/relationships/oleObject" Target="../embeddings/oleObject65.bin"/><Relationship Id="rId2" Type="http://schemas.openxmlformats.org/officeDocument/2006/relationships/slideLayout" Target="../slideLayouts/slideLayout8.xml"/><Relationship Id="rId1" Type="http://schemas.openxmlformats.org/officeDocument/2006/relationships/tags" Target="../tags/tag186.xml"/><Relationship Id="rId5" Type="http://schemas.openxmlformats.org/officeDocument/2006/relationships/image" Target="../media/image59.jpeg"/><Relationship Id="rId4" Type="http://schemas.openxmlformats.org/officeDocument/2006/relationships/image" Target="../media/image15.emf"/></Relationships>
</file>

<file path=ppt/slides/_rels/slide65.xml.rels><?xml version="1.0" encoding="UTF-8" standalone="yes"?>
<Relationships xmlns="http://schemas.openxmlformats.org/package/2006/relationships"><Relationship Id="rId3" Type="http://schemas.openxmlformats.org/officeDocument/2006/relationships/oleObject" Target="../embeddings/oleObject66.bin"/><Relationship Id="rId2" Type="http://schemas.openxmlformats.org/officeDocument/2006/relationships/slideLayout" Target="../slideLayouts/slideLayout8.xml"/><Relationship Id="rId1" Type="http://schemas.openxmlformats.org/officeDocument/2006/relationships/tags" Target="../tags/tag187.xml"/><Relationship Id="rId5" Type="http://schemas.openxmlformats.org/officeDocument/2006/relationships/image" Target="../media/image60.png"/><Relationship Id="rId4" Type="http://schemas.openxmlformats.org/officeDocument/2006/relationships/image" Target="../media/image15.emf"/></Relationships>
</file>

<file path=ppt/slides/_rels/slide66.xml.rels><?xml version="1.0" encoding="UTF-8" standalone="yes"?>
<Relationships xmlns="http://schemas.openxmlformats.org/package/2006/relationships"><Relationship Id="rId3" Type="http://schemas.openxmlformats.org/officeDocument/2006/relationships/oleObject" Target="../embeddings/oleObject67.bin"/><Relationship Id="rId2" Type="http://schemas.openxmlformats.org/officeDocument/2006/relationships/slideLayout" Target="../slideLayouts/slideLayout8.xml"/><Relationship Id="rId1" Type="http://schemas.openxmlformats.org/officeDocument/2006/relationships/tags" Target="../tags/tag188.xml"/><Relationship Id="rId5" Type="http://schemas.openxmlformats.org/officeDocument/2006/relationships/image" Target="../media/image61.png"/><Relationship Id="rId4" Type="http://schemas.openxmlformats.org/officeDocument/2006/relationships/image" Target="../media/image15.emf"/></Relationships>
</file>

<file path=ppt/slides/_rels/slide67.xml.rels><?xml version="1.0" encoding="UTF-8" standalone="yes"?>
<Relationships xmlns="http://schemas.openxmlformats.org/package/2006/relationships"><Relationship Id="rId3" Type="http://schemas.openxmlformats.org/officeDocument/2006/relationships/oleObject" Target="../embeddings/oleObject68.bin"/><Relationship Id="rId2" Type="http://schemas.openxmlformats.org/officeDocument/2006/relationships/slideLayout" Target="../slideLayouts/slideLayout8.xml"/><Relationship Id="rId1" Type="http://schemas.openxmlformats.org/officeDocument/2006/relationships/tags" Target="../tags/tag189.xml"/><Relationship Id="rId5" Type="http://schemas.openxmlformats.org/officeDocument/2006/relationships/image" Target="../media/image62.emf"/><Relationship Id="rId4" Type="http://schemas.openxmlformats.org/officeDocument/2006/relationships/image" Target="../media/image15.emf"/></Relationships>
</file>

<file path=ppt/slides/_rels/slide68.xml.rels><?xml version="1.0" encoding="UTF-8" standalone="yes"?>
<Relationships xmlns="http://schemas.openxmlformats.org/package/2006/relationships"><Relationship Id="rId3" Type="http://schemas.openxmlformats.org/officeDocument/2006/relationships/oleObject" Target="../embeddings/oleObject69.bin"/><Relationship Id="rId2" Type="http://schemas.openxmlformats.org/officeDocument/2006/relationships/slideLayout" Target="../slideLayouts/slideLayout8.xml"/><Relationship Id="rId1" Type="http://schemas.openxmlformats.org/officeDocument/2006/relationships/tags" Target="../tags/tag190.xml"/><Relationship Id="rId4" Type="http://schemas.openxmlformats.org/officeDocument/2006/relationships/image" Target="../media/image15.emf"/></Relationships>
</file>

<file path=ppt/slides/_rels/slide69.xml.rels><?xml version="1.0" encoding="UTF-8" standalone="yes"?>
<Relationships xmlns="http://schemas.openxmlformats.org/package/2006/relationships"><Relationship Id="rId3" Type="http://schemas.openxmlformats.org/officeDocument/2006/relationships/oleObject" Target="../embeddings/oleObject70.bin"/><Relationship Id="rId2" Type="http://schemas.openxmlformats.org/officeDocument/2006/relationships/slideLayout" Target="../slideLayouts/slideLayout8.xml"/><Relationship Id="rId1" Type="http://schemas.openxmlformats.org/officeDocument/2006/relationships/tags" Target="../tags/tag191.xml"/><Relationship Id="rId5" Type="http://schemas.openxmlformats.org/officeDocument/2006/relationships/image" Target="../media/image63.jpeg"/><Relationship Id="rId4" Type="http://schemas.openxmlformats.org/officeDocument/2006/relationships/image" Target="../media/image15.emf"/></Relationships>
</file>

<file path=ppt/slides/_rels/slide7.xml.rels><?xml version="1.0" encoding="UTF-8" standalone="yes"?>
<Relationships xmlns="http://schemas.openxmlformats.org/package/2006/relationships"><Relationship Id="rId3" Type="http://schemas.openxmlformats.org/officeDocument/2006/relationships/oleObject" Target="../embeddings/oleObject11.bin"/><Relationship Id="rId2" Type="http://schemas.openxmlformats.org/officeDocument/2006/relationships/slideLayout" Target="../slideLayouts/slideLayout8.xml"/><Relationship Id="rId1" Type="http://schemas.openxmlformats.org/officeDocument/2006/relationships/tags" Target="../tags/tag12.xml"/><Relationship Id="rId5" Type="http://schemas.openxmlformats.org/officeDocument/2006/relationships/image" Target="../media/image17.jpg"/><Relationship Id="rId4" Type="http://schemas.openxmlformats.org/officeDocument/2006/relationships/image" Target="../media/image1.emf"/></Relationships>
</file>

<file path=ppt/slides/_rels/slide70.xml.rels><?xml version="1.0" encoding="UTF-8" standalone="yes"?>
<Relationships xmlns="http://schemas.openxmlformats.org/package/2006/relationships"><Relationship Id="rId3" Type="http://schemas.openxmlformats.org/officeDocument/2006/relationships/oleObject" Target="../embeddings/oleObject71.bin"/><Relationship Id="rId7" Type="http://schemas.openxmlformats.org/officeDocument/2006/relationships/image" Target="../media/image65.png"/><Relationship Id="rId2" Type="http://schemas.openxmlformats.org/officeDocument/2006/relationships/slideLayout" Target="../slideLayouts/slideLayout8.xml"/><Relationship Id="rId1" Type="http://schemas.openxmlformats.org/officeDocument/2006/relationships/tags" Target="../tags/tag192.xml"/><Relationship Id="rId6" Type="http://schemas.openxmlformats.org/officeDocument/2006/relationships/image" Target="../media/image64.png"/><Relationship Id="rId5" Type="http://schemas.openxmlformats.org/officeDocument/2006/relationships/image" Target="../media/image63.jpeg"/><Relationship Id="rId4" Type="http://schemas.openxmlformats.org/officeDocument/2006/relationships/image" Target="../media/image15.emf"/></Relationships>
</file>

<file path=ppt/slides/_rels/slide71.xml.rels><?xml version="1.0" encoding="UTF-8" standalone="yes"?>
<Relationships xmlns="http://schemas.openxmlformats.org/package/2006/relationships"><Relationship Id="rId3" Type="http://schemas.openxmlformats.org/officeDocument/2006/relationships/oleObject" Target="../embeddings/oleObject72.bin"/><Relationship Id="rId2" Type="http://schemas.openxmlformats.org/officeDocument/2006/relationships/slideLayout" Target="../slideLayouts/slideLayout8.xml"/><Relationship Id="rId1" Type="http://schemas.openxmlformats.org/officeDocument/2006/relationships/tags" Target="../tags/tag193.xml"/><Relationship Id="rId6" Type="http://schemas.openxmlformats.org/officeDocument/2006/relationships/chart" Target="../charts/chart30.xml"/><Relationship Id="rId5" Type="http://schemas.openxmlformats.org/officeDocument/2006/relationships/image" Target="../media/image66.png"/><Relationship Id="rId4" Type="http://schemas.openxmlformats.org/officeDocument/2006/relationships/image" Target="../media/image15.emf"/></Relationships>
</file>

<file path=ppt/slides/_rels/slide72.xml.rels><?xml version="1.0" encoding="UTF-8" standalone="yes"?>
<Relationships xmlns="http://schemas.openxmlformats.org/package/2006/relationships"><Relationship Id="rId8" Type="http://schemas.openxmlformats.org/officeDocument/2006/relationships/image" Target="../media/image69.png"/><Relationship Id="rId3" Type="http://schemas.openxmlformats.org/officeDocument/2006/relationships/oleObject" Target="../embeddings/oleObject73.bin"/><Relationship Id="rId7" Type="http://schemas.openxmlformats.org/officeDocument/2006/relationships/image" Target="../media/image63.jpeg"/><Relationship Id="rId2" Type="http://schemas.openxmlformats.org/officeDocument/2006/relationships/slideLayout" Target="../slideLayouts/slideLayout8.xml"/><Relationship Id="rId1" Type="http://schemas.openxmlformats.org/officeDocument/2006/relationships/tags" Target="../tags/tag194.xml"/><Relationship Id="rId6" Type="http://schemas.openxmlformats.org/officeDocument/2006/relationships/image" Target="../media/image68.png"/><Relationship Id="rId5" Type="http://schemas.openxmlformats.org/officeDocument/2006/relationships/image" Target="../media/image67.png"/><Relationship Id="rId4" Type="http://schemas.openxmlformats.org/officeDocument/2006/relationships/image" Target="../media/image15.emf"/></Relationships>
</file>

<file path=ppt/slides/_rels/slide73.xml.rels><?xml version="1.0" encoding="UTF-8" standalone="yes"?>
<Relationships xmlns="http://schemas.openxmlformats.org/package/2006/relationships"><Relationship Id="rId8" Type="http://schemas.openxmlformats.org/officeDocument/2006/relationships/image" Target="../media/image70.png"/><Relationship Id="rId3" Type="http://schemas.openxmlformats.org/officeDocument/2006/relationships/oleObject" Target="../embeddings/oleObject74.bin"/><Relationship Id="rId7" Type="http://schemas.openxmlformats.org/officeDocument/2006/relationships/image" Target="../media/image69.png"/><Relationship Id="rId2" Type="http://schemas.openxmlformats.org/officeDocument/2006/relationships/slideLayout" Target="../slideLayouts/slideLayout8.xml"/><Relationship Id="rId1" Type="http://schemas.openxmlformats.org/officeDocument/2006/relationships/tags" Target="../tags/tag195.xml"/><Relationship Id="rId6" Type="http://schemas.openxmlformats.org/officeDocument/2006/relationships/image" Target="../media/image63.jpeg"/><Relationship Id="rId5" Type="http://schemas.openxmlformats.org/officeDocument/2006/relationships/image" Target="../media/image68.png"/><Relationship Id="rId4" Type="http://schemas.openxmlformats.org/officeDocument/2006/relationships/image" Target="../media/image15.emf"/><Relationship Id="rId9" Type="http://schemas.openxmlformats.org/officeDocument/2006/relationships/image" Target="../media/image71.emf"/></Relationships>
</file>

<file path=ppt/slides/_rels/slide74.xml.rels><?xml version="1.0" encoding="UTF-8" standalone="yes"?>
<Relationships xmlns="http://schemas.openxmlformats.org/package/2006/relationships"><Relationship Id="rId3" Type="http://schemas.openxmlformats.org/officeDocument/2006/relationships/oleObject" Target="../embeddings/oleObject75.bin"/><Relationship Id="rId7" Type="http://schemas.openxmlformats.org/officeDocument/2006/relationships/image" Target="../media/image73.emf"/><Relationship Id="rId2" Type="http://schemas.openxmlformats.org/officeDocument/2006/relationships/slideLayout" Target="../slideLayouts/slideLayout8.xml"/><Relationship Id="rId1" Type="http://schemas.openxmlformats.org/officeDocument/2006/relationships/tags" Target="../tags/tag196.xml"/><Relationship Id="rId6" Type="http://schemas.openxmlformats.org/officeDocument/2006/relationships/image" Target="../media/image72.emf"/><Relationship Id="rId5" Type="http://schemas.openxmlformats.org/officeDocument/2006/relationships/image" Target="../media/image63.jpeg"/><Relationship Id="rId4" Type="http://schemas.openxmlformats.org/officeDocument/2006/relationships/image" Target="../media/image15.emf"/></Relationships>
</file>

<file path=ppt/slides/_rels/slide75.xml.rels><?xml version="1.0" encoding="UTF-8" standalone="yes"?>
<Relationships xmlns="http://schemas.openxmlformats.org/package/2006/relationships"><Relationship Id="rId3" Type="http://schemas.openxmlformats.org/officeDocument/2006/relationships/oleObject" Target="../embeddings/oleObject76.bin"/><Relationship Id="rId2" Type="http://schemas.openxmlformats.org/officeDocument/2006/relationships/slideLayout" Target="../slideLayouts/slideLayout8.xml"/><Relationship Id="rId1" Type="http://schemas.openxmlformats.org/officeDocument/2006/relationships/tags" Target="../tags/tag197.xml"/><Relationship Id="rId4" Type="http://schemas.openxmlformats.org/officeDocument/2006/relationships/image" Target="../media/image15.emf"/></Relationships>
</file>

<file path=ppt/slides/_rels/slide76.xml.rels><?xml version="1.0" encoding="UTF-8" standalone="yes"?>
<Relationships xmlns="http://schemas.openxmlformats.org/package/2006/relationships"><Relationship Id="rId3" Type="http://schemas.openxmlformats.org/officeDocument/2006/relationships/oleObject" Target="../embeddings/oleObject77.bin"/><Relationship Id="rId2" Type="http://schemas.openxmlformats.org/officeDocument/2006/relationships/slideLayout" Target="../slideLayouts/slideLayout8.xml"/><Relationship Id="rId1" Type="http://schemas.openxmlformats.org/officeDocument/2006/relationships/tags" Target="../tags/tag198.xml"/><Relationship Id="rId4" Type="http://schemas.openxmlformats.org/officeDocument/2006/relationships/image" Target="../media/image15.emf"/></Relationships>
</file>

<file path=ppt/slides/_rels/slide77.xml.rels><?xml version="1.0" encoding="UTF-8" standalone="yes"?>
<Relationships xmlns="http://schemas.openxmlformats.org/package/2006/relationships"><Relationship Id="rId3" Type="http://schemas.openxmlformats.org/officeDocument/2006/relationships/notesSlide" Target="../notesSlides/notesSlide10.xml"/><Relationship Id="rId7" Type="http://schemas.openxmlformats.org/officeDocument/2006/relationships/image" Target="../media/image18.png"/><Relationship Id="rId2" Type="http://schemas.openxmlformats.org/officeDocument/2006/relationships/slideLayout" Target="../slideLayouts/slideLayout8.xml"/><Relationship Id="rId1" Type="http://schemas.openxmlformats.org/officeDocument/2006/relationships/tags" Target="../tags/tag199.xml"/><Relationship Id="rId6" Type="http://schemas.openxmlformats.org/officeDocument/2006/relationships/chart" Target="../charts/chart31.xml"/><Relationship Id="rId5" Type="http://schemas.openxmlformats.org/officeDocument/2006/relationships/image" Target="../media/image15.emf"/><Relationship Id="rId4" Type="http://schemas.openxmlformats.org/officeDocument/2006/relationships/oleObject" Target="../embeddings/oleObject78.bin"/></Relationships>
</file>

<file path=ppt/slides/_rels/slide78.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oleObject" Target="../embeddings/oleObject79.bin"/><Relationship Id="rId7" Type="http://schemas.openxmlformats.org/officeDocument/2006/relationships/image" Target="../media/image74.png"/><Relationship Id="rId2" Type="http://schemas.openxmlformats.org/officeDocument/2006/relationships/slideLayout" Target="../slideLayouts/slideLayout8.xml"/><Relationship Id="rId1" Type="http://schemas.openxmlformats.org/officeDocument/2006/relationships/tags" Target="../tags/tag200.xml"/><Relationship Id="rId6" Type="http://schemas.openxmlformats.org/officeDocument/2006/relationships/image" Target="../media/image73.emf"/><Relationship Id="rId5" Type="http://schemas.openxmlformats.org/officeDocument/2006/relationships/image" Target="../media/image63.jpeg"/><Relationship Id="rId4" Type="http://schemas.openxmlformats.org/officeDocument/2006/relationships/image" Target="../media/image15.emf"/></Relationships>
</file>

<file path=ppt/slides/_rels/slide79.xml.rels><?xml version="1.0" encoding="UTF-8" standalone="yes"?>
<Relationships xmlns="http://schemas.openxmlformats.org/package/2006/relationships"><Relationship Id="rId3" Type="http://schemas.openxmlformats.org/officeDocument/2006/relationships/oleObject" Target="../embeddings/oleObject80.bin"/><Relationship Id="rId2" Type="http://schemas.openxmlformats.org/officeDocument/2006/relationships/slideLayout" Target="../slideLayouts/slideLayout8.xml"/><Relationship Id="rId1" Type="http://schemas.openxmlformats.org/officeDocument/2006/relationships/tags" Target="../tags/tag201.xml"/><Relationship Id="rId6" Type="http://schemas.openxmlformats.org/officeDocument/2006/relationships/image" Target="../media/image76.png"/><Relationship Id="rId5" Type="http://schemas.openxmlformats.org/officeDocument/2006/relationships/image" Target="../media/image75.png"/><Relationship Id="rId4" Type="http://schemas.openxmlformats.org/officeDocument/2006/relationships/image" Target="../media/image15.emf"/></Relationships>
</file>

<file path=ppt/slides/_rels/slide8.xml.rels><?xml version="1.0" encoding="UTF-8" standalone="yes"?>
<Relationships xmlns="http://schemas.openxmlformats.org/package/2006/relationships"><Relationship Id="rId3" Type="http://schemas.openxmlformats.org/officeDocument/2006/relationships/oleObject" Target="../embeddings/oleObject12.bin"/><Relationship Id="rId2" Type="http://schemas.openxmlformats.org/officeDocument/2006/relationships/slideLayout" Target="../slideLayouts/slideLayout8.xml"/><Relationship Id="rId1" Type="http://schemas.openxmlformats.org/officeDocument/2006/relationships/tags" Target="../tags/tag13.xml"/><Relationship Id="rId5" Type="http://schemas.openxmlformats.org/officeDocument/2006/relationships/chart" Target="../charts/chart3.xml"/><Relationship Id="rId4" Type="http://schemas.openxmlformats.org/officeDocument/2006/relationships/image" Target="../media/image1.emf"/></Relationships>
</file>

<file path=ppt/slides/_rels/slide80.xml.rels><?xml version="1.0" encoding="UTF-8" standalone="yes"?>
<Relationships xmlns="http://schemas.openxmlformats.org/package/2006/relationships"><Relationship Id="rId3" Type="http://schemas.openxmlformats.org/officeDocument/2006/relationships/oleObject" Target="../embeddings/oleObject81.bin"/><Relationship Id="rId2" Type="http://schemas.openxmlformats.org/officeDocument/2006/relationships/slideLayout" Target="../slideLayouts/slideLayout8.xml"/><Relationship Id="rId1" Type="http://schemas.openxmlformats.org/officeDocument/2006/relationships/tags" Target="../tags/tag202.xml"/><Relationship Id="rId5" Type="http://schemas.openxmlformats.org/officeDocument/2006/relationships/image" Target="../media/image77.jpeg"/><Relationship Id="rId4" Type="http://schemas.openxmlformats.org/officeDocument/2006/relationships/image" Target="../media/image15.emf"/></Relationships>
</file>

<file path=ppt/slides/_rels/slide81.xml.rels><?xml version="1.0" encoding="UTF-8" standalone="yes"?>
<Relationships xmlns="http://schemas.openxmlformats.org/package/2006/relationships"><Relationship Id="rId3" Type="http://schemas.openxmlformats.org/officeDocument/2006/relationships/oleObject" Target="../embeddings/oleObject82.bin"/><Relationship Id="rId2" Type="http://schemas.openxmlformats.org/officeDocument/2006/relationships/slideLayout" Target="../slideLayouts/slideLayout8.xml"/><Relationship Id="rId1" Type="http://schemas.openxmlformats.org/officeDocument/2006/relationships/tags" Target="../tags/tag203.xml"/><Relationship Id="rId5" Type="http://schemas.openxmlformats.org/officeDocument/2006/relationships/image" Target="../media/image78.png"/><Relationship Id="rId4" Type="http://schemas.openxmlformats.org/officeDocument/2006/relationships/image" Target="../media/image15.emf"/></Relationships>
</file>

<file path=ppt/slides/_rels/slide82.xml.rels><?xml version="1.0" encoding="UTF-8" standalone="yes"?>
<Relationships xmlns="http://schemas.openxmlformats.org/package/2006/relationships"><Relationship Id="rId3" Type="http://schemas.openxmlformats.org/officeDocument/2006/relationships/oleObject" Target="../embeddings/oleObject83.bin"/><Relationship Id="rId2" Type="http://schemas.openxmlformats.org/officeDocument/2006/relationships/slideLayout" Target="../slideLayouts/slideLayout8.xml"/><Relationship Id="rId1" Type="http://schemas.openxmlformats.org/officeDocument/2006/relationships/tags" Target="../tags/tag204.xml"/><Relationship Id="rId5" Type="http://schemas.openxmlformats.org/officeDocument/2006/relationships/image" Target="../media/image79.png"/><Relationship Id="rId4" Type="http://schemas.openxmlformats.org/officeDocument/2006/relationships/image" Target="../media/image15.emf"/></Relationships>
</file>

<file path=ppt/slides/_rels/slide83.xml.rels><?xml version="1.0" encoding="UTF-8" standalone="yes"?>
<Relationships xmlns="http://schemas.openxmlformats.org/package/2006/relationships"><Relationship Id="rId3" Type="http://schemas.openxmlformats.org/officeDocument/2006/relationships/oleObject" Target="../embeddings/oleObject84.bin"/><Relationship Id="rId2" Type="http://schemas.openxmlformats.org/officeDocument/2006/relationships/slideLayout" Target="../slideLayouts/slideLayout8.xml"/><Relationship Id="rId1" Type="http://schemas.openxmlformats.org/officeDocument/2006/relationships/tags" Target="../tags/tag205.xml"/><Relationship Id="rId6" Type="http://schemas.openxmlformats.org/officeDocument/2006/relationships/image" Target="../media/image81.jpeg"/><Relationship Id="rId5" Type="http://schemas.openxmlformats.org/officeDocument/2006/relationships/image" Target="../media/image80.jpeg"/><Relationship Id="rId4" Type="http://schemas.openxmlformats.org/officeDocument/2006/relationships/image" Target="../media/image15.emf"/></Relationships>
</file>

<file path=ppt/slides/_rels/slide84.xml.rels><?xml version="1.0" encoding="UTF-8" standalone="yes"?>
<Relationships xmlns="http://schemas.openxmlformats.org/package/2006/relationships"><Relationship Id="rId3" Type="http://schemas.openxmlformats.org/officeDocument/2006/relationships/oleObject" Target="../embeddings/oleObject85.bin"/><Relationship Id="rId2" Type="http://schemas.openxmlformats.org/officeDocument/2006/relationships/slideLayout" Target="../slideLayouts/slideLayout8.xml"/><Relationship Id="rId1" Type="http://schemas.openxmlformats.org/officeDocument/2006/relationships/tags" Target="../tags/tag206.xml"/><Relationship Id="rId5" Type="http://schemas.openxmlformats.org/officeDocument/2006/relationships/image" Target="../media/image82.jpeg"/><Relationship Id="rId4" Type="http://schemas.openxmlformats.org/officeDocument/2006/relationships/image" Target="../media/image15.emf"/></Relationships>
</file>

<file path=ppt/slides/_rels/slide85.xml.rels><?xml version="1.0" encoding="UTF-8" standalone="yes"?>
<Relationships xmlns="http://schemas.openxmlformats.org/package/2006/relationships"><Relationship Id="rId3" Type="http://schemas.openxmlformats.org/officeDocument/2006/relationships/oleObject" Target="../embeddings/oleObject86.bin"/><Relationship Id="rId2" Type="http://schemas.openxmlformats.org/officeDocument/2006/relationships/slideLayout" Target="../slideLayouts/slideLayout8.xml"/><Relationship Id="rId1" Type="http://schemas.openxmlformats.org/officeDocument/2006/relationships/tags" Target="../tags/tag207.xml"/><Relationship Id="rId4" Type="http://schemas.openxmlformats.org/officeDocument/2006/relationships/image" Target="../media/image15.emf"/></Relationships>
</file>

<file path=ppt/slides/_rels/slide86.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8.xml"/><Relationship Id="rId1" Type="http://schemas.openxmlformats.org/officeDocument/2006/relationships/tags" Target="../tags/tag208.xml"/><Relationship Id="rId6" Type="http://schemas.openxmlformats.org/officeDocument/2006/relationships/image" Target="../media/image83.jpeg"/><Relationship Id="rId5" Type="http://schemas.openxmlformats.org/officeDocument/2006/relationships/image" Target="../media/image15.emf"/><Relationship Id="rId4" Type="http://schemas.openxmlformats.org/officeDocument/2006/relationships/oleObject" Target="../embeddings/oleObject87.bin"/></Relationships>
</file>

<file path=ppt/slides/_rels/slide87.xml.rels><?xml version="1.0" encoding="UTF-8" standalone="yes"?>
<Relationships xmlns="http://schemas.openxmlformats.org/package/2006/relationships"><Relationship Id="rId3" Type="http://schemas.openxmlformats.org/officeDocument/2006/relationships/oleObject" Target="../embeddings/oleObject88.bin"/><Relationship Id="rId2" Type="http://schemas.openxmlformats.org/officeDocument/2006/relationships/slideLayout" Target="../slideLayouts/slideLayout8.xml"/><Relationship Id="rId1" Type="http://schemas.openxmlformats.org/officeDocument/2006/relationships/tags" Target="../tags/tag209.xml"/><Relationship Id="rId5" Type="http://schemas.openxmlformats.org/officeDocument/2006/relationships/image" Target="../media/image84.jpeg"/><Relationship Id="rId4" Type="http://schemas.openxmlformats.org/officeDocument/2006/relationships/image" Target="../media/image15.emf"/></Relationships>
</file>

<file path=ppt/slides/_rels/slide88.xml.rels><?xml version="1.0" encoding="UTF-8" standalone="yes"?>
<Relationships xmlns="http://schemas.openxmlformats.org/package/2006/relationships"><Relationship Id="rId3" Type="http://schemas.openxmlformats.org/officeDocument/2006/relationships/oleObject" Target="../embeddings/oleObject89.bin"/><Relationship Id="rId2" Type="http://schemas.openxmlformats.org/officeDocument/2006/relationships/slideLayout" Target="../slideLayouts/slideLayout8.xml"/><Relationship Id="rId1" Type="http://schemas.openxmlformats.org/officeDocument/2006/relationships/tags" Target="../tags/tag210.xml"/><Relationship Id="rId5" Type="http://schemas.openxmlformats.org/officeDocument/2006/relationships/image" Target="../media/image85.jpeg"/><Relationship Id="rId4" Type="http://schemas.openxmlformats.org/officeDocument/2006/relationships/image" Target="../media/image15.emf"/></Relationships>
</file>

<file path=ppt/slides/_rels/slide89.xml.rels><?xml version="1.0" encoding="UTF-8" standalone="yes"?>
<Relationships xmlns="http://schemas.openxmlformats.org/package/2006/relationships"><Relationship Id="rId3" Type="http://schemas.openxmlformats.org/officeDocument/2006/relationships/oleObject" Target="../embeddings/oleObject90.bin"/><Relationship Id="rId2" Type="http://schemas.openxmlformats.org/officeDocument/2006/relationships/slideLayout" Target="../slideLayouts/slideLayout8.xml"/><Relationship Id="rId1" Type="http://schemas.openxmlformats.org/officeDocument/2006/relationships/tags" Target="../tags/tag211.xml"/><Relationship Id="rId5" Type="http://schemas.openxmlformats.org/officeDocument/2006/relationships/image" Target="../media/image85.jpeg"/><Relationship Id="rId4" Type="http://schemas.openxmlformats.org/officeDocument/2006/relationships/image" Target="../media/image15.emf"/></Relationships>
</file>

<file path=ppt/slides/_rels/slide9.xml.rels><?xml version="1.0" encoding="UTF-8" standalone="yes"?>
<Relationships xmlns="http://schemas.openxmlformats.org/package/2006/relationships"><Relationship Id="rId3" Type="http://schemas.openxmlformats.org/officeDocument/2006/relationships/notesSlide" Target="../notesSlides/notesSlide3.xml"/><Relationship Id="rId7" Type="http://schemas.openxmlformats.org/officeDocument/2006/relationships/image" Target="../media/image18.png"/><Relationship Id="rId2" Type="http://schemas.openxmlformats.org/officeDocument/2006/relationships/slideLayout" Target="../slideLayouts/slideLayout8.xml"/><Relationship Id="rId1" Type="http://schemas.openxmlformats.org/officeDocument/2006/relationships/tags" Target="../tags/tag14.xml"/><Relationship Id="rId6" Type="http://schemas.openxmlformats.org/officeDocument/2006/relationships/chart" Target="../charts/chart4.xml"/><Relationship Id="rId5" Type="http://schemas.openxmlformats.org/officeDocument/2006/relationships/image" Target="../media/image15.emf"/><Relationship Id="rId4" Type="http://schemas.openxmlformats.org/officeDocument/2006/relationships/oleObject" Target="../embeddings/oleObject13.bin"/></Relationships>
</file>

<file path=ppt/slides/_rels/slide90.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8.xml"/><Relationship Id="rId1" Type="http://schemas.openxmlformats.org/officeDocument/2006/relationships/tags" Target="../tags/tag212.xml"/><Relationship Id="rId6" Type="http://schemas.openxmlformats.org/officeDocument/2006/relationships/image" Target="../media/image85.jpeg"/><Relationship Id="rId5" Type="http://schemas.openxmlformats.org/officeDocument/2006/relationships/image" Target="../media/image15.emf"/><Relationship Id="rId4" Type="http://schemas.openxmlformats.org/officeDocument/2006/relationships/oleObject" Target="../embeddings/oleObject91.bin"/></Relationships>
</file>

<file path=ppt/slides/_rels/slide91.xml.rels><?xml version="1.0" encoding="UTF-8" standalone="yes"?>
<Relationships xmlns="http://schemas.openxmlformats.org/package/2006/relationships"><Relationship Id="rId3" Type="http://schemas.openxmlformats.org/officeDocument/2006/relationships/oleObject" Target="../embeddings/oleObject92.bin"/><Relationship Id="rId2" Type="http://schemas.openxmlformats.org/officeDocument/2006/relationships/slideLayout" Target="../slideLayouts/slideLayout8.xml"/><Relationship Id="rId1" Type="http://schemas.openxmlformats.org/officeDocument/2006/relationships/tags" Target="../tags/tag213.xml"/><Relationship Id="rId5" Type="http://schemas.openxmlformats.org/officeDocument/2006/relationships/image" Target="../media/image86.png"/><Relationship Id="rId4" Type="http://schemas.openxmlformats.org/officeDocument/2006/relationships/image" Target="../media/image15.emf"/></Relationships>
</file>

<file path=ppt/slides/_rels/slide92.xml.rels><?xml version="1.0" encoding="UTF-8" standalone="yes"?>
<Relationships xmlns="http://schemas.openxmlformats.org/package/2006/relationships"><Relationship Id="rId3" Type="http://schemas.openxmlformats.org/officeDocument/2006/relationships/oleObject" Target="../embeddings/oleObject93.bin"/><Relationship Id="rId2" Type="http://schemas.openxmlformats.org/officeDocument/2006/relationships/slideLayout" Target="../slideLayouts/slideLayout8.xml"/><Relationship Id="rId1" Type="http://schemas.openxmlformats.org/officeDocument/2006/relationships/tags" Target="../tags/tag214.xml"/><Relationship Id="rId5" Type="http://schemas.openxmlformats.org/officeDocument/2006/relationships/image" Target="../media/image87.png"/><Relationship Id="rId4" Type="http://schemas.openxmlformats.org/officeDocument/2006/relationships/image" Target="../media/image15.emf"/></Relationships>
</file>

<file path=ppt/slides/_rels/slide93.xml.rels><?xml version="1.0" encoding="UTF-8" standalone="yes"?>
<Relationships xmlns="http://schemas.openxmlformats.org/package/2006/relationships"><Relationship Id="rId3" Type="http://schemas.openxmlformats.org/officeDocument/2006/relationships/oleObject" Target="../embeddings/oleObject94.bin"/><Relationship Id="rId2" Type="http://schemas.openxmlformats.org/officeDocument/2006/relationships/slideLayout" Target="../slideLayouts/slideLayout8.xml"/><Relationship Id="rId1" Type="http://schemas.openxmlformats.org/officeDocument/2006/relationships/tags" Target="../tags/tag215.xml"/><Relationship Id="rId5" Type="http://schemas.openxmlformats.org/officeDocument/2006/relationships/image" Target="../media/image34.png"/><Relationship Id="rId4" Type="http://schemas.openxmlformats.org/officeDocument/2006/relationships/image" Target="../media/image15.emf"/></Relationships>
</file>

<file path=ppt/slides/_rels/slide94.xml.rels><?xml version="1.0" encoding="UTF-8" standalone="yes"?>
<Relationships xmlns="http://schemas.openxmlformats.org/package/2006/relationships"><Relationship Id="rId3" Type="http://schemas.openxmlformats.org/officeDocument/2006/relationships/oleObject" Target="../embeddings/oleObject95.bin"/><Relationship Id="rId2" Type="http://schemas.openxmlformats.org/officeDocument/2006/relationships/slideLayout" Target="../slideLayouts/slideLayout8.xml"/><Relationship Id="rId1" Type="http://schemas.openxmlformats.org/officeDocument/2006/relationships/tags" Target="../tags/tag216.xml"/><Relationship Id="rId5" Type="http://schemas.openxmlformats.org/officeDocument/2006/relationships/image" Target="../media/image34.png"/><Relationship Id="rId4" Type="http://schemas.openxmlformats.org/officeDocument/2006/relationships/image" Target="../media/image15.emf"/></Relationships>
</file>

<file path=ppt/slides/_rels/slide95.xml.rels><?xml version="1.0" encoding="UTF-8" standalone="yes"?>
<Relationships xmlns="http://schemas.openxmlformats.org/package/2006/relationships"><Relationship Id="rId3" Type="http://schemas.openxmlformats.org/officeDocument/2006/relationships/oleObject" Target="../embeddings/oleObject96.bin"/><Relationship Id="rId2" Type="http://schemas.openxmlformats.org/officeDocument/2006/relationships/slideLayout" Target="../slideLayouts/slideLayout8.xml"/><Relationship Id="rId1" Type="http://schemas.openxmlformats.org/officeDocument/2006/relationships/tags" Target="../tags/tag217.xml"/><Relationship Id="rId4" Type="http://schemas.openxmlformats.org/officeDocument/2006/relationships/image" Target="../media/image15.emf"/></Relationships>
</file>

<file path=ppt/slides/_rels/slide96.xml.rels><?xml version="1.0" encoding="UTF-8" standalone="yes"?>
<Relationships xmlns="http://schemas.openxmlformats.org/package/2006/relationships"><Relationship Id="rId3" Type="http://schemas.openxmlformats.org/officeDocument/2006/relationships/oleObject" Target="../embeddings/oleObject97.bin"/><Relationship Id="rId2" Type="http://schemas.openxmlformats.org/officeDocument/2006/relationships/slideLayout" Target="../slideLayouts/slideLayout8.xml"/><Relationship Id="rId1" Type="http://schemas.openxmlformats.org/officeDocument/2006/relationships/tags" Target="../tags/tag218.xml"/><Relationship Id="rId4" Type="http://schemas.openxmlformats.org/officeDocument/2006/relationships/image" Target="../media/image15.emf"/></Relationships>
</file>

<file path=ppt/slides/_rels/slide97.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8.xml"/><Relationship Id="rId1" Type="http://schemas.openxmlformats.org/officeDocument/2006/relationships/tags" Target="../tags/tag219.xml"/><Relationship Id="rId5" Type="http://schemas.openxmlformats.org/officeDocument/2006/relationships/image" Target="../media/image15.emf"/><Relationship Id="rId4" Type="http://schemas.openxmlformats.org/officeDocument/2006/relationships/oleObject" Target="../embeddings/oleObject98.bin"/></Relationships>
</file>

<file path=ppt/slides/_rels/slide98.xml.rels><?xml version="1.0" encoding="UTF-8" standalone="yes"?>
<Relationships xmlns="http://schemas.openxmlformats.org/package/2006/relationships"><Relationship Id="rId3" Type="http://schemas.openxmlformats.org/officeDocument/2006/relationships/oleObject" Target="../embeddings/oleObject99.bin"/><Relationship Id="rId2" Type="http://schemas.openxmlformats.org/officeDocument/2006/relationships/slideLayout" Target="../slideLayouts/slideLayout8.xml"/><Relationship Id="rId1" Type="http://schemas.openxmlformats.org/officeDocument/2006/relationships/tags" Target="../tags/tag220.xml"/><Relationship Id="rId6" Type="http://schemas.openxmlformats.org/officeDocument/2006/relationships/image" Target="../media/image89.png"/><Relationship Id="rId5" Type="http://schemas.openxmlformats.org/officeDocument/2006/relationships/image" Target="../media/image88.png"/><Relationship Id="rId4" Type="http://schemas.openxmlformats.org/officeDocument/2006/relationships/image" Target="../media/image15.emf"/></Relationships>
</file>

<file path=ppt/slides/_rels/slide99.xml.rels><?xml version="1.0" encoding="UTF-8" standalone="yes"?>
<Relationships xmlns="http://schemas.openxmlformats.org/package/2006/relationships"><Relationship Id="rId3" Type="http://schemas.openxmlformats.org/officeDocument/2006/relationships/oleObject" Target="../embeddings/oleObject100.bin"/><Relationship Id="rId2" Type="http://schemas.openxmlformats.org/officeDocument/2006/relationships/slideLayout" Target="../slideLayouts/slideLayout8.xml"/><Relationship Id="rId1" Type="http://schemas.openxmlformats.org/officeDocument/2006/relationships/tags" Target="../tags/tag221.xml"/><Relationship Id="rId5" Type="http://schemas.openxmlformats.org/officeDocument/2006/relationships/image" Target="../media/image90.jpeg"/><Relationship Id="rId4" Type="http://schemas.openxmlformats.org/officeDocument/2006/relationships/image" Target="../media/image15.emf"/></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D3E4D07-09EB-406E-9F82-4A852DBC5CF0}"/>
              </a:ext>
            </a:extLst>
          </p:cNvPr>
          <p:cNvSpPr>
            <a:spLocks noGrp="1"/>
          </p:cNvSpPr>
          <p:nvPr>
            <p:ph type="ctrTitle"/>
          </p:nvPr>
        </p:nvSpPr>
        <p:spPr>
          <a:xfrm>
            <a:off x="670559" y="4011411"/>
            <a:ext cx="10850880" cy="1645920"/>
          </a:xfrm>
        </p:spPr>
        <p:txBody>
          <a:bodyPr/>
          <a:lstStyle/>
          <a:p>
            <a:r>
              <a:rPr lang="en-US" dirty="0"/>
              <a:t>Additional Resources</a:t>
            </a:r>
            <a:endParaRPr lang="en-CH" dirty="0"/>
          </a:p>
        </p:txBody>
      </p:sp>
      <p:sp>
        <p:nvSpPr>
          <p:cNvPr id="3" name="Subtitle 2">
            <a:extLst>
              <a:ext uri="{FF2B5EF4-FFF2-40B4-BE49-F238E27FC236}">
                <a16:creationId xmlns:a16="http://schemas.microsoft.com/office/drawing/2014/main" id="{0025685F-3EAF-8FB8-2620-90A2D75B0C5D}"/>
              </a:ext>
            </a:extLst>
          </p:cNvPr>
          <p:cNvSpPr>
            <a:spLocks noGrp="1"/>
          </p:cNvSpPr>
          <p:nvPr>
            <p:ph type="subTitle" idx="1"/>
          </p:nvPr>
        </p:nvSpPr>
        <p:spPr>
          <a:xfrm>
            <a:off x="670559" y="3108960"/>
            <a:ext cx="10850879" cy="640080"/>
          </a:xfrm>
        </p:spPr>
        <p:txBody>
          <a:bodyPr/>
          <a:lstStyle/>
          <a:p>
            <a:endParaRPr lang="en-CH" sz="2000" dirty="0"/>
          </a:p>
          <a:p>
            <a:r>
              <a:rPr lang="en-US" sz="2000" dirty="0"/>
              <a:t>A:Care book: Cracking the code of medication non-adherence</a:t>
            </a:r>
          </a:p>
          <a:p>
            <a:r>
              <a:rPr lang="en-US" sz="2000" b="0" dirty="0"/>
              <a:t>and shifting paradigm from ’treating diseases’ to ‘treating patients</a:t>
            </a:r>
            <a:endParaRPr lang="en-US" sz="2000" dirty="0"/>
          </a:p>
        </p:txBody>
      </p:sp>
    </p:spTree>
    <p:extLst>
      <p:ext uri="{BB962C8B-B14F-4D97-AF65-F5344CB8AC3E}">
        <p14:creationId xmlns:p14="http://schemas.microsoft.com/office/powerpoint/2010/main" val="400467900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DD8731D3-86A3-4A95-B461-42703110C242}"/>
              </a:ext>
            </a:extLst>
          </p:cNvPr>
          <p:cNvGraphicFramePr>
            <a:graphicFrameLocks noChangeAspect="1"/>
          </p:cNvGraphicFramePr>
          <p:nvPr>
            <p:custDataLst>
              <p:tags r:id="rId1"/>
            </p:custDataLst>
            <p:extLst>
              <p:ext uri="{D42A27DB-BD31-4B8C-83A1-F6EECF244321}">
                <p14:modId xmlns:p14="http://schemas.microsoft.com/office/powerpoint/2010/main" val="1684645130"/>
              </p:ext>
            </p:extLst>
          </p:nvPr>
        </p:nvGraphicFramePr>
        <p:xfrm>
          <a:off x="2118" y="2118"/>
          <a:ext cx="2117" cy="2117"/>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7" name="Object 6" hidden="1">
                        <a:extLst>
                          <a:ext uri="{FF2B5EF4-FFF2-40B4-BE49-F238E27FC236}">
                            <a16:creationId xmlns:a16="http://schemas.microsoft.com/office/drawing/2014/main" id="{DD8731D3-86A3-4A95-B461-42703110C242}"/>
                          </a:ext>
                        </a:extLst>
                      </p:cNvPr>
                      <p:cNvPicPr/>
                      <p:nvPr/>
                    </p:nvPicPr>
                    <p:blipFill>
                      <a:blip r:embed="rId4"/>
                      <a:stretch>
                        <a:fillRect/>
                      </a:stretch>
                    </p:blipFill>
                    <p:spPr>
                      <a:xfrm>
                        <a:off x="2118" y="2118"/>
                        <a:ext cx="2117" cy="2117"/>
                      </a:xfrm>
                      <a:prstGeom prst="rect">
                        <a:avLst/>
                      </a:prstGeom>
                    </p:spPr>
                  </p:pic>
                </p:oleObj>
              </mc:Fallback>
            </mc:AlternateContent>
          </a:graphicData>
        </a:graphic>
      </p:graphicFrame>
      <p:sp>
        <p:nvSpPr>
          <p:cNvPr id="2" name="Rectangle 1">
            <a:extLst>
              <a:ext uri="{FF2B5EF4-FFF2-40B4-BE49-F238E27FC236}">
                <a16:creationId xmlns:a16="http://schemas.microsoft.com/office/drawing/2014/main" id="{5BFA10A5-FF86-4E82-B08F-18C84D2407DF}"/>
              </a:ext>
            </a:extLst>
          </p:cNvPr>
          <p:cNvSpPr>
            <a:spLocks/>
          </p:cNvSpPr>
          <p:nvPr/>
        </p:nvSpPr>
        <p:spPr>
          <a:xfrm>
            <a:off x="-1" y="2516370"/>
            <a:ext cx="12213521" cy="36569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white"/>
              </a:solidFill>
              <a:effectLst/>
              <a:uLnTx/>
              <a:uFillTx/>
              <a:latin typeface="Calibri"/>
              <a:ea typeface="+mn-ea"/>
              <a:cs typeface="+mn-cs"/>
            </a:endParaRPr>
          </a:p>
        </p:txBody>
      </p:sp>
      <p:sp>
        <p:nvSpPr>
          <p:cNvPr id="5" name="Title 4">
            <a:extLst>
              <a:ext uri="{FF2B5EF4-FFF2-40B4-BE49-F238E27FC236}">
                <a16:creationId xmlns:a16="http://schemas.microsoft.com/office/drawing/2014/main" id="{2E4F80ED-E88E-43E3-B414-01D8A2A059F0}"/>
              </a:ext>
            </a:extLst>
          </p:cNvPr>
          <p:cNvSpPr>
            <a:spLocks noGrp="1"/>
          </p:cNvSpPr>
          <p:nvPr>
            <p:ph type="title"/>
          </p:nvPr>
        </p:nvSpPr>
        <p:spPr>
          <a:xfrm>
            <a:off x="670560" y="355600"/>
            <a:ext cx="10949940" cy="520701"/>
          </a:xfrm>
        </p:spPr>
        <p:txBody>
          <a:bodyPr vert="horz"/>
          <a:lstStyle/>
          <a:p>
            <a:r>
              <a:rPr lang="en-US" dirty="0"/>
              <a:t>Compliance, adherence and persistence</a:t>
            </a:r>
            <a:endParaRPr lang="en-IN" dirty="0"/>
          </a:p>
        </p:txBody>
      </p:sp>
      <p:sp>
        <p:nvSpPr>
          <p:cNvPr id="43" name="Freeform: Shape 42">
            <a:extLst>
              <a:ext uri="{FF2B5EF4-FFF2-40B4-BE49-F238E27FC236}">
                <a16:creationId xmlns:a16="http://schemas.microsoft.com/office/drawing/2014/main" id="{ACEA41DB-4E2B-466F-ABC9-4D8EAADA22BE}"/>
              </a:ext>
            </a:extLst>
          </p:cNvPr>
          <p:cNvSpPr/>
          <p:nvPr/>
        </p:nvSpPr>
        <p:spPr>
          <a:xfrm>
            <a:off x="1264357" y="2006179"/>
            <a:ext cx="1386123" cy="1386120"/>
          </a:xfrm>
          <a:custGeom>
            <a:avLst/>
            <a:gdLst>
              <a:gd name="connsiteX0" fmla="*/ 1196677 w 2393354"/>
              <a:gd name="connsiteY0" fmla="*/ 2393354 h 2393354"/>
              <a:gd name="connsiteX1" fmla="*/ 730851 w 2393354"/>
              <a:gd name="connsiteY1" fmla="*/ 2299295 h 2393354"/>
              <a:gd name="connsiteX2" fmla="*/ 350487 w 2393354"/>
              <a:gd name="connsiteY2" fmla="*/ 2042868 h 2393354"/>
              <a:gd name="connsiteX3" fmla="*/ 94059 w 2393354"/>
              <a:gd name="connsiteY3" fmla="*/ 1662503 h 2393354"/>
              <a:gd name="connsiteX4" fmla="*/ 0 w 2393354"/>
              <a:gd name="connsiteY4" fmla="*/ 1196677 h 2393354"/>
              <a:gd name="connsiteX5" fmla="*/ 94059 w 2393354"/>
              <a:gd name="connsiteY5" fmla="*/ 730851 h 2393354"/>
              <a:gd name="connsiteX6" fmla="*/ 350487 w 2393354"/>
              <a:gd name="connsiteY6" fmla="*/ 350487 h 2393354"/>
              <a:gd name="connsiteX7" fmla="*/ 730851 w 2393354"/>
              <a:gd name="connsiteY7" fmla="*/ 94059 h 2393354"/>
              <a:gd name="connsiteX8" fmla="*/ 1196677 w 2393354"/>
              <a:gd name="connsiteY8" fmla="*/ 0 h 2393354"/>
              <a:gd name="connsiteX9" fmla="*/ 1662503 w 2393354"/>
              <a:gd name="connsiteY9" fmla="*/ 94059 h 2393354"/>
              <a:gd name="connsiteX10" fmla="*/ 2042868 w 2393354"/>
              <a:gd name="connsiteY10" fmla="*/ 350487 h 2393354"/>
              <a:gd name="connsiteX11" fmla="*/ 2299295 w 2393354"/>
              <a:gd name="connsiteY11" fmla="*/ 730851 h 2393354"/>
              <a:gd name="connsiteX12" fmla="*/ 2393355 w 2393354"/>
              <a:gd name="connsiteY12" fmla="*/ 1196677 h 2393354"/>
              <a:gd name="connsiteX13" fmla="*/ 2299295 w 2393354"/>
              <a:gd name="connsiteY13" fmla="*/ 1662503 h 2393354"/>
              <a:gd name="connsiteX14" fmla="*/ 2042868 w 2393354"/>
              <a:gd name="connsiteY14" fmla="*/ 2042868 h 2393354"/>
              <a:gd name="connsiteX15" fmla="*/ 1662503 w 2393354"/>
              <a:gd name="connsiteY15" fmla="*/ 2299295 h 2393354"/>
              <a:gd name="connsiteX16" fmla="*/ 1196677 w 2393354"/>
              <a:gd name="connsiteY16" fmla="*/ 2393354 h 2393354"/>
              <a:gd name="connsiteX17" fmla="*/ 1196677 w 2393354"/>
              <a:gd name="connsiteY17" fmla="*/ 139343 h 2393354"/>
              <a:gd name="connsiteX18" fmla="*/ 139386 w 2393354"/>
              <a:gd name="connsiteY18" fmla="*/ 1196635 h 2393354"/>
              <a:gd name="connsiteX19" fmla="*/ 1196677 w 2393354"/>
              <a:gd name="connsiteY19" fmla="*/ 2253926 h 2393354"/>
              <a:gd name="connsiteX20" fmla="*/ 2253969 w 2393354"/>
              <a:gd name="connsiteY20" fmla="*/ 1196635 h 2393354"/>
              <a:gd name="connsiteX21" fmla="*/ 1196677 w 2393354"/>
              <a:gd name="connsiteY21" fmla="*/ 139343 h 2393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93354" h="2393354">
                <a:moveTo>
                  <a:pt x="1196677" y="2393354"/>
                </a:moveTo>
                <a:cubicBezTo>
                  <a:pt x="1035160" y="2393354"/>
                  <a:pt x="878409" y="2361689"/>
                  <a:pt x="730851" y="2299295"/>
                </a:cubicBezTo>
                <a:cubicBezTo>
                  <a:pt x="588358" y="2239029"/>
                  <a:pt x="460378" y="2152759"/>
                  <a:pt x="350487" y="2042868"/>
                </a:cubicBezTo>
                <a:cubicBezTo>
                  <a:pt x="240595" y="1932976"/>
                  <a:pt x="154325" y="1804996"/>
                  <a:pt x="94059" y="1662503"/>
                </a:cubicBezTo>
                <a:cubicBezTo>
                  <a:pt x="31623" y="1514903"/>
                  <a:pt x="0" y="1358195"/>
                  <a:pt x="0" y="1196677"/>
                </a:cubicBezTo>
                <a:cubicBezTo>
                  <a:pt x="0" y="1035160"/>
                  <a:pt x="31665" y="878409"/>
                  <a:pt x="94059" y="730851"/>
                </a:cubicBezTo>
                <a:cubicBezTo>
                  <a:pt x="154325" y="588358"/>
                  <a:pt x="240595" y="460378"/>
                  <a:pt x="350487" y="350487"/>
                </a:cubicBezTo>
                <a:cubicBezTo>
                  <a:pt x="460378" y="240595"/>
                  <a:pt x="588358" y="154325"/>
                  <a:pt x="730851" y="94059"/>
                </a:cubicBezTo>
                <a:cubicBezTo>
                  <a:pt x="878451" y="31623"/>
                  <a:pt x="1035160" y="0"/>
                  <a:pt x="1196677" y="0"/>
                </a:cubicBezTo>
                <a:cubicBezTo>
                  <a:pt x="1358195" y="0"/>
                  <a:pt x="1514946" y="31665"/>
                  <a:pt x="1662503" y="94059"/>
                </a:cubicBezTo>
                <a:cubicBezTo>
                  <a:pt x="1804996" y="154325"/>
                  <a:pt x="1932976" y="240595"/>
                  <a:pt x="2042868" y="350487"/>
                </a:cubicBezTo>
                <a:cubicBezTo>
                  <a:pt x="2152759" y="460378"/>
                  <a:pt x="2239030" y="588358"/>
                  <a:pt x="2299295" y="730851"/>
                </a:cubicBezTo>
                <a:cubicBezTo>
                  <a:pt x="2361732" y="878451"/>
                  <a:pt x="2393355" y="1035160"/>
                  <a:pt x="2393355" y="1196677"/>
                </a:cubicBezTo>
                <a:cubicBezTo>
                  <a:pt x="2393355" y="1358195"/>
                  <a:pt x="2361689" y="1514946"/>
                  <a:pt x="2299295" y="1662503"/>
                </a:cubicBezTo>
                <a:cubicBezTo>
                  <a:pt x="2239030" y="1804996"/>
                  <a:pt x="2152759" y="1932976"/>
                  <a:pt x="2042868" y="2042868"/>
                </a:cubicBezTo>
                <a:cubicBezTo>
                  <a:pt x="1932976" y="2152759"/>
                  <a:pt x="1804996" y="2239029"/>
                  <a:pt x="1662503" y="2299295"/>
                </a:cubicBezTo>
                <a:cubicBezTo>
                  <a:pt x="1514903" y="2361689"/>
                  <a:pt x="1358195" y="2393354"/>
                  <a:pt x="1196677" y="2393354"/>
                </a:cubicBezTo>
                <a:close/>
                <a:moveTo>
                  <a:pt x="1196677" y="139343"/>
                </a:moveTo>
                <a:cubicBezTo>
                  <a:pt x="613682" y="139343"/>
                  <a:pt x="139386" y="613639"/>
                  <a:pt x="139386" y="1196635"/>
                </a:cubicBezTo>
                <a:cubicBezTo>
                  <a:pt x="139386" y="1779630"/>
                  <a:pt x="613682" y="2253926"/>
                  <a:pt x="1196677" y="2253926"/>
                </a:cubicBezTo>
                <a:cubicBezTo>
                  <a:pt x="1779673" y="2253926"/>
                  <a:pt x="2253969" y="1779630"/>
                  <a:pt x="2253969" y="1196635"/>
                </a:cubicBezTo>
                <a:cubicBezTo>
                  <a:pt x="2253969" y="613639"/>
                  <a:pt x="1779673" y="139343"/>
                  <a:pt x="1196677" y="139343"/>
                </a:cubicBezTo>
                <a:close/>
              </a:path>
            </a:pathLst>
          </a:custGeom>
          <a:solidFill>
            <a:schemeClr val="accent3"/>
          </a:solidFill>
          <a:ln w="4256" cap="flat">
            <a:noFill/>
            <a:prstDash val="solid"/>
            <a:miter/>
          </a:ln>
          <a:effectLst>
            <a:outerShdw blurRad="50800" dist="38100" dir="5400000" algn="t" rotWithShape="0">
              <a:prstClr val="black">
                <a:alpha val="40000"/>
              </a:prstClr>
            </a:outerShdw>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Calibri"/>
              <a:ea typeface="+mn-ea"/>
              <a:cs typeface="+mn-cs"/>
            </a:endParaRPr>
          </a:p>
        </p:txBody>
      </p:sp>
      <p:sp>
        <p:nvSpPr>
          <p:cNvPr id="44" name="Freeform: Shape 43">
            <a:extLst>
              <a:ext uri="{FF2B5EF4-FFF2-40B4-BE49-F238E27FC236}">
                <a16:creationId xmlns:a16="http://schemas.microsoft.com/office/drawing/2014/main" id="{85092836-C42E-49BC-8C52-40DFD397CE4C}"/>
              </a:ext>
            </a:extLst>
          </p:cNvPr>
          <p:cNvSpPr/>
          <p:nvPr/>
        </p:nvSpPr>
        <p:spPr>
          <a:xfrm>
            <a:off x="1349337" y="2091133"/>
            <a:ext cx="1216164" cy="1216163"/>
          </a:xfrm>
          <a:custGeom>
            <a:avLst/>
            <a:gdLst>
              <a:gd name="connsiteX0" fmla="*/ 2128522 w 2128521"/>
              <a:gd name="connsiteY0" fmla="*/ 1064261 h 2128521"/>
              <a:gd name="connsiteX1" fmla="*/ 1064261 w 2128521"/>
              <a:gd name="connsiteY1" fmla="*/ 2128522 h 2128521"/>
              <a:gd name="connsiteX2" fmla="*/ 0 w 2128521"/>
              <a:gd name="connsiteY2" fmla="*/ 1064261 h 2128521"/>
              <a:gd name="connsiteX3" fmla="*/ 1064261 w 2128521"/>
              <a:gd name="connsiteY3" fmla="*/ 0 h 2128521"/>
              <a:gd name="connsiteX4" fmla="*/ 2128522 w 2128521"/>
              <a:gd name="connsiteY4" fmla="*/ 1064261 h 2128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8521" h="2128521">
                <a:moveTo>
                  <a:pt x="2128522" y="1064261"/>
                </a:moveTo>
                <a:cubicBezTo>
                  <a:pt x="2128522" y="1652036"/>
                  <a:pt x="1652036" y="2128522"/>
                  <a:pt x="1064261" y="2128522"/>
                </a:cubicBezTo>
                <a:cubicBezTo>
                  <a:pt x="476485" y="2128522"/>
                  <a:pt x="0" y="1652036"/>
                  <a:pt x="0" y="1064261"/>
                </a:cubicBezTo>
                <a:cubicBezTo>
                  <a:pt x="0" y="476486"/>
                  <a:pt x="476485" y="0"/>
                  <a:pt x="1064261" y="0"/>
                </a:cubicBezTo>
                <a:cubicBezTo>
                  <a:pt x="1652036" y="0"/>
                  <a:pt x="2128522" y="476486"/>
                  <a:pt x="2128522" y="1064261"/>
                </a:cubicBezTo>
                <a:close/>
              </a:path>
            </a:pathLst>
          </a:custGeom>
          <a:solidFill>
            <a:srgbClr val="F2F2F2"/>
          </a:solidFill>
          <a:ln w="4256" cap="flat">
            <a:noFill/>
            <a:prstDash val="solid"/>
            <a:miter/>
          </a:ln>
        </p:spPr>
        <p:txBody>
          <a:bodyPr wrap="none"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133" b="1" i="0" u="none" strike="noStrike" kern="1200" cap="none" spc="0" normalizeH="0" baseline="0" noProof="0">
              <a:ln>
                <a:noFill/>
              </a:ln>
              <a:solidFill>
                <a:srgbClr val="000000"/>
              </a:solidFill>
              <a:effectLst/>
              <a:uLnTx/>
              <a:uFillTx/>
              <a:latin typeface="Georgia"/>
              <a:ea typeface="+mn-ea"/>
              <a:cs typeface="+mn-cs"/>
            </a:endParaRPr>
          </a:p>
        </p:txBody>
      </p:sp>
      <p:grpSp>
        <p:nvGrpSpPr>
          <p:cNvPr id="45" name="Group 44">
            <a:extLst>
              <a:ext uri="{FF2B5EF4-FFF2-40B4-BE49-F238E27FC236}">
                <a16:creationId xmlns:a16="http://schemas.microsoft.com/office/drawing/2014/main" id="{3122BA42-C3C8-455E-A5FA-065AD872A36F}"/>
              </a:ext>
            </a:extLst>
          </p:cNvPr>
          <p:cNvGrpSpPr/>
          <p:nvPr/>
        </p:nvGrpSpPr>
        <p:grpSpPr>
          <a:xfrm>
            <a:off x="1884636" y="3373048"/>
            <a:ext cx="145565" cy="369848"/>
            <a:chOff x="1566363" y="3695910"/>
            <a:chExt cx="125173" cy="318036"/>
          </a:xfrm>
          <a:solidFill>
            <a:schemeClr val="accent1"/>
          </a:solidFill>
        </p:grpSpPr>
        <p:sp>
          <p:nvSpPr>
            <p:cNvPr id="46" name="Freeform: Shape 45">
              <a:extLst>
                <a:ext uri="{FF2B5EF4-FFF2-40B4-BE49-F238E27FC236}">
                  <a16:creationId xmlns:a16="http://schemas.microsoft.com/office/drawing/2014/main" id="{1BFD386B-22E2-498C-B77B-08F74F2B7E2D}"/>
                </a:ext>
              </a:extLst>
            </p:cNvPr>
            <p:cNvSpPr/>
            <p:nvPr/>
          </p:nvSpPr>
          <p:spPr>
            <a:xfrm>
              <a:off x="1566363" y="3695910"/>
              <a:ext cx="125173" cy="318036"/>
            </a:xfrm>
            <a:custGeom>
              <a:avLst/>
              <a:gdLst>
                <a:gd name="connsiteX0" fmla="*/ 114403 w 162921"/>
                <a:gd name="connsiteY0" fmla="*/ 257960 h 413944"/>
                <a:gd name="connsiteX1" fmla="*/ 137385 w 162921"/>
                <a:gd name="connsiteY1" fmla="*/ 0 h 413944"/>
                <a:gd name="connsiteX2" fmla="*/ 21493 w 162921"/>
                <a:gd name="connsiteY2" fmla="*/ 0 h 413944"/>
                <a:gd name="connsiteX3" fmla="*/ 44646 w 162921"/>
                <a:gd name="connsiteY3" fmla="*/ 259833 h 413944"/>
                <a:gd name="connsiteX4" fmla="*/ 0 w 162921"/>
                <a:gd name="connsiteY4" fmla="*/ 332484 h 413944"/>
                <a:gd name="connsiteX5" fmla="*/ 81461 w 162921"/>
                <a:gd name="connsiteY5" fmla="*/ 413945 h 413944"/>
                <a:gd name="connsiteX6" fmla="*/ 162922 w 162921"/>
                <a:gd name="connsiteY6" fmla="*/ 332484 h 413944"/>
                <a:gd name="connsiteX7" fmla="*/ 114403 w 162921"/>
                <a:gd name="connsiteY7" fmla="*/ 257960 h 41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921" h="413944">
                  <a:moveTo>
                    <a:pt x="114403" y="257960"/>
                  </a:moveTo>
                  <a:lnTo>
                    <a:pt x="137385" y="0"/>
                  </a:lnTo>
                  <a:lnTo>
                    <a:pt x="21493" y="0"/>
                  </a:lnTo>
                  <a:lnTo>
                    <a:pt x="44646" y="259833"/>
                  </a:lnTo>
                  <a:cubicBezTo>
                    <a:pt x="18173" y="273282"/>
                    <a:pt x="0" y="300776"/>
                    <a:pt x="0" y="332484"/>
                  </a:cubicBezTo>
                  <a:cubicBezTo>
                    <a:pt x="0" y="377470"/>
                    <a:pt x="36474" y="413945"/>
                    <a:pt x="81461" y="413945"/>
                  </a:cubicBezTo>
                  <a:cubicBezTo>
                    <a:pt x="126447" y="413945"/>
                    <a:pt x="162922" y="377470"/>
                    <a:pt x="162922" y="332484"/>
                  </a:cubicBezTo>
                  <a:cubicBezTo>
                    <a:pt x="162964" y="299201"/>
                    <a:pt x="143004" y="270601"/>
                    <a:pt x="114403" y="257960"/>
                  </a:cubicBezTo>
                  <a:close/>
                </a:path>
              </a:pathLst>
            </a:custGeom>
            <a:solidFill>
              <a:schemeClr val="accent3"/>
            </a:solidFill>
            <a:ln w="4256"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Calibri"/>
                <a:ea typeface="+mn-ea"/>
                <a:cs typeface="+mn-cs"/>
              </a:endParaRPr>
            </a:p>
          </p:txBody>
        </p:sp>
        <p:sp>
          <p:nvSpPr>
            <p:cNvPr id="47" name="Freeform: Shape 46">
              <a:extLst>
                <a:ext uri="{FF2B5EF4-FFF2-40B4-BE49-F238E27FC236}">
                  <a16:creationId xmlns:a16="http://schemas.microsoft.com/office/drawing/2014/main" id="{4C657FE2-F13F-4BA8-A500-C949E03D84A9}"/>
                </a:ext>
              </a:extLst>
            </p:cNvPr>
            <p:cNvSpPr/>
            <p:nvPr/>
          </p:nvSpPr>
          <p:spPr>
            <a:xfrm>
              <a:off x="1589154" y="3913952"/>
              <a:ext cx="79263" cy="79263"/>
            </a:xfrm>
            <a:custGeom>
              <a:avLst/>
              <a:gdLst>
                <a:gd name="connsiteX0" fmla="*/ 103167 w 103166"/>
                <a:gd name="connsiteY0" fmla="*/ 51583 h 103166"/>
                <a:gd name="connsiteX1" fmla="*/ 51583 w 103166"/>
                <a:gd name="connsiteY1" fmla="*/ 103167 h 103166"/>
                <a:gd name="connsiteX2" fmla="*/ 0 w 103166"/>
                <a:gd name="connsiteY2" fmla="*/ 51583 h 103166"/>
                <a:gd name="connsiteX3" fmla="*/ 51583 w 103166"/>
                <a:gd name="connsiteY3" fmla="*/ 0 h 103166"/>
                <a:gd name="connsiteX4" fmla="*/ 103167 w 103166"/>
                <a:gd name="connsiteY4" fmla="*/ 51583 h 103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166" h="103166">
                  <a:moveTo>
                    <a:pt x="103167" y="51583"/>
                  </a:moveTo>
                  <a:cubicBezTo>
                    <a:pt x="103167" y="80057"/>
                    <a:pt x="80056" y="103167"/>
                    <a:pt x="51583" y="103167"/>
                  </a:cubicBezTo>
                  <a:cubicBezTo>
                    <a:pt x="23068" y="103167"/>
                    <a:pt x="0" y="80057"/>
                    <a:pt x="0" y="51583"/>
                  </a:cubicBezTo>
                  <a:cubicBezTo>
                    <a:pt x="0" y="23110"/>
                    <a:pt x="23110" y="0"/>
                    <a:pt x="51583" y="0"/>
                  </a:cubicBezTo>
                  <a:cubicBezTo>
                    <a:pt x="80056" y="0"/>
                    <a:pt x="103167" y="23068"/>
                    <a:pt x="103167" y="51583"/>
                  </a:cubicBezTo>
                  <a:close/>
                </a:path>
              </a:pathLst>
            </a:custGeom>
            <a:solidFill>
              <a:srgbClr val="F2F2F2"/>
            </a:solidFill>
            <a:ln w="425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Calibri"/>
                <a:ea typeface="+mn-ea"/>
                <a:cs typeface="+mn-cs"/>
              </a:endParaRPr>
            </a:p>
          </p:txBody>
        </p:sp>
      </p:grpSp>
      <p:sp>
        <p:nvSpPr>
          <p:cNvPr id="48" name="Freeform: Shape 47">
            <a:extLst>
              <a:ext uri="{FF2B5EF4-FFF2-40B4-BE49-F238E27FC236}">
                <a16:creationId xmlns:a16="http://schemas.microsoft.com/office/drawing/2014/main" id="{A681BAB4-1DDA-433E-BD59-18FBA5CB626C}"/>
              </a:ext>
            </a:extLst>
          </p:cNvPr>
          <p:cNvSpPr/>
          <p:nvPr/>
        </p:nvSpPr>
        <p:spPr>
          <a:xfrm>
            <a:off x="4023413" y="2006179"/>
            <a:ext cx="1386123" cy="1386120"/>
          </a:xfrm>
          <a:custGeom>
            <a:avLst/>
            <a:gdLst>
              <a:gd name="connsiteX0" fmla="*/ 1196677 w 2393354"/>
              <a:gd name="connsiteY0" fmla="*/ 2393354 h 2393354"/>
              <a:gd name="connsiteX1" fmla="*/ 730851 w 2393354"/>
              <a:gd name="connsiteY1" fmla="*/ 2299295 h 2393354"/>
              <a:gd name="connsiteX2" fmla="*/ 350487 w 2393354"/>
              <a:gd name="connsiteY2" fmla="*/ 2042868 h 2393354"/>
              <a:gd name="connsiteX3" fmla="*/ 94059 w 2393354"/>
              <a:gd name="connsiteY3" fmla="*/ 1662503 h 2393354"/>
              <a:gd name="connsiteX4" fmla="*/ 0 w 2393354"/>
              <a:gd name="connsiteY4" fmla="*/ 1196677 h 2393354"/>
              <a:gd name="connsiteX5" fmla="*/ 94059 w 2393354"/>
              <a:gd name="connsiteY5" fmla="*/ 730851 h 2393354"/>
              <a:gd name="connsiteX6" fmla="*/ 350487 w 2393354"/>
              <a:gd name="connsiteY6" fmla="*/ 350487 h 2393354"/>
              <a:gd name="connsiteX7" fmla="*/ 730851 w 2393354"/>
              <a:gd name="connsiteY7" fmla="*/ 94059 h 2393354"/>
              <a:gd name="connsiteX8" fmla="*/ 1196677 w 2393354"/>
              <a:gd name="connsiteY8" fmla="*/ 0 h 2393354"/>
              <a:gd name="connsiteX9" fmla="*/ 1662503 w 2393354"/>
              <a:gd name="connsiteY9" fmla="*/ 94059 h 2393354"/>
              <a:gd name="connsiteX10" fmla="*/ 2042868 w 2393354"/>
              <a:gd name="connsiteY10" fmla="*/ 350487 h 2393354"/>
              <a:gd name="connsiteX11" fmla="*/ 2299295 w 2393354"/>
              <a:gd name="connsiteY11" fmla="*/ 730851 h 2393354"/>
              <a:gd name="connsiteX12" fmla="*/ 2393355 w 2393354"/>
              <a:gd name="connsiteY12" fmla="*/ 1196677 h 2393354"/>
              <a:gd name="connsiteX13" fmla="*/ 2299295 w 2393354"/>
              <a:gd name="connsiteY13" fmla="*/ 1662503 h 2393354"/>
              <a:gd name="connsiteX14" fmla="*/ 2042868 w 2393354"/>
              <a:gd name="connsiteY14" fmla="*/ 2042868 h 2393354"/>
              <a:gd name="connsiteX15" fmla="*/ 1662503 w 2393354"/>
              <a:gd name="connsiteY15" fmla="*/ 2299295 h 2393354"/>
              <a:gd name="connsiteX16" fmla="*/ 1196677 w 2393354"/>
              <a:gd name="connsiteY16" fmla="*/ 2393354 h 2393354"/>
              <a:gd name="connsiteX17" fmla="*/ 1196677 w 2393354"/>
              <a:gd name="connsiteY17" fmla="*/ 139343 h 2393354"/>
              <a:gd name="connsiteX18" fmla="*/ 139386 w 2393354"/>
              <a:gd name="connsiteY18" fmla="*/ 1196635 h 2393354"/>
              <a:gd name="connsiteX19" fmla="*/ 1196677 w 2393354"/>
              <a:gd name="connsiteY19" fmla="*/ 2253926 h 2393354"/>
              <a:gd name="connsiteX20" fmla="*/ 2253969 w 2393354"/>
              <a:gd name="connsiteY20" fmla="*/ 1196635 h 2393354"/>
              <a:gd name="connsiteX21" fmla="*/ 1196677 w 2393354"/>
              <a:gd name="connsiteY21" fmla="*/ 139343 h 2393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93354" h="2393354">
                <a:moveTo>
                  <a:pt x="1196677" y="2393354"/>
                </a:moveTo>
                <a:cubicBezTo>
                  <a:pt x="1035160" y="2393354"/>
                  <a:pt x="878409" y="2361689"/>
                  <a:pt x="730851" y="2299295"/>
                </a:cubicBezTo>
                <a:cubicBezTo>
                  <a:pt x="588358" y="2239029"/>
                  <a:pt x="460378" y="2152759"/>
                  <a:pt x="350487" y="2042868"/>
                </a:cubicBezTo>
                <a:cubicBezTo>
                  <a:pt x="240595" y="1932976"/>
                  <a:pt x="154325" y="1804996"/>
                  <a:pt x="94059" y="1662503"/>
                </a:cubicBezTo>
                <a:cubicBezTo>
                  <a:pt x="31623" y="1514903"/>
                  <a:pt x="0" y="1358195"/>
                  <a:pt x="0" y="1196677"/>
                </a:cubicBezTo>
                <a:cubicBezTo>
                  <a:pt x="0" y="1035160"/>
                  <a:pt x="31665" y="878409"/>
                  <a:pt x="94059" y="730851"/>
                </a:cubicBezTo>
                <a:cubicBezTo>
                  <a:pt x="154325" y="588358"/>
                  <a:pt x="240595" y="460378"/>
                  <a:pt x="350487" y="350487"/>
                </a:cubicBezTo>
                <a:cubicBezTo>
                  <a:pt x="460378" y="240595"/>
                  <a:pt x="588358" y="154325"/>
                  <a:pt x="730851" y="94059"/>
                </a:cubicBezTo>
                <a:cubicBezTo>
                  <a:pt x="878451" y="31623"/>
                  <a:pt x="1035160" y="0"/>
                  <a:pt x="1196677" y="0"/>
                </a:cubicBezTo>
                <a:cubicBezTo>
                  <a:pt x="1358195" y="0"/>
                  <a:pt x="1514946" y="31665"/>
                  <a:pt x="1662503" y="94059"/>
                </a:cubicBezTo>
                <a:cubicBezTo>
                  <a:pt x="1804996" y="154325"/>
                  <a:pt x="1932976" y="240595"/>
                  <a:pt x="2042868" y="350487"/>
                </a:cubicBezTo>
                <a:cubicBezTo>
                  <a:pt x="2152759" y="460378"/>
                  <a:pt x="2239030" y="588358"/>
                  <a:pt x="2299295" y="730851"/>
                </a:cubicBezTo>
                <a:cubicBezTo>
                  <a:pt x="2361732" y="878451"/>
                  <a:pt x="2393355" y="1035160"/>
                  <a:pt x="2393355" y="1196677"/>
                </a:cubicBezTo>
                <a:cubicBezTo>
                  <a:pt x="2393355" y="1358195"/>
                  <a:pt x="2361689" y="1514946"/>
                  <a:pt x="2299295" y="1662503"/>
                </a:cubicBezTo>
                <a:cubicBezTo>
                  <a:pt x="2239030" y="1804996"/>
                  <a:pt x="2152759" y="1932976"/>
                  <a:pt x="2042868" y="2042868"/>
                </a:cubicBezTo>
                <a:cubicBezTo>
                  <a:pt x="1932976" y="2152759"/>
                  <a:pt x="1804996" y="2239029"/>
                  <a:pt x="1662503" y="2299295"/>
                </a:cubicBezTo>
                <a:cubicBezTo>
                  <a:pt x="1514903" y="2361689"/>
                  <a:pt x="1358195" y="2393354"/>
                  <a:pt x="1196677" y="2393354"/>
                </a:cubicBezTo>
                <a:close/>
                <a:moveTo>
                  <a:pt x="1196677" y="139343"/>
                </a:moveTo>
                <a:cubicBezTo>
                  <a:pt x="613682" y="139343"/>
                  <a:pt x="139386" y="613639"/>
                  <a:pt x="139386" y="1196635"/>
                </a:cubicBezTo>
                <a:cubicBezTo>
                  <a:pt x="139386" y="1779630"/>
                  <a:pt x="613682" y="2253926"/>
                  <a:pt x="1196677" y="2253926"/>
                </a:cubicBezTo>
                <a:cubicBezTo>
                  <a:pt x="1779673" y="2253926"/>
                  <a:pt x="2253969" y="1779630"/>
                  <a:pt x="2253969" y="1196635"/>
                </a:cubicBezTo>
                <a:cubicBezTo>
                  <a:pt x="2253969" y="613639"/>
                  <a:pt x="1779673" y="139343"/>
                  <a:pt x="1196677" y="139343"/>
                </a:cubicBezTo>
                <a:close/>
              </a:path>
            </a:pathLst>
          </a:custGeom>
          <a:solidFill>
            <a:schemeClr val="accent2"/>
          </a:solidFill>
          <a:ln w="4256" cap="flat">
            <a:noFill/>
            <a:prstDash val="solid"/>
            <a:miter/>
          </a:ln>
          <a:effectLst>
            <a:outerShdw blurRad="50800" dist="38100" dir="5400000" algn="t" rotWithShape="0">
              <a:prstClr val="black">
                <a:alpha val="40000"/>
              </a:prstClr>
            </a:outerShdw>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Calibri"/>
              <a:ea typeface="+mn-ea"/>
              <a:cs typeface="+mn-cs"/>
            </a:endParaRPr>
          </a:p>
        </p:txBody>
      </p:sp>
      <p:sp>
        <p:nvSpPr>
          <p:cNvPr id="49" name="Freeform: Shape 48">
            <a:extLst>
              <a:ext uri="{FF2B5EF4-FFF2-40B4-BE49-F238E27FC236}">
                <a16:creationId xmlns:a16="http://schemas.microsoft.com/office/drawing/2014/main" id="{A17C03E9-B69E-49AE-B825-ECA4E699CAD3}"/>
              </a:ext>
            </a:extLst>
          </p:cNvPr>
          <p:cNvSpPr/>
          <p:nvPr/>
        </p:nvSpPr>
        <p:spPr>
          <a:xfrm>
            <a:off x="4108394" y="2091133"/>
            <a:ext cx="1216164" cy="1216163"/>
          </a:xfrm>
          <a:custGeom>
            <a:avLst/>
            <a:gdLst>
              <a:gd name="connsiteX0" fmla="*/ 2128522 w 2128521"/>
              <a:gd name="connsiteY0" fmla="*/ 1064261 h 2128521"/>
              <a:gd name="connsiteX1" fmla="*/ 1064261 w 2128521"/>
              <a:gd name="connsiteY1" fmla="*/ 2128522 h 2128521"/>
              <a:gd name="connsiteX2" fmla="*/ 0 w 2128521"/>
              <a:gd name="connsiteY2" fmla="*/ 1064261 h 2128521"/>
              <a:gd name="connsiteX3" fmla="*/ 1064261 w 2128521"/>
              <a:gd name="connsiteY3" fmla="*/ 0 h 2128521"/>
              <a:gd name="connsiteX4" fmla="*/ 2128522 w 2128521"/>
              <a:gd name="connsiteY4" fmla="*/ 1064261 h 2128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8521" h="2128521">
                <a:moveTo>
                  <a:pt x="2128522" y="1064261"/>
                </a:moveTo>
                <a:cubicBezTo>
                  <a:pt x="2128522" y="1652036"/>
                  <a:pt x="1652036" y="2128522"/>
                  <a:pt x="1064261" y="2128522"/>
                </a:cubicBezTo>
                <a:cubicBezTo>
                  <a:pt x="476485" y="2128522"/>
                  <a:pt x="0" y="1652036"/>
                  <a:pt x="0" y="1064261"/>
                </a:cubicBezTo>
                <a:cubicBezTo>
                  <a:pt x="0" y="476486"/>
                  <a:pt x="476485" y="0"/>
                  <a:pt x="1064261" y="0"/>
                </a:cubicBezTo>
                <a:cubicBezTo>
                  <a:pt x="1652036" y="0"/>
                  <a:pt x="2128522" y="476486"/>
                  <a:pt x="2128522" y="1064261"/>
                </a:cubicBezTo>
                <a:close/>
              </a:path>
            </a:pathLst>
          </a:custGeom>
          <a:solidFill>
            <a:srgbClr val="F2F2F2"/>
          </a:solidFill>
          <a:ln w="4256" cap="flat">
            <a:noFill/>
            <a:prstDash val="solid"/>
            <a:miter/>
          </a:ln>
        </p:spPr>
        <p:txBody>
          <a:bodyPr wrap="none"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133" b="1" i="0" u="none" strike="noStrike" kern="1200" cap="none" spc="0" normalizeH="0" baseline="0" noProof="0">
              <a:ln>
                <a:noFill/>
              </a:ln>
              <a:solidFill>
                <a:srgbClr val="000000"/>
              </a:solidFill>
              <a:effectLst/>
              <a:uLnTx/>
              <a:uFillTx/>
              <a:latin typeface="Georgia"/>
              <a:ea typeface="+mn-ea"/>
              <a:cs typeface="+mn-cs"/>
            </a:endParaRPr>
          </a:p>
        </p:txBody>
      </p:sp>
      <p:grpSp>
        <p:nvGrpSpPr>
          <p:cNvPr id="50" name="Group 49">
            <a:extLst>
              <a:ext uri="{FF2B5EF4-FFF2-40B4-BE49-F238E27FC236}">
                <a16:creationId xmlns:a16="http://schemas.microsoft.com/office/drawing/2014/main" id="{0AAC3D27-90CD-47A3-8BD6-9221DA4B66DE}"/>
              </a:ext>
            </a:extLst>
          </p:cNvPr>
          <p:cNvGrpSpPr/>
          <p:nvPr/>
        </p:nvGrpSpPr>
        <p:grpSpPr>
          <a:xfrm>
            <a:off x="4643692" y="3373048"/>
            <a:ext cx="145565" cy="369848"/>
            <a:chOff x="1566363" y="3695910"/>
            <a:chExt cx="125173" cy="318036"/>
          </a:xfrm>
          <a:solidFill>
            <a:schemeClr val="accent1"/>
          </a:solidFill>
        </p:grpSpPr>
        <p:sp>
          <p:nvSpPr>
            <p:cNvPr id="51" name="Freeform: Shape 50">
              <a:extLst>
                <a:ext uri="{FF2B5EF4-FFF2-40B4-BE49-F238E27FC236}">
                  <a16:creationId xmlns:a16="http://schemas.microsoft.com/office/drawing/2014/main" id="{053CA3C7-283E-43C1-8A23-218F5B154555}"/>
                </a:ext>
              </a:extLst>
            </p:cNvPr>
            <p:cNvSpPr/>
            <p:nvPr/>
          </p:nvSpPr>
          <p:spPr>
            <a:xfrm>
              <a:off x="1566363" y="3695910"/>
              <a:ext cx="125173" cy="318036"/>
            </a:xfrm>
            <a:custGeom>
              <a:avLst/>
              <a:gdLst>
                <a:gd name="connsiteX0" fmla="*/ 114403 w 162921"/>
                <a:gd name="connsiteY0" fmla="*/ 257960 h 413944"/>
                <a:gd name="connsiteX1" fmla="*/ 137385 w 162921"/>
                <a:gd name="connsiteY1" fmla="*/ 0 h 413944"/>
                <a:gd name="connsiteX2" fmla="*/ 21493 w 162921"/>
                <a:gd name="connsiteY2" fmla="*/ 0 h 413944"/>
                <a:gd name="connsiteX3" fmla="*/ 44646 w 162921"/>
                <a:gd name="connsiteY3" fmla="*/ 259833 h 413944"/>
                <a:gd name="connsiteX4" fmla="*/ 0 w 162921"/>
                <a:gd name="connsiteY4" fmla="*/ 332484 h 413944"/>
                <a:gd name="connsiteX5" fmla="*/ 81461 w 162921"/>
                <a:gd name="connsiteY5" fmla="*/ 413945 h 413944"/>
                <a:gd name="connsiteX6" fmla="*/ 162922 w 162921"/>
                <a:gd name="connsiteY6" fmla="*/ 332484 h 413944"/>
                <a:gd name="connsiteX7" fmla="*/ 114403 w 162921"/>
                <a:gd name="connsiteY7" fmla="*/ 257960 h 41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921" h="413944">
                  <a:moveTo>
                    <a:pt x="114403" y="257960"/>
                  </a:moveTo>
                  <a:lnTo>
                    <a:pt x="137385" y="0"/>
                  </a:lnTo>
                  <a:lnTo>
                    <a:pt x="21493" y="0"/>
                  </a:lnTo>
                  <a:lnTo>
                    <a:pt x="44646" y="259833"/>
                  </a:lnTo>
                  <a:cubicBezTo>
                    <a:pt x="18173" y="273282"/>
                    <a:pt x="0" y="300776"/>
                    <a:pt x="0" y="332484"/>
                  </a:cubicBezTo>
                  <a:cubicBezTo>
                    <a:pt x="0" y="377470"/>
                    <a:pt x="36474" y="413945"/>
                    <a:pt x="81461" y="413945"/>
                  </a:cubicBezTo>
                  <a:cubicBezTo>
                    <a:pt x="126447" y="413945"/>
                    <a:pt x="162922" y="377470"/>
                    <a:pt x="162922" y="332484"/>
                  </a:cubicBezTo>
                  <a:cubicBezTo>
                    <a:pt x="162964" y="299201"/>
                    <a:pt x="143004" y="270601"/>
                    <a:pt x="114403" y="257960"/>
                  </a:cubicBezTo>
                  <a:close/>
                </a:path>
              </a:pathLst>
            </a:custGeom>
            <a:solidFill>
              <a:schemeClr val="accent2"/>
            </a:solidFill>
            <a:ln w="4256"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Calibri"/>
                <a:ea typeface="+mn-ea"/>
                <a:cs typeface="+mn-cs"/>
              </a:endParaRPr>
            </a:p>
          </p:txBody>
        </p:sp>
        <p:sp>
          <p:nvSpPr>
            <p:cNvPr id="52" name="Freeform: Shape 51">
              <a:extLst>
                <a:ext uri="{FF2B5EF4-FFF2-40B4-BE49-F238E27FC236}">
                  <a16:creationId xmlns:a16="http://schemas.microsoft.com/office/drawing/2014/main" id="{AA558521-B488-4A28-93D4-B37091EA502A}"/>
                </a:ext>
              </a:extLst>
            </p:cNvPr>
            <p:cNvSpPr/>
            <p:nvPr/>
          </p:nvSpPr>
          <p:spPr>
            <a:xfrm>
              <a:off x="1589154" y="3913952"/>
              <a:ext cx="79263" cy="79263"/>
            </a:xfrm>
            <a:custGeom>
              <a:avLst/>
              <a:gdLst>
                <a:gd name="connsiteX0" fmla="*/ 103167 w 103166"/>
                <a:gd name="connsiteY0" fmla="*/ 51583 h 103166"/>
                <a:gd name="connsiteX1" fmla="*/ 51583 w 103166"/>
                <a:gd name="connsiteY1" fmla="*/ 103167 h 103166"/>
                <a:gd name="connsiteX2" fmla="*/ 0 w 103166"/>
                <a:gd name="connsiteY2" fmla="*/ 51583 h 103166"/>
                <a:gd name="connsiteX3" fmla="*/ 51583 w 103166"/>
                <a:gd name="connsiteY3" fmla="*/ 0 h 103166"/>
                <a:gd name="connsiteX4" fmla="*/ 103167 w 103166"/>
                <a:gd name="connsiteY4" fmla="*/ 51583 h 103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166" h="103166">
                  <a:moveTo>
                    <a:pt x="103167" y="51583"/>
                  </a:moveTo>
                  <a:cubicBezTo>
                    <a:pt x="103167" y="80057"/>
                    <a:pt x="80056" y="103167"/>
                    <a:pt x="51583" y="103167"/>
                  </a:cubicBezTo>
                  <a:cubicBezTo>
                    <a:pt x="23068" y="103167"/>
                    <a:pt x="0" y="80057"/>
                    <a:pt x="0" y="51583"/>
                  </a:cubicBezTo>
                  <a:cubicBezTo>
                    <a:pt x="0" y="23110"/>
                    <a:pt x="23110" y="0"/>
                    <a:pt x="51583" y="0"/>
                  </a:cubicBezTo>
                  <a:cubicBezTo>
                    <a:pt x="80056" y="0"/>
                    <a:pt x="103167" y="23068"/>
                    <a:pt x="103167" y="51583"/>
                  </a:cubicBezTo>
                  <a:close/>
                </a:path>
              </a:pathLst>
            </a:custGeom>
            <a:solidFill>
              <a:srgbClr val="F2F2F2"/>
            </a:solidFill>
            <a:ln w="425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Calibri"/>
                <a:ea typeface="+mn-ea"/>
                <a:cs typeface="+mn-cs"/>
              </a:endParaRPr>
            </a:p>
          </p:txBody>
        </p:sp>
      </p:grpSp>
      <p:sp>
        <p:nvSpPr>
          <p:cNvPr id="53" name="Freeform: Shape 52">
            <a:extLst>
              <a:ext uri="{FF2B5EF4-FFF2-40B4-BE49-F238E27FC236}">
                <a16:creationId xmlns:a16="http://schemas.microsoft.com/office/drawing/2014/main" id="{80EA9DE0-AFE0-4B3D-87ED-2F03D73904C1}"/>
              </a:ext>
            </a:extLst>
          </p:cNvPr>
          <p:cNvSpPr/>
          <p:nvPr/>
        </p:nvSpPr>
        <p:spPr>
          <a:xfrm>
            <a:off x="6782469" y="2006179"/>
            <a:ext cx="1386123" cy="1386120"/>
          </a:xfrm>
          <a:custGeom>
            <a:avLst/>
            <a:gdLst>
              <a:gd name="connsiteX0" fmla="*/ 1196677 w 2393354"/>
              <a:gd name="connsiteY0" fmla="*/ 2393354 h 2393354"/>
              <a:gd name="connsiteX1" fmla="*/ 730851 w 2393354"/>
              <a:gd name="connsiteY1" fmla="*/ 2299295 h 2393354"/>
              <a:gd name="connsiteX2" fmla="*/ 350487 w 2393354"/>
              <a:gd name="connsiteY2" fmla="*/ 2042868 h 2393354"/>
              <a:gd name="connsiteX3" fmla="*/ 94059 w 2393354"/>
              <a:gd name="connsiteY3" fmla="*/ 1662503 h 2393354"/>
              <a:gd name="connsiteX4" fmla="*/ 0 w 2393354"/>
              <a:gd name="connsiteY4" fmla="*/ 1196677 h 2393354"/>
              <a:gd name="connsiteX5" fmla="*/ 94059 w 2393354"/>
              <a:gd name="connsiteY5" fmla="*/ 730851 h 2393354"/>
              <a:gd name="connsiteX6" fmla="*/ 350487 w 2393354"/>
              <a:gd name="connsiteY6" fmla="*/ 350487 h 2393354"/>
              <a:gd name="connsiteX7" fmla="*/ 730851 w 2393354"/>
              <a:gd name="connsiteY7" fmla="*/ 94059 h 2393354"/>
              <a:gd name="connsiteX8" fmla="*/ 1196677 w 2393354"/>
              <a:gd name="connsiteY8" fmla="*/ 0 h 2393354"/>
              <a:gd name="connsiteX9" fmla="*/ 1662503 w 2393354"/>
              <a:gd name="connsiteY9" fmla="*/ 94059 h 2393354"/>
              <a:gd name="connsiteX10" fmla="*/ 2042868 w 2393354"/>
              <a:gd name="connsiteY10" fmla="*/ 350487 h 2393354"/>
              <a:gd name="connsiteX11" fmla="*/ 2299295 w 2393354"/>
              <a:gd name="connsiteY11" fmla="*/ 730851 h 2393354"/>
              <a:gd name="connsiteX12" fmla="*/ 2393355 w 2393354"/>
              <a:gd name="connsiteY12" fmla="*/ 1196677 h 2393354"/>
              <a:gd name="connsiteX13" fmla="*/ 2299295 w 2393354"/>
              <a:gd name="connsiteY13" fmla="*/ 1662503 h 2393354"/>
              <a:gd name="connsiteX14" fmla="*/ 2042868 w 2393354"/>
              <a:gd name="connsiteY14" fmla="*/ 2042868 h 2393354"/>
              <a:gd name="connsiteX15" fmla="*/ 1662503 w 2393354"/>
              <a:gd name="connsiteY15" fmla="*/ 2299295 h 2393354"/>
              <a:gd name="connsiteX16" fmla="*/ 1196677 w 2393354"/>
              <a:gd name="connsiteY16" fmla="*/ 2393354 h 2393354"/>
              <a:gd name="connsiteX17" fmla="*/ 1196677 w 2393354"/>
              <a:gd name="connsiteY17" fmla="*/ 139343 h 2393354"/>
              <a:gd name="connsiteX18" fmla="*/ 139386 w 2393354"/>
              <a:gd name="connsiteY18" fmla="*/ 1196635 h 2393354"/>
              <a:gd name="connsiteX19" fmla="*/ 1196677 w 2393354"/>
              <a:gd name="connsiteY19" fmla="*/ 2253926 h 2393354"/>
              <a:gd name="connsiteX20" fmla="*/ 2253969 w 2393354"/>
              <a:gd name="connsiteY20" fmla="*/ 1196635 h 2393354"/>
              <a:gd name="connsiteX21" fmla="*/ 1196677 w 2393354"/>
              <a:gd name="connsiteY21" fmla="*/ 139343 h 2393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93354" h="2393354">
                <a:moveTo>
                  <a:pt x="1196677" y="2393354"/>
                </a:moveTo>
                <a:cubicBezTo>
                  <a:pt x="1035160" y="2393354"/>
                  <a:pt x="878409" y="2361689"/>
                  <a:pt x="730851" y="2299295"/>
                </a:cubicBezTo>
                <a:cubicBezTo>
                  <a:pt x="588358" y="2239029"/>
                  <a:pt x="460378" y="2152759"/>
                  <a:pt x="350487" y="2042868"/>
                </a:cubicBezTo>
                <a:cubicBezTo>
                  <a:pt x="240595" y="1932976"/>
                  <a:pt x="154325" y="1804996"/>
                  <a:pt x="94059" y="1662503"/>
                </a:cubicBezTo>
                <a:cubicBezTo>
                  <a:pt x="31623" y="1514903"/>
                  <a:pt x="0" y="1358195"/>
                  <a:pt x="0" y="1196677"/>
                </a:cubicBezTo>
                <a:cubicBezTo>
                  <a:pt x="0" y="1035160"/>
                  <a:pt x="31665" y="878409"/>
                  <a:pt x="94059" y="730851"/>
                </a:cubicBezTo>
                <a:cubicBezTo>
                  <a:pt x="154325" y="588358"/>
                  <a:pt x="240595" y="460378"/>
                  <a:pt x="350487" y="350487"/>
                </a:cubicBezTo>
                <a:cubicBezTo>
                  <a:pt x="460378" y="240595"/>
                  <a:pt x="588358" y="154325"/>
                  <a:pt x="730851" y="94059"/>
                </a:cubicBezTo>
                <a:cubicBezTo>
                  <a:pt x="878451" y="31623"/>
                  <a:pt x="1035160" y="0"/>
                  <a:pt x="1196677" y="0"/>
                </a:cubicBezTo>
                <a:cubicBezTo>
                  <a:pt x="1358195" y="0"/>
                  <a:pt x="1514946" y="31665"/>
                  <a:pt x="1662503" y="94059"/>
                </a:cubicBezTo>
                <a:cubicBezTo>
                  <a:pt x="1804996" y="154325"/>
                  <a:pt x="1932976" y="240595"/>
                  <a:pt x="2042868" y="350487"/>
                </a:cubicBezTo>
                <a:cubicBezTo>
                  <a:pt x="2152759" y="460378"/>
                  <a:pt x="2239030" y="588358"/>
                  <a:pt x="2299295" y="730851"/>
                </a:cubicBezTo>
                <a:cubicBezTo>
                  <a:pt x="2361732" y="878451"/>
                  <a:pt x="2393355" y="1035160"/>
                  <a:pt x="2393355" y="1196677"/>
                </a:cubicBezTo>
                <a:cubicBezTo>
                  <a:pt x="2393355" y="1358195"/>
                  <a:pt x="2361689" y="1514946"/>
                  <a:pt x="2299295" y="1662503"/>
                </a:cubicBezTo>
                <a:cubicBezTo>
                  <a:pt x="2239030" y="1804996"/>
                  <a:pt x="2152759" y="1932976"/>
                  <a:pt x="2042868" y="2042868"/>
                </a:cubicBezTo>
                <a:cubicBezTo>
                  <a:pt x="1932976" y="2152759"/>
                  <a:pt x="1804996" y="2239029"/>
                  <a:pt x="1662503" y="2299295"/>
                </a:cubicBezTo>
                <a:cubicBezTo>
                  <a:pt x="1514903" y="2361689"/>
                  <a:pt x="1358195" y="2393354"/>
                  <a:pt x="1196677" y="2393354"/>
                </a:cubicBezTo>
                <a:close/>
                <a:moveTo>
                  <a:pt x="1196677" y="139343"/>
                </a:moveTo>
                <a:cubicBezTo>
                  <a:pt x="613682" y="139343"/>
                  <a:pt x="139386" y="613639"/>
                  <a:pt x="139386" y="1196635"/>
                </a:cubicBezTo>
                <a:cubicBezTo>
                  <a:pt x="139386" y="1779630"/>
                  <a:pt x="613682" y="2253926"/>
                  <a:pt x="1196677" y="2253926"/>
                </a:cubicBezTo>
                <a:cubicBezTo>
                  <a:pt x="1779673" y="2253926"/>
                  <a:pt x="2253969" y="1779630"/>
                  <a:pt x="2253969" y="1196635"/>
                </a:cubicBezTo>
                <a:cubicBezTo>
                  <a:pt x="2253969" y="613639"/>
                  <a:pt x="1779673" y="139343"/>
                  <a:pt x="1196677" y="139343"/>
                </a:cubicBezTo>
                <a:close/>
              </a:path>
            </a:pathLst>
          </a:custGeom>
          <a:solidFill>
            <a:schemeClr val="accent3"/>
          </a:solidFill>
          <a:ln w="4256" cap="flat">
            <a:noFill/>
            <a:prstDash val="solid"/>
            <a:miter/>
          </a:ln>
          <a:effectLst>
            <a:outerShdw blurRad="50800" dist="38100" dir="5400000" algn="t" rotWithShape="0">
              <a:prstClr val="black">
                <a:alpha val="40000"/>
              </a:prstClr>
            </a:outerShdw>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Calibri"/>
              <a:ea typeface="+mn-ea"/>
              <a:cs typeface="+mn-cs"/>
            </a:endParaRPr>
          </a:p>
        </p:txBody>
      </p:sp>
      <p:sp>
        <p:nvSpPr>
          <p:cNvPr id="54" name="Freeform: Shape 53">
            <a:extLst>
              <a:ext uri="{FF2B5EF4-FFF2-40B4-BE49-F238E27FC236}">
                <a16:creationId xmlns:a16="http://schemas.microsoft.com/office/drawing/2014/main" id="{E303C956-0903-4DA9-887D-D2973F5A1CD0}"/>
              </a:ext>
            </a:extLst>
          </p:cNvPr>
          <p:cNvSpPr/>
          <p:nvPr/>
        </p:nvSpPr>
        <p:spPr>
          <a:xfrm>
            <a:off x="6867449" y="2091133"/>
            <a:ext cx="1216164" cy="1216163"/>
          </a:xfrm>
          <a:custGeom>
            <a:avLst/>
            <a:gdLst>
              <a:gd name="connsiteX0" fmla="*/ 2128522 w 2128521"/>
              <a:gd name="connsiteY0" fmla="*/ 1064261 h 2128521"/>
              <a:gd name="connsiteX1" fmla="*/ 1064261 w 2128521"/>
              <a:gd name="connsiteY1" fmla="*/ 2128522 h 2128521"/>
              <a:gd name="connsiteX2" fmla="*/ 0 w 2128521"/>
              <a:gd name="connsiteY2" fmla="*/ 1064261 h 2128521"/>
              <a:gd name="connsiteX3" fmla="*/ 1064261 w 2128521"/>
              <a:gd name="connsiteY3" fmla="*/ 0 h 2128521"/>
              <a:gd name="connsiteX4" fmla="*/ 2128522 w 2128521"/>
              <a:gd name="connsiteY4" fmla="*/ 1064261 h 2128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8521" h="2128521">
                <a:moveTo>
                  <a:pt x="2128522" y="1064261"/>
                </a:moveTo>
                <a:cubicBezTo>
                  <a:pt x="2128522" y="1652036"/>
                  <a:pt x="1652036" y="2128522"/>
                  <a:pt x="1064261" y="2128522"/>
                </a:cubicBezTo>
                <a:cubicBezTo>
                  <a:pt x="476485" y="2128522"/>
                  <a:pt x="0" y="1652036"/>
                  <a:pt x="0" y="1064261"/>
                </a:cubicBezTo>
                <a:cubicBezTo>
                  <a:pt x="0" y="476486"/>
                  <a:pt x="476485" y="0"/>
                  <a:pt x="1064261" y="0"/>
                </a:cubicBezTo>
                <a:cubicBezTo>
                  <a:pt x="1652036" y="0"/>
                  <a:pt x="2128522" y="476486"/>
                  <a:pt x="2128522" y="1064261"/>
                </a:cubicBezTo>
                <a:close/>
              </a:path>
            </a:pathLst>
          </a:custGeom>
          <a:solidFill>
            <a:srgbClr val="F2F2F2"/>
          </a:solidFill>
          <a:ln w="4256" cap="flat">
            <a:noFill/>
            <a:prstDash val="solid"/>
            <a:miter/>
          </a:ln>
        </p:spPr>
        <p:txBody>
          <a:bodyPr wrap="none"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133" b="1" i="0" u="none" strike="noStrike" kern="1200" cap="none" spc="0" normalizeH="0" baseline="0" noProof="0">
              <a:ln>
                <a:noFill/>
              </a:ln>
              <a:solidFill>
                <a:srgbClr val="000000"/>
              </a:solidFill>
              <a:effectLst/>
              <a:uLnTx/>
              <a:uFillTx/>
              <a:latin typeface="Georgia"/>
              <a:ea typeface="+mn-ea"/>
              <a:cs typeface="+mn-cs"/>
            </a:endParaRPr>
          </a:p>
        </p:txBody>
      </p:sp>
      <p:grpSp>
        <p:nvGrpSpPr>
          <p:cNvPr id="55" name="Group 54">
            <a:extLst>
              <a:ext uri="{FF2B5EF4-FFF2-40B4-BE49-F238E27FC236}">
                <a16:creationId xmlns:a16="http://schemas.microsoft.com/office/drawing/2014/main" id="{90DB3808-7961-41F4-89A7-C02FE91475E1}"/>
              </a:ext>
            </a:extLst>
          </p:cNvPr>
          <p:cNvGrpSpPr/>
          <p:nvPr/>
        </p:nvGrpSpPr>
        <p:grpSpPr>
          <a:xfrm>
            <a:off x="7407363" y="3373048"/>
            <a:ext cx="145565" cy="369848"/>
            <a:chOff x="1566363" y="3695910"/>
            <a:chExt cx="125173" cy="318036"/>
          </a:xfrm>
          <a:solidFill>
            <a:schemeClr val="accent1"/>
          </a:solidFill>
        </p:grpSpPr>
        <p:sp>
          <p:nvSpPr>
            <p:cNvPr id="56" name="Freeform: Shape 55">
              <a:extLst>
                <a:ext uri="{FF2B5EF4-FFF2-40B4-BE49-F238E27FC236}">
                  <a16:creationId xmlns:a16="http://schemas.microsoft.com/office/drawing/2014/main" id="{FAC65274-6314-448A-B1CF-C8BFEBC3EA78}"/>
                </a:ext>
              </a:extLst>
            </p:cNvPr>
            <p:cNvSpPr/>
            <p:nvPr/>
          </p:nvSpPr>
          <p:spPr>
            <a:xfrm>
              <a:off x="1566363" y="3695910"/>
              <a:ext cx="125173" cy="318036"/>
            </a:xfrm>
            <a:custGeom>
              <a:avLst/>
              <a:gdLst>
                <a:gd name="connsiteX0" fmla="*/ 114403 w 162921"/>
                <a:gd name="connsiteY0" fmla="*/ 257960 h 413944"/>
                <a:gd name="connsiteX1" fmla="*/ 137385 w 162921"/>
                <a:gd name="connsiteY1" fmla="*/ 0 h 413944"/>
                <a:gd name="connsiteX2" fmla="*/ 21493 w 162921"/>
                <a:gd name="connsiteY2" fmla="*/ 0 h 413944"/>
                <a:gd name="connsiteX3" fmla="*/ 44646 w 162921"/>
                <a:gd name="connsiteY3" fmla="*/ 259833 h 413944"/>
                <a:gd name="connsiteX4" fmla="*/ 0 w 162921"/>
                <a:gd name="connsiteY4" fmla="*/ 332484 h 413944"/>
                <a:gd name="connsiteX5" fmla="*/ 81461 w 162921"/>
                <a:gd name="connsiteY5" fmla="*/ 413945 h 413944"/>
                <a:gd name="connsiteX6" fmla="*/ 162922 w 162921"/>
                <a:gd name="connsiteY6" fmla="*/ 332484 h 413944"/>
                <a:gd name="connsiteX7" fmla="*/ 114403 w 162921"/>
                <a:gd name="connsiteY7" fmla="*/ 257960 h 41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921" h="413944">
                  <a:moveTo>
                    <a:pt x="114403" y="257960"/>
                  </a:moveTo>
                  <a:lnTo>
                    <a:pt x="137385" y="0"/>
                  </a:lnTo>
                  <a:lnTo>
                    <a:pt x="21493" y="0"/>
                  </a:lnTo>
                  <a:lnTo>
                    <a:pt x="44646" y="259833"/>
                  </a:lnTo>
                  <a:cubicBezTo>
                    <a:pt x="18173" y="273282"/>
                    <a:pt x="0" y="300776"/>
                    <a:pt x="0" y="332484"/>
                  </a:cubicBezTo>
                  <a:cubicBezTo>
                    <a:pt x="0" y="377470"/>
                    <a:pt x="36474" y="413945"/>
                    <a:pt x="81461" y="413945"/>
                  </a:cubicBezTo>
                  <a:cubicBezTo>
                    <a:pt x="126447" y="413945"/>
                    <a:pt x="162922" y="377470"/>
                    <a:pt x="162922" y="332484"/>
                  </a:cubicBezTo>
                  <a:cubicBezTo>
                    <a:pt x="162964" y="299201"/>
                    <a:pt x="143004" y="270601"/>
                    <a:pt x="114403" y="257960"/>
                  </a:cubicBezTo>
                  <a:close/>
                </a:path>
              </a:pathLst>
            </a:custGeom>
            <a:solidFill>
              <a:schemeClr val="accent3"/>
            </a:solidFill>
            <a:ln w="4256"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Calibri"/>
                <a:ea typeface="+mn-ea"/>
                <a:cs typeface="+mn-cs"/>
              </a:endParaRPr>
            </a:p>
          </p:txBody>
        </p:sp>
        <p:sp>
          <p:nvSpPr>
            <p:cNvPr id="57" name="Freeform: Shape 56">
              <a:extLst>
                <a:ext uri="{FF2B5EF4-FFF2-40B4-BE49-F238E27FC236}">
                  <a16:creationId xmlns:a16="http://schemas.microsoft.com/office/drawing/2014/main" id="{D9BE42F8-96B0-4D7E-8F7C-6F8E9F3352FF}"/>
                </a:ext>
              </a:extLst>
            </p:cNvPr>
            <p:cNvSpPr/>
            <p:nvPr/>
          </p:nvSpPr>
          <p:spPr>
            <a:xfrm>
              <a:off x="1589154" y="3913952"/>
              <a:ext cx="79263" cy="79263"/>
            </a:xfrm>
            <a:custGeom>
              <a:avLst/>
              <a:gdLst>
                <a:gd name="connsiteX0" fmla="*/ 103167 w 103166"/>
                <a:gd name="connsiteY0" fmla="*/ 51583 h 103166"/>
                <a:gd name="connsiteX1" fmla="*/ 51583 w 103166"/>
                <a:gd name="connsiteY1" fmla="*/ 103167 h 103166"/>
                <a:gd name="connsiteX2" fmla="*/ 0 w 103166"/>
                <a:gd name="connsiteY2" fmla="*/ 51583 h 103166"/>
                <a:gd name="connsiteX3" fmla="*/ 51583 w 103166"/>
                <a:gd name="connsiteY3" fmla="*/ 0 h 103166"/>
                <a:gd name="connsiteX4" fmla="*/ 103167 w 103166"/>
                <a:gd name="connsiteY4" fmla="*/ 51583 h 103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166" h="103166">
                  <a:moveTo>
                    <a:pt x="103167" y="51583"/>
                  </a:moveTo>
                  <a:cubicBezTo>
                    <a:pt x="103167" y="80057"/>
                    <a:pt x="80056" y="103167"/>
                    <a:pt x="51583" y="103167"/>
                  </a:cubicBezTo>
                  <a:cubicBezTo>
                    <a:pt x="23068" y="103167"/>
                    <a:pt x="0" y="80057"/>
                    <a:pt x="0" y="51583"/>
                  </a:cubicBezTo>
                  <a:cubicBezTo>
                    <a:pt x="0" y="23110"/>
                    <a:pt x="23110" y="0"/>
                    <a:pt x="51583" y="0"/>
                  </a:cubicBezTo>
                  <a:cubicBezTo>
                    <a:pt x="80056" y="0"/>
                    <a:pt x="103167" y="23068"/>
                    <a:pt x="103167" y="51583"/>
                  </a:cubicBezTo>
                  <a:close/>
                </a:path>
              </a:pathLst>
            </a:custGeom>
            <a:solidFill>
              <a:srgbClr val="F2F2F2"/>
            </a:solidFill>
            <a:ln w="425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Calibri"/>
                <a:ea typeface="+mn-ea"/>
                <a:cs typeface="+mn-cs"/>
              </a:endParaRPr>
            </a:p>
          </p:txBody>
        </p:sp>
      </p:grpSp>
      <p:sp>
        <p:nvSpPr>
          <p:cNvPr id="58" name="Freeform: Shape 57">
            <a:extLst>
              <a:ext uri="{FF2B5EF4-FFF2-40B4-BE49-F238E27FC236}">
                <a16:creationId xmlns:a16="http://schemas.microsoft.com/office/drawing/2014/main" id="{F6BABE18-F9EC-47B1-8A1A-3CC491B687AC}"/>
              </a:ext>
            </a:extLst>
          </p:cNvPr>
          <p:cNvSpPr/>
          <p:nvPr/>
        </p:nvSpPr>
        <p:spPr>
          <a:xfrm>
            <a:off x="9541525" y="2006179"/>
            <a:ext cx="1386123" cy="1386120"/>
          </a:xfrm>
          <a:custGeom>
            <a:avLst/>
            <a:gdLst>
              <a:gd name="connsiteX0" fmla="*/ 1196677 w 2393354"/>
              <a:gd name="connsiteY0" fmla="*/ 2393354 h 2393354"/>
              <a:gd name="connsiteX1" fmla="*/ 730851 w 2393354"/>
              <a:gd name="connsiteY1" fmla="*/ 2299295 h 2393354"/>
              <a:gd name="connsiteX2" fmla="*/ 350487 w 2393354"/>
              <a:gd name="connsiteY2" fmla="*/ 2042868 h 2393354"/>
              <a:gd name="connsiteX3" fmla="*/ 94059 w 2393354"/>
              <a:gd name="connsiteY3" fmla="*/ 1662503 h 2393354"/>
              <a:gd name="connsiteX4" fmla="*/ 0 w 2393354"/>
              <a:gd name="connsiteY4" fmla="*/ 1196677 h 2393354"/>
              <a:gd name="connsiteX5" fmla="*/ 94059 w 2393354"/>
              <a:gd name="connsiteY5" fmla="*/ 730851 h 2393354"/>
              <a:gd name="connsiteX6" fmla="*/ 350487 w 2393354"/>
              <a:gd name="connsiteY6" fmla="*/ 350487 h 2393354"/>
              <a:gd name="connsiteX7" fmla="*/ 730851 w 2393354"/>
              <a:gd name="connsiteY7" fmla="*/ 94059 h 2393354"/>
              <a:gd name="connsiteX8" fmla="*/ 1196677 w 2393354"/>
              <a:gd name="connsiteY8" fmla="*/ 0 h 2393354"/>
              <a:gd name="connsiteX9" fmla="*/ 1662503 w 2393354"/>
              <a:gd name="connsiteY9" fmla="*/ 94059 h 2393354"/>
              <a:gd name="connsiteX10" fmla="*/ 2042868 w 2393354"/>
              <a:gd name="connsiteY10" fmla="*/ 350487 h 2393354"/>
              <a:gd name="connsiteX11" fmla="*/ 2299295 w 2393354"/>
              <a:gd name="connsiteY11" fmla="*/ 730851 h 2393354"/>
              <a:gd name="connsiteX12" fmla="*/ 2393355 w 2393354"/>
              <a:gd name="connsiteY12" fmla="*/ 1196677 h 2393354"/>
              <a:gd name="connsiteX13" fmla="*/ 2299295 w 2393354"/>
              <a:gd name="connsiteY13" fmla="*/ 1662503 h 2393354"/>
              <a:gd name="connsiteX14" fmla="*/ 2042868 w 2393354"/>
              <a:gd name="connsiteY14" fmla="*/ 2042868 h 2393354"/>
              <a:gd name="connsiteX15" fmla="*/ 1662503 w 2393354"/>
              <a:gd name="connsiteY15" fmla="*/ 2299295 h 2393354"/>
              <a:gd name="connsiteX16" fmla="*/ 1196677 w 2393354"/>
              <a:gd name="connsiteY16" fmla="*/ 2393354 h 2393354"/>
              <a:gd name="connsiteX17" fmla="*/ 1196677 w 2393354"/>
              <a:gd name="connsiteY17" fmla="*/ 139343 h 2393354"/>
              <a:gd name="connsiteX18" fmla="*/ 139386 w 2393354"/>
              <a:gd name="connsiteY18" fmla="*/ 1196635 h 2393354"/>
              <a:gd name="connsiteX19" fmla="*/ 1196677 w 2393354"/>
              <a:gd name="connsiteY19" fmla="*/ 2253926 h 2393354"/>
              <a:gd name="connsiteX20" fmla="*/ 2253969 w 2393354"/>
              <a:gd name="connsiteY20" fmla="*/ 1196635 h 2393354"/>
              <a:gd name="connsiteX21" fmla="*/ 1196677 w 2393354"/>
              <a:gd name="connsiteY21" fmla="*/ 139343 h 2393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93354" h="2393354">
                <a:moveTo>
                  <a:pt x="1196677" y="2393354"/>
                </a:moveTo>
                <a:cubicBezTo>
                  <a:pt x="1035160" y="2393354"/>
                  <a:pt x="878409" y="2361689"/>
                  <a:pt x="730851" y="2299295"/>
                </a:cubicBezTo>
                <a:cubicBezTo>
                  <a:pt x="588358" y="2239029"/>
                  <a:pt x="460378" y="2152759"/>
                  <a:pt x="350487" y="2042868"/>
                </a:cubicBezTo>
                <a:cubicBezTo>
                  <a:pt x="240595" y="1932976"/>
                  <a:pt x="154325" y="1804996"/>
                  <a:pt x="94059" y="1662503"/>
                </a:cubicBezTo>
                <a:cubicBezTo>
                  <a:pt x="31623" y="1514903"/>
                  <a:pt x="0" y="1358195"/>
                  <a:pt x="0" y="1196677"/>
                </a:cubicBezTo>
                <a:cubicBezTo>
                  <a:pt x="0" y="1035160"/>
                  <a:pt x="31665" y="878409"/>
                  <a:pt x="94059" y="730851"/>
                </a:cubicBezTo>
                <a:cubicBezTo>
                  <a:pt x="154325" y="588358"/>
                  <a:pt x="240595" y="460378"/>
                  <a:pt x="350487" y="350487"/>
                </a:cubicBezTo>
                <a:cubicBezTo>
                  <a:pt x="460378" y="240595"/>
                  <a:pt x="588358" y="154325"/>
                  <a:pt x="730851" y="94059"/>
                </a:cubicBezTo>
                <a:cubicBezTo>
                  <a:pt x="878451" y="31623"/>
                  <a:pt x="1035160" y="0"/>
                  <a:pt x="1196677" y="0"/>
                </a:cubicBezTo>
                <a:cubicBezTo>
                  <a:pt x="1358195" y="0"/>
                  <a:pt x="1514946" y="31665"/>
                  <a:pt x="1662503" y="94059"/>
                </a:cubicBezTo>
                <a:cubicBezTo>
                  <a:pt x="1804996" y="154325"/>
                  <a:pt x="1932976" y="240595"/>
                  <a:pt x="2042868" y="350487"/>
                </a:cubicBezTo>
                <a:cubicBezTo>
                  <a:pt x="2152759" y="460378"/>
                  <a:pt x="2239030" y="588358"/>
                  <a:pt x="2299295" y="730851"/>
                </a:cubicBezTo>
                <a:cubicBezTo>
                  <a:pt x="2361732" y="878451"/>
                  <a:pt x="2393355" y="1035160"/>
                  <a:pt x="2393355" y="1196677"/>
                </a:cubicBezTo>
                <a:cubicBezTo>
                  <a:pt x="2393355" y="1358195"/>
                  <a:pt x="2361689" y="1514946"/>
                  <a:pt x="2299295" y="1662503"/>
                </a:cubicBezTo>
                <a:cubicBezTo>
                  <a:pt x="2239030" y="1804996"/>
                  <a:pt x="2152759" y="1932976"/>
                  <a:pt x="2042868" y="2042868"/>
                </a:cubicBezTo>
                <a:cubicBezTo>
                  <a:pt x="1932976" y="2152759"/>
                  <a:pt x="1804996" y="2239029"/>
                  <a:pt x="1662503" y="2299295"/>
                </a:cubicBezTo>
                <a:cubicBezTo>
                  <a:pt x="1514903" y="2361689"/>
                  <a:pt x="1358195" y="2393354"/>
                  <a:pt x="1196677" y="2393354"/>
                </a:cubicBezTo>
                <a:close/>
                <a:moveTo>
                  <a:pt x="1196677" y="139343"/>
                </a:moveTo>
                <a:cubicBezTo>
                  <a:pt x="613682" y="139343"/>
                  <a:pt x="139386" y="613639"/>
                  <a:pt x="139386" y="1196635"/>
                </a:cubicBezTo>
                <a:cubicBezTo>
                  <a:pt x="139386" y="1779630"/>
                  <a:pt x="613682" y="2253926"/>
                  <a:pt x="1196677" y="2253926"/>
                </a:cubicBezTo>
                <a:cubicBezTo>
                  <a:pt x="1779673" y="2253926"/>
                  <a:pt x="2253969" y="1779630"/>
                  <a:pt x="2253969" y="1196635"/>
                </a:cubicBezTo>
                <a:cubicBezTo>
                  <a:pt x="2253969" y="613639"/>
                  <a:pt x="1779673" y="139343"/>
                  <a:pt x="1196677" y="139343"/>
                </a:cubicBezTo>
                <a:close/>
              </a:path>
            </a:pathLst>
          </a:custGeom>
          <a:solidFill>
            <a:schemeClr val="accent2"/>
          </a:solidFill>
          <a:ln w="4256" cap="flat">
            <a:noFill/>
            <a:prstDash val="solid"/>
            <a:miter/>
          </a:ln>
          <a:effectLst>
            <a:outerShdw blurRad="50800" dist="38100" dir="5400000" algn="t" rotWithShape="0">
              <a:prstClr val="black">
                <a:alpha val="40000"/>
              </a:prstClr>
            </a:outerShdw>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Calibri"/>
              <a:ea typeface="+mn-ea"/>
              <a:cs typeface="+mn-cs"/>
            </a:endParaRPr>
          </a:p>
        </p:txBody>
      </p:sp>
      <p:sp>
        <p:nvSpPr>
          <p:cNvPr id="59" name="Freeform: Shape 58">
            <a:extLst>
              <a:ext uri="{FF2B5EF4-FFF2-40B4-BE49-F238E27FC236}">
                <a16:creationId xmlns:a16="http://schemas.microsoft.com/office/drawing/2014/main" id="{C79E50F8-6E1A-4AE6-882A-4E501C9CED48}"/>
              </a:ext>
            </a:extLst>
          </p:cNvPr>
          <p:cNvSpPr/>
          <p:nvPr/>
        </p:nvSpPr>
        <p:spPr>
          <a:xfrm>
            <a:off x="9626506" y="2091133"/>
            <a:ext cx="1216164" cy="1216163"/>
          </a:xfrm>
          <a:custGeom>
            <a:avLst/>
            <a:gdLst>
              <a:gd name="connsiteX0" fmla="*/ 2128522 w 2128521"/>
              <a:gd name="connsiteY0" fmla="*/ 1064261 h 2128521"/>
              <a:gd name="connsiteX1" fmla="*/ 1064261 w 2128521"/>
              <a:gd name="connsiteY1" fmla="*/ 2128522 h 2128521"/>
              <a:gd name="connsiteX2" fmla="*/ 0 w 2128521"/>
              <a:gd name="connsiteY2" fmla="*/ 1064261 h 2128521"/>
              <a:gd name="connsiteX3" fmla="*/ 1064261 w 2128521"/>
              <a:gd name="connsiteY3" fmla="*/ 0 h 2128521"/>
              <a:gd name="connsiteX4" fmla="*/ 2128522 w 2128521"/>
              <a:gd name="connsiteY4" fmla="*/ 1064261 h 2128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8521" h="2128521">
                <a:moveTo>
                  <a:pt x="2128522" y="1064261"/>
                </a:moveTo>
                <a:cubicBezTo>
                  <a:pt x="2128522" y="1652036"/>
                  <a:pt x="1652036" y="2128522"/>
                  <a:pt x="1064261" y="2128522"/>
                </a:cubicBezTo>
                <a:cubicBezTo>
                  <a:pt x="476485" y="2128522"/>
                  <a:pt x="0" y="1652036"/>
                  <a:pt x="0" y="1064261"/>
                </a:cubicBezTo>
                <a:cubicBezTo>
                  <a:pt x="0" y="476486"/>
                  <a:pt x="476485" y="0"/>
                  <a:pt x="1064261" y="0"/>
                </a:cubicBezTo>
                <a:cubicBezTo>
                  <a:pt x="1652036" y="0"/>
                  <a:pt x="2128522" y="476486"/>
                  <a:pt x="2128522" y="1064261"/>
                </a:cubicBezTo>
                <a:close/>
              </a:path>
            </a:pathLst>
          </a:custGeom>
          <a:solidFill>
            <a:srgbClr val="F2F2F2"/>
          </a:solidFill>
          <a:ln w="4256" cap="flat">
            <a:noFill/>
            <a:prstDash val="solid"/>
            <a:miter/>
          </a:ln>
        </p:spPr>
        <p:txBody>
          <a:bodyPr wrap="none"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133" b="1" i="0" u="none" strike="noStrike" kern="1200" cap="none" spc="0" normalizeH="0" baseline="0" noProof="0">
              <a:ln>
                <a:noFill/>
              </a:ln>
              <a:solidFill>
                <a:srgbClr val="000000"/>
              </a:solidFill>
              <a:effectLst/>
              <a:uLnTx/>
              <a:uFillTx/>
              <a:latin typeface="Georgia"/>
              <a:ea typeface="+mn-ea"/>
              <a:cs typeface="+mn-cs"/>
            </a:endParaRPr>
          </a:p>
        </p:txBody>
      </p:sp>
      <p:grpSp>
        <p:nvGrpSpPr>
          <p:cNvPr id="60" name="Group 59">
            <a:extLst>
              <a:ext uri="{FF2B5EF4-FFF2-40B4-BE49-F238E27FC236}">
                <a16:creationId xmlns:a16="http://schemas.microsoft.com/office/drawing/2014/main" id="{BE044831-2859-4D3B-8BB5-62352096F406}"/>
              </a:ext>
            </a:extLst>
          </p:cNvPr>
          <p:cNvGrpSpPr/>
          <p:nvPr/>
        </p:nvGrpSpPr>
        <p:grpSpPr>
          <a:xfrm>
            <a:off x="10161804" y="3373048"/>
            <a:ext cx="145565" cy="369848"/>
            <a:chOff x="1566363" y="3695910"/>
            <a:chExt cx="125173" cy="318036"/>
          </a:xfrm>
          <a:solidFill>
            <a:schemeClr val="accent1"/>
          </a:solidFill>
        </p:grpSpPr>
        <p:sp>
          <p:nvSpPr>
            <p:cNvPr id="61" name="Freeform: Shape 60">
              <a:extLst>
                <a:ext uri="{FF2B5EF4-FFF2-40B4-BE49-F238E27FC236}">
                  <a16:creationId xmlns:a16="http://schemas.microsoft.com/office/drawing/2014/main" id="{C0181BF4-57F5-4B00-9B74-666ED114BE9E}"/>
                </a:ext>
              </a:extLst>
            </p:cNvPr>
            <p:cNvSpPr/>
            <p:nvPr/>
          </p:nvSpPr>
          <p:spPr>
            <a:xfrm>
              <a:off x="1566363" y="3695910"/>
              <a:ext cx="125173" cy="318036"/>
            </a:xfrm>
            <a:custGeom>
              <a:avLst/>
              <a:gdLst>
                <a:gd name="connsiteX0" fmla="*/ 114403 w 162921"/>
                <a:gd name="connsiteY0" fmla="*/ 257960 h 413944"/>
                <a:gd name="connsiteX1" fmla="*/ 137385 w 162921"/>
                <a:gd name="connsiteY1" fmla="*/ 0 h 413944"/>
                <a:gd name="connsiteX2" fmla="*/ 21493 w 162921"/>
                <a:gd name="connsiteY2" fmla="*/ 0 h 413944"/>
                <a:gd name="connsiteX3" fmla="*/ 44646 w 162921"/>
                <a:gd name="connsiteY3" fmla="*/ 259833 h 413944"/>
                <a:gd name="connsiteX4" fmla="*/ 0 w 162921"/>
                <a:gd name="connsiteY4" fmla="*/ 332484 h 413944"/>
                <a:gd name="connsiteX5" fmla="*/ 81461 w 162921"/>
                <a:gd name="connsiteY5" fmla="*/ 413945 h 413944"/>
                <a:gd name="connsiteX6" fmla="*/ 162922 w 162921"/>
                <a:gd name="connsiteY6" fmla="*/ 332484 h 413944"/>
                <a:gd name="connsiteX7" fmla="*/ 114403 w 162921"/>
                <a:gd name="connsiteY7" fmla="*/ 257960 h 41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921" h="413944">
                  <a:moveTo>
                    <a:pt x="114403" y="257960"/>
                  </a:moveTo>
                  <a:lnTo>
                    <a:pt x="137385" y="0"/>
                  </a:lnTo>
                  <a:lnTo>
                    <a:pt x="21493" y="0"/>
                  </a:lnTo>
                  <a:lnTo>
                    <a:pt x="44646" y="259833"/>
                  </a:lnTo>
                  <a:cubicBezTo>
                    <a:pt x="18173" y="273282"/>
                    <a:pt x="0" y="300776"/>
                    <a:pt x="0" y="332484"/>
                  </a:cubicBezTo>
                  <a:cubicBezTo>
                    <a:pt x="0" y="377470"/>
                    <a:pt x="36474" y="413945"/>
                    <a:pt x="81461" y="413945"/>
                  </a:cubicBezTo>
                  <a:cubicBezTo>
                    <a:pt x="126447" y="413945"/>
                    <a:pt x="162922" y="377470"/>
                    <a:pt x="162922" y="332484"/>
                  </a:cubicBezTo>
                  <a:cubicBezTo>
                    <a:pt x="162964" y="299201"/>
                    <a:pt x="143004" y="270601"/>
                    <a:pt x="114403" y="257960"/>
                  </a:cubicBezTo>
                  <a:close/>
                </a:path>
              </a:pathLst>
            </a:custGeom>
            <a:solidFill>
              <a:schemeClr val="accent2"/>
            </a:solidFill>
            <a:ln w="4256"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Calibri"/>
                <a:ea typeface="+mn-ea"/>
                <a:cs typeface="+mn-cs"/>
              </a:endParaRPr>
            </a:p>
          </p:txBody>
        </p:sp>
        <p:sp>
          <p:nvSpPr>
            <p:cNvPr id="62" name="Freeform: Shape 61">
              <a:extLst>
                <a:ext uri="{FF2B5EF4-FFF2-40B4-BE49-F238E27FC236}">
                  <a16:creationId xmlns:a16="http://schemas.microsoft.com/office/drawing/2014/main" id="{82702680-F628-43DE-81C8-9CC8FFE99FC3}"/>
                </a:ext>
              </a:extLst>
            </p:cNvPr>
            <p:cNvSpPr/>
            <p:nvPr/>
          </p:nvSpPr>
          <p:spPr>
            <a:xfrm>
              <a:off x="1589154" y="3913952"/>
              <a:ext cx="79263" cy="79263"/>
            </a:xfrm>
            <a:custGeom>
              <a:avLst/>
              <a:gdLst>
                <a:gd name="connsiteX0" fmla="*/ 103167 w 103166"/>
                <a:gd name="connsiteY0" fmla="*/ 51583 h 103166"/>
                <a:gd name="connsiteX1" fmla="*/ 51583 w 103166"/>
                <a:gd name="connsiteY1" fmla="*/ 103167 h 103166"/>
                <a:gd name="connsiteX2" fmla="*/ 0 w 103166"/>
                <a:gd name="connsiteY2" fmla="*/ 51583 h 103166"/>
                <a:gd name="connsiteX3" fmla="*/ 51583 w 103166"/>
                <a:gd name="connsiteY3" fmla="*/ 0 h 103166"/>
                <a:gd name="connsiteX4" fmla="*/ 103167 w 103166"/>
                <a:gd name="connsiteY4" fmla="*/ 51583 h 103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166" h="103166">
                  <a:moveTo>
                    <a:pt x="103167" y="51583"/>
                  </a:moveTo>
                  <a:cubicBezTo>
                    <a:pt x="103167" y="80057"/>
                    <a:pt x="80056" y="103167"/>
                    <a:pt x="51583" y="103167"/>
                  </a:cubicBezTo>
                  <a:cubicBezTo>
                    <a:pt x="23068" y="103167"/>
                    <a:pt x="0" y="80057"/>
                    <a:pt x="0" y="51583"/>
                  </a:cubicBezTo>
                  <a:cubicBezTo>
                    <a:pt x="0" y="23110"/>
                    <a:pt x="23110" y="0"/>
                    <a:pt x="51583" y="0"/>
                  </a:cubicBezTo>
                  <a:cubicBezTo>
                    <a:pt x="80056" y="0"/>
                    <a:pt x="103167" y="23068"/>
                    <a:pt x="103167" y="51583"/>
                  </a:cubicBezTo>
                  <a:close/>
                </a:path>
              </a:pathLst>
            </a:custGeom>
            <a:solidFill>
              <a:srgbClr val="F2F2F2"/>
            </a:solidFill>
            <a:ln w="425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160" b="0" i="0" u="none" strike="noStrike" kern="1200" cap="none" spc="0" normalizeH="0" baseline="0" noProof="0" dirty="0">
                <a:ln>
                  <a:noFill/>
                </a:ln>
                <a:solidFill>
                  <a:srgbClr val="000000"/>
                </a:solidFill>
                <a:effectLst/>
                <a:uLnTx/>
                <a:uFillTx/>
                <a:latin typeface="Calibri"/>
                <a:ea typeface="+mn-ea"/>
                <a:cs typeface="+mn-cs"/>
              </a:endParaRPr>
            </a:p>
          </p:txBody>
        </p:sp>
      </p:grpSp>
      <p:grpSp>
        <p:nvGrpSpPr>
          <p:cNvPr id="23" name="Graphic 9">
            <a:extLst>
              <a:ext uri="{FF2B5EF4-FFF2-40B4-BE49-F238E27FC236}">
                <a16:creationId xmlns:a16="http://schemas.microsoft.com/office/drawing/2014/main" id="{16DC15C3-EA9B-4727-BB9B-4E1060165102}"/>
              </a:ext>
            </a:extLst>
          </p:cNvPr>
          <p:cNvGrpSpPr/>
          <p:nvPr/>
        </p:nvGrpSpPr>
        <p:grpSpPr>
          <a:xfrm>
            <a:off x="7028588" y="2252274"/>
            <a:ext cx="893883" cy="893885"/>
            <a:chOff x="9315431" y="2278508"/>
            <a:chExt cx="2097872" cy="2097882"/>
          </a:xfrm>
          <a:solidFill>
            <a:srgbClr val="000000"/>
          </a:solidFill>
        </p:grpSpPr>
        <p:sp>
          <p:nvSpPr>
            <p:cNvPr id="24" name="Freeform: Shape 23">
              <a:extLst>
                <a:ext uri="{FF2B5EF4-FFF2-40B4-BE49-F238E27FC236}">
                  <a16:creationId xmlns:a16="http://schemas.microsoft.com/office/drawing/2014/main" id="{C74DC2AC-958A-4FAE-BC75-C052556B0312}"/>
                </a:ext>
              </a:extLst>
            </p:cNvPr>
            <p:cNvSpPr/>
            <p:nvPr/>
          </p:nvSpPr>
          <p:spPr>
            <a:xfrm>
              <a:off x="9315431" y="2278508"/>
              <a:ext cx="2097872" cy="2097882"/>
            </a:xfrm>
            <a:custGeom>
              <a:avLst/>
              <a:gdLst>
                <a:gd name="connsiteX0" fmla="*/ 1048011 w 2097872"/>
                <a:gd name="connsiteY0" fmla="*/ 2097882 h 2097882"/>
                <a:gd name="connsiteX1" fmla="*/ 1048001 w 2097872"/>
                <a:gd name="connsiteY1" fmla="*/ 2097882 h 2097882"/>
                <a:gd name="connsiteX2" fmla="*/ 802920 w 2097872"/>
                <a:gd name="connsiteY2" fmla="*/ 2068803 h 2097882"/>
                <a:gd name="connsiteX3" fmla="*/ 464421 w 2097872"/>
                <a:gd name="connsiteY3" fmla="*/ 1919797 h 2097882"/>
                <a:gd name="connsiteX4" fmla="*/ 319056 w 2097872"/>
                <a:gd name="connsiteY4" fmla="*/ 1802394 h 2097882"/>
                <a:gd name="connsiteX5" fmla="*/ 318481 w 2097872"/>
                <a:gd name="connsiteY5" fmla="*/ 1768835 h 2097882"/>
                <a:gd name="connsiteX6" fmla="*/ 352041 w 2097872"/>
                <a:gd name="connsiteY6" fmla="*/ 1768265 h 2097882"/>
                <a:gd name="connsiteX7" fmla="*/ 490875 w 2097872"/>
                <a:gd name="connsiteY7" fmla="*/ 1880389 h 2097882"/>
                <a:gd name="connsiteX8" fmla="*/ 814041 w 2097872"/>
                <a:gd name="connsiteY8" fmla="*/ 2022655 h 2097882"/>
                <a:gd name="connsiteX9" fmla="*/ 1048001 w 2097872"/>
                <a:gd name="connsiteY9" fmla="*/ 2050419 h 2097882"/>
                <a:gd name="connsiteX10" fmla="*/ 1630418 w 2097872"/>
                <a:gd name="connsiteY10" fmla="*/ 1864525 h 2097882"/>
                <a:gd name="connsiteX11" fmla="*/ 1663527 w 2097872"/>
                <a:gd name="connsiteY11" fmla="*/ 1870079 h 2097882"/>
                <a:gd name="connsiteX12" fmla="*/ 1657973 w 2097872"/>
                <a:gd name="connsiteY12" fmla="*/ 1903183 h 2097882"/>
                <a:gd name="connsiteX13" fmla="*/ 1048011 w 2097872"/>
                <a:gd name="connsiteY13" fmla="*/ 2097882 h 2097882"/>
                <a:gd name="connsiteX14" fmla="*/ 1819735 w 2097872"/>
                <a:gd name="connsiteY14" fmla="*/ 1748637 h 2097882"/>
                <a:gd name="connsiteX15" fmla="*/ 1804122 w 2097872"/>
                <a:gd name="connsiteY15" fmla="*/ 1742770 h 2097882"/>
                <a:gd name="connsiteX16" fmla="*/ 1801877 w 2097872"/>
                <a:gd name="connsiteY16" fmla="*/ 1709277 h 2097882"/>
                <a:gd name="connsiteX17" fmla="*/ 1880384 w 2097872"/>
                <a:gd name="connsiteY17" fmla="*/ 1607002 h 2097882"/>
                <a:gd name="connsiteX18" fmla="*/ 2050405 w 2097872"/>
                <a:gd name="connsiteY18" fmla="*/ 1049881 h 2097882"/>
                <a:gd name="connsiteX19" fmla="*/ 1834687 w 2097872"/>
                <a:gd name="connsiteY19" fmla="*/ 427738 h 2097882"/>
                <a:gd name="connsiteX20" fmla="*/ 1838579 w 2097872"/>
                <a:gd name="connsiteY20" fmla="*/ 394401 h 2097882"/>
                <a:gd name="connsiteX21" fmla="*/ 1871916 w 2097872"/>
                <a:gd name="connsiteY21" fmla="*/ 398294 h 2097882"/>
                <a:gd name="connsiteX22" fmla="*/ 2097873 w 2097872"/>
                <a:gd name="connsiteY22" fmla="*/ 1049886 h 2097882"/>
                <a:gd name="connsiteX23" fmla="*/ 1919792 w 2097872"/>
                <a:gd name="connsiteY23" fmla="*/ 1633456 h 2097882"/>
                <a:gd name="connsiteX24" fmla="*/ 1837606 w 2097872"/>
                <a:gd name="connsiteY24" fmla="*/ 1740534 h 2097882"/>
                <a:gd name="connsiteX25" fmla="*/ 1819735 w 2097872"/>
                <a:gd name="connsiteY25" fmla="*/ 1748637 h 2097882"/>
                <a:gd name="connsiteX26" fmla="*/ 185595 w 2097872"/>
                <a:gd name="connsiteY26" fmla="*/ 1625814 h 2097882"/>
                <a:gd name="connsiteX27" fmla="*/ 165582 w 2097872"/>
                <a:gd name="connsiteY27" fmla="*/ 1614868 h 2097882"/>
                <a:gd name="connsiteX28" fmla="*/ 0 w 2097872"/>
                <a:gd name="connsiteY28" fmla="*/ 1048001 h 2097882"/>
                <a:gd name="connsiteX29" fmla="*/ 178085 w 2097872"/>
                <a:gd name="connsiteY29" fmla="*/ 464421 h 2097882"/>
                <a:gd name="connsiteX30" fmla="*/ 332603 w 2097872"/>
                <a:gd name="connsiteY30" fmla="*/ 282524 h 2097882"/>
                <a:gd name="connsiteX31" fmla="*/ 366148 w 2097872"/>
                <a:gd name="connsiteY31" fmla="*/ 283626 h 2097882"/>
                <a:gd name="connsiteX32" fmla="*/ 365047 w 2097872"/>
                <a:gd name="connsiteY32" fmla="*/ 317171 h 2097882"/>
                <a:gd name="connsiteX33" fmla="*/ 217498 w 2097872"/>
                <a:gd name="connsiteY33" fmla="*/ 490870 h 2097882"/>
                <a:gd name="connsiteX34" fmla="*/ 47473 w 2097872"/>
                <a:gd name="connsiteY34" fmla="*/ 1047996 h 2097882"/>
                <a:gd name="connsiteX35" fmla="*/ 205569 w 2097872"/>
                <a:gd name="connsiteY35" fmla="*/ 1589278 h 2097882"/>
                <a:gd name="connsiteX36" fmla="*/ 198373 w 2097872"/>
                <a:gd name="connsiteY36" fmla="*/ 1622064 h 2097882"/>
                <a:gd name="connsiteX37" fmla="*/ 185595 w 2097872"/>
                <a:gd name="connsiteY37" fmla="*/ 1625814 h 2097882"/>
                <a:gd name="connsiteX38" fmla="*/ 1620203 w 2097872"/>
                <a:gd name="connsiteY38" fmla="*/ 221523 h 2097882"/>
                <a:gd name="connsiteX39" fmla="*/ 1607002 w 2097872"/>
                <a:gd name="connsiteY39" fmla="*/ 217493 h 2097882"/>
                <a:gd name="connsiteX40" fmla="*/ 1049881 w 2097872"/>
                <a:gd name="connsiteY40" fmla="*/ 47468 h 2097882"/>
                <a:gd name="connsiteX41" fmla="*/ 551121 w 2097872"/>
                <a:gd name="connsiteY41" fmla="*/ 179827 h 2097882"/>
                <a:gd name="connsiteX42" fmla="*/ 518734 w 2097872"/>
                <a:gd name="connsiteY42" fmla="*/ 171003 h 2097882"/>
                <a:gd name="connsiteX43" fmla="*/ 527558 w 2097872"/>
                <a:gd name="connsiteY43" fmla="*/ 138616 h 2097882"/>
                <a:gd name="connsiteX44" fmla="*/ 1049881 w 2097872"/>
                <a:gd name="connsiteY44" fmla="*/ 0 h 2097882"/>
                <a:gd name="connsiteX45" fmla="*/ 1633452 w 2097872"/>
                <a:gd name="connsiteY45" fmla="*/ 178085 h 2097882"/>
                <a:gd name="connsiteX46" fmla="*/ 1639931 w 2097872"/>
                <a:gd name="connsiteY46" fmla="*/ 211019 h 2097882"/>
                <a:gd name="connsiteX47" fmla="*/ 1620203 w 2097872"/>
                <a:gd name="connsiteY47" fmla="*/ 221523 h 2097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097872" h="2097882">
                  <a:moveTo>
                    <a:pt x="1048011" y="2097882"/>
                  </a:moveTo>
                  <a:cubicBezTo>
                    <a:pt x="1047997" y="2097882"/>
                    <a:pt x="1048011" y="2097882"/>
                    <a:pt x="1048001" y="2097882"/>
                  </a:cubicBezTo>
                  <a:cubicBezTo>
                    <a:pt x="965417" y="2097882"/>
                    <a:pt x="882955" y="2088094"/>
                    <a:pt x="802920" y="2068803"/>
                  </a:cubicBezTo>
                  <a:cubicBezTo>
                    <a:pt x="682280" y="2039710"/>
                    <a:pt x="568395" y="1989584"/>
                    <a:pt x="464421" y="1919797"/>
                  </a:cubicBezTo>
                  <a:cubicBezTo>
                    <a:pt x="412534" y="1884974"/>
                    <a:pt x="363628" y="1845471"/>
                    <a:pt x="319056" y="1802394"/>
                  </a:cubicBezTo>
                  <a:cubicBezTo>
                    <a:pt x="309628" y="1793285"/>
                    <a:pt x="309372" y="1778257"/>
                    <a:pt x="318481" y="1768835"/>
                  </a:cubicBezTo>
                  <a:cubicBezTo>
                    <a:pt x="327595" y="1759412"/>
                    <a:pt x="342614" y="1759161"/>
                    <a:pt x="352041" y="1768265"/>
                  </a:cubicBezTo>
                  <a:cubicBezTo>
                    <a:pt x="394601" y="1809401"/>
                    <a:pt x="441309" y="1847123"/>
                    <a:pt x="490875" y="1880389"/>
                  </a:cubicBezTo>
                  <a:cubicBezTo>
                    <a:pt x="590159" y="1947024"/>
                    <a:pt x="698889" y="1994891"/>
                    <a:pt x="814041" y="2022655"/>
                  </a:cubicBezTo>
                  <a:cubicBezTo>
                    <a:pt x="890441" y="2041077"/>
                    <a:pt x="969157" y="2050419"/>
                    <a:pt x="1048001" y="2050419"/>
                  </a:cubicBezTo>
                  <a:cubicBezTo>
                    <a:pt x="1258389" y="2050424"/>
                    <a:pt x="1459785" y="1986138"/>
                    <a:pt x="1630418" y="1864525"/>
                  </a:cubicBezTo>
                  <a:cubicBezTo>
                    <a:pt x="1641089" y="1856916"/>
                    <a:pt x="1655913" y="1859403"/>
                    <a:pt x="1663527" y="1870079"/>
                  </a:cubicBezTo>
                  <a:cubicBezTo>
                    <a:pt x="1671141" y="1880754"/>
                    <a:pt x="1668644" y="1895574"/>
                    <a:pt x="1657973" y="1903183"/>
                  </a:cubicBezTo>
                  <a:cubicBezTo>
                    <a:pt x="1479262" y="2030554"/>
                    <a:pt x="1268319" y="2097882"/>
                    <a:pt x="1048011" y="2097882"/>
                  </a:cubicBezTo>
                  <a:close/>
                  <a:moveTo>
                    <a:pt x="1819735" y="1748637"/>
                  </a:moveTo>
                  <a:cubicBezTo>
                    <a:pt x="1814190" y="1748637"/>
                    <a:pt x="1808618" y="1746710"/>
                    <a:pt x="1804122" y="1742770"/>
                  </a:cubicBezTo>
                  <a:cubicBezTo>
                    <a:pt x="1794259" y="1734140"/>
                    <a:pt x="1793257" y="1719145"/>
                    <a:pt x="1801877" y="1709277"/>
                  </a:cubicBezTo>
                  <a:cubicBezTo>
                    <a:pt x="1830007" y="1677131"/>
                    <a:pt x="1856418" y="1642722"/>
                    <a:pt x="1880384" y="1607002"/>
                  </a:cubicBezTo>
                  <a:cubicBezTo>
                    <a:pt x="1991621" y="1441282"/>
                    <a:pt x="2050405" y="1248629"/>
                    <a:pt x="2050405" y="1049881"/>
                  </a:cubicBezTo>
                  <a:cubicBezTo>
                    <a:pt x="2050405" y="824560"/>
                    <a:pt x="1973796" y="603611"/>
                    <a:pt x="1834687" y="427738"/>
                  </a:cubicBezTo>
                  <a:cubicBezTo>
                    <a:pt x="1826556" y="417457"/>
                    <a:pt x="1828298" y="402528"/>
                    <a:pt x="1838579" y="394401"/>
                  </a:cubicBezTo>
                  <a:cubicBezTo>
                    <a:pt x="1848851" y="386270"/>
                    <a:pt x="1863780" y="388003"/>
                    <a:pt x="1871916" y="398294"/>
                  </a:cubicBezTo>
                  <a:cubicBezTo>
                    <a:pt x="2017628" y="582517"/>
                    <a:pt x="2097873" y="813923"/>
                    <a:pt x="2097873" y="1049886"/>
                  </a:cubicBezTo>
                  <a:cubicBezTo>
                    <a:pt x="2097873" y="1258089"/>
                    <a:pt x="2036293" y="1459885"/>
                    <a:pt x="1919792" y="1633456"/>
                  </a:cubicBezTo>
                  <a:cubicBezTo>
                    <a:pt x="1894705" y="1670847"/>
                    <a:pt x="1867051" y="1706875"/>
                    <a:pt x="1837606" y="1740534"/>
                  </a:cubicBezTo>
                  <a:cubicBezTo>
                    <a:pt x="1832916" y="1745893"/>
                    <a:pt x="1826342" y="1748637"/>
                    <a:pt x="1819735" y="1748637"/>
                  </a:cubicBezTo>
                  <a:close/>
                  <a:moveTo>
                    <a:pt x="185595" y="1625814"/>
                  </a:moveTo>
                  <a:cubicBezTo>
                    <a:pt x="177772" y="1625814"/>
                    <a:pt x="170111" y="1621950"/>
                    <a:pt x="165582" y="1614868"/>
                  </a:cubicBezTo>
                  <a:cubicBezTo>
                    <a:pt x="57261" y="1445602"/>
                    <a:pt x="0" y="1249583"/>
                    <a:pt x="0" y="1048001"/>
                  </a:cubicBezTo>
                  <a:cubicBezTo>
                    <a:pt x="0" y="839793"/>
                    <a:pt x="61580" y="637997"/>
                    <a:pt x="178085" y="464421"/>
                  </a:cubicBezTo>
                  <a:cubicBezTo>
                    <a:pt x="222700" y="397947"/>
                    <a:pt x="274692" y="336747"/>
                    <a:pt x="332603" y="282524"/>
                  </a:cubicBezTo>
                  <a:cubicBezTo>
                    <a:pt x="342168" y="273562"/>
                    <a:pt x="357187" y="274056"/>
                    <a:pt x="366148" y="283626"/>
                  </a:cubicBezTo>
                  <a:cubicBezTo>
                    <a:pt x="375106" y="293195"/>
                    <a:pt x="374612" y="308214"/>
                    <a:pt x="365047" y="317171"/>
                  </a:cubicBezTo>
                  <a:cubicBezTo>
                    <a:pt x="309757" y="368940"/>
                    <a:pt x="260115" y="427377"/>
                    <a:pt x="217498" y="490870"/>
                  </a:cubicBezTo>
                  <a:cubicBezTo>
                    <a:pt x="106266" y="656595"/>
                    <a:pt x="47473" y="849244"/>
                    <a:pt x="47473" y="1047996"/>
                  </a:cubicBezTo>
                  <a:cubicBezTo>
                    <a:pt x="47473" y="1240493"/>
                    <a:pt x="102146" y="1427664"/>
                    <a:pt x="205569" y="1589278"/>
                  </a:cubicBezTo>
                  <a:cubicBezTo>
                    <a:pt x="212633" y="1600319"/>
                    <a:pt x="209414" y="1615001"/>
                    <a:pt x="198373" y="1622064"/>
                  </a:cubicBezTo>
                  <a:cubicBezTo>
                    <a:pt x="194400" y="1624599"/>
                    <a:pt x="189971" y="1625814"/>
                    <a:pt x="185595" y="1625814"/>
                  </a:cubicBezTo>
                  <a:close/>
                  <a:moveTo>
                    <a:pt x="1620203" y="221523"/>
                  </a:moveTo>
                  <a:cubicBezTo>
                    <a:pt x="1615661" y="221523"/>
                    <a:pt x="1611061" y="220218"/>
                    <a:pt x="1607002" y="217493"/>
                  </a:cubicBezTo>
                  <a:cubicBezTo>
                    <a:pt x="1441282" y="106262"/>
                    <a:pt x="1248629" y="47468"/>
                    <a:pt x="1049881" y="47468"/>
                  </a:cubicBezTo>
                  <a:cubicBezTo>
                    <a:pt x="875033" y="47468"/>
                    <a:pt x="702563" y="93241"/>
                    <a:pt x="551121" y="179827"/>
                  </a:cubicBezTo>
                  <a:cubicBezTo>
                    <a:pt x="539739" y="186326"/>
                    <a:pt x="525242" y="182381"/>
                    <a:pt x="518734" y="171003"/>
                  </a:cubicBezTo>
                  <a:cubicBezTo>
                    <a:pt x="512226" y="159625"/>
                    <a:pt x="516180" y="145124"/>
                    <a:pt x="527558" y="138616"/>
                  </a:cubicBezTo>
                  <a:cubicBezTo>
                    <a:pt x="686163" y="47933"/>
                    <a:pt x="866778" y="0"/>
                    <a:pt x="1049881" y="0"/>
                  </a:cubicBezTo>
                  <a:cubicBezTo>
                    <a:pt x="1258085" y="0"/>
                    <a:pt x="1459890" y="61580"/>
                    <a:pt x="1633452" y="178085"/>
                  </a:cubicBezTo>
                  <a:cubicBezTo>
                    <a:pt x="1644336" y="185391"/>
                    <a:pt x="1647236" y="200134"/>
                    <a:pt x="1639931" y="211019"/>
                  </a:cubicBezTo>
                  <a:cubicBezTo>
                    <a:pt x="1635350" y="217840"/>
                    <a:pt x="1627850" y="221523"/>
                    <a:pt x="1620203" y="221523"/>
                  </a:cubicBezTo>
                  <a:close/>
                </a:path>
              </a:pathLst>
            </a:custGeom>
            <a:solidFill>
              <a:srgbClr val="000000"/>
            </a:solidFill>
            <a:ln w="474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25" name="Freeform: Shape 24">
              <a:extLst>
                <a:ext uri="{FF2B5EF4-FFF2-40B4-BE49-F238E27FC236}">
                  <a16:creationId xmlns:a16="http://schemas.microsoft.com/office/drawing/2014/main" id="{1552A139-F3E8-405F-9EB6-EE52B7097240}"/>
                </a:ext>
              </a:extLst>
            </p:cNvPr>
            <p:cNvSpPr/>
            <p:nvPr/>
          </p:nvSpPr>
          <p:spPr>
            <a:xfrm>
              <a:off x="9641407" y="2604489"/>
              <a:ext cx="746698" cy="1445924"/>
            </a:xfrm>
            <a:custGeom>
              <a:avLst/>
              <a:gdLst>
                <a:gd name="connsiteX0" fmla="*/ 722960 w 746698"/>
                <a:gd name="connsiteY0" fmla="*/ 1445925 h 1445924"/>
                <a:gd name="connsiteX1" fmla="*/ 0 w 746698"/>
                <a:gd name="connsiteY1" fmla="*/ 722960 h 1445924"/>
                <a:gd name="connsiteX2" fmla="*/ 76637 w 746698"/>
                <a:gd name="connsiteY2" fmla="*/ 398688 h 1445924"/>
                <a:gd name="connsiteX3" fmla="*/ 108502 w 746698"/>
                <a:gd name="connsiteY3" fmla="*/ 388140 h 1445924"/>
                <a:gd name="connsiteX4" fmla="*/ 119049 w 746698"/>
                <a:gd name="connsiteY4" fmla="*/ 420006 h 1445924"/>
                <a:gd name="connsiteX5" fmla="*/ 47473 w 746698"/>
                <a:gd name="connsiteY5" fmla="*/ 722960 h 1445924"/>
                <a:gd name="connsiteX6" fmla="*/ 722965 w 746698"/>
                <a:gd name="connsiteY6" fmla="*/ 1398457 h 1445924"/>
                <a:gd name="connsiteX7" fmla="*/ 746699 w 746698"/>
                <a:gd name="connsiteY7" fmla="*/ 1422191 h 1445924"/>
                <a:gd name="connsiteX8" fmla="*/ 722960 w 746698"/>
                <a:gd name="connsiteY8" fmla="*/ 1445925 h 1445924"/>
                <a:gd name="connsiteX9" fmla="*/ 237995 w 746698"/>
                <a:gd name="connsiteY9" fmla="*/ 242988 h 1445924"/>
                <a:gd name="connsiteX10" fmla="*/ 220897 w 746698"/>
                <a:gd name="connsiteY10" fmla="*/ 235716 h 1445924"/>
                <a:gd name="connsiteX11" fmla="*/ 221528 w 746698"/>
                <a:gd name="connsiteY11" fmla="*/ 202156 h 1445924"/>
                <a:gd name="connsiteX12" fmla="*/ 722965 w 746698"/>
                <a:gd name="connsiteY12" fmla="*/ 0 h 1445924"/>
                <a:gd name="connsiteX13" fmla="*/ 746699 w 746698"/>
                <a:gd name="connsiteY13" fmla="*/ 23734 h 1445924"/>
                <a:gd name="connsiteX14" fmla="*/ 722965 w 746698"/>
                <a:gd name="connsiteY14" fmla="*/ 47468 h 1445924"/>
                <a:gd name="connsiteX15" fmla="*/ 254456 w 746698"/>
                <a:gd name="connsiteY15" fmla="*/ 236352 h 1445924"/>
                <a:gd name="connsiteX16" fmla="*/ 237995 w 746698"/>
                <a:gd name="connsiteY16" fmla="*/ 242988 h 1445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46698" h="1445924">
                  <a:moveTo>
                    <a:pt x="722960" y="1445925"/>
                  </a:moveTo>
                  <a:cubicBezTo>
                    <a:pt x="324320" y="1445925"/>
                    <a:pt x="0" y="1121605"/>
                    <a:pt x="0" y="722960"/>
                  </a:cubicBezTo>
                  <a:cubicBezTo>
                    <a:pt x="0" y="608947"/>
                    <a:pt x="25785" y="499847"/>
                    <a:pt x="76637" y="398688"/>
                  </a:cubicBezTo>
                  <a:cubicBezTo>
                    <a:pt x="82523" y="386977"/>
                    <a:pt x="96782" y="382254"/>
                    <a:pt x="108502" y="388140"/>
                  </a:cubicBezTo>
                  <a:cubicBezTo>
                    <a:pt x="120213" y="394026"/>
                    <a:pt x="124936" y="408295"/>
                    <a:pt x="119049" y="420006"/>
                  </a:cubicBezTo>
                  <a:cubicBezTo>
                    <a:pt x="71553" y="514490"/>
                    <a:pt x="47473" y="616418"/>
                    <a:pt x="47473" y="722960"/>
                  </a:cubicBezTo>
                  <a:cubicBezTo>
                    <a:pt x="47473" y="1095431"/>
                    <a:pt x="350498" y="1398457"/>
                    <a:pt x="722965" y="1398457"/>
                  </a:cubicBezTo>
                  <a:cubicBezTo>
                    <a:pt x="736071" y="1398457"/>
                    <a:pt x="746699" y="1409085"/>
                    <a:pt x="746699" y="1422191"/>
                  </a:cubicBezTo>
                  <a:cubicBezTo>
                    <a:pt x="746699" y="1435297"/>
                    <a:pt x="736071" y="1445925"/>
                    <a:pt x="722960" y="1445925"/>
                  </a:cubicBezTo>
                  <a:close/>
                  <a:moveTo>
                    <a:pt x="237995" y="242988"/>
                  </a:moveTo>
                  <a:cubicBezTo>
                    <a:pt x="231772" y="242988"/>
                    <a:pt x="225553" y="240553"/>
                    <a:pt x="220897" y="235716"/>
                  </a:cubicBezTo>
                  <a:cubicBezTo>
                    <a:pt x="211802" y="226275"/>
                    <a:pt x="212087" y="211251"/>
                    <a:pt x="221528" y="202156"/>
                  </a:cubicBezTo>
                  <a:cubicBezTo>
                    <a:pt x="356897" y="71795"/>
                    <a:pt x="534978" y="0"/>
                    <a:pt x="722965" y="0"/>
                  </a:cubicBezTo>
                  <a:cubicBezTo>
                    <a:pt x="736071" y="0"/>
                    <a:pt x="746699" y="10628"/>
                    <a:pt x="746699" y="23734"/>
                  </a:cubicBezTo>
                  <a:cubicBezTo>
                    <a:pt x="746699" y="36840"/>
                    <a:pt x="736075" y="47468"/>
                    <a:pt x="722965" y="47468"/>
                  </a:cubicBezTo>
                  <a:cubicBezTo>
                    <a:pt x="547319" y="47468"/>
                    <a:pt x="380935" y="114545"/>
                    <a:pt x="254456" y="236352"/>
                  </a:cubicBezTo>
                  <a:cubicBezTo>
                    <a:pt x="249852" y="240781"/>
                    <a:pt x="243919" y="242988"/>
                    <a:pt x="237995" y="242988"/>
                  </a:cubicBezTo>
                  <a:close/>
                </a:path>
              </a:pathLst>
            </a:custGeom>
            <a:solidFill>
              <a:srgbClr val="000000"/>
            </a:solidFill>
            <a:ln w="474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34" name="Freeform: Shape 33">
              <a:extLst>
                <a:ext uri="{FF2B5EF4-FFF2-40B4-BE49-F238E27FC236}">
                  <a16:creationId xmlns:a16="http://schemas.microsoft.com/office/drawing/2014/main" id="{C7289327-D4D0-4B98-B541-5DC09A3F0A77}"/>
                </a:ext>
              </a:extLst>
            </p:cNvPr>
            <p:cNvSpPr/>
            <p:nvPr/>
          </p:nvSpPr>
          <p:spPr>
            <a:xfrm>
              <a:off x="10554454" y="2637777"/>
              <a:ext cx="532882" cy="1203113"/>
            </a:xfrm>
            <a:custGeom>
              <a:avLst/>
              <a:gdLst>
                <a:gd name="connsiteX0" fmla="*/ 309019 w 532882"/>
                <a:gd name="connsiteY0" fmla="*/ 1203113 h 1203113"/>
                <a:gd name="connsiteX1" fmla="*/ 292396 w 532882"/>
                <a:gd name="connsiteY1" fmla="*/ 1196316 h 1203113"/>
                <a:gd name="connsiteX2" fmla="*/ 292083 w 532882"/>
                <a:gd name="connsiteY2" fmla="*/ 1162756 h 1203113"/>
                <a:gd name="connsiteX3" fmla="*/ 485415 w 532882"/>
                <a:gd name="connsiteY3" fmla="*/ 689672 h 1203113"/>
                <a:gd name="connsiteX4" fmla="*/ 16484 w 532882"/>
                <a:gd name="connsiteY4" fmla="*/ 46340 h 1203113"/>
                <a:gd name="connsiteX5" fmla="*/ 1142 w 532882"/>
                <a:gd name="connsiteY5" fmla="*/ 16492 h 1203113"/>
                <a:gd name="connsiteX6" fmla="*/ 30985 w 532882"/>
                <a:gd name="connsiteY6" fmla="*/ 1145 h 1203113"/>
                <a:gd name="connsiteX7" fmla="*/ 391110 w 532882"/>
                <a:gd name="connsiteY7" fmla="*/ 259608 h 1203113"/>
                <a:gd name="connsiteX8" fmla="*/ 532883 w 532882"/>
                <a:gd name="connsiteY8" fmla="*/ 689677 h 1203113"/>
                <a:gd name="connsiteX9" fmla="*/ 325960 w 532882"/>
                <a:gd name="connsiteY9" fmla="*/ 1196008 h 1203113"/>
                <a:gd name="connsiteX10" fmla="*/ 309019 w 532882"/>
                <a:gd name="connsiteY10" fmla="*/ 1203113 h 1203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2882" h="1203113">
                  <a:moveTo>
                    <a:pt x="309019" y="1203113"/>
                  </a:moveTo>
                  <a:cubicBezTo>
                    <a:pt x="303010" y="1203113"/>
                    <a:pt x="297015" y="1200849"/>
                    <a:pt x="292396" y="1196316"/>
                  </a:cubicBezTo>
                  <a:cubicBezTo>
                    <a:pt x="283040" y="1187136"/>
                    <a:pt x="282893" y="1172108"/>
                    <a:pt x="292083" y="1162756"/>
                  </a:cubicBezTo>
                  <a:cubicBezTo>
                    <a:pt x="416752" y="1035708"/>
                    <a:pt x="485415" y="867701"/>
                    <a:pt x="485415" y="689672"/>
                  </a:cubicBezTo>
                  <a:cubicBezTo>
                    <a:pt x="485415" y="394863"/>
                    <a:pt x="296962" y="136325"/>
                    <a:pt x="16484" y="46340"/>
                  </a:cubicBezTo>
                  <a:cubicBezTo>
                    <a:pt x="4005" y="42338"/>
                    <a:pt x="-2864" y="28971"/>
                    <a:pt x="1142" y="16492"/>
                  </a:cubicBezTo>
                  <a:cubicBezTo>
                    <a:pt x="5149" y="4012"/>
                    <a:pt x="18506" y="-2870"/>
                    <a:pt x="30985" y="1145"/>
                  </a:cubicBezTo>
                  <a:cubicBezTo>
                    <a:pt x="175663" y="47559"/>
                    <a:pt x="300190" y="136932"/>
                    <a:pt x="391110" y="259608"/>
                  </a:cubicBezTo>
                  <a:cubicBezTo>
                    <a:pt x="483858" y="384748"/>
                    <a:pt x="532883" y="533465"/>
                    <a:pt x="532883" y="689677"/>
                  </a:cubicBezTo>
                  <a:cubicBezTo>
                    <a:pt x="532883" y="880218"/>
                    <a:pt x="459393" y="1060031"/>
                    <a:pt x="325960" y="1196008"/>
                  </a:cubicBezTo>
                  <a:cubicBezTo>
                    <a:pt x="321313" y="1200740"/>
                    <a:pt x="315166" y="1203113"/>
                    <a:pt x="309019" y="1203113"/>
                  </a:cubicBezTo>
                  <a:close/>
                </a:path>
              </a:pathLst>
            </a:custGeom>
            <a:solidFill>
              <a:srgbClr val="000000"/>
            </a:solidFill>
            <a:ln w="474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39" name="Freeform: Shape 38">
              <a:extLst>
                <a:ext uri="{FF2B5EF4-FFF2-40B4-BE49-F238E27FC236}">
                  <a16:creationId xmlns:a16="http://schemas.microsoft.com/office/drawing/2014/main" id="{F61FF0D7-41E1-458C-8946-1EAD896F80E3}"/>
                </a:ext>
              </a:extLst>
            </p:cNvPr>
            <p:cNvSpPr/>
            <p:nvPr/>
          </p:nvSpPr>
          <p:spPr>
            <a:xfrm>
              <a:off x="9921012" y="2884089"/>
              <a:ext cx="886719" cy="875816"/>
            </a:xfrm>
            <a:custGeom>
              <a:avLst/>
              <a:gdLst>
                <a:gd name="connsiteX0" fmla="*/ 348244 w 886719"/>
                <a:gd name="connsiteY0" fmla="*/ 875816 h 875816"/>
                <a:gd name="connsiteX1" fmla="*/ 342828 w 886719"/>
                <a:gd name="connsiteY1" fmla="*/ 875185 h 875816"/>
                <a:gd name="connsiteX2" fmla="*/ 235047 w 886719"/>
                <a:gd name="connsiteY2" fmla="*/ 834633 h 875816"/>
                <a:gd name="connsiteX3" fmla="*/ 0 w 886719"/>
                <a:gd name="connsiteY3" fmla="*/ 442994 h 875816"/>
                <a:gd name="connsiteX4" fmla="*/ 52077 w 886719"/>
                <a:gd name="connsiteY4" fmla="*/ 235052 h 875816"/>
                <a:gd name="connsiteX5" fmla="*/ 84180 w 886719"/>
                <a:gd name="connsiteY5" fmla="*/ 225254 h 875816"/>
                <a:gd name="connsiteX6" fmla="*/ 93977 w 886719"/>
                <a:gd name="connsiteY6" fmla="*/ 257357 h 875816"/>
                <a:gd name="connsiteX7" fmla="*/ 47468 w 886719"/>
                <a:gd name="connsiteY7" fmla="*/ 442994 h 875816"/>
                <a:gd name="connsiteX8" fmla="*/ 257352 w 886719"/>
                <a:gd name="connsiteY8" fmla="*/ 792738 h 875816"/>
                <a:gd name="connsiteX9" fmla="*/ 353612 w 886719"/>
                <a:gd name="connsiteY9" fmla="*/ 828961 h 875816"/>
                <a:gd name="connsiteX10" fmla="*/ 371327 w 886719"/>
                <a:gd name="connsiteY10" fmla="*/ 857470 h 875816"/>
                <a:gd name="connsiteX11" fmla="*/ 348244 w 886719"/>
                <a:gd name="connsiteY11" fmla="*/ 875816 h 875816"/>
                <a:gd name="connsiteX12" fmla="*/ 582052 w 886719"/>
                <a:gd name="connsiteY12" fmla="*/ 863052 h 875816"/>
                <a:gd name="connsiteX13" fmla="*/ 559642 w 886719"/>
                <a:gd name="connsiteY13" fmla="*/ 847150 h 875816"/>
                <a:gd name="connsiteX14" fmla="*/ 574205 w 886719"/>
                <a:gd name="connsiteY14" fmla="*/ 816908 h 875816"/>
                <a:gd name="connsiteX15" fmla="*/ 792733 w 886719"/>
                <a:gd name="connsiteY15" fmla="*/ 629358 h 875816"/>
                <a:gd name="connsiteX16" fmla="*/ 839247 w 886719"/>
                <a:gd name="connsiteY16" fmla="*/ 443720 h 875816"/>
                <a:gd name="connsiteX17" fmla="*/ 629358 w 886719"/>
                <a:gd name="connsiteY17" fmla="*/ 93982 h 875816"/>
                <a:gd name="connsiteX18" fmla="*/ 443716 w 886719"/>
                <a:gd name="connsiteY18" fmla="*/ 47473 h 875816"/>
                <a:gd name="connsiteX19" fmla="*/ 223446 w 886719"/>
                <a:gd name="connsiteY19" fmla="*/ 114170 h 875816"/>
                <a:gd name="connsiteX20" fmla="*/ 190531 w 886719"/>
                <a:gd name="connsiteY20" fmla="*/ 107586 h 875816"/>
                <a:gd name="connsiteX21" fmla="*/ 197115 w 886719"/>
                <a:gd name="connsiteY21" fmla="*/ 74672 h 875816"/>
                <a:gd name="connsiteX22" fmla="*/ 443716 w 886719"/>
                <a:gd name="connsiteY22" fmla="*/ 0 h 875816"/>
                <a:gd name="connsiteX23" fmla="*/ 651668 w 886719"/>
                <a:gd name="connsiteY23" fmla="*/ 52077 h 875816"/>
                <a:gd name="connsiteX24" fmla="*/ 886720 w 886719"/>
                <a:gd name="connsiteY24" fmla="*/ 443716 h 875816"/>
                <a:gd name="connsiteX25" fmla="*/ 834633 w 886719"/>
                <a:gd name="connsiteY25" fmla="*/ 651658 h 875816"/>
                <a:gd name="connsiteX26" fmla="*/ 589884 w 886719"/>
                <a:gd name="connsiteY26" fmla="*/ 861709 h 875816"/>
                <a:gd name="connsiteX27" fmla="*/ 582052 w 886719"/>
                <a:gd name="connsiteY27" fmla="*/ 863052 h 875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86719" h="875816">
                  <a:moveTo>
                    <a:pt x="348244" y="875816"/>
                  </a:moveTo>
                  <a:cubicBezTo>
                    <a:pt x="346459" y="875816"/>
                    <a:pt x="344641" y="875612"/>
                    <a:pt x="342828" y="875185"/>
                  </a:cubicBezTo>
                  <a:cubicBezTo>
                    <a:pt x="305470" y="866470"/>
                    <a:pt x="269210" y="852823"/>
                    <a:pt x="235047" y="834633"/>
                  </a:cubicBezTo>
                  <a:cubicBezTo>
                    <a:pt x="90066" y="757450"/>
                    <a:pt x="0" y="607380"/>
                    <a:pt x="0" y="442994"/>
                  </a:cubicBezTo>
                  <a:cubicBezTo>
                    <a:pt x="0" y="370952"/>
                    <a:pt x="18005" y="299043"/>
                    <a:pt x="52077" y="235052"/>
                  </a:cubicBezTo>
                  <a:cubicBezTo>
                    <a:pt x="58234" y="223479"/>
                    <a:pt x="72607" y="219098"/>
                    <a:pt x="84180" y="225254"/>
                  </a:cubicBezTo>
                  <a:cubicBezTo>
                    <a:pt x="95752" y="231416"/>
                    <a:pt x="100138" y="245789"/>
                    <a:pt x="93977" y="257357"/>
                  </a:cubicBezTo>
                  <a:cubicBezTo>
                    <a:pt x="63550" y="314508"/>
                    <a:pt x="47468" y="378699"/>
                    <a:pt x="47468" y="442994"/>
                  </a:cubicBezTo>
                  <a:cubicBezTo>
                    <a:pt x="47468" y="589803"/>
                    <a:pt x="127893" y="723814"/>
                    <a:pt x="257352" y="792738"/>
                  </a:cubicBezTo>
                  <a:cubicBezTo>
                    <a:pt x="287879" y="808991"/>
                    <a:pt x="320266" y="821181"/>
                    <a:pt x="353612" y="828961"/>
                  </a:cubicBezTo>
                  <a:cubicBezTo>
                    <a:pt x="366376" y="831946"/>
                    <a:pt x="374308" y="844701"/>
                    <a:pt x="371327" y="857470"/>
                  </a:cubicBezTo>
                  <a:cubicBezTo>
                    <a:pt x="368783" y="868421"/>
                    <a:pt x="359024" y="875816"/>
                    <a:pt x="348244" y="875816"/>
                  </a:cubicBezTo>
                  <a:close/>
                  <a:moveTo>
                    <a:pt x="582052" y="863052"/>
                  </a:moveTo>
                  <a:cubicBezTo>
                    <a:pt x="572245" y="863052"/>
                    <a:pt x="563074" y="856933"/>
                    <a:pt x="559642" y="847150"/>
                  </a:cubicBezTo>
                  <a:cubicBezTo>
                    <a:pt x="555313" y="834785"/>
                    <a:pt x="561840" y="821237"/>
                    <a:pt x="574205" y="816908"/>
                  </a:cubicBezTo>
                  <a:cubicBezTo>
                    <a:pt x="668258" y="783989"/>
                    <a:pt x="745868" y="717382"/>
                    <a:pt x="792733" y="629358"/>
                  </a:cubicBezTo>
                  <a:cubicBezTo>
                    <a:pt x="823160" y="572207"/>
                    <a:pt x="839247" y="508016"/>
                    <a:pt x="839247" y="443720"/>
                  </a:cubicBezTo>
                  <a:cubicBezTo>
                    <a:pt x="839247" y="296916"/>
                    <a:pt x="758822" y="162900"/>
                    <a:pt x="629358" y="93982"/>
                  </a:cubicBezTo>
                  <a:cubicBezTo>
                    <a:pt x="572192" y="63555"/>
                    <a:pt x="508002" y="47473"/>
                    <a:pt x="443716" y="47473"/>
                  </a:cubicBezTo>
                  <a:cubicBezTo>
                    <a:pt x="365066" y="47473"/>
                    <a:pt x="288895" y="70537"/>
                    <a:pt x="223446" y="114170"/>
                  </a:cubicBezTo>
                  <a:cubicBezTo>
                    <a:pt x="212547" y="121442"/>
                    <a:pt x="197804" y="118499"/>
                    <a:pt x="190531" y="107586"/>
                  </a:cubicBezTo>
                  <a:cubicBezTo>
                    <a:pt x="183259" y="96683"/>
                    <a:pt x="186207" y="81944"/>
                    <a:pt x="197115" y="74672"/>
                  </a:cubicBezTo>
                  <a:cubicBezTo>
                    <a:pt x="270387" y="25818"/>
                    <a:pt x="355658" y="0"/>
                    <a:pt x="443716" y="0"/>
                  </a:cubicBezTo>
                  <a:cubicBezTo>
                    <a:pt x="515753" y="0"/>
                    <a:pt x="587657" y="18009"/>
                    <a:pt x="651668" y="52077"/>
                  </a:cubicBezTo>
                  <a:cubicBezTo>
                    <a:pt x="796649" y="129260"/>
                    <a:pt x="886720" y="279330"/>
                    <a:pt x="886720" y="443716"/>
                  </a:cubicBezTo>
                  <a:cubicBezTo>
                    <a:pt x="886720" y="515758"/>
                    <a:pt x="868706" y="587667"/>
                    <a:pt x="834633" y="651658"/>
                  </a:cubicBezTo>
                  <a:cubicBezTo>
                    <a:pt x="782148" y="750245"/>
                    <a:pt x="695234" y="824836"/>
                    <a:pt x="589884" y="861709"/>
                  </a:cubicBezTo>
                  <a:cubicBezTo>
                    <a:pt x="587297" y="862625"/>
                    <a:pt x="584648" y="863052"/>
                    <a:pt x="582052" y="863052"/>
                  </a:cubicBezTo>
                  <a:close/>
                </a:path>
              </a:pathLst>
            </a:custGeom>
            <a:solidFill>
              <a:srgbClr val="000000"/>
            </a:solidFill>
            <a:ln w="474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67" name="Freeform: Shape 66">
              <a:extLst>
                <a:ext uri="{FF2B5EF4-FFF2-40B4-BE49-F238E27FC236}">
                  <a16:creationId xmlns:a16="http://schemas.microsoft.com/office/drawing/2014/main" id="{6E47E474-4B0D-4A17-B766-11231D361600}"/>
                </a:ext>
              </a:extLst>
            </p:cNvPr>
            <p:cNvSpPr/>
            <p:nvPr/>
          </p:nvSpPr>
          <p:spPr>
            <a:xfrm>
              <a:off x="10154170" y="3117247"/>
              <a:ext cx="420404" cy="420404"/>
            </a:xfrm>
            <a:custGeom>
              <a:avLst/>
              <a:gdLst>
                <a:gd name="connsiteX0" fmla="*/ 210079 w 420404"/>
                <a:gd name="connsiteY0" fmla="*/ 420404 h 420404"/>
                <a:gd name="connsiteX1" fmla="*/ 78892 w 420404"/>
                <a:gd name="connsiteY1" fmla="*/ 374337 h 420404"/>
                <a:gd name="connsiteX2" fmla="*/ 0 w 420404"/>
                <a:gd name="connsiteY2" fmla="*/ 210079 h 420404"/>
                <a:gd name="connsiteX3" fmla="*/ 46068 w 420404"/>
                <a:gd name="connsiteY3" fmla="*/ 78892 h 420404"/>
                <a:gd name="connsiteX4" fmla="*/ 210321 w 420404"/>
                <a:gd name="connsiteY4" fmla="*/ 0 h 420404"/>
                <a:gd name="connsiteX5" fmla="*/ 341508 w 420404"/>
                <a:gd name="connsiteY5" fmla="*/ 46068 h 420404"/>
                <a:gd name="connsiteX6" fmla="*/ 345215 w 420404"/>
                <a:gd name="connsiteY6" fmla="*/ 79423 h 420404"/>
                <a:gd name="connsiteX7" fmla="*/ 311859 w 420404"/>
                <a:gd name="connsiteY7" fmla="*/ 83131 h 420404"/>
                <a:gd name="connsiteX8" fmla="*/ 210321 w 420404"/>
                <a:gd name="connsiteY8" fmla="*/ 47468 h 420404"/>
                <a:gd name="connsiteX9" fmla="*/ 83135 w 420404"/>
                <a:gd name="connsiteY9" fmla="*/ 108545 h 420404"/>
                <a:gd name="connsiteX10" fmla="*/ 47473 w 420404"/>
                <a:gd name="connsiteY10" fmla="*/ 210079 h 420404"/>
                <a:gd name="connsiteX11" fmla="*/ 108550 w 420404"/>
                <a:gd name="connsiteY11" fmla="*/ 337269 h 420404"/>
                <a:gd name="connsiteX12" fmla="*/ 210083 w 420404"/>
                <a:gd name="connsiteY12" fmla="*/ 372936 h 420404"/>
                <a:gd name="connsiteX13" fmla="*/ 337269 w 420404"/>
                <a:gd name="connsiteY13" fmla="*/ 311859 h 420404"/>
                <a:gd name="connsiteX14" fmla="*/ 372936 w 420404"/>
                <a:gd name="connsiteY14" fmla="*/ 210321 h 420404"/>
                <a:gd name="connsiteX15" fmla="*/ 372936 w 420404"/>
                <a:gd name="connsiteY15" fmla="*/ 209243 h 420404"/>
                <a:gd name="connsiteX16" fmla="*/ 396419 w 420404"/>
                <a:gd name="connsiteY16" fmla="*/ 185263 h 420404"/>
                <a:gd name="connsiteX17" fmla="*/ 396670 w 420404"/>
                <a:gd name="connsiteY17" fmla="*/ 185263 h 420404"/>
                <a:gd name="connsiteX18" fmla="*/ 420404 w 420404"/>
                <a:gd name="connsiteY18" fmla="*/ 208750 h 420404"/>
                <a:gd name="connsiteX19" fmla="*/ 420404 w 420404"/>
                <a:gd name="connsiteY19" fmla="*/ 210326 h 420404"/>
                <a:gd name="connsiteX20" fmla="*/ 374337 w 420404"/>
                <a:gd name="connsiteY20" fmla="*/ 341513 h 420404"/>
                <a:gd name="connsiteX21" fmla="*/ 210079 w 420404"/>
                <a:gd name="connsiteY21" fmla="*/ 420404 h 420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0404" h="420404">
                  <a:moveTo>
                    <a:pt x="210079" y="420404"/>
                  </a:moveTo>
                  <a:cubicBezTo>
                    <a:pt x="162616" y="420404"/>
                    <a:pt x="116026" y="404042"/>
                    <a:pt x="78892" y="374337"/>
                  </a:cubicBezTo>
                  <a:cubicBezTo>
                    <a:pt x="28751" y="334231"/>
                    <a:pt x="0" y="274355"/>
                    <a:pt x="0" y="210079"/>
                  </a:cubicBezTo>
                  <a:cubicBezTo>
                    <a:pt x="0" y="162616"/>
                    <a:pt x="16357" y="116026"/>
                    <a:pt x="46068" y="78892"/>
                  </a:cubicBezTo>
                  <a:cubicBezTo>
                    <a:pt x="86178" y="28751"/>
                    <a:pt x="146049" y="0"/>
                    <a:pt x="210321" y="0"/>
                  </a:cubicBezTo>
                  <a:cubicBezTo>
                    <a:pt x="257789" y="0"/>
                    <a:pt x="304374" y="16357"/>
                    <a:pt x="341508" y="46068"/>
                  </a:cubicBezTo>
                  <a:cubicBezTo>
                    <a:pt x="351742" y="54256"/>
                    <a:pt x="353413" y="69189"/>
                    <a:pt x="345215" y="79423"/>
                  </a:cubicBezTo>
                  <a:cubicBezTo>
                    <a:pt x="337027" y="89662"/>
                    <a:pt x="322093" y="91319"/>
                    <a:pt x="311859" y="83131"/>
                  </a:cubicBezTo>
                  <a:cubicBezTo>
                    <a:pt x="282690" y="59800"/>
                    <a:pt x="247583" y="47468"/>
                    <a:pt x="210321" y="47468"/>
                  </a:cubicBezTo>
                  <a:cubicBezTo>
                    <a:pt x="160546" y="47468"/>
                    <a:pt x="114189" y="69730"/>
                    <a:pt x="83135" y="108545"/>
                  </a:cubicBezTo>
                  <a:cubicBezTo>
                    <a:pt x="59805" y="137709"/>
                    <a:pt x="47473" y="172821"/>
                    <a:pt x="47473" y="210079"/>
                  </a:cubicBezTo>
                  <a:cubicBezTo>
                    <a:pt x="47473" y="259854"/>
                    <a:pt x="69735" y="306215"/>
                    <a:pt x="108550" y="337269"/>
                  </a:cubicBezTo>
                  <a:cubicBezTo>
                    <a:pt x="137719" y="360604"/>
                    <a:pt x="172826" y="372936"/>
                    <a:pt x="210083" y="372936"/>
                  </a:cubicBezTo>
                  <a:cubicBezTo>
                    <a:pt x="259858" y="372936"/>
                    <a:pt x="306211" y="350679"/>
                    <a:pt x="337269" y="311859"/>
                  </a:cubicBezTo>
                  <a:cubicBezTo>
                    <a:pt x="360604" y="282686"/>
                    <a:pt x="372936" y="247578"/>
                    <a:pt x="372936" y="210321"/>
                  </a:cubicBezTo>
                  <a:lnTo>
                    <a:pt x="372936" y="209243"/>
                  </a:lnTo>
                  <a:cubicBezTo>
                    <a:pt x="372799" y="196137"/>
                    <a:pt x="383313" y="185400"/>
                    <a:pt x="396419" y="185263"/>
                  </a:cubicBezTo>
                  <a:cubicBezTo>
                    <a:pt x="396504" y="185263"/>
                    <a:pt x="396585" y="185263"/>
                    <a:pt x="396670" y="185263"/>
                  </a:cubicBezTo>
                  <a:cubicBezTo>
                    <a:pt x="409667" y="185263"/>
                    <a:pt x="420267" y="195724"/>
                    <a:pt x="420404" y="208750"/>
                  </a:cubicBezTo>
                  <a:lnTo>
                    <a:pt x="420404" y="210326"/>
                  </a:lnTo>
                  <a:cubicBezTo>
                    <a:pt x="420404" y="257789"/>
                    <a:pt x="404052" y="304378"/>
                    <a:pt x="374337" y="341513"/>
                  </a:cubicBezTo>
                  <a:cubicBezTo>
                    <a:pt x="334217" y="391648"/>
                    <a:pt x="274355" y="420404"/>
                    <a:pt x="210079" y="420404"/>
                  </a:cubicBezTo>
                  <a:close/>
                </a:path>
              </a:pathLst>
            </a:custGeom>
            <a:solidFill>
              <a:srgbClr val="000000"/>
            </a:solidFill>
            <a:ln w="474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68" name="Freeform: Shape 67">
              <a:extLst>
                <a:ext uri="{FF2B5EF4-FFF2-40B4-BE49-F238E27FC236}">
                  <a16:creationId xmlns:a16="http://schemas.microsoft.com/office/drawing/2014/main" id="{51F78282-F21C-4073-8D4F-25A84A4DCB66}"/>
                </a:ext>
              </a:extLst>
            </p:cNvPr>
            <p:cNvSpPr/>
            <p:nvPr/>
          </p:nvSpPr>
          <p:spPr>
            <a:xfrm>
              <a:off x="9332419" y="3210483"/>
              <a:ext cx="356460" cy="47467"/>
            </a:xfrm>
            <a:custGeom>
              <a:avLst/>
              <a:gdLst>
                <a:gd name="connsiteX0" fmla="*/ 332722 w 356460"/>
                <a:gd name="connsiteY0" fmla="*/ 47468 h 47467"/>
                <a:gd name="connsiteX1" fmla="*/ 23734 w 356460"/>
                <a:gd name="connsiteY1" fmla="*/ 47468 h 47467"/>
                <a:gd name="connsiteX2" fmla="*/ 0 w 356460"/>
                <a:gd name="connsiteY2" fmla="*/ 23734 h 47467"/>
                <a:gd name="connsiteX3" fmla="*/ 23734 w 356460"/>
                <a:gd name="connsiteY3" fmla="*/ 0 h 47467"/>
                <a:gd name="connsiteX4" fmla="*/ 332726 w 356460"/>
                <a:gd name="connsiteY4" fmla="*/ 0 h 47467"/>
                <a:gd name="connsiteX5" fmla="*/ 356460 w 356460"/>
                <a:gd name="connsiteY5" fmla="*/ 23734 h 47467"/>
                <a:gd name="connsiteX6" fmla="*/ 332722 w 356460"/>
                <a:gd name="connsiteY6" fmla="*/ 47468 h 4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460" h="47467">
                  <a:moveTo>
                    <a:pt x="332722" y="47468"/>
                  </a:moveTo>
                  <a:lnTo>
                    <a:pt x="23734" y="47468"/>
                  </a:lnTo>
                  <a:cubicBezTo>
                    <a:pt x="10628" y="47468"/>
                    <a:pt x="0" y="36840"/>
                    <a:pt x="0" y="23734"/>
                  </a:cubicBezTo>
                  <a:cubicBezTo>
                    <a:pt x="0" y="10628"/>
                    <a:pt x="10628" y="0"/>
                    <a:pt x="23734" y="0"/>
                  </a:cubicBezTo>
                  <a:lnTo>
                    <a:pt x="332726" y="0"/>
                  </a:lnTo>
                  <a:cubicBezTo>
                    <a:pt x="345832" y="0"/>
                    <a:pt x="356460" y="10628"/>
                    <a:pt x="356460" y="23734"/>
                  </a:cubicBezTo>
                  <a:cubicBezTo>
                    <a:pt x="356460" y="36840"/>
                    <a:pt x="345832" y="47468"/>
                    <a:pt x="332722" y="47468"/>
                  </a:cubicBezTo>
                  <a:close/>
                </a:path>
              </a:pathLst>
            </a:custGeom>
            <a:solidFill>
              <a:srgbClr val="000000"/>
            </a:solidFill>
            <a:ln w="474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69" name="Freeform: Shape 68">
              <a:extLst>
                <a:ext uri="{FF2B5EF4-FFF2-40B4-BE49-F238E27FC236}">
                  <a16:creationId xmlns:a16="http://schemas.microsoft.com/office/drawing/2014/main" id="{A47E68A0-9F42-4C84-BF16-615BB4CD5DC1}"/>
                </a:ext>
              </a:extLst>
            </p:cNvPr>
            <p:cNvSpPr/>
            <p:nvPr/>
          </p:nvSpPr>
          <p:spPr>
            <a:xfrm>
              <a:off x="10666940" y="2793864"/>
              <a:ext cx="185565" cy="231015"/>
            </a:xfrm>
            <a:custGeom>
              <a:avLst/>
              <a:gdLst>
                <a:gd name="connsiteX0" fmla="*/ 23712 w 185565"/>
                <a:gd name="connsiteY0" fmla="*/ 231015 h 231015"/>
                <a:gd name="connsiteX1" fmla="*/ 9462 w 185565"/>
                <a:gd name="connsiteY1" fmla="*/ 226245 h 231015"/>
                <a:gd name="connsiteX2" fmla="*/ 4772 w 185565"/>
                <a:gd name="connsiteY2" fmla="*/ 193012 h 231015"/>
                <a:gd name="connsiteX3" fmla="*/ 142866 w 185565"/>
                <a:gd name="connsiteY3" fmla="*/ 9468 h 231015"/>
                <a:gd name="connsiteX4" fmla="*/ 176103 w 185565"/>
                <a:gd name="connsiteY4" fmla="*/ 4769 h 231015"/>
                <a:gd name="connsiteX5" fmla="*/ 180793 w 185565"/>
                <a:gd name="connsiteY5" fmla="*/ 38001 h 231015"/>
                <a:gd name="connsiteX6" fmla="*/ 42699 w 185565"/>
                <a:gd name="connsiteY6" fmla="*/ 221545 h 231015"/>
                <a:gd name="connsiteX7" fmla="*/ 23712 w 185565"/>
                <a:gd name="connsiteY7" fmla="*/ 231015 h 23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5565" h="231015">
                  <a:moveTo>
                    <a:pt x="23712" y="231015"/>
                  </a:moveTo>
                  <a:cubicBezTo>
                    <a:pt x="18742" y="231015"/>
                    <a:pt x="13734" y="229463"/>
                    <a:pt x="9462" y="226245"/>
                  </a:cubicBezTo>
                  <a:cubicBezTo>
                    <a:pt x="-1014" y="218360"/>
                    <a:pt x="-3107" y="203484"/>
                    <a:pt x="4772" y="193012"/>
                  </a:cubicBezTo>
                  <a:lnTo>
                    <a:pt x="142866" y="9468"/>
                  </a:lnTo>
                  <a:cubicBezTo>
                    <a:pt x="150746" y="-1008"/>
                    <a:pt x="165617" y="-3111"/>
                    <a:pt x="176103" y="4769"/>
                  </a:cubicBezTo>
                  <a:cubicBezTo>
                    <a:pt x="186579" y="12649"/>
                    <a:pt x="188672" y="27530"/>
                    <a:pt x="180793" y="38001"/>
                  </a:cubicBezTo>
                  <a:lnTo>
                    <a:pt x="42699" y="221545"/>
                  </a:lnTo>
                  <a:cubicBezTo>
                    <a:pt x="38038" y="227745"/>
                    <a:pt x="30918" y="231015"/>
                    <a:pt x="23712" y="231015"/>
                  </a:cubicBezTo>
                  <a:close/>
                </a:path>
              </a:pathLst>
            </a:custGeom>
            <a:solidFill>
              <a:srgbClr val="000000"/>
            </a:solidFill>
            <a:ln w="474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70" name="Freeform: Shape 69">
              <a:extLst>
                <a:ext uri="{FF2B5EF4-FFF2-40B4-BE49-F238E27FC236}">
                  <a16:creationId xmlns:a16="http://schemas.microsoft.com/office/drawing/2014/main" id="{27ABE7AB-FAF5-4427-8619-D9B81AABC029}"/>
                </a:ext>
              </a:extLst>
            </p:cNvPr>
            <p:cNvSpPr/>
            <p:nvPr/>
          </p:nvSpPr>
          <p:spPr>
            <a:xfrm>
              <a:off x="10340633" y="3490174"/>
              <a:ext cx="47467" cy="280544"/>
            </a:xfrm>
            <a:custGeom>
              <a:avLst/>
              <a:gdLst>
                <a:gd name="connsiteX0" fmla="*/ 23734 w 47467"/>
                <a:gd name="connsiteY0" fmla="*/ 280545 h 280544"/>
                <a:gd name="connsiteX1" fmla="*/ 0 w 47467"/>
                <a:gd name="connsiteY1" fmla="*/ 256811 h 280544"/>
                <a:gd name="connsiteX2" fmla="*/ 0 w 47467"/>
                <a:gd name="connsiteY2" fmla="*/ 23734 h 280544"/>
                <a:gd name="connsiteX3" fmla="*/ 23734 w 47467"/>
                <a:gd name="connsiteY3" fmla="*/ 0 h 280544"/>
                <a:gd name="connsiteX4" fmla="*/ 47468 w 47467"/>
                <a:gd name="connsiteY4" fmla="*/ 23734 h 280544"/>
                <a:gd name="connsiteX5" fmla="*/ 47468 w 47467"/>
                <a:gd name="connsiteY5" fmla="*/ 256811 h 280544"/>
                <a:gd name="connsiteX6" fmla="*/ 23734 w 47467"/>
                <a:gd name="connsiteY6" fmla="*/ 280545 h 280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67" h="280544">
                  <a:moveTo>
                    <a:pt x="23734" y="280545"/>
                  </a:moveTo>
                  <a:cubicBezTo>
                    <a:pt x="10628" y="280545"/>
                    <a:pt x="0" y="269921"/>
                    <a:pt x="0" y="256811"/>
                  </a:cubicBezTo>
                  <a:lnTo>
                    <a:pt x="0" y="23734"/>
                  </a:lnTo>
                  <a:cubicBezTo>
                    <a:pt x="0" y="10623"/>
                    <a:pt x="10628" y="0"/>
                    <a:pt x="23734" y="0"/>
                  </a:cubicBezTo>
                  <a:cubicBezTo>
                    <a:pt x="36840" y="0"/>
                    <a:pt x="47468" y="10623"/>
                    <a:pt x="47468" y="23734"/>
                  </a:cubicBezTo>
                  <a:lnTo>
                    <a:pt x="47468" y="256811"/>
                  </a:lnTo>
                  <a:cubicBezTo>
                    <a:pt x="47468" y="269921"/>
                    <a:pt x="36845" y="280545"/>
                    <a:pt x="23734" y="280545"/>
                  </a:cubicBezTo>
                  <a:close/>
                </a:path>
              </a:pathLst>
            </a:custGeom>
            <a:solidFill>
              <a:srgbClr val="000000"/>
            </a:solidFill>
            <a:ln w="474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grpSp>
      <p:grpSp>
        <p:nvGrpSpPr>
          <p:cNvPr id="126" name="Group 125">
            <a:extLst>
              <a:ext uri="{FF2B5EF4-FFF2-40B4-BE49-F238E27FC236}">
                <a16:creationId xmlns:a16="http://schemas.microsoft.com/office/drawing/2014/main" id="{EC90DA1F-25CF-4F17-90A8-0C4133AAF506}"/>
              </a:ext>
            </a:extLst>
          </p:cNvPr>
          <p:cNvGrpSpPr/>
          <p:nvPr/>
        </p:nvGrpSpPr>
        <p:grpSpPr>
          <a:xfrm>
            <a:off x="9754956" y="2218407"/>
            <a:ext cx="959264" cy="961616"/>
            <a:chOff x="-2355670" y="3205763"/>
            <a:chExt cx="1554480" cy="1558291"/>
          </a:xfrm>
        </p:grpSpPr>
        <p:sp>
          <p:nvSpPr>
            <p:cNvPr id="91" name="Freeform: Shape 90">
              <a:extLst>
                <a:ext uri="{FF2B5EF4-FFF2-40B4-BE49-F238E27FC236}">
                  <a16:creationId xmlns:a16="http://schemas.microsoft.com/office/drawing/2014/main" id="{89858E62-94C1-4D94-B71B-404C7860AEB7}"/>
                </a:ext>
              </a:extLst>
            </p:cNvPr>
            <p:cNvSpPr/>
            <p:nvPr/>
          </p:nvSpPr>
          <p:spPr>
            <a:xfrm>
              <a:off x="-2204222" y="3357211"/>
              <a:ext cx="853680" cy="839152"/>
            </a:xfrm>
            <a:custGeom>
              <a:avLst/>
              <a:gdLst>
                <a:gd name="connsiteX0" fmla="*/ 50482 w 853680"/>
                <a:gd name="connsiteY0" fmla="*/ 839153 h 839152"/>
                <a:gd name="connsiteX1" fmla="*/ 32385 w 853680"/>
                <a:gd name="connsiteY1" fmla="*/ 825818 h 839152"/>
                <a:gd name="connsiteX2" fmla="*/ 0 w 853680"/>
                <a:gd name="connsiteY2" fmla="*/ 625793 h 839152"/>
                <a:gd name="connsiteX3" fmla="*/ 625793 w 853680"/>
                <a:gd name="connsiteY3" fmla="*/ 0 h 839152"/>
                <a:gd name="connsiteX4" fmla="*/ 841057 w 853680"/>
                <a:gd name="connsiteY4" fmla="*/ 38100 h 839152"/>
                <a:gd name="connsiteX5" fmla="*/ 852488 w 853680"/>
                <a:gd name="connsiteY5" fmla="*/ 62865 h 839152"/>
                <a:gd name="connsiteX6" fmla="*/ 827723 w 853680"/>
                <a:gd name="connsiteY6" fmla="*/ 74295 h 839152"/>
                <a:gd name="connsiteX7" fmla="*/ 625793 w 853680"/>
                <a:gd name="connsiteY7" fmla="*/ 38100 h 839152"/>
                <a:gd name="connsiteX8" fmla="*/ 38100 w 853680"/>
                <a:gd name="connsiteY8" fmla="*/ 625793 h 839152"/>
                <a:gd name="connsiteX9" fmla="*/ 68580 w 853680"/>
                <a:gd name="connsiteY9" fmla="*/ 813435 h 839152"/>
                <a:gd name="connsiteX10" fmla="*/ 56197 w 853680"/>
                <a:gd name="connsiteY10" fmla="*/ 837248 h 839152"/>
                <a:gd name="connsiteX11" fmla="*/ 50482 w 853680"/>
                <a:gd name="connsiteY11" fmla="*/ 839153 h 839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53680" h="839152">
                  <a:moveTo>
                    <a:pt x="50482" y="839153"/>
                  </a:moveTo>
                  <a:cubicBezTo>
                    <a:pt x="42863" y="839153"/>
                    <a:pt x="35242" y="834390"/>
                    <a:pt x="32385" y="825818"/>
                  </a:cubicBezTo>
                  <a:cubicBezTo>
                    <a:pt x="10477" y="762000"/>
                    <a:pt x="0" y="694373"/>
                    <a:pt x="0" y="625793"/>
                  </a:cubicBezTo>
                  <a:cubicBezTo>
                    <a:pt x="0" y="280988"/>
                    <a:pt x="280988" y="0"/>
                    <a:pt x="625793" y="0"/>
                  </a:cubicBezTo>
                  <a:cubicBezTo>
                    <a:pt x="700088" y="0"/>
                    <a:pt x="772478" y="12382"/>
                    <a:pt x="841057" y="38100"/>
                  </a:cubicBezTo>
                  <a:cubicBezTo>
                    <a:pt x="850582" y="41910"/>
                    <a:pt x="856298" y="52388"/>
                    <a:pt x="852488" y="62865"/>
                  </a:cubicBezTo>
                  <a:cubicBezTo>
                    <a:pt x="848678" y="72390"/>
                    <a:pt x="838200" y="78105"/>
                    <a:pt x="827723" y="74295"/>
                  </a:cubicBezTo>
                  <a:cubicBezTo>
                    <a:pt x="762953" y="50482"/>
                    <a:pt x="695325" y="38100"/>
                    <a:pt x="625793" y="38100"/>
                  </a:cubicBezTo>
                  <a:cubicBezTo>
                    <a:pt x="301942" y="38100"/>
                    <a:pt x="38100" y="301943"/>
                    <a:pt x="38100" y="625793"/>
                  </a:cubicBezTo>
                  <a:cubicBezTo>
                    <a:pt x="38100" y="689610"/>
                    <a:pt x="48577" y="753428"/>
                    <a:pt x="68580" y="813435"/>
                  </a:cubicBezTo>
                  <a:cubicBezTo>
                    <a:pt x="72390" y="822960"/>
                    <a:pt x="66675" y="834390"/>
                    <a:pt x="56197" y="837248"/>
                  </a:cubicBezTo>
                  <a:cubicBezTo>
                    <a:pt x="55245" y="838200"/>
                    <a:pt x="53340" y="839153"/>
                    <a:pt x="50482" y="839153"/>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93" name="Freeform: Shape 92">
              <a:extLst>
                <a:ext uri="{FF2B5EF4-FFF2-40B4-BE49-F238E27FC236}">
                  <a16:creationId xmlns:a16="http://schemas.microsoft.com/office/drawing/2014/main" id="{2D56DCDC-C613-4C89-8894-0B8A2EDC5FE7}"/>
                </a:ext>
              </a:extLst>
            </p:cNvPr>
            <p:cNvSpPr/>
            <p:nvPr/>
          </p:nvSpPr>
          <p:spPr>
            <a:xfrm>
              <a:off x="-2113850" y="4282925"/>
              <a:ext cx="133590" cy="156325"/>
            </a:xfrm>
            <a:custGeom>
              <a:avLst/>
              <a:gdLst>
                <a:gd name="connsiteX0" fmla="*/ 114416 w 133590"/>
                <a:gd name="connsiteY0" fmla="*/ 156326 h 156325"/>
                <a:gd name="connsiteX1" fmla="*/ 101081 w 133590"/>
                <a:gd name="connsiteY1" fmla="*/ 150611 h 156325"/>
                <a:gd name="connsiteX2" fmla="*/ 2973 w 133590"/>
                <a:gd name="connsiteY2" fmla="*/ 29643 h 156325"/>
                <a:gd name="connsiteX3" fmla="*/ 8688 w 133590"/>
                <a:gd name="connsiteY3" fmla="*/ 2973 h 156325"/>
                <a:gd name="connsiteX4" fmla="*/ 35358 w 133590"/>
                <a:gd name="connsiteY4" fmla="*/ 8688 h 156325"/>
                <a:gd name="connsiteX5" fmla="*/ 127751 w 133590"/>
                <a:gd name="connsiteY5" fmla="*/ 122988 h 156325"/>
                <a:gd name="connsiteX6" fmla="*/ 128703 w 133590"/>
                <a:gd name="connsiteY6" fmla="*/ 149658 h 156325"/>
                <a:gd name="connsiteX7" fmla="*/ 114416 w 133590"/>
                <a:gd name="connsiteY7" fmla="*/ 156326 h 15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590" h="156325">
                  <a:moveTo>
                    <a:pt x="114416" y="156326"/>
                  </a:moveTo>
                  <a:cubicBezTo>
                    <a:pt x="109653" y="156326"/>
                    <a:pt x="104891" y="154421"/>
                    <a:pt x="101081" y="150611"/>
                  </a:cubicBezTo>
                  <a:cubicBezTo>
                    <a:pt x="63933" y="114416"/>
                    <a:pt x="30596" y="73458"/>
                    <a:pt x="2973" y="29643"/>
                  </a:cubicBezTo>
                  <a:cubicBezTo>
                    <a:pt x="-2742" y="21071"/>
                    <a:pt x="116" y="8688"/>
                    <a:pt x="8688" y="2973"/>
                  </a:cubicBezTo>
                  <a:cubicBezTo>
                    <a:pt x="17261" y="-2742"/>
                    <a:pt x="29643" y="116"/>
                    <a:pt x="35358" y="8688"/>
                  </a:cubicBezTo>
                  <a:cubicBezTo>
                    <a:pt x="61076" y="50598"/>
                    <a:pt x="92508" y="88698"/>
                    <a:pt x="127751" y="122988"/>
                  </a:cubicBezTo>
                  <a:cubicBezTo>
                    <a:pt x="135371" y="130608"/>
                    <a:pt x="135371" y="142038"/>
                    <a:pt x="128703" y="149658"/>
                  </a:cubicBezTo>
                  <a:cubicBezTo>
                    <a:pt x="124893" y="154421"/>
                    <a:pt x="119178" y="156326"/>
                    <a:pt x="114416" y="156326"/>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105" name="Freeform: Shape 104">
              <a:extLst>
                <a:ext uri="{FF2B5EF4-FFF2-40B4-BE49-F238E27FC236}">
                  <a16:creationId xmlns:a16="http://schemas.microsoft.com/office/drawing/2014/main" id="{2D9318E7-B655-452D-A0B1-F375AA52BFF9}"/>
                </a:ext>
              </a:extLst>
            </p:cNvPr>
            <p:cNvSpPr/>
            <p:nvPr/>
          </p:nvSpPr>
          <p:spPr>
            <a:xfrm>
              <a:off x="-2062499" y="3205763"/>
              <a:ext cx="1261309" cy="1270635"/>
            </a:xfrm>
            <a:custGeom>
              <a:avLst/>
              <a:gdLst>
                <a:gd name="connsiteX0" fmla="*/ 1075572 w 1261309"/>
                <a:gd name="connsiteY0" fmla="*/ 1270635 h 1270635"/>
                <a:gd name="connsiteX1" fmla="*/ 1063189 w 1261309"/>
                <a:gd name="connsiteY1" fmla="*/ 1266825 h 1270635"/>
                <a:gd name="connsiteX2" fmla="*/ 1060332 w 1261309"/>
                <a:gd name="connsiteY2" fmla="*/ 1240155 h 1270635"/>
                <a:gd name="connsiteX3" fmla="*/ 1223209 w 1261309"/>
                <a:gd name="connsiteY3" fmla="*/ 777240 h 1270635"/>
                <a:gd name="connsiteX4" fmla="*/ 484069 w 1261309"/>
                <a:gd name="connsiteY4" fmla="*/ 38100 h 1270635"/>
                <a:gd name="connsiteX5" fmla="*/ 30679 w 1261309"/>
                <a:gd name="connsiteY5" fmla="*/ 193358 h 1270635"/>
                <a:gd name="connsiteX6" fmla="*/ 4009 w 1261309"/>
                <a:gd name="connsiteY6" fmla="*/ 189548 h 1270635"/>
                <a:gd name="connsiteX7" fmla="*/ 7819 w 1261309"/>
                <a:gd name="connsiteY7" fmla="*/ 162878 h 1270635"/>
                <a:gd name="connsiteX8" fmla="*/ 484069 w 1261309"/>
                <a:gd name="connsiteY8" fmla="*/ 0 h 1270635"/>
                <a:gd name="connsiteX9" fmla="*/ 1261309 w 1261309"/>
                <a:gd name="connsiteY9" fmla="*/ 777240 h 1270635"/>
                <a:gd name="connsiteX10" fmla="*/ 1090812 w 1261309"/>
                <a:gd name="connsiteY10" fmla="*/ 1263968 h 1270635"/>
                <a:gd name="connsiteX11" fmla="*/ 1075572 w 1261309"/>
                <a:gd name="connsiteY11" fmla="*/ 1270635 h 1270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1309" h="1270635">
                  <a:moveTo>
                    <a:pt x="1075572" y="1270635"/>
                  </a:moveTo>
                  <a:cubicBezTo>
                    <a:pt x="1071762" y="1270635"/>
                    <a:pt x="1066999" y="1269683"/>
                    <a:pt x="1063189" y="1266825"/>
                  </a:cubicBezTo>
                  <a:cubicBezTo>
                    <a:pt x="1054617" y="1260158"/>
                    <a:pt x="1053664" y="1247775"/>
                    <a:pt x="1060332" y="1240155"/>
                  </a:cubicBezTo>
                  <a:cubicBezTo>
                    <a:pt x="1167012" y="1107758"/>
                    <a:pt x="1223209" y="947738"/>
                    <a:pt x="1223209" y="777240"/>
                  </a:cubicBezTo>
                  <a:cubicBezTo>
                    <a:pt x="1223209" y="369570"/>
                    <a:pt x="891739" y="38100"/>
                    <a:pt x="484069" y="38100"/>
                  </a:cubicBezTo>
                  <a:cubicBezTo>
                    <a:pt x="318334" y="38100"/>
                    <a:pt x="161172" y="91440"/>
                    <a:pt x="30679" y="193358"/>
                  </a:cubicBezTo>
                  <a:cubicBezTo>
                    <a:pt x="22107" y="200025"/>
                    <a:pt x="10677" y="198120"/>
                    <a:pt x="4009" y="189548"/>
                  </a:cubicBezTo>
                  <a:cubicBezTo>
                    <a:pt x="-2658" y="180975"/>
                    <a:pt x="-753" y="169545"/>
                    <a:pt x="7819" y="162878"/>
                  </a:cubicBezTo>
                  <a:cubicBezTo>
                    <a:pt x="144979" y="56197"/>
                    <a:pt x="309762" y="0"/>
                    <a:pt x="484069" y="0"/>
                  </a:cubicBezTo>
                  <a:cubicBezTo>
                    <a:pt x="912694" y="0"/>
                    <a:pt x="1261309" y="348615"/>
                    <a:pt x="1261309" y="777240"/>
                  </a:cubicBezTo>
                  <a:cubicBezTo>
                    <a:pt x="1261309" y="953453"/>
                    <a:pt x="1200349" y="1126808"/>
                    <a:pt x="1090812" y="1263968"/>
                  </a:cubicBezTo>
                  <a:cubicBezTo>
                    <a:pt x="1086049" y="1267778"/>
                    <a:pt x="1080334" y="1270635"/>
                    <a:pt x="1075572" y="1270635"/>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108" name="Freeform: Shape 107">
              <a:extLst>
                <a:ext uri="{FF2B5EF4-FFF2-40B4-BE49-F238E27FC236}">
                  <a16:creationId xmlns:a16="http://schemas.microsoft.com/office/drawing/2014/main" id="{2032701D-6388-480D-8A2C-F22C93D55D28}"/>
                </a:ext>
              </a:extLst>
            </p:cNvPr>
            <p:cNvSpPr/>
            <p:nvPr/>
          </p:nvSpPr>
          <p:spPr>
            <a:xfrm>
              <a:off x="-2355670" y="3490948"/>
              <a:ext cx="1263281" cy="1269295"/>
            </a:xfrm>
            <a:custGeom>
              <a:avLst/>
              <a:gdLst>
                <a:gd name="connsiteX0" fmla="*/ 777240 w 1263281"/>
                <a:gd name="connsiteY0" fmla="*/ 1269296 h 1269295"/>
                <a:gd name="connsiteX1" fmla="*/ 0 w 1263281"/>
                <a:gd name="connsiteY1" fmla="*/ 492056 h 1269295"/>
                <a:gd name="connsiteX2" fmla="*/ 169545 w 1263281"/>
                <a:gd name="connsiteY2" fmla="*/ 7233 h 1269295"/>
                <a:gd name="connsiteX3" fmla="*/ 196215 w 1263281"/>
                <a:gd name="connsiteY3" fmla="*/ 4376 h 1269295"/>
                <a:gd name="connsiteX4" fmla="*/ 199073 w 1263281"/>
                <a:gd name="connsiteY4" fmla="*/ 31046 h 1269295"/>
                <a:gd name="connsiteX5" fmla="*/ 38100 w 1263281"/>
                <a:gd name="connsiteY5" fmla="*/ 492056 h 1269295"/>
                <a:gd name="connsiteX6" fmla="*/ 777240 w 1263281"/>
                <a:gd name="connsiteY6" fmla="*/ 1231196 h 1269295"/>
                <a:gd name="connsiteX7" fmla="*/ 1232535 w 1263281"/>
                <a:gd name="connsiteY7" fmla="*/ 1074986 h 1269295"/>
                <a:gd name="connsiteX8" fmla="*/ 1259205 w 1263281"/>
                <a:gd name="connsiteY8" fmla="*/ 1077843 h 1269295"/>
                <a:gd name="connsiteX9" fmla="*/ 1256348 w 1263281"/>
                <a:gd name="connsiteY9" fmla="*/ 1104513 h 1269295"/>
                <a:gd name="connsiteX10" fmla="*/ 777240 w 1263281"/>
                <a:gd name="connsiteY10" fmla="*/ 1269296 h 1269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3281" h="1269295">
                  <a:moveTo>
                    <a:pt x="777240" y="1269296"/>
                  </a:moveTo>
                  <a:cubicBezTo>
                    <a:pt x="348615" y="1269296"/>
                    <a:pt x="0" y="920681"/>
                    <a:pt x="0" y="492056"/>
                  </a:cubicBezTo>
                  <a:cubicBezTo>
                    <a:pt x="0" y="313938"/>
                    <a:pt x="59055" y="146298"/>
                    <a:pt x="169545" y="7233"/>
                  </a:cubicBezTo>
                  <a:cubicBezTo>
                    <a:pt x="176213" y="-1339"/>
                    <a:pt x="187643" y="-2292"/>
                    <a:pt x="196215" y="4376"/>
                  </a:cubicBezTo>
                  <a:cubicBezTo>
                    <a:pt x="204788" y="11043"/>
                    <a:pt x="205740" y="22473"/>
                    <a:pt x="199073" y="31046"/>
                  </a:cubicBezTo>
                  <a:cubicBezTo>
                    <a:pt x="94298" y="163443"/>
                    <a:pt x="38100" y="322511"/>
                    <a:pt x="38100" y="492056"/>
                  </a:cubicBezTo>
                  <a:cubicBezTo>
                    <a:pt x="38100" y="899726"/>
                    <a:pt x="369570" y="1231196"/>
                    <a:pt x="777240" y="1231196"/>
                  </a:cubicBezTo>
                  <a:cubicBezTo>
                    <a:pt x="943928" y="1231196"/>
                    <a:pt x="1101090" y="1176903"/>
                    <a:pt x="1232535" y="1074986"/>
                  </a:cubicBezTo>
                  <a:cubicBezTo>
                    <a:pt x="1241108" y="1068318"/>
                    <a:pt x="1252538" y="1070223"/>
                    <a:pt x="1259205" y="1077843"/>
                  </a:cubicBezTo>
                  <a:cubicBezTo>
                    <a:pt x="1265873" y="1086416"/>
                    <a:pt x="1263968" y="1097846"/>
                    <a:pt x="1256348" y="1104513"/>
                  </a:cubicBezTo>
                  <a:cubicBezTo>
                    <a:pt x="1117283" y="1212146"/>
                    <a:pt x="952500" y="1269296"/>
                    <a:pt x="777240" y="1269296"/>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109" name="Freeform: Shape 108">
              <a:extLst>
                <a:ext uri="{FF2B5EF4-FFF2-40B4-BE49-F238E27FC236}">
                  <a16:creationId xmlns:a16="http://schemas.microsoft.com/office/drawing/2014/main" id="{C5D0BC65-DB13-4E5A-9550-861B81B57644}"/>
                </a:ext>
              </a:extLst>
            </p:cNvPr>
            <p:cNvSpPr/>
            <p:nvPr/>
          </p:nvSpPr>
          <p:spPr>
            <a:xfrm>
              <a:off x="-2052775" y="3508659"/>
              <a:ext cx="948689" cy="927735"/>
            </a:xfrm>
            <a:custGeom>
              <a:avLst/>
              <a:gdLst>
                <a:gd name="connsiteX0" fmla="*/ 340043 w 948689"/>
                <a:gd name="connsiteY0" fmla="*/ 927735 h 927735"/>
                <a:gd name="connsiteX1" fmla="*/ 334328 w 948689"/>
                <a:gd name="connsiteY1" fmla="*/ 926783 h 927735"/>
                <a:gd name="connsiteX2" fmla="*/ 0 w 948689"/>
                <a:gd name="connsiteY2" fmla="*/ 474345 h 927735"/>
                <a:gd name="connsiteX3" fmla="*/ 474345 w 948689"/>
                <a:gd name="connsiteY3" fmla="*/ 0 h 927735"/>
                <a:gd name="connsiteX4" fmla="*/ 948690 w 948689"/>
                <a:gd name="connsiteY4" fmla="*/ 474345 h 927735"/>
                <a:gd name="connsiteX5" fmla="*/ 905827 w 948689"/>
                <a:gd name="connsiteY5" fmla="*/ 671512 h 927735"/>
                <a:gd name="connsiteX6" fmla="*/ 880110 w 948689"/>
                <a:gd name="connsiteY6" fmla="*/ 681037 h 927735"/>
                <a:gd name="connsiteX7" fmla="*/ 870585 w 948689"/>
                <a:gd name="connsiteY7" fmla="*/ 655320 h 927735"/>
                <a:gd name="connsiteX8" fmla="*/ 909638 w 948689"/>
                <a:gd name="connsiteY8" fmla="*/ 474345 h 927735"/>
                <a:gd name="connsiteX9" fmla="*/ 473393 w 948689"/>
                <a:gd name="connsiteY9" fmla="*/ 38100 h 927735"/>
                <a:gd name="connsiteX10" fmla="*/ 37148 w 948689"/>
                <a:gd name="connsiteY10" fmla="*/ 474345 h 927735"/>
                <a:gd name="connsiteX11" fmla="*/ 343853 w 948689"/>
                <a:gd name="connsiteY11" fmla="*/ 890587 h 927735"/>
                <a:gd name="connsiteX12" fmla="*/ 356235 w 948689"/>
                <a:gd name="connsiteY12" fmla="*/ 914400 h 927735"/>
                <a:gd name="connsiteX13" fmla="*/ 340043 w 948689"/>
                <a:gd name="connsiteY13" fmla="*/ 927735 h 927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8689" h="927735">
                  <a:moveTo>
                    <a:pt x="340043" y="927735"/>
                  </a:moveTo>
                  <a:cubicBezTo>
                    <a:pt x="338138" y="927735"/>
                    <a:pt x="336233" y="927735"/>
                    <a:pt x="334328" y="926783"/>
                  </a:cubicBezTo>
                  <a:cubicBezTo>
                    <a:pt x="134303" y="864870"/>
                    <a:pt x="0" y="682943"/>
                    <a:pt x="0" y="474345"/>
                  </a:cubicBezTo>
                  <a:cubicBezTo>
                    <a:pt x="0" y="213360"/>
                    <a:pt x="212408" y="0"/>
                    <a:pt x="474345" y="0"/>
                  </a:cubicBezTo>
                  <a:cubicBezTo>
                    <a:pt x="735330" y="0"/>
                    <a:pt x="948690" y="212408"/>
                    <a:pt x="948690" y="474345"/>
                  </a:cubicBezTo>
                  <a:cubicBezTo>
                    <a:pt x="948690" y="542925"/>
                    <a:pt x="934402" y="609600"/>
                    <a:pt x="905827" y="671512"/>
                  </a:cubicBezTo>
                  <a:cubicBezTo>
                    <a:pt x="901065" y="681037"/>
                    <a:pt x="890588" y="684848"/>
                    <a:pt x="880110" y="681037"/>
                  </a:cubicBezTo>
                  <a:cubicBezTo>
                    <a:pt x="870585" y="676275"/>
                    <a:pt x="866775" y="665798"/>
                    <a:pt x="870585" y="655320"/>
                  </a:cubicBezTo>
                  <a:cubicBezTo>
                    <a:pt x="896302" y="598170"/>
                    <a:pt x="909638" y="537210"/>
                    <a:pt x="909638" y="474345"/>
                  </a:cubicBezTo>
                  <a:cubicBezTo>
                    <a:pt x="909638" y="234315"/>
                    <a:pt x="714375" y="38100"/>
                    <a:pt x="473393" y="38100"/>
                  </a:cubicBezTo>
                  <a:cubicBezTo>
                    <a:pt x="233363" y="38100"/>
                    <a:pt x="37148" y="233362"/>
                    <a:pt x="37148" y="474345"/>
                  </a:cubicBezTo>
                  <a:cubicBezTo>
                    <a:pt x="37148" y="666750"/>
                    <a:pt x="160972" y="834390"/>
                    <a:pt x="343853" y="890587"/>
                  </a:cubicBezTo>
                  <a:cubicBezTo>
                    <a:pt x="354330" y="893445"/>
                    <a:pt x="359093" y="903923"/>
                    <a:pt x="356235" y="914400"/>
                  </a:cubicBezTo>
                  <a:cubicBezTo>
                    <a:pt x="355283" y="922973"/>
                    <a:pt x="347663" y="927735"/>
                    <a:pt x="340043" y="927735"/>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110" name="Freeform: Shape 109">
              <a:extLst>
                <a:ext uri="{FF2B5EF4-FFF2-40B4-BE49-F238E27FC236}">
                  <a16:creationId xmlns:a16="http://schemas.microsoft.com/office/drawing/2014/main" id="{65AE6BA0-4F12-4085-A2AF-941BF94B0C32}"/>
                </a:ext>
              </a:extLst>
            </p:cNvPr>
            <p:cNvSpPr/>
            <p:nvPr/>
          </p:nvSpPr>
          <p:spPr>
            <a:xfrm>
              <a:off x="-1900374" y="3780874"/>
              <a:ext cx="99259" cy="221179"/>
            </a:xfrm>
            <a:custGeom>
              <a:avLst/>
              <a:gdLst>
                <a:gd name="connsiteX0" fmla="*/ 19050 w 99259"/>
                <a:gd name="connsiteY0" fmla="*/ 221179 h 221179"/>
                <a:gd name="connsiteX1" fmla="*/ 0 w 99259"/>
                <a:gd name="connsiteY1" fmla="*/ 202129 h 221179"/>
                <a:gd name="connsiteX2" fmla="*/ 64770 w 99259"/>
                <a:gd name="connsiteY2" fmla="*/ 7819 h 221179"/>
                <a:gd name="connsiteX3" fmla="*/ 91440 w 99259"/>
                <a:gd name="connsiteY3" fmla="*/ 4009 h 221179"/>
                <a:gd name="connsiteX4" fmla="*/ 95250 w 99259"/>
                <a:gd name="connsiteY4" fmla="*/ 30679 h 221179"/>
                <a:gd name="connsiteX5" fmla="*/ 38100 w 99259"/>
                <a:gd name="connsiteY5" fmla="*/ 202129 h 221179"/>
                <a:gd name="connsiteX6" fmla="*/ 19050 w 99259"/>
                <a:gd name="connsiteY6" fmla="*/ 221179 h 221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259" h="221179">
                  <a:moveTo>
                    <a:pt x="19050" y="221179"/>
                  </a:moveTo>
                  <a:cubicBezTo>
                    <a:pt x="8572" y="221179"/>
                    <a:pt x="0" y="212607"/>
                    <a:pt x="0" y="202129"/>
                  </a:cubicBezTo>
                  <a:cubicBezTo>
                    <a:pt x="0" y="131644"/>
                    <a:pt x="22860" y="64017"/>
                    <a:pt x="64770" y="7819"/>
                  </a:cubicBezTo>
                  <a:cubicBezTo>
                    <a:pt x="71438" y="-753"/>
                    <a:pt x="82867" y="-2658"/>
                    <a:pt x="91440" y="4009"/>
                  </a:cubicBezTo>
                  <a:cubicBezTo>
                    <a:pt x="100013" y="10677"/>
                    <a:pt x="101917" y="22107"/>
                    <a:pt x="95250" y="30679"/>
                  </a:cubicBezTo>
                  <a:cubicBezTo>
                    <a:pt x="58102" y="80209"/>
                    <a:pt x="38100" y="139264"/>
                    <a:pt x="38100" y="202129"/>
                  </a:cubicBezTo>
                  <a:cubicBezTo>
                    <a:pt x="38100" y="212607"/>
                    <a:pt x="29527" y="221179"/>
                    <a:pt x="19050" y="221179"/>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111" name="Freeform: Shape 110">
              <a:extLst>
                <a:ext uri="{FF2B5EF4-FFF2-40B4-BE49-F238E27FC236}">
                  <a16:creationId xmlns:a16="http://schemas.microsoft.com/office/drawing/2014/main" id="{D0C92A8E-A7BF-4842-AE88-280CA49DCE49}"/>
                </a:ext>
              </a:extLst>
            </p:cNvPr>
            <p:cNvSpPr/>
            <p:nvPr/>
          </p:nvSpPr>
          <p:spPr>
            <a:xfrm>
              <a:off x="-1854770" y="3660106"/>
              <a:ext cx="598285" cy="644842"/>
            </a:xfrm>
            <a:custGeom>
              <a:avLst/>
              <a:gdLst>
                <a:gd name="connsiteX0" fmla="*/ 276341 w 598285"/>
                <a:gd name="connsiteY0" fmla="*/ 644843 h 644842"/>
                <a:gd name="connsiteX1" fmla="*/ 2973 w 598285"/>
                <a:gd name="connsiteY1" fmla="*/ 493395 h 644842"/>
                <a:gd name="connsiteX2" fmla="*/ 8688 w 598285"/>
                <a:gd name="connsiteY2" fmla="*/ 466725 h 644842"/>
                <a:gd name="connsiteX3" fmla="*/ 35358 w 598285"/>
                <a:gd name="connsiteY3" fmla="*/ 472440 h 644842"/>
                <a:gd name="connsiteX4" fmla="*/ 276341 w 598285"/>
                <a:gd name="connsiteY4" fmla="*/ 606743 h 644842"/>
                <a:gd name="connsiteX5" fmla="*/ 560186 w 598285"/>
                <a:gd name="connsiteY5" fmla="*/ 322898 h 644842"/>
                <a:gd name="connsiteX6" fmla="*/ 276341 w 598285"/>
                <a:gd name="connsiteY6" fmla="*/ 39052 h 644842"/>
                <a:gd name="connsiteX7" fmla="*/ 155373 w 598285"/>
                <a:gd name="connsiteY7" fmla="*/ 65723 h 644842"/>
                <a:gd name="connsiteX8" fmla="*/ 129656 w 598285"/>
                <a:gd name="connsiteY8" fmla="*/ 56198 h 644842"/>
                <a:gd name="connsiteX9" fmla="*/ 139181 w 598285"/>
                <a:gd name="connsiteY9" fmla="*/ 30480 h 644842"/>
                <a:gd name="connsiteX10" fmla="*/ 276341 w 598285"/>
                <a:gd name="connsiteY10" fmla="*/ 0 h 644842"/>
                <a:gd name="connsiteX11" fmla="*/ 598286 w 598285"/>
                <a:gd name="connsiteY11" fmla="*/ 321945 h 644842"/>
                <a:gd name="connsiteX12" fmla="*/ 276341 w 598285"/>
                <a:gd name="connsiteY12" fmla="*/ 644843 h 644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8285" h="644842">
                  <a:moveTo>
                    <a:pt x="276341" y="644843"/>
                  </a:moveTo>
                  <a:cubicBezTo>
                    <a:pt x="163946" y="644843"/>
                    <a:pt x="62028" y="587693"/>
                    <a:pt x="2973" y="493395"/>
                  </a:cubicBezTo>
                  <a:cubicBezTo>
                    <a:pt x="-2742" y="484823"/>
                    <a:pt x="116" y="472440"/>
                    <a:pt x="8688" y="466725"/>
                  </a:cubicBezTo>
                  <a:cubicBezTo>
                    <a:pt x="17261" y="461010"/>
                    <a:pt x="29643" y="463868"/>
                    <a:pt x="35358" y="472440"/>
                  </a:cubicBezTo>
                  <a:cubicBezTo>
                    <a:pt x="87746" y="556260"/>
                    <a:pt x="178233" y="606743"/>
                    <a:pt x="276341" y="606743"/>
                  </a:cubicBezTo>
                  <a:cubicBezTo>
                    <a:pt x="433503" y="606743"/>
                    <a:pt x="560186" y="479108"/>
                    <a:pt x="560186" y="322898"/>
                  </a:cubicBezTo>
                  <a:cubicBezTo>
                    <a:pt x="560186" y="165735"/>
                    <a:pt x="432551" y="39052"/>
                    <a:pt x="276341" y="39052"/>
                  </a:cubicBezTo>
                  <a:cubicBezTo>
                    <a:pt x="234431" y="39052"/>
                    <a:pt x="193473" y="47625"/>
                    <a:pt x="155373" y="65723"/>
                  </a:cubicBezTo>
                  <a:cubicBezTo>
                    <a:pt x="145848" y="70485"/>
                    <a:pt x="134418" y="65723"/>
                    <a:pt x="129656" y="56198"/>
                  </a:cubicBezTo>
                  <a:cubicBezTo>
                    <a:pt x="124893" y="46673"/>
                    <a:pt x="129656" y="35243"/>
                    <a:pt x="139181" y="30480"/>
                  </a:cubicBezTo>
                  <a:cubicBezTo>
                    <a:pt x="182043" y="10477"/>
                    <a:pt x="228716" y="0"/>
                    <a:pt x="276341" y="0"/>
                  </a:cubicBezTo>
                  <a:cubicBezTo>
                    <a:pt x="454458" y="0"/>
                    <a:pt x="598286" y="144780"/>
                    <a:pt x="598286" y="321945"/>
                  </a:cubicBezTo>
                  <a:cubicBezTo>
                    <a:pt x="598286" y="499110"/>
                    <a:pt x="453506" y="644843"/>
                    <a:pt x="276341" y="644843"/>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112" name="Freeform: Shape 111">
              <a:extLst>
                <a:ext uri="{FF2B5EF4-FFF2-40B4-BE49-F238E27FC236}">
                  <a16:creationId xmlns:a16="http://schemas.microsoft.com/office/drawing/2014/main" id="{13C920E8-9680-4B08-9657-AB080D83E9F3}"/>
                </a:ext>
              </a:extLst>
            </p:cNvPr>
            <p:cNvSpPr/>
            <p:nvPr/>
          </p:nvSpPr>
          <p:spPr>
            <a:xfrm>
              <a:off x="-1748927" y="3812506"/>
              <a:ext cx="340995" cy="340995"/>
            </a:xfrm>
            <a:custGeom>
              <a:avLst/>
              <a:gdLst>
                <a:gd name="connsiteX0" fmla="*/ 170498 w 340995"/>
                <a:gd name="connsiteY0" fmla="*/ 340995 h 340995"/>
                <a:gd name="connsiteX1" fmla="*/ 0 w 340995"/>
                <a:gd name="connsiteY1" fmla="*/ 170498 h 340995"/>
                <a:gd name="connsiteX2" fmla="*/ 170498 w 340995"/>
                <a:gd name="connsiteY2" fmla="*/ 0 h 340995"/>
                <a:gd name="connsiteX3" fmla="*/ 340995 w 340995"/>
                <a:gd name="connsiteY3" fmla="*/ 170498 h 340995"/>
                <a:gd name="connsiteX4" fmla="*/ 170498 w 340995"/>
                <a:gd name="connsiteY4" fmla="*/ 340995 h 340995"/>
                <a:gd name="connsiteX5" fmla="*/ 170498 w 340995"/>
                <a:gd name="connsiteY5" fmla="*/ 38100 h 340995"/>
                <a:gd name="connsiteX6" fmla="*/ 38100 w 340995"/>
                <a:gd name="connsiteY6" fmla="*/ 170498 h 340995"/>
                <a:gd name="connsiteX7" fmla="*/ 170498 w 340995"/>
                <a:gd name="connsiteY7" fmla="*/ 302895 h 340995"/>
                <a:gd name="connsiteX8" fmla="*/ 302895 w 340995"/>
                <a:gd name="connsiteY8" fmla="*/ 170498 h 340995"/>
                <a:gd name="connsiteX9" fmla="*/ 170498 w 340995"/>
                <a:gd name="connsiteY9" fmla="*/ 38100 h 34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0995" h="340995">
                  <a:moveTo>
                    <a:pt x="170498" y="340995"/>
                  </a:moveTo>
                  <a:cubicBezTo>
                    <a:pt x="76200" y="340995"/>
                    <a:pt x="0" y="264795"/>
                    <a:pt x="0" y="170498"/>
                  </a:cubicBezTo>
                  <a:cubicBezTo>
                    <a:pt x="0" y="76200"/>
                    <a:pt x="76200" y="0"/>
                    <a:pt x="170498" y="0"/>
                  </a:cubicBezTo>
                  <a:cubicBezTo>
                    <a:pt x="264795" y="0"/>
                    <a:pt x="340995" y="76200"/>
                    <a:pt x="340995" y="170498"/>
                  </a:cubicBezTo>
                  <a:cubicBezTo>
                    <a:pt x="340995" y="264795"/>
                    <a:pt x="264795" y="340995"/>
                    <a:pt x="170498" y="340995"/>
                  </a:cubicBezTo>
                  <a:close/>
                  <a:moveTo>
                    <a:pt x="170498" y="38100"/>
                  </a:moveTo>
                  <a:cubicBezTo>
                    <a:pt x="97155" y="38100"/>
                    <a:pt x="38100" y="97155"/>
                    <a:pt x="38100" y="170498"/>
                  </a:cubicBezTo>
                  <a:cubicBezTo>
                    <a:pt x="38100" y="243840"/>
                    <a:pt x="97155" y="302895"/>
                    <a:pt x="170498" y="302895"/>
                  </a:cubicBezTo>
                  <a:cubicBezTo>
                    <a:pt x="243840" y="302895"/>
                    <a:pt x="302895" y="243840"/>
                    <a:pt x="302895" y="170498"/>
                  </a:cubicBezTo>
                  <a:cubicBezTo>
                    <a:pt x="302895" y="97155"/>
                    <a:pt x="243840" y="38100"/>
                    <a:pt x="170498" y="38100"/>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113" name="Freeform: Shape 112">
              <a:extLst>
                <a:ext uri="{FF2B5EF4-FFF2-40B4-BE49-F238E27FC236}">
                  <a16:creationId xmlns:a16="http://schemas.microsoft.com/office/drawing/2014/main" id="{6E3ADBC7-4223-4788-A8EA-50DA4D695C37}"/>
                </a:ext>
              </a:extLst>
            </p:cNvPr>
            <p:cNvSpPr/>
            <p:nvPr/>
          </p:nvSpPr>
          <p:spPr>
            <a:xfrm>
              <a:off x="-2355670" y="3973479"/>
              <a:ext cx="190500" cy="38100"/>
            </a:xfrm>
            <a:custGeom>
              <a:avLst/>
              <a:gdLst>
                <a:gd name="connsiteX0" fmla="*/ 171450 w 190500"/>
                <a:gd name="connsiteY0" fmla="*/ 38100 h 38100"/>
                <a:gd name="connsiteX1" fmla="*/ 19050 w 190500"/>
                <a:gd name="connsiteY1" fmla="*/ 38100 h 38100"/>
                <a:gd name="connsiteX2" fmla="*/ 0 w 190500"/>
                <a:gd name="connsiteY2" fmla="*/ 19050 h 38100"/>
                <a:gd name="connsiteX3" fmla="*/ 19050 w 190500"/>
                <a:gd name="connsiteY3" fmla="*/ 0 h 38100"/>
                <a:gd name="connsiteX4" fmla="*/ 171450 w 190500"/>
                <a:gd name="connsiteY4" fmla="*/ 0 h 38100"/>
                <a:gd name="connsiteX5" fmla="*/ 190500 w 190500"/>
                <a:gd name="connsiteY5" fmla="*/ 19050 h 38100"/>
                <a:gd name="connsiteX6" fmla="*/ 171450 w 190500"/>
                <a:gd name="connsiteY6" fmla="*/ 3810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0" h="38100">
                  <a:moveTo>
                    <a:pt x="171450" y="38100"/>
                  </a:moveTo>
                  <a:lnTo>
                    <a:pt x="19050" y="38100"/>
                  </a:lnTo>
                  <a:cubicBezTo>
                    <a:pt x="8572" y="38100"/>
                    <a:pt x="0" y="29527"/>
                    <a:pt x="0" y="19050"/>
                  </a:cubicBezTo>
                  <a:cubicBezTo>
                    <a:pt x="0" y="8573"/>
                    <a:pt x="8572" y="0"/>
                    <a:pt x="19050" y="0"/>
                  </a:cubicBezTo>
                  <a:lnTo>
                    <a:pt x="171450" y="0"/>
                  </a:lnTo>
                  <a:cubicBezTo>
                    <a:pt x="181927" y="0"/>
                    <a:pt x="190500" y="8573"/>
                    <a:pt x="190500" y="19050"/>
                  </a:cubicBezTo>
                  <a:cubicBezTo>
                    <a:pt x="190500" y="29527"/>
                    <a:pt x="181927" y="38100"/>
                    <a:pt x="171450" y="38100"/>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114" name="Freeform: Shape 113">
              <a:extLst>
                <a:ext uri="{FF2B5EF4-FFF2-40B4-BE49-F238E27FC236}">
                  <a16:creationId xmlns:a16="http://schemas.microsoft.com/office/drawing/2014/main" id="{F1E3EA83-E52E-4BF3-B1F0-529EBFF27E9B}"/>
                </a:ext>
              </a:extLst>
            </p:cNvPr>
            <p:cNvSpPr/>
            <p:nvPr/>
          </p:nvSpPr>
          <p:spPr>
            <a:xfrm>
              <a:off x="-2050870" y="3973479"/>
              <a:ext cx="333375" cy="38100"/>
            </a:xfrm>
            <a:custGeom>
              <a:avLst/>
              <a:gdLst>
                <a:gd name="connsiteX0" fmla="*/ 314325 w 333375"/>
                <a:gd name="connsiteY0" fmla="*/ 38100 h 38100"/>
                <a:gd name="connsiteX1" fmla="*/ 19050 w 333375"/>
                <a:gd name="connsiteY1" fmla="*/ 38100 h 38100"/>
                <a:gd name="connsiteX2" fmla="*/ 0 w 333375"/>
                <a:gd name="connsiteY2" fmla="*/ 19050 h 38100"/>
                <a:gd name="connsiteX3" fmla="*/ 19050 w 333375"/>
                <a:gd name="connsiteY3" fmla="*/ 0 h 38100"/>
                <a:gd name="connsiteX4" fmla="*/ 314325 w 333375"/>
                <a:gd name="connsiteY4" fmla="*/ 0 h 38100"/>
                <a:gd name="connsiteX5" fmla="*/ 333375 w 333375"/>
                <a:gd name="connsiteY5" fmla="*/ 19050 h 38100"/>
                <a:gd name="connsiteX6" fmla="*/ 314325 w 333375"/>
                <a:gd name="connsiteY6" fmla="*/ 3810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375" h="38100">
                  <a:moveTo>
                    <a:pt x="314325" y="38100"/>
                  </a:moveTo>
                  <a:lnTo>
                    <a:pt x="19050" y="38100"/>
                  </a:lnTo>
                  <a:cubicBezTo>
                    <a:pt x="8573" y="38100"/>
                    <a:pt x="0" y="29527"/>
                    <a:pt x="0" y="19050"/>
                  </a:cubicBezTo>
                  <a:cubicBezTo>
                    <a:pt x="0" y="8573"/>
                    <a:pt x="8573" y="0"/>
                    <a:pt x="19050" y="0"/>
                  </a:cubicBezTo>
                  <a:lnTo>
                    <a:pt x="314325" y="0"/>
                  </a:lnTo>
                  <a:cubicBezTo>
                    <a:pt x="324803" y="0"/>
                    <a:pt x="333375" y="8573"/>
                    <a:pt x="333375" y="19050"/>
                  </a:cubicBezTo>
                  <a:cubicBezTo>
                    <a:pt x="333375" y="29527"/>
                    <a:pt x="324803" y="38100"/>
                    <a:pt x="314325" y="38100"/>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115" name="Freeform: Shape 114">
              <a:extLst>
                <a:ext uri="{FF2B5EF4-FFF2-40B4-BE49-F238E27FC236}">
                  <a16:creationId xmlns:a16="http://schemas.microsoft.com/office/drawing/2014/main" id="{0E84B229-1B3E-45CA-A4C9-45A8FC2D7C39}"/>
                </a:ext>
              </a:extLst>
            </p:cNvPr>
            <p:cNvSpPr/>
            <p:nvPr/>
          </p:nvSpPr>
          <p:spPr>
            <a:xfrm>
              <a:off x="-1446032" y="3973479"/>
              <a:ext cx="189547" cy="38100"/>
            </a:xfrm>
            <a:custGeom>
              <a:avLst/>
              <a:gdLst>
                <a:gd name="connsiteX0" fmla="*/ 170497 w 189547"/>
                <a:gd name="connsiteY0" fmla="*/ 38100 h 38100"/>
                <a:gd name="connsiteX1" fmla="*/ 19050 w 189547"/>
                <a:gd name="connsiteY1" fmla="*/ 38100 h 38100"/>
                <a:gd name="connsiteX2" fmla="*/ 0 w 189547"/>
                <a:gd name="connsiteY2" fmla="*/ 19050 h 38100"/>
                <a:gd name="connsiteX3" fmla="*/ 19050 w 189547"/>
                <a:gd name="connsiteY3" fmla="*/ 0 h 38100"/>
                <a:gd name="connsiteX4" fmla="*/ 170497 w 189547"/>
                <a:gd name="connsiteY4" fmla="*/ 0 h 38100"/>
                <a:gd name="connsiteX5" fmla="*/ 189547 w 189547"/>
                <a:gd name="connsiteY5" fmla="*/ 19050 h 38100"/>
                <a:gd name="connsiteX6" fmla="*/ 170497 w 189547"/>
                <a:gd name="connsiteY6" fmla="*/ 3810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547" h="38100">
                  <a:moveTo>
                    <a:pt x="170497" y="38100"/>
                  </a:moveTo>
                  <a:lnTo>
                    <a:pt x="19050" y="38100"/>
                  </a:lnTo>
                  <a:cubicBezTo>
                    <a:pt x="8573" y="38100"/>
                    <a:pt x="0" y="29527"/>
                    <a:pt x="0" y="19050"/>
                  </a:cubicBezTo>
                  <a:cubicBezTo>
                    <a:pt x="0" y="8573"/>
                    <a:pt x="8573" y="0"/>
                    <a:pt x="19050" y="0"/>
                  </a:cubicBezTo>
                  <a:lnTo>
                    <a:pt x="170497" y="0"/>
                  </a:lnTo>
                  <a:cubicBezTo>
                    <a:pt x="180975" y="0"/>
                    <a:pt x="189547" y="8573"/>
                    <a:pt x="189547" y="19050"/>
                  </a:cubicBezTo>
                  <a:cubicBezTo>
                    <a:pt x="189547" y="29527"/>
                    <a:pt x="180975" y="38100"/>
                    <a:pt x="170497" y="38100"/>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116" name="Freeform: Shape 115">
              <a:extLst>
                <a:ext uri="{FF2B5EF4-FFF2-40B4-BE49-F238E27FC236}">
                  <a16:creationId xmlns:a16="http://schemas.microsoft.com/office/drawing/2014/main" id="{C1C7E2FE-FF2B-4DDF-9693-58F55AEF0886}"/>
                </a:ext>
              </a:extLst>
            </p:cNvPr>
            <p:cNvSpPr/>
            <p:nvPr/>
          </p:nvSpPr>
          <p:spPr>
            <a:xfrm>
              <a:off x="-1327997" y="3744804"/>
              <a:ext cx="168742" cy="118184"/>
            </a:xfrm>
            <a:custGeom>
              <a:avLst/>
              <a:gdLst>
                <a:gd name="connsiteX0" fmla="*/ 19125 w 168742"/>
                <a:gd name="connsiteY0" fmla="*/ 118185 h 118184"/>
                <a:gd name="connsiteX1" fmla="*/ 2932 w 168742"/>
                <a:gd name="connsiteY1" fmla="*/ 108660 h 118184"/>
                <a:gd name="connsiteX2" fmla="*/ 9600 w 168742"/>
                <a:gd name="connsiteY2" fmla="*/ 81990 h 118184"/>
                <a:gd name="connsiteX3" fmla="*/ 139140 w 168742"/>
                <a:gd name="connsiteY3" fmla="*/ 2932 h 118184"/>
                <a:gd name="connsiteX4" fmla="*/ 165810 w 168742"/>
                <a:gd name="connsiteY4" fmla="*/ 9600 h 118184"/>
                <a:gd name="connsiteX5" fmla="*/ 159142 w 168742"/>
                <a:gd name="connsiteY5" fmla="*/ 36270 h 118184"/>
                <a:gd name="connsiteX6" fmla="*/ 29602 w 168742"/>
                <a:gd name="connsiteY6" fmla="*/ 115327 h 118184"/>
                <a:gd name="connsiteX7" fmla="*/ 19125 w 168742"/>
                <a:gd name="connsiteY7" fmla="*/ 118185 h 118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742" h="118184">
                  <a:moveTo>
                    <a:pt x="19125" y="118185"/>
                  </a:moveTo>
                  <a:cubicBezTo>
                    <a:pt x="12457" y="118185"/>
                    <a:pt x="6742" y="115327"/>
                    <a:pt x="2932" y="108660"/>
                  </a:cubicBezTo>
                  <a:cubicBezTo>
                    <a:pt x="-2783" y="100087"/>
                    <a:pt x="75" y="87705"/>
                    <a:pt x="9600" y="81990"/>
                  </a:cubicBezTo>
                  <a:lnTo>
                    <a:pt x="139140" y="2932"/>
                  </a:lnTo>
                  <a:cubicBezTo>
                    <a:pt x="147712" y="-2783"/>
                    <a:pt x="160095" y="75"/>
                    <a:pt x="165810" y="9600"/>
                  </a:cubicBezTo>
                  <a:cubicBezTo>
                    <a:pt x="171525" y="18172"/>
                    <a:pt x="168667" y="30555"/>
                    <a:pt x="159142" y="36270"/>
                  </a:cubicBezTo>
                  <a:lnTo>
                    <a:pt x="29602" y="115327"/>
                  </a:lnTo>
                  <a:cubicBezTo>
                    <a:pt x="25792" y="117232"/>
                    <a:pt x="21982" y="118185"/>
                    <a:pt x="19125" y="118185"/>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117" name="Freeform: Shape 116">
              <a:extLst>
                <a:ext uri="{FF2B5EF4-FFF2-40B4-BE49-F238E27FC236}">
                  <a16:creationId xmlns:a16="http://schemas.microsoft.com/office/drawing/2014/main" id="{E0F6E9A3-2472-438C-AA34-9C170A040C6D}"/>
                </a:ext>
              </a:extLst>
            </p:cNvPr>
            <p:cNvSpPr/>
            <p:nvPr/>
          </p:nvSpPr>
          <p:spPr>
            <a:xfrm>
              <a:off x="-1276243" y="3322805"/>
              <a:ext cx="323606" cy="679248"/>
            </a:xfrm>
            <a:custGeom>
              <a:avLst/>
              <a:gdLst>
                <a:gd name="connsiteX0" fmla="*/ 304557 w 323606"/>
                <a:gd name="connsiteY0" fmla="*/ 679248 h 679248"/>
                <a:gd name="connsiteX1" fmla="*/ 285507 w 323606"/>
                <a:gd name="connsiteY1" fmla="*/ 660198 h 679248"/>
                <a:gd name="connsiteX2" fmla="*/ 10234 w 323606"/>
                <a:gd name="connsiteY2" fmla="*/ 162993 h 679248"/>
                <a:gd name="connsiteX3" fmla="*/ 1661 w 323606"/>
                <a:gd name="connsiteY3" fmla="*/ 153468 h 679248"/>
                <a:gd name="connsiteX4" fmla="*/ 3566 w 323606"/>
                <a:gd name="connsiteY4" fmla="*/ 134418 h 679248"/>
                <a:gd name="connsiteX5" fmla="*/ 87386 w 323606"/>
                <a:gd name="connsiteY5" fmla="*/ 8688 h 679248"/>
                <a:gd name="connsiteX6" fmla="*/ 114057 w 323606"/>
                <a:gd name="connsiteY6" fmla="*/ 2973 h 679248"/>
                <a:gd name="connsiteX7" fmla="*/ 119771 w 323606"/>
                <a:gd name="connsiteY7" fmla="*/ 29643 h 679248"/>
                <a:gd name="connsiteX8" fmla="*/ 46429 w 323606"/>
                <a:gd name="connsiteY8" fmla="*/ 140133 h 679248"/>
                <a:gd name="connsiteX9" fmla="*/ 323607 w 323606"/>
                <a:gd name="connsiteY9" fmla="*/ 660198 h 679248"/>
                <a:gd name="connsiteX10" fmla="*/ 304557 w 323606"/>
                <a:gd name="connsiteY10" fmla="*/ 679248 h 679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3606" h="679248">
                  <a:moveTo>
                    <a:pt x="304557" y="679248"/>
                  </a:moveTo>
                  <a:cubicBezTo>
                    <a:pt x="294079" y="679248"/>
                    <a:pt x="285507" y="670676"/>
                    <a:pt x="285507" y="660198"/>
                  </a:cubicBezTo>
                  <a:cubicBezTo>
                    <a:pt x="285507" y="457316"/>
                    <a:pt x="182636" y="270626"/>
                    <a:pt x="10234" y="162993"/>
                  </a:cubicBezTo>
                  <a:cubicBezTo>
                    <a:pt x="6424" y="161088"/>
                    <a:pt x="3566" y="157278"/>
                    <a:pt x="1661" y="153468"/>
                  </a:cubicBezTo>
                  <a:cubicBezTo>
                    <a:pt x="-1196" y="146801"/>
                    <a:pt x="-243" y="140133"/>
                    <a:pt x="3566" y="134418"/>
                  </a:cubicBezTo>
                  <a:lnTo>
                    <a:pt x="87386" y="8688"/>
                  </a:lnTo>
                  <a:cubicBezTo>
                    <a:pt x="93102" y="116"/>
                    <a:pt x="105484" y="-2742"/>
                    <a:pt x="114057" y="2973"/>
                  </a:cubicBezTo>
                  <a:cubicBezTo>
                    <a:pt x="122629" y="8688"/>
                    <a:pt x="125486" y="21071"/>
                    <a:pt x="119771" y="29643"/>
                  </a:cubicBezTo>
                  <a:lnTo>
                    <a:pt x="46429" y="140133"/>
                  </a:lnTo>
                  <a:cubicBezTo>
                    <a:pt x="220736" y="256338"/>
                    <a:pt x="323607" y="449696"/>
                    <a:pt x="323607" y="660198"/>
                  </a:cubicBezTo>
                  <a:cubicBezTo>
                    <a:pt x="323607" y="670676"/>
                    <a:pt x="315034" y="679248"/>
                    <a:pt x="304557" y="679248"/>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118" name="Freeform: Shape 117">
              <a:extLst>
                <a:ext uri="{FF2B5EF4-FFF2-40B4-BE49-F238E27FC236}">
                  <a16:creationId xmlns:a16="http://schemas.microsoft.com/office/drawing/2014/main" id="{35273C03-6390-43B4-8EB1-9655300BA1D9}"/>
                </a:ext>
              </a:extLst>
            </p:cNvPr>
            <p:cNvSpPr/>
            <p:nvPr/>
          </p:nvSpPr>
          <p:spPr>
            <a:xfrm>
              <a:off x="-1603195" y="4268754"/>
              <a:ext cx="378640" cy="190500"/>
            </a:xfrm>
            <a:custGeom>
              <a:avLst/>
              <a:gdLst>
                <a:gd name="connsiteX0" fmla="*/ 19050 w 378640"/>
                <a:gd name="connsiteY0" fmla="*/ 190500 h 190500"/>
                <a:gd name="connsiteX1" fmla="*/ 8573 w 378640"/>
                <a:gd name="connsiteY1" fmla="*/ 187642 h 190500"/>
                <a:gd name="connsiteX2" fmla="*/ 0 w 378640"/>
                <a:gd name="connsiteY2" fmla="*/ 171450 h 190500"/>
                <a:gd name="connsiteX3" fmla="*/ 0 w 378640"/>
                <a:gd name="connsiteY3" fmla="*/ 19050 h 190500"/>
                <a:gd name="connsiteX4" fmla="*/ 19050 w 378640"/>
                <a:gd name="connsiteY4" fmla="*/ 0 h 190500"/>
                <a:gd name="connsiteX5" fmla="*/ 38100 w 378640"/>
                <a:gd name="connsiteY5" fmla="*/ 19050 h 190500"/>
                <a:gd name="connsiteX6" fmla="*/ 38100 w 378640"/>
                <a:gd name="connsiteY6" fmla="*/ 149542 h 190500"/>
                <a:gd name="connsiteX7" fmla="*/ 345758 w 378640"/>
                <a:gd name="connsiteY7" fmla="*/ 8572 h 190500"/>
                <a:gd name="connsiteX8" fmla="*/ 372428 w 378640"/>
                <a:gd name="connsiteY8" fmla="*/ 7620 h 190500"/>
                <a:gd name="connsiteX9" fmla="*/ 373380 w 378640"/>
                <a:gd name="connsiteY9" fmla="*/ 34290 h 190500"/>
                <a:gd name="connsiteX10" fmla="*/ 27623 w 378640"/>
                <a:gd name="connsiteY10" fmla="*/ 187642 h 190500"/>
                <a:gd name="connsiteX11" fmla="*/ 25717 w 378640"/>
                <a:gd name="connsiteY11" fmla="*/ 188595 h 190500"/>
                <a:gd name="connsiteX12" fmla="*/ 19050 w 378640"/>
                <a:gd name="connsiteY12" fmla="*/ 19050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8640" h="190500">
                  <a:moveTo>
                    <a:pt x="19050" y="190500"/>
                  </a:moveTo>
                  <a:cubicBezTo>
                    <a:pt x="15240" y="190500"/>
                    <a:pt x="11430" y="189547"/>
                    <a:pt x="8573" y="187642"/>
                  </a:cubicBezTo>
                  <a:cubicBezTo>
                    <a:pt x="2858" y="183833"/>
                    <a:pt x="0" y="178117"/>
                    <a:pt x="0" y="171450"/>
                  </a:cubicBezTo>
                  <a:lnTo>
                    <a:pt x="0" y="19050"/>
                  </a:lnTo>
                  <a:cubicBezTo>
                    <a:pt x="0" y="8572"/>
                    <a:pt x="8573" y="0"/>
                    <a:pt x="19050" y="0"/>
                  </a:cubicBezTo>
                  <a:cubicBezTo>
                    <a:pt x="29527" y="0"/>
                    <a:pt x="38100" y="8572"/>
                    <a:pt x="38100" y="19050"/>
                  </a:cubicBezTo>
                  <a:lnTo>
                    <a:pt x="38100" y="149542"/>
                  </a:lnTo>
                  <a:cubicBezTo>
                    <a:pt x="155258" y="145733"/>
                    <a:pt x="266700" y="95250"/>
                    <a:pt x="345758" y="8572"/>
                  </a:cubicBezTo>
                  <a:cubicBezTo>
                    <a:pt x="352425" y="953"/>
                    <a:pt x="364808" y="0"/>
                    <a:pt x="372428" y="7620"/>
                  </a:cubicBezTo>
                  <a:cubicBezTo>
                    <a:pt x="380047" y="14288"/>
                    <a:pt x="381000" y="26670"/>
                    <a:pt x="373380" y="34290"/>
                  </a:cubicBezTo>
                  <a:cubicBezTo>
                    <a:pt x="284798" y="131445"/>
                    <a:pt x="159067" y="186690"/>
                    <a:pt x="27623" y="187642"/>
                  </a:cubicBezTo>
                  <a:lnTo>
                    <a:pt x="25717" y="188595"/>
                  </a:lnTo>
                  <a:cubicBezTo>
                    <a:pt x="23813" y="189547"/>
                    <a:pt x="21908" y="190500"/>
                    <a:pt x="19050" y="190500"/>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119" name="Freeform: Shape 118">
              <a:extLst>
                <a:ext uri="{FF2B5EF4-FFF2-40B4-BE49-F238E27FC236}">
                  <a16:creationId xmlns:a16="http://schemas.microsoft.com/office/drawing/2014/main" id="{801A252C-4DE1-47AA-85EE-C84F9CAF8109}"/>
                </a:ext>
              </a:extLst>
            </p:cNvPr>
            <p:cNvSpPr/>
            <p:nvPr/>
          </p:nvSpPr>
          <p:spPr>
            <a:xfrm>
              <a:off x="-1165285" y="4103147"/>
              <a:ext cx="180504" cy="92263"/>
            </a:xfrm>
            <a:custGeom>
              <a:avLst/>
              <a:gdLst>
                <a:gd name="connsiteX0" fmla="*/ 161213 w 180504"/>
                <a:gd name="connsiteY0" fmla="*/ 92264 h 92263"/>
                <a:gd name="connsiteX1" fmla="*/ 154546 w 180504"/>
                <a:gd name="connsiteY1" fmla="*/ 91311 h 92263"/>
                <a:gd name="connsiteX2" fmla="*/ 12623 w 180504"/>
                <a:gd name="connsiteY2" fmla="*/ 37019 h 92263"/>
                <a:gd name="connsiteX3" fmla="*/ 1193 w 180504"/>
                <a:gd name="connsiteY3" fmla="*/ 12254 h 92263"/>
                <a:gd name="connsiteX4" fmla="*/ 25958 w 180504"/>
                <a:gd name="connsiteY4" fmla="*/ 824 h 92263"/>
                <a:gd name="connsiteX5" fmla="*/ 167881 w 180504"/>
                <a:gd name="connsiteY5" fmla="*/ 55116 h 92263"/>
                <a:gd name="connsiteX6" fmla="*/ 179311 w 180504"/>
                <a:gd name="connsiteY6" fmla="*/ 79881 h 92263"/>
                <a:gd name="connsiteX7" fmla="*/ 161213 w 180504"/>
                <a:gd name="connsiteY7" fmla="*/ 92264 h 9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504" h="92263">
                  <a:moveTo>
                    <a:pt x="161213" y="92264"/>
                  </a:moveTo>
                  <a:cubicBezTo>
                    <a:pt x="159308" y="92264"/>
                    <a:pt x="156451" y="92264"/>
                    <a:pt x="154546" y="91311"/>
                  </a:cubicBezTo>
                  <a:lnTo>
                    <a:pt x="12623" y="37019"/>
                  </a:lnTo>
                  <a:cubicBezTo>
                    <a:pt x="3098" y="33209"/>
                    <a:pt x="-2617" y="22731"/>
                    <a:pt x="1193" y="12254"/>
                  </a:cubicBezTo>
                  <a:cubicBezTo>
                    <a:pt x="5003" y="2729"/>
                    <a:pt x="15481" y="-2034"/>
                    <a:pt x="25958" y="824"/>
                  </a:cubicBezTo>
                  <a:lnTo>
                    <a:pt x="167881" y="55116"/>
                  </a:lnTo>
                  <a:cubicBezTo>
                    <a:pt x="177406" y="58926"/>
                    <a:pt x="183121" y="69404"/>
                    <a:pt x="179311" y="79881"/>
                  </a:cubicBezTo>
                  <a:cubicBezTo>
                    <a:pt x="176453" y="87501"/>
                    <a:pt x="169786" y="92264"/>
                    <a:pt x="161213" y="92264"/>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120" name="Freeform: Shape 119">
              <a:extLst>
                <a:ext uri="{FF2B5EF4-FFF2-40B4-BE49-F238E27FC236}">
                  <a16:creationId xmlns:a16="http://schemas.microsoft.com/office/drawing/2014/main" id="{9D7D8D96-D679-4201-A760-E505FED67E1B}"/>
                </a:ext>
              </a:extLst>
            </p:cNvPr>
            <p:cNvSpPr/>
            <p:nvPr/>
          </p:nvSpPr>
          <p:spPr>
            <a:xfrm>
              <a:off x="-2052775" y="4256371"/>
              <a:ext cx="144779" cy="146685"/>
            </a:xfrm>
            <a:custGeom>
              <a:avLst/>
              <a:gdLst>
                <a:gd name="connsiteX0" fmla="*/ 19050 w 144779"/>
                <a:gd name="connsiteY0" fmla="*/ 146685 h 146685"/>
                <a:gd name="connsiteX1" fmla="*/ 5715 w 144779"/>
                <a:gd name="connsiteY1" fmla="*/ 140970 h 146685"/>
                <a:gd name="connsiteX2" fmla="*/ 5715 w 144779"/>
                <a:gd name="connsiteY2" fmla="*/ 114300 h 146685"/>
                <a:gd name="connsiteX3" fmla="*/ 112395 w 144779"/>
                <a:gd name="connsiteY3" fmla="*/ 5715 h 146685"/>
                <a:gd name="connsiteX4" fmla="*/ 139065 w 144779"/>
                <a:gd name="connsiteY4" fmla="*/ 5715 h 146685"/>
                <a:gd name="connsiteX5" fmla="*/ 139065 w 144779"/>
                <a:gd name="connsiteY5" fmla="*/ 32385 h 146685"/>
                <a:gd name="connsiteX6" fmla="*/ 32385 w 144779"/>
                <a:gd name="connsiteY6" fmla="*/ 140970 h 146685"/>
                <a:gd name="connsiteX7" fmla="*/ 19050 w 144779"/>
                <a:gd name="connsiteY7" fmla="*/ 146685 h 146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79" h="146685">
                  <a:moveTo>
                    <a:pt x="19050" y="146685"/>
                  </a:moveTo>
                  <a:cubicBezTo>
                    <a:pt x="14288" y="146685"/>
                    <a:pt x="9525" y="144780"/>
                    <a:pt x="5715" y="140970"/>
                  </a:cubicBezTo>
                  <a:cubicBezTo>
                    <a:pt x="-1905" y="133350"/>
                    <a:pt x="-1905" y="121920"/>
                    <a:pt x="5715" y="114300"/>
                  </a:cubicBezTo>
                  <a:lnTo>
                    <a:pt x="112395" y="5715"/>
                  </a:lnTo>
                  <a:cubicBezTo>
                    <a:pt x="120015" y="-1905"/>
                    <a:pt x="131445" y="-1905"/>
                    <a:pt x="139065" y="5715"/>
                  </a:cubicBezTo>
                  <a:cubicBezTo>
                    <a:pt x="146685" y="13335"/>
                    <a:pt x="146685" y="24765"/>
                    <a:pt x="139065" y="32385"/>
                  </a:cubicBezTo>
                  <a:lnTo>
                    <a:pt x="32385" y="140970"/>
                  </a:lnTo>
                  <a:cubicBezTo>
                    <a:pt x="29528" y="144780"/>
                    <a:pt x="24765" y="146685"/>
                    <a:pt x="19050" y="146685"/>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121" name="Freeform: Shape 120">
              <a:extLst>
                <a:ext uri="{FF2B5EF4-FFF2-40B4-BE49-F238E27FC236}">
                  <a16:creationId xmlns:a16="http://schemas.microsoft.com/office/drawing/2014/main" id="{9720E8D5-2B68-4BE5-91B9-7E43CFC84964}"/>
                </a:ext>
              </a:extLst>
            </p:cNvPr>
            <p:cNvSpPr/>
            <p:nvPr/>
          </p:nvSpPr>
          <p:spPr>
            <a:xfrm>
              <a:off x="-1603195" y="4583079"/>
              <a:ext cx="38100" cy="180975"/>
            </a:xfrm>
            <a:custGeom>
              <a:avLst/>
              <a:gdLst>
                <a:gd name="connsiteX0" fmla="*/ 19050 w 38100"/>
                <a:gd name="connsiteY0" fmla="*/ 180975 h 180975"/>
                <a:gd name="connsiteX1" fmla="*/ 0 w 38100"/>
                <a:gd name="connsiteY1" fmla="*/ 161925 h 180975"/>
                <a:gd name="connsiteX2" fmla="*/ 0 w 38100"/>
                <a:gd name="connsiteY2" fmla="*/ 19050 h 180975"/>
                <a:gd name="connsiteX3" fmla="*/ 19050 w 38100"/>
                <a:gd name="connsiteY3" fmla="*/ 0 h 180975"/>
                <a:gd name="connsiteX4" fmla="*/ 38100 w 38100"/>
                <a:gd name="connsiteY4" fmla="*/ 19050 h 180975"/>
                <a:gd name="connsiteX5" fmla="*/ 38100 w 38100"/>
                <a:gd name="connsiteY5" fmla="*/ 161925 h 180975"/>
                <a:gd name="connsiteX6" fmla="*/ 19050 w 38100"/>
                <a:gd name="connsiteY6" fmla="*/ 180975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100" h="180975">
                  <a:moveTo>
                    <a:pt x="19050" y="180975"/>
                  </a:moveTo>
                  <a:cubicBezTo>
                    <a:pt x="8573" y="180975"/>
                    <a:pt x="0" y="172403"/>
                    <a:pt x="0" y="161925"/>
                  </a:cubicBezTo>
                  <a:lnTo>
                    <a:pt x="0" y="19050"/>
                  </a:lnTo>
                  <a:cubicBezTo>
                    <a:pt x="0" y="8572"/>
                    <a:pt x="8573" y="0"/>
                    <a:pt x="19050" y="0"/>
                  </a:cubicBezTo>
                  <a:cubicBezTo>
                    <a:pt x="29527" y="0"/>
                    <a:pt x="38100" y="8572"/>
                    <a:pt x="38100" y="19050"/>
                  </a:cubicBezTo>
                  <a:lnTo>
                    <a:pt x="38100" y="161925"/>
                  </a:lnTo>
                  <a:cubicBezTo>
                    <a:pt x="38100" y="172403"/>
                    <a:pt x="29527" y="180975"/>
                    <a:pt x="19050" y="180975"/>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122" name="Freeform: Shape 121">
              <a:extLst>
                <a:ext uri="{FF2B5EF4-FFF2-40B4-BE49-F238E27FC236}">
                  <a16:creationId xmlns:a16="http://schemas.microsoft.com/office/drawing/2014/main" id="{91B19EBE-BF0D-49EC-94AB-812AD62A58DC}"/>
                </a:ext>
              </a:extLst>
            </p:cNvPr>
            <p:cNvSpPr/>
            <p:nvPr/>
          </p:nvSpPr>
          <p:spPr>
            <a:xfrm>
              <a:off x="-2022704" y="4123240"/>
              <a:ext cx="1047939" cy="506510"/>
            </a:xfrm>
            <a:custGeom>
              <a:avLst/>
              <a:gdLst>
                <a:gd name="connsiteX0" fmla="*/ 18507 w 1047939"/>
                <a:gd name="connsiteY0" fmla="*/ 506511 h 506510"/>
                <a:gd name="connsiteX1" fmla="*/ 8029 w 1047939"/>
                <a:gd name="connsiteY1" fmla="*/ 502701 h 506510"/>
                <a:gd name="connsiteX2" fmla="*/ 3267 w 1047939"/>
                <a:gd name="connsiteY2" fmla="*/ 476031 h 506510"/>
                <a:gd name="connsiteX3" fmla="*/ 89944 w 1047939"/>
                <a:gd name="connsiteY3" fmla="*/ 352206 h 506510"/>
                <a:gd name="connsiteX4" fmla="*/ 110899 w 1047939"/>
                <a:gd name="connsiteY4" fmla="*/ 344586 h 506510"/>
                <a:gd name="connsiteX5" fmla="*/ 116614 w 1047939"/>
                <a:gd name="connsiteY5" fmla="*/ 347443 h 506510"/>
                <a:gd name="connsiteX6" fmla="*/ 443322 w 1047939"/>
                <a:gd name="connsiteY6" fmla="*/ 445551 h 506510"/>
                <a:gd name="connsiteX7" fmla="*/ 1010059 w 1047939"/>
                <a:gd name="connsiteY7" fmla="*/ 14068 h 506510"/>
                <a:gd name="connsiteX8" fmla="*/ 1033872 w 1047939"/>
                <a:gd name="connsiteY8" fmla="*/ 733 h 506510"/>
                <a:gd name="connsiteX9" fmla="*/ 1047207 w 1047939"/>
                <a:gd name="connsiteY9" fmla="*/ 24546 h 506510"/>
                <a:gd name="connsiteX10" fmla="*/ 444274 w 1047939"/>
                <a:gd name="connsiteY10" fmla="*/ 484603 h 506510"/>
                <a:gd name="connsiteX11" fmla="*/ 110899 w 1047939"/>
                <a:gd name="connsiteY11" fmla="*/ 389353 h 506510"/>
                <a:gd name="connsiteX12" fmla="*/ 34699 w 1047939"/>
                <a:gd name="connsiteY12" fmla="*/ 497938 h 506510"/>
                <a:gd name="connsiteX13" fmla="*/ 18507 w 1047939"/>
                <a:gd name="connsiteY13" fmla="*/ 506511 h 506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7939" h="506510">
                  <a:moveTo>
                    <a:pt x="18507" y="506511"/>
                  </a:moveTo>
                  <a:cubicBezTo>
                    <a:pt x="14697" y="506511"/>
                    <a:pt x="10887" y="505558"/>
                    <a:pt x="8029" y="502701"/>
                  </a:cubicBezTo>
                  <a:cubicBezTo>
                    <a:pt x="-543" y="496986"/>
                    <a:pt x="-2448" y="484603"/>
                    <a:pt x="3267" y="476031"/>
                  </a:cubicBezTo>
                  <a:lnTo>
                    <a:pt x="89944" y="352206"/>
                  </a:lnTo>
                  <a:cubicBezTo>
                    <a:pt x="94707" y="345538"/>
                    <a:pt x="103279" y="342681"/>
                    <a:pt x="110899" y="344586"/>
                  </a:cubicBezTo>
                  <a:cubicBezTo>
                    <a:pt x="112804" y="345538"/>
                    <a:pt x="114709" y="346491"/>
                    <a:pt x="116614" y="347443"/>
                  </a:cubicBezTo>
                  <a:cubicBezTo>
                    <a:pt x="210912" y="411261"/>
                    <a:pt x="326164" y="445551"/>
                    <a:pt x="443322" y="445551"/>
                  </a:cubicBezTo>
                  <a:cubicBezTo>
                    <a:pt x="707164" y="445551"/>
                    <a:pt x="940527" y="268386"/>
                    <a:pt x="1010059" y="14068"/>
                  </a:cubicBezTo>
                  <a:cubicBezTo>
                    <a:pt x="1012917" y="3591"/>
                    <a:pt x="1023394" y="-2124"/>
                    <a:pt x="1033872" y="733"/>
                  </a:cubicBezTo>
                  <a:cubicBezTo>
                    <a:pt x="1044349" y="3591"/>
                    <a:pt x="1050064" y="14068"/>
                    <a:pt x="1047207" y="24546"/>
                  </a:cubicBezTo>
                  <a:cubicBezTo>
                    <a:pt x="972912" y="295056"/>
                    <a:pt x="725262" y="484603"/>
                    <a:pt x="444274" y="484603"/>
                  </a:cubicBezTo>
                  <a:cubicBezTo>
                    <a:pt x="326164" y="484603"/>
                    <a:pt x="208054" y="451266"/>
                    <a:pt x="110899" y="389353"/>
                  </a:cubicBezTo>
                  <a:lnTo>
                    <a:pt x="34699" y="497938"/>
                  </a:lnTo>
                  <a:cubicBezTo>
                    <a:pt x="29937" y="503653"/>
                    <a:pt x="24222" y="506511"/>
                    <a:pt x="18507" y="506511"/>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123" name="Freeform: Shape 122">
              <a:extLst>
                <a:ext uri="{FF2B5EF4-FFF2-40B4-BE49-F238E27FC236}">
                  <a16:creationId xmlns:a16="http://schemas.microsoft.com/office/drawing/2014/main" id="{C217AD98-58C1-4520-BF45-44AC8BD3BE57}"/>
                </a:ext>
              </a:extLst>
            </p:cNvPr>
            <p:cNvSpPr/>
            <p:nvPr/>
          </p:nvSpPr>
          <p:spPr>
            <a:xfrm>
              <a:off x="-1603195" y="3506754"/>
              <a:ext cx="38100" cy="342900"/>
            </a:xfrm>
            <a:custGeom>
              <a:avLst/>
              <a:gdLst>
                <a:gd name="connsiteX0" fmla="*/ 19050 w 38100"/>
                <a:gd name="connsiteY0" fmla="*/ 342900 h 342900"/>
                <a:gd name="connsiteX1" fmla="*/ 0 w 38100"/>
                <a:gd name="connsiteY1" fmla="*/ 323850 h 342900"/>
                <a:gd name="connsiteX2" fmla="*/ 0 w 38100"/>
                <a:gd name="connsiteY2" fmla="*/ 19050 h 342900"/>
                <a:gd name="connsiteX3" fmla="*/ 19050 w 38100"/>
                <a:gd name="connsiteY3" fmla="*/ 0 h 342900"/>
                <a:gd name="connsiteX4" fmla="*/ 38100 w 38100"/>
                <a:gd name="connsiteY4" fmla="*/ 19050 h 342900"/>
                <a:gd name="connsiteX5" fmla="*/ 38100 w 38100"/>
                <a:gd name="connsiteY5" fmla="*/ 323850 h 342900"/>
                <a:gd name="connsiteX6" fmla="*/ 19050 w 38100"/>
                <a:gd name="connsiteY6" fmla="*/ 342900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100" h="342900">
                  <a:moveTo>
                    <a:pt x="19050" y="342900"/>
                  </a:moveTo>
                  <a:cubicBezTo>
                    <a:pt x="8573" y="342900"/>
                    <a:pt x="0" y="334328"/>
                    <a:pt x="0" y="323850"/>
                  </a:cubicBezTo>
                  <a:lnTo>
                    <a:pt x="0" y="19050"/>
                  </a:lnTo>
                  <a:cubicBezTo>
                    <a:pt x="0" y="8573"/>
                    <a:pt x="8573" y="0"/>
                    <a:pt x="19050" y="0"/>
                  </a:cubicBezTo>
                  <a:cubicBezTo>
                    <a:pt x="29527" y="0"/>
                    <a:pt x="38100" y="8573"/>
                    <a:pt x="38100" y="19050"/>
                  </a:cubicBezTo>
                  <a:lnTo>
                    <a:pt x="38100" y="323850"/>
                  </a:lnTo>
                  <a:cubicBezTo>
                    <a:pt x="38100" y="334328"/>
                    <a:pt x="29527" y="342900"/>
                    <a:pt x="19050" y="342900"/>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grpSp>
      <p:grpSp>
        <p:nvGrpSpPr>
          <p:cNvPr id="127" name="Group 126">
            <a:extLst>
              <a:ext uri="{FF2B5EF4-FFF2-40B4-BE49-F238E27FC236}">
                <a16:creationId xmlns:a16="http://schemas.microsoft.com/office/drawing/2014/main" id="{13F40D2D-3487-4ED2-B83F-F625D41C8ECF}"/>
              </a:ext>
            </a:extLst>
          </p:cNvPr>
          <p:cNvGrpSpPr/>
          <p:nvPr/>
        </p:nvGrpSpPr>
        <p:grpSpPr>
          <a:xfrm>
            <a:off x="4266896" y="2249636"/>
            <a:ext cx="899157" cy="899157"/>
            <a:chOff x="9927960" y="283966"/>
            <a:chExt cx="909637" cy="909637"/>
          </a:xfrm>
        </p:grpSpPr>
        <p:sp>
          <p:nvSpPr>
            <p:cNvPr id="74" name="Freeform: Shape 73">
              <a:extLst>
                <a:ext uri="{FF2B5EF4-FFF2-40B4-BE49-F238E27FC236}">
                  <a16:creationId xmlns:a16="http://schemas.microsoft.com/office/drawing/2014/main" id="{603939DE-E372-4895-9C61-1C0D1405EEA0}"/>
                </a:ext>
              </a:extLst>
            </p:cNvPr>
            <p:cNvSpPr/>
            <p:nvPr/>
          </p:nvSpPr>
          <p:spPr>
            <a:xfrm>
              <a:off x="10263726" y="619723"/>
              <a:ext cx="215871" cy="238125"/>
            </a:xfrm>
            <a:custGeom>
              <a:avLst/>
              <a:gdLst>
                <a:gd name="connsiteX0" fmla="*/ 119063 w 215871"/>
                <a:gd name="connsiteY0" fmla="*/ 14288 h 238125"/>
                <a:gd name="connsiteX1" fmla="*/ 203006 w 215871"/>
                <a:gd name="connsiteY1" fmla="*/ 56378 h 238125"/>
                <a:gd name="connsiteX2" fmla="*/ 213008 w 215871"/>
                <a:gd name="connsiteY2" fmla="*/ 57817 h 238125"/>
                <a:gd name="connsiteX3" fmla="*/ 214446 w 215871"/>
                <a:gd name="connsiteY3" fmla="*/ 47816 h 238125"/>
                <a:gd name="connsiteX4" fmla="*/ 119063 w 215871"/>
                <a:gd name="connsiteY4" fmla="*/ 0 h 238125"/>
                <a:gd name="connsiteX5" fmla="*/ 0 w 215871"/>
                <a:gd name="connsiteY5" fmla="*/ 119063 h 238125"/>
                <a:gd name="connsiteX6" fmla="*/ 119063 w 215871"/>
                <a:gd name="connsiteY6" fmla="*/ 238125 h 238125"/>
                <a:gd name="connsiteX7" fmla="*/ 207435 w 215871"/>
                <a:gd name="connsiteY7" fmla="*/ 198844 h 238125"/>
                <a:gd name="connsiteX8" fmla="*/ 206921 w 215871"/>
                <a:gd name="connsiteY8" fmla="*/ 188747 h 238125"/>
                <a:gd name="connsiteX9" fmla="*/ 196825 w 215871"/>
                <a:gd name="connsiteY9" fmla="*/ 189262 h 238125"/>
                <a:gd name="connsiteX10" fmla="*/ 119053 w 215871"/>
                <a:gd name="connsiteY10" fmla="*/ 223838 h 238125"/>
                <a:gd name="connsiteX11" fmla="*/ 14278 w 215871"/>
                <a:gd name="connsiteY11" fmla="*/ 119063 h 238125"/>
                <a:gd name="connsiteX12" fmla="*/ 119063 w 215871"/>
                <a:gd name="connsiteY12" fmla="*/ 14288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5871" h="238125">
                  <a:moveTo>
                    <a:pt x="119063" y="14288"/>
                  </a:moveTo>
                  <a:cubicBezTo>
                    <a:pt x="152419" y="14288"/>
                    <a:pt x="183023" y="29623"/>
                    <a:pt x="203006" y="56378"/>
                  </a:cubicBezTo>
                  <a:cubicBezTo>
                    <a:pt x="205369" y="59541"/>
                    <a:pt x="209855" y="60198"/>
                    <a:pt x="213008" y="57817"/>
                  </a:cubicBezTo>
                  <a:cubicBezTo>
                    <a:pt x="216170" y="55455"/>
                    <a:pt x="216808" y="50978"/>
                    <a:pt x="214446" y="47816"/>
                  </a:cubicBezTo>
                  <a:cubicBezTo>
                    <a:pt x="191738" y="17431"/>
                    <a:pt x="156962" y="0"/>
                    <a:pt x="119063" y="0"/>
                  </a:cubicBezTo>
                  <a:cubicBezTo>
                    <a:pt x="53407" y="0"/>
                    <a:pt x="0" y="53407"/>
                    <a:pt x="0" y="119063"/>
                  </a:cubicBezTo>
                  <a:cubicBezTo>
                    <a:pt x="0" y="184718"/>
                    <a:pt x="53407" y="238125"/>
                    <a:pt x="119063" y="238125"/>
                  </a:cubicBezTo>
                  <a:cubicBezTo>
                    <a:pt x="152686" y="238125"/>
                    <a:pt x="184899" y="223809"/>
                    <a:pt x="207435" y="198844"/>
                  </a:cubicBezTo>
                  <a:cubicBezTo>
                    <a:pt x="210074" y="195910"/>
                    <a:pt x="209845" y="191395"/>
                    <a:pt x="206921" y="188747"/>
                  </a:cubicBezTo>
                  <a:cubicBezTo>
                    <a:pt x="203997" y="186099"/>
                    <a:pt x="199482" y="186319"/>
                    <a:pt x="196825" y="189262"/>
                  </a:cubicBezTo>
                  <a:cubicBezTo>
                    <a:pt x="176994" y="211236"/>
                    <a:pt x="148638" y="223838"/>
                    <a:pt x="119053" y="223838"/>
                  </a:cubicBezTo>
                  <a:cubicBezTo>
                    <a:pt x="61284" y="223838"/>
                    <a:pt x="14278" y="176832"/>
                    <a:pt x="14278" y="119063"/>
                  </a:cubicBezTo>
                  <a:cubicBezTo>
                    <a:pt x="14278" y="61293"/>
                    <a:pt x="61293" y="14288"/>
                    <a:pt x="119063" y="14288"/>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75" name="Freeform: Shape 74">
              <a:extLst>
                <a:ext uri="{FF2B5EF4-FFF2-40B4-BE49-F238E27FC236}">
                  <a16:creationId xmlns:a16="http://schemas.microsoft.com/office/drawing/2014/main" id="{5CBB3F37-4C1E-47EB-9C04-864133B0EE26}"/>
                </a:ext>
              </a:extLst>
            </p:cNvPr>
            <p:cNvSpPr/>
            <p:nvPr/>
          </p:nvSpPr>
          <p:spPr>
            <a:xfrm>
              <a:off x="10179782" y="535769"/>
              <a:ext cx="405993" cy="406012"/>
            </a:xfrm>
            <a:custGeom>
              <a:avLst/>
              <a:gdLst>
                <a:gd name="connsiteX0" fmla="*/ 181832 w 405993"/>
                <a:gd name="connsiteY0" fmla="*/ 404927 h 406012"/>
                <a:gd name="connsiteX1" fmla="*/ 203006 w 405993"/>
                <a:gd name="connsiteY1" fmla="*/ 406013 h 406012"/>
                <a:gd name="connsiteX2" fmla="*/ 405994 w 405993"/>
                <a:gd name="connsiteY2" fmla="*/ 203006 h 406012"/>
                <a:gd name="connsiteX3" fmla="*/ 203006 w 405993"/>
                <a:gd name="connsiteY3" fmla="*/ 0 h 406012"/>
                <a:gd name="connsiteX4" fmla="*/ 0 w 405993"/>
                <a:gd name="connsiteY4" fmla="*/ 203006 h 406012"/>
                <a:gd name="connsiteX5" fmla="*/ 32395 w 405993"/>
                <a:gd name="connsiteY5" fmla="*/ 313068 h 406012"/>
                <a:gd name="connsiteX6" fmla="*/ 42272 w 405993"/>
                <a:gd name="connsiteY6" fmla="*/ 315192 h 406012"/>
                <a:gd name="connsiteX7" fmla="*/ 44396 w 405993"/>
                <a:gd name="connsiteY7" fmla="*/ 305314 h 406012"/>
                <a:gd name="connsiteX8" fmla="*/ 14288 w 405993"/>
                <a:gd name="connsiteY8" fmla="*/ 203016 h 406012"/>
                <a:gd name="connsiteX9" fmla="*/ 203006 w 405993"/>
                <a:gd name="connsiteY9" fmla="*/ 14297 h 406012"/>
                <a:gd name="connsiteX10" fmla="*/ 391706 w 405993"/>
                <a:gd name="connsiteY10" fmla="*/ 203016 h 406012"/>
                <a:gd name="connsiteX11" fmla="*/ 203006 w 405993"/>
                <a:gd name="connsiteY11" fmla="*/ 391735 h 406012"/>
                <a:gd name="connsiteX12" fmla="*/ 183309 w 405993"/>
                <a:gd name="connsiteY12" fmla="*/ 390725 h 406012"/>
                <a:gd name="connsiteX13" fmla="*/ 175460 w 405993"/>
                <a:gd name="connsiteY13" fmla="*/ 397097 h 406012"/>
                <a:gd name="connsiteX14" fmla="*/ 181832 w 405993"/>
                <a:gd name="connsiteY14" fmla="*/ 404927 h 406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05993" h="406012">
                  <a:moveTo>
                    <a:pt x="181832" y="404927"/>
                  </a:moveTo>
                  <a:cubicBezTo>
                    <a:pt x="188786" y="405651"/>
                    <a:pt x="195920" y="406013"/>
                    <a:pt x="203006" y="406013"/>
                  </a:cubicBezTo>
                  <a:cubicBezTo>
                    <a:pt x="314935" y="406013"/>
                    <a:pt x="405994" y="314944"/>
                    <a:pt x="405994" y="203006"/>
                  </a:cubicBezTo>
                  <a:cubicBezTo>
                    <a:pt x="405994" y="91069"/>
                    <a:pt x="314935" y="0"/>
                    <a:pt x="203006" y="0"/>
                  </a:cubicBezTo>
                  <a:cubicBezTo>
                    <a:pt x="91069" y="0"/>
                    <a:pt x="0" y="91069"/>
                    <a:pt x="0" y="203006"/>
                  </a:cubicBezTo>
                  <a:cubicBezTo>
                    <a:pt x="0" y="242211"/>
                    <a:pt x="11201" y="280273"/>
                    <a:pt x="32395" y="313068"/>
                  </a:cubicBezTo>
                  <a:cubicBezTo>
                    <a:pt x="34538" y="316382"/>
                    <a:pt x="38967" y="317316"/>
                    <a:pt x="42272" y="315192"/>
                  </a:cubicBezTo>
                  <a:cubicBezTo>
                    <a:pt x="45587" y="313049"/>
                    <a:pt x="46530" y="308629"/>
                    <a:pt x="44396" y="305314"/>
                  </a:cubicBezTo>
                  <a:cubicBezTo>
                    <a:pt x="24698" y="274844"/>
                    <a:pt x="14288" y="239468"/>
                    <a:pt x="14288" y="203016"/>
                  </a:cubicBezTo>
                  <a:cubicBezTo>
                    <a:pt x="14288" y="98955"/>
                    <a:pt x="98946" y="14297"/>
                    <a:pt x="203006" y="14297"/>
                  </a:cubicBezTo>
                  <a:cubicBezTo>
                    <a:pt x="307057" y="14297"/>
                    <a:pt x="391706" y="98955"/>
                    <a:pt x="391706" y="203016"/>
                  </a:cubicBezTo>
                  <a:cubicBezTo>
                    <a:pt x="391706" y="307076"/>
                    <a:pt x="307057" y="391735"/>
                    <a:pt x="203006" y="391735"/>
                  </a:cubicBezTo>
                  <a:cubicBezTo>
                    <a:pt x="196406" y="391735"/>
                    <a:pt x="189776" y="391392"/>
                    <a:pt x="183309" y="390725"/>
                  </a:cubicBezTo>
                  <a:cubicBezTo>
                    <a:pt x="179337" y="390296"/>
                    <a:pt x="175870" y="393173"/>
                    <a:pt x="175460" y="397097"/>
                  </a:cubicBezTo>
                  <a:cubicBezTo>
                    <a:pt x="175050" y="401022"/>
                    <a:pt x="177908" y="404517"/>
                    <a:pt x="181832" y="404927"/>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76" name="Freeform: Shape 75">
              <a:extLst>
                <a:ext uri="{FF2B5EF4-FFF2-40B4-BE49-F238E27FC236}">
                  <a16:creationId xmlns:a16="http://schemas.microsoft.com/office/drawing/2014/main" id="{1637539A-924C-46E0-B884-01FFD0790A2E}"/>
                </a:ext>
              </a:extLst>
            </p:cNvPr>
            <p:cNvSpPr/>
            <p:nvPr/>
          </p:nvSpPr>
          <p:spPr>
            <a:xfrm>
              <a:off x="10095848" y="451844"/>
              <a:ext cx="573862" cy="573881"/>
            </a:xfrm>
            <a:custGeom>
              <a:avLst/>
              <a:gdLst>
                <a:gd name="connsiteX0" fmla="*/ 286941 w 573862"/>
                <a:gd name="connsiteY0" fmla="*/ 0 h 573881"/>
                <a:gd name="connsiteX1" fmla="*/ 0 w 573862"/>
                <a:gd name="connsiteY1" fmla="*/ 286941 h 573881"/>
                <a:gd name="connsiteX2" fmla="*/ 286941 w 573862"/>
                <a:gd name="connsiteY2" fmla="*/ 573881 h 573881"/>
                <a:gd name="connsiteX3" fmla="*/ 573862 w 573862"/>
                <a:gd name="connsiteY3" fmla="*/ 286941 h 573881"/>
                <a:gd name="connsiteX4" fmla="*/ 558670 w 573862"/>
                <a:gd name="connsiteY4" fmla="*/ 194586 h 573881"/>
                <a:gd name="connsiteX5" fmla="*/ 549612 w 573862"/>
                <a:gd name="connsiteY5" fmla="*/ 190119 h 573881"/>
                <a:gd name="connsiteX6" fmla="*/ 545144 w 573862"/>
                <a:gd name="connsiteY6" fmla="*/ 199177 h 573881"/>
                <a:gd name="connsiteX7" fmla="*/ 559575 w 573862"/>
                <a:gd name="connsiteY7" fmla="*/ 286931 h 573881"/>
                <a:gd name="connsiteX8" fmla="*/ 286941 w 573862"/>
                <a:gd name="connsiteY8" fmla="*/ 559584 h 573881"/>
                <a:gd name="connsiteX9" fmla="*/ 14288 w 573862"/>
                <a:gd name="connsiteY9" fmla="*/ 286931 h 573881"/>
                <a:gd name="connsiteX10" fmla="*/ 286941 w 573862"/>
                <a:gd name="connsiteY10" fmla="*/ 14278 h 573881"/>
                <a:gd name="connsiteX11" fmla="*/ 466354 w 573862"/>
                <a:gd name="connsiteY11" fmla="*/ 81629 h 573881"/>
                <a:gd name="connsiteX12" fmla="*/ 476441 w 573862"/>
                <a:gd name="connsiteY12" fmla="*/ 80953 h 573881"/>
                <a:gd name="connsiteX13" fmla="*/ 475774 w 573862"/>
                <a:gd name="connsiteY13" fmla="*/ 70876 h 573881"/>
                <a:gd name="connsiteX14" fmla="*/ 286941 w 573862"/>
                <a:gd name="connsiteY14" fmla="*/ 0 h 57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73862" h="573881">
                  <a:moveTo>
                    <a:pt x="286941" y="0"/>
                  </a:moveTo>
                  <a:cubicBezTo>
                    <a:pt x="128721" y="0"/>
                    <a:pt x="0" y="128721"/>
                    <a:pt x="0" y="286941"/>
                  </a:cubicBezTo>
                  <a:cubicBezTo>
                    <a:pt x="0" y="445160"/>
                    <a:pt x="128721" y="573881"/>
                    <a:pt x="286941" y="573881"/>
                  </a:cubicBezTo>
                  <a:cubicBezTo>
                    <a:pt x="445151" y="573881"/>
                    <a:pt x="573862" y="445160"/>
                    <a:pt x="573862" y="286941"/>
                  </a:cubicBezTo>
                  <a:cubicBezTo>
                    <a:pt x="573862" y="255327"/>
                    <a:pt x="568757" y="224257"/>
                    <a:pt x="558670" y="194586"/>
                  </a:cubicBezTo>
                  <a:cubicBezTo>
                    <a:pt x="557403" y="190843"/>
                    <a:pt x="553345" y="188843"/>
                    <a:pt x="549612" y="190119"/>
                  </a:cubicBezTo>
                  <a:cubicBezTo>
                    <a:pt x="545868" y="191386"/>
                    <a:pt x="543868" y="195443"/>
                    <a:pt x="545144" y="199177"/>
                  </a:cubicBezTo>
                  <a:cubicBezTo>
                    <a:pt x="554717" y="227362"/>
                    <a:pt x="559575" y="256889"/>
                    <a:pt x="559575" y="286931"/>
                  </a:cubicBezTo>
                  <a:cubicBezTo>
                    <a:pt x="559575" y="437274"/>
                    <a:pt x="437274" y="559584"/>
                    <a:pt x="286941" y="559584"/>
                  </a:cubicBezTo>
                  <a:cubicBezTo>
                    <a:pt x="136598" y="559584"/>
                    <a:pt x="14288" y="437274"/>
                    <a:pt x="14288" y="286931"/>
                  </a:cubicBezTo>
                  <a:cubicBezTo>
                    <a:pt x="14288" y="136589"/>
                    <a:pt x="136598" y="14278"/>
                    <a:pt x="286941" y="14278"/>
                  </a:cubicBezTo>
                  <a:cubicBezTo>
                    <a:pt x="352987" y="14278"/>
                    <a:pt x="416700" y="38195"/>
                    <a:pt x="466354" y="81629"/>
                  </a:cubicBezTo>
                  <a:cubicBezTo>
                    <a:pt x="469335" y="84230"/>
                    <a:pt x="473831" y="83925"/>
                    <a:pt x="476441" y="80953"/>
                  </a:cubicBezTo>
                  <a:cubicBezTo>
                    <a:pt x="479031" y="77981"/>
                    <a:pt x="478736" y="73466"/>
                    <a:pt x="475774" y="70876"/>
                  </a:cubicBezTo>
                  <a:cubicBezTo>
                    <a:pt x="423501" y="25175"/>
                    <a:pt x="356445" y="0"/>
                    <a:pt x="286941" y="0"/>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77" name="Freeform: Shape 76">
              <a:extLst>
                <a:ext uri="{FF2B5EF4-FFF2-40B4-BE49-F238E27FC236}">
                  <a16:creationId xmlns:a16="http://schemas.microsoft.com/office/drawing/2014/main" id="{37CC5993-EC7B-4EEC-9359-E548C93575E5}"/>
                </a:ext>
              </a:extLst>
            </p:cNvPr>
            <p:cNvSpPr/>
            <p:nvPr/>
          </p:nvSpPr>
          <p:spPr>
            <a:xfrm>
              <a:off x="10011904" y="367901"/>
              <a:ext cx="741749" cy="741768"/>
            </a:xfrm>
            <a:custGeom>
              <a:avLst/>
              <a:gdLst>
                <a:gd name="connsiteX0" fmla="*/ 150143 w 741749"/>
                <a:gd name="connsiteY0" fmla="*/ 72828 h 741768"/>
                <a:gd name="connsiteX1" fmla="*/ 148657 w 741749"/>
                <a:gd name="connsiteY1" fmla="*/ 82820 h 741768"/>
                <a:gd name="connsiteX2" fmla="*/ 158648 w 741749"/>
                <a:gd name="connsiteY2" fmla="*/ 84306 h 741768"/>
                <a:gd name="connsiteX3" fmla="*/ 370884 w 741749"/>
                <a:gd name="connsiteY3" fmla="*/ 14288 h 741768"/>
                <a:gd name="connsiteX4" fmla="*/ 727462 w 741749"/>
                <a:gd name="connsiteY4" fmla="*/ 370884 h 741768"/>
                <a:gd name="connsiteX5" fmla="*/ 370884 w 741749"/>
                <a:gd name="connsiteY5" fmla="*/ 727481 h 741768"/>
                <a:gd name="connsiteX6" fmla="*/ 14288 w 741749"/>
                <a:gd name="connsiteY6" fmla="*/ 370884 h 741768"/>
                <a:gd name="connsiteX7" fmla="*/ 52492 w 741749"/>
                <a:gd name="connsiteY7" fmla="*/ 210141 h 741768"/>
                <a:gd name="connsiteX8" fmla="*/ 49340 w 741749"/>
                <a:gd name="connsiteY8" fmla="*/ 200539 h 741768"/>
                <a:gd name="connsiteX9" fmla="*/ 39738 w 741749"/>
                <a:gd name="connsiteY9" fmla="*/ 203692 h 741768"/>
                <a:gd name="connsiteX10" fmla="*/ 0 w 741749"/>
                <a:gd name="connsiteY10" fmla="*/ 370884 h 741768"/>
                <a:gd name="connsiteX11" fmla="*/ 370884 w 741749"/>
                <a:gd name="connsiteY11" fmla="*/ 741769 h 741768"/>
                <a:gd name="connsiteX12" fmla="*/ 741750 w 741749"/>
                <a:gd name="connsiteY12" fmla="*/ 370884 h 741768"/>
                <a:gd name="connsiteX13" fmla="*/ 370884 w 741749"/>
                <a:gd name="connsiteY13" fmla="*/ 0 h 741768"/>
                <a:gd name="connsiteX14" fmla="*/ 150143 w 741749"/>
                <a:gd name="connsiteY14" fmla="*/ 72828 h 74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41749" h="741768">
                  <a:moveTo>
                    <a:pt x="150143" y="72828"/>
                  </a:moveTo>
                  <a:cubicBezTo>
                    <a:pt x="146971" y="75181"/>
                    <a:pt x="146304" y="79658"/>
                    <a:pt x="148657" y="82820"/>
                  </a:cubicBezTo>
                  <a:cubicBezTo>
                    <a:pt x="151009" y="85982"/>
                    <a:pt x="155477" y="86658"/>
                    <a:pt x="158648" y="84306"/>
                  </a:cubicBezTo>
                  <a:cubicBezTo>
                    <a:pt x="220389" y="38500"/>
                    <a:pt x="293780" y="14288"/>
                    <a:pt x="370884" y="14288"/>
                  </a:cubicBezTo>
                  <a:cubicBezTo>
                    <a:pt x="567500" y="14288"/>
                    <a:pt x="727462" y="174250"/>
                    <a:pt x="727462" y="370884"/>
                  </a:cubicBezTo>
                  <a:cubicBezTo>
                    <a:pt x="727462" y="567519"/>
                    <a:pt x="567500" y="727481"/>
                    <a:pt x="370884" y="727481"/>
                  </a:cubicBezTo>
                  <a:cubicBezTo>
                    <a:pt x="174260" y="727481"/>
                    <a:pt x="14288" y="567519"/>
                    <a:pt x="14288" y="370884"/>
                  </a:cubicBezTo>
                  <a:cubicBezTo>
                    <a:pt x="14288" y="314325"/>
                    <a:pt x="27146" y="260242"/>
                    <a:pt x="52492" y="210141"/>
                  </a:cubicBezTo>
                  <a:cubicBezTo>
                    <a:pt x="54273" y="206616"/>
                    <a:pt x="52864" y="202321"/>
                    <a:pt x="49340" y="200539"/>
                  </a:cubicBezTo>
                  <a:cubicBezTo>
                    <a:pt x="45825" y="198768"/>
                    <a:pt x="41529" y="200177"/>
                    <a:pt x="39738" y="203692"/>
                  </a:cubicBezTo>
                  <a:cubicBezTo>
                    <a:pt x="13373" y="255813"/>
                    <a:pt x="0" y="312068"/>
                    <a:pt x="0" y="370884"/>
                  </a:cubicBezTo>
                  <a:cubicBezTo>
                    <a:pt x="0" y="575386"/>
                    <a:pt x="166373" y="741769"/>
                    <a:pt x="370884" y="741769"/>
                  </a:cubicBezTo>
                  <a:cubicBezTo>
                    <a:pt x="575377" y="741769"/>
                    <a:pt x="741750" y="575386"/>
                    <a:pt x="741750" y="370884"/>
                  </a:cubicBezTo>
                  <a:cubicBezTo>
                    <a:pt x="741750" y="166383"/>
                    <a:pt x="575377" y="0"/>
                    <a:pt x="370884" y="0"/>
                  </a:cubicBezTo>
                  <a:cubicBezTo>
                    <a:pt x="290693" y="0"/>
                    <a:pt x="214360" y="25194"/>
                    <a:pt x="150143" y="72828"/>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78" name="Freeform: Shape 77">
              <a:extLst>
                <a:ext uri="{FF2B5EF4-FFF2-40B4-BE49-F238E27FC236}">
                  <a16:creationId xmlns:a16="http://schemas.microsoft.com/office/drawing/2014/main" id="{1670333D-FB13-4C28-83F1-9A05A5716BD0}"/>
                </a:ext>
              </a:extLst>
            </p:cNvPr>
            <p:cNvSpPr/>
            <p:nvPr/>
          </p:nvSpPr>
          <p:spPr>
            <a:xfrm>
              <a:off x="9927960" y="283966"/>
              <a:ext cx="909637" cy="909637"/>
            </a:xfrm>
            <a:custGeom>
              <a:avLst/>
              <a:gdLst>
                <a:gd name="connsiteX0" fmla="*/ 842439 w 909637"/>
                <a:gd name="connsiteY0" fmla="*/ 216789 h 909637"/>
                <a:gd name="connsiteX1" fmla="*/ 832609 w 909637"/>
                <a:gd name="connsiteY1" fmla="*/ 214446 h 909637"/>
                <a:gd name="connsiteX2" fmla="*/ 830275 w 909637"/>
                <a:gd name="connsiteY2" fmla="*/ 224276 h 909637"/>
                <a:gd name="connsiteX3" fmla="*/ 895350 w 909637"/>
                <a:gd name="connsiteY3" fmla="*/ 454819 h 909637"/>
                <a:gd name="connsiteX4" fmla="*/ 454819 w 909637"/>
                <a:gd name="connsiteY4" fmla="*/ 895350 h 909637"/>
                <a:gd name="connsiteX5" fmla="*/ 14288 w 909637"/>
                <a:gd name="connsiteY5" fmla="*/ 454819 h 909637"/>
                <a:gd name="connsiteX6" fmla="*/ 454819 w 909637"/>
                <a:gd name="connsiteY6" fmla="*/ 14288 h 909637"/>
                <a:gd name="connsiteX7" fmla="*/ 705545 w 909637"/>
                <a:gd name="connsiteY7" fmla="*/ 92564 h 909637"/>
                <a:gd name="connsiteX8" fmla="*/ 715489 w 909637"/>
                <a:gd name="connsiteY8" fmla="*/ 90764 h 909637"/>
                <a:gd name="connsiteX9" fmla="*/ 713699 w 909637"/>
                <a:gd name="connsiteY9" fmla="*/ 80829 h 909637"/>
                <a:gd name="connsiteX10" fmla="*/ 454819 w 909637"/>
                <a:gd name="connsiteY10" fmla="*/ 0 h 909637"/>
                <a:gd name="connsiteX11" fmla="*/ 0 w 909637"/>
                <a:gd name="connsiteY11" fmla="*/ 454819 h 909637"/>
                <a:gd name="connsiteX12" fmla="*/ 454819 w 909637"/>
                <a:gd name="connsiteY12" fmla="*/ 909638 h 909637"/>
                <a:gd name="connsiteX13" fmla="*/ 909638 w 909637"/>
                <a:gd name="connsiteY13" fmla="*/ 454819 h 909637"/>
                <a:gd name="connsiteX14" fmla="*/ 842439 w 909637"/>
                <a:gd name="connsiteY14" fmla="*/ 216789 h 909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09637" h="909637">
                  <a:moveTo>
                    <a:pt x="842439" y="216789"/>
                  </a:moveTo>
                  <a:cubicBezTo>
                    <a:pt x="840372" y="213427"/>
                    <a:pt x="835981" y="212369"/>
                    <a:pt x="832609" y="214446"/>
                  </a:cubicBezTo>
                  <a:cubicBezTo>
                    <a:pt x="829247" y="216513"/>
                    <a:pt x="828208" y="220913"/>
                    <a:pt x="830275" y="224276"/>
                  </a:cubicBezTo>
                  <a:cubicBezTo>
                    <a:pt x="872852" y="293437"/>
                    <a:pt x="895350" y="373161"/>
                    <a:pt x="895350" y="454819"/>
                  </a:cubicBezTo>
                  <a:cubicBezTo>
                    <a:pt x="895350" y="697725"/>
                    <a:pt x="697725" y="895350"/>
                    <a:pt x="454819" y="895350"/>
                  </a:cubicBezTo>
                  <a:cubicBezTo>
                    <a:pt x="211912" y="895350"/>
                    <a:pt x="14288" y="697725"/>
                    <a:pt x="14288" y="454819"/>
                  </a:cubicBezTo>
                  <a:cubicBezTo>
                    <a:pt x="14288" y="211912"/>
                    <a:pt x="211912" y="14288"/>
                    <a:pt x="454819" y="14288"/>
                  </a:cubicBezTo>
                  <a:cubicBezTo>
                    <a:pt x="545011" y="14288"/>
                    <a:pt x="631708" y="41358"/>
                    <a:pt x="705545" y="92564"/>
                  </a:cubicBezTo>
                  <a:cubicBezTo>
                    <a:pt x="708812" y="94821"/>
                    <a:pt x="713251" y="94012"/>
                    <a:pt x="715489" y="90764"/>
                  </a:cubicBezTo>
                  <a:cubicBezTo>
                    <a:pt x="717737" y="87525"/>
                    <a:pt x="716928" y="83068"/>
                    <a:pt x="713699" y="80829"/>
                  </a:cubicBezTo>
                  <a:cubicBezTo>
                    <a:pt x="637451" y="27946"/>
                    <a:pt x="547926" y="0"/>
                    <a:pt x="454819" y="0"/>
                  </a:cubicBezTo>
                  <a:cubicBezTo>
                    <a:pt x="204026" y="0"/>
                    <a:pt x="0" y="204026"/>
                    <a:pt x="0" y="454819"/>
                  </a:cubicBezTo>
                  <a:cubicBezTo>
                    <a:pt x="0" y="705602"/>
                    <a:pt x="204026" y="909638"/>
                    <a:pt x="454819" y="909638"/>
                  </a:cubicBezTo>
                  <a:cubicBezTo>
                    <a:pt x="705602" y="909638"/>
                    <a:pt x="909638" y="705602"/>
                    <a:pt x="909638" y="454819"/>
                  </a:cubicBezTo>
                  <a:cubicBezTo>
                    <a:pt x="909638" y="370513"/>
                    <a:pt x="886406" y="288207"/>
                    <a:pt x="842439" y="216789"/>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grpSp>
      <p:sp>
        <p:nvSpPr>
          <p:cNvPr id="82" name="Freeform: Shape 81">
            <a:extLst>
              <a:ext uri="{FF2B5EF4-FFF2-40B4-BE49-F238E27FC236}">
                <a16:creationId xmlns:a16="http://schemas.microsoft.com/office/drawing/2014/main" id="{0ED6C6FD-AC01-4758-9EC8-6C0FEE5D3E94}"/>
              </a:ext>
            </a:extLst>
          </p:cNvPr>
          <p:cNvSpPr/>
          <p:nvPr/>
        </p:nvSpPr>
        <p:spPr>
          <a:xfrm>
            <a:off x="1538317" y="2280115"/>
            <a:ext cx="838200" cy="838200"/>
          </a:xfrm>
          <a:custGeom>
            <a:avLst/>
            <a:gdLst>
              <a:gd name="connsiteX0" fmla="*/ 184971 w 628650"/>
              <a:gd name="connsiteY0" fmla="*/ 48072 h 628650"/>
              <a:gd name="connsiteX1" fmla="*/ 172236 w 628650"/>
              <a:gd name="connsiteY1" fmla="*/ 43682 h 628650"/>
              <a:gd name="connsiteX2" fmla="*/ 176625 w 628650"/>
              <a:gd name="connsiteY2" fmla="*/ 30947 h 628650"/>
              <a:gd name="connsiteX3" fmla="*/ 314148 w 628650"/>
              <a:gd name="connsiteY3" fmla="*/ -657 h 628650"/>
              <a:gd name="connsiteX4" fmla="*/ 628473 w 628650"/>
              <a:gd name="connsiteY4" fmla="*/ 313668 h 628650"/>
              <a:gd name="connsiteX5" fmla="*/ 618948 w 628650"/>
              <a:gd name="connsiteY5" fmla="*/ 323193 h 628650"/>
              <a:gd name="connsiteX6" fmla="*/ 609423 w 628650"/>
              <a:gd name="connsiteY6" fmla="*/ 313668 h 628650"/>
              <a:gd name="connsiteX7" fmla="*/ 314148 w 628650"/>
              <a:gd name="connsiteY7" fmla="*/ 18393 h 628650"/>
              <a:gd name="connsiteX8" fmla="*/ 184971 w 628650"/>
              <a:gd name="connsiteY8" fmla="*/ 48072 h 628650"/>
              <a:gd name="connsiteX9" fmla="*/ 587963 w 628650"/>
              <a:gd name="connsiteY9" fmla="*/ 424394 h 628650"/>
              <a:gd name="connsiteX10" fmla="*/ 600366 w 628650"/>
              <a:gd name="connsiteY10" fmla="*/ 419139 h 628650"/>
              <a:gd name="connsiteX11" fmla="*/ 605621 w 628650"/>
              <a:gd name="connsiteY11" fmla="*/ 431542 h 628650"/>
              <a:gd name="connsiteX12" fmla="*/ 314148 w 628650"/>
              <a:gd name="connsiteY12" fmla="*/ 627993 h 628650"/>
              <a:gd name="connsiteX13" fmla="*/ -177 w 628650"/>
              <a:gd name="connsiteY13" fmla="*/ 313668 h 628650"/>
              <a:gd name="connsiteX14" fmla="*/ 58764 w 628650"/>
              <a:gd name="connsiteY14" fmla="*/ 130382 h 628650"/>
              <a:gd name="connsiteX15" fmla="*/ 72058 w 628650"/>
              <a:gd name="connsiteY15" fmla="*/ 128208 h 628650"/>
              <a:gd name="connsiteX16" fmla="*/ 74232 w 628650"/>
              <a:gd name="connsiteY16" fmla="*/ 141502 h 628650"/>
              <a:gd name="connsiteX17" fmla="*/ 18873 w 628650"/>
              <a:gd name="connsiteY17" fmla="*/ 313668 h 628650"/>
              <a:gd name="connsiteX18" fmla="*/ 314148 w 628650"/>
              <a:gd name="connsiteY18" fmla="*/ 608943 h 628650"/>
              <a:gd name="connsiteX19" fmla="*/ 587963 w 628650"/>
              <a:gd name="connsiteY19" fmla="*/ 424394 h 628650"/>
              <a:gd name="connsiteX20" fmla="*/ 176506 w 628650"/>
              <a:gd name="connsiteY20" fmla="*/ 399002 h 628650"/>
              <a:gd name="connsiteX21" fmla="*/ 173443 w 628650"/>
              <a:gd name="connsiteY21" fmla="*/ 412120 h 628650"/>
              <a:gd name="connsiteX22" fmla="*/ 160325 w 628650"/>
              <a:gd name="connsiteY22" fmla="*/ 409056 h 628650"/>
              <a:gd name="connsiteX23" fmla="*/ 133173 w 628650"/>
              <a:gd name="connsiteY23" fmla="*/ 313668 h 628650"/>
              <a:gd name="connsiteX24" fmla="*/ 314148 w 628650"/>
              <a:gd name="connsiteY24" fmla="*/ 132693 h 628650"/>
              <a:gd name="connsiteX25" fmla="*/ 495123 w 628650"/>
              <a:gd name="connsiteY25" fmla="*/ 313668 h 628650"/>
              <a:gd name="connsiteX26" fmla="*/ 314148 w 628650"/>
              <a:gd name="connsiteY26" fmla="*/ 494643 h 628650"/>
              <a:gd name="connsiteX27" fmla="*/ 268911 w 628650"/>
              <a:gd name="connsiteY27" fmla="*/ 488941 h 628650"/>
              <a:gd name="connsiteX28" fmla="*/ 262061 w 628650"/>
              <a:gd name="connsiteY28" fmla="*/ 477342 h 628650"/>
              <a:gd name="connsiteX29" fmla="*/ 273660 w 628650"/>
              <a:gd name="connsiteY29" fmla="*/ 470492 h 628650"/>
              <a:gd name="connsiteX30" fmla="*/ 314148 w 628650"/>
              <a:gd name="connsiteY30" fmla="*/ 475593 h 628650"/>
              <a:gd name="connsiteX31" fmla="*/ 476073 w 628650"/>
              <a:gd name="connsiteY31" fmla="*/ 313668 h 628650"/>
              <a:gd name="connsiteX32" fmla="*/ 314148 w 628650"/>
              <a:gd name="connsiteY32" fmla="*/ 151743 h 628650"/>
              <a:gd name="connsiteX33" fmla="*/ 152223 w 628650"/>
              <a:gd name="connsiteY33" fmla="*/ 313668 h 628650"/>
              <a:gd name="connsiteX34" fmla="*/ 176506 w 628650"/>
              <a:gd name="connsiteY34" fmla="*/ 399002 h 62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28650" h="628650">
                <a:moveTo>
                  <a:pt x="184971" y="48072"/>
                </a:moveTo>
                <a:cubicBezTo>
                  <a:pt x="180242" y="50376"/>
                  <a:pt x="174540" y="48411"/>
                  <a:pt x="172236" y="43682"/>
                </a:cubicBezTo>
                <a:cubicBezTo>
                  <a:pt x="169931" y="38953"/>
                  <a:pt x="171897" y="33251"/>
                  <a:pt x="176625" y="30947"/>
                </a:cubicBezTo>
                <a:cubicBezTo>
                  <a:pt x="219102" y="10248"/>
                  <a:pt x="265858" y="-657"/>
                  <a:pt x="314148" y="-657"/>
                </a:cubicBezTo>
                <a:cubicBezTo>
                  <a:pt x="487745" y="-657"/>
                  <a:pt x="628473" y="140071"/>
                  <a:pt x="628473" y="313668"/>
                </a:cubicBezTo>
                <a:cubicBezTo>
                  <a:pt x="628473" y="318929"/>
                  <a:pt x="624209" y="323193"/>
                  <a:pt x="618948" y="323193"/>
                </a:cubicBezTo>
                <a:cubicBezTo>
                  <a:pt x="613687" y="323193"/>
                  <a:pt x="609423" y="318929"/>
                  <a:pt x="609423" y="313668"/>
                </a:cubicBezTo>
                <a:cubicBezTo>
                  <a:pt x="609423" y="150592"/>
                  <a:pt x="477224" y="18393"/>
                  <a:pt x="314148" y="18393"/>
                </a:cubicBezTo>
                <a:cubicBezTo>
                  <a:pt x="268766" y="18393"/>
                  <a:pt x="224861" y="28632"/>
                  <a:pt x="184971" y="48072"/>
                </a:cubicBezTo>
                <a:close/>
                <a:moveTo>
                  <a:pt x="587963" y="424394"/>
                </a:moveTo>
                <a:cubicBezTo>
                  <a:pt x="589937" y="419518"/>
                  <a:pt x="595490" y="417165"/>
                  <a:pt x="600366" y="419139"/>
                </a:cubicBezTo>
                <a:cubicBezTo>
                  <a:pt x="605242" y="421113"/>
                  <a:pt x="607595" y="426666"/>
                  <a:pt x="605621" y="431542"/>
                </a:cubicBezTo>
                <a:cubicBezTo>
                  <a:pt x="557954" y="549301"/>
                  <a:pt x="443361" y="627993"/>
                  <a:pt x="314148" y="627993"/>
                </a:cubicBezTo>
                <a:cubicBezTo>
                  <a:pt x="140551" y="627993"/>
                  <a:pt x="-177" y="487265"/>
                  <a:pt x="-177" y="313668"/>
                </a:cubicBezTo>
                <a:cubicBezTo>
                  <a:pt x="-177" y="246976"/>
                  <a:pt x="20653" y="183393"/>
                  <a:pt x="58764" y="130382"/>
                </a:cubicBezTo>
                <a:cubicBezTo>
                  <a:pt x="61835" y="126111"/>
                  <a:pt x="67787" y="125138"/>
                  <a:pt x="72058" y="128208"/>
                </a:cubicBezTo>
                <a:cubicBezTo>
                  <a:pt x="76329" y="131279"/>
                  <a:pt x="77303" y="137231"/>
                  <a:pt x="74232" y="141502"/>
                </a:cubicBezTo>
                <a:cubicBezTo>
                  <a:pt x="38431" y="191299"/>
                  <a:pt x="18873" y="250999"/>
                  <a:pt x="18873" y="313668"/>
                </a:cubicBezTo>
                <a:cubicBezTo>
                  <a:pt x="18873" y="476744"/>
                  <a:pt x="151072" y="608943"/>
                  <a:pt x="314148" y="608943"/>
                </a:cubicBezTo>
                <a:cubicBezTo>
                  <a:pt x="435533" y="608943"/>
                  <a:pt x="543183" y="535019"/>
                  <a:pt x="587963" y="424394"/>
                </a:cubicBezTo>
                <a:close/>
                <a:moveTo>
                  <a:pt x="176506" y="399002"/>
                </a:moveTo>
                <a:cubicBezTo>
                  <a:pt x="179282" y="403471"/>
                  <a:pt x="177911" y="409344"/>
                  <a:pt x="173443" y="412120"/>
                </a:cubicBezTo>
                <a:cubicBezTo>
                  <a:pt x="168974" y="414896"/>
                  <a:pt x="163102" y="413525"/>
                  <a:pt x="160325" y="409056"/>
                </a:cubicBezTo>
                <a:cubicBezTo>
                  <a:pt x="142671" y="380645"/>
                  <a:pt x="133173" y="347844"/>
                  <a:pt x="133173" y="313668"/>
                </a:cubicBezTo>
                <a:cubicBezTo>
                  <a:pt x="133173" y="213718"/>
                  <a:pt x="214198" y="132693"/>
                  <a:pt x="314148" y="132693"/>
                </a:cubicBezTo>
                <a:cubicBezTo>
                  <a:pt x="414098" y="132693"/>
                  <a:pt x="495123" y="213718"/>
                  <a:pt x="495123" y="313668"/>
                </a:cubicBezTo>
                <a:cubicBezTo>
                  <a:pt x="495123" y="413618"/>
                  <a:pt x="414098" y="494643"/>
                  <a:pt x="314148" y="494643"/>
                </a:cubicBezTo>
                <a:cubicBezTo>
                  <a:pt x="298738" y="494643"/>
                  <a:pt x="283573" y="492715"/>
                  <a:pt x="268911" y="488941"/>
                </a:cubicBezTo>
                <a:cubicBezTo>
                  <a:pt x="263817" y="487629"/>
                  <a:pt x="260750" y="482437"/>
                  <a:pt x="262061" y="477342"/>
                </a:cubicBezTo>
                <a:cubicBezTo>
                  <a:pt x="263372" y="472248"/>
                  <a:pt x="268565" y="469181"/>
                  <a:pt x="273660" y="470492"/>
                </a:cubicBezTo>
                <a:cubicBezTo>
                  <a:pt x="286774" y="473868"/>
                  <a:pt x="300343" y="475593"/>
                  <a:pt x="314148" y="475593"/>
                </a:cubicBezTo>
                <a:cubicBezTo>
                  <a:pt x="403577" y="475593"/>
                  <a:pt x="476073" y="403097"/>
                  <a:pt x="476073" y="313668"/>
                </a:cubicBezTo>
                <a:cubicBezTo>
                  <a:pt x="476073" y="224239"/>
                  <a:pt x="403577" y="151743"/>
                  <a:pt x="314148" y="151743"/>
                </a:cubicBezTo>
                <a:cubicBezTo>
                  <a:pt x="224719" y="151743"/>
                  <a:pt x="152223" y="224239"/>
                  <a:pt x="152223" y="313668"/>
                </a:cubicBezTo>
                <a:cubicBezTo>
                  <a:pt x="152223" y="344265"/>
                  <a:pt x="160714" y="373588"/>
                  <a:pt x="176506" y="399002"/>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grpSp>
        <p:nvGrpSpPr>
          <p:cNvPr id="13" name="Group 12">
            <a:extLst>
              <a:ext uri="{FF2B5EF4-FFF2-40B4-BE49-F238E27FC236}">
                <a16:creationId xmlns:a16="http://schemas.microsoft.com/office/drawing/2014/main" id="{F7786A4D-9F43-5AC4-F308-6378D1074992}"/>
              </a:ext>
            </a:extLst>
          </p:cNvPr>
          <p:cNvGrpSpPr/>
          <p:nvPr/>
        </p:nvGrpSpPr>
        <p:grpSpPr>
          <a:xfrm>
            <a:off x="670563" y="3817727"/>
            <a:ext cx="10850878" cy="2251603"/>
            <a:chOff x="670563" y="3623417"/>
            <a:chExt cx="10850878" cy="2670703"/>
          </a:xfrm>
        </p:grpSpPr>
        <p:sp>
          <p:nvSpPr>
            <p:cNvPr id="63" name="Rectangle 62">
              <a:extLst>
                <a:ext uri="{FF2B5EF4-FFF2-40B4-BE49-F238E27FC236}">
                  <a16:creationId xmlns:a16="http://schemas.microsoft.com/office/drawing/2014/main" id="{95DA82C5-A166-4329-BBD4-0809BF373F81}"/>
                </a:ext>
              </a:extLst>
            </p:cNvPr>
            <p:cNvSpPr/>
            <p:nvPr/>
          </p:nvSpPr>
          <p:spPr>
            <a:xfrm>
              <a:off x="670563" y="3623417"/>
              <a:ext cx="2573709" cy="267070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48000" rIns="48000" rtlCol="0" anchor="t" anchorCtr="0"/>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b="1" i="0" u="none" strike="noStrike" kern="1200" cap="none" spc="0" normalizeH="0" baseline="0" noProof="0" dirty="0">
                  <a:ln>
                    <a:noFill/>
                  </a:ln>
                  <a:solidFill>
                    <a:srgbClr val="000000"/>
                  </a:solidFill>
                  <a:effectLst/>
                  <a:uLnTx/>
                  <a:uFillTx/>
                  <a:latin typeface="Georgia"/>
                  <a:ea typeface="+mn-ea"/>
                  <a:cs typeface="+mn-cs"/>
                </a:rPr>
                <a:t>Easy</a:t>
              </a:r>
              <a:r>
                <a:rPr kumimoji="0" lang="en-US" b="0" i="0" u="none" strike="noStrike" kern="1200" cap="none" spc="0" normalizeH="0" baseline="0" noProof="0" dirty="0">
                  <a:ln>
                    <a:noFill/>
                  </a:ln>
                  <a:solidFill>
                    <a:srgbClr val="000000"/>
                  </a:solidFill>
                  <a:effectLst/>
                  <a:uLnTx/>
                  <a:uFillTx/>
                  <a:latin typeface="Georgia"/>
                  <a:ea typeface="+mn-ea"/>
                  <a:cs typeface="+mn-cs"/>
                </a:rPr>
                <a:t> in acute monophasic diseases with acute effects</a:t>
              </a:r>
              <a:br>
                <a:rPr kumimoji="0" lang="en-US" b="0" i="0" u="none" strike="noStrike" kern="1200" cap="none" spc="0" normalizeH="0" baseline="0" noProof="0" dirty="0">
                  <a:ln>
                    <a:noFill/>
                  </a:ln>
                  <a:solidFill>
                    <a:srgbClr val="000000"/>
                  </a:solidFill>
                  <a:effectLst/>
                  <a:uLnTx/>
                  <a:uFillTx/>
                  <a:latin typeface="Georgia"/>
                  <a:ea typeface="+mn-ea"/>
                  <a:cs typeface="+mn-cs"/>
                </a:rPr>
              </a:br>
              <a:r>
                <a:rPr kumimoji="0" lang="en-US" b="0" i="0" u="none" strike="noStrike" kern="1200" cap="none" spc="0" normalizeH="0" baseline="0" noProof="0" dirty="0">
                  <a:ln>
                    <a:noFill/>
                  </a:ln>
                  <a:solidFill>
                    <a:srgbClr val="000000"/>
                  </a:solidFill>
                  <a:effectLst/>
                  <a:uLnTx/>
                  <a:uFillTx/>
                  <a:latin typeface="Georgia"/>
                  <a:ea typeface="+mn-ea"/>
                  <a:cs typeface="+mn-cs"/>
                </a:rPr>
                <a:t>of treatment</a:t>
              </a:r>
            </a:p>
          </p:txBody>
        </p:sp>
        <p:sp>
          <p:nvSpPr>
            <p:cNvPr id="64" name="Rectangle 63">
              <a:extLst>
                <a:ext uri="{FF2B5EF4-FFF2-40B4-BE49-F238E27FC236}">
                  <a16:creationId xmlns:a16="http://schemas.microsoft.com/office/drawing/2014/main" id="{FAD172F2-C41D-4096-8A8E-0EDBA400F748}"/>
                </a:ext>
              </a:extLst>
            </p:cNvPr>
            <p:cNvSpPr/>
            <p:nvPr/>
          </p:nvSpPr>
          <p:spPr>
            <a:xfrm>
              <a:off x="3429619" y="3623417"/>
              <a:ext cx="2573709" cy="267070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48000" rIns="48000" rtlCol="0" anchor="t" anchorCtr="0"/>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b="1" i="0" u="none" strike="noStrike" kern="1200" cap="none" spc="0" normalizeH="0" baseline="0" noProof="0">
                  <a:ln>
                    <a:noFill/>
                  </a:ln>
                  <a:solidFill>
                    <a:srgbClr val="000000"/>
                  </a:solidFill>
                  <a:effectLst/>
                  <a:uLnTx/>
                  <a:uFillTx/>
                  <a:latin typeface="Georgia"/>
                  <a:ea typeface="+mn-ea"/>
                  <a:cs typeface="+mn-cs"/>
                </a:rPr>
                <a:t>Difficult</a:t>
              </a:r>
              <a:r>
                <a:rPr kumimoji="0" lang="en-US" b="0" i="0" u="none" strike="noStrike" kern="1200" cap="none" spc="0" normalizeH="0" baseline="0" noProof="0">
                  <a:ln>
                    <a:noFill/>
                  </a:ln>
                  <a:solidFill>
                    <a:srgbClr val="000000"/>
                  </a:solidFill>
                  <a:effectLst/>
                  <a:uLnTx/>
                  <a:uFillTx/>
                  <a:latin typeface="Georgia"/>
                  <a:ea typeface="+mn-ea"/>
                  <a:cs typeface="+mn-cs"/>
                </a:rPr>
                <a:t> in chronic diseases (progressive/</a:t>
              </a:r>
              <a:br>
                <a:rPr kumimoji="0" lang="en-US" b="0" i="0" u="none" strike="noStrike" kern="1200" cap="none" spc="0" normalizeH="0" baseline="0" noProof="0">
                  <a:ln>
                    <a:noFill/>
                  </a:ln>
                  <a:solidFill>
                    <a:srgbClr val="000000"/>
                  </a:solidFill>
                  <a:effectLst/>
                  <a:uLnTx/>
                  <a:uFillTx/>
                  <a:latin typeface="Georgia"/>
                  <a:ea typeface="+mn-ea"/>
                  <a:cs typeface="+mn-cs"/>
                </a:rPr>
              </a:br>
              <a:r>
                <a:rPr kumimoji="0" lang="en-US" b="0" i="0" u="none" strike="noStrike" kern="1200" cap="none" spc="0" normalizeH="0" baseline="0" noProof="0">
                  <a:ln>
                    <a:noFill/>
                  </a:ln>
                  <a:solidFill>
                    <a:srgbClr val="000000"/>
                  </a:solidFill>
                  <a:effectLst/>
                  <a:uLnTx/>
                  <a:uFillTx/>
                  <a:latin typeface="Georgia"/>
                  <a:ea typeface="+mn-ea"/>
                  <a:cs typeface="+mn-cs"/>
                </a:rPr>
                <a:t>non-progressive)</a:t>
              </a:r>
            </a:p>
          </p:txBody>
        </p:sp>
        <p:sp>
          <p:nvSpPr>
            <p:cNvPr id="65" name="Rectangle 64">
              <a:extLst>
                <a:ext uri="{FF2B5EF4-FFF2-40B4-BE49-F238E27FC236}">
                  <a16:creationId xmlns:a16="http://schemas.microsoft.com/office/drawing/2014/main" id="{1B0F290E-8E8A-43EF-97B5-6AC18F8D0541}"/>
                </a:ext>
              </a:extLst>
            </p:cNvPr>
            <p:cNvSpPr/>
            <p:nvPr/>
          </p:nvSpPr>
          <p:spPr>
            <a:xfrm>
              <a:off x="6188675" y="3623417"/>
              <a:ext cx="2573709" cy="267070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48000" rIns="48000" rtlCol="0" anchor="t" anchorCtr="0"/>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b="1" i="0" u="none" strike="noStrike" kern="1200" cap="none" spc="0" normalizeH="0" baseline="0" noProof="0">
                  <a:ln>
                    <a:noFill/>
                  </a:ln>
                  <a:solidFill>
                    <a:srgbClr val="000000"/>
                  </a:solidFill>
                  <a:effectLst/>
                  <a:uLnTx/>
                  <a:uFillTx/>
                  <a:latin typeface="Georgia"/>
                  <a:ea typeface="+mn-ea"/>
                  <a:cs typeface="+mn-cs"/>
                </a:rPr>
                <a:t>More difficult</a:t>
              </a:r>
              <a:r>
                <a:rPr kumimoji="0" lang="en-US" b="0" i="0" u="none" strike="noStrike" kern="1200" cap="none" spc="0" normalizeH="0" baseline="0" noProof="0">
                  <a:ln>
                    <a:noFill/>
                  </a:ln>
                  <a:solidFill>
                    <a:srgbClr val="000000"/>
                  </a:solidFill>
                  <a:effectLst/>
                  <a:uLnTx/>
                  <a:uFillTx/>
                  <a:latin typeface="Georgia"/>
                  <a:ea typeface="+mn-ea"/>
                  <a:cs typeface="+mn-cs"/>
                </a:rPr>
                <a:t> in chronic relapsing (remitting) diseases</a:t>
              </a:r>
            </a:p>
          </p:txBody>
        </p:sp>
        <p:sp>
          <p:nvSpPr>
            <p:cNvPr id="66" name="Rectangle 65">
              <a:extLst>
                <a:ext uri="{FF2B5EF4-FFF2-40B4-BE49-F238E27FC236}">
                  <a16:creationId xmlns:a16="http://schemas.microsoft.com/office/drawing/2014/main" id="{854E567A-9F14-4CB0-BEA8-4E2AE2ECACBB}"/>
                </a:ext>
              </a:extLst>
            </p:cNvPr>
            <p:cNvSpPr/>
            <p:nvPr/>
          </p:nvSpPr>
          <p:spPr>
            <a:xfrm>
              <a:off x="8947732" y="3623417"/>
              <a:ext cx="2573709" cy="267070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48000" rIns="48000" rtlCol="0" anchor="t" anchorCtr="0"/>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b="1" i="0" u="none" strike="noStrike" kern="1200" cap="none" spc="0" normalizeH="0" baseline="0" noProof="0" dirty="0">
                  <a:ln>
                    <a:noFill/>
                  </a:ln>
                  <a:solidFill>
                    <a:srgbClr val="000000"/>
                  </a:solidFill>
                  <a:effectLst/>
                  <a:uLnTx/>
                  <a:uFillTx/>
                  <a:latin typeface="Georgia"/>
                  <a:ea typeface="+mn-ea"/>
                  <a:cs typeface="+mn-cs"/>
                </a:rPr>
                <a:t>Even more difficult</a:t>
              </a:r>
              <a:r>
                <a:rPr kumimoji="0" lang="en-US" b="0" i="0" u="none" strike="noStrike" kern="1200" cap="none" spc="0" normalizeH="0" baseline="0" noProof="0" dirty="0">
                  <a:ln>
                    <a:noFill/>
                  </a:ln>
                  <a:solidFill>
                    <a:srgbClr val="000000"/>
                  </a:solidFill>
                  <a:effectLst/>
                  <a:uLnTx/>
                  <a:uFillTx/>
                  <a:latin typeface="Georgia"/>
                  <a:ea typeface="+mn-ea"/>
                  <a:cs typeface="+mn-cs"/>
                </a:rPr>
                <a:t> in otherwise healthy patients who are at risk of serious or</a:t>
              </a:r>
              <a:br>
                <a:rPr kumimoji="0" lang="en-US" b="0" i="0" u="none" strike="noStrike" kern="1200" cap="none" spc="0" normalizeH="0" baseline="0" noProof="0" dirty="0">
                  <a:ln>
                    <a:noFill/>
                  </a:ln>
                  <a:solidFill>
                    <a:srgbClr val="000000"/>
                  </a:solidFill>
                  <a:effectLst/>
                  <a:uLnTx/>
                  <a:uFillTx/>
                  <a:latin typeface="Georgia"/>
                  <a:ea typeface="+mn-ea"/>
                  <a:cs typeface="+mn-cs"/>
                </a:rPr>
              </a:br>
              <a:r>
                <a:rPr kumimoji="0" lang="en-US" b="0" i="0" u="none" strike="noStrike" kern="1200" cap="none" spc="0" normalizeH="0" baseline="0" noProof="0" dirty="0">
                  <a:ln>
                    <a:noFill/>
                  </a:ln>
                  <a:solidFill>
                    <a:srgbClr val="000000"/>
                  </a:solidFill>
                  <a:effectLst/>
                  <a:uLnTx/>
                  <a:uFillTx/>
                  <a:latin typeface="Georgia"/>
                  <a:ea typeface="+mn-ea"/>
                  <a:cs typeface="+mn-cs"/>
                </a:rPr>
                <a:t>life-threatening</a:t>
              </a:r>
              <a:br>
                <a:rPr kumimoji="0" lang="en-US" b="0" i="0" u="none" strike="noStrike" kern="1200" cap="none" spc="0" normalizeH="0" baseline="0" noProof="0" dirty="0">
                  <a:ln>
                    <a:noFill/>
                  </a:ln>
                  <a:solidFill>
                    <a:srgbClr val="000000"/>
                  </a:solidFill>
                  <a:effectLst/>
                  <a:uLnTx/>
                  <a:uFillTx/>
                  <a:latin typeface="Georgia"/>
                  <a:ea typeface="+mn-ea"/>
                  <a:cs typeface="+mn-cs"/>
                </a:rPr>
              </a:br>
              <a:r>
                <a:rPr kumimoji="0" lang="en-US" b="0" i="0" u="none" strike="noStrike" kern="1200" cap="none" spc="0" normalizeH="0" baseline="0" noProof="0" dirty="0">
                  <a:ln>
                    <a:noFill/>
                  </a:ln>
                  <a:solidFill>
                    <a:srgbClr val="000000"/>
                  </a:solidFill>
                  <a:effectLst/>
                  <a:uLnTx/>
                  <a:uFillTx/>
                  <a:latin typeface="Georgia"/>
                  <a:ea typeface="+mn-ea"/>
                  <a:cs typeface="+mn-cs"/>
                </a:rPr>
                <a:t>disease = silent</a:t>
              </a:r>
              <a:br>
                <a:rPr kumimoji="0" lang="en-US" b="0" i="0" u="none" strike="noStrike" kern="1200" cap="none" spc="0" normalizeH="0" baseline="0" noProof="0" dirty="0">
                  <a:ln>
                    <a:noFill/>
                  </a:ln>
                  <a:solidFill>
                    <a:srgbClr val="000000"/>
                  </a:solidFill>
                  <a:effectLst/>
                  <a:uLnTx/>
                  <a:uFillTx/>
                  <a:latin typeface="Georgia"/>
                  <a:ea typeface="+mn-ea"/>
                  <a:cs typeface="+mn-cs"/>
                </a:rPr>
              </a:br>
              <a:r>
                <a:rPr kumimoji="0" lang="en-US" b="0" i="0" u="none" strike="noStrike" kern="1200" cap="none" spc="0" normalizeH="0" baseline="0" noProof="0" dirty="0">
                  <a:ln>
                    <a:noFill/>
                  </a:ln>
                  <a:solidFill>
                    <a:srgbClr val="000000"/>
                  </a:solidFill>
                  <a:effectLst/>
                  <a:uLnTx/>
                  <a:uFillTx/>
                  <a:latin typeface="Georgia"/>
                  <a:ea typeface="+mn-ea"/>
                  <a:cs typeface="+mn-cs"/>
                </a:rPr>
                <a:t>diseases … </a:t>
              </a:r>
              <a:r>
                <a:rPr kumimoji="0" lang="en-US" b="1" i="0" u="none" strike="noStrike" kern="1200" cap="none" spc="0" normalizeH="0" baseline="0" noProof="0" dirty="0">
                  <a:ln>
                    <a:noFill/>
                  </a:ln>
                  <a:solidFill>
                    <a:srgbClr val="000000"/>
                  </a:solidFill>
                  <a:effectLst/>
                  <a:uLnTx/>
                  <a:uFillTx/>
                  <a:latin typeface="Georgia"/>
                  <a:ea typeface="+mn-ea"/>
                  <a:cs typeface="+mn-cs"/>
                </a:rPr>
                <a:t>stroke</a:t>
              </a:r>
            </a:p>
          </p:txBody>
        </p:sp>
        <p:cxnSp>
          <p:nvCxnSpPr>
            <p:cNvPr id="4" name="Straight Connector 3">
              <a:extLst>
                <a:ext uri="{FF2B5EF4-FFF2-40B4-BE49-F238E27FC236}">
                  <a16:creationId xmlns:a16="http://schemas.microsoft.com/office/drawing/2014/main" id="{0927F987-A59A-76AA-E07B-2A70BF920A0E}"/>
                </a:ext>
              </a:extLst>
            </p:cNvPr>
            <p:cNvCxnSpPr/>
            <p:nvPr/>
          </p:nvCxnSpPr>
          <p:spPr>
            <a:xfrm>
              <a:off x="3336946" y="3623417"/>
              <a:ext cx="0" cy="266700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1ACF761A-2E2A-F407-1F2F-6959D904778D}"/>
                </a:ext>
              </a:extLst>
            </p:cNvPr>
            <p:cNvCxnSpPr/>
            <p:nvPr/>
          </p:nvCxnSpPr>
          <p:spPr>
            <a:xfrm>
              <a:off x="6096001" y="3623417"/>
              <a:ext cx="0" cy="266700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688D317C-C91C-9A60-2CA5-AD069C6E8925}"/>
                </a:ext>
              </a:extLst>
            </p:cNvPr>
            <p:cNvCxnSpPr/>
            <p:nvPr/>
          </p:nvCxnSpPr>
          <p:spPr>
            <a:xfrm>
              <a:off x="8855058" y="3623417"/>
              <a:ext cx="0" cy="266700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grpSp>
      <p:sp>
        <p:nvSpPr>
          <p:cNvPr id="9" name="Google Shape;502;p12">
            <a:extLst>
              <a:ext uri="{FF2B5EF4-FFF2-40B4-BE49-F238E27FC236}">
                <a16:creationId xmlns:a16="http://schemas.microsoft.com/office/drawing/2014/main" id="{1115329C-30CF-746D-8F37-531FAD02A77D}"/>
              </a:ext>
            </a:extLst>
          </p:cNvPr>
          <p:cNvSpPr/>
          <p:nvPr/>
        </p:nvSpPr>
        <p:spPr>
          <a:xfrm>
            <a:off x="670560" y="1340587"/>
            <a:ext cx="10949940" cy="399788"/>
          </a:xfrm>
          <a:prstGeom prst="rect">
            <a:avLst/>
          </a:prstGeom>
          <a:noFill/>
          <a:ln>
            <a:noFill/>
          </a:ln>
        </p:spPr>
        <p:txBody>
          <a:bodyPr spcFirstLastPara="1" wrap="square" lIns="0" tIns="45561" rIns="90011" bIns="45561"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i="0" u="none" strike="noStrike" kern="1200" cap="none" spc="0" normalizeH="0" baseline="0" noProof="0" dirty="0">
                <a:ln>
                  <a:noFill/>
                </a:ln>
                <a:solidFill>
                  <a:srgbClr val="009CDE"/>
                </a:solidFill>
                <a:effectLst/>
                <a:uLnTx/>
                <a:uFillTx/>
                <a:latin typeface="Georgia"/>
                <a:ea typeface="Calibri"/>
                <a:cs typeface="Calibri"/>
                <a:sym typeface="Calibri"/>
              </a:rPr>
              <a:t>My personal experience, opinion, recipe and vision</a:t>
            </a:r>
          </a:p>
        </p:txBody>
      </p:sp>
      <p:sp>
        <p:nvSpPr>
          <p:cNvPr id="11" name="TextBox 10">
            <a:extLst>
              <a:ext uri="{FF2B5EF4-FFF2-40B4-BE49-F238E27FC236}">
                <a16:creationId xmlns:a16="http://schemas.microsoft.com/office/drawing/2014/main" id="{4BE9EA4B-F508-3EFC-B440-28C4CA0DDF1E}"/>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a:solidFill>
                  <a:srgbClr val="595959"/>
                </a:solidFill>
              </a:rPr>
              <a:t>GLO2208852</a:t>
            </a:r>
            <a:endParaRPr lang="en-US" sz="900" dirty="0">
              <a:solidFill>
                <a:srgbClr val="595959"/>
              </a:solidFill>
            </a:endParaRPr>
          </a:p>
        </p:txBody>
      </p:sp>
    </p:spTree>
    <p:extLst>
      <p:ext uri="{BB962C8B-B14F-4D97-AF65-F5344CB8AC3E}">
        <p14:creationId xmlns:p14="http://schemas.microsoft.com/office/powerpoint/2010/main" val="753860079"/>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E9378B18-AF4C-3D44-E796-7E9C5F0A2FB8}"/>
              </a:ext>
            </a:extLst>
          </p:cNvPr>
          <p:cNvGraphicFramePr>
            <a:graphicFrameLocks noChangeAspect="1"/>
          </p:cNvGraphicFramePr>
          <p:nvPr>
            <p:custDataLst>
              <p:tags r:id="rId1"/>
            </p:custDataLst>
            <p:extLst>
              <p:ext uri="{D42A27DB-BD31-4B8C-83A1-F6EECF244321}">
                <p14:modId xmlns:p14="http://schemas.microsoft.com/office/powerpoint/2010/main" val="99307636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4" name="think-cell data - do not delete" hidden="1">
                        <a:extLst>
                          <a:ext uri="{FF2B5EF4-FFF2-40B4-BE49-F238E27FC236}">
                            <a16:creationId xmlns:a16="http://schemas.microsoft.com/office/drawing/2014/main" id="{E9378B18-AF4C-3D44-E796-7E9C5F0A2FB8}"/>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55E4ACD5-E2D5-C9F9-B86A-732D561DA039}"/>
              </a:ext>
            </a:extLst>
          </p:cNvPr>
          <p:cNvSpPr>
            <a:spLocks noGrp="1"/>
          </p:cNvSpPr>
          <p:nvPr>
            <p:ph type="title"/>
          </p:nvPr>
        </p:nvSpPr>
        <p:spPr/>
        <p:txBody>
          <a:bodyPr vert="horz"/>
          <a:lstStyle/>
          <a:p>
            <a:r>
              <a:rPr lang="pt-BR" dirty="0"/>
              <a:t>Epilepsy</a:t>
            </a:r>
            <a:endParaRPr lang="en-US" dirty="0"/>
          </a:p>
        </p:txBody>
      </p:sp>
      <p:sp>
        <p:nvSpPr>
          <p:cNvPr id="5" name="Text Placeholder 5">
            <a:extLst>
              <a:ext uri="{FF2B5EF4-FFF2-40B4-BE49-F238E27FC236}">
                <a16:creationId xmlns:a16="http://schemas.microsoft.com/office/drawing/2014/main" id="{4DB128CD-C768-DA4D-498F-17CC7E330226}"/>
              </a:ext>
            </a:extLst>
          </p:cNvPr>
          <p:cNvSpPr txBox="1">
            <a:spLocks/>
          </p:cNvSpPr>
          <p:nvPr/>
        </p:nvSpPr>
        <p:spPr>
          <a:xfrm>
            <a:off x="670560" y="1440733"/>
            <a:ext cx="10936224" cy="585775"/>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~1% of world population</a:t>
            </a:r>
          </a:p>
        </p:txBody>
      </p:sp>
      <p:sp>
        <p:nvSpPr>
          <p:cNvPr id="6" name="Rectangle 5">
            <a:extLst>
              <a:ext uri="{FF2B5EF4-FFF2-40B4-BE49-F238E27FC236}">
                <a16:creationId xmlns:a16="http://schemas.microsoft.com/office/drawing/2014/main" id="{6144C1BF-6C97-6BD9-16C1-FD38EE896C53}"/>
              </a:ext>
            </a:extLst>
          </p:cNvPr>
          <p:cNvSpPr/>
          <p:nvPr/>
        </p:nvSpPr>
        <p:spPr>
          <a:xfrm>
            <a:off x="670560" y="4490548"/>
            <a:ext cx="5178280" cy="934068"/>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wrap="square" lIns="97536" rIns="0" rtlCol="0" anchor="t">
            <a:noAutofit/>
          </a:bodyPr>
          <a:lstStyle/>
          <a:p>
            <a:pPr marL="0" marR="0" lvl="1" indent="0" algn="ctr" defTabSz="1219170" rtl="0" eaLnBrk="1" fontAlgn="auto" latinLnBrk="0" hangingPunct="1">
              <a:lnSpc>
                <a:spcPct val="100000"/>
              </a:lnSpc>
              <a:spcBef>
                <a:spcPts val="267"/>
              </a:spcBef>
              <a:spcAft>
                <a:spcPts val="267"/>
              </a:spcAft>
              <a:buClrTx/>
              <a:buSzPct val="100000"/>
              <a:buFontTx/>
              <a:buNone/>
              <a:tabLst/>
              <a:defRPr/>
            </a:pPr>
            <a:r>
              <a:rPr kumimoji="0" lang="en-US" sz="1800" b="1" i="0" u="none" strike="noStrike" kern="1200" cap="none" spc="0" normalizeH="0" baseline="0" noProof="0" dirty="0">
                <a:ln>
                  <a:noFill/>
                </a:ln>
                <a:solidFill>
                  <a:srgbClr val="000000"/>
                </a:solidFill>
                <a:effectLst/>
                <a:uLnTx/>
                <a:uFillTx/>
                <a:latin typeface="Georgia"/>
                <a:ea typeface="+mn-ea"/>
                <a:cs typeface="+mn-cs"/>
              </a:rPr>
              <a:t>65 million</a:t>
            </a:r>
            <a:br>
              <a:rPr kumimoji="0" lang="en-US" sz="1800" b="1" i="0" u="none" strike="noStrike" kern="1200" cap="none" spc="0" normalizeH="0" baseline="0" noProof="0" dirty="0">
                <a:ln>
                  <a:noFill/>
                </a:ln>
                <a:solidFill>
                  <a:srgbClr val="000000"/>
                </a:solidFill>
                <a:effectLst/>
                <a:uLnTx/>
                <a:uFillTx/>
                <a:latin typeface="Georgia"/>
                <a:ea typeface="+mn-ea"/>
                <a:cs typeface="+mn-cs"/>
              </a:rPr>
            </a:br>
            <a:r>
              <a:rPr kumimoji="0" lang="en-US" sz="1800" b="0" i="0" u="none" strike="noStrike" kern="1200" cap="none" spc="0" normalizeH="0" baseline="0" noProof="0" dirty="0">
                <a:ln>
                  <a:noFill/>
                </a:ln>
                <a:solidFill>
                  <a:srgbClr val="000000"/>
                </a:solidFill>
                <a:effectLst/>
                <a:uLnTx/>
                <a:uFillTx/>
                <a:latin typeface="Georgia"/>
                <a:ea typeface="+mn-ea"/>
                <a:cs typeface="+mn-cs"/>
              </a:rPr>
              <a:t>people worldwide suffer </a:t>
            </a:r>
            <a:br>
              <a:rPr kumimoji="0" lang="en-US" sz="1800" b="0" i="0" u="none" strike="noStrike" kern="1200" cap="none" spc="0" normalizeH="0" baseline="0" noProof="0" dirty="0">
                <a:ln>
                  <a:noFill/>
                </a:ln>
                <a:solidFill>
                  <a:srgbClr val="000000"/>
                </a:solidFill>
                <a:effectLst/>
                <a:uLnTx/>
                <a:uFillTx/>
                <a:latin typeface="Georgia"/>
                <a:ea typeface="+mn-ea"/>
                <a:cs typeface="+mn-cs"/>
              </a:rPr>
            </a:br>
            <a:r>
              <a:rPr kumimoji="0" lang="en-US" sz="1800" b="0" i="0" u="none" strike="noStrike" kern="1200" cap="none" spc="0" normalizeH="0" baseline="0" noProof="0" dirty="0">
                <a:ln>
                  <a:noFill/>
                </a:ln>
                <a:solidFill>
                  <a:srgbClr val="000000"/>
                </a:solidFill>
                <a:effectLst/>
                <a:uLnTx/>
                <a:uFillTx/>
                <a:latin typeface="Georgia"/>
                <a:ea typeface="+mn-ea"/>
                <a:cs typeface="+mn-cs"/>
              </a:rPr>
              <a:t>from epilepsy</a:t>
            </a:r>
            <a:r>
              <a:rPr kumimoji="0" lang="en-US" sz="1800" b="0" i="0" u="none" strike="noStrike" kern="1200" cap="none" spc="0" normalizeH="0" baseline="30000" noProof="0" dirty="0">
                <a:ln>
                  <a:noFill/>
                </a:ln>
                <a:solidFill>
                  <a:srgbClr val="000000"/>
                </a:solidFill>
                <a:effectLst/>
                <a:uLnTx/>
                <a:uFillTx/>
                <a:latin typeface="Georgia"/>
                <a:ea typeface="+mn-ea"/>
                <a:cs typeface="+mn-cs"/>
              </a:rPr>
              <a:t>1</a:t>
            </a:r>
            <a:endParaRPr kumimoji="0" lang="en-US" sz="1800" b="1" i="0" u="none" strike="noStrike" kern="1200" cap="none" spc="0" normalizeH="0" baseline="30000" noProof="0" dirty="0">
              <a:ln>
                <a:noFill/>
              </a:ln>
              <a:solidFill>
                <a:srgbClr val="000000"/>
              </a:solidFill>
              <a:effectLst/>
              <a:uLnTx/>
              <a:uFillTx/>
              <a:latin typeface="Georgia"/>
              <a:ea typeface="+mn-ea"/>
              <a:cs typeface="+mn-cs"/>
            </a:endParaRPr>
          </a:p>
        </p:txBody>
      </p:sp>
      <p:sp>
        <p:nvSpPr>
          <p:cNvPr id="7" name="Rectangle 6">
            <a:extLst>
              <a:ext uri="{FF2B5EF4-FFF2-40B4-BE49-F238E27FC236}">
                <a16:creationId xmlns:a16="http://schemas.microsoft.com/office/drawing/2014/main" id="{F3E32AFE-684B-856E-1030-E701CD8C82BF}"/>
              </a:ext>
            </a:extLst>
          </p:cNvPr>
          <p:cNvSpPr/>
          <p:nvPr/>
        </p:nvSpPr>
        <p:spPr>
          <a:xfrm>
            <a:off x="6438901" y="4490548"/>
            <a:ext cx="5181600" cy="934068"/>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wrap="square" lIns="97536" rIns="0" rtlCol="0" anchor="t">
            <a:noAutofit/>
          </a:bodyPr>
          <a:lstStyle/>
          <a:p>
            <a:pPr marL="0" marR="0" lvl="1" indent="0" algn="ctr" defTabSz="1219170" rtl="0" eaLnBrk="1" fontAlgn="auto" latinLnBrk="0" hangingPunct="1">
              <a:lnSpc>
                <a:spcPct val="100000"/>
              </a:lnSpc>
              <a:spcBef>
                <a:spcPts val="267"/>
              </a:spcBef>
              <a:spcAft>
                <a:spcPts val="267"/>
              </a:spcAft>
              <a:buClrTx/>
              <a:buSzPct val="100000"/>
              <a:buFontTx/>
              <a:buNone/>
              <a:tabLst/>
              <a:defRPr/>
            </a:pPr>
            <a:r>
              <a:rPr kumimoji="0" lang="en-US" sz="1800" b="1" i="0" u="none" strike="noStrike" kern="1200" cap="none" spc="0" normalizeH="0" baseline="0" noProof="0" dirty="0">
                <a:ln>
                  <a:noFill/>
                </a:ln>
                <a:solidFill>
                  <a:srgbClr val="000000"/>
                </a:solidFill>
                <a:effectLst/>
                <a:uLnTx/>
                <a:uFillTx/>
                <a:latin typeface="Georgia"/>
                <a:ea typeface="+mn-ea"/>
                <a:cs typeface="+mn-cs"/>
              </a:rPr>
              <a:t>3.4 million </a:t>
            </a:r>
            <a:r>
              <a:rPr kumimoji="0" lang="en-US" sz="1800" b="0" i="0" u="none" strike="noStrike" kern="1200" cap="none" spc="0" normalizeH="0" baseline="0" noProof="0" dirty="0">
                <a:ln>
                  <a:noFill/>
                </a:ln>
                <a:solidFill>
                  <a:srgbClr val="000000"/>
                </a:solidFill>
                <a:effectLst/>
                <a:uLnTx/>
                <a:uFillTx/>
                <a:latin typeface="Georgia"/>
                <a:ea typeface="+mn-ea"/>
                <a:cs typeface="+mn-cs"/>
              </a:rPr>
              <a:t>people </a:t>
            </a:r>
            <a:br>
              <a:rPr kumimoji="0" lang="en-US" sz="1800" b="0" i="0" u="none" strike="noStrike" kern="1200" cap="none" spc="0" normalizeH="0" baseline="0" noProof="0" dirty="0">
                <a:ln>
                  <a:noFill/>
                </a:ln>
                <a:solidFill>
                  <a:srgbClr val="000000"/>
                </a:solidFill>
                <a:effectLst/>
                <a:uLnTx/>
                <a:uFillTx/>
                <a:latin typeface="Georgia"/>
                <a:ea typeface="+mn-ea"/>
                <a:cs typeface="+mn-cs"/>
              </a:rPr>
            </a:br>
            <a:r>
              <a:rPr kumimoji="0" lang="en-US" sz="1800" b="0" i="0" u="none" strike="noStrike" kern="1200" cap="none" spc="0" normalizeH="0" baseline="0" noProof="0" dirty="0">
                <a:ln>
                  <a:noFill/>
                </a:ln>
                <a:solidFill>
                  <a:srgbClr val="000000"/>
                </a:solidFill>
                <a:effectLst/>
                <a:uLnTx/>
                <a:uFillTx/>
                <a:latin typeface="Georgia"/>
                <a:ea typeface="+mn-ea"/>
                <a:cs typeface="+mn-cs"/>
              </a:rPr>
              <a:t>in the US have epilepsy, with </a:t>
            </a:r>
            <a:r>
              <a:rPr kumimoji="0" lang="en-US" sz="1800" b="1" i="0" u="none" strike="noStrike" kern="1200" cap="none" spc="0" normalizeH="0" baseline="0" noProof="0" dirty="0">
                <a:ln>
                  <a:noFill/>
                </a:ln>
                <a:solidFill>
                  <a:srgbClr val="000000"/>
                </a:solidFill>
                <a:effectLst/>
                <a:uLnTx/>
                <a:uFillTx/>
                <a:latin typeface="Georgia"/>
                <a:ea typeface="+mn-ea"/>
                <a:cs typeface="+mn-cs"/>
              </a:rPr>
              <a:t>150,000 new cases </a:t>
            </a:r>
            <a:r>
              <a:rPr kumimoji="0" lang="en-US" sz="1800" b="0" i="0" u="none" strike="noStrike" kern="1200" cap="none" spc="0" normalizeH="0" baseline="0" noProof="0" dirty="0">
                <a:ln>
                  <a:noFill/>
                </a:ln>
                <a:solidFill>
                  <a:srgbClr val="000000"/>
                </a:solidFill>
                <a:effectLst/>
                <a:uLnTx/>
                <a:uFillTx/>
                <a:latin typeface="Georgia"/>
                <a:ea typeface="+mn-ea"/>
                <a:cs typeface="+mn-cs"/>
              </a:rPr>
              <a:t>per year</a:t>
            </a:r>
            <a:r>
              <a:rPr kumimoji="0" lang="en-US" sz="1800" b="0" i="0" u="none" strike="noStrike" kern="1200" cap="none" spc="0" normalizeH="0" baseline="30000" noProof="0" dirty="0">
                <a:ln>
                  <a:noFill/>
                </a:ln>
                <a:solidFill>
                  <a:srgbClr val="000000"/>
                </a:solidFill>
                <a:effectLst/>
                <a:uLnTx/>
                <a:uFillTx/>
                <a:latin typeface="Georgia"/>
                <a:ea typeface="+mn-ea"/>
                <a:cs typeface="+mn-cs"/>
              </a:rPr>
              <a:t>1,2</a:t>
            </a:r>
            <a:endParaRPr kumimoji="0" lang="en-US" sz="1800" b="1" i="0" u="none" strike="noStrike" kern="1200" cap="none" spc="0" normalizeH="0" baseline="30000" noProof="0" dirty="0">
              <a:ln>
                <a:noFill/>
              </a:ln>
              <a:solidFill>
                <a:srgbClr val="000000"/>
              </a:solidFill>
              <a:effectLst/>
              <a:uLnTx/>
              <a:uFillTx/>
              <a:latin typeface="Georgia"/>
              <a:ea typeface="+mn-ea"/>
              <a:cs typeface="+mn-cs"/>
            </a:endParaRPr>
          </a:p>
        </p:txBody>
      </p:sp>
      <p:pic>
        <p:nvPicPr>
          <p:cNvPr id="8" name="Picture 7">
            <a:extLst>
              <a:ext uri="{FF2B5EF4-FFF2-40B4-BE49-F238E27FC236}">
                <a16:creationId xmlns:a16="http://schemas.microsoft.com/office/drawing/2014/main" id="{29B82113-1ED0-EDED-F588-674F7CCC1016}"/>
              </a:ext>
            </a:extLst>
          </p:cNvPr>
          <p:cNvPicPr>
            <a:picLocks noChangeAspect="1"/>
          </p:cNvPicPr>
          <p:nvPr/>
        </p:nvPicPr>
        <p:blipFill rotWithShape="1">
          <a:blip r:embed="rId5">
            <a:clrChange>
              <a:clrFrom>
                <a:srgbClr val="FFFFFF"/>
              </a:clrFrom>
              <a:clrTo>
                <a:srgbClr val="FFFFFF">
                  <a:alpha val="0"/>
                </a:srgbClr>
              </a:clrTo>
            </a:clrChange>
          </a:blip>
          <a:srcRect l="39493" t="18368" r="36766" b="50253"/>
          <a:stretch/>
        </p:blipFill>
        <p:spPr>
          <a:xfrm>
            <a:off x="7610985" y="2092504"/>
            <a:ext cx="2837432" cy="2290756"/>
          </a:xfrm>
          <a:prstGeom prst="rect">
            <a:avLst/>
          </a:prstGeom>
        </p:spPr>
      </p:pic>
      <p:cxnSp>
        <p:nvCxnSpPr>
          <p:cNvPr id="9" name="Straight Connector 8">
            <a:extLst>
              <a:ext uri="{FF2B5EF4-FFF2-40B4-BE49-F238E27FC236}">
                <a16:creationId xmlns:a16="http://schemas.microsoft.com/office/drawing/2014/main" id="{2918E477-533C-FB78-C329-548FE10E9D2F}"/>
              </a:ext>
            </a:extLst>
          </p:cNvPr>
          <p:cNvCxnSpPr>
            <a:cxnSpLocks/>
          </p:cNvCxnSpPr>
          <p:nvPr/>
        </p:nvCxnSpPr>
        <p:spPr>
          <a:xfrm>
            <a:off x="6095577" y="2032239"/>
            <a:ext cx="0" cy="3610681"/>
          </a:xfrm>
          <a:prstGeom prst="line">
            <a:avLst/>
          </a:prstGeom>
          <a:ln w="1270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pic>
        <p:nvPicPr>
          <p:cNvPr id="10" name="Picture 9" descr="A planet earth with continents and water&#10;&#10;AI-generated content may be incorrect.">
            <a:extLst>
              <a:ext uri="{FF2B5EF4-FFF2-40B4-BE49-F238E27FC236}">
                <a16:creationId xmlns:a16="http://schemas.microsoft.com/office/drawing/2014/main" id="{AE78E952-7739-717B-92CC-D6CABED337D1}"/>
              </a:ext>
            </a:extLst>
          </p:cNvPr>
          <p:cNvPicPr>
            <a:picLocks noChangeAspect="1"/>
          </p:cNvPicPr>
          <p:nvPr/>
        </p:nvPicPr>
        <p:blipFill>
          <a:blip r:embed="rId6">
            <a:extLst>
              <a:ext uri="{28A0092B-C50C-407E-A947-70E740481C1C}">
                <a14:useLocalDpi xmlns:a14="http://schemas.microsoft.com/office/drawing/2010/main" val="0"/>
              </a:ext>
            </a:extLst>
          </a:blip>
          <a:srcRect l="18496" t="8468" r="22824" b="3383"/>
          <a:stretch>
            <a:fillRect/>
          </a:stretch>
        </p:blipFill>
        <p:spPr>
          <a:xfrm>
            <a:off x="2060577" y="2069309"/>
            <a:ext cx="2398247" cy="2378262"/>
          </a:xfrm>
          <a:prstGeom prst="rect">
            <a:avLst/>
          </a:prstGeom>
        </p:spPr>
      </p:pic>
      <p:sp>
        <p:nvSpPr>
          <p:cNvPr id="3" name="Text Placeholder 7">
            <a:extLst>
              <a:ext uri="{FF2B5EF4-FFF2-40B4-BE49-F238E27FC236}">
                <a16:creationId xmlns:a16="http://schemas.microsoft.com/office/drawing/2014/main" id="{BEB844AC-ACEA-5919-FCF3-D70648427622}"/>
              </a:ext>
            </a:extLst>
          </p:cNvPr>
          <p:cNvSpPr txBox="1">
            <a:spLocks/>
          </p:cNvSpPr>
          <p:nvPr/>
        </p:nvSpPr>
        <p:spPr>
          <a:xfrm>
            <a:off x="670560" y="6086996"/>
            <a:ext cx="10035538" cy="421654"/>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s-EC"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1. Mehndiratta MM., Wadhai SA. International Epilepsy Day - A day notified for global public education &amp; awareness. Indian J Med Res. 2015, 141: 143-144.</a:t>
            </a:r>
          </a:p>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s-EC"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2. Centers for Disease Control and Prevention website: </a:t>
            </a:r>
            <a:r>
              <a:rPr kumimoji="0" lang="es-EC"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hlinkClick r:id="rId7">
                  <a:extLst>
                    <a:ext uri="{A12FA001-AC4F-418D-AE19-62706E023703}">
                      <ahyp:hlinkClr xmlns:ahyp="http://schemas.microsoft.com/office/drawing/2018/hyperlinkcolor" val="tx"/>
                    </a:ext>
                  </a:extLst>
                </a:hlinkClick>
              </a:rPr>
              <a:t>Epilepsy Data and Statistics | CDC</a:t>
            </a:r>
            <a:r>
              <a:rPr kumimoji="0" lang="es-EC"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 visited on 2nd September 2022</a:t>
            </a:r>
          </a:p>
        </p:txBody>
      </p:sp>
      <p:sp>
        <p:nvSpPr>
          <p:cNvPr id="12" name="TextBox 11">
            <a:extLst>
              <a:ext uri="{FF2B5EF4-FFF2-40B4-BE49-F238E27FC236}">
                <a16:creationId xmlns:a16="http://schemas.microsoft.com/office/drawing/2014/main" id="{575FB70E-BF01-BAF9-C5EE-DD956E41D96F}"/>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a:solidFill>
                  <a:srgbClr val="595959"/>
                </a:solidFill>
              </a:rPr>
              <a:t>GLO2241819</a:t>
            </a:r>
            <a:endParaRPr lang="en-US" sz="900" dirty="0">
              <a:solidFill>
                <a:srgbClr val="595959"/>
              </a:solidFill>
            </a:endParaRPr>
          </a:p>
        </p:txBody>
      </p:sp>
    </p:spTree>
    <p:extLst>
      <p:ext uri="{BB962C8B-B14F-4D97-AF65-F5344CB8AC3E}">
        <p14:creationId xmlns:p14="http://schemas.microsoft.com/office/powerpoint/2010/main" val="14607310"/>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78408939-A778-690C-2057-3840F75E3694}"/>
              </a:ext>
            </a:extLst>
          </p:cNvPr>
          <p:cNvGraphicFramePr>
            <a:graphicFrameLocks noChangeAspect="1"/>
          </p:cNvGraphicFramePr>
          <p:nvPr>
            <p:custDataLst>
              <p:tags r:id="rId1"/>
            </p:custDataLst>
            <p:extLst>
              <p:ext uri="{D42A27DB-BD31-4B8C-83A1-F6EECF244321}">
                <p14:modId xmlns:p14="http://schemas.microsoft.com/office/powerpoint/2010/main" val="231977310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4" progId="TCLayout.ActiveDocument.1">
                  <p:embed/>
                </p:oleObj>
              </mc:Choice>
              <mc:Fallback>
                <p:oleObj name="think-cell Slide" r:id="rId4" imgW="395" imgH="394" progId="TCLayout.ActiveDocument.1">
                  <p:embed/>
                  <p:pic>
                    <p:nvPicPr>
                      <p:cNvPr id="5" name="think-cell data - do not delete" hidden="1">
                        <a:extLst>
                          <a:ext uri="{FF2B5EF4-FFF2-40B4-BE49-F238E27FC236}">
                            <a16:creationId xmlns:a16="http://schemas.microsoft.com/office/drawing/2014/main" id="{78408939-A778-690C-2057-3840F75E3694}"/>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D50DB339-3329-E00E-070C-C35409C3F93F}"/>
              </a:ext>
            </a:extLst>
          </p:cNvPr>
          <p:cNvSpPr>
            <a:spLocks noGrp="1"/>
          </p:cNvSpPr>
          <p:nvPr>
            <p:ph type="title"/>
          </p:nvPr>
        </p:nvSpPr>
        <p:spPr/>
        <p:txBody>
          <a:bodyPr vert="horz"/>
          <a:lstStyle/>
          <a:p>
            <a:r>
              <a:rPr lang="pt-BR" dirty="0"/>
              <a:t>Narrow therapeutic index drugs</a:t>
            </a:r>
            <a:endParaRPr lang="en-US" dirty="0"/>
          </a:p>
        </p:txBody>
      </p:sp>
      <p:sp>
        <p:nvSpPr>
          <p:cNvPr id="6" name="Rectangle 5">
            <a:extLst>
              <a:ext uri="{FF2B5EF4-FFF2-40B4-BE49-F238E27FC236}">
                <a16:creationId xmlns:a16="http://schemas.microsoft.com/office/drawing/2014/main" id="{C5B49D2A-7006-6F8D-8B05-6829206DD1C2}"/>
              </a:ext>
            </a:extLst>
          </p:cNvPr>
          <p:cNvSpPr/>
          <p:nvPr/>
        </p:nvSpPr>
        <p:spPr>
          <a:xfrm>
            <a:off x="761306" y="1453097"/>
            <a:ext cx="10846494" cy="154084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315B96BB-9591-E247-985D-B61086B0AA88}"/>
              </a:ext>
            </a:extLst>
          </p:cNvPr>
          <p:cNvSpPr/>
          <p:nvPr/>
        </p:nvSpPr>
        <p:spPr>
          <a:xfrm>
            <a:off x="670600" y="1515220"/>
            <a:ext cx="10905700" cy="30777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65760" rtlCol="0" anchor="t">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Have low dose/blood level range of efficacy without toxicity</a:t>
            </a:r>
          </a:p>
        </p:txBody>
      </p:sp>
      <p:sp>
        <p:nvSpPr>
          <p:cNvPr id="8" name="Rectangle 7">
            <a:extLst>
              <a:ext uri="{FF2B5EF4-FFF2-40B4-BE49-F238E27FC236}">
                <a16:creationId xmlns:a16="http://schemas.microsoft.com/office/drawing/2014/main" id="{FF710D7C-3467-D334-2B1E-3DB58F12B9B4}"/>
              </a:ext>
            </a:extLst>
          </p:cNvPr>
          <p:cNvSpPr/>
          <p:nvPr/>
        </p:nvSpPr>
        <p:spPr>
          <a:xfrm>
            <a:off x="670600" y="2024826"/>
            <a:ext cx="10905700" cy="30777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65760" rtlCol="0" anchor="t">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Too low a dose: Lack of efficacy; too high a dose: Toxicity</a:t>
            </a:r>
          </a:p>
        </p:txBody>
      </p:sp>
      <p:grpSp>
        <p:nvGrpSpPr>
          <p:cNvPr id="9" name="Group 8">
            <a:extLst>
              <a:ext uri="{FF2B5EF4-FFF2-40B4-BE49-F238E27FC236}">
                <a16:creationId xmlns:a16="http://schemas.microsoft.com/office/drawing/2014/main" id="{30E7CCCD-8457-C2C5-C44B-940C6A900674}"/>
              </a:ext>
            </a:extLst>
          </p:cNvPr>
          <p:cNvGrpSpPr/>
          <p:nvPr/>
        </p:nvGrpSpPr>
        <p:grpSpPr>
          <a:xfrm>
            <a:off x="1008960" y="1939996"/>
            <a:ext cx="10567340" cy="509606"/>
            <a:chOff x="1008960" y="1583274"/>
            <a:chExt cx="10495928" cy="509606"/>
          </a:xfrm>
        </p:grpSpPr>
        <p:cxnSp>
          <p:nvCxnSpPr>
            <p:cNvPr id="10" name="Straight Connector 9">
              <a:extLst>
                <a:ext uri="{FF2B5EF4-FFF2-40B4-BE49-F238E27FC236}">
                  <a16:creationId xmlns:a16="http://schemas.microsoft.com/office/drawing/2014/main" id="{9EC44BE0-7E1D-9066-FA8C-4280F534F994}"/>
                </a:ext>
              </a:extLst>
            </p:cNvPr>
            <p:cNvCxnSpPr>
              <a:cxnSpLocks/>
            </p:cNvCxnSpPr>
            <p:nvPr/>
          </p:nvCxnSpPr>
          <p:spPr>
            <a:xfrm>
              <a:off x="1008960" y="1583274"/>
              <a:ext cx="10495928"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94B5D3E0-A487-C927-3C59-C0474C056166}"/>
                </a:ext>
              </a:extLst>
            </p:cNvPr>
            <p:cNvCxnSpPr>
              <a:cxnSpLocks/>
            </p:cNvCxnSpPr>
            <p:nvPr/>
          </p:nvCxnSpPr>
          <p:spPr>
            <a:xfrm>
              <a:off x="1008960" y="2092880"/>
              <a:ext cx="10495928"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grpSp>
      <p:sp>
        <p:nvSpPr>
          <p:cNvPr id="12" name="Rectangle 11">
            <a:extLst>
              <a:ext uri="{FF2B5EF4-FFF2-40B4-BE49-F238E27FC236}">
                <a16:creationId xmlns:a16="http://schemas.microsoft.com/office/drawing/2014/main" id="{FD4ED95F-B0CF-0675-AD81-F0B9B1267A29}"/>
              </a:ext>
            </a:extLst>
          </p:cNvPr>
          <p:cNvSpPr/>
          <p:nvPr/>
        </p:nvSpPr>
        <p:spPr>
          <a:xfrm>
            <a:off x="670600" y="2534432"/>
            <a:ext cx="10905700" cy="30777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65760" rtlCol="0" anchor="t">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Antiepileptic drugs (AEDs) = Antiseizure medications (ASMs): A narrow range between too low and too high</a:t>
            </a:r>
          </a:p>
        </p:txBody>
      </p:sp>
      <p:grpSp>
        <p:nvGrpSpPr>
          <p:cNvPr id="13" name="Group 12">
            <a:extLst>
              <a:ext uri="{FF2B5EF4-FFF2-40B4-BE49-F238E27FC236}">
                <a16:creationId xmlns:a16="http://schemas.microsoft.com/office/drawing/2014/main" id="{6791989D-923A-3446-D93D-47F46AAD8986}"/>
              </a:ext>
            </a:extLst>
          </p:cNvPr>
          <p:cNvGrpSpPr/>
          <p:nvPr/>
        </p:nvGrpSpPr>
        <p:grpSpPr>
          <a:xfrm>
            <a:off x="670562" y="1565106"/>
            <a:ext cx="187923" cy="187920"/>
            <a:chOff x="439557" y="1731286"/>
            <a:chExt cx="175977" cy="175977"/>
          </a:xfrm>
        </p:grpSpPr>
        <p:sp>
          <p:nvSpPr>
            <p:cNvPr id="14" name="Oval 13">
              <a:extLst>
                <a:ext uri="{FF2B5EF4-FFF2-40B4-BE49-F238E27FC236}">
                  <a16:creationId xmlns:a16="http://schemas.microsoft.com/office/drawing/2014/main" id="{3BB59991-717E-2868-1949-E01751D8757F}"/>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400"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15" name="Oval 14">
              <a:extLst>
                <a:ext uri="{FF2B5EF4-FFF2-40B4-BE49-F238E27FC236}">
                  <a16:creationId xmlns:a16="http://schemas.microsoft.com/office/drawing/2014/main" id="{0193086B-B497-746C-C030-5FC1FDE79A22}"/>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6" name="Group 15">
            <a:extLst>
              <a:ext uri="{FF2B5EF4-FFF2-40B4-BE49-F238E27FC236}">
                <a16:creationId xmlns:a16="http://schemas.microsoft.com/office/drawing/2014/main" id="{B659E122-B079-D53D-3A4F-9D64448104E7}"/>
              </a:ext>
            </a:extLst>
          </p:cNvPr>
          <p:cNvGrpSpPr/>
          <p:nvPr/>
        </p:nvGrpSpPr>
        <p:grpSpPr>
          <a:xfrm>
            <a:off x="670562" y="2080447"/>
            <a:ext cx="187923" cy="187920"/>
            <a:chOff x="439557" y="1731286"/>
            <a:chExt cx="175977" cy="175977"/>
          </a:xfrm>
        </p:grpSpPr>
        <p:sp>
          <p:nvSpPr>
            <p:cNvPr id="17" name="Oval 16">
              <a:extLst>
                <a:ext uri="{FF2B5EF4-FFF2-40B4-BE49-F238E27FC236}">
                  <a16:creationId xmlns:a16="http://schemas.microsoft.com/office/drawing/2014/main" id="{4A91C1C5-0DCF-B7B5-C8B8-05BC6AEBFB0B}"/>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400"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18" name="Oval 17">
              <a:extLst>
                <a:ext uri="{FF2B5EF4-FFF2-40B4-BE49-F238E27FC236}">
                  <a16:creationId xmlns:a16="http://schemas.microsoft.com/office/drawing/2014/main" id="{A4059117-381F-45D0-C4D7-52481E17742B}"/>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9" name="Group 18">
            <a:extLst>
              <a:ext uri="{FF2B5EF4-FFF2-40B4-BE49-F238E27FC236}">
                <a16:creationId xmlns:a16="http://schemas.microsoft.com/office/drawing/2014/main" id="{5BEC671B-0314-EC2C-709B-3E95C8C78955}"/>
              </a:ext>
            </a:extLst>
          </p:cNvPr>
          <p:cNvGrpSpPr/>
          <p:nvPr/>
        </p:nvGrpSpPr>
        <p:grpSpPr>
          <a:xfrm>
            <a:off x="670562" y="2594360"/>
            <a:ext cx="187923" cy="187920"/>
            <a:chOff x="439557" y="1731286"/>
            <a:chExt cx="175977" cy="175977"/>
          </a:xfrm>
        </p:grpSpPr>
        <p:sp>
          <p:nvSpPr>
            <p:cNvPr id="20" name="Oval 19">
              <a:extLst>
                <a:ext uri="{FF2B5EF4-FFF2-40B4-BE49-F238E27FC236}">
                  <a16:creationId xmlns:a16="http://schemas.microsoft.com/office/drawing/2014/main" id="{D0835ECA-A2B9-BEE8-15A1-35B2A34FCCFF}"/>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400"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21" name="Oval 20">
              <a:extLst>
                <a:ext uri="{FF2B5EF4-FFF2-40B4-BE49-F238E27FC236}">
                  <a16:creationId xmlns:a16="http://schemas.microsoft.com/office/drawing/2014/main" id="{62DE16DC-7563-2C88-86CF-391087B929CC}"/>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Calibri"/>
                <a:ea typeface="+mn-ea"/>
                <a:cs typeface="+mn-cs"/>
              </a:endParaRPr>
            </a:p>
          </p:txBody>
        </p:sp>
      </p:grpSp>
      <p:sp>
        <p:nvSpPr>
          <p:cNvPr id="23" name="Rectangle 22">
            <a:extLst>
              <a:ext uri="{FF2B5EF4-FFF2-40B4-BE49-F238E27FC236}">
                <a16:creationId xmlns:a16="http://schemas.microsoft.com/office/drawing/2014/main" id="{F4706F22-EF74-B803-8CD1-F707BC5C5D6C}"/>
              </a:ext>
            </a:extLst>
          </p:cNvPr>
          <p:cNvSpPr/>
          <p:nvPr/>
        </p:nvSpPr>
        <p:spPr>
          <a:xfrm>
            <a:off x="670600" y="3064744"/>
            <a:ext cx="6478129" cy="7386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65760" rtlCol="0" anchor="t">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Missing medication may result in uncontrolled disease/seizures, because there is little margin for error i.e., in a patient with epilepsy, missing medications may result in seizure</a:t>
            </a:r>
          </a:p>
        </p:txBody>
      </p:sp>
      <p:grpSp>
        <p:nvGrpSpPr>
          <p:cNvPr id="24" name="Group 23">
            <a:extLst>
              <a:ext uri="{FF2B5EF4-FFF2-40B4-BE49-F238E27FC236}">
                <a16:creationId xmlns:a16="http://schemas.microsoft.com/office/drawing/2014/main" id="{E7894F6B-798F-4D19-472F-3F98C2F9C447}"/>
              </a:ext>
            </a:extLst>
          </p:cNvPr>
          <p:cNvGrpSpPr/>
          <p:nvPr/>
        </p:nvGrpSpPr>
        <p:grpSpPr>
          <a:xfrm>
            <a:off x="670560" y="3136206"/>
            <a:ext cx="183632" cy="187921"/>
            <a:chOff x="439557" y="1731286"/>
            <a:chExt cx="175977" cy="175977"/>
          </a:xfrm>
        </p:grpSpPr>
        <p:sp>
          <p:nvSpPr>
            <p:cNvPr id="30" name="Oval 29">
              <a:extLst>
                <a:ext uri="{FF2B5EF4-FFF2-40B4-BE49-F238E27FC236}">
                  <a16:creationId xmlns:a16="http://schemas.microsoft.com/office/drawing/2014/main" id="{C3DF398D-96FA-DD32-3A32-1830DAE62713}"/>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400"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31" name="Oval 30">
              <a:extLst>
                <a:ext uri="{FF2B5EF4-FFF2-40B4-BE49-F238E27FC236}">
                  <a16:creationId xmlns:a16="http://schemas.microsoft.com/office/drawing/2014/main" id="{1F8EECE3-62AC-2570-06CA-4A27882F5E67}"/>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Calibri"/>
                <a:ea typeface="+mn-ea"/>
                <a:cs typeface="+mn-cs"/>
              </a:endParaRPr>
            </a:p>
          </p:txBody>
        </p:sp>
      </p:grpSp>
      <p:sp>
        <p:nvSpPr>
          <p:cNvPr id="25" name="Rectangle 24">
            <a:extLst>
              <a:ext uri="{FF2B5EF4-FFF2-40B4-BE49-F238E27FC236}">
                <a16:creationId xmlns:a16="http://schemas.microsoft.com/office/drawing/2014/main" id="{AA38C5AE-06C2-DFCC-1B58-9C36BCCF4672}"/>
              </a:ext>
            </a:extLst>
          </p:cNvPr>
          <p:cNvSpPr/>
          <p:nvPr/>
        </p:nvSpPr>
        <p:spPr>
          <a:xfrm>
            <a:off x="7333257" y="3064744"/>
            <a:ext cx="4232420" cy="5232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65760" rtlCol="0" anchor="t">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With ASMs with short half life, </a:t>
            </a:r>
            <a:r>
              <a:rPr kumimoji="0" lang="en-US" sz="1400" b="1" i="0" u="none" strike="noStrike" kern="1200" cap="none" spc="0" normalizeH="0" baseline="0" noProof="0" dirty="0">
                <a:ln>
                  <a:noFill/>
                </a:ln>
                <a:solidFill>
                  <a:srgbClr val="000000"/>
                </a:solidFill>
                <a:effectLst/>
                <a:uLnTx/>
                <a:uFillTx/>
                <a:latin typeface="Georgia"/>
                <a:ea typeface="+mn-ea"/>
                <a:cs typeface="+mn-cs"/>
              </a:rPr>
              <a:t>missing a single dose may result in seizure</a:t>
            </a:r>
            <a:r>
              <a:rPr kumimoji="0" lang="en-US" sz="1400" b="1" i="0" u="none" strike="noStrike" kern="1200" cap="none" spc="0" normalizeH="0" baseline="30000" noProof="0" dirty="0">
                <a:ln>
                  <a:noFill/>
                </a:ln>
                <a:solidFill>
                  <a:srgbClr val="000000"/>
                </a:solidFill>
                <a:effectLst/>
                <a:uLnTx/>
                <a:uFillTx/>
                <a:latin typeface="Georgia"/>
                <a:ea typeface="+mn-ea"/>
                <a:cs typeface="+mn-cs"/>
              </a:rPr>
              <a:t>1</a:t>
            </a:r>
          </a:p>
        </p:txBody>
      </p:sp>
      <p:grpSp>
        <p:nvGrpSpPr>
          <p:cNvPr id="26" name="Group 25">
            <a:extLst>
              <a:ext uri="{FF2B5EF4-FFF2-40B4-BE49-F238E27FC236}">
                <a16:creationId xmlns:a16="http://schemas.microsoft.com/office/drawing/2014/main" id="{551E3CC9-551D-978A-53F3-42D22CBB7D9D}"/>
              </a:ext>
            </a:extLst>
          </p:cNvPr>
          <p:cNvGrpSpPr/>
          <p:nvPr/>
        </p:nvGrpSpPr>
        <p:grpSpPr>
          <a:xfrm>
            <a:off x="7333255" y="3136206"/>
            <a:ext cx="183632" cy="187921"/>
            <a:chOff x="439557" y="1731286"/>
            <a:chExt cx="175977" cy="175977"/>
          </a:xfrm>
        </p:grpSpPr>
        <p:sp>
          <p:nvSpPr>
            <p:cNvPr id="28" name="Oval 27">
              <a:extLst>
                <a:ext uri="{FF2B5EF4-FFF2-40B4-BE49-F238E27FC236}">
                  <a16:creationId xmlns:a16="http://schemas.microsoft.com/office/drawing/2014/main" id="{EF5544D6-3F83-BCED-066E-80C3DCE6A4AA}"/>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400"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29" name="Oval 28">
              <a:extLst>
                <a:ext uri="{FF2B5EF4-FFF2-40B4-BE49-F238E27FC236}">
                  <a16:creationId xmlns:a16="http://schemas.microsoft.com/office/drawing/2014/main" id="{4E38439B-51DE-6B05-343E-FDB5DB7F6202}"/>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Calibri"/>
                <a:ea typeface="+mn-ea"/>
                <a:cs typeface="+mn-cs"/>
              </a:endParaRPr>
            </a:p>
          </p:txBody>
        </p:sp>
      </p:grpSp>
      <p:cxnSp>
        <p:nvCxnSpPr>
          <p:cNvPr id="27" name="Straight Connector 26">
            <a:extLst>
              <a:ext uri="{FF2B5EF4-FFF2-40B4-BE49-F238E27FC236}">
                <a16:creationId xmlns:a16="http://schemas.microsoft.com/office/drawing/2014/main" id="{4A9A1562-98BC-B034-49AE-AA5CF201048C}"/>
              </a:ext>
            </a:extLst>
          </p:cNvPr>
          <p:cNvCxnSpPr>
            <a:cxnSpLocks/>
          </p:cNvCxnSpPr>
          <p:nvPr/>
        </p:nvCxnSpPr>
        <p:spPr>
          <a:xfrm>
            <a:off x="7120675" y="3064745"/>
            <a:ext cx="0" cy="642282"/>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32" name="Rectangle 31">
            <a:extLst>
              <a:ext uri="{FF2B5EF4-FFF2-40B4-BE49-F238E27FC236}">
                <a16:creationId xmlns:a16="http://schemas.microsoft.com/office/drawing/2014/main" id="{5BEF842C-D3E6-8BDF-5EEE-F292F6820F23}"/>
              </a:ext>
            </a:extLst>
          </p:cNvPr>
          <p:cNvSpPr>
            <a:spLocks/>
          </p:cNvSpPr>
          <p:nvPr/>
        </p:nvSpPr>
        <p:spPr>
          <a:xfrm>
            <a:off x="670560" y="4198063"/>
            <a:ext cx="3559150" cy="206178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0011" tIns="45561" rIns="90011" bIns="45561" rtlCol="0" anchor="t">
            <a:no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Levetiracetam: 7-8 hours</a:t>
            </a:r>
          </a:p>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Lamotrigine: 12 h</a:t>
            </a:r>
          </a:p>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Carbamazepine: 12-17 h</a:t>
            </a:r>
          </a:p>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Valproic acid: 6-17</a:t>
            </a:r>
          </a:p>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Lacosamide 7-9 h</a:t>
            </a:r>
          </a:p>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Oxcarbazepine: 8-11 h </a:t>
            </a:r>
          </a:p>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Topiramate: 7-9 h</a:t>
            </a:r>
          </a:p>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Brivaracetam: 7-9 h</a:t>
            </a:r>
          </a:p>
        </p:txBody>
      </p:sp>
      <p:sp>
        <p:nvSpPr>
          <p:cNvPr id="33" name="Text Placeholder 5">
            <a:extLst>
              <a:ext uri="{FF2B5EF4-FFF2-40B4-BE49-F238E27FC236}">
                <a16:creationId xmlns:a16="http://schemas.microsoft.com/office/drawing/2014/main" id="{6B1817BA-DEE0-F7CD-D558-6F6A8F85A820}"/>
              </a:ext>
            </a:extLst>
          </p:cNvPr>
          <p:cNvSpPr txBox="1">
            <a:spLocks/>
          </p:cNvSpPr>
          <p:nvPr/>
        </p:nvSpPr>
        <p:spPr>
          <a:xfrm>
            <a:off x="670560" y="3856258"/>
            <a:ext cx="3559150" cy="330227"/>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ASM half life: Short</a:t>
            </a:r>
          </a:p>
        </p:txBody>
      </p:sp>
      <p:sp>
        <p:nvSpPr>
          <p:cNvPr id="34" name="Text Placeholder 5">
            <a:extLst>
              <a:ext uri="{FF2B5EF4-FFF2-40B4-BE49-F238E27FC236}">
                <a16:creationId xmlns:a16="http://schemas.microsoft.com/office/drawing/2014/main" id="{4ADBF1FF-EB0B-43F6-9897-15047D8AC6CF}"/>
              </a:ext>
            </a:extLst>
          </p:cNvPr>
          <p:cNvSpPr txBox="1">
            <a:spLocks/>
          </p:cNvSpPr>
          <p:nvPr/>
        </p:nvSpPr>
        <p:spPr>
          <a:xfrm>
            <a:off x="4359605" y="3856258"/>
            <a:ext cx="3559150" cy="330227"/>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ASM half life: Longer</a:t>
            </a:r>
          </a:p>
        </p:txBody>
      </p:sp>
      <p:sp>
        <p:nvSpPr>
          <p:cNvPr id="35" name="Text Placeholder 5">
            <a:extLst>
              <a:ext uri="{FF2B5EF4-FFF2-40B4-BE49-F238E27FC236}">
                <a16:creationId xmlns:a16="http://schemas.microsoft.com/office/drawing/2014/main" id="{D1BA8F07-6A9A-F562-9819-1B242E1A745D}"/>
              </a:ext>
            </a:extLst>
          </p:cNvPr>
          <p:cNvSpPr txBox="1">
            <a:spLocks/>
          </p:cNvSpPr>
          <p:nvPr/>
        </p:nvSpPr>
        <p:spPr>
          <a:xfrm>
            <a:off x="8048650" y="3856258"/>
            <a:ext cx="3559150" cy="330227"/>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ASM half life: Very long</a:t>
            </a:r>
          </a:p>
        </p:txBody>
      </p:sp>
      <p:sp>
        <p:nvSpPr>
          <p:cNvPr id="36" name="Rectangle 35">
            <a:extLst>
              <a:ext uri="{FF2B5EF4-FFF2-40B4-BE49-F238E27FC236}">
                <a16:creationId xmlns:a16="http://schemas.microsoft.com/office/drawing/2014/main" id="{B6B8004F-36FD-9D4B-C5F2-692C0AED2DA5}"/>
              </a:ext>
            </a:extLst>
          </p:cNvPr>
          <p:cNvSpPr>
            <a:spLocks/>
          </p:cNvSpPr>
          <p:nvPr/>
        </p:nvSpPr>
        <p:spPr>
          <a:xfrm>
            <a:off x="4359605" y="4198064"/>
            <a:ext cx="3559150" cy="5844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0011" tIns="45561" rIns="90011" bIns="45561" rtlCol="0" anchor="t">
            <a:no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srgbClr val="000000"/>
                </a:solidFill>
                <a:effectLst/>
                <a:uLnTx/>
                <a:uFillTx/>
                <a:latin typeface="Georgia"/>
                <a:ea typeface="+mn-ea"/>
                <a:cs typeface="+mn-cs"/>
              </a:rPr>
              <a:t>Phenytoin: ~20 h</a:t>
            </a:r>
          </a:p>
          <a:p>
            <a:pPr marL="0" marR="0" lvl="1" indent="0" algn="l" defTabSz="121917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srgbClr val="000000"/>
                </a:solidFill>
                <a:effectLst/>
                <a:uLnTx/>
                <a:uFillTx/>
                <a:latin typeface="Georgia"/>
                <a:ea typeface="+mn-ea"/>
                <a:cs typeface="+mn-cs"/>
              </a:rPr>
              <a:t>Phenobarbital: ~ 24 h</a:t>
            </a:r>
          </a:p>
        </p:txBody>
      </p:sp>
      <p:sp>
        <p:nvSpPr>
          <p:cNvPr id="37" name="Rectangle 36">
            <a:extLst>
              <a:ext uri="{FF2B5EF4-FFF2-40B4-BE49-F238E27FC236}">
                <a16:creationId xmlns:a16="http://schemas.microsoft.com/office/drawing/2014/main" id="{7AB15533-DEE3-A176-369E-9C111D7DFFA8}"/>
              </a:ext>
            </a:extLst>
          </p:cNvPr>
          <p:cNvSpPr>
            <a:spLocks/>
          </p:cNvSpPr>
          <p:nvPr/>
        </p:nvSpPr>
        <p:spPr>
          <a:xfrm>
            <a:off x="8048650" y="4198063"/>
            <a:ext cx="3559150" cy="83067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0011" tIns="45561" rIns="90011" bIns="45561" rtlCol="0" anchor="t">
            <a:no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srgbClr val="000000"/>
                </a:solidFill>
                <a:effectLst/>
                <a:uLnTx/>
                <a:uFillTx/>
                <a:latin typeface="Georgia"/>
                <a:ea typeface="+mn-ea"/>
                <a:cs typeface="+mn-cs"/>
              </a:rPr>
              <a:t>Zonisamide: ~50-70 h</a:t>
            </a:r>
          </a:p>
          <a:p>
            <a:pPr marL="0" marR="0" lvl="1" indent="0" algn="l" defTabSz="121917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srgbClr val="000000"/>
                </a:solidFill>
                <a:effectLst/>
                <a:uLnTx/>
                <a:uFillTx/>
                <a:latin typeface="Georgia"/>
                <a:ea typeface="+mn-ea"/>
                <a:cs typeface="+mn-cs"/>
              </a:rPr>
              <a:t>Perampanel: 105 h</a:t>
            </a:r>
          </a:p>
          <a:p>
            <a:pPr marL="0" marR="0" lvl="1" indent="0" algn="l" defTabSz="121917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srgbClr val="000000"/>
                </a:solidFill>
                <a:effectLst/>
                <a:uLnTx/>
                <a:uFillTx/>
                <a:latin typeface="Georgia"/>
                <a:ea typeface="+mn-ea"/>
                <a:cs typeface="+mn-cs"/>
              </a:rPr>
              <a:t>Cenobamate: 60 h</a:t>
            </a:r>
          </a:p>
        </p:txBody>
      </p:sp>
      <p:sp>
        <p:nvSpPr>
          <p:cNvPr id="3" name="Text Placeholder 7">
            <a:extLst>
              <a:ext uri="{FF2B5EF4-FFF2-40B4-BE49-F238E27FC236}">
                <a16:creationId xmlns:a16="http://schemas.microsoft.com/office/drawing/2014/main" id="{209D70AD-E161-C441-0AAC-E2321B40552F}"/>
              </a:ext>
            </a:extLst>
          </p:cNvPr>
          <p:cNvSpPr txBox="1">
            <a:spLocks/>
          </p:cNvSpPr>
          <p:nvPr/>
        </p:nvSpPr>
        <p:spPr>
          <a:xfrm>
            <a:off x="670560" y="6125468"/>
            <a:ext cx="10035538"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s-EC"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1. Cramer JA, Yan T, et. al. Risk of hospitalization among patients with epilepsy using long versus short half-life adjunctive antiepileptic drugs. Epilepsy </a:t>
            </a:r>
            <a:r>
              <a:rPr kumimoji="0" lang="es-EC"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Behav</a:t>
            </a:r>
            <a:r>
              <a:rPr kumimoji="0" lang="es-EC"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a:t>
            </a:r>
            <a:br>
              <a:rPr kumimoji="0" lang="es-EC"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br>
            <a:r>
              <a:rPr kumimoji="0" lang="es-EC"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2020; 102:106634</a:t>
            </a:r>
          </a:p>
        </p:txBody>
      </p:sp>
      <p:sp>
        <p:nvSpPr>
          <p:cNvPr id="22" name="TextBox 21">
            <a:extLst>
              <a:ext uri="{FF2B5EF4-FFF2-40B4-BE49-F238E27FC236}">
                <a16:creationId xmlns:a16="http://schemas.microsoft.com/office/drawing/2014/main" id="{66486222-233B-A80D-99C8-31B24A2D8601}"/>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GLO2241819</a:t>
            </a:r>
          </a:p>
        </p:txBody>
      </p:sp>
    </p:spTree>
    <p:extLst>
      <p:ext uri="{BB962C8B-B14F-4D97-AF65-F5344CB8AC3E}">
        <p14:creationId xmlns:p14="http://schemas.microsoft.com/office/powerpoint/2010/main" val="2838710156"/>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0C8B50CE-18E6-EEEB-30C1-AD484AC55576}"/>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4" progId="TCLayout.ActiveDocument.1">
                  <p:embed/>
                </p:oleObj>
              </mc:Choice>
              <mc:Fallback>
                <p:oleObj name="think-cell Slide" r:id="rId4" imgW="395" imgH="394" progId="TCLayout.ActiveDocument.1">
                  <p:embed/>
                  <p:pic>
                    <p:nvPicPr>
                      <p:cNvPr id="5" name="think-cell data - do not delete" hidden="1">
                        <a:extLst>
                          <a:ext uri="{FF2B5EF4-FFF2-40B4-BE49-F238E27FC236}">
                            <a16:creationId xmlns:a16="http://schemas.microsoft.com/office/drawing/2014/main" id="{0C8B50CE-18E6-EEEB-30C1-AD484AC55576}"/>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47BDBF4A-D44B-B735-6D9A-F2FA9B79612D}"/>
              </a:ext>
            </a:extLst>
          </p:cNvPr>
          <p:cNvSpPr>
            <a:spLocks noGrp="1"/>
          </p:cNvSpPr>
          <p:nvPr>
            <p:ph type="title"/>
          </p:nvPr>
        </p:nvSpPr>
        <p:spPr/>
        <p:txBody>
          <a:bodyPr vert="horz"/>
          <a:lstStyle/>
          <a:p>
            <a:r>
              <a:rPr lang="en-US" dirty="0"/>
              <a:t>Why does non-adherence with antiseizure medications (ASMs) differ from non-adherence with other medications?</a:t>
            </a:r>
          </a:p>
        </p:txBody>
      </p:sp>
      <p:sp>
        <p:nvSpPr>
          <p:cNvPr id="6" name="Rectangle 5">
            <a:extLst>
              <a:ext uri="{FF2B5EF4-FFF2-40B4-BE49-F238E27FC236}">
                <a16:creationId xmlns:a16="http://schemas.microsoft.com/office/drawing/2014/main" id="{22ED8DBD-CFAA-06DA-22B4-D47AD41AAC72}"/>
              </a:ext>
            </a:extLst>
          </p:cNvPr>
          <p:cNvSpPr/>
          <p:nvPr/>
        </p:nvSpPr>
        <p:spPr>
          <a:xfrm>
            <a:off x="670557" y="2000250"/>
            <a:ext cx="10947400" cy="68337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65760" rtlCol="0" anchor="t">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mn-cs"/>
              </a:rPr>
              <a:t>Antiseizure medications prevent spread of brief, spatially confined electrical instability to adjacent brain with longer duration, i.e., a seizure</a:t>
            </a:r>
          </a:p>
        </p:txBody>
      </p:sp>
      <p:sp>
        <p:nvSpPr>
          <p:cNvPr id="7" name="Rectangle 6">
            <a:extLst>
              <a:ext uri="{FF2B5EF4-FFF2-40B4-BE49-F238E27FC236}">
                <a16:creationId xmlns:a16="http://schemas.microsoft.com/office/drawing/2014/main" id="{F47905EB-936C-03C7-B300-8D5320FDEEBC}"/>
              </a:ext>
            </a:extLst>
          </p:cNvPr>
          <p:cNvSpPr/>
          <p:nvPr/>
        </p:nvSpPr>
        <p:spPr>
          <a:xfrm>
            <a:off x="670557" y="2888348"/>
            <a:ext cx="10947400" cy="21477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65760" rtlCol="0" anchor="t">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mn-cs"/>
              </a:rPr>
              <a:t>Seizure is a sudden loss of control of motor activity or behavior that can result in catastrophic, life </a:t>
            </a:r>
            <a:br>
              <a:rPr kumimoji="0" lang="en-US" sz="1800" b="0" i="0" u="none" strike="noStrike" kern="1200" cap="none" spc="0" normalizeH="0" baseline="0" noProof="0" dirty="0">
                <a:ln>
                  <a:noFill/>
                </a:ln>
                <a:solidFill>
                  <a:srgbClr val="000000"/>
                </a:solidFill>
                <a:effectLst/>
                <a:uLnTx/>
                <a:uFillTx/>
                <a:latin typeface="Georgia"/>
                <a:ea typeface="+mn-ea"/>
                <a:cs typeface="+mn-cs"/>
              </a:rPr>
            </a:br>
            <a:r>
              <a:rPr kumimoji="0" lang="en-US" sz="1800" b="0" i="0" u="none" strike="noStrike" kern="1200" cap="none" spc="0" normalizeH="0" baseline="0" noProof="0" dirty="0">
                <a:ln>
                  <a:noFill/>
                </a:ln>
                <a:solidFill>
                  <a:srgbClr val="000000"/>
                </a:solidFill>
                <a:effectLst/>
                <a:uLnTx/>
                <a:uFillTx/>
                <a:latin typeface="Georgia"/>
                <a:ea typeface="+mn-ea"/>
                <a:cs typeface="+mn-cs"/>
              </a:rPr>
              <a:t>changing consequences</a:t>
            </a:r>
          </a:p>
          <a:p>
            <a:pPr marL="226478" marR="0" lvl="1" indent="-226478" algn="l" defTabSz="1219170" rtl="0" eaLnBrk="1" fontAlgn="auto" latinLnBrk="0" hangingPunct="1">
              <a:lnSpc>
                <a:spcPct val="100000"/>
              </a:lnSpc>
              <a:spcBef>
                <a:spcPts val="0"/>
              </a:spcBef>
              <a:spcAft>
                <a:spcPts val="0"/>
              </a:spcAft>
              <a:buClrTx/>
              <a:buSzPct val="100000"/>
              <a:buFont typeface="Arial" panose="020B0604020202020204" pitchFamily="34" charset="0"/>
              <a:buChar char="•"/>
              <a:tabLst/>
              <a:defRPr/>
            </a:pPr>
            <a:r>
              <a:rPr kumimoji="0" lang="en-US" sz="1800" b="0" i="0" u="none" strike="noStrike" kern="1200" cap="none" spc="0" normalizeH="0" baseline="0" noProof="0" dirty="0">
                <a:ln>
                  <a:noFill/>
                </a:ln>
                <a:solidFill>
                  <a:srgbClr val="000000"/>
                </a:solidFill>
                <a:effectLst/>
                <a:uLnTx/>
                <a:uFillTx/>
                <a:latin typeface="Georgia"/>
                <a:ea typeface="+mn-ea"/>
                <a:cs typeface="+mn-cs"/>
              </a:rPr>
              <a:t>Loss of awareness, loss of job</a:t>
            </a:r>
          </a:p>
          <a:p>
            <a:pPr marL="226478" marR="0" lvl="1" indent="-226478" algn="l" defTabSz="1219170" rtl="0" eaLnBrk="1" fontAlgn="auto" latinLnBrk="0" hangingPunct="1">
              <a:lnSpc>
                <a:spcPct val="100000"/>
              </a:lnSpc>
              <a:spcBef>
                <a:spcPts val="0"/>
              </a:spcBef>
              <a:spcAft>
                <a:spcPts val="0"/>
              </a:spcAft>
              <a:buClrTx/>
              <a:buSzPct val="100000"/>
              <a:buFont typeface="Arial" panose="020B0604020202020204" pitchFamily="34" charset="0"/>
              <a:buChar char="•"/>
              <a:tabLst/>
              <a:defRPr/>
            </a:pPr>
            <a:r>
              <a:rPr kumimoji="0" lang="en-US" sz="1800" b="0" i="0" u="none" strike="noStrike" kern="1200" cap="none" spc="0" normalizeH="0" baseline="0" noProof="0" dirty="0">
                <a:ln>
                  <a:noFill/>
                </a:ln>
                <a:solidFill>
                  <a:srgbClr val="000000"/>
                </a:solidFill>
                <a:effectLst/>
                <a:uLnTx/>
                <a:uFillTx/>
                <a:latin typeface="Georgia"/>
                <a:ea typeface="+mn-ea"/>
                <a:cs typeface="+mn-cs"/>
              </a:rPr>
              <a:t>Car accidents, loss of driving</a:t>
            </a:r>
          </a:p>
          <a:p>
            <a:pPr marL="226478" marR="0" lvl="1" indent="-226478" algn="l" defTabSz="1219170" rtl="0" eaLnBrk="1" fontAlgn="auto" latinLnBrk="0" hangingPunct="1">
              <a:lnSpc>
                <a:spcPct val="100000"/>
              </a:lnSpc>
              <a:spcBef>
                <a:spcPts val="0"/>
              </a:spcBef>
              <a:spcAft>
                <a:spcPts val="0"/>
              </a:spcAft>
              <a:buClrTx/>
              <a:buSzPct val="100000"/>
              <a:buFont typeface="Arial" panose="020B0604020202020204" pitchFamily="34" charset="0"/>
              <a:buChar char="•"/>
              <a:tabLst/>
              <a:defRPr/>
            </a:pPr>
            <a:r>
              <a:rPr kumimoji="0" lang="en-US" sz="1800" b="0" i="0" u="none" strike="noStrike" kern="1200" cap="none" spc="0" normalizeH="0" baseline="0" noProof="0" dirty="0">
                <a:ln>
                  <a:noFill/>
                </a:ln>
                <a:solidFill>
                  <a:srgbClr val="000000"/>
                </a:solidFill>
                <a:effectLst/>
                <a:uLnTx/>
                <a:uFillTx/>
                <a:latin typeface="Georgia"/>
                <a:ea typeface="+mn-ea"/>
                <a:cs typeface="+mn-cs"/>
              </a:rPr>
              <a:t>Injury </a:t>
            </a:r>
          </a:p>
          <a:p>
            <a:pPr marL="226478" marR="0" lvl="1" indent="-226478" algn="l" defTabSz="1219170" rtl="0" eaLnBrk="1" fontAlgn="auto" latinLnBrk="0" hangingPunct="1">
              <a:lnSpc>
                <a:spcPct val="100000"/>
              </a:lnSpc>
              <a:spcBef>
                <a:spcPts val="0"/>
              </a:spcBef>
              <a:spcAft>
                <a:spcPts val="0"/>
              </a:spcAft>
              <a:buClrTx/>
              <a:buSzPct val="100000"/>
              <a:buFont typeface="Arial" panose="020B0604020202020204" pitchFamily="34" charset="0"/>
              <a:buChar char="•"/>
              <a:tabLst/>
              <a:defRPr/>
            </a:pPr>
            <a:r>
              <a:rPr kumimoji="0" lang="en-US" sz="1800" b="0" i="0" u="none" strike="noStrike" kern="1200" cap="none" spc="0" normalizeH="0" baseline="0" noProof="0" dirty="0">
                <a:ln>
                  <a:noFill/>
                </a:ln>
                <a:solidFill>
                  <a:srgbClr val="000000"/>
                </a:solidFill>
                <a:effectLst/>
                <a:uLnTx/>
                <a:uFillTx/>
                <a:latin typeface="Georgia"/>
                <a:ea typeface="+mn-ea"/>
                <a:cs typeface="+mn-cs"/>
              </a:rPr>
              <a:t>Seizure continuation, i.e., status epilepticus, with high mortality</a:t>
            </a:r>
          </a:p>
          <a:p>
            <a:pPr marL="226478" marR="0" lvl="1" indent="-226478" algn="l" defTabSz="1219170" rtl="0" eaLnBrk="1" fontAlgn="auto" latinLnBrk="0" hangingPunct="1">
              <a:lnSpc>
                <a:spcPct val="100000"/>
              </a:lnSpc>
              <a:spcBef>
                <a:spcPts val="0"/>
              </a:spcBef>
              <a:spcAft>
                <a:spcPts val="0"/>
              </a:spcAft>
              <a:buClrTx/>
              <a:buSzPct val="100000"/>
              <a:buFont typeface="Arial" panose="020B0604020202020204" pitchFamily="34" charset="0"/>
              <a:buChar char="•"/>
              <a:tabLst/>
              <a:defRPr/>
            </a:pPr>
            <a:r>
              <a:rPr kumimoji="0" lang="en-US" sz="1800" b="0" i="0" u="none" strike="noStrike" kern="1200" cap="none" spc="0" normalizeH="0" baseline="0" noProof="0" dirty="0">
                <a:ln>
                  <a:noFill/>
                </a:ln>
                <a:solidFill>
                  <a:srgbClr val="000000"/>
                </a:solidFill>
                <a:effectLst/>
                <a:uLnTx/>
                <a:uFillTx/>
                <a:latin typeface="Georgia"/>
                <a:ea typeface="+mn-ea"/>
                <a:cs typeface="+mn-cs"/>
              </a:rPr>
              <a:t>Death – e.g., during seizure or after seizure, with sudden unexplained death in epilepsy, drowning</a:t>
            </a:r>
          </a:p>
        </p:txBody>
      </p:sp>
      <p:sp>
        <p:nvSpPr>
          <p:cNvPr id="8" name="Rectangle 7">
            <a:extLst>
              <a:ext uri="{FF2B5EF4-FFF2-40B4-BE49-F238E27FC236}">
                <a16:creationId xmlns:a16="http://schemas.microsoft.com/office/drawing/2014/main" id="{B0A899B3-8133-8E6F-BDB6-DF7212C1FB32}"/>
              </a:ext>
            </a:extLst>
          </p:cNvPr>
          <p:cNvSpPr/>
          <p:nvPr/>
        </p:nvSpPr>
        <p:spPr>
          <a:xfrm>
            <a:off x="670557" y="5240821"/>
            <a:ext cx="10947400" cy="39050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65760" rtlCol="0" anchor="t">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Georgia"/>
                <a:ea typeface="+mn-ea"/>
                <a:cs typeface="+mn-cs"/>
              </a:rPr>
              <a:t>Missing a single ASM dose may result in loss of seizure control, seizure and the above consequences</a:t>
            </a:r>
          </a:p>
        </p:txBody>
      </p:sp>
      <p:cxnSp>
        <p:nvCxnSpPr>
          <p:cNvPr id="9" name="Straight Connector 8">
            <a:extLst>
              <a:ext uri="{FF2B5EF4-FFF2-40B4-BE49-F238E27FC236}">
                <a16:creationId xmlns:a16="http://schemas.microsoft.com/office/drawing/2014/main" id="{15B0827D-B9D5-35F5-C454-60A6FC997322}"/>
              </a:ext>
            </a:extLst>
          </p:cNvPr>
          <p:cNvCxnSpPr>
            <a:cxnSpLocks/>
            <a:stCxn id="23" idx="4"/>
          </p:cNvCxnSpPr>
          <p:nvPr/>
        </p:nvCxnSpPr>
        <p:spPr>
          <a:xfrm flipH="1">
            <a:off x="764880" y="1644304"/>
            <a:ext cx="1" cy="3792985"/>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nvGrpSpPr>
          <p:cNvPr id="10" name="Group 9">
            <a:extLst>
              <a:ext uri="{FF2B5EF4-FFF2-40B4-BE49-F238E27FC236}">
                <a16:creationId xmlns:a16="http://schemas.microsoft.com/office/drawing/2014/main" id="{FC37D20E-D98E-2003-215E-DF53CF7BF41B}"/>
              </a:ext>
            </a:extLst>
          </p:cNvPr>
          <p:cNvGrpSpPr/>
          <p:nvPr/>
        </p:nvGrpSpPr>
        <p:grpSpPr>
          <a:xfrm>
            <a:off x="670560" y="2092204"/>
            <a:ext cx="188641" cy="188639"/>
            <a:chOff x="502919" y="1478424"/>
            <a:chExt cx="140365" cy="140363"/>
          </a:xfrm>
        </p:grpSpPr>
        <p:sp>
          <p:nvSpPr>
            <p:cNvPr id="11" name="Oval 10">
              <a:extLst>
                <a:ext uri="{FF2B5EF4-FFF2-40B4-BE49-F238E27FC236}">
                  <a16:creationId xmlns:a16="http://schemas.microsoft.com/office/drawing/2014/main" id="{11991752-9DED-72F1-4D74-4A4CAAC054E9}"/>
                </a:ext>
              </a:extLst>
            </p:cNvPr>
            <p:cNvSpPr/>
            <p:nvPr/>
          </p:nvSpPr>
          <p:spPr>
            <a:xfrm>
              <a:off x="502919" y="1478424"/>
              <a:ext cx="140365" cy="140363"/>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12" name="Oval 11">
              <a:extLst>
                <a:ext uri="{FF2B5EF4-FFF2-40B4-BE49-F238E27FC236}">
                  <a16:creationId xmlns:a16="http://schemas.microsoft.com/office/drawing/2014/main" id="{E3DED498-E1B4-BF89-B639-31C0197C219E}"/>
                </a:ext>
              </a:extLst>
            </p:cNvPr>
            <p:cNvSpPr/>
            <p:nvPr/>
          </p:nvSpPr>
          <p:spPr>
            <a:xfrm>
              <a:off x="526448" y="1501953"/>
              <a:ext cx="93306" cy="93305"/>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3" name="Group 12">
            <a:extLst>
              <a:ext uri="{FF2B5EF4-FFF2-40B4-BE49-F238E27FC236}">
                <a16:creationId xmlns:a16="http://schemas.microsoft.com/office/drawing/2014/main" id="{13AC6797-C983-F262-8F05-151751C39E84}"/>
              </a:ext>
            </a:extLst>
          </p:cNvPr>
          <p:cNvGrpSpPr/>
          <p:nvPr/>
        </p:nvGrpSpPr>
        <p:grpSpPr>
          <a:xfrm>
            <a:off x="670560" y="2976671"/>
            <a:ext cx="188641" cy="188639"/>
            <a:chOff x="502919" y="1478424"/>
            <a:chExt cx="140365" cy="140363"/>
          </a:xfrm>
        </p:grpSpPr>
        <p:sp>
          <p:nvSpPr>
            <p:cNvPr id="14" name="Oval 13">
              <a:extLst>
                <a:ext uri="{FF2B5EF4-FFF2-40B4-BE49-F238E27FC236}">
                  <a16:creationId xmlns:a16="http://schemas.microsoft.com/office/drawing/2014/main" id="{39DF2DFA-09E2-7494-6778-021704ABB9A5}"/>
                </a:ext>
              </a:extLst>
            </p:cNvPr>
            <p:cNvSpPr/>
            <p:nvPr/>
          </p:nvSpPr>
          <p:spPr>
            <a:xfrm>
              <a:off x="502919" y="1478424"/>
              <a:ext cx="140365" cy="140363"/>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15" name="Oval 14">
              <a:extLst>
                <a:ext uri="{FF2B5EF4-FFF2-40B4-BE49-F238E27FC236}">
                  <a16:creationId xmlns:a16="http://schemas.microsoft.com/office/drawing/2014/main" id="{2194E395-8C18-E8EE-84DD-A92B09F3E5BA}"/>
                </a:ext>
              </a:extLst>
            </p:cNvPr>
            <p:cNvSpPr/>
            <p:nvPr/>
          </p:nvSpPr>
          <p:spPr>
            <a:xfrm>
              <a:off x="526448" y="1501953"/>
              <a:ext cx="93306" cy="93305"/>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6" name="Group 15">
            <a:extLst>
              <a:ext uri="{FF2B5EF4-FFF2-40B4-BE49-F238E27FC236}">
                <a16:creationId xmlns:a16="http://schemas.microsoft.com/office/drawing/2014/main" id="{8C24E66A-9DCE-8E7C-E5F3-507F711954C2}"/>
              </a:ext>
            </a:extLst>
          </p:cNvPr>
          <p:cNvGrpSpPr/>
          <p:nvPr/>
        </p:nvGrpSpPr>
        <p:grpSpPr>
          <a:xfrm>
            <a:off x="670560" y="5327286"/>
            <a:ext cx="188641" cy="188639"/>
            <a:chOff x="502919" y="1478424"/>
            <a:chExt cx="140365" cy="140363"/>
          </a:xfrm>
        </p:grpSpPr>
        <p:sp>
          <p:nvSpPr>
            <p:cNvPr id="17" name="Oval 16">
              <a:extLst>
                <a:ext uri="{FF2B5EF4-FFF2-40B4-BE49-F238E27FC236}">
                  <a16:creationId xmlns:a16="http://schemas.microsoft.com/office/drawing/2014/main" id="{E7D91CA8-89DC-C7E9-1239-33A55512A6B5}"/>
                </a:ext>
              </a:extLst>
            </p:cNvPr>
            <p:cNvSpPr/>
            <p:nvPr/>
          </p:nvSpPr>
          <p:spPr>
            <a:xfrm>
              <a:off x="502919" y="1478424"/>
              <a:ext cx="140365" cy="140363"/>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18" name="Oval 17">
              <a:extLst>
                <a:ext uri="{FF2B5EF4-FFF2-40B4-BE49-F238E27FC236}">
                  <a16:creationId xmlns:a16="http://schemas.microsoft.com/office/drawing/2014/main" id="{8AB185B2-2760-7748-FDAC-1AA0EB4205ED}"/>
                </a:ext>
              </a:extLst>
            </p:cNvPr>
            <p:cNvSpPr/>
            <p:nvPr/>
          </p:nvSpPr>
          <p:spPr>
            <a:xfrm>
              <a:off x="526448" y="1501953"/>
              <a:ext cx="93306" cy="93305"/>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a:ea typeface="+mn-ea"/>
                <a:cs typeface="+mn-cs"/>
              </a:endParaRPr>
            </a:p>
          </p:txBody>
        </p:sp>
      </p:grpSp>
      <p:cxnSp>
        <p:nvCxnSpPr>
          <p:cNvPr id="19" name="Straight Connector 18">
            <a:extLst>
              <a:ext uri="{FF2B5EF4-FFF2-40B4-BE49-F238E27FC236}">
                <a16:creationId xmlns:a16="http://schemas.microsoft.com/office/drawing/2014/main" id="{A1EB8081-E0BB-C8E3-137D-5E27C185CCBE}"/>
              </a:ext>
            </a:extLst>
          </p:cNvPr>
          <p:cNvCxnSpPr>
            <a:cxnSpLocks/>
          </p:cNvCxnSpPr>
          <p:nvPr/>
        </p:nvCxnSpPr>
        <p:spPr>
          <a:xfrm>
            <a:off x="1010211" y="1897889"/>
            <a:ext cx="10536061"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89A2A01-AFBA-33E9-0CA8-49C7D7CAEDB1}"/>
              </a:ext>
            </a:extLst>
          </p:cNvPr>
          <p:cNvCxnSpPr>
            <a:cxnSpLocks/>
          </p:cNvCxnSpPr>
          <p:nvPr/>
        </p:nvCxnSpPr>
        <p:spPr>
          <a:xfrm>
            <a:off x="1010211" y="2785987"/>
            <a:ext cx="10536061"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F995E2FF-D455-F0DC-151D-3BC63FED5906}"/>
              </a:ext>
            </a:extLst>
          </p:cNvPr>
          <p:cNvCxnSpPr>
            <a:cxnSpLocks/>
          </p:cNvCxnSpPr>
          <p:nvPr/>
        </p:nvCxnSpPr>
        <p:spPr>
          <a:xfrm>
            <a:off x="1010211" y="5138461"/>
            <a:ext cx="10536061"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22" name="Group 21">
            <a:extLst>
              <a:ext uri="{FF2B5EF4-FFF2-40B4-BE49-F238E27FC236}">
                <a16:creationId xmlns:a16="http://schemas.microsoft.com/office/drawing/2014/main" id="{C922BBEE-C6E0-4EB3-A499-B821211B0D9B}"/>
              </a:ext>
            </a:extLst>
          </p:cNvPr>
          <p:cNvGrpSpPr/>
          <p:nvPr/>
        </p:nvGrpSpPr>
        <p:grpSpPr>
          <a:xfrm>
            <a:off x="670560" y="1455665"/>
            <a:ext cx="188641" cy="188639"/>
            <a:chOff x="502919" y="1478424"/>
            <a:chExt cx="140365" cy="140363"/>
          </a:xfrm>
        </p:grpSpPr>
        <p:sp>
          <p:nvSpPr>
            <p:cNvPr id="23" name="Oval 22">
              <a:extLst>
                <a:ext uri="{FF2B5EF4-FFF2-40B4-BE49-F238E27FC236}">
                  <a16:creationId xmlns:a16="http://schemas.microsoft.com/office/drawing/2014/main" id="{1CAB6BA1-A38A-68AF-6E02-1D508E9B8AE6}"/>
                </a:ext>
              </a:extLst>
            </p:cNvPr>
            <p:cNvSpPr/>
            <p:nvPr/>
          </p:nvSpPr>
          <p:spPr>
            <a:xfrm>
              <a:off x="502919" y="1478424"/>
              <a:ext cx="140365" cy="140363"/>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867"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24" name="Oval 23">
              <a:extLst>
                <a:ext uri="{FF2B5EF4-FFF2-40B4-BE49-F238E27FC236}">
                  <a16:creationId xmlns:a16="http://schemas.microsoft.com/office/drawing/2014/main" id="{C9BAE842-F44C-FF6D-FDD9-E42D8FED5BC6}"/>
                </a:ext>
              </a:extLst>
            </p:cNvPr>
            <p:cNvSpPr/>
            <p:nvPr/>
          </p:nvSpPr>
          <p:spPr>
            <a:xfrm>
              <a:off x="526448" y="1501953"/>
              <a:ext cx="93306" cy="93305"/>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867" b="0" i="0" u="none" strike="noStrike" kern="1200" cap="none" spc="0" normalizeH="0" baseline="0" noProof="0">
                <a:ln>
                  <a:noFill/>
                </a:ln>
                <a:solidFill>
                  <a:prstClr val="white"/>
                </a:solidFill>
                <a:effectLst/>
                <a:uLnTx/>
                <a:uFillTx/>
                <a:latin typeface="Calibri"/>
                <a:ea typeface="+mn-ea"/>
                <a:cs typeface="+mn-cs"/>
              </a:endParaRPr>
            </a:p>
          </p:txBody>
        </p:sp>
      </p:grpSp>
      <p:sp>
        <p:nvSpPr>
          <p:cNvPr id="25" name="Rectangle 24">
            <a:extLst>
              <a:ext uri="{FF2B5EF4-FFF2-40B4-BE49-F238E27FC236}">
                <a16:creationId xmlns:a16="http://schemas.microsoft.com/office/drawing/2014/main" id="{6A8CD650-F485-2A48-DA2A-DA317C025442}"/>
              </a:ext>
            </a:extLst>
          </p:cNvPr>
          <p:cNvSpPr/>
          <p:nvPr/>
        </p:nvSpPr>
        <p:spPr>
          <a:xfrm>
            <a:off x="670557" y="1357699"/>
            <a:ext cx="10947400"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65760" rtlCol="0" anchor="t">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mn-cs"/>
              </a:rPr>
              <a:t>Seizures are a paroxysmal disorder</a:t>
            </a:r>
          </a:p>
        </p:txBody>
      </p:sp>
      <p:sp>
        <p:nvSpPr>
          <p:cNvPr id="3" name="Text Placeholder 7">
            <a:extLst>
              <a:ext uri="{FF2B5EF4-FFF2-40B4-BE49-F238E27FC236}">
                <a16:creationId xmlns:a16="http://schemas.microsoft.com/office/drawing/2014/main" id="{AA933328-558D-D778-3666-60F52B15AF89}"/>
              </a:ext>
            </a:extLst>
          </p:cNvPr>
          <p:cNvSpPr txBox="1">
            <a:spLocks/>
          </p:cNvSpPr>
          <p:nvPr/>
        </p:nvSpPr>
        <p:spPr>
          <a:xfrm>
            <a:off x="670560" y="6125468"/>
            <a:ext cx="10035538"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Hovinga CA, Asato MR, et al. Association of non-adherence to antiepileptic drugs and seizures, quality of life, and productivity: survey of patients with epilepsy and physicians. Epilepsy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Behav</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2008;13(2):316-22</a:t>
            </a:r>
          </a:p>
        </p:txBody>
      </p:sp>
      <p:sp>
        <p:nvSpPr>
          <p:cNvPr id="26" name="TextBox 25">
            <a:extLst>
              <a:ext uri="{FF2B5EF4-FFF2-40B4-BE49-F238E27FC236}">
                <a16:creationId xmlns:a16="http://schemas.microsoft.com/office/drawing/2014/main" id="{8FAE2D5D-1EBB-0A76-2F7F-8BCD39A28385}"/>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GLO2241819</a:t>
            </a:r>
          </a:p>
        </p:txBody>
      </p:sp>
    </p:spTree>
    <p:extLst>
      <p:ext uri="{BB962C8B-B14F-4D97-AF65-F5344CB8AC3E}">
        <p14:creationId xmlns:p14="http://schemas.microsoft.com/office/powerpoint/2010/main" val="4210042069"/>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84BA63F-9718-C628-D0DD-AF33E4FDBBA1}"/>
            </a:ext>
          </a:extLst>
        </p:cNvPr>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FA408BB8-7D08-DD15-B389-85D07E6168E8}"/>
              </a:ext>
            </a:extLst>
          </p:cNvPr>
          <p:cNvGraphicFramePr>
            <a:graphicFrameLocks noChangeAspect="1"/>
          </p:cNvGraphicFramePr>
          <p:nvPr>
            <p:custDataLst>
              <p:tags r:id="rId1"/>
            </p:custDataLst>
            <p:extLst>
              <p:ext uri="{D42A27DB-BD31-4B8C-83A1-F6EECF244321}">
                <p14:modId xmlns:p14="http://schemas.microsoft.com/office/powerpoint/2010/main" val="380119922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4" progId="TCLayout.ActiveDocument.1">
                  <p:embed/>
                </p:oleObj>
              </mc:Choice>
              <mc:Fallback>
                <p:oleObj name="think-cell Slide" r:id="rId4" imgW="395" imgH="394" progId="TCLayout.ActiveDocument.1">
                  <p:embed/>
                  <p:pic>
                    <p:nvPicPr>
                      <p:cNvPr id="5" name="think-cell data - do not delete" hidden="1">
                        <a:extLst>
                          <a:ext uri="{FF2B5EF4-FFF2-40B4-BE49-F238E27FC236}">
                            <a16:creationId xmlns:a16="http://schemas.microsoft.com/office/drawing/2014/main" id="{FA408BB8-7D08-DD15-B389-85D07E6168E8}"/>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900E804F-8AE3-03C5-23A4-9D2E11649B59}"/>
              </a:ext>
            </a:extLst>
          </p:cNvPr>
          <p:cNvSpPr>
            <a:spLocks noGrp="1"/>
          </p:cNvSpPr>
          <p:nvPr>
            <p:ph type="title"/>
          </p:nvPr>
        </p:nvSpPr>
        <p:spPr/>
        <p:txBody>
          <a:bodyPr vert="horz"/>
          <a:lstStyle/>
          <a:p>
            <a:r>
              <a:rPr lang="en-US" dirty="0"/>
              <a:t>Non-adherence: Real life experience</a:t>
            </a:r>
          </a:p>
        </p:txBody>
      </p:sp>
      <p:cxnSp>
        <p:nvCxnSpPr>
          <p:cNvPr id="9" name="Straight Connector 8">
            <a:extLst>
              <a:ext uri="{FF2B5EF4-FFF2-40B4-BE49-F238E27FC236}">
                <a16:creationId xmlns:a16="http://schemas.microsoft.com/office/drawing/2014/main" id="{13806900-1717-560A-C570-D9777D1E5E10}"/>
              </a:ext>
            </a:extLst>
          </p:cNvPr>
          <p:cNvCxnSpPr>
            <a:cxnSpLocks/>
            <a:stCxn id="23" idx="4"/>
            <a:endCxn id="31" idx="4"/>
          </p:cNvCxnSpPr>
          <p:nvPr/>
        </p:nvCxnSpPr>
        <p:spPr>
          <a:xfrm flipH="1">
            <a:off x="764880" y="1644304"/>
            <a:ext cx="1" cy="3094638"/>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nvGrpSpPr>
          <p:cNvPr id="22" name="Group 21">
            <a:extLst>
              <a:ext uri="{FF2B5EF4-FFF2-40B4-BE49-F238E27FC236}">
                <a16:creationId xmlns:a16="http://schemas.microsoft.com/office/drawing/2014/main" id="{4F5B0855-A83F-2751-9057-8690951EFEFB}"/>
              </a:ext>
            </a:extLst>
          </p:cNvPr>
          <p:cNvGrpSpPr/>
          <p:nvPr/>
        </p:nvGrpSpPr>
        <p:grpSpPr>
          <a:xfrm>
            <a:off x="670560" y="1455665"/>
            <a:ext cx="188641" cy="188639"/>
            <a:chOff x="502919" y="1478424"/>
            <a:chExt cx="140365" cy="140363"/>
          </a:xfrm>
        </p:grpSpPr>
        <p:sp>
          <p:nvSpPr>
            <p:cNvPr id="23" name="Oval 22">
              <a:extLst>
                <a:ext uri="{FF2B5EF4-FFF2-40B4-BE49-F238E27FC236}">
                  <a16:creationId xmlns:a16="http://schemas.microsoft.com/office/drawing/2014/main" id="{2E5D290A-5278-7EF8-45CA-00515BE5F385}"/>
                </a:ext>
              </a:extLst>
            </p:cNvPr>
            <p:cNvSpPr/>
            <p:nvPr/>
          </p:nvSpPr>
          <p:spPr>
            <a:xfrm>
              <a:off x="502919" y="1478424"/>
              <a:ext cx="140365" cy="140363"/>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867"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24" name="Oval 23">
              <a:extLst>
                <a:ext uri="{FF2B5EF4-FFF2-40B4-BE49-F238E27FC236}">
                  <a16:creationId xmlns:a16="http://schemas.microsoft.com/office/drawing/2014/main" id="{4B4CC636-7B0E-D737-12DF-DD81E0117EA0}"/>
                </a:ext>
              </a:extLst>
            </p:cNvPr>
            <p:cNvSpPr/>
            <p:nvPr/>
          </p:nvSpPr>
          <p:spPr>
            <a:xfrm>
              <a:off x="526448" y="1501953"/>
              <a:ext cx="93306" cy="93305"/>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867" b="0" i="0" u="none" strike="noStrike" kern="1200" cap="none" spc="0" normalizeH="0" baseline="0" noProof="0">
                <a:ln>
                  <a:noFill/>
                </a:ln>
                <a:solidFill>
                  <a:prstClr val="white"/>
                </a:solidFill>
                <a:effectLst/>
                <a:uLnTx/>
                <a:uFillTx/>
                <a:latin typeface="Calibri"/>
                <a:ea typeface="+mn-ea"/>
                <a:cs typeface="+mn-cs"/>
              </a:endParaRPr>
            </a:p>
          </p:txBody>
        </p:sp>
      </p:grpSp>
      <p:sp>
        <p:nvSpPr>
          <p:cNvPr id="25" name="Rectangle 24">
            <a:extLst>
              <a:ext uri="{FF2B5EF4-FFF2-40B4-BE49-F238E27FC236}">
                <a16:creationId xmlns:a16="http://schemas.microsoft.com/office/drawing/2014/main" id="{4676E2A1-47AA-EAE1-AB92-DED24054D1F6}"/>
              </a:ext>
            </a:extLst>
          </p:cNvPr>
          <p:cNvSpPr/>
          <p:nvPr/>
        </p:nvSpPr>
        <p:spPr>
          <a:xfrm>
            <a:off x="670557" y="1357699"/>
            <a:ext cx="10947400" cy="120032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65760" rtlCol="0" anchor="t">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mn-cs"/>
              </a:rPr>
              <a:t>31 YO W with cryptogenic right temporal lobe epilepsy stating aged 28, with focal to bilateral tonic </a:t>
            </a:r>
            <a:r>
              <a:rPr kumimoji="0" lang="en-US" sz="1800" b="0" i="0" u="none" strike="noStrike" kern="1200" cap="none" spc="0" normalizeH="0" baseline="0" noProof="0" dirty="0" err="1">
                <a:ln>
                  <a:noFill/>
                </a:ln>
                <a:solidFill>
                  <a:srgbClr val="000000"/>
                </a:solidFill>
                <a:effectLst/>
                <a:uLnTx/>
                <a:uFillTx/>
                <a:latin typeface="Georgia"/>
                <a:ea typeface="+mn-ea"/>
                <a:cs typeface="+mn-cs"/>
              </a:rPr>
              <a:t>clonic</a:t>
            </a:r>
            <a:r>
              <a:rPr kumimoji="0" lang="en-US" sz="1800" b="0" i="0" u="none" strike="noStrike" kern="1200" cap="none" spc="0" normalizeH="0" baseline="0" noProof="0" dirty="0">
                <a:ln>
                  <a:noFill/>
                </a:ln>
                <a:solidFill>
                  <a:srgbClr val="000000"/>
                </a:solidFill>
                <a:effectLst/>
                <a:uLnTx/>
                <a:uFillTx/>
                <a:latin typeface="Georgia"/>
                <a:ea typeface="+mn-ea"/>
                <a:cs typeface="+mn-cs"/>
              </a:rPr>
              <a:t> seizures, normal examination and MRI. Works as an accountant. Meds: Lev 2000 mg/day. No side effects. Forgot to take medication for 2 days&gt; seizure x 2 at work&gt; hospitalization, ICU for</a:t>
            </a:r>
            <a:br>
              <a:rPr kumimoji="0" lang="en-US" sz="1800" b="0" i="0" u="none" strike="noStrike" kern="1200" cap="none" spc="0" normalizeH="0" baseline="0" noProof="0" dirty="0">
                <a:ln>
                  <a:noFill/>
                </a:ln>
                <a:solidFill>
                  <a:srgbClr val="000000"/>
                </a:solidFill>
                <a:effectLst/>
                <a:uLnTx/>
                <a:uFillTx/>
                <a:latin typeface="Georgia"/>
                <a:ea typeface="+mn-ea"/>
                <a:cs typeface="+mn-cs"/>
              </a:rPr>
            </a:br>
            <a:r>
              <a:rPr kumimoji="0" lang="en-US" sz="1800" b="0" i="0" u="none" strike="noStrike" kern="1200" cap="none" spc="0" normalizeH="0" baseline="0" noProof="0" dirty="0">
                <a:ln>
                  <a:noFill/>
                </a:ln>
                <a:solidFill>
                  <a:srgbClr val="000000"/>
                </a:solidFill>
                <a:effectLst/>
                <a:uLnTx/>
                <a:uFillTx/>
                <a:latin typeface="Georgia"/>
                <a:ea typeface="+mn-ea"/>
                <a:cs typeface="+mn-cs"/>
              </a:rPr>
              <a:t>2 days, lost job</a:t>
            </a:r>
          </a:p>
        </p:txBody>
      </p:sp>
      <p:grpSp>
        <p:nvGrpSpPr>
          <p:cNvPr id="4" name="Group 3">
            <a:extLst>
              <a:ext uri="{FF2B5EF4-FFF2-40B4-BE49-F238E27FC236}">
                <a16:creationId xmlns:a16="http://schemas.microsoft.com/office/drawing/2014/main" id="{38608B46-8394-47E8-CC58-182AA8EC1A9F}"/>
              </a:ext>
            </a:extLst>
          </p:cNvPr>
          <p:cNvGrpSpPr/>
          <p:nvPr/>
        </p:nvGrpSpPr>
        <p:grpSpPr>
          <a:xfrm>
            <a:off x="670560" y="2728411"/>
            <a:ext cx="188641" cy="188639"/>
            <a:chOff x="502919" y="1478424"/>
            <a:chExt cx="140365" cy="140363"/>
          </a:xfrm>
        </p:grpSpPr>
        <p:sp>
          <p:nvSpPr>
            <p:cNvPr id="26" name="Oval 25">
              <a:extLst>
                <a:ext uri="{FF2B5EF4-FFF2-40B4-BE49-F238E27FC236}">
                  <a16:creationId xmlns:a16="http://schemas.microsoft.com/office/drawing/2014/main" id="{2FB9ACF9-A526-9424-15F3-11EBCEF5E881}"/>
                </a:ext>
              </a:extLst>
            </p:cNvPr>
            <p:cNvSpPr/>
            <p:nvPr/>
          </p:nvSpPr>
          <p:spPr>
            <a:xfrm>
              <a:off x="502919" y="1478424"/>
              <a:ext cx="140365" cy="140363"/>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867"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27" name="Oval 26">
              <a:extLst>
                <a:ext uri="{FF2B5EF4-FFF2-40B4-BE49-F238E27FC236}">
                  <a16:creationId xmlns:a16="http://schemas.microsoft.com/office/drawing/2014/main" id="{3CD19CBB-2B1A-A856-FF11-AB17FE8C2CB3}"/>
                </a:ext>
              </a:extLst>
            </p:cNvPr>
            <p:cNvSpPr/>
            <p:nvPr/>
          </p:nvSpPr>
          <p:spPr>
            <a:xfrm>
              <a:off x="526448" y="1501953"/>
              <a:ext cx="93306" cy="93305"/>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867" b="0" i="0" u="none" strike="noStrike" kern="1200" cap="none" spc="0" normalizeH="0" baseline="0" noProof="0">
                <a:ln>
                  <a:noFill/>
                </a:ln>
                <a:solidFill>
                  <a:prstClr val="white"/>
                </a:solidFill>
                <a:effectLst/>
                <a:uLnTx/>
                <a:uFillTx/>
                <a:latin typeface="Calibri"/>
                <a:ea typeface="+mn-ea"/>
                <a:cs typeface="+mn-cs"/>
              </a:endParaRPr>
            </a:p>
          </p:txBody>
        </p:sp>
      </p:grpSp>
      <p:sp>
        <p:nvSpPr>
          <p:cNvPr id="28" name="Rectangle 27">
            <a:extLst>
              <a:ext uri="{FF2B5EF4-FFF2-40B4-BE49-F238E27FC236}">
                <a16:creationId xmlns:a16="http://schemas.microsoft.com/office/drawing/2014/main" id="{E6FFE39E-2C98-8B5E-3DD5-04828D2428F1}"/>
              </a:ext>
            </a:extLst>
          </p:cNvPr>
          <p:cNvSpPr/>
          <p:nvPr/>
        </p:nvSpPr>
        <p:spPr>
          <a:xfrm>
            <a:off x="670557" y="2630445"/>
            <a:ext cx="10947400" cy="175432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65760" rtlCol="0" anchor="t">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mn-cs"/>
              </a:rPr>
              <a:t>40 YO M, idiopathic generalized epilepsy with bilateral tonic </a:t>
            </a:r>
            <a:r>
              <a:rPr kumimoji="0" lang="en-US" sz="1800" b="0" i="0" u="none" strike="noStrike" kern="1200" cap="none" spc="0" normalizeH="0" baseline="0" noProof="0" dirty="0" err="1">
                <a:ln>
                  <a:noFill/>
                </a:ln>
                <a:solidFill>
                  <a:srgbClr val="000000"/>
                </a:solidFill>
                <a:effectLst/>
                <a:uLnTx/>
                <a:uFillTx/>
                <a:latin typeface="Georgia"/>
                <a:ea typeface="+mn-ea"/>
                <a:cs typeface="+mn-cs"/>
              </a:rPr>
              <a:t>clonic</a:t>
            </a:r>
            <a:r>
              <a:rPr kumimoji="0" lang="en-US" sz="1800" b="0" i="0" u="none" strike="noStrike" kern="1200" cap="none" spc="0" normalizeH="0" baseline="0" noProof="0" dirty="0">
                <a:ln>
                  <a:noFill/>
                </a:ln>
                <a:solidFill>
                  <a:srgbClr val="000000"/>
                </a:solidFill>
                <a:effectLst/>
                <a:uLnTx/>
                <a:uFillTx/>
                <a:latin typeface="Georgia"/>
                <a:ea typeface="+mn-ea"/>
                <a:cs typeface="+mn-cs"/>
              </a:rPr>
              <a:t> seizures since 10s, normal examination and MRI. Body builder, works as a personal fitness trainer. Meds: levetiracetam, primidone. No side effects. Serial non-compliance because of disease denial and belief in his strength. 1 am had a bilateral tonic </a:t>
            </a:r>
            <a:r>
              <a:rPr kumimoji="0" lang="en-US" sz="1800" b="0" i="0" u="none" strike="noStrike" kern="1200" cap="none" spc="0" normalizeH="0" baseline="0" noProof="0" dirty="0" err="1">
                <a:ln>
                  <a:noFill/>
                </a:ln>
                <a:solidFill>
                  <a:srgbClr val="000000"/>
                </a:solidFill>
                <a:effectLst/>
                <a:uLnTx/>
                <a:uFillTx/>
                <a:latin typeface="Georgia"/>
                <a:ea typeface="+mn-ea"/>
                <a:cs typeface="+mn-cs"/>
              </a:rPr>
              <a:t>clonic</a:t>
            </a:r>
            <a:r>
              <a:rPr kumimoji="0" lang="en-US" sz="1800" b="0" i="0" u="none" strike="noStrike" kern="1200" cap="none" spc="0" normalizeH="0" baseline="0" noProof="0" dirty="0">
                <a:ln>
                  <a:noFill/>
                </a:ln>
                <a:solidFill>
                  <a:srgbClr val="000000"/>
                </a:solidFill>
                <a:effectLst/>
                <a:uLnTx/>
                <a:uFillTx/>
                <a:latin typeface="Georgia"/>
                <a:ea typeface="+mn-ea"/>
                <a:cs typeface="+mn-cs"/>
              </a:rPr>
              <a:t> seizure while asleep, fell out of bed, broke his spine, had compression of lumbar spinal cord with paraparesis and urinary and fecal incontinence. 4 months in rehabilitation, with residual paraparesis and impotence</a:t>
            </a:r>
          </a:p>
        </p:txBody>
      </p:sp>
      <p:grpSp>
        <p:nvGrpSpPr>
          <p:cNvPr id="29" name="Group 28">
            <a:extLst>
              <a:ext uri="{FF2B5EF4-FFF2-40B4-BE49-F238E27FC236}">
                <a16:creationId xmlns:a16="http://schemas.microsoft.com/office/drawing/2014/main" id="{AFA4029B-FC38-C581-079C-4A5B50E82006}"/>
              </a:ext>
            </a:extLst>
          </p:cNvPr>
          <p:cNvGrpSpPr/>
          <p:nvPr/>
        </p:nvGrpSpPr>
        <p:grpSpPr>
          <a:xfrm>
            <a:off x="670560" y="4581925"/>
            <a:ext cx="188641" cy="188639"/>
            <a:chOff x="502919" y="1478424"/>
            <a:chExt cx="140365" cy="140363"/>
          </a:xfrm>
        </p:grpSpPr>
        <p:sp>
          <p:nvSpPr>
            <p:cNvPr id="30" name="Oval 29">
              <a:extLst>
                <a:ext uri="{FF2B5EF4-FFF2-40B4-BE49-F238E27FC236}">
                  <a16:creationId xmlns:a16="http://schemas.microsoft.com/office/drawing/2014/main" id="{3DA324D9-7F76-06A6-5EFB-5306329A700F}"/>
                </a:ext>
              </a:extLst>
            </p:cNvPr>
            <p:cNvSpPr/>
            <p:nvPr/>
          </p:nvSpPr>
          <p:spPr>
            <a:xfrm>
              <a:off x="502919" y="1478424"/>
              <a:ext cx="140365" cy="140363"/>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867"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31" name="Oval 30">
              <a:extLst>
                <a:ext uri="{FF2B5EF4-FFF2-40B4-BE49-F238E27FC236}">
                  <a16:creationId xmlns:a16="http://schemas.microsoft.com/office/drawing/2014/main" id="{47A68FF3-90B0-A4B1-3962-A7FEF53433FB}"/>
                </a:ext>
              </a:extLst>
            </p:cNvPr>
            <p:cNvSpPr/>
            <p:nvPr/>
          </p:nvSpPr>
          <p:spPr>
            <a:xfrm>
              <a:off x="526448" y="1501953"/>
              <a:ext cx="93306" cy="93305"/>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867" b="0" i="0" u="none" strike="noStrike" kern="1200" cap="none" spc="0" normalizeH="0" baseline="0" noProof="0">
                <a:ln>
                  <a:noFill/>
                </a:ln>
                <a:solidFill>
                  <a:prstClr val="white"/>
                </a:solidFill>
                <a:effectLst/>
                <a:uLnTx/>
                <a:uFillTx/>
                <a:latin typeface="Calibri"/>
                <a:ea typeface="+mn-ea"/>
                <a:cs typeface="+mn-cs"/>
              </a:endParaRPr>
            </a:p>
          </p:txBody>
        </p:sp>
      </p:grpSp>
      <p:sp>
        <p:nvSpPr>
          <p:cNvPr id="32" name="Rectangle 31">
            <a:extLst>
              <a:ext uri="{FF2B5EF4-FFF2-40B4-BE49-F238E27FC236}">
                <a16:creationId xmlns:a16="http://schemas.microsoft.com/office/drawing/2014/main" id="{7A55759D-9C4E-7BA4-A804-F38C07A5653B}"/>
              </a:ext>
            </a:extLst>
          </p:cNvPr>
          <p:cNvSpPr/>
          <p:nvPr/>
        </p:nvSpPr>
        <p:spPr>
          <a:xfrm>
            <a:off x="670557" y="4483959"/>
            <a:ext cx="10947400" cy="120032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65760" rtlCol="0" anchor="t">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mn-cs"/>
              </a:rPr>
              <a:t>36 YO M with focal seizures secondary to (resected) meningioma. Seizure free on carbamazepine and lamotrigine, with mild fatigue. He was religious, did not want to take medications, and believed that “God will take care of me”. Had a tonic </a:t>
            </a:r>
            <a:r>
              <a:rPr kumimoji="0" lang="en-US" sz="1800" b="0" i="0" u="none" strike="noStrike" kern="1200" cap="none" spc="0" normalizeH="0" baseline="0" noProof="0" dirty="0" err="1">
                <a:ln>
                  <a:noFill/>
                </a:ln>
                <a:solidFill>
                  <a:srgbClr val="000000"/>
                </a:solidFill>
                <a:effectLst/>
                <a:uLnTx/>
                <a:uFillTx/>
                <a:latin typeface="Georgia"/>
                <a:ea typeface="+mn-ea"/>
                <a:cs typeface="+mn-cs"/>
              </a:rPr>
              <a:t>clonic</a:t>
            </a:r>
            <a:r>
              <a:rPr kumimoji="0" lang="en-US" sz="1800" b="0" i="0" u="none" strike="noStrike" kern="1200" cap="none" spc="0" normalizeH="0" baseline="0" noProof="0" dirty="0">
                <a:ln>
                  <a:noFill/>
                </a:ln>
                <a:solidFill>
                  <a:srgbClr val="000000"/>
                </a:solidFill>
                <a:effectLst/>
                <a:uLnTx/>
                <a:uFillTx/>
                <a:latin typeface="Georgia"/>
                <a:ea typeface="+mn-ea"/>
                <a:cs typeface="+mn-cs"/>
              </a:rPr>
              <a:t> seizure while crossing a road, was hit by a car, had traumatic brain injury, memory loss</a:t>
            </a:r>
          </a:p>
        </p:txBody>
      </p:sp>
      <p:sp>
        <p:nvSpPr>
          <p:cNvPr id="3" name="Text Placeholder 7">
            <a:extLst>
              <a:ext uri="{FF2B5EF4-FFF2-40B4-BE49-F238E27FC236}">
                <a16:creationId xmlns:a16="http://schemas.microsoft.com/office/drawing/2014/main" id="{722CF233-BB89-EFD8-F7FC-B734FDA50E10}"/>
              </a:ext>
            </a:extLst>
          </p:cNvPr>
          <p:cNvSpPr txBox="1">
            <a:spLocks/>
          </p:cNvSpPr>
          <p:nvPr/>
        </p:nvSpPr>
        <p:spPr>
          <a:xfrm>
            <a:off x="670560" y="6270893"/>
            <a:ext cx="10035538" cy="237757"/>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Brodtkorb E,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Samsonsen</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C, Sund JK, Bråthen G, Helde G, Reimers A. Treatment non-adherence in pseudo-refractory epilepsy. Epilepsy Res. 2016;122:1-6</a:t>
            </a:r>
          </a:p>
        </p:txBody>
      </p:sp>
      <p:sp>
        <p:nvSpPr>
          <p:cNvPr id="7" name="TextBox 6">
            <a:extLst>
              <a:ext uri="{FF2B5EF4-FFF2-40B4-BE49-F238E27FC236}">
                <a16:creationId xmlns:a16="http://schemas.microsoft.com/office/drawing/2014/main" id="{61B111CA-7456-D00C-4D22-E3C0A4E4A2B4}"/>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GLO2241819</a:t>
            </a:r>
          </a:p>
        </p:txBody>
      </p:sp>
    </p:spTree>
    <p:extLst>
      <p:ext uri="{BB962C8B-B14F-4D97-AF65-F5344CB8AC3E}">
        <p14:creationId xmlns:p14="http://schemas.microsoft.com/office/powerpoint/2010/main" val="2311531058"/>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78FD7678-7DED-4C0A-B002-4D4CA67EB19B}"/>
              </a:ext>
            </a:extLst>
          </p:cNvPr>
          <p:cNvGraphicFramePr>
            <a:graphicFrameLocks noChangeAspect="1"/>
          </p:cNvGraphicFramePr>
          <p:nvPr>
            <p:custDataLst>
              <p:tags r:id="rId1"/>
            </p:custDataLst>
            <p:extLst>
              <p:ext uri="{D42A27DB-BD31-4B8C-83A1-F6EECF244321}">
                <p14:modId xmlns:p14="http://schemas.microsoft.com/office/powerpoint/2010/main" val="420831775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4" progId="TCLayout.ActiveDocument.1">
                  <p:embed/>
                </p:oleObj>
              </mc:Choice>
              <mc:Fallback>
                <p:oleObj name="think-cell Slide" r:id="rId4" imgW="395" imgH="394" progId="TCLayout.ActiveDocument.1">
                  <p:embed/>
                  <p:pic>
                    <p:nvPicPr>
                      <p:cNvPr id="5" name="think-cell data - do not delete" hidden="1">
                        <a:extLst>
                          <a:ext uri="{FF2B5EF4-FFF2-40B4-BE49-F238E27FC236}">
                            <a16:creationId xmlns:a16="http://schemas.microsoft.com/office/drawing/2014/main" id="{78FD7678-7DED-4C0A-B002-4D4CA67EB19B}"/>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38E04C00-DA8E-B33C-7345-38CB51D94954}"/>
              </a:ext>
            </a:extLst>
          </p:cNvPr>
          <p:cNvSpPr>
            <a:spLocks noGrp="1"/>
          </p:cNvSpPr>
          <p:nvPr>
            <p:ph type="title"/>
          </p:nvPr>
        </p:nvSpPr>
        <p:spPr/>
        <p:txBody>
          <a:bodyPr vert="horz"/>
          <a:lstStyle/>
          <a:p>
            <a:r>
              <a:rPr lang="en-US" dirty="0"/>
              <a:t>Incidence and mode of ascertainment of non-adherence with antiseizure medications (ASMs)</a:t>
            </a:r>
          </a:p>
        </p:txBody>
      </p:sp>
      <p:sp>
        <p:nvSpPr>
          <p:cNvPr id="6" name="Text Placeholder 5">
            <a:extLst>
              <a:ext uri="{FF2B5EF4-FFF2-40B4-BE49-F238E27FC236}">
                <a16:creationId xmlns:a16="http://schemas.microsoft.com/office/drawing/2014/main" id="{5DF2C3B5-0073-628B-4C5C-7A686015B0AB}"/>
              </a:ext>
            </a:extLst>
          </p:cNvPr>
          <p:cNvSpPr txBox="1">
            <a:spLocks/>
          </p:cNvSpPr>
          <p:nvPr/>
        </p:nvSpPr>
        <p:spPr>
          <a:xfrm>
            <a:off x="670560" y="1457925"/>
            <a:ext cx="2086641" cy="1029171"/>
          </a:xfrm>
          <a:prstGeom prst="rect">
            <a:avLst/>
          </a:prstGeom>
          <a:gradFill flip="none" rotWithShape="1">
            <a:gsLst>
              <a:gs pos="0">
                <a:schemeClr val="accent3"/>
              </a:gs>
              <a:gs pos="100000">
                <a:schemeClr val="accent2"/>
              </a:gs>
            </a:gsLst>
            <a:lin ang="0" scaled="1"/>
            <a:tileRect/>
          </a:gradFill>
          <a:ln>
            <a:noFill/>
          </a:ln>
        </p:spPr>
        <p:txBody>
          <a:bodyPr lIns="121920"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867"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Estimates vary from 21-95%</a:t>
            </a:r>
          </a:p>
        </p:txBody>
      </p:sp>
      <p:sp>
        <p:nvSpPr>
          <p:cNvPr id="7" name="Rectangle 6">
            <a:extLst>
              <a:ext uri="{FF2B5EF4-FFF2-40B4-BE49-F238E27FC236}">
                <a16:creationId xmlns:a16="http://schemas.microsoft.com/office/drawing/2014/main" id="{CC68653D-D970-E331-D793-FD141A18A77E}"/>
              </a:ext>
            </a:extLst>
          </p:cNvPr>
          <p:cNvSpPr/>
          <p:nvPr/>
        </p:nvSpPr>
        <p:spPr>
          <a:xfrm>
            <a:off x="2935705" y="1457925"/>
            <a:ext cx="8672096" cy="10291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867" b="0" i="0" u="none" strike="noStrike" kern="1200" cap="none" spc="0" normalizeH="0" baseline="0" noProof="0" dirty="0">
                <a:ln>
                  <a:noFill/>
                </a:ln>
                <a:solidFill>
                  <a:srgbClr val="000000"/>
                </a:solidFill>
                <a:effectLst/>
                <a:uLnTx/>
                <a:uFillTx/>
                <a:latin typeface="Georgia"/>
                <a:ea typeface="+mn-ea"/>
                <a:cs typeface="+mn-cs"/>
              </a:rPr>
              <a:t>Different study populations, different definitions of adherence, different methods to measure non-adherence may account for the wide variability</a:t>
            </a:r>
          </a:p>
        </p:txBody>
      </p:sp>
      <p:grpSp>
        <p:nvGrpSpPr>
          <p:cNvPr id="8" name="Group 7">
            <a:extLst>
              <a:ext uri="{FF2B5EF4-FFF2-40B4-BE49-F238E27FC236}">
                <a16:creationId xmlns:a16="http://schemas.microsoft.com/office/drawing/2014/main" id="{6F931FA3-9FBC-27FF-22B2-D504BA3933C9}"/>
              </a:ext>
            </a:extLst>
          </p:cNvPr>
          <p:cNvGrpSpPr/>
          <p:nvPr/>
        </p:nvGrpSpPr>
        <p:grpSpPr>
          <a:xfrm>
            <a:off x="2654404" y="1738490"/>
            <a:ext cx="188648" cy="188646"/>
            <a:chOff x="502919" y="1478424"/>
            <a:chExt cx="140365" cy="140363"/>
          </a:xfrm>
        </p:grpSpPr>
        <p:sp>
          <p:nvSpPr>
            <p:cNvPr id="9" name="Oval 8">
              <a:extLst>
                <a:ext uri="{FF2B5EF4-FFF2-40B4-BE49-F238E27FC236}">
                  <a16:creationId xmlns:a16="http://schemas.microsoft.com/office/drawing/2014/main" id="{D21F8A4B-F755-FECE-B790-79B13E156129}"/>
                </a:ext>
              </a:extLst>
            </p:cNvPr>
            <p:cNvSpPr/>
            <p:nvPr/>
          </p:nvSpPr>
          <p:spPr>
            <a:xfrm>
              <a:off x="502919" y="1478424"/>
              <a:ext cx="140365" cy="140363"/>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867"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10" name="Oval 9">
              <a:extLst>
                <a:ext uri="{FF2B5EF4-FFF2-40B4-BE49-F238E27FC236}">
                  <a16:creationId xmlns:a16="http://schemas.microsoft.com/office/drawing/2014/main" id="{3AB05957-F085-7B6B-CADE-A35618A94852}"/>
                </a:ext>
              </a:extLst>
            </p:cNvPr>
            <p:cNvSpPr/>
            <p:nvPr/>
          </p:nvSpPr>
          <p:spPr>
            <a:xfrm>
              <a:off x="526448" y="1501953"/>
              <a:ext cx="93306" cy="93305"/>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867" b="0" i="0" u="none" strike="noStrike" kern="1200" cap="none" spc="0" normalizeH="0" baseline="0" noProof="0">
                <a:ln>
                  <a:noFill/>
                </a:ln>
                <a:solidFill>
                  <a:prstClr val="white"/>
                </a:solidFill>
                <a:effectLst/>
                <a:uLnTx/>
                <a:uFillTx/>
                <a:latin typeface="Calibri"/>
                <a:ea typeface="+mn-ea"/>
                <a:cs typeface="+mn-cs"/>
              </a:endParaRPr>
            </a:p>
          </p:txBody>
        </p:sp>
      </p:grpSp>
      <p:sp>
        <p:nvSpPr>
          <p:cNvPr id="11" name="Text Placeholder 5">
            <a:extLst>
              <a:ext uri="{FF2B5EF4-FFF2-40B4-BE49-F238E27FC236}">
                <a16:creationId xmlns:a16="http://schemas.microsoft.com/office/drawing/2014/main" id="{D33FFF73-3E11-6E1E-3CAF-CF063EBFA0DD}"/>
              </a:ext>
            </a:extLst>
          </p:cNvPr>
          <p:cNvSpPr txBox="1">
            <a:spLocks/>
          </p:cNvSpPr>
          <p:nvPr/>
        </p:nvSpPr>
        <p:spPr>
          <a:xfrm>
            <a:off x="670560" y="2612083"/>
            <a:ext cx="2086641" cy="2919751"/>
          </a:xfrm>
          <a:prstGeom prst="rect">
            <a:avLst/>
          </a:prstGeom>
          <a:gradFill flip="none" rotWithShape="1">
            <a:gsLst>
              <a:gs pos="0">
                <a:schemeClr val="accent3"/>
              </a:gs>
              <a:gs pos="100000">
                <a:schemeClr val="accent2"/>
              </a:gs>
            </a:gsLst>
            <a:lin ang="0" scaled="1"/>
            <a:tileRect/>
          </a:gradFill>
          <a:ln>
            <a:noFill/>
          </a:ln>
        </p:spPr>
        <p:txBody>
          <a:bodyPr lIns="121920"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867"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All available methods to assess adherence are hampered by shortcomings </a:t>
            </a:r>
          </a:p>
        </p:txBody>
      </p:sp>
      <p:sp>
        <p:nvSpPr>
          <p:cNvPr id="12" name="Rectangle 11">
            <a:extLst>
              <a:ext uri="{FF2B5EF4-FFF2-40B4-BE49-F238E27FC236}">
                <a16:creationId xmlns:a16="http://schemas.microsoft.com/office/drawing/2014/main" id="{54C038D2-9D0A-FF87-9BA5-243DF49D9575}"/>
              </a:ext>
            </a:extLst>
          </p:cNvPr>
          <p:cNvSpPr/>
          <p:nvPr/>
        </p:nvSpPr>
        <p:spPr>
          <a:xfrm>
            <a:off x="2935705" y="2612082"/>
            <a:ext cx="8672096" cy="2919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1" indent="0" algn="l" defTabSz="1219170" rtl="0" eaLnBrk="1" fontAlgn="auto" latinLnBrk="0" hangingPunct="1">
              <a:lnSpc>
                <a:spcPct val="100000"/>
              </a:lnSpc>
              <a:spcBef>
                <a:spcPts val="800"/>
              </a:spcBef>
              <a:spcAft>
                <a:spcPts val="800"/>
              </a:spcAft>
              <a:buClrTx/>
              <a:buSzTx/>
              <a:buFontTx/>
              <a:buNone/>
              <a:tabLst/>
              <a:defRPr/>
            </a:pPr>
            <a:r>
              <a:rPr kumimoji="0" lang="en-US" sz="1867" b="0" i="0" u="none" strike="noStrike" kern="1200" cap="none" spc="0" normalizeH="0" baseline="0" noProof="0" dirty="0">
                <a:ln>
                  <a:noFill/>
                </a:ln>
                <a:solidFill>
                  <a:srgbClr val="000000"/>
                </a:solidFill>
                <a:effectLst/>
                <a:uLnTx/>
                <a:uFillTx/>
                <a:latin typeface="Georgia"/>
                <a:ea typeface="+mn-ea"/>
                <a:cs typeface="+mn-cs"/>
              </a:rPr>
              <a:t>Self-reports are indirect and subjective </a:t>
            </a:r>
          </a:p>
          <a:p>
            <a:pPr marL="0" marR="0" lvl="1" indent="0" algn="l" defTabSz="1219170" rtl="0" eaLnBrk="1" fontAlgn="auto" latinLnBrk="0" hangingPunct="1">
              <a:lnSpc>
                <a:spcPct val="100000"/>
              </a:lnSpc>
              <a:spcBef>
                <a:spcPts val="800"/>
              </a:spcBef>
              <a:spcAft>
                <a:spcPts val="800"/>
              </a:spcAft>
              <a:buClrTx/>
              <a:buSzTx/>
              <a:buFontTx/>
              <a:buNone/>
              <a:tabLst/>
              <a:defRPr/>
            </a:pPr>
            <a:r>
              <a:rPr kumimoji="0" lang="en-US" sz="1867" b="0" i="0" u="none" strike="noStrike" kern="1200" cap="none" spc="0" normalizeH="0" baseline="0" noProof="0" dirty="0">
                <a:ln>
                  <a:noFill/>
                </a:ln>
                <a:solidFill>
                  <a:srgbClr val="000000"/>
                </a:solidFill>
                <a:effectLst/>
                <a:uLnTx/>
                <a:uFillTx/>
                <a:latin typeface="Georgia"/>
                <a:ea typeface="+mn-ea"/>
                <a:cs typeface="+mn-cs"/>
              </a:rPr>
              <a:t>Pill-counts </a:t>
            </a:r>
          </a:p>
          <a:p>
            <a:pPr marL="0" marR="0" lvl="1" indent="0" algn="l" defTabSz="1219170" rtl="0" eaLnBrk="1" fontAlgn="auto" latinLnBrk="0" hangingPunct="1">
              <a:lnSpc>
                <a:spcPct val="100000"/>
              </a:lnSpc>
              <a:spcBef>
                <a:spcPts val="800"/>
              </a:spcBef>
              <a:spcAft>
                <a:spcPts val="800"/>
              </a:spcAft>
              <a:buClrTx/>
              <a:buSzTx/>
              <a:buFontTx/>
              <a:buNone/>
              <a:tabLst/>
              <a:defRPr/>
            </a:pPr>
            <a:r>
              <a:rPr kumimoji="0" lang="en-US" sz="1867" b="0" i="0" u="none" strike="noStrike" kern="1200" cap="none" spc="0" normalizeH="0" baseline="0" noProof="0" dirty="0">
                <a:ln>
                  <a:noFill/>
                </a:ln>
                <a:solidFill>
                  <a:srgbClr val="000000"/>
                </a:solidFill>
                <a:effectLst/>
                <a:uLnTx/>
                <a:uFillTx/>
                <a:latin typeface="Georgia"/>
                <a:ea typeface="+mn-ea"/>
                <a:cs typeface="+mn-cs"/>
              </a:rPr>
              <a:t>Electronic bottle-tops and </a:t>
            </a:r>
          </a:p>
          <a:p>
            <a:pPr marL="0" marR="0" lvl="1" indent="0" algn="l" defTabSz="1219170" rtl="0" eaLnBrk="1" fontAlgn="auto" latinLnBrk="0" hangingPunct="1">
              <a:lnSpc>
                <a:spcPct val="100000"/>
              </a:lnSpc>
              <a:spcBef>
                <a:spcPts val="800"/>
              </a:spcBef>
              <a:spcAft>
                <a:spcPts val="800"/>
              </a:spcAft>
              <a:buClrTx/>
              <a:buSzTx/>
              <a:buFontTx/>
              <a:buNone/>
              <a:tabLst/>
              <a:defRPr/>
            </a:pPr>
            <a:r>
              <a:rPr kumimoji="0" lang="en-US" sz="1867" b="0" i="0" u="none" strike="noStrike" kern="1200" cap="none" spc="0" normalizeH="0" baseline="0" noProof="0" dirty="0">
                <a:ln>
                  <a:noFill/>
                </a:ln>
                <a:solidFill>
                  <a:srgbClr val="000000"/>
                </a:solidFill>
                <a:effectLst/>
                <a:uLnTx/>
                <a:uFillTx/>
                <a:latin typeface="Georgia"/>
                <a:ea typeface="+mn-ea"/>
                <a:cs typeface="+mn-cs"/>
              </a:rPr>
              <a:t>Pharmacy records - are objective, but indirect measures of drug ingestion </a:t>
            </a:r>
          </a:p>
          <a:p>
            <a:pPr marL="0" marR="0" lvl="1" indent="0" algn="l" defTabSz="1219170" rtl="0" eaLnBrk="1" fontAlgn="auto" latinLnBrk="0" hangingPunct="1">
              <a:lnSpc>
                <a:spcPct val="100000"/>
              </a:lnSpc>
              <a:spcBef>
                <a:spcPts val="800"/>
              </a:spcBef>
              <a:spcAft>
                <a:spcPts val="800"/>
              </a:spcAft>
              <a:buClrTx/>
              <a:buSzTx/>
              <a:buFontTx/>
              <a:buNone/>
              <a:tabLst/>
              <a:defRPr/>
            </a:pPr>
            <a:r>
              <a:rPr kumimoji="0" lang="en-US" sz="1867" b="0" i="0" u="none" strike="noStrike" kern="1200" cap="none" spc="0" normalizeH="0" baseline="0" noProof="0" dirty="0">
                <a:ln>
                  <a:noFill/>
                </a:ln>
                <a:solidFill>
                  <a:srgbClr val="000000"/>
                </a:solidFill>
                <a:effectLst/>
                <a:uLnTx/>
                <a:uFillTx/>
                <a:latin typeface="Georgia"/>
                <a:ea typeface="+mn-ea"/>
                <a:cs typeface="+mn-cs"/>
              </a:rPr>
              <a:t>Therapeutic drug monitoring is both direct and objective, but pharmacokinetic and diurnal variability must be taken into account</a:t>
            </a:r>
          </a:p>
        </p:txBody>
      </p:sp>
      <p:grpSp>
        <p:nvGrpSpPr>
          <p:cNvPr id="13" name="Group 12">
            <a:extLst>
              <a:ext uri="{FF2B5EF4-FFF2-40B4-BE49-F238E27FC236}">
                <a16:creationId xmlns:a16="http://schemas.microsoft.com/office/drawing/2014/main" id="{9D4FAC08-7E0E-AB68-66DF-DF4FDB071A7A}"/>
              </a:ext>
            </a:extLst>
          </p:cNvPr>
          <p:cNvGrpSpPr/>
          <p:nvPr/>
        </p:nvGrpSpPr>
        <p:grpSpPr>
          <a:xfrm>
            <a:off x="2654404" y="2864572"/>
            <a:ext cx="188648" cy="188646"/>
            <a:chOff x="502919" y="1478424"/>
            <a:chExt cx="140365" cy="140363"/>
          </a:xfrm>
        </p:grpSpPr>
        <p:sp>
          <p:nvSpPr>
            <p:cNvPr id="14" name="Oval 13">
              <a:extLst>
                <a:ext uri="{FF2B5EF4-FFF2-40B4-BE49-F238E27FC236}">
                  <a16:creationId xmlns:a16="http://schemas.microsoft.com/office/drawing/2014/main" id="{9E73E685-7298-2B30-8120-EEDE02E99382}"/>
                </a:ext>
              </a:extLst>
            </p:cNvPr>
            <p:cNvSpPr/>
            <p:nvPr/>
          </p:nvSpPr>
          <p:spPr>
            <a:xfrm>
              <a:off x="502919" y="1478424"/>
              <a:ext cx="140365" cy="140363"/>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867"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15" name="Oval 14">
              <a:extLst>
                <a:ext uri="{FF2B5EF4-FFF2-40B4-BE49-F238E27FC236}">
                  <a16:creationId xmlns:a16="http://schemas.microsoft.com/office/drawing/2014/main" id="{D54949E0-48A9-1535-1420-D53C84763E07}"/>
                </a:ext>
              </a:extLst>
            </p:cNvPr>
            <p:cNvSpPr/>
            <p:nvPr/>
          </p:nvSpPr>
          <p:spPr>
            <a:xfrm>
              <a:off x="526448" y="1501953"/>
              <a:ext cx="93306" cy="93305"/>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867"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6" name="Group 15">
            <a:extLst>
              <a:ext uri="{FF2B5EF4-FFF2-40B4-BE49-F238E27FC236}">
                <a16:creationId xmlns:a16="http://schemas.microsoft.com/office/drawing/2014/main" id="{4FDFFEAE-0633-6D7E-3BB5-CDDF7F634E34}"/>
              </a:ext>
            </a:extLst>
          </p:cNvPr>
          <p:cNvGrpSpPr/>
          <p:nvPr/>
        </p:nvGrpSpPr>
        <p:grpSpPr>
          <a:xfrm>
            <a:off x="2654404" y="3344881"/>
            <a:ext cx="188648" cy="188646"/>
            <a:chOff x="502919" y="1478424"/>
            <a:chExt cx="140365" cy="140363"/>
          </a:xfrm>
        </p:grpSpPr>
        <p:sp>
          <p:nvSpPr>
            <p:cNvPr id="17" name="Oval 16">
              <a:extLst>
                <a:ext uri="{FF2B5EF4-FFF2-40B4-BE49-F238E27FC236}">
                  <a16:creationId xmlns:a16="http://schemas.microsoft.com/office/drawing/2014/main" id="{C6CC6ED1-8A0A-5EB4-0EA1-85266047DF05}"/>
                </a:ext>
              </a:extLst>
            </p:cNvPr>
            <p:cNvSpPr/>
            <p:nvPr/>
          </p:nvSpPr>
          <p:spPr>
            <a:xfrm>
              <a:off x="502919" y="1478424"/>
              <a:ext cx="140365" cy="140363"/>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867"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18" name="Oval 17">
              <a:extLst>
                <a:ext uri="{FF2B5EF4-FFF2-40B4-BE49-F238E27FC236}">
                  <a16:creationId xmlns:a16="http://schemas.microsoft.com/office/drawing/2014/main" id="{BA3600DB-D82F-BDF6-8543-073F8A49A852}"/>
                </a:ext>
              </a:extLst>
            </p:cNvPr>
            <p:cNvSpPr/>
            <p:nvPr/>
          </p:nvSpPr>
          <p:spPr>
            <a:xfrm>
              <a:off x="526448" y="1501953"/>
              <a:ext cx="93306" cy="93305"/>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867"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9" name="Group 18">
            <a:extLst>
              <a:ext uri="{FF2B5EF4-FFF2-40B4-BE49-F238E27FC236}">
                <a16:creationId xmlns:a16="http://schemas.microsoft.com/office/drawing/2014/main" id="{E8419BD3-9AFA-0FA1-3968-1845094D27A1}"/>
              </a:ext>
            </a:extLst>
          </p:cNvPr>
          <p:cNvGrpSpPr/>
          <p:nvPr/>
        </p:nvGrpSpPr>
        <p:grpSpPr>
          <a:xfrm>
            <a:off x="2654404" y="3830833"/>
            <a:ext cx="188648" cy="188646"/>
            <a:chOff x="502919" y="1478424"/>
            <a:chExt cx="140365" cy="140363"/>
          </a:xfrm>
        </p:grpSpPr>
        <p:sp>
          <p:nvSpPr>
            <p:cNvPr id="20" name="Oval 19">
              <a:extLst>
                <a:ext uri="{FF2B5EF4-FFF2-40B4-BE49-F238E27FC236}">
                  <a16:creationId xmlns:a16="http://schemas.microsoft.com/office/drawing/2014/main" id="{8A4E4652-83CF-3454-5480-05EAE1869131}"/>
                </a:ext>
              </a:extLst>
            </p:cNvPr>
            <p:cNvSpPr/>
            <p:nvPr/>
          </p:nvSpPr>
          <p:spPr>
            <a:xfrm>
              <a:off x="502919" y="1478424"/>
              <a:ext cx="140365" cy="140363"/>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867"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21" name="Oval 20">
              <a:extLst>
                <a:ext uri="{FF2B5EF4-FFF2-40B4-BE49-F238E27FC236}">
                  <a16:creationId xmlns:a16="http://schemas.microsoft.com/office/drawing/2014/main" id="{F15B0CFB-926A-C173-49BF-AD9BCA253D3D}"/>
                </a:ext>
              </a:extLst>
            </p:cNvPr>
            <p:cNvSpPr/>
            <p:nvPr/>
          </p:nvSpPr>
          <p:spPr>
            <a:xfrm>
              <a:off x="526448" y="1501953"/>
              <a:ext cx="93306" cy="93305"/>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867"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22" name="Group 21">
            <a:extLst>
              <a:ext uri="{FF2B5EF4-FFF2-40B4-BE49-F238E27FC236}">
                <a16:creationId xmlns:a16="http://schemas.microsoft.com/office/drawing/2014/main" id="{EBA2239C-E2C5-5A0D-29C3-D2D20FB1C07C}"/>
              </a:ext>
            </a:extLst>
          </p:cNvPr>
          <p:cNvGrpSpPr/>
          <p:nvPr/>
        </p:nvGrpSpPr>
        <p:grpSpPr>
          <a:xfrm>
            <a:off x="2654404" y="4317622"/>
            <a:ext cx="188648" cy="188646"/>
            <a:chOff x="502919" y="1478424"/>
            <a:chExt cx="140365" cy="140363"/>
          </a:xfrm>
        </p:grpSpPr>
        <p:sp>
          <p:nvSpPr>
            <p:cNvPr id="23" name="Oval 22">
              <a:extLst>
                <a:ext uri="{FF2B5EF4-FFF2-40B4-BE49-F238E27FC236}">
                  <a16:creationId xmlns:a16="http://schemas.microsoft.com/office/drawing/2014/main" id="{360AC1CA-BCE4-B8EF-FEF0-C40DF95FFFF1}"/>
                </a:ext>
              </a:extLst>
            </p:cNvPr>
            <p:cNvSpPr/>
            <p:nvPr/>
          </p:nvSpPr>
          <p:spPr>
            <a:xfrm>
              <a:off x="502919" y="1478424"/>
              <a:ext cx="140365" cy="140363"/>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867"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24" name="Oval 23">
              <a:extLst>
                <a:ext uri="{FF2B5EF4-FFF2-40B4-BE49-F238E27FC236}">
                  <a16:creationId xmlns:a16="http://schemas.microsoft.com/office/drawing/2014/main" id="{32F1E12B-1005-D08A-C02B-3F509CE43F6F}"/>
                </a:ext>
              </a:extLst>
            </p:cNvPr>
            <p:cNvSpPr/>
            <p:nvPr/>
          </p:nvSpPr>
          <p:spPr>
            <a:xfrm>
              <a:off x="526448" y="1501953"/>
              <a:ext cx="93306" cy="93305"/>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867"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25" name="Group 24">
            <a:extLst>
              <a:ext uri="{FF2B5EF4-FFF2-40B4-BE49-F238E27FC236}">
                <a16:creationId xmlns:a16="http://schemas.microsoft.com/office/drawing/2014/main" id="{A977A686-4784-59EB-FDE6-9323EECEA171}"/>
              </a:ext>
            </a:extLst>
          </p:cNvPr>
          <p:cNvGrpSpPr/>
          <p:nvPr/>
        </p:nvGrpSpPr>
        <p:grpSpPr>
          <a:xfrm>
            <a:off x="2654404" y="4808516"/>
            <a:ext cx="188648" cy="188646"/>
            <a:chOff x="502919" y="1478424"/>
            <a:chExt cx="140365" cy="140363"/>
          </a:xfrm>
        </p:grpSpPr>
        <p:sp>
          <p:nvSpPr>
            <p:cNvPr id="26" name="Oval 25">
              <a:extLst>
                <a:ext uri="{FF2B5EF4-FFF2-40B4-BE49-F238E27FC236}">
                  <a16:creationId xmlns:a16="http://schemas.microsoft.com/office/drawing/2014/main" id="{8AC8B264-663B-0731-5E40-10BE7F4E5EF9}"/>
                </a:ext>
              </a:extLst>
            </p:cNvPr>
            <p:cNvSpPr/>
            <p:nvPr/>
          </p:nvSpPr>
          <p:spPr>
            <a:xfrm>
              <a:off x="502919" y="1478424"/>
              <a:ext cx="140365" cy="140363"/>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867"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27" name="Oval 26">
              <a:extLst>
                <a:ext uri="{FF2B5EF4-FFF2-40B4-BE49-F238E27FC236}">
                  <a16:creationId xmlns:a16="http://schemas.microsoft.com/office/drawing/2014/main" id="{23BF1902-F98A-A8A1-9E24-27A3BC90302F}"/>
                </a:ext>
              </a:extLst>
            </p:cNvPr>
            <p:cNvSpPr/>
            <p:nvPr/>
          </p:nvSpPr>
          <p:spPr>
            <a:xfrm>
              <a:off x="526448" y="1501953"/>
              <a:ext cx="93306" cy="93305"/>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867" b="0" i="0" u="none" strike="noStrike" kern="1200" cap="none" spc="0" normalizeH="0" baseline="0" noProof="0">
                <a:ln>
                  <a:noFill/>
                </a:ln>
                <a:solidFill>
                  <a:prstClr val="white"/>
                </a:solidFill>
                <a:effectLst/>
                <a:uLnTx/>
                <a:uFillTx/>
                <a:latin typeface="Calibri"/>
                <a:ea typeface="+mn-ea"/>
                <a:cs typeface="+mn-cs"/>
              </a:endParaRPr>
            </a:p>
          </p:txBody>
        </p:sp>
      </p:grpSp>
      <p:sp>
        <p:nvSpPr>
          <p:cNvPr id="3" name="Text Placeholder 7">
            <a:extLst>
              <a:ext uri="{FF2B5EF4-FFF2-40B4-BE49-F238E27FC236}">
                <a16:creationId xmlns:a16="http://schemas.microsoft.com/office/drawing/2014/main" id="{1B0DA53F-7216-2006-5614-BEC855A7D790}"/>
              </a:ext>
            </a:extLst>
          </p:cNvPr>
          <p:cNvSpPr txBox="1">
            <a:spLocks/>
          </p:cNvSpPr>
          <p:nvPr/>
        </p:nvSpPr>
        <p:spPr>
          <a:xfrm>
            <a:off x="670560" y="6270893"/>
            <a:ext cx="10035538" cy="237757"/>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Brodtkorb E,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Samsonsen</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C, Sund JK, Bråthen G, Helde G, Reimers A. Treatment non-adherence in pseudo-refractory epilepsy. Epilepsy Res. 2016;122:1-6</a:t>
            </a:r>
          </a:p>
        </p:txBody>
      </p:sp>
      <p:sp>
        <p:nvSpPr>
          <p:cNvPr id="28" name="TextBox 27">
            <a:extLst>
              <a:ext uri="{FF2B5EF4-FFF2-40B4-BE49-F238E27FC236}">
                <a16:creationId xmlns:a16="http://schemas.microsoft.com/office/drawing/2014/main" id="{AAD5E89C-7DEB-E1F0-063F-AB7118D34DD1}"/>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GLO2241819</a:t>
            </a:r>
          </a:p>
        </p:txBody>
      </p:sp>
    </p:spTree>
    <p:extLst>
      <p:ext uri="{BB962C8B-B14F-4D97-AF65-F5344CB8AC3E}">
        <p14:creationId xmlns:p14="http://schemas.microsoft.com/office/powerpoint/2010/main" val="3163298313"/>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10EA1089-AFD1-325D-FC55-1A81612FD4DA}"/>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4" progId="TCLayout.ActiveDocument.1">
                  <p:embed/>
                </p:oleObj>
              </mc:Choice>
              <mc:Fallback>
                <p:oleObj name="think-cell Slide" r:id="rId4" imgW="395" imgH="394" progId="TCLayout.ActiveDocument.1">
                  <p:embed/>
                  <p:pic>
                    <p:nvPicPr>
                      <p:cNvPr id="4" name="think-cell data - do not delete" hidden="1">
                        <a:extLst>
                          <a:ext uri="{FF2B5EF4-FFF2-40B4-BE49-F238E27FC236}">
                            <a16:creationId xmlns:a16="http://schemas.microsoft.com/office/drawing/2014/main" id="{10EA1089-AFD1-325D-FC55-1A81612FD4DA}"/>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7422826E-D851-0B93-8ADA-8E9E55171F32}"/>
              </a:ext>
            </a:extLst>
          </p:cNvPr>
          <p:cNvSpPr>
            <a:spLocks noGrp="1"/>
          </p:cNvSpPr>
          <p:nvPr>
            <p:ph type="title"/>
          </p:nvPr>
        </p:nvSpPr>
        <p:spPr/>
        <p:txBody>
          <a:bodyPr vert="horz"/>
          <a:lstStyle/>
          <a:p>
            <a:r>
              <a:rPr lang="en-US" dirty="0"/>
              <a:t>Non-adherence</a:t>
            </a:r>
          </a:p>
        </p:txBody>
      </p:sp>
      <p:sp>
        <p:nvSpPr>
          <p:cNvPr id="5" name="Google Shape;502;p12">
            <a:extLst>
              <a:ext uri="{FF2B5EF4-FFF2-40B4-BE49-F238E27FC236}">
                <a16:creationId xmlns:a16="http://schemas.microsoft.com/office/drawing/2014/main" id="{17E1BF8B-FCB3-D3C6-EF3C-8C4FE9981EBB}"/>
              </a:ext>
            </a:extLst>
          </p:cNvPr>
          <p:cNvSpPr/>
          <p:nvPr/>
        </p:nvSpPr>
        <p:spPr>
          <a:xfrm>
            <a:off x="670560" y="1340587"/>
            <a:ext cx="10949940" cy="399788"/>
          </a:xfrm>
          <a:prstGeom prst="rect">
            <a:avLst/>
          </a:prstGeom>
          <a:noFill/>
          <a:ln>
            <a:noFill/>
          </a:ln>
        </p:spPr>
        <p:txBody>
          <a:bodyPr spcFirstLastPara="1" wrap="square" lIns="0" tIns="45561" rIns="90011" bIns="45561"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9CDE"/>
                </a:solidFill>
                <a:effectLst/>
                <a:uLnTx/>
                <a:uFillTx/>
                <a:latin typeface="Georgia"/>
                <a:ea typeface="Calibri"/>
                <a:cs typeface="Calibri"/>
                <a:sym typeface="Calibri"/>
              </a:rPr>
              <a:t>Missing AED doses is a persistent challenge among children, adolescents, and adults</a:t>
            </a:r>
          </a:p>
        </p:txBody>
      </p:sp>
      <p:sp>
        <p:nvSpPr>
          <p:cNvPr id="6" name="Rectangle 5">
            <a:extLst>
              <a:ext uri="{FF2B5EF4-FFF2-40B4-BE49-F238E27FC236}">
                <a16:creationId xmlns:a16="http://schemas.microsoft.com/office/drawing/2014/main" id="{9E8DE874-CA28-83D8-D398-8D81C699EA15}"/>
              </a:ext>
            </a:extLst>
          </p:cNvPr>
          <p:cNvSpPr/>
          <p:nvPr/>
        </p:nvSpPr>
        <p:spPr>
          <a:xfrm>
            <a:off x="2206784" y="2198687"/>
            <a:ext cx="5288889" cy="8508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226478" marR="0" lvl="1" indent="-226478" algn="l" defTabSz="1219170" rtl="0" eaLnBrk="1" fontAlgn="auto" latinLnBrk="0" hangingPunct="1">
              <a:lnSpc>
                <a:spcPct val="100000"/>
              </a:lnSpc>
              <a:spcBef>
                <a:spcPts val="0"/>
              </a:spcBef>
              <a:spcAft>
                <a:spcPts val="0"/>
              </a:spcAft>
              <a:buClrTx/>
              <a:buSzPct val="100000"/>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Georgia"/>
                <a:ea typeface="+mn-ea"/>
                <a:cs typeface="+mn-cs"/>
              </a:rPr>
              <a:t>Population-based study of patients aged &lt;16 years with a diagnosis of epilepsy and receiving AEDs from the </a:t>
            </a:r>
            <a:r>
              <a:rPr kumimoji="0" lang="en-US" sz="1200" b="0" i="0" u="none" strike="noStrike" kern="1200" cap="none" spc="0" normalizeH="0" baseline="0" noProof="0" dirty="0" err="1">
                <a:ln>
                  <a:noFill/>
                </a:ln>
                <a:solidFill>
                  <a:srgbClr val="000000"/>
                </a:solidFill>
                <a:effectLst/>
                <a:uLnTx/>
                <a:uFillTx/>
                <a:latin typeface="Georgia"/>
                <a:ea typeface="+mn-ea"/>
                <a:cs typeface="+mn-cs"/>
              </a:rPr>
              <a:t>Tayside</a:t>
            </a:r>
            <a:r>
              <a:rPr kumimoji="0" lang="en-US" sz="1200" b="0" i="0" u="none" strike="noStrike" kern="1200" cap="none" spc="0" normalizeH="0" baseline="0" noProof="0" dirty="0">
                <a:ln>
                  <a:noFill/>
                </a:ln>
                <a:solidFill>
                  <a:srgbClr val="000000"/>
                </a:solidFill>
                <a:effectLst/>
                <a:uLnTx/>
                <a:uFillTx/>
                <a:latin typeface="Georgia"/>
                <a:ea typeface="+mn-ea"/>
                <a:cs typeface="+mn-cs"/>
              </a:rPr>
              <a:t> Children's Epilepsy Database in Scotland</a:t>
            </a:r>
          </a:p>
          <a:p>
            <a:pPr marL="226478" marR="0" lvl="1" indent="-226478" algn="l" defTabSz="1219170" rtl="0" eaLnBrk="1" fontAlgn="auto" latinLnBrk="0" hangingPunct="1">
              <a:lnSpc>
                <a:spcPct val="100000"/>
              </a:lnSpc>
              <a:spcBef>
                <a:spcPts val="0"/>
              </a:spcBef>
              <a:spcAft>
                <a:spcPts val="0"/>
              </a:spcAft>
              <a:buClrTx/>
              <a:buSzPct val="100000"/>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Georgia"/>
                <a:ea typeface="+mn-ea"/>
                <a:cs typeface="+mn-cs"/>
              </a:rPr>
              <a:t>Adherence to AEDs was calculated based on medication dispensing data </a:t>
            </a:r>
          </a:p>
        </p:txBody>
      </p:sp>
      <p:sp>
        <p:nvSpPr>
          <p:cNvPr id="7" name="Text Placeholder 5">
            <a:extLst>
              <a:ext uri="{FF2B5EF4-FFF2-40B4-BE49-F238E27FC236}">
                <a16:creationId xmlns:a16="http://schemas.microsoft.com/office/drawing/2014/main" id="{69C8E32C-D73E-1B8E-F6F5-46956F796370}"/>
              </a:ext>
            </a:extLst>
          </p:cNvPr>
          <p:cNvSpPr txBox="1">
            <a:spLocks/>
          </p:cNvSpPr>
          <p:nvPr/>
        </p:nvSpPr>
        <p:spPr>
          <a:xfrm>
            <a:off x="670560" y="1917080"/>
            <a:ext cx="1441116" cy="1414046"/>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2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Children and adolescents &lt;16 years</a:t>
            </a:r>
          </a:p>
        </p:txBody>
      </p:sp>
      <p:sp>
        <p:nvSpPr>
          <p:cNvPr id="8" name="Text Placeholder 5">
            <a:extLst>
              <a:ext uri="{FF2B5EF4-FFF2-40B4-BE49-F238E27FC236}">
                <a16:creationId xmlns:a16="http://schemas.microsoft.com/office/drawing/2014/main" id="{21E57465-03EE-7961-521E-105181BC4609}"/>
              </a:ext>
            </a:extLst>
          </p:cNvPr>
          <p:cNvSpPr txBox="1">
            <a:spLocks/>
          </p:cNvSpPr>
          <p:nvPr/>
        </p:nvSpPr>
        <p:spPr>
          <a:xfrm>
            <a:off x="670560" y="3681657"/>
            <a:ext cx="1441116" cy="1279038"/>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2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Adults</a:t>
            </a:r>
          </a:p>
        </p:txBody>
      </p:sp>
      <p:sp>
        <p:nvSpPr>
          <p:cNvPr id="9" name="Rectangle 8">
            <a:extLst>
              <a:ext uri="{FF2B5EF4-FFF2-40B4-BE49-F238E27FC236}">
                <a16:creationId xmlns:a16="http://schemas.microsoft.com/office/drawing/2014/main" id="{67C97277-1C20-9A7D-3388-902D55C6C17F}"/>
              </a:ext>
            </a:extLst>
          </p:cNvPr>
          <p:cNvSpPr/>
          <p:nvPr/>
        </p:nvSpPr>
        <p:spPr>
          <a:xfrm>
            <a:off x="2206784" y="3771101"/>
            <a:ext cx="5288889" cy="10345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226478" marR="0" lvl="1" indent="-226478" algn="l" defTabSz="1219170" rtl="0" eaLnBrk="1" fontAlgn="auto" latinLnBrk="0" hangingPunct="1">
              <a:lnSpc>
                <a:spcPct val="100000"/>
              </a:lnSpc>
              <a:spcBef>
                <a:spcPts val="0"/>
              </a:spcBef>
              <a:spcAft>
                <a:spcPts val="0"/>
              </a:spcAft>
              <a:buClrTx/>
              <a:buSzPct val="100000"/>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Georgia"/>
                <a:ea typeface="+mn-ea"/>
                <a:cs typeface="+mn-cs"/>
              </a:rPr>
              <a:t>Retrospective analysis of adults in a US managed care population (aged ≥21 years) with a diagnosis of epilepsy (primary or non- primary) or non-febrile convulsions and ≥2 AED prescription claims over the 5-year</a:t>
            </a:r>
            <a:br>
              <a:rPr kumimoji="0" lang="en-US" sz="1200" b="0" i="0" u="none" strike="noStrike" kern="1200" cap="none" spc="0" normalizeH="0" baseline="0" noProof="0" dirty="0">
                <a:ln>
                  <a:noFill/>
                </a:ln>
                <a:solidFill>
                  <a:srgbClr val="000000"/>
                </a:solidFill>
                <a:effectLst/>
                <a:uLnTx/>
                <a:uFillTx/>
                <a:latin typeface="Georgia"/>
                <a:ea typeface="+mn-ea"/>
                <a:cs typeface="+mn-cs"/>
              </a:rPr>
            </a:br>
            <a:r>
              <a:rPr kumimoji="0" lang="en-US" sz="1200" b="0" i="0" u="none" strike="noStrike" kern="1200" cap="none" spc="0" normalizeH="0" baseline="0" noProof="0" dirty="0">
                <a:ln>
                  <a:noFill/>
                </a:ln>
                <a:solidFill>
                  <a:srgbClr val="000000"/>
                </a:solidFill>
                <a:effectLst/>
                <a:uLnTx/>
                <a:uFillTx/>
                <a:latin typeface="Georgia"/>
                <a:ea typeface="+mn-ea"/>
                <a:cs typeface="+mn-cs"/>
              </a:rPr>
              <a:t>study period</a:t>
            </a:r>
          </a:p>
          <a:p>
            <a:pPr marL="226478" marR="0" lvl="1" indent="-226478" algn="l" defTabSz="1219170" rtl="0" eaLnBrk="1" fontAlgn="auto" latinLnBrk="0" hangingPunct="1">
              <a:lnSpc>
                <a:spcPct val="100000"/>
              </a:lnSpc>
              <a:spcBef>
                <a:spcPts val="0"/>
              </a:spcBef>
              <a:spcAft>
                <a:spcPts val="0"/>
              </a:spcAft>
              <a:buClrTx/>
              <a:buSzPct val="100000"/>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Georgia"/>
                <a:ea typeface="+mn-ea"/>
                <a:cs typeface="+mn-cs"/>
              </a:rPr>
              <a:t>AED adherence was calculated based on prescription drug claims </a:t>
            </a:r>
          </a:p>
        </p:txBody>
      </p:sp>
      <p:sp>
        <p:nvSpPr>
          <p:cNvPr id="10" name="Rectangle 9">
            <a:extLst>
              <a:ext uri="{FF2B5EF4-FFF2-40B4-BE49-F238E27FC236}">
                <a16:creationId xmlns:a16="http://schemas.microsoft.com/office/drawing/2014/main" id="{690C21AB-EAFD-9345-850D-DA157CAE0B8C}"/>
              </a:ext>
            </a:extLst>
          </p:cNvPr>
          <p:cNvSpPr/>
          <p:nvPr/>
        </p:nvSpPr>
        <p:spPr>
          <a:xfrm>
            <a:off x="10138611" y="2198687"/>
            <a:ext cx="1382829" cy="6853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1" indent="0" algn="l" defTabSz="1219170" rtl="0" eaLnBrk="1" fontAlgn="auto" latinLnBrk="0" hangingPunct="1">
              <a:lnSpc>
                <a:spcPct val="100000"/>
              </a:lnSpc>
              <a:spcBef>
                <a:spcPts val="0"/>
              </a:spcBef>
              <a:spcAft>
                <a:spcPts val="0"/>
              </a:spcAft>
              <a:buClrTx/>
              <a:buSzPct val="100000"/>
              <a:buFontTx/>
              <a:buNone/>
              <a:tabLst/>
              <a:defRPr/>
            </a:pPr>
            <a:r>
              <a:rPr kumimoji="0" lang="en-US" sz="1200" b="0" i="0" u="none" strike="noStrike" kern="1200" cap="none" spc="0" normalizeH="0" baseline="0" noProof="0" dirty="0">
                <a:ln>
                  <a:noFill/>
                </a:ln>
                <a:solidFill>
                  <a:srgbClr val="000000"/>
                </a:solidFill>
                <a:effectLst/>
                <a:uLnTx/>
                <a:uFillTx/>
                <a:latin typeface="Georgia"/>
                <a:ea typeface="+mn-ea"/>
                <a:cs typeface="+mn-cs"/>
              </a:rPr>
              <a:t>Patients with an Adherence Index of &lt;90%</a:t>
            </a:r>
            <a:r>
              <a:rPr kumimoji="0" lang="en-US" sz="1200" b="0" i="0" u="none" strike="noStrike" kern="1200" cap="none" spc="0" normalizeH="0" baseline="30000" noProof="0" dirty="0">
                <a:ln>
                  <a:noFill/>
                </a:ln>
                <a:solidFill>
                  <a:srgbClr val="000000"/>
                </a:solidFill>
                <a:effectLst/>
                <a:uLnTx/>
                <a:uFillTx/>
                <a:latin typeface="Georgia"/>
                <a:ea typeface="+mn-ea"/>
                <a:cs typeface="+mn-cs"/>
              </a:rPr>
              <a:t>1 </a:t>
            </a:r>
            <a:r>
              <a:rPr kumimoji="0" lang="en-US" sz="1200" b="0" i="0" u="none" strike="noStrike" kern="1200" cap="none" spc="0" normalizeH="0" baseline="0" noProof="0" dirty="0">
                <a:ln>
                  <a:noFill/>
                </a:ln>
                <a:solidFill>
                  <a:srgbClr val="000000"/>
                </a:solidFill>
                <a:effectLst/>
                <a:uLnTx/>
                <a:uFillTx/>
                <a:latin typeface="Georgia"/>
                <a:ea typeface="+mn-ea"/>
                <a:cs typeface="+mn-cs"/>
              </a:rPr>
              <a:t>(N=320)</a:t>
            </a:r>
            <a:endParaRPr kumimoji="0" lang="en-US" sz="1200" b="0" i="0" u="none" strike="noStrike" kern="1200" cap="none" spc="0" normalizeH="0" baseline="30000" noProof="0" dirty="0">
              <a:ln>
                <a:noFill/>
              </a:ln>
              <a:solidFill>
                <a:srgbClr val="000000"/>
              </a:solidFill>
              <a:effectLst/>
              <a:uLnTx/>
              <a:uFillTx/>
              <a:latin typeface="Georgia"/>
              <a:ea typeface="+mn-ea"/>
              <a:cs typeface="+mn-cs"/>
            </a:endParaRPr>
          </a:p>
        </p:txBody>
      </p:sp>
      <p:sp>
        <p:nvSpPr>
          <p:cNvPr id="11" name="Rectangle 10">
            <a:extLst>
              <a:ext uri="{FF2B5EF4-FFF2-40B4-BE49-F238E27FC236}">
                <a16:creationId xmlns:a16="http://schemas.microsoft.com/office/drawing/2014/main" id="{3767797A-1F0F-9A9C-00CB-A2CFFAED41DF}"/>
              </a:ext>
            </a:extLst>
          </p:cNvPr>
          <p:cNvSpPr/>
          <p:nvPr/>
        </p:nvSpPr>
        <p:spPr>
          <a:xfrm>
            <a:off x="10138611" y="3771101"/>
            <a:ext cx="1382829" cy="103459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1" indent="0" algn="l" defTabSz="1219170" rtl="0" eaLnBrk="1" fontAlgn="auto" latinLnBrk="0" hangingPunct="1">
              <a:lnSpc>
                <a:spcPct val="100000"/>
              </a:lnSpc>
              <a:spcBef>
                <a:spcPts val="0"/>
              </a:spcBef>
              <a:spcAft>
                <a:spcPts val="0"/>
              </a:spcAft>
              <a:buClrTx/>
              <a:buSzPct val="100000"/>
              <a:buFontTx/>
              <a:buNone/>
              <a:tabLst/>
              <a:defRPr/>
            </a:pPr>
            <a:r>
              <a:rPr kumimoji="0" lang="en-US" sz="1200" b="0" i="0" u="none" strike="noStrike" kern="1200" cap="none" spc="0" normalizeH="0" baseline="0" noProof="0" dirty="0">
                <a:ln>
                  <a:noFill/>
                </a:ln>
                <a:solidFill>
                  <a:srgbClr val="000000"/>
                </a:solidFill>
                <a:effectLst/>
                <a:uLnTx/>
                <a:uFillTx/>
                <a:latin typeface="Georgia"/>
                <a:ea typeface="+mn-ea"/>
                <a:cs typeface="+mn-cs"/>
              </a:rPr>
              <a:t>Patients with a Nonadherence medication possession ratio of &lt;80%</a:t>
            </a:r>
            <a:r>
              <a:rPr kumimoji="0" lang="en-US" sz="1200" b="0" i="0" u="none" strike="noStrike" kern="1200" cap="none" spc="0" normalizeH="0" baseline="30000" noProof="0" dirty="0">
                <a:ln>
                  <a:noFill/>
                </a:ln>
                <a:solidFill>
                  <a:srgbClr val="000000"/>
                </a:solidFill>
                <a:effectLst/>
                <a:uLnTx/>
                <a:uFillTx/>
                <a:latin typeface="Georgia"/>
                <a:ea typeface="+mn-ea"/>
                <a:cs typeface="+mn-cs"/>
              </a:rPr>
              <a:t>2 </a:t>
            </a:r>
            <a:r>
              <a:rPr kumimoji="0" lang="en-US" sz="1200" b="0" i="0" u="none" strike="noStrike" kern="1200" cap="none" spc="0" normalizeH="0" baseline="0" noProof="0" dirty="0">
                <a:ln>
                  <a:noFill/>
                </a:ln>
                <a:solidFill>
                  <a:srgbClr val="000000"/>
                </a:solidFill>
                <a:effectLst/>
                <a:uLnTx/>
                <a:uFillTx/>
                <a:latin typeface="Georgia"/>
                <a:ea typeface="+mn-ea"/>
                <a:cs typeface="+mn-cs"/>
              </a:rPr>
              <a:t>(N=10,892)</a:t>
            </a:r>
            <a:endParaRPr kumimoji="0" lang="en-US" sz="1200" b="0" i="0" u="none" strike="noStrike" kern="1200" cap="none" spc="0" normalizeH="0" baseline="30000" noProof="0" dirty="0">
              <a:ln>
                <a:noFill/>
              </a:ln>
              <a:solidFill>
                <a:srgbClr val="000000"/>
              </a:solidFill>
              <a:effectLst/>
              <a:uLnTx/>
              <a:uFillTx/>
              <a:latin typeface="Georgia"/>
              <a:ea typeface="+mn-ea"/>
              <a:cs typeface="+mn-cs"/>
            </a:endParaRPr>
          </a:p>
        </p:txBody>
      </p:sp>
      <p:cxnSp>
        <p:nvCxnSpPr>
          <p:cNvPr id="12" name="Straight Connector 11">
            <a:extLst>
              <a:ext uri="{FF2B5EF4-FFF2-40B4-BE49-F238E27FC236}">
                <a16:creationId xmlns:a16="http://schemas.microsoft.com/office/drawing/2014/main" id="{7E5799F8-D72A-9EB6-2204-DF815566D658}"/>
              </a:ext>
            </a:extLst>
          </p:cNvPr>
          <p:cNvCxnSpPr>
            <a:cxnSpLocks/>
          </p:cNvCxnSpPr>
          <p:nvPr/>
        </p:nvCxnSpPr>
        <p:spPr>
          <a:xfrm>
            <a:off x="2206784" y="3506392"/>
            <a:ext cx="9396211"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graphicFrame>
        <p:nvGraphicFramePr>
          <p:cNvPr id="13" name="Chart 12">
            <a:extLst>
              <a:ext uri="{FF2B5EF4-FFF2-40B4-BE49-F238E27FC236}">
                <a16:creationId xmlns:a16="http://schemas.microsoft.com/office/drawing/2014/main" id="{0A77A7DD-CBAC-321D-2638-5C9DF6A775DB}"/>
              </a:ext>
            </a:extLst>
          </p:cNvPr>
          <p:cNvGraphicFramePr/>
          <p:nvPr/>
        </p:nvGraphicFramePr>
        <p:xfrm>
          <a:off x="7504827" y="1840139"/>
          <a:ext cx="2523940" cy="1462316"/>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4" name="Chart 13">
            <a:extLst>
              <a:ext uri="{FF2B5EF4-FFF2-40B4-BE49-F238E27FC236}">
                <a16:creationId xmlns:a16="http://schemas.microsoft.com/office/drawing/2014/main" id="{0436DFAC-9AA0-7F79-1C94-BEF4D217DB40}"/>
              </a:ext>
            </a:extLst>
          </p:cNvPr>
          <p:cNvGraphicFramePr/>
          <p:nvPr/>
        </p:nvGraphicFramePr>
        <p:xfrm>
          <a:off x="7443043" y="3551504"/>
          <a:ext cx="2656889" cy="1539344"/>
        </p:xfrm>
        <a:graphic>
          <a:graphicData uri="http://schemas.openxmlformats.org/drawingml/2006/chart">
            <c:chart xmlns:c="http://schemas.openxmlformats.org/drawingml/2006/chart" xmlns:r="http://schemas.openxmlformats.org/officeDocument/2006/relationships" r:id="rId7"/>
          </a:graphicData>
        </a:graphic>
      </p:graphicFrame>
      <p:sp>
        <p:nvSpPr>
          <p:cNvPr id="15" name="Rectangle 14">
            <a:extLst>
              <a:ext uri="{FF2B5EF4-FFF2-40B4-BE49-F238E27FC236}">
                <a16:creationId xmlns:a16="http://schemas.microsoft.com/office/drawing/2014/main" id="{2B2BCA1F-0999-73EE-A558-62836AF37DE8}"/>
              </a:ext>
            </a:extLst>
          </p:cNvPr>
          <p:cNvSpPr>
            <a:spLocks/>
          </p:cNvSpPr>
          <p:nvPr/>
        </p:nvSpPr>
        <p:spPr>
          <a:xfrm>
            <a:off x="670560" y="5144740"/>
            <a:ext cx="10936224" cy="399788"/>
          </a:xfrm>
          <a:prstGeom prst="rect">
            <a:avLst/>
          </a:prstGeom>
          <a:solidFill>
            <a:srgbClr val="004F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Georgia"/>
                <a:ea typeface="+mn-ea"/>
                <a:cs typeface="+mn-cs"/>
              </a:rPr>
              <a:t>The number one reason for breakthrough seizures is a missed dose Risk for breakthrough seizures rises when plasma levels fall outside of therapeutic range</a:t>
            </a:r>
            <a:r>
              <a:rPr kumimoji="0" lang="en-US" sz="1200" b="0" i="0" u="none" strike="noStrike" kern="1200" cap="none" spc="0" normalizeH="0" baseline="30000" noProof="0" dirty="0">
                <a:ln>
                  <a:noFill/>
                </a:ln>
                <a:solidFill>
                  <a:prstClr val="white"/>
                </a:solidFill>
                <a:effectLst/>
                <a:uLnTx/>
                <a:uFillTx/>
                <a:latin typeface="Georgia"/>
                <a:ea typeface="+mn-ea"/>
                <a:cs typeface="+mn-cs"/>
              </a:rPr>
              <a:t>3</a:t>
            </a:r>
          </a:p>
        </p:txBody>
      </p:sp>
      <p:sp>
        <p:nvSpPr>
          <p:cNvPr id="3" name="Text Placeholder 7">
            <a:extLst>
              <a:ext uri="{FF2B5EF4-FFF2-40B4-BE49-F238E27FC236}">
                <a16:creationId xmlns:a16="http://schemas.microsoft.com/office/drawing/2014/main" id="{F1A96324-84AF-5F36-8E3E-BBAE69652CA1}"/>
              </a:ext>
            </a:extLst>
          </p:cNvPr>
          <p:cNvSpPr txBox="1">
            <a:spLocks/>
          </p:cNvSpPr>
          <p:nvPr/>
        </p:nvSpPr>
        <p:spPr>
          <a:xfrm>
            <a:off x="670560" y="5980044"/>
            <a:ext cx="10035538" cy="528606"/>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1. Shetty J., Greene SA., et al. Adherence to antiepileptic drugs in children with epilepsy in a Scottish population cohort. Child Neurol. 2016;58:469-474, 2. Davis KL.,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Candrilli</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SD., et al. Prevalence and cost of nonadherence with antiepileptic drugs in an adult managed care population. Epilepsia. 2008;49:446-454, 3. Specht U, Elsner H., et al. Postictal serum levels of antiepileptic drugs for detection of noncompliance. Epi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Behav</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2003;4:487-495</a:t>
            </a:r>
          </a:p>
        </p:txBody>
      </p:sp>
      <p:sp>
        <p:nvSpPr>
          <p:cNvPr id="17" name="TextBox 16">
            <a:extLst>
              <a:ext uri="{FF2B5EF4-FFF2-40B4-BE49-F238E27FC236}">
                <a16:creationId xmlns:a16="http://schemas.microsoft.com/office/drawing/2014/main" id="{C1D7D04A-BB7C-6357-B01F-763976444D08}"/>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GLO2241819</a:t>
            </a:r>
          </a:p>
        </p:txBody>
      </p:sp>
    </p:spTree>
    <p:extLst>
      <p:ext uri="{BB962C8B-B14F-4D97-AF65-F5344CB8AC3E}">
        <p14:creationId xmlns:p14="http://schemas.microsoft.com/office/powerpoint/2010/main" val="934100405"/>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DFBBB570-51D1-FB58-1EE9-A93CD0D99894}"/>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4" progId="TCLayout.ActiveDocument.1">
                  <p:embed/>
                </p:oleObj>
              </mc:Choice>
              <mc:Fallback>
                <p:oleObj name="think-cell Slide" r:id="rId4" imgW="395" imgH="394" progId="TCLayout.ActiveDocument.1">
                  <p:embed/>
                  <p:pic>
                    <p:nvPicPr>
                      <p:cNvPr id="5" name="think-cell data - do not delete" hidden="1">
                        <a:extLst>
                          <a:ext uri="{FF2B5EF4-FFF2-40B4-BE49-F238E27FC236}">
                            <a16:creationId xmlns:a16="http://schemas.microsoft.com/office/drawing/2014/main" id="{DFBBB570-51D1-FB58-1EE9-A93CD0D99894}"/>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4" name="Title 3">
            <a:extLst>
              <a:ext uri="{FF2B5EF4-FFF2-40B4-BE49-F238E27FC236}">
                <a16:creationId xmlns:a16="http://schemas.microsoft.com/office/drawing/2014/main" id="{42AF4DDA-2D51-7CE3-7862-78871969F119}"/>
              </a:ext>
            </a:extLst>
          </p:cNvPr>
          <p:cNvSpPr>
            <a:spLocks noGrp="1"/>
          </p:cNvSpPr>
          <p:nvPr>
            <p:ph type="title"/>
          </p:nvPr>
        </p:nvSpPr>
        <p:spPr/>
        <p:txBody>
          <a:bodyPr vert="horz"/>
          <a:lstStyle/>
          <a:p>
            <a:r>
              <a:rPr lang="en-US" dirty="0"/>
              <a:t>Incidence of non-adherence in epilepsy</a:t>
            </a:r>
          </a:p>
        </p:txBody>
      </p:sp>
      <p:sp>
        <p:nvSpPr>
          <p:cNvPr id="3" name="Text Placeholder 5">
            <a:extLst>
              <a:ext uri="{FF2B5EF4-FFF2-40B4-BE49-F238E27FC236}">
                <a16:creationId xmlns:a16="http://schemas.microsoft.com/office/drawing/2014/main" id="{2D1FD9A4-C11E-092C-FCBC-E568B36AB816}"/>
              </a:ext>
            </a:extLst>
          </p:cNvPr>
          <p:cNvSpPr txBox="1">
            <a:spLocks/>
          </p:cNvSpPr>
          <p:nvPr/>
        </p:nvSpPr>
        <p:spPr>
          <a:xfrm>
            <a:off x="670560" y="1447800"/>
            <a:ext cx="3180493" cy="520701"/>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Non-refractory epilepsy</a:t>
            </a:r>
          </a:p>
        </p:txBody>
      </p:sp>
      <p:sp>
        <p:nvSpPr>
          <p:cNvPr id="6" name="Text Placeholder 5">
            <a:extLst>
              <a:ext uri="{FF2B5EF4-FFF2-40B4-BE49-F238E27FC236}">
                <a16:creationId xmlns:a16="http://schemas.microsoft.com/office/drawing/2014/main" id="{DE355579-951C-89FF-91C4-69A476DEF4A2}"/>
              </a:ext>
            </a:extLst>
          </p:cNvPr>
          <p:cNvSpPr txBox="1">
            <a:spLocks/>
          </p:cNvSpPr>
          <p:nvPr/>
        </p:nvSpPr>
        <p:spPr>
          <a:xfrm>
            <a:off x="4016093" y="1447800"/>
            <a:ext cx="7591707" cy="520701"/>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Refractory epilepsy</a:t>
            </a:r>
          </a:p>
        </p:txBody>
      </p:sp>
      <p:sp>
        <p:nvSpPr>
          <p:cNvPr id="7" name="Rectangle 6">
            <a:extLst>
              <a:ext uri="{FF2B5EF4-FFF2-40B4-BE49-F238E27FC236}">
                <a16:creationId xmlns:a16="http://schemas.microsoft.com/office/drawing/2014/main" id="{68EB1ACB-C13A-6813-BA61-CCDC9223DC2D}"/>
              </a:ext>
            </a:extLst>
          </p:cNvPr>
          <p:cNvSpPr/>
          <p:nvPr/>
        </p:nvSpPr>
        <p:spPr>
          <a:xfrm>
            <a:off x="1017343" y="2047557"/>
            <a:ext cx="2833709" cy="49244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40% unintentional </a:t>
            </a:r>
            <a:br>
              <a:rPr kumimoji="0" lang="en-US" sz="1600" b="0" i="0" u="none" strike="noStrike" kern="1200" cap="none" spc="0" normalizeH="0" baseline="0" noProof="0" dirty="0">
                <a:ln>
                  <a:noFill/>
                </a:ln>
                <a:solidFill>
                  <a:srgbClr val="000000"/>
                </a:solidFill>
                <a:effectLst/>
                <a:uLnTx/>
                <a:uFillTx/>
                <a:latin typeface="Georgia"/>
                <a:ea typeface="+mn-ea"/>
                <a:cs typeface="+mn-cs"/>
              </a:rPr>
            </a:br>
            <a:r>
              <a:rPr kumimoji="0" lang="en-US" sz="1600" b="0" i="0" u="none" strike="noStrike" kern="1200" cap="none" spc="0" normalizeH="0" baseline="0" noProof="0" dirty="0">
                <a:ln>
                  <a:noFill/>
                </a:ln>
                <a:solidFill>
                  <a:srgbClr val="000000"/>
                </a:solidFill>
                <a:effectLst/>
                <a:uLnTx/>
                <a:uFillTx/>
                <a:latin typeface="Georgia"/>
                <a:ea typeface="+mn-ea"/>
                <a:cs typeface="+mn-cs"/>
              </a:rPr>
              <a:t>non-adherence</a:t>
            </a:r>
          </a:p>
        </p:txBody>
      </p:sp>
      <p:sp>
        <p:nvSpPr>
          <p:cNvPr id="8" name="Rectangle 7">
            <a:extLst>
              <a:ext uri="{FF2B5EF4-FFF2-40B4-BE49-F238E27FC236}">
                <a16:creationId xmlns:a16="http://schemas.microsoft.com/office/drawing/2014/main" id="{2D80BDF7-F6E6-35C0-5EF5-F091220F80B3}"/>
              </a:ext>
            </a:extLst>
          </p:cNvPr>
          <p:cNvSpPr/>
          <p:nvPr/>
        </p:nvSpPr>
        <p:spPr>
          <a:xfrm>
            <a:off x="1017343" y="2853842"/>
            <a:ext cx="2833709" cy="49244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30% intentional </a:t>
            </a:r>
            <a:br>
              <a:rPr kumimoji="0" lang="en-US" sz="1600" b="0" i="0" u="none" strike="noStrike" kern="1200" cap="none" spc="0" normalizeH="0" baseline="0" noProof="0" dirty="0">
                <a:ln>
                  <a:noFill/>
                </a:ln>
                <a:solidFill>
                  <a:srgbClr val="000000"/>
                </a:solidFill>
                <a:effectLst/>
                <a:uLnTx/>
                <a:uFillTx/>
                <a:latin typeface="Georgia"/>
                <a:ea typeface="+mn-ea"/>
                <a:cs typeface="+mn-cs"/>
              </a:rPr>
            </a:br>
            <a:r>
              <a:rPr kumimoji="0" lang="en-US" sz="1600" b="0" i="0" u="none" strike="noStrike" kern="1200" cap="none" spc="0" normalizeH="0" baseline="0" noProof="0" dirty="0">
                <a:ln>
                  <a:noFill/>
                </a:ln>
                <a:solidFill>
                  <a:srgbClr val="000000"/>
                </a:solidFill>
                <a:effectLst/>
                <a:uLnTx/>
                <a:uFillTx/>
                <a:latin typeface="Georgia"/>
                <a:ea typeface="+mn-ea"/>
                <a:cs typeface="+mn-cs"/>
              </a:rPr>
              <a:t>non-adherence</a:t>
            </a:r>
            <a:r>
              <a:rPr kumimoji="0" lang="en-US" sz="1600" b="0" i="0" u="none" strike="noStrike" kern="1200" cap="none" spc="0" normalizeH="0" baseline="30000" noProof="0" dirty="0">
                <a:ln>
                  <a:noFill/>
                </a:ln>
                <a:solidFill>
                  <a:srgbClr val="000000"/>
                </a:solidFill>
                <a:effectLst/>
                <a:uLnTx/>
                <a:uFillTx/>
                <a:latin typeface="Georgia"/>
                <a:ea typeface="+mn-ea"/>
                <a:cs typeface="+mn-cs"/>
              </a:rPr>
              <a:t>1</a:t>
            </a:r>
          </a:p>
        </p:txBody>
      </p:sp>
      <p:cxnSp>
        <p:nvCxnSpPr>
          <p:cNvPr id="10" name="Straight Connector 9">
            <a:extLst>
              <a:ext uri="{FF2B5EF4-FFF2-40B4-BE49-F238E27FC236}">
                <a16:creationId xmlns:a16="http://schemas.microsoft.com/office/drawing/2014/main" id="{6CC64A61-0C58-C0B7-5AC3-740CCABC46BC}"/>
              </a:ext>
            </a:extLst>
          </p:cNvPr>
          <p:cNvCxnSpPr>
            <a:cxnSpLocks/>
            <a:stCxn id="16" idx="4"/>
            <a:endCxn id="13" idx="0"/>
          </p:cNvCxnSpPr>
          <p:nvPr/>
        </p:nvCxnSpPr>
        <p:spPr>
          <a:xfrm>
            <a:off x="764813" y="2251467"/>
            <a:ext cx="1" cy="661446"/>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90B4F185-B35D-61DC-957B-3A7A9FFB0591}"/>
              </a:ext>
            </a:extLst>
          </p:cNvPr>
          <p:cNvGrpSpPr/>
          <p:nvPr/>
        </p:nvGrpSpPr>
        <p:grpSpPr>
          <a:xfrm>
            <a:off x="670560" y="2095688"/>
            <a:ext cx="188508" cy="187151"/>
            <a:chOff x="502919" y="1478424"/>
            <a:chExt cx="140365" cy="140363"/>
          </a:xfrm>
        </p:grpSpPr>
        <p:sp>
          <p:nvSpPr>
            <p:cNvPr id="15" name="Oval 14">
              <a:extLst>
                <a:ext uri="{FF2B5EF4-FFF2-40B4-BE49-F238E27FC236}">
                  <a16:creationId xmlns:a16="http://schemas.microsoft.com/office/drawing/2014/main" id="{E85C68B9-C67B-1FA8-6EAC-A27142D1F7D7}"/>
                </a:ext>
              </a:extLst>
            </p:cNvPr>
            <p:cNvSpPr/>
            <p:nvPr/>
          </p:nvSpPr>
          <p:spPr>
            <a:xfrm>
              <a:off x="502919" y="1478424"/>
              <a:ext cx="140365" cy="140363"/>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867"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16" name="Oval 15">
              <a:extLst>
                <a:ext uri="{FF2B5EF4-FFF2-40B4-BE49-F238E27FC236}">
                  <a16:creationId xmlns:a16="http://schemas.microsoft.com/office/drawing/2014/main" id="{0796EE2C-761D-748F-DD9D-50182867E603}"/>
                </a:ext>
              </a:extLst>
            </p:cNvPr>
            <p:cNvSpPr/>
            <p:nvPr/>
          </p:nvSpPr>
          <p:spPr>
            <a:xfrm>
              <a:off x="526448" y="1501953"/>
              <a:ext cx="93306" cy="93305"/>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867" b="0" i="0" u="none" strike="noStrike" kern="1200" cap="none" spc="0" normalizeH="0" baseline="0" noProof="0">
                <a:ln>
                  <a:noFill/>
                </a:ln>
                <a:solidFill>
                  <a:prstClr val="white"/>
                </a:solidFill>
                <a:effectLst/>
                <a:uLnTx/>
                <a:uFillTx/>
                <a:latin typeface="Georgia"/>
                <a:ea typeface="+mn-ea"/>
                <a:cs typeface="+mn-cs"/>
              </a:endParaRPr>
            </a:p>
          </p:txBody>
        </p:sp>
      </p:grpSp>
      <p:grpSp>
        <p:nvGrpSpPr>
          <p:cNvPr id="12" name="Group 11">
            <a:extLst>
              <a:ext uri="{FF2B5EF4-FFF2-40B4-BE49-F238E27FC236}">
                <a16:creationId xmlns:a16="http://schemas.microsoft.com/office/drawing/2014/main" id="{3A89F376-7369-D51A-5A55-661764799BEF}"/>
              </a:ext>
            </a:extLst>
          </p:cNvPr>
          <p:cNvGrpSpPr/>
          <p:nvPr/>
        </p:nvGrpSpPr>
        <p:grpSpPr>
          <a:xfrm>
            <a:off x="670560" y="2912913"/>
            <a:ext cx="188508" cy="187151"/>
            <a:chOff x="502919" y="1478424"/>
            <a:chExt cx="140365" cy="140363"/>
          </a:xfrm>
        </p:grpSpPr>
        <p:sp>
          <p:nvSpPr>
            <p:cNvPr id="13" name="Oval 12">
              <a:extLst>
                <a:ext uri="{FF2B5EF4-FFF2-40B4-BE49-F238E27FC236}">
                  <a16:creationId xmlns:a16="http://schemas.microsoft.com/office/drawing/2014/main" id="{9E6F710D-F17E-A452-B4C9-7DF2B4BBFFE1}"/>
                </a:ext>
              </a:extLst>
            </p:cNvPr>
            <p:cNvSpPr/>
            <p:nvPr/>
          </p:nvSpPr>
          <p:spPr>
            <a:xfrm>
              <a:off x="502919" y="1478424"/>
              <a:ext cx="140365" cy="140363"/>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867"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14" name="Oval 13">
              <a:extLst>
                <a:ext uri="{FF2B5EF4-FFF2-40B4-BE49-F238E27FC236}">
                  <a16:creationId xmlns:a16="http://schemas.microsoft.com/office/drawing/2014/main" id="{B5E71C53-0E7E-D6CD-BAFF-8FBA3191B524}"/>
                </a:ext>
              </a:extLst>
            </p:cNvPr>
            <p:cNvSpPr/>
            <p:nvPr/>
          </p:nvSpPr>
          <p:spPr>
            <a:xfrm>
              <a:off x="526448" y="1501953"/>
              <a:ext cx="93306" cy="93305"/>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867" b="0" i="0" u="none" strike="noStrike" kern="1200" cap="none" spc="0" normalizeH="0" baseline="0" noProof="0">
                <a:ln>
                  <a:noFill/>
                </a:ln>
                <a:solidFill>
                  <a:prstClr val="white"/>
                </a:solidFill>
                <a:effectLst/>
                <a:uLnTx/>
                <a:uFillTx/>
                <a:latin typeface="Georgia"/>
                <a:ea typeface="+mn-ea"/>
                <a:cs typeface="+mn-cs"/>
              </a:endParaRPr>
            </a:p>
          </p:txBody>
        </p:sp>
      </p:grpSp>
      <p:graphicFrame>
        <p:nvGraphicFramePr>
          <p:cNvPr id="17" name="Chart 16">
            <a:extLst>
              <a:ext uri="{FF2B5EF4-FFF2-40B4-BE49-F238E27FC236}">
                <a16:creationId xmlns:a16="http://schemas.microsoft.com/office/drawing/2014/main" id="{066F397A-BC99-7C00-F7F9-6311BC7F8F72}"/>
              </a:ext>
            </a:extLst>
          </p:cNvPr>
          <p:cNvGraphicFramePr/>
          <p:nvPr/>
        </p:nvGraphicFramePr>
        <p:xfrm>
          <a:off x="4028788" y="1982611"/>
          <a:ext cx="7591707" cy="2614101"/>
        </p:xfrm>
        <a:graphic>
          <a:graphicData uri="http://schemas.openxmlformats.org/drawingml/2006/chart">
            <c:chart xmlns:c="http://schemas.openxmlformats.org/drawingml/2006/chart" xmlns:r="http://schemas.openxmlformats.org/officeDocument/2006/relationships" r:id="rId6"/>
          </a:graphicData>
        </a:graphic>
      </p:graphicFrame>
      <p:sp>
        <p:nvSpPr>
          <p:cNvPr id="18" name="Rectangle 17">
            <a:extLst>
              <a:ext uri="{FF2B5EF4-FFF2-40B4-BE49-F238E27FC236}">
                <a16:creationId xmlns:a16="http://schemas.microsoft.com/office/drawing/2014/main" id="{AE5354FB-FFA0-08D8-D10C-6F9A01D544B9}"/>
              </a:ext>
            </a:extLst>
          </p:cNvPr>
          <p:cNvSpPr>
            <a:spLocks/>
          </p:cNvSpPr>
          <p:nvPr/>
        </p:nvSpPr>
        <p:spPr>
          <a:xfrm>
            <a:off x="670560" y="4865646"/>
            <a:ext cx="10936224" cy="644276"/>
          </a:xfrm>
          <a:prstGeom prst="rect">
            <a:avLst/>
          </a:prstGeom>
          <a:solidFill>
            <a:srgbClr val="004F71"/>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rtlCol="0" anchor="ctr"/>
          <a:lstStyle/>
          <a:p>
            <a:pPr marL="226478" marR="0" lvl="1" indent="-226478" algn="l" defTabSz="1219170" rtl="0" eaLnBrk="1" fontAlgn="auto" latinLnBrk="0" hangingPunct="1">
              <a:lnSpc>
                <a:spcPct val="100000"/>
              </a:lnSpc>
              <a:spcBef>
                <a:spcPts val="0"/>
              </a:spcBef>
              <a:spcAft>
                <a:spcPts val="0"/>
              </a:spcAft>
              <a:buClrTx/>
              <a:buSzPct val="100000"/>
              <a:buFont typeface="Arial" panose="020B0604020202020204" pitchFamily="34" charset="0"/>
              <a:buChar char="•"/>
              <a:tabLst/>
              <a:defRPr/>
            </a:pPr>
            <a:r>
              <a:rPr kumimoji="0" lang="en-US" sz="1600" b="0" i="0" u="none" strike="noStrike" kern="1200" cap="none" spc="0" normalizeH="0" baseline="0" noProof="0" dirty="0">
                <a:ln>
                  <a:noFill/>
                </a:ln>
                <a:solidFill>
                  <a:prstClr val="white"/>
                </a:solidFill>
                <a:effectLst/>
                <a:uLnTx/>
                <a:uFillTx/>
                <a:latin typeface="Georgia"/>
                <a:ea typeface="+mn-ea"/>
                <a:cs typeface="+mn-cs"/>
              </a:rPr>
              <a:t>One in five rarely, sometimes, or often </a:t>
            </a:r>
            <a:r>
              <a:rPr kumimoji="0" lang="en-US" sz="1600" b="1" i="0" u="none" strike="noStrike" kern="1200" cap="none" spc="0" normalizeH="0" baseline="0" noProof="0" dirty="0">
                <a:ln>
                  <a:noFill/>
                </a:ln>
                <a:solidFill>
                  <a:prstClr val="white"/>
                </a:solidFill>
                <a:effectLst/>
                <a:uLnTx/>
                <a:uFillTx/>
                <a:latin typeface="Georgia"/>
                <a:ea typeface="+mn-ea"/>
                <a:cs typeface="+mn-cs"/>
              </a:rPr>
              <a:t>consciously decide </a:t>
            </a:r>
            <a:r>
              <a:rPr kumimoji="0" lang="en-US" sz="1600" b="0" i="0" u="none" strike="noStrike" kern="1200" cap="none" spc="0" normalizeH="0" baseline="0" noProof="0" dirty="0">
                <a:ln>
                  <a:noFill/>
                </a:ln>
                <a:solidFill>
                  <a:prstClr val="white"/>
                </a:solidFill>
                <a:effectLst/>
                <a:uLnTx/>
                <a:uFillTx/>
                <a:latin typeface="Georgia"/>
                <a:ea typeface="+mn-ea"/>
                <a:cs typeface="+mn-cs"/>
              </a:rPr>
              <a:t>not to take the AED as scheduled</a:t>
            </a:r>
          </a:p>
          <a:p>
            <a:pPr marL="226478" marR="0" lvl="1" indent="-226478" algn="l" defTabSz="1219170" rtl="0" eaLnBrk="1" fontAlgn="auto" latinLnBrk="0" hangingPunct="1">
              <a:lnSpc>
                <a:spcPct val="100000"/>
              </a:lnSpc>
              <a:spcBef>
                <a:spcPts val="0"/>
              </a:spcBef>
              <a:spcAft>
                <a:spcPts val="0"/>
              </a:spcAft>
              <a:buClrTx/>
              <a:buSzPct val="100000"/>
              <a:buFont typeface="Arial" panose="020B0604020202020204" pitchFamily="34" charset="0"/>
              <a:buChar char="•"/>
              <a:tabLst/>
              <a:defRPr/>
            </a:pPr>
            <a:r>
              <a:rPr kumimoji="0" lang="en-US" sz="1600" b="0" i="0" u="none" strike="noStrike" kern="1200" cap="none" spc="0" normalizeH="0" baseline="0" noProof="0" dirty="0">
                <a:ln>
                  <a:noFill/>
                </a:ln>
                <a:solidFill>
                  <a:prstClr val="white"/>
                </a:solidFill>
                <a:effectLst/>
                <a:uLnTx/>
                <a:uFillTx/>
                <a:latin typeface="Georgia"/>
                <a:ea typeface="+mn-ea"/>
                <a:cs typeface="+mn-cs"/>
              </a:rPr>
              <a:t>One-five sometimes or often </a:t>
            </a:r>
            <a:r>
              <a:rPr kumimoji="0" lang="en-US" sz="1600" b="1" i="0" u="none" strike="noStrike" kern="1200" cap="none" spc="0" normalizeH="0" baseline="0" noProof="0" dirty="0">
                <a:ln>
                  <a:noFill/>
                </a:ln>
                <a:solidFill>
                  <a:prstClr val="white"/>
                </a:solidFill>
                <a:effectLst/>
                <a:uLnTx/>
                <a:uFillTx/>
                <a:latin typeface="Georgia"/>
                <a:ea typeface="+mn-ea"/>
                <a:cs typeface="+mn-cs"/>
              </a:rPr>
              <a:t>forget</a:t>
            </a:r>
            <a:r>
              <a:rPr kumimoji="0" lang="en-US" sz="1600" b="0" i="0" u="none" strike="noStrike" kern="1200" cap="none" spc="0" normalizeH="0" baseline="0" noProof="0" dirty="0">
                <a:ln>
                  <a:noFill/>
                </a:ln>
                <a:solidFill>
                  <a:prstClr val="white"/>
                </a:solidFill>
                <a:effectLst/>
                <a:uLnTx/>
                <a:uFillTx/>
                <a:latin typeface="Georgia"/>
                <a:ea typeface="+mn-ea"/>
                <a:cs typeface="+mn-cs"/>
              </a:rPr>
              <a:t> to take the AEDs as scheduled</a:t>
            </a:r>
          </a:p>
        </p:txBody>
      </p:sp>
      <p:sp>
        <p:nvSpPr>
          <p:cNvPr id="19" name="Rectangle 18">
            <a:extLst>
              <a:ext uri="{FF2B5EF4-FFF2-40B4-BE49-F238E27FC236}">
                <a16:creationId xmlns:a16="http://schemas.microsoft.com/office/drawing/2014/main" id="{8517EAFA-8C43-E0B8-2A0C-046EF794DB37}"/>
              </a:ext>
            </a:extLst>
          </p:cNvPr>
          <p:cNvSpPr/>
          <p:nvPr/>
        </p:nvSpPr>
        <p:spPr>
          <a:xfrm>
            <a:off x="6147018" y="3881677"/>
            <a:ext cx="554982" cy="20207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1" indent="0" algn="ctr" defTabSz="1219170" rtl="0" eaLnBrk="1" fontAlgn="auto" latinLnBrk="0" hangingPunct="1">
              <a:lnSpc>
                <a:spcPct val="100000"/>
              </a:lnSpc>
              <a:spcBef>
                <a:spcPts val="0"/>
              </a:spcBef>
              <a:spcAft>
                <a:spcPts val="0"/>
              </a:spcAft>
              <a:buClrTx/>
              <a:buSzTx/>
              <a:buFontTx/>
              <a:buNone/>
              <a:tabLst/>
              <a:defRPr/>
            </a:pPr>
            <a:r>
              <a:rPr kumimoji="0" lang="en-US" sz="1867" b="0" i="0" u="none" strike="noStrike" kern="1200" cap="none" spc="0" normalizeH="0" baseline="0" noProof="0" dirty="0">
                <a:ln>
                  <a:noFill/>
                </a:ln>
                <a:solidFill>
                  <a:prstClr val="white"/>
                </a:solidFill>
                <a:effectLst/>
                <a:uLnTx/>
                <a:uFillTx/>
                <a:latin typeface="Calibri"/>
                <a:ea typeface="+mn-ea"/>
                <a:cs typeface="+mn-cs"/>
              </a:rPr>
              <a:t>n=61</a:t>
            </a:r>
          </a:p>
        </p:txBody>
      </p:sp>
      <p:sp>
        <p:nvSpPr>
          <p:cNvPr id="20" name="Rectangle 19">
            <a:extLst>
              <a:ext uri="{FF2B5EF4-FFF2-40B4-BE49-F238E27FC236}">
                <a16:creationId xmlns:a16="http://schemas.microsoft.com/office/drawing/2014/main" id="{1F3142E9-94C7-1335-1B24-73B57320B2B8}"/>
              </a:ext>
            </a:extLst>
          </p:cNvPr>
          <p:cNvSpPr/>
          <p:nvPr/>
        </p:nvSpPr>
        <p:spPr>
          <a:xfrm>
            <a:off x="6088745" y="3322191"/>
            <a:ext cx="671528" cy="20207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1" indent="0" algn="ctr" defTabSz="1219170" rtl="0" eaLnBrk="1" fontAlgn="auto" latinLnBrk="0" hangingPunct="1">
              <a:lnSpc>
                <a:spcPct val="100000"/>
              </a:lnSpc>
              <a:spcBef>
                <a:spcPts val="0"/>
              </a:spcBef>
              <a:spcAft>
                <a:spcPts val="0"/>
              </a:spcAft>
              <a:buClrTx/>
              <a:buSzTx/>
              <a:buFontTx/>
              <a:buNone/>
              <a:tabLst/>
              <a:defRPr/>
            </a:pPr>
            <a:r>
              <a:rPr kumimoji="0" lang="en-US" sz="1867" b="0" i="0" u="none" strike="noStrike" kern="1200" cap="none" spc="0" normalizeH="0" baseline="0" noProof="0" dirty="0">
                <a:ln>
                  <a:noFill/>
                </a:ln>
                <a:solidFill>
                  <a:prstClr val="white"/>
                </a:solidFill>
                <a:effectLst/>
                <a:uLnTx/>
                <a:uFillTx/>
                <a:latin typeface="Calibri"/>
                <a:ea typeface="+mn-ea"/>
                <a:cs typeface="+mn-cs"/>
              </a:rPr>
              <a:t>n=166</a:t>
            </a:r>
          </a:p>
        </p:txBody>
      </p:sp>
      <p:sp>
        <p:nvSpPr>
          <p:cNvPr id="21" name="Rectangle 20">
            <a:extLst>
              <a:ext uri="{FF2B5EF4-FFF2-40B4-BE49-F238E27FC236}">
                <a16:creationId xmlns:a16="http://schemas.microsoft.com/office/drawing/2014/main" id="{87D1A986-5A54-075D-598E-DC9965E5FBDF}"/>
              </a:ext>
            </a:extLst>
          </p:cNvPr>
          <p:cNvSpPr/>
          <p:nvPr/>
        </p:nvSpPr>
        <p:spPr>
          <a:xfrm>
            <a:off x="6088745" y="2670453"/>
            <a:ext cx="671528" cy="20207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1" indent="0" algn="ctr" defTabSz="1219170" rtl="0" eaLnBrk="1" fontAlgn="auto" latinLnBrk="0" hangingPunct="1">
              <a:lnSpc>
                <a:spcPct val="100000"/>
              </a:lnSpc>
              <a:spcBef>
                <a:spcPts val="0"/>
              </a:spcBef>
              <a:spcAft>
                <a:spcPts val="0"/>
              </a:spcAft>
              <a:buClrTx/>
              <a:buSzTx/>
              <a:buFontTx/>
              <a:buNone/>
              <a:tabLst/>
              <a:defRPr/>
            </a:pPr>
            <a:r>
              <a:rPr kumimoji="0" lang="en-US" sz="1867" b="0" i="0" u="none" strike="noStrike" kern="1200" cap="none" spc="0" normalizeH="0" baseline="0" noProof="0" dirty="0">
                <a:ln>
                  <a:noFill/>
                </a:ln>
                <a:solidFill>
                  <a:srgbClr val="000000"/>
                </a:solidFill>
                <a:effectLst/>
                <a:uLnTx/>
                <a:uFillTx/>
                <a:latin typeface="Calibri"/>
                <a:ea typeface="+mn-ea"/>
                <a:cs typeface="+mn-cs"/>
              </a:rPr>
              <a:t>n=83</a:t>
            </a:r>
          </a:p>
        </p:txBody>
      </p:sp>
      <p:sp>
        <p:nvSpPr>
          <p:cNvPr id="22" name="Rectangle 21">
            <a:extLst>
              <a:ext uri="{FF2B5EF4-FFF2-40B4-BE49-F238E27FC236}">
                <a16:creationId xmlns:a16="http://schemas.microsoft.com/office/drawing/2014/main" id="{3CCD4362-25DE-E39D-50AB-9DAF9C7F817A}"/>
              </a:ext>
            </a:extLst>
          </p:cNvPr>
          <p:cNvSpPr/>
          <p:nvPr/>
        </p:nvSpPr>
        <p:spPr>
          <a:xfrm>
            <a:off x="9428145" y="3188622"/>
            <a:ext cx="738680" cy="20207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1" indent="0" algn="ctr" defTabSz="1219170" rtl="0" eaLnBrk="1" fontAlgn="auto" latinLnBrk="0" hangingPunct="1">
              <a:lnSpc>
                <a:spcPct val="100000"/>
              </a:lnSpc>
              <a:spcBef>
                <a:spcPts val="0"/>
              </a:spcBef>
              <a:spcAft>
                <a:spcPts val="0"/>
              </a:spcAft>
              <a:buClrTx/>
              <a:buSzTx/>
              <a:buFontTx/>
              <a:buNone/>
              <a:tabLst/>
              <a:defRPr/>
            </a:pPr>
            <a:r>
              <a:rPr kumimoji="0" lang="en-US" sz="1867" b="0" i="0" u="none" strike="noStrike" kern="1200" cap="none" spc="0" normalizeH="0" baseline="0" noProof="0" dirty="0">
                <a:ln>
                  <a:noFill/>
                </a:ln>
                <a:solidFill>
                  <a:srgbClr val="000000"/>
                </a:solidFill>
                <a:effectLst/>
                <a:uLnTx/>
                <a:uFillTx/>
                <a:latin typeface="Calibri"/>
                <a:ea typeface="+mn-ea"/>
                <a:cs typeface="+mn-cs"/>
              </a:rPr>
              <a:t>n=264</a:t>
            </a:r>
          </a:p>
        </p:txBody>
      </p:sp>
      <p:sp>
        <p:nvSpPr>
          <p:cNvPr id="23" name="Rectangle 22">
            <a:extLst>
              <a:ext uri="{FF2B5EF4-FFF2-40B4-BE49-F238E27FC236}">
                <a16:creationId xmlns:a16="http://schemas.microsoft.com/office/drawing/2014/main" id="{D6AE3A87-A295-7FB3-02CA-DCA46CE4AC67}"/>
              </a:ext>
            </a:extLst>
          </p:cNvPr>
          <p:cNvSpPr/>
          <p:nvPr/>
        </p:nvSpPr>
        <p:spPr>
          <a:xfrm>
            <a:off x="9426722" y="3892667"/>
            <a:ext cx="738680" cy="20207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1" indent="0" algn="ctr" defTabSz="1219170" rtl="0" eaLnBrk="1" fontAlgn="auto" latinLnBrk="0" hangingPunct="1">
              <a:lnSpc>
                <a:spcPct val="100000"/>
              </a:lnSpc>
              <a:spcBef>
                <a:spcPts val="0"/>
              </a:spcBef>
              <a:spcAft>
                <a:spcPts val="0"/>
              </a:spcAft>
              <a:buClrTx/>
              <a:buSzTx/>
              <a:buFontTx/>
              <a:buNone/>
              <a:tabLst/>
              <a:defRPr/>
            </a:pPr>
            <a:r>
              <a:rPr kumimoji="0" lang="en-US" sz="1867" b="0" i="0" u="none" strike="noStrike" kern="1200" cap="none" spc="0" normalizeH="0" baseline="0" noProof="0" dirty="0">
                <a:ln>
                  <a:noFill/>
                </a:ln>
                <a:solidFill>
                  <a:prstClr val="white"/>
                </a:solidFill>
                <a:effectLst/>
                <a:uLnTx/>
                <a:uFillTx/>
                <a:latin typeface="Calibri"/>
                <a:ea typeface="+mn-ea"/>
                <a:cs typeface="+mn-cs"/>
              </a:rPr>
              <a:t>n=34</a:t>
            </a:r>
          </a:p>
        </p:txBody>
      </p:sp>
      <p:sp>
        <p:nvSpPr>
          <p:cNvPr id="24" name="Rectangle 23">
            <a:extLst>
              <a:ext uri="{FF2B5EF4-FFF2-40B4-BE49-F238E27FC236}">
                <a16:creationId xmlns:a16="http://schemas.microsoft.com/office/drawing/2014/main" id="{74EFC4CE-BBE6-B6C5-2927-4F23FE448626}"/>
              </a:ext>
            </a:extLst>
          </p:cNvPr>
          <p:cNvSpPr/>
          <p:nvPr/>
        </p:nvSpPr>
        <p:spPr>
          <a:xfrm>
            <a:off x="10881819" y="3583249"/>
            <a:ext cx="738680" cy="20207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1" indent="0" algn="ctr" defTabSz="1219170" rtl="0" eaLnBrk="1" fontAlgn="auto" latinLnBrk="0" hangingPunct="1">
              <a:lnSpc>
                <a:spcPct val="100000"/>
              </a:lnSpc>
              <a:spcBef>
                <a:spcPts val="0"/>
              </a:spcBef>
              <a:spcAft>
                <a:spcPts val="0"/>
              </a:spcAft>
              <a:buClrTx/>
              <a:buSzTx/>
              <a:buFontTx/>
              <a:buNone/>
              <a:tabLst/>
              <a:defRPr/>
            </a:pPr>
            <a:r>
              <a:rPr kumimoji="0" lang="en-US" sz="1867" b="0" i="0" u="none" strike="noStrike" kern="1200" cap="none" spc="0" normalizeH="0" baseline="0" noProof="0" dirty="0">
                <a:ln>
                  <a:noFill/>
                </a:ln>
                <a:solidFill>
                  <a:srgbClr val="000000"/>
                </a:solidFill>
                <a:effectLst/>
                <a:uLnTx/>
                <a:uFillTx/>
                <a:latin typeface="Calibri"/>
                <a:ea typeface="+mn-ea"/>
                <a:cs typeface="+mn-cs"/>
              </a:rPr>
              <a:t>~20%</a:t>
            </a:r>
          </a:p>
        </p:txBody>
      </p:sp>
      <p:sp>
        <p:nvSpPr>
          <p:cNvPr id="25" name="Rectangle 24">
            <a:extLst>
              <a:ext uri="{FF2B5EF4-FFF2-40B4-BE49-F238E27FC236}">
                <a16:creationId xmlns:a16="http://schemas.microsoft.com/office/drawing/2014/main" id="{E574F849-BF8F-B548-F086-7909E7CF1929}"/>
              </a:ext>
            </a:extLst>
          </p:cNvPr>
          <p:cNvSpPr/>
          <p:nvPr/>
        </p:nvSpPr>
        <p:spPr>
          <a:xfrm>
            <a:off x="7724869" y="3413892"/>
            <a:ext cx="738680" cy="20207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1" indent="0" algn="ctr" defTabSz="1219170" rtl="0" eaLnBrk="1" fontAlgn="auto" latinLnBrk="0" hangingPunct="1">
              <a:lnSpc>
                <a:spcPct val="100000"/>
              </a:lnSpc>
              <a:spcBef>
                <a:spcPts val="0"/>
              </a:spcBef>
              <a:spcAft>
                <a:spcPts val="0"/>
              </a:spcAft>
              <a:buClrTx/>
              <a:buSzTx/>
              <a:buFontTx/>
              <a:buNone/>
              <a:tabLst/>
              <a:defRPr/>
            </a:pPr>
            <a:r>
              <a:rPr kumimoji="0" lang="en-US" sz="1867" b="0" i="0" u="none" strike="noStrike" kern="1200" cap="none" spc="0" normalizeH="0" baseline="0" noProof="0" dirty="0">
                <a:ln>
                  <a:noFill/>
                </a:ln>
                <a:solidFill>
                  <a:srgbClr val="000000"/>
                </a:solidFill>
                <a:effectLst/>
                <a:uLnTx/>
                <a:uFillTx/>
                <a:latin typeface="Calibri"/>
                <a:ea typeface="+mn-ea"/>
                <a:cs typeface="+mn-cs"/>
              </a:rPr>
              <a:t>~20%</a:t>
            </a:r>
          </a:p>
        </p:txBody>
      </p:sp>
      <p:sp>
        <p:nvSpPr>
          <p:cNvPr id="26" name="Rectangle 25">
            <a:extLst>
              <a:ext uri="{FF2B5EF4-FFF2-40B4-BE49-F238E27FC236}">
                <a16:creationId xmlns:a16="http://schemas.microsoft.com/office/drawing/2014/main" id="{DE06BE99-CDFB-9514-79DC-EB0BBE09E9C2}"/>
              </a:ext>
            </a:extLst>
          </p:cNvPr>
          <p:cNvSpPr/>
          <p:nvPr/>
        </p:nvSpPr>
        <p:spPr>
          <a:xfrm>
            <a:off x="10881819" y="2896819"/>
            <a:ext cx="738680" cy="20207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1" indent="0" algn="ctr" defTabSz="1219170" rtl="0" eaLnBrk="1" fontAlgn="auto" latinLnBrk="0" hangingPunct="1">
              <a:lnSpc>
                <a:spcPct val="100000"/>
              </a:lnSpc>
              <a:spcBef>
                <a:spcPts val="0"/>
              </a:spcBef>
              <a:spcAft>
                <a:spcPts val="0"/>
              </a:spcAft>
              <a:buClrTx/>
              <a:buSzTx/>
              <a:buFontTx/>
              <a:buNone/>
              <a:tabLst/>
              <a:defRPr/>
            </a:pPr>
            <a:r>
              <a:rPr kumimoji="0" lang="en-US" sz="1867" b="0" i="0" u="none" strike="noStrike" kern="1200" cap="none" spc="0" normalizeH="0" baseline="0" noProof="0" dirty="0">
                <a:ln>
                  <a:noFill/>
                </a:ln>
                <a:solidFill>
                  <a:srgbClr val="000000"/>
                </a:solidFill>
                <a:effectLst/>
                <a:uLnTx/>
                <a:uFillTx/>
                <a:latin typeface="Calibri"/>
                <a:ea typeface="+mn-ea"/>
                <a:cs typeface="+mn-cs"/>
              </a:rPr>
              <a:t>N=333</a:t>
            </a:r>
          </a:p>
        </p:txBody>
      </p:sp>
      <p:sp>
        <p:nvSpPr>
          <p:cNvPr id="2" name="Text Placeholder 7">
            <a:extLst>
              <a:ext uri="{FF2B5EF4-FFF2-40B4-BE49-F238E27FC236}">
                <a16:creationId xmlns:a16="http://schemas.microsoft.com/office/drawing/2014/main" id="{F8E80DD4-E1FB-B67F-BF7C-5EE29F7D91FC}"/>
              </a:ext>
            </a:extLst>
          </p:cNvPr>
          <p:cNvSpPr txBox="1">
            <a:spLocks/>
          </p:cNvSpPr>
          <p:nvPr/>
        </p:nvSpPr>
        <p:spPr>
          <a:xfrm>
            <a:off x="670560" y="5980044"/>
            <a:ext cx="10035538" cy="528606"/>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1. Henning O, Johannessen Landmark C, Nakken KO, Lossius MI. Nonadherence to treatment regimens in epilepsy from the patient’s perspective and predisposing factors: Differences between intentional and unintentional lack of adherence. Epilepsia. 2019;60(5):e58-e62, 2. Henning O, Lossius MI, Lima M, et al. Refractory epilepsy and nonadherence to drug treatment. Epilepsia Open. 2019;4(4):618-623</a:t>
            </a:r>
          </a:p>
        </p:txBody>
      </p:sp>
      <p:sp>
        <p:nvSpPr>
          <p:cNvPr id="27" name="TextBox 26">
            <a:extLst>
              <a:ext uri="{FF2B5EF4-FFF2-40B4-BE49-F238E27FC236}">
                <a16:creationId xmlns:a16="http://schemas.microsoft.com/office/drawing/2014/main" id="{1BF746D8-205E-0074-9CA4-5B998DE5D368}"/>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GLO2241819</a:t>
            </a:r>
          </a:p>
        </p:txBody>
      </p:sp>
    </p:spTree>
    <p:extLst>
      <p:ext uri="{BB962C8B-B14F-4D97-AF65-F5344CB8AC3E}">
        <p14:creationId xmlns:p14="http://schemas.microsoft.com/office/powerpoint/2010/main" val="2797554543"/>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4B6717DB-5EE2-AC6C-6D01-C6B57D817CB7}"/>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4" progId="TCLayout.ActiveDocument.1">
                  <p:embed/>
                </p:oleObj>
              </mc:Choice>
              <mc:Fallback>
                <p:oleObj name="think-cell Slide" r:id="rId4" imgW="395" imgH="394" progId="TCLayout.ActiveDocument.1">
                  <p:embed/>
                  <p:pic>
                    <p:nvPicPr>
                      <p:cNvPr id="5" name="think-cell data - do not delete" hidden="1">
                        <a:extLst>
                          <a:ext uri="{FF2B5EF4-FFF2-40B4-BE49-F238E27FC236}">
                            <a16:creationId xmlns:a16="http://schemas.microsoft.com/office/drawing/2014/main" id="{4B6717DB-5EE2-AC6C-6D01-C6B57D817CB7}"/>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24F6EED7-C611-AD44-E511-2F7686F04BF0}"/>
              </a:ext>
            </a:extLst>
          </p:cNvPr>
          <p:cNvSpPr>
            <a:spLocks noGrp="1"/>
          </p:cNvSpPr>
          <p:nvPr>
            <p:ph type="title"/>
          </p:nvPr>
        </p:nvSpPr>
        <p:spPr/>
        <p:txBody>
          <a:bodyPr vert="horz"/>
          <a:lstStyle/>
          <a:p>
            <a:r>
              <a:rPr lang="en-US" dirty="0"/>
              <a:t>Risks for non-adherence</a:t>
            </a:r>
          </a:p>
        </p:txBody>
      </p:sp>
      <p:sp>
        <p:nvSpPr>
          <p:cNvPr id="6" name="Text Placeholder 5">
            <a:extLst>
              <a:ext uri="{FF2B5EF4-FFF2-40B4-BE49-F238E27FC236}">
                <a16:creationId xmlns:a16="http://schemas.microsoft.com/office/drawing/2014/main" id="{AF12C755-C936-01B7-8886-24A196442C76}"/>
              </a:ext>
            </a:extLst>
          </p:cNvPr>
          <p:cNvSpPr txBox="1">
            <a:spLocks/>
          </p:cNvSpPr>
          <p:nvPr/>
        </p:nvSpPr>
        <p:spPr>
          <a:xfrm>
            <a:off x="670560" y="1447800"/>
            <a:ext cx="3538966" cy="520701"/>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Patient related</a:t>
            </a:r>
          </a:p>
        </p:txBody>
      </p:sp>
      <p:sp>
        <p:nvSpPr>
          <p:cNvPr id="7" name="Text Placeholder 5">
            <a:extLst>
              <a:ext uri="{FF2B5EF4-FFF2-40B4-BE49-F238E27FC236}">
                <a16:creationId xmlns:a16="http://schemas.microsoft.com/office/drawing/2014/main" id="{BAD017DD-08DF-F255-6D40-D9B6F7B972CC}"/>
              </a:ext>
            </a:extLst>
          </p:cNvPr>
          <p:cNvSpPr txBox="1">
            <a:spLocks/>
          </p:cNvSpPr>
          <p:nvPr/>
        </p:nvSpPr>
        <p:spPr>
          <a:xfrm>
            <a:off x="4376047" y="1447800"/>
            <a:ext cx="3538966" cy="520701"/>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Medication-related</a:t>
            </a:r>
          </a:p>
        </p:txBody>
      </p:sp>
      <p:sp>
        <p:nvSpPr>
          <p:cNvPr id="8" name="Text Placeholder 5">
            <a:extLst>
              <a:ext uri="{FF2B5EF4-FFF2-40B4-BE49-F238E27FC236}">
                <a16:creationId xmlns:a16="http://schemas.microsoft.com/office/drawing/2014/main" id="{91C167FC-132D-529D-BC03-F45EB8E1A278}"/>
              </a:ext>
            </a:extLst>
          </p:cNvPr>
          <p:cNvSpPr txBox="1">
            <a:spLocks/>
          </p:cNvSpPr>
          <p:nvPr/>
        </p:nvSpPr>
        <p:spPr>
          <a:xfrm>
            <a:off x="8081534" y="1447800"/>
            <a:ext cx="3538966" cy="520701"/>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Socioeconomic</a:t>
            </a:r>
          </a:p>
        </p:txBody>
      </p:sp>
      <p:sp>
        <p:nvSpPr>
          <p:cNvPr id="10" name="Rectangle 9">
            <a:extLst>
              <a:ext uri="{FF2B5EF4-FFF2-40B4-BE49-F238E27FC236}">
                <a16:creationId xmlns:a16="http://schemas.microsoft.com/office/drawing/2014/main" id="{9DCA59CC-6D8C-6E96-57E0-D2D8866E5D4D}"/>
              </a:ext>
            </a:extLst>
          </p:cNvPr>
          <p:cNvSpPr/>
          <p:nvPr/>
        </p:nvSpPr>
        <p:spPr>
          <a:xfrm>
            <a:off x="670560" y="2017928"/>
            <a:ext cx="3521109" cy="156553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85344" tIns="0" rIns="0" bIns="0" rtlCol="0" anchor="t">
            <a:noAutofit/>
          </a:bodyPr>
          <a:lstStyle/>
          <a:p>
            <a:pPr marL="226478" marR="0" lvl="1" indent="-226478" algn="l" defTabSz="1219170" rtl="0" eaLnBrk="1" fontAlgn="auto" latinLnBrk="0" hangingPunct="1">
              <a:lnSpc>
                <a:spcPct val="100000"/>
              </a:lnSpc>
              <a:spcBef>
                <a:spcPts val="0"/>
              </a:spcBef>
              <a:spcAft>
                <a:spcPts val="0"/>
              </a:spcAft>
              <a:buClrTx/>
              <a:buSzPct val="100000"/>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Young age </a:t>
            </a:r>
          </a:p>
          <a:p>
            <a:pPr marL="226478" marR="0" lvl="1" indent="-226478" algn="l" defTabSz="1219170" rtl="0" eaLnBrk="1" fontAlgn="auto" latinLnBrk="0" hangingPunct="1">
              <a:lnSpc>
                <a:spcPct val="100000"/>
              </a:lnSpc>
              <a:spcBef>
                <a:spcPts val="0"/>
              </a:spcBef>
              <a:spcAft>
                <a:spcPts val="0"/>
              </a:spcAft>
              <a:buClrTx/>
              <a:buSzPct val="100000"/>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Depression</a:t>
            </a:r>
          </a:p>
          <a:p>
            <a:pPr marL="226478" marR="0" lvl="1" indent="-226478" algn="l" defTabSz="1219170" rtl="0" eaLnBrk="1" fontAlgn="auto" latinLnBrk="0" hangingPunct="1">
              <a:lnSpc>
                <a:spcPct val="100000"/>
              </a:lnSpc>
              <a:spcBef>
                <a:spcPts val="0"/>
              </a:spcBef>
              <a:spcAft>
                <a:spcPts val="0"/>
              </a:spcAft>
              <a:buClrTx/>
              <a:buSzPct val="100000"/>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Male</a:t>
            </a:r>
          </a:p>
          <a:p>
            <a:pPr marL="226478" marR="0" lvl="1" indent="-226478" algn="l" defTabSz="1219170" rtl="0" eaLnBrk="1" fontAlgn="auto" latinLnBrk="0" hangingPunct="1">
              <a:lnSpc>
                <a:spcPct val="100000"/>
              </a:lnSpc>
              <a:spcBef>
                <a:spcPts val="0"/>
              </a:spcBef>
              <a:spcAft>
                <a:spcPts val="0"/>
              </a:spcAft>
              <a:buClrTx/>
              <a:buSzPct val="100000"/>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Dementia</a:t>
            </a:r>
          </a:p>
          <a:p>
            <a:pPr marL="226478" marR="0" lvl="1" indent="-226478" algn="l" defTabSz="1219170" rtl="0" eaLnBrk="1" fontAlgn="auto" latinLnBrk="0" hangingPunct="1">
              <a:lnSpc>
                <a:spcPct val="100000"/>
              </a:lnSpc>
              <a:spcBef>
                <a:spcPts val="0"/>
              </a:spcBef>
              <a:spcAft>
                <a:spcPts val="0"/>
              </a:spcAft>
              <a:buClrTx/>
              <a:buSzPct val="100000"/>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Poor medication self-administration management</a:t>
            </a:r>
          </a:p>
          <a:p>
            <a:pPr marL="226478" marR="0" lvl="1" indent="-226478" algn="l" defTabSz="1219170" rtl="0" eaLnBrk="1" fontAlgn="auto" latinLnBrk="0" hangingPunct="1">
              <a:lnSpc>
                <a:spcPct val="100000"/>
              </a:lnSpc>
              <a:spcBef>
                <a:spcPts val="0"/>
              </a:spcBef>
              <a:spcAft>
                <a:spcPts val="0"/>
              </a:spcAft>
              <a:buClrTx/>
              <a:buSzPct val="100000"/>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Disease denial </a:t>
            </a:r>
          </a:p>
        </p:txBody>
      </p:sp>
      <p:sp>
        <p:nvSpPr>
          <p:cNvPr id="11" name="Rectangle 10">
            <a:extLst>
              <a:ext uri="{FF2B5EF4-FFF2-40B4-BE49-F238E27FC236}">
                <a16:creationId xmlns:a16="http://schemas.microsoft.com/office/drawing/2014/main" id="{447E7A0A-F3EA-71BA-2E99-B66DB7A77159}"/>
              </a:ext>
            </a:extLst>
          </p:cNvPr>
          <p:cNvSpPr/>
          <p:nvPr/>
        </p:nvSpPr>
        <p:spPr>
          <a:xfrm>
            <a:off x="4381500" y="2017928"/>
            <a:ext cx="3507435" cy="156553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85344" tIns="0" rIns="0" bIns="0" rtlCol="0" anchor="t">
            <a:noAutofit/>
          </a:bodyPr>
          <a:lstStyle/>
          <a:p>
            <a:pPr marL="226478" marR="0" lvl="1" indent="-226478" algn="l" defTabSz="1219170" rtl="0" eaLnBrk="1" fontAlgn="auto" latinLnBrk="0" hangingPunct="1">
              <a:lnSpc>
                <a:spcPct val="100000"/>
              </a:lnSpc>
              <a:spcBef>
                <a:spcPts val="0"/>
              </a:spcBef>
              <a:spcAft>
                <a:spcPts val="0"/>
              </a:spcAft>
              <a:buClrTx/>
              <a:buSzPct val="100000"/>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Side effects</a:t>
            </a:r>
          </a:p>
          <a:p>
            <a:pPr marL="226478" marR="0" lvl="1" indent="-226478" algn="l" defTabSz="1219170" rtl="0" eaLnBrk="1" fontAlgn="auto" latinLnBrk="0" hangingPunct="1">
              <a:lnSpc>
                <a:spcPct val="100000"/>
              </a:lnSpc>
              <a:spcBef>
                <a:spcPts val="0"/>
              </a:spcBef>
              <a:spcAft>
                <a:spcPts val="0"/>
              </a:spcAft>
              <a:buClrTx/>
              <a:buSzPct val="100000"/>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Dosing regimen: &gt; 2x/day </a:t>
            </a:r>
          </a:p>
          <a:p>
            <a:pPr marL="226478" marR="0" lvl="1" indent="-226478" algn="l" defTabSz="1219170" rtl="0" eaLnBrk="1" fontAlgn="auto" latinLnBrk="0" hangingPunct="1">
              <a:lnSpc>
                <a:spcPct val="100000"/>
              </a:lnSpc>
              <a:spcBef>
                <a:spcPts val="0"/>
              </a:spcBef>
              <a:spcAft>
                <a:spcPts val="0"/>
              </a:spcAft>
              <a:buClrTx/>
              <a:buSzPct val="100000"/>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Mono vs polytherapy: &gt; 3 ASMs</a:t>
            </a:r>
          </a:p>
          <a:p>
            <a:pPr marL="226478" marR="0" lvl="1" indent="-226478" algn="l" defTabSz="1219170" rtl="0" eaLnBrk="1" fontAlgn="auto" latinLnBrk="0" hangingPunct="1">
              <a:lnSpc>
                <a:spcPct val="100000"/>
              </a:lnSpc>
              <a:spcBef>
                <a:spcPts val="0"/>
              </a:spcBef>
              <a:spcAft>
                <a:spcPts val="0"/>
              </a:spcAft>
              <a:buClrTx/>
              <a:buSzPct val="100000"/>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Lack of efficacy</a:t>
            </a:r>
          </a:p>
        </p:txBody>
      </p:sp>
      <p:sp>
        <p:nvSpPr>
          <p:cNvPr id="12" name="Rectangle 11">
            <a:extLst>
              <a:ext uri="{FF2B5EF4-FFF2-40B4-BE49-F238E27FC236}">
                <a16:creationId xmlns:a16="http://schemas.microsoft.com/office/drawing/2014/main" id="{7FC4FFA5-8B52-CFA2-B937-856C972E830B}"/>
              </a:ext>
            </a:extLst>
          </p:cNvPr>
          <p:cNvSpPr/>
          <p:nvPr/>
        </p:nvSpPr>
        <p:spPr>
          <a:xfrm>
            <a:off x="8115300" y="2017928"/>
            <a:ext cx="3470902" cy="156553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85344" tIns="0" rIns="0" bIns="0" rtlCol="0" anchor="t">
            <a:noAutofit/>
          </a:bodyPr>
          <a:lstStyle/>
          <a:p>
            <a:pPr marL="226478" marR="0" lvl="1" indent="-226478" algn="l" defTabSz="1219170" rtl="0" eaLnBrk="1" fontAlgn="auto" latinLnBrk="0" hangingPunct="1">
              <a:lnSpc>
                <a:spcPct val="100000"/>
              </a:lnSpc>
              <a:spcBef>
                <a:spcPts val="0"/>
              </a:spcBef>
              <a:spcAft>
                <a:spcPts val="0"/>
              </a:spcAft>
              <a:buClrTx/>
              <a:buSzPct val="100000"/>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Drug cost</a:t>
            </a:r>
          </a:p>
          <a:p>
            <a:pPr marL="226478" marR="0" lvl="1" indent="-226478" algn="l" defTabSz="1219170" rtl="0" eaLnBrk="1" fontAlgn="auto" latinLnBrk="0" hangingPunct="1">
              <a:lnSpc>
                <a:spcPct val="100000"/>
              </a:lnSpc>
              <a:spcBef>
                <a:spcPts val="0"/>
              </a:spcBef>
              <a:spcAft>
                <a:spcPts val="0"/>
              </a:spcAft>
              <a:buClrTx/>
              <a:buSzPct val="100000"/>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Drug availability</a:t>
            </a:r>
          </a:p>
          <a:p>
            <a:pPr marL="226478" marR="0" lvl="1" indent="-226478" algn="l" defTabSz="1219170" rtl="0" eaLnBrk="1" fontAlgn="auto" latinLnBrk="0" hangingPunct="1">
              <a:lnSpc>
                <a:spcPct val="100000"/>
              </a:lnSpc>
              <a:spcBef>
                <a:spcPts val="0"/>
              </a:spcBef>
              <a:spcAft>
                <a:spcPts val="0"/>
              </a:spcAft>
              <a:buClrTx/>
              <a:buSzPct val="100000"/>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Low socioeconomic status</a:t>
            </a:r>
          </a:p>
          <a:p>
            <a:pPr marL="226478" marR="0" lvl="1" indent="-226478" algn="l" defTabSz="1219170" rtl="0" eaLnBrk="1" fontAlgn="auto" latinLnBrk="0" hangingPunct="1">
              <a:lnSpc>
                <a:spcPct val="100000"/>
              </a:lnSpc>
              <a:spcBef>
                <a:spcPts val="0"/>
              </a:spcBef>
              <a:spcAft>
                <a:spcPts val="0"/>
              </a:spcAft>
              <a:buClrTx/>
              <a:buSzPct val="100000"/>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Living alone</a:t>
            </a:r>
          </a:p>
        </p:txBody>
      </p:sp>
      <p:sp>
        <p:nvSpPr>
          <p:cNvPr id="13" name="Rectangle 12">
            <a:extLst>
              <a:ext uri="{FF2B5EF4-FFF2-40B4-BE49-F238E27FC236}">
                <a16:creationId xmlns:a16="http://schemas.microsoft.com/office/drawing/2014/main" id="{3A9347F8-DDA4-FEF4-70BD-E3F4CE8F4E73}"/>
              </a:ext>
            </a:extLst>
          </p:cNvPr>
          <p:cNvSpPr>
            <a:spLocks/>
          </p:cNvSpPr>
          <p:nvPr/>
        </p:nvSpPr>
        <p:spPr>
          <a:xfrm>
            <a:off x="670560" y="5275418"/>
            <a:ext cx="10936224" cy="326083"/>
          </a:xfrm>
          <a:prstGeom prst="rect">
            <a:avLst/>
          </a:prstGeom>
          <a:solidFill>
            <a:srgbClr val="004F71"/>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1" indent="0" algn="ctr" defTabSz="1219170" rtl="0" eaLnBrk="1" fontAlgn="auto" latinLnBrk="0" hangingPunct="1">
              <a:lnSpc>
                <a:spcPct val="100000"/>
              </a:lnSpc>
              <a:spcBef>
                <a:spcPts val="0"/>
              </a:spcBef>
              <a:spcAft>
                <a:spcPts val="0"/>
              </a:spcAft>
              <a:buClrTx/>
              <a:buSzPct val="100000"/>
              <a:buFontTx/>
              <a:buNone/>
              <a:tabLst/>
              <a:defRPr/>
            </a:pPr>
            <a:r>
              <a:rPr kumimoji="0" lang="en-US" sz="1400" b="0" i="0" u="none" strike="noStrike" kern="1200" cap="none" spc="0" normalizeH="0" baseline="0" noProof="0" dirty="0">
                <a:ln>
                  <a:noFill/>
                </a:ln>
                <a:solidFill>
                  <a:prstClr val="white"/>
                </a:solidFill>
                <a:effectLst/>
                <a:uLnTx/>
                <a:uFillTx/>
                <a:latin typeface="Georgia"/>
                <a:ea typeface="+mn-ea"/>
                <a:cs typeface="+mn-cs"/>
              </a:rPr>
              <a:t>May differ in different countries/societies/ages </a:t>
            </a:r>
            <a:r>
              <a:rPr kumimoji="0" lang="en-US" sz="1400" b="1" i="0" u="none" strike="noStrike" kern="1200" cap="none" spc="0" normalizeH="0" baseline="0" noProof="0" dirty="0">
                <a:ln>
                  <a:noFill/>
                </a:ln>
                <a:solidFill>
                  <a:srgbClr val="FFD100"/>
                </a:solidFill>
                <a:effectLst/>
                <a:uLnTx/>
                <a:uFillTx/>
                <a:latin typeface="Georgia"/>
                <a:ea typeface="+mn-ea"/>
                <a:cs typeface="+mn-cs"/>
              </a:rPr>
              <a:t>Commonest cause: Simple forgetting</a:t>
            </a:r>
          </a:p>
        </p:txBody>
      </p:sp>
      <p:sp>
        <p:nvSpPr>
          <p:cNvPr id="15" name="Text Placeholder 5">
            <a:extLst>
              <a:ext uri="{FF2B5EF4-FFF2-40B4-BE49-F238E27FC236}">
                <a16:creationId xmlns:a16="http://schemas.microsoft.com/office/drawing/2014/main" id="{BFB2DB7C-7977-3AF6-4CF1-AB8FAADA8DEE}"/>
              </a:ext>
            </a:extLst>
          </p:cNvPr>
          <p:cNvSpPr txBox="1">
            <a:spLocks/>
          </p:cNvSpPr>
          <p:nvPr/>
        </p:nvSpPr>
        <p:spPr>
          <a:xfrm>
            <a:off x="670561" y="3669957"/>
            <a:ext cx="1451554" cy="1452376"/>
          </a:xfrm>
          <a:prstGeom prst="rect">
            <a:avLst/>
          </a:prstGeom>
          <a:gradFill flip="none" rotWithShape="1">
            <a:gsLst>
              <a:gs pos="0">
                <a:schemeClr val="accent3"/>
              </a:gs>
              <a:gs pos="100000">
                <a:schemeClr val="accent2"/>
              </a:gs>
            </a:gsLst>
            <a:lin ang="0" scaled="1"/>
            <a:tileRect/>
          </a:gradFill>
          <a:ln>
            <a:noFill/>
          </a:ln>
        </p:spPr>
        <p:txBody>
          <a:bodyPr lIns="85344"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Support</a:t>
            </a:r>
          </a:p>
        </p:txBody>
      </p:sp>
      <p:sp>
        <p:nvSpPr>
          <p:cNvPr id="16" name="Text Placeholder 5">
            <a:extLst>
              <a:ext uri="{FF2B5EF4-FFF2-40B4-BE49-F238E27FC236}">
                <a16:creationId xmlns:a16="http://schemas.microsoft.com/office/drawing/2014/main" id="{150E7A1C-C736-554C-1DE1-FC365C0AD41A}"/>
              </a:ext>
            </a:extLst>
          </p:cNvPr>
          <p:cNvSpPr txBox="1">
            <a:spLocks/>
          </p:cNvSpPr>
          <p:nvPr/>
        </p:nvSpPr>
        <p:spPr>
          <a:xfrm>
            <a:off x="6323274" y="3669957"/>
            <a:ext cx="1451554" cy="1452376"/>
          </a:xfrm>
          <a:prstGeom prst="rect">
            <a:avLst/>
          </a:prstGeom>
          <a:gradFill flip="none" rotWithShape="1">
            <a:gsLst>
              <a:gs pos="0">
                <a:schemeClr val="accent3"/>
              </a:gs>
              <a:gs pos="100000">
                <a:schemeClr val="accent2"/>
              </a:gs>
            </a:gsLst>
            <a:lin ang="0" scaled="1"/>
            <a:tileRect/>
          </a:gradFill>
          <a:ln>
            <a:noFill/>
          </a:ln>
        </p:spPr>
        <p:txBody>
          <a:bodyPr lIns="85344"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Other</a:t>
            </a:r>
          </a:p>
        </p:txBody>
      </p:sp>
      <p:grpSp>
        <p:nvGrpSpPr>
          <p:cNvPr id="42" name="Group 41">
            <a:extLst>
              <a:ext uri="{FF2B5EF4-FFF2-40B4-BE49-F238E27FC236}">
                <a16:creationId xmlns:a16="http://schemas.microsoft.com/office/drawing/2014/main" id="{7CB8A1BE-0B37-280E-B3B5-DF83E379DBC2}"/>
              </a:ext>
            </a:extLst>
          </p:cNvPr>
          <p:cNvGrpSpPr/>
          <p:nvPr/>
        </p:nvGrpSpPr>
        <p:grpSpPr>
          <a:xfrm>
            <a:off x="2027859" y="4063691"/>
            <a:ext cx="3939928" cy="664909"/>
            <a:chOff x="2027859" y="4020442"/>
            <a:chExt cx="3939928" cy="664909"/>
          </a:xfrm>
        </p:grpSpPr>
        <p:sp>
          <p:nvSpPr>
            <p:cNvPr id="34" name="Rectangle 33">
              <a:extLst>
                <a:ext uri="{FF2B5EF4-FFF2-40B4-BE49-F238E27FC236}">
                  <a16:creationId xmlns:a16="http://schemas.microsoft.com/office/drawing/2014/main" id="{0BBA4208-2F21-F363-A0E6-F7B479910CB3}"/>
                </a:ext>
              </a:extLst>
            </p:cNvPr>
            <p:cNvSpPr/>
            <p:nvPr/>
          </p:nvSpPr>
          <p:spPr>
            <a:xfrm>
              <a:off x="2347655" y="4020442"/>
              <a:ext cx="3620132" cy="66490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1" indent="0" algn="l" defTabSz="1219170" rtl="0" eaLnBrk="1" fontAlgn="auto" latinLnBrk="0" hangingPunct="1">
                <a:lnSpc>
                  <a:spcPct val="100000"/>
                </a:lnSpc>
                <a:spcBef>
                  <a:spcPts val="0"/>
                </a:spcBef>
                <a:spcAft>
                  <a:spcPts val="533"/>
                </a:spcAft>
                <a:buClrTx/>
                <a:buSzPct val="100000"/>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Healthcare provider/relationship</a:t>
              </a:r>
            </a:p>
            <a:p>
              <a:pPr marL="0" marR="0" lvl="1" indent="0" algn="l" defTabSz="1219170" rtl="0" eaLnBrk="1" fontAlgn="auto" latinLnBrk="0" hangingPunct="1">
                <a:lnSpc>
                  <a:spcPct val="100000"/>
                </a:lnSpc>
                <a:spcBef>
                  <a:spcPts val="0"/>
                </a:spcBef>
                <a:spcAft>
                  <a:spcPts val="533"/>
                </a:spcAft>
                <a:buClrTx/>
                <a:buSzPct val="100000"/>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Personal/home</a:t>
              </a:r>
            </a:p>
          </p:txBody>
        </p:sp>
        <p:grpSp>
          <p:nvGrpSpPr>
            <p:cNvPr id="35" name="Group 34">
              <a:extLst>
                <a:ext uri="{FF2B5EF4-FFF2-40B4-BE49-F238E27FC236}">
                  <a16:creationId xmlns:a16="http://schemas.microsoft.com/office/drawing/2014/main" id="{B23E0046-CA19-F5F4-52FD-A7A5B2B85E1D}"/>
                </a:ext>
              </a:extLst>
            </p:cNvPr>
            <p:cNvGrpSpPr/>
            <p:nvPr/>
          </p:nvGrpSpPr>
          <p:grpSpPr>
            <a:xfrm>
              <a:off x="2027859" y="4114531"/>
              <a:ext cx="188509" cy="185297"/>
              <a:chOff x="502919" y="1478424"/>
              <a:chExt cx="140365" cy="140363"/>
            </a:xfrm>
          </p:grpSpPr>
          <p:sp>
            <p:nvSpPr>
              <p:cNvPr id="39" name="Oval 38">
                <a:extLst>
                  <a:ext uri="{FF2B5EF4-FFF2-40B4-BE49-F238E27FC236}">
                    <a16:creationId xmlns:a16="http://schemas.microsoft.com/office/drawing/2014/main" id="{3D76FE70-EB1C-4918-534F-E84503D10E60}"/>
                  </a:ext>
                </a:extLst>
              </p:cNvPr>
              <p:cNvSpPr/>
              <p:nvPr/>
            </p:nvSpPr>
            <p:spPr>
              <a:xfrm>
                <a:off x="502919" y="1478424"/>
                <a:ext cx="140365" cy="140363"/>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400" b="0"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40" name="Oval 39">
                <a:extLst>
                  <a:ext uri="{FF2B5EF4-FFF2-40B4-BE49-F238E27FC236}">
                    <a16:creationId xmlns:a16="http://schemas.microsoft.com/office/drawing/2014/main" id="{E8E29864-4B1D-657B-E1E2-D410444F120B}"/>
                  </a:ext>
                </a:extLst>
              </p:cNvPr>
              <p:cNvSpPr/>
              <p:nvPr/>
            </p:nvSpPr>
            <p:spPr>
              <a:xfrm>
                <a:off x="526448" y="1501953"/>
                <a:ext cx="93306" cy="93305"/>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Georgia"/>
                  <a:ea typeface="+mn-ea"/>
                  <a:cs typeface="+mn-cs"/>
                </a:endParaRPr>
              </a:p>
            </p:txBody>
          </p:sp>
        </p:grpSp>
        <p:grpSp>
          <p:nvGrpSpPr>
            <p:cNvPr id="36" name="Group 35">
              <a:extLst>
                <a:ext uri="{FF2B5EF4-FFF2-40B4-BE49-F238E27FC236}">
                  <a16:creationId xmlns:a16="http://schemas.microsoft.com/office/drawing/2014/main" id="{D86EB851-65C5-726A-CD1C-A1555C3146FF}"/>
                </a:ext>
              </a:extLst>
            </p:cNvPr>
            <p:cNvGrpSpPr/>
            <p:nvPr/>
          </p:nvGrpSpPr>
          <p:grpSpPr>
            <a:xfrm>
              <a:off x="2027859" y="4396078"/>
              <a:ext cx="188509" cy="185297"/>
              <a:chOff x="502919" y="1478424"/>
              <a:chExt cx="140365" cy="140363"/>
            </a:xfrm>
          </p:grpSpPr>
          <p:sp>
            <p:nvSpPr>
              <p:cNvPr id="37" name="Oval 36">
                <a:extLst>
                  <a:ext uri="{FF2B5EF4-FFF2-40B4-BE49-F238E27FC236}">
                    <a16:creationId xmlns:a16="http://schemas.microsoft.com/office/drawing/2014/main" id="{AF128CE2-0861-7A92-3C58-F63E01CAB98B}"/>
                  </a:ext>
                </a:extLst>
              </p:cNvPr>
              <p:cNvSpPr/>
              <p:nvPr/>
            </p:nvSpPr>
            <p:spPr>
              <a:xfrm>
                <a:off x="502919" y="1478424"/>
                <a:ext cx="140365" cy="140363"/>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400" b="0"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38" name="Oval 37">
                <a:extLst>
                  <a:ext uri="{FF2B5EF4-FFF2-40B4-BE49-F238E27FC236}">
                    <a16:creationId xmlns:a16="http://schemas.microsoft.com/office/drawing/2014/main" id="{8BC375A7-73DB-1C70-BF20-C8CE768773B0}"/>
                  </a:ext>
                </a:extLst>
              </p:cNvPr>
              <p:cNvSpPr/>
              <p:nvPr/>
            </p:nvSpPr>
            <p:spPr>
              <a:xfrm>
                <a:off x="526448" y="1501953"/>
                <a:ext cx="93306" cy="93305"/>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Georgia"/>
                  <a:ea typeface="+mn-ea"/>
                  <a:cs typeface="+mn-cs"/>
                </a:endParaRPr>
              </a:p>
            </p:txBody>
          </p:sp>
        </p:grpSp>
      </p:grpSp>
      <p:grpSp>
        <p:nvGrpSpPr>
          <p:cNvPr id="41" name="Group 40">
            <a:extLst>
              <a:ext uri="{FF2B5EF4-FFF2-40B4-BE49-F238E27FC236}">
                <a16:creationId xmlns:a16="http://schemas.microsoft.com/office/drawing/2014/main" id="{8F7E1A6F-361B-FE4D-E03C-0F3B6CCD0A49}"/>
              </a:ext>
            </a:extLst>
          </p:cNvPr>
          <p:cNvGrpSpPr/>
          <p:nvPr/>
        </p:nvGrpSpPr>
        <p:grpSpPr>
          <a:xfrm>
            <a:off x="7680573" y="3743125"/>
            <a:ext cx="3939927" cy="1306041"/>
            <a:chOff x="7680573" y="3699876"/>
            <a:chExt cx="3939927" cy="1306041"/>
          </a:xfrm>
        </p:grpSpPr>
        <p:sp>
          <p:nvSpPr>
            <p:cNvPr id="18" name="Rectangle 17">
              <a:extLst>
                <a:ext uri="{FF2B5EF4-FFF2-40B4-BE49-F238E27FC236}">
                  <a16:creationId xmlns:a16="http://schemas.microsoft.com/office/drawing/2014/main" id="{FD8041E5-CAAC-4196-83EF-D214FE126D43}"/>
                </a:ext>
              </a:extLst>
            </p:cNvPr>
            <p:cNvSpPr/>
            <p:nvPr/>
          </p:nvSpPr>
          <p:spPr>
            <a:xfrm>
              <a:off x="8000367" y="3699876"/>
              <a:ext cx="3620133" cy="13060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1" indent="0" algn="l" defTabSz="1219170" rtl="0" eaLnBrk="1" fontAlgn="auto" latinLnBrk="0" hangingPunct="1">
                <a:lnSpc>
                  <a:spcPct val="100000"/>
                </a:lnSpc>
                <a:spcBef>
                  <a:spcPts val="0"/>
                </a:spcBef>
                <a:spcAft>
                  <a:spcPts val="533"/>
                </a:spcAft>
                <a:buClrTx/>
                <a:buSzPct val="100000"/>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Personal beliefs</a:t>
              </a:r>
            </a:p>
            <a:p>
              <a:pPr marL="0" marR="0" lvl="1" indent="0" algn="l" defTabSz="1219170" rtl="0" eaLnBrk="1" fontAlgn="auto" latinLnBrk="0" hangingPunct="1">
                <a:lnSpc>
                  <a:spcPct val="100000"/>
                </a:lnSpc>
                <a:spcBef>
                  <a:spcPts val="0"/>
                </a:spcBef>
                <a:spcAft>
                  <a:spcPts val="533"/>
                </a:spcAft>
                <a:buClrTx/>
                <a:buSzPct val="100000"/>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Alternative medicine</a:t>
              </a:r>
            </a:p>
            <a:p>
              <a:pPr marL="0" marR="0" lvl="1" indent="0" algn="l" defTabSz="1219170" rtl="0" eaLnBrk="1" fontAlgn="auto" latinLnBrk="0" hangingPunct="1">
                <a:lnSpc>
                  <a:spcPct val="100000"/>
                </a:lnSpc>
                <a:spcBef>
                  <a:spcPts val="0"/>
                </a:spcBef>
                <a:spcAft>
                  <a:spcPts val="533"/>
                </a:spcAft>
                <a:buClrTx/>
                <a:buSzPct val="100000"/>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Circumstances: Travel, illness</a:t>
              </a:r>
            </a:p>
            <a:p>
              <a:pPr marL="0" marR="0" lvl="1" indent="0" algn="l" defTabSz="1219170" rtl="0" eaLnBrk="1" fontAlgn="auto" latinLnBrk="0" hangingPunct="1">
                <a:lnSpc>
                  <a:spcPct val="100000"/>
                </a:lnSpc>
                <a:spcBef>
                  <a:spcPts val="0"/>
                </a:spcBef>
                <a:spcAft>
                  <a:spcPts val="533"/>
                </a:spcAft>
                <a:buClrTx/>
                <a:buSzPct val="100000"/>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Forgetting</a:t>
              </a:r>
            </a:p>
            <a:p>
              <a:pPr marL="0" marR="0" lvl="1" indent="0" algn="l" defTabSz="1219170" rtl="0" eaLnBrk="1" fontAlgn="auto" latinLnBrk="0" hangingPunct="1">
                <a:lnSpc>
                  <a:spcPct val="100000"/>
                </a:lnSpc>
                <a:spcBef>
                  <a:spcPts val="0"/>
                </a:spcBef>
                <a:spcAft>
                  <a:spcPts val="533"/>
                </a:spcAft>
                <a:buClrTx/>
                <a:buSzPct val="100000"/>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Stigmatization</a:t>
              </a:r>
            </a:p>
          </p:txBody>
        </p:sp>
        <p:grpSp>
          <p:nvGrpSpPr>
            <p:cNvPr id="19" name="Group 18">
              <a:extLst>
                <a:ext uri="{FF2B5EF4-FFF2-40B4-BE49-F238E27FC236}">
                  <a16:creationId xmlns:a16="http://schemas.microsoft.com/office/drawing/2014/main" id="{7DC083C7-E048-57EA-D419-D2479F5D8AAD}"/>
                </a:ext>
              </a:extLst>
            </p:cNvPr>
            <p:cNvGrpSpPr/>
            <p:nvPr/>
          </p:nvGrpSpPr>
          <p:grpSpPr>
            <a:xfrm>
              <a:off x="7680573" y="3709255"/>
              <a:ext cx="188509" cy="185297"/>
              <a:chOff x="502919" y="1478424"/>
              <a:chExt cx="140365" cy="140363"/>
            </a:xfrm>
          </p:grpSpPr>
          <p:sp>
            <p:nvSpPr>
              <p:cNvPr id="32" name="Oval 31">
                <a:extLst>
                  <a:ext uri="{FF2B5EF4-FFF2-40B4-BE49-F238E27FC236}">
                    <a16:creationId xmlns:a16="http://schemas.microsoft.com/office/drawing/2014/main" id="{05A4244F-86D3-B6F9-297F-D207DC9D8F43}"/>
                  </a:ext>
                </a:extLst>
              </p:cNvPr>
              <p:cNvSpPr/>
              <p:nvPr/>
            </p:nvSpPr>
            <p:spPr>
              <a:xfrm>
                <a:off x="502919" y="1478424"/>
                <a:ext cx="140365" cy="140363"/>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0"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33" name="Oval 32">
                <a:extLst>
                  <a:ext uri="{FF2B5EF4-FFF2-40B4-BE49-F238E27FC236}">
                    <a16:creationId xmlns:a16="http://schemas.microsoft.com/office/drawing/2014/main" id="{AA7E90B7-A4E4-EC06-7178-3D4827EE80F5}"/>
                  </a:ext>
                </a:extLst>
              </p:cNvPr>
              <p:cNvSpPr/>
              <p:nvPr/>
            </p:nvSpPr>
            <p:spPr>
              <a:xfrm>
                <a:off x="526448" y="1501953"/>
                <a:ext cx="93306" cy="93305"/>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Georgia"/>
                  <a:ea typeface="+mn-ea"/>
                  <a:cs typeface="+mn-cs"/>
                </a:endParaRPr>
              </a:p>
            </p:txBody>
          </p:sp>
        </p:grpSp>
        <p:grpSp>
          <p:nvGrpSpPr>
            <p:cNvPr id="20" name="Group 19">
              <a:extLst>
                <a:ext uri="{FF2B5EF4-FFF2-40B4-BE49-F238E27FC236}">
                  <a16:creationId xmlns:a16="http://schemas.microsoft.com/office/drawing/2014/main" id="{32E24FF2-A81C-2B1D-DD96-85FB05A919A1}"/>
                </a:ext>
              </a:extLst>
            </p:cNvPr>
            <p:cNvGrpSpPr/>
            <p:nvPr/>
          </p:nvGrpSpPr>
          <p:grpSpPr>
            <a:xfrm>
              <a:off x="7680573" y="3981910"/>
              <a:ext cx="188509" cy="185297"/>
              <a:chOff x="502919" y="1478424"/>
              <a:chExt cx="140365" cy="140363"/>
            </a:xfrm>
          </p:grpSpPr>
          <p:sp>
            <p:nvSpPr>
              <p:cNvPr id="30" name="Oval 29">
                <a:extLst>
                  <a:ext uri="{FF2B5EF4-FFF2-40B4-BE49-F238E27FC236}">
                    <a16:creationId xmlns:a16="http://schemas.microsoft.com/office/drawing/2014/main" id="{C4D57013-8E2A-C07A-3773-7EDF1E317AD2}"/>
                  </a:ext>
                </a:extLst>
              </p:cNvPr>
              <p:cNvSpPr/>
              <p:nvPr/>
            </p:nvSpPr>
            <p:spPr>
              <a:xfrm>
                <a:off x="502919" y="1478424"/>
                <a:ext cx="140365" cy="140363"/>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0"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31" name="Oval 30">
                <a:extLst>
                  <a:ext uri="{FF2B5EF4-FFF2-40B4-BE49-F238E27FC236}">
                    <a16:creationId xmlns:a16="http://schemas.microsoft.com/office/drawing/2014/main" id="{BC5D7309-0F3A-3B00-1F7E-D6C89664E3B9}"/>
                  </a:ext>
                </a:extLst>
              </p:cNvPr>
              <p:cNvSpPr/>
              <p:nvPr/>
            </p:nvSpPr>
            <p:spPr>
              <a:xfrm>
                <a:off x="526448" y="1501953"/>
                <a:ext cx="93306" cy="93305"/>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Georgia"/>
                  <a:ea typeface="+mn-ea"/>
                  <a:cs typeface="+mn-cs"/>
                </a:endParaRPr>
              </a:p>
            </p:txBody>
          </p:sp>
        </p:grpSp>
        <p:grpSp>
          <p:nvGrpSpPr>
            <p:cNvPr id="21" name="Group 20">
              <a:extLst>
                <a:ext uri="{FF2B5EF4-FFF2-40B4-BE49-F238E27FC236}">
                  <a16:creationId xmlns:a16="http://schemas.microsoft.com/office/drawing/2014/main" id="{D7CF344E-097D-99EC-7A02-6EE256EE768F}"/>
                </a:ext>
              </a:extLst>
            </p:cNvPr>
            <p:cNvGrpSpPr/>
            <p:nvPr/>
          </p:nvGrpSpPr>
          <p:grpSpPr>
            <a:xfrm>
              <a:off x="7680573" y="4255751"/>
              <a:ext cx="188509" cy="185297"/>
              <a:chOff x="502919" y="1478424"/>
              <a:chExt cx="140365" cy="140363"/>
            </a:xfrm>
          </p:grpSpPr>
          <p:sp>
            <p:nvSpPr>
              <p:cNvPr id="28" name="Oval 27">
                <a:extLst>
                  <a:ext uri="{FF2B5EF4-FFF2-40B4-BE49-F238E27FC236}">
                    <a16:creationId xmlns:a16="http://schemas.microsoft.com/office/drawing/2014/main" id="{9E10DB04-564D-0091-D222-A9ABFA43E904}"/>
                  </a:ext>
                </a:extLst>
              </p:cNvPr>
              <p:cNvSpPr/>
              <p:nvPr/>
            </p:nvSpPr>
            <p:spPr>
              <a:xfrm>
                <a:off x="502919" y="1478424"/>
                <a:ext cx="140365" cy="140363"/>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0"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29" name="Oval 28">
                <a:extLst>
                  <a:ext uri="{FF2B5EF4-FFF2-40B4-BE49-F238E27FC236}">
                    <a16:creationId xmlns:a16="http://schemas.microsoft.com/office/drawing/2014/main" id="{3B81873F-4DB7-68A7-960A-7A27F9171205}"/>
                  </a:ext>
                </a:extLst>
              </p:cNvPr>
              <p:cNvSpPr/>
              <p:nvPr/>
            </p:nvSpPr>
            <p:spPr>
              <a:xfrm>
                <a:off x="526448" y="1501953"/>
                <a:ext cx="93306" cy="93305"/>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Georgia"/>
                  <a:ea typeface="+mn-ea"/>
                  <a:cs typeface="+mn-cs"/>
                </a:endParaRPr>
              </a:p>
            </p:txBody>
          </p:sp>
        </p:grpSp>
        <p:grpSp>
          <p:nvGrpSpPr>
            <p:cNvPr id="22" name="Group 21">
              <a:extLst>
                <a:ext uri="{FF2B5EF4-FFF2-40B4-BE49-F238E27FC236}">
                  <a16:creationId xmlns:a16="http://schemas.microsoft.com/office/drawing/2014/main" id="{E975F9F1-AACB-8D55-957A-FC43CEBF989A}"/>
                </a:ext>
              </a:extLst>
            </p:cNvPr>
            <p:cNvGrpSpPr/>
            <p:nvPr/>
          </p:nvGrpSpPr>
          <p:grpSpPr>
            <a:xfrm>
              <a:off x="7680573" y="4536605"/>
              <a:ext cx="188509" cy="185297"/>
              <a:chOff x="502919" y="1478424"/>
              <a:chExt cx="140365" cy="140363"/>
            </a:xfrm>
          </p:grpSpPr>
          <p:sp>
            <p:nvSpPr>
              <p:cNvPr id="26" name="Oval 25">
                <a:extLst>
                  <a:ext uri="{FF2B5EF4-FFF2-40B4-BE49-F238E27FC236}">
                    <a16:creationId xmlns:a16="http://schemas.microsoft.com/office/drawing/2014/main" id="{63B205F7-2DFB-D137-49CB-1A7B75828099}"/>
                  </a:ext>
                </a:extLst>
              </p:cNvPr>
              <p:cNvSpPr/>
              <p:nvPr/>
            </p:nvSpPr>
            <p:spPr>
              <a:xfrm>
                <a:off x="502919" y="1478424"/>
                <a:ext cx="140365" cy="140363"/>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0"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27" name="Oval 26">
                <a:extLst>
                  <a:ext uri="{FF2B5EF4-FFF2-40B4-BE49-F238E27FC236}">
                    <a16:creationId xmlns:a16="http://schemas.microsoft.com/office/drawing/2014/main" id="{0CE07229-CB88-4D5C-77A3-366C485C4734}"/>
                  </a:ext>
                </a:extLst>
              </p:cNvPr>
              <p:cNvSpPr/>
              <p:nvPr/>
            </p:nvSpPr>
            <p:spPr>
              <a:xfrm>
                <a:off x="526448" y="1501953"/>
                <a:ext cx="93306" cy="93305"/>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Georgia"/>
                  <a:ea typeface="+mn-ea"/>
                  <a:cs typeface="+mn-cs"/>
                </a:endParaRPr>
              </a:p>
            </p:txBody>
          </p:sp>
        </p:grpSp>
        <p:grpSp>
          <p:nvGrpSpPr>
            <p:cNvPr id="23" name="Group 22">
              <a:extLst>
                <a:ext uri="{FF2B5EF4-FFF2-40B4-BE49-F238E27FC236}">
                  <a16:creationId xmlns:a16="http://schemas.microsoft.com/office/drawing/2014/main" id="{26F70B0A-3200-10A1-BA24-5BD078E2B5E3}"/>
                </a:ext>
              </a:extLst>
            </p:cNvPr>
            <p:cNvGrpSpPr/>
            <p:nvPr/>
          </p:nvGrpSpPr>
          <p:grpSpPr>
            <a:xfrm>
              <a:off x="7680573" y="4817459"/>
              <a:ext cx="188509" cy="185297"/>
              <a:chOff x="502919" y="1478424"/>
              <a:chExt cx="140365" cy="140363"/>
            </a:xfrm>
          </p:grpSpPr>
          <p:sp>
            <p:nvSpPr>
              <p:cNvPr id="24" name="Oval 23">
                <a:extLst>
                  <a:ext uri="{FF2B5EF4-FFF2-40B4-BE49-F238E27FC236}">
                    <a16:creationId xmlns:a16="http://schemas.microsoft.com/office/drawing/2014/main" id="{255ADBC3-32A9-5950-DA73-B019DDA8DE53}"/>
                  </a:ext>
                </a:extLst>
              </p:cNvPr>
              <p:cNvSpPr/>
              <p:nvPr/>
            </p:nvSpPr>
            <p:spPr>
              <a:xfrm>
                <a:off x="502919" y="1478424"/>
                <a:ext cx="140365" cy="140363"/>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0"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25" name="Oval 24">
                <a:extLst>
                  <a:ext uri="{FF2B5EF4-FFF2-40B4-BE49-F238E27FC236}">
                    <a16:creationId xmlns:a16="http://schemas.microsoft.com/office/drawing/2014/main" id="{6CD09D8A-DEAD-506E-3B19-FE02676A4458}"/>
                  </a:ext>
                </a:extLst>
              </p:cNvPr>
              <p:cNvSpPr/>
              <p:nvPr/>
            </p:nvSpPr>
            <p:spPr>
              <a:xfrm>
                <a:off x="526448" y="1501953"/>
                <a:ext cx="93306" cy="93305"/>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Georgia"/>
                  <a:ea typeface="+mn-ea"/>
                  <a:cs typeface="+mn-cs"/>
                </a:endParaRPr>
              </a:p>
            </p:txBody>
          </p:sp>
        </p:grpSp>
      </p:grpSp>
      <p:sp>
        <p:nvSpPr>
          <p:cNvPr id="3" name="Text Placeholder 7">
            <a:extLst>
              <a:ext uri="{FF2B5EF4-FFF2-40B4-BE49-F238E27FC236}">
                <a16:creationId xmlns:a16="http://schemas.microsoft.com/office/drawing/2014/main" id="{8CB6DAF0-47E1-8EF2-834C-A0C1384F7367}"/>
              </a:ext>
            </a:extLst>
          </p:cNvPr>
          <p:cNvSpPr txBox="1">
            <a:spLocks/>
          </p:cNvSpPr>
          <p:nvPr/>
        </p:nvSpPr>
        <p:spPr>
          <a:xfrm>
            <a:off x="670560" y="5941572"/>
            <a:ext cx="10035538" cy="567078"/>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Henning O, Lossius MI, Lima M, et al. Refractory epilepsy and nonadherence to drug treatment. Epilepsia Open. 2019;4(4):618-623.</a:t>
            </a:r>
          </a:p>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Mendorf</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S, Prell T,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Schönenberg</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A. Detecting Reasons for Nonadherence to Medication in Adults with Epilepsy: A Review of Self-Report Measures and Key Predictors. </a:t>
            </a:r>
            <a:b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b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J Clin Med. 2022;11(15):4308</a:t>
            </a:r>
          </a:p>
        </p:txBody>
      </p:sp>
      <p:sp>
        <p:nvSpPr>
          <p:cNvPr id="9" name="TextBox 8">
            <a:extLst>
              <a:ext uri="{FF2B5EF4-FFF2-40B4-BE49-F238E27FC236}">
                <a16:creationId xmlns:a16="http://schemas.microsoft.com/office/drawing/2014/main" id="{F0B02CDA-1342-4CDD-F428-EB4FF404699E}"/>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GLO2241819</a:t>
            </a:r>
          </a:p>
        </p:txBody>
      </p:sp>
    </p:spTree>
    <p:extLst>
      <p:ext uri="{BB962C8B-B14F-4D97-AF65-F5344CB8AC3E}">
        <p14:creationId xmlns:p14="http://schemas.microsoft.com/office/powerpoint/2010/main" val="2150840833"/>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A8645E6C-B31A-3806-5C21-25C72B7C2722}"/>
              </a:ext>
            </a:extLst>
          </p:cNvPr>
          <p:cNvGraphicFramePr>
            <a:graphicFrameLocks noChangeAspect="1"/>
          </p:cNvGraphicFramePr>
          <p:nvPr>
            <p:custDataLst>
              <p:tags r:id="rId1"/>
            </p:custDataLst>
            <p:extLst>
              <p:ext uri="{D42A27DB-BD31-4B8C-83A1-F6EECF244321}">
                <p14:modId xmlns:p14="http://schemas.microsoft.com/office/powerpoint/2010/main" val="90917295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4" progId="TCLayout.ActiveDocument.1">
                  <p:embed/>
                </p:oleObj>
              </mc:Choice>
              <mc:Fallback>
                <p:oleObj name="think-cell Slide" r:id="rId4" imgW="395" imgH="394" progId="TCLayout.ActiveDocument.1">
                  <p:embed/>
                  <p:pic>
                    <p:nvPicPr>
                      <p:cNvPr id="5" name="think-cell data - do not delete" hidden="1">
                        <a:extLst>
                          <a:ext uri="{FF2B5EF4-FFF2-40B4-BE49-F238E27FC236}">
                            <a16:creationId xmlns:a16="http://schemas.microsoft.com/office/drawing/2014/main" id="{A8645E6C-B31A-3806-5C21-25C72B7C2722}"/>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E6CD5A56-B4FD-37B3-82A4-AFE1299FBA9E}"/>
              </a:ext>
            </a:extLst>
          </p:cNvPr>
          <p:cNvSpPr>
            <a:spLocks noGrp="1"/>
          </p:cNvSpPr>
          <p:nvPr>
            <p:ph type="title"/>
          </p:nvPr>
        </p:nvSpPr>
        <p:spPr/>
        <p:txBody>
          <a:bodyPr vert="horz"/>
          <a:lstStyle/>
          <a:p>
            <a:r>
              <a:rPr lang="en-US" dirty="0"/>
              <a:t>Risks for non-adherence: Ethiopia</a:t>
            </a:r>
          </a:p>
        </p:txBody>
      </p:sp>
      <p:sp>
        <p:nvSpPr>
          <p:cNvPr id="6" name="Text Placeholder 5">
            <a:extLst>
              <a:ext uri="{FF2B5EF4-FFF2-40B4-BE49-F238E27FC236}">
                <a16:creationId xmlns:a16="http://schemas.microsoft.com/office/drawing/2014/main" id="{C2F95146-8423-5080-9593-131C991EEDB8}"/>
              </a:ext>
            </a:extLst>
          </p:cNvPr>
          <p:cNvSpPr txBox="1">
            <a:spLocks/>
          </p:cNvSpPr>
          <p:nvPr/>
        </p:nvSpPr>
        <p:spPr>
          <a:xfrm>
            <a:off x="670559" y="1447800"/>
            <a:ext cx="10937239" cy="520701"/>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N=292</a:t>
            </a:r>
          </a:p>
        </p:txBody>
      </p:sp>
      <p:grpSp>
        <p:nvGrpSpPr>
          <p:cNvPr id="25" name="Group 24">
            <a:extLst>
              <a:ext uri="{FF2B5EF4-FFF2-40B4-BE49-F238E27FC236}">
                <a16:creationId xmlns:a16="http://schemas.microsoft.com/office/drawing/2014/main" id="{2350E532-AED1-88D1-0E6E-659524C70592}"/>
              </a:ext>
            </a:extLst>
          </p:cNvPr>
          <p:cNvGrpSpPr/>
          <p:nvPr/>
        </p:nvGrpSpPr>
        <p:grpSpPr>
          <a:xfrm>
            <a:off x="6403312" y="2082792"/>
            <a:ext cx="2350102" cy="3008194"/>
            <a:chOff x="6017246" y="2144575"/>
            <a:chExt cx="2350102" cy="3008194"/>
          </a:xfrm>
        </p:grpSpPr>
        <p:grpSp>
          <p:nvGrpSpPr>
            <p:cNvPr id="8" name="Group 7">
              <a:extLst>
                <a:ext uri="{FF2B5EF4-FFF2-40B4-BE49-F238E27FC236}">
                  <a16:creationId xmlns:a16="http://schemas.microsoft.com/office/drawing/2014/main" id="{F9426C42-E63B-683E-A952-1752C5636C2A}"/>
                </a:ext>
              </a:extLst>
            </p:cNvPr>
            <p:cNvGrpSpPr/>
            <p:nvPr/>
          </p:nvGrpSpPr>
          <p:grpSpPr>
            <a:xfrm>
              <a:off x="6017246" y="2144575"/>
              <a:ext cx="2350102" cy="3008194"/>
              <a:chOff x="4695078" y="1466017"/>
              <a:chExt cx="1845987" cy="2377805"/>
            </a:xfrm>
          </p:grpSpPr>
          <p:sp>
            <p:nvSpPr>
              <p:cNvPr id="22" name="Freeform: Shape 21">
                <a:extLst>
                  <a:ext uri="{FF2B5EF4-FFF2-40B4-BE49-F238E27FC236}">
                    <a16:creationId xmlns:a16="http://schemas.microsoft.com/office/drawing/2014/main" id="{BBA5A7B0-56EA-FBDA-8EBF-733B895F8CDE}"/>
                  </a:ext>
                </a:extLst>
              </p:cNvPr>
              <p:cNvSpPr/>
              <p:nvPr/>
            </p:nvSpPr>
            <p:spPr>
              <a:xfrm>
                <a:off x="4942242" y="1713759"/>
                <a:ext cx="1598823" cy="2130063"/>
              </a:xfrm>
              <a:custGeom>
                <a:avLst/>
                <a:gdLst>
                  <a:gd name="connsiteX0" fmla="*/ 1589246 w 1598823"/>
                  <a:gd name="connsiteY0" fmla="*/ 2130064 h 2130063"/>
                  <a:gd name="connsiteX1" fmla="*/ 9817 w 1598823"/>
                  <a:gd name="connsiteY1" fmla="*/ 2130064 h 2130063"/>
                  <a:gd name="connsiteX2" fmla="*/ 0 w 1598823"/>
                  <a:gd name="connsiteY2" fmla="*/ 2120247 h 2130063"/>
                  <a:gd name="connsiteX3" fmla="*/ 9817 w 1598823"/>
                  <a:gd name="connsiteY3" fmla="*/ 2110430 h 2130063"/>
                  <a:gd name="connsiteX4" fmla="*/ 1579140 w 1598823"/>
                  <a:gd name="connsiteY4" fmla="*/ 2110430 h 2130063"/>
                  <a:gd name="connsiteX5" fmla="*/ 1579140 w 1598823"/>
                  <a:gd name="connsiteY5" fmla="*/ 9817 h 2130063"/>
                  <a:gd name="connsiteX6" fmla="*/ 1588957 w 1598823"/>
                  <a:gd name="connsiteY6" fmla="*/ 0 h 2130063"/>
                  <a:gd name="connsiteX7" fmla="*/ 1598775 w 1598823"/>
                  <a:gd name="connsiteY7" fmla="*/ 9817 h 2130063"/>
                  <a:gd name="connsiteX8" fmla="*/ 1598775 w 1598823"/>
                  <a:gd name="connsiteY8" fmla="*/ 2120536 h 2130063"/>
                  <a:gd name="connsiteX9" fmla="*/ 1589246 w 1598823"/>
                  <a:gd name="connsiteY9" fmla="*/ 2130064 h 2130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8823" h="2130063">
                    <a:moveTo>
                      <a:pt x="1589246" y="2130064"/>
                    </a:moveTo>
                    <a:lnTo>
                      <a:pt x="9817" y="2130064"/>
                    </a:lnTo>
                    <a:cubicBezTo>
                      <a:pt x="4331" y="2130064"/>
                      <a:pt x="0" y="2125733"/>
                      <a:pt x="0" y="2120247"/>
                    </a:cubicBezTo>
                    <a:cubicBezTo>
                      <a:pt x="0" y="2114761"/>
                      <a:pt x="4331" y="2110430"/>
                      <a:pt x="9817" y="2110430"/>
                    </a:cubicBezTo>
                    <a:lnTo>
                      <a:pt x="1579140" y="2110430"/>
                    </a:lnTo>
                    <a:lnTo>
                      <a:pt x="1579140" y="9817"/>
                    </a:lnTo>
                    <a:cubicBezTo>
                      <a:pt x="1579140" y="4331"/>
                      <a:pt x="1583471" y="0"/>
                      <a:pt x="1588957" y="0"/>
                    </a:cubicBezTo>
                    <a:cubicBezTo>
                      <a:pt x="1594444" y="0"/>
                      <a:pt x="1598775" y="4331"/>
                      <a:pt x="1598775" y="9817"/>
                    </a:cubicBezTo>
                    <a:lnTo>
                      <a:pt x="1598775" y="2120536"/>
                    </a:lnTo>
                    <a:cubicBezTo>
                      <a:pt x="1599352" y="2125733"/>
                      <a:pt x="1594732" y="2130064"/>
                      <a:pt x="1589246" y="2130064"/>
                    </a:cubicBezTo>
                    <a:close/>
                  </a:path>
                </a:pathLst>
              </a:custGeom>
              <a:gradFill flip="none" rotWithShape="1">
                <a:gsLst>
                  <a:gs pos="0">
                    <a:schemeClr val="accent3"/>
                  </a:gs>
                  <a:gs pos="100000">
                    <a:schemeClr val="accent2"/>
                  </a:gs>
                </a:gsLst>
                <a:lin ang="0" scaled="1"/>
                <a:tileRect/>
              </a:gradFill>
              <a:ln>
                <a:noFill/>
              </a:ln>
            </p:spPr>
            <p:txBody>
              <a:bodyPr lIns="85344"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23" name="Freeform: Shape 22">
                <a:extLst>
                  <a:ext uri="{FF2B5EF4-FFF2-40B4-BE49-F238E27FC236}">
                    <a16:creationId xmlns:a16="http://schemas.microsoft.com/office/drawing/2014/main" id="{51EB1703-6BB7-DE9F-811C-8B00A239975E}"/>
                  </a:ext>
                </a:extLst>
              </p:cNvPr>
              <p:cNvSpPr/>
              <p:nvPr/>
            </p:nvSpPr>
            <p:spPr>
              <a:xfrm>
                <a:off x="4695078" y="1466017"/>
                <a:ext cx="1599063" cy="2130352"/>
              </a:xfrm>
              <a:custGeom>
                <a:avLst/>
                <a:gdLst>
                  <a:gd name="connsiteX0" fmla="*/ 9817 w 1599063"/>
                  <a:gd name="connsiteY0" fmla="*/ 2130353 h 2130352"/>
                  <a:gd name="connsiteX1" fmla="*/ 0 w 1599063"/>
                  <a:gd name="connsiteY1" fmla="*/ 2120536 h 2130352"/>
                  <a:gd name="connsiteX2" fmla="*/ 0 w 1599063"/>
                  <a:gd name="connsiteY2" fmla="*/ 9817 h 2130352"/>
                  <a:gd name="connsiteX3" fmla="*/ 9817 w 1599063"/>
                  <a:gd name="connsiteY3" fmla="*/ 0 h 2130352"/>
                  <a:gd name="connsiteX4" fmla="*/ 1589246 w 1599063"/>
                  <a:gd name="connsiteY4" fmla="*/ 0 h 2130352"/>
                  <a:gd name="connsiteX5" fmla="*/ 1599064 w 1599063"/>
                  <a:gd name="connsiteY5" fmla="*/ 9817 h 2130352"/>
                  <a:gd name="connsiteX6" fmla="*/ 1589246 w 1599063"/>
                  <a:gd name="connsiteY6" fmla="*/ 19635 h 2130352"/>
                  <a:gd name="connsiteX7" fmla="*/ 19923 w 1599063"/>
                  <a:gd name="connsiteY7" fmla="*/ 19635 h 2130352"/>
                  <a:gd name="connsiteX8" fmla="*/ 19923 w 1599063"/>
                  <a:gd name="connsiteY8" fmla="*/ 2120247 h 2130352"/>
                  <a:gd name="connsiteX9" fmla="*/ 9817 w 1599063"/>
                  <a:gd name="connsiteY9" fmla="*/ 2130353 h 2130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9063" h="2130352">
                    <a:moveTo>
                      <a:pt x="9817" y="2130353"/>
                    </a:moveTo>
                    <a:cubicBezTo>
                      <a:pt x="4331" y="2130353"/>
                      <a:pt x="0" y="2126022"/>
                      <a:pt x="0" y="2120536"/>
                    </a:cubicBezTo>
                    <a:lnTo>
                      <a:pt x="0" y="9817"/>
                    </a:lnTo>
                    <a:cubicBezTo>
                      <a:pt x="0" y="4331"/>
                      <a:pt x="4331" y="0"/>
                      <a:pt x="9817" y="0"/>
                    </a:cubicBezTo>
                    <a:lnTo>
                      <a:pt x="1589246" y="0"/>
                    </a:lnTo>
                    <a:cubicBezTo>
                      <a:pt x="1594732" y="0"/>
                      <a:pt x="1599064" y="4331"/>
                      <a:pt x="1599064" y="9817"/>
                    </a:cubicBezTo>
                    <a:cubicBezTo>
                      <a:pt x="1599064" y="15303"/>
                      <a:pt x="1594732" y="19635"/>
                      <a:pt x="1589246" y="19635"/>
                    </a:cubicBezTo>
                    <a:lnTo>
                      <a:pt x="19923" y="19635"/>
                    </a:lnTo>
                    <a:lnTo>
                      <a:pt x="19923" y="2120247"/>
                    </a:lnTo>
                    <a:cubicBezTo>
                      <a:pt x="19635" y="2126022"/>
                      <a:pt x="15304" y="2130353"/>
                      <a:pt x="9817" y="2130353"/>
                    </a:cubicBezTo>
                    <a:close/>
                  </a:path>
                </a:pathLst>
              </a:custGeom>
              <a:gradFill flip="none" rotWithShape="1">
                <a:gsLst>
                  <a:gs pos="0">
                    <a:schemeClr val="accent3"/>
                  </a:gs>
                  <a:gs pos="100000">
                    <a:schemeClr val="accent2"/>
                  </a:gs>
                </a:gsLst>
                <a:lin ang="0" scaled="1"/>
                <a:tileRect/>
              </a:gradFill>
              <a:ln>
                <a:noFill/>
              </a:ln>
            </p:spPr>
            <p:txBody>
              <a:bodyPr lIns="85344"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grpSp>
        <p:sp>
          <p:nvSpPr>
            <p:cNvPr id="9" name="Rectangle 8">
              <a:extLst>
                <a:ext uri="{FF2B5EF4-FFF2-40B4-BE49-F238E27FC236}">
                  <a16:creationId xmlns:a16="http://schemas.microsoft.com/office/drawing/2014/main" id="{002FCEEB-8E2D-25EE-7C2C-D4F2BFC63B2A}"/>
                </a:ext>
              </a:extLst>
            </p:cNvPr>
            <p:cNvSpPr>
              <a:spLocks/>
            </p:cNvSpPr>
            <p:nvPr/>
          </p:nvSpPr>
          <p:spPr>
            <a:xfrm>
              <a:off x="6175331" y="2301102"/>
              <a:ext cx="2033927" cy="26951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85344" tIns="0" rIns="0" bIns="0" rtlCol="0" anchor="ctr">
              <a:noAutofit/>
            </a:bodyPr>
            <a:lstStyle/>
            <a:p>
              <a:pPr marL="0" marR="0" lvl="1" indent="0" algn="l" defTabSz="1219170" rtl="0" eaLnBrk="1" fontAlgn="auto" latinLnBrk="0" hangingPunct="1">
                <a:lnSpc>
                  <a:spcPct val="100000"/>
                </a:lnSpc>
                <a:spcBef>
                  <a:spcPts val="0"/>
                </a:spcBef>
                <a:spcAft>
                  <a:spcPts val="0"/>
                </a:spcAft>
                <a:buClrTx/>
                <a:buSzPct val="100000"/>
                <a:buFontTx/>
                <a:buNone/>
                <a:tabLst/>
                <a:defRPr/>
              </a:pPr>
              <a:r>
                <a:rPr kumimoji="0" lang="en-US" sz="1600" b="0" i="0" u="none" strike="noStrike" kern="1200" cap="none" spc="0" normalizeH="0" baseline="0" noProof="0">
                  <a:ln>
                    <a:noFill/>
                  </a:ln>
                  <a:solidFill>
                    <a:srgbClr val="000000"/>
                  </a:solidFill>
                  <a:effectLst/>
                  <a:uLnTx/>
                  <a:uFillTx/>
                  <a:latin typeface="Georgia"/>
                  <a:ea typeface="+mn-ea"/>
                  <a:cs typeface="+mn-cs"/>
                </a:rPr>
                <a:t>The majority (78%) of the patients had high belief in medication necessity while 44% had high concern about the potential side effects of their medications </a:t>
              </a:r>
            </a:p>
          </p:txBody>
        </p:sp>
      </p:grpSp>
      <p:grpSp>
        <p:nvGrpSpPr>
          <p:cNvPr id="27" name="Group 26">
            <a:extLst>
              <a:ext uri="{FF2B5EF4-FFF2-40B4-BE49-F238E27FC236}">
                <a16:creationId xmlns:a16="http://schemas.microsoft.com/office/drawing/2014/main" id="{131A5CD7-48DD-E003-6D68-E20A2DB2FBD7}"/>
              </a:ext>
            </a:extLst>
          </p:cNvPr>
          <p:cNvGrpSpPr/>
          <p:nvPr/>
        </p:nvGrpSpPr>
        <p:grpSpPr>
          <a:xfrm>
            <a:off x="670561" y="2083522"/>
            <a:ext cx="2348957" cy="3006733"/>
            <a:chOff x="670561" y="2145305"/>
            <a:chExt cx="2348957" cy="3006733"/>
          </a:xfrm>
        </p:grpSpPr>
        <p:grpSp>
          <p:nvGrpSpPr>
            <p:cNvPr id="10" name="Group 9">
              <a:extLst>
                <a:ext uri="{FF2B5EF4-FFF2-40B4-BE49-F238E27FC236}">
                  <a16:creationId xmlns:a16="http://schemas.microsoft.com/office/drawing/2014/main" id="{ECCC59D6-82E9-9D8D-A93C-5F72830A5E77}"/>
                </a:ext>
              </a:extLst>
            </p:cNvPr>
            <p:cNvGrpSpPr/>
            <p:nvPr/>
          </p:nvGrpSpPr>
          <p:grpSpPr>
            <a:xfrm>
              <a:off x="670561" y="2145305"/>
              <a:ext cx="2348957" cy="3006733"/>
              <a:chOff x="495299" y="1466594"/>
              <a:chExt cx="1845087" cy="2376650"/>
            </a:xfrm>
          </p:grpSpPr>
          <p:sp>
            <p:nvSpPr>
              <p:cNvPr id="20" name="Freeform: Shape 19">
                <a:extLst>
                  <a:ext uri="{FF2B5EF4-FFF2-40B4-BE49-F238E27FC236}">
                    <a16:creationId xmlns:a16="http://schemas.microsoft.com/office/drawing/2014/main" id="{E58BA66D-0CED-BEF0-D80E-FA5D4054FC39}"/>
                  </a:ext>
                </a:extLst>
              </p:cNvPr>
              <p:cNvSpPr/>
              <p:nvPr/>
            </p:nvSpPr>
            <p:spPr>
              <a:xfrm>
                <a:off x="742752" y="1714336"/>
                <a:ext cx="1597634" cy="2128908"/>
              </a:xfrm>
              <a:custGeom>
                <a:avLst/>
                <a:gdLst>
                  <a:gd name="connsiteX0" fmla="*/ 1588669 w 1597634"/>
                  <a:gd name="connsiteY0" fmla="*/ 2128909 h 2128908"/>
                  <a:gd name="connsiteX1" fmla="*/ 9240 w 1597634"/>
                  <a:gd name="connsiteY1" fmla="*/ 2128909 h 2128908"/>
                  <a:gd name="connsiteX2" fmla="*/ 0 w 1597634"/>
                  <a:gd name="connsiteY2" fmla="*/ 2119669 h 2128908"/>
                  <a:gd name="connsiteX3" fmla="*/ 9240 w 1597634"/>
                  <a:gd name="connsiteY3" fmla="*/ 2110430 h 2128908"/>
                  <a:gd name="connsiteX4" fmla="*/ 1579140 w 1597634"/>
                  <a:gd name="connsiteY4" fmla="*/ 2110430 h 2128908"/>
                  <a:gd name="connsiteX5" fmla="*/ 1579140 w 1597634"/>
                  <a:gd name="connsiteY5" fmla="*/ 9240 h 2128908"/>
                  <a:gd name="connsiteX6" fmla="*/ 1588380 w 1597634"/>
                  <a:gd name="connsiteY6" fmla="*/ 0 h 2128908"/>
                  <a:gd name="connsiteX7" fmla="*/ 1597620 w 1597634"/>
                  <a:gd name="connsiteY7" fmla="*/ 9240 h 2128908"/>
                  <a:gd name="connsiteX8" fmla="*/ 1597620 w 1597634"/>
                  <a:gd name="connsiteY8" fmla="*/ 2119958 h 2128908"/>
                  <a:gd name="connsiteX9" fmla="*/ 1588669 w 1597634"/>
                  <a:gd name="connsiteY9" fmla="*/ 2128909 h 212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7634" h="2128908">
                    <a:moveTo>
                      <a:pt x="1588669" y="2128909"/>
                    </a:moveTo>
                    <a:lnTo>
                      <a:pt x="9240" y="2128909"/>
                    </a:lnTo>
                    <a:cubicBezTo>
                      <a:pt x="4042" y="2128909"/>
                      <a:pt x="0" y="2124867"/>
                      <a:pt x="0" y="2119669"/>
                    </a:cubicBezTo>
                    <a:cubicBezTo>
                      <a:pt x="0" y="2114472"/>
                      <a:pt x="4042" y="2110430"/>
                      <a:pt x="9240" y="2110430"/>
                    </a:cubicBezTo>
                    <a:lnTo>
                      <a:pt x="1579140" y="2110430"/>
                    </a:lnTo>
                    <a:lnTo>
                      <a:pt x="1579140" y="9240"/>
                    </a:lnTo>
                    <a:cubicBezTo>
                      <a:pt x="1579140" y="4042"/>
                      <a:pt x="1583183" y="0"/>
                      <a:pt x="1588380" y="0"/>
                    </a:cubicBezTo>
                    <a:cubicBezTo>
                      <a:pt x="1593577" y="0"/>
                      <a:pt x="1597620" y="4042"/>
                      <a:pt x="1597620" y="9240"/>
                    </a:cubicBezTo>
                    <a:lnTo>
                      <a:pt x="1597620" y="2119958"/>
                    </a:lnTo>
                    <a:cubicBezTo>
                      <a:pt x="1597908" y="2124867"/>
                      <a:pt x="1593866" y="2128909"/>
                      <a:pt x="1588669" y="2128909"/>
                    </a:cubicBezTo>
                    <a:close/>
                  </a:path>
                </a:pathLst>
              </a:custGeom>
              <a:gradFill flip="none" rotWithShape="1">
                <a:gsLst>
                  <a:gs pos="0">
                    <a:schemeClr val="accent3"/>
                  </a:gs>
                  <a:gs pos="100000">
                    <a:schemeClr val="accent2"/>
                  </a:gs>
                </a:gsLst>
                <a:lin ang="0" scaled="1"/>
                <a:tileRect/>
              </a:gradFill>
              <a:ln>
                <a:noFill/>
              </a:ln>
            </p:spPr>
            <p:txBody>
              <a:bodyPr lIns="85344"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21" name="Freeform: Shape 20">
                <a:extLst>
                  <a:ext uri="{FF2B5EF4-FFF2-40B4-BE49-F238E27FC236}">
                    <a16:creationId xmlns:a16="http://schemas.microsoft.com/office/drawing/2014/main" id="{211ADB87-564B-D846-1018-3C79A61E29CF}"/>
                  </a:ext>
                </a:extLst>
              </p:cNvPr>
              <p:cNvSpPr/>
              <p:nvPr/>
            </p:nvSpPr>
            <p:spPr>
              <a:xfrm>
                <a:off x="495299" y="1466594"/>
                <a:ext cx="1597908" cy="2129197"/>
              </a:xfrm>
              <a:custGeom>
                <a:avLst/>
                <a:gdLst>
                  <a:gd name="connsiteX0" fmla="*/ 9240 w 1597908"/>
                  <a:gd name="connsiteY0" fmla="*/ 2129198 h 2129197"/>
                  <a:gd name="connsiteX1" fmla="*/ 0 w 1597908"/>
                  <a:gd name="connsiteY1" fmla="*/ 2119958 h 2129197"/>
                  <a:gd name="connsiteX2" fmla="*/ 0 w 1597908"/>
                  <a:gd name="connsiteY2" fmla="*/ 9240 h 2129197"/>
                  <a:gd name="connsiteX3" fmla="*/ 9240 w 1597908"/>
                  <a:gd name="connsiteY3" fmla="*/ 0 h 2129197"/>
                  <a:gd name="connsiteX4" fmla="*/ 1588669 w 1597908"/>
                  <a:gd name="connsiteY4" fmla="*/ 0 h 2129197"/>
                  <a:gd name="connsiteX5" fmla="*/ 1597909 w 1597908"/>
                  <a:gd name="connsiteY5" fmla="*/ 9240 h 2129197"/>
                  <a:gd name="connsiteX6" fmla="*/ 1588669 w 1597908"/>
                  <a:gd name="connsiteY6" fmla="*/ 18480 h 2129197"/>
                  <a:gd name="connsiteX7" fmla="*/ 18480 w 1597908"/>
                  <a:gd name="connsiteY7" fmla="*/ 18480 h 2129197"/>
                  <a:gd name="connsiteX8" fmla="*/ 18480 w 1597908"/>
                  <a:gd name="connsiteY8" fmla="*/ 2119669 h 2129197"/>
                  <a:gd name="connsiteX9" fmla="*/ 9240 w 1597908"/>
                  <a:gd name="connsiteY9" fmla="*/ 2129198 h 212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7908" h="2129197">
                    <a:moveTo>
                      <a:pt x="9240" y="2129198"/>
                    </a:moveTo>
                    <a:cubicBezTo>
                      <a:pt x="4042" y="2129198"/>
                      <a:pt x="0" y="2125156"/>
                      <a:pt x="0" y="2119958"/>
                    </a:cubicBezTo>
                    <a:lnTo>
                      <a:pt x="0" y="9240"/>
                    </a:lnTo>
                    <a:cubicBezTo>
                      <a:pt x="0" y="4042"/>
                      <a:pt x="4042" y="0"/>
                      <a:pt x="9240" y="0"/>
                    </a:cubicBezTo>
                    <a:lnTo>
                      <a:pt x="1588669" y="0"/>
                    </a:lnTo>
                    <a:cubicBezTo>
                      <a:pt x="1593866" y="0"/>
                      <a:pt x="1597909" y="4042"/>
                      <a:pt x="1597909" y="9240"/>
                    </a:cubicBezTo>
                    <a:cubicBezTo>
                      <a:pt x="1597909" y="14437"/>
                      <a:pt x="1593866" y="18480"/>
                      <a:pt x="1588669" y="18480"/>
                    </a:cubicBezTo>
                    <a:lnTo>
                      <a:pt x="18480" y="18480"/>
                    </a:lnTo>
                    <a:lnTo>
                      <a:pt x="18480" y="2119669"/>
                    </a:lnTo>
                    <a:cubicBezTo>
                      <a:pt x="18480" y="2125156"/>
                      <a:pt x="14437" y="2129198"/>
                      <a:pt x="9240" y="2129198"/>
                    </a:cubicBezTo>
                    <a:close/>
                  </a:path>
                </a:pathLst>
              </a:custGeom>
              <a:gradFill flip="none" rotWithShape="1">
                <a:gsLst>
                  <a:gs pos="0">
                    <a:schemeClr val="accent3"/>
                  </a:gs>
                  <a:gs pos="100000">
                    <a:schemeClr val="accent2"/>
                  </a:gs>
                </a:gsLst>
                <a:lin ang="0" scaled="1"/>
                <a:tileRect/>
              </a:gradFill>
              <a:ln>
                <a:noFill/>
              </a:ln>
            </p:spPr>
            <p:txBody>
              <a:bodyPr lIns="85344"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grpSp>
        <p:sp>
          <p:nvSpPr>
            <p:cNvPr id="11" name="Rectangle 10">
              <a:extLst>
                <a:ext uri="{FF2B5EF4-FFF2-40B4-BE49-F238E27FC236}">
                  <a16:creationId xmlns:a16="http://schemas.microsoft.com/office/drawing/2014/main" id="{8E0C052B-48D1-103C-038B-630F586AB9E1}"/>
                </a:ext>
              </a:extLst>
            </p:cNvPr>
            <p:cNvSpPr>
              <a:spLocks/>
            </p:cNvSpPr>
            <p:nvPr/>
          </p:nvSpPr>
          <p:spPr>
            <a:xfrm>
              <a:off x="828075" y="2301102"/>
              <a:ext cx="2033927" cy="26951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85344" tIns="0" rIns="0" bIns="0" rtlCol="0" anchor="ctr">
              <a:noAutofit/>
            </a:bodyPr>
            <a:lstStyle/>
            <a:p>
              <a:pPr marL="0" marR="0" lvl="1" indent="0" algn="l" defTabSz="1219170" rtl="0" eaLnBrk="1" fontAlgn="auto" latinLnBrk="0" hangingPunct="1">
                <a:lnSpc>
                  <a:spcPct val="100000"/>
                </a:lnSpc>
                <a:spcBef>
                  <a:spcPts val="0"/>
                </a:spcBef>
                <a:spcAft>
                  <a:spcPts val="0"/>
                </a:spcAft>
                <a:buClrTx/>
                <a:buSzPct val="100000"/>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65.4% of epilepsy patients were nonadherent</a:t>
              </a:r>
            </a:p>
          </p:txBody>
        </p:sp>
      </p:grpSp>
      <p:grpSp>
        <p:nvGrpSpPr>
          <p:cNvPr id="26" name="Group 25">
            <a:extLst>
              <a:ext uri="{FF2B5EF4-FFF2-40B4-BE49-F238E27FC236}">
                <a16:creationId xmlns:a16="http://schemas.microsoft.com/office/drawing/2014/main" id="{584AD859-E089-5928-98E8-77488ACAC8C6}"/>
              </a:ext>
            </a:extLst>
          </p:cNvPr>
          <p:cNvGrpSpPr/>
          <p:nvPr/>
        </p:nvGrpSpPr>
        <p:grpSpPr>
          <a:xfrm>
            <a:off x="3536180" y="2082792"/>
            <a:ext cx="2350470" cy="3008194"/>
            <a:chOff x="3343351" y="2144575"/>
            <a:chExt cx="2350470" cy="3008194"/>
          </a:xfrm>
        </p:grpSpPr>
        <p:grpSp>
          <p:nvGrpSpPr>
            <p:cNvPr id="12" name="Group 11">
              <a:extLst>
                <a:ext uri="{FF2B5EF4-FFF2-40B4-BE49-F238E27FC236}">
                  <a16:creationId xmlns:a16="http://schemas.microsoft.com/office/drawing/2014/main" id="{2056CBC4-0D57-0C38-5A6F-CD4D52BAA298}"/>
                </a:ext>
              </a:extLst>
            </p:cNvPr>
            <p:cNvGrpSpPr/>
            <p:nvPr/>
          </p:nvGrpSpPr>
          <p:grpSpPr>
            <a:xfrm>
              <a:off x="3343351" y="2144575"/>
              <a:ext cx="2350470" cy="3008194"/>
              <a:chOff x="2594755" y="1466017"/>
              <a:chExt cx="1846276" cy="2377805"/>
            </a:xfrm>
          </p:grpSpPr>
          <p:sp>
            <p:nvSpPr>
              <p:cNvPr id="18" name="Freeform: Shape 17">
                <a:extLst>
                  <a:ext uri="{FF2B5EF4-FFF2-40B4-BE49-F238E27FC236}">
                    <a16:creationId xmlns:a16="http://schemas.microsoft.com/office/drawing/2014/main" id="{24460907-D8CF-1563-869C-61B06C80A773}"/>
                  </a:ext>
                </a:extLst>
              </p:cNvPr>
              <p:cNvSpPr/>
              <p:nvPr/>
            </p:nvSpPr>
            <p:spPr>
              <a:xfrm>
                <a:off x="2842208" y="1713759"/>
                <a:ext cx="1598823" cy="2130063"/>
              </a:xfrm>
              <a:custGeom>
                <a:avLst/>
                <a:gdLst>
                  <a:gd name="connsiteX0" fmla="*/ 1589246 w 1598823"/>
                  <a:gd name="connsiteY0" fmla="*/ 2130064 h 2130063"/>
                  <a:gd name="connsiteX1" fmla="*/ 9817 w 1598823"/>
                  <a:gd name="connsiteY1" fmla="*/ 2130064 h 2130063"/>
                  <a:gd name="connsiteX2" fmla="*/ 0 w 1598823"/>
                  <a:gd name="connsiteY2" fmla="*/ 2120247 h 2130063"/>
                  <a:gd name="connsiteX3" fmla="*/ 9817 w 1598823"/>
                  <a:gd name="connsiteY3" fmla="*/ 2110430 h 2130063"/>
                  <a:gd name="connsiteX4" fmla="*/ 1579140 w 1598823"/>
                  <a:gd name="connsiteY4" fmla="*/ 2110430 h 2130063"/>
                  <a:gd name="connsiteX5" fmla="*/ 1579140 w 1598823"/>
                  <a:gd name="connsiteY5" fmla="*/ 9817 h 2130063"/>
                  <a:gd name="connsiteX6" fmla="*/ 1588957 w 1598823"/>
                  <a:gd name="connsiteY6" fmla="*/ 0 h 2130063"/>
                  <a:gd name="connsiteX7" fmla="*/ 1598775 w 1598823"/>
                  <a:gd name="connsiteY7" fmla="*/ 9817 h 2130063"/>
                  <a:gd name="connsiteX8" fmla="*/ 1598775 w 1598823"/>
                  <a:gd name="connsiteY8" fmla="*/ 2120536 h 2130063"/>
                  <a:gd name="connsiteX9" fmla="*/ 1589246 w 1598823"/>
                  <a:gd name="connsiteY9" fmla="*/ 2130064 h 2130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8823" h="2130063">
                    <a:moveTo>
                      <a:pt x="1589246" y="2130064"/>
                    </a:moveTo>
                    <a:lnTo>
                      <a:pt x="9817" y="2130064"/>
                    </a:lnTo>
                    <a:cubicBezTo>
                      <a:pt x="4331" y="2130064"/>
                      <a:pt x="0" y="2125733"/>
                      <a:pt x="0" y="2120247"/>
                    </a:cubicBezTo>
                    <a:cubicBezTo>
                      <a:pt x="0" y="2114761"/>
                      <a:pt x="4331" y="2110430"/>
                      <a:pt x="9817" y="2110430"/>
                    </a:cubicBezTo>
                    <a:lnTo>
                      <a:pt x="1579140" y="2110430"/>
                    </a:lnTo>
                    <a:lnTo>
                      <a:pt x="1579140" y="9817"/>
                    </a:lnTo>
                    <a:cubicBezTo>
                      <a:pt x="1579140" y="4331"/>
                      <a:pt x="1583471" y="0"/>
                      <a:pt x="1588957" y="0"/>
                    </a:cubicBezTo>
                    <a:cubicBezTo>
                      <a:pt x="1594444" y="0"/>
                      <a:pt x="1598775" y="4331"/>
                      <a:pt x="1598775" y="9817"/>
                    </a:cubicBezTo>
                    <a:lnTo>
                      <a:pt x="1598775" y="2120536"/>
                    </a:lnTo>
                    <a:cubicBezTo>
                      <a:pt x="1599352" y="2125733"/>
                      <a:pt x="1594732" y="2130064"/>
                      <a:pt x="1589246" y="2130064"/>
                    </a:cubicBezTo>
                    <a:close/>
                  </a:path>
                </a:pathLst>
              </a:custGeom>
              <a:gradFill flip="none" rotWithShape="1">
                <a:gsLst>
                  <a:gs pos="0">
                    <a:schemeClr val="accent3"/>
                  </a:gs>
                  <a:gs pos="100000">
                    <a:schemeClr val="accent2"/>
                  </a:gs>
                </a:gsLst>
                <a:lin ang="0" scaled="1"/>
                <a:tileRect/>
              </a:gradFill>
              <a:ln>
                <a:noFill/>
              </a:ln>
            </p:spPr>
            <p:txBody>
              <a:bodyPr lIns="85344"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19" name="Freeform: Shape 18">
                <a:extLst>
                  <a:ext uri="{FF2B5EF4-FFF2-40B4-BE49-F238E27FC236}">
                    <a16:creationId xmlns:a16="http://schemas.microsoft.com/office/drawing/2014/main" id="{4D452A93-CAFD-DB3F-7C42-01C847ED2F6A}"/>
                  </a:ext>
                </a:extLst>
              </p:cNvPr>
              <p:cNvSpPr/>
              <p:nvPr/>
            </p:nvSpPr>
            <p:spPr>
              <a:xfrm>
                <a:off x="2594755" y="1466017"/>
                <a:ext cx="1599063" cy="2130352"/>
              </a:xfrm>
              <a:custGeom>
                <a:avLst/>
                <a:gdLst>
                  <a:gd name="connsiteX0" fmla="*/ 9817 w 1599063"/>
                  <a:gd name="connsiteY0" fmla="*/ 2130353 h 2130352"/>
                  <a:gd name="connsiteX1" fmla="*/ 0 w 1599063"/>
                  <a:gd name="connsiteY1" fmla="*/ 2120536 h 2130352"/>
                  <a:gd name="connsiteX2" fmla="*/ 0 w 1599063"/>
                  <a:gd name="connsiteY2" fmla="*/ 9817 h 2130352"/>
                  <a:gd name="connsiteX3" fmla="*/ 9817 w 1599063"/>
                  <a:gd name="connsiteY3" fmla="*/ 0 h 2130352"/>
                  <a:gd name="connsiteX4" fmla="*/ 1589246 w 1599063"/>
                  <a:gd name="connsiteY4" fmla="*/ 0 h 2130352"/>
                  <a:gd name="connsiteX5" fmla="*/ 1599064 w 1599063"/>
                  <a:gd name="connsiteY5" fmla="*/ 9817 h 2130352"/>
                  <a:gd name="connsiteX6" fmla="*/ 1589246 w 1599063"/>
                  <a:gd name="connsiteY6" fmla="*/ 19635 h 2130352"/>
                  <a:gd name="connsiteX7" fmla="*/ 19923 w 1599063"/>
                  <a:gd name="connsiteY7" fmla="*/ 19635 h 2130352"/>
                  <a:gd name="connsiteX8" fmla="*/ 19923 w 1599063"/>
                  <a:gd name="connsiteY8" fmla="*/ 2120247 h 2130352"/>
                  <a:gd name="connsiteX9" fmla="*/ 9817 w 1599063"/>
                  <a:gd name="connsiteY9" fmla="*/ 2130353 h 2130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9063" h="2130352">
                    <a:moveTo>
                      <a:pt x="9817" y="2130353"/>
                    </a:moveTo>
                    <a:cubicBezTo>
                      <a:pt x="4331" y="2130353"/>
                      <a:pt x="0" y="2126022"/>
                      <a:pt x="0" y="2120536"/>
                    </a:cubicBezTo>
                    <a:lnTo>
                      <a:pt x="0" y="9817"/>
                    </a:lnTo>
                    <a:cubicBezTo>
                      <a:pt x="0" y="4331"/>
                      <a:pt x="4331" y="0"/>
                      <a:pt x="9817" y="0"/>
                    </a:cubicBezTo>
                    <a:lnTo>
                      <a:pt x="1589246" y="0"/>
                    </a:lnTo>
                    <a:cubicBezTo>
                      <a:pt x="1594732" y="0"/>
                      <a:pt x="1599064" y="4331"/>
                      <a:pt x="1599064" y="9817"/>
                    </a:cubicBezTo>
                    <a:cubicBezTo>
                      <a:pt x="1599064" y="15303"/>
                      <a:pt x="1594732" y="19635"/>
                      <a:pt x="1589246" y="19635"/>
                    </a:cubicBezTo>
                    <a:lnTo>
                      <a:pt x="19923" y="19635"/>
                    </a:lnTo>
                    <a:lnTo>
                      <a:pt x="19923" y="2120247"/>
                    </a:lnTo>
                    <a:cubicBezTo>
                      <a:pt x="19923" y="2126022"/>
                      <a:pt x="15304" y="2130353"/>
                      <a:pt x="9817" y="2130353"/>
                    </a:cubicBezTo>
                    <a:close/>
                  </a:path>
                </a:pathLst>
              </a:custGeom>
              <a:gradFill flip="none" rotWithShape="1">
                <a:gsLst>
                  <a:gs pos="0">
                    <a:schemeClr val="accent3"/>
                  </a:gs>
                  <a:gs pos="100000">
                    <a:schemeClr val="accent2"/>
                  </a:gs>
                </a:gsLst>
                <a:lin ang="0" scaled="1"/>
                <a:tileRect/>
              </a:gradFill>
              <a:ln>
                <a:noFill/>
              </a:ln>
            </p:spPr>
            <p:txBody>
              <a:bodyPr lIns="85344"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grpSp>
        <p:sp>
          <p:nvSpPr>
            <p:cNvPr id="13" name="Rectangle 12">
              <a:extLst>
                <a:ext uri="{FF2B5EF4-FFF2-40B4-BE49-F238E27FC236}">
                  <a16:creationId xmlns:a16="http://schemas.microsoft.com/office/drawing/2014/main" id="{2A941B95-BD48-08D2-8B64-357622FC2E7A}"/>
                </a:ext>
              </a:extLst>
            </p:cNvPr>
            <p:cNvSpPr>
              <a:spLocks/>
            </p:cNvSpPr>
            <p:nvPr/>
          </p:nvSpPr>
          <p:spPr>
            <a:xfrm>
              <a:off x="3501623" y="2301102"/>
              <a:ext cx="2033927" cy="26951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85344" tIns="0" rIns="0" bIns="0" rtlCol="0" anchor="ctr">
              <a:noAutofit/>
            </a:bodyPr>
            <a:lstStyle/>
            <a:p>
              <a:pPr marL="0" marR="0" lvl="1" indent="0" algn="l" defTabSz="1219170" rtl="0" eaLnBrk="1" fontAlgn="auto" latinLnBrk="0" hangingPunct="1">
                <a:lnSpc>
                  <a:spcPct val="100000"/>
                </a:lnSpc>
                <a:spcBef>
                  <a:spcPts val="0"/>
                </a:spcBef>
                <a:spcAft>
                  <a:spcPts val="0"/>
                </a:spcAft>
                <a:buClrTx/>
                <a:buSzPct val="100000"/>
                <a:buFontTx/>
                <a:buNone/>
                <a:tabLst/>
                <a:defRPr/>
              </a:pPr>
              <a:r>
                <a:rPr kumimoji="0" lang="en-US" sz="1600" b="0" i="0" u="none" strike="noStrike" kern="1200" cap="none" spc="0" normalizeH="0" baseline="0" noProof="0">
                  <a:ln>
                    <a:noFill/>
                  </a:ln>
                  <a:solidFill>
                    <a:srgbClr val="000000"/>
                  </a:solidFill>
                  <a:effectLst/>
                  <a:uLnTx/>
                  <a:uFillTx/>
                  <a:latin typeface="Georgia"/>
                  <a:ea typeface="+mn-ea"/>
                  <a:cs typeface="+mn-cs"/>
                </a:rPr>
                <a:t>The commonest cause of nonadherence was forgetfulness (49%), followed by inability to get medicine (29%) and safety </a:t>
              </a:r>
              <a:br>
                <a:rPr kumimoji="0" lang="en-US" sz="1600" b="0" i="0" u="none" strike="noStrike" kern="1200" cap="none" spc="0" normalizeH="0" baseline="0" noProof="0">
                  <a:ln>
                    <a:noFill/>
                  </a:ln>
                  <a:solidFill>
                    <a:srgbClr val="000000"/>
                  </a:solidFill>
                  <a:effectLst/>
                  <a:uLnTx/>
                  <a:uFillTx/>
                  <a:latin typeface="Georgia"/>
                  <a:ea typeface="+mn-ea"/>
                  <a:cs typeface="+mn-cs"/>
                </a:rPr>
              </a:br>
              <a:r>
                <a:rPr kumimoji="0" lang="en-US" sz="1600" b="0" i="0" u="none" strike="noStrike" kern="1200" cap="none" spc="0" normalizeH="0" baseline="0" noProof="0">
                  <a:ln>
                    <a:noFill/>
                  </a:ln>
                  <a:solidFill>
                    <a:srgbClr val="000000"/>
                  </a:solidFill>
                  <a:effectLst/>
                  <a:uLnTx/>
                  <a:uFillTx/>
                  <a:latin typeface="Georgia"/>
                  <a:ea typeface="+mn-ea"/>
                  <a:cs typeface="+mn-cs"/>
                </a:rPr>
                <a:t>concern (24%)</a:t>
              </a:r>
            </a:p>
          </p:txBody>
        </p:sp>
      </p:grpSp>
      <p:grpSp>
        <p:nvGrpSpPr>
          <p:cNvPr id="24" name="Group 23">
            <a:extLst>
              <a:ext uri="{FF2B5EF4-FFF2-40B4-BE49-F238E27FC236}">
                <a16:creationId xmlns:a16="http://schemas.microsoft.com/office/drawing/2014/main" id="{90D199C4-336D-4EF1-411F-1857D32E8323}"/>
              </a:ext>
            </a:extLst>
          </p:cNvPr>
          <p:cNvGrpSpPr/>
          <p:nvPr/>
        </p:nvGrpSpPr>
        <p:grpSpPr>
          <a:xfrm>
            <a:off x="9270075" y="2082792"/>
            <a:ext cx="2350425" cy="3008194"/>
            <a:chOff x="8690772" y="2144575"/>
            <a:chExt cx="2350425" cy="3008194"/>
          </a:xfrm>
        </p:grpSpPr>
        <p:grpSp>
          <p:nvGrpSpPr>
            <p:cNvPr id="14" name="Group 13">
              <a:extLst>
                <a:ext uri="{FF2B5EF4-FFF2-40B4-BE49-F238E27FC236}">
                  <a16:creationId xmlns:a16="http://schemas.microsoft.com/office/drawing/2014/main" id="{78E926F8-D996-9C32-8C05-626023859E47}"/>
                </a:ext>
              </a:extLst>
            </p:cNvPr>
            <p:cNvGrpSpPr/>
            <p:nvPr/>
          </p:nvGrpSpPr>
          <p:grpSpPr>
            <a:xfrm>
              <a:off x="8690772" y="2144575"/>
              <a:ext cx="2350425" cy="3008194"/>
              <a:chOff x="6795112" y="1466017"/>
              <a:chExt cx="1846241" cy="2377805"/>
            </a:xfrm>
          </p:grpSpPr>
          <p:sp>
            <p:nvSpPr>
              <p:cNvPr id="16" name="Freeform: Shape 15">
                <a:extLst>
                  <a:ext uri="{FF2B5EF4-FFF2-40B4-BE49-F238E27FC236}">
                    <a16:creationId xmlns:a16="http://schemas.microsoft.com/office/drawing/2014/main" id="{B03AB30A-3A1F-B793-4A99-29E1C8F784AD}"/>
                  </a:ext>
                </a:extLst>
              </p:cNvPr>
              <p:cNvSpPr/>
              <p:nvPr/>
            </p:nvSpPr>
            <p:spPr>
              <a:xfrm>
                <a:off x="7042565" y="1713759"/>
                <a:ext cx="1598788" cy="2130063"/>
              </a:xfrm>
              <a:custGeom>
                <a:avLst/>
                <a:gdLst>
                  <a:gd name="connsiteX0" fmla="*/ 1589246 w 1598788"/>
                  <a:gd name="connsiteY0" fmla="*/ 2130064 h 2130063"/>
                  <a:gd name="connsiteX1" fmla="*/ 9817 w 1598788"/>
                  <a:gd name="connsiteY1" fmla="*/ 2130064 h 2130063"/>
                  <a:gd name="connsiteX2" fmla="*/ 0 w 1598788"/>
                  <a:gd name="connsiteY2" fmla="*/ 2120247 h 2130063"/>
                  <a:gd name="connsiteX3" fmla="*/ 9817 w 1598788"/>
                  <a:gd name="connsiteY3" fmla="*/ 2110430 h 2130063"/>
                  <a:gd name="connsiteX4" fmla="*/ 1579140 w 1598788"/>
                  <a:gd name="connsiteY4" fmla="*/ 2110430 h 2130063"/>
                  <a:gd name="connsiteX5" fmla="*/ 1579140 w 1598788"/>
                  <a:gd name="connsiteY5" fmla="*/ 9817 h 2130063"/>
                  <a:gd name="connsiteX6" fmla="*/ 1588958 w 1598788"/>
                  <a:gd name="connsiteY6" fmla="*/ 0 h 2130063"/>
                  <a:gd name="connsiteX7" fmla="*/ 1598775 w 1598788"/>
                  <a:gd name="connsiteY7" fmla="*/ 9817 h 2130063"/>
                  <a:gd name="connsiteX8" fmla="*/ 1598775 w 1598788"/>
                  <a:gd name="connsiteY8" fmla="*/ 2120536 h 2130063"/>
                  <a:gd name="connsiteX9" fmla="*/ 1589246 w 1598788"/>
                  <a:gd name="connsiteY9" fmla="*/ 2130064 h 2130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8788" h="2130063">
                    <a:moveTo>
                      <a:pt x="1589246" y="2130064"/>
                    </a:moveTo>
                    <a:lnTo>
                      <a:pt x="9817" y="2130064"/>
                    </a:lnTo>
                    <a:cubicBezTo>
                      <a:pt x="4331" y="2130064"/>
                      <a:pt x="0" y="2125733"/>
                      <a:pt x="0" y="2120247"/>
                    </a:cubicBezTo>
                    <a:cubicBezTo>
                      <a:pt x="0" y="2114761"/>
                      <a:pt x="4331" y="2110430"/>
                      <a:pt x="9817" y="2110430"/>
                    </a:cubicBezTo>
                    <a:lnTo>
                      <a:pt x="1579140" y="2110430"/>
                    </a:lnTo>
                    <a:lnTo>
                      <a:pt x="1579140" y="9817"/>
                    </a:lnTo>
                    <a:cubicBezTo>
                      <a:pt x="1579140" y="4331"/>
                      <a:pt x="1583471" y="0"/>
                      <a:pt x="1588958" y="0"/>
                    </a:cubicBezTo>
                    <a:cubicBezTo>
                      <a:pt x="1594443" y="0"/>
                      <a:pt x="1598775" y="4331"/>
                      <a:pt x="1598775" y="9817"/>
                    </a:cubicBezTo>
                    <a:lnTo>
                      <a:pt x="1598775" y="2120536"/>
                    </a:lnTo>
                    <a:cubicBezTo>
                      <a:pt x="1599064" y="2125733"/>
                      <a:pt x="1594732" y="2130064"/>
                      <a:pt x="1589246" y="2130064"/>
                    </a:cubicBezTo>
                    <a:close/>
                  </a:path>
                </a:pathLst>
              </a:custGeom>
              <a:gradFill flip="none" rotWithShape="1">
                <a:gsLst>
                  <a:gs pos="0">
                    <a:schemeClr val="accent3"/>
                  </a:gs>
                  <a:gs pos="100000">
                    <a:schemeClr val="accent2"/>
                  </a:gs>
                </a:gsLst>
                <a:lin ang="0" scaled="1"/>
                <a:tileRect/>
              </a:gradFill>
              <a:ln>
                <a:noFill/>
              </a:ln>
            </p:spPr>
            <p:txBody>
              <a:bodyPr lIns="85344"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17" name="Freeform: Shape 16">
                <a:extLst>
                  <a:ext uri="{FF2B5EF4-FFF2-40B4-BE49-F238E27FC236}">
                    <a16:creationId xmlns:a16="http://schemas.microsoft.com/office/drawing/2014/main" id="{771ED02E-4BBA-87E9-5AA5-2546AB06C7F9}"/>
                  </a:ext>
                </a:extLst>
              </p:cNvPr>
              <p:cNvSpPr/>
              <p:nvPr/>
            </p:nvSpPr>
            <p:spPr>
              <a:xfrm>
                <a:off x="6795112" y="1466017"/>
                <a:ext cx="1599063" cy="2130352"/>
              </a:xfrm>
              <a:custGeom>
                <a:avLst/>
                <a:gdLst>
                  <a:gd name="connsiteX0" fmla="*/ 9817 w 1599063"/>
                  <a:gd name="connsiteY0" fmla="*/ 2130353 h 2130352"/>
                  <a:gd name="connsiteX1" fmla="*/ 0 w 1599063"/>
                  <a:gd name="connsiteY1" fmla="*/ 2120536 h 2130352"/>
                  <a:gd name="connsiteX2" fmla="*/ 0 w 1599063"/>
                  <a:gd name="connsiteY2" fmla="*/ 9817 h 2130352"/>
                  <a:gd name="connsiteX3" fmla="*/ 9817 w 1599063"/>
                  <a:gd name="connsiteY3" fmla="*/ 0 h 2130352"/>
                  <a:gd name="connsiteX4" fmla="*/ 1589246 w 1599063"/>
                  <a:gd name="connsiteY4" fmla="*/ 0 h 2130352"/>
                  <a:gd name="connsiteX5" fmla="*/ 1599064 w 1599063"/>
                  <a:gd name="connsiteY5" fmla="*/ 9817 h 2130352"/>
                  <a:gd name="connsiteX6" fmla="*/ 1589246 w 1599063"/>
                  <a:gd name="connsiteY6" fmla="*/ 19635 h 2130352"/>
                  <a:gd name="connsiteX7" fmla="*/ 19923 w 1599063"/>
                  <a:gd name="connsiteY7" fmla="*/ 19635 h 2130352"/>
                  <a:gd name="connsiteX8" fmla="*/ 19923 w 1599063"/>
                  <a:gd name="connsiteY8" fmla="*/ 2120247 h 2130352"/>
                  <a:gd name="connsiteX9" fmla="*/ 9817 w 1599063"/>
                  <a:gd name="connsiteY9" fmla="*/ 2130353 h 2130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9063" h="2130352">
                    <a:moveTo>
                      <a:pt x="9817" y="2130353"/>
                    </a:moveTo>
                    <a:cubicBezTo>
                      <a:pt x="4331" y="2130353"/>
                      <a:pt x="0" y="2126022"/>
                      <a:pt x="0" y="2120536"/>
                    </a:cubicBezTo>
                    <a:lnTo>
                      <a:pt x="0" y="9817"/>
                    </a:lnTo>
                    <a:cubicBezTo>
                      <a:pt x="0" y="4331"/>
                      <a:pt x="4331" y="0"/>
                      <a:pt x="9817" y="0"/>
                    </a:cubicBezTo>
                    <a:lnTo>
                      <a:pt x="1589246" y="0"/>
                    </a:lnTo>
                    <a:cubicBezTo>
                      <a:pt x="1594732" y="0"/>
                      <a:pt x="1599064" y="4331"/>
                      <a:pt x="1599064" y="9817"/>
                    </a:cubicBezTo>
                    <a:cubicBezTo>
                      <a:pt x="1599064" y="15303"/>
                      <a:pt x="1594732" y="19635"/>
                      <a:pt x="1589246" y="19635"/>
                    </a:cubicBezTo>
                    <a:lnTo>
                      <a:pt x="19923" y="19635"/>
                    </a:lnTo>
                    <a:lnTo>
                      <a:pt x="19923" y="2120247"/>
                    </a:lnTo>
                    <a:cubicBezTo>
                      <a:pt x="19635" y="2126022"/>
                      <a:pt x="15304" y="2130353"/>
                      <a:pt x="9817" y="2130353"/>
                    </a:cubicBezTo>
                    <a:close/>
                  </a:path>
                </a:pathLst>
              </a:custGeom>
              <a:gradFill flip="none" rotWithShape="1">
                <a:gsLst>
                  <a:gs pos="0">
                    <a:schemeClr val="accent3"/>
                  </a:gs>
                  <a:gs pos="100000">
                    <a:schemeClr val="accent2"/>
                  </a:gs>
                </a:gsLst>
                <a:lin ang="0" scaled="1"/>
                <a:tileRect/>
              </a:gradFill>
              <a:ln>
                <a:noFill/>
              </a:ln>
            </p:spPr>
            <p:txBody>
              <a:bodyPr lIns="85344"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grpSp>
        <p:sp>
          <p:nvSpPr>
            <p:cNvPr id="15" name="Rectangle 14">
              <a:extLst>
                <a:ext uri="{FF2B5EF4-FFF2-40B4-BE49-F238E27FC236}">
                  <a16:creationId xmlns:a16="http://schemas.microsoft.com/office/drawing/2014/main" id="{EBE4FC60-4F87-C470-9825-6A7AEB5C791B}"/>
                </a:ext>
              </a:extLst>
            </p:cNvPr>
            <p:cNvSpPr>
              <a:spLocks/>
            </p:cNvSpPr>
            <p:nvPr/>
          </p:nvSpPr>
          <p:spPr>
            <a:xfrm>
              <a:off x="8849019" y="2301102"/>
              <a:ext cx="2033927" cy="26951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85344" tIns="0" rIns="0" bIns="0" rtlCol="0" anchor="ctr">
              <a:noAutofit/>
            </a:bodyPr>
            <a:lstStyle/>
            <a:p>
              <a:pPr marL="0" marR="0" lvl="1" indent="0" algn="l" defTabSz="1219170" rtl="0" eaLnBrk="1" fontAlgn="auto" latinLnBrk="0" hangingPunct="1">
                <a:lnSpc>
                  <a:spcPct val="100000"/>
                </a:lnSpc>
                <a:spcBef>
                  <a:spcPts val="0"/>
                </a:spcBef>
                <a:spcAft>
                  <a:spcPts val="0"/>
                </a:spcAft>
                <a:buClrTx/>
                <a:buSzPct val="100000"/>
                <a:buFontTx/>
                <a:buNone/>
                <a:tabLst/>
                <a:defRPr/>
              </a:pPr>
              <a:r>
                <a:rPr kumimoji="0" lang="en-US" sz="1600" b="0" i="0" u="none" strike="noStrike" kern="1200" cap="none" spc="0" normalizeH="0" baseline="0" noProof="0">
                  <a:ln>
                    <a:noFill/>
                  </a:ln>
                  <a:solidFill>
                    <a:srgbClr val="000000"/>
                  </a:solidFill>
                  <a:effectLst/>
                  <a:uLnTx/>
                  <a:uFillTx/>
                  <a:latin typeface="Georgia"/>
                  <a:ea typeface="+mn-ea"/>
                  <a:cs typeface="+mn-cs"/>
                </a:rPr>
                <a:t>39% of the patients had a negative belief toward</a:t>
              </a:r>
              <a:br>
                <a:rPr kumimoji="0" lang="en-US" sz="1600" b="0" i="0" u="none" strike="noStrike" kern="1200" cap="none" spc="0" normalizeH="0" baseline="0" noProof="0">
                  <a:ln>
                    <a:noFill/>
                  </a:ln>
                  <a:solidFill>
                    <a:srgbClr val="000000"/>
                  </a:solidFill>
                  <a:effectLst/>
                  <a:uLnTx/>
                  <a:uFillTx/>
                  <a:latin typeface="Georgia"/>
                  <a:ea typeface="+mn-ea"/>
                  <a:cs typeface="+mn-cs"/>
                </a:rPr>
              </a:br>
              <a:r>
                <a:rPr kumimoji="0" lang="en-US" sz="1600" b="0" i="0" u="none" strike="noStrike" kern="1200" cap="none" spc="0" normalizeH="0" baseline="0" noProof="0">
                  <a:ln>
                    <a:noFill/>
                  </a:ln>
                  <a:solidFill>
                    <a:srgbClr val="000000"/>
                  </a:solidFill>
                  <a:effectLst/>
                  <a:uLnTx/>
                  <a:uFillTx/>
                  <a:latin typeface="Georgia"/>
                  <a:ea typeface="+mn-ea"/>
                  <a:cs typeface="+mn-cs"/>
                </a:rPr>
                <a:t>their medications</a:t>
              </a:r>
            </a:p>
          </p:txBody>
        </p:sp>
      </p:grpSp>
      <p:sp>
        <p:nvSpPr>
          <p:cNvPr id="28" name="Rectangle 27">
            <a:extLst>
              <a:ext uri="{FF2B5EF4-FFF2-40B4-BE49-F238E27FC236}">
                <a16:creationId xmlns:a16="http://schemas.microsoft.com/office/drawing/2014/main" id="{5F060223-CCF0-3089-004D-9A8816878661}"/>
              </a:ext>
            </a:extLst>
          </p:cNvPr>
          <p:cNvSpPr/>
          <p:nvPr/>
        </p:nvSpPr>
        <p:spPr>
          <a:xfrm>
            <a:off x="670560" y="5192840"/>
            <a:ext cx="10936224" cy="56246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1" indent="0" algn="l" defTabSz="1219170" rtl="0" eaLnBrk="1" fontAlgn="auto" latinLnBrk="0" hangingPunct="1">
              <a:lnSpc>
                <a:spcPct val="100000"/>
              </a:lnSpc>
              <a:spcBef>
                <a:spcPts val="0"/>
              </a:spcBef>
              <a:spcAft>
                <a:spcPts val="533"/>
              </a:spcAft>
              <a:buClrTx/>
              <a:buSzPct val="100000"/>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Comorbidity, seizure in the last 3 months, low medication necessity, high medication concern belief, and negative medication belief were predictors of medication non-adherence</a:t>
            </a:r>
          </a:p>
        </p:txBody>
      </p:sp>
      <p:sp>
        <p:nvSpPr>
          <p:cNvPr id="3" name="Text Placeholder 7">
            <a:extLst>
              <a:ext uri="{FF2B5EF4-FFF2-40B4-BE49-F238E27FC236}">
                <a16:creationId xmlns:a16="http://schemas.microsoft.com/office/drawing/2014/main" id="{924C9FC6-8A6E-13C1-591A-0ED060F1EEFA}"/>
              </a:ext>
            </a:extLst>
          </p:cNvPr>
          <p:cNvSpPr txBox="1">
            <a:spLocks/>
          </p:cNvSpPr>
          <p:nvPr/>
        </p:nvSpPr>
        <p:spPr>
          <a:xfrm>
            <a:off x="670560" y="6268520"/>
            <a:ext cx="10035538" cy="240130"/>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Niriayo</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YL, Mamo A, Gidey K,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Demoz</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GT. Medication Belief and Adherence among Patients with Epilepsy.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Behav</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Neurol. 2019;2019:2806341</a:t>
            </a:r>
          </a:p>
        </p:txBody>
      </p:sp>
      <p:sp>
        <p:nvSpPr>
          <p:cNvPr id="7" name="TextBox 6">
            <a:extLst>
              <a:ext uri="{FF2B5EF4-FFF2-40B4-BE49-F238E27FC236}">
                <a16:creationId xmlns:a16="http://schemas.microsoft.com/office/drawing/2014/main" id="{DAD2D735-3822-011E-373A-4F7FED5441C6}"/>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GLO2241819</a:t>
            </a:r>
          </a:p>
        </p:txBody>
      </p:sp>
    </p:spTree>
    <p:extLst>
      <p:ext uri="{BB962C8B-B14F-4D97-AF65-F5344CB8AC3E}">
        <p14:creationId xmlns:p14="http://schemas.microsoft.com/office/powerpoint/2010/main" val="2774197036"/>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168AE36D-A4F2-29ED-1EFD-B397DEDBADBA}"/>
              </a:ext>
            </a:extLst>
          </p:cNvPr>
          <p:cNvGraphicFramePr>
            <a:graphicFrameLocks noChangeAspect="1"/>
          </p:cNvGraphicFramePr>
          <p:nvPr>
            <p:custDataLst>
              <p:tags r:id="rId1"/>
            </p:custDataLst>
            <p:extLst>
              <p:ext uri="{D42A27DB-BD31-4B8C-83A1-F6EECF244321}">
                <p14:modId xmlns:p14="http://schemas.microsoft.com/office/powerpoint/2010/main" val="336585375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4" progId="TCLayout.ActiveDocument.1">
                  <p:embed/>
                </p:oleObj>
              </mc:Choice>
              <mc:Fallback>
                <p:oleObj name="think-cell Slide" r:id="rId4" imgW="395" imgH="394" progId="TCLayout.ActiveDocument.1">
                  <p:embed/>
                  <p:pic>
                    <p:nvPicPr>
                      <p:cNvPr id="5" name="think-cell data - do not delete" hidden="1">
                        <a:extLst>
                          <a:ext uri="{FF2B5EF4-FFF2-40B4-BE49-F238E27FC236}">
                            <a16:creationId xmlns:a16="http://schemas.microsoft.com/office/drawing/2014/main" id="{168AE36D-A4F2-29ED-1EFD-B397DEDBADBA}"/>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2A3AEC8D-8B06-DB6F-572C-39A518D48626}"/>
              </a:ext>
            </a:extLst>
          </p:cNvPr>
          <p:cNvSpPr>
            <a:spLocks noGrp="1"/>
          </p:cNvSpPr>
          <p:nvPr>
            <p:ph type="title"/>
          </p:nvPr>
        </p:nvSpPr>
        <p:spPr/>
        <p:txBody>
          <a:bodyPr vert="horz"/>
          <a:lstStyle/>
          <a:p>
            <a:r>
              <a:rPr lang="en-US" dirty="0"/>
              <a:t>Risks for non-adherence: Children</a:t>
            </a:r>
          </a:p>
        </p:txBody>
      </p:sp>
      <p:sp>
        <p:nvSpPr>
          <p:cNvPr id="6" name="Rectangle 5">
            <a:extLst>
              <a:ext uri="{FF2B5EF4-FFF2-40B4-BE49-F238E27FC236}">
                <a16:creationId xmlns:a16="http://schemas.microsoft.com/office/drawing/2014/main" id="{B25AB667-7BC5-7A0D-4144-851DE2D9D1BE}"/>
              </a:ext>
            </a:extLst>
          </p:cNvPr>
          <p:cNvSpPr/>
          <p:nvPr/>
        </p:nvSpPr>
        <p:spPr>
          <a:xfrm>
            <a:off x="680782" y="1414077"/>
            <a:ext cx="10939718" cy="55399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spAutoFit/>
          </a:bodyPr>
          <a:lstStyle/>
          <a:p>
            <a:pPr marL="0" marR="0" lvl="1" indent="0" algn="l" defTabSz="1219170" rtl="0" eaLnBrk="1" fontAlgn="auto" latinLnBrk="0" hangingPunct="1">
              <a:lnSpc>
                <a:spcPct val="100000"/>
              </a:lnSpc>
              <a:spcBef>
                <a:spcPts val="0"/>
              </a:spcBef>
              <a:spcAft>
                <a:spcPts val="0"/>
              </a:spcAft>
              <a:buClrTx/>
              <a:buSzPct val="100000"/>
              <a:buFontTx/>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mn-cs"/>
              </a:rPr>
              <a:t>University of </a:t>
            </a:r>
            <a:r>
              <a:rPr kumimoji="0" lang="en-US" sz="1800" b="0" i="0" u="none" strike="noStrike" kern="1200" cap="none" spc="0" normalizeH="0" baseline="0" noProof="0" dirty="0" err="1">
                <a:ln>
                  <a:noFill/>
                </a:ln>
                <a:solidFill>
                  <a:srgbClr val="000000"/>
                </a:solidFill>
                <a:effectLst/>
                <a:uLnTx/>
                <a:uFillTx/>
                <a:latin typeface="Georgia"/>
                <a:ea typeface="+mn-ea"/>
                <a:cs typeface="+mn-cs"/>
              </a:rPr>
              <a:t>Cinncinatti</a:t>
            </a:r>
            <a:r>
              <a:rPr kumimoji="0" lang="en-US" sz="1800" b="0" i="0" u="none" strike="noStrike" kern="1200" cap="none" spc="0" normalizeH="0" baseline="0" noProof="0" dirty="0">
                <a:ln>
                  <a:noFill/>
                </a:ln>
                <a:solidFill>
                  <a:srgbClr val="000000"/>
                </a:solidFill>
                <a:effectLst/>
                <a:uLnTx/>
                <a:uFillTx/>
                <a:latin typeface="Georgia"/>
                <a:ea typeface="+mn-ea"/>
                <a:cs typeface="+mn-cs"/>
              </a:rPr>
              <a:t> </a:t>
            </a:r>
            <a:r>
              <a:rPr kumimoji="0" lang="en-US" sz="1800" b="1" i="0" u="none" strike="noStrike" kern="1200" cap="none" spc="0" normalizeH="0" baseline="0" noProof="0" dirty="0">
                <a:ln>
                  <a:noFill/>
                </a:ln>
                <a:solidFill>
                  <a:srgbClr val="000000"/>
                </a:solidFill>
                <a:effectLst/>
                <a:uLnTx/>
                <a:uFillTx/>
                <a:latin typeface="Georgia"/>
                <a:ea typeface="+mn-ea"/>
                <a:cs typeface="+mn-cs"/>
              </a:rPr>
              <a:t>124</a:t>
            </a:r>
            <a:r>
              <a:rPr kumimoji="0" lang="en-US" sz="1800" b="0" i="0" u="none" strike="noStrike" kern="1200" cap="none" spc="0" normalizeH="0" baseline="0" noProof="0" dirty="0">
                <a:ln>
                  <a:noFill/>
                </a:ln>
                <a:solidFill>
                  <a:srgbClr val="000000"/>
                </a:solidFill>
                <a:effectLst/>
                <a:uLnTx/>
                <a:uFillTx/>
                <a:latin typeface="Georgia"/>
                <a:ea typeface="+mn-ea"/>
                <a:cs typeface="+mn-cs"/>
              </a:rPr>
              <a:t> children aged </a:t>
            </a:r>
            <a:r>
              <a:rPr kumimoji="0" lang="en-US" sz="1800" b="1" i="0" u="none" strike="noStrike" kern="1200" cap="none" spc="0" normalizeH="0" baseline="0" noProof="0" dirty="0">
                <a:ln>
                  <a:noFill/>
                </a:ln>
                <a:solidFill>
                  <a:srgbClr val="000000"/>
                </a:solidFill>
                <a:effectLst/>
                <a:uLnTx/>
                <a:uFillTx/>
                <a:latin typeface="Georgia"/>
                <a:ea typeface="+mn-ea"/>
                <a:cs typeface="+mn-cs"/>
              </a:rPr>
              <a:t>2-12</a:t>
            </a:r>
            <a:r>
              <a:rPr kumimoji="0" lang="en-US" sz="1800" b="0" i="0" u="none" strike="noStrike" kern="1200" cap="none" spc="0" normalizeH="0" baseline="0" noProof="0" dirty="0">
                <a:ln>
                  <a:noFill/>
                </a:ln>
                <a:solidFill>
                  <a:srgbClr val="000000"/>
                </a:solidFill>
                <a:effectLst/>
                <a:uLnTx/>
                <a:uFillTx/>
                <a:latin typeface="Georgia"/>
                <a:ea typeface="+mn-ea"/>
                <a:cs typeface="+mn-cs"/>
              </a:rPr>
              <a:t> with newly diagnosed epilepsy Objective adherence measures using electronic monitors</a:t>
            </a:r>
          </a:p>
        </p:txBody>
      </p:sp>
      <p:sp>
        <p:nvSpPr>
          <p:cNvPr id="7" name="Text Placeholder 5">
            <a:extLst>
              <a:ext uri="{FF2B5EF4-FFF2-40B4-BE49-F238E27FC236}">
                <a16:creationId xmlns:a16="http://schemas.microsoft.com/office/drawing/2014/main" id="{735EF5F3-3933-74A4-362F-F190B0AD8E4F}"/>
              </a:ext>
            </a:extLst>
          </p:cNvPr>
          <p:cNvSpPr txBox="1">
            <a:spLocks/>
          </p:cNvSpPr>
          <p:nvPr/>
        </p:nvSpPr>
        <p:spPr>
          <a:xfrm>
            <a:off x="670560" y="2130613"/>
            <a:ext cx="1127334" cy="558331"/>
          </a:xfrm>
          <a:prstGeom prst="rect">
            <a:avLst/>
          </a:prstGeom>
          <a:gradFill flip="none" rotWithShape="1">
            <a:gsLst>
              <a:gs pos="0">
                <a:schemeClr val="accent3"/>
              </a:gs>
              <a:gs pos="100000">
                <a:schemeClr val="accent2"/>
              </a:gs>
            </a:gsLst>
            <a:lin ang="0" scaled="1"/>
            <a:tileRect/>
          </a:gradFill>
          <a:ln>
            <a:noFill/>
          </a:ln>
        </p:spPr>
        <p:txBody>
          <a:bodyPr lIns="85344"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2133" b="1" i="0" u="none" strike="noStrike" kern="1200" cap="all" spc="0" normalizeH="0" baseline="0" noProof="0" dirty="0">
                <a:ln>
                  <a:noFill/>
                </a:ln>
                <a:solidFill>
                  <a:prstClr val="white"/>
                </a:solidFill>
                <a:effectLst/>
                <a:uLnTx/>
                <a:uFillTx/>
                <a:latin typeface="Calibri"/>
                <a:ea typeface="+mn-ea"/>
                <a:cs typeface="Calibri" panose="020F0502020204030204" pitchFamily="34" charset="0"/>
              </a:rPr>
              <a:t>58% </a:t>
            </a:r>
          </a:p>
        </p:txBody>
      </p:sp>
      <p:sp>
        <p:nvSpPr>
          <p:cNvPr id="8" name="Rectangle 7">
            <a:extLst>
              <a:ext uri="{FF2B5EF4-FFF2-40B4-BE49-F238E27FC236}">
                <a16:creationId xmlns:a16="http://schemas.microsoft.com/office/drawing/2014/main" id="{B8B6D48B-4EFA-7CF8-1E7D-242CB241E3E6}"/>
              </a:ext>
            </a:extLst>
          </p:cNvPr>
          <p:cNvSpPr>
            <a:spLocks/>
          </p:cNvSpPr>
          <p:nvPr/>
        </p:nvSpPr>
        <p:spPr>
          <a:xfrm>
            <a:off x="1910897" y="2130613"/>
            <a:ext cx="9699382" cy="55833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1" indent="0" algn="l" defTabSz="1219170" rtl="0" eaLnBrk="1" fontAlgn="auto" latinLnBrk="0" hangingPunct="1">
              <a:lnSpc>
                <a:spcPct val="100000"/>
              </a:lnSpc>
              <a:spcBef>
                <a:spcPts val="0"/>
              </a:spcBef>
              <a:spcAft>
                <a:spcPts val="0"/>
              </a:spcAft>
              <a:buClrTx/>
              <a:buSzPct val="100000"/>
              <a:buFontTx/>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mn-cs"/>
              </a:rPr>
              <a:t>Had persistent non-adherence during the first 6 months of therapy</a:t>
            </a:r>
          </a:p>
        </p:txBody>
      </p:sp>
      <p:cxnSp>
        <p:nvCxnSpPr>
          <p:cNvPr id="9" name="Straight Connector 8">
            <a:extLst>
              <a:ext uri="{FF2B5EF4-FFF2-40B4-BE49-F238E27FC236}">
                <a16:creationId xmlns:a16="http://schemas.microsoft.com/office/drawing/2014/main" id="{CDAE2611-FB82-65D5-D753-96C54E01F51B}"/>
              </a:ext>
            </a:extLst>
          </p:cNvPr>
          <p:cNvCxnSpPr>
            <a:cxnSpLocks/>
          </p:cNvCxnSpPr>
          <p:nvPr/>
        </p:nvCxnSpPr>
        <p:spPr>
          <a:xfrm>
            <a:off x="680782" y="3519258"/>
            <a:ext cx="2519737"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72008A7-E6E2-762F-4199-DD9B80E6B572}"/>
              </a:ext>
            </a:extLst>
          </p:cNvPr>
          <p:cNvCxnSpPr>
            <a:cxnSpLocks/>
          </p:cNvCxnSpPr>
          <p:nvPr/>
        </p:nvCxnSpPr>
        <p:spPr>
          <a:xfrm>
            <a:off x="3480485" y="3519258"/>
            <a:ext cx="2519737"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A0CC58B5-C239-46C8-3407-391C22A087BF}"/>
              </a:ext>
            </a:extLst>
          </p:cNvPr>
          <p:cNvCxnSpPr>
            <a:cxnSpLocks/>
          </p:cNvCxnSpPr>
          <p:nvPr/>
        </p:nvCxnSpPr>
        <p:spPr>
          <a:xfrm>
            <a:off x="6280188" y="3519258"/>
            <a:ext cx="2519737"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6C627967-6049-458F-31D2-71DFC23A069A}"/>
              </a:ext>
            </a:extLst>
          </p:cNvPr>
          <p:cNvCxnSpPr>
            <a:cxnSpLocks/>
          </p:cNvCxnSpPr>
          <p:nvPr/>
        </p:nvCxnSpPr>
        <p:spPr>
          <a:xfrm>
            <a:off x="9079892" y="3519258"/>
            <a:ext cx="2519737"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
        <p:nvSpPr>
          <p:cNvPr id="13" name="Freeform: Shape 12">
            <a:extLst>
              <a:ext uri="{FF2B5EF4-FFF2-40B4-BE49-F238E27FC236}">
                <a16:creationId xmlns:a16="http://schemas.microsoft.com/office/drawing/2014/main" id="{200A100C-185F-15FF-48C0-2040D271EF93}"/>
              </a:ext>
            </a:extLst>
          </p:cNvPr>
          <p:cNvSpPr>
            <a:spLocks noChangeAspect="1"/>
          </p:cNvSpPr>
          <p:nvPr/>
        </p:nvSpPr>
        <p:spPr>
          <a:xfrm rot="16200000" flipH="1" flipV="1">
            <a:off x="1659239" y="2685096"/>
            <a:ext cx="562823" cy="1121930"/>
          </a:xfrm>
          <a:custGeom>
            <a:avLst/>
            <a:gdLst>
              <a:gd name="connsiteX0" fmla="*/ 543719 w 548958"/>
              <a:gd name="connsiteY0" fmla="*/ 0 h 1087438"/>
              <a:gd name="connsiteX1" fmla="*/ 548958 w 548958"/>
              <a:gd name="connsiteY1" fmla="*/ 528 h 1087438"/>
              <a:gd name="connsiteX2" fmla="*/ 548958 w 548958"/>
              <a:gd name="connsiteY2" fmla="*/ 1086910 h 1087438"/>
              <a:gd name="connsiteX3" fmla="*/ 543719 w 548958"/>
              <a:gd name="connsiteY3" fmla="*/ 1087438 h 1087438"/>
              <a:gd name="connsiteX4" fmla="*/ 0 w 548958"/>
              <a:gd name="connsiteY4" fmla="*/ 543719 h 1087438"/>
              <a:gd name="connsiteX5" fmla="*/ 543719 w 548958"/>
              <a:gd name="connsiteY5" fmla="*/ 0 h 1087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8958" h="1087438">
                <a:moveTo>
                  <a:pt x="543719" y="0"/>
                </a:moveTo>
                <a:lnTo>
                  <a:pt x="548958" y="528"/>
                </a:lnTo>
                <a:lnTo>
                  <a:pt x="548958" y="1086910"/>
                </a:lnTo>
                <a:lnTo>
                  <a:pt x="543719" y="1087438"/>
                </a:lnTo>
                <a:cubicBezTo>
                  <a:pt x="243431" y="1087438"/>
                  <a:pt x="0" y="844007"/>
                  <a:pt x="0" y="543719"/>
                </a:cubicBezTo>
                <a:cubicBezTo>
                  <a:pt x="0" y="243431"/>
                  <a:pt x="243431" y="0"/>
                  <a:pt x="543719" y="0"/>
                </a:cubicBezTo>
                <a:close/>
              </a:path>
            </a:pathLst>
          </a:custGeom>
          <a:gradFill flip="none" rotWithShape="1">
            <a:gsLst>
              <a:gs pos="0">
                <a:schemeClr val="accent3"/>
              </a:gs>
              <a:gs pos="100000">
                <a:schemeClr val="accent2"/>
              </a:gs>
            </a:gsLst>
            <a:lin ang="0" scaled="1"/>
            <a:tileRect/>
          </a:gradFill>
          <a:ln>
            <a:noFill/>
          </a:ln>
        </p:spPr>
        <p:txBody>
          <a:bodyPr lIns="85344"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133"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14" name="Oval 13">
            <a:extLst>
              <a:ext uri="{FF2B5EF4-FFF2-40B4-BE49-F238E27FC236}">
                <a16:creationId xmlns:a16="http://schemas.microsoft.com/office/drawing/2014/main" id="{F4FD0470-E4B0-6708-0D55-AEBBCFB3645A}"/>
              </a:ext>
            </a:extLst>
          </p:cNvPr>
          <p:cNvSpPr>
            <a:spLocks/>
          </p:cNvSpPr>
          <p:nvPr/>
        </p:nvSpPr>
        <p:spPr>
          <a:xfrm rot="10800000" flipH="1" flipV="1">
            <a:off x="1519596" y="3104154"/>
            <a:ext cx="842111" cy="837101"/>
          </a:xfrm>
          <a:prstGeom prst="ellipse">
            <a:avLst/>
          </a:prstGeom>
          <a:solidFill>
            <a:srgbClr val="FFFFFF"/>
          </a:solidFill>
          <a:ln w="12700" cap="flat" cmpd="sng" algn="ctr">
            <a:noFill/>
            <a:prstDash val="solid"/>
            <a:miter lim="800000"/>
          </a:ln>
          <a:effectLst/>
        </p:spPr>
        <p:txBody>
          <a:bodyPr lIns="121920" tIns="121920" rIns="121920" bIns="12192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667" b="1" i="0" u="none" strike="noStrike" kern="0" cap="none" spc="0" normalizeH="0" baseline="0" noProof="0">
              <a:ln>
                <a:noFill/>
              </a:ln>
              <a:solidFill>
                <a:srgbClr val="000000"/>
              </a:solidFill>
              <a:effectLst/>
              <a:uLnTx/>
              <a:uFillTx/>
              <a:latin typeface="Georgia"/>
              <a:ea typeface="+mn-ea"/>
              <a:cs typeface="+mn-cs"/>
            </a:endParaRPr>
          </a:p>
        </p:txBody>
      </p:sp>
      <p:sp>
        <p:nvSpPr>
          <p:cNvPr id="15" name="Freeform: Shape 14">
            <a:extLst>
              <a:ext uri="{FF2B5EF4-FFF2-40B4-BE49-F238E27FC236}">
                <a16:creationId xmlns:a16="http://schemas.microsoft.com/office/drawing/2014/main" id="{0567061B-AD8E-9B7E-AABA-A104D3F92EAA}"/>
              </a:ext>
            </a:extLst>
          </p:cNvPr>
          <p:cNvSpPr>
            <a:spLocks noChangeAspect="1"/>
          </p:cNvSpPr>
          <p:nvPr/>
        </p:nvSpPr>
        <p:spPr>
          <a:xfrm rot="16200000" flipH="1" flipV="1">
            <a:off x="4458942" y="2685096"/>
            <a:ext cx="562823" cy="1121930"/>
          </a:xfrm>
          <a:custGeom>
            <a:avLst/>
            <a:gdLst>
              <a:gd name="connsiteX0" fmla="*/ 543719 w 548958"/>
              <a:gd name="connsiteY0" fmla="*/ 0 h 1087438"/>
              <a:gd name="connsiteX1" fmla="*/ 548958 w 548958"/>
              <a:gd name="connsiteY1" fmla="*/ 528 h 1087438"/>
              <a:gd name="connsiteX2" fmla="*/ 548958 w 548958"/>
              <a:gd name="connsiteY2" fmla="*/ 1086910 h 1087438"/>
              <a:gd name="connsiteX3" fmla="*/ 543719 w 548958"/>
              <a:gd name="connsiteY3" fmla="*/ 1087438 h 1087438"/>
              <a:gd name="connsiteX4" fmla="*/ 0 w 548958"/>
              <a:gd name="connsiteY4" fmla="*/ 543719 h 1087438"/>
              <a:gd name="connsiteX5" fmla="*/ 543719 w 548958"/>
              <a:gd name="connsiteY5" fmla="*/ 0 h 1087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8958" h="1087438">
                <a:moveTo>
                  <a:pt x="543719" y="0"/>
                </a:moveTo>
                <a:lnTo>
                  <a:pt x="548958" y="528"/>
                </a:lnTo>
                <a:lnTo>
                  <a:pt x="548958" y="1086910"/>
                </a:lnTo>
                <a:lnTo>
                  <a:pt x="543719" y="1087438"/>
                </a:lnTo>
                <a:cubicBezTo>
                  <a:pt x="243431" y="1087438"/>
                  <a:pt x="0" y="844007"/>
                  <a:pt x="0" y="543719"/>
                </a:cubicBezTo>
                <a:cubicBezTo>
                  <a:pt x="0" y="243431"/>
                  <a:pt x="243431" y="0"/>
                  <a:pt x="543719" y="0"/>
                </a:cubicBezTo>
                <a:close/>
              </a:path>
            </a:pathLst>
          </a:custGeom>
          <a:gradFill flip="none" rotWithShape="1">
            <a:gsLst>
              <a:gs pos="0">
                <a:schemeClr val="accent3"/>
              </a:gs>
              <a:gs pos="100000">
                <a:schemeClr val="accent2"/>
              </a:gs>
            </a:gsLst>
            <a:lin ang="0" scaled="1"/>
            <a:tileRect/>
          </a:gradFill>
          <a:ln>
            <a:noFill/>
          </a:ln>
        </p:spPr>
        <p:txBody>
          <a:bodyPr lIns="85344"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133"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16" name="Oval 15">
            <a:extLst>
              <a:ext uri="{FF2B5EF4-FFF2-40B4-BE49-F238E27FC236}">
                <a16:creationId xmlns:a16="http://schemas.microsoft.com/office/drawing/2014/main" id="{9B29730F-35FF-C219-4536-2115CB3A7BC8}"/>
              </a:ext>
            </a:extLst>
          </p:cNvPr>
          <p:cNvSpPr>
            <a:spLocks/>
          </p:cNvSpPr>
          <p:nvPr/>
        </p:nvSpPr>
        <p:spPr>
          <a:xfrm rot="10800000" flipH="1" flipV="1">
            <a:off x="4319299" y="3104152"/>
            <a:ext cx="842111" cy="837101"/>
          </a:xfrm>
          <a:prstGeom prst="ellipse">
            <a:avLst/>
          </a:prstGeom>
          <a:solidFill>
            <a:srgbClr val="FFFFFF"/>
          </a:solidFill>
          <a:ln w="12700" cap="flat" cmpd="sng" algn="ctr">
            <a:noFill/>
            <a:prstDash val="solid"/>
            <a:miter lim="800000"/>
          </a:ln>
          <a:effectLst/>
        </p:spPr>
        <p:txBody>
          <a:bodyPr lIns="121920" tIns="121920" rIns="121920" bIns="12192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667" b="1" i="0" u="none" strike="noStrike" kern="0" cap="none" spc="0" normalizeH="0" baseline="0" noProof="0">
              <a:ln>
                <a:noFill/>
              </a:ln>
              <a:solidFill>
                <a:srgbClr val="000000"/>
              </a:solidFill>
              <a:effectLst/>
              <a:uLnTx/>
              <a:uFillTx/>
              <a:latin typeface="Georgia"/>
              <a:ea typeface="+mn-ea"/>
              <a:cs typeface="+mn-cs"/>
            </a:endParaRPr>
          </a:p>
        </p:txBody>
      </p:sp>
      <p:sp>
        <p:nvSpPr>
          <p:cNvPr id="17" name="Freeform: Shape 16">
            <a:extLst>
              <a:ext uri="{FF2B5EF4-FFF2-40B4-BE49-F238E27FC236}">
                <a16:creationId xmlns:a16="http://schemas.microsoft.com/office/drawing/2014/main" id="{C22E96EF-EBD5-AC4B-4A13-0AD317FCB34B}"/>
              </a:ext>
            </a:extLst>
          </p:cNvPr>
          <p:cNvSpPr>
            <a:spLocks noChangeAspect="1"/>
          </p:cNvSpPr>
          <p:nvPr/>
        </p:nvSpPr>
        <p:spPr>
          <a:xfrm rot="16200000" flipH="1" flipV="1">
            <a:off x="7258646" y="2685096"/>
            <a:ext cx="562823" cy="1121930"/>
          </a:xfrm>
          <a:custGeom>
            <a:avLst/>
            <a:gdLst>
              <a:gd name="connsiteX0" fmla="*/ 543719 w 548958"/>
              <a:gd name="connsiteY0" fmla="*/ 0 h 1087438"/>
              <a:gd name="connsiteX1" fmla="*/ 548958 w 548958"/>
              <a:gd name="connsiteY1" fmla="*/ 528 h 1087438"/>
              <a:gd name="connsiteX2" fmla="*/ 548958 w 548958"/>
              <a:gd name="connsiteY2" fmla="*/ 1086910 h 1087438"/>
              <a:gd name="connsiteX3" fmla="*/ 543719 w 548958"/>
              <a:gd name="connsiteY3" fmla="*/ 1087438 h 1087438"/>
              <a:gd name="connsiteX4" fmla="*/ 0 w 548958"/>
              <a:gd name="connsiteY4" fmla="*/ 543719 h 1087438"/>
              <a:gd name="connsiteX5" fmla="*/ 543719 w 548958"/>
              <a:gd name="connsiteY5" fmla="*/ 0 h 1087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8958" h="1087438">
                <a:moveTo>
                  <a:pt x="543719" y="0"/>
                </a:moveTo>
                <a:lnTo>
                  <a:pt x="548958" y="528"/>
                </a:lnTo>
                <a:lnTo>
                  <a:pt x="548958" y="1086910"/>
                </a:lnTo>
                <a:lnTo>
                  <a:pt x="543719" y="1087438"/>
                </a:lnTo>
                <a:cubicBezTo>
                  <a:pt x="243431" y="1087438"/>
                  <a:pt x="0" y="844007"/>
                  <a:pt x="0" y="543719"/>
                </a:cubicBezTo>
                <a:cubicBezTo>
                  <a:pt x="0" y="243431"/>
                  <a:pt x="243431" y="0"/>
                  <a:pt x="543719" y="0"/>
                </a:cubicBezTo>
                <a:close/>
              </a:path>
            </a:pathLst>
          </a:custGeom>
          <a:gradFill flip="none" rotWithShape="1">
            <a:gsLst>
              <a:gs pos="0">
                <a:schemeClr val="accent3"/>
              </a:gs>
              <a:gs pos="100000">
                <a:schemeClr val="accent2"/>
              </a:gs>
            </a:gsLst>
            <a:lin ang="0" scaled="1"/>
            <a:tileRect/>
          </a:gradFill>
          <a:ln>
            <a:noFill/>
          </a:ln>
        </p:spPr>
        <p:txBody>
          <a:bodyPr lIns="85344"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133"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18" name="Oval 17">
            <a:extLst>
              <a:ext uri="{FF2B5EF4-FFF2-40B4-BE49-F238E27FC236}">
                <a16:creationId xmlns:a16="http://schemas.microsoft.com/office/drawing/2014/main" id="{E85882D8-5A89-83B5-6557-C2DFD18EE769}"/>
              </a:ext>
            </a:extLst>
          </p:cNvPr>
          <p:cNvSpPr>
            <a:spLocks/>
          </p:cNvSpPr>
          <p:nvPr/>
        </p:nvSpPr>
        <p:spPr>
          <a:xfrm rot="10800000" flipH="1" flipV="1">
            <a:off x="7119003" y="3104152"/>
            <a:ext cx="842111" cy="837101"/>
          </a:xfrm>
          <a:prstGeom prst="ellipse">
            <a:avLst/>
          </a:prstGeom>
          <a:solidFill>
            <a:srgbClr val="FFFFFF"/>
          </a:solidFill>
          <a:ln w="12700" cap="flat" cmpd="sng" algn="ctr">
            <a:noFill/>
            <a:prstDash val="solid"/>
            <a:miter lim="800000"/>
          </a:ln>
          <a:effectLst/>
        </p:spPr>
        <p:txBody>
          <a:bodyPr lIns="121920" tIns="121920" rIns="121920" bIns="12192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667" b="1" i="0" u="none" strike="noStrike" kern="0" cap="none" spc="0" normalizeH="0" baseline="0" noProof="0">
              <a:ln>
                <a:noFill/>
              </a:ln>
              <a:solidFill>
                <a:srgbClr val="000000"/>
              </a:solidFill>
              <a:effectLst/>
              <a:uLnTx/>
              <a:uFillTx/>
              <a:latin typeface="Georgia"/>
              <a:ea typeface="+mn-ea"/>
              <a:cs typeface="+mn-cs"/>
            </a:endParaRPr>
          </a:p>
        </p:txBody>
      </p:sp>
      <p:sp>
        <p:nvSpPr>
          <p:cNvPr id="19" name="Freeform: Shape 18">
            <a:extLst>
              <a:ext uri="{FF2B5EF4-FFF2-40B4-BE49-F238E27FC236}">
                <a16:creationId xmlns:a16="http://schemas.microsoft.com/office/drawing/2014/main" id="{25358BB7-FAC2-9A28-499A-A9C3F6622339}"/>
              </a:ext>
            </a:extLst>
          </p:cNvPr>
          <p:cNvSpPr>
            <a:spLocks noChangeAspect="1"/>
          </p:cNvSpPr>
          <p:nvPr/>
        </p:nvSpPr>
        <p:spPr>
          <a:xfrm rot="16200000" flipH="1" flipV="1">
            <a:off x="10058350" y="2685096"/>
            <a:ext cx="562823" cy="1121930"/>
          </a:xfrm>
          <a:custGeom>
            <a:avLst/>
            <a:gdLst>
              <a:gd name="connsiteX0" fmla="*/ 543719 w 548958"/>
              <a:gd name="connsiteY0" fmla="*/ 0 h 1087438"/>
              <a:gd name="connsiteX1" fmla="*/ 548958 w 548958"/>
              <a:gd name="connsiteY1" fmla="*/ 528 h 1087438"/>
              <a:gd name="connsiteX2" fmla="*/ 548958 w 548958"/>
              <a:gd name="connsiteY2" fmla="*/ 1086910 h 1087438"/>
              <a:gd name="connsiteX3" fmla="*/ 543719 w 548958"/>
              <a:gd name="connsiteY3" fmla="*/ 1087438 h 1087438"/>
              <a:gd name="connsiteX4" fmla="*/ 0 w 548958"/>
              <a:gd name="connsiteY4" fmla="*/ 543719 h 1087438"/>
              <a:gd name="connsiteX5" fmla="*/ 543719 w 548958"/>
              <a:gd name="connsiteY5" fmla="*/ 0 h 1087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8958" h="1087438">
                <a:moveTo>
                  <a:pt x="543719" y="0"/>
                </a:moveTo>
                <a:lnTo>
                  <a:pt x="548958" y="528"/>
                </a:lnTo>
                <a:lnTo>
                  <a:pt x="548958" y="1086910"/>
                </a:lnTo>
                <a:lnTo>
                  <a:pt x="543719" y="1087438"/>
                </a:lnTo>
                <a:cubicBezTo>
                  <a:pt x="243431" y="1087438"/>
                  <a:pt x="0" y="844007"/>
                  <a:pt x="0" y="543719"/>
                </a:cubicBezTo>
                <a:cubicBezTo>
                  <a:pt x="0" y="243431"/>
                  <a:pt x="243431" y="0"/>
                  <a:pt x="543719" y="0"/>
                </a:cubicBezTo>
                <a:close/>
              </a:path>
            </a:pathLst>
          </a:custGeom>
          <a:gradFill flip="none" rotWithShape="1">
            <a:gsLst>
              <a:gs pos="0">
                <a:schemeClr val="accent3"/>
              </a:gs>
              <a:gs pos="100000">
                <a:schemeClr val="accent2"/>
              </a:gs>
            </a:gsLst>
            <a:lin ang="0" scaled="1"/>
            <a:tileRect/>
          </a:gradFill>
          <a:ln>
            <a:noFill/>
          </a:ln>
        </p:spPr>
        <p:txBody>
          <a:bodyPr lIns="85344"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133"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20" name="Oval 19">
            <a:extLst>
              <a:ext uri="{FF2B5EF4-FFF2-40B4-BE49-F238E27FC236}">
                <a16:creationId xmlns:a16="http://schemas.microsoft.com/office/drawing/2014/main" id="{A6E685FE-C70D-2EED-F613-CA0B777E2E8F}"/>
              </a:ext>
            </a:extLst>
          </p:cNvPr>
          <p:cNvSpPr>
            <a:spLocks/>
          </p:cNvSpPr>
          <p:nvPr/>
        </p:nvSpPr>
        <p:spPr>
          <a:xfrm rot="10800000" flipH="1" flipV="1">
            <a:off x="9918704" y="3104152"/>
            <a:ext cx="842111" cy="837101"/>
          </a:xfrm>
          <a:prstGeom prst="ellipse">
            <a:avLst/>
          </a:prstGeom>
          <a:solidFill>
            <a:srgbClr val="FFFFFF"/>
          </a:solidFill>
          <a:ln w="12700" cap="flat" cmpd="sng" algn="ctr">
            <a:noFill/>
            <a:prstDash val="solid"/>
            <a:miter lim="800000"/>
          </a:ln>
          <a:effectLst/>
        </p:spPr>
        <p:txBody>
          <a:bodyPr lIns="121920" tIns="121920" rIns="121920" bIns="12192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667" b="1" i="0" u="none" strike="noStrike" kern="0" cap="none" spc="0" normalizeH="0" baseline="0" noProof="0">
              <a:ln>
                <a:noFill/>
              </a:ln>
              <a:solidFill>
                <a:srgbClr val="000000"/>
              </a:solidFill>
              <a:effectLst/>
              <a:uLnTx/>
              <a:uFillTx/>
              <a:latin typeface="Georgia"/>
              <a:ea typeface="+mn-ea"/>
              <a:cs typeface="+mn-cs"/>
            </a:endParaRPr>
          </a:p>
        </p:txBody>
      </p:sp>
      <p:sp>
        <p:nvSpPr>
          <p:cNvPr id="21" name="Rectangle 20">
            <a:extLst>
              <a:ext uri="{FF2B5EF4-FFF2-40B4-BE49-F238E27FC236}">
                <a16:creationId xmlns:a16="http://schemas.microsoft.com/office/drawing/2014/main" id="{F219BB9E-C991-85B6-F107-71EF81FEDEDB}"/>
              </a:ext>
            </a:extLst>
          </p:cNvPr>
          <p:cNvSpPr/>
          <p:nvPr/>
        </p:nvSpPr>
        <p:spPr>
          <a:xfrm>
            <a:off x="1585267" y="3332030"/>
            <a:ext cx="710768" cy="3813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1" indent="0" algn="ctr" defTabSz="1219170" rtl="0" eaLnBrk="1" fontAlgn="auto" latinLnBrk="0" hangingPunct="1">
              <a:lnSpc>
                <a:spcPct val="100000"/>
              </a:lnSpc>
              <a:spcBef>
                <a:spcPts val="0"/>
              </a:spcBef>
              <a:spcAft>
                <a:spcPts val="0"/>
              </a:spcAft>
              <a:buClrTx/>
              <a:buSzPct val="100000"/>
              <a:buFontTx/>
              <a:buNone/>
              <a:tabLst/>
              <a:defRPr/>
            </a:pPr>
            <a:r>
              <a:rPr kumimoji="0" lang="en-US" sz="2133" b="1" i="0" u="none" strike="noStrike" kern="1200" cap="none" spc="0" normalizeH="0" baseline="0" noProof="0" dirty="0">
                <a:ln>
                  <a:noFill/>
                </a:ln>
                <a:solidFill>
                  <a:srgbClr val="000000"/>
                </a:solidFill>
                <a:effectLst/>
                <a:uLnTx/>
                <a:uFillTx/>
                <a:latin typeface="Calibri"/>
                <a:ea typeface="+mn-ea"/>
                <a:cs typeface="+mn-cs"/>
              </a:rPr>
              <a:t>26%</a:t>
            </a:r>
          </a:p>
        </p:txBody>
      </p:sp>
      <p:sp>
        <p:nvSpPr>
          <p:cNvPr id="22" name="Rectangle 21">
            <a:extLst>
              <a:ext uri="{FF2B5EF4-FFF2-40B4-BE49-F238E27FC236}">
                <a16:creationId xmlns:a16="http://schemas.microsoft.com/office/drawing/2014/main" id="{BAD7C849-359D-5F0D-FA9D-877616C15703}"/>
              </a:ext>
            </a:extLst>
          </p:cNvPr>
          <p:cNvSpPr/>
          <p:nvPr/>
        </p:nvSpPr>
        <p:spPr>
          <a:xfrm>
            <a:off x="4384971" y="3332030"/>
            <a:ext cx="710768" cy="3813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1" indent="0" algn="ctr" defTabSz="1219170" rtl="0" eaLnBrk="1" fontAlgn="auto" latinLnBrk="0" hangingPunct="1">
              <a:lnSpc>
                <a:spcPct val="100000"/>
              </a:lnSpc>
              <a:spcBef>
                <a:spcPts val="0"/>
              </a:spcBef>
              <a:spcAft>
                <a:spcPts val="0"/>
              </a:spcAft>
              <a:buClrTx/>
              <a:buSzPct val="100000"/>
              <a:buFontTx/>
              <a:buNone/>
              <a:tabLst/>
              <a:defRPr/>
            </a:pPr>
            <a:r>
              <a:rPr kumimoji="0" lang="en-US" sz="2133" b="1" i="0" u="none" strike="noStrike" kern="1200" cap="none" spc="0" normalizeH="0" baseline="0" noProof="0">
                <a:ln>
                  <a:noFill/>
                </a:ln>
                <a:solidFill>
                  <a:srgbClr val="000000"/>
                </a:solidFill>
                <a:effectLst/>
                <a:uLnTx/>
                <a:uFillTx/>
                <a:latin typeface="Calibri"/>
                <a:ea typeface="+mn-ea"/>
                <a:cs typeface="+mn-cs"/>
              </a:rPr>
              <a:t>13%</a:t>
            </a:r>
          </a:p>
        </p:txBody>
      </p:sp>
      <p:sp>
        <p:nvSpPr>
          <p:cNvPr id="23" name="Rectangle 22">
            <a:extLst>
              <a:ext uri="{FF2B5EF4-FFF2-40B4-BE49-F238E27FC236}">
                <a16:creationId xmlns:a16="http://schemas.microsoft.com/office/drawing/2014/main" id="{3D38F13B-B5B3-80C7-0A33-83711E736665}"/>
              </a:ext>
            </a:extLst>
          </p:cNvPr>
          <p:cNvSpPr/>
          <p:nvPr/>
        </p:nvSpPr>
        <p:spPr>
          <a:xfrm>
            <a:off x="7184676" y="3332030"/>
            <a:ext cx="710768" cy="3813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1" indent="0" algn="ctr" defTabSz="1219170" rtl="0" eaLnBrk="1" fontAlgn="auto" latinLnBrk="0" hangingPunct="1">
              <a:lnSpc>
                <a:spcPct val="100000"/>
              </a:lnSpc>
              <a:spcBef>
                <a:spcPts val="0"/>
              </a:spcBef>
              <a:spcAft>
                <a:spcPts val="0"/>
              </a:spcAft>
              <a:buClrTx/>
              <a:buSzPct val="100000"/>
              <a:buFontTx/>
              <a:buNone/>
              <a:tabLst/>
              <a:defRPr/>
            </a:pPr>
            <a:r>
              <a:rPr kumimoji="0" lang="en-US" sz="2133" b="1" i="0" u="none" strike="noStrike" kern="1200" cap="none" spc="0" normalizeH="0" baseline="0" noProof="0">
                <a:ln>
                  <a:noFill/>
                </a:ln>
                <a:solidFill>
                  <a:srgbClr val="000000"/>
                </a:solidFill>
                <a:effectLst/>
                <a:uLnTx/>
                <a:uFillTx/>
                <a:latin typeface="Calibri"/>
                <a:ea typeface="+mn-ea"/>
                <a:cs typeface="+mn-cs"/>
              </a:rPr>
              <a:t>13%</a:t>
            </a:r>
          </a:p>
        </p:txBody>
      </p:sp>
      <p:sp>
        <p:nvSpPr>
          <p:cNvPr id="24" name="Rectangle 23">
            <a:extLst>
              <a:ext uri="{FF2B5EF4-FFF2-40B4-BE49-F238E27FC236}">
                <a16:creationId xmlns:a16="http://schemas.microsoft.com/office/drawing/2014/main" id="{00497C29-5EB2-E6F6-B756-6D07A2D60DA5}"/>
              </a:ext>
            </a:extLst>
          </p:cNvPr>
          <p:cNvSpPr/>
          <p:nvPr/>
        </p:nvSpPr>
        <p:spPr>
          <a:xfrm>
            <a:off x="9984380" y="3332030"/>
            <a:ext cx="710768" cy="3813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1" indent="0" algn="ctr" defTabSz="1219170" rtl="0" eaLnBrk="1" fontAlgn="auto" latinLnBrk="0" hangingPunct="1">
              <a:lnSpc>
                <a:spcPct val="100000"/>
              </a:lnSpc>
              <a:spcBef>
                <a:spcPts val="0"/>
              </a:spcBef>
              <a:spcAft>
                <a:spcPts val="0"/>
              </a:spcAft>
              <a:buClrTx/>
              <a:buSzPct val="100000"/>
              <a:buFontTx/>
              <a:buNone/>
              <a:tabLst/>
              <a:defRPr/>
            </a:pPr>
            <a:r>
              <a:rPr kumimoji="0" lang="en-US" sz="2133" b="1" i="0" u="none" strike="noStrike" kern="1200" cap="none" spc="0" normalizeH="0" baseline="0" noProof="0">
                <a:ln>
                  <a:noFill/>
                </a:ln>
                <a:solidFill>
                  <a:srgbClr val="000000"/>
                </a:solidFill>
                <a:effectLst/>
                <a:uLnTx/>
                <a:uFillTx/>
                <a:latin typeface="Calibri"/>
                <a:ea typeface="+mn-ea"/>
                <a:cs typeface="+mn-cs"/>
              </a:rPr>
              <a:t>7%</a:t>
            </a:r>
          </a:p>
        </p:txBody>
      </p:sp>
      <p:sp>
        <p:nvSpPr>
          <p:cNvPr id="25" name="Rectangle 24">
            <a:extLst>
              <a:ext uri="{FF2B5EF4-FFF2-40B4-BE49-F238E27FC236}">
                <a16:creationId xmlns:a16="http://schemas.microsoft.com/office/drawing/2014/main" id="{1AAEED68-508F-8EAD-0FB5-542531ABB331}"/>
              </a:ext>
            </a:extLst>
          </p:cNvPr>
          <p:cNvSpPr/>
          <p:nvPr/>
        </p:nvSpPr>
        <p:spPr>
          <a:xfrm>
            <a:off x="1030232" y="4065289"/>
            <a:ext cx="1820835" cy="5628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oAutofit/>
          </a:bodyPr>
          <a:lstStyle/>
          <a:p>
            <a:pPr marL="0" marR="0" lvl="1" indent="0" algn="ctr" defTabSz="1219170" rtl="0" eaLnBrk="1" fontAlgn="auto" latinLnBrk="0" hangingPunct="1">
              <a:lnSpc>
                <a:spcPct val="100000"/>
              </a:lnSpc>
              <a:spcBef>
                <a:spcPts val="0"/>
              </a:spcBef>
              <a:spcAft>
                <a:spcPts val="0"/>
              </a:spcAft>
              <a:buClrTx/>
              <a:buSzPct val="100000"/>
              <a:buFontTx/>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mn-cs"/>
              </a:rPr>
              <a:t>Mild </a:t>
            </a:r>
            <a:br>
              <a:rPr kumimoji="0" lang="en-US" sz="1800" b="0" i="0" u="none" strike="noStrike" kern="1200" cap="none" spc="0" normalizeH="0" baseline="0" noProof="0" dirty="0">
                <a:ln>
                  <a:noFill/>
                </a:ln>
                <a:solidFill>
                  <a:srgbClr val="000000"/>
                </a:solidFill>
                <a:effectLst/>
                <a:uLnTx/>
                <a:uFillTx/>
                <a:latin typeface="Georgia"/>
                <a:ea typeface="+mn-ea"/>
                <a:cs typeface="+mn-cs"/>
              </a:rPr>
            </a:br>
            <a:r>
              <a:rPr kumimoji="0" lang="en-US" sz="1800" b="0" i="0" u="none" strike="noStrike" kern="1200" cap="none" spc="0" normalizeH="0" baseline="0" noProof="0" dirty="0">
                <a:ln>
                  <a:noFill/>
                </a:ln>
                <a:solidFill>
                  <a:srgbClr val="000000"/>
                </a:solidFill>
                <a:effectLst/>
                <a:uLnTx/>
                <a:uFillTx/>
                <a:latin typeface="Georgia"/>
                <a:ea typeface="+mn-ea"/>
                <a:cs typeface="+mn-cs"/>
              </a:rPr>
              <a:t>non-adherence</a:t>
            </a:r>
          </a:p>
        </p:txBody>
      </p:sp>
      <p:sp>
        <p:nvSpPr>
          <p:cNvPr id="26" name="Rectangle 25">
            <a:extLst>
              <a:ext uri="{FF2B5EF4-FFF2-40B4-BE49-F238E27FC236}">
                <a16:creationId xmlns:a16="http://schemas.microsoft.com/office/drawing/2014/main" id="{4BDB4079-5936-07B6-C483-9852CDDCFB68}"/>
              </a:ext>
            </a:extLst>
          </p:cNvPr>
          <p:cNvSpPr/>
          <p:nvPr/>
        </p:nvSpPr>
        <p:spPr>
          <a:xfrm>
            <a:off x="3829935" y="4065289"/>
            <a:ext cx="1820835" cy="5628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oAutofit/>
          </a:bodyPr>
          <a:lstStyle/>
          <a:p>
            <a:pPr marL="0" marR="0" lvl="1" indent="0" algn="ctr" defTabSz="1219170" rtl="0" eaLnBrk="1" fontAlgn="auto" latinLnBrk="0" hangingPunct="1">
              <a:lnSpc>
                <a:spcPct val="100000"/>
              </a:lnSpc>
              <a:spcBef>
                <a:spcPts val="0"/>
              </a:spcBef>
              <a:spcAft>
                <a:spcPts val="0"/>
              </a:spcAft>
              <a:buClrTx/>
              <a:buSzPct val="100000"/>
              <a:buFontTx/>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mn-cs"/>
              </a:rPr>
              <a:t>Moderate </a:t>
            </a:r>
            <a:br>
              <a:rPr kumimoji="0" lang="en-US" sz="1800" b="0" i="0" u="none" strike="noStrike" kern="1200" cap="none" spc="0" normalizeH="0" baseline="0" noProof="0" dirty="0">
                <a:ln>
                  <a:noFill/>
                </a:ln>
                <a:solidFill>
                  <a:srgbClr val="000000"/>
                </a:solidFill>
                <a:effectLst/>
                <a:uLnTx/>
                <a:uFillTx/>
                <a:latin typeface="Georgia"/>
                <a:ea typeface="+mn-ea"/>
                <a:cs typeface="+mn-cs"/>
              </a:rPr>
            </a:br>
            <a:r>
              <a:rPr kumimoji="0" lang="en-US" sz="1800" b="0" i="0" u="none" strike="noStrike" kern="1200" cap="none" spc="0" normalizeH="0" baseline="0" noProof="0" dirty="0">
                <a:ln>
                  <a:noFill/>
                </a:ln>
                <a:solidFill>
                  <a:srgbClr val="000000"/>
                </a:solidFill>
                <a:effectLst/>
                <a:uLnTx/>
                <a:uFillTx/>
                <a:latin typeface="Georgia"/>
                <a:ea typeface="+mn-ea"/>
                <a:cs typeface="+mn-cs"/>
              </a:rPr>
              <a:t>non-adherence</a:t>
            </a:r>
          </a:p>
        </p:txBody>
      </p:sp>
      <p:sp>
        <p:nvSpPr>
          <p:cNvPr id="27" name="Rectangle 26">
            <a:extLst>
              <a:ext uri="{FF2B5EF4-FFF2-40B4-BE49-F238E27FC236}">
                <a16:creationId xmlns:a16="http://schemas.microsoft.com/office/drawing/2014/main" id="{BD6297D0-BB77-6D96-FF22-6F2D8F55375D}"/>
              </a:ext>
            </a:extLst>
          </p:cNvPr>
          <p:cNvSpPr/>
          <p:nvPr/>
        </p:nvSpPr>
        <p:spPr>
          <a:xfrm>
            <a:off x="6629638" y="4065289"/>
            <a:ext cx="1820835" cy="5628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oAutofit/>
          </a:bodyPr>
          <a:lstStyle/>
          <a:p>
            <a:pPr marL="0" marR="0" lvl="1" indent="0" algn="ctr" defTabSz="1219170" rtl="0" eaLnBrk="1" fontAlgn="auto" latinLnBrk="0" hangingPunct="1">
              <a:lnSpc>
                <a:spcPct val="100000"/>
              </a:lnSpc>
              <a:spcBef>
                <a:spcPts val="0"/>
              </a:spcBef>
              <a:spcAft>
                <a:spcPts val="0"/>
              </a:spcAft>
              <a:buClrTx/>
              <a:buSzPct val="100000"/>
              <a:buFontTx/>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mn-cs"/>
              </a:rPr>
              <a:t>Severe early </a:t>
            </a:r>
            <a:br>
              <a:rPr kumimoji="0" lang="en-US" sz="1800" b="0" i="0" u="none" strike="noStrike" kern="1200" cap="none" spc="0" normalizeH="0" baseline="0" noProof="0" dirty="0">
                <a:ln>
                  <a:noFill/>
                </a:ln>
                <a:solidFill>
                  <a:srgbClr val="000000"/>
                </a:solidFill>
                <a:effectLst/>
                <a:uLnTx/>
                <a:uFillTx/>
                <a:latin typeface="Georgia"/>
                <a:ea typeface="+mn-ea"/>
                <a:cs typeface="+mn-cs"/>
              </a:rPr>
            </a:br>
            <a:r>
              <a:rPr kumimoji="0" lang="en-US" sz="1800" b="0" i="0" u="none" strike="noStrike" kern="1200" cap="none" spc="0" normalizeH="0" baseline="0" noProof="0" dirty="0">
                <a:ln>
                  <a:noFill/>
                </a:ln>
                <a:solidFill>
                  <a:srgbClr val="000000"/>
                </a:solidFill>
                <a:effectLst/>
                <a:uLnTx/>
                <a:uFillTx/>
                <a:latin typeface="Georgia"/>
                <a:ea typeface="+mn-ea"/>
                <a:cs typeface="+mn-cs"/>
              </a:rPr>
              <a:t>non-adherence </a:t>
            </a:r>
          </a:p>
        </p:txBody>
      </p:sp>
      <p:sp>
        <p:nvSpPr>
          <p:cNvPr id="28" name="Rectangle 27">
            <a:extLst>
              <a:ext uri="{FF2B5EF4-FFF2-40B4-BE49-F238E27FC236}">
                <a16:creationId xmlns:a16="http://schemas.microsoft.com/office/drawing/2014/main" id="{BEBAF149-DBF7-FA88-8A5B-5F1BA23DCDAF}"/>
              </a:ext>
            </a:extLst>
          </p:cNvPr>
          <p:cNvSpPr/>
          <p:nvPr/>
        </p:nvSpPr>
        <p:spPr>
          <a:xfrm>
            <a:off x="9429342" y="4065289"/>
            <a:ext cx="1820835" cy="5628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oAutofit/>
          </a:bodyPr>
          <a:lstStyle/>
          <a:p>
            <a:pPr marL="0" marR="0" lvl="1" indent="0" algn="ctr" defTabSz="1219170" rtl="0" eaLnBrk="1" fontAlgn="auto" latinLnBrk="0" hangingPunct="1">
              <a:lnSpc>
                <a:spcPct val="100000"/>
              </a:lnSpc>
              <a:spcBef>
                <a:spcPts val="0"/>
              </a:spcBef>
              <a:spcAft>
                <a:spcPts val="0"/>
              </a:spcAft>
              <a:buClrTx/>
              <a:buSzPct val="100000"/>
              <a:buFontTx/>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mn-cs"/>
              </a:rPr>
              <a:t>Severe delayed </a:t>
            </a:r>
            <a:br>
              <a:rPr kumimoji="0" lang="en-US" sz="1800" b="0" i="0" u="none" strike="noStrike" kern="1200" cap="none" spc="0" normalizeH="0" baseline="0" noProof="0" dirty="0">
                <a:ln>
                  <a:noFill/>
                </a:ln>
                <a:solidFill>
                  <a:srgbClr val="000000"/>
                </a:solidFill>
                <a:effectLst/>
                <a:uLnTx/>
                <a:uFillTx/>
                <a:latin typeface="Georgia"/>
                <a:ea typeface="+mn-ea"/>
                <a:cs typeface="+mn-cs"/>
              </a:rPr>
            </a:br>
            <a:r>
              <a:rPr kumimoji="0" lang="en-US" sz="1800" b="0" i="0" u="none" strike="noStrike" kern="1200" cap="none" spc="0" normalizeH="0" baseline="0" noProof="0" dirty="0">
                <a:ln>
                  <a:noFill/>
                </a:ln>
                <a:solidFill>
                  <a:srgbClr val="000000"/>
                </a:solidFill>
                <a:effectLst/>
                <a:uLnTx/>
                <a:uFillTx/>
                <a:latin typeface="Georgia"/>
                <a:ea typeface="+mn-ea"/>
                <a:cs typeface="+mn-cs"/>
              </a:rPr>
              <a:t>non-adherence </a:t>
            </a:r>
          </a:p>
        </p:txBody>
      </p:sp>
      <p:sp>
        <p:nvSpPr>
          <p:cNvPr id="29" name="Rectangle 28">
            <a:extLst>
              <a:ext uri="{FF2B5EF4-FFF2-40B4-BE49-F238E27FC236}">
                <a16:creationId xmlns:a16="http://schemas.microsoft.com/office/drawing/2014/main" id="{6CACAB4C-7521-9EDA-3AED-F6CE167C4654}"/>
              </a:ext>
            </a:extLst>
          </p:cNvPr>
          <p:cNvSpPr/>
          <p:nvPr/>
        </p:nvSpPr>
        <p:spPr>
          <a:xfrm>
            <a:off x="670560" y="4955611"/>
            <a:ext cx="10939718" cy="55399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1" indent="0" algn="l" defTabSz="1219170" rtl="0" eaLnBrk="1" fontAlgn="auto" latinLnBrk="0" hangingPunct="1">
              <a:lnSpc>
                <a:spcPct val="100000"/>
              </a:lnSpc>
              <a:spcBef>
                <a:spcPts val="0"/>
              </a:spcBef>
              <a:spcAft>
                <a:spcPts val="600"/>
              </a:spcAft>
              <a:buClrTx/>
              <a:buSzPct val="100000"/>
              <a:buFontTx/>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mn-cs"/>
              </a:rPr>
              <a:t>Adherence pattern for most patients was established in the first month of therapy</a:t>
            </a:r>
          </a:p>
          <a:p>
            <a:pPr marL="0" marR="0" lvl="1" indent="0" algn="l" defTabSz="1219170" rtl="0" eaLnBrk="1" fontAlgn="auto" latinLnBrk="0" hangingPunct="1">
              <a:lnSpc>
                <a:spcPct val="100000"/>
              </a:lnSpc>
              <a:spcBef>
                <a:spcPts val="0"/>
              </a:spcBef>
              <a:spcAft>
                <a:spcPts val="600"/>
              </a:spcAft>
              <a:buClrTx/>
              <a:buSzPct val="100000"/>
              <a:buFontTx/>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mn-cs"/>
              </a:rPr>
              <a:t>Socioeconomic status was the sole predictor</a:t>
            </a:r>
          </a:p>
        </p:txBody>
      </p:sp>
      <p:cxnSp>
        <p:nvCxnSpPr>
          <p:cNvPr id="31" name="Straight Connector 30">
            <a:extLst>
              <a:ext uri="{FF2B5EF4-FFF2-40B4-BE49-F238E27FC236}">
                <a16:creationId xmlns:a16="http://schemas.microsoft.com/office/drawing/2014/main" id="{184D3812-7DFA-4174-953B-535EE89492EB}"/>
              </a:ext>
            </a:extLst>
          </p:cNvPr>
          <p:cNvCxnSpPr/>
          <p:nvPr/>
        </p:nvCxnSpPr>
        <p:spPr>
          <a:xfrm>
            <a:off x="3340502" y="3519258"/>
            <a:ext cx="0" cy="0"/>
          </a:xfrm>
          <a:prstGeom prst="line">
            <a:avLst/>
          </a:prstGeom>
          <a:ln w="6350">
            <a:solidFill>
              <a:srgbClr val="7F7F7F"/>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7BA9C891-857B-7910-2A3A-E461EBD59665}"/>
              </a:ext>
            </a:extLst>
          </p:cNvPr>
          <p:cNvCxnSpPr/>
          <p:nvPr/>
        </p:nvCxnSpPr>
        <p:spPr>
          <a:xfrm>
            <a:off x="6140205" y="3519258"/>
            <a:ext cx="0" cy="0"/>
          </a:xfrm>
          <a:prstGeom prst="line">
            <a:avLst/>
          </a:prstGeom>
          <a:ln w="6350">
            <a:solidFill>
              <a:srgbClr val="7F7F7F"/>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8030A57F-BDF6-8ED4-A456-92896CDF1F35}"/>
              </a:ext>
            </a:extLst>
          </p:cNvPr>
          <p:cNvCxnSpPr/>
          <p:nvPr/>
        </p:nvCxnSpPr>
        <p:spPr>
          <a:xfrm>
            <a:off x="8939909" y="3519258"/>
            <a:ext cx="0" cy="0"/>
          </a:xfrm>
          <a:prstGeom prst="line">
            <a:avLst/>
          </a:prstGeom>
          <a:ln w="6350">
            <a:solidFill>
              <a:srgbClr val="7F7F7F"/>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3B1C3A4B-816D-87BA-DC28-B4746D71C68D}"/>
              </a:ext>
            </a:extLst>
          </p:cNvPr>
          <p:cNvCxnSpPr/>
          <p:nvPr/>
        </p:nvCxnSpPr>
        <p:spPr>
          <a:xfrm>
            <a:off x="3340502" y="3519258"/>
            <a:ext cx="0" cy="0"/>
          </a:xfrm>
          <a:prstGeom prst="line">
            <a:avLst/>
          </a:prstGeom>
          <a:ln w="6350">
            <a:solidFill>
              <a:srgbClr val="7F7F7F"/>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F85B4659-1814-F10D-143F-7BD89FFABCA7}"/>
              </a:ext>
            </a:extLst>
          </p:cNvPr>
          <p:cNvCxnSpPr/>
          <p:nvPr/>
        </p:nvCxnSpPr>
        <p:spPr>
          <a:xfrm>
            <a:off x="6140205" y="3519258"/>
            <a:ext cx="0" cy="0"/>
          </a:xfrm>
          <a:prstGeom prst="line">
            <a:avLst/>
          </a:prstGeom>
          <a:ln w="6350">
            <a:solidFill>
              <a:srgbClr val="7F7F7F"/>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161011C2-A0A7-3898-19E9-789FCE43444A}"/>
              </a:ext>
            </a:extLst>
          </p:cNvPr>
          <p:cNvCxnSpPr/>
          <p:nvPr/>
        </p:nvCxnSpPr>
        <p:spPr>
          <a:xfrm>
            <a:off x="8939909" y="3519258"/>
            <a:ext cx="0" cy="0"/>
          </a:xfrm>
          <a:prstGeom prst="line">
            <a:avLst/>
          </a:prstGeom>
          <a:ln w="6350">
            <a:solidFill>
              <a:srgbClr val="7F7F7F"/>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A897B518-423D-31AB-3B0A-1726DFBBADFA}"/>
              </a:ext>
            </a:extLst>
          </p:cNvPr>
          <p:cNvCxnSpPr/>
          <p:nvPr/>
        </p:nvCxnSpPr>
        <p:spPr>
          <a:xfrm>
            <a:off x="3340501" y="4065289"/>
            <a:ext cx="0" cy="558800"/>
          </a:xfrm>
          <a:prstGeom prst="line">
            <a:avLst/>
          </a:prstGeom>
          <a:ln w="6350">
            <a:solidFill>
              <a:srgbClr val="7F7F7F"/>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E021486D-F9F7-D743-54A1-2505BEB943EB}"/>
              </a:ext>
            </a:extLst>
          </p:cNvPr>
          <p:cNvCxnSpPr/>
          <p:nvPr/>
        </p:nvCxnSpPr>
        <p:spPr>
          <a:xfrm>
            <a:off x="6140204" y="4065289"/>
            <a:ext cx="0" cy="558800"/>
          </a:xfrm>
          <a:prstGeom prst="line">
            <a:avLst/>
          </a:prstGeom>
          <a:ln w="6350">
            <a:solidFill>
              <a:srgbClr val="7F7F7F"/>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20F3D384-C26A-E7F5-9073-0D66B6435D1B}"/>
              </a:ext>
            </a:extLst>
          </p:cNvPr>
          <p:cNvCxnSpPr/>
          <p:nvPr/>
        </p:nvCxnSpPr>
        <p:spPr>
          <a:xfrm>
            <a:off x="8939907" y="4065289"/>
            <a:ext cx="0" cy="558800"/>
          </a:xfrm>
          <a:prstGeom prst="line">
            <a:avLst/>
          </a:prstGeom>
          <a:ln w="6350">
            <a:solidFill>
              <a:srgbClr val="7F7F7F"/>
            </a:solidFill>
            <a:prstDash val="dash"/>
          </a:ln>
        </p:spPr>
        <p:style>
          <a:lnRef idx="1">
            <a:schemeClr val="accent1"/>
          </a:lnRef>
          <a:fillRef idx="0">
            <a:schemeClr val="accent1"/>
          </a:fillRef>
          <a:effectRef idx="0">
            <a:schemeClr val="accent1"/>
          </a:effectRef>
          <a:fontRef idx="minor">
            <a:schemeClr val="tx1"/>
          </a:fontRef>
        </p:style>
      </p:cxnSp>
      <p:sp>
        <p:nvSpPr>
          <p:cNvPr id="3" name="Text Placeholder 7">
            <a:extLst>
              <a:ext uri="{FF2B5EF4-FFF2-40B4-BE49-F238E27FC236}">
                <a16:creationId xmlns:a16="http://schemas.microsoft.com/office/drawing/2014/main" id="{1B2275EC-C97C-0196-E306-9DF0AD3667CD}"/>
              </a:ext>
            </a:extLst>
          </p:cNvPr>
          <p:cNvSpPr txBox="1">
            <a:spLocks/>
          </p:cNvSpPr>
          <p:nvPr/>
        </p:nvSpPr>
        <p:spPr>
          <a:xfrm>
            <a:off x="670560" y="6270893"/>
            <a:ext cx="10035538" cy="237757"/>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Modi AC, Rausch JR, Glauser TA. Patterns of nonadherence to antiepileptic drug therapy in children with newly diagnosed epilepsy. JAMA. 2011;305(16):1669-1676. </a:t>
            </a:r>
          </a:p>
        </p:txBody>
      </p:sp>
      <p:sp>
        <p:nvSpPr>
          <p:cNvPr id="42" name="TextBox 41">
            <a:extLst>
              <a:ext uri="{FF2B5EF4-FFF2-40B4-BE49-F238E27FC236}">
                <a16:creationId xmlns:a16="http://schemas.microsoft.com/office/drawing/2014/main" id="{CA58F55E-4B64-BB5F-AB84-0149496A9CFF}"/>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GLO2241819</a:t>
            </a:r>
          </a:p>
        </p:txBody>
      </p:sp>
    </p:spTree>
    <p:extLst>
      <p:ext uri="{BB962C8B-B14F-4D97-AF65-F5344CB8AC3E}">
        <p14:creationId xmlns:p14="http://schemas.microsoft.com/office/powerpoint/2010/main" val="383715642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4FDEC6B-A324-DB10-97EF-0F46E6694A77}"/>
            </a:ext>
          </a:extLst>
        </p:cNvPr>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879EA766-5F7F-EA64-6361-065DC267BC13}"/>
              </a:ext>
            </a:extLst>
          </p:cNvPr>
          <p:cNvGraphicFramePr>
            <a:graphicFrameLocks noChangeAspect="1"/>
          </p:cNvGraphicFramePr>
          <p:nvPr>
            <p:custDataLst>
              <p:tags r:id="rId1"/>
            </p:custDataLst>
            <p:extLst>
              <p:ext uri="{D42A27DB-BD31-4B8C-83A1-F6EECF244321}">
                <p14:modId xmlns:p14="http://schemas.microsoft.com/office/powerpoint/2010/main" val="1736888021"/>
              </p:ext>
            </p:extLst>
          </p:nvPr>
        </p:nvGraphicFramePr>
        <p:xfrm>
          <a:off x="2118" y="2118"/>
          <a:ext cx="2117" cy="2117"/>
        </p:xfrm>
        <a:graphic>
          <a:graphicData uri="http://schemas.openxmlformats.org/presentationml/2006/ole">
            <mc:AlternateContent xmlns:mc="http://schemas.openxmlformats.org/markup-compatibility/2006">
              <mc:Choice xmlns:v="urn:schemas-microsoft-com:vml" Requires="v">
                <p:oleObj name="think-cell Slide" r:id="rId4" imgW="395" imgH="394" progId="TCLayout.ActiveDocument.1">
                  <p:embed/>
                </p:oleObj>
              </mc:Choice>
              <mc:Fallback>
                <p:oleObj name="think-cell Slide" r:id="rId4" imgW="395" imgH="394" progId="TCLayout.ActiveDocument.1">
                  <p:embed/>
                  <p:pic>
                    <p:nvPicPr>
                      <p:cNvPr id="7" name="Object 6" hidden="1">
                        <a:extLst>
                          <a:ext uri="{FF2B5EF4-FFF2-40B4-BE49-F238E27FC236}">
                            <a16:creationId xmlns:a16="http://schemas.microsoft.com/office/drawing/2014/main" id="{879EA766-5F7F-EA64-6361-065DC267BC13}"/>
                          </a:ext>
                        </a:extLst>
                      </p:cNvPr>
                      <p:cNvPicPr/>
                      <p:nvPr/>
                    </p:nvPicPr>
                    <p:blipFill>
                      <a:blip r:embed="rId5"/>
                      <a:stretch>
                        <a:fillRect/>
                      </a:stretch>
                    </p:blipFill>
                    <p:spPr>
                      <a:xfrm>
                        <a:off x="2118" y="2118"/>
                        <a:ext cx="2117" cy="2117"/>
                      </a:xfrm>
                      <a:prstGeom prst="rect">
                        <a:avLst/>
                      </a:prstGeom>
                    </p:spPr>
                  </p:pic>
                </p:oleObj>
              </mc:Fallback>
            </mc:AlternateContent>
          </a:graphicData>
        </a:graphic>
      </p:graphicFrame>
      <p:cxnSp>
        <p:nvCxnSpPr>
          <p:cNvPr id="35" name="Straight Connector 34">
            <a:extLst>
              <a:ext uri="{FF2B5EF4-FFF2-40B4-BE49-F238E27FC236}">
                <a16:creationId xmlns:a16="http://schemas.microsoft.com/office/drawing/2014/main" id="{03675C64-7E71-FD53-0600-0234BD8DE805}"/>
              </a:ext>
            </a:extLst>
          </p:cNvPr>
          <p:cNvCxnSpPr>
            <a:cxnSpLocks/>
          </p:cNvCxnSpPr>
          <p:nvPr/>
        </p:nvCxnSpPr>
        <p:spPr>
          <a:xfrm>
            <a:off x="6120519" y="2300052"/>
            <a:ext cx="8375" cy="3141311"/>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1A714A27-A12A-5CAB-C88E-15BEA52F9A25}"/>
              </a:ext>
            </a:extLst>
          </p:cNvPr>
          <p:cNvCxnSpPr>
            <a:cxnSpLocks/>
          </p:cNvCxnSpPr>
          <p:nvPr/>
        </p:nvCxnSpPr>
        <p:spPr>
          <a:xfrm>
            <a:off x="919908" y="2300052"/>
            <a:ext cx="0" cy="3211232"/>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60" name="Group 59">
            <a:extLst>
              <a:ext uri="{FF2B5EF4-FFF2-40B4-BE49-F238E27FC236}">
                <a16:creationId xmlns:a16="http://schemas.microsoft.com/office/drawing/2014/main" id="{5AD06FD7-4F8F-AC29-7612-81AA4AA87D35}"/>
              </a:ext>
            </a:extLst>
          </p:cNvPr>
          <p:cNvGrpSpPr/>
          <p:nvPr/>
        </p:nvGrpSpPr>
        <p:grpSpPr>
          <a:xfrm>
            <a:off x="648115" y="2570433"/>
            <a:ext cx="543585" cy="543585"/>
            <a:chOff x="573473" y="1533851"/>
            <a:chExt cx="365760" cy="365760"/>
          </a:xfrm>
        </p:grpSpPr>
        <p:grpSp>
          <p:nvGrpSpPr>
            <p:cNvPr id="91" name="Google Shape;406;p13">
              <a:extLst>
                <a:ext uri="{FF2B5EF4-FFF2-40B4-BE49-F238E27FC236}">
                  <a16:creationId xmlns:a16="http://schemas.microsoft.com/office/drawing/2014/main" id="{70B019BA-5A3B-513C-AB22-96FF37C34BAD}"/>
                </a:ext>
              </a:extLst>
            </p:cNvPr>
            <p:cNvGrpSpPr/>
            <p:nvPr/>
          </p:nvGrpSpPr>
          <p:grpSpPr>
            <a:xfrm rot="5400000">
              <a:off x="573473" y="1533851"/>
              <a:ext cx="365760" cy="365760"/>
              <a:chOff x="1298921" y="1400640"/>
              <a:chExt cx="824400" cy="824400"/>
            </a:xfrm>
          </p:grpSpPr>
          <p:sp>
            <p:nvSpPr>
              <p:cNvPr id="93" name="Google Shape;407;p13">
                <a:extLst>
                  <a:ext uri="{FF2B5EF4-FFF2-40B4-BE49-F238E27FC236}">
                    <a16:creationId xmlns:a16="http://schemas.microsoft.com/office/drawing/2014/main" id="{CCC6CA37-EE43-DD8B-E871-2F419444A022}"/>
                  </a:ext>
                </a:extLst>
              </p:cNvPr>
              <p:cNvSpPr/>
              <p:nvPr/>
            </p:nvSpPr>
            <p:spPr>
              <a:xfrm rot="-5400000">
                <a:off x="1298921" y="1400640"/>
                <a:ext cx="824400" cy="824400"/>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sz="1867" b="1" i="0" u="none" strike="noStrike" kern="1200" cap="all" spc="0" normalizeH="0" baseline="0" noProof="0">
                  <a:ln>
                    <a:noFill/>
                  </a:ln>
                  <a:solidFill>
                    <a:prstClr val="white"/>
                  </a:solidFill>
                  <a:effectLst/>
                  <a:uLnTx/>
                  <a:uFillTx/>
                  <a:latin typeface="Calibri"/>
                  <a:ea typeface="+mn-ea"/>
                  <a:cs typeface="Calibri" panose="020F0502020204030204" pitchFamily="34" charset="0"/>
                  <a:sym typeface="Arial"/>
                </a:endParaRPr>
              </a:p>
            </p:txBody>
          </p:sp>
          <p:sp>
            <p:nvSpPr>
              <p:cNvPr id="94" name="Google Shape;408;p13">
                <a:extLst>
                  <a:ext uri="{FF2B5EF4-FFF2-40B4-BE49-F238E27FC236}">
                    <a16:creationId xmlns:a16="http://schemas.microsoft.com/office/drawing/2014/main" id="{97E5592A-5134-8776-3B16-A891560FB1EB}"/>
                  </a:ext>
                </a:extLst>
              </p:cNvPr>
              <p:cNvSpPr/>
              <p:nvPr/>
            </p:nvSpPr>
            <p:spPr>
              <a:xfrm rot="-5400000">
                <a:off x="1407028" y="1508838"/>
                <a:ext cx="608100" cy="608100"/>
              </a:xfrm>
              <a:prstGeom prst="ellipse">
                <a:avLst/>
              </a:prstGeom>
              <a:solidFill>
                <a:srgbClr val="F2F2F2"/>
              </a:solidFill>
              <a:ln>
                <a:noFill/>
              </a:ln>
              <a:effectLst>
                <a:outerShdw blurRad="76200" dist="63500" dir="2700000" algn="tl" rotWithShape="0">
                  <a:srgbClr val="000000">
                    <a:alpha val="40000"/>
                  </a:srgbClr>
                </a:outerShdw>
              </a:effectLst>
            </p:spPr>
            <p:txBody>
              <a:bodyPr spcFirstLastPara="1" wrap="square" lIns="0" tIns="0" rIns="0" bIns="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200"/>
                  <a:buFontTx/>
                  <a:buNone/>
                  <a:tabLst/>
                  <a:defRPr/>
                </a:pPr>
                <a:endParaRPr kumimoji="0" sz="1867" b="1" i="0" u="none" strike="noStrike" kern="1200" cap="none" spc="0" normalizeH="0" baseline="0" noProof="0">
                  <a:ln>
                    <a:noFill/>
                  </a:ln>
                  <a:solidFill>
                    <a:srgbClr val="000000"/>
                  </a:solidFill>
                  <a:effectLst/>
                  <a:uLnTx/>
                  <a:uFillTx/>
                  <a:latin typeface="Calibri"/>
                  <a:ea typeface="+mn-ea"/>
                  <a:cs typeface="+mn-cs"/>
                  <a:sym typeface="Arial"/>
                </a:endParaRPr>
              </a:p>
            </p:txBody>
          </p:sp>
        </p:grpSp>
        <p:pic>
          <p:nvPicPr>
            <p:cNvPr id="92" name="Graphic 91">
              <a:extLst>
                <a:ext uri="{FF2B5EF4-FFF2-40B4-BE49-F238E27FC236}">
                  <a16:creationId xmlns:a16="http://schemas.microsoft.com/office/drawing/2014/main" id="{3CCC0364-9795-AEF3-474C-267510E26EC4}"/>
                </a:ext>
              </a:extLst>
            </p:cNvPr>
            <p:cNvPicPr>
              <a:picLocks noChangeAspect="1"/>
            </p:cNvPicPr>
            <p:nvPr/>
          </p:nvPicPr>
          <p:blipFill>
            <a:blip r:embed="rId6" cstate="screen">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677422" y="1637822"/>
              <a:ext cx="157818" cy="157818"/>
            </a:xfrm>
            <a:prstGeom prst="rect">
              <a:avLst/>
            </a:prstGeom>
          </p:spPr>
        </p:pic>
      </p:grpSp>
      <p:grpSp>
        <p:nvGrpSpPr>
          <p:cNvPr id="80" name="Group 79">
            <a:extLst>
              <a:ext uri="{FF2B5EF4-FFF2-40B4-BE49-F238E27FC236}">
                <a16:creationId xmlns:a16="http://schemas.microsoft.com/office/drawing/2014/main" id="{F9D4154A-2DB2-5D96-29E7-AB140D505C29}"/>
              </a:ext>
            </a:extLst>
          </p:cNvPr>
          <p:cNvGrpSpPr/>
          <p:nvPr/>
        </p:nvGrpSpPr>
        <p:grpSpPr>
          <a:xfrm>
            <a:off x="648115" y="3679690"/>
            <a:ext cx="543585" cy="543585"/>
            <a:chOff x="573473" y="2100984"/>
            <a:chExt cx="365760" cy="365760"/>
          </a:xfrm>
        </p:grpSpPr>
        <p:grpSp>
          <p:nvGrpSpPr>
            <p:cNvPr id="87" name="Google Shape;406;p13">
              <a:extLst>
                <a:ext uri="{FF2B5EF4-FFF2-40B4-BE49-F238E27FC236}">
                  <a16:creationId xmlns:a16="http://schemas.microsoft.com/office/drawing/2014/main" id="{17909A27-9F9C-6F85-8111-821936072109}"/>
                </a:ext>
              </a:extLst>
            </p:cNvPr>
            <p:cNvGrpSpPr/>
            <p:nvPr/>
          </p:nvGrpSpPr>
          <p:grpSpPr>
            <a:xfrm rot="5400000">
              <a:off x="573473" y="2100984"/>
              <a:ext cx="365760" cy="365760"/>
              <a:chOff x="1298921" y="1400640"/>
              <a:chExt cx="824400" cy="824400"/>
            </a:xfrm>
          </p:grpSpPr>
          <p:sp>
            <p:nvSpPr>
              <p:cNvPr id="89" name="Google Shape;407;p13">
                <a:extLst>
                  <a:ext uri="{FF2B5EF4-FFF2-40B4-BE49-F238E27FC236}">
                    <a16:creationId xmlns:a16="http://schemas.microsoft.com/office/drawing/2014/main" id="{E780FF6A-5E79-362D-F50D-82E5A9287414}"/>
                  </a:ext>
                </a:extLst>
              </p:cNvPr>
              <p:cNvSpPr/>
              <p:nvPr/>
            </p:nvSpPr>
            <p:spPr>
              <a:xfrm rot="-5400000">
                <a:off x="1298921" y="1400640"/>
                <a:ext cx="824400" cy="824400"/>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sz="1867" b="1" i="0" u="none" strike="noStrike" kern="1200" cap="all" spc="0" normalizeH="0" baseline="0" noProof="0">
                  <a:ln>
                    <a:noFill/>
                  </a:ln>
                  <a:solidFill>
                    <a:prstClr val="white"/>
                  </a:solidFill>
                  <a:effectLst/>
                  <a:uLnTx/>
                  <a:uFillTx/>
                  <a:latin typeface="Calibri"/>
                  <a:ea typeface="+mn-ea"/>
                  <a:cs typeface="Calibri" panose="020F0502020204030204" pitchFamily="34" charset="0"/>
                  <a:sym typeface="Arial"/>
                </a:endParaRPr>
              </a:p>
            </p:txBody>
          </p:sp>
          <p:sp>
            <p:nvSpPr>
              <p:cNvPr id="90" name="Google Shape;408;p13">
                <a:extLst>
                  <a:ext uri="{FF2B5EF4-FFF2-40B4-BE49-F238E27FC236}">
                    <a16:creationId xmlns:a16="http://schemas.microsoft.com/office/drawing/2014/main" id="{CAAFDE95-4A3D-BCDB-ED62-1EAA9559C26A}"/>
                  </a:ext>
                </a:extLst>
              </p:cNvPr>
              <p:cNvSpPr/>
              <p:nvPr/>
            </p:nvSpPr>
            <p:spPr>
              <a:xfrm rot="-5400000">
                <a:off x="1407028" y="1508838"/>
                <a:ext cx="608100" cy="608100"/>
              </a:xfrm>
              <a:prstGeom prst="ellipse">
                <a:avLst/>
              </a:prstGeom>
              <a:solidFill>
                <a:srgbClr val="F2F2F2"/>
              </a:solidFill>
              <a:ln>
                <a:noFill/>
              </a:ln>
              <a:effectLst>
                <a:outerShdw blurRad="76200" dist="63500" dir="2700000" algn="tl" rotWithShape="0">
                  <a:srgbClr val="000000">
                    <a:alpha val="40000"/>
                  </a:srgbClr>
                </a:outerShdw>
              </a:effectLst>
            </p:spPr>
            <p:txBody>
              <a:bodyPr spcFirstLastPara="1" wrap="square" lIns="0" tIns="0" rIns="0" bIns="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200"/>
                  <a:buFontTx/>
                  <a:buNone/>
                  <a:tabLst/>
                  <a:defRPr/>
                </a:pPr>
                <a:endParaRPr kumimoji="0" sz="1867" b="1" i="0" u="none" strike="noStrike" kern="1200" cap="none" spc="0" normalizeH="0" baseline="0" noProof="0">
                  <a:ln>
                    <a:noFill/>
                  </a:ln>
                  <a:solidFill>
                    <a:srgbClr val="000000"/>
                  </a:solidFill>
                  <a:effectLst/>
                  <a:uLnTx/>
                  <a:uFillTx/>
                  <a:latin typeface="Calibri"/>
                  <a:ea typeface="+mn-ea"/>
                  <a:cs typeface="+mn-cs"/>
                  <a:sym typeface="Arial"/>
                </a:endParaRPr>
              </a:p>
            </p:txBody>
          </p:sp>
        </p:grpSp>
        <p:pic>
          <p:nvPicPr>
            <p:cNvPr id="88" name="Graphic 87">
              <a:extLst>
                <a:ext uri="{FF2B5EF4-FFF2-40B4-BE49-F238E27FC236}">
                  <a16:creationId xmlns:a16="http://schemas.microsoft.com/office/drawing/2014/main" id="{635565DA-A35F-7147-7702-B0DA3EF0E637}"/>
                </a:ext>
              </a:extLst>
            </p:cNvPr>
            <p:cNvPicPr>
              <a:picLocks noChangeAspect="1"/>
            </p:cNvPicPr>
            <p:nvPr/>
          </p:nvPicPr>
          <p:blipFill>
            <a:blip r:embed="rId8" cstate="screen">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651474" y="2200181"/>
              <a:ext cx="225480" cy="167367"/>
            </a:xfrm>
            <a:prstGeom prst="rect">
              <a:avLst/>
            </a:prstGeom>
          </p:spPr>
        </p:pic>
      </p:grpSp>
      <p:grpSp>
        <p:nvGrpSpPr>
          <p:cNvPr id="81" name="Group 80">
            <a:extLst>
              <a:ext uri="{FF2B5EF4-FFF2-40B4-BE49-F238E27FC236}">
                <a16:creationId xmlns:a16="http://schemas.microsoft.com/office/drawing/2014/main" id="{5509365D-4C4F-8ED1-4C29-47EE240EF66C}"/>
              </a:ext>
            </a:extLst>
          </p:cNvPr>
          <p:cNvGrpSpPr/>
          <p:nvPr/>
        </p:nvGrpSpPr>
        <p:grpSpPr>
          <a:xfrm>
            <a:off x="664014" y="4990475"/>
            <a:ext cx="543585" cy="543585"/>
            <a:chOff x="573473" y="2576306"/>
            <a:chExt cx="365760" cy="365760"/>
          </a:xfrm>
        </p:grpSpPr>
        <p:sp>
          <p:nvSpPr>
            <p:cNvPr id="82" name="Google Shape;407;p13">
              <a:extLst>
                <a:ext uri="{FF2B5EF4-FFF2-40B4-BE49-F238E27FC236}">
                  <a16:creationId xmlns:a16="http://schemas.microsoft.com/office/drawing/2014/main" id="{6003B974-FE7B-792A-6EFF-82943C91F69F}"/>
                </a:ext>
              </a:extLst>
            </p:cNvPr>
            <p:cNvSpPr/>
            <p:nvPr/>
          </p:nvSpPr>
          <p:spPr>
            <a:xfrm>
              <a:off x="573473" y="2576306"/>
              <a:ext cx="365760" cy="365760"/>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sz="1867" b="1" i="0" u="none" strike="noStrike" kern="1200" cap="all" spc="0" normalizeH="0" baseline="0" noProof="0">
                <a:ln>
                  <a:noFill/>
                </a:ln>
                <a:solidFill>
                  <a:prstClr val="white"/>
                </a:solidFill>
                <a:effectLst/>
                <a:uLnTx/>
                <a:uFillTx/>
                <a:latin typeface="Calibri"/>
                <a:ea typeface="+mn-ea"/>
                <a:cs typeface="Calibri" panose="020F0502020204030204" pitchFamily="34" charset="0"/>
                <a:sym typeface="Arial"/>
              </a:endParaRPr>
            </a:p>
          </p:txBody>
        </p:sp>
        <p:sp>
          <p:nvSpPr>
            <p:cNvPr id="85" name="Google Shape;408;p13">
              <a:extLst>
                <a:ext uri="{FF2B5EF4-FFF2-40B4-BE49-F238E27FC236}">
                  <a16:creationId xmlns:a16="http://schemas.microsoft.com/office/drawing/2014/main" id="{4A394363-F33D-3456-C8BB-27DA70C52220}"/>
                </a:ext>
              </a:extLst>
            </p:cNvPr>
            <p:cNvSpPr/>
            <p:nvPr/>
          </p:nvSpPr>
          <p:spPr>
            <a:xfrm>
              <a:off x="621434" y="2624270"/>
              <a:ext cx="269795" cy="269795"/>
            </a:xfrm>
            <a:prstGeom prst="ellipse">
              <a:avLst/>
            </a:prstGeom>
            <a:solidFill>
              <a:srgbClr val="F2F2F2"/>
            </a:solidFill>
            <a:ln>
              <a:noFill/>
            </a:ln>
            <a:effectLst>
              <a:outerShdw blurRad="76200" dist="63500" dir="2700000" algn="tl" rotWithShape="0">
                <a:srgbClr val="000000">
                  <a:alpha val="40000"/>
                </a:srgbClr>
              </a:outerShdw>
            </a:effectLst>
          </p:spPr>
          <p:txBody>
            <a:bodyPr spcFirstLastPara="1" wrap="square" lIns="0" tIns="0" rIns="0" bIns="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200"/>
                <a:buFontTx/>
                <a:buNone/>
                <a:tabLst/>
                <a:defRPr/>
              </a:pPr>
              <a:endParaRPr kumimoji="0" sz="1867" b="1" i="0" u="none" strike="noStrike" kern="1200" cap="none" spc="0" normalizeH="0" baseline="0" noProof="0">
                <a:ln>
                  <a:noFill/>
                </a:ln>
                <a:solidFill>
                  <a:srgbClr val="000000"/>
                </a:solidFill>
                <a:effectLst/>
                <a:uLnTx/>
                <a:uFillTx/>
                <a:latin typeface="Calibri"/>
                <a:ea typeface="+mn-ea"/>
                <a:cs typeface="+mn-cs"/>
                <a:sym typeface="Arial"/>
              </a:endParaRPr>
            </a:p>
          </p:txBody>
        </p:sp>
        <p:pic>
          <p:nvPicPr>
            <p:cNvPr id="86" name="Graphic 85">
              <a:extLst>
                <a:ext uri="{FF2B5EF4-FFF2-40B4-BE49-F238E27FC236}">
                  <a16:creationId xmlns:a16="http://schemas.microsoft.com/office/drawing/2014/main" id="{F6BB4DC9-B847-C6F7-9B04-26BE8AFEFF69}"/>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671370" y="2671924"/>
              <a:ext cx="193916" cy="174524"/>
            </a:xfrm>
            <a:prstGeom prst="rect">
              <a:avLst/>
            </a:prstGeom>
          </p:spPr>
        </p:pic>
      </p:grpSp>
      <p:grpSp>
        <p:nvGrpSpPr>
          <p:cNvPr id="37" name="Group 36">
            <a:extLst>
              <a:ext uri="{FF2B5EF4-FFF2-40B4-BE49-F238E27FC236}">
                <a16:creationId xmlns:a16="http://schemas.microsoft.com/office/drawing/2014/main" id="{4414B272-04CB-7FDC-01AF-E3C7276B1F85}"/>
              </a:ext>
            </a:extLst>
          </p:cNvPr>
          <p:cNvGrpSpPr/>
          <p:nvPr/>
        </p:nvGrpSpPr>
        <p:grpSpPr>
          <a:xfrm>
            <a:off x="5840238" y="3370334"/>
            <a:ext cx="543748" cy="543748"/>
            <a:chOff x="6934719" y="3761044"/>
            <a:chExt cx="678726" cy="678726"/>
          </a:xfrm>
        </p:grpSpPr>
        <p:grpSp>
          <p:nvGrpSpPr>
            <p:cNvPr id="54" name="Google Shape;406;p13">
              <a:extLst>
                <a:ext uri="{FF2B5EF4-FFF2-40B4-BE49-F238E27FC236}">
                  <a16:creationId xmlns:a16="http://schemas.microsoft.com/office/drawing/2014/main" id="{960D96D6-CF1B-51D2-0069-FC57C1C06B78}"/>
                </a:ext>
              </a:extLst>
            </p:cNvPr>
            <p:cNvGrpSpPr/>
            <p:nvPr/>
          </p:nvGrpSpPr>
          <p:grpSpPr>
            <a:xfrm rot="5400000">
              <a:off x="6934719" y="3761044"/>
              <a:ext cx="678726" cy="678726"/>
              <a:chOff x="1298921" y="1400640"/>
              <a:chExt cx="824400" cy="824400"/>
            </a:xfrm>
          </p:grpSpPr>
          <p:sp>
            <p:nvSpPr>
              <p:cNvPr id="57" name="Google Shape;407;p13">
                <a:extLst>
                  <a:ext uri="{FF2B5EF4-FFF2-40B4-BE49-F238E27FC236}">
                    <a16:creationId xmlns:a16="http://schemas.microsoft.com/office/drawing/2014/main" id="{AA380B4E-619F-7780-AC00-48D1D44882AF}"/>
                  </a:ext>
                </a:extLst>
              </p:cNvPr>
              <p:cNvSpPr/>
              <p:nvPr/>
            </p:nvSpPr>
            <p:spPr>
              <a:xfrm rot="-5400000">
                <a:off x="1298921" y="1400640"/>
                <a:ext cx="824400" cy="824400"/>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sz="1867" b="1" i="0" u="none" strike="noStrike" kern="1200" cap="all" spc="0" normalizeH="0" baseline="0" noProof="0">
                  <a:ln>
                    <a:noFill/>
                  </a:ln>
                  <a:solidFill>
                    <a:prstClr val="white"/>
                  </a:solidFill>
                  <a:effectLst/>
                  <a:uLnTx/>
                  <a:uFillTx/>
                  <a:latin typeface="Calibri"/>
                  <a:ea typeface="+mn-ea"/>
                  <a:cs typeface="Calibri" panose="020F0502020204030204" pitchFamily="34" charset="0"/>
                  <a:sym typeface="Arial"/>
                </a:endParaRPr>
              </a:p>
            </p:txBody>
          </p:sp>
          <p:sp>
            <p:nvSpPr>
              <p:cNvPr id="58" name="Google Shape;408;p13">
                <a:extLst>
                  <a:ext uri="{FF2B5EF4-FFF2-40B4-BE49-F238E27FC236}">
                    <a16:creationId xmlns:a16="http://schemas.microsoft.com/office/drawing/2014/main" id="{0267BCC9-2097-EB46-E72A-106AA15D9CEC}"/>
                  </a:ext>
                </a:extLst>
              </p:cNvPr>
              <p:cNvSpPr/>
              <p:nvPr/>
            </p:nvSpPr>
            <p:spPr>
              <a:xfrm rot="-5400000">
                <a:off x="1407028" y="1508838"/>
                <a:ext cx="608100" cy="608100"/>
              </a:xfrm>
              <a:prstGeom prst="ellipse">
                <a:avLst/>
              </a:prstGeom>
              <a:solidFill>
                <a:srgbClr val="F2F2F2"/>
              </a:solidFill>
              <a:ln>
                <a:noFill/>
              </a:ln>
              <a:effectLst>
                <a:outerShdw blurRad="76200" dist="63500" dir="2700000" algn="tl" rotWithShape="0">
                  <a:srgbClr val="000000">
                    <a:alpha val="40000"/>
                  </a:srgbClr>
                </a:outerShdw>
              </a:effectLst>
            </p:spPr>
            <p:txBody>
              <a:bodyPr spcFirstLastPara="1" wrap="square" lIns="0" tIns="0" rIns="0" bIns="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200"/>
                  <a:buFontTx/>
                  <a:buNone/>
                  <a:tabLst/>
                  <a:defRPr/>
                </a:pPr>
                <a:endParaRPr kumimoji="0" sz="1867" b="1" i="0" u="none" strike="noStrike" kern="1200" cap="none" spc="0" normalizeH="0" baseline="0" noProof="0" dirty="0">
                  <a:ln>
                    <a:noFill/>
                  </a:ln>
                  <a:solidFill>
                    <a:srgbClr val="000000"/>
                  </a:solidFill>
                  <a:effectLst/>
                  <a:uLnTx/>
                  <a:uFillTx/>
                  <a:latin typeface="Calibri"/>
                  <a:ea typeface="+mn-ea"/>
                  <a:cs typeface="+mn-cs"/>
                  <a:sym typeface="Arial"/>
                </a:endParaRPr>
              </a:p>
            </p:txBody>
          </p:sp>
        </p:grpSp>
        <p:pic>
          <p:nvPicPr>
            <p:cNvPr id="55" name="Graphic 54">
              <a:extLst>
                <a:ext uri="{FF2B5EF4-FFF2-40B4-BE49-F238E27FC236}">
                  <a16:creationId xmlns:a16="http://schemas.microsoft.com/office/drawing/2014/main" id="{40290CCE-4756-1267-E28B-49A04DD7DE6F}"/>
                </a:ext>
              </a:extLst>
            </p:cNvPr>
            <p:cNvPicPr>
              <a:picLocks noChangeAspect="1"/>
            </p:cNvPicPr>
            <p:nvPr/>
          </p:nvPicPr>
          <p:blipFill>
            <a:blip r:embed="rId12" cstate="screen">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7093363" y="3935440"/>
              <a:ext cx="361356" cy="329935"/>
            </a:xfrm>
            <a:prstGeom prst="rect">
              <a:avLst/>
            </a:prstGeom>
          </p:spPr>
        </p:pic>
      </p:grpSp>
      <p:grpSp>
        <p:nvGrpSpPr>
          <p:cNvPr id="38" name="Group 37">
            <a:extLst>
              <a:ext uri="{FF2B5EF4-FFF2-40B4-BE49-F238E27FC236}">
                <a16:creationId xmlns:a16="http://schemas.microsoft.com/office/drawing/2014/main" id="{D0F63AB4-17E9-B4A6-C0E3-147BE3A8647F}"/>
              </a:ext>
            </a:extLst>
          </p:cNvPr>
          <p:cNvGrpSpPr/>
          <p:nvPr/>
        </p:nvGrpSpPr>
        <p:grpSpPr>
          <a:xfrm>
            <a:off x="5840238" y="4213538"/>
            <a:ext cx="543748" cy="543748"/>
            <a:chOff x="6934719" y="4781993"/>
            <a:chExt cx="678726" cy="678726"/>
          </a:xfrm>
        </p:grpSpPr>
        <p:grpSp>
          <p:nvGrpSpPr>
            <p:cNvPr id="50" name="Google Shape;406;p13">
              <a:extLst>
                <a:ext uri="{FF2B5EF4-FFF2-40B4-BE49-F238E27FC236}">
                  <a16:creationId xmlns:a16="http://schemas.microsoft.com/office/drawing/2014/main" id="{DE2798DE-A79B-30DC-16C5-E795531EF838}"/>
                </a:ext>
              </a:extLst>
            </p:cNvPr>
            <p:cNvGrpSpPr/>
            <p:nvPr/>
          </p:nvGrpSpPr>
          <p:grpSpPr>
            <a:xfrm rot="5400000">
              <a:off x="6934719" y="4781993"/>
              <a:ext cx="678726" cy="678726"/>
              <a:chOff x="1298921" y="1400640"/>
              <a:chExt cx="824400" cy="824400"/>
            </a:xfrm>
          </p:grpSpPr>
          <p:sp>
            <p:nvSpPr>
              <p:cNvPr id="52" name="Google Shape;407;p13">
                <a:extLst>
                  <a:ext uri="{FF2B5EF4-FFF2-40B4-BE49-F238E27FC236}">
                    <a16:creationId xmlns:a16="http://schemas.microsoft.com/office/drawing/2014/main" id="{57DF330A-DB72-85AE-987D-F3707D962016}"/>
                  </a:ext>
                </a:extLst>
              </p:cNvPr>
              <p:cNvSpPr/>
              <p:nvPr/>
            </p:nvSpPr>
            <p:spPr>
              <a:xfrm rot="-5400000">
                <a:off x="1298921" y="1400640"/>
                <a:ext cx="824400" cy="824400"/>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sz="1867" b="1" i="0" u="none" strike="noStrike" kern="1200" cap="all" spc="0" normalizeH="0" baseline="0" noProof="0">
                  <a:ln>
                    <a:noFill/>
                  </a:ln>
                  <a:solidFill>
                    <a:prstClr val="white"/>
                  </a:solidFill>
                  <a:effectLst/>
                  <a:uLnTx/>
                  <a:uFillTx/>
                  <a:latin typeface="Calibri"/>
                  <a:ea typeface="+mn-ea"/>
                  <a:cs typeface="Calibri" panose="020F0502020204030204" pitchFamily="34" charset="0"/>
                  <a:sym typeface="Arial"/>
                </a:endParaRPr>
              </a:p>
            </p:txBody>
          </p:sp>
          <p:sp>
            <p:nvSpPr>
              <p:cNvPr id="53" name="Google Shape;408;p13">
                <a:extLst>
                  <a:ext uri="{FF2B5EF4-FFF2-40B4-BE49-F238E27FC236}">
                    <a16:creationId xmlns:a16="http://schemas.microsoft.com/office/drawing/2014/main" id="{ACBA14E7-3BFE-CE92-F8FC-204ECF4221C1}"/>
                  </a:ext>
                </a:extLst>
              </p:cNvPr>
              <p:cNvSpPr/>
              <p:nvPr/>
            </p:nvSpPr>
            <p:spPr>
              <a:xfrm rot="-5400000">
                <a:off x="1407028" y="1508838"/>
                <a:ext cx="608100" cy="608100"/>
              </a:xfrm>
              <a:prstGeom prst="ellipse">
                <a:avLst/>
              </a:prstGeom>
              <a:solidFill>
                <a:srgbClr val="F2F2F2"/>
              </a:solidFill>
              <a:ln>
                <a:noFill/>
              </a:ln>
              <a:effectLst>
                <a:outerShdw blurRad="76200" dist="63500" dir="2700000" algn="tl" rotWithShape="0">
                  <a:srgbClr val="000000">
                    <a:alpha val="40000"/>
                  </a:srgbClr>
                </a:outerShdw>
              </a:effectLst>
            </p:spPr>
            <p:txBody>
              <a:bodyPr spcFirstLastPara="1" wrap="square" lIns="0" tIns="0" rIns="0" bIns="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200"/>
                  <a:buFontTx/>
                  <a:buNone/>
                  <a:tabLst/>
                  <a:defRPr/>
                </a:pPr>
                <a:endParaRPr kumimoji="0" sz="1867" b="1" i="0" u="none" strike="noStrike" kern="1200" cap="none" spc="0" normalizeH="0" baseline="0" noProof="0">
                  <a:ln>
                    <a:noFill/>
                  </a:ln>
                  <a:solidFill>
                    <a:srgbClr val="000000"/>
                  </a:solidFill>
                  <a:effectLst/>
                  <a:uLnTx/>
                  <a:uFillTx/>
                  <a:latin typeface="Calibri"/>
                  <a:ea typeface="+mn-ea"/>
                  <a:cs typeface="+mn-cs"/>
                  <a:sym typeface="Arial"/>
                </a:endParaRPr>
              </a:p>
            </p:txBody>
          </p:sp>
        </p:grpSp>
        <p:pic>
          <p:nvPicPr>
            <p:cNvPr id="51" name="Graphic 50">
              <a:extLst>
                <a:ext uri="{FF2B5EF4-FFF2-40B4-BE49-F238E27FC236}">
                  <a16:creationId xmlns:a16="http://schemas.microsoft.com/office/drawing/2014/main" id="{A40EEA1C-69D3-C44E-4A10-6D9F5E3BAFFE}"/>
                </a:ext>
              </a:extLst>
            </p:cNvPr>
            <p:cNvPicPr>
              <a:picLocks noChangeAspect="1"/>
            </p:cNvPicPr>
            <p:nvPr/>
          </p:nvPicPr>
          <p:blipFill>
            <a:blip r:embed="rId14" cstate="screen">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7129287" y="4970930"/>
              <a:ext cx="289509" cy="300851"/>
            </a:xfrm>
            <a:prstGeom prst="rect">
              <a:avLst/>
            </a:prstGeom>
          </p:spPr>
        </p:pic>
      </p:grpSp>
      <p:grpSp>
        <p:nvGrpSpPr>
          <p:cNvPr id="39" name="Google Shape;406;p13">
            <a:extLst>
              <a:ext uri="{FF2B5EF4-FFF2-40B4-BE49-F238E27FC236}">
                <a16:creationId xmlns:a16="http://schemas.microsoft.com/office/drawing/2014/main" id="{BA275B0A-A39A-1067-D434-305FA996B96B}"/>
              </a:ext>
            </a:extLst>
          </p:cNvPr>
          <p:cNvGrpSpPr/>
          <p:nvPr/>
        </p:nvGrpSpPr>
        <p:grpSpPr>
          <a:xfrm rot="5400000">
            <a:off x="5857052" y="4990312"/>
            <a:ext cx="543748" cy="543748"/>
            <a:chOff x="1298921" y="1400640"/>
            <a:chExt cx="824400" cy="824400"/>
          </a:xfrm>
        </p:grpSpPr>
        <p:sp>
          <p:nvSpPr>
            <p:cNvPr id="45" name="Google Shape;407;p13">
              <a:extLst>
                <a:ext uri="{FF2B5EF4-FFF2-40B4-BE49-F238E27FC236}">
                  <a16:creationId xmlns:a16="http://schemas.microsoft.com/office/drawing/2014/main" id="{3C372200-BBEB-AC6F-8E1D-ED7FFE3EBE35}"/>
                </a:ext>
              </a:extLst>
            </p:cNvPr>
            <p:cNvSpPr/>
            <p:nvPr/>
          </p:nvSpPr>
          <p:spPr>
            <a:xfrm rot="-5400000">
              <a:off x="1298921" y="1400640"/>
              <a:ext cx="824400" cy="824400"/>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sz="1867" b="1" i="0" u="none" strike="noStrike" kern="1200" cap="all" spc="0" normalizeH="0" baseline="0" noProof="0">
                <a:ln>
                  <a:noFill/>
                </a:ln>
                <a:solidFill>
                  <a:prstClr val="white"/>
                </a:solidFill>
                <a:effectLst/>
                <a:uLnTx/>
                <a:uFillTx/>
                <a:latin typeface="Calibri"/>
                <a:ea typeface="+mn-ea"/>
                <a:cs typeface="Calibri" panose="020F0502020204030204" pitchFamily="34" charset="0"/>
                <a:sym typeface="Arial"/>
              </a:endParaRPr>
            </a:p>
          </p:txBody>
        </p:sp>
        <p:sp>
          <p:nvSpPr>
            <p:cNvPr id="47" name="Google Shape;408;p13">
              <a:extLst>
                <a:ext uri="{FF2B5EF4-FFF2-40B4-BE49-F238E27FC236}">
                  <a16:creationId xmlns:a16="http://schemas.microsoft.com/office/drawing/2014/main" id="{E7B54697-E352-CAE7-F4CF-121E69C4291D}"/>
                </a:ext>
              </a:extLst>
            </p:cNvPr>
            <p:cNvSpPr/>
            <p:nvPr/>
          </p:nvSpPr>
          <p:spPr>
            <a:xfrm rot="-5400000">
              <a:off x="1407028" y="1508838"/>
              <a:ext cx="608100" cy="608100"/>
            </a:xfrm>
            <a:prstGeom prst="ellipse">
              <a:avLst/>
            </a:prstGeom>
            <a:solidFill>
              <a:srgbClr val="F2F2F2"/>
            </a:solidFill>
            <a:ln>
              <a:noFill/>
            </a:ln>
            <a:effectLst>
              <a:outerShdw blurRad="76200" dist="63500" dir="2700000" algn="tl" rotWithShape="0">
                <a:srgbClr val="000000">
                  <a:alpha val="40000"/>
                </a:srgbClr>
              </a:outerShdw>
            </a:effectLst>
          </p:spPr>
          <p:txBody>
            <a:bodyPr spcFirstLastPara="1" wrap="square" lIns="0" tIns="0" rIns="0" bIns="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200"/>
                <a:buFontTx/>
                <a:buNone/>
                <a:tabLst/>
                <a:defRPr/>
              </a:pPr>
              <a:endParaRPr kumimoji="0" sz="1867" b="1" i="0" u="none" strike="noStrike" kern="1200" cap="none" spc="0" normalizeH="0" baseline="0" noProof="0" dirty="0">
                <a:ln>
                  <a:noFill/>
                </a:ln>
                <a:solidFill>
                  <a:srgbClr val="000000"/>
                </a:solidFill>
                <a:effectLst/>
                <a:uLnTx/>
                <a:uFillTx/>
                <a:latin typeface="Calibri"/>
                <a:ea typeface="+mn-ea"/>
                <a:cs typeface="+mn-cs"/>
                <a:sym typeface="Arial"/>
              </a:endParaRPr>
            </a:p>
          </p:txBody>
        </p:sp>
      </p:grpSp>
      <p:pic>
        <p:nvPicPr>
          <p:cNvPr id="40" name="Graphic 39">
            <a:extLst>
              <a:ext uri="{FF2B5EF4-FFF2-40B4-BE49-F238E27FC236}">
                <a16:creationId xmlns:a16="http://schemas.microsoft.com/office/drawing/2014/main" id="{8E24C24D-CC58-BB9B-726F-CCD57A2ECB84}"/>
              </a:ext>
            </a:extLst>
          </p:cNvPr>
          <p:cNvPicPr>
            <a:picLocks noChangeAspect="1"/>
          </p:cNvPicPr>
          <p:nvPr/>
        </p:nvPicPr>
        <p:blipFill>
          <a:blip r:embed="rId16" cstate="screen">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6017034" y="5158928"/>
            <a:ext cx="210923" cy="223331"/>
          </a:xfrm>
          <a:prstGeom prst="rect">
            <a:avLst/>
          </a:prstGeom>
        </p:spPr>
      </p:pic>
      <p:grpSp>
        <p:nvGrpSpPr>
          <p:cNvPr id="41" name="Group 40">
            <a:extLst>
              <a:ext uri="{FF2B5EF4-FFF2-40B4-BE49-F238E27FC236}">
                <a16:creationId xmlns:a16="http://schemas.microsoft.com/office/drawing/2014/main" id="{618CE07F-11D5-38F4-1073-9E8379C13F45}"/>
              </a:ext>
            </a:extLst>
          </p:cNvPr>
          <p:cNvGrpSpPr/>
          <p:nvPr/>
        </p:nvGrpSpPr>
        <p:grpSpPr>
          <a:xfrm>
            <a:off x="5840238" y="2527128"/>
            <a:ext cx="543748" cy="543748"/>
            <a:chOff x="6934719" y="2740094"/>
            <a:chExt cx="678726" cy="678726"/>
          </a:xfrm>
        </p:grpSpPr>
        <p:sp>
          <p:nvSpPr>
            <p:cNvPr id="43" name="Google Shape;407;p13">
              <a:extLst>
                <a:ext uri="{FF2B5EF4-FFF2-40B4-BE49-F238E27FC236}">
                  <a16:creationId xmlns:a16="http://schemas.microsoft.com/office/drawing/2014/main" id="{C4D7FDCA-9A52-DD9D-DEC0-37F352A55523}"/>
                </a:ext>
              </a:extLst>
            </p:cNvPr>
            <p:cNvSpPr/>
            <p:nvPr/>
          </p:nvSpPr>
          <p:spPr>
            <a:xfrm>
              <a:off x="6934719" y="2740094"/>
              <a:ext cx="678726" cy="678726"/>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sz="1867" b="1" i="0" u="none" strike="noStrike" kern="1200" cap="all" spc="0" normalizeH="0" baseline="0" noProof="0">
                <a:ln>
                  <a:noFill/>
                </a:ln>
                <a:solidFill>
                  <a:prstClr val="white"/>
                </a:solidFill>
                <a:effectLst/>
                <a:uLnTx/>
                <a:uFillTx/>
                <a:latin typeface="Calibri"/>
                <a:ea typeface="+mn-ea"/>
                <a:cs typeface="Calibri" panose="020F0502020204030204" pitchFamily="34" charset="0"/>
                <a:sym typeface="Arial"/>
              </a:endParaRPr>
            </a:p>
          </p:txBody>
        </p:sp>
        <p:sp>
          <p:nvSpPr>
            <p:cNvPr id="44" name="Google Shape;408;p13">
              <a:extLst>
                <a:ext uri="{FF2B5EF4-FFF2-40B4-BE49-F238E27FC236}">
                  <a16:creationId xmlns:a16="http://schemas.microsoft.com/office/drawing/2014/main" id="{C63FAF7D-8089-F79C-7182-F60B739AB56E}"/>
                </a:ext>
              </a:extLst>
            </p:cNvPr>
            <p:cNvSpPr/>
            <p:nvPr/>
          </p:nvSpPr>
          <p:spPr>
            <a:xfrm>
              <a:off x="7023719" y="2829098"/>
              <a:ext cx="500647" cy="500647"/>
            </a:xfrm>
            <a:prstGeom prst="ellipse">
              <a:avLst/>
            </a:prstGeom>
            <a:solidFill>
              <a:srgbClr val="F2F2F2"/>
            </a:solidFill>
            <a:ln>
              <a:noFill/>
            </a:ln>
            <a:effectLst>
              <a:outerShdw blurRad="76200" dist="63500" dir="2700000" algn="tl" rotWithShape="0">
                <a:srgbClr val="000000">
                  <a:alpha val="40000"/>
                </a:srgbClr>
              </a:outerShdw>
            </a:effectLst>
          </p:spPr>
          <p:txBody>
            <a:bodyPr spcFirstLastPara="1" wrap="square" lIns="0" tIns="0" rIns="0" bIns="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200"/>
                <a:buFontTx/>
                <a:buNone/>
                <a:tabLst/>
                <a:defRPr/>
              </a:pPr>
              <a:endParaRPr kumimoji="0" sz="1867" b="1" i="0" u="none" strike="noStrike" kern="1200" cap="none" spc="0" normalizeH="0" baseline="0" noProof="0">
                <a:ln>
                  <a:noFill/>
                </a:ln>
                <a:solidFill>
                  <a:srgbClr val="000000"/>
                </a:solidFill>
                <a:effectLst/>
                <a:uLnTx/>
                <a:uFillTx/>
                <a:latin typeface="Calibri"/>
                <a:ea typeface="+mn-ea"/>
                <a:cs typeface="+mn-cs"/>
                <a:sym typeface="Arial"/>
              </a:endParaRPr>
            </a:p>
          </p:txBody>
        </p:sp>
      </p:grpSp>
      <p:pic>
        <p:nvPicPr>
          <p:cNvPr id="42" name="Graphic 41">
            <a:extLst>
              <a:ext uri="{FF2B5EF4-FFF2-40B4-BE49-F238E27FC236}">
                <a16:creationId xmlns:a16="http://schemas.microsoft.com/office/drawing/2014/main" id="{D0BA14FF-E271-799B-6DA5-AC01B32F1049}"/>
              </a:ext>
            </a:extLst>
          </p:cNvPr>
          <p:cNvPicPr>
            <a:picLocks noChangeAspect="1"/>
          </p:cNvPicPr>
          <p:nvPr/>
        </p:nvPicPr>
        <p:blipFill>
          <a:blip r:embed="rId18" cstate="screen">
            <a:extLst>
              <a:ext uri="{28A0092B-C50C-407E-A947-70E740481C1C}">
                <a14:useLocalDpi xmlns:a14="http://schemas.microsoft.com/office/drawing/2010/main" val="0"/>
              </a:ext>
              <a:ext uri="{96DAC541-7B7A-43D3-8B79-37D633B846F1}">
                <asvg:svgBlip xmlns:asvg="http://schemas.microsoft.com/office/drawing/2016/SVG/main" r:embed="rId19"/>
              </a:ext>
            </a:extLst>
          </a:blip>
          <a:stretch>
            <a:fillRect/>
          </a:stretch>
        </p:blipFill>
        <p:spPr>
          <a:xfrm>
            <a:off x="6006992" y="2681835"/>
            <a:ext cx="251150" cy="251150"/>
          </a:xfrm>
          <a:prstGeom prst="rect">
            <a:avLst/>
          </a:prstGeom>
        </p:spPr>
      </p:pic>
      <p:sp>
        <p:nvSpPr>
          <p:cNvPr id="5" name="Title 4">
            <a:extLst>
              <a:ext uri="{FF2B5EF4-FFF2-40B4-BE49-F238E27FC236}">
                <a16:creationId xmlns:a16="http://schemas.microsoft.com/office/drawing/2014/main" id="{C7D61259-4745-5DCA-180A-1515F96ED1C0}"/>
              </a:ext>
            </a:extLst>
          </p:cNvPr>
          <p:cNvSpPr>
            <a:spLocks noGrp="1"/>
          </p:cNvSpPr>
          <p:nvPr>
            <p:ph type="title"/>
          </p:nvPr>
        </p:nvSpPr>
        <p:spPr>
          <a:xfrm>
            <a:off x="670560" y="355600"/>
            <a:ext cx="10937240" cy="520701"/>
          </a:xfrm>
        </p:spPr>
        <p:txBody>
          <a:bodyPr vert="horz"/>
          <a:lstStyle/>
          <a:p>
            <a:r>
              <a:rPr lang="en-US"/>
              <a:t>Compliance, adherence and persistence</a:t>
            </a:r>
            <a:endParaRPr lang="en-IN"/>
          </a:p>
        </p:txBody>
      </p:sp>
      <p:sp>
        <p:nvSpPr>
          <p:cNvPr id="3" name="Google Shape;502;p12">
            <a:extLst>
              <a:ext uri="{FF2B5EF4-FFF2-40B4-BE49-F238E27FC236}">
                <a16:creationId xmlns:a16="http://schemas.microsoft.com/office/drawing/2014/main" id="{7769F069-D7AC-8CD0-D058-A2BF3BECF1C3}"/>
              </a:ext>
            </a:extLst>
          </p:cNvPr>
          <p:cNvSpPr/>
          <p:nvPr/>
        </p:nvSpPr>
        <p:spPr>
          <a:xfrm>
            <a:off x="670560" y="1340587"/>
            <a:ext cx="10949940" cy="399788"/>
          </a:xfrm>
          <a:prstGeom prst="rect">
            <a:avLst/>
          </a:prstGeom>
          <a:noFill/>
          <a:ln>
            <a:noFill/>
          </a:ln>
        </p:spPr>
        <p:txBody>
          <a:bodyPr spcFirstLastPara="1" wrap="square" lIns="0" tIns="45561" rIns="90011" bIns="45561"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i="0" u="none" strike="noStrike" kern="1200" cap="none" spc="0" normalizeH="0" baseline="0" noProof="0" dirty="0">
                <a:ln>
                  <a:noFill/>
                </a:ln>
                <a:solidFill>
                  <a:srgbClr val="009CDE"/>
                </a:solidFill>
                <a:effectLst/>
                <a:uLnTx/>
                <a:uFillTx/>
                <a:latin typeface="Georgia"/>
                <a:ea typeface="Calibri"/>
                <a:cs typeface="Calibri"/>
                <a:sym typeface="Calibri"/>
              </a:rPr>
              <a:t>My personal experience, opinion, recipe and vision</a:t>
            </a:r>
          </a:p>
        </p:txBody>
      </p:sp>
      <p:sp>
        <p:nvSpPr>
          <p:cNvPr id="2" name="Text Placeholder 5">
            <a:extLst>
              <a:ext uri="{FF2B5EF4-FFF2-40B4-BE49-F238E27FC236}">
                <a16:creationId xmlns:a16="http://schemas.microsoft.com/office/drawing/2014/main" id="{E17FC06E-B210-1FB1-8E4A-2B34A1F634E4}"/>
              </a:ext>
            </a:extLst>
          </p:cNvPr>
          <p:cNvSpPr txBox="1">
            <a:spLocks/>
          </p:cNvSpPr>
          <p:nvPr/>
        </p:nvSpPr>
        <p:spPr>
          <a:xfrm>
            <a:off x="670560" y="1894493"/>
            <a:ext cx="10937107" cy="425375"/>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40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Concrete issues in your clinical practice and solutions to be considered and explicitly discussed with patients and caregivers</a:t>
            </a:r>
          </a:p>
        </p:txBody>
      </p:sp>
      <p:sp>
        <p:nvSpPr>
          <p:cNvPr id="96" name="TextBox 95">
            <a:extLst>
              <a:ext uri="{FF2B5EF4-FFF2-40B4-BE49-F238E27FC236}">
                <a16:creationId xmlns:a16="http://schemas.microsoft.com/office/drawing/2014/main" id="{A124A924-32F7-CF2D-9AD5-6280AD1BCF5A}"/>
              </a:ext>
            </a:extLst>
          </p:cNvPr>
          <p:cNvSpPr txBox="1">
            <a:spLocks/>
          </p:cNvSpPr>
          <p:nvPr/>
        </p:nvSpPr>
        <p:spPr>
          <a:xfrm>
            <a:off x="1335375" y="2590798"/>
            <a:ext cx="4109892" cy="523220"/>
          </a:xfrm>
          <a:prstGeom prst="rect">
            <a:avLst/>
          </a:prstGeom>
          <a:noFill/>
        </p:spPr>
        <p:txBody>
          <a:bodyPr wrap="square" anchor="ctr">
            <a:spAutoFit/>
          </a:bodyPr>
          <a:lstStyle/>
          <a:p>
            <a:pPr marL="0" marR="0" lvl="1" indent="0" algn="l" defTabSz="1027094" rtl="0" eaLnBrk="1" fontAlgn="base" latinLnBrk="0" hangingPunct="1">
              <a:lnSpc>
                <a:spcPct val="100000"/>
              </a:lnSpc>
              <a:spcBef>
                <a:spcPts val="0"/>
              </a:spcBef>
              <a:spcAft>
                <a:spcPct val="0"/>
              </a:spcAft>
              <a:buClrTx/>
              <a:buSzPct val="100000"/>
              <a:buFontTx/>
              <a:buNone/>
              <a:tabLst/>
              <a:defRPr/>
            </a:pPr>
            <a:r>
              <a:rPr kumimoji="0" lang="en-US" sz="1400" b="1" i="0" u="none" strike="noStrike" kern="0" cap="none" spc="0" normalizeH="0" baseline="0" noProof="0" dirty="0">
                <a:ln>
                  <a:noFill/>
                </a:ln>
                <a:solidFill>
                  <a:srgbClr val="000000"/>
                </a:solidFill>
                <a:effectLst/>
                <a:uLnTx/>
                <a:uFillTx/>
                <a:latin typeface="Georgia"/>
                <a:ea typeface="+mn-ea"/>
                <a:cs typeface="+mn-cs"/>
              </a:rPr>
              <a:t>Delay</a:t>
            </a:r>
            <a:r>
              <a:rPr kumimoji="0" lang="en-US" sz="1400" b="0" i="0" u="none" strike="noStrike" kern="0" cap="none" spc="0" normalizeH="0" baseline="0" noProof="0" dirty="0">
                <a:ln>
                  <a:noFill/>
                </a:ln>
                <a:solidFill>
                  <a:srgbClr val="000000"/>
                </a:solidFill>
                <a:effectLst/>
                <a:uLnTx/>
                <a:uFillTx/>
                <a:latin typeface="Georgia"/>
                <a:ea typeface="+mn-ea"/>
                <a:cs typeface="+mn-cs"/>
              </a:rPr>
              <a:t> of onset of positive treatment effects</a:t>
            </a:r>
          </a:p>
          <a:p>
            <a:pPr marL="231642" marR="0" lvl="1" indent="-231642" algn="l" defTabSz="1027094" rtl="0" eaLnBrk="1" fontAlgn="base" latinLnBrk="0" hangingPunct="1">
              <a:lnSpc>
                <a:spcPct val="100000"/>
              </a:lnSpc>
              <a:spcBef>
                <a:spcPts val="0"/>
              </a:spcBef>
              <a:spcAft>
                <a:spcPct val="0"/>
              </a:spcAft>
              <a:buClrTx/>
              <a:buSzPct val="100000"/>
              <a:buFont typeface="Arial" panose="020B0604020202020204" pitchFamily="34" charset="0"/>
              <a:buChar char="•"/>
              <a:tabLst/>
              <a:defRPr/>
            </a:pPr>
            <a:r>
              <a:rPr kumimoji="0" lang="en-US" sz="1400" b="0" i="0" u="none" strike="noStrike" kern="0" cap="none" spc="0" normalizeH="0" baseline="0" noProof="0" dirty="0">
                <a:ln>
                  <a:noFill/>
                </a:ln>
                <a:solidFill>
                  <a:srgbClr val="000000"/>
                </a:solidFill>
                <a:effectLst/>
                <a:uLnTx/>
                <a:uFillTx/>
                <a:latin typeface="Georgia"/>
                <a:ea typeface="+mn-ea"/>
                <a:cs typeface="+mn-cs"/>
              </a:rPr>
              <a:t>Drug, Dosing, Duration</a:t>
            </a:r>
          </a:p>
        </p:txBody>
      </p:sp>
      <p:sp>
        <p:nvSpPr>
          <p:cNvPr id="97" name="TextBox 96">
            <a:extLst>
              <a:ext uri="{FF2B5EF4-FFF2-40B4-BE49-F238E27FC236}">
                <a16:creationId xmlns:a16="http://schemas.microsoft.com/office/drawing/2014/main" id="{9129C58A-EFFB-4B9D-940B-F938981B2342}"/>
              </a:ext>
            </a:extLst>
          </p:cNvPr>
          <p:cNvSpPr txBox="1">
            <a:spLocks/>
          </p:cNvSpPr>
          <p:nvPr/>
        </p:nvSpPr>
        <p:spPr>
          <a:xfrm>
            <a:off x="1335375" y="3699931"/>
            <a:ext cx="4109892" cy="523220"/>
          </a:xfrm>
          <a:prstGeom prst="rect">
            <a:avLst/>
          </a:prstGeom>
          <a:noFill/>
        </p:spPr>
        <p:txBody>
          <a:bodyPr wrap="square" anchor="ctr">
            <a:spAutoFit/>
          </a:bodyPr>
          <a:lstStyle/>
          <a:p>
            <a:pPr marL="0" marR="0" lvl="1" indent="0" algn="l" defTabSz="1027094" rtl="0" eaLnBrk="1" fontAlgn="base" latinLnBrk="0" hangingPunct="1">
              <a:lnSpc>
                <a:spcPct val="100000"/>
              </a:lnSpc>
              <a:spcBef>
                <a:spcPts val="0"/>
              </a:spcBef>
              <a:spcAft>
                <a:spcPct val="0"/>
              </a:spcAft>
              <a:buClrTx/>
              <a:buSzPct val="100000"/>
              <a:buFontTx/>
              <a:buNone/>
              <a:tabLst/>
              <a:defRPr/>
            </a:pPr>
            <a:r>
              <a:rPr kumimoji="0" lang="en-US" sz="1400" b="1" i="0" u="none" strike="noStrike" kern="0" cap="none" spc="0" normalizeH="0" baseline="0" noProof="0" dirty="0">
                <a:ln>
                  <a:noFill/>
                </a:ln>
                <a:solidFill>
                  <a:srgbClr val="000000"/>
                </a:solidFill>
                <a:effectLst/>
                <a:uLnTx/>
                <a:uFillTx/>
                <a:latin typeface="Georgia"/>
                <a:ea typeface="+mn-ea"/>
                <a:cs typeface="+mn-cs"/>
              </a:rPr>
              <a:t>First side-effects or even </a:t>
            </a:r>
            <a:br>
              <a:rPr kumimoji="0" lang="en-US" sz="1400" b="1" i="0" u="none" strike="noStrike" kern="0" cap="none" spc="0" normalizeH="0" baseline="0" noProof="0" dirty="0">
                <a:ln>
                  <a:noFill/>
                </a:ln>
                <a:solidFill>
                  <a:srgbClr val="000000"/>
                </a:solidFill>
                <a:effectLst/>
                <a:uLnTx/>
                <a:uFillTx/>
                <a:latin typeface="Georgia"/>
                <a:ea typeface="+mn-ea"/>
                <a:cs typeface="+mn-cs"/>
              </a:rPr>
            </a:br>
            <a:r>
              <a:rPr kumimoji="0" lang="en-US" sz="1400" b="1" i="0" u="none" strike="noStrike" kern="0" cap="none" spc="0" normalizeH="0" baseline="0" noProof="0" dirty="0">
                <a:ln>
                  <a:noFill/>
                </a:ln>
                <a:solidFill>
                  <a:srgbClr val="000000"/>
                </a:solidFill>
                <a:effectLst/>
                <a:uLnTx/>
                <a:uFillTx/>
                <a:latin typeface="Georgia"/>
                <a:ea typeface="+mn-ea"/>
                <a:cs typeface="+mn-cs"/>
              </a:rPr>
              <a:t>worsening of symptoms</a:t>
            </a:r>
          </a:p>
        </p:txBody>
      </p:sp>
      <p:sp>
        <p:nvSpPr>
          <p:cNvPr id="98" name="TextBox 97">
            <a:extLst>
              <a:ext uri="{FF2B5EF4-FFF2-40B4-BE49-F238E27FC236}">
                <a16:creationId xmlns:a16="http://schemas.microsoft.com/office/drawing/2014/main" id="{0C096C62-8B92-4DF9-4380-0B58A3500ABA}"/>
              </a:ext>
            </a:extLst>
          </p:cNvPr>
          <p:cNvSpPr txBox="1">
            <a:spLocks/>
          </p:cNvSpPr>
          <p:nvPr/>
        </p:nvSpPr>
        <p:spPr>
          <a:xfrm>
            <a:off x="1335375" y="4750029"/>
            <a:ext cx="4176426" cy="954107"/>
          </a:xfrm>
          <a:prstGeom prst="rect">
            <a:avLst/>
          </a:prstGeom>
          <a:noFill/>
        </p:spPr>
        <p:txBody>
          <a:bodyPr wrap="square" anchor="ctr">
            <a:spAutoFit/>
          </a:bodyPr>
          <a:lstStyle/>
          <a:p>
            <a:pPr marL="0" lvl="1" defTabSz="1027094" fontAlgn="base">
              <a:spcAft>
                <a:spcPct val="0"/>
              </a:spcAft>
              <a:buSzPct val="100000"/>
              <a:defRPr/>
            </a:pPr>
            <a:r>
              <a:rPr lang="en-US" sz="1400" kern="0" dirty="0">
                <a:solidFill>
                  <a:srgbClr val="000000"/>
                </a:solidFill>
                <a:latin typeface="Georgia"/>
              </a:rPr>
              <a:t>Why are they not following your advice?</a:t>
            </a:r>
          </a:p>
          <a:p>
            <a:pPr marL="231642" lvl="1" indent="-231642" defTabSz="1027094" fontAlgn="base">
              <a:spcAft>
                <a:spcPct val="0"/>
              </a:spcAft>
              <a:buSzPct val="100000"/>
              <a:buFont typeface="Arial" panose="020B0604020202020204" pitchFamily="34" charset="0"/>
              <a:buChar char="•"/>
              <a:defRPr/>
            </a:pPr>
            <a:r>
              <a:rPr lang="en-US" sz="1400" kern="0" dirty="0">
                <a:solidFill>
                  <a:srgbClr val="000000"/>
                </a:solidFill>
                <a:latin typeface="Georgia"/>
              </a:rPr>
              <a:t>Effects are not noticed at all by the patient: primary, secondary preventive or disease modifying treatment</a:t>
            </a:r>
          </a:p>
        </p:txBody>
      </p:sp>
      <p:cxnSp>
        <p:nvCxnSpPr>
          <p:cNvPr id="99" name="Straight Connector 98">
            <a:extLst>
              <a:ext uri="{FF2B5EF4-FFF2-40B4-BE49-F238E27FC236}">
                <a16:creationId xmlns:a16="http://schemas.microsoft.com/office/drawing/2014/main" id="{A379F490-75A0-4E65-3CBC-511C9A9845D1}"/>
              </a:ext>
            </a:extLst>
          </p:cNvPr>
          <p:cNvCxnSpPr>
            <a:cxnSpLocks/>
          </p:cNvCxnSpPr>
          <p:nvPr/>
        </p:nvCxnSpPr>
        <p:spPr>
          <a:xfrm>
            <a:off x="1335375" y="3450976"/>
            <a:ext cx="4234299"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BDAAC410-7295-9CDE-BB7A-632FB1D096BF}"/>
              </a:ext>
            </a:extLst>
          </p:cNvPr>
          <p:cNvCxnSpPr>
            <a:cxnSpLocks/>
          </p:cNvCxnSpPr>
          <p:nvPr/>
        </p:nvCxnSpPr>
        <p:spPr>
          <a:xfrm>
            <a:off x="1335375" y="4551643"/>
            <a:ext cx="4234299"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103" name="TextBox 102">
            <a:extLst>
              <a:ext uri="{FF2B5EF4-FFF2-40B4-BE49-F238E27FC236}">
                <a16:creationId xmlns:a16="http://schemas.microsoft.com/office/drawing/2014/main" id="{3481EF82-C7F3-BFE0-6BA2-12AE31DAB801}"/>
              </a:ext>
            </a:extLst>
          </p:cNvPr>
          <p:cNvSpPr txBox="1">
            <a:spLocks/>
          </p:cNvSpPr>
          <p:nvPr/>
        </p:nvSpPr>
        <p:spPr>
          <a:xfrm>
            <a:off x="6491574" y="2645114"/>
            <a:ext cx="5128925" cy="307777"/>
          </a:xfrm>
          <a:prstGeom prst="rect">
            <a:avLst/>
          </a:prstGeom>
          <a:noFill/>
        </p:spPr>
        <p:txBody>
          <a:bodyPr wrap="square" anchor="ctr">
            <a:spAutoFit/>
          </a:bodyPr>
          <a:lstStyle/>
          <a:p>
            <a:pPr marL="0" lvl="1" defTabSz="1027094" fontAlgn="base">
              <a:spcAft>
                <a:spcPct val="0"/>
              </a:spcAft>
              <a:buSzPct val="100000"/>
              <a:defRPr/>
            </a:pPr>
            <a:r>
              <a:rPr lang="en-US" sz="1400" b="1" kern="0" dirty="0">
                <a:solidFill>
                  <a:srgbClr val="000000"/>
                </a:solidFill>
                <a:latin typeface="Georgia"/>
              </a:rPr>
              <a:t>Consequences</a:t>
            </a:r>
            <a:r>
              <a:rPr lang="en-US" sz="1400" kern="0" dirty="0">
                <a:solidFill>
                  <a:srgbClr val="000000"/>
                </a:solidFill>
                <a:latin typeface="Georgia"/>
              </a:rPr>
              <a:t> of non-compliance to be explicitly discussed</a:t>
            </a:r>
          </a:p>
        </p:txBody>
      </p:sp>
      <p:sp>
        <p:nvSpPr>
          <p:cNvPr id="104" name="TextBox 103">
            <a:extLst>
              <a:ext uri="{FF2B5EF4-FFF2-40B4-BE49-F238E27FC236}">
                <a16:creationId xmlns:a16="http://schemas.microsoft.com/office/drawing/2014/main" id="{A4F0814F-7C3C-EB02-9A93-90669FAC629C}"/>
              </a:ext>
            </a:extLst>
          </p:cNvPr>
          <p:cNvSpPr txBox="1">
            <a:spLocks/>
          </p:cNvSpPr>
          <p:nvPr/>
        </p:nvSpPr>
        <p:spPr>
          <a:xfrm>
            <a:off x="6491574" y="3488320"/>
            <a:ext cx="5268626" cy="307777"/>
          </a:xfrm>
          <a:prstGeom prst="rect">
            <a:avLst/>
          </a:prstGeom>
          <a:noFill/>
        </p:spPr>
        <p:txBody>
          <a:bodyPr wrap="square" anchor="ctr">
            <a:spAutoFit/>
          </a:bodyPr>
          <a:lstStyle/>
          <a:p>
            <a:pPr marL="0" lvl="1" defTabSz="1027094" fontAlgn="base">
              <a:spcAft>
                <a:spcPct val="0"/>
              </a:spcAft>
              <a:buSzPct val="100000"/>
              <a:defRPr/>
            </a:pPr>
            <a:r>
              <a:rPr lang="en-US" sz="1400" b="1" kern="0" dirty="0">
                <a:solidFill>
                  <a:srgbClr val="000000"/>
                </a:solidFill>
                <a:latin typeface="Georgia"/>
              </a:rPr>
              <a:t>Delay </a:t>
            </a:r>
            <a:r>
              <a:rPr lang="en-US" sz="1400" kern="0" dirty="0">
                <a:solidFill>
                  <a:srgbClr val="000000"/>
                </a:solidFill>
                <a:latin typeface="Georgia"/>
              </a:rPr>
              <a:t>of re-occurrence of symptoms when treatment is stopped</a:t>
            </a:r>
          </a:p>
        </p:txBody>
      </p:sp>
      <p:sp>
        <p:nvSpPr>
          <p:cNvPr id="105" name="TextBox 104">
            <a:extLst>
              <a:ext uri="{FF2B5EF4-FFF2-40B4-BE49-F238E27FC236}">
                <a16:creationId xmlns:a16="http://schemas.microsoft.com/office/drawing/2014/main" id="{AB3CE94E-62F2-48A4-D1F5-790CB633BAF0}"/>
              </a:ext>
            </a:extLst>
          </p:cNvPr>
          <p:cNvSpPr txBox="1">
            <a:spLocks/>
          </p:cNvSpPr>
          <p:nvPr/>
        </p:nvSpPr>
        <p:spPr>
          <a:xfrm>
            <a:off x="6491574" y="4331524"/>
            <a:ext cx="5268626" cy="307777"/>
          </a:xfrm>
          <a:prstGeom prst="rect">
            <a:avLst/>
          </a:prstGeom>
          <a:noFill/>
        </p:spPr>
        <p:txBody>
          <a:bodyPr wrap="square" anchor="ctr">
            <a:spAutoFit/>
          </a:bodyPr>
          <a:lstStyle/>
          <a:p>
            <a:pPr marL="0" lvl="1" defTabSz="1027094" fontAlgn="base">
              <a:spcAft>
                <a:spcPct val="0"/>
              </a:spcAft>
              <a:buSzPct val="100000"/>
              <a:defRPr/>
            </a:pPr>
            <a:r>
              <a:rPr lang="en-US" sz="1400" b="1" kern="0" dirty="0">
                <a:solidFill>
                  <a:srgbClr val="000000"/>
                </a:solidFill>
                <a:latin typeface="Georgia"/>
              </a:rPr>
              <a:t>Best- and worst-case scenario </a:t>
            </a:r>
            <a:r>
              <a:rPr lang="en-US" sz="1400" kern="0" dirty="0">
                <a:solidFill>
                  <a:srgbClr val="000000"/>
                </a:solidFill>
                <a:latin typeface="Georgia"/>
              </a:rPr>
              <a:t>to be discussed</a:t>
            </a:r>
          </a:p>
        </p:txBody>
      </p:sp>
      <p:sp>
        <p:nvSpPr>
          <p:cNvPr id="106" name="TextBox 105">
            <a:extLst>
              <a:ext uri="{FF2B5EF4-FFF2-40B4-BE49-F238E27FC236}">
                <a16:creationId xmlns:a16="http://schemas.microsoft.com/office/drawing/2014/main" id="{CC821CD5-CB84-A98E-3742-B8CE3EB12813}"/>
              </a:ext>
            </a:extLst>
          </p:cNvPr>
          <p:cNvSpPr txBox="1">
            <a:spLocks/>
          </p:cNvSpPr>
          <p:nvPr/>
        </p:nvSpPr>
        <p:spPr>
          <a:xfrm>
            <a:off x="6491574" y="5108298"/>
            <a:ext cx="5268626" cy="307777"/>
          </a:xfrm>
          <a:prstGeom prst="rect">
            <a:avLst/>
          </a:prstGeom>
          <a:noFill/>
        </p:spPr>
        <p:txBody>
          <a:bodyPr wrap="square" anchor="ctr">
            <a:spAutoFit/>
          </a:bodyPr>
          <a:lstStyle/>
          <a:p>
            <a:pPr marL="0" lvl="1" defTabSz="1027094" fontAlgn="base">
              <a:spcAft>
                <a:spcPct val="0"/>
              </a:spcAft>
              <a:buSzPct val="100000"/>
              <a:defRPr/>
            </a:pPr>
            <a:r>
              <a:rPr lang="en-US" sz="1400" kern="0" dirty="0">
                <a:solidFill>
                  <a:srgbClr val="000000"/>
                </a:solidFill>
                <a:latin typeface="Georgia"/>
              </a:rPr>
              <a:t>Potential </a:t>
            </a:r>
            <a:r>
              <a:rPr lang="en-US" sz="1400" b="1" kern="0" dirty="0">
                <a:solidFill>
                  <a:srgbClr val="000000"/>
                </a:solidFill>
                <a:latin typeface="Georgia"/>
              </a:rPr>
              <a:t>alternatives</a:t>
            </a:r>
            <a:r>
              <a:rPr lang="en-US" sz="1400" kern="0" dirty="0">
                <a:solidFill>
                  <a:srgbClr val="000000"/>
                </a:solidFill>
                <a:latin typeface="Georgia"/>
              </a:rPr>
              <a:t> to be discussed</a:t>
            </a:r>
          </a:p>
        </p:txBody>
      </p:sp>
      <p:cxnSp>
        <p:nvCxnSpPr>
          <p:cNvPr id="107" name="Straight Connector 106">
            <a:extLst>
              <a:ext uri="{FF2B5EF4-FFF2-40B4-BE49-F238E27FC236}">
                <a16:creationId xmlns:a16="http://schemas.microsoft.com/office/drawing/2014/main" id="{5DF93B75-4C18-4B11-5319-B3820A868CA4}"/>
              </a:ext>
            </a:extLst>
          </p:cNvPr>
          <p:cNvCxnSpPr>
            <a:cxnSpLocks/>
          </p:cNvCxnSpPr>
          <p:nvPr/>
        </p:nvCxnSpPr>
        <p:spPr>
          <a:xfrm>
            <a:off x="6578600" y="3205442"/>
            <a:ext cx="5029067"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152B4D52-861C-6E91-DC0B-91D5D68BE69F}"/>
              </a:ext>
            </a:extLst>
          </p:cNvPr>
          <p:cNvCxnSpPr>
            <a:cxnSpLocks/>
          </p:cNvCxnSpPr>
          <p:nvPr/>
        </p:nvCxnSpPr>
        <p:spPr>
          <a:xfrm>
            <a:off x="6578600" y="4052109"/>
            <a:ext cx="5029067"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9247A960-E90F-B3DF-9726-7D4AD0D13622}"/>
              </a:ext>
            </a:extLst>
          </p:cNvPr>
          <p:cNvCxnSpPr>
            <a:cxnSpLocks/>
          </p:cNvCxnSpPr>
          <p:nvPr/>
        </p:nvCxnSpPr>
        <p:spPr>
          <a:xfrm>
            <a:off x="6578600" y="4839509"/>
            <a:ext cx="5029067"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0D0F8FC4-936A-FE86-0EC4-227726C58629}"/>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a:solidFill>
                  <a:srgbClr val="595959"/>
                </a:solidFill>
              </a:rPr>
              <a:t>GLO2208852</a:t>
            </a:r>
            <a:endParaRPr lang="en-US" sz="900" dirty="0">
              <a:solidFill>
                <a:srgbClr val="595959"/>
              </a:solidFill>
            </a:endParaRPr>
          </a:p>
        </p:txBody>
      </p:sp>
    </p:spTree>
    <p:extLst>
      <p:ext uri="{BB962C8B-B14F-4D97-AF65-F5344CB8AC3E}">
        <p14:creationId xmlns:p14="http://schemas.microsoft.com/office/powerpoint/2010/main" val="2727170196"/>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FBA73F06-19C2-7AC5-ADD6-4D656BFD3A93}"/>
              </a:ext>
            </a:extLst>
          </p:cNvPr>
          <p:cNvGraphicFramePr>
            <a:graphicFrameLocks noChangeAspect="1"/>
          </p:cNvGraphicFramePr>
          <p:nvPr>
            <p:custDataLst>
              <p:tags r:id="rId1"/>
            </p:custDataLst>
            <p:extLst>
              <p:ext uri="{D42A27DB-BD31-4B8C-83A1-F6EECF244321}">
                <p14:modId xmlns:p14="http://schemas.microsoft.com/office/powerpoint/2010/main" val="138697502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4" progId="TCLayout.ActiveDocument.1">
                  <p:embed/>
                </p:oleObj>
              </mc:Choice>
              <mc:Fallback>
                <p:oleObj name="think-cell Slide" r:id="rId4" imgW="395" imgH="394" progId="TCLayout.ActiveDocument.1">
                  <p:embed/>
                  <p:pic>
                    <p:nvPicPr>
                      <p:cNvPr id="5" name="think-cell data - do not delete" hidden="1">
                        <a:extLst>
                          <a:ext uri="{FF2B5EF4-FFF2-40B4-BE49-F238E27FC236}">
                            <a16:creationId xmlns:a16="http://schemas.microsoft.com/office/drawing/2014/main" id="{FBA73F06-19C2-7AC5-ADD6-4D656BFD3A93}"/>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507E3C47-73ED-89F4-720A-EE840722D79E}"/>
              </a:ext>
            </a:extLst>
          </p:cNvPr>
          <p:cNvSpPr>
            <a:spLocks noGrp="1"/>
          </p:cNvSpPr>
          <p:nvPr>
            <p:ph type="title"/>
          </p:nvPr>
        </p:nvSpPr>
        <p:spPr/>
        <p:txBody>
          <a:bodyPr vert="horz"/>
          <a:lstStyle/>
          <a:p>
            <a:r>
              <a:rPr lang="en-US" dirty="0"/>
              <a:t>Consequence of ASM non-adherence </a:t>
            </a:r>
          </a:p>
        </p:txBody>
      </p:sp>
      <p:sp>
        <p:nvSpPr>
          <p:cNvPr id="6" name="Rectangle 5">
            <a:extLst>
              <a:ext uri="{FF2B5EF4-FFF2-40B4-BE49-F238E27FC236}">
                <a16:creationId xmlns:a16="http://schemas.microsoft.com/office/drawing/2014/main" id="{EE4BA80B-9138-F95E-59EA-EAA740DEBB33}"/>
              </a:ext>
            </a:extLst>
          </p:cNvPr>
          <p:cNvSpPr/>
          <p:nvPr/>
        </p:nvSpPr>
        <p:spPr>
          <a:xfrm>
            <a:off x="5498051" y="1455073"/>
            <a:ext cx="6109749" cy="4224108"/>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Georgia"/>
              <a:ea typeface="+mn-ea"/>
              <a:cs typeface="+mn-cs"/>
            </a:endParaRPr>
          </a:p>
        </p:txBody>
      </p:sp>
      <p:sp>
        <p:nvSpPr>
          <p:cNvPr id="7" name="Rectangle 6">
            <a:extLst>
              <a:ext uri="{FF2B5EF4-FFF2-40B4-BE49-F238E27FC236}">
                <a16:creationId xmlns:a16="http://schemas.microsoft.com/office/drawing/2014/main" id="{61BD3378-4AF6-8063-8835-5D47F455F103}"/>
              </a:ext>
            </a:extLst>
          </p:cNvPr>
          <p:cNvSpPr/>
          <p:nvPr/>
        </p:nvSpPr>
        <p:spPr>
          <a:xfrm>
            <a:off x="670560" y="1455073"/>
            <a:ext cx="4840190" cy="4224108"/>
          </a:xfrm>
          <a:prstGeom prst="rect">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24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8" name="Freeform: Shape 7">
            <a:extLst>
              <a:ext uri="{FF2B5EF4-FFF2-40B4-BE49-F238E27FC236}">
                <a16:creationId xmlns:a16="http://schemas.microsoft.com/office/drawing/2014/main" id="{46701BA9-AD82-126E-910C-7C7333816AE7}"/>
              </a:ext>
            </a:extLst>
          </p:cNvPr>
          <p:cNvSpPr/>
          <p:nvPr/>
        </p:nvSpPr>
        <p:spPr>
          <a:xfrm>
            <a:off x="732633" y="3146677"/>
            <a:ext cx="4534169" cy="840900"/>
          </a:xfrm>
          <a:custGeom>
            <a:avLst/>
            <a:gdLst>
              <a:gd name="connsiteX0" fmla="*/ 0 w 4588108"/>
              <a:gd name="connsiteY0" fmla="*/ 0 h 1270636"/>
              <a:gd name="connsiteX1" fmla="*/ 4588108 w 4588108"/>
              <a:gd name="connsiteY1" fmla="*/ 0 h 1270636"/>
              <a:gd name="connsiteX2" fmla="*/ 4588108 w 4588108"/>
              <a:gd name="connsiteY2" fmla="*/ 1270636 h 1270636"/>
              <a:gd name="connsiteX3" fmla="*/ 0 w 4588108"/>
              <a:gd name="connsiteY3" fmla="*/ 1270636 h 1270636"/>
              <a:gd name="connsiteX4" fmla="*/ 0 w 4588108"/>
              <a:gd name="connsiteY4" fmla="*/ 0 h 1270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88108" h="1270636">
                <a:moveTo>
                  <a:pt x="0" y="0"/>
                </a:moveTo>
                <a:lnTo>
                  <a:pt x="4588108" y="0"/>
                </a:lnTo>
                <a:lnTo>
                  <a:pt x="4588108" y="1270636"/>
                </a:lnTo>
                <a:lnTo>
                  <a:pt x="0" y="1270636"/>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21920" tIns="71120" rIns="71120" bIns="71120" numCol="1" spcCol="1270" anchor="ctr" anchorCtr="0">
            <a:noAutofit/>
          </a:bodyPr>
          <a:lstStyle/>
          <a:p>
            <a:pPr marL="0" marR="0" lvl="0" indent="0" algn="ctr" defTabSz="829713" rtl="0" eaLnBrk="1" fontAlgn="auto" latinLnBrk="0" hangingPunct="1">
              <a:lnSpc>
                <a:spcPct val="100000"/>
              </a:lnSpc>
              <a:spcBef>
                <a:spcPts val="267"/>
              </a:spcBef>
              <a:spcAft>
                <a:spcPts val="800"/>
              </a:spcAft>
              <a:buClrTx/>
              <a:buSzTx/>
              <a:buFontTx/>
              <a:buNone/>
              <a:tabLst/>
              <a:defRPr/>
            </a:pPr>
            <a:r>
              <a:rPr kumimoji="0" lang="en-US" sz="7200" b="0" i="0" u="none" strike="noStrike" kern="1200" cap="none" spc="0" normalizeH="0" baseline="0" noProof="0" dirty="0">
                <a:ln>
                  <a:noFill/>
                </a:ln>
                <a:solidFill>
                  <a:prstClr val="white"/>
                </a:solidFill>
                <a:effectLst/>
                <a:uLnTx/>
                <a:uFillTx/>
                <a:latin typeface="Georgia"/>
                <a:ea typeface="+mn-ea"/>
                <a:cs typeface="+mn-cs"/>
              </a:rPr>
              <a:t>Seizures!</a:t>
            </a:r>
          </a:p>
        </p:txBody>
      </p:sp>
      <p:sp>
        <p:nvSpPr>
          <p:cNvPr id="9" name="Freeform: Shape 8">
            <a:extLst>
              <a:ext uri="{FF2B5EF4-FFF2-40B4-BE49-F238E27FC236}">
                <a16:creationId xmlns:a16="http://schemas.microsoft.com/office/drawing/2014/main" id="{8CC3873C-56C0-AA73-2C9B-B63A11115D00}"/>
              </a:ext>
            </a:extLst>
          </p:cNvPr>
          <p:cNvSpPr/>
          <p:nvPr/>
        </p:nvSpPr>
        <p:spPr>
          <a:xfrm>
            <a:off x="5729299" y="1704281"/>
            <a:ext cx="5647253" cy="3725693"/>
          </a:xfrm>
          <a:custGeom>
            <a:avLst/>
            <a:gdLst>
              <a:gd name="connsiteX0" fmla="*/ 0 w 4588108"/>
              <a:gd name="connsiteY0" fmla="*/ 0 h 1270636"/>
              <a:gd name="connsiteX1" fmla="*/ 4588108 w 4588108"/>
              <a:gd name="connsiteY1" fmla="*/ 0 h 1270636"/>
              <a:gd name="connsiteX2" fmla="*/ 4588108 w 4588108"/>
              <a:gd name="connsiteY2" fmla="*/ 1270636 h 1270636"/>
              <a:gd name="connsiteX3" fmla="*/ 0 w 4588108"/>
              <a:gd name="connsiteY3" fmla="*/ 1270636 h 1270636"/>
              <a:gd name="connsiteX4" fmla="*/ 0 w 4588108"/>
              <a:gd name="connsiteY4" fmla="*/ 0 h 1270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88108" h="1270636">
                <a:moveTo>
                  <a:pt x="0" y="0"/>
                </a:moveTo>
                <a:lnTo>
                  <a:pt x="4588108" y="0"/>
                </a:lnTo>
                <a:lnTo>
                  <a:pt x="4588108" y="1270636"/>
                </a:lnTo>
                <a:lnTo>
                  <a:pt x="0" y="1270636"/>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21920" tIns="71120" rIns="71120" bIns="71120" numCol="1" spcCol="1270" anchor="ctr" anchorCtr="0">
            <a:noAutofit/>
          </a:bodyPr>
          <a:lstStyle/>
          <a:p>
            <a:pPr marL="0" marR="0" lvl="0" indent="0" algn="l" defTabSz="829713" rtl="0" eaLnBrk="1" fontAlgn="auto" latinLnBrk="0" hangingPunct="1">
              <a:lnSpc>
                <a:spcPct val="100000"/>
              </a:lnSpc>
              <a:spcBef>
                <a:spcPts val="1600"/>
              </a:spcBef>
              <a:spcAft>
                <a:spcPts val="80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Georgia"/>
                <a:ea typeface="+mn-ea"/>
                <a:cs typeface="+mn-cs"/>
              </a:rPr>
              <a:t>N=661, postal survey</a:t>
            </a:r>
          </a:p>
          <a:p>
            <a:pPr marL="0" marR="0" lvl="0" indent="0" algn="l" defTabSz="829713" rtl="0" eaLnBrk="1" fontAlgn="auto" latinLnBrk="0" hangingPunct="1">
              <a:lnSpc>
                <a:spcPct val="100000"/>
              </a:lnSpc>
              <a:spcBef>
                <a:spcPts val="1600"/>
              </a:spcBef>
              <a:spcAft>
                <a:spcPts val="80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Georgia"/>
                <a:ea typeface="+mn-ea"/>
                <a:cs typeface="+mn-cs"/>
              </a:rPr>
              <a:t>Dose omissions were </a:t>
            </a:r>
            <a:br>
              <a:rPr kumimoji="0" lang="en-US" sz="2800" b="0" i="0" u="none" strike="noStrike" kern="1200" cap="none" spc="0" normalizeH="0" baseline="0" noProof="0" dirty="0">
                <a:ln>
                  <a:noFill/>
                </a:ln>
                <a:solidFill>
                  <a:srgbClr val="000000"/>
                </a:solidFill>
                <a:effectLst/>
                <a:uLnTx/>
                <a:uFillTx/>
                <a:latin typeface="Georgia"/>
                <a:ea typeface="+mn-ea"/>
                <a:cs typeface="+mn-cs"/>
              </a:rPr>
            </a:br>
            <a:r>
              <a:rPr kumimoji="0" lang="en-US" sz="2800" b="0" i="0" u="none" strike="noStrike" kern="1200" cap="none" spc="0" normalizeH="0" baseline="0" noProof="0" dirty="0">
                <a:ln>
                  <a:noFill/>
                </a:ln>
                <a:solidFill>
                  <a:srgbClr val="000000"/>
                </a:solidFill>
                <a:effectLst/>
                <a:uLnTx/>
                <a:uFillTx/>
                <a:latin typeface="Georgia"/>
                <a:ea typeface="+mn-ea"/>
                <a:cs typeface="+mn-cs"/>
              </a:rPr>
              <a:t>reported by 71%</a:t>
            </a:r>
          </a:p>
          <a:p>
            <a:pPr marL="0" marR="0" lvl="0" indent="0" algn="l" defTabSz="829713" rtl="0" eaLnBrk="1" fontAlgn="auto" latinLnBrk="0" hangingPunct="1">
              <a:lnSpc>
                <a:spcPct val="100000"/>
              </a:lnSpc>
              <a:spcBef>
                <a:spcPts val="1600"/>
              </a:spcBef>
              <a:spcAft>
                <a:spcPts val="80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Georgia"/>
                <a:ea typeface="+mn-ea"/>
                <a:cs typeface="+mn-cs"/>
              </a:rPr>
              <a:t>45% of patients reported a seizure after a missed dose at some time during treatment</a:t>
            </a:r>
          </a:p>
        </p:txBody>
      </p:sp>
      <p:sp>
        <p:nvSpPr>
          <p:cNvPr id="3" name="Text Placeholder 7">
            <a:extLst>
              <a:ext uri="{FF2B5EF4-FFF2-40B4-BE49-F238E27FC236}">
                <a16:creationId xmlns:a16="http://schemas.microsoft.com/office/drawing/2014/main" id="{F802301E-BF02-5CB9-7FBC-41FC0FFE46AF}"/>
              </a:ext>
            </a:extLst>
          </p:cNvPr>
          <p:cNvSpPr txBox="1">
            <a:spLocks/>
          </p:cNvSpPr>
          <p:nvPr/>
        </p:nvSpPr>
        <p:spPr>
          <a:xfrm>
            <a:off x="670560" y="6270893"/>
            <a:ext cx="10035538" cy="237757"/>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Cramer JA, Glassman M, Rienzi V. The relationship between poor medication compliance and seizures. Epilepsy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Behav</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EB. 2002;3(4):338-342. </a:t>
            </a:r>
          </a:p>
        </p:txBody>
      </p:sp>
      <p:sp>
        <p:nvSpPr>
          <p:cNvPr id="11" name="TextBox 10">
            <a:extLst>
              <a:ext uri="{FF2B5EF4-FFF2-40B4-BE49-F238E27FC236}">
                <a16:creationId xmlns:a16="http://schemas.microsoft.com/office/drawing/2014/main" id="{7D9B28EC-6BF8-0444-6711-69AD144709DC}"/>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GLO2241819</a:t>
            </a:r>
          </a:p>
        </p:txBody>
      </p:sp>
    </p:spTree>
    <p:extLst>
      <p:ext uri="{BB962C8B-B14F-4D97-AF65-F5344CB8AC3E}">
        <p14:creationId xmlns:p14="http://schemas.microsoft.com/office/powerpoint/2010/main" val="2069879465"/>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498B32E7-4FAC-0DFC-5E43-FA0326B15498}"/>
              </a:ext>
            </a:extLst>
          </p:cNvPr>
          <p:cNvGraphicFramePr>
            <a:graphicFrameLocks noChangeAspect="1"/>
          </p:cNvGraphicFramePr>
          <p:nvPr>
            <p:custDataLst>
              <p:tags r:id="rId1"/>
            </p:custDataLst>
            <p:extLst>
              <p:ext uri="{D42A27DB-BD31-4B8C-83A1-F6EECF244321}">
                <p14:modId xmlns:p14="http://schemas.microsoft.com/office/powerpoint/2010/main" val="268457087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498B32E7-4FAC-0DFC-5E43-FA0326B15498}"/>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CC2266A1-AF7B-84F3-41B9-75680ED987DD}"/>
              </a:ext>
            </a:extLst>
          </p:cNvPr>
          <p:cNvSpPr>
            <a:spLocks noGrp="1"/>
          </p:cNvSpPr>
          <p:nvPr>
            <p:ph type="title"/>
          </p:nvPr>
        </p:nvSpPr>
        <p:spPr/>
        <p:txBody>
          <a:bodyPr vert="horz"/>
          <a:lstStyle/>
          <a:p>
            <a:r>
              <a:rPr lang="en-US" dirty="0"/>
              <a:t>Non-compliance is a common trigger of seizures in epilepsy</a:t>
            </a:r>
          </a:p>
        </p:txBody>
      </p:sp>
      <p:sp>
        <p:nvSpPr>
          <p:cNvPr id="6" name="Text Placeholder 5">
            <a:extLst>
              <a:ext uri="{FF2B5EF4-FFF2-40B4-BE49-F238E27FC236}">
                <a16:creationId xmlns:a16="http://schemas.microsoft.com/office/drawing/2014/main" id="{A2E54759-0576-8BC9-BBE1-B343A7CC72C6}"/>
              </a:ext>
            </a:extLst>
          </p:cNvPr>
          <p:cNvSpPr txBox="1">
            <a:spLocks/>
          </p:cNvSpPr>
          <p:nvPr/>
        </p:nvSpPr>
        <p:spPr>
          <a:xfrm>
            <a:off x="670559" y="1447800"/>
            <a:ext cx="4998719" cy="520701"/>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82% of all seizures</a:t>
            </a:r>
          </a:p>
        </p:txBody>
      </p:sp>
      <p:sp>
        <p:nvSpPr>
          <p:cNvPr id="7" name="Text Placeholder 5">
            <a:extLst>
              <a:ext uri="{FF2B5EF4-FFF2-40B4-BE49-F238E27FC236}">
                <a16:creationId xmlns:a16="http://schemas.microsoft.com/office/drawing/2014/main" id="{5F81A260-C5BF-D17F-C9CE-0A8E9F2DF3C0}"/>
              </a:ext>
            </a:extLst>
          </p:cNvPr>
          <p:cNvSpPr txBox="1">
            <a:spLocks/>
          </p:cNvSpPr>
          <p:nvPr/>
        </p:nvSpPr>
        <p:spPr>
          <a:xfrm>
            <a:off x="6328787" y="1447800"/>
            <a:ext cx="5001768" cy="520701"/>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28% of all seizures</a:t>
            </a:r>
          </a:p>
        </p:txBody>
      </p:sp>
      <p:grpSp>
        <p:nvGrpSpPr>
          <p:cNvPr id="9" name="Group 8">
            <a:extLst>
              <a:ext uri="{FF2B5EF4-FFF2-40B4-BE49-F238E27FC236}">
                <a16:creationId xmlns:a16="http://schemas.microsoft.com/office/drawing/2014/main" id="{B30D7F8F-3768-C6DA-1895-0473E45C9BC5}"/>
              </a:ext>
            </a:extLst>
          </p:cNvPr>
          <p:cNvGrpSpPr/>
          <p:nvPr/>
        </p:nvGrpSpPr>
        <p:grpSpPr>
          <a:xfrm>
            <a:off x="5420031" y="1372509"/>
            <a:ext cx="675969" cy="671281"/>
            <a:chOff x="5163684" y="1158087"/>
            <a:chExt cx="842947" cy="837101"/>
          </a:xfrm>
        </p:grpSpPr>
        <p:sp>
          <p:nvSpPr>
            <p:cNvPr id="10" name="Oval 9">
              <a:extLst>
                <a:ext uri="{FF2B5EF4-FFF2-40B4-BE49-F238E27FC236}">
                  <a16:creationId xmlns:a16="http://schemas.microsoft.com/office/drawing/2014/main" id="{1CE710B9-1053-7CA9-0493-2C63951DFCFE}"/>
                </a:ext>
              </a:extLst>
            </p:cNvPr>
            <p:cNvSpPr>
              <a:spLocks/>
            </p:cNvSpPr>
            <p:nvPr/>
          </p:nvSpPr>
          <p:spPr>
            <a:xfrm rot="10800000" flipH="1" flipV="1">
              <a:off x="5163684" y="1158087"/>
              <a:ext cx="842947" cy="837101"/>
            </a:xfrm>
            <a:prstGeom prst="ellipse">
              <a:avLst/>
            </a:prstGeom>
            <a:solidFill>
              <a:schemeClr val="bg1"/>
            </a:solidFill>
            <a:ln w="12700" cap="flat" cmpd="sng" algn="ctr">
              <a:solidFill>
                <a:schemeClr val="accent3"/>
              </a:solidFill>
              <a:prstDash val="solid"/>
              <a:miter lim="800000"/>
            </a:ln>
            <a:effectLst/>
          </p:spPr>
          <p:txBody>
            <a:bodyPr lIns="121920" tIns="121920" rIns="121920" bIns="12192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667" b="1" i="0" u="none" strike="noStrike" kern="0" cap="none" spc="0" normalizeH="0" baseline="0" noProof="0">
                <a:ln>
                  <a:noFill/>
                </a:ln>
                <a:solidFill>
                  <a:srgbClr val="000000"/>
                </a:solidFill>
                <a:effectLst/>
                <a:uLnTx/>
                <a:uFillTx/>
                <a:latin typeface="Georgia"/>
                <a:ea typeface="+mn-ea"/>
                <a:cs typeface="+mn-cs"/>
              </a:endParaRPr>
            </a:p>
          </p:txBody>
        </p:sp>
        <p:cxnSp>
          <p:nvCxnSpPr>
            <p:cNvPr id="11" name="Straight Arrow Connector 10">
              <a:extLst>
                <a:ext uri="{FF2B5EF4-FFF2-40B4-BE49-F238E27FC236}">
                  <a16:creationId xmlns:a16="http://schemas.microsoft.com/office/drawing/2014/main" id="{9ED4677B-6908-17D8-4737-961DA99DE3D3}"/>
                </a:ext>
              </a:extLst>
            </p:cNvPr>
            <p:cNvCxnSpPr>
              <a:cxnSpLocks/>
            </p:cNvCxnSpPr>
            <p:nvPr/>
          </p:nvCxnSpPr>
          <p:spPr>
            <a:xfrm>
              <a:off x="5585157" y="1325177"/>
              <a:ext cx="0" cy="502920"/>
            </a:xfrm>
            <a:prstGeom prst="straightConnector1">
              <a:avLst/>
            </a:prstGeom>
            <a:ln w="19050">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B8EF64A3-3953-C7E0-C19D-F3079764D62E}"/>
              </a:ext>
            </a:extLst>
          </p:cNvPr>
          <p:cNvGrpSpPr/>
          <p:nvPr/>
        </p:nvGrpSpPr>
        <p:grpSpPr>
          <a:xfrm>
            <a:off x="10954557" y="1372509"/>
            <a:ext cx="675969" cy="671281"/>
            <a:chOff x="5163684" y="1158087"/>
            <a:chExt cx="842947" cy="837101"/>
          </a:xfrm>
        </p:grpSpPr>
        <p:sp>
          <p:nvSpPr>
            <p:cNvPr id="13" name="Oval 12">
              <a:extLst>
                <a:ext uri="{FF2B5EF4-FFF2-40B4-BE49-F238E27FC236}">
                  <a16:creationId xmlns:a16="http://schemas.microsoft.com/office/drawing/2014/main" id="{7A165E8B-B88F-C6A0-D966-8BEA67DFC65F}"/>
                </a:ext>
              </a:extLst>
            </p:cNvPr>
            <p:cNvSpPr>
              <a:spLocks/>
            </p:cNvSpPr>
            <p:nvPr/>
          </p:nvSpPr>
          <p:spPr>
            <a:xfrm rot="10800000" flipH="1" flipV="1">
              <a:off x="5163684" y="1158087"/>
              <a:ext cx="842947" cy="837101"/>
            </a:xfrm>
            <a:prstGeom prst="ellipse">
              <a:avLst/>
            </a:prstGeom>
            <a:solidFill>
              <a:schemeClr val="bg1"/>
            </a:solidFill>
            <a:ln w="12700" cap="flat" cmpd="sng" algn="ctr">
              <a:solidFill>
                <a:schemeClr val="accent3"/>
              </a:solidFill>
              <a:prstDash val="solid"/>
              <a:miter lim="800000"/>
            </a:ln>
            <a:effectLst/>
          </p:spPr>
          <p:txBody>
            <a:bodyPr lIns="121920" tIns="121920" rIns="121920" bIns="12192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667" b="1" i="0" u="none" strike="noStrike" kern="0" cap="none" spc="0" normalizeH="0" baseline="0" noProof="0">
                <a:ln>
                  <a:noFill/>
                </a:ln>
                <a:solidFill>
                  <a:srgbClr val="000000"/>
                </a:solidFill>
                <a:effectLst/>
                <a:uLnTx/>
                <a:uFillTx/>
                <a:latin typeface="Georgia"/>
                <a:ea typeface="+mn-ea"/>
                <a:cs typeface="+mn-cs"/>
              </a:endParaRPr>
            </a:p>
          </p:txBody>
        </p:sp>
        <p:cxnSp>
          <p:nvCxnSpPr>
            <p:cNvPr id="14" name="Straight Arrow Connector 13">
              <a:extLst>
                <a:ext uri="{FF2B5EF4-FFF2-40B4-BE49-F238E27FC236}">
                  <a16:creationId xmlns:a16="http://schemas.microsoft.com/office/drawing/2014/main" id="{9899AE2E-C5F5-8721-3007-AF79303F8B56}"/>
                </a:ext>
              </a:extLst>
            </p:cNvPr>
            <p:cNvCxnSpPr>
              <a:cxnSpLocks/>
            </p:cNvCxnSpPr>
            <p:nvPr/>
          </p:nvCxnSpPr>
          <p:spPr>
            <a:xfrm>
              <a:off x="5585157" y="1325177"/>
              <a:ext cx="0" cy="502920"/>
            </a:xfrm>
            <a:prstGeom prst="straightConnector1">
              <a:avLst/>
            </a:prstGeom>
            <a:ln w="19050">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grpSp>
      <p:graphicFrame>
        <p:nvGraphicFramePr>
          <p:cNvPr id="15" name="Chart 14">
            <a:extLst>
              <a:ext uri="{FF2B5EF4-FFF2-40B4-BE49-F238E27FC236}">
                <a16:creationId xmlns:a16="http://schemas.microsoft.com/office/drawing/2014/main" id="{7571EC43-0EAE-AACE-C05F-E4475D4A2B27}"/>
              </a:ext>
            </a:extLst>
          </p:cNvPr>
          <p:cNvGraphicFramePr/>
          <p:nvPr/>
        </p:nvGraphicFramePr>
        <p:xfrm>
          <a:off x="660397" y="2022825"/>
          <a:ext cx="5297395" cy="3462667"/>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6" name="Chart 15">
            <a:extLst>
              <a:ext uri="{FF2B5EF4-FFF2-40B4-BE49-F238E27FC236}">
                <a16:creationId xmlns:a16="http://schemas.microsoft.com/office/drawing/2014/main" id="{BBED606E-0A53-0409-A07E-ECAC9A4ACD32}"/>
              </a:ext>
            </a:extLst>
          </p:cNvPr>
          <p:cNvGraphicFramePr/>
          <p:nvPr/>
        </p:nvGraphicFramePr>
        <p:xfrm>
          <a:off x="6274900" y="2022826"/>
          <a:ext cx="5336072" cy="3462666"/>
        </p:xfrm>
        <a:graphic>
          <a:graphicData uri="http://schemas.openxmlformats.org/drawingml/2006/chart">
            <c:chart xmlns:c="http://schemas.openxmlformats.org/drawingml/2006/chart" xmlns:r="http://schemas.openxmlformats.org/officeDocument/2006/relationships" r:id="rId6"/>
          </a:graphicData>
        </a:graphic>
      </p:graphicFrame>
      <p:sp>
        <p:nvSpPr>
          <p:cNvPr id="3" name="Text Placeholder 7">
            <a:extLst>
              <a:ext uri="{FF2B5EF4-FFF2-40B4-BE49-F238E27FC236}">
                <a16:creationId xmlns:a16="http://schemas.microsoft.com/office/drawing/2014/main" id="{F756EF0F-732C-7D7C-7E12-44E17035C77C}"/>
              </a:ext>
            </a:extLst>
          </p:cNvPr>
          <p:cNvSpPr txBox="1">
            <a:spLocks/>
          </p:cNvSpPr>
          <p:nvPr/>
        </p:nvSpPr>
        <p:spPr>
          <a:xfrm>
            <a:off x="670560" y="6086996"/>
            <a:ext cx="10035538" cy="421654"/>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Mattson RH, Adv Neurol 1991;55:453-60</a:t>
            </a:r>
          </a:p>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Klein P et al. Epilepsia 2000, 41; (Suppl. 7):S112</a:t>
            </a:r>
          </a:p>
        </p:txBody>
      </p:sp>
      <p:sp>
        <p:nvSpPr>
          <p:cNvPr id="8" name="TextBox 7">
            <a:extLst>
              <a:ext uri="{FF2B5EF4-FFF2-40B4-BE49-F238E27FC236}">
                <a16:creationId xmlns:a16="http://schemas.microsoft.com/office/drawing/2014/main" id="{2FBD4BA3-FE15-AC06-B4EB-316FB52D5C89}"/>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GLO2241819</a:t>
            </a:r>
          </a:p>
        </p:txBody>
      </p:sp>
    </p:spTree>
    <p:extLst>
      <p:ext uri="{BB962C8B-B14F-4D97-AF65-F5344CB8AC3E}">
        <p14:creationId xmlns:p14="http://schemas.microsoft.com/office/powerpoint/2010/main" val="4100855328"/>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136DF2DD-37F3-BCF8-B60F-85BD361254DF}"/>
              </a:ext>
            </a:extLst>
          </p:cNvPr>
          <p:cNvGraphicFramePr>
            <a:graphicFrameLocks noChangeAspect="1"/>
          </p:cNvGraphicFramePr>
          <p:nvPr>
            <p:custDataLst>
              <p:tags r:id="rId1"/>
            </p:custDataLst>
            <p:extLst>
              <p:ext uri="{D42A27DB-BD31-4B8C-83A1-F6EECF244321}">
                <p14:modId xmlns:p14="http://schemas.microsoft.com/office/powerpoint/2010/main" val="270904878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4" progId="TCLayout.ActiveDocument.1">
                  <p:embed/>
                </p:oleObj>
              </mc:Choice>
              <mc:Fallback>
                <p:oleObj name="think-cell Slide" r:id="rId4" imgW="395" imgH="394" progId="TCLayout.ActiveDocument.1">
                  <p:embed/>
                  <p:pic>
                    <p:nvPicPr>
                      <p:cNvPr id="5" name="think-cell data - do not delete" hidden="1">
                        <a:extLst>
                          <a:ext uri="{FF2B5EF4-FFF2-40B4-BE49-F238E27FC236}">
                            <a16:creationId xmlns:a16="http://schemas.microsoft.com/office/drawing/2014/main" id="{136DF2DD-37F3-BCF8-B60F-85BD361254DF}"/>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E8E36202-AB77-1201-F165-60CD8F341C00}"/>
              </a:ext>
            </a:extLst>
          </p:cNvPr>
          <p:cNvSpPr>
            <a:spLocks noGrp="1"/>
          </p:cNvSpPr>
          <p:nvPr>
            <p:ph type="title"/>
          </p:nvPr>
        </p:nvSpPr>
        <p:spPr/>
        <p:txBody>
          <a:bodyPr vert="horz"/>
          <a:lstStyle/>
          <a:p>
            <a:r>
              <a:rPr lang="en-US" dirty="0"/>
              <a:t>Consequences of seizures</a:t>
            </a:r>
          </a:p>
        </p:txBody>
      </p:sp>
      <p:sp>
        <p:nvSpPr>
          <p:cNvPr id="6" name="Text Placeholder 5">
            <a:extLst>
              <a:ext uri="{FF2B5EF4-FFF2-40B4-BE49-F238E27FC236}">
                <a16:creationId xmlns:a16="http://schemas.microsoft.com/office/drawing/2014/main" id="{5C6463F9-93A6-90CA-F2BF-EAAE93B0582C}"/>
              </a:ext>
            </a:extLst>
          </p:cNvPr>
          <p:cNvSpPr txBox="1">
            <a:spLocks/>
          </p:cNvSpPr>
          <p:nvPr/>
        </p:nvSpPr>
        <p:spPr>
          <a:xfrm>
            <a:off x="670560" y="1447800"/>
            <a:ext cx="3551795" cy="520701"/>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Medical</a:t>
            </a:r>
          </a:p>
        </p:txBody>
      </p:sp>
      <p:sp>
        <p:nvSpPr>
          <p:cNvPr id="7" name="Text Placeholder 5">
            <a:extLst>
              <a:ext uri="{FF2B5EF4-FFF2-40B4-BE49-F238E27FC236}">
                <a16:creationId xmlns:a16="http://schemas.microsoft.com/office/drawing/2014/main" id="{6514A34A-E081-506B-12C5-F5C89DFF2454}"/>
              </a:ext>
            </a:extLst>
          </p:cNvPr>
          <p:cNvSpPr txBox="1">
            <a:spLocks/>
          </p:cNvSpPr>
          <p:nvPr/>
        </p:nvSpPr>
        <p:spPr>
          <a:xfrm>
            <a:off x="4369633" y="1447800"/>
            <a:ext cx="3551795" cy="520701"/>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Medico-economic</a:t>
            </a:r>
          </a:p>
        </p:txBody>
      </p:sp>
      <p:sp>
        <p:nvSpPr>
          <p:cNvPr id="8" name="Text Placeholder 5">
            <a:extLst>
              <a:ext uri="{FF2B5EF4-FFF2-40B4-BE49-F238E27FC236}">
                <a16:creationId xmlns:a16="http://schemas.microsoft.com/office/drawing/2014/main" id="{4316C4B1-E8C0-A456-7F2F-632B679E8FFE}"/>
              </a:ext>
            </a:extLst>
          </p:cNvPr>
          <p:cNvSpPr txBox="1">
            <a:spLocks/>
          </p:cNvSpPr>
          <p:nvPr/>
        </p:nvSpPr>
        <p:spPr>
          <a:xfrm>
            <a:off x="8068705" y="1447800"/>
            <a:ext cx="3551795" cy="520701"/>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Psychosocial</a:t>
            </a:r>
          </a:p>
        </p:txBody>
      </p:sp>
      <p:cxnSp>
        <p:nvCxnSpPr>
          <p:cNvPr id="11" name="Straight Connector 10">
            <a:extLst>
              <a:ext uri="{FF2B5EF4-FFF2-40B4-BE49-F238E27FC236}">
                <a16:creationId xmlns:a16="http://schemas.microsoft.com/office/drawing/2014/main" id="{82533126-E1A4-DD80-3E4F-0426819EBC0E}"/>
              </a:ext>
            </a:extLst>
          </p:cNvPr>
          <p:cNvCxnSpPr>
            <a:cxnSpLocks/>
            <a:stCxn id="24" idx="4"/>
            <a:endCxn id="18" idx="4"/>
          </p:cNvCxnSpPr>
          <p:nvPr/>
        </p:nvCxnSpPr>
        <p:spPr>
          <a:xfrm>
            <a:off x="749649" y="2267365"/>
            <a:ext cx="0" cy="1334558"/>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2" name="Rectangle 11">
            <a:extLst>
              <a:ext uri="{FF2B5EF4-FFF2-40B4-BE49-F238E27FC236}">
                <a16:creationId xmlns:a16="http://schemas.microsoft.com/office/drawing/2014/main" id="{3301400F-C878-74F6-973C-D128224E0143}"/>
              </a:ext>
            </a:extLst>
          </p:cNvPr>
          <p:cNvSpPr/>
          <p:nvPr/>
        </p:nvSpPr>
        <p:spPr>
          <a:xfrm>
            <a:off x="1008385" y="2073470"/>
            <a:ext cx="3213965" cy="16004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spAutoFit/>
          </a:bodyPr>
          <a:lstStyle/>
          <a:p>
            <a:pPr marL="0" marR="0" lvl="1" indent="0" algn="l" defTabSz="1219170" rtl="0" eaLnBrk="1" fontAlgn="auto" latinLnBrk="0" hangingPunct="1">
              <a:lnSpc>
                <a:spcPct val="100000"/>
              </a:lnSpc>
              <a:spcBef>
                <a:spcPts val="800"/>
              </a:spcBef>
              <a:spcAft>
                <a:spcPts val="8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Seizure breakthrough</a:t>
            </a:r>
          </a:p>
          <a:p>
            <a:pPr marL="0" marR="0" lvl="1" indent="0" algn="l" defTabSz="1219170" rtl="0" eaLnBrk="1" fontAlgn="auto" latinLnBrk="0" hangingPunct="1">
              <a:lnSpc>
                <a:spcPct val="100000"/>
              </a:lnSpc>
              <a:spcBef>
                <a:spcPts val="800"/>
              </a:spcBef>
              <a:spcAft>
                <a:spcPts val="8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Injury, including head injury</a:t>
            </a:r>
          </a:p>
          <a:p>
            <a:pPr marL="0" marR="0" lvl="1" indent="0" algn="l" defTabSz="1219170" rtl="0" eaLnBrk="1" fontAlgn="auto" latinLnBrk="0" hangingPunct="1">
              <a:lnSpc>
                <a:spcPct val="100000"/>
              </a:lnSpc>
              <a:spcBef>
                <a:spcPts val="800"/>
              </a:spcBef>
              <a:spcAft>
                <a:spcPts val="8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Status Epilepticus</a:t>
            </a:r>
          </a:p>
          <a:p>
            <a:pPr marL="0" marR="0" lvl="1" indent="0" algn="l" defTabSz="1219170" rtl="0" eaLnBrk="1" fontAlgn="auto" latinLnBrk="0" hangingPunct="1">
              <a:lnSpc>
                <a:spcPct val="100000"/>
              </a:lnSpc>
              <a:spcBef>
                <a:spcPts val="800"/>
              </a:spcBef>
              <a:spcAft>
                <a:spcPts val="8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Mortality</a:t>
            </a:r>
          </a:p>
        </p:txBody>
      </p:sp>
      <p:grpSp>
        <p:nvGrpSpPr>
          <p:cNvPr id="13" name="Group 12">
            <a:extLst>
              <a:ext uri="{FF2B5EF4-FFF2-40B4-BE49-F238E27FC236}">
                <a16:creationId xmlns:a16="http://schemas.microsoft.com/office/drawing/2014/main" id="{88EC0DF5-E85B-23C2-642D-6330BEC6E9BD}"/>
              </a:ext>
            </a:extLst>
          </p:cNvPr>
          <p:cNvGrpSpPr/>
          <p:nvPr/>
        </p:nvGrpSpPr>
        <p:grpSpPr>
          <a:xfrm>
            <a:off x="655396" y="2111586"/>
            <a:ext cx="188508" cy="187151"/>
            <a:chOff x="502919" y="1478424"/>
            <a:chExt cx="140365" cy="140363"/>
          </a:xfrm>
        </p:grpSpPr>
        <p:sp>
          <p:nvSpPr>
            <p:cNvPr id="23" name="Oval 22">
              <a:extLst>
                <a:ext uri="{FF2B5EF4-FFF2-40B4-BE49-F238E27FC236}">
                  <a16:creationId xmlns:a16="http://schemas.microsoft.com/office/drawing/2014/main" id="{CD626647-5E3C-C240-C26C-445F0CA3F862}"/>
                </a:ext>
              </a:extLst>
            </p:cNvPr>
            <p:cNvSpPr/>
            <p:nvPr/>
          </p:nvSpPr>
          <p:spPr>
            <a:xfrm>
              <a:off x="502919" y="1478424"/>
              <a:ext cx="140365" cy="140363"/>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24" name="Oval 23">
              <a:extLst>
                <a:ext uri="{FF2B5EF4-FFF2-40B4-BE49-F238E27FC236}">
                  <a16:creationId xmlns:a16="http://schemas.microsoft.com/office/drawing/2014/main" id="{F659A71B-3F7A-F269-8FF8-BB5B380C1F97}"/>
                </a:ext>
              </a:extLst>
            </p:cNvPr>
            <p:cNvSpPr/>
            <p:nvPr/>
          </p:nvSpPr>
          <p:spPr>
            <a:xfrm>
              <a:off x="526448" y="1501953"/>
              <a:ext cx="93306" cy="93305"/>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Georgia"/>
                <a:ea typeface="+mn-ea"/>
                <a:cs typeface="+mn-cs"/>
              </a:endParaRPr>
            </a:p>
          </p:txBody>
        </p:sp>
      </p:grpSp>
      <p:grpSp>
        <p:nvGrpSpPr>
          <p:cNvPr id="14" name="Group 13">
            <a:extLst>
              <a:ext uri="{FF2B5EF4-FFF2-40B4-BE49-F238E27FC236}">
                <a16:creationId xmlns:a16="http://schemas.microsoft.com/office/drawing/2014/main" id="{E2AC224E-E05D-AE7D-99DF-272E7C4624A9}"/>
              </a:ext>
            </a:extLst>
          </p:cNvPr>
          <p:cNvGrpSpPr/>
          <p:nvPr/>
        </p:nvGrpSpPr>
        <p:grpSpPr>
          <a:xfrm>
            <a:off x="655396" y="2545112"/>
            <a:ext cx="188508" cy="187151"/>
            <a:chOff x="502919" y="1478424"/>
            <a:chExt cx="140365" cy="140363"/>
          </a:xfrm>
        </p:grpSpPr>
        <p:sp>
          <p:nvSpPr>
            <p:cNvPr id="21" name="Oval 20">
              <a:extLst>
                <a:ext uri="{FF2B5EF4-FFF2-40B4-BE49-F238E27FC236}">
                  <a16:creationId xmlns:a16="http://schemas.microsoft.com/office/drawing/2014/main" id="{DC25C7DA-6F37-2E8E-CF38-9F847D929B53}"/>
                </a:ext>
              </a:extLst>
            </p:cNvPr>
            <p:cNvSpPr/>
            <p:nvPr/>
          </p:nvSpPr>
          <p:spPr>
            <a:xfrm>
              <a:off x="502919" y="1478424"/>
              <a:ext cx="140365" cy="140363"/>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22" name="Oval 21">
              <a:extLst>
                <a:ext uri="{FF2B5EF4-FFF2-40B4-BE49-F238E27FC236}">
                  <a16:creationId xmlns:a16="http://schemas.microsoft.com/office/drawing/2014/main" id="{A21AA5CD-6D0F-269D-7199-433E4FAE1946}"/>
                </a:ext>
              </a:extLst>
            </p:cNvPr>
            <p:cNvSpPr/>
            <p:nvPr/>
          </p:nvSpPr>
          <p:spPr>
            <a:xfrm>
              <a:off x="526448" y="1501953"/>
              <a:ext cx="93306" cy="93305"/>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Georgia"/>
                <a:ea typeface="+mn-ea"/>
                <a:cs typeface="+mn-cs"/>
              </a:endParaRPr>
            </a:p>
          </p:txBody>
        </p:sp>
      </p:grpSp>
      <p:grpSp>
        <p:nvGrpSpPr>
          <p:cNvPr id="15" name="Group 14">
            <a:extLst>
              <a:ext uri="{FF2B5EF4-FFF2-40B4-BE49-F238E27FC236}">
                <a16:creationId xmlns:a16="http://schemas.microsoft.com/office/drawing/2014/main" id="{C2290488-E1B7-D2A4-C4EF-068C01678B4E}"/>
              </a:ext>
            </a:extLst>
          </p:cNvPr>
          <p:cNvGrpSpPr/>
          <p:nvPr/>
        </p:nvGrpSpPr>
        <p:grpSpPr>
          <a:xfrm>
            <a:off x="655396" y="2994504"/>
            <a:ext cx="188508" cy="187151"/>
            <a:chOff x="502919" y="1478424"/>
            <a:chExt cx="140365" cy="140363"/>
          </a:xfrm>
        </p:grpSpPr>
        <p:sp>
          <p:nvSpPr>
            <p:cNvPr id="19" name="Oval 18">
              <a:extLst>
                <a:ext uri="{FF2B5EF4-FFF2-40B4-BE49-F238E27FC236}">
                  <a16:creationId xmlns:a16="http://schemas.microsoft.com/office/drawing/2014/main" id="{57A0C37C-B86D-DB1F-4F68-026E241CC926}"/>
                </a:ext>
              </a:extLst>
            </p:cNvPr>
            <p:cNvSpPr/>
            <p:nvPr/>
          </p:nvSpPr>
          <p:spPr>
            <a:xfrm>
              <a:off x="502919" y="1478424"/>
              <a:ext cx="140365" cy="140363"/>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20" name="Oval 19">
              <a:extLst>
                <a:ext uri="{FF2B5EF4-FFF2-40B4-BE49-F238E27FC236}">
                  <a16:creationId xmlns:a16="http://schemas.microsoft.com/office/drawing/2014/main" id="{CFD15736-D22F-3051-D590-5901BDA4AE88}"/>
                </a:ext>
              </a:extLst>
            </p:cNvPr>
            <p:cNvSpPr/>
            <p:nvPr/>
          </p:nvSpPr>
          <p:spPr>
            <a:xfrm>
              <a:off x="526448" y="1501953"/>
              <a:ext cx="93306" cy="93305"/>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Georgia"/>
                <a:ea typeface="+mn-ea"/>
                <a:cs typeface="+mn-cs"/>
              </a:endParaRPr>
            </a:p>
          </p:txBody>
        </p:sp>
      </p:grpSp>
      <p:grpSp>
        <p:nvGrpSpPr>
          <p:cNvPr id="16" name="Group 15">
            <a:extLst>
              <a:ext uri="{FF2B5EF4-FFF2-40B4-BE49-F238E27FC236}">
                <a16:creationId xmlns:a16="http://schemas.microsoft.com/office/drawing/2014/main" id="{5E7740AE-9F5A-6C9F-3A6F-421085811C63}"/>
              </a:ext>
            </a:extLst>
          </p:cNvPr>
          <p:cNvGrpSpPr/>
          <p:nvPr/>
        </p:nvGrpSpPr>
        <p:grpSpPr>
          <a:xfrm>
            <a:off x="655396" y="3446144"/>
            <a:ext cx="188508" cy="187151"/>
            <a:chOff x="502919" y="1478424"/>
            <a:chExt cx="140365" cy="140363"/>
          </a:xfrm>
        </p:grpSpPr>
        <p:sp>
          <p:nvSpPr>
            <p:cNvPr id="17" name="Oval 16">
              <a:extLst>
                <a:ext uri="{FF2B5EF4-FFF2-40B4-BE49-F238E27FC236}">
                  <a16:creationId xmlns:a16="http://schemas.microsoft.com/office/drawing/2014/main" id="{636F12AB-FAB2-0DA3-7990-BEE387652C73}"/>
                </a:ext>
              </a:extLst>
            </p:cNvPr>
            <p:cNvSpPr/>
            <p:nvPr/>
          </p:nvSpPr>
          <p:spPr>
            <a:xfrm>
              <a:off x="502919" y="1478424"/>
              <a:ext cx="140365" cy="140363"/>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18" name="Oval 17">
              <a:extLst>
                <a:ext uri="{FF2B5EF4-FFF2-40B4-BE49-F238E27FC236}">
                  <a16:creationId xmlns:a16="http://schemas.microsoft.com/office/drawing/2014/main" id="{7CA6CC0E-1776-A529-796C-E0E9A1EA0951}"/>
                </a:ext>
              </a:extLst>
            </p:cNvPr>
            <p:cNvSpPr/>
            <p:nvPr/>
          </p:nvSpPr>
          <p:spPr>
            <a:xfrm>
              <a:off x="526448" y="1501953"/>
              <a:ext cx="93306" cy="93305"/>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Georgia"/>
                <a:ea typeface="+mn-ea"/>
                <a:cs typeface="+mn-cs"/>
              </a:endParaRPr>
            </a:p>
          </p:txBody>
        </p:sp>
      </p:grpSp>
      <p:cxnSp>
        <p:nvCxnSpPr>
          <p:cNvPr id="25" name="Straight Connector 24">
            <a:extLst>
              <a:ext uri="{FF2B5EF4-FFF2-40B4-BE49-F238E27FC236}">
                <a16:creationId xmlns:a16="http://schemas.microsoft.com/office/drawing/2014/main" id="{790B033C-00C2-9AB3-023C-93A508F0BF38}"/>
              </a:ext>
            </a:extLst>
          </p:cNvPr>
          <p:cNvCxnSpPr>
            <a:cxnSpLocks/>
            <a:stCxn id="29" idx="4"/>
            <a:endCxn id="35" idx="4"/>
          </p:cNvCxnSpPr>
          <p:nvPr/>
        </p:nvCxnSpPr>
        <p:spPr>
          <a:xfrm>
            <a:off x="4463886" y="2267365"/>
            <a:ext cx="0" cy="891384"/>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6" name="Rectangle 25">
            <a:extLst>
              <a:ext uri="{FF2B5EF4-FFF2-40B4-BE49-F238E27FC236}">
                <a16:creationId xmlns:a16="http://schemas.microsoft.com/office/drawing/2014/main" id="{DC26A1BA-6A76-AC0D-301F-FA380FB6D5ED}"/>
              </a:ext>
            </a:extLst>
          </p:cNvPr>
          <p:cNvSpPr/>
          <p:nvPr/>
        </p:nvSpPr>
        <p:spPr>
          <a:xfrm>
            <a:off x="4722622" y="2073470"/>
            <a:ext cx="3213965" cy="11490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spAutoFit/>
          </a:bodyPr>
          <a:lstStyle/>
          <a:p>
            <a:pPr marL="0" marR="0" lvl="1" indent="0" algn="l" defTabSz="1219170" rtl="0" eaLnBrk="1" fontAlgn="auto" latinLnBrk="0" hangingPunct="1">
              <a:lnSpc>
                <a:spcPct val="100000"/>
              </a:lnSpc>
              <a:spcBef>
                <a:spcPts val="800"/>
              </a:spcBef>
              <a:spcAft>
                <a:spcPts val="8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Hospital admissions</a:t>
            </a:r>
          </a:p>
          <a:p>
            <a:pPr marL="0" marR="0" lvl="1" indent="0" algn="l" defTabSz="1219170" rtl="0" eaLnBrk="1" fontAlgn="auto" latinLnBrk="0" hangingPunct="1">
              <a:lnSpc>
                <a:spcPct val="100000"/>
              </a:lnSpc>
              <a:spcBef>
                <a:spcPts val="800"/>
              </a:spcBef>
              <a:spcAft>
                <a:spcPts val="8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ER visits</a:t>
            </a:r>
          </a:p>
          <a:p>
            <a:pPr marL="0" marR="0" lvl="1" indent="0" algn="l" defTabSz="1219170" rtl="0" eaLnBrk="1" fontAlgn="auto" latinLnBrk="0" hangingPunct="1">
              <a:lnSpc>
                <a:spcPct val="100000"/>
              </a:lnSpc>
              <a:spcBef>
                <a:spcPts val="800"/>
              </a:spcBef>
              <a:spcAft>
                <a:spcPts val="8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 Cost</a:t>
            </a:r>
          </a:p>
        </p:txBody>
      </p:sp>
      <p:grpSp>
        <p:nvGrpSpPr>
          <p:cNvPr id="27" name="Group 26">
            <a:extLst>
              <a:ext uri="{FF2B5EF4-FFF2-40B4-BE49-F238E27FC236}">
                <a16:creationId xmlns:a16="http://schemas.microsoft.com/office/drawing/2014/main" id="{59CB5FF8-31B4-39BA-C018-AA7E23A305B6}"/>
              </a:ext>
            </a:extLst>
          </p:cNvPr>
          <p:cNvGrpSpPr/>
          <p:nvPr/>
        </p:nvGrpSpPr>
        <p:grpSpPr>
          <a:xfrm>
            <a:off x="4369633" y="2111586"/>
            <a:ext cx="188508" cy="187151"/>
            <a:chOff x="502919" y="1478424"/>
            <a:chExt cx="140365" cy="140363"/>
          </a:xfrm>
        </p:grpSpPr>
        <p:sp>
          <p:nvSpPr>
            <p:cNvPr id="28" name="Oval 27">
              <a:extLst>
                <a:ext uri="{FF2B5EF4-FFF2-40B4-BE49-F238E27FC236}">
                  <a16:creationId xmlns:a16="http://schemas.microsoft.com/office/drawing/2014/main" id="{F5888F40-872E-B7BF-810E-AA2E5E431891}"/>
                </a:ext>
              </a:extLst>
            </p:cNvPr>
            <p:cNvSpPr/>
            <p:nvPr/>
          </p:nvSpPr>
          <p:spPr>
            <a:xfrm>
              <a:off x="502919" y="1478424"/>
              <a:ext cx="140365" cy="140363"/>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29" name="Oval 28">
              <a:extLst>
                <a:ext uri="{FF2B5EF4-FFF2-40B4-BE49-F238E27FC236}">
                  <a16:creationId xmlns:a16="http://schemas.microsoft.com/office/drawing/2014/main" id="{EA1C486C-32DF-161F-8402-D32D46BC74C0}"/>
                </a:ext>
              </a:extLst>
            </p:cNvPr>
            <p:cNvSpPr/>
            <p:nvPr/>
          </p:nvSpPr>
          <p:spPr>
            <a:xfrm>
              <a:off x="526448" y="1501953"/>
              <a:ext cx="93306" cy="93305"/>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Georgia"/>
                <a:ea typeface="+mn-ea"/>
                <a:cs typeface="+mn-cs"/>
              </a:endParaRPr>
            </a:p>
          </p:txBody>
        </p:sp>
      </p:grpSp>
      <p:grpSp>
        <p:nvGrpSpPr>
          <p:cNvPr id="30" name="Group 29">
            <a:extLst>
              <a:ext uri="{FF2B5EF4-FFF2-40B4-BE49-F238E27FC236}">
                <a16:creationId xmlns:a16="http://schemas.microsoft.com/office/drawing/2014/main" id="{E98210F3-F247-090D-EC7A-12E7DFF5B971}"/>
              </a:ext>
            </a:extLst>
          </p:cNvPr>
          <p:cNvGrpSpPr/>
          <p:nvPr/>
        </p:nvGrpSpPr>
        <p:grpSpPr>
          <a:xfrm>
            <a:off x="4369633" y="2553578"/>
            <a:ext cx="188508" cy="187151"/>
            <a:chOff x="502919" y="1478424"/>
            <a:chExt cx="140365" cy="140363"/>
          </a:xfrm>
        </p:grpSpPr>
        <p:sp>
          <p:nvSpPr>
            <p:cNvPr id="31" name="Oval 30">
              <a:extLst>
                <a:ext uri="{FF2B5EF4-FFF2-40B4-BE49-F238E27FC236}">
                  <a16:creationId xmlns:a16="http://schemas.microsoft.com/office/drawing/2014/main" id="{A8F9319A-DA60-20BB-5E15-00B5C477818D}"/>
                </a:ext>
              </a:extLst>
            </p:cNvPr>
            <p:cNvSpPr/>
            <p:nvPr/>
          </p:nvSpPr>
          <p:spPr>
            <a:xfrm>
              <a:off x="502919" y="1478424"/>
              <a:ext cx="140365" cy="140363"/>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32" name="Oval 31">
              <a:extLst>
                <a:ext uri="{FF2B5EF4-FFF2-40B4-BE49-F238E27FC236}">
                  <a16:creationId xmlns:a16="http://schemas.microsoft.com/office/drawing/2014/main" id="{C3635179-BA6D-F945-6D36-CBC30D113CA9}"/>
                </a:ext>
              </a:extLst>
            </p:cNvPr>
            <p:cNvSpPr/>
            <p:nvPr/>
          </p:nvSpPr>
          <p:spPr>
            <a:xfrm>
              <a:off x="526448" y="1501953"/>
              <a:ext cx="93306" cy="93305"/>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Georgia"/>
                <a:ea typeface="+mn-ea"/>
                <a:cs typeface="+mn-cs"/>
              </a:endParaRPr>
            </a:p>
          </p:txBody>
        </p:sp>
      </p:grpSp>
      <p:grpSp>
        <p:nvGrpSpPr>
          <p:cNvPr id="33" name="Group 32">
            <a:extLst>
              <a:ext uri="{FF2B5EF4-FFF2-40B4-BE49-F238E27FC236}">
                <a16:creationId xmlns:a16="http://schemas.microsoft.com/office/drawing/2014/main" id="{124FB470-4410-E762-3701-64BD868060D2}"/>
              </a:ext>
            </a:extLst>
          </p:cNvPr>
          <p:cNvGrpSpPr/>
          <p:nvPr/>
        </p:nvGrpSpPr>
        <p:grpSpPr>
          <a:xfrm>
            <a:off x="4369633" y="3002970"/>
            <a:ext cx="188508" cy="187151"/>
            <a:chOff x="502919" y="1478424"/>
            <a:chExt cx="140365" cy="140363"/>
          </a:xfrm>
        </p:grpSpPr>
        <p:sp>
          <p:nvSpPr>
            <p:cNvPr id="34" name="Oval 33">
              <a:extLst>
                <a:ext uri="{FF2B5EF4-FFF2-40B4-BE49-F238E27FC236}">
                  <a16:creationId xmlns:a16="http://schemas.microsoft.com/office/drawing/2014/main" id="{820A8A1A-4872-36B7-D918-24540A545121}"/>
                </a:ext>
              </a:extLst>
            </p:cNvPr>
            <p:cNvSpPr/>
            <p:nvPr/>
          </p:nvSpPr>
          <p:spPr>
            <a:xfrm>
              <a:off x="502919" y="1478424"/>
              <a:ext cx="140365" cy="140363"/>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35" name="Oval 34">
              <a:extLst>
                <a:ext uri="{FF2B5EF4-FFF2-40B4-BE49-F238E27FC236}">
                  <a16:creationId xmlns:a16="http://schemas.microsoft.com/office/drawing/2014/main" id="{AC482FC9-FFA7-9B7C-7CA2-E2B8D38EF002}"/>
                </a:ext>
              </a:extLst>
            </p:cNvPr>
            <p:cNvSpPr/>
            <p:nvPr/>
          </p:nvSpPr>
          <p:spPr>
            <a:xfrm>
              <a:off x="526448" y="1501953"/>
              <a:ext cx="93306" cy="93305"/>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Georgia"/>
                <a:ea typeface="+mn-ea"/>
                <a:cs typeface="+mn-cs"/>
              </a:endParaRPr>
            </a:p>
          </p:txBody>
        </p:sp>
      </p:grpSp>
      <p:cxnSp>
        <p:nvCxnSpPr>
          <p:cNvPr id="42" name="Straight Connector 41">
            <a:extLst>
              <a:ext uri="{FF2B5EF4-FFF2-40B4-BE49-F238E27FC236}">
                <a16:creationId xmlns:a16="http://schemas.microsoft.com/office/drawing/2014/main" id="{3CBEE4A1-6E69-06FC-7AC2-97D6C4A1FA00}"/>
              </a:ext>
            </a:extLst>
          </p:cNvPr>
          <p:cNvCxnSpPr>
            <a:cxnSpLocks/>
            <a:stCxn id="52" idx="4"/>
            <a:endCxn id="55" idx="0"/>
          </p:cNvCxnSpPr>
          <p:nvPr/>
        </p:nvCxnSpPr>
        <p:spPr>
          <a:xfrm>
            <a:off x="8162958" y="2267365"/>
            <a:ext cx="0" cy="1211479"/>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43" name="Rectangle 42">
            <a:extLst>
              <a:ext uri="{FF2B5EF4-FFF2-40B4-BE49-F238E27FC236}">
                <a16:creationId xmlns:a16="http://schemas.microsoft.com/office/drawing/2014/main" id="{858ECC80-EC5E-8B81-EB1A-EE5B3BA1C441}"/>
              </a:ext>
            </a:extLst>
          </p:cNvPr>
          <p:cNvSpPr/>
          <p:nvPr/>
        </p:nvSpPr>
        <p:spPr>
          <a:xfrm>
            <a:off x="8421694" y="2073470"/>
            <a:ext cx="3213965" cy="16004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spAutoFit/>
          </a:bodyPr>
          <a:lstStyle/>
          <a:p>
            <a:pPr marL="0" marR="0" lvl="1" indent="0" algn="l" defTabSz="1219170" rtl="0" eaLnBrk="1" fontAlgn="auto" latinLnBrk="0" hangingPunct="1">
              <a:lnSpc>
                <a:spcPct val="100000"/>
              </a:lnSpc>
              <a:spcBef>
                <a:spcPts val="800"/>
              </a:spcBef>
              <a:spcAft>
                <a:spcPts val="8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Driving</a:t>
            </a:r>
          </a:p>
          <a:p>
            <a:pPr marL="0" marR="0" lvl="1" indent="0" algn="l" defTabSz="1219170" rtl="0" eaLnBrk="1" fontAlgn="auto" latinLnBrk="0" hangingPunct="1">
              <a:lnSpc>
                <a:spcPct val="100000"/>
              </a:lnSpc>
              <a:spcBef>
                <a:spcPts val="800"/>
              </a:spcBef>
              <a:spcAft>
                <a:spcPts val="8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Job loss</a:t>
            </a:r>
          </a:p>
          <a:p>
            <a:pPr marL="0" marR="0" lvl="1" indent="0" algn="l" defTabSz="1219170" rtl="0" eaLnBrk="1" fontAlgn="auto" latinLnBrk="0" hangingPunct="1">
              <a:lnSpc>
                <a:spcPct val="100000"/>
              </a:lnSpc>
              <a:spcBef>
                <a:spcPts val="800"/>
              </a:spcBef>
              <a:spcAft>
                <a:spcPts val="8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Marriage/relationship</a:t>
            </a:r>
          </a:p>
          <a:p>
            <a:pPr marL="0" marR="0" lvl="1" indent="0" algn="l" defTabSz="1219170" rtl="0" eaLnBrk="1" fontAlgn="auto" latinLnBrk="0" hangingPunct="1">
              <a:lnSpc>
                <a:spcPct val="100000"/>
              </a:lnSpc>
              <a:spcBef>
                <a:spcPts val="800"/>
              </a:spcBef>
              <a:spcAft>
                <a:spcPts val="8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Self-esteem</a:t>
            </a:r>
          </a:p>
        </p:txBody>
      </p:sp>
      <p:grpSp>
        <p:nvGrpSpPr>
          <p:cNvPr id="44" name="Group 43">
            <a:extLst>
              <a:ext uri="{FF2B5EF4-FFF2-40B4-BE49-F238E27FC236}">
                <a16:creationId xmlns:a16="http://schemas.microsoft.com/office/drawing/2014/main" id="{FCC3A197-A81C-04D0-C9E3-AA062A3BAF65}"/>
              </a:ext>
            </a:extLst>
          </p:cNvPr>
          <p:cNvGrpSpPr/>
          <p:nvPr/>
        </p:nvGrpSpPr>
        <p:grpSpPr>
          <a:xfrm>
            <a:off x="8068705" y="2111586"/>
            <a:ext cx="188508" cy="187151"/>
            <a:chOff x="502919" y="1478424"/>
            <a:chExt cx="140365" cy="140363"/>
          </a:xfrm>
        </p:grpSpPr>
        <p:sp>
          <p:nvSpPr>
            <p:cNvPr id="51" name="Oval 50">
              <a:extLst>
                <a:ext uri="{FF2B5EF4-FFF2-40B4-BE49-F238E27FC236}">
                  <a16:creationId xmlns:a16="http://schemas.microsoft.com/office/drawing/2014/main" id="{24861B81-0715-F37F-30C5-6E2978C96D3B}"/>
                </a:ext>
              </a:extLst>
            </p:cNvPr>
            <p:cNvSpPr/>
            <p:nvPr/>
          </p:nvSpPr>
          <p:spPr>
            <a:xfrm>
              <a:off x="502919" y="1478424"/>
              <a:ext cx="140365" cy="140363"/>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52" name="Oval 51">
              <a:extLst>
                <a:ext uri="{FF2B5EF4-FFF2-40B4-BE49-F238E27FC236}">
                  <a16:creationId xmlns:a16="http://schemas.microsoft.com/office/drawing/2014/main" id="{24ABD1A9-D51F-B915-0229-F507C6242AB3}"/>
                </a:ext>
              </a:extLst>
            </p:cNvPr>
            <p:cNvSpPr/>
            <p:nvPr/>
          </p:nvSpPr>
          <p:spPr>
            <a:xfrm>
              <a:off x="526448" y="1501953"/>
              <a:ext cx="93306" cy="93305"/>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Georgia"/>
                <a:ea typeface="+mn-ea"/>
                <a:cs typeface="+mn-cs"/>
              </a:endParaRPr>
            </a:p>
          </p:txBody>
        </p:sp>
      </p:grpSp>
      <p:grpSp>
        <p:nvGrpSpPr>
          <p:cNvPr id="45" name="Group 44">
            <a:extLst>
              <a:ext uri="{FF2B5EF4-FFF2-40B4-BE49-F238E27FC236}">
                <a16:creationId xmlns:a16="http://schemas.microsoft.com/office/drawing/2014/main" id="{CE9D6E6E-80D0-A19C-57F6-1876606F366D}"/>
              </a:ext>
            </a:extLst>
          </p:cNvPr>
          <p:cNvGrpSpPr/>
          <p:nvPr/>
        </p:nvGrpSpPr>
        <p:grpSpPr>
          <a:xfrm>
            <a:off x="8068705" y="2555696"/>
            <a:ext cx="188508" cy="187151"/>
            <a:chOff x="502919" y="1478424"/>
            <a:chExt cx="140365" cy="140363"/>
          </a:xfrm>
        </p:grpSpPr>
        <p:sp>
          <p:nvSpPr>
            <p:cNvPr id="49" name="Oval 48">
              <a:extLst>
                <a:ext uri="{FF2B5EF4-FFF2-40B4-BE49-F238E27FC236}">
                  <a16:creationId xmlns:a16="http://schemas.microsoft.com/office/drawing/2014/main" id="{006E75B0-2771-0EC3-739E-71D4A0188EC9}"/>
                </a:ext>
              </a:extLst>
            </p:cNvPr>
            <p:cNvSpPr/>
            <p:nvPr/>
          </p:nvSpPr>
          <p:spPr>
            <a:xfrm>
              <a:off x="502919" y="1478424"/>
              <a:ext cx="140365" cy="140363"/>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50" name="Oval 49">
              <a:extLst>
                <a:ext uri="{FF2B5EF4-FFF2-40B4-BE49-F238E27FC236}">
                  <a16:creationId xmlns:a16="http://schemas.microsoft.com/office/drawing/2014/main" id="{E257911D-28FD-BAEB-8FEA-31477BA4C956}"/>
                </a:ext>
              </a:extLst>
            </p:cNvPr>
            <p:cNvSpPr/>
            <p:nvPr/>
          </p:nvSpPr>
          <p:spPr>
            <a:xfrm>
              <a:off x="526448" y="1501953"/>
              <a:ext cx="93306" cy="93305"/>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Georgia"/>
                <a:ea typeface="+mn-ea"/>
                <a:cs typeface="+mn-cs"/>
              </a:endParaRPr>
            </a:p>
          </p:txBody>
        </p:sp>
      </p:grpSp>
      <p:grpSp>
        <p:nvGrpSpPr>
          <p:cNvPr id="46" name="Group 45">
            <a:extLst>
              <a:ext uri="{FF2B5EF4-FFF2-40B4-BE49-F238E27FC236}">
                <a16:creationId xmlns:a16="http://schemas.microsoft.com/office/drawing/2014/main" id="{1D5A15B1-66F3-CADB-E9D7-DD022A587E09}"/>
              </a:ext>
            </a:extLst>
          </p:cNvPr>
          <p:cNvGrpSpPr/>
          <p:nvPr/>
        </p:nvGrpSpPr>
        <p:grpSpPr>
          <a:xfrm>
            <a:off x="8068705" y="3002972"/>
            <a:ext cx="188508" cy="187151"/>
            <a:chOff x="502919" y="1478424"/>
            <a:chExt cx="140365" cy="140363"/>
          </a:xfrm>
        </p:grpSpPr>
        <p:sp>
          <p:nvSpPr>
            <p:cNvPr id="47" name="Oval 46">
              <a:extLst>
                <a:ext uri="{FF2B5EF4-FFF2-40B4-BE49-F238E27FC236}">
                  <a16:creationId xmlns:a16="http://schemas.microsoft.com/office/drawing/2014/main" id="{14C70AEC-0A8F-C770-CA5B-860E759D21C4}"/>
                </a:ext>
              </a:extLst>
            </p:cNvPr>
            <p:cNvSpPr/>
            <p:nvPr/>
          </p:nvSpPr>
          <p:spPr>
            <a:xfrm>
              <a:off x="502919" y="1478424"/>
              <a:ext cx="140365" cy="140363"/>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48" name="Oval 47">
              <a:extLst>
                <a:ext uri="{FF2B5EF4-FFF2-40B4-BE49-F238E27FC236}">
                  <a16:creationId xmlns:a16="http://schemas.microsoft.com/office/drawing/2014/main" id="{B7217B1C-CBC4-5200-FD55-969923FE4523}"/>
                </a:ext>
              </a:extLst>
            </p:cNvPr>
            <p:cNvSpPr/>
            <p:nvPr/>
          </p:nvSpPr>
          <p:spPr>
            <a:xfrm>
              <a:off x="526448" y="1501953"/>
              <a:ext cx="93306" cy="93305"/>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Georgia"/>
                <a:ea typeface="+mn-ea"/>
                <a:cs typeface="+mn-cs"/>
              </a:endParaRPr>
            </a:p>
          </p:txBody>
        </p:sp>
      </p:grpSp>
      <p:grpSp>
        <p:nvGrpSpPr>
          <p:cNvPr id="53" name="Group 52">
            <a:extLst>
              <a:ext uri="{FF2B5EF4-FFF2-40B4-BE49-F238E27FC236}">
                <a16:creationId xmlns:a16="http://schemas.microsoft.com/office/drawing/2014/main" id="{8B4F9D32-A95B-1710-4C8C-930F01B92DD8}"/>
              </a:ext>
            </a:extLst>
          </p:cNvPr>
          <p:cNvGrpSpPr/>
          <p:nvPr/>
        </p:nvGrpSpPr>
        <p:grpSpPr>
          <a:xfrm>
            <a:off x="8068705" y="3447472"/>
            <a:ext cx="188508" cy="187151"/>
            <a:chOff x="502919" y="1478424"/>
            <a:chExt cx="140365" cy="140363"/>
          </a:xfrm>
        </p:grpSpPr>
        <p:sp>
          <p:nvSpPr>
            <p:cNvPr id="54" name="Oval 53">
              <a:extLst>
                <a:ext uri="{FF2B5EF4-FFF2-40B4-BE49-F238E27FC236}">
                  <a16:creationId xmlns:a16="http://schemas.microsoft.com/office/drawing/2014/main" id="{3879F519-5D36-1915-13D6-AA493DDED290}"/>
                </a:ext>
              </a:extLst>
            </p:cNvPr>
            <p:cNvSpPr/>
            <p:nvPr/>
          </p:nvSpPr>
          <p:spPr>
            <a:xfrm>
              <a:off x="502919" y="1478424"/>
              <a:ext cx="140365" cy="140363"/>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55" name="Oval 54">
              <a:extLst>
                <a:ext uri="{FF2B5EF4-FFF2-40B4-BE49-F238E27FC236}">
                  <a16:creationId xmlns:a16="http://schemas.microsoft.com/office/drawing/2014/main" id="{BC12CC3A-C368-9FDD-0F62-12FCC00C0425}"/>
                </a:ext>
              </a:extLst>
            </p:cNvPr>
            <p:cNvSpPr/>
            <p:nvPr/>
          </p:nvSpPr>
          <p:spPr>
            <a:xfrm>
              <a:off x="526448" y="1501953"/>
              <a:ext cx="93306" cy="93305"/>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Georgia"/>
                <a:ea typeface="+mn-ea"/>
                <a:cs typeface="+mn-cs"/>
              </a:endParaRPr>
            </a:p>
          </p:txBody>
        </p:sp>
      </p:grpSp>
      <p:sp>
        <p:nvSpPr>
          <p:cNvPr id="57" name="Rectangle 56">
            <a:extLst>
              <a:ext uri="{FF2B5EF4-FFF2-40B4-BE49-F238E27FC236}">
                <a16:creationId xmlns:a16="http://schemas.microsoft.com/office/drawing/2014/main" id="{3C48DB3E-915A-2582-F81B-35820E43EC33}"/>
              </a:ext>
            </a:extLst>
          </p:cNvPr>
          <p:cNvSpPr>
            <a:spLocks/>
          </p:cNvSpPr>
          <p:nvPr/>
        </p:nvSpPr>
        <p:spPr>
          <a:xfrm>
            <a:off x="670560" y="4142982"/>
            <a:ext cx="10936224" cy="766211"/>
          </a:xfrm>
          <a:prstGeom prst="rect">
            <a:avLst/>
          </a:prstGeom>
          <a:solidFill>
            <a:srgbClr val="004F71"/>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1" indent="0" algn="ctr" defTabSz="1219170" rtl="0" eaLnBrk="1" fontAlgn="auto" latinLnBrk="0" hangingPunct="1">
              <a:lnSpc>
                <a:spcPct val="100000"/>
              </a:lnSpc>
              <a:spcBef>
                <a:spcPts val="0"/>
              </a:spcBef>
              <a:spcAft>
                <a:spcPts val="600"/>
              </a:spcAft>
              <a:buClrTx/>
              <a:buSzPct val="100000"/>
              <a:buFontTx/>
              <a:buNone/>
              <a:tabLst/>
              <a:defRPr/>
            </a:pPr>
            <a:r>
              <a:rPr kumimoji="0" lang="en-US" sz="1800" b="0" i="0" u="none" strike="noStrike" kern="1200" cap="none" spc="0" normalizeH="0" baseline="0" noProof="0" dirty="0">
                <a:ln>
                  <a:noFill/>
                </a:ln>
                <a:solidFill>
                  <a:prstClr val="white"/>
                </a:solidFill>
                <a:effectLst/>
                <a:uLnTx/>
                <a:uFillTx/>
                <a:latin typeface="Georgia"/>
                <a:ea typeface="+mn-ea"/>
                <a:cs typeface="+mn-cs"/>
              </a:rPr>
              <a:t>Non-adherence is the leading cause of status epilepticus in people with epilepsy </a:t>
            </a:r>
          </a:p>
          <a:p>
            <a:pPr marL="0" marR="0" lvl="1" indent="0" algn="ctr" defTabSz="1219170" rtl="0" eaLnBrk="1" fontAlgn="auto" latinLnBrk="0" hangingPunct="1">
              <a:lnSpc>
                <a:spcPct val="100000"/>
              </a:lnSpc>
              <a:spcBef>
                <a:spcPts val="0"/>
              </a:spcBef>
              <a:spcAft>
                <a:spcPts val="600"/>
              </a:spcAft>
              <a:buClrTx/>
              <a:buSzPct val="100000"/>
              <a:buFontTx/>
              <a:buNone/>
              <a:tabLst/>
              <a:defRPr/>
            </a:pPr>
            <a:r>
              <a:rPr kumimoji="0" lang="en-US" sz="1800" b="0" i="0" u="none" strike="noStrike" kern="1200" cap="none" spc="0" normalizeH="0" baseline="0" noProof="0" dirty="0">
                <a:ln>
                  <a:noFill/>
                </a:ln>
                <a:solidFill>
                  <a:prstClr val="white"/>
                </a:solidFill>
                <a:effectLst/>
                <a:uLnTx/>
                <a:uFillTx/>
                <a:latin typeface="Georgia"/>
                <a:ea typeface="+mn-ea"/>
                <a:cs typeface="+mn-cs"/>
              </a:rPr>
              <a:t>There is clear association with sudden death (SUDEP) </a:t>
            </a:r>
          </a:p>
        </p:txBody>
      </p:sp>
      <p:sp>
        <p:nvSpPr>
          <p:cNvPr id="4" name="TextBox 3">
            <a:extLst>
              <a:ext uri="{FF2B5EF4-FFF2-40B4-BE49-F238E27FC236}">
                <a16:creationId xmlns:a16="http://schemas.microsoft.com/office/drawing/2014/main" id="{9C143BF0-BA7E-F555-C8EE-920B020E6052}"/>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GLO2241819</a:t>
            </a:r>
          </a:p>
        </p:txBody>
      </p:sp>
    </p:spTree>
    <p:extLst>
      <p:ext uri="{BB962C8B-B14F-4D97-AF65-F5344CB8AC3E}">
        <p14:creationId xmlns:p14="http://schemas.microsoft.com/office/powerpoint/2010/main" val="2355365164"/>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AD52B00A-04CB-DF8E-929E-6CB2B91F1ED2}"/>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4" progId="TCLayout.ActiveDocument.1">
                  <p:embed/>
                </p:oleObj>
              </mc:Choice>
              <mc:Fallback>
                <p:oleObj name="think-cell Slide" r:id="rId4" imgW="395" imgH="394" progId="TCLayout.ActiveDocument.1">
                  <p:embed/>
                  <p:pic>
                    <p:nvPicPr>
                      <p:cNvPr id="5" name="think-cell data - do not delete" hidden="1">
                        <a:extLst>
                          <a:ext uri="{FF2B5EF4-FFF2-40B4-BE49-F238E27FC236}">
                            <a16:creationId xmlns:a16="http://schemas.microsoft.com/office/drawing/2014/main" id="{AD52B00A-04CB-DF8E-929E-6CB2B91F1ED2}"/>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6" name="Rectangle 5">
            <a:extLst>
              <a:ext uri="{FF2B5EF4-FFF2-40B4-BE49-F238E27FC236}">
                <a16:creationId xmlns:a16="http://schemas.microsoft.com/office/drawing/2014/main" id="{A432338F-70F1-76F6-A0C9-2809B707096B}"/>
              </a:ext>
            </a:extLst>
          </p:cNvPr>
          <p:cNvSpPr/>
          <p:nvPr/>
        </p:nvSpPr>
        <p:spPr>
          <a:xfrm>
            <a:off x="761373" y="1447801"/>
            <a:ext cx="10859127" cy="171891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467" b="0" i="0" u="none" strike="noStrike" kern="1200" cap="none" spc="0" normalizeH="0" baseline="0" noProof="0" dirty="0">
              <a:ln>
                <a:noFill/>
              </a:ln>
              <a:solidFill>
                <a:prstClr val="white"/>
              </a:solidFill>
              <a:effectLst/>
              <a:uLnTx/>
              <a:uFillTx/>
              <a:latin typeface="Georgia"/>
              <a:ea typeface="+mn-ea"/>
              <a:cs typeface="+mn-cs"/>
            </a:endParaRPr>
          </a:p>
        </p:txBody>
      </p:sp>
      <p:sp>
        <p:nvSpPr>
          <p:cNvPr id="2" name="Title 1">
            <a:extLst>
              <a:ext uri="{FF2B5EF4-FFF2-40B4-BE49-F238E27FC236}">
                <a16:creationId xmlns:a16="http://schemas.microsoft.com/office/drawing/2014/main" id="{95D15E48-50E5-F75A-EBA7-C05B0CE8AE28}"/>
              </a:ext>
            </a:extLst>
          </p:cNvPr>
          <p:cNvSpPr>
            <a:spLocks noGrp="1"/>
          </p:cNvSpPr>
          <p:nvPr>
            <p:ph type="title"/>
          </p:nvPr>
        </p:nvSpPr>
        <p:spPr/>
        <p:txBody>
          <a:bodyPr vert="horz"/>
          <a:lstStyle/>
          <a:p>
            <a:r>
              <a:rPr lang="en-US" dirty="0"/>
              <a:t>Consequences of ASM non-adherence: Medical</a:t>
            </a:r>
          </a:p>
        </p:txBody>
      </p:sp>
      <p:cxnSp>
        <p:nvCxnSpPr>
          <p:cNvPr id="7" name="Straight Connector 6">
            <a:extLst>
              <a:ext uri="{FF2B5EF4-FFF2-40B4-BE49-F238E27FC236}">
                <a16:creationId xmlns:a16="http://schemas.microsoft.com/office/drawing/2014/main" id="{74D654A5-1F8F-EF35-6D23-83781450ECC4}"/>
              </a:ext>
            </a:extLst>
          </p:cNvPr>
          <p:cNvCxnSpPr>
            <a:cxnSpLocks/>
          </p:cNvCxnSpPr>
          <p:nvPr/>
        </p:nvCxnSpPr>
        <p:spPr>
          <a:xfrm>
            <a:off x="1009315" y="1870866"/>
            <a:ext cx="10508153"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8" name="Rectangle 7">
            <a:extLst>
              <a:ext uri="{FF2B5EF4-FFF2-40B4-BE49-F238E27FC236}">
                <a16:creationId xmlns:a16="http://schemas.microsoft.com/office/drawing/2014/main" id="{F4446460-8299-C7BA-628B-5DD859A96782}"/>
              </a:ext>
            </a:extLst>
          </p:cNvPr>
          <p:cNvSpPr/>
          <p:nvPr/>
        </p:nvSpPr>
        <p:spPr>
          <a:xfrm>
            <a:off x="670560" y="1537591"/>
            <a:ext cx="10918402" cy="276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65760" rtlCol="0" anchor="t">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Georgia"/>
                <a:ea typeface="+mn-ea"/>
                <a:cs typeface="+mn-cs"/>
              </a:rPr>
              <a:t>N=33,658 Medicaid adult epilepsy patients, 1997-2006</a:t>
            </a:r>
          </a:p>
        </p:txBody>
      </p:sp>
      <p:grpSp>
        <p:nvGrpSpPr>
          <p:cNvPr id="9" name="Group 8">
            <a:extLst>
              <a:ext uri="{FF2B5EF4-FFF2-40B4-BE49-F238E27FC236}">
                <a16:creationId xmlns:a16="http://schemas.microsoft.com/office/drawing/2014/main" id="{BE9C6D60-4466-C451-BA84-5949E1B4AD63}"/>
              </a:ext>
            </a:extLst>
          </p:cNvPr>
          <p:cNvGrpSpPr/>
          <p:nvPr/>
        </p:nvGrpSpPr>
        <p:grpSpPr>
          <a:xfrm>
            <a:off x="670561" y="1570983"/>
            <a:ext cx="188142" cy="187151"/>
            <a:chOff x="439557" y="1731286"/>
            <a:chExt cx="175977" cy="175977"/>
          </a:xfrm>
        </p:grpSpPr>
        <p:sp>
          <p:nvSpPr>
            <p:cNvPr id="10" name="Oval 9">
              <a:extLst>
                <a:ext uri="{FF2B5EF4-FFF2-40B4-BE49-F238E27FC236}">
                  <a16:creationId xmlns:a16="http://schemas.microsoft.com/office/drawing/2014/main" id="{E1412918-7FBA-48E3-6496-02CBA583B70D}"/>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467"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11" name="Oval 10">
              <a:extLst>
                <a:ext uri="{FF2B5EF4-FFF2-40B4-BE49-F238E27FC236}">
                  <a16:creationId xmlns:a16="http://schemas.microsoft.com/office/drawing/2014/main" id="{CE4BD1D9-AAF8-E384-F507-A221CEBFA326}"/>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467" b="0" i="0" u="none" strike="noStrike" kern="1200" cap="none" spc="0" normalizeH="0" baseline="0" noProof="0">
                <a:ln>
                  <a:noFill/>
                </a:ln>
                <a:solidFill>
                  <a:prstClr val="white"/>
                </a:solidFill>
                <a:effectLst/>
                <a:uLnTx/>
                <a:uFillTx/>
                <a:latin typeface="Georgia"/>
                <a:ea typeface="+mn-ea"/>
                <a:cs typeface="+mn-cs"/>
              </a:endParaRPr>
            </a:p>
          </p:txBody>
        </p:sp>
      </p:grpSp>
      <p:sp>
        <p:nvSpPr>
          <p:cNvPr id="12" name="Rectangle 11">
            <a:extLst>
              <a:ext uri="{FF2B5EF4-FFF2-40B4-BE49-F238E27FC236}">
                <a16:creationId xmlns:a16="http://schemas.microsoft.com/office/drawing/2014/main" id="{D45AAC4C-45CA-3E34-FB66-09BD72F0419B}"/>
              </a:ext>
            </a:extLst>
          </p:cNvPr>
          <p:cNvSpPr/>
          <p:nvPr/>
        </p:nvSpPr>
        <p:spPr>
          <a:xfrm>
            <a:off x="670560" y="1927142"/>
            <a:ext cx="10918402" cy="276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65760" rtlCol="0" anchor="t">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Georgia"/>
                <a:ea typeface="+mn-ea"/>
                <a:cs typeface="+mn-cs"/>
              </a:rPr>
              <a:t>Medication possession ratio was used to evaluate adherence, with MPR &lt; 0.8 defined as non-adherence</a:t>
            </a:r>
          </a:p>
        </p:txBody>
      </p:sp>
      <p:grpSp>
        <p:nvGrpSpPr>
          <p:cNvPr id="13" name="Group 12">
            <a:extLst>
              <a:ext uri="{FF2B5EF4-FFF2-40B4-BE49-F238E27FC236}">
                <a16:creationId xmlns:a16="http://schemas.microsoft.com/office/drawing/2014/main" id="{C1661F14-8F19-F2A2-C156-036C109D6027}"/>
              </a:ext>
            </a:extLst>
          </p:cNvPr>
          <p:cNvGrpSpPr/>
          <p:nvPr/>
        </p:nvGrpSpPr>
        <p:grpSpPr>
          <a:xfrm>
            <a:off x="670561" y="1975006"/>
            <a:ext cx="188142" cy="187151"/>
            <a:chOff x="439557" y="1731286"/>
            <a:chExt cx="175977" cy="175977"/>
          </a:xfrm>
        </p:grpSpPr>
        <p:sp>
          <p:nvSpPr>
            <p:cNvPr id="14" name="Oval 13">
              <a:extLst>
                <a:ext uri="{FF2B5EF4-FFF2-40B4-BE49-F238E27FC236}">
                  <a16:creationId xmlns:a16="http://schemas.microsoft.com/office/drawing/2014/main" id="{1BC6628F-691B-597A-6EA4-530717AF4B4A}"/>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467"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15" name="Oval 14">
              <a:extLst>
                <a:ext uri="{FF2B5EF4-FFF2-40B4-BE49-F238E27FC236}">
                  <a16:creationId xmlns:a16="http://schemas.microsoft.com/office/drawing/2014/main" id="{1BFC3C96-DAFF-E292-4B7A-577E2FC35510}"/>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467" b="0" i="0" u="none" strike="noStrike" kern="1200" cap="none" spc="0" normalizeH="0" baseline="0" noProof="0">
                <a:ln>
                  <a:noFill/>
                </a:ln>
                <a:solidFill>
                  <a:prstClr val="white"/>
                </a:solidFill>
                <a:effectLst/>
                <a:uLnTx/>
                <a:uFillTx/>
                <a:latin typeface="Georgia"/>
                <a:ea typeface="+mn-ea"/>
                <a:cs typeface="+mn-cs"/>
              </a:endParaRPr>
            </a:p>
          </p:txBody>
        </p:sp>
      </p:grpSp>
      <p:cxnSp>
        <p:nvCxnSpPr>
          <p:cNvPr id="16" name="Straight Connector 15">
            <a:extLst>
              <a:ext uri="{FF2B5EF4-FFF2-40B4-BE49-F238E27FC236}">
                <a16:creationId xmlns:a16="http://schemas.microsoft.com/office/drawing/2014/main" id="{CF81E2E3-C400-970D-24B7-13ECAB4AE4C0}"/>
              </a:ext>
            </a:extLst>
          </p:cNvPr>
          <p:cNvCxnSpPr>
            <a:cxnSpLocks/>
          </p:cNvCxnSpPr>
          <p:nvPr/>
        </p:nvCxnSpPr>
        <p:spPr>
          <a:xfrm>
            <a:off x="1009315" y="2260417"/>
            <a:ext cx="10508153"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17" name="Rectangle 16">
            <a:extLst>
              <a:ext uri="{FF2B5EF4-FFF2-40B4-BE49-F238E27FC236}">
                <a16:creationId xmlns:a16="http://schemas.microsoft.com/office/drawing/2014/main" id="{7C7984F5-6DB3-F4B5-742E-A26815280278}"/>
              </a:ext>
            </a:extLst>
          </p:cNvPr>
          <p:cNvSpPr/>
          <p:nvPr/>
        </p:nvSpPr>
        <p:spPr>
          <a:xfrm>
            <a:off x="670560" y="2316693"/>
            <a:ext cx="10918402" cy="276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65760" rtlCol="0" anchor="t">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Georgia"/>
                <a:ea typeface="+mn-ea"/>
                <a:cs typeface="+mn-cs"/>
              </a:rPr>
              <a:t>Non-adherence was associated with an &gt;3x increased risk of mortality compared to adherence </a:t>
            </a:r>
          </a:p>
        </p:txBody>
      </p:sp>
      <p:grpSp>
        <p:nvGrpSpPr>
          <p:cNvPr id="18" name="Group 17">
            <a:extLst>
              <a:ext uri="{FF2B5EF4-FFF2-40B4-BE49-F238E27FC236}">
                <a16:creationId xmlns:a16="http://schemas.microsoft.com/office/drawing/2014/main" id="{F4A5CC28-B349-94F2-907C-2DCCF155D519}"/>
              </a:ext>
            </a:extLst>
          </p:cNvPr>
          <p:cNvGrpSpPr/>
          <p:nvPr/>
        </p:nvGrpSpPr>
        <p:grpSpPr>
          <a:xfrm>
            <a:off x="670561" y="2361618"/>
            <a:ext cx="188142" cy="187151"/>
            <a:chOff x="439557" y="1731286"/>
            <a:chExt cx="175977" cy="175977"/>
          </a:xfrm>
        </p:grpSpPr>
        <p:sp>
          <p:nvSpPr>
            <p:cNvPr id="19" name="Oval 18">
              <a:extLst>
                <a:ext uri="{FF2B5EF4-FFF2-40B4-BE49-F238E27FC236}">
                  <a16:creationId xmlns:a16="http://schemas.microsoft.com/office/drawing/2014/main" id="{22395E30-69AD-9C28-0D71-E882DDAFB3F6}"/>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467"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20" name="Oval 19">
              <a:extLst>
                <a:ext uri="{FF2B5EF4-FFF2-40B4-BE49-F238E27FC236}">
                  <a16:creationId xmlns:a16="http://schemas.microsoft.com/office/drawing/2014/main" id="{4EFD3FA7-B6EC-9DD8-0514-AA18D7CB056B}"/>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467" b="0" i="0" u="none" strike="noStrike" kern="1200" cap="none" spc="0" normalizeH="0" baseline="0" noProof="0">
                <a:ln>
                  <a:noFill/>
                </a:ln>
                <a:solidFill>
                  <a:prstClr val="white"/>
                </a:solidFill>
                <a:effectLst/>
                <a:uLnTx/>
                <a:uFillTx/>
                <a:latin typeface="Georgia"/>
                <a:ea typeface="+mn-ea"/>
                <a:cs typeface="+mn-cs"/>
              </a:endParaRPr>
            </a:p>
          </p:txBody>
        </p:sp>
      </p:grpSp>
      <p:cxnSp>
        <p:nvCxnSpPr>
          <p:cNvPr id="21" name="Straight Connector 20">
            <a:extLst>
              <a:ext uri="{FF2B5EF4-FFF2-40B4-BE49-F238E27FC236}">
                <a16:creationId xmlns:a16="http://schemas.microsoft.com/office/drawing/2014/main" id="{6E4D995F-B911-C0AA-B3C1-E8E347E220C3}"/>
              </a:ext>
            </a:extLst>
          </p:cNvPr>
          <p:cNvCxnSpPr>
            <a:cxnSpLocks/>
          </p:cNvCxnSpPr>
          <p:nvPr/>
        </p:nvCxnSpPr>
        <p:spPr>
          <a:xfrm>
            <a:off x="1009315" y="2649968"/>
            <a:ext cx="10508153"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22" name="Rectangle 21">
            <a:extLst>
              <a:ext uri="{FF2B5EF4-FFF2-40B4-BE49-F238E27FC236}">
                <a16:creationId xmlns:a16="http://schemas.microsoft.com/office/drawing/2014/main" id="{AF959479-DA9F-EBD6-675A-FDF240329294}"/>
              </a:ext>
            </a:extLst>
          </p:cNvPr>
          <p:cNvSpPr/>
          <p:nvPr/>
        </p:nvSpPr>
        <p:spPr>
          <a:xfrm>
            <a:off x="670560" y="2706246"/>
            <a:ext cx="10918402" cy="46166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65760" rtlCol="0" anchor="t">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Georgia"/>
                <a:ea typeface="+mn-ea"/>
                <a:cs typeface="+mn-cs"/>
              </a:rPr>
              <a:t>Periods of non-adherence were associated with a higher incidence of ED visits (RR = 1.5), hospital admissions (RR = 1.9), MVA injuries (RR = 2.1), and fractures (RR = 1.2) than periods of adherence</a:t>
            </a:r>
          </a:p>
        </p:txBody>
      </p:sp>
      <p:grpSp>
        <p:nvGrpSpPr>
          <p:cNvPr id="23" name="Group 22">
            <a:extLst>
              <a:ext uri="{FF2B5EF4-FFF2-40B4-BE49-F238E27FC236}">
                <a16:creationId xmlns:a16="http://schemas.microsoft.com/office/drawing/2014/main" id="{56CD31D8-9153-3C9F-DC43-7C9E60180B09}"/>
              </a:ext>
            </a:extLst>
          </p:cNvPr>
          <p:cNvGrpSpPr/>
          <p:nvPr/>
        </p:nvGrpSpPr>
        <p:grpSpPr>
          <a:xfrm>
            <a:off x="670562" y="2749927"/>
            <a:ext cx="188141" cy="187151"/>
            <a:chOff x="439557" y="1731286"/>
            <a:chExt cx="175977" cy="175977"/>
          </a:xfrm>
        </p:grpSpPr>
        <p:sp>
          <p:nvSpPr>
            <p:cNvPr id="24" name="Oval 23">
              <a:extLst>
                <a:ext uri="{FF2B5EF4-FFF2-40B4-BE49-F238E27FC236}">
                  <a16:creationId xmlns:a16="http://schemas.microsoft.com/office/drawing/2014/main" id="{7C9C6B85-E641-E7F6-7D5A-32C53EFFFD12}"/>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467"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25" name="Oval 24">
              <a:extLst>
                <a:ext uri="{FF2B5EF4-FFF2-40B4-BE49-F238E27FC236}">
                  <a16:creationId xmlns:a16="http://schemas.microsoft.com/office/drawing/2014/main" id="{E768B16C-BE6D-DA89-E7B3-2B9D1E97FC87}"/>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467" b="0" i="0" u="none" strike="noStrike" kern="1200" cap="none" spc="0" normalizeH="0" baseline="0" noProof="0">
                <a:ln>
                  <a:noFill/>
                </a:ln>
                <a:solidFill>
                  <a:prstClr val="white"/>
                </a:solidFill>
                <a:effectLst/>
                <a:uLnTx/>
                <a:uFillTx/>
                <a:latin typeface="Georgia"/>
                <a:ea typeface="+mn-ea"/>
                <a:cs typeface="+mn-cs"/>
              </a:endParaRPr>
            </a:p>
          </p:txBody>
        </p:sp>
      </p:grpSp>
      <p:sp>
        <p:nvSpPr>
          <p:cNvPr id="26" name="Text Placeholder 5">
            <a:extLst>
              <a:ext uri="{FF2B5EF4-FFF2-40B4-BE49-F238E27FC236}">
                <a16:creationId xmlns:a16="http://schemas.microsoft.com/office/drawing/2014/main" id="{86033F98-3FC1-98BC-1B12-48F1512F7940}"/>
              </a:ext>
            </a:extLst>
          </p:cNvPr>
          <p:cNvSpPr txBox="1">
            <a:spLocks/>
          </p:cNvSpPr>
          <p:nvPr/>
        </p:nvSpPr>
        <p:spPr>
          <a:xfrm>
            <a:off x="4265110" y="3241931"/>
            <a:ext cx="7355388" cy="307719"/>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2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Serious clinical event in non-adherence with ASMs</a:t>
            </a:r>
          </a:p>
        </p:txBody>
      </p:sp>
      <p:sp>
        <p:nvSpPr>
          <p:cNvPr id="27" name="Text Placeholder 5">
            <a:extLst>
              <a:ext uri="{FF2B5EF4-FFF2-40B4-BE49-F238E27FC236}">
                <a16:creationId xmlns:a16="http://schemas.microsoft.com/office/drawing/2014/main" id="{3E8C877D-30C0-8A4B-E7A0-DD229F246D6F}"/>
              </a:ext>
            </a:extLst>
          </p:cNvPr>
          <p:cNvSpPr txBox="1">
            <a:spLocks/>
          </p:cNvSpPr>
          <p:nvPr/>
        </p:nvSpPr>
        <p:spPr>
          <a:xfrm>
            <a:off x="670560" y="3241931"/>
            <a:ext cx="3413924" cy="307719"/>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2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Mortality in non-adherence with </a:t>
            </a:r>
            <a:r>
              <a:rPr kumimoji="0" lang="en-US" sz="1200" b="0" i="0" u="none" strike="noStrike" kern="1200" cap="none" spc="0" normalizeH="0" baseline="0" noProof="0" dirty="0" err="1">
                <a:ln>
                  <a:noFill/>
                </a:ln>
                <a:solidFill>
                  <a:prstClr val="white"/>
                </a:solidFill>
                <a:effectLst/>
                <a:uLnTx/>
                <a:uFillTx/>
                <a:latin typeface="Georgia"/>
                <a:ea typeface="+mn-ea"/>
                <a:cs typeface="Calibri" panose="020F0502020204030204" pitchFamily="34" charset="0"/>
              </a:rPr>
              <a:t>asms</a:t>
            </a:r>
            <a:endParaRPr kumimoji="0" lang="en-US" sz="12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endParaRPr>
          </a:p>
        </p:txBody>
      </p:sp>
      <p:graphicFrame>
        <p:nvGraphicFramePr>
          <p:cNvPr id="28" name="Table 27">
            <a:extLst>
              <a:ext uri="{FF2B5EF4-FFF2-40B4-BE49-F238E27FC236}">
                <a16:creationId xmlns:a16="http://schemas.microsoft.com/office/drawing/2014/main" id="{39EB2434-8FA5-B1B8-F28C-A72C68606E7C}"/>
              </a:ext>
            </a:extLst>
          </p:cNvPr>
          <p:cNvGraphicFramePr>
            <a:graphicFrameLocks noGrp="1"/>
          </p:cNvGraphicFramePr>
          <p:nvPr/>
        </p:nvGraphicFramePr>
        <p:xfrm>
          <a:off x="670560" y="3631825"/>
          <a:ext cx="3413925" cy="1995192"/>
        </p:xfrm>
        <a:graphic>
          <a:graphicData uri="http://schemas.openxmlformats.org/drawingml/2006/table">
            <a:tbl>
              <a:tblPr>
                <a:tableStyleId>{F5AB1C69-6EDB-4FF4-983F-18BD219EF322}</a:tableStyleId>
              </a:tblPr>
              <a:tblGrid>
                <a:gridCol w="1342899">
                  <a:extLst>
                    <a:ext uri="{9D8B030D-6E8A-4147-A177-3AD203B41FA5}">
                      <a16:colId xmlns:a16="http://schemas.microsoft.com/office/drawing/2014/main" val="3395725221"/>
                    </a:ext>
                  </a:extLst>
                </a:gridCol>
                <a:gridCol w="1035513">
                  <a:extLst>
                    <a:ext uri="{9D8B030D-6E8A-4147-A177-3AD203B41FA5}">
                      <a16:colId xmlns:a16="http://schemas.microsoft.com/office/drawing/2014/main" val="357222150"/>
                    </a:ext>
                  </a:extLst>
                </a:gridCol>
                <a:gridCol w="1035513">
                  <a:extLst>
                    <a:ext uri="{9D8B030D-6E8A-4147-A177-3AD203B41FA5}">
                      <a16:colId xmlns:a16="http://schemas.microsoft.com/office/drawing/2014/main" val="3899573668"/>
                    </a:ext>
                  </a:extLst>
                </a:gridCol>
              </a:tblGrid>
              <a:tr h="507867">
                <a:tc>
                  <a:txBody>
                    <a:bodyPr/>
                    <a:lstStyle/>
                    <a:p>
                      <a:pPr algn="l" fontAlgn="b"/>
                      <a:endParaRPr lang="en-IN" sz="1000" b="0" i="0" u="none" strike="noStrike" dirty="0">
                        <a:solidFill>
                          <a:schemeClr val="bg1"/>
                        </a:solidFill>
                        <a:effectLst/>
                        <a:latin typeface="+mj-lt"/>
                      </a:endParaRPr>
                    </a:p>
                  </a:txBody>
                  <a:tcPr marR="121920" marT="60960" marB="6096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b"/>
                      <a:r>
                        <a:rPr lang="en-US" sz="1000" b="0" u="none" strike="noStrike" dirty="0">
                          <a:solidFill>
                            <a:schemeClr val="bg1"/>
                          </a:solidFill>
                          <a:effectLst/>
                          <a:latin typeface="+mj-lt"/>
                        </a:rPr>
                        <a:t>Hazards Ratio</a:t>
                      </a:r>
                      <a:endParaRPr lang="en-US" sz="1000" b="0" i="0" u="none" strike="noStrike" dirty="0">
                        <a:solidFill>
                          <a:schemeClr val="bg1"/>
                        </a:solidFill>
                        <a:effectLst/>
                        <a:latin typeface="+mj-lt"/>
                      </a:endParaRPr>
                    </a:p>
                  </a:txBody>
                  <a:tcPr marL="121920" marR="121920" marT="60960" marB="60960" anchor="ctr">
                    <a:lnL w="12700" cmpd="sng">
                      <a:noFill/>
                    </a:lnL>
                    <a:lnR w="6350" cap="flat" cmpd="sng" algn="ctr">
                      <a:solidFill>
                        <a:schemeClr val="bg1">
                          <a:lumMod val="95000"/>
                        </a:schemeClr>
                      </a:solidFill>
                      <a:prstDash val="solid"/>
                      <a:round/>
                      <a:headEnd type="none" w="med" len="med"/>
                      <a:tailEnd type="none" w="med" len="med"/>
                    </a:lnR>
                    <a:lnT w="12700" cmpd="sng">
                      <a:noFill/>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fontAlgn="b"/>
                      <a:r>
                        <a:rPr lang="en-IN" sz="1000" b="0" i="0" u="none" strike="noStrike" dirty="0">
                          <a:solidFill>
                            <a:schemeClr val="bg1"/>
                          </a:solidFill>
                          <a:effectLst/>
                          <a:latin typeface="+mj-lt"/>
                        </a:rPr>
                        <a:t>P Value</a:t>
                      </a:r>
                      <a:endParaRPr lang="en-US" sz="1000" b="0" i="0" u="none" strike="noStrike" dirty="0">
                        <a:solidFill>
                          <a:schemeClr val="bg1"/>
                        </a:solidFill>
                        <a:effectLst/>
                        <a:latin typeface="+mj-lt"/>
                      </a:endParaRPr>
                    </a:p>
                  </a:txBody>
                  <a:tcPr marL="121920" marR="121920" marT="60960" marB="60960" anchor="ctr">
                    <a:lnL w="6350" cap="flat" cmpd="sng" algn="ctr">
                      <a:solidFill>
                        <a:schemeClr val="bg1">
                          <a:lumMod val="95000"/>
                        </a:schemeClr>
                      </a:solidFill>
                      <a:prstDash val="solid"/>
                      <a:round/>
                      <a:headEnd type="none" w="med" len="med"/>
                      <a:tailEnd type="none" w="med" len="med"/>
                    </a:lnL>
                    <a:lnR w="12700" cmpd="sng">
                      <a:noFill/>
                    </a:lnR>
                    <a:lnT w="12700" cmpd="sng">
                      <a:noFill/>
                    </a:lnT>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103903733"/>
                  </a:ext>
                </a:extLst>
              </a:tr>
              <a:tr h="507867">
                <a:tc>
                  <a:txBody>
                    <a:bodyPr/>
                    <a:lstStyle/>
                    <a:p>
                      <a:pPr algn="l" fontAlgn="b"/>
                      <a:r>
                        <a:rPr lang="en-IN" sz="1000" b="1" i="0" u="none" strike="noStrike" dirty="0">
                          <a:solidFill>
                            <a:schemeClr val="tx1"/>
                          </a:solidFill>
                          <a:effectLst/>
                          <a:latin typeface="+mj-lt"/>
                        </a:rPr>
                        <a:t>Adherence status</a:t>
                      </a:r>
                    </a:p>
                  </a:txBody>
                  <a:tcPr marR="121920" marT="60960" marB="60960" anchor="ctr">
                    <a:lnL w="12700" cmpd="sng">
                      <a:noFill/>
                    </a:lnL>
                    <a:lnR w="12700" cmpd="sng">
                      <a:noFill/>
                    </a:lnR>
                    <a:lnT w="12700" cmpd="sng">
                      <a:noFill/>
                    </a:lnT>
                    <a:lnB w="6350" cap="flat" cmpd="sng" algn="ctr">
                      <a:solidFill>
                        <a:schemeClr val="bg1">
                          <a:lumMod val="6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IN" sz="1000" b="0" i="0" u="none" strike="noStrike" dirty="0">
                        <a:solidFill>
                          <a:schemeClr val="tx1"/>
                        </a:solidFill>
                        <a:effectLst/>
                        <a:latin typeface="+mj-lt"/>
                      </a:endParaRPr>
                    </a:p>
                  </a:txBody>
                  <a:tcPr marL="121920" marR="121920" marT="60960" marB="60960" anchor="ctr">
                    <a:lnL w="12700" cmpd="sng">
                      <a:noFill/>
                    </a:lnL>
                    <a:lnR w="12700" cmpd="sng">
                      <a:noFill/>
                    </a:lnR>
                    <a:lnT w="9525" cap="flat" cmpd="sng" algn="ctr">
                      <a:solidFill>
                        <a:schemeClr val="bg1"/>
                      </a:solidFill>
                      <a:prstDash val="solid"/>
                      <a:round/>
                      <a:headEnd type="none" w="med" len="med"/>
                      <a:tailEnd type="none" w="med" len="med"/>
                    </a:lnT>
                    <a:lnB w="6350" cap="flat" cmpd="sng" algn="ctr">
                      <a:solidFill>
                        <a:schemeClr val="bg1">
                          <a:lumMod val="6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IN" sz="1000" b="0" i="0" u="none" strike="noStrike" dirty="0">
                        <a:solidFill>
                          <a:schemeClr val="tx1"/>
                        </a:solidFill>
                        <a:effectLst/>
                        <a:latin typeface="+mj-lt"/>
                      </a:endParaRPr>
                    </a:p>
                  </a:txBody>
                  <a:tcPr marL="121920" marR="121920" marT="60960" marB="60960" anchor="ctr">
                    <a:lnL w="12700" cmpd="sng">
                      <a:noFill/>
                    </a:lnL>
                    <a:lnR w="12700" cmpd="sng">
                      <a:noFill/>
                    </a:lnR>
                    <a:lnB w="6350" cap="flat" cmpd="sng" algn="ctr">
                      <a:solidFill>
                        <a:schemeClr val="bg1">
                          <a:lumMod val="6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41948677"/>
                  </a:ext>
                </a:extLst>
              </a:tr>
              <a:tr h="326486">
                <a:tc>
                  <a:txBody>
                    <a:bodyPr/>
                    <a:lstStyle/>
                    <a:p>
                      <a:pPr algn="l" fontAlgn="b"/>
                      <a:r>
                        <a:rPr lang="en-IN" sz="1000" b="0" i="0" u="none" strike="noStrike" dirty="0">
                          <a:solidFill>
                            <a:schemeClr val="tx1"/>
                          </a:solidFill>
                          <a:effectLst/>
                          <a:latin typeface="+mj-lt"/>
                        </a:rPr>
                        <a:t>Adherent</a:t>
                      </a:r>
                      <a:endParaRPr lang="en-US" sz="1000" b="0" i="0" u="none" strike="noStrike" dirty="0">
                        <a:solidFill>
                          <a:schemeClr val="tx1"/>
                        </a:solidFill>
                        <a:effectLst/>
                        <a:latin typeface="+mj-lt"/>
                      </a:endParaRPr>
                    </a:p>
                  </a:txBody>
                  <a:tcPr marR="121920" marT="60960" marB="60960" anchor="ctr">
                    <a:lnL w="12700" cmpd="sng">
                      <a:noFill/>
                    </a:lnL>
                    <a:lnR w="12700" cmpd="sng">
                      <a:noFill/>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IN" sz="1000" b="0" i="0" u="none" strike="noStrike" dirty="0">
                          <a:solidFill>
                            <a:schemeClr val="tx1"/>
                          </a:solidFill>
                          <a:effectLst/>
                          <a:latin typeface="+mj-lt"/>
                        </a:rPr>
                        <a:t>Reference</a:t>
                      </a:r>
                    </a:p>
                  </a:txBody>
                  <a:tcPr marL="121920" marR="121920" marT="60960" marB="60960" anchor="ctr">
                    <a:lnL w="12700" cmpd="sng">
                      <a:noFill/>
                    </a:lnL>
                    <a:lnR w="12700" cmpd="sng">
                      <a:noFill/>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IN" sz="1000" b="0" i="0" u="none" strike="noStrike" dirty="0">
                        <a:solidFill>
                          <a:schemeClr val="tx1"/>
                        </a:solidFill>
                        <a:effectLst/>
                        <a:latin typeface="+mj-lt"/>
                      </a:endParaRPr>
                    </a:p>
                  </a:txBody>
                  <a:tcPr marL="121920" marR="121920" marT="60960" marB="60960" anchor="ctr">
                    <a:lnL w="12700" cmpd="sng">
                      <a:noFill/>
                    </a:lnL>
                    <a:lnR w="12700" cmpd="sng">
                      <a:noFill/>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71422701"/>
                  </a:ext>
                </a:extLst>
              </a:tr>
              <a:tr h="326486">
                <a:tc>
                  <a:txBody>
                    <a:bodyPr/>
                    <a:lstStyle/>
                    <a:p>
                      <a:pPr algn="l" fontAlgn="b"/>
                      <a:r>
                        <a:rPr lang="en-IN" sz="1000" b="0" i="0" u="none" strike="noStrike" dirty="0">
                          <a:solidFill>
                            <a:schemeClr val="tx1"/>
                          </a:solidFill>
                          <a:effectLst/>
                          <a:latin typeface="+mj-lt"/>
                        </a:rPr>
                        <a:t>Nonadherent</a:t>
                      </a:r>
                      <a:endParaRPr lang="en-US" sz="1000" b="0" i="0" u="none" strike="noStrike" dirty="0">
                        <a:solidFill>
                          <a:schemeClr val="tx1"/>
                        </a:solidFill>
                        <a:effectLst/>
                        <a:latin typeface="+mj-lt"/>
                      </a:endParaRPr>
                    </a:p>
                  </a:txBody>
                  <a:tcPr marR="121920" marT="60960" marB="60960" anchor="ctr">
                    <a:lnL w="12700" cmpd="sng">
                      <a:noFill/>
                    </a:lnL>
                    <a:lnR w="12700" cmpd="sng">
                      <a:noFill/>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IN" sz="1000" b="0" i="0" u="none" strike="noStrike" dirty="0">
                          <a:solidFill>
                            <a:schemeClr val="tx1"/>
                          </a:solidFill>
                          <a:effectLst/>
                          <a:latin typeface="+mn-lt"/>
                        </a:rPr>
                        <a:t>3.32</a:t>
                      </a:r>
                    </a:p>
                  </a:txBody>
                  <a:tcPr marL="121920" marR="121920" marT="60960" marB="60960" anchor="ctr">
                    <a:lnL w="12700" cmpd="sng">
                      <a:noFill/>
                    </a:lnL>
                    <a:lnR w="12700" cmpd="sng">
                      <a:noFill/>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IN" sz="1000" b="0" i="0" u="none" strike="noStrike" dirty="0">
                          <a:solidFill>
                            <a:schemeClr val="tx1"/>
                          </a:solidFill>
                          <a:effectLst/>
                          <a:latin typeface="+mn-lt"/>
                        </a:rPr>
                        <a:t>&lt;0.001</a:t>
                      </a:r>
                    </a:p>
                  </a:txBody>
                  <a:tcPr marL="121920" marR="121920" marT="60960" marB="60960" anchor="ctr">
                    <a:lnL w="12700" cmpd="sng">
                      <a:noFill/>
                    </a:lnL>
                    <a:lnR w="12700" cmpd="sng">
                      <a:noFill/>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81676918"/>
                  </a:ext>
                </a:extLst>
              </a:tr>
              <a:tr h="326486">
                <a:tc>
                  <a:txBody>
                    <a:bodyPr/>
                    <a:lstStyle/>
                    <a:p>
                      <a:pPr algn="l" fontAlgn="b"/>
                      <a:r>
                        <a:rPr lang="en-IN" sz="1000" b="0" i="0" u="none" strike="noStrike" dirty="0">
                          <a:solidFill>
                            <a:schemeClr val="tx1"/>
                          </a:solidFill>
                          <a:effectLst/>
                          <a:latin typeface="+mj-lt"/>
                        </a:rPr>
                        <a:t>Untreated</a:t>
                      </a:r>
                      <a:endParaRPr lang="en-US" sz="1000" b="0" i="0" u="none" strike="noStrike" dirty="0">
                        <a:solidFill>
                          <a:schemeClr val="tx1"/>
                        </a:solidFill>
                        <a:effectLst/>
                        <a:latin typeface="+mj-lt"/>
                      </a:endParaRPr>
                    </a:p>
                  </a:txBody>
                  <a:tcPr marR="121920" marT="60960" marB="60960" anchor="ctr">
                    <a:lnL w="12700" cmpd="sng">
                      <a:noFill/>
                    </a:lnL>
                    <a:lnR w="12700" cmpd="sng">
                      <a:noFill/>
                    </a:lnR>
                    <a:lnT w="6350" cap="flat" cmpd="sng" algn="ctr">
                      <a:solidFill>
                        <a:schemeClr val="bg1">
                          <a:lumMod val="65000"/>
                        </a:schemeClr>
                      </a:solidFill>
                      <a:prstDash val="dash"/>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IN" sz="1000" b="0" i="0" u="none" strike="noStrike">
                          <a:solidFill>
                            <a:schemeClr val="tx1"/>
                          </a:solidFill>
                          <a:effectLst/>
                          <a:latin typeface="+mn-lt"/>
                        </a:rPr>
                        <a:t>0.92</a:t>
                      </a:r>
                    </a:p>
                  </a:txBody>
                  <a:tcPr marL="121920" marR="121920" marT="60960" marB="60960" anchor="ctr">
                    <a:lnL w="12700" cmpd="sng">
                      <a:noFill/>
                    </a:lnL>
                    <a:lnR w="12700" cmpd="sng">
                      <a:noFill/>
                    </a:lnR>
                    <a:lnT w="6350" cap="flat" cmpd="sng" algn="ctr">
                      <a:solidFill>
                        <a:schemeClr val="bg1">
                          <a:lumMod val="65000"/>
                        </a:schemeClr>
                      </a:solidFill>
                      <a:prstDash val="dash"/>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IN" sz="1000" b="0" i="0" u="none" strike="noStrike" dirty="0">
                          <a:solidFill>
                            <a:schemeClr val="tx1"/>
                          </a:solidFill>
                          <a:effectLst/>
                          <a:latin typeface="+mn-lt"/>
                        </a:rPr>
                        <a:t>0.067</a:t>
                      </a:r>
                    </a:p>
                  </a:txBody>
                  <a:tcPr marL="121920" marR="121920" marT="60960" marB="60960" anchor="ctr">
                    <a:lnL w="12700" cmpd="sng">
                      <a:noFill/>
                    </a:lnL>
                    <a:lnR w="12700" cmpd="sng">
                      <a:noFill/>
                    </a:lnR>
                    <a:lnT w="6350" cap="flat" cmpd="sng" algn="ctr">
                      <a:solidFill>
                        <a:schemeClr val="bg1">
                          <a:lumMod val="65000"/>
                        </a:schemeClr>
                      </a:solidFill>
                      <a:prstDash val="dash"/>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57241087"/>
                  </a:ext>
                </a:extLst>
              </a:tr>
            </a:tbl>
          </a:graphicData>
        </a:graphic>
      </p:graphicFrame>
      <p:sp>
        <p:nvSpPr>
          <p:cNvPr id="29" name="Rectangle 28">
            <a:extLst>
              <a:ext uri="{FF2B5EF4-FFF2-40B4-BE49-F238E27FC236}">
                <a16:creationId xmlns:a16="http://schemas.microsoft.com/office/drawing/2014/main" id="{686160AA-F5E9-F3E2-DE7A-125282EB5B98}"/>
              </a:ext>
            </a:extLst>
          </p:cNvPr>
          <p:cNvSpPr>
            <a:spLocks/>
          </p:cNvSpPr>
          <p:nvPr/>
        </p:nvSpPr>
        <p:spPr>
          <a:xfrm>
            <a:off x="4265109" y="3580582"/>
            <a:ext cx="7355388" cy="2327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0011" tIns="45561" rIns="90011" bIns="45561" rtlCol="0" anchor="ctr">
            <a:no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Georgia"/>
                <a:ea typeface="+mn-ea"/>
                <a:cs typeface="+mn-cs"/>
              </a:rPr>
              <a:t>ED=emergency department; IRR=incidence rate ratio; MVA=Motor vehicle accident</a:t>
            </a:r>
          </a:p>
        </p:txBody>
      </p:sp>
      <p:graphicFrame>
        <p:nvGraphicFramePr>
          <p:cNvPr id="30" name="Table 29">
            <a:extLst>
              <a:ext uri="{FF2B5EF4-FFF2-40B4-BE49-F238E27FC236}">
                <a16:creationId xmlns:a16="http://schemas.microsoft.com/office/drawing/2014/main" id="{FE9E50FD-33A0-5026-5883-BB8E10D504C9}"/>
              </a:ext>
            </a:extLst>
          </p:cNvPr>
          <p:cNvGraphicFramePr>
            <a:graphicFrameLocks noGrp="1"/>
          </p:cNvGraphicFramePr>
          <p:nvPr/>
        </p:nvGraphicFramePr>
        <p:xfrm>
          <a:off x="4265111" y="3895754"/>
          <a:ext cx="7355386" cy="1731264"/>
        </p:xfrm>
        <a:graphic>
          <a:graphicData uri="http://schemas.openxmlformats.org/drawingml/2006/table">
            <a:tbl>
              <a:tblPr>
                <a:tableStyleId>{F5AB1C69-6EDB-4FF4-983F-18BD219EF322}</a:tableStyleId>
              </a:tblPr>
              <a:tblGrid>
                <a:gridCol w="1541625">
                  <a:extLst>
                    <a:ext uri="{9D8B030D-6E8A-4147-A177-3AD203B41FA5}">
                      <a16:colId xmlns:a16="http://schemas.microsoft.com/office/drawing/2014/main" val="1085465493"/>
                    </a:ext>
                  </a:extLst>
                </a:gridCol>
                <a:gridCol w="1286866">
                  <a:extLst>
                    <a:ext uri="{9D8B030D-6E8A-4147-A177-3AD203B41FA5}">
                      <a16:colId xmlns:a16="http://schemas.microsoft.com/office/drawing/2014/main" val="2911998907"/>
                    </a:ext>
                  </a:extLst>
                </a:gridCol>
                <a:gridCol w="1508965">
                  <a:extLst>
                    <a:ext uri="{9D8B030D-6E8A-4147-A177-3AD203B41FA5}">
                      <a16:colId xmlns:a16="http://schemas.microsoft.com/office/drawing/2014/main" val="2615538569"/>
                    </a:ext>
                  </a:extLst>
                </a:gridCol>
                <a:gridCol w="1508965">
                  <a:extLst>
                    <a:ext uri="{9D8B030D-6E8A-4147-A177-3AD203B41FA5}">
                      <a16:colId xmlns:a16="http://schemas.microsoft.com/office/drawing/2014/main" val="168697031"/>
                    </a:ext>
                  </a:extLst>
                </a:gridCol>
                <a:gridCol w="1508965">
                  <a:extLst>
                    <a:ext uri="{9D8B030D-6E8A-4147-A177-3AD203B41FA5}">
                      <a16:colId xmlns:a16="http://schemas.microsoft.com/office/drawing/2014/main" val="859150602"/>
                    </a:ext>
                  </a:extLst>
                </a:gridCol>
              </a:tblGrid>
              <a:tr h="294381">
                <a:tc>
                  <a:txBody>
                    <a:bodyPr/>
                    <a:lstStyle/>
                    <a:p>
                      <a:pPr algn="l" fontAlgn="b"/>
                      <a:endParaRPr lang="en-IN" sz="1000" b="0" i="0" u="none" strike="noStrike" dirty="0">
                        <a:solidFill>
                          <a:srgbClr val="000000"/>
                        </a:solidFill>
                        <a:effectLst/>
                        <a:latin typeface="+mj-lt"/>
                      </a:endParaRPr>
                    </a:p>
                  </a:txBody>
                  <a:tcPr marR="0" marT="36576" marB="36576" anchor="ctr">
                    <a:lnL w="12700" cap="flat" cmpd="sng" algn="ctr">
                      <a:noFill/>
                      <a:prstDash val="solid"/>
                      <a:round/>
                      <a:headEnd type="none" w="med" len="med"/>
                      <a:tailEnd type="none" w="med" len="med"/>
                    </a:lnL>
                    <a:lnT w="12700" cap="flat" cmpd="sng" algn="ctr">
                      <a:noFill/>
                      <a:prstDash val="solid"/>
                      <a:round/>
                      <a:headEnd type="none" w="med" len="med"/>
                      <a:tailEnd type="none" w="med" len="med"/>
                    </a:lnT>
                    <a:noFill/>
                  </a:tcPr>
                </a:tc>
                <a:tc gridSpan="2">
                  <a:txBody>
                    <a:bodyPr/>
                    <a:lstStyle/>
                    <a:p>
                      <a:pPr algn="ctr" fontAlgn="b"/>
                      <a:r>
                        <a:rPr lang="en-IN" sz="1000" b="0" u="none" strike="noStrike" dirty="0">
                          <a:solidFill>
                            <a:schemeClr val="bg1"/>
                          </a:solidFill>
                          <a:effectLst/>
                          <a:latin typeface="+mj-lt"/>
                        </a:rPr>
                        <a:t>Non-adherent quarters </a:t>
                      </a:r>
                      <a:br>
                        <a:rPr lang="en-IN" sz="1000" b="0" u="none" strike="noStrike" dirty="0">
                          <a:solidFill>
                            <a:schemeClr val="bg1"/>
                          </a:solidFill>
                          <a:effectLst/>
                          <a:latin typeface="+mj-lt"/>
                        </a:rPr>
                      </a:br>
                      <a:r>
                        <a:rPr lang="en-IN" sz="1000" b="0" u="none" strike="noStrike" dirty="0">
                          <a:solidFill>
                            <a:schemeClr val="bg1"/>
                          </a:solidFill>
                          <a:effectLst/>
                          <a:latin typeface="+mj-lt"/>
                        </a:rPr>
                        <a:t>(32,365 patient-years)</a:t>
                      </a:r>
                      <a:endParaRPr lang="en-IN" sz="1000" b="0" i="0" u="none" strike="noStrike" dirty="0">
                        <a:solidFill>
                          <a:schemeClr val="bg1"/>
                        </a:solidFill>
                        <a:effectLst/>
                        <a:latin typeface="+mj-lt"/>
                      </a:endParaRPr>
                    </a:p>
                  </a:txBody>
                  <a:tcPr marR="0" marT="36576" marB="36576" anchor="ctr">
                    <a:lnR w="6350" cap="flat" cmpd="sng" algn="ctr">
                      <a:solidFill>
                        <a:schemeClr val="bg1">
                          <a:lumMod val="9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3"/>
                    </a:solidFill>
                  </a:tcPr>
                </a:tc>
                <a:tc hMerge="1">
                  <a:txBody>
                    <a:bodyPr/>
                    <a:lstStyle/>
                    <a:p>
                      <a:pPr algn="l" fontAlgn="b"/>
                      <a:r>
                        <a:rPr lang="en-IN" sz="1100" u="none" strike="noStrike">
                          <a:effectLst/>
                        </a:rPr>
                        <a:t>quarters</a:t>
                      </a:r>
                      <a:endParaRPr lang="en-IN" sz="1100" b="0" i="0" u="none" strike="noStrike">
                        <a:solidFill>
                          <a:srgbClr val="000000"/>
                        </a:solidFill>
                        <a:effectLst/>
                        <a:latin typeface="Calibri" panose="020F0502020204030204" pitchFamily="34" charset="0"/>
                      </a:endParaRPr>
                    </a:p>
                  </a:txBody>
                  <a:tcPr marL="9525" marR="9525" marT="9525" marB="0" anchor="b"/>
                </a:tc>
                <a:tc gridSpan="2">
                  <a:txBody>
                    <a:bodyPr/>
                    <a:lstStyle/>
                    <a:p>
                      <a:pPr algn="ctr" fontAlgn="b"/>
                      <a:r>
                        <a:rPr lang="en-IN" sz="1000" b="0" u="none" strike="noStrike" dirty="0">
                          <a:solidFill>
                            <a:schemeClr val="bg1"/>
                          </a:solidFill>
                          <a:effectLst/>
                          <a:latin typeface="+mj-lt"/>
                        </a:rPr>
                        <a:t>Adherent quarters </a:t>
                      </a:r>
                      <a:br>
                        <a:rPr lang="en-IN" sz="1000" b="0" u="none" strike="noStrike" dirty="0">
                          <a:solidFill>
                            <a:schemeClr val="bg1"/>
                          </a:solidFill>
                          <a:effectLst/>
                          <a:latin typeface="+mj-lt"/>
                        </a:rPr>
                      </a:br>
                      <a:r>
                        <a:rPr lang="en-IN" sz="1000" b="0" u="none" strike="noStrike" dirty="0">
                          <a:solidFill>
                            <a:schemeClr val="bg1"/>
                          </a:solidFill>
                          <a:effectLst/>
                          <a:latin typeface="+mj-lt"/>
                        </a:rPr>
                        <a:t>(91,678 patient-years)</a:t>
                      </a:r>
                      <a:endParaRPr lang="en-IN" sz="1000" b="0" i="0" u="none" strike="noStrike" dirty="0">
                        <a:solidFill>
                          <a:schemeClr val="bg1"/>
                        </a:solidFill>
                        <a:effectLst/>
                        <a:latin typeface="+mj-lt"/>
                      </a:endParaRPr>
                    </a:p>
                  </a:txBody>
                  <a:tcPr marR="0" marT="36576" marB="36576" anchor="ctr">
                    <a:lnL w="6350" cap="flat" cmpd="sng" algn="ctr">
                      <a:solidFill>
                        <a:schemeClr val="bg1">
                          <a:lumMod val="95000"/>
                        </a:schemeClr>
                      </a:solidFill>
                      <a:prstDash val="solid"/>
                      <a:round/>
                      <a:headEnd type="none" w="med" len="med"/>
                      <a:tailEnd type="none" w="med" len="med"/>
                    </a:lnL>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3"/>
                    </a:solidFill>
                  </a:tcPr>
                </a:tc>
                <a:tc hMerge="1">
                  <a:txBody>
                    <a:bodyPr/>
                    <a:lstStyle/>
                    <a:p>
                      <a:pPr algn="l" fontAlgn="b"/>
                      <a:endParaRPr lang="en-IN"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2755399545"/>
                  </a:ext>
                </a:extLst>
              </a:tr>
              <a:tr h="175679">
                <a:tc>
                  <a:txBody>
                    <a:bodyPr/>
                    <a:lstStyle/>
                    <a:p>
                      <a:pPr algn="l" fontAlgn="b"/>
                      <a:r>
                        <a:rPr lang="en-IN" sz="1000" b="1" u="none" strike="noStrike" dirty="0">
                          <a:solidFill>
                            <a:schemeClr val="bg1"/>
                          </a:solidFill>
                          <a:effectLst/>
                          <a:latin typeface="+mj-lt"/>
                        </a:rPr>
                        <a:t>Event</a:t>
                      </a:r>
                      <a:endParaRPr lang="en-IN" sz="1000" b="1" i="0" u="none" strike="noStrike" dirty="0">
                        <a:solidFill>
                          <a:schemeClr val="bg1"/>
                        </a:solidFill>
                        <a:effectLst/>
                        <a:latin typeface="+mj-lt"/>
                      </a:endParaRPr>
                    </a:p>
                  </a:txBody>
                  <a:tcPr marR="0" marT="36576" marB="36576" anchor="ctr">
                    <a:lnL w="12700" cap="flat" cmpd="sng" algn="ctr">
                      <a:no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B w="12700" cmpd="sng">
                      <a:noFill/>
                    </a:lnB>
                    <a:solidFill>
                      <a:schemeClr val="accent1"/>
                    </a:solidFill>
                  </a:tcPr>
                </a:tc>
                <a:tc>
                  <a:txBody>
                    <a:bodyPr/>
                    <a:lstStyle/>
                    <a:p>
                      <a:pPr algn="ctr" fontAlgn="b"/>
                      <a:r>
                        <a:rPr lang="en-IN" sz="1000" b="1" u="none" strike="noStrike" dirty="0">
                          <a:solidFill>
                            <a:schemeClr val="bg1"/>
                          </a:solidFill>
                          <a:effectLst/>
                          <a:latin typeface="+mj-lt"/>
                        </a:rPr>
                        <a:t>No. of events</a:t>
                      </a:r>
                      <a:endParaRPr lang="en-IN" sz="1000" b="1" i="0" u="none" strike="noStrike" dirty="0">
                        <a:solidFill>
                          <a:schemeClr val="bg1"/>
                        </a:solidFill>
                        <a:effectLst/>
                        <a:latin typeface="+mj-lt"/>
                      </a:endParaRPr>
                    </a:p>
                  </a:txBody>
                  <a:tcPr marL="0" marR="0" marT="0" marB="0" anchor="ctr">
                    <a:lnL w="1270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12700" cap="flat" cmpd="sng" algn="ctr">
                      <a:noFill/>
                      <a:prstDash val="solid"/>
                      <a:round/>
                      <a:headEnd type="none" w="med" len="med"/>
                      <a:tailEnd type="none" w="med" len="med"/>
                    </a:lnT>
                    <a:lnB w="12700" cmpd="sng">
                      <a:noFill/>
                    </a:lnB>
                    <a:solidFill>
                      <a:schemeClr val="accent1"/>
                    </a:solidFill>
                  </a:tcPr>
                </a:tc>
                <a:tc>
                  <a:txBody>
                    <a:bodyPr/>
                    <a:lstStyle/>
                    <a:p>
                      <a:pPr algn="ctr" fontAlgn="b"/>
                      <a:r>
                        <a:rPr lang="en-IN" sz="1000" b="1" u="none" strike="noStrike" dirty="0">
                          <a:solidFill>
                            <a:schemeClr val="bg1"/>
                          </a:solidFill>
                          <a:effectLst/>
                          <a:latin typeface="+mj-lt"/>
                        </a:rPr>
                        <a:t>Incidence rate</a:t>
                      </a:r>
                      <a:endParaRPr lang="en-IN" sz="1000" b="1" i="0" u="none" strike="noStrike" dirty="0">
                        <a:solidFill>
                          <a:schemeClr val="bg1"/>
                        </a:solidFill>
                        <a:effectLst/>
                        <a:latin typeface="+mj-lt"/>
                      </a:endParaRPr>
                    </a:p>
                  </a:txBody>
                  <a:tcPr marL="0" marR="0" marT="0" marB="0"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12700" cap="flat" cmpd="sng" algn="ctr">
                      <a:noFill/>
                      <a:prstDash val="solid"/>
                      <a:round/>
                      <a:headEnd type="none" w="med" len="med"/>
                      <a:tailEnd type="none" w="med" len="med"/>
                    </a:lnT>
                    <a:lnB w="12700" cmpd="sng">
                      <a:noFill/>
                    </a:lnB>
                    <a:solidFill>
                      <a:schemeClr val="accent1"/>
                    </a:solidFill>
                  </a:tcPr>
                </a:tc>
                <a:tc>
                  <a:txBody>
                    <a:bodyPr/>
                    <a:lstStyle/>
                    <a:p>
                      <a:pPr algn="ctr" fontAlgn="b"/>
                      <a:r>
                        <a:rPr lang="en-IN" sz="1000" b="1" u="none" strike="noStrike" dirty="0">
                          <a:solidFill>
                            <a:schemeClr val="bg1"/>
                          </a:solidFill>
                          <a:effectLst/>
                          <a:latin typeface="+mj-lt"/>
                        </a:rPr>
                        <a:t>No. of events</a:t>
                      </a:r>
                      <a:endParaRPr lang="en-IN" sz="1000" b="1" i="0" u="none" strike="noStrike" dirty="0">
                        <a:solidFill>
                          <a:schemeClr val="bg1"/>
                        </a:solidFill>
                        <a:effectLst/>
                        <a:latin typeface="+mj-lt"/>
                      </a:endParaRPr>
                    </a:p>
                  </a:txBody>
                  <a:tcPr marL="0" marR="0" marT="0" marB="0"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12700" cap="flat" cmpd="sng" algn="ctr">
                      <a:noFill/>
                      <a:prstDash val="solid"/>
                      <a:round/>
                      <a:headEnd type="none" w="med" len="med"/>
                      <a:tailEnd type="none" w="med" len="med"/>
                    </a:lnT>
                    <a:lnB w="12700" cmpd="sng">
                      <a:noFill/>
                    </a:lnB>
                    <a:solidFill>
                      <a:schemeClr val="accent1"/>
                    </a:solidFill>
                  </a:tcPr>
                </a:tc>
                <a:tc>
                  <a:txBody>
                    <a:bodyPr/>
                    <a:lstStyle/>
                    <a:p>
                      <a:pPr algn="ctr" fontAlgn="b"/>
                      <a:r>
                        <a:rPr lang="en-IN" sz="1000" b="1" u="none" strike="noStrike" dirty="0">
                          <a:solidFill>
                            <a:schemeClr val="bg1"/>
                          </a:solidFill>
                          <a:effectLst/>
                          <a:latin typeface="+mj-lt"/>
                        </a:rPr>
                        <a:t>Incidence rate</a:t>
                      </a:r>
                      <a:endParaRPr lang="en-IN" sz="1000" b="1" i="0" u="none" strike="noStrike" dirty="0">
                        <a:solidFill>
                          <a:schemeClr val="bg1"/>
                        </a:solidFill>
                        <a:effectLst/>
                        <a:latin typeface="+mj-lt"/>
                      </a:endParaRPr>
                    </a:p>
                  </a:txBody>
                  <a:tcPr marL="0" marR="0" marT="0" marB="0" anchor="ctr">
                    <a:lnL w="6350" cap="flat" cmpd="sng" algn="ctr">
                      <a:solidFill>
                        <a:schemeClr val="bg1">
                          <a:lumMod val="95000"/>
                        </a:schemeClr>
                      </a:solidFill>
                      <a:prstDash val="solid"/>
                      <a:round/>
                      <a:headEnd type="none" w="med" len="med"/>
                      <a:tailEnd type="none" w="med" len="med"/>
                    </a:lnL>
                    <a:lnT w="12700" cap="flat" cmpd="sng" algn="ctr">
                      <a:noFill/>
                      <a:prstDash val="solid"/>
                      <a:round/>
                      <a:headEnd type="none" w="med" len="med"/>
                      <a:tailEnd type="none" w="med" len="med"/>
                    </a:lnT>
                    <a:lnB w="12700" cmpd="sng">
                      <a:noFill/>
                    </a:lnB>
                    <a:solidFill>
                      <a:schemeClr val="accent1"/>
                    </a:solidFill>
                  </a:tcPr>
                </a:tc>
                <a:extLst>
                  <a:ext uri="{0D108BD9-81ED-4DB2-BD59-A6C34878D82A}">
                    <a16:rowId xmlns:a16="http://schemas.microsoft.com/office/drawing/2014/main" val="2729136161"/>
                  </a:ext>
                </a:extLst>
              </a:tr>
              <a:tr h="175679">
                <a:tc>
                  <a:txBody>
                    <a:bodyPr/>
                    <a:lstStyle/>
                    <a:p>
                      <a:pPr algn="l" fontAlgn="b"/>
                      <a:r>
                        <a:rPr lang="en-IN" sz="1000" b="1" u="none" strike="noStrike" dirty="0">
                          <a:effectLst/>
                          <a:latin typeface="+mj-lt"/>
                        </a:rPr>
                        <a:t>ED visits</a:t>
                      </a:r>
                      <a:endParaRPr lang="en-IN" sz="1000" b="1" i="0" u="none" strike="noStrike" dirty="0">
                        <a:solidFill>
                          <a:srgbClr val="000000"/>
                        </a:solidFill>
                        <a:effectLst/>
                        <a:latin typeface="+mj-lt"/>
                      </a:endParaRPr>
                    </a:p>
                  </a:txBody>
                  <a:tcPr marR="0" marT="36576" marB="36576" anchor="ctr">
                    <a:lnL w="12700" cmpd="sng">
                      <a:noFill/>
                    </a:lnL>
                    <a:lnR w="12700" cap="flat" cmpd="sng" algn="ctr">
                      <a:noFill/>
                      <a:prstDash val="solid"/>
                      <a:round/>
                      <a:headEnd type="none" w="med" len="med"/>
                      <a:tailEnd type="none" w="med" len="med"/>
                    </a:lnR>
                    <a:lnT w="12700" cmpd="sng">
                      <a:noFill/>
                    </a:lnT>
                    <a:lnB w="6350" cap="flat" cmpd="sng" algn="ctr">
                      <a:solidFill>
                        <a:schemeClr val="bg1">
                          <a:lumMod val="6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IN" sz="1000" u="none" strike="noStrike" dirty="0">
                          <a:effectLst/>
                          <a:latin typeface="+mn-lt"/>
                        </a:rPr>
                        <a:t>47,859</a:t>
                      </a:r>
                      <a:endParaRPr lang="en-IN" sz="1000" b="0" i="0" u="none" strike="noStrike" dirty="0">
                        <a:solidFill>
                          <a:srgbClr val="000000"/>
                        </a:solidFill>
                        <a:effectLst/>
                        <a:latin typeface="+mn-lt"/>
                      </a:endParaRPr>
                    </a:p>
                  </a:txBody>
                  <a:tcPr marL="0" marR="0"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6350" cap="flat" cmpd="sng" algn="ctr">
                      <a:solidFill>
                        <a:schemeClr val="bg1">
                          <a:lumMod val="6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IN" sz="1000" u="none" strike="noStrike" dirty="0">
                          <a:effectLst/>
                          <a:latin typeface="+mn-lt"/>
                        </a:rPr>
                        <a:t>1.48</a:t>
                      </a:r>
                      <a:endParaRPr lang="en-IN" sz="1000" b="0" i="0" u="none" strike="noStrike" dirty="0">
                        <a:solidFill>
                          <a:srgbClr val="000000"/>
                        </a:solidFill>
                        <a:effectLst/>
                        <a:latin typeface="+mn-lt"/>
                      </a:endParaRPr>
                    </a:p>
                  </a:txBody>
                  <a:tcPr marL="0" marR="0"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6350" cap="flat" cmpd="sng" algn="ctr">
                      <a:solidFill>
                        <a:schemeClr val="bg1">
                          <a:lumMod val="6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IN" sz="1000" u="none" strike="noStrike" dirty="0">
                          <a:effectLst/>
                          <a:latin typeface="+mn-lt"/>
                        </a:rPr>
                        <a:t>90,562</a:t>
                      </a:r>
                      <a:endParaRPr lang="en-IN" sz="1000" b="0" i="0" u="none" strike="noStrike" dirty="0">
                        <a:solidFill>
                          <a:srgbClr val="000000"/>
                        </a:solidFill>
                        <a:effectLst/>
                        <a:latin typeface="+mn-lt"/>
                      </a:endParaRPr>
                    </a:p>
                  </a:txBody>
                  <a:tcPr marL="0" marR="0"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6350" cap="flat" cmpd="sng" algn="ctr">
                      <a:solidFill>
                        <a:schemeClr val="bg1">
                          <a:lumMod val="6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IN" sz="1000" u="none" strike="noStrike" dirty="0">
                          <a:effectLst/>
                          <a:latin typeface="+mn-lt"/>
                        </a:rPr>
                        <a:t>0.99</a:t>
                      </a:r>
                      <a:endParaRPr lang="en-IN" sz="1000" b="0" i="0" u="none" strike="noStrike" dirty="0">
                        <a:solidFill>
                          <a:srgbClr val="000000"/>
                        </a:solidFill>
                        <a:effectLst/>
                        <a:latin typeface="+mn-lt"/>
                      </a:endParaRPr>
                    </a:p>
                  </a:txBody>
                  <a:tcPr marL="0" marR="0" marT="36576" marB="36576" anchor="ctr">
                    <a:lnL w="12700" cap="flat" cmpd="sng" algn="ctr">
                      <a:noFill/>
                      <a:prstDash val="solid"/>
                      <a:round/>
                      <a:headEnd type="none" w="med" len="med"/>
                      <a:tailEnd type="none" w="med" len="med"/>
                    </a:lnL>
                    <a:lnR w="12700" cmpd="sng">
                      <a:noFill/>
                    </a:lnR>
                    <a:lnT w="12700" cmpd="sng">
                      <a:noFill/>
                    </a:lnT>
                    <a:lnB w="6350" cap="flat" cmpd="sng" algn="ctr">
                      <a:solidFill>
                        <a:schemeClr val="bg1">
                          <a:lumMod val="6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29104273"/>
                  </a:ext>
                </a:extLst>
              </a:tr>
              <a:tr h="175679">
                <a:tc>
                  <a:txBody>
                    <a:bodyPr/>
                    <a:lstStyle/>
                    <a:p>
                      <a:pPr algn="l" fontAlgn="b"/>
                      <a:r>
                        <a:rPr lang="en-IN" sz="1000" b="1" u="none" strike="noStrike" dirty="0">
                          <a:effectLst/>
                          <a:latin typeface="+mj-lt"/>
                        </a:rPr>
                        <a:t>Hospitalizations</a:t>
                      </a:r>
                      <a:endParaRPr lang="en-IN" sz="1000" b="1" i="0" u="none" strike="noStrike" dirty="0">
                        <a:solidFill>
                          <a:srgbClr val="000000"/>
                        </a:solidFill>
                        <a:effectLst/>
                        <a:latin typeface="+mj-lt"/>
                      </a:endParaRPr>
                    </a:p>
                  </a:txBody>
                  <a:tcPr marR="0" marT="36576" marB="36576" anchor="ctr">
                    <a:lnL w="12700" cmpd="sng">
                      <a:noFill/>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IN" sz="1000" u="none" strike="noStrike" dirty="0">
                          <a:effectLst/>
                          <a:latin typeface="+mn-lt"/>
                        </a:rPr>
                        <a:t>43,167</a:t>
                      </a:r>
                      <a:endParaRPr lang="en-IN" sz="1000" b="0" i="0" u="none" strike="noStrike" dirty="0">
                        <a:solidFill>
                          <a:srgbClr val="000000"/>
                        </a:solidFill>
                        <a:effectLst/>
                        <a:latin typeface="+mn-lt"/>
                      </a:endParaRPr>
                    </a:p>
                  </a:txBody>
                  <a:tcPr marL="0" marR="0"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IN" sz="1000" u="none" strike="noStrike" dirty="0">
                          <a:effectLst/>
                          <a:latin typeface="+mn-lt"/>
                        </a:rPr>
                        <a:t>1.34</a:t>
                      </a:r>
                      <a:endParaRPr lang="en-IN" sz="1000" b="0" i="0" u="none" strike="noStrike" dirty="0">
                        <a:solidFill>
                          <a:srgbClr val="000000"/>
                        </a:solidFill>
                        <a:effectLst/>
                        <a:latin typeface="+mn-lt"/>
                      </a:endParaRPr>
                    </a:p>
                  </a:txBody>
                  <a:tcPr marL="0" marR="0"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IN" sz="1000" u="none" strike="noStrike" dirty="0">
                          <a:effectLst/>
                          <a:latin typeface="+mn-lt"/>
                        </a:rPr>
                        <a:t>65,913</a:t>
                      </a:r>
                      <a:endParaRPr lang="en-IN" sz="1000" b="0" i="0" u="none" strike="noStrike" dirty="0">
                        <a:solidFill>
                          <a:srgbClr val="000000"/>
                        </a:solidFill>
                        <a:effectLst/>
                        <a:latin typeface="+mn-lt"/>
                      </a:endParaRPr>
                    </a:p>
                  </a:txBody>
                  <a:tcPr marL="0" marR="0"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IN" sz="1000" u="none" strike="noStrike" dirty="0">
                          <a:effectLst/>
                          <a:latin typeface="+mn-lt"/>
                        </a:rPr>
                        <a:t>0.72</a:t>
                      </a:r>
                      <a:endParaRPr lang="en-IN" sz="1000" b="0" i="0" u="none" strike="noStrike" dirty="0">
                        <a:solidFill>
                          <a:srgbClr val="000000"/>
                        </a:solidFill>
                        <a:effectLst/>
                        <a:latin typeface="+mn-lt"/>
                      </a:endParaRPr>
                    </a:p>
                  </a:txBody>
                  <a:tcPr marL="0" marR="0" marT="36576" marB="36576" anchor="ctr">
                    <a:lnL w="12700" cap="flat" cmpd="sng" algn="ctr">
                      <a:noFill/>
                      <a:prstDash val="solid"/>
                      <a:round/>
                      <a:headEnd type="none" w="med" len="med"/>
                      <a:tailEnd type="none" w="med" len="med"/>
                    </a:lnL>
                    <a:lnR w="12700" cmpd="sng">
                      <a:noFill/>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55817216"/>
                  </a:ext>
                </a:extLst>
              </a:tr>
              <a:tr h="175679">
                <a:tc>
                  <a:txBody>
                    <a:bodyPr/>
                    <a:lstStyle/>
                    <a:p>
                      <a:pPr algn="l" fontAlgn="b"/>
                      <a:r>
                        <a:rPr lang="en-IN" sz="1000" b="1" u="none" strike="noStrike">
                          <a:effectLst/>
                          <a:latin typeface="+mj-lt"/>
                        </a:rPr>
                        <a:t>MVA injuries</a:t>
                      </a:r>
                      <a:endParaRPr lang="en-IN" sz="1000" b="1" i="0" u="none" strike="noStrike">
                        <a:solidFill>
                          <a:srgbClr val="000000"/>
                        </a:solidFill>
                        <a:effectLst/>
                        <a:latin typeface="+mj-lt"/>
                      </a:endParaRPr>
                    </a:p>
                  </a:txBody>
                  <a:tcPr marR="0" marT="36576" marB="36576" anchor="ctr">
                    <a:lnL w="12700" cmpd="sng">
                      <a:noFill/>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IN" sz="1000" u="none" strike="noStrike" dirty="0">
                          <a:effectLst/>
                          <a:latin typeface="+mn-lt"/>
                        </a:rPr>
                        <a:t>349</a:t>
                      </a:r>
                      <a:endParaRPr lang="en-IN" sz="1000" b="0" i="0" u="none" strike="noStrike" dirty="0">
                        <a:solidFill>
                          <a:srgbClr val="000000"/>
                        </a:solidFill>
                        <a:effectLst/>
                        <a:latin typeface="+mn-lt"/>
                      </a:endParaRPr>
                    </a:p>
                  </a:txBody>
                  <a:tcPr marL="0" marR="0"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IN" sz="1000" u="none" strike="noStrike" dirty="0">
                          <a:effectLst/>
                          <a:latin typeface="+mn-lt"/>
                        </a:rPr>
                        <a:t>0.011</a:t>
                      </a:r>
                      <a:endParaRPr lang="en-IN" sz="1000" b="0" i="0" u="none" strike="noStrike" dirty="0">
                        <a:solidFill>
                          <a:srgbClr val="000000"/>
                        </a:solidFill>
                        <a:effectLst/>
                        <a:latin typeface="+mn-lt"/>
                      </a:endParaRPr>
                    </a:p>
                  </a:txBody>
                  <a:tcPr marL="0" marR="0"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IN" sz="1000" u="none" strike="noStrike" dirty="0">
                          <a:effectLst/>
                          <a:latin typeface="+mn-lt"/>
                        </a:rPr>
                        <a:t>477</a:t>
                      </a:r>
                      <a:endParaRPr lang="en-IN" sz="1000" b="0" i="0" u="none" strike="noStrike" dirty="0">
                        <a:solidFill>
                          <a:srgbClr val="000000"/>
                        </a:solidFill>
                        <a:effectLst/>
                        <a:latin typeface="+mn-lt"/>
                      </a:endParaRPr>
                    </a:p>
                  </a:txBody>
                  <a:tcPr marL="0" marR="0"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IN" sz="1000" u="none" strike="noStrike" dirty="0">
                          <a:effectLst/>
                          <a:latin typeface="+mn-lt"/>
                        </a:rPr>
                        <a:t>0.005</a:t>
                      </a:r>
                      <a:endParaRPr lang="en-IN" sz="1000" b="0" i="0" u="none" strike="noStrike" dirty="0">
                        <a:solidFill>
                          <a:srgbClr val="000000"/>
                        </a:solidFill>
                        <a:effectLst/>
                        <a:latin typeface="+mn-lt"/>
                      </a:endParaRPr>
                    </a:p>
                  </a:txBody>
                  <a:tcPr marL="0" marR="0" marT="36576" marB="36576" anchor="ctr">
                    <a:lnL w="12700" cap="flat" cmpd="sng" algn="ctr">
                      <a:noFill/>
                      <a:prstDash val="solid"/>
                      <a:round/>
                      <a:headEnd type="none" w="med" len="med"/>
                      <a:tailEnd type="none" w="med" len="med"/>
                    </a:lnL>
                    <a:lnR w="12700" cmpd="sng">
                      <a:noFill/>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34407254"/>
                  </a:ext>
                </a:extLst>
              </a:tr>
              <a:tr h="175679">
                <a:tc>
                  <a:txBody>
                    <a:bodyPr/>
                    <a:lstStyle/>
                    <a:p>
                      <a:pPr algn="l" fontAlgn="b"/>
                      <a:r>
                        <a:rPr lang="en-IN" sz="1000" b="1" u="none" strike="noStrike">
                          <a:effectLst/>
                          <a:latin typeface="+mj-lt"/>
                        </a:rPr>
                        <a:t>Fractures</a:t>
                      </a:r>
                      <a:endParaRPr lang="en-IN" sz="1000" b="1" i="0" u="none" strike="noStrike">
                        <a:solidFill>
                          <a:srgbClr val="000000"/>
                        </a:solidFill>
                        <a:effectLst/>
                        <a:latin typeface="+mj-lt"/>
                      </a:endParaRPr>
                    </a:p>
                  </a:txBody>
                  <a:tcPr marR="0" marT="36576" marB="36576" anchor="ctr">
                    <a:lnL w="12700" cmpd="sng">
                      <a:noFill/>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IN" sz="1000" u="none" strike="noStrike" dirty="0">
                          <a:effectLst/>
                          <a:latin typeface="+mn-lt"/>
                        </a:rPr>
                        <a:t>17,419</a:t>
                      </a:r>
                      <a:endParaRPr lang="en-IN" sz="1000" b="0" i="0" u="none" strike="noStrike" dirty="0">
                        <a:solidFill>
                          <a:srgbClr val="000000"/>
                        </a:solidFill>
                        <a:effectLst/>
                        <a:latin typeface="+mn-lt"/>
                      </a:endParaRPr>
                    </a:p>
                  </a:txBody>
                  <a:tcPr marL="0" marR="0"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IN" sz="1000" u="none" strike="noStrike" dirty="0">
                          <a:effectLst/>
                          <a:latin typeface="+mn-lt"/>
                        </a:rPr>
                        <a:t>0.54</a:t>
                      </a:r>
                      <a:endParaRPr lang="en-IN" sz="1000" b="0" i="0" u="none" strike="noStrike" dirty="0">
                        <a:solidFill>
                          <a:srgbClr val="000000"/>
                        </a:solidFill>
                        <a:effectLst/>
                        <a:latin typeface="+mn-lt"/>
                      </a:endParaRPr>
                    </a:p>
                  </a:txBody>
                  <a:tcPr marL="0" marR="0"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IN" sz="1000" u="none" strike="noStrike" dirty="0">
                          <a:effectLst/>
                          <a:latin typeface="+mn-lt"/>
                        </a:rPr>
                        <a:t>41,039</a:t>
                      </a:r>
                      <a:endParaRPr lang="en-IN" sz="1000" b="0" i="0" u="none" strike="noStrike" dirty="0">
                        <a:solidFill>
                          <a:srgbClr val="000000"/>
                        </a:solidFill>
                        <a:effectLst/>
                        <a:latin typeface="+mn-lt"/>
                      </a:endParaRPr>
                    </a:p>
                  </a:txBody>
                  <a:tcPr marL="0" marR="0"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IN" sz="1000" u="none" strike="noStrike" dirty="0">
                          <a:effectLst/>
                          <a:latin typeface="+mn-lt"/>
                        </a:rPr>
                        <a:t>0.45</a:t>
                      </a:r>
                      <a:endParaRPr lang="en-IN" sz="1000" b="0" i="0" u="none" strike="noStrike" dirty="0">
                        <a:solidFill>
                          <a:srgbClr val="000000"/>
                        </a:solidFill>
                        <a:effectLst/>
                        <a:latin typeface="+mn-lt"/>
                      </a:endParaRPr>
                    </a:p>
                  </a:txBody>
                  <a:tcPr marL="0" marR="0" marT="36576" marB="36576" anchor="ctr">
                    <a:lnL w="12700" cap="flat" cmpd="sng" algn="ctr">
                      <a:noFill/>
                      <a:prstDash val="solid"/>
                      <a:round/>
                      <a:headEnd type="none" w="med" len="med"/>
                      <a:tailEnd type="none" w="med" len="med"/>
                    </a:lnL>
                    <a:lnR w="12700" cmpd="sng">
                      <a:noFill/>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36873479"/>
                  </a:ext>
                </a:extLst>
              </a:tr>
              <a:tr h="175679">
                <a:tc>
                  <a:txBody>
                    <a:bodyPr/>
                    <a:lstStyle/>
                    <a:p>
                      <a:pPr algn="l" fontAlgn="b"/>
                      <a:r>
                        <a:rPr lang="en-IN" sz="1000" b="1" u="none" strike="noStrike" dirty="0">
                          <a:effectLst/>
                          <a:latin typeface="+mj-lt"/>
                        </a:rPr>
                        <a:t>Head injuries</a:t>
                      </a:r>
                      <a:endParaRPr lang="en-IN" sz="1000" b="1" i="0" u="none" strike="noStrike" dirty="0">
                        <a:solidFill>
                          <a:srgbClr val="000000"/>
                        </a:solidFill>
                        <a:effectLst/>
                        <a:latin typeface="+mj-lt"/>
                      </a:endParaRPr>
                    </a:p>
                  </a:txBody>
                  <a:tcPr marR="0" marT="36576" marB="36576" anchor="ctr">
                    <a:lnL w="12700" cmpd="sng">
                      <a:noFill/>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IN" sz="1000" u="none" strike="noStrike" dirty="0">
                          <a:effectLst/>
                          <a:latin typeface="+mn-lt"/>
                        </a:rPr>
                        <a:t>11,942</a:t>
                      </a:r>
                      <a:endParaRPr lang="en-IN" sz="1000" b="0" i="0" u="none" strike="noStrike" dirty="0">
                        <a:solidFill>
                          <a:srgbClr val="000000"/>
                        </a:solidFill>
                        <a:effectLst/>
                        <a:latin typeface="+mn-lt"/>
                      </a:endParaRPr>
                    </a:p>
                  </a:txBody>
                  <a:tcPr marL="0" marR="0"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IN" sz="1000" u="none" strike="noStrike" dirty="0">
                          <a:effectLst/>
                          <a:latin typeface="+mn-lt"/>
                        </a:rPr>
                        <a:t>0.37</a:t>
                      </a:r>
                      <a:endParaRPr lang="en-IN" sz="1000" b="0" i="0" u="none" strike="noStrike" dirty="0">
                        <a:solidFill>
                          <a:srgbClr val="000000"/>
                        </a:solidFill>
                        <a:effectLst/>
                        <a:latin typeface="+mn-lt"/>
                      </a:endParaRPr>
                    </a:p>
                  </a:txBody>
                  <a:tcPr marL="0" marR="0"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IN" sz="1000" u="none" strike="noStrike" dirty="0">
                          <a:effectLst/>
                          <a:latin typeface="+mn-lt"/>
                        </a:rPr>
                        <a:t>46,213</a:t>
                      </a:r>
                      <a:endParaRPr lang="en-IN" sz="1000" b="0" i="0" u="none" strike="noStrike" dirty="0">
                        <a:solidFill>
                          <a:srgbClr val="000000"/>
                        </a:solidFill>
                        <a:effectLst/>
                        <a:latin typeface="+mn-lt"/>
                      </a:endParaRPr>
                    </a:p>
                  </a:txBody>
                  <a:tcPr marL="0" marR="0"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IN" sz="1000" u="none" strike="noStrike" dirty="0">
                          <a:effectLst/>
                          <a:latin typeface="+mn-lt"/>
                        </a:rPr>
                        <a:t>0.50</a:t>
                      </a:r>
                      <a:endParaRPr lang="en-IN" sz="1000" b="0" i="0" u="none" strike="noStrike" dirty="0">
                        <a:solidFill>
                          <a:srgbClr val="000000"/>
                        </a:solidFill>
                        <a:effectLst/>
                        <a:latin typeface="+mn-lt"/>
                      </a:endParaRPr>
                    </a:p>
                  </a:txBody>
                  <a:tcPr marL="0" marR="0" marT="36576" marB="36576" anchor="ctr">
                    <a:lnL w="12700" cap="flat" cmpd="sng" algn="ctr">
                      <a:noFill/>
                      <a:prstDash val="solid"/>
                      <a:round/>
                      <a:headEnd type="none" w="med" len="med"/>
                      <a:tailEnd type="none" w="med" len="med"/>
                    </a:lnL>
                    <a:lnR w="12700" cmpd="sng">
                      <a:noFill/>
                    </a:lnR>
                    <a:lnT w="6350" cap="flat" cmpd="sng" algn="ctr">
                      <a:solidFill>
                        <a:schemeClr val="bg1">
                          <a:lumMod val="65000"/>
                        </a:schemeClr>
                      </a:solidFill>
                      <a:prstDash val="dash"/>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19138541"/>
                  </a:ext>
                </a:extLst>
              </a:tr>
            </a:tbl>
          </a:graphicData>
        </a:graphic>
      </p:graphicFrame>
      <p:sp>
        <p:nvSpPr>
          <p:cNvPr id="3" name="Text Placeholder 7">
            <a:extLst>
              <a:ext uri="{FF2B5EF4-FFF2-40B4-BE49-F238E27FC236}">
                <a16:creationId xmlns:a16="http://schemas.microsoft.com/office/drawing/2014/main" id="{C2DD0728-F442-BD3C-322B-9D21D1ACD040}"/>
              </a:ext>
            </a:extLst>
          </p:cNvPr>
          <p:cNvSpPr txBox="1">
            <a:spLocks/>
          </p:cNvSpPr>
          <p:nvPr/>
        </p:nvSpPr>
        <p:spPr>
          <a:xfrm>
            <a:off x="670560" y="6125468"/>
            <a:ext cx="10035538"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Faught E, Duh MS, Weiner JR, Guérin A, Cunnington MC. Nonadherence to antiepileptic drugs and increased mortality: findings from the RANSOM Study. Neurology. 2008;71(20):1572-1578</a:t>
            </a:r>
          </a:p>
        </p:txBody>
      </p:sp>
      <p:sp>
        <p:nvSpPr>
          <p:cNvPr id="31" name="TextBox 30">
            <a:extLst>
              <a:ext uri="{FF2B5EF4-FFF2-40B4-BE49-F238E27FC236}">
                <a16:creationId xmlns:a16="http://schemas.microsoft.com/office/drawing/2014/main" id="{17A024FB-00BC-C4E7-B346-AFADA1852041}"/>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GLO2241819</a:t>
            </a:r>
          </a:p>
        </p:txBody>
      </p:sp>
    </p:spTree>
    <p:extLst>
      <p:ext uri="{BB962C8B-B14F-4D97-AF65-F5344CB8AC3E}">
        <p14:creationId xmlns:p14="http://schemas.microsoft.com/office/powerpoint/2010/main" val="3831948942"/>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D334E1A-14CA-119E-BD2C-3BF71A4C791C}"/>
            </a:ext>
          </a:extLst>
        </p:cNvPr>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4241B2A4-9492-FE46-008A-2C8B792A973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4" progId="TCLayout.ActiveDocument.1">
                  <p:embed/>
                </p:oleObj>
              </mc:Choice>
              <mc:Fallback>
                <p:oleObj name="think-cell Slide" r:id="rId4" imgW="395" imgH="394" progId="TCLayout.ActiveDocument.1">
                  <p:embed/>
                  <p:pic>
                    <p:nvPicPr>
                      <p:cNvPr id="5" name="think-cell data - do not delete" hidden="1">
                        <a:extLst>
                          <a:ext uri="{FF2B5EF4-FFF2-40B4-BE49-F238E27FC236}">
                            <a16:creationId xmlns:a16="http://schemas.microsoft.com/office/drawing/2014/main" id="{4241B2A4-9492-FE46-008A-2C8B792A9730}"/>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53293011-76E1-98AD-97C0-EFA8BCD76F49}"/>
              </a:ext>
            </a:extLst>
          </p:cNvPr>
          <p:cNvSpPr>
            <a:spLocks noGrp="1"/>
          </p:cNvSpPr>
          <p:nvPr>
            <p:ph type="title"/>
          </p:nvPr>
        </p:nvSpPr>
        <p:spPr/>
        <p:txBody>
          <a:bodyPr vert="horz"/>
          <a:lstStyle/>
          <a:p>
            <a:r>
              <a:rPr lang="en-US" dirty="0"/>
              <a:t>Consequences of ASM non-adherence: Economical</a:t>
            </a:r>
          </a:p>
        </p:txBody>
      </p:sp>
      <p:sp>
        <p:nvSpPr>
          <p:cNvPr id="4" name="Text Placeholder 5">
            <a:extLst>
              <a:ext uri="{FF2B5EF4-FFF2-40B4-BE49-F238E27FC236}">
                <a16:creationId xmlns:a16="http://schemas.microsoft.com/office/drawing/2014/main" id="{5EC45B8C-2212-8E93-9070-95F96A4F7C07}"/>
              </a:ext>
            </a:extLst>
          </p:cNvPr>
          <p:cNvSpPr txBox="1">
            <a:spLocks/>
          </p:cNvSpPr>
          <p:nvPr/>
        </p:nvSpPr>
        <p:spPr>
          <a:xfrm>
            <a:off x="670559" y="1447800"/>
            <a:ext cx="10937240" cy="520701"/>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AED non-adherence was associated </a:t>
            </a:r>
          </a:p>
        </p:txBody>
      </p:sp>
      <p:sp>
        <p:nvSpPr>
          <p:cNvPr id="31" name="Rectangle 30">
            <a:extLst>
              <a:ext uri="{FF2B5EF4-FFF2-40B4-BE49-F238E27FC236}">
                <a16:creationId xmlns:a16="http://schemas.microsoft.com/office/drawing/2014/main" id="{7F23610F-9AAA-93F6-17DD-53445F773B73}"/>
              </a:ext>
            </a:extLst>
          </p:cNvPr>
          <p:cNvSpPr/>
          <p:nvPr/>
        </p:nvSpPr>
        <p:spPr>
          <a:xfrm>
            <a:off x="953324" y="2521317"/>
            <a:ext cx="10667176"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Georgia"/>
                <a:ea typeface="+mn-ea"/>
                <a:cs typeface="+mn-cs"/>
              </a:rPr>
              <a:t>Cost increases related to serious outcomes, including inpatient cost ($4,320 additional cost per quarter) and ED services </a:t>
            </a:r>
            <a:br>
              <a:rPr kumimoji="0" lang="en-US" sz="1200" b="0" i="0" u="none" strike="noStrike" kern="1200" cap="none" spc="0" normalizeH="0" baseline="0" noProof="0" dirty="0">
                <a:ln>
                  <a:noFill/>
                </a:ln>
                <a:solidFill>
                  <a:srgbClr val="000000"/>
                </a:solidFill>
                <a:effectLst/>
                <a:uLnTx/>
                <a:uFillTx/>
                <a:latin typeface="Georgia"/>
                <a:ea typeface="+mn-ea"/>
                <a:cs typeface="+mn-cs"/>
              </a:rPr>
            </a:br>
            <a:r>
              <a:rPr kumimoji="0" lang="en-US" sz="1200" b="0" i="0" u="none" strike="noStrike" kern="1200" cap="none" spc="0" normalizeH="0" baseline="0" noProof="0" dirty="0">
                <a:ln>
                  <a:noFill/>
                </a:ln>
                <a:solidFill>
                  <a:srgbClr val="000000"/>
                </a:solidFill>
                <a:effectLst/>
                <a:uLnTx/>
                <a:uFillTx/>
                <a:latin typeface="Georgia"/>
                <a:ea typeface="+mn-ea"/>
                <a:cs typeface="+mn-cs"/>
              </a:rPr>
              <a:t>($303 additional cost per quarter)</a:t>
            </a:r>
          </a:p>
        </p:txBody>
      </p:sp>
      <p:cxnSp>
        <p:nvCxnSpPr>
          <p:cNvPr id="32" name="Straight Connector 31">
            <a:extLst>
              <a:ext uri="{FF2B5EF4-FFF2-40B4-BE49-F238E27FC236}">
                <a16:creationId xmlns:a16="http://schemas.microsoft.com/office/drawing/2014/main" id="{8C9DE7A7-BBE7-701B-CCAD-70DA8D67AD23}"/>
              </a:ext>
            </a:extLst>
          </p:cNvPr>
          <p:cNvCxnSpPr>
            <a:cxnSpLocks/>
            <a:stCxn id="35" idx="4"/>
            <a:endCxn id="38" idx="0"/>
          </p:cNvCxnSpPr>
          <p:nvPr/>
        </p:nvCxnSpPr>
        <p:spPr>
          <a:xfrm>
            <a:off x="764815" y="2238072"/>
            <a:ext cx="0" cy="320519"/>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nvGrpSpPr>
          <p:cNvPr id="33" name="Group 32">
            <a:extLst>
              <a:ext uri="{FF2B5EF4-FFF2-40B4-BE49-F238E27FC236}">
                <a16:creationId xmlns:a16="http://schemas.microsoft.com/office/drawing/2014/main" id="{6FBB86C4-FE2A-65C1-45BC-8085F187E229}"/>
              </a:ext>
            </a:extLst>
          </p:cNvPr>
          <p:cNvGrpSpPr/>
          <p:nvPr/>
        </p:nvGrpSpPr>
        <p:grpSpPr>
          <a:xfrm>
            <a:off x="670560" y="2082293"/>
            <a:ext cx="188509" cy="187151"/>
            <a:chOff x="439557" y="1731286"/>
            <a:chExt cx="175977" cy="175977"/>
          </a:xfrm>
        </p:grpSpPr>
        <p:sp>
          <p:nvSpPr>
            <p:cNvPr id="34" name="Oval 33">
              <a:extLst>
                <a:ext uri="{FF2B5EF4-FFF2-40B4-BE49-F238E27FC236}">
                  <a16:creationId xmlns:a16="http://schemas.microsoft.com/office/drawing/2014/main" id="{5BC15CFF-EC91-8AE7-0FB7-1237C3CF9FA5}"/>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467"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35" name="Oval 34">
              <a:extLst>
                <a:ext uri="{FF2B5EF4-FFF2-40B4-BE49-F238E27FC236}">
                  <a16:creationId xmlns:a16="http://schemas.microsoft.com/office/drawing/2014/main" id="{7265DDC1-E8B7-D9C0-6879-7B552F174FAF}"/>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467" b="0" i="0" u="none" strike="noStrike" kern="1200" cap="none" spc="0" normalizeH="0" baseline="0" noProof="0">
                <a:ln>
                  <a:noFill/>
                </a:ln>
                <a:solidFill>
                  <a:prstClr val="white"/>
                </a:solidFill>
                <a:effectLst/>
                <a:uLnTx/>
                <a:uFillTx/>
                <a:latin typeface="Georgia"/>
                <a:ea typeface="+mn-ea"/>
                <a:cs typeface="+mn-cs"/>
              </a:endParaRPr>
            </a:p>
          </p:txBody>
        </p:sp>
      </p:grpSp>
      <p:grpSp>
        <p:nvGrpSpPr>
          <p:cNvPr id="36" name="Group 35">
            <a:extLst>
              <a:ext uri="{FF2B5EF4-FFF2-40B4-BE49-F238E27FC236}">
                <a16:creationId xmlns:a16="http://schemas.microsoft.com/office/drawing/2014/main" id="{8F0B6DFA-58BD-2DB9-3209-D08E4D937CCE}"/>
              </a:ext>
            </a:extLst>
          </p:cNvPr>
          <p:cNvGrpSpPr/>
          <p:nvPr/>
        </p:nvGrpSpPr>
        <p:grpSpPr>
          <a:xfrm>
            <a:off x="670560" y="2527219"/>
            <a:ext cx="188509" cy="187151"/>
            <a:chOff x="439557" y="1731286"/>
            <a:chExt cx="175977" cy="175977"/>
          </a:xfrm>
        </p:grpSpPr>
        <p:sp>
          <p:nvSpPr>
            <p:cNvPr id="37" name="Oval 36">
              <a:extLst>
                <a:ext uri="{FF2B5EF4-FFF2-40B4-BE49-F238E27FC236}">
                  <a16:creationId xmlns:a16="http://schemas.microsoft.com/office/drawing/2014/main" id="{D7F667AA-E943-7322-ED00-DCC1E0C08882}"/>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467"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38" name="Oval 37">
              <a:extLst>
                <a:ext uri="{FF2B5EF4-FFF2-40B4-BE49-F238E27FC236}">
                  <a16:creationId xmlns:a16="http://schemas.microsoft.com/office/drawing/2014/main" id="{136A84C2-CC8A-7949-A1FF-CC654077BD74}"/>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467" b="0" i="0" u="none" strike="noStrike" kern="1200" cap="none" spc="0" normalizeH="0" baseline="0" noProof="0">
                <a:ln>
                  <a:noFill/>
                </a:ln>
                <a:solidFill>
                  <a:prstClr val="white"/>
                </a:solidFill>
                <a:effectLst/>
                <a:uLnTx/>
                <a:uFillTx/>
                <a:latin typeface="Georgia"/>
                <a:ea typeface="+mn-ea"/>
                <a:cs typeface="+mn-cs"/>
              </a:endParaRPr>
            </a:p>
          </p:txBody>
        </p:sp>
      </p:grpSp>
      <p:sp>
        <p:nvSpPr>
          <p:cNvPr id="39" name="Rectangle 38">
            <a:extLst>
              <a:ext uri="{FF2B5EF4-FFF2-40B4-BE49-F238E27FC236}">
                <a16:creationId xmlns:a16="http://schemas.microsoft.com/office/drawing/2014/main" id="{7332AA8D-DB7B-D5F9-F02A-D8F040410C3E}"/>
              </a:ext>
            </a:extLst>
          </p:cNvPr>
          <p:cNvSpPr/>
          <p:nvPr/>
        </p:nvSpPr>
        <p:spPr>
          <a:xfrm>
            <a:off x="680794" y="3016412"/>
            <a:ext cx="10928618" cy="37604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o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Georgia"/>
                <a:ea typeface="+mn-ea"/>
                <a:cs typeface="+mn-cs"/>
              </a:rPr>
              <a:t>The rate during periods of nonadherence was 39% higher for hospitalizations, 76% higher for inpatient days, and 16% higher for ED visits relative to </a:t>
            </a:r>
            <a:br>
              <a:rPr kumimoji="0" lang="en-US" sz="1200" b="0" i="0" u="none" strike="noStrike" kern="1200" cap="none" spc="0" normalizeH="0" baseline="0" noProof="0" dirty="0">
                <a:ln>
                  <a:noFill/>
                </a:ln>
                <a:solidFill>
                  <a:srgbClr val="000000"/>
                </a:solidFill>
                <a:effectLst/>
                <a:uLnTx/>
                <a:uFillTx/>
                <a:latin typeface="Georgia"/>
                <a:ea typeface="+mn-ea"/>
                <a:cs typeface="+mn-cs"/>
              </a:rPr>
            </a:br>
            <a:r>
              <a:rPr kumimoji="0" lang="en-US" sz="1200" b="0" i="0" u="none" strike="noStrike" kern="1200" cap="none" spc="0" normalizeH="0" baseline="0" noProof="0" dirty="0">
                <a:ln>
                  <a:noFill/>
                </a:ln>
                <a:solidFill>
                  <a:srgbClr val="000000"/>
                </a:solidFill>
                <a:effectLst/>
                <a:uLnTx/>
                <a:uFillTx/>
                <a:latin typeface="Georgia"/>
                <a:ea typeface="+mn-ea"/>
                <a:cs typeface="+mn-cs"/>
              </a:rPr>
              <a:t>periods of adherence</a:t>
            </a:r>
          </a:p>
        </p:txBody>
      </p:sp>
      <p:sp>
        <p:nvSpPr>
          <p:cNvPr id="40" name="Rectangle 39">
            <a:extLst>
              <a:ext uri="{FF2B5EF4-FFF2-40B4-BE49-F238E27FC236}">
                <a16:creationId xmlns:a16="http://schemas.microsoft.com/office/drawing/2014/main" id="{90783068-DCBB-94B5-1C51-B6F1AC90361D}"/>
              </a:ext>
            </a:extLst>
          </p:cNvPr>
          <p:cNvSpPr/>
          <p:nvPr/>
        </p:nvSpPr>
        <p:spPr>
          <a:xfrm>
            <a:off x="953324" y="2102217"/>
            <a:ext cx="10667176" cy="18466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Georgia"/>
                <a:ea typeface="+mn-ea"/>
                <a:cs typeface="+mn-cs"/>
              </a:rPr>
              <a:t>With higher incidence of hospitalizations, inpatient days, and ED visits</a:t>
            </a:r>
          </a:p>
        </p:txBody>
      </p:sp>
      <p:graphicFrame>
        <p:nvGraphicFramePr>
          <p:cNvPr id="41" name="Table 40">
            <a:extLst>
              <a:ext uri="{FF2B5EF4-FFF2-40B4-BE49-F238E27FC236}">
                <a16:creationId xmlns:a16="http://schemas.microsoft.com/office/drawing/2014/main" id="{751975CC-1561-622E-AF8A-E22ACED0E9B1}"/>
              </a:ext>
            </a:extLst>
          </p:cNvPr>
          <p:cNvGraphicFramePr>
            <a:graphicFrameLocks noGrp="1"/>
          </p:cNvGraphicFramePr>
          <p:nvPr/>
        </p:nvGraphicFramePr>
        <p:xfrm>
          <a:off x="670560" y="3438743"/>
          <a:ext cx="10949942" cy="2289048"/>
        </p:xfrm>
        <a:graphic>
          <a:graphicData uri="http://schemas.openxmlformats.org/drawingml/2006/table">
            <a:tbl>
              <a:tblPr>
                <a:tableStyleId>{F5AB1C69-6EDB-4FF4-983F-18BD219EF322}</a:tableStyleId>
              </a:tblPr>
              <a:tblGrid>
                <a:gridCol w="1915614">
                  <a:extLst>
                    <a:ext uri="{9D8B030D-6E8A-4147-A177-3AD203B41FA5}">
                      <a16:colId xmlns:a16="http://schemas.microsoft.com/office/drawing/2014/main" val="2456970389"/>
                    </a:ext>
                  </a:extLst>
                </a:gridCol>
                <a:gridCol w="2258582">
                  <a:extLst>
                    <a:ext uri="{9D8B030D-6E8A-4147-A177-3AD203B41FA5}">
                      <a16:colId xmlns:a16="http://schemas.microsoft.com/office/drawing/2014/main" val="4002095100"/>
                    </a:ext>
                  </a:extLst>
                </a:gridCol>
                <a:gridCol w="2258582">
                  <a:extLst>
                    <a:ext uri="{9D8B030D-6E8A-4147-A177-3AD203B41FA5}">
                      <a16:colId xmlns:a16="http://schemas.microsoft.com/office/drawing/2014/main" val="2880818408"/>
                    </a:ext>
                  </a:extLst>
                </a:gridCol>
                <a:gridCol w="2258582">
                  <a:extLst>
                    <a:ext uri="{9D8B030D-6E8A-4147-A177-3AD203B41FA5}">
                      <a16:colId xmlns:a16="http://schemas.microsoft.com/office/drawing/2014/main" val="2244795808"/>
                    </a:ext>
                  </a:extLst>
                </a:gridCol>
                <a:gridCol w="2258582">
                  <a:extLst>
                    <a:ext uri="{9D8B030D-6E8A-4147-A177-3AD203B41FA5}">
                      <a16:colId xmlns:a16="http://schemas.microsoft.com/office/drawing/2014/main" val="713858864"/>
                    </a:ext>
                  </a:extLst>
                </a:gridCol>
              </a:tblGrid>
              <a:tr h="154009">
                <a:tc>
                  <a:txBody>
                    <a:bodyPr/>
                    <a:lstStyle/>
                    <a:p>
                      <a:pPr algn="l" fontAlgn="b"/>
                      <a:endParaRPr lang="en-IN" sz="1100" b="0" i="0" u="none" strike="noStrike" dirty="0">
                        <a:solidFill>
                          <a:srgbClr val="000000"/>
                        </a:solidFill>
                        <a:effectLst/>
                        <a:latin typeface="+mj-lt"/>
                      </a:endParaRPr>
                    </a:p>
                  </a:txBody>
                  <a:tcPr marL="0" marR="0" marT="48768" marB="48768"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gridSpan="4">
                  <a:txBody>
                    <a:bodyPr/>
                    <a:lstStyle/>
                    <a:p>
                      <a:pPr algn="ctr" fontAlgn="b"/>
                      <a:r>
                        <a:rPr lang="en-US" sz="1100" b="0" i="0" u="none" strike="noStrike" dirty="0">
                          <a:solidFill>
                            <a:schemeClr val="bg1"/>
                          </a:solidFill>
                          <a:effectLst/>
                          <a:latin typeface="+mj-lt"/>
                        </a:rPr>
                        <a:t>Cost associated with non-adherence with ASMS</a:t>
                      </a:r>
                    </a:p>
                  </a:txBody>
                  <a:tcPr marL="0" marR="0" marT="48768" marB="48768" anchor="b">
                    <a:lnL w="12700" cmpd="sng">
                      <a:noFill/>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solidFill>
                      <a:schemeClr val="accent3"/>
                    </a:solidFill>
                  </a:tcPr>
                </a:tc>
                <a:tc hMerge="1">
                  <a:txBody>
                    <a:bodyPr/>
                    <a:lstStyle/>
                    <a:p>
                      <a:pPr algn="ctr" fontAlgn="b"/>
                      <a:endParaRPr lang="en-US" sz="1100" b="1" i="0" u="none" strike="noStrike">
                        <a:solidFill>
                          <a:schemeClr val="bg1"/>
                        </a:solidFill>
                        <a:effectLst/>
                        <a:latin typeface="Calibri" panose="020F0502020204030204" pitchFamily="34" charset="0"/>
                      </a:endParaRPr>
                    </a:p>
                  </a:txBody>
                  <a:tcPr marL="0" marR="0" marT="36576" marB="36576" anchor="b">
                    <a:solidFill>
                      <a:schemeClr val="accent3"/>
                    </a:solidFill>
                  </a:tcPr>
                </a:tc>
                <a:tc hMerge="1">
                  <a:txBody>
                    <a:bodyPr/>
                    <a:lstStyle/>
                    <a:p>
                      <a:pPr algn="ctr" fontAlgn="b"/>
                      <a:endParaRPr lang="en-IN" sz="1100" b="1" i="0" u="none" strike="noStrike">
                        <a:solidFill>
                          <a:schemeClr val="bg1"/>
                        </a:solidFill>
                        <a:effectLst/>
                        <a:latin typeface="Calibri" panose="020F0502020204030204" pitchFamily="34" charset="0"/>
                      </a:endParaRPr>
                    </a:p>
                  </a:txBody>
                  <a:tcPr marL="0" marR="0" marT="36576" marB="36576" anchor="b">
                    <a:solidFill>
                      <a:schemeClr val="accent3"/>
                    </a:solidFill>
                  </a:tcPr>
                </a:tc>
                <a:tc hMerge="1">
                  <a:txBody>
                    <a:bodyPr/>
                    <a:lstStyle/>
                    <a:p>
                      <a:pPr algn="ctr" fontAlgn="b"/>
                      <a:endParaRPr lang="en-IN" sz="1100" b="1" i="0" u="none" strike="noStrike">
                        <a:solidFill>
                          <a:schemeClr val="bg1"/>
                        </a:solidFill>
                        <a:effectLst/>
                        <a:latin typeface="Calibri" panose="020F0502020204030204" pitchFamily="34" charset="0"/>
                      </a:endParaRPr>
                    </a:p>
                  </a:txBody>
                  <a:tcPr marL="0" marR="0" marT="36576" marB="36576" anchor="b">
                    <a:solidFill>
                      <a:schemeClr val="accent3"/>
                    </a:solidFill>
                  </a:tcPr>
                </a:tc>
                <a:extLst>
                  <a:ext uri="{0D108BD9-81ED-4DB2-BD59-A6C34878D82A}">
                    <a16:rowId xmlns:a16="http://schemas.microsoft.com/office/drawing/2014/main" val="3532960134"/>
                  </a:ext>
                </a:extLst>
              </a:tr>
              <a:tr h="254449">
                <a:tc>
                  <a:txBody>
                    <a:bodyPr/>
                    <a:lstStyle/>
                    <a:p>
                      <a:pPr algn="l" fontAlgn="b"/>
                      <a:endParaRPr lang="en-IN" sz="1100" b="0" i="0" u="none" strike="noStrike" dirty="0">
                        <a:solidFill>
                          <a:srgbClr val="000000"/>
                        </a:solidFill>
                        <a:effectLst/>
                        <a:latin typeface="+mj-lt"/>
                      </a:endParaRPr>
                    </a:p>
                  </a:txBody>
                  <a:tcPr marR="0" marT="48768" marB="48768"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b"/>
                      <a:r>
                        <a:rPr lang="en-US" sz="1100" b="0" u="none" strike="noStrike" dirty="0">
                          <a:solidFill>
                            <a:schemeClr val="bg1"/>
                          </a:solidFill>
                          <a:effectLst/>
                          <a:latin typeface="+mj-lt"/>
                        </a:rPr>
                        <a:t>Mean cost for non-adherent quarters (+SD)</a:t>
                      </a:r>
                      <a:endParaRPr lang="en-US" sz="1100" b="0" i="0" u="none" strike="noStrike" dirty="0">
                        <a:solidFill>
                          <a:schemeClr val="bg1"/>
                        </a:solidFill>
                        <a:effectLst/>
                        <a:latin typeface="+mj-lt"/>
                      </a:endParaRPr>
                    </a:p>
                  </a:txBody>
                  <a:tcPr marL="0" marR="0" marT="48768" marB="48768" anchor="b">
                    <a:lnL w="12700" cmpd="sng">
                      <a:noFill/>
                    </a:lnL>
                    <a:lnR w="6350" cap="flat" cmpd="sng" algn="ctr">
                      <a:solidFill>
                        <a:schemeClr val="bg1">
                          <a:lumMod val="95000"/>
                        </a:schemeClr>
                      </a:solidFill>
                      <a:prstDash val="solid"/>
                      <a:round/>
                      <a:headEnd type="none" w="med" len="med"/>
                      <a:tailEnd type="none" w="med" len="med"/>
                    </a:lnR>
                    <a:lnT w="6350" cap="flat" cmpd="sng" algn="ctr">
                      <a:noFill/>
                      <a:prstDash val="solid"/>
                      <a:round/>
                      <a:headEnd type="none" w="med" len="med"/>
                      <a:tailEnd type="none" w="med" len="med"/>
                    </a:lnT>
                    <a:solidFill>
                      <a:schemeClr val="accent1"/>
                    </a:solidFill>
                  </a:tcPr>
                </a:tc>
                <a:tc>
                  <a:txBody>
                    <a:bodyPr/>
                    <a:lstStyle/>
                    <a:p>
                      <a:pPr algn="ctr" fontAlgn="b"/>
                      <a:r>
                        <a:rPr lang="en-US" sz="1100" b="0" u="none" strike="noStrike" dirty="0">
                          <a:solidFill>
                            <a:schemeClr val="bg1"/>
                          </a:solidFill>
                          <a:effectLst/>
                          <a:latin typeface="+mj-lt"/>
                        </a:rPr>
                        <a:t>Mean cost for adherent quarters (+SD)</a:t>
                      </a:r>
                      <a:endParaRPr lang="en-US" sz="1100" b="0" i="0" u="none" strike="noStrike" dirty="0">
                        <a:solidFill>
                          <a:schemeClr val="bg1"/>
                        </a:solidFill>
                        <a:effectLst/>
                        <a:latin typeface="+mj-lt"/>
                      </a:endParaRPr>
                    </a:p>
                  </a:txBody>
                  <a:tcPr marL="0" marR="0" marT="48768" marB="48768" anchor="b">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6350" cap="flat" cmpd="sng" algn="ctr">
                      <a:noFill/>
                      <a:prstDash val="solid"/>
                      <a:round/>
                      <a:headEnd type="none" w="med" len="med"/>
                      <a:tailEnd type="none" w="med" len="med"/>
                    </a:lnT>
                    <a:solidFill>
                      <a:schemeClr val="accent1"/>
                    </a:solidFill>
                  </a:tcPr>
                </a:tc>
                <a:tc>
                  <a:txBody>
                    <a:bodyPr/>
                    <a:lstStyle/>
                    <a:p>
                      <a:pPr algn="ctr" fontAlgn="b"/>
                      <a:r>
                        <a:rPr lang="en-IN" sz="1100" b="0" u="none" strike="noStrike" dirty="0">
                          <a:solidFill>
                            <a:schemeClr val="bg1"/>
                          </a:solidFill>
                          <a:effectLst/>
                          <a:latin typeface="+mj-lt"/>
                        </a:rPr>
                        <a:t>Unadjusted </a:t>
                      </a:r>
                      <a:br>
                        <a:rPr lang="en-IN" sz="1100" b="0" u="none" strike="noStrike" dirty="0">
                          <a:solidFill>
                            <a:schemeClr val="bg1"/>
                          </a:solidFill>
                          <a:effectLst/>
                          <a:latin typeface="+mj-lt"/>
                        </a:rPr>
                      </a:br>
                      <a:r>
                        <a:rPr lang="en-IN" sz="1100" b="0" u="none" strike="noStrike" dirty="0">
                          <a:solidFill>
                            <a:schemeClr val="bg1"/>
                          </a:solidFill>
                          <a:effectLst/>
                          <a:latin typeface="+mj-lt"/>
                        </a:rPr>
                        <a:t>incremental cost</a:t>
                      </a:r>
                      <a:endParaRPr lang="en-IN" sz="1100" b="0" i="0" u="none" strike="noStrike" dirty="0">
                        <a:solidFill>
                          <a:schemeClr val="bg1"/>
                        </a:solidFill>
                        <a:effectLst/>
                        <a:latin typeface="+mj-lt"/>
                      </a:endParaRPr>
                    </a:p>
                  </a:txBody>
                  <a:tcPr marL="0" marR="0" marT="48768" marB="48768" anchor="b">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6350" cap="flat" cmpd="sng" algn="ctr">
                      <a:noFill/>
                      <a:prstDash val="solid"/>
                      <a:round/>
                      <a:headEnd type="none" w="med" len="med"/>
                      <a:tailEnd type="none" w="med" len="med"/>
                    </a:lnT>
                    <a:solidFill>
                      <a:schemeClr val="accent1"/>
                    </a:solidFill>
                  </a:tcPr>
                </a:tc>
                <a:tc>
                  <a:txBody>
                    <a:bodyPr/>
                    <a:lstStyle/>
                    <a:p>
                      <a:pPr algn="ctr" fontAlgn="b"/>
                      <a:r>
                        <a:rPr lang="en-IN" sz="1100" b="0" u="none" strike="noStrike" dirty="0">
                          <a:solidFill>
                            <a:schemeClr val="bg1"/>
                          </a:solidFill>
                          <a:effectLst/>
                          <a:latin typeface="+mj-lt"/>
                        </a:rPr>
                        <a:t>Adjusted </a:t>
                      </a:r>
                      <a:br>
                        <a:rPr lang="en-IN" sz="1100" b="0" u="none" strike="noStrike" dirty="0">
                          <a:solidFill>
                            <a:schemeClr val="bg1"/>
                          </a:solidFill>
                          <a:effectLst/>
                          <a:latin typeface="+mj-lt"/>
                        </a:rPr>
                      </a:br>
                      <a:r>
                        <a:rPr lang="en-IN" sz="1100" b="0" u="none" strike="noStrike" dirty="0">
                          <a:solidFill>
                            <a:schemeClr val="bg1"/>
                          </a:solidFill>
                          <a:effectLst/>
                          <a:latin typeface="+mj-lt"/>
                        </a:rPr>
                        <a:t>incremental cost</a:t>
                      </a:r>
                      <a:endParaRPr lang="en-IN" sz="1100" b="0" i="0" u="none" strike="noStrike" dirty="0">
                        <a:solidFill>
                          <a:schemeClr val="bg1"/>
                        </a:solidFill>
                        <a:effectLst/>
                        <a:latin typeface="+mj-lt"/>
                      </a:endParaRPr>
                    </a:p>
                  </a:txBody>
                  <a:tcPr marL="0" marR="0" marT="48768" marB="48768" anchor="b">
                    <a:lnL w="6350" cap="flat" cmpd="sng" algn="ctr">
                      <a:solidFill>
                        <a:schemeClr val="bg1">
                          <a:lumMod val="9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solidFill>
                      <a:schemeClr val="accent1"/>
                    </a:solidFill>
                  </a:tcPr>
                </a:tc>
                <a:extLst>
                  <a:ext uri="{0D108BD9-81ED-4DB2-BD59-A6C34878D82A}">
                    <a16:rowId xmlns:a16="http://schemas.microsoft.com/office/drawing/2014/main" val="3750341360"/>
                  </a:ext>
                </a:extLst>
              </a:tr>
              <a:tr h="154009">
                <a:tc>
                  <a:txBody>
                    <a:bodyPr/>
                    <a:lstStyle/>
                    <a:p>
                      <a:pPr algn="l" fontAlgn="b"/>
                      <a:r>
                        <a:rPr lang="en-IN" sz="1100" b="1" u="none" strike="noStrike" dirty="0">
                          <a:effectLst/>
                          <a:latin typeface="+mj-lt"/>
                        </a:rPr>
                        <a:t>Inpatient</a:t>
                      </a:r>
                      <a:endParaRPr lang="en-IN" sz="1100" b="1" i="0" u="none" strike="noStrike" dirty="0">
                        <a:solidFill>
                          <a:srgbClr val="000000"/>
                        </a:solidFill>
                        <a:effectLst/>
                        <a:latin typeface="+mj-lt"/>
                      </a:endParaRPr>
                    </a:p>
                  </a:txBody>
                  <a:tcPr marL="0" marR="0" marT="48768" marB="48768" anchor="b">
                    <a:lnL w="6350" cap="flat" cmpd="sng" algn="ctr">
                      <a:no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12700" cmpd="sng">
                      <a:noFill/>
                    </a:lnT>
                    <a:lnB w="6350" cap="flat" cmpd="sng" algn="ctr">
                      <a:solidFill>
                        <a:schemeClr val="bg1">
                          <a:lumMod val="65000"/>
                        </a:schemeClr>
                      </a:solidFill>
                      <a:prstDash val="dash"/>
                      <a:round/>
                      <a:headEnd type="none" w="med" len="med"/>
                      <a:tailEnd type="none" w="med" len="med"/>
                    </a:lnB>
                    <a:noFill/>
                  </a:tcPr>
                </a:tc>
                <a:tc>
                  <a:txBody>
                    <a:bodyPr/>
                    <a:lstStyle/>
                    <a:p>
                      <a:pPr algn="ctr" fontAlgn="b"/>
                      <a:r>
                        <a:rPr lang="en-IN" sz="1100" u="none" strike="noStrike" dirty="0">
                          <a:effectLst/>
                          <a:latin typeface="+mn-lt"/>
                        </a:rPr>
                        <a:t>$1,670.57 ± $8,293</a:t>
                      </a:r>
                      <a:endParaRPr lang="en-IN" sz="1100" b="0" i="0" u="none" strike="noStrike" dirty="0">
                        <a:solidFill>
                          <a:srgbClr val="000000"/>
                        </a:solidFill>
                        <a:effectLst/>
                        <a:latin typeface="+mn-lt"/>
                      </a:endParaRPr>
                    </a:p>
                  </a:txBody>
                  <a:tcPr marL="0" marR="0" marT="48768" marB="48768" anchor="b">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B w="6350" cap="flat" cmpd="sng" algn="ctr">
                      <a:solidFill>
                        <a:schemeClr val="bg1">
                          <a:lumMod val="65000"/>
                        </a:schemeClr>
                      </a:solidFill>
                      <a:prstDash val="dash"/>
                      <a:round/>
                      <a:headEnd type="none" w="med" len="med"/>
                      <a:tailEnd type="none" w="med" len="med"/>
                    </a:lnB>
                    <a:noFill/>
                  </a:tcPr>
                </a:tc>
                <a:tc>
                  <a:txBody>
                    <a:bodyPr/>
                    <a:lstStyle/>
                    <a:p>
                      <a:pPr algn="ctr" fontAlgn="b"/>
                      <a:r>
                        <a:rPr lang="en-IN" sz="1100" u="none" strike="noStrike">
                          <a:effectLst/>
                          <a:latin typeface="+mn-lt"/>
                        </a:rPr>
                        <a:t>$746.14 ± $5,837</a:t>
                      </a:r>
                      <a:endParaRPr lang="en-IN" sz="1100" b="0" i="0" u="none" strike="noStrike">
                        <a:solidFill>
                          <a:srgbClr val="000000"/>
                        </a:solidFill>
                        <a:effectLst/>
                        <a:latin typeface="+mn-lt"/>
                      </a:endParaRPr>
                    </a:p>
                  </a:txBody>
                  <a:tcPr marL="0" marR="0" marT="48768" marB="48768" anchor="b">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B w="6350" cap="flat" cmpd="sng" algn="ctr">
                      <a:solidFill>
                        <a:schemeClr val="bg1">
                          <a:lumMod val="65000"/>
                        </a:schemeClr>
                      </a:solidFill>
                      <a:prstDash val="dash"/>
                      <a:round/>
                      <a:headEnd type="none" w="med" len="med"/>
                      <a:tailEnd type="none" w="med" len="med"/>
                    </a:lnB>
                    <a:noFill/>
                  </a:tcPr>
                </a:tc>
                <a:tc>
                  <a:txBody>
                    <a:bodyPr/>
                    <a:lstStyle/>
                    <a:p>
                      <a:pPr algn="ctr" fontAlgn="b"/>
                      <a:r>
                        <a:rPr lang="en-IN" sz="1100" u="none" strike="noStrike">
                          <a:effectLst/>
                          <a:latin typeface="+mn-lt"/>
                        </a:rPr>
                        <a:t>$924.43</a:t>
                      </a:r>
                      <a:endParaRPr lang="en-IN" sz="1100" b="0" i="0" u="none" strike="noStrike">
                        <a:solidFill>
                          <a:srgbClr val="000000"/>
                        </a:solidFill>
                        <a:effectLst/>
                        <a:latin typeface="+mn-lt"/>
                      </a:endParaRPr>
                    </a:p>
                  </a:txBody>
                  <a:tcPr marL="0" marR="0" marT="48768" marB="48768" anchor="b">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B w="6350" cap="flat" cmpd="sng" algn="ctr">
                      <a:solidFill>
                        <a:schemeClr val="bg1">
                          <a:lumMod val="65000"/>
                        </a:schemeClr>
                      </a:solidFill>
                      <a:prstDash val="dash"/>
                      <a:round/>
                      <a:headEnd type="none" w="med" len="med"/>
                      <a:tailEnd type="none" w="med" len="med"/>
                    </a:lnB>
                    <a:noFill/>
                  </a:tcPr>
                </a:tc>
                <a:tc>
                  <a:txBody>
                    <a:bodyPr/>
                    <a:lstStyle/>
                    <a:p>
                      <a:pPr algn="ctr" fontAlgn="b"/>
                      <a:r>
                        <a:rPr lang="en-IN" sz="1100" u="none" strike="noStrike" dirty="0">
                          <a:effectLst/>
                          <a:latin typeface="+mn-lt"/>
                        </a:rPr>
                        <a:t>$4,320.44</a:t>
                      </a:r>
                      <a:endParaRPr lang="en-IN" sz="1100" b="0" i="0" u="none" strike="noStrike" dirty="0">
                        <a:solidFill>
                          <a:srgbClr val="000000"/>
                        </a:solidFill>
                        <a:effectLst/>
                        <a:latin typeface="+mn-lt"/>
                      </a:endParaRPr>
                    </a:p>
                  </a:txBody>
                  <a:tcPr marL="0" marR="0" marT="48768" marB="48768" anchor="b">
                    <a:lnL w="6350" cap="flat" cmpd="sng" algn="ctr">
                      <a:solidFill>
                        <a:schemeClr val="bg1">
                          <a:lumMod val="95000"/>
                        </a:schemeClr>
                      </a:solidFill>
                      <a:prstDash val="solid"/>
                      <a:round/>
                      <a:headEnd type="none" w="med" len="med"/>
                      <a:tailEnd type="none" w="med" len="med"/>
                    </a:lnL>
                    <a:lnR w="6350" cap="flat" cmpd="sng" algn="ctr">
                      <a:noFill/>
                      <a:prstDash val="solid"/>
                      <a:round/>
                      <a:headEnd type="none" w="med" len="med"/>
                      <a:tailEnd type="none" w="med" len="med"/>
                    </a:lnR>
                    <a:lnB w="6350" cap="flat" cmpd="sng" algn="ctr">
                      <a:solidFill>
                        <a:schemeClr val="bg1">
                          <a:lumMod val="65000"/>
                        </a:schemeClr>
                      </a:solidFill>
                      <a:prstDash val="dash"/>
                      <a:round/>
                      <a:headEnd type="none" w="med" len="med"/>
                      <a:tailEnd type="none" w="med" len="med"/>
                    </a:lnB>
                    <a:noFill/>
                  </a:tcPr>
                </a:tc>
                <a:extLst>
                  <a:ext uri="{0D108BD9-81ED-4DB2-BD59-A6C34878D82A}">
                    <a16:rowId xmlns:a16="http://schemas.microsoft.com/office/drawing/2014/main" val="3803732014"/>
                  </a:ext>
                </a:extLst>
              </a:tr>
              <a:tr h="154009">
                <a:tc>
                  <a:txBody>
                    <a:bodyPr/>
                    <a:lstStyle/>
                    <a:p>
                      <a:pPr algn="l" fontAlgn="b"/>
                      <a:r>
                        <a:rPr lang="en-IN" sz="1100" b="1" u="none" strike="noStrike" dirty="0">
                          <a:effectLst/>
                          <a:latin typeface="+mj-lt"/>
                        </a:rPr>
                        <a:t>ED</a:t>
                      </a:r>
                      <a:endParaRPr lang="en-IN" sz="1100" b="1" i="0" u="none" strike="noStrike" dirty="0">
                        <a:solidFill>
                          <a:srgbClr val="000000"/>
                        </a:solidFill>
                        <a:effectLst/>
                        <a:latin typeface="+mj-lt"/>
                      </a:endParaRPr>
                    </a:p>
                  </a:txBody>
                  <a:tcPr marL="0" marR="0" marT="48768" marB="48768" anchor="b">
                    <a:lnL w="6350" cap="flat" cmpd="sng" algn="ctr">
                      <a:no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tc>
                  <a:txBody>
                    <a:bodyPr/>
                    <a:lstStyle/>
                    <a:p>
                      <a:pPr algn="ctr" fontAlgn="b"/>
                      <a:r>
                        <a:rPr lang="en-IN" sz="1100" u="none" strike="noStrike" dirty="0">
                          <a:effectLst/>
                          <a:latin typeface="+mn-lt"/>
                        </a:rPr>
                        <a:t>$101.49 ± $1,819</a:t>
                      </a:r>
                      <a:endParaRPr lang="en-IN" sz="1100" b="0" i="0" u="none" strike="noStrike" dirty="0">
                        <a:solidFill>
                          <a:srgbClr val="000000"/>
                        </a:solidFill>
                        <a:effectLst/>
                        <a:latin typeface="+mn-lt"/>
                      </a:endParaRPr>
                    </a:p>
                  </a:txBody>
                  <a:tcPr marL="0" marR="0" marT="48768" marB="48768" anchor="b">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tc>
                  <a:txBody>
                    <a:bodyPr/>
                    <a:lstStyle/>
                    <a:p>
                      <a:pPr algn="ctr" fontAlgn="b"/>
                      <a:r>
                        <a:rPr lang="en-IN" sz="1100" u="none" strike="noStrike" dirty="0">
                          <a:effectLst/>
                          <a:latin typeface="+mn-lt"/>
                        </a:rPr>
                        <a:t>$68.73 ± $3,366</a:t>
                      </a:r>
                      <a:endParaRPr lang="en-IN" sz="1100" b="0" i="0" u="none" strike="noStrike" dirty="0">
                        <a:solidFill>
                          <a:srgbClr val="000000"/>
                        </a:solidFill>
                        <a:effectLst/>
                        <a:latin typeface="+mn-lt"/>
                      </a:endParaRPr>
                    </a:p>
                  </a:txBody>
                  <a:tcPr marL="0" marR="0" marT="48768" marB="48768" anchor="b">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tc>
                  <a:txBody>
                    <a:bodyPr/>
                    <a:lstStyle/>
                    <a:p>
                      <a:pPr algn="ctr" fontAlgn="b"/>
                      <a:r>
                        <a:rPr lang="en-IN" sz="1100" u="none" strike="noStrike">
                          <a:effectLst/>
                          <a:latin typeface="+mn-lt"/>
                        </a:rPr>
                        <a:t>$32.76</a:t>
                      </a:r>
                      <a:endParaRPr lang="en-IN" sz="1100" b="0" i="0" u="none" strike="noStrike">
                        <a:solidFill>
                          <a:srgbClr val="000000"/>
                        </a:solidFill>
                        <a:effectLst/>
                        <a:latin typeface="+mn-lt"/>
                      </a:endParaRPr>
                    </a:p>
                  </a:txBody>
                  <a:tcPr marL="0" marR="0" marT="48768" marB="48768" anchor="b">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tc>
                  <a:txBody>
                    <a:bodyPr/>
                    <a:lstStyle/>
                    <a:p>
                      <a:pPr algn="ctr" fontAlgn="b"/>
                      <a:r>
                        <a:rPr lang="en-IN" sz="1100" u="none" strike="noStrike" dirty="0">
                          <a:effectLst/>
                          <a:latin typeface="+mn-lt"/>
                        </a:rPr>
                        <a:t>$303.44</a:t>
                      </a:r>
                      <a:endParaRPr lang="en-IN" sz="1100" b="0" i="0" u="none" strike="noStrike" dirty="0">
                        <a:solidFill>
                          <a:srgbClr val="000000"/>
                        </a:solidFill>
                        <a:effectLst/>
                        <a:latin typeface="+mn-lt"/>
                      </a:endParaRPr>
                    </a:p>
                  </a:txBody>
                  <a:tcPr marL="0" marR="0" marT="48768" marB="48768" anchor="b">
                    <a:lnL w="6350" cap="flat" cmpd="sng" algn="ctr">
                      <a:solidFill>
                        <a:schemeClr val="bg1">
                          <a:lumMod val="9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extLst>
                  <a:ext uri="{0D108BD9-81ED-4DB2-BD59-A6C34878D82A}">
                    <a16:rowId xmlns:a16="http://schemas.microsoft.com/office/drawing/2014/main" val="167021752"/>
                  </a:ext>
                </a:extLst>
              </a:tr>
              <a:tr h="154009">
                <a:tc>
                  <a:txBody>
                    <a:bodyPr/>
                    <a:lstStyle/>
                    <a:p>
                      <a:pPr algn="l" fontAlgn="b"/>
                      <a:r>
                        <a:rPr lang="en-IN" sz="1100" b="1" u="none" strike="noStrike" dirty="0">
                          <a:effectLst/>
                          <a:latin typeface="+mj-lt"/>
                        </a:rPr>
                        <a:t>Outpatient</a:t>
                      </a:r>
                      <a:endParaRPr lang="en-IN" sz="1100" b="1" i="0" u="none" strike="noStrike" dirty="0">
                        <a:solidFill>
                          <a:srgbClr val="000000"/>
                        </a:solidFill>
                        <a:effectLst/>
                        <a:latin typeface="+mj-lt"/>
                      </a:endParaRPr>
                    </a:p>
                  </a:txBody>
                  <a:tcPr marL="0" marR="0" marT="48768" marB="48768" anchor="b">
                    <a:lnL w="6350" cap="flat" cmpd="sng" algn="ctr">
                      <a:no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tc>
                  <a:txBody>
                    <a:bodyPr/>
                    <a:lstStyle/>
                    <a:p>
                      <a:pPr algn="ctr" fontAlgn="b"/>
                      <a:r>
                        <a:rPr lang="en-IN" sz="1100" u="none" strike="noStrike" dirty="0">
                          <a:effectLst/>
                          <a:latin typeface="+mn-lt"/>
                        </a:rPr>
                        <a:t>$543.10 ± $1,516</a:t>
                      </a:r>
                      <a:endParaRPr lang="en-IN" sz="1100" b="0" i="0" u="none" strike="noStrike" dirty="0">
                        <a:solidFill>
                          <a:srgbClr val="000000"/>
                        </a:solidFill>
                        <a:effectLst/>
                        <a:latin typeface="+mn-lt"/>
                      </a:endParaRPr>
                    </a:p>
                  </a:txBody>
                  <a:tcPr marL="0" marR="0" marT="48768" marB="48768" anchor="b">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tc>
                  <a:txBody>
                    <a:bodyPr/>
                    <a:lstStyle/>
                    <a:p>
                      <a:pPr algn="ctr" fontAlgn="b"/>
                      <a:r>
                        <a:rPr lang="en-IN" sz="1100" u="none" strike="noStrike" dirty="0">
                          <a:effectLst/>
                          <a:latin typeface="+mn-lt"/>
                        </a:rPr>
                        <a:t>$677.49 ± $1,845</a:t>
                      </a:r>
                      <a:endParaRPr lang="en-IN" sz="1100" b="0" i="0" u="none" strike="noStrike" dirty="0">
                        <a:solidFill>
                          <a:srgbClr val="000000"/>
                        </a:solidFill>
                        <a:effectLst/>
                        <a:latin typeface="+mn-lt"/>
                      </a:endParaRPr>
                    </a:p>
                  </a:txBody>
                  <a:tcPr marL="0" marR="0" marT="48768" marB="48768" anchor="b">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tc>
                  <a:txBody>
                    <a:bodyPr/>
                    <a:lstStyle/>
                    <a:p>
                      <a:pPr algn="ctr" fontAlgn="b"/>
                      <a:r>
                        <a:rPr lang="en-IN" sz="1100" u="none" strike="noStrike">
                          <a:effectLst/>
                          <a:latin typeface="+mn-lt"/>
                        </a:rPr>
                        <a:t>-$134.39</a:t>
                      </a:r>
                      <a:endParaRPr lang="en-IN" sz="1100" b="0" i="0" u="none" strike="noStrike">
                        <a:solidFill>
                          <a:srgbClr val="000000"/>
                        </a:solidFill>
                        <a:effectLst/>
                        <a:latin typeface="+mn-lt"/>
                      </a:endParaRPr>
                    </a:p>
                  </a:txBody>
                  <a:tcPr marL="0" marR="0" marT="48768" marB="48768" anchor="b">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tc>
                  <a:txBody>
                    <a:bodyPr/>
                    <a:lstStyle/>
                    <a:p>
                      <a:pPr algn="ctr" fontAlgn="b"/>
                      <a:r>
                        <a:rPr lang="en-IN" sz="1100" u="none" strike="noStrike" dirty="0">
                          <a:effectLst/>
                          <a:latin typeface="+mn-lt"/>
                        </a:rPr>
                        <a:t>-$75.96</a:t>
                      </a:r>
                      <a:endParaRPr lang="en-IN" sz="1100" b="0" i="0" u="none" strike="noStrike" dirty="0">
                        <a:solidFill>
                          <a:srgbClr val="000000"/>
                        </a:solidFill>
                        <a:effectLst/>
                        <a:latin typeface="+mn-lt"/>
                      </a:endParaRPr>
                    </a:p>
                  </a:txBody>
                  <a:tcPr marL="0" marR="0" marT="48768" marB="48768" anchor="b">
                    <a:lnL w="6350" cap="flat" cmpd="sng" algn="ctr">
                      <a:solidFill>
                        <a:schemeClr val="bg1">
                          <a:lumMod val="9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extLst>
                  <a:ext uri="{0D108BD9-81ED-4DB2-BD59-A6C34878D82A}">
                    <a16:rowId xmlns:a16="http://schemas.microsoft.com/office/drawing/2014/main" val="3600441445"/>
                  </a:ext>
                </a:extLst>
              </a:tr>
              <a:tr h="154009">
                <a:tc>
                  <a:txBody>
                    <a:bodyPr/>
                    <a:lstStyle/>
                    <a:p>
                      <a:pPr algn="l" fontAlgn="b"/>
                      <a:r>
                        <a:rPr lang="en-IN" sz="1100" b="1" u="none" strike="noStrike" dirty="0">
                          <a:effectLst/>
                          <a:latin typeface="+mj-lt"/>
                        </a:rPr>
                        <a:t>Pharmacy</a:t>
                      </a:r>
                      <a:endParaRPr lang="en-IN" sz="1100" b="1" i="0" u="none" strike="noStrike" dirty="0">
                        <a:solidFill>
                          <a:srgbClr val="000000"/>
                        </a:solidFill>
                        <a:effectLst/>
                        <a:latin typeface="+mj-lt"/>
                      </a:endParaRPr>
                    </a:p>
                  </a:txBody>
                  <a:tcPr marL="0" marR="0" marT="48768" marB="48768" anchor="b">
                    <a:lnL w="6350" cap="flat" cmpd="sng" algn="ctr">
                      <a:no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tc>
                  <a:txBody>
                    <a:bodyPr/>
                    <a:lstStyle/>
                    <a:p>
                      <a:pPr algn="ctr" fontAlgn="b"/>
                      <a:endParaRPr lang="en-IN" sz="1100" b="0" i="0" u="none" strike="noStrike">
                        <a:solidFill>
                          <a:srgbClr val="000000"/>
                        </a:solidFill>
                        <a:effectLst/>
                        <a:latin typeface="+mn-lt"/>
                      </a:endParaRPr>
                    </a:p>
                  </a:txBody>
                  <a:tcPr marL="0" marR="0" marT="48768" marB="48768" anchor="b">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tc>
                  <a:txBody>
                    <a:bodyPr/>
                    <a:lstStyle/>
                    <a:p>
                      <a:pPr algn="ctr" fontAlgn="b"/>
                      <a:endParaRPr lang="en-IN" sz="1100" b="0" i="0" u="none" strike="noStrike" dirty="0">
                        <a:solidFill>
                          <a:srgbClr val="000000"/>
                        </a:solidFill>
                        <a:effectLst/>
                        <a:latin typeface="+mn-lt"/>
                      </a:endParaRPr>
                    </a:p>
                  </a:txBody>
                  <a:tcPr marL="0" marR="0" marT="48768" marB="48768" anchor="b">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tc>
                  <a:txBody>
                    <a:bodyPr/>
                    <a:lstStyle/>
                    <a:p>
                      <a:pPr algn="ctr" fontAlgn="b"/>
                      <a:endParaRPr lang="en-IN" sz="1100" b="0" i="0" u="none" strike="noStrike" dirty="0">
                        <a:solidFill>
                          <a:srgbClr val="000000"/>
                        </a:solidFill>
                        <a:effectLst/>
                        <a:latin typeface="+mn-lt"/>
                      </a:endParaRPr>
                    </a:p>
                  </a:txBody>
                  <a:tcPr marL="0" marR="0" marT="48768" marB="48768" anchor="b">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tc>
                  <a:txBody>
                    <a:bodyPr/>
                    <a:lstStyle/>
                    <a:p>
                      <a:pPr algn="ctr" fontAlgn="b"/>
                      <a:endParaRPr lang="en-IN" sz="1100" b="0" i="0" u="none" strike="noStrike" dirty="0">
                        <a:solidFill>
                          <a:srgbClr val="000000"/>
                        </a:solidFill>
                        <a:effectLst/>
                        <a:latin typeface="+mn-lt"/>
                      </a:endParaRPr>
                    </a:p>
                  </a:txBody>
                  <a:tcPr marL="0" marR="0" marT="48768" marB="48768" anchor="b">
                    <a:lnL w="6350" cap="flat" cmpd="sng" algn="ctr">
                      <a:solidFill>
                        <a:schemeClr val="bg1">
                          <a:lumMod val="9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extLst>
                  <a:ext uri="{0D108BD9-81ED-4DB2-BD59-A6C34878D82A}">
                    <a16:rowId xmlns:a16="http://schemas.microsoft.com/office/drawing/2014/main" val="3187133737"/>
                  </a:ext>
                </a:extLst>
              </a:tr>
              <a:tr h="154009">
                <a:tc>
                  <a:txBody>
                    <a:bodyPr/>
                    <a:lstStyle/>
                    <a:p>
                      <a:pPr marL="169863" lvl="1" indent="-169863" algn="l" defTabSz="914400" rtl="0" eaLnBrk="1" fontAlgn="b" latinLnBrk="0" hangingPunct="1">
                        <a:spcBef>
                          <a:spcPts val="0"/>
                        </a:spcBef>
                        <a:buSzPct val="100000"/>
                        <a:buFont typeface="Arial" panose="020B0604020202020204" pitchFamily="34" charset="0"/>
                        <a:buChar char="•"/>
                        <a:defRPr/>
                      </a:pPr>
                      <a:r>
                        <a:rPr lang="en-IN" sz="1100" kern="1200" dirty="0">
                          <a:solidFill>
                            <a:schemeClr val="tx1"/>
                          </a:solidFill>
                          <a:latin typeface="+mj-lt"/>
                          <a:ea typeface="+mn-ea"/>
                          <a:cs typeface="+mn-cs"/>
                        </a:rPr>
                        <a:t>AED</a:t>
                      </a:r>
                    </a:p>
                  </a:txBody>
                  <a:tcPr marL="0" marR="0" marT="48768" marB="48768" anchor="b">
                    <a:lnL w="6350" cap="flat" cmpd="sng" algn="ctr">
                      <a:no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tc>
                  <a:txBody>
                    <a:bodyPr/>
                    <a:lstStyle/>
                    <a:p>
                      <a:pPr algn="ctr" fontAlgn="b"/>
                      <a:r>
                        <a:rPr lang="en-IN" sz="1100" u="none" strike="noStrike" dirty="0">
                          <a:effectLst/>
                          <a:latin typeface="+mn-lt"/>
                        </a:rPr>
                        <a:t>$205.60 ± $313</a:t>
                      </a:r>
                      <a:endParaRPr lang="en-IN" sz="1100" b="0" i="0" u="none" strike="noStrike" dirty="0">
                        <a:solidFill>
                          <a:srgbClr val="000000"/>
                        </a:solidFill>
                        <a:effectLst/>
                        <a:latin typeface="+mn-lt"/>
                      </a:endParaRPr>
                    </a:p>
                  </a:txBody>
                  <a:tcPr marL="0" marR="0" marT="48768" marB="48768" anchor="b">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tc>
                  <a:txBody>
                    <a:bodyPr/>
                    <a:lstStyle/>
                    <a:p>
                      <a:pPr algn="ctr" fontAlgn="b"/>
                      <a:r>
                        <a:rPr lang="en-IN" sz="1100" u="none" strike="noStrike" dirty="0">
                          <a:effectLst/>
                          <a:latin typeface="+mn-lt"/>
                        </a:rPr>
                        <a:t>$624.92 ± $809</a:t>
                      </a:r>
                      <a:endParaRPr lang="en-IN" sz="1100" b="0" i="0" u="none" strike="noStrike" dirty="0">
                        <a:solidFill>
                          <a:srgbClr val="000000"/>
                        </a:solidFill>
                        <a:effectLst/>
                        <a:latin typeface="+mn-lt"/>
                      </a:endParaRPr>
                    </a:p>
                  </a:txBody>
                  <a:tcPr marL="0" marR="0" marT="48768" marB="48768" anchor="b">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tc>
                  <a:txBody>
                    <a:bodyPr/>
                    <a:lstStyle/>
                    <a:p>
                      <a:pPr algn="ctr" fontAlgn="b"/>
                      <a:r>
                        <a:rPr lang="en-IN" sz="1100" u="none" strike="noStrike" dirty="0">
                          <a:effectLst/>
                          <a:latin typeface="+mn-lt"/>
                        </a:rPr>
                        <a:t>-$419.32</a:t>
                      </a:r>
                      <a:endParaRPr lang="en-IN" sz="1100" b="0" i="0" u="none" strike="noStrike" dirty="0">
                        <a:solidFill>
                          <a:srgbClr val="000000"/>
                        </a:solidFill>
                        <a:effectLst/>
                        <a:latin typeface="+mn-lt"/>
                      </a:endParaRPr>
                    </a:p>
                  </a:txBody>
                  <a:tcPr marL="0" marR="0" marT="48768" marB="48768" anchor="b">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tc>
                  <a:txBody>
                    <a:bodyPr/>
                    <a:lstStyle/>
                    <a:p>
                      <a:pPr algn="ctr" fontAlgn="b"/>
                      <a:r>
                        <a:rPr lang="en-IN" sz="1100" u="none" strike="noStrike" dirty="0">
                          <a:effectLst/>
                          <a:latin typeface="+mn-lt"/>
                        </a:rPr>
                        <a:t>-$187.14</a:t>
                      </a:r>
                      <a:endParaRPr lang="en-IN" sz="1100" b="0" i="0" u="none" strike="noStrike" dirty="0">
                        <a:solidFill>
                          <a:srgbClr val="000000"/>
                        </a:solidFill>
                        <a:effectLst/>
                        <a:latin typeface="+mn-lt"/>
                      </a:endParaRPr>
                    </a:p>
                  </a:txBody>
                  <a:tcPr marL="0" marR="0" marT="48768" marB="48768" anchor="b">
                    <a:lnL w="6350" cap="flat" cmpd="sng" algn="ctr">
                      <a:solidFill>
                        <a:schemeClr val="bg1">
                          <a:lumMod val="9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extLst>
                  <a:ext uri="{0D108BD9-81ED-4DB2-BD59-A6C34878D82A}">
                    <a16:rowId xmlns:a16="http://schemas.microsoft.com/office/drawing/2014/main" val="858481324"/>
                  </a:ext>
                </a:extLst>
              </a:tr>
              <a:tr h="154009">
                <a:tc>
                  <a:txBody>
                    <a:bodyPr/>
                    <a:lstStyle/>
                    <a:p>
                      <a:pPr marL="169863" lvl="1" indent="-169863" algn="l" defTabSz="914400" rtl="0" eaLnBrk="1" fontAlgn="b" latinLnBrk="0" hangingPunct="1">
                        <a:spcBef>
                          <a:spcPts val="0"/>
                        </a:spcBef>
                        <a:buSzPct val="100000"/>
                        <a:buFont typeface="Arial" panose="020B0604020202020204" pitchFamily="34" charset="0"/>
                        <a:buChar char="•"/>
                        <a:defRPr/>
                      </a:pPr>
                      <a:r>
                        <a:rPr lang="en-IN" sz="1100" kern="1200" dirty="0">
                          <a:solidFill>
                            <a:schemeClr val="tx1"/>
                          </a:solidFill>
                          <a:latin typeface="+mj-lt"/>
                          <a:ea typeface="+mn-ea"/>
                          <a:cs typeface="+mn-cs"/>
                        </a:rPr>
                        <a:t>Other</a:t>
                      </a:r>
                    </a:p>
                  </a:txBody>
                  <a:tcPr marL="0" marR="0" marT="48768" marB="48768" anchor="b">
                    <a:lnL w="6350" cap="flat" cmpd="sng" algn="ctr">
                      <a:no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9525" cap="flat" cmpd="sng" algn="ctr">
                      <a:solidFill>
                        <a:schemeClr val="accent1"/>
                      </a:solidFill>
                      <a:prstDash val="solid"/>
                      <a:round/>
                      <a:headEnd type="none" w="med" len="med"/>
                      <a:tailEnd type="none" w="med" len="med"/>
                    </a:lnB>
                    <a:noFill/>
                  </a:tcPr>
                </a:tc>
                <a:tc>
                  <a:txBody>
                    <a:bodyPr/>
                    <a:lstStyle/>
                    <a:p>
                      <a:pPr algn="ctr" fontAlgn="b"/>
                      <a:r>
                        <a:rPr lang="en-IN" sz="1100" u="none" strike="noStrike">
                          <a:effectLst/>
                          <a:latin typeface="+mn-lt"/>
                        </a:rPr>
                        <a:t>$1,083.65 ± $2,158</a:t>
                      </a:r>
                      <a:endParaRPr lang="en-IN" sz="1100" b="0" i="0" u="none" strike="noStrike">
                        <a:solidFill>
                          <a:srgbClr val="000000"/>
                        </a:solidFill>
                        <a:effectLst/>
                        <a:latin typeface="+mn-lt"/>
                      </a:endParaRPr>
                    </a:p>
                  </a:txBody>
                  <a:tcPr marL="0" marR="0" marT="48768" marB="48768" anchor="b">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9525" cap="flat" cmpd="sng" algn="ctr">
                      <a:solidFill>
                        <a:schemeClr val="accent1"/>
                      </a:solidFill>
                      <a:prstDash val="solid"/>
                      <a:round/>
                      <a:headEnd type="none" w="med" len="med"/>
                      <a:tailEnd type="none" w="med" len="med"/>
                    </a:lnB>
                    <a:noFill/>
                  </a:tcPr>
                </a:tc>
                <a:tc>
                  <a:txBody>
                    <a:bodyPr/>
                    <a:lstStyle/>
                    <a:p>
                      <a:pPr algn="ctr" fontAlgn="b"/>
                      <a:r>
                        <a:rPr lang="en-IN" sz="1100" u="none" strike="noStrike" dirty="0">
                          <a:effectLst/>
                          <a:latin typeface="+mn-lt"/>
                        </a:rPr>
                        <a:t>$1,217.11 ± $2,495</a:t>
                      </a:r>
                      <a:endParaRPr lang="en-IN" sz="1100" b="0" i="0" u="none" strike="noStrike" dirty="0">
                        <a:solidFill>
                          <a:srgbClr val="000000"/>
                        </a:solidFill>
                        <a:effectLst/>
                        <a:latin typeface="+mn-lt"/>
                      </a:endParaRPr>
                    </a:p>
                  </a:txBody>
                  <a:tcPr marL="0" marR="0" marT="48768" marB="48768" anchor="b">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9525" cap="flat" cmpd="sng" algn="ctr">
                      <a:solidFill>
                        <a:schemeClr val="accent1"/>
                      </a:solidFill>
                      <a:prstDash val="solid"/>
                      <a:round/>
                      <a:headEnd type="none" w="med" len="med"/>
                      <a:tailEnd type="none" w="med" len="med"/>
                    </a:lnB>
                    <a:noFill/>
                  </a:tcPr>
                </a:tc>
                <a:tc>
                  <a:txBody>
                    <a:bodyPr/>
                    <a:lstStyle/>
                    <a:p>
                      <a:pPr algn="ctr" fontAlgn="b"/>
                      <a:r>
                        <a:rPr lang="en-IN" sz="1100" u="none" strike="noStrike" dirty="0">
                          <a:effectLst/>
                          <a:latin typeface="+mn-lt"/>
                        </a:rPr>
                        <a:t>-$133.47</a:t>
                      </a:r>
                      <a:endParaRPr lang="en-IN" sz="1100" b="0" i="0" u="none" strike="noStrike" dirty="0">
                        <a:solidFill>
                          <a:srgbClr val="000000"/>
                        </a:solidFill>
                        <a:effectLst/>
                        <a:latin typeface="+mn-lt"/>
                      </a:endParaRPr>
                    </a:p>
                  </a:txBody>
                  <a:tcPr marL="0" marR="0" marT="48768" marB="48768" anchor="b">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9525" cap="flat" cmpd="sng" algn="ctr">
                      <a:solidFill>
                        <a:schemeClr val="accent1"/>
                      </a:solidFill>
                      <a:prstDash val="solid"/>
                      <a:round/>
                      <a:headEnd type="none" w="med" len="med"/>
                      <a:tailEnd type="none" w="med" len="med"/>
                    </a:lnB>
                    <a:noFill/>
                  </a:tcPr>
                </a:tc>
                <a:tc>
                  <a:txBody>
                    <a:bodyPr/>
                    <a:lstStyle/>
                    <a:p>
                      <a:pPr algn="ctr" fontAlgn="b"/>
                      <a:r>
                        <a:rPr lang="en-IN" sz="1100" u="none" strike="noStrike" dirty="0">
                          <a:effectLst/>
                          <a:latin typeface="+mn-lt"/>
                        </a:rPr>
                        <a:t>-$280.13</a:t>
                      </a:r>
                      <a:endParaRPr lang="en-IN" sz="1100" b="0" i="0" u="none" strike="noStrike" dirty="0">
                        <a:solidFill>
                          <a:srgbClr val="000000"/>
                        </a:solidFill>
                        <a:effectLst/>
                        <a:latin typeface="+mn-lt"/>
                      </a:endParaRPr>
                    </a:p>
                  </a:txBody>
                  <a:tcPr marL="0" marR="0" marT="48768" marB="48768" anchor="b">
                    <a:lnL w="6350" cap="flat" cmpd="sng" algn="ctr">
                      <a:solidFill>
                        <a:schemeClr val="bg1">
                          <a:lumMod val="9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9525" cap="flat" cmpd="sng" algn="ctr">
                      <a:solidFill>
                        <a:schemeClr val="accent1"/>
                      </a:solidFill>
                      <a:prstDash val="solid"/>
                      <a:round/>
                      <a:headEnd type="none" w="med" len="med"/>
                      <a:tailEnd type="none" w="med" len="med"/>
                    </a:lnB>
                    <a:noFill/>
                  </a:tcPr>
                </a:tc>
                <a:extLst>
                  <a:ext uri="{0D108BD9-81ED-4DB2-BD59-A6C34878D82A}">
                    <a16:rowId xmlns:a16="http://schemas.microsoft.com/office/drawing/2014/main" val="358592138"/>
                  </a:ext>
                </a:extLst>
              </a:tr>
            </a:tbl>
          </a:graphicData>
        </a:graphic>
      </p:graphicFrame>
      <p:sp>
        <p:nvSpPr>
          <p:cNvPr id="3" name="Text Placeholder 7">
            <a:extLst>
              <a:ext uri="{FF2B5EF4-FFF2-40B4-BE49-F238E27FC236}">
                <a16:creationId xmlns:a16="http://schemas.microsoft.com/office/drawing/2014/main" id="{0DB3BE5C-F9C7-5694-7CBA-EAC408FD5265}"/>
              </a:ext>
            </a:extLst>
          </p:cNvPr>
          <p:cNvSpPr txBox="1">
            <a:spLocks/>
          </p:cNvSpPr>
          <p:nvPr/>
        </p:nvSpPr>
        <p:spPr>
          <a:xfrm>
            <a:off x="670560" y="6125468"/>
            <a:ext cx="10035538"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Faught RE, Weiner JR, Guérin A, Cunnington MC, Duh MS. Impact of nonadherence to antiepileptic drugs on health care utilization and costs: findings from the RANSOM study. Epilepsia. 2009;50(3):501-509.</a:t>
            </a:r>
          </a:p>
        </p:txBody>
      </p:sp>
      <p:sp>
        <p:nvSpPr>
          <p:cNvPr id="7" name="TextBox 6">
            <a:extLst>
              <a:ext uri="{FF2B5EF4-FFF2-40B4-BE49-F238E27FC236}">
                <a16:creationId xmlns:a16="http://schemas.microsoft.com/office/drawing/2014/main" id="{1980A86C-D1F9-0342-64DF-15D3FFFCF0BC}"/>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GLO2241819</a:t>
            </a:r>
          </a:p>
        </p:txBody>
      </p:sp>
    </p:spTree>
    <p:extLst>
      <p:ext uri="{BB962C8B-B14F-4D97-AF65-F5344CB8AC3E}">
        <p14:creationId xmlns:p14="http://schemas.microsoft.com/office/powerpoint/2010/main" val="3669777194"/>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8B328325-776E-FB3F-9F15-63E1212AFE18}"/>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4" progId="TCLayout.ActiveDocument.1">
                  <p:embed/>
                </p:oleObj>
              </mc:Choice>
              <mc:Fallback>
                <p:oleObj name="think-cell Slide" r:id="rId4" imgW="395" imgH="394" progId="TCLayout.ActiveDocument.1">
                  <p:embed/>
                  <p:pic>
                    <p:nvPicPr>
                      <p:cNvPr id="5" name="think-cell data - do not delete" hidden="1">
                        <a:extLst>
                          <a:ext uri="{FF2B5EF4-FFF2-40B4-BE49-F238E27FC236}">
                            <a16:creationId xmlns:a16="http://schemas.microsoft.com/office/drawing/2014/main" id="{8B328325-776E-FB3F-9F15-63E1212AFE18}"/>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cxnSp>
        <p:nvCxnSpPr>
          <p:cNvPr id="13" name="Connector: Elbow 12">
            <a:extLst>
              <a:ext uri="{FF2B5EF4-FFF2-40B4-BE49-F238E27FC236}">
                <a16:creationId xmlns:a16="http://schemas.microsoft.com/office/drawing/2014/main" id="{0E47FEB2-85D3-F67C-D178-8190278ECE84}"/>
              </a:ext>
            </a:extLst>
          </p:cNvPr>
          <p:cNvCxnSpPr>
            <a:cxnSpLocks/>
            <a:endCxn id="17" idx="0"/>
          </p:cNvCxnSpPr>
          <p:nvPr/>
        </p:nvCxnSpPr>
        <p:spPr>
          <a:xfrm rot="5400000" flipH="1" flipV="1">
            <a:off x="1983180" y="3684752"/>
            <a:ext cx="1183706" cy="1446104"/>
          </a:xfrm>
          <a:prstGeom prst="bentConnector3">
            <a:avLst>
              <a:gd name="adj1" fmla="val 172655"/>
            </a:avLst>
          </a:prstGeom>
          <a:ln w="95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4" name="Connector: Elbow 33">
            <a:extLst>
              <a:ext uri="{FF2B5EF4-FFF2-40B4-BE49-F238E27FC236}">
                <a16:creationId xmlns:a16="http://schemas.microsoft.com/office/drawing/2014/main" id="{431957D4-B869-3D6C-A656-978DE11EF51E}"/>
              </a:ext>
            </a:extLst>
          </p:cNvPr>
          <p:cNvCxnSpPr>
            <a:cxnSpLocks/>
            <a:stCxn id="38" idx="0"/>
            <a:endCxn id="36" idx="0"/>
          </p:cNvCxnSpPr>
          <p:nvPr/>
        </p:nvCxnSpPr>
        <p:spPr>
          <a:xfrm rot="5400000" flipH="1" flipV="1">
            <a:off x="9797052" y="3605826"/>
            <a:ext cx="474684" cy="1469687"/>
          </a:xfrm>
          <a:prstGeom prst="bentConnector3">
            <a:avLst>
              <a:gd name="adj1" fmla="val 279256"/>
            </a:avLst>
          </a:prstGeom>
          <a:ln w="95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22" name="Connector: Elbow 21">
            <a:extLst>
              <a:ext uri="{FF2B5EF4-FFF2-40B4-BE49-F238E27FC236}">
                <a16:creationId xmlns:a16="http://schemas.microsoft.com/office/drawing/2014/main" id="{BAFA39CD-7119-ED99-19F8-A652C90F0FAF}"/>
              </a:ext>
            </a:extLst>
          </p:cNvPr>
          <p:cNvCxnSpPr>
            <a:cxnSpLocks/>
            <a:stCxn id="26" idx="0"/>
            <a:endCxn id="24" idx="0"/>
          </p:cNvCxnSpPr>
          <p:nvPr/>
        </p:nvCxnSpPr>
        <p:spPr>
          <a:xfrm rot="5400000" flipH="1" flipV="1">
            <a:off x="5860319" y="3365195"/>
            <a:ext cx="898197" cy="1469687"/>
          </a:xfrm>
          <a:prstGeom prst="bentConnector3">
            <a:avLst>
              <a:gd name="adj1" fmla="val 139382"/>
            </a:avLst>
          </a:prstGeom>
          <a:ln w="95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BE745788-47EA-81CC-D1E5-B5807191949E}"/>
              </a:ext>
            </a:extLst>
          </p:cNvPr>
          <p:cNvSpPr>
            <a:spLocks noGrp="1"/>
          </p:cNvSpPr>
          <p:nvPr>
            <p:ph type="title"/>
          </p:nvPr>
        </p:nvSpPr>
        <p:spPr/>
        <p:txBody>
          <a:bodyPr vert="horz"/>
          <a:lstStyle/>
          <a:p>
            <a:r>
              <a:rPr lang="en-US" dirty="0"/>
              <a:t>Seizures reduce the quality of life</a:t>
            </a:r>
          </a:p>
        </p:txBody>
      </p:sp>
      <p:sp>
        <p:nvSpPr>
          <p:cNvPr id="6" name="Text Placeholder 5">
            <a:extLst>
              <a:ext uri="{FF2B5EF4-FFF2-40B4-BE49-F238E27FC236}">
                <a16:creationId xmlns:a16="http://schemas.microsoft.com/office/drawing/2014/main" id="{F9774FCA-2F16-D6BC-72FF-46C34B1538E9}"/>
              </a:ext>
            </a:extLst>
          </p:cNvPr>
          <p:cNvSpPr txBox="1">
            <a:spLocks/>
          </p:cNvSpPr>
          <p:nvPr/>
        </p:nvSpPr>
        <p:spPr>
          <a:xfrm>
            <a:off x="670558" y="1447800"/>
            <a:ext cx="3523671" cy="520701"/>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Prevention from driving</a:t>
            </a:r>
          </a:p>
        </p:txBody>
      </p:sp>
      <p:sp>
        <p:nvSpPr>
          <p:cNvPr id="7" name="Text Placeholder 5">
            <a:extLst>
              <a:ext uri="{FF2B5EF4-FFF2-40B4-BE49-F238E27FC236}">
                <a16:creationId xmlns:a16="http://schemas.microsoft.com/office/drawing/2014/main" id="{C5DD36B4-7D38-AF86-5FA8-473364373B42}"/>
              </a:ext>
            </a:extLst>
          </p:cNvPr>
          <p:cNvSpPr txBox="1">
            <a:spLocks/>
          </p:cNvSpPr>
          <p:nvPr/>
        </p:nvSpPr>
        <p:spPr>
          <a:xfrm>
            <a:off x="4383693" y="1447800"/>
            <a:ext cx="3523671" cy="520701"/>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Limitations in employment</a:t>
            </a:r>
            <a:r>
              <a:rPr kumimoji="0" lang="en-US" sz="1600" b="0" i="0" u="none" strike="noStrike" kern="1200" cap="none" spc="0" normalizeH="0" baseline="30000" noProof="0" dirty="0">
                <a:ln>
                  <a:noFill/>
                </a:ln>
                <a:solidFill>
                  <a:prstClr val="white"/>
                </a:solidFill>
                <a:effectLst/>
                <a:uLnTx/>
                <a:uFillTx/>
                <a:latin typeface="Georgia"/>
                <a:ea typeface="+mn-ea"/>
                <a:cs typeface="Calibri" panose="020F0502020204030204" pitchFamily="34" charset="0"/>
              </a:rPr>
              <a:t>*</a:t>
            </a:r>
          </a:p>
        </p:txBody>
      </p:sp>
      <p:sp>
        <p:nvSpPr>
          <p:cNvPr id="8" name="Text Placeholder 5">
            <a:extLst>
              <a:ext uri="{FF2B5EF4-FFF2-40B4-BE49-F238E27FC236}">
                <a16:creationId xmlns:a16="http://schemas.microsoft.com/office/drawing/2014/main" id="{226FBB16-4038-1A35-27EF-9158CFB0155E}"/>
              </a:ext>
            </a:extLst>
          </p:cNvPr>
          <p:cNvSpPr txBox="1">
            <a:spLocks/>
          </p:cNvSpPr>
          <p:nvPr/>
        </p:nvSpPr>
        <p:spPr>
          <a:xfrm>
            <a:off x="8096828" y="1447800"/>
            <a:ext cx="3523671" cy="520701"/>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Limitations in education received</a:t>
            </a:r>
            <a:r>
              <a:rPr kumimoji="0" lang="en-US" sz="1600" b="0" i="0" u="none" strike="noStrike" kern="1200" cap="none" spc="0" normalizeH="0" baseline="30000" noProof="0" dirty="0">
                <a:ln>
                  <a:noFill/>
                </a:ln>
                <a:solidFill>
                  <a:prstClr val="white"/>
                </a:solidFill>
                <a:effectLst/>
                <a:uLnTx/>
                <a:uFillTx/>
                <a:latin typeface="Georgia"/>
                <a:ea typeface="+mn-ea"/>
                <a:cs typeface="Calibri" panose="020F0502020204030204" pitchFamily="34" charset="0"/>
              </a:rPr>
              <a:t>*</a:t>
            </a:r>
          </a:p>
        </p:txBody>
      </p:sp>
      <p:graphicFrame>
        <p:nvGraphicFramePr>
          <p:cNvPr id="11" name="Chart 10">
            <a:extLst>
              <a:ext uri="{FF2B5EF4-FFF2-40B4-BE49-F238E27FC236}">
                <a16:creationId xmlns:a16="http://schemas.microsoft.com/office/drawing/2014/main" id="{7DDF83F5-E6BC-0D36-0184-17C6847AD06B}"/>
              </a:ext>
            </a:extLst>
          </p:cNvPr>
          <p:cNvGraphicFramePr/>
          <p:nvPr/>
        </p:nvGraphicFramePr>
        <p:xfrm>
          <a:off x="4399996" y="2446637"/>
          <a:ext cx="3491068" cy="3227733"/>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2" name="Chart 11">
            <a:extLst>
              <a:ext uri="{FF2B5EF4-FFF2-40B4-BE49-F238E27FC236}">
                <a16:creationId xmlns:a16="http://schemas.microsoft.com/office/drawing/2014/main" id="{ABEE0A38-B70F-7130-4C05-71995633FFE7}"/>
              </a:ext>
            </a:extLst>
          </p:cNvPr>
          <p:cNvGraphicFramePr/>
          <p:nvPr/>
        </p:nvGraphicFramePr>
        <p:xfrm>
          <a:off x="8129432" y="2446637"/>
          <a:ext cx="3491068" cy="3227734"/>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0" name="Chart 9">
            <a:extLst>
              <a:ext uri="{FF2B5EF4-FFF2-40B4-BE49-F238E27FC236}">
                <a16:creationId xmlns:a16="http://schemas.microsoft.com/office/drawing/2014/main" id="{6628264E-57D9-4010-3402-D52EF9FB6750}"/>
              </a:ext>
            </a:extLst>
          </p:cNvPr>
          <p:cNvGraphicFramePr/>
          <p:nvPr/>
        </p:nvGraphicFramePr>
        <p:xfrm>
          <a:off x="670558" y="2446638"/>
          <a:ext cx="3491068" cy="3227733"/>
        </p:xfrm>
        <a:graphic>
          <a:graphicData uri="http://schemas.openxmlformats.org/drawingml/2006/chart">
            <c:chart xmlns:c="http://schemas.openxmlformats.org/drawingml/2006/chart" xmlns:r="http://schemas.openxmlformats.org/officeDocument/2006/relationships" r:id="rId8"/>
          </a:graphicData>
        </a:graphic>
      </p:graphicFrame>
      <p:sp>
        <p:nvSpPr>
          <p:cNvPr id="14" name="Rectangle 13">
            <a:extLst>
              <a:ext uri="{FF2B5EF4-FFF2-40B4-BE49-F238E27FC236}">
                <a16:creationId xmlns:a16="http://schemas.microsoft.com/office/drawing/2014/main" id="{7828369A-C609-6B6E-0F01-1B6D63C6718E}"/>
              </a:ext>
            </a:extLst>
          </p:cNvPr>
          <p:cNvSpPr/>
          <p:nvPr/>
        </p:nvSpPr>
        <p:spPr>
          <a:xfrm>
            <a:off x="1905845" y="5256806"/>
            <a:ext cx="113108" cy="10657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sp>
        <p:nvSpPr>
          <p:cNvPr id="15" name="Rectangle 14">
            <a:extLst>
              <a:ext uri="{FF2B5EF4-FFF2-40B4-BE49-F238E27FC236}">
                <a16:creationId xmlns:a16="http://schemas.microsoft.com/office/drawing/2014/main" id="{D2639F09-0A43-EE1E-4020-703C1CC22670}"/>
              </a:ext>
            </a:extLst>
          </p:cNvPr>
          <p:cNvSpPr/>
          <p:nvPr/>
        </p:nvSpPr>
        <p:spPr>
          <a:xfrm>
            <a:off x="3264780" y="3681263"/>
            <a:ext cx="113108" cy="10657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sp>
        <p:nvSpPr>
          <p:cNvPr id="16" name="Rectangle 15">
            <a:extLst>
              <a:ext uri="{FF2B5EF4-FFF2-40B4-BE49-F238E27FC236}">
                <a16:creationId xmlns:a16="http://schemas.microsoft.com/office/drawing/2014/main" id="{A5D27435-22BB-C299-9DFF-FAAC273D5D76}"/>
              </a:ext>
            </a:extLst>
          </p:cNvPr>
          <p:cNvSpPr/>
          <p:nvPr/>
        </p:nvSpPr>
        <p:spPr>
          <a:xfrm>
            <a:off x="1851981" y="2668019"/>
            <a:ext cx="1446104" cy="21427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85344" tIns="0" rIns="0" bIns="0" rtlCol="0" anchor="t">
            <a:spAutoFit/>
          </a:bodyPr>
          <a:lstStyle/>
          <a:p>
            <a:pPr marL="0" marR="0" lvl="1" indent="0" algn="ctr" defTabSz="1219170" rtl="0" eaLnBrk="1" fontAlgn="auto" latinLnBrk="0" hangingPunct="1">
              <a:lnSpc>
                <a:spcPct val="100000"/>
              </a:lnSpc>
              <a:spcBef>
                <a:spcPts val="0"/>
              </a:spcBef>
              <a:spcAft>
                <a:spcPts val="0"/>
              </a:spcAft>
              <a:buClrTx/>
              <a:buSzTx/>
              <a:buFontTx/>
              <a:buNone/>
              <a:tabLst/>
              <a:defRPr/>
            </a:pPr>
            <a:r>
              <a:rPr kumimoji="0" lang="en-US" sz="1467" b="0" i="0" u="none" strike="noStrike" kern="1200" cap="none" spc="0" normalizeH="0" baseline="0" noProof="0" dirty="0">
                <a:ln>
                  <a:noFill/>
                </a:ln>
                <a:solidFill>
                  <a:srgbClr val="000000"/>
                </a:solidFill>
                <a:effectLst/>
                <a:uLnTx/>
                <a:uFillTx/>
                <a:latin typeface="Georgia"/>
                <a:ea typeface="+mn-ea"/>
                <a:cs typeface="+mn-cs"/>
              </a:rPr>
              <a:t>P&lt;0.001</a:t>
            </a:r>
          </a:p>
        </p:txBody>
      </p:sp>
      <p:sp>
        <p:nvSpPr>
          <p:cNvPr id="20" name="Rectangle 19">
            <a:extLst>
              <a:ext uri="{FF2B5EF4-FFF2-40B4-BE49-F238E27FC236}">
                <a16:creationId xmlns:a16="http://schemas.microsoft.com/office/drawing/2014/main" id="{5763B086-C447-F358-BEBA-B429D810DE80}"/>
              </a:ext>
            </a:extLst>
          </p:cNvPr>
          <p:cNvSpPr/>
          <p:nvPr/>
        </p:nvSpPr>
        <p:spPr>
          <a:xfrm>
            <a:off x="670560" y="2050598"/>
            <a:ext cx="10939703" cy="2257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0" rIns="0" bIns="0" rtlCol="0" anchor="t">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467" b="0" i="0" u="none" strike="noStrike" kern="1200" cap="none" spc="0" normalizeH="0" baseline="0" noProof="0" dirty="0">
                <a:ln>
                  <a:noFill/>
                </a:ln>
                <a:solidFill>
                  <a:srgbClr val="000000"/>
                </a:solidFill>
                <a:effectLst/>
                <a:uLnTx/>
                <a:uFillTx/>
                <a:latin typeface="Georgia"/>
                <a:ea typeface="+mn-ea"/>
                <a:cs typeface="+mn-cs"/>
              </a:rPr>
              <a:t>Patients (%)</a:t>
            </a:r>
          </a:p>
        </p:txBody>
      </p:sp>
      <p:sp>
        <p:nvSpPr>
          <p:cNvPr id="23" name="Rectangle 22">
            <a:extLst>
              <a:ext uri="{FF2B5EF4-FFF2-40B4-BE49-F238E27FC236}">
                <a16:creationId xmlns:a16="http://schemas.microsoft.com/office/drawing/2014/main" id="{137DECB0-5930-23F9-0F25-DF953749AFA9}"/>
              </a:ext>
            </a:extLst>
          </p:cNvPr>
          <p:cNvSpPr/>
          <p:nvPr/>
        </p:nvSpPr>
        <p:spPr>
          <a:xfrm>
            <a:off x="5628773" y="4436841"/>
            <a:ext cx="113108" cy="11229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sp>
        <p:nvSpPr>
          <p:cNvPr id="24" name="Rectangle 23">
            <a:extLst>
              <a:ext uri="{FF2B5EF4-FFF2-40B4-BE49-F238E27FC236}">
                <a16:creationId xmlns:a16="http://schemas.microsoft.com/office/drawing/2014/main" id="{4E2528B1-0441-D462-C421-00EC689AD7AD}"/>
              </a:ext>
            </a:extLst>
          </p:cNvPr>
          <p:cNvSpPr/>
          <p:nvPr/>
        </p:nvSpPr>
        <p:spPr>
          <a:xfrm>
            <a:off x="6987707" y="3650939"/>
            <a:ext cx="113108" cy="11229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sp>
        <p:nvSpPr>
          <p:cNvPr id="25" name="Rectangle 24">
            <a:extLst>
              <a:ext uri="{FF2B5EF4-FFF2-40B4-BE49-F238E27FC236}">
                <a16:creationId xmlns:a16="http://schemas.microsoft.com/office/drawing/2014/main" id="{3EE39B53-3AA5-2A57-0738-3D61281E1AB3}"/>
              </a:ext>
            </a:extLst>
          </p:cNvPr>
          <p:cNvSpPr/>
          <p:nvPr/>
        </p:nvSpPr>
        <p:spPr>
          <a:xfrm>
            <a:off x="5685327" y="3004788"/>
            <a:ext cx="1110659" cy="2257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85344" tIns="0" rIns="0" bIns="0" rtlCol="0" anchor="t">
            <a:spAutoFit/>
          </a:bodyPr>
          <a:lstStyle/>
          <a:p>
            <a:pPr marL="0" marR="0" lvl="1" indent="0" algn="ctr" defTabSz="1219170" rtl="0" eaLnBrk="1" fontAlgn="auto" latinLnBrk="0" hangingPunct="1">
              <a:lnSpc>
                <a:spcPct val="100000"/>
              </a:lnSpc>
              <a:spcBef>
                <a:spcPts val="0"/>
              </a:spcBef>
              <a:spcAft>
                <a:spcPts val="0"/>
              </a:spcAft>
              <a:buClrTx/>
              <a:buSzTx/>
              <a:buFontTx/>
              <a:buNone/>
              <a:tabLst/>
              <a:defRPr/>
            </a:pPr>
            <a:r>
              <a:rPr kumimoji="0" lang="en-US" sz="1467" b="0" i="0" u="none" strike="noStrike" kern="1200" cap="none" spc="0" normalizeH="0" baseline="0" noProof="0" dirty="0">
                <a:ln>
                  <a:noFill/>
                </a:ln>
                <a:solidFill>
                  <a:srgbClr val="000000"/>
                </a:solidFill>
                <a:effectLst/>
                <a:uLnTx/>
                <a:uFillTx/>
                <a:latin typeface="Georgia"/>
                <a:ea typeface="+mn-ea"/>
                <a:cs typeface="+mn-cs"/>
              </a:rPr>
              <a:t>P&lt;0.001</a:t>
            </a:r>
          </a:p>
        </p:txBody>
      </p:sp>
      <p:sp>
        <p:nvSpPr>
          <p:cNvPr id="26" name="Rectangle 25">
            <a:extLst>
              <a:ext uri="{FF2B5EF4-FFF2-40B4-BE49-F238E27FC236}">
                <a16:creationId xmlns:a16="http://schemas.microsoft.com/office/drawing/2014/main" id="{3D45B926-CA6E-9513-44F9-A9AE4890A99E}"/>
              </a:ext>
            </a:extLst>
          </p:cNvPr>
          <p:cNvSpPr/>
          <p:nvPr/>
        </p:nvSpPr>
        <p:spPr>
          <a:xfrm>
            <a:off x="5168899" y="4549136"/>
            <a:ext cx="811349" cy="355428"/>
          </a:xfrm>
          <a:prstGeom prst="rect">
            <a:avLst/>
          </a:prstGeom>
          <a:solidFill>
            <a:srgbClr val="004F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5" name="Rectangle 34">
            <a:extLst>
              <a:ext uri="{FF2B5EF4-FFF2-40B4-BE49-F238E27FC236}">
                <a16:creationId xmlns:a16="http://schemas.microsoft.com/office/drawing/2014/main" id="{1431023F-D9E4-1049-B8A0-57C771BB3A12}"/>
              </a:ext>
            </a:extLst>
          </p:cNvPr>
          <p:cNvSpPr/>
          <p:nvPr/>
        </p:nvSpPr>
        <p:spPr>
          <a:xfrm>
            <a:off x="9353750" y="4436841"/>
            <a:ext cx="113108" cy="11229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sp>
        <p:nvSpPr>
          <p:cNvPr id="36" name="Rectangle 35">
            <a:extLst>
              <a:ext uri="{FF2B5EF4-FFF2-40B4-BE49-F238E27FC236}">
                <a16:creationId xmlns:a16="http://schemas.microsoft.com/office/drawing/2014/main" id="{F2E8A980-42E6-ACBF-A3A3-2A3B55AEFF57}"/>
              </a:ext>
            </a:extLst>
          </p:cNvPr>
          <p:cNvSpPr/>
          <p:nvPr/>
        </p:nvSpPr>
        <p:spPr>
          <a:xfrm>
            <a:off x="10712684" y="4103327"/>
            <a:ext cx="113108" cy="11229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sp>
        <p:nvSpPr>
          <p:cNvPr id="37" name="Rectangle 36">
            <a:extLst>
              <a:ext uri="{FF2B5EF4-FFF2-40B4-BE49-F238E27FC236}">
                <a16:creationId xmlns:a16="http://schemas.microsoft.com/office/drawing/2014/main" id="{6DCA43B6-A521-1048-099D-21A28F6DA4F5}"/>
              </a:ext>
            </a:extLst>
          </p:cNvPr>
          <p:cNvSpPr/>
          <p:nvPr/>
        </p:nvSpPr>
        <p:spPr>
          <a:xfrm>
            <a:off x="9420064" y="2974783"/>
            <a:ext cx="1110659" cy="2257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85344" tIns="0" rIns="0" bIns="0" rtlCol="0" anchor="t">
            <a:spAutoFit/>
          </a:bodyPr>
          <a:lstStyle/>
          <a:p>
            <a:pPr marL="0" marR="0" lvl="1" indent="0" algn="ctr" defTabSz="1219170" rtl="0" eaLnBrk="1" fontAlgn="auto" latinLnBrk="0" hangingPunct="1">
              <a:lnSpc>
                <a:spcPct val="100000"/>
              </a:lnSpc>
              <a:spcBef>
                <a:spcPts val="0"/>
              </a:spcBef>
              <a:spcAft>
                <a:spcPts val="0"/>
              </a:spcAft>
              <a:buClrTx/>
              <a:buSzTx/>
              <a:buFontTx/>
              <a:buNone/>
              <a:tabLst/>
              <a:defRPr/>
            </a:pPr>
            <a:r>
              <a:rPr kumimoji="0" lang="en-US" sz="1467" b="0" i="0" u="none" strike="noStrike" kern="1200" cap="none" spc="0" normalizeH="0" baseline="0" noProof="0" dirty="0">
                <a:ln>
                  <a:noFill/>
                </a:ln>
                <a:solidFill>
                  <a:srgbClr val="000000"/>
                </a:solidFill>
                <a:effectLst/>
                <a:uLnTx/>
                <a:uFillTx/>
                <a:latin typeface="Georgia"/>
                <a:ea typeface="+mn-ea"/>
                <a:cs typeface="+mn-cs"/>
              </a:rPr>
              <a:t>P&lt;0.044</a:t>
            </a:r>
          </a:p>
        </p:txBody>
      </p:sp>
      <p:sp>
        <p:nvSpPr>
          <p:cNvPr id="38" name="Rectangle 37">
            <a:extLst>
              <a:ext uri="{FF2B5EF4-FFF2-40B4-BE49-F238E27FC236}">
                <a16:creationId xmlns:a16="http://schemas.microsoft.com/office/drawing/2014/main" id="{70A906F0-BAB7-AED9-2516-2522780273E8}"/>
              </a:ext>
            </a:extLst>
          </p:cNvPr>
          <p:cNvSpPr/>
          <p:nvPr/>
        </p:nvSpPr>
        <p:spPr>
          <a:xfrm>
            <a:off x="8893876" y="4578011"/>
            <a:ext cx="811349" cy="355428"/>
          </a:xfrm>
          <a:prstGeom prst="rect">
            <a:avLst/>
          </a:prstGeom>
          <a:solidFill>
            <a:srgbClr val="004F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43" name="Group 42">
            <a:extLst>
              <a:ext uri="{FF2B5EF4-FFF2-40B4-BE49-F238E27FC236}">
                <a16:creationId xmlns:a16="http://schemas.microsoft.com/office/drawing/2014/main" id="{028ED575-8B83-A11F-1C28-049B569C3186}"/>
              </a:ext>
            </a:extLst>
          </p:cNvPr>
          <p:cNvGrpSpPr/>
          <p:nvPr/>
        </p:nvGrpSpPr>
        <p:grpSpPr>
          <a:xfrm>
            <a:off x="8862789" y="2126377"/>
            <a:ext cx="2745011" cy="266685"/>
            <a:chOff x="8862789" y="2163448"/>
            <a:chExt cx="2745011" cy="266685"/>
          </a:xfrm>
        </p:grpSpPr>
        <p:sp>
          <p:nvSpPr>
            <p:cNvPr id="44" name="Rectangle 43">
              <a:extLst>
                <a:ext uri="{FF2B5EF4-FFF2-40B4-BE49-F238E27FC236}">
                  <a16:creationId xmlns:a16="http://schemas.microsoft.com/office/drawing/2014/main" id="{F57A21C5-0107-9E9C-891D-453A2F670D04}"/>
                </a:ext>
              </a:extLst>
            </p:cNvPr>
            <p:cNvSpPr/>
            <p:nvPr/>
          </p:nvSpPr>
          <p:spPr>
            <a:xfrm>
              <a:off x="8862789" y="2163448"/>
              <a:ext cx="268617" cy="2666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Georgia"/>
                <a:ea typeface="+mn-ea"/>
                <a:cs typeface="+mn-cs"/>
              </a:endParaRPr>
            </a:p>
          </p:txBody>
        </p:sp>
        <p:sp>
          <p:nvSpPr>
            <p:cNvPr id="45" name="Rectangle 44">
              <a:extLst>
                <a:ext uri="{FF2B5EF4-FFF2-40B4-BE49-F238E27FC236}">
                  <a16:creationId xmlns:a16="http://schemas.microsoft.com/office/drawing/2014/main" id="{3909A683-0B50-7156-1A51-7068E56C26FB}"/>
                </a:ext>
              </a:extLst>
            </p:cNvPr>
            <p:cNvSpPr/>
            <p:nvPr/>
          </p:nvSpPr>
          <p:spPr>
            <a:xfrm>
              <a:off x="9222141" y="2183940"/>
              <a:ext cx="1073767" cy="22576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467" b="0" i="0" u="none" strike="noStrike" kern="1200" cap="none" spc="0" normalizeH="0" baseline="0" noProof="0" dirty="0">
                  <a:ln>
                    <a:noFill/>
                  </a:ln>
                  <a:solidFill>
                    <a:srgbClr val="000000"/>
                  </a:solidFill>
                  <a:effectLst/>
                  <a:uLnTx/>
                  <a:uFillTx/>
                  <a:latin typeface="Georgia"/>
                  <a:ea typeface="+mn-ea"/>
                  <a:cs typeface="+mn-cs"/>
                </a:rPr>
                <a:t>Seizure free</a:t>
              </a:r>
            </a:p>
          </p:txBody>
        </p:sp>
        <p:sp>
          <p:nvSpPr>
            <p:cNvPr id="46" name="Rectangle 45">
              <a:extLst>
                <a:ext uri="{FF2B5EF4-FFF2-40B4-BE49-F238E27FC236}">
                  <a16:creationId xmlns:a16="http://schemas.microsoft.com/office/drawing/2014/main" id="{B362EA77-B803-C89F-1CB2-7A7BE8E5DB65}"/>
                </a:ext>
              </a:extLst>
            </p:cNvPr>
            <p:cNvSpPr/>
            <p:nvPr/>
          </p:nvSpPr>
          <p:spPr>
            <a:xfrm>
              <a:off x="10483715" y="2163448"/>
              <a:ext cx="268617" cy="26668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Georgia"/>
                <a:ea typeface="+mn-ea"/>
                <a:cs typeface="+mn-cs"/>
              </a:endParaRPr>
            </a:p>
          </p:txBody>
        </p:sp>
        <p:sp>
          <p:nvSpPr>
            <p:cNvPr id="47" name="Rectangle 46">
              <a:extLst>
                <a:ext uri="{FF2B5EF4-FFF2-40B4-BE49-F238E27FC236}">
                  <a16:creationId xmlns:a16="http://schemas.microsoft.com/office/drawing/2014/main" id="{9500B686-6341-24FC-74B4-C2E531D1539B}"/>
                </a:ext>
              </a:extLst>
            </p:cNvPr>
            <p:cNvSpPr/>
            <p:nvPr/>
          </p:nvSpPr>
          <p:spPr>
            <a:xfrm>
              <a:off x="10843067" y="2183940"/>
              <a:ext cx="764733" cy="22576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467" b="0" i="0" u="none" strike="noStrike" kern="1200" cap="none" spc="0" normalizeH="0" baseline="0" noProof="0" dirty="0">
                  <a:ln>
                    <a:noFill/>
                  </a:ln>
                  <a:solidFill>
                    <a:srgbClr val="000000"/>
                  </a:solidFill>
                  <a:effectLst/>
                  <a:uLnTx/>
                  <a:uFillTx/>
                  <a:latin typeface="Georgia"/>
                  <a:ea typeface="+mn-ea"/>
                  <a:cs typeface="+mn-cs"/>
                </a:rPr>
                <a:t>Seizures</a:t>
              </a:r>
            </a:p>
          </p:txBody>
        </p:sp>
      </p:grpSp>
      <p:sp>
        <p:nvSpPr>
          <p:cNvPr id="17" name="Rectangle 16">
            <a:extLst>
              <a:ext uri="{FF2B5EF4-FFF2-40B4-BE49-F238E27FC236}">
                <a16:creationId xmlns:a16="http://schemas.microsoft.com/office/drawing/2014/main" id="{2F54C7DC-F837-7462-7391-D6726786F991}"/>
              </a:ext>
            </a:extLst>
          </p:cNvPr>
          <p:cNvSpPr/>
          <p:nvPr/>
        </p:nvSpPr>
        <p:spPr>
          <a:xfrm>
            <a:off x="2892410" y="3815951"/>
            <a:ext cx="811349" cy="337328"/>
          </a:xfrm>
          <a:prstGeom prst="rect">
            <a:avLst/>
          </a:prstGeom>
          <a:solidFill>
            <a:srgbClr val="64CCC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 name="Text Placeholder 7">
            <a:extLst>
              <a:ext uri="{FF2B5EF4-FFF2-40B4-BE49-F238E27FC236}">
                <a16:creationId xmlns:a16="http://schemas.microsoft.com/office/drawing/2014/main" id="{0477BE4B-0E7D-A01F-4198-894A5101911D}"/>
              </a:ext>
            </a:extLst>
          </p:cNvPr>
          <p:cNvSpPr txBox="1">
            <a:spLocks/>
          </p:cNvSpPr>
          <p:nvPr/>
        </p:nvSpPr>
        <p:spPr>
          <a:xfrm>
            <a:off x="670560" y="6270893"/>
            <a:ext cx="10035538" cy="237757"/>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Josephson CB, Patten SB, Bulloch A, et al. The impact of seizures on epilepsy outcomes: A national, community-based survey. Epilepsia. 2017;58(5):764-771. </a:t>
            </a:r>
          </a:p>
        </p:txBody>
      </p:sp>
      <p:sp>
        <p:nvSpPr>
          <p:cNvPr id="9" name="TextBox 8">
            <a:extLst>
              <a:ext uri="{FF2B5EF4-FFF2-40B4-BE49-F238E27FC236}">
                <a16:creationId xmlns:a16="http://schemas.microsoft.com/office/drawing/2014/main" id="{BC3F1023-52FE-D5CC-9F95-810C5542EF0F}"/>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GLO2241819</a:t>
            </a:r>
          </a:p>
        </p:txBody>
      </p:sp>
    </p:spTree>
    <p:extLst>
      <p:ext uri="{BB962C8B-B14F-4D97-AF65-F5344CB8AC3E}">
        <p14:creationId xmlns:p14="http://schemas.microsoft.com/office/powerpoint/2010/main" val="221271862"/>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80BDF615-5667-20B1-11DF-6EEF542E60C4}"/>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4" progId="TCLayout.ActiveDocument.1">
                  <p:embed/>
                </p:oleObj>
              </mc:Choice>
              <mc:Fallback>
                <p:oleObj name="think-cell Slide" r:id="rId4" imgW="395" imgH="394" progId="TCLayout.ActiveDocument.1">
                  <p:embed/>
                  <p:pic>
                    <p:nvPicPr>
                      <p:cNvPr id="5" name="think-cell data - do not delete" hidden="1">
                        <a:extLst>
                          <a:ext uri="{FF2B5EF4-FFF2-40B4-BE49-F238E27FC236}">
                            <a16:creationId xmlns:a16="http://schemas.microsoft.com/office/drawing/2014/main" id="{80BDF615-5667-20B1-11DF-6EEF542E60C4}"/>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2473A248-E664-1E72-69E6-B69A5757253C}"/>
              </a:ext>
            </a:extLst>
          </p:cNvPr>
          <p:cNvSpPr>
            <a:spLocks noGrp="1"/>
          </p:cNvSpPr>
          <p:nvPr>
            <p:ph type="title"/>
          </p:nvPr>
        </p:nvSpPr>
        <p:spPr/>
        <p:txBody>
          <a:bodyPr vert="horz"/>
          <a:lstStyle/>
          <a:p>
            <a:r>
              <a:rPr lang="en-US" dirty="0"/>
              <a:t>Mitigating against non-adherence</a:t>
            </a:r>
          </a:p>
        </p:txBody>
      </p:sp>
      <p:sp>
        <p:nvSpPr>
          <p:cNvPr id="6" name="Text Placeholder 5">
            <a:extLst>
              <a:ext uri="{FF2B5EF4-FFF2-40B4-BE49-F238E27FC236}">
                <a16:creationId xmlns:a16="http://schemas.microsoft.com/office/drawing/2014/main" id="{1E542B02-D17C-C99D-5A55-AE1D994855F9}"/>
              </a:ext>
            </a:extLst>
          </p:cNvPr>
          <p:cNvSpPr txBox="1">
            <a:spLocks/>
          </p:cNvSpPr>
          <p:nvPr/>
        </p:nvSpPr>
        <p:spPr>
          <a:xfrm>
            <a:off x="670558" y="1447801"/>
            <a:ext cx="10937240" cy="292099"/>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1. Adjust treatment to minimize patient burden</a:t>
            </a:r>
          </a:p>
        </p:txBody>
      </p:sp>
      <p:graphicFrame>
        <p:nvGraphicFramePr>
          <p:cNvPr id="7" name="Table 6">
            <a:extLst>
              <a:ext uri="{FF2B5EF4-FFF2-40B4-BE49-F238E27FC236}">
                <a16:creationId xmlns:a16="http://schemas.microsoft.com/office/drawing/2014/main" id="{978E9D0F-02AC-9318-A392-D39148E8A03A}"/>
              </a:ext>
            </a:extLst>
          </p:cNvPr>
          <p:cNvGraphicFramePr>
            <a:graphicFrameLocks noGrp="1"/>
          </p:cNvGraphicFramePr>
          <p:nvPr/>
        </p:nvGraphicFramePr>
        <p:xfrm>
          <a:off x="669925" y="1816381"/>
          <a:ext cx="10936224" cy="2611684"/>
        </p:xfrm>
        <a:graphic>
          <a:graphicData uri="http://schemas.openxmlformats.org/drawingml/2006/table">
            <a:tbl>
              <a:tblPr>
                <a:tableStyleId>{F5AB1C69-6EDB-4FF4-983F-18BD219EF322}</a:tableStyleId>
              </a:tblPr>
              <a:tblGrid>
                <a:gridCol w="4358071">
                  <a:extLst>
                    <a:ext uri="{9D8B030D-6E8A-4147-A177-3AD203B41FA5}">
                      <a16:colId xmlns:a16="http://schemas.microsoft.com/office/drawing/2014/main" val="643171551"/>
                    </a:ext>
                  </a:extLst>
                </a:gridCol>
                <a:gridCol w="6578153">
                  <a:extLst>
                    <a:ext uri="{9D8B030D-6E8A-4147-A177-3AD203B41FA5}">
                      <a16:colId xmlns:a16="http://schemas.microsoft.com/office/drawing/2014/main" val="126674642"/>
                    </a:ext>
                  </a:extLst>
                </a:gridCol>
              </a:tblGrid>
              <a:tr h="222775">
                <a:tc gridSpan="2">
                  <a:txBody>
                    <a:bodyPr/>
                    <a:lstStyle/>
                    <a:p>
                      <a:pPr algn="l" fontAlgn="b"/>
                      <a:r>
                        <a:rPr lang="en-IN" sz="1050" b="0" i="0" u="none" strike="noStrike" dirty="0">
                          <a:solidFill>
                            <a:schemeClr val="bg1"/>
                          </a:solidFill>
                          <a:effectLst/>
                          <a:latin typeface="+mj-lt"/>
                        </a:rPr>
                        <a:t>Methods to improve adherence to antiepileptic drug treatment</a:t>
                      </a:r>
                    </a:p>
                  </a:txBody>
                  <a:tcPr marR="5007" marT="27432" marB="27432"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12700" cap="flat" cmpd="sng" algn="ctr">
                      <a:solidFill>
                        <a:schemeClr val="accent3"/>
                      </a:solidFill>
                      <a:prstDash val="solid"/>
                      <a:round/>
                      <a:headEnd type="none" w="med" len="med"/>
                      <a:tailEnd type="none" w="med" len="med"/>
                    </a:lnB>
                    <a:solidFill>
                      <a:schemeClr val="accent3"/>
                    </a:solidFill>
                  </a:tcPr>
                </a:tc>
                <a:tc hMerge="1">
                  <a:txBody>
                    <a:bodyPr/>
                    <a:lstStyle/>
                    <a:p>
                      <a:pPr algn="l" fontAlgn="b"/>
                      <a:endParaRPr lang="en-IN" sz="1200" b="0" i="0" u="none" strike="noStrike">
                        <a:solidFill>
                          <a:srgbClr val="000000"/>
                        </a:solidFill>
                        <a:effectLst/>
                        <a:latin typeface="Calibri" panose="020F0502020204030204" pitchFamily="34" charset="0"/>
                      </a:endParaRPr>
                    </a:p>
                  </a:txBody>
                  <a:tcPr marL="3755" marR="3755" marT="3755" marB="0" anchor="b">
                    <a:lnB w="6350" cap="flat" cmpd="sng" algn="ctr">
                      <a:solidFill>
                        <a:schemeClr val="bg1">
                          <a:lumMod val="50000"/>
                        </a:schemeClr>
                      </a:solidFill>
                      <a:prstDash val="dash"/>
                      <a:round/>
                      <a:headEnd type="none" w="med" len="med"/>
                      <a:tailEnd type="none" w="med" len="med"/>
                    </a:lnB>
                    <a:noFill/>
                  </a:tcPr>
                </a:tc>
                <a:extLst>
                  <a:ext uri="{0D108BD9-81ED-4DB2-BD59-A6C34878D82A}">
                    <a16:rowId xmlns:a16="http://schemas.microsoft.com/office/drawing/2014/main" val="1356309973"/>
                  </a:ext>
                </a:extLst>
              </a:tr>
              <a:tr h="222775">
                <a:tc>
                  <a:txBody>
                    <a:bodyPr/>
                    <a:lstStyle/>
                    <a:p>
                      <a:pPr algn="l" fontAlgn="b"/>
                      <a:r>
                        <a:rPr lang="en-IN" sz="1050" b="0" u="none" strike="noStrike" dirty="0">
                          <a:solidFill>
                            <a:schemeClr val="bg1"/>
                          </a:solidFill>
                          <a:effectLst/>
                          <a:latin typeface="+mj-lt"/>
                        </a:rPr>
                        <a:t>Problem areas</a:t>
                      </a:r>
                      <a:endParaRPr lang="en-IN" sz="1050" b="0" i="0" u="none" strike="noStrike" dirty="0">
                        <a:solidFill>
                          <a:schemeClr val="bg1"/>
                        </a:solidFill>
                        <a:effectLst/>
                        <a:latin typeface="+mj-lt"/>
                      </a:endParaRPr>
                    </a:p>
                  </a:txBody>
                  <a:tcPr marR="5007" marT="27432" marB="27432" anchor="ctr">
                    <a:lnL w="6350" cap="flat" cmpd="sng" algn="ctr">
                      <a:noFill/>
                      <a:prstDash val="dash"/>
                      <a:round/>
                      <a:headEnd type="none" w="med" len="med"/>
                      <a:tailEnd type="none" w="med" len="med"/>
                    </a:lnL>
                    <a:lnT w="12700" cap="flat" cmpd="sng" algn="ctr">
                      <a:solidFill>
                        <a:schemeClr val="accent3"/>
                      </a:solidFill>
                      <a:prstDash val="solid"/>
                      <a:round/>
                      <a:headEnd type="none" w="med" len="med"/>
                      <a:tailEnd type="none" w="med" len="med"/>
                    </a:lnT>
                    <a:lnB w="9525" cap="flat" cmpd="sng" algn="ctr">
                      <a:solidFill>
                        <a:schemeClr val="bg1"/>
                      </a:solidFill>
                      <a:prstDash val="solid"/>
                      <a:round/>
                      <a:headEnd type="none" w="med" len="med"/>
                      <a:tailEnd type="none" w="med" len="med"/>
                    </a:lnB>
                    <a:solidFill>
                      <a:schemeClr val="accent1"/>
                    </a:solidFill>
                  </a:tcPr>
                </a:tc>
                <a:tc>
                  <a:txBody>
                    <a:bodyPr/>
                    <a:lstStyle/>
                    <a:p>
                      <a:pPr algn="l" fontAlgn="b"/>
                      <a:r>
                        <a:rPr lang="en-IN" sz="1050" b="0" u="none" strike="noStrike" dirty="0">
                          <a:solidFill>
                            <a:schemeClr val="bg1"/>
                          </a:solidFill>
                          <a:effectLst/>
                          <a:latin typeface="+mj-lt"/>
                        </a:rPr>
                        <a:t>Interventions</a:t>
                      </a:r>
                      <a:endParaRPr lang="en-IN" sz="1050" b="0" i="0" u="none" strike="noStrike" dirty="0">
                        <a:solidFill>
                          <a:schemeClr val="bg1"/>
                        </a:solidFill>
                        <a:effectLst/>
                        <a:latin typeface="+mj-lt"/>
                      </a:endParaRPr>
                    </a:p>
                  </a:txBody>
                  <a:tcPr marR="5007" marT="27432" marB="27432" anchor="ctr">
                    <a:lnR w="6350" cap="flat" cmpd="sng" algn="ctr">
                      <a:noFill/>
                      <a:prstDash val="dash"/>
                      <a:round/>
                      <a:headEnd type="none" w="med" len="med"/>
                      <a:tailEnd type="none" w="med" len="med"/>
                    </a:lnR>
                    <a:lnT w="12700" cap="flat" cmpd="sng" algn="ctr">
                      <a:solidFill>
                        <a:schemeClr val="accent3"/>
                      </a:solidFill>
                      <a:prstDash val="solid"/>
                      <a:round/>
                      <a:headEnd type="none" w="med" len="med"/>
                      <a:tailEnd type="none" w="med" len="med"/>
                    </a:lnT>
                    <a:lnB w="9525"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3429661239"/>
                  </a:ext>
                </a:extLst>
              </a:tr>
              <a:tr h="388672">
                <a:tc>
                  <a:txBody>
                    <a:bodyPr/>
                    <a:lstStyle/>
                    <a:p>
                      <a:pPr algn="l" fontAlgn="b"/>
                      <a:r>
                        <a:rPr lang="en-IN" sz="1050" u="none" strike="noStrike" dirty="0">
                          <a:effectLst/>
                          <a:latin typeface="+mj-lt"/>
                        </a:rPr>
                        <a:t>Complex drug regimens</a:t>
                      </a:r>
                      <a:endParaRPr lang="en-IN" sz="1050" b="0" i="0" u="none" strike="noStrike" dirty="0">
                        <a:solidFill>
                          <a:srgbClr val="000000"/>
                        </a:solidFill>
                        <a:effectLst/>
                        <a:latin typeface="+mj-lt"/>
                      </a:endParaRPr>
                    </a:p>
                  </a:txBody>
                  <a:tcPr marR="5007" marT="27432" marB="27432">
                    <a:lnL w="6350" cap="flat" cmpd="sng" algn="ctr">
                      <a:noFill/>
                      <a:prstDash val="dash"/>
                      <a:round/>
                      <a:headEnd type="none" w="med" len="med"/>
                      <a:tailEnd type="none" w="med" len="med"/>
                    </a:lnL>
                    <a:lnR w="12700" cap="flat" cmpd="sng" algn="ctr">
                      <a:noFill/>
                      <a:prstDash val="solid"/>
                      <a:round/>
                      <a:headEnd type="none" w="med" len="med"/>
                      <a:tailEnd type="none" w="med" len="med"/>
                    </a:lnR>
                    <a:lnT w="9525" cap="flat" cmpd="sng" algn="ctr">
                      <a:solidFill>
                        <a:schemeClr val="bg1"/>
                      </a:solidFill>
                      <a:prstDash val="solid"/>
                      <a:round/>
                      <a:headEnd type="none" w="med" len="med"/>
                      <a:tailEnd type="none" w="med" len="med"/>
                    </a:lnT>
                    <a:lnB w="6350" cap="flat" cmpd="sng" algn="ctr">
                      <a:solidFill>
                        <a:schemeClr val="bg1">
                          <a:lumMod val="50000"/>
                        </a:schemeClr>
                      </a:solidFill>
                      <a:prstDash val="dash"/>
                      <a:round/>
                      <a:headEnd type="none" w="med" len="med"/>
                      <a:tailEnd type="none" w="med" len="med"/>
                    </a:lnB>
                    <a:noFill/>
                  </a:tcPr>
                </a:tc>
                <a:tc>
                  <a:txBody>
                    <a:bodyPr/>
                    <a:lstStyle/>
                    <a:p>
                      <a:pPr algn="l" fontAlgn="b"/>
                      <a:r>
                        <a:rPr lang="en-US" sz="1050" u="none" strike="noStrike">
                          <a:effectLst/>
                          <a:latin typeface="+mj-lt"/>
                        </a:rPr>
                        <a:t>Reduction of unnecessary polytherapy and dosing frequency. Simple dosing tailored to individual habits and daily routines</a:t>
                      </a:r>
                      <a:endParaRPr lang="en-US" sz="1050" b="0" i="0" u="none" strike="noStrike">
                        <a:solidFill>
                          <a:srgbClr val="000000"/>
                        </a:solidFill>
                        <a:effectLst/>
                        <a:latin typeface="+mj-lt"/>
                      </a:endParaRPr>
                    </a:p>
                  </a:txBody>
                  <a:tcPr marR="5007" marT="27432" marB="27432">
                    <a:lnL w="12700" cap="flat" cmpd="sng" algn="ctr">
                      <a:noFill/>
                      <a:prstDash val="solid"/>
                      <a:round/>
                      <a:headEnd type="none" w="med" len="med"/>
                      <a:tailEnd type="none" w="med" len="med"/>
                    </a:lnL>
                    <a:lnR w="6350" cap="flat" cmpd="sng" algn="ctr">
                      <a:noFill/>
                      <a:prstDash val="dash"/>
                      <a:round/>
                      <a:headEnd type="none" w="med" len="med"/>
                      <a:tailEnd type="none" w="med" len="med"/>
                    </a:lnR>
                    <a:lnT w="9525" cap="flat" cmpd="sng" algn="ctr">
                      <a:solidFill>
                        <a:schemeClr val="bg1"/>
                      </a:solidFill>
                      <a:prstDash val="solid"/>
                      <a:round/>
                      <a:headEnd type="none" w="med" len="med"/>
                      <a:tailEnd type="none" w="med" len="med"/>
                    </a:lnT>
                    <a:lnB w="6350" cap="flat" cmpd="sng" algn="ctr">
                      <a:solidFill>
                        <a:schemeClr val="bg1">
                          <a:lumMod val="50000"/>
                        </a:schemeClr>
                      </a:solidFill>
                      <a:prstDash val="dash"/>
                      <a:round/>
                      <a:headEnd type="none" w="med" len="med"/>
                      <a:tailEnd type="none" w="med" len="med"/>
                    </a:lnB>
                    <a:noFill/>
                  </a:tcPr>
                </a:tc>
                <a:extLst>
                  <a:ext uri="{0D108BD9-81ED-4DB2-BD59-A6C34878D82A}">
                    <a16:rowId xmlns:a16="http://schemas.microsoft.com/office/drawing/2014/main" val="2555733068"/>
                  </a:ext>
                </a:extLst>
              </a:tr>
              <a:tr h="388672">
                <a:tc>
                  <a:txBody>
                    <a:bodyPr/>
                    <a:lstStyle/>
                    <a:p>
                      <a:pPr algn="l" fontAlgn="b"/>
                      <a:r>
                        <a:rPr lang="en-IN" sz="1050" u="none" strike="noStrike" dirty="0">
                          <a:effectLst/>
                          <a:latin typeface="+mj-lt"/>
                        </a:rPr>
                        <a:t>Cognitive problems/memory impairment</a:t>
                      </a:r>
                      <a:endParaRPr lang="en-IN" sz="1050" b="0" i="0" u="none" strike="noStrike" dirty="0">
                        <a:solidFill>
                          <a:srgbClr val="000000"/>
                        </a:solidFill>
                        <a:effectLst/>
                        <a:latin typeface="+mj-lt"/>
                      </a:endParaRPr>
                    </a:p>
                  </a:txBody>
                  <a:tcPr marR="5007" marT="27432" marB="27432">
                    <a:lnL w="6350" cap="flat" cmpd="sng" algn="ctr">
                      <a:noFill/>
                      <a:prstDash val="dash"/>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noFill/>
                  </a:tcPr>
                </a:tc>
                <a:tc>
                  <a:txBody>
                    <a:bodyPr/>
                    <a:lstStyle/>
                    <a:p>
                      <a:pPr algn="l" fontAlgn="b"/>
                      <a:r>
                        <a:rPr lang="en-US" sz="1050" u="none" strike="noStrike" dirty="0">
                          <a:effectLst/>
                          <a:latin typeface="+mj-lt"/>
                        </a:rPr>
                        <a:t>Drug dispensers, alarms (smart phone, wrist watch). Alliance with proxies. Social support with regular visits from community nurses</a:t>
                      </a:r>
                      <a:endParaRPr lang="en-US" sz="1050" b="0" i="0" u="none" strike="noStrike" dirty="0">
                        <a:solidFill>
                          <a:srgbClr val="000000"/>
                        </a:solidFill>
                        <a:effectLst/>
                        <a:latin typeface="+mj-lt"/>
                      </a:endParaRPr>
                    </a:p>
                  </a:txBody>
                  <a:tcPr marR="5007" marT="27432" marB="27432">
                    <a:lnL w="12700" cap="flat" cmpd="sng" algn="ctr">
                      <a:noFill/>
                      <a:prstDash val="solid"/>
                      <a:round/>
                      <a:headEnd type="none" w="med" len="med"/>
                      <a:tailEnd type="none" w="med" len="med"/>
                    </a:lnL>
                    <a:lnR w="6350" cap="flat" cmpd="sng" algn="ctr">
                      <a:noFill/>
                      <a:prstDash val="dash"/>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noFill/>
                  </a:tcPr>
                </a:tc>
                <a:extLst>
                  <a:ext uri="{0D108BD9-81ED-4DB2-BD59-A6C34878D82A}">
                    <a16:rowId xmlns:a16="http://schemas.microsoft.com/office/drawing/2014/main" val="284722366"/>
                  </a:ext>
                </a:extLst>
              </a:tr>
              <a:tr h="554568">
                <a:tc>
                  <a:txBody>
                    <a:bodyPr/>
                    <a:lstStyle/>
                    <a:p>
                      <a:pPr algn="l" fontAlgn="b"/>
                      <a:r>
                        <a:rPr lang="en-US" sz="1050" u="none" strike="noStrike" dirty="0">
                          <a:effectLst/>
                          <a:latin typeface="+mj-lt"/>
                        </a:rPr>
                        <a:t>Insufficient knowledge, motivation and awareness of the </a:t>
                      </a:r>
                      <a:br>
                        <a:rPr lang="en-US" sz="1050" u="none" strike="noStrike" dirty="0">
                          <a:effectLst/>
                          <a:latin typeface="+mj-lt"/>
                        </a:rPr>
                      </a:br>
                      <a:r>
                        <a:rPr lang="en-US" sz="1050" u="none" strike="noStrike" dirty="0">
                          <a:effectLst/>
                          <a:latin typeface="+mj-lt"/>
                        </a:rPr>
                        <a:t>need for treatment. Negative attitude to pharmaceuticals</a:t>
                      </a:r>
                      <a:endParaRPr lang="en-US" sz="1050" b="0" i="0" u="none" strike="noStrike" dirty="0">
                        <a:solidFill>
                          <a:srgbClr val="000000"/>
                        </a:solidFill>
                        <a:effectLst/>
                        <a:latin typeface="+mj-lt"/>
                      </a:endParaRPr>
                    </a:p>
                  </a:txBody>
                  <a:tcPr marR="5007" marT="27432" marB="27432">
                    <a:lnL w="6350" cap="flat" cmpd="sng" algn="ctr">
                      <a:noFill/>
                      <a:prstDash val="dash"/>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noFill/>
                  </a:tcPr>
                </a:tc>
                <a:tc>
                  <a:txBody>
                    <a:bodyPr/>
                    <a:lstStyle/>
                    <a:p>
                      <a:pPr algn="l" fontAlgn="b"/>
                      <a:r>
                        <a:rPr lang="en-US" sz="1050" u="none" strike="noStrike" dirty="0">
                          <a:effectLst/>
                          <a:latin typeface="+mj-lt"/>
                        </a:rPr>
                        <a:t>Education, increased frequency of outpatient follow-up. Clear procedures related to missed drug intake. More involvement in treatment decisions. Epilepsy nurse and pharmacist support.</a:t>
                      </a:r>
                      <a:br>
                        <a:rPr lang="en-US" sz="1050" u="none" strike="noStrike" dirty="0">
                          <a:effectLst/>
                          <a:latin typeface="+mj-lt"/>
                        </a:rPr>
                      </a:br>
                      <a:r>
                        <a:rPr lang="en-US" sz="1050" u="none" strike="noStrike" dirty="0">
                          <a:effectLst/>
                          <a:latin typeface="+mj-lt"/>
                        </a:rPr>
                        <a:t>Telephone contacts</a:t>
                      </a:r>
                      <a:endParaRPr lang="en-US" sz="1050" b="0" i="0" u="none" strike="noStrike" dirty="0">
                        <a:solidFill>
                          <a:srgbClr val="000000"/>
                        </a:solidFill>
                        <a:effectLst/>
                        <a:latin typeface="+mj-lt"/>
                      </a:endParaRPr>
                    </a:p>
                  </a:txBody>
                  <a:tcPr marR="5007" marT="27432" marB="27432">
                    <a:lnL w="12700" cap="flat" cmpd="sng" algn="ctr">
                      <a:noFill/>
                      <a:prstDash val="solid"/>
                      <a:round/>
                      <a:headEnd type="none" w="med" len="med"/>
                      <a:tailEnd type="none" w="med" len="med"/>
                    </a:lnL>
                    <a:lnR w="6350" cap="flat" cmpd="sng" algn="ctr">
                      <a:noFill/>
                      <a:prstDash val="dash"/>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noFill/>
                  </a:tcPr>
                </a:tc>
                <a:extLst>
                  <a:ext uri="{0D108BD9-81ED-4DB2-BD59-A6C34878D82A}">
                    <a16:rowId xmlns:a16="http://schemas.microsoft.com/office/drawing/2014/main" val="2557927501"/>
                  </a:ext>
                </a:extLst>
              </a:tr>
              <a:tr h="222775">
                <a:tc>
                  <a:txBody>
                    <a:bodyPr/>
                    <a:lstStyle/>
                    <a:p>
                      <a:pPr algn="l" fontAlgn="b"/>
                      <a:r>
                        <a:rPr lang="en-IN" sz="1050" u="none" strike="noStrike">
                          <a:effectLst/>
                          <a:latin typeface="+mj-lt"/>
                        </a:rPr>
                        <a:t>Adverse drug reactions</a:t>
                      </a:r>
                      <a:endParaRPr lang="en-IN" sz="1050" b="0" i="0" u="none" strike="noStrike">
                        <a:solidFill>
                          <a:srgbClr val="000000"/>
                        </a:solidFill>
                        <a:effectLst/>
                        <a:latin typeface="+mj-lt"/>
                      </a:endParaRPr>
                    </a:p>
                  </a:txBody>
                  <a:tcPr marR="5007" marT="27432" marB="27432">
                    <a:lnL w="6350" cap="flat" cmpd="sng" algn="ctr">
                      <a:noFill/>
                      <a:prstDash val="dash"/>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noFill/>
                  </a:tcPr>
                </a:tc>
                <a:tc>
                  <a:txBody>
                    <a:bodyPr/>
                    <a:lstStyle/>
                    <a:p>
                      <a:pPr algn="l" fontAlgn="b"/>
                      <a:r>
                        <a:rPr lang="en-IN" sz="1050" u="none" strike="noStrike" dirty="0">
                          <a:effectLst/>
                          <a:latin typeface="+mj-lt"/>
                        </a:rPr>
                        <a:t>Improved communication. Treatment modification</a:t>
                      </a:r>
                      <a:endParaRPr lang="en-IN" sz="1050" b="0" i="0" u="none" strike="noStrike" dirty="0">
                        <a:solidFill>
                          <a:srgbClr val="000000"/>
                        </a:solidFill>
                        <a:effectLst/>
                        <a:latin typeface="+mj-lt"/>
                      </a:endParaRPr>
                    </a:p>
                  </a:txBody>
                  <a:tcPr marR="5007" marT="27432" marB="27432">
                    <a:lnL w="12700" cap="flat" cmpd="sng" algn="ctr">
                      <a:noFill/>
                      <a:prstDash val="solid"/>
                      <a:round/>
                      <a:headEnd type="none" w="med" len="med"/>
                      <a:tailEnd type="none" w="med" len="med"/>
                    </a:lnL>
                    <a:lnR w="6350" cap="flat" cmpd="sng" algn="ctr">
                      <a:noFill/>
                      <a:prstDash val="dash"/>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noFill/>
                  </a:tcPr>
                </a:tc>
                <a:extLst>
                  <a:ext uri="{0D108BD9-81ED-4DB2-BD59-A6C34878D82A}">
                    <a16:rowId xmlns:a16="http://schemas.microsoft.com/office/drawing/2014/main" val="1398011494"/>
                  </a:ext>
                </a:extLst>
              </a:tr>
              <a:tr h="222775">
                <a:tc>
                  <a:txBody>
                    <a:bodyPr/>
                    <a:lstStyle/>
                    <a:p>
                      <a:pPr algn="l" fontAlgn="b"/>
                      <a:r>
                        <a:rPr lang="en-IN" sz="1050" u="none" strike="noStrike">
                          <a:effectLst/>
                          <a:latin typeface="+mj-lt"/>
                        </a:rPr>
                        <a:t>Depressed mood</a:t>
                      </a:r>
                      <a:endParaRPr lang="en-IN" sz="1050" b="0" i="0" u="none" strike="noStrike">
                        <a:solidFill>
                          <a:srgbClr val="000000"/>
                        </a:solidFill>
                        <a:effectLst/>
                        <a:latin typeface="+mj-lt"/>
                      </a:endParaRPr>
                    </a:p>
                  </a:txBody>
                  <a:tcPr marR="5007" marT="27432" marB="27432">
                    <a:lnL w="6350" cap="flat" cmpd="sng" algn="ctr">
                      <a:noFill/>
                      <a:prstDash val="dash"/>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noFill/>
                  </a:tcPr>
                </a:tc>
                <a:tc>
                  <a:txBody>
                    <a:bodyPr/>
                    <a:lstStyle/>
                    <a:p>
                      <a:pPr algn="l" fontAlgn="b"/>
                      <a:r>
                        <a:rPr lang="en-IN" sz="1050" u="none" strike="noStrike" dirty="0">
                          <a:effectLst/>
                          <a:latin typeface="+mj-lt"/>
                        </a:rPr>
                        <a:t>Antidepressive and cognitive treatment</a:t>
                      </a:r>
                      <a:endParaRPr lang="en-IN" sz="1050" b="0" i="0" u="none" strike="noStrike" dirty="0">
                        <a:solidFill>
                          <a:srgbClr val="000000"/>
                        </a:solidFill>
                        <a:effectLst/>
                        <a:latin typeface="+mj-lt"/>
                      </a:endParaRPr>
                    </a:p>
                  </a:txBody>
                  <a:tcPr marR="5007" marT="27432" marB="27432">
                    <a:lnL w="12700" cap="flat" cmpd="sng" algn="ctr">
                      <a:noFill/>
                      <a:prstDash val="solid"/>
                      <a:round/>
                      <a:headEnd type="none" w="med" len="med"/>
                      <a:tailEnd type="none" w="med" len="med"/>
                    </a:lnL>
                    <a:lnR w="6350" cap="flat" cmpd="sng" algn="ctr">
                      <a:noFill/>
                      <a:prstDash val="dash"/>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noFill/>
                  </a:tcPr>
                </a:tc>
                <a:extLst>
                  <a:ext uri="{0D108BD9-81ED-4DB2-BD59-A6C34878D82A}">
                    <a16:rowId xmlns:a16="http://schemas.microsoft.com/office/drawing/2014/main" val="2958943810"/>
                  </a:ext>
                </a:extLst>
              </a:tr>
              <a:tr h="388672">
                <a:tc>
                  <a:txBody>
                    <a:bodyPr/>
                    <a:lstStyle/>
                    <a:p>
                      <a:pPr algn="l" fontAlgn="b"/>
                      <a:r>
                        <a:rPr lang="en-US" sz="1050" u="none" strike="noStrike" dirty="0">
                          <a:effectLst/>
                          <a:latin typeface="+mj-lt"/>
                        </a:rPr>
                        <a:t>Oral intake barriers (swallowing/motor and intellectual deficits/behavior/aversion to medication/intercurrent illness)</a:t>
                      </a:r>
                      <a:endParaRPr lang="en-US" sz="1050" b="0" i="0" u="none" strike="noStrike" dirty="0">
                        <a:solidFill>
                          <a:srgbClr val="000000"/>
                        </a:solidFill>
                        <a:effectLst/>
                        <a:latin typeface="+mj-lt"/>
                      </a:endParaRPr>
                    </a:p>
                  </a:txBody>
                  <a:tcPr marR="5007" marT="27432" marB="27432">
                    <a:lnL w="6350" cap="flat" cmpd="sng" algn="ctr">
                      <a:noFill/>
                      <a:prstDash val="dash"/>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12700" cap="flat" cmpd="sng" algn="ctr">
                      <a:solidFill>
                        <a:schemeClr val="accent3"/>
                      </a:solidFill>
                      <a:prstDash val="solid"/>
                      <a:round/>
                      <a:headEnd type="none" w="med" len="med"/>
                      <a:tailEnd type="none" w="med" len="med"/>
                    </a:lnB>
                    <a:noFill/>
                  </a:tcPr>
                </a:tc>
                <a:tc>
                  <a:txBody>
                    <a:bodyPr/>
                    <a:lstStyle/>
                    <a:p>
                      <a:pPr algn="l" fontAlgn="b"/>
                      <a:r>
                        <a:rPr lang="en-US" sz="1050" u="none" strike="noStrike" dirty="0">
                          <a:effectLst/>
                          <a:latin typeface="+mj-lt"/>
                        </a:rPr>
                        <a:t>Modified drug formulations (soluble, liquid, granular, powder), as well as size and taste of tablets. Alternative routes (rectal, </a:t>
                      </a:r>
                      <a:r>
                        <a:rPr lang="en-US" sz="1050" u="none" strike="noStrike" dirty="0" err="1">
                          <a:effectLst/>
                          <a:latin typeface="+mj-lt"/>
                        </a:rPr>
                        <a:t>i.v.</a:t>
                      </a:r>
                      <a:r>
                        <a:rPr lang="en-US" sz="1050" u="none" strike="noStrike" dirty="0">
                          <a:effectLst/>
                          <a:latin typeface="+mj-lt"/>
                        </a:rPr>
                        <a:t>)</a:t>
                      </a:r>
                      <a:endParaRPr lang="en-US" sz="1050" b="0" i="0" u="none" strike="noStrike" dirty="0">
                        <a:solidFill>
                          <a:srgbClr val="000000"/>
                        </a:solidFill>
                        <a:effectLst/>
                        <a:latin typeface="+mj-lt"/>
                      </a:endParaRPr>
                    </a:p>
                  </a:txBody>
                  <a:tcPr marR="5007" marT="27432" marB="27432">
                    <a:lnL w="12700" cap="flat" cmpd="sng" algn="ctr">
                      <a:noFill/>
                      <a:prstDash val="solid"/>
                      <a:round/>
                      <a:headEnd type="none" w="med" len="med"/>
                      <a:tailEnd type="none" w="med" len="med"/>
                    </a:lnL>
                    <a:lnR w="6350" cap="flat" cmpd="sng" algn="ctr">
                      <a:noFill/>
                      <a:prstDash val="dash"/>
                      <a:round/>
                      <a:headEnd type="none" w="med" len="med"/>
                      <a:tailEnd type="none" w="med" len="med"/>
                    </a:lnR>
                    <a:lnT w="6350" cap="flat" cmpd="sng" algn="ctr">
                      <a:solidFill>
                        <a:schemeClr val="bg1">
                          <a:lumMod val="50000"/>
                        </a:schemeClr>
                      </a:solidFill>
                      <a:prstDash val="dash"/>
                      <a:round/>
                      <a:headEnd type="none" w="med" len="med"/>
                      <a:tailEnd type="none" w="med" len="med"/>
                    </a:lnT>
                    <a:lnB w="12700" cap="flat" cmpd="sng" algn="ctr">
                      <a:solidFill>
                        <a:schemeClr val="accent3"/>
                      </a:solidFill>
                      <a:prstDash val="solid"/>
                      <a:round/>
                      <a:headEnd type="none" w="med" len="med"/>
                      <a:tailEnd type="none" w="med" len="med"/>
                    </a:lnB>
                    <a:noFill/>
                  </a:tcPr>
                </a:tc>
                <a:extLst>
                  <a:ext uri="{0D108BD9-81ED-4DB2-BD59-A6C34878D82A}">
                    <a16:rowId xmlns:a16="http://schemas.microsoft.com/office/drawing/2014/main" val="1382471377"/>
                  </a:ext>
                </a:extLst>
              </a:tr>
            </a:tbl>
          </a:graphicData>
        </a:graphic>
      </p:graphicFrame>
      <p:sp>
        <p:nvSpPr>
          <p:cNvPr id="8" name="Text Placeholder 5">
            <a:extLst>
              <a:ext uri="{FF2B5EF4-FFF2-40B4-BE49-F238E27FC236}">
                <a16:creationId xmlns:a16="http://schemas.microsoft.com/office/drawing/2014/main" id="{83926EA6-3F63-315C-EB5F-459CE7B07DB6}"/>
              </a:ext>
            </a:extLst>
          </p:cNvPr>
          <p:cNvSpPr txBox="1">
            <a:spLocks/>
          </p:cNvSpPr>
          <p:nvPr/>
        </p:nvSpPr>
        <p:spPr>
          <a:xfrm>
            <a:off x="669925" y="4526105"/>
            <a:ext cx="10937875" cy="293923"/>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2. Memory aids: Associating doses with daily routines (toothbrushing, morning coffee), filling pill boxes</a:t>
            </a:r>
          </a:p>
        </p:txBody>
      </p:sp>
      <p:sp>
        <p:nvSpPr>
          <p:cNvPr id="9" name="Text Placeholder 5">
            <a:extLst>
              <a:ext uri="{FF2B5EF4-FFF2-40B4-BE49-F238E27FC236}">
                <a16:creationId xmlns:a16="http://schemas.microsoft.com/office/drawing/2014/main" id="{6EE3752C-CD03-0B31-ABB8-20D65B5F31EE}"/>
              </a:ext>
            </a:extLst>
          </p:cNvPr>
          <p:cNvSpPr txBox="1">
            <a:spLocks/>
          </p:cNvSpPr>
          <p:nvPr/>
        </p:nvSpPr>
        <p:spPr>
          <a:xfrm>
            <a:off x="669925" y="4925911"/>
            <a:ext cx="1813981" cy="1008251"/>
          </a:xfrm>
          <a:prstGeom prst="rect">
            <a:avLst/>
          </a:prstGeom>
          <a:gradFill flip="none" rotWithShape="1">
            <a:gsLst>
              <a:gs pos="0">
                <a:schemeClr val="accent3"/>
              </a:gs>
              <a:gs pos="100000">
                <a:schemeClr val="accent2"/>
              </a:gs>
            </a:gsLst>
            <a:lin ang="0" scaled="1"/>
            <a:tileRect/>
          </a:gradFill>
          <a:ln>
            <a:noFill/>
          </a:ln>
        </p:spPr>
        <p:txBody>
          <a:bodyPr lIns="91440"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3. ASMS with long half life: reduce peak to trough level variation</a:t>
            </a:r>
          </a:p>
        </p:txBody>
      </p:sp>
      <p:pic>
        <p:nvPicPr>
          <p:cNvPr id="10" name="Picture 9">
            <a:extLst>
              <a:ext uri="{FF2B5EF4-FFF2-40B4-BE49-F238E27FC236}">
                <a16:creationId xmlns:a16="http://schemas.microsoft.com/office/drawing/2014/main" id="{C2C8CD56-301F-18C4-96B6-1A13EE06119D}"/>
              </a:ext>
            </a:extLst>
          </p:cNvPr>
          <p:cNvPicPr>
            <a:picLocks noChangeAspect="1"/>
          </p:cNvPicPr>
          <p:nvPr/>
        </p:nvPicPr>
        <p:blipFill rotWithShape="1">
          <a:blip r:embed="rId6"/>
          <a:srcRect l="5195" t="32511" r="50637" b="29701"/>
          <a:stretch/>
        </p:blipFill>
        <p:spPr>
          <a:xfrm>
            <a:off x="2583444" y="4925911"/>
            <a:ext cx="2084810" cy="1008251"/>
          </a:xfrm>
          <a:prstGeom prst="rect">
            <a:avLst/>
          </a:prstGeom>
        </p:spPr>
      </p:pic>
      <p:sp>
        <p:nvSpPr>
          <p:cNvPr id="11" name="Rectangle 10">
            <a:extLst>
              <a:ext uri="{FF2B5EF4-FFF2-40B4-BE49-F238E27FC236}">
                <a16:creationId xmlns:a16="http://schemas.microsoft.com/office/drawing/2014/main" id="{92E4C2EB-DFD7-5F05-EE38-3E46EFA9C6A1}"/>
              </a:ext>
            </a:extLst>
          </p:cNvPr>
          <p:cNvSpPr/>
          <p:nvPr/>
        </p:nvSpPr>
        <p:spPr>
          <a:xfrm>
            <a:off x="5101292" y="4925911"/>
            <a:ext cx="2783601" cy="10082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oAutofit/>
          </a:bodyPr>
          <a:lstStyle/>
          <a:p>
            <a:pPr marL="0" marR="0" lvl="1" indent="0" algn="l" defTabSz="1219170" rtl="0" eaLnBrk="1" fontAlgn="auto" latinLnBrk="0" hangingPunct="1">
              <a:lnSpc>
                <a:spcPct val="100000"/>
              </a:lnSpc>
              <a:spcBef>
                <a:spcPts val="0"/>
              </a:spcBef>
              <a:spcAft>
                <a:spcPts val="800"/>
              </a:spcAft>
              <a:buClrTx/>
              <a:buSzTx/>
              <a:buFontTx/>
              <a:buNone/>
              <a:tabLst/>
              <a:defRPr/>
            </a:pPr>
            <a:r>
              <a:rPr kumimoji="0" lang="en-US" sz="1050" b="0" i="0" u="none" strike="noStrike" kern="1200" cap="none" spc="0" normalizeH="0" baseline="0" noProof="0" dirty="0">
                <a:ln>
                  <a:noFill/>
                </a:ln>
                <a:solidFill>
                  <a:srgbClr val="E4002B"/>
                </a:solidFill>
                <a:effectLst/>
                <a:uLnTx/>
                <a:uFillTx/>
                <a:latin typeface="Georgia"/>
                <a:ea typeface="+mn-ea"/>
                <a:cs typeface="+mn-cs"/>
              </a:rPr>
              <a:t>ASM half life: Very long</a:t>
            </a:r>
          </a:p>
          <a:p>
            <a:pPr marL="0" marR="0" lvl="1" indent="0" algn="l" defTabSz="1219170" rtl="0" eaLnBrk="1" fontAlgn="auto" latinLnBrk="0" hangingPunct="1">
              <a:lnSpc>
                <a:spcPct val="100000"/>
              </a:lnSpc>
              <a:spcBef>
                <a:spcPts val="0"/>
              </a:spcBef>
              <a:spcAft>
                <a:spcPts val="80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Georgia"/>
                <a:ea typeface="+mn-ea"/>
                <a:cs typeface="+mn-cs"/>
              </a:rPr>
              <a:t>Zonisamide: ~50-70 h</a:t>
            </a:r>
          </a:p>
          <a:p>
            <a:pPr marL="0" marR="0" lvl="1" indent="0" algn="l" defTabSz="1219170" rtl="0" eaLnBrk="1" fontAlgn="auto" latinLnBrk="0" hangingPunct="1">
              <a:lnSpc>
                <a:spcPct val="100000"/>
              </a:lnSpc>
              <a:spcBef>
                <a:spcPts val="0"/>
              </a:spcBef>
              <a:spcAft>
                <a:spcPts val="800"/>
              </a:spcAft>
              <a:buClrTx/>
              <a:buSzTx/>
              <a:buFontTx/>
              <a:buNone/>
              <a:tabLst/>
              <a:defRPr/>
            </a:pPr>
            <a:r>
              <a:rPr kumimoji="0" lang="en-US" sz="1050" b="0" i="0" u="none" strike="noStrike" kern="1200" cap="none" spc="0" normalizeH="0" baseline="0" noProof="0" dirty="0" err="1">
                <a:ln>
                  <a:noFill/>
                </a:ln>
                <a:solidFill>
                  <a:srgbClr val="000000"/>
                </a:solidFill>
                <a:effectLst/>
                <a:uLnTx/>
                <a:uFillTx/>
                <a:latin typeface="Georgia"/>
                <a:ea typeface="+mn-ea"/>
                <a:cs typeface="+mn-cs"/>
              </a:rPr>
              <a:t>Perampanel</a:t>
            </a:r>
            <a:r>
              <a:rPr kumimoji="0" lang="en-US" sz="1050" b="0" i="0" u="none" strike="noStrike" kern="1200" cap="none" spc="0" normalizeH="0" baseline="0" noProof="0" dirty="0">
                <a:ln>
                  <a:noFill/>
                </a:ln>
                <a:solidFill>
                  <a:srgbClr val="000000"/>
                </a:solidFill>
                <a:effectLst/>
                <a:uLnTx/>
                <a:uFillTx/>
                <a:latin typeface="Georgia"/>
                <a:ea typeface="+mn-ea"/>
                <a:cs typeface="+mn-cs"/>
              </a:rPr>
              <a:t>: 105 h</a:t>
            </a:r>
          </a:p>
          <a:p>
            <a:pPr marL="0" marR="0" lvl="1" indent="0" algn="l" defTabSz="1219170" rtl="0" eaLnBrk="1" fontAlgn="auto" latinLnBrk="0" hangingPunct="1">
              <a:lnSpc>
                <a:spcPct val="100000"/>
              </a:lnSpc>
              <a:spcBef>
                <a:spcPts val="0"/>
              </a:spcBef>
              <a:spcAft>
                <a:spcPts val="800"/>
              </a:spcAft>
              <a:buClrTx/>
              <a:buSzTx/>
              <a:buFontTx/>
              <a:buNone/>
              <a:tabLst/>
              <a:defRPr/>
            </a:pPr>
            <a:r>
              <a:rPr kumimoji="0" lang="en-US" sz="1050" b="0" i="0" u="none" strike="noStrike" kern="1200" cap="none" spc="0" normalizeH="0" baseline="0" noProof="0" dirty="0" err="1">
                <a:ln>
                  <a:noFill/>
                </a:ln>
                <a:solidFill>
                  <a:srgbClr val="000000"/>
                </a:solidFill>
                <a:effectLst/>
                <a:uLnTx/>
                <a:uFillTx/>
                <a:latin typeface="Georgia"/>
                <a:ea typeface="+mn-ea"/>
                <a:cs typeface="+mn-cs"/>
              </a:rPr>
              <a:t>Cenobamate</a:t>
            </a:r>
            <a:r>
              <a:rPr kumimoji="0" lang="en-US" sz="1050" b="0" i="0" u="none" strike="noStrike" kern="1200" cap="none" spc="0" normalizeH="0" baseline="0" noProof="0" dirty="0">
                <a:ln>
                  <a:noFill/>
                </a:ln>
                <a:solidFill>
                  <a:srgbClr val="000000"/>
                </a:solidFill>
                <a:effectLst/>
                <a:uLnTx/>
                <a:uFillTx/>
                <a:latin typeface="Georgia"/>
                <a:ea typeface="+mn-ea"/>
                <a:cs typeface="+mn-cs"/>
              </a:rPr>
              <a:t>: 60 h</a:t>
            </a:r>
          </a:p>
        </p:txBody>
      </p:sp>
      <p:sp>
        <p:nvSpPr>
          <p:cNvPr id="4" name="Text Placeholder 7">
            <a:extLst>
              <a:ext uri="{FF2B5EF4-FFF2-40B4-BE49-F238E27FC236}">
                <a16:creationId xmlns:a16="http://schemas.microsoft.com/office/drawing/2014/main" id="{F3BBFFC1-60A8-7089-6E29-3C7A1A32F7D1}"/>
              </a:ext>
            </a:extLst>
          </p:cNvPr>
          <p:cNvSpPr txBox="1">
            <a:spLocks/>
          </p:cNvSpPr>
          <p:nvPr/>
        </p:nvSpPr>
        <p:spPr>
          <a:xfrm>
            <a:off x="670560" y="6270893"/>
            <a:ext cx="10035538" cy="237757"/>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Brodtkorb E,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Samsonsen</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C, Sund JK, Bråthen G, Helde G, Reimers A. Treatment non-adherence in pseudo-refractory epilepsy. Epilepsy Res. 2016;122:1-6</a:t>
            </a:r>
          </a:p>
        </p:txBody>
      </p:sp>
      <p:sp>
        <p:nvSpPr>
          <p:cNvPr id="12" name="TextBox 11">
            <a:extLst>
              <a:ext uri="{FF2B5EF4-FFF2-40B4-BE49-F238E27FC236}">
                <a16:creationId xmlns:a16="http://schemas.microsoft.com/office/drawing/2014/main" id="{F35B70D7-FAF2-F0E8-9686-9F97F252F6A4}"/>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GLO2241819</a:t>
            </a:r>
          </a:p>
        </p:txBody>
      </p:sp>
    </p:spTree>
    <p:extLst>
      <p:ext uri="{BB962C8B-B14F-4D97-AF65-F5344CB8AC3E}">
        <p14:creationId xmlns:p14="http://schemas.microsoft.com/office/powerpoint/2010/main" val="2003614591"/>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223D34A2-00A0-407B-A38D-A15A7F903533}"/>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223D34A2-00A0-407B-A38D-A15A7F903533}"/>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FD8122DA-5B85-6DBD-E6CE-D02F2AA7F913}"/>
              </a:ext>
            </a:extLst>
          </p:cNvPr>
          <p:cNvSpPr>
            <a:spLocks noGrp="1"/>
          </p:cNvSpPr>
          <p:nvPr>
            <p:ph type="title"/>
          </p:nvPr>
        </p:nvSpPr>
        <p:spPr/>
        <p:txBody>
          <a:bodyPr vert="horz"/>
          <a:lstStyle/>
          <a:p>
            <a:r>
              <a:rPr lang="en-US" dirty="0"/>
              <a:t>Real life experience: Follow up</a:t>
            </a:r>
          </a:p>
        </p:txBody>
      </p:sp>
      <p:sp>
        <p:nvSpPr>
          <p:cNvPr id="6" name="Rectangle 5">
            <a:extLst>
              <a:ext uri="{FF2B5EF4-FFF2-40B4-BE49-F238E27FC236}">
                <a16:creationId xmlns:a16="http://schemas.microsoft.com/office/drawing/2014/main" id="{192E0583-89E3-01E0-E622-436B947A602B}"/>
              </a:ext>
            </a:extLst>
          </p:cNvPr>
          <p:cNvSpPr>
            <a:spLocks/>
          </p:cNvSpPr>
          <p:nvPr/>
        </p:nvSpPr>
        <p:spPr>
          <a:xfrm>
            <a:off x="669925" y="1456947"/>
            <a:ext cx="10937875" cy="154269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133" b="0" i="0" u="none" strike="noStrike" kern="1200" cap="none" spc="0" normalizeH="0" baseline="0" noProof="0">
              <a:ln>
                <a:noFill/>
              </a:ln>
              <a:solidFill>
                <a:prstClr val="white"/>
              </a:solidFill>
              <a:effectLst/>
              <a:uLnTx/>
              <a:uFillTx/>
              <a:latin typeface="Georgia"/>
              <a:ea typeface="+mn-ea"/>
              <a:cs typeface="+mn-cs"/>
            </a:endParaRPr>
          </a:p>
        </p:txBody>
      </p:sp>
      <p:sp>
        <p:nvSpPr>
          <p:cNvPr id="7" name="Rectangle 6">
            <a:extLst>
              <a:ext uri="{FF2B5EF4-FFF2-40B4-BE49-F238E27FC236}">
                <a16:creationId xmlns:a16="http://schemas.microsoft.com/office/drawing/2014/main" id="{0FCB4E94-D336-8319-DC1A-5AB91B4FAC83}"/>
              </a:ext>
            </a:extLst>
          </p:cNvPr>
          <p:cNvSpPr/>
          <p:nvPr/>
        </p:nvSpPr>
        <p:spPr>
          <a:xfrm>
            <a:off x="831635" y="1566735"/>
            <a:ext cx="10614454" cy="132311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0011" tIns="45561" rIns="90011" bIns="45561" rtlCol="0" anchor="ctr">
            <a:spAutoFit/>
          </a:bodyPr>
          <a:lstStyle/>
          <a:p>
            <a:pPr marL="0" marR="0" lvl="1" indent="0" algn="l" defTabSz="1219170" rtl="0" eaLnBrk="1" fontAlgn="auto" latinLnBrk="0" hangingPunct="1">
              <a:lnSpc>
                <a:spcPct val="100000"/>
              </a:lnSpc>
              <a:spcBef>
                <a:spcPts val="533"/>
              </a:spcBef>
              <a:spcAft>
                <a:spcPts val="533"/>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Georgia"/>
                <a:ea typeface="+mn-ea"/>
                <a:cs typeface="+mn-cs"/>
              </a:rPr>
              <a:t>31 YO W with cryptogenic right temporal lobe epilepsy stating aged 28, with focal to bilateral tonic </a:t>
            </a:r>
            <a:r>
              <a:rPr kumimoji="0" lang="en-US" sz="2000" b="0" i="0" u="none" strike="noStrike" kern="1200" cap="none" spc="0" normalizeH="0" baseline="0" noProof="0" dirty="0" err="1">
                <a:ln>
                  <a:noFill/>
                </a:ln>
                <a:solidFill>
                  <a:srgbClr val="000000"/>
                </a:solidFill>
                <a:effectLst/>
                <a:uLnTx/>
                <a:uFillTx/>
                <a:latin typeface="Georgia"/>
                <a:ea typeface="+mn-ea"/>
                <a:cs typeface="+mn-cs"/>
              </a:rPr>
              <a:t>clonic</a:t>
            </a:r>
            <a:r>
              <a:rPr kumimoji="0" lang="en-US" sz="2000" b="0" i="0" u="none" strike="noStrike" kern="1200" cap="none" spc="0" normalizeH="0" baseline="0" noProof="0" dirty="0">
                <a:ln>
                  <a:noFill/>
                </a:ln>
                <a:solidFill>
                  <a:srgbClr val="000000"/>
                </a:solidFill>
                <a:effectLst/>
                <a:uLnTx/>
                <a:uFillTx/>
                <a:latin typeface="Georgia"/>
                <a:ea typeface="+mn-ea"/>
                <a:cs typeface="+mn-cs"/>
              </a:rPr>
              <a:t> seizures, normal examination and MRI. Works as an accountant. Meds: Lev 2000 mg/day. No side effects. Forgot to take medication for 2 days&gt; seizure x 2 at work&gt; hospitalization, ICU for 2 days, lost job</a:t>
            </a:r>
          </a:p>
        </p:txBody>
      </p:sp>
      <p:sp>
        <p:nvSpPr>
          <p:cNvPr id="8" name="Text Placeholder 5">
            <a:extLst>
              <a:ext uri="{FF2B5EF4-FFF2-40B4-BE49-F238E27FC236}">
                <a16:creationId xmlns:a16="http://schemas.microsoft.com/office/drawing/2014/main" id="{76BD26AC-218D-BF2A-C26A-0A96CAF7E1C1}"/>
              </a:ext>
            </a:extLst>
          </p:cNvPr>
          <p:cNvSpPr txBox="1">
            <a:spLocks/>
          </p:cNvSpPr>
          <p:nvPr/>
        </p:nvSpPr>
        <p:spPr>
          <a:xfrm>
            <a:off x="669926" y="3233665"/>
            <a:ext cx="1826140" cy="2341420"/>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8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Management</a:t>
            </a:r>
          </a:p>
        </p:txBody>
      </p:sp>
      <p:sp>
        <p:nvSpPr>
          <p:cNvPr id="10" name="Rectangle 9">
            <a:extLst>
              <a:ext uri="{FF2B5EF4-FFF2-40B4-BE49-F238E27FC236}">
                <a16:creationId xmlns:a16="http://schemas.microsoft.com/office/drawing/2014/main" id="{DF5175B0-8AED-2E4A-A8C9-AD853CC1749B}"/>
              </a:ext>
            </a:extLst>
          </p:cNvPr>
          <p:cNvSpPr/>
          <p:nvPr/>
        </p:nvSpPr>
        <p:spPr>
          <a:xfrm>
            <a:off x="2697737" y="3419683"/>
            <a:ext cx="1984126" cy="196938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spAutoFit/>
          </a:bodyPr>
          <a:lstStyle/>
          <a:p>
            <a:pPr marL="0" marR="0" lvl="1" indent="0" algn="l" defTabSz="1219170" rtl="0" eaLnBrk="1" fontAlgn="auto" latinLnBrk="0" hangingPunct="1">
              <a:lnSpc>
                <a:spcPct val="100000"/>
              </a:lnSpc>
              <a:spcBef>
                <a:spcPts val="533"/>
              </a:spcBef>
              <a:spcAft>
                <a:spcPts val="533"/>
              </a:spcAft>
              <a:buClrTx/>
              <a:buSzTx/>
              <a:buFontTx/>
              <a:buNone/>
              <a:tabLst/>
              <a:defRPr/>
            </a:pPr>
            <a:r>
              <a:rPr kumimoji="0" lang="en-US" sz="2133" b="0" i="0" u="none" strike="noStrike" kern="1200" cap="none" spc="0" normalizeH="0" baseline="0" noProof="0" dirty="0">
                <a:ln>
                  <a:noFill/>
                </a:ln>
                <a:solidFill>
                  <a:srgbClr val="000000"/>
                </a:solidFill>
                <a:effectLst/>
                <a:uLnTx/>
                <a:uFillTx/>
                <a:latin typeface="Georgia"/>
                <a:ea typeface="+mn-ea"/>
                <a:cs typeface="+mn-cs"/>
              </a:rPr>
              <a:t>Change of levetiracetam from 1000 mg bid to Extended Release 2000 mg </a:t>
            </a:r>
            <a:r>
              <a:rPr kumimoji="0" lang="en-US" sz="2133" b="0" i="0" u="none" strike="noStrike" kern="1200" cap="none" spc="0" normalizeH="0" baseline="0" noProof="0" dirty="0" err="1">
                <a:ln>
                  <a:noFill/>
                </a:ln>
                <a:solidFill>
                  <a:srgbClr val="000000"/>
                </a:solidFill>
                <a:effectLst/>
                <a:uLnTx/>
                <a:uFillTx/>
                <a:latin typeface="Georgia"/>
                <a:ea typeface="+mn-ea"/>
                <a:cs typeface="+mn-cs"/>
              </a:rPr>
              <a:t>qhs</a:t>
            </a:r>
            <a:endParaRPr kumimoji="0" lang="en-US" sz="2133" b="0" i="0" u="none" strike="noStrike" kern="1200" cap="none" spc="0" normalizeH="0" baseline="0" noProof="0" dirty="0">
              <a:ln>
                <a:noFill/>
              </a:ln>
              <a:solidFill>
                <a:srgbClr val="000000"/>
              </a:solidFill>
              <a:effectLst/>
              <a:uLnTx/>
              <a:uFillTx/>
              <a:latin typeface="Georgia"/>
              <a:ea typeface="+mn-ea"/>
              <a:cs typeface="+mn-cs"/>
            </a:endParaRPr>
          </a:p>
        </p:txBody>
      </p:sp>
      <p:cxnSp>
        <p:nvCxnSpPr>
          <p:cNvPr id="11" name="Straight Connector 10">
            <a:extLst>
              <a:ext uri="{FF2B5EF4-FFF2-40B4-BE49-F238E27FC236}">
                <a16:creationId xmlns:a16="http://schemas.microsoft.com/office/drawing/2014/main" id="{B7C0CE24-9988-A1B2-D0E5-C55E53C4107E}"/>
              </a:ext>
            </a:extLst>
          </p:cNvPr>
          <p:cNvCxnSpPr>
            <a:cxnSpLocks/>
          </p:cNvCxnSpPr>
          <p:nvPr/>
        </p:nvCxnSpPr>
        <p:spPr>
          <a:xfrm>
            <a:off x="4898505" y="3249799"/>
            <a:ext cx="0" cy="2309153"/>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12" name="Rectangle 11">
            <a:extLst>
              <a:ext uri="{FF2B5EF4-FFF2-40B4-BE49-F238E27FC236}">
                <a16:creationId xmlns:a16="http://schemas.microsoft.com/office/drawing/2014/main" id="{A8223E86-6486-AA78-F018-6598DDEA624C}"/>
              </a:ext>
            </a:extLst>
          </p:cNvPr>
          <p:cNvSpPr/>
          <p:nvPr/>
        </p:nvSpPr>
        <p:spPr>
          <a:xfrm>
            <a:off x="5115147" y="3634934"/>
            <a:ext cx="1845387" cy="15388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spAutoFit/>
          </a:bodyPr>
          <a:lstStyle/>
          <a:p>
            <a:pPr marL="0" marR="0" lvl="1" indent="0" algn="l" defTabSz="1219170" rtl="0" eaLnBrk="1" fontAlgn="auto" latinLnBrk="0" hangingPunct="1">
              <a:lnSpc>
                <a:spcPct val="100000"/>
              </a:lnSpc>
              <a:spcBef>
                <a:spcPts val="533"/>
              </a:spcBef>
              <a:spcAft>
                <a:spcPts val="533"/>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Georgia"/>
                <a:ea typeface="+mn-ea"/>
                <a:cs typeface="+mn-cs"/>
              </a:rPr>
              <a:t>Suggested routine: take meds at</a:t>
            </a:r>
            <a:br>
              <a:rPr kumimoji="0" lang="en-US" sz="2000" b="0" i="0" u="none" strike="noStrike" kern="1200" cap="none" spc="0" normalizeH="0" baseline="0" noProof="0" dirty="0">
                <a:ln>
                  <a:noFill/>
                </a:ln>
                <a:solidFill>
                  <a:srgbClr val="000000"/>
                </a:solidFill>
                <a:effectLst/>
                <a:uLnTx/>
                <a:uFillTx/>
                <a:latin typeface="Georgia"/>
                <a:ea typeface="+mn-ea"/>
                <a:cs typeface="+mn-cs"/>
              </a:rPr>
            </a:br>
            <a:r>
              <a:rPr kumimoji="0" lang="en-US" sz="2000" b="0" i="0" u="none" strike="noStrike" kern="1200" cap="none" spc="0" normalizeH="0" baseline="0" noProof="0" dirty="0">
                <a:ln>
                  <a:noFill/>
                </a:ln>
                <a:solidFill>
                  <a:srgbClr val="000000"/>
                </a:solidFill>
                <a:effectLst/>
                <a:uLnTx/>
                <a:uFillTx/>
                <a:latin typeface="Georgia"/>
                <a:ea typeface="+mn-ea"/>
                <a:cs typeface="+mn-cs"/>
              </a:rPr>
              <a:t>night when brushing teeth</a:t>
            </a:r>
          </a:p>
        </p:txBody>
      </p:sp>
      <p:cxnSp>
        <p:nvCxnSpPr>
          <p:cNvPr id="13" name="Straight Connector 12">
            <a:extLst>
              <a:ext uri="{FF2B5EF4-FFF2-40B4-BE49-F238E27FC236}">
                <a16:creationId xmlns:a16="http://schemas.microsoft.com/office/drawing/2014/main" id="{558CB6A4-C57E-6E8D-65CE-EB0879877AF8}"/>
              </a:ext>
            </a:extLst>
          </p:cNvPr>
          <p:cNvCxnSpPr>
            <a:cxnSpLocks/>
          </p:cNvCxnSpPr>
          <p:nvPr/>
        </p:nvCxnSpPr>
        <p:spPr>
          <a:xfrm>
            <a:off x="7177176" y="3249799"/>
            <a:ext cx="0" cy="2309153"/>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F766CA2E-C2C2-9800-F865-E1D622C56674}"/>
              </a:ext>
            </a:extLst>
          </p:cNvPr>
          <p:cNvSpPr/>
          <p:nvPr/>
        </p:nvSpPr>
        <p:spPr>
          <a:xfrm>
            <a:off x="7393818" y="3942710"/>
            <a:ext cx="1845387" cy="92333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spAutoFit/>
          </a:bodyPr>
          <a:lstStyle/>
          <a:p>
            <a:pPr marL="0" marR="0" lvl="1" indent="0" algn="l" defTabSz="1219170" rtl="0" eaLnBrk="1" fontAlgn="auto" latinLnBrk="0" hangingPunct="1">
              <a:lnSpc>
                <a:spcPct val="100000"/>
              </a:lnSpc>
              <a:spcBef>
                <a:spcPts val="533"/>
              </a:spcBef>
              <a:spcAft>
                <a:spcPts val="533"/>
              </a:spcAft>
              <a:buClrTx/>
              <a:buSzTx/>
              <a:buFontTx/>
              <a:buNone/>
              <a:tabLst/>
              <a:defRPr/>
            </a:pPr>
            <a:r>
              <a:rPr kumimoji="0" lang="en-US" sz="2000" b="0" i="0" u="none" strike="noStrike" kern="1200" cap="none" spc="0" normalizeH="0" baseline="0" noProof="0">
                <a:ln>
                  <a:noFill/>
                </a:ln>
                <a:solidFill>
                  <a:srgbClr val="000000"/>
                </a:solidFill>
                <a:effectLst/>
                <a:uLnTx/>
                <a:uFillTx/>
                <a:latin typeface="Georgia"/>
                <a:ea typeface="+mn-ea"/>
                <a:cs typeface="+mn-cs"/>
              </a:rPr>
              <a:t>Smart phone reminder – just before bedtime</a:t>
            </a:r>
          </a:p>
        </p:txBody>
      </p:sp>
      <p:cxnSp>
        <p:nvCxnSpPr>
          <p:cNvPr id="15" name="Straight Connector 14">
            <a:extLst>
              <a:ext uri="{FF2B5EF4-FFF2-40B4-BE49-F238E27FC236}">
                <a16:creationId xmlns:a16="http://schemas.microsoft.com/office/drawing/2014/main" id="{13C56C09-A59C-F58C-E273-DF725068098B}"/>
              </a:ext>
            </a:extLst>
          </p:cNvPr>
          <p:cNvCxnSpPr>
            <a:cxnSpLocks/>
          </p:cNvCxnSpPr>
          <p:nvPr/>
        </p:nvCxnSpPr>
        <p:spPr>
          <a:xfrm>
            <a:off x="9455847" y="3249799"/>
            <a:ext cx="0" cy="2309153"/>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16" name="Rectangle 15">
            <a:extLst>
              <a:ext uri="{FF2B5EF4-FFF2-40B4-BE49-F238E27FC236}">
                <a16:creationId xmlns:a16="http://schemas.microsoft.com/office/drawing/2014/main" id="{FA28DC69-EB79-20FE-AF14-1D2DF4205FF5}"/>
              </a:ext>
            </a:extLst>
          </p:cNvPr>
          <p:cNvSpPr/>
          <p:nvPr/>
        </p:nvSpPr>
        <p:spPr>
          <a:xfrm>
            <a:off x="9672490" y="3788822"/>
            <a:ext cx="1845387" cy="12311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spAutoFit/>
          </a:bodyPr>
          <a:lstStyle/>
          <a:p>
            <a:pPr marL="0" marR="0" lvl="1" indent="0" algn="l" defTabSz="1219170" rtl="0" eaLnBrk="1" fontAlgn="auto" latinLnBrk="0" hangingPunct="1">
              <a:lnSpc>
                <a:spcPct val="100000"/>
              </a:lnSpc>
              <a:spcBef>
                <a:spcPts val="533"/>
              </a:spcBef>
              <a:spcAft>
                <a:spcPts val="533"/>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Georgia"/>
                <a:ea typeface="+mn-ea"/>
                <a:cs typeface="+mn-cs"/>
              </a:rPr>
              <a:t>Addition of zonisamide to levetiracetam (long half life)</a:t>
            </a:r>
          </a:p>
        </p:txBody>
      </p:sp>
      <p:sp>
        <p:nvSpPr>
          <p:cNvPr id="4" name="TextBox 3">
            <a:extLst>
              <a:ext uri="{FF2B5EF4-FFF2-40B4-BE49-F238E27FC236}">
                <a16:creationId xmlns:a16="http://schemas.microsoft.com/office/drawing/2014/main" id="{B8AC8741-A700-A484-8968-27D1B0B969D1}"/>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GLO2241819</a:t>
            </a:r>
          </a:p>
        </p:txBody>
      </p:sp>
    </p:spTree>
    <p:extLst>
      <p:ext uri="{BB962C8B-B14F-4D97-AF65-F5344CB8AC3E}">
        <p14:creationId xmlns:p14="http://schemas.microsoft.com/office/powerpoint/2010/main" val="3854169495"/>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582715E0-365C-DE38-8D3A-4863A711731A}"/>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4" progId="TCLayout.ActiveDocument.1">
                  <p:embed/>
                </p:oleObj>
              </mc:Choice>
              <mc:Fallback>
                <p:oleObj name="think-cell Slide" r:id="rId4" imgW="395" imgH="394" progId="TCLayout.ActiveDocument.1">
                  <p:embed/>
                  <p:pic>
                    <p:nvPicPr>
                      <p:cNvPr id="4" name="think-cell data - do not delete" hidden="1">
                        <a:extLst>
                          <a:ext uri="{FF2B5EF4-FFF2-40B4-BE49-F238E27FC236}">
                            <a16:creationId xmlns:a16="http://schemas.microsoft.com/office/drawing/2014/main" id="{582715E0-365C-DE38-8D3A-4863A711731A}"/>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8654EC4D-9723-A880-3967-4600FB7E2333}"/>
              </a:ext>
            </a:extLst>
          </p:cNvPr>
          <p:cNvSpPr>
            <a:spLocks noGrp="1"/>
          </p:cNvSpPr>
          <p:nvPr>
            <p:ph type="title"/>
          </p:nvPr>
        </p:nvSpPr>
        <p:spPr/>
        <p:txBody>
          <a:bodyPr vert="horz"/>
          <a:lstStyle/>
          <a:p>
            <a:r>
              <a:rPr lang="en-US" dirty="0"/>
              <a:t>Conclusion</a:t>
            </a:r>
          </a:p>
        </p:txBody>
      </p:sp>
      <p:pic>
        <p:nvPicPr>
          <p:cNvPr id="5" name="Picture 4" descr="A picture containing person, work-clothing&#10;&#10;Description automatically generated">
            <a:extLst>
              <a:ext uri="{FF2B5EF4-FFF2-40B4-BE49-F238E27FC236}">
                <a16:creationId xmlns:a16="http://schemas.microsoft.com/office/drawing/2014/main" id="{A4782D1B-8A01-F478-D012-4B051BF4E932}"/>
              </a:ext>
            </a:extLst>
          </p:cNvPr>
          <p:cNvPicPr>
            <a:picLocks noChangeAspect="1"/>
          </p:cNvPicPr>
          <p:nvPr/>
        </p:nvPicPr>
        <p:blipFill rotWithShape="1">
          <a:blip r:embed="rId6">
            <a:extLst>
              <a:ext uri="{28A0092B-C50C-407E-A947-70E740481C1C}">
                <a14:useLocalDpi xmlns:a14="http://schemas.microsoft.com/office/drawing/2010/main" val="0"/>
              </a:ext>
            </a:extLst>
          </a:blip>
          <a:srcRect l="2634" r="45493"/>
          <a:stretch>
            <a:fillRect/>
          </a:stretch>
        </p:blipFill>
        <p:spPr>
          <a:xfrm>
            <a:off x="6189599" y="0"/>
            <a:ext cx="6002401" cy="6858000"/>
          </a:xfrm>
          <a:prstGeom prst="rect">
            <a:avLst/>
          </a:prstGeom>
        </p:spPr>
      </p:pic>
      <p:grpSp>
        <p:nvGrpSpPr>
          <p:cNvPr id="30" name="Group 29">
            <a:extLst>
              <a:ext uri="{FF2B5EF4-FFF2-40B4-BE49-F238E27FC236}">
                <a16:creationId xmlns:a16="http://schemas.microsoft.com/office/drawing/2014/main" id="{EBC1A3FF-DCF1-F332-AA95-AEF88C702EA5}"/>
              </a:ext>
            </a:extLst>
          </p:cNvPr>
          <p:cNvGrpSpPr/>
          <p:nvPr/>
        </p:nvGrpSpPr>
        <p:grpSpPr>
          <a:xfrm>
            <a:off x="669925" y="1346464"/>
            <a:ext cx="5426075" cy="740040"/>
            <a:chOff x="669925" y="1346464"/>
            <a:chExt cx="5426075" cy="740040"/>
          </a:xfrm>
        </p:grpSpPr>
        <p:grpSp>
          <p:nvGrpSpPr>
            <p:cNvPr id="6" name="Group 5">
              <a:extLst>
                <a:ext uri="{FF2B5EF4-FFF2-40B4-BE49-F238E27FC236}">
                  <a16:creationId xmlns:a16="http://schemas.microsoft.com/office/drawing/2014/main" id="{EE241B63-57DF-8FED-9C11-04BD7417B0A8}"/>
                </a:ext>
              </a:extLst>
            </p:cNvPr>
            <p:cNvGrpSpPr/>
            <p:nvPr/>
          </p:nvGrpSpPr>
          <p:grpSpPr>
            <a:xfrm>
              <a:off x="669925" y="1447800"/>
              <a:ext cx="306463" cy="306458"/>
              <a:chOff x="439557" y="1731286"/>
              <a:chExt cx="175977" cy="175977"/>
            </a:xfrm>
          </p:grpSpPr>
          <p:sp>
            <p:nvSpPr>
              <p:cNvPr id="7" name="Oval 6">
                <a:extLst>
                  <a:ext uri="{FF2B5EF4-FFF2-40B4-BE49-F238E27FC236}">
                    <a16:creationId xmlns:a16="http://schemas.microsoft.com/office/drawing/2014/main" id="{12116B8C-5B7C-FAF6-1305-45881D794CBB}"/>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8" name="Oval 7">
                <a:extLst>
                  <a:ext uri="{FF2B5EF4-FFF2-40B4-BE49-F238E27FC236}">
                    <a16:creationId xmlns:a16="http://schemas.microsoft.com/office/drawing/2014/main" id="{37FE9589-14C4-5507-3B9D-C9EC0B1F63CA}"/>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Georgia"/>
                  <a:ea typeface="+mn-ea"/>
                  <a:cs typeface="+mn-cs"/>
                </a:endParaRPr>
              </a:p>
            </p:txBody>
          </p:sp>
        </p:grpSp>
        <p:sp>
          <p:nvSpPr>
            <p:cNvPr id="18" name="Marcador de contenido 2">
              <a:extLst>
                <a:ext uri="{FF2B5EF4-FFF2-40B4-BE49-F238E27FC236}">
                  <a16:creationId xmlns:a16="http://schemas.microsoft.com/office/drawing/2014/main" id="{B8732B37-2F2C-1C08-D927-FD51E68BD067}"/>
                </a:ext>
              </a:extLst>
            </p:cNvPr>
            <p:cNvSpPr txBox="1">
              <a:spLocks/>
            </p:cNvSpPr>
            <p:nvPr/>
          </p:nvSpPr>
          <p:spPr>
            <a:xfrm>
              <a:off x="1176188" y="1346464"/>
              <a:ext cx="4919812" cy="740040"/>
            </a:xfrm>
            <a:prstGeom prst="rect">
              <a:avLst/>
            </a:prstGeom>
          </p:spPr>
          <p:txBody>
            <a:bodyPr vert="horz" lIns="0" tIns="0" rIns="0" bIns="0" rtlCol="0" anchor="ctr">
              <a:no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20000"/>
                </a:lnSpc>
                <a:spcBef>
                  <a:spcPts val="800"/>
                </a:spcBef>
                <a:spcAft>
                  <a:spcPts val="800"/>
                </a:spcAft>
                <a:buClrTx/>
                <a:buSzTx/>
                <a:buFont typeface="Arial" panose="020B0604020202020204" pitchFamily="34" charset="0"/>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Non-adherence with antiseizure medications in patients with epilepsy is common</a:t>
              </a:r>
            </a:p>
          </p:txBody>
        </p:sp>
      </p:grpSp>
      <p:grpSp>
        <p:nvGrpSpPr>
          <p:cNvPr id="31" name="Group 30">
            <a:extLst>
              <a:ext uri="{FF2B5EF4-FFF2-40B4-BE49-F238E27FC236}">
                <a16:creationId xmlns:a16="http://schemas.microsoft.com/office/drawing/2014/main" id="{3D0B0621-DF98-4103-6ECF-E5DD68AFEF6A}"/>
              </a:ext>
            </a:extLst>
          </p:cNvPr>
          <p:cNvGrpSpPr/>
          <p:nvPr/>
        </p:nvGrpSpPr>
        <p:grpSpPr>
          <a:xfrm>
            <a:off x="669925" y="2364862"/>
            <a:ext cx="5426075" cy="351222"/>
            <a:chOff x="669925" y="2352161"/>
            <a:chExt cx="5426075" cy="351222"/>
          </a:xfrm>
        </p:grpSpPr>
        <p:grpSp>
          <p:nvGrpSpPr>
            <p:cNvPr id="9" name="Group 8">
              <a:extLst>
                <a:ext uri="{FF2B5EF4-FFF2-40B4-BE49-F238E27FC236}">
                  <a16:creationId xmlns:a16="http://schemas.microsoft.com/office/drawing/2014/main" id="{D5F99C07-5AC4-C99F-D1D0-679CFE15FEBC}"/>
                </a:ext>
              </a:extLst>
            </p:cNvPr>
            <p:cNvGrpSpPr/>
            <p:nvPr/>
          </p:nvGrpSpPr>
          <p:grpSpPr>
            <a:xfrm>
              <a:off x="669925" y="2373818"/>
              <a:ext cx="306463" cy="306459"/>
              <a:chOff x="439557" y="1731286"/>
              <a:chExt cx="175977" cy="175977"/>
            </a:xfrm>
          </p:grpSpPr>
          <p:sp>
            <p:nvSpPr>
              <p:cNvPr id="10" name="Oval 9">
                <a:extLst>
                  <a:ext uri="{FF2B5EF4-FFF2-40B4-BE49-F238E27FC236}">
                    <a16:creationId xmlns:a16="http://schemas.microsoft.com/office/drawing/2014/main" id="{E4AD77D7-4DEC-5F84-9AAB-15B5A976E389}"/>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11" name="Oval 10">
                <a:extLst>
                  <a:ext uri="{FF2B5EF4-FFF2-40B4-BE49-F238E27FC236}">
                    <a16:creationId xmlns:a16="http://schemas.microsoft.com/office/drawing/2014/main" id="{0105FE63-C883-BDF5-EC6F-12A6D1135178}"/>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Georgia"/>
                  <a:ea typeface="+mn-ea"/>
                  <a:cs typeface="+mn-cs"/>
                </a:endParaRPr>
              </a:p>
            </p:txBody>
          </p:sp>
        </p:grpSp>
        <p:sp>
          <p:nvSpPr>
            <p:cNvPr id="19" name="Marcador de contenido 2">
              <a:extLst>
                <a:ext uri="{FF2B5EF4-FFF2-40B4-BE49-F238E27FC236}">
                  <a16:creationId xmlns:a16="http://schemas.microsoft.com/office/drawing/2014/main" id="{FD82B45F-142D-3EE2-8DB3-D97EBDFEA3B8}"/>
                </a:ext>
              </a:extLst>
            </p:cNvPr>
            <p:cNvSpPr txBox="1">
              <a:spLocks/>
            </p:cNvSpPr>
            <p:nvPr/>
          </p:nvSpPr>
          <p:spPr>
            <a:xfrm>
              <a:off x="1176188" y="2352161"/>
              <a:ext cx="4919812" cy="351222"/>
            </a:xfrm>
            <a:prstGeom prst="rect">
              <a:avLst/>
            </a:prstGeom>
          </p:spPr>
          <p:txBody>
            <a:bodyPr vert="horz" lIns="0" tIns="0" rIns="0" bIns="0" rtlCol="0" anchor="ctr" anchorCtr="0">
              <a:no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Has diverse etiology</a:t>
              </a:r>
            </a:p>
          </p:txBody>
        </p:sp>
      </p:grpSp>
      <p:cxnSp>
        <p:nvCxnSpPr>
          <p:cNvPr id="20" name="Straight Connector 19">
            <a:extLst>
              <a:ext uri="{FF2B5EF4-FFF2-40B4-BE49-F238E27FC236}">
                <a16:creationId xmlns:a16="http://schemas.microsoft.com/office/drawing/2014/main" id="{F318F987-6A43-9D2F-9A4B-490F4DFF8B65}"/>
              </a:ext>
            </a:extLst>
          </p:cNvPr>
          <p:cNvCxnSpPr>
            <a:cxnSpLocks/>
          </p:cNvCxnSpPr>
          <p:nvPr/>
        </p:nvCxnSpPr>
        <p:spPr>
          <a:xfrm>
            <a:off x="1176188" y="2225683"/>
            <a:ext cx="4919812"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1B94C92E-FC00-083D-7655-E8B44EA1B946}"/>
              </a:ext>
            </a:extLst>
          </p:cNvPr>
          <p:cNvCxnSpPr>
            <a:cxnSpLocks/>
          </p:cNvCxnSpPr>
          <p:nvPr/>
        </p:nvCxnSpPr>
        <p:spPr>
          <a:xfrm>
            <a:off x="1176188" y="2855263"/>
            <a:ext cx="4919812"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32" name="Group 31">
            <a:extLst>
              <a:ext uri="{FF2B5EF4-FFF2-40B4-BE49-F238E27FC236}">
                <a16:creationId xmlns:a16="http://schemas.microsoft.com/office/drawing/2014/main" id="{C80BDDB0-0BC1-0960-C90E-783A2D86BF04}"/>
              </a:ext>
            </a:extLst>
          </p:cNvPr>
          <p:cNvGrpSpPr/>
          <p:nvPr/>
        </p:nvGrpSpPr>
        <p:grpSpPr>
          <a:xfrm>
            <a:off x="669925" y="2994442"/>
            <a:ext cx="5426075" cy="626376"/>
            <a:chOff x="669925" y="2985973"/>
            <a:chExt cx="5426075" cy="626376"/>
          </a:xfrm>
        </p:grpSpPr>
        <p:grpSp>
          <p:nvGrpSpPr>
            <p:cNvPr id="12" name="Group 11">
              <a:extLst>
                <a:ext uri="{FF2B5EF4-FFF2-40B4-BE49-F238E27FC236}">
                  <a16:creationId xmlns:a16="http://schemas.microsoft.com/office/drawing/2014/main" id="{E7135CFE-8CDD-7154-6C92-4A284118DC42}"/>
                </a:ext>
              </a:extLst>
            </p:cNvPr>
            <p:cNvGrpSpPr/>
            <p:nvPr/>
          </p:nvGrpSpPr>
          <p:grpSpPr>
            <a:xfrm>
              <a:off x="669925" y="3028010"/>
              <a:ext cx="306463" cy="306458"/>
              <a:chOff x="439557" y="1731286"/>
              <a:chExt cx="175977" cy="175977"/>
            </a:xfrm>
          </p:grpSpPr>
          <p:sp>
            <p:nvSpPr>
              <p:cNvPr id="13" name="Oval 12">
                <a:extLst>
                  <a:ext uri="{FF2B5EF4-FFF2-40B4-BE49-F238E27FC236}">
                    <a16:creationId xmlns:a16="http://schemas.microsoft.com/office/drawing/2014/main" id="{2B9D34D2-FBB7-D8C8-738D-E12F2A7BC943}"/>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14" name="Oval 13">
                <a:extLst>
                  <a:ext uri="{FF2B5EF4-FFF2-40B4-BE49-F238E27FC236}">
                    <a16:creationId xmlns:a16="http://schemas.microsoft.com/office/drawing/2014/main" id="{F5778CCE-97D5-739C-6FF7-E47BC104211E}"/>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Georgia"/>
                  <a:ea typeface="+mn-ea"/>
                  <a:cs typeface="+mn-cs"/>
                </a:endParaRPr>
              </a:p>
            </p:txBody>
          </p:sp>
        </p:grpSp>
        <p:sp>
          <p:nvSpPr>
            <p:cNvPr id="22" name="Marcador de contenido 2">
              <a:extLst>
                <a:ext uri="{FF2B5EF4-FFF2-40B4-BE49-F238E27FC236}">
                  <a16:creationId xmlns:a16="http://schemas.microsoft.com/office/drawing/2014/main" id="{22C227D8-995F-5051-6CCB-F6A8098289C9}"/>
                </a:ext>
              </a:extLst>
            </p:cNvPr>
            <p:cNvSpPr txBox="1">
              <a:spLocks/>
            </p:cNvSpPr>
            <p:nvPr/>
          </p:nvSpPr>
          <p:spPr>
            <a:xfrm>
              <a:off x="1176188" y="2985973"/>
              <a:ext cx="4919812" cy="626376"/>
            </a:xfrm>
            <a:prstGeom prst="rect">
              <a:avLst/>
            </a:prstGeom>
          </p:spPr>
          <p:txBody>
            <a:bodyPr vert="horz" lIns="0" tIns="0" rIns="0" bIns="0" rtlCol="0" anchor="ctr" anchorCtr="0">
              <a:no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Commonly leads to seizures with often severe impact on patients’ lives</a:t>
              </a:r>
            </a:p>
          </p:txBody>
        </p:sp>
      </p:grpSp>
      <p:cxnSp>
        <p:nvCxnSpPr>
          <p:cNvPr id="23" name="Straight Connector 22">
            <a:extLst>
              <a:ext uri="{FF2B5EF4-FFF2-40B4-BE49-F238E27FC236}">
                <a16:creationId xmlns:a16="http://schemas.microsoft.com/office/drawing/2014/main" id="{74A16CB6-F98C-4D0F-D86B-3D815D3FA190}"/>
              </a:ext>
            </a:extLst>
          </p:cNvPr>
          <p:cNvCxnSpPr>
            <a:cxnSpLocks/>
          </p:cNvCxnSpPr>
          <p:nvPr/>
        </p:nvCxnSpPr>
        <p:spPr>
          <a:xfrm>
            <a:off x="1176188" y="3759997"/>
            <a:ext cx="4919812"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33" name="Group 32">
            <a:extLst>
              <a:ext uri="{FF2B5EF4-FFF2-40B4-BE49-F238E27FC236}">
                <a16:creationId xmlns:a16="http://schemas.microsoft.com/office/drawing/2014/main" id="{5997FA67-38F1-593F-626A-066747DBCF56}"/>
              </a:ext>
            </a:extLst>
          </p:cNvPr>
          <p:cNvGrpSpPr/>
          <p:nvPr/>
        </p:nvGrpSpPr>
        <p:grpSpPr>
          <a:xfrm>
            <a:off x="669925" y="3899176"/>
            <a:ext cx="5426075" cy="431647"/>
            <a:chOff x="669925" y="3894939"/>
            <a:chExt cx="5426075" cy="431647"/>
          </a:xfrm>
        </p:grpSpPr>
        <p:grpSp>
          <p:nvGrpSpPr>
            <p:cNvPr id="15" name="Group 14">
              <a:extLst>
                <a:ext uri="{FF2B5EF4-FFF2-40B4-BE49-F238E27FC236}">
                  <a16:creationId xmlns:a16="http://schemas.microsoft.com/office/drawing/2014/main" id="{203C0309-7E25-7728-57C7-5EAF01DE8F6D}"/>
                </a:ext>
              </a:extLst>
            </p:cNvPr>
            <p:cNvGrpSpPr/>
            <p:nvPr/>
          </p:nvGrpSpPr>
          <p:grpSpPr>
            <a:xfrm>
              <a:off x="669925" y="3945501"/>
              <a:ext cx="306463" cy="306459"/>
              <a:chOff x="439557" y="1731286"/>
              <a:chExt cx="175977" cy="175977"/>
            </a:xfrm>
          </p:grpSpPr>
          <p:sp>
            <p:nvSpPr>
              <p:cNvPr id="16" name="Oval 15">
                <a:extLst>
                  <a:ext uri="{FF2B5EF4-FFF2-40B4-BE49-F238E27FC236}">
                    <a16:creationId xmlns:a16="http://schemas.microsoft.com/office/drawing/2014/main" id="{4E6C680B-E009-286E-8872-3B0F994A83B7}"/>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17" name="Oval 16">
                <a:extLst>
                  <a:ext uri="{FF2B5EF4-FFF2-40B4-BE49-F238E27FC236}">
                    <a16:creationId xmlns:a16="http://schemas.microsoft.com/office/drawing/2014/main" id="{1703F160-19C3-13AC-B38D-CC741D043A37}"/>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Georgia"/>
                  <a:ea typeface="+mn-ea"/>
                  <a:cs typeface="+mn-cs"/>
                </a:endParaRPr>
              </a:p>
            </p:txBody>
          </p:sp>
        </p:grpSp>
        <p:sp>
          <p:nvSpPr>
            <p:cNvPr id="24" name="Marcador de contenido 2">
              <a:extLst>
                <a:ext uri="{FF2B5EF4-FFF2-40B4-BE49-F238E27FC236}">
                  <a16:creationId xmlns:a16="http://schemas.microsoft.com/office/drawing/2014/main" id="{3BE35A9D-2F2E-B89D-DBBE-A8AAA54EDD9C}"/>
                </a:ext>
              </a:extLst>
            </p:cNvPr>
            <p:cNvSpPr txBox="1">
              <a:spLocks/>
            </p:cNvSpPr>
            <p:nvPr/>
          </p:nvSpPr>
          <p:spPr>
            <a:xfrm>
              <a:off x="1176188" y="3894939"/>
              <a:ext cx="4919812" cy="431647"/>
            </a:xfrm>
            <a:prstGeom prst="rect">
              <a:avLst/>
            </a:prstGeom>
          </p:spPr>
          <p:txBody>
            <a:bodyPr vert="horz" lIns="0" tIns="0" rIns="0" bIns="0" rtlCol="0" anchor="ctr" anchorCtr="0">
              <a:no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Contributes to health care cost of epilepsy</a:t>
              </a:r>
            </a:p>
          </p:txBody>
        </p:sp>
      </p:grpSp>
      <p:cxnSp>
        <p:nvCxnSpPr>
          <p:cNvPr id="25" name="Straight Connector 24">
            <a:extLst>
              <a:ext uri="{FF2B5EF4-FFF2-40B4-BE49-F238E27FC236}">
                <a16:creationId xmlns:a16="http://schemas.microsoft.com/office/drawing/2014/main" id="{D313C560-2F45-12F3-EF43-2DF8A9A7F7AD}"/>
              </a:ext>
            </a:extLst>
          </p:cNvPr>
          <p:cNvCxnSpPr>
            <a:cxnSpLocks/>
          </p:cNvCxnSpPr>
          <p:nvPr/>
        </p:nvCxnSpPr>
        <p:spPr>
          <a:xfrm>
            <a:off x="1176188" y="4470002"/>
            <a:ext cx="4919812"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34" name="Group 33">
            <a:extLst>
              <a:ext uri="{FF2B5EF4-FFF2-40B4-BE49-F238E27FC236}">
                <a16:creationId xmlns:a16="http://schemas.microsoft.com/office/drawing/2014/main" id="{09D5D641-C1A1-58BD-8786-19BAF00A3AC9}"/>
              </a:ext>
            </a:extLst>
          </p:cNvPr>
          <p:cNvGrpSpPr/>
          <p:nvPr/>
        </p:nvGrpSpPr>
        <p:grpSpPr>
          <a:xfrm>
            <a:off x="669925" y="4609179"/>
            <a:ext cx="5426075" cy="1116479"/>
            <a:chOff x="669925" y="4609179"/>
            <a:chExt cx="5426075" cy="1116479"/>
          </a:xfrm>
        </p:grpSpPr>
        <p:sp>
          <p:nvSpPr>
            <p:cNvPr id="26" name="Marcador de contenido 2">
              <a:extLst>
                <a:ext uri="{FF2B5EF4-FFF2-40B4-BE49-F238E27FC236}">
                  <a16:creationId xmlns:a16="http://schemas.microsoft.com/office/drawing/2014/main" id="{D193DE52-D139-8580-D8C7-FAB3545BDCC2}"/>
                </a:ext>
              </a:extLst>
            </p:cNvPr>
            <p:cNvSpPr txBox="1">
              <a:spLocks/>
            </p:cNvSpPr>
            <p:nvPr/>
          </p:nvSpPr>
          <p:spPr>
            <a:xfrm>
              <a:off x="1176188" y="4609179"/>
              <a:ext cx="4919812" cy="1116479"/>
            </a:xfrm>
            <a:prstGeom prst="rect">
              <a:avLst/>
            </a:prstGeom>
          </p:spPr>
          <p:txBody>
            <a:bodyPr vert="horz" lIns="0" tIns="0" rIns="0" bIns="0" rtlCol="0" anchor="ctr" anchorCtr="0">
              <a:no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Calibri"/>
                </a:rPr>
                <a:t>Mitigations efforts against it include supportive care; memory aids; simplification of treatment schedule; avoidance of medication/doses with side effects; and use of antiseizure medications with long half life</a:t>
              </a:r>
            </a:p>
          </p:txBody>
        </p:sp>
        <p:grpSp>
          <p:nvGrpSpPr>
            <p:cNvPr id="27" name="Group 26">
              <a:extLst>
                <a:ext uri="{FF2B5EF4-FFF2-40B4-BE49-F238E27FC236}">
                  <a16:creationId xmlns:a16="http://schemas.microsoft.com/office/drawing/2014/main" id="{16310C8E-7FF1-E289-ED76-4BDBB7D35F23}"/>
                </a:ext>
              </a:extLst>
            </p:cNvPr>
            <p:cNvGrpSpPr/>
            <p:nvPr/>
          </p:nvGrpSpPr>
          <p:grpSpPr>
            <a:xfrm>
              <a:off x="669925" y="4652071"/>
              <a:ext cx="306463" cy="306458"/>
              <a:chOff x="439557" y="1731286"/>
              <a:chExt cx="175977" cy="175977"/>
            </a:xfrm>
          </p:grpSpPr>
          <p:sp>
            <p:nvSpPr>
              <p:cNvPr id="28" name="Oval 27">
                <a:extLst>
                  <a:ext uri="{FF2B5EF4-FFF2-40B4-BE49-F238E27FC236}">
                    <a16:creationId xmlns:a16="http://schemas.microsoft.com/office/drawing/2014/main" id="{C50173E7-DF09-59A8-2CF9-85A7A5208934}"/>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29" name="Oval 28">
                <a:extLst>
                  <a:ext uri="{FF2B5EF4-FFF2-40B4-BE49-F238E27FC236}">
                    <a16:creationId xmlns:a16="http://schemas.microsoft.com/office/drawing/2014/main" id="{1AE74834-477B-58C6-0430-B445496D3D91}"/>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Georgia"/>
                  <a:ea typeface="+mn-ea"/>
                  <a:cs typeface="+mn-cs"/>
                </a:endParaRPr>
              </a:p>
            </p:txBody>
          </p:sp>
        </p:grpSp>
      </p:grpSp>
      <p:sp>
        <p:nvSpPr>
          <p:cNvPr id="35" name="TextBox 34">
            <a:extLst>
              <a:ext uri="{FF2B5EF4-FFF2-40B4-BE49-F238E27FC236}">
                <a16:creationId xmlns:a16="http://schemas.microsoft.com/office/drawing/2014/main" id="{EFF459DF-5547-0795-DD31-F3235C94F100}"/>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white"/>
                </a:solidFill>
                <a:effectLst/>
                <a:uLnTx/>
                <a:uFillTx/>
                <a:latin typeface="Calibri"/>
                <a:ea typeface="+mn-ea"/>
                <a:cs typeface="+mn-cs"/>
              </a:rPr>
              <a:t>GLO2241819</a:t>
            </a:r>
          </a:p>
        </p:txBody>
      </p:sp>
    </p:spTree>
    <p:extLst>
      <p:ext uri="{BB962C8B-B14F-4D97-AF65-F5344CB8AC3E}">
        <p14:creationId xmlns:p14="http://schemas.microsoft.com/office/powerpoint/2010/main" val="4076168029"/>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9ED13191-BAC5-70AC-B66D-DBFA1EEFDE54}"/>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9ED13191-BAC5-70AC-B66D-DBFA1EEFDE54}"/>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A6CCDBBC-89CF-F04C-3344-BB6BAAF91D27}"/>
              </a:ext>
            </a:extLst>
          </p:cNvPr>
          <p:cNvSpPr>
            <a:spLocks noGrp="1"/>
          </p:cNvSpPr>
          <p:nvPr>
            <p:ph type="title"/>
          </p:nvPr>
        </p:nvSpPr>
        <p:spPr/>
        <p:txBody>
          <a:bodyPr vert="horz"/>
          <a:lstStyle/>
          <a:p>
            <a:r>
              <a:rPr lang="en-US" dirty="0"/>
              <a:t>The Perceptions &amp; Practicalities Approach (</a:t>
            </a:r>
            <a:r>
              <a:rPr lang="en-US" dirty="0" err="1"/>
              <a:t>PaPA</a:t>
            </a:r>
            <a:r>
              <a:rPr lang="en-US" dirty="0"/>
              <a:t>)</a:t>
            </a:r>
            <a:r>
              <a:rPr lang="en-US" baseline="30000" dirty="0"/>
              <a:t>1-2</a:t>
            </a:r>
            <a:endParaRPr lang="en-US" dirty="0"/>
          </a:p>
        </p:txBody>
      </p:sp>
      <p:sp>
        <p:nvSpPr>
          <p:cNvPr id="6" name="Google Shape;502;p12">
            <a:extLst>
              <a:ext uri="{FF2B5EF4-FFF2-40B4-BE49-F238E27FC236}">
                <a16:creationId xmlns:a16="http://schemas.microsoft.com/office/drawing/2014/main" id="{49B0781E-6BA8-FE90-27C1-C92165843AB4}"/>
              </a:ext>
            </a:extLst>
          </p:cNvPr>
          <p:cNvSpPr/>
          <p:nvPr/>
        </p:nvSpPr>
        <p:spPr>
          <a:xfrm>
            <a:off x="670560" y="1340587"/>
            <a:ext cx="10949940" cy="399788"/>
          </a:xfrm>
          <a:prstGeom prst="rect">
            <a:avLst/>
          </a:prstGeom>
          <a:noFill/>
          <a:ln>
            <a:noFill/>
          </a:ln>
        </p:spPr>
        <p:txBody>
          <a:bodyPr spcFirstLastPara="1" wrap="square" lIns="0" tIns="45561" rIns="90011" bIns="45561"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9CDE"/>
                </a:solidFill>
                <a:effectLst/>
                <a:uLnTx/>
                <a:uFillTx/>
                <a:latin typeface="Georgia"/>
                <a:ea typeface="Calibri"/>
                <a:cs typeface="Calibri"/>
                <a:sym typeface="Calibri"/>
              </a:rPr>
              <a:t>A framework for developing adherence support– applied in NICE Medicines </a:t>
            </a:r>
            <a:br>
              <a:rPr kumimoji="0" lang="en-US" sz="2000" b="0" i="0" u="none" strike="noStrike" kern="1200" cap="none" spc="0" normalizeH="0" baseline="0" noProof="0" dirty="0">
                <a:ln>
                  <a:noFill/>
                </a:ln>
                <a:solidFill>
                  <a:srgbClr val="009CDE"/>
                </a:solidFill>
                <a:effectLst/>
                <a:uLnTx/>
                <a:uFillTx/>
                <a:latin typeface="Georgia"/>
                <a:ea typeface="Calibri"/>
                <a:cs typeface="Calibri"/>
                <a:sym typeface="Calibri"/>
              </a:rPr>
            </a:br>
            <a:r>
              <a:rPr kumimoji="0" lang="en-US" sz="2000" b="0" i="0" u="none" strike="noStrike" kern="1200" cap="none" spc="0" normalizeH="0" baseline="0" noProof="0" dirty="0">
                <a:ln>
                  <a:noFill/>
                </a:ln>
                <a:solidFill>
                  <a:srgbClr val="009CDE"/>
                </a:solidFill>
                <a:effectLst/>
                <a:uLnTx/>
                <a:uFillTx/>
                <a:latin typeface="Georgia"/>
                <a:ea typeface="Calibri"/>
                <a:cs typeface="Calibri"/>
                <a:sym typeface="Calibri"/>
              </a:rPr>
              <a:t>Adherence Guidelines</a:t>
            </a:r>
          </a:p>
        </p:txBody>
      </p:sp>
      <p:cxnSp>
        <p:nvCxnSpPr>
          <p:cNvPr id="7" name="Straight Connector 6">
            <a:extLst>
              <a:ext uri="{FF2B5EF4-FFF2-40B4-BE49-F238E27FC236}">
                <a16:creationId xmlns:a16="http://schemas.microsoft.com/office/drawing/2014/main" id="{8519E52B-965A-2719-2612-324A5A153CAB}"/>
              </a:ext>
            </a:extLst>
          </p:cNvPr>
          <p:cNvCxnSpPr>
            <a:cxnSpLocks/>
          </p:cNvCxnSpPr>
          <p:nvPr/>
        </p:nvCxnSpPr>
        <p:spPr>
          <a:xfrm flipH="1">
            <a:off x="4820874" y="3339080"/>
            <a:ext cx="443513" cy="1090614"/>
          </a:xfrm>
          <a:prstGeom prst="line">
            <a:avLst/>
          </a:prstGeom>
          <a:ln w="101600">
            <a:solidFill>
              <a:schemeClr val="bg1"/>
            </a:solidFill>
          </a:ln>
        </p:spPr>
        <p:style>
          <a:lnRef idx="1">
            <a:schemeClr val="accent1"/>
          </a:lnRef>
          <a:fillRef idx="0">
            <a:schemeClr val="accent1"/>
          </a:fillRef>
          <a:effectRef idx="0">
            <a:schemeClr val="accent1"/>
          </a:effectRef>
          <a:fontRef idx="minor">
            <a:schemeClr val="tx1"/>
          </a:fontRef>
        </p:style>
      </p:cxnSp>
      <p:sp>
        <p:nvSpPr>
          <p:cNvPr id="8" name="TextBox 10">
            <a:extLst>
              <a:ext uri="{FF2B5EF4-FFF2-40B4-BE49-F238E27FC236}">
                <a16:creationId xmlns:a16="http://schemas.microsoft.com/office/drawing/2014/main" id="{2CE0453D-67B5-026E-8ADA-A907A73CD6CB}"/>
              </a:ext>
            </a:extLst>
          </p:cNvPr>
          <p:cNvSpPr txBox="1">
            <a:spLocks noChangeArrowheads="1"/>
          </p:cNvSpPr>
          <p:nvPr/>
        </p:nvSpPr>
        <p:spPr bwMode="auto">
          <a:xfrm>
            <a:off x="3344981" y="2972465"/>
            <a:ext cx="2147334" cy="1738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5613">
              <a:defRPr>
                <a:solidFill>
                  <a:schemeClr val="tx1"/>
                </a:solidFill>
                <a:latin typeface="Calibri" panose="020F0502020204030204" pitchFamily="34" charset="0"/>
              </a:defRPr>
            </a:lvl1pPr>
            <a:lvl2pPr marL="742950" indent="-285750" defTabSz="455613">
              <a:defRPr>
                <a:solidFill>
                  <a:schemeClr val="tx1"/>
                </a:solidFill>
                <a:latin typeface="Calibri" panose="020F0502020204030204" pitchFamily="34" charset="0"/>
              </a:defRPr>
            </a:lvl2pPr>
            <a:lvl3pPr marL="1143000" indent="-228600" defTabSz="455613">
              <a:defRPr>
                <a:solidFill>
                  <a:schemeClr val="tx1"/>
                </a:solidFill>
                <a:latin typeface="Calibri" panose="020F0502020204030204" pitchFamily="34" charset="0"/>
              </a:defRPr>
            </a:lvl3pPr>
            <a:lvl4pPr marL="1600200" indent="-228600" defTabSz="455613">
              <a:defRPr>
                <a:solidFill>
                  <a:schemeClr val="tx1"/>
                </a:solidFill>
                <a:latin typeface="Calibri" panose="020F0502020204030204" pitchFamily="34" charset="0"/>
              </a:defRPr>
            </a:lvl4pPr>
            <a:lvl5pPr marL="2057400" indent="-228600" defTabSz="455613">
              <a:defRPr>
                <a:solidFill>
                  <a:schemeClr val="tx1"/>
                </a:solidFill>
                <a:latin typeface="Calibri" panose="020F0502020204030204" pitchFamily="34" charset="0"/>
              </a:defRPr>
            </a:lvl5pPr>
            <a:lvl6pPr marL="2514600" indent="-228600" defTabSz="455613" eaLnBrk="0" fontAlgn="base" hangingPunct="0">
              <a:spcBef>
                <a:spcPct val="0"/>
              </a:spcBef>
              <a:spcAft>
                <a:spcPct val="0"/>
              </a:spcAft>
              <a:defRPr>
                <a:solidFill>
                  <a:schemeClr val="tx1"/>
                </a:solidFill>
                <a:latin typeface="Calibri" panose="020F0502020204030204" pitchFamily="34" charset="0"/>
              </a:defRPr>
            </a:lvl6pPr>
            <a:lvl7pPr marL="2971800" indent="-228600" defTabSz="455613" eaLnBrk="0" fontAlgn="base" hangingPunct="0">
              <a:spcBef>
                <a:spcPct val="0"/>
              </a:spcBef>
              <a:spcAft>
                <a:spcPct val="0"/>
              </a:spcAft>
              <a:defRPr>
                <a:solidFill>
                  <a:schemeClr val="tx1"/>
                </a:solidFill>
                <a:latin typeface="Calibri" panose="020F0502020204030204" pitchFamily="34" charset="0"/>
              </a:defRPr>
            </a:lvl7pPr>
            <a:lvl8pPr marL="3429000" indent="-228600" defTabSz="455613" eaLnBrk="0" fontAlgn="base" hangingPunct="0">
              <a:spcBef>
                <a:spcPct val="0"/>
              </a:spcBef>
              <a:spcAft>
                <a:spcPct val="0"/>
              </a:spcAft>
              <a:defRPr>
                <a:solidFill>
                  <a:schemeClr val="tx1"/>
                </a:solidFill>
                <a:latin typeface="Calibri" panose="020F0502020204030204" pitchFamily="34" charset="0"/>
              </a:defRPr>
            </a:lvl8pPr>
            <a:lvl9pPr marL="3886200" indent="-228600" defTabSz="455613"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l" defTabSz="455613" rtl="0" eaLnBrk="1" fontAlgn="base" latinLnBrk="0" hangingPunct="1">
              <a:lnSpc>
                <a:spcPct val="100000"/>
              </a:lnSpc>
              <a:spcBef>
                <a:spcPct val="0"/>
              </a:spcBef>
              <a:spcAft>
                <a:spcPts val="900"/>
              </a:spcAft>
              <a:buClrTx/>
              <a:buSzTx/>
              <a:buFontTx/>
              <a:buNone/>
              <a:tabLst/>
              <a:defRPr/>
            </a:pPr>
            <a:r>
              <a:rPr kumimoji="0" lang="en-US" altLang="en-US" sz="2000" b="1" i="0" u="none" strike="noStrike" kern="0" cap="none" spc="0" normalizeH="0" baseline="0" noProof="0">
                <a:ln>
                  <a:noFill/>
                </a:ln>
                <a:solidFill>
                  <a:srgbClr val="FFFFFF"/>
                </a:solidFill>
                <a:effectLst/>
                <a:uLnTx/>
                <a:uFillTx/>
                <a:latin typeface="Georgia"/>
                <a:ea typeface="Weissenhof Grotesk Regular"/>
                <a:cs typeface="Weissenhof Grotesk Regular"/>
              </a:rPr>
              <a:t>Perceptions</a:t>
            </a:r>
          </a:p>
          <a:p>
            <a:pPr marL="0" marR="0" lvl="0" indent="0" algn="l" defTabSz="455613" rtl="0" eaLnBrk="1" fontAlgn="base" latinLnBrk="0" hangingPunct="1">
              <a:lnSpc>
                <a:spcPct val="100000"/>
              </a:lnSpc>
              <a:spcBef>
                <a:spcPct val="0"/>
              </a:spcBef>
              <a:spcAft>
                <a:spcPts val="900"/>
              </a:spcAft>
              <a:buClrTx/>
              <a:buSzTx/>
              <a:buFontTx/>
              <a:buNone/>
              <a:tabLst/>
              <a:defRPr/>
            </a:pPr>
            <a:r>
              <a:rPr kumimoji="0" lang="en-US" altLang="en-US" sz="1800" b="0" i="1" u="none" strike="noStrike" kern="0" cap="none" spc="0" normalizeH="0" baseline="0" noProof="0">
                <a:ln>
                  <a:noFill/>
                </a:ln>
                <a:solidFill>
                  <a:srgbClr val="FFFFFF"/>
                </a:solidFill>
                <a:effectLst/>
                <a:uLnTx/>
                <a:uFillTx/>
                <a:latin typeface="Georgia"/>
                <a:ea typeface="Plantin MT Std"/>
                <a:cs typeface="Plantin MT Std"/>
              </a:rPr>
              <a:t>Beliefs and preferences</a:t>
            </a:r>
          </a:p>
          <a:p>
            <a:pPr marL="0" marR="0" lvl="0" indent="0" algn="l" defTabSz="455613" rtl="0" eaLnBrk="1" fontAlgn="base" latinLnBrk="0" hangingPunct="1">
              <a:lnSpc>
                <a:spcPct val="100000"/>
              </a:lnSpc>
              <a:spcBef>
                <a:spcPct val="0"/>
              </a:spcBef>
              <a:spcAft>
                <a:spcPts val="900"/>
              </a:spcAft>
              <a:buClrTx/>
              <a:buSzTx/>
              <a:buFontTx/>
              <a:buNone/>
              <a:tabLst/>
              <a:defRPr/>
            </a:pPr>
            <a:r>
              <a:rPr kumimoji="0" lang="en-US" altLang="en-US" sz="1800" b="0" i="1" u="none" strike="noStrike" kern="0" cap="none" spc="0" normalizeH="0" baseline="0" noProof="0">
                <a:ln>
                  <a:noFill/>
                </a:ln>
                <a:solidFill>
                  <a:srgbClr val="FFFFFF"/>
                </a:solidFill>
                <a:effectLst/>
                <a:uLnTx/>
                <a:uFillTx/>
                <a:latin typeface="Georgia"/>
                <a:ea typeface="Plantin MT Std"/>
                <a:cs typeface="Plantin MT Std"/>
              </a:rPr>
              <a:t>Motivational factors</a:t>
            </a:r>
          </a:p>
        </p:txBody>
      </p:sp>
      <p:grpSp>
        <p:nvGrpSpPr>
          <p:cNvPr id="20" name="Group 19">
            <a:extLst>
              <a:ext uri="{FF2B5EF4-FFF2-40B4-BE49-F238E27FC236}">
                <a16:creationId xmlns:a16="http://schemas.microsoft.com/office/drawing/2014/main" id="{8679F60E-0588-D97E-8769-6D0C3F1FCD56}"/>
              </a:ext>
            </a:extLst>
          </p:cNvPr>
          <p:cNvGrpSpPr/>
          <p:nvPr/>
        </p:nvGrpSpPr>
        <p:grpSpPr>
          <a:xfrm>
            <a:off x="2711042" y="2180774"/>
            <a:ext cx="3407226" cy="3407226"/>
            <a:chOff x="2713456" y="2180774"/>
            <a:chExt cx="3407226" cy="3407226"/>
          </a:xfrm>
        </p:grpSpPr>
        <p:sp>
          <p:nvSpPr>
            <p:cNvPr id="9" name="Oval 25">
              <a:extLst>
                <a:ext uri="{FF2B5EF4-FFF2-40B4-BE49-F238E27FC236}">
                  <a16:creationId xmlns:a16="http://schemas.microsoft.com/office/drawing/2014/main" id="{E88E7922-6724-55DD-415D-84FBEBA55F86}"/>
                </a:ext>
              </a:extLst>
            </p:cNvPr>
            <p:cNvSpPr>
              <a:spLocks noChangeAspect="1" noChangeArrowheads="1"/>
            </p:cNvSpPr>
            <p:nvPr/>
          </p:nvSpPr>
          <p:spPr bwMode="auto">
            <a:xfrm>
              <a:off x="2713456" y="2180774"/>
              <a:ext cx="3407226" cy="3407226"/>
            </a:xfrm>
            <a:prstGeom prst="ellipse">
              <a:avLst/>
            </a:prstGeom>
            <a:solidFill>
              <a:schemeClr val="accent1">
                <a:lumMod val="20000"/>
                <a:lumOff val="80000"/>
                <a:alpha val="69020"/>
              </a:schemeClr>
            </a:solidFill>
            <a:ln w="28575" algn="ctr">
              <a:solidFill>
                <a:schemeClr val="accent1"/>
              </a:solidFill>
              <a:miter lim="800000"/>
              <a:headEnd/>
              <a:tailEnd/>
            </a:ln>
          </p:spPr>
          <p:txBody>
            <a:bodyPr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altLang="en-US" sz="2000" b="0" i="0" u="none" strike="noStrike" kern="0" cap="none" spc="0" normalizeH="0" baseline="0" noProof="0">
                <a:ln>
                  <a:noFill/>
                </a:ln>
                <a:solidFill>
                  <a:srgbClr val="000000"/>
                </a:solidFill>
                <a:effectLst/>
                <a:uLnTx/>
                <a:uFillTx/>
                <a:latin typeface="Georgia"/>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s-ES" altLang="en-US" sz="2000" b="0" i="0" u="none" strike="noStrike" kern="0" cap="none" spc="0" normalizeH="0" baseline="0" noProof="0">
                  <a:ln>
                    <a:noFill/>
                  </a:ln>
                  <a:solidFill>
                    <a:srgbClr val="000000"/>
                  </a:solidFill>
                  <a:effectLst/>
                  <a:uLnTx/>
                  <a:uFillTx/>
                  <a:latin typeface="Georgia"/>
                  <a:ea typeface="+mn-ea"/>
                  <a:cs typeface="+mn-cs"/>
                </a:rPr>
                <a:t> </a:t>
              </a:r>
              <a:endParaRPr kumimoji="0" lang="en-GB" altLang="en-US" sz="2000" b="0" i="0" u="none" strike="noStrike" kern="0" cap="none" spc="0" normalizeH="0" baseline="0" noProof="0">
                <a:ln>
                  <a:noFill/>
                </a:ln>
                <a:solidFill>
                  <a:srgbClr val="000000"/>
                </a:solidFill>
                <a:effectLst/>
                <a:uLnTx/>
                <a:uFillTx/>
                <a:latin typeface="Georgia"/>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s-ES" altLang="en-US" sz="2000" b="0" i="0" u="none" strike="noStrike" kern="0" cap="none" spc="0" normalizeH="0" baseline="0" noProof="0">
                  <a:ln>
                    <a:noFill/>
                  </a:ln>
                  <a:solidFill>
                    <a:srgbClr val="000000"/>
                  </a:solidFill>
                  <a:effectLst/>
                  <a:uLnTx/>
                  <a:uFillTx/>
                  <a:latin typeface="Georgia"/>
                  <a:ea typeface="+mn-ea"/>
                  <a:cs typeface="+mn-cs"/>
                </a:rPr>
                <a:t> </a:t>
              </a:r>
              <a:endParaRPr kumimoji="0" lang="en-GB" altLang="en-US" sz="2000" b="0" i="0" u="none" strike="noStrike" kern="0" cap="none" spc="0" normalizeH="0" baseline="0" noProof="0">
                <a:ln>
                  <a:noFill/>
                </a:ln>
                <a:solidFill>
                  <a:srgbClr val="000000"/>
                </a:solidFill>
                <a:effectLst/>
                <a:uLnTx/>
                <a:uFillTx/>
                <a:latin typeface="Georgia"/>
                <a:ea typeface="+mn-ea"/>
                <a:cs typeface="+mn-cs"/>
              </a:endParaRPr>
            </a:p>
          </p:txBody>
        </p:sp>
        <p:sp>
          <p:nvSpPr>
            <p:cNvPr id="10" name="Rectangle 26">
              <a:extLst>
                <a:ext uri="{FF2B5EF4-FFF2-40B4-BE49-F238E27FC236}">
                  <a16:creationId xmlns:a16="http://schemas.microsoft.com/office/drawing/2014/main" id="{7267FE79-838C-3414-B4EC-B3509430EB0A}"/>
                </a:ext>
              </a:extLst>
            </p:cNvPr>
            <p:cNvSpPr>
              <a:spLocks noChangeArrowheads="1"/>
            </p:cNvSpPr>
            <p:nvPr/>
          </p:nvSpPr>
          <p:spPr bwMode="auto">
            <a:xfrm>
              <a:off x="3217820" y="2695600"/>
              <a:ext cx="2398499" cy="2377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912813">
                <a:defRPr>
                  <a:solidFill>
                    <a:schemeClr val="tx1"/>
                  </a:solidFill>
                  <a:latin typeface="Calibri" panose="020F0502020204030204" pitchFamily="34" charset="0"/>
                </a:defRPr>
              </a:lvl1pPr>
              <a:lvl2pPr marL="742950" indent="-285750" defTabSz="912813">
                <a:defRPr>
                  <a:solidFill>
                    <a:schemeClr val="tx1"/>
                  </a:solidFill>
                  <a:latin typeface="Calibri" panose="020F0502020204030204" pitchFamily="34" charset="0"/>
                </a:defRPr>
              </a:lvl2pPr>
              <a:lvl3pPr marL="1143000" indent="-228600" defTabSz="912813">
                <a:defRPr>
                  <a:solidFill>
                    <a:schemeClr val="tx1"/>
                  </a:solidFill>
                  <a:latin typeface="Calibri" panose="020F0502020204030204" pitchFamily="34" charset="0"/>
                </a:defRPr>
              </a:lvl3pPr>
              <a:lvl4pPr marL="1600200" indent="-228600" defTabSz="912813">
                <a:defRPr>
                  <a:solidFill>
                    <a:schemeClr val="tx1"/>
                  </a:solidFill>
                  <a:latin typeface="Calibri" panose="020F0502020204030204" pitchFamily="34" charset="0"/>
                </a:defRPr>
              </a:lvl4pPr>
              <a:lvl5pPr marL="2057400" indent="-228600" defTabSz="912813">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ctr" defTabSz="912813" rtl="0" eaLnBrk="0" fontAlgn="base" latinLnBrk="0" hangingPunct="0">
                <a:lnSpc>
                  <a:spcPct val="100000"/>
                </a:lnSpc>
                <a:spcBef>
                  <a:spcPct val="0"/>
                </a:spcBef>
                <a:spcAft>
                  <a:spcPct val="0"/>
                </a:spcAft>
                <a:buClrTx/>
                <a:buSzTx/>
                <a:buFontTx/>
                <a:buNone/>
                <a:tabLst/>
                <a:defRPr/>
              </a:pPr>
              <a:r>
                <a:rPr kumimoji="0" lang="en-GB" altLang="en-US" sz="2400" b="0" i="0" u="none" strike="noStrike" kern="0" cap="none" spc="0" normalizeH="0" baseline="0" noProof="0" dirty="0">
                  <a:ln>
                    <a:noFill/>
                  </a:ln>
                  <a:solidFill>
                    <a:srgbClr val="004F71"/>
                  </a:solidFill>
                  <a:effectLst/>
                  <a:uLnTx/>
                  <a:uFillTx/>
                  <a:latin typeface="Georgia"/>
                  <a:ea typeface="Times New Roman" panose="02020603050405020304" pitchFamily="18" charset="0"/>
                  <a:cs typeface="Calibri" panose="020F0502020204030204" pitchFamily="34" charset="0"/>
                </a:rPr>
                <a:t>Intentional</a:t>
              </a:r>
            </a:p>
            <a:p>
              <a:pPr marL="0" marR="0" lvl="0" indent="0" algn="ctr" defTabSz="912813" rtl="0" eaLnBrk="0" fontAlgn="base" latinLnBrk="0" hangingPunct="0">
                <a:lnSpc>
                  <a:spcPct val="100000"/>
                </a:lnSpc>
                <a:spcBef>
                  <a:spcPct val="0"/>
                </a:spcBef>
                <a:spcAft>
                  <a:spcPts val="1200"/>
                </a:spcAft>
                <a:buClrTx/>
                <a:buSzTx/>
                <a:buFontTx/>
                <a:buNone/>
                <a:tabLst/>
                <a:defRPr/>
              </a:pPr>
              <a:r>
                <a:rPr kumimoji="0" lang="en-GB" altLang="en-US" sz="1200" b="0" i="0" u="none" strike="noStrike" kern="0" cap="none" spc="0" normalizeH="0" baseline="0" noProof="0" dirty="0">
                  <a:ln>
                    <a:noFill/>
                  </a:ln>
                  <a:solidFill>
                    <a:srgbClr val="004F71"/>
                  </a:solidFill>
                  <a:effectLst/>
                  <a:uLnTx/>
                  <a:uFillTx/>
                  <a:latin typeface="Georgia"/>
                  <a:ea typeface="Times New Roman" panose="02020603050405020304" pitchFamily="18" charset="0"/>
                  <a:cs typeface="Calibri" panose="020F0502020204030204" pitchFamily="34" charset="0"/>
                </a:rPr>
                <a:t>process</a:t>
              </a:r>
              <a:endParaRPr kumimoji="0" lang="en-GB" altLang="en-US" sz="1800" b="0" i="0" u="none" strike="noStrike" kern="0" cap="none" spc="0" normalizeH="0" baseline="0" noProof="0" dirty="0">
                <a:ln>
                  <a:noFill/>
                </a:ln>
                <a:solidFill>
                  <a:srgbClr val="004F71"/>
                </a:solidFill>
                <a:effectLst/>
                <a:uLnTx/>
                <a:uFillTx/>
                <a:latin typeface="Georgia"/>
                <a:ea typeface="Times New Roman" panose="02020603050405020304" pitchFamily="18" charset="0"/>
                <a:cs typeface="Calibri" panose="020F0502020204030204" pitchFamily="34" charset="0"/>
              </a:endParaRPr>
            </a:p>
            <a:p>
              <a:pPr marL="0" marR="0" lvl="0" indent="0" algn="ctr" defTabSz="912813" rtl="0" eaLnBrk="0" fontAlgn="base" latinLnBrk="0" hangingPunct="0">
                <a:lnSpc>
                  <a:spcPct val="100000"/>
                </a:lnSpc>
                <a:spcBef>
                  <a:spcPct val="0"/>
                </a:spcBef>
                <a:spcAft>
                  <a:spcPct val="0"/>
                </a:spcAft>
                <a:buClrTx/>
                <a:buSzTx/>
                <a:buFontTx/>
                <a:buNone/>
                <a:tabLst/>
                <a:defRPr/>
              </a:pPr>
              <a:endParaRPr kumimoji="0" lang="en-GB" altLang="en-US" sz="1050" b="0" i="0" u="none" strike="noStrike" kern="0" cap="none" spc="0" normalizeH="0" baseline="0" noProof="0" dirty="0">
                <a:ln>
                  <a:noFill/>
                </a:ln>
                <a:solidFill>
                  <a:srgbClr val="004F71"/>
                </a:solidFill>
                <a:effectLst/>
                <a:uLnTx/>
                <a:uFillTx/>
                <a:latin typeface="Georgia"/>
                <a:ea typeface="Times New Roman" panose="02020603050405020304" pitchFamily="18" charset="0"/>
                <a:cs typeface="Calibri" panose="020F0502020204030204" pitchFamily="34" charset="0"/>
              </a:endParaRPr>
            </a:p>
            <a:p>
              <a:pPr marL="0" marR="0" lvl="0" indent="0" algn="ctr" defTabSz="912813" rtl="0" eaLnBrk="0" fontAlgn="base" latinLnBrk="0" hangingPunct="0">
                <a:lnSpc>
                  <a:spcPct val="100000"/>
                </a:lnSpc>
                <a:spcBef>
                  <a:spcPct val="0"/>
                </a:spcBef>
                <a:spcAft>
                  <a:spcPct val="0"/>
                </a:spcAft>
                <a:buClrTx/>
                <a:buSzTx/>
                <a:buFontTx/>
                <a:buNone/>
                <a:tabLst/>
                <a:defRPr/>
              </a:pPr>
              <a:r>
                <a:rPr kumimoji="0" lang="en-GB" altLang="en-US" sz="2800" b="1" i="0" u="none" strike="noStrike" kern="0" cap="none" spc="0" normalizeH="0" baseline="0" noProof="0" dirty="0">
                  <a:ln>
                    <a:noFill/>
                  </a:ln>
                  <a:solidFill>
                    <a:srgbClr val="004F71"/>
                  </a:solidFill>
                  <a:effectLst/>
                  <a:uLnTx/>
                  <a:uFillTx/>
                  <a:latin typeface="Georgia"/>
                  <a:ea typeface="Times New Roman" panose="02020603050405020304" pitchFamily="18" charset="0"/>
                  <a:cs typeface="Calibri" panose="020F0502020204030204" pitchFamily="34" charset="0"/>
                </a:rPr>
                <a:t>Motivation</a:t>
              </a:r>
              <a:endParaRPr kumimoji="0" lang="en-GB" altLang="en-US" sz="1050" b="0" i="0" u="none" strike="noStrike" kern="0" cap="none" spc="0" normalizeH="0" baseline="0" noProof="0" dirty="0">
                <a:ln>
                  <a:noFill/>
                </a:ln>
                <a:solidFill>
                  <a:srgbClr val="004F71"/>
                </a:solidFill>
                <a:effectLst/>
                <a:uLnTx/>
                <a:uFillTx/>
                <a:latin typeface="Georgia"/>
                <a:ea typeface="Times New Roman" panose="02020603050405020304" pitchFamily="18" charset="0"/>
                <a:cs typeface="Calibri" panose="020F0502020204030204" pitchFamily="34" charset="0"/>
              </a:endParaRPr>
            </a:p>
            <a:p>
              <a:pPr marL="0" marR="0" lvl="0" indent="0" algn="ctr" defTabSz="912813" rtl="0" eaLnBrk="0" fontAlgn="base" latinLnBrk="0" hangingPunct="0">
                <a:lnSpc>
                  <a:spcPct val="100000"/>
                </a:lnSpc>
                <a:spcBef>
                  <a:spcPct val="0"/>
                </a:spcBef>
                <a:spcAft>
                  <a:spcPct val="0"/>
                </a:spcAft>
                <a:buClrTx/>
                <a:buSzTx/>
                <a:buFontTx/>
                <a:buNone/>
                <a:tabLst/>
                <a:defRPr/>
              </a:pPr>
              <a:endParaRPr kumimoji="0" lang="es-ES" altLang="en-US" sz="1600" b="0" i="0" u="none" strike="noStrike" kern="0" cap="none" spc="0" normalizeH="0" baseline="0" noProof="0" dirty="0">
                <a:ln>
                  <a:noFill/>
                </a:ln>
                <a:solidFill>
                  <a:srgbClr val="004F71"/>
                </a:solidFill>
                <a:effectLst/>
                <a:uLnTx/>
                <a:uFillTx/>
                <a:latin typeface="Georgia"/>
                <a:ea typeface="Times New Roman" panose="02020603050405020304" pitchFamily="18" charset="0"/>
                <a:cs typeface="Calibri" panose="020F0502020204030204" pitchFamily="34" charset="0"/>
              </a:endParaRPr>
            </a:p>
            <a:p>
              <a:pPr marL="0" marR="0" lvl="0" indent="0" algn="ctr" defTabSz="912813" rtl="0" eaLnBrk="0" fontAlgn="base" latinLnBrk="0" hangingPunct="0">
                <a:lnSpc>
                  <a:spcPct val="100000"/>
                </a:lnSpc>
                <a:spcBef>
                  <a:spcPct val="0"/>
                </a:spcBef>
                <a:spcAft>
                  <a:spcPct val="0"/>
                </a:spcAft>
                <a:buClrTx/>
                <a:buSzTx/>
                <a:buFontTx/>
                <a:buNone/>
                <a:tabLst/>
                <a:defRPr/>
              </a:pPr>
              <a:r>
                <a:rPr kumimoji="0" lang="es-ES" altLang="en-US" sz="2400" b="0" i="0" u="none" strike="noStrike" kern="0" cap="none" spc="0" normalizeH="0" baseline="0" noProof="0" dirty="0" err="1">
                  <a:ln>
                    <a:noFill/>
                  </a:ln>
                  <a:solidFill>
                    <a:srgbClr val="004F71"/>
                  </a:solidFill>
                  <a:effectLst/>
                  <a:uLnTx/>
                  <a:uFillTx/>
                  <a:latin typeface="Georgia"/>
                  <a:ea typeface="Times New Roman" panose="02020603050405020304" pitchFamily="18" charset="0"/>
                  <a:cs typeface="Calibri" panose="020F0502020204030204" pitchFamily="34" charset="0"/>
                </a:rPr>
                <a:t>Perceptions</a:t>
              </a:r>
              <a:r>
                <a:rPr kumimoji="0" lang="es-ES" altLang="en-US" sz="2400" b="0" i="0" u="none" strike="noStrike" kern="0" cap="none" spc="0" normalizeH="0" baseline="0" noProof="0" dirty="0">
                  <a:ln>
                    <a:noFill/>
                  </a:ln>
                  <a:solidFill>
                    <a:srgbClr val="004F71"/>
                  </a:solidFill>
                  <a:effectLst/>
                  <a:uLnTx/>
                  <a:uFillTx/>
                  <a:latin typeface="Georgia"/>
                  <a:ea typeface="Times New Roman" panose="02020603050405020304" pitchFamily="18" charset="0"/>
                  <a:cs typeface="Calibri" panose="020F0502020204030204" pitchFamily="34" charset="0"/>
                </a:rPr>
                <a:t> </a:t>
              </a:r>
              <a:endParaRPr kumimoji="0" lang="en-GB" altLang="en-US" sz="2400" b="0" i="0" u="none" strike="noStrike" kern="0" cap="none" spc="0" normalizeH="0" baseline="0" noProof="0" dirty="0">
                <a:ln>
                  <a:noFill/>
                </a:ln>
                <a:solidFill>
                  <a:srgbClr val="004F71"/>
                </a:solidFill>
                <a:effectLst/>
                <a:uLnTx/>
                <a:uFillTx/>
                <a:latin typeface="Georgia"/>
                <a:ea typeface="Times New Roman" panose="02020603050405020304" pitchFamily="18" charset="0"/>
                <a:cs typeface="Calibri" panose="020F0502020204030204" pitchFamily="34" charset="0"/>
              </a:endParaRPr>
            </a:p>
            <a:p>
              <a:pPr marL="0" marR="0" lvl="0" indent="0" algn="ctr" defTabSz="912813" rtl="0" eaLnBrk="0" fontAlgn="base" latinLnBrk="0" hangingPunct="0">
                <a:lnSpc>
                  <a:spcPct val="100000"/>
                </a:lnSpc>
                <a:spcBef>
                  <a:spcPct val="0"/>
                </a:spcBef>
                <a:spcAft>
                  <a:spcPct val="0"/>
                </a:spcAft>
                <a:buClrTx/>
                <a:buSzTx/>
                <a:buFontTx/>
                <a:buNone/>
                <a:tabLst/>
                <a:defRPr/>
              </a:pPr>
              <a:r>
                <a:rPr kumimoji="0" lang="es-ES" altLang="en-US" sz="1200" b="0" i="0" u="none" strike="noStrike" kern="0" cap="none" spc="0" normalizeH="0" baseline="0" noProof="0" dirty="0" err="1">
                  <a:ln>
                    <a:noFill/>
                  </a:ln>
                  <a:solidFill>
                    <a:srgbClr val="004F71"/>
                  </a:solidFill>
                  <a:effectLst/>
                  <a:uLnTx/>
                  <a:uFillTx/>
                  <a:latin typeface="Georgia"/>
                  <a:ea typeface="Times New Roman" panose="02020603050405020304" pitchFamily="18" charset="0"/>
                  <a:cs typeface="Calibri" panose="020F0502020204030204" pitchFamily="34" charset="0"/>
                </a:rPr>
                <a:t>e.g</a:t>
              </a:r>
              <a:r>
                <a:rPr kumimoji="0" lang="es-ES" altLang="en-US" sz="1200" b="0" i="0" u="none" strike="noStrike" kern="0" cap="none" spc="0" normalizeH="0" baseline="0" noProof="0" dirty="0">
                  <a:ln>
                    <a:noFill/>
                  </a:ln>
                  <a:solidFill>
                    <a:srgbClr val="004F71"/>
                  </a:solidFill>
                  <a:effectLst/>
                  <a:uLnTx/>
                  <a:uFillTx/>
                  <a:latin typeface="Georgia"/>
                  <a:ea typeface="Times New Roman" panose="02020603050405020304" pitchFamily="18" charset="0"/>
                  <a:cs typeface="Calibri" panose="020F0502020204030204" pitchFamily="34" charset="0"/>
                </a:rPr>
                <a:t>. </a:t>
              </a:r>
              <a:r>
                <a:rPr kumimoji="0" lang="es-ES" altLang="en-US" sz="1200" b="0" i="0" u="none" strike="noStrike" kern="0" cap="none" spc="0" normalizeH="0" baseline="0" noProof="0" dirty="0" err="1">
                  <a:ln>
                    <a:noFill/>
                  </a:ln>
                  <a:solidFill>
                    <a:srgbClr val="004F71"/>
                  </a:solidFill>
                  <a:effectLst/>
                  <a:uLnTx/>
                  <a:uFillTx/>
                  <a:latin typeface="Georgia"/>
                  <a:ea typeface="Times New Roman" panose="02020603050405020304" pitchFamily="18" charset="0"/>
                  <a:cs typeface="Calibri" panose="020F0502020204030204" pitchFamily="34" charset="0"/>
                </a:rPr>
                <a:t>beliefs</a:t>
              </a:r>
              <a:r>
                <a:rPr kumimoji="0" lang="es-ES" altLang="en-US" sz="1200" b="0" i="0" u="none" strike="noStrike" kern="0" cap="none" spc="0" normalizeH="0" baseline="0" noProof="0" dirty="0">
                  <a:ln>
                    <a:noFill/>
                  </a:ln>
                  <a:solidFill>
                    <a:srgbClr val="004F71"/>
                  </a:solidFill>
                  <a:effectLst/>
                  <a:uLnTx/>
                  <a:uFillTx/>
                  <a:latin typeface="Georgia"/>
                  <a:ea typeface="Times New Roman" panose="02020603050405020304" pitchFamily="18" charset="0"/>
                  <a:cs typeface="Calibri" panose="020F0502020204030204" pitchFamily="34" charset="0"/>
                </a:rPr>
                <a:t>, </a:t>
              </a:r>
              <a:r>
                <a:rPr kumimoji="0" lang="es-ES" altLang="en-US" sz="1200" b="0" i="0" u="none" strike="noStrike" kern="0" cap="none" spc="0" normalizeH="0" baseline="0" noProof="0" dirty="0" err="1">
                  <a:ln>
                    <a:noFill/>
                  </a:ln>
                  <a:solidFill>
                    <a:srgbClr val="004F71"/>
                  </a:solidFill>
                  <a:effectLst/>
                  <a:uLnTx/>
                  <a:uFillTx/>
                  <a:latin typeface="Georgia"/>
                  <a:ea typeface="Times New Roman" panose="02020603050405020304" pitchFamily="18" charset="0"/>
                  <a:cs typeface="Calibri" panose="020F0502020204030204" pitchFamily="34" charset="0"/>
                </a:rPr>
                <a:t>emotions</a:t>
              </a:r>
              <a:r>
                <a:rPr kumimoji="0" lang="es-ES" altLang="en-US" sz="1200" b="0" i="0" u="none" strike="noStrike" kern="0" cap="none" spc="0" normalizeH="0" baseline="0" noProof="0" dirty="0">
                  <a:ln>
                    <a:noFill/>
                  </a:ln>
                  <a:solidFill>
                    <a:srgbClr val="004F71"/>
                  </a:solidFill>
                  <a:effectLst/>
                  <a:uLnTx/>
                  <a:uFillTx/>
                  <a:latin typeface="Georgia"/>
                  <a:ea typeface="Times New Roman" panose="02020603050405020304" pitchFamily="18" charset="0"/>
                  <a:cs typeface="Calibri" panose="020F0502020204030204" pitchFamily="34" charset="0"/>
                </a:rPr>
                <a:t> and </a:t>
              </a:r>
              <a:r>
                <a:rPr kumimoji="0" lang="es-ES" altLang="en-US" sz="1200" b="0" i="0" u="none" strike="noStrike" kern="0" cap="none" spc="0" normalizeH="0" baseline="0" noProof="0" dirty="0" err="1">
                  <a:ln>
                    <a:noFill/>
                  </a:ln>
                  <a:solidFill>
                    <a:srgbClr val="004F71"/>
                  </a:solidFill>
                  <a:effectLst/>
                  <a:uLnTx/>
                  <a:uFillTx/>
                  <a:latin typeface="Georgia"/>
                  <a:ea typeface="Times New Roman" panose="02020603050405020304" pitchFamily="18" charset="0"/>
                  <a:cs typeface="Calibri" panose="020F0502020204030204" pitchFamily="34" charset="0"/>
                </a:rPr>
                <a:t>background</a:t>
              </a:r>
              <a:r>
                <a:rPr kumimoji="0" lang="es-ES" altLang="en-US" sz="1200" b="0" i="0" u="none" strike="noStrike" kern="0" cap="none" spc="0" normalizeH="0" baseline="0" noProof="0" dirty="0">
                  <a:ln>
                    <a:noFill/>
                  </a:ln>
                  <a:solidFill>
                    <a:srgbClr val="004F71"/>
                  </a:solidFill>
                  <a:effectLst/>
                  <a:uLnTx/>
                  <a:uFillTx/>
                  <a:latin typeface="Georgia"/>
                  <a:ea typeface="Times New Roman" panose="02020603050405020304" pitchFamily="18" charset="0"/>
                  <a:cs typeface="Calibri" panose="020F0502020204030204" pitchFamily="34" charset="0"/>
                </a:rPr>
                <a:t> </a:t>
              </a:r>
              <a:r>
                <a:rPr kumimoji="0" lang="es-ES" altLang="en-US" sz="1200" b="0" i="0" u="none" strike="noStrike" kern="0" cap="none" spc="0" normalizeH="0" baseline="0" noProof="0" dirty="0" err="1">
                  <a:ln>
                    <a:noFill/>
                  </a:ln>
                  <a:solidFill>
                    <a:srgbClr val="004F71"/>
                  </a:solidFill>
                  <a:effectLst/>
                  <a:uLnTx/>
                  <a:uFillTx/>
                  <a:latin typeface="Georgia"/>
                  <a:ea typeface="Times New Roman" panose="02020603050405020304" pitchFamily="18" charset="0"/>
                  <a:cs typeface="Calibri" panose="020F0502020204030204" pitchFamily="34" charset="0"/>
                </a:rPr>
                <a:t>biases</a:t>
              </a:r>
              <a:r>
                <a:rPr kumimoji="0" lang="es-ES" altLang="en-US" sz="1200" b="0" i="0" u="none" strike="noStrike" kern="0" cap="none" spc="0" normalizeH="0" baseline="0" noProof="0" dirty="0">
                  <a:ln>
                    <a:noFill/>
                  </a:ln>
                  <a:solidFill>
                    <a:srgbClr val="004F71"/>
                  </a:solidFill>
                  <a:effectLst/>
                  <a:uLnTx/>
                  <a:uFillTx/>
                  <a:latin typeface="Georgia"/>
                  <a:ea typeface="Times New Roman" panose="02020603050405020304" pitchFamily="18" charset="0"/>
                  <a:cs typeface="Calibri" panose="020F0502020204030204" pitchFamily="34" charset="0"/>
                </a:rPr>
                <a:t>`</a:t>
              </a:r>
            </a:p>
          </p:txBody>
        </p:sp>
      </p:grpSp>
      <p:grpSp>
        <p:nvGrpSpPr>
          <p:cNvPr id="19" name="Group 18">
            <a:extLst>
              <a:ext uri="{FF2B5EF4-FFF2-40B4-BE49-F238E27FC236}">
                <a16:creationId xmlns:a16="http://schemas.microsoft.com/office/drawing/2014/main" id="{5D76EBE3-F9C1-020B-4925-67A16667864C}"/>
              </a:ext>
            </a:extLst>
          </p:cNvPr>
          <p:cNvGrpSpPr/>
          <p:nvPr/>
        </p:nvGrpSpPr>
        <p:grpSpPr>
          <a:xfrm>
            <a:off x="6273247" y="2180774"/>
            <a:ext cx="3407226" cy="3407226"/>
            <a:chOff x="5598209" y="2180774"/>
            <a:chExt cx="3407226" cy="3407226"/>
          </a:xfrm>
        </p:grpSpPr>
        <p:sp>
          <p:nvSpPr>
            <p:cNvPr id="11" name="Oval 27">
              <a:extLst>
                <a:ext uri="{FF2B5EF4-FFF2-40B4-BE49-F238E27FC236}">
                  <a16:creationId xmlns:a16="http://schemas.microsoft.com/office/drawing/2014/main" id="{7043C7CD-3A80-BA4D-C4D7-399758D7B9EA}"/>
                </a:ext>
              </a:extLst>
            </p:cNvPr>
            <p:cNvSpPr>
              <a:spLocks noChangeAspect="1" noChangeArrowheads="1"/>
            </p:cNvSpPr>
            <p:nvPr/>
          </p:nvSpPr>
          <p:spPr bwMode="auto">
            <a:xfrm>
              <a:off x="5598209" y="2180774"/>
              <a:ext cx="3407226" cy="3407226"/>
            </a:xfrm>
            <a:prstGeom prst="ellipse">
              <a:avLst/>
            </a:prstGeom>
            <a:solidFill>
              <a:schemeClr val="accent3">
                <a:lumMod val="20000"/>
                <a:lumOff val="80000"/>
                <a:alpha val="69020"/>
              </a:schemeClr>
            </a:solidFill>
            <a:ln w="28575" algn="ctr">
              <a:solidFill>
                <a:schemeClr val="accent3"/>
              </a:solidFill>
              <a:miter lim="800000"/>
              <a:headEnd/>
              <a:tailEnd/>
            </a:ln>
          </p:spPr>
          <p:txBody>
            <a:bodyPr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altLang="en-US" sz="2000" b="0" i="0" u="none" strike="noStrike" kern="0" cap="none" spc="0" normalizeH="0" baseline="0" noProof="0">
                <a:ln>
                  <a:noFill/>
                </a:ln>
                <a:solidFill>
                  <a:srgbClr val="F37032"/>
                </a:solidFill>
                <a:effectLst/>
                <a:uLnTx/>
                <a:uFillTx/>
                <a:latin typeface="Georgia"/>
                <a:ea typeface="+mn-ea"/>
                <a:cs typeface="+mn-cs"/>
              </a:endParaRPr>
            </a:p>
          </p:txBody>
        </p:sp>
        <p:sp>
          <p:nvSpPr>
            <p:cNvPr id="12" name="Rectangle 28">
              <a:extLst>
                <a:ext uri="{FF2B5EF4-FFF2-40B4-BE49-F238E27FC236}">
                  <a16:creationId xmlns:a16="http://schemas.microsoft.com/office/drawing/2014/main" id="{E0852C95-CFC8-54A8-6D03-3E54C7919FC8}"/>
                </a:ext>
              </a:extLst>
            </p:cNvPr>
            <p:cNvSpPr>
              <a:spLocks noChangeArrowheads="1"/>
            </p:cNvSpPr>
            <p:nvPr/>
          </p:nvSpPr>
          <p:spPr bwMode="auto">
            <a:xfrm>
              <a:off x="6102573" y="2695600"/>
              <a:ext cx="2398499" cy="2377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912813">
                <a:defRPr>
                  <a:solidFill>
                    <a:schemeClr val="tx1"/>
                  </a:solidFill>
                  <a:latin typeface="Calibri" panose="020F0502020204030204" pitchFamily="34" charset="0"/>
                </a:defRPr>
              </a:lvl1pPr>
              <a:lvl2pPr marL="742950" indent="-285750" defTabSz="912813">
                <a:defRPr>
                  <a:solidFill>
                    <a:schemeClr val="tx1"/>
                  </a:solidFill>
                  <a:latin typeface="Calibri" panose="020F0502020204030204" pitchFamily="34" charset="0"/>
                </a:defRPr>
              </a:lvl2pPr>
              <a:lvl3pPr marL="1143000" indent="-228600" defTabSz="912813">
                <a:defRPr>
                  <a:solidFill>
                    <a:schemeClr val="tx1"/>
                  </a:solidFill>
                  <a:latin typeface="Calibri" panose="020F0502020204030204" pitchFamily="34" charset="0"/>
                </a:defRPr>
              </a:lvl3pPr>
              <a:lvl4pPr marL="1600200" indent="-228600" defTabSz="912813">
                <a:defRPr>
                  <a:solidFill>
                    <a:schemeClr val="tx1"/>
                  </a:solidFill>
                  <a:latin typeface="Calibri" panose="020F0502020204030204" pitchFamily="34" charset="0"/>
                </a:defRPr>
              </a:lvl4pPr>
              <a:lvl5pPr marL="2057400" indent="-228600" defTabSz="912813">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ctr" defTabSz="912813" rtl="0" eaLnBrk="0" fontAlgn="base" latinLnBrk="0" hangingPunct="0">
                <a:lnSpc>
                  <a:spcPct val="100000"/>
                </a:lnSpc>
                <a:spcBef>
                  <a:spcPct val="0"/>
                </a:spcBef>
                <a:spcAft>
                  <a:spcPct val="0"/>
                </a:spcAft>
                <a:buClrTx/>
                <a:buSzTx/>
                <a:buFontTx/>
                <a:buNone/>
                <a:tabLst/>
                <a:defRPr/>
              </a:pPr>
              <a:r>
                <a:rPr kumimoji="0" lang="en-GB" altLang="en-US" sz="2400" b="0" i="0" u="none" strike="noStrike" kern="0" cap="none" spc="0" normalizeH="0" baseline="0" noProof="0" dirty="0">
                  <a:ln>
                    <a:noFill/>
                  </a:ln>
                  <a:solidFill>
                    <a:srgbClr val="009CDE"/>
                  </a:solidFill>
                  <a:effectLst/>
                  <a:uLnTx/>
                  <a:uFillTx/>
                  <a:latin typeface="Georgia"/>
                  <a:ea typeface="Times New Roman" panose="02020603050405020304" pitchFamily="18" charset="0"/>
                  <a:cs typeface="Calibri" panose="020F0502020204030204" pitchFamily="34" charset="0"/>
                </a:rPr>
                <a:t>Unintentional</a:t>
              </a:r>
            </a:p>
            <a:p>
              <a:pPr marL="0" marR="0" lvl="0" indent="0" algn="ctr" defTabSz="912813" rtl="0" eaLnBrk="0" fontAlgn="base" latinLnBrk="0" hangingPunct="0">
                <a:lnSpc>
                  <a:spcPct val="100000"/>
                </a:lnSpc>
                <a:spcBef>
                  <a:spcPct val="0"/>
                </a:spcBef>
                <a:spcAft>
                  <a:spcPts val="1200"/>
                </a:spcAft>
                <a:buClrTx/>
                <a:buSzTx/>
                <a:buFontTx/>
                <a:buNone/>
                <a:tabLst/>
                <a:defRPr/>
              </a:pPr>
              <a:r>
                <a:rPr kumimoji="0" lang="en-GB" altLang="en-US" sz="1200" b="0" i="0" u="none" strike="noStrike" kern="0" cap="none" spc="0" normalizeH="0" baseline="0" noProof="0" dirty="0">
                  <a:ln>
                    <a:noFill/>
                  </a:ln>
                  <a:solidFill>
                    <a:srgbClr val="009CDE"/>
                  </a:solidFill>
                  <a:effectLst/>
                  <a:uLnTx/>
                  <a:uFillTx/>
                  <a:latin typeface="Georgia"/>
                  <a:ea typeface="Times New Roman" panose="02020603050405020304" pitchFamily="18" charset="0"/>
                  <a:cs typeface="Calibri" panose="020F0502020204030204" pitchFamily="34" charset="0"/>
                </a:rPr>
                <a:t>Process</a:t>
              </a:r>
            </a:p>
            <a:p>
              <a:pPr marL="0" marR="0" lvl="0" indent="0" algn="ctr" defTabSz="912813" rtl="0" eaLnBrk="0" fontAlgn="base" latinLnBrk="0" hangingPunct="0">
                <a:lnSpc>
                  <a:spcPct val="100000"/>
                </a:lnSpc>
                <a:spcBef>
                  <a:spcPct val="0"/>
                </a:spcBef>
                <a:spcAft>
                  <a:spcPct val="0"/>
                </a:spcAft>
                <a:buClrTx/>
                <a:buSzTx/>
                <a:buFontTx/>
                <a:buNone/>
                <a:tabLst/>
                <a:defRPr/>
              </a:pPr>
              <a:endParaRPr kumimoji="0" lang="en-GB" altLang="en-US" sz="1050" b="0" i="0" u="none" strike="noStrike" kern="0" cap="none" spc="0" normalizeH="0" baseline="0" noProof="0" dirty="0">
                <a:ln>
                  <a:noFill/>
                </a:ln>
                <a:solidFill>
                  <a:srgbClr val="009CDE"/>
                </a:solidFill>
                <a:effectLst/>
                <a:uLnTx/>
                <a:uFillTx/>
                <a:latin typeface="Georgia"/>
                <a:ea typeface="Times New Roman" panose="02020603050405020304" pitchFamily="18" charset="0"/>
                <a:cs typeface="Calibri" panose="020F0502020204030204" pitchFamily="34" charset="0"/>
              </a:endParaRPr>
            </a:p>
            <a:p>
              <a:pPr marL="0" marR="0" lvl="0" indent="0" algn="ctr" defTabSz="912813" rtl="0" eaLnBrk="0" fontAlgn="base" latinLnBrk="0" hangingPunct="0">
                <a:lnSpc>
                  <a:spcPct val="100000"/>
                </a:lnSpc>
                <a:spcBef>
                  <a:spcPct val="0"/>
                </a:spcBef>
                <a:spcAft>
                  <a:spcPct val="0"/>
                </a:spcAft>
                <a:buClrTx/>
                <a:buSzTx/>
                <a:buFontTx/>
                <a:buNone/>
                <a:tabLst/>
                <a:defRPr/>
              </a:pPr>
              <a:r>
                <a:rPr kumimoji="0" lang="en-GB" altLang="en-US" sz="2800" b="1" i="0" u="none" strike="noStrike" kern="0" cap="none" spc="0" normalizeH="0" baseline="0" noProof="0" dirty="0">
                  <a:ln>
                    <a:noFill/>
                  </a:ln>
                  <a:solidFill>
                    <a:srgbClr val="009CDE"/>
                  </a:solidFill>
                  <a:effectLst/>
                  <a:uLnTx/>
                  <a:uFillTx/>
                  <a:latin typeface="Georgia"/>
                  <a:ea typeface="Times New Roman" panose="02020603050405020304" pitchFamily="18" charset="0"/>
                  <a:cs typeface="Calibri" panose="020F0502020204030204" pitchFamily="34" charset="0"/>
                </a:rPr>
                <a:t>Ability</a:t>
              </a:r>
              <a:endParaRPr kumimoji="0" lang="en-GB" altLang="en-US" sz="2800" b="0" i="0" u="none" strike="noStrike" kern="0" cap="none" spc="0" normalizeH="0" baseline="0" noProof="0" dirty="0">
                <a:ln>
                  <a:noFill/>
                </a:ln>
                <a:solidFill>
                  <a:srgbClr val="009CDE"/>
                </a:solidFill>
                <a:effectLst/>
                <a:uLnTx/>
                <a:uFillTx/>
                <a:latin typeface="Georgia"/>
                <a:ea typeface="Times New Roman" panose="02020603050405020304" pitchFamily="18" charset="0"/>
                <a:cs typeface="Calibri" panose="020F0502020204030204" pitchFamily="34" charset="0"/>
              </a:endParaRPr>
            </a:p>
            <a:p>
              <a:pPr marL="0" marR="0" lvl="0" indent="0" algn="ctr" defTabSz="912813" rtl="0" eaLnBrk="0" fontAlgn="base" latinLnBrk="0" hangingPunct="0">
                <a:lnSpc>
                  <a:spcPct val="100000"/>
                </a:lnSpc>
                <a:spcBef>
                  <a:spcPct val="0"/>
                </a:spcBef>
                <a:spcAft>
                  <a:spcPct val="0"/>
                </a:spcAft>
                <a:buClrTx/>
                <a:buSzTx/>
                <a:buFontTx/>
                <a:buNone/>
                <a:tabLst/>
                <a:defRPr/>
              </a:pPr>
              <a:endParaRPr kumimoji="0" lang="es-ES" altLang="en-US" sz="1600" b="0" i="0" u="none" strike="noStrike" kern="0" cap="none" spc="0" normalizeH="0" baseline="0" noProof="0" dirty="0">
                <a:ln>
                  <a:noFill/>
                </a:ln>
                <a:solidFill>
                  <a:srgbClr val="009CDE"/>
                </a:solidFill>
                <a:effectLst/>
                <a:uLnTx/>
                <a:uFillTx/>
                <a:latin typeface="Georgia"/>
                <a:ea typeface="Times New Roman" panose="02020603050405020304" pitchFamily="18" charset="0"/>
                <a:cs typeface="Calibri" panose="020F0502020204030204" pitchFamily="34" charset="0"/>
              </a:endParaRPr>
            </a:p>
            <a:p>
              <a:pPr marL="0" marR="0" lvl="0" indent="0" algn="ctr" defTabSz="912813" rtl="0" eaLnBrk="0" fontAlgn="base" latinLnBrk="0" hangingPunct="0">
                <a:lnSpc>
                  <a:spcPct val="100000"/>
                </a:lnSpc>
                <a:spcBef>
                  <a:spcPct val="0"/>
                </a:spcBef>
                <a:spcAft>
                  <a:spcPct val="0"/>
                </a:spcAft>
                <a:buClrTx/>
                <a:buSzTx/>
                <a:buFontTx/>
                <a:buNone/>
                <a:tabLst/>
                <a:defRPr/>
              </a:pPr>
              <a:r>
                <a:rPr kumimoji="0" lang="en-GB" altLang="en-US" sz="2400" b="0" i="0" u="none" strike="noStrike" kern="0" cap="none" spc="0" normalizeH="0" baseline="0" noProof="0" dirty="0">
                  <a:ln>
                    <a:noFill/>
                  </a:ln>
                  <a:solidFill>
                    <a:srgbClr val="009CDE"/>
                  </a:solidFill>
                  <a:effectLst/>
                  <a:uLnTx/>
                  <a:uFillTx/>
                  <a:latin typeface="Georgia"/>
                  <a:ea typeface="Times New Roman" panose="02020603050405020304" pitchFamily="18" charset="0"/>
                  <a:cs typeface="Calibri" panose="020F0502020204030204" pitchFamily="34" charset="0"/>
                </a:rPr>
                <a:t>Practicalities</a:t>
              </a:r>
            </a:p>
            <a:p>
              <a:pPr marL="0" marR="0" lvl="0" indent="0" algn="ctr" defTabSz="912813" rtl="0" eaLnBrk="0" fontAlgn="base" latinLnBrk="0" hangingPunct="0">
                <a:lnSpc>
                  <a:spcPct val="100000"/>
                </a:lnSpc>
                <a:spcBef>
                  <a:spcPct val="0"/>
                </a:spcBef>
                <a:spcAft>
                  <a:spcPct val="0"/>
                </a:spcAft>
                <a:buClrTx/>
                <a:buSzTx/>
                <a:buFontTx/>
                <a:buNone/>
                <a:tabLst/>
                <a:defRPr/>
              </a:pPr>
              <a:r>
                <a:rPr kumimoji="0" lang="es-ES" altLang="en-US" sz="1200" b="0" i="0" u="none" strike="noStrike" kern="0" cap="none" spc="0" normalizeH="0" baseline="0" noProof="0" dirty="0" err="1">
                  <a:ln>
                    <a:noFill/>
                  </a:ln>
                  <a:solidFill>
                    <a:srgbClr val="009CDE"/>
                  </a:solidFill>
                  <a:effectLst/>
                  <a:uLnTx/>
                  <a:uFillTx/>
                  <a:latin typeface="Georgia"/>
                  <a:ea typeface="Times New Roman" panose="02020603050405020304" pitchFamily="18" charset="0"/>
                  <a:cs typeface="Calibri" panose="020F0502020204030204" pitchFamily="34" charset="0"/>
                </a:rPr>
                <a:t>e.g</a:t>
              </a:r>
              <a:r>
                <a:rPr kumimoji="0" lang="es-ES" altLang="en-US" sz="1200" b="0" i="0" u="none" strike="noStrike" kern="0" cap="none" spc="0" normalizeH="0" baseline="0" noProof="0" dirty="0">
                  <a:ln>
                    <a:noFill/>
                  </a:ln>
                  <a:solidFill>
                    <a:srgbClr val="009CDE"/>
                  </a:solidFill>
                  <a:effectLst/>
                  <a:uLnTx/>
                  <a:uFillTx/>
                  <a:latin typeface="Georgia"/>
                  <a:ea typeface="Times New Roman" panose="02020603050405020304" pitchFamily="18" charset="0"/>
                  <a:cs typeface="Calibri" panose="020F0502020204030204" pitchFamily="34" charset="0"/>
                </a:rPr>
                <a:t>. </a:t>
              </a:r>
              <a:r>
                <a:rPr kumimoji="0" lang="es-ES" altLang="en-US" sz="1200" b="0" i="0" u="none" strike="noStrike" kern="0" cap="none" spc="0" normalizeH="0" baseline="0" noProof="0" dirty="0" err="1">
                  <a:ln>
                    <a:noFill/>
                  </a:ln>
                  <a:solidFill>
                    <a:srgbClr val="009CDE"/>
                  </a:solidFill>
                  <a:effectLst/>
                  <a:uLnTx/>
                  <a:uFillTx/>
                  <a:latin typeface="Georgia"/>
                  <a:ea typeface="Times New Roman" panose="02020603050405020304" pitchFamily="18" charset="0"/>
                  <a:cs typeface="Calibri" panose="020F0502020204030204" pitchFamily="34" charset="0"/>
                </a:rPr>
                <a:t>capability</a:t>
              </a:r>
              <a:r>
                <a:rPr kumimoji="0" lang="es-ES" altLang="en-US" sz="1200" b="0" i="0" u="none" strike="noStrike" kern="0" cap="none" spc="0" normalizeH="0" baseline="0" noProof="0" dirty="0">
                  <a:ln>
                    <a:noFill/>
                  </a:ln>
                  <a:solidFill>
                    <a:srgbClr val="009CDE"/>
                  </a:solidFill>
                  <a:effectLst/>
                  <a:uLnTx/>
                  <a:uFillTx/>
                  <a:latin typeface="Georgia"/>
                  <a:ea typeface="Times New Roman" panose="02020603050405020304" pitchFamily="18" charset="0"/>
                  <a:cs typeface="Calibri" panose="020F0502020204030204" pitchFamily="34" charset="0"/>
                </a:rPr>
                <a:t> and </a:t>
              </a:r>
              <a:r>
                <a:rPr kumimoji="0" lang="es-ES" altLang="en-US" sz="1200" b="0" i="0" u="none" strike="noStrike" kern="0" cap="none" spc="0" normalizeH="0" baseline="0" noProof="0" dirty="0" err="1">
                  <a:ln>
                    <a:noFill/>
                  </a:ln>
                  <a:solidFill>
                    <a:srgbClr val="009CDE"/>
                  </a:solidFill>
                  <a:effectLst/>
                  <a:uLnTx/>
                  <a:uFillTx/>
                  <a:latin typeface="Georgia"/>
                  <a:ea typeface="Times New Roman" panose="02020603050405020304" pitchFamily="18" charset="0"/>
                  <a:cs typeface="Calibri" panose="020F0502020204030204" pitchFamily="34" charset="0"/>
                </a:rPr>
                <a:t>resource</a:t>
              </a:r>
              <a:r>
                <a:rPr kumimoji="0" lang="es-ES" altLang="en-US" sz="1200" b="0" i="0" u="none" strike="noStrike" kern="0" cap="none" spc="0" normalizeH="0" baseline="0" noProof="0" dirty="0">
                  <a:ln>
                    <a:noFill/>
                  </a:ln>
                  <a:solidFill>
                    <a:srgbClr val="009CDE"/>
                  </a:solidFill>
                  <a:effectLst/>
                  <a:uLnTx/>
                  <a:uFillTx/>
                  <a:latin typeface="Georgia"/>
                  <a:ea typeface="Times New Roman" panose="02020603050405020304" pitchFamily="18" charset="0"/>
                  <a:cs typeface="Calibri" panose="020F0502020204030204" pitchFamily="34" charset="0"/>
                </a:rPr>
                <a:t> </a:t>
              </a:r>
              <a:r>
                <a:rPr kumimoji="0" lang="es-ES" altLang="en-US" sz="1200" b="0" i="0" u="none" strike="noStrike" kern="0" cap="none" spc="0" normalizeH="0" baseline="0" noProof="0" dirty="0" err="1">
                  <a:ln>
                    <a:noFill/>
                  </a:ln>
                  <a:solidFill>
                    <a:srgbClr val="009CDE"/>
                  </a:solidFill>
                  <a:effectLst/>
                  <a:uLnTx/>
                  <a:uFillTx/>
                  <a:latin typeface="Georgia"/>
                  <a:ea typeface="Times New Roman" panose="02020603050405020304" pitchFamily="18" charset="0"/>
                  <a:cs typeface="Calibri" panose="020F0502020204030204" pitchFamily="34" charset="0"/>
                </a:rPr>
                <a:t>limitations</a:t>
              </a:r>
              <a:endParaRPr kumimoji="0" lang="es-ES" altLang="en-US" sz="1200" b="0" i="0" u="none" strike="noStrike" kern="0" cap="none" spc="0" normalizeH="0" baseline="0" noProof="0" dirty="0">
                <a:ln>
                  <a:noFill/>
                </a:ln>
                <a:solidFill>
                  <a:srgbClr val="009CDE"/>
                </a:solidFill>
                <a:effectLst/>
                <a:uLnTx/>
                <a:uFillTx/>
                <a:latin typeface="Georgia"/>
                <a:ea typeface="Times New Roman" panose="02020603050405020304" pitchFamily="18" charset="0"/>
                <a:cs typeface="Calibri" panose="020F0502020204030204" pitchFamily="34" charset="0"/>
              </a:endParaRPr>
            </a:p>
          </p:txBody>
        </p:sp>
      </p:grpSp>
      <p:sp>
        <p:nvSpPr>
          <p:cNvPr id="13" name="Line 49">
            <a:extLst>
              <a:ext uri="{FF2B5EF4-FFF2-40B4-BE49-F238E27FC236}">
                <a16:creationId xmlns:a16="http://schemas.microsoft.com/office/drawing/2014/main" id="{814538B7-0CE0-E71A-E492-206BB6EC8921}"/>
              </a:ext>
            </a:extLst>
          </p:cNvPr>
          <p:cNvSpPr>
            <a:spLocks noChangeShapeType="1"/>
          </p:cNvSpPr>
          <p:nvPr/>
        </p:nvSpPr>
        <p:spPr bwMode="auto">
          <a:xfrm>
            <a:off x="2556063" y="2220730"/>
            <a:ext cx="0" cy="3327316"/>
          </a:xfrm>
          <a:prstGeom prst="line">
            <a:avLst/>
          </a:prstGeom>
          <a:noFill/>
          <a:ln w="6350">
            <a:solidFill>
              <a:schemeClr val="bg1">
                <a:lumMod val="50000"/>
              </a:schemeClr>
            </a:solidFill>
            <a:prstDash val="dash"/>
            <a:round/>
            <a:headEnd/>
            <a:tailEnd/>
          </a:ln>
          <a:extLst>
            <a:ext uri="{909E8E84-426E-40DD-AFC4-6F175D3DCCD1}">
              <a14:hiddenFill xmlns:a14="http://schemas.microsoft.com/office/drawing/2010/main">
                <a:noFill/>
              </a14:hiddenFill>
            </a:ext>
          </a:extLst>
        </p:spPr>
        <p:txBody>
          <a:bodyPr wrap="none" lIns="0" tIns="0" rIns="0" bIns="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Georgia"/>
              <a:ea typeface="+mn-ea"/>
              <a:cs typeface="+mn-cs"/>
            </a:endParaRPr>
          </a:p>
        </p:txBody>
      </p:sp>
      <p:sp>
        <p:nvSpPr>
          <p:cNvPr id="14" name="Line 50">
            <a:extLst>
              <a:ext uri="{FF2B5EF4-FFF2-40B4-BE49-F238E27FC236}">
                <a16:creationId xmlns:a16="http://schemas.microsoft.com/office/drawing/2014/main" id="{7293B355-D261-D14A-D3A6-8CF072C59640}"/>
              </a:ext>
            </a:extLst>
          </p:cNvPr>
          <p:cNvSpPr>
            <a:spLocks noChangeShapeType="1"/>
          </p:cNvSpPr>
          <p:nvPr/>
        </p:nvSpPr>
        <p:spPr bwMode="auto">
          <a:xfrm>
            <a:off x="9835452" y="2220730"/>
            <a:ext cx="0" cy="3327316"/>
          </a:xfrm>
          <a:prstGeom prst="line">
            <a:avLst/>
          </a:prstGeom>
          <a:noFill/>
          <a:ln w="6350">
            <a:solidFill>
              <a:schemeClr val="bg1">
                <a:lumMod val="50000"/>
              </a:schemeClr>
            </a:solidFill>
            <a:prstDash val="dash"/>
            <a:round/>
            <a:headEnd/>
            <a:tailEnd/>
          </a:ln>
          <a:extLst>
            <a:ext uri="{909E8E84-426E-40DD-AFC4-6F175D3DCCD1}">
              <a14:hiddenFill xmlns:a14="http://schemas.microsoft.com/office/drawing/2010/main">
                <a:noFill/>
              </a14:hiddenFill>
            </a:ext>
          </a:extLst>
        </p:spPr>
        <p:txBody>
          <a:bodyPr wrap="none" lIns="0" tIns="0" rIns="0" bIns="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Georgia"/>
              <a:ea typeface="+mn-ea"/>
              <a:cs typeface="+mn-cs"/>
            </a:endParaRPr>
          </a:p>
        </p:txBody>
      </p:sp>
      <p:sp>
        <p:nvSpPr>
          <p:cNvPr id="15" name="Rectangle 14">
            <a:extLst>
              <a:ext uri="{FF2B5EF4-FFF2-40B4-BE49-F238E27FC236}">
                <a16:creationId xmlns:a16="http://schemas.microsoft.com/office/drawing/2014/main" id="{03341347-8C6C-3105-EBFF-CC297DB67634}"/>
              </a:ext>
            </a:extLst>
          </p:cNvPr>
          <p:cNvSpPr/>
          <p:nvPr/>
        </p:nvSpPr>
        <p:spPr>
          <a:xfrm>
            <a:off x="9990432" y="3200505"/>
            <a:ext cx="1617368" cy="1367766"/>
          </a:xfrm>
          <a:prstGeom prst="rect">
            <a:avLst/>
          </a:prstGeom>
          <a:solidFill>
            <a:srgbClr val="009C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Georgia"/>
                <a:ea typeface="+mn-ea"/>
                <a:cs typeface="+mn-cs"/>
              </a:rPr>
              <a:t>Action</a:t>
            </a:r>
          </a:p>
        </p:txBody>
      </p:sp>
      <p:sp>
        <p:nvSpPr>
          <p:cNvPr id="16" name="Arrow: Right 15">
            <a:extLst>
              <a:ext uri="{FF2B5EF4-FFF2-40B4-BE49-F238E27FC236}">
                <a16:creationId xmlns:a16="http://schemas.microsoft.com/office/drawing/2014/main" id="{E15E0D07-100C-DED4-4C3A-8CA80886E553}"/>
              </a:ext>
            </a:extLst>
          </p:cNvPr>
          <p:cNvSpPr/>
          <p:nvPr/>
        </p:nvSpPr>
        <p:spPr>
          <a:xfrm>
            <a:off x="669926" y="3191487"/>
            <a:ext cx="1731158" cy="1385800"/>
          </a:xfrm>
          <a:prstGeom prst="rightArrow">
            <a:avLst/>
          </a:prstGeom>
          <a:solidFill>
            <a:srgbClr val="009C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Georgia"/>
                <a:ea typeface="+mn-ea"/>
                <a:cs typeface="+mn-cs"/>
              </a:rPr>
              <a:t>Information</a:t>
            </a:r>
          </a:p>
        </p:txBody>
      </p:sp>
      <p:sp>
        <p:nvSpPr>
          <p:cNvPr id="3" name="Text Placeholder 7">
            <a:extLst>
              <a:ext uri="{FF2B5EF4-FFF2-40B4-BE49-F238E27FC236}">
                <a16:creationId xmlns:a16="http://schemas.microsoft.com/office/drawing/2014/main" id="{67609889-C4FF-582B-1011-15F563C6DE93}"/>
              </a:ext>
            </a:extLst>
          </p:cNvPr>
          <p:cNvSpPr txBox="1">
            <a:spLocks/>
          </p:cNvSpPr>
          <p:nvPr/>
        </p:nvSpPr>
        <p:spPr>
          <a:xfrm>
            <a:off x="670559" y="6125468"/>
            <a:ext cx="10035538"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1. Horne R. In Pharmacy Practice, 2001. Ed. by KMG Taylor &amp; G Harding. London: Taylor &amp; Francis [Accessed October 2021]; 2. Horne, R., Cooper, V., Wileman, V., &amp; Chan, A. (2019). Supporting adherence to medicines for long-term conditions: A perceptions and practicalities approach based on an extended common-sense model. European Psychologist, 24(1), 82–96. </a:t>
            </a:r>
          </a:p>
        </p:txBody>
      </p:sp>
      <p:sp>
        <p:nvSpPr>
          <p:cNvPr id="17" name="TextBox 16">
            <a:extLst>
              <a:ext uri="{FF2B5EF4-FFF2-40B4-BE49-F238E27FC236}">
                <a16:creationId xmlns:a16="http://schemas.microsoft.com/office/drawing/2014/main" id="{939FE740-38F6-86AB-887A-CC603986B705}"/>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GLO2248421</a:t>
            </a:r>
          </a:p>
        </p:txBody>
      </p:sp>
    </p:spTree>
    <p:extLst>
      <p:ext uri="{BB962C8B-B14F-4D97-AF65-F5344CB8AC3E}">
        <p14:creationId xmlns:p14="http://schemas.microsoft.com/office/powerpoint/2010/main" val="80885613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3" name="Object 32" hidden="1">
            <a:extLst>
              <a:ext uri="{FF2B5EF4-FFF2-40B4-BE49-F238E27FC236}">
                <a16:creationId xmlns:a16="http://schemas.microsoft.com/office/drawing/2014/main" id="{0189D14A-E86B-426E-B368-A3BE9E9691E4}"/>
              </a:ext>
            </a:extLst>
          </p:cNvPr>
          <p:cNvGraphicFramePr>
            <a:graphicFrameLocks noChangeAspect="1"/>
          </p:cNvGraphicFramePr>
          <p:nvPr>
            <p:custDataLst>
              <p:tags r:id="rId1"/>
            </p:custDataLst>
            <p:extLst>
              <p:ext uri="{D42A27DB-BD31-4B8C-83A1-F6EECF244321}">
                <p14:modId xmlns:p14="http://schemas.microsoft.com/office/powerpoint/2010/main" val="4131629613"/>
              </p:ext>
            </p:extLst>
          </p:nvPr>
        </p:nvGraphicFramePr>
        <p:xfrm>
          <a:off x="2118" y="2118"/>
          <a:ext cx="2117" cy="2117"/>
        </p:xfrm>
        <a:graphic>
          <a:graphicData uri="http://schemas.openxmlformats.org/presentationml/2006/ole">
            <mc:AlternateContent xmlns:mc="http://schemas.openxmlformats.org/markup-compatibility/2006">
              <mc:Choice xmlns:v="urn:schemas-microsoft-com:vml" Requires="v">
                <p:oleObj name="think-cell Slide" r:id="rId3" imgW="421" imgH="423" progId="TCLayout.ActiveDocument.1">
                  <p:embed/>
                </p:oleObj>
              </mc:Choice>
              <mc:Fallback>
                <p:oleObj name="think-cell Slide" r:id="rId3" imgW="421" imgH="423" progId="TCLayout.ActiveDocument.1">
                  <p:embed/>
                  <p:pic>
                    <p:nvPicPr>
                      <p:cNvPr id="33" name="Object 32" hidden="1">
                        <a:extLst>
                          <a:ext uri="{FF2B5EF4-FFF2-40B4-BE49-F238E27FC236}">
                            <a16:creationId xmlns:a16="http://schemas.microsoft.com/office/drawing/2014/main" id="{0189D14A-E86B-426E-B368-A3BE9E9691E4}"/>
                          </a:ext>
                        </a:extLst>
                      </p:cNvPr>
                      <p:cNvPicPr/>
                      <p:nvPr/>
                    </p:nvPicPr>
                    <p:blipFill>
                      <a:blip r:embed="rId4"/>
                      <a:stretch>
                        <a:fillRect/>
                      </a:stretch>
                    </p:blipFill>
                    <p:spPr>
                      <a:xfrm>
                        <a:off x="2118" y="2118"/>
                        <a:ext cx="2117" cy="2117"/>
                      </a:xfrm>
                      <a:prstGeom prst="rect">
                        <a:avLst/>
                      </a:prstGeom>
                    </p:spPr>
                  </p:pic>
                </p:oleObj>
              </mc:Fallback>
            </mc:AlternateContent>
          </a:graphicData>
        </a:graphic>
      </p:graphicFrame>
      <p:sp>
        <p:nvSpPr>
          <p:cNvPr id="7" name="Title 6">
            <a:extLst>
              <a:ext uri="{FF2B5EF4-FFF2-40B4-BE49-F238E27FC236}">
                <a16:creationId xmlns:a16="http://schemas.microsoft.com/office/drawing/2014/main" id="{99F56DA7-7BA9-4021-8E8E-C284E6E2C6E1}"/>
              </a:ext>
            </a:extLst>
          </p:cNvPr>
          <p:cNvSpPr>
            <a:spLocks noGrp="1"/>
          </p:cNvSpPr>
          <p:nvPr>
            <p:ph type="title"/>
          </p:nvPr>
        </p:nvSpPr>
        <p:spPr>
          <a:xfrm>
            <a:off x="670560" y="355600"/>
            <a:ext cx="10937240" cy="520701"/>
          </a:xfrm>
        </p:spPr>
        <p:txBody>
          <a:bodyPr vert="horz"/>
          <a:lstStyle/>
          <a:p>
            <a:r>
              <a:rPr lang="en-US"/>
              <a:t>One additional measure to improve CAP</a:t>
            </a:r>
            <a:endParaRPr lang="en-IN"/>
          </a:p>
        </p:txBody>
      </p:sp>
      <p:cxnSp>
        <p:nvCxnSpPr>
          <p:cNvPr id="22" name="Straight Connector 21">
            <a:extLst>
              <a:ext uri="{FF2B5EF4-FFF2-40B4-BE49-F238E27FC236}">
                <a16:creationId xmlns:a16="http://schemas.microsoft.com/office/drawing/2014/main" id="{CF9148CD-26B7-4172-82C5-6F3D5DBB5462}"/>
              </a:ext>
            </a:extLst>
          </p:cNvPr>
          <p:cNvCxnSpPr>
            <a:cxnSpLocks/>
          </p:cNvCxnSpPr>
          <p:nvPr/>
        </p:nvCxnSpPr>
        <p:spPr>
          <a:xfrm>
            <a:off x="1251373" y="3021317"/>
            <a:ext cx="10270068"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CD820C74-6BB3-48F8-8CF8-0A19BD8E9AF3}"/>
              </a:ext>
            </a:extLst>
          </p:cNvPr>
          <p:cNvCxnSpPr>
            <a:cxnSpLocks/>
          </p:cNvCxnSpPr>
          <p:nvPr/>
        </p:nvCxnSpPr>
        <p:spPr>
          <a:xfrm>
            <a:off x="1251373" y="3712556"/>
            <a:ext cx="10270068"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18DB6817-E088-4D0A-B7FF-978ACDE3966A}"/>
              </a:ext>
            </a:extLst>
          </p:cNvPr>
          <p:cNvCxnSpPr>
            <a:cxnSpLocks/>
          </p:cNvCxnSpPr>
          <p:nvPr/>
        </p:nvCxnSpPr>
        <p:spPr>
          <a:xfrm>
            <a:off x="1251373" y="4403795"/>
            <a:ext cx="10270068"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F49E1BF3-69CA-4B47-9098-530837911D32}"/>
              </a:ext>
            </a:extLst>
          </p:cNvPr>
          <p:cNvCxnSpPr>
            <a:cxnSpLocks/>
          </p:cNvCxnSpPr>
          <p:nvPr/>
        </p:nvCxnSpPr>
        <p:spPr>
          <a:xfrm>
            <a:off x="1251373" y="5095034"/>
            <a:ext cx="10270068"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4" name="Google Shape;393;p13">
            <a:extLst>
              <a:ext uri="{FF2B5EF4-FFF2-40B4-BE49-F238E27FC236}">
                <a16:creationId xmlns:a16="http://schemas.microsoft.com/office/drawing/2014/main" id="{0665519A-6330-9953-7706-666BD8847A16}"/>
              </a:ext>
            </a:extLst>
          </p:cNvPr>
          <p:cNvSpPr/>
          <p:nvPr/>
        </p:nvSpPr>
        <p:spPr>
          <a:xfrm rot="5400000">
            <a:off x="-829462" y="3827589"/>
            <a:ext cx="3383280" cy="91440"/>
          </a:xfrm>
          <a:prstGeom prst="rect">
            <a:avLst/>
          </a:prstGeom>
          <a:solidFill>
            <a:schemeClr val="bg2"/>
          </a:solidFill>
          <a:ln>
            <a:noFill/>
          </a:ln>
        </p:spPr>
        <p:txBody>
          <a:bodyPr spcFirstLastPara="1" wrap="square" lIns="162533" tIns="81244" rIns="162533" bIns="81244" anchor="ctr" anchorCtr="0">
            <a:noAutofit/>
          </a:bodyPr>
          <a:lstStyle/>
          <a:p>
            <a:pPr algn="ctr" defTabSz="1219170">
              <a:buClr>
                <a:srgbClr val="000000"/>
              </a:buClr>
              <a:buSzPts val="1400"/>
              <a:defRPr/>
            </a:pPr>
            <a:endParaRPr sz="2489">
              <a:solidFill>
                <a:prstClr val="white"/>
              </a:solidFill>
              <a:latin typeface="Arial"/>
              <a:ea typeface="Arial"/>
              <a:cs typeface="Arial"/>
              <a:sym typeface="Arial"/>
            </a:endParaRPr>
          </a:p>
        </p:txBody>
      </p:sp>
      <p:grpSp>
        <p:nvGrpSpPr>
          <p:cNvPr id="19" name="Group 18">
            <a:extLst>
              <a:ext uri="{FF2B5EF4-FFF2-40B4-BE49-F238E27FC236}">
                <a16:creationId xmlns:a16="http://schemas.microsoft.com/office/drawing/2014/main" id="{3CDDECEC-BC8D-6F1A-8536-592FE6F995C9}"/>
              </a:ext>
            </a:extLst>
          </p:cNvPr>
          <p:cNvGrpSpPr/>
          <p:nvPr/>
        </p:nvGrpSpPr>
        <p:grpSpPr>
          <a:xfrm>
            <a:off x="693997" y="3889001"/>
            <a:ext cx="10817283" cy="338350"/>
            <a:chOff x="693997" y="4179529"/>
            <a:chExt cx="10817283" cy="338350"/>
          </a:xfrm>
        </p:grpSpPr>
        <p:sp>
          <p:nvSpPr>
            <p:cNvPr id="18" name="Rectangle 3">
              <a:extLst>
                <a:ext uri="{FF2B5EF4-FFF2-40B4-BE49-F238E27FC236}">
                  <a16:creationId xmlns:a16="http://schemas.microsoft.com/office/drawing/2014/main" id="{54757D83-3038-4C05-B822-1CF8168B9738}"/>
                </a:ext>
              </a:extLst>
            </p:cNvPr>
            <p:cNvSpPr txBox="1">
              <a:spLocks noChangeArrowheads="1"/>
            </p:cNvSpPr>
            <p:nvPr/>
          </p:nvSpPr>
          <p:spPr>
            <a:xfrm>
              <a:off x="1191097" y="4179529"/>
              <a:ext cx="10320183" cy="338350"/>
            </a:xfrm>
            <a:prstGeom prst="rect">
              <a:avLst/>
            </a:prstGeom>
          </p:spPr>
          <p:txBody>
            <a:bodyPr wrap="square" lIns="48000" tIns="48000" rIns="48000" bIns="48000" rtlCol="0" anchor="ctr" anchorCtr="0">
              <a:sp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206395" marR="0" lvl="1" indent="-206395" algn="l" defTabSz="1219170" rtl="0" eaLnBrk="1" fontAlgn="auto" latinLnBrk="0" hangingPunct="1">
                <a:lnSpc>
                  <a:spcPct val="105000"/>
                </a:lnSpc>
                <a:spcBef>
                  <a:spcPts val="0"/>
                </a:spcBef>
                <a:spcAft>
                  <a:spcPts val="0"/>
                </a:spcAft>
                <a:buClr>
                  <a:srgbClr val="C00000"/>
                </a:buClr>
                <a:buSzTx/>
                <a:buFont typeface="Arial" panose="020B0604020202020204" pitchFamily="34" charset="0"/>
                <a:buNone/>
                <a:tabLst/>
                <a:defRPr/>
              </a:pPr>
              <a:r>
                <a:rPr kumimoji="0" lang="en-US" altLang="fr-FR" sz="1600" b="0" i="0" u="none" strike="noStrike" kern="1200" cap="none" spc="0" normalizeH="0" baseline="0" noProof="0">
                  <a:ln>
                    <a:noFill/>
                  </a:ln>
                  <a:solidFill>
                    <a:srgbClr val="000000"/>
                  </a:solidFill>
                  <a:effectLst/>
                  <a:uLnTx/>
                  <a:uFillTx/>
                  <a:latin typeface="Georgia"/>
                  <a:ea typeface="+mn-ea"/>
                  <a:cs typeface="+mn-cs"/>
                </a:rPr>
                <a:t>Convenient for the patient: no traveling</a:t>
              </a:r>
            </a:p>
          </p:txBody>
        </p:sp>
        <p:grpSp>
          <p:nvGrpSpPr>
            <p:cNvPr id="15" name="Google Shape;406;p13">
              <a:extLst>
                <a:ext uri="{FF2B5EF4-FFF2-40B4-BE49-F238E27FC236}">
                  <a16:creationId xmlns:a16="http://schemas.microsoft.com/office/drawing/2014/main" id="{0FB2C5CE-6D07-4657-BA65-8C9F814C8290}"/>
                </a:ext>
              </a:extLst>
            </p:cNvPr>
            <p:cNvGrpSpPr/>
            <p:nvPr/>
          </p:nvGrpSpPr>
          <p:grpSpPr>
            <a:xfrm>
              <a:off x="693997" y="4180770"/>
              <a:ext cx="335868" cy="335868"/>
              <a:chOff x="1298921" y="1400640"/>
              <a:chExt cx="824400" cy="824400"/>
            </a:xfrm>
          </p:grpSpPr>
          <p:sp>
            <p:nvSpPr>
              <p:cNvPr id="16" name="Google Shape;407;p13">
                <a:extLst>
                  <a:ext uri="{FF2B5EF4-FFF2-40B4-BE49-F238E27FC236}">
                    <a16:creationId xmlns:a16="http://schemas.microsoft.com/office/drawing/2014/main" id="{6E1FB328-1476-4F49-9644-8613BE89DBAD}"/>
                  </a:ext>
                </a:extLst>
              </p:cNvPr>
              <p:cNvSpPr/>
              <p:nvPr/>
            </p:nvSpPr>
            <p:spPr>
              <a:xfrm rot="-5400000">
                <a:off x="1298921" y="1400640"/>
                <a:ext cx="824400" cy="824400"/>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sz="1600" b="1" i="0" u="none" strike="noStrike" kern="1200" cap="all" spc="0" normalizeH="0" baseline="0" noProof="0">
                  <a:ln>
                    <a:noFill/>
                  </a:ln>
                  <a:solidFill>
                    <a:prstClr val="white"/>
                  </a:solidFill>
                  <a:effectLst/>
                  <a:uLnTx/>
                  <a:uFillTx/>
                  <a:latin typeface="Calibri"/>
                  <a:ea typeface="+mn-ea"/>
                  <a:cs typeface="Calibri" panose="020F0502020204030204" pitchFamily="34" charset="0"/>
                  <a:sym typeface="Arial"/>
                </a:endParaRPr>
              </a:p>
            </p:txBody>
          </p:sp>
          <p:sp>
            <p:nvSpPr>
              <p:cNvPr id="17" name="Google Shape;408;p13">
                <a:extLst>
                  <a:ext uri="{FF2B5EF4-FFF2-40B4-BE49-F238E27FC236}">
                    <a16:creationId xmlns:a16="http://schemas.microsoft.com/office/drawing/2014/main" id="{04F05685-9025-4129-B21A-1C218E49D8C2}"/>
                  </a:ext>
                </a:extLst>
              </p:cNvPr>
              <p:cNvSpPr/>
              <p:nvPr/>
            </p:nvSpPr>
            <p:spPr>
              <a:xfrm rot="-5400000">
                <a:off x="1407028" y="1508838"/>
                <a:ext cx="608100" cy="608100"/>
              </a:xfrm>
              <a:prstGeom prst="ellipse">
                <a:avLst/>
              </a:prstGeom>
              <a:solidFill>
                <a:schemeClr val="bg1">
                  <a:lumMod val="95000"/>
                </a:schemeClr>
              </a:solidFill>
              <a:ln>
                <a:noFill/>
              </a:ln>
              <a:effectLst>
                <a:outerShdw blurRad="76200" dist="63500" dir="2700000" algn="tl" rotWithShape="0">
                  <a:srgbClr val="000000">
                    <a:alpha val="40000"/>
                  </a:srgbClr>
                </a:outerShdw>
              </a:effectLst>
            </p:spPr>
            <p:txBody>
              <a:bodyPr spcFirstLastPara="1" wrap="square" lIns="0" tIns="0" rIns="0" bIns="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200"/>
                  <a:buFontTx/>
                  <a:buNone/>
                  <a:tabLst/>
                  <a:defRPr/>
                </a:pPr>
                <a:endParaRPr kumimoji="0" sz="1600" b="1" i="0" u="none" strike="noStrike" kern="1200" cap="none" spc="0" normalizeH="0" baseline="0" noProof="0" dirty="0">
                  <a:ln>
                    <a:noFill/>
                  </a:ln>
                  <a:solidFill>
                    <a:srgbClr val="007A2F"/>
                  </a:solidFill>
                  <a:effectLst/>
                  <a:uLnTx/>
                  <a:uFillTx/>
                  <a:latin typeface="Arial"/>
                  <a:ea typeface="Arial"/>
                  <a:cs typeface="Arial"/>
                  <a:sym typeface="Arial"/>
                </a:endParaRPr>
              </a:p>
            </p:txBody>
          </p:sp>
        </p:grpSp>
      </p:grpSp>
      <p:grpSp>
        <p:nvGrpSpPr>
          <p:cNvPr id="6" name="Group 5">
            <a:extLst>
              <a:ext uri="{FF2B5EF4-FFF2-40B4-BE49-F238E27FC236}">
                <a16:creationId xmlns:a16="http://schemas.microsoft.com/office/drawing/2014/main" id="{699535D7-28E9-033E-17A0-C1D3ECCB4F87}"/>
              </a:ext>
            </a:extLst>
          </p:cNvPr>
          <p:cNvGrpSpPr/>
          <p:nvPr/>
        </p:nvGrpSpPr>
        <p:grpSpPr>
          <a:xfrm>
            <a:off x="694688" y="2506523"/>
            <a:ext cx="10826753" cy="338350"/>
            <a:chOff x="694688" y="2677973"/>
            <a:chExt cx="10826753" cy="338350"/>
          </a:xfrm>
        </p:grpSpPr>
        <p:sp>
          <p:nvSpPr>
            <p:cNvPr id="26" name="Rectangle 3">
              <a:extLst>
                <a:ext uri="{FF2B5EF4-FFF2-40B4-BE49-F238E27FC236}">
                  <a16:creationId xmlns:a16="http://schemas.microsoft.com/office/drawing/2014/main" id="{97C5D7E6-1B9B-41B7-9E12-4B5E4B7B3AE1}"/>
                </a:ext>
              </a:extLst>
            </p:cNvPr>
            <p:cNvSpPr txBox="1">
              <a:spLocks noChangeArrowheads="1"/>
            </p:cNvSpPr>
            <p:nvPr/>
          </p:nvSpPr>
          <p:spPr>
            <a:xfrm>
              <a:off x="1191099" y="2677973"/>
              <a:ext cx="10330342" cy="338350"/>
            </a:xfrm>
            <a:prstGeom prst="rect">
              <a:avLst/>
            </a:prstGeom>
          </p:spPr>
          <p:txBody>
            <a:bodyPr lIns="48000" tIns="48000" rIns="48000" bIns="48000" rtlCol="0" anchor="ctr" anchorCtr="0">
              <a:sp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206395" marR="0" lvl="1" indent="-206395" algn="l" defTabSz="1219170" rtl="0" eaLnBrk="1" fontAlgn="auto" latinLnBrk="0" hangingPunct="1">
                <a:lnSpc>
                  <a:spcPct val="105000"/>
                </a:lnSpc>
                <a:spcBef>
                  <a:spcPts val="0"/>
                </a:spcBef>
                <a:spcAft>
                  <a:spcPts val="0"/>
                </a:spcAft>
                <a:buClr>
                  <a:srgbClr val="C00000"/>
                </a:buClr>
                <a:buSzTx/>
                <a:buFont typeface="Arial" panose="020B0604020202020204" pitchFamily="34" charset="0"/>
                <a:buNone/>
                <a:tabLst/>
                <a:defRPr/>
              </a:pPr>
              <a:r>
                <a:rPr kumimoji="0" lang="en-US" altLang="fr-FR" sz="1600" b="0" i="0" u="none" strike="noStrike" kern="1200" cap="none" spc="0" normalizeH="0" baseline="0" noProof="0" dirty="0">
                  <a:ln>
                    <a:noFill/>
                  </a:ln>
                  <a:solidFill>
                    <a:srgbClr val="000000"/>
                  </a:solidFill>
                  <a:effectLst/>
                  <a:uLnTx/>
                  <a:uFillTx/>
                  <a:latin typeface="Georgia"/>
                  <a:ea typeface="+mn-ea"/>
                  <a:cs typeface="+mn-cs"/>
                </a:rPr>
                <a:t>Frequent consultations of your patients possible</a:t>
              </a:r>
            </a:p>
          </p:txBody>
        </p:sp>
        <p:grpSp>
          <p:nvGrpSpPr>
            <p:cNvPr id="40" name="Group 39">
              <a:extLst>
                <a:ext uri="{FF2B5EF4-FFF2-40B4-BE49-F238E27FC236}">
                  <a16:creationId xmlns:a16="http://schemas.microsoft.com/office/drawing/2014/main" id="{A4461C1D-4CBE-4443-9F1F-5E6705CF0431}"/>
                </a:ext>
              </a:extLst>
            </p:cNvPr>
            <p:cNvGrpSpPr/>
            <p:nvPr/>
          </p:nvGrpSpPr>
          <p:grpSpPr>
            <a:xfrm>
              <a:off x="694688" y="2679657"/>
              <a:ext cx="334981" cy="334981"/>
              <a:chOff x="528635" y="2109739"/>
              <a:chExt cx="251236" cy="251236"/>
            </a:xfrm>
          </p:grpSpPr>
          <p:sp>
            <p:nvSpPr>
              <p:cNvPr id="10" name="Google Shape;407;p13">
                <a:extLst>
                  <a:ext uri="{FF2B5EF4-FFF2-40B4-BE49-F238E27FC236}">
                    <a16:creationId xmlns:a16="http://schemas.microsoft.com/office/drawing/2014/main" id="{D80FAB3E-6B1C-42C3-9779-CA55BEE23C17}"/>
                  </a:ext>
                </a:extLst>
              </p:cNvPr>
              <p:cNvSpPr/>
              <p:nvPr/>
            </p:nvSpPr>
            <p:spPr>
              <a:xfrm rot="16200000">
                <a:off x="528635" y="2109739"/>
                <a:ext cx="251236" cy="251236"/>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sz="1600" b="1" i="0" u="none" strike="noStrike" kern="1200" cap="all" spc="0" normalizeH="0" baseline="0" noProof="0">
                  <a:ln>
                    <a:noFill/>
                  </a:ln>
                  <a:solidFill>
                    <a:prstClr val="white"/>
                  </a:solidFill>
                  <a:effectLst/>
                  <a:uLnTx/>
                  <a:uFillTx/>
                  <a:latin typeface="Calibri"/>
                  <a:ea typeface="+mn-ea"/>
                  <a:cs typeface="Calibri" panose="020F0502020204030204" pitchFamily="34" charset="0"/>
                  <a:sym typeface="Arial"/>
                </a:endParaRPr>
              </a:p>
            </p:txBody>
          </p:sp>
          <p:sp>
            <p:nvSpPr>
              <p:cNvPr id="11" name="Google Shape;408;p13">
                <a:extLst>
                  <a:ext uri="{FF2B5EF4-FFF2-40B4-BE49-F238E27FC236}">
                    <a16:creationId xmlns:a16="http://schemas.microsoft.com/office/drawing/2014/main" id="{8E210CA8-86F1-4713-B0C4-29AF5EBC8518}"/>
                  </a:ext>
                </a:extLst>
              </p:cNvPr>
              <p:cNvSpPr/>
              <p:nvPr/>
            </p:nvSpPr>
            <p:spPr>
              <a:xfrm rot="16200000">
                <a:off x="561581" y="2142712"/>
                <a:ext cx="185319" cy="185319"/>
              </a:xfrm>
              <a:prstGeom prst="ellipse">
                <a:avLst/>
              </a:prstGeom>
              <a:solidFill>
                <a:schemeClr val="bg1">
                  <a:lumMod val="95000"/>
                </a:schemeClr>
              </a:solidFill>
              <a:ln>
                <a:noFill/>
              </a:ln>
              <a:effectLst>
                <a:outerShdw blurRad="76200" dist="63500" dir="2700000" algn="tl" rotWithShape="0">
                  <a:srgbClr val="000000">
                    <a:alpha val="40000"/>
                  </a:srgbClr>
                </a:outerShdw>
              </a:effectLst>
            </p:spPr>
            <p:txBody>
              <a:bodyPr spcFirstLastPara="1" wrap="square" lIns="0" tIns="0" rIns="0" bIns="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200"/>
                  <a:buFontTx/>
                  <a:buNone/>
                  <a:tabLst/>
                  <a:defRPr/>
                </a:pPr>
                <a:endParaRPr kumimoji="0" sz="1600" b="1" i="0" u="none" strike="noStrike" kern="1200" cap="none" spc="0" normalizeH="0" baseline="0" noProof="0" dirty="0">
                  <a:ln>
                    <a:noFill/>
                  </a:ln>
                  <a:solidFill>
                    <a:srgbClr val="007A2F"/>
                  </a:solidFill>
                  <a:effectLst/>
                  <a:uLnTx/>
                  <a:uFillTx/>
                  <a:latin typeface="Arial"/>
                  <a:ea typeface="Arial"/>
                  <a:cs typeface="Arial"/>
                  <a:sym typeface="Arial"/>
                </a:endParaRPr>
              </a:p>
            </p:txBody>
          </p:sp>
        </p:grpSp>
      </p:grpSp>
      <p:grpSp>
        <p:nvGrpSpPr>
          <p:cNvPr id="8" name="Group 7">
            <a:extLst>
              <a:ext uri="{FF2B5EF4-FFF2-40B4-BE49-F238E27FC236}">
                <a16:creationId xmlns:a16="http://schemas.microsoft.com/office/drawing/2014/main" id="{E29E21DE-4D7B-9E3A-E582-2E4C167E852A}"/>
              </a:ext>
            </a:extLst>
          </p:cNvPr>
          <p:cNvGrpSpPr/>
          <p:nvPr/>
        </p:nvGrpSpPr>
        <p:grpSpPr>
          <a:xfrm>
            <a:off x="693997" y="3197762"/>
            <a:ext cx="10827443" cy="338350"/>
            <a:chOff x="693997" y="3433564"/>
            <a:chExt cx="10827443" cy="338350"/>
          </a:xfrm>
        </p:grpSpPr>
        <p:sp>
          <p:nvSpPr>
            <p:cNvPr id="28" name="Rectangle 3">
              <a:extLst>
                <a:ext uri="{FF2B5EF4-FFF2-40B4-BE49-F238E27FC236}">
                  <a16:creationId xmlns:a16="http://schemas.microsoft.com/office/drawing/2014/main" id="{FB7FE1F0-6B7A-4572-9D00-0AF118A4DDB2}"/>
                </a:ext>
              </a:extLst>
            </p:cNvPr>
            <p:cNvSpPr txBox="1">
              <a:spLocks noChangeArrowheads="1"/>
            </p:cNvSpPr>
            <p:nvPr/>
          </p:nvSpPr>
          <p:spPr>
            <a:xfrm>
              <a:off x="1191097" y="3433564"/>
              <a:ext cx="10330343" cy="338350"/>
            </a:xfrm>
            <a:prstGeom prst="rect">
              <a:avLst/>
            </a:prstGeom>
          </p:spPr>
          <p:txBody>
            <a:bodyPr lIns="48000" tIns="48000" rIns="48000" bIns="48000" rtlCol="0" anchor="ctr" anchorCtr="0">
              <a:sp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206395" marR="0" lvl="1" indent="-206395" algn="l" defTabSz="1219170" rtl="0" eaLnBrk="1" fontAlgn="auto" latinLnBrk="0" hangingPunct="1">
                <a:lnSpc>
                  <a:spcPct val="105000"/>
                </a:lnSpc>
                <a:spcBef>
                  <a:spcPts val="0"/>
                </a:spcBef>
                <a:spcAft>
                  <a:spcPts val="0"/>
                </a:spcAft>
                <a:buClr>
                  <a:srgbClr val="C00000"/>
                </a:buClr>
                <a:buSzTx/>
                <a:buFont typeface="Arial" panose="020B0604020202020204" pitchFamily="34" charset="0"/>
                <a:buNone/>
                <a:tabLst/>
                <a:defRPr/>
              </a:pPr>
              <a:r>
                <a:rPr kumimoji="0" lang="en-US" altLang="fr-FR" sz="1600" b="0" i="0" u="none" strike="noStrike" kern="1200" cap="none" spc="0" normalizeH="0" baseline="0" noProof="0" dirty="0">
                  <a:ln>
                    <a:noFill/>
                  </a:ln>
                  <a:solidFill>
                    <a:srgbClr val="000000"/>
                  </a:solidFill>
                  <a:effectLst/>
                  <a:uLnTx/>
                  <a:uFillTx/>
                  <a:latin typeface="Georgia"/>
                  <a:ea typeface="+mn-ea"/>
                  <a:cs typeface="+mn-cs"/>
                </a:rPr>
                <a:t>Evaluation of side-effects, effects and acute events</a:t>
              </a:r>
            </a:p>
          </p:txBody>
        </p:sp>
        <p:grpSp>
          <p:nvGrpSpPr>
            <p:cNvPr id="12" name="Google Shape;406;p13">
              <a:extLst>
                <a:ext uri="{FF2B5EF4-FFF2-40B4-BE49-F238E27FC236}">
                  <a16:creationId xmlns:a16="http://schemas.microsoft.com/office/drawing/2014/main" id="{F5D952B7-F580-4EEB-B150-19244D674017}"/>
                </a:ext>
              </a:extLst>
            </p:cNvPr>
            <p:cNvGrpSpPr/>
            <p:nvPr/>
          </p:nvGrpSpPr>
          <p:grpSpPr>
            <a:xfrm>
              <a:off x="693997" y="3434805"/>
              <a:ext cx="335868" cy="335868"/>
              <a:chOff x="1298921" y="1400640"/>
              <a:chExt cx="824400" cy="824400"/>
            </a:xfrm>
          </p:grpSpPr>
          <p:sp>
            <p:nvSpPr>
              <p:cNvPr id="13" name="Google Shape;407;p13">
                <a:extLst>
                  <a:ext uri="{FF2B5EF4-FFF2-40B4-BE49-F238E27FC236}">
                    <a16:creationId xmlns:a16="http://schemas.microsoft.com/office/drawing/2014/main" id="{40CB093A-1C49-480A-BBCC-253219948B45}"/>
                  </a:ext>
                </a:extLst>
              </p:cNvPr>
              <p:cNvSpPr/>
              <p:nvPr/>
            </p:nvSpPr>
            <p:spPr>
              <a:xfrm rot="-5400000">
                <a:off x="1298921" y="1400640"/>
                <a:ext cx="824400" cy="824400"/>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sz="1600" b="1" i="0" u="none" strike="noStrike" kern="1200" cap="all" spc="0" normalizeH="0" baseline="0" noProof="0">
                  <a:ln>
                    <a:noFill/>
                  </a:ln>
                  <a:solidFill>
                    <a:prstClr val="white"/>
                  </a:solidFill>
                  <a:effectLst/>
                  <a:uLnTx/>
                  <a:uFillTx/>
                  <a:latin typeface="Calibri"/>
                  <a:ea typeface="+mn-ea"/>
                  <a:cs typeface="Calibri" panose="020F0502020204030204" pitchFamily="34" charset="0"/>
                  <a:sym typeface="Arial"/>
                </a:endParaRPr>
              </a:p>
            </p:txBody>
          </p:sp>
          <p:sp>
            <p:nvSpPr>
              <p:cNvPr id="14" name="Google Shape;408;p13">
                <a:extLst>
                  <a:ext uri="{FF2B5EF4-FFF2-40B4-BE49-F238E27FC236}">
                    <a16:creationId xmlns:a16="http://schemas.microsoft.com/office/drawing/2014/main" id="{13258B13-C84B-4FC1-AED9-C9ECF41A47E0}"/>
                  </a:ext>
                </a:extLst>
              </p:cNvPr>
              <p:cNvSpPr/>
              <p:nvPr/>
            </p:nvSpPr>
            <p:spPr>
              <a:xfrm rot="-5400000">
                <a:off x="1407028" y="1508838"/>
                <a:ext cx="608100" cy="608100"/>
              </a:xfrm>
              <a:prstGeom prst="ellipse">
                <a:avLst/>
              </a:prstGeom>
              <a:solidFill>
                <a:schemeClr val="bg1">
                  <a:lumMod val="95000"/>
                </a:schemeClr>
              </a:solidFill>
              <a:ln>
                <a:noFill/>
              </a:ln>
              <a:effectLst>
                <a:outerShdw blurRad="76200" dist="63500" dir="2700000" algn="tl" rotWithShape="0">
                  <a:srgbClr val="000000">
                    <a:alpha val="40000"/>
                  </a:srgbClr>
                </a:outerShdw>
              </a:effectLst>
            </p:spPr>
            <p:txBody>
              <a:bodyPr spcFirstLastPara="1" wrap="square" lIns="0" tIns="0" rIns="0" bIns="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200"/>
                  <a:buFontTx/>
                  <a:buNone/>
                  <a:tabLst/>
                  <a:defRPr/>
                </a:pPr>
                <a:endParaRPr kumimoji="0" sz="1600" b="1" i="0" u="none" strike="noStrike" kern="1200" cap="none" spc="0" normalizeH="0" baseline="0" noProof="0">
                  <a:ln>
                    <a:noFill/>
                  </a:ln>
                  <a:solidFill>
                    <a:srgbClr val="007A2F"/>
                  </a:solidFill>
                  <a:effectLst/>
                  <a:uLnTx/>
                  <a:uFillTx/>
                  <a:latin typeface="Arial"/>
                  <a:ea typeface="Arial"/>
                  <a:cs typeface="Arial"/>
                  <a:sym typeface="Arial"/>
                </a:endParaRPr>
              </a:p>
            </p:txBody>
          </p:sp>
        </p:grpSp>
      </p:grpSp>
      <p:grpSp>
        <p:nvGrpSpPr>
          <p:cNvPr id="21" name="Group 20">
            <a:extLst>
              <a:ext uri="{FF2B5EF4-FFF2-40B4-BE49-F238E27FC236}">
                <a16:creationId xmlns:a16="http://schemas.microsoft.com/office/drawing/2014/main" id="{91B8A90D-8D3A-E34C-FB01-1B572BAC6F59}"/>
              </a:ext>
            </a:extLst>
          </p:cNvPr>
          <p:cNvGrpSpPr/>
          <p:nvPr/>
        </p:nvGrpSpPr>
        <p:grpSpPr>
          <a:xfrm>
            <a:off x="693997" y="5271477"/>
            <a:ext cx="10827443" cy="338350"/>
            <a:chOff x="693997" y="5738837"/>
            <a:chExt cx="10827443" cy="338350"/>
          </a:xfrm>
        </p:grpSpPr>
        <p:sp>
          <p:nvSpPr>
            <p:cNvPr id="36" name="Rectangle 3">
              <a:extLst>
                <a:ext uri="{FF2B5EF4-FFF2-40B4-BE49-F238E27FC236}">
                  <a16:creationId xmlns:a16="http://schemas.microsoft.com/office/drawing/2014/main" id="{16F21255-CA97-4C6C-88BE-901931ED5A5B}"/>
                </a:ext>
              </a:extLst>
            </p:cNvPr>
            <p:cNvSpPr txBox="1">
              <a:spLocks noChangeArrowheads="1"/>
            </p:cNvSpPr>
            <p:nvPr/>
          </p:nvSpPr>
          <p:spPr>
            <a:xfrm>
              <a:off x="1191097" y="5738837"/>
              <a:ext cx="10330343" cy="338350"/>
            </a:xfrm>
            <a:prstGeom prst="rect">
              <a:avLst/>
            </a:prstGeom>
          </p:spPr>
          <p:txBody>
            <a:bodyPr lIns="48000" tIns="48000" rIns="48000" bIns="48000" rtlCol="0" anchor="ctr" anchorCtr="0">
              <a:sp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206395" marR="0" lvl="1" indent="-206395" algn="l" defTabSz="1219170" rtl="0" eaLnBrk="1" fontAlgn="auto" latinLnBrk="0" hangingPunct="1">
                <a:lnSpc>
                  <a:spcPct val="105000"/>
                </a:lnSpc>
                <a:spcBef>
                  <a:spcPts val="0"/>
                </a:spcBef>
                <a:spcAft>
                  <a:spcPts val="0"/>
                </a:spcAft>
                <a:buClr>
                  <a:srgbClr val="C00000"/>
                </a:buClr>
                <a:buSzTx/>
                <a:buFont typeface="Arial" panose="020B0604020202020204" pitchFamily="34" charset="0"/>
                <a:buNone/>
                <a:tabLst/>
                <a:defRPr/>
              </a:pPr>
              <a:r>
                <a:rPr kumimoji="0" lang="en-US" altLang="fr-FR" sz="1600" b="0" i="0" u="none" strike="noStrike" kern="1200" cap="none" spc="0" normalizeH="0" baseline="0" noProof="0" dirty="0">
                  <a:ln>
                    <a:noFill/>
                  </a:ln>
                  <a:solidFill>
                    <a:srgbClr val="000000"/>
                  </a:solidFill>
                  <a:effectLst/>
                  <a:uLnTx/>
                  <a:uFillTx/>
                  <a:latin typeface="Georgia"/>
                  <a:ea typeface="+mn-ea"/>
                  <a:cs typeface="+mn-cs"/>
                </a:rPr>
                <a:t>Covid: challenge and catalyst</a:t>
              </a:r>
            </a:p>
          </p:txBody>
        </p:sp>
        <p:grpSp>
          <p:nvGrpSpPr>
            <p:cNvPr id="37" name="Google Shape;406;p13">
              <a:extLst>
                <a:ext uri="{FF2B5EF4-FFF2-40B4-BE49-F238E27FC236}">
                  <a16:creationId xmlns:a16="http://schemas.microsoft.com/office/drawing/2014/main" id="{2D683A29-8227-4E05-B380-6595CEA7D12A}"/>
                </a:ext>
              </a:extLst>
            </p:cNvPr>
            <p:cNvGrpSpPr/>
            <p:nvPr/>
          </p:nvGrpSpPr>
          <p:grpSpPr>
            <a:xfrm>
              <a:off x="693997" y="5740078"/>
              <a:ext cx="335868" cy="335868"/>
              <a:chOff x="1298921" y="1400640"/>
              <a:chExt cx="824400" cy="824400"/>
            </a:xfrm>
          </p:grpSpPr>
          <p:sp>
            <p:nvSpPr>
              <p:cNvPr id="38" name="Google Shape;407;p13">
                <a:extLst>
                  <a:ext uri="{FF2B5EF4-FFF2-40B4-BE49-F238E27FC236}">
                    <a16:creationId xmlns:a16="http://schemas.microsoft.com/office/drawing/2014/main" id="{1B31A358-14E6-4F0B-A11D-9F7F6999866E}"/>
                  </a:ext>
                </a:extLst>
              </p:cNvPr>
              <p:cNvSpPr/>
              <p:nvPr/>
            </p:nvSpPr>
            <p:spPr>
              <a:xfrm rot="-5400000">
                <a:off x="1298921" y="1400640"/>
                <a:ext cx="824400" cy="824400"/>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sz="1600" b="1" i="0" u="none" strike="noStrike" kern="1200" cap="all" spc="0" normalizeH="0" baseline="0" noProof="0">
                  <a:ln>
                    <a:noFill/>
                  </a:ln>
                  <a:solidFill>
                    <a:prstClr val="white"/>
                  </a:solidFill>
                  <a:effectLst/>
                  <a:uLnTx/>
                  <a:uFillTx/>
                  <a:latin typeface="Calibri"/>
                  <a:ea typeface="+mn-ea"/>
                  <a:cs typeface="Calibri" panose="020F0502020204030204" pitchFamily="34" charset="0"/>
                  <a:sym typeface="Arial"/>
                </a:endParaRPr>
              </a:p>
            </p:txBody>
          </p:sp>
          <p:sp>
            <p:nvSpPr>
              <p:cNvPr id="39" name="Google Shape;408;p13">
                <a:extLst>
                  <a:ext uri="{FF2B5EF4-FFF2-40B4-BE49-F238E27FC236}">
                    <a16:creationId xmlns:a16="http://schemas.microsoft.com/office/drawing/2014/main" id="{5D8A6193-8395-4AE2-8017-8A49EF90B827}"/>
                  </a:ext>
                </a:extLst>
              </p:cNvPr>
              <p:cNvSpPr/>
              <p:nvPr/>
            </p:nvSpPr>
            <p:spPr>
              <a:xfrm rot="-5400000">
                <a:off x="1407028" y="1508838"/>
                <a:ext cx="608100" cy="608100"/>
              </a:xfrm>
              <a:prstGeom prst="ellipse">
                <a:avLst/>
              </a:prstGeom>
              <a:solidFill>
                <a:schemeClr val="bg1">
                  <a:lumMod val="95000"/>
                </a:schemeClr>
              </a:solidFill>
              <a:ln>
                <a:noFill/>
              </a:ln>
              <a:effectLst>
                <a:outerShdw blurRad="76200" dist="63500" dir="2700000" algn="tl" rotWithShape="0">
                  <a:srgbClr val="000000">
                    <a:alpha val="40000"/>
                  </a:srgbClr>
                </a:outerShdw>
              </a:effectLst>
            </p:spPr>
            <p:txBody>
              <a:bodyPr spcFirstLastPara="1" wrap="square" lIns="0" tIns="0" rIns="0" bIns="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200"/>
                  <a:buFontTx/>
                  <a:buNone/>
                  <a:tabLst/>
                  <a:defRPr/>
                </a:pPr>
                <a:endParaRPr kumimoji="0" sz="1600" b="1" i="0" u="none" strike="noStrike" kern="1200" cap="none" spc="0" normalizeH="0" baseline="0" noProof="0" dirty="0">
                  <a:ln>
                    <a:noFill/>
                  </a:ln>
                  <a:solidFill>
                    <a:srgbClr val="007A2F"/>
                  </a:solidFill>
                  <a:effectLst/>
                  <a:uLnTx/>
                  <a:uFillTx/>
                  <a:latin typeface="Arial"/>
                  <a:ea typeface="Arial"/>
                  <a:cs typeface="Arial"/>
                  <a:sym typeface="Arial"/>
                </a:endParaRPr>
              </a:p>
            </p:txBody>
          </p:sp>
        </p:grpSp>
      </p:grpSp>
      <p:grpSp>
        <p:nvGrpSpPr>
          <p:cNvPr id="20" name="Group 19">
            <a:extLst>
              <a:ext uri="{FF2B5EF4-FFF2-40B4-BE49-F238E27FC236}">
                <a16:creationId xmlns:a16="http://schemas.microsoft.com/office/drawing/2014/main" id="{C4A6CA4F-060F-9DB9-B478-79752E247957}"/>
              </a:ext>
            </a:extLst>
          </p:cNvPr>
          <p:cNvGrpSpPr/>
          <p:nvPr/>
        </p:nvGrpSpPr>
        <p:grpSpPr>
          <a:xfrm>
            <a:off x="693997" y="4580240"/>
            <a:ext cx="10827443" cy="338350"/>
            <a:chOff x="693997" y="4944746"/>
            <a:chExt cx="10827443" cy="338350"/>
          </a:xfrm>
        </p:grpSpPr>
        <p:sp>
          <p:nvSpPr>
            <p:cNvPr id="31" name="Rectangle 3">
              <a:extLst>
                <a:ext uri="{FF2B5EF4-FFF2-40B4-BE49-F238E27FC236}">
                  <a16:creationId xmlns:a16="http://schemas.microsoft.com/office/drawing/2014/main" id="{EC59963C-D77B-4E4B-9B3A-1EA9E4DA647B}"/>
                </a:ext>
              </a:extLst>
            </p:cNvPr>
            <p:cNvSpPr txBox="1">
              <a:spLocks noChangeArrowheads="1"/>
            </p:cNvSpPr>
            <p:nvPr/>
          </p:nvSpPr>
          <p:spPr>
            <a:xfrm>
              <a:off x="1191097" y="4944746"/>
              <a:ext cx="10330343" cy="338350"/>
            </a:xfrm>
            <a:prstGeom prst="rect">
              <a:avLst/>
            </a:prstGeom>
          </p:spPr>
          <p:txBody>
            <a:bodyPr lIns="48000" tIns="48000" rIns="48000" bIns="48000" rtlCol="0" anchor="ctr" anchorCtr="0">
              <a:sp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206395" marR="0" lvl="1" indent="-206395" algn="l" defTabSz="1219170" rtl="0" eaLnBrk="1" fontAlgn="auto" latinLnBrk="0" hangingPunct="1">
                <a:lnSpc>
                  <a:spcPct val="105000"/>
                </a:lnSpc>
                <a:spcBef>
                  <a:spcPts val="0"/>
                </a:spcBef>
                <a:spcAft>
                  <a:spcPts val="0"/>
                </a:spcAft>
                <a:buClr>
                  <a:srgbClr val="C00000"/>
                </a:buClr>
                <a:buSzTx/>
                <a:buFont typeface="Arial" panose="020B0604020202020204" pitchFamily="34" charset="0"/>
                <a:buNone/>
                <a:tabLst/>
                <a:defRPr/>
              </a:pPr>
              <a:r>
                <a:rPr kumimoji="0" lang="en-US" altLang="fr-FR" sz="1600" b="0" i="0" u="none" strike="noStrike" kern="1200" cap="none" spc="0" normalizeH="0" baseline="0" noProof="0">
                  <a:ln>
                    <a:noFill/>
                  </a:ln>
                  <a:solidFill>
                    <a:srgbClr val="000000"/>
                  </a:solidFill>
                  <a:effectLst/>
                  <a:uLnTx/>
                  <a:uFillTx/>
                  <a:latin typeface="Georgia"/>
                  <a:ea typeface="+mn-ea"/>
                  <a:cs typeface="+mn-cs"/>
                </a:rPr>
                <a:t>Doctors and patients already got used to technology</a:t>
              </a:r>
            </a:p>
          </p:txBody>
        </p:sp>
        <p:grpSp>
          <p:nvGrpSpPr>
            <p:cNvPr id="32" name="Google Shape;406;p13">
              <a:extLst>
                <a:ext uri="{FF2B5EF4-FFF2-40B4-BE49-F238E27FC236}">
                  <a16:creationId xmlns:a16="http://schemas.microsoft.com/office/drawing/2014/main" id="{3848A745-DACA-498E-99DA-C0F09BFB2BB8}"/>
                </a:ext>
              </a:extLst>
            </p:cNvPr>
            <p:cNvGrpSpPr/>
            <p:nvPr/>
          </p:nvGrpSpPr>
          <p:grpSpPr>
            <a:xfrm>
              <a:off x="693997" y="4945987"/>
              <a:ext cx="335868" cy="335868"/>
              <a:chOff x="1298921" y="1400640"/>
              <a:chExt cx="824400" cy="824400"/>
            </a:xfrm>
          </p:grpSpPr>
          <p:sp>
            <p:nvSpPr>
              <p:cNvPr id="34" name="Google Shape;407;p13">
                <a:extLst>
                  <a:ext uri="{FF2B5EF4-FFF2-40B4-BE49-F238E27FC236}">
                    <a16:creationId xmlns:a16="http://schemas.microsoft.com/office/drawing/2014/main" id="{A33AD9B2-8EFC-40B4-B596-60FBABDA8C00}"/>
                  </a:ext>
                </a:extLst>
              </p:cNvPr>
              <p:cNvSpPr/>
              <p:nvPr/>
            </p:nvSpPr>
            <p:spPr>
              <a:xfrm rot="-5400000">
                <a:off x="1298921" y="1400640"/>
                <a:ext cx="824400" cy="824400"/>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sz="1600" b="1" i="0" u="none" strike="noStrike" kern="1200" cap="all" spc="0" normalizeH="0" baseline="0" noProof="0">
                  <a:ln>
                    <a:noFill/>
                  </a:ln>
                  <a:solidFill>
                    <a:prstClr val="white"/>
                  </a:solidFill>
                  <a:effectLst/>
                  <a:uLnTx/>
                  <a:uFillTx/>
                  <a:latin typeface="Calibri"/>
                  <a:ea typeface="+mn-ea"/>
                  <a:cs typeface="Calibri" panose="020F0502020204030204" pitchFamily="34" charset="0"/>
                  <a:sym typeface="Arial"/>
                </a:endParaRPr>
              </a:p>
            </p:txBody>
          </p:sp>
          <p:sp>
            <p:nvSpPr>
              <p:cNvPr id="41" name="Google Shape;408;p13">
                <a:extLst>
                  <a:ext uri="{FF2B5EF4-FFF2-40B4-BE49-F238E27FC236}">
                    <a16:creationId xmlns:a16="http://schemas.microsoft.com/office/drawing/2014/main" id="{54CFD9D0-1410-4BDD-A315-DB103A38B7EB}"/>
                  </a:ext>
                </a:extLst>
              </p:cNvPr>
              <p:cNvSpPr/>
              <p:nvPr/>
            </p:nvSpPr>
            <p:spPr>
              <a:xfrm rot="-5400000">
                <a:off x="1407028" y="1508838"/>
                <a:ext cx="608100" cy="608100"/>
              </a:xfrm>
              <a:prstGeom prst="ellipse">
                <a:avLst/>
              </a:prstGeom>
              <a:solidFill>
                <a:schemeClr val="bg1">
                  <a:lumMod val="95000"/>
                </a:schemeClr>
              </a:solidFill>
              <a:ln>
                <a:noFill/>
              </a:ln>
              <a:effectLst>
                <a:outerShdw blurRad="76200" dist="63500" dir="2700000" algn="tl" rotWithShape="0">
                  <a:srgbClr val="000000">
                    <a:alpha val="40000"/>
                  </a:srgbClr>
                </a:outerShdw>
              </a:effectLst>
            </p:spPr>
            <p:txBody>
              <a:bodyPr spcFirstLastPara="1" wrap="square" lIns="0" tIns="0" rIns="0" bIns="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200"/>
                  <a:buFontTx/>
                  <a:buNone/>
                  <a:tabLst/>
                  <a:defRPr/>
                </a:pPr>
                <a:endParaRPr kumimoji="0" sz="1600" b="1" i="0" u="none" strike="noStrike" kern="1200" cap="none" spc="0" normalizeH="0" baseline="0" noProof="0" dirty="0">
                  <a:ln>
                    <a:noFill/>
                  </a:ln>
                  <a:solidFill>
                    <a:srgbClr val="007A2F"/>
                  </a:solidFill>
                  <a:effectLst/>
                  <a:uLnTx/>
                  <a:uFillTx/>
                  <a:latin typeface="Arial"/>
                  <a:ea typeface="Arial"/>
                  <a:cs typeface="Arial"/>
                  <a:sym typeface="Arial"/>
                </a:endParaRPr>
              </a:p>
            </p:txBody>
          </p:sp>
        </p:grpSp>
      </p:grpSp>
      <p:sp>
        <p:nvSpPr>
          <p:cNvPr id="5" name="Google Shape;502;p12">
            <a:extLst>
              <a:ext uri="{FF2B5EF4-FFF2-40B4-BE49-F238E27FC236}">
                <a16:creationId xmlns:a16="http://schemas.microsoft.com/office/drawing/2014/main" id="{49DF818C-1447-FE37-8F8E-A6E9374AF7D4}"/>
              </a:ext>
            </a:extLst>
          </p:cNvPr>
          <p:cNvSpPr/>
          <p:nvPr/>
        </p:nvSpPr>
        <p:spPr>
          <a:xfrm>
            <a:off x="670560" y="1340587"/>
            <a:ext cx="10949940" cy="399788"/>
          </a:xfrm>
          <a:prstGeom prst="rect">
            <a:avLst/>
          </a:prstGeom>
          <a:noFill/>
          <a:ln>
            <a:noFill/>
          </a:ln>
        </p:spPr>
        <p:txBody>
          <a:bodyPr spcFirstLastPara="1" wrap="square" lIns="0" tIns="45561" rIns="90011" bIns="45561"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i="0" u="none" strike="noStrike" kern="1200" cap="none" spc="0" normalizeH="0" baseline="0" noProof="0" dirty="0">
                <a:ln>
                  <a:noFill/>
                </a:ln>
                <a:solidFill>
                  <a:srgbClr val="009CDE"/>
                </a:solidFill>
                <a:effectLst/>
                <a:uLnTx/>
                <a:uFillTx/>
                <a:latin typeface="Georgia"/>
                <a:ea typeface="Calibri"/>
                <a:cs typeface="Calibri"/>
                <a:sym typeface="Calibri"/>
              </a:rPr>
              <a:t>To finish my lecture with positive and optimistic statements</a:t>
            </a:r>
          </a:p>
        </p:txBody>
      </p:sp>
      <p:sp>
        <p:nvSpPr>
          <p:cNvPr id="25" name="Text Placeholder 5">
            <a:extLst>
              <a:ext uri="{FF2B5EF4-FFF2-40B4-BE49-F238E27FC236}">
                <a16:creationId xmlns:a16="http://schemas.microsoft.com/office/drawing/2014/main" id="{B5758BEA-2202-ACD7-A61B-6DFF25D43141}"/>
              </a:ext>
            </a:extLst>
          </p:cNvPr>
          <p:cNvSpPr txBox="1">
            <a:spLocks/>
          </p:cNvSpPr>
          <p:nvPr/>
        </p:nvSpPr>
        <p:spPr>
          <a:xfrm>
            <a:off x="670560" y="1894493"/>
            <a:ext cx="10937107" cy="425375"/>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Remote management of your patient!</a:t>
            </a:r>
          </a:p>
        </p:txBody>
      </p:sp>
      <p:sp>
        <p:nvSpPr>
          <p:cNvPr id="2" name="TextBox 1">
            <a:extLst>
              <a:ext uri="{FF2B5EF4-FFF2-40B4-BE49-F238E27FC236}">
                <a16:creationId xmlns:a16="http://schemas.microsoft.com/office/drawing/2014/main" id="{9A3DEB54-375A-184B-DADF-D239E9B17B57}"/>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dirty="0">
                <a:solidFill>
                  <a:srgbClr val="595959"/>
                </a:solidFill>
              </a:rPr>
              <a:t>GLO2208852</a:t>
            </a:r>
          </a:p>
        </p:txBody>
      </p:sp>
    </p:spTree>
    <p:extLst>
      <p:ext uri="{BB962C8B-B14F-4D97-AF65-F5344CB8AC3E}">
        <p14:creationId xmlns:p14="http://schemas.microsoft.com/office/powerpoint/2010/main" val="3846138577"/>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1B407425-CF45-9E38-2B6C-0A5142CDBAB3}"/>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1B407425-CF45-9E38-2B6C-0A5142CDBAB3}"/>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42DABF0C-12AF-845B-5BF6-92A86E66495C}"/>
              </a:ext>
            </a:extLst>
          </p:cNvPr>
          <p:cNvSpPr>
            <a:spLocks noGrp="1"/>
          </p:cNvSpPr>
          <p:nvPr>
            <p:ph type="title"/>
          </p:nvPr>
        </p:nvSpPr>
        <p:spPr/>
        <p:txBody>
          <a:bodyPr vert="horz"/>
          <a:lstStyle/>
          <a:p>
            <a:r>
              <a:rPr lang="en-US" dirty="0"/>
              <a:t>Understanding treatment beliefs: The necessity-concerns framework (NCF)</a:t>
            </a:r>
            <a:r>
              <a:rPr lang="en-US" baseline="30000" dirty="0"/>
              <a:t>1,2</a:t>
            </a:r>
            <a:endParaRPr lang="en-US" dirty="0"/>
          </a:p>
        </p:txBody>
      </p:sp>
      <p:sp>
        <p:nvSpPr>
          <p:cNvPr id="6" name="Text Placeholder 5">
            <a:extLst>
              <a:ext uri="{FF2B5EF4-FFF2-40B4-BE49-F238E27FC236}">
                <a16:creationId xmlns:a16="http://schemas.microsoft.com/office/drawing/2014/main" id="{D86560AF-883F-F80E-D849-31F989B86670}"/>
              </a:ext>
            </a:extLst>
          </p:cNvPr>
          <p:cNvSpPr txBox="1">
            <a:spLocks/>
          </p:cNvSpPr>
          <p:nvPr/>
        </p:nvSpPr>
        <p:spPr>
          <a:xfrm>
            <a:off x="5884564" y="1447800"/>
            <a:ext cx="5735936" cy="520701"/>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Disease-agnostic framework </a:t>
            </a:r>
          </a:p>
        </p:txBody>
      </p:sp>
      <p:grpSp>
        <p:nvGrpSpPr>
          <p:cNvPr id="7" name="Group 6">
            <a:extLst>
              <a:ext uri="{FF2B5EF4-FFF2-40B4-BE49-F238E27FC236}">
                <a16:creationId xmlns:a16="http://schemas.microsoft.com/office/drawing/2014/main" id="{80401BE5-602E-02F9-EBBF-622557593BF2}"/>
              </a:ext>
            </a:extLst>
          </p:cNvPr>
          <p:cNvGrpSpPr/>
          <p:nvPr/>
        </p:nvGrpSpPr>
        <p:grpSpPr>
          <a:xfrm>
            <a:off x="5884563" y="2217783"/>
            <a:ext cx="5728445" cy="3211635"/>
            <a:chOff x="5884563" y="2217783"/>
            <a:chExt cx="5728445" cy="3211635"/>
          </a:xfrm>
        </p:grpSpPr>
        <p:sp>
          <p:nvSpPr>
            <p:cNvPr id="8" name="Freeform: Shape 7">
              <a:extLst>
                <a:ext uri="{FF2B5EF4-FFF2-40B4-BE49-F238E27FC236}">
                  <a16:creationId xmlns:a16="http://schemas.microsoft.com/office/drawing/2014/main" id="{E7CEC5EB-CFF1-E167-3EF7-F1B576011935}"/>
                </a:ext>
              </a:extLst>
            </p:cNvPr>
            <p:cNvSpPr/>
            <p:nvPr/>
          </p:nvSpPr>
          <p:spPr>
            <a:xfrm>
              <a:off x="5884563" y="2296160"/>
              <a:ext cx="1913183" cy="2098223"/>
            </a:xfrm>
            <a:custGeom>
              <a:avLst/>
              <a:gdLst>
                <a:gd name="connsiteX0" fmla="*/ 254463 w 1434887"/>
                <a:gd name="connsiteY0" fmla="*/ 35488 h 1573667"/>
                <a:gd name="connsiteX1" fmla="*/ 1069896 w 1434887"/>
                <a:gd name="connsiteY1" fmla="*/ 35488 h 1573667"/>
                <a:gd name="connsiteX2" fmla="*/ 1324061 w 1434887"/>
                <a:gd name="connsiteY2" fmla="*/ 254463 h 1573667"/>
                <a:gd name="connsiteX3" fmla="*/ 1399796 w 1434887"/>
                <a:gd name="connsiteY3" fmla="*/ 760119 h 1573667"/>
                <a:gd name="connsiteX4" fmla="*/ 1434887 w 1434887"/>
                <a:gd name="connsiteY4" fmla="*/ 754865 h 1573667"/>
                <a:gd name="connsiteX5" fmla="*/ 1359153 w 1434887"/>
                <a:gd name="connsiteY5" fmla="*/ 249209 h 1573667"/>
                <a:gd name="connsiteX6" fmla="*/ 1069796 w 1434887"/>
                <a:gd name="connsiteY6" fmla="*/ 0 h 1573667"/>
                <a:gd name="connsiteX7" fmla="*/ 254463 w 1434887"/>
                <a:gd name="connsiteY7" fmla="*/ 0 h 1573667"/>
                <a:gd name="connsiteX8" fmla="*/ 74743 w 1434887"/>
                <a:gd name="connsiteY8" fmla="*/ 74743 h 1573667"/>
                <a:gd name="connsiteX9" fmla="*/ 0 w 1434887"/>
                <a:gd name="connsiteY9" fmla="*/ 254463 h 1573667"/>
                <a:gd name="connsiteX10" fmla="*/ 0 w 1434887"/>
                <a:gd name="connsiteY10" fmla="*/ 1260421 h 1573667"/>
                <a:gd name="connsiteX11" fmla="*/ 74743 w 1434887"/>
                <a:gd name="connsiteY11" fmla="*/ 1440141 h 1573667"/>
                <a:gd name="connsiteX12" fmla="*/ 254463 w 1434887"/>
                <a:gd name="connsiteY12" fmla="*/ 1514884 h 1573667"/>
                <a:gd name="connsiteX13" fmla="*/ 1232169 w 1434887"/>
                <a:gd name="connsiteY13" fmla="*/ 1514884 h 1573667"/>
                <a:gd name="connsiteX14" fmla="*/ 1306615 w 1434887"/>
                <a:gd name="connsiteY14" fmla="*/ 1573668 h 1573667"/>
                <a:gd name="connsiteX15" fmla="*/ 1383142 w 1434887"/>
                <a:gd name="connsiteY15" fmla="*/ 1497140 h 1573667"/>
                <a:gd name="connsiteX16" fmla="*/ 1306615 w 1434887"/>
                <a:gd name="connsiteY16" fmla="*/ 1420613 h 1573667"/>
                <a:gd name="connsiteX17" fmla="*/ 1232169 w 1434887"/>
                <a:gd name="connsiteY17" fmla="*/ 1479396 h 1573667"/>
                <a:gd name="connsiteX18" fmla="*/ 254463 w 1434887"/>
                <a:gd name="connsiteY18" fmla="*/ 1479396 h 1573667"/>
                <a:gd name="connsiteX19" fmla="*/ 35488 w 1434887"/>
                <a:gd name="connsiteY19" fmla="*/ 1260421 h 1573667"/>
                <a:gd name="connsiteX20" fmla="*/ 35488 w 1434887"/>
                <a:gd name="connsiteY20" fmla="*/ 254463 h 1573667"/>
                <a:gd name="connsiteX21" fmla="*/ 254463 w 1434887"/>
                <a:gd name="connsiteY21" fmla="*/ 35488 h 1573667"/>
                <a:gd name="connsiteX22" fmla="*/ 1306516 w 1434887"/>
                <a:gd name="connsiteY22" fmla="*/ 1456101 h 1573667"/>
                <a:gd name="connsiteX23" fmla="*/ 1347555 w 1434887"/>
                <a:gd name="connsiteY23" fmla="*/ 1497140 h 1573667"/>
                <a:gd name="connsiteX24" fmla="*/ 1306516 w 1434887"/>
                <a:gd name="connsiteY24" fmla="*/ 1538179 h 1573667"/>
                <a:gd name="connsiteX25" fmla="*/ 1265476 w 1434887"/>
                <a:gd name="connsiteY25" fmla="*/ 1497140 h 1573667"/>
                <a:gd name="connsiteX26" fmla="*/ 1306516 w 1434887"/>
                <a:gd name="connsiteY26" fmla="*/ 1456101 h 1573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34887" h="1573667">
                  <a:moveTo>
                    <a:pt x="254463" y="35488"/>
                  </a:moveTo>
                  <a:lnTo>
                    <a:pt x="1069896" y="35488"/>
                  </a:lnTo>
                  <a:cubicBezTo>
                    <a:pt x="1192022" y="35488"/>
                    <a:pt x="1306020" y="133725"/>
                    <a:pt x="1324061" y="254463"/>
                  </a:cubicBezTo>
                  <a:lnTo>
                    <a:pt x="1399796" y="760119"/>
                  </a:lnTo>
                  <a:lnTo>
                    <a:pt x="1434887" y="754865"/>
                  </a:lnTo>
                  <a:lnTo>
                    <a:pt x="1359153" y="249209"/>
                  </a:lnTo>
                  <a:cubicBezTo>
                    <a:pt x="1338534" y="111817"/>
                    <a:pt x="1208775" y="0"/>
                    <a:pt x="1069796" y="0"/>
                  </a:cubicBezTo>
                  <a:lnTo>
                    <a:pt x="254463" y="0"/>
                  </a:lnTo>
                  <a:cubicBezTo>
                    <a:pt x="186758" y="0"/>
                    <a:pt x="122920" y="26566"/>
                    <a:pt x="74743" y="74743"/>
                  </a:cubicBezTo>
                  <a:cubicBezTo>
                    <a:pt x="26566" y="122920"/>
                    <a:pt x="0" y="186758"/>
                    <a:pt x="0" y="254463"/>
                  </a:cubicBezTo>
                  <a:lnTo>
                    <a:pt x="0" y="1260421"/>
                  </a:lnTo>
                  <a:cubicBezTo>
                    <a:pt x="0" y="1328126"/>
                    <a:pt x="26566" y="1391965"/>
                    <a:pt x="74743" y="1440141"/>
                  </a:cubicBezTo>
                  <a:cubicBezTo>
                    <a:pt x="122920" y="1488318"/>
                    <a:pt x="186758" y="1514884"/>
                    <a:pt x="254463" y="1514884"/>
                  </a:cubicBezTo>
                  <a:lnTo>
                    <a:pt x="1232169" y="1514884"/>
                  </a:lnTo>
                  <a:cubicBezTo>
                    <a:pt x="1240199" y="1548588"/>
                    <a:pt x="1270532" y="1573668"/>
                    <a:pt x="1306615" y="1573668"/>
                  </a:cubicBezTo>
                  <a:cubicBezTo>
                    <a:pt x="1348844" y="1573668"/>
                    <a:pt x="1383142" y="1539369"/>
                    <a:pt x="1383142" y="1497140"/>
                  </a:cubicBezTo>
                  <a:cubicBezTo>
                    <a:pt x="1383142" y="1454911"/>
                    <a:pt x="1348844" y="1420613"/>
                    <a:pt x="1306615" y="1420613"/>
                  </a:cubicBezTo>
                  <a:cubicBezTo>
                    <a:pt x="1270532" y="1420613"/>
                    <a:pt x="1240199" y="1445692"/>
                    <a:pt x="1232169" y="1479396"/>
                  </a:cubicBezTo>
                  <a:lnTo>
                    <a:pt x="254463" y="1479396"/>
                  </a:lnTo>
                  <a:cubicBezTo>
                    <a:pt x="133725" y="1479396"/>
                    <a:pt x="35488" y="1381160"/>
                    <a:pt x="35488" y="1260421"/>
                  </a:cubicBezTo>
                  <a:lnTo>
                    <a:pt x="35488" y="254463"/>
                  </a:lnTo>
                  <a:cubicBezTo>
                    <a:pt x="35488" y="133725"/>
                    <a:pt x="133725" y="35488"/>
                    <a:pt x="254463" y="35488"/>
                  </a:cubicBezTo>
                  <a:close/>
                  <a:moveTo>
                    <a:pt x="1306516" y="1456101"/>
                  </a:moveTo>
                  <a:cubicBezTo>
                    <a:pt x="1329117" y="1456101"/>
                    <a:pt x="1347555" y="1474539"/>
                    <a:pt x="1347555" y="1497140"/>
                  </a:cubicBezTo>
                  <a:cubicBezTo>
                    <a:pt x="1347555" y="1519742"/>
                    <a:pt x="1329117" y="1538179"/>
                    <a:pt x="1306516" y="1538179"/>
                  </a:cubicBezTo>
                  <a:cubicBezTo>
                    <a:pt x="1283914" y="1538179"/>
                    <a:pt x="1265476" y="1519742"/>
                    <a:pt x="1265476" y="1497140"/>
                  </a:cubicBezTo>
                  <a:cubicBezTo>
                    <a:pt x="1265476" y="1474539"/>
                    <a:pt x="1283914" y="1456101"/>
                    <a:pt x="1306516" y="1456101"/>
                  </a:cubicBezTo>
                  <a:close/>
                </a:path>
              </a:pathLst>
            </a:custGeom>
            <a:solidFill>
              <a:schemeClr val="accent1"/>
            </a:solidFill>
            <a:ln w="991"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sp>
          <p:nvSpPr>
            <p:cNvPr id="9" name="Freeform: Shape 8">
              <a:extLst>
                <a:ext uri="{FF2B5EF4-FFF2-40B4-BE49-F238E27FC236}">
                  <a16:creationId xmlns:a16="http://schemas.microsoft.com/office/drawing/2014/main" id="{AACE4CBB-0DC3-0E38-96EE-B367753C8E89}"/>
                </a:ext>
              </a:extLst>
            </p:cNvPr>
            <p:cNvSpPr/>
            <p:nvPr/>
          </p:nvSpPr>
          <p:spPr>
            <a:xfrm>
              <a:off x="9662421" y="2217783"/>
              <a:ext cx="1950587" cy="2098223"/>
            </a:xfrm>
            <a:custGeom>
              <a:avLst/>
              <a:gdLst>
                <a:gd name="connsiteX0" fmla="*/ 1388099 w 1462940"/>
                <a:gd name="connsiteY0" fmla="*/ 133526 h 1573667"/>
                <a:gd name="connsiteX1" fmla="*/ 1208378 w 1462940"/>
                <a:gd name="connsiteY1" fmla="*/ 58783 h 1573667"/>
                <a:gd name="connsiteX2" fmla="*/ 216596 w 1462940"/>
                <a:gd name="connsiteY2" fmla="*/ 58783 h 1573667"/>
                <a:gd name="connsiteX3" fmla="*/ 142150 w 1462940"/>
                <a:gd name="connsiteY3" fmla="*/ 0 h 1573667"/>
                <a:gd name="connsiteX4" fmla="*/ 65623 w 1462940"/>
                <a:gd name="connsiteY4" fmla="*/ 76527 h 1573667"/>
                <a:gd name="connsiteX5" fmla="*/ 142150 w 1462940"/>
                <a:gd name="connsiteY5" fmla="*/ 153055 h 1573667"/>
                <a:gd name="connsiteX6" fmla="*/ 216596 w 1462940"/>
                <a:gd name="connsiteY6" fmla="*/ 94271 h 1573667"/>
                <a:gd name="connsiteX7" fmla="*/ 1208378 w 1462940"/>
                <a:gd name="connsiteY7" fmla="*/ 94271 h 1573667"/>
                <a:gd name="connsiteX8" fmla="*/ 1427354 w 1462940"/>
                <a:gd name="connsiteY8" fmla="*/ 313247 h 1573667"/>
                <a:gd name="connsiteX9" fmla="*/ 1427354 w 1462940"/>
                <a:gd name="connsiteY9" fmla="*/ 1319204 h 1573667"/>
                <a:gd name="connsiteX10" fmla="*/ 1208378 w 1462940"/>
                <a:gd name="connsiteY10" fmla="*/ 1538179 h 1573667"/>
                <a:gd name="connsiteX11" fmla="*/ 377284 w 1462940"/>
                <a:gd name="connsiteY11" fmla="*/ 1538179 h 1573667"/>
                <a:gd name="connsiteX12" fmla="*/ 119252 w 1462940"/>
                <a:gd name="connsiteY12" fmla="*/ 1319502 h 1573667"/>
                <a:gd name="connsiteX13" fmla="*/ 34992 w 1462940"/>
                <a:gd name="connsiteY13" fmla="*/ 813252 h 1573667"/>
                <a:gd name="connsiteX14" fmla="*/ 0 w 1462940"/>
                <a:gd name="connsiteY14" fmla="*/ 819100 h 1573667"/>
                <a:gd name="connsiteX15" fmla="*/ 84259 w 1462940"/>
                <a:gd name="connsiteY15" fmla="*/ 1325350 h 1573667"/>
                <a:gd name="connsiteX16" fmla="*/ 377383 w 1462940"/>
                <a:gd name="connsiteY16" fmla="*/ 1573668 h 1573667"/>
                <a:gd name="connsiteX17" fmla="*/ 1208477 w 1462940"/>
                <a:gd name="connsiteY17" fmla="*/ 1573668 h 1573667"/>
                <a:gd name="connsiteX18" fmla="*/ 1388198 w 1462940"/>
                <a:gd name="connsiteY18" fmla="*/ 1498924 h 1573667"/>
                <a:gd name="connsiteX19" fmla="*/ 1462941 w 1462940"/>
                <a:gd name="connsiteY19" fmla="*/ 1319204 h 1573667"/>
                <a:gd name="connsiteX20" fmla="*/ 1462941 w 1462940"/>
                <a:gd name="connsiteY20" fmla="*/ 313247 h 1573667"/>
                <a:gd name="connsiteX21" fmla="*/ 1388099 w 1462940"/>
                <a:gd name="connsiteY21" fmla="*/ 133526 h 1573667"/>
                <a:gd name="connsiteX22" fmla="*/ 142150 w 1462940"/>
                <a:gd name="connsiteY22" fmla="*/ 117567 h 1573667"/>
                <a:gd name="connsiteX23" fmla="*/ 101111 w 1462940"/>
                <a:gd name="connsiteY23" fmla="*/ 76527 h 1573667"/>
                <a:gd name="connsiteX24" fmla="*/ 142150 w 1462940"/>
                <a:gd name="connsiteY24" fmla="*/ 35488 h 1573667"/>
                <a:gd name="connsiteX25" fmla="*/ 183190 w 1462940"/>
                <a:gd name="connsiteY25" fmla="*/ 76527 h 1573667"/>
                <a:gd name="connsiteX26" fmla="*/ 142150 w 1462940"/>
                <a:gd name="connsiteY26" fmla="*/ 117567 h 1573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62940" h="1573667">
                  <a:moveTo>
                    <a:pt x="1388099" y="133526"/>
                  </a:moveTo>
                  <a:cubicBezTo>
                    <a:pt x="1339922" y="85350"/>
                    <a:pt x="1276083" y="58783"/>
                    <a:pt x="1208378" y="58783"/>
                  </a:cubicBezTo>
                  <a:lnTo>
                    <a:pt x="216596" y="58783"/>
                  </a:lnTo>
                  <a:cubicBezTo>
                    <a:pt x="208567" y="25080"/>
                    <a:pt x="178233" y="0"/>
                    <a:pt x="142150" y="0"/>
                  </a:cubicBezTo>
                  <a:cubicBezTo>
                    <a:pt x="99922" y="0"/>
                    <a:pt x="65623" y="34299"/>
                    <a:pt x="65623" y="76527"/>
                  </a:cubicBezTo>
                  <a:cubicBezTo>
                    <a:pt x="65623" y="118756"/>
                    <a:pt x="99922" y="153055"/>
                    <a:pt x="142150" y="153055"/>
                  </a:cubicBezTo>
                  <a:cubicBezTo>
                    <a:pt x="178233" y="153055"/>
                    <a:pt x="208567" y="127975"/>
                    <a:pt x="216596" y="94271"/>
                  </a:cubicBezTo>
                  <a:lnTo>
                    <a:pt x="1208378" y="94271"/>
                  </a:lnTo>
                  <a:cubicBezTo>
                    <a:pt x="1329117" y="94271"/>
                    <a:pt x="1427354" y="192508"/>
                    <a:pt x="1427354" y="313247"/>
                  </a:cubicBezTo>
                  <a:lnTo>
                    <a:pt x="1427354" y="1319204"/>
                  </a:lnTo>
                  <a:cubicBezTo>
                    <a:pt x="1427354" y="1439943"/>
                    <a:pt x="1329117" y="1538179"/>
                    <a:pt x="1208378" y="1538179"/>
                  </a:cubicBezTo>
                  <a:lnTo>
                    <a:pt x="377284" y="1538179"/>
                  </a:lnTo>
                  <a:cubicBezTo>
                    <a:pt x="255058" y="1538179"/>
                    <a:pt x="139276" y="1440042"/>
                    <a:pt x="119252" y="1319502"/>
                  </a:cubicBezTo>
                  <a:lnTo>
                    <a:pt x="34992" y="813252"/>
                  </a:lnTo>
                  <a:lnTo>
                    <a:pt x="0" y="819100"/>
                  </a:lnTo>
                  <a:lnTo>
                    <a:pt x="84259" y="1325350"/>
                  </a:lnTo>
                  <a:cubicBezTo>
                    <a:pt x="107059" y="1462247"/>
                    <a:pt x="238503" y="1573668"/>
                    <a:pt x="377383" y="1573668"/>
                  </a:cubicBezTo>
                  <a:lnTo>
                    <a:pt x="1208477" y="1573668"/>
                  </a:lnTo>
                  <a:cubicBezTo>
                    <a:pt x="1276183" y="1573668"/>
                    <a:pt x="1340021" y="1547101"/>
                    <a:pt x="1388198" y="1498924"/>
                  </a:cubicBezTo>
                  <a:cubicBezTo>
                    <a:pt x="1436374" y="1450748"/>
                    <a:pt x="1462941" y="1386909"/>
                    <a:pt x="1462941" y="1319204"/>
                  </a:cubicBezTo>
                  <a:lnTo>
                    <a:pt x="1462941" y="313247"/>
                  </a:lnTo>
                  <a:cubicBezTo>
                    <a:pt x="1462842" y="245542"/>
                    <a:pt x="1436275" y="181703"/>
                    <a:pt x="1388099" y="133526"/>
                  </a:cubicBezTo>
                  <a:close/>
                  <a:moveTo>
                    <a:pt x="142150" y="117567"/>
                  </a:moveTo>
                  <a:cubicBezTo>
                    <a:pt x="119549" y="117567"/>
                    <a:pt x="101111" y="99129"/>
                    <a:pt x="101111" y="76527"/>
                  </a:cubicBezTo>
                  <a:cubicBezTo>
                    <a:pt x="101111" y="53926"/>
                    <a:pt x="119549" y="35488"/>
                    <a:pt x="142150" y="35488"/>
                  </a:cubicBezTo>
                  <a:cubicBezTo>
                    <a:pt x="164752" y="35488"/>
                    <a:pt x="183190" y="53926"/>
                    <a:pt x="183190" y="76527"/>
                  </a:cubicBezTo>
                  <a:cubicBezTo>
                    <a:pt x="183190" y="99129"/>
                    <a:pt x="164752" y="117567"/>
                    <a:pt x="142150" y="117567"/>
                  </a:cubicBezTo>
                  <a:close/>
                </a:path>
              </a:pathLst>
            </a:custGeom>
            <a:solidFill>
              <a:schemeClr val="accent3"/>
            </a:solidFill>
            <a:ln w="991"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grpSp>
          <p:nvGrpSpPr>
            <p:cNvPr id="10" name="Graphic 45">
              <a:extLst>
                <a:ext uri="{FF2B5EF4-FFF2-40B4-BE49-F238E27FC236}">
                  <a16:creationId xmlns:a16="http://schemas.microsoft.com/office/drawing/2014/main" id="{75BA5C89-0BD2-06BB-8F28-B582305FF66D}"/>
                </a:ext>
              </a:extLst>
            </p:cNvPr>
            <p:cNvGrpSpPr/>
            <p:nvPr/>
          </p:nvGrpSpPr>
          <p:grpSpPr>
            <a:xfrm>
              <a:off x="7751088" y="2296160"/>
              <a:ext cx="1957989" cy="2076811"/>
              <a:chOff x="5737117" y="1909148"/>
              <a:chExt cx="1468492" cy="1557608"/>
            </a:xfrm>
            <a:solidFill>
              <a:schemeClr val="accent2"/>
            </a:solidFill>
          </p:grpSpPr>
          <p:sp>
            <p:nvSpPr>
              <p:cNvPr id="21" name="Freeform: Shape 20">
                <a:extLst>
                  <a:ext uri="{FF2B5EF4-FFF2-40B4-BE49-F238E27FC236}">
                    <a16:creationId xmlns:a16="http://schemas.microsoft.com/office/drawing/2014/main" id="{673793BD-6322-3375-6BAE-ADA4762C39A3}"/>
                  </a:ext>
                </a:extLst>
              </p:cNvPr>
              <p:cNvSpPr/>
              <p:nvPr/>
            </p:nvSpPr>
            <p:spPr>
              <a:xfrm>
                <a:off x="5889974" y="1909148"/>
                <a:ext cx="1315635" cy="760415"/>
              </a:xfrm>
              <a:custGeom>
                <a:avLst/>
                <a:gdLst>
                  <a:gd name="connsiteX0" fmla="*/ 1231475 w 1315635"/>
                  <a:gd name="connsiteY0" fmla="*/ 248317 h 760415"/>
                  <a:gd name="connsiteX1" fmla="*/ 938352 w 1315635"/>
                  <a:gd name="connsiteY1" fmla="*/ 0 h 760415"/>
                  <a:gd name="connsiteX2" fmla="*/ 0 w 1315635"/>
                  <a:gd name="connsiteY2" fmla="*/ 0 h 760415"/>
                  <a:gd name="connsiteX3" fmla="*/ 0 w 1315635"/>
                  <a:gd name="connsiteY3" fmla="*/ 35488 h 760415"/>
                  <a:gd name="connsiteX4" fmla="*/ 938352 w 1315635"/>
                  <a:gd name="connsiteY4" fmla="*/ 35488 h 760415"/>
                  <a:gd name="connsiteX5" fmla="*/ 1196384 w 1315635"/>
                  <a:gd name="connsiteY5" fmla="*/ 254166 h 760415"/>
                  <a:gd name="connsiteX6" fmla="*/ 1280643 w 1315635"/>
                  <a:gd name="connsiteY6" fmla="*/ 760416 h 760415"/>
                  <a:gd name="connsiteX7" fmla="*/ 1315636 w 1315635"/>
                  <a:gd name="connsiteY7" fmla="*/ 754567 h 760415"/>
                  <a:gd name="connsiteX8" fmla="*/ 1231475 w 1315635"/>
                  <a:gd name="connsiteY8" fmla="*/ 248317 h 760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5635" h="760415">
                    <a:moveTo>
                      <a:pt x="1231475" y="248317"/>
                    </a:moveTo>
                    <a:cubicBezTo>
                      <a:pt x="1208676" y="111421"/>
                      <a:pt x="1077132" y="0"/>
                      <a:pt x="938352" y="0"/>
                    </a:cubicBezTo>
                    <a:lnTo>
                      <a:pt x="0" y="0"/>
                    </a:lnTo>
                    <a:lnTo>
                      <a:pt x="0" y="35488"/>
                    </a:lnTo>
                    <a:lnTo>
                      <a:pt x="938352" y="35488"/>
                    </a:lnTo>
                    <a:cubicBezTo>
                      <a:pt x="1060578" y="35488"/>
                      <a:pt x="1176360" y="133625"/>
                      <a:pt x="1196384" y="254166"/>
                    </a:cubicBezTo>
                    <a:lnTo>
                      <a:pt x="1280643" y="760416"/>
                    </a:lnTo>
                    <a:lnTo>
                      <a:pt x="1315636" y="754567"/>
                    </a:lnTo>
                    <a:lnTo>
                      <a:pt x="1231475" y="248317"/>
                    </a:lnTo>
                    <a:close/>
                  </a:path>
                </a:pathLst>
              </a:custGeom>
              <a:grpFill/>
              <a:ln w="991"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sp>
            <p:nvSpPr>
              <p:cNvPr id="22" name="Freeform: Shape 21">
                <a:extLst>
                  <a:ext uri="{FF2B5EF4-FFF2-40B4-BE49-F238E27FC236}">
                    <a16:creationId xmlns:a16="http://schemas.microsoft.com/office/drawing/2014/main" id="{E7AA74EE-7677-75E4-4CA1-9749FEDFFE9A}"/>
                  </a:ext>
                </a:extLst>
              </p:cNvPr>
              <p:cNvSpPr/>
              <p:nvPr/>
            </p:nvSpPr>
            <p:spPr>
              <a:xfrm>
                <a:off x="5737117" y="2663418"/>
                <a:ext cx="1379870" cy="803338"/>
              </a:xfrm>
              <a:custGeom>
                <a:avLst/>
                <a:gdLst>
                  <a:gd name="connsiteX0" fmla="*/ 1266270 w 1379870"/>
                  <a:gd name="connsiteY0" fmla="*/ 712339 h 803338"/>
                  <a:gd name="connsiteX1" fmla="*/ 1286294 w 1379870"/>
                  <a:gd name="connsiteY1" fmla="*/ 725126 h 803338"/>
                  <a:gd name="connsiteX2" fmla="*/ 389576 w 1379870"/>
                  <a:gd name="connsiteY2" fmla="*/ 725126 h 803338"/>
                  <a:gd name="connsiteX3" fmla="*/ 127678 w 1379870"/>
                  <a:gd name="connsiteY3" fmla="*/ 506845 h 803338"/>
                  <a:gd name="connsiteX4" fmla="*/ 34893 w 1379870"/>
                  <a:gd name="connsiteY4" fmla="*/ 0 h 803338"/>
                  <a:gd name="connsiteX5" fmla="*/ 0 w 1379870"/>
                  <a:gd name="connsiteY5" fmla="*/ 6344 h 803338"/>
                  <a:gd name="connsiteX6" fmla="*/ 92785 w 1379870"/>
                  <a:gd name="connsiteY6" fmla="*/ 513189 h 803338"/>
                  <a:gd name="connsiteX7" fmla="*/ 389576 w 1379870"/>
                  <a:gd name="connsiteY7" fmla="*/ 760614 h 803338"/>
                  <a:gd name="connsiteX8" fmla="*/ 1286294 w 1379870"/>
                  <a:gd name="connsiteY8" fmla="*/ 760614 h 803338"/>
                  <a:gd name="connsiteX9" fmla="*/ 1266270 w 1379870"/>
                  <a:gd name="connsiteY9" fmla="*/ 773402 h 803338"/>
                  <a:gd name="connsiteX10" fmla="*/ 1285401 w 1379870"/>
                  <a:gd name="connsiteY10" fmla="*/ 803339 h 803338"/>
                  <a:gd name="connsiteX11" fmla="*/ 1379871 w 1379870"/>
                  <a:gd name="connsiteY11" fmla="*/ 742870 h 803338"/>
                  <a:gd name="connsiteX12" fmla="*/ 1285401 w 1379870"/>
                  <a:gd name="connsiteY12" fmla="*/ 682402 h 803338"/>
                  <a:gd name="connsiteX13" fmla="*/ 1266270 w 1379870"/>
                  <a:gd name="connsiteY13" fmla="*/ 712339 h 803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79870" h="803338">
                    <a:moveTo>
                      <a:pt x="1266270" y="712339"/>
                    </a:moveTo>
                    <a:lnTo>
                      <a:pt x="1286294" y="725126"/>
                    </a:lnTo>
                    <a:lnTo>
                      <a:pt x="389576" y="725126"/>
                    </a:lnTo>
                    <a:cubicBezTo>
                      <a:pt x="267251" y="725126"/>
                      <a:pt x="149784" y="627187"/>
                      <a:pt x="127678" y="506845"/>
                    </a:cubicBezTo>
                    <a:lnTo>
                      <a:pt x="34893" y="0"/>
                    </a:lnTo>
                    <a:lnTo>
                      <a:pt x="0" y="6344"/>
                    </a:lnTo>
                    <a:lnTo>
                      <a:pt x="92785" y="513189"/>
                    </a:lnTo>
                    <a:cubicBezTo>
                      <a:pt x="117765" y="649590"/>
                      <a:pt x="250895" y="760614"/>
                      <a:pt x="389576" y="760614"/>
                    </a:cubicBezTo>
                    <a:lnTo>
                      <a:pt x="1286294" y="760614"/>
                    </a:lnTo>
                    <a:lnTo>
                      <a:pt x="1266270" y="773402"/>
                    </a:lnTo>
                    <a:lnTo>
                      <a:pt x="1285401" y="803339"/>
                    </a:lnTo>
                    <a:lnTo>
                      <a:pt x="1379871" y="742870"/>
                    </a:lnTo>
                    <a:lnTo>
                      <a:pt x="1285401" y="682402"/>
                    </a:lnTo>
                    <a:lnTo>
                      <a:pt x="1266270" y="712339"/>
                    </a:lnTo>
                    <a:close/>
                  </a:path>
                </a:pathLst>
              </a:custGeom>
              <a:grpFill/>
              <a:ln w="991"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grpSp>
        <p:grpSp>
          <p:nvGrpSpPr>
            <p:cNvPr id="11" name="Group 10">
              <a:extLst>
                <a:ext uri="{FF2B5EF4-FFF2-40B4-BE49-F238E27FC236}">
                  <a16:creationId xmlns:a16="http://schemas.microsoft.com/office/drawing/2014/main" id="{F316886F-7CA8-D95A-1044-2A811E38BF62}"/>
                </a:ext>
              </a:extLst>
            </p:cNvPr>
            <p:cNvGrpSpPr/>
            <p:nvPr/>
          </p:nvGrpSpPr>
          <p:grpSpPr>
            <a:xfrm>
              <a:off x="6101563" y="2610253"/>
              <a:ext cx="1479179" cy="1470035"/>
              <a:chOff x="4911787" y="1974395"/>
              <a:chExt cx="1109384" cy="1102526"/>
            </a:xfrm>
          </p:grpSpPr>
          <p:pic>
            <p:nvPicPr>
              <p:cNvPr id="17" name="Graphic 16" descr="Heart organ">
                <a:extLst>
                  <a:ext uri="{FF2B5EF4-FFF2-40B4-BE49-F238E27FC236}">
                    <a16:creationId xmlns:a16="http://schemas.microsoft.com/office/drawing/2014/main" id="{CC8BB9BF-215C-FBB0-8F97-FE4411CBFAC7}"/>
                  </a:ext>
                </a:extLst>
              </p:cNvPr>
              <p:cNvPicPr>
                <a:picLocks noChangeAspect="1"/>
              </p:cNvPicPr>
              <p:nvPr/>
            </p:nvPicPr>
            <p:blipFill>
              <a:blip r:embed="rId5">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5481171" y="2516642"/>
                <a:ext cx="540000" cy="540000"/>
              </a:xfrm>
              <a:prstGeom prst="rect">
                <a:avLst/>
              </a:prstGeom>
            </p:spPr>
          </p:pic>
          <p:pic>
            <p:nvPicPr>
              <p:cNvPr id="18" name="Graphic 17" descr="Lungs">
                <a:extLst>
                  <a:ext uri="{FF2B5EF4-FFF2-40B4-BE49-F238E27FC236}">
                    <a16:creationId xmlns:a16="http://schemas.microsoft.com/office/drawing/2014/main" id="{14FBAE82-0846-0F6F-F664-3B5F2BD86030}"/>
                  </a:ext>
                </a:extLst>
              </p:cNvPr>
              <p:cNvPicPr>
                <a:picLocks noChangeAspect="1"/>
              </p:cNvPicPr>
              <p:nvPr/>
            </p:nvPicPr>
            <p:blipFill>
              <a:blip r:embed="rId7">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4922334" y="1974395"/>
                <a:ext cx="540000" cy="540000"/>
              </a:xfrm>
              <a:prstGeom prst="rect">
                <a:avLst/>
              </a:prstGeom>
            </p:spPr>
          </p:pic>
          <p:pic>
            <p:nvPicPr>
              <p:cNvPr id="19" name="Graphic 18" descr="Stomach">
                <a:extLst>
                  <a:ext uri="{FF2B5EF4-FFF2-40B4-BE49-F238E27FC236}">
                    <a16:creationId xmlns:a16="http://schemas.microsoft.com/office/drawing/2014/main" id="{41156EB1-9CF1-5560-7ED1-BAE125F4CFE3}"/>
                  </a:ext>
                </a:extLst>
              </p:cNvPr>
              <p:cNvPicPr>
                <a:picLocks noChangeAspect="1"/>
              </p:cNvPicPr>
              <p:nvPr/>
            </p:nvPicPr>
            <p:blipFill>
              <a:blip r:embed="rId9">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4911787" y="2536921"/>
                <a:ext cx="540000" cy="540000"/>
              </a:xfrm>
              <a:prstGeom prst="rect">
                <a:avLst/>
              </a:prstGeom>
            </p:spPr>
          </p:pic>
          <p:pic>
            <p:nvPicPr>
              <p:cNvPr id="20" name="Graphic 19" descr="Kidneys">
                <a:extLst>
                  <a:ext uri="{FF2B5EF4-FFF2-40B4-BE49-F238E27FC236}">
                    <a16:creationId xmlns:a16="http://schemas.microsoft.com/office/drawing/2014/main" id="{721A70A9-8C9D-9CB8-DDCB-A30933954B51}"/>
                  </a:ext>
                </a:extLst>
              </p:cNvPr>
              <p:cNvPicPr>
                <a:picLocks noChangeAspect="1"/>
              </p:cNvPicPr>
              <p:nvPr/>
            </p:nvPicPr>
            <p:blipFill>
              <a:blip r:embed="rId11">
                <a:extLst>
                  <a:ext uri="{28A0092B-C50C-407E-A947-70E740481C1C}">
                    <a14:useLocalDpi xmlns:a14="http://schemas.microsoft.com/office/drawing/2010/main"/>
                  </a:ext>
                  <a:ext uri="{96DAC541-7B7A-43D3-8B79-37D633B846F1}">
                    <asvg:svgBlip xmlns:asvg="http://schemas.microsoft.com/office/drawing/2016/SVG/main" r:embed="rId12"/>
                  </a:ext>
                </a:extLst>
              </a:blip>
              <a:stretch>
                <a:fillRect/>
              </a:stretch>
            </p:blipFill>
            <p:spPr>
              <a:xfrm>
                <a:off x="5456145" y="1974395"/>
                <a:ext cx="540000" cy="540000"/>
              </a:xfrm>
              <a:prstGeom prst="rect">
                <a:avLst/>
              </a:prstGeom>
            </p:spPr>
          </p:pic>
        </p:grpSp>
        <p:pic>
          <p:nvPicPr>
            <p:cNvPr id="12" name="Graphic 11" descr="Group of people">
              <a:extLst>
                <a:ext uri="{FF2B5EF4-FFF2-40B4-BE49-F238E27FC236}">
                  <a16:creationId xmlns:a16="http://schemas.microsoft.com/office/drawing/2014/main" id="{8355B15D-78BE-EAEB-A272-BE63FF4DE8D9}"/>
                </a:ext>
              </a:extLst>
            </p:cNvPr>
            <p:cNvPicPr>
              <a:picLocks noChangeAspect="1"/>
            </p:cNvPicPr>
            <p:nvPr/>
          </p:nvPicPr>
          <p:blipFill>
            <a:blip r:embed="rId13">
              <a:extLst>
                <a:ext uri="{28A0092B-C50C-407E-A947-70E740481C1C}">
                  <a14:useLocalDpi xmlns:a14="http://schemas.microsoft.com/office/drawing/2010/main"/>
                </a:ext>
                <a:ext uri="{96DAC541-7B7A-43D3-8B79-37D633B846F1}">
                  <asvg:svgBlip xmlns:asvg="http://schemas.microsoft.com/office/drawing/2016/SVG/main" r:embed="rId14"/>
                </a:ext>
              </a:extLst>
            </a:blip>
            <a:stretch>
              <a:fillRect/>
            </a:stretch>
          </p:blipFill>
          <p:spPr>
            <a:xfrm>
              <a:off x="8120482" y="2724965"/>
              <a:ext cx="1219200" cy="1219200"/>
            </a:xfrm>
            <a:prstGeom prst="rect">
              <a:avLst/>
            </a:prstGeom>
          </p:spPr>
        </p:pic>
        <p:pic>
          <p:nvPicPr>
            <p:cNvPr id="13" name="Graphic 12" descr="Earth globe: Africa and Europe">
              <a:extLst>
                <a:ext uri="{FF2B5EF4-FFF2-40B4-BE49-F238E27FC236}">
                  <a16:creationId xmlns:a16="http://schemas.microsoft.com/office/drawing/2014/main" id="{FACAEEF7-302A-B5C5-114D-F22BF5B237A3}"/>
                </a:ext>
              </a:extLst>
            </p:cNvPr>
            <p:cNvPicPr>
              <a:picLocks noChangeAspect="1"/>
            </p:cNvPicPr>
            <p:nvPr/>
          </p:nvPicPr>
          <p:blipFill>
            <a:blip r:embed="rId15">
              <a:extLst>
                <a:ext uri="{28A0092B-C50C-407E-A947-70E740481C1C}">
                  <a14:useLocalDpi xmlns:a14="http://schemas.microsoft.com/office/drawing/2010/main"/>
                </a:ext>
                <a:ext uri="{96DAC541-7B7A-43D3-8B79-37D633B846F1}">
                  <asvg:svgBlip xmlns:asvg="http://schemas.microsoft.com/office/drawing/2016/SVG/main" r:embed="rId16"/>
                </a:ext>
              </a:extLst>
            </a:blip>
            <a:stretch>
              <a:fillRect/>
            </a:stretch>
          </p:blipFill>
          <p:spPr>
            <a:xfrm>
              <a:off x="10131449" y="2657293"/>
              <a:ext cx="1219200" cy="1219200"/>
            </a:xfrm>
            <a:prstGeom prst="rect">
              <a:avLst/>
            </a:prstGeom>
          </p:spPr>
        </p:pic>
        <p:sp>
          <p:nvSpPr>
            <p:cNvPr id="14" name="TextBox 13">
              <a:extLst>
                <a:ext uri="{FF2B5EF4-FFF2-40B4-BE49-F238E27FC236}">
                  <a16:creationId xmlns:a16="http://schemas.microsoft.com/office/drawing/2014/main" id="{328406B6-9C91-2AAA-2B0F-7A0CD16C86CD}"/>
                </a:ext>
              </a:extLst>
            </p:cNvPr>
            <p:cNvSpPr txBox="1"/>
            <p:nvPr/>
          </p:nvSpPr>
          <p:spPr>
            <a:xfrm>
              <a:off x="6072848" y="4475117"/>
              <a:ext cx="1604417" cy="666977"/>
            </a:xfrm>
            <a:prstGeom prst="rect">
              <a:avLst/>
            </a:prstGeom>
            <a:noFill/>
          </p:spPr>
          <p:txBody>
            <a:bodyPr wrap="square" lIns="0" rIns="0">
              <a:spAutoFit/>
            </a:bodyPr>
            <a:lstStyle/>
            <a:p>
              <a:pPr marL="0" marR="0" lvl="0" indent="0" algn="ctr" defTabSz="1219139" rtl="0" eaLnBrk="1" fontAlgn="auto" latinLnBrk="0" hangingPunct="1">
                <a:lnSpc>
                  <a:spcPct val="100000"/>
                </a:lnSpc>
                <a:spcBef>
                  <a:spcPts val="0"/>
                </a:spcBef>
                <a:spcAft>
                  <a:spcPts val="0"/>
                </a:spcAft>
                <a:buClrTx/>
                <a:buSzTx/>
                <a:buFontTx/>
                <a:buNone/>
                <a:tabLst/>
                <a:defRPr/>
              </a:pPr>
              <a:r>
                <a:rPr kumimoji="0" lang="en-GB" sz="1867" b="0" i="0" u="none" strike="noStrike" kern="1200" cap="none" spc="0" normalizeH="0" baseline="0" noProof="0">
                  <a:ln>
                    <a:noFill/>
                  </a:ln>
                  <a:solidFill>
                    <a:srgbClr val="000000"/>
                  </a:solidFill>
                  <a:effectLst/>
                  <a:uLnTx/>
                  <a:uFillTx/>
                  <a:latin typeface="Georgia"/>
                  <a:ea typeface="+mn-ea"/>
                  <a:cs typeface="+mn-cs"/>
                </a:rPr>
                <a:t>&gt; 23 different therapy areas</a:t>
              </a:r>
            </a:p>
          </p:txBody>
        </p:sp>
        <p:sp>
          <p:nvSpPr>
            <p:cNvPr id="15" name="TextBox 14">
              <a:extLst>
                <a:ext uri="{FF2B5EF4-FFF2-40B4-BE49-F238E27FC236}">
                  <a16:creationId xmlns:a16="http://schemas.microsoft.com/office/drawing/2014/main" id="{8606B47D-B76D-E8CC-2435-939C882A6364}"/>
                </a:ext>
              </a:extLst>
            </p:cNvPr>
            <p:cNvSpPr txBox="1"/>
            <p:nvPr/>
          </p:nvSpPr>
          <p:spPr>
            <a:xfrm>
              <a:off x="8011074" y="4475118"/>
              <a:ext cx="1604417" cy="666977"/>
            </a:xfrm>
            <a:prstGeom prst="rect">
              <a:avLst/>
            </a:prstGeom>
            <a:noFill/>
          </p:spPr>
          <p:txBody>
            <a:bodyPr wrap="square" lIns="0" rIns="0">
              <a:spAutoFit/>
            </a:bodyPr>
            <a:lstStyle/>
            <a:p>
              <a:pPr marL="0" marR="0" lvl="0" indent="0" algn="ctr" defTabSz="1219139" rtl="0" eaLnBrk="1" fontAlgn="auto" latinLnBrk="0" hangingPunct="1">
                <a:lnSpc>
                  <a:spcPct val="100000"/>
                </a:lnSpc>
                <a:spcBef>
                  <a:spcPts val="0"/>
                </a:spcBef>
                <a:spcAft>
                  <a:spcPts val="0"/>
                </a:spcAft>
                <a:buClrTx/>
                <a:buSzTx/>
                <a:buFontTx/>
                <a:buNone/>
                <a:tabLst/>
                <a:defRPr/>
              </a:pPr>
              <a:r>
                <a:rPr kumimoji="0" lang="en-GB" sz="1867" b="0" i="0" u="none" strike="noStrike" kern="1200" cap="none" spc="0" normalizeH="0" baseline="0" noProof="0">
                  <a:ln>
                    <a:noFill/>
                  </a:ln>
                  <a:solidFill>
                    <a:srgbClr val="000000"/>
                  </a:solidFill>
                  <a:effectLst/>
                  <a:uLnTx/>
                  <a:uFillTx/>
                  <a:latin typeface="Georgia"/>
                  <a:ea typeface="+mn-ea"/>
                  <a:cs typeface="+mn-cs"/>
                </a:rPr>
                <a:t>&gt; 27,000 patients</a:t>
              </a:r>
            </a:p>
          </p:txBody>
        </p:sp>
        <p:sp>
          <p:nvSpPr>
            <p:cNvPr id="16" name="TextBox 15">
              <a:extLst>
                <a:ext uri="{FF2B5EF4-FFF2-40B4-BE49-F238E27FC236}">
                  <a16:creationId xmlns:a16="http://schemas.microsoft.com/office/drawing/2014/main" id="{35B34103-9CF7-7D40-160B-15DA2D105F8B}"/>
                </a:ext>
              </a:extLst>
            </p:cNvPr>
            <p:cNvSpPr txBox="1"/>
            <p:nvPr/>
          </p:nvSpPr>
          <p:spPr>
            <a:xfrm>
              <a:off x="9866656" y="4475118"/>
              <a:ext cx="1604417" cy="954300"/>
            </a:xfrm>
            <a:prstGeom prst="rect">
              <a:avLst/>
            </a:prstGeom>
            <a:noFill/>
          </p:spPr>
          <p:txBody>
            <a:bodyPr wrap="square" lIns="0" rIns="0">
              <a:spAutoFit/>
            </a:bodyPr>
            <a:lstStyle/>
            <a:p>
              <a:pPr marL="0" marR="0" lvl="0" indent="0" algn="ctr" defTabSz="1219139" rtl="0" eaLnBrk="1" fontAlgn="auto" latinLnBrk="0" hangingPunct="1">
                <a:lnSpc>
                  <a:spcPct val="100000"/>
                </a:lnSpc>
                <a:spcBef>
                  <a:spcPts val="0"/>
                </a:spcBef>
                <a:spcAft>
                  <a:spcPts val="0"/>
                </a:spcAft>
                <a:buClrTx/>
                <a:buSzTx/>
                <a:buFontTx/>
                <a:buNone/>
                <a:tabLst/>
                <a:defRPr/>
              </a:pPr>
              <a:r>
                <a:rPr kumimoji="0" lang="en-GB" sz="1867" b="0" i="0" u="none" strike="noStrike" kern="1200" cap="none" spc="0" normalizeH="0" baseline="0" noProof="0" dirty="0">
                  <a:ln>
                    <a:noFill/>
                  </a:ln>
                  <a:solidFill>
                    <a:srgbClr val="000000"/>
                  </a:solidFill>
                  <a:effectLst/>
                  <a:uLnTx/>
                  <a:uFillTx/>
                  <a:latin typeface="Georgia"/>
                  <a:ea typeface="+mn-ea"/>
                  <a:cs typeface="+mn-cs"/>
                </a:rPr>
                <a:t>&gt;18 countries &amp; healthcare systems</a:t>
              </a:r>
            </a:p>
          </p:txBody>
        </p:sp>
      </p:grpSp>
      <p:grpSp>
        <p:nvGrpSpPr>
          <p:cNvPr id="23" name="Group 22">
            <a:extLst>
              <a:ext uri="{FF2B5EF4-FFF2-40B4-BE49-F238E27FC236}">
                <a16:creationId xmlns:a16="http://schemas.microsoft.com/office/drawing/2014/main" id="{B16D2235-9A3C-F48F-EB4E-9CD234F092B8}"/>
              </a:ext>
            </a:extLst>
          </p:cNvPr>
          <p:cNvGrpSpPr/>
          <p:nvPr/>
        </p:nvGrpSpPr>
        <p:grpSpPr>
          <a:xfrm>
            <a:off x="669925" y="2568225"/>
            <a:ext cx="4513084" cy="2231186"/>
            <a:chOff x="656615" y="2514346"/>
            <a:chExt cx="4513084" cy="2231186"/>
          </a:xfrm>
        </p:grpSpPr>
        <p:sp>
          <p:nvSpPr>
            <p:cNvPr id="24" name="Rectangle 23">
              <a:extLst>
                <a:ext uri="{FF2B5EF4-FFF2-40B4-BE49-F238E27FC236}">
                  <a16:creationId xmlns:a16="http://schemas.microsoft.com/office/drawing/2014/main" id="{BACCE0A6-E1C1-D8AB-9D38-CF09B79500A1}"/>
                </a:ext>
              </a:extLst>
            </p:cNvPr>
            <p:cNvSpPr/>
            <p:nvPr/>
          </p:nvSpPr>
          <p:spPr bwMode="auto">
            <a:xfrm>
              <a:off x="1014894" y="4177610"/>
              <a:ext cx="3746345" cy="128035"/>
            </a:xfrm>
            <a:prstGeom prst="rect">
              <a:avLst/>
            </a:prstGeom>
            <a:solidFill>
              <a:schemeClr val="accent1"/>
            </a:solidFill>
            <a:ln w="19050" cap="flat" cmpd="sng" algn="ctr">
              <a:noFill/>
              <a:prstDash val="solid"/>
              <a:round/>
              <a:headEnd type="none" w="med" len="med"/>
              <a:tailEnd type="none" w="med" len="med"/>
            </a:ln>
            <a:effectLst/>
          </p:spPr>
          <p:txBody>
            <a:bodyPr vert="horz" wrap="square" lIns="121920" tIns="60960" rIns="121920" bIns="60960" numCol="1" rtlCol="0" anchor="t" anchorCtr="0" compatLnSpc="1">
              <a:prstTxWarp prst="textNoShape">
                <a:avLst/>
              </a:prstTxWarp>
            </a:bodyPr>
            <a:lstStyle/>
            <a:p>
              <a:pPr marL="0" marR="0" lvl="0" indent="0" algn="ctr" defTabSz="1219139" rtl="0" eaLnBrk="1" fontAlgn="base" latinLnBrk="0" hangingPunct="1">
                <a:lnSpc>
                  <a:spcPct val="100000"/>
                </a:lnSpc>
                <a:spcBef>
                  <a:spcPct val="0"/>
                </a:spcBef>
                <a:spcAft>
                  <a:spcPct val="0"/>
                </a:spcAft>
                <a:buClrTx/>
                <a:buSzTx/>
                <a:buFontTx/>
                <a:buNone/>
                <a:tabLst/>
                <a:defRPr/>
              </a:pPr>
              <a:endParaRPr kumimoji="0" lang="en-GB" sz="11200" b="0" i="0" u="none" strike="noStrike" kern="1200" cap="none" spc="0" normalizeH="0" baseline="0" noProof="0">
                <a:ln>
                  <a:noFill/>
                </a:ln>
                <a:solidFill>
                  <a:srgbClr val="009CDE"/>
                </a:solidFill>
                <a:effectLst/>
                <a:uLnTx/>
                <a:uFillTx/>
                <a:latin typeface="Georgia"/>
                <a:ea typeface="+mn-ea"/>
                <a:cs typeface="+mn-cs"/>
                <a:sym typeface="Gill Sans" charset="0"/>
              </a:endParaRPr>
            </a:p>
          </p:txBody>
        </p:sp>
        <p:sp>
          <p:nvSpPr>
            <p:cNvPr id="25" name="Isosceles Triangle 8">
              <a:extLst>
                <a:ext uri="{FF2B5EF4-FFF2-40B4-BE49-F238E27FC236}">
                  <a16:creationId xmlns:a16="http://schemas.microsoft.com/office/drawing/2014/main" id="{EDB97132-A121-A1BA-3D51-998535FDDEC3}"/>
                </a:ext>
              </a:extLst>
            </p:cNvPr>
            <p:cNvSpPr/>
            <p:nvPr/>
          </p:nvSpPr>
          <p:spPr bwMode="auto">
            <a:xfrm>
              <a:off x="2671478" y="4332129"/>
              <a:ext cx="433175" cy="413403"/>
            </a:xfrm>
            <a:prstGeom prst="triangle">
              <a:avLst/>
            </a:prstGeom>
            <a:solidFill>
              <a:schemeClr val="accent1"/>
            </a:solidFill>
            <a:ln w="19050" cap="flat" cmpd="sng" algn="ctr">
              <a:noFill/>
              <a:prstDash val="solid"/>
              <a:round/>
              <a:headEnd type="none" w="med" len="med"/>
              <a:tailEnd type="none" w="med" len="med"/>
            </a:ln>
            <a:effectLst/>
          </p:spPr>
          <p:txBody>
            <a:bodyPr vert="horz" wrap="square" lIns="121920" tIns="60960" rIns="121920" bIns="60960" numCol="1" rtlCol="0" anchor="t" anchorCtr="0" compatLnSpc="1">
              <a:prstTxWarp prst="textNoShape">
                <a:avLst/>
              </a:prstTxWarp>
            </a:bodyPr>
            <a:lstStyle/>
            <a:p>
              <a:pPr marL="0" marR="0" lvl="0" indent="0" algn="ctr" defTabSz="1219139" rtl="0" eaLnBrk="1" fontAlgn="base" latinLnBrk="0" hangingPunct="1">
                <a:lnSpc>
                  <a:spcPct val="100000"/>
                </a:lnSpc>
                <a:spcBef>
                  <a:spcPct val="0"/>
                </a:spcBef>
                <a:spcAft>
                  <a:spcPct val="0"/>
                </a:spcAft>
                <a:buClrTx/>
                <a:buSzTx/>
                <a:buFontTx/>
                <a:buNone/>
                <a:tabLst/>
                <a:defRPr/>
              </a:pPr>
              <a:endParaRPr kumimoji="0" lang="en-GB" sz="11200" b="0" i="0" u="none" strike="noStrike" kern="1200" cap="none" spc="0" normalizeH="0" baseline="0" noProof="0">
                <a:ln>
                  <a:noFill/>
                </a:ln>
                <a:solidFill>
                  <a:srgbClr val="009CDE"/>
                </a:solidFill>
                <a:effectLst/>
                <a:uLnTx/>
                <a:uFillTx/>
                <a:latin typeface="Georgia"/>
                <a:ea typeface="+mn-ea"/>
                <a:cs typeface="+mn-cs"/>
                <a:sym typeface="Gill Sans" charset="0"/>
              </a:endParaRPr>
            </a:p>
          </p:txBody>
        </p:sp>
        <p:sp>
          <p:nvSpPr>
            <p:cNvPr id="26" name="Oval 25">
              <a:extLst>
                <a:ext uri="{FF2B5EF4-FFF2-40B4-BE49-F238E27FC236}">
                  <a16:creationId xmlns:a16="http://schemas.microsoft.com/office/drawing/2014/main" id="{562435F7-F087-506D-A7E2-279D1A4295D6}"/>
                </a:ext>
              </a:extLst>
            </p:cNvPr>
            <p:cNvSpPr/>
            <p:nvPr/>
          </p:nvSpPr>
          <p:spPr bwMode="auto">
            <a:xfrm>
              <a:off x="656615" y="2514346"/>
              <a:ext cx="1671104" cy="1663265"/>
            </a:xfrm>
            <a:prstGeom prst="ellipse">
              <a:avLst/>
            </a:prstGeom>
            <a:solidFill>
              <a:schemeClr val="accent6"/>
            </a:solidFill>
            <a:ln w="19050" cap="flat" cmpd="sng" algn="ctr">
              <a:noFill/>
              <a:prstDash val="solid"/>
              <a:miter lim="800000"/>
            </a:ln>
            <a:effectLst/>
          </p:spPr>
          <p:txBody>
            <a:bodyPr rtlCol="0" anchor="ctr"/>
            <a:lstStyle/>
            <a:p>
              <a:pPr marL="0" marR="0" lvl="0" indent="0" algn="ctr" defTabSz="1219139"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white"/>
                </a:solidFill>
                <a:effectLst/>
                <a:uLnTx/>
                <a:uFillTx/>
                <a:latin typeface="Georgia"/>
                <a:ea typeface="+mn-ea"/>
                <a:cs typeface="+mn-cs"/>
                <a:sym typeface="Gill Sans" charset="0"/>
              </a:endParaRPr>
            </a:p>
          </p:txBody>
        </p:sp>
        <p:sp>
          <p:nvSpPr>
            <p:cNvPr id="27" name="Oval 26">
              <a:extLst>
                <a:ext uri="{FF2B5EF4-FFF2-40B4-BE49-F238E27FC236}">
                  <a16:creationId xmlns:a16="http://schemas.microsoft.com/office/drawing/2014/main" id="{74FE5D07-D2A2-652B-0DB3-3BFB96D11F6D}"/>
                </a:ext>
              </a:extLst>
            </p:cNvPr>
            <p:cNvSpPr/>
            <p:nvPr/>
          </p:nvSpPr>
          <p:spPr bwMode="auto">
            <a:xfrm>
              <a:off x="3498595" y="2514346"/>
              <a:ext cx="1671104" cy="1663265"/>
            </a:xfrm>
            <a:prstGeom prst="ellipse">
              <a:avLst/>
            </a:prstGeom>
            <a:solidFill>
              <a:schemeClr val="tx2"/>
            </a:solidFill>
            <a:ln w="19050" cap="flat" cmpd="sng" algn="ctr">
              <a:noFill/>
              <a:prstDash val="solid"/>
              <a:miter lim="800000"/>
            </a:ln>
            <a:effectLst/>
          </p:spPr>
          <p:txBody>
            <a:bodyPr rtlCol="0" anchor="ctr"/>
            <a:lstStyle/>
            <a:p>
              <a:pPr marL="0" marR="0" lvl="0" indent="0" algn="ctr" defTabSz="1219139"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Georgia"/>
                <a:ea typeface="+mn-ea"/>
                <a:cs typeface="+mn-cs"/>
                <a:sym typeface="Gill Sans" charset="0"/>
              </a:endParaRPr>
            </a:p>
          </p:txBody>
        </p:sp>
        <p:sp>
          <p:nvSpPr>
            <p:cNvPr id="28" name="TextBox 27">
              <a:extLst>
                <a:ext uri="{FF2B5EF4-FFF2-40B4-BE49-F238E27FC236}">
                  <a16:creationId xmlns:a16="http://schemas.microsoft.com/office/drawing/2014/main" id="{89A9169B-F0AA-6200-11C6-FAC03313B3A7}"/>
                </a:ext>
              </a:extLst>
            </p:cNvPr>
            <p:cNvSpPr txBox="1"/>
            <p:nvPr/>
          </p:nvSpPr>
          <p:spPr>
            <a:xfrm>
              <a:off x="739089" y="3012490"/>
              <a:ext cx="1506157" cy="666977"/>
            </a:xfrm>
            <a:prstGeom prst="rect">
              <a:avLst/>
            </a:prstGeom>
            <a:noFill/>
          </p:spPr>
          <p:txBody>
            <a:bodyPr wrap="square" rtlCol="0">
              <a:spAutoFit/>
            </a:bodyPr>
            <a:lstStyle/>
            <a:p>
              <a:pPr marL="0" marR="0" lvl="0" indent="0" algn="ctr" defTabSz="1219108" rtl="0" eaLnBrk="1" fontAlgn="auto" latinLnBrk="0" hangingPunct="1">
                <a:lnSpc>
                  <a:spcPct val="100000"/>
                </a:lnSpc>
                <a:spcBef>
                  <a:spcPts val="0"/>
                </a:spcBef>
                <a:spcAft>
                  <a:spcPts val="0"/>
                </a:spcAft>
                <a:buClrTx/>
                <a:buSzTx/>
                <a:buFontTx/>
                <a:buNone/>
                <a:tabLst/>
                <a:defRPr/>
              </a:pPr>
              <a:r>
                <a:rPr kumimoji="0" lang="en-GB" sz="1867" b="1" i="0" u="none" strike="noStrike" kern="1200" cap="none" spc="0" normalizeH="0" baseline="0" noProof="0" dirty="0">
                  <a:ln>
                    <a:noFill/>
                  </a:ln>
                  <a:solidFill>
                    <a:prstClr val="white"/>
                  </a:solidFill>
                  <a:effectLst/>
                  <a:uLnTx/>
                  <a:uFillTx/>
                  <a:latin typeface="Georgia"/>
                  <a:ea typeface="+mn-ea"/>
                  <a:cs typeface="Arial" charset="0"/>
                </a:rPr>
                <a:t>Necessity</a:t>
              </a:r>
              <a:r>
                <a:rPr kumimoji="0" lang="en-GB" sz="1867" b="0" i="0" u="none" strike="noStrike" kern="1200" cap="none" spc="0" normalizeH="0" baseline="0" noProof="0" dirty="0">
                  <a:ln>
                    <a:noFill/>
                  </a:ln>
                  <a:solidFill>
                    <a:prstClr val="white"/>
                  </a:solidFill>
                  <a:effectLst/>
                  <a:uLnTx/>
                  <a:uFillTx/>
                  <a:latin typeface="Georgia"/>
                  <a:ea typeface="+mn-ea"/>
                  <a:cs typeface="Arial" charset="0"/>
                </a:rPr>
                <a:t> </a:t>
              </a:r>
            </a:p>
            <a:p>
              <a:pPr marL="0" marR="0" lvl="0" indent="0" algn="ctr" defTabSz="1219108" rtl="0" eaLnBrk="1" fontAlgn="auto" latinLnBrk="0" hangingPunct="1">
                <a:lnSpc>
                  <a:spcPct val="100000"/>
                </a:lnSpc>
                <a:spcBef>
                  <a:spcPts val="0"/>
                </a:spcBef>
                <a:spcAft>
                  <a:spcPts val="0"/>
                </a:spcAft>
                <a:buClrTx/>
                <a:buSzTx/>
                <a:buFontTx/>
                <a:buNone/>
                <a:tabLst/>
                <a:defRPr/>
              </a:pPr>
              <a:r>
                <a:rPr kumimoji="0" lang="en-GB" sz="1867" b="0" i="0" u="none" strike="noStrike" kern="1200" cap="none" spc="0" normalizeH="0" baseline="0" noProof="0" dirty="0">
                  <a:ln>
                    <a:noFill/>
                  </a:ln>
                  <a:solidFill>
                    <a:prstClr val="white"/>
                  </a:solidFill>
                  <a:effectLst/>
                  <a:uLnTx/>
                  <a:uFillTx/>
                  <a:latin typeface="Georgia"/>
                  <a:ea typeface="+mn-ea"/>
                  <a:cs typeface="Arial" charset="0"/>
                </a:rPr>
                <a:t>for action </a:t>
              </a:r>
            </a:p>
          </p:txBody>
        </p:sp>
        <p:sp>
          <p:nvSpPr>
            <p:cNvPr id="29" name="TextBox 28">
              <a:extLst>
                <a:ext uri="{FF2B5EF4-FFF2-40B4-BE49-F238E27FC236}">
                  <a16:creationId xmlns:a16="http://schemas.microsoft.com/office/drawing/2014/main" id="{C17E6141-0781-1408-C5E9-F3E72331DC2F}"/>
                </a:ext>
              </a:extLst>
            </p:cNvPr>
            <p:cNvSpPr txBox="1"/>
            <p:nvPr/>
          </p:nvSpPr>
          <p:spPr>
            <a:xfrm>
              <a:off x="3560665" y="3012490"/>
              <a:ext cx="1546964" cy="666977"/>
            </a:xfrm>
            <a:prstGeom prst="rect">
              <a:avLst/>
            </a:prstGeom>
            <a:noFill/>
          </p:spPr>
          <p:txBody>
            <a:bodyPr wrap="square" rtlCol="0">
              <a:spAutoFit/>
            </a:bodyPr>
            <a:lstStyle/>
            <a:p>
              <a:pPr marL="0" marR="0" lvl="0" indent="0" algn="ctr" defTabSz="1219108" rtl="0" eaLnBrk="1" fontAlgn="auto" latinLnBrk="0" hangingPunct="1">
                <a:lnSpc>
                  <a:spcPct val="100000"/>
                </a:lnSpc>
                <a:spcBef>
                  <a:spcPts val="0"/>
                </a:spcBef>
                <a:spcAft>
                  <a:spcPts val="0"/>
                </a:spcAft>
                <a:buClrTx/>
                <a:buSzTx/>
                <a:buFontTx/>
                <a:buNone/>
                <a:tabLst/>
                <a:defRPr/>
              </a:pPr>
              <a:r>
                <a:rPr kumimoji="0" lang="en-GB" sz="1867" b="1" i="0" u="none" strike="noStrike" kern="1200" cap="none" spc="0" normalizeH="0" baseline="0" noProof="0" dirty="0">
                  <a:ln>
                    <a:noFill/>
                  </a:ln>
                  <a:solidFill>
                    <a:prstClr val="white"/>
                  </a:solidFill>
                  <a:effectLst/>
                  <a:uLnTx/>
                  <a:uFillTx/>
                  <a:latin typeface="Georgia"/>
                  <a:ea typeface="+mn-ea"/>
                  <a:cs typeface="Arial" charset="0"/>
                </a:rPr>
                <a:t>Concerns</a:t>
              </a:r>
              <a:r>
                <a:rPr kumimoji="0" lang="en-GB" sz="1867" b="0" i="0" u="none" strike="noStrike" kern="1200" cap="none" spc="0" normalizeH="0" baseline="0" noProof="0" dirty="0">
                  <a:ln>
                    <a:noFill/>
                  </a:ln>
                  <a:solidFill>
                    <a:prstClr val="white"/>
                  </a:solidFill>
                  <a:effectLst/>
                  <a:uLnTx/>
                  <a:uFillTx/>
                  <a:latin typeface="Georgia"/>
                  <a:ea typeface="+mn-ea"/>
                  <a:cs typeface="Arial" charset="0"/>
                </a:rPr>
                <a:t> </a:t>
              </a:r>
            </a:p>
            <a:p>
              <a:pPr marL="0" marR="0" lvl="0" indent="0" algn="ctr" defTabSz="1219108" rtl="0" eaLnBrk="1" fontAlgn="auto" latinLnBrk="0" hangingPunct="1">
                <a:lnSpc>
                  <a:spcPct val="100000"/>
                </a:lnSpc>
                <a:spcBef>
                  <a:spcPts val="0"/>
                </a:spcBef>
                <a:spcAft>
                  <a:spcPts val="0"/>
                </a:spcAft>
                <a:buClrTx/>
                <a:buSzTx/>
                <a:buFontTx/>
                <a:buNone/>
                <a:tabLst/>
                <a:defRPr/>
              </a:pPr>
              <a:r>
                <a:rPr kumimoji="0" lang="en-GB" sz="1867" b="0" i="0" u="none" strike="noStrike" kern="1200" cap="none" spc="0" normalizeH="0" baseline="0" noProof="0" dirty="0">
                  <a:ln>
                    <a:noFill/>
                  </a:ln>
                  <a:solidFill>
                    <a:prstClr val="white"/>
                  </a:solidFill>
                  <a:effectLst/>
                  <a:uLnTx/>
                  <a:uFillTx/>
                  <a:latin typeface="Georgia"/>
                  <a:ea typeface="+mn-ea"/>
                  <a:cs typeface="Arial" charset="0"/>
                </a:rPr>
                <a:t>about action </a:t>
              </a:r>
            </a:p>
          </p:txBody>
        </p:sp>
      </p:grpSp>
      <p:sp>
        <p:nvSpPr>
          <p:cNvPr id="3" name="Text Placeholder 7">
            <a:extLst>
              <a:ext uri="{FF2B5EF4-FFF2-40B4-BE49-F238E27FC236}">
                <a16:creationId xmlns:a16="http://schemas.microsoft.com/office/drawing/2014/main" id="{1A100C72-CB8B-2AC1-44A4-DA0E066D12FB}"/>
              </a:ext>
            </a:extLst>
          </p:cNvPr>
          <p:cNvSpPr txBox="1">
            <a:spLocks/>
          </p:cNvSpPr>
          <p:nvPr/>
        </p:nvSpPr>
        <p:spPr>
          <a:xfrm>
            <a:off x="670559" y="5980044"/>
            <a:ext cx="10035538" cy="528606"/>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1. Foot H, La Caze A, Gujral G, Cottrell N. The necessity-concerns framework predicts adherence to medication in multiple illness conditions: A meta-analysis. Patient Educ Couns. 2016;99(5):706-17; 2. Horne R, Chapman SC, Parham R, Freemantle N, Forbes A, Cooper V. Understanding patients' adherence-related beliefs about medicines prescribed for long-term conditions: a meta-analytic review of the Necessity-Concerns Framework.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PLoS</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One. 2013;8(12): e80633</a:t>
            </a:r>
          </a:p>
        </p:txBody>
      </p:sp>
      <p:sp>
        <p:nvSpPr>
          <p:cNvPr id="30" name="TextBox 29">
            <a:extLst>
              <a:ext uri="{FF2B5EF4-FFF2-40B4-BE49-F238E27FC236}">
                <a16:creationId xmlns:a16="http://schemas.microsoft.com/office/drawing/2014/main" id="{2A0CEFB3-A6CD-C226-2C8A-6C923C1FB691}"/>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GLO2248421</a:t>
            </a:r>
          </a:p>
        </p:txBody>
      </p:sp>
    </p:spTree>
    <p:extLst>
      <p:ext uri="{BB962C8B-B14F-4D97-AF65-F5344CB8AC3E}">
        <p14:creationId xmlns:p14="http://schemas.microsoft.com/office/powerpoint/2010/main" val="2669912513"/>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780F1E4-0678-7F20-52A2-320E3A16B5F5}"/>
              </a:ext>
            </a:extLst>
          </p:cNvPr>
          <p:cNvGraphicFramePr>
            <a:graphicFrameLocks noChangeAspect="1"/>
          </p:cNvGraphicFramePr>
          <p:nvPr>
            <p:custDataLst>
              <p:tags r:id="rId1"/>
            </p:custDataLst>
            <p:extLst>
              <p:ext uri="{D42A27DB-BD31-4B8C-83A1-F6EECF244321}">
                <p14:modId xmlns:p14="http://schemas.microsoft.com/office/powerpoint/2010/main" val="199042322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B780F1E4-0678-7F20-52A2-320E3A16B5F5}"/>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B74066BD-4407-9FE6-C8A6-3FE556C7EDB3}"/>
              </a:ext>
            </a:extLst>
          </p:cNvPr>
          <p:cNvSpPr>
            <a:spLocks noGrp="1"/>
          </p:cNvSpPr>
          <p:nvPr>
            <p:ph type="title"/>
          </p:nvPr>
        </p:nvSpPr>
        <p:spPr/>
        <p:txBody>
          <a:bodyPr vert="horz"/>
          <a:lstStyle/>
          <a:p>
            <a:r>
              <a:rPr lang="en-US" dirty="0"/>
              <a:t>Specific concerns about medicines: Beyond side-effects</a:t>
            </a:r>
          </a:p>
        </p:txBody>
      </p:sp>
      <p:sp>
        <p:nvSpPr>
          <p:cNvPr id="6" name="Text Placeholder 5">
            <a:extLst>
              <a:ext uri="{FF2B5EF4-FFF2-40B4-BE49-F238E27FC236}">
                <a16:creationId xmlns:a16="http://schemas.microsoft.com/office/drawing/2014/main" id="{77ACD5CD-30D7-A919-F427-75D19CA71F93}"/>
              </a:ext>
            </a:extLst>
          </p:cNvPr>
          <p:cNvSpPr txBox="1">
            <a:spLocks/>
          </p:cNvSpPr>
          <p:nvPr/>
        </p:nvSpPr>
        <p:spPr>
          <a:xfrm>
            <a:off x="647700" y="1447800"/>
            <a:ext cx="10972800" cy="520701"/>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N = 1871 (a survey of 1 in 10 members of </a:t>
            </a:r>
            <a:r>
              <a:rPr kumimoji="0" lang="en-US" sz="1600" b="0" i="0" u="none" strike="noStrike" kern="1200" cap="none" spc="0" normalizeH="0" baseline="0" noProof="0" dirty="0" err="1">
                <a:ln>
                  <a:noFill/>
                </a:ln>
                <a:solidFill>
                  <a:prstClr val="white"/>
                </a:solidFill>
                <a:effectLst/>
                <a:uLnTx/>
                <a:uFillTx/>
                <a:latin typeface="Georgia"/>
                <a:ea typeface="+mn-ea"/>
                <a:cs typeface="Calibri" panose="020F0502020204030204" pitchFamily="34" charset="0"/>
              </a:rPr>
              <a:t>crohn’s</a:t>
            </a:r>
            <a:r>
              <a:rPr kumimoji="0" lang="en-US" sz="16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 and colitis </a:t>
            </a:r>
            <a:r>
              <a:rPr kumimoji="0" lang="en-US" sz="1600" b="0" i="0" u="none" strike="noStrike" kern="1200" cap="none" spc="0" normalizeH="0" baseline="0" noProof="0" dirty="0" err="1">
                <a:ln>
                  <a:noFill/>
                </a:ln>
                <a:solidFill>
                  <a:prstClr val="white"/>
                </a:solidFill>
                <a:effectLst/>
                <a:uLnTx/>
                <a:uFillTx/>
                <a:latin typeface="Georgia"/>
                <a:ea typeface="+mn-ea"/>
                <a:cs typeface="Calibri" panose="020F0502020204030204" pitchFamily="34" charset="0"/>
              </a:rPr>
              <a:t>uk</a:t>
            </a:r>
            <a:r>
              <a:rPr kumimoji="0" lang="en-US" sz="16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a:t>
            </a:r>
            <a:r>
              <a:rPr kumimoji="0" lang="en-US" sz="1600" b="0" i="0" u="none" strike="noStrike" kern="1200" cap="none" spc="0" normalizeH="0" baseline="30000" noProof="0" dirty="0">
                <a:ln>
                  <a:noFill/>
                </a:ln>
                <a:solidFill>
                  <a:prstClr val="white"/>
                </a:solidFill>
                <a:effectLst/>
                <a:uLnTx/>
                <a:uFillTx/>
                <a:latin typeface="Georgia"/>
                <a:ea typeface="+mn-ea"/>
                <a:cs typeface="Calibri" panose="020F0502020204030204" pitchFamily="34" charset="0"/>
              </a:rPr>
              <a:t>1,4</a:t>
            </a:r>
          </a:p>
        </p:txBody>
      </p:sp>
      <p:graphicFrame>
        <p:nvGraphicFramePr>
          <p:cNvPr id="7" name="Content Placeholder 9">
            <a:extLst>
              <a:ext uri="{FF2B5EF4-FFF2-40B4-BE49-F238E27FC236}">
                <a16:creationId xmlns:a16="http://schemas.microsoft.com/office/drawing/2014/main" id="{41EF86B8-B4D0-6CB7-34F8-A833A3EE89F9}"/>
              </a:ext>
            </a:extLst>
          </p:cNvPr>
          <p:cNvGraphicFramePr>
            <a:graphicFrameLocks/>
          </p:cNvGraphicFramePr>
          <p:nvPr/>
        </p:nvGraphicFramePr>
        <p:xfrm>
          <a:off x="670561" y="2070100"/>
          <a:ext cx="10935587" cy="2929452"/>
        </p:xfrm>
        <a:graphic>
          <a:graphicData uri="http://schemas.openxmlformats.org/drawingml/2006/chart">
            <c:chart xmlns:c="http://schemas.openxmlformats.org/drawingml/2006/chart" xmlns:r="http://schemas.openxmlformats.org/officeDocument/2006/relationships" r:id="rId5"/>
          </a:graphicData>
        </a:graphic>
      </p:graphicFrame>
      <p:sp>
        <p:nvSpPr>
          <p:cNvPr id="8" name="TextBox 7">
            <a:extLst>
              <a:ext uri="{FF2B5EF4-FFF2-40B4-BE49-F238E27FC236}">
                <a16:creationId xmlns:a16="http://schemas.microsoft.com/office/drawing/2014/main" id="{4CB2C60C-20A6-51D7-A819-F1C9DD85F226}"/>
              </a:ext>
            </a:extLst>
          </p:cNvPr>
          <p:cNvSpPr txBox="1"/>
          <p:nvPr/>
        </p:nvSpPr>
        <p:spPr>
          <a:xfrm>
            <a:off x="6102964" y="4978437"/>
            <a:ext cx="5517536" cy="184666"/>
          </a:xfrm>
          <a:prstGeom prst="rect">
            <a:avLst/>
          </a:prstGeom>
          <a:noFill/>
        </p:spPr>
        <p:txBody>
          <a:bodyPr wrap="none" lIns="0" tIns="0" rIns="0" bIns="0" anchor="ctr" anchorCtr="0">
            <a:spAutoFit/>
          </a:bodyPr>
          <a:lstStyle/>
          <a:p>
            <a:pPr marL="0" marR="0" lvl="0" indent="0" algn="ctr" defTabSz="1219139" rtl="0" eaLnBrk="0" fontAlgn="base" latinLnBrk="0" hangingPunct="0">
              <a:lnSpc>
                <a:spcPct val="100000"/>
              </a:lnSpc>
              <a:spcBef>
                <a:spcPct val="50000"/>
              </a:spcBef>
              <a:spcAft>
                <a:spcPct val="0"/>
              </a:spcAft>
              <a:buClrTx/>
              <a:buSzTx/>
              <a:buFontTx/>
              <a:buNone/>
              <a:tabLst/>
              <a:defRPr/>
            </a:pPr>
            <a:r>
              <a:rPr kumimoji="0" lang="en-GB" sz="1200" b="1" i="0" u="none" strike="noStrike" kern="1200" cap="none" spc="0" normalizeH="0" baseline="0" noProof="0" dirty="0">
                <a:ln>
                  <a:noFill/>
                </a:ln>
                <a:solidFill>
                  <a:srgbClr val="000000"/>
                </a:solidFill>
                <a:effectLst/>
                <a:uLnTx/>
                <a:uFillTx/>
                <a:latin typeface="Georgia"/>
                <a:ea typeface="+mn-ea"/>
                <a:cs typeface="Arial" panose="020B0604020202020204" pitchFamily="34" charset="0"/>
              </a:rPr>
              <a:t>Percentage of patients who reported that they agreed/strongly agreed </a:t>
            </a:r>
            <a:endParaRPr kumimoji="0" lang="en-US" sz="1200" b="1" i="0" u="none" strike="noStrike" kern="1200" cap="none" spc="0" normalizeH="0" baseline="0" noProof="0" dirty="0">
              <a:ln>
                <a:noFill/>
              </a:ln>
              <a:solidFill>
                <a:srgbClr val="000000"/>
              </a:solidFill>
              <a:effectLst/>
              <a:uLnTx/>
              <a:uFillTx/>
              <a:latin typeface="Georgia"/>
              <a:ea typeface="+mn-ea"/>
              <a:cs typeface="Arial" panose="020B0604020202020204" pitchFamily="34" charset="0"/>
            </a:endParaRPr>
          </a:p>
        </p:txBody>
      </p:sp>
      <p:sp>
        <p:nvSpPr>
          <p:cNvPr id="9" name="Text Placeholder 5">
            <a:extLst>
              <a:ext uri="{FF2B5EF4-FFF2-40B4-BE49-F238E27FC236}">
                <a16:creationId xmlns:a16="http://schemas.microsoft.com/office/drawing/2014/main" id="{D9B87C2B-5AF1-20E7-B2CC-8344D0EC5444}"/>
              </a:ext>
            </a:extLst>
          </p:cNvPr>
          <p:cNvSpPr txBox="1">
            <a:spLocks/>
          </p:cNvSpPr>
          <p:nvPr/>
        </p:nvSpPr>
        <p:spPr>
          <a:xfrm>
            <a:off x="670560" y="5235357"/>
            <a:ext cx="1970193" cy="507161"/>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467"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Other concerns</a:t>
            </a:r>
          </a:p>
        </p:txBody>
      </p:sp>
      <p:sp>
        <p:nvSpPr>
          <p:cNvPr id="10" name="TextBox 9">
            <a:extLst>
              <a:ext uri="{FF2B5EF4-FFF2-40B4-BE49-F238E27FC236}">
                <a16:creationId xmlns:a16="http://schemas.microsoft.com/office/drawing/2014/main" id="{1B7F0E48-EA87-FB42-FA13-ECE554A07DE5}"/>
              </a:ext>
            </a:extLst>
          </p:cNvPr>
          <p:cNvSpPr txBox="1">
            <a:spLocks/>
          </p:cNvSpPr>
          <p:nvPr/>
        </p:nvSpPr>
        <p:spPr>
          <a:xfrm>
            <a:off x="2641601" y="5235357"/>
            <a:ext cx="8978898" cy="507161"/>
          </a:xfrm>
          <a:prstGeom prst="rect">
            <a:avLst/>
          </a:prstGeom>
          <a:solidFill>
            <a:schemeClr val="bg1">
              <a:lumMod val="95000"/>
            </a:schemeClr>
          </a:solidFill>
        </p:spPr>
        <p:txBody>
          <a:bodyPr wrap="square" rtlCol="0" anchor="ctr">
            <a:spAutoFit/>
          </a:bodyPr>
          <a:lstStyle/>
          <a:p>
            <a:pPr marL="226478" marR="0" lvl="1" indent="-226478" algn="l" defTabSz="1219170" rtl="0" eaLnBrk="1" fontAlgn="base" latinLnBrk="0" hangingPunct="1">
              <a:lnSpc>
                <a:spcPct val="100000"/>
              </a:lnSpc>
              <a:spcBef>
                <a:spcPts val="0"/>
              </a:spcBef>
              <a:spcAft>
                <a:spcPts val="400"/>
              </a:spcAft>
              <a:buClrTx/>
              <a:buSzPct val="100000"/>
              <a:buFont typeface="Arial" panose="020B0604020202020204" pitchFamily="34" charset="0"/>
              <a:buChar char="•"/>
              <a:tabLst/>
              <a:defRPr/>
            </a:pPr>
            <a:r>
              <a:rPr kumimoji="0" lang="en-GB" sz="1067" b="0" i="0" u="none" strike="noStrike" kern="1200" cap="none" spc="0" normalizeH="0" baseline="0" noProof="0" dirty="0">
                <a:ln>
                  <a:noFill/>
                </a:ln>
                <a:solidFill>
                  <a:srgbClr val="000000"/>
                </a:solidFill>
                <a:effectLst/>
                <a:uLnTx/>
                <a:uFillTx/>
                <a:latin typeface="Georgia"/>
                <a:ea typeface="+mn-ea"/>
                <a:cs typeface="+mn-cs"/>
              </a:rPr>
              <a:t>Personal meaning of medication: Impact on sense of self</a:t>
            </a:r>
            <a:r>
              <a:rPr kumimoji="0" lang="en-GB" sz="1067" b="0" i="0" u="none" strike="noStrike" kern="1200" cap="none" spc="0" normalizeH="0" baseline="30000" noProof="0" dirty="0">
                <a:ln>
                  <a:noFill/>
                </a:ln>
                <a:solidFill>
                  <a:srgbClr val="000000"/>
                </a:solidFill>
                <a:effectLst/>
                <a:uLnTx/>
                <a:uFillTx/>
                <a:latin typeface="Georgia"/>
                <a:ea typeface="+mn-ea"/>
                <a:cs typeface="+mn-cs"/>
              </a:rPr>
              <a:t>2</a:t>
            </a:r>
            <a:r>
              <a:rPr kumimoji="0" lang="en-GB" sz="1067" b="0" i="0" u="none" strike="noStrike" kern="1200" cap="none" spc="0" normalizeH="0" baseline="0" noProof="0" dirty="0">
                <a:ln>
                  <a:noFill/>
                </a:ln>
                <a:solidFill>
                  <a:srgbClr val="000000"/>
                </a:solidFill>
                <a:effectLst/>
                <a:uLnTx/>
                <a:uFillTx/>
                <a:latin typeface="Georgia"/>
                <a:ea typeface="+mn-ea"/>
                <a:cs typeface="+mn-cs"/>
              </a:rPr>
              <a:t> </a:t>
            </a:r>
          </a:p>
          <a:p>
            <a:pPr marL="226478" marR="0" lvl="1" indent="-226478" algn="l" defTabSz="1219170" rtl="0" eaLnBrk="1" fontAlgn="base" latinLnBrk="0" hangingPunct="1">
              <a:lnSpc>
                <a:spcPct val="100000"/>
              </a:lnSpc>
              <a:spcBef>
                <a:spcPts val="0"/>
              </a:spcBef>
              <a:spcAft>
                <a:spcPts val="400"/>
              </a:spcAft>
              <a:buClrTx/>
              <a:buSzPct val="100000"/>
              <a:buFont typeface="Arial" panose="020B0604020202020204" pitchFamily="34" charset="0"/>
              <a:buChar char="•"/>
              <a:tabLst/>
              <a:defRPr/>
            </a:pPr>
            <a:r>
              <a:rPr kumimoji="0" lang="en-GB" sz="1067" b="0" i="0" u="none" strike="noStrike" kern="1200" cap="none" spc="0" normalizeH="0" baseline="0" noProof="0" dirty="0">
                <a:ln>
                  <a:noFill/>
                </a:ln>
                <a:solidFill>
                  <a:srgbClr val="000000"/>
                </a:solidFill>
                <a:effectLst/>
                <a:uLnTx/>
                <a:uFillTx/>
                <a:latin typeface="Georgia"/>
                <a:ea typeface="+mn-ea"/>
                <a:cs typeface="+mn-cs"/>
              </a:rPr>
              <a:t>Symbol of lack of faith</a:t>
            </a:r>
            <a:r>
              <a:rPr kumimoji="0" lang="en-GB" sz="1067" b="0" i="0" u="none" strike="noStrike" kern="1200" cap="none" spc="0" normalizeH="0" baseline="30000" noProof="0" dirty="0">
                <a:ln>
                  <a:noFill/>
                </a:ln>
                <a:solidFill>
                  <a:srgbClr val="000000"/>
                </a:solidFill>
                <a:effectLst/>
                <a:uLnTx/>
                <a:uFillTx/>
                <a:latin typeface="Georgia"/>
                <a:ea typeface="+mn-ea"/>
                <a:cs typeface="+mn-cs"/>
              </a:rPr>
              <a:t>3</a:t>
            </a:r>
          </a:p>
        </p:txBody>
      </p:sp>
      <p:sp>
        <p:nvSpPr>
          <p:cNvPr id="3" name="Text Placeholder 7">
            <a:extLst>
              <a:ext uri="{FF2B5EF4-FFF2-40B4-BE49-F238E27FC236}">
                <a16:creationId xmlns:a16="http://schemas.microsoft.com/office/drawing/2014/main" id="{6DEABB71-1792-4DFD-D547-6A5F17E6E0E7}"/>
              </a:ext>
            </a:extLst>
          </p:cNvPr>
          <p:cNvSpPr txBox="1">
            <a:spLocks/>
          </p:cNvSpPr>
          <p:nvPr/>
        </p:nvSpPr>
        <p:spPr>
          <a:xfrm>
            <a:off x="670559" y="5980044"/>
            <a:ext cx="10035538" cy="528606"/>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1. Horne R, Parham R, Driscoll R, Robinson A. Patients’ attitudes to medicines and adherence to maintenance treatment in IBD Inflamm Bowel Dis. 2009;15:837–44;</a:t>
            </a:r>
            <a:b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b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2. Cooper, V. et al. Perceptions of HAART among gay men who declined a treatment offer: AIDS Care 14, 319-328, (2002); 3. Sherr L, Lampe FC, Clucas C, et al. </a:t>
            </a:r>
            <a:b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b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Self-reported non-adherence to ART and virological outcome in a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multiclinic</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UK study. AIDS Care 2010;22(8):939-45; 4. Speaker data. </a:t>
            </a:r>
          </a:p>
        </p:txBody>
      </p:sp>
      <p:sp>
        <p:nvSpPr>
          <p:cNvPr id="12" name="TextBox 11">
            <a:extLst>
              <a:ext uri="{FF2B5EF4-FFF2-40B4-BE49-F238E27FC236}">
                <a16:creationId xmlns:a16="http://schemas.microsoft.com/office/drawing/2014/main" id="{BB17616D-8A90-4ADB-C105-8780FA830962}"/>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a:solidFill>
                  <a:srgbClr val="595959"/>
                </a:solidFill>
              </a:rPr>
              <a:t>GLO2248421</a:t>
            </a:r>
            <a:endParaRPr lang="en-US" sz="900" dirty="0">
              <a:solidFill>
                <a:srgbClr val="595959"/>
              </a:solidFill>
            </a:endParaRPr>
          </a:p>
        </p:txBody>
      </p:sp>
    </p:spTree>
    <p:extLst>
      <p:ext uri="{BB962C8B-B14F-4D97-AF65-F5344CB8AC3E}">
        <p14:creationId xmlns:p14="http://schemas.microsoft.com/office/powerpoint/2010/main" val="1452461018"/>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5972887E-D98A-4D3C-9D5E-EF3AEB64F8E8}"/>
              </a:ext>
            </a:extLst>
          </p:cNvPr>
          <p:cNvGraphicFramePr>
            <a:graphicFrameLocks noChangeAspect="1"/>
          </p:cNvGraphicFramePr>
          <p:nvPr>
            <p:custDataLst>
              <p:tags r:id="rId1"/>
            </p:custDataLst>
            <p:extLst>
              <p:ext uri="{D42A27DB-BD31-4B8C-83A1-F6EECF244321}">
                <p14:modId xmlns:p14="http://schemas.microsoft.com/office/powerpoint/2010/main" val="186998251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5972887E-D98A-4D3C-9D5E-EF3AEB64F8E8}"/>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1E2C196C-0DC5-665A-2A6C-12CFD404B638}"/>
              </a:ext>
            </a:extLst>
          </p:cNvPr>
          <p:cNvSpPr>
            <a:spLocks noGrp="1"/>
          </p:cNvSpPr>
          <p:nvPr>
            <p:ph type="title"/>
          </p:nvPr>
        </p:nvSpPr>
        <p:spPr>
          <a:xfrm>
            <a:off x="670560" y="355600"/>
            <a:ext cx="10937240" cy="990600"/>
          </a:xfrm>
        </p:spPr>
        <p:txBody>
          <a:bodyPr vert="horz"/>
          <a:lstStyle/>
          <a:p>
            <a:r>
              <a:rPr lang="en-US" dirty="0"/>
              <a:t>There may be disconnects </a:t>
            </a:r>
            <a:br>
              <a:rPr lang="en-US" dirty="0"/>
            </a:br>
            <a:r>
              <a:rPr lang="en-US" dirty="0"/>
              <a:t>between patient and HCP concerns</a:t>
            </a:r>
          </a:p>
        </p:txBody>
      </p:sp>
      <p:pic>
        <p:nvPicPr>
          <p:cNvPr id="7" name="Picture Placeholder 12" descr="A doctor talking to a patient&#10;&#10;Description automatically generated with medium confidence">
            <a:extLst>
              <a:ext uri="{FF2B5EF4-FFF2-40B4-BE49-F238E27FC236}">
                <a16:creationId xmlns:a16="http://schemas.microsoft.com/office/drawing/2014/main" id="{F8B699A7-3702-FEDC-3C9E-BBEF611CFC13}"/>
              </a:ext>
            </a:extLst>
          </p:cNvPr>
          <p:cNvPicPr>
            <a:picLocks noChangeAspect="1"/>
          </p:cNvPicPr>
          <p:nvPr/>
        </p:nvPicPr>
        <p:blipFill>
          <a:blip r:embed="rId5">
            <a:extLst>
              <a:ext uri="{28A0092B-C50C-407E-A947-70E740481C1C}">
                <a14:useLocalDpi xmlns:a14="http://schemas.microsoft.com/office/drawing/2010/main" val="0"/>
              </a:ext>
            </a:extLst>
          </a:blip>
          <a:srcRect l="5213" r="21466"/>
          <a:stretch>
            <a:fillRect/>
          </a:stretch>
        </p:blipFill>
        <p:spPr>
          <a:xfrm>
            <a:off x="7315200" y="0"/>
            <a:ext cx="4876800" cy="6858000"/>
          </a:xfrm>
          <a:prstGeom prst="rect">
            <a:avLst/>
          </a:prstGeom>
        </p:spPr>
      </p:pic>
      <p:grpSp>
        <p:nvGrpSpPr>
          <p:cNvPr id="11" name="Group 10">
            <a:extLst>
              <a:ext uri="{FF2B5EF4-FFF2-40B4-BE49-F238E27FC236}">
                <a16:creationId xmlns:a16="http://schemas.microsoft.com/office/drawing/2014/main" id="{BF7B445A-46AA-DA4B-7D75-817F9A22DCCB}"/>
              </a:ext>
            </a:extLst>
          </p:cNvPr>
          <p:cNvGrpSpPr/>
          <p:nvPr/>
        </p:nvGrpSpPr>
        <p:grpSpPr>
          <a:xfrm>
            <a:off x="669925" y="1447800"/>
            <a:ext cx="5122854" cy="3490918"/>
            <a:chOff x="669926" y="1318572"/>
            <a:chExt cx="4641440" cy="3162863"/>
          </a:xfrm>
        </p:grpSpPr>
        <p:sp>
          <p:nvSpPr>
            <p:cNvPr id="12" name="Freeform: Shape 11">
              <a:extLst>
                <a:ext uri="{FF2B5EF4-FFF2-40B4-BE49-F238E27FC236}">
                  <a16:creationId xmlns:a16="http://schemas.microsoft.com/office/drawing/2014/main" id="{9F18CCCD-D823-9712-472E-844C5FF85115}"/>
                </a:ext>
              </a:extLst>
            </p:cNvPr>
            <p:cNvSpPr/>
            <p:nvPr/>
          </p:nvSpPr>
          <p:spPr>
            <a:xfrm rot="668575">
              <a:off x="669926" y="1407028"/>
              <a:ext cx="655323" cy="656242"/>
            </a:xfrm>
            <a:custGeom>
              <a:avLst/>
              <a:gdLst>
                <a:gd name="connsiteX0" fmla="*/ 2630044 w 2630044"/>
                <a:gd name="connsiteY0" fmla="*/ 1546126 h 2633732"/>
                <a:gd name="connsiteX1" fmla="*/ 1090054 w 2630044"/>
                <a:gd name="connsiteY1" fmla="*/ 0 h 2633732"/>
                <a:gd name="connsiteX2" fmla="*/ 257868 w 2630044"/>
                <a:gd name="connsiteY2" fmla="*/ 945412 h 2633732"/>
                <a:gd name="connsiteX3" fmla="*/ 258984 w 2630044"/>
                <a:gd name="connsiteY3" fmla="*/ 946528 h 2633732"/>
                <a:gd name="connsiteX4" fmla="*/ 296354 w 2630044"/>
                <a:gd name="connsiteY4" fmla="*/ 2337595 h 2633732"/>
                <a:gd name="connsiteX5" fmla="*/ 1687421 w 2630044"/>
                <a:gd name="connsiteY5" fmla="*/ 2374965 h 2633732"/>
                <a:gd name="connsiteX6" fmla="*/ 1687421 w 2630044"/>
                <a:gd name="connsiteY6" fmla="*/ 2374965 h 2633732"/>
                <a:gd name="connsiteX7" fmla="*/ 2630044 w 2630044"/>
                <a:gd name="connsiteY7" fmla="*/ 1546126 h 2633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0044" h="2633732">
                  <a:moveTo>
                    <a:pt x="2630044" y="1546126"/>
                  </a:moveTo>
                  <a:lnTo>
                    <a:pt x="1090054" y="0"/>
                  </a:lnTo>
                  <a:lnTo>
                    <a:pt x="257868" y="945412"/>
                  </a:lnTo>
                  <a:lnTo>
                    <a:pt x="258984" y="946528"/>
                  </a:lnTo>
                  <a:cubicBezTo>
                    <a:pt x="-98545" y="1343657"/>
                    <a:pt x="-85716" y="1955526"/>
                    <a:pt x="296354" y="2337595"/>
                  </a:cubicBezTo>
                  <a:cubicBezTo>
                    <a:pt x="678423" y="2719664"/>
                    <a:pt x="1290292" y="2731935"/>
                    <a:pt x="1687421" y="2374965"/>
                  </a:cubicBezTo>
                  <a:lnTo>
                    <a:pt x="1687421" y="2374965"/>
                  </a:lnTo>
                  <a:lnTo>
                    <a:pt x="2630044" y="1546126"/>
                  </a:lnTo>
                  <a:close/>
                </a:path>
              </a:pathLst>
            </a:custGeom>
            <a:solidFill>
              <a:schemeClr val="accent1">
                <a:lumMod val="50000"/>
              </a:schemeClr>
            </a:solidFill>
            <a:ln w="5576"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Georgia"/>
                <a:ea typeface="+mn-ea"/>
                <a:cs typeface="+mn-cs"/>
              </a:endParaRPr>
            </a:p>
          </p:txBody>
        </p:sp>
        <p:sp>
          <p:nvSpPr>
            <p:cNvPr id="13" name="Freeform: Shape 12">
              <a:extLst>
                <a:ext uri="{FF2B5EF4-FFF2-40B4-BE49-F238E27FC236}">
                  <a16:creationId xmlns:a16="http://schemas.microsoft.com/office/drawing/2014/main" id="{A05BD5B5-A842-8FF7-36BC-74965F6B6280}"/>
                </a:ext>
              </a:extLst>
            </p:cNvPr>
            <p:cNvSpPr/>
            <p:nvPr/>
          </p:nvSpPr>
          <p:spPr>
            <a:xfrm rot="5400000">
              <a:off x="1014775" y="3339448"/>
              <a:ext cx="453792" cy="196872"/>
            </a:xfrm>
            <a:custGeom>
              <a:avLst/>
              <a:gdLst>
                <a:gd name="connsiteX0" fmla="*/ 1792981 w 1821226"/>
                <a:gd name="connsiteY0" fmla="*/ 790118 h 790118"/>
                <a:gd name="connsiteX1" fmla="*/ 1778479 w 1821226"/>
                <a:gd name="connsiteY1" fmla="*/ 785656 h 790118"/>
                <a:gd name="connsiteX2" fmla="*/ 21517 w 1821226"/>
                <a:gd name="connsiteY2" fmla="*/ 54983 h 790118"/>
                <a:gd name="connsiteX3" fmla="*/ 880 w 1821226"/>
                <a:gd name="connsiteY3" fmla="*/ 21517 h 790118"/>
                <a:gd name="connsiteX4" fmla="*/ 34346 w 1821226"/>
                <a:gd name="connsiteY4" fmla="*/ 880 h 790118"/>
                <a:gd name="connsiteX5" fmla="*/ 1808041 w 1821226"/>
                <a:gd name="connsiteY5" fmla="*/ 738804 h 790118"/>
                <a:gd name="connsiteX6" fmla="*/ 1816965 w 1821226"/>
                <a:gd name="connsiteY6" fmla="*/ 777290 h 790118"/>
                <a:gd name="connsiteX7" fmla="*/ 1792981 w 1821226"/>
                <a:gd name="connsiteY7" fmla="*/ 790118 h 79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1226" h="790118">
                  <a:moveTo>
                    <a:pt x="1792981" y="790118"/>
                  </a:moveTo>
                  <a:cubicBezTo>
                    <a:pt x="1787961" y="790118"/>
                    <a:pt x="1782941" y="789003"/>
                    <a:pt x="1778479" y="785656"/>
                  </a:cubicBezTo>
                  <a:cubicBezTo>
                    <a:pt x="1236331" y="447092"/>
                    <a:pt x="645099" y="201118"/>
                    <a:pt x="21517" y="54983"/>
                  </a:cubicBezTo>
                  <a:cubicBezTo>
                    <a:pt x="6458" y="51637"/>
                    <a:pt x="-3025" y="36577"/>
                    <a:pt x="880" y="21517"/>
                  </a:cubicBezTo>
                  <a:cubicBezTo>
                    <a:pt x="4227" y="6458"/>
                    <a:pt x="19286" y="-3024"/>
                    <a:pt x="34346" y="880"/>
                  </a:cubicBezTo>
                  <a:cubicBezTo>
                    <a:pt x="664064" y="148688"/>
                    <a:pt x="1260873" y="396894"/>
                    <a:pt x="1808041" y="738804"/>
                  </a:cubicBezTo>
                  <a:cubicBezTo>
                    <a:pt x="1820869" y="747170"/>
                    <a:pt x="1825331" y="763903"/>
                    <a:pt x="1816965" y="777290"/>
                  </a:cubicBezTo>
                  <a:cubicBezTo>
                    <a:pt x="1811387" y="785098"/>
                    <a:pt x="1802463" y="790118"/>
                    <a:pt x="1792981" y="790118"/>
                  </a:cubicBezTo>
                  <a:close/>
                </a:path>
              </a:pathLst>
            </a:custGeom>
            <a:solidFill>
              <a:schemeClr val="bg1">
                <a:lumMod val="50000"/>
              </a:schemeClr>
            </a:solidFill>
            <a:ln w="5576" cap="flat">
              <a:solidFill>
                <a:schemeClr val="bg1">
                  <a:lumMod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Georgia"/>
                <a:ea typeface="+mn-ea"/>
                <a:cs typeface="+mn-cs"/>
              </a:endParaRPr>
            </a:p>
          </p:txBody>
        </p:sp>
        <p:sp>
          <p:nvSpPr>
            <p:cNvPr id="14" name="Freeform: Shape 13">
              <a:extLst>
                <a:ext uri="{FF2B5EF4-FFF2-40B4-BE49-F238E27FC236}">
                  <a16:creationId xmlns:a16="http://schemas.microsoft.com/office/drawing/2014/main" id="{1CCF6754-4D15-E520-F70C-CB35FACAF0AD}"/>
                </a:ext>
              </a:extLst>
            </p:cNvPr>
            <p:cNvSpPr/>
            <p:nvPr/>
          </p:nvSpPr>
          <p:spPr>
            <a:xfrm rot="5400000">
              <a:off x="1016651" y="2226717"/>
              <a:ext cx="451663" cy="195438"/>
            </a:xfrm>
            <a:custGeom>
              <a:avLst/>
              <a:gdLst>
                <a:gd name="connsiteX0" fmla="*/ 28246 w 1812681"/>
                <a:gd name="connsiteY0" fmla="*/ 784362 h 784361"/>
                <a:gd name="connsiteX1" fmla="*/ 4262 w 1812681"/>
                <a:gd name="connsiteY1" fmla="*/ 770975 h 784361"/>
                <a:gd name="connsiteX2" fmla="*/ 13186 w 1812681"/>
                <a:gd name="connsiteY2" fmla="*/ 732489 h 784361"/>
                <a:gd name="connsiteX3" fmla="*/ 1778514 w 1812681"/>
                <a:gd name="connsiteY3" fmla="*/ 701 h 784361"/>
                <a:gd name="connsiteX4" fmla="*/ 1811980 w 1812681"/>
                <a:gd name="connsiteY4" fmla="*/ 21338 h 784361"/>
                <a:gd name="connsiteX5" fmla="*/ 1791343 w 1812681"/>
                <a:gd name="connsiteY5" fmla="*/ 54804 h 784361"/>
                <a:gd name="connsiteX6" fmla="*/ 42748 w 1812681"/>
                <a:gd name="connsiteY6" fmla="*/ 779899 h 784361"/>
                <a:gd name="connsiteX7" fmla="*/ 28246 w 1812681"/>
                <a:gd name="connsiteY7" fmla="*/ 784362 h 78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2681" h="784361">
                  <a:moveTo>
                    <a:pt x="28246" y="784362"/>
                  </a:moveTo>
                  <a:cubicBezTo>
                    <a:pt x="18764" y="784362"/>
                    <a:pt x="9839" y="779899"/>
                    <a:pt x="4262" y="770975"/>
                  </a:cubicBezTo>
                  <a:cubicBezTo>
                    <a:pt x="-4105" y="758147"/>
                    <a:pt x="358" y="740856"/>
                    <a:pt x="13186" y="732489"/>
                  </a:cubicBezTo>
                  <a:cubicBezTo>
                    <a:pt x="558123" y="393926"/>
                    <a:pt x="1152144" y="147393"/>
                    <a:pt x="1778514" y="701"/>
                  </a:cubicBezTo>
                  <a:cubicBezTo>
                    <a:pt x="1793574" y="-2646"/>
                    <a:pt x="1808633" y="6279"/>
                    <a:pt x="1811980" y="21338"/>
                  </a:cubicBezTo>
                  <a:cubicBezTo>
                    <a:pt x="1815327" y="36398"/>
                    <a:pt x="1806403" y="51458"/>
                    <a:pt x="1791343" y="54804"/>
                  </a:cubicBezTo>
                  <a:cubicBezTo>
                    <a:pt x="1171108" y="200381"/>
                    <a:pt x="582665" y="444125"/>
                    <a:pt x="42748" y="779899"/>
                  </a:cubicBezTo>
                  <a:cubicBezTo>
                    <a:pt x="38286" y="782688"/>
                    <a:pt x="33266" y="784362"/>
                    <a:pt x="28246" y="784362"/>
                  </a:cubicBezTo>
                  <a:close/>
                </a:path>
              </a:pathLst>
            </a:custGeom>
            <a:solidFill>
              <a:schemeClr val="bg1">
                <a:lumMod val="50000"/>
              </a:schemeClr>
            </a:solidFill>
            <a:ln w="5576" cap="flat">
              <a:solidFill>
                <a:schemeClr val="bg1">
                  <a:lumMod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Georgia"/>
                <a:ea typeface="+mn-ea"/>
                <a:cs typeface="+mn-cs"/>
              </a:endParaRPr>
            </a:p>
          </p:txBody>
        </p:sp>
        <p:sp>
          <p:nvSpPr>
            <p:cNvPr id="15" name="Freeform: Shape 14">
              <a:extLst>
                <a:ext uri="{FF2B5EF4-FFF2-40B4-BE49-F238E27FC236}">
                  <a16:creationId xmlns:a16="http://schemas.microsoft.com/office/drawing/2014/main" id="{66EAC7D5-ACC0-41E9-36AD-21D37B0BD79E}"/>
                </a:ext>
              </a:extLst>
            </p:cNvPr>
            <p:cNvSpPr/>
            <p:nvPr/>
          </p:nvSpPr>
          <p:spPr>
            <a:xfrm rot="5400000">
              <a:off x="1110573" y="2602487"/>
              <a:ext cx="543818" cy="551602"/>
            </a:xfrm>
            <a:custGeom>
              <a:avLst/>
              <a:gdLst>
                <a:gd name="connsiteX0" fmla="*/ 2182537 w 2182536"/>
                <a:gd name="connsiteY0" fmla="*/ 4462 h 2213771"/>
                <a:gd name="connsiteX1" fmla="*/ 0 w 2182536"/>
                <a:gd name="connsiteY1" fmla="*/ 0 h 2213771"/>
                <a:gd name="connsiteX2" fmla="*/ 80318 w 2182536"/>
                <a:gd name="connsiteY2" fmla="*/ 1256646 h 2213771"/>
                <a:gd name="connsiteX3" fmla="*/ 81992 w 2182536"/>
                <a:gd name="connsiteY3" fmla="*/ 1256646 h 2213771"/>
                <a:gd name="connsiteX4" fmla="*/ 1091547 w 2182536"/>
                <a:gd name="connsiteY4" fmla="*/ 2213771 h 2213771"/>
                <a:gd name="connsiteX5" fmla="*/ 2101103 w 2182536"/>
                <a:gd name="connsiteY5" fmla="*/ 1256646 h 2213771"/>
                <a:gd name="connsiteX6" fmla="*/ 2101103 w 2182536"/>
                <a:gd name="connsiteY6" fmla="*/ 1256646 h 2213771"/>
                <a:gd name="connsiteX7" fmla="*/ 2182537 w 2182536"/>
                <a:gd name="connsiteY7" fmla="*/ 4462 h 2213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82536" h="2213771">
                  <a:moveTo>
                    <a:pt x="2182537" y="4462"/>
                  </a:moveTo>
                  <a:lnTo>
                    <a:pt x="0" y="0"/>
                  </a:lnTo>
                  <a:lnTo>
                    <a:pt x="80318" y="1256646"/>
                  </a:lnTo>
                  <a:lnTo>
                    <a:pt x="81992" y="1256646"/>
                  </a:lnTo>
                  <a:cubicBezTo>
                    <a:pt x="109880" y="1789869"/>
                    <a:pt x="551072" y="2213771"/>
                    <a:pt x="1091547" y="2213771"/>
                  </a:cubicBezTo>
                  <a:cubicBezTo>
                    <a:pt x="1632022" y="2213771"/>
                    <a:pt x="2073215" y="1789869"/>
                    <a:pt x="2101103" y="1256646"/>
                  </a:cubicBezTo>
                  <a:lnTo>
                    <a:pt x="2101103" y="1256646"/>
                  </a:lnTo>
                  <a:lnTo>
                    <a:pt x="2182537" y="4462"/>
                  </a:lnTo>
                  <a:close/>
                </a:path>
              </a:pathLst>
            </a:custGeom>
            <a:solidFill>
              <a:schemeClr val="accent2">
                <a:lumMod val="50000"/>
              </a:schemeClr>
            </a:solidFill>
            <a:ln w="5576"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Georgia"/>
                <a:ea typeface="+mn-ea"/>
                <a:cs typeface="+mn-cs"/>
              </a:endParaRPr>
            </a:p>
          </p:txBody>
        </p:sp>
        <p:sp>
          <p:nvSpPr>
            <p:cNvPr id="16" name="Freeform: Shape 15">
              <a:extLst>
                <a:ext uri="{FF2B5EF4-FFF2-40B4-BE49-F238E27FC236}">
                  <a16:creationId xmlns:a16="http://schemas.microsoft.com/office/drawing/2014/main" id="{123DA18C-6EA9-884E-682B-B1A2DB7E6628}"/>
                </a:ext>
              </a:extLst>
            </p:cNvPr>
            <p:cNvSpPr/>
            <p:nvPr/>
          </p:nvSpPr>
          <p:spPr>
            <a:xfrm rot="5400000">
              <a:off x="1396312" y="2605685"/>
              <a:ext cx="545348" cy="545348"/>
            </a:xfrm>
            <a:custGeom>
              <a:avLst/>
              <a:gdLst>
                <a:gd name="connsiteX0" fmla="*/ 2188672 w 2188672"/>
                <a:gd name="connsiteY0" fmla="*/ 1094336 h 2188671"/>
                <a:gd name="connsiteX1" fmla="*/ 1094336 w 2188672"/>
                <a:gd name="connsiteY1" fmla="*/ 2188672 h 2188671"/>
                <a:gd name="connsiteX2" fmla="*/ 0 w 2188672"/>
                <a:gd name="connsiteY2" fmla="*/ 1094336 h 2188671"/>
                <a:gd name="connsiteX3" fmla="*/ 1094336 w 2188672"/>
                <a:gd name="connsiteY3" fmla="*/ 0 h 2188671"/>
                <a:gd name="connsiteX4" fmla="*/ 2188672 w 2188672"/>
                <a:gd name="connsiteY4" fmla="*/ 1094336 h 2188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8672" h="2188671">
                  <a:moveTo>
                    <a:pt x="2188672" y="1094336"/>
                  </a:moveTo>
                  <a:cubicBezTo>
                    <a:pt x="2188672" y="1698721"/>
                    <a:pt x="1698721" y="2188672"/>
                    <a:pt x="1094336" y="2188672"/>
                  </a:cubicBezTo>
                  <a:cubicBezTo>
                    <a:pt x="489951" y="2188672"/>
                    <a:pt x="0" y="1698721"/>
                    <a:pt x="0" y="1094336"/>
                  </a:cubicBezTo>
                  <a:cubicBezTo>
                    <a:pt x="0" y="489951"/>
                    <a:pt x="489951" y="0"/>
                    <a:pt x="1094336" y="0"/>
                  </a:cubicBezTo>
                  <a:cubicBezTo>
                    <a:pt x="1698721" y="0"/>
                    <a:pt x="2188672" y="489951"/>
                    <a:pt x="2188672" y="1094336"/>
                  </a:cubicBezTo>
                  <a:close/>
                </a:path>
              </a:pathLst>
            </a:custGeom>
            <a:solidFill>
              <a:schemeClr val="accent2"/>
            </a:solidFill>
            <a:ln w="5576"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Georgia"/>
                <a:ea typeface="+mn-ea"/>
                <a:cs typeface="+mn-cs"/>
              </a:endParaRPr>
            </a:p>
          </p:txBody>
        </p:sp>
        <p:sp>
          <p:nvSpPr>
            <p:cNvPr id="17" name="Freeform: Shape 16">
              <a:extLst>
                <a:ext uri="{FF2B5EF4-FFF2-40B4-BE49-F238E27FC236}">
                  <a16:creationId xmlns:a16="http://schemas.microsoft.com/office/drawing/2014/main" id="{9E05CF10-D58A-B79A-19D7-10C3E5211C13}"/>
                </a:ext>
              </a:extLst>
            </p:cNvPr>
            <p:cNvSpPr/>
            <p:nvPr/>
          </p:nvSpPr>
          <p:spPr>
            <a:xfrm rot="5400000">
              <a:off x="683826" y="3663770"/>
              <a:ext cx="655322" cy="656242"/>
            </a:xfrm>
            <a:custGeom>
              <a:avLst/>
              <a:gdLst>
                <a:gd name="connsiteX0" fmla="*/ 2630044 w 2630044"/>
                <a:gd name="connsiteY0" fmla="*/ 1546126 h 2633732"/>
                <a:gd name="connsiteX1" fmla="*/ 1090054 w 2630044"/>
                <a:gd name="connsiteY1" fmla="*/ 0 h 2633732"/>
                <a:gd name="connsiteX2" fmla="*/ 257868 w 2630044"/>
                <a:gd name="connsiteY2" fmla="*/ 945412 h 2633732"/>
                <a:gd name="connsiteX3" fmla="*/ 258984 w 2630044"/>
                <a:gd name="connsiteY3" fmla="*/ 946528 h 2633732"/>
                <a:gd name="connsiteX4" fmla="*/ 296354 w 2630044"/>
                <a:gd name="connsiteY4" fmla="*/ 2337595 h 2633732"/>
                <a:gd name="connsiteX5" fmla="*/ 1687421 w 2630044"/>
                <a:gd name="connsiteY5" fmla="*/ 2374965 h 2633732"/>
                <a:gd name="connsiteX6" fmla="*/ 1687421 w 2630044"/>
                <a:gd name="connsiteY6" fmla="*/ 2374965 h 2633732"/>
                <a:gd name="connsiteX7" fmla="*/ 2630044 w 2630044"/>
                <a:gd name="connsiteY7" fmla="*/ 1546126 h 2633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0044" h="2633732">
                  <a:moveTo>
                    <a:pt x="2630044" y="1546126"/>
                  </a:moveTo>
                  <a:lnTo>
                    <a:pt x="1090054" y="0"/>
                  </a:lnTo>
                  <a:lnTo>
                    <a:pt x="257868" y="945412"/>
                  </a:lnTo>
                  <a:lnTo>
                    <a:pt x="258984" y="946528"/>
                  </a:lnTo>
                  <a:cubicBezTo>
                    <a:pt x="-98545" y="1343657"/>
                    <a:pt x="-85716" y="1955526"/>
                    <a:pt x="296354" y="2337595"/>
                  </a:cubicBezTo>
                  <a:cubicBezTo>
                    <a:pt x="678423" y="2719664"/>
                    <a:pt x="1290292" y="2731935"/>
                    <a:pt x="1687421" y="2374965"/>
                  </a:cubicBezTo>
                  <a:lnTo>
                    <a:pt x="1687421" y="2374965"/>
                  </a:lnTo>
                  <a:lnTo>
                    <a:pt x="2630044" y="1546126"/>
                  </a:lnTo>
                  <a:close/>
                </a:path>
              </a:pathLst>
            </a:custGeom>
            <a:solidFill>
              <a:schemeClr val="accent3">
                <a:lumMod val="50000"/>
              </a:schemeClr>
            </a:solidFill>
            <a:ln w="5576"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Georgia"/>
                <a:ea typeface="+mn-ea"/>
                <a:cs typeface="+mn-cs"/>
              </a:endParaRPr>
            </a:p>
          </p:txBody>
        </p:sp>
        <p:sp>
          <p:nvSpPr>
            <p:cNvPr id="18" name="Freeform: Shape 17">
              <a:extLst>
                <a:ext uri="{FF2B5EF4-FFF2-40B4-BE49-F238E27FC236}">
                  <a16:creationId xmlns:a16="http://schemas.microsoft.com/office/drawing/2014/main" id="{401B8157-F2C8-9DB6-12F0-773134778E3C}"/>
                </a:ext>
              </a:extLst>
            </p:cNvPr>
            <p:cNvSpPr/>
            <p:nvPr/>
          </p:nvSpPr>
          <p:spPr>
            <a:xfrm rot="5400000">
              <a:off x="882374" y="3863012"/>
              <a:ext cx="545348" cy="545348"/>
            </a:xfrm>
            <a:custGeom>
              <a:avLst/>
              <a:gdLst>
                <a:gd name="connsiteX0" fmla="*/ 2188672 w 2188672"/>
                <a:gd name="connsiteY0" fmla="*/ 1094336 h 2188671"/>
                <a:gd name="connsiteX1" fmla="*/ 1094337 w 2188672"/>
                <a:gd name="connsiteY1" fmla="*/ 2188672 h 2188671"/>
                <a:gd name="connsiteX2" fmla="*/ 1 w 2188672"/>
                <a:gd name="connsiteY2" fmla="*/ 1094336 h 2188671"/>
                <a:gd name="connsiteX3" fmla="*/ 1094337 w 2188672"/>
                <a:gd name="connsiteY3" fmla="*/ 0 h 2188671"/>
                <a:gd name="connsiteX4" fmla="*/ 2188672 w 2188672"/>
                <a:gd name="connsiteY4" fmla="*/ 1094336 h 2188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8672" h="2188671">
                  <a:moveTo>
                    <a:pt x="2188672" y="1094336"/>
                  </a:moveTo>
                  <a:cubicBezTo>
                    <a:pt x="2188672" y="1698721"/>
                    <a:pt x="1698721" y="2188672"/>
                    <a:pt x="1094337" y="2188672"/>
                  </a:cubicBezTo>
                  <a:cubicBezTo>
                    <a:pt x="489951" y="2188672"/>
                    <a:pt x="1" y="1698721"/>
                    <a:pt x="1" y="1094336"/>
                  </a:cubicBezTo>
                  <a:cubicBezTo>
                    <a:pt x="1" y="489951"/>
                    <a:pt x="489951" y="0"/>
                    <a:pt x="1094337" y="0"/>
                  </a:cubicBezTo>
                  <a:cubicBezTo>
                    <a:pt x="1698721" y="0"/>
                    <a:pt x="2188672" y="489951"/>
                    <a:pt x="2188672" y="1094336"/>
                  </a:cubicBezTo>
                  <a:close/>
                </a:path>
              </a:pathLst>
            </a:custGeom>
            <a:solidFill>
              <a:schemeClr val="accent3"/>
            </a:solidFill>
            <a:ln w="5576"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Georgia"/>
                <a:ea typeface="+mn-ea"/>
                <a:cs typeface="+mn-cs"/>
              </a:endParaRPr>
            </a:p>
          </p:txBody>
        </p:sp>
        <p:sp>
          <p:nvSpPr>
            <p:cNvPr id="19" name="Freeform: Shape 18">
              <a:extLst>
                <a:ext uri="{FF2B5EF4-FFF2-40B4-BE49-F238E27FC236}">
                  <a16:creationId xmlns:a16="http://schemas.microsoft.com/office/drawing/2014/main" id="{FE6CFF35-D1E4-F398-BE63-DBFBB7DE9B2E}"/>
                </a:ext>
              </a:extLst>
            </p:cNvPr>
            <p:cNvSpPr/>
            <p:nvPr/>
          </p:nvSpPr>
          <p:spPr>
            <a:xfrm rot="5400000">
              <a:off x="877788" y="1357388"/>
              <a:ext cx="545348" cy="545348"/>
            </a:xfrm>
            <a:custGeom>
              <a:avLst/>
              <a:gdLst>
                <a:gd name="connsiteX0" fmla="*/ 2188672 w 2188672"/>
                <a:gd name="connsiteY0" fmla="*/ 1094336 h 2188671"/>
                <a:gd name="connsiteX1" fmla="*/ 1094336 w 2188672"/>
                <a:gd name="connsiteY1" fmla="*/ 2188672 h 2188671"/>
                <a:gd name="connsiteX2" fmla="*/ 0 w 2188672"/>
                <a:gd name="connsiteY2" fmla="*/ 1094336 h 2188671"/>
                <a:gd name="connsiteX3" fmla="*/ 1094336 w 2188672"/>
                <a:gd name="connsiteY3" fmla="*/ 0 h 2188671"/>
                <a:gd name="connsiteX4" fmla="*/ 2188672 w 2188672"/>
                <a:gd name="connsiteY4" fmla="*/ 1094336 h 2188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8672" h="2188671">
                  <a:moveTo>
                    <a:pt x="2188672" y="1094336"/>
                  </a:moveTo>
                  <a:cubicBezTo>
                    <a:pt x="2188672" y="1698721"/>
                    <a:pt x="1698721" y="2188672"/>
                    <a:pt x="1094336" y="2188672"/>
                  </a:cubicBezTo>
                  <a:cubicBezTo>
                    <a:pt x="489951" y="2188672"/>
                    <a:pt x="0" y="1698721"/>
                    <a:pt x="0" y="1094336"/>
                  </a:cubicBezTo>
                  <a:cubicBezTo>
                    <a:pt x="0" y="489951"/>
                    <a:pt x="489951" y="0"/>
                    <a:pt x="1094336" y="0"/>
                  </a:cubicBezTo>
                  <a:cubicBezTo>
                    <a:pt x="1698721" y="0"/>
                    <a:pt x="2188672" y="489951"/>
                    <a:pt x="2188672" y="1094336"/>
                  </a:cubicBezTo>
                  <a:close/>
                </a:path>
              </a:pathLst>
            </a:custGeom>
            <a:solidFill>
              <a:schemeClr val="accent1"/>
            </a:solidFill>
            <a:ln w="5576"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Georgia"/>
                <a:ea typeface="+mn-ea"/>
                <a:cs typeface="+mn-cs"/>
              </a:endParaRPr>
            </a:p>
          </p:txBody>
        </p:sp>
        <p:grpSp>
          <p:nvGrpSpPr>
            <p:cNvPr id="20" name="Graphic 25">
              <a:extLst>
                <a:ext uri="{FF2B5EF4-FFF2-40B4-BE49-F238E27FC236}">
                  <a16:creationId xmlns:a16="http://schemas.microsoft.com/office/drawing/2014/main" id="{A20F9B0B-78EE-8D1F-7C9A-2EBF55D543F1}"/>
                </a:ext>
              </a:extLst>
            </p:cNvPr>
            <p:cNvGrpSpPr/>
            <p:nvPr/>
          </p:nvGrpSpPr>
          <p:grpSpPr>
            <a:xfrm>
              <a:off x="1003883" y="1449698"/>
              <a:ext cx="293158" cy="360729"/>
              <a:chOff x="57150" y="1083769"/>
              <a:chExt cx="495411" cy="609600"/>
            </a:xfrm>
            <a:solidFill>
              <a:schemeClr val="bg1"/>
            </a:solidFill>
          </p:grpSpPr>
          <p:sp>
            <p:nvSpPr>
              <p:cNvPr id="36" name="Freeform: Shape 35">
                <a:extLst>
                  <a:ext uri="{FF2B5EF4-FFF2-40B4-BE49-F238E27FC236}">
                    <a16:creationId xmlns:a16="http://schemas.microsoft.com/office/drawing/2014/main" id="{846BB014-D3D5-3B3B-9466-4A9F03733620}"/>
                  </a:ext>
                </a:extLst>
              </p:cNvPr>
              <p:cNvSpPr/>
              <p:nvPr/>
            </p:nvSpPr>
            <p:spPr>
              <a:xfrm>
                <a:off x="57150" y="1083769"/>
                <a:ext cx="495411" cy="609600"/>
              </a:xfrm>
              <a:custGeom>
                <a:avLst/>
                <a:gdLst>
                  <a:gd name="connsiteX0" fmla="*/ 466849 w 495411"/>
                  <a:gd name="connsiteY0" fmla="*/ 514350 h 609600"/>
                  <a:gd name="connsiteX1" fmla="*/ 495411 w 495411"/>
                  <a:gd name="connsiteY1" fmla="*/ 485896 h 609600"/>
                  <a:gd name="connsiteX2" fmla="*/ 476374 w 495411"/>
                  <a:gd name="connsiteY2" fmla="*/ 458953 h 609600"/>
                  <a:gd name="connsiteX3" fmla="*/ 476374 w 495411"/>
                  <a:gd name="connsiteY3" fmla="*/ 314325 h 609600"/>
                  <a:gd name="connsiteX4" fmla="*/ 475364 w 495411"/>
                  <a:gd name="connsiteY4" fmla="*/ 310067 h 609600"/>
                  <a:gd name="connsiteX5" fmla="*/ 457324 w 495411"/>
                  <a:gd name="connsiteY5" fmla="*/ 273977 h 609600"/>
                  <a:gd name="connsiteX6" fmla="*/ 457324 w 495411"/>
                  <a:gd name="connsiteY6" fmla="*/ 266700 h 609600"/>
                  <a:gd name="connsiteX7" fmla="*/ 438274 w 495411"/>
                  <a:gd name="connsiteY7" fmla="*/ 239878 h 609600"/>
                  <a:gd name="connsiteX8" fmla="*/ 438274 w 495411"/>
                  <a:gd name="connsiteY8" fmla="*/ 142875 h 609600"/>
                  <a:gd name="connsiteX9" fmla="*/ 428749 w 495411"/>
                  <a:gd name="connsiteY9" fmla="*/ 133350 h 609600"/>
                  <a:gd name="connsiteX10" fmla="*/ 419224 w 495411"/>
                  <a:gd name="connsiteY10" fmla="*/ 142875 h 609600"/>
                  <a:gd name="connsiteX11" fmla="*/ 419224 w 495411"/>
                  <a:gd name="connsiteY11" fmla="*/ 239878 h 609600"/>
                  <a:gd name="connsiteX12" fmla="*/ 400174 w 495411"/>
                  <a:gd name="connsiteY12" fmla="*/ 266700 h 609600"/>
                  <a:gd name="connsiteX13" fmla="*/ 400174 w 495411"/>
                  <a:gd name="connsiteY13" fmla="*/ 273977 h 609600"/>
                  <a:gd name="connsiteX14" fmla="*/ 382124 w 495411"/>
                  <a:gd name="connsiteY14" fmla="*/ 310067 h 609600"/>
                  <a:gd name="connsiteX15" fmla="*/ 382067 w 495411"/>
                  <a:gd name="connsiteY15" fmla="*/ 310325 h 609600"/>
                  <a:gd name="connsiteX16" fmla="*/ 381114 w 495411"/>
                  <a:gd name="connsiteY16" fmla="*/ 314325 h 609600"/>
                  <a:gd name="connsiteX17" fmla="*/ 381114 w 495411"/>
                  <a:gd name="connsiteY17" fmla="*/ 377762 h 609600"/>
                  <a:gd name="connsiteX18" fmla="*/ 295275 w 495411"/>
                  <a:gd name="connsiteY18" fmla="*/ 342900 h 609600"/>
                  <a:gd name="connsiteX19" fmla="*/ 247650 w 495411"/>
                  <a:gd name="connsiteY19" fmla="*/ 342900 h 609600"/>
                  <a:gd name="connsiteX20" fmla="*/ 247650 w 495411"/>
                  <a:gd name="connsiteY20" fmla="*/ 315839 h 609600"/>
                  <a:gd name="connsiteX21" fmla="*/ 304800 w 495411"/>
                  <a:gd name="connsiteY21" fmla="*/ 228600 h 609600"/>
                  <a:gd name="connsiteX22" fmla="*/ 304800 w 495411"/>
                  <a:gd name="connsiteY22" fmla="*/ 217722 h 609600"/>
                  <a:gd name="connsiteX23" fmla="*/ 333375 w 495411"/>
                  <a:gd name="connsiteY23" fmla="*/ 180975 h 609600"/>
                  <a:gd name="connsiteX24" fmla="*/ 333375 w 495411"/>
                  <a:gd name="connsiteY24" fmla="*/ 171450 h 609600"/>
                  <a:gd name="connsiteX25" fmla="*/ 323850 w 495411"/>
                  <a:gd name="connsiteY25" fmla="*/ 150305 h 609600"/>
                  <a:gd name="connsiteX26" fmla="*/ 323850 w 495411"/>
                  <a:gd name="connsiteY26" fmla="*/ 104775 h 609600"/>
                  <a:gd name="connsiteX27" fmla="*/ 219075 w 495411"/>
                  <a:gd name="connsiteY27" fmla="*/ 0 h 609600"/>
                  <a:gd name="connsiteX28" fmla="*/ 200025 w 495411"/>
                  <a:gd name="connsiteY28" fmla="*/ 0 h 609600"/>
                  <a:gd name="connsiteX29" fmla="*/ 95250 w 495411"/>
                  <a:gd name="connsiteY29" fmla="*/ 104775 h 609600"/>
                  <a:gd name="connsiteX30" fmla="*/ 95250 w 495411"/>
                  <a:gd name="connsiteY30" fmla="*/ 150305 h 609600"/>
                  <a:gd name="connsiteX31" fmla="*/ 85725 w 495411"/>
                  <a:gd name="connsiteY31" fmla="*/ 171450 h 609600"/>
                  <a:gd name="connsiteX32" fmla="*/ 85725 w 495411"/>
                  <a:gd name="connsiteY32" fmla="*/ 180975 h 609600"/>
                  <a:gd name="connsiteX33" fmla="*/ 114300 w 495411"/>
                  <a:gd name="connsiteY33" fmla="*/ 217722 h 609600"/>
                  <a:gd name="connsiteX34" fmla="*/ 114300 w 495411"/>
                  <a:gd name="connsiteY34" fmla="*/ 228600 h 609600"/>
                  <a:gd name="connsiteX35" fmla="*/ 171450 w 495411"/>
                  <a:gd name="connsiteY35" fmla="*/ 315839 h 609600"/>
                  <a:gd name="connsiteX36" fmla="*/ 171450 w 495411"/>
                  <a:gd name="connsiteY36" fmla="*/ 342900 h 609600"/>
                  <a:gd name="connsiteX37" fmla="*/ 123825 w 495411"/>
                  <a:gd name="connsiteY37" fmla="*/ 342900 h 609600"/>
                  <a:gd name="connsiteX38" fmla="*/ 0 w 495411"/>
                  <a:gd name="connsiteY38" fmla="*/ 466725 h 609600"/>
                  <a:gd name="connsiteX39" fmla="*/ 0 w 495411"/>
                  <a:gd name="connsiteY39" fmla="*/ 600075 h 609600"/>
                  <a:gd name="connsiteX40" fmla="*/ 9525 w 495411"/>
                  <a:gd name="connsiteY40" fmla="*/ 609600 h 609600"/>
                  <a:gd name="connsiteX41" fmla="*/ 457324 w 495411"/>
                  <a:gd name="connsiteY41" fmla="*/ 609600 h 609600"/>
                  <a:gd name="connsiteX42" fmla="*/ 485899 w 495411"/>
                  <a:gd name="connsiteY42" fmla="*/ 581025 h 609600"/>
                  <a:gd name="connsiteX43" fmla="*/ 457324 w 495411"/>
                  <a:gd name="connsiteY43" fmla="*/ 552450 h 609600"/>
                  <a:gd name="connsiteX44" fmla="*/ 457324 w 495411"/>
                  <a:gd name="connsiteY44" fmla="*/ 514350 h 609600"/>
                  <a:gd name="connsiteX45" fmla="*/ 466849 w 495411"/>
                  <a:gd name="connsiteY45" fmla="*/ 495300 h 609600"/>
                  <a:gd name="connsiteX46" fmla="*/ 390649 w 495411"/>
                  <a:gd name="connsiteY46" fmla="*/ 495300 h 609600"/>
                  <a:gd name="connsiteX47" fmla="*/ 381124 w 495411"/>
                  <a:gd name="connsiteY47" fmla="*/ 485775 h 609600"/>
                  <a:gd name="connsiteX48" fmla="*/ 390649 w 495411"/>
                  <a:gd name="connsiteY48" fmla="*/ 476250 h 609600"/>
                  <a:gd name="connsiteX49" fmla="*/ 466849 w 495411"/>
                  <a:gd name="connsiteY49" fmla="*/ 476250 h 609600"/>
                  <a:gd name="connsiteX50" fmla="*/ 476374 w 495411"/>
                  <a:gd name="connsiteY50" fmla="*/ 485775 h 609600"/>
                  <a:gd name="connsiteX51" fmla="*/ 466849 w 495411"/>
                  <a:gd name="connsiteY51" fmla="*/ 495300 h 609600"/>
                  <a:gd name="connsiteX52" fmla="*/ 428749 w 495411"/>
                  <a:gd name="connsiteY52" fmla="*/ 361950 h 609600"/>
                  <a:gd name="connsiteX53" fmla="*/ 400174 w 495411"/>
                  <a:gd name="connsiteY53" fmla="*/ 361950 h 609600"/>
                  <a:gd name="connsiteX54" fmla="*/ 400174 w 495411"/>
                  <a:gd name="connsiteY54" fmla="*/ 352425 h 609600"/>
                  <a:gd name="connsiteX55" fmla="*/ 419224 w 495411"/>
                  <a:gd name="connsiteY55" fmla="*/ 352425 h 609600"/>
                  <a:gd name="connsiteX56" fmla="*/ 428749 w 495411"/>
                  <a:gd name="connsiteY56" fmla="*/ 342900 h 609600"/>
                  <a:gd name="connsiteX57" fmla="*/ 419224 w 495411"/>
                  <a:gd name="connsiteY57" fmla="*/ 333375 h 609600"/>
                  <a:gd name="connsiteX58" fmla="*/ 400174 w 495411"/>
                  <a:gd name="connsiteY58" fmla="*/ 333375 h 609600"/>
                  <a:gd name="connsiteX59" fmla="*/ 400174 w 495411"/>
                  <a:gd name="connsiteY59" fmla="*/ 323850 h 609600"/>
                  <a:gd name="connsiteX60" fmla="*/ 428749 w 495411"/>
                  <a:gd name="connsiteY60" fmla="*/ 323850 h 609600"/>
                  <a:gd name="connsiteX61" fmla="*/ 438274 w 495411"/>
                  <a:gd name="connsiteY61" fmla="*/ 314325 h 609600"/>
                  <a:gd name="connsiteX62" fmla="*/ 428749 w 495411"/>
                  <a:gd name="connsiteY62" fmla="*/ 304800 h 609600"/>
                  <a:gd name="connsiteX63" fmla="*/ 406060 w 495411"/>
                  <a:gd name="connsiteY63" fmla="*/ 304800 h 609600"/>
                  <a:gd name="connsiteX64" fmla="*/ 415585 w 495411"/>
                  <a:gd name="connsiteY64" fmla="*/ 285750 h 609600"/>
                  <a:gd name="connsiteX65" fmla="*/ 441960 w 495411"/>
                  <a:gd name="connsiteY65" fmla="*/ 285750 h 609600"/>
                  <a:gd name="connsiteX66" fmla="*/ 457371 w 495411"/>
                  <a:gd name="connsiteY66" fmla="*/ 316573 h 609600"/>
                  <a:gd name="connsiteX67" fmla="*/ 457371 w 495411"/>
                  <a:gd name="connsiteY67" fmla="*/ 390525 h 609600"/>
                  <a:gd name="connsiteX68" fmla="*/ 400221 w 495411"/>
                  <a:gd name="connsiteY68" fmla="*/ 390525 h 609600"/>
                  <a:gd name="connsiteX69" fmla="*/ 400221 w 495411"/>
                  <a:gd name="connsiteY69" fmla="*/ 381000 h 609600"/>
                  <a:gd name="connsiteX70" fmla="*/ 428796 w 495411"/>
                  <a:gd name="connsiteY70" fmla="*/ 381000 h 609600"/>
                  <a:gd name="connsiteX71" fmla="*/ 438321 w 495411"/>
                  <a:gd name="connsiteY71" fmla="*/ 371475 h 609600"/>
                  <a:gd name="connsiteX72" fmla="*/ 428796 w 495411"/>
                  <a:gd name="connsiteY72" fmla="*/ 361950 h 609600"/>
                  <a:gd name="connsiteX73" fmla="*/ 400174 w 495411"/>
                  <a:gd name="connsiteY73" fmla="*/ 438150 h 609600"/>
                  <a:gd name="connsiteX74" fmla="*/ 457324 w 495411"/>
                  <a:gd name="connsiteY74" fmla="*/ 438150 h 609600"/>
                  <a:gd name="connsiteX75" fmla="*/ 457324 w 495411"/>
                  <a:gd name="connsiteY75" fmla="*/ 457200 h 609600"/>
                  <a:gd name="connsiteX76" fmla="*/ 400174 w 495411"/>
                  <a:gd name="connsiteY76" fmla="*/ 457200 h 609600"/>
                  <a:gd name="connsiteX77" fmla="*/ 400174 w 495411"/>
                  <a:gd name="connsiteY77" fmla="*/ 419100 h 609600"/>
                  <a:gd name="connsiteX78" fmla="*/ 400174 w 495411"/>
                  <a:gd name="connsiteY78" fmla="*/ 409575 h 609600"/>
                  <a:gd name="connsiteX79" fmla="*/ 457324 w 495411"/>
                  <a:gd name="connsiteY79" fmla="*/ 409575 h 609600"/>
                  <a:gd name="connsiteX80" fmla="*/ 457324 w 495411"/>
                  <a:gd name="connsiteY80" fmla="*/ 419100 h 609600"/>
                  <a:gd name="connsiteX81" fmla="*/ 428749 w 495411"/>
                  <a:gd name="connsiteY81" fmla="*/ 257175 h 609600"/>
                  <a:gd name="connsiteX82" fmla="*/ 438274 w 495411"/>
                  <a:gd name="connsiteY82" fmla="*/ 266700 h 609600"/>
                  <a:gd name="connsiteX83" fmla="*/ 419224 w 495411"/>
                  <a:gd name="connsiteY83" fmla="*/ 266700 h 609600"/>
                  <a:gd name="connsiteX84" fmla="*/ 428749 w 495411"/>
                  <a:gd name="connsiteY84" fmla="*/ 257175 h 609600"/>
                  <a:gd name="connsiteX85" fmla="*/ 133350 w 495411"/>
                  <a:gd name="connsiteY85" fmla="*/ 209550 h 609600"/>
                  <a:gd name="connsiteX86" fmla="*/ 133350 w 495411"/>
                  <a:gd name="connsiteY86" fmla="*/ 161925 h 609600"/>
                  <a:gd name="connsiteX87" fmla="*/ 171726 w 495411"/>
                  <a:gd name="connsiteY87" fmla="*/ 161925 h 609600"/>
                  <a:gd name="connsiteX88" fmla="*/ 259290 w 495411"/>
                  <a:gd name="connsiteY88" fmla="*/ 125654 h 609600"/>
                  <a:gd name="connsiteX89" fmla="*/ 260614 w 495411"/>
                  <a:gd name="connsiteY89" fmla="*/ 124330 h 609600"/>
                  <a:gd name="connsiteX90" fmla="*/ 285750 w 495411"/>
                  <a:gd name="connsiteY90" fmla="*/ 154076 h 609600"/>
                  <a:gd name="connsiteX91" fmla="*/ 285750 w 495411"/>
                  <a:gd name="connsiteY91" fmla="*/ 214427 h 609600"/>
                  <a:gd name="connsiteX92" fmla="*/ 133350 w 495411"/>
                  <a:gd name="connsiteY92" fmla="*/ 214427 h 609600"/>
                  <a:gd name="connsiteX93" fmla="*/ 314325 w 495411"/>
                  <a:gd name="connsiteY93" fmla="*/ 180975 h 609600"/>
                  <a:gd name="connsiteX94" fmla="*/ 304800 w 495411"/>
                  <a:gd name="connsiteY94" fmla="*/ 197463 h 609600"/>
                  <a:gd name="connsiteX95" fmla="*/ 304800 w 495411"/>
                  <a:gd name="connsiteY95" fmla="*/ 161925 h 609600"/>
                  <a:gd name="connsiteX96" fmla="*/ 314325 w 495411"/>
                  <a:gd name="connsiteY96" fmla="*/ 171450 h 609600"/>
                  <a:gd name="connsiteX97" fmla="*/ 114300 w 495411"/>
                  <a:gd name="connsiteY97" fmla="*/ 104775 h 609600"/>
                  <a:gd name="connsiteX98" fmla="*/ 200025 w 495411"/>
                  <a:gd name="connsiteY98" fmla="*/ 19050 h 609600"/>
                  <a:gd name="connsiteX99" fmla="*/ 219075 w 495411"/>
                  <a:gd name="connsiteY99" fmla="*/ 19050 h 609600"/>
                  <a:gd name="connsiteX100" fmla="*/ 304800 w 495411"/>
                  <a:gd name="connsiteY100" fmla="*/ 104775 h 609600"/>
                  <a:gd name="connsiteX101" fmla="*/ 304800 w 495411"/>
                  <a:gd name="connsiteY101" fmla="*/ 141665 h 609600"/>
                  <a:gd name="connsiteX102" fmla="*/ 276225 w 495411"/>
                  <a:gd name="connsiteY102" fmla="*/ 104775 h 609600"/>
                  <a:gd name="connsiteX103" fmla="*/ 266698 w 495411"/>
                  <a:gd name="connsiteY103" fmla="*/ 95252 h 609600"/>
                  <a:gd name="connsiteX104" fmla="*/ 259966 w 495411"/>
                  <a:gd name="connsiteY104" fmla="*/ 98041 h 609600"/>
                  <a:gd name="connsiteX105" fmla="*/ 245821 w 495411"/>
                  <a:gd name="connsiteY105" fmla="*/ 112185 h 609600"/>
                  <a:gd name="connsiteX106" fmla="*/ 171726 w 495411"/>
                  <a:gd name="connsiteY106" fmla="*/ 142875 h 609600"/>
                  <a:gd name="connsiteX107" fmla="*/ 114300 w 495411"/>
                  <a:gd name="connsiteY107" fmla="*/ 142875 h 609600"/>
                  <a:gd name="connsiteX108" fmla="*/ 104775 w 495411"/>
                  <a:gd name="connsiteY108" fmla="*/ 180975 h 609600"/>
                  <a:gd name="connsiteX109" fmla="*/ 104775 w 495411"/>
                  <a:gd name="connsiteY109" fmla="*/ 171450 h 609600"/>
                  <a:gd name="connsiteX110" fmla="*/ 114300 w 495411"/>
                  <a:gd name="connsiteY110" fmla="*/ 161925 h 609600"/>
                  <a:gd name="connsiteX111" fmla="*/ 114300 w 495411"/>
                  <a:gd name="connsiteY111" fmla="*/ 197463 h 609600"/>
                  <a:gd name="connsiteX112" fmla="*/ 104775 w 495411"/>
                  <a:gd name="connsiteY112" fmla="*/ 180975 h 609600"/>
                  <a:gd name="connsiteX113" fmla="*/ 133664 w 495411"/>
                  <a:gd name="connsiteY113" fmla="*/ 234820 h 609600"/>
                  <a:gd name="connsiteX114" fmla="*/ 285436 w 495411"/>
                  <a:gd name="connsiteY114" fmla="*/ 234820 h 609600"/>
                  <a:gd name="connsiteX115" fmla="*/ 203414 w 495411"/>
                  <a:gd name="connsiteY115" fmla="*/ 304570 h 609600"/>
                  <a:gd name="connsiteX116" fmla="*/ 133664 w 495411"/>
                  <a:gd name="connsiteY116" fmla="*/ 234820 h 609600"/>
                  <a:gd name="connsiteX117" fmla="*/ 209550 w 495411"/>
                  <a:gd name="connsiteY117" fmla="*/ 323850 h 609600"/>
                  <a:gd name="connsiteX118" fmla="*/ 228600 w 495411"/>
                  <a:gd name="connsiteY118" fmla="*/ 321945 h 609600"/>
                  <a:gd name="connsiteX119" fmla="*/ 228600 w 495411"/>
                  <a:gd name="connsiteY119" fmla="*/ 361950 h 609600"/>
                  <a:gd name="connsiteX120" fmla="*/ 209550 w 495411"/>
                  <a:gd name="connsiteY120" fmla="*/ 381000 h 609600"/>
                  <a:gd name="connsiteX121" fmla="*/ 190500 w 495411"/>
                  <a:gd name="connsiteY121" fmla="*/ 361950 h 609600"/>
                  <a:gd name="connsiteX122" fmla="*/ 190500 w 495411"/>
                  <a:gd name="connsiteY122" fmla="*/ 321945 h 609600"/>
                  <a:gd name="connsiteX123" fmla="*/ 209550 w 495411"/>
                  <a:gd name="connsiteY123" fmla="*/ 323850 h 609600"/>
                  <a:gd name="connsiteX124" fmla="*/ 123825 w 495411"/>
                  <a:gd name="connsiteY124" fmla="*/ 361950 h 609600"/>
                  <a:gd name="connsiteX125" fmla="*/ 171450 w 495411"/>
                  <a:gd name="connsiteY125" fmla="*/ 361950 h 609600"/>
                  <a:gd name="connsiteX126" fmla="*/ 209550 w 495411"/>
                  <a:gd name="connsiteY126" fmla="*/ 400050 h 609600"/>
                  <a:gd name="connsiteX127" fmla="*/ 247650 w 495411"/>
                  <a:gd name="connsiteY127" fmla="*/ 361950 h 609600"/>
                  <a:gd name="connsiteX128" fmla="*/ 295275 w 495411"/>
                  <a:gd name="connsiteY128" fmla="*/ 361950 h 609600"/>
                  <a:gd name="connsiteX129" fmla="*/ 381124 w 495411"/>
                  <a:gd name="connsiteY129" fmla="*/ 406775 h 609600"/>
                  <a:gd name="connsiteX130" fmla="*/ 381124 w 495411"/>
                  <a:gd name="connsiteY130" fmla="*/ 458953 h 609600"/>
                  <a:gd name="connsiteX131" fmla="*/ 363706 w 495411"/>
                  <a:gd name="connsiteY131" fmla="*/ 495313 h 609600"/>
                  <a:gd name="connsiteX132" fmla="*/ 390649 w 495411"/>
                  <a:gd name="connsiteY132" fmla="*/ 514350 h 609600"/>
                  <a:gd name="connsiteX133" fmla="*/ 352425 w 495411"/>
                  <a:gd name="connsiteY133" fmla="*/ 514350 h 609600"/>
                  <a:gd name="connsiteX134" fmla="*/ 323850 w 495411"/>
                  <a:gd name="connsiteY134" fmla="*/ 542925 h 609600"/>
                  <a:gd name="connsiteX135" fmla="*/ 323850 w 495411"/>
                  <a:gd name="connsiteY135" fmla="*/ 590550 h 609600"/>
                  <a:gd name="connsiteX136" fmla="*/ 95250 w 495411"/>
                  <a:gd name="connsiteY136" fmla="*/ 590550 h 609600"/>
                  <a:gd name="connsiteX137" fmla="*/ 95250 w 495411"/>
                  <a:gd name="connsiteY137" fmla="*/ 542925 h 609600"/>
                  <a:gd name="connsiteX138" fmla="*/ 66675 w 495411"/>
                  <a:gd name="connsiteY138" fmla="*/ 514350 h 609600"/>
                  <a:gd name="connsiteX139" fmla="*/ 19050 w 495411"/>
                  <a:gd name="connsiteY139" fmla="*/ 514350 h 609600"/>
                  <a:gd name="connsiteX140" fmla="*/ 19050 w 495411"/>
                  <a:gd name="connsiteY140" fmla="*/ 466725 h 609600"/>
                  <a:gd name="connsiteX141" fmla="*/ 123825 w 495411"/>
                  <a:gd name="connsiteY141" fmla="*/ 361950 h 609600"/>
                  <a:gd name="connsiteX142" fmla="*/ 19050 w 495411"/>
                  <a:gd name="connsiteY142" fmla="*/ 590550 h 609600"/>
                  <a:gd name="connsiteX143" fmla="*/ 19050 w 495411"/>
                  <a:gd name="connsiteY143" fmla="*/ 533400 h 609600"/>
                  <a:gd name="connsiteX144" fmla="*/ 66675 w 495411"/>
                  <a:gd name="connsiteY144" fmla="*/ 533400 h 609600"/>
                  <a:gd name="connsiteX145" fmla="*/ 76200 w 495411"/>
                  <a:gd name="connsiteY145" fmla="*/ 542925 h 609600"/>
                  <a:gd name="connsiteX146" fmla="*/ 76200 w 495411"/>
                  <a:gd name="connsiteY146" fmla="*/ 590550 h 609600"/>
                  <a:gd name="connsiteX147" fmla="*/ 342900 w 495411"/>
                  <a:gd name="connsiteY147" fmla="*/ 542925 h 609600"/>
                  <a:gd name="connsiteX148" fmla="*/ 352425 w 495411"/>
                  <a:gd name="connsiteY148" fmla="*/ 533400 h 609600"/>
                  <a:gd name="connsiteX149" fmla="*/ 400050 w 495411"/>
                  <a:gd name="connsiteY149" fmla="*/ 533400 h 609600"/>
                  <a:gd name="connsiteX150" fmla="*/ 400050 w 495411"/>
                  <a:gd name="connsiteY150" fmla="*/ 552450 h 609600"/>
                  <a:gd name="connsiteX151" fmla="*/ 371599 w 495411"/>
                  <a:gd name="connsiteY151" fmla="*/ 581025 h 609600"/>
                  <a:gd name="connsiteX152" fmla="*/ 373351 w 495411"/>
                  <a:gd name="connsiteY152" fmla="*/ 590550 h 609600"/>
                  <a:gd name="connsiteX153" fmla="*/ 342900 w 495411"/>
                  <a:gd name="connsiteY153" fmla="*/ 590550 h 609600"/>
                  <a:gd name="connsiteX154" fmla="*/ 466849 w 495411"/>
                  <a:gd name="connsiteY154" fmla="*/ 581025 h 609600"/>
                  <a:gd name="connsiteX155" fmla="*/ 457324 w 495411"/>
                  <a:gd name="connsiteY155" fmla="*/ 590550 h 609600"/>
                  <a:gd name="connsiteX156" fmla="*/ 400174 w 495411"/>
                  <a:gd name="connsiteY156" fmla="*/ 590550 h 609600"/>
                  <a:gd name="connsiteX157" fmla="*/ 390649 w 495411"/>
                  <a:gd name="connsiteY157" fmla="*/ 581025 h 609600"/>
                  <a:gd name="connsiteX158" fmla="*/ 400174 w 495411"/>
                  <a:gd name="connsiteY158" fmla="*/ 571500 h 609600"/>
                  <a:gd name="connsiteX159" fmla="*/ 457324 w 495411"/>
                  <a:gd name="connsiteY159" fmla="*/ 571500 h 609600"/>
                  <a:gd name="connsiteX160" fmla="*/ 466849 w 495411"/>
                  <a:gd name="connsiteY160" fmla="*/ 581025 h 609600"/>
                  <a:gd name="connsiteX161" fmla="*/ 438274 w 495411"/>
                  <a:gd name="connsiteY161" fmla="*/ 552450 h 609600"/>
                  <a:gd name="connsiteX162" fmla="*/ 419224 w 495411"/>
                  <a:gd name="connsiteY162" fmla="*/ 552450 h 609600"/>
                  <a:gd name="connsiteX163" fmla="*/ 419224 w 495411"/>
                  <a:gd name="connsiteY163" fmla="*/ 514350 h 609600"/>
                  <a:gd name="connsiteX164" fmla="*/ 438274 w 495411"/>
                  <a:gd name="connsiteY164" fmla="*/ 514350 h 60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Lst>
                <a:rect l="l" t="t" r="r" b="b"/>
                <a:pathLst>
                  <a:path w="495411" h="609600">
                    <a:moveTo>
                      <a:pt x="466849" y="514350"/>
                    </a:moveTo>
                    <a:cubicBezTo>
                      <a:pt x="482594" y="514380"/>
                      <a:pt x="495381" y="501640"/>
                      <a:pt x="495411" y="485896"/>
                    </a:cubicBezTo>
                    <a:cubicBezTo>
                      <a:pt x="495434" y="473782"/>
                      <a:pt x="487799" y="462977"/>
                      <a:pt x="476374" y="458953"/>
                    </a:cubicBezTo>
                    <a:lnTo>
                      <a:pt x="476374" y="314325"/>
                    </a:lnTo>
                    <a:cubicBezTo>
                      <a:pt x="476376" y="312846"/>
                      <a:pt x="476030" y="311388"/>
                      <a:pt x="475364" y="310067"/>
                    </a:cubicBezTo>
                    <a:lnTo>
                      <a:pt x="457324" y="273977"/>
                    </a:lnTo>
                    <a:lnTo>
                      <a:pt x="457324" y="266700"/>
                    </a:lnTo>
                    <a:cubicBezTo>
                      <a:pt x="457274" y="254634"/>
                      <a:pt x="449650" y="243900"/>
                      <a:pt x="438274" y="239878"/>
                    </a:cubicBezTo>
                    <a:lnTo>
                      <a:pt x="438274" y="142875"/>
                    </a:lnTo>
                    <a:cubicBezTo>
                      <a:pt x="438274" y="137614"/>
                      <a:pt x="434009" y="133350"/>
                      <a:pt x="428749" y="133350"/>
                    </a:cubicBezTo>
                    <a:cubicBezTo>
                      <a:pt x="423488" y="133350"/>
                      <a:pt x="419224" y="137614"/>
                      <a:pt x="419224" y="142875"/>
                    </a:cubicBezTo>
                    <a:lnTo>
                      <a:pt x="419224" y="239878"/>
                    </a:lnTo>
                    <a:cubicBezTo>
                      <a:pt x="407848" y="243900"/>
                      <a:pt x="400224" y="254634"/>
                      <a:pt x="400174" y="266700"/>
                    </a:cubicBezTo>
                    <a:lnTo>
                      <a:pt x="400174" y="273977"/>
                    </a:lnTo>
                    <a:lnTo>
                      <a:pt x="382124" y="310067"/>
                    </a:lnTo>
                    <a:cubicBezTo>
                      <a:pt x="382124" y="310144"/>
                      <a:pt x="382124" y="310248"/>
                      <a:pt x="382067" y="310325"/>
                    </a:cubicBezTo>
                    <a:cubicBezTo>
                      <a:pt x="381459" y="311572"/>
                      <a:pt x="381134" y="312938"/>
                      <a:pt x="381114" y="314325"/>
                    </a:cubicBezTo>
                    <a:lnTo>
                      <a:pt x="381114" y="377762"/>
                    </a:lnTo>
                    <a:cubicBezTo>
                      <a:pt x="358105" y="355449"/>
                      <a:pt x="327326" y="342949"/>
                      <a:pt x="295275" y="342900"/>
                    </a:cubicBezTo>
                    <a:lnTo>
                      <a:pt x="247650" y="342900"/>
                    </a:lnTo>
                    <a:lnTo>
                      <a:pt x="247650" y="315839"/>
                    </a:lnTo>
                    <a:cubicBezTo>
                      <a:pt x="282322" y="300675"/>
                      <a:pt x="304747" y="266443"/>
                      <a:pt x="304800" y="228600"/>
                    </a:cubicBezTo>
                    <a:lnTo>
                      <a:pt x="304800" y="217722"/>
                    </a:lnTo>
                    <a:cubicBezTo>
                      <a:pt x="321571" y="213392"/>
                      <a:pt x="333310" y="198295"/>
                      <a:pt x="333375" y="180975"/>
                    </a:cubicBezTo>
                    <a:lnTo>
                      <a:pt x="333375" y="171450"/>
                    </a:lnTo>
                    <a:cubicBezTo>
                      <a:pt x="333350" y="163368"/>
                      <a:pt x="329886" y="155679"/>
                      <a:pt x="323850" y="150305"/>
                    </a:cubicBezTo>
                    <a:lnTo>
                      <a:pt x="323850" y="104775"/>
                    </a:lnTo>
                    <a:cubicBezTo>
                      <a:pt x="323782" y="46938"/>
                      <a:pt x="276912" y="68"/>
                      <a:pt x="219075" y="0"/>
                    </a:cubicBezTo>
                    <a:lnTo>
                      <a:pt x="200025" y="0"/>
                    </a:lnTo>
                    <a:cubicBezTo>
                      <a:pt x="142188" y="68"/>
                      <a:pt x="95318" y="46938"/>
                      <a:pt x="95250" y="104775"/>
                    </a:cubicBezTo>
                    <a:lnTo>
                      <a:pt x="95250" y="150305"/>
                    </a:lnTo>
                    <a:cubicBezTo>
                      <a:pt x="89214" y="155679"/>
                      <a:pt x="85750" y="163368"/>
                      <a:pt x="85725" y="171450"/>
                    </a:cubicBezTo>
                    <a:lnTo>
                      <a:pt x="85725" y="180975"/>
                    </a:lnTo>
                    <a:cubicBezTo>
                      <a:pt x="85790" y="198295"/>
                      <a:pt x="97529" y="213392"/>
                      <a:pt x="114300" y="217722"/>
                    </a:cubicBezTo>
                    <a:lnTo>
                      <a:pt x="114300" y="228600"/>
                    </a:lnTo>
                    <a:cubicBezTo>
                      <a:pt x="114353" y="266443"/>
                      <a:pt x="136778" y="300675"/>
                      <a:pt x="171450" y="315839"/>
                    </a:cubicBezTo>
                    <a:lnTo>
                      <a:pt x="171450" y="342900"/>
                    </a:lnTo>
                    <a:lnTo>
                      <a:pt x="123825" y="342900"/>
                    </a:lnTo>
                    <a:cubicBezTo>
                      <a:pt x="55471" y="342979"/>
                      <a:pt x="79" y="398371"/>
                      <a:pt x="0" y="466725"/>
                    </a:cubicBezTo>
                    <a:lnTo>
                      <a:pt x="0" y="600075"/>
                    </a:lnTo>
                    <a:cubicBezTo>
                      <a:pt x="0" y="605336"/>
                      <a:pt x="4264" y="609600"/>
                      <a:pt x="9525" y="609600"/>
                    </a:cubicBezTo>
                    <a:lnTo>
                      <a:pt x="457324" y="609600"/>
                    </a:lnTo>
                    <a:cubicBezTo>
                      <a:pt x="473105" y="609600"/>
                      <a:pt x="485899" y="596807"/>
                      <a:pt x="485899" y="581025"/>
                    </a:cubicBezTo>
                    <a:cubicBezTo>
                      <a:pt x="485899" y="565244"/>
                      <a:pt x="473105" y="552450"/>
                      <a:pt x="457324" y="552450"/>
                    </a:cubicBezTo>
                    <a:lnTo>
                      <a:pt x="457324" y="514350"/>
                    </a:lnTo>
                    <a:close/>
                    <a:moveTo>
                      <a:pt x="466849" y="495300"/>
                    </a:moveTo>
                    <a:lnTo>
                      <a:pt x="390649" y="495300"/>
                    </a:lnTo>
                    <a:cubicBezTo>
                      <a:pt x="385388" y="495300"/>
                      <a:pt x="381124" y="491036"/>
                      <a:pt x="381124" y="485775"/>
                    </a:cubicBezTo>
                    <a:cubicBezTo>
                      <a:pt x="381124" y="480515"/>
                      <a:pt x="385388" y="476250"/>
                      <a:pt x="390649" y="476250"/>
                    </a:cubicBezTo>
                    <a:lnTo>
                      <a:pt x="466849" y="476250"/>
                    </a:lnTo>
                    <a:cubicBezTo>
                      <a:pt x="472109" y="476250"/>
                      <a:pt x="476374" y="480515"/>
                      <a:pt x="476374" y="485775"/>
                    </a:cubicBezTo>
                    <a:cubicBezTo>
                      <a:pt x="476374" y="491036"/>
                      <a:pt x="472109" y="495300"/>
                      <a:pt x="466849" y="495300"/>
                    </a:cubicBezTo>
                    <a:close/>
                    <a:moveTo>
                      <a:pt x="428749" y="361950"/>
                    </a:moveTo>
                    <a:lnTo>
                      <a:pt x="400174" y="361950"/>
                    </a:lnTo>
                    <a:lnTo>
                      <a:pt x="400174" y="352425"/>
                    </a:lnTo>
                    <a:lnTo>
                      <a:pt x="419224" y="352425"/>
                    </a:lnTo>
                    <a:cubicBezTo>
                      <a:pt x="424484" y="352425"/>
                      <a:pt x="428749" y="348161"/>
                      <a:pt x="428749" y="342900"/>
                    </a:cubicBezTo>
                    <a:cubicBezTo>
                      <a:pt x="428749" y="337640"/>
                      <a:pt x="424484" y="333375"/>
                      <a:pt x="419224" y="333375"/>
                    </a:cubicBezTo>
                    <a:lnTo>
                      <a:pt x="400174" y="333375"/>
                    </a:lnTo>
                    <a:lnTo>
                      <a:pt x="400174" y="323850"/>
                    </a:lnTo>
                    <a:lnTo>
                      <a:pt x="428749" y="323850"/>
                    </a:lnTo>
                    <a:cubicBezTo>
                      <a:pt x="434009" y="323850"/>
                      <a:pt x="438274" y="319586"/>
                      <a:pt x="438274" y="314325"/>
                    </a:cubicBezTo>
                    <a:cubicBezTo>
                      <a:pt x="438274" y="309065"/>
                      <a:pt x="434009" y="304800"/>
                      <a:pt x="428749" y="304800"/>
                    </a:cubicBezTo>
                    <a:lnTo>
                      <a:pt x="406060" y="304800"/>
                    </a:lnTo>
                    <a:lnTo>
                      <a:pt x="415585" y="285750"/>
                    </a:lnTo>
                    <a:lnTo>
                      <a:pt x="441960" y="285750"/>
                    </a:lnTo>
                    <a:lnTo>
                      <a:pt x="457371" y="316573"/>
                    </a:lnTo>
                    <a:lnTo>
                      <a:pt x="457371" y="390525"/>
                    </a:lnTo>
                    <a:lnTo>
                      <a:pt x="400221" y="390525"/>
                    </a:lnTo>
                    <a:lnTo>
                      <a:pt x="400221" y="381000"/>
                    </a:lnTo>
                    <a:lnTo>
                      <a:pt x="428796" y="381000"/>
                    </a:lnTo>
                    <a:cubicBezTo>
                      <a:pt x="434057" y="381000"/>
                      <a:pt x="438321" y="376736"/>
                      <a:pt x="438321" y="371475"/>
                    </a:cubicBezTo>
                    <a:cubicBezTo>
                      <a:pt x="438321" y="366215"/>
                      <a:pt x="434057" y="361950"/>
                      <a:pt x="428796" y="361950"/>
                    </a:cubicBezTo>
                    <a:close/>
                    <a:moveTo>
                      <a:pt x="400174" y="438150"/>
                    </a:moveTo>
                    <a:lnTo>
                      <a:pt x="457324" y="438150"/>
                    </a:lnTo>
                    <a:lnTo>
                      <a:pt x="457324" y="457200"/>
                    </a:lnTo>
                    <a:lnTo>
                      <a:pt x="400174" y="457200"/>
                    </a:lnTo>
                    <a:close/>
                    <a:moveTo>
                      <a:pt x="400174" y="419100"/>
                    </a:moveTo>
                    <a:lnTo>
                      <a:pt x="400174" y="409575"/>
                    </a:lnTo>
                    <a:lnTo>
                      <a:pt x="457324" y="409575"/>
                    </a:lnTo>
                    <a:lnTo>
                      <a:pt x="457324" y="419100"/>
                    </a:lnTo>
                    <a:close/>
                    <a:moveTo>
                      <a:pt x="428749" y="257175"/>
                    </a:moveTo>
                    <a:cubicBezTo>
                      <a:pt x="434009" y="257175"/>
                      <a:pt x="438274" y="261440"/>
                      <a:pt x="438274" y="266700"/>
                    </a:cubicBezTo>
                    <a:lnTo>
                      <a:pt x="419224" y="266700"/>
                    </a:lnTo>
                    <a:cubicBezTo>
                      <a:pt x="419224" y="261440"/>
                      <a:pt x="423488" y="257175"/>
                      <a:pt x="428749" y="257175"/>
                    </a:cubicBezTo>
                    <a:close/>
                    <a:moveTo>
                      <a:pt x="133350" y="209550"/>
                    </a:moveTo>
                    <a:lnTo>
                      <a:pt x="133350" y="161925"/>
                    </a:lnTo>
                    <a:lnTo>
                      <a:pt x="171726" y="161925"/>
                    </a:lnTo>
                    <a:cubicBezTo>
                      <a:pt x="204587" y="162013"/>
                      <a:pt x="236117" y="148952"/>
                      <a:pt x="259290" y="125654"/>
                    </a:cubicBezTo>
                    <a:lnTo>
                      <a:pt x="260614" y="124330"/>
                    </a:lnTo>
                    <a:cubicBezTo>
                      <a:pt x="265268" y="136873"/>
                      <a:pt x="274160" y="147395"/>
                      <a:pt x="285750" y="154076"/>
                    </a:cubicBezTo>
                    <a:lnTo>
                      <a:pt x="285750" y="214427"/>
                    </a:lnTo>
                    <a:cubicBezTo>
                      <a:pt x="236742" y="195343"/>
                      <a:pt x="182358" y="195343"/>
                      <a:pt x="133350" y="214427"/>
                    </a:cubicBezTo>
                    <a:close/>
                    <a:moveTo>
                      <a:pt x="314325" y="180975"/>
                    </a:moveTo>
                    <a:cubicBezTo>
                      <a:pt x="314321" y="187777"/>
                      <a:pt x="310691" y="194062"/>
                      <a:pt x="304800" y="197463"/>
                    </a:cubicBezTo>
                    <a:lnTo>
                      <a:pt x="304800" y="161925"/>
                    </a:lnTo>
                    <a:cubicBezTo>
                      <a:pt x="310061" y="161925"/>
                      <a:pt x="314325" y="166190"/>
                      <a:pt x="314325" y="171450"/>
                    </a:cubicBezTo>
                    <a:close/>
                    <a:moveTo>
                      <a:pt x="114300" y="104775"/>
                    </a:moveTo>
                    <a:cubicBezTo>
                      <a:pt x="114352" y="57452"/>
                      <a:pt x="152702" y="19102"/>
                      <a:pt x="200025" y="19050"/>
                    </a:cubicBezTo>
                    <a:lnTo>
                      <a:pt x="219075" y="19050"/>
                    </a:lnTo>
                    <a:cubicBezTo>
                      <a:pt x="266398" y="19102"/>
                      <a:pt x="304748" y="57452"/>
                      <a:pt x="304800" y="104775"/>
                    </a:cubicBezTo>
                    <a:lnTo>
                      <a:pt x="304800" y="141665"/>
                    </a:lnTo>
                    <a:cubicBezTo>
                      <a:pt x="287988" y="137307"/>
                      <a:pt x="276242" y="122143"/>
                      <a:pt x="276225" y="104775"/>
                    </a:cubicBezTo>
                    <a:cubicBezTo>
                      <a:pt x="276224" y="99514"/>
                      <a:pt x="271958" y="95251"/>
                      <a:pt x="266698" y="95252"/>
                    </a:cubicBezTo>
                    <a:cubicBezTo>
                      <a:pt x="264173" y="95253"/>
                      <a:pt x="261752" y="96256"/>
                      <a:pt x="259966" y="98041"/>
                    </a:cubicBezTo>
                    <a:lnTo>
                      <a:pt x="245821" y="112185"/>
                    </a:lnTo>
                    <a:cubicBezTo>
                      <a:pt x="226210" y="131896"/>
                      <a:pt x="199531" y="142946"/>
                      <a:pt x="171726" y="142875"/>
                    </a:cubicBezTo>
                    <a:lnTo>
                      <a:pt x="114300" y="142875"/>
                    </a:lnTo>
                    <a:close/>
                    <a:moveTo>
                      <a:pt x="104775" y="180975"/>
                    </a:moveTo>
                    <a:lnTo>
                      <a:pt x="104775" y="171450"/>
                    </a:lnTo>
                    <a:cubicBezTo>
                      <a:pt x="104775" y="166190"/>
                      <a:pt x="109039" y="161925"/>
                      <a:pt x="114300" y="161925"/>
                    </a:cubicBezTo>
                    <a:lnTo>
                      <a:pt x="114300" y="197463"/>
                    </a:lnTo>
                    <a:cubicBezTo>
                      <a:pt x="108409" y="194062"/>
                      <a:pt x="104779" y="187777"/>
                      <a:pt x="104775" y="180975"/>
                    </a:cubicBezTo>
                    <a:close/>
                    <a:moveTo>
                      <a:pt x="133664" y="234820"/>
                    </a:moveTo>
                    <a:cubicBezTo>
                      <a:pt x="182127" y="214070"/>
                      <a:pt x="236973" y="214070"/>
                      <a:pt x="285436" y="234820"/>
                    </a:cubicBezTo>
                    <a:cubicBezTo>
                      <a:pt x="282047" y="276730"/>
                      <a:pt x="245325" y="307958"/>
                      <a:pt x="203414" y="304570"/>
                    </a:cubicBezTo>
                    <a:cubicBezTo>
                      <a:pt x="166210" y="301562"/>
                      <a:pt x="136673" y="272025"/>
                      <a:pt x="133664" y="234820"/>
                    </a:cubicBezTo>
                    <a:close/>
                    <a:moveTo>
                      <a:pt x="209550" y="323850"/>
                    </a:moveTo>
                    <a:cubicBezTo>
                      <a:pt x="215948" y="323858"/>
                      <a:pt x="222330" y="323219"/>
                      <a:pt x="228600" y="321945"/>
                    </a:cubicBezTo>
                    <a:lnTo>
                      <a:pt x="228600" y="361950"/>
                    </a:lnTo>
                    <a:cubicBezTo>
                      <a:pt x="228600" y="372471"/>
                      <a:pt x="220071" y="381000"/>
                      <a:pt x="209550" y="381000"/>
                    </a:cubicBezTo>
                    <a:cubicBezTo>
                      <a:pt x="199029" y="381000"/>
                      <a:pt x="190500" y="372471"/>
                      <a:pt x="190500" y="361950"/>
                    </a:cubicBezTo>
                    <a:lnTo>
                      <a:pt x="190500" y="321945"/>
                    </a:lnTo>
                    <a:cubicBezTo>
                      <a:pt x="196770" y="323219"/>
                      <a:pt x="203152" y="323858"/>
                      <a:pt x="209550" y="323850"/>
                    </a:cubicBezTo>
                    <a:close/>
                    <a:moveTo>
                      <a:pt x="123825" y="361950"/>
                    </a:moveTo>
                    <a:lnTo>
                      <a:pt x="171450" y="361950"/>
                    </a:lnTo>
                    <a:cubicBezTo>
                      <a:pt x="171450" y="382992"/>
                      <a:pt x="188508" y="400050"/>
                      <a:pt x="209550" y="400050"/>
                    </a:cubicBezTo>
                    <a:cubicBezTo>
                      <a:pt x="230592" y="400050"/>
                      <a:pt x="247650" y="382992"/>
                      <a:pt x="247650" y="361950"/>
                    </a:cubicBezTo>
                    <a:lnTo>
                      <a:pt x="295275" y="361950"/>
                    </a:lnTo>
                    <a:cubicBezTo>
                      <a:pt x="329494" y="361976"/>
                      <a:pt x="361544" y="378711"/>
                      <a:pt x="381124" y="406775"/>
                    </a:cubicBezTo>
                    <a:lnTo>
                      <a:pt x="381124" y="458953"/>
                    </a:lnTo>
                    <a:cubicBezTo>
                      <a:pt x="366273" y="464183"/>
                      <a:pt x="358475" y="480462"/>
                      <a:pt x="363706" y="495313"/>
                    </a:cubicBezTo>
                    <a:cubicBezTo>
                      <a:pt x="367730" y="506738"/>
                      <a:pt x="378535" y="514373"/>
                      <a:pt x="390649" y="514350"/>
                    </a:cubicBezTo>
                    <a:lnTo>
                      <a:pt x="352425" y="514350"/>
                    </a:lnTo>
                    <a:cubicBezTo>
                      <a:pt x="336643" y="514350"/>
                      <a:pt x="323850" y="527144"/>
                      <a:pt x="323850" y="542925"/>
                    </a:cubicBezTo>
                    <a:lnTo>
                      <a:pt x="323850" y="590550"/>
                    </a:lnTo>
                    <a:lnTo>
                      <a:pt x="95250" y="590550"/>
                    </a:lnTo>
                    <a:lnTo>
                      <a:pt x="95250" y="542925"/>
                    </a:lnTo>
                    <a:cubicBezTo>
                      <a:pt x="95250" y="527144"/>
                      <a:pt x="82457" y="514350"/>
                      <a:pt x="66675" y="514350"/>
                    </a:cubicBezTo>
                    <a:lnTo>
                      <a:pt x="19050" y="514350"/>
                    </a:lnTo>
                    <a:lnTo>
                      <a:pt x="19050" y="466725"/>
                    </a:lnTo>
                    <a:cubicBezTo>
                      <a:pt x="19118" y="408888"/>
                      <a:pt x="65988" y="362018"/>
                      <a:pt x="123825" y="361950"/>
                    </a:cubicBezTo>
                    <a:close/>
                    <a:moveTo>
                      <a:pt x="19050" y="590550"/>
                    </a:moveTo>
                    <a:lnTo>
                      <a:pt x="19050" y="533400"/>
                    </a:lnTo>
                    <a:lnTo>
                      <a:pt x="66675" y="533400"/>
                    </a:lnTo>
                    <a:cubicBezTo>
                      <a:pt x="71936" y="533400"/>
                      <a:pt x="76200" y="537665"/>
                      <a:pt x="76200" y="542925"/>
                    </a:cubicBezTo>
                    <a:lnTo>
                      <a:pt x="76200" y="590550"/>
                    </a:lnTo>
                    <a:close/>
                    <a:moveTo>
                      <a:pt x="342900" y="542925"/>
                    </a:moveTo>
                    <a:cubicBezTo>
                      <a:pt x="342900" y="537665"/>
                      <a:pt x="347165" y="533400"/>
                      <a:pt x="352425" y="533400"/>
                    </a:cubicBezTo>
                    <a:lnTo>
                      <a:pt x="400050" y="533400"/>
                    </a:lnTo>
                    <a:lnTo>
                      <a:pt x="400050" y="552450"/>
                    </a:lnTo>
                    <a:cubicBezTo>
                      <a:pt x="384317" y="552518"/>
                      <a:pt x="371599" y="565292"/>
                      <a:pt x="371599" y="581025"/>
                    </a:cubicBezTo>
                    <a:cubicBezTo>
                      <a:pt x="371630" y="584277"/>
                      <a:pt x="372223" y="587500"/>
                      <a:pt x="373351" y="590550"/>
                    </a:cubicBezTo>
                    <a:lnTo>
                      <a:pt x="342900" y="590550"/>
                    </a:lnTo>
                    <a:close/>
                    <a:moveTo>
                      <a:pt x="466849" y="581025"/>
                    </a:moveTo>
                    <a:cubicBezTo>
                      <a:pt x="466849" y="586286"/>
                      <a:pt x="462584" y="590550"/>
                      <a:pt x="457324" y="590550"/>
                    </a:cubicBezTo>
                    <a:lnTo>
                      <a:pt x="400174" y="590550"/>
                    </a:lnTo>
                    <a:cubicBezTo>
                      <a:pt x="394913" y="590550"/>
                      <a:pt x="390649" y="586286"/>
                      <a:pt x="390649" y="581025"/>
                    </a:cubicBezTo>
                    <a:cubicBezTo>
                      <a:pt x="390649" y="575765"/>
                      <a:pt x="394913" y="571500"/>
                      <a:pt x="400174" y="571500"/>
                    </a:cubicBezTo>
                    <a:lnTo>
                      <a:pt x="457324" y="571500"/>
                    </a:lnTo>
                    <a:cubicBezTo>
                      <a:pt x="462584" y="571500"/>
                      <a:pt x="466849" y="575765"/>
                      <a:pt x="466849" y="581025"/>
                    </a:cubicBezTo>
                    <a:close/>
                    <a:moveTo>
                      <a:pt x="438274" y="552450"/>
                    </a:moveTo>
                    <a:lnTo>
                      <a:pt x="419224" y="552450"/>
                    </a:lnTo>
                    <a:lnTo>
                      <a:pt x="419224" y="514350"/>
                    </a:lnTo>
                    <a:lnTo>
                      <a:pt x="438274" y="514350"/>
                    </a:ln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Georgia"/>
                  <a:ea typeface="+mn-ea"/>
                  <a:cs typeface="+mn-cs"/>
                </a:endParaRPr>
              </a:p>
            </p:txBody>
          </p:sp>
          <p:sp>
            <p:nvSpPr>
              <p:cNvPr id="37" name="Freeform: Shape 36">
                <a:extLst>
                  <a:ext uri="{FF2B5EF4-FFF2-40B4-BE49-F238E27FC236}">
                    <a16:creationId xmlns:a16="http://schemas.microsoft.com/office/drawing/2014/main" id="{4C782EFF-F1D1-FD5F-D4F3-59A4FEB1328C}"/>
                  </a:ext>
                </a:extLst>
              </p:cNvPr>
              <p:cNvSpPr/>
              <p:nvPr/>
            </p:nvSpPr>
            <p:spPr>
              <a:xfrm>
                <a:off x="419100" y="1159969"/>
                <a:ext cx="57150" cy="57150"/>
              </a:xfrm>
              <a:custGeom>
                <a:avLst/>
                <a:gdLst>
                  <a:gd name="connsiteX0" fmla="*/ 9525 w 57150"/>
                  <a:gd name="connsiteY0" fmla="*/ 38100 h 57150"/>
                  <a:gd name="connsiteX1" fmla="*/ 19050 w 57150"/>
                  <a:gd name="connsiteY1" fmla="*/ 38100 h 57150"/>
                  <a:gd name="connsiteX2" fmla="*/ 19050 w 57150"/>
                  <a:gd name="connsiteY2" fmla="*/ 47625 h 57150"/>
                  <a:gd name="connsiteX3" fmla="*/ 28575 w 57150"/>
                  <a:gd name="connsiteY3" fmla="*/ 57150 h 57150"/>
                  <a:gd name="connsiteX4" fmla="*/ 38100 w 57150"/>
                  <a:gd name="connsiteY4" fmla="*/ 47625 h 57150"/>
                  <a:gd name="connsiteX5" fmla="*/ 38100 w 57150"/>
                  <a:gd name="connsiteY5" fmla="*/ 38100 h 57150"/>
                  <a:gd name="connsiteX6" fmla="*/ 47625 w 57150"/>
                  <a:gd name="connsiteY6" fmla="*/ 38100 h 57150"/>
                  <a:gd name="connsiteX7" fmla="*/ 57150 w 57150"/>
                  <a:gd name="connsiteY7" fmla="*/ 28575 h 57150"/>
                  <a:gd name="connsiteX8" fmla="*/ 47625 w 57150"/>
                  <a:gd name="connsiteY8" fmla="*/ 19050 h 57150"/>
                  <a:gd name="connsiteX9" fmla="*/ 38100 w 57150"/>
                  <a:gd name="connsiteY9" fmla="*/ 19050 h 57150"/>
                  <a:gd name="connsiteX10" fmla="*/ 38100 w 57150"/>
                  <a:gd name="connsiteY10" fmla="*/ 9525 h 57150"/>
                  <a:gd name="connsiteX11" fmla="*/ 28575 w 57150"/>
                  <a:gd name="connsiteY11" fmla="*/ 0 h 57150"/>
                  <a:gd name="connsiteX12" fmla="*/ 19050 w 57150"/>
                  <a:gd name="connsiteY12" fmla="*/ 9525 h 57150"/>
                  <a:gd name="connsiteX13" fmla="*/ 19050 w 57150"/>
                  <a:gd name="connsiteY13" fmla="*/ 19050 h 57150"/>
                  <a:gd name="connsiteX14" fmla="*/ 9525 w 57150"/>
                  <a:gd name="connsiteY14" fmla="*/ 19050 h 57150"/>
                  <a:gd name="connsiteX15" fmla="*/ 0 w 57150"/>
                  <a:gd name="connsiteY15" fmla="*/ 28575 h 57150"/>
                  <a:gd name="connsiteX16" fmla="*/ 9525 w 57150"/>
                  <a:gd name="connsiteY16" fmla="*/ 3810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7150" h="57150">
                    <a:moveTo>
                      <a:pt x="9525" y="38100"/>
                    </a:moveTo>
                    <a:lnTo>
                      <a:pt x="19050" y="38100"/>
                    </a:lnTo>
                    <a:lnTo>
                      <a:pt x="19050" y="47625"/>
                    </a:lnTo>
                    <a:cubicBezTo>
                      <a:pt x="19050" y="52886"/>
                      <a:pt x="23314" y="57150"/>
                      <a:pt x="28575" y="57150"/>
                    </a:cubicBezTo>
                    <a:cubicBezTo>
                      <a:pt x="33836" y="57150"/>
                      <a:pt x="38100" y="52886"/>
                      <a:pt x="38100" y="47625"/>
                    </a:cubicBezTo>
                    <a:lnTo>
                      <a:pt x="38100" y="38100"/>
                    </a:lnTo>
                    <a:lnTo>
                      <a:pt x="47625" y="38100"/>
                    </a:lnTo>
                    <a:cubicBezTo>
                      <a:pt x="52886" y="38100"/>
                      <a:pt x="57150" y="33836"/>
                      <a:pt x="57150" y="28575"/>
                    </a:cubicBezTo>
                    <a:cubicBezTo>
                      <a:pt x="57150" y="23314"/>
                      <a:pt x="52886" y="19050"/>
                      <a:pt x="47625" y="19050"/>
                    </a:cubicBezTo>
                    <a:lnTo>
                      <a:pt x="38100" y="19050"/>
                    </a:lnTo>
                    <a:lnTo>
                      <a:pt x="38100" y="9525"/>
                    </a:lnTo>
                    <a:cubicBezTo>
                      <a:pt x="38100" y="4264"/>
                      <a:pt x="33836" y="0"/>
                      <a:pt x="28575" y="0"/>
                    </a:cubicBezTo>
                    <a:cubicBezTo>
                      <a:pt x="23314" y="0"/>
                      <a:pt x="19050" y="4264"/>
                      <a:pt x="19050" y="9525"/>
                    </a:cubicBezTo>
                    <a:lnTo>
                      <a:pt x="19050" y="19050"/>
                    </a:lnTo>
                    <a:lnTo>
                      <a:pt x="9525" y="19050"/>
                    </a:lnTo>
                    <a:cubicBezTo>
                      <a:pt x="4264" y="19050"/>
                      <a:pt x="0" y="23314"/>
                      <a:pt x="0" y="28575"/>
                    </a:cubicBezTo>
                    <a:cubicBezTo>
                      <a:pt x="0" y="33836"/>
                      <a:pt x="4264" y="38100"/>
                      <a:pt x="9525" y="38100"/>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Georgia"/>
                  <a:ea typeface="+mn-ea"/>
                  <a:cs typeface="+mn-cs"/>
                </a:endParaRPr>
              </a:p>
            </p:txBody>
          </p:sp>
          <p:sp>
            <p:nvSpPr>
              <p:cNvPr id="38" name="Freeform: Shape 37">
                <a:extLst>
                  <a:ext uri="{FF2B5EF4-FFF2-40B4-BE49-F238E27FC236}">
                    <a16:creationId xmlns:a16="http://schemas.microsoft.com/office/drawing/2014/main" id="{B90CDFCA-EAD9-82FC-1FD3-7FF53501E301}"/>
                  </a:ext>
                </a:extLst>
              </p:cNvPr>
              <p:cNvSpPr/>
              <p:nvPr/>
            </p:nvSpPr>
            <p:spPr>
              <a:xfrm>
                <a:off x="495300" y="1112344"/>
                <a:ext cx="57150" cy="57150"/>
              </a:xfrm>
              <a:custGeom>
                <a:avLst/>
                <a:gdLst>
                  <a:gd name="connsiteX0" fmla="*/ 9525 w 57150"/>
                  <a:gd name="connsiteY0" fmla="*/ 38100 h 57150"/>
                  <a:gd name="connsiteX1" fmla="*/ 19050 w 57150"/>
                  <a:gd name="connsiteY1" fmla="*/ 38100 h 57150"/>
                  <a:gd name="connsiteX2" fmla="*/ 19050 w 57150"/>
                  <a:gd name="connsiteY2" fmla="*/ 47625 h 57150"/>
                  <a:gd name="connsiteX3" fmla="*/ 28575 w 57150"/>
                  <a:gd name="connsiteY3" fmla="*/ 57150 h 57150"/>
                  <a:gd name="connsiteX4" fmla="*/ 38100 w 57150"/>
                  <a:gd name="connsiteY4" fmla="*/ 47625 h 57150"/>
                  <a:gd name="connsiteX5" fmla="*/ 38100 w 57150"/>
                  <a:gd name="connsiteY5" fmla="*/ 38100 h 57150"/>
                  <a:gd name="connsiteX6" fmla="*/ 47625 w 57150"/>
                  <a:gd name="connsiteY6" fmla="*/ 38100 h 57150"/>
                  <a:gd name="connsiteX7" fmla="*/ 57150 w 57150"/>
                  <a:gd name="connsiteY7" fmla="*/ 28575 h 57150"/>
                  <a:gd name="connsiteX8" fmla="*/ 47625 w 57150"/>
                  <a:gd name="connsiteY8" fmla="*/ 19050 h 57150"/>
                  <a:gd name="connsiteX9" fmla="*/ 38100 w 57150"/>
                  <a:gd name="connsiteY9" fmla="*/ 19050 h 57150"/>
                  <a:gd name="connsiteX10" fmla="*/ 38100 w 57150"/>
                  <a:gd name="connsiteY10" fmla="*/ 9525 h 57150"/>
                  <a:gd name="connsiteX11" fmla="*/ 28575 w 57150"/>
                  <a:gd name="connsiteY11" fmla="*/ 0 h 57150"/>
                  <a:gd name="connsiteX12" fmla="*/ 19050 w 57150"/>
                  <a:gd name="connsiteY12" fmla="*/ 9525 h 57150"/>
                  <a:gd name="connsiteX13" fmla="*/ 19050 w 57150"/>
                  <a:gd name="connsiteY13" fmla="*/ 19050 h 57150"/>
                  <a:gd name="connsiteX14" fmla="*/ 9525 w 57150"/>
                  <a:gd name="connsiteY14" fmla="*/ 19050 h 57150"/>
                  <a:gd name="connsiteX15" fmla="*/ 0 w 57150"/>
                  <a:gd name="connsiteY15" fmla="*/ 28575 h 57150"/>
                  <a:gd name="connsiteX16" fmla="*/ 9525 w 57150"/>
                  <a:gd name="connsiteY16" fmla="*/ 3810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7150" h="57150">
                    <a:moveTo>
                      <a:pt x="9525" y="38100"/>
                    </a:moveTo>
                    <a:lnTo>
                      <a:pt x="19050" y="38100"/>
                    </a:lnTo>
                    <a:lnTo>
                      <a:pt x="19050" y="47625"/>
                    </a:lnTo>
                    <a:cubicBezTo>
                      <a:pt x="19050" y="52886"/>
                      <a:pt x="23314" y="57150"/>
                      <a:pt x="28575" y="57150"/>
                    </a:cubicBezTo>
                    <a:cubicBezTo>
                      <a:pt x="33836" y="57150"/>
                      <a:pt x="38100" y="52886"/>
                      <a:pt x="38100" y="47625"/>
                    </a:cubicBezTo>
                    <a:lnTo>
                      <a:pt x="38100" y="38100"/>
                    </a:lnTo>
                    <a:lnTo>
                      <a:pt x="47625" y="38100"/>
                    </a:lnTo>
                    <a:cubicBezTo>
                      <a:pt x="52886" y="38100"/>
                      <a:pt x="57150" y="33836"/>
                      <a:pt x="57150" y="28575"/>
                    </a:cubicBezTo>
                    <a:cubicBezTo>
                      <a:pt x="57150" y="23314"/>
                      <a:pt x="52886" y="19050"/>
                      <a:pt x="47625" y="19050"/>
                    </a:cubicBezTo>
                    <a:lnTo>
                      <a:pt x="38100" y="19050"/>
                    </a:lnTo>
                    <a:lnTo>
                      <a:pt x="38100" y="9525"/>
                    </a:lnTo>
                    <a:cubicBezTo>
                      <a:pt x="38100" y="4264"/>
                      <a:pt x="33836" y="0"/>
                      <a:pt x="28575" y="0"/>
                    </a:cubicBezTo>
                    <a:cubicBezTo>
                      <a:pt x="23314" y="0"/>
                      <a:pt x="19050" y="4264"/>
                      <a:pt x="19050" y="9525"/>
                    </a:cubicBezTo>
                    <a:lnTo>
                      <a:pt x="19050" y="19050"/>
                    </a:lnTo>
                    <a:lnTo>
                      <a:pt x="9525" y="19050"/>
                    </a:lnTo>
                    <a:cubicBezTo>
                      <a:pt x="4264" y="19050"/>
                      <a:pt x="0" y="23314"/>
                      <a:pt x="0" y="28575"/>
                    </a:cubicBezTo>
                    <a:cubicBezTo>
                      <a:pt x="0" y="33836"/>
                      <a:pt x="4264" y="38100"/>
                      <a:pt x="9525" y="38100"/>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Georgia"/>
                  <a:ea typeface="+mn-ea"/>
                  <a:cs typeface="+mn-cs"/>
                </a:endParaRPr>
              </a:p>
            </p:txBody>
          </p:sp>
          <p:sp>
            <p:nvSpPr>
              <p:cNvPr id="39" name="Freeform: Shape 38">
                <a:extLst>
                  <a:ext uri="{FF2B5EF4-FFF2-40B4-BE49-F238E27FC236}">
                    <a16:creationId xmlns:a16="http://schemas.microsoft.com/office/drawing/2014/main" id="{38F944A7-7E15-3C95-F147-2BF2310502E5}"/>
                  </a:ext>
                </a:extLst>
              </p:cNvPr>
              <p:cNvSpPr/>
              <p:nvPr/>
            </p:nvSpPr>
            <p:spPr>
              <a:xfrm>
                <a:off x="209550" y="1255219"/>
                <a:ext cx="19050" cy="28575"/>
              </a:xfrm>
              <a:custGeom>
                <a:avLst/>
                <a:gdLst>
                  <a:gd name="connsiteX0" fmla="*/ 9525 w 19050"/>
                  <a:gd name="connsiteY0" fmla="*/ 0 h 28575"/>
                  <a:gd name="connsiteX1" fmla="*/ 0 w 19050"/>
                  <a:gd name="connsiteY1" fmla="*/ 9525 h 28575"/>
                  <a:gd name="connsiteX2" fmla="*/ 0 w 19050"/>
                  <a:gd name="connsiteY2" fmla="*/ 19050 h 28575"/>
                  <a:gd name="connsiteX3" fmla="*/ 9525 w 19050"/>
                  <a:gd name="connsiteY3" fmla="*/ 28575 h 28575"/>
                  <a:gd name="connsiteX4" fmla="*/ 19050 w 19050"/>
                  <a:gd name="connsiteY4" fmla="*/ 19050 h 28575"/>
                  <a:gd name="connsiteX5" fmla="*/ 19050 w 19050"/>
                  <a:gd name="connsiteY5" fmla="*/ 9525 h 28575"/>
                  <a:gd name="connsiteX6" fmla="*/ 9525 w 19050"/>
                  <a:gd name="connsiteY6" fmla="*/ 0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28575">
                    <a:moveTo>
                      <a:pt x="9525" y="0"/>
                    </a:moveTo>
                    <a:cubicBezTo>
                      <a:pt x="4264" y="0"/>
                      <a:pt x="0" y="4264"/>
                      <a:pt x="0" y="9525"/>
                    </a:cubicBezTo>
                    <a:lnTo>
                      <a:pt x="0" y="19050"/>
                    </a:lnTo>
                    <a:cubicBezTo>
                      <a:pt x="0" y="24311"/>
                      <a:pt x="4264" y="28575"/>
                      <a:pt x="9525" y="28575"/>
                    </a:cubicBezTo>
                    <a:cubicBezTo>
                      <a:pt x="14786" y="28575"/>
                      <a:pt x="19050" y="24311"/>
                      <a:pt x="19050" y="19050"/>
                    </a:cubicBezTo>
                    <a:lnTo>
                      <a:pt x="19050" y="9525"/>
                    </a:lnTo>
                    <a:cubicBezTo>
                      <a:pt x="19050" y="4264"/>
                      <a:pt x="14786" y="0"/>
                      <a:pt x="9525" y="0"/>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Georgia"/>
                  <a:ea typeface="+mn-ea"/>
                  <a:cs typeface="+mn-cs"/>
                </a:endParaRPr>
              </a:p>
            </p:txBody>
          </p:sp>
          <p:sp>
            <p:nvSpPr>
              <p:cNvPr id="40" name="Freeform: Shape 39">
                <a:extLst>
                  <a:ext uri="{FF2B5EF4-FFF2-40B4-BE49-F238E27FC236}">
                    <a16:creationId xmlns:a16="http://schemas.microsoft.com/office/drawing/2014/main" id="{301EE570-C579-8913-6014-3E746A2DB9F7}"/>
                  </a:ext>
                </a:extLst>
              </p:cNvPr>
              <p:cNvSpPr/>
              <p:nvPr/>
            </p:nvSpPr>
            <p:spPr>
              <a:xfrm>
                <a:off x="304800" y="1255219"/>
                <a:ext cx="19050" cy="28575"/>
              </a:xfrm>
              <a:custGeom>
                <a:avLst/>
                <a:gdLst>
                  <a:gd name="connsiteX0" fmla="*/ 9525 w 19050"/>
                  <a:gd name="connsiteY0" fmla="*/ 28575 h 28575"/>
                  <a:gd name="connsiteX1" fmla="*/ 19050 w 19050"/>
                  <a:gd name="connsiteY1" fmla="*/ 19050 h 28575"/>
                  <a:gd name="connsiteX2" fmla="*/ 19050 w 19050"/>
                  <a:gd name="connsiteY2" fmla="*/ 9525 h 28575"/>
                  <a:gd name="connsiteX3" fmla="*/ 9525 w 19050"/>
                  <a:gd name="connsiteY3" fmla="*/ 0 h 28575"/>
                  <a:gd name="connsiteX4" fmla="*/ 0 w 19050"/>
                  <a:gd name="connsiteY4" fmla="*/ 9525 h 28575"/>
                  <a:gd name="connsiteX5" fmla="*/ 0 w 19050"/>
                  <a:gd name="connsiteY5" fmla="*/ 19050 h 28575"/>
                  <a:gd name="connsiteX6" fmla="*/ 9525 w 19050"/>
                  <a:gd name="connsiteY6" fmla="*/ 28575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28575">
                    <a:moveTo>
                      <a:pt x="9525" y="28575"/>
                    </a:moveTo>
                    <a:cubicBezTo>
                      <a:pt x="14786" y="28575"/>
                      <a:pt x="19050" y="24311"/>
                      <a:pt x="19050" y="19050"/>
                    </a:cubicBezTo>
                    <a:lnTo>
                      <a:pt x="19050" y="9525"/>
                    </a:lnTo>
                    <a:cubicBezTo>
                      <a:pt x="19050" y="4264"/>
                      <a:pt x="14786" y="0"/>
                      <a:pt x="9525" y="0"/>
                    </a:cubicBezTo>
                    <a:cubicBezTo>
                      <a:pt x="4264" y="0"/>
                      <a:pt x="0" y="4264"/>
                      <a:pt x="0" y="9525"/>
                    </a:cubicBezTo>
                    <a:lnTo>
                      <a:pt x="0" y="19050"/>
                    </a:lnTo>
                    <a:cubicBezTo>
                      <a:pt x="0" y="24311"/>
                      <a:pt x="4264" y="28575"/>
                      <a:pt x="9525" y="28575"/>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Georgia"/>
                  <a:ea typeface="+mn-ea"/>
                  <a:cs typeface="+mn-cs"/>
                </a:endParaRPr>
              </a:p>
            </p:txBody>
          </p:sp>
        </p:grpSp>
        <p:grpSp>
          <p:nvGrpSpPr>
            <p:cNvPr id="21" name="Graphic 36">
              <a:extLst>
                <a:ext uri="{FF2B5EF4-FFF2-40B4-BE49-F238E27FC236}">
                  <a16:creationId xmlns:a16="http://schemas.microsoft.com/office/drawing/2014/main" id="{52D0EBB5-32CD-52BE-5069-C4B85AC110DF}"/>
                </a:ext>
              </a:extLst>
            </p:cNvPr>
            <p:cNvGrpSpPr/>
            <p:nvPr/>
          </p:nvGrpSpPr>
          <p:grpSpPr>
            <a:xfrm>
              <a:off x="957541" y="3998362"/>
              <a:ext cx="395012" cy="274649"/>
              <a:chOff x="-1822265" y="2112313"/>
              <a:chExt cx="1219236" cy="847725"/>
            </a:xfrm>
            <a:solidFill>
              <a:schemeClr val="bg1"/>
            </a:solidFill>
          </p:grpSpPr>
          <p:sp>
            <p:nvSpPr>
              <p:cNvPr id="26" name="Freeform: Shape 25">
                <a:extLst>
                  <a:ext uri="{FF2B5EF4-FFF2-40B4-BE49-F238E27FC236}">
                    <a16:creationId xmlns:a16="http://schemas.microsoft.com/office/drawing/2014/main" id="{5AAE0C4F-B5E0-44C6-449D-9927DC8C6AD1}"/>
                  </a:ext>
                </a:extLst>
              </p:cNvPr>
              <p:cNvSpPr/>
              <p:nvPr/>
            </p:nvSpPr>
            <p:spPr>
              <a:xfrm>
                <a:off x="-1660341" y="2540938"/>
                <a:ext cx="238159" cy="228600"/>
              </a:xfrm>
              <a:custGeom>
                <a:avLst/>
                <a:gdLst>
                  <a:gd name="connsiteX0" fmla="*/ 156345 w 238159"/>
                  <a:gd name="connsiteY0" fmla="*/ 223633 h 228600"/>
                  <a:gd name="connsiteX1" fmla="*/ 174864 w 238159"/>
                  <a:gd name="connsiteY1" fmla="*/ 228600 h 228600"/>
                  <a:gd name="connsiteX2" fmla="*/ 196715 w 238159"/>
                  <a:gd name="connsiteY2" fmla="*/ 218698 h 228600"/>
                  <a:gd name="connsiteX3" fmla="*/ 203142 w 238159"/>
                  <a:gd name="connsiteY3" fmla="*/ 189640 h 228600"/>
                  <a:gd name="connsiteX4" fmla="*/ 196045 w 238159"/>
                  <a:gd name="connsiteY4" fmla="*/ 148368 h 228600"/>
                  <a:gd name="connsiteX5" fmla="*/ 226136 w 238159"/>
                  <a:gd name="connsiteY5" fmla="*/ 119132 h 228600"/>
                  <a:gd name="connsiteX6" fmla="*/ 236805 w 238159"/>
                  <a:gd name="connsiteY6" fmla="*/ 85297 h 228600"/>
                  <a:gd name="connsiteX7" fmla="*/ 208286 w 238159"/>
                  <a:gd name="connsiteY7" fmla="*/ 64140 h 228600"/>
                  <a:gd name="connsiteX8" fmla="*/ 166633 w 238159"/>
                  <a:gd name="connsiteY8" fmla="*/ 58108 h 228600"/>
                  <a:gd name="connsiteX9" fmla="*/ 148010 w 238159"/>
                  <a:gd name="connsiteY9" fmla="*/ 20520 h 228600"/>
                  <a:gd name="connsiteX10" fmla="*/ 119082 w 238159"/>
                  <a:gd name="connsiteY10" fmla="*/ 0 h 228600"/>
                  <a:gd name="connsiteX11" fmla="*/ 90154 w 238159"/>
                  <a:gd name="connsiteY11" fmla="*/ 20520 h 228600"/>
                  <a:gd name="connsiteX12" fmla="*/ 71541 w 238159"/>
                  <a:gd name="connsiteY12" fmla="*/ 58113 h 228600"/>
                  <a:gd name="connsiteX13" fmla="*/ 29897 w 238159"/>
                  <a:gd name="connsiteY13" fmla="*/ 64140 h 228600"/>
                  <a:gd name="connsiteX14" fmla="*/ 1359 w 238159"/>
                  <a:gd name="connsiteY14" fmla="*/ 85307 h 228600"/>
                  <a:gd name="connsiteX15" fmla="*/ 12019 w 238159"/>
                  <a:gd name="connsiteY15" fmla="*/ 119127 h 228600"/>
                  <a:gd name="connsiteX16" fmla="*/ 42119 w 238159"/>
                  <a:gd name="connsiteY16" fmla="*/ 148372 h 228600"/>
                  <a:gd name="connsiteX17" fmla="*/ 35031 w 238159"/>
                  <a:gd name="connsiteY17" fmla="*/ 189611 h 228600"/>
                  <a:gd name="connsiteX18" fmla="*/ 41440 w 238159"/>
                  <a:gd name="connsiteY18" fmla="*/ 218694 h 228600"/>
                  <a:gd name="connsiteX19" fmla="*/ 81800 w 238159"/>
                  <a:gd name="connsiteY19" fmla="*/ 223633 h 228600"/>
                  <a:gd name="connsiteX20" fmla="*/ 119082 w 238159"/>
                  <a:gd name="connsiteY20" fmla="*/ 204108 h 228600"/>
                  <a:gd name="connsiteX21" fmla="*/ 156345 w 238159"/>
                  <a:gd name="connsiteY21" fmla="*/ 223633 h 228600"/>
                  <a:gd name="connsiteX22" fmla="*/ 74582 w 238159"/>
                  <a:gd name="connsiteY22" fmla="*/ 184408 h 228600"/>
                  <a:gd name="connsiteX23" fmla="*/ 83066 w 238159"/>
                  <a:gd name="connsiteY23" fmla="*/ 135034 h 228600"/>
                  <a:gd name="connsiteX24" fmla="*/ 47151 w 238159"/>
                  <a:gd name="connsiteY24" fmla="*/ 100138 h 228600"/>
                  <a:gd name="connsiteX25" fmla="*/ 96804 w 238159"/>
                  <a:gd name="connsiteY25" fmla="*/ 92948 h 228600"/>
                  <a:gd name="connsiteX26" fmla="*/ 119082 w 238159"/>
                  <a:gd name="connsiteY26" fmla="*/ 47951 h 228600"/>
                  <a:gd name="connsiteX27" fmla="*/ 141369 w 238159"/>
                  <a:gd name="connsiteY27" fmla="*/ 92953 h 228600"/>
                  <a:gd name="connsiteX28" fmla="*/ 191013 w 238159"/>
                  <a:gd name="connsiteY28" fmla="*/ 100138 h 228600"/>
                  <a:gd name="connsiteX29" fmla="*/ 155099 w 238159"/>
                  <a:gd name="connsiteY29" fmla="*/ 135038 h 228600"/>
                  <a:gd name="connsiteX30" fmla="*/ 163591 w 238159"/>
                  <a:gd name="connsiteY30" fmla="*/ 184416 h 228600"/>
                  <a:gd name="connsiteX31" fmla="*/ 119082 w 238159"/>
                  <a:gd name="connsiteY31" fmla="*/ 161097 h 228600"/>
                  <a:gd name="connsiteX32" fmla="*/ 74582 w 238159"/>
                  <a:gd name="connsiteY32" fmla="*/ 184408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38159" h="228600">
                    <a:moveTo>
                      <a:pt x="156345" y="223633"/>
                    </a:moveTo>
                    <a:cubicBezTo>
                      <a:pt x="162633" y="226930"/>
                      <a:pt x="168865" y="228605"/>
                      <a:pt x="174864" y="228600"/>
                    </a:cubicBezTo>
                    <a:cubicBezTo>
                      <a:pt x="183571" y="228600"/>
                      <a:pt x="191329" y="225084"/>
                      <a:pt x="196715" y="218698"/>
                    </a:cubicBezTo>
                    <a:cubicBezTo>
                      <a:pt x="201040" y="213559"/>
                      <a:pt x="205681" y="204341"/>
                      <a:pt x="203142" y="189640"/>
                    </a:cubicBezTo>
                    <a:lnTo>
                      <a:pt x="196045" y="148368"/>
                    </a:lnTo>
                    <a:lnTo>
                      <a:pt x="226136" y="119132"/>
                    </a:lnTo>
                    <a:cubicBezTo>
                      <a:pt x="236600" y="108984"/>
                      <a:pt x="240479" y="96650"/>
                      <a:pt x="236805" y="85297"/>
                    </a:cubicBezTo>
                    <a:cubicBezTo>
                      <a:pt x="233122" y="73940"/>
                      <a:pt x="222731" y="66228"/>
                      <a:pt x="208286" y="64140"/>
                    </a:cubicBezTo>
                    <a:lnTo>
                      <a:pt x="166633" y="58108"/>
                    </a:lnTo>
                    <a:lnTo>
                      <a:pt x="148010" y="20520"/>
                    </a:lnTo>
                    <a:cubicBezTo>
                      <a:pt x="141555" y="7479"/>
                      <a:pt x="131016" y="0"/>
                      <a:pt x="119082" y="0"/>
                    </a:cubicBezTo>
                    <a:cubicBezTo>
                      <a:pt x="107139" y="0"/>
                      <a:pt x="96591" y="7483"/>
                      <a:pt x="90154" y="20520"/>
                    </a:cubicBezTo>
                    <a:lnTo>
                      <a:pt x="71541" y="58113"/>
                    </a:lnTo>
                    <a:lnTo>
                      <a:pt x="29897" y="64140"/>
                    </a:lnTo>
                    <a:cubicBezTo>
                      <a:pt x="15441" y="66228"/>
                      <a:pt x="5042" y="73944"/>
                      <a:pt x="1359" y="85307"/>
                    </a:cubicBezTo>
                    <a:cubicBezTo>
                      <a:pt x="-2325" y="96664"/>
                      <a:pt x="1563" y="108994"/>
                      <a:pt x="12019" y="119127"/>
                    </a:cubicBezTo>
                    <a:lnTo>
                      <a:pt x="42119" y="148372"/>
                    </a:lnTo>
                    <a:lnTo>
                      <a:pt x="35031" y="189611"/>
                    </a:lnTo>
                    <a:cubicBezTo>
                      <a:pt x="32483" y="204323"/>
                      <a:pt x="37106" y="213545"/>
                      <a:pt x="41440" y="218694"/>
                    </a:cubicBezTo>
                    <a:cubicBezTo>
                      <a:pt x="50519" y="229493"/>
                      <a:pt x="66388" y="231716"/>
                      <a:pt x="81800" y="223633"/>
                    </a:cubicBezTo>
                    <a:lnTo>
                      <a:pt x="119082" y="204108"/>
                    </a:lnTo>
                    <a:lnTo>
                      <a:pt x="156345" y="223633"/>
                    </a:lnTo>
                    <a:close/>
                    <a:moveTo>
                      <a:pt x="74582" y="184408"/>
                    </a:moveTo>
                    <a:lnTo>
                      <a:pt x="83066" y="135034"/>
                    </a:lnTo>
                    <a:lnTo>
                      <a:pt x="47151" y="100138"/>
                    </a:lnTo>
                    <a:lnTo>
                      <a:pt x="96804" y="92948"/>
                    </a:lnTo>
                    <a:lnTo>
                      <a:pt x="119082" y="47951"/>
                    </a:lnTo>
                    <a:lnTo>
                      <a:pt x="141369" y="92953"/>
                    </a:lnTo>
                    <a:lnTo>
                      <a:pt x="191013" y="100138"/>
                    </a:lnTo>
                    <a:lnTo>
                      <a:pt x="155099" y="135038"/>
                    </a:lnTo>
                    <a:lnTo>
                      <a:pt x="163591" y="184416"/>
                    </a:lnTo>
                    <a:lnTo>
                      <a:pt x="119082" y="161097"/>
                    </a:lnTo>
                    <a:lnTo>
                      <a:pt x="74582" y="184408"/>
                    </a:ln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Georgia"/>
                  <a:ea typeface="+mn-ea"/>
                  <a:cs typeface="+mn-cs"/>
                </a:endParaRPr>
              </a:p>
            </p:txBody>
          </p:sp>
          <p:sp>
            <p:nvSpPr>
              <p:cNvPr id="27" name="Freeform: Shape 26">
                <a:extLst>
                  <a:ext uri="{FF2B5EF4-FFF2-40B4-BE49-F238E27FC236}">
                    <a16:creationId xmlns:a16="http://schemas.microsoft.com/office/drawing/2014/main" id="{AD08BCFE-C5FA-9FEA-2B8A-EBE4297E4BAB}"/>
                  </a:ext>
                </a:extLst>
              </p:cNvPr>
              <p:cNvSpPr/>
              <p:nvPr/>
            </p:nvSpPr>
            <p:spPr>
              <a:xfrm>
                <a:off x="-1822265" y="2331388"/>
                <a:ext cx="209588" cy="209550"/>
              </a:xfrm>
              <a:custGeom>
                <a:avLst/>
                <a:gdLst>
                  <a:gd name="connsiteX0" fmla="*/ 179561 w 209588"/>
                  <a:gd name="connsiteY0" fmla="*/ 172399 h 209550"/>
                  <a:gd name="connsiteX1" fmla="*/ 173571 w 209588"/>
                  <a:gd name="connsiteY1" fmla="*/ 135880 h 209550"/>
                  <a:gd name="connsiteX2" fmla="*/ 198806 w 209588"/>
                  <a:gd name="connsiteY2" fmla="*/ 110152 h 209550"/>
                  <a:gd name="connsiteX3" fmla="*/ 208182 w 209588"/>
                  <a:gd name="connsiteY3" fmla="*/ 77754 h 209550"/>
                  <a:gd name="connsiteX4" fmla="*/ 181775 w 209588"/>
                  <a:gd name="connsiteY4" fmla="*/ 57768 h 209550"/>
                  <a:gd name="connsiteX5" fmla="*/ 147628 w 209588"/>
                  <a:gd name="connsiteY5" fmla="*/ 52568 h 209550"/>
                  <a:gd name="connsiteX6" fmla="*/ 132197 w 209588"/>
                  <a:gd name="connsiteY6" fmla="*/ 19850 h 209550"/>
                  <a:gd name="connsiteX7" fmla="*/ 104803 w 209588"/>
                  <a:gd name="connsiteY7" fmla="*/ 0 h 209550"/>
                  <a:gd name="connsiteX8" fmla="*/ 77419 w 209588"/>
                  <a:gd name="connsiteY8" fmla="*/ 19850 h 209550"/>
                  <a:gd name="connsiteX9" fmla="*/ 61978 w 209588"/>
                  <a:gd name="connsiteY9" fmla="*/ 52568 h 209550"/>
                  <a:gd name="connsiteX10" fmla="*/ 27830 w 209588"/>
                  <a:gd name="connsiteY10" fmla="*/ 57764 h 209550"/>
                  <a:gd name="connsiteX11" fmla="*/ 1404 w 209588"/>
                  <a:gd name="connsiteY11" fmla="*/ 77772 h 209550"/>
                  <a:gd name="connsiteX12" fmla="*/ 10799 w 209588"/>
                  <a:gd name="connsiteY12" fmla="*/ 110156 h 209550"/>
                  <a:gd name="connsiteX13" fmla="*/ 36026 w 209588"/>
                  <a:gd name="connsiteY13" fmla="*/ 135880 h 209550"/>
                  <a:gd name="connsiteX14" fmla="*/ 30035 w 209588"/>
                  <a:gd name="connsiteY14" fmla="*/ 172381 h 209550"/>
                  <a:gd name="connsiteX15" fmla="*/ 36351 w 209588"/>
                  <a:gd name="connsiteY15" fmla="*/ 200178 h 209550"/>
                  <a:gd name="connsiteX16" fmla="*/ 74460 w 209588"/>
                  <a:gd name="connsiteY16" fmla="*/ 204681 h 209550"/>
                  <a:gd name="connsiteX17" fmla="*/ 104794 w 209588"/>
                  <a:gd name="connsiteY17" fmla="*/ 187993 h 209550"/>
                  <a:gd name="connsiteX18" fmla="*/ 135135 w 209588"/>
                  <a:gd name="connsiteY18" fmla="*/ 204681 h 209550"/>
                  <a:gd name="connsiteX19" fmla="*/ 152614 w 209588"/>
                  <a:gd name="connsiteY19" fmla="*/ 209550 h 209550"/>
                  <a:gd name="connsiteX20" fmla="*/ 173217 w 209588"/>
                  <a:gd name="connsiteY20" fmla="*/ 200197 h 209550"/>
                  <a:gd name="connsiteX21" fmla="*/ 179561 w 209588"/>
                  <a:gd name="connsiteY21" fmla="*/ 172399 h 209550"/>
                  <a:gd name="connsiteX22" fmla="*/ 132847 w 209588"/>
                  <a:gd name="connsiteY22" fmla="*/ 122988 h 209550"/>
                  <a:gd name="connsiteX23" fmla="*/ 139507 w 209588"/>
                  <a:gd name="connsiteY23" fmla="*/ 163604 h 209550"/>
                  <a:gd name="connsiteX24" fmla="*/ 104794 w 209588"/>
                  <a:gd name="connsiteY24" fmla="*/ 144508 h 209550"/>
                  <a:gd name="connsiteX25" fmla="*/ 70098 w 209588"/>
                  <a:gd name="connsiteY25" fmla="*/ 163567 h 209550"/>
                  <a:gd name="connsiteX26" fmla="*/ 76749 w 209588"/>
                  <a:gd name="connsiteY26" fmla="*/ 122988 h 209550"/>
                  <a:gd name="connsiteX27" fmla="*/ 47624 w 209588"/>
                  <a:gd name="connsiteY27" fmla="*/ 93292 h 209550"/>
                  <a:gd name="connsiteX28" fmla="*/ 87781 w 209588"/>
                  <a:gd name="connsiteY28" fmla="*/ 87180 h 209550"/>
                  <a:gd name="connsiteX29" fmla="*/ 104803 w 209588"/>
                  <a:gd name="connsiteY29" fmla="*/ 51090 h 209550"/>
                  <a:gd name="connsiteX30" fmla="*/ 121825 w 209588"/>
                  <a:gd name="connsiteY30" fmla="*/ 87180 h 209550"/>
                  <a:gd name="connsiteX31" fmla="*/ 161953 w 209588"/>
                  <a:gd name="connsiteY31" fmla="*/ 93315 h 209550"/>
                  <a:gd name="connsiteX32" fmla="*/ 132847 w 209588"/>
                  <a:gd name="connsiteY32" fmla="*/ 122988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09588" h="209550">
                    <a:moveTo>
                      <a:pt x="179561" y="172399"/>
                    </a:moveTo>
                    <a:lnTo>
                      <a:pt x="173571" y="135880"/>
                    </a:lnTo>
                    <a:lnTo>
                      <a:pt x="198806" y="110152"/>
                    </a:lnTo>
                    <a:cubicBezTo>
                      <a:pt x="208378" y="100380"/>
                      <a:pt x="211792" y="88571"/>
                      <a:pt x="208182" y="77754"/>
                    </a:cubicBezTo>
                    <a:cubicBezTo>
                      <a:pt x="204601" y="67052"/>
                      <a:pt x="194974" y="59764"/>
                      <a:pt x="181775" y="57768"/>
                    </a:cubicBezTo>
                    <a:lnTo>
                      <a:pt x="147628" y="52568"/>
                    </a:lnTo>
                    <a:lnTo>
                      <a:pt x="132197" y="19850"/>
                    </a:lnTo>
                    <a:cubicBezTo>
                      <a:pt x="123741" y="1935"/>
                      <a:pt x="110225" y="0"/>
                      <a:pt x="104803" y="0"/>
                    </a:cubicBezTo>
                    <a:cubicBezTo>
                      <a:pt x="99371" y="0"/>
                      <a:pt x="85845" y="1935"/>
                      <a:pt x="77419" y="19850"/>
                    </a:cubicBezTo>
                    <a:lnTo>
                      <a:pt x="61978" y="52568"/>
                    </a:lnTo>
                    <a:lnTo>
                      <a:pt x="27830" y="57764"/>
                    </a:lnTo>
                    <a:cubicBezTo>
                      <a:pt x="14613" y="59768"/>
                      <a:pt x="4976" y="67061"/>
                      <a:pt x="1404" y="77772"/>
                    </a:cubicBezTo>
                    <a:cubicBezTo>
                      <a:pt x="-2205" y="88595"/>
                      <a:pt x="1219" y="100398"/>
                      <a:pt x="10799" y="110156"/>
                    </a:cubicBezTo>
                    <a:lnTo>
                      <a:pt x="36026" y="135880"/>
                    </a:lnTo>
                    <a:lnTo>
                      <a:pt x="30035" y="172381"/>
                    </a:lnTo>
                    <a:cubicBezTo>
                      <a:pt x="27709" y="186472"/>
                      <a:pt x="32184" y="195277"/>
                      <a:pt x="36351" y="200178"/>
                    </a:cubicBezTo>
                    <a:cubicBezTo>
                      <a:pt x="45067" y="210462"/>
                      <a:pt x="60164" y="212531"/>
                      <a:pt x="74460" y="204681"/>
                    </a:cubicBezTo>
                    <a:lnTo>
                      <a:pt x="104794" y="187993"/>
                    </a:lnTo>
                    <a:lnTo>
                      <a:pt x="135135" y="204681"/>
                    </a:lnTo>
                    <a:cubicBezTo>
                      <a:pt x="141014" y="207913"/>
                      <a:pt x="146893" y="209550"/>
                      <a:pt x="152614" y="209550"/>
                    </a:cubicBezTo>
                    <a:cubicBezTo>
                      <a:pt x="160772" y="209550"/>
                      <a:pt x="168092" y="206230"/>
                      <a:pt x="173217" y="200197"/>
                    </a:cubicBezTo>
                    <a:cubicBezTo>
                      <a:pt x="177375" y="195304"/>
                      <a:pt x="181858" y="186510"/>
                      <a:pt x="179561" y="172399"/>
                    </a:cubicBezTo>
                    <a:close/>
                    <a:moveTo>
                      <a:pt x="132847" y="122988"/>
                    </a:moveTo>
                    <a:lnTo>
                      <a:pt x="139507" y="163604"/>
                    </a:lnTo>
                    <a:lnTo>
                      <a:pt x="104794" y="144508"/>
                    </a:lnTo>
                    <a:lnTo>
                      <a:pt x="70098" y="163567"/>
                    </a:lnTo>
                    <a:lnTo>
                      <a:pt x="76749" y="122988"/>
                    </a:lnTo>
                    <a:lnTo>
                      <a:pt x="47624" y="93292"/>
                    </a:lnTo>
                    <a:lnTo>
                      <a:pt x="87781" y="87180"/>
                    </a:lnTo>
                    <a:lnTo>
                      <a:pt x="104803" y="51090"/>
                    </a:lnTo>
                    <a:lnTo>
                      <a:pt x="121825" y="87180"/>
                    </a:lnTo>
                    <a:lnTo>
                      <a:pt x="161953" y="93315"/>
                    </a:lnTo>
                    <a:lnTo>
                      <a:pt x="132847" y="122988"/>
                    </a:ln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Georgia"/>
                  <a:ea typeface="+mn-ea"/>
                  <a:cs typeface="+mn-cs"/>
                </a:endParaRPr>
              </a:p>
            </p:txBody>
          </p:sp>
          <p:sp>
            <p:nvSpPr>
              <p:cNvPr id="28" name="Freeform: Shape 27">
                <a:extLst>
                  <a:ext uri="{FF2B5EF4-FFF2-40B4-BE49-F238E27FC236}">
                    <a16:creationId xmlns:a16="http://schemas.microsoft.com/office/drawing/2014/main" id="{EA3DABEE-FC4A-CAFA-9126-71F2D1B66379}"/>
                  </a:ext>
                </a:extLst>
              </p:cNvPr>
              <p:cNvSpPr/>
              <p:nvPr/>
            </p:nvSpPr>
            <p:spPr>
              <a:xfrm>
                <a:off x="-1003112" y="2540938"/>
                <a:ext cx="238159" cy="228600"/>
              </a:xfrm>
              <a:custGeom>
                <a:avLst/>
                <a:gdLst>
                  <a:gd name="connsiteX0" fmla="*/ 208273 w 238159"/>
                  <a:gd name="connsiteY0" fmla="*/ 64140 h 228600"/>
                  <a:gd name="connsiteX1" fmla="*/ 166619 w 238159"/>
                  <a:gd name="connsiteY1" fmla="*/ 58113 h 228600"/>
                  <a:gd name="connsiteX2" fmla="*/ 148016 w 238159"/>
                  <a:gd name="connsiteY2" fmla="*/ 20529 h 228600"/>
                  <a:gd name="connsiteX3" fmla="*/ 119078 w 238159"/>
                  <a:gd name="connsiteY3" fmla="*/ 0 h 228600"/>
                  <a:gd name="connsiteX4" fmla="*/ 90150 w 238159"/>
                  <a:gd name="connsiteY4" fmla="*/ 20515 h 228600"/>
                  <a:gd name="connsiteX5" fmla="*/ 71527 w 238159"/>
                  <a:gd name="connsiteY5" fmla="*/ 58108 h 228600"/>
                  <a:gd name="connsiteX6" fmla="*/ 29874 w 238159"/>
                  <a:gd name="connsiteY6" fmla="*/ 64140 h 228600"/>
                  <a:gd name="connsiteX7" fmla="*/ 1355 w 238159"/>
                  <a:gd name="connsiteY7" fmla="*/ 85297 h 228600"/>
                  <a:gd name="connsiteX8" fmla="*/ 12015 w 238159"/>
                  <a:gd name="connsiteY8" fmla="*/ 119127 h 228600"/>
                  <a:gd name="connsiteX9" fmla="*/ 42115 w 238159"/>
                  <a:gd name="connsiteY9" fmla="*/ 148368 h 228600"/>
                  <a:gd name="connsiteX10" fmla="*/ 35018 w 238159"/>
                  <a:gd name="connsiteY10" fmla="*/ 189635 h 228600"/>
                  <a:gd name="connsiteX11" fmla="*/ 41445 w 238159"/>
                  <a:gd name="connsiteY11" fmla="*/ 218703 h 228600"/>
                  <a:gd name="connsiteX12" fmla="*/ 81825 w 238159"/>
                  <a:gd name="connsiteY12" fmla="*/ 223633 h 228600"/>
                  <a:gd name="connsiteX13" fmla="*/ 119078 w 238159"/>
                  <a:gd name="connsiteY13" fmla="*/ 204108 h 228600"/>
                  <a:gd name="connsiteX14" fmla="*/ 156360 w 238159"/>
                  <a:gd name="connsiteY14" fmla="*/ 223633 h 228600"/>
                  <a:gd name="connsiteX15" fmla="*/ 174879 w 238159"/>
                  <a:gd name="connsiteY15" fmla="*/ 228600 h 228600"/>
                  <a:gd name="connsiteX16" fmla="*/ 196720 w 238159"/>
                  <a:gd name="connsiteY16" fmla="*/ 218694 h 228600"/>
                  <a:gd name="connsiteX17" fmla="*/ 203128 w 238159"/>
                  <a:gd name="connsiteY17" fmla="*/ 189640 h 228600"/>
                  <a:gd name="connsiteX18" fmla="*/ 196041 w 238159"/>
                  <a:gd name="connsiteY18" fmla="*/ 148372 h 228600"/>
                  <a:gd name="connsiteX19" fmla="*/ 226132 w 238159"/>
                  <a:gd name="connsiteY19" fmla="*/ 119137 h 228600"/>
                  <a:gd name="connsiteX20" fmla="*/ 236801 w 238159"/>
                  <a:gd name="connsiteY20" fmla="*/ 85307 h 228600"/>
                  <a:gd name="connsiteX21" fmla="*/ 208273 w 238159"/>
                  <a:gd name="connsiteY21" fmla="*/ 64140 h 228600"/>
                  <a:gd name="connsiteX22" fmla="*/ 155095 w 238159"/>
                  <a:gd name="connsiteY22" fmla="*/ 135034 h 228600"/>
                  <a:gd name="connsiteX23" fmla="*/ 163578 w 238159"/>
                  <a:gd name="connsiteY23" fmla="*/ 184408 h 228600"/>
                  <a:gd name="connsiteX24" fmla="*/ 119078 w 238159"/>
                  <a:gd name="connsiteY24" fmla="*/ 161097 h 228600"/>
                  <a:gd name="connsiteX25" fmla="*/ 74569 w 238159"/>
                  <a:gd name="connsiteY25" fmla="*/ 184416 h 228600"/>
                  <a:gd name="connsiteX26" fmla="*/ 83062 w 238159"/>
                  <a:gd name="connsiteY26" fmla="*/ 135038 h 228600"/>
                  <a:gd name="connsiteX27" fmla="*/ 47147 w 238159"/>
                  <a:gd name="connsiteY27" fmla="*/ 100138 h 228600"/>
                  <a:gd name="connsiteX28" fmla="*/ 96791 w 238159"/>
                  <a:gd name="connsiteY28" fmla="*/ 92953 h 228600"/>
                  <a:gd name="connsiteX29" fmla="*/ 119078 w 238159"/>
                  <a:gd name="connsiteY29" fmla="*/ 47951 h 228600"/>
                  <a:gd name="connsiteX30" fmla="*/ 141356 w 238159"/>
                  <a:gd name="connsiteY30" fmla="*/ 92948 h 228600"/>
                  <a:gd name="connsiteX31" fmla="*/ 191009 w 238159"/>
                  <a:gd name="connsiteY31" fmla="*/ 100138 h 228600"/>
                  <a:gd name="connsiteX32" fmla="*/ 155095 w 238159"/>
                  <a:gd name="connsiteY32" fmla="*/ 135034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38159" h="228600">
                    <a:moveTo>
                      <a:pt x="208273" y="64140"/>
                    </a:moveTo>
                    <a:lnTo>
                      <a:pt x="166619" y="58113"/>
                    </a:lnTo>
                    <a:lnTo>
                      <a:pt x="148016" y="20529"/>
                    </a:lnTo>
                    <a:cubicBezTo>
                      <a:pt x="141569" y="7483"/>
                      <a:pt x="131021" y="0"/>
                      <a:pt x="119078" y="0"/>
                    </a:cubicBezTo>
                    <a:cubicBezTo>
                      <a:pt x="107144" y="0"/>
                      <a:pt x="96605" y="7479"/>
                      <a:pt x="90150" y="20515"/>
                    </a:cubicBezTo>
                    <a:lnTo>
                      <a:pt x="71527" y="58108"/>
                    </a:lnTo>
                    <a:lnTo>
                      <a:pt x="29874" y="64140"/>
                    </a:lnTo>
                    <a:cubicBezTo>
                      <a:pt x="15429" y="66228"/>
                      <a:pt x="5038" y="73940"/>
                      <a:pt x="1355" y="85297"/>
                    </a:cubicBezTo>
                    <a:cubicBezTo>
                      <a:pt x="-2319" y="96650"/>
                      <a:pt x="1560" y="108984"/>
                      <a:pt x="12015" y="119127"/>
                    </a:cubicBezTo>
                    <a:lnTo>
                      <a:pt x="42115" y="148368"/>
                    </a:lnTo>
                    <a:lnTo>
                      <a:pt x="35018" y="189635"/>
                    </a:lnTo>
                    <a:cubicBezTo>
                      <a:pt x="32479" y="204341"/>
                      <a:pt x="37120" y="213559"/>
                      <a:pt x="41445" y="218703"/>
                    </a:cubicBezTo>
                    <a:cubicBezTo>
                      <a:pt x="50543" y="229474"/>
                      <a:pt x="66393" y="231716"/>
                      <a:pt x="81825" y="223633"/>
                    </a:cubicBezTo>
                    <a:lnTo>
                      <a:pt x="119078" y="204108"/>
                    </a:lnTo>
                    <a:lnTo>
                      <a:pt x="156360" y="223633"/>
                    </a:lnTo>
                    <a:cubicBezTo>
                      <a:pt x="162647" y="226930"/>
                      <a:pt x="168879" y="228600"/>
                      <a:pt x="174879" y="228600"/>
                    </a:cubicBezTo>
                    <a:cubicBezTo>
                      <a:pt x="183586" y="228600"/>
                      <a:pt x="191343" y="225084"/>
                      <a:pt x="196720" y="218694"/>
                    </a:cubicBezTo>
                    <a:cubicBezTo>
                      <a:pt x="201054" y="213550"/>
                      <a:pt x="205677" y="204327"/>
                      <a:pt x="203128" y="189640"/>
                    </a:cubicBezTo>
                    <a:lnTo>
                      <a:pt x="196041" y="148372"/>
                    </a:lnTo>
                    <a:lnTo>
                      <a:pt x="226132" y="119137"/>
                    </a:lnTo>
                    <a:cubicBezTo>
                      <a:pt x="236596" y="108994"/>
                      <a:pt x="240485" y="96664"/>
                      <a:pt x="236801" y="85307"/>
                    </a:cubicBezTo>
                    <a:cubicBezTo>
                      <a:pt x="233118" y="73944"/>
                      <a:pt x="222719" y="66228"/>
                      <a:pt x="208273" y="64140"/>
                    </a:cubicBezTo>
                    <a:close/>
                    <a:moveTo>
                      <a:pt x="155095" y="135034"/>
                    </a:moveTo>
                    <a:lnTo>
                      <a:pt x="163578" y="184408"/>
                    </a:lnTo>
                    <a:lnTo>
                      <a:pt x="119078" y="161097"/>
                    </a:lnTo>
                    <a:lnTo>
                      <a:pt x="74569" y="184416"/>
                    </a:lnTo>
                    <a:lnTo>
                      <a:pt x="83062" y="135038"/>
                    </a:lnTo>
                    <a:lnTo>
                      <a:pt x="47147" y="100138"/>
                    </a:lnTo>
                    <a:lnTo>
                      <a:pt x="96791" y="92953"/>
                    </a:lnTo>
                    <a:lnTo>
                      <a:pt x="119078" y="47951"/>
                    </a:lnTo>
                    <a:lnTo>
                      <a:pt x="141356" y="92948"/>
                    </a:lnTo>
                    <a:lnTo>
                      <a:pt x="191009" y="100138"/>
                    </a:lnTo>
                    <a:lnTo>
                      <a:pt x="155095" y="135034"/>
                    </a:ln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Georgia"/>
                  <a:ea typeface="+mn-ea"/>
                  <a:cs typeface="+mn-cs"/>
                </a:endParaRPr>
              </a:p>
            </p:txBody>
          </p:sp>
          <p:sp>
            <p:nvSpPr>
              <p:cNvPr id="29" name="Freeform: Shape 28">
                <a:extLst>
                  <a:ext uri="{FF2B5EF4-FFF2-40B4-BE49-F238E27FC236}">
                    <a16:creationId xmlns:a16="http://schemas.microsoft.com/office/drawing/2014/main" id="{238CC0D2-7D25-C20E-54E0-DF6EE149A80A}"/>
                  </a:ext>
                </a:extLst>
              </p:cNvPr>
              <p:cNvSpPr/>
              <p:nvPr/>
            </p:nvSpPr>
            <p:spPr>
              <a:xfrm>
                <a:off x="-812617" y="2331388"/>
                <a:ext cx="209588" cy="209550"/>
              </a:xfrm>
              <a:custGeom>
                <a:avLst/>
                <a:gdLst>
                  <a:gd name="connsiteX0" fmla="*/ 208184 w 209588"/>
                  <a:gd name="connsiteY0" fmla="*/ 77772 h 209550"/>
                  <a:gd name="connsiteX1" fmla="*/ 181767 w 209588"/>
                  <a:gd name="connsiteY1" fmla="*/ 57768 h 209550"/>
                  <a:gd name="connsiteX2" fmla="*/ 147611 w 209588"/>
                  <a:gd name="connsiteY2" fmla="*/ 52568 h 209550"/>
                  <a:gd name="connsiteX3" fmla="*/ 132180 w 209588"/>
                  <a:gd name="connsiteY3" fmla="*/ 19873 h 209550"/>
                  <a:gd name="connsiteX4" fmla="*/ 104786 w 209588"/>
                  <a:gd name="connsiteY4" fmla="*/ 0 h 209550"/>
                  <a:gd name="connsiteX5" fmla="*/ 77392 w 209588"/>
                  <a:gd name="connsiteY5" fmla="*/ 19855 h 209550"/>
                  <a:gd name="connsiteX6" fmla="*/ 61960 w 209588"/>
                  <a:gd name="connsiteY6" fmla="*/ 52568 h 209550"/>
                  <a:gd name="connsiteX7" fmla="*/ 27823 w 209588"/>
                  <a:gd name="connsiteY7" fmla="*/ 57764 h 209550"/>
                  <a:gd name="connsiteX8" fmla="*/ 1406 w 209588"/>
                  <a:gd name="connsiteY8" fmla="*/ 77754 h 209550"/>
                  <a:gd name="connsiteX9" fmla="*/ 10792 w 209588"/>
                  <a:gd name="connsiteY9" fmla="*/ 110156 h 209550"/>
                  <a:gd name="connsiteX10" fmla="*/ 36018 w 209588"/>
                  <a:gd name="connsiteY10" fmla="*/ 135880 h 209550"/>
                  <a:gd name="connsiteX11" fmla="*/ 30028 w 209588"/>
                  <a:gd name="connsiteY11" fmla="*/ 172423 h 209550"/>
                  <a:gd name="connsiteX12" fmla="*/ 36371 w 209588"/>
                  <a:gd name="connsiteY12" fmla="*/ 200202 h 209550"/>
                  <a:gd name="connsiteX13" fmla="*/ 74453 w 209588"/>
                  <a:gd name="connsiteY13" fmla="*/ 204681 h 209550"/>
                  <a:gd name="connsiteX14" fmla="*/ 104795 w 209588"/>
                  <a:gd name="connsiteY14" fmla="*/ 187993 h 209550"/>
                  <a:gd name="connsiteX15" fmla="*/ 135137 w 209588"/>
                  <a:gd name="connsiteY15" fmla="*/ 204686 h 209550"/>
                  <a:gd name="connsiteX16" fmla="*/ 152615 w 209588"/>
                  <a:gd name="connsiteY16" fmla="*/ 209550 h 209550"/>
                  <a:gd name="connsiteX17" fmla="*/ 173237 w 209588"/>
                  <a:gd name="connsiteY17" fmla="*/ 200178 h 209550"/>
                  <a:gd name="connsiteX18" fmla="*/ 179553 w 209588"/>
                  <a:gd name="connsiteY18" fmla="*/ 172399 h 209550"/>
                  <a:gd name="connsiteX19" fmla="*/ 173563 w 209588"/>
                  <a:gd name="connsiteY19" fmla="*/ 135880 h 209550"/>
                  <a:gd name="connsiteX20" fmla="*/ 198780 w 209588"/>
                  <a:gd name="connsiteY20" fmla="*/ 110165 h 209550"/>
                  <a:gd name="connsiteX21" fmla="*/ 208184 w 209588"/>
                  <a:gd name="connsiteY21" fmla="*/ 77772 h 209550"/>
                  <a:gd name="connsiteX22" fmla="*/ 132839 w 209588"/>
                  <a:gd name="connsiteY22" fmla="*/ 122988 h 209550"/>
                  <a:gd name="connsiteX23" fmla="*/ 139500 w 209588"/>
                  <a:gd name="connsiteY23" fmla="*/ 163600 h 209550"/>
                  <a:gd name="connsiteX24" fmla="*/ 104795 w 209588"/>
                  <a:gd name="connsiteY24" fmla="*/ 144508 h 209550"/>
                  <a:gd name="connsiteX25" fmla="*/ 70081 w 209588"/>
                  <a:gd name="connsiteY25" fmla="*/ 163567 h 209550"/>
                  <a:gd name="connsiteX26" fmla="*/ 76741 w 209588"/>
                  <a:gd name="connsiteY26" fmla="*/ 122988 h 209550"/>
                  <a:gd name="connsiteX27" fmla="*/ 47617 w 209588"/>
                  <a:gd name="connsiteY27" fmla="*/ 93292 h 209550"/>
                  <a:gd name="connsiteX28" fmla="*/ 87763 w 209588"/>
                  <a:gd name="connsiteY28" fmla="*/ 87180 h 209550"/>
                  <a:gd name="connsiteX29" fmla="*/ 104786 w 209588"/>
                  <a:gd name="connsiteY29" fmla="*/ 51090 h 209550"/>
                  <a:gd name="connsiteX30" fmla="*/ 121808 w 209588"/>
                  <a:gd name="connsiteY30" fmla="*/ 87180 h 209550"/>
                  <a:gd name="connsiteX31" fmla="*/ 161945 w 209588"/>
                  <a:gd name="connsiteY31" fmla="*/ 93315 h 209550"/>
                  <a:gd name="connsiteX32" fmla="*/ 132839 w 209588"/>
                  <a:gd name="connsiteY32" fmla="*/ 122988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09588" h="209550">
                    <a:moveTo>
                      <a:pt x="208184" y="77772"/>
                    </a:moveTo>
                    <a:cubicBezTo>
                      <a:pt x="204612" y="67061"/>
                      <a:pt x="194976" y="59768"/>
                      <a:pt x="181767" y="57768"/>
                    </a:cubicBezTo>
                    <a:lnTo>
                      <a:pt x="147611" y="52568"/>
                    </a:lnTo>
                    <a:lnTo>
                      <a:pt x="132180" y="19873"/>
                    </a:lnTo>
                    <a:cubicBezTo>
                      <a:pt x="123743" y="1935"/>
                      <a:pt x="110218" y="0"/>
                      <a:pt x="104786" y="0"/>
                    </a:cubicBezTo>
                    <a:cubicBezTo>
                      <a:pt x="99363" y="0"/>
                      <a:pt x="85847" y="1935"/>
                      <a:pt x="77392" y="19855"/>
                    </a:cubicBezTo>
                    <a:lnTo>
                      <a:pt x="61960" y="52568"/>
                    </a:lnTo>
                    <a:lnTo>
                      <a:pt x="27823" y="57764"/>
                    </a:lnTo>
                    <a:cubicBezTo>
                      <a:pt x="14614" y="59764"/>
                      <a:pt x="4987" y="67052"/>
                      <a:pt x="1406" y="77754"/>
                    </a:cubicBezTo>
                    <a:cubicBezTo>
                      <a:pt x="-2203" y="88571"/>
                      <a:pt x="1211" y="100380"/>
                      <a:pt x="10792" y="110156"/>
                    </a:cubicBezTo>
                    <a:lnTo>
                      <a:pt x="36018" y="135880"/>
                    </a:lnTo>
                    <a:lnTo>
                      <a:pt x="30028" y="172423"/>
                    </a:lnTo>
                    <a:cubicBezTo>
                      <a:pt x="27730" y="186510"/>
                      <a:pt x="32214" y="195304"/>
                      <a:pt x="36371" y="200202"/>
                    </a:cubicBezTo>
                    <a:cubicBezTo>
                      <a:pt x="45106" y="210452"/>
                      <a:pt x="60184" y="212512"/>
                      <a:pt x="74453" y="204681"/>
                    </a:cubicBezTo>
                    <a:lnTo>
                      <a:pt x="104795" y="187993"/>
                    </a:lnTo>
                    <a:lnTo>
                      <a:pt x="135137" y="204686"/>
                    </a:lnTo>
                    <a:cubicBezTo>
                      <a:pt x="141016" y="207913"/>
                      <a:pt x="146895" y="209550"/>
                      <a:pt x="152615" y="209550"/>
                    </a:cubicBezTo>
                    <a:cubicBezTo>
                      <a:pt x="160792" y="209550"/>
                      <a:pt x="168112" y="206225"/>
                      <a:pt x="173237" y="200178"/>
                    </a:cubicBezTo>
                    <a:cubicBezTo>
                      <a:pt x="177404" y="195277"/>
                      <a:pt x="181879" y="186472"/>
                      <a:pt x="179553" y="172399"/>
                    </a:cubicBezTo>
                    <a:lnTo>
                      <a:pt x="173563" y="135880"/>
                    </a:lnTo>
                    <a:lnTo>
                      <a:pt x="198780" y="110165"/>
                    </a:lnTo>
                    <a:cubicBezTo>
                      <a:pt x="208370" y="100398"/>
                      <a:pt x="211793" y="88595"/>
                      <a:pt x="208184" y="77772"/>
                    </a:cubicBezTo>
                    <a:close/>
                    <a:moveTo>
                      <a:pt x="132839" y="122988"/>
                    </a:moveTo>
                    <a:lnTo>
                      <a:pt x="139500" y="163600"/>
                    </a:lnTo>
                    <a:lnTo>
                      <a:pt x="104795" y="144508"/>
                    </a:lnTo>
                    <a:lnTo>
                      <a:pt x="70081" y="163567"/>
                    </a:lnTo>
                    <a:lnTo>
                      <a:pt x="76741" y="122988"/>
                    </a:lnTo>
                    <a:lnTo>
                      <a:pt x="47617" y="93292"/>
                    </a:lnTo>
                    <a:lnTo>
                      <a:pt x="87763" y="87180"/>
                    </a:lnTo>
                    <a:lnTo>
                      <a:pt x="104786" y="51090"/>
                    </a:lnTo>
                    <a:lnTo>
                      <a:pt x="121808" y="87180"/>
                    </a:lnTo>
                    <a:lnTo>
                      <a:pt x="161945" y="93315"/>
                    </a:lnTo>
                    <a:lnTo>
                      <a:pt x="132839" y="122988"/>
                    </a:ln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Georgia"/>
                  <a:ea typeface="+mn-ea"/>
                  <a:cs typeface="+mn-cs"/>
                </a:endParaRPr>
              </a:p>
            </p:txBody>
          </p:sp>
          <p:sp>
            <p:nvSpPr>
              <p:cNvPr id="30" name="Freeform: Shape 29">
                <a:extLst>
                  <a:ext uri="{FF2B5EF4-FFF2-40B4-BE49-F238E27FC236}">
                    <a16:creationId xmlns:a16="http://schemas.microsoft.com/office/drawing/2014/main" id="{7475EE21-E2DA-E244-AD86-D2000AB08299}"/>
                  </a:ext>
                </a:extLst>
              </p:cNvPr>
              <p:cNvSpPr/>
              <p:nvPr/>
            </p:nvSpPr>
            <p:spPr>
              <a:xfrm>
                <a:off x="-1374572" y="2112313"/>
                <a:ext cx="323850" cy="323850"/>
              </a:xfrm>
              <a:custGeom>
                <a:avLst/>
                <a:gdLst>
                  <a:gd name="connsiteX0" fmla="*/ 161925 w 323850"/>
                  <a:gd name="connsiteY0" fmla="*/ 323850 h 323850"/>
                  <a:gd name="connsiteX1" fmla="*/ 323850 w 323850"/>
                  <a:gd name="connsiteY1" fmla="*/ 161906 h 323850"/>
                  <a:gd name="connsiteX2" fmla="*/ 161925 w 323850"/>
                  <a:gd name="connsiteY2" fmla="*/ 0 h 323850"/>
                  <a:gd name="connsiteX3" fmla="*/ 0 w 323850"/>
                  <a:gd name="connsiteY3" fmla="*/ 161906 h 323850"/>
                  <a:gd name="connsiteX4" fmla="*/ 161925 w 323850"/>
                  <a:gd name="connsiteY4" fmla="*/ 323850 h 323850"/>
                  <a:gd name="connsiteX5" fmla="*/ 161925 w 323850"/>
                  <a:gd name="connsiteY5" fmla="*/ 38100 h 323850"/>
                  <a:gd name="connsiteX6" fmla="*/ 285750 w 323850"/>
                  <a:gd name="connsiteY6" fmla="*/ 161906 h 323850"/>
                  <a:gd name="connsiteX7" fmla="*/ 161925 w 323850"/>
                  <a:gd name="connsiteY7" fmla="*/ 285750 h 323850"/>
                  <a:gd name="connsiteX8" fmla="*/ 38100 w 323850"/>
                  <a:gd name="connsiteY8" fmla="*/ 161906 h 323850"/>
                  <a:gd name="connsiteX9" fmla="*/ 161925 w 323850"/>
                  <a:gd name="connsiteY9" fmla="*/ 38100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850" h="323850">
                    <a:moveTo>
                      <a:pt x="161925" y="323850"/>
                    </a:moveTo>
                    <a:cubicBezTo>
                      <a:pt x="251370" y="323850"/>
                      <a:pt x="323850" y="251352"/>
                      <a:pt x="323850" y="161906"/>
                    </a:cubicBezTo>
                    <a:cubicBezTo>
                      <a:pt x="323850" y="72475"/>
                      <a:pt x="251370" y="0"/>
                      <a:pt x="161925" y="0"/>
                    </a:cubicBezTo>
                    <a:cubicBezTo>
                      <a:pt x="72517" y="0"/>
                      <a:pt x="0" y="72475"/>
                      <a:pt x="0" y="161906"/>
                    </a:cubicBezTo>
                    <a:cubicBezTo>
                      <a:pt x="0" y="251352"/>
                      <a:pt x="72517" y="323850"/>
                      <a:pt x="161925" y="323850"/>
                    </a:cubicBezTo>
                    <a:close/>
                    <a:moveTo>
                      <a:pt x="161925" y="38100"/>
                    </a:moveTo>
                    <a:cubicBezTo>
                      <a:pt x="230200" y="38100"/>
                      <a:pt x="285750" y="93641"/>
                      <a:pt x="285750" y="161906"/>
                    </a:cubicBezTo>
                    <a:cubicBezTo>
                      <a:pt x="285750" y="230195"/>
                      <a:pt x="230200" y="285750"/>
                      <a:pt x="161925" y="285750"/>
                    </a:cubicBezTo>
                    <a:cubicBezTo>
                      <a:pt x="93650" y="285750"/>
                      <a:pt x="38100" y="230195"/>
                      <a:pt x="38100" y="161906"/>
                    </a:cubicBezTo>
                    <a:cubicBezTo>
                      <a:pt x="38100" y="93641"/>
                      <a:pt x="93650" y="38100"/>
                      <a:pt x="161925" y="38100"/>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Georgia"/>
                  <a:ea typeface="+mn-ea"/>
                  <a:cs typeface="+mn-cs"/>
                </a:endParaRPr>
              </a:p>
            </p:txBody>
          </p:sp>
          <p:sp>
            <p:nvSpPr>
              <p:cNvPr id="31" name="Freeform: Shape 30">
                <a:extLst>
                  <a:ext uri="{FF2B5EF4-FFF2-40B4-BE49-F238E27FC236}">
                    <a16:creationId xmlns:a16="http://schemas.microsoft.com/office/drawing/2014/main" id="{78BEFCEE-4911-200E-185F-E7A6079DE871}"/>
                  </a:ext>
                </a:extLst>
              </p:cNvPr>
              <p:cNvSpPr/>
              <p:nvPr/>
            </p:nvSpPr>
            <p:spPr>
              <a:xfrm>
                <a:off x="-1384102" y="2617138"/>
                <a:ext cx="342905" cy="342900"/>
              </a:xfrm>
              <a:custGeom>
                <a:avLst/>
                <a:gdLst>
                  <a:gd name="connsiteX0" fmla="*/ 277895 w 342905"/>
                  <a:gd name="connsiteY0" fmla="*/ 221740 h 342900"/>
                  <a:gd name="connsiteX1" fmla="*/ 327958 w 342905"/>
                  <a:gd name="connsiteY1" fmla="*/ 170659 h 342900"/>
                  <a:gd name="connsiteX2" fmla="*/ 341213 w 342905"/>
                  <a:gd name="connsiteY2" fmla="*/ 128127 h 342900"/>
                  <a:gd name="connsiteX3" fmla="*/ 306080 w 342905"/>
                  <a:gd name="connsiteY3" fmla="*/ 102515 h 342900"/>
                  <a:gd name="connsiteX4" fmla="*/ 237554 w 342905"/>
                  <a:gd name="connsiteY4" fmla="*/ 92106 h 342900"/>
                  <a:gd name="connsiteX5" fmla="*/ 206764 w 342905"/>
                  <a:gd name="connsiteY5" fmla="*/ 26789 h 342900"/>
                  <a:gd name="connsiteX6" fmla="*/ 171465 w 342905"/>
                  <a:gd name="connsiteY6" fmla="*/ 0 h 342900"/>
                  <a:gd name="connsiteX7" fmla="*/ 136183 w 342905"/>
                  <a:gd name="connsiteY7" fmla="*/ 26799 h 342900"/>
                  <a:gd name="connsiteX8" fmla="*/ 105375 w 342905"/>
                  <a:gd name="connsiteY8" fmla="*/ 92101 h 342900"/>
                  <a:gd name="connsiteX9" fmla="*/ 36840 w 342905"/>
                  <a:gd name="connsiteY9" fmla="*/ 102515 h 342900"/>
                  <a:gd name="connsiteX10" fmla="*/ 1698 w 342905"/>
                  <a:gd name="connsiteY10" fmla="*/ 128146 h 342900"/>
                  <a:gd name="connsiteX11" fmla="*/ 14935 w 342905"/>
                  <a:gd name="connsiteY11" fmla="*/ 170645 h 342900"/>
                  <a:gd name="connsiteX12" fmla="*/ 65025 w 342905"/>
                  <a:gd name="connsiteY12" fmla="*/ 221745 h 342900"/>
                  <a:gd name="connsiteX13" fmla="*/ 53183 w 342905"/>
                  <a:gd name="connsiteY13" fmla="*/ 294057 h 342900"/>
                  <a:gd name="connsiteX14" fmla="*/ 61071 w 342905"/>
                  <a:gd name="connsiteY14" fmla="*/ 331473 h 342900"/>
                  <a:gd name="connsiteX15" fmla="*/ 110361 w 342905"/>
                  <a:gd name="connsiteY15" fmla="*/ 336082 h 342900"/>
                  <a:gd name="connsiteX16" fmla="*/ 171465 w 342905"/>
                  <a:gd name="connsiteY16" fmla="*/ 302484 h 342900"/>
                  <a:gd name="connsiteX17" fmla="*/ 232549 w 342905"/>
                  <a:gd name="connsiteY17" fmla="*/ 336082 h 342900"/>
                  <a:gd name="connsiteX18" fmla="*/ 256473 w 342905"/>
                  <a:gd name="connsiteY18" fmla="*/ 342900 h 342900"/>
                  <a:gd name="connsiteX19" fmla="*/ 281830 w 342905"/>
                  <a:gd name="connsiteY19" fmla="*/ 331473 h 342900"/>
                  <a:gd name="connsiteX20" fmla="*/ 289745 w 342905"/>
                  <a:gd name="connsiteY20" fmla="*/ 294084 h 342900"/>
                  <a:gd name="connsiteX21" fmla="*/ 277895 w 342905"/>
                  <a:gd name="connsiteY21" fmla="*/ 221740 h 342900"/>
                  <a:gd name="connsiteX22" fmla="*/ 252148 w 342905"/>
                  <a:gd name="connsiteY22" fmla="*/ 300256 h 342900"/>
                  <a:gd name="connsiteX23" fmla="*/ 252520 w 342905"/>
                  <a:gd name="connsiteY23" fmla="*/ 303521 h 342900"/>
                  <a:gd name="connsiteX24" fmla="*/ 250911 w 342905"/>
                  <a:gd name="connsiteY24" fmla="*/ 302698 h 342900"/>
                  <a:gd name="connsiteX25" fmla="*/ 171465 w 342905"/>
                  <a:gd name="connsiteY25" fmla="*/ 259008 h 342900"/>
                  <a:gd name="connsiteX26" fmla="*/ 92009 w 342905"/>
                  <a:gd name="connsiteY26" fmla="*/ 302693 h 342900"/>
                  <a:gd name="connsiteX27" fmla="*/ 90409 w 342905"/>
                  <a:gd name="connsiteY27" fmla="*/ 303516 h 342900"/>
                  <a:gd name="connsiteX28" fmla="*/ 90781 w 342905"/>
                  <a:gd name="connsiteY28" fmla="*/ 300242 h 342900"/>
                  <a:gd name="connsiteX29" fmla="*/ 105748 w 342905"/>
                  <a:gd name="connsiteY29" fmla="*/ 208853 h 342900"/>
                  <a:gd name="connsiteX30" fmla="*/ 42124 w 342905"/>
                  <a:gd name="connsiteY30" fmla="*/ 143959 h 342900"/>
                  <a:gd name="connsiteX31" fmla="*/ 39482 w 342905"/>
                  <a:gd name="connsiteY31" fmla="*/ 140842 h 342900"/>
                  <a:gd name="connsiteX32" fmla="*/ 42570 w 342905"/>
                  <a:gd name="connsiteY32" fmla="*/ 140187 h 342900"/>
                  <a:gd name="connsiteX33" fmla="*/ 131179 w 342905"/>
                  <a:gd name="connsiteY33" fmla="*/ 126723 h 342900"/>
                  <a:gd name="connsiteX34" fmla="*/ 170646 w 342905"/>
                  <a:gd name="connsiteY34" fmla="*/ 43030 h 342900"/>
                  <a:gd name="connsiteX35" fmla="*/ 171474 w 342905"/>
                  <a:gd name="connsiteY35" fmla="*/ 41393 h 342900"/>
                  <a:gd name="connsiteX36" fmla="*/ 172310 w 342905"/>
                  <a:gd name="connsiteY36" fmla="*/ 43048 h 342900"/>
                  <a:gd name="connsiteX37" fmla="*/ 211751 w 342905"/>
                  <a:gd name="connsiteY37" fmla="*/ 126718 h 342900"/>
                  <a:gd name="connsiteX38" fmla="*/ 300349 w 342905"/>
                  <a:gd name="connsiteY38" fmla="*/ 140187 h 342900"/>
                  <a:gd name="connsiteX39" fmla="*/ 303429 w 342905"/>
                  <a:gd name="connsiteY39" fmla="*/ 140842 h 342900"/>
                  <a:gd name="connsiteX40" fmla="*/ 300759 w 342905"/>
                  <a:gd name="connsiteY40" fmla="*/ 143977 h 342900"/>
                  <a:gd name="connsiteX41" fmla="*/ 237172 w 342905"/>
                  <a:gd name="connsiteY41" fmla="*/ 208857 h 342900"/>
                  <a:gd name="connsiteX42" fmla="*/ 252148 w 342905"/>
                  <a:gd name="connsiteY42" fmla="*/ 300256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42905" h="342900">
                    <a:moveTo>
                      <a:pt x="277895" y="221740"/>
                    </a:moveTo>
                    <a:lnTo>
                      <a:pt x="327958" y="170659"/>
                    </a:lnTo>
                    <a:cubicBezTo>
                      <a:pt x="340971" y="157404"/>
                      <a:pt x="345798" y="141903"/>
                      <a:pt x="341213" y="128127"/>
                    </a:cubicBezTo>
                    <a:cubicBezTo>
                      <a:pt x="336682" y="114556"/>
                      <a:pt x="323874" y="105222"/>
                      <a:pt x="306080" y="102515"/>
                    </a:cubicBezTo>
                    <a:lnTo>
                      <a:pt x="237554" y="92106"/>
                    </a:lnTo>
                    <a:lnTo>
                      <a:pt x="206764" y="26789"/>
                    </a:lnTo>
                    <a:cubicBezTo>
                      <a:pt x="195351" y="2614"/>
                      <a:pt x="178273" y="0"/>
                      <a:pt x="171465" y="0"/>
                    </a:cubicBezTo>
                    <a:cubicBezTo>
                      <a:pt x="164637" y="0"/>
                      <a:pt x="147549" y="2614"/>
                      <a:pt x="136183" y="26799"/>
                    </a:cubicBezTo>
                    <a:lnTo>
                      <a:pt x="105375" y="92101"/>
                    </a:lnTo>
                    <a:lnTo>
                      <a:pt x="36840" y="102515"/>
                    </a:lnTo>
                    <a:cubicBezTo>
                      <a:pt x="19036" y="105222"/>
                      <a:pt x="6218" y="114565"/>
                      <a:pt x="1698" y="128146"/>
                    </a:cubicBezTo>
                    <a:cubicBezTo>
                      <a:pt x="-2897" y="141926"/>
                      <a:pt x="1940" y="157423"/>
                      <a:pt x="14935" y="170645"/>
                    </a:cubicBezTo>
                    <a:lnTo>
                      <a:pt x="65025" y="221745"/>
                    </a:lnTo>
                    <a:lnTo>
                      <a:pt x="53183" y="294057"/>
                    </a:lnTo>
                    <a:cubicBezTo>
                      <a:pt x="49974" y="313512"/>
                      <a:pt x="55704" y="325143"/>
                      <a:pt x="61071" y="331473"/>
                    </a:cubicBezTo>
                    <a:cubicBezTo>
                      <a:pt x="72047" y="344412"/>
                      <a:pt x="91237" y="346598"/>
                      <a:pt x="110361" y="336082"/>
                    </a:cubicBezTo>
                    <a:lnTo>
                      <a:pt x="171465" y="302484"/>
                    </a:lnTo>
                    <a:lnTo>
                      <a:pt x="232549" y="336082"/>
                    </a:lnTo>
                    <a:cubicBezTo>
                      <a:pt x="240771" y="340607"/>
                      <a:pt x="248827" y="342905"/>
                      <a:pt x="256473" y="342900"/>
                    </a:cubicBezTo>
                    <a:cubicBezTo>
                      <a:pt x="266575" y="342900"/>
                      <a:pt x="275579" y="338844"/>
                      <a:pt x="281830" y="331473"/>
                    </a:cubicBezTo>
                    <a:cubicBezTo>
                      <a:pt x="287206" y="325143"/>
                      <a:pt x="292946" y="313515"/>
                      <a:pt x="289745" y="294084"/>
                    </a:cubicBezTo>
                    <a:lnTo>
                      <a:pt x="277895" y="221740"/>
                    </a:lnTo>
                    <a:close/>
                    <a:moveTo>
                      <a:pt x="252148" y="300256"/>
                    </a:moveTo>
                    <a:cubicBezTo>
                      <a:pt x="252353" y="301502"/>
                      <a:pt x="252464" y="302591"/>
                      <a:pt x="252520" y="303521"/>
                    </a:cubicBezTo>
                    <a:cubicBezTo>
                      <a:pt x="252027" y="303293"/>
                      <a:pt x="251497" y="303019"/>
                      <a:pt x="250911" y="302698"/>
                    </a:cubicBezTo>
                    <a:lnTo>
                      <a:pt x="171465" y="259008"/>
                    </a:lnTo>
                    <a:lnTo>
                      <a:pt x="92009" y="302693"/>
                    </a:lnTo>
                    <a:cubicBezTo>
                      <a:pt x="91423" y="303014"/>
                      <a:pt x="90893" y="303284"/>
                      <a:pt x="90409" y="303516"/>
                    </a:cubicBezTo>
                    <a:cubicBezTo>
                      <a:pt x="90455" y="302582"/>
                      <a:pt x="90576" y="301493"/>
                      <a:pt x="90781" y="300242"/>
                    </a:cubicBezTo>
                    <a:lnTo>
                      <a:pt x="105748" y="208853"/>
                    </a:lnTo>
                    <a:lnTo>
                      <a:pt x="42124" y="143959"/>
                    </a:lnTo>
                    <a:cubicBezTo>
                      <a:pt x="40961" y="142764"/>
                      <a:pt x="40096" y="141712"/>
                      <a:pt x="39482" y="140842"/>
                    </a:cubicBezTo>
                    <a:cubicBezTo>
                      <a:pt x="40309" y="140605"/>
                      <a:pt x="41333" y="140373"/>
                      <a:pt x="42570" y="140187"/>
                    </a:cubicBezTo>
                    <a:lnTo>
                      <a:pt x="131179" y="126723"/>
                    </a:lnTo>
                    <a:lnTo>
                      <a:pt x="170646" y="43030"/>
                    </a:lnTo>
                    <a:cubicBezTo>
                      <a:pt x="170934" y="42425"/>
                      <a:pt x="171204" y="41881"/>
                      <a:pt x="171474" y="41393"/>
                    </a:cubicBezTo>
                    <a:cubicBezTo>
                      <a:pt x="171744" y="41886"/>
                      <a:pt x="172023" y="42435"/>
                      <a:pt x="172310" y="43048"/>
                    </a:cubicBezTo>
                    <a:lnTo>
                      <a:pt x="211751" y="126718"/>
                    </a:lnTo>
                    <a:lnTo>
                      <a:pt x="300349" y="140187"/>
                    </a:lnTo>
                    <a:cubicBezTo>
                      <a:pt x="301587" y="140373"/>
                      <a:pt x="302610" y="140605"/>
                      <a:pt x="303429" y="140842"/>
                    </a:cubicBezTo>
                    <a:cubicBezTo>
                      <a:pt x="302805" y="141717"/>
                      <a:pt x="301940" y="142773"/>
                      <a:pt x="300759" y="143977"/>
                    </a:cubicBezTo>
                    <a:lnTo>
                      <a:pt x="237172" y="208857"/>
                    </a:lnTo>
                    <a:lnTo>
                      <a:pt x="252148" y="300256"/>
                    </a:ln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Georgia"/>
                  <a:ea typeface="+mn-ea"/>
                  <a:cs typeface="+mn-cs"/>
                </a:endParaRPr>
              </a:p>
            </p:txBody>
          </p:sp>
          <p:sp>
            <p:nvSpPr>
              <p:cNvPr id="32" name="Freeform: Shape 31">
                <a:extLst>
                  <a:ext uri="{FF2B5EF4-FFF2-40B4-BE49-F238E27FC236}">
                    <a16:creationId xmlns:a16="http://schemas.microsoft.com/office/drawing/2014/main" id="{17C909A7-BFF9-7196-E548-026C6AB41631}"/>
                  </a:ext>
                </a:extLst>
              </p:cNvPr>
              <p:cNvSpPr/>
              <p:nvPr/>
            </p:nvSpPr>
            <p:spPr>
              <a:xfrm>
                <a:off x="-1495113" y="2415270"/>
                <a:ext cx="177998" cy="141619"/>
              </a:xfrm>
              <a:custGeom>
                <a:avLst/>
                <a:gdLst>
                  <a:gd name="connsiteX0" fmla="*/ 23041 w 177998"/>
                  <a:gd name="connsiteY0" fmla="*/ 141620 h 141619"/>
                  <a:gd name="connsiteX1" fmla="*/ 58955 w 177998"/>
                  <a:gd name="connsiteY1" fmla="*/ 92744 h 141619"/>
                  <a:gd name="connsiteX2" fmla="*/ 177998 w 177998"/>
                  <a:gd name="connsiteY2" fmla="*/ 29212 h 141619"/>
                  <a:gd name="connsiteX3" fmla="*/ 140792 w 177998"/>
                  <a:gd name="connsiteY3" fmla="*/ 0 h 141619"/>
                  <a:gd name="connsiteX4" fmla="*/ 0 w 177998"/>
                  <a:gd name="connsiteY4" fmla="*/ 106329 h 141619"/>
                  <a:gd name="connsiteX5" fmla="*/ 16930 w 177998"/>
                  <a:gd name="connsiteY5" fmla="*/ 129281 h 141619"/>
                  <a:gd name="connsiteX6" fmla="*/ 23041 w 177998"/>
                  <a:gd name="connsiteY6" fmla="*/ 141620 h 141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998" h="141619">
                    <a:moveTo>
                      <a:pt x="23041" y="141620"/>
                    </a:moveTo>
                    <a:cubicBezTo>
                      <a:pt x="33273" y="123193"/>
                      <a:pt x="45197" y="106873"/>
                      <a:pt x="58955" y="92744"/>
                    </a:cubicBezTo>
                    <a:cubicBezTo>
                      <a:pt x="89102" y="61778"/>
                      <a:pt x="128978" y="40575"/>
                      <a:pt x="177998" y="29212"/>
                    </a:cubicBezTo>
                    <a:cubicBezTo>
                      <a:pt x="164493" y="20892"/>
                      <a:pt x="151926" y="11190"/>
                      <a:pt x="140792" y="0"/>
                    </a:cubicBezTo>
                    <a:cubicBezTo>
                      <a:pt x="75326" y="21283"/>
                      <a:pt x="30482" y="59397"/>
                      <a:pt x="0" y="106329"/>
                    </a:cubicBezTo>
                    <a:cubicBezTo>
                      <a:pt x="6679" y="112622"/>
                      <a:pt x="12474" y="120272"/>
                      <a:pt x="16930" y="129281"/>
                    </a:cubicBezTo>
                    <a:lnTo>
                      <a:pt x="23041" y="141620"/>
                    </a:ln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Georgia"/>
                  <a:ea typeface="+mn-ea"/>
                  <a:cs typeface="+mn-cs"/>
                </a:endParaRPr>
              </a:p>
            </p:txBody>
          </p:sp>
          <p:sp>
            <p:nvSpPr>
              <p:cNvPr id="33" name="Freeform: Shape 32">
                <a:extLst>
                  <a:ext uri="{FF2B5EF4-FFF2-40B4-BE49-F238E27FC236}">
                    <a16:creationId xmlns:a16="http://schemas.microsoft.com/office/drawing/2014/main" id="{3842AE1F-ED59-111E-24FA-31FC0B753886}"/>
                  </a:ext>
                </a:extLst>
              </p:cNvPr>
              <p:cNvSpPr/>
              <p:nvPr/>
            </p:nvSpPr>
            <p:spPr>
              <a:xfrm>
                <a:off x="-1555416" y="2788057"/>
                <a:ext cx="195625" cy="65666"/>
              </a:xfrm>
              <a:custGeom>
                <a:avLst/>
                <a:gdLst>
                  <a:gd name="connsiteX0" fmla="*/ 49616 w 195625"/>
                  <a:gd name="connsiteY0" fmla="*/ 27566 h 65666"/>
                  <a:gd name="connsiteX1" fmla="*/ 38332 w 195625"/>
                  <a:gd name="connsiteY1" fmla="*/ 18395 h 65666"/>
                  <a:gd name="connsiteX2" fmla="*/ 38249 w 195625"/>
                  <a:gd name="connsiteY2" fmla="*/ 12321 h 65666"/>
                  <a:gd name="connsiteX3" fmla="*/ 33738 w 195625"/>
                  <a:gd name="connsiteY3" fmla="*/ 10265 h 65666"/>
                  <a:gd name="connsiteX4" fmla="*/ 14148 w 195625"/>
                  <a:gd name="connsiteY4" fmla="*/ 0 h 65666"/>
                  <a:gd name="connsiteX5" fmla="*/ 0 w 195625"/>
                  <a:gd name="connsiteY5" fmla="*/ 7414 h 65666"/>
                  <a:gd name="connsiteX6" fmla="*/ 242 w 195625"/>
                  <a:gd name="connsiteY6" fmla="*/ 19408 h 65666"/>
                  <a:gd name="connsiteX7" fmla="*/ 49616 w 195625"/>
                  <a:gd name="connsiteY7" fmla="*/ 65666 h 65666"/>
                  <a:gd name="connsiteX8" fmla="*/ 195309 w 195625"/>
                  <a:gd name="connsiteY8" fmla="*/ 65666 h 65666"/>
                  <a:gd name="connsiteX9" fmla="*/ 195625 w 195625"/>
                  <a:gd name="connsiteY9" fmla="*/ 63713 h 65666"/>
                  <a:gd name="connsiteX10" fmla="*/ 160186 w 195625"/>
                  <a:gd name="connsiteY10" fmla="*/ 27566 h 65666"/>
                  <a:gd name="connsiteX11" fmla="*/ 49616 w 195625"/>
                  <a:gd name="connsiteY11" fmla="*/ 27566 h 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625" h="65666">
                    <a:moveTo>
                      <a:pt x="49616" y="27566"/>
                    </a:moveTo>
                    <a:cubicBezTo>
                      <a:pt x="43392" y="27566"/>
                      <a:pt x="38434" y="22646"/>
                      <a:pt x="38332" y="18395"/>
                    </a:cubicBezTo>
                    <a:cubicBezTo>
                      <a:pt x="38276" y="16330"/>
                      <a:pt x="38295" y="14367"/>
                      <a:pt x="38249" y="12321"/>
                    </a:cubicBezTo>
                    <a:cubicBezTo>
                      <a:pt x="36742" y="11637"/>
                      <a:pt x="35235" y="11046"/>
                      <a:pt x="33738" y="10265"/>
                    </a:cubicBezTo>
                    <a:lnTo>
                      <a:pt x="14148" y="0"/>
                    </a:lnTo>
                    <a:lnTo>
                      <a:pt x="0" y="7414"/>
                    </a:lnTo>
                    <a:cubicBezTo>
                      <a:pt x="65" y="11432"/>
                      <a:pt x="139" y="15441"/>
                      <a:pt x="242" y="19408"/>
                    </a:cubicBezTo>
                    <a:cubicBezTo>
                      <a:pt x="912" y="44984"/>
                      <a:pt x="23477" y="65666"/>
                      <a:pt x="49616" y="65666"/>
                    </a:cubicBezTo>
                    <a:lnTo>
                      <a:pt x="195309" y="65666"/>
                    </a:lnTo>
                    <a:lnTo>
                      <a:pt x="195625" y="63713"/>
                    </a:lnTo>
                    <a:lnTo>
                      <a:pt x="160186" y="27566"/>
                    </a:lnTo>
                    <a:lnTo>
                      <a:pt x="49616" y="27566"/>
                    </a:ln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Georgia"/>
                  <a:ea typeface="+mn-ea"/>
                  <a:cs typeface="+mn-cs"/>
                </a:endParaRPr>
              </a:p>
            </p:txBody>
          </p:sp>
          <p:sp>
            <p:nvSpPr>
              <p:cNvPr id="34" name="Freeform: Shape 33">
                <a:extLst>
                  <a:ext uri="{FF2B5EF4-FFF2-40B4-BE49-F238E27FC236}">
                    <a16:creationId xmlns:a16="http://schemas.microsoft.com/office/drawing/2014/main" id="{6CA2CA28-9BD6-6CB6-CCD9-E34AD8D6D9C5}"/>
                  </a:ext>
                </a:extLst>
              </p:cNvPr>
              <p:cNvSpPr/>
              <p:nvPr/>
            </p:nvSpPr>
            <p:spPr>
              <a:xfrm>
                <a:off x="-1110318" y="2417093"/>
                <a:ext cx="177300" cy="143968"/>
              </a:xfrm>
              <a:custGeom>
                <a:avLst/>
                <a:gdLst>
                  <a:gd name="connsiteX0" fmla="*/ 0 w 177300"/>
                  <a:gd name="connsiteY0" fmla="*/ 28692 h 143968"/>
                  <a:gd name="connsiteX1" fmla="*/ 117248 w 177300"/>
                  <a:gd name="connsiteY1" fmla="*/ 92781 h 143968"/>
                  <a:gd name="connsiteX2" fmla="*/ 155023 w 177300"/>
                  <a:gd name="connsiteY2" fmla="*/ 143968 h 143968"/>
                  <a:gd name="connsiteX3" fmla="*/ 163208 w 177300"/>
                  <a:gd name="connsiteY3" fmla="*/ 127448 h 143968"/>
                  <a:gd name="connsiteX4" fmla="*/ 177300 w 177300"/>
                  <a:gd name="connsiteY4" fmla="*/ 107375 h 143968"/>
                  <a:gd name="connsiteX5" fmla="*/ 37402 w 177300"/>
                  <a:gd name="connsiteY5" fmla="*/ 0 h 143968"/>
                  <a:gd name="connsiteX6" fmla="*/ 0 w 177300"/>
                  <a:gd name="connsiteY6" fmla="*/ 28692 h 143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300" h="143968">
                    <a:moveTo>
                      <a:pt x="0" y="28692"/>
                    </a:moveTo>
                    <a:cubicBezTo>
                      <a:pt x="47801" y="40602"/>
                      <a:pt x="87064" y="61996"/>
                      <a:pt x="117248" y="92781"/>
                    </a:cubicBezTo>
                    <a:cubicBezTo>
                      <a:pt x="131666" y="107492"/>
                      <a:pt x="144242" y="124593"/>
                      <a:pt x="155023" y="143968"/>
                    </a:cubicBezTo>
                    <a:lnTo>
                      <a:pt x="163208" y="127448"/>
                    </a:lnTo>
                    <a:cubicBezTo>
                      <a:pt x="167012" y="119761"/>
                      <a:pt x="171840" y="113109"/>
                      <a:pt x="177300" y="107375"/>
                    </a:cubicBezTo>
                    <a:cubicBezTo>
                      <a:pt x="146512" y="60471"/>
                      <a:pt x="101789" y="22073"/>
                      <a:pt x="37402" y="0"/>
                    </a:cubicBezTo>
                    <a:cubicBezTo>
                      <a:pt x="26157" y="11004"/>
                      <a:pt x="13571" y="20566"/>
                      <a:pt x="0" y="28692"/>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Georgia"/>
                  <a:ea typeface="+mn-ea"/>
                  <a:cs typeface="+mn-cs"/>
                </a:endParaRPr>
              </a:p>
            </p:txBody>
          </p:sp>
          <p:sp>
            <p:nvSpPr>
              <p:cNvPr id="35" name="Freeform: Shape 34">
                <a:extLst>
                  <a:ext uri="{FF2B5EF4-FFF2-40B4-BE49-F238E27FC236}">
                    <a16:creationId xmlns:a16="http://schemas.microsoft.com/office/drawing/2014/main" id="{55883780-7642-F760-0FB0-5F996E75245C}"/>
                  </a:ext>
                </a:extLst>
              </p:cNvPr>
              <p:cNvSpPr/>
              <p:nvPr/>
            </p:nvSpPr>
            <p:spPr>
              <a:xfrm>
                <a:off x="-1065493" y="2788057"/>
                <a:ext cx="195709" cy="65666"/>
              </a:xfrm>
              <a:custGeom>
                <a:avLst/>
                <a:gdLst>
                  <a:gd name="connsiteX0" fmla="*/ 161888 w 195709"/>
                  <a:gd name="connsiteY0" fmla="*/ 10260 h 65666"/>
                  <a:gd name="connsiteX1" fmla="*/ 157507 w 195709"/>
                  <a:gd name="connsiteY1" fmla="*/ 12130 h 65666"/>
                  <a:gd name="connsiteX2" fmla="*/ 157469 w 195709"/>
                  <a:gd name="connsiteY2" fmla="*/ 18659 h 65666"/>
                  <a:gd name="connsiteX3" fmla="*/ 146373 w 195709"/>
                  <a:gd name="connsiteY3" fmla="*/ 27566 h 65666"/>
                  <a:gd name="connsiteX4" fmla="*/ 35422 w 195709"/>
                  <a:gd name="connsiteY4" fmla="*/ 27566 h 65666"/>
                  <a:gd name="connsiteX5" fmla="*/ 0 w 195709"/>
                  <a:gd name="connsiteY5" fmla="*/ 63708 h 65666"/>
                  <a:gd name="connsiteX6" fmla="*/ 316 w 195709"/>
                  <a:gd name="connsiteY6" fmla="*/ 65666 h 65666"/>
                  <a:gd name="connsiteX7" fmla="*/ 146373 w 195709"/>
                  <a:gd name="connsiteY7" fmla="*/ 65666 h 65666"/>
                  <a:gd name="connsiteX8" fmla="*/ 195561 w 195709"/>
                  <a:gd name="connsiteY8" fmla="*/ 19408 h 65666"/>
                  <a:gd name="connsiteX9" fmla="*/ 195709 w 195709"/>
                  <a:gd name="connsiteY9" fmla="*/ 7465 h 65666"/>
                  <a:gd name="connsiteX10" fmla="*/ 181469 w 195709"/>
                  <a:gd name="connsiteY10" fmla="*/ 0 h 65666"/>
                  <a:gd name="connsiteX11" fmla="*/ 161888 w 195709"/>
                  <a:gd name="connsiteY11" fmla="*/ 10260 h 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709" h="65666">
                    <a:moveTo>
                      <a:pt x="161888" y="10260"/>
                    </a:moveTo>
                    <a:cubicBezTo>
                      <a:pt x="160455" y="11014"/>
                      <a:pt x="158958" y="11474"/>
                      <a:pt x="157507" y="12130"/>
                    </a:cubicBezTo>
                    <a:cubicBezTo>
                      <a:pt x="157479" y="14325"/>
                      <a:pt x="157516" y="16446"/>
                      <a:pt x="157469" y="18659"/>
                    </a:cubicBezTo>
                    <a:cubicBezTo>
                      <a:pt x="157386" y="22692"/>
                      <a:pt x="152419" y="27566"/>
                      <a:pt x="146373" y="27566"/>
                    </a:cubicBezTo>
                    <a:lnTo>
                      <a:pt x="35422" y="27566"/>
                    </a:lnTo>
                    <a:lnTo>
                      <a:pt x="0" y="63708"/>
                    </a:lnTo>
                    <a:lnTo>
                      <a:pt x="316" y="65666"/>
                    </a:lnTo>
                    <a:lnTo>
                      <a:pt x="146373" y="65666"/>
                    </a:lnTo>
                    <a:cubicBezTo>
                      <a:pt x="172473" y="65666"/>
                      <a:pt x="195058" y="44984"/>
                      <a:pt x="195561" y="19408"/>
                    </a:cubicBezTo>
                    <a:cubicBezTo>
                      <a:pt x="195635" y="15455"/>
                      <a:pt x="195682" y="11464"/>
                      <a:pt x="195709" y="7465"/>
                    </a:cubicBezTo>
                    <a:lnTo>
                      <a:pt x="181469" y="0"/>
                    </a:lnTo>
                    <a:lnTo>
                      <a:pt x="161888" y="10260"/>
                    </a:ln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Georgia"/>
                  <a:ea typeface="+mn-ea"/>
                  <a:cs typeface="+mn-cs"/>
                </a:endParaRPr>
              </a:p>
            </p:txBody>
          </p:sp>
        </p:grpSp>
        <p:sp>
          <p:nvSpPr>
            <p:cNvPr id="22" name="Freeform: Shape 21">
              <a:extLst>
                <a:ext uri="{FF2B5EF4-FFF2-40B4-BE49-F238E27FC236}">
                  <a16:creationId xmlns:a16="http://schemas.microsoft.com/office/drawing/2014/main" id="{1275B756-A058-B640-C93B-FB72CE4A04B0}"/>
                </a:ext>
              </a:extLst>
            </p:cNvPr>
            <p:cNvSpPr/>
            <p:nvPr/>
          </p:nvSpPr>
          <p:spPr>
            <a:xfrm>
              <a:off x="1508326" y="2717858"/>
              <a:ext cx="321317" cy="320998"/>
            </a:xfrm>
            <a:custGeom>
              <a:avLst/>
              <a:gdLst>
                <a:gd name="connsiteX0" fmla="*/ 3471744 w 3861444"/>
                <a:gd name="connsiteY0" fmla="*/ 2828925 h 3857625"/>
                <a:gd name="connsiteX1" fmla="*/ 3471744 w 3861444"/>
                <a:gd name="connsiteY1" fmla="*/ 1993106 h 3857625"/>
                <a:gd name="connsiteX2" fmla="*/ 2835156 w 3861444"/>
                <a:gd name="connsiteY2" fmla="*/ 1289363 h 3857625"/>
                <a:gd name="connsiteX3" fmla="*/ 2822458 w 3861444"/>
                <a:gd name="connsiteY3" fmla="*/ 1417324 h 3857625"/>
                <a:gd name="connsiteX4" fmla="*/ 3343157 w 3861444"/>
                <a:gd name="connsiteY4" fmla="*/ 1993106 h 3857625"/>
                <a:gd name="connsiteX5" fmla="*/ 3343157 w 3861444"/>
                <a:gd name="connsiteY5" fmla="*/ 2571750 h 3857625"/>
                <a:gd name="connsiteX6" fmla="*/ 2893101 w 3861444"/>
                <a:gd name="connsiteY6" fmla="*/ 2571750 h 3857625"/>
                <a:gd name="connsiteX7" fmla="*/ 2893101 w 3861444"/>
                <a:gd name="connsiteY7" fmla="*/ 2314575 h 3857625"/>
                <a:gd name="connsiteX8" fmla="*/ 2764513 w 3861444"/>
                <a:gd name="connsiteY8" fmla="*/ 2314575 h 3857625"/>
                <a:gd name="connsiteX9" fmla="*/ 2764513 w 3861444"/>
                <a:gd name="connsiteY9" fmla="*/ 3729038 h 3857625"/>
                <a:gd name="connsiteX10" fmla="*/ 1092875 w 3861444"/>
                <a:gd name="connsiteY10" fmla="*/ 3729038 h 3857625"/>
                <a:gd name="connsiteX11" fmla="*/ 1092875 w 3861444"/>
                <a:gd name="connsiteY11" fmla="*/ 2378869 h 3857625"/>
                <a:gd name="connsiteX12" fmla="*/ 1028585 w 3861444"/>
                <a:gd name="connsiteY12" fmla="*/ 2314572 h 3857625"/>
                <a:gd name="connsiteX13" fmla="*/ 1007590 w 3861444"/>
                <a:gd name="connsiteY13" fmla="*/ 2318095 h 3857625"/>
                <a:gd name="connsiteX14" fmla="*/ 853823 w 3861444"/>
                <a:gd name="connsiteY14" fmla="*/ 2371234 h 3857625"/>
                <a:gd name="connsiteX15" fmla="*/ 1204690 w 3861444"/>
                <a:gd name="connsiteY15" fmla="*/ 1552517 h 3857625"/>
                <a:gd name="connsiteX16" fmla="*/ 2195250 w 3861444"/>
                <a:gd name="connsiteY16" fmla="*/ 2010004 h 3857625"/>
                <a:gd name="connsiteX17" fmla="*/ 2697053 w 3861444"/>
                <a:gd name="connsiteY17" fmla="*/ 1356019 h 3857625"/>
                <a:gd name="connsiteX18" fmla="*/ 2700219 w 3861444"/>
                <a:gd name="connsiteY18" fmla="*/ 1285875 h 3857625"/>
                <a:gd name="connsiteX19" fmla="*/ 2700219 w 3861444"/>
                <a:gd name="connsiteY19" fmla="*/ 1157288 h 3857625"/>
                <a:gd name="connsiteX20" fmla="*/ 2957394 w 3861444"/>
                <a:gd name="connsiteY20" fmla="*/ 900113 h 3857625"/>
                <a:gd name="connsiteX21" fmla="*/ 2700219 w 3861444"/>
                <a:gd name="connsiteY21" fmla="*/ 642938 h 3857625"/>
                <a:gd name="connsiteX22" fmla="*/ 2700219 w 3861444"/>
                <a:gd name="connsiteY22" fmla="*/ 578644 h 3857625"/>
                <a:gd name="connsiteX23" fmla="*/ 2121576 w 3861444"/>
                <a:gd name="connsiteY23" fmla="*/ 0 h 3857625"/>
                <a:gd name="connsiteX24" fmla="*/ 1414344 w 3861444"/>
                <a:gd name="connsiteY24" fmla="*/ 0 h 3857625"/>
                <a:gd name="connsiteX25" fmla="*/ 1162064 w 3861444"/>
                <a:gd name="connsiteY25" fmla="*/ 206937 h 3857625"/>
                <a:gd name="connsiteX26" fmla="*/ 902432 w 3861444"/>
                <a:gd name="connsiteY26" fmla="*/ 319355 h 3857625"/>
                <a:gd name="connsiteX27" fmla="*/ 895534 w 3861444"/>
                <a:gd name="connsiteY27" fmla="*/ 340009 h 3857625"/>
                <a:gd name="connsiteX28" fmla="*/ 895228 w 3861444"/>
                <a:gd name="connsiteY28" fmla="*/ 341159 h 3857625"/>
                <a:gd name="connsiteX29" fmla="*/ 855198 w 3861444"/>
                <a:gd name="connsiteY29" fmla="*/ 498494 h 3857625"/>
                <a:gd name="connsiteX30" fmla="*/ 979815 w 3861444"/>
                <a:gd name="connsiteY30" fmla="*/ 530206 h 3857625"/>
                <a:gd name="connsiteX31" fmla="*/ 1019677 w 3861444"/>
                <a:gd name="connsiteY31" fmla="*/ 373547 h 3857625"/>
                <a:gd name="connsiteX32" fmla="*/ 1107715 w 3861444"/>
                <a:gd name="connsiteY32" fmla="*/ 324056 h 3857625"/>
                <a:gd name="connsiteX33" fmla="*/ 1158961 w 3861444"/>
                <a:gd name="connsiteY33" fmla="*/ 404086 h 3857625"/>
                <a:gd name="connsiteX34" fmla="*/ 1129917 w 3861444"/>
                <a:gd name="connsiteY34" fmla="*/ 587565 h 3857625"/>
                <a:gd name="connsiteX35" fmla="*/ 1231179 w 3861444"/>
                <a:gd name="connsiteY35" fmla="*/ 649624 h 3857625"/>
                <a:gd name="connsiteX36" fmla="*/ 1546950 w 3861444"/>
                <a:gd name="connsiteY36" fmla="*/ 420136 h 3857625"/>
                <a:gd name="connsiteX37" fmla="*/ 1673930 w 3861444"/>
                <a:gd name="connsiteY37" fmla="*/ 440227 h 3857625"/>
                <a:gd name="connsiteX38" fmla="*/ 1865654 w 3861444"/>
                <a:gd name="connsiteY38" fmla="*/ 704017 h 3857625"/>
                <a:gd name="connsiteX39" fmla="*/ 1845868 w 3861444"/>
                <a:gd name="connsiteY39" fmla="*/ 830788 h 3857625"/>
                <a:gd name="connsiteX40" fmla="*/ 1184390 w 3861444"/>
                <a:gd name="connsiteY40" fmla="*/ 1297665 h 3857625"/>
                <a:gd name="connsiteX41" fmla="*/ 1162361 w 3861444"/>
                <a:gd name="connsiteY41" fmla="*/ 1324869 h 3857625"/>
                <a:gd name="connsiteX42" fmla="*/ 718453 w 3861444"/>
                <a:gd name="connsiteY42" fmla="*/ 2360642 h 3857625"/>
                <a:gd name="connsiteX43" fmla="*/ 338686 w 3861444"/>
                <a:gd name="connsiteY43" fmla="*/ 2531189 h 3857625"/>
                <a:gd name="connsiteX44" fmla="*/ 172326 w 3861444"/>
                <a:gd name="connsiteY44" fmla="*/ 2066482 h 3857625"/>
                <a:gd name="connsiteX45" fmla="*/ 890832 w 3861444"/>
                <a:gd name="connsiteY45" fmla="*/ 868898 h 3857625"/>
                <a:gd name="connsiteX46" fmla="*/ 898009 w 3861444"/>
                <a:gd name="connsiteY46" fmla="*/ 851675 h 3857625"/>
                <a:gd name="connsiteX47" fmla="*/ 947089 w 3861444"/>
                <a:gd name="connsiteY47" fmla="*/ 658794 h 3857625"/>
                <a:gd name="connsiteX48" fmla="*/ 822472 w 3861444"/>
                <a:gd name="connsiteY48" fmla="*/ 627081 h 3857625"/>
                <a:gd name="connsiteX49" fmla="*/ 775714 w 3861444"/>
                <a:gd name="connsiteY49" fmla="*/ 810825 h 3857625"/>
                <a:gd name="connsiteX50" fmla="*/ 62022 w 3861444"/>
                <a:gd name="connsiteY50" fmla="*/ 2000339 h 3857625"/>
                <a:gd name="connsiteX51" fmla="*/ 298044 w 3861444"/>
                <a:gd name="connsiteY51" fmla="*/ 2653170 h 3857625"/>
                <a:gd name="connsiteX52" fmla="*/ 748333 w 3861444"/>
                <a:gd name="connsiteY52" fmla="*/ 2543734 h 3857625"/>
                <a:gd name="connsiteX53" fmla="*/ 964288 w 3861444"/>
                <a:gd name="connsiteY53" fmla="*/ 2469113 h 3857625"/>
                <a:gd name="connsiteX54" fmla="*/ 964288 w 3861444"/>
                <a:gd name="connsiteY54" fmla="*/ 3793331 h 3857625"/>
                <a:gd name="connsiteX55" fmla="*/ 1028582 w 3861444"/>
                <a:gd name="connsiteY55" fmla="*/ 3857625 h 3857625"/>
                <a:gd name="connsiteX56" fmla="*/ 3407451 w 3861444"/>
                <a:gd name="connsiteY56" fmla="*/ 3857625 h 3857625"/>
                <a:gd name="connsiteX57" fmla="*/ 3471744 w 3861444"/>
                <a:gd name="connsiteY57" fmla="*/ 3793331 h 3857625"/>
                <a:gd name="connsiteX58" fmla="*/ 3471744 w 3861444"/>
                <a:gd name="connsiteY58" fmla="*/ 2957513 h 3857625"/>
                <a:gd name="connsiteX59" fmla="*/ 3343157 w 3861444"/>
                <a:gd name="connsiteY59" fmla="*/ 2957513 h 3857625"/>
                <a:gd name="connsiteX60" fmla="*/ 3343157 w 3861444"/>
                <a:gd name="connsiteY60" fmla="*/ 3729038 h 3857625"/>
                <a:gd name="connsiteX61" fmla="*/ 2893101 w 3861444"/>
                <a:gd name="connsiteY61" fmla="*/ 3729038 h 3857625"/>
                <a:gd name="connsiteX62" fmla="*/ 2893101 w 3861444"/>
                <a:gd name="connsiteY62" fmla="*/ 2700338 h 3857625"/>
                <a:gd name="connsiteX63" fmla="*/ 3343157 w 3861444"/>
                <a:gd name="connsiteY63" fmla="*/ 2700338 h 3857625"/>
                <a:gd name="connsiteX64" fmla="*/ 3343157 w 3861444"/>
                <a:gd name="connsiteY64" fmla="*/ 2828925 h 3857625"/>
                <a:gd name="connsiteX65" fmla="*/ 2700219 w 3861444"/>
                <a:gd name="connsiteY65" fmla="*/ 771525 h 3857625"/>
                <a:gd name="connsiteX66" fmla="*/ 2828807 w 3861444"/>
                <a:gd name="connsiteY66" fmla="*/ 900113 h 3857625"/>
                <a:gd name="connsiteX67" fmla="*/ 2700219 w 3861444"/>
                <a:gd name="connsiteY67" fmla="*/ 1028700 h 3857625"/>
                <a:gd name="connsiteX68" fmla="*/ 1793356 w 3861444"/>
                <a:gd name="connsiteY68" fmla="*/ 385763 h 3857625"/>
                <a:gd name="connsiteX69" fmla="*/ 1778006 w 3861444"/>
                <a:gd name="connsiteY69" fmla="*/ 364642 h 3857625"/>
                <a:gd name="connsiteX70" fmla="*/ 1471405 w 3861444"/>
                <a:gd name="connsiteY70" fmla="*/ 316108 h 3857625"/>
                <a:gd name="connsiteX71" fmla="*/ 1381394 w 3861444"/>
                <a:gd name="connsiteY71" fmla="*/ 381495 h 3857625"/>
                <a:gd name="connsiteX72" fmla="*/ 1344545 w 3861444"/>
                <a:gd name="connsiteY72" fmla="*/ 365140 h 3857625"/>
                <a:gd name="connsiteX73" fmla="*/ 1285757 w 3861444"/>
                <a:gd name="connsiteY73" fmla="*/ 257175 h 3857625"/>
                <a:gd name="connsiteX74" fmla="*/ 1414344 w 3861444"/>
                <a:gd name="connsiteY74" fmla="*/ 128588 h 3857625"/>
                <a:gd name="connsiteX75" fmla="*/ 2121576 w 3861444"/>
                <a:gd name="connsiteY75" fmla="*/ 128588 h 3857625"/>
                <a:gd name="connsiteX76" fmla="*/ 2571632 w 3861444"/>
                <a:gd name="connsiteY76" fmla="*/ 578644 h 3857625"/>
                <a:gd name="connsiteX77" fmla="*/ 2571632 w 3861444"/>
                <a:gd name="connsiteY77" fmla="*/ 623505 h 3857625"/>
                <a:gd name="connsiteX78" fmla="*/ 2432243 w 3861444"/>
                <a:gd name="connsiteY78" fmla="*/ 414397 h 3857625"/>
                <a:gd name="connsiteX79" fmla="*/ 2378751 w 3861444"/>
                <a:gd name="connsiteY79" fmla="*/ 385763 h 3857625"/>
                <a:gd name="connsiteX80" fmla="*/ 1619586 w 3861444"/>
                <a:gd name="connsiteY80" fmla="*/ 1147869 h 3857625"/>
                <a:gd name="connsiteX81" fmla="*/ 1828034 w 3861444"/>
                <a:gd name="connsiteY81" fmla="*/ 1099552 h 3857625"/>
                <a:gd name="connsiteX82" fmla="*/ 1792488 w 3861444"/>
                <a:gd name="connsiteY82" fmla="*/ 1025831 h 3857625"/>
                <a:gd name="connsiteX83" fmla="*/ 1920424 w 3861444"/>
                <a:gd name="connsiteY83" fmla="*/ 935530 h 3857625"/>
                <a:gd name="connsiteX84" fmla="*/ 1921148 w 3861444"/>
                <a:gd name="connsiteY84" fmla="*/ 935008 h 3857625"/>
                <a:gd name="connsiteX85" fmla="*/ 1969682 w 3861444"/>
                <a:gd name="connsiteY85" fmla="*/ 628391 h 3857625"/>
                <a:gd name="connsiteX86" fmla="*/ 1886799 w 3861444"/>
                <a:gd name="connsiteY86" fmla="*/ 514350 h 3857625"/>
                <a:gd name="connsiteX87" fmla="*/ 2344337 w 3861444"/>
                <a:gd name="connsiteY87" fmla="*/ 514350 h 3857625"/>
                <a:gd name="connsiteX88" fmla="*/ 2571632 w 3861444"/>
                <a:gd name="connsiteY88" fmla="*/ 855284 h 3857625"/>
                <a:gd name="connsiteX89" fmla="*/ 2571632 w 3861444"/>
                <a:gd name="connsiteY89" fmla="*/ 1285875 h 3857625"/>
                <a:gd name="connsiteX90" fmla="*/ 2568996 w 3861444"/>
                <a:gd name="connsiteY90" fmla="*/ 1344398 h 3857625"/>
                <a:gd name="connsiteX91" fmla="*/ 1870283 w 3861444"/>
                <a:gd name="connsiteY91" fmla="*/ 1926238 h 3857625"/>
                <a:gd name="connsiteX92" fmla="*/ 1292508 w 3861444"/>
                <a:gd name="connsiteY92" fmla="*/ 1378715 h 3857625"/>
                <a:gd name="connsiteX93" fmla="*/ 2250163 w 3861444"/>
                <a:gd name="connsiteY93" fmla="*/ 1148085 h 3857625"/>
                <a:gd name="connsiteX94" fmla="*/ 2029354 w 3861444"/>
                <a:gd name="connsiteY94" fmla="*/ 1099584 h 3857625"/>
                <a:gd name="connsiteX95" fmla="*/ 2085209 w 3861444"/>
                <a:gd name="connsiteY95" fmla="*/ 983759 h 3857625"/>
                <a:gd name="connsiteX96" fmla="*/ 2415117 w 3861444"/>
                <a:gd name="connsiteY96" fmla="*/ 983759 h 3857625"/>
                <a:gd name="connsiteX97" fmla="*/ 2470972 w 3861444"/>
                <a:gd name="connsiteY97" fmla="*/ 1099584 h 3857625"/>
                <a:gd name="connsiteX98" fmla="*/ 2250163 w 3861444"/>
                <a:gd name="connsiteY98" fmla="*/ 1148086 h 3857625"/>
                <a:gd name="connsiteX99" fmla="*/ 1708384 w 3861444"/>
                <a:gd name="connsiteY99" fmla="*/ 1612487 h 3857625"/>
                <a:gd name="connsiteX100" fmla="*/ 1634655 w 3861444"/>
                <a:gd name="connsiteY100" fmla="*/ 1507134 h 3857625"/>
                <a:gd name="connsiteX101" fmla="*/ 2222734 w 3861444"/>
                <a:gd name="connsiteY101" fmla="*/ 1507134 h 3857625"/>
                <a:gd name="connsiteX102" fmla="*/ 2149005 w 3861444"/>
                <a:gd name="connsiteY102" fmla="*/ 1612487 h 3857625"/>
                <a:gd name="connsiteX103" fmla="*/ 1708384 w 3861444"/>
                <a:gd name="connsiteY103" fmla="*/ 1612487 h 3857625"/>
                <a:gd name="connsiteX104" fmla="*/ 2353427 w 3861444"/>
                <a:gd name="connsiteY104" fmla="*/ 2126894 h 3857625"/>
                <a:gd name="connsiteX105" fmla="*/ 2404058 w 3861444"/>
                <a:gd name="connsiteY105" fmla="*/ 2245082 h 3857625"/>
                <a:gd name="connsiteX106" fmla="*/ 1453314 w 3861444"/>
                <a:gd name="connsiteY106" fmla="*/ 2245082 h 3857625"/>
                <a:gd name="connsiteX107" fmla="*/ 1503946 w 3861444"/>
                <a:gd name="connsiteY107" fmla="*/ 2126894 h 3857625"/>
                <a:gd name="connsiteX108" fmla="*/ 2353427 w 3861444"/>
                <a:gd name="connsiteY108" fmla="*/ 2126894 h 3857625"/>
                <a:gd name="connsiteX109" fmla="*/ 3388621 w 3861444"/>
                <a:gd name="connsiteY109" fmla="*/ 533212 h 3857625"/>
                <a:gd name="connsiteX110" fmla="*/ 3400676 w 3861444"/>
                <a:gd name="connsiteY110" fmla="*/ 607431 h 3857625"/>
                <a:gd name="connsiteX111" fmla="*/ 3272088 w 3861444"/>
                <a:gd name="connsiteY111" fmla="*/ 864606 h 3857625"/>
                <a:gd name="connsiteX112" fmla="*/ 3157082 w 3861444"/>
                <a:gd name="connsiteY112" fmla="*/ 807096 h 3857625"/>
                <a:gd name="connsiteX113" fmla="*/ 3264927 w 3861444"/>
                <a:gd name="connsiteY113" fmla="*/ 591342 h 3857625"/>
                <a:gd name="connsiteX114" fmla="*/ 3169105 w 3861444"/>
                <a:gd name="connsiteY114" fmla="*/ 495520 h 3857625"/>
                <a:gd name="connsiteX115" fmla="*/ 3157050 w 3861444"/>
                <a:gd name="connsiteY115" fmla="*/ 421301 h 3857625"/>
                <a:gd name="connsiteX116" fmla="*/ 3285638 w 3861444"/>
                <a:gd name="connsiteY116" fmla="*/ 164126 h 3857625"/>
                <a:gd name="connsiteX117" fmla="*/ 3400644 w 3861444"/>
                <a:gd name="connsiteY117" fmla="*/ 221637 h 3857625"/>
                <a:gd name="connsiteX118" fmla="*/ 3292799 w 3861444"/>
                <a:gd name="connsiteY118" fmla="*/ 437358 h 3857625"/>
                <a:gd name="connsiteX119" fmla="*/ 3773909 w 3861444"/>
                <a:gd name="connsiteY119" fmla="*/ 788780 h 3857625"/>
                <a:gd name="connsiteX120" fmla="*/ 3861445 w 3861444"/>
                <a:gd name="connsiteY120" fmla="*/ 882970 h 3857625"/>
                <a:gd name="connsiteX121" fmla="*/ 3684773 w 3861444"/>
                <a:gd name="connsiteY121" fmla="*/ 1047160 h 3857625"/>
                <a:gd name="connsiteX122" fmla="*/ 3740886 w 3861444"/>
                <a:gd name="connsiteY122" fmla="*/ 1170500 h 3857625"/>
                <a:gd name="connsiteX123" fmla="*/ 3726139 w 3861444"/>
                <a:gd name="connsiteY123" fmla="*/ 1244229 h 3857625"/>
                <a:gd name="connsiteX124" fmla="*/ 3515512 w 3861444"/>
                <a:gd name="connsiteY124" fmla="*/ 1439963 h 3857625"/>
                <a:gd name="connsiteX125" fmla="*/ 3427976 w 3861444"/>
                <a:gd name="connsiteY125" fmla="*/ 1345765 h 3857625"/>
                <a:gd name="connsiteX126" fmla="*/ 3604655 w 3861444"/>
                <a:gd name="connsiteY126" fmla="*/ 1181575 h 3857625"/>
                <a:gd name="connsiteX127" fmla="*/ 3548543 w 3861444"/>
                <a:gd name="connsiteY127" fmla="*/ 1058227 h 3857625"/>
                <a:gd name="connsiteX128" fmla="*/ 3563290 w 3861444"/>
                <a:gd name="connsiteY128" fmla="*/ 984506 h 385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3861444" h="3857625">
                  <a:moveTo>
                    <a:pt x="3471744" y="2828925"/>
                  </a:moveTo>
                  <a:lnTo>
                    <a:pt x="3471744" y="1993106"/>
                  </a:lnTo>
                  <a:cubicBezTo>
                    <a:pt x="3471710" y="1629874"/>
                    <a:pt x="3196566" y="1325704"/>
                    <a:pt x="2835156" y="1289363"/>
                  </a:cubicBezTo>
                  <a:lnTo>
                    <a:pt x="2822458" y="1417324"/>
                  </a:lnTo>
                  <a:cubicBezTo>
                    <a:pt x="3118095" y="1447130"/>
                    <a:pt x="3343129" y="1695971"/>
                    <a:pt x="3343157" y="1993106"/>
                  </a:cubicBezTo>
                  <a:lnTo>
                    <a:pt x="3343157" y="2571750"/>
                  </a:lnTo>
                  <a:lnTo>
                    <a:pt x="2893101" y="2571750"/>
                  </a:lnTo>
                  <a:lnTo>
                    <a:pt x="2893101" y="2314575"/>
                  </a:lnTo>
                  <a:lnTo>
                    <a:pt x="2764513" y="2314575"/>
                  </a:lnTo>
                  <a:lnTo>
                    <a:pt x="2764513" y="3729038"/>
                  </a:lnTo>
                  <a:lnTo>
                    <a:pt x="1092875" y="3729038"/>
                  </a:lnTo>
                  <a:lnTo>
                    <a:pt x="1092875" y="2378869"/>
                  </a:lnTo>
                  <a:cubicBezTo>
                    <a:pt x="1092877" y="2343360"/>
                    <a:pt x="1064094" y="2314574"/>
                    <a:pt x="1028585" y="2314572"/>
                  </a:cubicBezTo>
                  <a:cubicBezTo>
                    <a:pt x="1021440" y="2314571"/>
                    <a:pt x="1014344" y="2315762"/>
                    <a:pt x="1007590" y="2318095"/>
                  </a:cubicBezTo>
                  <a:lnTo>
                    <a:pt x="853823" y="2371234"/>
                  </a:lnTo>
                  <a:lnTo>
                    <a:pt x="1204690" y="1552517"/>
                  </a:lnTo>
                  <a:cubicBezTo>
                    <a:pt x="1351894" y="1952384"/>
                    <a:pt x="1795383" y="2157208"/>
                    <a:pt x="2195250" y="2010004"/>
                  </a:cubicBezTo>
                  <a:cubicBezTo>
                    <a:pt x="2474715" y="1907124"/>
                    <a:pt x="2670019" y="1652591"/>
                    <a:pt x="2697053" y="1356019"/>
                  </a:cubicBezTo>
                  <a:cubicBezTo>
                    <a:pt x="2699150" y="1333043"/>
                    <a:pt x="2700219" y="1309407"/>
                    <a:pt x="2700219" y="1285875"/>
                  </a:cubicBezTo>
                  <a:lnTo>
                    <a:pt x="2700219" y="1157288"/>
                  </a:lnTo>
                  <a:cubicBezTo>
                    <a:pt x="2842253" y="1157288"/>
                    <a:pt x="2957394" y="1042146"/>
                    <a:pt x="2957394" y="900113"/>
                  </a:cubicBezTo>
                  <a:cubicBezTo>
                    <a:pt x="2957394" y="758079"/>
                    <a:pt x="2842253" y="642938"/>
                    <a:pt x="2700219" y="642938"/>
                  </a:cubicBezTo>
                  <a:lnTo>
                    <a:pt x="2700219" y="578644"/>
                  </a:lnTo>
                  <a:cubicBezTo>
                    <a:pt x="2699860" y="259216"/>
                    <a:pt x="2441003" y="359"/>
                    <a:pt x="2121576" y="0"/>
                  </a:cubicBezTo>
                  <a:lnTo>
                    <a:pt x="1414344" y="0"/>
                  </a:lnTo>
                  <a:cubicBezTo>
                    <a:pt x="1291677" y="34"/>
                    <a:pt x="1186087" y="86646"/>
                    <a:pt x="1162064" y="206937"/>
                  </a:cubicBezTo>
                  <a:cubicBezTo>
                    <a:pt x="1059325" y="166286"/>
                    <a:pt x="943084" y="216617"/>
                    <a:pt x="902432" y="319355"/>
                  </a:cubicBezTo>
                  <a:cubicBezTo>
                    <a:pt x="899759" y="326110"/>
                    <a:pt x="897456" y="333005"/>
                    <a:pt x="895534" y="340009"/>
                  </a:cubicBezTo>
                  <a:cubicBezTo>
                    <a:pt x="895429" y="340387"/>
                    <a:pt x="895325" y="340773"/>
                    <a:pt x="895228" y="341159"/>
                  </a:cubicBezTo>
                  <a:lnTo>
                    <a:pt x="855198" y="498494"/>
                  </a:lnTo>
                  <a:lnTo>
                    <a:pt x="979815" y="530206"/>
                  </a:lnTo>
                  <a:lnTo>
                    <a:pt x="1019677" y="373547"/>
                  </a:lnTo>
                  <a:cubicBezTo>
                    <a:pt x="1030321" y="335569"/>
                    <a:pt x="1069737" y="313411"/>
                    <a:pt x="1107715" y="324056"/>
                  </a:cubicBezTo>
                  <a:cubicBezTo>
                    <a:pt x="1142643" y="333846"/>
                    <a:pt x="1164684" y="368266"/>
                    <a:pt x="1158961" y="404086"/>
                  </a:cubicBezTo>
                  <a:cubicBezTo>
                    <a:pt x="1158961" y="404086"/>
                    <a:pt x="1130029" y="587018"/>
                    <a:pt x="1129917" y="587565"/>
                  </a:cubicBezTo>
                  <a:cubicBezTo>
                    <a:pt x="1121261" y="642279"/>
                    <a:pt x="1186262" y="682309"/>
                    <a:pt x="1231179" y="649624"/>
                  </a:cubicBezTo>
                  <a:lnTo>
                    <a:pt x="1546950" y="420136"/>
                  </a:lnTo>
                  <a:cubicBezTo>
                    <a:pt x="1587741" y="391374"/>
                    <a:pt x="1644011" y="400277"/>
                    <a:pt x="1673930" y="440227"/>
                  </a:cubicBezTo>
                  <a:lnTo>
                    <a:pt x="1865654" y="704017"/>
                  </a:lnTo>
                  <a:cubicBezTo>
                    <a:pt x="1894441" y="744668"/>
                    <a:pt x="1885674" y="800843"/>
                    <a:pt x="1845868" y="830788"/>
                  </a:cubicBezTo>
                  <a:lnTo>
                    <a:pt x="1184390" y="1297665"/>
                  </a:lnTo>
                  <a:cubicBezTo>
                    <a:pt x="1174672" y="1304521"/>
                    <a:pt x="1167046" y="1313938"/>
                    <a:pt x="1162361" y="1324869"/>
                  </a:cubicBezTo>
                  <a:lnTo>
                    <a:pt x="718453" y="2360642"/>
                  </a:lnTo>
                  <a:cubicBezTo>
                    <a:pt x="654814" y="2506946"/>
                    <a:pt x="490316" y="2580819"/>
                    <a:pt x="338686" y="2531189"/>
                  </a:cubicBezTo>
                  <a:cubicBezTo>
                    <a:pt x="151679" y="2468856"/>
                    <a:pt x="71867" y="2233830"/>
                    <a:pt x="172326" y="2066482"/>
                  </a:cubicBezTo>
                  <a:lnTo>
                    <a:pt x="890832" y="868898"/>
                  </a:lnTo>
                  <a:cubicBezTo>
                    <a:pt x="894051" y="863538"/>
                    <a:pt x="896469" y="857735"/>
                    <a:pt x="898009" y="851675"/>
                  </a:cubicBezTo>
                  <a:lnTo>
                    <a:pt x="947089" y="658794"/>
                  </a:lnTo>
                  <a:lnTo>
                    <a:pt x="822472" y="627081"/>
                  </a:lnTo>
                  <a:lnTo>
                    <a:pt x="775714" y="810825"/>
                  </a:lnTo>
                  <a:cubicBezTo>
                    <a:pt x="775714" y="810825"/>
                    <a:pt x="62568" y="1999383"/>
                    <a:pt x="62022" y="2000339"/>
                  </a:cubicBezTo>
                  <a:cubicBezTo>
                    <a:pt x="-81128" y="2238909"/>
                    <a:pt x="34239" y="2565248"/>
                    <a:pt x="298044" y="2653170"/>
                  </a:cubicBezTo>
                  <a:cubicBezTo>
                    <a:pt x="456762" y="2704684"/>
                    <a:pt x="630962" y="2662347"/>
                    <a:pt x="748333" y="2543734"/>
                  </a:cubicBezTo>
                  <a:lnTo>
                    <a:pt x="964288" y="2469113"/>
                  </a:lnTo>
                  <a:lnTo>
                    <a:pt x="964288" y="3793331"/>
                  </a:lnTo>
                  <a:cubicBezTo>
                    <a:pt x="964288" y="3828840"/>
                    <a:pt x="993073" y="3857625"/>
                    <a:pt x="1028582" y="3857625"/>
                  </a:cubicBezTo>
                  <a:lnTo>
                    <a:pt x="3407451" y="3857625"/>
                  </a:lnTo>
                  <a:cubicBezTo>
                    <a:pt x="3442959" y="3857625"/>
                    <a:pt x="3471744" y="3828840"/>
                    <a:pt x="3471744" y="3793331"/>
                  </a:cubicBezTo>
                  <a:lnTo>
                    <a:pt x="3471744" y="2957513"/>
                  </a:lnTo>
                  <a:lnTo>
                    <a:pt x="3343157" y="2957513"/>
                  </a:lnTo>
                  <a:lnTo>
                    <a:pt x="3343157" y="3729038"/>
                  </a:lnTo>
                  <a:lnTo>
                    <a:pt x="2893101" y="3729038"/>
                  </a:lnTo>
                  <a:lnTo>
                    <a:pt x="2893101" y="2700338"/>
                  </a:lnTo>
                  <a:lnTo>
                    <a:pt x="3343157" y="2700338"/>
                  </a:lnTo>
                  <a:lnTo>
                    <a:pt x="3343157" y="2828925"/>
                  </a:lnTo>
                  <a:close/>
                  <a:moveTo>
                    <a:pt x="2700219" y="771525"/>
                  </a:moveTo>
                  <a:cubicBezTo>
                    <a:pt x="2771236" y="771525"/>
                    <a:pt x="2828807" y="829096"/>
                    <a:pt x="2828807" y="900113"/>
                  </a:cubicBezTo>
                  <a:cubicBezTo>
                    <a:pt x="2828807" y="971130"/>
                    <a:pt x="2771236" y="1028700"/>
                    <a:pt x="2700219" y="1028700"/>
                  </a:cubicBezTo>
                  <a:close/>
                  <a:moveTo>
                    <a:pt x="1793356" y="385763"/>
                  </a:moveTo>
                  <a:lnTo>
                    <a:pt x="1778006" y="364642"/>
                  </a:lnTo>
                  <a:cubicBezTo>
                    <a:pt x="1706740" y="266578"/>
                    <a:pt x="1569474" y="244850"/>
                    <a:pt x="1471405" y="316108"/>
                  </a:cubicBezTo>
                  <a:lnTo>
                    <a:pt x="1381394" y="381495"/>
                  </a:lnTo>
                  <a:cubicBezTo>
                    <a:pt x="1368314" y="378052"/>
                    <a:pt x="1355873" y="372530"/>
                    <a:pt x="1344545" y="365140"/>
                  </a:cubicBezTo>
                  <a:cubicBezTo>
                    <a:pt x="1308094" y="341278"/>
                    <a:pt x="1286021" y="300741"/>
                    <a:pt x="1285757" y="257175"/>
                  </a:cubicBezTo>
                  <a:cubicBezTo>
                    <a:pt x="1285757" y="186158"/>
                    <a:pt x="1343327" y="128588"/>
                    <a:pt x="1414344" y="128588"/>
                  </a:cubicBezTo>
                  <a:lnTo>
                    <a:pt x="2121576" y="128588"/>
                  </a:lnTo>
                  <a:cubicBezTo>
                    <a:pt x="2370019" y="128867"/>
                    <a:pt x="2571353" y="330200"/>
                    <a:pt x="2571632" y="578644"/>
                  </a:cubicBezTo>
                  <a:lnTo>
                    <a:pt x="2571632" y="623505"/>
                  </a:lnTo>
                  <a:lnTo>
                    <a:pt x="2432243" y="414397"/>
                  </a:lnTo>
                  <a:cubicBezTo>
                    <a:pt x="2420320" y="396510"/>
                    <a:pt x="2400247" y="385765"/>
                    <a:pt x="2378751" y="385763"/>
                  </a:cubicBezTo>
                  <a:close/>
                  <a:moveTo>
                    <a:pt x="1619586" y="1147869"/>
                  </a:moveTo>
                  <a:cubicBezTo>
                    <a:pt x="1691712" y="1146756"/>
                    <a:pt x="1762774" y="1130285"/>
                    <a:pt x="1828034" y="1099552"/>
                  </a:cubicBezTo>
                  <a:lnTo>
                    <a:pt x="1792488" y="1025831"/>
                  </a:lnTo>
                  <a:lnTo>
                    <a:pt x="1920424" y="935530"/>
                  </a:lnTo>
                  <a:lnTo>
                    <a:pt x="1921148" y="935008"/>
                  </a:lnTo>
                  <a:cubicBezTo>
                    <a:pt x="2019217" y="863739"/>
                    <a:pt x="2040946" y="726464"/>
                    <a:pt x="1969682" y="628391"/>
                  </a:cubicBezTo>
                  <a:lnTo>
                    <a:pt x="1886799" y="514350"/>
                  </a:lnTo>
                  <a:lnTo>
                    <a:pt x="2344337" y="514350"/>
                  </a:lnTo>
                  <a:lnTo>
                    <a:pt x="2571632" y="855284"/>
                  </a:lnTo>
                  <a:lnTo>
                    <a:pt x="2571632" y="1285875"/>
                  </a:lnTo>
                  <a:cubicBezTo>
                    <a:pt x="2571632" y="1305557"/>
                    <a:pt x="2570748" y="1325255"/>
                    <a:pt x="2568996" y="1344398"/>
                  </a:cubicBezTo>
                  <a:cubicBezTo>
                    <a:pt x="2536722" y="1698013"/>
                    <a:pt x="2223898" y="1958512"/>
                    <a:pt x="1870283" y="1926238"/>
                  </a:cubicBezTo>
                  <a:cubicBezTo>
                    <a:pt x="1574285" y="1899223"/>
                    <a:pt x="1335387" y="1672834"/>
                    <a:pt x="1292508" y="1378715"/>
                  </a:cubicBezTo>
                  <a:close/>
                  <a:moveTo>
                    <a:pt x="2250163" y="1148085"/>
                  </a:moveTo>
                  <a:cubicBezTo>
                    <a:pt x="2173865" y="1148574"/>
                    <a:pt x="2098424" y="1132002"/>
                    <a:pt x="2029354" y="1099584"/>
                  </a:cubicBezTo>
                  <a:lnTo>
                    <a:pt x="2085209" y="983759"/>
                  </a:lnTo>
                  <a:cubicBezTo>
                    <a:pt x="2183876" y="1031328"/>
                    <a:pt x="2316450" y="1031328"/>
                    <a:pt x="2415117" y="983759"/>
                  </a:cubicBezTo>
                  <a:lnTo>
                    <a:pt x="2470972" y="1099584"/>
                  </a:lnTo>
                  <a:cubicBezTo>
                    <a:pt x="2401902" y="1132002"/>
                    <a:pt x="2326461" y="1148574"/>
                    <a:pt x="2250163" y="1148086"/>
                  </a:cubicBezTo>
                  <a:close/>
                  <a:moveTo>
                    <a:pt x="1708384" y="1612487"/>
                  </a:moveTo>
                  <a:lnTo>
                    <a:pt x="1634655" y="1507134"/>
                  </a:lnTo>
                  <a:cubicBezTo>
                    <a:pt x="1811362" y="1384056"/>
                    <a:pt x="2046026" y="1384056"/>
                    <a:pt x="2222734" y="1507134"/>
                  </a:cubicBezTo>
                  <a:lnTo>
                    <a:pt x="2149005" y="1612487"/>
                  </a:lnTo>
                  <a:cubicBezTo>
                    <a:pt x="2016607" y="1520267"/>
                    <a:pt x="1840781" y="1520267"/>
                    <a:pt x="1708384" y="1612487"/>
                  </a:cubicBezTo>
                  <a:close/>
                  <a:moveTo>
                    <a:pt x="2353427" y="2126894"/>
                  </a:moveTo>
                  <a:lnTo>
                    <a:pt x="2404058" y="2245082"/>
                  </a:lnTo>
                  <a:cubicBezTo>
                    <a:pt x="2100367" y="2374554"/>
                    <a:pt x="1757005" y="2374554"/>
                    <a:pt x="1453314" y="2245082"/>
                  </a:cubicBezTo>
                  <a:lnTo>
                    <a:pt x="1503946" y="2126894"/>
                  </a:lnTo>
                  <a:cubicBezTo>
                    <a:pt x="1775290" y="2242579"/>
                    <a:pt x="2082082" y="2242579"/>
                    <a:pt x="2353427" y="2126894"/>
                  </a:cubicBezTo>
                  <a:close/>
                  <a:moveTo>
                    <a:pt x="3388621" y="533212"/>
                  </a:moveTo>
                  <a:cubicBezTo>
                    <a:pt x="3408195" y="552779"/>
                    <a:pt x="3413051" y="582676"/>
                    <a:pt x="3400676" y="607431"/>
                  </a:cubicBezTo>
                  <a:lnTo>
                    <a:pt x="3272088" y="864606"/>
                  </a:lnTo>
                  <a:lnTo>
                    <a:pt x="3157082" y="807096"/>
                  </a:lnTo>
                  <a:lnTo>
                    <a:pt x="3264927" y="591342"/>
                  </a:lnTo>
                  <a:lnTo>
                    <a:pt x="3169105" y="495520"/>
                  </a:lnTo>
                  <a:cubicBezTo>
                    <a:pt x="3149531" y="475954"/>
                    <a:pt x="3144675" y="446057"/>
                    <a:pt x="3157050" y="421301"/>
                  </a:cubicBezTo>
                  <a:lnTo>
                    <a:pt x="3285638" y="164126"/>
                  </a:lnTo>
                  <a:lnTo>
                    <a:pt x="3400644" y="221637"/>
                  </a:lnTo>
                  <a:lnTo>
                    <a:pt x="3292799" y="437358"/>
                  </a:lnTo>
                  <a:close/>
                  <a:moveTo>
                    <a:pt x="3773909" y="788780"/>
                  </a:moveTo>
                  <a:lnTo>
                    <a:pt x="3861445" y="882970"/>
                  </a:lnTo>
                  <a:lnTo>
                    <a:pt x="3684773" y="1047160"/>
                  </a:lnTo>
                  <a:lnTo>
                    <a:pt x="3740886" y="1170500"/>
                  </a:lnTo>
                  <a:cubicBezTo>
                    <a:pt x="3752351" y="1195689"/>
                    <a:pt x="3746410" y="1225388"/>
                    <a:pt x="3726139" y="1244229"/>
                  </a:cubicBezTo>
                  <a:lnTo>
                    <a:pt x="3515512" y="1439963"/>
                  </a:lnTo>
                  <a:lnTo>
                    <a:pt x="3427976" y="1345765"/>
                  </a:lnTo>
                  <a:lnTo>
                    <a:pt x="3604655" y="1181575"/>
                  </a:lnTo>
                  <a:lnTo>
                    <a:pt x="3548543" y="1058227"/>
                  </a:lnTo>
                  <a:cubicBezTo>
                    <a:pt x="3537082" y="1033040"/>
                    <a:pt x="3543022" y="1003346"/>
                    <a:pt x="3563290" y="984506"/>
                  </a:cubicBezTo>
                  <a:close/>
                </a:path>
              </a:pathLst>
            </a:custGeom>
            <a:solidFill>
              <a:schemeClr val="bg1"/>
            </a:solidFill>
            <a:ln w="8037"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Georgia"/>
                <a:ea typeface="+mn-ea"/>
                <a:cs typeface="+mn-cs"/>
              </a:endParaRPr>
            </a:p>
          </p:txBody>
        </p:sp>
        <p:sp>
          <p:nvSpPr>
            <p:cNvPr id="23" name="Rectangle 22">
              <a:extLst>
                <a:ext uri="{FF2B5EF4-FFF2-40B4-BE49-F238E27FC236}">
                  <a16:creationId xmlns:a16="http://schemas.microsoft.com/office/drawing/2014/main" id="{3708ED53-E448-1A7B-6BE5-7379910E0610}"/>
                </a:ext>
              </a:extLst>
            </p:cNvPr>
            <p:cNvSpPr/>
            <p:nvPr/>
          </p:nvSpPr>
          <p:spPr>
            <a:xfrm>
              <a:off x="1433986" y="1318572"/>
              <a:ext cx="3823207" cy="5847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121920" rtlCol="0" anchor="ctr">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Mismatch between patient and clinician ratings of ‘problems’?</a:t>
              </a:r>
            </a:p>
          </p:txBody>
        </p:sp>
        <p:sp>
          <p:nvSpPr>
            <p:cNvPr id="24" name="Rectangle 23">
              <a:extLst>
                <a:ext uri="{FF2B5EF4-FFF2-40B4-BE49-F238E27FC236}">
                  <a16:creationId xmlns:a16="http://schemas.microsoft.com/office/drawing/2014/main" id="{00ECF302-6CCA-6A60-2FBC-B8E52ACFDA5B}"/>
                </a:ext>
              </a:extLst>
            </p:cNvPr>
            <p:cNvSpPr/>
            <p:nvPr/>
          </p:nvSpPr>
          <p:spPr>
            <a:xfrm>
              <a:off x="1989865" y="2399205"/>
              <a:ext cx="3321501" cy="107721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121920" rtlCol="0" anchor="ctr">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Patients rank ‘tolerability’ side effects as severe e.g., effect on family or partner, loss of hair, fatigue and nausea and vomiting</a:t>
              </a:r>
              <a:r>
                <a:rPr kumimoji="0" lang="en-US" sz="1600" b="0" i="0" u="none" strike="noStrike" kern="1200" cap="none" spc="0" normalizeH="0" baseline="30000" noProof="0" dirty="0">
                  <a:ln>
                    <a:noFill/>
                  </a:ln>
                  <a:solidFill>
                    <a:srgbClr val="000000"/>
                  </a:solidFill>
                  <a:effectLst/>
                  <a:uLnTx/>
                  <a:uFillTx/>
                  <a:latin typeface="Georgia"/>
                  <a:ea typeface="+mn-ea"/>
                  <a:cs typeface="+mn-cs"/>
                </a:rPr>
                <a:t>1,2</a:t>
              </a:r>
            </a:p>
          </p:txBody>
        </p:sp>
        <p:sp>
          <p:nvSpPr>
            <p:cNvPr id="25" name="Rectangle 24">
              <a:extLst>
                <a:ext uri="{FF2B5EF4-FFF2-40B4-BE49-F238E27FC236}">
                  <a16:creationId xmlns:a16="http://schemas.microsoft.com/office/drawing/2014/main" id="{9D7B579D-763E-8D09-21F8-B8B0143DD6E5}"/>
                </a:ext>
              </a:extLst>
            </p:cNvPr>
            <p:cNvSpPr/>
            <p:nvPr/>
          </p:nvSpPr>
          <p:spPr>
            <a:xfrm>
              <a:off x="1475222" y="3896660"/>
              <a:ext cx="3823207" cy="5847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121920" rtlCol="0" anchor="ctr">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Experience of subjective side effects </a:t>
              </a:r>
              <a:br>
                <a:rPr kumimoji="0" lang="en-US" sz="1600" b="0" i="0" u="none" strike="noStrike" kern="1200" cap="none" spc="0" normalizeH="0" baseline="0" noProof="0" dirty="0">
                  <a:ln>
                    <a:noFill/>
                  </a:ln>
                  <a:solidFill>
                    <a:srgbClr val="000000"/>
                  </a:solidFill>
                  <a:effectLst/>
                  <a:uLnTx/>
                  <a:uFillTx/>
                  <a:latin typeface="Georgia"/>
                  <a:ea typeface="+mn-ea"/>
                  <a:cs typeface="+mn-cs"/>
                </a:rPr>
              </a:br>
              <a:r>
                <a:rPr kumimoji="0" lang="en-US" sz="1600" b="0" i="0" u="none" strike="noStrike" kern="1200" cap="none" spc="0" normalizeH="0" baseline="0" noProof="0" dirty="0">
                  <a:ln>
                    <a:noFill/>
                  </a:ln>
                  <a:solidFill>
                    <a:srgbClr val="000000"/>
                  </a:solidFill>
                  <a:effectLst/>
                  <a:uLnTx/>
                  <a:uFillTx/>
                  <a:latin typeface="Georgia"/>
                  <a:ea typeface="+mn-ea"/>
                  <a:cs typeface="+mn-cs"/>
                </a:rPr>
                <a:t>reduces adherence</a:t>
              </a:r>
              <a:r>
                <a:rPr kumimoji="0" lang="en-US" sz="1600" b="0" i="0" u="none" strike="noStrike" kern="1200" cap="none" spc="0" normalizeH="0" baseline="30000" noProof="0" dirty="0">
                  <a:ln>
                    <a:noFill/>
                  </a:ln>
                  <a:solidFill>
                    <a:srgbClr val="000000"/>
                  </a:solidFill>
                  <a:effectLst/>
                  <a:uLnTx/>
                  <a:uFillTx/>
                  <a:latin typeface="Georgia"/>
                  <a:ea typeface="+mn-ea"/>
                  <a:cs typeface="+mn-cs"/>
                </a:rPr>
                <a:t>3</a:t>
              </a:r>
            </a:p>
          </p:txBody>
        </p:sp>
      </p:grpSp>
      <p:sp>
        <p:nvSpPr>
          <p:cNvPr id="3" name="Text Placeholder 7">
            <a:extLst>
              <a:ext uri="{FF2B5EF4-FFF2-40B4-BE49-F238E27FC236}">
                <a16:creationId xmlns:a16="http://schemas.microsoft.com/office/drawing/2014/main" id="{53562D32-0F89-23DC-2604-654F4B8BE4D4}"/>
              </a:ext>
            </a:extLst>
          </p:cNvPr>
          <p:cNvSpPr txBox="1">
            <a:spLocks/>
          </p:cNvSpPr>
          <p:nvPr/>
        </p:nvSpPr>
        <p:spPr>
          <a:xfrm>
            <a:off x="670559" y="5107497"/>
            <a:ext cx="6225093" cy="1401153"/>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1. Sun CC,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Bodurka</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DC, Weaver CB,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Rasu</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R, Wolf JK, Bevers MW, Smith JA, Wharton JT, Rubenstein EB. Rankings and symptom assessments of side effects from chemotherapy: insights from experienced patients with ovarian cancer. Support Care Cancer. 2005 Apr;13(4):219-27; 2. Bernard M, Brignone M,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Adehossi</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A,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Pefoura</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S, Briquet C,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Chouaid</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C, Tilleul P. Perception of alopecia by patients requiring chemotherapy for non-small-cell lung cancer: a willingness to pay study. Lung Cancer. 2011 Apr;72(1):114-8; 3. Fontein DB, Nortier JW,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Liefers</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GJ, Putter H,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Meershoek</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-Klein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Kranenbarg</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E, van den Bosch J,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Maartense</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E, Rutgers EJ, van de Velde CJ. High non-compliance in the use of letrozole after 2.5 years of extended adjuvant endocrine therapy. Results from the IDEAL randomized trial.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Eur</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J Surg Oncol. 2012 Feb;38(2):110-7</a:t>
            </a:r>
          </a:p>
        </p:txBody>
      </p:sp>
      <p:sp>
        <p:nvSpPr>
          <p:cNvPr id="8" name="TextBox 7">
            <a:extLst>
              <a:ext uri="{FF2B5EF4-FFF2-40B4-BE49-F238E27FC236}">
                <a16:creationId xmlns:a16="http://schemas.microsoft.com/office/drawing/2014/main" id="{F785A197-2318-2DBD-3626-2A71D331603A}"/>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dirty="0">
                <a:solidFill>
                  <a:srgbClr val="595959"/>
                </a:solidFill>
              </a:rPr>
              <a:t>GLO2248421</a:t>
            </a:r>
          </a:p>
        </p:txBody>
      </p:sp>
    </p:spTree>
    <p:extLst>
      <p:ext uri="{BB962C8B-B14F-4D97-AF65-F5344CB8AC3E}">
        <p14:creationId xmlns:p14="http://schemas.microsoft.com/office/powerpoint/2010/main" val="4192056704"/>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7BEB8782-5DF6-DBFA-8D98-FC7BE03F7B15}"/>
              </a:ext>
            </a:extLst>
          </p:cNvPr>
          <p:cNvGraphicFramePr>
            <a:graphicFrameLocks noChangeAspect="1"/>
          </p:cNvGraphicFramePr>
          <p:nvPr>
            <p:custDataLst>
              <p:tags r:id="rId1"/>
            </p:custDataLst>
            <p:extLst>
              <p:ext uri="{D42A27DB-BD31-4B8C-83A1-F6EECF244321}">
                <p14:modId xmlns:p14="http://schemas.microsoft.com/office/powerpoint/2010/main" val="195557455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7BEB8782-5DF6-DBFA-8D98-FC7BE03F7B15}"/>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6BEA9A0E-4B22-9386-BC9E-C8C78558D1A2}"/>
              </a:ext>
            </a:extLst>
          </p:cNvPr>
          <p:cNvSpPr>
            <a:spLocks noGrp="1"/>
          </p:cNvSpPr>
          <p:nvPr>
            <p:ph type="title"/>
          </p:nvPr>
        </p:nvSpPr>
        <p:spPr/>
        <p:txBody>
          <a:bodyPr vert="horz"/>
          <a:lstStyle/>
          <a:p>
            <a:r>
              <a:rPr lang="en-US" dirty="0"/>
              <a:t>Common-sense fit and common-sense defaults</a:t>
            </a:r>
          </a:p>
        </p:txBody>
      </p:sp>
      <p:grpSp>
        <p:nvGrpSpPr>
          <p:cNvPr id="22" name="Group 21">
            <a:extLst>
              <a:ext uri="{FF2B5EF4-FFF2-40B4-BE49-F238E27FC236}">
                <a16:creationId xmlns:a16="http://schemas.microsoft.com/office/drawing/2014/main" id="{5252311B-1F3A-E139-F01B-EED42723F808}"/>
              </a:ext>
            </a:extLst>
          </p:cNvPr>
          <p:cNvGrpSpPr/>
          <p:nvPr/>
        </p:nvGrpSpPr>
        <p:grpSpPr>
          <a:xfrm>
            <a:off x="669926" y="1441157"/>
            <a:ext cx="6262608" cy="3715043"/>
            <a:chOff x="669925" y="1441157"/>
            <a:chExt cx="6657975" cy="3949579"/>
          </a:xfrm>
        </p:grpSpPr>
        <p:sp>
          <p:nvSpPr>
            <p:cNvPr id="6" name="Rectangle 5">
              <a:extLst>
                <a:ext uri="{FF2B5EF4-FFF2-40B4-BE49-F238E27FC236}">
                  <a16:creationId xmlns:a16="http://schemas.microsoft.com/office/drawing/2014/main" id="{72ABBCB9-8623-9F55-0D71-850565A85F5B}"/>
                </a:ext>
              </a:extLst>
            </p:cNvPr>
            <p:cNvSpPr>
              <a:spLocks/>
            </p:cNvSpPr>
            <p:nvPr/>
          </p:nvSpPr>
          <p:spPr>
            <a:xfrm>
              <a:off x="2067524" y="2908702"/>
              <a:ext cx="5260376" cy="9639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Georgia"/>
                  <a:ea typeface="+mn-ea"/>
                  <a:cs typeface="+mn-cs"/>
                </a:rPr>
                <a:t>For many patients that fit is not clear</a:t>
              </a:r>
            </a:p>
          </p:txBody>
        </p:sp>
        <p:sp>
          <p:nvSpPr>
            <p:cNvPr id="7" name="Rectangle 6">
              <a:extLst>
                <a:ext uri="{FF2B5EF4-FFF2-40B4-BE49-F238E27FC236}">
                  <a16:creationId xmlns:a16="http://schemas.microsoft.com/office/drawing/2014/main" id="{AE18EBEB-8B90-44B1-EFB8-EE89D75FBB1A}"/>
                </a:ext>
              </a:extLst>
            </p:cNvPr>
            <p:cNvSpPr>
              <a:spLocks/>
            </p:cNvSpPr>
            <p:nvPr/>
          </p:nvSpPr>
          <p:spPr>
            <a:xfrm>
              <a:off x="2067524" y="4317936"/>
              <a:ext cx="5260376" cy="99470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spAutoFit/>
            </a:bodyPr>
            <a:lstStyle/>
            <a:p>
              <a:pPr marL="0" marR="0" lvl="0" indent="0" algn="l" defTabSz="1219170" rtl="0" eaLnBrk="1" fontAlgn="auto" latinLnBrk="0" hangingPunct="1">
                <a:lnSpc>
                  <a:spcPct val="95000"/>
                </a:lnSpc>
                <a:spcBef>
                  <a:spcPts val="0"/>
                </a:spcBef>
                <a:spcAft>
                  <a:spcPts val="0"/>
                </a:spcAft>
                <a:buClrTx/>
                <a:buSzTx/>
                <a:buFontTx/>
                <a:buNone/>
                <a:tabLst/>
                <a:defRPr/>
              </a:pPr>
              <a:r>
                <a:rPr kumimoji="0" lang="en-US" sz="1600" b="0" i="0" u="none" strike="noStrike" kern="1200" cap="none" spc="-13" normalizeH="0" baseline="0" noProof="0" dirty="0">
                  <a:ln>
                    <a:noFill/>
                  </a:ln>
                  <a:solidFill>
                    <a:srgbClr val="000000"/>
                  </a:solidFill>
                  <a:effectLst/>
                  <a:uLnTx/>
                  <a:uFillTx/>
                  <a:latin typeface="Georgia"/>
                  <a:ea typeface="+mn-ea"/>
                  <a:cs typeface="+mn-cs"/>
                </a:rPr>
                <a:t>Just telling patients how the medicine works or how</a:t>
              </a:r>
              <a:br>
                <a:rPr kumimoji="0" lang="en-US" sz="1600" b="0" i="0" u="none" strike="noStrike" kern="1200" cap="none" spc="-13" normalizeH="0" baseline="0" noProof="0" dirty="0">
                  <a:ln>
                    <a:noFill/>
                  </a:ln>
                  <a:solidFill>
                    <a:srgbClr val="000000"/>
                  </a:solidFill>
                  <a:effectLst/>
                  <a:uLnTx/>
                  <a:uFillTx/>
                  <a:latin typeface="Georgia"/>
                  <a:ea typeface="+mn-ea"/>
                  <a:cs typeface="+mn-cs"/>
                </a:rPr>
              </a:br>
              <a:r>
                <a:rPr kumimoji="0" lang="en-US" sz="1600" b="0" i="0" u="none" strike="noStrike" kern="1200" cap="none" spc="-13" normalizeH="0" baseline="0" noProof="0" dirty="0">
                  <a:ln>
                    <a:noFill/>
                  </a:ln>
                  <a:solidFill>
                    <a:srgbClr val="000000"/>
                  </a:solidFill>
                  <a:effectLst/>
                  <a:uLnTx/>
                  <a:uFillTx/>
                  <a:latin typeface="Georgia"/>
                  <a:ea typeface="+mn-ea"/>
                  <a:cs typeface="+mn-cs"/>
                </a:rPr>
                <a:t>to take it is not enough- we need to tell ‘the story’ in a way that overcomes ‘common-sense defaults’ in the way that many people think about medicines </a:t>
              </a:r>
            </a:p>
          </p:txBody>
        </p:sp>
        <p:sp>
          <p:nvSpPr>
            <p:cNvPr id="8" name="Rectangle 7">
              <a:extLst>
                <a:ext uri="{FF2B5EF4-FFF2-40B4-BE49-F238E27FC236}">
                  <a16:creationId xmlns:a16="http://schemas.microsoft.com/office/drawing/2014/main" id="{EFF89682-7774-14DB-4E6E-56ADCD64AE51}"/>
                </a:ext>
              </a:extLst>
            </p:cNvPr>
            <p:cNvSpPr>
              <a:spLocks/>
            </p:cNvSpPr>
            <p:nvPr/>
          </p:nvSpPr>
          <p:spPr>
            <a:xfrm>
              <a:off x="2067524" y="1534277"/>
              <a:ext cx="5260376" cy="9639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Patients need to see a common-sense </a:t>
              </a:r>
              <a:r>
                <a:rPr kumimoji="0" lang="en-US" sz="1600" b="1" i="0" u="none" strike="noStrike" kern="1200" cap="none" spc="0" normalizeH="0" baseline="0" noProof="0" dirty="0">
                  <a:ln>
                    <a:noFill/>
                  </a:ln>
                  <a:solidFill>
                    <a:srgbClr val="000000"/>
                  </a:solidFill>
                  <a:effectLst/>
                  <a:uLnTx/>
                  <a:uFillTx/>
                  <a:latin typeface="Georgia"/>
                  <a:ea typeface="+mn-ea"/>
                  <a:cs typeface="+mn-cs"/>
                </a:rPr>
                <a:t>fit</a:t>
              </a:r>
              <a:r>
                <a:rPr kumimoji="0" lang="en-US" sz="1600" b="0" i="0" u="none" strike="noStrike" kern="1200" cap="none" spc="0" normalizeH="0" baseline="0" noProof="0" dirty="0">
                  <a:ln>
                    <a:noFill/>
                  </a:ln>
                  <a:solidFill>
                    <a:srgbClr val="000000"/>
                  </a:solidFill>
                  <a:effectLst/>
                  <a:uLnTx/>
                  <a:uFillTx/>
                  <a:latin typeface="Georgia"/>
                  <a:ea typeface="+mn-ea"/>
                  <a:cs typeface="+mn-cs"/>
                </a:rPr>
                <a:t> between their understanding of the problem (the illness) and the proposed solution (the treatment)</a:t>
              </a:r>
              <a:r>
                <a:rPr kumimoji="0" lang="en-US" sz="1600" b="0" i="0" u="none" strike="noStrike" kern="1200" cap="none" spc="0" normalizeH="0" baseline="30000" noProof="0" dirty="0">
                  <a:ln>
                    <a:noFill/>
                  </a:ln>
                  <a:solidFill>
                    <a:srgbClr val="000000"/>
                  </a:solidFill>
                  <a:effectLst/>
                  <a:uLnTx/>
                  <a:uFillTx/>
                  <a:latin typeface="Georgia"/>
                  <a:ea typeface="+mn-ea"/>
                  <a:cs typeface="+mn-cs"/>
                </a:rPr>
                <a:t>1-3</a:t>
              </a:r>
            </a:p>
          </p:txBody>
        </p:sp>
        <p:cxnSp>
          <p:nvCxnSpPr>
            <p:cNvPr id="9" name="Straight Connector 8">
              <a:extLst>
                <a:ext uri="{FF2B5EF4-FFF2-40B4-BE49-F238E27FC236}">
                  <a16:creationId xmlns:a16="http://schemas.microsoft.com/office/drawing/2014/main" id="{253E9B3F-E5E3-92D0-2CB3-3E882B1287C5}"/>
                </a:ext>
              </a:extLst>
            </p:cNvPr>
            <p:cNvCxnSpPr>
              <a:cxnSpLocks/>
            </p:cNvCxnSpPr>
            <p:nvPr/>
          </p:nvCxnSpPr>
          <p:spPr>
            <a:xfrm>
              <a:off x="2072057" y="2693605"/>
              <a:ext cx="5249488" cy="0"/>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2AAA2932-F90F-ADF1-53D3-D32722ACCBB8}"/>
                </a:ext>
              </a:extLst>
            </p:cNvPr>
            <p:cNvCxnSpPr>
              <a:cxnSpLocks/>
            </p:cNvCxnSpPr>
            <p:nvPr/>
          </p:nvCxnSpPr>
          <p:spPr>
            <a:xfrm>
              <a:off x="2072057" y="4036981"/>
              <a:ext cx="5249488" cy="0"/>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8DB1B166-63CB-6C39-17A3-00C47F04271C}"/>
                </a:ext>
              </a:extLst>
            </p:cNvPr>
            <p:cNvGrpSpPr/>
            <p:nvPr/>
          </p:nvGrpSpPr>
          <p:grpSpPr>
            <a:xfrm>
              <a:off x="669925" y="1441157"/>
              <a:ext cx="1122779" cy="3949579"/>
              <a:chOff x="695661" y="1370309"/>
              <a:chExt cx="1122779" cy="3949579"/>
            </a:xfrm>
          </p:grpSpPr>
          <p:sp>
            <p:nvSpPr>
              <p:cNvPr id="12" name="Oval 11">
                <a:extLst>
                  <a:ext uri="{FF2B5EF4-FFF2-40B4-BE49-F238E27FC236}">
                    <a16:creationId xmlns:a16="http://schemas.microsoft.com/office/drawing/2014/main" id="{08116C24-B107-1345-1D94-064459D87971}"/>
                  </a:ext>
                </a:extLst>
              </p:cNvPr>
              <p:cNvSpPr>
                <a:spLocks/>
              </p:cNvSpPr>
              <p:nvPr/>
            </p:nvSpPr>
            <p:spPr>
              <a:xfrm flipH="1" flipV="1">
                <a:off x="836499" y="1503926"/>
                <a:ext cx="847908" cy="848173"/>
              </a:xfrm>
              <a:prstGeom prst="ellipse">
                <a:avLst/>
              </a:prstGeom>
              <a:solidFill>
                <a:schemeClr val="bg1"/>
              </a:solidFill>
              <a:ln>
                <a:noFill/>
              </a:ln>
              <a:effectLst/>
            </p:spPr>
            <p:txBody>
              <a:bodyPr spcFirstLastPara="1" wrap="square" lIns="121920" tIns="60933" rIns="121900" bIns="60933" anchor="ctr" anchorCtr="0">
                <a:normAutofit/>
              </a:bodyPr>
              <a:lstStyle/>
              <a:p>
                <a:pPr marL="0" marR="0" lvl="0" indent="0" algn="l" defTabSz="1219170" rtl="0" eaLnBrk="1" fontAlgn="auto" latinLnBrk="0" hangingPunct="1">
                  <a:lnSpc>
                    <a:spcPct val="100000"/>
                  </a:lnSpc>
                  <a:spcBef>
                    <a:spcPts val="0"/>
                  </a:spcBef>
                  <a:spcAft>
                    <a:spcPts val="0"/>
                  </a:spcAft>
                  <a:buClr>
                    <a:srgbClr val="3D3E41"/>
                  </a:buClr>
                  <a:buSzPts val="1800"/>
                  <a:buFontTx/>
                  <a:buNone/>
                  <a:tabLst/>
                  <a:defRPr/>
                </a:pPr>
                <a:endParaRPr kumimoji="0" lang="en-US" sz="2000" b="1" i="0" u="none" strike="noStrike" kern="1200" cap="none" spc="0" normalizeH="0" baseline="0" noProof="0">
                  <a:ln>
                    <a:noFill/>
                  </a:ln>
                  <a:solidFill>
                    <a:prstClr val="white"/>
                  </a:solidFill>
                  <a:effectLst/>
                  <a:uLnTx/>
                  <a:uFillTx/>
                  <a:latin typeface="Georgia"/>
                  <a:ea typeface="+mn-ea"/>
                  <a:cs typeface="Calibri" panose="020F0502020204030204" pitchFamily="34" charset="0"/>
                </a:endParaRPr>
              </a:p>
            </p:txBody>
          </p:sp>
          <p:sp>
            <p:nvSpPr>
              <p:cNvPr id="13" name="Oval 12">
                <a:extLst>
                  <a:ext uri="{FF2B5EF4-FFF2-40B4-BE49-F238E27FC236}">
                    <a16:creationId xmlns:a16="http://schemas.microsoft.com/office/drawing/2014/main" id="{D4FAE5F4-A72D-1A2F-DC7B-53C14B978504}"/>
                  </a:ext>
                </a:extLst>
              </p:cNvPr>
              <p:cNvSpPr>
                <a:spLocks/>
              </p:cNvSpPr>
              <p:nvPr/>
            </p:nvSpPr>
            <p:spPr>
              <a:xfrm flipH="1" flipV="1">
                <a:off x="836499" y="4336592"/>
                <a:ext cx="847908" cy="848173"/>
              </a:xfrm>
              <a:prstGeom prst="ellipse">
                <a:avLst/>
              </a:prstGeom>
              <a:solidFill>
                <a:schemeClr val="bg1"/>
              </a:solidFill>
              <a:ln>
                <a:noFill/>
              </a:ln>
              <a:effectLst/>
            </p:spPr>
            <p:txBody>
              <a:bodyPr spcFirstLastPara="1" wrap="square" lIns="121920" tIns="60933" rIns="121900" bIns="60933" anchor="ctr" anchorCtr="0">
                <a:normAutofit/>
              </a:bodyPr>
              <a:lstStyle/>
              <a:p>
                <a:pPr marL="0" marR="0" lvl="0" indent="0" algn="l" defTabSz="1219170" rtl="0" eaLnBrk="1" fontAlgn="auto" latinLnBrk="0" hangingPunct="1">
                  <a:lnSpc>
                    <a:spcPct val="100000"/>
                  </a:lnSpc>
                  <a:spcBef>
                    <a:spcPts val="0"/>
                  </a:spcBef>
                  <a:spcAft>
                    <a:spcPts val="0"/>
                  </a:spcAft>
                  <a:buClr>
                    <a:srgbClr val="3D3E41"/>
                  </a:buClr>
                  <a:buSzPts val="1800"/>
                  <a:buFontTx/>
                  <a:buNone/>
                  <a:tabLst/>
                  <a:defRPr/>
                </a:pPr>
                <a:endParaRPr kumimoji="0" lang="en-US" sz="2000" b="1" i="0" u="none" strike="noStrike" kern="1200" cap="none" spc="0" normalizeH="0" baseline="0" noProof="0">
                  <a:ln>
                    <a:noFill/>
                  </a:ln>
                  <a:solidFill>
                    <a:prstClr val="white"/>
                  </a:solidFill>
                  <a:effectLst/>
                  <a:uLnTx/>
                  <a:uFillTx/>
                  <a:latin typeface="Georgia"/>
                  <a:ea typeface="+mn-ea"/>
                  <a:cs typeface="Calibri" panose="020F0502020204030204" pitchFamily="34" charset="0"/>
                </a:endParaRPr>
              </a:p>
            </p:txBody>
          </p:sp>
          <p:sp>
            <p:nvSpPr>
              <p:cNvPr id="14" name="Freeform 18">
                <a:extLst>
                  <a:ext uri="{FF2B5EF4-FFF2-40B4-BE49-F238E27FC236}">
                    <a16:creationId xmlns:a16="http://schemas.microsoft.com/office/drawing/2014/main" id="{AB87DEB4-8255-3051-89FD-E9E6C4D39BF0}"/>
                  </a:ext>
                </a:extLst>
              </p:cNvPr>
              <p:cNvSpPr>
                <a:spLocks noEditPoints="1"/>
              </p:cNvSpPr>
              <p:nvPr/>
            </p:nvSpPr>
            <p:spPr bwMode="auto">
              <a:xfrm rot="16200000">
                <a:off x="-717739" y="2783709"/>
                <a:ext cx="3949579" cy="1122779"/>
              </a:xfrm>
              <a:custGeom>
                <a:avLst/>
                <a:gdLst>
                  <a:gd name="T0" fmla="*/ 2348 w 2736"/>
                  <a:gd name="T1" fmla="*/ 0 h 776"/>
                  <a:gd name="T2" fmla="*/ 2054 w 2736"/>
                  <a:gd name="T3" fmla="*/ 135 h 776"/>
                  <a:gd name="T4" fmla="*/ 1645 w 2736"/>
                  <a:gd name="T5" fmla="*/ 628 h 776"/>
                  <a:gd name="T6" fmla="*/ 1368 w 2736"/>
                  <a:gd name="T7" fmla="*/ 755 h 776"/>
                  <a:gd name="T8" fmla="*/ 1091 w 2736"/>
                  <a:gd name="T9" fmla="*/ 628 h 776"/>
                  <a:gd name="T10" fmla="*/ 682 w 2736"/>
                  <a:gd name="T11" fmla="*/ 134 h 776"/>
                  <a:gd name="T12" fmla="*/ 388 w 2736"/>
                  <a:gd name="T13" fmla="*/ 0 h 776"/>
                  <a:gd name="T14" fmla="*/ 0 w 2736"/>
                  <a:gd name="T15" fmla="*/ 388 h 776"/>
                  <a:gd name="T16" fmla="*/ 388 w 2736"/>
                  <a:gd name="T17" fmla="*/ 776 h 776"/>
                  <a:gd name="T18" fmla="*/ 682 w 2736"/>
                  <a:gd name="T19" fmla="*/ 642 h 776"/>
                  <a:gd name="T20" fmla="*/ 806 w 2736"/>
                  <a:gd name="T21" fmla="*/ 493 h 776"/>
                  <a:gd name="T22" fmla="*/ 819 w 2736"/>
                  <a:gd name="T23" fmla="*/ 495 h 776"/>
                  <a:gd name="T24" fmla="*/ 857 w 2736"/>
                  <a:gd name="T25" fmla="*/ 458 h 776"/>
                  <a:gd name="T26" fmla="*/ 819 w 2736"/>
                  <a:gd name="T27" fmla="*/ 421 h 776"/>
                  <a:gd name="T28" fmla="*/ 782 w 2736"/>
                  <a:gd name="T29" fmla="*/ 458 h 776"/>
                  <a:gd name="T30" fmla="*/ 789 w 2736"/>
                  <a:gd name="T31" fmla="*/ 479 h 776"/>
                  <a:gd name="T32" fmla="*/ 665 w 2736"/>
                  <a:gd name="T33" fmla="*/ 628 h 776"/>
                  <a:gd name="T34" fmla="*/ 388 w 2736"/>
                  <a:gd name="T35" fmla="*/ 755 h 776"/>
                  <a:gd name="T36" fmla="*/ 22 w 2736"/>
                  <a:gd name="T37" fmla="*/ 388 h 776"/>
                  <a:gd name="T38" fmla="*/ 388 w 2736"/>
                  <a:gd name="T39" fmla="*/ 22 h 776"/>
                  <a:gd name="T40" fmla="*/ 665 w 2736"/>
                  <a:gd name="T41" fmla="*/ 149 h 776"/>
                  <a:gd name="T42" fmla="*/ 1074 w 2736"/>
                  <a:gd name="T43" fmla="*/ 642 h 776"/>
                  <a:gd name="T44" fmla="*/ 1368 w 2736"/>
                  <a:gd name="T45" fmla="*/ 776 h 776"/>
                  <a:gd name="T46" fmla="*/ 1662 w 2736"/>
                  <a:gd name="T47" fmla="*/ 642 h 776"/>
                  <a:gd name="T48" fmla="*/ 2071 w 2736"/>
                  <a:gd name="T49" fmla="*/ 149 h 776"/>
                  <a:gd name="T50" fmla="*/ 2348 w 2736"/>
                  <a:gd name="T51" fmla="*/ 22 h 776"/>
                  <a:gd name="T52" fmla="*/ 2714 w 2736"/>
                  <a:gd name="T53" fmla="*/ 388 h 776"/>
                  <a:gd name="T54" fmla="*/ 2348 w 2736"/>
                  <a:gd name="T55" fmla="*/ 755 h 776"/>
                  <a:gd name="T56" fmla="*/ 2071 w 2736"/>
                  <a:gd name="T57" fmla="*/ 628 h 776"/>
                  <a:gd name="T58" fmla="*/ 1947 w 2736"/>
                  <a:gd name="T59" fmla="*/ 479 h 776"/>
                  <a:gd name="T60" fmla="*/ 1954 w 2736"/>
                  <a:gd name="T61" fmla="*/ 458 h 776"/>
                  <a:gd name="T62" fmla="*/ 1917 w 2736"/>
                  <a:gd name="T63" fmla="*/ 421 h 776"/>
                  <a:gd name="T64" fmla="*/ 1879 w 2736"/>
                  <a:gd name="T65" fmla="*/ 458 h 776"/>
                  <a:gd name="T66" fmla="*/ 1917 w 2736"/>
                  <a:gd name="T67" fmla="*/ 495 h 776"/>
                  <a:gd name="T68" fmla="*/ 1930 w 2736"/>
                  <a:gd name="T69" fmla="*/ 493 h 776"/>
                  <a:gd name="T70" fmla="*/ 2054 w 2736"/>
                  <a:gd name="T71" fmla="*/ 642 h 776"/>
                  <a:gd name="T72" fmla="*/ 2348 w 2736"/>
                  <a:gd name="T73" fmla="*/ 776 h 776"/>
                  <a:gd name="T74" fmla="*/ 2736 w 2736"/>
                  <a:gd name="T75" fmla="*/ 388 h 776"/>
                  <a:gd name="T76" fmla="*/ 2348 w 2736"/>
                  <a:gd name="T77" fmla="*/ 0 h 776"/>
                  <a:gd name="T78" fmla="*/ 818 w 2736"/>
                  <a:gd name="T79" fmla="*/ 444 h 776"/>
                  <a:gd name="T80" fmla="*/ 819 w 2736"/>
                  <a:gd name="T81" fmla="*/ 444 h 776"/>
                  <a:gd name="T82" fmla="*/ 834 w 2736"/>
                  <a:gd name="T83" fmla="*/ 458 h 776"/>
                  <a:gd name="T84" fmla="*/ 833 w 2736"/>
                  <a:gd name="T85" fmla="*/ 459 h 776"/>
                  <a:gd name="T86" fmla="*/ 823 w 2736"/>
                  <a:gd name="T87" fmla="*/ 471 h 776"/>
                  <a:gd name="T88" fmla="*/ 819 w 2736"/>
                  <a:gd name="T89" fmla="*/ 472 h 776"/>
                  <a:gd name="T90" fmla="*/ 805 w 2736"/>
                  <a:gd name="T91" fmla="*/ 459 h 776"/>
                  <a:gd name="T92" fmla="*/ 805 w 2736"/>
                  <a:gd name="T93" fmla="*/ 458 h 776"/>
                  <a:gd name="T94" fmla="*/ 818 w 2736"/>
                  <a:gd name="T95" fmla="*/ 444 h 776"/>
                  <a:gd name="T96" fmla="*/ 1931 w 2736"/>
                  <a:gd name="T97" fmla="*/ 459 h 776"/>
                  <a:gd name="T98" fmla="*/ 1917 w 2736"/>
                  <a:gd name="T99" fmla="*/ 472 h 776"/>
                  <a:gd name="T100" fmla="*/ 1913 w 2736"/>
                  <a:gd name="T101" fmla="*/ 471 h 776"/>
                  <a:gd name="T102" fmla="*/ 1902 w 2736"/>
                  <a:gd name="T103" fmla="*/ 459 h 776"/>
                  <a:gd name="T104" fmla="*/ 1902 w 2736"/>
                  <a:gd name="T105" fmla="*/ 458 h 776"/>
                  <a:gd name="T106" fmla="*/ 1917 w 2736"/>
                  <a:gd name="T107" fmla="*/ 444 h 776"/>
                  <a:gd name="T108" fmla="*/ 1918 w 2736"/>
                  <a:gd name="T109" fmla="*/ 444 h 776"/>
                  <a:gd name="T110" fmla="*/ 1931 w 2736"/>
                  <a:gd name="T111" fmla="*/ 458 h 776"/>
                  <a:gd name="T112" fmla="*/ 1931 w 2736"/>
                  <a:gd name="T113" fmla="*/ 459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36" h="776">
                    <a:moveTo>
                      <a:pt x="2348" y="0"/>
                    </a:moveTo>
                    <a:cubicBezTo>
                      <a:pt x="2235" y="0"/>
                      <a:pt x="2128" y="49"/>
                      <a:pt x="2054" y="135"/>
                    </a:cubicBezTo>
                    <a:cubicBezTo>
                      <a:pt x="1645" y="628"/>
                      <a:pt x="1645" y="628"/>
                      <a:pt x="1645" y="628"/>
                    </a:cubicBezTo>
                    <a:cubicBezTo>
                      <a:pt x="1575" y="709"/>
                      <a:pt x="1474" y="755"/>
                      <a:pt x="1368" y="755"/>
                    </a:cubicBezTo>
                    <a:cubicBezTo>
                      <a:pt x="1262" y="755"/>
                      <a:pt x="1161" y="709"/>
                      <a:pt x="1091" y="628"/>
                    </a:cubicBezTo>
                    <a:cubicBezTo>
                      <a:pt x="682" y="134"/>
                      <a:pt x="682" y="134"/>
                      <a:pt x="682" y="134"/>
                    </a:cubicBezTo>
                    <a:cubicBezTo>
                      <a:pt x="608" y="49"/>
                      <a:pt x="501" y="0"/>
                      <a:pt x="388" y="0"/>
                    </a:cubicBezTo>
                    <a:cubicBezTo>
                      <a:pt x="174" y="0"/>
                      <a:pt x="0" y="174"/>
                      <a:pt x="0" y="388"/>
                    </a:cubicBezTo>
                    <a:cubicBezTo>
                      <a:pt x="0" y="602"/>
                      <a:pt x="174" y="776"/>
                      <a:pt x="388" y="776"/>
                    </a:cubicBezTo>
                    <a:cubicBezTo>
                      <a:pt x="501" y="776"/>
                      <a:pt x="608" y="728"/>
                      <a:pt x="682" y="642"/>
                    </a:cubicBezTo>
                    <a:cubicBezTo>
                      <a:pt x="806" y="493"/>
                      <a:pt x="806" y="493"/>
                      <a:pt x="806" y="493"/>
                    </a:cubicBezTo>
                    <a:cubicBezTo>
                      <a:pt x="810" y="494"/>
                      <a:pt x="815" y="495"/>
                      <a:pt x="819" y="495"/>
                    </a:cubicBezTo>
                    <a:cubicBezTo>
                      <a:pt x="840" y="495"/>
                      <a:pt x="857" y="478"/>
                      <a:pt x="857" y="458"/>
                    </a:cubicBezTo>
                    <a:cubicBezTo>
                      <a:pt x="857" y="437"/>
                      <a:pt x="840" y="421"/>
                      <a:pt x="819" y="421"/>
                    </a:cubicBezTo>
                    <a:cubicBezTo>
                      <a:pt x="799" y="421"/>
                      <a:pt x="782" y="437"/>
                      <a:pt x="782" y="458"/>
                    </a:cubicBezTo>
                    <a:cubicBezTo>
                      <a:pt x="782" y="466"/>
                      <a:pt x="785" y="473"/>
                      <a:pt x="789" y="479"/>
                    </a:cubicBezTo>
                    <a:cubicBezTo>
                      <a:pt x="665" y="628"/>
                      <a:pt x="665" y="628"/>
                      <a:pt x="665" y="628"/>
                    </a:cubicBezTo>
                    <a:cubicBezTo>
                      <a:pt x="596" y="709"/>
                      <a:pt x="495" y="755"/>
                      <a:pt x="388" y="755"/>
                    </a:cubicBezTo>
                    <a:cubicBezTo>
                      <a:pt x="186" y="755"/>
                      <a:pt x="22" y="590"/>
                      <a:pt x="22" y="388"/>
                    </a:cubicBezTo>
                    <a:cubicBezTo>
                      <a:pt x="22" y="186"/>
                      <a:pt x="186" y="22"/>
                      <a:pt x="388" y="22"/>
                    </a:cubicBezTo>
                    <a:cubicBezTo>
                      <a:pt x="495" y="22"/>
                      <a:pt x="596" y="68"/>
                      <a:pt x="665" y="149"/>
                    </a:cubicBezTo>
                    <a:cubicBezTo>
                      <a:pt x="1074" y="642"/>
                      <a:pt x="1074" y="642"/>
                      <a:pt x="1074" y="642"/>
                    </a:cubicBezTo>
                    <a:cubicBezTo>
                      <a:pt x="1148" y="728"/>
                      <a:pt x="1255" y="776"/>
                      <a:pt x="1368" y="776"/>
                    </a:cubicBezTo>
                    <a:cubicBezTo>
                      <a:pt x="1481" y="776"/>
                      <a:pt x="1588" y="728"/>
                      <a:pt x="1662" y="642"/>
                    </a:cubicBezTo>
                    <a:cubicBezTo>
                      <a:pt x="2071" y="149"/>
                      <a:pt x="2071" y="149"/>
                      <a:pt x="2071" y="149"/>
                    </a:cubicBezTo>
                    <a:cubicBezTo>
                      <a:pt x="2140" y="68"/>
                      <a:pt x="2241" y="22"/>
                      <a:pt x="2348" y="22"/>
                    </a:cubicBezTo>
                    <a:cubicBezTo>
                      <a:pt x="2550" y="22"/>
                      <a:pt x="2714" y="186"/>
                      <a:pt x="2714" y="388"/>
                    </a:cubicBezTo>
                    <a:cubicBezTo>
                      <a:pt x="2714" y="590"/>
                      <a:pt x="2550" y="755"/>
                      <a:pt x="2348" y="755"/>
                    </a:cubicBezTo>
                    <a:cubicBezTo>
                      <a:pt x="2241" y="755"/>
                      <a:pt x="2140" y="709"/>
                      <a:pt x="2071" y="628"/>
                    </a:cubicBezTo>
                    <a:cubicBezTo>
                      <a:pt x="1947" y="479"/>
                      <a:pt x="1947" y="479"/>
                      <a:pt x="1947" y="479"/>
                    </a:cubicBezTo>
                    <a:cubicBezTo>
                      <a:pt x="1951" y="473"/>
                      <a:pt x="1954" y="466"/>
                      <a:pt x="1954" y="458"/>
                    </a:cubicBezTo>
                    <a:cubicBezTo>
                      <a:pt x="1954" y="437"/>
                      <a:pt x="1937" y="421"/>
                      <a:pt x="1917" y="421"/>
                    </a:cubicBezTo>
                    <a:cubicBezTo>
                      <a:pt x="1896" y="421"/>
                      <a:pt x="1879" y="437"/>
                      <a:pt x="1879" y="458"/>
                    </a:cubicBezTo>
                    <a:cubicBezTo>
                      <a:pt x="1879" y="478"/>
                      <a:pt x="1896" y="495"/>
                      <a:pt x="1917" y="495"/>
                    </a:cubicBezTo>
                    <a:cubicBezTo>
                      <a:pt x="1921" y="495"/>
                      <a:pt x="1926" y="494"/>
                      <a:pt x="1930" y="493"/>
                    </a:cubicBezTo>
                    <a:cubicBezTo>
                      <a:pt x="2054" y="642"/>
                      <a:pt x="2054" y="642"/>
                      <a:pt x="2054" y="642"/>
                    </a:cubicBezTo>
                    <a:cubicBezTo>
                      <a:pt x="2128" y="728"/>
                      <a:pt x="2235" y="776"/>
                      <a:pt x="2348" y="776"/>
                    </a:cubicBezTo>
                    <a:cubicBezTo>
                      <a:pt x="2562" y="776"/>
                      <a:pt x="2736" y="602"/>
                      <a:pt x="2736" y="388"/>
                    </a:cubicBezTo>
                    <a:cubicBezTo>
                      <a:pt x="2736" y="174"/>
                      <a:pt x="2562" y="0"/>
                      <a:pt x="2348" y="0"/>
                    </a:cubicBezTo>
                    <a:close/>
                    <a:moveTo>
                      <a:pt x="818" y="444"/>
                    </a:moveTo>
                    <a:cubicBezTo>
                      <a:pt x="819" y="444"/>
                      <a:pt x="819" y="444"/>
                      <a:pt x="819" y="444"/>
                    </a:cubicBezTo>
                    <a:cubicBezTo>
                      <a:pt x="827" y="444"/>
                      <a:pt x="834" y="450"/>
                      <a:pt x="834" y="458"/>
                    </a:cubicBezTo>
                    <a:cubicBezTo>
                      <a:pt x="834" y="458"/>
                      <a:pt x="834" y="459"/>
                      <a:pt x="833" y="459"/>
                    </a:cubicBezTo>
                    <a:cubicBezTo>
                      <a:pt x="833" y="465"/>
                      <a:pt x="829" y="470"/>
                      <a:pt x="823" y="471"/>
                    </a:cubicBezTo>
                    <a:cubicBezTo>
                      <a:pt x="822" y="472"/>
                      <a:pt x="821" y="472"/>
                      <a:pt x="819" y="472"/>
                    </a:cubicBezTo>
                    <a:cubicBezTo>
                      <a:pt x="812" y="472"/>
                      <a:pt x="806" y="466"/>
                      <a:pt x="805" y="459"/>
                    </a:cubicBezTo>
                    <a:cubicBezTo>
                      <a:pt x="805" y="459"/>
                      <a:pt x="805" y="458"/>
                      <a:pt x="805" y="458"/>
                    </a:cubicBezTo>
                    <a:cubicBezTo>
                      <a:pt x="805" y="451"/>
                      <a:pt x="811" y="445"/>
                      <a:pt x="818" y="444"/>
                    </a:cubicBezTo>
                    <a:close/>
                    <a:moveTo>
                      <a:pt x="1931" y="459"/>
                    </a:moveTo>
                    <a:cubicBezTo>
                      <a:pt x="1930" y="466"/>
                      <a:pt x="1924" y="472"/>
                      <a:pt x="1917" y="472"/>
                    </a:cubicBezTo>
                    <a:cubicBezTo>
                      <a:pt x="1915" y="472"/>
                      <a:pt x="1914" y="472"/>
                      <a:pt x="1913" y="471"/>
                    </a:cubicBezTo>
                    <a:cubicBezTo>
                      <a:pt x="1907" y="470"/>
                      <a:pt x="1903" y="465"/>
                      <a:pt x="1902" y="459"/>
                    </a:cubicBezTo>
                    <a:cubicBezTo>
                      <a:pt x="1902" y="459"/>
                      <a:pt x="1902" y="458"/>
                      <a:pt x="1902" y="458"/>
                    </a:cubicBezTo>
                    <a:cubicBezTo>
                      <a:pt x="1902" y="450"/>
                      <a:pt x="1909" y="444"/>
                      <a:pt x="1917" y="444"/>
                    </a:cubicBezTo>
                    <a:cubicBezTo>
                      <a:pt x="1917" y="444"/>
                      <a:pt x="1917" y="444"/>
                      <a:pt x="1918" y="444"/>
                    </a:cubicBezTo>
                    <a:cubicBezTo>
                      <a:pt x="1925" y="445"/>
                      <a:pt x="1931" y="451"/>
                      <a:pt x="1931" y="458"/>
                    </a:cubicBezTo>
                    <a:cubicBezTo>
                      <a:pt x="1931" y="458"/>
                      <a:pt x="1931" y="459"/>
                      <a:pt x="1931" y="459"/>
                    </a:cubicBezTo>
                    <a:close/>
                  </a:path>
                </a:pathLst>
              </a:custGeom>
              <a:solidFill>
                <a:schemeClr val="accent1"/>
              </a:solidFill>
              <a:ln>
                <a:noFill/>
              </a:ln>
            </p:spPr>
            <p:txBody>
              <a:bodyPr vert="horz" wrap="square" lIns="162560" tIns="81280" rIns="162560" bIns="81280" numCol="1" anchor="t" anchorCtr="0" compatLnSpc="1">
                <a:prstTxWarp prst="textNoShape">
                  <a:avLst/>
                </a:prstTxWarp>
              </a:bodyPr>
              <a:lstStyle/>
              <a:p>
                <a:pPr marL="0" marR="0" lvl="0" indent="0" algn="l" defTabSz="1625519"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Georgia"/>
                  <a:ea typeface="+mn-ea"/>
                  <a:cs typeface="+mn-cs"/>
                </a:endParaRPr>
              </a:p>
            </p:txBody>
          </p:sp>
          <p:sp>
            <p:nvSpPr>
              <p:cNvPr id="15" name="Freeform 14">
                <a:extLst>
                  <a:ext uri="{FF2B5EF4-FFF2-40B4-BE49-F238E27FC236}">
                    <a16:creationId xmlns:a16="http://schemas.microsoft.com/office/drawing/2014/main" id="{9AA17B51-E19B-CBED-CDC3-FC90DC967237}"/>
                  </a:ext>
                </a:extLst>
              </p:cNvPr>
              <p:cNvSpPr>
                <a:spLocks noEditPoints="1"/>
              </p:cNvSpPr>
              <p:nvPr/>
            </p:nvSpPr>
            <p:spPr bwMode="auto">
              <a:xfrm rot="16200000">
                <a:off x="815588" y="1487040"/>
                <a:ext cx="883299" cy="888113"/>
              </a:xfrm>
              <a:custGeom>
                <a:avLst/>
                <a:gdLst>
                  <a:gd name="T0" fmla="*/ 306 w 612"/>
                  <a:gd name="T1" fmla="*/ 613 h 613"/>
                  <a:gd name="T2" fmla="*/ 612 w 612"/>
                  <a:gd name="T3" fmla="*/ 306 h 613"/>
                  <a:gd name="T4" fmla="*/ 306 w 612"/>
                  <a:gd name="T5" fmla="*/ 0 h 613"/>
                  <a:gd name="T6" fmla="*/ 74 w 612"/>
                  <a:gd name="T7" fmla="*/ 106 h 613"/>
                  <a:gd name="T8" fmla="*/ 0 w 612"/>
                  <a:gd name="T9" fmla="*/ 306 h 613"/>
                  <a:gd name="T10" fmla="*/ 74 w 612"/>
                  <a:gd name="T11" fmla="*/ 507 h 613"/>
                  <a:gd name="T12" fmla="*/ 306 w 612"/>
                  <a:gd name="T13" fmla="*/ 613 h 613"/>
                  <a:gd name="T14" fmla="*/ 91 w 612"/>
                  <a:gd name="T15" fmla="*/ 120 h 613"/>
                  <a:gd name="T16" fmla="*/ 306 w 612"/>
                  <a:gd name="T17" fmla="*/ 22 h 613"/>
                  <a:gd name="T18" fmla="*/ 590 w 612"/>
                  <a:gd name="T19" fmla="*/ 306 h 613"/>
                  <a:gd name="T20" fmla="*/ 306 w 612"/>
                  <a:gd name="T21" fmla="*/ 591 h 613"/>
                  <a:gd name="T22" fmla="*/ 91 w 612"/>
                  <a:gd name="T23" fmla="*/ 492 h 613"/>
                  <a:gd name="T24" fmla="*/ 21 w 612"/>
                  <a:gd name="T25" fmla="*/ 306 h 613"/>
                  <a:gd name="T26" fmla="*/ 91 w 612"/>
                  <a:gd name="T27" fmla="*/ 120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2" h="613">
                    <a:moveTo>
                      <a:pt x="306" y="613"/>
                    </a:moveTo>
                    <a:cubicBezTo>
                      <a:pt x="475" y="613"/>
                      <a:pt x="612" y="475"/>
                      <a:pt x="612" y="306"/>
                    </a:cubicBezTo>
                    <a:cubicBezTo>
                      <a:pt x="612" y="138"/>
                      <a:pt x="475" y="0"/>
                      <a:pt x="306" y="0"/>
                    </a:cubicBezTo>
                    <a:cubicBezTo>
                      <a:pt x="217" y="0"/>
                      <a:pt x="132" y="39"/>
                      <a:pt x="74" y="106"/>
                    </a:cubicBezTo>
                    <a:cubicBezTo>
                      <a:pt x="26" y="162"/>
                      <a:pt x="0" y="233"/>
                      <a:pt x="0" y="306"/>
                    </a:cubicBezTo>
                    <a:cubicBezTo>
                      <a:pt x="0" y="380"/>
                      <a:pt x="26" y="451"/>
                      <a:pt x="74" y="507"/>
                    </a:cubicBezTo>
                    <a:cubicBezTo>
                      <a:pt x="132" y="574"/>
                      <a:pt x="217" y="613"/>
                      <a:pt x="306" y="613"/>
                    </a:cubicBezTo>
                    <a:close/>
                    <a:moveTo>
                      <a:pt x="91" y="120"/>
                    </a:moveTo>
                    <a:cubicBezTo>
                      <a:pt x="145" y="58"/>
                      <a:pt x="223" y="22"/>
                      <a:pt x="306" y="22"/>
                    </a:cubicBezTo>
                    <a:cubicBezTo>
                      <a:pt x="463" y="22"/>
                      <a:pt x="590" y="150"/>
                      <a:pt x="590" y="306"/>
                    </a:cubicBezTo>
                    <a:cubicBezTo>
                      <a:pt x="590" y="463"/>
                      <a:pt x="463" y="591"/>
                      <a:pt x="306" y="591"/>
                    </a:cubicBezTo>
                    <a:cubicBezTo>
                      <a:pt x="223" y="591"/>
                      <a:pt x="145" y="555"/>
                      <a:pt x="91" y="492"/>
                    </a:cubicBezTo>
                    <a:cubicBezTo>
                      <a:pt x="46" y="441"/>
                      <a:pt x="21" y="375"/>
                      <a:pt x="21" y="306"/>
                    </a:cubicBezTo>
                    <a:cubicBezTo>
                      <a:pt x="21" y="238"/>
                      <a:pt x="46" y="172"/>
                      <a:pt x="91" y="120"/>
                    </a:cubicBezTo>
                    <a:close/>
                  </a:path>
                </a:pathLst>
              </a:custGeom>
              <a:solidFill>
                <a:schemeClr val="accent2"/>
              </a:solidFill>
              <a:ln>
                <a:noFill/>
              </a:ln>
            </p:spPr>
            <p:txBody>
              <a:bodyPr vert="horz" wrap="square" lIns="162560" tIns="81280" rIns="162560" bIns="81280" numCol="1" anchor="t" anchorCtr="0" compatLnSpc="1">
                <a:prstTxWarp prst="textNoShape">
                  <a:avLst/>
                </a:prstTxWarp>
              </a:bodyPr>
              <a:lstStyle/>
              <a:p>
                <a:pPr marL="0" marR="0" lvl="0" indent="0" algn="l" defTabSz="1625519"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Georgia"/>
                  <a:ea typeface="+mn-ea"/>
                  <a:cs typeface="+mn-cs"/>
                </a:endParaRPr>
              </a:p>
            </p:txBody>
          </p:sp>
          <p:sp>
            <p:nvSpPr>
              <p:cNvPr id="16" name="Freeform 15">
                <a:extLst>
                  <a:ext uri="{FF2B5EF4-FFF2-40B4-BE49-F238E27FC236}">
                    <a16:creationId xmlns:a16="http://schemas.microsoft.com/office/drawing/2014/main" id="{726FAF5A-5A31-4A33-7C16-4D47903257F1}"/>
                  </a:ext>
                </a:extLst>
              </p:cNvPr>
              <p:cNvSpPr>
                <a:spLocks noEditPoints="1"/>
              </p:cNvSpPr>
              <p:nvPr/>
            </p:nvSpPr>
            <p:spPr bwMode="auto">
              <a:xfrm rot="16200000">
                <a:off x="815588" y="2901042"/>
                <a:ext cx="883299" cy="888113"/>
              </a:xfrm>
              <a:custGeom>
                <a:avLst/>
                <a:gdLst>
                  <a:gd name="T0" fmla="*/ 306 w 612"/>
                  <a:gd name="T1" fmla="*/ 0 h 613"/>
                  <a:gd name="T2" fmla="*/ 74 w 612"/>
                  <a:gd name="T3" fmla="*/ 106 h 613"/>
                  <a:gd name="T4" fmla="*/ 0 w 612"/>
                  <a:gd name="T5" fmla="*/ 306 h 613"/>
                  <a:gd name="T6" fmla="*/ 74 w 612"/>
                  <a:gd name="T7" fmla="*/ 507 h 613"/>
                  <a:gd name="T8" fmla="*/ 306 w 612"/>
                  <a:gd name="T9" fmla="*/ 613 h 613"/>
                  <a:gd name="T10" fmla="*/ 612 w 612"/>
                  <a:gd name="T11" fmla="*/ 306 h 613"/>
                  <a:gd name="T12" fmla="*/ 306 w 612"/>
                  <a:gd name="T13" fmla="*/ 0 h 613"/>
                  <a:gd name="T14" fmla="*/ 306 w 612"/>
                  <a:gd name="T15" fmla="*/ 591 h 613"/>
                  <a:gd name="T16" fmla="*/ 91 w 612"/>
                  <a:gd name="T17" fmla="*/ 492 h 613"/>
                  <a:gd name="T18" fmla="*/ 22 w 612"/>
                  <a:gd name="T19" fmla="*/ 306 h 613"/>
                  <a:gd name="T20" fmla="*/ 91 w 612"/>
                  <a:gd name="T21" fmla="*/ 120 h 613"/>
                  <a:gd name="T22" fmla="*/ 306 w 612"/>
                  <a:gd name="T23" fmla="*/ 22 h 613"/>
                  <a:gd name="T24" fmla="*/ 590 w 612"/>
                  <a:gd name="T25" fmla="*/ 306 h 613"/>
                  <a:gd name="T26" fmla="*/ 306 w 612"/>
                  <a:gd name="T27" fmla="*/ 591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2" h="613">
                    <a:moveTo>
                      <a:pt x="306" y="0"/>
                    </a:moveTo>
                    <a:cubicBezTo>
                      <a:pt x="217" y="0"/>
                      <a:pt x="133" y="39"/>
                      <a:pt x="74" y="106"/>
                    </a:cubicBezTo>
                    <a:cubicBezTo>
                      <a:pt x="26" y="162"/>
                      <a:pt x="0" y="233"/>
                      <a:pt x="0" y="306"/>
                    </a:cubicBezTo>
                    <a:cubicBezTo>
                      <a:pt x="0" y="380"/>
                      <a:pt x="26" y="451"/>
                      <a:pt x="74" y="507"/>
                    </a:cubicBezTo>
                    <a:cubicBezTo>
                      <a:pt x="133" y="574"/>
                      <a:pt x="217" y="613"/>
                      <a:pt x="306" y="613"/>
                    </a:cubicBezTo>
                    <a:cubicBezTo>
                      <a:pt x="475" y="613"/>
                      <a:pt x="612" y="475"/>
                      <a:pt x="612" y="306"/>
                    </a:cubicBezTo>
                    <a:cubicBezTo>
                      <a:pt x="612" y="138"/>
                      <a:pt x="475" y="0"/>
                      <a:pt x="306" y="0"/>
                    </a:cubicBezTo>
                    <a:close/>
                    <a:moveTo>
                      <a:pt x="306" y="591"/>
                    </a:moveTo>
                    <a:cubicBezTo>
                      <a:pt x="223" y="591"/>
                      <a:pt x="145" y="555"/>
                      <a:pt x="91" y="492"/>
                    </a:cubicBezTo>
                    <a:cubicBezTo>
                      <a:pt x="46" y="441"/>
                      <a:pt x="22" y="375"/>
                      <a:pt x="22" y="306"/>
                    </a:cubicBezTo>
                    <a:cubicBezTo>
                      <a:pt x="22" y="238"/>
                      <a:pt x="46" y="172"/>
                      <a:pt x="91" y="120"/>
                    </a:cubicBezTo>
                    <a:cubicBezTo>
                      <a:pt x="145" y="58"/>
                      <a:pt x="223" y="22"/>
                      <a:pt x="306" y="22"/>
                    </a:cubicBezTo>
                    <a:cubicBezTo>
                      <a:pt x="463" y="22"/>
                      <a:pt x="590" y="150"/>
                      <a:pt x="590" y="306"/>
                    </a:cubicBezTo>
                    <a:cubicBezTo>
                      <a:pt x="590" y="463"/>
                      <a:pt x="463" y="591"/>
                      <a:pt x="306" y="591"/>
                    </a:cubicBezTo>
                    <a:close/>
                  </a:path>
                </a:pathLst>
              </a:custGeom>
              <a:solidFill>
                <a:schemeClr val="accent2"/>
              </a:solidFill>
              <a:ln>
                <a:noFill/>
              </a:ln>
            </p:spPr>
            <p:txBody>
              <a:bodyPr vert="horz" wrap="square" lIns="162560" tIns="81280" rIns="162560" bIns="81280" numCol="1" anchor="t" anchorCtr="0" compatLnSpc="1">
                <a:prstTxWarp prst="textNoShape">
                  <a:avLst/>
                </a:prstTxWarp>
              </a:bodyPr>
              <a:lstStyle/>
              <a:p>
                <a:pPr marL="0" marR="0" lvl="0" indent="0" algn="l" defTabSz="1625519"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Georgia"/>
                  <a:ea typeface="+mn-ea"/>
                  <a:cs typeface="+mn-cs"/>
                </a:endParaRPr>
              </a:p>
            </p:txBody>
          </p:sp>
          <p:sp>
            <p:nvSpPr>
              <p:cNvPr id="17" name="Freeform 16">
                <a:extLst>
                  <a:ext uri="{FF2B5EF4-FFF2-40B4-BE49-F238E27FC236}">
                    <a16:creationId xmlns:a16="http://schemas.microsoft.com/office/drawing/2014/main" id="{BC9A545A-E608-4B00-D511-4364EA321BC5}"/>
                  </a:ext>
                </a:extLst>
              </p:cNvPr>
              <p:cNvSpPr>
                <a:spLocks noEditPoints="1"/>
              </p:cNvSpPr>
              <p:nvPr/>
            </p:nvSpPr>
            <p:spPr bwMode="auto">
              <a:xfrm rot="16200000">
                <a:off x="815588" y="4316249"/>
                <a:ext cx="883299" cy="888113"/>
              </a:xfrm>
              <a:custGeom>
                <a:avLst/>
                <a:gdLst>
                  <a:gd name="T0" fmla="*/ 306 w 612"/>
                  <a:gd name="T1" fmla="*/ 0 h 613"/>
                  <a:gd name="T2" fmla="*/ 75 w 612"/>
                  <a:gd name="T3" fmla="*/ 106 h 613"/>
                  <a:gd name="T4" fmla="*/ 0 w 612"/>
                  <a:gd name="T5" fmla="*/ 306 h 613"/>
                  <a:gd name="T6" fmla="*/ 75 w 612"/>
                  <a:gd name="T7" fmla="*/ 507 h 613"/>
                  <a:gd name="T8" fmla="*/ 306 w 612"/>
                  <a:gd name="T9" fmla="*/ 613 h 613"/>
                  <a:gd name="T10" fmla="*/ 612 w 612"/>
                  <a:gd name="T11" fmla="*/ 306 h 613"/>
                  <a:gd name="T12" fmla="*/ 306 w 612"/>
                  <a:gd name="T13" fmla="*/ 0 h 613"/>
                  <a:gd name="T14" fmla="*/ 306 w 612"/>
                  <a:gd name="T15" fmla="*/ 591 h 613"/>
                  <a:gd name="T16" fmla="*/ 91 w 612"/>
                  <a:gd name="T17" fmla="*/ 492 h 613"/>
                  <a:gd name="T18" fmla="*/ 22 w 612"/>
                  <a:gd name="T19" fmla="*/ 306 h 613"/>
                  <a:gd name="T20" fmla="*/ 91 w 612"/>
                  <a:gd name="T21" fmla="*/ 120 h 613"/>
                  <a:gd name="T22" fmla="*/ 306 w 612"/>
                  <a:gd name="T23" fmla="*/ 22 h 613"/>
                  <a:gd name="T24" fmla="*/ 591 w 612"/>
                  <a:gd name="T25" fmla="*/ 306 h 613"/>
                  <a:gd name="T26" fmla="*/ 306 w 612"/>
                  <a:gd name="T27" fmla="*/ 591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2" h="613">
                    <a:moveTo>
                      <a:pt x="306" y="0"/>
                    </a:moveTo>
                    <a:cubicBezTo>
                      <a:pt x="217" y="0"/>
                      <a:pt x="133" y="39"/>
                      <a:pt x="75" y="106"/>
                    </a:cubicBezTo>
                    <a:cubicBezTo>
                      <a:pt x="27" y="162"/>
                      <a:pt x="0" y="233"/>
                      <a:pt x="0" y="306"/>
                    </a:cubicBezTo>
                    <a:cubicBezTo>
                      <a:pt x="0" y="380"/>
                      <a:pt x="27" y="451"/>
                      <a:pt x="75" y="507"/>
                    </a:cubicBezTo>
                    <a:cubicBezTo>
                      <a:pt x="133" y="574"/>
                      <a:pt x="217" y="613"/>
                      <a:pt x="306" y="613"/>
                    </a:cubicBezTo>
                    <a:cubicBezTo>
                      <a:pt x="475" y="613"/>
                      <a:pt x="612" y="475"/>
                      <a:pt x="612" y="306"/>
                    </a:cubicBezTo>
                    <a:cubicBezTo>
                      <a:pt x="612" y="138"/>
                      <a:pt x="475" y="0"/>
                      <a:pt x="306" y="0"/>
                    </a:cubicBezTo>
                    <a:close/>
                    <a:moveTo>
                      <a:pt x="306" y="591"/>
                    </a:moveTo>
                    <a:cubicBezTo>
                      <a:pt x="224" y="591"/>
                      <a:pt x="145" y="555"/>
                      <a:pt x="91" y="492"/>
                    </a:cubicBezTo>
                    <a:cubicBezTo>
                      <a:pt x="46" y="441"/>
                      <a:pt x="22" y="375"/>
                      <a:pt x="22" y="306"/>
                    </a:cubicBezTo>
                    <a:cubicBezTo>
                      <a:pt x="22" y="238"/>
                      <a:pt x="46" y="172"/>
                      <a:pt x="91" y="120"/>
                    </a:cubicBezTo>
                    <a:cubicBezTo>
                      <a:pt x="145" y="58"/>
                      <a:pt x="224" y="22"/>
                      <a:pt x="306" y="22"/>
                    </a:cubicBezTo>
                    <a:cubicBezTo>
                      <a:pt x="463" y="22"/>
                      <a:pt x="591" y="150"/>
                      <a:pt x="591" y="306"/>
                    </a:cubicBezTo>
                    <a:cubicBezTo>
                      <a:pt x="591" y="463"/>
                      <a:pt x="463" y="591"/>
                      <a:pt x="306" y="591"/>
                    </a:cubicBezTo>
                    <a:close/>
                  </a:path>
                </a:pathLst>
              </a:custGeom>
              <a:solidFill>
                <a:schemeClr val="accent2"/>
              </a:solidFill>
              <a:ln>
                <a:noFill/>
              </a:ln>
            </p:spPr>
            <p:txBody>
              <a:bodyPr vert="horz" wrap="square" lIns="162560" tIns="81280" rIns="162560" bIns="81280" numCol="1" anchor="t" anchorCtr="0" compatLnSpc="1">
                <a:prstTxWarp prst="textNoShape">
                  <a:avLst/>
                </a:prstTxWarp>
              </a:bodyPr>
              <a:lstStyle/>
              <a:p>
                <a:pPr marL="0" marR="0" lvl="0" indent="0" algn="l" defTabSz="1625519"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Georgia"/>
                  <a:ea typeface="+mn-ea"/>
                  <a:cs typeface="+mn-cs"/>
                </a:endParaRPr>
              </a:p>
            </p:txBody>
          </p:sp>
          <p:sp>
            <p:nvSpPr>
              <p:cNvPr id="18" name="Freeform 17">
                <a:extLst>
                  <a:ext uri="{FF2B5EF4-FFF2-40B4-BE49-F238E27FC236}">
                    <a16:creationId xmlns:a16="http://schemas.microsoft.com/office/drawing/2014/main" id="{0FF86B1B-6AB7-3515-D88E-DC8413B0731B}"/>
                  </a:ext>
                </a:extLst>
              </p:cNvPr>
              <p:cNvSpPr>
                <a:spLocks noEditPoints="1"/>
              </p:cNvSpPr>
              <p:nvPr/>
            </p:nvSpPr>
            <p:spPr bwMode="auto">
              <a:xfrm rot="16200000">
                <a:off x="324465" y="3111885"/>
                <a:ext cx="1228864" cy="466423"/>
              </a:xfrm>
              <a:custGeom>
                <a:avLst/>
                <a:gdLst>
                  <a:gd name="T0" fmla="*/ 38 w 938"/>
                  <a:gd name="T1" fmla="*/ 355 h 355"/>
                  <a:gd name="T2" fmla="*/ 75 w 938"/>
                  <a:gd name="T3" fmla="*/ 317 h 355"/>
                  <a:gd name="T4" fmla="*/ 69 w 938"/>
                  <a:gd name="T5" fmla="*/ 297 h 355"/>
                  <a:gd name="T6" fmla="*/ 192 w 938"/>
                  <a:gd name="T7" fmla="*/ 149 h 355"/>
                  <a:gd name="T8" fmla="*/ 469 w 938"/>
                  <a:gd name="T9" fmla="*/ 22 h 355"/>
                  <a:gd name="T10" fmla="*/ 746 w 938"/>
                  <a:gd name="T11" fmla="*/ 149 h 355"/>
                  <a:gd name="T12" fmla="*/ 869 w 938"/>
                  <a:gd name="T13" fmla="*/ 297 h 355"/>
                  <a:gd name="T14" fmla="*/ 863 w 938"/>
                  <a:gd name="T15" fmla="*/ 317 h 355"/>
                  <a:gd name="T16" fmla="*/ 900 w 938"/>
                  <a:gd name="T17" fmla="*/ 355 h 355"/>
                  <a:gd name="T18" fmla="*/ 938 w 938"/>
                  <a:gd name="T19" fmla="*/ 317 h 355"/>
                  <a:gd name="T20" fmla="*/ 900 w 938"/>
                  <a:gd name="T21" fmla="*/ 280 h 355"/>
                  <a:gd name="T22" fmla="*/ 885 w 938"/>
                  <a:gd name="T23" fmla="*/ 283 h 355"/>
                  <a:gd name="T24" fmla="*/ 763 w 938"/>
                  <a:gd name="T25" fmla="*/ 135 h 355"/>
                  <a:gd name="T26" fmla="*/ 757 w 938"/>
                  <a:gd name="T27" fmla="*/ 139 h 355"/>
                  <a:gd name="T28" fmla="*/ 763 w 938"/>
                  <a:gd name="T29" fmla="*/ 134 h 355"/>
                  <a:gd name="T30" fmla="*/ 469 w 938"/>
                  <a:gd name="T31" fmla="*/ 0 h 355"/>
                  <a:gd name="T32" fmla="*/ 175 w 938"/>
                  <a:gd name="T33" fmla="*/ 135 h 355"/>
                  <a:gd name="T34" fmla="*/ 53 w 938"/>
                  <a:gd name="T35" fmla="*/ 283 h 355"/>
                  <a:gd name="T36" fmla="*/ 38 w 938"/>
                  <a:gd name="T37" fmla="*/ 280 h 355"/>
                  <a:gd name="T38" fmla="*/ 0 w 938"/>
                  <a:gd name="T39" fmla="*/ 317 h 355"/>
                  <a:gd name="T40" fmla="*/ 38 w 938"/>
                  <a:gd name="T41" fmla="*/ 355 h 355"/>
                  <a:gd name="T42" fmla="*/ 914 w 938"/>
                  <a:gd name="T43" fmla="*/ 317 h 355"/>
                  <a:gd name="T44" fmla="*/ 914 w 938"/>
                  <a:gd name="T45" fmla="*/ 318 h 355"/>
                  <a:gd name="T46" fmla="*/ 900 w 938"/>
                  <a:gd name="T47" fmla="*/ 331 h 355"/>
                  <a:gd name="T48" fmla="*/ 897 w 938"/>
                  <a:gd name="T49" fmla="*/ 331 h 355"/>
                  <a:gd name="T50" fmla="*/ 886 w 938"/>
                  <a:gd name="T51" fmla="*/ 318 h 355"/>
                  <a:gd name="T52" fmla="*/ 886 w 938"/>
                  <a:gd name="T53" fmla="*/ 317 h 355"/>
                  <a:gd name="T54" fmla="*/ 900 w 938"/>
                  <a:gd name="T55" fmla="*/ 303 h 355"/>
                  <a:gd name="T56" fmla="*/ 902 w 938"/>
                  <a:gd name="T57" fmla="*/ 303 h 355"/>
                  <a:gd name="T58" fmla="*/ 914 w 938"/>
                  <a:gd name="T59" fmla="*/ 317 h 355"/>
                  <a:gd name="T60" fmla="*/ 36 w 938"/>
                  <a:gd name="T61" fmla="*/ 303 h 355"/>
                  <a:gd name="T62" fmla="*/ 38 w 938"/>
                  <a:gd name="T63" fmla="*/ 303 h 355"/>
                  <a:gd name="T64" fmla="*/ 52 w 938"/>
                  <a:gd name="T65" fmla="*/ 317 h 355"/>
                  <a:gd name="T66" fmla="*/ 52 w 938"/>
                  <a:gd name="T67" fmla="*/ 318 h 355"/>
                  <a:gd name="T68" fmla="*/ 41 w 938"/>
                  <a:gd name="T69" fmla="*/ 331 h 355"/>
                  <a:gd name="T70" fmla="*/ 38 w 938"/>
                  <a:gd name="T71" fmla="*/ 331 h 355"/>
                  <a:gd name="T72" fmla="*/ 24 w 938"/>
                  <a:gd name="T73" fmla="*/ 318 h 355"/>
                  <a:gd name="T74" fmla="*/ 23 w 938"/>
                  <a:gd name="T75" fmla="*/ 317 h 355"/>
                  <a:gd name="T76" fmla="*/ 36 w 938"/>
                  <a:gd name="T77" fmla="*/ 303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8" h="355">
                    <a:moveTo>
                      <a:pt x="38" y="355"/>
                    </a:moveTo>
                    <a:cubicBezTo>
                      <a:pt x="58" y="355"/>
                      <a:pt x="75" y="338"/>
                      <a:pt x="75" y="317"/>
                    </a:cubicBezTo>
                    <a:cubicBezTo>
                      <a:pt x="75" y="310"/>
                      <a:pt x="73" y="303"/>
                      <a:pt x="69" y="297"/>
                    </a:cubicBezTo>
                    <a:cubicBezTo>
                      <a:pt x="192" y="149"/>
                      <a:pt x="192" y="149"/>
                      <a:pt x="192" y="149"/>
                    </a:cubicBezTo>
                    <a:cubicBezTo>
                      <a:pt x="262" y="68"/>
                      <a:pt x="363" y="22"/>
                      <a:pt x="469" y="22"/>
                    </a:cubicBezTo>
                    <a:cubicBezTo>
                      <a:pt x="575" y="22"/>
                      <a:pt x="676" y="68"/>
                      <a:pt x="746" y="149"/>
                    </a:cubicBezTo>
                    <a:cubicBezTo>
                      <a:pt x="869" y="297"/>
                      <a:pt x="869" y="297"/>
                      <a:pt x="869" y="297"/>
                    </a:cubicBezTo>
                    <a:cubicBezTo>
                      <a:pt x="865" y="303"/>
                      <a:pt x="863" y="310"/>
                      <a:pt x="863" y="317"/>
                    </a:cubicBezTo>
                    <a:cubicBezTo>
                      <a:pt x="863" y="338"/>
                      <a:pt x="880" y="355"/>
                      <a:pt x="900" y="355"/>
                    </a:cubicBezTo>
                    <a:cubicBezTo>
                      <a:pt x="921" y="355"/>
                      <a:pt x="938" y="338"/>
                      <a:pt x="938" y="317"/>
                    </a:cubicBezTo>
                    <a:cubicBezTo>
                      <a:pt x="938" y="297"/>
                      <a:pt x="921" y="280"/>
                      <a:pt x="900" y="280"/>
                    </a:cubicBezTo>
                    <a:cubicBezTo>
                      <a:pt x="895" y="280"/>
                      <a:pt x="890" y="281"/>
                      <a:pt x="885" y="283"/>
                    </a:cubicBezTo>
                    <a:cubicBezTo>
                      <a:pt x="763" y="135"/>
                      <a:pt x="763" y="135"/>
                      <a:pt x="763" y="135"/>
                    </a:cubicBezTo>
                    <a:cubicBezTo>
                      <a:pt x="757" y="139"/>
                      <a:pt x="757" y="139"/>
                      <a:pt x="757" y="139"/>
                    </a:cubicBezTo>
                    <a:cubicBezTo>
                      <a:pt x="763" y="134"/>
                      <a:pt x="763" y="134"/>
                      <a:pt x="763" y="134"/>
                    </a:cubicBezTo>
                    <a:cubicBezTo>
                      <a:pt x="689" y="49"/>
                      <a:pt x="582" y="0"/>
                      <a:pt x="469" y="0"/>
                    </a:cubicBezTo>
                    <a:cubicBezTo>
                      <a:pt x="356" y="0"/>
                      <a:pt x="249" y="49"/>
                      <a:pt x="175" y="135"/>
                    </a:cubicBezTo>
                    <a:cubicBezTo>
                      <a:pt x="53" y="283"/>
                      <a:pt x="53" y="283"/>
                      <a:pt x="53" y="283"/>
                    </a:cubicBezTo>
                    <a:cubicBezTo>
                      <a:pt x="48" y="281"/>
                      <a:pt x="43" y="280"/>
                      <a:pt x="38" y="280"/>
                    </a:cubicBezTo>
                    <a:cubicBezTo>
                      <a:pt x="17" y="280"/>
                      <a:pt x="0" y="297"/>
                      <a:pt x="0" y="317"/>
                    </a:cubicBezTo>
                    <a:cubicBezTo>
                      <a:pt x="0" y="338"/>
                      <a:pt x="17" y="355"/>
                      <a:pt x="38" y="355"/>
                    </a:cubicBezTo>
                    <a:close/>
                    <a:moveTo>
                      <a:pt x="914" y="317"/>
                    </a:moveTo>
                    <a:cubicBezTo>
                      <a:pt x="914" y="317"/>
                      <a:pt x="914" y="318"/>
                      <a:pt x="914" y="318"/>
                    </a:cubicBezTo>
                    <a:cubicBezTo>
                      <a:pt x="914" y="325"/>
                      <a:pt x="908" y="331"/>
                      <a:pt x="900" y="331"/>
                    </a:cubicBezTo>
                    <a:cubicBezTo>
                      <a:pt x="899" y="331"/>
                      <a:pt x="898" y="331"/>
                      <a:pt x="897" y="331"/>
                    </a:cubicBezTo>
                    <a:cubicBezTo>
                      <a:pt x="891" y="329"/>
                      <a:pt x="887" y="324"/>
                      <a:pt x="886" y="318"/>
                    </a:cubicBezTo>
                    <a:cubicBezTo>
                      <a:pt x="886" y="318"/>
                      <a:pt x="886" y="317"/>
                      <a:pt x="886" y="317"/>
                    </a:cubicBezTo>
                    <a:cubicBezTo>
                      <a:pt x="886" y="309"/>
                      <a:pt x="893" y="303"/>
                      <a:pt x="900" y="303"/>
                    </a:cubicBezTo>
                    <a:cubicBezTo>
                      <a:pt x="901" y="303"/>
                      <a:pt x="902" y="303"/>
                      <a:pt x="902" y="303"/>
                    </a:cubicBezTo>
                    <a:cubicBezTo>
                      <a:pt x="909" y="304"/>
                      <a:pt x="914" y="310"/>
                      <a:pt x="914" y="317"/>
                    </a:cubicBezTo>
                    <a:close/>
                    <a:moveTo>
                      <a:pt x="36" y="303"/>
                    </a:moveTo>
                    <a:cubicBezTo>
                      <a:pt x="36" y="303"/>
                      <a:pt x="37" y="303"/>
                      <a:pt x="38" y="303"/>
                    </a:cubicBezTo>
                    <a:cubicBezTo>
                      <a:pt x="45" y="303"/>
                      <a:pt x="52" y="309"/>
                      <a:pt x="52" y="317"/>
                    </a:cubicBezTo>
                    <a:cubicBezTo>
                      <a:pt x="52" y="317"/>
                      <a:pt x="52" y="318"/>
                      <a:pt x="52" y="318"/>
                    </a:cubicBezTo>
                    <a:cubicBezTo>
                      <a:pt x="51" y="324"/>
                      <a:pt x="47" y="329"/>
                      <a:pt x="41" y="331"/>
                    </a:cubicBezTo>
                    <a:cubicBezTo>
                      <a:pt x="40" y="331"/>
                      <a:pt x="39" y="331"/>
                      <a:pt x="38" y="331"/>
                    </a:cubicBezTo>
                    <a:cubicBezTo>
                      <a:pt x="30" y="331"/>
                      <a:pt x="24" y="325"/>
                      <a:pt x="24" y="318"/>
                    </a:cubicBezTo>
                    <a:cubicBezTo>
                      <a:pt x="24" y="318"/>
                      <a:pt x="23" y="317"/>
                      <a:pt x="23" y="317"/>
                    </a:cubicBezTo>
                    <a:cubicBezTo>
                      <a:pt x="23" y="310"/>
                      <a:pt x="29" y="304"/>
                      <a:pt x="36" y="303"/>
                    </a:cubicBezTo>
                    <a:close/>
                  </a:path>
                </a:pathLst>
              </a:custGeom>
              <a:solidFill>
                <a:schemeClr val="accent2"/>
              </a:solidFill>
              <a:ln>
                <a:noFill/>
              </a:ln>
            </p:spPr>
            <p:txBody>
              <a:bodyPr vert="horz" wrap="square" lIns="162560" tIns="81280" rIns="162560" bIns="81280" numCol="1" anchor="t" anchorCtr="0" compatLnSpc="1">
                <a:prstTxWarp prst="textNoShape">
                  <a:avLst/>
                </a:prstTxWarp>
              </a:bodyPr>
              <a:lstStyle/>
              <a:p>
                <a:pPr marL="0" marR="0" lvl="0" indent="0" algn="l" defTabSz="1625519"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Georgia"/>
                  <a:ea typeface="+mn-ea"/>
                  <a:cs typeface="+mn-cs"/>
                </a:endParaRPr>
              </a:p>
            </p:txBody>
          </p:sp>
          <p:pic>
            <p:nvPicPr>
              <p:cNvPr id="19" name="Picture 18" descr="Icon&#10;&#10;Description automatically generated">
                <a:extLst>
                  <a:ext uri="{FF2B5EF4-FFF2-40B4-BE49-F238E27FC236}">
                    <a16:creationId xmlns:a16="http://schemas.microsoft.com/office/drawing/2014/main" id="{187EDD94-7755-E445-8F81-B5658ECD4E75}"/>
                  </a:ext>
                </a:extLst>
              </p:cNvPr>
              <p:cNvPicPr>
                <a:picLocks noChangeAspect="1"/>
              </p:cNvPicPr>
              <p:nvPr/>
            </p:nvPicPr>
            <p:blipFill>
              <a:blip r:embed="rId5"/>
              <a:stretch>
                <a:fillRect/>
              </a:stretch>
            </p:blipFill>
            <p:spPr>
              <a:xfrm>
                <a:off x="1038862" y="3126722"/>
                <a:ext cx="436753" cy="436753"/>
              </a:xfrm>
              <a:prstGeom prst="rect">
                <a:avLst/>
              </a:prstGeom>
            </p:spPr>
          </p:pic>
          <p:pic>
            <p:nvPicPr>
              <p:cNvPr id="20" name="Picture 19" descr="Icon&#10;&#10;Description automatically generated">
                <a:extLst>
                  <a:ext uri="{FF2B5EF4-FFF2-40B4-BE49-F238E27FC236}">
                    <a16:creationId xmlns:a16="http://schemas.microsoft.com/office/drawing/2014/main" id="{24029074-9B20-B769-BCBB-8A2C5B11CB9E}"/>
                  </a:ext>
                </a:extLst>
              </p:cNvPr>
              <p:cNvPicPr>
                <a:picLocks noChangeAspect="1"/>
              </p:cNvPicPr>
              <p:nvPr/>
            </p:nvPicPr>
            <p:blipFill>
              <a:blip r:embed="rId6"/>
              <a:stretch>
                <a:fillRect/>
              </a:stretch>
            </p:blipFill>
            <p:spPr>
              <a:xfrm>
                <a:off x="1020009" y="4523076"/>
                <a:ext cx="474456" cy="474456"/>
              </a:xfrm>
              <a:prstGeom prst="rect">
                <a:avLst/>
              </a:prstGeom>
            </p:spPr>
          </p:pic>
          <p:pic>
            <p:nvPicPr>
              <p:cNvPr id="21" name="Picture 20" descr="Icon&#10;&#10;Description automatically generated">
                <a:extLst>
                  <a:ext uri="{FF2B5EF4-FFF2-40B4-BE49-F238E27FC236}">
                    <a16:creationId xmlns:a16="http://schemas.microsoft.com/office/drawing/2014/main" id="{79C2E66D-FCBD-0DCD-8768-243F3E95DFC5}"/>
                  </a:ext>
                </a:extLst>
              </p:cNvPr>
              <p:cNvPicPr>
                <a:picLocks noChangeAspect="1"/>
              </p:cNvPicPr>
              <p:nvPr/>
            </p:nvPicPr>
            <p:blipFill>
              <a:blip r:embed="rId7"/>
              <a:stretch>
                <a:fillRect/>
              </a:stretch>
            </p:blipFill>
            <p:spPr>
              <a:xfrm>
                <a:off x="1012457" y="1686314"/>
                <a:ext cx="489564" cy="489564"/>
              </a:xfrm>
              <a:prstGeom prst="rect">
                <a:avLst/>
              </a:prstGeom>
            </p:spPr>
          </p:pic>
        </p:grpSp>
      </p:grpSp>
      <p:grpSp>
        <p:nvGrpSpPr>
          <p:cNvPr id="23" name="Group 22">
            <a:extLst>
              <a:ext uri="{FF2B5EF4-FFF2-40B4-BE49-F238E27FC236}">
                <a16:creationId xmlns:a16="http://schemas.microsoft.com/office/drawing/2014/main" id="{CCEED917-D788-F8EE-8758-15B6CE95F10B}"/>
              </a:ext>
            </a:extLst>
          </p:cNvPr>
          <p:cNvGrpSpPr/>
          <p:nvPr/>
        </p:nvGrpSpPr>
        <p:grpSpPr>
          <a:xfrm>
            <a:off x="7729006" y="1637791"/>
            <a:ext cx="3541189" cy="3321775"/>
            <a:chOff x="7741706" y="1707492"/>
            <a:chExt cx="3541189" cy="3321775"/>
          </a:xfrm>
        </p:grpSpPr>
        <p:sp>
          <p:nvSpPr>
            <p:cNvPr id="24" name="Text Box 5">
              <a:extLst>
                <a:ext uri="{FF2B5EF4-FFF2-40B4-BE49-F238E27FC236}">
                  <a16:creationId xmlns:a16="http://schemas.microsoft.com/office/drawing/2014/main" id="{7F23FDD3-431F-B03D-DE13-2BC9BC68C691}"/>
                </a:ext>
              </a:extLst>
            </p:cNvPr>
            <p:cNvSpPr txBox="1">
              <a:spLocks noChangeArrowheads="1"/>
            </p:cNvSpPr>
            <p:nvPr/>
          </p:nvSpPr>
          <p:spPr bwMode="auto">
            <a:xfrm>
              <a:off x="8908184" y="4621783"/>
              <a:ext cx="1251801" cy="407484"/>
            </a:xfrm>
            <a:prstGeom prst="rect">
              <a:avLst/>
            </a:prstGeom>
            <a:noFill/>
            <a:ln w="12700">
              <a:noFill/>
              <a:miter lim="800000"/>
              <a:headEnd/>
              <a:tailEnd/>
            </a:ln>
          </p:spPr>
          <p:txBody>
            <a:bodyPr lIns="0" tIns="0" rIns="0" bIns="0">
              <a:spAutoFit/>
            </a:bodyPr>
            <a:lstStyle/>
            <a:p>
              <a:pPr marL="0" marR="0" lvl="0" indent="0" algn="ctr" defTabSz="2167196" rtl="0" eaLnBrk="1" fontAlgn="base" latinLnBrk="0" hangingPunct="1">
                <a:lnSpc>
                  <a:spcPct val="70000"/>
                </a:lnSpc>
                <a:spcBef>
                  <a:spcPct val="0"/>
                </a:spcBef>
                <a:spcAft>
                  <a:spcPct val="0"/>
                </a:spcAft>
                <a:buClrTx/>
                <a:buSzTx/>
                <a:buFontTx/>
                <a:buNone/>
                <a:tabLst/>
                <a:defRPr/>
              </a:pPr>
              <a:r>
                <a:rPr kumimoji="0" lang="en-GB" sz="1867" b="1" i="0" u="none" strike="noStrike" kern="1200" cap="none" spc="0" normalizeH="0" baseline="0" noProof="0" dirty="0">
                  <a:ln>
                    <a:noFill/>
                  </a:ln>
                  <a:solidFill>
                    <a:srgbClr val="000000"/>
                  </a:solidFill>
                  <a:effectLst/>
                  <a:uLnTx/>
                  <a:uFillTx/>
                  <a:latin typeface="Georgia"/>
                  <a:ea typeface="+mn-ea"/>
                  <a:cs typeface="Arial" charset="0"/>
                </a:rPr>
                <a:t>?</a:t>
              </a:r>
            </a:p>
            <a:p>
              <a:pPr marL="0" marR="0" lvl="0" indent="0" algn="ctr" defTabSz="2167196" rtl="0" eaLnBrk="1" fontAlgn="base" latinLnBrk="0" hangingPunct="1">
                <a:lnSpc>
                  <a:spcPct val="70000"/>
                </a:lnSpc>
                <a:spcBef>
                  <a:spcPct val="0"/>
                </a:spcBef>
                <a:spcAft>
                  <a:spcPct val="0"/>
                </a:spcAft>
                <a:buClrTx/>
                <a:buSzTx/>
                <a:buFontTx/>
                <a:buNone/>
                <a:tabLst/>
                <a:defRPr/>
              </a:pPr>
              <a:r>
                <a:rPr kumimoji="0" lang="en-GB" sz="1867" b="0" i="0" u="none" strike="noStrike" kern="1200" cap="none" spc="0" normalizeH="0" baseline="0" noProof="0" dirty="0">
                  <a:ln>
                    <a:noFill/>
                  </a:ln>
                  <a:solidFill>
                    <a:srgbClr val="000000"/>
                  </a:solidFill>
                  <a:effectLst/>
                  <a:uLnTx/>
                  <a:uFillTx/>
                  <a:latin typeface="Georgia"/>
                  <a:ea typeface="+mn-ea"/>
                  <a:cs typeface="Arial" charset="0"/>
                </a:rPr>
                <a:t>good fit</a:t>
              </a:r>
            </a:p>
          </p:txBody>
        </p:sp>
        <p:cxnSp>
          <p:nvCxnSpPr>
            <p:cNvPr id="25" name="Straight Arrow Connector 70">
              <a:extLst>
                <a:ext uri="{FF2B5EF4-FFF2-40B4-BE49-F238E27FC236}">
                  <a16:creationId xmlns:a16="http://schemas.microsoft.com/office/drawing/2014/main" id="{9241C0A3-1C65-01A9-A92B-49CDA014F443}"/>
                </a:ext>
              </a:extLst>
            </p:cNvPr>
            <p:cNvCxnSpPr>
              <a:cxnSpLocks/>
              <a:stCxn id="28" idx="2"/>
              <a:endCxn id="29" idx="0"/>
            </p:cNvCxnSpPr>
            <p:nvPr/>
          </p:nvCxnSpPr>
          <p:spPr>
            <a:xfrm rot="16200000" flipH="1">
              <a:off x="8681286" y="2280998"/>
              <a:ext cx="699939" cy="962089"/>
            </a:xfrm>
            <a:prstGeom prst="bentConnector3">
              <a:avLst>
                <a:gd name="adj1" fmla="val 50000"/>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26" name="Freeform: Shape 25">
              <a:extLst>
                <a:ext uri="{FF2B5EF4-FFF2-40B4-BE49-F238E27FC236}">
                  <a16:creationId xmlns:a16="http://schemas.microsoft.com/office/drawing/2014/main" id="{7430D806-CDE3-9F4B-17D2-8703B5D33AAF}"/>
                </a:ext>
              </a:extLst>
            </p:cNvPr>
            <p:cNvSpPr/>
            <p:nvPr/>
          </p:nvSpPr>
          <p:spPr>
            <a:xfrm>
              <a:off x="8830104" y="3112015"/>
              <a:ext cx="1364393" cy="1363785"/>
            </a:xfrm>
            <a:custGeom>
              <a:avLst/>
              <a:gdLst>
                <a:gd name="connsiteX0" fmla="*/ 867294 w 867293"/>
                <a:gd name="connsiteY0" fmla="*/ 433647 h 867293"/>
                <a:gd name="connsiteX1" fmla="*/ 433647 w 867293"/>
                <a:gd name="connsiteY1" fmla="*/ 867293 h 867293"/>
                <a:gd name="connsiteX2" fmla="*/ 0 w 867293"/>
                <a:gd name="connsiteY2" fmla="*/ 433647 h 867293"/>
                <a:gd name="connsiteX3" fmla="*/ 433647 w 867293"/>
                <a:gd name="connsiteY3" fmla="*/ 0 h 867293"/>
                <a:gd name="connsiteX4" fmla="*/ 867294 w 867293"/>
                <a:gd name="connsiteY4" fmla="*/ 433647 h 867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293" h="867293">
                  <a:moveTo>
                    <a:pt x="867294" y="433647"/>
                  </a:moveTo>
                  <a:cubicBezTo>
                    <a:pt x="867294" y="673143"/>
                    <a:pt x="673143" y="867293"/>
                    <a:pt x="433647" y="867293"/>
                  </a:cubicBezTo>
                  <a:cubicBezTo>
                    <a:pt x="194151" y="867293"/>
                    <a:pt x="0" y="673143"/>
                    <a:pt x="0" y="433647"/>
                  </a:cubicBezTo>
                  <a:cubicBezTo>
                    <a:pt x="0" y="194150"/>
                    <a:pt x="194151" y="0"/>
                    <a:pt x="433647" y="0"/>
                  </a:cubicBezTo>
                  <a:cubicBezTo>
                    <a:pt x="673143" y="0"/>
                    <a:pt x="867294" y="194150"/>
                    <a:pt x="867294" y="433647"/>
                  </a:cubicBezTo>
                  <a:close/>
                </a:path>
              </a:pathLst>
            </a:custGeom>
            <a:gradFill flip="none" rotWithShape="1">
              <a:gsLst>
                <a:gs pos="0">
                  <a:schemeClr val="accent3"/>
                </a:gs>
                <a:gs pos="100000">
                  <a:schemeClr val="accent2"/>
                </a:gs>
              </a:gsLst>
              <a:lin ang="10800000" scaled="1"/>
              <a:tileRect/>
            </a:gradFill>
            <a:ln>
              <a:noFill/>
            </a:ln>
            <a:effectLst/>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867"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27" name="TextBox 26">
              <a:extLst>
                <a:ext uri="{FF2B5EF4-FFF2-40B4-BE49-F238E27FC236}">
                  <a16:creationId xmlns:a16="http://schemas.microsoft.com/office/drawing/2014/main" id="{DF8AAF6D-941E-5C4F-DB8D-2FD832215F38}"/>
                </a:ext>
              </a:extLst>
            </p:cNvPr>
            <p:cNvSpPr txBox="1"/>
            <p:nvPr/>
          </p:nvSpPr>
          <p:spPr>
            <a:xfrm>
              <a:off x="9665887" y="1707492"/>
              <a:ext cx="1617008" cy="704581"/>
            </a:xfrm>
            <a:prstGeom prst="rect">
              <a:avLst/>
            </a:prstGeom>
            <a:noFill/>
            <a:ln w="19050">
              <a:solidFill>
                <a:schemeClr val="accent2"/>
              </a:solidFill>
            </a:ln>
          </p:spPr>
          <p:txBody>
            <a:bodyPr wrap="square" lIns="48000" tIns="48000" rIns="48000" bIns="48000" rtlCol="0" anchor="ctr">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867" b="0" i="0" u="none" strike="noStrike" kern="1200" cap="none" spc="0" normalizeH="0" baseline="0" noProof="0">
                  <a:ln>
                    <a:noFill/>
                  </a:ln>
                  <a:solidFill>
                    <a:srgbClr val="000000"/>
                  </a:solidFill>
                  <a:effectLst/>
                  <a:uLnTx/>
                  <a:uFillTx/>
                  <a:latin typeface="Georgia"/>
                  <a:ea typeface="+mn-ea"/>
                  <a:cs typeface="+mn-cs"/>
                </a:rPr>
                <a:t>Treatment</a:t>
              </a:r>
            </a:p>
          </p:txBody>
        </p:sp>
        <p:sp>
          <p:nvSpPr>
            <p:cNvPr id="28" name="TextBox 27">
              <a:extLst>
                <a:ext uri="{FF2B5EF4-FFF2-40B4-BE49-F238E27FC236}">
                  <a16:creationId xmlns:a16="http://schemas.microsoft.com/office/drawing/2014/main" id="{4582882F-2DB3-0A19-D0EF-1AB739E14403}"/>
                </a:ext>
              </a:extLst>
            </p:cNvPr>
            <p:cNvSpPr txBox="1"/>
            <p:nvPr/>
          </p:nvSpPr>
          <p:spPr>
            <a:xfrm>
              <a:off x="7741706" y="1707492"/>
              <a:ext cx="1617008" cy="704581"/>
            </a:xfrm>
            <a:prstGeom prst="rect">
              <a:avLst/>
            </a:prstGeom>
            <a:noFill/>
            <a:ln w="19050">
              <a:solidFill>
                <a:schemeClr val="accent2"/>
              </a:solidFill>
            </a:ln>
          </p:spPr>
          <p:txBody>
            <a:bodyPr wrap="square" lIns="48000" tIns="48000" rIns="48000" bIns="48000" rtlCol="0" anchor="ctr">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867" b="0" i="0" u="none" strike="noStrike" kern="1200" cap="none" spc="0" normalizeH="0" baseline="0" noProof="0">
                  <a:ln>
                    <a:noFill/>
                  </a:ln>
                  <a:solidFill>
                    <a:srgbClr val="000000"/>
                  </a:solidFill>
                  <a:effectLst/>
                  <a:uLnTx/>
                  <a:uFillTx/>
                  <a:latin typeface="Georgia"/>
                  <a:ea typeface="+mn-ea"/>
                  <a:cs typeface="+mn-cs"/>
                </a:rPr>
                <a:t>Illness</a:t>
              </a:r>
            </a:p>
          </p:txBody>
        </p:sp>
        <p:sp>
          <p:nvSpPr>
            <p:cNvPr id="29" name="Rectangle 28">
              <a:extLst>
                <a:ext uri="{FF2B5EF4-FFF2-40B4-BE49-F238E27FC236}">
                  <a16:creationId xmlns:a16="http://schemas.microsoft.com/office/drawing/2014/main" id="{318DF7F5-9024-1EC3-674F-2935E07785C1}"/>
                </a:ext>
              </a:extLst>
            </p:cNvPr>
            <p:cNvSpPr/>
            <p:nvPr/>
          </p:nvSpPr>
          <p:spPr>
            <a:xfrm>
              <a:off x="9413950" y="3112011"/>
              <a:ext cx="196701" cy="6798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1867" b="0" i="0" u="none" strike="noStrike" kern="1200" cap="none" spc="0" normalizeH="0" baseline="0" noProof="0">
                <a:ln>
                  <a:noFill/>
                </a:ln>
                <a:solidFill>
                  <a:prstClr val="white"/>
                </a:solidFill>
                <a:effectLst/>
                <a:uLnTx/>
                <a:uFillTx/>
                <a:latin typeface="Georgia"/>
                <a:ea typeface="+mn-ea"/>
                <a:cs typeface="+mn-cs"/>
              </a:endParaRPr>
            </a:p>
          </p:txBody>
        </p:sp>
        <p:cxnSp>
          <p:nvCxnSpPr>
            <p:cNvPr id="30" name="Straight Arrow Connector 70">
              <a:extLst>
                <a:ext uri="{FF2B5EF4-FFF2-40B4-BE49-F238E27FC236}">
                  <a16:creationId xmlns:a16="http://schemas.microsoft.com/office/drawing/2014/main" id="{3053F86B-CAE5-F957-EA7B-F38E32026314}"/>
                </a:ext>
              </a:extLst>
            </p:cNvPr>
            <p:cNvCxnSpPr>
              <a:cxnSpLocks/>
              <a:stCxn id="27" idx="2"/>
              <a:endCxn id="29" idx="0"/>
            </p:cNvCxnSpPr>
            <p:nvPr/>
          </p:nvCxnSpPr>
          <p:spPr>
            <a:xfrm rot="5400000">
              <a:off x="9643376" y="2280996"/>
              <a:ext cx="699939" cy="962092"/>
            </a:xfrm>
            <a:prstGeom prst="bentConnector3">
              <a:avLst>
                <a:gd name="adj1" fmla="val 50000"/>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pic>
          <p:nvPicPr>
            <p:cNvPr id="31" name="Picture 30" descr="Icon&#10;&#10;Description automatically generated">
              <a:extLst>
                <a:ext uri="{FF2B5EF4-FFF2-40B4-BE49-F238E27FC236}">
                  <a16:creationId xmlns:a16="http://schemas.microsoft.com/office/drawing/2014/main" id="{8D6F9917-3D17-8689-A2C1-EFD90BC2D292}"/>
                </a:ext>
              </a:extLst>
            </p:cNvPr>
            <p:cNvPicPr>
              <a:picLocks noChangeAspect="1"/>
            </p:cNvPicPr>
            <p:nvPr/>
          </p:nvPicPr>
          <p:blipFill>
            <a:blip r:embed="rId8"/>
            <a:stretch>
              <a:fillRect/>
            </a:stretch>
          </p:blipFill>
          <p:spPr>
            <a:xfrm>
              <a:off x="9088604" y="3370211"/>
              <a:ext cx="847396" cy="847396"/>
            </a:xfrm>
            <a:prstGeom prst="rect">
              <a:avLst/>
            </a:prstGeom>
          </p:spPr>
        </p:pic>
      </p:grpSp>
      <p:sp>
        <p:nvSpPr>
          <p:cNvPr id="3" name="Text Placeholder 7">
            <a:extLst>
              <a:ext uri="{FF2B5EF4-FFF2-40B4-BE49-F238E27FC236}">
                <a16:creationId xmlns:a16="http://schemas.microsoft.com/office/drawing/2014/main" id="{91BB75AF-3E91-9E18-0DDE-0FF080834283}"/>
              </a:ext>
            </a:extLst>
          </p:cNvPr>
          <p:cNvSpPr txBox="1">
            <a:spLocks/>
          </p:cNvSpPr>
          <p:nvPr/>
        </p:nvSpPr>
        <p:spPr>
          <a:xfrm>
            <a:off x="670559" y="5834619"/>
            <a:ext cx="10035538" cy="674031"/>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1. Horne, R., &amp; Weinman, J. (2002). Self-regulation and self-management in asthma: exploring the role of illness perceptions and treatment beliefs in explaining </a:t>
            </a:r>
            <a:b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b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non-adherence to preventer medication. Psychology &amp; Health, 17(1), 17–32. 2. Halm EA, Mora P, Leventhal H. No symptoms, no asthma: the acute episodic disease </a:t>
            </a:r>
            <a:b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b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belief is associated with poor self-management among inner-city adults with persistent asthma. Chest. 2006 Mar;129(3):573-80. 3. Hall S, Weinman J, Marteau TM. </a:t>
            </a:r>
            <a:b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b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The motivating impact of informing women smokers of a link between smoking and cervical cancer: the role of coherence. Health Psychol. 2004 Jul;23(4):419-24. </a:t>
            </a:r>
          </a:p>
        </p:txBody>
      </p:sp>
      <p:sp>
        <p:nvSpPr>
          <p:cNvPr id="33" name="TextBox 32">
            <a:extLst>
              <a:ext uri="{FF2B5EF4-FFF2-40B4-BE49-F238E27FC236}">
                <a16:creationId xmlns:a16="http://schemas.microsoft.com/office/drawing/2014/main" id="{84E32F52-B203-6433-AB18-1338D936368D}"/>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a:solidFill>
                  <a:srgbClr val="595959"/>
                </a:solidFill>
              </a:rPr>
              <a:t>GLO2248421</a:t>
            </a:r>
          </a:p>
        </p:txBody>
      </p:sp>
    </p:spTree>
    <p:extLst>
      <p:ext uri="{BB962C8B-B14F-4D97-AF65-F5344CB8AC3E}">
        <p14:creationId xmlns:p14="http://schemas.microsoft.com/office/powerpoint/2010/main" val="2088080840"/>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7617800-854A-A6D1-BA3B-B08FCEBAF08A}"/>
              </a:ext>
            </a:extLst>
          </p:cNvPr>
          <p:cNvGraphicFramePr>
            <a:graphicFrameLocks noChangeAspect="1"/>
          </p:cNvGraphicFramePr>
          <p:nvPr>
            <p:custDataLst>
              <p:tags r:id="rId1"/>
            </p:custDataLst>
            <p:extLst>
              <p:ext uri="{D42A27DB-BD31-4B8C-83A1-F6EECF244321}">
                <p14:modId xmlns:p14="http://schemas.microsoft.com/office/powerpoint/2010/main" val="234116976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B7617800-854A-A6D1-BA3B-B08FCEBAF08A}"/>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2" name="Arrow: Right 11">
            <a:extLst>
              <a:ext uri="{FF2B5EF4-FFF2-40B4-BE49-F238E27FC236}">
                <a16:creationId xmlns:a16="http://schemas.microsoft.com/office/drawing/2014/main" id="{14B48696-2C2D-6AFB-FAA6-E74F0353D1E9}"/>
              </a:ext>
            </a:extLst>
          </p:cNvPr>
          <p:cNvSpPr/>
          <p:nvPr/>
        </p:nvSpPr>
        <p:spPr>
          <a:xfrm rot="5400000">
            <a:off x="5948511" y="2048207"/>
            <a:ext cx="303873" cy="206484"/>
          </a:xfrm>
          <a:prstGeom prst="rightArrow">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2" name="Title 1">
            <a:extLst>
              <a:ext uri="{FF2B5EF4-FFF2-40B4-BE49-F238E27FC236}">
                <a16:creationId xmlns:a16="http://schemas.microsoft.com/office/drawing/2014/main" id="{9D5D9BB5-3C8E-8D08-8C65-52747A4AC0D8}"/>
              </a:ext>
            </a:extLst>
          </p:cNvPr>
          <p:cNvSpPr>
            <a:spLocks noGrp="1"/>
          </p:cNvSpPr>
          <p:nvPr>
            <p:ph type="title"/>
          </p:nvPr>
        </p:nvSpPr>
        <p:spPr/>
        <p:txBody>
          <a:bodyPr vert="horz"/>
          <a:lstStyle/>
          <a:p>
            <a:r>
              <a:rPr lang="en-US" dirty="0"/>
              <a:t>Leventhal’s common-sense model: Illness perceptions</a:t>
            </a:r>
          </a:p>
        </p:txBody>
      </p:sp>
      <p:grpSp>
        <p:nvGrpSpPr>
          <p:cNvPr id="6" name="Group 5">
            <a:extLst>
              <a:ext uri="{FF2B5EF4-FFF2-40B4-BE49-F238E27FC236}">
                <a16:creationId xmlns:a16="http://schemas.microsoft.com/office/drawing/2014/main" id="{FE92BE56-84CD-1E2F-2D89-AC1E086485EB}"/>
              </a:ext>
            </a:extLst>
          </p:cNvPr>
          <p:cNvGrpSpPr>
            <a:grpSpLocks noChangeAspect="1"/>
          </p:cNvGrpSpPr>
          <p:nvPr/>
        </p:nvGrpSpPr>
        <p:grpSpPr>
          <a:xfrm>
            <a:off x="670560" y="1454077"/>
            <a:ext cx="10947400" cy="593884"/>
            <a:chOff x="477072" y="899488"/>
            <a:chExt cx="8104266" cy="748039"/>
          </a:xfrm>
        </p:grpSpPr>
        <p:sp>
          <p:nvSpPr>
            <p:cNvPr id="7" name="Rectangle: Rounded Corners 13">
              <a:extLst>
                <a:ext uri="{FF2B5EF4-FFF2-40B4-BE49-F238E27FC236}">
                  <a16:creationId xmlns:a16="http://schemas.microsoft.com/office/drawing/2014/main" id="{94CFAB26-B34B-F5DC-F54C-FC93BD19A89C}"/>
                </a:ext>
              </a:extLst>
            </p:cNvPr>
            <p:cNvSpPr/>
            <p:nvPr/>
          </p:nvSpPr>
          <p:spPr>
            <a:xfrm>
              <a:off x="477072" y="899488"/>
              <a:ext cx="8104266" cy="74803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8" name="Rectangle: Rounded Corners 11">
              <a:extLst>
                <a:ext uri="{FF2B5EF4-FFF2-40B4-BE49-F238E27FC236}">
                  <a16:creationId xmlns:a16="http://schemas.microsoft.com/office/drawing/2014/main" id="{A19AB636-5C41-3773-B942-E15534D9F14C}"/>
                </a:ext>
              </a:extLst>
            </p:cNvPr>
            <p:cNvSpPr/>
            <p:nvPr/>
          </p:nvSpPr>
          <p:spPr>
            <a:xfrm>
              <a:off x="529369" y="975813"/>
              <a:ext cx="7984315" cy="594737"/>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Georgia"/>
                  <a:ea typeface="+mn-ea"/>
                  <a:cs typeface="+mn-cs"/>
                </a:rPr>
                <a:t>Health threat e.g. Symptoms or Diagnosis</a:t>
              </a:r>
            </a:p>
          </p:txBody>
        </p:sp>
      </p:grpSp>
      <p:grpSp>
        <p:nvGrpSpPr>
          <p:cNvPr id="9" name="Group 8">
            <a:extLst>
              <a:ext uri="{FF2B5EF4-FFF2-40B4-BE49-F238E27FC236}">
                <a16:creationId xmlns:a16="http://schemas.microsoft.com/office/drawing/2014/main" id="{A0E814B3-6678-FE29-C55F-3C166C038B6C}"/>
              </a:ext>
            </a:extLst>
          </p:cNvPr>
          <p:cNvGrpSpPr>
            <a:grpSpLocks noChangeAspect="1"/>
          </p:cNvGrpSpPr>
          <p:nvPr/>
        </p:nvGrpSpPr>
        <p:grpSpPr>
          <a:xfrm>
            <a:off x="670560" y="4930616"/>
            <a:ext cx="10947400" cy="593884"/>
            <a:chOff x="477072" y="899488"/>
            <a:chExt cx="8104266" cy="748039"/>
          </a:xfrm>
        </p:grpSpPr>
        <p:sp>
          <p:nvSpPr>
            <p:cNvPr id="10" name="Rectangle: Rounded Corners 24">
              <a:extLst>
                <a:ext uri="{FF2B5EF4-FFF2-40B4-BE49-F238E27FC236}">
                  <a16:creationId xmlns:a16="http://schemas.microsoft.com/office/drawing/2014/main" id="{4C85BF4F-C692-01F8-25AC-1F33A166C441}"/>
                </a:ext>
              </a:extLst>
            </p:cNvPr>
            <p:cNvSpPr/>
            <p:nvPr/>
          </p:nvSpPr>
          <p:spPr>
            <a:xfrm>
              <a:off x="477072" y="899488"/>
              <a:ext cx="8104266" cy="74803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11" name="Rectangle: Rounded Corners 25">
              <a:extLst>
                <a:ext uri="{FF2B5EF4-FFF2-40B4-BE49-F238E27FC236}">
                  <a16:creationId xmlns:a16="http://schemas.microsoft.com/office/drawing/2014/main" id="{2F9C6BEE-F214-12FE-0332-35535F188448}"/>
                </a:ext>
              </a:extLst>
            </p:cNvPr>
            <p:cNvSpPr/>
            <p:nvPr/>
          </p:nvSpPr>
          <p:spPr>
            <a:xfrm>
              <a:off x="529369" y="975813"/>
              <a:ext cx="7984315" cy="594737"/>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21920" tIns="60960" rIns="121920" bIns="6096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Georgia"/>
                  <a:ea typeface="+mn-ea"/>
                  <a:cs typeface="+mn-cs"/>
                </a:rPr>
                <a:t>Illness behavior (coping response)</a:t>
              </a:r>
            </a:p>
          </p:txBody>
        </p:sp>
      </p:grpSp>
      <p:sp>
        <p:nvSpPr>
          <p:cNvPr id="13" name="Arrow: Right 12">
            <a:extLst>
              <a:ext uri="{FF2B5EF4-FFF2-40B4-BE49-F238E27FC236}">
                <a16:creationId xmlns:a16="http://schemas.microsoft.com/office/drawing/2014/main" id="{0DD76AF2-CED1-70DE-40D7-76881B8FC9A5}"/>
              </a:ext>
            </a:extLst>
          </p:cNvPr>
          <p:cNvSpPr/>
          <p:nvPr/>
        </p:nvSpPr>
        <p:spPr>
          <a:xfrm rot="5400000">
            <a:off x="5948512" y="4682586"/>
            <a:ext cx="303872" cy="206483"/>
          </a:xfrm>
          <a:prstGeom prs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14" name="Rectangle 6">
            <a:extLst>
              <a:ext uri="{FF2B5EF4-FFF2-40B4-BE49-F238E27FC236}">
                <a16:creationId xmlns:a16="http://schemas.microsoft.com/office/drawing/2014/main" id="{2D6D1C1B-7EF1-3219-F272-4EE423B18C52}"/>
              </a:ext>
            </a:extLst>
          </p:cNvPr>
          <p:cNvSpPr>
            <a:spLocks noChangeArrowheads="1"/>
          </p:cNvSpPr>
          <p:nvPr/>
        </p:nvSpPr>
        <p:spPr bwMode="invGray">
          <a:xfrm>
            <a:off x="670560" y="2284811"/>
            <a:ext cx="10947400" cy="2409127"/>
          </a:xfrm>
          <a:prstGeom prst="rect">
            <a:avLst/>
          </a:prstGeom>
          <a:solidFill>
            <a:schemeClr val="accent2"/>
          </a:solidFill>
          <a:ln w="9525">
            <a:noFill/>
            <a:miter lim="800000"/>
            <a:headEnd/>
            <a:tailEnd/>
          </a:ln>
        </p:spPr>
        <p:txBody>
          <a:bodyPr lIns="122767" tIns="61385" rIns="122767" bIns="61385" anchor="ctr"/>
          <a:lstStyle/>
          <a:p>
            <a:pPr marL="512207" marR="0" lvl="0" indent="-512207" algn="ctr" defTabSz="1625519" rtl="0" eaLnBrk="0" fontAlgn="auto" latinLnBrk="0" hangingPunct="0">
              <a:lnSpc>
                <a:spcPct val="85000"/>
              </a:lnSpc>
              <a:spcBef>
                <a:spcPct val="60000"/>
              </a:spcBef>
              <a:spcAft>
                <a:spcPts val="0"/>
              </a:spcAft>
              <a:buClrTx/>
              <a:buSzTx/>
              <a:buFontTx/>
              <a:buNone/>
              <a:tabLst>
                <a:tab pos="4571771" algn="l"/>
              </a:tabLst>
              <a:defRPr/>
            </a:pPr>
            <a:endParaRPr kumimoji="0" lang="en-GB" sz="1600" b="0" i="0" u="none" strike="noStrike" kern="1200" cap="none" spc="0" normalizeH="0" baseline="0" noProof="0">
              <a:ln>
                <a:noFill/>
              </a:ln>
              <a:solidFill>
                <a:srgbClr val="FFFFFF"/>
              </a:solidFill>
              <a:effectLst/>
              <a:uLnTx/>
              <a:uFillTx/>
              <a:latin typeface="Georgia"/>
              <a:ea typeface="+mn-ea"/>
              <a:cs typeface="+mn-cs"/>
            </a:endParaRPr>
          </a:p>
        </p:txBody>
      </p:sp>
      <p:sp>
        <p:nvSpPr>
          <p:cNvPr id="15" name="Rectangle 6">
            <a:extLst>
              <a:ext uri="{FF2B5EF4-FFF2-40B4-BE49-F238E27FC236}">
                <a16:creationId xmlns:a16="http://schemas.microsoft.com/office/drawing/2014/main" id="{CE5402C0-62D0-36BD-8F4F-93939E714612}"/>
              </a:ext>
            </a:extLst>
          </p:cNvPr>
          <p:cNvSpPr>
            <a:spLocks noChangeArrowheads="1"/>
          </p:cNvSpPr>
          <p:nvPr/>
        </p:nvSpPr>
        <p:spPr bwMode="invGray">
          <a:xfrm>
            <a:off x="780980" y="2359302"/>
            <a:ext cx="10745919" cy="2259007"/>
          </a:xfrm>
          <a:prstGeom prst="rect">
            <a:avLst/>
          </a:prstGeom>
          <a:solidFill>
            <a:schemeClr val="bg1"/>
          </a:solidFill>
          <a:ln w="9525">
            <a:noFill/>
            <a:miter lim="800000"/>
            <a:headEnd/>
            <a:tailEnd/>
          </a:ln>
          <a:effectLst>
            <a:outerShdw blurRad="50800" dist="38100" dir="2700000" algn="tl" rotWithShape="0">
              <a:prstClr val="black">
                <a:alpha val="40000"/>
              </a:prstClr>
            </a:outerShdw>
          </a:effectLst>
        </p:spPr>
        <p:txBody>
          <a:bodyPr lIns="240000" tIns="61385" rIns="122767" bIns="61385" anchor="ctr"/>
          <a:lstStyle/>
          <a:p>
            <a:pPr marL="512207" marR="0" lvl="0" indent="-512207" algn="ctr" defTabSz="1625519" rtl="0" eaLnBrk="0" fontAlgn="auto" latinLnBrk="0" hangingPunct="0">
              <a:lnSpc>
                <a:spcPct val="85000"/>
              </a:lnSpc>
              <a:spcBef>
                <a:spcPct val="60000"/>
              </a:spcBef>
              <a:spcAft>
                <a:spcPts val="0"/>
              </a:spcAft>
              <a:buClrTx/>
              <a:buSzTx/>
              <a:buFontTx/>
              <a:buNone/>
              <a:tabLst>
                <a:tab pos="4571771" algn="l"/>
              </a:tabLst>
              <a:defRPr/>
            </a:pPr>
            <a:r>
              <a:rPr kumimoji="0" lang="en-GB" sz="1600" b="1" i="0" u="none" strike="noStrike" kern="1200" cap="none" spc="0" normalizeH="0" baseline="0" noProof="0" dirty="0">
                <a:ln>
                  <a:noFill/>
                </a:ln>
                <a:solidFill>
                  <a:srgbClr val="000000"/>
                </a:solidFill>
                <a:effectLst/>
                <a:uLnTx/>
                <a:uFillTx/>
                <a:latin typeface="Georgia"/>
                <a:ea typeface="+mn-ea"/>
                <a:cs typeface="+mn-cs"/>
              </a:rPr>
              <a:t>Illness representations: Mental map/model</a:t>
            </a:r>
          </a:p>
          <a:p>
            <a:pPr marL="377943" marR="0" lvl="1" indent="0" algn="l" defTabSz="1219170" rtl="0" eaLnBrk="1" fontAlgn="auto" latinLnBrk="0" hangingPunct="1">
              <a:lnSpc>
                <a:spcPct val="100000"/>
              </a:lnSpc>
              <a:spcBef>
                <a:spcPts val="400"/>
              </a:spcBef>
              <a:spcAft>
                <a:spcPts val="400"/>
              </a:spcAft>
              <a:buClr>
                <a:srgbClr val="000000"/>
              </a:buClr>
              <a:buSzTx/>
              <a:buFontTx/>
              <a:buNone/>
              <a:tabLst>
                <a:tab pos="4571771" algn="l"/>
              </a:tabLst>
              <a:defRPr/>
            </a:pPr>
            <a:r>
              <a:rPr kumimoji="0" lang="en-GB" sz="1600" b="0" i="0" u="none" strike="noStrike" kern="1200" cap="none" spc="0" normalizeH="0" baseline="0" noProof="0" dirty="0">
                <a:ln>
                  <a:noFill/>
                </a:ln>
                <a:solidFill>
                  <a:srgbClr val="000000"/>
                </a:solidFill>
                <a:effectLst/>
                <a:uLnTx/>
                <a:uFillTx/>
                <a:latin typeface="Georgia"/>
                <a:ea typeface="+mn-ea"/>
                <a:cs typeface="+mn-cs"/>
              </a:rPr>
              <a:t>Identity	What is it? Symptoms and labels</a:t>
            </a:r>
          </a:p>
          <a:p>
            <a:pPr marL="377943" marR="0" lvl="1" indent="0" algn="l" defTabSz="1219170" rtl="0" eaLnBrk="1" fontAlgn="auto" latinLnBrk="0" hangingPunct="1">
              <a:lnSpc>
                <a:spcPct val="100000"/>
              </a:lnSpc>
              <a:spcBef>
                <a:spcPts val="400"/>
              </a:spcBef>
              <a:spcAft>
                <a:spcPts val="400"/>
              </a:spcAft>
              <a:buClr>
                <a:srgbClr val="000000"/>
              </a:buClr>
              <a:buSzTx/>
              <a:buFontTx/>
              <a:buNone/>
              <a:tabLst>
                <a:tab pos="4571771" algn="l"/>
              </a:tabLst>
              <a:defRPr/>
            </a:pPr>
            <a:r>
              <a:rPr kumimoji="0" lang="en-GB" sz="1600" b="0" i="0" u="none" strike="noStrike" kern="1200" cap="none" spc="0" normalizeH="0" baseline="0" noProof="0" dirty="0">
                <a:ln>
                  <a:noFill/>
                </a:ln>
                <a:solidFill>
                  <a:srgbClr val="000000"/>
                </a:solidFill>
                <a:effectLst/>
                <a:uLnTx/>
                <a:uFillTx/>
                <a:latin typeface="Georgia"/>
                <a:ea typeface="+mn-ea"/>
                <a:cs typeface="+mn-cs"/>
              </a:rPr>
              <a:t>Cause	What caused this?</a:t>
            </a:r>
          </a:p>
          <a:p>
            <a:pPr marL="377943" marR="0" lvl="1" indent="0" algn="l" defTabSz="1219170" rtl="0" eaLnBrk="1" fontAlgn="auto" latinLnBrk="0" hangingPunct="1">
              <a:lnSpc>
                <a:spcPct val="100000"/>
              </a:lnSpc>
              <a:spcBef>
                <a:spcPts val="400"/>
              </a:spcBef>
              <a:spcAft>
                <a:spcPts val="400"/>
              </a:spcAft>
              <a:buClr>
                <a:srgbClr val="000000"/>
              </a:buClr>
              <a:buSzTx/>
              <a:buFontTx/>
              <a:buNone/>
              <a:tabLst>
                <a:tab pos="4571771" algn="l"/>
              </a:tabLst>
              <a:defRPr/>
            </a:pPr>
            <a:r>
              <a:rPr kumimoji="0" lang="en-GB" sz="1600" b="0" i="0" u="none" strike="noStrike" kern="1200" cap="none" spc="0" normalizeH="0" baseline="0" noProof="0" dirty="0">
                <a:ln>
                  <a:noFill/>
                </a:ln>
                <a:solidFill>
                  <a:srgbClr val="000000"/>
                </a:solidFill>
                <a:effectLst/>
                <a:uLnTx/>
                <a:uFillTx/>
                <a:latin typeface="Georgia"/>
                <a:ea typeface="+mn-ea"/>
                <a:cs typeface="+mn-cs"/>
              </a:rPr>
              <a:t>Timeline	How long will it last?</a:t>
            </a:r>
          </a:p>
          <a:p>
            <a:pPr marL="377943" marR="0" lvl="1" indent="0" algn="l" defTabSz="1219170" rtl="0" eaLnBrk="1" fontAlgn="auto" latinLnBrk="0" hangingPunct="1">
              <a:lnSpc>
                <a:spcPct val="100000"/>
              </a:lnSpc>
              <a:spcBef>
                <a:spcPts val="400"/>
              </a:spcBef>
              <a:spcAft>
                <a:spcPts val="400"/>
              </a:spcAft>
              <a:buClr>
                <a:srgbClr val="000000"/>
              </a:buClr>
              <a:buSzTx/>
              <a:buFontTx/>
              <a:buNone/>
              <a:tabLst>
                <a:tab pos="4571771" algn="l"/>
              </a:tabLst>
              <a:defRPr/>
            </a:pPr>
            <a:r>
              <a:rPr kumimoji="0" lang="en-GB" sz="1600" b="0" i="0" u="none" strike="noStrike" kern="1200" cap="none" spc="0" normalizeH="0" baseline="0" noProof="0" dirty="0">
                <a:ln>
                  <a:noFill/>
                </a:ln>
                <a:solidFill>
                  <a:srgbClr val="000000"/>
                </a:solidFill>
                <a:effectLst/>
                <a:uLnTx/>
                <a:uFillTx/>
                <a:latin typeface="Georgia"/>
                <a:ea typeface="+mn-ea"/>
                <a:cs typeface="+mn-cs"/>
              </a:rPr>
              <a:t>Consequences	What will happen as a result of this?</a:t>
            </a:r>
          </a:p>
          <a:p>
            <a:pPr marL="377943" marR="0" lvl="1" indent="0" algn="l" defTabSz="1219170" rtl="0" eaLnBrk="1" fontAlgn="auto" latinLnBrk="0" hangingPunct="1">
              <a:lnSpc>
                <a:spcPct val="100000"/>
              </a:lnSpc>
              <a:spcBef>
                <a:spcPts val="400"/>
              </a:spcBef>
              <a:spcAft>
                <a:spcPts val="400"/>
              </a:spcAft>
              <a:buClr>
                <a:srgbClr val="000000"/>
              </a:buClr>
              <a:buSzTx/>
              <a:buFontTx/>
              <a:buNone/>
              <a:tabLst>
                <a:tab pos="4571771" algn="l"/>
              </a:tabLst>
              <a:defRPr/>
            </a:pPr>
            <a:r>
              <a:rPr kumimoji="0" lang="en-GB" sz="1600" b="0" i="0" u="none" strike="noStrike" kern="1200" cap="none" spc="0" normalizeH="0" baseline="0" noProof="0" dirty="0">
                <a:ln>
                  <a:noFill/>
                </a:ln>
                <a:solidFill>
                  <a:srgbClr val="000000"/>
                </a:solidFill>
                <a:effectLst/>
                <a:uLnTx/>
                <a:uFillTx/>
                <a:latin typeface="Georgia"/>
                <a:ea typeface="+mn-ea"/>
                <a:cs typeface="+mn-cs"/>
              </a:rPr>
              <a:t>Cure/control	What will make it better?</a:t>
            </a:r>
          </a:p>
        </p:txBody>
      </p:sp>
      <p:grpSp>
        <p:nvGrpSpPr>
          <p:cNvPr id="32" name="Group 31">
            <a:extLst>
              <a:ext uri="{FF2B5EF4-FFF2-40B4-BE49-F238E27FC236}">
                <a16:creationId xmlns:a16="http://schemas.microsoft.com/office/drawing/2014/main" id="{2742E649-EC30-B427-24D6-CA3F2D77F66A}"/>
              </a:ext>
            </a:extLst>
          </p:cNvPr>
          <p:cNvGrpSpPr/>
          <p:nvPr/>
        </p:nvGrpSpPr>
        <p:grpSpPr>
          <a:xfrm>
            <a:off x="1077304" y="2837988"/>
            <a:ext cx="163062" cy="159410"/>
            <a:chOff x="1077304" y="2929428"/>
            <a:chExt cx="163062" cy="159410"/>
          </a:xfrm>
        </p:grpSpPr>
        <p:sp>
          <p:nvSpPr>
            <p:cNvPr id="17" name="Google Shape;407;p13">
              <a:extLst>
                <a:ext uri="{FF2B5EF4-FFF2-40B4-BE49-F238E27FC236}">
                  <a16:creationId xmlns:a16="http://schemas.microsoft.com/office/drawing/2014/main" id="{CAD8B145-D608-C278-19B4-86B31C197EEF}"/>
                </a:ext>
              </a:extLst>
            </p:cNvPr>
            <p:cNvSpPr/>
            <p:nvPr/>
          </p:nvSpPr>
          <p:spPr>
            <a:xfrm rot="16200000">
              <a:off x="1079130" y="2927602"/>
              <a:ext cx="159410" cy="163062"/>
            </a:xfrm>
            <a:prstGeom prst="ellipse">
              <a:avLst/>
            </a:prstGeom>
            <a:solidFill>
              <a:schemeClr val="accent2">
                <a:alpha val="84313"/>
              </a:schemeClr>
            </a:solidFill>
            <a:ln>
              <a:noFill/>
            </a:ln>
          </p:spPr>
          <p:txBody>
            <a:bodyPr spcFirstLastPara="1" wrap="square" lIns="162533" tIns="81244" rIns="162533" bIns="81244"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400"/>
                <a:buFontTx/>
                <a:buNone/>
                <a:tabLst/>
                <a:defRPr/>
              </a:pPr>
              <a:endParaRPr kumimoji="0" sz="2000" b="0" i="0" u="none" strike="noStrike" kern="1200" cap="none" spc="0" normalizeH="0" baseline="0" noProof="0">
                <a:ln>
                  <a:noFill/>
                </a:ln>
                <a:solidFill>
                  <a:srgbClr val="FFFFFF"/>
                </a:solidFill>
                <a:effectLst/>
                <a:uLnTx/>
                <a:uFillTx/>
                <a:latin typeface="Georgia"/>
                <a:ea typeface="Arial"/>
                <a:cs typeface="Arial"/>
                <a:sym typeface="Arial"/>
              </a:endParaRPr>
            </a:p>
          </p:txBody>
        </p:sp>
        <p:sp>
          <p:nvSpPr>
            <p:cNvPr id="18" name="Google Shape;408;p13">
              <a:extLst>
                <a:ext uri="{FF2B5EF4-FFF2-40B4-BE49-F238E27FC236}">
                  <a16:creationId xmlns:a16="http://schemas.microsoft.com/office/drawing/2014/main" id="{1B130B2D-4C75-CA5D-3F4F-C3D77A5A6D78}"/>
                </a:ext>
              </a:extLst>
            </p:cNvPr>
            <p:cNvSpPr/>
            <p:nvPr/>
          </p:nvSpPr>
          <p:spPr>
            <a:xfrm rot="16200000">
              <a:off x="1100034" y="2949003"/>
              <a:ext cx="117585" cy="120279"/>
            </a:xfrm>
            <a:prstGeom prst="ellipse">
              <a:avLst/>
            </a:prstGeom>
            <a:solidFill>
              <a:srgbClr val="FFFFFF"/>
            </a:solidFill>
            <a:ln>
              <a:noFill/>
            </a:ln>
            <a:effectLst>
              <a:outerShdw blurRad="76200" dist="63500" dir="2700000" algn="tl" rotWithShape="0">
                <a:srgbClr val="000000">
                  <a:alpha val="40000"/>
                </a:srgbClr>
              </a:outerShdw>
            </a:effectLst>
          </p:spPr>
          <p:txBody>
            <a:bodyPr spcFirstLastPara="1" wrap="square" lIns="0" tIns="0" rIns="0" bIns="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200"/>
                <a:buFontTx/>
                <a:buNone/>
                <a:tabLst/>
                <a:defRPr/>
              </a:pPr>
              <a:endParaRPr kumimoji="0" sz="2000" b="1" i="0" u="none" strike="noStrike" kern="1200" cap="none" spc="0" normalizeH="0" baseline="0" noProof="0">
                <a:ln>
                  <a:noFill/>
                </a:ln>
                <a:solidFill>
                  <a:srgbClr val="007A2F"/>
                </a:solidFill>
                <a:effectLst/>
                <a:uLnTx/>
                <a:uFillTx/>
                <a:latin typeface="Georgia"/>
                <a:ea typeface="Arial"/>
                <a:cs typeface="Arial"/>
                <a:sym typeface="Arial"/>
              </a:endParaRPr>
            </a:p>
          </p:txBody>
        </p:sp>
      </p:grpSp>
      <p:grpSp>
        <p:nvGrpSpPr>
          <p:cNvPr id="33" name="Group 32">
            <a:extLst>
              <a:ext uri="{FF2B5EF4-FFF2-40B4-BE49-F238E27FC236}">
                <a16:creationId xmlns:a16="http://schemas.microsoft.com/office/drawing/2014/main" id="{A1847947-C4FE-4E99-0509-8E4974C8A17A}"/>
              </a:ext>
            </a:extLst>
          </p:cNvPr>
          <p:cNvGrpSpPr/>
          <p:nvPr/>
        </p:nvGrpSpPr>
        <p:grpSpPr>
          <a:xfrm>
            <a:off x="1077304" y="3188508"/>
            <a:ext cx="163062" cy="159410"/>
            <a:chOff x="1077304" y="2929428"/>
            <a:chExt cx="163062" cy="159410"/>
          </a:xfrm>
        </p:grpSpPr>
        <p:sp>
          <p:nvSpPr>
            <p:cNvPr id="34" name="Google Shape;407;p13">
              <a:extLst>
                <a:ext uri="{FF2B5EF4-FFF2-40B4-BE49-F238E27FC236}">
                  <a16:creationId xmlns:a16="http://schemas.microsoft.com/office/drawing/2014/main" id="{5A893050-DA3B-BEFB-F6BF-DFEC88BDE9B0}"/>
                </a:ext>
              </a:extLst>
            </p:cNvPr>
            <p:cNvSpPr/>
            <p:nvPr/>
          </p:nvSpPr>
          <p:spPr>
            <a:xfrm rot="16200000">
              <a:off x="1079130" y="2927602"/>
              <a:ext cx="159410" cy="163062"/>
            </a:xfrm>
            <a:prstGeom prst="ellipse">
              <a:avLst/>
            </a:prstGeom>
            <a:solidFill>
              <a:schemeClr val="accent2">
                <a:alpha val="84313"/>
              </a:schemeClr>
            </a:solidFill>
            <a:ln>
              <a:noFill/>
            </a:ln>
          </p:spPr>
          <p:txBody>
            <a:bodyPr spcFirstLastPara="1" wrap="square" lIns="162533" tIns="81244" rIns="162533" bIns="81244"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400"/>
                <a:buFontTx/>
                <a:buNone/>
                <a:tabLst/>
                <a:defRPr/>
              </a:pPr>
              <a:endParaRPr kumimoji="0" sz="2000" b="0" i="0" u="none" strike="noStrike" kern="1200" cap="none" spc="0" normalizeH="0" baseline="0" noProof="0">
                <a:ln>
                  <a:noFill/>
                </a:ln>
                <a:solidFill>
                  <a:srgbClr val="FFFFFF"/>
                </a:solidFill>
                <a:effectLst/>
                <a:uLnTx/>
                <a:uFillTx/>
                <a:latin typeface="Georgia"/>
                <a:ea typeface="Arial"/>
                <a:cs typeface="Arial"/>
                <a:sym typeface="Arial"/>
              </a:endParaRPr>
            </a:p>
          </p:txBody>
        </p:sp>
        <p:sp>
          <p:nvSpPr>
            <p:cNvPr id="35" name="Google Shape;408;p13">
              <a:extLst>
                <a:ext uri="{FF2B5EF4-FFF2-40B4-BE49-F238E27FC236}">
                  <a16:creationId xmlns:a16="http://schemas.microsoft.com/office/drawing/2014/main" id="{35DF6567-649D-375C-219F-2BCD1390E3DF}"/>
                </a:ext>
              </a:extLst>
            </p:cNvPr>
            <p:cNvSpPr/>
            <p:nvPr/>
          </p:nvSpPr>
          <p:spPr>
            <a:xfrm rot="16200000">
              <a:off x="1100034" y="2949003"/>
              <a:ext cx="117585" cy="120279"/>
            </a:xfrm>
            <a:prstGeom prst="ellipse">
              <a:avLst/>
            </a:prstGeom>
            <a:solidFill>
              <a:srgbClr val="FFFFFF"/>
            </a:solidFill>
            <a:ln>
              <a:noFill/>
            </a:ln>
            <a:effectLst>
              <a:outerShdw blurRad="76200" dist="63500" dir="2700000" algn="tl" rotWithShape="0">
                <a:srgbClr val="000000">
                  <a:alpha val="40000"/>
                </a:srgbClr>
              </a:outerShdw>
            </a:effectLst>
          </p:spPr>
          <p:txBody>
            <a:bodyPr spcFirstLastPara="1" wrap="square" lIns="0" tIns="0" rIns="0" bIns="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200"/>
                <a:buFontTx/>
                <a:buNone/>
                <a:tabLst/>
                <a:defRPr/>
              </a:pPr>
              <a:endParaRPr kumimoji="0" sz="2000" b="1" i="0" u="none" strike="noStrike" kern="1200" cap="none" spc="0" normalizeH="0" baseline="0" noProof="0">
                <a:ln>
                  <a:noFill/>
                </a:ln>
                <a:solidFill>
                  <a:srgbClr val="007A2F"/>
                </a:solidFill>
                <a:effectLst/>
                <a:uLnTx/>
                <a:uFillTx/>
                <a:latin typeface="Georgia"/>
                <a:ea typeface="Arial"/>
                <a:cs typeface="Arial"/>
                <a:sym typeface="Arial"/>
              </a:endParaRPr>
            </a:p>
          </p:txBody>
        </p:sp>
      </p:grpSp>
      <p:grpSp>
        <p:nvGrpSpPr>
          <p:cNvPr id="36" name="Group 35">
            <a:extLst>
              <a:ext uri="{FF2B5EF4-FFF2-40B4-BE49-F238E27FC236}">
                <a16:creationId xmlns:a16="http://schemas.microsoft.com/office/drawing/2014/main" id="{6C677BA7-ACC1-341D-A268-DA23BB8171FC}"/>
              </a:ext>
            </a:extLst>
          </p:cNvPr>
          <p:cNvGrpSpPr/>
          <p:nvPr/>
        </p:nvGrpSpPr>
        <p:grpSpPr>
          <a:xfrm>
            <a:off x="1077304" y="3528868"/>
            <a:ext cx="163062" cy="159410"/>
            <a:chOff x="1077304" y="2929428"/>
            <a:chExt cx="163062" cy="159410"/>
          </a:xfrm>
        </p:grpSpPr>
        <p:sp>
          <p:nvSpPr>
            <p:cNvPr id="37" name="Google Shape;407;p13">
              <a:extLst>
                <a:ext uri="{FF2B5EF4-FFF2-40B4-BE49-F238E27FC236}">
                  <a16:creationId xmlns:a16="http://schemas.microsoft.com/office/drawing/2014/main" id="{6D888C65-095A-0264-6460-C2BDAA2CB9DE}"/>
                </a:ext>
              </a:extLst>
            </p:cNvPr>
            <p:cNvSpPr/>
            <p:nvPr/>
          </p:nvSpPr>
          <p:spPr>
            <a:xfrm rot="16200000">
              <a:off x="1079130" y="2927602"/>
              <a:ext cx="159410" cy="163062"/>
            </a:xfrm>
            <a:prstGeom prst="ellipse">
              <a:avLst/>
            </a:prstGeom>
            <a:solidFill>
              <a:schemeClr val="accent2">
                <a:alpha val="84313"/>
              </a:schemeClr>
            </a:solidFill>
            <a:ln>
              <a:noFill/>
            </a:ln>
          </p:spPr>
          <p:txBody>
            <a:bodyPr spcFirstLastPara="1" wrap="square" lIns="162533" tIns="81244" rIns="162533" bIns="81244"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400"/>
                <a:buFontTx/>
                <a:buNone/>
                <a:tabLst/>
                <a:defRPr/>
              </a:pPr>
              <a:endParaRPr kumimoji="0" sz="2000" b="0" i="0" u="none" strike="noStrike" kern="1200" cap="none" spc="0" normalizeH="0" baseline="0" noProof="0">
                <a:ln>
                  <a:noFill/>
                </a:ln>
                <a:solidFill>
                  <a:srgbClr val="FFFFFF"/>
                </a:solidFill>
                <a:effectLst/>
                <a:uLnTx/>
                <a:uFillTx/>
                <a:latin typeface="Georgia"/>
                <a:ea typeface="Arial"/>
                <a:cs typeface="Arial"/>
                <a:sym typeface="Arial"/>
              </a:endParaRPr>
            </a:p>
          </p:txBody>
        </p:sp>
        <p:sp>
          <p:nvSpPr>
            <p:cNvPr id="38" name="Google Shape;408;p13">
              <a:extLst>
                <a:ext uri="{FF2B5EF4-FFF2-40B4-BE49-F238E27FC236}">
                  <a16:creationId xmlns:a16="http://schemas.microsoft.com/office/drawing/2014/main" id="{E2103509-91DB-F9F9-668F-E95AF7B95E44}"/>
                </a:ext>
              </a:extLst>
            </p:cNvPr>
            <p:cNvSpPr/>
            <p:nvPr/>
          </p:nvSpPr>
          <p:spPr>
            <a:xfrm rot="16200000">
              <a:off x="1100034" y="2949003"/>
              <a:ext cx="117585" cy="120279"/>
            </a:xfrm>
            <a:prstGeom prst="ellipse">
              <a:avLst/>
            </a:prstGeom>
            <a:solidFill>
              <a:srgbClr val="FFFFFF"/>
            </a:solidFill>
            <a:ln>
              <a:noFill/>
            </a:ln>
            <a:effectLst>
              <a:outerShdw blurRad="76200" dist="63500" dir="2700000" algn="tl" rotWithShape="0">
                <a:srgbClr val="000000">
                  <a:alpha val="40000"/>
                </a:srgbClr>
              </a:outerShdw>
            </a:effectLst>
          </p:spPr>
          <p:txBody>
            <a:bodyPr spcFirstLastPara="1" wrap="square" lIns="0" tIns="0" rIns="0" bIns="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200"/>
                <a:buFontTx/>
                <a:buNone/>
                <a:tabLst/>
                <a:defRPr/>
              </a:pPr>
              <a:endParaRPr kumimoji="0" sz="2000" b="1" i="0" u="none" strike="noStrike" kern="1200" cap="none" spc="0" normalizeH="0" baseline="0" noProof="0">
                <a:ln>
                  <a:noFill/>
                </a:ln>
                <a:solidFill>
                  <a:srgbClr val="007A2F"/>
                </a:solidFill>
                <a:effectLst/>
                <a:uLnTx/>
                <a:uFillTx/>
                <a:latin typeface="Georgia"/>
                <a:ea typeface="Arial"/>
                <a:cs typeface="Arial"/>
                <a:sym typeface="Arial"/>
              </a:endParaRPr>
            </a:p>
          </p:txBody>
        </p:sp>
      </p:grpSp>
      <p:grpSp>
        <p:nvGrpSpPr>
          <p:cNvPr id="39" name="Group 38">
            <a:extLst>
              <a:ext uri="{FF2B5EF4-FFF2-40B4-BE49-F238E27FC236}">
                <a16:creationId xmlns:a16="http://schemas.microsoft.com/office/drawing/2014/main" id="{269808DF-CB69-70FA-01AC-633AF168F86B}"/>
              </a:ext>
            </a:extLst>
          </p:cNvPr>
          <p:cNvGrpSpPr/>
          <p:nvPr/>
        </p:nvGrpSpPr>
        <p:grpSpPr>
          <a:xfrm>
            <a:off x="1077304" y="3884468"/>
            <a:ext cx="163062" cy="159410"/>
            <a:chOff x="1077304" y="2929428"/>
            <a:chExt cx="163062" cy="159410"/>
          </a:xfrm>
        </p:grpSpPr>
        <p:sp>
          <p:nvSpPr>
            <p:cNvPr id="40" name="Google Shape;407;p13">
              <a:extLst>
                <a:ext uri="{FF2B5EF4-FFF2-40B4-BE49-F238E27FC236}">
                  <a16:creationId xmlns:a16="http://schemas.microsoft.com/office/drawing/2014/main" id="{E21C914A-E247-78A0-F3F9-1F7F4D27A9DE}"/>
                </a:ext>
              </a:extLst>
            </p:cNvPr>
            <p:cNvSpPr/>
            <p:nvPr/>
          </p:nvSpPr>
          <p:spPr>
            <a:xfrm rot="16200000">
              <a:off x="1079130" y="2927602"/>
              <a:ext cx="159410" cy="163062"/>
            </a:xfrm>
            <a:prstGeom prst="ellipse">
              <a:avLst/>
            </a:prstGeom>
            <a:solidFill>
              <a:schemeClr val="accent2">
                <a:alpha val="84313"/>
              </a:schemeClr>
            </a:solidFill>
            <a:ln>
              <a:noFill/>
            </a:ln>
          </p:spPr>
          <p:txBody>
            <a:bodyPr spcFirstLastPara="1" wrap="square" lIns="162533" tIns="81244" rIns="162533" bIns="81244"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400"/>
                <a:buFontTx/>
                <a:buNone/>
                <a:tabLst/>
                <a:defRPr/>
              </a:pPr>
              <a:endParaRPr kumimoji="0" sz="2000" b="0" i="0" u="none" strike="noStrike" kern="1200" cap="none" spc="0" normalizeH="0" baseline="0" noProof="0">
                <a:ln>
                  <a:noFill/>
                </a:ln>
                <a:solidFill>
                  <a:srgbClr val="FFFFFF"/>
                </a:solidFill>
                <a:effectLst/>
                <a:uLnTx/>
                <a:uFillTx/>
                <a:latin typeface="Georgia"/>
                <a:ea typeface="Arial"/>
                <a:cs typeface="Arial"/>
                <a:sym typeface="Arial"/>
              </a:endParaRPr>
            </a:p>
          </p:txBody>
        </p:sp>
        <p:sp>
          <p:nvSpPr>
            <p:cNvPr id="41" name="Google Shape;408;p13">
              <a:extLst>
                <a:ext uri="{FF2B5EF4-FFF2-40B4-BE49-F238E27FC236}">
                  <a16:creationId xmlns:a16="http://schemas.microsoft.com/office/drawing/2014/main" id="{944B5351-451D-3B8E-4B44-B09937F9A4F6}"/>
                </a:ext>
              </a:extLst>
            </p:cNvPr>
            <p:cNvSpPr/>
            <p:nvPr/>
          </p:nvSpPr>
          <p:spPr>
            <a:xfrm rot="16200000">
              <a:off x="1100034" y="2949003"/>
              <a:ext cx="117585" cy="120279"/>
            </a:xfrm>
            <a:prstGeom prst="ellipse">
              <a:avLst/>
            </a:prstGeom>
            <a:solidFill>
              <a:srgbClr val="FFFFFF"/>
            </a:solidFill>
            <a:ln>
              <a:noFill/>
            </a:ln>
            <a:effectLst>
              <a:outerShdw blurRad="76200" dist="63500" dir="2700000" algn="tl" rotWithShape="0">
                <a:srgbClr val="000000">
                  <a:alpha val="40000"/>
                </a:srgbClr>
              </a:outerShdw>
            </a:effectLst>
          </p:spPr>
          <p:txBody>
            <a:bodyPr spcFirstLastPara="1" wrap="square" lIns="0" tIns="0" rIns="0" bIns="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200"/>
                <a:buFontTx/>
                <a:buNone/>
                <a:tabLst/>
                <a:defRPr/>
              </a:pPr>
              <a:endParaRPr kumimoji="0" sz="2000" b="1" i="0" u="none" strike="noStrike" kern="1200" cap="none" spc="0" normalizeH="0" baseline="0" noProof="0">
                <a:ln>
                  <a:noFill/>
                </a:ln>
                <a:solidFill>
                  <a:srgbClr val="007A2F"/>
                </a:solidFill>
                <a:effectLst/>
                <a:uLnTx/>
                <a:uFillTx/>
                <a:latin typeface="Georgia"/>
                <a:ea typeface="Arial"/>
                <a:cs typeface="Arial"/>
                <a:sym typeface="Arial"/>
              </a:endParaRPr>
            </a:p>
          </p:txBody>
        </p:sp>
      </p:grpSp>
      <p:grpSp>
        <p:nvGrpSpPr>
          <p:cNvPr id="42" name="Group 41">
            <a:extLst>
              <a:ext uri="{FF2B5EF4-FFF2-40B4-BE49-F238E27FC236}">
                <a16:creationId xmlns:a16="http://schemas.microsoft.com/office/drawing/2014/main" id="{3B452DAD-F450-207F-D524-35FD2819D3F9}"/>
              </a:ext>
            </a:extLst>
          </p:cNvPr>
          <p:cNvGrpSpPr/>
          <p:nvPr/>
        </p:nvGrpSpPr>
        <p:grpSpPr>
          <a:xfrm>
            <a:off x="1077304" y="4229908"/>
            <a:ext cx="163062" cy="159410"/>
            <a:chOff x="1077304" y="2929428"/>
            <a:chExt cx="163062" cy="159410"/>
          </a:xfrm>
        </p:grpSpPr>
        <p:sp>
          <p:nvSpPr>
            <p:cNvPr id="43" name="Google Shape;407;p13">
              <a:extLst>
                <a:ext uri="{FF2B5EF4-FFF2-40B4-BE49-F238E27FC236}">
                  <a16:creationId xmlns:a16="http://schemas.microsoft.com/office/drawing/2014/main" id="{2D0D8BFF-CA4F-860D-63CB-BB20746595D1}"/>
                </a:ext>
              </a:extLst>
            </p:cNvPr>
            <p:cNvSpPr/>
            <p:nvPr/>
          </p:nvSpPr>
          <p:spPr>
            <a:xfrm rot="16200000">
              <a:off x="1079130" y="2927602"/>
              <a:ext cx="159410" cy="163062"/>
            </a:xfrm>
            <a:prstGeom prst="ellipse">
              <a:avLst/>
            </a:prstGeom>
            <a:solidFill>
              <a:schemeClr val="accent2">
                <a:alpha val="84313"/>
              </a:schemeClr>
            </a:solidFill>
            <a:ln>
              <a:noFill/>
            </a:ln>
          </p:spPr>
          <p:txBody>
            <a:bodyPr spcFirstLastPara="1" wrap="square" lIns="162533" tIns="81244" rIns="162533" bIns="81244"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400"/>
                <a:buFontTx/>
                <a:buNone/>
                <a:tabLst/>
                <a:defRPr/>
              </a:pPr>
              <a:endParaRPr kumimoji="0" sz="2000" b="0" i="0" u="none" strike="noStrike" kern="1200" cap="none" spc="0" normalizeH="0" baseline="0" noProof="0">
                <a:ln>
                  <a:noFill/>
                </a:ln>
                <a:solidFill>
                  <a:srgbClr val="FFFFFF"/>
                </a:solidFill>
                <a:effectLst/>
                <a:uLnTx/>
                <a:uFillTx/>
                <a:latin typeface="Georgia"/>
                <a:ea typeface="Arial"/>
                <a:cs typeface="Arial"/>
                <a:sym typeface="Arial"/>
              </a:endParaRPr>
            </a:p>
          </p:txBody>
        </p:sp>
        <p:sp>
          <p:nvSpPr>
            <p:cNvPr id="44" name="Google Shape;408;p13">
              <a:extLst>
                <a:ext uri="{FF2B5EF4-FFF2-40B4-BE49-F238E27FC236}">
                  <a16:creationId xmlns:a16="http://schemas.microsoft.com/office/drawing/2014/main" id="{34049824-C0B1-E96F-4928-8EF191446069}"/>
                </a:ext>
              </a:extLst>
            </p:cNvPr>
            <p:cNvSpPr/>
            <p:nvPr/>
          </p:nvSpPr>
          <p:spPr>
            <a:xfrm rot="16200000">
              <a:off x="1100034" y="2949003"/>
              <a:ext cx="117585" cy="120279"/>
            </a:xfrm>
            <a:prstGeom prst="ellipse">
              <a:avLst/>
            </a:prstGeom>
            <a:solidFill>
              <a:srgbClr val="FFFFFF"/>
            </a:solidFill>
            <a:ln>
              <a:noFill/>
            </a:ln>
            <a:effectLst>
              <a:outerShdw blurRad="76200" dist="63500" dir="2700000" algn="tl" rotWithShape="0">
                <a:srgbClr val="000000">
                  <a:alpha val="40000"/>
                </a:srgbClr>
              </a:outerShdw>
            </a:effectLst>
          </p:spPr>
          <p:txBody>
            <a:bodyPr spcFirstLastPara="1" wrap="square" lIns="0" tIns="0" rIns="0" bIns="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200"/>
                <a:buFontTx/>
                <a:buNone/>
                <a:tabLst/>
                <a:defRPr/>
              </a:pPr>
              <a:endParaRPr kumimoji="0" sz="2000" b="1" i="0" u="none" strike="noStrike" kern="1200" cap="none" spc="0" normalizeH="0" baseline="0" noProof="0">
                <a:ln>
                  <a:noFill/>
                </a:ln>
                <a:solidFill>
                  <a:srgbClr val="007A2F"/>
                </a:solidFill>
                <a:effectLst/>
                <a:uLnTx/>
                <a:uFillTx/>
                <a:latin typeface="Georgia"/>
                <a:ea typeface="Arial"/>
                <a:cs typeface="Arial"/>
                <a:sym typeface="Arial"/>
              </a:endParaRPr>
            </a:p>
          </p:txBody>
        </p:sp>
      </p:grpSp>
      <p:sp>
        <p:nvSpPr>
          <p:cNvPr id="3" name="Text Placeholder 7">
            <a:extLst>
              <a:ext uri="{FF2B5EF4-FFF2-40B4-BE49-F238E27FC236}">
                <a16:creationId xmlns:a16="http://schemas.microsoft.com/office/drawing/2014/main" id="{FA144A83-1B3B-DA23-94F6-A103F39A745A}"/>
              </a:ext>
            </a:extLst>
          </p:cNvPr>
          <p:cNvSpPr txBox="1">
            <a:spLocks/>
          </p:cNvSpPr>
          <p:nvPr/>
        </p:nvSpPr>
        <p:spPr>
          <a:xfrm>
            <a:off x="670559" y="6120863"/>
            <a:ext cx="10035538"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Hagger, M. S., &amp; Orbell, S. (2003). The Common-Sense Model of Self-Regulation (CSM): A Dynamic Framework for Understanding Illness Self-Management. Psychology &amp; Health, 18 (2), 141-184; Leventhal H, Phillips LA, Burns E. Journal of Behavioral Medicine 2016; 39(6): 935-46; Petrie K, Weinman J, Sharpe N, Buckley J. Brit Med J 1996; 312: 1191-4</a:t>
            </a:r>
          </a:p>
        </p:txBody>
      </p:sp>
      <p:sp>
        <p:nvSpPr>
          <p:cNvPr id="19" name="TextBox 18">
            <a:extLst>
              <a:ext uri="{FF2B5EF4-FFF2-40B4-BE49-F238E27FC236}">
                <a16:creationId xmlns:a16="http://schemas.microsoft.com/office/drawing/2014/main" id="{EE1F5640-31EA-3C66-9227-CABDF2BE62C5}"/>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a:solidFill>
                  <a:srgbClr val="595959"/>
                </a:solidFill>
              </a:rPr>
              <a:t>GLO2208856</a:t>
            </a:r>
            <a:endParaRPr lang="en-US" sz="900" dirty="0">
              <a:solidFill>
                <a:srgbClr val="595959"/>
              </a:solidFill>
            </a:endParaRPr>
          </a:p>
        </p:txBody>
      </p:sp>
    </p:spTree>
    <p:extLst>
      <p:ext uri="{BB962C8B-B14F-4D97-AF65-F5344CB8AC3E}">
        <p14:creationId xmlns:p14="http://schemas.microsoft.com/office/powerpoint/2010/main" val="2042517999"/>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29B0E34F-C958-499F-654E-ABFB0D094AF9}"/>
              </a:ext>
            </a:extLst>
          </p:cNvPr>
          <p:cNvGraphicFramePr>
            <a:graphicFrameLocks noChangeAspect="1"/>
          </p:cNvGraphicFramePr>
          <p:nvPr>
            <p:custDataLst>
              <p:tags r:id="rId1"/>
            </p:custDataLst>
            <p:extLst>
              <p:ext uri="{D42A27DB-BD31-4B8C-83A1-F6EECF244321}">
                <p14:modId xmlns:p14="http://schemas.microsoft.com/office/powerpoint/2010/main" val="117425478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29B0E34F-C958-499F-654E-ABFB0D094AF9}"/>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1E60AFCA-3B6A-07F2-D611-0E8053D0086B}"/>
              </a:ext>
            </a:extLst>
          </p:cNvPr>
          <p:cNvSpPr>
            <a:spLocks noGrp="1"/>
          </p:cNvSpPr>
          <p:nvPr>
            <p:ph type="title"/>
          </p:nvPr>
        </p:nvSpPr>
        <p:spPr/>
        <p:txBody>
          <a:bodyPr vert="horz"/>
          <a:lstStyle/>
          <a:p>
            <a:r>
              <a:rPr lang="en-US" dirty="0"/>
              <a:t>Necessity beliefs common-sense default: No symptoms, no problem!</a:t>
            </a:r>
            <a:r>
              <a:rPr lang="en-US" baseline="30000" dirty="0"/>
              <a:t>1-2</a:t>
            </a:r>
          </a:p>
        </p:txBody>
      </p:sp>
      <p:sp>
        <p:nvSpPr>
          <p:cNvPr id="6" name="Right Brace 5">
            <a:extLst>
              <a:ext uri="{FF2B5EF4-FFF2-40B4-BE49-F238E27FC236}">
                <a16:creationId xmlns:a16="http://schemas.microsoft.com/office/drawing/2014/main" id="{C5786B7D-4729-07BF-A2A1-AD0441D44CDA}"/>
              </a:ext>
            </a:extLst>
          </p:cNvPr>
          <p:cNvSpPr/>
          <p:nvPr/>
        </p:nvSpPr>
        <p:spPr>
          <a:xfrm rot="16200000" flipV="1">
            <a:off x="5941214" y="-159326"/>
            <a:ext cx="572128" cy="5642444"/>
          </a:xfrm>
          <a:prstGeom prst="rightBrace">
            <a:avLst>
              <a:gd name="adj1" fmla="val 67429"/>
              <a:gd name="adj2" fmla="val 49318"/>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Georgia"/>
              <a:ea typeface="+mn-ea"/>
              <a:cs typeface="+mn-cs"/>
            </a:endParaRPr>
          </a:p>
        </p:txBody>
      </p:sp>
      <p:sp>
        <p:nvSpPr>
          <p:cNvPr id="7" name="Rectangle: Rounded Corners 6">
            <a:extLst>
              <a:ext uri="{FF2B5EF4-FFF2-40B4-BE49-F238E27FC236}">
                <a16:creationId xmlns:a16="http://schemas.microsoft.com/office/drawing/2014/main" id="{598A6CA1-161F-5F06-17D9-AE0E1F376BE8}"/>
              </a:ext>
            </a:extLst>
          </p:cNvPr>
          <p:cNvSpPr/>
          <p:nvPr/>
        </p:nvSpPr>
        <p:spPr>
          <a:xfrm flipV="1">
            <a:off x="1268120" y="2905585"/>
            <a:ext cx="4116360" cy="988839"/>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tIns="24384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a:ln>
                  <a:noFill/>
                </a:ln>
                <a:solidFill>
                  <a:prstClr val="white"/>
                </a:solidFill>
                <a:effectLst/>
                <a:uLnTx/>
                <a:uFillTx/>
                <a:latin typeface="Georgia"/>
                <a:ea typeface="+mn-ea"/>
                <a:cs typeface="+mn-cs"/>
              </a:rPr>
              <a:t>Patient does not feel better on maintenance therapy (contrast with ‘as needed’ meds)</a:t>
            </a:r>
          </a:p>
        </p:txBody>
      </p:sp>
      <p:sp>
        <p:nvSpPr>
          <p:cNvPr id="8" name="Rectangle: Rounded Corners 7">
            <a:extLst>
              <a:ext uri="{FF2B5EF4-FFF2-40B4-BE49-F238E27FC236}">
                <a16:creationId xmlns:a16="http://schemas.microsoft.com/office/drawing/2014/main" id="{CBF631D3-417E-F051-0C04-CCB2826AEBB2}"/>
              </a:ext>
            </a:extLst>
          </p:cNvPr>
          <p:cNvSpPr/>
          <p:nvPr/>
        </p:nvSpPr>
        <p:spPr>
          <a:xfrm flipV="1">
            <a:off x="6735328" y="2905583"/>
            <a:ext cx="4116360" cy="988837"/>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tIns="24384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a:ln>
                  <a:noFill/>
                </a:ln>
                <a:solidFill>
                  <a:prstClr val="white"/>
                </a:solidFill>
                <a:effectLst/>
                <a:uLnTx/>
                <a:uFillTx/>
                <a:latin typeface="Georgia"/>
                <a:ea typeface="+mn-ea"/>
                <a:cs typeface="+mn-cs"/>
              </a:rPr>
              <a:t>Patient does not feel worse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a:ln>
                  <a:noFill/>
                </a:ln>
                <a:solidFill>
                  <a:prstClr val="white"/>
                </a:solidFill>
                <a:effectLst/>
                <a:uLnTx/>
                <a:uFillTx/>
                <a:latin typeface="Georgia"/>
                <a:ea typeface="+mn-ea"/>
                <a:cs typeface="+mn-cs"/>
              </a:rPr>
              <a:t>when doses are missed</a:t>
            </a:r>
          </a:p>
        </p:txBody>
      </p:sp>
      <p:sp>
        <p:nvSpPr>
          <p:cNvPr id="9" name="Rectangle: Rounded Corners 8">
            <a:extLst>
              <a:ext uri="{FF2B5EF4-FFF2-40B4-BE49-F238E27FC236}">
                <a16:creationId xmlns:a16="http://schemas.microsoft.com/office/drawing/2014/main" id="{5E851A08-E3B9-DF84-2A94-66FCFCB0780B}"/>
              </a:ext>
            </a:extLst>
          </p:cNvPr>
          <p:cNvSpPr/>
          <p:nvPr/>
        </p:nvSpPr>
        <p:spPr>
          <a:xfrm flipV="1">
            <a:off x="4043047" y="1455569"/>
            <a:ext cx="4226628" cy="988837"/>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5760" r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a:ln>
                  <a:noFill/>
                </a:ln>
                <a:solidFill>
                  <a:prstClr val="white"/>
                </a:solidFill>
                <a:effectLst/>
                <a:uLnTx/>
                <a:uFillTx/>
                <a:latin typeface="Georgia"/>
                <a:ea typeface="+mn-ea"/>
                <a:cs typeface="+mn-cs"/>
              </a:rPr>
              <a:t>Potentially reinforcing perception that</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a:ln>
                  <a:noFill/>
                </a:ln>
                <a:solidFill>
                  <a:srgbClr val="FFD100"/>
                </a:solidFill>
                <a:effectLst/>
                <a:uLnTx/>
                <a:uFillTx/>
                <a:latin typeface="Georgia"/>
                <a:ea typeface="+mn-ea"/>
                <a:cs typeface="+mn-cs"/>
              </a:rPr>
              <a:t> </a:t>
            </a:r>
            <a:r>
              <a:rPr kumimoji="0" lang="en-US" sz="1333" b="1" i="0" u="none" strike="noStrike" kern="1200" cap="none" spc="0" normalizeH="0" baseline="0" noProof="0">
                <a:ln>
                  <a:noFill/>
                </a:ln>
                <a:solidFill>
                  <a:srgbClr val="FFD100"/>
                </a:solidFill>
                <a:effectLst/>
                <a:uLnTx/>
                <a:uFillTx/>
                <a:latin typeface="Georgia"/>
                <a:ea typeface="+mn-ea"/>
                <a:cs typeface="+mn-cs"/>
              </a:rPr>
              <a:t>‘The treatment is not that important to me’</a:t>
            </a:r>
          </a:p>
        </p:txBody>
      </p:sp>
      <p:sp>
        <p:nvSpPr>
          <p:cNvPr id="10" name="Rectangle: Rounded Corners 9">
            <a:extLst>
              <a:ext uri="{FF2B5EF4-FFF2-40B4-BE49-F238E27FC236}">
                <a16:creationId xmlns:a16="http://schemas.microsoft.com/office/drawing/2014/main" id="{7B109C13-0EB5-3CB6-F4EB-EB100E8201F4}"/>
              </a:ext>
            </a:extLst>
          </p:cNvPr>
          <p:cNvSpPr/>
          <p:nvPr/>
        </p:nvSpPr>
        <p:spPr>
          <a:xfrm>
            <a:off x="1347875" y="2944246"/>
            <a:ext cx="4116360" cy="950176"/>
          </a:xfrm>
          <a:prstGeom prst="roundRect">
            <a:avLst>
              <a:gd name="adj" fmla="val 50000"/>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a:ln>
                  <a:noFill/>
                </a:ln>
                <a:solidFill>
                  <a:srgbClr val="004F71"/>
                </a:solidFill>
                <a:effectLst/>
                <a:uLnTx/>
                <a:uFillTx/>
                <a:latin typeface="Georgia"/>
                <a:ea typeface="+mn-ea"/>
                <a:cs typeface="+mn-cs"/>
              </a:rPr>
              <a:t>Patient does not feel better on maintenance therapy (contrast with ‘as needed’ meds)</a:t>
            </a:r>
          </a:p>
        </p:txBody>
      </p:sp>
      <p:sp>
        <p:nvSpPr>
          <p:cNvPr id="11" name="Rectangle: Rounded Corners 10">
            <a:extLst>
              <a:ext uri="{FF2B5EF4-FFF2-40B4-BE49-F238E27FC236}">
                <a16:creationId xmlns:a16="http://schemas.microsoft.com/office/drawing/2014/main" id="{A87EF157-7895-B1D3-9BB0-6E11CB605DAD}"/>
              </a:ext>
            </a:extLst>
          </p:cNvPr>
          <p:cNvSpPr/>
          <p:nvPr/>
        </p:nvSpPr>
        <p:spPr>
          <a:xfrm>
            <a:off x="6815083" y="2944246"/>
            <a:ext cx="4116360" cy="950175"/>
          </a:xfrm>
          <a:prstGeom prst="roundRect">
            <a:avLst>
              <a:gd name="adj" fmla="val 50000"/>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a:ln>
                  <a:noFill/>
                </a:ln>
                <a:solidFill>
                  <a:srgbClr val="004F71"/>
                </a:solidFill>
                <a:effectLst/>
                <a:uLnTx/>
                <a:uFillTx/>
                <a:latin typeface="Georgia"/>
                <a:ea typeface="+mn-ea"/>
                <a:cs typeface="+mn-cs"/>
              </a:rPr>
              <a:t>Patient does not feel worse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a:ln>
                  <a:noFill/>
                </a:ln>
                <a:solidFill>
                  <a:srgbClr val="004F71"/>
                </a:solidFill>
                <a:effectLst/>
                <a:uLnTx/>
                <a:uFillTx/>
                <a:latin typeface="Georgia"/>
                <a:ea typeface="+mn-ea"/>
                <a:cs typeface="+mn-cs"/>
              </a:rPr>
              <a:t>when doses are missed</a:t>
            </a:r>
          </a:p>
        </p:txBody>
      </p:sp>
      <p:sp>
        <p:nvSpPr>
          <p:cNvPr id="12" name="Rectangle: Rounded Corners 11">
            <a:extLst>
              <a:ext uri="{FF2B5EF4-FFF2-40B4-BE49-F238E27FC236}">
                <a16:creationId xmlns:a16="http://schemas.microsoft.com/office/drawing/2014/main" id="{2D68138A-59B0-6F62-0AC2-38BA7BC5C960}"/>
              </a:ext>
            </a:extLst>
          </p:cNvPr>
          <p:cNvSpPr/>
          <p:nvPr/>
        </p:nvSpPr>
        <p:spPr>
          <a:xfrm>
            <a:off x="4122801" y="1494232"/>
            <a:ext cx="4226628" cy="950175"/>
          </a:xfrm>
          <a:prstGeom prst="roundRect">
            <a:avLst>
              <a:gd name="adj" fmla="val 50000"/>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a:ln>
                  <a:noFill/>
                </a:ln>
                <a:solidFill>
                  <a:srgbClr val="004F71"/>
                </a:solidFill>
                <a:effectLst/>
                <a:uLnTx/>
                <a:uFillTx/>
                <a:latin typeface="Georgia"/>
                <a:ea typeface="+mn-ea"/>
                <a:cs typeface="+mn-cs"/>
              </a:rPr>
              <a:t>Potentially reinforcing perception that</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a:ln>
                  <a:noFill/>
                </a:ln>
                <a:solidFill>
                  <a:srgbClr val="004F71"/>
                </a:solidFill>
                <a:effectLst/>
                <a:uLnTx/>
                <a:uFillTx/>
                <a:latin typeface="Georgia"/>
                <a:ea typeface="+mn-ea"/>
                <a:cs typeface="+mn-cs"/>
              </a:rPr>
              <a:t> </a:t>
            </a:r>
            <a:r>
              <a:rPr kumimoji="0" lang="en-US" sz="1333" b="1" i="0" u="none" strike="noStrike" kern="1200" cap="none" spc="0" normalizeH="0" baseline="0" noProof="0">
                <a:ln>
                  <a:noFill/>
                </a:ln>
                <a:solidFill>
                  <a:srgbClr val="009CDE"/>
                </a:solidFill>
                <a:effectLst/>
                <a:uLnTx/>
                <a:uFillTx/>
                <a:latin typeface="Georgia"/>
                <a:ea typeface="+mn-ea"/>
                <a:cs typeface="+mn-cs"/>
              </a:rPr>
              <a:t>‘The treatment is not that important to me’</a:t>
            </a:r>
          </a:p>
        </p:txBody>
      </p:sp>
      <p:grpSp>
        <p:nvGrpSpPr>
          <p:cNvPr id="13" name="Group 12">
            <a:extLst>
              <a:ext uri="{FF2B5EF4-FFF2-40B4-BE49-F238E27FC236}">
                <a16:creationId xmlns:a16="http://schemas.microsoft.com/office/drawing/2014/main" id="{6082055C-24B2-6AB6-8BE3-707174DE4C0E}"/>
              </a:ext>
            </a:extLst>
          </p:cNvPr>
          <p:cNvGrpSpPr/>
          <p:nvPr/>
        </p:nvGrpSpPr>
        <p:grpSpPr>
          <a:xfrm>
            <a:off x="669925" y="4114800"/>
            <a:ext cx="10936224" cy="1230004"/>
            <a:chOff x="669925" y="4343400"/>
            <a:chExt cx="10936224" cy="1230004"/>
          </a:xfrm>
        </p:grpSpPr>
        <p:sp>
          <p:nvSpPr>
            <p:cNvPr id="14" name="Text Placeholder 5">
              <a:extLst>
                <a:ext uri="{FF2B5EF4-FFF2-40B4-BE49-F238E27FC236}">
                  <a16:creationId xmlns:a16="http://schemas.microsoft.com/office/drawing/2014/main" id="{172866F0-5EB4-8E5A-57AE-DB8137BC4ADE}"/>
                </a:ext>
              </a:extLst>
            </p:cNvPr>
            <p:cNvSpPr txBox="1">
              <a:spLocks/>
            </p:cNvSpPr>
            <p:nvPr/>
          </p:nvSpPr>
          <p:spPr>
            <a:xfrm>
              <a:off x="669925" y="4343400"/>
              <a:ext cx="10936224" cy="1230004"/>
            </a:xfrm>
            <a:prstGeom prst="rect">
              <a:avLst/>
            </a:prstGeom>
            <a:gradFill flip="none" rotWithShape="1">
              <a:gsLst>
                <a:gs pos="0">
                  <a:schemeClr val="accent3"/>
                </a:gs>
                <a:gs pos="100000">
                  <a:schemeClr val="accent2"/>
                </a:gs>
              </a:gsLst>
              <a:lin ang="0" scaled="1"/>
              <a:tileRect/>
            </a:gradFill>
            <a:ln>
              <a:noFill/>
            </a:ln>
          </p:spPr>
          <p:txBody>
            <a:bodyPr lIns="121920"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endParaRPr kumimoji="0" lang="en-US" sz="1867"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15" name="Rectangle 14">
              <a:extLst>
                <a:ext uri="{FF2B5EF4-FFF2-40B4-BE49-F238E27FC236}">
                  <a16:creationId xmlns:a16="http://schemas.microsoft.com/office/drawing/2014/main" id="{B087CD4E-4263-F0E1-D858-F9A9C4E2E5AA}"/>
                </a:ext>
              </a:extLst>
            </p:cNvPr>
            <p:cNvSpPr/>
            <p:nvPr/>
          </p:nvSpPr>
          <p:spPr>
            <a:xfrm>
              <a:off x="844903" y="4615983"/>
              <a:ext cx="5097560" cy="684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Georgia"/>
                  <a:ea typeface="+mn-ea"/>
                  <a:cs typeface="+mn-cs"/>
                </a:rPr>
                <a:t>Many patients are not convinced of personal need for daily medication treatment … ‘no symptoms,</a:t>
              </a:r>
              <a:br>
                <a:rPr kumimoji="0" lang="en-US" sz="1600" b="0" i="0" u="none" strike="noStrike" kern="1200" cap="none" spc="0" normalizeH="0" baseline="0" noProof="0" dirty="0">
                  <a:ln>
                    <a:noFill/>
                  </a:ln>
                  <a:solidFill>
                    <a:prstClr val="white"/>
                  </a:solidFill>
                  <a:effectLst/>
                  <a:uLnTx/>
                  <a:uFillTx/>
                  <a:latin typeface="Georgia"/>
                  <a:ea typeface="+mn-ea"/>
                  <a:cs typeface="+mn-cs"/>
                </a:rPr>
              </a:br>
              <a:r>
                <a:rPr kumimoji="0" lang="en-US" sz="1600" b="0" i="0" u="none" strike="noStrike" kern="1200" cap="none" spc="0" normalizeH="0" baseline="0" noProof="0" dirty="0">
                  <a:ln>
                    <a:noFill/>
                  </a:ln>
                  <a:solidFill>
                    <a:prstClr val="white"/>
                  </a:solidFill>
                  <a:effectLst/>
                  <a:uLnTx/>
                  <a:uFillTx/>
                  <a:latin typeface="Georgia"/>
                  <a:ea typeface="+mn-ea"/>
                  <a:cs typeface="+mn-cs"/>
                </a:rPr>
                <a:t>no problem’</a:t>
              </a:r>
            </a:p>
          </p:txBody>
        </p:sp>
        <p:sp>
          <p:nvSpPr>
            <p:cNvPr id="16" name="Rectangle 15">
              <a:extLst>
                <a:ext uri="{FF2B5EF4-FFF2-40B4-BE49-F238E27FC236}">
                  <a16:creationId xmlns:a16="http://schemas.microsoft.com/office/drawing/2014/main" id="{C2DF14D1-8D26-86E1-E6F7-B51AE17B9736}"/>
                </a:ext>
              </a:extLst>
            </p:cNvPr>
            <p:cNvSpPr/>
            <p:nvPr/>
          </p:nvSpPr>
          <p:spPr>
            <a:xfrm>
              <a:off x="6347962" y="4615983"/>
              <a:ext cx="5097560" cy="684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Georgia"/>
                  <a:ea typeface="+mn-ea"/>
                  <a:cs typeface="+mn-cs"/>
                </a:rPr>
                <a:t>Expectations of treatment linked to symptom experiences, e.g. ‘I feel better now, I don’t need it’ OR ‘I still feel ill; it’s not working’</a:t>
              </a:r>
            </a:p>
          </p:txBody>
        </p:sp>
        <p:cxnSp>
          <p:nvCxnSpPr>
            <p:cNvPr id="17" name="Straight Connector 16">
              <a:extLst>
                <a:ext uri="{FF2B5EF4-FFF2-40B4-BE49-F238E27FC236}">
                  <a16:creationId xmlns:a16="http://schemas.microsoft.com/office/drawing/2014/main" id="{A73F2A82-104D-7153-EFBD-E001C9F03F82}"/>
                </a:ext>
              </a:extLst>
            </p:cNvPr>
            <p:cNvCxnSpPr>
              <a:cxnSpLocks/>
            </p:cNvCxnSpPr>
            <p:nvPr/>
          </p:nvCxnSpPr>
          <p:spPr>
            <a:xfrm>
              <a:off x="6000834" y="4472627"/>
              <a:ext cx="0" cy="971550"/>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grpSp>
      <p:sp>
        <p:nvSpPr>
          <p:cNvPr id="3" name="Text Placeholder 7">
            <a:extLst>
              <a:ext uri="{FF2B5EF4-FFF2-40B4-BE49-F238E27FC236}">
                <a16:creationId xmlns:a16="http://schemas.microsoft.com/office/drawing/2014/main" id="{34B2F6C8-AE09-454B-B1F4-5D47BA5E7520}"/>
              </a:ext>
            </a:extLst>
          </p:cNvPr>
          <p:cNvSpPr txBox="1">
            <a:spLocks/>
          </p:cNvSpPr>
          <p:nvPr/>
        </p:nvSpPr>
        <p:spPr>
          <a:xfrm>
            <a:off x="670559" y="5980044"/>
            <a:ext cx="10035538" cy="528606"/>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1. Horne, R., &amp; Weinman, J. (2002). Self-regulation and self-management in asthma: exploring the role of illness perceptions and treatment beliefs in explaining </a:t>
            </a:r>
            <a:b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b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non-adherence to preventer medication. Psychology &amp; Health, 17(1), 17–32; 2. Halm EA, Mora P, Leventhal H. No symptoms, no asthma: the acute episodic disease belief is associated with poor self-management among inner-city adults with persistent asthma. Chest. 2006 Mar;129(3):573-80</a:t>
            </a:r>
          </a:p>
        </p:txBody>
      </p:sp>
      <p:sp>
        <p:nvSpPr>
          <p:cNvPr id="19" name="TextBox 18">
            <a:extLst>
              <a:ext uri="{FF2B5EF4-FFF2-40B4-BE49-F238E27FC236}">
                <a16:creationId xmlns:a16="http://schemas.microsoft.com/office/drawing/2014/main" id="{B3030AA5-1204-CA50-26E6-47206A0A76F9}"/>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a:solidFill>
                  <a:srgbClr val="595959"/>
                </a:solidFill>
              </a:rPr>
              <a:t>GLO2248421</a:t>
            </a:r>
            <a:endParaRPr lang="en-US" sz="900" dirty="0">
              <a:solidFill>
                <a:srgbClr val="595959"/>
              </a:solidFill>
            </a:endParaRPr>
          </a:p>
        </p:txBody>
      </p:sp>
    </p:spTree>
    <p:extLst>
      <p:ext uri="{BB962C8B-B14F-4D97-AF65-F5344CB8AC3E}">
        <p14:creationId xmlns:p14="http://schemas.microsoft.com/office/powerpoint/2010/main" val="1391863943"/>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D9299BAD-72BC-3DD5-89D1-6203CB6C653C}"/>
              </a:ext>
            </a:extLst>
          </p:cNvPr>
          <p:cNvGraphicFramePr>
            <a:graphicFrameLocks noChangeAspect="1"/>
          </p:cNvGraphicFramePr>
          <p:nvPr>
            <p:custDataLst>
              <p:tags r:id="rId1"/>
            </p:custDataLst>
            <p:extLst>
              <p:ext uri="{D42A27DB-BD31-4B8C-83A1-F6EECF244321}">
                <p14:modId xmlns:p14="http://schemas.microsoft.com/office/powerpoint/2010/main" val="329346599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6" name="think-cell data - do not delete" hidden="1">
                        <a:extLst>
                          <a:ext uri="{FF2B5EF4-FFF2-40B4-BE49-F238E27FC236}">
                            <a16:creationId xmlns:a16="http://schemas.microsoft.com/office/drawing/2014/main" id="{D9299BAD-72BC-3DD5-89D1-6203CB6C653C}"/>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4" name="Rectangle 3">
            <a:extLst>
              <a:ext uri="{FF2B5EF4-FFF2-40B4-BE49-F238E27FC236}">
                <a16:creationId xmlns:a16="http://schemas.microsoft.com/office/drawing/2014/main" id="{E33131D7-9DD5-EEA6-D9F4-4F9A0C93F619}"/>
              </a:ext>
            </a:extLst>
          </p:cNvPr>
          <p:cNvSpPr/>
          <p:nvPr/>
        </p:nvSpPr>
        <p:spPr>
          <a:xfrm>
            <a:off x="0" y="0"/>
            <a:ext cx="5389069" cy="6858000"/>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grpSp>
        <p:nvGrpSpPr>
          <p:cNvPr id="40" name="Group 39">
            <a:extLst>
              <a:ext uri="{FF2B5EF4-FFF2-40B4-BE49-F238E27FC236}">
                <a16:creationId xmlns:a16="http://schemas.microsoft.com/office/drawing/2014/main" id="{D99B225D-3A61-4EEB-50AC-A60B04245B80}"/>
              </a:ext>
            </a:extLst>
          </p:cNvPr>
          <p:cNvGrpSpPr/>
          <p:nvPr/>
        </p:nvGrpSpPr>
        <p:grpSpPr>
          <a:xfrm>
            <a:off x="5251617" y="1352373"/>
            <a:ext cx="6269200" cy="379656"/>
            <a:chOff x="5251617" y="1352373"/>
            <a:chExt cx="6269200" cy="379656"/>
          </a:xfrm>
        </p:grpSpPr>
        <p:grpSp>
          <p:nvGrpSpPr>
            <p:cNvPr id="12" name="Group 11">
              <a:extLst>
                <a:ext uri="{FF2B5EF4-FFF2-40B4-BE49-F238E27FC236}">
                  <a16:creationId xmlns:a16="http://schemas.microsoft.com/office/drawing/2014/main" id="{D19D74C8-6242-C354-C746-061AC482B45F}"/>
                </a:ext>
              </a:extLst>
            </p:cNvPr>
            <p:cNvGrpSpPr/>
            <p:nvPr/>
          </p:nvGrpSpPr>
          <p:grpSpPr>
            <a:xfrm>
              <a:off x="5251617" y="1408029"/>
              <a:ext cx="274904" cy="268341"/>
              <a:chOff x="3735403" y="866987"/>
              <a:chExt cx="631467" cy="616393"/>
            </a:xfrm>
          </p:grpSpPr>
          <p:sp>
            <p:nvSpPr>
              <p:cNvPr id="34" name="Oval 33">
                <a:extLst>
                  <a:ext uri="{FF2B5EF4-FFF2-40B4-BE49-F238E27FC236}">
                    <a16:creationId xmlns:a16="http://schemas.microsoft.com/office/drawing/2014/main" id="{D6F426B8-060D-A12D-9C50-F50C96DEAC56}"/>
                  </a:ext>
                </a:extLst>
              </p:cNvPr>
              <p:cNvSpPr>
                <a:spLocks noChangeAspect="1"/>
              </p:cNvSpPr>
              <p:nvPr/>
            </p:nvSpPr>
            <p:spPr>
              <a:xfrm rot="10800000">
                <a:off x="3735403" y="866987"/>
                <a:ext cx="631467" cy="616393"/>
              </a:xfrm>
              <a:prstGeom prst="ellipse">
                <a:avLst/>
              </a:prstGeom>
              <a:gradFill flip="none" rotWithShape="1">
                <a:gsLst>
                  <a:gs pos="0">
                    <a:schemeClr val="accent3"/>
                  </a:gs>
                  <a:gs pos="100000">
                    <a:schemeClr val="accent2"/>
                  </a:gs>
                </a:gsLst>
                <a:lin ang="10800000" scaled="1"/>
                <a:tileRect/>
              </a:gradFill>
              <a:ln>
                <a:noFill/>
              </a:ln>
              <a:effectLst/>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35" name="Oval 34">
                <a:extLst>
                  <a:ext uri="{FF2B5EF4-FFF2-40B4-BE49-F238E27FC236}">
                    <a16:creationId xmlns:a16="http://schemas.microsoft.com/office/drawing/2014/main" id="{D92D22AD-706F-D434-4F59-06342F670A5D}"/>
                  </a:ext>
                </a:extLst>
              </p:cNvPr>
              <p:cNvSpPr>
                <a:spLocks/>
              </p:cNvSpPr>
              <p:nvPr/>
            </p:nvSpPr>
            <p:spPr>
              <a:xfrm rot="10800000">
                <a:off x="3819806" y="943782"/>
                <a:ext cx="462661" cy="462805"/>
              </a:xfrm>
              <a:prstGeom prst="ellipse">
                <a:avLst/>
              </a:prstGeom>
              <a:solidFill>
                <a:srgbClr val="FFFFFF"/>
              </a:solidFill>
              <a:ln w="12700" cap="flat" cmpd="sng" algn="ctr">
                <a:noFill/>
                <a:prstDash val="solid"/>
                <a:miter lim="800000"/>
              </a:ln>
              <a:effectLst>
                <a:outerShdw blurRad="63500" sx="102000" sy="102000" algn="ctr" rotWithShape="0">
                  <a:prstClr val="black">
                    <a:alpha val="40000"/>
                  </a:prstClr>
                </a:outerShdw>
              </a:effectLst>
            </p:spPr>
            <p:txBody>
              <a:bodyPr wrap="none" lIns="121920" tIns="121920" rIns="121920" bIns="12192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733" b="1" i="0" u="none" strike="noStrike" kern="0" cap="none" spc="0" normalizeH="0" baseline="0" noProof="0">
                  <a:ln>
                    <a:noFill/>
                  </a:ln>
                  <a:solidFill>
                    <a:srgbClr val="000000"/>
                  </a:solidFill>
                  <a:effectLst/>
                  <a:uLnTx/>
                  <a:uFillTx/>
                  <a:latin typeface="Montserrat" panose="02000505000000020004" pitchFamily="2" charset="0"/>
                  <a:ea typeface="+mn-ea"/>
                  <a:cs typeface="+mn-cs"/>
                </a:endParaRPr>
              </a:p>
            </p:txBody>
          </p:sp>
        </p:grpSp>
        <p:sp>
          <p:nvSpPr>
            <p:cNvPr id="13" name="TextBox 12">
              <a:extLst>
                <a:ext uri="{FF2B5EF4-FFF2-40B4-BE49-F238E27FC236}">
                  <a16:creationId xmlns:a16="http://schemas.microsoft.com/office/drawing/2014/main" id="{09D4683E-27DB-D78E-E49B-38C9F9B121BE}"/>
                </a:ext>
              </a:extLst>
            </p:cNvPr>
            <p:cNvSpPr txBox="1"/>
            <p:nvPr/>
          </p:nvSpPr>
          <p:spPr>
            <a:xfrm>
              <a:off x="5588002" y="1352373"/>
              <a:ext cx="5932815" cy="379656"/>
            </a:xfrm>
            <a:prstGeom prst="rect">
              <a:avLst/>
            </a:prstGeom>
            <a:noFill/>
          </p:spPr>
          <p:txBody>
            <a:bodyPr wrap="square" rtlCol="0" anchor="ctr">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867" b="0" i="0" u="none" strike="noStrike" kern="1200" cap="none" spc="0" normalizeH="0" baseline="0" noProof="0">
                  <a:ln>
                    <a:noFill/>
                  </a:ln>
                  <a:solidFill>
                    <a:srgbClr val="000000"/>
                  </a:solidFill>
                  <a:effectLst/>
                  <a:uLnTx/>
                  <a:uFillTx/>
                  <a:latin typeface="Georgia"/>
                  <a:ea typeface="+mn-ea"/>
                  <a:cs typeface="+mn-cs"/>
                </a:rPr>
                <a:t>Chemical bad, natural good</a:t>
              </a:r>
            </a:p>
          </p:txBody>
        </p:sp>
      </p:grpSp>
      <p:cxnSp>
        <p:nvCxnSpPr>
          <p:cNvPr id="18" name="Straight Connector 17">
            <a:extLst>
              <a:ext uri="{FF2B5EF4-FFF2-40B4-BE49-F238E27FC236}">
                <a16:creationId xmlns:a16="http://schemas.microsoft.com/office/drawing/2014/main" id="{2A098D48-744C-0A73-9E36-08B04D494F7D}"/>
              </a:ext>
            </a:extLst>
          </p:cNvPr>
          <p:cNvCxnSpPr>
            <a:cxnSpLocks/>
          </p:cNvCxnSpPr>
          <p:nvPr/>
        </p:nvCxnSpPr>
        <p:spPr>
          <a:xfrm>
            <a:off x="5736627" y="1988652"/>
            <a:ext cx="5794975" cy="0"/>
          </a:xfrm>
          <a:prstGeom prst="line">
            <a:avLst/>
          </a:prstGeom>
          <a:ln w="6350">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3AC4DC86-99DA-EA18-FE73-06A81C531527}"/>
              </a:ext>
            </a:extLst>
          </p:cNvPr>
          <p:cNvCxnSpPr>
            <a:cxnSpLocks/>
          </p:cNvCxnSpPr>
          <p:nvPr/>
        </p:nvCxnSpPr>
        <p:spPr>
          <a:xfrm>
            <a:off x="5736627" y="2881554"/>
            <a:ext cx="5794975" cy="0"/>
          </a:xfrm>
          <a:prstGeom prst="line">
            <a:avLst/>
          </a:prstGeom>
          <a:ln w="6350">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185CE24B-A84B-C9E6-4D57-10C0D57BB997}"/>
              </a:ext>
            </a:extLst>
          </p:cNvPr>
          <p:cNvCxnSpPr>
            <a:cxnSpLocks/>
          </p:cNvCxnSpPr>
          <p:nvPr/>
        </p:nvCxnSpPr>
        <p:spPr>
          <a:xfrm>
            <a:off x="5736627" y="3774456"/>
            <a:ext cx="5794975" cy="0"/>
          </a:xfrm>
          <a:prstGeom prst="line">
            <a:avLst/>
          </a:prstGeom>
          <a:ln w="6350">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73877BD8-B669-375A-D77B-87669CE994CD}"/>
              </a:ext>
            </a:extLst>
          </p:cNvPr>
          <p:cNvCxnSpPr>
            <a:cxnSpLocks/>
          </p:cNvCxnSpPr>
          <p:nvPr/>
        </p:nvCxnSpPr>
        <p:spPr>
          <a:xfrm>
            <a:off x="5736627" y="4667358"/>
            <a:ext cx="5794975" cy="0"/>
          </a:xfrm>
          <a:prstGeom prst="line">
            <a:avLst/>
          </a:prstGeom>
          <a:ln w="6350">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39" name="Group 38">
            <a:extLst>
              <a:ext uri="{FF2B5EF4-FFF2-40B4-BE49-F238E27FC236}">
                <a16:creationId xmlns:a16="http://schemas.microsoft.com/office/drawing/2014/main" id="{38ABEE80-56AD-3CE6-0A39-9F5B6F5D0D68}"/>
              </a:ext>
            </a:extLst>
          </p:cNvPr>
          <p:cNvGrpSpPr/>
          <p:nvPr/>
        </p:nvGrpSpPr>
        <p:grpSpPr>
          <a:xfrm>
            <a:off x="5251617" y="2245275"/>
            <a:ext cx="6269200" cy="379656"/>
            <a:chOff x="5251617" y="2117535"/>
            <a:chExt cx="6269200" cy="379656"/>
          </a:xfrm>
        </p:grpSpPr>
        <p:sp>
          <p:nvSpPr>
            <p:cNvPr id="14" name="TextBox 13">
              <a:extLst>
                <a:ext uri="{FF2B5EF4-FFF2-40B4-BE49-F238E27FC236}">
                  <a16:creationId xmlns:a16="http://schemas.microsoft.com/office/drawing/2014/main" id="{3EBA6C46-FB0F-1F79-2177-378A282717D0}"/>
                </a:ext>
              </a:extLst>
            </p:cNvPr>
            <p:cNvSpPr txBox="1"/>
            <p:nvPr/>
          </p:nvSpPr>
          <p:spPr>
            <a:xfrm>
              <a:off x="5588002" y="2117535"/>
              <a:ext cx="5932815" cy="379656"/>
            </a:xfrm>
            <a:prstGeom prst="rect">
              <a:avLst/>
            </a:prstGeom>
            <a:noFill/>
          </p:spPr>
          <p:txBody>
            <a:bodyPr wrap="square" rtlCol="0" anchor="ctr">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867" b="0" i="0" u="none" strike="noStrike" kern="1200" cap="none" spc="0" normalizeH="0" baseline="0" noProof="0">
                  <a:ln>
                    <a:noFill/>
                  </a:ln>
                  <a:solidFill>
                    <a:srgbClr val="000000"/>
                  </a:solidFill>
                  <a:effectLst/>
                  <a:uLnTx/>
                  <a:uFillTx/>
                  <a:latin typeface="Georgia"/>
                  <a:ea typeface="+mn-ea"/>
                  <a:cs typeface="+mn-cs"/>
                </a:rPr>
                <a:t>Medicines accumulate in the body over time</a:t>
              </a:r>
            </a:p>
          </p:txBody>
        </p:sp>
        <p:grpSp>
          <p:nvGrpSpPr>
            <p:cNvPr id="22" name="Group 21">
              <a:extLst>
                <a:ext uri="{FF2B5EF4-FFF2-40B4-BE49-F238E27FC236}">
                  <a16:creationId xmlns:a16="http://schemas.microsoft.com/office/drawing/2014/main" id="{F7A85ECB-674E-7137-7C26-F099376243D2}"/>
                </a:ext>
              </a:extLst>
            </p:cNvPr>
            <p:cNvGrpSpPr/>
            <p:nvPr/>
          </p:nvGrpSpPr>
          <p:grpSpPr>
            <a:xfrm>
              <a:off x="5251617" y="2173191"/>
              <a:ext cx="274904" cy="268341"/>
              <a:chOff x="3735403" y="866987"/>
              <a:chExt cx="631467" cy="616393"/>
            </a:xfrm>
          </p:grpSpPr>
          <p:sp>
            <p:nvSpPr>
              <p:cNvPr id="32" name="Oval 31">
                <a:extLst>
                  <a:ext uri="{FF2B5EF4-FFF2-40B4-BE49-F238E27FC236}">
                    <a16:creationId xmlns:a16="http://schemas.microsoft.com/office/drawing/2014/main" id="{4C93B788-6098-D423-C9BE-09AF14F51FDD}"/>
                  </a:ext>
                </a:extLst>
              </p:cNvPr>
              <p:cNvSpPr>
                <a:spLocks noChangeAspect="1"/>
              </p:cNvSpPr>
              <p:nvPr/>
            </p:nvSpPr>
            <p:spPr>
              <a:xfrm rot="10800000">
                <a:off x="3735403" y="866987"/>
                <a:ext cx="631467" cy="616393"/>
              </a:xfrm>
              <a:prstGeom prst="ellipse">
                <a:avLst/>
              </a:prstGeom>
              <a:gradFill flip="none" rotWithShape="1">
                <a:gsLst>
                  <a:gs pos="0">
                    <a:schemeClr val="accent3"/>
                  </a:gs>
                  <a:gs pos="100000">
                    <a:schemeClr val="accent2"/>
                  </a:gs>
                </a:gsLst>
                <a:lin ang="10800000" scaled="1"/>
                <a:tileRect/>
              </a:gradFill>
              <a:ln>
                <a:noFill/>
              </a:ln>
              <a:effectLst/>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33" name="Oval 32">
                <a:extLst>
                  <a:ext uri="{FF2B5EF4-FFF2-40B4-BE49-F238E27FC236}">
                    <a16:creationId xmlns:a16="http://schemas.microsoft.com/office/drawing/2014/main" id="{45D58FD2-484C-F981-2509-1ACB0D606D3E}"/>
                  </a:ext>
                </a:extLst>
              </p:cNvPr>
              <p:cNvSpPr>
                <a:spLocks/>
              </p:cNvSpPr>
              <p:nvPr/>
            </p:nvSpPr>
            <p:spPr>
              <a:xfrm rot="10800000">
                <a:off x="3819806" y="943782"/>
                <a:ext cx="462661" cy="462805"/>
              </a:xfrm>
              <a:prstGeom prst="ellipse">
                <a:avLst/>
              </a:prstGeom>
              <a:solidFill>
                <a:srgbClr val="FFFFFF"/>
              </a:solidFill>
              <a:ln w="12700" cap="flat" cmpd="sng" algn="ctr">
                <a:noFill/>
                <a:prstDash val="solid"/>
                <a:miter lim="800000"/>
              </a:ln>
              <a:effectLst>
                <a:outerShdw blurRad="63500" sx="102000" sy="102000" algn="ctr" rotWithShape="0">
                  <a:prstClr val="black">
                    <a:alpha val="40000"/>
                  </a:prstClr>
                </a:outerShdw>
              </a:effectLst>
            </p:spPr>
            <p:txBody>
              <a:bodyPr wrap="none" lIns="121920" tIns="121920" rIns="121920" bIns="12192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733" b="1" i="0" u="none" strike="noStrike" kern="0" cap="none" spc="0" normalizeH="0" baseline="0" noProof="0">
                  <a:ln>
                    <a:noFill/>
                  </a:ln>
                  <a:solidFill>
                    <a:srgbClr val="000000"/>
                  </a:solidFill>
                  <a:effectLst/>
                  <a:uLnTx/>
                  <a:uFillTx/>
                  <a:latin typeface="Montserrat" panose="02000505000000020004" pitchFamily="2" charset="0"/>
                  <a:ea typeface="+mn-ea"/>
                  <a:cs typeface="+mn-cs"/>
                </a:endParaRPr>
              </a:p>
            </p:txBody>
          </p:sp>
        </p:grpSp>
      </p:grpSp>
      <p:grpSp>
        <p:nvGrpSpPr>
          <p:cNvPr id="38" name="Group 37">
            <a:extLst>
              <a:ext uri="{FF2B5EF4-FFF2-40B4-BE49-F238E27FC236}">
                <a16:creationId xmlns:a16="http://schemas.microsoft.com/office/drawing/2014/main" id="{B04BB126-34E4-9DE6-E6A1-2E28660918C0}"/>
              </a:ext>
            </a:extLst>
          </p:cNvPr>
          <p:cNvGrpSpPr/>
          <p:nvPr/>
        </p:nvGrpSpPr>
        <p:grpSpPr>
          <a:xfrm>
            <a:off x="5251617" y="3138177"/>
            <a:ext cx="6269200" cy="379656"/>
            <a:chOff x="5251617" y="2969193"/>
            <a:chExt cx="6269200" cy="379656"/>
          </a:xfrm>
        </p:grpSpPr>
        <p:sp>
          <p:nvSpPr>
            <p:cNvPr id="15" name="TextBox 14">
              <a:extLst>
                <a:ext uri="{FF2B5EF4-FFF2-40B4-BE49-F238E27FC236}">
                  <a16:creationId xmlns:a16="http://schemas.microsoft.com/office/drawing/2014/main" id="{9872B17A-B559-1F24-B957-2E9E6B8ABA26}"/>
                </a:ext>
              </a:extLst>
            </p:cNvPr>
            <p:cNvSpPr txBox="1"/>
            <p:nvPr/>
          </p:nvSpPr>
          <p:spPr>
            <a:xfrm>
              <a:off x="5588002" y="2969193"/>
              <a:ext cx="5932815" cy="379656"/>
            </a:xfrm>
            <a:prstGeom prst="rect">
              <a:avLst/>
            </a:prstGeom>
            <a:noFill/>
          </p:spPr>
          <p:txBody>
            <a:bodyPr wrap="square" rtlCol="0" anchor="ctr">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867" b="0" i="0" u="none" strike="noStrike" kern="1200" cap="none" spc="0" normalizeH="0" baseline="0" noProof="0">
                  <a:ln>
                    <a:noFill/>
                  </a:ln>
                  <a:solidFill>
                    <a:srgbClr val="000000"/>
                  </a:solidFill>
                  <a:effectLst/>
                  <a:uLnTx/>
                  <a:uFillTx/>
                  <a:latin typeface="Georgia"/>
                  <a:ea typeface="+mn-ea"/>
                  <a:cs typeface="+mn-cs"/>
                </a:rPr>
                <a:t>More powerful medicines are more harmful</a:t>
              </a:r>
            </a:p>
          </p:txBody>
        </p:sp>
        <p:grpSp>
          <p:nvGrpSpPr>
            <p:cNvPr id="23" name="Group 22">
              <a:extLst>
                <a:ext uri="{FF2B5EF4-FFF2-40B4-BE49-F238E27FC236}">
                  <a16:creationId xmlns:a16="http://schemas.microsoft.com/office/drawing/2014/main" id="{B3A87115-9BA6-FA0E-3F21-7714A2D9007B}"/>
                </a:ext>
              </a:extLst>
            </p:cNvPr>
            <p:cNvGrpSpPr/>
            <p:nvPr/>
          </p:nvGrpSpPr>
          <p:grpSpPr>
            <a:xfrm>
              <a:off x="5251617" y="3024849"/>
              <a:ext cx="274904" cy="268341"/>
              <a:chOff x="3735403" y="866987"/>
              <a:chExt cx="631467" cy="616393"/>
            </a:xfrm>
          </p:grpSpPr>
          <p:sp>
            <p:nvSpPr>
              <p:cNvPr id="30" name="Oval 29">
                <a:extLst>
                  <a:ext uri="{FF2B5EF4-FFF2-40B4-BE49-F238E27FC236}">
                    <a16:creationId xmlns:a16="http://schemas.microsoft.com/office/drawing/2014/main" id="{9192AD01-C600-4B69-267A-B6540A0B8D1D}"/>
                  </a:ext>
                </a:extLst>
              </p:cNvPr>
              <p:cNvSpPr>
                <a:spLocks noChangeAspect="1"/>
              </p:cNvSpPr>
              <p:nvPr/>
            </p:nvSpPr>
            <p:spPr>
              <a:xfrm rot="10800000">
                <a:off x="3735403" y="866987"/>
                <a:ext cx="631467" cy="616393"/>
              </a:xfrm>
              <a:prstGeom prst="ellipse">
                <a:avLst/>
              </a:prstGeom>
              <a:gradFill flip="none" rotWithShape="1">
                <a:gsLst>
                  <a:gs pos="0">
                    <a:schemeClr val="accent3"/>
                  </a:gs>
                  <a:gs pos="100000">
                    <a:schemeClr val="accent2"/>
                  </a:gs>
                </a:gsLst>
                <a:lin ang="10800000" scaled="1"/>
                <a:tileRect/>
              </a:gradFill>
              <a:ln>
                <a:noFill/>
              </a:ln>
              <a:effectLst/>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31" name="Oval 30">
                <a:extLst>
                  <a:ext uri="{FF2B5EF4-FFF2-40B4-BE49-F238E27FC236}">
                    <a16:creationId xmlns:a16="http://schemas.microsoft.com/office/drawing/2014/main" id="{24321A8E-E546-FD10-BAFC-3DB96BDF433A}"/>
                  </a:ext>
                </a:extLst>
              </p:cNvPr>
              <p:cNvSpPr>
                <a:spLocks/>
              </p:cNvSpPr>
              <p:nvPr/>
            </p:nvSpPr>
            <p:spPr>
              <a:xfrm rot="10800000">
                <a:off x="3819806" y="943782"/>
                <a:ext cx="462661" cy="462805"/>
              </a:xfrm>
              <a:prstGeom prst="ellipse">
                <a:avLst/>
              </a:prstGeom>
              <a:solidFill>
                <a:srgbClr val="FFFFFF"/>
              </a:solidFill>
              <a:ln w="12700" cap="flat" cmpd="sng" algn="ctr">
                <a:noFill/>
                <a:prstDash val="solid"/>
                <a:miter lim="800000"/>
              </a:ln>
              <a:effectLst>
                <a:outerShdw blurRad="63500" sx="102000" sy="102000" algn="ctr" rotWithShape="0">
                  <a:prstClr val="black">
                    <a:alpha val="40000"/>
                  </a:prstClr>
                </a:outerShdw>
              </a:effectLst>
            </p:spPr>
            <p:txBody>
              <a:bodyPr wrap="none" lIns="121920" tIns="121920" rIns="121920" bIns="12192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733" b="1" i="0" u="none" strike="noStrike" kern="0" cap="none" spc="0" normalizeH="0" baseline="0" noProof="0">
                  <a:ln>
                    <a:noFill/>
                  </a:ln>
                  <a:solidFill>
                    <a:srgbClr val="000000"/>
                  </a:solidFill>
                  <a:effectLst/>
                  <a:uLnTx/>
                  <a:uFillTx/>
                  <a:latin typeface="Montserrat" panose="02000505000000020004" pitchFamily="2" charset="0"/>
                  <a:ea typeface="+mn-ea"/>
                  <a:cs typeface="+mn-cs"/>
                </a:endParaRPr>
              </a:p>
            </p:txBody>
          </p:sp>
        </p:grpSp>
      </p:grpSp>
      <p:grpSp>
        <p:nvGrpSpPr>
          <p:cNvPr id="37" name="Group 36">
            <a:extLst>
              <a:ext uri="{FF2B5EF4-FFF2-40B4-BE49-F238E27FC236}">
                <a16:creationId xmlns:a16="http://schemas.microsoft.com/office/drawing/2014/main" id="{5E8A23DE-D6A2-413F-E6DD-F89493109F19}"/>
              </a:ext>
            </a:extLst>
          </p:cNvPr>
          <p:cNvGrpSpPr/>
          <p:nvPr/>
        </p:nvGrpSpPr>
        <p:grpSpPr>
          <a:xfrm>
            <a:off x="5251617" y="4031079"/>
            <a:ext cx="6269200" cy="379656"/>
            <a:chOff x="5251617" y="3944420"/>
            <a:chExt cx="6269200" cy="379656"/>
          </a:xfrm>
        </p:grpSpPr>
        <p:sp>
          <p:nvSpPr>
            <p:cNvPr id="16" name="TextBox 15">
              <a:extLst>
                <a:ext uri="{FF2B5EF4-FFF2-40B4-BE49-F238E27FC236}">
                  <a16:creationId xmlns:a16="http://schemas.microsoft.com/office/drawing/2014/main" id="{7A1DEBE8-5409-91B3-7A7A-D7875AFC7C1C}"/>
                </a:ext>
              </a:extLst>
            </p:cNvPr>
            <p:cNvSpPr txBox="1"/>
            <p:nvPr/>
          </p:nvSpPr>
          <p:spPr>
            <a:xfrm>
              <a:off x="5588002" y="3944420"/>
              <a:ext cx="5932815" cy="379656"/>
            </a:xfrm>
            <a:prstGeom prst="rect">
              <a:avLst/>
            </a:prstGeom>
            <a:noFill/>
          </p:spPr>
          <p:txBody>
            <a:bodyPr wrap="square" rtlCol="0" anchor="ctr">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867" b="0" i="0" u="none" strike="noStrike" kern="1200" cap="none" spc="0" normalizeH="0" baseline="0" noProof="0">
                  <a:ln>
                    <a:noFill/>
                  </a:ln>
                  <a:solidFill>
                    <a:srgbClr val="000000"/>
                  </a:solidFill>
                  <a:effectLst/>
                  <a:uLnTx/>
                  <a:uFillTx/>
                  <a:latin typeface="Georgia"/>
                  <a:ea typeface="+mn-ea"/>
                  <a:cs typeface="+mn-cs"/>
                </a:rPr>
                <a:t>Suspicion of the pharmaceutical industry</a:t>
              </a:r>
            </a:p>
          </p:txBody>
        </p:sp>
        <p:grpSp>
          <p:nvGrpSpPr>
            <p:cNvPr id="24" name="Group 23">
              <a:extLst>
                <a:ext uri="{FF2B5EF4-FFF2-40B4-BE49-F238E27FC236}">
                  <a16:creationId xmlns:a16="http://schemas.microsoft.com/office/drawing/2014/main" id="{5DC0DED5-1778-66F4-A411-213988556C68}"/>
                </a:ext>
              </a:extLst>
            </p:cNvPr>
            <p:cNvGrpSpPr/>
            <p:nvPr/>
          </p:nvGrpSpPr>
          <p:grpSpPr>
            <a:xfrm>
              <a:off x="5251617" y="4000076"/>
              <a:ext cx="274904" cy="268341"/>
              <a:chOff x="3735403" y="866987"/>
              <a:chExt cx="631467" cy="616393"/>
            </a:xfrm>
          </p:grpSpPr>
          <p:sp>
            <p:nvSpPr>
              <p:cNvPr id="28" name="Oval 27">
                <a:extLst>
                  <a:ext uri="{FF2B5EF4-FFF2-40B4-BE49-F238E27FC236}">
                    <a16:creationId xmlns:a16="http://schemas.microsoft.com/office/drawing/2014/main" id="{7AAA5F60-48CB-1284-79A7-F975B2B1BB53}"/>
                  </a:ext>
                </a:extLst>
              </p:cNvPr>
              <p:cNvSpPr>
                <a:spLocks noChangeAspect="1"/>
              </p:cNvSpPr>
              <p:nvPr/>
            </p:nvSpPr>
            <p:spPr>
              <a:xfrm rot="10800000">
                <a:off x="3735403" y="866987"/>
                <a:ext cx="631467" cy="616393"/>
              </a:xfrm>
              <a:prstGeom prst="ellipse">
                <a:avLst/>
              </a:prstGeom>
              <a:gradFill flip="none" rotWithShape="1">
                <a:gsLst>
                  <a:gs pos="0">
                    <a:schemeClr val="accent3"/>
                  </a:gs>
                  <a:gs pos="100000">
                    <a:schemeClr val="accent2"/>
                  </a:gs>
                </a:gsLst>
                <a:lin ang="10800000" scaled="1"/>
                <a:tileRect/>
              </a:gradFill>
              <a:ln>
                <a:noFill/>
              </a:ln>
              <a:effectLst/>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29" name="Oval 28">
                <a:extLst>
                  <a:ext uri="{FF2B5EF4-FFF2-40B4-BE49-F238E27FC236}">
                    <a16:creationId xmlns:a16="http://schemas.microsoft.com/office/drawing/2014/main" id="{43ED5D67-1213-B95A-D857-528893632CC6}"/>
                  </a:ext>
                </a:extLst>
              </p:cNvPr>
              <p:cNvSpPr>
                <a:spLocks/>
              </p:cNvSpPr>
              <p:nvPr/>
            </p:nvSpPr>
            <p:spPr>
              <a:xfrm rot="10800000">
                <a:off x="3819806" y="943782"/>
                <a:ext cx="462661" cy="462805"/>
              </a:xfrm>
              <a:prstGeom prst="ellipse">
                <a:avLst/>
              </a:prstGeom>
              <a:solidFill>
                <a:srgbClr val="FFFFFF"/>
              </a:solidFill>
              <a:ln w="12700" cap="flat" cmpd="sng" algn="ctr">
                <a:noFill/>
                <a:prstDash val="solid"/>
                <a:miter lim="800000"/>
              </a:ln>
              <a:effectLst>
                <a:outerShdw blurRad="63500" sx="102000" sy="102000" algn="ctr" rotWithShape="0">
                  <a:prstClr val="black">
                    <a:alpha val="40000"/>
                  </a:prstClr>
                </a:outerShdw>
              </a:effectLst>
            </p:spPr>
            <p:txBody>
              <a:bodyPr wrap="none" lIns="121920" tIns="121920" rIns="121920" bIns="12192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733" b="1" i="0" u="none" strike="noStrike" kern="0" cap="none" spc="0" normalizeH="0" baseline="0" noProof="0">
                  <a:ln>
                    <a:noFill/>
                  </a:ln>
                  <a:solidFill>
                    <a:srgbClr val="000000"/>
                  </a:solidFill>
                  <a:effectLst/>
                  <a:uLnTx/>
                  <a:uFillTx/>
                  <a:latin typeface="Montserrat" panose="02000505000000020004" pitchFamily="2" charset="0"/>
                  <a:ea typeface="+mn-ea"/>
                  <a:cs typeface="+mn-cs"/>
                </a:endParaRPr>
              </a:p>
            </p:txBody>
          </p:sp>
        </p:grpSp>
      </p:grpSp>
      <p:grpSp>
        <p:nvGrpSpPr>
          <p:cNvPr id="36" name="Group 35">
            <a:extLst>
              <a:ext uri="{FF2B5EF4-FFF2-40B4-BE49-F238E27FC236}">
                <a16:creationId xmlns:a16="http://schemas.microsoft.com/office/drawing/2014/main" id="{8F34E64A-C382-924A-592A-F051089F37E0}"/>
              </a:ext>
            </a:extLst>
          </p:cNvPr>
          <p:cNvGrpSpPr/>
          <p:nvPr/>
        </p:nvGrpSpPr>
        <p:grpSpPr>
          <a:xfrm>
            <a:off x="5251617" y="4923985"/>
            <a:ext cx="6269200" cy="666977"/>
            <a:chOff x="5251617" y="4923985"/>
            <a:chExt cx="6269200" cy="666977"/>
          </a:xfrm>
        </p:grpSpPr>
        <p:sp>
          <p:nvSpPr>
            <p:cNvPr id="17" name="TextBox 16">
              <a:extLst>
                <a:ext uri="{FF2B5EF4-FFF2-40B4-BE49-F238E27FC236}">
                  <a16:creationId xmlns:a16="http://schemas.microsoft.com/office/drawing/2014/main" id="{724688BA-BBBE-058E-FC54-130BAC408042}"/>
                </a:ext>
              </a:extLst>
            </p:cNvPr>
            <p:cNvSpPr txBox="1"/>
            <p:nvPr/>
          </p:nvSpPr>
          <p:spPr>
            <a:xfrm>
              <a:off x="5588002" y="4923985"/>
              <a:ext cx="5932815" cy="666977"/>
            </a:xfrm>
            <a:prstGeom prst="rect">
              <a:avLst/>
            </a:prstGeom>
            <a:noFill/>
          </p:spPr>
          <p:txBody>
            <a:bodyPr wrap="square" rtlCol="0" anchor="ctr">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867" b="0" i="0" u="none" strike="noStrike" kern="1200" cap="none" spc="0" normalizeH="0" baseline="0" noProof="0" dirty="0">
                  <a:ln>
                    <a:noFill/>
                  </a:ln>
                  <a:solidFill>
                    <a:srgbClr val="000000"/>
                  </a:solidFill>
                  <a:effectLst/>
                  <a:uLnTx/>
                  <a:uFillTx/>
                  <a:latin typeface="Georgia"/>
                  <a:ea typeface="+mn-ea"/>
                  <a:cs typeface="+mn-cs"/>
                </a:rPr>
                <a:t>If I express a doubt or concern about the treatment the doctor will interpret it as a doubt in  them </a:t>
              </a:r>
            </a:p>
          </p:txBody>
        </p:sp>
        <p:grpSp>
          <p:nvGrpSpPr>
            <p:cNvPr id="25" name="Group 24">
              <a:extLst>
                <a:ext uri="{FF2B5EF4-FFF2-40B4-BE49-F238E27FC236}">
                  <a16:creationId xmlns:a16="http://schemas.microsoft.com/office/drawing/2014/main" id="{A9A2C86F-0112-6C23-0855-729C18AFE85F}"/>
                </a:ext>
              </a:extLst>
            </p:cNvPr>
            <p:cNvGrpSpPr/>
            <p:nvPr/>
          </p:nvGrpSpPr>
          <p:grpSpPr>
            <a:xfrm>
              <a:off x="5251617" y="4971679"/>
              <a:ext cx="274904" cy="268341"/>
              <a:chOff x="3735403" y="866987"/>
              <a:chExt cx="631467" cy="616393"/>
            </a:xfrm>
          </p:grpSpPr>
          <p:sp>
            <p:nvSpPr>
              <p:cNvPr id="26" name="Oval 25">
                <a:extLst>
                  <a:ext uri="{FF2B5EF4-FFF2-40B4-BE49-F238E27FC236}">
                    <a16:creationId xmlns:a16="http://schemas.microsoft.com/office/drawing/2014/main" id="{4138F7FD-B581-9313-F42E-4976565F1314}"/>
                  </a:ext>
                </a:extLst>
              </p:cNvPr>
              <p:cNvSpPr>
                <a:spLocks noChangeAspect="1"/>
              </p:cNvSpPr>
              <p:nvPr/>
            </p:nvSpPr>
            <p:spPr>
              <a:xfrm rot="10800000">
                <a:off x="3735403" y="866987"/>
                <a:ext cx="631467" cy="616393"/>
              </a:xfrm>
              <a:prstGeom prst="ellipse">
                <a:avLst/>
              </a:prstGeom>
              <a:gradFill flip="none" rotWithShape="1">
                <a:gsLst>
                  <a:gs pos="0">
                    <a:schemeClr val="accent3"/>
                  </a:gs>
                  <a:gs pos="100000">
                    <a:schemeClr val="accent2"/>
                  </a:gs>
                </a:gsLst>
                <a:lin ang="10800000" scaled="1"/>
                <a:tileRect/>
              </a:gradFill>
              <a:ln>
                <a:noFill/>
              </a:ln>
              <a:effectLst/>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27" name="Oval 26">
                <a:extLst>
                  <a:ext uri="{FF2B5EF4-FFF2-40B4-BE49-F238E27FC236}">
                    <a16:creationId xmlns:a16="http://schemas.microsoft.com/office/drawing/2014/main" id="{3C25AB0C-C64B-246A-24EF-366685F3142D}"/>
                  </a:ext>
                </a:extLst>
              </p:cNvPr>
              <p:cNvSpPr>
                <a:spLocks/>
              </p:cNvSpPr>
              <p:nvPr/>
            </p:nvSpPr>
            <p:spPr>
              <a:xfrm rot="10800000">
                <a:off x="3819806" y="943782"/>
                <a:ext cx="462661" cy="462805"/>
              </a:xfrm>
              <a:prstGeom prst="ellipse">
                <a:avLst/>
              </a:prstGeom>
              <a:solidFill>
                <a:srgbClr val="FFFFFF"/>
              </a:solidFill>
              <a:ln w="12700" cap="flat" cmpd="sng" algn="ctr">
                <a:noFill/>
                <a:prstDash val="solid"/>
                <a:miter lim="800000"/>
              </a:ln>
              <a:effectLst>
                <a:outerShdw blurRad="63500" sx="102000" sy="102000" algn="ctr" rotWithShape="0">
                  <a:prstClr val="black">
                    <a:alpha val="40000"/>
                  </a:prstClr>
                </a:outerShdw>
              </a:effectLst>
            </p:spPr>
            <p:txBody>
              <a:bodyPr wrap="none" lIns="121920" tIns="121920" rIns="121920" bIns="12192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733" b="1" i="0" u="none" strike="noStrike" kern="0" cap="none" spc="0" normalizeH="0" baseline="0" noProof="0">
                  <a:ln>
                    <a:noFill/>
                  </a:ln>
                  <a:solidFill>
                    <a:srgbClr val="000000"/>
                  </a:solidFill>
                  <a:effectLst/>
                  <a:uLnTx/>
                  <a:uFillTx/>
                  <a:latin typeface="Montserrat" panose="02000505000000020004" pitchFamily="2" charset="0"/>
                  <a:ea typeface="+mn-ea"/>
                  <a:cs typeface="+mn-cs"/>
                </a:endParaRPr>
              </a:p>
            </p:txBody>
          </p:sp>
        </p:grpSp>
      </p:grpSp>
      <p:sp>
        <p:nvSpPr>
          <p:cNvPr id="47" name="Title 46">
            <a:extLst>
              <a:ext uri="{FF2B5EF4-FFF2-40B4-BE49-F238E27FC236}">
                <a16:creationId xmlns:a16="http://schemas.microsoft.com/office/drawing/2014/main" id="{D45266D5-2913-FAE5-35DE-1E70576C6601}"/>
              </a:ext>
            </a:extLst>
          </p:cNvPr>
          <p:cNvSpPr>
            <a:spLocks noGrp="1"/>
          </p:cNvSpPr>
          <p:nvPr>
            <p:ph type="title"/>
          </p:nvPr>
        </p:nvSpPr>
        <p:spPr>
          <a:xfrm>
            <a:off x="670560" y="2902786"/>
            <a:ext cx="3881985" cy="1052428"/>
          </a:xfrm>
        </p:spPr>
        <p:txBody>
          <a:bodyPr vert="horz"/>
          <a:lstStyle/>
          <a:p>
            <a:r>
              <a:rPr lang="en-US" dirty="0">
                <a:solidFill>
                  <a:schemeClr val="bg1"/>
                </a:solidFill>
              </a:rPr>
              <a:t>Other common – </a:t>
            </a:r>
            <a:br>
              <a:rPr lang="en-US" dirty="0">
                <a:solidFill>
                  <a:schemeClr val="bg1"/>
                </a:solidFill>
              </a:rPr>
            </a:br>
            <a:r>
              <a:rPr lang="en-US" dirty="0">
                <a:solidFill>
                  <a:schemeClr val="bg1"/>
                </a:solidFill>
              </a:rPr>
              <a:t>sense defaults</a:t>
            </a:r>
          </a:p>
        </p:txBody>
      </p:sp>
      <p:sp>
        <p:nvSpPr>
          <p:cNvPr id="2" name="Text Placeholder 7">
            <a:extLst>
              <a:ext uri="{FF2B5EF4-FFF2-40B4-BE49-F238E27FC236}">
                <a16:creationId xmlns:a16="http://schemas.microsoft.com/office/drawing/2014/main" id="{67D182EE-538F-E722-4611-1846B044EF3B}"/>
              </a:ext>
            </a:extLst>
          </p:cNvPr>
          <p:cNvSpPr txBox="1">
            <a:spLocks/>
          </p:cNvSpPr>
          <p:nvPr/>
        </p:nvSpPr>
        <p:spPr>
          <a:xfrm>
            <a:off x="5693595" y="6125468"/>
            <a:ext cx="5012504"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Horne Invited paper </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hlinkClick r:id="rId5">
                  <a:extLst>
                    <a:ext uri="{A12FA001-AC4F-418D-AE19-62706E023703}">
                      <ahyp:hlinkClr xmlns:ahyp="http://schemas.microsoft.com/office/drawing/2018/hyperlinkcolor" val="tx"/>
                    </a:ext>
                  </a:extLst>
                </a:hlinkClick>
              </a:rPr>
              <a:t>https://acmedsci.ac.uk/policy/policy-projects/how-can-we-all-best-use-evidence</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[Accessed October 2021]</a:t>
            </a:r>
          </a:p>
        </p:txBody>
      </p:sp>
      <p:sp>
        <p:nvSpPr>
          <p:cNvPr id="7" name="TextBox 6">
            <a:extLst>
              <a:ext uri="{FF2B5EF4-FFF2-40B4-BE49-F238E27FC236}">
                <a16:creationId xmlns:a16="http://schemas.microsoft.com/office/drawing/2014/main" id="{DD3A3C87-127D-3CA5-9753-96228F9815D5}"/>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dirty="0">
                <a:solidFill>
                  <a:srgbClr val="595959"/>
                </a:solidFill>
              </a:rPr>
              <a:t>GLO2248421</a:t>
            </a:r>
          </a:p>
        </p:txBody>
      </p:sp>
    </p:spTree>
    <p:extLst>
      <p:ext uri="{BB962C8B-B14F-4D97-AF65-F5344CB8AC3E}">
        <p14:creationId xmlns:p14="http://schemas.microsoft.com/office/powerpoint/2010/main" val="2603847018"/>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49685FA5-5B98-9E78-FD30-B455BD3E0908}"/>
              </a:ext>
            </a:extLst>
          </p:cNvPr>
          <p:cNvGraphicFramePr>
            <a:graphicFrameLocks noChangeAspect="1"/>
          </p:cNvGraphicFramePr>
          <p:nvPr>
            <p:custDataLst>
              <p:tags r:id="rId1"/>
            </p:custDataLst>
            <p:extLst>
              <p:ext uri="{D42A27DB-BD31-4B8C-83A1-F6EECF244321}">
                <p14:modId xmlns:p14="http://schemas.microsoft.com/office/powerpoint/2010/main" val="315963295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49685FA5-5B98-9E78-FD30-B455BD3E0908}"/>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0ED46CBB-9286-FFCF-E6A1-ED3BD852E93B}"/>
              </a:ext>
            </a:extLst>
          </p:cNvPr>
          <p:cNvSpPr>
            <a:spLocks noGrp="1"/>
          </p:cNvSpPr>
          <p:nvPr>
            <p:ph type="title"/>
          </p:nvPr>
        </p:nvSpPr>
        <p:spPr/>
        <p:txBody>
          <a:bodyPr vert="horz"/>
          <a:lstStyle/>
          <a:p>
            <a:r>
              <a:rPr lang="en-US" dirty="0"/>
              <a:t>Disconnects drive the behavioral gap</a:t>
            </a:r>
          </a:p>
        </p:txBody>
      </p:sp>
      <p:sp>
        <p:nvSpPr>
          <p:cNvPr id="6" name="Text Placeholder 5">
            <a:extLst>
              <a:ext uri="{FF2B5EF4-FFF2-40B4-BE49-F238E27FC236}">
                <a16:creationId xmlns:a16="http://schemas.microsoft.com/office/drawing/2014/main" id="{C1FB8F04-65DA-6242-6543-88165F5FD3BC}"/>
              </a:ext>
            </a:extLst>
          </p:cNvPr>
          <p:cNvSpPr txBox="1">
            <a:spLocks/>
          </p:cNvSpPr>
          <p:nvPr/>
        </p:nvSpPr>
        <p:spPr>
          <a:xfrm>
            <a:off x="670560" y="1457145"/>
            <a:ext cx="10936224" cy="643504"/>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8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The fundamental cause of non-adherence is often a disconnect between beliefs and expectations of prescriber and patient</a:t>
            </a:r>
            <a:r>
              <a:rPr kumimoji="0" lang="en-US" sz="1800" b="0" i="0" u="none" strike="noStrike" kern="1200" cap="none" spc="0" normalizeH="0" baseline="30000" noProof="0" dirty="0">
                <a:ln>
                  <a:noFill/>
                </a:ln>
                <a:solidFill>
                  <a:prstClr val="white"/>
                </a:solidFill>
                <a:effectLst/>
                <a:uLnTx/>
                <a:uFillTx/>
                <a:latin typeface="Georgia"/>
                <a:ea typeface="+mn-ea"/>
                <a:cs typeface="Calibri" panose="020F0502020204030204" pitchFamily="34" charset="0"/>
              </a:rPr>
              <a:t>1,2</a:t>
            </a:r>
            <a:r>
              <a:rPr kumimoji="0" lang="en-US" sz="18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 </a:t>
            </a:r>
          </a:p>
        </p:txBody>
      </p:sp>
      <p:sp>
        <p:nvSpPr>
          <p:cNvPr id="8" name="Rectangle 7">
            <a:extLst>
              <a:ext uri="{FF2B5EF4-FFF2-40B4-BE49-F238E27FC236}">
                <a16:creationId xmlns:a16="http://schemas.microsoft.com/office/drawing/2014/main" id="{E7CB8419-14A5-ECE4-E681-01F432C001EA}"/>
              </a:ext>
            </a:extLst>
          </p:cNvPr>
          <p:cNvSpPr/>
          <p:nvPr/>
        </p:nvSpPr>
        <p:spPr>
          <a:xfrm>
            <a:off x="5011334" y="2630230"/>
            <a:ext cx="2569100" cy="2768362"/>
          </a:xfrm>
          <a:prstGeom prst="rect">
            <a:avLst/>
          </a:prstGeom>
          <a:noFill/>
          <a:ln w="1450" cap="flat">
            <a:noFill/>
            <a:prstDash val="solid"/>
            <a:miter/>
          </a:ln>
        </p:spPr>
        <p:txBody>
          <a:bodyPr lIns="0" rIns="0"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IN" sz="1800" b="1" i="0" u="none" strike="noStrike" kern="0" cap="none" spc="0" normalizeH="0" baseline="0" noProof="0">
              <a:ln>
                <a:noFill/>
              </a:ln>
              <a:solidFill>
                <a:srgbClr val="FFFFFF"/>
              </a:solidFill>
              <a:effectLst/>
              <a:uLnTx/>
              <a:uFillTx/>
              <a:latin typeface="Georgia"/>
              <a:ea typeface="+mn-ea"/>
              <a:cs typeface="Arial"/>
              <a:sym typeface="Arial"/>
            </a:endParaRPr>
          </a:p>
        </p:txBody>
      </p:sp>
      <p:grpSp>
        <p:nvGrpSpPr>
          <p:cNvPr id="9" name="Group 8">
            <a:extLst>
              <a:ext uri="{FF2B5EF4-FFF2-40B4-BE49-F238E27FC236}">
                <a16:creationId xmlns:a16="http://schemas.microsoft.com/office/drawing/2014/main" id="{95D72D59-3F1D-1D67-52F1-918364E41B19}"/>
              </a:ext>
            </a:extLst>
          </p:cNvPr>
          <p:cNvGrpSpPr/>
          <p:nvPr/>
        </p:nvGrpSpPr>
        <p:grpSpPr>
          <a:xfrm>
            <a:off x="1377540" y="2306523"/>
            <a:ext cx="9603029" cy="3404842"/>
            <a:chOff x="873125" y="2442950"/>
            <a:chExt cx="10544176" cy="3662296"/>
          </a:xfrm>
        </p:grpSpPr>
        <p:sp>
          <p:nvSpPr>
            <p:cNvPr id="16" name="Rectangle 18">
              <a:extLst>
                <a:ext uri="{FF2B5EF4-FFF2-40B4-BE49-F238E27FC236}">
                  <a16:creationId xmlns:a16="http://schemas.microsoft.com/office/drawing/2014/main" id="{074C70D9-C4C9-75E5-BE4B-4609B91B2FE1}"/>
                </a:ext>
              </a:extLst>
            </p:cNvPr>
            <p:cNvSpPr/>
            <p:nvPr/>
          </p:nvSpPr>
          <p:spPr>
            <a:xfrm flipH="1">
              <a:off x="6267971" y="2442951"/>
              <a:ext cx="5149330" cy="3662295"/>
            </a:xfrm>
            <a:custGeom>
              <a:avLst/>
              <a:gdLst>
                <a:gd name="connsiteX0" fmla="*/ 0 w 3636963"/>
                <a:gd name="connsiteY0" fmla="*/ 0 h 3877735"/>
                <a:gd name="connsiteX1" fmla="*/ 3636963 w 3636963"/>
                <a:gd name="connsiteY1" fmla="*/ 0 h 3877735"/>
                <a:gd name="connsiteX2" fmla="*/ 3636963 w 3636963"/>
                <a:gd name="connsiteY2" fmla="*/ 3877735 h 3877735"/>
                <a:gd name="connsiteX3" fmla="*/ 0 w 3636963"/>
                <a:gd name="connsiteY3" fmla="*/ 3877735 h 3877735"/>
                <a:gd name="connsiteX4" fmla="*/ 0 w 3636963"/>
                <a:gd name="connsiteY4" fmla="*/ 0 h 3877735"/>
                <a:gd name="connsiteX0" fmla="*/ 3636963 w 3728403"/>
                <a:gd name="connsiteY0" fmla="*/ 3877735 h 3877735"/>
                <a:gd name="connsiteX1" fmla="*/ 0 w 3728403"/>
                <a:gd name="connsiteY1" fmla="*/ 3877735 h 3877735"/>
                <a:gd name="connsiteX2" fmla="*/ 0 w 3728403"/>
                <a:gd name="connsiteY2" fmla="*/ 0 h 3877735"/>
                <a:gd name="connsiteX3" fmla="*/ 3728403 w 3728403"/>
                <a:gd name="connsiteY3" fmla="*/ 91440 h 3877735"/>
                <a:gd name="connsiteX0" fmla="*/ 3636963 w 3636963"/>
                <a:gd name="connsiteY0" fmla="*/ 3877735 h 3877735"/>
                <a:gd name="connsiteX1" fmla="*/ 0 w 3636963"/>
                <a:gd name="connsiteY1" fmla="*/ 3877735 h 3877735"/>
                <a:gd name="connsiteX2" fmla="*/ 0 w 3636963"/>
                <a:gd name="connsiteY2" fmla="*/ 0 h 3877735"/>
                <a:gd name="connsiteX3" fmla="*/ 3592479 w 3636963"/>
                <a:gd name="connsiteY3" fmla="*/ 4943 h 3877735"/>
                <a:gd name="connsiteX0" fmla="*/ 3636963 w 3636963"/>
                <a:gd name="connsiteY0" fmla="*/ 3877735 h 3877735"/>
                <a:gd name="connsiteX1" fmla="*/ 0 w 3636963"/>
                <a:gd name="connsiteY1" fmla="*/ 3877735 h 3877735"/>
                <a:gd name="connsiteX2" fmla="*/ 0 w 3636963"/>
                <a:gd name="connsiteY2" fmla="*/ 0 h 3877735"/>
                <a:gd name="connsiteX3" fmla="*/ 3580122 w 3636963"/>
                <a:gd name="connsiteY3" fmla="*/ 4943 h 3877735"/>
                <a:gd name="connsiteX0" fmla="*/ 3636963 w 3636963"/>
                <a:gd name="connsiteY0" fmla="*/ 3877735 h 3877735"/>
                <a:gd name="connsiteX1" fmla="*/ 0 w 3636963"/>
                <a:gd name="connsiteY1" fmla="*/ 3877735 h 3877735"/>
                <a:gd name="connsiteX2" fmla="*/ 0 w 3636963"/>
                <a:gd name="connsiteY2" fmla="*/ 0 h 3877735"/>
                <a:gd name="connsiteX3" fmla="*/ 3599172 w 3636963"/>
                <a:gd name="connsiteY3" fmla="*/ 11293 h 3877735"/>
                <a:gd name="connsiteX0" fmla="*/ 3636963 w 3636963"/>
                <a:gd name="connsiteY0" fmla="*/ 3877735 h 3877735"/>
                <a:gd name="connsiteX1" fmla="*/ 0 w 3636963"/>
                <a:gd name="connsiteY1" fmla="*/ 3877735 h 3877735"/>
                <a:gd name="connsiteX2" fmla="*/ 0 w 3636963"/>
                <a:gd name="connsiteY2" fmla="*/ 0 h 3877735"/>
                <a:gd name="connsiteX3" fmla="*/ 3605522 w 3636963"/>
                <a:gd name="connsiteY3" fmla="*/ 11293 h 3877735"/>
                <a:gd name="connsiteX0" fmla="*/ 3636963 w 3637272"/>
                <a:gd name="connsiteY0" fmla="*/ 3877735 h 3877735"/>
                <a:gd name="connsiteX1" fmla="*/ 0 w 3637272"/>
                <a:gd name="connsiteY1" fmla="*/ 3877735 h 3877735"/>
                <a:gd name="connsiteX2" fmla="*/ 0 w 3637272"/>
                <a:gd name="connsiteY2" fmla="*/ 0 h 3877735"/>
                <a:gd name="connsiteX3" fmla="*/ 3637272 w 3637272"/>
                <a:gd name="connsiteY3" fmla="*/ 4943 h 3877735"/>
                <a:gd name="connsiteX0" fmla="*/ 5328603 w 5328603"/>
                <a:gd name="connsiteY0" fmla="*/ 3877735 h 3877735"/>
                <a:gd name="connsiteX1" fmla="*/ 0 w 5328603"/>
                <a:gd name="connsiteY1" fmla="*/ 3877735 h 3877735"/>
                <a:gd name="connsiteX2" fmla="*/ 0 w 5328603"/>
                <a:gd name="connsiteY2" fmla="*/ 0 h 3877735"/>
                <a:gd name="connsiteX3" fmla="*/ 3637272 w 5328603"/>
                <a:gd name="connsiteY3" fmla="*/ 4943 h 3877735"/>
                <a:gd name="connsiteX0" fmla="*/ 5347653 w 5347653"/>
                <a:gd name="connsiteY0" fmla="*/ 3877735 h 3877735"/>
                <a:gd name="connsiteX1" fmla="*/ 0 w 5347653"/>
                <a:gd name="connsiteY1" fmla="*/ 3877735 h 3877735"/>
                <a:gd name="connsiteX2" fmla="*/ 0 w 5347653"/>
                <a:gd name="connsiteY2" fmla="*/ 0 h 3877735"/>
                <a:gd name="connsiteX3" fmla="*/ 3637272 w 5347653"/>
                <a:gd name="connsiteY3" fmla="*/ 4943 h 3877735"/>
              </a:gdLst>
              <a:ahLst/>
              <a:cxnLst>
                <a:cxn ang="0">
                  <a:pos x="connsiteX0" y="connsiteY0"/>
                </a:cxn>
                <a:cxn ang="0">
                  <a:pos x="connsiteX1" y="connsiteY1"/>
                </a:cxn>
                <a:cxn ang="0">
                  <a:pos x="connsiteX2" y="connsiteY2"/>
                </a:cxn>
                <a:cxn ang="0">
                  <a:pos x="connsiteX3" y="connsiteY3"/>
                </a:cxn>
              </a:cxnLst>
              <a:rect l="l" t="t" r="r" b="b"/>
              <a:pathLst>
                <a:path w="5347653" h="3877735">
                  <a:moveTo>
                    <a:pt x="5347653" y="3877735"/>
                  </a:moveTo>
                  <a:lnTo>
                    <a:pt x="0" y="3877735"/>
                  </a:lnTo>
                  <a:lnTo>
                    <a:pt x="0" y="0"/>
                  </a:lnTo>
                  <a:lnTo>
                    <a:pt x="3637272" y="4943"/>
                  </a:lnTo>
                </a:path>
              </a:pathLst>
            </a:custGeom>
            <a:no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nl-NL" sz="2000" b="0" i="0" u="none" strike="noStrike" kern="1200" cap="none" spc="0" normalizeH="0" baseline="0" noProof="0" err="1">
                <a:ln>
                  <a:noFill/>
                </a:ln>
                <a:solidFill>
                  <a:prstClr val="white"/>
                </a:solidFill>
                <a:effectLst/>
                <a:uLnTx/>
                <a:uFillTx/>
                <a:latin typeface="Georgia"/>
                <a:ea typeface="+mn-ea"/>
                <a:cs typeface="+mn-cs"/>
              </a:endParaRPr>
            </a:p>
          </p:txBody>
        </p:sp>
        <p:sp>
          <p:nvSpPr>
            <p:cNvPr id="17" name="Rectangle 18">
              <a:extLst>
                <a:ext uri="{FF2B5EF4-FFF2-40B4-BE49-F238E27FC236}">
                  <a16:creationId xmlns:a16="http://schemas.microsoft.com/office/drawing/2014/main" id="{79E53E9C-BF81-B8AF-E6E7-895F4485D75D}"/>
                </a:ext>
              </a:extLst>
            </p:cNvPr>
            <p:cNvSpPr/>
            <p:nvPr/>
          </p:nvSpPr>
          <p:spPr>
            <a:xfrm flipV="1">
              <a:off x="873125" y="2442950"/>
              <a:ext cx="5417037" cy="3662295"/>
            </a:xfrm>
            <a:custGeom>
              <a:avLst/>
              <a:gdLst>
                <a:gd name="connsiteX0" fmla="*/ 0 w 3636963"/>
                <a:gd name="connsiteY0" fmla="*/ 0 h 3877735"/>
                <a:gd name="connsiteX1" fmla="*/ 3636963 w 3636963"/>
                <a:gd name="connsiteY1" fmla="*/ 0 h 3877735"/>
                <a:gd name="connsiteX2" fmla="*/ 3636963 w 3636963"/>
                <a:gd name="connsiteY2" fmla="*/ 3877735 h 3877735"/>
                <a:gd name="connsiteX3" fmla="*/ 0 w 3636963"/>
                <a:gd name="connsiteY3" fmla="*/ 3877735 h 3877735"/>
                <a:gd name="connsiteX4" fmla="*/ 0 w 3636963"/>
                <a:gd name="connsiteY4" fmla="*/ 0 h 3877735"/>
                <a:gd name="connsiteX0" fmla="*/ 3636963 w 3728403"/>
                <a:gd name="connsiteY0" fmla="*/ 3877735 h 3877735"/>
                <a:gd name="connsiteX1" fmla="*/ 0 w 3728403"/>
                <a:gd name="connsiteY1" fmla="*/ 3877735 h 3877735"/>
                <a:gd name="connsiteX2" fmla="*/ 0 w 3728403"/>
                <a:gd name="connsiteY2" fmla="*/ 0 h 3877735"/>
                <a:gd name="connsiteX3" fmla="*/ 3728403 w 3728403"/>
                <a:gd name="connsiteY3" fmla="*/ 91440 h 3877735"/>
                <a:gd name="connsiteX0" fmla="*/ 3636963 w 3636963"/>
                <a:gd name="connsiteY0" fmla="*/ 3877735 h 3877735"/>
                <a:gd name="connsiteX1" fmla="*/ 0 w 3636963"/>
                <a:gd name="connsiteY1" fmla="*/ 3877735 h 3877735"/>
                <a:gd name="connsiteX2" fmla="*/ 0 w 3636963"/>
                <a:gd name="connsiteY2" fmla="*/ 0 h 3877735"/>
                <a:gd name="connsiteX3" fmla="*/ 3592479 w 3636963"/>
                <a:gd name="connsiteY3" fmla="*/ 4943 h 3877735"/>
                <a:gd name="connsiteX0" fmla="*/ 3636963 w 3636963"/>
                <a:gd name="connsiteY0" fmla="*/ 3877735 h 3877735"/>
                <a:gd name="connsiteX1" fmla="*/ 0 w 3636963"/>
                <a:gd name="connsiteY1" fmla="*/ 3877735 h 3877735"/>
                <a:gd name="connsiteX2" fmla="*/ 0 w 3636963"/>
                <a:gd name="connsiteY2" fmla="*/ 0 h 3877735"/>
                <a:gd name="connsiteX3" fmla="*/ 3580122 w 3636963"/>
                <a:gd name="connsiteY3" fmla="*/ 4943 h 3877735"/>
                <a:gd name="connsiteX0" fmla="*/ 3636963 w 3636963"/>
                <a:gd name="connsiteY0" fmla="*/ 3877735 h 3877735"/>
                <a:gd name="connsiteX1" fmla="*/ 0 w 3636963"/>
                <a:gd name="connsiteY1" fmla="*/ 3877735 h 3877735"/>
                <a:gd name="connsiteX2" fmla="*/ 0 w 3636963"/>
                <a:gd name="connsiteY2" fmla="*/ 0 h 3877735"/>
                <a:gd name="connsiteX3" fmla="*/ 3599172 w 3636963"/>
                <a:gd name="connsiteY3" fmla="*/ 11293 h 3877735"/>
                <a:gd name="connsiteX0" fmla="*/ 3636963 w 3636963"/>
                <a:gd name="connsiteY0" fmla="*/ 3877735 h 3877735"/>
                <a:gd name="connsiteX1" fmla="*/ 0 w 3636963"/>
                <a:gd name="connsiteY1" fmla="*/ 3877735 h 3877735"/>
                <a:gd name="connsiteX2" fmla="*/ 0 w 3636963"/>
                <a:gd name="connsiteY2" fmla="*/ 0 h 3877735"/>
                <a:gd name="connsiteX3" fmla="*/ 3605522 w 3636963"/>
                <a:gd name="connsiteY3" fmla="*/ 11293 h 3877735"/>
                <a:gd name="connsiteX0" fmla="*/ 3636963 w 3637272"/>
                <a:gd name="connsiteY0" fmla="*/ 3877735 h 3877735"/>
                <a:gd name="connsiteX1" fmla="*/ 0 w 3637272"/>
                <a:gd name="connsiteY1" fmla="*/ 3877735 h 3877735"/>
                <a:gd name="connsiteX2" fmla="*/ 0 w 3637272"/>
                <a:gd name="connsiteY2" fmla="*/ 0 h 3877735"/>
                <a:gd name="connsiteX3" fmla="*/ 3637272 w 3637272"/>
                <a:gd name="connsiteY3" fmla="*/ 4943 h 3877735"/>
                <a:gd name="connsiteX0" fmla="*/ 5328603 w 5328603"/>
                <a:gd name="connsiteY0" fmla="*/ 3877735 h 3877735"/>
                <a:gd name="connsiteX1" fmla="*/ 0 w 5328603"/>
                <a:gd name="connsiteY1" fmla="*/ 3877735 h 3877735"/>
                <a:gd name="connsiteX2" fmla="*/ 0 w 5328603"/>
                <a:gd name="connsiteY2" fmla="*/ 0 h 3877735"/>
                <a:gd name="connsiteX3" fmla="*/ 3637272 w 5328603"/>
                <a:gd name="connsiteY3" fmla="*/ 4943 h 3877735"/>
                <a:gd name="connsiteX0" fmla="*/ 5347653 w 5347653"/>
                <a:gd name="connsiteY0" fmla="*/ 3877735 h 3877735"/>
                <a:gd name="connsiteX1" fmla="*/ 0 w 5347653"/>
                <a:gd name="connsiteY1" fmla="*/ 3877735 h 3877735"/>
                <a:gd name="connsiteX2" fmla="*/ 0 w 5347653"/>
                <a:gd name="connsiteY2" fmla="*/ 0 h 3877735"/>
                <a:gd name="connsiteX3" fmla="*/ 3637272 w 5347653"/>
                <a:gd name="connsiteY3" fmla="*/ 4943 h 3877735"/>
              </a:gdLst>
              <a:ahLst/>
              <a:cxnLst>
                <a:cxn ang="0">
                  <a:pos x="connsiteX0" y="connsiteY0"/>
                </a:cxn>
                <a:cxn ang="0">
                  <a:pos x="connsiteX1" y="connsiteY1"/>
                </a:cxn>
                <a:cxn ang="0">
                  <a:pos x="connsiteX2" y="connsiteY2"/>
                </a:cxn>
                <a:cxn ang="0">
                  <a:pos x="connsiteX3" y="connsiteY3"/>
                </a:cxn>
              </a:cxnLst>
              <a:rect l="l" t="t" r="r" b="b"/>
              <a:pathLst>
                <a:path w="5347653" h="3877735">
                  <a:moveTo>
                    <a:pt x="5347653" y="3877735"/>
                  </a:moveTo>
                  <a:lnTo>
                    <a:pt x="0" y="3877735"/>
                  </a:lnTo>
                  <a:lnTo>
                    <a:pt x="0" y="0"/>
                  </a:lnTo>
                  <a:lnTo>
                    <a:pt x="3637272" y="4943"/>
                  </a:ln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nl-NL" sz="2000" b="0" i="0" u="none" strike="noStrike" kern="1200" cap="none" spc="0" normalizeH="0" baseline="0" noProof="0" err="1">
                <a:ln>
                  <a:noFill/>
                </a:ln>
                <a:solidFill>
                  <a:prstClr val="white"/>
                </a:solidFill>
                <a:effectLst/>
                <a:uLnTx/>
                <a:uFillTx/>
                <a:latin typeface="Georgia"/>
                <a:ea typeface="+mn-ea"/>
                <a:cs typeface="+mn-cs"/>
              </a:endParaRPr>
            </a:p>
          </p:txBody>
        </p:sp>
      </p:grpSp>
      <p:sp>
        <p:nvSpPr>
          <p:cNvPr id="10" name="TextBox 9">
            <a:extLst>
              <a:ext uri="{FF2B5EF4-FFF2-40B4-BE49-F238E27FC236}">
                <a16:creationId xmlns:a16="http://schemas.microsoft.com/office/drawing/2014/main" id="{4846D193-E2B8-17A6-8D43-CE3003716827}"/>
              </a:ext>
            </a:extLst>
          </p:cNvPr>
          <p:cNvSpPr txBox="1"/>
          <p:nvPr/>
        </p:nvSpPr>
        <p:spPr>
          <a:xfrm>
            <a:off x="1506842" y="4096206"/>
            <a:ext cx="3042880" cy="1200329"/>
          </a:xfrm>
          <a:prstGeom prst="rect">
            <a:avLst/>
          </a:prstGeom>
          <a:noFill/>
        </p:spPr>
        <p:txBody>
          <a:bodyPr wrap="square" rtlCol="0">
            <a:spAutoFit/>
          </a:bodyPr>
          <a:lstStyle/>
          <a:p>
            <a:pPr marL="0" marR="0" lvl="0" indent="0" algn="ctr" defTabSz="121908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04F71"/>
                </a:solidFill>
                <a:effectLst/>
                <a:uLnTx/>
                <a:uFillTx/>
                <a:latin typeface="Georgia"/>
                <a:ea typeface="+mn-ea"/>
                <a:cs typeface="Arial" charset="0"/>
              </a:rPr>
              <a:t>HCPs</a:t>
            </a:r>
          </a:p>
          <a:p>
            <a:pPr marL="0" marR="0" lvl="0" indent="0" algn="ctr" defTabSz="121908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prstClr val="black"/>
                </a:solidFill>
                <a:effectLst/>
                <a:uLnTx/>
                <a:uFillTx/>
                <a:latin typeface="Georgia"/>
                <a:ea typeface="+mn-ea"/>
                <a:cs typeface="Arial" charset="0"/>
              </a:rPr>
              <a:t>Knowledge, beliefs and expectations about illness and treatment</a:t>
            </a:r>
            <a:endParaRPr kumimoji="0" lang="en-US" sz="1800" b="0" i="0" u="none" strike="noStrike" kern="1200" cap="none" spc="0" normalizeH="0" baseline="0" noProof="0" dirty="0">
              <a:ln>
                <a:noFill/>
              </a:ln>
              <a:solidFill>
                <a:prstClr val="black"/>
              </a:solidFill>
              <a:effectLst/>
              <a:uLnTx/>
              <a:uFillTx/>
              <a:latin typeface="Georgia"/>
              <a:ea typeface="+mn-ea"/>
              <a:cs typeface="Arial" charset="0"/>
            </a:endParaRPr>
          </a:p>
        </p:txBody>
      </p:sp>
      <p:sp>
        <p:nvSpPr>
          <p:cNvPr id="11" name="TextBox 10">
            <a:extLst>
              <a:ext uri="{FF2B5EF4-FFF2-40B4-BE49-F238E27FC236}">
                <a16:creationId xmlns:a16="http://schemas.microsoft.com/office/drawing/2014/main" id="{24211D48-1EEF-FA0F-2539-6198200EF258}"/>
              </a:ext>
            </a:extLst>
          </p:cNvPr>
          <p:cNvSpPr txBox="1"/>
          <p:nvPr/>
        </p:nvSpPr>
        <p:spPr>
          <a:xfrm>
            <a:off x="7920273" y="4096205"/>
            <a:ext cx="2788448" cy="1200329"/>
          </a:xfrm>
          <a:prstGeom prst="rect">
            <a:avLst/>
          </a:prstGeom>
          <a:noFill/>
        </p:spPr>
        <p:txBody>
          <a:bodyPr wrap="square" rtlCol="0">
            <a:spAutoFit/>
          </a:bodyPr>
          <a:lstStyle/>
          <a:p>
            <a:pPr marL="0" marR="0" lvl="0" indent="0" algn="ctr" defTabSz="121908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64CCC9"/>
                </a:solidFill>
                <a:effectLst/>
                <a:uLnTx/>
                <a:uFillTx/>
                <a:latin typeface="Georgia"/>
                <a:ea typeface="+mn-ea"/>
                <a:cs typeface="Arial" charset="0"/>
              </a:rPr>
              <a:t>Patient</a:t>
            </a:r>
          </a:p>
          <a:p>
            <a:pPr marL="0" marR="0" lvl="0" indent="0" algn="ctr" defTabSz="121908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prstClr val="black"/>
                </a:solidFill>
                <a:effectLst/>
                <a:uLnTx/>
                <a:uFillTx/>
                <a:latin typeface="Georgia"/>
                <a:ea typeface="+mn-ea"/>
                <a:cs typeface="Arial" charset="0"/>
              </a:rPr>
              <a:t>Knowledge, beliefs and expectations about illness and treatment</a:t>
            </a:r>
            <a:endParaRPr kumimoji="0" lang="en-US" sz="1800" b="0" i="0" u="none" strike="noStrike" kern="1200" cap="none" spc="0" normalizeH="0" baseline="0" noProof="0" dirty="0">
              <a:ln>
                <a:noFill/>
              </a:ln>
              <a:solidFill>
                <a:prstClr val="black"/>
              </a:solidFill>
              <a:effectLst/>
              <a:uLnTx/>
              <a:uFillTx/>
              <a:latin typeface="Georgia"/>
              <a:ea typeface="+mn-ea"/>
              <a:cs typeface="Arial" charset="0"/>
            </a:endParaRPr>
          </a:p>
        </p:txBody>
      </p:sp>
      <p:sp>
        <p:nvSpPr>
          <p:cNvPr id="12" name="Arrow: Left-Right 11">
            <a:extLst>
              <a:ext uri="{FF2B5EF4-FFF2-40B4-BE49-F238E27FC236}">
                <a16:creationId xmlns:a16="http://schemas.microsoft.com/office/drawing/2014/main" id="{3DEC0FBD-A203-3C9E-4C5E-258C7F7CDD4D}"/>
              </a:ext>
            </a:extLst>
          </p:cNvPr>
          <p:cNvSpPr/>
          <p:nvPr/>
        </p:nvSpPr>
        <p:spPr>
          <a:xfrm>
            <a:off x="4776055" y="3971807"/>
            <a:ext cx="2788448" cy="124398"/>
          </a:xfrm>
          <a:prstGeom prst="lef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Georgia"/>
              <a:ea typeface="+mn-ea"/>
              <a:cs typeface="+mn-cs"/>
            </a:endParaRPr>
          </a:p>
        </p:txBody>
      </p:sp>
      <p:sp>
        <p:nvSpPr>
          <p:cNvPr id="13" name="TextBox 12">
            <a:extLst>
              <a:ext uri="{FF2B5EF4-FFF2-40B4-BE49-F238E27FC236}">
                <a16:creationId xmlns:a16="http://schemas.microsoft.com/office/drawing/2014/main" id="{48FAC9F9-6EBA-1D0D-8751-E9FE3064F394}"/>
              </a:ext>
            </a:extLst>
          </p:cNvPr>
          <p:cNvSpPr txBox="1"/>
          <p:nvPr/>
        </p:nvSpPr>
        <p:spPr>
          <a:xfrm>
            <a:off x="5409197" y="3322457"/>
            <a:ext cx="1522165" cy="646331"/>
          </a:xfrm>
          <a:prstGeom prst="rect">
            <a:avLst/>
          </a:prstGeom>
          <a:noFill/>
        </p:spPr>
        <p:txBody>
          <a:bodyPr wrap="square" rtlCol="0">
            <a:spAutoFit/>
          </a:bodyPr>
          <a:lstStyle/>
          <a:p>
            <a:pPr marL="0" marR="0" lvl="0" indent="0" algn="ctr" defTabSz="121908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prstClr val="black"/>
                </a:solidFill>
                <a:effectLst/>
                <a:uLnTx/>
                <a:uFillTx/>
                <a:latin typeface="Georgia"/>
                <a:ea typeface="+mn-ea"/>
                <a:cs typeface="Arial" charset="0"/>
              </a:rPr>
              <a:t>Match?</a:t>
            </a:r>
          </a:p>
          <a:p>
            <a:pPr marL="0" marR="0" lvl="0" indent="0" algn="ctr" defTabSz="121908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prstClr val="black"/>
                </a:solidFill>
                <a:effectLst/>
                <a:uLnTx/>
                <a:uFillTx/>
                <a:latin typeface="Georgia"/>
                <a:ea typeface="+mn-ea"/>
                <a:cs typeface="Arial" charset="0"/>
              </a:rPr>
              <a:t>Disconnects?</a:t>
            </a:r>
            <a:endParaRPr kumimoji="0" lang="en-US" sz="1800" b="0" i="0" u="none" strike="noStrike" kern="1200" cap="none" spc="0" normalizeH="0" baseline="0" noProof="0" dirty="0">
              <a:ln>
                <a:noFill/>
              </a:ln>
              <a:solidFill>
                <a:prstClr val="black"/>
              </a:solidFill>
              <a:effectLst/>
              <a:uLnTx/>
              <a:uFillTx/>
              <a:latin typeface="Georgia"/>
              <a:ea typeface="+mn-ea"/>
              <a:cs typeface="Arial" charset="0"/>
            </a:endParaRPr>
          </a:p>
        </p:txBody>
      </p:sp>
      <p:pic>
        <p:nvPicPr>
          <p:cNvPr id="14" name="Picture 13" descr="Icon&#10;&#10;Description automatically generated">
            <a:extLst>
              <a:ext uri="{FF2B5EF4-FFF2-40B4-BE49-F238E27FC236}">
                <a16:creationId xmlns:a16="http://schemas.microsoft.com/office/drawing/2014/main" id="{5BC20C35-F72B-C1F4-9A4E-A14771DFAAD1}"/>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272581" y="2445664"/>
            <a:ext cx="1511401" cy="1511401"/>
          </a:xfrm>
          <a:prstGeom prst="rect">
            <a:avLst/>
          </a:prstGeom>
        </p:spPr>
      </p:pic>
      <p:pic>
        <p:nvPicPr>
          <p:cNvPr id="15" name="Picture 14" descr="Icon&#10;&#10;Description automatically generated">
            <a:extLst>
              <a:ext uri="{FF2B5EF4-FFF2-40B4-BE49-F238E27FC236}">
                <a16:creationId xmlns:a16="http://schemas.microsoft.com/office/drawing/2014/main" id="{427BA646-32C0-A876-898D-826B05AB0850}"/>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8734516" y="2621383"/>
            <a:ext cx="1159963" cy="1159963"/>
          </a:xfrm>
          <a:prstGeom prst="rect">
            <a:avLst/>
          </a:prstGeom>
        </p:spPr>
      </p:pic>
      <p:sp>
        <p:nvSpPr>
          <p:cNvPr id="3" name="Text Placeholder 7">
            <a:extLst>
              <a:ext uri="{FF2B5EF4-FFF2-40B4-BE49-F238E27FC236}">
                <a16:creationId xmlns:a16="http://schemas.microsoft.com/office/drawing/2014/main" id="{7715E1BE-3E34-2137-F686-15D80AB21AA5}"/>
              </a:ext>
            </a:extLst>
          </p:cNvPr>
          <p:cNvSpPr txBox="1">
            <a:spLocks/>
          </p:cNvSpPr>
          <p:nvPr/>
        </p:nvSpPr>
        <p:spPr>
          <a:xfrm>
            <a:off x="670559" y="6270893"/>
            <a:ext cx="10035538" cy="237757"/>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1.  Horne R, et al.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PloS</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one 2013; 8(12): e80633; 2. Horne R, et al Patient Preference and Adherence 2018; 12: 1099.</a:t>
            </a:r>
          </a:p>
        </p:txBody>
      </p:sp>
      <p:sp>
        <p:nvSpPr>
          <p:cNvPr id="18" name="TextBox 17">
            <a:extLst>
              <a:ext uri="{FF2B5EF4-FFF2-40B4-BE49-F238E27FC236}">
                <a16:creationId xmlns:a16="http://schemas.microsoft.com/office/drawing/2014/main" id="{7D59A787-9EA9-C094-0E33-D13961E6BD5F}"/>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a:solidFill>
                  <a:srgbClr val="595959"/>
                </a:solidFill>
              </a:rPr>
              <a:t>GLO2248421</a:t>
            </a:r>
            <a:endParaRPr lang="en-US" sz="900" dirty="0">
              <a:solidFill>
                <a:srgbClr val="595959"/>
              </a:solidFill>
            </a:endParaRPr>
          </a:p>
        </p:txBody>
      </p:sp>
    </p:spTree>
    <p:extLst>
      <p:ext uri="{BB962C8B-B14F-4D97-AF65-F5344CB8AC3E}">
        <p14:creationId xmlns:p14="http://schemas.microsoft.com/office/powerpoint/2010/main" val="2246601105"/>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4D2442FA-5D44-62B8-CAAC-CBDB8EA749E6}"/>
              </a:ext>
            </a:extLst>
          </p:cNvPr>
          <p:cNvGraphicFramePr>
            <a:graphicFrameLocks noChangeAspect="1"/>
          </p:cNvGraphicFramePr>
          <p:nvPr>
            <p:custDataLst>
              <p:tags r:id="rId1"/>
            </p:custDataLst>
            <p:extLst>
              <p:ext uri="{D42A27DB-BD31-4B8C-83A1-F6EECF244321}">
                <p14:modId xmlns:p14="http://schemas.microsoft.com/office/powerpoint/2010/main" val="223094830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4D2442FA-5D44-62B8-CAAC-CBDB8EA749E6}"/>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2" name="Rectangle 11">
            <a:extLst>
              <a:ext uri="{FF2B5EF4-FFF2-40B4-BE49-F238E27FC236}">
                <a16:creationId xmlns:a16="http://schemas.microsoft.com/office/drawing/2014/main" id="{219711C7-29C4-20E0-B464-444A5EFB78DA}"/>
              </a:ext>
            </a:extLst>
          </p:cNvPr>
          <p:cNvSpPr/>
          <p:nvPr/>
        </p:nvSpPr>
        <p:spPr>
          <a:xfrm>
            <a:off x="827001" y="2078336"/>
            <a:ext cx="91736" cy="301294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white"/>
              </a:solidFill>
              <a:effectLst/>
              <a:uLnTx/>
              <a:uFillTx/>
              <a:latin typeface="Georgia"/>
              <a:ea typeface="+mn-ea"/>
              <a:cs typeface="+mn-cs"/>
            </a:endParaRPr>
          </a:p>
        </p:txBody>
      </p:sp>
      <p:sp>
        <p:nvSpPr>
          <p:cNvPr id="2" name="Title 1">
            <a:extLst>
              <a:ext uri="{FF2B5EF4-FFF2-40B4-BE49-F238E27FC236}">
                <a16:creationId xmlns:a16="http://schemas.microsoft.com/office/drawing/2014/main" id="{54421B7B-355F-FDA9-E658-8674E8385039}"/>
              </a:ext>
            </a:extLst>
          </p:cNvPr>
          <p:cNvSpPr>
            <a:spLocks noGrp="1"/>
          </p:cNvSpPr>
          <p:nvPr>
            <p:ph type="title"/>
          </p:nvPr>
        </p:nvSpPr>
        <p:spPr/>
        <p:txBody>
          <a:bodyPr vert="horz"/>
          <a:lstStyle/>
          <a:p>
            <a:r>
              <a:rPr lang="en-US" dirty="0"/>
              <a:t>3-step perceptions and practicalities approach (PAPA)</a:t>
            </a:r>
            <a:r>
              <a:rPr lang="en-US" baseline="30000" dirty="0"/>
              <a:t>1</a:t>
            </a:r>
            <a:endParaRPr lang="en-US" dirty="0"/>
          </a:p>
        </p:txBody>
      </p:sp>
      <p:sp>
        <p:nvSpPr>
          <p:cNvPr id="7" name="Text Placeholder 5">
            <a:extLst>
              <a:ext uri="{FF2B5EF4-FFF2-40B4-BE49-F238E27FC236}">
                <a16:creationId xmlns:a16="http://schemas.microsoft.com/office/drawing/2014/main" id="{A47E567A-77B2-7044-4E12-21826FD2B9DA}"/>
              </a:ext>
            </a:extLst>
          </p:cNvPr>
          <p:cNvSpPr txBox="1">
            <a:spLocks/>
          </p:cNvSpPr>
          <p:nvPr/>
        </p:nvSpPr>
        <p:spPr>
          <a:xfrm>
            <a:off x="670560" y="1457145"/>
            <a:ext cx="6978272" cy="643504"/>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8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A ‘no-blame’ approach to facilitate an honest and open discussion to address</a:t>
            </a:r>
          </a:p>
        </p:txBody>
      </p:sp>
      <p:sp>
        <p:nvSpPr>
          <p:cNvPr id="8" name="Rectangle 7">
            <a:extLst>
              <a:ext uri="{FF2B5EF4-FFF2-40B4-BE49-F238E27FC236}">
                <a16:creationId xmlns:a16="http://schemas.microsoft.com/office/drawing/2014/main" id="{9D3E2733-192D-5455-7C92-837C40354614}"/>
              </a:ext>
            </a:extLst>
          </p:cNvPr>
          <p:cNvSpPr/>
          <p:nvPr/>
        </p:nvSpPr>
        <p:spPr>
          <a:xfrm>
            <a:off x="7930205" y="1457145"/>
            <a:ext cx="3676579" cy="1242383"/>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r>
              <a:rPr kumimoji="0" lang="en-US" sz="1867" b="1"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Necessity</a:t>
            </a:r>
          </a:p>
        </p:txBody>
      </p:sp>
      <p:sp>
        <p:nvSpPr>
          <p:cNvPr id="9" name="Rectangle 8">
            <a:extLst>
              <a:ext uri="{FF2B5EF4-FFF2-40B4-BE49-F238E27FC236}">
                <a16:creationId xmlns:a16="http://schemas.microsoft.com/office/drawing/2014/main" id="{D933DA05-6E0C-3476-CC48-307A565C1010}"/>
              </a:ext>
            </a:extLst>
          </p:cNvPr>
          <p:cNvSpPr/>
          <p:nvPr/>
        </p:nvSpPr>
        <p:spPr>
          <a:xfrm>
            <a:off x="7930205" y="2869630"/>
            <a:ext cx="3676579" cy="1242383"/>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r>
              <a:rPr kumimoji="0" lang="en-US" sz="1867" b="1"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Concerns</a:t>
            </a:r>
          </a:p>
        </p:txBody>
      </p:sp>
      <p:sp>
        <p:nvSpPr>
          <p:cNvPr id="10" name="Rectangle 9">
            <a:extLst>
              <a:ext uri="{FF2B5EF4-FFF2-40B4-BE49-F238E27FC236}">
                <a16:creationId xmlns:a16="http://schemas.microsoft.com/office/drawing/2014/main" id="{B0945589-AC89-5C71-B7E8-58C772735365}"/>
              </a:ext>
            </a:extLst>
          </p:cNvPr>
          <p:cNvSpPr/>
          <p:nvPr/>
        </p:nvSpPr>
        <p:spPr>
          <a:xfrm>
            <a:off x="7930205" y="4282117"/>
            <a:ext cx="3676579" cy="1242383"/>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r>
              <a:rPr kumimoji="0" lang="en-US" sz="1867" b="1"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Practicalities</a:t>
            </a:r>
          </a:p>
        </p:txBody>
      </p:sp>
      <p:grpSp>
        <p:nvGrpSpPr>
          <p:cNvPr id="13" name="Group 12">
            <a:extLst>
              <a:ext uri="{FF2B5EF4-FFF2-40B4-BE49-F238E27FC236}">
                <a16:creationId xmlns:a16="http://schemas.microsoft.com/office/drawing/2014/main" id="{C141E901-BB4B-383A-F21C-7B072334F0A8}"/>
              </a:ext>
            </a:extLst>
          </p:cNvPr>
          <p:cNvGrpSpPr/>
          <p:nvPr/>
        </p:nvGrpSpPr>
        <p:grpSpPr>
          <a:xfrm>
            <a:off x="652207" y="2293815"/>
            <a:ext cx="441325" cy="441325"/>
            <a:chOff x="670560" y="2036641"/>
            <a:chExt cx="659008" cy="659008"/>
          </a:xfrm>
        </p:grpSpPr>
        <p:sp>
          <p:nvSpPr>
            <p:cNvPr id="14" name="Google Shape;407;p13">
              <a:extLst>
                <a:ext uri="{FF2B5EF4-FFF2-40B4-BE49-F238E27FC236}">
                  <a16:creationId xmlns:a16="http://schemas.microsoft.com/office/drawing/2014/main" id="{5A80079B-7B94-61CA-16AA-E723CD851646}"/>
                </a:ext>
              </a:extLst>
            </p:cNvPr>
            <p:cNvSpPr/>
            <p:nvPr/>
          </p:nvSpPr>
          <p:spPr>
            <a:xfrm rot="16200000">
              <a:off x="670560" y="2036641"/>
              <a:ext cx="659008" cy="659008"/>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sz="1600" b="1" i="0" u="none" strike="noStrike" kern="1200" cap="all" spc="0" normalizeH="0" baseline="0" noProof="0">
                <a:ln>
                  <a:noFill/>
                </a:ln>
                <a:solidFill>
                  <a:prstClr val="white"/>
                </a:solidFill>
                <a:effectLst/>
                <a:uLnTx/>
                <a:uFillTx/>
                <a:latin typeface="Georgia"/>
                <a:ea typeface="+mn-ea"/>
                <a:cs typeface="Calibri" panose="020F0502020204030204" pitchFamily="34" charset="0"/>
                <a:sym typeface="Arial"/>
              </a:endParaRPr>
            </a:p>
          </p:txBody>
        </p:sp>
        <p:sp>
          <p:nvSpPr>
            <p:cNvPr id="15" name="Google Shape;408;p13">
              <a:extLst>
                <a:ext uri="{FF2B5EF4-FFF2-40B4-BE49-F238E27FC236}">
                  <a16:creationId xmlns:a16="http://schemas.microsoft.com/office/drawing/2014/main" id="{D7D3B9AF-57ED-D9E3-193C-DF992198D7E1}"/>
                </a:ext>
              </a:extLst>
            </p:cNvPr>
            <p:cNvSpPr/>
            <p:nvPr/>
          </p:nvSpPr>
          <p:spPr>
            <a:xfrm rot="16200000">
              <a:off x="756979" y="2123133"/>
              <a:ext cx="486103" cy="486103"/>
            </a:xfrm>
            <a:prstGeom prst="ellipse">
              <a:avLst/>
            </a:prstGeom>
            <a:solidFill>
              <a:srgbClr val="FFFFFF"/>
            </a:solidFill>
            <a:ln>
              <a:noFill/>
            </a:ln>
            <a:effectLst>
              <a:outerShdw blurRad="76200" dist="63500" dir="2700000" algn="tl" rotWithShape="0">
                <a:srgbClr val="000000">
                  <a:alpha val="40000"/>
                </a:srgbClr>
              </a:outerShdw>
            </a:effectLst>
          </p:spPr>
          <p:txBody>
            <a:bodyPr spcFirstLastPara="1" wrap="square" lIns="0" tIns="0" rIns="0" bIns="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200"/>
                <a:buFontTx/>
                <a:buNone/>
                <a:tabLst/>
                <a:defRPr/>
              </a:pPr>
              <a:endParaRPr kumimoji="0" sz="2489" b="1" i="0" u="none" strike="noStrike" kern="1200" cap="none" spc="0" normalizeH="0" baseline="0" noProof="0">
                <a:ln>
                  <a:noFill/>
                </a:ln>
                <a:solidFill>
                  <a:srgbClr val="007A2F"/>
                </a:solidFill>
                <a:effectLst/>
                <a:uLnTx/>
                <a:uFillTx/>
                <a:latin typeface="Georgia"/>
                <a:ea typeface="Arial"/>
                <a:cs typeface="Arial"/>
                <a:sym typeface="Arial"/>
              </a:endParaRPr>
            </a:p>
          </p:txBody>
        </p:sp>
        <p:pic>
          <p:nvPicPr>
            <p:cNvPr id="16" name="Picture 15" descr="Icon&#10;&#10;Description automatically generated">
              <a:extLst>
                <a:ext uri="{FF2B5EF4-FFF2-40B4-BE49-F238E27FC236}">
                  <a16:creationId xmlns:a16="http://schemas.microsoft.com/office/drawing/2014/main" id="{A79749B2-097C-EB7E-D3BB-75FF36335685}"/>
                </a:ext>
              </a:extLst>
            </p:cNvPr>
            <p:cNvPicPr>
              <a:picLocks noChangeAspect="1"/>
            </p:cNvPicPr>
            <p:nvPr/>
          </p:nvPicPr>
          <p:blipFill>
            <a:blip r:embed="rId5"/>
            <a:stretch>
              <a:fillRect/>
            </a:stretch>
          </p:blipFill>
          <p:spPr>
            <a:xfrm>
              <a:off x="837989" y="2204141"/>
              <a:ext cx="324087" cy="324087"/>
            </a:xfrm>
            <a:prstGeom prst="rect">
              <a:avLst/>
            </a:prstGeom>
          </p:spPr>
        </p:pic>
      </p:grpSp>
      <p:sp>
        <p:nvSpPr>
          <p:cNvPr id="17" name="TextBox 16">
            <a:extLst>
              <a:ext uri="{FF2B5EF4-FFF2-40B4-BE49-F238E27FC236}">
                <a16:creationId xmlns:a16="http://schemas.microsoft.com/office/drawing/2014/main" id="{3EE82FEC-317B-4B0D-E0AF-D655299477F3}"/>
              </a:ext>
            </a:extLst>
          </p:cNvPr>
          <p:cNvSpPr txBox="1">
            <a:spLocks/>
          </p:cNvSpPr>
          <p:nvPr/>
        </p:nvSpPr>
        <p:spPr>
          <a:xfrm>
            <a:off x="1257055" y="2391366"/>
            <a:ext cx="5976643" cy="246221"/>
          </a:xfrm>
          <a:prstGeom prst="rect">
            <a:avLst/>
          </a:prstGeom>
          <a:noFill/>
        </p:spPr>
        <p:txBody>
          <a:bodyPr wrap="square" lIns="0" tIns="0" rIns="0" bIns="0"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9CDE"/>
                </a:solidFill>
                <a:effectLst/>
                <a:uLnTx/>
                <a:uFillTx/>
                <a:latin typeface="Georgia"/>
                <a:ea typeface="+mn-ea"/>
                <a:cs typeface="+mn-cs"/>
              </a:rPr>
              <a:t>Perceptions</a:t>
            </a:r>
          </a:p>
        </p:txBody>
      </p:sp>
      <p:grpSp>
        <p:nvGrpSpPr>
          <p:cNvPr id="18" name="Group 17">
            <a:extLst>
              <a:ext uri="{FF2B5EF4-FFF2-40B4-BE49-F238E27FC236}">
                <a16:creationId xmlns:a16="http://schemas.microsoft.com/office/drawing/2014/main" id="{D1B235BB-64EA-768B-2346-5B8AE2204BE5}"/>
              </a:ext>
            </a:extLst>
          </p:cNvPr>
          <p:cNvGrpSpPr/>
          <p:nvPr/>
        </p:nvGrpSpPr>
        <p:grpSpPr>
          <a:xfrm>
            <a:off x="778243" y="2884313"/>
            <a:ext cx="196495" cy="196495"/>
            <a:chOff x="845659" y="3126604"/>
            <a:chExt cx="307541" cy="307541"/>
          </a:xfrm>
        </p:grpSpPr>
        <p:sp>
          <p:nvSpPr>
            <p:cNvPr id="19" name="Google Shape;407;p13">
              <a:extLst>
                <a:ext uri="{FF2B5EF4-FFF2-40B4-BE49-F238E27FC236}">
                  <a16:creationId xmlns:a16="http://schemas.microsoft.com/office/drawing/2014/main" id="{422B5A99-C5AB-A777-A89F-8E67706862B4}"/>
                </a:ext>
              </a:extLst>
            </p:cNvPr>
            <p:cNvSpPr/>
            <p:nvPr/>
          </p:nvSpPr>
          <p:spPr>
            <a:xfrm rot="16200000">
              <a:off x="845659" y="3126604"/>
              <a:ext cx="307541" cy="307541"/>
            </a:xfrm>
            <a:prstGeom prst="ellipse">
              <a:avLst/>
            </a:prstGeom>
            <a:solidFill>
              <a:schemeClr val="accent2">
                <a:alpha val="84313"/>
              </a:schemeClr>
            </a:solidFill>
            <a:ln>
              <a:noFill/>
            </a:ln>
          </p:spPr>
          <p:txBody>
            <a:bodyPr spcFirstLastPara="1" wrap="square" lIns="162533" tIns="81244" rIns="162533" bIns="81244"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400"/>
                <a:buFontTx/>
                <a:buNone/>
                <a:tabLst/>
                <a:defRPr/>
              </a:pPr>
              <a:endParaRPr kumimoji="0" sz="2489" b="0" i="0" u="none" strike="noStrike" kern="1200" cap="none" spc="0" normalizeH="0" baseline="0" noProof="0">
                <a:ln>
                  <a:noFill/>
                </a:ln>
                <a:solidFill>
                  <a:srgbClr val="FFFFFF"/>
                </a:solidFill>
                <a:effectLst/>
                <a:uLnTx/>
                <a:uFillTx/>
                <a:latin typeface="Georgia"/>
                <a:ea typeface="Arial"/>
                <a:cs typeface="Arial"/>
                <a:sym typeface="Arial"/>
              </a:endParaRPr>
            </a:p>
          </p:txBody>
        </p:sp>
        <p:sp>
          <p:nvSpPr>
            <p:cNvPr id="20" name="Google Shape;408;p13">
              <a:extLst>
                <a:ext uri="{FF2B5EF4-FFF2-40B4-BE49-F238E27FC236}">
                  <a16:creationId xmlns:a16="http://schemas.microsoft.com/office/drawing/2014/main" id="{47146935-F01D-1346-8EAC-B8540359F5C9}"/>
                </a:ext>
              </a:extLst>
            </p:cNvPr>
            <p:cNvSpPr/>
            <p:nvPr/>
          </p:nvSpPr>
          <p:spPr>
            <a:xfrm rot="16200000">
              <a:off x="885988" y="3166967"/>
              <a:ext cx="226851" cy="226851"/>
            </a:xfrm>
            <a:prstGeom prst="ellipse">
              <a:avLst/>
            </a:prstGeom>
            <a:solidFill>
              <a:srgbClr val="FFFFFF"/>
            </a:solidFill>
            <a:ln>
              <a:noFill/>
            </a:ln>
            <a:effectLst>
              <a:outerShdw blurRad="76200" dist="63500" dir="2700000" algn="tl" rotWithShape="0">
                <a:srgbClr val="000000">
                  <a:alpha val="40000"/>
                </a:srgbClr>
              </a:outerShdw>
            </a:effectLst>
          </p:spPr>
          <p:txBody>
            <a:bodyPr spcFirstLastPara="1" wrap="square" lIns="0" tIns="0" rIns="0" bIns="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200"/>
                <a:buFontTx/>
                <a:buNone/>
                <a:tabLst/>
                <a:defRPr/>
              </a:pPr>
              <a:endParaRPr kumimoji="0" sz="2489" b="1" i="0" u="none" strike="noStrike" kern="1200" cap="none" spc="0" normalizeH="0" baseline="0" noProof="0">
                <a:ln>
                  <a:noFill/>
                </a:ln>
                <a:solidFill>
                  <a:srgbClr val="007A2F"/>
                </a:solidFill>
                <a:effectLst/>
                <a:uLnTx/>
                <a:uFillTx/>
                <a:latin typeface="Georgia"/>
                <a:ea typeface="Arial"/>
                <a:cs typeface="Arial"/>
                <a:sym typeface="Arial"/>
              </a:endParaRPr>
            </a:p>
          </p:txBody>
        </p:sp>
      </p:grpSp>
      <p:sp>
        <p:nvSpPr>
          <p:cNvPr id="21" name="TextBox 20">
            <a:extLst>
              <a:ext uri="{FF2B5EF4-FFF2-40B4-BE49-F238E27FC236}">
                <a16:creationId xmlns:a16="http://schemas.microsoft.com/office/drawing/2014/main" id="{7F51EB3E-F19B-787A-8FA1-CD77AE854A73}"/>
              </a:ext>
            </a:extLst>
          </p:cNvPr>
          <p:cNvSpPr txBox="1">
            <a:spLocks/>
          </p:cNvSpPr>
          <p:nvPr/>
        </p:nvSpPr>
        <p:spPr>
          <a:xfrm>
            <a:off x="1257055" y="2884313"/>
            <a:ext cx="5976643" cy="861774"/>
          </a:xfrm>
          <a:prstGeom prst="rect">
            <a:avLst/>
          </a:prstGeom>
          <a:noFill/>
        </p:spPr>
        <p:txBody>
          <a:bodyPr wrap="square" lIns="0" tIns="0" rIns="0" bIns="0" rtlCol="0">
            <a:spAutoFit/>
          </a:bodyPr>
          <a:lstStyle/>
          <a:p>
            <a:pPr marL="0" marR="0" lvl="0" indent="0" algn="l" defTabSz="1219170" rtl="0" eaLnBrk="1" fontAlgn="base" latinLnBrk="0" hangingPunct="1">
              <a:lnSpc>
                <a:spcPct val="100000"/>
              </a:lnSpc>
              <a:spcBef>
                <a:spcPts val="1195"/>
              </a:spcBef>
              <a:spcAft>
                <a:spcPts val="0"/>
              </a:spcAft>
              <a:buClr>
                <a:srgbClr val="004359"/>
              </a:buClr>
              <a:buSzPts val="1870"/>
              <a:buFontTx/>
              <a:buNone/>
              <a:tabLst/>
              <a:defRPr/>
            </a:pPr>
            <a:r>
              <a:rPr kumimoji="0" lang="en-GB" sz="14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Communicate a ‘common-sense rationale’ for why the treatment is </a:t>
            </a:r>
            <a:br>
              <a:rPr kumimoji="0" lang="en-GB" sz="14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br>
            <a:r>
              <a:rPr kumimoji="0" lang="en-GB" sz="14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needed – Taking account of the patients perceptions of the illness and symptom expectations. e.g. ‘Why should I take this stuff when I feel well and/or my illness is controlled’ </a:t>
            </a:r>
            <a:endParaRPr kumimoji="0" lang="en-IN" sz="1400" b="0" i="0" u="none" strike="noStrike" kern="1200" cap="none" spc="0" normalizeH="0" baseline="0" noProof="0" dirty="0">
              <a:ln>
                <a:noFill/>
              </a:ln>
              <a:solidFill>
                <a:srgbClr val="000000"/>
              </a:solidFill>
              <a:effectLst/>
              <a:uLnTx/>
              <a:uFillTx/>
              <a:latin typeface="Georgia"/>
              <a:ea typeface="+mn-ea"/>
              <a:cs typeface="+mn-cs"/>
            </a:endParaRPr>
          </a:p>
        </p:txBody>
      </p:sp>
      <p:grpSp>
        <p:nvGrpSpPr>
          <p:cNvPr id="22" name="Group 21">
            <a:extLst>
              <a:ext uri="{FF2B5EF4-FFF2-40B4-BE49-F238E27FC236}">
                <a16:creationId xmlns:a16="http://schemas.microsoft.com/office/drawing/2014/main" id="{D91139B5-572A-EF1C-978B-BA866102C601}"/>
              </a:ext>
            </a:extLst>
          </p:cNvPr>
          <p:cNvGrpSpPr/>
          <p:nvPr/>
        </p:nvGrpSpPr>
        <p:grpSpPr>
          <a:xfrm>
            <a:off x="778243" y="3815647"/>
            <a:ext cx="196495" cy="196495"/>
            <a:chOff x="845659" y="3126604"/>
            <a:chExt cx="307541" cy="307541"/>
          </a:xfrm>
        </p:grpSpPr>
        <p:sp>
          <p:nvSpPr>
            <p:cNvPr id="23" name="Google Shape;407;p13">
              <a:extLst>
                <a:ext uri="{FF2B5EF4-FFF2-40B4-BE49-F238E27FC236}">
                  <a16:creationId xmlns:a16="http://schemas.microsoft.com/office/drawing/2014/main" id="{CAF4A152-D5A7-F601-3046-522D0BA78858}"/>
                </a:ext>
              </a:extLst>
            </p:cNvPr>
            <p:cNvSpPr/>
            <p:nvPr/>
          </p:nvSpPr>
          <p:spPr>
            <a:xfrm rot="16200000">
              <a:off x="845659" y="3126604"/>
              <a:ext cx="307541" cy="307541"/>
            </a:xfrm>
            <a:prstGeom prst="ellipse">
              <a:avLst/>
            </a:prstGeom>
            <a:solidFill>
              <a:schemeClr val="accent2">
                <a:alpha val="84313"/>
              </a:schemeClr>
            </a:solidFill>
            <a:ln>
              <a:noFill/>
            </a:ln>
          </p:spPr>
          <p:txBody>
            <a:bodyPr spcFirstLastPara="1" wrap="square" lIns="162533" tIns="81244" rIns="162533" bIns="81244"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400"/>
                <a:buFontTx/>
                <a:buNone/>
                <a:tabLst/>
                <a:defRPr/>
              </a:pPr>
              <a:endParaRPr kumimoji="0" sz="2489" b="0" i="0" u="none" strike="noStrike" kern="1200" cap="none" spc="0" normalizeH="0" baseline="0" noProof="0">
                <a:ln>
                  <a:noFill/>
                </a:ln>
                <a:solidFill>
                  <a:srgbClr val="FFFFFF"/>
                </a:solidFill>
                <a:effectLst/>
                <a:uLnTx/>
                <a:uFillTx/>
                <a:latin typeface="Georgia"/>
                <a:ea typeface="Arial"/>
                <a:cs typeface="Arial"/>
                <a:sym typeface="Arial"/>
              </a:endParaRPr>
            </a:p>
          </p:txBody>
        </p:sp>
        <p:sp>
          <p:nvSpPr>
            <p:cNvPr id="24" name="Google Shape;408;p13">
              <a:extLst>
                <a:ext uri="{FF2B5EF4-FFF2-40B4-BE49-F238E27FC236}">
                  <a16:creationId xmlns:a16="http://schemas.microsoft.com/office/drawing/2014/main" id="{6A757A89-C4DC-F1EC-DDAF-0EBFA16555B5}"/>
                </a:ext>
              </a:extLst>
            </p:cNvPr>
            <p:cNvSpPr/>
            <p:nvPr/>
          </p:nvSpPr>
          <p:spPr>
            <a:xfrm rot="16200000">
              <a:off x="885988" y="3166967"/>
              <a:ext cx="226851" cy="226851"/>
            </a:xfrm>
            <a:prstGeom prst="ellipse">
              <a:avLst/>
            </a:prstGeom>
            <a:solidFill>
              <a:srgbClr val="FFFFFF"/>
            </a:solidFill>
            <a:ln>
              <a:noFill/>
            </a:ln>
            <a:effectLst>
              <a:outerShdw blurRad="76200" dist="63500" dir="2700000" algn="tl" rotWithShape="0">
                <a:srgbClr val="000000">
                  <a:alpha val="40000"/>
                </a:srgbClr>
              </a:outerShdw>
            </a:effectLst>
          </p:spPr>
          <p:txBody>
            <a:bodyPr spcFirstLastPara="1" wrap="square" lIns="0" tIns="0" rIns="0" bIns="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200"/>
                <a:buFontTx/>
                <a:buNone/>
                <a:tabLst/>
                <a:defRPr/>
              </a:pPr>
              <a:endParaRPr kumimoji="0" sz="2489" b="1" i="0" u="none" strike="noStrike" kern="1200" cap="none" spc="0" normalizeH="0" baseline="0" noProof="0">
                <a:ln>
                  <a:noFill/>
                </a:ln>
                <a:solidFill>
                  <a:srgbClr val="007A2F"/>
                </a:solidFill>
                <a:effectLst/>
                <a:uLnTx/>
                <a:uFillTx/>
                <a:latin typeface="Georgia"/>
                <a:ea typeface="Arial"/>
                <a:cs typeface="Arial"/>
                <a:sym typeface="Arial"/>
              </a:endParaRPr>
            </a:p>
          </p:txBody>
        </p:sp>
      </p:grpSp>
      <p:sp>
        <p:nvSpPr>
          <p:cNvPr id="25" name="TextBox 24">
            <a:extLst>
              <a:ext uri="{FF2B5EF4-FFF2-40B4-BE49-F238E27FC236}">
                <a16:creationId xmlns:a16="http://schemas.microsoft.com/office/drawing/2014/main" id="{7292ECAA-AF84-A530-1EB7-FF33C29D3662}"/>
              </a:ext>
            </a:extLst>
          </p:cNvPr>
          <p:cNvSpPr txBox="1">
            <a:spLocks/>
          </p:cNvSpPr>
          <p:nvPr/>
        </p:nvSpPr>
        <p:spPr>
          <a:xfrm>
            <a:off x="1257055" y="3815647"/>
            <a:ext cx="5976643" cy="430887"/>
          </a:xfrm>
          <a:prstGeom prst="rect">
            <a:avLst/>
          </a:prstGeom>
          <a:noFill/>
        </p:spPr>
        <p:txBody>
          <a:bodyPr wrap="square" lIns="0" tIns="0" rIns="0" bIns="0" rtlCol="0">
            <a:spAutoFit/>
          </a:bodyPr>
          <a:lstStyle/>
          <a:p>
            <a:pPr marL="0" marR="0" lvl="0" indent="0" algn="l" defTabSz="1219170" rtl="0" eaLnBrk="1" fontAlgn="base" latinLnBrk="0" hangingPunct="1">
              <a:lnSpc>
                <a:spcPct val="100000"/>
              </a:lnSpc>
              <a:spcBef>
                <a:spcPts val="1195"/>
              </a:spcBef>
              <a:spcAft>
                <a:spcPts val="0"/>
              </a:spcAft>
              <a:buClr>
                <a:srgbClr val="004359"/>
              </a:buClr>
              <a:buSzPts val="1870"/>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Elicit and address CONCERNS about potential adverse consequences of the treatment – including support with side-effect management</a:t>
            </a:r>
          </a:p>
        </p:txBody>
      </p:sp>
      <p:sp>
        <p:nvSpPr>
          <p:cNvPr id="27" name="Google Shape;407;p13">
            <a:extLst>
              <a:ext uri="{FF2B5EF4-FFF2-40B4-BE49-F238E27FC236}">
                <a16:creationId xmlns:a16="http://schemas.microsoft.com/office/drawing/2014/main" id="{19C35830-09B8-3CD4-13DF-8EF12B29486B}"/>
              </a:ext>
            </a:extLst>
          </p:cNvPr>
          <p:cNvSpPr/>
          <p:nvPr/>
        </p:nvSpPr>
        <p:spPr>
          <a:xfrm rot="16200000">
            <a:off x="652207" y="4334282"/>
            <a:ext cx="441325" cy="441325"/>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sz="1600" b="1" i="0" u="none" strike="noStrike" kern="1200" cap="all" spc="0" normalizeH="0" baseline="0" noProof="0">
              <a:ln>
                <a:noFill/>
              </a:ln>
              <a:solidFill>
                <a:prstClr val="white"/>
              </a:solidFill>
              <a:effectLst/>
              <a:uLnTx/>
              <a:uFillTx/>
              <a:latin typeface="Georgia"/>
              <a:ea typeface="+mn-ea"/>
              <a:cs typeface="Calibri" panose="020F0502020204030204" pitchFamily="34" charset="0"/>
              <a:sym typeface="Arial"/>
            </a:endParaRPr>
          </a:p>
        </p:txBody>
      </p:sp>
      <p:sp>
        <p:nvSpPr>
          <p:cNvPr id="28" name="Google Shape;408;p13">
            <a:extLst>
              <a:ext uri="{FF2B5EF4-FFF2-40B4-BE49-F238E27FC236}">
                <a16:creationId xmlns:a16="http://schemas.microsoft.com/office/drawing/2014/main" id="{58AEB307-1304-D269-7CFD-3318150EE2C7}"/>
              </a:ext>
            </a:extLst>
          </p:cNvPr>
          <p:cNvSpPr/>
          <p:nvPr/>
        </p:nvSpPr>
        <p:spPr>
          <a:xfrm rot="16200000">
            <a:off x="710080" y="4392204"/>
            <a:ext cx="325534" cy="325534"/>
          </a:xfrm>
          <a:prstGeom prst="ellipse">
            <a:avLst/>
          </a:prstGeom>
          <a:solidFill>
            <a:srgbClr val="FFFFFF"/>
          </a:solidFill>
          <a:ln>
            <a:noFill/>
          </a:ln>
          <a:effectLst>
            <a:outerShdw blurRad="76200" dist="63500" dir="2700000" algn="tl" rotWithShape="0">
              <a:srgbClr val="000000">
                <a:alpha val="40000"/>
              </a:srgbClr>
            </a:outerShdw>
          </a:effectLst>
        </p:spPr>
        <p:txBody>
          <a:bodyPr spcFirstLastPara="1" wrap="square" lIns="0" tIns="0" rIns="0" bIns="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200"/>
              <a:buFontTx/>
              <a:buNone/>
              <a:tabLst/>
              <a:defRPr/>
            </a:pPr>
            <a:endParaRPr kumimoji="0" sz="2489" b="1" i="0" u="none" strike="noStrike" kern="1200" cap="none" spc="0" normalizeH="0" baseline="0" noProof="0">
              <a:ln>
                <a:noFill/>
              </a:ln>
              <a:solidFill>
                <a:srgbClr val="007A2F"/>
              </a:solidFill>
              <a:effectLst/>
              <a:uLnTx/>
              <a:uFillTx/>
              <a:latin typeface="Georgia"/>
              <a:ea typeface="Arial"/>
              <a:cs typeface="Arial"/>
              <a:sym typeface="Arial"/>
            </a:endParaRPr>
          </a:p>
        </p:txBody>
      </p:sp>
      <p:sp>
        <p:nvSpPr>
          <p:cNvPr id="30" name="TextBox 29">
            <a:extLst>
              <a:ext uri="{FF2B5EF4-FFF2-40B4-BE49-F238E27FC236}">
                <a16:creationId xmlns:a16="http://schemas.microsoft.com/office/drawing/2014/main" id="{DD1B663E-1C75-59E7-C1B3-D7D6EC4F2E91}"/>
              </a:ext>
            </a:extLst>
          </p:cNvPr>
          <p:cNvSpPr txBox="1">
            <a:spLocks/>
          </p:cNvSpPr>
          <p:nvPr/>
        </p:nvSpPr>
        <p:spPr>
          <a:xfrm>
            <a:off x="1257055" y="4431833"/>
            <a:ext cx="5976643" cy="246221"/>
          </a:xfrm>
          <a:prstGeom prst="rect">
            <a:avLst/>
          </a:prstGeom>
          <a:noFill/>
        </p:spPr>
        <p:txBody>
          <a:bodyPr wrap="square" lIns="0" tIns="0" rIns="0" bIns="0"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9CDE"/>
                </a:solidFill>
                <a:effectLst/>
                <a:uLnTx/>
                <a:uFillTx/>
                <a:latin typeface="Georgia"/>
                <a:ea typeface="+mn-ea"/>
                <a:cs typeface="+mn-cs"/>
              </a:rPr>
              <a:t>Practicalities</a:t>
            </a:r>
          </a:p>
        </p:txBody>
      </p:sp>
      <p:pic>
        <p:nvPicPr>
          <p:cNvPr id="31" name="Picture 30" descr="Icon&#10;&#10;Description automatically generated">
            <a:extLst>
              <a:ext uri="{FF2B5EF4-FFF2-40B4-BE49-F238E27FC236}">
                <a16:creationId xmlns:a16="http://schemas.microsoft.com/office/drawing/2014/main" id="{0EA7046B-F95A-82F0-06D3-AFB707B5B152}"/>
              </a:ext>
            </a:extLst>
          </p:cNvPr>
          <p:cNvPicPr>
            <a:picLocks noChangeAspect="1"/>
          </p:cNvPicPr>
          <p:nvPr/>
        </p:nvPicPr>
        <p:blipFill>
          <a:blip r:embed="rId6"/>
          <a:stretch>
            <a:fillRect/>
          </a:stretch>
        </p:blipFill>
        <p:spPr>
          <a:xfrm>
            <a:off x="779551" y="4465790"/>
            <a:ext cx="178363" cy="178363"/>
          </a:xfrm>
          <a:prstGeom prst="rect">
            <a:avLst/>
          </a:prstGeom>
        </p:spPr>
      </p:pic>
      <p:grpSp>
        <p:nvGrpSpPr>
          <p:cNvPr id="32" name="Group 31">
            <a:extLst>
              <a:ext uri="{FF2B5EF4-FFF2-40B4-BE49-F238E27FC236}">
                <a16:creationId xmlns:a16="http://schemas.microsoft.com/office/drawing/2014/main" id="{8ACA3269-AD9B-78CD-BF08-8A524BFEC976}"/>
              </a:ext>
            </a:extLst>
          </p:cNvPr>
          <p:cNvGrpSpPr/>
          <p:nvPr/>
        </p:nvGrpSpPr>
        <p:grpSpPr>
          <a:xfrm>
            <a:off x="778243" y="4920547"/>
            <a:ext cx="196495" cy="196495"/>
            <a:chOff x="845659" y="3126604"/>
            <a:chExt cx="307541" cy="307541"/>
          </a:xfrm>
        </p:grpSpPr>
        <p:sp>
          <p:nvSpPr>
            <p:cNvPr id="33" name="Google Shape;407;p13">
              <a:extLst>
                <a:ext uri="{FF2B5EF4-FFF2-40B4-BE49-F238E27FC236}">
                  <a16:creationId xmlns:a16="http://schemas.microsoft.com/office/drawing/2014/main" id="{E7038C2E-FF94-09E9-F1A9-B19B9051E3D0}"/>
                </a:ext>
              </a:extLst>
            </p:cNvPr>
            <p:cNvSpPr/>
            <p:nvPr/>
          </p:nvSpPr>
          <p:spPr>
            <a:xfrm rot="16200000">
              <a:off x="845659" y="3126604"/>
              <a:ext cx="307541" cy="307541"/>
            </a:xfrm>
            <a:prstGeom prst="ellipse">
              <a:avLst/>
            </a:prstGeom>
            <a:solidFill>
              <a:schemeClr val="accent2">
                <a:alpha val="84313"/>
              </a:schemeClr>
            </a:solidFill>
            <a:ln>
              <a:noFill/>
            </a:ln>
          </p:spPr>
          <p:txBody>
            <a:bodyPr spcFirstLastPara="1" wrap="square" lIns="162533" tIns="81244" rIns="162533" bIns="81244"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400"/>
                <a:buFontTx/>
                <a:buNone/>
                <a:tabLst/>
                <a:defRPr/>
              </a:pPr>
              <a:endParaRPr kumimoji="0" sz="2489" b="0" i="0" u="none" strike="noStrike" kern="1200" cap="none" spc="0" normalizeH="0" baseline="0" noProof="0">
                <a:ln>
                  <a:noFill/>
                </a:ln>
                <a:solidFill>
                  <a:srgbClr val="FFFFFF"/>
                </a:solidFill>
                <a:effectLst/>
                <a:uLnTx/>
                <a:uFillTx/>
                <a:latin typeface="Georgia"/>
                <a:ea typeface="Arial"/>
                <a:cs typeface="Arial"/>
                <a:sym typeface="Arial"/>
              </a:endParaRPr>
            </a:p>
          </p:txBody>
        </p:sp>
        <p:sp>
          <p:nvSpPr>
            <p:cNvPr id="34" name="Google Shape;408;p13">
              <a:extLst>
                <a:ext uri="{FF2B5EF4-FFF2-40B4-BE49-F238E27FC236}">
                  <a16:creationId xmlns:a16="http://schemas.microsoft.com/office/drawing/2014/main" id="{FF017A34-4DE9-C9F9-4322-3E541C9B28FB}"/>
                </a:ext>
              </a:extLst>
            </p:cNvPr>
            <p:cNvSpPr/>
            <p:nvPr/>
          </p:nvSpPr>
          <p:spPr>
            <a:xfrm rot="16200000">
              <a:off x="885988" y="3166967"/>
              <a:ext cx="226851" cy="226851"/>
            </a:xfrm>
            <a:prstGeom prst="ellipse">
              <a:avLst/>
            </a:prstGeom>
            <a:solidFill>
              <a:srgbClr val="FFFFFF"/>
            </a:solidFill>
            <a:ln>
              <a:noFill/>
            </a:ln>
            <a:effectLst>
              <a:outerShdw blurRad="76200" dist="63500" dir="2700000" algn="tl" rotWithShape="0">
                <a:srgbClr val="000000">
                  <a:alpha val="40000"/>
                </a:srgbClr>
              </a:outerShdw>
            </a:effectLst>
          </p:spPr>
          <p:txBody>
            <a:bodyPr spcFirstLastPara="1" wrap="square" lIns="0" tIns="0" rIns="0" bIns="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200"/>
                <a:buFontTx/>
                <a:buNone/>
                <a:tabLst/>
                <a:defRPr/>
              </a:pPr>
              <a:endParaRPr kumimoji="0" sz="2489" b="1" i="0" u="none" strike="noStrike" kern="1200" cap="none" spc="0" normalizeH="0" baseline="0" noProof="0">
                <a:ln>
                  <a:noFill/>
                </a:ln>
                <a:solidFill>
                  <a:srgbClr val="007A2F"/>
                </a:solidFill>
                <a:effectLst/>
                <a:uLnTx/>
                <a:uFillTx/>
                <a:latin typeface="Georgia"/>
                <a:ea typeface="Arial"/>
                <a:cs typeface="Arial"/>
                <a:sym typeface="Arial"/>
              </a:endParaRPr>
            </a:p>
          </p:txBody>
        </p:sp>
      </p:grpSp>
      <p:sp>
        <p:nvSpPr>
          <p:cNvPr id="35" name="TextBox 34">
            <a:extLst>
              <a:ext uri="{FF2B5EF4-FFF2-40B4-BE49-F238E27FC236}">
                <a16:creationId xmlns:a16="http://schemas.microsoft.com/office/drawing/2014/main" id="{2F05E2C2-FE8C-32CA-1BFE-AE0FD8734C1D}"/>
              </a:ext>
            </a:extLst>
          </p:cNvPr>
          <p:cNvSpPr txBox="1">
            <a:spLocks/>
          </p:cNvSpPr>
          <p:nvPr/>
        </p:nvSpPr>
        <p:spPr>
          <a:xfrm>
            <a:off x="1257055" y="4920547"/>
            <a:ext cx="5976643" cy="430887"/>
          </a:xfrm>
          <a:prstGeom prst="rect">
            <a:avLst/>
          </a:prstGeom>
          <a:noFill/>
        </p:spPr>
        <p:txBody>
          <a:bodyPr wrap="square" lIns="0" tIns="0" rIns="0" bIns="0" rtlCol="0">
            <a:spAutoFit/>
          </a:bodyPr>
          <a:lstStyle/>
          <a:p>
            <a:pPr marL="0" marR="0" lvl="0" indent="0" algn="l" defTabSz="1219170" rtl="0" eaLnBrk="1" fontAlgn="base" latinLnBrk="0" hangingPunct="1">
              <a:lnSpc>
                <a:spcPct val="100000"/>
              </a:lnSpc>
              <a:spcBef>
                <a:spcPts val="1195"/>
              </a:spcBef>
              <a:spcAft>
                <a:spcPts val="0"/>
              </a:spcAft>
              <a:buClr>
                <a:srgbClr val="004359"/>
              </a:buClr>
              <a:buSzPts val="1870"/>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Tailor a convenient regimen and address practical barriers – Make it as easy as possible</a:t>
            </a:r>
          </a:p>
        </p:txBody>
      </p:sp>
      <p:sp>
        <p:nvSpPr>
          <p:cNvPr id="3" name="Text Placeholder 7">
            <a:extLst>
              <a:ext uri="{FF2B5EF4-FFF2-40B4-BE49-F238E27FC236}">
                <a16:creationId xmlns:a16="http://schemas.microsoft.com/office/drawing/2014/main" id="{AB7CD652-FA26-F97D-077C-2D7DF72ABDA2}"/>
              </a:ext>
            </a:extLst>
          </p:cNvPr>
          <p:cNvSpPr txBox="1">
            <a:spLocks/>
          </p:cNvSpPr>
          <p:nvPr/>
        </p:nvSpPr>
        <p:spPr>
          <a:xfrm>
            <a:off x="670559" y="6125468"/>
            <a:ext cx="10035538"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1. Horne, R., Cooper, V., Wileman, V., &amp; Chan, A. (2019). Supporting adherence to medicines for long-term conditions: A perceptions and practicalities approach based on an extended common-sense model. European Psychologist, 24(1), 82–96</a:t>
            </a:r>
          </a:p>
        </p:txBody>
      </p:sp>
      <p:sp>
        <p:nvSpPr>
          <p:cNvPr id="11" name="TextBox 10">
            <a:extLst>
              <a:ext uri="{FF2B5EF4-FFF2-40B4-BE49-F238E27FC236}">
                <a16:creationId xmlns:a16="http://schemas.microsoft.com/office/drawing/2014/main" id="{8ED0D061-3223-252B-CCED-E19286C8DD6D}"/>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a:solidFill>
                  <a:srgbClr val="595959"/>
                </a:solidFill>
              </a:rPr>
              <a:t>GLO2248421</a:t>
            </a:r>
            <a:endParaRPr lang="en-US" sz="900" dirty="0">
              <a:solidFill>
                <a:srgbClr val="595959"/>
              </a:solidFill>
            </a:endParaRPr>
          </a:p>
        </p:txBody>
      </p:sp>
    </p:spTree>
    <p:extLst>
      <p:ext uri="{BB962C8B-B14F-4D97-AF65-F5344CB8AC3E}">
        <p14:creationId xmlns:p14="http://schemas.microsoft.com/office/powerpoint/2010/main" val="1464533936"/>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5AA0330-191A-38DE-2D4C-E68A8EE6B4D8}"/>
              </a:ext>
            </a:extLst>
          </p:cNvPr>
          <p:cNvGraphicFramePr>
            <a:graphicFrameLocks noChangeAspect="1"/>
          </p:cNvGraphicFramePr>
          <p:nvPr>
            <p:custDataLst>
              <p:tags r:id="rId1"/>
            </p:custDataLst>
            <p:extLst>
              <p:ext uri="{D42A27DB-BD31-4B8C-83A1-F6EECF244321}">
                <p14:modId xmlns:p14="http://schemas.microsoft.com/office/powerpoint/2010/main" val="341907121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B5AA0330-191A-38DE-2D4C-E68A8EE6B4D8}"/>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EA61DAEE-B117-FFEC-7980-BE6216816BB9}"/>
              </a:ext>
            </a:extLst>
          </p:cNvPr>
          <p:cNvSpPr>
            <a:spLocks noGrp="1"/>
          </p:cNvSpPr>
          <p:nvPr>
            <p:ph type="title"/>
          </p:nvPr>
        </p:nvSpPr>
        <p:spPr/>
        <p:txBody>
          <a:bodyPr vert="horz"/>
          <a:lstStyle/>
          <a:p>
            <a:r>
              <a:rPr lang="en-US" dirty="0"/>
              <a:t>Changing necessity beliefs and concerns</a:t>
            </a:r>
          </a:p>
        </p:txBody>
      </p:sp>
      <p:sp>
        <p:nvSpPr>
          <p:cNvPr id="6" name="Text Placeholder 5">
            <a:extLst>
              <a:ext uri="{FF2B5EF4-FFF2-40B4-BE49-F238E27FC236}">
                <a16:creationId xmlns:a16="http://schemas.microsoft.com/office/drawing/2014/main" id="{5270A706-435D-351B-8117-9B37A7C3DFDE}"/>
              </a:ext>
            </a:extLst>
          </p:cNvPr>
          <p:cNvSpPr txBox="1">
            <a:spLocks/>
          </p:cNvSpPr>
          <p:nvPr/>
        </p:nvSpPr>
        <p:spPr>
          <a:xfrm>
            <a:off x="4600139" y="1457145"/>
            <a:ext cx="3417706" cy="433439"/>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BMQ-necessity</a:t>
            </a:r>
          </a:p>
        </p:txBody>
      </p:sp>
      <p:sp>
        <p:nvSpPr>
          <p:cNvPr id="8" name="Text Placeholder 5">
            <a:extLst>
              <a:ext uri="{FF2B5EF4-FFF2-40B4-BE49-F238E27FC236}">
                <a16:creationId xmlns:a16="http://schemas.microsoft.com/office/drawing/2014/main" id="{6F9EC78B-E695-A092-D8D3-11955FF9E820}"/>
              </a:ext>
            </a:extLst>
          </p:cNvPr>
          <p:cNvSpPr txBox="1">
            <a:spLocks/>
          </p:cNvSpPr>
          <p:nvPr/>
        </p:nvSpPr>
        <p:spPr>
          <a:xfrm>
            <a:off x="8202794" y="1457145"/>
            <a:ext cx="3417706" cy="433439"/>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BMQ-concerns</a:t>
            </a:r>
          </a:p>
        </p:txBody>
      </p:sp>
      <p:graphicFrame>
        <p:nvGraphicFramePr>
          <p:cNvPr id="9" name="Chart 8">
            <a:extLst>
              <a:ext uri="{FF2B5EF4-FFF2-40B4-BE49-F238E27FC236}">
                <a16:creationId xmlns:a16="http://schemas.microsoft.com/office/drawing/2014/main" id="{F70232A2-9B79-9A31-707B-C64A1D323CD2}"/>
              </a:ext>
            </a:extLst>
          </p:cNvPr>
          <p:cNvGraphicFramePr>
            <a:graphicFrameLocks/>
          </p:cNvGraphicFramePr>
          <p:nvPr/>
        </p:nvGraphicFramePr>
        <p:xfrm>
          <a:off x="4644459" y="1979563"/>
          <a:ext cx="3373385" cy="2130589"/>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1" name="Chart 10">
            <a:extLst>
              <a:ext uri="{FF2B5EF4-FFF2-40B4-BE49-F238E27FC236}">
                <a16:creationId xmlns:a16="http://schemas.microsoft.com/office/drawing/2014/main" id="{EA4614A2-2F33-6583-C32E-80C04BAF02DC}"/>
              </a:ext>
            </a:extLst>
          </p:cNvPr>
          <p:cNvGraphicFramePr/>
          <p:nvPr/>
        </p:nvGraphicFramePr>
        <p:xfrm>
          <a:off x="8202794" y="1979563"/>
          <a:ext cx="3373385" cy="2130589"/>
        </p:xfrm>
        <a:graphic>
          <a:graphicData uri="http://schemas.openxmlformats.org/drawingml/2006/chart">
            <c:chart xmlns:c="http://schemas.openxmlformats.org/drawingml/2006/chart" xmlns:r="http://schemas.openxmlformats.org/officeDocument/2006/relationships" r:id="rId6"/>
          </a:graphicData>
        </a:graphic>
      </p:graphicFrame>
      <p:cxnSp>
        <p:nvCxnSpPr>
          <p:cNvPr id="12" name="Straight Arrow Connector 11">
            <a:extLst>
              <a:ext uri="{FF2B5EF4-FFF2-40B4-BE49-F238E27FC236}">
                <a16:creationId xmlns:a16="http://schemas.microsoft.com/office/drawing/2014/main" id="{E6FB9F81-8F96-46B4-6833-BB189155EF65}"/>
              </a:ext>
            </a:extLst>
          </p:cNvPr>
          <p:cNvCxnSpPr>
            <a:cxnSpLocks/>
          </p:cNvCxnSpPr>
          <p:nvPr/>
        </p:nvCxnSpPr>
        <p:spPr>
          <a:xfrm>
            <a:off x="9883081" y="2653537"/>
            <a:ext cx="0" cy="318654"/>
          </a:xfrm>
          <a:prstGeom prst="straightConnector1">
            <a:avLst/>
          </a:prstGeom>
          <a:ln>
            <a:solidFill>
              <a:schemeClr val="bg1">
                <a:lumMod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34DD46E2-FFC3-B488-987D-A1ADCDAAB823}"/>
              </a:ext>
            </a:extLst>
          </p:cNvPr>
          <p:cNvSpPr txBox="1"/>
          <p:nvPr/>
        </p:nvSpPr>
        <p:spPr>
          <a:xfrm>
            <a:off x="9338551" y="2720531"/>
            <a:ext cx="389530" cy="184666"/>
          </a:xfrm>
          <a:prstGeom prst="rect">
            <a:avLst/>
          </a:prstGeom>
          <a:noFill/>
        </p:spPr>
        <p:txBody>
          <a:bodyPr wrap="non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Georgia"/>
                <a:ea typeface="+mn-ea"/>
                <a:cs typeface="+mn-cs"/>
              </a:rPr>
              <a:t>p=.01</a:t>
            </a:r>
          </a:p>
        </p:txBody>
      </p:sp>
      <p:sp>
        <p:nvSpPr>
          <p:cNvPr id="14" name="TextBox 13">
            <a:extLst>
              <a:ext uri="{FF2B5EF4-FFF2-40B4-BE49-F238E27FC236}">
                <a16:creationId xmlns:a16="http://schemas.microsoft.com/office/drawing/2014/main" id="{3501F59B-454F-B154-3A93-FE25859D27BA}"/>
              </a:ext>
            </a:extLst>
          </p:cNvPr>
          <p:cNvSpPr txBox="1"/>
          <p:nvPr/>
        </p:nvSpPr>
        <p:spPr>
          <a:xfrm>
            <a:off x="10521648" y="2740728"/>
            <a:ext cx="389530" cy="184666"/>
          </a:xfrm>
          <a:prstGeom prst="rect">
            <a:avLst/>
          </a:prstGeom>
          <a:noFill/>
        </p:spPr>
        <p:txBody>
          <a:bodyPr wrap="non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Georgia"/>
                <a:ea typeface="+mn-ea"/>
                <a:cs typeface="+mn-cs"/>
              </a:rPr>
              <a:t>p&lt;.01</a:t>
            </a:r>
          </a:p>
        </p:txBody>
      </p:sp>
      <p:cxnSp>
        <p:nvCxnSpPr>
          <p:cNvPr id="15" name="Straight Arrow Connector 14">
            <a:extLst>
              <a:ext uri="{FF2B5EF4-FFF2-40B4-BE49-F238E27FC236}">
                <a16:creationId xmlns:a16="http://schemas.microsoft.com/office/drawing/2014/main" id="{EE796B94-9137-164D-9B8C-0CFA82FE4F40}"/>
              </a:ext>
            </a:extLst>
          </p:cNvPr>
          <p:cNvCxnSpPr>
            <a:cxnSpLocks/>
          </p:cNvCxnSpPr>
          <p:nvPr/>
        </p:nvCxnSpPr>
        <p:spPr>
          <a:xfrm>
            <a:off x="11066179" y="2587566"/>
            <a:ext cx="0" cy="490990"/>
          </a:xfrm>
          <a:prstGeom prst="straightConnector1">
            <a:avLst/>
          </a:prstGeom>
          <a:ln>
            <a:solidFill>
              <a:schemeClr val="bg1">
                <a:lumMod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6" name="Rectangle 15">
            <a:extLst>
              <a:ext uri="{FF2B5EF4-FFF2-40B4-BE49-F238E27FC236}">
                <a16:creationId xmlns:a16="http://schemas.microsoft.com/office/drawing/2014/main" id="{9371794B-CA5F-15E5-F1D8-494701AD7120}"/>
              </a:ext>
            </a:extLst>
          </p:cNvPr>
          <p:cNvSpPr/>
          <p:nvPr/>
        </p:nvSpPr>
        <p:spPr>
          <a:xfrm>
            <a:off x="670560" y="1457145"/>
            <a:ext cx="3788949" cy="256372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133" b="0" i="0" u="none" strike="noStrike" kern="1200" cap="none" spc="0" normalizeH="0" baseline="30000" noProof="0">
              <a:ln>
                <a:noFill/>
              </a:ln>
              <a:solidFill>
                <a:srgbClr val="000000"/>
              </a:solidFill>
              <a:effectLst/>
              <a:uLnTx/>
              <a:uFillTx/>
              <a:latin typeface="Georgia"/>
              <a:ea typeface="+mn-ea"/>
              <a:cs typeface="+mn-cs"/>
            </a:endParaRPr>
          </a:p>
        </p:txBody>
      </p:sp>
      <p:grpSp>
        <p:nvGrpSpPr>
          <p:cNvPr id="21" name="Group 20">
            <a:extLst>
              <a:ext uri="{FF2B5EF4-FFF2-40B4-BE49-F238E27FC236}">
                <a16:creationId xmlns:a16="http://schemas.microsoft.com/office/drawing/2014/main" id="{052667AA-44D5-D35F-9F90-BB6607932E1C}"/>
              </a:ext>
            </a:extLst>
          </p:cNvPr>
          <p:cNvGrpSpPr/>
          <p:nvPr/>
        </p:nvGrpSpPr>
        <p:grpSpPr>
          <a:xfrm>
            <a:off x="827628" y="1800165"/>
            <a:ext cx="3474812" cy="1658797"/>
            <a:chOff x="794716" y="1934465"/>
            <a:chExt cx="3474812" cy="1658797"/>
          </a:xfrm>
        </p:grpSpPr>
        <p:sp>
          <p:nvSpPr>
            <p:cNvPr id="17" name="TextBox 16">
              <a:extLst>
                <a:ext uri="{FF2B5EF4-FFF2-40B4-BE49-F238E27FC236}">
                  <a16:creationId xmlns:a16="http://schemas.microsoft.com/office/drawing/2014/main" id="{178F860B-FA57-B576-AFA2-83D2C19AB89A}"/>
                </a:ext>
              </a:extLst>
            </p:cNvPr>
            <p:cNvSpPr txBox="1">
              <a:spLocks/>
            </p:cNvSpPr>
            <p:nvPr/>
          </p:nvSpPr>
          <p:spPr>
            <a:xfrm>
              <a:off x="794716" y="1934465"/>
              <a:ext cx="3237467" cy="430887"/>
            </a:xfrm>
            <a:prstGeom prst="rect">
              <a:avLst/>
            </a:prstGeom>
            <a:noFill/>
          </p:spPr>
          <p:txBody>
            <a:bodyPr wrap="square" lIns="0" tIns="0" rIns="0" bIns="0" anchor="ctr" anchorCtr="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Tailoring support to address the patient’s belief barriers can improve adherence</a:t>
              </a:r>
              <a:r>
                <a:rPr kumimoji="0" lang="en-US" sz="1400" b="0" i="0" u="none" strike="noStrike" kern="1200" cap="none" spc="0" normalizeH="0" baseline="30000" noProof="0" dirty="0">
                  <a:ln>
                    <a:noFill/>
                  </a:ln>
                  <a:solidFill>
                    <a:srgbClr val="000000"/>
                  </a:solidFill>
                  <a:effectLst/>
                  <a:uLnTx/>
                  <a:uFillTx/>
                  <a:latin typeface="Georgia"/>
                  <a:ea typeface="+mn-ea"/>
                  <a:cs typeface="+mn-cs"/>
                </a:rPr>
                <a:t>1</a:t>
              </a:r>
            </a:p>
          </p:txBody>
        </p:sp>
        <p:cxnSp>
          <p:nvCxnSpPr>
            <p:cNvPr id="18" name="Straight Connector 17">
              <a:extLst>
                <a:ext uri="{FF2B5EF4-FFF2-40B4-BE49-F238E27FC236}">
                  <a16:creationId xmlns:a16="http://schemas.microsoft.com/office/drawing/2014/main" id="{FB7D71B7-1251-CA4D-A651-7CB2DA34F390}"/>
                </a:ext>
              </a:extLst>
            </p:cNvPr>
            <p:cNvCxnSpPr>
              <a:cxnSpLocks/>
            </p:cNvCxnSpPr>
            <p:nvPr/>
          </p:nvCxnSpPr>
          <p:spPr>
            <a:xfrm flipH="1">
              <a:off x="794716" y="2540334"/>
              <a:ext cx="3237467"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F8EB1D34-3674-AA65-0D46-6E2B5B893866}"/>
                </a:ext>
              </a:extLst>
            </p:cNvPr>
            <p:cNvSpPr txBox="1">
              <a:spLocks/>
            </p:cNvSpPr>
            <p:nvPr/>
          </p:nvSpPr>
          <p:spPr>
            <a:xfrm>
              <a:off x="794716" y="2746093"/>
              <a:ext cx="3474812" cy="847169"/>
            </a:xfrm>
            <a:prstGeom prst="rect">
              <a:avLst/>
            </a:prstGeom>
            <a:noFill/>
          </p:spPr>
          <p:txBody>
            <a:bodyPr wrap="square" lIns="0" tIns="0" rIns="0" bIns="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In a study with inflammatory bowel disease, digital adherence support </a:t>
              </a:r>
              <a:r>
                <a:rPr kumimoji="0" lang="en-US" sz="1400" b="1" i="0" u="none" strike="noStrike" kern="1200" cap="none" spc="0" normalizeH="0" baseline="0" noProof="0" dirty="0">
                  <a:ln>
                    <a:noFill/>
                  </a:ln>
                  <a:solidFill>
                    <a:srgbClr val="000000"/>
                  </a:solidFill>
                  <a:effectLst/>
                  <a:uLnTx/>
                  <a:uFillTx/>
                  <a:latin typeface="Georgia"/>
                  <a:ea typeface="+mn-ea"/>
                  <a:cs typeface="+mn-cs"/>
                </a:rPr>
                <a:t>PERSIGNIA</a:t>
              </a:r>
              <a:r>
                <a:rPr kumimoji="0" lang="en-US" sz="1400" b="1" i="0" u="none" strike="noStrike" kern="1200" cap="none" spc="0" normalizeH="0" baseline="30000" noProof="0" dirty="0">
                  <a:ln>
                    <a:noFill/>
                  </a:ln>
                  <a:solidFill>
                    <a:srgbClr val="000000"/>
                  </a:solidFill>
                  <a:effectLst/>
                  <a:uLnTx/>
                  <a:uFillTx/>
                  <a:latin typeface="Georgia"/>
                  <a:ea typeface="+mn-ea"/>
                  <a:cs typeface="+mn-cs"/>
                </a:rPr>
                <a:t>TM</a:t>
              </a:r>
              <a:r>
                <a:rPr kumimoji="0" lang="en-US" sz="1400" b="0" i="0" u="none" strike="noStrike" kern="1200" cap="none" spc="0" normalizeH="0" baseline="0" noProof="0" dirty="0">
                  <a:ln>
                    <a:noFill/>
                  </a:ln>
                  <a:solidFill>
                    <a:srgbClr val="000000"/>
                  </a:solidFill>
                  <a:effectLst/>
                  <a:uLnTx/>
                  <a:uFillTx/>
                  <a:latin typeface="Georgia"/>
                  <a:ea typeface="+mn-ea"/>
                  <a:cs typeface="+mn-cs"/>
                </a:rPr>
                <a:t> reduced adherence barriers (p&lt;0.01) and reported nonadherence (p&lt;0.05)</a:t>
              </a:r>
              <a:r>
                <a:rPr kumimoji="0" lang="en-US" sz="1400" b="0" i="0" u="none" strike="noStrike" kern="1200" cap="none" spc="0" normalizeH="0" baseline="30000" noProof="0" dirty="0">
                  <a:ln>
                    <a:noFill/>
                  </a:ln>
                  <a:solidFill>
                    <a:srgbClr val="000000"/>
                  </a:solidFill>
                  <a:effectLst/>
                  <a:uLnTx/>
                  <a:uFillTx/>
                  <a:latin typeface="Georgia"/>
                  <a:ea typeface="+mn-ea"/>
                  <a:cs typeface="+mn-cs"/>
                </a:rPr>
                <a:t>2</a:t>
              </a:r>
            </a:p>
          </p:txBody>
        </p:sp>
      </p:grpSp>
      <p:sp>
        <p:nvSpPr>
          <p:cNvPr id="22" name="Content Placeholder 5">
            <a:extLst>
              <a:ext uri="{FF2B5EF4-FFF2-40B4-BE49-F238E27FC236}">
                <a16:creationId xmlns:a16="http://schemas.microsoft.com/office/drawing/2014/main" id="{E754C027-13E9-AD81-B8F0-18FC386E2692}"/>
              </a:ext>
            </a:extLst>
          </p:cNvPr>
          <p:cNvSpPr txBox="1">
            <a:spLocks/>
          </p:cNvSpPr>
          <p:nvPr/>
        </p:nvSpPr>
        <p:spPr>
          <a:xfrm>
            <a:off x="680691" y="4209007"/>
            <a:ext cx="10936224" cy="246221"/>
          </a:xfrm>
          <a:prstGeom prst="rect">
            <a:avLst/>
          </a:prstGeom>
        </p:spPr>
        <p:txBody>
          <a:bodyPr vert="horz" wrap="square" lIns="0" tIns="0" rIns="0" bIns="0" rtlCol="0">
            <a:no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6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1" indent="0" algn="l" defTabSz="1219170" rtl="0" eaLnBrk="1" fontAlgn="auto" latinLnBrk="0" hangingPunct="1">
              <a:lnSpc>
                <a:spcPct val="100000"/>
              </a:lnSpc>
              <a:spcBef>
                <a:spcPts val="0"/>
              </a:spcBef>
              <a:spcAft>
                <a:spcPts val="400"/>
              </a:spcAft>
              <a:buClrTx/>
              <a:buSzTx/>
              <a:buFont typeface="Arial" panose="020B0604020202020204" pitchFamily="34" charset="0"/>
              <a:buNone/>
              <a:tabLst/>
              <a:defRPr/>
            </a:pPr>
            <a:r>
              <a:rPr kumimoji="0" lang="en-US" sz="1400" b="1" i="0" u="none" strike="noStrike" kern="1200" cap="none" spc="0" normalizeH="0" baseline="0" noProof="0" dirty="0">
                <a:ln>
                  <a:noFill/>
                </a:ln>
                <a:solidFill>
                  <a:srgbClr val="000000"/>
                </a:solidFill>
                <a:effectLst/>
                <a:uLnTx/>
                <a:uFillTx/>
                <a:latin typeface="Georgia"/>
                <a:ea typeface="+mn-ea"/>
                <a:cs typeface="+mn-cs"/>
              </a:rPr>
              <a:t>As demonstrated in the graphs</a:t>
            </a:r>
          </a:p>
        </p:txBody>
      </p:sp>
      <p:sp>
        <p:nvSpPr>
          <p:cNvPr id="23" name="Rectangle 22">
            <a:extLst>
              <a:ext uri="{FF2B5EF4-FFF2-40B4-BE49-F238E27FC236}">
                <a16:creationId xmlns:a16="http://schemas.microsoft.com/office/drawing/2014/main" id="{9408FEAA-CF32-569A-ABA2-72DE89ED0E25}"/>
              </a:ext>
            </a:extLst>
          </p:cNvPr>
          <p:cNvSpPr>
            <a:spLocks/>
          </p:cNvSpPr>
          <p:nvPr/>
        </p:nvSpPr>
        <p:spPr>
          <a:xfrm>
            <a:off x="670560" y="4544509"/>
            <a:ext cx="10936224" cy="1008327"/>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133" b="0" i="0" u="none" strike="noStrike" kern="1200" cap="none" spc="0" normalizeH="0" baseline="30000" noProof="0">
              <a:ln>
                <a:noFill/>
              </a:ln>
              <a:solidFill>
                <a:srgbClr val="000000"/>
              </a:solidFill>
              <a:effectLst/>
              <a:uLnTx/>
              <a:uFillTx/>
              <a:latin typeface="Georgia"/>
              <a:ea typeface="+mn-ea"/>
              <a:cs typeface="+mn-cs"/>
            </a:endParaRPr>
          </a:p>
        </p:txBody>
      </p:sp>
      <p:sp>
        <p:nvSpPr>
          <p:cNvPr id="24" name="Content Placeholder 5">
            <a:extLst>
              <a:ext uri="{FF2B5EF4-FFF2-40B4-BE49-F238E27FC236}">
                <a16:creationId xmlns:a16="http://schemas.microsoft.com/office/drawing/2014/main" id="{20786235-D542-091C-3FC5-3EAA8CD37D63}"/>
              </a:ext>
            </a:extLst>
          </p:cNvPr>
          <p:cNvSpPr txBox="1">
            <a:spLocks/>
          </p:cNvSpPr>
          <p:nvPr/>
        </p:nvSpPr>
        <p:spPr>
          <a:xfrm>
            <a:off x="794716" y="4725507"/>
            <a:ext cx="5018612" cy="646331"/>
          </a:xfrm>
          <a:prstGeom prst="rect">
            <a:avLst/>
          </a:prstGeom>
        </p:spPr>
        <p:txBody>
          <a:bodyPr vert="horz" wrap="square" lIns="0" tIns="0" rIns="0" bIns="0" rtlCol="0">
            <a:sp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6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1" indent="0" algn="l" defTabSz="1219170" rtl="0" eaLnBrk="1" fontAlgn="auto" latinLnBrk="0" hangingPunct="1">
              <a:lnSpc>
                <a:spcPct val="100000"/>
              </a:lnSpc>
              <a:spcBef>
                <a:spcPts val="0"/>
              </a:spcBef>
              <a:spcAft>
                <a:spcPts val="400"/>
              </a:spcAft>
              <a:buClrTx/>
              <a:buSzTx/>
              <a:buFont typeface="Arial" panose="020B0604020202020204" pitchFamily="34" charset="0"/>
              <a:buNone/>
              <a:tabLst/>
              <a:defRPr/>
            </a:pPr>
            <a:r>
              <a:rPr kumimoji="0" lang="en-US" sz="1400" b="1" i="0" u="none" strike="noStrike" kern="1200" cap="none" spc="0" normalizeH="0" baseline="0" noProof="0" dirty="0">
                <a:ln>
                  <a:noFill/>
                </a:ln>
                <a:solidFill>
                  <a:srgbClr val="000000"/>
                </a:solidFill>
                <a:effectLst/>
                <a:uLnTx/>
                <a:uFillTx/>
                <a:latin typeface="Georgia"/>
                <a:ea typeface="+mn-ea"/>
                <a:cs typeface="+mn-cs"/>
              </a:rPr>
              <a:t>Without</a:t>
            </a:r>
            <a:r>
              <a:rPr kumimoji="0" lang="en-US" sz="1400" b="0" i="0" u="none" strike="noStrike" kern="1200" cap="none" spc="0" normalizeH="0" baseline="0" noProof="0" dirty="0">
                <a:ln>
                  <a:noFill/>
                </a:ln>
                <a:solidFill>
                  <a:srgbClr val="000000"/>
                </a:solidFill>
                <a:effectLst/>
                <a:uLnTx/>
                <a:uFillTx/>
                <a:latin typeface="Georgia"/>
                <a:ea typeface="+mn-ea"/>
                <a:cs typeface="+mn-cs"/>
              </a:rPr>
              <a:t> </a:t>
            </a:r>
            <a:r>
              <a:rPr kumimoji="0" lang="en-US" sz="1400" b="1" i="0" u="none" strike="noStrike" kern="1200" cap="none" spc="0" normalizeH="0" baseline="0" noProof="0" dirty="0">
                <a:ln>
                  <a:noFill/>
                </a:ln>
                <a:solidFill>
                  <a:srgbClr val="000000"/>
                </a:solidFill>
                <a:effectLst/>
                <a:uLnTx/>
                <a:uFillTx/>
                <a:latin typeface="Georgia"/>
                <a:ea typeface="+mn-ea"/>
                <a:cs typeface="+mn-cs"/>
              </a:rPr>
              <a:t>PERSIGNIA</a:t>
            </a:r>
            <a:r>
              <a:rPr kumimoji="0" lang="en-US" sz="1400" b="1" i="0" u="none" strike="noStrike" kern="1200" cap="none" spc="0" normalizeH="0" baseline="30000" noProof="0" dirty="0">
                <a:ln>
                  <a:noFill/>
                </a:ln>
                <a:solidFill>
                  <a:srgbClr val="000000"/>
                </a:solidFill>
                <a:effectLst/>
                <a:uLnTx/>
                <a:uFillTx/>
                <a:latin typeface="Georgia"/>
                <a:ea typeface="+mn-ea"/>
                <a:cs typeface="+mn-cs"/>
              </a:rPr>
              <a:t>TM</a:t>
            </a:r>
            <a:r>
              <a:rPr kumimoji="0" lang="en-US" sz="1400" b="0" i="0" u="none" strike="noStrike" kern="1200" cap="none" spc="0" normalizeH="0" baseline="0" noProof="0" dirty="0">
                <a:ln>
                  <a:noFill/>
                </a:ln>
                <a:solidFill>
                  <a:srgbClr val="000000"/>
                </a:solidFill>
                <a:effectLst/>
                <a:uLnTx/>
                <a:uFillTx/>
                <a:latin typeface="Georgia"/>
                <a:ea typeface="+mn-ea"/>
                <a:cs typeface="+mn-cs"/>
              </a:rPr>
              <a:t>, and left unchecked, necessity beliefs REDUCE over time and concerns stay the same, leading to non-adherence</a:t>
            </a:r>
          </a:p>
        </p:txBody>
      </p:sp>
      <p:sp>
        <p:nvSpPr>
          <p:cNvPr id="25" name="Content Placeholder 5">
            <a:extLst>
              <a:ext uri="{FF2B5EF4-FFF2-40B4-BE49-F238E27FC236}">
                <a16:creationId xmlns:a16="http://schemas.microsoft.com/office/drawing/2014/main" id="{35222812-E9DD-8879-A031-724AB02E11B1}"/>
              </a:ext>
            </a:extLst>
          </p:cNvPr>
          <p:cNvSpPr txBox="1">
            <a:spLocks/>
          </p:cNvSpPr>
          <p:nvPr/>
        </p:nvSpPr>
        <p:spPr>
          <a:xfrm>
            <a:off x="6487688" y="4725507"/>
            <a:ext cx="5018612" cy="646331"/>
          </a:xfrm>
          <a:prstGeom prst="rect">
            <a:avLst/>
          </a:prstGeom>
        </p:spPr>
        <p:txBody>
          <a:bodyPr vert="horz" wrap="square" lIns="0" tIns="0" rIns="0" bIns="0" rtlCol="0">
            <a:sp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6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1" indent="0" algn="l" defTabSz="1219170" rtl="0" eaLnBrk="1" fontAlgn="auto" latinLnBrk="0" hangingPunct="1">
              <a:lnSpc>
                <a:spcPct val="100000"/>
              </a:lnSpc>
              <a:spcBef>
                <a:spcPts val="0"/>
              </a:spcBef>
              <a:spcAft>
                <a:spcPts val="400"/>
              </a:spcAft>
              <a:buClrTx/>
              <a:buSzTx/>
              <a:buFont typeface="Arial" panose="020B0604020202020204" pitchFamily="34" charset="0"/>
              <a:buNone/>
              <a:tabLst/>
              <a:defRPr/>
            </a:pPr>
            <a:r>
              <a:rPr kumimoji="0" lang="en-US" sz="1400" b="1" i="0" u="none" strike="noStrike" kern="1200" cap="none" spc="0" normalizeH="0" baseline="0" noProof="0" dirty="0">
                <a:ln>
                  <a:noFill/>
                </a:ln>
                <a:solidFill>
                  <a:srgbClr val="000000"/>
                </a:solidFill>
                <a:effectLst/>
                <a:uLnTx/>
                <a:uFillTx/>
                <a:latin typeface="Georgia"/>
                <a:ea typeface="+mn-ea"/>
                <a:cs typeface="+mn-cs"/>
              </a:rPr>
              <a:t>With PERSIGNIA</a:t>
            </a:r>
            <a:r>
              <a:rPr kumimoji="0" lang="en-US" sz="1400" b="1" i="0" u="none" strike="noStrike" kern="1200" cap="none" spc="0" normalizeH="0" baseline="30000" noProof="0" dirty="0">
                <a:ln>
                  <a:noFill/>
                </a:ln>
                <a:solidFill>
                  <a:srgbClr val="000000"/>
                </a:solidFill>
                <a:effectLst/>
                <a:uLnTx/>
                <a:uFillTx/>
                <a:latin typeface="Georgia"/>
                <a:ea typeface="+mn-ea"/>
                <a:cs typeface="+mn-cs"/>
              </a:rPr>
              <a:t>TM</a:t>
            </a:r>
            <a:r>
              <a:rPr kumimoji="0" lang="en-US" sz="1400" b="0" i="0" u="none" strike="noStrike" kern="1200" cap="none" spc="0" normalizeH="0" baseline="0" noProof="0" dirty="0">
                <a:ln>
                  <a:noFill/>
                </a:ln>
                <a:solidFill>
                  <a:srgbClr val="000000"/>
                </a:solidFill>
                <a:effectLst/>
                <a:uLnTx/>
                <a:uFillTx/>
                <a:latin typeface="Georgia"/>
                <a:ea typeface="+mn-ea"/>
                <a:cs typeface="+mn-cs"/>
              </a:rPr>
              <a:t> necessity beliefs </a:t>
            </a:r>
            <a:br>
              <a:rPr kumimoji="0" lang="en-US" sz="1400" b="0" i="0" u="none" strike="noStrike" kern="1200" cap="none" spc="0" normalizeH="0" baseline="0" noProof="0" dirty="0">
                <a:ln>
                  <a:noFill/>
                </a:ln>
                <a:solidFill>
                  <a:srgbClr val="000000"/>
                </a:solidFill>
                <a:effectLst/>
                <a:uLnTx/>
                <a:uFillTx/>
                <a:latin typeface="Georgia"/>
                <a:ea typeface="+mn-ea"/>
                <a:cs typeface="+mn-cs"/>
              </a:rPr>
            </a:br>
            <a:r>
              <a:rPr kumimoji="0" lang="en-US" sz="1400" b="0" i="0" u="none" strike="noStrike" kern="1200" cap="none" spc="0" normalizeH="0" baseline="0" noProof="0" dirty="0">
                <a:ln>
                  <a:noFill/>
                </a:ln>
                <a:solidFill>
                  <a:srgbClr val="000000"/>
                </a:solidFill>
                <a:effectLst/>
                <a:uLnTx/>
                <a:uFillTx/>
                <a:latin typeface="Georgia"/>
                <a:ea typeface="+mn-ea"/>
                <a:cs typeface="+mn-cs"/>
              </a:rPr>
              <a:t>INCREASE over time, and concerns are </a:t>
            </a:r>
            <a:br>
              <a:rPr kumimoji="0" lang="en-US" sz="1400" b="0" i="0" u="none" strike="noStrike" kern="1200" cap="none" spc="0" normalizeH="0" baseline="0" noProof="0" dirty="0">
                <a:ln>
                  <a:noFill/>
                </a:ln>
                <a:solidFill>
                  <a:srgbClr val="000000"/>
                </a:solidFill>
                <a:effectLst/>
                <a:uLnTx/>
                <a:uFillTx/>
                <a:latin typeface="Georgia"/>
                <a:ea typeface="+mn-ea"/>
                <a:cs typeface="+mn-cs"/>
              </a:rPr>
            </a:br>
            <a:r>
              <a:rPr kumimoji="0" lang="en-US" sz="1400" b="0" i="0" u="none" strike="noStrike" kern="1200" cap="none" spc="0" normalizeH="0" baseline="0" noProof="0" dirty="0">
                <a:ln>
                  <a:noFill/>
                </a:ln>
                <a:solidFill>
                  <a:srgbClr val="000000"/>
                </a:solidFill>
                <a:effectLst/>
                <a:uLnTx/>
                <a:uFillTx/>
                <a:latin typeface="Georgia"/>
                <a:ea typeface="+mn-ea"/>
                <a:cs typeface="+mn-cs"/>
              </a:rPr>
              <a:t>REDUCED – safe-guarding adherence</a:t>
            </a:r>
          </a:p>
        </p:txBody>
      </p:sp>
      <p:cxnSp>
        <p:nvCxnSpPr>
          <p:cNvPr id="26" name="Straight Connector 25">
            <a:extLst>
              <a:ext uri="{FF2B5EF4-FFF2-40B4-BE49-F238E27FC236}">
                <a16:creationId xmlns:a16="http://schemas.microsoft.com/office/drawing/2014/main" id="{020CF7C3-4E41-4EBF-ED08-3BF6D2EA364D}"/>
              </a:ext>
            </a:extLst>
          </p:cNvPr>
          <p:cNvCxnSpPr>
            <a:cxnSpLocks/>
          </p:cNvCxnSpPr>
          <p:nvPr/>
        </p:nvCxnSpPr>
        <p:spPr>
          <a:xfrm flipV="1">
            <a:off x="6150507" y="4682912"/>
            <a:ext cx="1" cy="73152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2363D493-A70D-2CD9-9130-C874F0546AE3}"/>
              </a:ext>
            </a:extLst>
          </p:cNvPr>
          <p:cNvGrpSpPr/>
          <p:nvPr/>
        </p:nvGrpSpPr>
        <p:grpSpPr>
          <a:xfrm>
            <a:off x="7106647" y="2667001"/>
            <a:ext cx="510896" cy="600851"/>
            <a:chOff x="2167684" y="2794222"/>
            <a:chExt cx="423116" cy="496456"/>
          </a:xfrm>
        </p:grpSpPr>
        <p:cxnSp>
          <p:nvCxnSpPr>
            <p:cNvPr id="4" name="Straight Arrow Connector 3">
              <a:extLst>
                <a:ext uri="{FF2B5EF4-FFF2-40B4-BE49-F238E27FC236}">
                  <a16:creationId xmlns:a16="http://schemas.microsoft.com/office/drawing/2014/main" id="{C3571231-83FF-037D-31E2-9DF8EDD28A0B}"/>
                </a:ext>
              </a:extLst>
            </p:cNvPr>
            <p:cNvCxnSpPr>
              <a:cxnSpLocks/>
            </p:cNvCxnSpPr>
            <p:nvPr/>
          </p:nvCxnSpPr>
          <p:spPr>
            <a:xfrm>
              <a:off x="2590800" y="2794222"/>
              <a:ext cx="0" cy="496456"/>
            </a:xfrm>
            <a:prstGeom prst="straightConnector1">
              <a:avLst/>
            </a:prstGeom>
            <a:ln>
              <a:solidFill>
                <a:schemeClr val="bg1">
                  <a:lumMod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7" name="TextBox 6">
              <a:extLst>
                <a:ext uri="{FF2B5EF4-FFF2-40B4-BE49-F238E27FC236}">
                  <a16:creationId xmlns:a16="http://schemas.microsoft.com/office/drawing/2014/main" id="{64077490-7197-AC9F-3A8D-82C692D662F4}"/>
                </a:ext>
              </a:extLst>
            </p:cNvPr>
            <p:cNvSpPr txBox="1"/>
            <p:nvPr/>
          </p:nvSpPr>
          <p:spPr>
            <a:xfrm>
              <a:off x="2167684" y="2919198"/>
              <a:ext cx="335878" cy="152581"/>
            </a:xfrm>
            <a:prstGeom prst="rect">
              <a:avLst/>
            </a:prstGeom>
            <a:noFill/>
          </p:spPr>
          <p:txBody>
            <a:bodyPr wrap="non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Georgia"/>
                  <a:ea typeface="+mn-ea"/>
                  <a:cs typeface="+mn-cs"/>
                </a:rPr>
                <a:t>p&lt;.05</a:t>
              </a:r>
            </a:p>
          </p:txBody>
        </p:sp>
      </p:grpSp>
      <p:sp>
        <p:nvSpPr>
          <p:cNvPr id="10" name="Text Placeholder 7">
            <a:extLst>
              <a:ext uri="{FF2B5EF4-FFF2-40B4-BE49-F238E27FC236}">
                <a16:creationId xmlns:a16="http://schemas.microsoft.com/office/drawing/2014/main" id="{EDFDCD2B-4CC4-8915-247E-592534D15994}"/>
              </a:ext>
            </a:extLst>
          </p:cNvPr>
          <p:cNvSpPr txBox="1">
            <a:spLocks/>
          </p:cNvSpPr>
          <p:nvPr/>
        </p:nvSpPr>
        <p:spPr>
          <a:xfrm>
            <a:off x="670559" y="5980044"/>
            <a:ext cx="10035538" cy="528606"/>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1. Petrie KJ, Perry K, Broadbent E, Weinman J. A text message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programme</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designed to modify patients’ illness and treatment beliefs improves self‐reported adherence to asthma preventer medication. British journal of health psychology 2012; 17(1): 74-84; 2. Chapman S,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Sibelli</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A, St-Clair Jones A, Forbes A, Chater A, Horne R.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Personalised</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adherence support for maintenance treatment of inflammatory bowel disease: A tailored digital intervention to change adherence-related beliefs and barriers. Journal of Crohn's and Colitis. 2020;14(10):1394-404</a:t>
            </a:r>
          </a:p>
        </p:txBody>
      </p:sp>
      <p:sp>
        <p:nvSpPr>
          <p:cNvPr id="28" name="TextBox 27">
            <a:extLst>
              <a:ext uri="{FF2B5EF4-FFF2-40B4-BE49-F238E27FC236}">
                <a16:creationId xmlns:a16="http://schemas.microsoft.com/office/drawing/2014/main" id="{7CE4EDD8-8158-B8CB-883F-6A04E98D8F6B}"/>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a:solidFill>
                  <a:srgbClr val="595959"/>
                </a:solidFill>
              </a:rPr>
              <a:t>GLO2248421</a:t>
            </a:r>
          </a:p>
        </p:txBody>
      </p:sp>
    </p:spTree>
    <p:extLst>
      <p:ext uri="{BB962C8B-B14F-4D97-AF65-F5344CB8AC3E}">
        <p14:creationId xmlns:p14="http://schemas.microsoft.com/office/powerpoint/2010/main" val="223762605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77F16547-D4F8-F3F2-CEC9-1120BBBBC0AF}"/>
              </a:ext>
            </a:extLst>
          </p:cNvPr>
          <p:cNvGraphicFramePr>
            <a:graphicFrameLocks noChangeAspect="1"/>
          </p:cNvGraphicFramePr>
          <p:nvPr>
            <p:custDataLst>
              <p:tags r:id="rId1"/>
            </p:custDataLst>
            <p:extLst>
              <p:ext uri="{D42A27DB-BD31-4B8C-83A1-F6EECF244321}">
                <p14:modId xmlns:p14="http://schemas.microsoft.com/office/powerpoint/2010/main" val="402001913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6" imgW="395" imgH="394" progId="TCLayout.ActiveDocument.1">
                  <p:embed/>
                </p:oleObj>
              </mc:Choice>
              <mc:Fallback>
                <p:oleObj name="think-cell Slide" r:id="rId36" imgW="395" imgH="394" progId="TCLayout.ActiveDocument.1">
                  <p:embed/>
                  <p:pic>
                    <p:nvPicPr>
                      <p:cNvPr id="7" name="Object 6" hidden="1">
                        <a:extLst>
                          <a:ext uri="{FF2B5EF4-FFF2-40B4-BE49-F238E27FC236}">
                            <a16:creationId xmlns:a16="http://schemas.microsoft.com/office/drawing/2014/main" id="{77F16547-D4F8-F3F2-CEC9-1120BBBBC0AF}"/>
                          </a:ext>
                        </a:extLst>
                      </p:cNvPr>
                      <p:cNvPicPr/>
                      <p:nvPr/>
                    </p:nvPicPr>
                    <p:blipFill>
                      <a:blip r:embed="rId37"/>
                      <a:stretch>
                        <a:fillRect/>
                      </a:stretch>
                    </p:blipFill>
                    <p:spPr>
                      <a:xfrm>
                        <a:off x="1588" y="1588"/>
                        <a:ext cx="1588" cy="1588"/>
                      </a:xfrm>
                      <a:prstGeom prst="rect">
                        <a:avLst/>
                      </a:prstGeom>
                    </p:spPr>
                  </p:pic>
                </p:oleObj>
              </mc:Fallback>
            </mc:AlternateContent>
          </a:graphicData>
        </a:graphic>
      </p:graphicFrame>
      <p:sp>
        <p:nvSpPr>
          <p:cNvPr id="5" name="Title 4">
            <a:extLst>
              <a:ext uri="{FF2B5EF4-FFF2-40B4-BE49-F238E27FC236}">
                <a16:creationId xmlns:a16="http://schemas.microsoft.com/office/drawing/2014/main" id="{50263FF4-1013-05C6-7CCB-297E775F549F}"/>
              </a:ext>
            </a:extLst>
          </p:cNvPr>
          <p:cNvSpPr>
            <a:spLocks noGrp="1"/>
          </p:cNvSpPr>
          <p:nvPr>
            <p:ph type="title"/>
          </p:nvPr>
        </p:nvSpPr>
        <p:spPr/>
        <p:txBody>
          <a:bodyPr vert="horz"/>
          <a:lstStyle/>
          <a:p>
            <a:r>
              <a:rPr lang="en-US" dirty="0"/>
              <a:t>Ischemic heart disease mortality over time with selected medical advancements and public initiatives</a:t>
            </a:r>
            <a:endParaRPr lang="en-IN" dirty="0"/>
          </a:p>
        </p:txBody>
      </p:sp>
      <p:sp>
        <p:nvSpPr>
          <p:cNvPr id="3" name="Google Shape;502;p12">
            <a:extLst>
              <a:ext uri="{FF2B5EF4-FFF2-40B4-BE49-F238E27FC236}">
                <a16:creationId xmlns:a16="http://schemas.microsoft.com/office/drawing/2014/main" id="{9914E7BE-B670-7BF4-8E72-E14F8B899FF3}"/>
              </a:ext>
            </a:extLst>
          </p:cNvPr>
          <p:cNvSpPr/>
          <p:nvPr/>
        </p:nvSpPr>
        <p:spPr>
          <a:xfrm>
            <a:off x="670560" y="1340587"/>
            <a:ext cx="10949940" cy="399788"/>
          </a:xfrm>
          <a:prstGeom prst="rect">
            <a:avLst/>
          </a:prstGeom>
          <a:noFill/>
          <a:ln>
            <a:noFill/>
          </a:ln>
        </p:spPr>
        <p:txBody>
          <a:bodyPr spcFirstLastPara="1" wrap="square" lIns="0" tIns="45561" rIns="90011" bIns="45561"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i="0" u="none" strike="noStrike" kern="1200" cap="none" spc="0" normalizeH="0" baseline="0" noProof="0" dirty="0">
                <a:ln>
                  <a:noFill/>
                </a:ln>
                <a:solidFill>
                  <a:srgbClr val="009CDE"/>
                </a:solidFill>
                <a:effectLst/>
                <a:uLnTx/>
                <a:uFillTx/>
                <a:latin typeface="Georgia"/>
                <a:ea typeface="Calibri"/>
                <a:cs typeface="Calibri"/>
                <a:sym typeface="Calibri"/>
              </a:rPr>
              <a:t>Age-adjusted Mortality </a:t>
            </a:r>
          </a:p>
        </p:txBody>
      </p:sp>
      <p:sp>
        <p:nvSpPr>
          <p:cNvPr id="6" name="Freeform: Shape 5">
            <a:extLst>
              <a:ext uri="{FF2B5EF4-FFF2-40B4-BE49-F238E27FC236}">
                <a16:creationId xmlns:a16="http://schemas.microsoft.com/office/drawing/2014/main" id="{162A5A69-4187-75A3-0BEE-8A8E3E76CD7F}"/>
              </a:ext>
            </a:extLst>
          </p:cNvPr>
          <p:cNvSpPr/>
          <p:nvPr/>
        </p:nvSpPr>
        <p:spPr>
          <a:xfrm>
            <a:off x="1020124" y="2332991"/>
            <a:ext cx="4630230" cy="2157416"/>
          </a:xfrm>
          <a:custGeom>
            <a:avLst/>
            <a:gdLst>
              <a:gd name="connsiteX0" fmla="*/ 0 w 3419475"/>
              <a:gd name="connsiteY0" fmla="*/ 0 h 1885950"/>
              <a:gd name="connsiteX1" fmla="*/ 193675 w 3419475"/>
              <a:gd name="connsiteY1" fmla="*/ 15875 h 1885950"/>
              <a:gd name="connsiteX2" fmla="*/ 263525 w 3419475"/>
              <a:gd name="connsiteY2" fmla="*/ 76200 h 1885950"/>
              <a:gd name="connsiteX3" fmla="*/ 301625 w 3419475"/>
              <a:gd name="connsiteY3" fmla="*/ 107950 h 1885950"/>
              <a:gd name="connsiteX4" fmla="*/ 476250 w 3419475"/>
              <a:gd name="connsiteY4" fmla="*/ 361950 h 1885950"/>
              <a:gd name="connsiteX5" fmla="*/ 558800 w 3419475"/>
              <a:gd name="connsiteY5" fmla="*/ 381000 h 1885950"/>
              <a:gd name="connsiteX6" fmla="*/ 660400 w 3419475"/>
              <a:gd name="connsiteY6" fmla="*/ 495300 h 1885950"/>
              <a:gd name="connsiteX7" fmla="*/ 749300 w 3419475"/>
              <a:gd name="connsiteY7" fmla="*/ 504825 h 1885950"/>
              <a:gd name="connsiteX8" fmla="*/ 850900 w 3419475"/>
              <a:gd name="connsiteY8" fmla="*/ 666750 h 1885950"/>
              <a:gd name="connsiteX9" fmla="*/ 942975 w 3419475"/>
              <a:gd name="connsiteY9" fmla="*/ 638175 h 1885950"/>
              <a:gd name="connsiteX10" fmla="*/ 1168400 w 3419475"/>
              <a:gd name="connsiteY10" fmla="*/ 793750 h 1885950"/>
              <a:gd name="connsiteX11" fmla="*/ 1228725 w 3419475"/>
              <a:gd name="connsiteY11" fmla="*/ 806450 h 1885950"/>
              <a:gd name="connsiteX12" fmla="*/ 1346200 w 3419475"/>
              <a:gd name="connsiteY12" fmla="*/ 892175 h 1885950"/>
              <a:gd name="connsiteX13" fmla="*/ 1406525 w 3419475"/>
              <a:gd name="connsiteY13" fmla="*/ 901700 h 1885950"/>
              <a:gd name="connsiteX14" fmla="*/ 2092325 w 3419475"/>
              <a:gd name="connsiteY14" fmla="*/ 1308100 h 1885950"/>
              <a:gd name="connsiteX15" fmla="*/ 2197100 w 3419475"/>
              <a:gd name="connsiteY15" fmla="*/ 1301750 h 1885950"/>
              <a:gd name="connsiteX16" fmla="*/ 2292350 w 3419475"/>
              <a:gd name="connsiteY16" fmla="*/ 1368425 h 1885950"/>
              <a:gd name="connsiteX17" fmla="*/ 2371725 w 3419475"/>
              <a:gd name="connsiteY17" fmla="*/ 1377950 h 1885950"/>
              <a:gd name="connsiteX18" fmla="*/ 2498725 w 3419475"/>
              <a:gd name="connsiteY18" fmla="*/ 1460500 h 1885950"/>
              <a:gd name="connsiteX19" fmla="*/ 2740025 w 3419475"/>
              <a:gd name="connsiteY19" fmla="*/ 1539875 h 1885950"/>
              <a:gd name="connsiteX20" fmla="*/ 2984500 w 3419475"/>
              <a:gd name="connsiteY20" fmla="*/ 1647825 h 1885950"/>
              <a:gd name="connsiteX21" fmla="*/ 3149600 w 3419475"/>
              <a:gd name="connsiteY21" fmla="*/ 1717675 h 1885950"/>
              <a:gd name="connsiteX22" fmla="*/ 3238500 w 3419475"/>
              <a:gd name="connsiteY22" fmla="*/ 1806575 h 1885950"/>
              <a:gd name="connsiteX23" fmla="*/ 3314700 w 3419475"/>
              <a:gd name="connsiteY23" fmla="*/ 1812925 h 1885950"/>
              <a:gd name="connsiteX24" fmla="*/ 3419475 w 3419475"/>
              <a:gd name="connsiteY24" fmla="*/ 1885950 h 1885950"/>
              <a:gd name="connsiteX25" fmla="*/ 3419475 w 3419475"/>
              <a:gd name="connsiteY25" fmla="*/ 1885950 h 188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419475" h="1885950">
                <a:moveTo>
                  <a:pt x="0" y="0"/>
                </a:moveTo>
                <a:lnTo>
                  <a:pt x="193675" y="15875"/>
                </a:lnTo>
                <a:lnTo>
                  <a:pt x="263525" y="76200"/>
                </a:lnTo>
                <a:lnTo>
                  <a:pt x="301625" y="107950"/>
                </a:lnTo>
                <a:lnTo>
                  <a:pt x="476250" y="361950"/>
                </a:lnTo>
                <a:lnTo>
                  <a:pt x="558800" y="381000"/>
                </a:lnTo>
                <a:lnTo>
                  <a:pt x="660400" y="495300"/>
                </a:lnTo>
                <a:lnTo>
                  <a:pt x="749300" y="504825"/>
                </a:lnTo>
                <a:lnTo>
                  <a:pt x="850900" y="666750"/>
                </a:lnTo>
                <a:lnTo>
                  <a:pt x="942975" y="638175"/>
                </a:lnTo>
                <a:lnTo>
                  <a:pt x="1168400" y="793750"/>
                </a:lnTo>
                <a:lnTo>
                  <a:pt x="1228725" y="806450"/>
                </a:lnTo>
                <a:lnTo>
                  <a:pt x="1346200" y="892175"/>
                </a:lnTo>
                <a:lnTo>
                  <a:pt x="1406525" y="901700"/>
                </a:lnTo>
                <a:lnTo>
                  <a:pt x="2092325" y="1308100"/>
                </a:lnTo>
                <a:lnTo>
                  <a:pt x="2197100" y="1301750"/>
                </a:lnTo>
                <a:lnTo>
                  <a:pt x="2292350" y="1368425"/>
                </a:lnTo>
                <a:lnTo>
                  <a:pt x="2371725" y="1377950"/>
                </a:lnTo>
                <a:lnTo>
                  <a:pt x="2498725" y="1460500"/>
                </a:lnTo>
                <a:lnTo>
                  <a:pt x="2740025" y="1539875"/>
                </a:lnTo>
                <a:lnTo>
                  <a:pt x="2984500" y="1647825"/>
                </a:lnTo>
                <a:lnTo>
                  <a:pt x="3149600" y="1717675"/>
                </a:lnTo>
                <a:lnTo>
                  <a:pt x="3238500" y="1806575"/>
                </a:lnTo>
                <a:lnTo>
                  <a:pt x="3314700" y="1812925"/>
                </a:lnTo>
                <a:lnTo>
                  <a:pt x="3419475" y="1885950"/>
                </a:lnTo>
                <a:lnTo>
                  <a:pt x="3419475" y="1885950"/>
                </a:lnTo>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prstClr val="white"/>
              </a:solidFill>
              <a:effectLst/>
              <a:uLnTx/>
              <a:uFillTx/>
              <a:latin typeface="Calibri"/>
              <a:ea typeface="+mn-ea"/>
              <a:cs typeface="+mn-cs"/>
            </a:endParaRPr>
          </a:p>
        </p:txBody>
      </p:sp>
      <p:sp>
        <p:nvSpPr>
          <p:cNvPr id="8" name="Freeform: Shape 7">
            <a:extLst>
              <a:ext uri="{FF2B5EF4-FFF2-40B4-BE49-F238E27FC236}">
                <a16:creationId xmlns:a16="http://schemas.microsoft.com/office/drawing/2014/main" id="{DB8E8A3B-108E-7BE7-F6D8-38417C13B5D0}"/>
              </a:ext>
            </a:extLst>
          </p:cNvPr>
          <p:cNvSpPr/>
          <p:nvPr/>
        </p:nvSpPr>
        <p:spPr>
          <a:xfrm>
            <a:off x="5650353" y="4490408"/>
            <a:ext cx="1273993" cy="285719"/>
          </a:xfrm>
          <a:custGeom>
            <a:avLst/>
            <a:gdLst>
              <a:gd name="connsiteX0" fmla="*/ 0 w 922866"/>
              <a:gd name="connsiteY0" fmla="*/ 0 h 249767"/>
              <a:gd name="connsiteX1" fmla="*/ 101600 w 922866"/>
              <a:gd name="connsiteY1" fmla="*/ 46567 h 249767"/>
              <a:gd name="connsiteX2" fmla="*/ 152400 w 922866"/>
              <a:gd name="connsiteY2" fmla="*/ 46567 h 249767"/>
              <a:gd name="connsiteX3" fmla="*/ 292100 w 922866"/>
              <a:gd name="connsiteY3" fmla="*/ 127000 h 249767"/>
              <a:gd name="connsiteX4" fmla="*/ 690033 w 922866"/>
              <a:gd name="connsiteY4" fmla="*/ 211667 h 249767"/>
              <a:gd name="connsiteX5" fmla="*/ 922866 w 922866"/>
              <a:gd name="connsiteY5" fmla="*/ 249767 h 24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2866" h="249767">
                <a:moveTo>
                  <a:pt x="0" y="0"/>
                </a:moveTo>
                <a:lnTo>
                  <a:pt x="101600" y="46567"/>
                </a:lnTo>
                <a:lnTo>
                  <a:pt x="152400" y="46567"/>
                </a:lnTo>
                <a:lnTo>
                  <a:pt x="292100" y="127000"/>
                </a:lnTo>
                <a:lnTo>
                  <a:pt x="690033" y="211667"/>
                </a:lnTo>
                <a:lnTo>
                  <a:pt x="922866" y="249767"/>
                </a:lnTo>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prstClr val="white"/>
              </a:solidFill>
              <a:effectLst/>
              <a:uLnTx/>
              <a:uFillTx/>
              <a:latin typeface="Calibri"/>
              <a:ea typeface="+mn-ea"/>
              <a:cs typeface="+mn-cs"/>
            </a:endParaRPr>
          </a:p>
        </p:txBody>
      </p:sp>
      <p:grpSp>
        <p:nvGrpSpPr>
          <p:cNvPr id="74" name="Group 73">
            <a:extLst>
              <a:ext uri="{FF2B5EF4-FFF2-40B4-BE49-F238E27FC236}">
                <a16:creationId xmlns:a16="http://schemas.microsoft.com/office/drawing/2014/main" id="{6BD7E812-3ADD-DFB6-544C-F5FAE3399628}"/>
              </a:ext>
            </a:extLst>
          </p:cNvPr>
          <p:cNvGrpSpPr/>
          <p:nvPr/>
        </p:nvGrpSpPr>
        <p:grpSpPr>
          <a:xfrm>
            <a:off x="406400" y="1748964"/>
            <a:ext cx="477493" cy="3870273"/>
            <a:chOff x="598319" y="465347"/>
            <a:chExt cx="352634" cy="3227813"/>
          </a:xfrm>
        </p:grpSpPr>
        <p:sp>
          <p:nvSpPr>
            <p:cNvPr id="75" name="Text Placeholder 2">
              <a:extLst>
                <a:ext uri="{FF2B5EF4-FFF2-40B4-BE49-F238E27FC236}">
                  <a16:creationId xmlns:a16="http://schemas.microsoft.com/office/drawing/2014/main" id="{3E8C00B3-C63F-A101-3793-8D097E1DFE68}"/>
                </a:ext>
              </a:extLst>
            </p:cNvPr>
            <p:cNvSpPr txBox="1">
              <a:spLocks/>
            </p:cNvSpPr>
            <p:nvPr>
              <p:custDataLst>
                <p:tags r:id="rId29"/>
              </p:custDataLst>
            </p:nvPr>
          </p:nvSpPr>
          <p:spPr bwMode="auto">
            <a:xfrm>
              <a:off x="598319" y="465347"/>
              <a:ext cx="352634" cy="400486"/>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ctr" anchorCtr="0">
              <a:no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r"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None/>
                <a:tabLst/>
                <a:defRPr/>
              </a:pPr>
              <a:r>
                <a:rPr kumimoji="0" lang="en-US" sz="1067" b="0" i="0" u="none" strike="noStrike" kern="1200" cap="none" spc="0" normalizeH="0" baseline="0" noProof="0">
                  <a:ln>
                    <a:noFill/>
                  </a:ln>
                  <a:solidFill>
                    <a:srgbClr val="000000"/>
                  </a:solidFill>
                  <a:effectLst/>
                  <a:uLnTx/>
                  <a:uFillTx/>
                  <a:latin typeface="Calibri"/>
                  <a:ea typeface="+mn-ea"/>
                  <a:cs typeface="+mn-cs"/>
                </a:rPr>
                <a:t>500</a:t>
              </a:r>
            </a:p>
          </p:txBody>
        </p:sp>
        <p:sp>
          <p:nvSpPr>
            <p:cNvPr id="76" name="Text Placeholder 2">
              <a:extLst>
                <a:ext uri="{FF2B5EF4-FFF2-40B4-BE49-F238E27FC236}">
                  <a16:creationId xmlns:a16="http://schemas.microsoft.com/office/drawing/2014/main" id="{3EFB2024-0274-7EE5-5083-0240A17DEA50}"/>
                </a:ext>
              </a:extLst>
            </p:cNvPr>
            <p:cNvSpPr txBox="1">
              <a:spLocks/>
            </p:cNvSpPr>
            <p:nvPr>
              <p:custDataLst>
                <p:tags r:id="rId30"/>
              </p:custDataLst>
            </p:nvPr>
          </p:nvSpPr>
          <p:spPr bwMode="auto">
            <a:xfrm>
              <a:off x="598319" y="1030813"/>
              <a:ext cx="352634" cy="400486"/>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ctr" anchorCtr="0">
              <a:no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r"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None/>
                <a:tabLst/>
                <a:defRPr/>
              </a:pPr>
              <a:r>
                <a:rPr kumimoji="0" lang="en-US" sz="1067" b="0" i="0" u="none" strike="noStrike" kern="1200" cap="none" spc="0" normalizeH="0" baseline="0" noProof="0" dirty="0">
                  <a:ln>
                    <a:noFill/>
                  </a:ln>
                  <a:solidFill>
                    <a:srgbClr val="000000"/>
                  </a:solidFill>
                  <a:effectLst/>
                  <a:uLnTx/>
                  <a:uFillTx/>
                  <a:latin typeface="Calibri"/>
                  <a:ea typeface="+mn-ea"/>
                  <a:cs typeface="+mn-cs"/>
                </a:rPr>
                <a:t>400</a:t>
              </a:r>
            </a:p>
          </p:txBody>
        </p:sp>
        <p:sp>
          <p:nvSpPr>
            <p:cNvPr id="77" name="Text Placeholder 2">
              <a:extLst>
                <a:ext uri="{FF2B5EF4-FFF2-40B4-BE49-F238E27FC236}">
                  <a16:creationId xmlns:a16="http://schemas.microsoft.com/office/drawing/2014/main" id="{317414FE-71E8-840E-D4FB-E64F5AE953BF}"/>
                </a:ext>
              </a:extLst>
            </p:cNvPr>
            <p:cNvSpPr txBox="1">
              <a:spLocks/>
            </p:cNvSpPr>
            <p:nvPr>
              <p:custDataLst>
                <p:tags r:id="rId31"/>
              </p:custDataLst>
            </p:nvPr>
          </p:nvSpPr>
          <p:spPr bwMode="auto">
            <a:xfrm>
              <a:off x="598319" y="1596279"/>
              <a:ext cx="352634" cy="400486"/>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ctr" anchorCtr="0">
              <a:no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r"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None/>
                <a:tabLst/>
                <a:defRPr/>
              </a:pPr>
              <a:r>
                <a:rPr kumimoji="0" lang="en-US" sz="1067" b="0" i="0" u="none" strike="noStrike" kern="1200" cap="none" spc="0" normalizeH="0" baseline="0" noProof="0">
                  <a:ln>
                    <a:noFill/>
                  </a:ln>
                  <a:solidFill>
                    <a:srgbClr val="000000"/>
                  </a:solidFill>
                  <a:effectLst/>
                  <a:uLnTx/>
                  <a:uFillTx/>
                  <a:latin typeface="Calibri"/>
                  <a:ea typeface="+mn-ea"/>
                  <a:cs typeface="+mn-cs"/>
                </a:rPr>
                <a:t>300</a:t>
              </a:r>
            </a:p>
          </p:txBody>
        </p:sp>
        <p:sp>
          <p:nvSpPr>
            <p:cNvPr id="78" name="Text Placeholder 2">
              <a:extLst>
                <a:ext uri="{FF2B5EF4-FFF2-40B4-BE49-F238E27FC236}">
                  <a16:creationId xmlns:a16="http://schemas.microsoft.com/office/drawing/2014/main" id="{6B667659-8A56-71F3-6B08-6C765D7E226B}"/>
                </a:ext>
              </a:extLst>
            </p:cNvPr>
            <p:cNvSpPr txBox="1">
              <a:spLocks/>
            </p:cNvSpPr>
            <p:nvPr>
              <p:custDataLst>
                <p:tags r:id="rId32"/>
              </p:custDataLst>
            </p:nvPr>
          </p:nvSpPr>
          <p:spPr bwMode="auto">
            <a:xfrm>
              <a:off x="598319" y="2161745"/>
              <a:ext cx="352634" cy="400486"/>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ctr" anchorCtr="0">
              <a:no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r"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None/>
                <a:tabLst/>
                <a:defRPr/>
              </a:pPr>
              <a:r>
                <a:rPr kumimoji="0" lang="en-US" sz="1067" b="0" i="0" u="none" strike="noStrike" kern="1200" cap="none" spc="0" normalizeH="0" baseline="0" noProof="0">
                  <a:ln>
                    <a:noFill/>
                  </a:ln>
                  <a:solidFill>
                    <a:srgbClr val="000000"/>
                  </a:solidFill>
                  <a:effectLst/>
                  <a:uLnTx/>
                  <a:uFillTx/>
                  <a:latin typeface="Calibri"/>
                  <a:ea typeface="+mn-ea"/>
                  <a:cs typeface="+mn-cs"/>
                </a:rPr>
                <a:t>200</a:t>
              </a:r>
            </a:p>
          </p:txBody>
        </p:sp>
        <p:sp>
          <p:nvSpPr>
            <p:cNvPr id="79" name="Text Placeholder 2">
              <a:extLst>
                <a:ext uri="{FF2B5EF4-FFF2-40B4-BE49-F238E27FC236}">
                  <a16:creationId xmlns:a16="http://schemas.microsoft.com/office/drawing/2014/main" id="{31A61945-9163-F018-C91A-6573248194C4}"/>
                </a:ext>
              </a:extLst>
            </p:cNvPr>
            <p:cNvSpPr txBox="1">
              <a:spLocks/>
            </p:cNvSpPr>
            <p:nvPr>
              <p:custDataLst>
                <p:tags r:id="rId33"/>
              </p:custDataLst>
            </p:nvPr>
          </p:nvSpPr>
          <p:spPr bwMode="auto">
            <a:xfrm>
              <a:off x="598319" y="2727212"/>
              <a:ext cx="352634" cy="400486"/>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ctr" anchorCtr="0">
              <a:no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r"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None/>
                <a:tabLst/>
                <a:defRPr/>
              </a:pPr>
              <a:r>
                <a:rPr kumimoji="0" lang="en-US" sz="1067" b="0" i="0" u="none" strike="noStrike" kern="1200" cap="none" spc="0" normalizeH="0" baseline="0" noProof="0">
                  <a:ln>
                    <a:noFill/>
                  </a:ln>
                  <a:solidFill>
                    <a:srgbClr val="000000"/>
                  </a:solidFill>
                  <a:effectLst/>
                  <a:uLnTx/>
                  <a:uFillTx/>
                  <a:latin typeface="Calibri"/>
                  <a:ea typeface="+mn-ea"/>
                  <a:cs typeface="+mn-cs"/>
                </a:rPr>
                <a:t>100</a:t>
              </a:r>
            </a:p>
          </p:txBody>
        </p:sp>
        <p:sp>
          <p:nvSpPr>
            <p:cNvPr id="82" name="Text Placeholder 2">
              <a:extLst>
                <a:ext uri="{FF2B5EF4-FFF2-40B4-BE49-F238E27FC236}">
                  <a16:creationId xmlns:a16="http://schemas.microsoft.com/office/drawing/2014/main" id="{5B3EBA68-8918-F899-4859-8B595DBB268F}"/>
                </a:ext>
              </a:extLst>
            </p:cNvPr>
            <p:cNvSpPr txBox="1">
              <a:spLocks/>
            </p:cNvSpPr>
            <p:nvPr>
              <p:custDataLst>
                <p:tags r:id="rId34"/>
              </p:custDataLst>
            </p:nvPr>
          </p:nvSpPr>
          <p:spPr bwMode="auto">
            <a:xfrm>
              <a:off x="598319" y="3292674"/>
              <a:ext cx="352634" cy="400486"/>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ctr" anchorCtr="0">
              <a:no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r"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None/>
                <a:tabLst/>
                <a:defRPr/>
              </a:pPr>
              <a:r>
                <a:rPr kumimoji="0" lang="en-US" sz="1067" b="0" i="0" u="none" strike="noStrike" kern="1200" cap="none" spc="0" normalizeH="0" baseline="0" noProof="0">
                  <a:ln>
                    <a:noFill/>
                  </a:ln>
                  <a:solidFill>
                    <a:srgbClr val="000000"/>
                  </a:solidFill>
                  <a:effectLst/>
                  <a:uLnTx/>
                  <a:uFillTx/>
                  <a:latin typeface="Calibri"/>
                  <a:ea typeface="+mn-ea"/>
                  <a:cs typeface="+mn-cs"/>
                </a:rPr>
                <a:t>0</a:t>
              </a:r>
            </a:p>
          </p:txBody>
        </p:sp>
      </p:grpSp>
      <p:sp>
        <p:nvSpPr>
          <p:cNvPr id="83" name="Text Placeholder 2">
            <a:extLst>
              <a:ext uri="{FF2B5EF4-FFF2-40B4-BE49-F238E27FC236}">
                <a16:creationId xmlns:a16="http://schemas.microsoft.com/office/drawing/2014/main" id="{1946FE3D-3AB4-6163-E2B3-B5A2E944C66D}"/>
              </a:ext>
            </a:extLst>
          </p:cNvPr>
          <p:cNvSpPr txBox="1">
            <a:spLocks/>
          </p:cNvSpPr>
          <p:nvPr>
            <p:custDataLst>
              <p:tags r:id="rId2"/>
            </p:custDataLst>
          </p:nvPr>
        </p:nvSpPr>
        <p:spPr bwMode="auto">
          <a:xfrm>
            <a:off x="770771" y="5538450"/>
            <a:ext cx="524563" cy="144493"/>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t" anchorCtr="0">
            <a:no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None/>
              <a:tabLst/>
              <a:defRPr/>
            </a:pPr>
            <a:r>
              <a:rPr kumimoji="0" lang="en-US" sz="1067" b="0" i="0" u="none" strike="noStrike" kern="1200" cap="none" spc="0" normalizeH="0" baseline="0" noProof="0" dirty="0">
                <a:ln>
                  <a:noFill/>
                </a:ln>
                <a:solidFill>
                  <a:srgbClr val="000000"/>
                </a:solidFill>
                <a:effectLst/>
                <a:uLnTx/>
                <a:uFillTx/>
                <a:latin typeface="Calibri"/>
                <a:ea typeface="+mn-ea"/>
                <a:cs typeface="+mn-cs"/>
              </a:rPr>
              <a:t>1970</a:t>
            </a:r>
          </a:p>
        </p:txBody>
      </p:sp>
      <p:sp>
        <p:nvSpPr>
          <p:cNvPr id="84" name="Text Placeholder 2">
            <a:extLst>
              <a:ext uri="{FF2B5EF4-FFF2-40B4-BE49-F238E27FC236}">
                <a16:creationId xmlns:a16="http://schemas.microsoft.com/office/drawing/2014/main" id="{DDB6CB38-F937-C289-F218-DC62CA429D68}"/>
              </a:ext>
            </a:extLst>
          </p:cNvPr>
          <p:cNvSpPr txBox="1">
            <a:spLocks/>
          </p:cNvSpPr>
          <p:nvPr>
            <p:custDataLst>
              <p:tags r:id="rId3"/>
            </p:custDataLst>
          </p:nvPr>
        </p:nvSpPr>
        <p:spPr bwMode="auto">
          <a:xfrm>
            <a:off x="1409386" y="5538450"/>
            <a:ext cx="524563" cy="144493"/>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t" anchorCtr="0">
            <a:no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None/>
              <a:tabLst/>
              <a:defRPr/>
            </a:pPr>
            <a:r>
              <a:rPr kumimoji="0" lang="en-US" sz="1067" b="0" i="0" u="none" strike="noStrike" kern="1200" cap="none" spc="0" normalizeH="0" baseline="0" noProof="0">
                <a:ln>
                  <a:noFill/>
                </a:ln>
                <a:solidFill>
                  <a:srgbClr val="000000"/>
                </a:solidFill>
                <a:effectLst/>
                <a:uLnTx/>
                <a:uFillTx/>
                <a:latin typeface="Calibri"/>
                <a:ea typeface="+mn-ea"/>
                <a:cs typeface="+mn-cs"/>
              </a:rPr>
              <a:t>1975</a:t>
            </a:r>
          </a:p>
        </p:txBody>
      </p:sp>
      <p:sp>
        <p:nvSpPr>
          <p:cNvPr id="85" name="Text Placeholder 2">
            <a:extLst>
              <a:ext uri="{FF2B5EF4-FFF2-40B4-BE49-F238E27FC236}">
                <a16:creationId xmlns:a16="http://schemas.microsoft.com/office/drawing/2014/main" id="{DE9FF33A-BC0D-63DD-0179-CEE5E50EF0BE}"/>
              </a:ext>
            </a:extLst>
          </p:cNvPr>
          <p:cNvSpPr txBox="1">
            <a:spLocks/>
          </p:cNvSpPr>
          <p:nvPr>
            <p:custDataLst>
              <p:tags r:id="rId4"/>
            </p:custDataLst>
          </p:nvPr>
        </p:nvSpPr>
        <p:spPr bwMode="auto">
          <a:xfrm>
            <a:off x="2041132" y="5538450"/>
            <a:ext cx="524563" cy="144493"/>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t" anchorCtr="0">
            <a:no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None/>
              <a:tabLst/>
              <a:defRPr/>
            </a:pPr>
            <a:r>
              <a:rPr kumimoji="0" lang="en-US" sz="1067" b="0" i="0" u="none" strike="noStrike" kern="1200" cap="none" spc="0" normalizeH="0" baseline="0" noProof="0">
                <a:ln>
                  <a:noFill/>
                </a:ln>
                <a:solidFill>
                  <a:srgbClr val="000000"/>
                </a:solidFill>
                <a:effectLst/>
                <a:uLnTx/>
                <a:uFillTx/>
                <a:latin typeface="Calibri"/>
                <a:ea typeface="+mn-ea"/>
                <a:cs typeface="+mn-cs"/>
              </a:rPr>
              <a:t>1980</a:t>
            </a:r>
          </a:p>
        </p:txBody>
      </p:sp>
      <p:sp>
        <p:nvSpPr>
          <p:cNvPr id="86" name="Text Placeholder 2">
            <a:extLst>
              <a:ext uri="{FF2B5EF4-FFF2-40B4-BE49-F238E27FC236}">
                <a16:creationId xmlns:a16="http://schemas.microsoft.com/office/drawing/2014/main" id="{88074157-5F95-89FF-5C66-3A6931E620AF}"/>
              </a:ext>
            </a:extLst>
          </p:cNvPr>
          <p:cNvSpPr txBox="1">
            <a:spLocks/>
          </p:cNvSpPr>
          <p:nvPr>
            <p:custDataLst>
              <p:tags r:id="rId5"/>
            </p:custDataLst>
          </p:nvPr>
        </p:nvSpPr>
        <p:spPr bwMode="auto">
          <a:xfrm>
            <a:off x="2645413" y="5538450"/>
            <a:ext cx="524563" cy="144493"/>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t" anchorCtr="0">
            <a:no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None/>
              <a:tabLst/>
              <a:defRPr/>
            </a:pPr>
            <a:r>
              <a:rPr kumimoji="0" lang="en-US" sz="1067" b="0" i="0" u="none" strike="noStrike" kern="1200" cap="none" spc="0" normalizeH="0" baseline="0" noProof="0">
                <a:ln>
                  <a:noFill/>
                </a:ln>
                <a:solidFill>
                  <a:srgbClr val="000000"/>
                </a:solidFill>
                <a:effectLst/>
                <a:uLnTx/>
                <a:uFillTx/>
                <a:latin typeface="Calibri"/>
                <a:ea typeface="+mn-ea"/>
                <a:cs typeface="+mn-cs"/>
              </a:rPr>
              <a:t>1985</a:t>
            </a:r>
          </a:p>
        </p:txBody>
      </p:sp>
      <p:sp>
        <p:nvSpPr>
          <p:cNvPr id="87" name="Text Placeholder 2">
            <a:extLst>
              <a:ext uri="{FF2B5EF4-FFF2-40B4-BE49-F238E27FC236}">
                <a16:creationId xmlns:a16="http://schemas.microsoft.com/office/drawing/2014/main" id="{3B25A166-A20D-DEE0-C069-1BBF6D5D1A02}"/>
              </a:ext>
            </a:extLst>
          </p:cNvPr>
          <p:cNvSpPr txBox="1">
            <a:spLocks/>
          </p:cNvSpPr>
          <p:nvPr>
            <p:custDataLst>
              <p:tags r:id="rId6"/>
            </p:custDataLst>
          </p:nvPr>
        </p:nvSpPr>
        <p:spPr bwMode="auto">
          <a:xfrm>
            <a:off x="3325228" y="5538450"/>
            <a:ext cx="524563" cy="144493"/>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t" anchorCtr="0">
            <a:no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None/>
              <a:tabLst/>
              <a:defRPr/>
            </a:pPr>
            <a:r>
              <a:rPr kumimoji="0" lang="en-US" sz="1067" b="0" i="0" u="none" strike="noStrike" kern="1200" cap="none" spc="0" normalizeH="0" baseline="0" noProof="0">
                <a:ln>
                  <a:noFill/>
                </a:ln>
                <a:solidFill>
                  <a:srgbClr val="000000"/>
                </a:solidFill>
                <a:effectLst/>
                <a:uLnTx/>
                <a:uFillTx/>
                <a:latin typeface="Calibri"/>
                <a:ea typeface="+mn-ea"/>
                <a:cs typeface="+mn-cs"/>
              </a:rPr>
              <a:t>1990</a:t>
            </a:r>
          </a:p>
        </p:txBody>
      </p:sp>
      <p:sp>
        <p:nvSpPr>
          <p:cNvPr id="88" name="Text Placeholder 2">
            <a:extLst>
              <a:ext uri="{FF2B5EF4-FFF2-40B4-BE49-F238E27FC236}">
                <a16:creationId xmlns:a16="http://schemas.microsoft.com/office/drawing/2014/main" id="{F664DDC5-D174-8413-C93C-6B042AC125AF}"/>
              </a:ext>
            </a:extLst>
          </p:cNvPr>
          <p:cNvSpPr txBox="1">
            <a:spLocks/>
          </p:cNvSpPr>
          <p:nvPr>
            <p:custDataLst>
              <p:tags r:id="rId7"/>
            </p:custDataLst>
          </p:nvPr>
        </p:nvSpPr>
        <p:spPr bwMode="auto">
          <a:xfrm>
            <a:off x="3950108" y="5538450"/>
            <a:ext cx="524563" cy="144493"/>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t" anchorCtr="0">
            <a:no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None/>
              <a:tabLst/>
              <a:defRPr/>
            </a:pPr>
            <a:r>
              <a:rPr kumimoji="0" lang="en-US" sz="1067" b="0" i="0" u="none" strike="noStrike" kern="1200" cap="none" spc="0" normalizeH="0" baseline="0" noProof="0">
                <a:ln>
                  <a:noFill/>
                </a:ln>
                <a:solidFill>
                  <a:srgbClr val="000000"/>
                </a:solidFill>
                <a:effectLst/>
                <a:uLnTx/>
                <a:uFillTx/>
                <a:latin typeface="Calibri"/>
                <a:ea typeface="+mn-ea"/>
                <a:cs typeface="+mn-cs"/>
              </a:rPr>
              <a:t>1995</a:t>
            </a:r>
          </a:p>
        </p:txBody>
      </p:sp>
      <p:sp>
        <p:nvSpPr>
          <p:cNvPr id="89" name="Text Placeholder 2">
            <a:extLst>
              <a:ext uri="{FF2B5EF4-FFF2-40B4-BE49-F238E27FC236}">
                <a16:creationId xmlns:a16="http://schemas.microsoft.com/office/drawing/2014/main" id="{3AE45B9D-3EE3-50A3-F520-82FAD36C6C9C}"/>
              </a:ext>
            </a:extLst>
          </p:cNvPr>
          <p:cNvSpPr txBox="1">
            <a:spLocks/>
          </p:cNvSpPr>
          <p:nvPr>
            <p:custDataLst>
              <p:tags r:id="rId8"/>
            </p:custDataLst>
          </p:nvPr>
        </p:nvSpPr>
        <p:spPr bwMode="auto">
          <a:xfrm>
            <a:off x="4581856" y="5538450"/>
            <a:ext cx="524563" cy="144493"/>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t" anchorCtr="0">
            <a:no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None/>
              <a:tabLst/>
              <a:defRPr/>
            </a:pPr>
            <a:r>
              <a:rPr kumimoji="0" lang="en-US" sz="1067" b="0" i="0" u="none" strike="noStrike" kern="1200" cap="none" spc="0" normalizeH="0" baseline="0" noProof="0">
                <a:ln>
                  <a:noFill/>
                </a:ln>
                <a:solidFill>
                  <a:srgbClr val="000000"/>
                </a:solidFill>
                <a:effectLst/>
                <a:uLnTx/>
                <a:uFillTx/>
                <a:latin typeface="Calibri"/>
                <a:ea typeface="+mn-ea"/>
                <a:cs typeface="+mn-cs"/>
              </a:rPr>
              <a:t>2000</a:t>
            </a:r>
          </a:p>
        </p:txBody>
      </p:sp>
      <p:sp>
        <p:nvSpPr>
          <p:cNvPr id="90" name="Text Placeholder 2">
            <a:extLst>
              <a:ext uri="{FF2B5EF4-FFF2-40B4-BE49-F238E27FC236}">
                <a16:creationId xmlns:a16="http://schemas.microsoft.com/office/drawing/2014/main" id="{C6337D0A-2651-6312-511A-B4CF0A60B15A}"/>
              </a:ext>
            </a:extLst>
          </p:cNvPr>
          <p:cNvSpPr txBox="1">
            <a:spLocks/>
          </p:cNvSpPr>
          <p:nvPr>
            <p:custDataLst>
              <p:tags r:id="rId9"/>
            </p:custDataLst>
          </p:nvPr>
        </p:nvSpPr>
        <p:spPr bwMode="auto">
          <a:xfrm>
            <a:off x="5227337" y="5538450"/>
            <a:ext cx="524563" cy="144493"/>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t" anchorCtr="0">
            <a:no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None/>
              <a:tabLst/>
              <a:defRPr/>
            </a:pPr>
            <a:r>
              <a:rPr kumimoji="0" lang="en-US" sz="1067" b="0" i="0" u="none" strike="noStrike" kern="1200" cap="none" spc="0" normalizeH="0" baseline="0" noProof="0">
                <a:ln>
                  <a:noFill/>
                </a:ln>
                <a:solidFill>
                  <a:srgbClr val="000000"/>
                </a:solidFill>
                <a:effectLst/>
                <a:uLnTx/>
                <a:uFillTx/>
                <a:latin typeface="Calibri"/>
                <a:ea typeface="+mn-ea"/>
                <a:cs typeface="+mn-cs"/>
              </a:rPr>
              <a:t>2005</a:t>
            </a:r>
          </a:p>
        </p:txBody>
      </p:sp>
      <p:sp>
        <p:nvSpPr>
          <p:cNvPr id="91" name="Text Placeholder 2">
            <a:extLst>
              <a:ext uri="{FF2B5EF4-FFF2-40B4-BE49-F238E27FC236}">
                <a16:creationId xmlns:a16="http://schemas.microsoft.com/office/drawing/2014/main" id="{3BEF0C7F-5641-1FEF-0A68-4605DCE7B42B}"/>
              </a:ext>
            </a:extLst>
          </p:cNvPr>
          <p:cNvSpPr txBox="1">
            <a:spLocks/>
          </p:cNvSpPr>
          <p:nvPr>
            <p:custDataLst>
              <p:tags r:id="rId10"/>
            </p:custDataLst>
          </p:nvPr>
        </p:nvSpPr>
        <p:spPr bwMode="auto">
          <a:xfrm>
            <a:off x="5873248" y="5538450"/>
            <a:ext cx="524563" cy="144493"/>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t" anchorCtr="0">
            <a:no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None/>
              <a:tabLst/>
              <a:defRPr/>
            </a:pPr>
            <a:r>
              <a:rPr kumimoji="0" lang="en-US" sz="1067" b="0" i="0" u="none" strike="noStrike" kern="1200" cap="none" spc="0" normalizeH="0" baseline="0" noProof="0">
                <a:ln>
                  <a:noFill/>
                </a:ln>
                <a:solidFill>
                  <a:srgbClr val="000000"/>
                </a:solidFill>
                <a:effectLst/>
                <a:uLnTx/>
                <a:uFillTx/>
                <a:latin typeface="Calibri"/>
                <a:ea typeface="+mn-ea"/>
                <a:cs typeface="+mn-cs"/>
              </a:rPr>
              <a:t>2010</a:t>
            </a:r>
          </a:p>
        </p:txBody>
      </p:sp>
      <p:sp>
        <p:nvSpPr>
          <p:cNvPr id="92" name="Text Placeholder 2">
            <a:extLst>
              <a:ext uri="{FF2B5EF4-FFF2-40B4-BE49-F238E27FC236}">
                <a16:creationId xmlns:a16="http://schemas.microsoft.com/office/drawing/2014/main" id="{AE24C2C4-F039-CF3F-54A8-EF34F4FC6F5C}"/>
              </a:ext>
            </a:extLst>
          </p:cNvPr>
          <p:cNvSpPr txBox="1">
            <a:spLocks/>
          </p:cNvSpPr>
          <p:nvPr>
            <p:custDataLst>
              <p:tags r:id="rId11"/>
            </p:custDataLst>
          </p:nvPr>
        </p:nvSpPr>
        <p:spPr bwMode="auto">
          <a:xfrm>
            <a:off x="6518729" y="5538450"/>
            <a:ext cx="524563" cy="144493"/>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t" anchorCtr="0">
            <a:no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None/>
              <a:tabLst/>
              <a:defRPr/>
            </a:pPr>
            <a:r>
              <a:rPr kumimoji="0" lang="en-US" sz="1067" b="0" i="0" u="none" strike="noStrike" kern="1200" cap="none" spc="0" normalizeH="0" baseline="0" noProof="0">
                <a:ln>
                  <a:noFill/>
                </a:ln>
                <a:solidFill>
                  <a:srgbClr val="000000"/>
                </a:solidFill>
                <a:effectLst/>
                <a:uLnTx/>
                <a:uFillTx/>
                <a:latin typeface="Calibri"/>
                <a:ea typeface="+mn-ea"/>
                <a:cs typeface="+mn-cs"/>
              </a:rPr>
              <a:t>2015</a:t>
            </a:r>
          </a:p>
        </p:txBody>
      </p:sp>
      <p:cxnSp>
        <p:nvCxnSpPr>
          <p:cNvPr id="93" name="Straight Connector 92">
            <a:extLst>
              <a:ext uri="{FF2B5EF4-FFF2-40B4-BE49-F238E27FC236}">
                <a16:creationId xmlns:a16="http://schemas.microsoft.com/office/drawing/2014/main" id="{8D7C815B-4149-E672-4F5D-E5C7121A1E7C}"/>
              </a:ext>
            </a:extLst>
          </p:cNvPr>
          <p:cNvCxnSpPr>
            <a:cxnSpLocks/>
          </p:cNvCxnSpPr>
          <p:nvPr/>
        </p:nvCxnSpPr>
        <p:spPr>
          <a:xfrm>
            <a:off x="956250" y="1967715"/>
            <a:ext cx="0" cy="3485176"/>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5BB62A09-EFCF-E3F5-54C6-86968376EB3D}"/>
              </a:ext>
            </a:extLst>
          </p:cNvPr>
          <p:cNvCxnSpPr>
            <a:cxnSpLocks/>
          </p:cNvCxnSpPr>
          <p:nvPr/>
        </p:nvCxnSpPr>
        <p:spPr>
          <a:xfrm>
            <a:off x="956250" y="5452890"/>
            <a:ext cx="6013955"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95" name="Text Placeholder 2">
            <a:extLst>
              <a:ext uri="{FF2B5EF4-FFF2-40B4-BE49-F238E27FC236}">
                <a16:creationId xmlns:a16="http://schemas.microsoft.com/office/drawing/2014/main" id="{DBB1CBCD-5B3C-F941-153A-4657B056EC38}"/>
              </a:ext>
            </a:extLst>
          </p:cNvPr>
          <p:cNvSpPr txBox="1">
            <a:spLocks/>
          </p:cNvSpPr>
          <p:nvPr>
            <p:custDataLst>
              <p:tags r:id="rId12"/>
            </p:custDataLst>
          </p:nvPr>
        </p:nvSpPr>
        <p:spPr bwMode="auto">
          <a:xfrm>
            <a:off x="3037338" y="5746447"/>
            <a:ext cx="1895460" cy="155258"/>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t" anchorCtr="0">
            <a:no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None/>
              <a:tabLst/>
              <a:defRPr/>
            </a:pPr>
            <a:r>
              <a:rPr kumimoji="0" lang="en-US" sz="1067" b="1" i="0" u="none" strike="noStrike" kern="1200" cap="none" spc="0" normalizeH="0" baseline="0" noProof="0" dirty="0">
                <a:ln>
                  <a:noFill/>
                </a:ln>
                <a:solidFill>
                  <a:srgbClr val="000000"/>
                </a:solidFill>
                <a:effectLst/>
                <a:uLnTx/>
                <a:uFillTx/>
                <a:latin typeface="+mj-lt"/>
                <a:ea typeface="+mn-ea"/>
                <a:cs typeface="+mn-cs"/>
              </a:rPr>
              <a:t>Year</a:t>
            </a:r>
          </a:p>
        </p:txBody>
      </p:sp>
      <p:sp>
        <p:nvSpPr>
          <p:cNvPr id="96" name="Text Placeholder 2">
            <a:extLst>
              <a:ext uri="{FF2B5EF4-FFF2-40B4-BE49-F238E27FC236}">
                <a16:creationId xmlns:a16="http://schemas.microsoft.com/office/drawing/2014/main" id="{B4D536BD-1EC6-A7FF-0C7D-B6B7E56AC284}"/>
              </a:ext>
            </a:extLst>
          </p:cNvPr>
          <p:cNvSpPr txBox="1">
            <a:spLocks/>
          </p:cNvSpPr>
          <p:nvPr>
            <p:custDataLst>
              <p:tags r:id="rId13"/>
            </p:custDataLst>
          </p:nvPr>
        </p:nvSpPr>
        <p:spPr bwMode="auto">
          <a:xfrm>
            <a:off x="1468397" y="1893677"/>
            <a:ext cx="840894" cy="580334"/>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t" anchorCtr="0">
            <a:no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None/>
              <a:tabLst/>
              <a:defRPr/>
            </a:pPr>
            <a:r>
              <a:rPr kumimoji="0" lang="en-US" sz="1000" b="1" i="0" u="none" strike="noStrike" kern="1200" cap="none" spc="0" normalizeH="0" baseline="0" noProof="0" dirty="0">
                <a:ln>
                  <a:noFill/>
                </a:ln>
                <a:solidFill>
                  <a:srgbClr val="000000"/>
                </a:solidFill>
                <a:effectLst/>
                <a:uLnTx/>
                <a:uFillTx/>
                <a:latin typeface="Georgia"/>
                <a:ea typeface="+mn-ea"/>
                <a:cs typeface="+mn-cs"/>
              </a:rPr>
              <a:t>1970</a:t>
            </a:r>
            <a:r>
              <a:rPr kumimoji="0" lang="en-US" sz="1000" b="0" i="0" u="none" strike="noStrike" kern="1200" cap="none" spc="0" normalizeH="0" baseline="0" noProof="0" dirty="0">
                <a:ln>
                  <a:noFill/>
                </a:ln>
                <a:solidFill>
                  <a:srgbClr val="000000"/>
                </a:solidFill>
                <a:effectLst/>
                <a:uLnTx/>
                <a:uFillTx/>
                <a:latin typeface="Georgia"/>
                <a:ea typeface="+mn-ea"/>
                <a:cs typeface="+mn-cs"/>
              </a:rPr>
              <a:t> Public Health Cigarette Smoking Act</a:t>
            </a:r>
          </a:p>
        </p:txBody>
      </p:sp>
      <p:sp>
        <p:nvSpPr>
          <p:cNvPr id="97" name="Text Placeholder 2">
            <a:extLst>
              <a:ext uri="{FF2B5EF4-FFF2-40B4-BE49-F238E27FC236}">
                <a16:creationId xmlns:a16="http://schemas.microsoft.com/office/drawing/2014/main" id="{3554D470-41E6-0142-D487-2B53E035C37F}"/>
              </a:ext>
            </a:extLst>
          </p:cNvPr>
          <p:cNvSpPr txBox="1">
            <a:spLocks/>
          </p:cNvSpPr>
          <p:nvPr>
            <p:custDataLst>
              <p:tags r:id="rId14"/>
            </p:custDataLst>
          </p:nvPr>
        </p:nvSpPr>
        <p:spPr bwMode="auto">
          <a:xfrm>
            <a:off x="1003242" y="2813205"/>
            <a:ext cx="846625" cy="580334"/>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t" anchorCtr="0">
            <a:no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None/>
              <a:tabLst/>
              <a:defRPr/>
            </a:pPr>
            <a:r>
              <a:rPr kumimoji="0" lang="en-US" sz="1000" b="1" i="0" u="none" strike="noStrike" kern="1200" cap="none" spc="0" normalizeH="0" baseline="0" noProof="0">
                <a:ln>
                  <a:noFill/>
                </a:ln>
                <a:solidFill>
                  <a:srgbClr val="000000"/>
                </a:solidFill>
                <a:effectLst/>
                <a:uLnTx/>
                <a:uFillTx/>
                <a:latin typeface="Georgia"/>
                <a:ea typeface="+mn-ea"/>
                <a:cs typeface="+mn-cs"/>
              </a:rPr>
              <a:t>1970</a:t>
            </a:r>
            <a:r>
              <a:rPr kumimoji="0" lang="en-US" sz="1000" b="0" i="0" u="none" strike="noStrike" kern="1200" cap="none" spc="0" normalizeH="0" baseline="0" noProof="0">
                <a:ln>
                  <a:noFill/>
                </a:ln>
                <a:solidFill>
                  <a:srgbClr val="000000"/>
                </a:solidFill>
                <a:effectLst/>
                <a:uLnTx/>
                <a:uFillTx/>
                <a:latin typeface="Georgia"/>
                <a:ea typeface="+mn-ea"/>
                <a:cs typeface="+mn-cs"/>
              </a:rPr>
              <a:t> First AHA public awareness campaign</a:t>
            </a:r>
          </a:p>
        </p:txBody>
      </p:sp>
      <p:sp>
        <p:nvSpPr>
          <p:cNvPr id="98" name="Text Placeholder 2">
            <a:extLst>
              <a:ext uri="{FF2B5EF4-FFF2-40B4-BE49-F238E27FC236}">
                <a16:creationId xmlns:a16="http://schemas.microsoft.com/office/drawing/2014/main" id="{EB5D5EFE-B57D-89BC-8488-2D770BC1589E}"/>
              </a:ext>
            </a:extLst>
          </p:cNvPr>
          <p:cNvSpPr txBox="1">
            <a:spLocks/>
          </p:cNvSpPr>
          <p:nvPr>
            <p:custDataLst>
              <p:tags r:id="rId15"/>
            </p:custDataLst>
          </p:nvPr>
        </p:nvSpPr>
        <p:spPr bwMode="auto">
          <a:xfrm>
            <a:off x="1360934" y="3804381"/>
            <a:ext cx="1144989" cy="272339"/>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t" anchorCtr="0">
            <a:no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None/>
              <a:tabLst/>
              <a:defRPr/>
            </a:pPr>
            <a:r>
              <a:rPr kumimoji="0" lang="en-US" sz="1000" b="1" i="0" u="none" strike="noStrike" kern="1200" cap="none" spc="0" normalizeH="0" baseline="0" noProof="0">
                <a:ln>
                  <a:noFill/>
                </a:ln>
                <a:solidFill>
                  <a:srgbClr val="000000"/>
                </a:solidFill>
                <a:effectLst/>
                <a:uLnTx/>
                <a:uFillTx/>
                <a:latin typeface="Georgia"/>
                <a:ea typeface="+mn-ea"/>
                <a:cs typeface="+mn-cs"/>
              </a:rPr>
              <a:t>1954</a:t>
            </a:r>
            <a:r>
              <a:rPr kumimoji="0" lang="en-US" sz="1000" b="0" i="0" u="none" strike="noStrike" kern="1200" cap="none" spc="0" normalizeH="0" baseline="0" noProof="0">
                <a:ln>
                  <a:noFill/>
                </a:ln>
                <a:solidFill>
                  <a:srgbClr val="000000"/>
                </a:solidFill>
                <a:effectLst/>
                <a:uLnTx/>
                <a:uFillTx/>
                <a:latin typeface="Georgia"/>
                <a:ea typeface="+mn-ea"/>
                <a:cs typeface="+mn-cs"/>
              </a:rPr>
              <a:t> First open-heart procedure</a:t>
            </a:r>
          </a:p>
        </p:txBody>
      </p:sp>
      <p:sp>
        <p:nvSpPr>
          <p:cNvPr id="99" name="Text Placeholder 2">
            <a:extLst>
              <a:ext uri="{FF2B5EF4-FFF2-40B4-BE49-F238E27FC236}">
                <a16:creationId xmlns:a16="http://schemas.microsoft.com/office/drawing/2014/main" id="{60C4CC29-FA03-41D4-4351-6ABDCC153A55}"/>
              </a:ext>
            </a:extLst>
          </p:cNvPr>
          <p:cNvSpPr txBox="1">
            <a:spLocks/>
          </p:cNvSpPr>
          <p:nvPr>
            <p:custDataLst>
              <p:tags r:id="rId16"/>
            </p:custDataLst>
          </p:nvPr>
        </p:nvSpPr>
        <p:spPr bwMode="auto">
          <a:xfrm>
            <a:off x="1360934" y="4397018"/>
            <a:ext cx="1144989" cy="272339"/>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t" anchorCtr="0">
            <a:no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None/>
              <a:tabLst/>
              <a:defRPr/>
            </a:pPr>
            <a:r>
              <a:rPr kumimoji="0" lang="en-US" sz="1000" b="1" i="0" u="none" strike="noStrike" kern="1200" cap="none" spc="0" normalizeH="0" baseline="0" noProof="0" dirty="0">
                <a:ln>
                  <a:noFill/>
                </a:ln>
                <a:solidFill>
                  <a:srgbClr val="000000"/>
                </a:solidFill>
                <a:effectLst/>
                <a:uLnTx/>
                <a:uFillTx/>
                <a:latin typeface="Georgia"/>
                <a:ea typeface="+mn-ea"/>
                <a:cs typeface="+mn-cs"/>
              </a:rPr>
              <a:t>1962</a:t>
            </a:r>
            <a:r>
              <a:rPr kumimoji="0" lang="en-US" sz="1000" b="0" i="0" u="none" strike="noStrike" kern="1200" cap="none" spc="0" normalizeH="0" baseline="0" noProof="0" dirty="0">
                <a:ln>
                  <a:noFill/>
                </a:ln>
                <a:solidFill>
                  <a:srgbClr val="000000"/>
                </a:solidFill>
                <a:effectLst/>
                <a:uLnTx/>
                <a:uFillTx/>
                <a:latin typeface="Georgia"/>
                <a:ea typeface="+mn-ea"/>
                <a:cs typeface="+mn-cs"/>
              </a:rPr>
              <a:t> First beta-blocker developed</a:t>
            </a:r>
          </a:p>
        </p:txBody>
      </p:sp>
      <p:sp>
        <p:nvSpPr>
          <p:cNvPr id="100" name="Text Placeholder 2">
            <a:extLst>
              <a:ext uri="{FF2B5EF4-FFF2-40B4-BE49-F238E27FC236}">
                <a16:creationId xmlns:a16="http://schemas.microsoft.com/office/drawing/2014/main" id="{847FF870-CD7D-E6B4-A2E9-67B283CED536}"/>
              </a:ext>
            </a:extLst>
          </p:cNvPr>
          <p:cNvSpPr txBox="1">
            <a:spLocks/>
          </p:cNvSpPr>
          <p:nvPr>
            <p:custDataLst>
              <p:tags r:id="rId17"/>
            </p:custDataLst>
          </p:nvPr>
        </p:nvSpPr>
        <p:spPr bwMode="auto">
          <a:xfrm>
            <a:off x="1360933" y="4949083"/>
            <a:ext cx="1261928" cy="272339"/>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t" anchorCtr="0">
            <a:no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None/>
              <a:tabLst/>
              <a:defRPr/>
            </a:pPr>
            <a:r>
              <a:rPr kumimoji="0" lang="en-US" sz="1000" b="1" i="0" u="none" strike="noStrike" kern="1200" cap="none" spc="0" normalizeH="0" baseline="0" noProof="0">
                <a:ln>
                  <a:noFill/>
                </a:ln>
                <a:solidFill>
                  <a:srgbClr val="000000"/>
                </a:solidFill>
                <a:effectLst/>
                <a:uLnTx/>
                <a:uFillTx/>
                <a:latin typeface="Georgia"/>
                <a:ea typeface="+mn-ea"/>
                <a:cs typeface="+mn-cs"/>
              </a:rPr>
              <a:t>1969</a:t>
            </a:r>
            <a:r>
              <a:rPr kumimoji="0" lang="en-US" sz="1000" b="0" i="0" u="none" strike="noStrike" kern="1200" cap="none" spc="0" normalizeH="0" baseline="0" noProof="0">
                <a:ln>
                  <a:noFill/>
                </a:ln>
                <a:solidFill>
                  <a:srgbClr val="000000"/>
                </a:solidFill>
                <a:effectLst/>
                <a:uLnTx/>
                <a:uFillTx/>
                <a:latin typeface="Georgia"/>
                <a:ea typeface="+mn-ea"/>
                <a:cs typeface="+mn-cs"/>
              </a:rPr>
              <a:t> First description of CABG</a:t>
            </a:r>
          </a:p>
        </p:txBody>
      </p:sp>
      <p:sp>
        <p:nvSpPr>
          <p:cNvPr id="101" name="Text Placeholder 2">
            <a:extLst>
              <a:ext uri="{FF2B5EF4-FFF2-40B4-BE49-F238E27FC236}">
                <a16:creationId xmlns:a16="http://schemas.microsoft.com/office/drawing/2014/main" id="{AA8C2645-79F8-C581-FABD-E4B87BC1C911}"/>
              </a:ext>
            </a:extLst>
          </p:cNvPr>
          <p:cNvSpPr txBox="1">
            <a:spLocks/>
          </p:cNvSpPr>
          <p:nvPr>
            <p:custDataLst>
              <p:tags r:id="rId18"/>
            </p:custDataLst>
          </p:nvPr>
        </p:nvSpPr>
        <p:spPr bwMode="auto">
          <a:xfrm>
            <a:off x="2681645" y="1991172"/>
            <a:ext cx="1261928" cy="272339"/>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t" anchorCtr="0">
            <a:no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None/>
              <a:tabLst/>
              <a:defRPr/>
            </a:pPr>
            <a:r>
              <a:rPr kumimoji="0" lang="en-US" sz="1000" b="1" i="0" u="none" strike="noStrike" kern="1200" cap="none" spc="0" normalizeH="0" baseline="0" noProof="0" dirty="0">
                <a:ln>
                  <a:noFill/>
                </a:ln>
                <a:solidFill>
                  <a:srgbClr val="000000"/>
                </a:solidFill>
                <a:effectLst/>
                <a:uLnTx/>
                <a:uFillTx/>
                <a:latin typeface="Georgia"/>
                <a:ea typeface="+mn-ea"/>
                <a:cs typeface="+mn-cs"/>
              </a:rPr>
              <a:t>Early</a:t>
            </a:r>
            <a:r>
              <a:rPr kumimoji="0" lang="en-US" sz="1000" b="0" i="0" u="none" strike="noStrike" kern="1200" cap="none" spc="0" normalizeH="0" baseline="0" noProof="0" dirty="0">
                <a:ln>
                  <a:noFill/>
                </a:ln>
                <a:solidFill>
                  <a:srgbClr val="000000"/>
                </a:solidFill>
                <a:effectLst/>
                <a:uLnTx/>
                <a:uFillTx/>
                <a:latin typeface="Georgia"/>
                <a:ea typeface="+mn-ea"/>
                <a:cs typeface="+mn-cs"/>
              </a:rPr>
              <a:t> </a:t>
            </a:r>
            <a:r>
              <a:rPr kumimoji="0" lang="en-US" sz="1000" b="1" i="0" u="none" strike="noStrike" kern="1200" cap="none" spc="0" normalizeH="0" baseline="0" noProof="0" dirty="0">
                <a:ln>
                  <a:noFill/>
                </a:ln>
                <a:solidFill>
                  <a:srgbClr val="000000"/>
                </a:solidFill>
                <a:effectLst/>
                <a:uLnTx/>
                <a:uFillTx/>
                <a:latin typeface="Georgia"/>
                <a:ea typeface="+mn-ea"/>
                <a:cs typeface="+mn-cs"/>
              </a:rPr>
              <a:t>1970s</a:t>
            </a:r>
            <a:r>
              <a:rPr kumimoji="0" lang="en-US" sz="1000" b="0" i="0" u="none" strike="noStrike" kern="1200" cap="none" spc="0" normalizeH="0" baseline="0" noProof="0" dirty="0">
                <a:ln>
                  <a:noFill/>
                </a:ln>
                <a:solidFill>
                  <a:srgbClr val="000000"/>
                </a:solidFill>
                <a:effectLst/>
                <a:uLnTx/>
                <a:uFillTx/>
                <a:latin typeface="Georgia"/>
                <a:ea typeface="+mn-ea"/>
                <a:cs typeface="+mn-cs"/>
              </a:rPr>
              <a:t> Widespread implementation of CICUs</a:t>
            </a:r>
          </a:p>
        </p:txBody>
      </p:sp>
      <p:sp>
        <p:nvSpPr>
          <p:cNvPr id="102" name="Text Placeholder 2">
            <a:extLst>
              <a:ext uri="{FF2B5EF4-FFF2-40B4-BE49-F238E27FC236}">
                <a16:creationId xmlns:a16="http://schemas.microsoft.com/office/drawing/2014/main" id="{3CC684BD-DC6F-005D-8602-490346E9E81B}"/>
              </a:ext>
            </a:extLst>
          </p:cNvPr>
          <p:cNvSpPr txBox="1">
            <a:spLocks/>
          </p:cNvSpPr>
          <p:nvPr>
            <p:custDataLst>
              <p:tags r:id="rId19"/>
            </p:custDataLst>
          </p:nvPr>
        </p:nvSpPr>
        <p:spPr bwMode="auto">
          <a:xfrm>
            <a:off x="2681646" y="2682707"/>
            <a:ext cx="1384997" cy="272339"/>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t" anchorCtr="0">
            <a:no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None/>
              <a:tabLst/>
              <a:defRPr/>
            </a:pPr>
            <a:r>
              <a:rPr kumimoji="0" lang="en-US" sz="1000" b="1" i="0" u="none" strike="noStrike" kern="1200" cap="none" spc="0" normalizeH="0" baseline="0" noProof="0">
                <a:ln>
                  <a:noFill/>
                </a:ln>
                <a:solidFill>
                  <a:srgbClr val="000000"/>
                </a:solidFill>
                <a:effectLst/>
                <a:uLnTx/>
                <a:uFillTx/>
                <a:latin typeface="Georgia"/>
                <a:ea typeface="+mn-ea"/>
                <a:cs typeface="+mn-cs"/>
              </a:rPr>
              <a:t>Late</a:t>
            </a:r>
            <a:r>
              <a:rPr kumimoji="0" lang="en-US" sz="1000" b="0" i="0" u="none" strike="noStrike" kern="1200" cap="none" spc="0" normalizeH="0" baseline="0" noProof="0">
                <a:ln>
                  <a:noFill/>
                </a:ln>
                <a:solidFill>
                  <a:srgbClr val="000000"/>
                </a:solidFill>
                <a:effectLst/>
                <a:uLnTx/>
                <a:uFillTx/>
                <a:latin typeface="Georgia"/>
                <a:ea typeface="+mn-ea"/>
                <a:cs typeface="+mn-cs"/>
              </a:rPr>
              <a:t> </a:t>
            </a:r>
            <a:r>
              <a:rPr kumimoji="0" lang="en-US" sz="1000" b="1" i="0" u="none" strike="noStrike" kern="1200" cap="none" spc="0" normalizeH="0" baseline="0" noProof="0">
                <a:ln>
                  <a:noFill/>
                </a:ln>
                <a:solidFill>
                  <a:srgbClr val="000000"/>
                </a:solidFill>
                <a:effectLst/>
                <a:uLnTx/>
                <a:uFillTx/>
                <a:latin typeface="Georgia"/>
                <a:ea typeface="+mn-ea"/>
                <a:cs typeface="+mn-cs"/>
              </a:rPr>
              <a:t>1970s</a:t>
            </a:r>
            <a:r>
              <a:rPr kumimoji="0" lang="en-US" sz="1000" b="0" i="0" u="none" strike="noStrike" kern="1200" cap="none" spc="0" normalizeH="0" baseline="0" noProof="0">
                <a:ln>
                  <a:noFill/>
                </a:ln>
                <a:solidFill>
                  <a:srgbClr val="000000"/>
                </a:solidFill>
                <a:effectLst/>
                <a:uLnTx/>
                <a:uFillTx/>
                <a:latin typeface="Georgia"/>
                <a:ea typeface="+mn-ea"/>
                <a:cs typeface="+mn-cs"/>
              </a:rPr>
              <a:t> Use of aspirin to reduce risk</a:t>
            </a:r>
          </a:p>
        </p:txBody>
      </p:sp>
      <p:sp>
        <p:nvSpPr>
          <p:cNvPr id="103" name="Text Placeholder 2">
            <a:extLst>
              <a:ext uri="{FF2B5EF4-FFF2-40B4-BE49-F238E27FC236}">
                <a16:creationId xmlns:a16="http://schemas.microsoft.com/office/drawing/2014/main" id="{A743E2DD-A389-BAC6-2921-EF9257A74C6A}"/>
              </a:ext>
            </a:extLst>
          </p:cNvPr>
          <p:cNvSpPr txBox="1">
            <a:spLocks/>
          </p:cNvSpPr>
          <p:nvPr>
            <p:custDataLst>
              <p:tags r:id="rId20"/>
            </p:custDataLst>
          </p:nvPr>
        </p:nvSpPr>
        <p:spPr bwMode="auto">
          <a:xfrm>
            <a:off x="2632349" y="3924649"/>
            <a:ext cx="1261928" cy="272339"/>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t" anchorCtr="0">
            <a:no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None/>
              <a:tabLst/>
              <a:defRPr/>
            </a:pPr>
            <a:r>
              <a:rPr kumimoji="0" lang="en-US" sz="1000" b="1" i="0" u="none" strike="noStrike" kern="1200" cap="none" spc="0" normalizeH="0" baseline="0" noProof="0">
                <a:ln>
                  <a:noFill/>
                </a:ln>
                <a:solidFill>
                  <a:srgbClr val="000000"/>
                </a:solidFill>
                <a:effectLst/>
                <a:uLnTx/>
                <a:uFillTx/>
                <a:latin typeface="Georgia"/>
                <a:ea typeface="+mn-ea"/>
                <a:cs typeface="+mn-cs"/>
              </a:rPr>
              <a:t>1985</a:t>
            </a:r>
            <a:r>
              <a:rPr kumimoji="0" lang="en-US" sz="1000" b="0" i="0" u="none" strike="noStrike" kern="1200" cap="none" spc="0" normalizeH="0" baseline="0" noProof="0">
                <a:ln>
                  <a:noFill/>
                </a:ln>
                <a:solidFill>
                  <a:srgbClr val="000000"/>
                </a:solidFill>
                <a:effectLst/>
                <a:uLnTx/>
                <a:uFillTx/>
                <a:latin typeface="Georgia"/>
                <a:ea typeface="+mn-ea"/>
                <a:cs typeface="+mn-cs"/>
              </a:rPr>
              <a:t> Use of thrombolytic agents</a:t>
            </a:r>
          </a:p>
        </p:txBody>
      </p:sp>
      <p:sp>
        <p:nvSpPr>
          <p:cNvPr id="104" name="Text Placeholder 2">
            <a:extLst>
              <a:ext uri="{FF2B5EF4-FFF2-40B4-BE49-F238E27FC236}">
                <a16:creationId xmlns:a16="http://schemas.microsoft.com/office/drawing/2014/main" id="{0E609F71-9EA5-9503-9F98-D605B3ED4C81}"/>
              </a:ext>
            </a:extLst>
          </p:cNvPr>
          <p:cNvSpPr txBox="1">
            <a:spLocks/>
          </p:cNvSpPr>
          <p:nvPr>
            <p:custDataLst>
              <p:tags r:id="rId21"/>
            </p:custDataLst>
          </p:nvPr>
        </p:nvSpPr>
        <p:spPr bwMode="auto">
          <a:xfrm>
            <a:off x="3617149" y="3073148"/>
            <a:ext cx="1108878" cy="272339"/>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t" anchorCtr="0">
            <a:no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None/>
              <a:tabLst/>
              <a:defRPr/>
            </a:pPr>
            <a:r>
              <a:rPr kumimoji="0" lang="en-US" sz="1000" b="1" i="0" u="none" strike="noStrike" kern="1200" cap="none" spc="0" normalizeH="0" baseline="0" noProof="0">
                <a:ln>
                  <a:noFill/>
                </a:ln>
                <a:solidFill>
                  <a:srgbClr val="000000"/>
                </a:solidFill>
                <a:effectLst/>
                <a:uLnTx/>
                <a:uFillTx/>
                <a:latin typeface="Georgia"/>
                <a:ea typeface="+mn-ea"/>
                <a:cs typeface="+mn-cs"/>
              </a:rPr>
              <a:t>1988</a:t>
            </a:r>
            <a:r>
              <a:rPr kumimoji="0" lang="en-US" sz="1000" b="0" i="0" u="none" strike="noStrike" kern="1200" cap="none" spc="0" normalizeH="0" baseline="0" noProof="0">
                <a:ln>
                  <a:noFill/>
                </a:ln>
                <a:solidFill>
                  <a:srgbClr val="000000"/>
                </a:solidFill>
                <a:effectLst/>
                <a:uLnTx/>
                <a:uFillTx/>
                <a:latin typeface="Georgia"/>
                <a:ea typeface="+mn-ea"/>
                <a:cs typeface="+mn-cs"/>
              </a:rPr>
              <a:t> Surgeon General’s report on nutrition and health</a:t>
            </a:r>
          </a:p>
        </p:txBody>
      </p:sp>
      <p:sp>
        <p:nvSpPr>
          <p:cNvPr id="105" name="Text Placeholder 2">
            <a:extLst>
              <a:ext uri="{FF2B5EF4-FFF2-40B4-BE49-F238E27FC236}">
                <a16:creationId xmlns:a16="http://schemas.microsoft.com/office/drawing/2014/main" id="{E2439E53-C6EB-5108-BA16-CBF1BE8DEAA2}"/>
              </a:ext>
            </a:extLst>
          </p:cNvPr>
          <p:cNvSpPr txBox="1">
            <a:spLocks/>
          </p:cNvSpPr>
          <p:nvPr>
            <p:custDataLst>
              <p:tags r:id="rId22"/>
            </p:custDataLst>
          </p:nvPr>
        </p:nvSpPr>
        <p:spPr bwMode="auto">
          <a:xfrm>
            <a:off x="3596513" y="4402829"/>
            <a:ext cx="1132117" cy="272339"/>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t" anchorCtr="0">
            <a:no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None/>
              <a:tabLst/>
              <a:defRPr/>
            </a:pPr>
            <a:r>
              <a:rPr kumimoji="0" lang="en-US" sz="1000" b="1" i="0" u="none" strike="noStrike" kern="1200" cap="none" spc="0" normalizeH="0" baseline="0" noProof="0" dirty="0">
                <a:ln>
                  <a:noFill/>
                </a:ln>
                <a:solidFill>
                  <a:srgbClr val="000000"/>
                </a:solidFill>
                <a:effectLst/>
                <a:uLnTx/>
                <a:uFillTx/>
                <a:latin typeface="Georgia"/>
                <a:ea typeface="+mn-ea"/>
                <a:cs typeface="+mn-cs"/>
              </a:rPr>
              <a:t>1993</a:t>
            </a:r>
            <a:r>
              <a:rPr kumimoji="0" lang="en-US" sz="1000" b="0" i="0" u="none" strike="noStrike" kern="1200" cap="none" spc="0" normalizeH="0" baseline="0" noProof="0" dirty="0">
                <a:ln>
                  <a:noFill/>
                </a:ln>
                <a:solidFill>
                  <a:srgbClr val="000000"/>
                </a:solidFill>
                <a:effectLst/>
                <a:uLnTx/>
                <a:uFillTx/>
                <a:latin typeface="Georgia"/>
                <a:ea typeface="+mn-ea"/>
                <a:cs typeface="+mn-cs"/>
              </a:rPr>
              <a:t> Superiority of primary PCI vs fibrinolysis in acute MI noted thrombolytic agents</a:t>
            </a:r>
          </a:p>
        </p:txBody>
      </p:sp>
      <p:sp>
        <p:nvSpPr>
          <p:cNvPr id="106" name="Text Placeholder 2">
            <a:extLst>
              <a:ext uri="{FF2B5EF4-FFF2-40B4-BE49-F238E27FC236}">
                <a16:creationId xmlns:a16="http://schemas.microsoft.com/office/drawing/2014/main" id="{5B1D0ED1-4A2A-B42B-35A6-8A146CD65A9B}"/>
              </a:ext>
            </a:extLst>
          </p:cNvPr>
          <p:cNvSpPr txBox="1">
            <a:spLocks/>
          </p:cNvSpPr>
          <p:nvPr>
            <p:custDataLst>
              <p:tags r:id="rId23"/>
            </p:custDataLst>
          </p:nvPr>
        </p:nvSpPr>
        <p:spPr bwMode="auto">
          <a:xfrm>
            <a:off x="4875952" y="4833948"/>
            <a:ext cx="1108878" cy="272339"/>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t" anchorCtr="0">
            <a:no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None/>
              <a:tabLst/>
              <a:defRPr/>
            </a:pPr>
            <a:r>
              <a:rPr kumimoji="0" lang="en-US" sz="1000" b="1" i="0" u="none" strike="noStrike" kern="1200" cap="none" spc="0" normalizeH="0" baseline="0" noProof="0">
                <a:ln>
                  <a:noFill/>
                </a:ln>
                <a:solidFill>
                  <a:srgbClr val="000000"/>
                </a:solidFill>
                <a:effectLst/>
                <a:uLnTx/>
                <a:uFillTx/>
                <a:latin typeface="Georgia"/>
                <a:ea typeface="+mn-ea"/>
                <a:cs typeface="+mn-cs"/>
              </a:rPr>
              <a:t>2000</a:t>
            </a:r>
            <a:r>
              <a:rPr kumimoji="0" lang="en-US" sz="1000" b="0" i="0" u="none" strike="noStrike" kern="1200" cap="none" spc="0" normalizeH="0" baseline="0" noProof="0">
                <a:ln>
                  <a:noFill/>
                </a:ln>
                <a:solidFill>
                  <a:srgbClr val="000000"/>
                </a:solidFill>
                <a:effectLst/>
                <a:uLnTx/>
                <a:uFillTx/>
                <a:latin typeface="Georgia"/>
                <a:ea typeface="+mn-ea"/>
                <a:cs typeface="+mn-cs"/>
              </a:rPr>
              <a:t> Get with the Guidelines launched</a:t>
            </a:r>
          </a:p>
        </p:txBody>
      </p:sp>
      <p:sp>
        <p:nvSpPr>
          <p:cNvPr id="107" name="Text Placeholder 2">
            <a:extLst>
              <a:ext uri="{FF2B5EF4-FFF2-40B4-BE49-F238E27FC236}">
                <a16:creationId xmlns:a16="http://schemas.microsoft.com/office/drawing/2014/main" id="{DAA90E2D-63D1-5AA5-2461-97B0CA7C560A}"/>
              </a:ext>
            </a:extLst>
          </p:cNvPr>
          <p:cNvSpPr txBox="1">
            <a:spLocks/>
          </p:cNvSpPr>
          <p:nvPr>
            <p:custDataLst>
              <p:tags r:id="rId24"/>
            </p:custDataLst>
          </p:nvPr>
        </p:nvSpPr>
        <p:spPr bwMode="auto">
          <a:xfrm>
            <a:off x="4875953" y="2815102"/>
            <a:ext cx="919140" cy="810257"/>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t" anchorCtr="0">
            <a:no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None/>
              <a:tabLst/>
              <a:defRPr/>
            </a:pPr>
            <a:r>
              <a:rPr kumimoji="0" lang="en-US" sz="1000" b="1" i="0" u="none" strike="noStrike" kern="1200" cap="none" spc="0" normalizeH="0" baseline="0" noProof="0">
                <a:ln>
                  <a:noFill/>
                </a:ln>
                <a:solidFill>
                  <a:srgbClr val="000000"/>
                </a:solidFill>
                <a:effectLst/>
                <a:uLnTx/>
                <a:uFillTx/>
                <a:latin typeface="Georgia"/>
                <a:ea typeface="+mn-ea"/>
                <a:cs typeface="+mn-cs"/>
              </a:rPr>
              <a:t>2001</a:t>
            </a:r>
            <a:r>
              <a:rPr kumimoji="0" lang="en-US" sz="1000" b="0" i="0" u="none" strike="noStrike" kern="1200" cap="none" spc="0" normalizeH="0" baseline="0" noProof="0">
                <a:ln>
                  <a:noFill/>
                </a:ln>
                <a:solidFill>
                  <a:srgbClr val="000000"/>
                </a:solidFill>
                <a:effectLst/>
                <a:uLnTx/>
                <a:uFillTx/>
                <a:latin typeface="Georgia"/>
                <a:ea typeface="+mn-ea"/>
                <a:cs typeface="+mn-cs"/>
              </a:rPr>
              <a:t> First product approved with valsartan as</a:t>
            </a:r>
            <a:br>
              <a:rPr kumimoji="0" lang="en-US" sz="1000" b="0" i="0" u="none" strike="noStrike" kern="1200" cap="none" spc="0" normalizeH="0" baseline="0" noProof="0">
                <a:ln>
                  <a:noFill/>
                </a:ln>
                <a:solidFill>
                  <a:srgbClr val="000000"/>
                </a:solidFill>
                <a:effectLst/>
                <a:uLnTx/>
                <a:uFillTx/>
                <a:latin typeface="Georgia"/>
                <a:ea typeface="+mn-ea"/>
                <a:cs typeface="+mn-cs"/>
              </a:rPr>
            </a:br>
            <a:r>
              <a:rPr kumimoji="0" lang="en-US" sz="1000" b="0" i="0" u="none" strike="noStrike" kern="1200" cap="none" spc="0" normalizeH="0" baseline="0" noProof="0">
                <a:ln>
                  <a:noFill/>
                </a:ln>
                <a:solidFill>
                  <a:srgbClr val="000000"/>
                </a:solidFill>
                <a:effectLst/>
                <a:uLnTx/>
                <a:uFillTx/>
                <a:latin typeface="Georgia"/>
                <a:ea typeface="+mn-ea"/>
                <a:cs typeface="+mn-cs"/>
              </a:rPr>
              <a:t>its active ingredient</a:t>
            </a:r>
          </a:p>
        </p:txBody>
      </p:sp>
      <p:sp>
        <p:nvSpPr>
          <p:cNvPr id="108" name="Text Placeholder 2">
            <a:extLst>
              <a:ext uri="{FF2B5EF4-FFF2-40B4-BE49-F238E27FC236}">
                <a16:creationId xmlns:a16="http://schemas.microsoft.com/office/drawing/2014/main" id="{1CEA6F20-E51C-7ED4-ADB3-5358EEF49586}"/>
              </a:ext>
            </a:extLst>
          </p:cNvPr>
          <p:cNvSpPr txBox="1">
            <a:spLocks/>
          </p:cNvSpPr>
          <p:nvPr>
            <p:custDataLst>
              <p:tags r:id="rId25"/>
            </p:custDataLst>
          </p:nvPr>
        </p:nvSpPr>
        <p:spPr bwMode="auto">
          <a:xfrm>
            <a:off x="5599036" y="3980943"/>
            <a:ext cx="919140" cy="272339"/>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t" anchorCtr="0">
            <a:no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None/>
              <a:tabLst/>
              <a:defRPr/>
            </a:pPr>
            <a:r>
              <a:rPr kumimoji="0" lang="en-US" sz="1000" b="1" i="0" u="none" strike="noStrike" kern="1200" cap="none" spc="0" normalizeH="0" baseline="0" noProof="0">
                <a:ln>
                  <a:noFill/>
                </a:ln>
                <a:solidFill>
                  <a:srgbClr val="000000"/>
                </a:solidFill>
                <a:effectLst/>
                <a:uLnTx/>
                <a:uFillTx/>
                <a:latin typeface="Georgia"/>
                <a:ea typeface="+mn-ea"/>
                <a:cs typeface="+mn-cs"/>
              </a:rPr>
              <a:t>2002</a:t>
            </a:r>
            <a:r>
              <a:rPr kumimoji="0" lang="en-US" sz="1000" b="0" i="0" u="none" strike="noStrike" kern="1200" cap="none" spc="0" normalizeH="0" baseline="0" noProof="0">
                <a:ln>
                  <a:noFill/>
                </a:ln>
                <a:solidFill>
                  <a:srgbClr val="000000"/>
                </a:solidFill>
                <a:effectLst/>
                <a:uLnTx/>
                <a:uFillTx/>
                <a:latin typeface="Georgia"/>
                <a:ea typeface="+mn-ea"/>
                <a:cs typeface="+mn-cs"/>
              </a:rPr>
              <a:t> First TAVR performed</a:t>
            </a:r>
          </a:p>
        </p:txBody>
      </p:sp>
      <p:sp>
        <p:nvSpPr>
          <p:cNvPr id="109" name="Text Placeholder 2">
            <a:extLst>
              <a:ext uri="{FF2B5EF4-FFF2-40B4-BE49-F238E27FC236}">
                <a16:creationId xmlns:a16="http://schemas.microsoft.com/office/drawing/2014/main" id="{3D13629B-9D3A-F1C1-6816-3EC09373A401}"/>
              </a:ext>
            </a:extLst>
          </p:cNvPr>
          <p:cNvSpPr txBox="1">
            <a:spLocks/>
          </p:cNvSpPr>
          <p:nvPr>
            <p:custDataLst>
              <p:tags r:id="rId26"/>
            </p:custDataLst>
          </p:nvPr>
        </p:nvSpPr>
        <p:spPr bwMode="auto">
          <a:xfrm>
            <a:off x="5538027" y="1995303"/>
            <a:ext cx="1035712" cy="272339"/>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t" anchorCtr="0">
            <a:no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None/>
              <a:tabLst/>
              <a:defRPr/>
            </a:pPr>
            <a:r>
              <a:rPr kumimoji="0" lang="en-US" sz="1000" b="1" i="0" u="none" strike="noStrike" kern="1200" cap="none" spc="0" normalizeH="0" baseline="0" noProof="0" dirty="0">
                <a:ln>
                  <a:noFill/>
                </a:ln>
                <a:solidFill>
                  <a:srgbClr val="000000"/>
                </a:solidFill>
                <a:effectLst/>
                <a:uLnTx/>
                <a:uFillTx/>
                <a:latin typeface="Georgia"/>
                <a:ea typeface="+mn-ea"/>
                <a:cs typeface="+mn-cs"/>
              </a:rPr>
              <a:t>March 2015 </a:t>
            </a:r>
            <a:r>
              <a:rPr kumimoji="0" lang="en-US" sz="1000" b="0" i="0" u="none" strike="noStrike" kern="1200" cap="none" spc="0" normalizeH="0" baseline="0" noProof="0" dirty="0">
                <a:ln>
                  <a:noFill/>
                </a:ln>
                <a:solidFill>
                  <a:srgbClr val="000000"/>
                </a:solidFill>
                <a:effectLst/>
                <a:uLnTx/>
                <a:uFillTx/>
                <a:latin typeface="Georgia"/>
                <a:ea typeface="+mn-ea"/>
                <a:cs typeface="+mn-cs"/>
              </a:rPr>
              <a:t>First </a:t>
            </a:r>
            <a:r>
              <a:rPr kumimoji="0" lang="en-US" sz="1000" b="0" i="0" u="none" strike="noStrike" kern="1200" cap="none" spc="0" normalizeH="0" baseline="0" noProof="0" dirty="0" err="1">
                <a:ln>
                  <a:noFill/>
                </a:ln>
                <a:solidFill>
                  <a:srgbClr val="000000"/>
                </a:solidFill>
                <a:effectLst/>
                <a:uLnTx/>
                <a:uFillTx/>
                <a:latin typeface="Georgia"/>
                <a:ea typeface="+mn-ea"/>
                <a:cs typeface="+mn-cs"/>
              </a:rPr>
              <a:t>Impella</a:t>
            </a:r>
            <a:r>
              <a:rPr kumimoji="0" lang="en-US" sz="1000" b="0" i="0" u="none" strike="noStrike" kern="1200" cap="none" spc="0" normalizeH="0" baseline="0" noProof="0" dirty="0">
                <a:ln>
                  <a:noFill/>
                </a:ln>
                <a:solidFill>
                  <a:srgbClr val="000000"/>
                </a:solidFill>
                <a:effectLst/>
                <a:uLnTx/>
                <a:uFillTx/>
                <a:latin typeface="Georgia"/>
                <a:ea typeface="+mn-ea"/>
                <a:cs typeface="+mn-cs"/>
              </a:rPr>
              <a:t> device approved</a:t>
            </a:r>
          </a:p>
        </p:txBody>
      </p:sp>
      <p:sp>
        <p:nvSpPr>
          <p:cNvPr id="110" name="Text Placeholder 2">
            <a:extLst>
              <a:ext uri="{FF2B5EF4-FFF2-40B4-BE49-F238E27FC236}">
                <a16:creationId xmlns:a16="http://schemas.microsoft.com/office/drawing/2014/main" id="{FB279FA6-824A-ECDA-75BA-30E3121A3C16}"/>
              </a:ext>
            </a:extLst>
          </p:cNvPr>
          <p:cNvSpPr txBox="1">
            <a:spLocks/>
          </p:cNvSpPr>
          <p:nvPr>
            <p:custDataLst>
              <p:tags r:id="rId27"/>
            </p:custDataLst>
          </p:nvPr>
        </p:nvSpPr>
        <p:spPr bwMode="auto">
          <a:xfrm>
            <a:off x="6393519" y="2840491"/>
            <a:ext cx="1158748" cy="272339"/>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t" anchorCtr="0">
            <a:no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None/>
              <a:tabLst/>
              <a:defRPr/>
            </a:pPr>
            <a:r>
              <a:rPr kumimoji="0" lang="en-US" sz="1000" b="1" i="0" u="none" strike="noStrike" kern="1200" cap="none" spc="0" normalizeH="0" baseline="0" noProof="0">
                <a:ln>
                  <a:noFill/>
                </a:ln>
                <a:solidFill>
                  <a:srgbClr val="000000"/>
                </a:solidFill>
                <a:effectLst/>
                <a:uLnTx/>
                <a:uFillTx/>
                <a:latin typeface="Georgia"/>
                <a:ea typeface="+mn-ea"/>
                <a:cs typeface="+mn-cs"/>
              </a:rPr>
              <a:t>July 2015 </a:t>
            </a:r>
            <a:r>
              <a:rPr kumimoji="0" lang="en-US" sz="1000" b="0" i="0" u="none" strike="noStrike" kern="1200" cap="none" spc="0" normalizeH="0" baseline="0" noProof="0">
                <a:ln>
                  <a:noFill/>
                </a:ln>
                <a:solidFill>
                  <a:srgbClr val="000000"/>
                </a:solidFill>
                <a:effectLst/>
                <a:uLnTx/>
                <a:uFillTx/>
                <a:latin typeface="Georgia"/>
                <a:ea typeface="+mn-ea"/>
                <a:cs typeface="+mn-cs"/>
              </a:rPr>
              <a:t>First</a:t>
            </a:r>
            <a:r>
              <a:rPr kumimoji="0" lang="en-US" sz="1000" b="1" i="0" u="none" strike="noStrike" kern="1200" cap="none" spc="0" normalizeH="0" baseline="0" noProof="0">
                <a:ln>
                  <a:noFill/>
                </a:ln>
                <a:solidFill>
                  <a:srgbClr val="000000"/>
                </a:solidFill>
                <a:effectLst/>
                <a:uLnTx/>
                <a:uFillTx/>
                <a:latin typeface="Georgia"/>
                <a:ea typeface="+mn-ea"/>
                <a:cs typeface="+mn-cs"/>
              </a:rPr>
              <a:t> </a:t>
            </a:r>
            <a:r>
              <a:rPr kumimoji="0" lang="en-US" sz="1000" b="0" i="0" u="none" strike="noStrike" kern="1200" cap="none" spc="0" normalizeH="0" baseline="0" noProof="0">
                <a:ln>
                  <a:noFill/>
                </a:ln>
                <a:solidFill>
                  <a:srgbClr val="000000"/>
                </a:solidFill>
                <a:effectLst/>
                <a:uLnTx/>
                <a:uFillTx/>
                <a:latin typeface="Georgia"/>
                <a:ea typeface="+mn-ea"/>
                <a:cs typeface="+mn-cs"/>
              </a:rPr>
              <a:t>PCSK9 treatments approved</a:t>
            </a:r>
          </a:p>
        </p:txBody>
      </p:sp>
      <p:cxnSp>
        <p:nvCxnSpPr>
          <p:cNvPr id="111" name="Straight Arrow Connector 110">
            <a:extLst>
              <a:ext uri="{FF2B5EF4-FFF2-40B4-BE49-F238E27FC236}">
                <a16:creationId xmlns:a16="http://schemas.microsoft.com/office/drawing/2014/main" id="{4089EECF-9682-CABA-7513-74B8635C5F8D}"/>
              </a:ext>
            </a:extLst>
          </p:cNvPr>
          <p:cNvCxnSpPr/>
          <p:nvPr/>
        </p:nvCxnSpPr>
        <p:spPr>
          <a:xfrm flipV="1">
            <a:off x="1054517" y="2006110"/>
            <a:ext cx="356833" cy="257401"/>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12" name="Straight Arrow Connector 111">
            <a:extLst>
              <a:ext uri="{FF2B5EF4-FFF2-40B4-BE49-F238E27FC236}">
                <a16:creationId xmlns:a16="http://schemas.microsoft.com/office/drawing/2014/main" id="{7A869234-2E56-99FC-DE77-86D30F3BB398}"/>
              </a:ext>
            </a:extLst>
          </p:cNvPr>
          <p:cNvCxnSpPr>
            <a:cxnSpLocks/>
          </p:cNvCxnSpPr>
          <p:nvPr/>
        </p:nvCxnSpPr>
        <p:spPr>
          <a:xfrm>
            <a:off x="1033020" y="2438321"/>
            <a:ext cx="180566" cy="330513"/>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13" name="Straight Arrow Connector 112">
            <a:extLst>
              <a:ext uri="{FF2B5EF4-FFF2-40B4-BE49-F238E27FC236}">
                <a16:creationId xmlns:a16="http://schemas.microsoft.com/office/drawing/2014/main" id="{79C81D06-E4B3-0E73-C145-3439E172F9E3}"/>
              </a:ext>
            </a:extLst>
          </p:cNvPr>
          <p:cNvCxnSpPr>
            <a:cxnSpLocks/>
          </p:cNvCxnSpPr>
          <p:nvPr/>
        </p:nvCxnSpPr>
        <p:spPr>
          <a:xfrm flipV="1">
            <a:off x="1965945" y="2852370"/>
            <a:ext cx="696469" cy="3632"/>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14" name="Straight Arrow Connector 79">
            <a:extLst>
              <a:ext uri="{FF2B5EF4-FFF2-40B4-BE49-F238E27FC236}">
                <a16:creationId xmlns:a16="http://schemas.microsoft.com/office/drawing/2014/main" id="{E70434AC-6E69-9E98-962F-2F2343883D25}"/>
              </a:ext>
            </a:extLst>
          </p:cNvPr>
          <p:cNvCxnSpPr>
            <a:cxnSpLocks/>
          </p:cNvCxnSpPr>
          <p:nvPr/>
        </p:nvCxnSpPr>
        <p:spPr>
          <a:xfrm rot="5400000" flipH="1" flipV="1">
            <a:off x="2083079" y="2325641"/>
            <a:ext cx="707261" cy="322442"/>
          </a:xfrm>
          <a:prstGeom prst="bentConnector3">
            <a:avLst>
              <a:gd name="adj1" fmla="val 99813"/>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15" name="Straight Arrow Connector 79">
            <a:extLst>
              <a:ext uri="{FF2B5EF4-FFF2-40B4-BE49-F238E27FC236}">
                <a16:creationId xmlns:a16="http://schemas.microsoft.com/office/drawing/2014/main" id="{1C6B1F68-AAAC-FA92-257A-0BEC17C63902}"/>
              </a:ext>
            </a:extLst>
          </p:cNvPr>
          <p:cNvCxnSpPr>
            <a:cxnSpLocks/>
          </p:cNvCxnSpPr>
          <p:nvPr/>
        </p:nvCxnSpPr>
        <p:spPr>
          <a:xfrm>
            <a:off x="968532" y="3547124"/>
            <a:ext cx="392402" cy="320787"/>
          </a:xfrm>
          <a:prstGeom prst="bentConnector3">
            <a:avLst>
              <a:gd name="adj1" fmla="val 50000"/>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16" name="Straight Arrow Connector 115">
            <a:extLst>
              <a:ext uri="{FF2B5EF4-FFF2-40B4-BE49-F238E27FC236}">
                <a16:creationId xmlns:a16="http://schemas.microsoft.com/office/drawing/2014/main" id="{37AC9C6A-6BED-CE01-F8BE-F8E096023CB9}"/>
              </a:ext>
            </a:extLst>
          </p:cNvPr>
          <p:cNvCxnSpPr>
            <a:cxnSpLocks/>
          </p:cNvCxnSpPr>
          <p:nvPr/>
        </p:nvCxnSpPr>
        <p:spPr>
          <a:xfrm>
            <a:off x="2911768" y="3426228"/>
            <a:ext cx="4299" cy="470346"/>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17" name="Straight Arrow Connector 116">
            <a:extLst>
              <a:ext uri="{FF2B5EF4-FFF2-40B4-BE49-F238E27FC236}">
                <a16:creationId xmlns:a16="http://schemas.microsoft.com/office/drawing/2014/main" id="{F63794F1-FD2E-F8B8-4C05-A314065EE77C}"/>
              </a:ext>
            </a:extLst>
          </p:cNvPr>
          <p:cNvCxnSpPr>
            <a:cxnSpLocks/>
          </p:cNvCxnSpPr>
          <p:nvPr/>
        </p:nvCxnSpPr>
        <p:spPr>
          <a:xfrm flipV="1">
            <a:off x="3341687" y="3197411"/>
            <a:ext cx="238606" cy="315985"/>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18" name="Straight Arrow Connector 117">
            <a:extLst>
              <a:ext uri="{FF2B5EF4-FFF2-40B4-BE49-F238E27FC236}">
                <a16:creationId xmlns:a16="http://schemas.microsoft.com/office/drawing/2014/main" id="{9CB863C3-CB45-FB5D-CFBE-9E8FABE83B47}"/>
              </a:ext>
            </a:extLst>
          </p:cNvPr>
          <p:cNvCxnSpPr>
            <a:cxnSpLocks/>
          </p:cNvCxnSpPr>
          <p:nvPr/>
        </p:nvCxnSpPr>
        <p:spPr>
          <a:xfrm>
            <a:off x="3941794" y="3882045"/>
            <a:ext cx="1779" cy="455817"/>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19" name="Straight Arrow Connector 118">
            <a:extLst>
              <a:ext uri="{FF2B5EF4-FFF2-40B4-BE49-F238E27FC236}">
                <a16:creationId xmlns:a16="http://schemas.microsoft.com/office/drawing/2014/main" id="{6ACB3414-D0AE-6FA5-6272-7CD97C40FBFA}"/>
              </a:ext>
            </a:extLst>
          </p:cNvPr>
          <p:cNvCxnSpPr>
            <a:cxnSpLocks/>
          </p:cNvCxnSpPr>
          <p:nvPr/>
        </p:nvCxnSpPr>
        <p:spPr>
          <a:xfrm>
            <a:off x="4875323" y="4190767"/>
            <a:ext cx="278474" cy="588386"/>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20" name="Straight Arrow Connector 119">
            <a:extLst>
              <a:ext uri="{FF2B5EF4-FFF2-40B4-BE49-F238E27FC236}">
                <a16:creationId xmlns:a16="http://schemas.microsoft.com/office/drawing/2014/main" id="{671BD357-77D6-DFDC-C8A8-6E88F981EF85}"/>
              </a:ext>
            </a:extLst>
          </p:cNvPr>
          <p:cNvCxnSpPr>
            <a:cxnSpLocks/>
          </p:cNvCxnSpPr>
          <p:nvPr/>
        </p:nvCxnSpPr>
        <p:spPr>
          <a:xfrm flipV="1">
            <a:off x="4992576" y="3767637"/>
            <a:ext cx="10749" cy="359569"/>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21" name="Straight Arrow Connector 120">
            <a:extLst>
              <a:ext uri="{FF2B5EF4-FFF2-40B4-BE49-F238E27FC236}">
                <a16:creationId xmlns:a16="http://schemas.microsoft.com/office/drawing/2014/main" id="{709815D9-3E16-5D11-980E-3BD40F93D9ED}"/>
              </a:ext>
            </a:extLst>
          </p:cNvPr>
          <p:cNvCxnSpPr>
            <a:cxnSpLocks/>
          </p:cNvCxnSpPr>
          <p:nvPr/>
        </p:nvCxnSpPr>
        <p:spPr>
          <a:xfrm flipV="1">
            <a:off x="5151647" y="4081806"/>
            <a:ext cx="391226" cy="110776"/>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22" name="Straight Arrow Connector 121">
            <a:extLst>
              <a:ext uri="{FF2B5EF4-FFF2-40B4-BE49-F238E27FC236}">
                <a16:creationId xmlns:a16="http://schemas.microsoft.com/office/drawing/2014/main" id="{3F4E7694-08F9-5E25-C459-FA63ADAC845F}"/>
              </a:ext>
            </a:extLst>
          </p:cNvPr>
          <p:cNvCxnSpPr>
            <a:cxnSpLocks/>
          </p:cNvCxnSpPr>
          <p:nvPr/>
        </p:nvCxnSpPr>
        <p:spPr>
          <a:xfrm flipH="1" flipV="1">
            <a:off x="6775309" y="3180460"/>
            <a:ext cx="641" cy="1517349"/>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23" name="Straight Arrow Connector 116">
            <a:extLst>
              <a:ext uri="{FF2B5EF4-FFF2-40B4-BE49-F238E27FC236}">
                <a16:creationId xmlns:a16="http://schemas.microsoft.com/office/drawing/2014/main" id="{349D6C3C-6D62-0B10-1B2B-E1961F4BB81A}"/>
              </a:ext>
            </a:extLst>
          </p:cNvPr>
          <p:cNvCxnSpPr>
            <a:cxnSpLocks/>
          </p:cNvCxnSpPr>
          <p:nvPr/>
        </p:nvCxnSpPr>
        <p:spPr>
          <a:xfrm rot="16200000" flipV="1">
            <a:off x="5775115" y="2567680"/>
            <a:ext cx="1077497" cy="922894"/>
          </a:xfrm>
          <a:prstGeom prst="bentConnector3">
            <a:avLst>
              <a:gd name="adj1" fmla="val -146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24" name="Text Placeholder 2">
            <a:extLst>
              <a:ext uri="{FF2B5EF4-FFF2-40B4-BE49-F238E27FC236}">
                <a16:creationId xmlns:a16="http://schemas.microsoft.com/office/drawing/2014/main" id="{E51A4AE8-A184-DA3E-C4F1-BA0ECD51D85D}"/>
              </a:ext>
            </a:extLst>
          </p:cNvPr>
          <p:cNvSpPr txBox="1">
            <a:spLocks/>
          </p:cNvSpPr>
          <p:nvPr>
            <p:custDataLst>
              <p:tags r:id="rId28"/>
            </p:custDataLst>
          </p:nvPr>
        </p:nvSpPr>
        <p:spPr bwMode="auto">
          <a:xfrm>
            <a:off x="7552267" y="5592164"/>
            <a:ext cx="4094613" cy="319315"/>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ctr" anchorCtr="0">
            <a:no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0"/>
              </a:spcBef>
              <a:spcAft>
                <a:spcPts val="0"/>
              </a:spcAft>
              <a:buClr>
                <a:srgbClr val="4E2683"/>
              </a:buClr>
              <a:buSzPct val="100000"/>
              <a:buFont typeface="Verdana" panose="020B0604030504040204" pitchFamily="34" charset="0"/>
              <a:buNone/>
              <a:tabLst/>
              <a:defRPr/>
            </a:pPr>
            <a:r>
              <a:rPr kumimoji="0" lang="en-US" sz="1333" b="0" i="0" u="none" strike="noStrike" kern="1200" cap="none" spc="0" normalizeH="0" baseline="0" noProof="0">
                <a:ln>
                  <a:noFill/>
                </a:ln>
                <a:solidFill>
                  <a:srgbClr val="004F71"/>
                </a:solidFill>
                <a:effectLst/>
                <a:uLnTx/>
                <a:uFillTx/>
                <a:latin typeface="Georgia"/>
                <a:ea typeface="+mn-ea"/>
                <a:cs typeface="+mn-cs"/>
              </a:rPr>
              <a:t>CV= Cardiovascular, CHD= Coronary Heart Disease </a:t>
            </a:r>
          </a:p>
        </p:txBody>
      </p:sp>
      <p:sp>
        <p:nvSpPr>
          <p:cNvPr id="125" name="Rectangle 124">
            <a:extLst>
              <a:ext uri="{FF2B5EF4-FFF2-40B4-BE49-F238E27FC236}">
                <a16:creationId xmlns:a16="http://schemas.microsoft.com/office/drawing/2014/main" id="{805236C6-055F-0E08-9E47-F3F7BB13DBC5}"/>
              </a:ext>
            </a:extLst>
          </p:cNvPr>
          <p:cNvSpPr/>
          <p:nvPr/>
        </p:nvSpPr>
        <p:spPr>
          <a:xfrm>
            <a:off x="7680963" y="1643657"/>
            <a:ext cx="3946355" cy="3880593"/>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6" name="Rectangle 125">
            <a:extLst>
              <a:ext uri="{FF2B5EF4-FFF2-40B4-BE49-F238E27FC236}">
                <a16:creationId xmlns:a16="http://schemas.microsoft.com/office/drawing/2014/main" id="{FD15F446-3EE0-F0C0-F614-CBC8B4262ADE}"/>
              </a:ext>
            </a:extLst>
          </p:cNvPr>
          <p:cNvSpPr/>
          <p:nvPr/>
        </p:nvSpPr>
        <p:spPr>
          <a:xfrm>
            <a:off x="7800621" y="1970844"/>
            <a:ext cx="3730979" cy="8309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spAutoFit/>
          </a:bodyPr>
          <a:lstStyle/>
          <a:p>
            <a:pPr marL="0" marR="0" lvl="1" indent="0" algn="l" defTabSz="1219170" rtl="0" eaLnBrk="1" fontAlgn="auto" latinLnBrk="0" hangingPunct="1">
              <a:lnSpc>
                <a:spcPct val="100000"/>
              </a:lnSpc>
              <a:spcBef>
                <a:spcPts val="400"/>
              </a:spcBef>
              <a:spcAft>
                <a:spcPts val="4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CV medications are responsible for half of the 50% reduction in mortality from CHD over the past 20 years</a:t>
            </a:r>
            <a:r>
              <a:rPr kumimoji="0" lang="en-US" sz="1600" b="0" i="0" u="none" strike="noStrike" kern="1200" cap="none" spc="0" normalizeH="0" baseline="30000" noProof="0" dirty="0">
                <a:ln>
                  <a:noFill/>
                </a:ln>
                <a:solidFill>
                  <a:srgbClr val="000000"/>
                </a:solidFill>
                <a:effectLst/>
                <a:uLnTx/>
                <a:uFillTx/>
                <a:latin typeface="Georgia"/>
                <a:ea typeface="+mn-ea"/>
                <a:cs typeface="+mn-cs"/>
              </a:rPr>
              <a:t>2</a:t>
            </a:r>
          </a:p>
        </p:txBody>
      </p:sp>
      <p:sp>
        <p:nvSpPr>
          <p:cNvPr id="127" name="Rectangle 126">
            <a:extLst>
              <a:ext uri="{FF2B5EF4-FFF2-40B4-BE49-F238E27FC236}">
                <a16:creationId xmlns:a16="http://schemas.microsoft.com/office/drawing/2014/main" id="{3E5D5276-49DA-B4A6-AEB0-B36783B8D436}"/>
              </a:ext>
            </a:extLst>
          </p:cNvPr>
          <p:cNvSpPr/>
          <p:nvPr/>
        </p:nvSpPr>
        <p:spPr>
          <a:xfrm>
            <a:off x="7800621" y="3168455"/>
            <a:ext cx="3730979" cy="8309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spAutoFit/>
          </a:bodyPr>
          <a:lstStyle/>
          <a:p>
            <a:pPr marL="0" marR="0" lvl="1" indent="0" algn="l" defTabSz="1219170" rtl="0" eaLnBrk="1" fontAlgn="auto" latinLnBrk="0" hangingPunct="1">
              <a:lnSpc>
                <a:spcPct val="100000"/>
              </a:lnSpc>
              <a:spcBef>
                <a:spcPts val="400"/>
              </a:spcBef>
              <a:spcAft>
                <a:spcPts val="400"/>
              </a:spcAft>
              <a:buClrTx/>
              <a:buSzTx/>
              <a:buFontTx/>
              <a:buNone/>
              <a:tabLst/>
              <a:defRPr/>
            </a:pPr>
            <a:r>
              <a:rPr kumimoji="0" lang="en-US" sz="1600" b="0" i="0" u="none" strike="noStrike" kern="1200" cap="none" spc="0" normalizeH="0" baseline="0" noProof="0">
                <a:ln>
                  <a:noFill/>
                </a:ln>
                <a:solidFill>
                  <a:srgbClr val="000000"/>
                </a:solidFill>
                <a:effectLst/>
                <a:uLnTx/>
                <a:uFillTx/>
                <a:latin typeface="Georgia"/>
                <a:ea typeface="+mn-ea"/>
                <a:cs typeface="+mn-cs"/>
              </a:rPr>
              <a:t>Poor adherence to treatment of chronic diseases is a worldwide problem of striking magnitude</a:t>
            </a:r>
            <a:r>
              <a:rPr kumimoji="0" lang="en-US" sz="1600" b="0" i="0" u="none" strike="noStrike" kern="1200" cap="none" spc="0" normalizeH="0" baseline="30000" noProof="0">
                <a:ln>
                  <a:noFill/>
                </a:ln>
                <a:solidFill>
                  <a:srgbClr val="000000"/>
                </a:solidFill>
                <a:effectLst/>
                <a:uLnTx/>
                <a:uFillTx/>
                <a:latin typeface="Georgia"/>
                <a:ea typeface="+mn-ea"/>
                <a:cs typeface="+mn-cs"/>
              </a:rPr>
              <a:t>1</a:t>
            </a:r>
          </a:p>
        </p:txBody>
      </p:sp>
      <p:sp>
        <p:nvSpPr>
          <p:cNvPr id="128" name="Rectangle 127">
            <a:extLst>
              <a:ext uri="{FF2B5EF4-FFF2-40B4-BE49-F238E27FC236}">
                <a16:creationId xmlns:a16="http://schemas.microsoft.com/office/drawing/2014/main" id="{CAF34B5F-84E5-963D-8FFE-60FF80842F39}"/>
              </a:ext>
            </a:extLst>
          </p:cNvPr>
          <p:cNvSpPr/>
          <p:nvPr/>
        </p:nvSpPr>
        <p:spPr>
          <a:xfrm>
            <a:off x="7800621" y="4366065"/>
            <a:ext cx="3730979" cy="5847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spAutoFit/>
          </a:bodyPr>
          <a:lstStyle/>
          <a:p>
            <a:pPr marL="0" marR="0" lvl="1" indent="0" algn="l" defTabSz="1219170" rtl="0" eaLnBrk="1" fontAlgn="auto" latinLnBrk="0" hangingPunct="1">
              <a:lnSpc>
                <a:spcPct val="100000"/>
              </a:lnSpc>
              <a:spcBef>
                <a:spcPts val="400"/>
              </a:spcBef>
              <a:spcAft>
                <a:spcPts val="4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125,000 deaths per year in the US are due to medication non-adherence</a:t>
            </a:r>
            <a:r>
              <a:rPr kumimoji="0" lang="en-US" sz="1600" b="0" i="0" u="none" strike="noStrike" kern="1200" cap="none" spc="0" normalizeH="0" baseline="30000" noProof="0" dirty="0">
                <a:ln>
                  <a:noFill/>
                </a:ln>
                <a:solidFill>
                  <a:srgbClr val="000000"/>
                </a:solidFill>
                <a:effectLst/>
                <a:uLnTx/>
                <a:uFillTx/>
                <a:latin typeface="Georgia"/>
                <a:ea typeface="+mn-ea"/>
                <a:cs typeface="+mn-cs"/>
              </a:rPr>
              <a:t>3</a:t>
            </a:r>
          </a:p>
        </p:txBody>
      </p:sp>
      <p:cxnSp>
        <p:nvCxnSpPr>
          <p:cNvPr id="129" name="Straight Connector 128">
            <a:extLst>
              <a:ext uri="{FF2B5EF4-FFF2-40B4-BE49-F238E27FC236}">
                <a16:creationId xmlns:a16="http://schemas.microsoft.com/office/drawing/2014/main" id="{0B708135-5B65-3D1D-E1E8-5ED6C1A8A402}"/>
              </a:ext>
            </a:extLst>
          </p:cNvPr>
          <p:cNvCxnSpPr/>
          <p:nvPr/>
        </p:nvCxnSpPr>
        <p:spPr>
          <a:xfrm>
            <a:off x="7886068" y="2985149"/>
            <a:ext cx="3645532"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543DA3D9-C7AC-BEE3-5253-AAB7C14FBC0F}"/>
              </a:ext>
            </a:extLst>
          </p:cNvPr>
          <p:cNvCxnSpPr/>
          <p:nvPr/>
        </p:nvCxnSpPr>
        <p:spPr>
          <a:xfrm>
            <a:off x="7886068" y="4182759"/>
            <a:ext cx="3645532"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131" name="Group 130">
            <a:extLst>
              <a:ext uri="{FF2B5EF4-FFF2-40B4-BE49-F238E27FC236}">
                <a16:creationId xmlns:a16="http://schemas.microsoft.com/office/drawing/2014/main" id="{9DC47994-204E-713C-0575-6BC57DB7A3B2}"/>
              </a:ext>
            </a:extLst>
          </p:cNvPr>
          <p:cNvGrpSpPr/>
          <p:nvPr/>
        </p:nvGrpSpPr>
        <p:grpSpPr>
          <a:xfrm>
            <a:off x="7558285" y="2012284"/>
            <a:ext cx="246411" cy="246408"/>
            <a:chOff x="439557" y="1731286"/>
            <a:chExt cx="175977" cy="175977"/>
          </a:xfrm>
        </p:grpSpPr>
        <p:sp>
          <p:nvSpPr>
            <p:cNvPr id="132" name="Oval 131">
              <a:extLst>
                <a:ext uri="{FF2B5EF4-FFF2-40B4-BE49-F238E27FC236}">
                  <a16:creationId xmlns:a16="http://schemas.microsoft.com/office/drawing/2014/main" id="{1F18A387-2843-B6B3-2F18-E243FBB80A94}"/>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133" name="Oval 132">
              <a:extLst>
                <a:ext uri="{FF2B5EF4-FFF2-40B4-BE49-F238E27FC236}">
                  <a16:creationId xmlns:a16="http://schemas.microsoft.com/office/drawing/2014/main" id="{C3C383FE-C949-92EC-E2D2-1B7EB5353767}"/>
                </a:ext>
              </a:extLst>
            </p:cNvPr>
            <p:cNvSpPr/>
            <p:nvPr/>
          </p:nvSpPr>
          <p:spPr>
            <a:xfrm>
              <a:off x="469056" y="1760785"/>
              <a:ext cx="116979" cy="116979"/>
            </a:xfrm>
            <a:prstGeom prst="ellipse">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134" name="Group 133">
            <a:extLst>
              <a:ext uri="{FF2B5EF4-FFF2-40B4-BE49-F238E27FC236}">
                <a16:creationId xmlns:a16="http://schemas.microsoft.com/office/drawing/2014/main" id="{43D951F3-7006-843E-1FA5-CB4A7BFB2D8C}"/>
              </a:ext>
            </a:extLst>
          </p:cNvPr>
          <p:cNvGrpSpPr/>
          <p:nvPr/>
        </p:nvGrpSpPr>
        <p:grpSpPr>
          <a:xfrm>
            <a:off x="7558285" y="3231954"/>
            <a:ext cx="246411" cy="246408"/>
            <a:chOff x="439557" y="1731286"/>
            <a:chExt cx="175977" cy="175977"/>
          </a:xfrm>
        </p:grpSpPr>
        <p:sp>
          <p:nvSpPr>
            <p:cNvPr id="135" name="Oval 134">
              <a:extLst>
                <a:ext uri="{FF2B5EF4-FFF2-40B4-BE49-F238E27FC236}">
                  <a16:creationId xmlns:a16="http://schemas.microsoft.com/office/drawing/2014/main" id="{D082A764-0CAB-323C-F5DB-B35C68D6C173}"/>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136" name="Oval 135">
              <a:extLst>
                <a:ext uri="{FF2B5EF4-FFF2-40B4-BE49-F238E27FC236}">
                  <a16:creationId xmlns:a16="http://schemas.microsoft.com/office/drawing/2014/main" id="{1896950A-03F0-6DAF-3FEF-A08CA171C590}"/>
                </a:ext>
              </a:extLst>
            </p:cNvPr>
            <p:cNvSpPr/>
            <p:nvPr/>
          </p:nvSpPr>
          <p:spPr>
            <a:xfrm>
              <a:off x="469056" y="1760785"/>
              <a:ext cx="116979" cy="116979"/>
            </a:xfrm>
            <a:prstGeom prst="ellipse">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37" name="Group 136">
            <a:extLst>
              <a:ext uri="{FF2B5EF4-FFF2-40B4-BE49-F238E27FC236}">
                <a16:creationId xmlns:a16="http://schemas.microsoft.com/office/drawing/2014/main" id="{FCBBB3E7-A314-A4C9-843A-55FA0344699C}"/>
              </a:ext>
            </a:extLst>
          </p:cNvPr>
          <p:cNvGrpSpPr/>
          <p:nvPr/>
        </p:nvGrpSpPr>
        <p:grpSpPr>
          <a:xfrm>
            <a:off x="7558285" y="4426667"/>
            <a:ext cx="246411" cy="246408"/>
            <a:chOff x="439557" y="1731286"/>
            <a:chExt cx="175977" cy="175977"/>
          </a:xfrm>
        </p:grpSpPr>
        <p:sp>
          <p:nvSpPr>
            <p:cNvPr id="138" name="Oval 137">
              <a:extLst>
                <a:ext uri="{FF2B5EF4-FFF2-40B4-BE49-F238E27FC236}">
                  <a16:creationId xmlns:a16="http://schemas.microsoft.com/office/drawing/2014/main" id="{BC8E2596-FAF2-782D-D6C5-1BE1DEE5C698}"/>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139" name="Oval 138">
              <a:extLst>
                <a:ext uri="{FF2B5EF4-FFF2-40B4-BE49-F238E27FC236}">
                  <a16:creationId xmlns:a16="http://schemas.microsoft.com/office/drawing/2014/main" id="{F380C1B8-B134-05D3-BF93-6C6BB069C349}"/>
                </a:ext>
              </a:extLst>
            </p:cNvPr>
            <p:cNvSpPr/>
            <p:nvPr/>
          </p:nvSpPr>
          <p:spPr>
            <a:xfrm>
              <a:off x="469056" y="1760785"/>
              <a:ext cx="116979" cy="116979"/>
            </a:xfrm>
            <a:prstGeom prst="ellipse">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a:ea typeface="+mn-ea"/>
                <a:cs typeface="+mn-cs"/>
              </a:endParaRPr>
            </a:p>
          </p:txBody>
        </p:sp>
      </p:grpSp>
      <p:sp>
        <p:nvSpPr>
          <p:cNvPr id="9" name="Text Placeholder 7">
            <a:extLst>
              <a:ext uri="{FF2B5EF4-FFF2-40B4-BE49-F238E27FC236}">
                <a16:creationId xmlns:a16="http://schemas.microsoft.com/office/drawing/2014/main" id="{86BB9CE2-013E-209B-C2E0-F0BC3FF5E2C8}"/>
              </a:ext>
            </a:extLst>
          </p:cNvPr>
          <p:cNvSpPr txBox="1">
            <a:spLocks/>
          </p:cNvSpPr>
          <p:nvPr/>
        </p:nvSpPr>
        <p:spPr>
          <a:xfrm>
            <a:off x="670560" y="5980044"/>
            <a:ext cx="10035538" cy="528606"/>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defTabSz="1219170">
              <a:spcBef>
                <a:spcPts val="267"/>
              </a:spcBef>
            </a:pPr>
            <a:r>
              <a:rPr lang="en-US" sz="1050" dirty="0">
                <a:solidFill>
                  <a:srgbClr val="000000">
                    <a:lumMod val="65000"/>
                    <a:lumOff val="35000"/>
                  </a:srgbClr>
                </a:solidFill>
                <a:latin typeface="+mj-lt"/>
              </a:rPr>
              <a:t>1. Mensah GA, </a:t>
            </a:r>
            <a:r>
              <a:rPr lang="en-US" sz="1050" dirty="0" err="1">
                <a:solidFill>
                  <a:srgbClr val="000000">
                    <a:lumMod val="65000"/>
                    <a:lumOff val="35000"/>
                  </a:srgbClr>
                </a:solidFill>
                <a:latin typeface="+mj-lt"/>
              </a:rPr>
              <a:t>Sorlie</a:t>
            </a:r>
            <a:r>
              <a:rPr lang="en-US" sz="1050" dirty="0">
                <a:solidFill>
                  <a:srgbClr val="000000">
                    <a:lumMod val="65000"/>
                    <a:lumOff val="35000"/>
                  </a:srgbClr>
                </a:solidFill>
                <a:latin typeface="+mj-lt"/>
              </a:rPr>
              <a:t> PD, Fine LJ, et al. Decline in cardiovascular Mortality: Possible Causes and Implications. Circulation Research. 2017;120(2): 366-380; 2. McClellan M, Brown N, et al. Call to action; Urgent Challenges in Cardiovascular Disease. Circulation. 2019;139:e44-54;  3. Benjamin RM, Medication adherence: helping patients take their medicines As Directed - Public Health reports 2012</a:t>
            </a:r>
          </a:p>
        </p:txBody>
      </p:sp>
      <p:sp>
        <p:nvSpPr>
          <p:cNvPr id="2" name="TextBox 1">
            <a:extLst>
              <a:ext uri="{FF2B5EF4-FFF2-40B4-BE49-F238E27FC236}">
                <a16:creationId xmlns:a16="http://schemas.microsoft.com/office/drawing/2014/main" id="{BB96EBD6-0C2D-A436-4010-993B8FB299EE}"/>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dirty="0">
                <a:solidFill>
                  <a:srgbClr val="595959"/>
                </a:solidFill>
              </a:rPr>
              <a:t>GLO2241819</a:t>
            </a:r>
          </a:p>
        </p:txBody>
      </p:sp>
    </p:spTree>
    <p:extLst>
      <p:ext uri="{BB962C8B-B14F-4D97-AF65-F5344CB8AC3E}">
        <p14:creationId xmlns:p14="http://schemas.microsoft.com/office/powerpoint/2010/main" val="3532612959"/>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E6EDB15-E04B-06D4-3ADC-84DDE801E358}"/>
              </a:ext>
            </a:extLst>
          </p:cNvPr>
          <p:cNvGraphicFramePr>
            <a:graphicFrameLocks noChangeAspect="1"/>
          </p:cNvGraphicFramePr>
          <p:nvPr>
            <p:custDataLst>
              <p:tags r:id="rId1"/>
            </p:custDataLst>
            <p:extLst>
              <p:ext uri="{D42A27DB-BD31-4B8C-83A1-F6EECF244321}">
                <p14:modId xmlns:p14="http://schemas.microsoft.com/office/powerpoint/2010/main" val="166732880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BE6EDB15-E04B-06D4-3ADC-84DDE801E358}"/>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15A670D6-B6BA-0A52-D5B7-A327D63EDE1D}"/>
              </a:ext>
            </a:extLst>
          </p:cNvPr>
          <p:cNvSpPr>
            <a:spLocks noGrp="1"/>
          </p:cNvSpPr>
          <p:nvPr>
            <p:ph type="title"/>
          </p:nvPr>
        </p:nvSpPr>
        <p:spPr/>
        <p:txBody>
          <a:bodyPr vert="horz"/>
          <a:lstStyle/>
          <a:p>
            <a:r>
              <a:rPr lang="en-IN" dirty="0"/>
              <a:t>Intervention components: Practicalities</a:t>
            </a:r>
            <a:endParaRPr lang="en-US" dirty="0"/>
          </a:p>
        </p:txBody>
      </p:sp>
      <p:sp>
        <p:nvSpPr>
          <p:cNvPr id="6" name="Text Placeholder 4">
            <a:extLst>
              <a:ext uri="{FF2B5EF4-FFF2-40B4-BE49-F238E27FC236}">
                <a16:creationId xmlns:a16="http://schemas.microsoft.com/office/drawing/2014/main" id="{A5586EB9-DC07-EA54-92D0-423148F7AA6E}"/>
              </a:ext>
            </a:extLst>
          </p:cNvPr>
          <p:cNvSpPr txBox="1">
            <a:spLocks/>
          </p:cNvSpPr>
          <p:nvPr/>
        </p:nvSpPr>
        <p:spPr>
          <a:xfrm>
            <a:off x="748723" y="2509829"/>
            <a:ext cx="3441938" cy="2637784"/>
          </a:xfrm>
          <a:prstGeom prst="rect">
            <a:avLst/>
          </a:prstGeom>
        </p:spPr>
        <p:txBody>
          <a:bodyPr vert="horz" wrap="square" lIns="0" tIns="0" rIns="0" bIns="0" rtlCol="0">
            <a:noAutofit/>
          </a:bodyPr>
          <a:lstStyle>
            <a:lvl1pPr marL="0" indent="0" algn="l" defTabSz="685800" rtl="0" eaLnBrk="1" latinLnBrk="0" hangingPunct="1">
              <a:lnSpc>
                <a:spcPct val="100000"/>
              </a:lnSpc>
              <a:spcBef>
                <a:spcPts val="300"/>
              </a:spcBef>
              <a:buFont typeface="Arial" panose="020B0604020202020204" pitchFamily="34" charset="0"/>
              <a:buNone/>
              <a:defRPr lang="en-US" sz="1800" b="1" kern="1200" dirty="0" smtClean="0">
                <a:solidFill>
                  <a:schemeClr val="tx1"/>
                </a:solidFill>
                <a:latin typeface="+mn-lt"/>
                <a:ea typeface="+mn-ea"/>
                <a:cs typeface="+mn-cs"/>
              </a:defRPr>
            </a:lvl1pPr>
            <a:lvl2pPr marL="182880" indent="-182880" algn="l" defTabSz="685800" rtl="0" eaLnBrk="1" latinLnBrk="0" hangingPunct="1">
              <a:lnSpc>
                <a:spcPct val="100000"/>
              </a:lnSpc>
              <a:spcBef>
                <a:spcPts val="300"/>
              </a:spcBef>
              <a:buClr>
                <a:schemeClr val="tx2"/>
              </a:buClr>
              <a:buFont typeface="Wingdings" panose="05000000000000000000" pitchFamily="2" charset="2"/>
              <a:buChar char="§"/>
              <a:defRPr lang="en-US" sz="1800" kern="1200" dirty="0" smtClean="0">
                <a:solidFill>
                  <a:schemeClr val="tx1"/>
                </a:solidFill>
                <a:latin typeface="+mn-lt"/>
                <a:ea typeface="+mn-ea"/>
                <a:cs typeface="+mn-cs"/>
              </a:defRPr>
            </a:lvl2pPr>
            <a:lvl3pPr marL="365760" indent="-182880" algn="l" defTabSz="685800" rtl="0" eaLnBrk="1" latinLnBrk="0" hangingPunct="1">
              <a:lnSpc>
                <a:spcPct val="100000"/>
              </a:lnSpc>
              <a:spcBef>
                <a:spcPts val="300"/>
              </a:spcBef>
              <a:buClr>
                <a:schemeClr val="tx2"/>
              </a:buClr>
              <a:buFont typeface="Calibri" panose="020F0502020204030204" pitchFamily="34" charset="0"/>
              <a:buChar char="‒"/>
              <a:defRPr lang="en-US" sz="1800" kern="1200" dirty="0" smtClean="0">
                <a:solidFill>
                  <a:schemeClr val="tx1"/>
                </a:solidFill>
                <a:latin typeface="+mn-lt"/>
                <a:ea typeface="+mn-ea"/>
                <a:cs typeface="+mn-cs"/>
              </a:defRPr>
            </a:lvl3pPr>
            <a:lvl4pPr marL="548640" indent="-182880" algn="l" defTabSz="685800" rtl="0" eaLnBrk="1" latinLnBrk="0" hangingPunct="1">
              <a:lnSpc>
                <a:spcPct val="100000"/>
              </a:lnSpc>
              <a:spcBef>
                <a:spcPts val="300"/>
              </a:spcBef>
              <a:buClr>
                <a:schemeClr val="tx2"/>
              </a:buClr>
              <a:buFont typeface="Arial" panose="020B0604020202020204" pitchFamily="34" charset="0"/>
              <a:buChar char="•"/>
              <a:defRPr lang="en-US" sz="1800" kern="1200" dirty="0" smtClean="0">
                <a:solidFill>
                  <a:schemeClr val="tx1"/>
                </a:solidFill>
                <a:latin typeface="+mn-lt"/>
                <a:ea typeface="+mn-ea"/>
                <a:cs typeface="+mn-cs"/>
              </a:defRPr>
            </a:lvl4pPr>
            <a:lvl5pPr marL="731520" indent="-182880" algn="l" defTabSz="685800" rtl="0" eaLnBrk="1" latinLnBrk="0" hangingPunct="1">
              <a:lnSpc>
                <a:spcPct val="100000"/>
              </a:lnSpc>
              <a:spcBef>
                <a:spcPts val="300"/>
              </a:spcBef>
              <a:buClr>
                <a:schemeClr val="tx2"/>
              </a:buClr>
              <a:buFont typeface="Helvetica" panose="020B0604020202020204" pitchFamily="2" charset="0"/>
              <a:buChar char="▫"/>
              <a:defRPr lang="en-US" sz="1800" kern="1200" dirty="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226478" marR="0" lvl="1" indent="-226478" algn="l" defTabSz="1219170" rtl="0" eaLnBrk="1" fontAlgn="auto" latinLnBrk="0" hangingPunct="1">
              <a:lnSpc>
                <a:spcPct val="100000"/>
              </a:lnSpc>
              <a:spcBef>
                <a:spcPts val="800"/>
              </a:spcBef>
              <a:spcAft>
                <a:spcPts val="800"/>
              </a:spcAft>
              <a:buClr>
                <a:srgbClr val="000000"/>
              </a:buClr>
              <a:buSzTx/>
              <a:buFont typeface="Arial" panose="020B0604020202020204" pitchFamily="34" charset="0"/>
              <a:buChar char="•"/>
              <a:tabLst/>
              <a:defRPr/>
            </a:pPr>
            <a:r>
              <a:rPr kumimoji="0" lang="en-US" sz="1867" b="0" i="0" u="none" strike="noStrike" kern="1200" cap="none" spc="0" normalizeH="0" baseline="0" noProof="0" dirty="0">
                <a:ln>
                  <a:noFill/>
                </a:ln>
                <a:solidFill>
                  <a:srgbClr val="000000"/>
                </a:solidFill>
                <a:effectLst/>
                <a:uLnTx/>
                <a:uFillTx/>
                <a:latin typeface="Georgia"/>
                <a:ea typeface="+mn-ea"/>
                <a:cs typeface="+mn-cs"/>
              </a:rPr>
              <a:t>Pillbox organizer</a:t>
            </a:r>
          </a:p>
          <a:p>
            <a:pPr marL="226478" marR="0" lvl="1" indent="-226478" algn="l" defTabSz="1219170" rtl="0" eaLnBrk="1" fontAlgn="auto" latinLnBrk="0" hangingPunct="1">
              <a:lnSpc>
                <a:spcPct val="100000"/>
              </a:lnSpc>
              <a:spcBef>
                <a:spcPts val="800"/>
              </a:spcBef>
              <a:spcAft>
                <a:spcPts val="800"/>
              </a:spcAft>
              <a:buClr>
                <a:srgbClr val="000000"/>
              </a:buClr>
              <a:buSzTx/>
              <a:buFont typeface="Arial" panose="020B0604020202020204" pitchFamily="34" charset="0"/>
              <a:buChar char="•"/>
              <a:tabLst/>
              <a:defRPr/>
            </a:pPr>
            <a:r>
              <a:rPr kumimoji="0" lang="en-US" sz="1867" b="0" i="0" u="none" strike="noStrike" kern="1200" cap="none" spc="0" normalizeH="0" baseline="0" noProof="0" dirty="0">
                <a:ln>
                  <a:noFill/>
                </a:ln>
                <a:solidFill>
                  <a:srgbClr val="000000"/>
                </a:solidFill>
                <a:effectLst/>
                <a:uLnTx/>
                <a:uFillTx/>
                <a:latin typeface="Georgia"/>
                <a:ea typeface="+mn-ea"/>
                <a:cs typeface="+mn-cs"/>
              </a:rPr>
              <a:t>Text reminders</a:t>
            </a:r>
          </a:p>
          <a:p>
            <a:pPr marL="226478" marR="0" lvl="1" indent="-226478" algn="l" defTabSz="1219170" rtl="0" eaLnBrk="1" fontAlgn="auto" latinLnBrk="0" hangingPunct="1">
              <a:lnSpc>
                <a:spcPct val="100000"/>
              </a:lnSpc>
              <a:spcBef>
                <a:spcPts val="800"/>
              </a:spcBef>
              <a:spcAft>
                <a:spcPts val="800"/>
              </a:spcAft>
              <a:buClr>
                <a:srgbClr val="000000"/>
              </a:buClr>
              <a:buSzTx/>
              <a:buFont typeface="Arial" panose="020B0604020202020204" pitchFamily="34" charset="0"/>
              <a:buChar char="•"/>
              <a:tabLst/>
              <a:defRPr/>
            </a:pPr>
            <a:r>
              <a:rPr kumimoji="0" lang="en-US" sz="1867" b="0" i="0" u="none" strike="noStrike" kern="1200" cap="none" spc="0" normalizeH="0" baseline="0" noProof="0" dirty="0">
                <a:ln>
                  <a:noFill/>
                </a:ln>
                <a:solidFill>
                  <a:srgbClr val="000000"/>
                </a:solidFill>
                <a:effectLst/>
                <a:uLnTx/>
                <a:uFillTx/>
                <a:latin typeface="Georgia"/>
                <a:ea typeface="+mn-ea"/>
                <a:cs typeface="+mn-cs"/>
              </a:rPr>
              <a:t>Provide feedback </a:t>
            </a:r>
            <a:br>
              <a:rPr kumimoji="0" lang="en-US" sz="1867" b="0" i="0" u="none" strike="noStrike" kern="1200" cap="none" spc="0" normalizeH="0" baseline="0" noProof="0" dirty="0">
                <a:ln>
                  <a:noFill/>
                </a:ln>
                <a:solidFill>
                  <a:srgbClr val="000000"/>
                </a:solidFill>
                <a:effectLst/>
                <a:uLnTx/>
                <a:uFillTx/>
                <a:latin typeface="Georgia"/>
                <a:ea typeface="+mn-ea"/>
                <a:cs typeface="+mn-cs"/>
              </a:rPr>
            </a:br>
            <a:r>
              <a:rPr kumimoji="0" lang="en-US" sz="1867" b="0" i="0" u="none" strike="noStrike" kern="1200" cap="none" spc="0" normalizeH="0" baseline="0" noProof="0" dirty="0">
                <a:ln>
                  <a:noFill/>
                </a:ln>
                <a:solidFill>
                  <a:srgbClr val="000000"/>
                </a:solidFill>
                <a:effectLst/>
                <a:uLnTx/>
                <a:uFillTx/>
                <a:latin typeface="Georgia"/>
                <a:ea typeface="+mn-ea"/>
                <a:cs typeface="+mn-cs"/>
              </a:rPr>
              <a:t>on adherence </a:t>
            </a:r>
          </a:p>
          <a:p>
            <a:pPr marL="226478" marR="0" lvl="1" indent="-226478" algn="l" defTabSz="1219170" rtl="0" eaLnBrk="1" fontAlgn="auto" latinLnBrk="0" hangingPunct="1">
              <a:lnSpc>
                <a:spcPct val="100000"/>
              </a:lnSpc>
              <a:spcBef>
                <a:spcPts val="800"/>
              </a:spcBef>
              <a:spcAft>
                <a:spcPts val="800"/>
              </a:spcAft>
              <a:buClr>
                <a:srgbClr val="000000"/>
              </a:buClr>
              <a:buSzTx/>
              <a:buFont typeface="Arial" panose="020B0604020202020204" pitchFamily="34" charset="0"/>
              <a:buChar char="•"/>
              <a:tabLst/>
              <a:defRPr/>
            </a:pPr>
            <a:endParaRPr kumimoji="0" lang="en-US" sz="1867" b="0" i="0" u="none" strike="noStrike" kern="1200" cap="none" spc="0" normalizeH="0" baseline="0" noProof="0" dirty="0">
              <a:ln>
                <a:noFill/>
              </a:ln>
              <a:solidFill>
                <a:srgbClr val="000000"/>
              </a:solidFill>
              <a:effectLst/>
              <a:uLnTx/>
              <a:uFillTx/>
              <a:latin typeface="Georgia"/>
              <a:ea typeface="+mn-ea"/>
              <a:cs typeface="+mn-cs"/>
            </a:endParaRPr>
          </a:p>
        </p:txBody>
      </p:sp>
      <p:sp>
        <p:nvSpPr>
          <p:cNvPr id="7" name="Rectangle: Top Corners Rounded 6">
            <a:extLst>
              <a:ext uri="{FF2B5EF4-FFF2-40B4-BE49-F238E27FC236}">
                <a16:creationId xmlns:a16="http://schemas.microsoft.com/office/drawing/2014/main" id="{582B6693-CF8A-ACA3-329A-1CDA684C4F6F}"/>
              </a:ext>
            </a:extLst>
          </p:cNvPr>
          <p:cNvSpPr/>
          <p:nvPr/>
        </p:nvSpPr>
        <p:spPr>
          <a:xfrm rot="5400000">
            <a:off x="1920205" y="198062"/>
            <a:ext cx="868880" cy="3369437"/>
          </a:xfrm>
          <a:prstGeom prst="round2SameRect">
            <a:avLst>
              <a:gd name="adj1" fmla="val 50000"/>
              <a:gd name="adj2" fmla="val 0"/>
            </a:avLst>
          </a:prstGeom>
          <a:gradFill flip="none" rotWithShape="1">
            <a:gsLst>
              <a:gs pos="0">
                <a:schemeClr val="accent3"/>
              </a:gs>
              <a:gs pos="100000">
                <a:schemeClr val="accent2"/>
              </a:gs>
            </a:gsLst>
            <a:lin ang="0" scaled="1"/>
            <a:tileRect/>
          </a:gradFill>
          <a:ln>
            <a:noFill/>
          </a:ln>
        </p:spPr>
        <p:txBody>
          <a:bodyPr vert="vert270" lIns="0" tIns="91440" rIns="0" bIns="9144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867" b="0" i="0" u="none" strike="noStrike" kern="0" cap="none" spc="0" normalizeH="0" baseline="0" noProof="0" dirty="0">
                <a:ln>
                  <a:noFill/>
                </a:ln>
                <a:solidFill>
                  <a:srgbClr val="FFFFFF"/>
                </a:solidFill>
                <a:effectLst/>
                <a:uLnTx/>
                <a:uFillTx/>
                <a:latin typeface="Georgia"/>
                <a:ea typeface="+mn-ea"/>
                <a:cs typeface="+mn-cs"/>
              </a:rPr>
              <a:t>Forgetting</a:t>
            </a:r>
          </a:p>
        </p:txBody>
      </p:sp>
      <p:sp>
        <p:nvSpPr>
          <p:cNvPr id="8" name="Rectangle: Top Corners Rounded 7">
            <a:extLst>
              <a:ext uri="{FF2B5EF4-FFF2-40B4-BE49-F238E27FC236}">
                <a16:creationId xmlns:a16="http://schemas.microsoft.com/office/drawing/2014/main" id="{A24589A9-8147-BD77-3A44-4A37EA3BCBC0}"/>
              </a:ext>
            </a:extLst>
          </p:cNvPr>
          <p:cNvSpPr/>
          <p:nvPr/>
        </p:nvSpPr>
        <p:spPr>
          <a:xfrm rot="5400000">
            <a:off x="9426760" y="198061"/>
            <a:ext cx="868880" cy="3369438"/>
          </a:xfrm>
          <a:prstGeom prst="round2SameRect">
            <a:avLst>
              <a:gd name="adj1" fmla="val 50000"/>
              <a:gd name="adj2" fmla="val 0"/>
            </a:avLst>
          </a:prstGeom>
          <a:gradFill flip="none" rotWithShape="1">
            <a:gsLst>
              <a:gs pos="0">
                <a:schemeClr val="accent3"/>
              </a:gs>
              <a:gs pos="100000">
                <a:schemeClr val="accent2"/>
              </a:gs>
            </a:gsLst>
            <a:lin ang="0" scaled="1"/>
            <a:tileRect/>
          </a:gradFill>
          <a:ln>
            <a:noFill/>
          </a:ln>
        </p:spPr>
        <p:txBody>
          <a:bodyPr vert="vert270" lIns="0" tIns="91440" rIns="0" bIns="9144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867" b="0" i="0" u="none" strike="noStrike" kern="0" cap="none" spc="0" normalizeH="0" baseline="0" noProof="0" dirty="0">
                <a:ln>
                  <a:noFill/>
                </a:ln>
                <a:solidFill>
                  <a:srgbClr val="FFFFFF"/>
                </a:solidFill>
                <a:effectLst/>
                <a:uLnTx/>
                <a:uFillTx/>
                <a:latin typeface="Georgia"/>
                <a:ea typeface="+mn-ea"/>
                <a:cs typeface="+mn-cs"/>
              </a:rPr>
              <a:t>Lack of social support</a:t>
            </a:r>
          </a:p>
        </p:txBody>
      </p:sp>
      <p:sp>
        <p:nvSpPr>
          <p:cNvPr id="9" name="Text Placeholder 4">
            <a:extLst>
              <a:ext uri="{FF2B5EF4-FFF2-40B4-BE49-F238E27FC236}">
                <a16:creationId xmlns:a16="http://schemas.microsoft.com/office/drawing/2014/main" id="{77D27B74-9E18-F325-EDDD-B9DAD9D4C5DB}"/>
              </a:ext>
            </a:extLst>
          </p:cNvPr>
          <p:cNvSpPr txBox="1">
            <a:spLocks/>
          </p:cNvSpPr>
          <p:nvPr/>
        </p:nvSpPr>
        <p:spPr>
          <a:xfrm>
            <a:off x="8279027" y="2509828"/>
            <a:ext cx="3085516" cy="2637785"/>
          </a:xfrm>
          <a:prstGeom prst="rect">
            <a:avLst/>
          </a:prstGeom>
        </p:spPr>
        <p:txBody>
          <a:bodyPr vert="horz" wrap="square" lIns="0" tIns="0" rIns="0" bIns="0" rtlCol="0">
            <a:noAutofit/>
          </a:bodyPr>
          <a:lstStyle>
            <a:lvl1pPr marL="0" indent="0" algn="l" defTabSz="685800" rtl="0" eaLnBrk="1" latinLnBrk="0" hangingPunct="1">
              <a:lnSpc>
                <a:spcPct val="100000"/>
              </a:lnSpc>
              <a:spcBef>
                <a:spcPts val="300"/>
              </a:spcBef>
              <a:buFont typeface="Arial" panose="020B0604020202020204" pitchFamily="34" charset="0"/>
              <a:buNone/>
              <a:defRPr lang="en-US" sz="1800" b="1" kern="1200" dirty="0" smtClean="0">
                <a:solidFill>
                  <a:schemeClr val="tx1"/>
                </a:solidFill>
                <a:latin typeface="+mn-lt"/>
                <a:ea typeface="+mn-ea"/>
                <a:cs typeface="+mn-cs"/>
              </a:defRPr>
            </a:lvl1pPr>
            <a:lvl2pPr marL="182880" indent="-182880" algn="l" defTabSz="685800" rtl="0" eaLnBrk="1" latinLnBrk="0" hangingPunct="1">
              <a:lnSpc>
                <a:spcPct val="100000"/>
              </a:lnSpc>
              <a:spcBef>
                <a:spcPts val="300"/>
              </a:spcBef>
              <a:buClr>
                <a:schemeClr val="tx2"/>
              </a:buClr>
              <a:buFont typeface="Wingdings" panose="05000000000000000000" pitchFamily="2" charset="2"/>
              <a:buChar char="§"/>
              <a:defRPr lang="en-US" sz="1800" kern="1200" dirty="0" smtClean="0">
                <a:solidFill>
                  <a:schemeClr val="tx1"/>
                </a:solidFill>
                <a:latin typeface="+mn-lt"/>
                <a:ea typeface="+mn-ea"/>
                <a:cs typeface="+mn-cs"/>
              </a:defRPr>
            </a:lvl2pPr>
            <a:lvl3pPr marL="365760" indent="-182880" algn="l" defTabSz="685800" rtl="0" eaLnBrk="1" latinLnBrk="0" hangingPunct="1">
              <a:lnSpc>
                <a:spcPct val="100000"/>
              </a:lnSpc>
              <a:spcBef>
                <a:spcPts val="300"/>
              </a:spcBef>
              <a:buClr>
                <a:schemeClr val="tx2"/>
              </a:buClr>
              <a:buFont typeface="Calibri" panose="020F0502020204030204" pitchFamily="34" charset="0"/>
              <a:buChar char="‒"/>
              <a:defRPr lang="en-US" sz="1800" kern="1200" dirty="0" smtClean="0">
                <a:solidFill>
                  <a:schemeClr val="tx1"/>
                </a:solidFill>
                <a:latin typeface="+mn-lt"/>
                <a:ea typeface="+mn-ea"/>
                <a:cs typeface="+mn-cs"/>
              </a:defRPr>
            </a:lvl3pPr>
            <a:lvl4pPr marL="548640" indent="-182880" algn="l" defTabSz="685800" rtl="0" eaLnBrk="1" latinLnBrk="0" hangingPunct="1">
              <a:lnSpc>
                <a:spcPct val="100000"/>
              </a:lnSpc>
              <a:spcBef>
                <a:spcPts val="300"/>
              </a:spcBef>
              <a:buClr>
                <a:schemeClr val="tx2"/>
              </a:buClr>
              <a:buFont typeface="Arial" panose="020B0604020202020204" pitchFamily="34" charset="0"/>
              <a:buChar char="•"/>
              <a:defRPr lang="en-US" sz="1800" kern="1200" dirty="0" smtClean="0">
                <a:solidFill>
                  <a:schemeClr val="tx1"/>
                </a:solidFill>
                <a:latin typeface="+mn-lt"/>
                <a:ea typeface="+mn-ea"/>
                <a:cs typeface="+mn-cs"/>
              </a:defRPr>
            </a:lvl4pPr>
            <a:lvl5pPr marL="731520" indent="-182880" algn="l" defTabSz="685800" rtl="0" eaLnBrk="1" latinLnBrk="0" hangingPunct="1">
              <a:lnSpc>
                <a:spcPct val="100000"/>
              </a:lnSpc>
              <a:spcBef>
                <a:spcPts val="300"/>
              </a:spcBef>
              <a:buClr>
                <a:schemeClr val="tx2"/>
              </a:buClr>
              <a:buFont typeface="Helvetica" panose="020B0604020202020204" pitchFamily="2" charset="0"/>
              <a:buChar char="▫"/>
              <a:defRPr lang="en-US" sz="1800" kern="1200" dirty="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226478" marR="0" lvl="1" indent="-226478" algn="l" defTabSz="1219170" rtl="0" eaLnBrk="1" fontAlgn="auto" latinLnBrk="0" hangingPunct="1">
              <a:lnSpc>
                <a:spcPct val="100000"/>
              </a:lnSpc>
              <a:spcBef>
                <a:spcPts val="800"/>
              </a:spcBef>
              <a:spcAft>
                <a:spcPts val="800"/>
              </a:spcAft>
              <a:buClr>
                <a:srgbClr val="000000"/>
              </a:buClr>
              <a:buSzTx/>
              <a:buFont typeface="Arial" panose="020B0604020202020204" pitchFamily="34" charset="0"/>
              <a:buChar char="•"/>
              <a:tabLst/>
              <a:defRPr/>
            </a:pPr>
            <a:r>
              <a:rPr kumimoji="0" lang="en-US" sz="1867" b="0" i="0" u="none" strike="noStrike" kern="1200" cap="none" spc="0" normalizeH="0" baseline="0" noProof="0" dirty="0">
                <a:ln>
                  <a:noFill/>
                </a:ln>
                <a:solidFill>
                  <a:srgbClr val="000000"/>
                </a:solidFill>
                <a:effectLst/>
                <a:uLnTx/>
                <a:uFillTx/>
                <a:latin typeface="Georgia"/>
                <a:ea typeface="+mn-ea"/>
                <a:cs typeface="+mn-cs"/>
              </a:rPr>
              <a:t>Identify potential sources of support</a:t>
            </a:r>
          </a:p>
          <a:p>
            <a:pPr marL="226478" marR="0" lvl="1" indent="-226478" algn="l" defTabSz="1219170" rtl="0" eaLnBrk="1" fontAlgn="auto" latinLnBrk="0" hangingPunct="1">
              <a:lnSpc>
                <a:spcPct val="100000"/>
              </a:lnSpc>
              <a:spcBef>
                <a:spcPts val="800"/>
              </a:spcBef>
              <a:spcAft>
                <a:spcPts val="800"/>
              </a:spcAft>
              <a:buClr>
                <a:srgbClr val="000000"/>
              </a:buClr>
              <a:buSzTx/>
              <a:buFont typeface="Arial" panose="020B0604020202020204" pitchFamily="34" charset="0"/>
              <a:buChar char="•"/>
              <a:tabLst/>
              <a:defRPr/>
            </a:pPr>
            <a:r>
              <a:rPr kumimoji="0" lang="en-US" sz="1867" b="0" i="0" u="none" strike="noStrike" kern="1200" cap="none" spc="0" normalizeH="0" baseline="0" noProof="0" dirty="0">
                <a:ln>
                  <a:noFill/>
                </a:ln>
                <a:solidFill>
                  <a:srgbClr val="000000"/>
                </a:solidFill>
                <a:effectLst/>
                <a:uLnTx/>
                <a:uFillTx/>
                <a:latin typeface="Georgia"/>
                <a:ea typeface="+mn-ea"/>
                <a:cs typeface="+mn-cs"/>
              </a:rPr>
              <a:t>Encourage use of support </a:t>
            </a:r>
          </a:p>
        </p:txBody>
      </p:sp>
      <p:sp>
        <p:nvSpPr>
          <p:cNvPr id="10" name="Rectangle: Top Corners Rounded 9">
            <a:extLst>
              <a:ext uri="{FF2B5EF4-FFF2-40B4-BE49-F238E27FC236}">
                <a16:creationId xmlns:a16="http://schemas.microsoft.com/office/drawing/2014/main" id="{AA85E33B-3EB2-9F83-0E3B-C50FC168A957}"/>
              </a:ext>
            </a:extLst>
          </p:cNvPr>
          <p:cNvSpPr/>
          <p:nvPr/>
        </p:nvSpPr>
        <p:spPr>
          <a:xfrm rot="5400000">
            <a:off x="5607567" y="198062"/>
            <a:ext cx="868880" cy="3369437"/>
          </a:xfrm>
          <a:prstGeom prst="round2SameRect">
            <a:avLst>
              <a:gd name="adj1" fmla="val 50000"/>
              <a:gd name="adj2" fmla="val 0"/>
            </a:avLst>
          </a:prstGeom>
          <a:gradFill flip="none" rotWithShape="1">
            <a:gsLst>
              <a:gs pos="0">
                <a:schemeClr val="accent3"/>
              </a:gs>
              <a:gs pos="100000">
                <a:schemeClr val="accent2"/>
              </a:gs>
            </a:gsLst>
            <a:lin ang="0" scaled="1"/>
            <a:tileRect/>
          </a:gradFill>
          <a:ln>
            <a:noFill/>
          </a:ln>
        </p:spPr>
        <p:txBody>
          <a:bodyPr vert="vert270" lIns="0" tIns="91440" rIns="0" bIns="9144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867" b="0" i="0" u="none" strike="noStrike" kern="0" cap="none" spc="0" normalizeH="0" baseline="0" noProof="0">
                <a:ln>
                  <a:noFill/>
                </a:ln>
                <a:solidFill>
                  <a:srgbClr val="FFFFFF"/>
                </a:solidFill>
                <a:effectLst/>
                <a:uLnTx/>
                <a:uFillTx/>
                <a:latin typeface="Georgia"/>
                <a:ea typeface="+mn-ea"/>
                <a:cs typeface="+mn-cs"/>
              </a:rPr>
              <a:t>Environmental/</a:t>
            </a:r>
            <a:br>
              <a:rPr kumimoji="0" lang="en-US" sz="1867" b="0" i="0" u="none" strike="noStrike" kern="0" cap="none" spc="0" normalizeH="0" baseline="0" noProof="0">
                <a:ln>
                  <a:noFill/>
                </a:ln>
                <a:solidFill>
                  <a:srgbClr val="FFFFFF"/>
                </a:solidFill>
                <a:effectLst/>
                <a:uLnTx/>
                <a:uFillTx/>
                <a:latin typeface="Georgia"/>
                <a:ea typeface="+mn-ea"/>
                <a:cs typeface="+mn-cs"/>
              </a:rPr>
            </a:br>
            <a:r>
              <a:rPr kumimoji="0" lang="en-US" sz="1867" b="0" i="0" u="none" strike="noStrike" kern="0" cap="none" spc="0" normalizeH="0" baseline="0" noProof="0">
                <a:ln>
                  <a:noFill/>
                </a:ln>
                <a:solidFill>
                  <a:srgbClr val="FFFFFF"/>
                </a:solidFill>
                <a:effectLst/>
                <a:uLnTx/>
                <a:uFillTx/>
                <a:latin typeface="Georgia"/>
                <a:ea typeface="+mn-ea"/>
                <a:cs typeface="+mn-cs"/>
              </a:rPr>
              <a:t>contextual barriers</a:t>
            </a:r>
          </a:p>
        </p:txBody>
      </p:sp>
      <p:cxnSp>
        <p:nvCxnSpPr>
          <p:cNvPr id="11" name="Straight Connector 10">
            <a:extLst>
              <a:ext uri="{FF2B5EF4-FFF2-40B4-BE49-F238E27FC236}">
                <a16:creationId xmlns:a16="http://schemas.microsoft.com/office/drawing/2014/main" id="{B77D3F19-8A11-D91F-F46C-006E3DE9432B}"/>
              </a:ext>
            </a:extLst>
          </p:cNvPr>
          <p:cNvCxnSpPr>
            <a:cxnSpLocks/>
          </p:cNvCxnSpPr>
          <p:nvPr/>
        </p:nvCxnSpPr>
        <p:spPr>
          <a:xfrm>
            <a:off x="669926" y="1448340"/>
            <a:ext cx="0" cy="3699274"/>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141112E-DB64-7869-8BBB-4C117EE453AF}"/>
              </a:ext>
            </a:extLst>
          </p:cNvPr>
          <p:cNvCxnSpPr>
            <a:cxnSpLocks/>
          </p:cNvCxnSpPr>
          <p:nvPr/>
        </p:nvCxnSpPr>
        <p:spPr>
          <a:xfrm>
            <a:off x="4357288" y="1448340"/>
            <a:ext cx="0" cy="3699274"/>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68D422F0-A750-F77B-3082-86FE3D30450C}"/>
              </a:ext>
            </a:extLst>
          </p:cNvPr>
          <p:cNvCxnSpPr>
            <a:cxnSpLocks/>
          </p:cNvCxnSpPr>
          <p:nvPr/>
        </p:nvCxnSpPr>
        <p:spPr>
          <a:xfrm>
            <a:off x="8176481" y="1448340"/>
            <a:ext cx="0" cy="3699274"/>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14" name="Text Placeholder 4">
            <a:extLst>
              <a:ext uri="{FF2B5EF4-FFF2-40B4-BE49-F238E27FC236}">
                <a16:creationId xmlns:a16="http://schemas.microsoft.com/office/drawing/2014/main" id="{4795CC80-7AE0-4E61-A1E3-A90BD325EEE6}"/>
              </a:ext>
            </a:extLst>
          </p:cNvPr>
          <p:cNvSpPr txBox="1">
            <a:spLocks/>
          </p:cNvSpPr>
          <p:nvPr/>
        </p:nvSpPr>
        <p:spPr>
          <a:xfrm>
            <a:off x="4459834" y="2484580"/>
            <a:ext cx="3544911" cy="2914131"/>
          </a:xfrm>
          <a:prstGeom prst="rect">
            <a:avLst/>
          </a:prstGeom>
        </p:spPr>
        <p:txBody>
          <a:bodyPr vert="horz" wrap="square" lIns="0" tIns="0" rIns="0" bIns="0" rtlCol="0">
            <a:noAutofit/>
          </a:bodyPr>
          <a:lstStyle>
            <a:lvl1pPr marL="0" indent="0" algn="l" defTabSz="685800" rtl="0" eaLnBrk="1" latinLnBrk="0" hangingPunct="1">
              <a:lnSpc>
                <a:spcPct val="100000"/>
              </a:lnSpc>
              <a:spcBef>
                <a:spcPts val="300"/>
              </a:spcBef>
              <a:buFont typeface="Arial" panose="020B0604020202020204" pitchFamily="34" charset="0"/>
              <a:buNone/>
              <a:defRPr lang="en-US" sz="1800" b="1" kern="1200" dirty="0" smtClean="0">
                <a:solidFill>
                  <a:schemeClr val="tx1"/>
                </a:solidFill>
                <a:latin typeface="+mn-lt"/>
                <a:ea typeface="+mn-ea"/>
                <a:cs typeface="+mn-cs"/>
              </a:defRPr>
            </a:lvl1pPr>
            <a:lvl2pPr marL="182880" indent="-182880" algn="l" defTabSz="685800" rtl="0" eaLnBrk="1" latinLnBrk="0" hangingPunct="1">
              <a:lnSpc>
                <a:spcPct val="100000"/>
              </a:lnSpc>
              <a:spcBef>
                <a:spcPts val="300"/>
              </a:spcBef>
              <a:buClr>
                <a:schemeClr val="tx2"/>
              </a:buClr>
              <a:buFont typeface="Wingdings" panose="05000000000000000000" pitchFamily="2" charset="2"/>
              <a:buChar char="§"/>
              <a:defRPr lang="en-US" sz="1800" kern="1200" dirty="0" smtClean="0">
                <a:solidFill>
                  <a:schemeClr val="tx1"/>
                </a:solidFill>
                <a:latin typeface="+mn-lt"/>
                <a:ea typeface="+mn-ea"/>
                <a:cs typeface="+mn-cs"/>
              </a:defRPr>
            </a:lvl2pPr>
            <a:lvl3pPr marL="365760" indent="-182880" algn="l" defTabSz="685800" rtl="0" eaLnBrk="1" latinLnBrk="0" hangingPunct="1">
              <a:lnSpc>
                <a:spcPct val="100000"/>
              </a:lnSpc>
              <a:spcBef>
                <a:spcPts val="300"/>
              </a:spcBef>
              <a:buClr>
                <a:schemeClr val="tx2"/>
              </a:buClr>
              <a:buFont typeface="Calibri" panose="020F0502020204030204" pitchFamily="34" charset="0"/>
              <a:buChar char="‒"/>
              <a:defRPr lang="en-US" sz="1800" kern="1200" dirty="0" smtClean="0">
                <a:solidFill>
                  <a:schemeClr val="tx1"/>
                </a:solidFill>
                <a:latin typeface="+mn-lt"/>
                <a:ea typeface="+mn-ea"/>
                <a:cs typeface="+mn-cs"/>
              </a:defRPr>
            </a:lvl3pPr>
            <a:lvl4pPr marL="548640" indent="-182880" algn="l" defTabSz="685800" rtl="0" eaLnBrk="1" latinLnBrk="0" hangingPunct="1">
              <a:lnSpc>
                <a:spcPct val="100000"/>
              </a:lnSpc>
              <a:spcBef>
                <a:spcPts val="300"/>
              </a:spcBef>
              <a:buClr>
                <a:schemeClr val="tx2"/>
              </a:buClr>
              <a:buFont typeface="Arial" panose="020B0604020202020204" pitchFamily="34" charset="0"/>
              <a:buChar char="•"/>
              <a:defRPr lang="en-US" sz="1800" kern="1200" dirty="0" smtClean="0">
                <a:solidFill>
                  <a:schemeClr val="tx1"/>
                </a:solidFill>
                <a:latin typeface="+mn-lt"/>
                <a:ea typeface="+mn-ea"/>
                <a:cs typeface="+mn-cs"/>
              </a:defRPr>
            </a:lvl4pPr>
            <a:lvl5pPr marL="731520" indent="-182880" algn="l" defTabSz="685800" rtl="0" eaLnBrk="1" latinLnBrk="0" hangingPunct="1">
              <a:lnSpc>
                <a:spcPct val="100000"/>
              </a:lnSpc>
              <a:spcBef>
                <a:spcPts val="300"/>
              </a:spcBef>
              <a:buClr>
                <a:schemeClr val="tx2"/>
              </a:buClr>
              <a:buFont typeface="Helvetica" panose="020B0604020202020204" pitchFamily="2" charset="0"/>
              <a:buChar char="▫"/>
              <a:defRPr lang="en-US" sz="1800" kern="1200" dirty="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226478" marR="0" lvl="1" indent="-226478" algn="l" defTabSz="1219170" rtl="0" eaLnBrk="1" fontAlgn="auto" latinLnBrk="0" hangingPunct="1">
              <a:lnSpc>
                <a:spcPct val="100000"/>
              </a:lnSpc>
              <a:spcBef>
                <a:spcPts val="800"/>
              </a:spcBef>
              <a:spcAft>
                <a:spcPts val="800"/>
              </a:spcAft>
              <a:buClr>
                <a:srgbClr val="000000"/>
              </a:buClr>
              <a:buSzTx/>
              <a:buFont typeface="Arial" panose="020B0604020202020204" pitchFamily="34" charset="0"/>
              <a:buChar char="•"/>
              <a:tabLst/>
              <a:defRPr/>
            </a:pPr>
            <a:r>
              <a:rPr kumimoji="0" lang="en-US" sz="1867" b="0" i="0" u="none" strike="noStrike" kern="1200" cap="none" spc="0" normalizeH="0" baseline="0" noProof="0" dirty="0">
                <a:ln>
                  <a:noFill/>
                </a:ln>
                <a:solidFill>
                  <a:srgbClr val="000000"/>
                </a:solidFill>
                <a:effectLst/>
                <a:uLnTx/>
                <a:uFillTx/>
                <a:latin typeface="Georgia"/>
                <a:ea typeface="+mn-ea"/>
                <a:cs typeface="+mn-cs"/>
              </a:rPr>
              <a:t>Identify environmental/</a:t>
            </a:r>
            <a:br>
              <a:rPr kumimoji="0" lang="en-US" sz="1867" b="0" i="0" u="none" strike="noStrike" kern="1200" cap="none" spc="0" normalizeH="0" baseline="0" noProof="0" dirty="0">
                <a:ln>
                  <a:noFill/>
                </a:ln>
                <a:solidFill>
                  <a:srgbClr val="000000"/>
                </a:solidFill>
                <a:effectLst/>
                <a:uLnTx/>
                <a:uFillTx/>
                <a:latin typeface="Georgia"/>
                <a:ea typeface="+mn-ea"/>
                <a:cs typeface="+mn-cs"/>
              </a:rPr>
            </a:br>
            <a:r>
              <a:rPr kumimoji="0" lang="en-US" sz="1867" b="0" i="0" u="none" strike="noStrike" kern="1200" cap="none" spc="0" normalizeH="0" baseline="0" noProof="0" dirty="0">
                <a:ln>
                  <a:noFill/>
                </a:ln>
                <a:solidFill>
                  <a:srgbClr val="000000"/>
                </a:solidFill>
                <a:effectLst/>
                <a:uLnTx/>
                <a:uFillTx/>
                <a:latin typeface="Georgia"/>
                <a:ea typeface="+mn-ea"/>
                <a:cs typeface="+mn-cs"/>
              </a:rPr>
              <a:t>contextual barriers</a:t>
            </a:r>
          </a:p>
          <a:p>
            <a:pPr marL="226478" marR="0" lvl="1" indent="-226478" algn="l" defTabSz="1219170" rtl="0" eaLnBrk="1" fontAlgn="auto" latinLnBrk="0" hangingPunct="1">
              <a:lnSpc>
                <a:spcPct val="100000"/>
              </a:lnSpc>
              <a:spcBef>
                <a:spcPts val="800"/>
              </a:spcBef>
              <a:spcAft>
                <a:spcPts val="800"/>
              </a:spcAft>
              <a:buClr>
                <a:srgbClr val="000000"/>
              </a:buClr>
              <a:buSzTx/>
              <a:buFont typeface="Arial" panose="020B0604020202020204" pitchFamily="34" charset="0"/>
              <a:buChar char="•"/>
              <a:tabLst/>
              <a:defRPr/>
            </a:pPr>
            <a:r>
              <a:rPr kumimoji="0" lang="en-US" sz="1867" b="0" i="0" u="none" strike="noStrike" kern="1200" cap="none" spc="0" normalizeH="0" baseline="0" noProof="0" dirty="0">
                <a:ln>
                  <a:noFill/>
                </a:ln>
                <a:solidFill>
                  <a:srgbClr val="000000"/>
                </a:solidFill>
                <a:effectLst/>
                <a:uLnTx/>
                <a:uFillTx/>
                <a:latin typeface="Georgia"/>
                <a:ea typeface="+mn-ea"/>
                <a:cs typeface="+mn-cs"/>
              </a:rPr>
              <a:t>Develop and review action plans (when, where and how </a:t>
            </a:r>
            <a:br>
              <a:rPr kumimoji="0" lang="en-US" sz="1867" b="0" i="0" u="none" strike="noStrike" kern="1200" cap="none" spc="0" normalizeH="0" baseline="0" noProof="0" dirty="0">
                <a:ln>
                  <a:noFill/>
                </a:ln>
                <a:solidFill>
                  <a:srgbClr val="000000"/>
                </a:solidFill>
                <a:effectLst/>
                <a:uLnTx/>
                <a:uFillTx/>
                <a:latin typeface="Georgia"/>
                <a:ea typeface="+mn-ea"/>
                <a:cs typeface="+mn-cs"/>
              </a:rPr>
            </a:br>
            <a:r>
              <a:rPr kumimoji="0" lang="en-US" sz="1867" b="0" i="0" u="none" strike="noStrike" kern="1200" cap="none" spc="0" normalizeH="0" baseline="0" noProof="0" dirty="0">
                <a:ln>
                  <a:noFill/>
                </a:ln>
                <a:solidFill>
                  <a:srgbClr val="000000"/>
                </a:solidFill>
                <a:effectLst/>
                <a:uLnTx/>
                <a:uFillTx/>
                <a:latin typeface="Georgia"/>
                <a:ea typeface="+mn-ea"/>
                <a:cs typeface="+mn-cs"/>
              </a:rPr>
              <a:t>to take treatment)</a:t>
            </a:r>
          </a:p>
          <a:p>
            <a:pPr marL="226478" marR="0" lvl="1" indent="-226478" algn="l" defTabSz="1219170" rtl="0" eaLnBrk="1" fontAlgn="auto" latinLnBrk="0" hangingPunct="1">
              <a:lnSpc>
                <a:spcPct val="100000"/>
              </a:lnSpc>
              <a:spcBef>
                <a:spcPts val="800"/>
              </a:spcBef>
              <a:spcAft>
                <a:spcPts val="800"/>
              </a:spcAft>
              <a:buClr>
                <a:srgbClr val="000000"/>
              </a:buClr>
              <a:buSzTx/>
              <a:buFont typeface="Arial" panose="020B0604020202020204" pitchFamily="34" charset="0"/>
              <a:buChar char="•"/>
              <a:tabLst/>
              <a:defRPr/>
            </a:pPr>
            <a:r>
              <a:rPr kumimoji="0" lang="en-US" sz="1867" b="0" i="0" u="none" strike="noStrike" kern="1200" cap="none" spc="0" normalizeH="0" baseline="0" noProof="0" dirty="0">
                <a:ln>
                  <a:noFill/>
                </a:ln>
                <a:solidFill>
                  <a:srgbClr val="000000"/>
                </a:solidFill>
                <a:effectLst/>
                <a:uLnTx/>
                <a:uFillTx/>
                <a:latin typeface="Georgia"/>
                <a:ea typeface="+mn-ea"/>
                <a:cs typeface="+mn-cs"/>
              </a:rPr>
              <a:t>Link behavior with prompts and cues</a:t>
            </a:r>
          </a:p>
          <a:p>
            <a:pPr marL="226478" marR="0" lvl="1" indent="-226478" algn="l" defTabSz="1219170" rtl="0" eaLnBrk="1" fontAlgn="auto" latinLnBrk="0" hangingPunct="1">
              <a:lnSpc>
                <a:spcPct val="100000"/>
              </a:lnSpc>
              <a:spcBef>
                <a:spcPts val="800"/>
              </a:spcBef>
              <a:spcAft>
                <a:spcPts val="800"/>
              </a:spcAft>
              <a:buClr>
                <a:srgbClr val="000000"/>
              </a:buClr>
              <a:buSzTx/>
              <a:buFont typeface="Arial" panose="020B0604020202020204" pitchFamily="34" charset="0"/>
              <a:buChar char="•"/>
              <a:tabLst/>
              <a:defRPr/>
            </a:pPr>
            <a:endParaRPr kumimoji="0" lang="en-US" sz="1867" b="0" i="0" u="none" strike="noStrike" kern="1200" cap="none" spc="0" normalizeH="0" baseline="0" noProof="0" dirty="0">
              <a:ln>
                <a:noFill/>
              </a:ln>
              <a:solidFill>
                <a:srgbClr val="000000"/>
              </a:solidFill>
              <a:effectLst/>
              <a:uLnTx/>
              <a:uFillTx/>
              <a:latin typeface="Georgia"/>
              <a:ea typeface="+mn-ea"/>
              <a:cs typeface="+mn-cs"/>
            </a:endParaRPr>
          </a:p>
        </p:txBody>
      </p:sp>
      <p:sp>
        <p:nvSpPr>
          <p:cNvPr id="3" name="Text Placeholder 7">
            <a:extLst>
              <a:ext uri="{FF2B5EF4-FFF2-40B4-BE49-F238E27FC236}">
                <a16:creationId xmlns:a16="http://schemas.microsoft.com/office/drawing/2014/main" id="{3118D7DE-591C-F2EB-9ED3-022D77F63B18}"/>
              </a:ext>
            </a:extLst>
          </p:cNvPr>
          <p:cNvSpPr txBox="1">
            <a:spLocks/>
          </p:cNvSpPr>
          <p:nvPr/>
        </p:nvSpPr>
        <p:spPr>
          <a:xfrm>
            <a:off x="670559" y="5834619"/>
            <a:ext cx="10035538" cy="674031"/>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1. Horne R. Compliance adherence &amp; concordance In: Taylor K &amp; Harding G, editors. Pharmacy Practice 2nd ed: Routledge; 2015; 2. NICE. Clinical guideline 76: Medicine adherence: involving patients in decisions about prescribed medicines and supporting adherence. London: National Institute for Health and Clinical Excellence; 2009. [Accessed October 2021]; 3. Horne R, et al  . Supporting Adherence to Medicines for Long-Term Conditions: A Perceptions and Practicalities Approach Based on an Extended Common-Sense Model. European Psychologist 2019 24: 82-96</a:t>
            </a:r>
          </a:p>
        </p:txBody>
      </p:sp>
      <p:sp>
        <p:nvSpPr>
          <p:cNvPr id="16" name="TextBox 15">
            <a:extLst>
              <a:ext uri="{FF2B5EF4-FFF2-40B4-BE49-F238E27FC236}">
                <a16:creationId xmlns:a16="http://schemas.microsoft.com/office/drawing/2014/main" id="{4C2FFBAE-1A01-BDBA-6852-5F0FB35974A6}"/>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dirty="0">
                <a:solidFill>
                  <a:srgbClr val="595959"/>
                </a:solidFill>
              </a:rPr>
              <a:t>GLO2248421</a:t>
            </a:r>
          </a:p>
        </p:txBody>
      </p:sp>
    </p:spTree>
    <p:extLst>
      <p:ext uri="{BB962C8B-B14F-4D97-AF65-F5344CB8AC3E}">
        <p14:creationId xmlns:p14="http://schemas.microsoft.com/office/powerpoint/2010/main" val="893983810"/>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14FAFABA-C4C2-4086-62FF-3B6FB7778926}"/>
              </a:ext>
            </a:extLst>
          </p:cNvPr>
          <p:cNvGraphicFramePr>
            <a:graphicFrameLocks noChangeAspect="1"/>
          </p:cNvGraphicFramePr>
          <p:nvPr>
            <p:custDataLst>
              <p:tags r:id="rId1"/>
            </p:custDataLst>
            <p:extLst>
              <p:ext uri="{D42A27DB-BD31-4B8C-83A1-F6EECF244321}">
                <p14:modId xmlns:p14="http://schemas.microsoft.com/office/powerpoint/2010/main" val="354098217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14FAFABA-C4C2-4086-62FF-3B6FB7778926}"/>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2B55ADA2-14AE-C4D0-034A-795E841D6F1E}"/>
              </a:ext>
            </a:extLst>
          </p:cNvPr>
          <p:cNvSpPr>
            <a:spLocks noGrp="1"/>
          </p:cNvSpPr>
          <p:nvPr>
            <p:ph type="title"/>
          </p:nvPr>
        </p:nvSpPr>
        <p:spPr/>
        <p:txBody>
          <a:bodyPr vert="horz"/>
          <a:lstStyle/>
          <a:p>
            <a:r>
              <a:rPr lang="en-US" dirty="0" err="1"/>
              <a:t>PaPA</a:t>
            </a:r>
            <a:r>
              <a:rPr lang="en-US" dirty="0"/>
              <a:t>-based interventions</a:t>
            </a:r>
            <a:r>
              <a:rPr lang="en-US" baseline="30000" dirty="0"/>
              <a:t>1</a:t>
            </a:r>
            <a:r>
              <a:rPr lang="en-US" dirty="0"/>
              <a:t> can improve adherence and be cost effective</a:t>
            </a:r>
            <a:r>
              <a:rPr lang="en-US" baseline="30000" dirty="0"/>
              <a:t>2-4</a:t>
            </a:r>
            <a:endParaRPr lang="en-US" dirty="0"/>
          </a:p>
        </p:txBody>
      </p:sp>
      <p:sp>
        <p:nvSpPr>
          <p:cNvPr id="6" name="Text Placeholder 5">
            <a:extLst>
              <a:ext uri="{FF2B5EF4-FFF2-40B4-BE49-F238E27FC236}">
                <a16:creationId xmlns:a16="http://schemas.microsoft.com/office/drawing/2014/main" id="{A30B4373-DA7D-1BA7-A934-23993A8765E3}"/>
              </a:ext>
            </a:extLst>
          </p:cNvPr>
          <p:cNvSpPr txBox="1">
            <a:spLocks/>
          </p:cNvSpPr>
          <p:nvPr/>
        </p:nvSpPr>
        <p:spPr>
          <a:xfrm>
            <a:off x="670559" y="1457145"/>
            <a:ext cx="10937239" cy="519936"/>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8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Increasing </a:t>
            </a:r>
            <a:r>
              <a:rPr kumimoji="0" lang="en-US" sz="1800" b="0" i="0" u="none" strike="noStrike" kern="1200" cap="none" spc="0" normalizeH="0" baseline="0" noProof="0" dirty="0" err="1">
                <a:ln>
                  <a:noFill/>
                </a:ln>
                <a:solidFill>
                  <a:prstClr val="white"/>
                </a:solidFill>
                <a:effectLst/>
                <a:uLnTx/>
                <a:uFillTx/>
                <a:latin typeface="Georgia"/>
                <a:ea typeface="+mn-ea"/>
                <a:cs typeface="Calibri" panose="020F0502020204030204" pitchFamily="34" charset="0"/>
              </a:rPr>
              <a:t>programme</a:t>
            </a:r>
            <a:r>
              <a:rPr kumimoji="0" lang="en-US" sz="18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 efficacy &amp; value</a:t>
            </a:r>
          </a:p>
        </p:txBody>
      </p:sp>
      <p:grpSp>
        <p:nvGrpSpPr>
          <p:cNvPr id="7" name="Group 6">
            <a:extLst>
              <a:ext uri="{FF2B5EF4-FFF2-40B4-BE49-F238E27FC236}">
                <a16:creationId xmlns:a16="http://schemas.microsoft.com/office/drawing/2014/main" id="{3B2D5F2E-D963-2C5F-0975-AB92626CB392}"/>
              </a:ext>
            </a:extLst>
          </p:cNvPr>
          <p:cNvGrpSpPr/>
          <p:nvPr/>
        </p:nvGrpSpPr>
        <p:grpSpPr>
          <a:xfrm>
            <a:off x="2516909" y="2108511"/>
            <a:ext cx="8558979" cy="1340368"/>
            <a:chOff x="1887681" y="1579160"/>
            <a:chExt cx="6312883" cy="1005276"/>
          </a:xfrm>
        </p:grpSpPr>
        <p:sp>
          <p:nvSpPr>
            <p:cNvPr id="8" name="Freeform: Shape 7">
              <a:extLst>
                <a:ext uri="{FF2B5EF4-FFF2-40B4-BE49-F238E27FC236}">
                  <a16:creationId xmlns:a16="http://schemas.microsoft.com/office/drawing/2014/main" id="{E7472248-5A97-3EC6-BB28-1A39E73A4428}"/>
                </a:ext>
              </a:extLst>
            </p:cNvPr>
            <p:cNvSpPr/>
            <p:nvPr/>
          </p:nvSpPr>
          <p:spPr>
            <a:xfrm>
              <a:off x="1887681" y="1712481"/>
              <a:ext cx="1006712" cy="871955"/>
            </a:xfrm>
            <a:custGeom>
              <a:avLst/>
              <a:gdLst>
                <a:gd name="connsiteX0" fmla="*/ 503356 w 1006712"/>
                <a:gd name="connsiteY0" fmla="*/ 0 h 871955"/>
                <a:gd name="connsiteX1" fmla="*/ 0 w 1006712"/>
                <a:gd name="connsiteY1" fmla="*/ 871956 h 871955"/>
                <a:gd name="connsiteX2" fmla="*/ 285367 w 1006712"/>
                <a:gd name="connsiteY2" fmla="*/ 871956 h 871955"/>
                <a:gd name="connsiteX3" fmla="*/ 1006712 w 1006712"/>
                <a:gd name="connsiteY3" fmla="*/ 871956 h 871955"/>
              </a:gdLst>
              <a:ahLst/>
              <a:cxnLst>
                <a:cxn ang="0">
                  <a:pos x="connsiteX0" y="connsiteY0"/>
                </a:cxn>
                <a:cxn ang="0">
                  <a:pos x="connsiteX1" y="connsiteY1"/>
                </a:cxn>
                <a:cxn ang="0">
                  <a:pos x="connsiteX2" y="connsiteY2"/>
                </a:cxn>
                <a:cxn ang="0">
                  <a:pos x="connsiteX3" y="connsiteY3"/>
                </a:cxn>
              </a:cxnLst>
              <a:rect l="l" t="t" r="r" b="b"/>
              <a:pathLst>
                <a:path w="1006712" h="871955">
                  <a:moveTo>
                    <a:pt x="503356" y="0"/>
                  </a:moveTo>
                  <a:lnTo>
                    <a:pt x="0" y="871956"/>
                  </a:lnTo>
                  <a:cubicBezTo>
                    <a:pt x="91952" y="871956"/>
                    <a:pt x="187470" y="871956"/>
                    <a:pt x="285367" y="871956"/>
                  </a:cubicBezTo>
                  <a:cubicBezTo>
                    <a:pt x="511679" y="871956"/>
                    <a:pt x="764150" y="871956"/>
                    <a:pt x="1006712" y="871956"/>
                  </a:cubicBezTo>
                </a:path>
              </a:pathLst>
            </a:custGeom>
            <a:noFill/>
            <a:ln w="31632" cap="rnd">
              <a:solidFill>
                <a:srgbClr val="5BC2E7"/>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Georgia"/>
                <a:ea typeface="+mn-ea"/>
                <a:cs typeface="+mn-cs"/>
              </a:endParaRPr>
            </a:p>
          </p:txBody>
        </p:sp>
        <p:grpSp>
          <p:nvGrpSpPr>
            <p:cNvPr id="9" name="Graphic 3">
              <a:extLst>
                <a:ext uri="{FF2B5EF4-FFF2-40B4-BE49-F238E27FC236}">
                  <a16:creationId xmlns:a16="http://schemas.microsoft.com/office/drawing/2014/main" id="{9F62AD3B-9C92-9CD8-EDB3-B8C83405DFEA}"/>
                </a:ext>
              </a:extLst>
            </p:cNvPr>
            <p:cNvGrpSpPr/>
            <p:nvPr/>
          </p:nvGrpSpPr>
          <p:grpSpPr>
            <a:xfrm>
              <a:off x="2445336" y="1831384"/>
              <a:ext cx="380489" cy="634149"/>
              <a:chOff x="2445336" y="1831384"/>
              <a:chExt cx="380489" cy="634149"/>
            </a:xfrm>
            <a:noFill/>
          </p:grpSpPr>
          <p:sp>
            <p:nvSpPr>
              <p:cNvPr id="12" name="Freeform: Shape 11">
                <a:extLst>
                  <a:ext uri="{FF2B5EF4-FFF2-40B4-BE49-F238E27FC236}">
                    <a16:creationId xmlns:a16="http://schemas.microsoft.com/office/drawing/2014/main" id="{3F66CAC6-B714-ED04-3999-11F9D3C3B2D8}"/>
                  </a:ext>
                </a:extLst>
              </p:cNvPr>
              <p:cNvSpPr/>
              <p:nvPr/>
            </p:nvSpPr>
            <p:spPr>
              <a:xfrm>
                <a:off x="2459604" y="1831384"/>
                <a:ext cx="366221" cy="634149"/>
              </a:xfrm>
              <a:custGeom>
                <a:avLst/>
                <a:gdLst>
                  <a:gd name="connsiteX0" fmla="*/ 366221 w 366221"/>
                  <a:gd name="connsiteY0" fmla="*/ 634150 h 634149"/>
                  <a:gd name="connsiteX1" fmla="*/ 0 w 366221"/>
                  <a:gd name="connsiteY1" fmla="*/ 0 h 634149"/>
                </a:gdLst>
                <a:ahLst/>
                <a:cxnLst>
                  <a:cxn ang="0">
                    <a:pos x="connsiteX0" y="connsiteY0"/>
                  </a:cxn>
                  <a:cxn ang="0">
                    <a:pos x="connsiteX1" y="connsiteY1"/>
                  </a:cxn>
                </a:cxnLst>
                <a:rect l="l" t="t" r="r" b="b"/>
                <a:pathLst>
                  <a:path w="366221" h="634149">
                    <a:moveTo>
                      <a:pt x="366221" y="634150"/>
                    </a:moveTo>
                    <a:lnTo>
                      <a:pt x="0" y="0"/>
                    </a:lnTo>
                  </a:path>
                </a:pathLst>
              </a:custGeom>
              <a:ln w="31632" cap="rnd">
                <a:solidFill>
                  <a:srgbClr val="5BC2E7"/>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Georgia"/>
                  <a:ea typeface="+mn-ea"/>
                  <a:cs typeface="+mn-cs"/>
                </a:endParaRPr>
              </a:p>
            </p:txBody>
          </p:sp>
          <p:sp>
            <p:nvSpPr>
              <p:cNvPr id="13" name="Freeform: Shape 12">
                <a:extLst>
                  <a:ext uri="{FF2B5EF4-FFF2-40B4-BE49-F238E27FC236}">
                    <a16:creationId xmlns:a16="http://schemas.microsoft.com/office/drawing/2014/main" id="{EA36BADE-FFFC-6BD5-7AA1-595E0FC2272D}"/>
                  </a:ext>
                </a:extLst>
              </p:cNvPr>
              <p:cNvSpPr/>
              <p:nvPr/>
            </p:nvSpPr>
            <p:spPr>
              <a:xfrm>
                <a:off x="2445336" y="1831384"/>
                <a:ext cx="66585" cy="52317"/>
              </a:xfrm>
              <a:custGeom>
                <a:avLst/>
                <a:gdLst>
                  <a:gd name="connsiteX0" fmla="*/ 66586 w 66585"/>
                  <a:gd name="connsiteY0" fmla="*/ 14268 h 52317"/>
                  <a:gd name="connsiteX1" fmla="*/ 14268 w 66585"/>
                  <a:gd name="connsiteY1" fmla="*/ 0 h 52317"/>
                  <a:gd name="connsiteX2" fmla="*/ 0 w 66585"/>
                  <a:gd name="connsiteY2" fmla="*/ 52317 h 52317"/>
                </a:gdLst>
                <a:ahLst/>
                <a:cxnLst>
                  <a:cxn ang="0">
                    <a:pos x="connsiteX0" y="connsiteY0"/>
                  </a:cxn>
                  <a:cxn ang="0">
                    <a:pos x="connsiteX1" y="connsiteY1"/>
                  </a:cxn>
                  <a:cxn ang="0">
                    <a:pos x="connsiteX2" y="connsiteY2"/>
                  </a:cxn>
                </a:cxnLst>
                <a:rect l="l" t="t" r="r" b="b"/>
                <a:pathLst>
                  <a:path w="66585" h="52317">
                    <a:moveTo>
                      <a:pt x="66586" y="14268"/>
                    </a:moveTo>
                    <a:lnTo>
                      <a:pt x="14268" y="0"/>
                    </a:lnTo>
                    <a:lnTo>
                      <a:pt x="0" y="52317"/>
                    </a:lnTo>
                  </a:path>
                </a:pathLst>
              </a:custGeom>
              <a:noFill/>
              <a:ln w="31632" cap="rnd">
                <a:solidFill>
                  <a:srgbClr val="5BC2E7"/>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Georgia"/>
                  <a:ea typeface="+mn-ea"/>
                  <a:cs typeface="+mn-cs"/>
                </a:endParaRPr>
              </a:p>
            </p:txBody>
          </p:sp>
        </p:grpSp>
        <p:sp>
          <p:nvSpPr>
            <p:cNvPr id="10" name="Rectangle 9">
              <a:extLst>
                <a:ext uri="{FF2B5EF4-FFF2-40B4-BE49-F238E27FC236}">
                  <a16:creationId xmlns:a16="http://schemas.microsoft.com/office/drawing/2014/main" id="{DADA927E-4C84-7918-41F4-DEB15E31F967}"/>
                </a:ext>
              </a:extLst>
            </p:cNvPr>
            <p:cNvSpPr/>
            <p:nvPr/>
          </p:nvSpPr>
          <p:spPr>
            <a:xfrm>
              <a:off x="3966519" y="1579160"/>
              <a:ext cx="4234045" cy="60015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48000" rIns="0" bIns="48000" rtlCol="0" anchor="ctr">
              <a:spAutoFit/>
            </a:bodyPr>
            <a:lstStyle/>
            <a:p>
              <a:pPr marL="0" marR="0" lvl="0" indent="0" algn="l" defTabSz="1219170" rtl="0" eaLnBrk="1" fontAlgn="auto" latinLnBrk="0" hangingPunct="1">
                <a:lnSpc>
                  <a:spcPct val="90000"/>
                </a:lnSpc>
                <a:spcBef>
                  <a:spcPts val="0"/>
                </a:spcBef>
                <a:spcAft>
                  <a:spcPts val="267"/>
                </a:spcAft>
                <a:buClrTx/>
                <a:buSzTx/>
                <a:buFontTx/>
                <a:buNone/>
                <a:tabLst/>
                <a:defRPr/>
              </a:pPr>
              <a:r>
                <a:rPr kumimoji="0" lang="en-US" sz="1600" b="1" i="0" u="none" strike="noStrike" kern="1200" cap="none" spc="0" normalizeH="0" baseline="0" noProof="0" dirty="0">
                  <a:ln>
                    <a:noFill/>
                  </a:ln>
                  <a:solidFill>
                    <a:srgbClr val="004F71">
                      <a:lumMod val="40000"/>
                      <a:lumOff val="60000"/>
                    </a:srgbClr>
                  </a:solidFill>
                  <a:effectLst/>
                  <a:uLnTx/>
                  <a:uFillTx/>
                  <a:latin typeface="Georgia"/>
                  <a:ea typeface="+mn-ea"/>
                  <a:cs typeface="+mn-cs"/>
                </a:rPr>
                <a:t>Tailored </a:t>
              </a:r>
              <a:r>
                <a:rPr kumimoji="0" lang="en-US" sz="1600" b="1" i="0" u="none" strike="noStrike" kern="1200" cap="none" spc="0" normalizeH="0" baseline="0" noProof="0" dirty="0" err="1">
                  <a:ln>
                    <a:noFill/>
                  </a:ln>
                  <a:solidFill>
                    <a:srgbClr val="004F71">
                      <a:lumMod val="40000"/>
                      <a:lumOff val="60000"/>
                    </a:srgbClr>
                  </a:solidFill>
                  <a:effectLst/>
                  <a:uLnTx/>
                  <a:uFillTx/>
                  <a:latin typeface="Georgia"/>
                  <a:ea typeface="+mn-ea"/>
                  <a:cs typeface="+mn-cs"/>
                </a:rPr>
                <a:t>PaPA</a:t>
              </a:r>
              <a:endParaRPr kumimoji="0" lang="en-US" sz="1600" b="1" i="0" u="none" strike="noStrike" kern="1200" cap="none" spc="0" normalizeH="0" baseline="0" noProof="0" dirty="0">
                <a:ln>
                  <a:noFill/>
                </a:ln>
                <a:solidFill>
                  <a:srgbClr val="004F71">
                    <a:lumMod val="40000"/>
                    <a:lumOff val="60000"/>
                  </a:srgbClr>
                </a:solidFill>
                <a:effectLst/>
                <a:uLnTx/>
                <a:uFillTx/>
                <a:latin typeface="Georgia"/>
                <a:ea typeface="+mn-ea"/>
                <a:cs typeface="+mn-cs"/>
              </a:endParaRPr>
            </a:p>
            <a:p>
              <a:pPr marL="0" marR="0" lvl="0" indent="0" algn="l" defTabSz="1219170" rtl="0" eaLnBrk="1" fontAlgn="auto" latinLnBrk="0" hangingPunct="1">
                <a:lnSpc>
                  <a:spcPct val="90000"/>
                </a:lnSpc>
                <a:spcBef>
                  <a:spcPts val="0"/>
                </a:spcBef>
                <a:spcAft>
                  <a:spcPts val="267"/>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Support tailored to address individual perceptions </a:t>
              </a:r>
              <a:br>
                <a:rPr kumimoji="0" lang="en-US" sz="1600" b="0" i="0" u="none" strike="noStrike" kern="1200" cap="none" spc="0" normalizeH="0" baseline="0" noProof="0" dirty="0">
                  <a:ln>
                    <a:noFill/>
                  </a:ln>
                  <a:solidFill>
                    <a:srgbClr val="000000"/>
                  </a:solidFill>
                  <a:effectLst/>
                  <a:uLnTx/>
                  <a:uFillTx/>
                  <a:latin typeface="Georgia"/>
                  <a:ea typeface="+mn-ea"/>
                  <a:cs typeface="+mn-cs"/>
                </a:rPr>
              </a:br>
              <a:r>
                <a:rPr kumimoji="0" lang="en-US" sz="1600" b="0" i="0" u="none" strike="noStrike" kern="1200" cap="none" spc="0" normalizeH="0" baseline="0" noProof="0" dirty="0">
                  <a:ln>
                    <a:noFill/>
                  </a:ln>
                  <a:solidFill>
                    <a:srgbClr val="000000"/>
                  </a:solidFill>
                  <a:effectLst/>
                  <a:uLnTx/>
                  <a:uFillTx/>
                  <a:latin typeface="Georgia"/>
                  <a:ea typeface="+mn-ea"/>
                  <a:cs typeface="+mn-cs"/>
                </a:rPr>
                <a:t>and practicalities</a:t>
              </a:r>
            </a:p>
          </p:txBody>
        </p:sp>
        <p:sp>
          <p:nvSpPr>
            <p:cNvPr id="11" name="TextBox 10">
              <a:extLst>
                <a:ext uri="{FF2B5EF4-FFF2-40B4-BE49-F238E27FC236}">
                  <a16:creationId xmlns:a16="http://schemas.microsoft.com/office/drawing/2014/main" id="{DE5B4628-E44C-1105-F966-CC6BF8687585}"/>
                </a:ext>
              </a:extLst>
            </p:cNvPr>
            <p:cNvSpPr txBox="1"/>
            <p:nvPr/>
          </p:nvSpPr>
          <p:spPr>
            <a:xfrm>
              <a:off x="2041783" y="2177712"/>
              <a:ext cx="698505" cy="253916"/>
            </a:xfrm>
            <a:prstGeom prst="rect">
              <a:avLst/>
            </a:prstGeom>
            <a:noFill/>
          </p:spPr>
          <p:txBody>
            <a:bodyPr wrap="square">
              <a:spAutoFit/>
            </a:bodyPr>
            <a:lstStyle/>
            <a:p>
              <a:pPr marL="0" marR="0" lvl="0" indent="0" algn="ctr" defTabSz="162529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Georgia"/>
                  <a:ea typeface="+mn-ea"/>
                  <a:cs typeface="Arial"/>
                  <a:sym typeface="Arial"/>
                </a:rPr>
                <a:t>Level 3</a:t>
              </a:r>
            </a:p>
          </p:txBody>
        </p:sp>
      </p:grpSp>
      <p:grpSp>
        <p:nvGrpSpPr>
          <p:cNvPr id="14" name="Group 13">
            <a:extLst>
              <a:ext uri="{FF2B5EF4-FFF2-40B4-BE49-F238E27FC236}">
                <a16:creationId xmlns:a16="http://schemas.microsoft.com/office/drawing/2014/main" id="{61F2DB97-8D5E-A58B-49CD-C837C8B5481D}"/>
              </a:ext>
            </a:extLst>
          </p:cNvPr>
          <p:cNvGrpSpPr/>
          <p:nvPr/>
        </p:nvGrpSpPr>
        <p:grpSpPr>
          <a:xfrm>
            <a:off x="1357471" y="4134832"/>
            <a:ext cx="10234695" cy="1524276"/>
            <a:chOff x="1018103" y="3098900"/>
            <a:chExt cx="7548848" cy="1143207"/>
          </a:xfrm>
        </p:grpSpPr>
        <p:cxnSp>
          <p:nvCxnSpPr>
            <p:cNvPr id="15" name="Straight Connector 14">
              <a:extLst>
                <a:ext uri="{FF2B5EF4-FFF2-40B4-BE49-F238E27FC236}">
                  <a16:creationId xmlns:a16="http://schemas.microsoft.com/office/drawing/2014/main" id="{534165C4-9DA5-8590-D267-DD68AF0CDACC}"/>
                </a:ext>
              </a:extLst>
            </p:cNvPr>
            <p:cNvCxnSpPr>
              <a:cxnSpLocks/>
            </p:cNvCxnSpPr>
            <p:nvPr/>
          </p:nvCxnSpPr>
          <p:spPr>
            <a:xfrm>
              <a:off x="3966520" y="3098900"/>
              <a:ext cx="4600431"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16" name="Group 15">
              <a:extLst>
                <a:ext uri="{FF2B5EF4-FFF2-40B4-BE49-F238E27FC236}">
                  <a16:creationId xmlns:a16="http://schemas.microsoft.com/office/drawing/2014/main" id="{BEEA1268-27D7-D639-357C-C7676D6639FC}"/>
                </a:ext>
              </a:extLst>
            </p:cNvPr>
            <p:cNvGrpSpPr/>
            <p:nvPr/>
          </p:nvGrpSpPr>
          <p:grpSpPr>
            <a:xfrm>
              <a:off x="1018103" y="3222991"/>
              <a:ext cx="7548847" cy="1019116"/>
              <a:chOff x="1018103" y="3222991"/>
              <a:chExt cx="7548847" cy="1019116"/>
            </a:xfrm>
          </p:grpSpPr>
          <p:sp>
            <p:nvSpPr>
              <p:cNvPr id="17" name="Freeform: Shape 16">
                <a:extLst>
                  <a:ext uri="{FF2B5EF4-FFF2-40B4-BE49-F238E27FC236}">
                    <a16:creationId xmlns:a16="http://schemas.microsoft.com/office/drawing/2014/main" id="{B062E480-A991-476A-FA45-8913CB363F67}"/>
                  </a:ext>
                </a:extLst>
              </p:cNvPr>
              <p:cNvSpPr/>
              <p:nvPr/>
            </p:nvSpPr>
            <p:spPr>
              <a:xfrm>
                <a:off x="1018103" y="3337489"/>
                <a:ext cx="2745866" cy="753052"/>
              </a:xfrm>
              <a:custGeom>
                <a:avLst/>
                <a:gdLst>
                  <a:gd name="connsiteX0" fmla="*/ 434789 w 2745866"/>
                  <a:gd name="connsiteY0" fmla="*/ 0 h 753052"/>
                  <a:gd name="connsiteX1" fmla="*/ 0 w 2745866"/>
                  <a:gd name="connsiteY1" fmla="*/ 753053 h 753052"/>
                  <a:gd name="connsiteX2" fmla="*/ 2745867 w 2745866"/>
                  <a:gd name="connsiteY2" fmla="*/ 753053 h 753052"/>
                </a:gdLst>
                <a:ahLst/>
                <a:cxnLst>
                  <a:cxn ang="0">
                    <a:pos x="connsiteX0" y="connsiteY0"/>
                  </a:cxn>
                  <a:cxn ang="0">
                    <a:pos x="connsiteX1" y="connsiteY1"/>
                  </a:cxn>
                  <a:cxn ang="0">
                    <a:pos x="connsiteX2" y="connsiteY2"/>
                  </a:cxn>
                </a:cxnLst>
                <a:rect l="l" t="t" r="r" b="b"/>
                <a:pathLst>
                  <a:path w="2745866" h="753052">
                    <a:moveTo>
                      <a:pt x="434789" y="0"/>
                    </a:moveTo>
                    <a:lnTo>
                      <a:pt x="0" y="753053"/>
                    </a:lnTo>
                    <a:lnTo>
                      <a:pt x="2745867" y="753053"/>
                    </a:lnTo>
                  </a:path>
                </a:pathLst>
              </a:custGeom>
              <a:noFill/>
              <a:ln w="31632" cap="rnd">
                <a:solidFill>
                  <a:srgbClr val="0570A5"/>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Georgia"/>
                  <a:ea typeface="+mn-ea"/>
                  <a:cs typeface="+mn-cs"/>
                </a:endParaRPr>
              </a:p>
            </p:txBody>
          </p:sp>
          <p:grpSp>
            <p:nvGrpSpPr>
              <p:cNvPr id="18" name="Graphic 3">
                <a:extLst>
                  <a:ext uri="{FF2B5EF4-FFF2-40B4-BE49-F238E27FC236}">
                    <a16:creationId xmlns:a16="http://schemas.microsoft.com/office/drawing/2014/main" id="{F5CD7C65-074B-9B2D-97A3-B8649758A924}"/>
                  </a:ext>
                </a:extLst>
              </p:cNvPr>
              <p:cNvGrpSpPr/>
              <p:nvPr/>
            </p:nvGrpSpPr>
            <p:grpSpPr>
              <a:xfrm>
                <a:off x="3383480" y="3456392"/>
                <a:ext cx="311922" cy="515246"/>
                <a:chOff x="3383480" y="3456392"/>
                <a:chExt cx="311922" cy="515246"/>
              </a:xfrm>
              <a:noFill/>
            </p:grpSpPr>
            <p:sp>
              <p:nvSpPr>
                <p:cNvPr id="21" name="Freeform: Shape 20">
                  <a:extLst>
                    <a:ext uri="{FF2B5EF4-FFF2-40B4-BE49-F238E27FC236}">
                      <a16:creationId xmlns:a16="http://schemas.microsoft.com/office/drawing/2014/main" id="{F6C84A4E-126F-C01F-6A3B-6DD5A956405E}"/>
                    </a:ext>
                  </a:extLst>
                </p:cNvPr>
                <p:cNvSpPr/>
                <p:nvPr/>
              </p:nvSpPr>
              <p:spPr>
                <a:xfrm>
                  <a:off x="3397749" y="3456392"/>
                  <a:ext cx="297653" cy="515246"/>
                </a:xfrm>
                <a:custGeom>
                  <a:avLst/>
                  <a:gdLst>
                    <a:gd name="connsiteX0" fmla="*/ 297654 w 297653"/>
                    <a:gd name="connsiteY0" fmla="*/ 515246 h 515246"/>
                    <a:gd name="connsiteX1" fmla="*/ 0 w 297653"/>
                    <a:gd name="connsiteY1" fmla="*/ 0 h 515246"/>
                  </a:gdLst>
                  <a:ahLst/>
                  <a:cxnLst>
                    <a:cxn ang="0">
                      <a:pos x="connsiteX0" y="connsiteY0"/>
                    </a:cxn>
                    <a:cxn ang="0">
                      <a:pos x="connsiteX1" y="connsiteY1"/>
                    </a:cxn>
                  </a:cxnLst>
                  <a:rect l="l" t="t" r="r" b="b"/>
                  <a:pathLst>
                    <a:path w="297653" h="515246">
                      <a:moveTo>
                        <a:pt x="297654" y="515246"/>
                      </a:moveTo>
                      <a:lnTo>
                        <a:pt x="0" y="0"/>
                      </a:lnTo>
                    </a:path>
                  </a:pathLst>
                </a:custGeom>
                <a:ln w="31632" cap="rnd">
                  <a:solidFill>
                    <a:schemeClr val="accent1"/>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Georgia"/>
                    <a:ea typeface="+mn-ea"/>
                    <a:cs typeface="+mn-cs"/>
                  </a:endParaRPr>
                </a:p>
              </p:txBody>
            </p:sp>
            <p:sp>
              <p:nvSpPr>
                <p:cNvPr id="22" name="Freeform: Shape 21">
                  <a:extLst>
                    <a:ext uri="{FF2B5EF4-FFF2-40B4-BE49-F238E27FC236}">
                      <a16:creationId xmlns:a16="http://schemas.microsoft.com/office/drawing/2014/main" id="{54F6B8E4-2D9C-CB18-D4AE-0E945851A625}"/>
                    </a:ext>
                  </a:extLst>
                </p:cNvPr>
                <p:cNvSpPr/>
                <p:nvPr/>
              </p:nvSpPr>
              <p:spPr>
                <a:xfrm>
                  <a:off x="3383480" y="3456392"/>
                  <a:ext cx="66585" cy="52317"/>
                </a:xfrm>
                <a:custGeom>
                  <a:avLst/>
                  <a:gdLst>
                    <a:gd name="connsiteX0" fmla="*/ 66586 w 66585"/>
                    <a:gd name="connsiteY0" fmla="*/ 14268 h 52317"/>
                    <a:gd name="connsiteX1" fmla="*/ 14269 w 66585"/>
                    <a:gd name="connsiteY1" fmla="*/ 0 h 52317"/>
                    <a:gd name="connsiteX2" fmla="*/ 0 w 66585"/>
                    <a:gd name="connsiteY2" fmla="*/ 52317 h 52317"/>
                  </a:gdLst>
                  <a:ahLst/>
                  <a:cxnLst>
                    <a:cxn ang="0">
                      <a:pos x="connsiteX0" y="connsiteY0"/>
                    </a:cxn>
                    <a:cxn ang="0">
                      <a:pos x="connsiteX1" y="connsiteY1"/>
                    </a:cxn>
                    <a:cxn ang="0">
                      <a:pos x="connsiteX2" y="connsiteY2"/>
                    </a:cxn>
                  </a:cxnLst>
                  <a:rect l="l" t="t" r="r" b="b"/>
                  <a:pathLst>
                    <a:path w="66585" h="52317">
                      <a:moveTo>
                        <a:pt x="66586" y="14268"/>
                      </a:moveTo>
                      <a:lnTo>
                        <a:pt x="14269" y="0"/>
                      </a:lnTo>
                      <a:lnTo>
                        <a:pt x="0" y="52317"/>
                      </a:lnTo>
                    </a:path>
                  </a:pathLst>
                </a:custGeom>
                <a:noFill/>
                <a:ln w="31632" cap="rnd">
                  <a:solidFill>
                    <a:schemeClr val="accent1"/>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Georgia"/>
                    <a:ea typeface="+mn-ea"/>
                    <a:cs typeface="+mn-cs"/>
                  </a:endParaRPr>
                </a:p>
              </p:txBody>
            </p:sp>
          </p:grpSp>
          <p:sp>
            <p:nvSpPr>
              <p:cNvPr id="19" name="Rectangle 18">
                <a:extLst>
                  <a:ext uri="{FF2B5EF4-FFF2-40B4-BE49-F238E27FC236}">
                    <a16:creationId xmlns:a16="http://schemas.microsoft.com/office/drawing/2014/main" id="{B6162591-4983-A3D3-A41F-C351C2E353C1}"/>
                  </a:ext>
                </a:extLst>
              </p:cNvPr>
              <p:cNvSpPr/>
              <p:nvPr/>
            </p:nvSpPr>
            <p:spPr>
              <a:xfrm>
                <a:off x="3966519" y="3222991"/>
                <a:ext cx="4600431" cy="10191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48000" rIns="0" bIns="48000" rtlCol="0" anchor="ctr">
                <a:spAutoFit/>
              </a:bodyPr>
              <a:lstStyle/>
              <a:p>
                <a:pPr marL="0" marR="0" lvl="0" indent="0" algn="l" defTabSz="1219170" rtl="0" eaLnBrk="1" fontAlgn="auto" latinLnBrk="0" hangingPunct="1">
                  <a:lnSpc>
                    <a:spcPct val="90000"/>
                  </a:lnSpc>
                  <a:spcBef>
                    <a:spcPts val="0"/>
                  </a:spcBef>
                  <a:spcAft>
                    <a:spcPts val="267"/>
                  </a:spcAft>
                  <a:buClrTx/>
                  <a:buSzTx/>
                  <a:buFontTx/>
                  <a:buNone/>
                  <a:tabLst/>
                  <a:defRPr/>
                </a:pPr>
                <a:r>
                  <a:rPr kumimoji="0" lang="en-US" sz="1600" b="1" i="0" u="none" strike="noStrike" kern="1200" cap="none" spc="0" normalizeH="0" baseline="0" noProof="0" dirty="0">
                    <a:ln>
                      <a:noFill/>
                    </a:ln>
                    <a:solidFill>
                      <a:srgbClr val="004F71"/>
                    </a:solidFill>
                    <a:effectLst/>
                    <a:uLnTx/>
                    <a:uFillTx/>
                    <a:latin typeface="Georgia"/>
                    <a:ea typeface="+mn-ea"/>
                    <a:cs typeface="+mn-cs"/>
                  </a:rPr>
                  <a:t>Practicalities</a:t>
                </a:r>
              </a:p>
              <a:p>
                <a:pPr marL="0" marR="0" lvl="0" indent="0" algn="l" defTabSz="1219170" rtl="0" eaLnBrk="1" fontAlgn="auto" latinLnBrk="0" hangingPunct="1">
                  <a:lnSpc>
                    <a:spcPct val="90000"/>
                  </a:lnSpc>
                  <a:spcBef>
                    <a:spcPts val="0"/>
                  </a:spcBef>
                  <a:spcAft>
                    <a:spcPts val="267"/>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Simplify regimen packaging</a:t>
                </a:r>
              </a:p>
              <a:p>
                <a:pPr marL="0" marR="0" lvl="0" indent="0" algn="l" defTabSz="1219170" rtl="0" eaLnBrk="1" fontAlgn="auto" latinLnBrk="0" hangingPunct="1">
                  <a:lnSpc>
                    <a:spcPct val="90000"/>
                  </a:lnSpc>
                  <a:spcBef>
                    <a:spcPts val="0"/>
                  </a:spcBef>
                  <a:spcAft>
                    <a:spcPts val="267"/>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Monitoring</a:t>
                </a:r>
              </a:p>
              <a:p>
                <a:pPr marL="0" marR="0" lvl="0" indent="0" algn="l" defTabSz="1219170" rtl="0" eaLnBrk="1" fontAlgn="auto" latinLnBrk="0" hangingPunct="1">
                  <a:lnSpc>
                    <a:spcPct val="90000"/>
                  </a:lnSpc>
                  <a:spcBef>
                    <a:spcPts val="0"/>
                  </a:spcBef>
                  <a:spcAft>
                    <a:spcPts val="267"/>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Text reminders</a:t>
                </a:r>
              </a:p>
              <a:p>
                <a:pPr marL="0" marR="0" lvl="0" indent="0" algn="l" defTabSz="1219170" rtl="0" eaLnBrk="1" fontAlgn="auto" latinLnBrk="0" hangingPunct="1">
                  <a:lnSpc>
                    <a:spcPct val="90000"/>
                  </a:lnSpc>
                  <a:spcBef>
                    <a:spcPts val="0"/>
                  </a:spcBef>
                  <a:spcAft>
                    <a:spcPts val="267"/>
                  </a:spcAft>
                  <a:buClrTx/>
                  <a:buSzTx/>
                  <a:buFontTx/>
                  <a:buNone/>
                  <a:tabLst/>
                  <a:defRPr/>
                </a:pPr>
                <a:r>
                  <a:rPr kumimoji="0" lang="en-US" sz="1600" b="1" i="0" u="none" strike="noStrike" kern="1200" cap="none" spc="0" normalizeH="0" baseline="0" noProof="0" dirty="0">
                    <a:ln>
                      <a:noFill/>
                    </a:ln>
                    <a:solidFill>
                      <a:srgbClr val="004F71"/>
                    </a:solidFill>
                    <a:effectLst/>
                    <a:uLnTx/>
                    <a:uFillTx/>
                    <a:latin typeface="Georgia"/>
                    <a:ea typeface="+mn-ea"/>
                    <a:cs typeface="+mn-cs"/>
                  </a:rPr>
                  <a:t>Ability</a:t>
                </a:r>
              </a:p>
            </p:txBody>
          </p:sp>
          <p:sp>
            <p:nvSpPr>
              <p:cNvPr id="20" name="TextBox 19">
                <a:extLst>
                  <a:ext uri="{FF2B5EF4-FFF2-40B4-BE49-F238E27FC236}">
                    <a16:creationId xmlns:a16="http://schemas.microsoft.com/office/drawing/2014/main" id="{ABD5E6CC-E0AF-49AC-CCDD-18AE76ECAFF7}"/>
                  </a:ext>
                </a:extLst>
              </p:cNvPr>
              <p:cNvSpPr txBox="1"/>
              <p:nvPr/>
            </p:nvSpPr>
            <p:spPr>
              <a:xfrm>
                <a:off x="2041783" y="3615188"/>
                <a:ext cx="698505" cy="253916"/>
              </a:xfrm>
              <a:prstGeom prst="rect">
                <a:avLst/>
              </a:prstGeom>
              <a:noFill/>
            </p:spPr>
            <p:txBody>
              <a:bodyPr wrap="square">
                <a:spAutoFit/>
              </a:bodyPr>
              <a:lstStyle/>
              <a:p>
                <a:pPr marL="0" marR="0" lvl="0" indent="0" algn="ctr" defTabSz="162529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Georgia"/>
                    <a:ea typeface="+mn-ea"/>
                    <a:cs typeface="Arial"/>
                    <a:sym typeface="Arial"/>
                  </a:rPr>
                  <a:t>Level 1</a:t>
                </a:r>
              </a:p>
            </p:txBody>
          </p:sp>
        </p:grpSp>
      </p:grpSp>
      <p:grpSp>
        <p:nvGrpSpPr>
          <p:cNvPr id="23" name="Group 22">
            <a:extLst>
              <a:ext uri="{FF2B5EF4-FFF2-40B4-BE49-F238E27FC236}">
                <a16:creationId xmlns:a16="http://schemas.microsoft.com/office/drawing/2014/main" id="{AB2E1A28-5B64-9AA8-28DB-EDC937AF5CBA}"/>
              </a:ext>
            </a:extLst>
          </p:cNvPr>
          <p:cNvGrpSpPr/>
          <p:nvPr/>
        </p:nvGrpSpPr>
        <p:grpSpPr>
          <a:xfrm>
            <a:off x="1937190" y="2956694"/>
            <a:ext cx="9645210" cy="1496253"/>
            <a:chOff x="1452892" y="2215299"/>
            <a:chExt cx="7114059" cy="1122190"/>
          </a:xfrm>
        </p:grpSpPr>
        <p:sp>
          <p:nvSpPr>
            <p:cNvPr id="24" name="Freeform: Shape 23">
              <a:extLst>
                <a:ext uri="{FF2B5EF4-FFF2-40B4-BE49-F238E27FC236}">
                  <a16:creationId xmlns:a16="http://schemas.microsoft.com/office/drawing/2014/main" id="{6852E2DE-72F5-4042-1485-C9DE83C0728A}"/>
                </a:ext>
              </a:extLst>
            </p:cNvPr>
            <p:cNvSpPr/>
            <p:nvPr/>
          </p:nvSpPr>
          <p:spPr>
            <a:xfrm>
              <a:off x="1452892" y="2584437"/>
              <a:ext cx="1876289" cy="753052"/>
            </a:xfrm>
            <a:custGeom>
              <a:avLst/>
              <a:gdLst>
                <a:gd name="connsiteX0" fmla="*/ 0 w 1876289"/>
                <a:gd name="connsiteY0" fmla="*/ 753053 h 753052"/>
                <a:gd name="connsiteX1" fmla="*/ 720156 w 1876289"/>
                <a:gd name="connsiteY1" fmla="*/ 753053 h 753052"/>
                <a:gd name="connsiteX2" fmla="*/ 1876289 w 1876289"/>
                <a:gd name="connsiteY2" fmla="*/ 753053 h 753052"/>
                <a:gd name="connsiteX3" fmla="*/ 1441501 w 1876289"/>
                <a:gd name="connsiteY3" fmla="*/ 0 h 753052"/>
              </a:gdLst>
              <a:ahLst/>
              <a:cxnLst>
                <a:cxn ang="0">
                  <a:pos x="connsiteX0" y="connsiteY0"/>
                </a:cxn>
                <a:cxn ang="0">
                  <a:pos x="connsiteX1" y="connsiteY1"/>
                </a:cxn>
                <a:cxn ang="0">
                  <a:pos x="connsiteX2" y="connsiteY2"/>
                </a:cxn>
                <a:cxn ang="0">
                  <a:pos x="connsiteX3" y="connsiteY3"/>
                </a:cxn>
              </a:cxnLst>
              <a:rect l="l" t="t" r="r" b="b"/>
              <a:pathLst>
                <a:path w="1876289" h="753052">
                  <a:moveTo>
                    <a:pt x="0" y="753053"/>
                  </a:moveTo>
                  <a:cubicBezTo>
                    <a:pt x="209666" y="753053"/>
                    <a:pt x="456191" y="753053"/>
                    <a:pt x="720156" y="753053"/>
                  </a:cubicBezTo>
                  <a:cubicBezTo>
                    <a:pt x="1087963" y="753053"/>
                    <a:pt x="1523940" y="753053"/>
                    <a:pt x="1876289" y="753053"/>
                  </a:cubicBezTo>
                  <a:lnTo>
                    <a:pt x="1441501" y="0"/>
                  </a:lnTo>
                </a:path>
              </a:pathLst>
            </a:custGeom>
            <a:noFill/>
            <a:ln w="31632" cap="rnd">
              <a:solidFill>
                <a:schemeClr val="accent3"/>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Georgia"/>
                <a:ea typeface="+mn-ea"/>
                <a:cs typeface="+mn-cs"/>
              </a:endParaRPr>
            </a:p>
          </p:txBody>
        </p:sp>
        <p:grpSp>
          <p:nvGrpSpPr>
            <p:cNvPr id="25" name="Graphic 3">
              <a:extLst>
                <a:ext uri="{FF2B5EF4-FFF2-40B4-BE49-F238E27FC236}">
                  <a16:creationId xmlns:a16="http://schemas.microsoft.com/office/drawing/2014/main" id="{89112A1C-EE5F-A516-3DC2-FBBAB8A079E9}"/>
                </a:ext>
              </a:extLst>
            </p:cNvPr>
            <p:cNvGrpSpPr/>
            <p:nvPr/>
          </p:nvGrpSpPr>
          <p:grpSpPr>
            <a:xfrm>
              <a:off x="1521459" y="2703340"/>
              <a:ext cx="311922" cy="515246"/>
              <a:chOff x="1521459" y="2703340"/>
              <a:chExt cx="311922" cy="515246"/>
            </a:xfrm>
            <a:noFill/>
          </p:grpSpPr>
          <p:sp>
            <p:nvSpPr>
              <p:cNvPr id="29" name="Freeform: Shape 28">
                <a:extLst>
                  <a:ext uri="{FF2B5EF4-FFF2-40B4-BE49-F238E27FC236}">
                    <a16:creationId xmlns:a16="http://schemas.microsoft.com/office/drawing/2014/main" id="{132D5B65-D97F-8DB7-DB6F-652411BFA573}"/>
                  </a:ext>
                </a:extLst>
              </p:cNvPr>
              <p:cNvSpPr/>
              <p:nvPr/>
            </p:nvSpPr>
            <p:spPr>
              <a:xfrm>
                <a:off x="1521459" y="2703340"/>
                <a:ext cx="297653" cy="515246"/>
              </a:xfrm>
              <a:custGeom>
                <a:avLst/>
                <a:gdLst>
                  <a:gd name="connsiteX0" fmla="*/ 297654 w 297653"/>
                  <a:gd name="connsiteY0" fmla="*/ 0 h 515246"/>
                  <a:gd name="connsiteX1" fmla="*/ 0 w 297653"/>
                  <a:gd name="connsiteY1" fmla="*/ 515246 h 515246"/>
                </a:gdLst>
                <a:ahLst/>
                <a:cxnLst>
                  <a:cxn ang="0">
                    <a:pos x="connsiteX0" y="connsiteY0"/>
                  </a:cxn>
                  <a:cxn ang="0">
                    <a:pos x="connsiteX1" y="connsiteY1"/>
                  </a:cxn>
                </a:cxnLst>
                <a:rect l="l" t="t" r="r" b="b"/>
                <a:pathLst>
                  <a:path w="297653" h="515246">
                    <a:moveTo>
                      <a:pt x="297654" y="0"/>
                    </a:moveTo>
                    <a:lnTo>
                      <a:pt x="0" y="515246"/>
                    </a:lnTo>
                  </a:path>
                </a:pathLst>
              </a:custGeom>
              <a:ln w="31632" cap="rnd">
                <a:solidFill>
                  <a:schemeClr val="accent3"/>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Georgia"/>
                  <a:ea typeface="+mn-ea"/>
                  <a:cs typeface="+mn-cs"/>
                </a:endParaRPr>
              </a:p>
            </p:txBody>
          </p:sp>
          <p:sp>
            <p:nvSpPr>
              <p:cNvPr id="30" name="Freeform: Shape 29">
                <a:extLst>
                  <a:ext uri="{FF2B5EF4-FFF2-40B4-BE49-F238E27FC236}">
                    <a16:creationId xmlns:a16="http://schemas.microsoft.com/office/drawing/2014/main" id="{E8B593FA-4CE7-838E-CFBC-D29C5CCAF09F}"/>
                  </a:ext>
                </a:extLst>
              </p:cNvPr>
              <p:cNvSpPr/>
              <p:nvPr/>
            </p:nvSpPr>
            <p:spPr>
              <a:xfrm>
                <a:off x="1766796" y="2703340"/>
                <a:ext cx="66585" cy="52317"/>
              </a:xfrm>
              <a:custGeom>
                <a:avLst/>
                <a:gdLst>
                  <a:gd name="connsiteX0" fmla="*/ 0 w 66585"/>
                  <a:gd name="connsiteY0" fmla="*/ 14268 h 52317"/>
                  <a:gd name="connsiteX1" fmla="*/ 52317 w 66585"/>
                  <a:gd name="connsiteY1" fmla="*/ 0 h 52317"/>
                  <a:gd name="connsiteX2" fmla="*/ 66586 w 66585"/>
                  <a:gd name="connsiteY2" fmla="*/ 52317 h 52317"/>
                </a:gdLst>
                <a:ahLst/>
                <a:cxnLst>
                  <a:cxn ang="0">
                    <a:pos x="connsiteX0" y="connsiteY0"/>
                  </a:cxn>
                  <a:cxn ang="0">
                    <a:pos x="connsiteX1" y="connsiteY1"/>
                  </a:cxn>
                  <a:cxn ang="0">
                    <a:pos x="connsiteX2" y="connsiteY2"/>
                  </a:cxn>
                </a:cxnLst>
                <a:rect l="l" t="t" r="r" b="b"/>
                <a:pathLst>
                  <a:path w="66585" h="52317">
                    <a:moveTo>
                      <a:pt x="0" y="14268"/>
                    </a:moveTo>
                    <a:lnTo>
                      <a:pt x="52317" y="0"/>
                    </a:lnTo>
                    <a:lnTo>
                      <a:pt x="66586" y="52317"/>
                    </a:lnTo>
                  </a:path>
                </a:pathLst>
              </a:custGeom>
              <a:noFill/>
              <a:ln w="31632" cap="rnd">
                <a:solidFill>
                  <a:schemeClr val="accent3"/>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Georgia"/>
                  <a:ea typeface="+mn-ea"/>
                  <a:cs typeface="+mn-cs"/>
                </a:endParaRPr>
              </a:p>
            </p:txBody>
          </p:sp>
        </p:grpSp>
        <p:sp>
          <p:nvSpPr>
            <p:cNvPr id="26" name="Rectangle 25">
              <a:extLst>
                <a:ext uri="{FF2B5EF4-FFF2-40B4-BE49-F238E27FC236}">
                  <a16:creationId xmlns:a16="http://schemas.microsoft.com/office/drawing/2014/main" id="{3F17D633-F592-7D54-8F3C-7151450603B1}"/>
                </a:ext>
              </a:extLst>
            </p:cNvPr>
            <p:cNvSpPr/>
            <p:nvPr/>
          </p:nvSpPr>
          <p:spPr>
            <a:xfrm>
              <a:off x="3966519" y="2342595"/>
              <a:ext cx="4532428" cy="62900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48000" rIns="0" bIns="48000" rtlCol="0" anchor="ctr">
              <a:spAutoFit/>
            </a:bodyPr>
            <a:lstStyle/>
            <a:p>
              <a:pPr marL="0" marR="0" lvl="0" indent="0" algn="l" defTabSz="1219170" rtl="0" eaLnBrk="1" fontAlgn="auto" latinLnBrk="0" hangingPunct="1">
                <a:lnSpc>
                  <a:spcPct val="90000"/>
                </a:lnSpc>
                <a:spcBef>
                  <a:spcPts val="0"/>
                </a:spcBef>
                <a:spcAft>
                  <a:spcPts val="267"/>
                </a:spcAft>
                <a:buClrTx/>
                <a:buSzTx/>
                <a:buFontTx/>
                <a:buNone/>
                <a:tabLst/>
                <a:defRPr/>
              </a:pPr>
              <a:r>
                <a:rPr kumimoji="0" lang="en-US" sz="1600" b="1" i="0" u="none" strike="noStrike" kern="1200" cap="none" spc="0" normalizeH="0" baseline="0" noProof="0">
                  <a:ln>
                    <a:noFill/>
                  </a:ln>
                  <a:solidFill>
                    <a:srgbClr val="004F71">
                      <a:lumMod val="60000"/>
                      <a:lumOff val="40000"/>
                    </a:srgbClr>
                  </a:solidFill>
                  <a:effectLst/>
                  <a:uLnTx/>
                  <a:uFillTx/>
                  <a:latin typeface="Georgia"/>
                  <a:ea typeface="+mn-ea"/>
                  <a:cs typeface="+mn-cs"/>
                </a:rPr>
                <a:t>Perceptions </a:t>
              </a:r>
            </a:p>
            <a:p>
              <a:pPr marL="0" marR="0" lvl="0" indent="0" algn="l" defTabSz="1219170" rtl="0" eaLnBrk="1" fontAlgn="auto" latinLnBrk="0" hangingPunct="1">
                <a:lnSpc>
                  <a:spcPct val="90000"/>
                </a:lnSpc>
                <a:spcBef>
                  <a:spcPts val="0"/>
                </a:spcBef>
                <a:spcAft>
                  <a:spcPts val="267"/>
                </a:spcAft>
                <a:buClrTx/>
                <a:buSzTx/>
                <a:buFontTx/>
                <a:buNone/>
                <a:tabLst/>
                <a:defRPr/>
              </a:pPr>
              <a:r>
                <a:rPr kumimoji="0" lang="en-US" sz="1600" b="0" i="0" u="none" strike="noStrike" kern="1200" cap="none" spc="0" normalizeH="0" baseline="0" noProof="0">
                  <a:ln>
                    <a:noFill/>
                  </a:ln>
                  <a:solidFill>
                    <a:srgbClr val="000000"/>
                  </a:solidFill>
                  <a:effectLst/>
                  <a:uLnTx/>
                  <a:uFillTx/>
                  <a:latin typeface="Georgia"/>
                  <a:ea typeface="+mn-ea"/>
                  <a:cs typeface="+mn-cs"/>
                </a:rPr>
                <a:t>Take account of key beliefs influencing</a:t>
              </a:r>
            </a:p>
            <a:p>
              <a:pPr marL="0" marR="0" lvl="0" indent="0" algn="l" defTabSz="1219170" rtl="0" eaLnBrk="1" fontAlgn="auto" latinLnBrk="0" hangingPunct="1">
                <a:lnSpc>
                  <a:spcPct val="90000"/>
                </a:lnSpc>
                <a:spcBef>
                  <a:spcPts val="0"/>
                </a:spcBef>
                <a:spcAft>
                  <a:spcPts val="267"/>
                </a:spcAft>
                <a:buClrTx/>
                <a:buSzTx/>
                <a:buFontTx/>
                <a:buNone/>
                <a:tabLst/>
                <a:defRPr/>
              </a:pPr>
              <a:r>
                <a:rPr kumimoji="0" lang="en-US" sz="1600" b="1" i="0" u="none" strike="noStrike" kern="1200" cap="none" spc="0" normalizeH="0" baseline="0" noProof="0">
                  <a:ln>
                    <a:noFill/>
                  </a:ln>
                  <a:solidFill>
                    <a:srgbClr val="004F71">
                      <a:lumMod val="60000"/>
                      <a:lumOff val="40000"/>
                    </a:srgbClr>
                  </a:solidFill>
                  <a:effectLst/>
                  <a:uLnTx/>
                  <a:uFillTx/>
                  <a:latin typeface="Georgia"/>
                  <a:ea typeface="+mn-ea"/>
                  <a:cs typeface="+mn-cs"/>
                </a:rPr>
                <a:t>Motivation</a:t>
              </a:r>
            </a:p>
          </p:txBody>
        </p:sp>
        <p:cxnSp>
          <p:nvCxnSpPr>
            <p:cNvPr id="27" name="Straight Connector 26">
              <a:extLst>
                <a:ext uri="{FF2B5EF4-FFF2-40B4-BE49-F238E27FC236}">
                  <a16:creationId xmlns:a16="http://schemas.microsoft.com/office/drawing/2014/main" id="{A64B3384-0F2D-DBB7-2E44-9D2EBE270188}"/>
                </a:ext>
              </a:extLst>
            </p:cNvPr>
            <p:cNvCxnSpPr>
              <a:cxnSpLocks/>
            </p:cNvCxnSpPr>
            <p:nvPr/>
          </p:nvCxnSpPr>
          <p:spPr>
            <a:xfrm>
              <a:off x="3966520" y="2215299"/>
              <a:ext cx="4600431"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7E296152-2622-BE0B-D50F-9F1A78273C89}"/>
                </a:ext>
              </a:extLst>
            </p:cNvPr>
            <p:cNvSpPr txBox="1"/>
            <p:nvPr/>
          </p:nvSpPr>
          <p:spPr>
            <a:xfrm>
              <a:off x="2041783" y="2851908"/>
              <a:ext cx="698505" cy="253916"/>
            </a:xfrm>
            <a:prstGeom prst="rect">
              <a:avLst/>
            </a:prstGeom>
            <a:noFill/>
          </p:spPr>
          <p:txBody>
            <a:bodyPr wrap="square">
              <a:spAutoFit/>
            </a:bodyPr>
            <a:lstStyle/>
            <a:p>
              <a:pPr marL="0" marR="0" lvl="0" indent="0" algn="ctr" defTabSz="162529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Georgia"/>
                  <a:ea typeface="+mn-ea"/>
                  <a:cs typeface="Arial"/>
                  <a:sym typeface="Arial"/>
                </a:rPr>
                <a:t>Level 2</a:t>
              </a:r>
            </a:p>
          </p:txBody>
        </p:sp>
      </p:grpSp>
      <p:sp>
        <p:nvSpPr>
          <p:cNvPr id="31" name="Arrow: Up 30">
            <a:extLst>
              <a:ext uri="{FF2B5EF4-FFF2-40B4-BE49-F238E27FC236}">
                <a16:creationId xmlns:a16="http://schemas.microsoft.com/office/drawing/2014/main" id="{3239A2B4-DEA0-7890-C39A-D395C272B58D}"/>
              </a:ext>
            </a:extLst>
          </p:cNvPr>
          <p:cNvSpPr/>
          <p:nvPr/>
        </p:nvSpPr>
        <p:spPr>
          <a:xfrm>
            <a:off x="734060" y="2286273"/>
            <a:ext cx="532271" cy="3170746"/>
          </a:xfrm>
          <a:prstGeom prst="upArrow">
            <a:avLst/>
          </a:prstGeom>
          <a:gradFill flip="none" rotWithShape="1">
            <a:gsLst>
              <a:gs pos="50000">
                <a:schemeClr val="accent1">
                  <a:lumMod val="60000"/>
                  <a:lumOff val="40000"/>
                </a:schemeClr>
              </a:gs>
              <a:gs pos="0">
                <a:schemeClr val="accent1"/>
              </a:gs>
              <a:gs pos="100000">
                <a:schemeClr val="accent1">
                  <a:lumMod val="40000"/>
                  <a:lumOff val="6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white"/>
              </a:solidFill>
              <a:effectLst/>
              <a:uLnTx/>
              <a:uFillTx/>
              <a:latin typeface="Georgia"/>
              <a:ea typeface="+mn-ea"/>
              <a:cs typeface="+mn-cs"/>
            </a:endParaRPr>
          </a:p>
        </p:txBody>
      </p:sp>
      <p:sp>
        <p:nvSpPr>
          <p:cNvPr id="3" name="Text Placeholder 7">
            <a:extLst>
              <a:ext uri="{FF2B5EF4-FFF2-40B4-BE49-F238E27FC236}">
                <a16:creationId xmlns:a16="http://schemas.microsoft.com/office/drawing/2014/main" id="{C6FE0BF7-A8E9-23FC-47DE-B3E51CC637A0}"/>
              </a:ext>
            </a:extLst>
          </p:cNvPr>
          <p:cNvSpPr txBox="1">
            <a:spLocks/>
          </p:cNvSpPr>
          <p:nvPr/>
        </p:nvSpPr>
        <p:spPr>
          <a:xfrm>
            <a:off x="670559" y="6125468"/>
            <a:ext cx="10035538"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1.Horne R, Cooper V, Wileman V, Chan A. European Psychologist 2019; 24(1): 82-96; 2.Clifford S, Barber N, Elliott R, Hartley E, Horne R.. Pharm World Sci. 2006;28(3):165-70; 3.Elliott RA, Barber N, Clifford S, Horne R, Hartley E.. Pharm World Sci. 2008;30(1):17-23; 4.Odeh M, Scullin C, Fleming G, Scott MG, Horne R,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McElnay</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JC.. Br J Clin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Pharmacol</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2019;85(3):616-25</a:t>
            </a:r>
          </a:p>
        </p:txBody>
      </p:sp>
      <p:sp>
        <p:nvSpPr>
          <p:cNvPr id="33" name="TextBox 32">
            <a:extLst>
              <a:ext uri="{FF2B5EF4-FFF2-40B4-BE49-F238E27FC236}">
                <a16:creationId xmlns:a16="http://schemas.microsoft.com/office/drawing/2014/main" id="{2FA8605B-B534-DEDF-594C-8E764159A51F}"/>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dirty="0">
                <a:solidFill>
                  <a:srgbClr val="595959"/>
                </a:solidFill>
              </a:rPr>
              <a:t>GLO2248421</a:t>
            </a:r>
          </a:p>
        </p:txBody>
      </p:sp>
    </p:spTree>
    <p:extLst>
      <p:ext uri="{BB962C8B-B14F-4D97-AF65-F5344CB8AC3E}">
        <p14:creationId xmlns:p14="http://schemas.microsoft.com/office/powerpoint/2010/main" val="602880490"/>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1897D449-BD41-F1BB-3398-49DAA7836D31}"/>
              </a:ext>
            </a:extLst>
          </p:cNvPr>
          <p:cNvGraphicFramePr>
            <a:graphicFrameLocks noChangeAspect="1"/>
          </p:cNvGraphicFramePr>
          <p:nvPr>
            <p:custDataLst>
              <p:tags r:id="rId1"/>
            </p:custDataLst>
            <p:extLst>
              <p:ext uri="{D42A27DB-BD31-4B8C-83A1-F6EECF244321}">
                <p14:modId xmlns:p14="http://schemas.microsoft.com/office/powerpoint/2010/main" val="71755226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1897D449-BD41-F1BB-3398-49DAA7836D31}"/>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B351BCC3-A0D9-146D-EC43-5D2FE9EFDC24}"/>
              </a:ext>
            </a:extLst>
          </p:cNvPr>
          <p:cNvSpPr>
            <a:spLocks noGrp="1"/>
          </p:cNvSpPr>
          <p:nvPr>
            <p:ph type="title"/>
          </p:nvPr>
        </p:nvSpPr>
        <p:spPr/>
        <p:txBody>
          <a:bodyPr vert="horz"/>
          <a:lstStyle/>
          <a:p>
            <a:r>
              <a:rPr lang="en-IN" dirty="0"/>
              <a:t>Take home messages</a:t>
            </a:r>
            <a:endParaRPr lang="en-US" dirty="0"/>
          </a:p>
        </p:txBody>
      </p:sp>
      <p:sp>
        <p:nvSpPr>
          <p:cNvPr id="6" name="Content Placeholder 2">
            <a:extLst>
              <a:ext uri="{FF2B5EF4-FFF2-40B4-BE49-F238E27FC236}">
                <a16:creationId xmlns:a16="http://schemas.microsoft.com/office/drawing/2014/main" id="{C13CA14A-2B8E-A1C6-9E1A-3E0B91DC888B}"/>
              </a:ext>
            </a:extLst>
          </p:cNvPr>
          <p:cNvSpPr txBox="1">
            <a:spLocks/>
          </p:cNvSpPr>
          <p:nvPr/>
        </p:nvSpPr>
        <p:spPr>
          <a:xfrm>
            <a:off x="669925" y="1427843"/>
            <a:ext cx="10950575" cy="1912258"/>
          </a:xfrm>
          <a:prstGeom prst="rect">
            <a:avLst/>
          </a:prstGeom>
          <a:solidFill>
            <a:schemeClr val="bg1">
              <a:lumMod val="85000"/>
              <a:alpha val="94000"/>
            </a:schemeClr>
          </a:solidFill>
        </p:spPr>
        <p:txBody>
          <a:bodyPr lIns="243840" tIns="0" rIns="0" bIns="0" anchor="ctr">
            <a:no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625519" rtl="0" eaLnBrk="1" fontAlgn="auto" latinLnBrk="0" hangingPunct="1">
              <a:lnSpc>
                <a:spcPct val="100000"/>
              </a:lnSpc>
              <a:spcBef>
                <a:spcPts val="1067"/>
              </a:spcBef>
              <a:spcAft>
                <a:spcPts val="1067"/>
              </a:spcAft>
              <a:buClrTx/>
              <a:buSzTx/>
              <a:buFont typeface="Arial" panose="020B0604020202020204" pitchFamily="34" charset="0"/>
              <a:buNone/>
              <a:tabLst>
                <a:tab pos="321711" algn="l"/>
              </a:tabLst>
              <a:defRPr/>
            </a:pPr>
            <a:endParaRPr kumimoji="0" lang="en-GB" sz="1867" b="0" i="0" u="none" strike="noStrike" kern="1200" cap="none" spc="0" normalizeH="0" baseline="0" noProof="0">
              <a:ln>
                <a:noFill/>
              </a:ln>
              <a:solidFill>
                <a:srgbClr val="000000"/>
              </a:solidFill>
              <a:effectLst/>
              <a:uLnTx/>
              <a:uFillTx/>
              <a:latin typeface="Georgia"/>
              <a:ea typeface="+mn-ea"/>
              <a:cs typeface="Calibri" panose="020F0502020204030204" pitchFamily="34" charset="0"/>
            </a:endParaRPr>
          </a:p>
        </p:txBody>
      </p:sp>
      <p:cxnSp>
        <p:nvCxnSpPr>
          <p:cNvPr id="7" name="Straight Connector 6">
            <a:extLst>
              <a:ext uri="{FF2B5EF4-FFF2-40B4-BE49-F238E27FC236}">
                <a16:creationId xmlns:a16="http://schemas.microsoft.com/office/drawing/2014/main" id="{2E36DD6D-7B7C-497E-E72A-827141F28F79}"/>
              </a:ext>
            </a:extLst>
          </p:cNvPr>
          <p:cNvCxnSpPr>
            <a:cxnSpLocks/>
          </p:cNvCxnSpPr>
          <p:nvPr/>
        </p:nvCxnSpPr>
        <p:spPr>
          <a:xfrm>
            <a:off x="774751" y="2444502"/>
            <a:ext cx="10845749" cy="0"/>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8" name="TextBox 7">
            <a:extLst>
              <a:ext uri="{FF2B5EF4-FFF2-40B4-BE49-F238E27FC236}">
                <a16:creationId xmlns:a16="http://schemas.microsoft.com/office/drawing/2014/main" id="{80301435-88AA-F5A5-4C14-387011AA894F}"/>
              </a:ext>
            </a:extLst>
          </p:cNvPr>
          <p:cNvSpPr txBox="1">
            <a:spLocks/>
          </p:cNvSpPr>
          <p:nvPr/>
        </p:nvSpPr>
        <p:spPr>
          <a:xfrm>
            <a:off x="669925" y="1632607"/>
            <a:ext cx="5272224" cy="523220"/>
          </a:xfrm>
          <a:prstGeom prst="rect">
            <a:avLst/>
          </a:prstGeom>
          <a:noFill/>
        </p:spPr>
        <p:txBody>
          <a:bodyPr wrap="square">
            <a:spAutoFit/>
          </a:bodyPr>
          <a:lstStyle/>
          <a:p>
            <a:pPr marL="0" marR="0" lvl="0" indent="-243834" algn="l" defTabSz="1625519" rtl="0" eaLnBrk="1" fontAlgn="auto" latinLnBrk="0" hangingPunct="1">
              <a:lnSpc>
                <a:spcPct val="100000"/>
              </a:lnSpc>
              <a:spcBef>
                <a:spcPts val="1067"/>
              </a:spcBef>
              <a:spcAft>
                <a:spcPts val="1067"/>
              </a:spcAft>
              <a:buClrTx/>
              <a:buSzTx/>
              <a:buFontTx/>
              <a:buNone/>
              <a:tabLst>
                <a:tab pos="321711" algn="l"/>
              </a:tabLst>
              <a:defRPr/>
            </a:pPr>
            <a:r>
              <a:rPr kumimoji="0" lang="en-GB" sz="14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Recognise that the patient does not come as a ‘blank sheet’ that we can write the prescription instructions on </a:t>
            </a:r>
          </a:p>
        </p:txBody>
      </p:sp>
      <p:sp>
        <p:nvSpPr>
          <p:cNvPr id="9" name="TextBox 8">
            <a:extLst>
              <a:ext uri="{FF2B5EF4-FFF2-40B4-BE49-F238E27FC236}">
                <a16:creationId xmlns:a16="http://schemas.microsoft.com/office/drawing/2014/main" id="{9C9D9751-C291-5BC0-6599-9016A488223B}"/>
              </a:ext>
            </a:extLst>
          </p:cNvPr>
          <p:cNvSpPr txBox="1">
            <a:spLocks/>
          </p:cNvSpPr>
          <p:nvPr/>
        </p:nvSpPr>
        <p:spPr>
          <a:xfrm>
            <a:off x="6232284" y="1632607"/>
            <a:ext cx="5272224" cy="738664"/>
          </a:xfrm>
          <a:prstGeom prst="rect">
            <a:avLst/>
          </a:prstGeom>
          <a:noFill/>
        </p:spPr>
        <p:txBody>
          <a:bodyPr wrap="square">
            <a:spAutoFit/>
          </a:bodyPr>
          <a:lstStyle/>
          <a:p>
            <a:pPr marL="0" marR="0" lvl="0" indent="0" algn="l" defTabSz="1625519" rtl="0" eaLnBrk="1" fontAlgn="auto" latinLnBrk="0" hangingPunct="1">
              <a:lnSpc>
                <a:spcPct val="100000"/>
              </a:lnSpc>
              <a:spcBef>
                <a:spcPts val="1067"/>
              </a:spcBef>
              <a:spcAft>
                <a:spcPts val="1067"/>
              </a:spcAft>
              <a:buClrTx/>
              <a:buSzTx/>
              <a:buFontTx/>
              <a:buNone/>
              <a:tabLst>
                <a:tab pos="321711" algn="l"/>
              </a:tabLst>
              <a:defRPr/>
            </a:pPr>
            <a:r>
              <a:rPr kumimoji="0" lang="en-GB" sz="14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These are usually logical, common-sense interpretations of the condition and treatment; they make sense from the patient’s perspective, but are often mistaken from a medical perspective </a:t>
            </a:r>
          </a:p>
        </p:txBody>
      </p:sp>
      <p:sp>
        <p:nvSpPr>
          <p:cNvPr id="10" name="TextBox 9">
            <a:extLst>
              <a:ext uri="{FF2B5EF4-FFF2-40B4-BE49-F238E27FC236}">
                <a16:creationId xmlns:a16="http://schemas.microsoft.com/office/drawing/2014/main" id="{8781BF0E-1C2B-A1FE-5E2C-4A8BBA1F8265}"/>
              </a:ext>
            </a:extLst>
          </p:cNvPr>
          <p:cNvSpPr txBox="1">
            <a:spLocks/>
          </p:cNvSpPr>
          <p:nvPr/>
        </p:nvSpPr>
        <p:spPr>
          <a:xfrm>
            <a:off x="6232283" y="2635344"/>
            <a:ext cx="5272224" cy="523220"/>
          </a:xfrm>
          <a:prstGeom prst="rect">
            <a:avLst/>
          </a:prstGeom>
          <a:noFill/>
        </p:spPr>
        <p:txBody>
          <a:bodyPr wrap="square">
            <a:spAutoFit/>
          </a:bodyPr>
          <a:lstStyle/>
          <a:p>
            <a:pPr marL="0" marR="0" lvl="0" indent="-243834" algn="l" defTabSz="1625519" rtl="0" eaLnBrk="1" fontAlgn="auto" latinLnBrk="0" hangingPunct="1">
              <a:lnSpc>
                <a:spcPct val="100000"/>
              </a:lnSpc>
              <a:spcBef>
                <a:spcPts val="1067"/>
              </a:spcBef>
              <a:spcAft>
                <a:spcPts val="1067"/>
              </a:spcAft>
              <a:buClrTx/>
              <a:buSzTx/>
              <a:buFontTx/>
              <a:buNone/>
              <a:tabLst>
                <a:tab pos="321711" algn="l"/>
              </a:tabLst>
              <a:defRPr/>
            </a:pPr>
            <a:r>
              <a:rPr kumimoji="0" lang="en-GB" sz="14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Beliefs and expectations drive </a:t>
            </a:r>
            <a:br>
              <a:rPr kumimoji="0" lang="en-GB" sz="14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br>
            <a:r>
              <a:rPr kumimoji="0" lang="en-GB" sz="14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adherence/non-adherence</a:t>
            </a:r>
          </a:p>
        </p:txBody>
      </p:sp>
      <p:sp>
        <p:nvSpPr>
          <p:cNvPr id="11" name="TextBox 10">
            <a:extLst>
              <a:ext uri="{FF2B5EF4-FFF2-40B4-BE49-F238E27FC236}">
                <a16:creationId xmlns:a16="http://schemas.microsoft.com/office/drawing/2014/main" id="{D3695936-2732-0CA9-A538-BC6AAF54559B}"/>
              </a:ext>
            </a:extLst>
          </p:cNvPr>
          <p:cNvSpPr txBox="1">
            <a:spLocks/>
          </p:cNvSpPr>
          <p:nvPr/>
        </p:nvSpPr>
        <p:spPr>
          <a:xfrm>
            <a:off x="669925" y="2635344"/>
            <a:ext cx="5272224" cy="523220"/>
          </a:xfrm>
          <a:prstGeom prst="rect">
            <a:avLst/>
          </a:prstGeom>
          <a:noFill/>
        </p:spPr>
        <p:txBody>
          <a:bodyPr wrap="square">
            <a:spAutoFit/>
          </a:bodyPr>
          <a:lstStyle/>
          <a:p>
            <a:pPr marL="0" marR="0" lvl="0" indent="-243834" algn="l" defTabSz="1625519" rtl="0" eaLnBrk="1" fontAlgn="auto" latinLnBrk="0" hangingPunct="1">
              <a:lnSpc>
                <a:spcPct val="100000"/>
              </a:lnSpc>
              <a:spcBef>
                <a:spcPts val="1067"/>
              </a:spcBef>
              <a:spcAft>
                <a:spcPts val="1067"/>
              </a:spcAft>
              <a:buClrTx/>
              <a:buSzTx/>
              <a:buFontTx/>
              <a:buNone/>
              <a:tabLst>
                <a:tab pos="321711" algn="l"/>
              </a:tabLst>
              <a:defRPr/>
            </a:pPr>
            <a:r>
              <a:rPr kumimoji="0" lang="en-GB" sz="14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Patients come with pre-existing ideas about their condition and with beliefs and expectations of treatment </a:t>
            </a:r>
          </a:p>
        </p:txBody>
      </p:sp>
      <p:cxnSp>
        <p:nvCxnSpPr>
          <p:cNvPr id="12" name="Straight Connector 11">
            <a:extLst>
              <a:ext uri="{FF2B5EF4-FFF2-40B4-BE49-F238E27FC236}">
                <a16:creationId xmlns:a16="http://schemas.microsoft.com/office/drawing/2014/main" id="{4BA3B6B4-235E-C63B-33B6-600EC2707BFA}"/>
              </a:ext>
            </a:extLst>
          </p:cNvPr>
          <p:cNvCxnSpPr>
            <a:cxnSpLocks/>
          </p:cNvCxnSpPr>
          <p:nvPr/>
        </p:nvCxnSpPr>
        <p:spPr>
          <a:xfrm>
            <a:off x="6087217" y="1552381"/>
            <a:ext cx="0" cy="1698819"/>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F252D317-7A5E-A6AA-6E5E-FD8B6042F84D}"/>
              </a:ext>
            </a:extLst>
          </p:cNvPr>
          <p:cNvSpPr txBox="1"/>
          <p:nvPr/>
        </p:nvSpPr>
        <p:spPr>
          <a:xfrm>
            <a:off x="669924" y="3563616"/>
            <a:ext cx="5634085" cy="637675"/>
          </a:xfrm>
          <a:prstGeom prst="rect">
            <a:avLst/>
          </a:prstGeom>
          <a:noFill/>
          <a:ln w="19050">
            <a:solidFill>
              <a:schemeClr val="accent2"/>
            </a:solidFill>
          </a:ln>
        </p:spPr>
        <p:txBody>
          <a:bodyPr wrap="square" lIns="91440" tIns="48000" rIns="48000" bIns="48000" rtlCol="0" anchor="ctr">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I've already experienced side-effects with a </a:t>
            </a:r>
            <a:br>
              <a:rPr kumimoji="0" lang="en-US" sz="1400" b="0" i="0" u="none" strike="noStrike" kern="1200" cap="none" spc="0" normalizeH="0" baseline="0" noProof="0" dirty="0">
                <a:ln>
                  <a:noFill/>
                </a:ln>
                <a:solidFill>
                  <a:srgbClr val="000000"/>
                </a:solidFill>
                <a:effectLst/>
                <a:uLnTx/>
                <a:uFillTx/>
                <a:latin typeface="Georgia"/>
                <a:ea typeface="+mn-ea"/>
                <a:cs typeface="+mn-cs"/>
              </a:rPr>
            </a:br>
            <a:r>
              <a:rPr kumimoji="0" lang="en-US" sz="1400" b="0" i="0" u="none" strike="noStrike" kern="1200" cap="none" spc="0" normalizeH="0" baseline="0" noProof="0" dirty="0">
                <a:ln>
                  <a:noFill/>
                </a:ln>
                <a:solidFill>
                  <a:srgbClr val="000000"/>
                </a:solidFill>
                <a:effectLst/>
                <a:uLnTx/>
                <a:uFillTx/>
                <a:latin typeface="Georgia"/>
                <a:ea typeface="+mn-ea"/>
                <a:cs typeface="+mn-cs"/>
              </a:rPr>
              <a:t>medicine... why use another?</a:t>
            </a:r>
          </a:p>
        </p:txBody>
      </p:sp>
      <p:sp>
        <p:nvSpPr>
          <p:cNvPr id="16" name="TextBox 15">
            <a:extLst>
              <a:ext uri="{FF2B5EF4-FFF2-40B4-BE49-F238E27FC236}">
                <a16:creationId xmlns:a16="http://schemas.microsoft.com/office/drawing/2014/main" id="{E28194E5-2231-FE5F-2544-2358FDF7E392}"/>
              </a:ext>
            </a:extLst>
          </p:cNvPr>
          <p:cNvSpPr txBox="1"/>
          <p:nvPr/>
        </p:nvSpPr>
        <p:spPr>
          <a:xfrm>
            <a:off x="669924" y="4497795"/>
            <a:ext cx="5634085" cy="471235"/>
          </a:xfrm>
          <a:prstGeom prst="rect">
            <a:avLst/>
          </a:prstGeom>
          <a:noFill/>
          <a:ln w="19050">
            <a:solidFill>
              <a:schemeClr val="accent2"/>
            </a:solidFill>
          </a:ln>
        </p:spPr>
        <p:txBody>
          <a:bodyPr wrap="square" lIns="91440" tIns="48000" rIns="48000" bIns="48000" rtlCol="0" anchor="ctr">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Georgia"/>
                <a:ea typeface="+mn-ea"/>
                <a:cs typeface="+mn-cs"/>
              </a:rPr>
              <a:t>I wouldn't like taking a medicine long-term</a:t>
            </a:r>
          </a:p>
        </p:txBody>
      </p:sp>
      <p:sp>
        <p:nvSpPr>
          <p:cNvPr id="17" name="TextBox 16">
            <a:extLst>
              <a:ext uri="{FF2B5EF4-FFF2-40B4-BE49-F238E27FC236}">
                <a16:creationId xmlns:a16="http://schemas.microsoft.com/office/drawing/2014/main" id="{43D828FA-766F-81FA-7E4A-8A8A99E5BA37}"/>
              </a:ext>
            </a:extLst>
          </p:cNvPr>
          <p:cNvSpPr txBox="1"/>
          <p:nvPr/>
        </p:nvSpPr>
        <p:spPr>
          <a:xfrm>
            <a:off x="669927" y="5248380"/>
            <a:ext cx="5634085" cy="595337"/>
          </a:xfrm>
          <a:prstGeom prst="rect">
            <a:avLst/>
          </a:prstGeom>
          <a:noFill/>
          <a:ln w="19050">
            <a:solidFill>
              <a:schemeClr val="accent2"/>
            </a:solidFill>
          </a:ln>
        </p:spPr>
        <p:txBody>
          <a:bodyPr wrap="square" lIns="91440" tIns="48000" rIns="48000" bIns="48000" rtlCol="0" anchor="ctr">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Georgia"/>
                <a:ea typeface="+mn-ea"/>
                <a:cs typeface="+mn-cs"/>
              </a:rPr>
              <a:t>If I'm still feeling urgency, it’s not working</a:t>
            </a:r>
          </a:p>
        </p:txBody>
      </p:sp>
      <p:sp>
        <p:nvSpPr>
          <p:cNvPr id="18" name="TextBox 17">
            <a:extLst>
              <a:ext uri="{FF2B5EF4-FFF2-40B4-BE49-F238E27FC236}">
                <a16:creationId xmlns:a16="http://schemas.microsoft.com/office/drawing/2014/main" id="{26CF0266-6259-0AA6-0997-6D3500B12A7B}"/>
              </a:ext>
            </a:extLst>
          </p:cNvPr>
          <p:cNvSpPr txBox="1"/>
          <p:nvPr/>
        </p:nvSpPr>
        <p:spPr>
          <a:xfrm>
            <a:off x="6755091" y="3563616"/>
            <a:ext cx="4859058" cy="637675"/>
          </a:xfrm>
          <a:prstGeom prst="rect">
            <a:avLst/>
          </a:prstGeom>
          <a:noFill/>
          <a:ln w="19050">
            <a:solidFill>
              <a:schemeClr val="accent2"/>
            </a:solidFill>
          </a:ln>
        </p:spPr>
        <p:txBody>
          <a:bodyPr wrap="square" lIns="91440" tIns="48000" rIns="48000" bIns="48000" rtlCol="0" anchor="ctr">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Georgia"/>
                <a:ea typeface="+mn-ea"/>
                <a:cs typeface="+mn-cs"/>
              </a:rPr>
              <a:t>Treatment should cure my symptoms immediately</a:t>
            </a:r>
          </a:p>
        </p:txBody>
      </p:sp>
      <p:sp>
        <p:nvSpPr>
          <p:cNvPr id="19" name="TextBox 18">
            <a:extLst>
              <a:ext uri="{FF2B5EF4-FFF2-40B4-BE49-F238E27FC236}">
                <a16:creationId xmlns:a16="http://schemas.microsoft.com/office/drawing/2014/main" id="{AD08271B-9037-4311-F18E-CB171FEB65B2}"/>
              </a:ext>
            </a:extLst>
          </p:cNvPr>
          <p:cNvSpPr txBox="1"/>
          <p:nvPr/>
        </p:nvSpPr>
        <p:spPr>
          <a:xfrm>
            <a:off x="6755091" y="5248380"/>
            <a:ext cx="4859058" cy="595337"/>
          </a:xfrm>
          <a:prstGeom prst="rect">
            <a:avLst/>
          </a:prstGeom>
          <a:noFill/>
          <a:ln w="19050">
            <a:solidFill>
              <a:schemeClr val="accent2"/>
            </a:solidFill>
          </a:ln>
        </p:spPr>
        <p:txBody>
          <a:bodyPr wrap="square" lIns="91440" tIns="48000" rIns="48000" bIns="48000" rtlCol="0" anchor="ctr">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Georgia"/>
                <a:ea typeface="+mn-ea"/>
                <a:cs typeface="+mn-cs"/>
              </a:rPr>
              <a:t>I can manage my condition without medicine</a:t>
            </a:r>
          </a:p>
        </p:txBody>
      </p:sp>
      <p:cxnSp>
        <p:nvCxnSpPr>
          <p:cNvPr id="20" name="Connector: Elbow 19">
            <a:extLst>
              <a:ext uri="{FF2B5EF4-FFF2-40B4-BE49-F238E27FC236}">
                <a16:creationId xmlns:a16="http://schemas.microsoft.com/office/drawing/2014/main" id="{9C3D8B73-E3D5-B55C-843D-D06615F7CD6B}"/>
              </a:ext>
            </a:extLst>
          </p:cNvPr>
          <p:cNvCxnSpPr>
            <a:cxnSpLocks/>
            <a:stCxn id="26" idx="3"/>
            <a:endCxn id="15" idx="2"/>
          </p:cNvCxnSpPr>
          <p:nvPr/>
        </p:nvCxnSpPr>
        <p:spPr>
          <a:xfrm flipH="1" flipV="1">
            <a:off x="3486967" y="4201291"/>
            <a:ext cx="5693000" cy="232304"/>
          </a:xfrm>
          <a:prstGeom prst="bentConnector4">
            <a:avLst>
              <a:gd name="adj1" fmla="val -74"/>
              <a:gd name="adj2" fmla="val 50000"/>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Connector: Elbow 20">
            <a:extLst>
              <a:ext uri="{FF2B5EF4-FFF2-40B4-BE49-F238E27FC236}">
                <a16:creationId xmlns:a16="http://schemas.microsoft.com/office/drawing/2014/main" id="{3EAEC334-B773-CAA1-A0D7-65685553E598}"/>
              </a:ext>
            </a:extLst>
          </p:cNvPr>
          <p:cNvCxnSpPr>
            <a:cxnSpLocks/>
            <a:stCxn id="26" idx="1"/>
            <a:endCxn id="17" idx="0"/>
          </p:cNvCxnSpPr>
          <p:nvPr/>
        </p:nvCxnSpPr>
        <p:spPr>
          <a:xfrm flipH="1">
            <a:off x="3486970" y="5021781"/>
            <a:ext cx="5692997" cy="226599"/>
          </a:xfrm>
          <a:prstGeom prst="bentConnector4">
            <a:avLst>
              <a:gd name="adj1" fmla="val 0"/>
              <a:gd name="adj2" fmla="val 50000"/>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2" name="Straight Arrow Connector 21">
            <a:extLst>
              <a:ext uri="{FF2B5EF4-FFF2-40B4-BE49-F238E27FC236}">
                <a16:creationId xmlns:a16="http://schemas.microsoft.com/office/drawing/2014/main" id="{7C6B3DA1-CE18-D95D-AB1B-4C7D5D24C871}"/>
              </a:ext>
            </a:extLst>
          </p:cNvPr>
          <p:cNvCxnSpPr>
            <a:cxnSpLocks/>
            <a:endCxn id="18" idx="2"/>
          </p:cNvCxnSpPr>
          <p:nvPr/>
        </p:nvCxnSpPr>
        <p:spPr>
          <a:xfrm flipV="1">
            <a:off x="9184619" y="4201291"/>
            <a:ext cx="0" cy="195544"/>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3" name="Straight Arrow Connector 22">
            <a:extLst>
              <a:ext uri="{FF2B5EF4-FFF2-40B4-BE49-F238E27FC236}">
                <a16:creationId xmlns:a16="http://schemas.microsoft.com/office/drawing/2014/main" id="{3DC27DDC-6080-F443-7FA6-F17E171EB3BA}"/>
              </a:ext>
            </a:extLst>
          </p:cNvPr>
          <p:cNvCxnSpPr>
            <a:cxnSpLocks/>
          </p:cNvCxnSpPr>
          <p:nvPr/>
        </p:nvCxnSpPr>
        <p:spPr>
          <a:xfrm flipH="1">
            <a:off x="6304009" y="4727688"/>
            <a:ext cx="2580277" cy="0"/>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4" name="Straight Arrow Connector 23">
            <a:extLst>
              <a:ext uri="{FF2B5EF4-FFF2-40B4-BE49-F238E27FC236}">
                <a16:creationId xmlns:a16="http://schemas.microsoft.com/office/drawing/2014/main" id="{4FFBF6A9-5E8E-1D82-B448-9A69DD2C3D59}"/>
              </a:ext>
            </a:extLst>
          </p:cNvPr>
          <p:cNvCxnSpPr>
            <a:cxnSpLocks/>
          </p:cNvCxnSpPr>
          <p:nvPr/>
        </p:nvCxnSpPr>
        <p:spPr>
          <a:xfrm>
            <a:off x="9177850" y="5021781"/>
            <a:ext cx="4653" cy="226599"/>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grpSp>
        <p:nvGrpSpPr>
          <p:cNvPr id="25" name="Group 24">
            <a:extLst>
              <a:ext uri="{FF2B5EF4-FFF2-40B4-BE49-F238E27FC236}">
                <a16:creationId xmlns:a16="http://schemas.microsoft.com/office/drawing/2014/main" id="{D28063FB-23CE-A96D-B807-1DA94EA6C65C}"/>
              </a:ext>
            </a:extLst>
          </p:cNvPr>
          <p:cNvGrpSpPr/>
          <p:nvPr/>
        </p:nvGrpSpPr>
        <p:grpSpPr>
          <a:xfrm>
            <a:off x="8887359" y="4433595"/>
            <a:ext cx="585216" cy="588186"/>
            <a:chOff x="9932360" y="4679752"/>
            <a:chExt cx="609600" cy="609600"/>
          </a:xfrm>
        </p:grpSpPr>
        <p:sp>
          <p:nvSpPr>
            <p:cNvPr id="26" name="Freeform: Shape 25">
              <a:extLst>
                <a:ext uri="{FF2B5EF4-FFF2-40B4-BE49-F238E27FC236}">
                  <a16:creationId xmlns:a16="http://schemas.microsoft.com/office/drawing/2014/main" id="{86B44B9E-1651-4BB3-3383-CAF175E9B162}"/>
                </a:ext>
              </a:extLst>
            </p:cNvPr>
            <p:cNvSpPr/>
            <p:nvPr/>
          </p:nvSpPr>
          <p:spPr>
            <a:xfrm>
              <a:off x="9932360" y="4679752"/>
              <a:ext cx="609600" cy="609600"/>
            </a:xfrm>
            <a:custGeom>
              <a:avLst/>
              <a:gdLst>
                <a:gd name="connsiteX0" fmla="*/ 867294 w 867293"/>
                <a:gd name="connsiteY0" fmla="*/ 433647 h 867293"/>
                <a:gd name="connsiteX1" fmla="*/ 433647 w 867293"/>
                <a:gd name="connsiteY1" fmla="*/ 867293 h 867293"/>
                <a:gd name="connsiteX2" fmla="*/ 0 w 867293"/>
                <a:gd name="connsiteY2" fmla="*/ 433647 h 867293"/>
                <a:gd name="connsiteX3" fmla="*/ 433647 w 867293"/>
                <a:gd name="connsiteY3" fmla="*/ 0 h 867293"/>
                <a:gd name="connsiteX4" fmla="*/ 867294 w 867293"/>
                <a:gd name="connsiteY4" fmla="*/ 433647 h 867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293" h="867293">
                  <a:moveTo>
                    <a:pt x="867294" y="433647"/>
                  </a:moveTo>
                  <a:cubicBezTo>
                    <a:pt x="867294" y="673143"/>
                    <a:pt x="673143" y="867293"/>
                    <a:pt x="433647" y="867293"/>
                  </a:cubicBezTo>
                  <a:cubicBezTo>
                    <a:pt x="194151" y="867293"/>
                    <a:pt x="0" y="673143"/>
                    <a:pt x="0" y="433647"/>
                  </a:cubicBezTo>
                  <a:cubicBezTo>
                    <a:pt x="0" y="194150"/>
                    <a:pt x="194151" y="0"/>
                    <a:pt x="433647" y="0"/>
                  </a:cubicBezTo>
                  <a:cubicBezTo>
                    <a:pt x="673143" y="0"/>
                    <a:pt x="867294" y="194150"/>
                    <a:pt x="867294" y="433647"/>
                  </a:cubicBezTo>
                  <a:close/>
                </a:path>
              </a:pathLst>
            </a:custGeom>
            <a:gradFill flip="none" rotWithShape="1">
              <a:gsLst>
                <a:gs pos="0">
                  <a:schemeClr val="accent3"/>
                </a:gs>
                <a:gs pos="100000">
                  <a:schemeClr val="accent2"/>
                </a:gs>
              </a:gsLst>
              <a:lin ang="10800000" scaled="1"/>
              <a:tileRect/>
            </a:gradFill>
            <a:ln>
              <a:noFill/>
            </a:ln>
            <a:effectLst/>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4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pic>
          <p:nvPicPr>
            <p:cNvPr id="27" name="Picture 26" descr="Icon&#10;&#10;Description automatically generated">
              <a:extLst>
                <a:ext uri="{FF2B5EF4-FFF2-40B4-BE49-F238E27FC236}">
                  <a16:creationId xmlns:a16="http://schemas.microsoft.com/office/drawing/2014/main" id="{C519AE1E-2004-83C4-1E79-A9F4C8289EFF}"/>
                </a:ext>
              </a:extLst>
            </p:cNvPr>
            <p:cNvPicPr>
              <a:picLocks noChangeAspect="1"/>
            </p:cNvPicPr>
            <p:nvPr/>
          </p:nvPicPr>
          <p:blipFill>
            <a:blip r:embed="rId5"/>
            <a:stretch>
              <a:fillRect/>
            </a:stretch>
          </p:blipFill>
          <p:spPr>
            <a:xfrm>
              <a:off x="10055512" y="4802906"/>
              <a:ext cx="363293" cy="363293"/>
            </a:xfrm>
            <a:prstGeom prst="rect">
              <a:avLst/>
            </a:prstGeom>
          </p:spPr>
        </p:pic>
      </p:grpSp>
      <p:sp>
        <p:nvSpPr>
          <p:cNvPr id="13" name="TextBox 12">
            <a:extLst>
              <a:ext uri="{FF2B5EF4-FFF2-40B4-BE49-F238E27FC236}">
                <a16:creationId xmlns:a16="http://schemas.microsoft.com/office/drawing/2014/main" id="{74C68F45-33AC-21BB-1CFC-E414428A5359}"/>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a:solidFill>
                  <a:srgbClr val="595959"/>
                </a:solidFill>
              </a:rPr>
              <a:t>GLO2248421</a:t>
            </a:r>
            <a:endParaRPr lang="en-US" sz="900" dirty="0">
              <a:solidFill>
                <a:srgbClr val="595959"/>
              </a:solidFill>
            </a:endParaRPr>
          </a:p>
        </p:txBody>
      </p:sp>
    </p:spTree>
    <p:extLst>
      <p:ext uri="{BB962C8B-B14F-4D97-AF65-F5344CB8AC3E}">
        <p14:creationId xmlns:p14="http://schemas.microsoft.com/office/powerpoint/2010/main" val="3296309379"/>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ACB3FB02-E34D-4667-665F-FAE89579364A}"/>
              </a:ext>
            </a:extLst>
          </p:cNvPr>
          <p:cNvGraphicFramePr>
            <a:graphicFrameLocks noChangeAspect="1"/>
          </p:cNvGraphicFramePr>
          <p:nvPr>
            <p:custDataLst>
              <p:tags r:id="rId1"/>
            </p:custDataLst>
            <p:extLst>
              <p:ext uri="{D42A27DB-BD31-4B8C-83A1-F6EECF244321}">
                <p14:modId xmlns:p14="http://schemas.microsoft.com/office/powerpoint/2010/main" val="274520922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ACB3FB02-E34D-4667-665F-FAE89579364A}"/>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A1A30E3A-276E-096E-DE40-FEFC66524AC1}"/>
              </a:ext>
            </a:extLst>
          </p:cNvPr>
          <p:cNvSpPr>
            <a:spLocks noGrp="1"/>
          </p:cNvSpPr>
          <p:nvPr>
            <p:ph type="title"/>
          </p:nvPr>
        </p:nvSpPr>
        <p:spPr>
          <a:xfrm>
            <a:off x="670560" y="355600"/>
            <a:ext cx="4754056" cy="520701"/>
          </a:xfrm>
        </p:spPr>
        <p:txBody>
          <a:bodyPr vert="horz"/>
          <a:lstStyle/>
          <a:p>
            <a:r>
              <a:rPr lang="pt-BR" dirty="0"/>
              <a:t>Early explanations of </a:t>
            </a:r>
            <a:br>
              <a:rPr lang="pt-BR" dirty="0"/>
            </a:br>
            <a:r>
              <a:rPr lang="pt-BR" dirty="0"/>
              <a:t>non-adherence</a:t>
            </a:r>
            <a:endParaRPr lang="en-US" dirty="0"/>
          </a:p>
        </p:txBody>
      </p:sp>
      <p:pic>
        <p:nvPicPr>
          <p:cNvPr id="7" name="Picture 6" descr="A person standing next to another person&#10;&#10;Description automatically generated">
            <a:extLst>
              <a:ext uri="{FF2B5EF4-FFF2-40B4-BE49-F238E27FC236}">
                <a16:creationId xmlns:a16="http://schemas.microsoft.com/office/drawing/2014/main" id="{65274D87-2A4A-37A2-B5D2-417C25C05FE9}"/>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26747" r="13602"/>
          <a:stretch>
            <a:fillRect/>
          </a:stretch>
        </p:blipFill>
        <p:spPr>
          <a:xfrm>
            <a:off x="6042454" y="0"/>
            <a:ext cx="6149546" cy="6858000"/>
          </a:xfrm>
          <a:prstGeom prst="rect">
            <a:avLst/>
          </a:prstGeom>
        </p:spPr>
      </p:pic>
      <p:grpSp>
        <p:nvGrpSpPr>
          <p:cNvPr id="23" name="Group 22">
            <a:extLst>
              <a:ext uri="{FF2B5EF4-FFF2-40B4-BE49-F238E27FC236}">
                <a16:creationId xmlns:a16="http://schemas.microsoft.com/office/drawing/2014/main" id="{517223CC-EA1B-ECB5-8665-BE15A42FBC90}"/>
              </a:ext>
            </a:extLst>
          </p:cNvPr>
          <p:cNvGrpSpPr/>
          <p:nvPr/>
        </p:nvGrpSpPr>
        <p:grpSpPr>
          <a:xfrm>
            <a:off x="669925" y="1396413"/>
            <a:ext cx="4948650" cy="984885"/>
            <a:chOff x="669925" y="1396413"/>
            <a:chExt cx="4948650" cy="984885"/>
          </a:xfrm>
        </p:grpSpPr>
        <p:grpSp>
          <p:nvGrpSpPr>
            <p:cNvPr id="9" name="Group 8">
              <a:extLst>
                <a:ext uri="{FF2B5EF4-FFF2-40B4-BE49-F238E27FC236}">
                  <a16:creationId xmlns:a16="http://schemas.microsoft.com/office/drawing/2014/main" id="{9E34C5E8-E5F5-FB6B-9121-B16F26B92305}"/>
                </a:ext>
              </a:extLst>
            </p:cNvPr>
            <p:cNvGrpSpPr/>
            <p:nvPr/>
          </p:nvGrpSpPr>
          <p:grpSpPr>
            <a:xfrm>
              <a:off x="669925" y="1432284"/>
              <a:ext cx="631389" cy="625995"/>
              <a:chOff x="710202" y="1301529"/>
              <a:chExt cx="543827" cy="539181"/>
            </a:xfrm>
          </p:grpSpPr>
          <p:sp>
            <p:nvSpPr>
              <p:cNvPr id="10" name="Freeform: Shape 9">
                <a:extLst>
                  <a:ext uri="{FF2B5EF4-FFF2-40B4-BE49-F238E27FC236}">
                    <a16:creationId xmlns:a16="http://schemas.microsoft.com/office/drawing/2014/main" id="{E04FC058-1CE4-111E-3FFC-DA4A4657F7CB}"/>
                  </a:ext>
                </a:extLst>
              </p:cNvPr>
              <p:cNvSpPr/>
              <p:nvPr/>
            </p:nvSpPr>
            <p:spPr>
              <a:xfrm rot="5400000">
                <a:off x="712525" y="1299206"/>
                <a:ext cx="539181" cy="543827"/>
              </a:xfrm>
              <a:custGeom>
                <a:avLst/>
                <a:gdLst>
                  <a:gd name="connsiteX0" fmla="*/ 2188672 w 2188672"/>
                  <a:gd name="connsiteY0" fmla="*/ 1094336 h 2188671"/>
                  <a:gd name="connsiteX1" fmla="*/ 1094336 w 2188672"/>
                  <a:gd name="connsiteY1" fmla="*/ 2188672 h 2188671"/>
                  <a:gd name="connsiteX2" fmla="*/ 0 w 2188672"/>
                  <a:gd name="connsiteY2" fmla="*/ 1094336 h 2188671"/>
                  <a:gd name="connsiteX3" fmla="*/ 1094336 w 2188672"/>
                  <a:gd name="connsiteY3" fmla="*/ 0 h 2188671"/>
                  <a:gd name="connsiteX4" fmla="*/ 2188672 w 2188672"/>
                  <a:gd name="connsiteY4" fmla="*/ 1094336 h 2188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8672" h="2188671">
                    <a:moveTo>
                      <a:pt x="2188672" y="1094336"/>
                    </a:moveTo>
                    <a:cubicBezTo>
                      <a:pt x="2188672" y="1698721"/>
                      <a:pt x="1698721" y="2188672"/>
                      <a:pt x="1094336" y="2188672"/>
                    </a:cubicBezTo>
                    <a:cubicBezTo>
                      <a:pt x="489951" y="2188672"/>
                      <a:pt x="0" y="1698721"/>
                      <a:pt x="0" y="1094336"/>
                    </a:cubicBezTo>
                    <a:cubicBezTo>
                      <a:pt x="0" y="489951"/>
                      <a:pt x="489951" y="0"/>
                      <a:pt x="1094336" y="0"/>
                    </a:cubicBezTo>
                    <a:cubicBezTo>
                      <a:pt x="1698721" y="0"/>
                      <a:pt x="2188672" y="489951"/>
                      <a:pt x="2188672" y="1094336"/>
                    </a:cubicBezTo>
                    <a:close/>
                  </a:path>
                </a:pathLst>
              </a:custGeom>
              <a:solidFill>
                <a:schemeClr val="accent1"/>
              </a:solidFill>
              <a:ln w="5576" cap="flat">
                <a:noFill/>
                <a:prstDash val="solid"/>
                <a:miter/>
              </a:ln>
            </p:spPr>
            <p:txBody>
              <a:bodyPr rtlCol="0" anchor="ctr"/>
              <a:lstStyle/>
              <a:p>
                <a:pPr marL="0" marR="0" lvl="0" indent="0" algn="l" defTabSz="1625519"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srgbClr val="000000"/>
                  </a:solidFill>
                  <a:effectLst/>
                  <a:uLnTx/>
                  <a:uFillTx/>
                  <a:latin typeface="Georgia"/>
                  <a:ea typeface="+mn-ea"/>
                  <a:cs typeface="+mn-cs"/>
                </a:endParaRPr>
              </a:p>
            </p:txBody>
          </p:sp>
          <p:pic>
            <p:nvPicPr>
              <p:cNvPr id="11" name="Picture 10" descr="Icon&#10;&#10;Description automatically generated">
                <a:extLst>
                  <a:ext uri="{FF2B5EF4-FFF2-40B4-BE49-F238E27FC236}">
                    <a16:creationId xmlns:a16="http://schemas.microsoft.com/office/drawing/2014/main" id="{71B6D17C-BC76-9200-69B7-58A4E75ACE53}"/>
                  </a:ext>
                </a:extLst>
              </p:cNvPr>
              <p:cNvPicPr>
                <a:picLocks noChangeAspect="1"/>
              </p:cNvPicPr>
              <p:nvPr/>
            </p:nvPicPr>
            <p:blipFill>
              <a:blip r:embed="rId6">
                <a:extLst>
                  <a:ext uri="{BEBA8EAE-BF5A-486C-A8C5-ECC9F3942E4B}">
                    <a14:imgProps xmlns:a14="http://schemas.microsoft.com/office/drawing/2010/main">
                      <a14:imgLayer r:embed="rId7">
                        <a14:imgEffect>
                          <a14:brightnessContrast bright="100000"/>
                        </a14:imgEffect>
                      </a14:imgLayer>
                    </a14:imgProps>
                  </a:ext>
                </a:extLst>
              </a:blip>
              <a:stretch>
                <a:fillRect/>
              </a:stretch>
            </p:blipFill>
            <p:spPr>
              <a:xfrm>
                <a:off x="840937" y="1429940"/>
                <a:ext cx="282359" cy="282359"/>
              </a:xfrm>
              <a:prstGeom prst="rect">
                <a:avLst/>
              </a:prstGeom>
            </p:spPr>
          </p:pic>
        </p:grpSp>
        <p:sp>
          <p:nvSpPr>
            <p:cNvPr id="12" name="Rectangle 11">
              <a:extLst>
                <a:ext uri="{FF2B5EF4-FFF2-40B4-BE49-F238E27FC236}">
                  <a16:creationId xmlns:a16="http://schemas.microsoft.com/office/drawing/2014/main" id="{A7E62064-3DD2-1AC5-2A7B-FF5B4FF99A09}"/>
                </a:ext>
              </a:extLst>
            </p:cNvPr>
            <p:cNvSpPr/>
            <p:nvPr/>
          </p:nvSpPr>
          <p:spPr>
            <a:xfrm>
              <a:off x="1476315" y="1396413"/>
              <a:ext cx="4142260" cy="98488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spAutoFit/>
            </a:bodyPr>
            <a:lstStyle/>
            <a:p>
              <a:pPr marL="0" marR="0" lvl="0" indent="0" algn="l" defTabSz="1625519"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Early theories based on idea that </a:t>
              </a:r>
              <a:br>
                <a:rPr kumimoji="0" lang="en-US" sz="1600" b="0" i="0" u="none" strike="noStrike" kern="1200" cap="none" spc="0" normalizeH="0" baseline="0" noProof="0" dirty="0">
                  <a:ln>
                    <a:noFill/>
                  </a:ln>
                  <a:solidFill>
                    <a:srgbClr val="000000"/>
                  </a:solidFill>
                  <a:effectLst/>
                  <a:uLnTx/>
                  <a:uFillTx/>
                  <a:latin typeface="Georgia"/>
                  <a:ea typeface="+mn-ea"/>
                  <a:cs typeface="+mn-cs"/>
                </a:rPr>
              </a:br>
              <a:r>
                <a:rPr kumimoji="0" lang="en-US" sz="1600" b="0" i="0" u="none" strike="noStrike" kern="1200" cap="none" spc="0" normalizeH="0" baseline="0" noProof="0" dirty="0">
                  <a:ln>
                    <a:noFill/>
                  </a:ln>
                  <a:solidFill>
                    <a:srgbClr val="000000"/>
                  </a:solidFill>
                  <a:effectLst/>
                  <a:uLnTx/>
                  <a:uFillTx/>
                  <a:latin typeface="Georgia"/>
                  <a:ea typeface="+mn-ea"/>
                  <a:cs typeface="+mn-cs"/>
                </a:rPr>
                <a:t>non-adherence was result of poor communication &amp; subsequent effects on patient understanding and memory</a:t>
              </a:r>
            </a:p>
          </p:txBody>
        </p:sp>
      </p:grpSp>
      <p:grpSp>
        <p:nvGrpSpPr>
          <p:cNvPr id="22" name="Group 21">
            <a:extLst>
              <a:ext uri="{FF2B5EF4-FFF2-40B4-BE49-F238E27FC236}">
                <a16:creationId xmlns:a16="http://schemas.microsoft.com/office/drawing/2014/main" id="{FBAA9D08-0A6D-4CD9-A478-BB8C4C33EF8C}"/>
              </a:ext>
            </a:extLst>
          </p:cNvPr>
          <p:cNvGrpSpPr/>
          <p:nvPr/>
        </p:nvGrpSpPr>
        <p:grpSpPr>
          <a:xfrm>
            <a:off x="669925" y="2964245"/>
            <a:ext cx="4948650" cy="984885"/>
            <a:chOff x="669925" y="2628447"/>
            <a:chExt cx="4948650" cy="984885"/>
          </a:xfrm>
        </p:grpSpPr>
        <p:sp>
          <p:nvSpPr>
            <p:cNvPr id="14" name="Freeform: Shape 13">
              <a:extLst>
                <a:ext uri="{FF2B5EF4-FFF2-40B4-BE49-F238E27FC236}">
                  <a16:creationId xmlns:a16="http://schemas.microsoft.com/office/drawing/2014/main" id="{D5F3471E-293B-2525-1442-CAC78D117623}"/>
                </a:ext>
              </a:extLst>
            </p:cNvPr>
            <p:cNvSpPr/>
            <p:nvPr/>
          </p:nvSpPr>
          <p:spPr>
            <a:xfrm rot="5400000">
              <a:off x="672622" y="2661621"/>
              <a:ext cx="625995" cy="631389"/>
            </a:xfrm>
            <a:custGeom>
              <a:avLst/>
              <a:gdLst>
                <a:gd name="connsiteX0" fmla="*/ 2188672 w 2188672"/>
                <a:gd name="connsiteY0" fmla="*/ 1094336 h 2188671"/>
                <a:gd name="connsiteX1" fmla="*/ 1094336 w 2188672"/>
                <a:gd name="connsiteY1" fmla="*/ 2188672 h 2188671"/>
                <a:gd name="connsiteX2" fmla="*/ 0 w 2188672"/>
                <a:gd name="connsiteY2" fmla="*/ 1094336 h 2188671"/>
                <a:gd name="connsiteX3" fmla="*/ 1094336 w 2188672"/>
                <a:gd name="connsiteY3" fmla="*/ 0 h 2188671"/>
                <a:gd name="connsiteX4" fmla="*/ 2188672 w 2188672"/>
                <a:gd name="connsiteY4" fmla="*/ 1094336 h 2188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8672" h="2188671">
                  <a:moveTo>
                    <a:pt x="2188672" y="1094336"/>
                  </a:moveTo>
                  <a:cubicBezTo>
                    <a:pt x="2188672" y="1698721"/>
                    <a:pt x="1698721" y="2188672"/>
                    <a:pt x="1094336" y="2188672"/>
                  </a:cubicBezTo>
                  <a:cubicBezTo>
                    <a:pt x="489951" y="2188672"/>
                    <a:pt x="0" y="1698721"/>
                    <a:pt x="0" y="1094336"/>
                  </a:cubicBezTo>
                  <a:cubicBezTo>
                    <a:pt x="0" y="489951"/>
                    <a:pt x="489951" y="0"/>
                    <a:pt x="1094336" y="0"/>
                  </a:cubicBezTo>
                  <a:cubicBezTo>
                    <a:pt x="1698721" y="0"/>
                    <a:pt x="2188672" y="489951"/>
                    <a:pt x="2188672" y="1094336"/>
                  </a:cubicBezTo>
                  <a:close/>
                </a:path>
              </a:pathLst>
            </a:custGeom>
            <a:solidFill>
              <a:schemeClr val="accent3"/>
            </a:solidFill>
            <a:ln w="5576" cap="flat">
              <a:noFill/>
              <a:prstDash val="solid"/>
              <a:miter/>
            </a:ln>
          </p:spPr>
          <p:txBody>
            <a:bodyPr rtlCol="0" anchor="ctr"/>
            <a:lstStyle/>
            <a:p>
              <a:pPr marL="0" marR="0" lvl="0" indent="0" algn="l" defTabSz="1625519"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srgbClr val="000000"/>
                </a:solidFill>
                <a:effectLst/>
                <a:uLnTx/>
                <a:uFillTx/>
                <a:latin typeface="Georgia"/>
                <a:ea typeface="+mn-ea"/>
                <a:cs typeface="+mn-cs"/>
              </a:endParaRPr>
            </a:p>
          </p:txBody>
        </p:sp>
        <p:sp>
          <p:nvSpPr>
            <p:cNvPr id="16" name="Rectangle 15">
              <a:extLst>
                <a:ext uri="{FF2B5EF4-FFF2-40B4-BE49-F238E27FC236}">
                  <a16:creationId xmlns:a16="http://schemas.microsoft.com/office/drawing/2014/main" id="{2763C985-7880-F8FA-B579-A88D0A15D87C}"/>
                </a:ext>
              </a:extLst>
            </p:cNvPr>
            <p:cNvSpPr/>
            <p:nvPr/>
          </p:nvSpPr>
          <p:spPr>
            <a:xfrm>
              <a:off x="1476315" y="2628447"/>
              <a:ext cx="4142260" cy="98488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spAutoFit/>
            </a:bodyPr>
            <a:lstStyle/>
            <a:p>
              <a:pPr marL="0" marR="0" lvl="0" indent="0" algn="l" defTabSz="1625519"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Early interventions mainly based </a:t>
              </a:r>
              <a:br>
                <a:rPr kumimoji="0" lang="en-US" sz="1600" b="0" i="0" u="none" strike="noStrike" kern="1200" cap="none" spc="0" normalizeH="0" baseline="0" noProof="0" dirty="0">
                  <a:ln>
                    <a:noFill/>
                  </a:ln>
                  <a:solidFill>
                    <a:srgbClr val="000000"/>
                  </a:solidFill>
                  <a:effectLst/>
                  <a:uLnTx/>
                  <a:uFillTx/>
                  <a:latin typeface="Georgia"/>
                  <a:ea typeface="+mn-ea"/>
                  <a:cs typeface="+mn-cs"/>
                </a:rPr>
              </a:br>
              <a:r>
                <a:rPr kumimoji="0" lang="en-US" sz="1600" b="0" i="0" u="none" strike="noStrike" kern="1200" cap="none" spc="0" normalizeH="0" baseline="0" noProof="0" dirty="0">
                  <a:ln>
                    <a:noFill/>
                  </a:ln>
                  <a:solidFill>
                    <a:srgbClr val="000000"/>
                  </a:solidFill>
                  <a:effectLst/>
                  <a:uLnTx/>
                  <a:uFillTx/>
                  <a:latin typeface="Georgia"/>
                  <a:ea typeface="+mn-ea"/>
                  <a:cs typeface="+mn-cs"/>
                </a:rPr>
                <a:t>on information provision, and/or reminders and these are still used. Most adherence apps – still based on reminders</a:t>
              </a:r>
            </a:p>
          </p:txBody>
        </p:sp>
        <p:pic>
          <p:nvPicPr>
            <p:cNvPr id="17" name="Picture 16" descr="Icon&#10;&#10;Description automatically generated">
              <a:extLst>
                <a:ext uri="{FF2B5EF4-FFF2-40B4-BE49-F238E27FC236}">
                  <a16:creationId xmlns:a16="http://schemas.microsoft.com/office/drawing/2014/main" id="{2EC80A1E-7962-BC41-83FF-BECD372BDE33}"/>
                </a:ext>
              </a:extLst>
            </p:cNvPr>
            <p:cNvPicPr>
              <a:picLocks noChangeAspect="1"/>
            </p:cNvPicPr>
            <p:nvPr/>
          </p:nvPicPr>
          <p:blipFill>
            <a:blip r:embed="rId8">
              <a:extLst>
                <a:ext uri="{BEBA8EAE-BF5A-486C-A8C5-ECC9F3942E4B}">
                  <a14:imgProps xmlns:a14="http://schemas.microsoft.com/office/drawing/2010/main">
                    <a14:imgLayer r:embed="rId9">
                      <a14:imgEffect>
                        <a14:brightnessContrast bright="100000"/>
                      </a14:imgEffect>
                    </a14:imgLayer>
                  </a14:imgProps>
                </a:ext>
              </a:extLst>
            </a:blip>
            <a:stretch>
              <a:fillRect/>
            </a:stretch>
          </p:blipFill>
          <p:spPr>
            <a:xfrm>
              <a:off x="824902" y="2816598"/>
              <a:ext cx="321434" cy="321434"/>
            </a:xfrm>
            <a:prstGeom prst="rect">
              <a:avLst/>
            </a:prstGeom>
          </p:spPr>
        </p:pic>
      </p:grpSp>
      <p:sp>
        <p:nvSpPr>
          <p:cNvPr id="18" name="Freeform: Shape 17">
            <a:extLst>
              <a:ext uri="{FF2B5EF4-FFF2-40B4-BE49-F238E27FC236}">
                <a16:creationId xmlns:a16="http://schemas.microsoft.com/office/drawing/2014/main" id="{706605CE-EA1F-3AE7-6BA2-6A873EED7A2B}"/>
              </a:ext>
            </a:extLst>
          </p:cNvPr>
          <p:cNvSpPr/>
          <p:nvPr/>
        </p:nvSpPr>
        <p:spPr>
          <a:xfrm rot="5400000">
            <a:off x="672622" y="4529379"/>
            <a:ext cx="625995" cy="631389"/>
          </a:xfrm>
          <a:custGeom>
            <a:avLst/>
            <a:gdLst>
              <a:gd name="connsiteX0" fmla="*/ 2188672 w 2188672"/>
              <a:gd name="connsiteY0" fmla="*/ 1094336 h 2188671"/>
              <a:gd name="connsiteX1" fmla="*/ 1094336 w 2188672"/>
              <a:gd name="connsiteY1" fmla="*/ 2188672 h 2188671"/>
              <a:gd name="connsiteX2" fmla="*/ 0 w 2188672"/>
              <a:gd name="connsiteY2" fmla="*/ 1094336 h 2188671"/>
              <a:gd name="connsiteX3" fmla="*/ 1094336 w 2188672"/>
              <a:gd name="connsiteY3" fmla="*/ 0 h 2188671"/>
              <a:gd name="connsiteX4" fmla="*/ 2188672 w 2188672"/>
              <a:gd name="connsiteY4" fmla="*/ 1094336 h 2188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8672" h="2188671">
                <a:moveTo>
                  <a:pt x="2188672" y="1094336"/>
                </a:moveTo>
                <a:cubicBezTo>
                  <a:pt x="2188672" y="1698721"/>
                  <a:pt x="1698721" y="2188672"/>
                  <a:pt x="1094336" y="2188672"/>
                </a:cubicBezTo>
                <a:cubicBezTo>
                  <a:pt x="489951" y="2188672"/>
                  <a:pt x="0" y="1698721"/>
                  <a:pt x="0" y="1094336"/>
                </a:cubicBezTo>
                <a:cubicBezTo>
                  <a:pt x="0" y="489951"/>
                  <a:pt x="489951" y="0"/>
                  <a:pt x="1094336" y="0"/>
                </a:cubicBezTo>
                <a:cubicBezTo>
                  <a:pt x="1698721" y="0"/>
                  <a:pt x="2188672" y="489951"/>
                  <a:pt x="2188672" y="1094336"/>
                </a:cubicBezTo>
                <a:close/>
              </a:path>
            </a:pathLst>
          </a:custGeom>
          <a:solidFill>
            <a:schemeClr val="accent2"/>
          </a:solidFill>
          <a:ln w="5576" cap="flat">
            <a:noFill/>
            <a:prstDash val="solid"/>
            <a:miter/>
          </a:ln>
        </p:spPr>
        <p:txBody>
          <a:bodyPr rtlCol="0" anchor="ctr"/>
          <a:lstStyle/>
          <a:p>
            <a:pPr marL="0" marR="0" lvl="0" indent="0" algn="l" defTabSz="1625519"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srgbClr val="000000"/>
              </a:solidFill>
              <a:effectLst/>
              <a:uLnTx/>
              <a:uFillTx/>
              <a:latin typeface="Georgia"/>
              <a:ea typeface="+mn-ea"/>
              <a:cs typeface="+mn-cs"/>
            </a:endParaRPr>
          </a:p>
        </p:txBody>
      </p:sp>
      <p:sp>
        <p:nvSpPr>
          <p:cNvPr id="19" name="Rectangle 18">
            <a:extLst>
              <a:ext uri="{FF2B5EF4-FFF2-40B4-BE49-F238E27FC236}">
                <a16:creationId xmlns:a16="http://schemas.microsoft.com/office/drawing/2014/main" id="{4CCD8FC7-E88A-E632-7997-775D5EB4E1F8}"/>
              </a:ext>
            </a:extLst>
          </p:cNvPr>
          <p:cNvSpPr/>
          <p:nvPr/>
        </p:nvSpPr>
        <p:spPr>
          <a:xfrm>
            <a:off x="1476315" y="4539226"/>
            <a:ext cx="4142260" cy="49244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spAutoFit/>
          </a:bodyPr>
          <a:lstStyle/>
          <a:p>
            <a:pPr marL="0" marR="0" lvl="0" indent="0" algn="l" defTabSz="1625519"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Do these work? – only in those </a:t>
            </a:r>
            <a:br>
              <a:rPr kumimoji="0" lang="en-US" sz="1600" b="0" i="0" u="none" strike="noStrike" kern="1200" cap="none" spc="0" normalizeH="0" baseline="0" noProof="0" dirty="0">
                <a:ln>
                  <a:noFill/>
                </a:ln>
                <a:solidFill>
                  <a:srgbClr val="000000"/>
                </a:solidFill>
                <a:effectLst/>
                <a:uLnTx/>
                <a:uFillTx/>
                <a:latin typeface="Georgia"/>
                <a:ea typeface="+mn-ea"/>
                <a:cs typeface="+mn-cs"/>
              </a:rPr>
            </a:br>
            <a:r>
              <a:rPr kumimoji="0" lang="en-US" sz="1600" b="0" i="0" u="none" strike="noStrike" kern="1200" cap="none" spc="0" normalizeH="0" baseline="0" noProof="0" dirty="0">
                <a:ln>
                  <a:noFill/>
                </a:ln>
                <a:solidFill>
                  <a:srgbClr val="000000"/>
                </a:solidFill>
                <a:effectLst/>
                <a:uLnTx/>
                <a:uFillTx/>
                <a:latin typeface="Georgia"/>
                <a:ea typeface="+mn-ea"/>
                <a:cs typeface="+mn-cs"/>
              </a:rPr>
              <a:t>who are motivated</a:t>
            </a:r>
          </a:p>
        </p:txBody>
      </p:sp>
      <p:cxnSp>
        <p:nvCxnSpPr>
          <p:cNvPr id="26" name="Straight Connector 25">
            <a:extLst>
              <a:ext uri="{FF2B5EF4-FFF2-40B4-BE49-F238E27FC236}">
                <a16:creationId xmlns:a16="http://schemas.microsoft.com/office/drawing/2014/main" id="{BA6AFF08-5096-35B1-332F-DB8332B99815}"/>
              </a:ext>
            </a:extLst>
          </p:cNvPr>
          <p:cNvCxnSpPr/>
          <p:nvPr/>
        </p:nvCxnSpPr>
        <p:spPr>
          <a:xfrm>
            <a:off x="669925" y="2672772"/>
            <a:ext cx="4948650" cy="0"/>
          </a:xfrm>
          <a:prstGeom prst="line">
            <a:avLst/>
          </a:prstGeom>
          <a:ln w="6350">
            <a:solidFill>
              <a:srgbClr val="7F7F7F"/>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32BD1BF6-C933-2ED5-951C-B208BE1167E2}"/>
              </a:ext>
            </a:extLst>
          </p:cNvPr>
          <p:cNvCxnSpPr/>
          <p:nvPr/>
        </p:nvCxnSpPr>
        <p:spPr>
          <a:xfrm>
            <a:off x="669925" y="4240603"/>
            <a:ext cx="4948650" cy="0"/>
          </a:xfrm>
          <a:prstGeom prst="line">
            <a:avLst/>
          </a:prstGeom>
          <a:ln w="6350">
            <a:solidFill>
              <a:srgbClr val="7F7F7F"/>
            </a:solidFill>
            <a:prstDash val="dash"/>
          </a:ln>
        </p:spPr>
        <p:style>
          <a:lnRef idx="1">
            <a:schemeClr val="accent1"/>
          </a:lnRef>
          <a:fillRef idx="0">
            <a:schemeClr val="accent1"/>
          </a:fillRef>
          <a:effectRef idx="0">
            <a:schemeClr val="accent1"/>
          </a:effectRef>
          <a:fontRef idx="minor">
            <a:schemeClr val="tx1"/>
          </a:fontRef>
        </p:style>
      </p:cxnSp>
      <p:pic>
        <p:nvPicPr>
          <p:cNvPr id="28" name="Picture 27" descr="A blue line drawing of a paper with a person and check marks&#10;&#10;Description automatically generated">
            <a:extLst>
              <a:ext uri="{FF2B5EF4-FFF2-40B4-BE49-F238E27FC236}">
                <a16:creationId xmlns:a16="http://schemas.microsoft.com/office/drawing/2014/main" id="{202D2FC8-69CF-42AD-6CB0-55302B89762F}"/>
              </a:ext>
            </a:extLst>
          </p:cNvPr>
          <p:cNvPicPr>
            <a:picLocks noChangeAspect="1"/>
          </p:cNvPicPr>
          <p:nvPr/>
        </p:nvPicPr>
        <p:blipFill>
          <a:blip r:embed="rId10">
            <a:extLst>
              <a:ext uri="{BEBA8EAE-BF5A-486C-A8C5-ECC9F3942E4B}">
                <a14:imgProps xmlns:a14="http://schemas.microsoft.com/office/drawing/2010/main">
                  <a14:imgLayer r:embed="rId11">
                    <a14:imgEffect>
                      <a14:brightnessContrast bright="100000"/>
                    </a14:imgEffect>
                  </a14:imgLayer>
                </a14:imgProps>
              </a:ext>
            </a:extLst>
          </a:blip>
          <a:stretch>
            <a:fillRect/>
          </a:stretch>
        </p:blipFill>
        <p:spPr>
          <a:xfrm>
            <a:off x="833050" y="4692504"/>
            <a:ext cx="305138" cy="305138"/>
          </a:xfrm>
          <a:prstGeom prst="rect">
            <a:avLst/>
          </a:prstGeom>
        </p:spPr>
      </p:pic>
      <p:sp>
        <p:nvSpPr>
          <p:cNvPr id="3" name="Text Placeholder 7">
            <a:extLst>
              <a:ext uri="{FF2B5EF4-FFF2-40B4-BE49-F238E27FC236}">
                <a16:creationId xmlns:a16="http://schemas.microsoft.com/office/drawing/2014/main" id="{DCF92D45-8E5E-C88C-ECC3-0FEC95D33EAA}"/>
              </a:ext>
            </a:extLst>
          </p:cNvPr>
          <p:cNvSpPr txBox="1">
            <a:spLocks/>
          </p:cNvSpPr>
          <p:nvPr/>
        </p:nvSpPr>
        <p:spPr>
          <a:xfrm>
            <a:off x="670558" y="5980044"/>
            <a:ext cx="4754057" cy="528606"/>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Choudhry NK, et al. Effect of reminder devices on medication adherence: </a:t>
            </a:r>
            <a:b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b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The remind randomized clinical trial. JAMA intern med. 2017;177(5): 624-631. Speaker input.</a:t>
            </a:r>
          </a:p>
        </p:txBody>
      </p:sp>
      <p:sp>
        <p:nvSpPr>
          <p:cNvPr id="8" name="TextBox 7">
            <a:extLst>
              <a:ext uri="{FF2B5EF4-FFF2-40B4-BE49-F238E27FC236}">
                <a16:creationId xmlns:a16="http://schemas.microsoft.com/office/drawing/2014/main" id="{5F12A95A-085D-E608-32A8-B7736C2CBA0B}"/>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dirty="0">
                <a:solidFill>
                  <a:schemeClr val="bg1"/>
                </a:solidFill>
              </a:rPr>
              <a:t>GLO2329520</a:t>
            </a:r>
          </a:p>
        </p:txBody>
      </p:sp>
    </p:spTree>
    <p:extLst>
      <p:ext uri="{BB962C8B-B14F-4D97-AF65-F5344CB8AC3E}">
        <p14:creationId xmlns:p14="http://schemas.microsoft.com/office/powerpoint/2010/main" val="1694966158"/>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77508607-A39B-2AD0-1D90-6A2E64D84C2D}"/>
              </a:ext>
            </a:extLst>
          </p:cNvPr>
          <p:cNvGraphicFramePr>
            <a:graphicFrameLocks noChangeAspect="1"/>
          </p:cNvGraphicFramePr>
          <p:nvPr>
            <p:custDataLst>
              <p:tags r:id="rId1"/>
            </p:custDataLst>
            <p:extLst>
              <p:ext uri="{D42A27DB-BD31-4B8C-83A1-F6EECF244321}">
                <p14:modId xmlns:p14="http://schemas.microsoft.com/office/powerpoint/2010/main" val="32339215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77508607-A39B-2AD0-1D90-6A2E64D84C2D}"/>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6522275D-B8F1-452A-90DD-915C52157687}"/>
              </a:ext>
            </a:extLst>
          </p:cNvPr>
          <p:cNvSpPr>
            <a:spLocks noGrp="1"/>
          </p:cNvSpPr>
          <p:nvPr>
            <p:ph type="title"/>
          </p:nvPr>
        </p:nvSpPr>
        <p:spPr/>
        <p:txBody>
          <a:bodyPr vert="horz"/>
          <a:lstStyle/>
          <a:p>
            <a:r>
              <a:rPr lang="pt-BR" dirty="0"/>
              <a:t>Do reminders work?</a:t>
            </a:r>
            <a:endParaRPr lang="en-US" dirty="0"/>
          </a:p>
        </p:txBody>
      </p:sp>
      <p:sp>
        <p:nvSpPr>
          <p:cNvPr id="6" name="Google Shape;502;p12">
            <a:extLst>
              <a:ext uri="{FF2B5EF4-FFF2-40B4-BE49-F238E27FC236}">
                <a16:creationId xmlns:a16="http://schemas.microsoft.com/office/drawing/2014/main" id="{A49A222E-7926-C39B-9EAC-84E17243DD01}"/>
              </a:ext>
            </a:extLst>
          </p:cNvPr>
          <p:cNvSpPr/>
          <p:nvPr/>
        </p:nvSpPr>
        <p:spPr>
          <a:xfrm>
            <a:off x="670560" y="1340587"/>
            <a:ext cx="10949940" cy="399788"/>
          </a:xfrm>
          <a:prstGeom prst="rect">
            <a:avLst/>
          </a:prstGeom>
          <a:noFill/>
          <a:ln>
            <a:noFill/>
          </a:ln>
        </p:spPr>
        <p:txBody>
          <a:bodyPr spcFirstLastPara="1" wrap="square" lIns="0" tIns="45561" rIns="90011" bIns="45561"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Georgia"/>
                <a:ea typeface="Calibri"/>
                <a:cs typeface="Calibri"/>
                <a:sym typeface="Calibri"/>
              </a:rPr>
              <a:t>JAMA Internal Medicine </a:t>
            </a:r>
            <a:r>
              <a:rPr kumimoji="0" lang="en-US" sz="2000" b="0" i="0" u="none" strike="noStrike" kern="1200" cap="none" spc="0" normalizeH="0" baseline="0" noProof="0" dirty="0">
                <a:ln>
                  <a:noFill/>
                </a:ln>
                <a:solidFill>
                  <a:srgbClr val="009CDE"/>
                </a:solidFill>
                <a:effectLst/>
                <a:uLnTx/>
                <a:uFillTx/>
                <a:latin typeface="Georgia"/>
                <a:ea typeface="Calibri"/>
                <a:cs typeface="Calibri"/>
                <a:sym typeface="Calibri"/>
              </a:rPr>
              <a:t>| Original investigation</a:t>
            </a:r>
          </a:p>
        </p:txBody>
      </p:sp>
      <p:sp>
        <p:nvSpPr>
          <p:cNvPr id="7" name="Text Placeholder 5">
            <a:extLst>
              <a:ext uri="{FF2B5EF4-FFF2-40B4-BE49-F238E27FC236}">
                <a16:creationId xmlns:a16="http://schemas.microsoft.com/office/drawing/2014/main" id="{8C1407D5-8C45-916D-BA4F-83AD4F7890F6}"/>
              </a:ext>
            </a:extLst>
          </p:cNvPr>
          <p:cNvSpPr txBox="1">
            <a:spLocks/>
          </p:cNvSpPr>
          <p:nvPr/>
        </p:nvSpPr>
        <p:spPr>
          <a:xfrm>
            <a:off x="670987" y="1848844"/>
            <a:ext cx="10936288" cy="631085"/>
          </a:xfrm>
          <a:prstGeom prst="rect">
            <a:avLst/>
          </a:prstGeom>
          <a:noFill/>
          <a:ln>
            <a:noFill/>
          </a:ln>
        </p:spPr>
        <p:txBody>
          <a:bodyPr lIns="0" tIns="0" rIns="0" bIns="0"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625519"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Georgia"/>
                <a:ea typeface="+mn-ea"/>
                <a:cs typeface="Calibri"/>
              </a:rPr>
              <a:t>Effect of reminder devices on medication adherence </a:t>
            </a:r>
            <a:br>
              <a:rPr kumimoji="0" lang="en-US" sz="1400" b="1"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br>
            <a:r>
              <a:rPr kumimoji="0" lang="en-US" sz="1400" b="0" i="0" u="none" strike="noStrike" kern="1200" cap="none" spc="0" normalizeH="0" baseline="0" noProof="0" dirty="0">
                <a:ln>
                  <a:noFill/>
                </a:ln>
                <a:solidFill>
                  <a:srgbClr val="000000"/>
                </a:solidFill>
                <a:effectLst/>
                <a:uLnTx/>
                <a:uFillTx/>
                <a:latin typeface="Georgia"/>
                <a:ea typeface="+mn-ea"/>
                <a:cs typeface="Calibri"/>
              </a:rPr>
              <a:t>The REMIND randomized clinical trial</a:t>
            </a:r>
          </a:p>
        </p:txBody>
      </p:sp>
      <p:sp>
        <p:nvSpPr>
          <p:cNvPr id="8" name="Text Placeholder 5">
            <a:extLst>
              <a:ext uri="{FF2B5EF4-FFF2-40B4-BE49-F238E27FC236}">
                <a16:creationId xmlns:a16="http://schemas.microsoft.com/office/drawing/2014/main" id="{4FB602ED-1F23-B7B3-5A69-2085E6C2A2DC}"/>
              </a:ext>
            </a:extLst>
          </p:cNvPr>
          <p:cNvSpPr txBox="1">
            <a:spLocks/>
          </p:cNvSpPr>
          <p:nvPr/>
        </p:nvSpPr>
        <p:spPr>
          <a:xfrm>
            <a:off x="670560" y="2588398"/>
            <a:ext cx="10949513" cy="369332"/>
          </a:xfrm>
          <a:prstGeom prst="rect">
            <a:avLst/>
          </a:prstGeom>
          <a:noFill/>
          <a:ln>
            <a:noFill/>
          </a:ln>
        </p:spPr>
        <p:txBody>
          <a:bodyPr lIns="0" tIns="0" rIns="0" bIns="0" anchor="ctr">
            <a:spAutoFit/>
          </a:bodyPr>
          <a:lstStyle>
            <a:defPPr>
              <a:defRPr lang="en-US"/>
            </a:defPPr>
            <a:lvl1pPr indent="0" defTabSz="1219170">
              <a:lnSpc>
                <a:spcPct val="100000"/>
              </a:lnSpc>
              <a:spcBef>
                <a:spcPts val="600"/>
              </a:spcBef>
              <a:buFont typeface="Arial" panose="020B0604020202020204" pitchFamily="34" charset="0"/>
              <a:buNone/>
              <a:defRPr sz="1200" b="1">
                <a:solidFill>
                  <a:schemeClr val="bg1"/>
                </a:solidFill>
                <a:latin typeface="+mj-lt"/>
                <a:cs typeface="Calibri" panose="020F0502020204030204" pitchFamily="34" charset="0"/>
              </a:defRPr>
            </a:lvl1pPr>
            <a:lvl2pPr marL="169863" indent="-169863">
              <a:lnSpc>
                <a:spcPct val="100000"/>
              </a:lnSpc>
              <a:spcBef>
                <a:spcPts val="600"/>
              </a:spcBef>
              <a:buFont typeface="Arial" panose="020B0604020202020204" pitchFamily="34" charset="0"/>
              <a:buChar char="•"/>
              <a:defRPr sz="1400" b="0">
                <a:latin typeface="+mj-lt"/>
              </a:defRPr>
            </a:lvl2pPr>
            <a:lvl3pPr marL="400050" indent="-171450">
              <a:lnSpc>
                <a:spcPct val="100000"/>
              </a:lnSpc>
              <a:spcBef>
                <a:spcPts val="600"/>
              </a:spcBef>
              <a:buFont typeface="Arial" panose="020B0604020202020204" pitchFamily="34" charset="0"/>
              <a:buChar char="–"/>
              <a:defRPr sz="1200" b="0">
                <a:latin typeface="+mj-lt"/>
              </a:defRPr>
            </a:lvl3pPr>
            <a:lvl4pPr marL="576263" indent="-169863">
              <a:lnSpc>
                <a:spcPct val="100000"/>
              </a:lnSpc>
              <a:spcBef>
                <a:spcPts val="600"/>
              </a:spcBef>
              <a:buFont typeface="Arial" panose="020B0604020202020204" pitchFamily="34" charset="0"/>
              <a:buChar char="•"/>
              <a:defRPr sz="1100" b="0">
                <a:latin typeface="+mj-lt"/>
              </a:defRPr>
            </a:lvl4pPr>
            <a:lvl5pPr marL="744538" indent="-171450">
              <a:lnSpc>
                <a:spcPct val="100000"/>
              </a:lnSpc>
              <a:spcBef>
                <a:spcPts val="600"/>
              </a:spcBef>
              <a:buFont typeface="Arial" panose="020B0604020202020204" pitchFamily="34" charset="0"/>
              <a:buChar char="»"/>
              <a:defRPr sz="1100" b="0">
                <a:latin typeface="+mj-lt"/>
              </a:defRPr>
            </a:lvl5pPr>
            <a:lvl6pPr marL="2514600" indent="-228600">
              <a:spcBef>
                <a:spcPct val="20000"/>
              </a:spcBef>
              <a:buFont typeface="Arial" panose="020B0604020202020204" pitchFamily="34" charset="0"/>
              <a:buChar char="•"/>
              <a:defRPr sz="2000"/>
            </a:lvl6pPr>
            <a:lvl7pPr marL="2971800" indent="-228600">
              <a:spcBef>
                <a:spcPct val="20000"/>
              </a:spcBef>
              <a:buFont typeface="Arial" panose="020B0604020202020204" pitchFamily="34" charset="0"/>
              <a:buChar char="•"/>
              <a:defRPr sz="2000"/>
            </a:lvl7pPr>
            <a:lvl8pPr marL="3429000" indent="-228600">
              <a:spcBef>
                <a:spcPct val="20000"/>
              </a:spcBef>
              <a:buFont typeface="Arial" panose="020B0604020202020204" pitchFamily="34" charset="0"/>
              <a:buChar char="•"/>
              <a:defRPr sz="2000"/>
            </a:lvl8pPr>
            <a:lvl9pPr marL="3886200" indent="-228600">
              <a:spcBef>
                <a:spcPct val="20000"/>
              </a:spcBef>
              <a:buFont typeface="Arial" panose="020B0604020202020204" pitchFamily="34" charset="0"/>
              <a:buChar char="•"/>
              <a:defRPr sz="2000"/>
            </a:lvl9pPr>
          </a:lstStyle>
          <a:p>
            <a:pPr marL="0" marR="0" lvl="0" indent="0" algn="l" defTabSz="1625519"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2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Niteesh K. Choudhry, MD, PhD; Alexis A. Krumme, MS; Patrick M. Ercole, PhD, MPH; Chairman </a:t>
            </a:r>
            <a:r>
              <a:rPr kumimoji="0" lang="en-US" sz="1200" b="0" i="0" u="none" strike="noStrike" kern="1200" cap="none" spc="0" normalizeH="0" baseline="0" noProof="0" dirty="0" err="1">
                <a:ln>
                  <a:noFill/>
                </a:ln>
                <a:solidFill>
                  <a:srgbClr val="000000"/>
                </a:solidFill>
                <a:effectLst/>
                <a:uLnTx/>
                <a:uFillTx/>
                <a:latin typeface="Georgia"/>
                <a:ea typeface="+mn-ea"/>
                <a:cs typeface="Calibri" panose="020F0502020204030204" pitchFamily="34" charset="0"/>
              </a:rPr>
              <a:t>Girdish</a:t>
            </a:r>
            <a:r>
              <a:rPr kumimoji="0" lang="en-US" sz="12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 MPH; Angela Y. Tong, MS; </a:t>
            </a:r>
            <a:r>
              <a:rPr kumimoji="0" lang="en-US" sz="1200" b="0" i="0" u="none" strike="noStrike" kern="1200" cap="none" spc="0" normalizeH="0" baseline="0" noProof="0" dirty="0" err="1">
                <a:ln>
                  <a:noFill/>
                </a:ln>
                <a:solidFill>
                  <a:srgbClr val="000000"/>
                </a:solidFill>
                <a:effectLst/>
                <a:uLnTx/>
                <a:uFillTx/>
                <a:latin typeface="Georgia"/>
                <a:ea typeface="+mn-ea"/>
                <a:cs typeface="Calibri" panose="020F0502020204030204" pitchFamily="34" charset="0"/>
              </a:rPr>
              <a:t>Nazleen</a:t>
            </a:r>
            <a:r>
              <a:rPr kumimoji="0" lang="en-US" sz="12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 F. Khan, BS; </a:t>
            </a:r>
            <a:br>
              <a:rPr kumimoji="0" lang="en-US" sz="12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br>
            <a:r>
              <a:rPr kumimoji="0" lang="en-US" sz="12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Troyen A. Brennan, MD, JD, MPH; Olga S. Matlin, PhD; William H. Shrank, MD, MSHS; Jessica M. Franklin, PhD</a:t>
            </a:r>
          </a:p>
        </p:txBody>
      </p:sp>
      <p:sp>
        <p:nvSpPr>
          <p:cNvPr id="9" name="Text Placeholder 5">
            <a:extLst>
              <a:ext uri="{FF2B5EF4-FFF2-40B4-BE49-F238E27FC236}">
                <a16:creationId xmlns:a16="http://schemas.microsoft.com/office/drawing/2014/main" id="{C5AFAB01-572B-AF82-4F05-77E4258487C5}"/>
              </a:ext>
            </a:extLst>
          </p:cNvPr>
          <p:cNvSpPr txBox="1">
            <a:spLocks/>
          </p:cNvSpPr>
          <p:nvPr/>
        </p:nvSpPr>
        <p:spPr>
          <a:xfrm>
            <a:off x="670560" y="3128942"/>
            <a:ext cx="2084139" cy="808789"/>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no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625519" rtl="0" eaLnBrk="1" fontAlgn="auto" latinLnBrk="0" hangingPunct="1">
              <a:lnSpc>
                <a:spcPct val="100000"/>
              </a:lnSpc>
              <a:spcBef>
                <a:spcPts val="1067"/>
              </a:spcBef>
              <a:spcAft>
                <a:spcPts val="0"/>
              </a:spcAft>
              <a:buClrTx/>
              <a:buSzTx/>
              <a:buFont typeface="Arial" panose="020B0604020202020204" pitchFamily="34" charset="0"/>
              <a:buNone/>
              <a:tabLst/>
              <a:defRPr/>
            </a:pPr>
            <a:r>
              <a:rPr kumimoji="0" lang="en-US" sz="16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Importance</a:t>
            </a:r>
          </a:p>
        </p:txBody>
      </p:sp>
      <p:sp>
        <p:nvSpPr>
          <p:cNvPr id="10" name="Text Placeholder 5">
            <a:extLst>
              <a:ext uri="{FF2B5EF4-FFF2-40B4-BE49-F238E27FC236}">
                <a16:creationId xmlns:a16="http://schemas.microsoft.com/office/drawing/2014/main" id="{A09F0E30-BF47-2173-2EE4-FE5C6D372123}"/>
              </a:ext>
            </a:extLst>
          </p:cNvPr>
          <p:cNvSpPr txBox="1">
            <a:spLocks/>
          </p:cNvSpPr>
          <p:nvPr/>
        </p:nvSpPr>
        <p:spPr>
          <a:xfrm>
            <a:off x="670560" y="4008310"/>
            <a:ext cx="2084139" cy="808789"/>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no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625519" rtl="0" eaLnBrk="1" fontAlgn="auto" latinLnBrk="0" hangingPunct="1">
              <a:lnSpc>
                <a:spcPct val="100000"/>
              </a:lnSpc>
              <a:spcBef>
                <a:spcPts val="1067"/>
              </a:spcBef>
              <a:spcAft>
                <a:spcPts val="0"/>
              </a:spcAft>
              <a:buClrTx/>
              <a:buSzTx/>
              <a:buFont typeface="Arial" panose="020B0604020202020204" pitchFamily="34" charset="0"/>
              <a:buNone/>
              <a:tabLst/>
              <a:defRPr/>
            </a:pPr>
            <a:r>
              <a:rPr kumimoji="0" lang="en-US" sz="1600" b="0" i="0" u="none" strike="noStrike" kern="1200" cap="none" spc="0" normalizeH="0" baseline="0" noProof="0">
                <a:ln>
                  <a:noFill/>
                </a:ln>
                <a:solidFill>
                  <a:prstClr val="white"/>
                </a:solidFill>
                <a:effectLst/>
                <a:uLnTx/>
                <a:uFillTx/>
                <a:latin typeface="Georgia"/>
                <a:ea typeface="+mn-ea"/>
                <a:cs typeface="Calibri" panose="020F0502020204030204" pitchFamily="34" charset="0"/>
              </a:rPr>
              <a:t>Objective</a:t>
            </a:r>
          </a:p>
        </p:txBody>
      </p:sp>
      <p:sp>
        <p:nvSpPr>
          <p:cNvPr id="11" name="Text Placeholder 5">
            <a:extLst>
              <a:ext uri="{FF2B5EF4-FFF2-40B4-BE49-F238E27FC236}">
                <a16:creationId xmlns:a16="http://schemas.microsoft.com/office/drawing/2014/main" id="{0325E7F4-6BB7-5BA1-FCD8-B55225D88B62}"/>
              </a:ext>
            </a:extLst>
          </p:cNvPr>
          <p:cNvSpPr txBox="1">
            <a:spLocks/>
          </p:cNvSpPr>
          <p:nvPr/>
        </p:nvSpPr>
        <p:spPr>
          <a:xfrm>
            <a:off x="670560" y="4889367"/>
            <a:ext cx="2084139" cy="808789"/>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no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625519" rtl="0" eaLnBrk="1" fontAlgn="auto" latinLnBrk="0" hangingPunct="1">
              <a:lnSpc>
                <a:spcPct val="100000"/>
              </a:lnSpc>
              <a:spcBef>
                <a:spcPts val="1067"/>
              </a:spcBef>
              <a:spcAft>
                <a:spcPts val="0"/>
              </a:spcAft>
              <a:buClrTx/>
              <a:buSzTx/>
              <a:buFont typeface="Arial" panose="020B0604020202020204" pitchFamily="34" charset="0"/>
              <a:buNone/>
              <a:tabLst/>
              <a:defRPr/>
            </a:pPr>
            <a:r>
              <a:rPr kumimoji="0" lang="en-US" sz="16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Design, setting and participants</a:t>
            </a:r>
          </a:p>
        </p:txBody>
      </p:sp>
      <p:sp>
        <p:nvSpPr>
          <p:cNvPr id="13" name="Text Placeholder 5">
            <a:extLst>
              <a:ext uri="{FF2B5EF4-FFF2-40B4-BE49-F238E27FC236}">
                <a16:creationId xmlns:a16="http://schemas.microsoft.com/office/drawing/2014/main" id="{F68741EA-871A-8556-F6B1-0D1BF9E0C7F4}"/>
              </a:ext>
            </a:extLst>
          </p:cNvPr>
          <p:cNvSpPr txBox="1">
            <a:spLocks/>
          </p:cNvSpPr>
          <p:nvPr/>
        </p:nvSpPr>
        <p:spPr>
          <a:xfrm>
            <a:off x="2936521" y="3242634"/>
            <a:ext cx="5524085" cy="581404"/>
          </a:xfrm>
          <a:prstGeom prst="rect">
            <a:avLst/>
          </a:prstGeom>
          <a:noFill/>
          <a:ln>
            <a:noFill/>
          </a:ln>
        </p:spPr>
        <p:txBody>
          <a:bodyPr wrap="square" lIns="0" rIns="0" anchor="ctr">
            <a:noAutofit/>
          </a:bodyPr>
          <a:lstStyle>
            <a:defPPr>
              <a:defRPr lang="en-US"/>
            </a:defPPr>
            <a:lvl1pPr indent="0" defTabSz="1219170">
              <a:lnSpc>
                <a:spcPct val="100000"/>
              </a:lnSpc>
              <a:spcBef>
                <a:spcPts val="600"/>
              </a:spcBef>
              <a:buFont typeface="Arial" panose="020B0604020202020204" pitchFamily="34" charset="0"/>
              <a:buNone/>
              <a:defRPr sz="1400" b="0">
                <a:latin typeface="Georgia"/>
                <a:cs typeface="Calibri" panose="020F0502020204030204" pitchFamily="34" charset="0"/>
              </a:defRPr>
            </a:lvl1pPr>
            <a:lvl2pPr marL="169863" indent="-169863">
              <a:lnSpc>
                <a:spcPct val="100000"/>
              </a:lnSpc>
              <a:spcBef>
                <a:spcPts val="600"/>
              </a:spcBef>
              <a:buFont typeface="Arial" panose="020B0604020202020204" pitchFamily="34" charset="0"/>
              <a:buChar char="•"/>
              <a:defRPr sz="1400" b="0">
                <a:latin typeface="+mj-lt"/>
              </a:defRPr>
            </a:lvl2pPr>
            <a:lvl3pPr marL="400050" indent="-171450">
              <a:lnSpc>
                <a:spcPct val="100000"/>
              </a:lnSpc>
              <a:spcBef>
                <a:spcPts val="600"/>
              </a:spcBef>
              <a:buFont typeface="Arial" panose="020B0604020202020204" pitchFamily="34" charset="0"/>
              <a:buChar char="–"/>
              <a:defRPr sz="1200" b="0">
                <a:latin typeface="+mj-lt"/>
              </a:defRPr>
            </a:lvl3pPr>
            <a:lvl4pPr marL="576263" indent="-169863">
              <a:lnSpc>
                <a:spcPct val="100000"/>
              </a:lnSpc>
              <a:spcBef>
                <a:spcPts val="600"/>
              </a:spcBef>
              <a:buFont typeface="Arial" panose="020B0604020202020204" pitchFamily="34" charset="0"/>
              <a:buChar char="•"/>
              <a:defRPr sz="1100" b="0">
                <a:latin typeface="+mj-lt"/>
              </a:defRPr>
            </a:lvl4pPr>
            <a:lvl5pPr marL="744538" indent="-171450">
              <a:lnSpc>
                <a:spcPct val="100000"/>
              </a:lnSpc>
              <a:spcBef>
                <a:spcPts val="600"/>
              </a:spcBef>
              <a:buFont typeface="Arial" panose="020B0604020202020204" pitchFamily="34" charset="0"/>
              <a:buChar char="»"/>
              <a:defRPr sz="1100" b="0">
                <a:latin typeface="+mj-lt"/>
              </a:defRPr>
            </a:lvl5pPr>
            <a:lvl6pPr marL="2514600" indent="-228600">
              <a:spcBef>
                <a:spcPct val="20000"/>
              </a:spcBef>
              <a:buFont typeface="Arial" panose="020B0604020202020204" pitchFamily="34" charset="0"/>
              <a:buChar char="•"/>
              <a:defRPr sz="2000"/>
            </a:lvl6pPr>
            <a:lvl7pPr marL="2971800" indent="-228600">
              <a:spcBef>
                <a:spcPct val="20000"/>
              </a:spcBef>
              <a:buFont typeface="Arial" panose="020B0604020202020204" pitchFamily="34" charset="0"/>
              <a:buChar char="•"/>
              <a:defRPr sz="2000"/>
            </a:lvl7pPr>
            <a:lvl8pPr marL="3429000" indent="-228600">
              <a:spcBef>
                <a:spcPct val="20000"/>
              </a:spcBef>
              <a:buFont typeface="Arial" panose="020B0604020202020204" pitchFamily="34" charset="0"/>
              <a:buChar char="•"/>
              <a:defRPr sz="2000"/>
            </a:lvl8pPr>
            <a:lvl9pPr marL="3886200" indent="-228600">
              <a:spcBef>
                <a:spcPct val="20000"/>
              </a:spcBef>
              <a:buFont typeface="Arial" panose="020B0604020202020204" pitchFamily="34" charset="0"/>
              <a:buChar char="•"/>
              <a:defRPr sz="2000"/>
            </a:lvl9pPr>
          </a:lstStyle>
          <a:p>
            <a:pPr marL="0" marR="0" lvl="0" indent="0" algn="l" defTabSz="1625519"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Forgetfulness is a major contributor to nonadherence to </a:t>
            </a:r>
            <a:br>
              <a:rPr kumimoji="0" lang="en-US" sz="14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br>
            <a:r>
              <a:rPr kumimoji="0" lang="en-US" sz="14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chronic disease medications and could be addressed with </a:t>
            </a:r>
            <a:br>
              <a:rPr kumimoji="0" lang="en-US" sz="14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br>
            <a:r>
              <a:rPr kumimoji="0" lang="en-US" sz="14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medication devices</a:t>
            </a:r>
          </a:p>
        </p:txBody>
      </p:sp>
      <p:sp>
        <p:nvSpPr>
          <p:cNvPr id="14" name="Text Placeholder 5">
            <a:extLst>
              <a:ext uri="{FF2B5EF4-FFF2-40B4-BE49-F238E27FC236}">
                <a16:creationId xmlns:a16="http://schemas.microsoft.com/office/drawing/2014/main" id="{B9A0A1C0-E158-EF70-A06A-D7273141E5BC}"/>
              </a:ext>
            </a:extLst>
          </p:cNvPr>
          <p:cNvSpPr txBox="1">
            <a:spLocks/>
          </p:cNvSpPr>
          <p:nvPr/>
        </p:nvSpPr>
        <p:spPr>
          <a:xfrm>
            <a:off x="2936521" y="4164994"/>
            <a:ext cx="5524085" cy="495420"/>
          </a:xfrm>
          <a:prstGeom prst="rect">
            <a:avLst/>
          </a:prstGeom>
          <a:noFill/>
          <a:ln>
            <a:noFill/>
          </a:ln>
        </p:spPr>
        <p:txBody>
          <a:bodyPr wrap="square" lIns="0" rIns="0" anchor="ctr">
            <a:noAutofit/>
          </a:bodyPr>
          <a:lstStyle>
            <a:defPPr>
              <a:defRPr lang="en-US"/>
            </a:defPPr>
            <a:lvl1pPr indent="0" defTabSz="1219170">
              <a:lnSpc>
                <a:spcPct val="100000"/>
              </a:lnSpc>
              <a:spcBef>
                <a:spcPts val="600"/>
              </a:spcBef>
              <a:buFont typeface="Arial" panose="020B0604020202020204" pitchFamily="34" charset="0"/>
              <a:buNone/>
              <a:defRPr sz="1400" b="0">
                <a:latin typeface="Georgia"/>
                <a:cs typeface="Calibri" panose="020F0502020204030204" pitchFamily="34" charset="0"/>
              </a:defRPr>
            </a:lvl1pPr>
            <a:lvl2pPr marL="169863" indent="-169863">
              <a:lnSpc>
                <a:spcPct val="100000"/>
              </a:lnSpc>
              <a:spcBef>
                <a:spcPts val="600"/>
              </a:spcBef>
              <a:buFont typeface="Arial" panose="020B0604020202020204" pitchFamily="34" charset="0"/>
              <a:buChar char="•"/>
              <a:defRPr sz="1400" b="0">
                <a:latin typeface="+mj-lt"/>
              </a:defRPr>
            </a:lvl2pPr>
            <a:lvl3pPr marL="400050" indent="-171450">
              <a:lnSpc>
                <a:spcPct val="100000"/>
              </a:lnSpc>
              <a:spcBef>
                <a:spcPts val="600"/>
              </a:spcBef>
              <a:buFont typeface="Arial" panose="020B0604020202020204" pitchFamily="34" charset="0"/>
              <a:buChar char="–"/>
              <a:defRPr sz="1200" b="0">
                <a:latin typeface="+mj-lt"/>
              </a:defRPr>
            </a:lvl3pPr>
            <a:lvl4pPr marL="576263" indent="-169863">
              <a:lnSpc>
                <a:spcPct val="100000"/>
              </a:lnSpc>
              <a:spcBef>
                <a:spcPts val="600"/>
              </a:spcBef>
              <a:buFont typeface="Arial" panose="020B0604020202020204" pitchFamily="34" charset="0"/>
              <a:buChar char="•"/>
              <a:defRPr sz="1100" b="0">
                <a:latin typeface="+mj-lt"/>
              </a:defRPr>
            </a:lvl4pPr>
            <a:lvl5pPr marL="744538" indent="-171450">
              <a:lnSpc>
                <a:spcPct val="100000"/>
              </a:lnSpc>
              <a:spcBef>
                <a:spcPts val="600"/>
              </a:spcBef>
              <a:buFont typeface="Arial" panose="020B0604020202020204" pitchFamily="34" charset="0"/>
              <a:buChar char="»"/>
              <a:defRPr sz="1100" b="0">
                <a:latin typeface="+mj-lt"/>
              </a:defRPr>
            </a:lvl5pPr>
            <a:lvl6pPr marL="2514600" indent="-228600">
              <a:spcBef>
                <a:spcPct val="20000"/>
              </a:spcBef>
              <a:buFont typeface="Arial" panose="020B0604020202020204" pitchFamily="34" charset="0"/>
              <a:buChar char="•"/>
              <a:defRPr sz="2000"/>
            </a:lvl6pPr>
            <a:lvl7pPr marL="2971800" indent="-228600">
              <a:spcBef>
                <a:spcPct val="20000"/>
              </a:spcBef>
              <a:buFont typeface="Arial" panose="020B0604020202020204" pitchFamily="34" charset="0"/>
              <a:buChar char="•"/>
              <a:defRPr sz="2000"/>
            </a:lvl7pPr>
            <a:lvl8pPr marL="3429000" indent="-228600">
              <a:spcBef>
                <a:spcPct val="20000"/>
              </a:spcBef>
              <a:buFont typeface="Arial" panose="020B0604020202020204" pitchFamily="34" charset="0"/>
              <a:buChar char="•"/>
              <a:defRPr sz="2000"/>
            </a:lvl8pPr>
            <a:lvl9pPr marL="3886200" indent="-228600">
              <a:spcBef>
                <a:spcPct val="20000"/>
              </a:spcBef>
              <a:buFont typeface="Arial" panose="020B0604020202020204" pitchFamily="34" charset="0"/>
              <a:buChar char="•"/>
              <a:defRPr sz="2000"/>
            </a:lvl9pPr>
          </a:lstStyle>
          <a:p>
            <a:pPr marL="0" marR="0" lvl="0" indent="0" algn="l" defTabSz="1625519"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To compare the effect of 3 low-cost reminder devices </a:t>
            </a:r>
            <a:br>
              <a:rPr kumimoji="0" lang="en-US" sz="14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br>
            <a:r>
              <a:rPr kumimoji="0" lang="en-US" sz="14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on medication adherence</a:t>
            </a:r>
          </a:p>
        </p:txBody>
      </p:sp>
      <p:sp>
        <p:nvSpPr>
          <p:cNvPr id="15" name="Text Placeholder 5">
            <a:extLst>
              <a:ext uri="{FF2B5EF4-FFF2-40B4-BE49-F238E27FC236}">
                <a16:creationId xmlns:a16="http://schemas.microsoft.com/office/drawing/2014/main" id="{0A2DA375-3D1C-96A5-312D-298E320489A3}"/>
              </a:ext>
            </a:extLst>
          </p:cNvPr>
          <p:cNvSpPr txBox="1">
            <a:spLocks/>
          </p:cNvSpPr>
          <p:nvPr/>
        </p:nvSpPr>
        <p:spPr>
          <a:xfrm>
            <a:off x="2936521" y="4958378"/>
            <a:ext cx="5524085" cy="667384"/>
          </a:xfrm>
          <a:prstGeom prst="rect">
            <a:avLst/>
          </a:prstGeom>
          <a:noFill/>
          <a:ln>
            <a:noFill/>
          </a:ln>
        </p:spPr>
        <p:txBody>
          <a:bodyPr wrap="square" lIns="0" rIns="0" anchor="ctr">
            <a:noAutofit/>
          </a:bodyPr>
          <a:lstStyle>
            <a:defPPr>
              <a:defRPr lang="en-US"/>
            </a:defPPr>
            <a:lvl1pPr indent="0" defTabSz="1219170">
              <a:lnSpc>
                <a:spcPct val="100000"/>
              </a:lnSpc>
              <a:spcBef>
                <a:spcPts val="600"/>
              </a:spcBef>
              <a:buFont typeface="Arial" panose="020B0604020202020204" pitchFamily="34" charset="0"/>
              <a:buNone/>
              <a:defRPr sz="1400" b="0">
                <a:latin typeface="Georgia"/>
                <a:cs typeface="Calibri" panose="020F0502020204030204" pitchFamily="34" charset="0"/>
              </a:defRPr>
            </a:lvl1pPr>
            <a:lvl2pPr marL="169863" indent="-169863">
              <a:lnSpc>
                <a:spcPct val="100000"/>
              </a:lnSpc>
              <a:spcBef>
                <a:spcPts val="600"/>
              </a:spcBef>
              <a:buFont typeface="Arial" panose="020B0604020202020204" pitchFamily="34" charset="0"/>
              <a:buChar char="•"/>
              <a:defRPr sz="1400" b="0">
                <a:latin typeface="+mj-lt"/>
              </a:defRPr>
            </a:lvl2pPr>
            <a:lvl3pPr marL="400050" indent="-171450">
              <a:lnSpc>
                <a:spcPct val="100000"/>
              </a:lnSpc>
              <a:spcBef>
                <a:spcPts val="600"/>
              </a:spcBef>
              <a:buFont typeface="Arial" panose="020B0604020202020204" pitchFamily="34" charset="0"/>
              <a:buChar char="–"/>
              <a:defRPr sz="1200" b="0">
                <a:latin typeface="+mj-lt"/>
              </a:defRPr>
            </a:lvl3pPr>
            <a:lvl4pPr marL="576263" indent="-169863">
              <a:lnSpc>
                <a:spcPct val="100000"/>
              </a:lnSpc>
              <a:spcBef>
                <a:spcPts val="600"/>
              </a:spcBef>
              <a:buFont typeface="Arial" panose="020B0604020202020204" pitchFamily="34" charset="0"/>
              <a:buChar char="•"/>
              <a:defRPr sz="1100" b="0">
                <a:latin typeface="+mj-lt"/>
              </a:defRPr>
            </a:lvl4pPr>
            <a:lvl5pPr marL="744538" indent="-171450">
              <a:lnSpc>
                <a:spcPct val="100000"/>
              </a:lnSpc>
              <a:spcBef>
                <a:spcPts val="600"/>
              </a:spcBef>
              <a:buFont typeface="Arial" panose="020B0604020202020204" pitchFamily="34" charset="0"/>
              <a:buChar char="»"/>
              <a:defRPr sz="1100" b="0">
                <a:latin typeface="+mj-lt"/>
              </a:defRPr>
            </a:lvl5pPr>
            <a:lvl6pPr marL="2514600" indent="-228600">
              <a:spcBef>
                <a:spcPct val="20000"/>
              </a:spcBef>
              <a:buFont typeface="Arial" panose="020B0604020202020204" pitchFamily="34" charset="0"/>
              <a:buChar char="•"/>
              <a:defRPr sz="2000"/>
            </a:lvl6pPr>
            <a:lvl7pPr marL="2971800" indent="-228600">
              <a:spcBef>
                <a:spcPct val="20000"/>
              </a:spcBef>
              <a:buFont typeface="Arial" panose="020B0604020202020204" pitchFamily="34" charset="0"/>
              <a:buChar char="•"/>
              <a:defRPr sz="2000"/>
            </a:lvl7pPr>
            <a:lvl8pPr marL="3429000" indent="-228600">
              <a:spcBef>
                <a:spcPct val="20000"/>
              </a:spcBef>
              <a:buFont typeface="Arial" panose="020B0604020202020204" pitchFamily="34" charset="0"/>
              <a:buChar char="•"/>
              <a:defRPr sz="2000"/>
            </a:lvl8pPr>
            <a:lvl9pPr marL="3886200" indent="-228600">
              <a:spcBef>
                <a:spcPct val="20000"/>
              </a:spcBef>
              <a:buFont typeface="Arial" panose="020B0604020202020204" pitchFamily="34" charset="0"/>
              <a:buChar char="•"/>
              <a:defRPr sz="2000"/>
            </a:lvl9pPr>
          </a:lstStyle>
          <a:p>
            <a:pPr marL="0" marR="0" lvl="0" indent="0" algn="l" defTabSz="1625519"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This 4-arm, block-randomized clinical trial involved </a:t>
            </a:r>
            <a:br>
              <a:rPr kumimoji="0" lang="en-US" sz="14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br>
            <a:r>
              <a:rPr kumimoji="0" lang="en-US" sz="14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53 480 enrollees of CVS Caremark, a pharmacy benefit manager, across the United States</a:t>
            </a:r>
          </a:p>
        </p:txBody>
      </p:sp>
      <p:pic>
        <p:nvPicPr>
          <p:cNvPr id="16" name="Picture 15" descr="A person holding a child on his back&#10;&#10;Description automatically generated">
            <a:extLst>
              <a:ext uri="{FF2B5EF4-FFF2-40B4-BE49-F238E27FC236}">
                <a16:creationId xmlns:a16="http://schemas.microsoft.com/office/drawing/2014/main" id="{0C3E4799-F271-F9AB-9E4A-8386858C04A6}"/>
              </a:ext>
            </a:extLst>
          </p:cNvPr>
          <p:cNvPicPr>
            <a:picLocks noChangeAspect="1"/>
          </p:cNvPicPr>
          <p:nvPr/>
        </p:nvPicPr>
        <p:blipFill>
          <a:blip r:embed="rId5" cstate="print">
            <a:extLst>
              <a:ext uri="{28A0092B-C50C-407E-A947-70E740481C1C}">
                <a14:useLocalDpi xmlns:a14="http://schemas.microsoft.com/office/drawing/2010/main" val="0"/>
              </a:ext>
            </a:extLst>
          </a:blip>
          <a:srcRect l="17791" t="10350" r="12875"/>
          <a:stretch/>
        </p:blipFill>
        <p:spPr>
          <a:xfrm>
            <a:off x="8759889" y="3243714"/>
            <a:ext cx="2847386" cy="2454442"/>
          </a:xfrm>
          <a:prstGeom prst="rect">
            <a:avLst/>
          </a:prstGeom>
        </p:spPr>
      </p:pic>
      <p:sp>
        <p:nvSpPr>
          <p:cNvPr id="3" name="Text Placeholder 7">
            <a:extLst>
              <a:ext uri="{FF2B5EF4-FFF2-40B4-BE49-F238E27FC236}">
                <a16:creationId xmlns:a16="http://schemas.microsoft.com/office/drawing/2014/main" id="{071DB843-8F7E-147A-2FD3-5B875FE60A12}"/>
              </a:ext>
            </a:extLst>
          </p:cNvPr>
          <p:cNvSpPr txBox="1">
            <a:spLocks/>
          </p:cNvSpPr>
          <p:nvPr/>
        </p:nvSpPr>
        <p:spPr>
          <a:xfrm>
            <a:off x="670559" y="6270893"/>
            <a:ext cx="10035538" cy="237757"/>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Choudhry NK, et al. Effect of reminder devices on medication adherence: The remind randomized clinical trial. JAMA intern med. 2017;177(5): 624-631.</a:t>
            </a:r>
          </a:p>
        </p:txBody>
      </p:sp>
      <p:sp>
        <p:nvSpPr>
          <p:cNvPr id="17" name="TextBox 16">
            <a:extLst>
              <a:ext uri="{FF2B5EF4-FFF2-40B4-BE49-F238E27FC236}">
                <a16:creationId xmlns:a16="http://schemas.microsoft.com/office/drawing/2014/main" id="{7F6EB7EE-3569-9087-A35A-EAC90B55EB0B}"/>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a:solidFill>
                  <a:srgbClr val="595959"/>
                </a:solidFill>
              </a:rPr>
              <a:t>GLO2329520</a:t>
            </a:r>
          </a:p>
        </p:txBody>
      </p:sp>
    </p:spTree>
    <p:extLst>
      <p:ext uri="{BB962C8B-B14F-4D97-AF65-F5344CB8AC3E}">
        <p14:creationId xmlns:p14="http://schemas.microsoft.com/office/powerpoint/2010/main" val="1184724768"/>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D7E2151A-6146-6518-27FD-A03BE7EFB7C7}"/>
              </a:ext>
            </a:extLst>
          </p:cNvPr>
          <p:cNvGraphicFramePr>
            <a:graphicFrameLocks noChangeAspect="1"/>
          </p:cNvGraphicFramePr>
          <p:nvPr>
            <p:custDataLst>
              <p:tags r:id="rId1"/>
            </p:custDataLst>
            <p:extLst>
              <p:ext uri="{D42A27DB-BD31-4B8C-83A1-F6EECF244321}">
                <p14:modId xmlns:p14="http://schemas.microsoft.com/office/powerpoint/2010/main" val="87462883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D7E2151A-6146-6518-27FD-A03BE7EFB7C7}"/>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019E9EC1-41E7-007F-35FE-112FAB95B037}"/>
              </a:ext>
            </a:extLst>
          </p:cNvPr>
          <p:cNvSpPr>
            <a:spLocks noGrp="1"/>
          </p:cNvSpPr>
          <p:nvPr>
            <p:ph type="title"/>
          </p:nvPr>
        </p:nvSpPr>
        <p:spPr/>
        <p:txBody>
          <a:bodyPr vert="horz"/>
          <a:lstStyle/>
          <a:p>
            <a:r>
              <a:rPr lang="en-US" dirty="0"/>
              <a:t>Remind trial: Results (Optimal adherence at 12 months)</a:t>
            </a:r>
          </a:p>
        </p:txBody>
      </p:sp>
      <p:grpSp>
        <p:nvGrpSpPr>
          <p:cNvPr id="6" name="Group 5">
            <a:extLst>
              <a:ext uri="{FF2B5EF4-FFF2-40B4-BE49-F238E27FC236}">
                <a16:creationId xmlns:a16="http://schemas.microsoft.com/office/drawing/2014/main" id="{27A8A298-703E-A771-DA98-823D7D8787FF}"/>
              </a:ext>
            </a:extLst>
          </p:cNvPr>
          <p:cNvGrpSpPr/>
          <p:nvPr/>
        </p:nvGrpSpPr>
        <p:grpSpPr>
          <a:xfrm>
            <a:off x="5782425" y="1447800"/>
            <a:ext cx="4482837" cy="210479"/>
            <a:chOff x="2738409" y="1244599"/>
            <a:chExt cx="3362128" cy="157859"/>
          </a:xfrm>
        </p:grpSpPr>
        <p:sp>
          <p:nvSpPr>
            <p:cNvPr id="7" name="Text Placeholder 5">
              <a:extLst>
                <a:ext uri="{FF2B5EF4-FFF2-40B4-BE49-F238E27FC236}">
                  <a16:creationId xmlns:a16="http://schemas.microsoft.com/office/drawing/2014/main" id="{FCFB4B4D-7361-9932-04EA-CC5ECBBD0127}"/>
                </a:ext>
              </a:extLst>
            </p:cNvPr>
            <p:cNvSpPr txBox="1">
              <a:spLocks/>
            </p:cNvSpPr>
            <p:nvPr/>
          </p:nvSpPr>
          <p:spPr>
            <a:xfrm>
              <a:off x="2738409" y="1244599"/>
              <a:ext cx="220095" cy="157859"/>
            </a:xfrm>
            <a:prstGeom prst="rect">
              <a:avLst/>
            </a:prstGeom>
            <a:solidFill>
              <a:schemeClr val="accent1"/>
            </a:solidFill>
            <a:ln>
              <a:noFill/>
            </a:ln>
          </p:spPr>
          <p:txBody>
            <a:bodyPr wrap="none" lIns="609600" anchor="ctr"/>
            <a:lstStyle>
              <a:defPPr>
                <a:defRPr lang="en-US"/>
              </a:defPPr>
              <a:lvl1pPr indent="0" defTabSz="1219170">
                <a:lnSpc>
                  <a:spcPct val="100000"/>
                </a:lnSpc>
                <a:spcBef>
                  <a:spcPts val="600"/>
                </a:spcBef>
                <a:buFont typeface="Arial" panose="020B0604020202020204" pitchFamily="34" charset="0"/>
                <a:buNone/>
                <a:defRPr sz="1200" b="1">
                  <a:solidFill>
                    <a:schemeClr val="bg1"/>
                  </a:solidFill>
                  <a:latin typeface="+mj-lt"/>
                  <a:cs typeface="Calibri" panose="020F0502020204030204" pitchFamily="34" charset="0"/>
                </a:defRPr>
              </a:lvl1pPr>
              <a:lvl2pPr marL="169863" indent="-169863">
                <a:lnSpc>
                  <a:spcPct val="100000"/>
                </a:lnSpc>
                <a:spcBef>
                  <a:spcPts val="600"/>
                </a:spcBef>
                <a:buFont typeface="Arial" panose="020B0604020202020204" pitchFamily="34" charset="0"/>
                <a:buChar char="•"/>
                <a:defRPr sz="1400" b="0">
                  <a:latin typeface="+mj-lt"/>
                </a:defRPr>
              </a:lvl2pPr>
              <a:lvl3pPr marL="400050" indent="-171450">
                <a:lnSpc>
                  <a:spcPct val="100000"/>
                </a:lnSpc>
                <a:spcBef>
                  <a:spcPts val="600"/>
                </a:spcBef>
                <a:buFont typeface="Arial" panose="020B0604020202020204" pitchFamily="34" charset="0"/>
                <a:buChar char="–"/>
                <a:defRPr sz="1200" b="0">
                  <a:latin typeface="+mj-lt"/>
                </a:defRPr>
              </a:lvl3pPr>
              <a:lvl4pPr marL="576263" indent="-169863">
                <a:lnSpc>
                  <a:spcPct val="100000"/>
                </a:lnSpc>
                <a:spcBef>
                  <a:spcPts val="600"/>
                </a:spcBef>
                <a:buFont typeface="Arial" panose="020B0604020202020204" pitchFamily="34" charset="0"/>
                <a:buChar char="•"/>
                <a:defRPr sz="1100" b="0">
                  <a:latin typeface="+mj-lt"/>
                </a:defRPr>
              </a:lvl4pPr>
              <a:lvl5pPr marL="744538" indent="-171450">
                <a:lnSpc>
                  <a:spcPct val="100000"/>
                </a:lnSpc>
                <a:spcBef>
                  <a:spcPts val="600"/>
                </a:spcBef>
                <a:buFont typeface="Arial" panose="020B0604020202020204" pitchFamily="34" charset="0"/>
                <a:buChar char="»"/>
                <a:defRPr sz="1100" b="0">
                  <a:latin typeface="+mj-lt"/>
                </a:defRPr>
              </a:lvl5pPr>
              <a:lvl6pPr marL="2514600" indent="-228600">
                <a:spcBef>
                  <a:spcPct val="20000"/>
                </a:spcBef>
                <a:buFont typeface="Arial" panose="020B0604020202020204" pitchFamily="34" charset="0"/>
                <a:buChar char="•"/>
                <a:defRPr sz="2000"/>
              </a:lvl6pPr>
              <a:lvl7pPr marL="2971800" indent="-228600">
                <a:spcBef>
                  <a:spcPct val="20000"/>
                </a:spcBef>
                <a:buFont typeface="Arial" panose="020B0604020202020204" pitchFamily="34" charset="0"/>
                <a:buChar char="•"/>
                <a:defRPr sz="2000"/>
              </a:lvl7pPr>
              <a:lvl8pPr marL="3429000" indent="-228600">
                <a:spcBef>
                  <a:spcPct val="20000"/>
                </a:spcBef>
                <a:buFont typeface="Arial" panose="020B0604020202020204" pitchFamily="34" charset="0"/>
                <a:buChar char="•"/>
                <a:defRPr sz="2000"/>
              </a:lvl8pPr>
              <a:lvl9pPr marL="3886200" indent="-228600">
                <a:spcBef>
                  <a:spcPct val="20000"/>
                </a:spcBef>
                <a:buFont typeface="Arial" panose="020B0604020202020204" pitchFamily="34" charset="0"/>
                <a:buChar char="•"/>
                <a:defRPr sz="2000"/>
              </a:lvl9pPr>
            </a:lstStyle>
            <a:p>
              <a:pPr marL="0" marR="0" lvl="0" indent="0" algn="l" defTabSz="1625519"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333" b="0" i="0" u="none" strike="noStrike" kern="1200" cap="none" spc="0" normalizeH="0" baseline="0" noProof="0">
                  <a:ln>
                    <a:noFill/>
                  </a:ln>
                  <a:solidFill>
                    <a:srgbClr val="000000"/>
                  </a:solidFill>
                  <a:effectLst/>
                  <a:uLnTx/>
                  <a:uFillTx/>
                  <a:latin typeface="Georgia"/>
                  <a:ea typeface="+mn-ea"/>
                  <a:cs typeface="Calibri" panose="020F0502020204030204" pitchFamily="34" charset="0"/>
                </a:rPr>
                <a:t>Control</a:t>
              </a:r>
            </a:p>
          </p:txBody>
        </p:sp>
        <p:sp>
          <p:nvSpPr>
            <p:cNvPr id="8" name="Text Placeholder 5">
              <a:extLst>
                <a:ext uri="{FF2B5EF4-FFF2-40B4-BE49-F238E27FC236}">
                  <a16:creationId xmlns:a16="http://schemas.microsoft.com/office/drawing/2014/main" id="{5373261D-DEDC-5A06-30A0-2B4F0AE238EB}"/>
                </a:ext>
              </a:extLst>
            </p:cNvPr>
            <p:cNvSpPr txBox="1">
              <a:spLocks/>
            </p:cNvSpPr>
            <p:nvPr/>
          </p:nvSpPr>
          <p:spPr>
            <a:xfrm>
              <a:off x="3659295" y="1244599"/>
              <a:ext cx="220095" cy="157859"/>
            </a:xfrm>
            <a:prstGeom prst="rect">
              <a:avLst/>
            </a:prstGeom>
            <a:solidFill>
              <a:schemeClr val="accent2"/>
            </a:solidFill>
            <a:ln>
              <a:noFill/>
            </a:ln>
          </p:spPr>
          <p:txBody>
            <a:bodyPr wrap="none" lIns="609600" anchor="ctr"/>
            <a:lstStyle>
              <a:defPPr>
                <a:defRPr lang="en-US"/>
              </a:defPPr>
              <a:lvl1pPr indent="0" defTabSz="1219170">
                <a:lnSpc>
                  <a:spcPct val="100000"/>
                </a:lnSpc>
                <a:spcBef>
                  <a:spcPts val="600"/>
                </a:spcBef>
                <a:buFont typeface="Arial" panose="020B0604020202020204" pitchFamily="34" charset="0"/>
                <a:buNone/>
                <a:defRPr sz="1200" b="1">
                  <a:solidFill>
                    <a:schemeClr val="bg1"/>
                  </a:solidFill>
                  <a:latin typeface="+mj-lt"/>
                  <a:cs typeface="Calibri" panose="020F0502020204030204" pitchFamily="34" charset="0"/>
                </a:defRPr>
              </a:lvl1pPr>
              <a:lvl2pPr marL="169863" indent="-169863">
                <a:lnSpc>
                  <a:spcPct val="100000"/>
                </a:lnSpc>
                <a:spcBef>
                  <a:spcPts val="600"/>
                </a:spcBef>
                <a:buFont typeface="Arial" panose="020B0604020202020204" pitchFamily="34" charset="0"/>
                <a:buChar char="•"/>
                <a:defRPr sz="1400" b="0">
                  <a:latin typeface="+mj-lt"/>
                </a:defRPr>
              </a:lvl2pPr>
              <a:lvl3pPr marL="400050" indent="-171450">
                <a:lnSpc>
                  <a:spcPct val="100000"/>
                </a:lnSpc>
                <a:spcBef>
                  <a:spcPts val="600"/>
                </a:spcBef>
                <a:buFont typeface="Arial" panose="020B0604020202020204" pitchFamily="34" charset="0"/>
                <a:buChar char="–"/>
                <a:defRPr sz="1200" b="0">
                  <a:latin typeface="+mj-lt"/>
                </a:defRPr>
              </a:lvl3pPr>
              <a:lvl4pPr marL="576263" indent="-169863">
                <a:lnSpc>
                  <a:spcPct val="100000"/>
                </a:lnSpc>
                <a:spcBef>
                  <a:spcPts val="600"/>
                </a:spcBef>
                <a:buFont typeface="Arial" panose="020B0604020202020204" pitchFamily="34" charset="0"/>
                <a:buChar char="•"/>
                <a:defRPr sz="1100" b="0">
                  <a:latin typeface="+mj-lt"/>
                </a:defRPr>
              </a:lvl4pPr>
              <a:lvl5pPr marL="744538" indent="-171450">
                <a:lnSpc>
                  <a:spcPct val="100000"/>
                </a:lnSpc>
                <a:spcBef>
                  <a:spcPts val="600"/>
                </a:spcBef>
                <a:buFont typeface="Arial" panose="020B0604020202020204" pitchFamily="34" charset="0"/>
                <a:buChar char="»"/>
                <a:defRPr sz="1100" b="0">
                  <a:latin typeface="+mj-lt"/>
                </a:defRPr>
              </a:lvl5pPr>
              <a:lvl6pPr marL="2514600" indent="-228600">
                <a:spcBef>
                  <a:spcPct val="20000"/>
                </a:spcBef>
                <a:buFont typeface="Arial" panose="020B0604020202020204" pitchFamily="34" charset="0"/>
                <a:buChar char="•"/>
                <a:defRPr sz="2000"/>
              </a:lvl6pPr>
              <a:lvl7pPr marL="2971800" indent="-228600">
                <a:spcBef>
                  <a:spcPct val="20000"/>
                </a:spcBef>
                <a:buFont typeface="Arial" panose="020B0604020202020204" pitchFamily="34" charset="0"/>
                <a:buChar char="•"/>
                <a:defRPr sz="2000"/>
              </a:lvl7pPr>
              <a:lvl8pPr marL="3429000" indent="-228600">
                <a:spcBef>
                  <a:spcPct val="20000"/>
                </a:spcBef>
                <a:buFont typeface="Arial" panose="020B0604020202020204" pitchFamily="34" charset="0"/>
                <a:buChar char="•"/>
                <a:defRPr sz="2000"/>
              </a:lvl8pPr>
              <a:lvl9pPr marL="3886200" indent="-228600">
                <a:spcBef>
                  <a:spcPct val="20000"/>
                </a:spcBef>
                <a:buFont typeface="Arial" panose="020B0604020202020204" pitchFamily="34" charset="0"/>
                <a:buChar char="•"/>
                <a:defRPr sz="2000"/>
              </a:lvl9pPr>
            </a:lstStyle>
            <a:p>
              <a:pPr marL="0" marR="0" lvl="0" indent="0" algn="l" defTabSz="1625519"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333" b="0" i="0" u="none" strike="noStrike" kern="1200" cap="none" spc="0" normalizeH="0" baseline="0" noProof="0">
                  <a:ln>
                    <a:noFill/>
                  </a:ln>
                  <a:solidFill>
                    <a:srgbClr val="000000"/>
                  </a:solidFill>
                  <a:effectLst/>
                  <a:uLnTx/>
                  <a:uFillTx/>
                  <a:latin typeface="Georgia"/>
                  <a:ea typeface="+mn-ea"/>
                  <a:cs typeface="Calibri" panose="020F0502020204030204" pitchFamily="34" charset="0"/>
                </a:rPr>
                <a:t>Pillbox</a:t>
              </a:r>
            </a:p>
          </p:txBody>
        </p:sp>
        <p:sp>
          <p:nvSpPr>
            <p:cNvPr id="9" name="Text Placeholder 5">
              <a:extLst>
                <a:ext uri="{FF2B5EF4-FFF2-40B4-BE49-F238E27FC236}">
                  <a16:creationId xmlns:a16="http://schemas.microsoft.com/office/drawing/2014/main" id="{852A94B3-0B3E-1AE7-4273-0FFC411E6E2B}"/>
                </a:ext>
              </a:extLst>
            </p:cNvPr>
            <p:cNvSpPr txBox="1">
              <a:spLocks/>
            </p:cNvSpPr>
            <p:nvPr/>
          </p:nvSpPr>
          <p:spPr>
            <a:xfrm>
              <a:off x="4517005" y="1244599"/>
              <a:ext cx="220095" cy="157859"/>
            </a:xfrm>
            <a:prstGeom prst="rect">
              <a:avLst/>
            </a:prstGeom>
            <a:solidFill>
              <a:schemeClr val="accent3"/>
            </a:solidFill>
            <a:ln>
              <a:noFill/>
            </a:ln>
          </p:spPr>
          <p:txBody>
            <a:bodyPr wrap="none" lIns="609600" anchor="ctr"/>
            <a:lstStyle>
              <a:defPPr>
                <a:defRPr lang="en-US"/>
              </a:defPPr>
              <a:lvl1pPr indent="0" defTabSz="1219170">
                <a:lnSpc>
                  <a:spcPct val="100000"/>
                </a:lnSpc>
                <a:spcBef>
                  <a:spcPts val="600"/>
                </a:spcBef>
                <a:buFont typeface="Arial" panose="020B0604020202020204" pitchFamily="34" charset="0"/>
                <a:buNone/>
                <a:defRPr sz="1200" b="1">
                  <a:solidFill>
                    <a:schemeClr val="bg1"/>
                  </a:solidFill>
                  <a:latin typeface="+mj-lt"/>
                  <a:cs typeface="Calibri" panose="020F0502020204030204" pitchFamily="34" charset="0"/>
                </a:defRPr>
              </a:lvl1pPr>
              <a:lvl2pPr marL="169863" indent="-169863">
                <a:lnSpc>
                  <a:spcPct val="100000"/>
                </a:lnSpc>
                <a:spcBef>
                  <a:spcPts val="600"/>
                </a:spcBef>
                <a:buFont typeface="Arial" panose="020B0604020202020204" pitchFamily="34" charset="0"/>
                <a:buChar char="•"/>
                <a:defRPr sz="1400" b="0">
                  <a:latin typeface="+mj-lt"/>
                </a:defRPr>
              </a:lvl2pPr>
              <a:lvl3pPr marL="400050" indent="-171450">
                <a:lnSpc>
                  <a:spcPct val="100000"/>
                </a:lnSpc>
                <a:spcBef>
                  <a:spcPts val="600"/>
                </a:spcBef>
                <a:buFont typeface="Arial" panose="020B0604020202020204" pitchFamily="34" charset="0"/>
                <a:buChar char="–"/>
                <a:defRPr sz="1200" b="0">
                  <a:latin typeface="+mj-lt"/>
                </a:defRPr>
              </a:lvl3pPr>
              <a:lvl4pPr marL="576263" indent="-169863">
                <a:lnSpc>
                  <a:spcPct val="100000"/>
                </a:lnSpc>
                <a:spcBef>
                  <a:spcPts val="600"/>
                </a:spcBef>
                <a:buFont typeface="Arial" panose="020B0604020202020204" pitchFamily="34" charset="0"/>
                <a:buChar char="•"/>
                <a:defRPr sz="1100" b="0">
                  <a:latin typeface="+mj-lt"/>
                </a:defRPr>
              </a:lvl4pPr>
              <a:lvl5pPr marL="744538" indent="-171450">
                <a:lnSpc>
                  <a:spcPct val="100000"/>
                </a:lnSpc>
                <a:spcBef>
                  <a:spcPts val="600"/>
                </a:spcBef>
                <a:buFont typeface="Arial" panose="020B0604020202020204" pitchFamily="34" charset="0"/>
                <a:buChar char="»"/>
                <a:defRPr sz="1100" b="0">
                  <a:latin typeface="+mj-lt"/>
                </a:defRPr>
              </a:lvl5pPr>
              <a:lvl6pPr marL="2514600" indent="-228600">
                <a:spcBef>
                  <a:spcPct val="20000"/>
                </a:spcBef>
                <a:buFont typeface="Arial" panose="020B0604020202020204" pitchFamily="34" charset="0"/>
                <a:buChar char="•"/>
                <a:defRPr sz="2000"/>
              </a:lvl6pPr>
              <a:lvl7pPr marL="2971800" indent="-228600">
                <a:spcBef>
                  <a:spcPct val="20000"/>
                </a:spcBef>
                <a:buFont typeface="Arial" panose="020B0604020202020204" pitchFamily="34" charset="0"/>
                <a:buChar char="•"/>
                <a:defRPr sz="2000"/>
              </a:lvl7pPr>
              <a:lvl8pPr marL="3429000" indent="-228600">
                <a:spcBef>
                  <a:spcPct val="20000"/>
                </a:spcBef>
                <a:buFont typeface="Arial" panose="020B0604020202020204" pitchFamily="34" charset="0"/>
                <a:buChar char="•"/>
                <a:defRPr sz="2000"/>
              </a:lvl8pPr>
              <a:lvl9pPr marL="3886200" indent="-228600">
                <a:spcBef>
                  <a:spcPct val="20000"/>
                </a:spcBef>
                <a:buFont typeface="Arial" panose="020B0604020202020204" pitchFamily="34" charset="0"/>
                <a:buChar char="•"/>
                <a:defRPr sz="2000"/>
              </a:lvl9pPr>
            </a:lstStyle>
            <a:p>
              <a:pPr marL="0" marR="0" lvl="0" indent="0" algn="l" defTabSz="1625519"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333" b="0" i="0" u="none" strike="noStrike" kern="1200" cap="none" spc="0" normalizeH="0" baseline="0" noProof="0">
                  <a:ln>
                    <a:noFill/>
                  </a:ln>
                  <a:solidFill>
                    <a:srgbClr val="000000"/>
                  </a:solidFill>
                  <a:effectLst/>
                  <a:uLnTx/>
                  <a:uFillTx/>
                  <a:latin typeface="Georgia"/>
                  <a:ea typeface="+mn-ea"/>
                  <a:cs typeface="Calibri" panose="020F0502020204030204" pitchFamily="34" charset="0"/>
                </a:rPr>
                <a:t>Digital timer cap</a:t>
              </a:r>
            </a:p>
          </p:txBody>
        </p:sp>
        <p:sp>
          <p:nvSpPr>
            <p:cNvPr id="10" name="Text Placeholder 5">
              <a:extLst>
                <a:ext uri="{FF2B5EF4-FFF2-40B4-BE49-F238E27FC236}">
                  <a16:creationId xmlns:a16="http://schemas.microsoft.com/office/drawing/2014/main" id="{BF23FC4C-86EB-2DAE-8A93-A226B88E0385}"/>
                </a:ext>
              </a:extLst>
            </p:cNvPr>
            <p:cNvSpPr txBox="1">
              <a:spLocks/>
            </p:cNvSpPr>
            <p:nvPr/>
          </p:nvSpPr>
          <p:spPr>
            <a:xfrm>
              <a:off x="5880442" y="1244599"/>
              <a:ext cx="220095" cy="157859"/>
            </a:xfrm>
            <a:prstGeom prst="rect">
              <a:avLst/>
            </a:prstGeom>
            <a:solidFill>
              <a:schemeClr val="accent4"/>
            </a:solidFill>
            <a:ln>
              <a:noFill/>
            </a:ln>
          </p:spPr>
          <p:txBody>
            <a:bodyPr wrap="none" lIns="609600" anchor="ctr"/>
            <a:lstStyle>
              <a:defPPr>
                <a:defRPr lang="en-US"/>
              </a:defPPr>
              <a:lvl1pPr indent="0" defTabSz="1219170">
                <a:lnSpc>
                  <a:spcPct val="100000"/>
                </a:lnSpc>
                <a:spcBef>
                  <a:spcPts val="600"/>
                </a:spcBef>
                <a:buFont typeface="Arial" panose="020B0604020202020204" pitchFamily="34" charset="0"/>
                <a:buNone/>
                <a:defRPr sz="1200" b="1">
                  <a:solidFill>
                    <a:schemeClr val="bg1"/>
                  </a:solidFill>
                  <a:latin typeface="+mj-lt"/>
                  <a:cs typeface="Calibri" panose="020F0502020204030204" pitchFamily="34" charset="0"/>
                </a:defRPr>
              </a:lvl1pPr>
              <a:lvl2pPr marL="169863" indent="-169863">
                <a:lnSpc>
                  <a:spcPct val="100000"/>
                </a:lnSpc>
                <a:spcBef>
                  <a:spcPts val="600"/>
                </a:spcBef>
                <a:buFont typeface="Arial" panose="020B0604020202020204" pitchFamily="34" charset="0"/>
                <a:buChar char="•"/>
                <a:defRPr sz="1400" b="0">
                  <a:latin typeface="+mj-lt"/>
                </a:defRPr>
              </a:lvl2pPr>
              <a:lvl3pPr marL="400050" indent="-171450">
                <a:lnSpc>
                  <a:spcPct val="100000"/>
                </a:lnSpc>
                <a:spcBef>
                  <a:spcPts val="600"/>
                </a:spcBef>
                <a:buFont typeface="Arial" panose="020B0604020202020204" pitchFamily="34" charset="0"/>
                <a:buChar char="–"/>
                <a:defRPr sz="1200" b="0">
                  <a:latin typeface="+mj-lt"/>
                </a:defRPr>
              </a:lvl3pPr>
              <a:lvl4pPr marL="576263" indent="-169863">
                <a:lnSpc>
                  <a:spcPct val="100000"/>
                </a:lnSpc>
                <a:spcBef>
                  <a:spcPts val="600"/>
                </a:spcBef>
                <a:buFont typeface="Arial" panose="020B0604020202020204" pitchFamily="34" charset="0"/>
                <a:buChar char="•"/>
                <a:defRPr sz="1100" b="0">
                  <a:latin typeface="+mj-lt"/>
                </a:defRPr>
              </a:lvl4pPr>
              <a:lvl5pPr marL="744538" indent="-171450">
                <a:lnSpc>
                  <a:spcPct val="100000"/>
                </a:lnSpc>
                <a:spcBef>
                  <a:spcPts val="600"/>
                </a:spcBef>
                <a:buFont typeface="Arial" panose="020B0604020202020204" pitchFamily="34" charset="0"/>
                <a:buChar char="»"/>
                <a:defRPr sz="1100" b="0">
                  <a:latin typeface="+mj-lt"/>
                </a:defRPr>
              </a:lvl5pPr>
              <a:lvl6pPr marL="2514600" indent="-228600">
                <a:spcBef>
                  <a:spcPct val="20000"/>
                </a:spcBef>
                <a:buFont typeface="Arial" panose="020B0604020202020204" pitchFamily="34" charset="0"/>
                <a:buChar char="•"/>
                <a:defRPr sz="2000"/>
              </a:lvl6pPr>
              <a:lvl7pPr marL="2971800" indent="-228600">
                <a:spcBef>
                  <a:spcPct val="20000"/>
                </a:spcBef>
                <a:buFont typeface="Arial" panose="020B0604020202020204" pitchFamily="34" charset="0"/>
                <a:buChar char="•"/>
                <a:defRPr sz="2000"/>
              </a:lvl7pPr>
              <a:lvl8pPr marL="3429000" indent="-228600">
                <a:spcBef>
                  <a:spcPct val="20000"/>
                </a:spcBef>
                <a:buFont typeface="Arial" panose="020B0604020202020204" pitchFamily="34" charset="0"/>
                <a:buChar char="•"/>
                <a:defRPr sz="2000"/>
              </a:lvl8pPr>
              <a:lvl9pPr marL="3886200" indent="-228600">
                <a:spcBef>
                  <a:spcPct val="20000"/>
                </a:spcBef>
                <a:buFont typeface="Arial" panose="020B0604020202020204" pitchFamily="34" charset="0"/>
                <a:buChar char="•"/>
                <a:defRPr sz="2000"/>
              </a:lvl9pPr>
            </a:lstStyle>
            <a:p>
              <a:pPr marL="0" marR="0" lvl="0" indent="0" algn="l" defTabSz="1625519"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333"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Pill bottle strip</a:t>
              </a:r>
            </a:p>
          </p:txBody>
        </p:sp>
      </p:grpSp>
      <p:sp>
        <p:nvSpPr>
          <p:cNvPr id="11" name="Text Placeholder 5">
            <a:extLst>
              <a:ext uri="{FF2B5EF4-FFF2-40B4-BE49-F238E27FC236}">
                <a16:creationId xmlns:a16="http://schemas.microsoft.com/office/drawing/2014/main" id="{5567EA83-42B1-5CF0-7699-D24757893C41}"/>
              </a:ext>
            </a:extLst>
          </p:cNvPr>
          <p:cNvSpPr txBox="1">
            <a:spLocks/>
          </p:cNvSpPr>
          <p:nvPr/>
        </p:nvSpPr>
        <p:spPr>
          <a:xfrm>
            <a:off x="670560" y="1915317"/>
            <a:ext cx="5296137" cy="420919"/>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defPPr>
              <a:defRPr lang="en-US"/>
            </a:defPPr>
            <a:lvl1pPr indent="0" defTabSz="1219170">
              <a:lnSpc>
                <a:spcPct val="100000"/>
              </a:lnSpc>
              <a:spcBef>
                <a:spcPts val="600"/>
              </a:spcBef>
              <a:buFont typeface="Arial" panose="020B0604020202020204" pitchFamily="34" charset="0"/>
              <a:buNone/>
              <a:defRPr sz="1200" b="1">
                <a:solidFill>
                  <a:schemeClr val="bg1"/>
                </a:solidFill>
                <a:latin typeface="+mj-lt"/>
                <a:cs typeface="Calibri" panose="020F0502020204030204" pitchFamily="34" charset="0"/>
              </a:defRPr>
            </a:lvl1pPr>
            <a:lvl2pPr marL="169863" indent="-169863">
              <a:lnSpc>
                <a:spcPct val="100000"/>
              </a:lnSpc>
              <a:spcBef>
                <a:spcPts val="600"/>
              </a:spcBef>
              <a:buFont typeface="Arial" panose="020B0604020202020204" pitchFamily="34" charset="0"/>
              <a:buChar char="•"/>
              <a:defRPr sz="1400" b="0">
                <a:latin typeface="+mj-lt"/>
              </a:defRPr>
            </a:lvl2pPr>
            <a:lvl3pPr marL="400050" indent="-171450">
              <a:lnSpc>
                <a:spcPct val="100000"/>
              </a:lnSpc>
              <a:spcBef>
                <a:spcPts val="600"/>
              </a:spcBef>
              <a:buFont typeface="Arial" panose="020B0604020202020204" pitchFamily="34" charset="0"/>
              <a:buChar char="–"/>
              <a:defRPr sz="1200" b="0">
                <a:latin typeface="+mj-lt"/>
              </a:defRPr>
            </a:lvl3pPr>
            <a:lvl4pPr marL="576263" indent="-169863">
              <a:lnSpc>
                <a:spcPct val="100000"/>
              </a:lnSpc>
              <a:spcBef>
                <a:spcPts val="600"/>
              </a:spcBef>
              <a:buFont typeface="Arial" panose="020B0604020202020204" pitchFamily="34" charset="0"/>
              <a:buChar char="•"/>
              <a:defRPr sz="1100" b="0">
                <a:latin typeface="+mj-lt"/>
              </a:defRPr>
            </a:lvl4pPr>
            <a:lvl5pPr marL="744538" indent="-171450">
              <a:lnSpc>
                <a:spcPct val="100000"/>
              </a:lnSpc>
              <a:spcBef>
                <a:spcPts val="600"/>
              </a:spcBef>
              <a:buFont typeface="Arial" panose="020B0604020202020204" pitchFamily="34" charset="0"/>
              <a:buChar char="»"/>
              <a:defRPr sz="1100" b="0">
                <a:latin typeface="+mj-lt"/>
              </a:defRPr>
            </a:lvl5pPr>
            <a:lvl6pPr marL="2514600" indent="-228600">
              <a:spcBef>
                <a:spcPct val="20000"/>
              </a:spcBef>
              <a:buFont typeface="Arial" panose="020B0604020202020204" pitchFamily="34" charset="0"/>
              <a:buChar char="•"/>
              <a:defRPr sz="2000"/>
            </a:lvl6pPr>
            <a:lvl7pPr marL="2971800" indent="-228600">
              <a:spcBef>
                <a:spcPct val="20000"/>
              </a:spcBef>
              <a:buFont typeface="Arial" panose="020B0604020202020204" pitchFamily="34" charset="0"/>
              <a:buChar char="•"/>
              <a:defRPr sz="2000"/>
            </a:lvl7pPr>
            <a:lvl8pPr marL="3429000" indent="-228600">
              <a:spcBef>
                <a:spcPct val="20000"/>
              </a:spcBef>
              <a:buFont typeface="Arial" panose="020B0604020202020204" pitchFamily="34" charset="0"/>
              <a:buChar char="•"/>
              <a:defRPr sz="2000"/>
            </a:lvl8pPr>
            <a:lvl9pPr marL="3886200" indent="-228600">
              <a:spcBef>
                <a:spcPct val="20000"/>
              </a:spcBef>
              <a:buFont typeface="Arial" panose="020B0604020202020204" pitchFamily="34" charset="0"/>
              <a:buChar char="•"/>
              <a:defRPr sz="2000"/>
            </a:lvl9pPr>
          </a:lstStyle>
          <a:p>
            <a:pPr marL="0" marR="0" lvl="0" indent="0" algn="l" defTabSz="1625519"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Entire chronic disease stratum</a:t>
            </a:r>
          </a:p>
        </p:txBody>
      </p:sp>
      <p:sp>
        <p:nvSpPr>
          <p:cNvPr id="12" name="Text Placeholder 5">
            <a:extLst>
              <a:ext uri="{FF2B5EF4-FFF2-40B4-BE49-F238E27FC236}">
                <a16:creationId xmlns:a16="http://schemas.microsoft.com/office/drawing/2014/main" id="{BD125227-F25E-4695-680F-59A5E35F9F39}"/>
              </a:ext>
            </a:extLst>
          </p:cNvPr>
          <p:cNvSpPr txBox="1">
            <a:spLocks/>
          </p:cNvSpPr>
          <p:nvPr/>
        </p:nvSpPr>
        <p:spPr>
          <a:xfrm>
            <a:off x="6310647" y="1915317"/>
            <a:ext cx="5296137" cy="420919"/>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defPPr>
              <a:defRPr lang="en-US"/>
            </a:defPPr>
            <a:lvl1pPr indent="0" defTabSz="1219170">
              <a:lnSpc>
                <a:spcPct val="100000"/>
              </a:lnSpc>
              <a:spcBef>
                <a:spcPts val="600"/>
              </a:spcBef>
              <a:buFont typeface="Arial" panose="020B0604020202020204" pitchFamily="34" charset="0"/>
              <a:buNone/>
              <a:defRPr sz="1200" b="1">
                <a:solidFill>
                  <a:schemeClr val="bg1"/>
                </a:solidFill>
                <a:latin typeface="+mj-lt"/>
                <a:cs typeface="Calibri" panose="020F0502020204030204" pitchFamily="34" charset="0"/>
              </a:defRPr>
            </a:lvl1pPr>
            <a:lvl2pPr marL="169863" indent="-169863">
              <a:lnSpc>
                <a:spcPct val="100000"/>
              </a:lnSpc>
              <a:spcBef>
                <a:spcPts val="600"/>
              </a:spcBef>
              <a:buFont typeface="Arial" panose="020B0604020202020204" pitchFamily="34" charset="0"/>
              <a:buChar char="•"/>
              <a:defRPr sz="1400" b="0">
                <a:latin typeface="+mj-lt"/>
              </a:defRPr>
            </a:lvl2pPr>
            <a:lvl3pPr marL="400050" indent="-171450">
              <a:lnSpc>
                <a:spcPct val="100000"/>
              </a:lnSpc>
              <a:spcBef>
                <a:spcPts val="600"/>
              </a:spcBef>
              <a:buFont typeface="Arial" panose="020B0604020202020204" pitchFamily="34" charset="0"/>
              <a:buChar char="–"/>
              <a:defRPr sz="1200" b="0">
                <a:latin typeface="+mj-lt"/>
              </a:defRPr>
            </a:lvl3pPr>
            <a:lvl4pPr marL="576263" indent="-169863">
              <a:lnSpc>
                <a:spcPct val="100000"/>
              </a:lnSpc>
              <a:spcBef>
                <a:spcPts val="600"/>
              </a:spcBef>
              <a:buFont typeface="Arial" panose="020B0604020202020204" pitchFamily="34" charset="0"/>
              <a:buChar char="•"/>
              <a:defRPr sz="1100" b="0">
                <a:latin typeface="+mj-lt"/>
              </a:defRPr>
            </a:lvl4pPr>
            <a:lvl5pPr marL="744538" indent="-171450">
              <a:lnSpc>
                <a:spcPct val="100000"/>
              </a:lnSpc>
              <a:spcBef>
                <a:spcPts val="600"/>
              </a:spcBef>
              <a:buFont typeface="Arial" panose="020B0604020202020204" pitchFamily="34" charset="0"/>
              <a:buChar char="»"/>
              <a:defRPr sz="1100" b="0">
                <a:latin typeface="+mj-lt"/>
              </a:defRPr>
            </a:lvl5pPr>
            <a:lvl6pPr marL="2514600" indent="-228600">
              <a:spcBef>
                <a:spcPct val="20000"/>
              </a:spcBef>
              <a:buFont typeface="Arial" panose="020B0604020202020204" pitchFamily="34" charset="0"/>
              <a:buChar char="•"/>
              <a:defRPr sz="2000"/>
            </a:lvl6pPr>
            <a:lvl7pPr marL="2971800" indent="-228600">
              <a:spcBef>
                <a:spcPct val="20000"/>
              </a:spcBef>
              <a:buFont typeface="Arial" panose="020B0604020202020204" pitchFamily="34" charset="0"/>
              <a:buChar char="•"/>
              <a:defRPr sz="2000"/>
            </a:lvl7pPr>
            <a:lvl8pPr marL="3429000" indent="-228600">
              <a:spcBef>
                <a:spcPct val="20000"/>
              </a:spcBef>
              <a:buFont typeface="Arial" panose="020B0604020202020204" pitchFamily="34" charset="0"/>
              <a:buChar char="•"/>
              <a:defRPr sz="2000"/>
            </a:lvl8pPr>
            <a:lvl9pPr marL="3886200" indent="-228600">
              <a:spcBef>
                <a:spcPct val="20000"/>
              </a:spcBef>
              <a:buFont typeface="Arial" panose="020B0604020202020204" pitchFamily="34" charset="0"/>
              <a:buChar char="•"/>
              <a:defRPr sz="2000"/>
            </a:lvl9pPr>
          </a:lstStyle>
          <a:p>
            <a:pPr marL="0" marR="0" lvl="0" indent="0" algn="l" defTabSz="1625519"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Chronic disease stratum targeted for CVD medication</a:t>
            </a:r>
          </a:p>
        </p:txBody>
      </p:sp>
      <p:graphicFrame>
        <p:nvGraphicFramePr>
          <p:cNvPr id="13" name="Chart 12">
            <a:extLst>
              <a:ext uri="{FF2B5EF4-FFF2-40B4-BE49-F238E27FC236}">
                <a16:creationId xmlns:a16="http://schemas.microsoft.com/office/drawing/2014/main" id="{D7E3A2D5-7569-FA80-200E-4F46B7A65A0B}"/>
              </a:ext>
            </a:extLst>
          </p:cNvPr>
          <p:cNvGraphicFramePr/>
          <p:nvPr/>
        </p:nvGraphicFramePr>
        <p:xfrm>
          <a:off x="1176224" y="2438400"/>
          <a:ext cx="4790473" cy="3196273"/>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4" name="Chart 13">
            <a:extLst>
              <a:ext uri="{FF2B5EF4-FFF2-40B4-BE49-F238E27FC236}">
                <a16:creationId xmlns:a16="http://schemas.microsoft.com/office/drawing/2014/main" id="{52B0C203-E740-E730-43DF-4A7A8F8F34DD}"/>
              </a:ext>
            </a:extLst>
          </p:cNvPr>
          <p:cNvGraphicFramePr/>
          <p:nvPr/>
        </p:nvGraphicFramePr>
        <p:xfrm>
          <a:off x="6710580" y="2438400"/>
          <a:ext cx="4899661" cy="3196273"/>
        </p:xfrm>
        <a:graphic>
          <a:graphicData uri="http://schemas.openxmlformats.org/drawingml/2006/chart">
            <c:chart xmlns:c="http://schemas.openxmlformats.org/drawingml/2006/chart" xmlns:r="http://schemas.openxmlformats.org/officeDocument/2006/relationships" r:id="rId6"/>
          </a:graphicData>
        </a:graphic>
      </p:graphicFrame>
      <p:sp>
        <p:nvSpPr>
          <p:cNvPr id="15" name="Text Placeholder 5">
            <a:extLst>
              <a:ext uri="{FF2B5EF4-FFF2-40B4-BE49-F238E27FC236}">
                <a16:creationId xmlns:a16="http://schemas.microsoft.com/office/drawing/2014/main" id="{4E848C1E-05F8-4BA6-CF97-E5345E9D4417}"/>
              </a:ext>
            </a:extLst>
          </p:cNvPr>
          <p:cNvSpPr txBox="1">
            <a:spLocks/>
          </p:cNvSpPr>
          <p:nvPr/>
        </p:nvSpPr>
        <p:spPr>
          <a:xfrm rot="16200000">
            <a:off x="-390659" y="3591409"/>
            <a:ext cx="2327560" cy="205121"/>
          </a:xfrm>
          <a:prstGeom prst="rect">
            <a:avLst/>
          </a:prstGeom>
          <a:noFill/>
          <a:ln>
            <a:noFill/>
          </a:ln>
        </p:spPr>
        <p:txBody>
          <a:bodyPr wrap="none" lIns="0" tIns="0" rIns="0" bIns="0" anchor="t">
            <a:spAutoFit/>
          </a:bodyPr>
          <a:lstStyle>
            <a:defPPr>
              <a:defRPr lang="en-US"/>
            </a:defPPr>
            <a:lvl1pPr indent="0" defTabSz="1219170">
              <a:lnSpc>
                <a:spcPct val="100000"/>
              </a:lnSpc>
              <a:spcBef>
                <a:spcPts val="600"/>
              </a:spcBef>
              <a:buFont typeface="Arial" panose="020B0604020202020204" pitchFamily="34" charset="0"/>
              <a:buNone/>
              <a:defRPr sz="1200" b="1">
                <a:solidFill>
                  <a:schemeClr val="bg1"/>
                </a:solidFill>
                <a:latin typeface="+mj-lt"/>
                <a:cs typeface="Calibri" panose="020F0502020204030204" pitchFamily="34" charset="0"/>
              </a:defRPr>
            </a:lvl1pPr>
            <a:lvl2pPr marL="169863" indent="-169863">
              <a:lnSpc>
                <a:spcPct val="100000"/>
              </a:lnSpc>
              <a:spcBef>
                <a:spcPts val="600"/>
              </a:spcBef>
              <a:buFont typeface="Arial" panose="020B0604020202020204" pitchFamily="34" charset="0"/>
              <a:buChar char="•"/>
              <a:defRPr sz="1400" b="0">
                <a:latin typeface="+mj-lt"/>
              </a:defRPr>
            </a:lvl2pPr>
            <a:lvl3pPr marL="400050" indent="-171450">
              <a:lnSpc>
                <a:spcPct val="100000"/>
              </a:lnSpc>
              <a:spcBef>
                <a:spcPts val="600"/>
              </a:spcBef>
              <a:buFont typeface="Arial" panose="020B0604020202020204" pitchFamily="34" charset="0"/>
              <a:buChar char="–"/>
              <a:defRPr sz="1200" b="0">
                <a:latin typeface="+mj-lt"/>
              </a:defRPr>
            </a:lvl3pPr>
            <a:lvl4pPr marL="576263" indent="-169863">
              <a:lnSpc>
                <a:spcPct val="100000"/>
              </a:lnSpc>
              <a:spcBef>
                <a:spcPts val="600"/>
              </a:spcBef>
              <a:buFont typeface="Arial" panose="020B0604020202020204" pitchFamily="34" charset="0"/>
              <a:buChar char="•"/>
              <a:defRPr sz="1100" b="0">
                <a:latin typeface="+mj-lt"/>
              </a:defRPr>
            </a:lvl4pPr>
            <a:lvl5pPr marL="744538" indent="-171450">
              <a:lnSpc>
                <a:spcPct val="100000"/>
              </a:lnSpc>
              <a:spcBef>
                <a:spcPts val="600"/>
              </a:spcBef>
              <a:buFont typeface="Arial" panose="020B0604020202020204" pitchFamily="34" charset="0"/>
              <a:buChar char="»"/>
              <a:defRPr sz="1100" b="0">
                <a:latin typeface="+mj-lt"/>
              </a:defRPr>
            </a:lvl5pPr>
            <a:lvl6pPr marL="2514600" indent="-228600">
              <a:spcBef>
                <a:spcPct val="20000"/>
              </a:spcBef>
              <a:buFont typeface="Arial" panose="020B0604020202020204" pitchFamily="34" charset="0"/>
              <a:buChar char="•"/>
              <a:defRPr sz="2000"/>
            </a:lvl6pPr>
            <a:lvl7pPr marL="2971800" indent="-228600">
              <a:spcBef>
                <a:spcPct val="20000"/>
              </a:spcBef>
              <a:buFont typeface="Arial" panose="020B0604020202020204" pitchFamily="34" charset="0"/>
              <a:buChar char="•"/>
              <a:defRPr sz="2000"/>
            </a:lvl7pPr>
            <a:lvl8pPr marL="3429000" indent="-228600">
              <a:spcBef>
                <a:spcPct val="20000"/>
              </a:spcBef>
              <a:buFont typeface="Arial" panose="020B0604020202020204" pitchFamily="34" charset="0"/>
              <a:buChar char="•"/>
              <a:defRPr sz="2000"/>
            </a:lvl8pPr>
            <a:lvl9pPr marL="3886200" indent="-228600">
              <a:spcBef>
                <a:spcPct val="20000"/>
              </a:spcBef>
              <a:buFont typeface="Arial" panose="020B0604020202020204" pitchFamily="34" charset="0"/>
              <a:buChar char="•"/>
              <a:defRPr sz="2000"/>
            </a:lvl9pPr>
          </a:lstStyle>
          <a:p>
            <a:pPr marL="0" marR="0" lvl="0" indent="0" algn="l" defTabSz="1625519"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333"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Patients optimally adherent, %</a:t>
            </a:r>
          </a:p>
        </p:txBody>
      </p:sp>
      <p:sp>
        <p:nvSpPr>
          <p:cNvPr id="16" name="Text Placeholder 5">
            <a:extLst>
              <a:ext uri="{FF2B5EF4-FFF2-40B4-BE49-F238E27FC236}">
                <a16:creationId xmlns:a16="http://schemas.microsoft.com/office/drawing/2014/main" id="{1DAC96DE-AB89-9A5A-D596-AA67F9226846}"/>
              </a:ext>
            </a:extLst>
          </p:cNvPr>
          <p:cNvSpPr txBox="1">
            <a:spLocks/>
          </p:cNvSpPr>
          <p:nvPr/>
        </p:nvSpPr>
        <p:spPr>
          <a:xfrm rot="16200000">
            <a:off x="5249428" y="3591410"/>
            <a:ext cx="2327560" cy="205121"/>
          </a:xfrm>
          <a:prstGeom prst="rect">
            <a:avLst/>
          </a:prstGeom>
          <a:noFill/>
          <a:ln>
            <a:noFill/>
          </a:ln>
        </p:spPr>
        <p:txBody>
          <a:bodyPr wrap="none" lIns="0" tIns="0" rIns="0" bIns="0" anchor="t">
            <a:spAutoFit/>
          </a:bodyPr>
          <a:lstStyle>
            <a:defPPr>
              <a:defRPr lang="en-US"/>
            </a:defPPr>
            <a:lvl1pPr indent="0" defTabSz="1219170">
              <a:lnSpc>
                <a:spcPct val="100000"/>
              </a:lnSpc>
              <a:spcBef>
                <a:spcPts val="600"/>
              </a:spcBef>
              <a:buFont typeface="Arial" panose="020B0604020202020204" pitchFamily="34" charset="0"/>
              <a:buNone/>
              <a:defRPr sz="1200" b="1">
                <a:solidFill>
                  <a:schemeClr val="bg1"/>
                </a:solidFill>
                <a:latin typeface="+mj-lt"/>
                <a:cs typeface="Calibri" panose="020F0502020204030204" pitchFamily="34" charset="0"/>
              </a:defRPr>
            </a:lvl1pPr>
            <a:lvl2pPr marL="169863" indent="-169863">
              <a:lnSpc>
                <a:spcPct val="100000"/>
              </a:lnSpc>
              <a:spcBef>
                <a:spcPts val="600"/>
              </a:spcBef>
              <a:buFont typeface="Arial" panose="020B0604020202020204" pitchFamily="34" charset="0"/>
              <a:buChar char="•"/>
              <a:defRPr sz="1400" b="0">
                <a:latin typeface="+mj-lt"/>
              </a:defRPr>
            </a:lvl2pPr>
            <a:lvl3pPr marL="400050" indent="-171450">
              <a:lnSpc>
                <a:spcPct val="100000"/>
              </a:lnSpc>
              <a:spcBef>
                <a:spcPts val="600"/>
              </a:spcBef>
              <a:buFont typeface="Arial" panose="020B0604020202020204" pitchFamily="34" charset="0"/>
              <a:buChar char="–"/>
              <a:defRPr sz="1200" b="0">
                <a:latin typeface="+mj-lt"/>
              </a:defRPr>
            </a:lvl3pPr>
            <a:lvl4pPr marL="576263" indent="-169863">
              <a:lnSpc>
                <a:spcPct val="100000"/>
              </a:lnSpc>
              <a:spcBef>
                <a:spcPts val="600"/>
              </a:spcBef>
              <a:buFont typeface="Arial" panose="020B0604020202020204" pitchFamily="34" charset="0"/>
              <a:buChar char="•"/>
              <a:defRPr sz="1100" b="0">
                <a:latin typeface="+mj-lt"/>
              </a:defRPr>
            </a:lvl4pPr>
            <a:lvl5pPr marL="744538" indent="-171450">
              <a:lnSpc>
                <a:spcPct val="100000"/>
              </a:lnSpc>
              <a:spcBef>
                <a:spcPts val="600"/>
              </a:spcBef>
              <a:buFont typeface="Arial" panose="020B0604020202020204" pitchFamily="34" charset="0"/>
              <a:buChar char="»"/>
              <a:defRPr sz="1100" b="0">
                <a:latin typeface="+mj-lt"/>
              </a:defRPr>
            </a:lvl5pPr>
            <a:lvl6pPr marL="2514600" indent="-228600">
              <a:spcBef>
                <a:spcPct val="20000"/>
              </a:spcBef>
              <a:buFont typeface="Arial" panose="020B0604020202020204" pitchFamily="34" charset="0"/>
              <a:buChar char="•"/>
              <a:defRPr sz="2000"/>
            </a:lvl6pPr>
            <a:lvl7pPr marL="2971800" indent="-228600">
              <a:spcBef>
                <a:spcPct val="20000"/>
              </a:spcBef>
              <a:buFont typeface="Arial" panose="020B0604020202020204" pitchFamily="34" charset="0"/>
              <a:buChar char="•"/>
              <a:defRPr sz="2000"/>
            </a:lvl7pPr>
            <a:lvl8pPr marL="3429000" indent="-228600">
              <a:spcBef>
                <a:spcPct val="20000"/>
              </a:spcBef>
              <a:buFont typeface="Arial" panose="020B0604020202020204" pitchFamily="34" charset="0"/>
              <a:buChar char="•"/>
              <a:defRPr sz="2000"/>
            </a:lvl8pPr>
            <a:lvl9pPr marL="3886200" indent="-228600">
              <a:spcBef>
                <a:spcPct val="20000"/>
              </a:spcBef>
              <a:buFont typeface="Arial" panose="020B0604020202020204" pitchFamily="34" charset="0"/>
              <a:buChar char="•"/>
              <a:defRPr sz="2000"/>
            </a:lvl9pPr>
          </a:lstStyle>
          <a:p>
            <a:pPr marL="0" marR="0" lvl="0" indent="0" algn="l" defTabSz="1625519"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333"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Patients optimally adherent, %</a:t>
            </a:r>
          </a:p>
        </p:txBody>
      </p:sp>
      <p:sp>
        <p:nvSpPr>
          <p:cNvPr id="3" name="Text Placeholder 7">
            <a:extLst>
              <a:ext uri="{FF2B5EF4-FFF2-40B4-BE49-F238E27FC236}">
                <a16:creationId xmlns:a16="http://schemas.microsoft.com/office/drawing/2014/main" id="{2803A526-69BD-E557-0706-44500122A318}"/>
              </a:ext>
            </a:extLst>
          </p:cNvPr>
          <p:cNvSpPr txBox="1">
            <a:spLocks/>
          </p:cNvSpPr>
          <p:nvPr/>
        </p:nvSpPr>
        <p:spPr>
          <a:xfrm>
            <a:off x="670561" y="6270893"/>
            <a:ext cx="10035538" cy="237757"/>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Choudhry NK, et al. Effect of reminder devices on medication adherence: The remind randomized clinical trial. JAMA intern med. 2017;177(5): 624-631.</a:t>
            </a:r>
          </a:p>
        </p:txBody>
      </p:sp>
      <p:sp>
        <p:nvSpPr>
          <p:cNvPr id="18" name="TextBox 17">
            <a:extLst>
              <a:ext uri="{FF2B5EF4-FFF2-40B4-BE49-F238E27FC236}">
                <a16:creationId xmlns:a16="http://schemas.microsoft.com/office/drawing/2014/main" id="{64770E61-09FD-BDD8-6751-7E6E5A0B3F28}"/>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dirty="0">
                <a:solidFill>
                  <a:srgbClr val="595959"/>
                </a:solidFill>
              </a:rPr>
              <a:t>GLO2329520</a:t>
            </a:r>
          </a:p>
        </p:txBody>
      </p:sp>
    </p:spTree>
    <p:extLst>
      <p:ext uri="{BB962C8B-B14F-4D97-AF65-F5344CB8AC3E}">
        <p14:creationId xmlns:p14="http://schemas.microsoft.com/office/powerpoint/2010/main" val="1281053690"/>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54909C11-3C30-80F1-0D26-3198337C410C}"/>
              </a:ext>
            </a:extLst>
          </p:cNvPr>
          <p:cNvGraphicFramePr>
            <a:graphicFrameLocks noChangeAspect="1"/>
          </p:cNvGraphicFramePr>
          <p:nvPr>
            <p:custDataLst>
              <p:tags r:id="rId1"/>
            </p:custDataLst>
            <p:extLst>
              <p:ext uri="{D42A27DB-BD31-4B8C-83A1-F6EECF244321}">
                <p14:modId xmlns:p14="http://schemas.microsoft.com/office/powerpoint/2010/main" val="353247717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54909C11-3C30-80F1-0D26-3198337C410C}"/>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2A0B3F41-3ABB-A0BE-8610-D1ABF0ABF80D}"/>
              </a:ext>
            </a:extLst>
          </p:cNvPr>
          <p:cNvSpPr>
            <a:spLocks noGrp="1"/>
          </p:cNvSpPr>
          <p:nvPr>
            <p:ph type="title"/>
          </p:nvPr>
        </p:nvSpPr>
        <p:spPr/>
        <p:txBody>
          <a:bodyPr vert="horz"/>
          <a:lstStyle/>
          <a:p>
            <a:r>
              <a:rPr lang="en-US" dirty="0"/>
              <a:t>Adherence research over the years</a:t>
            </a:r>
          </a:p>
        </p:txBody>
      </p:sp>
      <p:sp>
        <p:nvSpPr>
          <p:cNvPr id="6" name="Text Placeholder 5">
            <a:extLst>
              <a:ext uri="{FF2B5EF4-FFF2-40B4-BE49-F238E27FC236}">
                <a16:creationId xmlns:a16="http://schemas.microsoft.com/office/drawing/2014/main" id="{54F8A490-880C-59D1-51C0-BF6048179EE0}"/>
              </a:ext>
            </a:extLst>
          </p:cNvPr>
          <p:cNvSpPr txBox="1">
            <a:spLocks/>
          </p:cNvSpPr>
          <p:nvPr/>
        </p:nvSpPr>
        <p:spPr>
          <a:xfrm>
            <a:off x="670560" y="1457755"/>
            <a:ext cx="10936224" cy="420919"/>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defPPr>
              <a:defRPr lang="en-US"/>
            </a:defPPr>
            <a:lvl1pPr indent="0" defTabSz="1219170">
              <a:lnSpc>
                <a:spcPct val="100000"/>
              </a:lnSpc>
              <a:spcBef>
                <a:spcPts val="600"/>
              </a:spcBef>
              <a:buFont typeface="Arial" panose="020B0604020202020204" pitchFamily="34" charset="0"/>
              <a:buNone/>
              <a:defRPr sz="1200" b="1">
                <a:solidFill>
                  <a:schemeClr val="bg1"/>
                </a:solidFill>
                <a:latin typeface="+mj-lt"/>
                <a:cs typeface="Calibri" panose="020F0502020204030204" pitchFamily="34" charset="0"/>
              </a:defRPr>
            </a:lvl1pPr>
            <a:lvl2pPr marL="169863" indent="-169863">
              <a:lnSpc>
                <a:spcPct val="100000"/>
              </a:lnSpc>
              <a:spcBef>
                <a:spcPts val="600"/>
              </a:spcBef>
              <a:buFont typeface="Arial" panose="020B0604020202020204" pitchFamily="34" charset="0"/>
              <a:buChar char="•"/>
              <a:defRPr sz="1400" b="0">
                <a:latin typeface="+mj-lt"/>
              </a:defRPr>
            </a:lvl2pPr>
            <a:lvl3pPr marL="400050" indent="-171450">
              <a:lnSpc>
                <a:spcPct val="100000"/>
              </a:lnSpc>
              <a:spcBef>
                <a:spcPts val="600"/>
              </a:spcBef>
              <a:buFont typeface="Arial" panose="020B0604020202020204" pitchFamily="34" charset="0"/>
              <a:buChar char="–"/>
              <a:defRPr sz="1200" b="0">
                <a:latin typeface="+mj-lt"/>
              </a:defRPr>
            </a:lvl3pPr>
            <a:lvl4pPr marL="576263" indent="-169863">
              <a:lnSpc>
                <a:spcPct val="100000"/>
              </a:lnSpc>
              <a:spcBef>
                <a:spcPts val="600"/>
              </a:spcBef>
              <a:buFont typeface="Arial" panose="020B0604020202020204" pitchFamily="34" charset="0"/>
              <a:buChar char="•"/>
              <a:defRPr sz="1100" b="0">
                <a:latin typeface="+mj-lt"/>
              </a:defRPr>
            </a:lvl4pPr>
            <a:lvl5pPr marL="744538" indent="-171450">
              <a:lnSpc>
                <a:spcPct val="100000"/>
              </a:lnSpc>
              <a:spcBef>
                <a:spcPts val="600"/>
              </a:spcBef>
              <a:buFont typeface="Arial" panose="020B0604020202020204" pitchFamily="34" charset="0"/>
              <a:buChar char="»"/>
              <a:defRPr sz="1100" b="0">
                <a:latin typeface="+mj-lt"/>
              </a:defRPr>
            </a:lvl5pPr>
            <a:lvl6pPr marL="2514600" indent="-228600">
              <a:spcBef>
                <a:spcPct val="20000"/>
              </a:spcBef>
              <a:buFont typeface="Arial" panose="020B0604020202020204" pitchFamily="34" charset="0"/>
              <a:buChar char="•"/>
              <a:defRPr sz="2000"/>
            </a:lvl6pPr>
            <a:lvl7pPr marL="2971800" indent="-228600">
              <a:spcBef>
                <a:spcPct val="20000"/>
              </a:spcBef>
              <a:buFont typeface="Arial" panose="020B0604020202020204" pitchFamily="34" charset="0"/>
              <a:buChar char="•"/>
              <a:defRPr sz="2000"/>
            </a:lvl7pPr>
            <a:lvl8pPr marL="3429000" indent="-228600">
              <a:spcBef>
                <a:spcPct val="20000"/>
              </a:spcBef>
              <a:buFont typeface="Arial" panose="020B0604020202020204" pitchFamily="34" charset="0"/>
              <a:buChar char="•"/>
              <a:defRPr sz="2000"/>
            </a:lvl8pPr>
            <a:lvl9pPr marL="3886200" indent="-228600">
              <a:spcBef>
                <a:spcPct val="20000"/>
              </a:spcBef>
              <a:buFont typeface="Arial" panose="020B0604020202020204" pitchFamily="34" charset="0"/>
              <a:buChar char="•"/>
              <a:defRPr sz="2000"/>
            </a:lvl9pPr>
          </a:lstStyle>
          <a:p>
            <a:pPr marL="0" marR="0" lvl="0" indent="0" algn="l" defTabSz="1625519"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8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Forty years of medication adherence research</a:t>
            </a:r>
          </a:p>
        </p:txBody>
      </p:sp>
      <p:graphicFrame>
        <p:nvGraphicFramePr>
          <p:cNvPr id="7" name="Chart 6">
            <a:extLst>
              <a:ext uri="{FF2B5EF4-FFF2-40B4-BE49-F238E27FC236}">
                <a16:creationId xmlns:a16="http://schemas.microsoft.com/office/drawing/2014/main" id="{94EDB038-BDEA-1104-5EDE-AE5317AEA706}"/>
              </a:ext>
            </a:extLst>
          </p:cNvPr>
          <p:cNvGraphicFramePr/>
          <p:nvPr/>
        </p:nvGraphicFramePr>
        <p:xfrm>
          <a:off x="1067038" y="2070100"/>
          <a:ext cx="10453557" cy="2909227"/>
        </p:xfrm>
        <a:graphic>
          <a:graphicData uri="http://schemas.openxmlformats.org/drawingml/2006/chart">
            <c:chart xmlns:c="http://schemas.openxmlformats.org/drawingml/2006/chart" xmlns:r="http://schemas.openxmlformats.org/officeDocument/2006/relationships" r:id="rId5"/>
          </a:graphicData>
        </a:graphic>
      </p:graphicFrame>
      <p:sp>
        <p:nvSpPr>
          <p:cNvPr id="8" name="Text Placeholder 5">
            <a:extLst>
              <a:ext uri="{FF2B5EF4-FFF2-40B4-BE49-F238E27FC236}">
                <a16:creationId xmlns:a16="http://schemas.microsoft.com/office/drawing/2014/main" id="{DDE3C9B0-A188-36DA-7A0F-31C2BD90A397}"/>
              </a:ext>
            </a:extLst>
          </p:cNvPr>
          <p:cNvSpPr txBox="1">
            <a:spLocks/>
          </p:cNvSpPr>
          <p:nvPr/>
        </p:nvSpPr>
        <p:spPr>
          <a:xfrm rot="16200000">
            <a:off x="-530775" y="3271436"/>
            <a:ext cx="2648894" cy="246221"/>
          </a:xfrm>
          <a:prstGeom prst="rect">
            <a:avLst/>
          </a:prstGeom>
          <a:noFill/>
          <a:ln>
            <a:noFill/>
          </a:ln>
        </p:spPr>
        <p:txBody>
          <a:bodyPr wrap="square" lIns="0" tIns="0" rIns="0" bIns="0" anchor="t">
            <a:spAutoFit/>
          </a:bodyPr>
          <a:lstStyle>
            <a:defPPr>
              <a:defRPr lang="en-US"/>
            </a:defPPr>
            <a:lvl1pPr indent="0" defTabSz="1219170">
              <a:lnSpc>
                <a:spcPct val="100000"/>
              </a:lnSpc>
              <a:spcBef>
                <a:spcPts val="600"/>
              </a:spcBef>
              <a:buFont typeface="Arial" panose="020B0604020202020204" pitchFamily="34" charset="0"/>
              <a:buNone/>
              <a:defRPr sz="1200" b="1">
                <a:solidFill>
                  <a:schemeClr val="bg1"/>
                </a:solidFill>
                <a:latin typeface="+mj-lt"/>
                <a:cs typeface="Calibri" panose="020F0502020204030204" pitchFamily="34" charset="0"/>
              </a:defRPr>
            </a:lvl1pPr>
            <a:lvl2pPr marL="169863" indent="-169863">
              <a:lnSpc>
                <a:spcPct val="100000"/>
              </a:lnSpc>
              <a:spcBef>
                <a:spcPts val="600"/>
              </a:spcBef>
              <a:buFont typeface="Arial" panose="020B0604020202020204" pitchFamily="34" charset="0"/>
              <a:buChar char="•"/>
              <a:defRPr sz="1400" b="0">
                <a:latin typeface="+mj-lt"/>
              </a:defRPr>
            </a:lvl2pPr>
            <a:lvl3pPr marL="400050" indent="-171450">
              <a:lnSpc>
                <a:spcPct val="100000"/>
              </a:lnSpc>
              <a:spcBef>
                <a:spcPts val="600"/>
              </a:spcBef>
              <a:buFont typeface="Arial" panose="020B0604020202020204" pitchFamily="34" charset="0"/>
              <a:buChar char="–"/>
              <a:defRPr sz="1200" b="0">
                <a:latin typeface="+mj-lt"/>
              </a:defRPr>
            </a:lvl3pPr>
            <a:lvl4pPr marL="576263" indent="-169863">
              <a:lnSpc>
                <a:spcPct val="100000"/>
              </a:lnSpc>
              <a:spcBef>
                <a:spcPts val="600"/>
              </a:spcBef>
              <a:buFont typeface="Arial" panose="020B0604020202020204" pitchFamily="34" charset="0"/>
              <a:buChar char="•"/>
              <a:defRPr sz="1100" b="0">
                <a:latin typeface="+mj-lt"/>
              </a:defRPr>
            </a:lvl4pPr>
            <a:lvl5pPr marL="744538" indent="-171450">
              <a:lnSpc>
                <a:spcPct val="100000"/>
              </a:lnSpc>
              <a:spcBef>
                <a:spcPts val="600"/>
              </a:spcBef>
              <a:buFont typeface="Arial" panose="020B0604020202020204" pitchFamily="34" charset="0"/>
              <a:buChar char="»"/>
              <a:defRPr sz="1100" b="0">
                <a:latin typeface="+mj-lt"/>
              </a:defRPr>
            </a:lvl5pPr>
            <a:lvl6pPr marL="2514600" indent="-228600">
              <a:spcBef>
                <a:spcPct val="20000"/>
              </a:spcBef>
              <a:buFont typeface="Arial" panose="020B0604020202020204" pitchFamily="34" charset="0"/>
              <a:buChar char="•"/>
              <a:defRPr sz="2000"/>
            </a:lvl6pPr>
            <a:lvl7pPr marL="2971800" indent="-228600">
              <a:spcBef>
                <a:spcPct val="20000"/>
              </a:spcBef>
              <a:buFont typeface="Arial" panose="020B0604020202020204" pitchFamily="34" charset="0"/>
              <a:buChar char="•"/>
              <a:defRPr sz="2000"/>
            </a:lvl7pPr>
            <a:lvl8pPr marL="3429000" indent="-228600">
              <a:spcBef>
                <a:spcPct val="20000"/>
              </a:spcBef>
              <a:buFont typeface="Arial" panose="020B0604020202020204" pitchFamily="34" charset="0"/>
              <a:buChar char="•"/>
              <a:defRPr sz="2000"/>
            </a:lvl8pPr>
            <a:lvl9pPr marL="3886200" indent="-228600">
              <a:spcBef>
                <a:spcPct val="20000"/>
              </a:spcBef>
              <a:buFont typeface="Arial" panose="020B0604020202020204" pitchFamily="34" charset="0"/>
              <a:buChar char="•"/>
              <a:defRPr sz="2000"/>
            </a:lvl9pPr>
          </a:lstStyle>
          <a:p>
            <a:pPr marL="0" marR="0" lvl="0" indent="0" algn="ctr" defTabSz="1625519"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Calibri"/>
              </a:rPr>
              <a:t>Adherence publications, No.</a:t>
            </a:r>
          </a:p>
        </p:txBody>
      </p:sp>
      <p:sp>
        <p:nvSpPr>
          <p:cNvPr id="9" name="Text Placeholder 5">
            <a:extLst>
              <a:ext uri="{FF2B5EF4-FFF2-40B4-BE49-F238E27FC236}">
                <a16:creationId xmlns:a16="http://schemas.microsoft.com/office/drawing/2014/main" id="{2B4F526C-8EB4-1A05-1E75-FF2C96BE2EED}"/>
              </a:ext>
            </a:extLst>
          </p:cNvPr>
          <p:cNvSpPr txBox="1">
            <a:spLocks/>
          </p:cNvSpPr>
          <p:nvPr/>
        </p:nvSpPr>
        <p:spPr>
          <a:xfrm>
            <a:off x="670560" y="5144129"/>
            <a:ext cx="10936224" cy="492443"/>
          </a:xfrm>
          <a:prstGeom prst="rect">
            <a:avLst/>
          </a:prstGeom>
          <a:noFill/>
          <a:ln>
            <a:noFill/>
          </a:ln>
        </p:spPr>
        <p:txBody>
          <a:bodyPr wrap="square" lIns="0" tIns="0" rIns="0" bIns="0" anchor="ctr">
            <a:spAutoFit/>
          </a:bodyPr>
          <a:lstStyle>
            <a:defPPr>
              <a:defRPr lang="en-US"/>
            </a:defPPr>
            <a:lvl1pPr indent="0" defTabSz="1219170">
              <a:lnSpc>
                <a:spcPct val="100000"/>
              </a:lnSpc>
              <a:spcBef>
                <a:spcPts val="600"/>
              </a:spcBef>
              <a:buFont typeface="Arial" panose="020B0604020202020204" pitchFamily="34" charset="0"/>
              <a:buNone/>
              <a:defRPr sz="1400" b="0">
                <a:latin typeface="Georgia"/>
                <a:cs typeface="Calibri" panose="020F0502020204030204" pitchFamily="34" charset="0"/>
              </a:defRPr>
            </a:lvl1pPr>
            <a:lvl2pPr marL="169863" indent="-169863">
              <a:lnSpc>
                <a:spcPct val="100000"/>
              </a:lnSpc>
              <a:spcBef>
                <a:spcPts val="600"/>
              </a:spcBef>
              <a:buFont typeface="Arial" panose="020B0604020202020204" pitchFamily="34" charset="0"/>
              <a:buChar char="•"/>
              <a:defRPr sz="1400" b="0">
                <a:latin typeface="+mj-lt"/>
              </a:defRPr>
            </a:lvl2pPr>
            <a:lvl3pPr marL="400050" indent="-171450">
              <a:lnSpc>
                <a:spcPct val="100000"/>
              </a:lnSpc>
              <a:spcBef>
                <a:spcPts val="600"/>
              </a:spcBef>
              <a:buFont typeface="Arial" panose="020B0604020202020204" pitchFamily="34" charset="0"/>
              <a:buChar char="–"/>
              <a:defRPr sz="1200" b="0">
                <a:latin typeface="+mj-lt"/>
              </a:defRPr>
            </a:lvl3pPr>
            <a:lvl4pPr marL="576263" indent="-169863">
              <a:lnSpc>
                <a:spcPct val="100000"/>
              </a:lnSpc>
              <a:spcBef>
                <a:spcPts val="600"/>
              </a:spcBef>
              <a:buFont typeface="Arial" panose="020B0604020202020204" pitchFamily="34" charset="0"/>
              <a:buChar char="•"/>
              <a:defRPr sz="1100" b="0">
                <a:latin typeface="+mj-lt"/>
              </a:defRPr>
            </a:lvl4pPr>
            <a:lvl5pPr marL="744538" indent="-171450">
              <a:lnSpc>
                <a:spcPct val="100000"/>
              </a:lnSpc>
              <a:spcBef>
                <a:spcPts val="600"/>
              </a:spcBef>
              <a:buFont typeface="Arial" panose="020B0604020202020204" pitchFamily="34" charset="0"/>
              <a:buChar char="»"/>
              <a:defRPr sz="1100" b="0">
                <a:latin typeface="+mj-lt"/>
              </a:defRPr>
            </a:lvl5pPr>
            <a:lvl6pPr marL="2514600" indent="-228600">
              <a:spcBef>
                <a:spcPct val="20000"/>
              </a:spcBef>
              <a:buFont typeface="Arial" panose="020B0604020202020204" pitchFamily="34" charset="0"/>
              <a:buChar char="•"/>
              <a:defRPr sz="2000"/>
            </a:lvl6pPr>
            <a:lvl7pPr marL="2971800" indent="-228600">
              <a:spcBef>
                <a:spcPct val="20000"/>
              </a:spcBef>
              <a:buFont typeface="Arial" panose="020B0604020202020204" pitchFamily="34" charset="0"/>
              <a:buChar char="•"/>
              <a:defRPr sz="2000"/>
            </a:lvl7pPr>
            <a:lvl8pPr marL="3429000" indent="-228600">
              <a:spcBef>
                <a:spcPct val="20000"/>
              </a:spcBef>
              <a:buFont typeface="Arial" panose="020B0604020202020204" pitchFamily="34" charset="0"/>
              <a:buChar char="•"/>
              <a:defRPr sz="2000"/>
            </a:lvl8pPr>
            <a:lvl9pPr marL="3886200" indent="-228600">
              <a:spcBef>
                <a:spcPct val="20000"/>
              </a:spcBef>
              <a:buFont typeface="Arial" panose="020B0604020202020204" pitchFamily="34" charset="0"/>
              <a:buChar char="•"/>
              <a:defRPr sz="2000"/>
            </a:lvl9pPr>
          </a:lstStyle>
          <a:p>
            <a:pPr marL="0" marR="0" lvl="0" indent="0" algn="l" defTabSz="1625519"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9CDE"/>
                </a:solidFill>
                <a:effectLst/>
                <a:uLnTx/>
                <a:uFillTx/>
                <a:latin typeface="Georgia"/>
                <a:ea typeface="+mn-ea"/>
                <a:cs typeface="Calibri" panose="020F0502020204030204" pitchFamily="34" charset="0"/>
              </a:rPr>
              <a:t>Number of publications indexed in PubMed with medication adherence or compliance in the title or abstract, from 1966 to 2015</a:t>
            </a:r>
          </a:p>
        </p:txBody>
      </p:sp>
      <p:sp>
        <p:nvSpPr>
          <p:cNvPr id="3" name="Text Placeholder 7">
            <a:extLst>
              <a:ext uri="{FF2B5EF4-FFF2-40B4-BE49-F238E27FC236}">
                <a16:creationId xmlns:a16="http://schemas.microsoft.com/office/drawing/2014/main" id="{C55FFD7B-0A8C-9E66-7DFF-526C464315CA}"/>
              </a:ext>
            </a:extLst>
          </p:cNvPr>
          <p:cNvSpPr txBox="1">
            <a:spLocks/>
          </p:cNvSpPr>
          <p:nvPr/>
        </p:nvSpPr>
        <p:spPr>
          <a:xfrm>
            <a:off x="670559" y="5941572"/>
            <a:ext cx="10035538" cy="567078"/>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Data extracted from PubMed advanced search engine.</a:t>
            </a:r>
          </a:p>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https://pubmed.ncbi.nlm.nih.gov/?term=(medication%20compliance%5BTitle%2FAbstract%5D)%20OR%20(medication%20adherence%5BTitle%2FAbstract%5D)</a:t>
            </a:r>
            <a:b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b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&amp;filter=years.1974-2016&amp;timeline=expanded</a:t>
            </a:r>
          </a:p>
        </p:txBody>
      </p:sp>
      <p:sp>
        <p:nvSpPr>
          <p:cNvPr id="11" name="TextBox 10">
            <a:extLst>
              <a:ext uri="{FF2B5EF4-FFF2-40B4-BE49-F238E27FC236}">
                <a16:creationId xmlns:a16="http://schemas.microsoft.com/office/drawing/2014/main" id="{26CC7275-6B4E-659A-52F7-86EF8AA7AC68}"/>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dirty="0">
                <a:solidFill>
                  <a:srgbClr val="595959"/>
                </a:solidFill>
              </a:rPr>
              <a:t>GLO2329520</a:t>
            </a:r>
          </a:p>
        </p:txBody>
      </p:sp>
    </p:spTree>
    <p:extLst>
      <p:ext uri="{BB962C8B-B14F-4D97-AF65-F5344CB8AC3E}">
        <p14:creationId xmlns:p14="http://schemas.microsoft.com/office/powerpoint/2010/main" val="1809434724"/>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6D469828-6804-6BDF-90FD-678D37417127}"/>
              </a:ext>
            </a:extLst>
          </p:cNvPr>
          <p:cNvGraphicFramePr>
            <a:graphicFrameLocks noChangeAspect="1"/>
          </p:cNvGraphicFramePr>
          <p:nvPr>
            <p:custDataLst>
              <p:tags r:id="rId1"/>
            </p:custDataLst>
            <p:extLst>
              <p:ext uri="{D42A27DB-BD31-4B8C-83A1-F6EECF244321}">
                <p14:modId xmlns:p14="http://schemas.microsoft.com/office/powerpoint/2010/main" val="272919847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6D469828-6804-6BDF-90FD-678D37417127}"/>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BF8E98A9-EA81-8F09-DF65-95A2F5882AE3}"/>
              </a:ext>
            </a:extLst>
          </p:cNvPr>
          <p:cNvSpPr>
            <a:spLocks noGrp="1"/>
          </p:cNvSpPr>
          <p:nvPr>
            <p:ph type="title"/>
          </p:nvPr>
        </p:nvSpPr>
        <p:spPr/>
        <p:txBody>
          <a:bodyPr vert="horz"/>
          <a:lstStyle/>
          <a:p>
            <a:r>
              <a:rPr lang="pt-BR" dirty="0"/>
              <a:t>Evidence from adherence studies</a:t>
            </a:r>
            <a:endParaRPr lang="en-US" dirty="0"/>
          </a:p>
        </p:txBody>
      </p:sp>
      <p:pic>
        <p:nvPicPr>
          <p:cNvPr id="6" name="Picture 5" descr="A person smiling at a table with a person writing on it&#10;&#10;Description automatically generated">
            <a:extLst>
              <a:ext uri="{FF2B5EF4-FFF2-40B4-BE49-F238E27FC236}">
                <a16:creationId xmlns:a16="http://schemas.microsoft.com/office/drawing/2014/main" id="{BA8BDD6F-766A-ADEF-F1AE-8F4E4026FD1E}"/>
              </a:ext>
            </a:extLst>
          </p:cNvPr>
          <p:cNvPicPr>
            <a:picLocks noChangeAspect="1"/>
          </p:cNvPicPr>
          <p:nvPr/>
        </p:nvPicPr>
        <p:blipFill rotWithShape="1">
          <a:blip r:embed="rId5">
            <a:extLst>
              <a:ext uri="{28A0092B-C50C-407E-A947-70E740481C1C}">
                <a14:useLocalDpi xmlns:a14="http://schemas.microsoft.com/office/drawing/2010/main" val="0"/>
              </a:ext>
            </a:extLst>
          </a:blip>
          <a:srcRect l="43258" r="15175"/>
          <a:stretch>
            <a:fillRect/>
          </a:stretch>
        </p:blipFill>
        <p:spPr>
          <a:xfrm>
            <a:off x="7916083" y="4"/>
            <a:ext cx="4275917" cy="6857996"/>
          </a:xfrm>
          <a:prstGeom prst="rect">
            <a:avLst/>
          </a:prstGeom>
        </p:spPr>
      </p:pic>
      <p:sp>
        <p:nvSpPr>
          <p:cNvPr id="7" name="Rectangle 6">
            <a:extLst>
              <a:ext uri="{FF2B5EF4-FFF2-40B4-BE49-F238E27FC236}">
                <a16:creationId xmlns:a16="http://schemas.microsoft.com/office/drawing/2014/main" id="{993975FF-6FA8-B9D3-EA6D-A9A4561C3B0F}"/>
              </a:ext>
            </a:extLst>
          </p:cNvPr>
          <p:cNvSpPr>
            <a:spLocks/>
          </p:cNvSpPr>
          <p:nvPr/>
        </p:nvSpPr>
        <p:spPr>
          <a:xfrm>
            <a:off x="670560" y="1509824"/>
            <a:ext cx="7080068" cy="32823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spAutoFit/>
          </a:bodyPr>
          <a:lstStyle/>
          <a:p>
            <a:pPr marL="0" marR="0" lvl="1" indent="0" algn="l" defTabSz="1625519" rtl="0" eaLnBrk="1" fontAlgn="auto" latinLnBrk="0" hangingPunct="1">
              <a:lnSpc>
                <a:spcPct val="100000"/>
              </a:lnSpc>
              <a:spcBef>
                <a:spcPts val="0"/>
              </a:spcBef>
              <a:spcAft>
                <a:spcPts val="0"/>
              </a:spcAft>
              <a:buClrTx/>
              <a:buSzTx/>
              <a:buFontTx/>
              <a:buNone/>
              <a:tabLst/>
              <a:defRPr/>
            </a:pPr>
            <a:r>
              <a:rPr kumimoji="0" lang="en-US" sz="2133" b="0" i="0" u="none" strike="noStrike" kern="1200" cap="none" spc="0" normalizeH="0" baseline="0" noProof="0" dirty="0">
                <a:ln>
                  <a:noFill/>
                </a:ln>
                <a:solidFill>
                  <a:srgbClr val="000000"/>
                </a:solidFill>
                <a:effectLst/>
                <a:uLnTx/>
                <a:uFillTx/>
                <a:latin typeface="Georgia"/>
                <a:ea typeface="+mn-ea"/>
                <a:cs typeface="+mn-cs"/>
              </a:rPr>
              <a:t>Over 700 factors have been found to influence adherence</a:t>
            </a:r>
            <a:r>
              <a:rPr kumimoji="0" lang="en-US" sz="2133" b="0" i="0" u="none" strike="noStrike" kern="1200" cap="none" spc="0" normalizeH="0" baseline="30000" noProof="0" dirty="0">
                <a:ln>
                  <a:noFill/>
                </a:ln>
                <a:solidFill>
                  <a:srgbClr val="000000"/>
                </a:solidFill>
                <a:effectLst/>
                <a:uLnTx/>
                <a:uFillTx/>
                <a:latin typeface="Georgia"/>
                <a:ea typeface="+mn-ea"/>
                <a:cs typeface="+mn-cs"/>
              </a:rPr>
              <a:t>1</a:t>
            </a:r>
            <a:endParaRPr kumimoji="0" lang="en-US" sz="2133" b="0" i="0" u="none" strike="noStrike" kern="1200" cap="none" spc="0" normalizeH="0" baseline="0" noProof="0" dirty="0">
              <a:ln>
                <a:noFill/>
              </a:ln>
              <a:solidFill>
                <a:srgbClr val="000000"/>
              </a:solidFill>
              <a:effectLst/>
              <a:uLnTx/>
              <a:uFillTx/>
              <a:latin typeface="Georgia"/>
              <a:ea typeface="+mn-ea"/>
              <a:cs typeface="+mn-cs"/>
            </a:endParaRPr>
          </a:p>
        </p:txBody>
      </p:sp>
      <p:sp>
        <p:nvSpPr>
          <p:cNvPr id="8" name="Rectangle 7">
            <a:extLst>
              <a:ext uri="{FF2B5EF4-FFF2-40B4-BE49-F238E27FC236}">
                <a16:creationId xmlns:a16="http://schemas.microsoft.com/office/drawing/2014/main" id="{569BF21F-9CD2-6928-4562-2C1E191A1B41}"/>
              </a:ext>
            </a:extLst>
          </p:cNvPr>
          <p:cNvSpPr>
            <a:spLocks/>
          </p:cNvSpPr>
          <p:nvPr/>
        </p:nvSpPr>
        <p:spPr>
          <a:xfrm>
            <a:off x="670560" y="2353311"/>
            <a:ext cx="7080068" cy="65646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spAutoFit/>
          </a:bodyPr>
          <a:lstStyle/>
          <a:p>
            <a:pPr marL="0" marR="0" lvl="1" indent="0" algn="l" defTabSz="1625519" rtl="0" eaLnBrk="1" fontAlgn="auto" latinLnBrk="0" hangingPunct="1">
              <a:lnSpc>
                <a:spcPct val="100000"/>
              </a:lnSpc>
              <a:spcBef>
                <a:spcPts val="0"/>
              </a:spcBef>
              <a:spcAft>
                <a:spcPts val="0"/>
              </a:spcAft>
              <a:buClrTx/>
              <a:buSzTx/>
              <a:buFontTx/>
              <a:buNone/>
              <a:tabLst/>
              <a:defRPr/>
            </a:pPr>
            <a:r>
              <a:rPr kumimoji="0" lang="en-US" sz="2133" b="0" i="0" u="none" strike="noStrike" kern="1200" cap="none" spc="0" normalizeH="0" baseline="0" noProof="0" dirty="0">
                <a:ln>
                  <a:noFill/>
                </a:ln>
                <a:solidFill>
                  <a:srgbClr val="000000"/>
                </a:solidFill>
                <a:effectLst/>
                <a:uLnTx/>
                <a:uFillTx/>
                <a:latin typeface="Georgia"/>
                <a:ea typeface="+mn-ea"/>
                <a:cs typeface="+mn-cs"/>
              </a:rPr>
              <a:t>These can mostly be classified as due to Capability, Opportunity or Motivation (COM-B)</a:t>
            </a:r>
            <a:r>
              <a:rPr kumimoji="0" lang="en-US" sz="2133" b="0" i="0" u="none" strike="noStrike" kern="1200" cap="none" spc="0" normalizeH="0" baseline="30000" noProof="0" dirty="0">
                <a:ln>
                  <a:noFill/>
                </a:ln>
                <a:solidFill>
                  <a:srgbClr val="000000"/>
                </a:solidFill>
                <a:effectLst/>
                <a:uLnTx/>
                <a:uFillTx/>
                <a:latin typeface="Georgia"/>
                <a:ea typeface="+mn-ea"/>
                <a:cs typeface="+mn-cs"/>
              </a:rPr>
              <a:t>2</a:t>
            </a:r>
            <a:endParaRPr kumimoji="0" lang="en-US" sz="2133" b="0" i="0" u="none" strike="noStrike" kern="1200" cap="none" spc="0" normalizeH="0" baseline="0" noProof="0" dirty="0">
              <a:ln>
                <a:noFill/>
              </a:ln>
              <a:solidFill>
                <a:srgbClr val="000000"/>
              </a:solidFill>
              <a:effectLst/>
              <a:uLnTx/>
              <a:uFillTx/>
              <a:latin typeface="Georgia"/>
              <a:ea typeface="+mn-ea"/>
              <a:cs typeface="+mn-cs"/>
            </a:endParaRPr>
          </a:p>
        </p:txBody>
      </p:sp>
      <p:sp>
        <p:nvSpPr>
          <p:cNvPr id="9" name="Rectangle 8">
            <a:extLst>
              <a:ext uri="{FF2B5EF4-FFF2-40B4-BE49-F238E27FC236}">
                <a16:creationId xmlns:a16="http://schemas.microsoft.com/office/drawing/2014/main" id="{C3E8A1C6-37D6-E616-C181-298F1F804DF3}"/>
              </a:ext>
            </a:extLst>
          </p:cNvPr>
          <p:cNvSpPr>
            <a:spLocks/>
          </p:cNvSpPr>
          <p:nvPr/>
        </p:nvSpPr>
        <p:spPr>
          <a:xfrm>
            <a:off x="670560" y="3525029"/>
            <a:ext cx="7080068" cy="65646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spAutoFit/>
          </a:bodyPr>
          <a:lstStyle/>
          <a:p>
            <a:pPr marL="0" marR="0" lvl="1" indent="0" algn="l" defTabSz="1625519" rtl="0" eaLnBrk="1" fontAlgn="auto" latinLnBrk="0" hangingPunct="1">
              <a:lnSpc>
                <a:spcPct val="100000"/>
              </a:lnSpc>
              <a:spcBef>
                <a:spcPts val="0"/>
              </a:spcBef>
              <a:spcAft>
                <a:spcPts val="0"/>
              </a:spcAft>
              <a:buClrTx/>
              <a:buSzTx/>
              <a:buFontTx/>
              <a:buNone/>
              <a:tabLst/>
              <a:defRPr/>
            </a:pPr>
            <a:r>
              <a:rPr kumimoji="0" lang="en-US" sz="2133" b="0" i="0" u="none" strike="noStrike" kern="1200" cap="none" spc="0" normalizeH="0" baseline="0" noProof="0" dirty="0">
                <a:ln>
                  <a:noFill/>
                </a:ln>
                <a:solidFill>
                  <a:srgbClr val="000000"/>
                </a:solidFill>
                <a:effectLst/>
                <a:uLnTx/>
                <a:uFillTx/>
                <a:latin typeface="Georgia"/>
                <a:ea typeface="+mn-ea"/>
                <a:cs typeface="+mn-cs"/>
              </a:rPr>
              <a:t>Large variation in the causes of non-adherence </a:t>
            </a:r>
            <a:r>
              <a:rPr kumimoji="0" lang="en-US" sz="2133" b="1" i="0" u="none" strike="noStrike" kern="1200" cap="none" spc="0" normalizeH="0" baseline="0" noProof="0" dirty="0">
                <a:ln>
                  <a:noFill/>
                </a:ln>
                <a:solidFill>
                  <a:srgbClr val="000000"/>
                </a:solidFill>
                <a:effectLst/>
                <a:uLnTx/>
                <a:uFillTx/>
                <a:latin typeface="Georgia"/>
                <a:ea typeface="+mn-ea"/>
                <a:cs typeface="+mn-cs"/>
              </a:rPr>
              <a:t>between</a:t>
            </a:r>
            <a:r>
              <a:rPr kumimoji="0" lang="en-US" sz="2133" b="0" i="0" u="none" strike="noStrike" kern="1200" cap="none" spc="0" normalizeH="0" baseline="0" noProof="0" dirty="0">
                <a:ln>
                  <a:noFill/>
                </a:ln>
                <a:solidFill>
                  <a:srgbClr val="000000"/>
                </a:solidFill>
                <a:effectLst/>
                <a:uLnTx/>
                <a:uFillTx/>
                <a:latin typeface="Georgia"/>
                <a:ea typeface="+mn-ea"/>
                <a:cs typeface="+mn-cs"/>
              </a:rPr>
              <a:t> patients and </a:t>
            </a:r>
            <a:r>
              <a:rPr kumimoji="0" lang="en-US" sz="2133" b="1" i="0" u="none" strike="noStrike" kern="1200" cap="none" spc="0" normalizeH="0" baseline="0" noProof="0" dirty="0">
                <a:ln>
                  <a:noFill/>
                </a:ln>
                <a:solidFill>
                  <a:srgbClr val="000000"/>
                </a:solidFill>
                <a:effectLst/>
                <a:uLnTx/>
                <a:uFillTx/>
                <a:latin typeface="Georgia"/>
                <a:ea typeface="+mn-ea"/>
                <a:cs typeface="+mn-cs"/>
              </a:rPr>
              <a:t>within</a:t>
            </a:r>
            <a:r>
              <a:rPr kumimoji="0" lang="en-US" sz="2133" b="0" i="0" u="none" strike="noStrike" kern="1200" cap="none" spc="0" normalizeH="0" baseline="0" noProof="0" dirty="0">
                <a:ln>
                  <a:noFill/>
                </a:ln>
                <a:solidFill>
                  <a:srgbClr val="000000"/>
                </a:solidFill>
                <a:effectLst/>
                <a:uLnTx/>
                <a:uFillTx/>
                <a:latin typeface="Georgia"/>
                <a:ea typeface="+mn-ea"/>
                <a:cs typeface="+mn-cs"/>
              </a:rPr>
              <a:t> patients over time</a:t>
            </a:r>
            <a:r>
              <a:rPr kumimoji="0" lang="en-US" sz="2133" b="0" i="0" u="none" strike="noStrike" kern="1200" cap="none" spc="0" normalizeH="0" baseline="30000" noProof="0" dirty="0">
                <a:ln>
                  <a:noFill/>
                </a:ln>
                <a:solidFill>
                  <a:srgbClr val="000000"/>
                </a:solidFill>
                <a:effectLst/>
                <a:uLnTx/>
                <a:uFillTx/>
                <a:latin typeface="Georgia"/>
                <a:ea typeface="+mn-ea"/>
                <a:cs typeface="+mn-cs"/>
              </a:rPr>
              <a:t>1</a:t>
            </a:r>
            <a:endParaRPr kumimoji="0" lang="en-US" sz="2133" b="0" i="0" u="none" strike="noStrike" kern="1200" cap="none" spc="0" normalizeH="0" baseline="0" noProof="0" dirty="0">
              <a:ln>
                <a:noFill/>
              </a:ln>
              <a:solidFill>
                <a:srgbClr val="000000"/>
              </a:solidFill>
              <a:effectLst/>
              <a:uLnTx/>
              <a:uFillTx/>
              <a:latin typeface="Georgia"/>
              <a:ea typeface="+mn-ea"/>
              <a:cs typeface="+mn-cs"/>
            </a:endParaRPr>
          </a:p>
        </p:txBody>
      </p:sp>
      <p:sp>
        <p:nvSpPr>
          <p:cNvPr id="10" name="Rectangle 9">
            <a:extLst>
              <a:ext uri="{FF2B5EF4-FFF2-40B4-BE49-F238E27FC236}">
                <a16:creationId xmlns:a16="http://schemas.microsoft.com/office/drawing/2014/main" id="{E6C4F642-4015-360B-FC3A-4F0FB36C7FAE}"/>
              </a:ext>
            </a:extLst>
          </p:cNvPr>
          <p:cNvSpPr>
            <a:spLocks/>
          </p:cNvSpPr>
          <p:nvPr/>
        </p:nvSpPr>
        <p:spPr>
          <a:xfrm>
            <a:off x="670560" y="4696746"/>
            <a:ext cx="7080068" cy="65646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spAutoFit/>
          </a:bodyPr>
          <a:lstStyle/>
          <a:p>
            <a:pPr marL="0" marR="0" lvl="1" indent="0" algn="l" defTabSz="1625519" rtl="0" eaLnBrk="1" fontAlgn="auto" latinLnBrk="0" hangingPunct="1">
              <a:lnSpc>
                <a:spcPct val="100000"/>
              </a:lnSpc>
              <a:spcBef>
                <a:spcPts val="0"/>
              </a:spcBef>
              <a:spcAft>
                <a:spcPts val="0"/>
              </a:spcAft>
              <a:buClrTx/>
              <a:buSzTx/>
              <a:buFontTx/>
              <a:buNone/>
              <a:tabLst/>
              <a:defRPr/>
            </a:pPr>
            <a:r>
              <a:rPr kumimoji="0" lang="en-US" sz="2133" b="0" i="0" u="none" strike="noStrike" kern="1200" cap="none" spc="0" normalizeH="0" baseline="0" noProof="0" dirty="0">
                <a:ln>
                  <a:noFill/>
                </a:ln>
                <a:solidFill>
                  <a:srgbClr val="000000"/>
                </a:solidFill>
                <a:effectLst/>
                <a:uLnTx/>
                <a:uFillTx/>
                <a:latin typeface="Georgia"/>
                <a:ea typeface="+mn-ea"/>
                <a:cs typeface="+mn-cs"/>
              </a:rPr>
              <a:t>Importance of identifying the reasons for each patient and tailoring interventions to these</a:t>
            </a:r>
            <a:r>
              <a:rPr kumimoji="0" lang="en-US" sz="2133" b="0" i="0" u="none" strike="noStrike" kern="1200" cap="none" spc="0" normalizeH="0" baseline="30000" noProof="0" dirty="0">
                <a:ln>
                  <a:noFill/>
                </a:ln>
                <a:solidFill>
                  <a:srgbClr val="000000"/>
                </a:solidFill>
                <a:effectLst/>
                <a:uLnTx/>
                <a:uFillTx/>
                <a:latin typeface="Georgia"/>
                <a:ea typeface="+mn-ea"/>
                <a:cs typeface="+mn-cs"/>
              </a:rPr>
              <a:t>2</a:t>
            </a:r>
            <a:endParaRPr kumimoji="0" lang="en-US" sz="2133" b="0" i="0" u="none" strike="noStrike" kern="1200" cap="none" spc="0" normalizeH="0" baseline="0" noProof="0" dirty="0">
              <a:ln>
                <a:noFill/>
              </a:ln>
              <a:solidFill>
                <a:srgbClr val="000000"/>
              </a:solidFill>
              <a:effectLst/>
              <a:uLnTx/>
              <a:uFillTx/>
              <a:latin typeface="Georgia"/>
              <a:ea typeface="+mn-ea"/>
              <a:cs typeface="+mn-cs"/>
            </a:endParaRPr>
          </a:p>
        </p:txBody>
      </p:sp>
      <p:cxnSp>
        <p:nvCxnSpPr>
          <p:cNvPr id="11" name="Straight Connector 10">
            <a:extLst>
              <a:ext uri="{FF2B5EF4-FFF2-40B4-BE49-F238E27FC236}">
                <a16:creationId xmlns:a16="http://schemas.microsoft.com/office/drawing/2014/main" id="{81F8DEE1-9DE8-6C16-2CD5-AD54F982D483}"/>
              </a:ext>
            </a:extLst>
          </p:cNvPr>
          <p:cNvCxnSpPr>
            <a:cxnSpLocks/>
          </p:cNvCxnSpPr>
          <p:nvPr/>
        </p:nvCxnSpPr>
        <p:spPr>
          <a:xfrm>
            <a:off x="670560" y="2095683"/>
            <a:ext cx="7080068"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C784CB5A-9634-EBBF-E31C-CAEA6B7F6CFC}"/>
              </a:ext>
            </a:extLst>
          </p:cNvPr>
          <p:cNvCxnSpPr>
            <a:cxnSpLocks/>
          </p:cNvCxnSpPr>
          <p:nvPr/>
        </p:nvCxnSpPr>
        <p:spPr>
          <a:xfrm>
            <a:off x="670560" y="3267401"/>
            <a:ext cx="7080068"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3247C4CD-C757-7723-1175-B987207C407B}"/>
              </a:ext>
            </a:extLst>
          </p:cNvPr>
          <p:cNvCxnSpPr>
            <a:cxnSpLocks/>
          </p:cNvCxnSpPr>
          <p:nvPr/>
        </p:nvCxnSpPr>
        <p:spPr>
          <a:xfrm>
            <a:off x="670560" y="4439119"/>
            <a:ext cx="7080068"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3" name="Text Placeholder 7">
            <a:extLst>
              <a:ext uri="{FF2B5EF4-FFF2-40B4-BE49-F238E27FC236}">
                <a16:creationId xmlns:a16="http://schemas.microsoft.com/office/drawing/2014/main" id="{3464F26A-27D0-2333-0EB0-5599D4C74892}"/>
              </a:ext>
            </a:extLst>
          </p:cNvPr>
          <p:cNvSpPr txBox="1">
            <a:spLocks/>
          </p:cNvSpPr>
          <p:nvPr/>
        </p:nvSpPr>
        <p:spPr>
          <a:xfrm>
            <a:off x="670559" y="5796147"/>
            <a:ext cx="6590853" cy="712503"/>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1. Kardas P, et al. Determinants of patient adherence: a review of systematic reviews. Frontiers in pharmacology. 2013;4:91.</a:t>
            </a:r>
          </a:p>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2. Jackson C, et al. Applying COM-B to medication adherence: a suggested framework for research and interventions. European Health Psychology Society. 2014;16(1):7-17.</a:t>
            </a:r>
          </a:p>
        </p:txBody>
      </p:sp>
      <p:sp>
        <p:nvSpPr>
          <p:cNvPr id="15" name="TextBox 14">
            <a:extLst>
              <a:ext uri="{FF2B5EF4-FFF2-40B4-BE49-F238E27FC236}">
                <a16:creationId xmlns:a16="http://schemas.microsoft.com/office/drawing/2014/main" id="{141FC135-ADD7-AB58-DC4A-55D490D3706C}"/>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dirty="0">
                <a:solidFill>
                  <a:srgbClr val="595959"/>
                </a:solidFill>
              </a:rPr>
              <a:t>GLO2329520</a:t>
            </a:r>
          </a:p>
        </p:txBody>
      </p:sp>
    </p:spTree>
    <p:extLst>
      <p:ext uri="{BB962C8B-B14F-4D97-AF65-F5344CB8AC3E}">
        <p14:creationId xmlns:p14="http://schemas.microsoft.com/office/powerpoint/2010/main" val="1425931803"/>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6E5F92E2-3BE0-4E92-9667-54413D7B8866}"/>
              </a:ext>
            </a:extLst>
          </p:cNvPr>
          <p:cNvGraphicFramePr>
            <a:graphicFrameLocks noChangeAspect="1"/>
          </p:cNvGraphicFramePr>
          <p:nvPr>
            <p:custDataLst>
              <p:tags r:id="rId1"/>
            </p:custDataLst>
            <p:extLst>
              <p:ext uri="{D42A27DB-BD31-4B8C-83A1-F6EECF244321}">
                <p14:modId xmlns:p14="http://schemas.microsoft.com/office/powerpoint/2010/main" val="308187790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7" name="think-cell data - do not delete" hidden="1">
                        <a:extLst>
                          <a:ext uri="{FF2B5EF4-FFF2-40B4-BE49-F238E27FC236}">
                            <a16:creationId xmlns:a16="http://schemas.microsoft.com/office/drawing/2014/main" id="{6E5F92E2-3BE0-4E92-9667-54413D7B8866}"/>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8" name="Picture 7" descr="A person standing in a field&#10;&#10;Description automatically generated">
            <a:extLst>
              <a:ext uri="{FF2B5EF4-FFF2-40B4-BE49-F238E27FC236}">
                <a16:creationId xmlns:a16="http://schemas.microsoft.com/office/drawing/2014/main" id="{1B87C764-086E-073E-09B4-AD5CB4D35BA5}"/>
              </a:ext>
            </a:extLst>
          </p:cNvPr>
          <p:cNvPicPr>
            <a:picLocks noChangeAspect="1"/>
          </p:cNvPicPr>
          <p:nvPr/>
        </p:nvPicPr>
        <p:blipFill rotWithShape="1">
          <a:blip r:embed="rId5">
            <a:extLst>
              <a:ext uri="{28A0092B-C50C-407E-A947-70E740481C1C}">
                <a14:useLocalDpi xmlns:a14="http://schemas.microsoft.com/office/drawing/2010/main" val="0"/>
              </a:ext>
            </a:extLst>
          </a:blip>
          <a:srcRect l="3598" t="9475" r="17089" b="22380"/>
          <a:stretch>
            <a:fillRect/>
          </a:stretch>
        </p:blipFill>
        <p:spPr>
          <a:xfrm>
            <a:off x="0" y="7153"/>
            <a:ext cx="12192000" cy="6843695"/>
          </a:xfrm>
          <a:prstGeom prst="rect">
            <a:avLst/>
          </a:prstGeom>
        </p:spPr>
      </p:pic>
      <p:sp>
        <p:nvSpPr>
          <p:cNvPr id="2" name="Title 1">
            <a:extLst>
              <a:ext uri="{FF2B5EF4-FFF2-40B4-BE49-F238E27FC236}">
                <a16:creationId xmlns:a16="http://schemas.microsoft.com/office/drawing/2014/main" id="{9BBEDE77-6D65-3044-A1A8-B3313BC3BC3C}"/>
              </a:ext>
            </a:extLst>
          </p:cNvPr>
          <p:cNvSpPr>
            <a:spLocks noGrp="1"/>
          </p:cNvSpPr>
          <p:nvPr>
            <p:ph type="title"/>
          </p:nvPr>
        </p:nvSpPr>
        <p:spPr/>
        <p:txBody>
          <a:bodyPr vert="horz"/>
          <a:lstStyle/>
          <a:p>
            <a:r>
              <a:rPr lang="en-US" dirty="0"/>
              <a:t>COM-B factors related to non-adherence</a:t>
            </a:r>
          </a:p>
        </p:txBody>
      </p:sp>
      <p:sp>
        <p:nvSpPr>
          <p:cNvPr id="9" name="Rectangle 8">
            <a:extLst>
              <a:ext uri="{FF2B5EF4-FFF2-40B4-BE49-F238E27FC236}">
                <a16:creationId xmlns:a16="http://schemas.microsoft.com/office/drawing/2014/main" id="{37F291BC-FF91-F6D7-2B27-4AA56B944E52}"/>
              </a:ext>
            </a:extLst>
          </p:cNvPr>
          <p:cNvSpPr/>
          <p:nvPr/>
        </p:nvSpPr>
        <p:spPr>
          <a:xfrm>
            <a:off x="657861" y="1447800"/>
            <a:ext cx="2691927" cy="520701"/>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p>
            <a:pPr marL="0" marR="0" lvl="0" indent="0" algn="l" defTabSz="1625519" rtl="0" eaLnBrk="1" fontAlgn="auto" latinLnBrk="0" hangingPunct="1">
              <a:lnSpc>
                <a:spcPct val="100000"/>
              </a:lnSpc>
              <a:spcBef>
                <a:spcPts val="1067"/>
              </a:spcBef>
              <a:spcAft>
                <a:spcPts val="0"/>
              </a:spcAft>
              <a:buClrTx/>
              <a:buSzTx/>
              <a:buFontTx/>
              <a:buNone/>
              <a:tabLst/>
              <a:defRPr/>
            </a:pPr>
            <a:r>
              <a:rPr kumimoji="0" lang="pt-BR" sz="32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C</a:t>
            </a:r>
            <a:r>
              <a:rPr kumimoji="0" lang="pt-BR" sz="16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apability</a:t>
            </a:r>
          </a:p>
        </p:txBody>
      </p:sp>
      <p:sp>
        <p:nvSpPr>
          <p:cNvPr id="10" name="Rectangle 9">
            <a:extLst>
              <a:ext uri="{FF2B5EF4-FFF2-40B4-BE49-F238E27FC236}">
                <a16:creationId xmlns:a16="http://schemas.microsoft.com/office/drawing/2014/main" id="{3596122B-EA4F-BEB8-5E23-49F9D1AEC3E9}"/>
              </a:ext>
            </a:extLst>
          </p:cNvPr>
          <p:cNvSpPr/>
          <p:nvPr/>
        </p:nvSpPr>
        <p:spPr>
          <a:xfrm>
            <a:off x="4143306" y="1447800"/>
            <a:ext cx="2691927" cy="520701"/>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p>
            <a:pPr marL="0" marR="0" lvl="0" indent="0" algn="l" defTabSz="1625519" rtl="0" eaLnBrk="1" fontAlgn="auto" latinLnBrk="0" hangingPunct="1">
              <a:lnSpc>
                <a:spcPct val="100000"/>
              </a:lnSpc>
              <a:spcBef>
                <a:spcPts val="1067"/>
              </a:spcBef>
              <a:spcAft>
                <a:spcPts val="0"/>
              </a:spcAft>
              <a:buClrTx/>
              <a:buSzTx/>
              <a:buFontTx/>
              <a:buNone/>
              <a:tabLst/>
              <a:defRPr/>
            </a:pPr>
            <a:r>
              <a:rPr kumimoji="0" lang="pt-BR" sz="32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M</a:t>
            </a:r>
            <a:r>
              <a:rPr kumimoji="0" lang="pt-BR" sz="16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otivation</a:t>
            </a:r>
          </a:p>
        </p:txBody>
      </p:sp>
      <p:sp>
        <p:nvSpPr>
          <p:cNvPr id="11" name="Rectangle 10">
            <a:extLst>
              <a:ext uri="{FF2B5EF4-FFF2-40B4-BE49-F238E27FC236}">
                <a16:creationId xmlns:a16="http://schemas.microsoft.com/office/drawing/2014/main" id="{051C166F-1C14-4117-52CB-C29E965E8BD8}"/>
              </a:ext>
            </a:extLst>
          </p:cNvPr>
          <p:cNvSpPr/>
          <p:nvPr/>
        </p:nvSpPr>
        <p:spPr>
          <a:xfrm>
            <a:off x="7638911" y="1447800"/>
            <a:ext cx="2691927" cy="520701"/>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p>
            <a:pPr marL="0" marR="0" lvl="0" indent="0" algn="l" defTabSz="1625519" rtl="0" eaLnBrk="1" fontAlgn="auto" latinLnBrk="0" hangingPunct="1">
              <a:lnSpc>
                <a:spcPct val="100000"/>
              </a:lnSpc>
              <a:spcBef>
                <a:spcPts val="1067"/>
              </a:spcBef>
              <a:spcAft>
                <a:spcPts val="0"/>
              </a:spcAft>
              <a:buClrTx/>
              <a:buSzTx/>
              <a:buFontTx/>
              <a:buNone/>
              <a:tabLst/>
              <a:defRPr/>
            </a:pPr>
            <a:r>
              <a:rPr kumimoji="0" lang="pt-BR" sz="3200" b="0" i="0" u="none" strike="noStrike" kern="1200" cap="none" spc="0" normalizeH="0" baseline="0" noProof="0">
                <a:ln>
                  <a:noFill/>
                </a:ln>
                <a:solidFill>
                  <a:prstClr val="white"/>
                </a:solidFill>
                <a:effectLst/>
                <a:uLnTx/>
                <a:uFillTx/>
                <a:latin typeface="Georgia"/>
                <a:ea typeface="+mn-ea"/>
                <a:cs typeface="Calibri" panose="020F0502020204030204" pitchFamily="34" charset="0"/>
              </a:rPr>
              <a:t>O</a:t>
            </a:r>
            <a:r>
              <a:rPr kumimoji="0" lang="pt-BR" sz="1600" b="0" i="0" u="none" strike="noStrike" kern="1200" cap="none" spc="0" normalizeH="0" baseline="0" noProof="0">
                <a:ln>
                  <a:noFill/>
                </a:ln>
                <a:solidFill>
                  <a:prstClr val="white"/>
                </a:solidFill>
                <a:effectLst/>
                <a:uLnTx/>
                <a:uFillTx/>
                <a:latin typeface="Georgia"/>
                <a:ea typeface="+mn-ea"/>
                <a:cs typeface="Calibri" panose="020F0502020204030204" pitchFamily="34" charset="0"/>
              </a:rPr>
              <a:t>pportunity</a:t>
            </a:r>
          </a:p>
        </p:txBody>
      </p:sp>
      <p:sp>
        <p:nvSpPr>
          <p:cNvPr id="12" name="Rectangle 11">
            <a:extLst>
              <a:ext uri="{FF2B5EF4-FFF2-40B4-BE49-F238E27FC236}">
                <a16:creationId xmlns:a16="http://schemas.microsoft.com/office/drawing/2014/main" id="{34840141-AC3D-637D-87A1-894A3C58E3AA}"/>
              </a:ext>
            </a:extLst>
          </p:cNvPr>
          <p:cNvSpPr/>
          <p:nvPr/>
        </p:nvSpPr>
        <p:spPr>
          <a:xfrm>
            <a:off x="679450" y="2012101"/>
            <a:ext cx="2650490" cy="23164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21920" rtlCol="0" anchor="t">
            <a:noAutofit/>
          </a:bodyPr>
          <a:lstStyle/>
          <a:p>
            <a:pPr marL="324900" marR="0" lvl="1" indent="-324900" algn="l" defTabSz="2331923" rtl="0" eaLnBrk="1" fontAlgn="auto" latinLnBrk="0" hangingPunct="1">
              <a:lnSpc>
                <a:spcPct val="100000"/>
              </a:lnSpc>
              <a:spcBef>
                <a:spcPts val="0"/>
              </a:spcBef>
              <a:spcAft>
                <a:spcPts val="8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Forgetting</a:t>
            </a:r>
          </a:p>
          <a:p>
            <a:pPr marL="324900" marR="0" lvl="1" indent="-324900" algn="l" defTabSz="2331923" rtl="0" eaLnBrk="1" fontAlgn="auto" latinLnBrk="0" hangingPunct="1">
              <a:lnSpc>
                <a:spcPct val="100000"/>
              </a:lnSpc>
              <a:spcBef>
                <a:spcPts val="0"/>
              </a:spcBef>
              <a:spcAft>
                <a:spcPts val="8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Planning/organizing</a:t>
            </a:r>
          </a:p>
          <a:p>
            <a:pPr marL="324900" marR="0" lvl="1" indent="-324900" algn="l" defTabSz="2331923" rtl="0" eaLnBrk="1" fontAlgn="auto" latinLnBrk="0" hangingPunct="1">
              <a:lnSpc>
                <a:spcPct val="100000"/>
              </a:lnSpc>
              <a:spcBef>
                <a:spcPts val="0"/>
              </a:spcBef>
              <a:spcAft>
                <a:spcPts val="8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Strength/dexterity</a:t>
            </a:r>
          </a:p>
        </p:txBody>
      </p:sp>
      <p:sp>
        <p:nvSpPr>
          <p:cNvPr id="13" name="Rectangle 12">
            <a:extLst>
              <a:ext uri="{FF2B5EF4-FFF2-40B4-BE49-F238E27FC236}">
                <a16:creationId xmlns:a16="http://schemas.microsoft.com/office/drawing/2014/main" id="{1029F931-F777-07D0-7C40-062F2EA2E333}"/>
              </a:ext>
            </a:extLst>
          </p:cNvPr>
          <p:cNvSpPr/>
          <p:nvPr/>
        </p:nvSpPr>
        <p:spPr>
          <a:xfrm>
            <a:off x="4143304" y="2012101"/>
            <a:ext cx="2682240" cy="23164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21920" rtlCol="0" anchor="t">
            <a:noAutofit/>
          </a:bodyPr>
          <a:lstStyle/>
          <a:p>
            <a:pPr marL="324900" marR="0" lvl="1" indent="-324900" algn="l" defTabSz="2331923" rtl="0" eaLnBrk="1" fontAlgn="auto" latinLnBrk="0" hangingPunct="1">
              <a:lnSpc>
                <a:spcPct val="100000"/>
              </a:lnSpc>
              <a:spcBef>
                <a:spcPts val="0"/>
              </a:spcBef>
              <a:spcAft>
                <a:spcPts val="8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Treatment beliefs (necessity/concerns)</a:t>
            </a:r>
          </a:p>
          <a:p>
            <a:pPr marL="324900" marR="0" lvl="1" indent="-324900" algn="l" defTabSz="2331923" rtl="0" eaLnBrk="1" fontAlgn="auto" latinLnBrk="0" hangingPunct="1">
              <a:lnSpc>
                <a:spcPct val="100000"/>
              </a:lnSpc>
              <a:spcBef>
                <a:spcPts val="0"/>
              </a:spcBef>
              <a:spcAft>
                <a:spcPts val="8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Illness perceptions</a:t>
            </a:r>
          </a:p>
          <a:p>
            <a:pPr marL="324900" marR="0" lvl="1" indent="-324900" algn="l" defTabSz="2331923" rtl="0" eaLnBrk="1" fontAlgn="auto" latinLnBrk="0" hangingPunct="1">
              <a:lnSpc>
                <a:spcPct val="100000"/>
              </a:lnSpc>
              <a:spcBef>
                <a:spcPts val="0"/>
              </a:spcBef>
              <a:spcAft>
                <a:spcPts val="8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Emotional wellbeing (depression/anxiety) </a:t>
            </a:r>
          </a:p>
          <a:p>
            <a:pPr marL="324900" marR="0" lvl="1" indent="-324900" algn="l" defTabSz="2331923" rtl="0" eaLnBrk="1" fontAlgn="auto" latinLnBrk="0" hangingPunct="1">
              <a:lnSpc>
                <a:spcPct val="100000"/>
              </a:lnSpc>
              <a:spcBef>
                <a:spcPts val="0"/>
              </a:spcBef>
              <a:spcAft>
                <a:spcPts val="8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Self-efficacy (treatment) </a:t>
            </a:r>
          </a:p>
        </p:txBody>
      </p:sp>
      <p:sp>
        <p:nvSpPr>
          <p:cNvPr id="14" name="Rectangle 13">
            <a:extLst>
              <a:ext uri="{FF2B5EF4-FFF2-40B4-BE49-F238E27FC236}">
                <a16:creationId xmlns:a16="http://schemas.microsoft.com/office/drawing/2014/main" id="{B50C6EE6-0252-9F43-F4BE-955CA62F3A63}"/>
              </a:ext>
            </a:extLst>
          </p:cNvPr>
          <p:cNvSpPr/>
          <p:nvPr/>
        </p:nvSpPr>
        <p:spPr>
          <a:xfrm>
            <a:off x="7696199" y="2012101"/>
            <a:ext cx="2624949" cy="215443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21920" rtlCol="0" anchor="t">
            <a:noAutofit/>
          </a:bodyPr>
          <a:lstStyle/>
          <a:p>
            <a:pPr marL="324900" marR="0" lvl="1" indent="-324900" algn="l" defTabSz="2331923" rtl="0" eaLnBrk="1" fontAlgn="auto" latinLnBrk="0" hangingPunct="1">
              <a:lnSpc>
                <a:spcPct val="100000"/>
              </a:lnSpc>
              <a:spcBef>
                <a:spcPts val="0"/>
              </a:spcBef>
              <a:spcAft>
                <a:spcPts val="8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Relationship with HCP</a:t>
            </a:r>
          </a:p>
          <a:p>
            <a:pPr marL="324900" marR="0" lvl="1" indent="-324900" algn="l" defTabSz="2331923" rtl="0" eaLnBrk="1" fontAlgn="auto" latinLnBrk="0" hangingPunct="1">
              <a:lnSpc>
                <a:spcPct val="100000"/>
              </a:lnSpc>
              <a:spcBef>
                <a:spcPts val="0"/>
              </a:spcBef>
              <a:spcAft>
                <a:spcPts val="8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Social support</a:t>
            </a:r>
          </a:p>
          <a:p>
            <a:pPr marL="324900" marR="0" lvl="1" indent="-324900" algn="l" defTabSz="2331923" rtl="0" eaLnBrk="1" fontAlgn="auto" latinLnBrk="0" hangingPunct="1">
              <a:lnSpc>
                <a:spcPct val="100000"/>
              </a:lnSpc>
              <a:spcBef>
                <a:spcPts val="0"/>
              </a:spcBef>
              <a:spcAft>
                <a:spcPts val="8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Finance</a:t>
            </a:r>
          </a:p>
          <a:p>
            <a:pPr marL="324900" marR="0" lvl="1" indent="-324900" algn="l" defTabSz="2331923" rtl="0" eaLnBrk="1" fontAlgn="auto" latinLnBrk="0" hangingPunct="1">
              <a:lnSpc>
                <a:spcPct val="100000"/>
              </a:lnSpc>
              <a:spcBef>
                <a:spcPts val="0"/>
              </a:spcBef>
              <a:spcAft>
                <a:spcPts val="8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Access to healthcare</a:t>
            </a:r>
          </a:p>
        </p:txBody>
      </p:sp>
      <p:cxnSp>
        <p:nvCxnSpPr>
          <p:cNvPr id="15" name="Straight Arrow Connector 14">
            <a:extLst>
              <a:ext uri="{FF2B5EF4-FFF2-40B4-BE49-F238E27FC236}">
                <a16:creationId xmlns:a16="http://schemas.microsoft.com/office/drawing/2014/main" id="{61D2E8F9-8FE1-3FAB-1631-59D230ACF5EE}"/>
              </a:ext>
            </a:extLst>
          </p:cNvPr>
          <p:cNvCxnSpPr>
            <a:stCxn id="9" idx="3"/>
            <a:endCxn id="10" idx="1"/>
          </p:cNvCxnSpPr>
          <p:nvPr/>
        </p:nvCxnSpPr>
        <p:spPr>
          <a:xfrm>
            <a:off x="3349788" y="1708151"/>
            <a:ext cx="793518" cy="0"/>
          </a:xfrm>
          <a:prstGeom prst="straightConnector1">
            <a:avLst/>
          </a:prstGeom>
          <a:ln>
            <a:solidFill>
              <a:schemeClr val="bg1">
                <a:lumMod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6" name="Straight Arrow Connector 15">
            <a:extLst>
              <a:ext uri="{FF2B5EF4-FFF2-40B4-BE49-F238E27FC236}">
                <a16:creationId xmlns:a16="http://schemas.microsoft.com/office/drawing/2014/main" id="{C113AE06-1E26-426B-802A-0305B17A0D38}"/>
              </a:ext>
            </a:extLst>
          </p:cNvPr>
          <p:cNvCxnSpPr>
            <a:cxnSpLocks/>
            <a:stCxn id="10" idx="3"/>
            <a:endCxn id="11" idx="1"/>
          </p:cNvCxnSpPr>
          <p:nvPr/>
        </p:nvCxnSpPr>
        <p:spPr>
          <a:xfrm>
            <a:off x="6835232" y="1708150"/>
            <a:ext cx="803679" cy="0"/>
          </a:xfrm>
          <a:prstGeom prst="straightConnector1">
            <a:avLst/>
          </a:prstGeom>
          <a:ln>
            <a:solidFill>
              <a:schemeClr val="bg1">
                <a:lumMod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7" name="Arrow: Left-Right 16">
            <a:extLst>
              <a:ext uri="{FF2B5EF4-FFF2-40B4-BE49-F238E27FC236}">
                <a16:creationId xmlns:a16="http://schemas.microsoft.com/office/drawing/2014/main" id="{1C2533B0-93D8-925A-CAB6-64E7207B8AE9}"/>
              </a:ext>
            </a:extLst>
          </p:cNvPr>
          <p:cNvSpPr/>
          <p:nvPr/>
        </p:nvSpPr>
        <p:spPr>
          <a:xfrm>
            <a:off x="660399" y="4946537"/>
            <a:ext cx="9683139" cy="711312"/>
          </a:xfrm>
          <a:prstGeom prst="leftRightArrow">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ctr" defTabSz="1625519" rtl="0" eaLnBrk="1" fontAlgn="auto" latinLnBrk="0" hangingPunct="1">
              <a:lnSpc>
                <a:spcPct val="100000"/>
              </a:lnSpc>
              <a:spcBef>
                <a:spcPts val="1067"/>
              </a:spcBef>
              <a:spcAft>
                <a:spcPts val="0"/>
              </a:spcAft>
              <a:buClrTx/>
              <a:buSzTx/>
              <a:buFontTx/>
              <a:buNone/>
              <a:tabLst/>
              <a:defRPr/>
            </a:pPr>
            <a:r>
              <a:rPr kumimoji="0" lang="pt-BR" sz="1600" b="1"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Adherence</a:t>
            </a:r>
          </a:p>
        </p:txBody>
      </p:sp>
      <p:cxnSp>
        <p:nvCxnSpPr>
          <p:cNvPr id="18" name="Straight Arrow Connector 17">
            <a:extLst>
              <a:ext uri="{FF2B5EF4-FFF2-40B4-BE49-F238E27FC236}">
                <a16:creationId xmlns:a16="http://schemas.microsoft.com/office/drawing/2014/main" id="{8124BD3B-C2C0-83FB-9CB7-92C65175B4D8}"/>
              </a:ext>
            </a:extLst>
          </p:cNvPr>
          <p:cNvCxnSpPr>
            <a:cxnSpLocks/>
            <a:stCxn id="17" idx="1"/>
          </p:cNvCxnSpPr>
          <p:nvPr/>
        </p:nvCxnSpPr>
        <p:spPr>
          <a:xfrm flipH="1" flipV="1">
            <a:off x="5497123" y="4218291"/>
            <a:ext cx="4846" cy="906074"/>
          </a:xfrm>
          <a:prstGeom prst="straightConnector1">
            <a:avLst/>
          </a:prstGeom>
          <a:ln>
            <a:solidFill>
              <a:schemeClr val="bg1">
                <a:lumMod val="50000"/>
              </a:schemeClr>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9" name="Straight Arrow Connector 42">
            <a:extLst>
              <a:ext uri="{FF2B5EF4-FFF2-40B4-BE49-F238E27FC236}">
                <a16:creationId xmlns:a16="http://schemas.microsoft.com/office/drawing/2014/main" id="{DF491CAD-9A2C-AF9B-8743-A02FCC40343E}"/>
              </a:ext>
            </a:extLst>
          </p:cNvPr>
          <p:cNvCxnSpPr>
            <a:cxnSpLocks/>
            <a:stCxn id="17" idx="1"/>
          </p:cNvCxnSpPr>
          <p:nvPr/>
        </p:nvCxnSpPr>
        <p:spPr>
          <a:xfrm rot="5400000" flipH="1" flipV="1">
            <a:off x="6713289" y="2844927"/>
            <a:ext cx="1068118" cy="3490759"/>
          </a:xfrm>
          <a:prstGeom prst="bentConnector3">
            <a:avLst>
              <a:gd name="adj1" fmla="val 40988"/>
            </a:avLst>
          </a:prstGeom>
          <a:ln>
            <a:solidFill>
              <a:schemeClr val="bg1">
                <a:lumMod val="50000"/>
              </a:schemeClr>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20" name="Straight Arrow Connector 42">
            <a:extLst>
              <a:ext uri="{FF2B5EF4-FFF2-40B4-BE49-F238E27FC236}">
                <a16:creationId xmlns:a16="http://schemas.microsoft.com/office/drawing/2014/main" id="{6BA0A24C-6A7B-5254-F8B7-0A38AE8A830C}"/>
              </a:ext>
            </a:extLst>
          </p:cNvPr>
          <p:cNvCxnSpPr>
            <a:cxnSpLocks/>
            <a:stCxn id="17" idx="1"/>
          </p:cNvCxnSpPr>
          <p:nvPr/>
        </p:nvCxnSpPr>
        <p:spPr>
          <a:xfrm rot="16200000" flipV="1">
            <a:off x="3298707" y="2921103"/>
            <a:ext cx="906074" cy="3500450"/>
          </a:xfrm>
          <a:prstGeom prst="bentConnector3">
            <a:avLst>
              <a:gd name="adj1" fmla="val 48318"/>
            </a:avLst>
          </a:prstGeom>
          <a:ln>
            <a:solidFill>
              <a:schemeClr val="bg1">
                <a:lumMod val="50000"/>
              </a:schemeClr>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3" name="Text Placeholder 7">
            <a:extLst>
              <a:ext uri="{FF2B5EF4-FFF2-40B4-BE49-F238E27FC236}">
                <a16:creationId xmlns:a16="http://schemas.microsoft.com/office/drawing/2014/main" id="{AA09B544-6F74-E7CF-782E-1275D916360B}"/>
              </a:ext>
            </a:extLst>
          </p:cNvPr>
          <p:cNvSpPr txBox="1">
            <a:spLocks/>
          </p:cNvSpPr>
          <p:nvPr/>
        </p:nvSpPr>
        <p:spPr>
          <a:xfrm>
            <a:off x="670559" y="6125468"/>
            <a:ext cx="9413241"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Jackson C, et al. Applying COM-B to medication adherence: a suggested framework for research and interventions. European Health Psychology Society. 2014;16(1):7-17.</a:t>
            </a:r>
          </a:p>
        </p:txBody>
      </p:sp>
      <p:sp>
        <p:nvSpPr>
          <p:cNvPr id="6" name="TextBox 5">
            <a:extLst>
              <a:ext uri="{FF2B5EF4-FFF2-40B4-BE49-F238E27FC236}">
                <a16:creationId xmlns:a16="http://schemas.microsoft.com/office/drawing/2014/main" id="{BE61EFF3-C9DE-8A85-EC20-0782022D614B}"/>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dirty="0">
                <a:solidFill>
                  <a:schemeClr val="bg1"/>
                </a:solidFill>
              </a:rPr>
              <a:t>GLO2329520</a:t>
            </a:r>
          </a:p>
        </p:txBody>
      </p:sp>
    </p:spTree>
    <p:extLst>
      <p:ext uri="{BB962C8B-B14F-4D97-AF65-F5344CB8AC3E}">
        <p14:creationId xmlns:p14="http://schemas.microsoft.com/office/powerpoint/2010/main" val="4025856649"/>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16853EDB-1C8A-6A29-1E2D-4AF038B95599}"/>
              </a:ext>
            </a:extLst>
          </p:cNvPr>
          <p:cNvGraphicFramePr>
            <a:graphicFrameLocks noChangeAspect="1"/>
          </p:cNvGraphicFramePr>
          <p:nvPr>
            <p:custDataLst>
              <p:tags r:id="rId1"/>
            </p:custDataLst>
            <p:extLst>
              <p:ext uri="{D42A27DB-BD31-4B8C-83A1-F6EECF244321}">
                <p14:modId xmlns:p14="http://schemas.microsoft.com/office/powerpoint/2010/main" val="422008141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16853EDB-1C8A-6A29-1E2D-4AF038B95599}"/>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CA79F1D1-29FC-9A73-D857-60F05EDD4616}"/>
              </a:ext>
            </a:extLst>
          </p:cNvPr>
          <p:cNvSpPr>
            <a:spLocks noGrp="1"/>
          </p:cNvSpPr>
          <p:nvPr>
            <p:ph type="title"/>
          </p:nvPr>
        </p:nvSpPr>
        <p:spPr/>
        <p:txBody>
          <a:bodyPr vert="horz"/>
          <a:lstStyle/>
          <a:p>
            <a:r>
              <a:rPr lang="en-US" dirty="0"/>
              <a:t>Self identity &amp; treatment adherence</a:t>
            </a:r>
          </a:p>
        </p:txBody>
      </p:sp>
      <p:sp>
        <p:nvSpPr>
          <p:cNvPr id="6" name="TextBox 5">
            <a:extLst>
              <a:ext uri="{FF2B5EF4-FFF2-40B4-BE49-F238E27FC236}">
                <a16:creationId xmlns:a16="http://schemas.microsoft.com/office/drawing/2014/main" id="{4CF01BDD-871E-C8E8-931B-294BDBBD275F}"/>
              </a:ext>
            </a:extLst>
          </p:cNvPr>
          <p:cNvSpPr txBox="1"/>
          <p:nvPr/>
        </p:nvSpPr>
        <p:spPr>
          <a:xfrm>
            <a:off x="7975706" y="1939727"/>
            <a:ext cx="3630507" cy="1774845"/>
          </a:xfrm>
          <a:prstGeom prst="rect">
            <a:avLst/>
          </a:prstGeom>
          <a:noFill/>
        </p:spPr>
        <p:txBody>
          <a:bodyPr wrap="square" lIns="121920" rtlCol="0">
            <a:spAutoFit/>
          </a:bodyPr>
          <a:lstStyle/>
          <a:p>
            <a:pPr marL="0" marR="0" lvl="0" indent="0" algn="l" defTabSz="1219170" rtl="0" eaLnBrk="1" fontAlgn="auto" latinLnBrk="0" hangingPunct="1">
              <a:lnSpc>
                <a:spcPct val="100000"/>
              </a:lnSpc>
              <a:spcBef>
                <a:spcPts val="0"/>
              </a:spcBef>
              <a:spcAft>
                <a:spcPts val="800"/>
              </a:spcAft>
              <a:buClrTx/>
              <a:buSzTx/>
              <a:buFontTx/>
              <a:buNone/>
              <a:tabLst/>
              <a:defRPr/>
            </a:pPr>
            <a:r>
              <a:rPr kumimoji="0" lang="en-GB" altLang="en-US" sz="1600" b="1" i="0" u="none" strike="noStrike" kern="1200" cap="none" spc="0" normalizeH="0" baseline="0" noProof="0" dirty="0">
                <a:ln>
                  <a:noFill/>
                </a:ln>
                <a:solidFill>
                  <a:srgbClr val="009CDE"/>
                </a:solidFill>
                <a:effectLst/>
                <a:uLnTx/>
                <a:uFillTx/>
                <a:latin typeface="Georgia"/>
                <a:ea typeface="+mn-ea"/>
                <a:cs typeface="+mn-cs"/>
              </a:rPr>
              <a:t>8 items; Cronbach </a:t>
            </a:r>
            <a:br>
              <a:rPr kumimoji="0" lang="en-GB" altLang="en-US" sz="1600" b="1" i="0" u="none" strike="noStrike" kern="1200" cap="none" spc="0" normalizeH="0" baseline="0" noProof="0" dirty="0">
                <a:ln>
                  <a:noFill/>
                </a:ln>
                <a:solidFill>
                  <a:srgbClr val="009CDE"/>
                </a:solidFill>
                <a:effectLst/>
                <a:uLnTx/>
                <a:uFillTx/>
                <a:latin typeface="Georgia"/>
                <a:ea typeface="+mn-ea"/>
                <a:cs typeface="+mn-cs"/>
              </a:rPr>
            </a:br>
            <a:r>
              <a:rPr kumimoji="0" lang="en-GB" altLang="en-US" sz="1600" b="1" i="0" u="none" strike="noStrike" kern="1200" cap="none" spc="0" normalizeH="0" baseline="0" noProof="0" dirty="0">
                <a:ln>
                  <a:noFill/>
                </a:ln>
                <a:solidFill>
                  <a:srgbClr val="009CDE"/>
                </a:solidFill>
                <a:effectLst/>
                <a:uLnTx/>
                <a:uFillTx/>
                <a:latin typeface="Georgia"/>
                <a:ea typeface="+mn-ea"/>
                <a:cs typeface="+mn-cs"/>
              </a:rPr>
              <a:t>alpha = 0.94</a:t>
            </a:r>
          </a:p>
          <a:p>
            <a:pPr marL="324900" marR="0" lvl="1" indent="-324900" algn="l" defTabSz="2331923" rtl="0" eaLnBrk="1" fontAlgn="auto" latinLnBrk="0" hangingPunct="1">
              <a:lnSpc>
                <a:spcPct val="100000"/>
              </a:lnSpc>
              <a:spcBef>
                <a:spcPts val="0"/>
              </a:spcBef>
              <a:spcAft>
                <a:spcPts val="800"/>
              </a:spcAft>
              <a:buClrTx/>
              <a:buSzTx/>
              <a:buFont typeface="Arial" panose="020B0604020202020204" pitchFamily="34" charset="0"/>
              <a:buChar char="•"/>
              <a:tabLst/>
              <a:defRPr/>
            </a:pPr>
            <a:r>
              <a:rPr kumimoji="0" lang="en-GB" altLang="en-US" sz="1600" b="0" i="0" u="none" strike="noStrike" kern="1200" cap="none" spc="0" normalizeH="0" baseline="0" noProof="0" dirty="0">
                <a:ln>
                  <a:noFill/>
                </a:ln>
                <a:solidFill>
                  <a:srgbClr val="000000"/>
                </a:solidFill>
                <a:effectLst/>
                <a:uLnTx/>
                <a:uFillTx/>
                <a:latin typeface="Georgia"/>
                <a:ea typeface="+mn-ea"/>
                <a:cs typeface="+mn-cs"/>
              </a:rPr>
              <a:t>Because it reminds me I have </a:t>
            </a:r>
            <a:br>
              <a:rPr kumimoji="0" lang="en-GB" altLang="en-US" sz="1600" b="0" i="0" u="none" strike="noStrike" kern="1200" cap="none" spc="0" normalizeH="0" baseline="0" noProof="0" dirty="0">
                <a:ln>
                  <a:noFill/>
                </a:ln>
                <a:solidFill>
                  <a:srgbClr val="000000"/>
                </a:solidFill>
                <a:effectLst/>
                <a:uLnTx/>
                <a:uFillTx/>
                <a:latin typeface="Georgia"/>
                <a:ea typeface="+mn-ea"/>
                <a:cs typeface="+mn-cs"/>
              </a:rPr>
            </a:br>
            <a:r>
              <a:rPr kumimoji="0" lang="en-GB" altLang="en-US" sz="1600" b="0" i="0" u="none" strike="noStrike" kern="1200" cap="none" spc="0" normalizeH="0" baseline="0" noProof="0" dirty="0">
                <a:ln>
                  <a:noFill/>
                </a:ln>
                <a:solidFill>
                  <a:srgbClr val="000000"/>
                </a:solidFill>
                <a:effectLst/>
                <a:uLnTx/>
                <a:uFillTx/>
                <a:latin typeface="Georgia"/>
                <a:ea typeface="+mn-ea"/>
                <a:cs typeface="+mn-cs"/>
              </a:rPr>
              <a:t>an illness</a:t>
            </a:r>
          </a:p>
          <a:p>
            <a:pPr marL="324900" marR="0" lvl="1" indent="-324900" algn="l" defTabSz="2331923" rtl="0" eaLnBrk="1" fontAlgn="auto" latinLnBrk="0" hangingPunct="1">
              <a:lnSpc>
                <a:spcPct val="100000"/>
              </a:lnSpc>
              <a:spcBef>
                <a:spcPts val="0"/>
              </a:spcBef>
              <a:spcAft>
                <a:spcPts val="800"/>
              </a:spcAft>
              <a:buClrTx/>
              <a:buSzTx/>
              <a:buFont typeface="Arial" panose="020B0604020202020204" pitchFamily="34" charset="0"/>
              <a:buChar char="•"/>
              <a:tabLst/>
              <a:defRPr/>
            </a:pPr>
            <a:r>
              <a:rPr kumimoji="0" lang="en-GB" altLang="en-US" sz="1600" b="0" i="0" u="none" strike="noStrike" kern="1200" cap="none" spc="0" normalizeH="0" baseline="0" noProof="0" dirty="0">
                <a:ln>
                  <a:noFill/>
                </a:ln>
                <a:solidFill>
                  <a:srgbClr val="000000"/>
                </a:solidFill>
                <a:effectLst/>
                <a:uLnTx/>
                <a:uFillTx/>
                <a:latin typeface="Georgia"/>
                <a:ea typeface="+mn-ea"/>
                <a:cs typeface="+mn-cs"/>
              </a:rPr>
              <a:t>Because I want to lead a normal life again</a:t>
            </a:r>
          </a:p>
        </p:txBody>
      </p:sp>
      <p:sp>
        <p:nvSpPr>
          <p:cNvPr id="7" name="Rectangle 6">
            <a:extLst>
              <a:ext uri="{FF2B5EF4-FFF2-40B4-BE49-F238E27FC236}">
                <a16:creationId xmlns:a16="http://schemas.microsoft.com/office/drawing/2014/main" id="{16362207-D779-3FB8-C3FE-ACED1CA2FCF8}"/>
              </a:ext>
            </a:extLst>
          </p:cNvPr>
          <p:cNvSpPr>
            <a:spLocks/>
          </p:cNvSpPr>
          <p:nvPr/>
        </p:nvSpPr>
        <p:spPr>
          <a:xfrm>
            <a:off x="8013052" y="1452909"/>
            <a:ext cx="3593161" cy="462096"/>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p>
            <a:pPr marL="0" marR="0" lvl="0" indent="0" algn="l" defTabSz="1625519" rtl="0" eaLnBrk="1" fontAlgn="auto" latinLnBrk="0" hangingPunct="1">
              <a:lnSpc>
                <a:spcPct val="100000"/>
              </a:lnSpc>
              <a:spcBef>
                <a:spcPts val="1067"/>
              </a:spcBef>
              <a:spcAft>
                <a:spcPts val="0"/>
              </a:spcAft>
              <a:buClrTx/>
              <a:buSzTx/>
              <a:buFontTx/>
              <a:buNone/>
              <a:tabLst/>
              <a:defRPr/>
            </a:pPr>
            <a:r>
              <a:rPr kumimoji="0" lang="pt-BR" sz="16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Resisting illness</a:t>
            </a:r>
          </a:p>
        </p:txBody>
      </p:sp>
      <p:sp>
        <p:nvSpPr>
          <p:cNvPr id="8" name="TextBox 7">
            <a:extLst>
              <a:ext uri="{FF2B5EF4-FFF2-40B4-BE49-F238E27FC236}">
                <a16:creationId xmlns:a16="http://schemas.microsoft.com/office/drawing/2014/main" id="{7DC5AFD0-D075-C4A8-44A0-506CBCB09AB6}"/>
              </a:ext>
            </a:extLst>
          </p:cNvPr>
          <p:cNvSpPr txBox="1"/>
          <p:nvPr/>
        </p:nvSpPr>
        <p:spPr>
          <a:xfrm>
            <a:off x="7975706" y="4287511"/>
            <a:ext cx="3630507" cy="1282402"/>
          </a:xfrm>
          <a:prstGeom prst="rect">
            <a:avLst/>
          </a:prstGeom>
          <a:noFill/>
        </p:spPr>
        <p:txBody>
          <a:bodyPr wrap="square" lIns="121920" rtlCol="0">
            <a:spAutoFit/>
          </a:bodyPr>
          <a:lstStyle/>
          <a:p>
            <a:pPr marL="0" marR="0" lvl="0" indent="0" algn="l" defTabSz="1219170" rtl="0" eaLnBrk="1" fontAlgn="auto" latinLnBrk="0" hangingPunct="1">
              <a:lnSpc>
                <a:spcPct val="100000"/>
              </a:lnSpc>
              <a:spcBef>
                <a:spcPts val="0"/>
              </a:spcBef>
              <a:spcAft>
                <a:spcPts val="800"/>
              </a:spcAft>
              <a:buClrTx/>
              <a:buSzTx/>
              <a:buFontTx/>
              <a:buNone/>
              <a:tabLst/>
              <a:defRPr/>
            </a:pPr>
            <a:r>
              <a:rPr kumimoji="0" lang="en-US" altLang="en-US" sz="1600" b="1" i="0" u="none" strike="noStrike" kern="1200" cap="none" spc="0" normalizeH="0" baseline="0" noProof="0" dirty="0">
                <a:ln>
                  <a:noFill/>
                </a:ln>
                <a:solidFill>
                  <a:srgbClr val="009CDE"/>
                </a:solidFill>
                <a:effectLst/>
                <a:uLnTx/>
                <a:uFillTx/>
                <a:latin typeface="Georgia"/>
                <a:ea typeface="+mn-ea"/>
                <a:cs typeface="+mn-cs"/>
              </a:rPr>
              <a:t>5 items; Cronbach </a:t>
            </a:r>
            <a:br>
              <a:rPr kumimoji="0" lang="en-US" altLang="en-US" sz="1600" b="1" i="0" u="none" strike="noStrike" kern="1200" cap="none" spc="0" normalizeH="0" baseline="0" noProof="0" dirty="0">
                <a:ln>
                  <a:noFill/>
                </a:ln>
                <a:solidFill>
                  <a:srgbClr val="009CDE"/>
                </a:solidFill>
                <a:effectLst/>
                <a:uLnTx/>
                <a:uFillTx/>
                <a:latin typeface="Georgia"/>
                <a:ea typeface="+mn-ea"/>
                <a:cs typeface="+mn-cs"/>
              </a:rPr>
            </a:br>
            <a:r>
              <a:rPr kumimoji="0" lang="en-US" altLang="en-US" sz="1600" b="1" i="0" u="none" strike="noStrike" kern="1200" cap="none" spc="0" normalizeH="0" baseline="0" noProof="0" dirty="0">
                <a:ln>
                  <a:noFill/>
                </a:ln>
                <a:solidFill>
                  <a:srgbClr val="009CDE"/>
                </a:solidFill>
                <a:effectLst/>
                <a:uLnTx/>
                <a:uFillTx/>
                <a:latin typeface="Georgia"/>
                <a:ea typeface="+mn-ea"/>
                <a:cs typeface="+mn-cs"/>
              </a:rPr>
              <a:t>alpha = 0.93 </a:t>
            </a:r>
          </a:p>
          <a:p>
            <a:pPr marL="324900" marR="0" lvl="1" indent="-324900" algn="l" defTabSz="2331923" rtl="0" eaLnBrk="1" fontAlgn="auto" latinLnBrk="0" hangingPunct="1">
              <a:lnSpc>
                <a:spcPct val="100000"/>
              </a:lnSpc>
              <a:spcBef>
                <a:spcPts val="0"/>
              </a:spcBef>
              <a:spcAft>
                <a:spcPts val="800"/>
              </a:spcAft>
              <a:buClrTx/>
              <a:buSzTx/>
              <a:buFont typeface="Arial" panose="020B0604020202020204" pitchFamily="34" charset="0"/>
              <a:buChar char="•"/>
              <a:tabLst/>
              <a:defRPr/>
            </a:pPr>
            <a:r>
              <a:rPr kumimoji="0" lang="en-US" altLang="en-US" sz="1600" b="0" i="0" u="none" strike="noStrike" kern="1200" cap="none" spc="0" normalizeH="0" baseline="0" noProof="0" dirty="0">
                <a:ln>
                  <a:noFill/>
                </a:ln>
                <a:solidFill>
                  <a:srgbClr val="000000"/>
                </a:solidFill>
                <a:effectLst/>
                <a:uLnTx/>
                <a:uFillTx/>
                <a:latin typeface="Georgia"/>
                <a:ea typeface="+mn-ea"/>
                <a:cs typeface="+mn-cs"/>
              </a:rPr>
              <a:t>To see if I can do without it</a:t>
            </a:r>
          </a:p>
          <a:p>
            <a:pPr marL="324900" marR="0" lvl="1" indent="-324900" algn="l" defTabSz="2331923" rtl="0" eaLnBrk="1" fontAlgn="auto" latinLnBrk="0" hangingPunct="1">
              <a:lnSpc>
                <a:spcPct val="100000"/>
              </a:lnSpc>
              <a:spcBef>
                <a:spcPts val="0"/>
              </a:spcBef>
              <a:spcAft>
                <a:spcPts val="800"/>
              </a:spcAft>
              <a:buClrTx/>
              <a:buSzTx/>
              <a:buFont typeface="Arial" panose="020B0604020202020204" pitchFamily="34" charset="0"/>
              <a:buChar char="•"/>
              <a:tabLst/>
              <a:defRPr/>
            </a:pPr>
            <a:r>
              <a:rPr kumimoji="0" lang="en-US" altLang="en-US" sz="1600" b="0" i="0" u="none" strike="noStrike" kern="1200" cap="none" spc="0" normalizeH="0" baseline="0" noProof="0" dirty="0">
                <a:ln>
                  <a:noFill/>
                </a:ln>
                <a:solidFill>
                  <a:srgbClr val="000000"/>
                </a:solidFill>
                <a:effectLst/>
                <a:uLnTx/>
                <a:uFillTx/>
                <a:latin typeface="Georgia"/>
                <a:ea typeface="+mn-ea"/>
                <a:cs typeface="+mn-cs"/>
              </a:rPr>
              <a:t>To see if I really need it</a:t>
            </a:r>
          </a:p>
        </p:txBody>
      </p:sp>
      <p:sp>
        <p:nvSpPr>
          <p:cNvPr id="9" name="Rectangle 8">
            <a:extLst>
              <a:ext uri="{FF2B5EF4-FFF2-40B4-BE49-F238E27FC236}">
                <a16:creationId xmlns:a16="http://schemas.microsoft.com/office/drawing/2014/main" id="{91AA252B-D740-9E16-3A43-74B146372D82}"/>
              </a:ext>
            </a:extLst>
          </p:cNvPr>
          <p:cNvSpPr>
            <a:spLocks/>
          </p:cNvSpPr>
          <p:nvPr/>
        </p:nvSpPr>
        <p:spPr>
          <a:xfrm>
            <a:off x="8013052" y="3813050"/>
            <a:ext cx="3593161" cy="462096"/>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p>
            <a:pPr marL="0" marR="0" lvl="0" indent="0" algn="l" defTabSz="1625519" rtl="0" eaLnBrk="1" fontAlgn="auto" latinLnBrk="0" hangingPunct="1">
              <a:lnSpc>
                <a:spcPct val="100000"/>
              </a:lnSpc>
              <a:spcBef>
                <a:spcPts val="1067"/>
              </a:spcBef>
              <a:spcAft>
                <a:spcPts val="0"/>
              </a:spcAft>
              <a:buClrTx/>
              <a:buSzTx/>
              <a:buFontTx/>
              <a:buNone/>
              <a:tabLst/>
              <a:defRPr/>
            </a:pPr>
            <a:r>
              <a:rPr kumimoji="0" lang="pt-BR" sz="16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Testing treatment</a:t>
            </a:r>
          </a:p>
        </p:txBody>
      </p:sp>
      <p:pic>
        <p:nvPicPr>
          <p:cNvPr id="10" name="Content Placeholder 5">
            <a:extLst>
              <a:ext uri="{FF2B5EF4-FFF2-40B4-BE49-F238E27FC236}">
                <a16:creationId xmlns:a16="http://schemas.microsoft.com/office/drawing/2014/main" id="{392B8F7E-08AB-F2B2-7B8A-C6D050A9A670}"/>
              </a:ext>
            </a:extLst>
          </p:cNvPr>
          <p:cNvPicPr>
            <a:picLocks noChangeAspect="1"/>
          </p:cNvPicPr>
          <p:nvPr/>
        </p:nvPicPr>
        <p:blipFill rotWithShape="1">
          <a:blip r:embed="rId5"/>
          <a:srcRect l="1876" t="4008" r="957" b="5093"/>
          <a:stretch/>
        </p:blipFill>
        <p:spPr>
          <a:xfrm>
            <a:off x="670560" y="1811348"/>
            <a:ext cx="6899075" cy="3313626"/>
          </a:xfrm>
          <a:prstGeom prst="rect">
            <a:avLst/>
          </a:prstGeom>
          <a:ln w="6350">
            <a:solidFill>
              <a:schemeClr val="bg1">
                <a:lumMod val="50000"/>
              </a:schemeClr>
            </a:solidFill>
          </a:ln>
        </p:spPr>
      </p:pic>
      <p:sp>
        <p:nvSpPr>
          <p:cNvPr id="3" name="Text Placeholder 7">
            <a:extLst>
              <a:ext uri="{FF2B5EF4-FFF2-40B4-BE49-F238E27FC236}">
                <a16:creationId xmlns:a16="http://schemas.microsoft.com/office/drawing/2014/main" id="{0785BD4B-CF13-E2F9-1020-5E8DDCAD9DAE}"/>
              </a:ext>
            </a:extLst>
          </p:cNvPr>
          <p:cNvSpPr txBox="1">
            <a:spLocks/>
          </p:cNvSpPr>
          <p:nvPr/>
        </p:nvSpPr>
        <p:spPr>
          <a:xfrm>
            <a:off x="670559" y="6270893"/>
            <a:ext cx="10035538" cy="237757"/>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Weinman J, et al. The Intentional Non-Adherence Scale (INAS): Initial development and validation. J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Psychosom</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Res. 2018 Dec;115:110-116</a:t>
            </a:r>
          </a:p>
        </p:txBody>
      </p:sp>
      <p:sp>
        <p:nvSpPr>
          <p:cNvPr id="12" name="TextBox 11">
            <a:extLst>
              <a:ext uri="{FF2B5EF4-FFF2-40B4-BE49-F238E27FC236}">
                <a16:creationId xmlns:a16="http://schemas.microsoft.com/office/drawing/2014/main" id="{DE965273-2A10-9E55-1F38-B75F0BD330AF}"/>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a:solidFill>
                  <a:srgbClr val="595959"/>
                </a:solidFill>
              </a:rPr>
              <a:t>GLO2329520</a:t>
            </a:r>
            <a:endParaRPr lang="en-US" sz="900" dirty="0">
              <a:solidFill>
                <a:srgbClr val="595959"/>
              </a:solidFill>
            </a:endParaRPr>
          </a:p>
        </p:txBody>
      </p:sp>
    </p:spTree>
    <p:extLst>
      <p:ext uri="{BB962C8B-B14F-4D97-AF65-F5344CB8AC3E}">
        <p14:creationId xmlns:p14="http://schemas.microsoft.com/office/powerpoint/2010/main" val="97835323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7D910D0-40BB-3834-7DF1-70D507143CE2}"/>
            </a:ext>
          </a:extLst>
        </p:cNvPr>
        <p:cNvGrpSpPr/>
        <p:nvPr/>
      </p:nvGrpSpPr>
      <p:grpSpPr>
        <a:xfrm>
          <a:off x="0" y="0"/>
          <a:ext cx="0" cy="0"/>
          <a:chOff x="0" y="0"/>
          <a:chExt cx="0" cy="0"/>
        </a:xfrm>
      </p:grpSpPr>
      <p:graphicFrame>
        <p:nvGraphicFramePr>
          <p:cNvPr id="8" name="think-cell data - do not delete" hidden="1">
            <a:extLst>
              <a:ext uri="{FF2B5EF4-FFF2-40B4-BE49-F238E27FC236}">
                <a16:creationId xmlns:a16="http://schemas.microsoft.com/office/drawing/2014/main" id="{B9CF158E-1EF0-219E-26BE-FF4335472E02}"/>
              </a:ext>
            </a:extLst>
          </p:cNvPr>
          <p:cNvGraphicFramePr>
            <a:graphicFrameLocks noChangeAspect="1"/>
          </p:cNvGraphicFramePr>
          <p:nvPr>
            <p:custDataLst>
              <p:tags r:id="rId1"/>
            </p:custDataLst>
            <p:extLst>
              <p:ext uri="{D42A27DB-BD31-4B8C-83A1-F6EECF244321}">
                <p14:modId xmlns:p14="http://schemas.microsoft.com/office/powerpoint/2010/main" val="3622823574"/>
              </p:ext>
            </p:extLst>
          </p:nvPr>
        </p:nvGraphicFramePr>
        <p:xfrm>
          <a:off x="2118" y="2118"/>
          <a:ext cx="2117" cy="2117"/>
        </p:xfrm>
        <a:graphic>
          <a:graphicData uri="http://schemas.openxmlformats.org/presentationml/2006/ole">
            <mc:AlternateContent xmlns:mc="http://schemas.openxmlformats.org/markup-compatibility/2006">
              <mc:Choice xmlns:v="urn:schemas-microsoft-com:vml" Requires="v">
                <p:oleObj name="think-cell Slide" r:id="rId4" imgW="421" imgH="420" progId="TCLayout.ActiveDocument.1">
                  <p:embed/>
                </p:oleObj>
              </mc:Choice>
              <mc:Fallback>
                <p:oleObj name="think-cell Slide" r:id="rId4" imgW="421" imgH="420" progId="TCLayout.ActiveDocument.1">
                  <p:embed/>
                  <p:pic>
                    <p:nvPicPr>
                      <p:cNvPr id="8" name="think-cell data - do not delete" hidden="1">
                        <a:extLst>
                          <a:ext uri="{FF2B5EF4-FFF2-40B4-BE49-F238E27FC236}">
                            <a16:creationId xmlns:a16="http://schemas.microsoft.com/office/drawing/2014/main" id="{B9CF158E-1EF0-219E-26BE-FF4335472E02}"/>
                          </a:ext>
                        </a:extLst>
                      </p:cNvPr>
                      <p:cNvPicPr/>
                      <p:nvPr/>
                    </p:nvPicPr>
                    <p:blipFill>
                      <a:blip r:embed="rId5"/>
                      <a:stretch>
                        <a:fillRect/>
                      </a:stretch>
                    </p:blipFill>
                    <p:spPr>
                      <a:xfrm>
                        <a:off x="2118" y="2118"/>
                        <a:ext cx="2117" cy="2117"/>
                      </a:xfrm>
                      <a:prstGeom prst="rect">
                        <a:avLst/>
                      </a:prstGeom>
                    </p:spPr>
                  </p:pic>
                </p:oleObj>
              </mc:Fallback>
            </mc:AlternateContent>
          </a:graphicData>
        </a:graphic>
      </p:graphicFrame>
      <p:sp>
        <p:nvSpPr>
          <p:cNvPr id="5" name="Title 4">
            <a:extLst>
              <a:ext uri="{FF2B5EF4-FFF2-40B4-BE49-F238E27FC236}">
                <a16:creationId xmlns:a16="http://schemas.microsoft.com/office/drawing/2014/main" id="{AF4915A3-6517-250D-F936-F4AA9ECA93E7}"/>
              </a:ext>
            </a:extLst>
          </p:cNvPr>
          <p:cNvSpPr>
            <a:spLocks noGrp="1"/>
          </p:cNvSpPr>
          <p:nvPr>
            <p:ph type="title"/>
          </p:nvPr>
        </p:nvSpPr>
        <p:spPr>
          <a:xfrm>
            <a:off x="670560" y="355600"/>
            <a:ext cx="11273790" cy="520701"/>
          </a:xfrm>
        </p:spPr>
        <p:txBody>
          <a:bodyPr vert="horz"/>
          <a:lstStyle/>
          <a:p>
            <a:r>
              <a:rPr lang="en-US" dirty="0"/>
              <a:t>Persistence to cardiovascular medicines significantly declines</a:t>
            </a:r>
            <a:br>
              <a:rPr lang="en-US" dirty="0"/>
            </a:br>
            <a:r>
              <a:rPr lang="en-US" dirty="0"/>
              <a:t>following initiation</a:t>
            </a:r>
          </a:p>
        </p:txBody>
      </p:sp>
      <p:sp>
        <p:nvSpPr>
          <p:cNvPr id="3" name="Rectangle 2">
            <a:extLst>
              <a:ext uri="{FF2B5EF4-FFF2-40B4-BE49-F238E27FC236}">
                <a16:creationId xmlns:a16="http://schemas.microsoft.com/office/drawing/2014/main" id="{3C658593-1DD0-CBD7-2116-5403FB81DE2D}"/>
              </a:ext>
            </a:extLst>
          </p:cNvPr>
          <p:cNvSpPr>
            <a:spLocks noChangeArrowheads="1"/>
          </p:cNvSpPr>
          <p:nvPr/>
        </p:nvSpPr>
        <p:spPr bwMode="auto">
          <a:xfrm>
            <a:off x="685801" y="1415355"/>
            <a:ext cx="3708400" cy="421483"/>
          </a:xfrm>
          <a:prstGeom prst="rect">
            <a:avLst/>
          </a:prstGeom>
          <a:noFill/>
          <a:ln>
            <a:noFill/>
          </a:ln>
        </p:spPr>
        <p:txBody>
          <a:bodyPr lIns="0" tIns="0" rIns="0" bIns="0" anchor="t"/>
          <a:lstStyle/>
          <a:p>
            <a:pPr marL="0" marR="0" lvl="0" indent="0" algn="l" defTabSz="1625519" rtl="0" eaLnBrk="1" fontAlgn="auto" latinLnBrk="0" hangingPunct="1">
              <a:lnSpc>
                <a:spcPct val="100000"/>
              </a:lnSpc>
              <a:spcBef>
                <a:spcPts val="0"/>
              </a:spcBef>
              <a:spcAft>
                <a:spcPts val="800"/>
              </a:spcAft>
              <a:buClrTx/>
              <a:buSzTx/>
              <a:buFontTx/>
              <a:buNone/>
              <a:tabLst/>
              <a:defRPr/>
            </a:pPr>
            <a:r>
              <a:rPr kumimoji="0" lang="en-US" altLang="es-CR" sz="1467"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Using Australian national dispensing</a:t>
            </a:r>
          </a:p>
        </p:txBody>
      </p:sp>
      <p:sp>
        <p:nvSpPr>
          <p:cNvPr id="4" name="Rectangle 3">
            <a:extLst>
              <a:ext uri="{FF2B5EF4-FFF2-40B4-BE49-F238E27FC236}">
                <a16:creationId xmlns:a16="http://schemas.microsoft.com/office/drawing/2014/main" id="{33415EDC-E699-9594-69A4-1F196BD342B8}"/>
              </a:ext>
            </a:extLst>
          </p:cNvPr>
          <p:cNvSpPr>
            <a:spLocks noChangeArrowheads="1"/>
          </p:cNvSpPr>
          <p:nvPr/>
        </p:nvSpPr>
        <p:spPr bwMode="auto">
          <a:xfrm>
            <a:off x="5013392" y="1415356"/>
            <a:ext cx="6508047" cy="464878"/>
          </a:xfrm>
          <a:prstGeom prst="rect">
            <a:avLst/>
          </a:prstGeom>
          <a:noFill/>
          <a:ln>
            <a:noFill/>
          </a:ln>
        </p:spPr>
        <p:txBody>
          <a:bodyPr lIns="0" tIns="0" rIns="0" bIns="0" anchor="t"/>
          <a:lstStyle/>
          <a:p>
            <a:pPr marL="0" marR="0" lvl="0" indent="0" algn="l" defTabSz="1625519" rtl="0" eaLnBrk="1" fontAlgn="auto" latinLnBrk="0" hangingPunct="1">
              <a:lnSpc>
                <a:spcPct val="100000"/>
              </a:lnSpc>
              <a:spcBef>
                <a:spcPts val="0"/>
              </a:spcBef>
              <a:spcAft>
                <a:spcPts val="800"/>
              </a:spcAft>
              <a:buClrTx/>
              <a:buSzTx/>
              <a:buFontTx/>
              <a:buNone/>
              <a:tabLst/>
              <a:defRPr/>
            </a:pPr>
            <a:r>
              <a:rPr kumimoji="0" lang="en-US" altLang="es-CR" sz="1467"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Adults (≥18years) initiating antihypertensives, statins, oral anticoagulants, or antiplatelets in 2018</a:t>
            </a:r>
          </a:p>
        </p:txBody>
      </p:sp>
      <p:cxnSp>
        <p:nvCxnSpPr>
          <p:cNvPr id="6" name="Straight Connector 5">
            <a:extLst>
              <a:ext uri="{FF2B5EF4-FFF2-40B4-BE49-F238E27FC236}">
                <a16:creationId xmlns:a16="http://schemas.microsoft.com/office/drawing/2014/main" id="{5A986AE6-692A-45BA-7558-2B6E16043B9D}"/>
              </a:ext>
            </a:extLst>
          </p:cNvPr>
          <p:cNvCxnSpPr>
            <a:cxnSpLocks/>
          </p:cNvCxnSpPr>
          <p:nvPr/>
        </p:nvCxnSpPr>
        <p:spPr>
          <a:xfrm>
            <a:off x="4703797" y="1448029"/>
            <a:ext cx="0" cy="414531"/>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graphicFrame>
        <p:nvGraphicFramePr>
          <p:cNvPr id="7" name="Chart 6">
            <a:extLst>
              <a:ext uri="{FF2B5EF4-FFF2-40B4-BE49-F238E27FC236}">
                <a16:creationId xmlns:a16="http://schemas.microsoft.com/office/drawing/2014/main" id="{26D9E5B2-423D-FE29-C083-1068FFEF2165}"/>
              </a:ext>
            </a:extLst>
          </p:cNvPr>
          <p:cNvGraphicFramePr/>
          <p:nvPr>
            <p:extLst>
              <p:ext uri="{D42A27DB-BD31-4B8C-83A1-F6EECF244321}">
                <p14:modId xmlns:p14="http://schemas.microsoft.com/office/powerpoint/2010/main" val="156490494"/>
              </p:ext>
            </p:extLst>
          </p:nvPr>
        </p:nvGraphicFramePr>
        <p:xfrm>
          <a:off x="6807812" y="2292896"/>
          <a:ext cx="4812686" cy="2997913"/>
        </p:xfrm>
        <a:graphic>
          <a:graphicData uri="http://schemas.openxmlformats.org/drawingml/2006/chart">
            <c:chart xmlns:c="http://schemas.openxmlformats.org/drawingml/2006/chart" xmlns:r="http://schemas.openxmlformats.org/officeDocument/2006/relationships" r:id="rId6"/>
          </a:graphicData>
        </a:graphic>
      </p:graphicFrame>
      <p:sp>
        <p:nvSpPr>
          <p:cNvPr id="9" name="Rectangle 8">
            <a:extLst>
              <a:ext uri="{FF2B5EF4-FFF2-40B4-BE49-F238E27FC236}">
                <a16:creationId xmlns:a16="http://schemas.microsoft.com/office/drawing/2014/main" id="{273FAAF9-B4BE-1710-FDF9-6B81920A95EC}"/>
              </a:ext>
            </a:extLst>
          </p:cNvPr>
          <p:cNvSpPr/>
          <p:nvPr/>
        </p:nvSpPr>
        <p:spPr>
          <a:xfrm rot="16200000">
            <a:off x="5990552" y="3583041"/>
            <a:ext cx="1699568" cy="2941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16256"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Georgia"/>
                <a:ea typeface="+mn-ea"/>
                <a:cs typeface="+mn-cs"/>
              </a:rPr>
              <a:t>Percentage of people (%)</a:t>
            </a:r>
          </a:p>
        </p:txBody>
      </p:sp>
      <p:sp>
        <p:nvSpPr>
          <p:cNvPr id="11" name="Rectangle 10">
            <a:extLst>
              <a:ext uri="{FF2B5EF4-FFF2-40B4-BE49-F238E27FC236}">
                <a16:creationId xmlns:a16="http://schemas.microsoft.com/office/drawing/2014/main" id="{E360D8AB-12F3-A09E-4B20-5CC284341216}"/>
              </a:ext>
            </a:extLst>
          </p:cNvPr>
          <p:cNvSpPr/>
          <p:nvPr/>
        </p:nvSpPr>
        <p:spPr>
          <a:xfrm>
            <a:off x="7238355" y="2021542"/>
            <a:ext cx="1226298" cy="2941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Georgia"/>
                <a:ea typeface="+mn-ea"/>
                <a:cs typeface="+mn-cs"/>
              </a:rPr>
              <a:t>Antihypertensives</a:t>
            </a:r>
          </a:p>
        </p:txBody>
      </p:sp>
      <p:sp>
        <p:nvSpPr>
          <p:cNvPr id="14" name="Rectangle 13">
            <a:extLst>
              <a:ext uri="{FF2B5EF4-FFF2-40B4-BE49-F238E27FC236}">
                <a16:creationId xmlns:a16="http://schemas.microsoft.com/office/drawing/2014/main" id="{CCCE1FD0-C5D1-4D5A-AE21-45926E8A9833}"/>
              </a:ext>
            </a:extLst>
          </p:cNvPr>
          <p:cNvSpPr/>
          <p:nvPr/>
        </p:nvSpPr>
        <p:spPr>
          <a:xfrm>
            <a:off x="8663514" y="2021542"/>
            <a:ext cx="471283" cy="2941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Georgia"/>
                <a:ea typeface="+mn-ea"/>
                <a:cs typeface="+mn-cs"/>
              </a:rPr>
              <a:t>Statins</a:t>
            </a:r>
          </a:p>
        </p:txBody>
      </p:sp>
      <p:sp>
        <p:nvSpPr>
          <p:cNvPr id="16" name="Rectangle 15">
            <a:extLst>
              <a:ext uri="{FF2B5EF4-FFF2-40B4-BE49-F238E27FC236}">
                <a16:creationId xmlns:a16="http://schemas.microsoft.com/office/drawing/2014/main" id="{1CBEEB7E-55E3-39AA-22C1-63700F576B02}"/>
              </a:ext>
            </a:extLst>
          </p:cNvPr>
          <p:cNvSpPr/>
          <p:nvPr/>
        </p:nvSpPr>
        <p:spPr>
          <a:xfrm>
            <a:off x="9450436" y="2021542"/>
            <a:ext cx="1019510" cy="2941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Georgia"/>
                <a:ea typeface="+mn-ea"/>
                <a:cs typeface="+mn-cs"/>
              </a:rPr>
              <a:t>Anticoagulants</a:t>
            </a:r>
          </a:p>
        </p:txBody>
      </p:sp>
      <p:sp>
        <p:nvSpPr>
          <p:cNvPr id="17" name="Rectangle 16">
            <a:extLst>
              <a:ext uri="{FF2B5EF4-FFF2-40B4-BE49-F238E27FC236}">
                <a16:creationId xmlns:a16="http://schemas.microsoft.com/office/drawing/2014/main" id="{4B1CB329-059F-4624-1C35-920573E687AB}"/>
              </a:ext>
            </a:extLst>
          </p:cNvPr>
          <p:cNvSpPr/>
          <p:nvPr/>
        </p:nvSpPr>
        <p:spPr>
          <a:xfrm>
            <a:off x="10594524" y="2021542"/>
            <a:ext cx="862416" cy="2941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Georgia"/>
                <a:ea typeface="+mn-ea"/>
                <a:cs typeface="+mn-cs"/>
              </a:rPr>
              <a:t>Antiplatelets</a:t>
            </a:r>
          </a:p>
        </p:txBody>
      </p:sp>
      <p:sp>
        <p:nvSpPr>
          <p:cNvPr id="18" name="Rectangle 17">
            <a:extLst>
              <a:ext uri="{FF2B5EF4-FFF2-40B4-BE49-F238E27FC236}">
                <a16:creationId xmlns:a16="http://schemas.microsoft.com/office/drawing/2014/main" id="{8B668687-23F2-02EC-E580-BABB5B662201}"/>
              </a:ext>
            </a:extLst>
          </p:cNvPr>
          <p:cNvSpPr/>
          <p:nvPr/>
        </p:nvSpPr>
        <p:spPr>
          <a:xfrm>
            <a:off x="8450836" y="4981383"/>
            <a:ext cx="1612621" cy="2941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Georgia"/>
                <a:ea typeface="+mn-ea"/>
                <a:cs typeface="+mn-cs"/>
              </a:rPr>
              <a:t>Follow-up period (year)</a:t>
            </a:r>
          </a:p>
        </p:txBody>
      </p:sp>
      <p:grpSp>
        <p:nvGrpSpPr>
          <p:cNvPr id="196" name="Group 195">
            <a:extLst>
              <a:ext uri="{FF2B5EF4-FFF2-40B4-BE49-F238E27FC236}">
                <a16:creationId xmlns:a16="http://schemas.microsoft.com/office/drawing/2014/main" id="{2F5D9C7B-65A0-9D12-36DA-921BE7F1BCB3}"/>
              </a:ext>
            </a:extLst>
          </p:cNvPr>
          <p:cNvGrpSpPr/>
          <p:nvPr/>
        </p:nvGrpSpPr>
        <p:grpSpPr>
          <a:xfrm>
            <a:off x="6570042" y="5409676"/>
            <a:ext cx="4455690" cy="421590"/>
            <a:chOff x="6570042" y="5528544"/>
            <a:chExt cx="4455690" cy="421590"/>
          </a:xfrm>
        </p:grpSpPr>
        <p:sp>
          <p:nvSpPr>
            <p:cNvPr id="19" name="Rectangle 18">
              <a:extLst>
                <a:ext uri="{FF2B5EF4-FFF2-40B4-BE49-F238E27FC236}">
                  <a16:creationId xmlns:a16="http://schemas.microsoft.com/office/drawing/2014/main" id="{09FB9479-9F3C-E37D-E8D0-746003ED1D10}"/>
                </a:ext>
              </a:extLst>
            </p:cNvPr>
            <p:cNvSpPr/>
            <p:nvPr/>
          </p:nvSpPr>
          <p:spPr>
            <a:xfrm>
              <a:off x="6570042" y="5528544"/>
              <a:ext cx="867224" cy="42159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t">
              <a:spAutoFit/>
            </a:bodyPr>
            <a:lstStyle/>
            <a:p>
              <a:pPr marL="0" marR="0" lvl="1" indent="0" algn="r" defTabSz="1625519" rtl="0" eaLnBrk="1" fontAlgn="auto" latinLnBrk="0" hangingPunct="1">
                <a:lnSpc>
                  <a:spcPct val="120000"/>
                </a:lnSpc>
                <a:spcBef>
                  <a:spcPts val="0"/>
                </a:spcBef>
                <a:spcAft>
                  <a:spcPts val="0"/>
                </a:spcAft>
                <a:buClrTx/>
                <a:buSzTx/>
                <a:buFontTx/>
                <a:buNone/>
                <a:tabLst/>
                <a:defRPr/>
              </a:pPr>
              <a:r>
                <a:rPr kumimoji="0" lang="en-US" sz="933" b="1" i="0" u="none" strike="noStrike" kern="1200" cap="none" spc="0" normalizeH="0" baseline="0" noProof="0">
                  <a:ln>
                    <a:noFill/>
                  </a:ln>
                  <a:solidFill>
                    <a:srgbClr val="000000"/>
                  </a:solidFill>
                  <a:effectLst/>
                  <a:uLnTx/>
                  <a:uFillTx/>
                  <a:latin typeface="Georgia"/>
                  <a:ea typeface="+mn-ea"/>
                  <a:cs typeface="+mn-cs"/>
                </a:rPr>
                <a:t>Proportion of </a:t>
              </a:r>
              <a:br>
                <a:rPr kumimoji="0" lang="en-US" sz="933" b="1" i="0" u="none" strike="noStrike" kern="1200" cap="none" spc="0" normalizeH="0" baseline="0" noProof="0">
                  <a:ln>
                    <a:noFill/>
                  </a:ln>
                  <a:solidFill>
                    <a:srgbClr val="000000"/>
                  </a:solidFill>
                  <a:effectLst/>
                  <a:uLnTx/>
                  <a:uFillTx/>
                  <a:latin typeface="Georgia"/>
                  <a:ea typeface="+mn-ea"/>
                  <a:cs typeface="+mn-cs"/>
                </a:rPr>
              </a:br>
              <a:r>
                <a:rPr kumimoji="0" lang="en-US" sz="933" b="1" i="0" u="none" strike="noStrike" kern="1200" cap="none" spc="0" normalizeH="0" baseline="0" noProof="0">
                  <a:ln>
                    <a:noFill/>
                  </a:ln>
                  <a:solidFill>
                    <a:srgbClr val="000000"/>
                  </a:solidFill>
                  <a:effectLst/>
                  <a:uLnTx/>
                  <a:uFillTx/>
                  <a:latin typeface="Georgia"/>
                  <a:ea typeface="+mn-ea"/>
                  <a:cs typeface="+mn-cs"/>
                </a:rPr>
                <a:t>days covered </a:t>
              </a:r>
            </a:p>
          </p:txBody>
        </p:sp>
        <p:sp>
          <p:nvSpPr>
            <p:cNvPr id="20" name="Rectangle 19">
              <a:extLst>
                <a:ext uri="{FF2B5EF4-FFF2-40B4-BE49-F238E27FC236}">
                  <a16:creationId xmlns:a16="http://schemas.microsoft.com/office/drawing/2014/main" id="{C3EF701A-1E5C-24F3-A833-087C44F8953E}"/>
                </a:ext>
              </a:extLst>
            </p:cNvPr>
            <p:cNvSpPr/>
            <p:nvPr/>
          </p:nvSpPr>
          <p:spPr>
            <a:xfrm>
              <a:off x="7518507" y="5663407"/>
              <a:ext cx="150333" cy="151864"/>
            </a:xfrm>
            <a:prstGeom prst="rect">
              <a:avLst/>
            </a:prstGeom>
            <a:solidFill>
              <a:srgbClr val="470A68"/>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243840" rIns="0" rtlCol="0" anchor="ctr">
              <a:noAutofit/>
            </a:bodyPr>
            <a:lstStyle/>
            <a:p>
              <a:pPr marL="0" marR="0" lvl="1" indent="0" algn="l" defTabSz="1625519" rtl="0" eaLnBrk="1" fontAlgn="auto" latinLnBrk="0" hangingPunct="1">
                <a:lnSpc>
                  <a:spcPct val="12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mn-cs"/>
                </a:rPr>
                <a:t>0.00-0.19</a:t>
              </a:r>
            </a:p>
          </p:txBody>
        </p:sp>
        <p:sp>
          <p:nvSpPr>
            <p:cNvPr id="21" name="Rectangle 20">
              <a:extLst>
                <a:ext uri="{FF2B5EF4-FFF2-40B4-BE49-F238E27FC236}">
                  <a16:creationId xmlns:a16="http://schemas.microsoft.com/office/drawing/2014/main" id="{1482242E-0DE5-F89E-5670-A604A9577F50}"/>
                </a:ext>
              </a:extLst>
            </p:cNvPr>
            <p:cNvSpPr/>
            <p:nvPr/>
          </p:nvSpPr>
          <p:spPr>
            <a:xfrm>
              <a:off x="8357730" y="5663407"/>
              <a:ext cx="150333" cy="151864"/>
            </a:xfrm>
            <a:prstGeom prst="rect">
              <a:avLst/>
            </a:prstGeom>
            <a:solidFill>
              <a:srgbClr val="FFD100"/>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243840" rIns="0" rtlCol="0" anchor="ctr">
              <a:noAutofit/>
            </a:bodyPr>
            <a:lstStyle/>
            <a:p>
              <a:pPr marL="0" marR="0" lvl="1" indent="0" algn="l" defTabSz="1625519" rtl="0" eaLnBrk="1" fontAlgn="auto" latinLnBrk="0" hangingPunct="1">
                <a:lnSpc>
                  <a:spcPct val="12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mn-cs"/>
                </a:rPr>
                <a:t>0.20-0.39</a:t>
              </a:r>
            </a:p>
          </p:txBody>
        </p:sp>
        <p:sp>
          <p:nvSpPr>
            <p:cNvPr id="22" name="Rectangle 21">
              <a:extLst>
                <a:ext uri="{FF2B5EF4-FFF2-40B4-BE49-F238E27FC236}">
                  <a16:creationId xmlns:a16="http://schemas.microsoft.com/office/drawing/2014/main" id="{46FF608B-A0AD-59BA-6D8E-FBE1D9454342}"/>
                </a:ext>
              </a:extLst>
            </p:cNvPr>
            <p:cNvSpPr/>
            <p:nvPr/>
          </p:nvSpPr>
          <p:spPr>
            <a:xfrm>
              <a:off x="9196953" y="5663407"/>
              <a:ext cx="150333" cy="151864"/>
            </a:xfrm>
            <a:prstGeom prst="rect">
              <a:avLst/>
            </a:prstGeom>
            <a:solidFill>
              <a:srgbClr val="009CDE"/>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243840" rIns="0" rtlCol="0" anchor="ctr">
              <a:noAutofit/>
            </a:bodyPr>
            <a:lstStyle/>
            <a:p>
              <a:pPr marL="0" marR="0" lvl="1" indent="0" algn="l" defTabSz="1625519" rtl="0" eaLnBrk="1" fontAlgn="auto" latinLnBrk="0" hangingPunct="1">
                <a:lnSpc>
                  <a:spcPct val="12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mn-cs"/>
                </a:rPr>
                <a:t>0.40-0.59</a:t>
              </a:r>
            </a:p>
          </p:txBody>
        </p:sp>
        <p:sp>
          <p:nvSpPr>
            <p:cNvPr id="24" name="Rectangle 23">
              <a:extLst>
                <a:ext uri="{FF2B5EF4-FFF2-40B4-BE49-F238E27FC236}">
                  <a16:creationId xmlns:a16="http://schemas.microsoft.com/office/drawing/2014/main" id="{F87FE953-4B22-C689-8033-6325876F1C99}"/>
                </a:ext>
              </a:extLst>
            </p:cNvPr>
            <p:cNvSpPr/>
            <p:nvPr/>
          </p:nvSpPr>
          <p:spPr>
            <a:xfrm>
              <a:off x="10036176" y="5663407"/>
              <a:ext cx="150333" cy="151864"/>
            </a:xfrm>
            <a:prstGeom prst="rect">
              <a:avLst/>
            </a:prstGeom>
            <a:solidFill>
              <a:srgbClr val="64CCC9"/>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243840" rIns="0" rtlCol="0" anchor="ctr">
              <a:noAutofit/>
            </a:bodyPr>
            <a:lstStyle/>
            <a:p>
              <a:pPr marL="0" marR="0" lvl="1" indent="0" algn="l" defTabSz="1625519" rtl="0" eaLnBrk="1" fontAlgn="auto" latinLnBrk="0" hangingPunct="1">
                <a:lnSpc>
                  <a:spcPct val="12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mn-cs"/>
                </a:rPr>
                <a:t>0.60-0.79</a:t>
              </a:r>
            </a:p>
          </p:txBody>
        </p:sp>
        <p:sp>
          <p:nvSpPr>
            <p:cNvPr id="27" name="Rectangle 26">
              <a:extLst>
                <a:ext uri="{FF2B5EF4-FFF2-40B4-BE49-F238E27FC236}">
                  <a16:creationId xmlns:a16="http://schemas.microsoft.com/office/drawing/2014/main" id="{AD63F3AD-2FBF-C197-F152-18183CE691A7}"/>
                </a:ext>
              </a:extLst>
            </p:cNvPr>
            <p:cNvSpPr/>
            <p:nvPr/>
          </p:nvSpPr>
          <p:spPr>
            <a:xfrm>
              <a:off x="10875399" y="5663407"/>
              <a:ext cx="150333" cy="151864"/>
            </a:xfrm>
            <a:prstGeom prst="rect">
              <a:avLst/>
            </a:prstGeom>
            <a:solidFill>
              <a:srgbClr val="004F71"/>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243840" rIns="0" rtlCol="0" anchor="ctr">
              <a:noAutofit/>
            </a:bodyPr>
            <a:lstStyle/>
            <a:p>
              <a:pPr marL="0" marR="0" lvl="1" indent="0" algn="l" defTabSz="1625519" rtl="0" eaLnBrk="1" fontAlgn="auto" latinLnBrk="0" hangingPunct="1">
                <a:lnSpc>
                  <a:spcPct val="12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a:ea typeface="+mn-ea"/>
                  <a:cs typeface="+mn-cs"/>
                </a:rPr>
                <a:t>0.80-1.00</a:t>
              </a:r>
            </a:p>
          </p:txBody>
        </p:sp>
      </p:grpSp>
      <p:cxnSp>
        <p:nvCxnSpPr>
          <p:cNvPr id="29" name="Straight Connector 28">
            <a:extLst>
              <a:ext uri="{FF2B5EF4-FFF2-40B4-BE49-F238E27FC236}">
                <a16:creationId xmlns:a16="http://schemas.microsoft.com/office/drawing/2014/main" id="{E3E88A43-E025-D28A-2D13-1356D656C19D}"/>
              </a:ext>
            </a:extLst>
          </p:cNvPr>
          <p:cNvCxnSpPr>
            <a:cxnSpLocks/>
          </p:cNvCxnSpPr>
          <p:nvPr/>
        </p:nvCxnSpPr>
        <p:spPr>
          <a:xfrm>
            <a:off x="6388768" y="1976785"/>
            <a:ext cx="0" cy="3899082"/>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45" name="Rectangle 44">
            <a:extLst>
              <a:ext uri="{FF2B5EF4-FFF2-40B4-BE49-F238E27FC236}">
                <a16:creationId xmlns:a16="http://schemas.microsoft.com/office/drawing/2014/main" id="{98789EBB-7A0C-E84A-08AD-EDFC97585758}"/>
              </a:ext>
            </a:extLst>
          </p:cNvPr>
          <p:cNvSpPr/>
          <p:nvPr/>
        </p:nvSpPr>
        <p:spPr>
          <a:xfrm>
            <a:off x="670560" y="5362580"/>
            <a:ext cx="5493603" cy="515782"/>
          </a:xfrm>
          <a:prstGeom prst="rect">
            <a:avLst/>
          </a:prstGeom>
          <a:gradFill>
            <a:gsLst>
              <a:gs pos="0">
                <a:schemeClr val="accent3"/>
              </a:gs>
              <a:gs pos="100000">
                <a:schemeClr val="accent2"/>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21920" rIns="0" rtlCol="0" anchor="t">
            <a:spAutoFit/>
          </a:bodyPr>
          <a:lstStyle/>
          <a:p>
            <a:pPr marL="0" marR="0" lvl="1" indent="0" algn="l" defTabSz="1625519" rtl="0" eaLnBrk="1" fontAlgn="auto" latinLnBrk="0" hangingPunct="1">
              <a:lnSpc>
                <a:spcPct val="12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Georgia"/>
                <a:ea typeface="+mn-ea"/>
                <a:cs typeface="+mn-cs"/>
              </a:rPr>
              <a:t>Time to first discontinuation (month) in people initiating 4 different groups of medicines. People were followed up until death, or up to 3 years</a:t>
            </a:r>
          </a:p>
        </p:txBody>
      </p:sp>
      <p:sp>
        <p:nvSpPr>
          <p:cNvPr id="30" name="Rectangle 29">
            <a:extLst>
              <a:ext uri="{FF2B5EF4-FFF2-40B4-BE49-F238E27FC236}">
                <a16:creationId xmlns:a16="http://schemas.microsoft.com/office/drawing/2014/main" id="{318A13C9-78F5-16C9-4460-5EBF91E8E2F9}"/>
              </a:ext>
            </a:extLst>
          </p:cNvPr>
          <p:cNvSpPr/>
          <p:nvPr/>
        </p:nvSpPr>
        <p:spPr>
          <a:xfrm rot="16200000">
            <a:off x="-73187" y="3451293"/>
            <a:ext cx="1812460" cy="2941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16256"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Georgia"/>
                <a:ea typeface="+mn-ea"/>
                <a:cs typeface="+mn-cs"/>
              </a:rPr>
              <a:t>Percentage of persistence (%)</a:t>
            </a:r>
          </a:p>
        </p:txBody>
      </p:sp>
      <p:sp>
        <p:nvSpPr>
          <p:cNvPr id="34" name="Rectangle 33">
            <a:extLst>
              <a:ext uri="{FF2B5EF4-FFF2-40B4-BE49-F238E27FC236}">
                <a16:creationId xmlns:a16="http://schemas.microsoft.com/office/drawing/2014/main" id="{2BFA1016-D725-85EB-1821-C64442455AEB}"/>
              </a:ext>
            </a:extLst>
          </p:cNvPr>
          <p:cNvSpPr/>
          <p:nvPr/>
        </p:nvSpPr>
        <p:spPr>
          <a:xfrm>
            <a:off x="1124903" y="2075024"/>
            <a:ext cx="2427373" cy="228761"/>
          </a:xfrm>
          <a:prstGeom prst="rect">
            <a:avLst/>
          </a:prstGeom>
          <a:gradFill>
            <a:gsLst>
              <a:gs pos="0">
                <a:schemeClr val="accent3"/>
              </a:gs>
              <a:gs pos="100000">
                <a:schemeClr val="accent2"/>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Georgia"/>
                <a:ea typeface="+mn-ea"/>
                <a:cs typeface="+mn-cs"/>
              </a:rPr>
              <a:t>Antihypertensives</a:t>
            </a:r>
          </a:p>
        </p:txBody>
      </p:sp>
      <p:sp>
        <p:nvSpPr>
          <p:cNvPr id="35" name="Rectangle 34">
            <a:extLst>
              <a:ext uri="{FF2B5EF4-FFF2-40B4-BE49-F238E27FC236}">
                <a16:creationId xmlns:a16="http://schemas.microsoft.com/office/drawing/2014/main" id="{6F77199F-7E04-41DF-1075-DF295CE96E44}"/>
              </a:ext>
            </a:extLst>
          </p:cNvPr>
          <p:cNvSpPr/>
          <p:nvPr/>
        </p:nvSpPr>
        <p:spPr>
          <a:xfrm>
            <a:off x="3736791" y="2075024"/>
            <a:ext cx="2427373" cy="228761"/>
          </a:xfrm>
          <a:prstGeom prst="rect">
            <a:avLst/>
          </a:prstGeom>
          <a:gradFill>
            <a:gsLst>
              <a:gs pos="0">
                <a:schemeClr val="accent3"/>
              </a:gs>
              <a:gs pos="100000">
                <a:schemeClr val="accent2"/>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Georgia"/>
                <a:ea typeface="+mn-ea"/>
                <a:cs typeface="+mn-cs"/>
              </a:rPr>
              <a:t>Statins</a:t>
            </a:r>
          </a:p>
        </p:txBody>
      </p:sp>
      <p:sp>
        <p:nvSpPr>
          <p:cNvPr id="36" name="Rectangle 35">
            <a:extLst>
              <a:ext uri="{FF2B5EF4-FFF2-40B4-BE49-F238E27FC236}">
                <a16:creationId xmlns:a16="http://schemas.microsoft.com/office/drawing/2014/main" id="{77041DAF-2D18-7865-2ACC-32BC51CB407D}"/>
              </a:ext>
            </a:extLst>
          </p:cNvPr>
          <p:cNvSpPr/>
          <p:nvPr/>
        </p:nvSpPr>
        <p:spPr>
          <a:xfrm>
            <a:off x="1124903" y="3547703"/>
            <a:ext cx="2427373" cy="228761"/>
          </a:xfrm>
          <a:prstGeom prst="rect">
            <a:avLst/>
          </a:prstGeom>
          <a:gradFill>
            <a:gsLst>
              <a:gs pos="0">
                <a:schemeClr val="accent3"/>
              </a:gs>
              <a:gs pos="100000">
                <a:schemeClr val="accent2"/>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Georgia"/>
                <a:ea typeface="+mn-ea"/>
                <a:cs typeface="+mn-cs"/>
              </a:rPr>
              <a:t>Anticoagulants</a:t>
            </a:r>
          </a:p>
        </p:txBody>
      </p:sp>
      <p:sp>
        <p:nvSpPr>
          <p:cNvPr id="40" name="Rectangle 39">
            <a:extLst>
              <a:ext uri="{FF2B5EF4-FFF2-40B4-BE49-F238E27FC236}">
                <a16:creationId xmlns:a16="http://schemas.microsoft.com/office/drawing/2014/main" id="{3FD6CB2D-A721-BBC2-9B66-63BECE2ED17C}"/>
              </a:ext>
            </a:extLst>
          </p:cNvPr>
          <p:cNvSpPr/>
          <p:nvPr/>
        </p:nvSpPr>
        <p:spPr>
          <a:xfrm>
            <a:off x="3736791" y="3547703"/>
            <a:ext cx="2427373" cy="228761"/>
          </a:xfrm>
          <a:prstGeom prst="rect">
            <a:avLst/>
          </a:prstGeom>
          <a:gradFill>
            <a:gsLst>
              <a:gs pos="0">
                <a:schemeClr val="accent3"/>
              </a:gs>
              <a:gs pos="100000">
                <a:schemeClr val="accent2"/>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Georgia"/>
                <a:ea typeface="+mn-ea"/>
                <a:cs typeface="+mn-cs"/>
              </a:rPr>
              <a:t>Antiplatelets</a:t>
            </a:r>
          </a:p>
        </p:txBody>
      </p:sp>
      <p:sp>
        <p:nvSpPr>
          <p:cNvPr id="44" name="Rectangle 43">
            <a:extLst>
              <a:ext uri="{FF2B5EF4-FFF2-40B4-BE49-F238E27FC236}">
                <a16:creationId xmlns:a16="http://schemas.microsoft.com/office/drawing/2014/main" id="{B014BA57-DF5F-D3F3-E07D-6DCC338F99D8}"/>
              </a:ext>
            </a:extLst>
          </p:cNvPr>
          <p:cNvSpPr/>
          <p:nvPr/>
        </p:nvSpPr>
        <p:spPr>
          <a:xfrm>
            <a:off x="2369419" y="5029510"/>
            <a:ext cx="2548775" cy="26498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Georgia"/>
                <a:ea typeface="+mn-ea"/>
                <a:cs typeface="+mn-cs"/>
              </a:rPr>
              <a:t>Time to first discontinuation (month)</a:t>
            </a:r>
          </a:p>
        </p:txBody>
      </p:sp>
      <p:grpSp>
        <p:nvGrpSpPr>
          <p:cNvPr id="46" name="Group 45">
            <a:extLst>
              <a:ext uri="{FF2B5EF4-FFF2-40B4-BE49-F238E27FC236}">
                <a16:creationId xmlns:a16="http://schemas.microsoft.com/office/drawing/2014/main" id="{49595AC0-855E-BF56-1C16-0E2C4CD80DC4}"/>
              </a:ext>
            </a:extLst>
          </p:cNvPr>
          <p:cNvGrpSpPr/>
          <p:nvPr/>
        </p:nvGrpSpPr>
        <p:grpSpPr>
          <a:xfrm>
            <a:off x="1244377" y="2380669"/>
            <a:ext cx="2188428" cy="1029758"/>
            <a:chOff x="990558" y="2073574"/>
            <a:chExt cx="1641321" cy="585808"/>
          </a:xfrm>
        </p:grpSpPr>
        <p:grpSp>
          <p:nvGrpSpPr>
            <p:cNvPr id="48" name="Group 47">
              <a:extLst>
                <a:ext uri="{FF2B5EF4-FFF2-40B4-BE49-F238E27FC236}">
                  <a16:creationId xmlns:a16="http://schemas.microsoft.com/office/drawing/2014/main" id="{39E1B633-E673-781E-D660-8F6C066889FB}"/>
                </a:ext>
              </a:extLst>
            </p:cNvPr>
            <p:cNvGrpSpPr/>
            <p:nvPr/>
          </p:nvGrpSpPr>
          <p:grpSpPr>
            <a:xfrm>
              <a:off x="990558" y="2073574"/>
              <a:ext cx="1641321" cy="585808"/>
              <a:chOff x="990558" y="2073574"/>
              <a:chExt cx="1641321" cy="585808"/>
            </a:xfrm>
          </p:grpSpPr>
          <p:cxnSp>
            <p:nvCxnSpPr>
              <p:cNvPr id="50" name="Straight Connector 49">
                <a:extLst>
                  <a:ext uri="{FF2B5EF4-FFF2-40B4-BE49-F238E27FC236}">
                    <a16:creationId xmlns:a16="http://schemas.microsoft.com/office/drawing/2014/main" id="{17CAF3A0-7683-EA3C-1C60-4B739326932E}"/>
                  </a:ext>
                </a:extLst>
              </p:cNvPr>
              <p:cNvCxnSpPr>
                <a:cxnSpLocks/>
              </p:cNvCxnSpPr>
              <p:nvPr/>
            </p:nvCxnSpPr>
            <p:spPr>
              <a:xfrm>
                <a:off x="1076873" y="2082853"/>
                <a:ext cx="0" cy="519853"/>
              </a:xfrm>
              <a:prstGeom prst="line">
                <a:avLst/>
              </a:prstGeom>
              <a:ln w="95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1FA13D88-A088-3B2F-29BC-029ADAF1F46C}"/>
                  </a:ext>
                </a:extLst>
              </p:cNvPr>
              <p:cNvCxnSpPr>
                <a:cxnSpLocks/>
              </p:cNvCxnSpPr>
              <p:nvPr/>
            </p:nvCxnSpPr>
            <p:spPr>
              <a:xfrm flipH="1">
                <a:off x="1076873" y="2600325"/>
                <a:ext cx="1555006" cy="0"/>
              </a:xfrm>
              <a:prstGeom prst="line">
                <a:avLst/>
              </a:prstGeom>
              <a:ln w="95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52" name="Rectangle 51">
                <a:extLst>
                  <a:ext uri="{FF2B5EF4-FFF2-40B4-BE49-F238E27FC236}">
                    <a16:creationId xmlns:a16="http://schemas.microsoft.com/office/drawing/2014/main" id="{0E995DFF-1636-582E-79D9-DCECDF7DE8E6}"/>
                  </a:ext>
                </a:extLst>
              </p:cNvPr>
              <p:cNvSpPr/>
              <p:nvPr/>
            </p:nvSpPr>
            <p:spPr>
              <a:xfrm>
                <a:off x="1126029" y="2613662"/>
                <a:ext cx="40076" cy="457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mn-cs"/>
                  </a:rPr>
                  <a:t>0</a:t>
                </a:r>
              </a:p>
            </p:txBody>
          </p:sp>
          <p:sp>
            <p:nvSpPr>
              <p:cNvPr id="53" name="Rectangle 52">
                <a:extLst>
                  <a:ext uri="{FF2B5EF4-FFF2-40B4-BE49-F238E27FC236}">
                    <a16:creationId xmlns:a16="http://schemas.microsoft.com/office/drawing/2014/main" id="{1BB04D02-BAB5-FE25-0197-FB551C1431F0}"/>
                  </a:ext>
                </a:extLst>
              </p:cNvPr>
              <p:cNvSpPr/>
              <p:nvPr/>
            </p:nvSpPr>
            <p:spPr>
              <a:xfrm>
                <a:off x="1339410" y="2613662"/>
                <a:ext cx="36870" cy="457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mn-cs"/>
                  </a:rPr>
                  <a:t>6</a:t>
                </a:r>
              </a:p>
            </p:txBody>
          </p:sp>
          <p:sp>
            <p:nvSpPr>
              <p:cNvPr id="54" name="Rectangle 53">
                <a:extLst>
                  <a:ext uri="{FF2B5EF4-FFF2-40B4-BE49-F238E27FC236}">
                    <a16:creationId xmlns:a16="http://schemas.microsoft.com/office/drawing/2014/main" id="{310DE57C-21BC-CF27-68C3-D19FE1543D31}"/>
                  </a:ext>
                </a:extLst>
              </p:cNvPr>
              <p:cNvSpPr/>
              <p:nvPr/>
            </p:nvSpPr>
            <p:spPr>
              <a:xfrm>
                <a:off x="1549585" y="2613662"/>
                <a:ext cx="62518" cy="457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mn-cs"/>
                  </a:rPr>
                  <a:t>12</a:t>
                </a:r>
              </a:p>
            </p:txBody>
          </p:sp>
          <p:sp>
            <p:nvSpPr>
              <p:cNvPr id="56" name="Rectangle 55">
                <a:extLst>
                  <a:ext uri="{FF2B5EF4-FFF2-40B4-BE49-F238E27FC236}">
                    <a16:creationId xmlns:a16="http://schemas.microsoft.com/office/drawing/2014/main" id="{0B68227A-8FEA-ADA9-B04D-22A9052418AD}"/>
                  </a:ext>
                </a:extLst>
              </p:cNvPr>
              <p:cNvSpPr/>
              <p:nvPr/>
            </p:nvSpPr>
            <p:spPr>
              <a:xfrm>
                <a:off x="1785408" y="2613662"/>
                <a:ext cx="65724" cy="457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mn-cs"/>
                  </a:rPr>
                  <a:t>18</a:t>
                </a:r>
              </a:p>
            </p:txBody>
          </p:sp>
          <p:sp>
            <p:nvSpPr>
              <p:cNvPr id="57" name="Rectangle 56">
                <a:extLst>
                  <a:ext uri="{FF2B5EF4-FFF2-40B4-BE49-F238E27FC236}">
                    <a16:creationId xmlns:a16="http://schemas.microsoft.com/office/drawing/2014/main" id="{1971D5CC-8435-2731-0132-E12368401969}"/>
                  </a:ext>
                </a:extLst>
              </p:cNvPr>
              <p:cNvSpPr/>
              <p:nvPr/>
            </p:nvSpPr>
            <p:spPr>
              <a:xfrm>
                <a:off x="2024437" y="2613662"/>
                <a:ext cx="72136" cy="457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mn-cs"/>
                  </a:rPr>
                  <a:t>24</a:t>
                </a:r>
              </a:p>
            </p:txBody>
          </p:sp>
          <p:sp>
            <p:nvSpPr>
              <p:cNvPr id="58" name="Rectangle 57">
                <a:extLst>
                  <a:ext uri="{FF2B5EF4-FFF2-40B4-BE49-F238E27FC236}">
                    <a16:creationId xmlns:a16="http://schemas.microsoft.com/office/drawing/2014/main" id="{E2B1C559-91DD-9B3A-4AAB-1D58C3A3BE65}"/>
                  </a:ext>
                </a:extLst>
              </p:cNvPr>
              <p:cNvSpPr/>
              <p:nvPr/>
            </p:nvSpPr>
            <p:spPr>
              <a:xfrm>
                <a:off x="2269878" y="2613662"/>
                <a:ext cx="75342" cy="457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mn-cs"/>
                  </a:rPr>
                  <a:t>30</a:t>
                </a:r>
              </a:p>
            </p:txBody>
          </p:sp>
          <p:sp>
            <p:nvSpPr>
              <p:cNvPr id="65" name="Rectangle 64">
                <a:extLst>
                  <a:ext uri="{FF2B5EF4-FFF2-40B4-BE49-F238E27FC236}">
                    <a16:creationId xmlns:a16="http://schemas.microsoft.com/office/drawing/2014/main" id="{7F85715B-EFF9-F765-31AE-90A954DADBC0}"/>
                  </a:ext>
                </a:extLst>
              </p:cNvPr>
              <p:cNvSpPr/>
              <p:nvPr/>
            </p:nvSpPr>
            <p:spPr>
              <a:xfrm>
                <a:off x="2518528" y="2613662"/>
                <a:ext cx="72136" cy="457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mn-cs"/>
                  </a:rPr>
                  <a:t>36</a:t>
                </a:r>
              </a:p>
            </p:txBody>
          </p:sp>
          <p:sp>
            <p:nvSpPr>
              <p:cNvPr id="66" name="Rectangle 65">
                <a:extLst>
                  <a:ext uri="{FF2B5EF4-FFF2-40B4-BE49-F238E27FC236}">
                    <a16:creationId xmlns:a16="http://schemas.microsoft.com/office/drawing/2014/main" id="{EEE599F7-1D5B-28D4-024D-8C63C0FA1890}"/>
                  </a:ext>
                </a:extLst>
              </p:cNvPr>
              <p:cNvSpPr/>
              <p:nvPr/>
            </p:nvSpPr>
            <p:spPr>
              <a:xfrm>
                <a:off x="990558" y="2548602"/>
                <a:ext cx="40076" cy="457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1" indent="0" algn="r" defTabSz="1625519" rtl="0" eaLnBrk="1" fontAlgn="auto" latinLnBrk="0" hangingPunct="1">
                  <a:lnSpc>
                    <a:spcPct val="12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mn-cs"/>
                  </a:rPr>
                  <a:t>0</a:t>
                </a:r>
              </a:p>
            </p:txBody>
          </p:sp>
          <p:sp>
            <p:nvSpPr>
              <p:cNvPr id="67" name="Rectangle 66">
                <a:extLst>
                  <a:ext uri="{FF2B5EF4-FFF2-40B4-BE49-F238E27FC236}">
                    <a16:creationId xmlns:a16="http://schemas.microsoft.com/office/drawing/2014/main" id="{F6D294BF-A0C8-FF53-65FC-92FF416C8083}"/>
                  </a:ext>
                </a:extLst>
              </p:cNvPr>
              <p:cNvSpPr/>
              <p:nvPr/>
            </p:nvSpPr>
            <p:spPr>
              <a:xfrm>
                <a:off x="990558" y="2453598"/>
                <a:ext cx="40076" cy="457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1" indent="0" algn="r" defTabSz="1625519" rtl="0" eaLnBrk="1" fontAlgn="auto" latinLnBrk="0" hangingPunct="1">
                  <a:lnSpc>
                    <a:spcPct val="12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mn-cs"/>
                  </a:rPr>
                  <a:t>20</a:t>
                </a:r>
              </a:p>
            </p:txBody>
          </p:sp>
          <p:sp>
            <p:nvSpPr>
              <p:cNvPr id="68" name="Rectangle 67">
                <a:extLst>
                  <a:ext uri="{FF2B5EF4-FFF2-40B4-BE49-F238E27FC236}">
                    <a16:creationId xmlns:a16="http://schemas.microsoft.com/office/drawing/2014/main" id="{D293E981-5F6F-F444-573C-8EABBEC70EC3}"/>
                  </a:ext>
                </a:extLst>
              </p:cNvPr>
              <p:cNvSpPr/>
              <p:nvPr/>
            </p:nvSpPr>
            <p:spPr>
              <a:xfrm>
                <a:off x="990558" y="2358592"/>
                <a:ext cx="40076" cy="457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1" indent="0" algn="r" defTabSz="1625519" rtl="0" eaLnBrk="1" fontAlgn="auto" latinLnBrk="0" hangingPunct="1">
                  <a:lnSpc>
                    <a:spcPct val="12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mn-cs"/>
                  </a:rPr>
                  <a:t>40</a:t>
                </a:r>
              </a:p>
            </p:txBody>
          </p:sp>
          <p:sp>
            <p:nvSpPr>
              <p:cNvPr id="69" name="Rectangle 68">
                <a:extLst>
                  <a:ext uri="{FF2B5EF4-FFF2-40B4-BE49-F238E27FC236}">
                    <a16:creationId xmlns:a16="http://schemas.microsoft.com/office/drawing/2014/main" id="{4793E823-6F51-7F99-6C39-798F8231E08B}"/>
                  </a:ext>
                </a:extLst>
              </p:cNvPr>
              <p:cNvSpPr/>
              <p:nvPr/>
            </p:nvSpPr>
            <p:spPr>
              <a:xfrm>
                <a:off x="990558" y="2263586"/>
                <a:ext cx="40076" cy="457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1" indent="0" algn="r" defTabSz="1625519" rtl="0" eaLnBrk="1" fontAlgn="auto" latinLnBrk="0" hangingPunct="1">
                  <a:lnSpc>
                    <a:spcPct val="12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mn-cs"/>
                  </a:rPr>
                  <a:t>60</a:t>
                </a:r>
              </a:p>
            </p:txBody>
          </p:sp>
          <p:sp>
            <p:nvSpPr>
              <p:cNvPr id="70" name="Rectangle 69">
                <a:extLst>
                  <a:ext uri="{FF2B5EF4-FFF2-40B4-BE49-F238E27FC236}">
                    <a16:creationId xmlns:a16="http://schemas.microsoft.com/office/drawing/2014/main" id="{D12F6304-0812-FA82-6A06-6E6079C88CEE}"/>
                  </a:ext>
                </a:extLst>
              </p:cNvPr>
              <p:cNvSpPr/>
              <p:nvPr/>
            </p:nvSpPr>
            <p:spPr>
              <a:xfrm>
                <a:off x="990558" y="2168580"/>
                <a:ext cx="40076" cy="457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1" indent="0" algn="r" defTabSz="1625519" rtl="0" eaLnBrk="1" fontAlgn="auto" latinLnBrk="0" hangingPunct="1">
                  <a:lnSpc>
                    <a:spcPct val="12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mn-cs"/>
                  </a:rPr>
                  <a:t>80</a:t>
                </a:r>
              </a:p>
            </p:txBody>
          </p:sp>
          <p:sp>
            <p:nvSpPr>
              <p:cNvPr id="71" name="Rectangle 70">
                <a:extLst>
                  <a:ext uri="{FF2B5EF4-FFF2-40B4-BE49-F238E27FC236}">
                    <a16:creationId xmlns:a16="http://schemas.microsoft.com/office/drawing/2014/main" id="{BA63F6FD-0BDF-4750-9C96-DCD697BCA6C4}"/>
                  </a:ext>
                </a:extLst>
              </p:cNvPr>
              <p:cNvSpPr/>
              <p:nvPr/>
            </p:nvSpPr>
            <p:spPr>
              <a:xfrm>
                <a:off x="990558" y="2073574"/>
                <a:ext cx="40076" cy="457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1" indent="0" algn="r" defTabSz="1625519" rtl="0" eaLnBrk="1" fontAlgn="auto" latinLnBrk="0" hangingPunct="1">
                  <a:lnSpc>
                    <a:spcPct val="12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mn-cs"/>
                  </a:rPr>
                  <a:t>100</a:t>
                </a:r>
              </a:p>
            </p:txBody>
          </p:sp>
        </p:grpSp>
        <p:sp>
          <p:nvSpPr>
            <p:cNvPr id="49" name="Freeform: Shape 48">
              <a:extLst>
                <a:ext uri="{FF2B5EF4-FFF2-40B4-BE49-F238E27FC236}">
                  <a16:creationId xmlns:a16="http://schemas.microsoft.com/office/drawing/2014/main" id="{04216A80-C958-C18A-F000-AB9CCAF92AC3}"/>
                </a:ext>
              </a:extLst>
            </p:cNvPr>
            <p:cNvSpPr/>
            <p:nvPr/>
          </p:nvSpPr>
          <p:spPr>
            <a:xfrm>
              <a:off x="1150144" y="2102644"/>
              <a:ext cx="1412081" cy="314325"/>
            </a:xfrm>
            <a:custGeom>
              <a:avLst/>
              <a:gdLst>
                <a:gd name="connsiteX0" fmla="*/ 0 w 1412081"/>
                <a:gd name="connsiteY0" fmla="*/ 0 h 314325"/>
                <a:gd name="connsiteX1" fmla="*/ 109537 w 1412081"/>
                <a:gd name="connsiteY1" fmla="*/ 2381 h 314325"/>
                <a:gd name="connsiteX2" fmla="*/ 109537 w 1412081"/>
                <a:gd name="connsiteY2" fmla="*/ 2381 h 314325"/>
                <a:gd name="connsiteX3" fmla="*/ 111919 w 1412081"/>
                <a:gd name="connsiteY3" fmla="*/ 95250 h 314325"/>
                <a:gd name="connsiteX4" fmla="*/ 142875 w 1412081"/>
                <a:gd name="connsiteY4" fmla="*/ 102394 h 314325"/>
                <a:gd name="connsiteX5" fmla="*/ 152400 w 1412081"/>
                <a:gd name="connsiteY5" fmla="*/ 121444 h 314325"/>
                <a:gd name="connsiteX6" fmla="*/ 188119 w 1412081"/>
                <a:gd name="connsiteY6" fmla="*/ 135731 h 314325"/>
                <a:gd name="connsiteX7" fmla="*/ 207169 w 1412081"/>
                <a:gd name="connsiteY7" fmla="*/ 152400 h 314325"/>
                <a:gd name="connsiteX8" fmla="*/ 290512 w 1412081"/>
                <a:gd name="connsiteY8" fmla="*/ 185737 h 314325"/>
                <a:gd name="connsiteX9" fmla="*/ 316706 w 1412081"/>
                <a:gd name="connsiteY9" fmla="*/ 197644 h 314325"/>
                <a:gd name="connsiteX10" fmla="*/ 378619 w 1412081"/>
                <a:gd name="connsiteY10" fmla="*/ 211931 h 314325"/>
                <a:gd name="connsiteX11" fmla="*/ 1412081 w 1412081"/>
                <a:gd name="connsiteY11" fmla="*/ 314325 h 314325"/>
                <a:gd name="connsiteX0" fmla="*/ 0 w 1412081"/>
                <a:gd name="connsiteY0" fmla="*/ 0 h 314325"/>
                <a:gd name="connsiteX1" fmla="*/ 109537 w 1412081"/>
                <a:gd name="connsiteY1" fmla="*/ 2381 h 314325"/>
                <a:gd name="connsiteX2" fmla="*/ 109537 w 1412081"/>
                <a:gd name="connsiteY2" fmla="*/ 2381 h 314325"/>
                <a:gd name="connsiteX3" fmla="*/ 111919 w 1412081"/>
                <a:gd name="connsiteY3" fmla="*/ 95250 h 314325"/>
                <a:gd name="connsiteX4" fmla="*/ 142875 w 1412081"/>
                <a:gd name="connsiteY4" fmla="*/ 102394 h 314325"/>
                <a:gd name="connsiteX5" fmla="*/ 152400 w 1412081"/>
                <a:gd name="connsiteY5" fmla="*/ 121444 h 314325"/>
                <a:gd name="connsiteX6" fmla="*/ 188119 w 1412081"/>
                <a:gd name="connsiteY6" fmla="*/ 135731 h 314325"/>
                <a:gd name="connsiteX7" fmla="*/ 207169 w 1412081"/>
                <a:gd name="connsiteY7" fmla="*/ 152400 h 314325"/>
                <a:gd name="connsiteX8" fmla="*/ 290512 w 1412081"/>
                <a:gd name="connsiteY8" fmla="*/ 185737 h 314325"/>
                <a:gd name="connsiteX9" fmla="*/ 316706 w 1412081"/>
                <a:gd name="connsiteY9" fmla="*/ 197644 h 314325"/>
                <a:gd name="connsiteX10" fmla="*/ 378619 w 1412081"/>
                <a:gd name="connsiteY10" fmla="*/ 211931 h 314325"/>
                <a:gd name="connsiteX11" fmla="*/ 1412081 w 1412081"/>
                <a:gd name="connsiteY11" fmla="*/ 314325 h 314325"/>
                <a:gd name="connsiteX0" fmla="*/ 0 w 1412081"/>
                <a:gd name="connsiteY0" fmla="*/ 0 h 314325"/>
                <a:gd name="connsiteX1" fmla="*/ 109537 w 1412081"/>
                <a:gd name="connsiteY1" fmla="*/ 2381 h 314325"/>
                <a:gd name="connsiteX2" fmla="*/ 109537 w 1412081"/>
                <a:gd name="connsiteY2" fmla="*/ 2381 h 314325"/>
                <a:gd name="connsiteX3" fmla="*/ 111919 w 1412081"/>
                <a:gd name="connsiteY3" fmla="*/ 95250 h 314325"/>
                <a:gd name="connsiteX4" fmla="*/ 142875 w 1412081"/>
                <a:gd name="connsiteY4" fmla="*/ 102394 h 314325"/>
                <a:gd name="connsiteX5" fmla="*/ 152400 w 1412081"/>
                <a:gd name="connsiteY5" fmla="*/ 121444 h 314325"/>
                <a:gd name="connsiteX6" fmla="*/ 188119 w 1412081"/>
                <a:gd name="connsiteY6" fmla="*/ 135731 h 314325"/>
                <a:gd name="connsiteX7" fmla="*/ 207169 w 1412081"/>
                <a:gd name="connsiteY7" fmla="*/ 152400 h 314325"/>
                <a:gd name="connsiteX8" fmla="*/ 290512 w 1412081"/>
                <a:gd name="connsiteY8" fmla="*/ 185737 h 314325"/>
                <a:gd name="connsiteX9" fmla="*/ 316706 w 1412081"/>
                <a:gd name="connsiteY9" fmla="*/ 197644 h 314325"/>
                <a:gd name="connsiteX10" fmla="*/ 378619 w 1412081"/>
                <a:gd name="connsiteY10" fmla="*/ 211931 h 314325"/>
                <a:gd name="connsiteX11" fmla="*/ 1412081 w 1412081"/>
                <a:gd name="connsiteY11" fmla="*/ 314325 h 314325"/>
                <a:gd name="connsiteX0" fmla="*/ 0 w 1412081"/>
                <a:gd name="connsiteY0" fmla="*/ 0 h 314325"/>
                <a:gd name="connsiteX1" fmla="*/ 109537 w 1412081"/>
                <a:gd name="connsiteY1" fmla="*/ 2381 h 314325"/>
                <a:gd name="connsiteX2" fmla="*/ 109537 w 1412081"/>
                <a:gd name="connsiteY2" fmla="*/ 2381 h 314325"/>
                <a:gd name="connsiteX3" fmla="*/ 111919 w 1412081"/>
                <a:gd name="connsiteY3" fmla="*/ 95250 h 314325"/>
                <a:gd name="connsiteX4" fmla="*/ 142875 w 1412081"/>
                <a:gd name="connsiteY4" fmla="*/ 102394 h 314325"/>
                <a:gd name="connsiteX5" fmla="*/ 152400 w 1412081"/>
                <a:gd name="connsiteY5" fmla="*/ 121444 h 314325"/>
                <a:gd name="connsiteX6" fmla="*/ 188119 w 1412081"/>
                <a:gd name="connsiteY6" fmla="*/ 135731 h 314325"/>
                <a:gd name="connsiteX7" fmla="*/ 207169 w 1412081"/>
                <a:gd name="connsiteY7" fmla="*/ 152400 h 314325"/>
                <a:gd name="connsiteX8" fmla="*/ 290512 w 1412081"/>
                <a:gd name="connsiteY8" fmla="*/ 185737 h 314325"/>
                <a:gd name="connsiteX9" fmla="*/ 316706 w 1412081"/>
                <a:gd name="connsiteY9" fmla="*/ 197644 h 314325"/>
                <a:gd name="connsiteX10" fmla="*/ 378619 w 1412081"/>
                <a:gd name="connsiteY10" fmla="*/ 211931 h 314325"/>
                <a:gd name="connsiteX11" fmla="*/ 1412081 w 1412081"/>
                <a:gd name="connsiteY11" fmla="*/ 314325 h 3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2081" h="314325">
                  <a:moveTo>
                    <a:pt x="0" y="0"/>
                  </a:moveTo>
                  <a:lnTo>
                    <a:pt x="109537" y="2381"/>
                  </a:lnTo>
                  <a:lnTo>
                    <a:pt x="109537" y="2381"/>
                  </a:lnTo>
                  <a:lnTo>
                    <a:pt x="111919" y="95250"/>
                  </a:lnTo>
                  <a:lnTo>
                    <a:pt x="142875" y="102394"/>
                  </a:lnTo>
                  <a:lnTo>
                    <a:pt x="152400" y="121444"/>
                  </a:lnTo>
                  <a:lnTo>
                    <a:pt x="188119" y="135731"/>
                  </a:lnTo>
                  <a:lnTo>
                    <a:pt x="207169" y="152400"/>
                  </a:lnTo>
                  <a:lnTo>
                    <a:pt x="290512" y="185737"/>
                  </a:lnTo>
                  <a:lnTo>
                    <a:pt x="316706" y="197644"/>
                  </a:lnTo>
                  <a:lnTo>
                    <a:pt x="378619" y="211931"/>
                  </a:lnTo>
                  <a:cubicBezTo>
                    <a:pt x="715962" y="274637"/>
                    <a:pt x="1060450" y="287337"/>
                    <a:pt x="1412081" y="314325"/>
                  </a:cubicBezTo>
                </a:path>
              </a:pathLst>
            </a:cu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72" name="Group 71">
            <a:extLst>
              <a:ext uri="{FF2B5EF4-FFF2-40B4-BE49-F238E27FC236}">
                <a16:creationId xmlns:a16="http://schemas.microsoft.com/office/drawing/2014/main" id="{A3244B09-4D62-172B-CC2C-FE472BD76FC3}"/>
              </a:ext>
            </a:extLst>
          </p:cNvPr>
          <p:cNvGrpSpPr/>
          <p:nvPr/>
        </p:nvGrpSpPr>
        <p:grpSpPr>
          <a:xfrm>
            <a:off x="3856265" y="2380669"/>
            <a:ext cx="2188428" cy="1029758"/>
            <a:chOff x="990558" y="2073574"/>
            <a:chExt cx="1641321" cy="585808"/>
          </a:xfrm>
        </p:grpSpPr>
        <p:grpSp>
          <p:nvGrpSpPr>
            <p:cNvPr id="73" name="Group 72">
              <a:extLst>
                <a:ext uri="{FF2B5EF4-FFF2-40B4-BE49-F238E27FC236}">
                  <a16:creationId xmlns:a16="http://schemas.microsoft.com/office/drawing/2014/main" id="{DB812384-8060-02D9-9E64-BF7ECD4D2AD6}"/>
                </a:ext>
              </a:extLst>
            </p:cNvPr>
            <p:cNvGrpSpPr/>
            <p:nvPr/>
          </p:nvGrpSpPr>
          <p:grpSpPr>
            <a:xfrm>
              <a:off x="990558" y="2073574"/>
              <a:ext cx="1641321" cy="585808"/>
              <a:chOff x="990558" y="2073574"/>
              <a:chExt cx="1641321" cy="585808"/>
            </a:xfrm>
          </p:grpSpPr>
          <p:cxnSp>
            <p:nvCxnSpPr>
              <p:cNvPr id="75" name="Straight Connector 74">
                <a:extLst>
                  <a:ext uri="{FF2B5EF4-FFF2-40B4-BE49-F238E27FC236}">
                    <a16:creationId xmlns:a16="http://schemas.microsoft.com/office/drawing/2014/main" id="{3E4503DF-A5A7-44C7-FA7D-7DD41B082FF2}"/>
                  </a:ext>
                </a:extLst>
              </p:cNvPr>
              <p:cNvCxnSpPr>
                <a:cxnSpLocks/>
              </p:cNvCxnSpPr>
              <p:nvPr/>
            </p:nvCxnSpPr>
            <p:spPr>
              <a:xfrm>
                <a:off x="1076873" y="2082853"/>
                <a:ext cx="0" cy="519853"/>
              </a:xfrm>
              <a:prstGeom prst="line">
                <a:avLst/>
              </a:prstGeom>
              <a:ln w="95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811809F9-D177-4D96-BAEE-1DFCA2E8E071}"/>
                  </a:ext>
                </a:extLst>
              </p:cNvPr>
              <p:cNvCxnSpPr>
                <a:cxnSpLocks/>
              </p:cNvCxnSpPr>
              <p:nvPr/>
            </p:nvCxnSpPr>
            <p:spPr>
              <a:xfrm flipH="1">
                <a:off x="1076873" y="2600325"/>
                <a:ext cx="1555006" cy="0"/>
              </a:xfrm>
              <a:prstGeom prst="line">
                <a:avLst/>
              </a:prstGeom>
              <a:ln w="95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77" name="Rectangle 76">
                <a:extLst>
                  <a:ext uri="{FF2B5EF4-FFF2-40B4-BE49-F238E27FC236}">
                    <a16:creationId xmlns:a16="http://schemas.microsoft.com/office/drawing/2014/main" id="{9EBA300C-7567-2BE7-9E50-80574299019C}"/>
                  </a:ext>
                </a:extLst>
              </p:cNvPr>
              <p:cNvSpPr/>
              <p:nvPr/>
            </p:nvSpPr>
            <p:spPr>
              <a:xfrm>
                <a:off x="1126029" y="2613662"/>
                <a:ext cx="40076" cy="457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mn-cs"/>
                  </a:rPr>
                  <a:t>0</a:t>
                </a:r>
              </a:p>
            </p:txBody>
          </p:sp>
          <p:sp>
            <p:nvSpPr>
              <p:cNvPr id="78" name="Rectangle 77">
                <a:extLst>
                  <a:ext uri="{FF2B5EF4-FFF2-40B4-BE49-F238E27FC236}">
                    <a16:creationId xmlns:a16="http://schemas.microsoft.com/office/drawing/2014/main" id="{F92E05B4-82C5-2063-EEA1-534F41CFD21C}"/>
                  </a:ext>
                </a:extLst>
              </p:cNvPr>
              <p:cNvSpPr/>
              <p:nvPr/>
            </p:nvSpPr>
            <p:spPr>
              <a:xfrm>
                <a:off x="1339410" y="2613662"/>
                <a:ext cx="36870" cy="457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mn-cs"/>
                  </a:rPr>
                  <a:t>6</a:t>
                </a:r>
              </a:p>
            </p:txBody>
          </p:sp>
          <p:sp>
            <p:nvSpPr>
              <p:cNvPr id="79" name="Rectangle 78">
                <a:extLst>
                  <a:ext uri="{FF2B5EF4-FFF2-40B4-BE49-F238E27FC236}">
                    <a16:creationId xmlns:a16="http://schemas.microsoft.com/office/drawing/2014/main" id="{7A3D96A9-3FF9-5DF1-50B9-DC86EB059FBD}"/>
                  </a:ext>
                </a:extLst>
              </p:cNvPr>
              <p:cNvSpPr/>
              <p:nvPr/>
            </p:nvSpPr>
            <p:spPr>
              <a:xfrm>
                <a:off x="1549585" y="2613662"/>
                <a:ext cx="62518" cy="457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mn-cs"/>
                  </a:rPr>
                  <a:t>12</a:t>
                </a:r>
              </a:p>
            </p:txBody>
          </p:sp>
          <p:sp>
            <p:nvSpPr>
              <p:cNvPr id="80" name="Rectangle 79">
                <a:extLst>
                  <a:ext uri="{FF2B5EF4-FFF2-40B4-BE49-F238E27FC236}">
                    <a16:creationId xmlns:a16="http://schemas.microsoft.com/office/drawing/2014/main" id="{8571308C-82CE-7ADE-58E4-56D57C31F630}"/>
                  </a:ext>
                </a:extLst>
              </p:cNvPr>
              <p:cNvSpPr/>
              <p:nvPr/>
            </p:nvSpPr>
            <p:spPr>
              <a:xfrm>
                <a:off x="1785408" y="2613662"/>
                <a:ext cx="65724" cy="457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mn-cs"/>
                  </a:rPr>
                  <a:t>18</a:t>
                </a:r>
              </a:p>
            </p:txBody>
          </p:sp>
          <p:sp>
            <p:nvSpPr>
              <p:cNvPr id="81" name="Rectangle 80">
                <a:extLst>
                  <a:ext uri="{FF2B5EF4-FFF2-40B4-BE49-F238E27FC236}">
                    <a16:creationId xmlns:a16="http://schemas.microsoft.com/office/drawing/2014/main" id="{8E7CC163-3B77-D7DA-B41B-8FE4313492C2}"/>
                  </a:ext>
                </a:extLst>
              </p:cNvPr>
              <p:cNvSpPr/>
              <p:nvPr/>
            </p:nvSpPr>
            <p:spPr>
              <a:xfrm>
                <a:off x="2024437" y="2613662"/>
                <a:ext cx="72136" cy="457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mn-cs"/>
                  </a:rPr>
                  <a:t>24</a:t>
                </a:r>
              </a:p>
            </p:txBody>
          </p:sp>
          <p:sp>
            <p:nvSpPr>
              <p:cNvPr id="82" name="Rectangle 81">
                <a:extLst>
                  <a:ext uri="{FF2B5EF4-FFF2-40B4-BE49-F238E27FC236}">
                    <a16:creationId xmlns:a16="http://schemas.microsoft.com/office/drawing/2014/main" id="{417984A3-476C-A45D-8A34-EB87013AF4FA}"/>
                  </a:ext>
                </a:extLst>
              </p:cNvPr>
              <p:cNvSpPr/>
              <p:nvPr/>
            </p:nvSpPr>
            <p:spPr>
              <a:xfrm>
                <a:off x="2269878" y="2613662"/>
                <a:ext cx="75342" cy="457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mn-cs"/>
                  </a:rPr>
                  <a:t>30</a:t>
                </a:r>
              </a:p>
            </p:txBody>
          </p:sp>
          <p:sp>
            <p:nvSpPr>
              <p:cNvPr id="83" name="Rectangle 82">
                <a:extLst>
                  <a:ext uri="{FF2B5EF4-FFF2-40B4-BE49-F238E27FC236}">
                    <a16:creationId xmlns:a16="http://schemas.microsoft.com/office/drawing/2014/main" id="{200789C6-A2DE-37C1-D239-18DB7AE53F35}"/>
                  </a:ext>
                </a:extLst>
              </p:cNvPr>
              <p:cNvSpPr/>
              <p:nvPr/>
            </p:nvSpPr>
            <p:spPr>
              <a:xfrm>
                <a:off x="2518528" y="2613662"/>
                <a:ext cx="72136" cy="457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mn-cs"/>
                  </a:rPr>
                  <a:t>36</a:t>
                </a:r>
              </a:p>
            </p:txBody>
          </p:sp>
          <p:sp>
            <p:nvSpPr>
              <p:cNvPr id="84" name="Rectangle 83">
                <a:extLst>
                  <a:ext uri="{FF2B5EF4-FFF2-40B4-BE49-F238E27FC236}">
                    <a16:creationId xmlns:a16="http://schemas.microsoft.com/office/drawing/2014/main" id="{7045D80D-4A86-18BF-59FD-5E11BD7EBEEE}"/>
                  </a:ext>
                </a:extLst>
              </p:cNvPr>
              <p:cNvSpPr/>
              <p:nvPr/>
            </p:nvSpPr>
            <p:spPr>
              <a:xfrm>
                <a:off x="990558" y="2548602"/>
                <a:ext cx="40076" cy="457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1" indent="0" algn="r" defTabSz="1625519" rtl="0" eaLnBrk="1" fontAlgn="auto" latinLnBrk="0" hangingPunct="1">
                  <a:lnSpc>
                    <a:spcPct val="12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mn-cs"/>
                  </a:rPr>
                  <a:t>0</a:t>
                </a:r>
              </a:p>
            </p:txBody>
          </p:sp>
          <p:sp>
            <p:nvSpPr>
              <p:cNvPr id="85" name="Rectangle 84">
                <a:extLst>
                  <a:ext uri="{FF2B5EF4-FFF2-40B4-BE49-F238E27FC236}">
                    <a16:creationId xmlns:a16="http://schemas.microsoft.com/office/drawing/2014/main" id="{37634E8A-2B83-35FD-124F-27F759C30CEB}"/>
                  </a:ext>
                </a:extLst>
              </p:cNvPr>
              <p:cNvSpPr/>
              <p:nvPr/>
            </p:nvSpPr>
            <p:spPr>
              <a:xfrm>
                <a:off x="990558" y="2453598"/>
                <a:ext cx="40076" cy="457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1" indent="0" algn="r" defTabSz="1625519" rtl="0" eaLnBrk="1" fontAlgn="auto" latinLnBrk="0" hangingPunct="1">
                  <a:lnSpc>
                    <a:spcPct val="12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mn-cs"/>
                  </a:rPr>
                  <a:t>20</a:t>
                </a:r>
              </a:p>
            </p:txBody>
          </p:sp>
          <p:sp>
            <p:nvSpPr>
              <p:cNvPr id="88" name="Rectangle 87">
                <a:extLst>
                  <a:ext uri="{FF2B5EF4-FFF2-40B4-BE49-F238E27FC236}">
                    <a16:creationId xmlns:a16="http://schemas.microsoft.com/office/drawing/2014/main" id="{B199E4D5-5088-0B9E-F886-21CE83D222E0}"/>
                  </a:ext>
                </a:extLst>
              </p:cNvPr>
              <p:cNvSpPr/>
              <p:nvPr/>
            </p:nvSpPr>
            <p:spPr>
              <a:xfrm>
                <a:off x="990558" y="2358592"/>
                <a:ext cx="40076" cy="457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1" indent="0" algn="r" defTabSz="1625519" rtl="0" eaLnBrk="1" fontAlgn="auto" latinLnBrk="0" hangingPunct="1">
                  <a:lnSpc>
                    <a:spcPct val="12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mn-cs"/>
                  </a:rPr>
                  <a:t>40</a:t>
                </a:r>
              </a:p>
            </p:txBody>
          </p:sp>
          <p:sp>
            <p:nvSpPr>
              <p:cNvPr id="89" name="Rectangle 88">
                <a:extLst>
                  <a:ext uri="{FF2B5EF4-FFF2-40B4-BE49-F238E27FC236}">
                    <a16:creationId xmlns:a16="http://schemas.microsoft.com/office/drawing/2014/main" id="{3806D2CD-71F9-1D5F-51A4-31E7B8BD9F3D}"/>
                  </a:ext>
                </a:extLst>
              </p:cNvPr>
              <p:cNvSpPr/>
              <p:nvPr/>
            </p:nvSpPr>
            <p:spPr>
              <a:xfrm>
                <a:off x="990558" y="2263586"/>
                <a:ext cx="40076" cy="457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1" indent="0" algn="r" defTabSz="1625519" rtl="0" eaLnBrk="1" fontAlgn="auto" latinLnBrk="0" hangingPunct="1">
                  <a:lnSpc>
                    <a:spcPct val="12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mn-cs"/>
                  </a:rPr>
                  <a:t>60</a:t>
                </a:r>
              </a:p>
            </p:txBody>
          </p:sp>
          <p:sp>
            <p:nvSpPr>
              <p:cNvPr id="90" name="Rectangle 89">
                <a:extLst>
                  <a:ext uri="{FF2B5EF4-FFF2-40B4-BE49-F238E27FC236}">
                    <a16:creationId xmlns:a16="http://schemas.microsoft.com/office/drawing/2014/main" id="{B41AB6EA-B3DB-9B32-49A6-418E3DB43A76}"/>
                  </a:ext>
                </a:extLst>
              </p:cNvPr>
              <p:cNvSpPr/>
              <p:nvPr/>
            </p:nvSpPr>
            <p:spPr>
              <a:xfrm>
                <a:off x="990558" y="2168580"/>
                <a:ext cx="40076" cy="457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1" indent="0" algn="r" defTabSz="1625519" rtl="0" eaLnBrk="1" fontAlgn="auto" latinLnBrk="0" hangingPunct="1">
                  <a:lnSpc>
                    <a:spcPct val="12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mn-cs"/>
                  </a:rPr>
                  <a:t>80</a:t>
                </a:r>
              </a:p>
            </p:txBody>
          </p:sp>
          <p:sp>
            <p:nvSpPr>
              <p:cNvPr id="91" name="Rectangle 90">
                <a:extLst>
                  <a:ext uri="{FF2B5EF4-FFF2-40B4-BE49-F238E27FC236}">
                    <a16:creationId xmlns:a16="http://schemas.microsoft.com/office/drawing/2014/main" id="{79AC11FF-F833-03CB-9009-90D3753589C9}"/>
                  </a:ext>
                </a:extLst>
              </p:cNvPr>
              <p:cNvSpPr/>
              <p:nvPr/>
            </p:nvSpPr>
            <p:spPr>
              <a:xfrm>
                <a:off x="990558" y="2073574"/>
                <a:ext cx="40076" cy="457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1" indent="0" algn="r" defTabSz="1625519" rtl="0" eaLnBrk="1" fontAlgn="auto" latinLnBrk="0" hangingPunct="1">
                  <a:lnSpc>
                    <a:spcPct val="12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mn-cs"/>
                  </a:rPr>
                  <a:t>100</a:t>
                </a:r>
              </a:p>
            </p:txBody>
          </p:sp>
        </p:grpSp>
        <p:sp>
          <p:nvSpPr>
            <p:cNvPr id="74" name="Freeform: Shape 73">
              <a:extLst>
                <a:ext uri="{FF2B5EF4-FFF2-40B4-BE49-F238E27FC236}">
                  <a16:creationId xmlns:a16="http://schemas.microsoft.com/office/drawing/2014/main" id="{2DEC5012-EEA5-8954-84EC-D43FE284297E}"/>
                </a:ext>
              </a:extLst>
            </p:cNvPr>
            <p:cNvSpPr/>
            <p:nvPr/>
          </p:nvSpPr>
          <p:spPr>
            <a:xfrm>
              <a:off x="1150144" y="2102644"/>
              <a:ext cx="1412081" cy="314325"/>
            </a:xfrm>
            <a:custGeom>
              <a:avLst/>
              <a:gdLst>
                <a:gd name="connsiteX0" fmla="*/ 0 w 1412081"/>
                <a:gd name="connsiteY0" fmla="*/ 0 h 314325"/>
                <a:gd name="connsiteX1" fmla="*/ 109537 w 1412081"/>
                <a:gd name="connsiteY1" fmla="*/ 2381 h 314325"/>
                <a:gd name="connsiteX2" fmla="*/ 109537 w 1412081"/>
                <a:gd name="connsiteY2" fmla="*/ 2381 h 314325"/>
                <a:gd name="connsiteX3" fmla="*/ 111919 w 1412081"/>
                <a:gd name="connsiteY3" fmla="*/ 95250 h 314325"/>
                <a:gd name="connsiteX4" fmla="*/ 142875 w 1412081"/>
                <a:gd name="connsiteY4" fmla="*/ 102394 h 314325"/>
                <a:gd name="connsiteX5" fmla="*/ 152400 w 1412081"/>
                <a:gd name="connsiteY5" fmla="*/ 121444 h 314325"/>
                <a:gd name="connsiteX6" fmla="*/ 188119 w 1412081"/>
                <a:gd name="connsiteY6" fmla="*/ 135731 h 314325"/>
                <a:gd name="connsiteX7" fmla="*/ 207169 w 1412081"/>
                <a:gd name="connsiteY7" fmla="*/ 152400 h 314325"/>
                <a:gd name="connsiteX8" fmla="*/ 290512 w 1412081"/>
                <a:gd name="connsiteY8" fmla="*/ 185737 h 314325"/>
                <a:gd name="connsiteX9" fmla="*/ 316706 w 1412081"/>
                <a:gd name="connsiteY9" fmla="*/ 197644 h 314325"/>
                <a:gd name="connsiteX10" fmla="*/ 378619 w 1412081"/>
                <a:gd name="connsiteY10" fmla="*/ 211931 h 314325"/>
                <a:gd name="connsiteX11" fmla="*/ 1412081 w 1412081"/>
                <a:gd name="connsiteY11" fmla="*/ 314325 h 314325"/>
                <a:gd name="connsiteX0" fmla="*/ 0 w 1412081"/>
                <a:gd name="connsiteY0" fmla="*/ 0 h 314325"/>
                <a:gd name="connsiteX1" fmla="*/ 109537 w 1412081"/>
                <a:gd name="connsiteY1" fmla="*/ 2381 h 314325"/>
                <a:gd name="connsiteX2" fmla="*/ 109537 w 1412081"/>
                <a:gd name="connsiteY2" fmla="*/ 2381 h 314325"/>
                <a:gd name="connsiteX3" fmla="*/ 111919 w 1412081"/>
                <a:gd name="connsiteY3" fmla="*/ 95250 h 314325"/>
                <a:gd name="connsiteX4" fmla="*/ 142875 w 1412081"/>
                <a:gd name="connsiteY4" fmla="*/ 102394 h 314325"/>
                <a:gd name="connsiteX5" fmla="*/ 152400 w 1412081"/>
                <a:gd name="connsiteY5" fmla="*/ 121444 h 314325"/>
                <a:gd name="connsiteX6" fmla="*/ 188119 w 1412081"/>
                <a:gd name="connsiteY6" fmla="*/ 135731 h 314325"/>
                <a:gd name="connsiteX7" fmla="*/ 207169 w 1412081"/>
                <a:gd name="connsiteY7" fmla="*/ 152400 h 314325"/>
                <a:gd name="connsiteX8" fmla="*/ 290512 w 1412081"/>
                <a:gd name="connsiteY8" fmla="*/ 185737 h 314325"/>
                <a:gd name="connsiteX9" fmla="*/ 316706 w 1412081"/>
                <a:gd name="connsiteY9" fmla="*/ 197644 h 314325"/>
                <a:gd name="connsiteX10" fmla="*/ 378619 w 1412081"/>
                <a:gd name="connsiteY10" fmla="*/ 211931 h 314325"/>
                <a:gd name="connsiteX11" fmla="*/ 1412081 w 1412081"/>
                <a:gd name="connsiteY11" fmla="*/ 314325 h 314325"/>
                <a:gd name="connsiteX0" fmla="*/ 0 w 1412081"/>
                <a:gd name="connsiteY0" fmla="*/ 0 h 314325"/>
                <a:gd name="connsiteX1" fmla="*/ 109537 w 1412081"/>
                <a:gd name="connsiteY1" fmla="*/ 2381 h 314325"/>
                <a:gd name="connsiteX2" fmla="*/ 109537 w 1412081"/>
                <a:gd name="connsiteY2" fmla="*/ 2381 h 314325"/>
                <a:gd name="connsiteX3" fmla="*/ 111919 w 1412081"/>
                <a:gd name="connsiteY3" fmla="*/ 95250 h 314325"/>
                <a:gd name="connsiteX4" fmla="*/ 142875 w 1412081"/>
                <a:gd name="connsiteY4" fmla="*/ 102394 h 314325"/>
                <a:gd name="connsiteX5" fmla="*/ 152400 w 1412081"/>
                <a:gd name="connsiteY5" fmla="*/ 121444 h 314325"/>
                <a:gd name="connsiteX6" fmla="*/ 188119 w 1412081"/>
                <a:gd name="connsiteY6" fmla="*/ 135731 h 314325"/>
                <a:gd name="connsiteX7" fmla="*/ 207169 w 1412081"/>
                <a:gd name="connsiteY7" fmla="*/ 152400 h 314325"/>
                <a:gd name="connsiteX8" fmla="*/ 290512 w 1412081"/>
                <a:gd name="connsiteY8" fmla="*/ 185737 h 314325"/>
                <a:gd name="connsiteX9" fmla="*/ 316706 w 1412081"/>
                <a:gd name="connsiteY9" fmla="*/ 197644 h 314325"/>
                <a:gd name="connsiteX10" fmla="*/ 378619 w 1412081"/>
                <a:gd name="connsiteY10" fmla="*/ 211931 h 314325"/>
                <a:gd name="connsiteX11" fmla="*/ 1412081 w 1412081"/>
                <a:gd name="connsiteY11" fmla="*/ 314325 h 314325"/>
                <a:gd name="connsiteX0" fmla="*/ 0 w 1412081"/>
                <a:gd name="connsiteY0" fmla="*/ 0 h 314325"/>
                <a:gd name="connsiteX1" fmla="*/ 109537 w 1412081"/>
                <a:gd name="connsiteY1" fmla="*/ 2381 h 314325"/>
                <a:gd name="connsiteX2" fmla="*/ 109537 w 1412081"/>
                <a:gd name="connsiteY2" fmla="*/ 2381 h 314325"/>
                <a:gd name="connsiteX3" fmla="*/ 111919 w 1412081"/>
                <a:gd name="connsiteY3" fmla="*/ 95250 h 314325"/>
                <a:gd name="connsiteX4" fmla="*/ 142875 w 1412081"/>
                <a:gd name="connsiteY4" fmla="*/ 102394 h 314325"/>
                <a:gd name="connsiteX5" fmla="*/ 152400 w 1412081"/>
                <a:gd name="connsiteY5" fmla="*/ 121444 h 314325"/>
                <a:gd name="connsiteX6" fmla="*/ 188119 w 1412081"/>
                <a:gd name="connsiteY6" fmla="*/ 135731 h 314325"/>
                <a:gd name="connsiteX7" fmla="*/ 207169 w 1412081"/>
                <a:gd name="connsiteY7" fmla="*/ 152400 h 314325"/>
                <a:gd name="connsiteX8" fmla="*/ 290512 w 1412081"/>
                <a:gd name="connsiteY8" fmla="*/ 185737 h 314325"/>
                <a:gd name="connsiteX9" fmla="*/ 316706 w 1412081"/>
                <a:gd name="connsiteY9" fmla="*/ 197644 h 314325"/>
                <a:gd name="connsiteX10" fmla="*/ 378619 w 1412081"/>
                <a:gd name="connsiteY10" fmla="*/ 211931 h 314325"/>
                <a:gd name="connsiteX11" fmla="*/ 1412081 w 1412081"/>
                <a:gd name="connsiteY11" fmla="*/ 314325 h 3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2081" h="314325">
                  <a:moveTo>
                    <a:pt x="0" y="0"/>
                  </a:moveTo>
                  <a:lnTo>
                    <a:pt x="109537" y="2381"/>
                  </a:lnTo>
                  <a:lnTo>
                    <a:pt x="109537" y="2381"/>
                  </a:lnTo>
                  <a:lnTo>
                    <a:pt x="111919" y="95250"/>
                  </a:lnTo>
                  <a:lnTo>
                    <a:pt x="142875" y="102394"/>
                  </a:lnTo>
                  <a:lnTo>
                    <a:pt x="152400" y="121444"/>
                  </a:lnTo>
                  <a:lnTo>
                    <a:pt x="188119" y="135731"/>
                  </a:lnTo>
                  <a:lnTo>
                    <a:pt x="207169" y="152400"/>
                  </a:lnTo>
                  <a:lnTo>
                    <a:pt x="290512" y="185737"/>
                  </a:lnTo>
                  <a:lnTo>
                    <a:pt x="316706" y="197644"/>
                  </a:lnTo>
                  <a:lnTo>
                    <a:pt x="378619" y="211931"/>
                  </a:lnTo>
                  <a:cubicBezTo>
                    <a:pt x="715962" y="274637"/>
                    <a:pt x="1060450" y="287337"/>
                    <a:pt x="1412081" y="314325"/>
                  </a:cubicBezTo>
                </a:path>
              </a:pathLst>
            </a:cu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92" name="Group 91">
            <a:extLst>
              <a:ext uri="{FF2B5EF4-FFF2-40B4-BE49-F238E27FC236}">
                <a16:creationId xmlns:a16="http://schemas.microsoft.com/office/drawing/2014/main" id="{A6BA3BB8-48BD-F669-B0F8-5AEA8DA857B7}"/>
              </a:ext>
            </a:extLst>
          </p:cNvPr>
          <p:cNvGrpSpPr/>
          <p:nvPr/>
        </p:nvGrpSpPr>
        <p:grpSpPr>
          <a:xfrm>
            <a:off x="1244377" y="3853348"/>
            <a:ext cx="2188428" cy="1029758"/>
            <a:chOff x="990558" y="2073574"/>
            <a:chExt cx="1641321" cy="585808"/>
          </a:xfrm>
        </p:grpSpPr>
        <p:grpSp>
          <p:nvGrpSpPr>
            <p:cNvPr id="107" name="Group 106">
              <a:extLst>
                <a:ext uri="{FF2B5EF4-FFF2-40B4-BE49-F238E27FC236}">
                  <a16:creationId xmlns:a16="http://schemas.microsoft.com/office/drawing/2014/main" id="{A2FA4611-9D17-BCC3-0BCD-FEEEE5EB6FBF}"/>
                </a:ext>
              </a:extLst>
            </p:cNvPr>
            <p:cNvGrpSpPr/>
            <p:nvPr/>
          </p:nvGrpSpPr>
          <p:grpSpPr>
            <a:xfrm>
              <a:off x="990558" y="2073574"/>
              <a:ext cx="1641321" cy="585808"/>
              <a:chOff x="990558" y="2073574"/>
              <a:chExt cx="1641321" cy="585808"/>
            </a:xfrm>
          </p:grpSpPr>
          <p:cxnSp>
            <p:nvCxnSpPr>
              <p:cNvPr id="109" name="Straight Connector 108">
                <a:extLst>
                  <a:ext uri="{FF2B5EF4-FFF2-40B4-BE49-F238E27FC236}">
                    <a16:creationId xmlns:a16="http://schemas.microsoft.com/office/drawing/2014/main" id="{76242D5D-94A6-C807-6FE4-F16D3C20BB9F}"/>
                  </a:ext>
                </a:extLst>
              </p:cNvPr>
              <p:cNvCxnSpPr>
                <a:cxnSpLocks/>
              </p:cNvCxnSpPr>
              <p:nvPr/>
            </p:nvCxnSpPr>
            <p:spPr>
              <a:xfrm>
                <a:off x="1076873" y="2082853"/>
                <a:ext cx="0" cy="519853"/>
              </a:xfrm>
              <a:prstGeom prst="line">
                <a:avLst/>
              </a:prstGeom>
              <a:ln w="95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8E98BBF5-5ED1-326F-E8D3-254A08D1D5A3}"/>
                  </a:ext>
                </a:extLst>
              </p:cNvPr>
              <p:cNvCxnSpPr>
                <a:cxnSpLocks/>
              </p:cNvCxnSpPr>
              <p:nvPr/>
            </p:nvCxnSpPr>
            <p:spPr>
              <a:xfrm flipH="1">
                <a:off x="1076873" y="2600325"/>
                <a:ext cx="1555006" cy="0"/>
              </a:xfrm>
              <a:prstGeom prst="line">
                <a:avLst/>
              </a:prstGeom>
              <a:ln w="95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11" name="Rectangle 110">
                <a:extLst>
                  <a:ext uri="{FF2B5EF4-FFF2-40B4-BE49-F238E27FC236}">
                    <a16:creationId xmlns:a16="http://schemas.microsoft.com/office/drawing/2014/main" id="{7ABE3291-DA20-E85B-AD08-63FF8A4C5D83}"/>
                  </a:ext>
                </a:extLst>
              </p:cNvPr>
              <p:cNvSpPr/>
              <p:nvPr/>
            </p:nvSpPr>
            <p:spPr>
              <a:xfrm>
                <a:off x="1126029" y="2613662"/>
                <a:ext cx="40076" cy="457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mn-cs"/>
                  </a:rPr>
                  <a:t>0</a:t>
                </a:r>
              </a:p>
            </p:txBody>
          </p:sp>
          <p:sp>
            <p:nvSpPr>
              <p:cNvPr id="112" name="Rectangle 111">
                <a:extLst>
                  <a:ext uri="{FF2B5EF4-FFF2-40B4-BE49-F238E27FC236}">
                    <a16:creationId xmlns:a16="http://schemas.microsoft.com/office/drawing/2014/main" id="{18F316AA-BE58-35A8-6184-121976CBEE4A}"/>
                  </a:ext>
                </a:extLst>
              </p:cNvPr>
              <p:cNvSpPr/>
              <p:nvPr/>
            </p:nvSpPr>
            <p:spPr>
              <a:xfrm>
                <a:off x="1339410" y="2613662"/>
                <a:ext cx="36870" cy="457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mn-cs"/>
                  </a:rPr>
                  <a:t>6</a:t>
                </a:r>
              </a:p>
            </p:txBody>
          </p:sp>
          <p:sp>
            <p:nvSpPr>
              <p:cNvPr id="113" name="Rectangle 112">
                <a:extLst>
                  <a:ext uri="{FF2B5EF4-FFF2-40B4-BE49-F238E27FC236}">
                    <a16:creationId xmlns:a16="http://schemas.microsoft.com/office/drawing/2014/main" id="{8B8054EC-3E8B-0E3C-ABF6-868D266C807F}"/>
                  </a:ext>
                </a:extLst>
              </p:cNvPr>
              <p:cNvSpPr/>
              <p:nvPr/>
            </p:nvSpPr>
            <p:spPr>
              <a:xfrm>
                <a:off x="1549585" y="2613662"/>
                <a:ext cx="62518" cy="457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mn-cs"/>
                  </a:rPr>
                  <a:t>12</a:t>
                </a:r>
              </a:p>
            </p:txBody>
          </p:sp>
          <p:sp>
            <p:nvSpPr>
              <p:cNvPr id="114" name="Rectangle 113">
                <a:extLst>
                  <a:ext uri="{FF2B5EF4-FFF2-40B4-BE49-F238E27FC236}">
                    <a16:creationId xmlns:a16="http://schemas.microsoft.com/office/drawing/2014/main" id="{3542311A-F8F3-BE74-7D20-3B2B13A36A47}"/>
                  </a:ext>
                </a:extLst>
              </p:cNvPr>
              <p:cNvSpPr/>
              <p:nvPr/>
            </p:nvSpPr>
            <p:spPr>
              <a:xfrm>
                <a:off x="1785408" y="2613662"/>
                <a:ext cx="65724" cy="457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mn-cs"/>
                  </a:rPr>
                  <a:t>18</a:t>
                </a:r>
              </a:p>
            </p:txBody>
          </p:sp>
          <p:sp>
            <p:nvSpPr>
              <p:cNvPr id="115" name="Rectangle 114">
                <a:extLst>
                  <a:ext uri="{FF2B5EF4-FFF2-40B4-BE49-F238E27FC236}">
                    <a16:creationId xmlns:a16="http://schemas.microsoft.com/office/drawing/2014/main" id="{34E88963-1B64-CF9D-4A64-55279736B138}"/>
                  </a:ext>
                </a:extLst>
              </p:cNvPr>
              <p:cNvSpPr/>
              <p:nvPr/>
            </p:nvSpPr>
            <p:spPr>
              <a:xfrm>
                <a:off x="2024437" y="2613662"/>
                <a:ext cx="72136" cy="457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mn-cs"/>
                  </a:rPr>
                  <a:t>24</a:t>
                </a:r>
              </a:p>
            </p:txBody>
          </p:sp>
          <p:sp>
            <p:nvSpPr>
              <p:cNvPr id="116" name="Rectangle 115">
                <a:extLst>
                  <a:ext uri="{FF2B5EF4-FFF2-40B4-BE49-F238E27FC236}">
                    <a16:creationId xmlns:a16="http://schemas.microsoft.com/office/drawing/2014/main" id="{582E05CD-1B2C-B27F-3F2A-6501E095A66B}"/>
                  </a:ext>
                </a:extLst>
              </p:cNvPr>
              <p:cNvSpPr/>
              <p:nvPr/>
            </p:nvSpPr>
            <p:spPr>
              <a:xfrm>
                <a:off x="2269878" y="2613662"/>
                <a:ext cx="75342" cy="457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mn-cs"/>
                  </a:rPr>
                  <a:t>30</a:t>
                </a:r>
              </a:p>
            </p:txBody>
          </p:sp>
          <p:sp>
            <p:nvSpPr>
              <p:cNvPr id="117" name="Rectangle 116">
                <a:extLst>
                  <a:ext uri="{FF2B5EF4-FFF2-40B4-BE49-F238E27FC236}">
                    <a16:creationId xmlns:a16="http://schemas.microsoft.com/office/drawing/2014/main" id="{FB52EA1D-747F-64E7-63CA-C4C76F253B1D}"/>
                  </a:ext>
                </a:extLst>
              </p:cNvPr>
              <p:cNvSpPr/>
              <p:nvPr/>
            </p:nvSpPr>
            <p:spPr>
              <a:xfrm>
                <a:off x="2518528" y="2613662"/>
                <a:ext cx="72136" cy="457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mn-cs"/>
                  </a:rPr>
                  <a:t>36</a:t>
                </a:r>
              </a:p>
            </p:txBody>
          </p:sp>
          <p:sp>
            <p:nvSpPr>
              <p:cNvPr id="118" name="Rectangle 117">
                <a:extLst>
                  <a:ext uri="{FF2B5EF4-FFF2-40B4-BE49-F238E27FC236}">
                    <a16:creationId xmlns:a16="http://schemas.microsoft.com/office/drawing/2014/main" id="{0EA87F3D-7A7C-A683-5082-F74AB79B83E7}"/>
                  </a:ext>
                </a:extLst>
              </p:cNvPr>
              <p:cNvSpPr/>
              <p:nvPr/>
            </p:nvSpPr>
            <p:spPr>
              <a:xfrm>
                <a:off x="990558" y="2548602"/>
                <a:ext cx="40076" cy="457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1" indent="0" algn="r" defTabSz="1625519" rtl="0" eaLnBrk="1" fontAlgn="auto" latinLnBrk="0" hangingPunct="1">
                  <a:lnSpc>
                    <a:spcPct val="12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mn-cs"/>
                  </a:rPr>
                  <a:t>0</a:t>
                </a:r>
              </a:p>
            </p:txBody>
          </p:sp>
          <p:sp>
            <p:nvSpPr>
              <p:cNvPr id="119" name="Rectangle 118">
                <a:extLst>
                  <a:ext uri="{FF2B5EF4-FFF2-40B4-BE49-F238E27FC236}">
                    <a16:creationId xmlns:a16="http://schemas.microsoft.com/office/drawing/2014/main" id="{DE2D09CD-CAD2-2AA4-0216-209852B22490}"/>
                  </a:ext>
                </a:extLst>
              </p:cNvPr>
              <p:cNvSpPr/>
              <p:nvPr/>
            </p:nvSpPr>
            <p:spPr>
              <a:xfrm>
                <a:off x="990558" y="2453598"/>
                <a:ext cx="40076" cy="457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1" indent="0" algn="r" defTabSz="1625519" rtl="0" eaLnBrk="1" fontAlgn="auto" latinLnBrk="0" hangingPunct="1">
                  <a:lnSpc>
                    <a:spcPct val="12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mn-cs"/>
                  </a:rPr>
                  <a:t>20</a:t>
                </a:r>
              </a:p>
            </p:txBody>
          </p:sp>
          <p:sp>
            <p:nvSpPr>
              <p:cNvPr id="120" name="Rectangle 119">
                <a:extLst>
                  <a:ext uri="{FF2B5EF4-FFF2-40B4-BE49-F238E27FC236}">
                    <a16:creationId xmlns:a16="http://schemas.microsoft.com/office/drawing/2014/main" id="{929EAD18-6847-3EEA-3FAE-798A62AC4943}"/>
                  </a:ext>
                </a:extLst>
              </p:cNvPr>
              <p:cNvSpPr/>
              <p:nvPr/>
            </p:nvSpPr>
            <p:spPr>
              <a:xfrm>
                <a:off x="990558" y="2358592"/>
                <a:ext cx="40076" cy="457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1" indent="0" algn="r" defTabSz="1625519" rtl="0" eaLnBrk="1" fontAlgn="auto" latinLnBrk="0" hangingPunct="1">
                  <a:lnSpc>
                    <a:spcPct val="12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mn-cs"/>
                  </a:rPr>
                  <a:t>40</a:t>
                </a:r>
              </a:p>
            </p:txBody>
          </p:sp>
          <p:sp>
            <p:nvSpPr>
              <p:cNvPr id="121" name="Rectangle 120">
                <a:extLst>
                  <a:ext uri="{FF2B5EF4-FFF2-40B4-BE49-F238E27FC236}">
                    <a16:creationId xmlns:a16="http://schemas.microsoft.com/office/drawing/2014/main" id="{3247B882-A265-F423-F339-B37333C92403}"/>
                  </a:ext>
                </a:extLst>
              </p:cNvPr>
              <p:cNvSpPr/>
              <p:nvPr/>
            </p:nvSpPr>
            <p:spPr>
              <a:xfrm>
                <a:off x="990558" y="2263586"/>
                <a:ext cx="40076" cy="457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1" indent="0" algn="r" defTabSz="1625519" rtl="0" eaLnBrk="1" fontAlgn="auto" latinLnBrk="0" hangingPunct="1">
                  <a:lnSpc>
                    <a:spcPct val="12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mn-cs"/>
                  </a:rPr>
                  <a:t>60</a:t>
                </a:r>
              </a:p>
            </p:txBody>
          </p:sp>
          <p:sp>
            <p:nvSpPr>
              <p:cNvPr id="122" name="Rectangle 121">
                <a:extLst>
                  <a:ext uri="{FF2B5EF4-FFF2-40B4-BE49-F238E27FC236}">
                    <a16:creationId xmlns:a16="http://schemas.microsoft.com/office/drawing/2014/main" id="{61704776-44DC-7EE6-138E-E321E517F628}"/>
                  </a:ext>
                </a:extLst>
              </p:cNvPr>
              <p:cNvSpPr/>
              <p:nvPr/>
            </p:nvSpPr>
            <p:spPr>
              <a:xfrm>
                <a:off x="990558" y="2168580"/>
                <a:ext cx="40076" cy="457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1" indent="0" algn="r" defTabSz="1625519" rtl="0" eaLnBrk="1" fontAlgn="auto" latinLnBrk="0" hangingPunct="1">
                  <a:lnSpc>
                    <a:spcPct val="12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mn-cs"/>
                  </a:rPr>
                  <a:t>80</a:t>
                </a:r>
              </a:p>
            </p:txBody>
          </p:sp>
          <p:sp>
            <p:nvSpPr>
              <p:cNvPr id="123" name="Rectangle 122">
                <a:extLst>
                  <a:ext uri="{FF2B5EF4-FFF2-40B4-BE49-F238E27FC236}">
                    <a16:creationId xmlns:a16="http://schemas.microsoft.com/office/drawing/2014/main" id="{D7626286-87D7-9B3E-A5BE-688CDBD7BDFD}"/>
                  </a:ext>
                </a:extLst>
              </p:cNvPr>
              <p:cNvSpPr/>
              <p:nvPr/>
            </p:nvSpPr>
            <p:spPr>
              <a:xfrm>
                <a:off x="990558" y="2073574"/>
                <a:ext cx="40076" cy="457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1" indent="0" algn="r" defTabSz="1625519" rtl="0" eaLnBrk="1" fontAlgn="auto" latinLnBrk="0" hangingPunct="1">
                  <a:lnSpc>
                    <a:spcPct val="12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mn-cs"/>
                  </a:rPr>
                  <a:t>100</a:t>
                </a:r>
              </a:p>
            </p:txBody>
          </p:sp>
        </p:grpSp>
        <p:sp>
          <p:nvSpPr>
            <p:cNvPr id="108" name="Freeform: Shape 107">
              <a:extLst>
                <a:ext uri="{FF2B5EF4-FFF2-40B4-BE49-F238E27FC236}">
                  <a16:creationId xmlns:a16="http://schemas.microsoft.com/office/drawing/2014/main" id="{67F471DC-B3B1-00CB-B683-B4D1E0730028}"/>
                </a:ext>
              </a:extLst>
            </p:cNvPr>
            <p:cNvSpPr/>
            <p:nvPr/>
          </p:nvSpPr>
          <p:spPr>
            <a:xfrm>
              <a:off x="1150144" y="2102644"/>
              <a:ext cx="1412081" cy="314325"/>
            </a:xfrm>
            <a:custGeom>
              <a:avLst/>
              <a:gdLst>
                <a:gd name="connsiteX0" fmla="*/ 0 w 1412081"/>
                <a:gd name="connsiteY0" fmla="*/ 0 h 314325"/>
                <a:gd name="connsiteX1" fmla="*/ 109537 w 1412081"/>
                <a:gd name="connsiteY1" fmla="*/ 2381 h 314325"/>
                <a:gd name="connsiteX2" fmla="*/ 109537 w 1412081"/>
                <a:gd name="connsiteY2" fmla="*/ 2381 h 314325"/>
                <a:gd name="connsiteX3" fmla="*/ 111919 w 1412081"/>
                <a:gd name="connsiteY3" fmla="*/ 95250 h 314325"/>
                <a:gd name="connsiteX4" fmla="*/ 142875 w 1412081"/>
                <a:gd name="connsiteY4" fmla="*/ 102394 h 314325"/>
                <a:gd name="connsiteX5" fmla="*/ 152400 w 1412081"/>
                <a:gd name="connsiteY5" fmla="*/ 121444 h 314325"/>
                <a:gd name="connsiteX6" fmla="*/ 188119 w 1412081"/>
                <a:gd name="connsiteY6" fmla="*/ 135731 h 314325"/>
                <a:gd name="connsiteX7" fmla="*/ 207169 w 1412081"/>
                <a:gd name="connsiteY7" fmla="*/ 152400 h 314325"/>
                <a:gd name="connsiteX8" fmla="*/ 290512 w 1412081"/>
                <a:gd name="connsiteY8" fmla="*/ 185737 h 314325"/>
                <a:gd name="connsiteX9" fmla="*/ 316706 w 1412081"/>
                <a:gd name="connsiteY9" fmla="*/ 197644 h 314325"/>
                <a:gd name="connsiteX10" fmla="*/ 378619 w 1412081"/>
                <a:gd name="connsiteY10" fmla="*/ 211931 h 314325"/>
                <a:gd name="connsiteX11" fmla="*/ 1412081 w 1412081"/>
                <a:gd name="connsiteY11" fmla="*/ 314325 h 314325"/>
                <a:gd name="connsiteX0" fmla="*/ 0 w 1412081"/>
                <a:gd name="connsiteY0" fmla="*/ 0 h 314325"/>
                <a:gd name="connsiteX1" fmla="*/ 109537 w 1412081"/>
                <a:gd name="connsiteY1" fmla="*/ 2381 h 314325"/>
                <a:gd name="connsiteX2" fmla="*/ 109537 w 1412081"/>
                <a:gd name="connsiteY2" fmla="*/ 2381 h 314325"/>
                <a:gd name="connsiteX3" fmla="*/ 111919 w 1412081"/>
                <a:gd name="connsiteY3" fmla="*/ 95250 h 314325"/>
                <a:gd name="connsiteX4" fmla="*/ 142875 w 1412081"/>
                <a:gd name="connsiteY4" fmla="*/ 102394 h 314325"/>
                <a:gd name="connsiteX5" fmla="*/ 152400 w 1412081"/>
                <a:gd name="connsiteY5" fmla="*/ 121444 h 314325"/>
                <a:gd name="connsiteX6" fmla="*/ 188119 w 1412081"/>
                <a:gd name="connsiteY6" fmla="*/ 135731 h 314325"/>
                <a:gd name="connsiteX7" fmla="*/ 207169 w 1412081"/>
                <a:gd name="connsiteY7" fmla="*/ 152400 h 314325"/>
                <a:gd name="connsiteX8" fmla="*/ 290512 w 1412081"/>
                <a:gd name="connsiteY8" fmla="*/ 185737 h 314325"/>
                <a:gd name="connsiteX9" fmla="*/ 316706 w 1412081"/>
                <a:gd name="connsiteY9" fmla="*/ 197644 h 314325"/>
                <a:gd name="connsiteX10" fmla="*/ 378619 w 1412081"/>
                <a:gd name="connsiteY10" fmla="*/ 211931 h 314325"/>
                <a:gd name="connsiteX11" fmla="*/ 1412081 w 1412081"/>
                <a:gd name="connsiteY11" fmla="*/ 314325 h 314325"/>
                <a:gd name="connsiteX0" fmla="*/ 0 w 1412081"/>
                <a:gd name="connsiteY0" fmla="*/ 0 h 314325"/>
                <a:gd name="connsiteX1" fmla="*/ 109537 w 1412081"/>
                <a:gd name="connsiteY1" fmla="*/ 2381 h 314325"/>
                <a:gd name="connsiteX2" fmla="*/ 109537 w 1412081"/>
                <a:gd name="connsiteY2" fmla="*/ 2381 h 314325"/>
                <a:gd name="connsiteX3" fmla="*/ 111919 w 1412081"/>
                <a:gd name="connsiteY3" fmla="*/ 95250 h 314325"/>
                <a:gd name="connsiteX4" fmla="*/ 142875 w 1412081"/>
                <a:gd name="connsiteY4" fmla="*/ 102394 h 314325"/>
                <a:gd name="connsiteX5" fmla="*/ 152400 w 1412081"/>
                <a:gd name="connsiteY5" fmla="*/ 121444 h 314325"/>
                <a:gd name="connsiteX6" fmla="*/ 188119 w 1412081"/>
                <a:gd name="connsiteY6" fmla="*/ 135731 h 314325"/>
                <a:gd name="connsiteX7" fmla="*/ 207169 w 1412081"/>
                <a:gd name="connsiteY7" fmla="*/ 152400 h 314325"/>
                <a:gd name="connsiteX8" fmla="*/ 290512 w 1412081"/>
                <a:gd name="connsiteY8" fmla="*/ 185737 h 314325"/>
                <a:gd name="connsiteX9" fmla="*/ 316706 w 1412081"/>
                <a:gd name="connsiteY9" fmla="*/ 197644 h 314325"/>
                <a:gd name="connsiteX10" fmla="*/ 378619 w 1412081"/>
                <a:gd name="connsiteY10" fmla="*/ 211931 h 314325"/>
                <a:gd name="connsiteX11" fmla="*/ 1412081 w 1412081"/>
                <a:gd name="connsiteY11" fmla="*/ 314325 h 314325"/>
                <a:gd name="connsiteX0" fmla="*/ 0 w 1412081"/>
                <a:gd name="connsiteY0" fmla="*/ 0 h 314325"/>
                <a:gd name="connsiteX1" fmla="*/ 109537 w 1412081"/>
                <a:gd name="connsiteY1" fmla="*/ 2381 h 314325"/>
                <a:gd name="connsiteX2" fmla="*/ 109537 w 1412081"/>
                <a:gd name="connsiteY2" fmla="*/ 2381 h 314325"/>
                <a:gd name="connsiteX3" fmla="*/ 111919 w 1412081"/>
                <a:gd name="connsiteY3" fmla="*/ 95250 h 314325"/>
                <a:gd name="connsiteX4" fmla="*/ 142875 w 1412081"/>
                <a:gd name="connsiteY4" fmla="*/ 102394 h 314325"/>
                <a:gd name="connsiteX5" fmla="*/ 152400 w 1412081"/>
                <a:gd name="connsiteY5" fmla="*/ 121444 h 314325"/>
                <a:gd name="connsiteX6" fmla="*/ 188119 w 1412081"/>
                <a:gd name="connsiteY6" fmla="*/ 135731 h 314325"/>
                <a:gd name="connsiteX7" fmla="*/ 207169 w 1412081"/>
                <a:gd name="connsiteY7" fmla="*/ 152400 h 314325"/>
                <a:gd name="connsiteX8" fmla="*/ 290512 w 1412081"/>
                <a:gd name="connsiteY8" fmla="*/ 185737 h 314325"/>
                <a:gd name="connsiteX9" fmla="*/ 316706 w 1412081"/>
                <a:gd name="connsiteY9" fmla="*/ 197644 h 314325"/>
                <a:gd name="connsiteX10" fmla="*/ 378619 w 1412081"/>
                <a:gd name="connsiteY10" fmla="*/ 211931 h 314325"/>
                <a:gd name="connsiteX11" fmla="*/ 1412081 w 1412081"/>
                <a:gd name="connsiteY11" fmla="*/ 314325 h 3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2081" h="314325">
                  <a:moveTo>
                    <a:pt x="0" y="0"/>
                  </a:moveTo>
                  <a:lnTo>
                    <a:pt x="109537" y="2381"/>
                  </a:lnTo>
                  <a:lnTo>
                    <a:pt x="109537" y="2381"/>
                  </a:lnTo>
                  <a:lnTo>
                    <a:pt x="111919" y="95250"/>
                  </a:lnTo>
                  <a:lnTo>
                    <a:pt x="142875" y="102394"/>
                  </a:lnTo>
                  <a:lnTo>
                    <a:pt x="152400" y="121444"/>
                  </a:lnTo>
                  <a:lnTo>
                    <a:pt x="188119" y="135731"/>
                  </a:lnTo>
                  <a:lnTo>
                    <a:pt x="207169" y="152400"/>
                  </a:lnTo>
                  <a:lnTo>
                    <a:pt x="290512" y="185737"/>
                  </a:lnTo>
                  <a:lnTo>
                    <a:pt x="316706" y="197644"/>
                  </a:lnTo>
                  <a:lnTo>
                    <a:pt x="378619" y="211931"/>
                  </a:lnTo>
                  <a:cubicBezTo>
                    <a:pt x="715962" y="274637"/>
                    <a:pt x="1060450" y="287337"/>
                    <a:pt x="1412081" y="314325"/>
                  </a:cubicBezTo>
                </a:path>
              </a:pathLst>
            </a:custGeom>
            <a:no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24" name="Group 123">
            <a:extLst>
              <a:ext uri="{FF2B5EF4-FFF2-40B4-BE49-F238E27FC236}">
                <a16:creationId xmlns:a16="http://schemas.microsoft.com/office/drawing/2014/main" id="{DEFD6723-0D0F-25DE-11E8-C2B35B85DC5F}"/>
              </a:ext>
            </a:extLst>
          </p:cNvPr>
          <p:cNvGrpSpPr/>
          <p:nvPr/>
        </p:nvGrpSpPr>
        <p:grpSpPr>
          <a:xfrm>
            <a:off x="3856265" y="3853348"/>
            <a:ext cx="2188428" cy="1029758"/>
            <a:chOff x="990558" y="2073574"/>
            <a:chExt cx="1641321" cy="585808"/>
          </a:xfrm>
        </p:grpSpPr>
        <p:cxnSp>
          <p:nvCxnSpPr>
            <p:cNvPr id="127" name="Straight Connector 126">
              <a:extLst>
                <a:ext uri="{FF2B5EF4-FFF2-40B4-BE49-F238E27FC236}">
                  <a16:creationId xmlns:a16="http://schemas.microsoft.com/office/drawing/2014/main" id="{D5568D92-D97D-49F8-AF70-B4E1F75744A6}"/>
                </a:ext>
              </a:extLst>
            </p:cNvPr>
            <p:cNvCxnSpPr>
              <a:cxnSpLocks/>
            </p:cNvCxnSpPr>
            <p:nvPr/>
          </p:nvCxnSpPr>
          <p:spPr>
            <a:xfrm>
              <a:off x="1076873" y="2082853"/>
              <a:ext cx="0" cy="519853"/>
            </a:xfrm>
            <a:prstGeom prst="line">
              <a:avLst/>
            </a:prstGeom>
            <a:ln w="95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B0751B22-882A-A31A-52B2-B578C59A3C23}"/>
                </a:ext>
              </a:extLst>
            </p:cNvPr>
            <p:cNvCxnSpPr>
              <a:cxnSpLocks/>
            </p:cNvCxnSpPr>
            <p:nvPr/>
          </p:nvCxnSpPr>
          <p:spPr>
            <a:xfrm flipH="1">
              <a:off x="1076873" y="2600325"/>
              <a:ext cx="1555006" cy="0"/>
            </a:xfrm>
            <a:prstGeom prst="line">
              <a:avLst/>
            </a:prstGeom>
            <a:ln w="95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66" name="Rectangle 165">
              <a:extLst>
                <a:ext uri="{FF2B5EF4-FFF2-40B4-BE49-F238E27FC236}">
                  <a16:creationId xmlns:a16="http://schemas.microsoft.com/office/drawing/2014/main" id="{BE254A9B-9573-9B2A-4981-FB6D10022A90}"/>
                </a:ext>
              </a:extLst>
            </p:cNvPr>
            <p:cNvSpPr/>
            <p:nvPr/>
          </p:nvSpPr>
          <p:spPr>
            <a:xfrm>
              <a:off x="1126029" y="2613662"/>
              <a:ext cx="40076" cy="457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mn-cs"/>
                </a:rPr>
                <a:t>0</a:t>
              </a:r>
            </a:p>
          </p:txBody>
        </p:sp>
        <p:sp>
          <p:nvSpPr>
            <p:cNvPr id="182" name="Rectangle 181">
              <a:extLst>
                <a:ext uri="{FF2B5EF4-FFF2-40B4-BE49-F238E27FC236}">
                  <a16:creationId xmlns:a16="http://schemas.microsoft.com/office/drawing/2014/main" id="{E6BB9EEA-BE50-A608-E83F-EB6FF25BED66}"/>
                </a:ext>
              </a:extLst>
            </p:cNvPr>
            <p:cNvSpPr/>
            <p:nvPr/>
          </p:nvSpPr>
          <p:spPr>
            <a:xfrm>
              <a:off x="1339410" y="2613662"/>
              <a:ext cx="36870" cy="457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mn-cs"/>
                </a:rPr>
                <a:t>6</a:t>
              </a:r>
            </a:p>
          </p:txBody>
        </p:sp>
        <p:sp>
          <p:nvSpPr>
            <p:cNvPr id="183" name="Rectangle 182">
              <a:extLst>
                <a:ext uri="{FF2B5EF4-FFF2-40B4-BE49-F238E27FC236}">
                  <a16:creationId xmlns:a16="http://schemas.microsoft.com/office/drawing/2014/main" id="{14B8992F-106B-E01E-1CB1-7028E220A9CE}"/>
                </a:ext>
              </a:extLst>
            </p:cNvPr>
            <p:cNvSpPr/>
            <p:nvPr/>
          </p:nvSpPr>
          <p:spPr>
            <a:xfrm>
              <a:off x="1549585" y="2613662"/>
              <a:ext cx="62518" cy="457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mn-cs"/>
                </a:rPr>
                <a:t>12</a:t>
              </a:r>
            </a:p>
          </p:txBody>
        </p:sp>
        <p:sp>
          <p:nvSpPr>
            <p:cNvPr id="184" name="Rectangle 183">
              <a:extLst>
                <a:ext uri="{FF2B5EF4-FFF2-40B4-BE49-F238E27FC236}">
                  <a16:creationId xmlns:a16="http://schemas.microsoft.com/office/drawing/2014/main" id="{E14DE03C-9D90-659A-B83E-698F8B1CF1AE}"/>
                </a:ext>
              </a:extLst>
            </p:cNvPr>
            <p:cNvSpPr/>
            <p:nvPr/>
          </p:nvSpPr>
          <p:spPr>
            <a:xfrm>
              <a:off x="1785408" y="2613662"/>
              <a:ext cx="65724" cy="457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mn-cs"/>
                </a:rPr>
                <a:t>18</a:t>
              </a:r>
            </a:p>
          </p:txBody>
        </p:sp>
        <p:sp>
          <p:nvSpPr>
            <p:cNvPr id="185" name="Rectangle 184">
              <a:extLst>
                <a:ext uri="{FF2B5EF4-FFF2-40B4-BE49-F238E27FC236}">
                  <a16:creationId xmlns:a16="http://schemas.microsoft.com/office/drawing/2014/main" id="{8EFE02B3-2F70-B30F-DCFC-8D2D8FFE3362}"/>
                </a:ext>
              </a:extLst>
            </p:cNvPr>
            <p:cNvSpPr/>
            <p:nvPr/>
          </p:nvSpPr>
          <p:spPr>
            <a:xfrm>
              <a:off x="2024437" y="2613662"/>
              <a:ext cx="72136" cy="457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mn-cs"/>
                </a:rPr>
                <a:t>24</a:t>
              </a:r>
            </a:p>
          </p:txBody>
        </p:sp>
        <p:sp>
          <p:nvSpPr>
            <p:cNvPr id="186" name="Rectangle 185">
              <a:extLst>
                <a:ext uri="{FF2B5EF4-FFF2-40B4-BE49-F238E27FC236}">
                  <a16:creationId xmlns:a16="http://schemas.microsoft.com/office/drawing/2014/main" id="{F4D495F6-CA80-ABF8-73B6-315F7618765D}"/>
                </a:ext>
              </a:extLst>
            </p:cNvPr>
            <p:cNvSpPr/>
            <p:nvPr/>
          </p:nvSpPr>
          <p:spPr>
            <a:xfrm>
              <a:off x="2269878" y="2613662"/>
              <a:ext cx="75342" cy="457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mn-cs"/>
                </a:rPr>
                <a:t>30</a:t>
              </a:r>
            </a:p>
          </p:txBody>
        </p:sp>
        <p:sp>
          <p:nvSpPr>
            <p:cNvPr id="187" name="Rectangle 186">
              <a:extLst>
                <a:ext uri="{FF2B5EF4-FFF2-40B4-BE49-F238E27FC236}">
                  <a16:creationId xmlns:a16="http://schemas.microsoft.com/office/drawing/2014/main" id="{96C4EB98-98CE-4265-F6A1-F8BBEBB69970}"/>
                </a:ext>
              </a:extLst>
            </p:cNvPr>
            <p:cNvSpPr/>
            <p:nvPr/>
          </p:nvSpPr>
          <p:spPr>
            <a:xfrm>
              <a:off x="2518528" y="2613662"/>
              <a:ext cx="72136" cy="457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mn-cs"/>
                </a:rPr>
                <a:t>36</a:t>
              </a:r>
            </a:p>
          </p:txBody>
        </p:sp>
        <p:sp>
          <p:nvSpPr>
            <p:cNvPr id="188" name="Rectangle 187">
              <a:extLst>
                <a:ext uri="{FF2B5EF4-FFF2-40B4-BE49-F238E27FC236}">
                  <a16:creationId xmlns:a16="http://schemas.microsoft.com/office/drawing/2014/main" id="{D08B6DB5-9251-4185-41AC-66809E5810A6}"/>
                </a:ext>
              </a:extLst>
            </p:cNvPr>
            <p:cNvSpPr/>
            <p:nvPr/>
          </p:nvSpPr>
          <p:spPr>
            <a:xfrm>
              <a:off x="990558" y="2548602"/>
              <a:ext cx="40076" cy="457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1" indent="0" algn="r" defTabSz="1625519" rtl="0" eaLnBrk="1" fontAlgn="auto" latinLnBrk="0" hangingPunct="1">
                <a:lnSpc>
                  <a:spcPct val="12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mn-cs"/>
                </a:rPr>
                <a:t>0</a:t>
              </a:r>
            </a:p>
          </p:txBody>
        </p:sp>
        <p:sp>
          <p:nvSpPr>
            <p:cNvPr id="189" name="Rectangle 188">
              <a:extLst>
                <a:ext uri="{FF2B5EF4-FFF2-40B4-BE49-F238E27FC236}">
                  <a16:creationId xmlns:a16="http://schemas.microsoft.com/office/drawing/2014/main" id="{200AF095-50A7-D0B2-CD4A-7E046743F33A}"/>
                </a:ext>
              </a:extLst>
            </p:cNvPr>
            <p:cNvSpPr/>
            <p:nvPr/>
          </p:nvSpPr>
          <p:spPr>
            <a:xfrm>
              <a:off x="990558" y="2453598"/>
              <a:ext cx="40076" cy="457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1" indent="0" algn="r" defTabSz="1625519" rtl="0" eaLnBrk="1" fontAlgn="auto" latinLnBrk="0" hangingPunct="1">
                <a:lnSpc>
                  <a:spcPct val="12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mn-cs"/>
                </a:rPr>
                <a:t>20</a:t>
              </a:r>
            </a:p>
          </p:txBody>
        </p:sp>
        <p:sp>
          <p:nvSpPr>
            <p:cNvPr id="190" name="Rectangle 189">
              <a:extLst>
                <a:ext uri="{FF2B5EF4-FFF2-40B4-BE49-F238E27FC236}">
                  <a16:creationId xmlns:a16="http://schemas.microsoft.com/office/drawing/2014/main" id="{79DCB399-11AD-3D27-ABA4-17C3C44CE622}"/>
                </a:ext>
              </a:extLst>
            </p:cNvPr>
            <p:cNvSpPr/>
            <p:nvPr/>
          </p:nvSpPr>
          <p:spPr>
            <a:xfrm>
              <a:off x="990558" y="2358592"/>
              <a:ext cx="40076" cy="457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1" indent="0" algn="r" defTabSz="1625519" rtl="0" eaLnBrk="1" fontAlgn="auto" latinLnBrk="0" hangingPunct="1">
                <a:lnSpc>
                  <a:spcPct val="12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mn-cs"/>
                </a:rPr>
                <a:t>40</a:t>
              </a:r>
            </a:p>
          </p:txBody>
        </p:sp>
        <p:sp>
          <p:nvSpPr>
            <p:cNvPr id="191" name="Rectangle 190">
              <a:extLst>
                <a:ext uri="{FF2B5EF4-FFF2-40B4-BE49-F238E27FC236}">
                  <a16:creationId xmlns:a16="http://schemas.microsoft.com/office/drawing/2014/main" id="{3CB032C8-1647-9E3E-E468-8A43B4DB7368}"/>
                </a:ext>
              </a:extLst>
            </p:cNvPr>
            <p:cNvSpPr/>
            <p:nvPr/>
          </p:nvSpPr>
          <p:spPr>
            <a:xfrm>
              <a:off x="990558" y="2263586"/>
              <a:ext cx="40076" cy="457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1" indent="0" algn="r" defTabSz="1625519" rtl="0" eaLnBrk="1" fontAlgn="auto" latinLnBrk="0" hangingPunct="1">
                <a:lnSpc>
                  <a:spcPct val="12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mn-cs"/>
                </a:rPr>
                <a:t>60</a:t>
              </a:r>
            </a:p>
          </p:txBody>
        </p:sp>
        <p:sp>
          <p:nvSpPr>
            <p:cNvPr id="192" name="Rectangle 191">
              <a:extLst>
                <a:ext uri="{FF2B5EF4-FFF2-40B4-BE49-F238E27FC236}">
                  <a16:creationId xmlns:a16="http://schemas.microsoft.com/office/drawing/2014/main" id="{80814186-744E-C8EF-051D-73F961642DFB}"/>
                </a:ext>
              </a:extLst>
            </p:cNvPr>
            <p:cNvSpPr/>
            <p:nvPr/>
          </p:nvSpPr>
          <p:spPr>
            <a:xfrm>
              <a:off x="990558" y="2168580"/>
              <a:ext cx="40076" cy="457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1" indent="0" algn="r" defTabSz="1625519" rtl="0" eaLnBrk="1" fontAlgn="auto" latinLnBrk="0" hangingPunct="1">
                <a:lnSpc>
                  <a:spcPct val="12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mn-cs"/>
                </a:rPr>
                <a:t>80</a:t>
              </a:r>
            </a:p>
          </p:txBody>
        </p:sp>
        <p:sp>
          <p:nvSpPr>
            <p:cNvPr id="193" name="Rectangle 192">
              <a:extLst>
                <a:ext uri="{FF2B5EF4-FFF2-40B4-BE49-F238E27FC236}">
                  <a16:creationId xmlns:a16="http://schemas.microsoft.com/office/drawing/2014/main" id="{51A4F0A3-5089-1396-2506-F09E93CD7173}"/>
                </a:ext>
              </a:extLst>
            </p:cNvPr>
            <p:cNvSpPr/>
            <p:nvPr/>
          </p:nvSpPr>
          <p:spPr>
            <a:xfrm>
              <a:off x="990558" y="2073574"/>
              <a:ext cx="40076" cy="457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1" indent="0" algn="r" defTabSz="1625519" rtl="0" eaLnBrk="1" fontAlgn="auto" latinLnBrk="0" hangingPunct="1">
                <a:lnSpc>
                  <a:spcPct val="12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mn-cs"/>
                </a:rPr>
                <a:t>100</a:t>
              </a:r>
            </a:p>
          </p:txBody>
        </p:sp>
      </p:grpSp>
      <p:sp>
        <p:nvSpPr>
          <p:cNvPr id="194" name="Freeform: Shape 193">
            <a:extLst>
              <a:ext uri="{FF2B5EF4-FFF2-40B4-BE49-F238E27FC236}">
                <a16:creationId xmlns:a16="http://schemas.microsoft.com/office/drawing/2014/main" id="{3F661FE7-B6F9-10B9-C1FF-7B5B0BB5D61F}"/>
              </a:ext>
            </a:extLst>
          </p:cNvPr>
          <p:cNvSpPr/>
          <p:nvPr/>
        </p:nvSpPr>
        <p:spPr>
          <a:xfrm>
            <a:off x="4061129" y="3897408"/>
            <a:ext cx="1882775" cy="779344"/>
          </a:xfrm>
          <a:custGeom>
            <a:avLst/>
            <a:gdLst>
              <a:gd name="connsiteX0" fmla="*/ 0 w 2413000"/>
              <a:gd name="connsiteY0" fmla="*/ 0 h 1536700"/>
              <a:gd name="connsiteX1" fmla="*/ 177800 w 2413000"/>
              <a:gd name="connsiteY1" fmla="*/ 12700 h 1536700"/>
              <a:gd name="connsiteX2" fmla="*/ 203200 w 2413000"/>
              <a:gd name="connsiteY2" fmla="*/ 317500 h 1536700"/>
              <a:gd name="connsiteX3" fmla="*/ 228600 w 2413000"/>
              <a:gd name="connsiteY3" fmla="*/ 317500 h 1536700"/>
              <a:gd name="connsiteX4" fmla="*/ 241300 w 2413000"/>
              <a:gd name="connsiteY4" fmla="*/ 368300 h 1536700"/>
              <a:gd name="connsiteX5" fmla="*/ 254000 w 2413000"/>
              <a:gd name="connsiteY5" fmla="*/ 368300 h 1536700"/>
              <a:gd name="connsiteX6" fmla="*/ 279400 w 2413000"/>
              <a:gd name="connsiteY6" fmla="*/ 406400 h 1536700"/>
              <a:gd name="connsiteX7" fmla="*/ 342900 w 2413000"/>
              <a:gd name="connsiteY7" fmla="*/ 469900 h 1536700"/>
              <a:gd name="connsiteX8" fmla="*/ 647700 w 2413000"/>
              <a:gd name="connsiteY8" fmla="*/ 685800 h 1536700"/>
              <a:gd name="connsiteX9" fmla="*/ 850900 w 2413000"/>
              <a:gd name="connsiteY9" fmla="*/ 800100 h 1536700"/>
              <a:gd name="connsiteX10" fmla="*/ 1016000 w 2413000"/>
              <a:gd name="connsiteY10" fmla="*/ 1092200 h 1536700"/>
              <a:gd name="connsiteX11" fmla="*/ 1104900 w 2413000"/>
              <a:gd name="connsiteY11" fmla="*/ 1219200 h 1536700"/>
              <a:gd name="connsiteX12" fmla="*/ 1371600 w 2413000"/>
              <a:gd name="connsiteY12" fmla="*/ 1333500 h 1536700"/>
              <a:gd name="connsiteX13" fmla="*/ 2413000 w 2413000"/>
              <a:gd name="connsiteY13" fmla="*/ 1536700 h 1536700"/>
              <a:gd name="connsiteX0" fmla="*/ 0 w 2413000"/>
              <a:gd name="connsiteY0" fmla="*/ 0 h 1536700"/>
              <a:gd name="connsiteX1" fmla="*/ 177800 w 2413000"/>
              <a:gd name="connsiteY1" fmla="*/ 12700 h 1536700"/>
              <a:gd name="connsiteX2" fmla="*/ 203200 w 2413000"/>
              <a:gd name="connsiteY2" fmla="*/ 317500 h 1536700"/>
              <a:gd name="connsiteX3" fmla="*/ 264319 w 2413000"/>
              <a:gd name="connsiteY3" fmla="*/ 296068 h 1536700"/>
              <a:gd name="connsiteX4" fmla="*/ 241300 w 2413000"/>
              <a:gd name="connsiteY4" fmla="*/ 368300 h 1536700"/>
              <a:gd name="connsiteX5" fmla="*/ 254000 w 2413000"/>
              <a:gd name="connsiteY5" fmla="*/ 368300 h 1536700"/>
              <a:gd name="connsiteX6" fmla="*/ 279400 w 2413000"/>
              <a:gd name="connsiteY6" fmla="*/ 406400 h 1536700"/>
              <a:gd name="connsiteX7" fmla="*/ 342900 w 2413000"/>
              <a:gd name="connsiteY7" fmla="*/ 469900 h 1536700"/>
              <a:gd name="connsiteX8" fmla="*/ 647700 w 2413000"/>
              <a:gd name="connsiteY8" fmla="*/ 685800 h 1536700"/>
              <a:gd name="connsiteX9" fmla="*/ 850900 w 2413000"/>
              <a:gd name="connsiteY9" fmla="*/ 800100 h 1536700"/>
              <a:gd name="connsiteX10" fmla="*/ 1016000 w 2413000"/>
              <a:gd name="connsiteY10" fmla="*/ 1092200 h 1536700"/>
              <a:gd name="connsiteX11" fmla="*/ 1104900 w 2413000"/>
              <a:gd name="connsiteY11" fmla="*/ 1219200 h 1536700"/>
              <a:gd name="connsiteX12" fmla="*/ 1371600 w 2413000"/>
              <a:gd name="connsiteY12" fmla="*/ 1333500 h 1536700"/>
              <a:gd name="connsiteX13" fmla="*/ 2413000 w 2413000"/>
              <a:gd name="connsiteY13" fmla="*/ 1536700 h 1536700"/>
              <a:gd name="connsiteX0" fmla="*/ 0 w 2413000"/>
              <a:gd name="connsiteY0" fmla="*/ 0 h 1536700"/>
              <a:gd name="connsiteX1" fmla="*/ 177800 w 2413000"/>
              <a:gd name="connsiteY1" fmla="*/ 12700 h 1536700"/>
              <a:gd name="connsiteX2" fmla="*/ 207962 w 2413000"/>
              <a:gd name="connsiteY2" fmla="*/ 300831 h 1536700"/>
              <a:gd name="connsiteX3" fmla="*/ 264319 w 2413000"/>
              <a:gd name="connsiteY3" fmla="*/ 296068 h 1536700"/>
              <a:gd name="connsiteX4" fmla="*/ 241300 w 2413000"/>
              <a:gd name="connsiteY4" fmla="*/ 368300 h 1536700"/>
              <a:gd name="connsiteX5" fmla="*/ 254000 w 2413000"/>
              <a:gd name="connsiteY5" fmla="*/ 368300 h 1536700"/>
              <a:gd name="connsiteX6" fmla="*/ 279400 w 2413000"/>
              <a:gd name="connsiteY6" fmla="*/ 406400 h 1536700"/>
              <a:gd name="connsiteX7" fmla="*/ 342900 w 2413000"/>
              <a:gd name="connsiteY7" fmla="*/ 469900 h 1536700"/>
              <a:gd name="connsiteX8" fmla="*/ 647700 w 2413000"/>
              <a:gd name="connsiteY8" fmla="*/ 685800 h 1536700"/>
              <a:gd name="connsiteX9" fmla="*/ 850900 w 2413000"/>
              <a:gd name="connsiteY9" fmla="*/ 800100 h 1536700"/>
              <a:gd name="connsiteX10" fmla="*/ 1016000 w 2413000"/>
              <a:gd name="connsiteY10" fmla="*/ 1092200 h 1536700"/>
              <a:gd name="connsiteX11" fmla="*/ 1104900 w 2413000"/>
              <a:gd name="connsiteY11" fmla="*/ 1219200 h 1536700"/>
              <a:gd name="connsiteX12" fmla="*/ 1371600 w 2413000"/>
              <a:gd name="connsiteY12" fmla="*/ 1333500 h 1536700"/>
              <a:gd name="connsiteX13" fmla="*/ 2413000 w 2413000"/>
              <a:gd name="connsiteY13" fmla="*/ 1536700 h 1536700"/>
              <a:gd name="connsiteX0" fmla="*/ 0 w 2413000"/>
              <a:gd name="connsiteY0" fmla="*/ 0 h 1536700"/>
              <a:gd name="connsiteX1" fmla="*/ 177800 w 2413000"/>
              <a:gd name="connsiteY1" fmla="*/ 12700 h 1536700"/>
              <a:gd name="connsiteX2" fmla="*/ 207962 w 2413000"/>
              <a:gd name="connsiteY2" fmla="*/ 300831 h 1536700"/>
              <a:gd name="connsiteX3" fmla="*/ 264319 w 2413000"/>
              <a:gd name="connsiteY3" fmla="*/ 296068 h 1536700"/>
              <a:gd name="connsiteX4" fmla="*/ 241300 w 2413000"/>
              <a:gd name="connsiteY4" fmla="*/ 368300 h 1536700"/>
              <a:gd name="connsiteX5" fmla="*/ 270669 w 2413000"/>
              <a:gd name="connsiteY5" fmla="*/ 368300 h 1536700"/>
              <a:gd name="connsiteX6" fmla="*/ 279400 w 2413000"/>
              <a:gd name="connsiteY6" fmla="*/ 406400 h 1536700"/>
              <a:gd name="connsiteX7" fmla="*/ 342900 w 2413000"/>
              <a:gd name="connsiteY7" fmla="*/ 469900 h 1536700"/>
              <a:gd name="connsiteX8" fmla="*/ 647700 w 2413000"/>
              <a:gd name="connsiteY8" fmla="*/ 685800 h 1536700"/>
              <a:gd name="connsiteX9" fmla="*/ 850900 w 2413000"/>
              <a:gd name="connsiteY9" fmla="*/ 800100 h 1536700"/>
              <a:gd name="connsiteX10" fmla="*/ 1016000 w 2413000"/>
              <a:gd name="connsiteY10" fmla="*/ 1092200 h 1536700"/>
              <a:gd name="connsiteX11" fmla="*/ 1104900 w 2413000"/>
              <a:gd name="connsiteY11" fmla="*/ 1219200 h 1536700"/>
              <a:gd name="connsiteX12" fmla="*/ 1371600 w 2413000"/>
              <a:gd name="connsiteY12" fmla="*/ 1333500 h 1536700"/>
              <a:gd name="connsiteX13" fmla="*/ 2413000 w 2413000"/>
              <a:gd name="connsiteY13" fmla="*/ 1536700 h 1536700"/>
              <a:gd name="connsiteX0" fmla="*/ 0 w 2413000"/>
              <a:gd name="connsiteY0" fmla="*/ 0 h 1536700"/>
              <a:gd name="connsiteX1" fmla="*/ 177800 w 2413000"/>
              <a:gd name="connsiteY1" fmla="*/ 12700 h 1536700"/>
              <a:gd name="connsiteX2" fmla="*/ 207962 w 2413000"/>
              <a:gd name="connsiteY2" fmla="*/ 300831 h 1536700"/>
              <a:gd name="connsiteX3" fmla="*/ 264319 w 2413000"/>
              <a:gd name="connsiteY3" fmla="*/ 296068 h 1536700"/>
              <a:gd name="connsiteX4" fmla="*/ 322262 w 2413000"/>
              <a:gd name="connsiteY4" fmla="*/ 313531 h 1536700"/>
              <a:gd name="connsiteX5" fmla="*/ 270669 w 2413000"/>
              <a:gd name="connsiteY5" fmla="*/ 368300 h 1536700"/>
              <a:gd name="connsiteX6" fmla="*/ 279400 w 2413000"/>
              <a:gd name="connsiteY6" fmla="*/ 406400 h 1536700"/>
              <a:gd name="connsiteX7" fmla="*/ 342900 w 2413000"/>
              <a:gd name="connsiteY7" fmla="*/ 469900 h 1536700"/>
              <a:gd name="connsiteX8" fmla="*/ 647700 w 2413000"/>
              <a:gd name="connsiteY8" fmla="*/ 685800 h 1536700"/>
              <a:gd name="connsiteX9" fmla="*/ 850900 w 2413000"/>
              <a:gd name="connsiteY9" fmla="*/ 800100 h 1536700"/>
              <a:gd name="connsiteX10" fmla="*/ 1016000 w 2413000"/>
              <a:gd name="connsiteY10" fmla="*/ 1092200 h 1536700"/>
              <a:gd name="connsiteX11" fmla="*/ 1104900 w 2413000"/>
              <a:gd name="connsiteY11" fmla="*/ 1219200 h 1536700"/>
              <a:gd name="connsiteX12" fmla="*/ 1371600 w 2413000"/>
              <a:gd name="connsiteY12" fmla="*/ 1333500 h 1536700"/>
              <a:gd name="connsiteX13" fmla="*/ 2413000 w 2413000"/>
              <a:gd name="connsiteY13" fmla="*/ 1536700 h 1536700"/>
              <a:gd name="connsiteX0" fmla="*/ 0 w 2413000"/>
              <a:gd name="connsiteY0" fmla="*/ 0 h 1536700"/>
              <a:gd name="connsiteX1" fmla="*/ 177800 w 2413000"/>
              <a:gd name="connsiteY1" fmla="*/ 12700 h 1536700"/>
              <a:gd name="connsiteX2" fmla="*/ 207962 w 2413000"/>
              <a:gd name="connsiteY2" fmla="*/ 300831 h 1536700"/>
              <a:gd name="connsiteX3" fmla="*/ 264319 w 2413000"/>
              <a:gd name="connsiteY3" fmla="*/ 296068 h 1536700"/>
              <a:gd name="connsiteX4" fmla="*/ 270669 w 2413000"/>
              <a:gd name="connsiteY4" fmla="*/ 368300 h 1536700"/>
              <a:gd name="connsiteX5" fmla="*/ 279400 w 2413000"/>
              <a:gd name="connsiteY5" fmla="*/ 406400 h 1536700"/>
              <a:gd name="connsiteX6" fmla="*/ 342900 w 2413000"/>
              <a:gd name="connsiteY6" fmla="*/ 469900 h 1536700"/>
              <a:gd name="connsiteX7" fmla="*/ 647700 w 2413000"/>
              <a:gd name="connsiteY7" fmla="*/ 685800 h 1536700"/>
              <a:gd name="connsiteX8" fmla="*/ 850900 w 2413000"/>
              <a:gd name="connsiteY8" fmla="*/ 800100 h 1536700"/>
              <a:gd name="connsiteX9" fmla="*/ 1016000 w 2413000"/>
              <a:gd name="connsiteY9" fmla="*/ 1092200 h 1536700"/>
              <a:gd name="connsiteX10" fmla="*/ 1104900 w 2413000"/>
              <a:gd name="connsiteY10" fmla="*/ 1219200 h 1536700"/>
              <a:gd name="connsiteX11" fmla="*/ 1371600 w 2413000"/>
              <a:gd name="connsiteY11" fmla="*/ 1333500 h 1536700"/>
              <a:gd name="connsiteX12" fmla="*/ 2413000 w 2413000"/>
              <a:gd name="connsiteY12" fmla="*/ 1536700 h 1536700"/>
              <a:gd name="connsiteX0" fmla="*/ 0 w 2413000"/>
              <a:gd name="connsiteY0" fmla="*/ 0 h 1536700"/>
              <a:gd name="connsiteX1" fmla="*/ 177800 w 2413000"/>
              <a:gd name="connsiteY1" fmla="*/ 12700 h 1536700"/>
              <a:gd name="connsiteX2" fmla="*/ 207962 w 2413000"/>
              <a:gd name="connsiteY2" fmla="*/ 300831 h 1536700"/>
              <a:gd name="connsiteX3" fmla="*/ 264319 w 2413000"/>
              <a:gd name="connsiteY3" fmla="*/ 296068 h 1536700"/>
              <a:gd name="connsiteX4" fmla="*/ 254000 w 2413000"/>
              <a:gd name="connsiteY4" fmla="*/ 354012 h 1536700"/>
              <a:gd name="connsiteX5" fmla="*/ 279400 w 2413000"/>
              <a:gd name="connsiteY5" fmla="*/ 406400 h 1536700"/>
              <a:gd name="connsiteX6" fmla="*/ 342900 w 2413000"/>
              <a:gd name="connsiteY6" fmla="*/ 469900 h 1536700"/>
              <a:gd name="connsiteX7" fmla="*/ 647700 w 2413000"/>
              <a:gd name="connsiteY7" fmla="*/ 685800 h 1536700"/>
              <a:gd name="connsiteX8" fmla="*/ 850900 w 2413000"/>
              <a:gd name="connsiteY8" fmla="*/ 800100 h 1536700"/>
              <a:gd name="connsiteX9" fmla="*/ 1016000 w 2413000"/>
              <a:gd name="connsiteY9" fmla="*/ 1092200 h 1536700"/>
              <a:gd name="connsiteX10" fmla="*/ 1104900 w 2413000"/>
              <a:gd name="connsiteY10" fmla="*/ 1219200 h 1536700"/>
              <a:gd name="connsiteX11" fmla="*/ 1371600 w 2413000"/>
              <a:gd name="connsiteY11" fmla="*/ 1333500 h 1536700"/>
              <a:gd name="connsiteX12" fmla="*/ 2413000 w 2413000"/>
              <a:gd name="connsiteY12" fmla="*/ 1536700 h 1536700"/>
              <a:gd name="connsiteX0" fmla="*/ 0 w 2413000"/>
              <a:gd name="connsiteY0" fmla="*/ 0 h 1536700"/>
              <a:gd name="connsiteX1" fmla="*/ 177800 w 2413000"/>
              <a:gd name="connsiteY1" fmla="*/ 12700 h 1536700"/>
              <a:gd name="connsiteX2" fmla="*/ 207962 w 2413000"/>
              <a:gd name="connsiteY2" fmla="*/ 300831 h 1536700"/>
              <a:gd name="connsiteX3" fmla="*/ 264319 w 2413000"/>
              <a:gd name="connsiteY3" fmla="*/ 296068 h 1536700"/>
              <a:gd name="connsiteX4" fmla="*/ 254000 w 2413000"/>
              <a:gd name="connsiteY4" fmla="*/ 354012 h 1536700"/>
              <a:gd name="connsiteX5" fmla="*/ 296068 w 2413000"/>
              <a:gd name="connsiteY5" fmla="*/ 387350 h 1536700"/>
              <a:gd name="connsiteX6" fmla="*/ 342900 w 2413000"/>
              <a:gd name="connsiteY6" fmla="*/ 469900 h 1536700"/>
              <a:gd name="connsiteX7" fmla="*/ 647700 w 2413000"/>
              <a:gd name="connsiteY7" fmla="*/ 685800 h 1536700"/>
              <a:gd name="connsiteX8" fmla="*/ 850900 w 2413000"/>
              <a:gd name="connsiteY8" fmla="*/ 800100 h 1536700"/>
              <a:gd name="connsiteX9" fmla="*/ 1016000 w 2413000"/>
              <a:gd name="connsiteY9" fmla="*/ 1092200 h 1536700"/>
              <a:gd name="connsiteX10" fmla="*/ 1104900 w 2413000"/>
              <a:gd name="connsiteY10" fmla="*/ 1219200 h 1536700"/>
              <a:gd name="connsiteX11" fmla="*/ 1371600 w 2413000"/>
              <a:gd name="connsiteY11" fmla="*/ 1333500 h 1536700"/>
              <a:gd name="connsiteX12" fmla="*/ 2413000 w 2413000"/>
              <a:gd name="connsiteY12" fmla="*/ 1536700 h 1536700"/>
              <a:gd name="connsiteX0" fmla="*/ 0 w 2413000"/>
              <a:gd name="connsiteY0" fmla="*/ 0 h 1536700"/>
              <a:gd name="connsiteX1" fmla="*/ 177800 w 2413000"/>
              <a:gd name="connsiteY1" fmla="*/ 12700 h 1536700"/>
              <a:gd name="connsiteX2" fmla="*/ 207962 w 2413000"/>
              <a:gd name="connsiteY2" fmla="*/ 300831 h 1536700"/>
              <a:gd name="connsiteX3" fmla="*/ 264319 w 2413000"/>
              <a:gd name="connsiteY3" fmla="*/ 296068 h 1536700"/>
              <a:gd name="connsiteX4" fmla="*/ 254000 w 2413000"/>
              <a:gd name="connsiteY4" fmla="*/ 354012 h 1536700"/>
              <a:gd name="connsiteX5" fmla="*/ 296068 w 2413000"/>
              <a:gd name="connsiteY5" fmla="*/ 387350 h 1536700"/>
              <a:gd name="connsiteX6" fmla="*/ 350044 w 2413000"/>
              <a:gd name="connsiteY6" fmla="*/ 467519 h 1536700"/>
              <a:gd name="connsiteX7" fmla="*/ 647700 w 2413000"/>
              <a:gd name="connsiteY7" fmla="*/ 685800 h 1536700"/>
              <a:gd name="connsiteX8" fmla="*/ 850900 w 2413000"/>
              <a:gd name="connsiteY8" fmla="*/ 800100 h 1536700"/>
              <a:gd name="connsiteX9" fmla="*/ 1016000 w 2413000"/>
              <a:gd name="connsiteY9" fmla="*/ 1092200 h 1536700"/>
              <a:gd name="connsiteX10" fmla="*/ 1104900 w 2413000"/>
              <a:gd name="connsiteY10" fmla="*/ 1219200 h 1536700"/>
              <a:gd name="connsiteX11" fmla="*/ 1371600 w 2413000"/>
              <a:gd name="connsiteY11" fmla="*/ 1333500 h 1536700"/>
              <a:gd name="connsiteX12" fmla="*/ 2413000 w 2413000"/>
              <a:gd name="connsiteY12" fmla="*/ 1536700 h 1536700"/>
              <a:gd name="connsiteX0" fmla="*/ 0 w 2413000"/>
              <a:gd name="connsiteY0" fmla="*/ 0 h 1536700"/>
              <a:gd name="connsiteX1" fmla="*/ 177800 w 2413000"/>
              <a:gd name="connsiteY1" fmla="*/ 12700 h 1536700"/>
              <a:gd name="connsiteX2" fmla="*/ 207962 w 2413000"/>
              <a:gd name="connsiteY2" fmla="*/ 300831 h 1536700"/>
              <a:gd name="connsiteX3" fmla="*/ 264319 w 2413000"/>
              <a:gd name="connsiteY3" fmla="*/ 296068 h 1536700"/>
              <a:gd name="connsiteX4" fmla="*/ 254000 w 2413000"/>
              <a:gd name="connsiteY4" fmla="*/ 354012 h 1536700"/>
              <a:gd name="connsiteX5" fmla="*/ 296068 w 2413000"/>
              <a:gd name="connsiteY5" fmla="*/ 387350 h 1536700"/>
              <a:gd name="connsiteX6" fmla="*/ 350044 w 2413000"/>
              <a:gd name="connsiteY6" fmla="*/ 467519 h 1536700"/>
              <a:gd name="connsiteX7" fmla="*/ 564356 w 2413000"/>
              <a:gd name="connsiteY7" fmla="*/ 652462 h 1536700"/>
              <a:gd name="connsiteX8" fmla="*/ 850900 w 2413000"/>
              <a:gd name="connsiteY8" fmla="*/ 800100 h 1536700"/>
              <a:gd name="connsiteX9" fmla="*/ 1016000 w 2413000"/>
              <a:gd name="connsiteY9" fmla="*/ 1092200 h 1536700"/>
              <a:gd name="connsiteX10" fmla="*/ 1104900 w 2413000"/>
              <a:gd name="connsiteY10" fmla="*/ 1219200 h 1536700"/>
              <a:gd name="connsiteX11" fmla="*/ 1371600 w 2413000"/>
              <a:gd name="connsiteY11" fmla="*/ 1333500 h 1536700"/>
              <a:gd name="connsiteX12" fmla="*/ 2413000 w 2413000"/>
              <a:gd name="connsiteY12" fmla="*/ 1536700 h 1536700"/>
              <a:gd name="connsiteX0" fmla="*/ 0 w 2413000"/>
              <a:gd name="connsiteY0" fmla="*/ 0 h 1536700"/>
              <a:gd name="connsiteX1" fmla="*/ 177800 w 2413000"/>
              <a:gd name="connsiteY1" fmla="*/ 12700 h 1536700"/>
              <a:gd name="connsiteX2" fmla="*/ 207962 w 2413000"/>
              <a:gd name="connsiteY2" fmla="*/ 300831 h 1536700"/>
              <a:gd name="connsiteX3" fmla="*/ 264319 w 2413000"/>
              <a:gd name="connsiteY3" fmla="*/ 296068 h 1536700"/>
              <a:gd name="connsiteX4" fmla="*/ 254000 w 2413000"/>
              <a:gd name="connsiteY4" fmla="*/ 354012 h 1536700"/>
              <a:gd name="connsiteX5" fmla="*/ 296068 w 2413000"/>
              <a:gd name="connsiteY5" fmla="*/ 387350 h 1536700"/>
              <a:gd name="connsiteX6" fmla="*/ 350044 w 2413000"/>
              <a:gd name="connsiteY6" fmla="*/ 467519 h 1536700"/>
              <a:gd name="connsiteX7" fmla="*/ 564356 w 2413000"/>
              <a:gd name="connsiteY7" fmla="*/ 652462 h 1536700"/>
              <a:gd name="connsiteX8" fmla="*/ 722312 w 2413000"/>
              <a:gd name="connsiteY8" fmla="*/ 747712 h 1536700"/>
              <a:gd name="connsiteX9" fmla="*/ 1016000 w 2413000"/>
              <a:gd name="connsiteY9" fmla="*/ 1092200 h 1536700"/>
              <a:gd name="connsiteX10" fmla="*/ 1104900 w 2413000"/>
              <a:gd name="connsiteY10" fmla="*/ 1219200 h 1536700"/>
              <a:gd name="connsiteX11" fmla="*/ 1371600 w 2413000"/>
              <a:gd name="connsiteY11" fmla="*/ 1333500 h 1536700"/>
              <a:gd name="connsiteX12" fmla="*/ 2413000 w 2413000"/>
              <a:gd name="connsiteY12" fmla="*/ 1536700 h 1536700"/>
              <a:gd name="connsiteX0" fmla="*/ 0 w 2413000"/>
              <a:gd name="connsiteY0" fmla="*/ 0 h 1536700"/>
              <a:gd name="connsiteX1" fmla="*/ 177800 w 2413000"/>
              <a:gd name="connsiteY1" fmla="*/ 12700 h 1536700"/>
              <a:gd name="connsiteX2" fmla="*/ 207962 w 2413000"/>
              <a:gd name="connsiteY2" fmla="*/ 300831 h 1536700"/>
              <a:gd name="connsiteX3" fmla="*/ 264319 w 2413000"/>
              <a:gd name="connsiteY3" fmla="*/ 296068 h 1536700"/>
              <a:gd name="connsiteX4" fmla="*/ 254000 w 2413000"/>
              <a:gd name="connsiteY4" fmla="*/ 354012 h 1536700"/>
              <a:gd name="connsiteX5" fmla="*/ 296068 w 2413000"/>
              <a:gd name="connsiteY5" fmla="*/ 387350 h 1536700"/>
              <a:gd name="connsiteX6" fmla="*/ 350044 w 2413000"/>
              <a:gd name="connsiteY6" fmla="*/ 467519 h 1536700"/>
              <a:gd name="connsiteX7" fmla="*/ 564356 w 2413000"/>
              <a:gd name="connsiteY7" fmla="*/ 652462 h 1536700"/>
              <a:gd name="connsiteX8" fmla="*/ 722312 w 2413000"/>
              <a:gd name="connsiteY8" fmla="*/ 747712 h 1536700"/>
              <a:gd name="connsiteX9" fmla="*/ 862013 w 2413000"/>
              <a:gd name="connsiteY9" fmla="*/ 906463 h 1536700"/>
              <a:gd name="connsiteX10" fmla="*/ 1016000 w 2413000"/>
              <a:gd name="connsiteY10" fmla="*/ 1092200 h 1536700"/>
              <a:gd name="connsiteX11" fmla="*/ 1104900 w 2413000"/>
              <a:gd name="connsiteY11" fmla="*/ 1219200 h 1536700"/>
              <a:gd name="connsiteX12" fmla="*/ 1371600 w 2413000"/>
              <a:gd name="connsiteY12" fmla="*/ 1333500 h 1536700"/>
              <a:gd name="connsiteX13" fmla="*/ 2413000 w 2413000"/>
              <a:gd name="connsiteY13" fmla="*/ 1536700 h 1536700"/>
              <a:gd name="connsiteX0" fmla="*/ 0 w 2413000"/>
              <a:gd name="connsiteY0" fmla="*/ 0 h 1536700"/>
              <a:gd name="connsiteX1" fmla="*/ 177800 w 2413000"/>
              <a:gd name="connsiteY1" fmla="*/ 12700 h 1536700"/>
              <a:gd name="connsiteX2" fmla="*/ 207962 w 2413000"/>
              <a:gd name="connsiteY2" fmla="*/ 300831 h 1536700"/>
              <a:gd name="connsiteX3" fmla="*/ 264319 w 2413000"/>
              <a:gd name="connsiteY3" fmla="*/ 296068 h 1536700"/>
              <a:gd name="connsiteX4" fmla="*/ 254000 w 2413000"/>
              <a:gd name="connsiteY4" fmla="*/ 354012 h 1536700"/>
              <a:gd name="connsiteX5" fmla="*/ 296068 w 2413000"/>
              <a:gd name="connsiteY5" fmla="*/ 387350 h 1536700"/>
              <a:gd name="connsiteX6" fmla="*/ 350044 w 2413000"/>
              <a:gd name="connsiteY6" fmla="*/ 467519 h 1536700"/>
              <a:gd name="connsiteX7" fmla="*/ 564356 w 2413000"/>
              <a:gd name="connsiteY7" fmla="*/ 652462 h 1536700"/>
              <a:gd name="connsiteX8" fmla="*/ 722312 w 2413000"/>
              <a:gd name="connsiteY8" fmla="*/ 747712 h 1536700"/>
              <a:gd name="connsiteX9" fmla="*/ 892969 w 2413000"/>
              <a:gd name="connsiteY9" fmla="*/ 839788 h 1536700"/>
              <a:gd name="connsiteX10" fmla="*/ 1016000 w 2413000"/>
              <a:gd name="connsiteY10" fmla="*/ 1092200 h 1536700"/>
              <a:gd name="connsiteX11" fmla="*/ 1104900 w 2413000"/>
              <a:gd name="connsiteY11" fmla="*/ 1219200 h 1536700"/>
              <a:gd name="connsiteX12" fmla="*/ 1371600 w 2413000"/>
              <a:gd name="connsiteY12" fmla="*/ 1333500 h 1536700"/>
              <a:gd name="connsiteX13" fmla="*/ 2413000 w 2413000"/>
              <a:gd name="connsiteY13" fmla="*/ 1536700 h 1536700"/>
              <a:gd name="connsiteX0" fmla="*/ 0 w 2443956"/>
              <a:gd name="connsiteY0" fmla="*/ 0 h 1534319"/>
              <a:gd name="connsiteX1" fmla="*/ 177800 w 2443956"/>
              <a:gd name="connsiteY1" fmla="*/ 12700 h 1534319"/>
              <a:gd name="connsiteX2" fmla="*/ 207962 w 2443956"/>
              <a:gd name="connsiteY2" fmla="*/ 300831 h 1534319"/>
              <a:gd name="connsiteX3" fmla="*/ 264319 w 2443956"/>
              <a:gd name="connsiteY3" fmla="*/ 296068 h 1534319"/>
              <a:gd name="connsiteX4" fmla="*/ 254000 w 2443956"/>
              <a:gd name="connsiteY4" fmla="*/ 354012 h 1534319"/>
              <a:gd name="connsiteX5" fmla="*/ 296068 w 2443956"/>
              <a:gd name="connsiteY5" fmla="*/ 387350 h 1534319"/>
              <a:gd name="connsiteX6" fmla="*/ 350044 w 2443956"/>
              <a:gd name="connsiteY6" fmla="*/ 467519 h 1534319"/>
              <a:gd name="connsiteX7" fmla="*/ 564356 w 2443956"/>
              <a:gd name="connsiteY7" fmla="*/ 652462 h 1534319"/>
              <a:gd name="connsiteX8" fmla="*/ 722312 w 2443956"/>
              <a:gd name="connsiteY8" fmla="*/ 747712 h 1534319"/>
              <a:gd name="connsiteX9" fmla="*/ 892969 w 2443956"/>
              <a:gd name="connsiteY9" fmla="*/ 839788 h 1534319"/>
              <a:gd name="connsiteX10" fmla="*/ 1016000 w 2443956"/>
              <a:gd name="connsiteY10" fmla="*/ 1092200 h 1534319"/>
              <a:gd name="connsiteX11" fmla="*/ 1104900 w 2443956"/>
              <a:gd name="connsiteY11" fmla="*/ 1219200 h 1534319"/>
              <a:gd name="connsiteX12" fmla="*/ 1371600 w 2443956"/>
              <a:gd name="connsiteY12" fmla="*/ 1333500 h 1534319"/>
              <a:gd name="connsiteX13" fmla="*/ 2443956 w 2443956"/>
              <a:gd name="connsiteY13" fmla="*/ 1534319 h 1534319"/>
              <a:gd name="connsiteX0" fmla="*/ 0 w 2443956"/>
              <a:gd name="connsiteY0" fmla="*/ 0 h 1534319"/>
              <a:gd name="connsiteX1" fmla="*/ 177800 w 2443956"/>
              <a:gd name="connsiteY1" fmla="*/ 12700 h 1534319"/>
              <a:gd name="connsiteX2" fmla="*/ 207962 w 2443956"/>
              <a:gd name="connsiteY2" fmla="*/ 300831 h 1534319"/>
              <a:gd name="connsiteX3" fmla="*/ 264319 w 2443956"/>
              <a:gd name="connsiteY3" fmla="*/ 296068 h 1534319"/>
              <a:gd name="connsiteX4" fmla="*/ 254000 w 2443956"/>
              <a:gd name="connsiteY4" fmla="*/ 354012 h 1534319"/>
              <a:gd name="connsiteX5" fmla="*/ 296068 w 2443956"/>
              <a:gd name="connsiteY5" fmla="*/ 387350 h 1534319"/>
              <a:gd name="connsiteX6" fmla="*/ 350044 w 2443956"/>
              <a:gd name="connsiteY6" fmla="*/ 467519 h 1534319"/>
              <a:gd name="connsiteX7" fmla="*/ 564356 w 2443956"/>
              <a:gd name="connsiteY7" fmla="*/ 652462 h 1534319"/>
              <a:gd name="connsiteX8" fmla="*/ 722312 w 2443956"/>
              <a:gd name="connsiteY8" fmla="*/ 747712 h 1534319"/>
              <a:gd name="connsiteX9" fmla="*/ 892969 w 2443956"/>
              <a:gd name="connsiteY9" fmla="*/ 839788 h 1534319"/>
              <a:gd name="connsiteX10" fmla="*/ 1016000 w 2443956"/>
              <a:gd name="connsiteY10" fmla="*/ 1092200 h 1534319"/>
              <a:gd name="connsiteX11" fmla="*/ 1104900 w 2443956"/>
              <a:gd name="connsiteY11" fmla="*/ 1219200 h 1534319"/>
              <a:gd name="connsiteX12" fmla="*/ 1371600 w 2443956"/>
              <a:gd name="connsiteY12" fmla="*/ 1333500 h 1534319"/>
              <a:gd name="connsiteX13" fmla="*/ 2443956 w 2443956"/>
              <a:gd name="connsiteY13" fmla="*/ 1534319 h 1534319"/>
              <a:gd name="connsiteX0" fmla="*/ 0 w 2443956"/>
              <a:gd name="connsiteY0" fmla="*/ 0 h 1534319"/>
              <a:gd name="connsiteX1" fmla="*/ 177800 w 2443956"/>
              <a:gd name="connsiteY1" fmla="*/ 12700 h 1534319"/>
              <a:gd name="connsiteX2" fmla="*/ 207962 w 2443956"/>
              <a:gd name="connsiteY2" fmla="*/ 300831 h 1534319"/>
              <a:gd name="connsiteX3" fmla="*/ 264319 w 2443956"/>
              <a:gd name="connsiteY3" fmla="*/ 296068 h 1534319"/>
              <a:gd name="connsiteX4" fmla="*/ 254000 w 2443956"/>
              <a:gd name="connsiteY4" fmla="*/ 354012 h 1534319"/>
              <a:gd name="connsiteX5" fmla="*/ 296068 w 2443956"/>
              <a:gd name="connsiteY5" fmla="*/ 387350 h 1534319"/>
              <a:gd name="connsiteX6" fmla="*/ 350044 w 2443956"/>
              <a:gd name="connsiteY6" fmla="*/ 467519 h 1534319"/>
              <a:gd name="connsiteX7" fmla="*/ 564356 w 2443956"/>
              <a:gd name="connsiteY7" fmla="*/ 652462 h 1534319"/>
              <a:gd name="connsiteX8" fmla="*/ 722312 w 2443956"/>
              <a:gd name="connsiteY8" fmla="*/ 747712 h 1534319"/>
              <a:gd name="connsiteX9" fmla="*/ 892969 w 2443956"/>
              <a:gd name="connsiteY9" fmla="*/ 839788 h 1534319"/>
              <a:gd name="connsiteX10" fmla="*/ 1016000 w 2443956"/>
              <a:gd name="connsiteY10" fmla="*/ 1092200 h 1534319"/>
              <a:gd name="connsiteX11" fmla="*/ 1104900 w 2443956"/>
              <a:gd name="connsiteY11" fmla="*/ 1219200 h 1534319"/>
              <a:gd name="connsiteX12" fmla="*/ 1371600 w 2443956"/>
              <a:gd name="connsiteY12" fmla="*/ 1333500 h 1534319"/>
              <a:gd name="connsiteX13" fmla="*/ 2443956 w 2443956"/>
              <a:gd name="connsiteY13" fmla="*/ 1534319 h 1534319"/>
              <a:gd name="connsiteX0" fmla="*/ 0 w 2443956"/>
              <a:gd name="connsiteY0" fmla="*/ 0 h 1534319"/>
              <a:gd name="connsiteX1" fmla="*/ 177800 w 2443956"/>
              <a:gd name="connsiteY1" fmla="*/ 12700 h 1534319"/>
              <a:gd name="connsiteX2" fmla="*/ 207962 w 2443956"/>
              <a:gd name="connsiteY2" fmla="*/ 300831 h 1534319"/>
              <a:gd name="connsiteX3" fmla="*/ 264319 w 2443956"/>
              <a:gd name="connsiteY3" fmla="*/ 296068 h 1534319"/>
              <a:gd name="connsiteX4" fmla="*/ 254000 w 2443956"/>
              <a:gd name="connsiteY4" fmla="*/ 354012 h 1534319"/>
              <a:gd name="connsiteX5" fmla="*/ 296068 w 2443956"/>
              <a:gd name="connsiteY5" fmla="*/ 387350 h 1534319"/>
              <a:gd name="connsiteX6" fmla="*/ 350044 w 2443956"/>
              <a:gd name="connsiteY6" fmla="*/ 467519 h 1534319"/>
              <a:gd name="connsiteX7" fmla="*/ 564356 w 2443956"/>
              <a:gd name="connsiteY7" fmla="*/ 652462 h 1534319"/>
              <a:gd name="connsiteX8" fmla="*/ 722312 w 2443956"/>
              <a:gd name="connsiteY8" fmla="*/ 747712 h 1534319"/>
              <a:gd name="connsiteX9" fmla="*/ 892969 w 2443956"/>
              <a:gd name="connsiteY9" fmla="*/ 839788 h 1534319"/>
              <a:gd name="connsiteX10" fmla="*/ 1016000 w 2443956"/>
              <a:gd name="connsiteY10" fmla="*/ 1092200 h 1534319"/>
              <a:gd name="connsiteX11" fmla="*/ 1104900 w 2443956"/>
              <a:gd name="connsiteY11" fmla="*/ 1219200 h 1534319"/>
              <a:gd name="connsiteX12" fmla="*/ 1371600 w 2443956"/>
              <a:gd name="connsiteY12" fmla="*/ 1333500 h 1534319"/>
              <a:gd name="connsiteX13" fmla="*/ 2443956 w 2443956"/>
              <a:gd name="connsiteY13" fmla="*/ 1534319 h 1534319"/>
              <a:gd name="connsiteX0" fmla="*/ 0 w 2443956"/>
              <a:gd name="connsiteY0" fmla="*/ 0 h 1534319"/>
              <a:gd name="connsiteX1" fmla="*/ 177800 w 2443956"/>
              <a:gd name="connsiteY1" fmla="*/ 12700 h 1534319"/>
              <a:gd name="connsiteX2" fmla="*/ 207962 w 2443956"/>
              <a:gd name="connsiteY2" fmla="*/ 300831 h 1534319"/>
              <a:gd name="connsiteX3" fmla="*/ 264319 w 2443956"/>
              <a:gd name="connsiteY3" fmla="*/ 296068 h 1534319"/>
              <a:gd name="connsiteX4" fmla="*/ 254000 w 2443956"/>
              <a:gd name="connsiteY4" fmla="*/ 354012 h 1534319"/>
              <a:gd name="connsiteX5" fmla="*/ 296068 w 2443956"/>
              <a:gd name="connsiteY5" fmla="*/ 387350 h 1534319"/>
              <a:gd name="connsiteX6" fmla="*/ 350044 w 2443956"/>
              <a:gd name="connsiteY6" fmla="*/ 467519 h 1534319"/>
              <a:gd name="connsiteX7" fmla="*/ 564356 w 2443956"/>
              <a:gd name="connsiteY7" fmla="*/ 652462 h 1534319"/>
              <a:gd name="connsiteX8" fmla="*/ 722312 w 2443956"/>
              <a:gd name="connsiteY8" fmla="*/ 747712 h 1534319"/>
              <a:gd name="connsiteX9" fmla="*/ 892969 w 2443956"/>
              <a:gd name="connsiteY9" fmla="*/ 839788 h 1534319"/>
              <a:gd name="connsiteX10" fmla="*/ 1016000 w 2443956"/>
              <a:gd name="connsiteY10" fmla="*/ 1092200 h 1534319"/>
              <a:gd name="connsiteX11" fmla="*/ 1104900 w 2443956"/>
              <a:gd name="connsiteY11" fmla="*/ 1219200 h 1534319"/>
              <a:gd name="connsiteX12" fmla="*/ 1371600 w 2443956"/>
              <a:gd name="connsiteY12" fmla="*/ 1333500 h 1534319"/>
              <a:gd name="connsiteX13" fmla="*/ 2443956 w 2443956"/>
              <a:gd name="connsiteY13" fmla="*/ 1534319 h 1534319"/>
              <a:gd name="connsiteX0" fmla="*/ 0 w 2443956"/>
              <a:gd name="connsiteY0" fmla="*/ 0 h 1534319"/>
              <a:gd name="connsiteX1" fmla="*/ 177800 w 2443956"/>
              <a:gd name="connsiteY1" fmla="*/ 12700 h 1534319"/>
              <a:gd name="connsiteX2" fmla="*/ 207962 w 2443956"/>
              <a:gd name="connsiteY2" fmla="*/ 300831 h 1534319"/>
              <a:gd name="connsiteX3" fmla="*/ 264319 w 2443956"/>
              <a:gd name="connsiteY3" fmla="*/ 296068 h 1534319"/>
              <a:gd name="connsiteX4" fmla="*/ 254000 w 2443956"/>
              <a:gd name="connsiteY4" fmla="*/ 354012 h 1534319"/>
              <a:gd name="connsiteX5" fmla="*/ 296068 w 2443956"/>
              <a:gd name="connsiteY5" fmla="*/ 387350 h 1534319"/>
              <a:gd name="connsiteX6" fmla="*/ 350044 w 2443956"/>
              <a:gd name="connsiteY6" fmla="*/ 467519 h 1534319"/>
              <a:gd name="connsiteX7" fmla="*/ 564356 w 2443956"/>
              <a:gd name="connsiteY7" fmla="*/ 652462 h 1534319"/>
              <a:gd name="connsiteX8" fmla="*/ 722312 w 2443956"/>
              <a:gd name="connsiteY8" fmla="*/ 747712 h 1534319"/>
              <a:gd name="connsiteX9" fmla="*/ 892969 w 2443956"/>
              <a:gd name="connsiteY9" fmla="*/ 839788 h 1534319"/>
              <a:gd name="connsiteX10" fmla="*/ 1016000 w 2443956"/>
              <a:gd name="connsiteY10" fmla="*/ 1092200 h 1534319"/>
              <a:gd name="connsiteX11" fmla="*/ 1104900 w 2443956"/>
              <a:gd name="connsiteY11" fmla="*/ 1219200 h 1534319"/>
              <a:gd name="connsiteX12" fmla="*/ 1371600 w 2443956"/>
              <a:gd name="connsiteY12" fmla="*/ 1333500 h 1534319"/>
              <a:gd name="connsiteX13" fmla="*/ 2443956 w 2443956"/>
              <a:gd name="connsiteY13" fmla="*/ 1534319 h 1534319"/>
              <a:gd name="connsiteX0" fmla="*/ 0 w 2443956"/>
              <a:gd name="connsiteY0" fmla="*/ 0 h 1534319"/>
              <a:gd name="connsiteX1" fmla="*/ 177800 w 2443956"/>
              <a:gd name="connsiteY1" fmla="*/ 12700 h 1534319"/>
              <a:gd name="connsiteX2" fmla="*/ 207962 w 2443956"/>
              <a:gd name="connsiteY2" fmla="*/ 300831 h 1534319"/>
              <a:gd name="connsiteX3" fmla="*/ 264319 w 2443956"/>
              <a:gd name="connsiteY3" fmla="*/ 296068 h 1534319"/>
              <a:gd name="connsiteX4" fmla="*/ 254000 w 2443956"/>
              <a:gd name="connsiteY4" fmla="*/ 354012 h 1534319"/>
              <a:gd name="connsiteX5" fmla="*/ 296068 w 2443956"/>
              <a:gd name="connsiteY5" fmla="*/ 387350 h 1534319"/>
              <a:gd name="connsiteX6" fmla="*/ 350044 w 2443956"/>
              <a:gd name="connsiteY6" fmla="*/ 467519 h 1534319"/>
              <a:gd name="connsiteX7" fmla="*/ 564356 w 2443956"/>
              <a:gd name="connsiteY7" fmla="*/ 652462 h 1534319"/>
              <a:gd name="connsiteX8" fmla="*/ 722312 w 2443956"/>
              <a:gd name="connsiteY8" fmla="*/ 747712 h 1534319"/>
              <a:gd name="connsiteX9" fmla="*/ 892969 w 2443956"/>
              <a:gd name="connsiteY9" fmla="*/ 839788 h 1534319"/>
              <a:gd name="connsiteX10" fmla="*/ 1016000 w 2443956"/>
              <a:gd name="connsiteY10" fmla="*/ 1092200 h 1534319"/>
              <a:gd name="connsiteX11" fmla="*/ 1104900 w 2443956"/>
              <a:gd name="connsiteY11" fmla="*/ 1219200 h 1534319"/>
              <a:gd name="connsiteX12" fmla="*/ 1366838 w 2443956"/>
              <a:gd name="connsiteY12" fmla="*/ 1316832 h 1534319"/>
              <a:gd name="connsiteX13" fmla="*/ 2443956 w 2443956"/>
              <a:gd name="connsiteY13" fmla="*/ 1534319 h 1534319"/>
              <a:gd name="connsiteX0" fmla="*/ 0 w 2443956"/>
              <a:gd name="connsiteY0" fmla="*/ 0 h 1534319"/>
              <a:gd name="connsiteX1" fmla="*/ 177800 w 2443956"/>
              <a:gd name="connsiteY1" fmla="*/ 12700 h 1534319"/>
              <a:gd name="connsiteX2" fmla="*/ 207962 w 2443956"/>
              <a:gd name="connsiteY2" fmla="*/ 300831 h 1534319"/>
              <a:gd name="connsiteX3" fmla="*/ 264319 w 2443956"/>
              <a:gd name="connsiteY3" fmla="*/ 296068 h 1534319"/>
              <a:gd name="connsiteX4" fmla="*/ 254000 w 2443956"/>
              <a:gd name="connsiteY4" fmla="*/ 354012 h 1534319"/>
              <a:gd name="connsiteX5" fmla="*/ 296068 w 2443956"/>
              <a:gd name="connsiteY5" fmla="*/ 387350 h 1534319"/>
              <a:gd name="connsiteX6" fmla="*/ 350044 w 2443956"/>
              <a:gd name="connsiteY6" fmla="*/ 467519 h 1534319"/>
              <a:gd name="connsiteX7" fmla="*/ 564356 w 2443956"/>
              <a:gd name="connsiteY7" fmla="*/ 652462 h 1534319"/>
              <a:gd name="connsiteX8" fmla="*/ 722312 w 2443956"/>
              <a:gd name="connsiteY8" fmla="*/ 747712 h 1534319"/>
              <a:gd name="connsiteX9" fmla="*/ 892969 w 2443956"/>
              <a:gd name="connsiteY9" fmla="*/ 839788 h 1534319"/>
              <a:gd name="connsiteX10" fmla="*/ 1016000 w 2443956"/>
              <a:gd name="connsiteY10" fmla="*/ 1092200 h 1534319"/>
              <a:gd name="connsiteX11" fmla="*/ 1104900 w 2443956"/>
              <a:gd name="connsiteY11" fmla="*/ 1219200 h 1534319"/>
              <a:gd name="connsiteX12" fmla="*/ 1366838 w 2443956"/>
              <a:gd name="connsiteY12" fmla="*/ 1316832 h 1534319"/>
              <a:gd name="connsiteX13" fmla="*/ 2443956 w 2443956"/>
              <a:gd name="connsiteY13" fmla="*/ 1534319 h 1534319"/>
              <a:gd name="connsiteX0" fmla="*/ 0 w 2443956"/>
              <a:gd name="connsiteY0" fmla="*/ 0 h 1534319"/>
              <a:gd name="connsiteX1" fmla="*/ 177800 w 2443956"/>
              <a:gd name="connsiteY1" fmla="*/ 12700 h 1534319"/>
              <a:gd name="connsiteX2" fmla="*/ 207962 w 2443956"/>
              <a:gd name="connsiteY2" fmla="*/ 300831 h 1534319"/>
              <a:gd name="connsiteX3" fmla="*/ 264319 w 2443956"/>
              <a:gd name="connsiteY3" fmla="*/ 296068 h 1534319"/>
              <a:gd name="connsiteX4" fmla="*/ 254000 w 2443956"/>
              <a:gd name="connsiteY4" fmla="*/ 354012 h 1534319"/>
              <a:gd name="connsiteX5" fmla="*/ 296068 w 2443956"/>
              <a:gd name="connsiteY5" fmla="*/ 387350 h 1534319"/>
              <a:gd name="connsiteX6" fmla="*/ 350044 w 2443956"/>
              <a:gd name="connsiteY6" fmla="*/ 467519 h 1534319"/>
              <a:gd name="connsiteX7" fmla="*/ 564356 w 2443956"/>
              <a:gd name="connsiteY7" fmla="*/ 652462 h 1534319"/>
              <a:gd name="connsiteX8" fmla="*/ 722312 w 2443956"/>
              <a:gd name="connsiteY8" fmla="*/ 747712 h 1534319"/>
              <a:gd name="connsiteX9" fmla="*/ 892969 w 2443956"/>
              <a:gd name="connsiteY9" fmla="*/ 839788 h 1534319"/>
              <a:gd name="connsiteX10" fmla="*/ 1016000 w 2443956"/>
              <a:gd name="connsiteY10" fmla="*/ 1092200 h 1534319"/>
              <a:gd name="connsiteX11" fmla="*/ 1131094 w 2443956"/>
              <a:gd name="connsiteY11" fmla="*/ 1195388 h 1534319"/>
              <a:gd name="connsiteX12" fmla="*/ 1366838 w 2443956"/>
              <a:gd name="connsiteY12" fmla="*/ 1316832 h 1534319"/>
              <a:gd name="connsiteX13" fmla="*/ 2443956 w 2443956"/>
              <a:gd name="connsiteY13" fmla="*/ 1534319 h 1534319"/>
              <a:gd name="connsiteX0" fmla="*/ 0 w 2443956"/>
              <a:gd name="connsiteY0" fmla="*/ 0 h 1534319"/>
              <a:gd name="connsiteX1" fmla="*/ 177800 w 2443956"/>
              <a:gd name="connsiteY1" fmla="*/ 12700 h 1534319"/>
              <a:gd name="connsiteX2" fmla="*/ 207962 w 2443956"/>
              <a:gd name="connsiteY2" fmla="*/ 300831 h 1534319"/>
              <a:gd name="connsiteX3" fmla="*/ 264319 w 2443956"/>
              <a:gd name="connsiteY3" fmla="*/ 296068 h 1534319"/>
              <a:gd name="connsiteX4" fmla="*/ 254000 w 2443956"/>
              <a:gd name="connsiteY4" fmla="*/ 354012 h 1534319"/>
              <a:gd name="connsiteX5" fmla="*/ 296068 w 2443956"/>
              <a:gd name="connsiteY5" fmla="*/ 387350 h 1534319"/>
              <a:gd name="connsiteX6" fmla="*/ 350044 w 2443956"/>
              <a:gd name="connsiteY6" fmla="*/ 467519 h 1534319"/>
              <a:gd name="connsiteX7" fmla="*/ 564356 w 2443956"/>
              <a:gd name="connsiteY7" fmla="*/ 652462 h 1534319"/>
              <a:gd name="connsiteX8" fmla="*/ 722312 w 2443956"/>
              <a:gd name="connsiteY8" fmla="*/ 747712 h 1534319"/>
              <a:gd name="connsiteX9" fmla="*/ 892969 w 2443956"/>
              <a:gd name="connsiteY9" fmla="*/ 839788 h 1534319"/>
              <a:gd name="connsiteX10" fmla="*/ 1016000 w 2443956"/>
              <a:gd name="connsiteY10" fmla="*/ 1092200 h 1534319"/>
              <a:gd name="connsiteX11" fmla="*/ 1131094 w 2443956"/>
              <a:gd name="connsiteY11" fmla="*/ 1195388 h 1534319"/>
              <a:gd name="connsiteX12" fmla="*/ 1366838 w 2443956"/>
              <a:gd name="connsiteY12" fmla="*/ 1316832 h 1534319"/>
              <a:gd name="connsiteX13" fmla="*/ 2443956 w 2443956"/>
              <a:gd name="connsiteY13" fmla="*/ 1534319 h 1534319"/>
              <a:gd name="connsiteX0" fmla="*/ 0 w 2443956"/>
              <a:gd name="connsiteY0" fmla="*/ 0 h 1534319"/>
              <a:gd name="connsiteX1" fmla="*/ 177800 w 2443956"/>
              <a:gd name="connsiteY1" fmla="*/ 12700 h 1534319"/>
              <a:gd name="connsiteX2" fmla="*/ 207962 w 2443956"/>
              <a:gd name="connsiteY2" fmla="*/ 300831 h 1534319"/>
              <a:gd name="connsiteX3" fmla="*/ 264319 w 2443956"/>
              <a:gd name="connsiteY3" fmla="*/ 296068 h 1534319"/>
              <a:gd name="connsiteX4" fmla="*/ 254000 w 2443956"/>
              <a:gd name="connsiteY4" fmla="*/ 354012 h 1534319"/>
              <a:gd name="connsiteX5" fmla="*/ 296068 w 2443956"/>
              <a:gd name="connsiteY5" fmla="*/ 387350 h 1534319"/>
              <a:gd name="connsiteX6" fmla="*/ 350044 w 2443956"/>
              <a:gd name="connsiteY6" fmla="*/ 467519 h 1534319"/>
              <a:gd name="connsiteX7" fmla="*/ 564356 w 2443956"/>
              <a:gd name="connsiteY7" fmla="*/ 652462 h 1534319"/>
              <a:gd name="connsiteX8" fmla="*/ 722312 w 2443956"/>
              <a:gd name="connsiteY8" fmla="*/ 747712 h 1534319"/>
              <a:gd name="connsiteX9" fmla="*/ 892969 w 2443956"/>
              <a:gd name="connsiteY9" fmla="*/ 839788 h 1534319"/>
              <a:gd name="connsiteX10" fmla="*/ 1016000 w 2443956"/>
              <a:gd name="connsiteY10" fmla="*/ 1092200 h 1534319"/>
              <a:gd name="connsiteX11" fmla="*/ 1131094 w 2443956"/>
              <a:gd name="connsiteY11" fmla="*/ 1195388 h 1534319"/>
              <a:gd name="connsiteX12" fmla="*/ 1366838 w 2443956"/>
              <a:gd name="connsiteY12" fmla="*/ 1316832 h 1534319"/>
              <a:gd name="connsiteX13" fmla="*/ 2443956 w 2443956"/>
              <a:gd name="connsiteY13" fmla="*/ 1534319 h 1534319"/>
              <a:gd name="connsiteX0" fmla="*/ 0 w 2443956"/>
              <a:gd name="connsiteY0" fmla="*/ 0 h 1534319"/>
              <a:gd name="connsiteX1" fmla="*/ 177800 w 2443956"/>
              <a:gd name="connsiteY1" fmla="*/ 12700 h 1534319"/>
              <a:gd name="connsiteX2" fmla="*/ 207962 w 2443956"/>
              <a:gd name="connsiteY2" fmla="*/ 300831 h 1534319"/>
              <a:gd name="connsiteX3" fmla="*/ 264319 w 2443956"/>
              <a:gd name="connsiteY3" fmla="*/ 296068 h 1534319"/>
              <a:gd name="connsiteX4" fmla="*/ 254000 w 2443956"/>
              <a:gd name="connsiteY4" fmla="*/ 354012 h 1534319"/>
              <a:gd name="connsiteX5" fmla="*/ 296068 w 2443956"/>
              <a:gd name="connsiteY5" fmla="*/ 387350 h 1534319"/>
              <a:gd name="connsiteX6" fmla="*/ 350044 w 2443956"/>
              <a:gd name="connsiteY6" fmla="*/ 467519 h 1534319"/>
              <a:gd name="connsiteX7" fmla="*/ 564356 w 2443956"/>
              <a:gd name="connsiteY7" fmla="*/ 652462 h 1534319"/>
              <a:gd name="connsiteX8" fmla="*/ 722312 w 2443956"/>
              <a:gd name="connsiteY8" fmla="*/ 747712 h 1534319"/>
              <a:gd name="connsiteX9" fmla="*/ 892969 w 2443956"/>
              <a:gd name="connsiteY9" fmla="*/ 839788 h 1534319"/>
              <a:gd name="connsiteX10" fmla="*/ 1016000 w 2443956"/>
              <a:gd name="connsiteY10" fmla="*/ 1092200 h 1534319"/>
              <a:gd name="connsiteX11" fmla="*/ 1131094 w 2443956"/>
              <a:gd name="connsiteY11" fmla="*/ 1195388 h 1534319"/>
              <a:gd name="connsiteX12" fmla="*/ 1366838 w 2443956"/>
              <a:gd name="connsiteY12" fmla="*/ 1316832 h 1534319"/>
              <a:gd name="connsiteX13" fmla="*/ 2443956 w 2443956"/>
              <a:gd name="connsiteY13" fmla="*/ 1534319 h 1534319"/>
              <a:gd name="connsiteX0" fmla="*/ 0 w 2443956"/>
              <a:gd name="connsiteY0" fmla="*/ 0 h 1534319"/>
              <a:gd name="connsiteX1" fmla="*/ 177800 w 2443956"/>
              <a:gd name="connsiteY1" fmla="*/ 12700 h 1534319"/>
              <a:gd name="connsiteX2" fmla="*/ 207962 w 2443956"/>
              <a:gd name="connsiteY2" fmla="*/ 300831 h 1534319"/>
              <a:gd name="connsiteX3" fmla="*/ 264319 w 2443956"/>
              <a:gd name="connsiteY3" fmla="*/ 296068 h 1534319"/>
              <a:gd name="connsiteX4" fmla="*/ 254000 w 2443956"/>
              <a:gd name="connsiteY4" fmla="*/ 354012 h 1534319"/>
              <a:gd name="connsiteX5" fmla="*/ 296068 w 2443956"/>
              <a:gd name="connsiteY5" fmla="*/ 387350 h 1534319"/>
              <a:gd name="connsiteX6" fmla="*/ 350044 w 2443956"/>
              <a:gd name="connsiteY6" fmla="*/ 467519 h 1534319"/>
              <a:gd name="connsiteX7" fmla="*/ 564356 w 2443956"/>
              <a:gd name="connsiteY7" fmla="*/ 652462 h 1534319"/>
              <a:gd name="connsiteX8" fmla="*/ 722312 w 2443956"/>
              <a:gd name="connsiteY8" fmla="*/ 747712 h 1534319"/>
              <a:gd name="connsiteX9" fmla="*/ 892969 w 2443956"/>
              <a:gd name="connsiteY9" fmla="*/ 839788 h 1534319"/>
              <a:gd name="connsiteX10" fmla="*/ 1016000 w 2443956"/>
              <a:gd name="connsiteY10" fmla="*/ 1092200 h 1534319"/>
              <a:gd name="connsiteX11" fmla="*/ 1126332 w 2443956"/>
              <a:gd name="connsiteY11" fmla="*/ 1204913 h 1534319"/>
              <a:gd name="connsiteX12" fmla="*/ 1366838 w 2443956"/>
              <a:gd name="connsiteY12" fmla="*/ 1316832 h 1534319"/>
              <a:gd name="connsiteX13" fmla="*/ 2443956 w 2443956"/>
              <a:gd name="connsiteY13" fmla="*/ 1534319 h 1534319"/>
              <a:gd name="connsiteX0" fmla="*/ 0 w 2443956"/>
              <a:gd name="connsiteY0" fmla="*/ 0 h 1534319"/>
              <a:gd name="connsiteX1" fmla="*/ 177800 w 2443956"/>
              <a:gd name="connsiteY1" fmla="*/ 12700 h 1534319"/>
              <a:gd name="connsiteX2" fmla="*/ 207962 w 2443956"/>
              <a:gd name="connsiteY2" fmla="*/ 300831 h 1534319"/>
              <a:gd name="connsiteX3" fmla="*/ 264319 w 2443956"/>
              <a:gd name="connsiteY3" fmla="*/ 296068 h 1534319"/>
              <a:gd name="connsiteX4" fmla="*/ 254000 w 2443956"/>
              <a:gd name="connsiteY4" fmla="*/ 354012 h 1534319"/>
              <a:gd name="connsiteX5" fmla="*/ 296068 w 2443956"/>
              <a:gd name="connsiteY5" fmla="*/ 387350 h 1534319"/>
              <a:gd name="connsiteX6" fmla="*/ 350044 w 2443956"/>
              <a:gd name="connsiteY6" fmla="*/ 467519 h 1534319"/>
              <a:gd name="connsiteX7" fmla="*/ 564356 w 2443956"/>
              <a:gd name="connsiteY7" fmla="*/ 652462 h 1534319"/>
              <a:gd name="connsiteX8" fmla="*/ 722312 w 2443956"/>
              <a:gd name="connsiteY8" fmla="*/ 747712 h 1534319"/>
              <a:gd name="connsiteX9" fmla="*/ 892969 w 2443956"/>
              <a:gd name="connsiteY9" fmla="*/ 839788 h 1534319"/>
              <a:gd name="connsiteX10" fmla="*/ 1016000 w 2443956"/>
              <a:gd name="connsiteY10" fmla="*/ 1092200 h 1534319"/>
              <a:gd name="connsiteX11" fmla="*/ 1126332 w 2443956"/>
              <a:gd name="connsiteY11" fmla="*/ 1204913 h 1534319"/>
              <a:gd name="connsiteX12" fmla="*/ 1366838 w 2443956"/>
              <a:gd name="connsiteY12" fmla="*/ 1316832 h 1534319"/>
              <a:gd name="connsiteX13" fmla="*/ 2443956 w 2443956"/>
              <a:gd name="connsiteY13" fmla="*/ 1534319 h 1534319"/>
              <a:gd name="connsiteX0" fmla="*/ 0 w 2443956"/>
              <a:gd name="connsiteY0" fmla="*/ 0 h 1534319"/>
              <a:gd name="connsiteX1" fmla="*/ 177800 w 2443956"/>
              <a:gd name="connsiteY1" fmla="*/ 12700 h 1534319"/>
              <a:gd name="connsiteX2" fmla="*/ 207962 w 2443956"/>
              <a:gd name="connsiteY2" fmla="*/ 300831 h 1534319"/>
              <a:gd name="connsiteX3" fmla="*/ 264319 w 2443956"/>
              <a:gd name="connsiteY3" fmla="*/ 296068 h 1534319"/>
              <a:gd name="connsiteX4" fmla="*/ 254000 w 2443956"/>
              <a:gd name="connsiteY4" fmla="*/ 354012 h 1534319"/>
              <a:gd name="connsiteX5" fmla="*/ 296068 w 2443956"/>
              <a:gd name="connsiteY5" fmla="*/ 387350 h 1534319"/>
              <a:gd name="connsiteX6" fmla="*/ 350044 w 2443956"/>
              <a:gd name="connsiteY6" fmla="*/ 467519 h 1534319"/>
              <a:gd name="connsiteX7" fmla="*/ 564356 w 2443956"/>
              <a:gd name="connsiteY7" fmla="*/ 652462 h 1534319"/>
              <a:gd name="connsiteX8" fmla="*/ 722312 w 2443956"/>
              <a:gd name="connsiteY8" fmla="*/ 747712 h 1534319"/>
              <a:gd name="connsiteX9" fmla="*/ 892969 w 2443956"/>
              <a:gd name="connsiteY9" fmla="*/ 839788 h 1534319"/>
              <a:gd name="connsiteX10" fmla="*/ 1016000 w 2443956"/>
              <a:gd name="connsiteY10" fmla="*/ 1092200 h 1534319"/>
              <a:gd name="connsiteX11" fmla="*/ 1126332 w 2443956"/>
              <a:gd name="connsiteY11" fmla="*/ 1204913 h 1534319"/>
              <a:gd name="connsiteX12" fmla="*/ 1366838 w 2443956"/>
              <a:gd name="connsiteY12" fmla="*/ 1316832 h 1534319"/>
              <a:gd name="connsiteX13" fmla="*/ 2443956 w 2443956"/>
              <a:gd name="connsiteY13" fmla="*/ 1534319 h 153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43956" h="1534319">
                <a:moveTo>
                  <a:pt x="0" y="0"/>
                </a:moveTo>
                <a:lnTo>
                  <a:pt x="177800" y="12700"/>
                </a:lnTo>
                <a:lnTo>
                  <a:pt x="207962" y="300831"/>
                </a:lnTo>
                <a:lnTo>
                  <a:pt x="264319" y="296068"/>
                </a:lnTo>
                <a:lnTo>
                  <a:pt x="254000" y="354012"/>
                </a:lnTo>
                <a:lnTo>
                  <a:pt x="296068" y="387350"/>
                </a:lnTo>
                <a:lnTo>
                  <a:pt x="350044" y="467519"/>
                </a:lnTo>
                <a:lnTo>
                  <a:pt x="564356" y="652462"/>
                </a:lnTo>
                <a:lnTo>
                  <a:pt x="722312" y="747712"/>
                </a:lnTo>
                <a:lnTo>
                  <a:pt x="892969" y="839788"/>
                </a:lnTo>
                <a:lnTo>
                  <a:pt x="1016000" y="1092200"/>
                </a:lnTo>
                <a:lnTo>
                  <a:pt x="1126332" y="1204913"/>
                </a:lnTo>
                <a:cubicBezTo>
                  <a:pt x="1292754" y="1297517"/>
                  <a:pt x="1147234" y="1261931"/>
                  <a:pt x="1366838" y="1316832"/>
                </a:cubicBezTo>
                <a:cubicBezTo>
                  <a:pt x="1586442" y="1371733"/>
                  <a:pt x="2048404" y="1481667"/>
                  <a:pt x="2443956" y="1534319"/>
                </a:cubicBezTo>
              </a:path>
            </a:pathLst>
          </a:custGeom>
          <a:no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Calibri"/>
              <a:ea typeface="+mn-ea"/>
              <a:cs typeface="+mn-cs"/>
            </a:endParaRPr>
          </a:p>
        </p:txBody>
      </p:sp>
      <p:sp>
        <p:nvSpPr>
          <p:cNvPr id="2" name="Text Placeholder 7">
            <a:extLst>
              <a:ext uri="{FF2B5EF4-FFF2-40B4-BE49-F238E27FC236}">
                <a16:creationId xmlns:a16="http://schemas.microsoft.com/office/drawing/2014/main" id="{50EC290C-8EBC-A730-4789-5D24123E5D32}"/>
              </a:ext>
            </a:extLst>
          </p:cNvPr>
          <p:cNvSpPr txBox="1">
            <a:spLocks/>
          </p:cNvSpPr>
          <p:nvPr/>
        </p:nvSpPr>
        <p:spPr>
          <a:xfrm>
            <a:off x="670560" y="6270893"/>
            <a:ext cx="10035538" cy="237757"/>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defTabSz="1219170">
              <a:spcBef>
                <a:spcPts val="267"/>
              </a:spcBef>
            </a:pPr>
            <a:r>
              <a:rPr lang="en-US" sz="1050" dirty="0">
                <a:solidFill>
                  <a:srgbClr val="000000">
                    <a:lumMod val="65000"/>
                    <a:lumOff val="35000"/>
                  </a:srgbClr>
                </a:solidFill>
                <a:latin typeface="+mj-lt"/>
              </a:rPr>
              <a:t>De Oliveira Costa J, et al. Persistence and Adherence to Cardiovascular Medicines in Australia. Journal of the American Heart Association. 2023;12(13):e030264.</a:t>
            </a:r>
          </a:p>
        </p:txBody>
      </p:sp>
      <p:sp>
        <p:nvSpPr>
          <p:cNvPr id="10" name="TextBox 9">
            <a:extLst>
              <a:ext uri="{FF2B5EF4-FFF2-40B4-BE49-F238E27FC236}">
                <a16:creationId xmlns:a16="http://schemas.microsoft.com/office/drawing/2014/main" id="{99402352-6F36-B717-76E2-05DA3D754138}"/>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a:solidFill>
                  <a:srgbClr val="595959"/>
                </a:solidFill>
              </a:rPr>
              <a:t>GLO2329519</a:t>
            </a:r>
          </a:p>
        </p:txBody>
      </p:sp>
    </p:spTree>
    <p:extLst>
      <p:ext uri="{BB962C8B-B14F-4D97-AF65-F5344CB8AC3E}">
        <p14:creationId xmlns:p14="http://schemas.microsoft.com/office/powerpoint/2010/main" val="728730064"/>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E324FD90-CF6D-4363-A53C-A5CEC6496457}"/>
              </a:ext>
            </a:extLst>
          </p:cNvPr>
          <p:cNvGraphicFramePr>
            <a:graphicFrameLocks noChangeAspect="1"/>
          </p:cNvGraphicFramePr>
          <p:nvPr>
            <p:custDataLst>
              <p:tags r:id="rId1"/>
            </p:custDataLst>
            <p:extLst>
              <p:ext uri="{D42A27DB-BD31-4B8C-83A1-F6EECF244321}">
                <p14:modId xmlns:p14="http://schemas.microsoft.com/office/powerpoint/2010/main" val="210849569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E324FD90-CF6D-4363-A53C-A5CEC6496457}"/>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1CA6C491-77E6-2D87-3731-CDE558C4937E}"/>
              </a:ext>
            </a:extLst>
          </p:cNvPr>
          <p:cNvSpPr>
            <a:spLocks noGrp="1"/>
          </p:cNvSpPr>
          <p:nvPr>
            <p:ph type="title"/>
          </p:nvPr>
        </p:nvSpPr>
        <p:spPr/>
        <p:txBody>
          <a:bodyPr vert="horz"/>
          <a:lstStyle/>
          <a:p>
            <a:r>
              <a:rPr lang="en-US" dirty="0"/>
              <a:t>Importance of understanding causes of non-adherence</a:t>
            </a:r>
          </a:p>
        </p:txBody>
      </p:sp>
      <p:sp>
        <p:nvSpPr>
          <p:cNvPr id="6" name="Rectangle 5">
            <a:extLst>
              <a:ext uri="{FF2B5EF4-FFF2-40B4-BE49-F238E27FC236}">
                <a16:creationId xmlns:a16="http://schemas.microsoft.com/office/drawing/2014/main" id="{F0D8A4EC-69C5-6184-B137-FA22981E8E77}"/>
              </a:ext>
            </a:extLst>
          </p:cNvPr>
          <p:cNvSpPr/>
          <p:nvPr/>
        </p:nvSpPr>
        <p:spPr>
          <a:xfrm>
            <a:off x="784913" y="1449473"/>
            <a:ext cx="6834832" cy="4441515"/>
          </a:xfrm>
          <a:prstGeom prst="rect">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1423"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7" name="TextBox 6">
            <a:extLst>
              <a:ext uri="{FF2B5EF4-FFF2-40B4-BE49-F238E27FC236}">
                <a16:creationId xmlns:a16="http://schemas.microsoft.com/office/drawing/2014/main" id="{D8D77AB8-90A4-41DA-1559-7715CB84E0CD}"/>
              </a:ext>
            </a:extLst>
          </p:cNvPr>
          <p:cNvSpPr txBox="1"/>
          <p:nvPr/>
        </p:nvSpPr>
        <p:spPr>
          <a:xfrm>
            <a:off x="1145406" y="1749172"/>
            <a:ext cx="5656299" cy="1995739"/>
          </a:xfrm>
          <a:prstGeom prst="rect">
            <a:avLst/>
          </a:prstGeom>
          <a:noFill/>
        </p:spPr>
        <p:txBody>
          <a:bodyPr wrap="square" lIns="0" tIns="0" rIns="0" bIns="0" rtlCol="0" anchor="t">
            <a:spAutoFit/>
          </a:bodyPr>
          <a:lstStyle/>
          <a:p>
            <a:pPr marL="0" marR="0" lvl="1" indent="0" algn="l" defTabSz="2331923" rtl="0" eaLnBrk="1" fontAlgn="auto" latinLnBrk="0" hangingPunct="1">
              <a:lnSpc>
                <a:spcPct val="100000"/>
              </a:lnSpc>
              <a:spcBef>
                <a:spcPts val="0"/>
              </a:spcBef>
              <a:spcAft>
                <a:spcPts val="1800"/>
              </a:spcAft>
              <a:buClrTx/>
              <a:buSzTx/>
              <a:buFontTx/>
              <a:buNone/>
              <a:tabLst/>
              <a:defRPr/>
            </a:pPr>
            <a:r>
              <a:rPr kumimoji="0" lang="en-US" altLang="en-US" sz="2667" b="0" i="0" u="none" strike="noStrike" kern="1200" cap="none" spc="0" normalizeH="0" baseline="0" noProof="0" dirty="0">
                <a:ln>
                  <a:noFill/>
                </a:ln>
                <a:solidFill>
                  <a:prstClr val="white"/>
                </a:solidFill>
                <a:effectLst/>
                <a:uLnTx/>
                <a:uFillTx/>
                <a:latin typeface="Georgia"/>
                <a:ea typeface="+mn-ea"/>
                <a:cs typeface="+mn-cs"/>
              </a:rPr>
              <a:t>Adherence is a behavior</a:t>
            </a:r>
            <a:endParaRPr kumimoji="0" lang="en-US" altLang="en-US" sz="1867" b="0" i="0" u="none" strike="noStrike" kern="1200" cap="none" spc="0" normalizeH="0" baseline="0" noProof="0" dirty="0">
              <a:ln>
                <a:noFill/>
              </a:ln>
              <a:solidFill>
                <a:prstClr val="white"/>
              </a:solidFill>
              <a:effectLst/>
              <a:uLnTx/>
              <a:uFillTx/>
              <a:latin typeface="Georgia"/>
              <a:ea typeface="+mn-ea"/>
              <a:cs typeface="+mn-cs"/>
            </a:endParaRPr>
          </a:p>
          <a:p>
            <a:pPr marL="0" marR="0" lvl="1" indent="0" algn="l" defTabSz="2331923" rtl="0" eaLnBrk="1" fontAlgn="auto" latinLnBrk="0" hangingPunct="1">
              <a:lnSpc>
                <a:spcPct val="100000"/>
              </a:lnSpc>
              <a:spcBef>
                <a:spcPts val="0"/>
              </a:spcBef>
              <a:spcAft>
                <a:spcPts val="800"/>
              </a:spcAft>
              <a:buClrTx/>
              <a:buSzTx/>
              <a:buFontTx/>
              <a:buNone/>
              <a:tabLst/>
              <a:defRPr/>
            </a:pPr>
            <a:r>
              <a:rPr kumimoji="0" lang="en-US" altLang="en-US" sz="1867" b="1" i="0" u="none" strike="noStrike" kern="1200" cap="none" spc="0" normalizeH="0" baseline="0" noProof="0" dirty="0">
                <a:ln>
                  <a:noFill/>
                </a:ln>
                <a:solidFill>
                  <a:prstClr val="white"/>
                </a:solidFill>
                <a:effectLst/>
                <a:uLnTx/>
                <a:uFillTx/>
                <a:latin typeface="Georgia"/>
                <a:ea typeface="+mn-ea"/>
                <a:cs typeface="+mn-cs"/>
              </a:rPr>
              <a:t>To change a behavior:</a:t>
            </a:r>
          </a:p>
          <a:p>
            <a:pPr marL="342900" marR="0" lvl="1" indent="-342900" algn="l" defTabSz="2331923" rtl="0" eaLnBrk="1" fontAlgn="auto" latinLnBrk="0" hangingPunct="1">
              <a:lnSpc>
                <a:spcPct val="100000"/>
              </a:lnSpc>
              <a:spcBef>
                <a:spcPts val="0"/>
              </a:spcBef>
              <a:spcAft>
                <a:spcPts val="800"/>
              </a:spcAft>
              <a:buClrTx/>
              <a:buSzTx/>
              <a:buFont typeface="Arial" panose="020B0604020202020204" pitchFamily="34" charset="0"/>
              <a:buChar char="•"/>
              <a:tabLst/>
              <a:defRPr/>
            </a:pPr>
            <a:r>
              <a:rPr kumimoji="0" lang="en-US" altLang="en-US" sz="1867" b="0" i="0" u="none" strike="noStrike" kern="1200" cap="none" spc="0" normalizeH="0" baseline="0" noProof="0" dirty="0">
                <a:ln>
                  <a:noFill/>
                </a:ln>
                <a:solidFill>
                  <a:prstClr val="white"/>
                </a:solidFill>
                <a:effectLst/>
                <a:uLnTx/>
                <a:uFillTx/>
                <a:latin typeface="Georgia"/>
                <a:ea typeface="+mn-ea"/>
                <a:cs typeface="+mn-cs"/>
              </a:rPr>
              <a:t>Need to know its cause(s)</a:t>
            </a:r>
          </a:p>
          <a:p>
            <a:pPr marL="342900" marR="0" lvl="1" indent="-342900" algn="l" defTabSz="2331923" rtl="0" eaLnBrk="1" fontAlgn="auto" latinLnBrk="0" hangingPunct="1">
              <a:lnSpc>
                <a:spcPct val="100000"/>
              </a:lnSpc>
              <a:spcBef>
                <a:spcPts val="0"/>
              </a:spcBef>
              <a:spcAft>
                <a:spcPts val="800"/>
              </a:spcAft>
              <a:buClrTx/>
              <a:buSzTx/>
              <a:buFont typeface="Arial" panose="020B0604020202020204" pitchFamily="34" charset="0"/>
              <a:buChar char="•"/>
              <a:tabLst/>
              <a:defRPr/>
            </a:pPr>
            <a:r>
              <a:rPr kumimoji="0" lang="en-US" altLang="en-US" sz="1867" b="0" i="0" u="none" strike="noStrike" kern="1200" cap="none" spc="0" normalizeH="0" baseline="0" noProof="0" dirty="0">
                <a:ln>
                  <a:noFill/>
                </a:ln>
                <a:solidFill>
                  <a:prstClr val="white"/>
                </a:solidFill>
                <a:effectLst/>
                <a:uLnTx/>
                <a:uFillTx/>
                <a:latin typeface="Georgia"/>
                <a:ea typeface="+mn-ea"/>
                <a:cs typeface="+mn-cs"/>
              </a:rPr>
              <a:t>Need to use Behavior Change Techniques (BCTs), which target the cause of the behavior</a:t>
            </a:r>
          </a:p>
        </p:txBody>
      </p:sp>
      <p:grpSp>
        <p:nvGrpSpPr>
          <p:cNvPr id="8" name="Group 7">
            <a:extLst>
              <a:ext uri="{FF2B5EF4-FFF2-40B4-BE49-F238E27FC236}">
                <a16:creationId xmlns:a16="http://schemas.microsoft.com/office/drawing/2014/main" id="{1D7A8F06-043D-C87F-F055-7AB28161BDE9}"/>
              </a:ext>
            </a:extLst>
          </p:cNvPr>
          <p:cNvGrpSpPr/>
          <p:nvPr/>
        </p:nvGrpSpPr>
        <p:grpSpPr>
          <a:xfrm>
            <a:off x="665481" y="1812125"/>
            <a:ext cx="242480" cy="242480"/>
            <a:chOff x="502919" y="1478424"/>
            <a:chExt cx="140365" cy="140363"/>
          </a:xfrm>
        </p:grpSpPr>
        <p:sp>
          <p:nvSpPr>
            <p:cNvPr id="9" name="Oval 8">
              <a:extLst>
                <a:ext uri="{FF2B5EF4-FFF2-40B4-BE49-F238E27FC236}">
                  <a16:creationId xmlns:a16="http://schemas.microsoft.com/office/drawing/2014/main" id="{64C06966-5E1F-275A-906D-6B7C936CB85E}"/>
                </a:ext>
              </a:extLst>
            </p:cNvPr>
            <p:cNvSpPr/>
            <p:nvPr/>
          </p:nvSpPr>
          <p:spPr>
            <a:xfrm>
              <a:off x="502919" y="1478424"/>
              <a:ext cx="140365" cy="140363"/>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10" name="Oval 9">
              <a:extLst>
                <a:ext uri="{FF2B5EF4-FFF2-40B4-BE49-F238E27FC236}">
                  <a16:creationId xmlns:a16="http://schemas.microsoft.com/office/drawing/2014/main" id="{8A5C6917-7A8F-CC05-1FE9-1D7D8F413FF9}"/>
                </a:ext>
              </a:extLst>
            </p:cNvPr>
            <p:cNvSpPr/>
            <p:nvPr/>
          </p:nvSpPr>
          <p:spPr>
            <a:xfrm>
              <a:off x="526448" y="1501953"/>
              <a:ext cx="93306" cy="93305"/>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Georgia"/>
                <a:ea typeface="+mn-ea"/>
                <a:cs typeface="+mn-cs"/>
              </a:endParaRPr>
            </a:p>
          </p:txBody>
        </p:sp>
      </p:grpSp>
      <p:pic>
        <p:nvPicPr>
          <p:cNvPr id="11" name="Picture 10" descr="A couple of women sitting on a couch&#10;&#10;Description automatically generated">
            <a:extLst>
              <a:ext uri="{FF2B5EF4-FFF2-40B4-BE49-F238E27FC236}">
                <a16:creationId xmlns:a16="http://schemas.microsoft.com/office/drawing/2014/main" id="{854AE12F-0F78-57C6-D2BB-39434D13B26D}"/>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16183" r="23766"/>
          <a:stretch/>
        </p:blipFill>
        <p:spPr>
          <a:xfrm>
            <a:off x="7619745" y="1449473"/>
            <a:ext cx="4000755" cy="4441515"/>
          </a:xfrm>
          <a:prstGeom prst="rect">
            <a:avLst/>
          </a:prstGeom>
        </p:spPr>
      </p:pic>
      <p:grpSp>
        <p:nvGrpSpPr>
          <p:cNvPr id="12" name="Group 11">
            <a:extLst>
              <a:ext uri="{FF2B5EF4-FFF2-40B4-BE49-F238E27FC236}">
                <a16:creationId xmlns:a16="http://schemas.microsoft.com/office/drawing/2014/main" id="{1130DB56-8B4A-9878-0113-5A0A8693DAC7}"/>
              </a:ext>
            </a:extLst>
          </p:cNvPr>
          <p:cNvGrpSpPr/>
          <p:nvPr/>
        </p:nvGrpSpPr>
        <p:grpSpPr>
          <a:xfrm>
            <a:off x="2912731" y="4722268"/>
            <a:ext cx="864743" cy="878508"/>
            <a:chOff x="2566556" y="3049604"/>
            <a:chExt cx="684806" cy="695707"/>
          </a:xfrm>
          <a:solidFill>
            <a:schemeClr val="bg1"/>
          </a:solidFill>
        </p:grpSpPr>
        <p:sp>
          <p:nvSpPr>
            <p:cNvPr id="13" name="Freeform: Shape 12">
              <a:extLst>
                <a:ext uri="{FF2B5EF4-FFF2-40B4-BE49-F238E27FC236}">
                  <a16:creationId xmlns:a16="http://schemas.microsoft.com/office/drawing/2014/main" id="{2292194B-43B2-7C84-5DB9-7011B21E12D7}"/>
                </a:ext>
              </a:extLst>
            </p:cNvPr>
            <p:cNvSpPr/>
            <p:nvPr/>
          </p:nvSpPr>
          <p:spPr>
            <a:xfrm>
              <a:off x="2566556" y="3049604"/>
              <a:ext cx="684806" cy="695707"/>
            </a:xfrm>
            <a:custGeom>
              <a:avLst/>
              <a:gdLst>
                <a:gd name="connsiteX0" fmla="*/ 287982 w 684806"/>
                <a:gd name="connsiteY0" fmla="*/ 2678 h 695707"/>
                <a:gd name="connsiteX1" fmla="*/ 274141 w 684806"/>
                <a:gd name="connsiteY1" fmla="*/ 16742 h 695707"/>
                <a:gd name="connsiteX2" fmla="*/ 271723 w 684806"/>
                <a:gd name="connsiteY2" fmla="*/ 52908 h 695707"/>
                <a:gd name="connsiteX3" fmla="*/ 271276 w 684806"/>
                <a:gd name="connsiteY3" fmla="*/ 84906 h 695707"/>
                <a:gd name="connsiteX4" fmla="*/ 261529 w 684806"/>
                <a:gd name="connsiteY4" fmla="*/ 87883 h 695707"/>
                <a:gd name="connsiteX5" fmla="*/ 220042 w 684806"/>
                <a:gd name="connsiteY5" fmla="*/ 104700 h 695707"/>
                <a:gd name="connsiteX6" fmla="*/ 206945 w 684806"/>
                <a:gd name="connsiteY6" fmla="*/ 111323 h 695707"/>
                <a:gd name="connsiteX7" fmla="*/ 186110 w 684806"/>
                <a:gd name="connsiteY7" fmla="*/ 90933 h 695707"/>
                <a:gd name="connsiteX8" fmla="*/ 148531 w 684806"/>
                <a:gd name="connsiteY8" fmla="*/ 65633 h 695707"/>
                <a:gd name="connsiteX9" fmla="*/ 136624 w 684806"/>
                <a:gd name="connsiteY9" fmla="*/ 67791 h 695707"/>
                <a:gd name="connsiteX10" fmla="*/ 98115 w 684806"/>
                <a:gd name="connsiteY10" fmla="*/ 103584 h 695707"/>
                <a:gd name="connsiteX11" fmla="*/ 59718 w 684806"/>
                <a:gd name="connsiteY11" fmla="*/ 152697 h 695707"/>
                <a:gd name="connsiteX12" fmla="*/ 86060 w 684806"/>
                <a:gd name="connsiteY12" fmla="*/ 189606 h 695707"/>
                <a:gd name="connsiteX13" fmla="*/ 107714 w 684806"/>
                <a:gd name="connsiteY13" fmla="*/ 211261 h 695707"/>
                <a:gd name="connsiteX14" fmla="*/ 102431 w 684806"/>
                <a:gd name="connsiteY14" fmla="*/ 221679 h 695707"/>
                <a:gd name="connsiteX15" fmla="*/ 85762 w 684806"/>
                <a:gd name="connsiteY15" fmla="*/ 264169 h 695707"/>
                <a:gd name="connsiteX16" fmla="*/ 82488 w 684806"/>
                <a:gd name="connsiteY16" fmla="*/ 276001 h 695707"/>
                <a:gd name="connsiteX17" fmla="*/ 51606 w 684806"/>
                <a:gd name="connsiteY17" fmla="*/ 277415 h 695707"/>
                <a:gd name="connsiteX18" fmla="*/ 16818 w 684806"/>
                <a:gd name="connsiteY18" fmla="*/ 279647 h 695707"/>
                <a:gd name="connsiteX19" fmla="*/ 3125 w 684806"/>
                <a:gd name="connsiteY19" fmla="*/ 292484 h 695707"/>
                <a:gd name="connsiteX20" fmla="*/ 595 w 684806"/>
                <a:gd name="connsiteY20" fmla="*/ 297247 h 695707"/>
                <a:gd name="connsiteX21" fmla="*/ 0 w 684806"/>
                <a:gd name="connsiteY21" fmla="*/ 394583 h 695707"/>
                <a:gd name="connsiteX22" fmla="*/ 2530 w 684806"/>
                <a:gd name="connsiteY22" fmla="*/ 400089 h 695707"/>
                <a:gd name="connsiteX23" fmla="*/ 17599 w 684806"/>
                <a:gd name="connsiteY23" fmla="*/ 415270 h 695707"/>
                <a:gd name="connsiteX24" fmla="*/ 52201 w 684806"/>
                <a:gd name="connsiteY24" fmla="*/ 417800 h 695707"/>
                <a:gd name="connsiteX25" fmla="*/ 82413 w 684806"/>
                <a:gd name="connsiteY25" fmla="*/ 418247 h 695707"/>
                <a:gd name="connsiteX26" fmla="*/ 84460 w 684806"/>
                <a:gd name="connsiteY26" fmla="*/ 426135 h 695707"/>
                <a:gd name="connsiteX27" fmla="*/ 100533 w 684806"/>
                <a:gd name="connsiteY27" fmla="*/ 468625 h 695707"/>
                <a:gd name="connsiteX28" fmla="*/ 107528 w 684806"/>
                <a:gd name="connsiteY28" fmla="*/ 482838 h 695707"/>
                <a:gd name="connsiteX29" fmla="*/ 85762 w 684806"/>
                <a:gd name="connsiteY29" fmla="*/ 504492 h 695707"/>
                <a:gd name="connsiteX30" fmla="*/ 59642 w 684806"/>
                <a:gd name="connsiteY30" fmla="*/ 541513 h 695707"/>
                <a:gd name="connsiteX31" fmla="*/ 98337 w 684806"/>
                <a:gd name="connsiteY31" fmla="*/ 590440 h 695707"/>
                <a:gd name="connsiteX32" fmla="*/ 136958 w 684806"/>
                <a:gd name="connsiteY32" fmla="*/ 626344 h 695707"/>
                <a:gd name="connsiteX33" fmla="*/ 148492 w 684806"/>
                <a:gd name="connsiteY33" fmla="*/ 628874 h 695707"/>
                <a:gd name="connsiteX34" fmla="*/ 186741 w 684806"/>
                <a:gd name="connsiteY34" fmla="*/ 603387 h 695707"/>
                <a:gd name="connsiteX35" fmla="*/ 206759 w 684806"/>
                <a:gd name="connsiteY35" fmla="*/ 583965 h 695707"/>
                <a:gd name="connsiteX36" fmla="*/ 222311 w 684806"/>
                <a:gd name="connsiteY36" fmla="*/ 591481 h 695707"/>
                <a:gd name="connsiteX37" fmla="*/ 266885 w 684806"/>
                <a:gd name="connsiteY37" fmla="*/ 608298 h 695707"/>
                <a:gd name="connsiteX38" fmla="*/ 271722 w 684806"/>
                <a:gd name="connsiteY38" fmla="*/ 609489 h 695707"/>
                <a:gd name="connsiteX39" fmla="*/ 272020 w 684806"/>
                <a:gd name="connsiteY39" fmla="*/ 641673 h 695707"/>
                <a:gd name="connsiteX40" fmla="*/ 274327 w 684806"/>
                <a:gd name="connsiteY40" fmla="*/ 678135 h 695707"/>
                <a:gd name="connsiteX41" fmla="*/ 288391 w 684806"/>
                <a:gd name="connsiteY41" fmla="*/ 692274 h 695707"/>
                <a:gd name="connsiteX42" fmla="*/ 294642 w 684806"/>
                <a:gd name="connsiteY42" fmla="*/ 695325 h 695707"/>
                <a:gd name="connsiteX43" fmla="*/ 339290 w 684806"/>
                <a:gd name="connsiteY43" fmla="*/ 695623 h 695707"/>
                <a:gd name="connsiteX44" fmla="*/ 398822 w 684806"/>
                <a:gd name="connsiteY44" fmla="*/ 691605 h 695707"/>
                <a:gd name="connsiteX45" fmla="*/ 411546 w 684806"/>
                <a:gd name="connsiteY45" fmla="*/ 677652 h 695707"/>
                <a:gd name="connsiteX46" fmla="*/ 413965 w 684806"/>
                <a:gd name="connsiteY46" fmla="*/ 641190 h 695707"/>
                <a:gd name="connsiteX47" fmla="*/ 414262 w 684806"/>
                <a:gd name="connsiteY47" fmla="*/ 609266 h 695707"/>
                <a:gd name="connsiteX48" fmla="*/ 418169 w 684806"/>
                <a:gd name="connsiteY48" fmla="*/ 608336 h 695707"/>
                <a:gd name="connsiteX49" fmla="*/ 469813 w 684806"/>
                <a:gd name="connsiteY49" fmla="*/ 587798 h 695707"/>
                <a:gd name="connsiteX50" fmla="*/ 477552 w 684806"/>
                <a:gd name="connsiteY50" fmla="*/ 584151 h 695707"/>
                <a:gd name="connsiteX51" fmla="*/ 498834 w 684806"/>
                <a:gd name="connsiteY51" fmla="*/ 604169 h 695707"/>
                <a:gd name="connsiteX52" fmla="*/ 535744 w 684806"/>
                <a:gd name="connsiteY52" fmla="*/ 628800 h 695707"/>
                <a:gd name="connsiteX53" fmla="*/ 587089 w 684806"/>
                <a:gd name="connsiteY53" fmla="*/ 589919 h 695707"/>
                <a:gd name="connsiteX54" fmla="*/ 622622 w 684806"/>
                <a:gd name="connsiteY54" fmla="*/ 552787 h 695707"/>
                <a:gd name="connsiteX55" fmla="*/ 623924 w 684806"/>
                <a:gd name="connsiteY55" fmla="*/ 532769 h 695707"/>
                <a:gd name="connsiteX56" fmla="*/ 599554 w 684806"/>
                <a:gd name="connsiteY56" fmla="*/ 505533 h 695707"/>
                <a:gd name="connsiteX57" fmla="*/ 576783 w 684806"/>
                <a:gd name="connsiteY57" fmla="*/ 483208 h 695707"/>
                <a:gd name="connsiteX58" fmla="*/ 582364 w 684806"/>
                <a:gd name="connsiteY58" fmla="*/ 472493 h 695707"/>
                <a:gd name="connsiteX59" fmla="*/ 599777 w 684806"/>
                <a:gd name="connsiteY59" fmla="*/ 428886 h 695707"/>
                <a:gd name="connsiteX60" fmla="*/ 602828 w 684806"/>
                <a:gd name="connsiteY60" fmla="*/ 418096 h 695707"/>
                <a:gd name="connsiteX61" fmla="*/ 632519 w 684806"/>
                <a:gd name="connsiteY61" fmla="*/ 417650 h 695707"/>
                <a:gd name="connsiteX62" fmla="*/ 665820 w 684806"/>
                <a:gd name="connsiteY62" fmla="*/ 415492 h 695707"/>
                <a:gd name="connsiteX63" fmla="*/ 683493 w 684806"/>
                <a:gd name="connsiteY63" fmla="*/ 396069 h 695707"/>
                <a:gd name="connsiteX64" fmla="*/ 684684 w 684806"/>
                <a:gd name="connsiteY64" fmla="*/ 344426 h 695707"/>
                <a:gd name="connsiteX65" fmla="*/ 682266 w 684806"/>
                <a:gd name="connsiteY65" fmla="*/ 293824 h 695707"/>
                <a:gd name="connsiteX66" fmla="*/ 668127 w 684806"/>
                <a:gd name="connsiteY66" fmla="*/ 280058 h 695707"/>
                <a:gd name="connsiteX67" fmla="*/ 632855 w 684806"/>
                <a:gd name="connsiteY67" fmla="*/ 277156 h 695707"/>
                <a:gd name="connsiteX68" fmla="*/ 602717 w 684806"/>
                <a:gd name="connsiteY68" fmla="*/ 276709 h 695707"/>
                <a:gd name="connsiteX69" fmla="*/ 600559 w 684806"/>
                <a:gd name="connsiteY69" fmla="*/ 268821 h 695707"/>
                <a:gd name="connsiteX70" fmla="*/ 583890 w 684806"/>
                <a:gd name="connsiteY70" fmla="*/ 225215 h 695707"/>
                <a:gd name="connsiteX71" fmla="*/ 577118 w 684806"/>
                <a:gd name="connsiteY71" fmla="*/ 211374 h 695707"/>
                <a:gd name="connsiteX72" fmla="*/ 598512 w 684806"/>
                <a:gd name="connsiteY72" fmla="*/ 190166 h 695707"/>
                <a:gd name="connsiteX73" fmla="*/ 622325 w 684806"/>
                <a:gd name="connsiteY73" fmla="*/ 164679 h 695707"/>
                <a:gd name="connsiteX74" fmla="*/ 624855 w 684806"/>
                <a:gd name="connsiteY74" fmla="*/ 153070 h 695707"/>
                <a:gd name="connsiteX75" fmla="*/ 622808 w 684806"/>
                <a:gd name="connsiteY75" fmla="*/ 141907 h 695707"/>
                <a:gd name="connsiteX76" fmla="*/ 551445 w 684806"/>
                <a:gd name="connsiteY76" fmla="*/ 70284 h 695707"/>
                <a:gd name="connsiteX77" fmla="*/ 523838 w 684806"/>
                <a:gd name="connsiteY77" fmla="*/ 67977 h 695707"/>
                <a:gd name="connsiteX78" fmla="*/ 498462 w 684806"/>
                <a:gd name="connsiteY78" fmla="*/ 90748 h 695707"/>
                <a:gd name="connsiteX79" fmla="*/ 477180 w 684806"/>
                <a:gd name="connsiteY79" fmla="*/ 111509 h 695707"/>
                <a:gd name="connsiteX80" fmla="*/ 465943 w 684806"/>
                <a:gd name="connsiteY80" fmla="*/ 105631 h 695707"/>
                <a:gd name="connsiteX81" fmla="*/ 426801 w 684806"/>
                <a:gd name="connsiteY81" fmla="*/ 88888 h 695707"/>
                <a:gd name="connsiteX82" fmla="*/ 414709 w 684806"/>
                <a:gd name="connsiteY82" fmla="*/ 84869 h 695707"/>
                <a:gd name="connsiteX83" fmla="*/ 414263 w 684806"/>
                <a:gd name="connsiteY83" fmla="*/ 53318 h 695707"/>
                <a:gd name="connsiteX84" fmla="*/ 411584 w 684806"/>
                <a:gd name="connsiteY84" fmla="*/ 16929 h 695707"/>
                <a:gd name="connsiteX85" fmla="*/ 395138 w 684806"/>
                <a:gd name="connsiteY85" fmla="*/ 1488 h 695707"/>
                <a:gd name="connsiteX86" fmla="*/ 342304 w 684806"/>
                <a:gd name="connsiteY86" fmla="*/ 0 h 695707"/>
                <a:gd name="connsiteX87" fmla="*/ 293860 w 684806"/>
                <a:gd name="connsiteY87" fmla="*/ 0 h 695707"/>
                <a:gd name="connsiteX88" fmla="*/ 288279 w 684806"/>
                <a:gd name="connsiteY88" fmla="*/ 2605 h 695707"/>
                <a:gd name="connsiteX89" fmla="*/ 383308 w 684806"/>
                <a:gd name="connsiteY89" fmla="*/ 61651 h 695707"/>
                <a:gd name="connsiteX90" fmla="*/ 385243 w 684806"/>
                <a:gd name="connsiteY90" fmla="*/ 98672 h 695707"/>
                <a:gd name="connsiteX91" fmla="*/ 409799 w 684806"/>
                <a:gd name="connsiteY91" fmla="*/ 114968 h 695707"/>
                <a:gd name="connsiteX92" fmla="*/ 452141 w 684806"/>
                <a:gd name="connsiteY92" fmla="*/ 132380 h 695707"/>
                <a:gd name="connsiteX93" fmla="*/ 468326 w 684806"/>
                <a:gd name="connsiteY93" fmla="*/ 140938 h 695707"/>
                <a:gd name="connsiteX94" fmla="*/ 476958 w 684806"/>
                <a:gd name="connsiteY94" fmla="*/ 143171 h 695707"/>
                <a:gd name="connsiteX95" fmla="*/ 512862 w 684806"/>
                <a:gd name="connsiteY95" fmla="*/ 118800 h 695707"/>
                <a:gd name="connsiteX96" fmla="*/ 535744 w 684806"/>
                <a:gd name="connsiteY96" fmla="*/ 97033 h 695707"/>
                <a:gd name="connsiteX97" fmla="*/ 564468 w 684806"/>
                <a:gd name="connsiteY97" fmla="*/ 125013 h 695707"/>
                <a:gd name="connsiteX98" fmla="*/ 592670 w 684806"/>
                <a:gd name="connsiteY98" fmla="*/ 153216 h 695707"/>
                <a:gd name="connsiteX99" fmla="*/ 570421 w 684806"/>
                <a:gd name="connsiteY99" fmla="*/ 175094 h 695707"/>
                <a:gd name="connsiteX100" fmla="*/ 546423 w 684806"/>
                <a:gd name="connsiteY100" fmla="*/ 200097 h 695707"/>
                <a:gd name="connsiteX101" fmla="*/ 544748 w 684806"/>
                <a:gd name="connsiteY101" fmla="*/ 209845 h 695707"/>
                <a:gd name="connsiteX102" fmla="*/ 553604 w 684806"/>
                <a:gd name="connsiteY102" fmla="*/ 233583 h 695707"/>
                <a:gd name="connsiteX103" fmla="*/ 572133 w 684806"/>
                <a:gd name="connsiteY103" fmla="*/ 280166 h 695707"/>
                <a:gd name="connsiteX104" fmla="*/ 576412 w 684806"/>
                <a:gd name="connsiteY104" fmla="*/ 293374 h 695707"/>
                <a:gd name="connsiteX105" fmla="*/ 587500 w 684806"/>
                <a:gd name="connsiteY105" fmla="*/ 304536 h 695707"/>
                <a:gd name="connsiteX106" fmla="*/ 622660 w 684806"/>
                <a:gd name="connsiteY106" fmla="*/ 306843 h 695707"/>
                <a:gd name="connsiteX107" fmla="*/ 653989 w 684806"/>
                <a:gd name="connsiteY107" fmla="*/ 307141 h 695707"/>
                <a:gd name="connsiteX108" fmla="*/ 653989 w 684806"/>
                <a:gd name="connsiteY108" fmla="*/ 387881 h 695707"/>
                <a:gd name="connsiteX109" fmla="*/ 622177 w 684806"/>
                <a:gd name="connsiteY109" fmla="*/ 388178 h 695707"/>
                <a:gd name="connsiteX110" fmla="*/ 586459 w 684806"/>
                <a:gd name="connsiteY110" fmla="*/ 390485 h 695707"/>
                <a:gd name="connsiteX111" fmla="*/ 570758 w 684806"/>
                <a:gd name="connsiteY111" fmla="*/ 418688 h 695707"/>
                <a:gd name="connsiteX112" fmla="*/ 552898 w 684806"/>
                <a:gd name="connsiteY112" fmla="*/ 462294 h 695707"/>
                <a:gd name="connsiteX113" fmla="*/ 545643 w 684806"/>
                <a:gd name="connsiteY113" fmla="*/ 491874 h 695707"/>
                <a:gd name="connsiteX114" fmla="*/ 570199 w 684806"/>
                <a:gd name="connsiteY114" fmla="*/ 518849 h 695707"/>
                <a:gd name="connsiteX115" fmla="*/ 593081 w 684806"/>
                <a:gd name="connsiteY115" fmla="*/ 541359 h 695707"/>
                <a:gd name="connsiteX116" fmla="*/ 582365 w 684806"/>
                <a:gd name="connsiteY116" fmla="*/ 552149 h 695707"/>
                <a:gd name="connsiteX117" fmla="*/ 553530 w 684806"/>
                <a:gd name="connsiteY117" fmla="*/ 580501 h 695707"/>
                <a:gd name="connsiteX118" fmla="*/ 535374 w 684806"/>
                <a:gd name="connsiteY118" fmla="*/ 597988 h 695707"/>
                <a:gd name="connsiteX119" fmla="*/ 513980 w 684806"/>
                <a:gd name="connsiteY119" fmla="*/ 577078 h 695707"/>
                <a:gd name="connsiteX120" fmla="*/ 454895 w 684806"/>
                <a:gd name="connsiteY120" fmla="*/ 561153 h 695707"/>
                <a:gd name="connsiteX121" fmla="*/ 410247 w 684806"/>
                <a:gd name="connsiteY121" fmla="*/ 579459 h 695707"/>
                <a:gd name="connsiteX122" fmla="*/ 385244 w 684806"/>
                <a:gd name="connsiteY122" fmla="*/ 595384 h 695707"/>
                <a:gd name="connsiteX123" fmla="*/ 383309 w 684806"/>
                <a:gd name="connsiteY123" fmla="*/ 632777 h 695707"/>
                <a:gd name="connsiteX124" fmla="*/ 383309 w 684806"/>
                <a:gd name="connsiteY124" fmla="*/ 666078 h 695707"/>
                <a:gd name="connsiteX125" fmla="*/ 302346 w 684806"/>
                <a:gd name="connsiteY125" fmla="*/ 666078 h 695707"/>
                <a:gd name="connsiteX126" fmla="*/ 302346 w 684806"/>
                <a:gd name="connsiteY126" fmla="*/ 634638 h 695707"/>
                <a:gd name="connsiteX127" fmla="*/ 294905 w 684806"/>
                <a:gd name="connsiteY127" fmla="*/ 588687 h 695707"/>
                <a:gd name="connsiteX128" fmla="*/ 283557 w 684806"/>
                <a:gd name="connsiteY128" fmla="*/ 582362 h 695707"/>
                <a:gd name="connsiteX129" fmla="*/ 225328 w 684806"/>
                <a:gd name="connsiteY129" fmla="*/ 559368 h 695707"/>
                <a:gd name="connsiteX130" fmla="*/ 207022 w 684806"/>
                <a:gd name="connsiteY130" fmla="*/ 551926 h 695707"/>
                <a:gd name="connsiteX131" fmla="*/ 170856 w 684806"/>
                <a:gd name="connsiteY131" fmla="*/ 576483 h 695707"/>
                <a:gd name="connsiteX132" fmla="*/ 148531 w 684806"/>
                <a:gd name="connsiteY132" fmla="*/ 598249 h 695707"/>
                <a:gd name="connsiteX133" fmla="*/ 91604 w 684806"/>
                <a:gd name="connsiteY133" fmla="*/ 541322 h 695707"/>
                <a:gd name="connsiteX134" fmla="*/ 112068 w 684806"/>
                <a:gd name="connsiteY134" fmla="*/ 521156 h 695707"/>
                <a:gd name="connsiteX135" fmla="*/ 139155 w 684806"/>
                <a:gd name="connsiteY135" fmla="*/ 491204 h 695707"/>
                <a:gd name="connsiteX136" fmla="*/ 132383 w 684806"/>
                <a:gd name="connsiteY136" fmla="*/ 463857 h 695707"/>
                <a:gd name="connsiteX137" fmla="*/ 114077 w 684806"/>
                <a:gd name="connsiteY137" fmla="*/ 419134 h 695707"/>
                <a:gd name="connsiteX138" fmla="*/ 98376 w 684806"/>
                <a:gd name="connsiteY138" fmla="*/ 390485 h 695707"/>
                <a:gd name="connsiteX139" fmla="*/ 62211 w 684806"/>
                <a:gd name="connsiteY139" fmla="*/ 388178 h 695707"/>
                <a:gd name="connsiteX140" fmla="*/ 29915 w 684806"/>
                <a:gd name="connsiteY140" fmla="*/ 387881 h 695707"/>
                <a:gd name="connsiteX141" fmla="*/ 29915 w 684806"/>
                <a:gd name="connsiteY141" fmla="*/ 307029 h 695707"/>
                <a:gd name="connsiteX142" fmla="*/ 60499 w 684806"/>
                <a:gd name="connsiteY142" fmla="*/ 307029 h 695707"/>
                <a:gd name="connsiteX143" fmla="*/ 100757 w 684806"/>
                <a:gd name="connsiteY143" fmla="*/ 302639 h 695707"/>
                <a:gd name="connsiteX144" fmla="*/ 112738 w 684806"/>
                <a:gd name="connsiteY144" fmla="*/ 280017 h 695707"/>
                <a:gd name="connsiteX145" fmla="*/ 132272 w 684806"/>
                <a:gd name="connsiteY145" fmla="*/ 230829 h 695707"/>
                <a:gd name="connsiteX146" fmla="*/ 139639 w 684806"/>
                <a:gd name="connsiteY146" fmla="*/ 204040 h 695707"/>
                <a:gd name="connsiteX147" fmla="*/ 115083 w 684806"/>
                <a:gd name="connsiteY147" fmla="*/ 176060 h 695707"/>
                <a:gd name="connsiteX148" fmla="*/ 91828 w 684806"/>
                <a:gd name="connsiteY148" fmla="*/ 152620 h 695707"/>
                <a:gd name="connsiteX149" fmla="*/ 107529 w 684806"/>
                <a:gd name="connsiteY149" fmla="*/ 136695 h 695707"/>
                <a:gd name="connsiteX150" fmla="*/ 136104 w 684806"/>
                <a:gd name="connsiteY150" fmla="*/ 108790 h 695707"/>
                <a:gd name="connsiteX151" fmla="*/ 148754 w 684806"/>
                <a:gd name="connsiteY151" fmla="*/ 96698 h 695707"/>
                <a:gd name="connsiteX152" fmla="*/ 170632 w 684806"/>
                <a:gd name="connsiteY152" fmla="*/ 118204 h 695707"/>
                <a:gd name="connsiteX153" fmla="*/ 204863 w 684806"/>
                <a:gd name="connsiteY153" fmla="*/ 143318 h 695707"/>
                <a:gd name="connsiteX154" fmla="*/ 225141 w 684806"/>
                <a:gd name="connsiteY154" fmla="*/ 135951 h 695707"/>
                <a:gd name="connsiteX155" fmla="*/ 271575 w 684806"/>
                <a:gd name="connsiteY155" fmla="*/ 116157 h 695707"/>
                <a:gd name="connsiteX156" fmla="*/ 292337 w 684806"/>
                <a:gd name="connsiteY156" fmla="*/ 108046 h 695707"/>
                <a:gd name="connsiteX157" fmla="*/ 301564 w 684806"/>
                <a:gd name="connsiteY157" fmla="*/ 94726 h 695707"/>
                <a:gd name="connsiteX158" fmla="*/ 302495 w 684806"/>
                <a:gd name="connsiteY158" fmla="*/ 59751 h 695707"/>
                <a:gd name="connsiteX159" fmla="*/ 302495 w 684806"/>
                <a:gd name="connsiteY159" fmla="*/ 28870 h 695707"/>
                <a:gd name="connsiteX160" fmla="*/ 383457 w 684806"/>
                <a:gd name="connsiteY160" fmla="*/ 28870 h 695707"/>
                <a:gd name="connsiteX161" fmla="*/ 383457 w 684806"/>
                <a:gd name="connsiteY161" fmla="*/ 61612 h 695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684806" h="695707">
                  <a:moveTo>
                    <a:pt x="287982" y="2678"/>
                  </a:moveTo>
                  <a:cubicBezTo>
                    <a:pt x="281731" y="5654"/>
                    <a:pt x="277118" y="10417"/>
                    <a:pt x="274141" y="16742"/>
                  </a:cubicBezTo>
                  <a:cubicBezTo>
                    <a:pt x="272281" y="20761"/>
                    <a:pt x="272207" y="22993"/>
                    <a:pt x="271723" y="52908"/>
                  </a:cubicBezTo>
                  <a:lnTo>
                    <a:pt x="271276" y="84906"/>
                  </a:lnTo>
                  <a:lnTo>
                    <a:pt x="261529" y="87883"/>
                  </a:lnTo>
                  <a:cubicBezTo>
                    <a:pt x="247092" y="92273"/>
                    <a:pt x="234739" y="97259"/>
                    <a:pt x="220042" y="104700"/>
                  </a:cubicBezTo>
                  <a:lnTo>
                    <a:pt x="206945" y="111323"/>
                  </a:lnTo>
                  <a:lnTo>
                    <a:pt x="186110" y="90933"/>
                  </a:lnTo>
                  <a:cubicBezTo>
                    <a:pt x="161739" y="67121"/>
                    <a:pt x="159506" y="65633"/>
                    <a:pt x="148531" y="65633"/>
                  </a:cubicBezTo>
                  <a:cubicBezTo>
                    <a:pt x="142577" y="65633"/>
                    <a:pt x="140159" y="66080"/>
                    <a:pt x="136624" y="67791"/>
                  </a:cubicBezTo>
                  <a:cubicBezTo>
                    <a:pt x="133462" y="69354"/>
                    <a:pt x="122560" y="79512"/>
                    <a:pt x="98115" y="103584"/>
                  </a:cubicBezTo>
                  <a:cubicBezTo>
                    <a:pt x="60163" y="141089"/>
                    <a:pt x="59718" y="141721"/>
                    <a:pt x="59718" y="152697"/>
                  </a:cubicBezTo>
                  <a:cubicBezTo>
                    <a:pt x="59718" y="162669"/>
                    <a:pt x="61503" y="165050"/>
                    <a:pt x="86060" y="189606"/>
                  </a:cubicBezTo>
                  <a:lnTo>
                    <a:pt x="107714" y="211261"/>
                  </a:lnTo>
                  <a:lnTo>
                    <a:pt x="102431" y="221679"/>
                  </a:lnTo>
                  <a:cubicBezTo>
                    <a:pt x="95659" y="234999"/>
                    <a:pt x="89594" y="250626"/>
                    <a:pt x="85762" y="264169"/>
                  </a:cubicBezTo>
                  <a:cubicBezTo>
                    <a:pt x="84199" y="270048"/>
                    <a:pt x="82711" y="275331"/>
                    <a:pt x="82488" y="276001"/>
                  </a:cubicBezTo>
                  <a:cubicBezTo>
                    <a:pt x="82190" y="276820"/>
                    <a:pt x="74302" y="277192"/>
                    <a:pt x="51606" y="277415"/>
                  </a:cubicBezTo>
                  <a:cubicBezTo>
                    <a:pt x="22882" y="277713"/>
                    <a:pt x="20798" y="277787"/>
                    <a:pt x="16818" y="279647"/>
                  </a:cubicBezTo>
                  <a:cubicBezTo>
                    <a:pt x="10939" y="282438"/>
                    <a:pt x="6028" y="287014"/>
                    <a:pt x="3125" y="292484"/>
                  </a:cubicBezTo>
                  <a:lnTo>
                    <a:pt x="595" y="297247"/>
                  </a:lnTo>
                  <a:lnTo>
                    <a:pt x="0" y="394583"/>
                  </a:lnTo>
                  <a:lnTo>
                    <a:pt x="2530" y="400089"/>
                  </a:lnTo>
                  <a:cubicBezTo>
                    <a:pt x="5432" y="406489"/>
                    <a:pt x="11162" y="412293"/>
                    <a:pt x="17599" y="415270"/>
                  </a:cubicBezTo>
                  <a:cubicBezTo>
                    <a:pt x="21691" y="417205"/>
                    <a:pt x="23738" y="417317"/>
                    <a:pt x="52201" y="417800"/>
                  </a:cubicBezTo>
                  <a:lnTo>
                    <a:pt x="82413" y="418247"/>
                  </a:lnTo>
                  <a:lnTo>
                    <a:pt x="84460" y="426135"/>
                  </a:lnTo>
                  <a:cubicBezTo>
                    <a:pt x="88255" y="440459"/>
                    <a:pt x="93389" y="454226"/>
                    <a:pt x="100533" y="468625"/>
                  </a:cubicBezTo>
                  <a:lnTo>
                    <a:pt x="107528" y="482838"/>
                  </a:lnTo>
                  <a:lnTo>
                    <a:pt x="85762" y="504492"/>
                  </a:lnTo>
                  <a:cubicBezTo>
                    <a:pt x="61279" y="528863"/>
                    <a:pt x="59642" y="531207"/>
                    <a:pt x="59642" y="541513"/>
                  </a:cubicBezTo>
                  <a:cubicBezTo>
                    <a:pt x="59642" y="552303"/>
                    <a:pt x="60386" y="553233"/>
                    <a:pt x="98337" y="590440"/>
                  </a:cubicBezTo>
                  <a:cubicBezTo>
                    <a:pt x="121592" y="613322"/>
                    <a:pt x="133684" y="624596"/>
                    <a:pt x="136958" y="626344"/>
                  </a:cubicBezTo>
                  <a:cubicBezTo>
                    <a:pt x="140977" y="628391"/>
                    <a:pt x="142912" y="628874"/>
                    <a:pt x="148492" y="628874"/>
                  </a:cubicBezTo>
                  <a:cubicBezTo>
                    <a:pt x="159282" y="628874"/>
                    <a:pt x="163003" y="626456"/>
                    <a:pt x="186741" y="603387"/>
                  </a:cubicBezTo>
                  <a:lnTo>
                    <a:pt x="206759" y="583965"/>
                  </a:lnTo>
                  <a:lnTo>
                    <a:pt x="222311" y="591481"/>
                  </a:lnTo>
                  <a:cubicBezTo>
                    <a:pt x="237120" y="598550"/>
                    <a:pt x="256355" y="605917"/>
                    <a:pt x="266885" y="608298"/>
                  </a:cubicBezTo>
                  <a:lnTo>
                    <a:pt x="271722" y="609489"/>
                  </a:lnTo>
                  <a:lnTo>
                    <a:pt x="272020" y="641673"/>
                  </a:lnTo>
                  <a:cubicBezTo>
                    <a:pt x="272317" y="672852"/>
                    <a:pt x="272392" y="674117"/>
                    <a:pt x="274327" y="678135"/>
                  </a:cubicBezTo>
                  <a:cubicBezTo>
                    <a:pt x="277750" y="685019"/>
                    <a:pt x="281694" y="689000"/>
                    <a:pt x="288391" y="692274"/>
                  </a:cubicBezTo>
                  <a:lnTo>
                    <a:pt x="294642" y="695325"/>
                  </a:lnTo>
                  <a:lnTo>
                    <a:pt x="339290" y="695623"/>
                  </a:lnTo>
                  <a:cubicBezTo>
                    <a:pt x="386841" y="695921"/>
                    <a:pt x="392050" y="695623"/>
                    <a:pt x="398822" y="691605"/>
                  </a:cubicBezTo>
                  <a:cubicBezTo>
                    <a:pt x="404105" y="688554"/>
                    <a:pt x="409053" y="683047"/>
                    <a:pt x="411546" y="677652"/>
                  </a:cubicBezTo>
                  <a:cubicBezTo>
                    <a:pt x="413592" y="673113"/>
                    <a:pt x="413704" y="672071"/>
                    <a:pt x="413965" y="641190"/>
                  </a:cubicBezTo>
                  <a:lnTo>
                    <a:pt x="414262" y="609266"/>
                  </a:lnTo>
                  <a:lnTo>
                    <a:pt x="418169" y="608336"/>
                  </a:lnTo>
                  <a:cubicBezTo>
                    <a:pt x="431489" y="604987"/>
                    <a:pt x="456120" y="595239"/>
                    <a:pt x="469813" y="587798"/>
                  </a:cubicBezTo>
                  <a:cubicBezTo>
                    <a:pt x="473608" y="585863"/>
                    <a:pt x="477068" y="584151"/>
                    <a:pt x="477552" y="584151"/>
                  </a:cubicBezTo>
                  <a:cubicBezTo>
                    <a:pt x="477998" y="584151"/>
                    <a:pt x="487598" y="593155"/>
                    <a:pt x="498834" y="604169"/>
                  </a:cubicBezTo>
                  <a:cubicBezTo>
                    <a:pt x="522200" y="627163"/>
                    <a:pt x="524581" y="628800"/>
                    <a:pt x="535744" y="628800"/>
                  </a:cubicBezTo>
                  <a:cubicBezTo>
                    <a:pt x="547092" y="628800"/>
                    <a:pt x="548841" y="627498"/>
                    <a:pt x="587089" y="589919"/>
                  </a:cubicBezTo>
                  <a:cubicBezTo>
                    <a:pt x="612092" y="565437"/>
                    <a:pt x="621022" y="556060"/>
                    <a:pt x="622622" y="552787"/>
                  </a:cubicBezTo>
                  <a:cubicBezTo>
                    <a:pt x="625524" y="546833"/>
                    <a:pt x="625971" y="539206"/>
                    <a:pt x="623924" y="532769"/>
                  </a:cubicBezTo>
                  <a:cubicBezTo>
                    <a:pt x="622436" y="528230"/>
                    <a:pt x="620390" y="525997"/>
                    <a:pt x="599554" y="505533"/>
                  </a:cubicBezTo>
                  <a:lnTo>
                    <a:pt x="576783" y="483208"/>
                  </a:lnTo>
                  <a:lnTo>
                    <a:pt x="582364" y="472493"/>
                  </a:lnTo>
                  <a:cubicBezTo>
                    <a:pt x="589136" y="459470"/>
                    <a:pt x="595573" y="443471"/>
                    <a:pt x="599777" y="428886"/>
                  </a:cubicBezTo>
                  <a:lnTo>
                    <a:pt x="602828" y="418096"/>
                  </a:lnTo>
                  <a:lnTo>
                    <a:pt x="632519" y="417650"/>
                  </a:lnTo>
                  <a:cubicBezTo>
                    <a:pt x="658266" y="417278"/>
                    <a:pt x="662582" y="416980"/>
                    <a:pt x="665820" y="415492"/>
                  </a:cubicBezTo>
                  <a:cubicBezTo>
                    <a:pt x="675419" y="411213"/>
                    <a:pt x="680777" y="405260"/>
                    <a:pt x="683493" y="396069"/>
                  </a:cubicBezTo>
                  <a:cubicBezTo>
                    <a:pt x="684796" y="391530"/>
                    <a:pt x="684982" y="385094"/>
                    <a:pt x="684684" y="344426"/>
                  </a:cubicBezTo>
                  <a:cubicBezTo>
                    <a:pt x="684386" y="298214"/>
                    <a:pt x="684386" y="298103"/>
                    <a:pt x="682266" y="293824"/>
                  </a:cubicBezTo>
                  <a:cubicBezTo>
                    <a:pt x="679289" y="287871"/>
                    <a:pt x="674266" y="282960"/>
                    <a:pt x="668127" y="280058"/>
                  </a:cubicBezTo>
                  <a:cubicBezTo>
                    <a:pt x="662992" y="277639"/>
                    <a:pt x="662992" y="277639"/>
                    <a:pt x="632855" y="277156"/>
                  </a:cubicBezTo>
                  <a:lnTo>
                    <a:pt x="602717" y="276709"/>
                  </a:lnTo>
                  <a:lnTo>
                    <a:pt x="600559" y="268821"/>
                  </a:lnTo>
                  <a:cubicBezTo>
                    <a:pt x="597024" y="255352"/>
                    <a:pt x="590959" y="239725"/>
                    <a:pt x="583890" y="225215"/>
                  </a:cubicBezTo>
                  <a:lnTo>
                    <a:pt x="577118" y="211374"/>
                  </a:lnTo>
                  <a:lnTo>
                    <a:pt x="598512" y="190166"/>
                  </a:lnTo>
                  <a:cubicBezTo>
                    <a:pt x="610233" y="178445"/>
                    <a:pt x="621023" y="167023"/>
                    <a:pt x="622325" y="164679"/>
                  </a:cubicBezTo>
                  <a:cubicBezTo>
                    <a:pt x="624483" y="161033"/>
                    <a:pt x="624855" y="159470"/>
                    <a:pt x="624855" y="153070"/>
                  </a:cubicBezTo>
                  <a:cubicBezTo>
                    <a:pt x="624855" y="147303"/>
                    <a:pt x="624408" y="144810"/>
                    <a:pt x="622808" y="141907"/>
                  </a:cubicBezTo>
                  <a:cubicBezTo>
                    <a:pt x="620576" y="137740"/>
                    <a:pt x="558142" y="75009"/>
                    <a:pt x="551445" y="70284"/>
                  </a:cubicBezTo>
                  <a:cubicBezTo>
                    <a:pt x="543446" y="64629"/>
                    <a:pt x="532284" y="63661"/>
                    <a:pt x="523838" y="67977"/>
                  </a:cubicBezTo>
                  <a:cubicBezTo>
                    <a:pt x="521531" y="69168"/>
                    <a:pt x="510890" y="78693"/>
                    <a:pt x="498462" y="90748"/>
                  </a:cubicBezTo>
                  <a:lnTo>
                    <a:pt x="477180" y="111509"/>
                  </a:lnTo>
                  <a:lnTo>
                    <a:pt x="465943" y="105631"/>
                  </a:lnTo>
                  <a:cubicBezTo>
                    <a:pt x="451358" y="97892"/>
                    <a:pt x="441684" y="93799"/>
                    <a:pt x="426801" y="88888"/>
                  </a:cubicBezTo>
                  <a:lnTo>
                    <a:pt x="414709" y="84869"/>
                  </a:lnTo>
                  <a:lnTo>
                    <a:pt x="414263" y="53318"/>
                  </a:lnTo>
                  <a:cubicBezTo>
                    <a:pt x="413816" y="22734"/>
                    <a:pt x="413704" y="21766"/>
                    <a:pt x="411584" y="16929"/>
                  </a:cubicBezTo>
                  <a:cubicBezTo>
                    <a:pt x="408793" y="10790"/>
                    <a:pt x="401091" y="3535"/>
                    <a:pt x="395138" y="1488"/>
                  </a:cubicBezTo>
                  <a:cubicBezTo>
                    <a:pt x="391343" y="186"/>
                    <a:pt x="384348" y="0"/>
                    <a:pt x="342304" y="0"/>
                  </a:cubicBezTo>
                  <a:lnTo>
                    <a:pt x="293860" y="0"/>
                  </a:lnTo>
                  <a:lnTo>
                    <a:pt x="288279" y="2605"/>
                  </a:lnTo>
                  <a:close/>
                  <a:moveTo>
                    <a:pt x="383308" y="61651"/>
                  </a:moveTo>
                  <a:cubicBezTo>
                    <a:pt x="383308" y="92607"/>
                    <a:pt x="383494" y="94691"/>
                    <a:pt x="385243" y="98672"/>
                  </a:cubicBezTo>
                  <a:cubicBezTo>
                    <a:pt x="389038" y="107229"/>
                    <a:pt x="392759" y="109647"/>
                    <a:pt x="409799" y="114968"/>
                  </a:cubicBezTo>
                  <a:cubicBezTo>
                    <a:pt x="425873" y="119991"/>
                    <a:pt x="437891" y="124940"/>
                    <a:pt x="452141" y="132380"/>
                  </a:cubicBezTo>
                  <a:cubicBezTo>
                    <a:pt x="459024" y="136101"/>
                    <a:pt x="466354" y="139896"/>
                    <a:pt x="468326" y="140938"/>
                  </a:cubicBezTo>
                  <a:cubicBezTo>
                    <a:pt x="470372" y="141980"/>
                    <a:pt x="474205" y="142984"/>
                    <a:pt x="476958" y="143171"/>
                  </a:cubicBezTo>
                  <a:cubicBezTo>
                    <a:pt x="486260" y="143915"/>
                    <a:pt x="488306" y="142501"/>
                    <a:pt x="512862" y="118800"/>
                  </a:cubicBezTo>
                  <a:cubicBezTo>
                    <a:pt x="525141" y="106968"/>
                    <a:pt x="535373" y="97220"/>
                    <a:pt x="535744" y="97033"/>
                  </a:cubicBezTo>
                  <a:cubicBezTo>
                    <a:pt x="536042" y="96959"/>
                    <a:pt x="548953" y="109498"/>
                    <a:pt x="564468" y="125013"/>
                  </a:cubicBezTo>
                  <a:lnTo>
                    <a:pt x="592670" y="153216"/>
                  </a:lnTo>
                  <a:lnTo>
                    <a:pt x="570421" y="175094"/>
                  </a:lnTo>
                  <a:cubicBezTo>
                    <a:pt x="558142" y="187074"/>
                    <a:pt x="547352" y="198348"/>
                    <a:pt x="546423" y="200097"/>
                  </a:cubicBezTo>
                  <a:cubicBezTo>
                    <a:pt x="545232" y="202329"/>
                    <a:pt x="544748" y="205306"/>
                    <a:pt x="544748" y="209845"/>
                  </a:cubicBezTo>
                  <a:cubicBezTo>
                    <a:pt x="544748" y="216244"/>
                    <a:pt x="544934" y="216728"/>
                    <a:pt x="553604" y="233583"/>
                  </a:cubicBezTo>
                  <a:cubicBezTo>
                    <a:pt x="562980" y="251889"/>
                    <a:pt x="567668" y="263646"/>
                    <a:pt x="572133" y="280166"/>
                  </a:cubicBezTo>
                  <a:cubicBezTo>
                    <a:pt x="573695" y="285821"/>
                    <a:pt x="575667" y="291775"/>
                    <a:pt x="576412" y="293374"/>
                  </a:cubicBezTo>
                  <a:cubicBezTo>
                    <a:pt x="578570" y="297541"/>
                    <a:pt x="583109" y="302229"/>
                    <a:pt x="587500" y="304536"/>
                  </a:cubicBezTo>
                  <a:cubicBezTo>
                    <a:pt x="591034" y="306471"/>
                    <a:pt x="592523" y="306583"/>
                    <a:pt x="622660" y="306843"/>
                  </a:cubicBezTo>
                  <a:lnTo>
                    <a:pt x="653989" y="307141"/>
                  </a:lnTo>
                  <a:lnTo>
                    <a:pt x="653989" y="387881"/>
                  </a:lnTo>
                  <a:lnTo>
                    <a:pt x="622177" y="388178"/>
                  </a:lnTo>
                  <a:cubicBezTo>
                    <a:pt x="591370" y="388476"/>
                    <a:pt x="590179" y="388550"/>
                    <a:pt x="586459" y="390485"/>
                  </a:cubicBezTo>
                  <a:cubicBezTo>
                    <a:pt x="578645" y="394652"/>
                    <a:pt x="576785" y="397927"/>
                    <a:pt x="570758" y="418688"/>
                  </a:cubicBezTo>
                  <a:cubicBezTo>
                    <a:pt x="566107" y="434873"/>
                    <a:pt x="562125" y="444659"/>
                    <a:pt x="552898" y="462294"/>
                  </a:cubicBezTo>
                  <a:cubicBezTo>
                    <a:pt x="543894" y="479707"/>
                    <a:pt x="542778" y="484246"/>
                    <a:pt x="545643" y="491874"/>
                  </a:cubicBezTo>
                  <a:cubicBezTo>
                    <a:pt x="547057" y="495595"/>
                    <a:pt x="551038" y="499985"/>
                    <a:pt x="570199" y="518849"/>
                  </a:cubicBezTo>
                  <a:lnTo>
                    <a:pt x="593081" y="541359"/>
                  </a:lnTo>
                  <a:lnTo>
                    <a:pt x="582365" y="552149"/>
                  </a:lnTo>
                  <a:cubicBezTo>
                    <a:pt x="576487" y="558102"/>
                    <a:pt x="563464" y="570827"/>
                    <a:pt x="553530" y="580501"/>
                  </a:cubicBezTo>
                  <a:lnTo>
                    <a:pt x="535374" y="597988"/>
                  </a:lnTo>
                  <a:lnTo>
                    <a:pt x="513980" y="577078"/>
                  </a:lnTo>
                  <a:cubicBezTo>
                    <a:pt x="482651" y="546568"/>
                    <a:pt x="483284" y="546643"/>
                    <a:pt x="454895" y="561153"/>
                  </a:cubicBezTo>
                  <a:cubicBezTo>
                    <a:pt x="435994" y="570827"/>
                    <a:pt x="427808" y="574176"/>
                    <a:pt x="410247" y="579459"/>
                  </a:cubicBezTo>
                  <a:cubicBezTo>
                    <a:pt x="392573" y="584854"/>
                    <a:pt x="388964" y="587087"/>
                    <a:pt x="385244" y="595384"/>
                  </a:cubicBezTo>
                  <a:cubicBezTo>
                    <a:pt x="383458" y="599402"/>
                    <a:pt x="383309" y="601337"/>
                    <a:pt x="383309" y="632777"/>
                  </a:cubicBezTo>
                  <a:lnTo>
                    <a:pt x="383309" y="666078"/>
                  </a:lnTo>
                  <a:lnTo>
                    <a:pt x="302346" y="666078"/>
                  </a:lnTo>
                  <a:lnTo>
                    <a:pt x="302346" y="634638"/>
                  </a:lnTo>
                  <a:cubicBezTo>
                    <a:pt x="302346" y="597431"/>
                    <a:pt x="302049" y="595644"/>
                    <a:pt x="294905" y="588687"/>
                  </a:cubicBezTo>
                  <a:cubicBezTo>
                    <a:pt x="291184" y="585152"/>
                    <a:pt x="289026" y="583925"/>
                    <a:pt x="283557" y="582362"/>
                  </a:cubicBezTo>
                  <a:cubicBezTo>
                    <a:pt x="257698" y="574734"/>
                    <a:pt x="245606" y="570009"/>
                    <a:pt x="225328" y="559368"/>
                  </a:cubicBezTo>
                  <a:cubicBezTo>
                    <a:pt x="215096" y="554084"/>
                    <a:pt x="210892" y="552298"/>
                    <a:pt x="207022" y="551926"/>
                  </a:cubicBezTo>
                  <a:cubicBezTo>
                    <a:pt x="197646" y="550884"/>
                    <a:pt x="195785" y="552224"/>
                    <a:pt x="170856" y="576483"/>
                  </a:cubicBezTo>
                  <a:lnTo>
                    <a:pt x="148531" y="598249"/>
                  </a:lnTo>
                  <a:lnTo>
                    <a:pt x="91604" y="541322"/>
                  </a:lnTo>
                  <a:lnTo>
                    <a:pt x="112068" y="521156"/>
                  </a:lnTo>
                  <a:cubicBezTo>
                    <a:pt x="137071" y="496525"/>
                    <a:pt x="137368" y="496041"/>
                    <a:pt x="139155" y="491204"/>
                  </a:cubicBezTo>
                  <a:cubicBezTo>
                    <a:pt x="141946" y="483316"/>
                    <a:pt x="140941" y="479298"/>
                    <a:pt x="132383" y="463857"/>
                  </a:cubicBezTo>
                  <a:cubicBezTo>
                    <a:pt x="125016" y="450834"/>
                    <a:pt x="118319" y="434277"/>
                    <a:pt x="114077" y="419134"/>
                  </a:cubicBezTo>
                  <a:cubicBezTo>
                    <a:pt x="108199" y="398224"/>
                    <a:pt x="106264" y="394764"/>
                    <a:pt x="98376" y="390485"/>
                  </a:cubicBezTo>
                  <a:cubicBezTo>
                    <a:pt x="94656" y="388550"/>
                    <a:pt x="93465" y="388439"/>
                    <a:pt x="62211" y="388178"/>
                  </a:cubicBezTo>
                  <a:lnTo>
                    <a:pt x="29915" y="387881"/>
                  </a:lnTo>
                  <a:lnTo>
                    <a:pt x="29915" y="307029"/>
                  </a:lnTo>
                  <a:lnTo>
                    <a:pt x="60499" y="307029"/>
                  </a:lnTo>
                  <a:cubicBezTo>
                    <a:pt x="92572" y="307029"/>
                    <a:pt x="94283" y="306843"/>
                    <a:pt x="100757" y="302639"/>
                  </a:cubicBezTo>
                  <a:cubicBezTo>
                    <a:pt x="106339" y="298918"/>
                    <a:pt x="108869" y="294156"/>
                    <a:pt x="112738" y="280017"/>
                  </a:cubicBezTo>
                  <a:cubicBezTo>
                    <a:pt x="117501" y="262716"/>
                    <a:pt x="123156" y="248577"/>
                    <a:pt x="132272" y="230829"/>
                  </a:cubicBezTo>
                  <a:cubicBezTo>
                    <a:pt x="140383" y="215128"/>
                    <a:pt x="141499" y="210924"/>
                    <a:pt x="139639" y="204040"/>
                  </a:cubicBezTo>
                  <a:cubicBezTo>
                    <a:pt x="138523" y="200022"/>
                    <a:pt x="136104" y="197268"/>
                    <a:pt x="115083" y="176060"/>
                  </a:cubicBezTo>
                  <a:lnTo>
                    <a:pt x="91828" y="152620"/>
                  </a:lnTo>
                  <a:lnTo>
                    <a:pt x="107529" y="136695"/>
                  </a:lnTo>
                  <a:cubicBezTo>
                    <a:pt x="116273" y="127952"/>
                    <a:pt x="129035" y="115413"/>
                    <a:pt x="136104" y="108790"/>
                  </a:cubicBezTo>
                  <a:lnTo>
                    <a:pt x="148754" y="96698"/>
                  </a:lnTo>
                  <a:lnTo>
                    <a:pt x="170632" y="118204"/>
                  </a:lnTo>
                  <a:cubicBezTo>
                    <a:pt x="193775" y="140900"/>
                    <a:pt x="196975" y="143207"/>
                    <a:pt x="204863" y="143318"/>
                  </a:cubicBezTo>
                  <a:cubicBezTo>
                    <a:pt x="210370" y="143318"/>
                    <a:pt x="214239" y="141904"/>
                    <a:pt x="225141" y="135951"/>
                  </a:cubicBezTo>
                  <a:cubicBezTo>
                    <a:pt x="240098" y="127766"/>
                    <a:pt x="253865" y="121886"/>
                    <a:pt x="271575" y="116157"/>
                  </a:cubicBezTo>
                  <a:cubicBezTo>
                    <a:pt x="280952" y="112995"/>
                    <a:pt x="290253" y="109386"/>
                    <a:pt x="292337" y="108046"/>
                  </a:cubicBezTo>
                  <a:cubicBezTo>
                    <a:pt x="296876" y="104884"/>
                    <a:pt x="300225" y="100047"/>
                    <a:pt x="301564" y="94726"/>
                  </a:cubicBezTo>
                  <a:cubicBezTo>
                    <a:pt x="302011" y="92494"/>
                    <a:pt x="302495" y="77053"/>
                    <a:pt x="302495" y="59751"/>
                  </a:cubicBezTo>
                  <a:lnTo>
                    <a:pt x="302495" y="28870"/>
                  </a:lnTo>
                  <a:lnTo>
                    <a:pt x="383457" y="28870"/>
                  </a:lnTo>
                  <a:lnTo>
                    <a:pt x="383457" y="61612"/>
                  </a:ln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a:ea typeface="+mn-ea"/>
                <a:cs typeface="+mn-cs"/>
              </a:endParaRPr>
            </a:p>
          </p:txBody>
        </p:sp>
        <p:sp>
          <p:nvSpPr>
            <p:cNvPr id="14" name="Freeform: Shape 13">
              <a:extLst>
                <a:ext uri="{FF2B5EF4-FFF2-40B4-BE49-F238E27FC236}">
                  <a16:creationId xmlns:a16="http://schemas.microsoft.com/office/drawing/2014/main" id="{1A07DB15-F330-8D87-14F7-F8A59B43E7C7}"/>
                </a:ext>
              </a:extLst>
            </p:cNvPr>
            <p:cNvSpPr/>
            <p:nvPr/>
          </p:nvSpPr>
          <p:spPr>
            <a:xfrm>
              <a:off x="2760809" y="3247265"/>
              <a:ext cx="296653" cy="297641"/>
            </a:xfrm>
            <a:custGeom>
              <a:avLst/>
              <a:gdLst>
                <a:gd name="connsiteX0" fmla="*/ 131829 w 296653"/>
                <a:gd name="connsiteY0" fmla="*/ 174 h 297641"/>
                <a:gd name="connsiteX1" fmla="*/ 83460 w 296653"/>
                <a:gd name="connsiteY1" fmla="*/ 14499 h 297641"/>
                <a:gd name="connsiteX2" fmla="*/ 14701 w 296653"/>
                <a:gd name="connsiteY2" fmla="*/ 83407 h 297641"/>
                <a:gd name="connsiteX3" fmla="*/ 4 w 296653"/>
                <a:gd name="connsiteY3" fmla="*/ 148444 h 297641"/>
                <a:gd name="connsiteX4" fmla="*/ 4394 w 296653"/>
                <a:gd name="connsiteY4" fmla="*/ 186581 h 297641"/>
                <a:gd name="connsiteX5" fmla="*/ 118066 w 296653"/>
                <a:gd name="connsiteY5" fmla="*/ 295595 h 297641"/>
                <a:gd name="connsiteX6" fmla="*/ 148128 w 296653"/>
                <a:gd name="connsiteY6" fmla="*/ 297641 h 297641"/>
                <a:gd name="connsiteX7" fmla="*/ 178564 w 296653"/>
                <a:gd name="connsiteY7" fmla="*/ 295595 h 297641"/>
                <a:gd name="connsiteX8" fmla="*/ 272512 w 296653"/>
                <a:gd name="connsiteY8" fmla="*/ 231041 h 297641"/>
                <a:gd name="connsiteX9" fmla="*/ 296138 w 296653"/>
                <a:gd name="connsiteY9" fmla="*/ 138210 h 297641"/>
                <a:gd name="connsiteX10" fmla="*/ 288623 w 296653"/>
                <a:gd name="connsiteY10" fmla="*/ 100705 h 297641"/>
                <a:gd name="connsiteX11" fmla="*/ 196647 w 296653"/>
                <a:gd name="connsiteY11" fmla="*/ 7613 h 297641"/>
                <a:gd name="connsiteX12" fmla="*/ 151925 w 296653"/>
                <a:gd name="connsiteY12" fmla="*/ 97 h 297641"/>
                <a:gd name="connsiteX13" fmla="*/ 131907 w 296653"/>
                <a:gd name="connsiteY13" fmla="*/ 172 h 297641"/>
                <a:gd name="connsiteX14" fmla="*/ 172310 w 296653"/>
                <a:gd name="connsiteY14" fmla="*/ 32098 h 297641"/>
                <a:gd name="connsiteX15" fmla="*/ 264882 w 296653"/>
                <a:gd name="connsiteY15" fmla="*/ 131739 h 297641"/>
                <a:gd name="connsiteX16" fmla="*/ 199472 w 296653"/>
                <a:gd name="connsiteY16" fmla="*/ 256755 h 297641"/>
                <a:gd name="connsiteX17" fmla="*/ 111662 w 296653"/>
                <a:gd name="connsiteY17" fmla="*/ 262894 h 297641"/>
                <a:gd name="connsiteX18" fmla="*/ 34198 w 296653"/>
                <a:gd name="connsiteY18" fmla="*/ 118228 h 297641"/>
                <a:gd name="connsiteX19" fmla="*/ 130486 w 296653"/>
                <a:gd name="connsiteY19" fmla="*/ 30866 h 297641"/>
                <a:gd name="connsiteX20" fmla="*/ 172343 w 296653"/>
                <a:gd name="connsiteY20" fmla="*/ 32057 h 297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6653" h="297641">
                  <a:moveTo>
                    <a:pt x="131829" y="174"/>
                  </a:moveTo>
                  <a:cubicBezTo>
                    <a:pt x="111923" y="3225"/>
                    <a:pt x="98528" y="7169"/>
                    <a:pt x="83460" y="14499"/>
                  </a:cubicBezTo>
                  <a:cubicBezTo>
                    <a:pt x="52131" y="29754"/>
                    <a:pt x="29212" y="52747"/>
                    <a:pt x="14701" y="83407"/>
                  </a:cubicBezTo>
                  <a:cubicBezTo>
                    <a:pt x="4469" y="104986"/>
                    <a:pt x="116" y="124409"/>
                    <a:pt x="4" y="148444"/>
                  </a:cubicBezTo>
                  <a:cubicBezTo>
                    <a:pt x="-71" y="163997"/>
                    <a:pt x="934" y="172703"/>
                    <a:pt x="4394" y="186581"/>
                  </a:cubicBezTo>
                  <a:cubicBezTo>
                    <a:pt x="18161" y="241350"/>
                    <a:pt x="61507" y="282946"/>
                    <a:pt x="118066" y="295595"/>
                  </a:cubicBezTo>
                  <a:cubicBezTo>
                    <a:pt x="125953" y="297381"/>
                    <a:pt x="129972" y="297641"/>
                    <a:pt x="148128" y="297641"/>
                  </a:cubicBezTo>
                  <a:cubicBezTo>
                    <a:pt x="166285" y="297641"/>
                    <a:pt x="170266" y="297344"/>
                    <a:pt x="178564" y="295595"/>
                  </a:cubicBezTo>
                  <a:cubicBezTo>
                    <a:pt x="217333" y="287112"/>
                    <a:pt x="250559" y="264342"/>
                    <a:pt x="272512" y="231041"/>
                  </a:cubicBezTo>
                  <a:cubicBezTo>
                    <a:pt x="290297" y="204178"/>
                    <a:pt x="298928" y="170096"/>
                    <a:pt x="296138" y="138210"/>
                  </a:cubicBezTo>
                  <a:cubicBezTo>
                    <a:pt x="294836" y="123029"/>
                    <a:pt x="293162" y="114471"/>
                    <a:pt x="288623" y="100705"/>
                  </a:cubicBezTo>
                  <a:cubicBezTo>
                    <a:pt x="274038" y="56875"/>
                    <a:pt x="240328" y="22756"/>
                    <a:pt x="196647" y="7613"/>
                  </a:cubicBezTo>
                  <a:cubicBezTo>
                    <a:pt x="180462" y="1958"/>
                    <a:pt x="171347" y="470"/>
                    <a:pt x="151925" y="97"/>
                  </a:cubicBezTo>
                  <a:cubicBezTo>
                    <a:pt x="142437" y="-89"/>
                    <a:pt x="133507" y="23"/>
                    <a:pt x="131907" y="172"/>
                  </a:cubicBezTo>
                  <a:close/>
                  <a:moveTo>
                    <a:pt x="172310" y="32098"/>
                  </a:moveTo>
                  <a:cubicBezTo>
                    <a:pt x="221795" y="43261"/>
                    <a:pt x="257217" y="81398"/>
                    <a:pt x="264882" y="131739"/>
                  </a:cubicBezTo>
                  <a:cubicBezTo>
                    <a:pt x="272695" y="182899"/>
                    <a:pt x="246464" y="233133"/>
                    <a:pt x="199472" y="256755"/>
                  </a:cubicBezTo>
                  <a:cubicBezTo>
                    <a:pt x="173352" y="269963"/>
                    <a:pt x="139866" y="272307"/>
                    <a:pt x="111662" y="262894"/>
                  </a:cubicBezTo>
                  <a:cubicBezTo>
                    <a:pt x="51685" y="242876"/>
                    <a:pt x="18198" y="180220"/>
                    <a:pt x="34198" y="118228"/>
                  </a:cubicBezTo>
                  <a:cubicBezTo>
                    <a:pt x="46030" y="72910"/>
                    <a:pt x="84055" y="38308"/>
                    <a:pt x="130486" y="30866"/>
                  </a:cubicBezTo>
                  <a:cubicBezTo>
                    <a:pt x="141834" y="29006"/>
                    <a:pt x="161368" y="29564"/>
                    <a:pt x="172343" y="32057"/>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a:ea typeface="+mn-ea"/>
                <a:cs typeface="+mn-cs"/>
              </a:endParaRPr>
            </a:p>
          </p:txBody>
        </p:sp>
      </p:grpSp>
      <p:grpSp>
        <p:nvGrpSpPr>
          <p:cNvPr id="15" name="Group 14">
            <a:extLst>
              <a:ext uri="{FF2B5EF4-FFF2-40B4-BE49-F238E27FC236}">
                <a16:creationId xmlns:a16="http://schemas.microsoft.com/office/drawing/2014/main" id="{2459BB76-6EF8-42FB-D4A1-91C2A16C7976}"/>
              </a:ext>
            </a:extLst>
          </p:cNvPr>
          <p:cNvGrpSpPr/>
          <p:nvPr/>
        </p:nvGrpSpPr>
        <p:grpSpPr>
          <a:xfrm rot="1894681">
            <a:off x="3698624" y="4148230"/>
            <a:ext cx="864743" cy="878508"/>
            <a:chOff x="2566556" y="3049604"/>
            <a:chExt cx="684806" cy="695707"/>
          </a:xfrm>
          <a:solidFill>
            <a:schemeClr val="bg1"/>
          </a:solidFill>
        </p:grpSpPr>
        <p:sp>
          <p:nvSpPr>
            <p:cNvPr id="16" name="Freeform: Shape 15">
              <a:extLst>
                <a:ext uri="{FF2B5EF4-FFF2-40B4-BE49-F238E27FC236}">
                  <a16:creationId xmlns:a16="http://schemas.microsoft.com/office/drawing/2014/main" id="{7FFDBC30-8144-4E3E-9973-6696418DA08D}"/>
                </a:ext>
              </a:extLst>
            </p:cNvPr>
            <p:cNvSpPr/>
            <p:nvPr/>
          </p:nvSpPr>
          <p:spPr>
            <a:xfrm>
              <a:off x="2566556" y="3049604"/>
              <a:ext cx="684806" cy="695707"/>
            </a:xfrm>
            <a:custGeom>
              <a:avLst/>
              <a:gdLst>
                <a:gd name="connsiteX0" fmla="*/ 287982 w 684806"/>
                <a:gd name="connsiteY0" fmla="*/ 2678 h 695707"/>
                <a:gd name="connsiteX1" fmla="*/ 274141 w 684806"/>
                <a:gd name="connsiteY1" fmla="*/ 16742 h 695707"/>
                <a:gd name="connsiteX2" fmla="*/ 271723 w 684806"/>
                <a:gd name="connsiteY2" fmla="*/ 52908 h 695707"/>
                <a:gd name="connsiteX3" fmla="*/ 271276 w 684806"/>
                <a:gd name="connsiteY3" fmla="*/ 84906 h 695707"/>
                <a:gd name="connsiteX4" fmla="*/ 261529 w 684806"/>
                <a:gd name="connsiteY4" fmla="*/ 87883 h 695707"/>
                <a:gd name="connsiteX5" fmla="*/ 220042 w 684806"/>
                <a:gd name="connsiteY5" fmla="*/ 104700 h 695707"/>
                <a:gd name="connsiteX6" fmla="*/ 206945 w 684806"/>
                <a:gd name="connsiteY6" fmla="*/ 111323 h 695707"/>
                <a:gd name="connsiteX7" fmla="*/ 186110 w 684806"/>
                <a:gd name="connsiteY7" fmla="*/ 90933 h 695707"/>
                <a:gd name="connsiteX8" fmla="*/ 148531 w 684806"/>
                <a:gd name="connsiteY8" fmla="*/ 65633 h 695707"/>
                <a:gd name="connsiteX9" fmla="*/ 136624 w 684806"/>
                <a:gd name="connsiteY9" fmla="*/ 67791 h 695707"/>
                <a:gd name="connsiteX10" fmla="*/ 98115 w 684806"/>
                <a:gd name="connsiteY10" fmla="*/ 103584 h 695707"/>
                <a:gd name="connsiteX11" fmla="*/ 59718 w 684806"/>
                <a:gd name="connsiteY11" fmla="*/ 152697 h 695707"/>
                <a:gd name="connsiteX12" fmla="*/ 86060 w 684806"/>
                <a:gd name="connsiteY12" fmla="*/ 189606 h 695707"/>
                <a:gd name="connsiteX13" fmla="*/ 107714 w 684806"/>
                <a:gd name="connsiteY13" fmla="*/ 211261 h 695707"/>
                <a:gd name="connsiteX14" fmla="*/ 102431 w 684806"/>
                <a:gd name="connsiteY14" fmla="*/ 221679 h 695707"/>
                <a:gd name="connsiteX15" fmla="*/ 85762 w 684806"/>
                <a:gd name="connsiteY15" fmla="*/ 264169 h 695707"/>
                <a:gd name="connsiteX16" fmla="*/ 82488 w 684806"/>
                <a:gd name="connsiteY16" fmla="*/ 276001 h 695707"/>
                <a:gd name="connsiteX17" fmla="*/ 51606 w 684806"/>
                <a:gd name="connsiteY17" fmla="*/ 277415 h 695707"/>
                <a:gd name="connsiteX18" fmla="*/ 16818 w 684806"/>
                <a:gd name="connsiteY18" fmla="*/ 279647 h 695707"/>
                <a:gd name="connsiteX19" fmla="*/ 3125 w 684806"/>
                <a:gd name="connsiteY19" fmla="*/ 292484 h 695707"/>
                <a:gd name="connsiteX20" fmla="*/ 595 w 684806"/>
                <a:gd name="connsiteY20" fmla="*/ 297247 h 695707"/>
                <a:gd name="connsiteX21" fmla="*/ 0 w 684806"/>
                <a:gd name="connsiteY21" fmla="*/ 394583 h 695707"/>
                <a:gd name="connsiteX22" fmla="*/ 2530 w 684806"/>
                <a:gd name="connsiteY22" fmla="*/ 400089 h 695707"/>
                <a:gd name="connsiteX23" fmla="*/ 17599 w 684806"/>
                <a:gd name="connsiteY23" fmla="*/ 415270 h 695707"/>
                <a:gd name="connsiteX24" fmla="*/ 52201 w 684806"/>
                <a:gd name="connsiteY24" fmla="*/ 417800 h 695707"/>
                <a:gd name="connsiteX25" fmla="*/ 82413 w 684806"/>
                <a:gd name="connsiteY25" fmla="*/ 418247 h 695707"/>
                <a:gd name="connsiteX26" fmla="*/ 84460 w 684806"/>
                <a:gd name="connsiteY26" fmla="*/ 426135 h 695707"/>
                <a:gd name="connsiteX27" fmla="*/ 100533 w 684806"/>
                <a:gd name="connsiteY27" fmla="*/ 468625 h 695707"/>
                <a:gd name="connsiteX28" fmla="*/ 107528 w 684806"/>
                <a:gd name="connsiteY28" fmla="*/ 482838 h 695707"/>
                <a:gd name="connsiteX29" fmla="*/ 85762 w 684806"/>
                <a:gd name="connsiteY29" fmla="*/ 504492 h 695707"/>
                <a:gd name="connsiteX30" fmla="*/ 59642 w 684806"/>
                <a:gd name="connsiteY30" fmla="*/ 541513 h 695707"/>
                <a:gd name="connsiteX31" fmla="*/ 98337 w 684806"/>
                <a:gd name="connsiteY31" fmla="*/ 590440 h 695707"/>
                <a:gd name="connsiteX32" fmla="*/ 136958 w 684806"/>
                <a:gd name="connsiteY32" fmla="*/ 626344 h 695707"/>
                <a:gd name="connsiteX33" fmla="*/ 148492 w 684806"/>
                <a:gd name="connsiteY33" fmla="*/ 628874 h 695707"/>
                <a:gd name="connsiteX34" fmla="*/ 186741 w 684806"/>
                <a:gd name="connsiteY34" fmla="*/ 603387 h 695707"/>
                <a:gd name="connsiteX35" fmla="*/ 206759 w 684806"/>
                <a:gd name="connsiteY35" fmla="*/ 583965 h 695707"/>
                <a:gd name="connsiteX36" fmla="*/ 222311 w 684806"/>
                <a:gd name="connsiteY36" fmla="*/ 591481 h 695707"/>
                <a:gd name="connsiteX37" fmla="*/ 266885 w 684806"/>
                <a:gd name="connsiteY37" fmla="*/ 608298 h 695707"/>
                <a:gd name="connsiteX38" fmla="*/ 271722 w 684806"/>
                <a:gd name="connsiteY38" fmla="*/ 609489 h 695707"/>
                <a:gd name="connsiteX39" fmla="*/ 272020 w 684806"/>
                <a:gd name="connsiteY39" fmla="*/ 641673 h 695707"/>
                <a:gd name="connsiteX40" fmla="*/ 274327 w 684806"/>
                <a:gd name="connsiteY40" fmla="*/ 678135 h 695707"/>
                <a:gd name="connsiteX41" fmla="*/ 288391 w 684806"/>
                <a:gd name="connsiteY41" fmla="*/ 692274 h 695707"/>
                <a:gd name="connsiteX42" fmla="*/ 294642 w 684806"/>
                <a:gd name="connsiteY42" fmla="*/ 695325 h 695707"/>
                <a:gd name="connsiteX43" fmla="*/ 339290 w 684806"/>
                <a:gd name="connsiteY43" fmla="*/ 695623 h 695707"/>
                <a:gd name="connsiteX44" fmla="*/ 398822 w 684806"/>
                <a:gd name="connsiteY44" fmla="*/ 691605 h 695707"/>
                <a:gd name="connsiteX45" fmla="*/ 411546 w 684806"/>
                <a:gd name="connsiteY45" fmla="*/ 677652 h 695707"/>
                <a:gd name="connsiteX46" fmla="*/ 413965 w 684806"/>
                <a:gd name="connsiteY46" fmla="*/ 641190 h 695707"/>
                <a:gd name="connsiteX47" fmla="*/ 414262 w 684806"/>
                <a:gd name="connsiteY47" fmla="*/ 609266 h 695707"/>
                <a:gd name="connsiteX48" fmla="*/ 418169 w 684806"/>
                <a:gd name="connsiteY48" fmla="*/ 608336 h 695707"/>
                <a:gd name="connsiteX49" fmla="*/ 469813 w 684806"/>
                <a:gd name="connsiteY49" fmla="*/ 587798 h 695707"/>
                <a:gd name="connsiteX50" fmla="*/ 477552 w 684806"/>
                <a:gd name="connsiteY50" fmla="*/ 584151 h 695707"/>
                <a:gd name="connsiteX51" fmla="*/ 498834 w 684806"/>
                <a:gd name="connsiteY51" fmla="*/ 604169 h 695707"/>
                <a:gd name="connsiteX52" fmla="*/ 535744 w 684806"/>
                <a:gd name="connsiteY52" fmla="*/ 628800 h 695707"/>
                <a:gd name="connsiteX53" fmla="*/ 587089 w 684806"/>
                <a:gd name="connsiteY53" fmla="*/ 589919 h 695707"/>
                <a:gd name="connsiteX54" fmla="*/ 622622 w 684806"/>
                <a:gd name="connsiteY54" fmla="*/ 552787 h 695707"/>
                <a:gd name="connsiteX55" fmla="*/ 623924 w 684806"/>
                <a:gd name="connsiteY55" fmla="*/ 532769 h 695707"/>
                <a:gd name="connsiteX56" fmla="*/ 599554 w 684806"/>
                <a:gd name="connsiteY56" fmla="*/ 505533 h 695707"/>
                <a:gd name="connsiteX57" fmla="*/ 576783 w 684806"/>
                <a:gd name="connsiteY57" fmla="*/ 483208 h 695707"/>
                <a:gd name="connsiteX58" fmla="*/ 582364 w 684806"/>
                <a:gd name="connsiteY58" fmla="*/ 472493 h 695707"/>
                <a:gd name="connsiteX59" fmla="*/ 599777 w 684806"/>
                <a:gd name="connsiteY59" fmla="*/ 428886 h 695707"/>
                <a:gd name="connsiteX60" fmla="*/ 602828 w 684806"/>
                <a:gd name="connsiteY60" fmla="*/ 418096 h 695707"/>
                <a:gd name="connsiteX61" fmla="*/ 632519 w 684806"/>
                <a:gd name="connsiteY61" fmla="*/ 417650 h 695707"/>
                <a:gd name="connsiteX62" fmla="*/ 665820 w 684806"/>
                <a:gd name="connsiteY62" fmla="*/ 415492 h 695707"/>
                <a:gd name="connsiteX63" fmla="*/ 683493 w 684806"/>
                <a:gd name="connsiteY63" fmla="*/ 396069 h 695707"/>
                <a:gd name="connsiteX64" fmla="*/ 684684 w 684806"/>
                <a:gd name="connsiteY64" fmla="*/ 344426 h 695707"/>
                <a:gd name="connsiteX65" fmla="*/ 682266 w 684806"/>
                <a:gd name="connsiteY65" fmla="*/ 293824 h 695707"/>
                <a:gd name="connsiteX66" fmla="*/ 668127 w 684806"/>
                <a:gd name="connsiteY66" fmla="*/ 280058 h 695707"/>
                <a:gd name="connsiteX67" fmla="*/ 632855 w 684806"/>
                <a:gd name="connsiteY67" fmla="*/ 277156 h 695707"/>
                <a:gd name="connsiteX68" fmla="*/ 602717 w 684806"/>
                <a:gd name="connsiteY68" fmla="*/ 276709 h 695707"/>
                <a:gd name="connsiteX69" fmla="*/ 600559 w 684806"/>
                <a:gd name="connsiteY69" fmla="*/ 268821 h 695707"/>
                <a:gd name="connsiteX70" fmla="*/ 583890 w 684806"/>
                <a:gd name="connsiteY70" fmla="*/ 225215 h 695707"/>
                <a:gd name="connsiteX71" fmla="*/ 577118 w 684806"/>
                <a:gd name="connsiteY71" fmla="*/ 211374 h 695707"/>
                <a:gd name="connsiteX72" fmla="*/ 598512 w 684806"/>
                <a:gd name="connsiteY72" fmla="*/ 190166 h 695707"/>
                <a:gd name="connsiteX73" fmla="*/ 622325 w 684806"/>
                <a:gd name="connsiteY73" fmla="*/ 164679 h 695707"/>
                <a:gd name="connsiteX74" fmla="*/ 624855 w 684806"/>
                <a:gd name="connsiteY74" fmla="*/ 153070 h 695707"/>
                <a:gd name="connsiteX75" fmla="*/ 622808 w 684806"/>
                <a:gd name="connsiteY75" fmla="*/ 141907 h 695707"/>
                <a:gd name="connsiteX76" fmla="*/ 551445 w 684806"/>
                <a:gd name="connsiteY76" fmla="*/ 70284 h 695707"/>
                <a:gd name="connsiteX77" fmla="*/ 523838 w 684806"/>
                <a:gd name="connsiteY77" fmla="*/ 67977 h 695707"/>
                <a:gd name="connsiteX78" fmla="*/ 498462 w 684806"/>
                <a:gd name="connsiteY78" fmla="*/ 90748 h 695707"/>
                <a:gd name="connsiteX79" fmla="*/ 477180 w 684806"/>
                <a:gd name="connsiteY79" fmla="*/ 111509 h 695707"/>
                <a:gd name="connsiteX80" fmla="*/ 465943 w 684806"/>
                <a:gd name="connsiteY80" fmla="*/ 105631 h 695707"/>
                <a:gd name="connsiteX81" fmla="*/ 426801 w 684806"/>
                <a:gd name="connsiteY81" fmla="*/ 88888 h 695707"/>
                <a:gd name="connsiteX82" fmla="*/ 414709 w 684806"/>
                <a:gd name="connsiteY82" fmla="*/ 84869 h 695707"/>
                <a:gd name="connsiteX83" fmla="*/ 414263 w 684806"/>
                <a:gd name="connsiteY83" fmla="*/ 53318 h 695707"/>
                <a:gd name="connsiteX84" fmla="*/ 411584 w 684806"/>
                <a:gd name="connsiteY84" fmla="*/ 16929 h 695707"/>
                <a:gd name="connsiteX85" fmla="*/ 395138 w 684806"/>
                <a:gd name="connsiteY85" fmla="*/ 1488 h 695707"/>
                <a:gd name="connsiteX86" fmla="*/ 342304 w 684806"/>
                <a:gd name="connsiteY86" fmla="*/ 0 h 695707"/>
                <a:gd name="connsiteX87" fmla="*/ 293860 w 684806"/>
                <a:gd name="connsiteY87" fmla="*/ 0 h 695707"/>
                <a:gd name="connsiteX88" fmla="*/ 288279 w 684806"/>
                <a:gd name="connsiteY88" fmla="*/ 2605 h 695707"/>
                <a:gd name="connsiteX89" fmla="*/ 383308 w 684806"/>
                <a:gd name="connsiteY89" fmla="*/ 61651 h 695707"/>
                <a:gd name="connsiteX90" fmla="*/ 385243 w 684806"/>
                <a:gd name="connsiteY90" fmla="*/ 98672 h 695707"/>
                <a:gd name="connsiteX91" fmla="*/ 409799 w 684806"/>
                <a:gd name="connsiteY91" fmla="*/ 114968 h 695707"/>
                <a:gd name="connsiteX92" fmla="*/ 452141 w 684806"/>
                <a:gd name="connsiteY92" fmla="*/ 132380 h 695707"/>
                <a:gd name="connsiteX93" fmla="*/ 468326 w 684806"/>
                <a:gd name="connsiteY93" fmla="*/ 140938 h 695707"/>
                <a:gd name="connsiteX94" fmla="*/ 476958 w 684806"/>
                <a:gd name="connsiteY94" fmla="*/ 143171 h 695707"/>
                <a:gd name="connsiteX95" fmla="*/ 512862 w 684806"/>
                <a:gd name="connsiteY95" fmla="*/ 118800 h 695707"/>
                <a:gd name="connsiteX96" fmla="*/ 535744 w 684806"/>
                <a:gd name="connsiteY96" fmla="*/ 97033 h 695707"/>
                <a:gd name="connsiteX97" fmla="*/ 564468 w 684806"/>
                <a:gd name="connsiteY97" fmla="*/ 125013 h 695707"/>
                <a:gd name="connsiteX98" fmla="*/ 592670 w 684806"/>
                <a:gd name="connsiteY98" fmla="*/ 153216 h 695707"/>
                <a:gd name="connsiteX99" fmla="*/ 570421 w 684806"/>
                <a:gd name="connsiteY99" fmla="*/ 175094 h 695707"/>
                <a:gd name="connsiteX100" fmla="*/ 546423 w 684806"/>
                <a:gd name="connsiteY100" fmla="*/ 200097 h 695707"/>
                <a:gd name="connsiteX101" fmla="*/ 544748 w 684806"/>
                <a:gd name="connsiteY101" fmla="*/ 209845 h 695707"/>
                <a:gd name="connsiteX102" fmla="*/ 553604 w 684806"/>
                <a:gd name="connsiteY102" fmla="*/ 233583 h 695707"/>
                <a:gd name="connsiteX103" fmla="*/ 572133 w 684806"/>
                <a:gd name="connsiteY103" fmla="*/ 280166 h 695707"/>
                <a:gd name="connsiteX104" fmla="*/ 576412 w 684806"/>
                <a:gd name="connsiteY104" fmla="*/ 293374 h 695707"/>
                <a:gd name="connsiteX105" fmla="*/ 587500 w 684806"/>
                <a:gd name="connsiteY105" fmla="*/ 304536 h 695707"/>
                <a:gd name="connsiteX106" fmla="*/ 622660 w 684806"/>
                <a:gd name="connsiteY106" fmla="*/ 306843 h 695707"/>
                <a:gd name="connsiteX107" fmla="*/ 653989 w 684806"/>
                <a:gd name="connsiteY107" fmla="*/ 307141 h 695707"/>
                <a:gd name="connsiteX108" fmla="*/ 653989 w 684806"/>
                <a:gd name="connsiteY108" fmla="*/ 387881 h 695707"/>
                <a:gd name="connsiteX109" fmla="*/ 622177 w 684806"/>
                <a:gd name="connsiteY109" fmla="*/ 388178 h 695707"/>
                <a:gd name="connsiteX110" fmla="*/ 586459 w 684806"/>
                <a:gd name="connsiteY110" fmla="*/ 390485 h 695707"/>
                <a:gd name="connsiteX111" fmla="*/ 570758 w 684806"/>
                <a:gd name="connsiteY111" fmla="*/ 418688 h 695707"/>
                <a:gd name="connsiteX112" fmla="*/ 552898 w 684806"/>
                <a:gd name="connsiteY112" fmla="*/ 462294 h 695707"/>
                <a:gd name="connsiteX113" fmla="*/ 545643 w 684806"/>
                <a:gd name="connsiteY113" fmla="*/ 491874 h 695707"/>
                <a:gd name="connsiteX114" fmla="*/ 570199 w 684806"/>
                <a:gd name="connsiteY114" fmla="*/ 518849 h 695707"/>
                <a:gd name="connsiteX115" fmla="*/ 593081 w 684806"/>
                <a:gd name="connsiteY115" fmla="*/ 541359 h 695707"/>
                <a:gd name="connsiteX116" fmla="*/ 582365 w 684806"/>
                <a:gd name="connsiteY116" fmla="*/ 552149 h 695707"/>
                <a:gd name="connsiteX117" fmla="*/ 553530 w 684806"/>
                <a:gd name="connsiteY117" fmla="*/ 580501 h 695707"/>
                <a:gd name="connsiteX118" fmla="*/ 535374 w 684806"/>
                <a:gd name="connsiteY118" fmla="*/ 597988 h 695707"/>
                <a:gd name="connsiteX119" fmla="*/ 513980 w 684806"/>
                <a:gd name="connsiteY119" fmla="*/ 577078 h 695707"/>
                <a:gd name="connsiteX120" fmla="*/ 454895 w 684806"/>
                <a:gd name="connsiteY120" fmla="*/ 561153 h 695707"/>
                <a:gd name="connsiteX121" fmla="*/ 410247 w 684806"/>
                <a:gd name="connsiteY121" fmla="*/ 579459 h 695707"/>
                <a:gd name="connsiteX122" fmla="*/ 385244 w 684806"/>
                <a:gd name="connsiteY122" fmla="*/ 595384 h 695707"/>
                <a:gd name="connsiteX123" fmla="*/ 383309 w 684806"/>
                <a:gd name="connsiteY123" fmla="*/ 632777 h 695707"/>
                <a:gd name="connsiteX124" fmla="*/ 383309 w 684806"/>
                <a:gd name="connsiteY124" fmla="*/ 666078 h 695707"/>
                <a:gd name="connsiteX125" fmla="*/ 302346 w 684806"/>
                <a:gd name="connsiteY125" fmla="*/ 666078 h 695707"/>
                <a:gd name="connsiteX126" fmla="*/ 302346 w 684806"/>
                <a:gd name="connsiteY126" fmla="*/ 634638 h 695707"/>
                <a:gd name="connsiteX127" fmla="*/ 294905 w 684806"/>
                <a:gd name="connsiteY127" fmla="*/ 588687 h 695707"/>
                <a:gd name="connsiteX128" fmla="*/ 283557 w 684806"/>
                <a:gd name="connsiteY128" fmla="*/ 582362 h 695707"/>
                <a:gd name="connsiteX129" fmla="*/ 225328 w 684806"/>
                <a:gd name="connsiteY129" fmla="*/ 559368 h 695707"/>
                <a:gd name="connsiteX130" fmla="*/ 207022 w 684806"/>
                <a:gd name="connsiteY130" fmla="*/ 551926 h 695707"/>
                <a:gd name="connsiteX131" fmla="*/ 170856 w 684806"/>
                <a:gd name="connsiteY131" fmla="*/ 576483 h 695707"/>
                <a:gd name="connsiteX132" fmla="*/ 148531 w 684806"/>
                <a:gd name="connsiteY132" fmla="*/ 598249 h 695707"/>
                <a:gd name="connsiteX133" fmla="*/ 91604 w 684806"/>
                <a:gd name="connsiteY133" fmla="*/ 541322 h 695707"/>
                <a:gd name="connsiteX134" fmla="*/ 112068 w 684806"/>
                <a:gd name="connsiteY134" fmla="*/ 521156 h 695707"/>
                <a:gd name="connsiteX135" fmla="*/ 139155 w 684806"/>
                <a:gd name="connsiteY135" fmla="*/ 491204 h 695707"/>
                <a:gd name="connsiteX136" fmla="*/ 132383 w 684806"/>
                <a:gd name="connsiteY136" fmla="*/ 463857 h 695707"/>
                <a:gd name="connsiteX137" fmla="*/ 114077 w 684806"/>
                <a:gd name="connsiteY137" fmla="*/ 419134 h 695707"/>
                <a:gd name="connsiteX138" fmla="*/ 98376 w 684806"/>
                <a:gd name="connsiteY138" fmla="*/ 390485 h 695707"/>
                <a:gd name="connsiteX139" fmla="*/ 62211 w 684806"/>
                <a:gd name="connsiteY139" fmla="*/ 388178 h 695707"/>
                <a:gd name="connsiteX140" fmla="*/ 29915 w 684806"/>
                <a:gd name="connsiteY140" fmla="*/ 387881 h 695707"/>
                <a:gd name="connsiteX141" fmla="*/ 29915 w 684806"/>
                <a:gd name="connsiteY141" fmla="*/ 307029 h 695707"/>
                <a:gd name="connsiteX142" fmla="*/ 60499 w 684806"/>
                <a:gd name="connsiteY142" fmla="*/ 307029 h 695707"/>
                <a:gd name="connsiteX143" fmla="*/ 100757 w 684806"/>
                <a:gd name="connsiteY143" fmla="*/ 302639 h 695707"/>
                <a:gd name="connsiteX144" fmla="*/ 112738 w 684806"/>
                <a:gd name="connsiteY144" fmla="*/ 280017 h 695707"/>
                <a:gd name="connsiteX145" fmla="*/ 132272 w 684806"/>
                <a:gd name="connsiteY145" fmla="*/ 230829 h 695707"/>
                <a:gd name="connsiteX146" fmla="*/ 139639 w 684806"/>
                <a:gd name="connsiteY146" fmla="*/ 204040 h 695707"/>
                <a:gd name="connsiteX147" fmla="*/ 115083 w 684806"/>
                <a:gd name="connsiteY147" fmla="*/ 176060 h 695707"/>
                <a:gd name="connsiteX148" fmla="*/ 91828 w 684806"/>
                <a:gd name="connsiteY148" fmla="*/ 152620 h 695707"/>
                <a:gd name="connsiteX149" fmla="*/ 107529 w 684806"/>
                <a:gd name="connsiteY149" fmla="*/ 136695 h 695707"/>
                <a:gd name="connsiteX150" fmla="*/ 136104 w 684806"/>
                <a:gd name="connsiteY150" fmla="*/ 108790 h 695707"/>
                <a:gd name="connsiteX151" fmla="*/ 148754 w 684806"/>
                <a:gd name="connsiteY151" fmla="*/ 96698 h 695707"/>
                <a:gd name="connsiteX152" fmla="*/ 170632 w 684806"/>
                <a:gd name="connsiteY152" fmla="*/ 118204 h 695707"/>
                <a:gd name="connsiteX153" fmla="*/ 204863 w 684806"/>
                <a:gd name="connsiteY153" fmla="*/ 143318 h 695707"/>
                <a:gd name="connsiteX154" fmla="*/ 225141 w 684806"/>
                <a:gd name="connsiteY154" fmla="*/ 135951 h 695707"/>
                <a:gd name="connsiteX155" fmla="*/ 271575 w 684806"/>
                <a:gd name="connsiteY155" fmla="*/ 116157 h 695707"/>
                <a:gd name="connsiteX156" fmla="*/ 292337 w 684806"/>
                <a:gd name="connsiteY156" fmla="*/ 108046 h 695707"/>
                <a:gd name="connsiteX157" fmla="*/ 301564 w 684806"/>
                <a:gd name="connsiteY157" fmla="*/ 94726 h 695707"/>
                <a:gd name="connsiteX158" fmla="*/ 302495 w 684806"/>
                <a:gd name="connsiteY158" fmla="*/ 59751 h 695707"/>
                <a:gd name="connsiteX159" fmla="*/ 302495 w 684806"/>
                <a:gd name="connsiteY159" fmla="*/ 28870 h 695707"/>
                <a:gd name="connsiteX160" fmla="*/ 383457 w 684806"/>
                <a:gd name="connsiteY160" fmla="*/ 28870 h 695707"/>
                <a:gd name="connsiteX161" fmla="*/ 383457 w 684806"/>
                <a:gd name="connsiteY161" fmla="*/ 61612 h 695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684806" h="695707">
                  <a:moveTo>
                    <a:pt x="287982" y="2678"/>
                  </a:moveTo>
                  <a:cubicBezTo>
                    <a:pt x="281731" y="5654"/>
                    <a:pt x="277118" y="10417"/>
                    <a:pt x="274141" y="16742"/>
                  </a:cubicBezTo>
                  <a:cubicBezTo>
                    <a:pt x="272281" y="20761"/>
                    <a:pt x="272207" y="22993"/>
                    <a:pt x="271723" y="52908"/>
                  </a:cubicBezTo>
                  <a:lnTo>
                    <a:pt x="271276" y="84906"/>
                  </a:lnTo>
                  <a:lnTo>
                    <a:pt x="261529" y="87883"/>
                  </a:lnTo>
                  <a:cubicBezTo>
                    <a:pt x="247092" y="92273"/>
                    <a:pt x="234739" y="97259"/>
                    <a:pt x="220042" y="104700"/>
                  </a:cubicBezTo>
                  <a:lnTo>
                    <a:pt x="206945" y="111323"/>
                  </a:lnTo>
                  <a:lnTo>
                    <a:pt x="186110" y="90933"/>
                  </a:lnTo>
                  <a:cubicBezTo>
                    <a:pt x="161739" y="67121"/>
                    <a:pt x="159506" y="65633"/>
                    <a:pt x="148531" y="65633"/>
                  </a:cubicBezTo>
                  <a:cubicBezTo>
                    <a:pt x="142577" y="65633"/>
                    <a:pt x="140159" y="66080"/>
                    <a:pt x="136624" y="67791"/>
                  </a:cubicBezTo>
                  <a:cubicBezTo>
                    <a:pt x="133462" y="69354"/>
                    <a:pt x="122560" y="79512"/>
                    <a:pt x="98115" y="103584"/>
                  </a:cubicBezTo>
                  <a:cubicBezTo>
                    <a:pt x="60163" y="141089"/>
                    <a:pt x="59718" y="141721"/>
                    <a:pt x="59718" y="152697"/>
                  </a:cubicBezTo>
                  <a:cubicBezTo>
                    <a:pt x="59718" y="162669"/>
                    <a:pt x="61503" y="165050"/>
                    <a:pt x="86060" y="189606"/>
                  </a:cubicBezTo>
                  <a:lnTo>
                    <a:pt x="107714" y="211261"/>
                  </a:lnTo>
                  <a:lnTo>
                    <a:pt x="102431" y="221679"/>
                  </a:lnTo>
                  <a:cubicBezTo>
                    <a:pt x="95659" y="234999"/>
                    <a:pt x="89594" y="250626"/>
                    <a:pt x="85762" y="264169"/>
                  </a:cubicBezTo>
                  <a:cubicBezTo>
                    <a:pt x="84199" y="270048"/>
                    <a:pt x="82711" y="275331"/>
                    <a:pt x="82488" y="276001"/>
                  </a:cubicBezTo>
                  <a:cubicBezTo>
                    <a:pt x="82190" y="276820"/>
                    <a:pt x="74302" y="277192"/>
                    <a:pt x="51606" y="277415"/>
                  </a:cubicBezTo>
                  <a:cubicBezTo>
                    <a:pt x="22882" y="277713"/>
                    <a:pt x="20798" y="277787"/>
                    <a:pt x="16818" y="279647"/>
                  </a:cubicBezTo>
                  <a:cubicBezTo>
                    <a:pt x="10939" y="282438"/>
                    <a:pt x="6028" y="287014"/>
                    <a:pt x="3125" y="292484"/>
                  </a:cubicBezTo>
                  <a:lnTo>
                    <a:pt x="595" y="297247"/>
                  </a:lnTo>
                  <a:lnTo>
                    <a:pt x="0" y="394583"/>
                  </a:lnTo>
                  <a:lnTo>
                    <a:pt x="2530" y="400089"/>
                  </a:lnTo>
                  <a:cubicBezTo>
                    <a:pt x="5432" y="406489"/>
                    <a:pt x="11162" y="412293"/>
                    <a:pt x="17599" y="415270"/>
                  </a:cubicBezTo>
                  <a:cubicBezTo>
                    <a:pt x="21691" y="417205"/>
                    <a:pt x="23738" y="417317"/>
                    <a:pt x="52201" y="417800"/>
                  </a:cubicBezTo>
                  <a:lnTo>
                    <a:pt x="82413" y="418247"/>
                  </a:lnTo>
                  <a:lnTo>
                    <a:pt x="84460" y="426135"/>
                  </a:lnTo>
                  <a:cubicBezTo>
                    <a:pt x="88255" y="440459"/>
                    <a:pt x="93389" y="454226"/>
                    <a:pt x="100533" y="468625"/>
                  </a:cubicBezTo>
                  <a:lnTo>
                    <a:pt x="107528" y="482838"/>
                  </a:lnTo>
                  <a:lnTo>
                    <a:pt x="85762" y="504492"/>
                  </a:lnTo>
                  <a:cubicBezTo>
                    <a:pt x="61279" y="528863"/>
                    <a:pt x="59642" y="531207"/>
                    <a:pt x="59642" y="541513"/>
                  </a:cubicBezTo>
                  <a:cubicBezTo>
                    <a:pt x="59642" y="552303"/>
                    <a:pt x="60386" y="553233"/>
                    <a:pt x="98337" y="590440"/>
                  </a:cubicBezTo>
                  <a:cubicBezTo>
                    <a:pt x="121592" y="613322"/>
                    <a:pt x="133684" y="624596"/>
                    <a:pt x="136958" y="626344"/>
                  </a:cubicBezTo>
                  <a:cubicBezTo>
                    <a:pt x="140977" y="628391"/>
                    <a:pt x="142912" y="628874"/>
                    <a:pt x="148492" y="628874"/>
                  </a:cubicBezTo>
                  <a:cubicBezTo>
                    <a:pt x="159282" y="628874"/>
                    <a:pt x="163003" y="626456"/>
                    <a:pt x="186741" y="603387"/>
                  </a:cubicBezTo>
                  <a:lnTo>
                    <a:pt x="206759" y="583965"/>
                  </a:lnTo>
                  <a:lnTo>
                    <a:pt x="222311" y="591481"/>
                  </a:lnTo>
                  <a:cubicBezTo>
                    <a:pt x="237120" y="598550"/>
                    <a:pt x="256355" y="605917"/>
                    <a:pt x="266885" y="608298"/>
                  </a:cubicBezTo>
                  <a:lnTo>
                    <a:pt x="271722" y="609489"/>
                  </a:lnTo>
                  <a:lnTo>
                    <a:pt x="272020" y="641673"/>
                  </a:lnTo>
                  <a:cubicBezTo>
                    <a:pt x="272317" y="672852"/>
                    <a:pt x="272392" y="674117"/>
                    <a:pt x="274327" y="678135"/>
                  </a:cubicBezTo>
                  <a:cubicBezTo>
                    <a:pt x="277750" y="685019"/>
                    <a:pt x="281694" y="689000"/>
                    <a:pt x="288391" y="692274"/>
                  </a:cubicBezTo>
                  <a:lnTo>
                    <a:pt x="294642" y="695325"/>
                  </a:lnTo>
                  <a:lnTo>
                    <a:pt x="339290" y="695623"/>
                  </a:lnTo>
                  <a:cubicBezTo>
                    <a:pt x="386841" y="695921"/>
                    <a:pt x="392050" y="695623"/>
                    <a:pt x="398822" y="691605"/>
                  </a:cubicBezTo>
                  <a:cubicBezTo>
                    <a:pt x="404105" y="688554"/>
                    <a:pt x="409053" y="683047"/>
                    <a:pt x="411546" y="677652"/>
                  </a:cubicBezTo>
                  <a:cubicBezTo>
                    <a:pt x="413592" y="673113"/>
                    <a:pt x="413704" y="672071"/>
                    <a:pt x="413965" y="641190"/>
                  </a:cubicBezTo>
                  <a:lnTo>
                    <a:pt x="414262" y="609266"/>
                  </a:lnTo>
                  <a:lnTo>
                    <a:pt x="418169" y="608336"/>
                  </a:lnTo>
                  <a:cubicBezTo>
                    <a:pt x="431489" y="604987"/>
                    <a:pt x="456120" y="595239"/>
                    <a:pt x="469813" y="587798"/>
                  </a:cubicBezTo>
                  <a:cubicBezTo>
                    <a:pt x="473608" y="585863"/>
                    <a:pt x="477068" y="584151"/>
                    <a:pt x="477552" y="584151"/>
                  </a:cubicBezTo>
                  <a:cubicBezTo>
                    <a:pt x="477998" y="584151"/>
                    <a:pt x="487598" y="593155"/>
                    <a:pt x="498834" y="604169"/>
                  </a:cubicBezTo>
                  <a:cubicBezTo>
                    <a:pt x="522200" y="627163"/>
                    <a:pt x="524581" y="628800"/>
                    <a:pt x="535744" y="628800"/>
                  </a:cubicBezTo>
                  <a:cubicBezTo>
                    <a:pt x="547092" y="628800"/>
                    <a:pt x="548841" y="627498"/>
                    <a:pt x="587089" y="589919"/>
                  </a:cubicBezTo>
                  <a:cubicBezTo>
                    <a:pt x="612092" y="565437"/>
                    <a:pt x="621022" y="556060"/>
                    <a:pt x="622622" y="552787"/>
                  </a:cubicBezTo>
                  <a:cubicBezTo>
                    <a:pt x="625524" y="546833"/>
                    <a:pt x="625971" y="539206"/>
                    <a:pt x="623924" y="532769"/>
                  </a:cubicBezTo>
                  <a:cubicBezTo>
                    <a:pt x="622436" y="528230"/>
                    <a:pt x="620390" y="525997"/>
                    <a:pt x="599554" y="505533"/>
                  </a:cubicBezTo>
                  <a:lnTo>
                    <a:pt x="576783" y="483208"/>
                  </a:lnTo>
                  <a:lnTo>
                    <a:pt x="582364" y="472493"/>
                  </a:lnTo>
                  <a:cubicBezTo>
                    <a:pt x="589136" y="459470"/>
                    <a:pt x="595573" y="443471"/>
                    <a:pt x="599777" y="428886"/>
                  </a:cubicBezTo>
                  <a:lnTo>
                    <a:pt x="602828" y="418096"/>
                  </a:lnTo>
                  <a:lnTo>
                    <a:pt x="632519" y="417650"/>
                  </a:lnTo>
                  <a:cubicBezTo>
                    <a:pt x="658266" y="417278"/>
                    <a:pt x="662582" y="416980"/>
                    <a:pt x="665820" y="415492"/>
                  </a:cubicBezTo>
                  <a:cubicBezTo>
                    <a:pt x="675419" y="411213"/>
                    <a:pt x="680777" y="405260"/>
                    <a:pt x="683493" y="396069"/>
                  </a:cubicBezTo>
                  <a:cubicBezTo>
                    <a:pt x="684796" y="391530"/>
                    <a:pt x="684982" y="385094"/>
                    <a:pt x="684684" y="344426"/>
                  </a:cubicBezTo>
                  <a:cubicBezTo>
                    <a:pt x="684386" y="298214"/>
                    <a:pt x="684386" y="298103"/>
                    <a:pt x="682266" y="293824"/>
                  </a:cubicBezTo>
                  <a:cubicBezTo>
                    <a:pt x="679289" y="287871"/>
                    <a:pt x="674266" y="282960"/>
                    <a:pt x="668127" y="280058"/>
                  </a:cubicBezTo>
                  <a:cubicBezTo>
                    <a:pt x="662992" y="277639"/>
                    <a:pt x="662992" y="277639"/>
                    <a:pt x="632855" y="277156"/>
                  </a:cubicBezTo>
                  <a:lnTo>
                    <a:pt x="602717" y="276709"/>
                  </a:lnTo>
                  <a:lnTo>
                    <a:pt x="600559" y="268821"/>
                  </a:lnTo>
                  <a:cubicBezTo>
                    <a:pt x="597024" y="255352"/>
                    <a:pt x="590959" y="239725"/>
                    <a:pt x="583890" y="225215"/>
                  </a:cubicBezTo>
                  <a:lnTo>
                    <a:pt x="577118" y="211374"/>
                  </a:lnTo>
                  <a:lnTo>
                    <a:pt x="598512" y="190166"/>
                  </a:lnTo>
                  <a:cubicBezTo>
                    <a:pt x="610233" y="178445"/>
                    <a:pt x="621023" y="167023"/>
                    <a:pt x="622325" y="164679"/>
                  </a:cubicBezTo>
                  <a:cubicBezTo>
                    <a:pt x="624483" y="161033"/>
                    <a:pt x="624855" y="159470"/>
                    <a:pt x="624855" y="153070"/>
                  </a:cubicBezTo>
                  <a:cubicBezTo>
                    <a:pt x="624855" y="147303"/>
                    <a:pt x="624408" y="144810"/>
                    <a:pt x="622808" y="141907"/>
                  </a:cubicBezTo>
                  <a:cubicBezTo>
                    <a:pt x="620576" y="137740"/>
                    <a:pt x="558142" y="75009"/>
                    <a:pt x="551445" y="70284"/>
                  </a:cubicBezTo>
                  <a:cubicBezTo>
                    <a:pt x="543446" y="64629"/>
                    <a:pt x="532284" y="63661"/>
                    <a:pt x="523838" y="67977"/>
                  </a:cubicBezTo>
                  <a:cubicBezTo>
                    <a:pt x="521531" y="69168"/>
                    <a:pt x="510890" y="78693"/>
                    <a:pt x="498462" y="90748"/>
                  </a:cubicBezTo>
                  <a:lnTo>
                    <a:pt x="477180" y="111509"/>
                  </a:lnTo>
                  <a:lnTo>
                    <a:pt x="465943" y="105631"/>
                  </a:lnTo>
                  <a:cubicBezTo>
                    <a:pt x="451358" y="97892"/>
                    <a:pt x="441684" y="93799"/>
                    <a:pt x="426801" y="88888"/>
                  </a:cubicBezTo>
                  <a:lnTo>
                    <a:pt x="414709" y="84869"/>
                  </a:lnTo>
                  <a:lnTo>
                    <a:pt x="414263" y="53318"/>
                  </a:lnTo>
                  <a:cubicBezTo>
                    <a:pt x="413816" y="22734"/>
                    <a:pt x="413704" y="21766"/>
                    <a:pt x="411584" y="16929"/>
                  </a:cubicBezTo>
                  <a:cubicBezTo>
                    <a:pt x="408793" y="10790"/>
                    <a:pt x="401091" y="3535"/>
                    <a:pt x="395138" y="1488"/>
                  </a:cubicBezTo>
                  <a:cubicBezTo>
                    <a:pt x="391343" y="186"/>
                    <a:pt x="384348" y="0"/>
                    <a:pt x="342304" y="0"/>
                  </a:cubicBezTo>
                  <a:lnTo>
                    <a:pt x="293860" y="0"/>
                  </a:lnTo>
                  <a:lnTo>
                    <a:pt x="288279" y="2605"/>
                  </a:lnTo>
                  <a:close/>
                  <a:moveTo>
                    <a:pt x="383308" y="61651"/>
                  </a:moveTo>
                  <a:cubicBezTo>
                    <a:pt x="383308" y="92607"/>
                    <a:pt x="383494" y="94691"/>
                    <a:pt x="385243" y="98672"/>
                  </a:cubicBezTo>
                  <a:cubicBezTo>
                    <a:pt x="389038" y="107229"/>
                    <a:pt x="392759" y="109647"/>
                    <a:pt x="409799" y="114968"/>
                  </a:cubicBezTo>
                  <a:cubicBezTo>
                    <a:pt x="425873" y="119991"/>
                    <a:pt x="437891" y="124940"/>
                    <a:pt x="452141" y="132380"/>
                  </a:cubicBezTo>
                  <a:cubicBezTo>
                    <a:pt x="459024" y="136101"/>
                    <a:pt x="466354" y="139896"/>
                    <a:pt x="468326" y="140938"/>
                  </a:cubicBezTo>
                  <a:cubicBezTo>
                    <a:pt x="470372" y="141980"/>
                    <a:pt x="474205" y="142984"/>
                    <a:pt x="476958" y="143171"/>
                  </a:cubicBezTo>
                  <a:cubicBezTo>
                    <a:pt x="486260" y="143915"/>
                    <a:pt x="488306" y="142501"/>
                    <a:pt x="512862" y="118800"/>
                  </a:cubicBezTo>
                  <a:cubicBezTo>
                    <a:pt x="525141" y="106968"/>
                    <a:pt x="535373" y="97220"/>
                    <a:pt x="535744" y="97033"/>
                  </a:cubicBezTo>
                  <a:cubicBezTo>
                    <a:pt x="536042" y="96959"/>
                    <a:pt x="548953" y="109498"/>
                    <a:pt x="564468" y="125013"/>
                  </a:cubicBezTo>
                  <a:lnTo>
                    <a:pt x="592670" y="153216"/>
                  </a:lnTo>
                  <a:lnTo>
                    <a:pt x="570421" y="175094"/>
                  </a:lnTo>
                  <a:cubicBezTo>
                    <a:pt x="558142" y="187074"/>
                    <a:pt x="547352" y="198348"/>
                    <a:pt x="546423" y="200097"/>
                  </a:cubicBezTo>
                  <a:cubicBezTo>
                    <a:pt x="545232" y="202329"/>
                    <a:pt x="544748" y="205306"/>
                    <a:pt x="544748" y="209845"/>
                  </a:cubicBezTo>
                  <a:cubicBezTo>
                    <a:pt x="544748" y="216244"/>
                    <a:pt x="544934" y="216728"/>
                    <a:pt x="553604" y="233583"/>
                  </a:cubicBezTo>
                  <a:cubicBezTo>
                    <a:pt x="562980" y="251889"/>
                    <a:pt x="567668" y="263646"/>
                    <a:pt x="572133" y="280166"/>
                  </a:cubicBezTo>
                  <a:cubicBezTo>
                    <a:pt x="573695" y="285821"/>
                    <a:pt x="575667" y="291775"/>
                    <a:pt x="576412" y="293374"/>
                  </a:cubicBezTo>
                  <a:cubicBezTo>
                    <a:pt x="578570" y="297541"/>
                    <a:pt x="583109" y="302229"/>
                    <a:pt x="587500" y="304536"/>
                  </a:cubicBezTo>
                  <a:cubicBezTo>
                    <a:pt x="591034" y="306471"/>
                    <a:pt x="592523" y="306583"/>
                    <a:pt x="622660" y="306843"/>
                  </a:cubicBezTo>
                  <a:lnTo>
                    <a:pt x="653989" y="307141"/>
                  </a:lnTo>
                  <a:lnTo>
                    <a:pt x="653989" y="387881"/>
                  </a:lnTo>
                  <a:lnTo>
                    <a:pt x="622177" y="388178"/>
                  </a:lnTo>
                  <a:cubicBezTo>
                    <a:pt x="591370" y="388476"/>
                    <a:pt x="590179" y="388550"/>
                    <a:pt x="586459" y="390485"/>
                  </a:cubicBezTo>
                  <a:cubicBezTo>
                    <a:pt x="578645" y="394652"/>
                    <a:pt x="576785" y="397927"/>
                    <a:pt x="570758" y="418688"/>
                  </a:cubicBezTo>
                  <a:cubicBezTo>
                    <a:pt x="566107" y="434873"/>
                    <a:pt x="562125" y="444659"/>
                    <a:pt x="552898" y="462294"/>
                  </a:cubicBezTo>
                  <a:cubicBezTo>
                    <a:pt x="543894" y="479707"/>
                    <a:pt x="542778" y="484246"/>
                    <a:pt x="545643" y="491874"/>
                  </a:cubicBezTo>
                  <a:cubicBezTo>
                    <a:pt x="547057" y="495595"/>
                    <a:pt x="551038" y="499985"/>
                    <a:pt x="570199" y="518849"/>
                  </a:cubicBezTo>
                  <a:lnTo>
                    <a:pt x="593081" y="541359"/>
                  </a:lnTo>
                  <a:lnTo>
                    <a:pt x="582365" y="552149"/>
                  </a:lnTo>
                  <a:cubicBezTo>
                    <a:pt x="576487" y="558102"/>
                    <a:pt x="563464" y="570827"/>
                    <a:pt x="553530" y="580501"/>
                  </a:cubicBezTo>
                  <a:lnTo>
                    <a:pt x="535374" y="597988"/>
                  </a:lnTo>
                  <a:lnTo>
                    <a:pt x="513980" y="577078"/>
                  </a:lnTo>
                  <a:cubicBezTo>
                    <a:pt x="482651" y="546568"/>
                    <a:pt x="483284" y="546643"/>
                    <a:pt x="454895" y="561153"/>
                  </a:cubicBezTo>
                  <a:cubicBezTo>
                    <a:pt x="435994" y="570827"/>
                    <a:pt x="427808" y="574176"/>
                    <a:pt x="410247" y="579459"/>
                  </a:cubicBezTo>
                  <a:cubicBezTo>
                    <a:pt x="392573" y="584854"/>
                    <a:pt x="388964" y="587087"/>
                    <a:pt x="385244" y="595384"/>
                  </a:cubicBezTo>
                  <a:cubicBezTo>
                    <a:pt x="383458" y="599402"/>
                    <a:pt x="383309" y="601337"/>
                    <a:pt x="383309" y="632777"/>
                  </a:cubicBezTo>
                  <a:lnTo>
                    <a:pt x="383309" y="666078"/>
                  </a:lnTo>
                  <a:lnTo>
                    <a:pt x="302346" y="666078"/>
                  </a:lnTo>
                  <a:lnTo>
                    <a:pt x="302346" y="634638"/>
                  </a:lnTo>
                  <a:cubicBezTo>
                    <a:pt x="302346" y="597431"/>
                    <a:pt x="302049" y="595644"/>
                    <a:pt x="294905" y="588687"/>
                  </a:cubicBezTo>
                  <a:cubicBezTo>
                    <a:pt x="291184" y="585152"/>
                    <a:pt x="289026" y="583925"/>
                    <a:pt x="283557" y="582362"/>
                  </a:cubicBezTo>
                  <a:cubicBezTo>
                    <a:pt x="257698" y="574734"/>
                    <a:pt x="245606" y="570009"/>
                    <a:pt x="225328" y="559368"/>
                  </a:cubicBezTo>
                  <a:cubicBezTo>
                    <a:pt x="215096" y="554084"/>
                    <a:pt x="210892" y="552298"/>
                    <a:pt x="207022" y="551926"/>
                  </a:cubicBezTo>
                  <a:cubicBezTo>
                    <a:pt x="197646" y="550884"/>
                    <a:pt x="195785" y="552224"/>
                    <a:pt x="170856" y="576483"/>
                  </a:cubicBezTo>
                  <a:lnTo>
                    <a:pt x="148531" y="598249"/>
                  </a:lnTo>
                  <a:lnTo>
                    <a:pt x="91604" y="541322"/>
                  </a:lnTo>
                  <a:lnTo>
                    <a:pt x="112068" y="521156"/>
                  </a:lnTo>
                  <a:cubicBezTo>
                    <a:pt x="137071" y="496525"/>
                    <a:pt x="137368" y="496041"/>
                    <a:pt x="139155" y="491204"/>
                  </a:cubicBezTo>
                  <a:cubicBezTo>
                    <a:pt x="141946" y="483316"/>
                    <a:pt x="140941" y="479298"/>
                    <a:pt x="132383" y="463857"/>
                  </a:cubicBezTo>
                  <a:cubicBezTo>
                    <a:pt x="125016" y="450834"/>
                    <a:pt x="118319" y="434277"/>
                    <a:pt x="114077" y="419134"/>
                  </a:cubicBezTo>
                  <a:cubicBezTo>
                    <a:pt x="108199" y="398224"/>
                    <a:pt x="106264" y="394764"/>
                    <a:pt x="98376" y="390485"/>
                  </a:cubicBezTo>
                  <a:cubicBezTo>
                    <a:pt x="94656" y="388550"/>
                    <a:pt x="93465" y="388439"/>
                    <a:pt x="62211" y="388178"/>
                  </a:cubicBezTo>
                  <a:lnTo>
                    <a:pt x="29915" y="387881"/>
                  </a:lnTo>
                  <a:lnTo>
                    <a:pt x="29915" y="307029"/>
                  </a:lnTo>
                  <a:lnTo>
                    <a:pt x="60499" y="307029"/>
                  </a:lnTo>
                  <a:cubicBezTo>
                    <a:pt x="92572" y="307029"/>
                    <a:pt x="94283" y="306843"/>
                    <a:pt x="100757" y="302639"/>
                  </a:cubicBezTo>
                  <a:cubicBezTo>
                    <a:pt x="106339" y="298918"/>
                    <a:pt x="108869" y="294156"/>
                    <a:pt x="112738" y="280017"/>
                  </a:cubicBezTo>
                  <a:cubicBezTo>
                    <a:pt x="117501" y="262716"/>
                    <a:pt x="123156" y="248577"/>
                    <a:pt x="132272" y="230829"/>
                  </a:cubicBezTo>
                  <a:cubicBezTo>
                    <a:pt x="140383" y="215128"/>
                    <a:pt x="141499" y="210924"/>
                    <a:pt x="139639" y="204040"/>
                  </a:cubicBezTo>
                  <a:cubicBezTo>
                    <a:pt x="138523" y="200022"/>
                    <a:pt x="136104" y="197268"/>
                    <a:pt x="115083" y="176060"/>
                  </a:cubicBezTo>
                  <a:lnTo>
                    <a:pt x="91828" y="152620"/>
                  </a:lnTo>
                  <a:lnTo>
                    <a:pt x="107529" y="136695"/>
                  </a:lnTo>
                  <a:cubicBezTo>
                    <a:pt x="116273" y="127952"/>
                    <a:pt x="129035" y="115413"/>
                    <a:pt x="136104" y="108790"/>
                  </a:cubicBezTo>
                  <a:lnTo>
                    <a:pt x="148754" y="96698"/>
                  </a:lnTo>
                  <a:lnTo>
                    <a:pt x="170632" y="118204"/>
                  </a:lnTo>
                  <a:cubicBezTo>
                    <a:pt x="193775" y="140900"/>
                    <a:pt x="196975" y="143207"/>
                    <a:pt x="204863" y="143318"/>
                  </a:cubicBezTo>
                  <a:cubicBezTo>
                    <a:pt x="210370" y="143318"/>
                    <a:pt x="214239" y="141904"/>
                    <a:pt x="225141" y="135951"/>
                  </a:cubicBezTo>
                  <a:cubicBezTo>
                    <a:pt x="240098" y="127766"/>
                    <a:pt x="253865" y="121886"/>
                    <a:pt x="271575" y="116157"/>
                  </a:cubicBezTo>
                  <a:cubicBezTo>
                    <a:pt x="280952" y="112995"/>
                    <a:pt x="290253" y="109386"/>
                    <a:pt x="292337" y="108046"/>
                  </a:cubicBezTo>
                  <a:cubicBezTo>
                    <a:pt x="296876" y="104884"/>
                    <a:pt x="300225" y="100047"/>
                    <a:pt x="301564" y="94726"/>
                  </a:cubicBezTo>
                  <a:cubicBezTo>
                    <a:pt x="302011" y="92494"/>
                    <a:pt x="302495" y="77053"/>
                    <a:pt x="302495" y="59751"/>
                  </a:cubicBezTo>
                  <a:lnTo>
                    <a:pt x="302495" y="28870"/>
                  </a:lnTo>
                  <a:lnTo>
                    <a:pt x="383457" y="28870"/>
                  </a:lnTo>
                  <a:lnTo>
                    <a:pt x="383457" y="61612"/>
                  </a:ln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a:ea typeface="+mn-ea"/>
                <a:cs typeface="+mn-cs"/>
              </a:endParaRPr>
            </a:p>
          </p:txBody>
        </p:sp>
        <p:sp>
          <p:nvSpPr>
            <p:cNvPr id="17" name="Freeform: Shape 16">
              <a:extLst>
                <a:ext uri="{FF2B5EF4-FFF2-40B4-BE49-F238E27FC236}">
                  <a16:creationId xmlns:a16="http://schemas.microsoft.com/office/drawing/2014/main" id="{789079CA-AB58-CFA6-57B8-4BD1712DA0F0}"/>
                </a:ext>
              </a:extLst>
            </p:cNvPr>
            <p:cNvSpPr/>
            <p:nvPr/>
          </p:nvSpPr>
          <p:spPr>
            <a:xfrm>
              <a:off x="2760809" y="3247265"/>
              <a:ext cx="296653" cy="297641"/>
            </a:xfrm>
            <a:custGeom>
              <a:avLst/>
              <a:gdLst>
                <a:gd name="connsiteX0" fmla="*/ 131829 w 296653"/>
                <a:gd name="connsiteY0" fmla="*/ 174 h 297641"/>
                <a:gd name="connsiteX1" fmla="*/ 83460 w 296653"/>
                <a:gd name="connsiteY1" fmla="*/ 14499 h 297641"/>
                <a:gd name="connsiteX2" fmla="*/ 14701 w 296653"/>
                <a:gd name="connsiteY2" fmla="*/ 83407 h 297641"/>
                <a:gd name="connsiteX3" fmla="*/ 4 w 296653"/>
                <a:gd name="connsiteY3" fmla="*/ 148444 h 297641"/>
                <a:gd name="connsiteX4" fmla="*/ 4394 w 296653"/>
                <a:gd name="connsiteY4" fmla="*/ 186581 h 297641"/>
                <a:gd name="connsiteX5" fmla="*/ 118066 w 296653"/>
                <a:gd name="connsiteY5" fmla="*/ 295595 h 297641"/>
                <a:gd name="connsiteX6" fmla="*/ 148128 w 296653"/>
                <a:gd name="connsiteY6" fmla="*/ 297641 h 297641"/>
                <a:gd name="connsiteX7" fmla="*/ 178564 w 296653"/>
                <a:gd name="connsiteY7" fmla="*/ 295595 h 297641"/>
                <a:gd name="connsiteX8" fmla="*/ 272512 w 296653"/>
                <a:gd name="connsiteY8" fmla="*/ 231041 h 297641"/>
                <a:gd name="connsiteX9" fmla="*/ 296138 w 296653"/>
                <a:gd name="connsiteY9" fmla="*/ 138210 h 297641"/>
                <a:gd name="connsiteX10" fmla="*/ 288623 w 296653"/>
                <a:gd name="connsiteY10" fmla="*/ 100705 h 297641"/>
                <a:gd name="connsiteX11" fmla="*/ 196647 w 296653"/>
                <a:gd name="connsiteY11" fmla="*/ 7613 h 297641"/>
                <a:gd name="connsiteX12" fmla="*/ 151925 w 296653"/>
                <a:gd name="connsiteY12" fmla="*/ 97 h 297641"/>
                <a:gd name="connsiteX13" fmla="*/ 131907 w 296653"/>
                <a:gd name="connsiteY13" fmla="*/ 172 h 297641"/>
                <a:gd name="connsiteX14" fmla="*/ 172310 w 296653"/>
                <a:gd name="connsiteY14" fmla="*/ 32098 h 297641"/>
                <a:gd name="connsiteX15" fmla="*/ 264882 w 296653"/>
                <a:gd name="connsiteY15" fmla="*/ 131739 h 297641"/>
                <a:gd name="connsiteX16" fmla="*/ 199472 w 296653"/>
                <a:gd name="connsiteY16" fmla="*/ 256755 h 297641"/>
                <a:gd name="connsiteX17" fmla="*/ 111662 w 296653"/>
                <a:gd name="connsiteY17" fmla="*/ 262894 h 297641"/>
                <a:gd name="connsiteX18" fmla="*/ 34198 w 296653"/>
                <a:gd name="connsiteY18" fmla="*/ 118228 h 297641"/>
                <a:gd name="connsiteX19" fmla="*/ 130486 w 296653"/>
                <a:gd name="connsiteY19" fmla="*/ 30866 h 297641"/>
                <a:gd name="connsiteX20" fmla="*/ 172343 w 296653"/>
                <a:gd name="connsiteY20" fmla="*/ 32057 h 297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6653" h="297641">
                  <a:moveTo>
                    <a:pt x="131829" y="174"/>
                  </a:moveTo>
                  <a:cubicBezTo>
                    <a:pt x="111923" y="3225"/>
                    <a:pt x="98528" y="7169"/>
                    <a:pt x="83460" y="14499"/>
                  </a:cubicBezTo>
                  <a:cubicBezTo>
                    <a:pt x="52131" y="29754"/>
                    <a:pt x="29212" y="52747"/>
                    <a:pt x="14701" y="83407"/>
                  </a:cubicBezTo>
                  <a:cubicBezTo>
                    <a:pt x="4469" y="104986"/>
                    <a:pt x="116" y="124409"/>
                    <a:pt x="4" y="148444"/>
                  </a:cubicBezTo>
                  <a:cubicBezTo>
                    <a:pt x="-71" y="163997"/>
                    <a:pt x="934" y="172703"/>
                    <a:pt x="4394" y="186581"/>
                  </a:cubicBezTo>
                  <a:cubicBezTo>
                    <a:pt x="18161" y="241350"/>
                    <a:pt x="61507" y="282946"/>
                    <a:pt x="118066" y="295595"/>
                  </a:cubicBezTo>
                  <a:cubicBezTo>
                    <a:pt x="125953" y="297381"/>
                    <a:pt x="129972" y="297641"/>
                    <a:pt x="148128" y="297641"/>
                  </a:cubicBezTo>
                  <a:cubicBezTo>
                    <a:pt x="166285" y="297641"/>
                    <a:pt x="170266" y="297344"/>
                    <a:pt x="178564" y="295595"/>
                  </a:cubicBezTo>
                  <a:cubicBezTo>
                    <a:pt x="217333" y="287112"/>
                    <a:pt x="250559" y="264342"/>
                    <a:pt x="272512" y="231041"/>
                  </a:cubicBezTo>
                  <a:cubicBezTo>
                    <a:pt x="290297" y="204178"/>
                    <a:pt x="298928" y="170096"/>
                    <a:pt x="296138" y="138210"/>
                  </a:cubicBezTo>
                  <a:cubicBezTo>
                    <a:pt x="294836" y="123029"/>
                    <a:pt x="293162" y="114471"/>
                    <a:pt x="288623" y="100705"/>
                  </a:cubicBezTo>
                  <a:cubicBezTo>
                    <a:pt x="274038" y="56875"/>
                    <a:pt x="240328" y="22756"/>
                    <a:pt x="196647" y="7613"/>
                  </a:cubicBezTo>
                  <a:cubicBezTo>
                    <a:pt x="180462" y="1958"/>
                    <a:pt x="171347" y="470"/>
                    <a:pt x="151925" y="97"/>
                  </a:cubicBezTo>
                  <a:cubicBezTo>
                    <a:pt x="142437" y="-89"/>
                    <a:pt x="133507" y="23"/>
                    <a:pt x="131907" y="172"/>
                  </a:cubicBezTo>
                  <a:close/>
                  <a:moveTo>
                    <a:pt x="172310" y="32098"/>
                  </a:moveTo>
                  <a:cubicBezTo>
                    <a:pt x="221795" y="43261"/>
                    <a:pt x="257217" y="81398"/>
                    <a:pt x="264882" y="131739"/>
                  </a:cubicBezTo>
                  <a:cubicBezTo>
                    <a:pt x="272695" y="182899"/>
                    <a:pt x="246464" y="233133"/>
                    <a:pt x="199472" y="256755"/>
                  </a:cubicBezTo>
                  <a:cubicBezTo>
                    <a:pt x="173352" y="269963"/>
                    <a:pt x="139866" y="272307"/>
                    <a:pt x="111662" y="262894"/>
                  </a:cubicBezTo>
                  <a:cubicBezTo>
                    <a:pt x="51685" y="242876"/>
                    <a:pt x="18198" y="180220"/>
                    <a:pt x="34198" y="118228"/>
                  </a:cubicBezTo>
                  <a:cubicBezTo>
                    <a:pt x="46030" y="72910"/>
                    <a:pt x="84055" y="38308"/>
                    <a:pt x="130486" y="30866"/>
                  </a:cubicBezTo>
                  <a:cubicBezTo>
                    <a:pt x="141834" y="29006"/>
                    <a:pt x="161368" y="29564"/>
                    <a:pt x="172343" y="32057"/>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a:ea typeface="+mn-ea"/>
                <a:cs typeface="+mn-cs"/>
              </a:endParaRPr>
            </a:p>
          </p:txBody>
        </p:sp>
      </p:grpSp>
      <p:sp>
        <p:nvSpPr>
          <p:cNvPr id="18" name="TextBox 17">
            <a:extLst>
              <a:ext uri="{FF2B5EF4-FFF2-40B4-BE49-F238E27FC236}">
                <a16:creationId xmlns:a16="http://schemas.microsoft.com/office/drawing/2014/main" id="{09385061-76EA-014D-402D-022C0EDB96E5}"/>
              </a:ext>
            </a:extLst>
          </p:cNvPr>
          <p:cNvSpPr txBox="1"/>
          <p:nvPr/>
        </p:nvSpPr>
        <p:spPr>
          <a:xfrm>
            <a:off x="1280451" y="5047784"/>
            <a:ext cx="900871" cy="359560"/>
          </a:xfrm>
          <a:prstGeom prst="rect">
            <a:avLst/>
          </a:prstGeom>
          <a:noFill/>
        </p:spPr>
        <p:txBody>
          <a:bodyPr wrap="none" lIns="121920" rtlCol="0">
            <a:spAutoFit/>
          </a:bodyPr>
          <a:lstStyle/>
          <a:p>
            <a:pPr marL="0" marR="0" lvl="1" indent="0" algn="l" defTabSz="2331923" rtl="0" eaLnBrk="1" fontAlgn="auto" latinLnBrk="0" hangingPunct="1">
              <a:lnSpc>
                <a:spcPct val="100000"/>
              </a:lnSpc>
              <a:spcBef>
                <a:spcPts val="0"/>
              </a:spcBef>
              <a:spcAft>
                <a:spcPts val="800"/>
              </a:spcAft>
              <a:buClrTx/>
              <a:buSzTx/>
              <a:buFontTx/>
              <a:buNone/>
              <a:tabLst/>
              <a:defRPr/>
            </a:pPr>
            <a:r>
              <a:rPr kumimoji="0" lang="en-US" altLang="en-US" sz="1867" b="1" i="0" u="none" strike="noStrike" kern="1200" cap="none" spc="0" normalizeH="0" baseline="0" noProof="0" dirty="0">
                <a:ln>
                  <a:noFill/>
                </a:ln>
                <a:solidFill>
                  <a:prstClr val="white"/>
                </a:solidFill>
                <a:effectLst/>
                <a:uLnTx/>
                <a:uFillTx/>
                <a:latin typeface="Georgia"/>
                <a:ea typeface="+mn-ea"/>
                <a:cs typeface="+mn-cs"/>
              </a:rPr>
              <a:t>Cause</a:t>
            </a:r>
            <a:endParaRPr kumimoji="0" lang="en-US" altLang="en-US" sz="1867" b="0" i="0" u="none" strike="noStrike" kern="1200" cap="none" spc="0" normalizeH="0" baseline="0" noProof="0" dirty="0">
              <a:ln>
                <a:noFill/>
              </a:ln>
              <a:solidFill>
                <a:prstClr val="white"/>
              </a:solidFill>
              <a:effectLst/>
              <a:uLnTx/>
              <a:uFillTx/>
              <a:latin typeface="Georgia"/>
              <a:ea typeface="+mn-ea"/>
              <a:cs typeface="+mn-cs"/>
            </a:endParaRPr>
          </a:p>
        </p:txBody>
      </p:sp>
      <p:sp>
        <p:nvSpPr>
          <p:cNvPr id="19" name="TextBox 18">
            <a:extLst>
              <a:ext uri="{FF2B5EF4-FFF2-40B4-BE49-F238E27FC236}">
                <a16:creationId xmlns:a16="http://schemas.microsoft.com/office/drawing/2014/main" id="{C5D1D640-EFEB-DD7B-08C1-0103EF3DC260}"/>
              </a:ext>
            </a:extLst>
          </p:cNvPr>
          <p:cNvSpPr txBox="1"/>
          <p:nvPr/>
        </p:nvSpPr>
        <p:spPr>
          <a:xfrm>
            <a:off x="5159764" y="4258177"/>
            <a:ext cx="885690" cy="359560"/>
          </a:xfrm>
          <a:prstGeom prst="rect">
            <a:avLst/>
          </a:prstGeom>
          <a:noFill/>
        </p:spPr>
        <p:txBody>
          <a:bodyPr wrap="none" lIns="121920" rtlCol="0">
            <a:spAutoFit/>
          </a:bodyPr>
          <a:lstStyle/>
          <a:p>
            <a:pPr marL="0" marR="0" lvl="1" indent="0" algn="l" defTabSz="2331923" rtl="0" eaLnBrk="1" fontAlgn="auto" latinLnBrk="0" hangingPunct="1">
              <a:lnSpc>
                <a:spcPct val="100000"/>
              </a:lnSpc>
              <a:spcBef>
                <a:spcPts val="0"/>
              </a:spcBef>
              <a:spcAft>
                <a:spcPts val="800"/>
              </a:spcAft>
              <a:buClrTx/>
              <a:buSzTx/>
              <a:buFontTx/>
              <a:buNone/>
              <a:tabLst/>
              <a:defRPr/>
            </a:pPr>
            <a:r>
              <a:rPr kumimoji="0" lang="en-US" altLang="en-US" sz="1867" b="1" i="0" u="none" strike="noStrike" kern="1200" cap="none" spc="0" normalizeH="0" baseline="0" noProof="0" dirty="0">
                <a:ln>
                  <a:noFill/>
                </a:ln>
                <a:solidFill>
                  <a:prstClr val="white"/>
                </a:solidFill>
                <a:effectLst/>
                <a:uLnTx/>
                <a:uFillTx/>
                <a:latin typeface="Georgia"/>
                <a:ea typeface="+mn-ea"/>
                <a:cs typeface="+mn-cs"/>
              </a:rPr>
              <a:t>Effect</a:t>
            </a:r>
            <a:endParaRPr kumimoji="0" lang="en-US" altLang="en-US" sz="1867" b="0" i="0" u="none" strike="noStrike" kern="1200" cap="none" spc="0" normalizeH="0" baseline="0" noProof="0" dirty="0">
              <a:ln>
                <a:noFill/>
              </a:ln>
              <a:solidFill>
                <a:prstClr val="white"/>
              </a:solidFill>
              <a:effectLst/>
              <a:uLnTx/>
              <a:uFillTx/>
              <a:latin typeface="Georgia"/>
              <a:ea typeface="+mn-ea"/>
              <a:cs typeface="+mn-cs"/>
            </a:endParaRPr>
          </a:p>
        </p:txBody>
      </p:sp>
      <p:sp>
        <p:nvSpPr>
          <p:cNvPr id="20" name="Arrow: Curved Right 19">
            <a:extLst>
              <a:ext uri="{FF2B5EF4-FFF2-40B4-BE49-F238E27FC236}">
                <a16:creationId xmlns:a16="http://schemas.microsoft.com/office/drawing/2014/main" id="{D32F6D72-571E-E48B-37B5-415655B2C90D}"/>
              </a:ext>
            </a:extLst>
          </p:cNvPr>
          <p:cNvSpPr/>
          <p:nvPr/>
        </p:nvSpPr>
        <p:spPr>
          <a:xfrm>
            <a:off x="2422067" y="4900403"/>
            <a:ext cx="393576" cy="654321"/>
          </a:xfrm>
          <a:prstGeom prst="curvedRightArrow">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a:ea typeface="+mn-ea"/>
              <a:cs typeface="+mn-cs"/>
            </a:endParaRPr>
          </a:p>
        </p:txBody>
      </p:sp>
      <p:sp>
        <p:nvSpPr>
          <p:cNvPr id="21" name="Arrow: Curved Right 20">
            <a:extLst>
              <a:ext uri="{FF2B5EF4-FFF2-40B4-BE49-F238E27FC236}">
                <a16:creationId xmlns:a16="http://schemas.microsoft.com/office/drawing/2014/main" id="{9F97FBD1-76A4-6AA4-E797-79E4FB734524}"/>
              </a:ext>
            </a:extLst>
          </p:cNvPr>
          <p:cNvSpPr/>
          <p:nvPr/>
        </p:nvSpPr>
        <p:spPr>
          <a:xfrm flipH="1">
            <a:off x="4631700" y="4110795"/>
            <a:ext cx="393576" cy="654321"/>
          </a:xfrm>
          <a:prstGeom prst="curvedRightArrow">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a:ea typeface="+mn-ea"/>
              <a:cs typeface="+mn-cs"/>
            </a:endParaRPr>
          </a:p>
        </p:txBody>
      </p:sp>
      <p:grpSp>
        <p:nvGrpSpPr>
          <p:cNvPr id="22" name="Group 21">
            <a:extLst>
              <a:ext uri="{FF2B5EF4-FFF2-40B4-BE49-F238E27FC236}">
                <a16:creationId xmlns:a16="http://schemas.microsoft.com/office/drawing/2014/main" id="{B74B01C6-33DD-7841-6691-20371DB6054D}"/>
              </a:ext>
            </a:extLst>
          </p:cNvPr>
          <p:cNvGrpSpPr/>
          <p:nvPr/>
        </p:nvGrpSpPr>
        <p:grpSpPr>
          <a:xfrm>
            <a:off x="665481" y="2385297"/>
            <a:ext cx="242480" cy="242480"/>
            <a:chOff x="502919" y="1478424"/>
            <a:chExt cx="140365" cy="140363"/>
          </a:xfrm>
        </p:grpSpPr>
        <p:sp>
          <p:nvSpPr>
            <p:cNvPr id="23" name="Oval 22">
              <a:extLst>
                <a:ext uri="{FF2B5EF4-FFF2-40B4-BE49-F238E27FC236}">
                  <a16:creationId xmlns:a16="http://schemas.microsoft.com/office/drawing/2014/main" id="{2D60F606-5BDD-B877-EFF9-A2A03C3E3A32}"/>
                </a:ext>
              </a:extLst>
            </p:cNvPr>
            <p:cNvSpPr/>
            <p:nvPr/>
          </p:nvSpPr>
          <p:spPr>
            <a:xfrm>
              <a:off x="502919" y="1478424"/>
              <a:ext cx="140365" cy="140363"/>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24" name="Oval 23">
              <a:extLst>
                <a:ext uri="{FF2B5EF4-FFF2-40B4-BE49-F238E27FC236}">
                  <a16:creationId xmlns:a16="http://schemas.microsoft.com/office/drawing/2014/main" id="{CC39ABEA-C463-E221-C142-4D7D819A742F}"/>
                </a:ext>
              </a:extLst>
            </p:cNvPr>
            <p:cNvSpPr/>
            <p:nvPr/>
          </p:nvSpPr>
          <p:spPr>
            <a:xfrm>
              <a:off x="526448" y="1501953"/>
              <a:ext cx="93306" cy="93305"/>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Georgia"/>
                <a:ea typeface="+mn-ea"/>
                <a:cs typeface="+mn-cs"/>
              </a:endParaRPr>
            </a:p>
          </p:txBody>
        </p:sp>
      </p:grpSp>
      <p:sp>
        <p:nvSpPr>
          <p:cNvPr id="3" name="Text Placeholder 7">
            <a:extLst>
              <a:ext uri="{FF2B5EF4-FFF2-40B4-BE49-F238E27FC236}">
                <a16:creationId xmlns:a16="http://schemas.microsoft.com/office/drawing/2014/main" id="{A497A634-D992-7006-3DB8-2E1D423BF9BD}"/>
              </a:ext>
            </a:extLst>
          </p:cNvPr>
          <p:cNvSpPr txBox="1">
            <a:spLocks/>
          </p:cNvSpPr>
          <p:nvPr/>
        </p:nvSpPr>
        <p:spPr>
          <a:xfrm>
            <a:off x="670561" y="6270893"/>
            <a:ext cx="10035538" cy="237757"/>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Allemann SS, et al. Matching adherence interventions to patient determinants using the theoretical domains framework. Front.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Pharmacol</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2016;7:429.</a:t>
            </a:r>
          </a:p>
        </p:txBody>
      </p:sp>
      <p:sp>
        <p:nvSpPr>
          <p:cNvPr id="26" name="TextBox 25">
            <a:extLst>
              <a:ext uri="{FF2B5EF4-FFF2-40B4-BE49-F238E27FC236}">
                <a16:creationId xmlns:a16="http://schemas.microsoft.com/office/drawing/2014/main" id="{322F33A4-8DEC-8A0D-73FF-62EBC282AD70}"/>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dirty="0">
                <a:solidFill>
                  <a:srgbClr val="595959"/>
                </a:solidFill>
              </a:rPr>
              <a:t>GLO2329520</a:t>
            </a:r>
          </a:p>
        </p:txBody>
      </p:sp>
    </p:spTree>
    <p:extLst>
      <p:ext uri="{BB962C8B-B14F-4D97-AF65-F5344CB8AC3E}">
        <p14:creationId xmlns:p14="http://schemas.microsoft.com/office/powerpoint/2010/main" val="1724631862"/>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67E38959-99C0-F440-9A60-CEBAAF515B8F}"/>
              </a:ext>
            </a:extLst>
          </p:cNvPr>
          <p:cNvGraphicFramePr>
            <a:graphicFrameLocks noChangeAspect="1"/>
          </p:cNvGraphicFramePr>
          <p:nvPr>
            <p:custDataLst>
              <p:tags r:id="rId1"/>
            </p:custDataLst>
            <p:extLst>
              <p:ext uri="{D42A27DB-BD31-4B8C-83A1-F6EECF244321}">
                <p14:modId xmlns:p14="http://schemas.microsoft.com/office/powerpoint/2010/main" val="49388727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67E38959-99C0-F440-9A60-CEBAAF515B8F}"/>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36633442-16F7-9122-3942-379550EA13D7}"/>
              </a:ext>
            </a:extLst>
          </p:cNvPr>
          <p:cNvSpPr>
            <a:spLocks noGrp="1"/>
          </p:cNvSpPr>
          <p:nvPr>
            <p:ph type="title"/>
          </p:nvPr>
        </p:nvSpPr>
        <p:spPr>
          <a:xfrm>
            <a:off x="670560" y="355600"/>
            <a:ext cx="10937240" cy="520701"/>
          </a:xfrm>
        </p:spPr>
        <p:txBody>
          <a:bodyPr vert="horz"/>
          <a:lstStyle/>
          <a:p>
            <a:r>
              <a:rPr lang="en-US" dirty="0"/>
              <a:t>Examples of targeted BCTs for non-adherence </a:t>
            </a:r>
          </a:p>
        </p:txBody>
      </p:sp>
      <p:sp>
        <p:nvSpPr>
          <p:cNvPr id="6" name="Rectangle 5">
            <a:extLst>
              <a:ext uri="{FF2B5EF4-FFF2-40B4-BE49-F238E27FC236}">
                <a16:creationId xmlns:a16="http://schemas.microsoft.com/office/drawing/2014/main" id="{06CA6370-BC70-5D16-E687-6D294BBFAF1B}"/>
              </a:ext>
            </a:extLst>
          </p:cNvPr>
          <p:cNvSpPr>
            <a:spLocks/>
          </p:cNvSpPr>
          <p:nvPr/>
        </p:nvSpPr>
        <p:spPr>
          <a:xfrm>
            <a:off x="670560" y="1452909"/>
            <a:ext cx="5137116" cy="520700"/>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p>
            <a:pPr marL="0" marR="0" lvl="0" indent="0" algn="l" defTabSz="1625519" rtl="0" eaLnBrk="1" fontAlgn="auto" latinLnBrk="0" hangingPunct="1">
              <a:lnSpc>
                <a:spcPct val="100000"/>
              </a:lnSpc>
              <a:spcBef>
                <a:spcPts val="1067"/>
              </a:spcBef>
              <a:spcAft>
                <a:spcPts val="0"/>
              </a:spcAft>
              <a:buClrTx/>
              <a:buSzTx/>
              <a:buFontTx/>
              <a:buNone/>
              <a:tabLst/>
              <a:defRPr/>
            </a:pPr>
            <a:r>
              <a:rPr kumimoji="0" lang="pt-BR" sz="20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Cause</a:t>
            </a:r>
          </a:p>
        </p:txBody>
      </p:sp>
      <p:sp>
        <p:nvSpPr>
          <p:cNvPr id="7" name="Rectangle 6">
            <a:extLst>
              <a:ext uri="{FF2B5EF4-FFF2-40B4-BE49-F238E27FC236}">
                <a16:creationId xmlns:a16="http://schemas.microsoft.com/office/drawing/2014/main" id="{3C5000AA-29B5-C69E-9658-F6A34BD83114}"/>
              </a:ext>
            </a:extLst>
          </p:cNvPr>
          <p:cNvSpPr>
            <a:spLocks/>
          </p:cNvSpPr>
          <p:nvPr/>
        </p:nvSpPr>
        <p:spPr>
          <a:xfrm>
            <a:off x="6490593" y="1452909"/>
            <a:ext cx="5137116" cy="520700"/>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p>
            <a:pPr marL="0" marR="0" lvl="0" indent="0" algn="l" defTabSz="1625519" rtl="0" eaLnBrk="1" fontAlgn="auto" latinLnBrk="0" hangingPunct="1">
              <a:lnSpc>
                <a:spcPct val="100000"/>
              </a:lnSpc>
              <a:spcBef>
                <a:spcPts val="1067"/>
              </a:spcBef>
              <a:spcAft>
                <a:spcPts val="0"/>
              </a:spcAft>
              <a:buClrTx/>
              <a:buSzTx/>
              <a:buFontTx/>
              <a:buNone/>
              <a:tabLst/>
              <a:defRPr/>
            </a:pPr>
            <a:r>
              <a:rPr kumimoji="0" lang="pt-BR" sz="20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BCT/intervention</a:t>
            </a:r>
          </a:p>
        </p:txBody>
      </p:sp>
      <p:cxnSp>
        <p:nvCxnSpPr>
          <p:cNvPr id="9" name="Straight Connector 8">
            <a:extLst>
              <a:ext uri="{FF2B5EF4-FFF2-40B4-BE49-F238E27FC236}">
                <a16:creationId xmlns:a16="http://schemas.microsoft.com/office/drawing/2014/main" id="{11D60B3E-A807-AD01-E67C-A481333F3BFF}"/>
              </a:ext>
            </a:extLst>
          </p:cNvPr>
          <p:cNvCxnSpPr>
            <a:cxnSpLocks/>
            <a:endCxn id="18" idx="4"/>
          </p:cNvCxnSpPr>
          <p:nvPr/>
        </p:nvCxnSpPr>
        <p:spPr>
          <a:xfrm>
            <a:off x="850250" y="2400292"/>
            <a:ext cx="1" cy="2202103"/>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nvGrpSpPr>
          <p:cNvPr id="48" name="Group 47">
            <a:extLst>
              <a:ext uri="{FF2B5EF4-FFF2-40B4-BE49-F238E27FC236}">
                <a16:creationId xmlns:a16="http://schemas.microsoft.com/office/drawing/2014/main" id="{25F32E71-AC70-D82A-CB5F-B827E66B10C2}"/>
              </a:ext>
            </a:extLst>
          </p:cNvPr>
          <p:cNvGrpSpPr/>
          <p:nvPr/>
        </p:nvGrpSpPr>
        <p:grpSpPr>
          <a:xfrm>
            <a:off x="660400" y="2101825"/>
            <a:ext cx="4729581" cy="420564"/>
            <a:chOff x="660400" y="2101825"/>
            <a:chExt cx="4729581" cy="420564"/>
          </a:xfrm>
        </p:grpSpPr>
        <p:sp>
          <p:nvSpPr>
            <p:cNvPr id="10" name="Rectangle 9">
              <a:extLst>
                <a:ext uri="{FF2B5EF4-FFF2-40B4-BE49-F238E27FC236}">
                  <a16:creationId xmlns:a16="http://schemas.microsoft.com/office/drawing/2014/main" id="{2CB29041-768D-2960-4A7A-A89C2407247C}"/>
                </a:ext>
              </a:extLst>
            </p:cNvPr>
            <p:cNvSpPr/>
            <p:nvPr/>
          </p:nvSpPr>
          <p:spPr>
            <a:xfrm>
              <a:off x="660400" y="2101825"/>
              <a:ext cx="4729581" cy="4205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487680" rtlCol="0" anchor="t">
              <a:spAutoFit/>
            </a:bodyPr>
            <a:lstStyle/>
            <a:p>
              <a:pPr marL="0" marR="0" lvl="1" indent="0" algn="l" defTabSz="1625519" rtl="0" eaLnBrk="1" fontAlgn="auto" latinLnBrk="0" hangingPunct="1">
                <a:lnSpc>
                  <a:spcPct val="100000"/>
                </a:lnSpc>
                <a:spcBef>
                  <a:spcPts val="0"/>
                </a:spcBef>
                <a:spcAft>
                  <a:spcPts val="0"/>
                </a:spcAft>
                <a:buClrTx/>
                <a:buSzTx/>
                <a:buFontTx/>
                <a:buNone/>
                <a:tabLst/>
                <a:defRPr/>
              </a:pPr>
              <a:r>
                <a:rPr kumimoji="0" lang="en-US" sz="2133" b="0" i="0" u="none" strike="noStrike" kern="1200" cap="none" spc="0" normalizeH="0" baseline="0" noProof="0" dirty="0">
                  <a:ln>
                    <a:noFill/>
                  </a:ln>
                  <a:solidFill>
                    <a:srgbClr val="000000"/>
                  </a:solidFill>
                  <a:effectLst/>
                  <a:uLnTx/>
                  <a:uFillTx/>
                  <a:latin typeface="Georgia"/>
                  <a:ea typeface="+mn-ea"/>
                  <a:cs typeface="+mn-cs"/>
                </a:rPr>
                <a:t>Forgetting</a:t>
              </a:r>
            </a:p>
          </p:txBody>
        </p:sp>
        <p:grpSp>
          <p:nvGrpSpPr>
            <p:cNvPr id="11" name="Group 10">
              <a:extLst>
                <a:ext uri="{FF2B5EF4-FFF2-40B4-BE49-F238E27FC236}">
                  <a16:creationId xmlns:a16="http://schemas.microsoft.com/office/drawing/2014/main" id="{D53D29B2-FEEF-5FFF-7976-63529D5DFA41}"/>
                </a:ext>
              </a:extLst>
            </p:cNvPr>
            <p:cNvGrpSpPr/>
            <p:nvPr/>
          </p:nvGrpSpPr>
          <p:grpSpPr>
            <a:xfrm>
              <a:off x="709920" y="2171779"/>
              <a:ext cx="280661" cy="280657"/>
              <a:chOff x="439557" y="1731286"/>
              <a:chExt cx="175977" cy="175977"/>
            </a:xfrm>
          </p:grpSpPr>
          <p:sp>
            <p:nvSpPr>
              <p:cNvPr id="24" name="Oval 23">
                <a:extLst>
                  <a:ext uri="{FF2B5EF4-FFF2-40B4-BE49-F238E27FC236}">
                    <a16:creationId xmlns:a16="http://schemas.microsoft.com/office/drawing/2014/main" id="{331BC68D-F2BE-BA79-10FF-57C5A059728D}"/>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2133"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25" name="Oval 24">
                <a:extLst>
                  <a:ext uri="{FF2B5EF4-FFF2-40B4-BE49-F238E27FC236}">
                    <a16:creationId xmlns:a16="http://schemas.microsoft.com/office/drawing/2014/main" id="{D1DFAFBD-FA07-D4A7-9554-9ED80B77CE3E}"/>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2133" b="0" i="0" u="none" strike="noStrike" kern="1200" cap="none" spc="0" normalizeH="0" baseline="0" noProof="0">
                  <a:ln>
                    <a:noFill/>
                  </a:ln>
                  <a:solidFill>
                    <a:prstClr val="white"/>
                  </a:solidFill>
                  <a:effectLst/>
                  <a:uLnTx/>
                  <a:uFillTx/>
                  <a:latin typeface="Georgia"/>
                  <a:ea typeface="+mn-ea"/>
                  <a:cs typeface="+mn-cs"/>
                </a:endParaRPr>
              </a:p>
            </p:txBody>
          </p:sp>
        </p:grpSp>
      </p:grpSp>
      <p:grpSp>
        <p:nvGrpSpPr>
          <p:cNvPr id="49" name="Group 48">
            <a:extLst>
              <a:ext uri="{FF2B5EF4-FFF2-40B4-BE49-F238E27FC236}">
                <a16:creationId xmlns:a16="http://schemas.microsoft.com/office/drawing/2014/main" id="{47C56CD4-D89E-3F18-CCBE-050C528F44A9}"/>
              </a:ext>
            </a:extLst>
          </p:cNvPr>
          <p:cNvGrpSpPr/>
          <p:nvPr/>
        </p:nvGrpSpPr>
        <p:grpSpPr>
          <a:xfrm>
            <a:off x="660400" y="2818478"/>
            <a:ext cx="4729581" cy="420564"/>
            <a:chOff x="660400" y="2816137"/>
            <a:chExt cx="4729581" cy="420564"/>
          </a:xfrm>
        </p:grpSpPr>
        <p:sp>
          <p:nvSpPr>
            <p:cNvPr id="12" name="Rectangle 11">
              <a:extLst>
                <a:ext uri="{FF2B5EF4-FFF2-40B4-BE49-F238E27FC236}">
                  <a16:creationId xmlns:a16="http://schemas.microsoft.com/office/drawing/2014/main" id="{FF0633F1-1181-B626-AB75-8ED4A9F27E67}"/>
                </a:ext>
              </a:extLst>
            </p:cNvPr>
            <p:cNvSpPr/>
            <p:nvPr/>
          </p:nvSpPr>
          <p:spPr>
            <a:xfrm>
              <a:off x="660400" y="2816137"/>
              <a:ext cx="4729581" cy="4205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487680" rtlCol="0" anchor="t">
              <a:spAutoFit/>
            </a:bodyPr>
            <a:lstStyle/>
            <a:p>
              <a:pPr marL="0" marR="0" lvl="1" indent="0" algn="l" defTabSz="1625519" rtl="0" eaLnBrk="1" fontAlgn="auto" latinLnBrk="0" hangingPunct="1">
                <a:lnSpc>
                  <a:spcPct val="100000"/>
                </a:lnSpc>
                <a:spcBef>
                  <a:spcPts val="0"/>
                </a:spcBef>
                <a:spcAft>
                  <a:spcPts val="0"/>
                </a:spcAft>
                <a:buClrTx/>
                <a:buSzTx/>
                <a:buFontTx/>
                <a:buNone/>
                <a:tabLst/>
                <a:defRPr/>
              </a:pPr>
              <a:r>
                <a:rPr kumimoji="0" lang="en-US" sz="2133" b="0" i="0" u="none" strike="noStrike" kern="1200" cap="none" spc="0" normalizeH="0" baseline="0" noProof="0">
                  <a:ln>
                    <a:noFill/>
                  </a:ln>
                  <a:solidFill>
                    <a:srgbClr val="000000"/>
                  </a:solidFill>
                  <a:effectLst/>
                  <a:uLnTx/>
                  <a:uFillTx/>
                  <a:latin typeface="Georgia"/>
                  <a:ea typeface="+mn-ea"/>
                  <a:cs typeface="+mn-cs"/>
                </a:rPr>
                <a:t>Low Necessity Beliefs</a:t>
              </a:r>
            </a:p>
          </p:txBody>
        </p:sp>
        <p:grpSp>
          <p:nvGrpSpPr>
            <p:cNvPr id="13" name="Group 12">
              <a:extLst>
                <a:ext uri="{FF2B5EF4-FFF2-40B4-BE49-F238E27FC236}">
                  <a16:creationId xmlns:a16="http://schemas.microsoft.com/office/drawing/2014/main" id="{27F80989-7410-E9D9-82EC-2D0A13933224}"/>
                </a:ext>
              </a:extLst>
            </p:cNvPr>
            <p:cNvGrpSpPr/>
            <p:nvPr/>
          </p:nvGrpSpPr>
          <p:grpSpPr>
            <a:xfrm>
              <a:off x="709920" y="2886091"/>
              <a:ext cx="280661" cy="280657"/>
              <a:chOff x="439557" y="1731286"/>
              <a:chExt cx="175977" cy="175977"/>
            </a:xfrm>
          </p:grpSpPr>
          <p:sp>
            <p:nvSpPr>
              <p:cNvPr id="22" name="Oval 21">
                <a:extLst>
                  <a:ext uri="{FF2B5EF4-FFF2-40B4-BE49-F238E27FC236}">
                    <a16:creationId xmlns:a16="http://schemas.microsoft.com/office/drawing/2014/main" id="{50D1606C-B3E8-B699-825E-4CB033D9B44D}"/>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2311"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23" name="Oval 22">
                <a:extLst>
                  <a:ext uri="{FF2B5EF4-FFF2-40B4-BE49-F238E27FC236}">
                    <a16:creationId xmlns:a16="http://schemas.microsoft.com/office/drawing/2014/main" id="{C5EDD2D2-BF6E-E511-17CB-63CEAF1219A4}"/>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2311"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50" name="Group 49">
            <a:extLst>
              <a:ext uri="{FF2B5EF4-FFF2-40B4-BE49-F238E27FC236}">
                <a16:creationId xmlns:a16="http://schemas.microsoft.com/office/drawing/2014/main" id="{AEE34D67-93C1-4824-AFC3-18509F5536D7}"/>
              </a:ext>
            </a:extLst>
          </p:cNvPr>
          <p:cNvGrpSpPr/>
          <p:nvPr/>
        </p:nvGrpSpPr>
        <p:grpSpPr>
          <a:xfrm>
            <a:off x="660400" y="3535131"/>
            <a:ext cx="4729581" cy="420564"/>
            <a:chOff x="660400" y="3525112"/>
            <a:chExt cx="4729581" cy="420564"/>
          </a:xfrm>
        </p:grpSpPr>
        <p:sp>
          <p:nvSpPr>
            <p:cNvPr id="14" name="Rectangle 13">
              <a:extLst>
                <a:ext uri="{FF2B5EF4-FFF2-40B4-BE49-F238E27FC236}">
                  <a16:creationId xmlns:a16="http://schemas.microsoft.com/office/drawing/2014/main" id="{68767836-6904-29B6-BC4E-819821A88092}"/>
                </a:ext>
              </a:extLst>
            </p:cNvPr>
            <p:cNvSpPr/>
            <p:nvPr/>
          </p:nvSpPr>
          <p:spPr>
            <a:xfrm>
              <a:off x="660400" y="3525112"/>
              <a:ext cx="4729581" cy="4205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487680" rtlCol="0" anchor="t">
              <a:spAutoFit/>
            </a:bodyPr>
            <a:lstStyle/>
            <a:p>
              <a:pPr marL="0" marR="0" lvl="1" indent="0" algn="l" defTabSz="1625519" rtl="0" eaLnBrk="1" fontAlgn="auto" latinLnBrk="0" hangingPunct="1">
                <a:lnSpc>
                  <a:spcPct val="100000"/>
                </a:lnSpc>
                <a:spcBef>
                  <a:spcPts val="0"/>
                </a:spcBef>
                <a:spcAft>
                  <a:spcPts val="0"/>
                </a:spcAft>
                <a:buClrTx/>
                <a:buSzTx/>
                <a:buFontTx/>
                <a:buNone/>
                <a:tabLst/>
                <a:defRPr/>
              </a:pPr>
              <a:r>
                <a:rPr kumimoji="0" lang="en-US" sz="2133" b="0" i="0" u="none" strike="noStrike" kern="1200" cap="none" spc="0" normalizeH="0" baseline="0" noProof="0">
                  <a:ln>
                    <a:noFill/>
                  </a:ln>
                  <a:solidFill>
                    <a:srgbClr val="000000"/>
                  </a:solidFill>
                  <a:effectLst/>
                  <a:uLnTx/>
                  <a:uFillTx/>
                  <a:latin typeface="Georgia"/>
                  <a:ea typeface="+mn-ea"/>
                  <a:cs typeface="+mn-cs"/>
                </a:rPr>
                <a:t>High treatment concerns</a:t>
              </a:r>
            </a:p>
          </p:txBody>
        </p:sp>
        <p:grpSp>
          <p:nvGrpSpPr>
            <p:cNvPr id="15" name="Group 14">
              <a:extLst>
                <a:ext uri="{FF2B5EF4-FFF2-40B4-BE49-F238E27FC236}">
                  <a16:creationId xmlns:a16="http://schemas.microsoft.com/office/drawing/2014/main" id="{FF324E2C-F0F7-B7A2-8DE2-B5E68F922CAE}"/>
                </a:ext>
              </a:extLst>
            </p:cNvPr>
            <p:cNvGrpSpPr/>
            <p:nvPr/>
          </p:nvGrpSpPr>
          <p:grpSpPr>
            <a:xfrm>
              <a:off x="709920" y="3595066"/>
              <a:ext cx="280661" cy="280657"/>
              <a:chOff x="439557" y="1731286"/>
              <a:chExt cx="175977" cy="175977"/>
            </a:xfrm>
          </p:grpSpPr>
          <p:sp>
            <p:nvSpPr>
              <p:cNvPr id="20" name="Oval 19">
                <a:extLst>
                  <a:ext uri="{FF2B5EF4-FFF2-40B4-BE49-F238E27FC236}">
                    <a16:creationId xmlns:a16="http://schemas.microsoft.com/office/drawing/2014/main" id="{EBB52248-32A5-E4CE-012C-E195FBCB25BD}"/>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2311"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21" name="Oval 20">
                <a:extLst>
                  <a:ext uri="{FF2B5EF4-FFF2-40B4-BE49-F238E27FC236}">
                    <a16:creationId xmlns:a16="http://schemas.microsoft.com/office/drawing/2014/main" id="{FFC42463-7AD1-0BEF-16BC-CB816CFD77CC}"/>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2311"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51" name="Group 50">
            <a:extLst>
              <a:ext uri="{FF2B5EF4-FFF2-40B4-BE49-F238E27FC236}">
                <a16:creationId xmlns:a16="http://schemas.microsoft.com/office/drawing/2014/main" id="{1B642A9F-92FF-37B0-EB01-DF63A5F5EDE1}"/>
              </a:ext>
            </a:extLst>
          </p:cNvPr>
          <p:cNvGrpSpPr/>
          <p:nvPr/>
        </p:nvGrpSpPr>
        <p:grpSpPr>
          <a:xfrm>
            <a:off x="660400" y="4251784"/>
            <a:ext cx="4729581" cy="420564"/>
            <a:chOff x="660400" y="4251784"/>
            <a:chExt cx="4729581" cy="420564"/>
          </a:xfrm>
        </p:grpSpPr>
        <p:sp>
          <p:nvSpPr>
            <p:cNvPr id="16" name="Rectangle 15">
              <a:extLst>
                <a:ext uri="{FF2B5EF4-FFF2-40B4-BE49-F238E27FC236}">
                  <a16:creationId xmlns:a16="http://schemas.microsoft.com/office/drawing/2014/main" id="{9F0D6B15-93FA-ACD7-9C04-C773952385C6}"/>
                </a:ext>
              </a:extLst>
            </p:cNvPr>
            <p:cNvSpPr/>
            <p:nvPr/>
          </p:nvSpPr>
          <p:spPr>
            <a:xfrm>
              <a:off x="660400" y="4251784"/>
              <a:ext cx="4729581" cy="4205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487680" rtlCol="0" anchor="t">
              <a:spAutoFit/>
            </a:bodyPr>
            <a:lstStyle/>
            <a:p>
              <a:pPr marL="0" marR="0" lvl="1" indent="0" algn="l" defTabSz="1625519" rtl="0" eaLnBrk="1" fontAlgn="auto" latinLnBrk="0" hangingPunct="1">
                <a:lnSpc>
                  <a:spcPct val="100000"/>
                </a:lnSpc>
                <a:spcBef>
                  <a:spcPts val="0"/>
                </a:spcBef>
                <a:spcAft>
                  <a:spcPts val="0"/>
                </a:spcAft>
                <a:buClrTx/>
                <a:buSzTx/>
                <a:buFontTx/>
                <a:buNone/>
                <a:tabLst/>
                <a:defRPr/>
              </a:pPr>
              <a:r>
                <a:rPr kumimoji="0" lang="en-US" sz="2133" b="0" i="0" u="none" strike="noStrike" kern="1200" cap="none" spc="0" normalizeH="0" baseline="0" noProof="0">
                  <a:ln>
                    <a:noFill/>
                  </a:ln>
                  <a:solidFill>
                    <a:srgbClr val="000000"/>
                  </a:solidFill>
                  <a:effectLst/>
                  <a:uLnTx/>
                  <a:uFillTx/>
                  <a:latin typeface="Georgia"/>
                  <a:ea typeface="+mn-ea"/>
                  <a:cs typeface="+mn-cs"/>
                </a:rPr>
                <a:t>Resisting illness</a:t>
              </a:r>
            </a:p>
          </p:txBody>
        </p:sp>
        <p:grpSp>
          <p:nvGrpSpPr>
            <p:cNvPr id="17" name="Group 16">
              <a:extLst>
                <a:ext uri="{FF2B5EF4-FFF2-40B4-BE49-F238E27FC236}">
                  <a16:creationId xmlns:a16="http://schemas.microsoft.com/office/drawing/2014/main" id="{09491F9B-30FF-8AE0-AE95-3173D5782690}"/>
                </a:ext>
              </a:extLst>
            </p:cNvPr>
            <p:cNvGrpSpPr/>
            <p:nvPr/>
          </p:nvGrpSpPr>
          <p:grpSpPr>
            <a:xfrm>
              <a:off x="709920" y="4321738"/>
              <a:ext cx="280661" cy="280657"/>
              <a:chOff x="439557" y="1731286"/>
              <a:chExt cx="175977" cy="175977"/>
            </a:xfrm>
          </p:grpSpPr>
          <p:sp>
            <p:nvSpPr>
              <p:cNvPr id="18" name="Oval 17">
                <a:extLst>
                  <a:ext uri="{FF2B5EF4-FFF2-40B4-BE49-F238E27FC236}">
                    <a16:creationId xmlns:a16="http://schemas.microsoft.com/office/drawing/2014/main" id="{4ECF839C-CC83-1F0B-1283-2DBC0AD52D00}"/>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2311"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19" name="Oval 18">
                <a:extLst>
                  <a:ext uri="{FF2B5EF4-FFF2-40B4-BE49-F238E27FC236}">
                    <a16:creationId xmlns:a16="http://schemas.microsoft.com/office/drawing/2014/main" id="{29913514-A22B-C2F3-FCDA-28BCCFA2BD2E}"/>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2311" b="0" i="0" u="none" strike="noStrike" kern="1200" cap="none" spc="0" normalizeH="0" baseline="0" noProof="0">
                  <a:ln>
                    <a:noFill/>
                  </a:ln>
                  <a:solidFill>
                    <a:prstClr val="white"/>
                  </a:solidFill>
                  <a:effectLst/>
                  <a:uLnTx/>
                  <a:uFillTx/>
                  <a:latin typeface="Calibri"/>
                  <a:ea typeface="+mn-ea"/>
                  <a:cs typeface="+mn-cs"/>
                </a:endParaRPr>
              </a:p>
            </p:txBody>
          </p:sp>
        </p:grpSp>
      </p:grpSp>
      <p:cxnSp>
        <p:nvCxnSpPr>
          <p:cNvPr id="27" name="Straight Connector 26">
            <a:extLst>
              <a:ext uri="{FF2B5EF4-FFF2-40B4-BE49-F238E27FC236}">
                <a16:creationId xmlns:a16="http://schemas.microsoft.com/office/drawing/2014/main" id="{FB52CD89-5F5E-A9DB-5100-34ED586A36DC}"/>
              </a:ext>
            </a:extLst>
          </p:cNvPr>
          <p:cNvCxnSpPr>
            <a:cxnSpLocks/>
            <a:endCxn id="42" idx="4"/>
          </p:cNvCxnSpPr>
          <p:nvPr/>
        </p:nvCxnSpPr>
        <p:spPr>
          <a:xfrm>
            <a:off x="6670282" y="2457442"/>
            <a:ext cx="1" cy="2202103"/>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nvGrpSpPr>
          <p:cNvPr id="44" name="Group 43">
            <a:extLst>
              <a:ext uri="{FF2B5EF4-FFF2-40B4-BE49-F238E27FC236}">
                <a16:creationId xmlns:a16="http://schemas.microsoft.com/office/drawing/2014/main" id="{B661B4A4-4D5F-42A0-471F-67A9D7AAEA4E}"/>
              </a:ext>
            </a:extLst>
          </p:cNvPr>
          <p:cNvGrpSpPr/>
          <p:nvPr/>
        </p:nvGrpSpPr>
        <p:grpSpPr>
          <a:xfrm>
            <a:off x="6480432" y="2101825"/>
            <a:ext cx="4729581" cy="420564"/>
            <a:chOff x="6480432" y="2101825"/>
            <a:chExt cx="4729581" cy="420564"/>
          </a:xfrm>
        </p:grpSpPr>
        <p:sp>
          <p:nvSpPr>
            <p:cNvPr id="28" name="Rectangle 27">
              <a:extLst>
                <a:ext uri="{FF2B5EF4-FFF2-40B4-BE49-F238E27FC236}">
                  <a16:creationId xmlns:a16="http://schemas.microsoft.com/office/drawing/2014/main" id="{C3709E3F-C364-0D39-1410-5862BC9EEF38}"/>
                </a:ext>
              </a:extLst>
            </p:cNvPr>
            <p:cNvSpPr/>
            <p:nvPr/>
          </p:nvSpPr>
          <p:spPr>
            <a:xfrm>
              <a:off x="6480432" y="2101825"/>
              <a:ext cx="4729581" cy="4205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487680" rtlCol="0" anchor="t">
              <a:spAutoFit/>
            </a:bodyPr>
            <a:lstStyle/>
            <a:p>
              <a:pPr marL="0" marR="0" lvl="1" indent="0" algn="l" defTabSz="1625519" rtl="0" eaLnBrk="1" fontAlgn="auto" latinLnBrk="0" hangingPunct="1">
                <a:lnSpc>
                  <a:spcPct val="100000"/>
                </a:lnSpc>
                <a:spcBef>
                  <a:spcPts val="0"/>
                </a:spcBef>
                <a:spcAft>
                  <a:spcPts val="0"/>
                </a:spcAft>
                <a:buClrTx/>
                <a:buSzTx/>
                <a:buFontTx/>
                <a:buNone/>
                <a:tabLst/>
                <a:defRPr/>
              </a:pPr>
              <a:r>
                <a:rPr kumimoji="0" lang="en-US" sz="2133" b="0" i="0" u="none" strike="noStrike" kern="1200" cap="none" spc="0" normalizeH="0" baseline="0" noProof="0" dirty="0">
                  <a:ln>
                    <a:noFill/>
                  </a:ln>
                  <a:solidFill>
                    <a:srgbClr val="000000"/>
                  </a:solidFill>
                  <a:effectLst/>
                  <a:uLnTx/>
                  <a:uFillTx/>
                  <a:latin typeface="Georgia"/>
                  <a:ea typeface="+mn-ea"/>
                  <a:cs typeface="+mn-cs"/>
                </a:rPr>
                <a:t>Reminders/action plans</a:t>
              </a:r>
            </a:p>
          </p:txBody>
        </p:sp>
        <p:grpSp>
          <p:nvGrpSpPr>
            <p:cNvPr id="29" name="Group 28">
              <a:extLst>
                <a:ext uri="{FF2B5EF4-FFF2-40B4-BE49-F238E27FC236}">
                  <a16:creationId xmlns:a16="http://schemas.microsoft.com/office/drawing/2014/main" id="{0E7427F5-1539-6DA0-4D46-883B0492EFF1}"/>
                </a:ext>
              </a:extLst>
            </p:cNvPr>
            <p:cNvGrpSpPr/>
            <p:nvPr/>
          </p:nvGrpSpPr>
          <p:grpSpPr>
            <a:xfrm>
              <a:off x="6529952" y="2171779"/>
              <a:ext cx="280661" cy="280657"/>
              <a:chOff x="439557" y="1731286"/>
              <a:chExt cx="175977" cy="175977"/>
            </a:xfrm>
          </p:grpSpPr>
          <p:sp>
            <p:nvSpPr>
              <p:cNvPr id="30" name="Oval 29">
                <a:extLst>
                  <a:ext uri="{FF2B5EF4-FFF2-40B4-BE49-F238E27FC236}">
                    <a16:creationId xmlns:a16="http://schemas.microsoft.com/office/drawing/2014/main" id="{DA5F2B56-3D2E-F999-1DE5-A39F7436C0DF}"/>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2133"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31" name="Oval 30">
                <a:extLst>
                  <a:ext uri="{FF2B5EF4-FFF2-40B4-BE49-F238E27FC236}">
                    <a16:creationId xmlns:a16="http://schemas.microsoft.com/office/drawing/2014/main" id="{35B2B4A8-B3D0-035C-0C15-545388C771CB}"/>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2133" b="0" i="0" u="none" strike="noStrike" kern="1200" cap="none" spc="0" normalizeH="0" baseline="0" noProof="0">
                  <a:ln>
                    <a:noFill/>
                  </a:ln>
                  <a:solidFill>
                    <a:prstClr val="white"/>
                  </a:solidFill>
                  <a:effectLst/>
                  <a:uLnTx/>
                  <a:uFillTx/>
                  <a:latin typeface="Georgia"/>
                  <a:ea typeface="+mn-ea"/>
                  <a:cs typeface="+mn-cs"/>
                </a:endParaRPr>
              </a:p>
            </p:txBody>
          </p:sp>
        </p:grpSp>
      </p:grpSp>
      <p:grpSp>
        <p:nvGrpSpPr>
          <p:cNvPr id="45" name="Group 44">
            <a:extLst>
              <a:ext uri="{FF2B5EF4-FFF2-40B4-BE49-F238E27FC236}">
                <a16:creationId xmlns:a16="http://schemas.microsoft.com/office/drawing/2014/main" id="{18BE07F1-F4D1-E7E1-5D0B-80B4697B9675}"/>
              </a:ext>
            </a:extLst>
          </p:cNvPr>
          <p:cNvGrpSpPr/>
          <p:nvPr/>
        </p:nvGrpSpPr>
        <p:grpSpPr>
          <a:xfrm>
            <a:off x="6480432" y="2728118"/>
            <a:ext cx="4729581" cy="748795"/>
            <a:chOff x="6480432" y="2816137"/>
            <a:chExt cx="4729581" cy="748795"/>
          </a:xfrm>
        </p:grpSpPr>
        <p:sp>
          <p:nvSpPr>
            <p:cNvPr id="32" name="Rectangle 31">
              <a:extLst>
                <a:ext uri="{FF2B5EF4-FFF2-40B4-BE49-F238E27FC236}">
                  <a16:creationId xmlns:a16="http://schemas.microsoft.com/office/drawing/2014/main" id="{35DF8F4D-9698-10E4-36BA-A37C9D967D93}"/>
                </a:ext>
              </a:extLst>
            </p:cNvPr>
            <p:cNvSpPr/>
            <p:nvPr/>
          </p:nvSpPr>
          <p:spPr>
            <a:xfrm>
              <a:off x="6480432" y="2816137"/>
              <a:ext cx="4729581" cy="74879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487680" rtlCol="0" anchor="t">
              <a:spAutoFit/>
            </a:bodyPr>
            <a:lstStyle/>
            <a:p>
              <a:pPr marL="0" marR="0" lvl="1" indent="0" algn="l" defTabSz="1625519" rtl="0" eaLnBrk="1" fontAlgn="auto" latinLnBrk="0" hangingPunct="1">
                <a:lnSpc>
                  <a:spcPct val="100000"/>
                </a:lnSpc>
                <a:spcBef>
                  <a:spcPts val="0"/>
                </a:spcBef>
                <a:spcAft>
                  <a:spcPts val="0"/>
                </a:spcAft>
                <a:buClrTx/>
                <a:buSzTx/>
                <a:buFontTx/>
                <a:buNone/>
                <a:tabLst/>
                <a:defRPr/>
              </a:pPr>
              <a:r>
                <a:rPr kumimoji="0" lang="en-US" sz="2133" b="0" i="0" u="none" strike="noStrike" kern="1200" cap="none" spc="0" normalizeH="0" baseline="0" noProof="0" dirty="0">
                  <a:ln>
                    <a:noFill/>
                  </a:ln>
                  <a:solidFill>
                    <a:srgbClr val="000000"/>
                  </a:solidFill>
                  <a:effectLst/>
                  <a:uLnTx/>
                  <a:uFillTx/>
                  <a:latin typeface="Georgia"/>
                  <a:ea typeface="+mn-ea"/>
                  <a:cs typeface="+mn-cs"/>
                </a:rPr>
                <a:t>Information about consequences non-adherence</a:t>
              </a:r>
            </a:p>
          </p:txBody>
        </p:sp>
        <p:grpSp>
          <p:nvGrpSpPr>
            <p:cNvPr id="33" name="Group 32">
              <a:extLst>
                <a:ext uri="{FF2B5EF4-FFF2-40B4-BE49-F238E27FC236}">
                  <a16:creationId xmlns:a16="http://schemas.microsoft.com/office/drawing/2014/main" id="{84B5F554-09E1-7F83-B736-F598F09C807B}"/>
                </a:ext>
              </a:extLst>
            </p:cNvPr>
            <p:cNvGrpSpPr/>
            <p:nvPr/>
          </p:nvGrpSpPr>
          <p:grpSpPr>
            <a:xfrm>
              <a:off x="6529952" y="2886091"/>
              <a:ext cx="280661" cy="280657"/>
              <a:chOff x="439557" y="1731286"/>
              <a:chExt cx="175977" cy="175977"/>
            </a:xfrm>
          </p:grpSpPr>
          <p:sp>
            <p:nvSpPr>
              <p:cNvPr id="34" name="Oval 33">
                <a:extLst>
                  <a:ext uri="{FF2B5EF4-FFF2-40B4-BE49-F238E27FC236}">
                    <a16:creationId xmlns:a16="http://schemas.microsoft.com/office/drawing/2014/main" id="{7F83B6F1-FCA1-9222-75A7-C00E5C55B1D6}"/>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2311"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35" name="Oval 34">
                <a:extLst>
                  <a:ext uri="{FF2B5EF4-FFF2-40B4-BE49-F238E27FC236}">
                    <a16:creationId xmlns:a16="http://schemas.microsoft.com/office/drawing/2014/main" id="{E657867C-CA7E-42AA-E8AC-5F6A22D30958}"/>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2311"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46" name="Group 45">
            <a:extLst>
              <a:ext uri="{FF2B5EF4-FFF2-40B4-BE49-F238E27FC236}">
                <a16:creationId xmlns:a16="http://schemas.microsoft.com/office/drawing/2014/main" id="{F17F9DBB-8CA8-9D1B-30B8-CF016E58BA62}"/>
              </a:ext>
            </a:extLst>
          </p:cNvPr>
          <p:cNvGrpSpPr/>
          <p:nvPr/>
        </p:nvGrpSpPr>
        <p:grpSpPr>
          <a:xfrm>
            <a:off x="6480432" y="3682642"/>
            <a:ext cx="4729581" cy="420564"/>
            <a:chOff x="6480432" y="3645762"/>
            <a:chExt cx="4729581" cy="420564"/>
          </a:xfrm>
        </p:grpSpPr>
        <p:sp>
          <p:nvSpPr>
            <p:cNvPr id="36" name="Rectangle 35">
              <a:extLst>
                <a:ext uri="{FF2B5EF4-FFF2-40B4-BE49-F238E27FC236}">
                  <a16:creationId xmlns:a16="http://schemas.microsoft.com/office/drawing/2014/main" id="{52B2CB82-746C-09E1-7119-1A3334C4A8E2}"/>
                </a:ext>
              </a:extLst>
            </p:cNvPr>
            <p:cNvSpPr/>
            <p:nvPr/>
          </p:nvSpPr>
          <p:spPr>
            <a:xfrm>
              <a:off x="6480432" y="3645762"/>
              <a:ext cx="4729581" cy="4205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487680" rtlCol="0" anchor="t">
              <a:spAutoFit/>
            </a:bodyPr>
            <a:lstStyle/>
            <a:p>
              <a:pPr marL="0" marR="0" lvl="1" indent="0" algn="l" defTabSz="1625519" rtl="0" eaLnBrk="1" fontAlgn="auto" latinLnBrk="0" hangingPunct="1">
                <a:lnSpc>
                  <a:spcPct val="100000"/>
                </a:lnSpc>
                <a:spcBef>
                  <a:spcPts val="0"/>
                </a:spcBef>
                <a:spcAft>
                  <a:spcPts val="0"/>
                </a:spcAft>
                <a:buClrTx/>
                <a:buSzTx/>
                <a:buFontTx/>
                <a:buNone/>
                <a:tabLst/>
                <a:defRPr/>
              </a:pPr>
              <a:r>
                <a:rPr kumimoji="0" lang="en-US" sz="2133" b="0" i="0" u="none" strike="noStrike" kern="1200" cap="none" spc="0" normalizeH="0" baseline="0" noProof="0" dirty="0">
                  <a:ln>
                    <a:noFill/>
                  </a:ln>
                  <a:solidFill>
                    <a:srgbClr val="000000"/>
                  </a:solidFill>
                  <a:effectLst/>
                  <a:uLnTx/>
                  <a:uFillTx/>
                  <a:latin typeface="Georgia"/>
                  <a:ea typeface="+mn-ea"/>
                  <a:cs typeface="+mn-cs"/>
                </a:rPr>
                <a:t>Pros and Cons</a:t>
              </a:r>
            </a:p>
          </p:txBody>
        </p:sp>
        <p:grpSp>
          <p:nvGrpSpPr>
            <p:cNvPr id="37" name="Group 36">
              <a:extLst>
                <a:ext uri="{FF2B5EF4-FFF2-40B4-BE49-F238E27FC236}">
                  <a16:creationId xmlns:a16="http://schemas.microsoft.com/office/drawing/2014/main" id="{87E5A34F-4E5B-C89E-BF8C-38A14166FE0A}"/>
                </a:ext>
              </a:extLst>
            </p:cNvPr>
            <p:cNvGrpSpPr/>
            <p:nvPr/>
          </p:nvGrpSpPr>
          <p:grpSpPr>
            <a:xfrm>
              <a:off x="6529952" y="3715716"/>
              <a:ext cx="280661" cy="280657"/>
              <a:chOff x="439557" y="1731286"/>
              <a:chExt cx="175977" cy="175977"/>
            </a:xfrm>
          </p:grpSpPr>
          <p:sp>
            <p:nvSpPr>
              <p:cNvPr id="38" name="Oval 37">
                <a:extLst>
                  <a:ext uri="{FF2B5EF4-FFF2-40B4-BE49-F238E27FC236}">
                    <a16:creationId xmlns:a16="http://schemas.microsoft.com/office/drawing/2014/main" id="{69A16CFC-6C49-D556-B7A5-AF1804234F86}"/>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2311"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39" name="Oval 38">
                <a:extLst>
                  <a:ext uri="{FF2B5EF4-FFF2-40B4-BE49-F238E27FC236}">
                    <a16:creationId xmlns:a16="http://schemas.microsoft.com/office/drawing/2014/main" id="{9C73F966-3FD7-0A05-D7F9-2530DC156D82}"/>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2311"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47" name="Group 46">
            <a:extLst>
              <a:ext uri="{FF2B5EF4-FFF2-40B4-BE49-F238E27FC236}">
                <a16:creationId xmlns:a16="http://schemas.microsoft.com/office/drawing/2014/main" id="{C66EC1F1-0D02-9984-1E94-1FB33F97D17D}"/>
              </a:ext>
            </a:extLst>
          </p:cNvPr>
          <p:cNvGrpSpPr/>
          <p:nvPr/>
        </p:nvGrpSpPr>
        <p:grpSpPr>
          <a:xfrm>
            <a:off x="6480432" y="4308934"/>
            <a:ext cx="4729581" cy="420564"/>
            <a:chOff x="6480432" y="4308934"/>
            <a:chExt cx="4729581" cy="420564"/>
          </a:xfrm>
        </p:grpSpPr>
        <p:sp>
          <p:nvSpPr>
            <p:cNvPr id="40" name="Rectangle 39">
              <a:extLst>
                <a:ext uri="{FF2B5EF4-FFF2-40B4-BE49-F238E27FC236}">
                  <a16:creationId xmlns:a16="http://schemas.microsoft.com/office/drawing/2014/main" id="{03B0797E-45B5-6A5A-3D03-B0F2A659E0C8}"/>
                </a:ext>
              </a:extLst>
            </p:cNvPr>
            <p:cNvSpPr/>
            <p:nvPr/>
          </p:nvSpPr>
          <p:spPr>
            <a:xfrm>
              <a:off x="6480432" y="4308934"/>
              <a:ext cx="4729581" cy="4205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487680" rtlCol="0" anchor="t">
              <a:spAutoFit/>
            </a:bodyPr>
            <a:lstStyle/>
            <a:p>
              <a:pPr marL="0" marR="0" lvl="1" indent="0" algn="l" defTabSz="1625519" rtl="0" eaLnBrk="1" fontAlgn="auto" latinLnBrk="0" hangingPunct="1">
                <a:lnSpc>
                  <a:spcPct val="100000"/>
                </a:lnSpc>
                <a:spcBef>
                  <a:spcPts val="0"/>
                </a:spcBef>
                <a:spcAft>
                  <a:spcPts val="0"/>
                </a:spcAft>
                <a:buClrTx/>
                <a:buSzTx/>
                <a:buFontTx/>
                <a:buNone/>
                <a:tabLst/>
                <a:defRPr/>
              </a:pPr>
              <a:r>
                <a:rPr kumimoji="0" lang="en-US" sz="2133" b="0" i="0" u="none" strike="noStrike" kern="1200" cap="none" spc="0" normalizeH="0" baseline="0" noProof="0" dirty="0">
                  <a:ln>
                    <a:noFill/>
                  </a:ln>
                  <a:solidFill>
                    <a:srgbClr val="000000"/>
                  </a:solidFill>
                  <a:effectLst/>
                  <a:uLnTx/>
                  <a:uFillTx/>
                  <a:latin typeface="Georgia"/>
                  <a:ea typeface="+mn-ea"/>
                  <a:cs typeface="+mn-cs"/>
                </a:rPr>
                <a:t>Acceptance based intervention</a:t>
              </a:r>
            </a:p>
          </p:txBody>
        </p:sp>
        <p:grpSp>
          <p:nvGrpSpPr>
            <p:cNvPr id="41" name="Group 40">
              <a:extLst>
                <a:ext uri="{FF2B5EF4-FFF2-40B4-BE49-F238E27FC236}">
                  <a16:creationId xmlns:a16="http://schemas.microsoft.com/office/drawing/2014/main" id="{74DA4D05-ECC2-3FFC-D0E9-AE4FDADDBAFE}"/>
                </a:ext>
              </a:extLst>
            </p:cNvPr>
            <p:cNvGrpSpPr/>
            <p:nvPr/>
          </p:nvGrpSpPr>
          <p:grpSpPr>
            <a:xfrm>
              <a:off x="6529952" y="4378888"/>
              <a:ext cx="280661" cy="280657"/>
              <a:chOff x="439557" y="1731286"/>
              <a:chExt cx="175977" cy="175977"/>
            </a:xfrm>
          </p:grpSpPr>
          <p:sp>
            <p:nvSpPr>
              <p:cNvPr id="42" name="Oval 41">
                <a:extLst>
                  <a:ext uri="{FF2B5EF4-FFF2-40B4-BE49-F238E27FC236}">
                    <a16:creationId xmlns:a16="http://schemas.microsoft.com/office/drawing/2014/main" id="{8EECB5E9-CD0C-7D5C-1F6A-CA446D5EE66C}"/>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2311"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43" name="Oval 42">
                <a:extLst>
                  <a:ext uri="{FF2B5EF4-FFF2-40B4-BE49-F238E27FC236}">
                    <a16:creationId xmlns:a16="http://schemas.microsoft.com/office/drawing/2014/main" id="{5E9B1741-3EE7-CC82-4899-86EF10AEE3C1}"/>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2311" b="0" i="0" u="none" strike="noStrike" kern="1200" cap="none" spc="0" normalizeH="0" baseline="0" noProof="0">
                  <a:ln>
                    <a:noFill/>
                  </a:ln>
                  <a:solidFill>
                    <a:prstClr val="white"/>
                  </a:solidFill>
                  <a:effectLst/>
                  <a:uLnTx/>
                  <a:uFillTx/>
                  <a:latin typeface="Calibri"/>
                  <a:ea typeface="+mn-ea"/>
                  <a:cs typeface="+mn-cs"/>
                </a:endParaRPr>
              </a:p>
            </p:txBody>
          </p:sp>
        </p:grpSp>
      </p:grpSp>
      <p:cxnSp>
        <p:nvCxnSpPr>
          <p:cNvPr id="52" name="Straight Arrow Connector 51">
            <a:extLst>
              <a:ext uri="{FF2B5EF4-FFF2-40B4-BE49-F238E27FC236}">
                <a16:creationId xmlns:a16="http://schemas.microsoft.com/office/drawing/2014/main" id="{65306C73-C0E4-2751-4AE8-BFB22AEDBCBF}"/>
              </a:ext>
            </a:extLst>
          </p:cNvPr>
          <p:cNvCxnSpPr>
            <a:cxnSpLocks/>
            <a:stCxn id="6" idx="3"/>
            <a:endCxn id="7" idx="1"/>
          </p:cNvCxnSpPr>
          <p:nvPr/>
        </p:nvCxnSpPr>
        <p:spPr>
          <a:xfrm>
            <a:off x="5807676" y="1713259"/>
            <a:ext cx="682917" cy="0"/>
          </a:xfrm>
          <a:prstGeom prst="straightConnector1">
            <a:avLst/>
          </a:prstGeom>
          <a:ln>
            <a:solidFill>
              <a:schemeClr val="bg1">
                <a:lumMod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3" name="Text Placeholder 7">
            <a:extLst>
              <a:ext uri="{FF2B5EF4-FFF2-40B4-BE49-F238E27FC236}">
                <a16:creationId xmlns:a16="http://schemas.microsoft.com/office/drawing/2014/main" id="{F0C84DC2-FDAE-F06B-DC6E-AAA836FD34CF}"/>
              </a:ext>
            </a:extLst>
          </p:cNvPr>
          <p:cNvSpPr txBox="1">
            <a:spLocks/>
          </p:cNvSpPr>
          <p:nvPr/>
        </p:nvSpPr>
        <p:spPr>
          <a:xfrm>
            <a:off x="670559" y="6270893"/>
            <a:ext cx="10035538" cy="237757"/>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Speaker input.</a:t>
            </a:r>
          </a:p>
        </p:txBody>
      </p:sp>
      <p:sp>
        <p:nvSpPr>
          <p:cNvPr id="26" name="TextBox 25">
            <a:extLst>
              <a:ext uri="{FF2B5EF4-FFF2-40B4-BE49-F238E27FC236}">
                <a16:creationId xmlns:a16="http://schemas.microsoft.com/office/drawing/2014/main" id="{8BC4DA99-E988-E9BC-679B-DEA68B94B8DF}"/>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dirty="0">
                <a:solidFill>
                  <a:srgbClr val="595959"/>
                </a:solidFill>
              </a:rPr>
              <a:t>GLO2329520</a:t>
            </a:r>
          </a:p>
        </p:txBody>
      </p:sp>
    </p:spTree>
    <p:extLst>
      <p:ext uri="{BB962C8B-B14F-4D97-AF65-F5344CB8AC3E}">
        <p14:creationId xmlns:p14="http://schemas.microsoft.com/office/powerpoint/2010/main" val="3024390765"/>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8F20C046-08BC-656F-FB9D-2EF7D98085E3}"/>
              </a:ext>
            </a:extLst>
          </p:cNvPr>
          <p:cNvGraphicFramePr>
            <a:graphicFrameLocks noChangeAspect="1"/>
          </p:cNvGraphicFramePr>
          <p:nvPr>
            <p:custDataLst>
              <p:tags r:id="rId1"/>
            </p:custDataLst>
            <p:extLst>
              <p:ext uri="{D42A27DB-BD31-4B8C-83A1-F6EECF244321}">
                <p14:modId xmlns:p14="http://schemas.microsoft.com/office/powerpoint/2010/main" val="409490573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8F20C046-08BC-656F-FB9D-2EF7D98085E3}"/>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BBED0C1E-65A0-AE8D-B669-DA4669AE1233}"/>
              </a:ext>
            </a:extLst>
          </p:cNvPr>
          <p:cNvSpPr>
            <a:spLocks noGrp="1"/>
          </p:cNvSpPr>
          <p:nvPr>
            <p:ph type="title"/>
          </p:nvPr>
        </p:nvSpPr>
        <p:spPr/>
        <p:txBody>
          <a:bodyPr vert="horz"/>
          <a:lstStyle/>
          <a:p>
            <a:r>
              <a:rPr lang="en-US" dirty="0"/>
              <a:t>Key challenges for managing non-adherence in routine clinical care</a:t>
            </a:r>
          </a:p>
        </p:txBody>
      </p:sp>
      <p:sp>
        <p:nvSpPr>
          <p:cNvPr id="6" name="Freeform: Shape 5">
            <a:extLst>
              <a:ext uri="{FF2B5EF4-FFF2-40B4-BE49-F238E27FC236}">
                <a16:creationId xmlns:a16="http://schemas.microsoft.com/office/drawing/2014/main" id="{D15ACAFA-CE07-0D2A-3599-A8B9E6201A9E}"/>
              </a:ext>
            </a:extLst>
          </p:cNvPr>
          <p:cNvSpPr/>
          <p:nvPr/>
        </p:nvSpPr>
        <p:spPr>
          <a:xfrm>
            <a:off x="1003110" y="2574307"/>
            <a:ext cx="2147044" cy="1780171"/>
          </a:xfrm>
          <a:custGeom>
            <a:avLst/>
            <a:gdLst>
              <a:gd name="connsiteX0" fmla="*/ 1588669 w 1597634"/>
              <a:gd name="connsiteY0" fmla="*/ 2128909 h 2128908"/>
              <a:gd name="connsiteX1" fmla="*/ 9240 w 1597634"/>
              <a:gd name="connsiteY1" fmla="*/ 2128909 h 2128908"/>
              <a:gd name="connsiteX2" fmla="*/ 0 w 1597634"/>
              <a:gd name="connsiteY2" fmla="*/ 2119669 h 2128908"/>
              <a:gd name="connsiteX3" fmla="*/ 9240 w 1597634"/>
              <a:gd name="connsiteY3" fmla="*/ 2110430 h 2128908"/>
              <a:gd name="connsiteX4" fmla="*/ 1579140 w 1597634"/>
              <a:gd name="connsiteY4" fmla="*/ 2110430 h 2128908"/>
              <a:gd name="connsiteX5" fmla="*/ 1579140 w 1597634"/>
              <a:gd name="connsiteY5" fmla="*/ 9240 h 2128908"/>
              <a:gd name="connsiteX6" fmla="*/ 1588380 w 1597634"/>
              <a:gd name="connsiteY6" fmla="*/ 0 h 2128908"/>
              <a:gd name="connsiteX7" fmla="*/ 1597620 w 1597634"/>
              <a:gd name="connsiteY7" fmla="*/ 9240 h 2128908"/>
              <a:gd name="connsiteX8" fmla="*/ 1597620 w 1597634"/>
              <a:gd name="connsiteY8" fmla="*/ 2119958 h 2128908"/>
              <a:gd name="connsiteX9" fmla="*/ 1588669 w 1597634"/>
              <a:gd name="connsiteY9" fmla="*/ 2128909 h 212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7634" h="2128908">
                <a:moveTo>
                  <a:pt x="1588669" y="2128909"/>
                </a:moveTo>
                <a:lnTo>
                  <a:pt x="9240" y="2128909"/>
                </a:lnTo>
                <a:cubicBezTo>
                  <a:pt x="4042" y="2128909"/>
                  <a:pt x="0" y="2124867"/>
                  <a:pt x="0" y="2119669"/>
                </a:cubicBezTo>
                <a:cubicBezTo>
                  <a:pt x="0" y="2114472"/>
                  <a:pt x="4042" y="2110430"/>
                  <a:pt x="9240" y="2110430"/>
                </a:cubicBezTo>
                <a:lnTo>
                  <a:pt x="1579140" y="2110430"/>
                </a:lnTo>
                <a:lnTo>
                  <a:pt x="1579140" y="9240"/>
                </a:lnTo>
                <a:cubicBezTo>
                  <a:pt x="1579140" y="4042"/>
                  <a:pt x="1583183" y="0"/>
                  <a:pt x="1588380" y="0"/>
                </a:cubicBezTo>
                <a:cubicBezTo>
                  <a:pt x="1593577" y="0"/>
                  <a:pt x="1597620" y="4042"/>
                  <a:pt x="1597620" y="9240"/>
                </a:cubicBezTo>
                <a:lnTo>
                  <a:pt x="1597620" y="2119958"/>
                </a:lnTo>
                <a:cubicBezTo>
                  <a:pt x="1597908" y="2124867"/>
                  <a:pt x="1593866" y="2128909"/>
                  <a:pt x="1588669" y="2128909"/>
                </a:cubicBezTo>
                <a:close/>
              </a:path>
            </a:pathLst>
          </a:custGeom>
          <a:gradFill flip="none" rotWithShape="1">
            <a:gsLst>
              <a:gs pos="0">
                <a:schemeClr val="accent3"/>
              </a:gs>
              <a:gs pos="100000">
                <a:schemeClr val="accent2"/>
              </a:gs>
            </a:gsLst>
            <a:lin ang="0" scaled="1"/>
            <a:tileRect/>
          </a:gradFill>
          <a:ln>
            <a:noFill/>
          </a:ln>
        </p:spPr>
        <p:txBody>
          <a:bodyPr lIns="113792" anchor="ctr"/>
          <a:lstStyle/>
          <a:p>
            <a:pPr marL="0" marR="0" lvl="0" indent="0" algn="l" defTabSz="1625519" rtl="0" eaLnBrk="1" fontAlgn="auto" latinLnBrk="0" hangingPunct="1">
              <a:lnSpc>
                <a:spcPct val="100000"/>
              </a:lnSpc>
              <a:spcBef>
                <a:spcPts val="0"/>
              </a:spcBef>
              <a:spcAft>
                <a:spcPts val="0"/>
              </a:spcAft>
              <a:buClrTx/>
              <a:buSzTx/>
              <a:buFontTx/>
              <a:buNone/>
              <a:tabLst/>
              <a:defRPr/>
            </a:pPr>
            <a:endParaRPr kumimoji="0" lang="en-US" sz="1333"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7" name="Freeform: Shape 6">
            <a:extLst>
              <a:ext uri="{FF2B5EF4-FFF2-40B4-BE49-F238E27FC236}">
                <a16:creationId xmlns:a16="http://schemas.microsoft.com/office/drawing/2014/main" id="{DA6E1B8F-ADFA-3BD3-2A22-0A5A7894EC54}"/>
              </a:ext>
            </a:extLst>
          </p:cNvPr>
          <p:cNvSpPr/>
          <p:nvPr/>
        </p:nvSpPr>
        <p:spPr>
          <a:xfrm>
            <a:off x="670561" y="1460363"/>
            <a:ext cx="2147413" cy="1780413"/>
          </a:xfrm>
          <a:custGeom>
            <a:avLst/>
            <a:gdLst>
              <a:gd name="connsiteX0" fmla="*/ 9240 w 1597908"/>
              <a:gd name="connsiteY0" fmla="*/ 2129198 h 2129197"/>
              <a:gd name="connsiteX1" fmla="*/ 0 w 1597908"/>
              <a:gd name="connsiteY1" fmla="*/ 2119958 h 2129197"/>
              <a:gd name="connsiteX2" fmla="*/ 0 w 1597908"/>
              <a:gd name="connsiteY2" fmla="*/ 9240 h 2129197"/>
              <a:gd name="connsiteX3" fmla="*/ 9240 w 1597908"/>
              <a:gd name="connsiteY3" fmla="*/ 0 h 2129197"/>
              <a:gd name="connsiteX4" fmla="*/ 1588669 w 1597908"/>
              <a:gd name="connsiteY4" fmla="*/ 0 h 2129197"/>
              <a:gd name="connsiteX5" fmla="*/ 1597909 w 1597908"/>
              <a:gd name="connsiteY5" fmla="*/ 9240 h 2129197"/>
              <a:gd name="connsiteX6" fmla="*/ 1588669 w 1597908"/>
              <a:gd name="connsiteY6" fmla="*/ 18480 h 2129197"/>
              <a:gd name="connsiteX7" fmla="*/ 18480 w 1597908"/>
              <a:gd name="connsiteY7" fmla="*/ 18480 h 2129197"/>
              <a:gd name="connsiteX8" fmla="*/ 18480 w 1597908"/>
              <a:gd name="connsiteY8" fmla="*/ 2119669 h 2129197"/>
              <a:gd name="connsiteX9" fmla="*/ 9240 w 1597908"/>
              <a:gd name="connsiteY9" fmla="*/ 2129198 h 212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7908" h="2129197">
                <a:moveTo>
                  <a:pt x="9240" y="2129198"/>
                </a:moveTo>
                <a:cubicBezTo>
                  <a:pt x="4042" y="2129198"/>
                  <a:pt x="0" y="2125156"/>
                  <a:pt x="0" y="2119958"/>
                </a:cubicBezTo>
                <a:lnTo>
                  <a:pt x="0" y="9240"/>
                </a:lnTo>
                <a:cubicBezTo>
                  <a:pt x="0" y="4042"/>
                  <a:pt x="4042" y="0"/>
                  <a:pt x="9240" y="0"/>
                </a:cubicBezTo>
                <a:lnTo>
                  <a:pt x="1588669" y="0"/>
                </a:lnTo>
                <a:cubicBezTo>
                  <a:pt x="1593866" y="0"/>
                  <a:pt x="1597909" y="4042"/>
                  <a:pt x="1597909" y="9240"/>
                </a:cubicBezTo>
                <a:cubicBezTo>
                  <a:pt x="1597909" y="14437"/>
                  <a:pt x="1593866" y="18480"/>
                  <a:pt x="1588669" y="18480"/>
                </a:cubicBezTo>
                <a:lnTo>
                  <a:pt x="18480" y="18480"/>
                </a:lnTo>
                <a:lnTo>
                  <a:pt x="18480" y="2119669"/>
                </a:lnTo>
                <a:cubicBezTo>
                  <a:pt x="18480" y="2125156"/>
                  <a:pt x="14437" y="2129198"/>
                  <a:pt x="9240" y="2129198"/>
                </a:cubicBezTo>
                <a:close/>
              </a:path>
            </a:pathLst>
          </a:custGeom>
          <a:gradFill flip="none" rotWithShape="1">
            <a:gsLst>
              <a:gs pos="0">
                <a:schemeClr val="accent3"/>
              </a:gs>
              <a:gs pos="100000">
                <a:schemeClr val="accent2"/>
              </a:gs>
            </a:gsLst>
            <a:lin ang="0" scaled="1"/>
            <a:tileRect/>
          </a:gradFill>
          <a:ln>
            <a:noFill/>
          </a:ln>
        </p:spPr>
        <p:txBody>
          <a:bodyPr lIns="113792" anchor="ctr"/>
          <a:lstStyle/>
          <a:p>
            <a:pPr marL="0" marR="0" lvl="0" indent="0" algn="l" defTabSz="1625519" rtl="0" eaLnBrk="1" fontAlgn="auto" latinLnBrk="0" hangingPunct="1">
              <a:lnSpc>
                <a:spcPct val="100000"/>
              </a:lnSpc>
              <a:spcBef>
                <a:spcPts val="0"/>
              </a:spcBef>
              <a:spcAft>
                <a:spcPts val="0"/>
              </a:spcAft>
              <a:buClrTx/>
              <a:buSzTx/>
              <a:buFontTx/>
              <a:buNone/>
              <a:tabLst/>
              <a:defRPr/>
            </a:pPr>
            <a:endParaRPr kumimoji="0" lang="en-US" sz="1333"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8" name="Freeform: Shape 7">
            <a:extLst>
              <a:ext uri="{FF2B5EF4-FFF2-40B4-BE49-F238E27FC236}">
                <a16:creationId xmlns:a16="http://schemas.microsoft.com/office/drawing/2014/main" id="{42B42AFC-E1E2-8BEA-87BB-7D93A349C8A9}"/>
              </a:ext>
            </a:extLst>
          </p:cNvPr>
          <p:cNvSpPr/>
          <p:nvPr/>
        </p:nvSpPr>
        <p:spPr>
          <a:xfrm>
            <a:off x="3824549" y="2573823"/>
            <a:ext cx="2148641" cy="1781139"/>
          </a:xfrm>
          <a:custGeom>
            <a:avLst/>
            <a:gdLst>
              <a:gd name="connsiteX0" fmla="*/ 1589246 w 1598823"/>
              <a:gd name="connsiteY0" fmla="*/ 2130064 h 2130063"/>
              <a:gd name="connsiteX1" fmla="*/ 9817 w 1598823"/>
              <a:gd name="connsiteY1" fmla="*/ 2130064 h 2130063"/>
              <a:gd name="connsiteX2" fmla="*/ 0 w 1598823"/>
              <a:gd name="connsiteY2" fmla="*/ 2120247 h 2130063"/>
              <a:gd name="connsiteX3" fmla="*/ 9817 w 1598823"/>
              <a:gd name="connsiteY3" fmla="*/ 2110430 h 2130063"/>
              <a:gd name="connsiteX4" fmla="*/ 1579140 w 1598823"/>
              <a:gd name="connsiteY4" fmla="*/ 2110430 h 2130063"/>
              <a:gd name="connsiteX5" fmla="*/ 1579140 w 1598823"/>
              <a:gd name="connsiteY5" fmla="*/ 9817 h 2130063"/>
              <a:gd name="connsiteX6" fmla="*/ 1588957 w 1598823"/>
              <a:gd name="connsiteY6" fmla="*/ 0 h 2130063"/>
              <a:gd name="connsiteX7" fmla="*/ 1598775 w 1598823"/>
              <a:gd name="connsiteY7" fmla="*/ 9817 h 2130063"/>
              <a:gd name="connsiteX8" fmla="*/ 1598775 w 1598823"/>
              <a:gd name="connsiteY8" fmla="*/ 2120536 h 2130063"/>
              <a:gd name="connsiteX9" fmla="*/ 1589246 w 1598823"/>
              <a:gd name="connsiteY9" fmla="*/ 2130064 h 2130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8823" h="2130063">
                <a:moveTo>
                  <a:pt x="1589246" y="2130064"/>
                </a:moveTo>
                <a:lnTo>
                  <a:pt x="9817" y="2130064"/>
                </a:lnTo>
                <a:cubicBezTo>
                  <a:pt x="4331" y="2130064"/>
                  <a:pt x="0" y="2125733"/>
                  <a:pt x="0" y="2120247"/>
                </a:cubicBezTo>
                <a:cubicBezTo>
                  <a:pt x="0" y="2114761"/>
                  <a:pt x="4331" y="2110430"/>
                  <a:pt x="9817" y="2110430"/>
                </a:cubicBezTo>
                <a:lnTo>
                  <a:pt x="1579140" y="2110430"/>
                </a:lnTo>
                <a:lnTo>
                  <a:pt x="1579140" y="9817"/>
                </a:lnTo>
                <a:cubicBezTo>
                  <a:pt x="1579140" y="4331"/>
                  <a:pt x="1583471" y="0"/>
                  <a:pt x="1588957" y="0"/>
                </a:cubicBezTo>
                <a:cubicBezTo>
                  <a:pt x="1594444" y="0"/>
                  <a:pt x="1598775" y="4331"/>
                  <a:pt x="1598775" y="9817"/>
                </a:cubicBezTo>
                <a:lnTo>
                  <a:pt x="1598775" y="2120536"/>
                </a:lnTo>
                <a:cubicBezTo>
                  <a:pt x="1599352" y="2125733"/>
                  <a:pt x="1594732" y="2130064"/>
                  <a:pt x="1589246" y="2130064"/>
                </a:cubicBezTo>
                <a:close/>
              </a:path>
            </a:pathLst>
          </a:custGeom>
          <a:gradFill flip="none" rotWithShape="1">
            <a:gsLst>
              <a:gs pos="0">
                <a:schemeClr val="accent3"/>
              </a:gs>
              <a:gs pos="100000">
                <a:schemeClr val="accent2"/>
              </a:gs>
            </a:gsLst>
            <a:lin ang="0" scaled="1"/>
            <a:tileRect/>
          </a:gradFill>
          <a:ln>
            <a:noFill/>
          </a:ln>
        </p:spPr>
        <p:txBody>
          <a:bodyPr lIns="113792" anchor="ctr"/>
          <a:lstStyle/>
          <a:p>
            <a:pPr marL="0" marR="0" lvl="0" indent="0" algn="l" defTabSz="1625519" rtl="0" eaLnBrk="1" fontAlgn="auto" latinLnBrk="0" hangingPunct="1">
              <a:lnSpc>
                <a:spcPct val="100000"/>
              </a:lnSpc>
              <a:spcBef>
                <a:spcPts val="0"/>
              </a:spcBef>
              <a:spcAft>
                <a:spcPts val="0"/>
              </a:spcAft>
              <a:buClrTx/>
              <a:buSzTx/>
              <a:buFontTx/>
              <a:buNone/>
              <a:tabLst/>
              <a:defRPr/>
            </a:pPr>
            <a:endParaRPr kumimoji="0" lang="en-US" sz="1333"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9" name="Freeform: Shape 8">
            <a:extLst>
              <a:ext uri="{FF2B5EF4-FFF2-40B4-BE49-F238E27FC236}">
                <a16:creationId xmlns:a16="http://schemas.microsoft.com/office/drawing/2014/main" id="{E0DF5B98-969E-1027-EFA0-430643B5F80B}"/>
              </a:ext>
            </a:extLst>
          </p:cNvPr>
          <p:cNvSpPr/>
          <p:nvPr/>
        </p:nvSpPr>
        <p:spPr>
          <a:xfrm>
            <a:off x="3492000" y="1459882"/>
            <a:ext cx="2148963" cy="1781379"/>
          </a:xfrm>
          <a:custGeom>
            <a:avLst/>
            <a:gdLst>
              <a:gd name="connsiteX0" fmla="*/ 9817 w 1599063"/>
              <a:gd name="connsiteY0" fmla="*/ 2130353 h 2130352"/>
              <a:gd name="connsiteX1" fmla="*/ 0 w 1599063"/>
              <a:gd name="connsiteY1" fmla="*/ 2120536 h 2130352"/>
              <a:gd name="connsiteX2" fmla="*/ 0 w 1599063"/>
              <a:gd name="connsiteY2" fmla="*/ 9817 h 2130352"/>
              <a:gd name="connsiteX3" fmla="*/ 9817 w 1599063"/>
              <a:gd name="connsiteY3" fmla="*/ 0 h 2130352"/>
              <a:gd name="connsiteX4" fmla="*/ 1589246 w 1599063"/>
              <a:gd name="connsiteY4" fmla="*/ 0 h 2130352"/>
              <a:gd name="connsiteX5" fmla="*/ 1599064 w 1599063"/>
              <a:gd name="connsiteY5" fmla="*/ 9817 h 2130352"/>
              <a:gd name="connsiteX6" fmla="*/ 1589246 w 1599063"/>
              <a:gd name="connsiteY6" fmla="*/ 19635 h 2130352"/>
              <a:gd name="connsiteX7" fmla="*/ 19923 w 1599063"/>
              <a:gd name="connsiteY7" fmla="*/ 19635 h 2130352"/>
              <a:gd name="connsiteX8" fmla="*/ 19923 w 1599063"/>
              <a:gd name="connsiteY8" fmla="*/ 2120247 h 2130352"/>
              <a:gd name="connsiteX9" fmla="*/ 9817 w 1599063"/>
              <a:gd name="connsiteY9" fmla="*/ 2130353 h 2130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9063" h="2130352">
                <a:moveTo>
                  <a:pt x="9817" y="2130353"/>
                </a:moveTo>
                <a:cubicBezTo>
                  <a:pt x="4331" y="2130353"/>
                  <a:pt x="0" y="2126022"/>
                  <a:pt x="0" y="2120536"/>
                </a:cubicBezTo>
                <a:lnTo>
                  <a:pt x="0" y="9817"/>
                </a:lnTo>
                <a:cubicBezTo>
                  <a:pt x="0" y="4331"/>
                  <a:pt x="4331" y="0"/>
                  <a:pt x="9817" y="0"/>
                </a:cubicBezTo>
                <a:lnTo>
                  <a:pt x="1589246" y="0"/>
                </a:lnTo>
                <a:cubicBezTo>
                  <a:pt x="1594732" y="0"/>
                  <a:pt x="1599064" y="4331"/>
                  <a:pt x="1599064" y="9817"/>
                </a:cubicBezTo>
                <a:cubicBezTo>
                  <a:pt x="1599064" y="15303"/>
                  <a:pt x="1594732" y="19635"/>
                  <a:pt x="1589246" y="19635"/>
                </a:cubicBezTo>
                <a:lnTo>
                  <a:pt x="19923" y="19635"/>
                </a:lnTo>
                <a:lnTo>
                  <a:pt x="19923" y="2120247"/>
                </a:lnTo>
                <a:cubicBezTo>
                  <a:pt x="19923" y="2126022"/>
                  <a:pt x="15304" y="2130353"/>
                  <a:pt x="9817" y="2130353"/>
                </a:cubicBezTo>
                <a:close/>
              </a:path>
            </a:pathLst>
          </a:custGeom>
          <a:gradFill flip="none" rotWithShape="1">
            <a:gsLst>
              <a:gs pos="0">
                <a:schemeClr val="accent3"/>
              </a:gs>
              <a:gs pos="100000">
                <a:schemeClr val="accent2"/>
              </a:gs>
            </a:gsLst>
            <a:lin ang="0" scaled="1"/>
            <a:tileRect/>
          </a:gradFill>
          <a:ln>
            <a:noFill/>
          </a:ln>
        </p:spPr>
        <p:txBody>
          <a:bodyPr lIns="113792" anchor="ctr"/>
          <a:lstStyle/>
          <a:p>
            <a:pPr marL="0" marR="0" lvl="0" indent="0" algn="l" defTabSz="1625519" rtl="0" eaLnBrk="1" fontAlgn="auto" latinLnBrk="0" hangingPunct="1">
              <a:lnSpc>
                <a:spcPct val="100000"/>
              </a:lnSpc>
              <a:spcBef>
                <a:spcPts val="0"/>
              </a:spcBef>
              <a:spcAft>
                <a:spcPts val="0"/>
              </a:spcAft>
              <a:buClrTx/>
              <a:buSzTx/>
              <a:buFontTx/>
              <a:buNone/>
              <a:tabLst/>
              <a:defRPr/>
            </a:pPr>
            <a:endParaRPr kumimoji="0" lang="en-US" sz="1333"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10" name="Freeform: Shape 9">
            <a:extLst>
              <a:ext uri="{FF2B5EF4-FFF2-40B4-BE49-F238E27FC236}">
                <a16:creationId xmlns:a16="http://schemas.microsoft.com/office/drawing/2014/main" id="{C5129629-7C76-41CC-B940-349B57E9CB73}"/>
              </a:ext>
            </a:extLst>
          </p:cNvPr>
          <p:cNvSpPr/>
          <p:nvPr/>
        </p:nvSpPr>
        <p:spPr>
          <a:xfrm>
            <a:off x="6646761" y="2573823"/>
            <a:ext cx="2148643" cy="1781139"/>
          </a:xfrm>
          <a:custGeom>
            <a:avLst/>
            <a:gdLst>
              <a:gd name="connsiteX0" fmla="*/ 1589246 w 1598823"/>
              <a:gd name="connsiteY0" fmla="*/ 2130064 h 2130063"/>
              <a:gd name="connsiteX1" fmla="*/ 9817 w 1598823"/>
              <a:gd name="connsiteY1" fmla="*/ 2130064 h 2130063"/>
              <a:gd name="connsiteX2" fmla="*/ 0 w 1598823"/>
              <a:gd name="connsiteY2" fmla="*/ 2120247 h 2130063"/>
              <a:gd name="connsiteX3" fmla="*/ 9817 w 1598823"/>
              <a:gd name="connsiteY3" fmla="*/ 2110430 h 2130063"/>
              <a:gd name="connsiteX4" fmla="*/ 1579140 w 1598823"/>
              <a:gd name="connsiteY4" fmla="*/ 2110430 h 2130063"/>
              <a:gd name="connsiteX5" fmla="*/ 1579140 w 1598823"/>
              <a:gd name="connsiteY5" fmla="*/ 9817 h 2130063"/>
              <a:gd name="connsiteX6" fmla="*/ 1588957 w 1598823"/>
              <a:gd name="connsiteY6" fmla="*/ 0 h 2130063"/>
              <a:gd name="connsiteX7" fmla="*/ 1598775 w 1598823"/>
              <a:gd name="connsiteY7" fmla="*/ 9817 h 2130063"/>
              <a:gd name="connsiteX8" fmla="*/ 1598775 w 1598823"/>
              <a:gd name="connsiteY8" fmla="*/ 2120536 h 2130063"/>
              <a:gd name="connsiteX9" fmla="*/ 1589246 w 1598823"/>
              <a:gd name="connsiteY9" fmla="*/ 2130064 h 2130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8823" h="2130063">
                <a:moveTo>
                  <a:pt x="1589246" y="2130064"/>
                </a:moveTo>
                <a:lnTo>
                  <a:pt x="9817" y="2130064"/>
                </a:lnTo>
                <a:cubicBezTo>
                  <a:pt x="4331" y="2130064"/>
                  <a:pt x="0" y="2125733"/>
                  <a:pt x="0" y="2120247"/>
                </a:cubicBezTo>
                <a:cubicBezTo>
                  <a:pt x="0" y="2114761"/>
                  <a:pt x="4331" y="2110430"/>
                  <a:pt x="9817" y="2110430"/>
                </a:cubicBezTo>
                <a:lnTo>
                  <a:pt x="1579140" y="2110430"/>
                </a:lnTo>
                <a:lnTo>
                  <a:pt x="1579140" y="9817"/>
                </a:lnTo>
                <a:cubicBezTo>
                  <a:pt x="1579140" y="4331"/>
                  <a:pt x="1583471" y="0"/>
                  <a:pt x="1588957" y="0"/>
                </a:cubicBezTo>
                <a:cubicBezTo>
                  <a:pt x="1594444" y="0"/>
                  <a:pt x="1598775" y="4331"/>
                  <a:pt x="1598775" y="9817"/>
                </a:cubicBezTo>
                <a:lnTo>
                  <a:pt x="1598775" y="2120536"/>
                </a:lnTo>
                <a:cubicBezTo>
                  <a:pt x="1599352" y="2125733"/>
                  <a:pt x="1594732" y="2130064"/>
                  <a:pt x="1589246" y="2130064"/>
                </a:cubicBezTo>
                <a:close/>
              </a:path>
            </a:pathLst>
          </a:custGeom>
          <a:gradFill flip="none" rotWithShape="1">
            <a:gsLst>
              <a:gs pos="0">
                <a:schemeClr val="accent3"/>
              </a:gs>
              <a:gs pos="100000">
                <a:schemeClr val="accent2"/>
              </a:gs>
            </a:gsLst>
            <a:lin ang="0" scaled="1"/>
            <a:tileRect/>
          </a:gradFill>
          <a:ln>
            <a:noFill/>
          </a:ln>
        </p:spPr>
        <p:txBody>
          <a:bodyPr lIns="113792" anchor="ctr"/>
          <a:lstStyle/>
          <a:p>
            <a:pPr marL="0" marR="0" lvl="0" indent="0" algn="l" defTabSz="1625519" rtl="0" eaLnBrk="1" fontAlgn="auto" latinLnBrk="0" hangingPunct="1">
              <a:lnSpc>
                <a:spcPct val="100000"/>
              </a:lnSpc>
              <a:spcBef>
                <a:spcPts val="0"/>
              </a:spcBef>
              <a:spcAft>
                <a:spcPts val="0"/>
              </a:spcAft>
              <a:buClrTx/>
              <a:buSzTx/>
              <a:buFontTx/>
              <a:buNone/>
              <a:tabLst/>
              <a:defRPr/>
            </a:pPr>
            <a:endParaRPr kumimoji="0" lang="en-US" sz="1333"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11" name="Freeform: Shape 10">
            <a:extLst>
              <a:ext uri="{FF2B5EF4-FFF2-40B4-BE49-F238E27FC236}">
                <a16:creationId xmlns:a16="http://schemas.microsoft.com/office/drawing/2014/main" id="{E0E6EF28-18DC-324E-2AF5-9EBCED23E80A}"/>
              </a:ext>
            </a:extLst>
          </p:cNvPr>
          <p:cNvSpPr/>
          <p:nvPr/>
        </p:nvSpPr>
        <p:spPr>
          <a:xfrm>
            <a:off x="6314602" y="1459882"/>
            <a:ext cx="2148963" cy="1781379"/>
          </a:xfrm>
          <a:custGeom>
            <a:avLst/>
            <a:gdLst>
              <a:gd name="connsiteX0" fmla="*/ 9817 w 1599063"/>
              <a:gd name="connsiteY0" fmla="*/ 2130353 h 2130352"/>
              <a:gd name="connsiteX1" fmla="*/ 0 w 1599063"/>
              <a:gd name="connsiteY1" fmla="*/ 2120536 h 2130352"/>
              <a:gd name="connsiteX2" fmla="*/ 0 w 1599063"/>
              <a:gd name="connsiteY2" fmla="*/ 9817 h 2130352"/>
              <a:gd name="connsiteX3" fmla="*/ 9817 w 1599063"/>
              <a:gd name="connsiteY3" fmla="*/ 0 h 2130352"/>
              <a:gd name="connsiteX4" fmla="*/ 1589246 w 1599063"/>
              <a:gd name="connsiteY4" fmla="*/ 0 h 2130352"/>
              <a:gd name="connsiteX5" fmla="*/ 1599064 w 1599063"/>
              <a:gd name="connsiteY5" fmla="*/ 9817 h 2130352"/>
              <a:gd name="connsiteX6" fmla="*/ 1589246 w 1599063"/>
              <a:gd name="connsiteY6" fmla="*/ 19635 h 2130352"/>
              <a:gd name="connsiteX7" fmla="*/ 19923 w 1599063"/>
              <a:gd name="connsiteY7" fmla="*/ 19635 h 2130352"/>
              <a:gd name="connsiteX8" fmla="*/ 19923 w 1599063"/>
              <a:gd name="connsiteY8" fmla="*/ 2120247 h 2130352"/>
              <a:gd name="connsiteX9" fmla="*/ 9817 w 1599063"/>
              <a:gd name="connsiteY9" fmla="*/ 2130353 h 2130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9063" h="2130352">
                <a:moveTo>
                  <a:pt x="9817" y="2130353"/>
                </a:moveTo>
                <a:cubicBezTo>
                  <a:pt x="4331" y="2130353"/>
                  <a:pt x="0" y="2126022"/>
                  <a:pt x="0" y="2120536"/>
                </a:cubicBezTo>
                <a:lnTo>
                  <a:pt x="0" y="9817"/>
                </a:lnTo>
                <a:cubicBezTo>
                  <a:pt x="0" y="4331"/>
                  <a:pt x="4331" y="0"/>
                  <a:pt x="9817" y="0"/>
                </a:cubicBezTo>
                <a:lnTo>
                  <a:pt x="1589246" y="0"/>
                </a:lnTo>
                <a:cubicBezTo>
                  <a:pt x="1594732" y="0"/>
                  <a:pt x="1599064" y="4331"/>
                  <a:pt x="1599064" y="9817"/>
                </a:cubicBezTo>
                <a:cubicBezTo>
                  <a:pt x="1599064" y="15303"/>
                  <a:pt x="1594732" y="19635"/>
                  <a:pt x="1589246" y="19635"/>
                </a:cubicBezTo>
                <a:lnTo>
                  <a:pt x="19923" y="19635"/>
                </a:lnTo>
                <a:lnTo>
                  <a:pt x="19923" y="2120247"/>
                </a:lnTo>
                <a:cubicBezTo>
                  <a:pt x="19635" y="2126022"/>
                  <a:pt x="15304" y="2130353"/>
                  <a:pt x="9817" y="2130353"/>
                </a:cubicBezTo>
                <a:close/>
              </a:path>
            </a:pathLst>
          </a:custGeom>
          <a:gradFill flip="none" rotWithShape="1">
            <a:gsLst>
              <a:gs pos="0">
                <a:schemeClr val="accent3"/>
              </a:gs>
              <a:gs pos="100000">
                <a:schemeClr val="accent2"/>
              </a:gs>
            </a:gsLst>
            <a:lin ang="0" scaled="1"/>
            <a:tileRect/>
          </a:gradFill>
          <a:ln>
            <a:noFill/>
          </a:ln>
        </p:spPr>
        <p:txBody>
          <a:bodyPr lIns="113792" anchor="ctr"/>
          <a:lstStyle/>
          <a:p>
            <a:pPr marL="0" marR="0" lvl="0" indent="0" algn="l" defTabSz="1625519" rtl="0" eaLnBrk="1" fontAlgn="auto" latinLnBrk="0" hangingPunct="1">
              <a:lnSpc>
                <a:spcPct val="100000"/>
              </a:lnSpc>
              <a:spcBef>
                <a:spcPts val="0"/>
              </a:spcBef>
              <a:spcAft>
                <a:spcPts val="0"/>
              </a:spcAft>
              <a:buClrTx/>
              <a:buSzTx/>
              <a:buFontTx/>
              <a:buNone/>
              <a:tabLst/>
              <a:defRPr/>
            </a:pPr>
            <a:endParaRPr kumimoji="0" lang="en-US" sz="1333"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12" name="Freeform: Shape 11">
            <a:extLst>
              <a:ext uri="{FF2B5EF4-FFF2-40B4-BE49-F238E27FC236}">
                <a16:creationId xmlns:a16="http://schemas.microsoft.com/office/drawing/2014/main" id="{7DF7B11D-7844-1521-077C-13A61A140156}"/>
              </a:ext>
            </a:extLst>
          </p:cNvPr>
          <p:cNvSpPr/>
          <p:nvPr/>
        </p:nvSpPr>
        <p:spPr>
          <a:xfrm>
            <a:off x="9469365" y="2573823"/>
            <a:ext cx="2148595" cy="1781139"/>
          </a:xfrm>
          <a:custGeom>
            <a:avLst/>
            <a:gdLst>
              <a:gd name="connsiteX0" fmla="*/ 1589246 w 1598788"/>
              <a:gd name="connsiteY0" fmla="*/ 2130064 h 2130063"/>
              <a:gd name="connsiteX1" fmla="*/ 9817 w 1598788"/>
              <a:gd name="connsiteY1" fmla="*/ 2130064 h 2130063"/>
              <a:gd name="connsiteX2" fmla="*/ 0 w 1598788"/>
              <a:gd name="connsiteY2" fmla="*/ 2120247 h 2130063"/>
              <a:gd name="connsiteX3" fmla="*/ 9817 w 1598788"/>
              <a:gd name="connsiteY3" fmla="*/ 2110430 h 2130063"/>
              <a:gd name="connsiteX4" fmla="*/ 1579140 w 1598788"/>
              <a:gd name="connsiteY4" fmla="*/ 2110430 h 2130063"/>
              <a:gd name="connsiteX5" fmla="*/ 1579140 w 1598788"/>
              <a:gd name="connsiteY5" fmla="*/ 9817 h 2130063"/>
              <a:gd name="connsiteX6" fmla="*/ 1588958 w 1598788"/>
              <a:gd name="connsiteY6" fmla="*/ 0 h 2130063"/>
              <a:gd name="connsiteX7" fmla="*/ 1598775 w 1598788"/>
              <a:gd name="connsiteY7" fmla="*/ 9817 h 2130063"/>
              <a:gd name="connsiteX8" fmla="*/ 1598775 w 1598788"/>
              <a:gd name="connsiteY8" fmla="*/ 2120536 h 2130063"/>
              <a:gd name="connsiteX9" fmla="*/ 1589246 w 1598788"/>
              <a:gd name="connsiteY9" fmla="*/ 2130064 h 2130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8788" h="2130063">
                <a:moveTo>
                  <a:pt x="1589246" y="2130064"/>
                </a:moveTo>
                <a:lnTo>
                  <a:pt x="9817" y="2130064"/>
                </a:lnTo>
                <a:cubicBezTo>
                  <a:pt x="4331" y="2130064"/>
                  <a:pt x="0" y="2125733"/>
                  <a:pt x="0" y="2120247"/>
                </a:cubicBezTo>
                <a:cubicBezTo>
                  <a:pt x="0" y="2114761"/>
                  <a:pt x="4331" y="2110430"/>
                  <a:pt x="9817" y="2110430"/>
                </a:cubicBezTo>
                <a:lnTo>
                  <a:pt x="1579140" y="2110430"/>
                </a:lnTo>
                <a:lnTo>
                  <a:pt x="1579140" y="9817"/>
                </a:lnTo>
                <a:cubicBezTo>
                  <a:pt x="1579140" y="4331"/>
                  <a:pt x="1583471" y="0"/>
                  <a:pt x="1588958" y="0"/>
                </a:cubicBezTo>
                <a:cubicBezTo>
                  <a:pt x="1594443" y="0"/>
                  <a:pt x="1598775" y="4331"/>
                  <a:pt x="1598775" y="9817"/>
                </a:cubicBezTo>
                <a:lnTo>
                  <a:pt x="1598775" y="2120536"/>
                </a:lnTo>
                <a:cubicBezTo>
                  <a:pt x="1599064" y="2125733"/>
                  <a:pt x="1594732" y="2130064"/>
                  <a:pt x="1589246" y="2130064"/>
                </a:cubicBezTo>
                <a:close/>
              </a:path>
            </a:pathLst>
          </a:custGeom>
          <a:gradFill flip="none" rotWithShape="1">
            <a:gsLst>
              <a:gs pos="0">
                <a:schemeClr val="accent3"/>
              </a:gs>
              <a:gs pos="100000">
                <a:schemeClr val="accent2"/>
              </a:gs>
            </a:gsLst>
            <a:lin ang="0" scaled="1"/>
            <a:tileRect/>
          </a:gradFill>
          <a:ln>
            <a:noFill/>
          </a:ln>
        </p:spPr>
        <p:txBody>
          <a:bodyPr lIns="113792" anchor="ctr"/>
          <a:lstStyle/>
          <a:p>
            <a:pPr marL="0" marR="0" lvl="0" indent="0" algn="l" defTabSz="1625519" rtl="0" eaLnBrk="1" fontAlgn="auto" latinLnBrk="0" hangingPunct="1">
              <a:lnSpc>
                <a:spcPct val="100000"/>
              </a:lnSpc>
              <a:spcBef>
                <a:spcPts val="0"/>
              </a:spcBef>
              <a:spcAft>
                <a:spcPts val="0"/>
              </a:spcAft>
              <a:buClrTx/>
              <a:buSzTx/>
              <a:buFontTx/>
              <a:buNone/>
              <a:tabLst/>
              <a:defRPr/>
            </a:pPr>
            <a:endParaRPr kumimoji="0" lang="en-US" sz="1333"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13" name="Freeform: Shape 12">
            <a:extLst>
              <a:ext uri="{FF2B5EF4-FFF2-40B4-BE49-F238E27FC236}">
                <a16:creationId xmlns:a16="http://schemas.microsoft.com/office/drawing/2014/main" id="{C1462F0F-F797-4E5E-1A03-54DD5BA18DEE}"/>
              </a:ext>
            </a:extLst>
          </p:cNvPr>
          <p:cNvSpPr/>
          <p:nvPr/>
        </p:nvSpPr>
        <p:spPr>
          <a:xfrm>
            <a:off x="9136815" y="1459882"/>
            <a:ext cx="2148965" cy="1781379"/>
          </a:xfrm>
          <a:custGeom>
            <a:avLst/>
            <a:gdLst>
              <a:gd name="connsiteX0" fmla="*/ 9817 w 1599063"/>
              <a:gd name="connsiteY0" fmla="*/ 2130353 h 2130352"/>
              <a:gd name="connsiteX1" fmla="*/ 0 w 1599063"/>
              <a:gd name="connsiteY1" fmla="*/ 2120536 h 2130352"/>
              <a:gd name="connsiteX2" fmla="*/ 0 w 1599063"/>
              <a:gd name="connsiteY2" fmla="*/ 9817 h 2130352"/>
              <a:gd name="connsiteX3" fmla="*/ 9817 w 1599063"/>
              <a:gd name="connsiteY3" fmla="*/ 0 h 2130352"/>
              <a:gd name="connsiteX4" fmla="*/ 1589246 w 1599063"/>
              <a:gd name="connsiteY4" fmla="*/ 0 h 2130352"/>
              <a:gd name="connsiteX5" fmla="*/ 1599064 w 1599063"/>
              <a:gd name="connsiteY5" fmla="*/ 9817 h 2130352"/>
              <a:gd name="connsiteX6" fmla="*/ 1589246 w 1599063"/>
              <a:gd name="connsiteY6" fmla="*/ 19635 h 2130352"/>
              <a:gd name="connsiteX7" fmla="*/ 19923 w 1599063"/>
              <a:gd name="connsiteY7" fmla="*/ 19635 h 2130352"/>
              <a:gd name="connsiteX8" fmla="*/ 19923 w 1599063"/>
              <a:gd name="connsiteY8" fmla="*/ 2120247 h 2130352"/>
              <a:gd name="connsiteX9" fmla="*/ 9817 w 1599063"/>
              <a:gd name="connsiteY9" fmla="*/ 2130353 h 2130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9063" h="2130352">
                <a:moveTo>
                  <a:pt x="9817" y="2130353"/>
                </a:moveTo>
                <a:cubicBezTo>
                  <a:pt x="4331" y="2130353"/>
                  <a:pt x="0" y="2126022"/>
                  <a:pt x="0" y="2120536"/>
                </a:cubicBezTo>
                <a:lnTo>
                  <a:pt x="0" y="9817"/>
                </a:lnTo>
                <a:cubicBezTo>
                  <a:pt x="0" y="4331"/>
                  <a:pt x="4331" y="0"/>
                  <a:pt x="9817" y="0"/>
                </a:cubicBezTo>
                <a:lnTo>
                  <a:pt x="1589246" y="0"/>
                </a:lnTo>
                <a:cubicBezTo>
                  <a:pt x="1594732" y="0"/>
                  <a:pt x="1599064" y="4331"/>
                  <a:pt x="1599064" y="9817"/>
                </a:cubicBezTo>
                <a:cubicBezTo>
                  <a:pt x="1599064" y="15303"/>
                  <a:pt x="1594732" y="19635"/>
                  <a:pt x="1589246" y="19635"/>
                </a:cubicBezTo>
                <a:lnTo>
                  <a:pt x="19923" y="19635"/>
                </a:lnTo>
                <a:lnTo>
                  <a:pt x="19923" y="2120247"/>
                </a:lnTo>
                <a:cubicBezTo>
                  <a:pt x="19635" y="2126022"/>
                  <a:pt x="15304" y="2130353"/>
                  <a:pt x="9817" y="2130353"/>
                </a:cubicBezTo>
                <a:close/>
              </a:path>
            </a:pathLst>
          </a:custGeom>
          <a:gradFill flip="none" rotWithShape="1">
            <a:gsLst>
              <a:gs pos="0">
                <a:schemeClr val="accent3"/>
              </a:gs>
              <a:gs pos="100000">
                <a:schemeClr val="accent2"/>
              </a:gs>
            </a:gsLst>
            <a:lin ang="0" scaled="1"/>
            <a:tileRect/>
          </a:gradFill>
          <a:ln>
            <a:noFill/>
          </a:ln>
        </p:spPr>
        <p:txBody>
          <a:bodyPr lIns="113792" anchor="ctr"/>
          <a:lstStyle/>
          <a:p>
            <a:pPr marL="0" marR="0" lvl="0" indent="0" algn="l" defTabSz="1625519" rtl="0" eaLnBrk="1" fontAlgn="auto" latinLnBrk="0" hangingPunct="1">
              <a:lnSpc>
                <a:spcPct val="100000"/>
              </a:lnSpc>
              <a:spcBef>
                <a:spcPts val="0"/>
              </a:spcBef>
              <a:spcAft>
                <a:spcPts val="0"/>
              </a:spcAft>
              <a:buClrTx/>
              <a:buSzTx/>
              <a:buFontTx/>
              <a:buNone/>
              <a:tabLst/>
              <a:defRPr/>
            </a:pPr>
            <a:endParaRPr kumimoji="0" lang="en-US" sz="1333"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14" name="Rectangle 13">
            <a:extLst>
              <a:ext uri="{FF2B5EF4-FFF2-40B4-BE49-F238E27FC236}">
                <a16:creationId xmlns:a16="http://schemas.microsoft.com/office/drawing/2014/main" id="{890AED68-E410-5169-85FD-5E6662A2280C}"/>
              </a:ext>
            </a:extLst>
          </p:cNvPr>
          <p:cNvSpPr>
            <a:spLocks/>
          </p:cNvSpPr>
          <p:nvPr/>
        </p:nvSpPr>
        <p:spPr>
          <a:xfrm>
            <a:off x="6481478" y="2684288"/>
            <a:ext cx="2147044" cy="135304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oAutofit/>
          </a:bodyPr>
          <a:lstStyle/>
          <a:p>
            <a:pPr marL="0" marR="0" lvl="1" indent="0" algn="ctr" defTabSz="1625519" rtl="0" eaLnBrk="1" fontAlgn="auto" latinLnBrk="0" hangingPunct="1">
              <a:lnSpc>
                <a:spcPct val="100000"/>
              </a:lnSpc>
              <a:spcBef>
                <a:spcPts val="0"/>
              </a:spcBef>
              <a:spcAft>
                <a:spcPts val="0"/>
              </a:spcAft>
              <a:buClrTx/>
              <a:buSzPct val="100000"/>
              <a:buFontTx/>
              <a:buNone/>
              <a:tabLst/>
              <a:defRPr/>
            </a:pPr>
            <a:r>
              <a:rPr kumimoji="0" lang="en-US" sz="2133" b="0" i="0" u="none" strike="noStrike" kern="1200" cap="none" spc="0" normalizeH="0" baseline="0" noProof="0">
                <a:ln>
                  <a:noFill/>
                </a:ln>
                <a:solidFill>
                  <a:srgbClr val="000000"/>
                </a:solidFill>
                <a:effectLst/>
                <a:uLnTx/>
                <a:uFillTx/>
                <a:latin typeface="Georgia"/>
                <a:ea typeface="+mn-ea"/>
                <a:cs typeface="+mn-cs"/>
              </a:rPr>
              <a:t>Understanding the reasons in each patient (COM-B)</a:t>
            </a:r>
          </a:p>
        </p:txBody>
      </p:sp>
      <p:sp>
        <p:nvSpPr>
          <p:cNvPr id="15" name="Rectangle 14">
            <a:extLst>
              <a:ext uri="{FF2B5EF4-FFF2-40B4-BE49-F238E27FC236}">
                <a16:creationId xmlns:a16="http://schemas.microsoft.com/office/drawing/2014/main" id="{8EFA3950-5DF5-1B50-CEF8-CD609C13EF00}"/>
              </a:ext>
            </a:extLst>
          </p:cNvPr>
          <p:cNvSpPr>
            <a:spLocks/>
          </p:cNvSpPr>
          <p:nvPr/>
        </p:nvSpPr>
        <p:spPr>
          <a:xfrm>
            <a:off x="836835" y="2684288"/>
            <a:ext cx="2147044" cy="135304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oAutofit/>
          </a:bodyPr>
          <a:lstStyle/>
          <a:p>
            <a:pPr marL="0" marR="0" lvl="1" indent="0" algn="ctr" defTabSz="1625519" rtl="0" eaLnBrk="1" fontAlgn="auto" latinLnBrk="0" hangingPunct="1">
              <a:lnSpc>
                <a:spcPct val="100000"/>
              </a:lnSpc>
              <a:spcBef>
                <a:spcPts val="0"/>
              </a:spcBef>
              <a:spcAft>
                <a:spcPts val="0"/>
              </a:spcAft>
              <a:buClrTx/>
              <a:buSzPct val="100000"/>
              <a:buFontTx/>
              <a:buNone/>
              <a:tabLst/>
              <a:defRPr/>
            </a:pPr>
            <a:r>
              <a:rPr kumimoji="0" lang="en-US" sz="2133" b="0" i="0" u="none" strike="noStrike" kern="1200" cap="none" spc="0" normalizeH="0" baseline="0" noProof="0" dirty="0">
                <a:ln>
                  <a:noFill/>
                </a:ln>
                <a:solidFill>
                  <a:srgbClr val="000000"/>
                </a:solidFill>
                <a:effectLst/>
                <a:uLnTx/>
                <a:uFillTx/>
                <a:latin typeface="Georgia"/>
                <a:ea typeface="+mn-ea"/>
                <a:cs typeface="+mn-cs"/>
              </a:rPr>
              <a:t>Increase awareness of the extent of the problem</a:t>
            </a:r>
          </a:p>
        </p:txBody>
      </p:sp>
      <p:sp>
        <p:nvSpPr>
          <p:cNvPr id="16" name="Rectangle 15">
            <a:extLst>
              <a:ext uri="{FF2B5EF4-FFF2-40B4-BE49-F238E27FC236}">
                <a16:creationId xmlns:a16="http://schemas.microsoft.com/office/drawing/2014/main" id="{72CC3921-581A-EB4A-843E-F7981E7DDAE9}"/>
              </a:ext>
            </a:extLst>
          </p:cNvPr>
          <p:cNvSpPr>
            <a:spLocks/>
          </p:cNvSpPr>
          <p:nvPr/>
        </p:nvSpPr>
        <p:spPr>
          <a:xfrm>
            <a:off x="3659072" y="2684288"/>
            <a:ext cx="2147044" cy="135304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oAutofit/>
          </a:bodyPr>
          <a:lstStyle/>
          <a:p>
            <a:pPr marL="0" marR="0" lvl="1" indent="0" algn="ctr" defTabSz="1625519" rtl="0" eaLnBrk="1" fontAlgn="auto" latinLnBrk="0" hangingPunct="1">
              <a:lnSpc>
                <a:spcPct val="100000"/>
              </a:lnSpc>
              <a:spcBef>
                <a:spcPts val="0"/>
              </a:spcBef>
              <a:spcAft>
                <a:spcPts val="0"/>
              </a:spcAft>
              <a:buClrTx/>
              <a:buSzPct val="100000"/>
              <a:buFontTx/>
              <a:buNone/>
              <a:tabLst/>
              <a:defRPr/>
            </a:pPr>
            <a:r>
              <a:rPr kumimoji="0" lang="en-US" sz="2133" b="0" i="0" u="none" strike="noStrike" kern="1200" cap="none" spc="0" normalizeH="0" baseline="0" noProof="0">
                <a:ln>
                  <a:noFill/>
                </a:ln>
                <a:solidFill>
                  <a:srgbClr val="000000"/>
                </a:solidFill>
                <a:effectLst/>
                <a:uLnTx/>
                <a:uFillTx/>
                <a:latin typeface="Georgia"/>
                <a:ea typeface="+mn-ea"/>
                <a:cs typeface="+mn-cs"/>
              </a:rPr>
              <a:t>Detecting </a:t>
            </a:r>
            <a:br>
              <a:rPr kumimoji="0" lang="en-US" sz="2133" b="0" i="0" u="none" strike="noStrike" kern="1200" cap="none" spc="0" normalizeH="0" baseline="0" noProof="0">
                <a:ln>
                  <a:noFill/>
                </a:ln>
                <a:solidFill>
                  <a:srgbClr val="000000"/>
                </a:solidFill>
                <a:effectLst/>
                <a:uLnTx/>
                <a:uFillTx/>
                <a:latin typeface="Georgia"/>
                <a:ea typeface="+mn-ea"/>
                <a:cs typeface="+mn-cs"/>
              </a:rPr>
            </a:br>
            <a:r>
              <a:rPr kumimoji="0" lang="en-US" sz="2133" b="0" i="0" u="none" strike="noStrike" kern="1200" cap="none" spc="0" normalizeH="0" baseline="0" noProof="0">
                <a:ln>
                  <a:noFill/>
                </a:ln>
                <a:solidFill>
                  <a:srgbClr val="000000"/>
                </a:solidFill>
                <a:effectLst/>
                <a:uLnTx/>
                <a:uFillTx/>
                <a:latin typeface="Georgia"/>
                <a:ea typeface="+mn-ea"/>
                <a:cs typeface="+mn-cs"/>
              </a:rPr>
              <a:t>non-adherence </a:t>
            </a:r>
            <a:br>
              <a:rPr kumimoji="0" lang="en-US" sz="2133" b="0" i="0" u="none" strike="noStrike" kern="1200" cap="none" spc="0" normalizeH="0" baseline="0" noProof="0">
                <a:ln>
                  <a:noFill/>
                </a:ln>
                <a:solidFill>
                  <a:srgbClr val="000000"/>
                </a:solidFill>
                <a:effectLst/>
                <a:uLnTx/>
                <a:uFillTx/>
                <a:latin typeface="Georgia"/>
                <a:ea typeface="+mn-ea"/>
                <a:cs typeface="+mn-cs"/>
              </a:rPr>
            </a:br>
            <a:r>
              <a:rPr kumimoji="0" lang="en-US" sz="2133" b="0" i="0" u="none" strike="noStrike" kern="1200" cap="none" spc="0" normalizeH="0" baseline="0" noProof="0">
                <a:ln>
                  <a:noFill/>
                </a:ln>
                <a:solidFill>
                  <a:srgbClr val="000000"/>
                </a:solidFill>
                <a:effectLst/>
                <a:uLnTx/>
                <a:uFillTx/>
                <a:latin typeface="Georgia"/>
                <a:ea typeface="+mn-ea"/>
                <a:cs typeface="+mn-cs"/>
              </a:rPr>
              <a:t>in a non-threatening way</a:t>
            </a:r>
          </a:p>
        </p:txBody>
      </p:sp>
      <p:sp>
        <p:nvSpPr>
          <p:cNvPr id="17" name="Rectangle 16">
            <a:extLst>
              <a:ext uri="{FF2B5EF4-FFF2-40B4-BE49-F238E27FC236}">
                <a16:creationId xmlns:a16="http://schemas.microsoft.com/office/drawing/2014/main" id="{8CF6E702-BED7-F1F1-5889-F31C9AEB3324}"/>
              </a:ext>
            </a:extLst>
          </p:cNvPr>
          <p:cNvSpPr>
            <a:spLocks/>
          </p:cNvSpPr>
          <p:nvPr/>
        </p:nvSpPr>
        <p:spPr>
          <a:xfrm>
            <a:off x="9303864" y="2684288"/>
            <a:ext cx="2147044" cy="135304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oAutofit/>
          </a:bodyPr>
          <a:lstStyle/>
          <a:p>
            <a:pPr marL="0" marR="0" lvl="1" indent="0" algn="ctr" defTabSz="1625519" rtl="0" eaLnBrk="1" fontAlgn="auto" latinLnBrk="0" hangingPunct="1">
              <a:lnSpc>
                <a:spcPct val="100000"/>
              </a:lnSpc>
              <a:spcBef>
                <a:spcPts val="0"/>
              </a:spcBef>
              <a:spcAft>
                <a:spcPts val="0"/>
              </a:spcAft>
              <a:buClrTx/>
              <a:buSzPct val="100000"/>
              <a:buFontTx/>
              <a:buNone/>
              <a:tabLst/>
              <a:defRPr/>
            </a:pPr>
            <a:r>
              <a:rPr kumimoji="0" lang="en-US" sz="2133" b="0" i="0" u="none" strike="noStrike" kern="1200" cap="none" spc="0" normalizeH="0" baseline="0" noProof="0">
                <a:ln>
                  <a:noFill/>
                </a:ln>
                <a:solidFill>
                  <a:srgbClr val="000000"/>
                </a:solidFill>
                <a:effectLst/>
                <a:uLnTx/>
                <a:uFillTx/>
                <a:latin typeface="Georgia"/>
                <a:ea typeface="+mn-ea"/>
                <a:cs typeface="+mn-cs"/>
              </a:rPr>
              <a:t>Using a targeted behavior change approach</a:t>
            </a:r>
          </a:p>
        </p:txBody>
      </p:sp>
      <p:pic>
        <p:nvPicPr>
          <p:cNvPr id="18" name="Picture 17" descr="A blue line drawing of a paper with a person and check marks&#10;&#10;Description automatically generated">
            <a:extLst>
              <a:ext uri="{FF2B5EF4-FFF2-40B4-BE49-F238E27FC236}">
                <a16:creationId xmlns:a16="http://schemas.microsoft.com/office/drawing/2014/main" id="{F2373297-CC6B-4D73-A8DA-CD02AD807772}"/>
              </a:ext>
            </a:extLst>
          </p:cNvPr>
          <p:cNvPicPr>
            <a:picLocks noChangeAspect="1"/>
          </p:cNvPicPr>
          <p:nvPr/>
        </p:nvPicPr>
        <p:blipFill>
          <a:blip r:embed="rId5"/>
          <a:stretch>
            <a:fillRect/>
          </a:stretch>
        </p:blipFill>
        <p:spPr>
          <a:xfrm>
            <a:off x="7281196" y="1855093"/>
            <a:ext cx="547609" cy="547609"/>
          </a:xfrm>
          <a:prstGeom prst="rect">
            <a:avLst/>
          </a:prstGeom>
        </p:spPr>
      </p:pic>
      <p:pic>
        <p:nvPicPr>
          <p:cNvPr id="19" name="Picture 18" descr="A blue check mark on a computer&#10;&#10;Description automatically generated">
            <a:extLst>
              <a:ext uri="{FF2B5EF4-FFF2-40B4-BE49-F238E27FC236}">
                <a16:creationId xmlns:a16="http://schemas.microsoft.com/office/drawing/2014/main" id="{E746C803-195A-8940-02C7-711F9B5FC684}"/>
              </a:ext>
            </a:extLst>
          </p:cNvPr>
          <p:cNvPicPr>
            <a:picLocks noChangeAspect="1"/>
          </p:cNvPicPr>
          <p:nvPr/>
        </p:nvPicPr>
        <p:blipFill>
          <a:blip r:embed="rId6"/>
          <a:stretch>
            <a:fillRect/>
          </a:stretch>
        </p:blipFill>
        <p:spPr>
          <a:xfrm>
            <a:off x="10033541" y="1759042"/>
            <a:ext cx="687691" cy="687691"/>
          </a:xfrm>
          <a:prstGeom prst="rect">
            <a:avLst/>
          </a:prstGeom>
        </p:spPr>
      </p:pic>
      <p:pic>
        <p:nvPicPr>
          <p:cNvPr id="20" name="Picture 19" descr="A blue line drawing of a blue house&#10;&#10;Description automatically generated">
            <a:extLst>
              <a:ext uri="{FF2B5EF4-FFF2-40B4-BE49-F238E27FC236}">
                <a16:creationId xmlns:a16="http://schemas.microsoft.com/office/drawing/2014/main" id="{03DBD5BA-1A96-5B3D-EBFC-C452CA70522E}"/>
              </a:ext>
            </a:extLst>
          </p:cNvPr>
          <p:cNvPicPr>
            <a:picLocks noChangeAspect="1"/>
          </p:cNvPicPr>
          <p:nvPr/>
        </p:nvPicPr>
        <p:blipFill>
          <a:blip r:embed="rId7"/>
          <a:stretch>
            <a:fillRect/>
          </a:stretch>
        </p:blipFill>
        <p:spPr>
          <a:xfrm>
            <a:off x="4448585" y="1845022"/>
            <a:ext cx="568019" cy="568019"/>
          </a:xfrm>
          <a:prstGeom prst="rect">
            <a:avLst/>
          </a:prstGeom>
        </p:spPr>
      </p:pic>
      <p:pic>
        <p:nvPicPr>
          <p:cNvPr id="21" name="Picture 20" descr="Icon&#10;&#10;Description automatically generated">
            <a:extLst>
              <a:ext uri="{FF2B5EF4-FFF2-40B4-BE49-F238E27FC236}">
                <a16:creationId xmlns:a16="http://schemas.microsoft.com/office/drawing/2014/main" id="{1E0EB8DC-B0D2-BCA8-EEEB-3D638AA3B2BB}"/>
              </a:ext>
            </a:extLst>
          </p:cNvPr>
          <p:cNvPicPr>
            <a:picLocks noChangeAspect="1"/>
          </p:cNvPicPr>
          <p:nvPr/>
        </p:nvPicPr>
        <p:blipFill>
          <a:blip r:embed="rId8"/>
          <a:stretch>
            <a:fillRect/>
          </a:stretch>
        </p:blipFill>
        <p:spPr>
          <a:xfrm>
            <a:off x="1573090" y="1768495"/>
            <a:ext cx="674535" cy="674535"/>
          </a:xfrm>
          <a:prstGeom prst="rect">
            <a:avLst/>
          </a:prstGeom>
        </p:spPr>
      </p:pic>
      <p:sp>
        <p:nvSpPr>
          <p:cNvPr id="22" name="Rectangle 21">
            <a:extLst>
              <a:ext uri="{FF2B5EF4-FFF2-40B4-BE49-F238E27FC236}">
                <a16:creationId xmlns:a16="http://schemas.microsoft.com/office/drawing/2014/main" id="{736B8685-AD2C-CA1C-B4B9-2479B9F6F2BE}"/>
              </a:ext>
            </a:extLst>
          </p:cNvPr>
          <p:cNvSpPr>
            <a:spLocks/>
          </p:cNvSpPr>
          <p:nvPr/>
        </p:nvSpPr>
        <p:spPr>
          <a:xfrm>
            <a:off x="669925" y="4664935"/>
            <a:ext cx="10936288" cy="520701"/>
          </a:xfrm>
          <a:prstGeom prst="rect">
            <a:avLst/>
          </a:prstGeom>
          <a:gradFill flip="none" rotWithShape="1">
            <a:gsLst>
              <a:gs pos="0">
                <a:schemeClr val="accent3"/>
              </a:gs>
              <a:gs pos="100000">
                <a:schemeClr val="accent2"/>
              </a:gs>
            </a:gsLst>
            <a:lin ang="0" scaled="1"/>
            <a:tileRect/>
          </a:gradFill>
          <a:ln>
            <a:noFill/>
          </a:ln>
        </p:spPr>
        <p:txBody>
          <a:bodyPr lIns="975360" anchor="ct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2133" b="1" i="0" u="none" strike="noStrike" kern="1200" cap="none" spc="0" normalizeH="0" baseline="0" noProof="0" dirty="0">
                <a:ln>
                  <a:noFill/>
                </a:ln>
                <a:solidFill>
                  <a:prstClr val="white"/>
                </a:solidFill>
                <a:effectLst/>
                <a:uLnTx/>
                <a:uFillTx/>
                <a:latin typeface="Georgia"/>
                <a:ea typeface="+mn-ea"/>
                <a:cs typeface="+mn-cs"/>
              </a:rPr>
              <a:t>Deal with the barriers: </a:t>
            </a:r>
            <a:r>
              <a:rPr kumimoji="0" lang="en-US" sz="2133" b="0" i="0" u="none" strike="noStrike" kern="1200" cap="none" spc="0" normalizeH="0" baseline="0" noProof="0" dirty="0">
                <a:ln>
                  <a:noFill/>
                </a:ln>
                <a:solidFill>
                  <a:prstClr val="white"/>
                </a:solidFill>
                <a:effectLst/>
                <a:uLnTx/>
                <a:uFillTx/>
                <a:latin typeface="Georgia"/>
                <a:ea typeface="+mn-ea"/>
                <a:cs typeface="+mn-cs"/>
              </a:rPr>
              <a:t>HCP &amp; patient</a:t>
            </a:r>
          </a:p>
        </p:txBody>
      </p:sp>
      <p:pic>
        <p:nvPicPr>
          <p:cNvPr id="23" name="Picture 22" descr="A blue line drawing of a person holding a flag&#10;&#10;Description automatically generated">
            <a:extLst>
              <a:ext uri="{FF2B5EF4-FFF2-40B4-BE49-F238E27FC236}">
                <a16:creationId xmlns:a16="http://schemas.microsoft.com/office/drawing/2014/main" id="{66A96A37-C8FF-900D-198D-4D9C6C413B7E}"/>
              </a:ext>
            </a:extLst>
          </p:cNvPr>
          <p:cNvPicPr>
            <a:picLocks noChangeAspect="1"/>
          </p:cNvPicPr>
          <p:nvPr/>
        </p:nvPicPr>
        <p:blipFill>
          <a:blip r:embed="rId9">
            <a:extLst>
              <a:ext uri="{BEBA8EAE-BF5A-486C-A8C5-ECC9F3942E4B}">
                <a14:imgProps xmlns:a14="http://schemas.microsoft.com/office/drawing/2010/main">
                  <a14:imgLayer r:embed="rId10">
                    <a14:imgEffect>
                      <a14:brightnessContrast bright="100000"/>
                    </a14:imgEffect>
                  </a14:imgLayer>
                </a14:imgProps>
              </a:ext>
            </a:extLst>
          </a:blip>
          <a:stretch>
            <a:fillRect/>
          </a:stretch>
        </p:blipFill>
        <p:spPr>
          <a:xfrm>
            <a:off x="903756" y="4700610"/>
            <a:ext cx="449348" cy="449350"/>
          </a:xfrm>
          <a:prstGeom prst="rect">
            <a:avLst/>
          </a:prstGeom>
        </p:spPr>
      </p:pic>
      <p:sp>
        <p:nvSpPr>
          <p:cNvPr id="24" name="TextBox 23">
            <a:extLst>
              <a:ext uri="{FF2B5EF4-FFF2-40B4-BE49-F238E27FC236}">
                <a16:creationId xmlns:a16="http://schemas.microsoft.com/office/drawing/2014/main" id="{A683D440-AB0E-733E-3FF6-8F24E6EB3E9C}"/>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a:solidFill>
                  <a:srgbClr val="595959"/>
                </a:solidFill>
              </a:rPr>
              <a:t>GLO2329520</a:t>
            </a:r>
            <a:endParaRPr lang="en-US" sz="900" dirty="0">
              <a:solidFill>
                <a:srgbClr val="595959"/>
              </a:solidFill>
            </a:endParaRPr>
          </a:p>
        </p:txBody>
      </p:sp>
    </p:spTree>
    <p:extLst>
      <p:ext uri="{BB962C8B-B14F-4D97-AF65-F5344CB8AC3E}">
        <p14:creationId xmlns:p14="http://schemas.microsoft.com/office/powerpoint/2010/main" val="3866297968"/>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EE99D165-7021-C1F9-EE64-AC447932C07A}"/>
              </a:ext>
            </a:extLst>
          </p:cNvPr>
          <p:cNvGraphicFramePr>
            <a:graphicFrameLocks noChangeAspect="1"/>
          </p:cNvGraphicFramePr>
          <p:nvPr>
            <p:custDataLst>
              <p:tags r:id="rId1"/>
            </p:custDataLst>
            <p:extLst>
              <p:ext uri="{D42A27DB-BD31-4B8C-83A1-F6EECF244321}">
                <p14:modId xmlns:p14="http://schemas.microsoft.com/office/powerpoint/2010/main" val="413467133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EE99D165-7021-C1F9-EE64-AC447932C07A}"/>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D444851D-4B6C-F709-0DAC-A280DBD7E3ED}"/>
              </a:ext>
            </a:extLst>
          </p:cNvPr>
          <p:cNvSpPr>
            <a:spLocks noGrp="1"/>
          </p:cNvSpPr>
          <p:nvPr>
            <p:ph type="title"/>
          </p:nvPr>
        </p:nvSpPr>
        <p:spPr/>
        <p:txBody>
          <a:bodyPr vert="horz"/>
          <a:lstStyle/>
          <a:p>
            <a:r>
              <a:rPr lang="en-US" dirty="0"/>
              <a:t>HCP barriers to managing </a:t>
            </a:r>
            <a:br>
              <a:rPr lang="en-US" dirty="0"/>
            </a:br>
            <a:r>
              <a:rPr lang="en-US" dirty="0"/>
              <a:t>non-adherence in routine care</a:t>
            </a:r>
          </a:p>
        </p:txBody>
      </p:sp>
      <p:pic>
        <p:nvPicPr>
          <p:cNvPr id="6" name="Picture 5" descr="A person carrying a baby on his shoulders&#10;&#10;Description automatically generated">
            <a:extLst>
              <a:ext uri="{FF2B5EF4-FFF2-40B4-BE49-F238E27FC236}">
                <a16:creationId xmlns:a16="http://schemas.microsoft.com/office/drawing/2014/main" id="{D54EAB07-9499-2FFC-2D1E-3CB78DE5A91A}"/>
              </a:ext>
            </a:extLst>
          </p:cNvPr>
          <p:cNvPicPr>
            <a:picLocks noChangeAspect="1"/>
          </p:cNvPicPr>
          <p:nvPr/>
        </p:nvPicPr>
        <p:blipFill>
          <a:blip r:embed="rId5" cstate="print">
            <a:extLst>
              <a:ext uri="{28A0092B-C50C-407E-A947-70E740481C1C}">
                <a14:useLocalDpi xmlns:a14="http://schemas.microsoft.com/office/drawing/2010/main" val="0"/>
              </a:ext>
            </a:extLst>
          </a:blip>
          <a:srcRect l="3603"/>
          <a:stretch>
            <a:fillRect/>
          </a:stretch>
        </p:blipFill>
        <p:spPr>
          <a:xfrm>
            <a:off x="7242696" y="1"/>
            <a:ext cx="4949304" cy="6857995"/>
          </a:xfrm>
          <a:custGeom>
            <a:avLst/>
            <a:gdLst>
              <a:gd name="connsiteX0" fmla="*/ 0 w 3691717"/>
              <a:gd name="connsiteY0" fmla="*/ 0 h 6857995"/>
              <a:gd name="connsiteX1" fmla="*/ 3691717 w 3691717"/>
              <a:gd name="connsiteY1" fmla="*/ 0 h 6857995"/>
              <a:gd name="connsiteX2" fmla="*/ 3691717 w 3691717"/>
              <a:gd name="connsiteY2" fmla="*/ 6857995 h 6857995"/>
              <a:gd name="connsiteX3" fmla="*/ 0 w 3691717"/>
              <a:gd name="connsiteY3" fmla="*/ 6857995 h 6857995"/>
            </a:gdLst>
            <a:ahLst/>
            <a:cxnLst>
              <a:cxn ang="0">
                <a:pos x="connsiteX0" y="connsiteY0"/>
              </a:cxn>
              <a:cxn ang="0">
                <a:pos x="connsiteX1" y="connsiteY1"/>
              </a:cxn>
              <a:cxn ang="0">
                <a:pos x="connsiteX2" y="connsiteY2"/>
              </a:cxn>
              <a:cxn ang="0">
                <a:pos x="connsiteX3" y="connsiteY3"/>
              </a:cxn>
            </a:cxnLst>
            <a:rect l="l" t="t" r="r" b="b"/>
            <a:pathLst>
              <a:path w="3691717" h="6857995">
                <a:moveTo>
                  <a:pt x="0" y="0"/>
                </a:moveTo>
                <a:lnTo>
                  <a:pt x="3691717" y="0"/>
                </a:lnTo>
                <a:lnTo>
                  <a:pt x="3691717" y="6857995"/>
                </a:lnTo>
                <a:lnTo>
                  <a:pt x="0" y="6857995"/>
                </a:lnTo>
                <a:close/>
              </a:path>
            </a:pathLst>
          </a:custGeom>
        </p:spPr>
      </p:pic>
      <p:sp>
        <p:nvSpPr>
          <p:cNvPr id="7" name="Rectangle 6">
            <a:extLst>
              <a:ext uri="{FF2B5EF4-FFF2-40B4-BE49-F238E27FC236}">
                <a16:creationId xmlns:a16="http://schemas.microsoft.com/office/drawing/2014/main" id="{52E096C9-45B7-763E-3622-C8A418B1388E}"/>
              </a:ext>
            </a:extLst>
          </p:cNvPr>
          <p:cNvSpPr/>
          <p:nvPr/>
        </p:nvSpPr>
        <p:spPr>
          <a:xfrm>
            <a:off x="1160965" y="1407125"/>
            <a:ext cx="5886275" cy="365176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spAutoFit/>
          </a:bodyPr>
          <a:lstStyle/>
          <a:p>
            <a:pPr marL="0" marR="0" lvl="1" indent="0" algn="l" defTabSz="1625519" rtl="0" eaLnBrk="1" fontAlgn="auto" latinLnBrk="0" hangingPunct="1">
              <a:lnSpc>
                <a:spcPct val="100000"/>
              </a:lnSpc>
              <a:spcBef>
                <a:spcPts val="0"/>
              </a:spcBef>
              <a:spcAft>
                <a:spcPts val="1600"/>
              </a:spcAft>
              <a:buClrTx/>
              <a:buSzPct val="100000"/>
              <a:buFontTx/>
              <a:buNone/>
              <a:tabLst/>
              <a:defRPr/>
            </a:pPr>
            <a:r>
              <a:rPr kumimoji="0" lang="en-US" sz="2133" b="0" i="0" u="none" strike="noStrike" kern="1200" cap="none" spc="0" normalizeH="0" baseline="0" noProof="0" dirty="0">
                <a:ln>
                  <a:noFill/>
                </a:ln>
                <a:solidFill>
                  <a:srgbClr val="000000"/>
                </a:solidFill>
                <a:effectLst/>
                <a:uLnTx/>
                <a:uFillTx/>
                <a:latin typeface="Georgia"/>
                <a:ea typeface="+mn-ea"/>
                <a:cs typeface="+mn-cs"/>
              </a:rPr>
              <a:t>Outside their remit “Not my job”</a:t>
            </a:r>
          </a:p>
          <a:p>
            <a:pPr marL="0" marR="0" lvl="1" indent="0" algn="l" defTabSz="1625519" rtl="0" eaLnBrk="1" fontAlgn="auto" latinLnBrk="0" hangingPunct="1">
              <a:lnSpc>
                <a:spcPct val="100000"/>
              </a:lnSpc>
              <a:spcBef>
                <a:spcPts val="0"/>
              </a:spcBef>
              <a:spcAft>
                <a:spcPts val="1600"/>
              </a:spcAft>
              <a:buClrTx/>
              <a:buSzPct val="100000"/>
              <a:buFontTx/>
              <a:buNone/>
              <a:tabLst/>
              <a:defRPr/>
            </a:pPr>
            <a:r>
              <a:rPr kumimoji="0" lang="en-US" sz="2133" b="0" i="0" u="none" strike="noStrike" kern="1200" cap="none" spc="0" normalizeH="0" baseline="0" noProof="0" dirty="0">
                <a:ln>
                  <a:noFill/>
                </a:ln>
                <a:solidFill>
                  <a:srgbClr val="000000"/>
                </a:solidFill>
                <a:effectLst/>
                <a:uLnTx/>
                <a:uFillTx/>
                <a:latin typeface="Georgia"/>
                <a:ea typeface="+mn-ea"/>
                <a:cs typeface="+mn-cs"/>
              </a:rPr>
              <a:t>Underestimate prevalence </a:t>
            </a:r>
          </a:p>
          <a:p>
            <a:pPr marL="0" marR="0" lvl="1" indent="0" algn="l" defTabSz="1625519" rtl="0" eaLnBrk="1" fontAlgn="auto" latinLnBrk="0" hangingPunct="1">
              <a:lnSpc>
                <a:spcPct val="100000"/>
              </a:lnSpc>
              <a:spcBef>
                <a:spcPts val="0"/>
              </a:spcBef>
              <a:spcAft>
                <a:spcPts val="1600"/>
              </a:spcAft>
              <a:buClrTx/>
              <a:buSzPct val="100000"/>
              <a:buFontTx/>
              <a:buNone/>
              <a:tabLst/>
              <a:defRPr/>
            </a:pPr>
            <a:r>
              <a:rPr kumimoji="0" lang="en-US" sz="2133" b="0" i="0" u="none" strike="noStrike" kern="1200" cap="none" spc="0" normalizeH="0" baseline="0" noProof="0" dirty="0">
                <a:ln>
                  <a:noFill/>
                </a:ln>
                <a:solidFill>
                  <a:srgbClr val="000000"/>
                </a:solidFill>
                <a:effectLst/>
                <a:uLnTx/>
                <a:uFillTx/>
                <a:latin typeface="Georgia"/>
                <a:ea typeface="+mn-ea"/>
                <a:cs typeface="+mn-cs"/>
              </a:rPr>
              <a:t>Approach non-adherence in a </a:t>
            </a:r>
            <a:br>
              <a:rPr kumimoji="0" lang="en-US" sz="2133" b="0" i="0" u="none" strike="noStrike" kern="1200" cap="none" spc="0" normalizeH="0" baseline="0" noProof="0" dirty="0">
                <a:ln>
                  <a:noFill/>
                </a:ln>
                <a:solidFill>
                  <a:srgbClr val="000000"/>
                </a:solidFill>
                <a:effectLst/>
                <a:uLnTx/>
                <a:uFillTx/>
                <a:latin typeface="Georgia"/>
                <a:ea typeface="+mn-ea"/>
                <a:cs typeface="+mn-cs"/>
              </a:rPr>
            </a:br>
            <a:r>
              <a:rPr kumimoji="0" lang="en-US" sz="2133" b="0" i="0" u="none" strike="noStrike" kern="1200" cap="none" spc="0" normalizeH="0" baseline="0" noProof="0" dirty="0">
                <a:ln>
                  <a:noFill/>
                </a:ln>
                <a:solidFill>
                  <a:srgbClr val="000000"/>
                </a:solidFill>
                <a:effectLst/>
                <a:uLnTx/>
                <a:uFillTx/>
                <a:latin typeface="Georgia"/>
                <a:ea typeface="+mn-ea"/>
                <a:cs typeface="+mn-cs"/>
              </a:rPr>
              <a:t>“non-friendly” manner</a:t>
            </a:r>
          </a:p>
          <a:p>
            <a:pPr marL="0" marR="0" lvl="1" indent="0" algn="l" defTabSz="1625519" rtl="0" eaLnBrk="1" fontAlgn="auto" latinLnBrk="0" hangingPunct="1">
              <a:lnSpc>
                <a:spcPct val="100000"/>
              </a:lnSpc>
              <a:spcBef>
                <a:spcPts val="0"/>
              </a:spcBef>
              <a:spcAft>
                <a:spcPts val="1600"/>
              </a:spcAft>
              <a:buClrTx/>
              <a:buSzPct val="100000"/>
              <a:buFontTx/>
              <a:buNone/>
              <a:tabLst/>
              <a:defRPr/>
            </a:pPr>
            <a:r>
              <a:rPr kumimoji="0" lang="en-US" sz="2133" b="0" i="0" u="none" strike="noStrike" kern="1200" cap="none" spc="0" normalizeH="0" baseline="0" noProof="0" dirty="0">
                <a:ln>
                  <a:noFill/>
                </a:ln>
                <a:solidFill>
                  <a:srgbClr val="000000"/>
                </a:solidFill>
                <a:effectLst/>
                <a:uLnTx/>
                <a:uFillTx/>
                <a:latin typeface="Georgia"/>
                <a:ea typeface="+mn-ea"/>
                <a:cs typeface="+mn-cs"/>
              </a:rPr>
              <a:t>Ill-equipped to manage the reasons underlying non-adherence </a:t>
            </a:r>
          </a:p>
          <a:p>
            <a:pPr marL="0" marR="0" lvl="1" indent="0" algn="l" defTabSz="1625519" rtl="0" eaLnBrk="1" fontAlgn="auto" latinLnBrk="0" hangingPunct="1">
              <a:lnSpc>
                <a:spcPct val="100000"/>
              </a:lnSpc>
              <a:spcBef>
                <a:spcPts val="0"/>
              </a:spcBef>
              <a:spcAft>
                <a:spcPts val="1600"/>
              </a:spcAft>
              <a:buClrTx/>
              <a:buSzPct val="100000"/>
              <a:buFontTx/>
              <a:buNone/>
              <a:tabLst/>
              <a:defRPr/>
            </a:pPr>
            <a:r>
              <a:rPr kumimoji="0" lang="en-US" sz="2133" b="0" i="0" u="none" strike="noStrike" kern="1200" cap="none" spc="0" normalizeH="0" baseline="0" noProof="0" dirty="0">
                <a:ln>
                  <a:noFill/>
                </a:ln>
                <a:solidFill>
                  <a:srgbClr val="000000"/>
                </a:solidFill>
                <a:effectLst/>
                <a:uLnTx/>
                <a:uFillTx/>
                <a:latin typeface="Georgia"/>
                <a:ea typeface="+mn-ea"/>
                <a:cs typeface="+mn-cs"/>
              </a:rPr>
              <a:t>Lack of time in routine appointment</a:t>
            </a:r>
          </a:p>
          <a:p>
            <a:pPr marL="0" marR="0" lvl="1" indent="0" algn="l" defTabSz="1625519" rtl="0" eaLnBrk="1" fontAlgn="auto" latinLnBrk="0" hangingPunct="1">
              <a:lnSpc>
                <a:spcPct val="100000"/>
              </a:lnSpc>
              <a:spcBef>
                <a:spcPts val="0"/>
              </a:spcBef>
              <a:spcAft>
                <a:spcPts val="1600"/>
              </a:spcAft>
              <a:buClrTx/>
              <a:buSzPct val="100000"/>
              <a:buFontTx/>
              <a:buNone/>
              <a:tabLst/>
              <a:defRPr/>
            </a:pPr>
            <a:r>
              <a:rPr kumimoji="0" lang="en-US" sz="2133" b="0" i="0" u="none" strike="noStrike" kern="1200" cap="none" spc="0" normalizeH="0" baseline="0" noProof="0" dirty="0">
                <a:ln>
                  <a:noFill/>
                </a:ln>
                <a:solidFill>
                  <a:srgbClr val="000000"/>
                </a:solidFill>
                <a:effectLst/>
                <a:uLnTx/>
                <a:uFillTx/>
                <a:latin typeface="Georgia"/>
                <a:ea typeface="+mn-ea"/>
                <a:cs typeface="+mn-cs"/>
              </a:rPr>
              <a:t>Difficult to switch off the "righting reflex"</a:t>
            </a:r>
          </a:p>
        </p:txBody>
      </p:sp>
      <p:cxnSp>
        <p:nvCxnSpPr>
          <p:cNvPr id="8" name="Straight Connector 7">
            <a:extLst>
              <a:ext uri="{FF2B5EF4-FFF2-40B4-BE49-F238E27FC236}">
                <a16:creationId xmlns:a16="http://schemas.microsoft.com/office/drawing/2014/main" id="{ED02999F-6572-26C6-69B0-62EAB7FAEFDE}"/>
              </a:ext>
            </a:extLst>
          </p:cNvPr>
          <p:cNvCxnSpPr>
            <a:cxnSpLocks/>
            <a:stCxn id="11" idx="4"/>
            <a:endCxn id="20" idx="0"/>
          </p:cNvCxnSpPr>
          <p:nvPr/>
        </p:nvCxnSpPr>
        <p:spPr>
          <a:xfrm>
            <a:off x="810891" y="1683335"/>
            <a:ext cx="0" cy="3094632"/>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nvGrpSpPr>
          <p:cNvPr id="9" name="Group 8">
            <a:extLst>
              <a:ext uri="{FF2B5EF4-FFF2-40B4-BE49-F238E27FC236}">
                <a16:creationId xmlns:a16="http://schemas.microsoft.com/office/drawing/2014/main" id="{9519D5AD-1948-E27F-02CE-4257F44C6622}"/>
              </a:ext>
            </a:extLst>
          </p:cNvPr>
          <p:cNvGrpSpPr/>
          <p:nvPr/>
        </p:nvGrpSpPr>
        <p:grpSpPr>
          <a:xfrm>
            <a:off x="670560" y="1449725"/>
            <a:ext cx="280661" cy="280657"/>
            <a:chOff x="439557" y="1731286"/>
            <a:chExt cx="175977" cy="175977"/>
          </a:xfrm>
        </p:grpSpPr>
        <p:sp>
          <p:nvSpPr>
            <p:cNvPr id="10" name="Oval 9">
              <a:extLst>
                <a:ext uri="{FF2B5EF4-FFF2-40B4-BE49-F238E27FC236}">
                  <a16:creationId xmlns:a16="http://schemas.microsoft.com/office/drawing/2014/main" id="{8DED1495-D4C3-9E14-6FF6-4F74A4B0137F}"/>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2133"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11" name="Oval 10">
              <a:extLst>
                <a:ext uri="{FF2B5EF4-FFF2-40B4-BE49-F238E27FC236}">
                  <a16:creationId xmlns:a16="http://schemas.microsoft.com/office/drawing/2014/main" id="{81DE513B-CEEC-3CBC-3123-AA9392789F0E}"/>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2133" b="0" i="0" u="none" strike="noStrike" kern="1200" cap="none" spc="0" normalizeH="0" baseline="0" noProof="0">
                <a:ln>
                  <a:noFill/>
                </a:ln>
                <a:solidFill>
                  <a:prstClr val="white"/>
                </a:solidFill>
                <a:effectLst/>
                <a:uLnTx/>
                <a:uFillTx/>
                <a:latin typeface="Georgia"/>
                <a:ea typeface="+mn-ea"/>
                <a:cs typeface="+mn-cs"/>
              </a:endParaRPr>
            </a:p>
          </p:txBody>
        </p:sp>
      </p:grpSp>
      <p:grpSp>
        <p:nvGrpSpPr>
          <p:cNvPr id="12" name="Group 11">
            <a:extLst>
              <a:ext uri="{FF2B5EF4-FFF2-40B4-BE49-F238E27FC236}">
                <a16:creationId xmlns:a16="http://schemas.microsoft.com/office/drawing/2014/main" id="{27F24BD3-F6DA-ED1E-3EC2-E7F38E02CD99}"/>
              </a:ext>
            </a:extLst>
          </p:cNvPr>
          <p:cNvGrpSpPr/>
          <p:nvPr/>
        </p:nvGrpSpPr>
        <p:grpSpPr>
          <a:xfrm>
            <a:off x="670560" y="1967961"/>
            <a:ext cx="280661" cy="280657"/>
            <a:chOff x="439557" y="1731286"/>
            <a:chExt cx="175977" cy="175977"/>
          </a:xfrm>
        </p:grpSpPr>
        <p:sp>
          <p:nvSpPr>
            <p:cNvPr id="13" name="Oval 12">
              <a:extLst>
                <a:ext uri="{FF2B5EF4-FFF2-40B4-BE49-F238E27FC236}">
                  <a16:creationId xmlns:a16="http://schemas.microsoft.com/office/drawing/2014/main" id="{CFBB5092-0EC0-CD16-2D02-EAE2C50C397D}"/>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2311"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14" name="Oval 13">
              <a:extLst>
                <a:ext uri="{FF2B5EF4-FFF2-40B4-BE49-F238E27FC236}">
                  <a16:creationId xmlns:a16="http://schemas.microsoft.com/office/drawing/2014/main" id="{9A0AE1A4-D2B4-3723-9467-5657944012F1}"/>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2311" b="0" i="0" u="none" strike="noStrike" kern="1200" cap="none" spc="0" normalizeH="0" baseline="0" noProof="0">
                <a:ln>
                  <a:noFill/>
                </a:ln>
                <a:solidFill>
                  <a:prstClr val="white"/>
                </a:solidFill>
                <a:effectLst/>
                <a:uLnTx/>
                <a:uFillTx/>
                <a:latin typeface="Georgia"/>
                <a:ea typeface="+mn-ea"/>
                <a:cs typeface="+mn-cs"/>
              </a:endParaRPr>
            </a:p>
          </p:txBody>
        </p:sp>
      </p:grpSp>
      <p:grpSp>
        <p:nvGrpSpPr>
          <p:cNvPr id="15" name="Group 14">
            <a:extLst>
              <a:ext uri="{FF2B5EF4-FFF2-40B4-BE49-F238E27FC236}">
                <a16:creationId xmlns:a16="http://schemas.microsoft.com/office/drawing/2014/main" id="{B49738CC-1790-8EC0-0CC4-6778F287D468}"/>
              </a:ext>
            </a:extLst>
          </p:cNvPr>
          <p:cNvGrpSpPr/>
          <p:nvPr/>
        </p:nvGrpSpPr>
        <p:grpSpPr>
          <a:xfrm>
            <a:off x="670560" y="3349441"/>
            <a:ext cx="280661" cy="280657"/>
            <a:chOff x="439557" y="1731286"/>
            <a:chExt cx="175977" cy="175977"/>
          </a:xfrm>
        </p:grpSpPr>
        <p:sp>
          <p:nvSpPr>
            <p:cNvPr id="16" name="Oval 15">
              <a:extLst>
                <a:ext uri="{FF2B5EF4-FFF2-40B4-BE49-F238E27FC236}">
                  <a16:creationId xmlns:a16="http://schemas.microsoft.com/office/drawing/2014/main" id="{D8D4C4DA-95AF-44D8-2C17-824D93819C11}"/>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2311"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17" name="Oval 16">
              <a:extLst>
                <a:ext uri="{FF2B5EF4-FFF2-40B4-BE49-F238E27FC236}">
                  <a16:creationId xmlns:a16="http://schemas.microsoft.com/office/drawing/2014/main" id="{CA56CEB7-A34A-9520-1176-11DD3532ED05}"/>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2311" b="0" i="0" u="none" strike="noStrike" kern="1200" cap="none" spc="0" normalizeH="0" baseline="0" noProof="0">
                <a:ln>
                  <a:noFill/>
                </a:ln>
                <a:solidFill>
                  <a:prstClr val="white"/>
                </a:solidFill>
                <a:effectLst/>
                <a:uLnTx/>
                <a:uFillTx/>
                <a:latin typeface="Georgia"/>
                <a:ea typeface="+mn-ea"/>
                <a:cs typeface="+mn-cs"/>
              </a:endParaRPr>
            </a:p>
          </p:txBody>
        </p:sp>
      </p:grpSp>
      <p:grpSp>
        <p:nvGrpSpPr>
          <p:cNvPr id="18" name="Group 17">
            <a:extLst>
              <a:ext uri="{FF2B5EF4-FFF2-40B4-BE49-F238E27FC236}">
                <a16:creationId xmlns:a16="http://schemas.microsoft.com/office/drawing/2014/main" id="{45BCDACF-04F5-C5AA-1CDF-3BD2E52AAB95}"/>
              </a:ext>
            </a:extLst>
          </p:cNvPr>
          <p:cNvGrpSpPr/>
          <p:nvPr/>
        </p:nvGrpSpPr>
        <p:grpSpPr>
          <a:xfrm>
            <a:off x="670560" y="4730921"/>
            <a:ext cx="280661" cy="280657"/>
            <a:chOff x="439557" y="1731286"/>
            <a:chExt cx="175977" cy="175977"/>
          </a:xfrm>
        </p:grpSpPr>
        <p:sp>
          <p:nvSpPr>
            <p:cNvPr id="19" name="Oval 18">
              <a:extLst>
                <a:ext uri="{FF2B5EF4-FFF2-40B4-BE49-F238E27FC236}">
                  <a16:creationId xmlns:a16="http://schemas.microsoft.com/office/drawing/2014/main" id="{134D04CA-772B-A86B-C832-5915453BDD95}"/>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2311"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20" name="Oval 19">
              <a:extLst>
                <a:ext uri="{FF2B5EF4-FFF2-40B4-BE49-F238E27FC236}">
                  <a16:creationId xmlns:a16="http://schemas.microsoft.com/office/drawing/2014/main" id="{784D99DE-3CF6-3142-F2B3-E47718878725}"/>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2311" b="0" i="0" u="none" strike="noStrike" kern="1200" cap="none" spc="0" normalizeH="0" baseline="0" noProof="0">
                <a:ln>
                  <a:noFill/>
                </a:ln>
                <a:solidFill>
                  <a:prstClr val="white"/>
                </a:solidFill>
                <a:effectLst/>
                <a:uLnTx/>
                <a:uFillTx/>
                <a:latin typeface="Georgia"/>
                <a:ea typeface="+mn-ea"/>
                <a:cs typeface="+mn-cs"/>
              </a:endParaRPr>
            </a:p>
          </p:txBody>
        </p:sp>
      </p:grpSp>
      <p:grpSp>
        <p:nvGrpSpPr>
          <p:cNvPr id="21" name="Group 20">
            <a:extLst>
              <a:ext uri="{FF2B5EF4-FFF2-40B4-BE49-F238E27FC236}">
                <a16:creationId xmlns:a16="http://schemas.microsoft.com/office/drawing/2014/main" id="{610A6F7B-7869-4664-4323-AB710FECB9EA}"/>
              </a:ext>
            </a:extLst>
          </p:cNvPr>
          <p:cNvGrpSpPr/>
          <p:nvPr/>
        </p:nvGrpSpPr>
        <p:grpSpPr>
          <a:xfrm>
            <a:off x="670560" y="2486886"/>
            <a:ext cx="280661" cy="280657"/>
            <a:chOff x="439557" y="1731286"/>
            <a:chExt cx="175977" cy="175977"/>
          </a:xfrm>
        </p:grpSpPr>
        <p:sp>
          <p:nvSpPr>
            <p:cNvPr id="22" name="Oval 21">
              <a:extLst>
                <a:ext uri="{FF2B5EF4-FFF2-40B4-BE49-F238E27FC236}">
                  <a16:creationId xmlns:a16="http://schemas.microsoft.com/office/drawing/2014/main" id="{EFA29A6B-1282-1A00-DC9F-9AB8352F9A6A}"/>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2311"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23" name="Oval 22">
              <a:extLst>
                <a:ext uri="{FF2B5EF4-FFF2-40B4-BE49-F238E27FC236}">
                  <a16:creationId xmlns:a16="http://schemas.microsoft.com/office/drawing/2014/main" id="{698D16B1-6F41-309A-5791-F9682D1FB84C}"/>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2311" b="0" i="0" u="none" strike="noStrike" kern="1200" cap="none" spc="0" normalizeH="0" baseline="0" noProof="0">
                <a:ln>
                  <a:noFill/>
                </a:ln>
                <a:solidFill>
                  <a:prstClr val="white"/>
                </a:solidFill>
                <a:effectLst/>
                <a:uLnTx/>
                <a:uFillTx/>
                <a:latin typeface="Georgia"/>
                <a:ea typeface="+mn-ea"/>
                <a:cs typeface="+mn-cs"/>
              </a:endParaRPr>
            </a:p>
          </p:txBody>
        </p:sp>
      </p:grpSp>
      <p:grpSp>
        <p:nvGrpSpPr>
          <p:cNvPr id="24" name="Group 23">
            <a:extLst>
              <a:ext uri="{FF2B5EF4-FFF2-40B4-BE49-F238E27FC236}">
                <a16:creationId xmlns:a16="http://schemas.microsoft.com/office/drawing/2014/main" id="{90039CD5-34E8-B2C7-C9D9-A345014C1BC7}"/>
              </a:ext>
            </a:extLst>
          </p:cNvPr>
          <p:cNvGrpSpPr/>
          <p:nvPr/>
        </p:nvGrpSpPr>
        <p:grpSpPr>
          <a:xfrm>
            <a:off x="670560" y="4199964"/>
            <a:ext cx="280661" cy="280657"/>
            <a:chOff x="439557" y="1731286"/>
            <a:chExt cx="175977" cy="175977"/>
          </a:xfrm>
        </p:grpSpPr>
        <p:sp>
          <p:nvSpPr>
            <p:cNvPr id="25" name="Oval 24">
              <a:extLst>
                <a:ext uri="{FF2B5EF4-FFF2-40B4-BE49-F238E27FC236}">
                  <a16:creationId xmlns:a16="http://schemas.microsoft.com/office/drawing/2014/main" id="{FDB02716-24E1-1301-B5E1-1CF7EDF799D5}"/>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2311"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26" name="Oval 25">
              <a:extLst>
                <a:ext uri="{FF2B5EF4-FFF2-40B4-BE49-F238E27FC236}">
                  <a16:creationId xmlns:a16="http://schemas.microsoft.com/office/drawing/2014/main" id="{B63E8F9A-7DC3-EC69-2F40-9DC8FD06E64F}"/>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2311" b="0" i="0" u="none" strike="noStrike" kern="1200" cap="none" spc="0" normalizeH="0" baseline="0" noProof="0">
                <a:ln>
                  <a:noFill/>
                </a:ln>
                <a:solidFill>
                  <a:prstClr val="white"/>
                </a:solidFill>
                <a:effectLst/>
                <a:uLnTx/>
                <a:uFillTx/>
                <a:latin typeface="Georgia"/>
                <a:ea typeface="+mn-ea"/>
                <a:cs typeface="+mn-cs"/>
              </a:endParaRPr>
            </a:p>
          </p:txBody>
        </p:sp>
      </p:grpSp>
      <p:sp>
        <p:nvSpPr>
          <p:cNvPr id="27" name="TextBox 26">
            <a:extLst>
              <a:ext uri="{FF2B5EF4-FFF2-40B4-BE49-F238E27FC236}">
                <a16:creationId xmlns:a16="http://schemas.microsoft.com/office/drawing/2014/main" id="{3BA940AF-0075-1DD4-C941-34146DF9FDFF}"/>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dirty="0">
                <a:solidFill>
                  <a:schemeClr val="bg1"/>
                </a:solidFill>
              </a:rPr>
              <a:t>GLO2329520</a:t>
            </a:r>
          </a:p>
        </p:txBody>
      </p:sp>
    </p:spTree>
    <p:extLst>
      <p:ext uri="{BB962C8B-B14F-4D97-AF65-F5344CB8AC3E}">
        <p14:creationId xmlns:p14="http://schemas.microsoft.com/office/powerpoint/2010/main" val="1638987856"/>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7105CB5-BF8B-9DC7-F1B7-727DB1D38DB5}"/>
            </a:ext>
          </a:extLst>
        </p:cNvPr>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14DB4A42-1C23-E10A-3F18-C0B62038A892}"/>
              </a:ext>
            </a:extLst>
          </p:cNvPr>
          <p:cNvGraphicFramePr>
            <a:graphicFrameLocks noChangeAspect="1"/>
          </p:cNvGraphicFramePr>
          <p:nvPr>
            <p:custDataLst>
              <p:tags r:id="rId1"/>
            </p:custDataLst>
            <p:extLst>
              <p:ext uri="{D42A27DB-BD31-4B8C-83A1-F6EECF244321}">
                <p14:modId xmlns:p14="http://schemas.microsoft.com/office/powerpoint/2010/main" val="73711633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14DB4A42-1C23-E10A-3F18-C0B62038A892}"/>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230FF39F-63EF-076E-ADBF-EE437B5B9602}"/>
              </a:ext>
            </a:extLst>
          </p:cNvPr>
          <p:cNvSpPr>
            <a:spLocks noGrp="1"/>
          </p:cNvSpPr>
          <p:nvPr>
            <p:ph type="title"/>
          </p:nvPr>
        </p:nvSpPr>
        <p:spPr/>
        <p:txBody>
          <a:bodyPr vert="horz"/>
          <a:lstStyle/>
          <a:p>
            <a:r>
              <a:rPr lang="en-US" dirty="0"/>
              <a:t>Patient barriers to managing </a:t>
            </a:r>
            <a:br>
              <a:rPr lang="en-US" dirty="0"/>
            </a:br>
            <a:r>
              <a:rPr lang="en-US" dirty="0"/>
              <a:t>non-adherence in routine care </a:t>
            </a:r>
          </a:p>
        </p:txBody>
      </p:sp>
      <p:sp>
        <p:nvSpPr>
          <p:cNvPr id="7" name="Rectangle 6">
            <a:extLst>
              <a:ext uri="{FF2B5EF4-FFF2-40B4-BE49-F238E27FC236}">
                <a16:creationId xmlns:a16="http://schemas.microsoft.com/office/drawing/2014/main" id="{8A158BE8-B1C6-2841-6214-F3CC41DDDBFC}"/>
              </a:ext>
            </a:extLst>
          </p:cNvPr>
          <p:cNvSpPr/>
          <p:nvPr/>
        </p:nvSpPr>
        <p:spPr>
          <a:xfrm>
            <a:off x="1160965" y="1407125"/>
            <a:ext cx="5886275" cy="25849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spAutoFit/>
          </a:bodyPr>
          <a:lstStyle/>
          <a:p>
            <a:pPr marL="0" marR="0" lvl="1" indent="0" algn="l" defTabSz="1625519" rtl="0" eaLnBrk="1" fontAlgn="auto" latinLnBrk="0" hangingPunct="1">
              <a:lnSpc>
                <a:spcPct val="100000"/>
              </a:lnSpc>
              <a:spcBef>
                <a:spcPts val="0"/>
              </a:spcBef>
              <a:spcAft>
                <a:spcPts val="1600"/>
              </a:spcAft>
              <a:buClrTx/>
              <a:buSzPct val="100000"/>
              <a:buFontTx/>
              <a:buNone/>
              <a:tabLst/>
              <a:defRPr/>
            </a:pPr>
            <a:r>
              <a:rPr kumimoji="0" lang="en-US" sz="2133" b="0" i="0" u="none" strike="noStrike" kern="1200" cap="none" spc="0" normalizeH="0" baseline="0" noProof="0" dirty="0">
                <a:ln>
                  <a:noFill/>
                </a:ln>
                <a:solidFill>
                  <a:srgbClr val="000000"/>
                </a:solidFill>
                <a:effectLst/>
                <a:uLnTx/>
                <a:uFillTx/>
                <a:latin typeface="Georgia"/>
                <a:ea typeface="+mn-ea"/>
                <a:cs typeface="+mn-cs"/>
              </a:rPr>
              <a:t>Hiding non-adherence from the clinician </a:t>
            </a:r>
          </a:p>
          <a:p>
            <a:pPr marL="0" marR="0" lvl="1" indent="0" algn="l" defTabSz="1625519" rtl="0" eaLnBrk="1" fontAlgn="auto" latinLnBrk="0" hangingPunct="1">
              <a:lnSpc>
                <a:spcPct val="100000"/>
              </a:lnSpc>
              <a:spcBef>
                <a:spcPts val="0"/>
              </a:spcBef>
              <a:spcAft>
                <a:spcPts val="1600"/>
              </a:spcAft>
              <a:buClrTx/>
              <a:buSzPct val="100000"/>
              <a:buFontTx/>
              <a:buNone/>
              <a:tabLst/>
              <a:defRPr/>
            </a:pPr>
            <a:r>
              <a:rPr kumimoji="0" lang="en-US" sz="2133" b="0" i="0" u="none" strike="noStrike" kern="1200" cap="none" spc="0" normalizeH="0" baseline="0" noProof="0" dirty="0">
                <a:ln>
                  <a:noFill/>
                </a:ln>
                <a:solidFill>
                  <a:srgbClr val="000000"/>
                </a:solidFill>
                <a:effectLst/>
                <a:uLnTx/>
                <a:uFillTx/>
                <a:latin typeface="Georgia"/>
                <a:ea typeface="+mn-ea"/>
                <a:cs typeface="+mn-cs"/>
              </a:rPr>
              <a:t>Not wishing to disappoint or get “told-off”</a:t>
            </a:r>
          </a:p>
          <a:p>
            <a:pPr marL="0" marR="0" lvl="1" indent="0" algn="l" defTabSz="1625519" rtl="0" eaLnBrk="1" fontAlgn="auto" latinLnBrk="0" hangingPunct="1">
              <a:lnSpc>
                <a:spcPct val="100000"/>
              </a:lnSpc>
              <a:spcBef>
                <a:spcPts val="0"/>
              </a:spcBef>
              <a:spcAft>
                <a:spcPts val="1600"/>
              </a:spcAft>
              <a:buClrTx/>
              <a:buSzPct val="100000"/>
              <a:buFontTx/>
              <a:buNone/>
              <a:tabLst/>
              <a:defRPr/>
            </a:pPr>
            <a:r>
              <a:rPr kumimoji="0" lang="en-US" sz="2133" b="0" i="0" u="none" strike="noStrike" kern="1200" cap="none" spc="0" normalizeH="0" baseline="0" noProof="0" dirty="0">
                <a:ln>
                  <a:noFill/>
                </a:ln>
                <a:solidFill>
                  <a:srgbClr val="000000"/>
                </a:solidFill>
                <a:effectLst/>
                <a:uLnTx/>
                <a:uFillTx/>
                <a:latin typeface="Georgia"/>
                <a:ea typeface="+mn-ea"/>
                <a:cs typeface="+mn-cs"/>
              </a:rPr>
              <a:t>Defensive - in response to direct </a:t>
            </a:r>
            <a:br>
              <a:rPr kumimoji="0" lang="en-US" sz="2133" b="0" i="0" u="none" strike="noStrike" kern="1200" cap="none" spc="0" normalizeH="0" baseline="0" noProof="0" dirty="0">
                <a:ln>
                  <a:noFill/>
                </a:ln>
                <a:solidFill>
                  <a:srgbClr val="000000"/>
                </a:solidFill>
                <a:effectLst/>
                <a:uLnTx/>
                <a:uFillTx/>
                <a:latin typeface="Georgia"/>
                <a:ea typeface="+mn-ea"/>
                <a:cs typeface="+mn-cs"/>
              </a:rPr>
            </a:br>
            <a:r>
              <a:rPr kumimoji="0" lang="en-US" sz="2133" b="0" i="0" u="none" strike="noStrike" kern="1200" cap="none" spc="0" normalizeH="0" baseline="0" noProof="0" dirty="0">
                <a:ln>
                  <a:noFill/>
                </a:ln>
                <a:solidFill>
                  <a:srgbClr val="000000"/>
                </a:solidFill>
                <a:effectLst/>
                <a:uLnTx/>
                <a:uFillTx/>
                <a:latin typeface="Georgia"/>
                <a:ea typeface="+mn-ea"/>
                <a:cs typeface="+mn-cs"/>
              </a:rPr>
              <a:t>questioning re adherence</a:t>
            </a:r>
          </a:p>
          <a:p>
            <a:pPr marL="0" marR="0" lvl="1" indent="0" algn="l" defTabSz="1625519" rtl="0" eaLnBrk="1" fontAlgn="auto" latinLnBrk="0" hangingPunct="1">
              <a:lnSpc>
                <a:spcPct val="100000"/>
              </a:lnSpc>
              <a:spcBef>
                <a:spcPts val="0"/>
              </a:spcBef>
              <a:spcAft>
                <a:spcPts val="1600"/>
              </a:spcAft>
              <a:buClrTx/>
              <a:buSzPct val="100000"/>
              <a:buFontTx/>
              <a:buNone/>
              <a:tabLst/>
              <a:defRPr/>
            </a:pPr>
            <a:r>
              <a:rPr kumimoji="0" lang="en-US" sz="2133" b="0" i="0" u="none" strike="noStrike" kern="1200" cap="none" spc="0" normalizeH="0" baseline="0" noProof="0" dirty="0">
                <a:ln>
                  <a:noFill/>
                </a:ln>
                <a:solidFill>
                  <a:srgbClr val="000000"/>
                </a:solidFill>
                <a:effectLst/>
                <a:uLnTx/>
                <a:uFillTx/>
                <a:latin typeface="Georgia"/>
                <a:ea typeface="+mn-ea"/>
                <a:cs typeface="+mn-cs"/>
              </a:rPr>
              <a:t>Motivational and opportunity factors </a:t>
            </a:r>
            <a:br>
              <a:rPr kumimoji="0" lang="en-US" sz="2133" b="0" i="0" u="none" strike="noStrike" kern="1200" cap="none" spc="0" normalizeH="0" baseline="0" noProof="0" dirty="0">
                <a:ln>
                  <a:noFill/>
                </a:ln>
                <a:solidFill>
                  <a:srgbClr val="000000"/>
                </a:solidFill>
                <a:effectLst/>
                <a:uLnTx/>
                <a:uFillTx/>
                <a:latin typeface="Georgia"/>
                <a:ea typeface="+mn-ea"/>
                <a:cs typeface="+mn-cs"/>
              </a:rPr>
            </a:br>
            <a:r>
              <a:rPr kumimoji="0" lang="en-US" sz="2133" b="0" i="0" u="none" strike="noStrike" kern="1200" cap="none" spc="0" normalizeH="0" baseline="0" noProof="0" dirty="0">
                <a:ln>
                  <a:noFill/>
                </a:ln>
                <a:solidFill>
                  <a:srgbClr val="000000"/>
                </a:solidFill>
                <a:effectLst/>
                <a:uLnTx/>
                <a:uFillTx/>
                <a:latin typeface="Georgia"/>
                <a:ea typeface="+mn-ea"/>
                <a:cs typeface="+mn-cs"/>
              </a:rPr>
              <a:t>rarely addressed</a:t>
            </a:r>
          </a:p>
        </p:txBody>
      </p:sp>
      <p:cxnSp>
        <p:nvCxnSpPr>
          <p:cNvPr id="8" name="Straight Connector 7">
            <a:extLst>
              <a:ext uri="{FF2B5EF4-FFF2-40B4-BE49-F238E27FC236}">
                <a16:creationId xmlns:a16="http://schemas.microsoft.com/office/drawing/2014/main" id="{8F3C8288-79B5-3608-DBE5-1079FD198F45}"/>
              </a:ext>
            </a:extLst>
          </p:cNvPr>
          <p:cNvCxnSpPr>
            <a:cxnSpLocks/>
            <a:stCxn id="11" idx="4"/>
            <a:endCxn id="17" idx="4"/>
          </p:cNvCxnSpPr>
          <p:nvPr/>
        </p:nvCxnSpPr>
        <p:spPr>
          <a:xfrm>
            <a:off x="810891" y="1683335"/>
            <a:ext cx="0" cy="1899716"/>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nvGrpSpPr>
          <p:cNvPr id="9" name="Group 8">
            <a:extLst>
              <a:ext uri="{FF2B5EF4-FFF2-40B4-BE49-F238E27FC236}">
                <a16:creationId xmlns:a16="http://schemas.microsoft.com/office/drawing/2014/main" id="{65AF6813-35E3-59C6-F4C0-63E83F6FFB2C}"/>
              </a:ext>
            </a:extLst>
          </p:cNvPr>
          <p:cNvGrpSpPr/>
          <p:nvPr/>
        </p:nvGrpSpPr>
        <p:grpSpPr>
          <a:xfrm>
            <a:off x="670560" y="1449725"/>
            <a:ext cx="280661" cy="280657"/>
            <a:chOff x="439557" y="1731286"/>
            <a:chExt cx="175977" cy="175977"/>
          </a:xfrm>
        </p:grpSpPr>
        <p:sp>
          <p:nvSpPr>
            <p:cNvPr id="10" name="Oval 9">
              <a:extLst>
                <a:ext uri="{FF2B5EF4-FFF2-40B4-BE49-F238E27FC236}">
                  <a16:creationId xmlns:a16="http://schemas.microsoft.com/office/drawing/2014/main" id="{A4EF6618-2E27-CACA-CDFC-22348F8A601E}"/>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2133"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11" name="Oval 10">
              <a:extLst>
                <a:ext uri="{FF2B5EF4-FFF2-40B4-BE49-F238E27FC236}">
                  <a16:creationId xmlns:a16="http://schemas.microsoft.com/office/drawing/2014/main" id="{3E511599-4F28-2819-F869-FED603E978EE}"/>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2133" b="0" i="0" u="none" strike="noStrike" kern="1200" cap="none" spc="0" normalizeH="0" baseline="0" noProof="0">
                <a:ln>
                  <a:noFill/>
                </a:ln>
                <a:solidFill>
                  <a:prstClr val="white"/>
                </a:solidFill>
                <a:effectLst/>
                <a:uLnTx/>
                <a:uFillTx/>
                <a:latin typeface="Georgia"/>
                <a:ea typeface="+mn-ea"/>
                <a:cs typeface="+mn-cs"/>
              </a:endParaRPr>
            </a:p>
          </p:txBody>
        </p:sp>
      </p:grpSp>
      <p:grpSp>
        <p:nvGrpSpPr>
          <p:cNvPr id="12" name="Group 11">
            <a:extLst>
              <a:ext uri="{FF2B5EF4-FFF2-40B4-BE49-F238E27FC236}">
                <a16:creationId xmlns:a16="http://schemas.microsoft.com/office/drawing/2014/main" id="{C1BF6EF9-98CB-501D-F4FF-0F18E5B7643C}"/>
              </a:ext>
            </a:extLst>
          </p:cNvPr>
          <p:cNvGrpSpPr/>
          <p:nvPr/>
        </p:nvGrpSpPr>
        <p:grpSpPr>
          <a:xfrm>
            <a:off x="670560" y="1967961"/>
            <a:ext cx="280661" cy="280657"/>
            <a:chOff x="439557" y="1731286"/>
            <a:chExt cx="175977" cy="175977"/>
          </a:xfrm>
        </p:grpSpPr>
        <p:sp>
          <p:nvSpPr>
            <p:cNvPr id="13" name="Oval 12">
              <a:extLst>
                <a:ext uri="{FF2B5EF4-FFF2-40B4-BE49-F238E27FC236}">
                  <a16:creationId xmlns:a16="http://schemas.microsoft.com/office/drawing/2014/main" id="{8F9A3FE5-8594-8688-5F17-EB90F05A9340}"/>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2311"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14" name="Oval 13">
              <a:extLst>
                <a:ext uri="{FF2B5EF4-FFF2-40B4-BE49-F238E27FC236}">
                  <a16:creationId xmlns:a16="http://schemas.microsoft.com/office/drawing/2014/main" id="{A615C16F-12DE-3E45-83D7-D022DD91E779}"/>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2311" b="0" i="0" u="none" strike="noStrike" kern="1200" cap="none" spc="0" normalizeH="0" baseline="0" noProof="0">
                <a:ln>
                  <a:noFill/>
                </a:ln>
                <a:solidFill>
                  <a:prstClr val="white"/>
                </a:solidFill>
                <a:effectLst/>
                <a:uLnTx/>
                <a:uFillTx/>
                <a:latin typeface="Georgia"/>
                <a:ea typeface="+mn-ea"/>
                <a:cs typeface="+mn-cs"/>
              </a:endParaRPr>
            </a:p>
          </p:txBody>
        </p:sp>
      </p:grpSp>
      <p:grpSp>
        <p:nvGrpSpPr>
          <p:cNvPr id="15" name="Group 14">
            <a:extLst>
              <a:ext uri="{FF2B5EF4-FFF2-40B4-BE49-F238E27FC236}">
                <a16:creationId xmlns:a16="http://schemas.microsoft.com/office/drawing/2014/main" id="{E2D5B3E3-610F-081D-6D00-7E36B069F256}"/>
              </a:ext>
            </a:extLst>
          </p:cNvPr>
          <p:cNvGrpSpPr/>
          <p:nvPr/>
        </p:nvGrpSpPr>
        <p:grpSpPr>
          <a:xfrm>
            <a:off x="670560" y="3349441"/>
            <a:ext cx="280661" cy="280657"/>
            <a:chOff x="439557" y="1731286"/>
            <a:chExt cx="175977" cy="175977"/>
          </a:xfrm>
        </p:grpSpPr>
        <p:sp>
          <p:nvSpPr>
            <p:cNvPr id="16" name="Oval 15">
              <a:extLst>
                <a:ext uri="{FF2B5EF4-FFF2-40B4-BE49-F238E27FC236}">
                  <a16:creationId xmlns:a16="http://schemas.microsoft.com/office/drawing/2014/main" id="{CCEA7916-4832-4EEF-54CE-A73F3A21E59D}"/>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2311"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17" name="Oval 16">
              <a:extLst>
                <a:ext uri="{FF2B5EF4-FFF2-40B4-BE49-F238E27FC236}">
                  <a16:creationId xmlns:a16="http://schemas.microsoft.com/office/drawing/2014/main" id="{EF5A1A76-73C7-F97C-84C3-187C8C31BDAB}"/>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2311" b="0" i="0" u="none" strike="noStrike" kern="1200" cap="none" spc="0" normalizeH="0" baseline="0" noProof="0">
                <a:ln>
                  <a:noFill/>
                </a:ln>
                <a:solidFill>
                  <a:prstClr val="white"/>
                </a:solidFill>
                <a:effectLst/>
                <a:uLnTx/>
                <a:uFillTx/>
                <a:latin typeface="Georgia"/>
                <a:ea typeface="+mn-ea"/>
                <a:cs typeface="+mn-cs"/>
              </a:endParaRPr>
            </a:p>
          </p:txBody>
        </p:sp>
      </p:grpSp>
      <p:grpSp>
        <p:nvGrpSpPr>
          <p:cNvPr id="21" name="Group 20">
            <a:extLst>
              <a:ext uri="{FF2B5EF4-FFF2-40B4-BE49-F238E27FC236}">
                <a16:creationId xmlns:a16="http://schemas.microsoft.com/office/drawing/2014/main" id="{3B6B520E-7CFC-CC71-7EFD-77C6E7744281}"/>
              </a:ext>
            </a:extLst>
          </p:cNvPr>
          <p:cNvGrpSpPr/>
          <p:nvPr/>
        </p:nvGrpSpPr>
        <p:grpSpPr>
          <a:xfrm>
            <a:off x="670560" y="2486886"/>
            <a:ext cx="280661" cy="280657"/>
            <a:chOff x="439557" y="1731286"/>
            <a:chExt cx="175977" cy="175977"/>
          </a:xfrm>
        </p:grpSpPr>
        <p:sp>
          <p:nvSpPr>
            <p:cNvPr id="22" name="Oval 21">
              <a:extLst>
                <a:ext uri="{FF2B5EF4-FFF2-40B4-BE49-F238E27FC236}">
                  <a16:creationId xmlns:a16="http://schemas.microsoft.com/office/drawing/2014/main" id="{0A96BFC0-B0DA-A3A7-7529-08D0349F3631}"/>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2311"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23" name="Oval 22">
              <a:extLst>
                <a:ext uri="{FF2B5EF4-FFF2-40B4-BE49-F238E27FC236}">
                  <a16:creationId xmlns:a16="http://schemas.microsoft.com/office/drawing/2014/main" id="{C44349C8-0A29-4D40-A4C3-851EA7C24743}"/>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2311" b="0" i="0" u="none" strike="noStrike" kern="1200" cap="none" spc="0" normalizeH="0" baseline="0" noProof="0">
                <a:ln>
                  <a:noFill/>
                </a:ln>
                <a:solidFill>
                  <a:prstClr val="white"/>
                </a:solidFill>
                <a:effectLst/>
                <a:uLnTx/>
                <a:uFillTx/>
                <a:latin typeface="Georgia"/>
                <a:ea typeface="+mn-ea"/>
                <a:cs typeface="+mn-cs"/>
              </a:endParaRPr>
            </a:p>
          </p:txBody>
        </p:sp>
      </p:grpSp>
      <p:pic>
        <p:nvPicPr>
          <p:cNvPr id="27" name="Picture 26" descr="A person and child laughing on a beach&#10;&#10;Description automatically generated">
            <a:extLst>
              <a:ext uri="{FF2B5EF4-FFF2-40B4-BE49-F238E27FC236}">
                <a16:creationId xmlns:a16="http://schemas.microsoft.com/office/drawing/2014/main" id="{BDF3D70A-4267-FD30-4878-3DD9652A81E5}"/>
              </a:ext>
            </a:extLst>
          </p:cNvPr>
          <p:cNvPicPr>
            <a:picLocks noChangeAspect="1"/>
          </p:cNvPicPr>
          <p:nvPr/>
        </p:nvPicPr>
        <p:blipFill>
          <a:blip r:embed="rId5">
            <a:extLst>
              <a:ext uri="{28A0092B-C50C-407E-A947-70E740481C1C}">
                <a14:useLocalDpi xmlns:a14="http://schemas.microsoft.com/office/drawing/2010/main" val="0"/>
              </a:ext>
            </a:extLst>
          </a:blip>
          <a:srcRect l="30113" r="22442" b="1491"/>
          <a:stretch>
            <a:fillRect/>
          </a:stretch>
        </p:blipFill>
        <p:spPr>
          <a:xfrm>
            <a:off x="7242696" y="7170"/>
            <a:ext cx="4949304" cy="6850830"/>
          </a:xfrm>
          <a:custGeom>
            <a:avLst/>
            <a:gdLst>
              <a:gd name="connsiteX0" fmla="*/ 0 w 4363517"/>
              <a:gd name="connsiteY0" fmla="*/ 0 h 6843661"/>
              <a:gd name="connsiteX1" fmla="*/ 4363517 w 4363517"/>
              <a:gd name="connsiteY1" fmla="*/ 0 h 6843661"/>
              <a:gd name="connsiteX2" fmla="*/ 4363517 w 4363517"/>
              <a:gd name="connsiteY2" fmla="*/ 6843661 h 6843661"/>
              <a:gd name="connsiteX3" fmla="*/ 0 w 4363517"/>
              <a:gd name="connsiteY3" fmla="*/ 6843661 h 6843661"/>
            </a:gdLst>
            <a:ahLst/>
            <a:cxnLst>
              <a:cxn ang="0">
                <a:pos x="connsiteX0" y="connsiteY0"/>
              </a:cxn>
              <a:cxn ang="0">
                <a:pos x="connsiteX1" y="connsiteY1"/>
              </a:cxn>
              <a:cxn ang="0">
                <a:pos x="connsiteX2" y="connsiteY2"/>
              </a:cxn>
              <a:cxn ang="0">
                <a:pos x="connsiteX3" y="connsiteY3"/>
              </a:cxn>
            </a:cxnLst>
            <a:rect l="l" t="t" r="r" b="b"/>
            <a:pathLst>
              <a:path w="4363517" h="6843661">
                <a:moveTo>
                  <a:pt x="0" y="0"/>
                </a:moveTo>
                <a:lnTo>
                  <a:pt x="4363517" y="0"/>
                </a:lnTo>
                <a:lnTo>
                  <a:pt x="4363517" y="6843661"/>
                </a:lnTo>
                <a:lnTo>
                  <a:pt x="0" y="6843661"/>
                </a:lnTo>
                <a:close/>
              </a:path>
            </a:pathLst>
          </a:custGeom>
        </p:spPr>
      </p:pic>
      <p:sp>
        <p:nvSpPr>
          <p:cNvPr id="6" name="TextBox 5">
            <a:extLst>
              <a:ext uri="{FF2B5EF4-FFF2-40B4-BE49-F238E27FC236}">
                <a16:creationId xmlns:a16="http://schemas.microsoft.com/office/drawing/2014/main" id="{9AC2C3DE-964F-5676-A9F7-C4E55F8CEE49}"/>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dirty="0">
                <a:solidFill>
                  <a:schemeClr val="bg1"/>
                </a:solidFill>
              </a:rPr>
              <a:t>GLO2329520</a:t>
            </a:r>
          </a:p>
        </p:txBody>
      </p:sp>
    </p:spTree>
    <p:extLst>
      <p:ext uri="{BB962C8B-B14F-4D97-AF65-F5344CB8AC3E}">
        <p14:creationId xmlns:p14="http://schemas.microsoft.com/office/powerpoint/2010/main" val="2665256909"/>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D2101BFA-E373-57C6-A751-A8F50B6E4A16}"/>
              </a:ext>
            </a:extLst>
          </p:cNvPr>
          <p:cNvGraphicFramePr>
            <a:graphicFrameLocks noChangeAspect="1"/>
          </p:cNvGraphicFramePr>
          <p:nvPr>
            <p:custDataLst>
              <p:tags r:id="rId1"/>
            </p:custDataLst>
            <p:extLst>
              <p:ext uri="{D42A27DB-BD31-4B8C-83A1-F6EECF244321}">
                <p14:modId xmlns:p14="http://schemas.microsoft.com/office/powerpoint/2010/main" val="318166744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D2101BFA-E373-57C6-A751-A8F50B6E4A16}"/>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789A203E-59C1-28DC-9AF9-04425FD92580}"/>
              </a:ext>
            </a:extLst>
          </p:cNvPr>
          <p:cNvSpPr>
            <a:spLocks noGrp="1"/>
          </p:cNvSpPr>
          <p:nvPr>
            <p:ph type="title"/>
          </p:nvPr>
        </p:nvSpPr>
        <p:spPr/>
        <p:txBody>
          <a:bodyPr vert="horz"/>
          <a:lstStyle/>
          <a:p>
            <a:r>
              <a:rPr lang="en-US" dirty="0"/>
              <a:t>Detecting non-adherence</a:t>
            </a:r>
          </a:p>
        </p:txBody>
      </p:sp>
      <p:sp>
        <p:nvSpPr>
          <p:cNvPr id="6" name="Rectangle 5">
            <a:extLst>
              <a:ext uri="{FF2B5EF4-FFF2-40B4-BE49-F238E27FC236}">
                <a16:creationId xmlns:a16="http://schemas.microsoft.com/office/drawing/2014/main" id="{1BA2BA41-0840-451C-582C-548C21A87DF4}"/>
              </a:ext>
            </a:extLst>
          </p:cNvPr>
          <p:cNvSpPr/>
          <p:nvPr/>
        </p:nvSpPr>
        <p:spPr>
          <a:xfrm>
            <a:off x="669925" y="1453700"/>
            <a:ext cx="3601342" cy="3983308"/>
          </a:xfrm>
          <a:prstGeom prst="rect">
            <a:avLst/>
          </a:prstGeom>
          <a:gradFill flip="none" rotWithShape="1">
            <a:gsLst>
              <a:gs pos="0">
                <a:schemeClr val="accent3"/>
              </a:gs>
              <a:gs pos="100000">
                <a:schemeClr val="accent2"/>
              </a:gs>
            </a:gsLst>
            <a:lin ang="0" scaled="1"/>
            <a:tileRect/>
          </a:gradFill>
          <a:ln>
            <a:noFill/>
          </a:ln>
        </p:spPr>
        <p:txBody>
          <a:bodyPr lIns="162560" rIns="60960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Since many patients are often reluctant </a:t>
            </a:r>
            <a:br>
              <a:rPr kumimoji="0" lang="en-US" sz="24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br>
            <a:r>
              <a:rPr kumimoji="0" lang="en-US" sz="24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to disclose </a:t>
            </a:r>
            <a:br>
              <a:rPr kumimoji="0" lang="en-US" sz="24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br>
            <a:r>
              <a:rPr kumimoji="0" lang="en-US" sz="24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non-adherence, particularly if the question is asked in a very direct way</a:t>
            </a:r>
          </a:p>
        </p:txBody>
      </p:sp>
      <p:pic>
        <p:nvPicPr>
          <p:cNvPr id="7" name="Picture 6">
            <a:extLst>
              <a:ext uri="{FF2B5EF4-FFF2-40B4-BE49-F238E27FC236}">
                <a16:creationId xmlns:a16="http://schemas.microsoft.com/office/drawing/2014/main" id="{49BED6B9-2405-9B8F-EFC6-2DC3A81CAB81}"/>
              </a:ext>
            </a:extLst>
          </p:cNvPr>
          <p:cNvPicPr>
            <a:picLocks noChangeAspect="1" noChangeArrowheads="1"/>
          </p:cNvPicPr>
          <p:nvPr/>
        </p:nvPicPr>
        <p:blipFill>
          <a:blip r:embed="rId5"/>
          <a:srcRect l="36441" t="23407" r="37457" b="7152"/>
          <a:stretch>
            <a:fillRect/>
          </a:stretch>
        </p:blipFill>
        <p:spPr bwMode="auto">
          <a:xfrm>
            <a:off x="8823691" y="1446600"/>
            <a:ext cx="2782522" cy="3976018"/>
          </a:xfrm>
          <a:prstGeom prst="rect">
            <a:avLst/>
          </a:prstGeom>
          <a:noFill/>
          <a:ln>
            <a:solidFill>
              <a:schemeClr val="bg1">
                <a:lumMod val="75000"/>
              </a:schemeClr>
            </a:solidFill>
          </a:ln>
          <a:effectLst/>
        </p:spPr>
      </p:pic>
      <p:sp>
        <p:nvSpPr>
          <p:cNvPr id="8" name="Rectangle 7">
            <a:extLst>
              <a:ext uri="{FF2B5EF4-FFF2-40B4-BE49-F238E27FC236}">
                <a16:creationId xmlns:a16="http://schemas.microsoft.com/office/drawing/2014/main" id="{FCC0244A-A05A-4C2A-6CC3-1C288E94F72D}"/>
              </a:ext>
            </a:extLst>
          </p:cNvPr>
          <p:cNvSpPr/>
          <p:nvPr/>
        </p:nvSpPr>
        <p:spPr>
          <a:xfrm>
            <a:off x="4380480" y="2416096"/>
            <a:ext cx="4227958" cy="2220801"/>
          </a:xfrm>
          <a:prstGeom prst="rect">
            <a:avLst/>
          </a:prstGeom>
          <a:noFill/>
          <a:ln>
            <a:noFill/>
          </a:ln>
        </p:spPr>
        <p:txBody>
          <a:bodyPr lIns="162560" anchor="ctr">
            <a:spAutoFit/>
          </a:bodyPr>
          <a:lstStyle/>
          <a:p>
            <a:pPr marL="0" marR="0" lvl="0" indent="0" algn="l" defTabSz="1625519" rtl="0" eaLnBrk="1" fontAlgn="auto" latinLnBrk="0" hangingPunct="1">
              <a:lnSpc>
                <a:spcPct val="100000"/>
              </a:lnSpc>
              <a:spcBef>
                <a:spcPts val="0"/>
              </a:spcBef>
              <a:spcAft>
                <a:spcPts val="1600"/>
              </a:spcAft>
              <a:buClrTx/>
              <a:buSzTx/>
              <a:buFontTx/>
              <a:buNone/>
              <a:tabLst/>
              <a:defRPr/>
            </a:pPr>
            <a:r>
              <a:rPr kumimoji="0" lang="en-US" sz="2133" b="0" i="0" u="none" strike="noStrike" kern="1200" cap="none" spc="0" normalizeH="0" baseline="0" noProof="0" dirty="0">
                <a:ln>
                  <a:noFill/>
                </a:ln>
                <a:solidFill>
                  <a:srgbClr val="009CDE"/>
                </a:solidFill>
                <a:effectLst/>
                <a:uLnTx/>
                <a:uFillTx/>
                <a:latin typeface="Georgia"/>
                <a:ea typeface="+mn-ea"/>
                <a:cs typeface="Calibri" panose="020F0502020204030204" pitchFamily="34" charset="0"/>
              </a:rPr>
              <a:t>You will be more likely to “uncover” non-adherence if you:</a:t>
            </a:r>
          </a:p>
          <a:p>
            <a:pPr marL="0" marR="0" lvl="0" indent="0" algn="l" defTabSz="1625519" rtl="0" eaLnBrk="1" fontAlgn="auto" latinLnBrk="0" hangingPunct="1">
              <a:lnSpc>
                <a:spcPct val="100000"/>
              </a:lnSpc>
              <a:spcBef>
                <a:spcPts val="1067"/>
              </a:spcBef>
              <a:spcAft>
                <a:spcPts val="0"/>
              </a:spcAft>
              <a:buClrTx/>
              <a:buSzTx/>
              <a:buFontTx/>
              <a:buNone/>
              <a:tabLst/>
              <a:defRPr/>
            </a:pPr>
            <a:r>
              <a:rPr kumimoji="0" lang="en-US" sz="2133"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Ask about adherence in a </a:t>
            </a:r>
            <a:br>
              <a:rPr kumimoji="0" lang="en-US" sz="2133"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br>
            <a:r>
              <a:rPr kumimoji="0" lang="en-US" sz="2133"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non-blaming way</a:t>
            </a:r>
            <a:r>
              <a:rPr kumimoji="0" lang="en-US" sz="2133" b="0" i="0" u="none" strike="noStrike" kern="1200" cap="none" spc="0" normalizeH="0" baseline="30000" noProof="0" dirty="0">
                <a:ln>
                  <a:noFill/>
                </a:ln>
                <a:solidFill>
                  <a:srgbClr val="000000"/>
                </a:solidFill>
                <a:effectLst/>
                <a:uLnTx/>
                <a:uFillTx/>
                <a:latin typeface="Georgia"/>
                <a:ea typeface="+mn-ea"/>
                <a:cs typeface="Calibri" panose="020F0502020204030204" pitchFamily="34" charset="0"/>
              </a:rPr>
              <a:t>1</a:t>
            </a:r>
            <a:r>
              <a:rPr kumimoji="0" lang="en-US" sz="2133"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 </a:t>
            </a:r>
          </a:p>
          <a:p>
            <a:pPr marL="0" marR="0" lvl="0" indent="0" algn="l" defTabSz="1625519" rtl="0" eaLnBrk="1" fontAlgn="auto" latinLnBrk="0" hangingPunct="1">
              <a:lnSpc>
                <a:spcPct val="100000"/>
              </a:lnSpc>
              <a:spcBef>
                <a:spcPts val="1067"/>
              </a:spcBef>
              <a:spcAft>
                <a:spcPts val="0"/>
              </a:spcAft>
              <a:buClrTx/>
              <a:buSzTx/>
              <a:buFontTx/>
              <a:buNone/>
              <a:tabLst/>
              <a:defRPr/>
            </a:pPr>
            <a:r>
              <a:rPr kumimoji="0" lang="en-US" sz="2133"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Use a simple screener</a:t>
            </a:r>
            <a:r>
              <a:rPr kumimoji="0" lang="en-US" sz="2133" b="0" i="0" u="none" strike="noStrike" kern="1200" cap="none" spc="0" normalizeH="0" baseline="30000" noProof="0" dirty="0">
                <a:ln>
                  <a:noFill/>
                </a:ln>
                <a:solidFill>
                  <a:srgbClr val="000000"/>
                </a:solidFill>
                <a:effectLst/>
                <a:uLnTx/>
                <a:uFillTx/>
                <a:latin typeface="Georgia"/>
                <a:ea typeface="+mn-ea"/>
                <a:cs typeface="Calibri" panose="020F0502020204030204" pitchFamily="34" charset="0"/>
              </a:rPr>
              <a:t>2 </a:t>
            </a:r>
          </a:p>
        </p:txBody>
      </p:sp>
      <p:grpSp>
        <p:nvGrpSpPr>
          <p:cNvPr id="9" name="Group 8">
            <a:extLst>
              <a:ext uri="{FF2B5EF4-FFF2-40B4-BE49-F238E27FC236}">
                <a16:creationId xmlns:a16="http://schemas.microsoft.com/office/drawing/2014/main" id="{3F0EC572-B08B-8B93-5961-6C34E3248EB0}"/>
              </a:ext>
            </a:extLst>
          </p:cNvPr>
          <p:cNvGrpSpPr/>
          <p:nvPr/>
        </p:nvGrpSpPr>
        <p:grpSpPr>
          <a:xfrm>
            <a:off x="4097589" y="3500293"/>
            <a:ext cx="282893" cy="282889"/>
            <a:chOff x="439557" y="1731286"/>
            <a:chExt cx="175977" cy="175977"/>
          </a:xfrm>
        </p:grpSpPr>
        <p:sp>
          <p:nvSpPr>
            <p:cNvPr id="10" name="Oval 9">
              <a:extLst>
                <a:ext uri="{FF2B5EF4-FFF2-40B4-BE49-F238E27FC236}">
                  <a16:creationId xmlns:a16="http://schemas.microsoft.com/office/drawing/2014/main" id="{A6338016-8C88-AA09-11FB-47FD57248B99}"/>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2133"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11" name="Oval 10">
              <a:extLst>
                <a:ext uri="{FF2B5EF4-FFF2-40B4-BE49-F238E27FC236}">
                  <a16:creationId xmlns:a16="http://schemas.microsoft.com/office/drawing/2014/main" id="{32A76D32-1F66-38A7-92DC-432B870C179E}"/>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2133" b="0" i="0" u="none" strike="noStrike" kern="1200" cap="none" spc="0" normalizeH="0" baseline="0" noProof="0">
                <a:ln>
                  <a:noFill/>
                </a:ln>
                <a:solidFill>
                  <a:prstClr val="white"/>
                </a:solidFill>
                <a:effectLst/>
                <a:uLnTx/>
                <a:uFillTx/>
                <a:latin typeface="Georgia"/>
                <a:ea typeface="+mn-ea"/>
                <a:cs typeface="+mn-cs"/>
              </a:endParaRPr>
            </a:p>
          </p:txBody>
        </p:sp>
      </p:grpSp>
      <p:grpSp>
        <p:nvGrpSpPr>
          <p:cNvPr id="12" name="Group 11">
            <a:extLst>
              <a:ext uri="{FF2B5EF4-FFF2-40B4-BE49-F238E27FC236}">
                <a16:creationId xmlns:a16="http://schemas.microsoft.com/office/drawing/2014/main" id="{8629766F-C742-AF9D-12A6-A1253056CD0A}"/>
              </a:ext>
            </a:extLst>
          </p:cNvPr>
          <p:cNvGrpSpPr/>
          <p:nvPr/>
        </p:nvGrpSpPr>
        <p:grpSpPr>
          <a:xfrm>
            <a:off x="4097589" y="4269565"/>
            <a:ext cx="282893" cy="282889"/>
            <a:chOff x="439557" y="1731286"/>
            <a:chExt cx="175977" cy="175977"/>
          </a:xfrm>
        </p:grpSpPr>
        <p:sp>
          <p:nvSpPr>
            <p:cNvPr id="13" name="Oval 12">
              <a:extLst>
                <a:ext uri="{FF2B5EF4-FFF2-40B4-BE49-F238E27FC236}">
                  <a16:creationId xmlns:a16="http://schemas.microsoft.com/office/drawing/2014/main" id="{35A289B2-458C-D277-B31D-A3FA120C896A}"/>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2133"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14" name="Oval 13">
              <a:extLst>
                <a:ext uri="{FF2B5EF4-FFF2-40B4-BE49-F238E27FC236}">
                  <a16:creationId xmlns:a16="http://schemas.microsoft.com/office/drawing/2014/main" id="{FFB9FD45-1FD2-1B86-DEB8-13B753EA23E0}"/>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2133" b="0" i="0" u="none" strike="noStrike" kern="1200" cap="none" spc="0" normalizeH="0" baseline="0" noProof="0">
                <a:ln>
                  <a:noFill/>
                </a:ln>
                <a:solidFill>
                  <a:prstClr val="white"/>
                </a:solidFill>
                <a:effectLst/>
                <a:uLnTx/>
                <a:uFillTx/>
                <a:latin typeface="Georgia"/>
                <a:ea typeface="+mn-ea"/>
                <a:cs typeface="+mn-cs"/>
              </a:endParaRPr>
            </a:p>
          </p:txBody>
        </p:sp>
      </p:grpSp>
      <p:sp>
        <p:nvSpPr>
          <p:cNvPr id="3" name="Text Placeholder 7">
            <a:extLst>
              <a:ext uri="{FF2B5EF4-FFF2-40B4-BE49-F238E27FC236}">
                <a16:creationId xmlns:a16="http://schemas.microsoft.com/office/drawing/2014/main" id="{38362C04-E225-1074-932B-AB86F168DB1C}"/>
              </a:ext>
            </a:extLst>
          </p:cNvPr>
          <p:cNvSpPr txBox="1">
            <a:spLocks/>
          </p:cNvSpPr>
          <p:nvPr/>
        </p:nvSpPr>
        <p:spPr>
          <a:xfrm>
            <a:off x="670559" y="5980044"/>
            <a:ext cx="10035538" cy="528606"/>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1. Engel T, et al. Re-phrasing the question : A simple tool for evaluation of adherence to therapy in patients with inflammatory bowel disease. United European Gastroenterology Journal. 2017;5(6):880–886. 2. Weinman J, et al. Pilot testing of a brief pre-consultation screener for improving the identification and discussion of medication adherence in routine consultations. Patient preference and adherence, 2019;13:1895.</a:t>
            </a:r>
          </a:p>
        </p:txBody>
      </p:sp>
      <p:sp>
        <p:nvSpPr>
          <p:cNvPr id="16" name="TextBox 15">
            <a:extLst>
              <a:ext uri="{FF2B5EF4-FFF2-40B4-BE49-F238E27FC236}">
                <a16:creationId xmlns:a16="http://schemas.microsoft.com/office/drawing/2014/main" id="{2980A0A0-7512-9CBC-833E-F9C24EC60A91}"/>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a:solidFill>
                  <a:srgbClr val="595959"/>
                </a:solidFill>
              </a:rPr>
              <a:t>GLO2329520</a:t>
            </a:r>
            <a:endParaRPr lang="en-US" sz="900" dirty="0">
              <a:solidFill>
                <a:srgbClr val="595959"/>
              </a:solidFill>
            </a:endParaRPr>
          </a:p>
        </p:txBody>
      </p:sp>
    </p:spTree>
    <p:extLst>
      <p:ext uri="{BB962C8B-B14F-4D97-AF65-F5344CB8AC3E}">
        <p14:creationId xmlns:p14="http://schemas.microsoft.com/office/powerpoint/2010/main" val="4258844133"/>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8F12BF00-A053-3547-6317-42E1E83F8CE8}"/>
              </a:ext>
            </a:extLst>
          </p:cNvPr>
          <p:cNvGraphicFramePr>
            <a:graphicFrameLocks noChangeAspect="1"/>
          </p:cNvGraphicFramePr>
          <p:nvPr>
            <p:custDataLst>
              <p:tags r:id="rId1"/>
            </p:custDataLst>
            <p:extLst>
              <p:ext uri="{D42A27DB-BD31-4B8C-83A1-F6EECF244321}">
                <p14:modId xmlns:p14="http://schemas.microsoft.com/office/powerpoint/2010/main" val="91626864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8F12BF00-A053-3547-6317-42E1E83F8CE8}"/>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E83B27E4-3C94-B824-5F5B-86843FEAE204}"/>
              </a:ext>
            </a:extLst>
          </p:cNvPr>
          <p:cNvSpPr>
            <a:spLocks noGrp="1"/>
          </p:cNvSpPr>
          <p:nvPr>
            <p:ph type="title"/>
          </p:nvPr>
        </p:nvSpPr>
        <p:spPr/>
        <p:txBody>
          <a:bodyPr vert="horz"/>
          <a:lstStyle/>
          <a:p>
            <a:r>
              <a:rPr lang="en-US" dirty="0"/>
              <a:t>After detection: What next?</a:t>
            </a:r>
          </a:p>
        </p:txBody>
      </p:sp>
      <p:pic>
        <p:nvPicPr>
          <p:cNvPr id="6" name="Picture 5">
            <a:extLst>
              <a:ext uri="{FF2B5EF4-FFF2-40B4-BE49-F238E27FC236}">
                <a16:creationId xmlns:a16="http://schemas.microsoft.com/office/drawing/2014/main" id="{33F41C95-2F75-5C4C-586C-C58863AD81E9}"/>
              </a:ext>
            </a:extLst>
          </p:cNvPr>
          <p:cNvPicPr>
            <a:picLocks noChangeAspect="1"/>
          </p:cNvPicPr>
          <p:nvPr/>
        </p:nvPicPr>
        <p:blipFill>
          <a:blip r:embed="rId5" cstate="print">
            <a:extLst>
              <a:ext uri="{28A0092B-C50C-407E-A947-70E740481C1C}">
                <a14:useLocalDpi xmlns:a14="http://schemas.microsoft.com/office/drawing/2010/main" val="0"/>
              </a:ext>
            </a:extLst>
          </a:blip>
          <a:srcRect l="37292" t="104" r="6167" b="104"/>
          <a:stretch>
            <a:fillRect/>
          </a:stretch>
        </p:blipFill>
        <p:spPr>
          <a:xfrm>
            <a:off x="6378448" y="14339"/>
            <a:ext cx="5813552" cy="6843661"/>
          </a:xfrm>
          <a:custGeom>
            <a:avLst/>
            <a:gdLst>
              <a:gd name="connsiteX0" fmla="*/ 0 w 4363517"/>
              <a:gd name="connsiteY0" fmla="*/ 0 h 6843661"/>
              <a:gd name="connsiteX1" fmla="*/ 4363517 w 4363517"/>
              <a:gd name="connsiteY1" fmla="*/ 0 h 6843661"/>
              <a:gd name="connsiteX2" fmla="*/ 4363517 w 4363517"/>
              <a:gd name="connsiteY2" fmla="*/ 6843661 h 6843661"/>
              <a:gd name="connsiteX3" fmla="*/ 0 w 4363517"/>
              <a:gd name="connsiteY3" fmla="*/ 6843661 h 6843661"/>
            </a:gdLst>
            <a:ahLst/>
            <a:cxnLst>
              <a:cxn ang="0">
                <a:pos x="connsiteX0" y="connsiteY0"/>
              </a:cxn>
              <a:cxn ang="0">
                <a:pos x="connsiteX1" y="connsiteY1"/>
              </a:cxn>
              <a:cxn ang="0">
                <a:pos x="connsiteX2" y="connsiteY2"/>
              </a:cxn>
              <a:cxn ang="0">
                <a:pos x="connsiteX3" y="connsiteY3"/>
              </a:cxn>
            </a:cxnLst>
            <a:rect l="l" t="t" r="r" b="b"/>
            <a:pathLst>
              <a:path w="4363517" h="6843661">
                <a:moveTo>
                  <a:pt x="0" y="0"/>
                </a:moveTo>
                <a:lnTo>
                  <a:pt x="4363517" y="0"/>
                </a:lnTo>
                <a:lnTo>
                  <a:pt x="4363517" y="6843661"/>
                </a:lnTo>
                <a:lnTo>
                  <a:pt x="0" y="6843661"/>
                </a:lnTo>
                <a:close/>
              </a:path>
            </a:pathLst>
          </a:custGeom>
        </p:spPr>
      </p:pic>
      <p:sp>
        <p:nvSpPr>
          <p:cNvPr id="7" name="Rectangle 6">
            <a:extLst>
              <a:ext uri="{FF2B5EF4-FFF2-40B4-BE49-F238E27FC236}">
                <a16:creationId xmlns:a16="http://schemas.microsoft.com/office/drawing/2014/main" id="{98A22C0D-35B9-70BF-0FD7-A0256430AC0B}"/>
              </a:ext>
            </a:extLst>
          </p:cNvPr>
          <p:cNvSpPr/>
          <p:nvPr/>
        </p:nvSpPr>
        <p:spPr>
          <a:xfrm>
            <a:off x="670560" y="1457195"/>
            <a:ext cx="5710429" cy="927659"/>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p>
            <a:pPr marL="0" marR="0" lvl="0" indent="0" algn="l" defTabSz="1625519" rtl="0" eaLnBrk="1" fontAlgn="auto" latinLnBrk="0" hangingPunct="1">
              <a:lnSpc>
                <a:spcPct val="100000"/>
              </a:lnSpc>
              <a:spcBef>
                <a:spcPts val="1067"/>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Georgia"/>
                <a:ea typeface="+mn-ea"/>
                <a:cs typeface="Calibri"/>
              </a:rPr>
              <a:t>Ask patient to say more about the nature and reason(s) to allow you to see the bigger picture in terms of</a:t>
            </a:r>
            <a:endParaRPr kumimoji="0" lang="en-US" sz="1800" b="0" i="0" u="none" strike="noStrike" kern="1200" cap="none" spc="0" normalizeH="0" baseline="0" noProof="0" dirty="0">
              <a:ln>
                <a:noFill/>
              </a:ln>
              <a:solidFill>
                <a:prstClr val="white"/>
              </a:solidFill>
              <a:effectLst/>
              <a:uLnTx/>
              <a:uFillTx/>
              <a:latin typeface="Calibri"/>
              <a:ea typeface="+mn-ea"/>
              <a:cs typeface="Calibri"/>
            </a:endParaRPr>
          </a:p>
        </p:txBody>
      </p:sp>
      <p:sp>
        <p:nvSpPr>
          <p:cNvPr id="9" name="Rectangle 8">
            <a:extLst>
              <a:ext uri="{FF2B5EF4-FFF2-40B4-BE49-F238E27FC236}">
                <a16:creationId xmlns:a16="http://schemas.microsoft.com/office/drawing/2014/main" id="{D1F843B8-ACB8-2503-3D50-0ADEC735822B}"/>
              </a:ext>
            </a:extLst>
          </p:cNvPr>
          <p:cNvSpPr/>
          <p:nvPr/>
        </p:nvSpPr>
        <p:spPr>
          <a:xfrm>
            <a:off x="988109" y="2492367"/>
            <a:ext cx="5107890" cy="3262110"/>
          </a:xfrm>
          <a:prstGeom prst="rect">
            <a:avLst/>
          </a:prstGeom>
          <a:noFill/>
          <a:ln>
            <a:noFill/>
          </a:ln>
        </p:spPr>
        <p:txBody>
          <a:bodyPr wrap="square" lIns="90011" tIns="45561" rIns="90011" bIns="45561" anchor="ctr">
            <a:spAutoFit/>
          </a:bodyPr>
          <a:lstStyle/>
          <a:p>
            <a:pPr marL="0" marR="0" lvl="0" indent="0" algn="l" defTabSz="1625519" rtl="0" eaLnBrk="1" fontAlgn="auto" latinLnBrk="0" hangingPunct="1">
              <a:lnSpc>
                <a:spcPct val="100000"/>
              </a:lnSpc>
              <a:spcBef>
                <a:spcPts val="0"/>
              </a:spcBef>
              <a:spcAft>
                <a:spcPts val="320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Phase and pattern of the problem</a:t>
            </a:r>
          </a:p>
          <a:p>
            <a:pPr marL="0" marR="0" lvl="0" indent="0" algn="l" defTabSz="1625519" rtl="0" eaLnBrk="1" fontAlgn="auto" latinLnBrk="0" hangingPunct="1">
              <a:lnSpc>
                <a:spcPct val="100000"/>
              </a:lnSpc>
              <a:spcBef>
                <a:spcPts val="0"/>
              </a:spcBef>
              <a:spcAft>
                <a:spcPts val="320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More detail about the reasons at an </a:t>
            </a:r>
            <a:br>
              <a:rPr kumimoji="0" lang="en-US" sz="18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br>
            <a:r>
              <a:rPr kumimoji="0" lang="en-US" sz="18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individual level</a:t>
            </a:r>
          </a:p>
          <a:p>
            <a:pPr marL="0" marR="0" lvl="0" indent="0" algn="l" defTabSz="1625519" rtl="0" eaLnBrk="1" fontAlgn="auto" latinLnBrk="0" hangingPunct="1">
              <a:lnSpc>
                <a:spcPct val="100000"/>
              </a:lnSpc>
              <a:spcBef>
                <a:spcPts val="0"/>
              </a:spcBef>
              <a:spcAft>
                <a:spcPts val="320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Patient’s level of motivation and readiness </a:t>
            </a:r>
            <a:br>
              <a:rPr kumimoji="0" lang="en-US" sz="18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br>
            <a:r>
              <a:rPr kumimoji="0" lang="en-US" sz="18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to change</a:t>
            </a:r>
          </a:p>
          <a:p>
            <a:pPr marL="0" marR="0" lvl="0" indent="0" algn="l" defTabSz="1625519" rtl="0" eaLnBrk="1" fontAlgn="auto" latinLnBrk="0" hangingPunct="1">
              <a:lnSpc>
                <a:spcPct val="100000"/>
              </a:lnSpc>
              <a:spcBef>
                <a:spcPts val="0"/>
              </a:spcBef>
              <a:spcAft>
                <a:spcPts val="320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The broader context </a:t>
            </a:r>
            <a:br>
              <a:rPr kumimoji="0" lang="en-US" sz="18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br>
            <a:r>
              <a:rPr kumimoji="0" lang="en-US" sz="18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(e.g. their social situation, etc.)</a:t>
            </a:r>
          </a:p>
        </p:txBody>
      </p:sp>
      <p:cxnSp>
        <p:nvCxnSpPr>
          <p:cNvPr id="10" name="Straight Connector 9">
            <a:extLst>
              <a:ext uri="{FF2B5EF4-FFF2-40B4-BE49-F238E27FC236}">
                <a16:creationId xmlns:a16="http://schemas.microsoft.com/office/drawing/2014/main" id="{E63EE43D-F4EF-6159-BAC5-2C37DA9C5DCF}"/>
              </a:ext>
            </a:extLst>
          </p:cNvPr>
          <p:cNvCxnSpPr>
            <a:cxnSpLocks/>
            <a:stCxn id="22" idx="4"/>
            <a:endCxn id="20" idx="0"/>
          </p:cNvCxnSpPr>
          <p:nvPr/>
        </p:nvCxnSpPr>
        <p:spPr>
          <a:xfrm>
            <a:off x="810891" y="2768549"/>
            <a:ext cx="0" cy="2418898"/>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AB3F19A2-8B2A-14A7-09C9-2D034C0DA280}"/>
              </a:ext>
            </a:extLst>
          </p:cNvPr>
          <p:cNvGrpSpPr/>
          <p:nvPr/>
        </p:nvGrpSpPr>
        <p:grpSpPr>
          <a:xfrm>
            <a:off x="670560" y="2534939"/>
            <a:ext cx="280661" cy="280657"/>
            <a:chOff x="439557" y="1731286"/>
            <a:chExt cx="175977" cy="175977"/>
          </a:xfrm>
        </p:grpSpPr>
        <p:sp>
          <p:nvSpPr>
            <p:cNvPr id="21" name="Oval 20">
              <a:extLst>
                <a:ext uri="{FF2B5EF4-FFF2-40B4-BE49-F238E27FC236}">
                  <a16:creationId xmlns:a16="http://schemas.microsoft.com/office/drawing/2014/main" id="{7925E268-F28B-35DF-2DEE-A12A2C420BC0}"/>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18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22" name="Oval 21">
              <a:extLst>
                <a:ext uri="{FF2B5EF4-FFF2-40B4-BE49-F238E27FC236}">
                  <a16:creationId xmlns:a16="http://schemas.microsoft.com/office/drawing/2014/main" id="{5BF6399A-FFE6-7C80-5040-9EF1FCCFD393}"/>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grpSp>
      <p:grpSp>
        <p:nvGrpSpPr>
          <p:cNvPr id="12" name="Group 11">
            <a:extLst>
              <a:ext uri="{FF2B5EF4-FFF2-40B4-BE49-F238E27FC236}">
                <a16:creationId xmlns:a16="http://schemas.microsoft.com/office/drawing/2014/main" id="{E27CED3E-1EA4-5A2C-4F94-7A0972106BF3}"/>
              </a:ext>
            </a:extLst>
          </p:cNvPr>
          <p:cNvGrpSpPr/>
          <p:nvPr/>
        </p:nvGrpSpPr>
        <p:grpSpPr>
          <a:xfrm>
            <a:off x="670560" y="5140401"/>
            <a:ext cx="280661" cy="280657"/>
            <a:chOff x="439557" y="1731286"/>
            <a:chExt cx="175977" cy="175977"/>
          </a:xfrm>
        </p:grpSpPr>
        <p:sp>
          <p:nvSpPr>
            <p:cNvPr id="19" name="Oval 18">
              <a:extLst>
                <a:ext uri="{FF2B5EF4-FFF2-40B4-BE49-F238E27FC236}">
                  <a16:creationId xmlns:a16="http://schemas.microsoft.com/office/drawing/2014/main" id="{8DD7EEB8-6B15-51BE-8997-2A91D16EA403}"/>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18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20" name="Oval 19">
              <a:extLst>
                <a:ext uri="{FF2B5EF4-FFF2-40B4-BE49-F238E27FC236}">
                  <a16:creationId xmlns:a16="http://schemas.microsoft.com/office/drawing/2014/main" id="{0F1BC2BF-4DEA-1FBF-152C-6CFB2E27EAFE}"/>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grpSp>
      <p:grpSp>
        <p:nvGrpSpPr>
          <p:cNvPr id="13" name="Group 12">
            <a:extLst>
              <a:ext uri="{FF2B5EF4-FFF2-40B4-BE49-F238E27FC236}">
                <a16:creationId xmlns:a16="http://schemas.microsoft.com/office/drawing/2014/main" id="{9B1C1A48-CC12-D3C5-0BCF-ED883790DE2A}"/>
              </a:ext>
            </a:extLst>
          </p:cNvPr>
          <p:cNvGrpSpPr/>
          <p:nvPr/>
        </p:nvGrpSpPr>
        <p:grpSpPr>
          <a:xfrm>
            <a:off x="670560" y="3246113"/>
            <a:ext cx="280661" cy="280657"/>
            <a:chOff x="439557" y="1731286"/>
            <a:chExt cx="175977" cy="175977"/>
          </a:xfrm>
        </p:grpSpPr>
        <p:sp>
          <p:nvSpPr>
            <p:cNvPr id="17" name="Oval 16">
              <a:extLst>
                <a:ext uri="{FF2B5EF4-FFF2-40B4-BE49-F238E27FC236}">
                  <a16:creationId xmlns:a16="http://schemas.microsoft.com/office/drawing/2014/main" id="{565A1550-FACE-7FDD-D3AE-932612C458D8}"/>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18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18" name="Oval 17">
              <a:extLst>
                <a:ext uri="{FF2B5EF4-FFF2-40B4-BE49-F238E27FC236}">
                  <a16:creationId xmlns:a16="http://schemas.microsoft.com/office/drawing/2014/main" id="{50BC6074-D855-CB45-1D77-0ED549D2F596}"/>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grpSp>
      <p:grpSp>
        <p:nvGrpSpPr>
          <p:cNvPr id="14" name="Group 13">
            <a:extLst>
              <a:ext uri="{FF2B5EF4-FFF2-40B4-BE49-F238E27FC236}">
                <a16:creationId xmlns:a16="http://schemas.microsoft.com/office/drawing/2014/main" id="{4A1F92A8-547E-1E4E-C4CF-5AF239EE25D0}"/>
              </a:ext>
            </a:extLst>
          </p:cNvPr>
          <p:cNvGrpSpPr/>
          <p:nvPr/>
        </p:nvGrpSpPr>
        <p:grpSpPr>
          <a:xfrm>
            <a:off x="670560" y="4172090"/>
            <a:ext cx="280661" cy="280657"/>
            <a:chOff x="439557" y="1731286"/>
            <a:chExt cx="175977" cy="175977"/>
          </a:xfrm>
        </p:grpSpPr>
        <p:sp>
          <p:nvSpPr>
            <p:cNvPr id="15" name="Oval 14">
              <a:extLst>
                <a:ext uri="{FF2B5EF4-FFF2-40B4-BE49-F238E27FC236}">
                  <a16:creationId xmlns:a16="http://schemas.microsoft.com/office/drawing/2014/main" id="{91C6D8CE-8D10-8E60-5923-12B5B70E522E}"/>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18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16" name="Oval 15">
              <a:extLst>
                <a:ext uri="{FF2B5EF4-FFF2-40B4-BE49-F238E27FC236}">
                  <a16:creationId xmlns:a16="http://schemas.microsoft.com/office/drawing/2014/main" id="{1D7CDF13-EEAE-B00C-A19F-766956468366}"/>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grpSp>
      <p:sp>
        <p:nvSpPr>
          <p:cNvPr id="8" name="TextBox 7">
            <a:extLst>
              <a:ext uri="{FF2B5EF4-FFF2-40B4-BE49-F238E27FC236}">
                <a16:creationId xmlns:a16="http://schemas.microsoft.com/office/drawing/2014/main" id="{19901AD0-CC65-90D7-389D-555310E6E034}"/>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dirty="0">
                <a:solidFill>
                  <a:srgbClr val="595959"/>
                </a:solidFill>
              </a:rPr>
              <a:t>GLO2329520</a:t>
            </a:r>
          </a:p>
        </p:txBody>
      </p:sp>
    </p:spTree>
    <p:extLst>
      <p:ext uri="{BB962C8B-B14F-4D97-AF65-F5344CB8AC3E}">
        <p14:creationId xmlns:p14="http://schemas.microsoft.com/office/powerpoint/2010/main" val="3528400480"/>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62A2E87B-1E04-E77D-51FD-9BA29AA5F941}"/>
              </a:ext>
            </a:extLst>
          </p:cNvPr>
          <p:cNvGraphicFramePr>
            <a:graphicFrameLocks noChangeAspect="1"/>
          </p:cNvGraphicFramePr>
          <p:nvPr>
            <p:custDataLst>
              <p:tags r:id="rId1"/>
            </p:custDataLst>
            <p:extLst>
              <p:ext uri="{D42A27DB-BD31-4B8C-83A1-F6EECF244321}">
                <p14:modId xmlns:p14="http://schemas.microsoft.com/office/powerpoint/2010/main" val="65220938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62A2E87B-1E04-E77D-51FD-9BA29AA5F941}"/>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55D952B9-59FD-6127-F59F-FEDFD66288B3}"/>
              </a:ext>
            </a:extLst>
          </p:cNvPr>
          <p:cNvSpPr>
            <a:spLocks noGrp="1"/>
          </p:cNvSpPr>
          <p:nvPr>
            <p:ph type="title"/>
          </p:nvPr>
        </p:nvSpPr>
        <p:spPr/>
        <p:txBody>
          <a:bodyPr vert="horz"/>
          <a:lstStyle/>
          <a:p>
            <a:r>
              <a:rPr lang="en-US" dirty="0"/>
              <a:t>Adherence support in the </a:t>
            </a:r>
            <a:br>
              <a:rPr lang="en-US" dirty="0"/>
            </a:br>
            <a:r>
              <a:rPr lang="en-US" dirty="0"/>
              <a:t>consultation: Basic steps</a:t>
            </a:r>
          </a:p>
        </p:txBody>
      </p:sp>
      <p:pic>
        <p:nvPicPr>
          <p:cNvPr id="6" name="Picture 5" descr="A child swinging on a swing&#10;&#10;Description automatically generated">
            <a:extLst>
              <a:ext uri="{FF2B5EF4-FFF2-40B4-BE49-F238E27FC236}">
                <a16:creationId xmlns:a16="http://schemas.microsoft.com/office/drawing/2014/main" id="{36B6E567-B97F-A413-CC1B-85486B92304A}"/>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8823" r="5785" b="1404"/>
          <a:stretch>
            <a:fillRect/>
          </a:stretch>
        </p:blipFill>
        <p:spPr>
          <a:xfrm>
            <a:off x="6377432" y="7172"/>
            <a:ext cx="5814568" cy="6850828"/>
          </a:xfrm>
          <a:custGeom>
            <a:avLst/>
            <a:gdLst>
              <a:gd name="connsiteX0" fmla="*/ 0 w 5229352"/>
              <a:gd name="connsiteY0" fmla="*/ 0 h 6843661"/>
              <a:gd name="connsiteX1" fmla="*/ 5229352 w 5229352"/>
              <a:gd name="connsiteY1" fmla="*/ 0 h 6843661"/>
              <a:gd name="connsiteX2" fmla="*/ 5229352 w 5229352"/>
              <a:gd name="connsiteY2" fmla="*/ 6843661 h 6843661"/>
              <a:gd name="connsiteX3" fmla="*/ 0 w 5229352"/>
              <a:gd name="connsiteY3" fmla="*/ 6843661 h 6843661"/>
            </a:gdLst>
            <a:ahLst/>
            <a:cxnLst>
              <a:cxn ang="0">
                <a:pos x="connsiteX0" y="connsiteY0"/>
              </a:cxn>
              <a:cxn ang="0">
                <a:pos x="connsiteX1" y="connsiteY1"/>
              </a:cxn>
              <a:cxn ang="0">
                <a:pos x="connsiteX2" y="connsiteY2"/>
              </a:cxn>
              <a:cxn ang="0">
                <a:pos x="connsiteX3" y="connsiteY3"/>
              </a:cxn>
            </a:cxnLst>
            <a:rect l="l" t="t" r="r" b="b"/>
            <a:pathLst>
              <a:path w="5229352" h="6843661">
                <a:moveTo>
                  <a:pt x="0" y="0"/>
                </a:moveTo>
                <a:lnTo>
                  <a:pt x="5229352" y="0"/>
                </a:lnTo>
                <a:lnTo>
                  <a:pt x="5229352" y="6843661"/>
                </a:lnTo>
                <a:lnTo>
                  <a:pt x="0" y="6843661"/>
                </a:lnTo>
                <a:close/>
              </a:path>
            </a:pathLst>
          </a:custGeom>
        </p:spPr>
      </p:pic>
      <p:sp>
        <p:nvSpPr>
          <p:cNvPr id="7" name="Rectangle 6">
            <a:extLst>
              <a:ext uri="{FF2B5EF4-FFF2-40B4-BE49-F238E27FC236}">
                <a16:creationId xmlns:a16="http://schemas.microsoft.com/office/drawing/2014/main" id="{D726347F-6E3B-0BF3-8526-63C93CA76348}"/>
              </a:ext>
            </a:extLst>
          </p:cNvPr>
          <p:cNvSpPr>
            <a:spLocks/>
          </p:cNvSpPr>
          <p:nvPr/>
        </p:nvSpPr>
        <p:spPr>
          <a:xfrm>
            <a:off x="670560" y="1419579"/>
            <a:ext cx="5491479" cy="553998"/>
          </a:xfrm>
          <a:prstGeom prst="rect">
            <a:avLst/>
          </a:prstGeom>
          <a:noFill/>
          <a:ln>
            <a:noFill/>
          </a:ln>
        </p:spPr>
        <p:txBody>
          <a:bodyPr wrap="square" lIns="0" tIns="0" rIns="0" bIns="0" anchor="t">
            <a:spAutoFit/>
          </a:bodyPr>
          <a:lstStyle/>
          <a:p>
            <a:pPr marL="0" marR="0" lvl="0" indent="0" algn="l" defTabSz="1625519" rtl="0" eaLnBrk="1" fontAlgn="auto" latinLnBrk="0" hangingPunct="1">
              <a:lnSpc>
                <a:spcPct val="100000"/>
              </a:lnSpc>
              <a:spcBef>
                <a:spcPts val="1067"/>
              </a:spcBef>
              <a:spcAft>
                <a:spcPts val="0"/>
              </a:spcAft>
              <a:buClrTx/>
              <a:buSzTx/>
              <a:buFontTx/>
              <a:buNone/>
              <a:tabLst/>
              <a:defRPr/>
            </a:pPr>
            <a:r>
              <a:rPr kumimoji="0" lang="en-US" sz="1800" b="0" i="0" u="none" strike="noStrike" kern="1200" cap="none" spc="0" normalizeH="0" baseline="0" noProof="0" dirty="0">
                <a:ln>
                  <a:noFill/>
                </a:ln>
                <a:solidFill>
                  <a:srgbClr val="009CDE"/>
                </a:solidFill>
                <a:effectLst/>
                <a:uLnTx/>
                <a:uFillTx/>
                <a:latin typeface="Georgia"/>
                <a:ea typeface="+mn-ea"/>
                <a:cs typeface="Calibri" panose="020F0502020204030204" pitchFamily="34" charset="0"/>
              </a:rPr>
              <a:t>Check patient’s understanding of treatment and, </a:t>
            </a:r>
            <a:br>
              <a:rPr kumimoji="0" lang="en-US" sz="1800" b="0" i="0" u="none" strike="noStrike" kern="1200" cap="none" spc="0" normalizeH="0" baseline="0" noProof="0" dirty="0">
                <a:ln>
                  <a:noFill/>
                </a:ln>
                <a:solidFill>
                  <a:srgbClr val="009CDE"/>
                </a:solidFill>
                <a:effectLst/>
                <a:uLnTx/>
                <a:uFillTx/>
                <a:latin typeface="Georgia"/>
                <a:ea typeface="+mn-ea"/>
                <a:cs typeface="Calibri" panose="020F0502020204030204" pitchFamily="34" charset="0"/>
              </a:rPr>
            </a:br>
            <a:r>
              <a:rPr kumimoji="0" lang="en-US" sz="1800" b="0" i="0" u="none" strike="noStrike" kern="1200" cap="none" spc="0" normalizeH="0" baseline="0" noProof="0" dirty="0">
                <a:ln>
                  <a:noFill/>
                </a:ln>
                <a:solidFill>
                  <a:srgbClr val="009CDE"/>
                </a:solidFill>
                <a:effectLst/>
                <a:uLnTx/>
                <a:uFillTx/>
                <a:latin typeface="Georgia"/>
                <a:ea typeface="+mn-ea"/>
                <a:cs typeface="Calibri" panose="020F0502020204030204" pitchFamily="34" charset="0"/>
              </a:rPr>
              <a:t>if necessary</a:t>
            </a:r>
          </a:p>
        </p:txBody>
      </p:sp>
      <p:grpSp>
        <p:nvGrpSpPr>
          <p:cNvPr id="17" name="Group 16">
            <a:extLst>
              <a:ext uri="{FF2B5EF4-FFF2-40B4-BE49-F238E27FC236}">
                <a16:creationId xmlns:a16="http://schemas.microsoft.com/office/drawing/2014/main" id="{D60FFBAE-02F3-1FD1-962B-E96FC11ED8AD}"/>
              </a:ext>
            </a:extLst>
          </p:cNvPr>
          <p:cNvGrpSpPr/>
          <p:nvPr/>
        </p:nvGrpSpPr>
        <p:grpSpPr>
          <a:xfrm>
            <a:off x="670560" y="2178430"/>
            <a:ext cx="5492114" cy="3639520"/>
            <a:chOff x="670560" y="1942704"/>
            <a:chExt cx="5492114" cy="3874333"/>
          </a:xfrm>
        </p:grpSpPr>
        <p:cxnSp>
          <p:nvCxnSpPr>
            <p:cNvPr id="8" name="Straight Connector 7">
              <a:extLst>
                <a:ext uri="{FF2B5EF4-FFF2-40B4-BE49-F238E27FC236}">
                  <a16:creationId xmlns:a16="http://schemas.microsoft.com/office/drawing/2014/main" id="{87C41926-3E48-05C3-E706-66F710081F1D}"/>
                </a:ext>
              </a:extLst>
            </p:cNvPr>
            <p:cNvCxnSpPr>
              <a:cxnSpLocks/>
            </p:cNvCxnSpPr>
            <p:nvPr/>
          </p:nvCxnSpPr>
          <p:spPr>
            <a:xfrm>
              <a:off x="671195" y="2726733"/>
              <a:ext cx="5491479"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B87726B0-609F-C57D-6E50-EBADEC5DF8A4}"/>
                </a:ext>
              </a:extLst>
            </p:cNvPr>
            <p:cNvCxnSpPr>
              <a:cxnSpLocks/>
            </p:cNvCxnSpPr>
            <p:nvPr/>
          </p:nvCxnSpPr>
          <p:spPr>
            <a:xfrm>
              <a:off x="670560" y="3379992"/>
              <a:ext cx="5491479"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EE80A8EF-D403-BC08-AF9B-9F831EE6083D}"/>
                </a:ext>
              </a:extLst>
            </p:cNvPr>
            <p:cNvCxnSpPr>
              <a:cxnSpLocks/>
            </p:cNvCxnSpPr>
            <p:nvPr/>
          </p:nvCxnSpPr>
          <p:spPr>
            <a:xfrm>
              <a:off x="670560" y="4358307"/>
              <a:ext cx="5491479"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B26095B0-90CD-174A-BD1A-E539447253FF}"/>
                </a:ext>
              </a:extLst>
            </p:cNvPr>
            <p:cNvCxnSpPr>
              <a:cxnSpLocks/>
            </p:cNvCxnSpPr>
            <p:nvPr/>
          </p:nvCxnSpPr>
          <p:spPr>
            <a:xfrm>
              <a:off x="670560" y="5342971"/>
              <a:ext cx="5491479"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12" name="Rectangle 11">
              <a:extLst>
                <a:ext uri="{FF2B5EF4-FFF2-40B4-BE49-F238E27FC236}">
                  <a16:creationId xmlns:a16="http://schemas.microsoft.com/office/drawing/2014/main" id="{8CF98CC8-42E5-2699-D993-1BA6D7DB89C2}"/>
                </a:ext>
              </a:extLst>
            </p:cNvPr>
            <p:cNvSpPr>
              <a:spLocks/>
            </p:cNvSpPr>
            <p:nvPr/>
          </p:nvSpPr>
          <p:spPr>
            <a:xfrm>
              <a:off x="670560" y="1942704"/>
              <a:ext cx="5491479" cy="589741"/>
            </a:xfrm>
            <a:prstGeom prst="rect">
              <a:avLst/>
            </a:prstGeom>
            <a:noFill/>
            <a:ln>
              <a:noFill/>
            </a:ln>
          </p:spPr>
          <p:txBody>
            <a:bodyPr wrap="square" lIns="0" tIns="0" rIns="0" bIns="0" anchor="ctr">
              <a:spAutoFit/>
            </a:bodyPr>
            <a:lstStyle/>
            <a:p>
              <a:pPr marL="0" marR="0" lvl="0" indent="0" algn="l" defTabSz="1625519" rtl="0" eaLnBrk="1" fontAlgn="auto" latinLnBrk="0" hangingPunct="1">
                <a:lnSpc>
                  <a:spcPct val="100000"/>
                </a:lnSpc>
                <a:spcBef>
                  <a:spcPts val="0"/>
                </a:spcBef>
                <a:spcAft>
                  <a:spcPts val="200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Georgia" panose="02040502050405020303" pitchFamily="18" charset="0"/>
                  <a:ea typeface="+mn-ea"/>
                  <a:cs typeface="Calibri" panose="020F0502020204030204" pitchFamily="34" charset="0"/>
                </a:rPr>
                <a:t>Provide clear rationale for </a:t>
              </a:r>
              <a:r>
                <a:rPr kumimoji="0" lang="en-US" sz="1800" b="1" i="0" u="none" strike="noStrike" kern="1200" cap="none" spc="0" normalizeH="0" baseline="0" noProof="0" dirty="0">
                  <a:ln>
                    <a:noFill/>
                  </a:ln>
                  <a:solidFill>
                    <a:srgbClr val="000000"/>
                  </a:solidFill>
                  <a:effectLst/>
                  <a:uLnTx/>
                  <a:uFillTx/>
                  <a:latin typeface="Georgia" panose="02040502050405020303" pitchFamily="18" charset="0"/>
                  <a:ea typeface="+mn-ea"/>
                  <a:cs typeface="Calibri" panose="020F0502020204030204" pitchFamily="34" charset="0"/>
                </a:rPr>
                <a:t>necessity</a:t>
              </a:r>
              <a:r>
                <a:rPr kumimoji="0" lang="en-US" sz="1800" b="0" i="0" u="none" strike="noStrike" kern="1200" cap="none" spc="0" normalizeH="0" baseline="0" noProof="0" dirty="0">
                  <a:ln>
                    <a:noFill/>
                  </a:ln>
                  <a:solidFill>
                    <a:srgbClr val="000000"/>
                  </a:solidFill>
                  <a:effectLst/>
                  <a:uLnTx/>
                  <a:uFillTx/>
                  <a:latin typeface="Georgia" panose="02040502050405020303" pitchFamily="18" charset="0"/>
                  <a:ea typeface="+mn-ea"/>
                  <a:cs typeface="Calibri" panose="020F0502020204030204" pitchFamily="34" charset="0"/>
                </a:rPr>
                <a:t> </a:t>
              </a:r>
              <a:br>
                <a:rPr kumimoji="0" lang="en-US" sz="1800" b="0" i="0" u="none" strike="noStrike" kern="1200" cap="none" spc="0" normalizeH="0" baseline="0" noProof="0" dirty="0">
                  <a:ln>
                    <a:noFill/>
                  </a:ln>
                  <a:solidFill>
                    <a:srgbClr val="000000"/>
                  </a:solidFill>
                  <a:effectLst/>
                  <a:uLnTx/>
                  <a:uFillTx/>
                  <a:latin typeface="Georgia" panose="02040502050405020303" pitchFamily="18" charset="0"/>
                  <a:ea typeface="+mn-ea"/>
                  <a:cs typeface="Calibri" panose="020F0502020204030204" pitchFamily="34" charset="0"/>
                </a:rPr>
              </a:br>
              <a:r>
                <a:rPr kumimoji="0" lang="en-US" sz="1800" b="0" i="0" u="none" strike="noStrike" kern="1200" cap="none" spc="0" normalizeH="0" baseline="0" noProof="0" dirty="0">
                  <a:ln>
                    <a:noFill/>
                  </a:ln>
                  <a:solidFill>
                    <a:srgbClr val="000000"/>
                  </a:solidFill>
                  <a:effectLst/>
                  <a:uLnTx/>
                  <a:uFillTx/>
                  <a:latin typeface="Georgia" panose="02040502050405020303" pitchFamily="18" charset="0"/>
                  <a:ea typeface="+mn-ea"/>
                  <a:cs typeface="Calibri" panose="020F0502020204030204" pitchFamily="34" charset="0"/>
                </a:rPr>
                <a:t>of treatment</a:t>
              </a:r>
            </a:p>
          </p:txBody>
        </p:sp>
        <p:sp>
          <p:nvSpPr>
            <p:cNvPr id="13" name="Rectangle 12">
              <a:extLst>
                <a:ext uri="{FF2B5EF4-FFF2-40B4-BE49-F238E27FC236}">
                  <a16:creationId xmlns:a16="http://schemas.microsoft.com/office/drawing/2014/main" id="{A79405E7-F7A8-4E77-9407-1085DA809F0A}"/>
                </a:ext>
              </a:extLst>
            </p:cNvPr>
            <p:cNvSpPr>
              <a:spLocks/>
            </p:cNvSpPr>
            <p:nvPr/>
          </p:nvSpPr>
          <p:spPr>
            <a:xfrm>
              <a:off x="670560" y="2905926"/>
              <a:ext cx="5491479" cy="294870"/>
            </a:xfrm>
            <a:prstGeom prst="rect">
              <a:avLst/>
            </a:prstGeom>
            <a:noFill/>
            <a:ln>
              <a:noFill/>
            </a:ln>
          </p:spPr>
          <p:txBody>
            <a:bodyPr wrap="square" lIns="0" tIns="0" rIns="0" bIns="0" anchor="ctr">
              <a:spAutoFit/>
            </a:bodyPr>
            <a:lstStyle/>
            <a:p>
              <a:pPr marL="0" marR="0" lvl="0" indent="0" algn="l" defTabSz="1625519" rtl="0" eaLnBrk="1" fontAlgn="auto" latinLnBrk="0" hangingPunct="1">
                <a:lnSpc>
                  <a:spcPct val="100000"/>
                </a:lnSpc>
                <a:spcBef>
                  <a:spcPts val="0"/>
                </a:spcBef>
                <a:spcAft>
                  <a:spcPts val="200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Georgia" panose="02040502050405020303" pitchFamily="18" charset="0"/>
                  <a:ea typeface="+mn-ea"/>
                  <a:cs typeface="Calibri" panose="020F0502020204030204" pitchFamily="34" charset="0"/>
                </a:rPr>
                <a:t>Elicit and address </a:t>
              </a:r>
              <a:r>
                <a:rPr kumimoji="0" lang="en-US" sz="1800" b="1" i="0" u="none" strike="noStrike" kern="1200" cap="none" spc="0" normalizeH="0" baseline="0" noProof="0" dirty="0">
                  <a:ln>
                    <a:noFill/>
                  </a:ln>
                  <a:solidFill>
                    <a:srgbClr val="000000"/>
                  </a:solidFill>
                  <a:effectLst/>
                  <a:uLnTx/>
                  <a:uFillTx/>
                  <a:latin typeface="Georgia" panose="02040502050405020303" pitchFamily="18" charset="0"/>
                  <a:ea typeface="+mn-ea"/>
                  <a:cs typeface="Calibri" panose="020F0502020204030204" pitchFamily="34" charset="0"/>
                </a:rPr>
                <a:t>concerns</a:t>
              </a:r>
            </a:p>
          </p:txBody>
        </p:sp>
        <p:sp>
          <p:nvSpPr>
            <p:cNvPr id="14" name="Rectangle 13">
              <a:extLst>
                <a:ext uri="{FF2B5EF4-FFF2-40B4-BE49-F238E27FC236}">
                  <a16:creationId xmlns:a16="http://schemas.microsoft.com/office/drawing/2014/main" id="{0CDB4811-EA7D-76B5-5ADD-55B2D4530871}"/>
                </a:ext>
              </a:extLst>
            </p:cNvPr>
            <p:cNvSpPr>
              <a:spLocks/>
            </p:cNvSpPr>
            <p:nvPr/>
          </p:nvSpPr>
          <p:spPr>
            <a:xfrm>
              <a:off x="670560" y="3574278"/>
              <a:ext cx="5491479" cy="589741"/>
            </a:xfrm>
            <a:prstGeom prst="rect">
              <a:avLst/>
            </a:prstGeom>
            <a:noFill/>
            <a:ln>
              <a:noFill/>
            </a:ln>
          </p:spPr>
          <p:txBody>
            <a:bodyPr wrap="square" lIns="0" tIns="0" rIns="0" bIns="0" anchor="ctr">
              <a:spAutoFit/>
            </a:bodyPr>
            <a:lstStyle/>
            <a:p>
              <a:pPr marL="0" marR="0" lvl="0" indent="0" algn="l" defTabSz="1625519" rtl="0" eaLnBrk="1" fontAlgn="auto" latinLnBrk="0" hangingPunct="1">
                <a:lnSpc>
                  <a:spcPct val="100000"/>
                </a:lnSpc>
                <a:spcBef>
                  <a:spcPts val="0"/>
                </a:spcBef>
                <a:spcAft>
                  <a:spcPts val="200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Georgia" panose="02040502050405020303" pitchFamily="18" charset="0"/>
                  <a:ea typeface="+mn-ea"/>
                  <a:cs typeface="Calibri" panose="020F0502020204030204" pitchFamily="34" charset="0"/>
                </a:rPr>
                <a:t>Agree practical plan for how, where and when to </a:t>
              </a:r>
              <a:br>
                <a:rPr kumimoji="0" lang="en-US" sz="1800" b="0" i="0" u="none" strike="noStrike" kern="1200" cap="none" spc="0" normalizeH="0" baseline="0" noProof="0" dirty="0">
                  <a:ln>
                    <a:noFill/>
                  </a:ln>
                  <a:solidFill>
                    <a:srgbClr val="000000"/>
                  </a:solidFill>
                  <a:effectLst/>
                  <a:uLnTx/>
                  <a:uFillTx/>
                  <a:latin typeface="Georgia" panose="02040502050405020303" pitchFamily="18" charset="0"/>
                  <a:ea typeface="+mn-ea"/>
                  <a:cs typeface="Calibri" panose="020F0502020204030204" pitchFamily="34" charset="0"/>
                </a:rPr>
              </a:br>
              <a:r>
                <a:rPr kumimoji="0" lang="en-US" sz="1800" b="0" i="0" u="none" strike="noStrike" kern="1200" cap="none" spc="0" normalizeH="0" baseline="0" noProof="0" dirty="0">
                  <a:ln>
                    <a:noFill/>
                  </a:ln>
                  <a:solidFill>
                    <a:srgbClr val="000000"/>
                  </a:solidFill>
                  <a:effectLst/>
                  <a:uLnTx/>
                  <a:uFillTx/>
                  <a:latin typeface="Georgia" panose="02040502050405020303" pitchFamily="18" charset="0"/>
                  <a:ea typeface="+mn-ea"/>
                  <a:cs typeface="Calibri" panose="020F0502020204030204" pitchFamily="34" charset="0"/>
                </a:rPr>
                <a:t>take treatment</a:t>
              </a:r>
            </a:p>
          </p:txBody>
        </p:sp>
        <p:sp>
          <p:nvSpPr>
            <p:cNvPr id="15" name="Rectangle 14">
              <a:extLst>
                <a:ext uri="{FF2B5EF4-FFF2-40B4-BE49-F238E27FC236}">
                  <a16:creationId xmlns:a16="http://schemas.microsoft.com/office/drawing/2014/main" id="{AD6D7CEC-C726-E7C2-A8E7-2661066C1638}"/>
                </a:ext>
              </a:extLst>
            </p:cNvPr>
            <p:cNvSpPr>
              <a:spLocks/>
            </p:cNvSpPr>
            <p:nvPr/>
          </p:nvSpPr>
          <p:spPr>
            <a:xfrm>
              <a:off x="670560" y="4555769"/>
              <a:ext cx="5491479" cy="589741"/>
            </a:xfrm>
            <a:prstGeom prst="rect">
              <a:avLst/>
            </a:prstGeom>
            <a:noFill/>
            <a:ln>
              <a:noFill/>
            </a:ln>
          </p:spPr>
          <p:txBody>
            <a:bodyPr wrap="square" lIns="0" tIns="0" rIns="0" bIns="0" anchor="ctr">
              <a:spAutoFit/>
            </a:bodyPr>
            <a:lstStyle/>
            <a:p>
              <a:pPr marL="0" marR="0" lvl="0" indent="0" algn="l" defTabSz="1625519" rtl="0" eaLnBrk="1" fontAlgn="auto" latinLnBrk="0" hangingPunct="1">
                <a:lnSpc>
                  <a:spcPct val="100000"/>
                </a:lnSpc>
                <a:spcBef>
                  <a:spcPts val="0"/>
                </a:spcBef>
                <a:spcAft>
                  <a:spcPts val="200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Georgia" panose="02040502050405020303" pitchFamily="18" charset="0"/>
                  <a:ea typeface="+mn-ea"/>
                  <a:cs typeface="Calibri" panose="020F0502020204030204" pitchFamily="34" charset="0"/>
                </a:rPr>
                <a:t>Identify any possible barriers &amp; problem solve these collaboratively</a:t>
              </a:r>
            </a:p>
          </p:txBody>
        </p:sp>
        <p:sp>
          <p:nvSpPr>
            <p:cNvPr id="16" name="Rectangle 15">
              <a:extLst>
                <a:ext uri="{FF2B5EF4-FFF2-40B4-BE49-F238E27FC236}">
                  <a16:creationId xmlns:a16="http://schemas.microsoft.com/office/drawing/2014/main" id="{B2B957C3-78A6-743A-15A3-D7D8F2D7A7F2}"/>
                </a:ext>
              </a:extLst>
            </p:cNvPr>
            <p:cNvSpPr>
              <a:spLocks/>
            </p:cNvSpPr>
            <p:nvPr/>
          </p:nvSpPr>
          <p:spPr>
            <a:xfrm>
              <a:off x="670560" y="5522167"/>
              <a:ext cx="5491479" cy="294870"/>
            </a:xfrm>
            <a:prstGeom prst="rect">
              <a:avLst/>
            </a:prstGeom>
            <a:noFill/>
            <a:ln>
              <a:noFill/>
            </a:ln>
          </p:spPr>
          <p:txBody>
            <a:bodyPr wrap="square" lIns="0" tIns="0" rIns="0" bIns="0" anchor="ctr">
              <a:spAutoFit/>
            </a:bodyPr>
            <a:lstStyle/>
            <a:p>
              <a:pPr marL="0" marR="0" lvl="0" indent="0" algn="l" defTabSz="1625519" rtl="0" eaLnBrk="1" fontAlgn="auto" latinLnBrk="0" hangingPunct="1">
                <a:lnSpc>
                  <a:spcPct val="100000"/>
                </a:lnSpc>
                <a:spcBef>
                  <a:spcPts val="0"/>
                </a:spcBef>
                <a:spcAft>
                  <a:spcPts val="200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Georgia" panose="02040502050405020303" pitchFamily="18" charset="0"/>
                  <a:ea typeface="+mn-ea"/>
                  <a:cs typeface="Calibri" panose="020F0502020204030204" pitchFamily="34" charset="0"/>
                </a:rPr>
                <a:t>Follow up to assess outcome</a:t>
              </a:r>
            </a:p>
          </p:txBody>
        </p:sp>
      </p:grpSp>
      <p:sp>
        <p:nvSpPr>
          <p:cNvPr id="18" name="TextBox 17">
            <a:extLst>
              <a:ext uri="{FF2B5EF4-FFF2-40B4-BE49-F238E27FC236}">
                <a16:creationId xmlns:a16="http://schemas.microsoft.com/office/drawing/2014/main" id="{FA0A30B5-00A8-38E4-CB75-B3880216E7C8}"/>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dirty="0">
                <a:solidFill>
                  <a:schemeClr val="bg1"/>
                </a:solidFill>
              </a:rPr>
              <a:t>GLO2329520</a:t>
            </a:r>
          </a:p>
        </p:txBody>
      </p:sp>
    </p:spTree>
    <p:extLst>
      <p:ext uri="{BB962C8B-B14F-4D97-AF65-F5344CB8AC3E}">
        <p14:creationId xmlns:p14="http://schemas.microsoft.com/office/powerpoint/2010/main" val="2298843053"/>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641B2227-6B8D-3D46-6C55-08282BCD46B7}"/>
              </a:ext>
            </a:extLst>
          </p:cNvPr>
          <p:cNvGraphicFramePr>
            <a:graphicFrameLocks noChangeAspect="1"/>
          </p:cNvGraphicFramePr>
          <p:nvPr>
            <p:custDataLst>
              <p:tags r:id="rId1"/>
            </p:custDataLst>
            <p:extLst>
              <p:ext uri="{D42A27DB-BD31-4B8C-83A1-F6EECF244321}">
                <p14:modId xmlns:p14="http://schemas.microsoft.com/office/powerpoint/2010/main" val="202812914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4" progId="TCLayout.ActiveDocument.1">
                  <p:embed/>
                </p:oleObj>
              </mc:Choice>
              <mc:Fallback>
                <p:oleObj name="think-cell Slide" r:id="rId4" imgW="395" imgH="394" progId="TCLayout.ActiveDocument.1">
                  <p:embed/>
                  <p:pic>
                    <p:nvPicPr>
                      <p:cNvPr id="5" name="think-cell data - do not delete" hidden="1">
                        <a:extLst>
                          <a:ext uri="{FF2B5EF4-FFF2-40B4-BE49-F238E27FC236}">
                            <a16:creationId xmlns:a16="http://schemas.microsoft.com/office/drawing/2014/main" id="{641B2227-6B8D-3D46-6C55-08282BCD46B7}"/>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AC0D9B80-90C2-CE17-92EA-D4909D54D1BB}"/>
              </a:ext>
            </a:extLst>
          </p:cNvPr>
          <p:cNvSpPr>
            <a:spLocks noGrp="1"/>
          </p:cNvSpPr>
          <p:nvPr>
            <p:ph type="title"/>
          </p:nvPr>
        </p:nvSpPr>
        <p:spPr>
          <a:xfrm>
            <a:off x="6551552" y="355600"/>
            <a:ext cx="4873368" cy="892432"/>
          </a:xfrm>
        </p:spPr>
        <p:txBody>
          <a:bodyPr vert="horz"/>
          <a:lstStyle/>
          <a:p>
            <a:r>
              <a:rPr lang="en-IN" dirty="0"/>
              <a:t>Adherence often goes unrecognized </a:t>
            </a:r>
            <a:endParaRPr lang="en-US" dirty="0"/>
          </a:p>
        </p:txBody>
      </p:sp>
      <p:pic>
        <p:nvPicPr>
          <p:cNvPr id="6" name="Picture Placeholder 21">
            <a:extLst>
              <a:ext uri="{FF2B5EF4-FFF2-40B4-BE49-F238E27FC236}">
                <a16:creationId xmlns:a16="http://schemas.microsoft.com/office/drawing/2014/main" id="{ED04E2E2-B080-E888-F008-E32FA6D88473}"/>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780" t="1392"/>
          <a:stretch>
            <a:fillRect/>
          </a:stretch>
        </p:blipFill>
        <p:spPr>
          <a:xfrm>
            <a:off x="0" y="0"/>
            <a:ext cx="5789042" cy="6858000"/>
          </a:xfrm>
          <a:prstGeom prst="rect">
            <a:avLst/>
          </a:prstGeom>
        </p:spPr>
      </p:pic>
      <p:sp>
        <p:nvSpPr>
          <p:cNvPr id="10" name="Content Placeholder 26">
            <a:extLst>
              <a:ext uri="{FF2B5EF4-FFF2-40B4-BE49-F238E27FC236}">
                <a16:creationId xmlns:a16="http://schemas.microsoft.com/office/drawing/2014/main" id="{00AB8765-3736-82C8-24D7-867E6DE39B97}"/>
              </a:ext>
            </a:extLst>
          </p:cNvPr>
          <p:cNvSpPr txBox="1">
            <a:spLocks/>
          </p:cNvSpPr>
          <p:nvPr/>
        </p:nvSpPr>
        <p:spPr>
          <a:xfrm>
            <a:off x="6550534" y="1615446"/>
            <a:ext cx="5069965" cy="2951879"/>
          </a:xfrm>
          <a:prstGeom prst="rect">
            <a:avLst/>
          </a:prstGeom>
        </p:spPr>
        <p:txBody>
          <a:bodyPr lIns="0" tIns="0" rIns="0" bIns="0"/>
          <a:lstStyle>
            <a:lvl1pPr marL="0" indent="0" algn="l" defTabSz="1219170" rtl="0" eaLnBrk="1" latinLnBrk="0" hangingPunct="1">
              <a:lnSpc>
                <a:spcPct val="100000"/>
              </a:lnSpc>
              <a:spcBef>
                <a:spcPts val="800"/>
              </a:spcBef>
              <a:buFont typeface="Arial" panose="020B0604020202020204" pitchFamily="34" charset="0"/>
              <a:buNone/>
              <a:defRPr sz="2133" b="0" kern="1200">
                <a:solidFill>
                  <a:schemeClr val="tx1"/>
                </a:solidFill>
                <a:latin typeface="+mj-lt"/>
                <a:ea typeface="+mn-ea"/>
                <a:cs typeface="Calibri" panose="020F0502020204030204" pitchFamily="34" charset="0"/>
              </a:defRPr>
            </a:lvl1pPr>
            <a:lvl2pPr marL="226478" indent="-226478" algn="l" defTabSz="1219170" rtl="0" eaLnBrk="1" latinLnBrk="0" hangingPunct="1">
              <a:lnSpc>
                <a:spcPct val="100000"/>
              </a:lnSpc>
              <a:spcBef>
                <a:spcPts val="800"/>
              </a:spcBef>
              <a:buFont typeface="Arial" panose="020B0604020202020204" pitchFamily="34" charset="0"/>
              <a:buChar char="•"/>
              <a:defRPr sz="1867" b="0" kern="1200">
                <a:solidFill>
                  <a:schemeClr val="tx1"/>
                </a:solidFill>
                <a:latin typeface="+mj-lt"/>
                <a:ea typeface="+mn-ea"/>
                <a:cs typeface="+mn-cs"/>
              </a:defRPr>
            </a:lvl2pPr>
            <a:lvl3pPr marL="533387" indent="-228594" algn="l" defTabSz="1219170" rtl="0" eaLnBrk="1" latinLnBrk="0" hangingPunct="1">
              <a:lnSpc>
                <a:spcPct val="100000"/>
              </a:lnSpc>
              <a:spcBef>
                <a:spcPts val="800"/>
              </a:spcBef>
              <a:buFont typeface="Arial" panose="020B0604020202020204" pitchFamily="34" charset="0"/>
              <a:buChar char="–"/>
              <a:defRPr sz="1600" b="0" kern="1200">
                <a:solidFill>
                  <a:schemeClr val="tx1"/>
                </a:solidFill>
                <a:latin typeface="+mj-lt"/>
                <a:ea typeface="+mn-ea"/>
                <a:cs typeface="+mn-cs"/>
              </a:defRPr>
            </a:lvl3pPr>
            <a:lvl4pPr marL="768331" indent="-226478" algn="l" defTabSz="1219170" rtl="0" eaLnBrk="1" latinLnBrk="0" hangingPunct="1">
              <a:lnSpc>
                <a:spcPct val="100000"/>
              </a:lnSpc>
              <a:spcBef>
                <a:spcPts val="800"/>
              </a:spcBef>
              <a:buFont typeface="Arial" panose="020B0604020202020204" pitchFamily="34" charset="0"/>
              <a:buChar char="•"/>
              <a:defRPr sz="1467" b="0" kern="1200">
                <a:solidFill>
                  <a:schemeClr val="tx1"/>
                </a:solidFill>
                <a:latin typeface="+mj-lt"/>
                <a:ea typeface="+mn-ea"/>
                <a:cs typeface="+mn-cs"/>
              </a:defRPr>
            </a:lvl4pPr>
            <a:lvl5pPr marL="992693" indent="-228594" algn="l" defTabSz="1219170" rtl="0" eaLnBrk="1" latinLnBrk="0" hangingPunct="1">
              <a:lnSpc>
                <a:spcPct val="100000"/>
              </a:lnSpc>
              <a:spcBef>
                <a:spcPts val="800"/>
              </a:spcBef>
              <a:buFont typeface="Arial" panose="020B0604020202020204" pitchFamily="34" charset="0"/>
              <a:buChar char="»"/>
              <a:defRPr sz="1467" b="0" kern="1200">
                <a:solidFill>
                  <a:schemeClr val="tx1"/>
                </a:solidFill>
                <a:latin typeface="+mj-lt"/>
                <a:ea typeface="+mn-ea"/>
                <a:cs typeface="+mn-cs"/>
              </a:defRPr>
            </a:lvl5pPr>
            <a:lvl6pPr marL="335271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a:lstStyle>
          <a:p>
            <a:pPr marL="0" marR="0" lvl="0" indent="0" algn="l" defTabSz="609570" rtl="0" eaLnBrk="1" fontAlgn="auto" latinLnBrk="0" hangingPunct="1">
              <a:lnSpc>
                <a:spcPct val="100000"/>
              </a:lnSpc>
              <a:spcBef>
                <a:spcPts val="400"/>
              </a:spcBef>
              <a:spcAft>
                <a:spcPts val="400"/>
              </a:spcAft>
              <a:buClr>
                <a:prstClr val="black">
                  <a:lumMod val="75000"/>
                  <a:lumOff val="25000"/>
                </a:prstClr>
              </a:buClr>
              <a:buSzPts val="1800"/>
              <a:buFont typeface="Arial" panose="020B0604020202020204" pitchFamily="34" charset="0"/>
              <a:buNone/>
              <a:tabLst/>
              <a:defRPr/>
            </a:pPr>
            <a:r>
              <a:rPr kumimoji="0" lang="en-US" sz="2000" b="0" i="0" u="none" strike="noStrike" kern="1200" cap="none" spc="0" normalizeH="0" baseline="0" noProof="0" dirty="0">
                <a:ln>
                  <a:noFill/>
                </a:ln>
                <a:solidFill>
                  <a:srgbClr val="009CDE"/>
                </a:solidFill>
                <a:effectLst/>
                <a:uLnTx/>
                <a:uFillTx/>
                <a:latin typeface="Georgia"/>
                <a:ea typeface="Arial"/>
                <a:cs typeface="Calibri" panose="020F0502020204030204" pitchFamily="34" charset="0"/>
                <a:sym typeface="Arial"/>
              </a:rPr>
              <a:t>Most providers think patients follow our excellent healthcare advice, but they don’t! </a:t>
            </a:r>
          </a:p>
          <a:p>
            <a:pPr marL="231642" marR="0" lvl="0" indent="-231642" algn="l" defTabSz="609570" rtl="0" eaLnBrk="1" fontAlgn="auto" latinLnBrk="0" hangingPunct="1">
              <a:lnSpc>
                <a:spcPct val="100000"/>
              </a:lnSpc>
              <a:spcBef>
                <a:spcPts val="400"/>
              </a:spcBef>
              <a:spcAft>
                <a:spcPts val="400"/>
              </a:spcAft>
              <a:buClr>
                <a:prstClr val="black">
                  <a:lumMod val="75000"/>
                  <a:lumOff val="25000"/>
                </a:prstClr>
              </a:buClr>
              <a:buSzPts val="1800"/>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Georgia"/>
                <a:ea typeface="Arial"/>
                <a:cs typeface="Calibri" panose="020F0502020204030204" pitchFamily="34" charset="0"/>
                <a:sym typeface="Arial"/>
              </a:rPr>
              <a:t>Why we think our patients adhere: </a:t>
            </a:r>
          </a:p>
          <a:p>
            <a:pPr marL="231642" marR="0" lvl="0" indent="-231642" algn="l" defTabSz="609570" rtl="0" eaLnBrk="1" fontAlgn="auto" latinLnBrk="0" hangingPunct="1">
              <a:lnSpc>
                <a:spcPct val="100000"/>
              </a:lnSpc>
              <a:spcBef>
                <a:spcPts val="400"/>
              </a:spcBef>
              <a:spcAft>
                <a:spcPts val="400"/>
              </a:spcAft>
              <a:buClr>
                <a:prstClr val="black">
                  <a:lumMod val="75000"/>
                  <a:lumOff val="25000"/>
                </a:prstClr>
              </a:buClr>
              <a:buSzPts val="1800"/>
              <a:buFont typeface="Arial" panose="020B0604020202020204" pitchFamily="34" charset="0"/>
              <a:buChar char="•"/>
              <a:tabLst/>
              <a:defRPr/>
            </a:pPr>
            <a:r>
              <a:rPr kumimoji="0" lang="en-US" sz="20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Optimistic bias</a:t>
            </a:r>
            <a:r>
              <a:rPr kumimoji="0" lang="en-US" sz="2000" b="0" i="0" u="none" strike="noStrike" kern="1200" cap="none" spc="0" normalizeH="0" baseline="30000" noProof="0" dirty="0">
                <a:ln>
                  <a:noFill/>
                </a:ln>
                <a:solidFill>
                  <a:srgbClr val="000000"/>
                </a:solidFill>
                <a:effectLst/>
                <a:uLnTx/>
                <a:uFillTx/>
                <a:latin typeface="Georgia"/>
                <a:ea typeface="+mn-ea"/>
                <a:cs typeface="Calibri" panose="020F0502020204030204" pitchFamily="34" charset="0"/>
              </a:rPr>
              <a:t>1</a:t>
            </a:r>
          </a:p>
          <a:p>
            <a:pPr marL="231642" marR="0" lvl="0" indent="-231642" algn="l" defTabSz="609570" rtl="0" eaLnBrk="1" fontAlgn="auto" latinLnBrk="0" hangingPunct="1">
              <a:lnSpc>
                <a:spcPct val="100000"/>
              </a:lnSpc>
              <a:spcBef>
                <a:spcPts val="400"/>
              </a:spcBef>
              <a:spcAft>
                <a:spcPts val="400"/>
              </a:spcAft>
              <a:buClr>
                <a:prstClr val="black">
                  <a:lumMod val="75000"/>
                  <a:lumOff val="25000"/>
                </a:prstClr>
              </a:buClr>
              <a:buSzPts val="1800"/>
              <a:buFont typeface="Arial" panose="020B0604020202020204" pitchFamily="34" charset="0"/>
              <a:buChar char="•"/>
              <a:tabLst/>
              <a:defRPr/>
            </a:pPr>
            <a:r>
              <a:rPr kumimoji="0" lang="en-US" sz="20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Patients tend to exaggerate and want to</a:t>
            </a:r>
            <a:br>
              <a:rPr kumimoji="0" lang="en-US" sz="20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br>
            <a:r>
              <a:rPr kumimoji="0" lang="en-US" sz="20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please us</a:t>
            </a:r>
            <a:r>
              <a:rPr kumimoji="0" lang="en-US" sz="2000" b="0" i="0" u="none" strike="noStrike" kern="1200" cap="none" spc="0" normalizeH="0" baseline="30000" noProof="0" dirty="0">
                <a:ln>
                  <a:noFill/>
                </a:ln>
                <a:solidFill>
                  <a:srgbClr val="000000"/>
                </a:solidFill>
                <a:effectLst/>
                <a:uLnTx/>
                <a:uFillTx/>
                <a:latin typeface="Georgia"/>
                <a:ea typeface="+mn-ea"/>
                <a:cs typeface="Calibri" panose="020F0502020204030204" pitchFamily="34" charset="0"/>
              </a:rPr>
              <a:t>2</a:t>
            </a:r>
          </a:p>
          <a:p>
            <a:pPr marL="231642" marR="0" lvl="0" indent="-231642" algn="l" defTabSz="609570" rtl="0" eaLnBrk="1" fontAlgn="auto" latinLnBrk="0" hangingPunct="1">
              <a:lnSpc>
                <a:spcPct val="100000"/>
              </a:lnSpc>
              <a:spcBef>
                <a:spcPts val="400"/>
              </a:spcBef>
              <a:spcAft>
                <a:spcPts val="400"/>
              </a:spcAft>
              <a:buClr>
                <a:prstClr val="black">
                  <a:lumMod val="75000"/>
                  <a:lumOff val="25000"/>
                </a:prstClr>
              </a:buClr>
              <a:buSzPts val="1800"/>
              <a:buFont typeface="Arial" panose="020B0604020202020204" pitchFamily="34" charset="0"/>
              <a:buChar char="•"/>
              <a:tabLst/>
              <a:defRPr/>
            </a:pPr>
            <a:r>
              <a:rPr kumimoji="0" lang="en-US" sz="20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We think we can predict who will adhere</a:t>
            </a:r>
            <a:r>
              <a:rPr kumimoji="0" lang="en-US" sz="2000" b="0" i="0" u="none" strike="noStrike" kern="1200" cap="none" spc="0" normalizeH="0" baseline="30000" noProof="0" dirty="0">
                <a:ln>
                  <a:noFill/>
                </a:ln>
                <a:solidFill>
                  <a:srgbClr val="000000"/>
                </a:solidFill>
                <a:effectLst/>
                <a:uLnTx/>
                <a:uFillTx/>
                <a:latin typeface="Georgia"/>
                <a:ea typeface="+mn-ea"/>
                <a:cs typeface="Calibri" panose="020F0502020204030204" pitchFamily="34" charset="0"/>
              </a:rPr>
              <a:t>3</a:t>
            </a:r>
          </a:p>
        </p:txBody>
      </p:sp>
      <p:grpSp>
        <p:nvGrpSpPr>
          <p:cNvPr id="11" name="Group 10">
            <a:extLst>
              <a:ext uri="{FF2B5EF4-FFF2-40B4-BE49-F238E27FC236}">
                <a16:creationId xmlns:a16="http://schemas.microsoft.com/office/drawing/2014/main" id="{F8AE5C52-1B03-5AE4-6F66-B5C01B801C69}"/>
              </a:ext>
            </a:extLst>
          </p:cNvPr>
          <p:cNvGrpSpPr/>
          <p:nvPr/>
        </p:nvGrpSpPr>
        <p:grpSpPr>
          <a:xfrm>
            <a:off x="5426190" y="1417737"/>
            <a:ext cx="852237" cy="973056"/>
            <a:chOff x="3984837" y="1178623"/>
            <a:chExt cx="766676" cy="875363"/>
          </a:xfrm>
        </p:grpSpPr>
        <p:grpSp>
          <p:nvGrpSpPr>
            <p:cNvPr id="12" name="Group 11">
              <a:extLst>
                <a:ext uri="{FF2B5EF4-FFF2-40B4-BE49-F238E27FC236}">
                  <a16:creationId xmlns:a16="http://schemas.microsoft.com/office/drawing/2014/main" id="{AD71E5FB-9E1A-27AC-5E54-85210DAA5FCC}"/>
                </a:ext>
              </a:extLst>
            </p:cNvPr>
            <p:cNvGrpSpPr/>
            <p:nvPr/>
          </p:nvGrpSpPr>
          <p:grpSpPr>
            <a:xfrm rot="10800000">
              <a:off x="3984837" y="1178623"/>
              <a:ext cx="766676" cy="875363"/>
              <a:chOff x="494638" y="1398609"/>
              <a:chExt cx="392194" cy="447793"/>
            </a:xfrm>
          </p:grpSpPr>
          <p:sp>
            <p:nvSpPr>
              <p:cNvPr id="14" name="Freeform: Shape 13">
                <a:extLst>
                  <a:ext uri="{FF2B5EF4-FFF2-40B4-BE49-F238E27FC236}">
                    <a16:creationId xmlns:a16="http://schemas.microsoft.com/office/drawing/2014/main" id="{7A24BC68-BA5B-0495-56C1-EB188AD72112}"/>
                  </a:ext>
                </a:extLst>
              </p:cNvPr>
              <p:cNvSpPr>
                <a:spLocks noChangeAspect="1"/>
              </p:cNvSpPr>
              <p:nvPr/>
            </p:nvSpPr>
            <p:spPr>
              <a:xfrm>
                <a:off x="494638" y="1398609"/>
                <a:ext cx="226054" cy="447793"/>
              </a:xfrm>
              <a:custGeom>
                <a:avLst/>
                <a:gdLst>
                  <a:gd name="connsiteX0" fmla="*/ 543719 w 548958"/>
                  <a:gd name="connsiteY0" fmla="*/ 0 h 1087438"/>
                  <a:gd name="connsiteX1" fmla="*/ 548958 w 548958"/>
                  <a:gd name="connsiteY1" fmla="*/ 528 h 1087438"/>
                  <a:gd name="connsiteX2" fmla="*/ 548958 w 548958"/>
                  <a:gd name="connsiteY2" fmla="*/ 1086910 h 1087438"/>
                  <a:gd name="connsiteX3" fmla="*/ 543719 w 548958"/>
                  <a:gd name="connsiteY3" fmla="*/ 1087438 h 1087438"/>
                  <a:gd name="connsiteX4" fmla="*/ 0 w 548958"/>
                  <a:gd name="connsiteY4" fmla="*/ 543719 h 1087438"/>
                  <a:gd name="connsiteX5" fmla="*/ 543719 w 548958"/>
                  <a:gd name="connsiteY5" fmla="*/ 0 h 1087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8958" h="1087438">
                    <a:moveTo>
                      <a:pt x="543719" y="0"/>
                    </a:moveTo>
                    <a:lnTo>
                      <a:pt x="548958" y="528"/>
                    </a:lnTo>
                    <a:lnTo>
                      <a:pt x="548958" y="1086910"/>
                    </a:lnTo>
                    <a:lnTo>
                      <a:pt x="543719" y="1087438"/>
                    </a:lnTo>
                    <a:cubicBezTo>
                      <a:pt x="243431" y="1087438"/>
                      <a:pt x="0" y="844007"/>
                      <a:pt x="0" y="543719"/>
                    </a:cubicBezTo>
                    <a:cubicBezTo>
                      <a:pt x="0" y="243431"/>
                      <a:pt x="243431" y="0"/>
                      <a:pt x="543719" y="0"/>
                    </a:cubicBezTo>
                    <a:close/>
                  </a:path>
                </a:pathLst>
              </a:custGeom>
              <a:gradFill flip="none" rotWithShape="1">
                <a:gsLst>
                  <a:gs pos="0">
                    <a:schemeClr val="accent3"/>
                  </a:gs>
                  <a:gs pos="100000">
                    <a:schemeClr val="accent2"/>
                  </a:gs>
                </a:gsLst>
                <a:lin ang="10800000" scaled="1"/>
                <a:tileRect/>
              </a:gradFill>
              <a:ln>
                <a:noFill/>
              </a:ln>
              <a:effectLst/>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15" name="Oval 14">
                <a:extLst>
                  <a:ext uri="{FF2B5EF4-FFF2-40B4-BE49-F238E27FC236}">
                    <a16:creationId xmlns:a16="http://schemas.microsoft.com/office/drawing/2014/main" id="{1ED25D14-1B91-E3BF-31C5-82337283C6A5}"/>
                  </a:ext>
                </a:extLst>
              </p:cNvPr>
              <p:cNvSpPr>
                <a:spLocks/>
              </p:cNvSpPr>
              <p:nvPr/>
            </p:nvSpPr>
            <p:spPr>
              <a:xfrm>
                <a:off x="550722" y="1454891"/>
                <a:ext cx="336110" cy="336215"/>
              </a:xfrm>
              <a:prstGeom prst="ellipse">
                <a:avLst/>
              </a:prstGeom>
              <a:solidFill>
                <a:srgbClr val="FFFFFF"/>
              </a:solidFill>
              <a:ln w="12700" cap="flat" cmpd="sng" algn="ctr">
                <a:noFill/>
                <a:prstDash val="solid"/>
                <a:miter lim="800000"/>
              </a:ln>
              <a:effectLst>
                <a:outerShdw blurRad="63500" sx="102000" sy="102000" algn="ctr" rotWithShape="0">
                  <a:prstClr val="black">
                    <a:alpha val="40000"/>
                  </a:prstClr>
                </a:outerShdw>
              </a:effectLst>
            </p:spPr>
            <p:txBody>
              <a:bodyPr wrap="none" lIns="121920" tIns="121920" rIns="121920" bIns="12192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733" b="1" i="0" u="none" strike="noStrike" kern="0" cap="none" spc="0" normalizeH="0" baseline="0" noProof="0">
                  <a:ln>
                    <a:noFill/>
                  </a:ln>
                  <a:solidFill>
                    <a:srgbClr val="000000"/>
                  </a:solidFill>
                  <a:effectLst/>
                  <a:uLnTx/>
                  <a:uFillTx/>
                  <a:latin typeface="Montserrat" panose="02000505000000020004" pitchFamily="2" charset="0"/>
                  <a:ea typeface="+mn-ea"/>
                  <a:cs typeface="+mn-cs"/>
                </a:endParaRPr>
              </a:p>
            </p:txBody>
          </p:sp>
        </p:grpSp>
        <p:pic>
          <p:nvPicPr>
            <p:cNvPr id="13" name="Graphic 12">
              <a:extLst>
                <a:ext uri="{FF2B5EF4-FFF2-40B4-BE49-F238E27FC236}">
                  <a16:creationId xmlns:a16="http://schemas.microsoft.com/office/drawing/2014/main" id="{A7C16630-1DC9-5EC7-96A2-4F2484C9A598}"/>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111009" y="1430255"/>
              <a:ext cx="377040" cy="379147"/>
            </a:xfrm>
            <a:prstGeom prst="rect">
              <a:avLst/>
            </a:prstGeom>
          </p:spPr>
        </p:pic>
      </p:grpSp>
      <p:sp>
        <p:nvSpPr>
          <p:cNvPr id="3" name="Text Placeholder 7">
            <a:extLst>
              <a:ext uri="{FF2B5EF4-FFF2-40B4-BE49-F238E27FC236}">
                <a16:creationId xmlns:a16="http://schemas.microsoft.com/office/drawing/2014/main" id="{8EBBB954-451A-8251-9F0E-485669E216BE}"/>
              </a:ext>
            </a:extLst>
          </p:cNvPr>
          <p:cNvSpPr txBox="1">
            <a:spLocks/>
          </p:cNvSpPr>
          <p:nvPr/>
        </p:nvSpPr>
        <p:spPr>
          <a:xfrm>
            <a:off x="6550534" y="4816648"/>
            <a:ext cx="4155565" cy="169200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fr-FR"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1. Du Pasquier-</a:t>
            </a:r>
            <a:r>
              <a:rPr kumimoji="0" lang="fr-FR"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Fediaevsky</a:t>
            </a:r>
            <a:r>
              <a:rPr kumimoji="0" lang="fr-FR"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Laurence, &amp; Nadia Tubiana-</a:t>
            </a:r>
            <a:r>
              <a:rPr kumimoji="0" lang="fr-FR"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Rufi</a:t>
            </a:r>
            <a:r>
              <a:rPr kumimoji="0" lang="fr-FR"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Discordance </a:t>
            </a:r>
            <a:r>
              <a:rPr kumimoji="0" lang="fr-FR"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between</a:t>
            </a:r>
            <a:r>
              <a:rPr kumimoji="0" lang="fr-FR"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a:t>
            </a:r>
            <a:r>
              <a:rPr kumimoji="0" lang="fr-FR"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physician</a:t>
            </a:r>
            <a:r>
              <a:rPr kumimoji="0" lang="fr-FR"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and adolescent </a:t>
            </a:r>
            <a:r>
              <a:rPr kumimoji="0" lang="fr-FR"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assessments</a:t>
            </a:r>
            <a:r>
              <a:rPr kumimoji="0" lang="fr-FR"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of </a:t>
            </a:r>
            <a:r>
              <a:rPr kumimoji="0" lang="fr-FR"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adherence</a:t>
            </a:r>
            <a:r>
              <a:rPr kumimoji="0" lang="fr-FR"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to </a:t>
            </a:r>
            <a:r>
              <a:rPr kumimoji="0" lang="fr-FR"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treatment</a:t>
            </a:r>
            <a:r>
              <a:rPr kumimoji="0" lang="fr-FR"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influence of </a:t>
            </a:r>
            <a:r>
              <a:rPr kumimoji="0" lang="fr-FR"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Hb</a:t>
            </a:r>
            <a:r>
              <a:rPr kumimoji="0" lang="fr-FR"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[A.sub.1c] </a:t>
            </a:r>
            <a:r>
              <a:rPr kumimoji="0" lang="fr-FR"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level</a:t>
            </a:r>
            <a:r>
              <a:rPr kumimoji="0" lang="fr-FR"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a:t>
            </a:r>
            <a:r>
              <a:rPr kumimoji="0" lang="fr-FR"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Diabetes</a:t>
            </a:r>
            <a:r>
              <a:rPr kumimoji="0" lang="fr-FR"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Care, vol. 22, no. 9, </a:t>
            </a:r>
            <a:r>
              <a:rPr kumimoji="0" lang="fr-FR"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September</a:t>
            </a:r>
            <a:r>
              <a:rPr kumimoji="0" lang="fr-FR"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1999, </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[Accessed October 2021], </a:t>
            </a:r>
            <a:r>
              <a:rPr kumimoji="0" lang="fr-FR"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hlinkClick r:id="rId9">
                  <a:extLst>
                    <a:ext uri="{A12FA001-AC4F-418D-AE19-62706E023703}">
                      <ahyp:hlinkClr xmlns:ahyp="http://schemas.microsoft.com/office/drawing/2018/hyperlinkcolor" val="tx"/>
                    </a:ext>
                  </a:extLst>
                </a:hlinkClick>
              </a:rPr>
              <a:t>https://go.gale.com/ps/anonymous?id=GALE%7CA135564895&amp;sid=googleScholar&amp;v=2.1&amp;it=r&amp;linkaccess=abs&amp;issn=01495992&amp;p=AONE&amp;sw=w</a:t>
            </a:r>
            <a:r>
              <a:rPr kumimoji="0" lang="fr-FR"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2. Rand. C , Wise. R et al: </a:t>
            </a:r>
            <a:r>
              <a:rPr kumimoji="0" lang="fr-FR"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Metered</a:t>
            </a:r>
            <a:r>
              <a:rPr kumimoji="0" lang="fr-FR"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-Dose Inhaler </a:t>
            </a:r>
            <a:r>
              <a:rPr kumimoji="0" lang="fr-FR"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Adherence</a:t>
            </a:r>
            <a:r>
              <a:rPr kumimoji="0" lang="fr-FR"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in a </a:t>
            </a:r>
            <a:r>
              <a:rPr kumimoji="0" lang="fr-FR"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Clinical</a:t>
            </a:r>
            <a:r>
              <a:rPr kumimoji="0" lang="fr-FR"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Trial. American </a:t>
            </a:r>
            <a:r>
              <a:rPr kumimoji="0" lang="fr-FR"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Review</a:t>
            </a:r>
            <a:r>
              <a:rPr kumimoji="0" lang="fr-FR"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of </a:t>
            </a:r>
            <a:r>
              <a:rPr kumimoji="0" lang="fr-FR"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Respiratory</a:t>
            </a:r>
            <a:r>
              <a:rPr kumimoji="0" lang="fr-FR"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a:t>
            </a:r>
            <a:r>
              <a:rPr kumimoji="0" lang="fr-FR"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Disease</a:t>
            </a:r>
            <a:r>
              <a:rPr kumimoji="0" lang="fr-FR"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a:t>
            </a:r>
            <a:r>
              <a:rPr kumimoji="0" lang="fr-FR"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December</a:t>
            </a:r>
            <a:r>
              <a:rPr kumimoji="0" lang="fr-FR"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1992; 3. </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Gilbert. JR, Evans. CE, Haynes. RB, Tugwell. P: Predicting compliance with a regimen of digoxin therapy in family practice. Can Med Assoc J.123(2):119-122, August 1980</a:t>
            </a:r>
            <a:endParaRPr kumimoji="0" lang="fr-FR"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endParaRPr>
          </a:p>
        </p:txBody>
      </p:sp>
      <p:sp>
        <p:nvSpPr>
          <p:cNvPr id="8" name="TextBox 7">
            <a:extLst>
              <a:ext uri="{FF2B5EF4-FFF2-40B4-BE49-F238E27FC236}">
                <a16:creationId xmlns:a16="http://schemas.microsoft.com/office/drawing/2014/main" id="{5368B20F-87D6-C820-4E5B-D6C1585EC93A}"/>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a:solidFill>
                  <a:srgbClr val="595959"/>
                </a:solidFill>
              </a:rPr>
              <a:t>GLO2208857</a:t>
            </a:r>
            <a:endParaRPr lang="en-US" sz="900" dirty="0">
              <a:solidFill>
                <a:srgbClr val="595959"/>
              </a:solidFill>
            </a:endParaRPr>
          </a:p>
        </p:txBody>
      </p:sp>
    </p:spTree>
    <p:extLst>
      <p:ext uri="{BB962C8B-B14F-4D97-AF65-F5344CB8AC3E}">
        <p14:creationId xmlns:p14="http://schemas.microsoft.com/office/powerpoint/2010/main" val="2385375964"/>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0829B3B-0698-7138-5E2B-0E850C62817C}"/>
            </a:ext>
          </a:extLst>
        </p:cNvPr>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18667BED-ED50-5862-A4D0-41B3A06595CD}"/>
              </a:ext>
            </a:extLst>
          </p:cNvPr>
          <p:cNvGraphicFramePr>
            <a:graphicFrameLocks noChangeAspect="1"/>
          </p:cNvGraphicFramePr>
          <p:nvPr>
            <p:custDataLst>
              <p:tags r:id="rId1"/>
            </p:custDataLst>
            <p:extLst>
              <p:ext uri="{D42A27DB-BD31-4B8C-83A1-F6EECF244321}">
                <p14:modId xmlns:p14="http://schemas.microsoft.com/office/powerpoint/2010/main" val="350294032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4" progId="TCLayout.ActiveDocument.1">
                  <p:embed/>
                </p:oleObj>
              </mc:Choice>
              <mc:Fallback>
                <p:oleObj name="think-cell Slide" r:id="rId4" imgW="395" imgH="394" progId="TCLayout.ActiveDocument.1">
                  <p:embed/>
                  <p:pic>
                    <p:nvPicPr>
                      <p:cNvPr id="5" name="think-cell data - do not delete" hidden="1">
                        <a:extLst>
                          <a:ext uri="{FF2B5EF4-FFF2-40B4-BE49-F238E27FC236}">
                            <a16:creationId xmlns:a16="http://schemas.microsoft.com/office/drawing/2014/main" id="{18667BED-ED50-5862-A4D0-41B3A06595CD}"/>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pic>
        <p:nvPicPr>
          <p:cNvPr id="3" name="Picture 2" descr="A person holding a glass&#10;&#10;Description automatically generated">
            <a:extLst>
              <a:ext uri="{FF2B5EF4-FFF2-40B4-BE49-F238E27FC236}">
                <a16:creationId xmlns:a16="http://schemas.microsoft.com/office/drawing/2014/main" id="{B9CCCA6C-165E-B609-2693-05018E2A4D8E}"/>
              </a:ext>
            </a:extLst>
          </p:cNvPr>
          <p:cNvPicPr>
            <a:picLocks/>
          </p:cNvPicPr>
          <p:nvPr/>
        </p:nvPicPr>
        <p:blipFill rotWithShape="1">
          <a:blip r:embed="rId6" cstate="print">
            <a:extLst>
              <a:ext uri="{28A0092B-C50C-407E-A947-70E740481C1C}">
                <a14:useLocalDpi xmlns:a14="http://schemas.microsoft.com/office/drawing/2010/main" val="0"/>
              </a:ext>
            </a:extLst>
          </a:blip>
          <a:srcRect l="11756" t="1455" r="19445" b="387"/>
          <a:stretch>
            <a:fillRect/>
          </a:stretch>
        </p:blipFill>
        <p:spPr>
          <a:xfrm>
            <a:off x="0" y="0"/>
            <a:ext cx="5787211" cy="6858000"/>
          </a:xfrm>
          <a:custGeom>
            <a:avLst/>
            <a:gdLst>
              <a:gd name="connsiteX0" fmla="*/ 0 w 5119118"/>
              <a:gd name="connsiteY0" fmla="*/ 0 h 6858000"/>
              <a:gd name="connsiteX1" fmla="*/ 5119118 w 5119118"/>
              <a:gd name="connsiteY1" fmla="*/ 0 h 6858000"/>
              <a:gd name="connsiteX2" fmla="*/ 5119118 w 5119118"/>
              <a:gd name="connsiteY2" fmla="*/ 6858000 h 6858000"/>
              <a:gd name="connsiteX3" fmla="*/ 0 w 5119118"/>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5119118" h="6858000">
                <a:moveTo>
                  <a:pt x="0" y="0"/>
                </a:moveTo>
                <a:lnTo>
                  <a:pt x="5119118" y="0"/>
                </a:lnTo>
                <a:lnTo>
                  <a:pt x="5119118" y="6858000"/>
                </a:lnTo>
                <a:lnTo>
                  <a:pt x="0" y="6858000"/>
                </a:lnTo>
                <a:close/>
              </a:path>
            </a:pathLst>
          </a:custGeom>
        </p:spPr>
      </p:pic>
      <p:sp>
        <p:nvSpPr>
          <p:cNvPr id="2" name="Title 1">
            <a:extLst>
              <a:ext uri="{FF2B5EF4-FFF2-40B4-BE49-F238E27FC236}">
                <a16:creationId xmlns:a16="http://schemas.microsoft.com/office/drawing/2014/main" id="{23E5604B-37C8-4033-E6AB-9B7CCB3F7BCB}"/>
              </a:ext>
            </a:extLst>
          </p:cNvPr>
          <p:cNvSpPr>
            <a:spLocks noGrp="1"/>
          </p:cNvSpPr>
          <p:nvPr>
            <p:ph type="title"/>
          </p:nvPr>
        </p:nvSpPr>
        <p:spPr>
          <a:xfrm>
            <a:off x="6551552" y="355600"/>
            <a:ext cx="4873368" cy="892432"/>
          </a:xfrm>
        </p:spPr>
        <p:txBody>
          <a:bodyPr vert="horz"/>
          <a:lstStyle/>
          <a:p>
            <a:r>
              <a:rPr lang="en-IN" dirty="0"/>
              <a:t>Adherence must </a:t>
            </a:r>
            <a:br>
              <a:rPr lang="en-IN" dirty="0"/>
            </a:br>
            <a:r>
              <a:rPr lang="en-IN" dirty="0"/>
              <a:t>be addressed</a:t>
            </a:r>
            <a:endParaRPr lang="en-US" dirty="0"/>
          </a:p>
        </p:txBody>
      </p:sp>
      <p:sp>
        <p:nvSpPr>
          <p:cNvPr id="10" name="Content Placeholder 26">
            <a:extLst>
              <a:ext uri="{FF2B5EF4-FFF2-40B4-BE49-F238E27FC236}">
                <a16:creationId xmlns:a16="http://schemas.microsoft.com/office/drawing/2014/main" id="{699E1B46-AD67-4193-7343-FD3082AD03B8}"/>
              </a:ext>
            </a:extLst>
          </p:cNvPr>
          <p:cNvSpPr txBox="1">
            <a:spLocks/>
          </p:cNvSpPr>
          <p:nvPr/>
        </p:nvSpPr>
        <p:spPr>
          <a:xfrm>
            <a:off x="6550534" y="1417737"/>
            <a:ext cx="4873369" cy="1150364"/>
          </a:xfrm>
          <a:prstGeom prst="rect">
            <a:avLst/>
          </a:prstGeom>
        </p:spPr>
        <p:txBody>
          <a:bodyPr lIns="0" tIns="0" rIns="0" bIns="0"/>
          <a:lstStyle>
            <a:lvl1pPr marL="0" indent="0" algn="l" defTabSz="1219170" rtl="0" eaLnBrk="1" latinLnBrk="0" hangingPunct="1">
              <a:lnSpc>
                <a:spcPct val="100000"/>
              </a:lnSpc>
              <a:spcBef>
                <a:spcPts val="800"/>
              </a:spcBef>
              <a:buFont typeface="Arial" panose="020B0604020202020204" pitchFamily="34" charset="0"/>
              <a:buNone/>
              <a:defRPr sz="2133" b="0" kern="1200">
                <a:solidFill>
                  <a:schemeClr val="tx1"/>
                </a:solidFill>
                <a:latin typeface="+mj-lt"/>
                <a:ea typeface="+mn-ea"/>
                <a:cs typeface="Calibri" panose="020F0502020204030204" pitchFamily="34" charset="0"/>
              </a:defRPr>
            </a:lvl1pPr>
            <a:lvl2pPr marL="226478" indent="-226478" algn="l" defTabSz="1219170" rtl="0" eaLnBrk="1" latinLnBrk="0" hangingPunct="1">
              <a:lnSpc>
                <a:spcPct val="100000"/>
              </a:lnSpc>
              <a:spcBef>
                <a:spcPts val="800"/>
              </a:spcBef>
              <a:buFont typeface="Arial" panose="020B0604020202020204" pitchFamily="34" charset="0"/>
              <a:buChar char="•"/>
              <a:defRPr sz="1867" b="0" kern="1200">
                <a:solidFill>
                  <a:schemeClr val="tx1"/>
                </a:solidFill>
                <a:latin typeface="+mj-lt"/>
                <a:ea typeface="+mn-ea"/>
                <a:cs typeface="+mn-cs"/>
              </a:defRPr>
            </a:lvl2pPr>
            <a:lvl3pPr marL="533387" indent="-228594" algn="l" defTabSz="1219170" rtl="0" eaLnBrk="1" latinLnBrk="0" hangingPunct="1">
              <a:lnSpc>
                <a:spcPct val="100000"/>
              </a:lnSpc>
              <a:spcBef>
                <a:spcPts val="800"/>
              </a:spcBef>
              <a:buFont typeface="Arial" panose="020B0604020202020204" pitchFamily="34" charset="0"/>
              <a:buChar char="–"/>
              <a:defRPr sz="1600" b="0" kern="1200">
                <a:solidFill>
                  <a:schemeClr val="tx1"/>
                </a:solidFill>
                <a:latin typeface="+mj-lt"/>
                <a:ea typeface="+mn-ea"/>
                <a:cs typeface="+mn-cs"/>
              </a:defRPr>
            </a:lvl3pPr>
            <a:lvl4pPr marL="768331" indent="-226478" algn="l" defTabSz="1219170" rtl="0" eaLnBrk="1" latinLnBrk="0" hangingPunct="1">
              <a:lnSpc>
                <a:spcPct val="100000"/>
              </a:lnSpc>
              <a:spcBef>
                <a:spcPts val="800"/>
              </a:spcBef>
              <a:buFont typeface="Arial" panose="020B0604020202020204" pitchFamily="34" charset="0"/>
              <a:buChar char="•"/>
              <a:defRPr sz="1467" b="0" kern="1200">
                <a:solidFill>
                  <a:schemeClr val="tx1"/>
                </a:solidFill>
                <a:latin typeface="+mj-lt"/>
                <a:ea typeface="+mn-ea"/>
                <a:cs typeface="+mn-cs"/>
              </a:defRPr>
            </a:lvl4pPr>
            <a:lvl5pPr marL="992693" indent="-228594" algn="l" defTabSz="1219170" rtl="0" eaLnBrk="1" latinLnBrk="0" hangingPunct="1">
              <a:lnSpc>
                <a:spcPct val="100000"/>
              </a:lnSpc>
              <a:spcBef>
                <a:spcPts val="800"/>
              </a:spcBef>
              <a:buFont typeface="Arial" panose="020B0604020202020204" pitchFamily="34" charset="0"/>
              <a:buChar char="»"/>
              <a:defRPr sz="1467" b="0" kern="1200">
                <a:solidFill>
                  <a:schemeClr val="tx1"/>
                </a:solidFill>
                <a:latin typeface="+mj-lt"/>
                <a:ea typeface="+mn-ea"/>
                <a:cs typeface="+mn-cs"/>
              </a:defRPr>
            </a:lvl5pPr>
            <a:lvl6pPr marL="335271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a:lstStyle>
          <a:p>
            <a:pPr marL="0" marR="0" lvl="0" indent="0" algn="l" defTabSz="609570" rtl="0" eaLnBrk="1" fontAlgn="auto" latinLnBrk="0" hangingPunct="1">
              <a:lnSpc>
                <a:spcPct val="100000"/>
              </a:lnSpc>
              <a:spcBef>
                <a:spcPts val="400"/>
              </a:spcBef>
              <a:spcAft>
                <a:spcPts val="400"/>
              </a:spcAft>
              <a:buClr>
                <a:prstClr val="black">
                  <a:lumMod val="75000"/>
                  <a:lumOff val="25000"/>
                </a:prstClr>
              </a:buClr>
              <a:buSzPts val="1800"/>
              <a:buFont typeface="Arial" panose="020B0604020202020204" pitchFamily="34" charset="0"/>
              <a:buNone/>
              <a:tabLst/>
              <a:defRPr/>
            </a:pPr>
            <a:r>
              <a:rPr kumimoji="0" lang="en-US" sz="1800" b="0" i="0" u="none" strike="noStrike" kern="1200" cap="none" spc="0" normalizeH="0" baseline="0" noProof="0" dirty="0">
                <a:ln>
                  <a:noFill/>
                </a:ln>
                <a:solidFill>
                  <a:srgbClr val="000000"/>
                </a:solidFill>
                <a:effectLst/>
                <a:uLnTx/>
                <a:uFillTx/>
                <a:latin typeface="Georgia"/>
                <a:ea typeface="Arial"/>
                <a:cs typeface="Calibri" panose="020F0502020204030204" pitchFamily="34" charset="0"/>
                <a:sym typeface="Arial"/>
              </a:rPr>
              <a:t>“Increasing the effectiveness of adherence interventions may have far greater impact on health than any improvements in specific medical treatments”</a:t>
            </a:r>
            <a:r>
              <a:rPr kumimoji="0" lang="en-US" sz="1800" b="0" i="0" u="none" strike="noStrike" kern="1200" cap="none" spc="0" normalizeH="0" baseline="30000" noProof="0" dirty="0">
                <a:ln>
                  <a:noFill/>
                </a:ln>
                <a:solidFill>
                  <a:srgbClr val="000000"/>
                </a:solidFill>
                <a:effectLst/>
                <a:uLnTx/>
                <a:uFillTx/>
                <a:latin typeface="Georgia"/>
                <a:ea typeface="Arial"/>
                <a:cs typeface="Calibri" panose="020F0502020204030204" pitchFamily="34" charset="0"/>
                <a:sym typeface="Arial"/>
              </a:rPr>
              <a:t>1</a:t>
            </a:r>
          </a:p>
        </p:txBody>
      </p:sp>
      <p:grpSp>
        <p:nvGrpSpPr>
          <p:cNvPr id="20" name="Group 19">
            <a:extLst>
              <a:ext uri="{FF2B5EF4-FFF2-40B4-BE49-F238E27FC236}">
                <a16:creationId xmlns:a16="http://schemas.microsoft.com/office/drawing/2014/main" id="{58A1D816-1E70-CB17-E332-FF38385D9C90}"/>
              </a:ext>
            </a:extLst>
          </p:cNvPr>
          <p:cNvGrpSpPr/>
          <p:nvPr/>
        </p:nvGrpSpPr>
        <p:grpSpPr>
          <a:xfrm rot="10800000">
            <a:off x="5426190" y="1506391"/>
            <a:ext cx="852237" cy="973056"/>
            <a:chOff x="494638" y="1398609"/>
            <a:chExt cx="392194" cy="447793"/>
          </a:xfrm>
        </p:grpSpPr>
        <p:sp>
          <p:nvSpPr>
            <p:cNvPr id="22" name="Freeform: Shape 21">
              <a:extLst>
                <a:ext uri="{FF2B5EF4-FFF2-40B4-BE49-F238E27FC236}">
                  <a16:creationId xmlns:a16="http://schemas.microsoft.com/office/drawing/2014/main" id="{F3257AF6-5996-313D-AA00-7427ABB74540}"/>
                </a:ext>
              </a:extLst>
            </p:cNvPr>
            <p:cNvSpPr>
              <a:spLocks noChangeAspect="1"/>
            </p:cNvSpPr>
            <p:nvPr/>
          </p:nvSpPr>
          <p:spPr>
            <a:xfrm>
              <a:off x="494638" y="1398609"/>
              <a:ext cx="226054" cy="447793"/>
            </a:xfrm>
            <a:custGeom>
              <a:avLst/>
              <a:gdLst>
                <a:gd name="connsiteX0" fmla="*/ 543719 w 548958"/>
                <a:gd name="connsiteY0" fmla="*/ 0 h 1087438"/>
                <a:gd name="connsiteX1" fmla="*/ 548958 w 548958"/>
                <a:gd name="connsiteY1" fmla="*/ 528 h 1087438"/>
                <a:gd name="connsiteX2" fmla="*/ 548958 w 548958"/>
                <a:gd name="connsiteY2" fmla="*/ 1086910 h 1087438"/>
                <a:gd name="connsiteX3" fmla="*/ 543719 w 548958"/>
                <a:gd name="connsiteY3" fmla="*/ 1087438 h 1087438"/>
                <a:gd name="connsiteX4" fmla="*/ 0 w 548958"/>
                <a:gd name="connsiteY4" fmla="*/ 543719 h 1087438"/>
                <a:gd name="connsiteX5" fmla="*/ 543719 w 548958"/>
                <a:gd name="connsiteY5" fmla="*/ 0 h 1087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8958" h="1087438">
                  <a:moveTo>
                    <a:pt x="543719" y="0"/>
                  </a:moveTo>
                  <a:lnTo>
                    <a:pt x="548958" y="528"/>
                  </a:lnTo>
                  <a:lnTo>
                    <a:pt x="548958" y="1086910"/>
                  </a:lnTo>
                  <a:lnTo>
                    <a:pt x="543719" y="1087438"/>
                  </a:lnTo>
                  <a:cubicBezTo>
                    <a:pt x="243431" y="1087438"/>
                    <a:pt x="0" y="844007"/>
                    <a:pt x="0" y="543719"/>
                  </a:cubicBezTo>
                  <a:cubicBezTo>
                    <a:pt x="0" y="243431"/>
                    <a:pt x="243431" y="0"/>
                    <a:pt x="543719" y="0"/>
                  </a:cubicBezTo>
                  <a:close/>
                </a:path>
              </a:pathLst>
            </a:custGeom>
            <a:gradFill flip="none" rotWithShape="1">
              <a:gsLst>
                <a:gs pos="0">
                  <a:schemeClr val="accent3"/>
                </a:gs>
                <a:gs pos="100000">
                  <a:schemeClr val="accent2"/>
                </a:gs>
              </a:gsLst>
              <a:lin ang="10800000" scaled="1"/>
              <a:tileRect/>
            </a:gradFill>
            <a:ln>
              <a:noFill/>
            </a:ln>
            <a:effectLst/>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23" name="Oval 22">
              <a:extLst>
                <a:ext uri="{FF2B5EF4-FFF2-40B4-BE49-F238E27FC236}">
                  <a16:creationId xmlns:a16="http://schemas.microsoft.com/office/drawing/2014/main" id="{F5769E87-765D-D838-4205-D3CAAEE821DC}"/>
                </a:ext>
              </a:extLst>
            </p:cNvPr>
            <p:cNvSpPr>
              <a:spLocks/>
            </p:cNvSpPr>
            <p:nvPr/>
          </p:nvSpPr>
          <p:spPr>
            <a:xfrm>
              <a:off x="550722" y="1454891"/>
              <a:ext cx="336110" cy="336215"/>
            </a:xfrm>
            <a:prstGeom prst="ellipse">
              <a:avLst/>
            </a:prstGeom>
            <a:solidFill>
              <a:srgbClr val="FFFFFF"/>
            </a:solidFill>
            <a:ln w="12700" cap="flat" cmpd="sng" algn="ctr">
              <a:noFill/>
              <a:prstDash val="solid"/>
              <a:miter lim="800000"/>
            </a:ln>
            <a:effectLst>
              <a:outerShdw blurRad="63500" sx="102000" sy="102000" algn="ctr" rotWithShape="0">
                <a:prstClr val="black">
                  <a:alpha val="40000"/>
                </a:prstClr>
              </a:outerShdw>
            </a:effectLst>
          </p:spPr>
          <p:txBody>
            <a:bodyPr wrap="none" lIns="121920" tIns="121920" rIns="121920" bIns="12192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733" b="1" i="0" u="none" strike="noStrike" kern="0" cap="none" spc="0" normalizeH="0" baseline="0" noProof="0">
                <a:ln>
                  <a:noFill/>
                </a:ln>
                <a:solidFill>
                  <a:srgbClr val="000000"/>
                </a:solidFill>
                <a:effectLst/>
                <a:uLnTx/>
                <a:uFillTx/>
                <a:latin typeface="Montserrat" panose="02000505000000020004" pitchFamily="2" charset="0"/>
                <a:ea typeface="+mn-ea"/>
                <a:cs typeface="+mn-cs"/>
              </a:endParaRPr>
            </a:p>
          </p:txBody>
        </p:sp>
      </p:grpSp>
      <p:sp>
        <p:nvSpPr>
          <p:cNvPr id="7" name="Content Placeholder 26">
            <a:extLst>
              <a:ext uri="{FF2B5EF4-FFF2-40B4-BE49-F238E27FC236}">
                <a16:creationId xmlns:a16="http://schemas.microsoft.com/office/drawing/2014/main" id="{1D06307E-A36D-5911-2180-BB800A282D13}"/>
              </a:ext>
            </a:extLst>
          </p:cNvPr>
          <p:cNvSpPr txBox="1">
            <a:spLocks/>
          </p:cNvSpPr>
          <p:nvPr/>
        </p:nvSpPr>
        <p:spPr>
          <a:xfrm>
            <a:off x="6550534" y="3185123"/>
            <a:ext cx="4873369" cy="569076"/>
          </a:xfrm>
          <a:prstGeom prst="rect">
            <a:avLst/>
          </a:prstGeom>
        </p:spPr>
        <p:txBody>
          <a:bodyPr lIns="0" tIns="0" rIns="0" bIns="0"/>
          <a:lstStyle>
            <a:lvl1pPr marL="0" indent="0" algn="l" defTabSz="1219170" rtl="0" eaLnBrk="1" latinLnBrk="0" hangingPunct="1">
              <a:lnSpc>
                <a:spcPct val="100000"/>
              </a:lnSpc>
              <a:spcBef>
                <a:spcPts val="800"/>
              </a:spcBef>
              <a:buFont typeface="Arial" panose="020B0604020202020204" pitchFamily="34" charset="0"/>
              <a:buNone/>
              <a:defRPr sz="2133" b="0" kern="1200">
                <a:solidFill>
                  <a:schemeClr val="tx1"/>
                </a:solidFill>
                <a:latin typeface="+mj-lt"/>
                <a:ea typeface="+mn-ea"/>
                <a:cs typeface="Calibri" panose="020F0502020204030204" pitchFamily="34" charset="0"/>
              </a:defRPr>
            </a:lvl1pPr>
            <a:lvl2pPr marL="226478" indent="-226478" algn="l" defTabSz="1219170" rtl="0" eaLnBrk="1" latinLnBrk="0" hangingPunct="1">
              <a:lnSpc>
                <a:spcPct val="100000"/>
              </a:lnSpc>
              <a:spcBef>
                <a:spcPts val="800"/>
              </a:spcBef>
              <a:buFont typeface="Arial" panose="020B0604020202020204" pitchFamily="34" charset="0"/>
              <a:buChar char="•"/>
              <a:defRPr sz="1867" b="0" kern="1200">
                <a:solidFill>
                  <a:schemeClr val="tx1"/>
                </a:solidFill>
                <a:latin typeface="+mj-lt"/>
                <a:ea typeface="+mn-ea"/>
                <a:cs typeface="+mn-cs"/>
              </a:defRPr>
            </a:lvl2pPr>
            <a:lvl3pPr marL="533387" indent="-228594" algn="l" defTabSz="1219170" rtl="0" eaLnBrk="1" latinLnBrk="0" hangingPunct="1">
              <a:lnSpc>
                <a:spcPct val="100000"/>
              </a:lnSpc>
              <a:spcBef>
                <a:spcPts val="800"/>
              </a:spcBef>
              <a:buFont typeface="Arial" panose="020B0604020202020204" pitchFamily="34" charset="0"/>
              <a:buChar char="–"/>
              <a:defRPr sz="1600" b="0" kern="1200">
                <a:solidFill>
                  <a:schemeClr val="tx1"/>
                </a:solidFill>
                <a:latin typeface="+mj-lt"/>
                <a:ea typeface="+mn-ea"/>
                <a:cs typeface="+mn-cs"/>
              </a:defRPr>
            </a:lvl3pPr>
            <a:lvl4pPr marL="768331" indent="-226478" algn="l" defTabSz="1219170" rtl="0" eaLnBrk="1" latinLnBrk="0" hangingPunct="1">
              <a:lnSpc>
                <a:spcPct val="100000"/>
              </a:lnSpc>
              <a:spcBef>
                <a:spcPts val="800"/>
              </a:spcBef>
              <a:buFont typeface="Arial" panose="020B0604020202020204" pitchFamily="34" charset="0"/>
              <a:buChar char="•"/>
              <a:defRPr sz="1467" b="0" kern="1200">
                <a:solidFill>
                  <a:schemeClr val="tx1"/>
                </a:solidFill>
                <a:latin typeface="+mj-lt"/>
                <a:ea typeface="+mn-ea"/>
                <a:cs typeface="+mn-cs"/>
              </a:defRPr>
            </a:lvl4pPr>
            <a:lvl5pPr marL="992693" indent="-228594" algn="l" defTabSz="1219170" rtl="0" eaLnBrk="1" latinLnBrk="0" hangingPunct="1">
              <a:lnSpc>
                <a:spcPct val="100000"/>
              </a:lnSpc>
              <a:spcBef>
                <a:spcPts val="800"/>
              </a:spcBef>
              <a:buFont typeface="Arial" panose="020B0604020202020204" pitchFamily="34" charset="0"/>
              <a:buChar char="»"/>
              <a:defRPr sz="1467" b="0" kern="1200">
                <a:solidFill>
                  <a:schemeClr val="tx1"/>
                </a:solidFill>
                <a:latin typeface="+mj-lt"/>
                <a:ea typeface="+mn-ea"/>
                <a:cs typeface="+mn-cs"/>
              </a:defRPr>
            </a:lvl5pPr>
            <a:lvl6pPr marL="335271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a:lstStyle>
          <a:p>
            <a:pPr marL="0" marR="0" lvl="0" indent="0" algn="l" defTabSz="609570" rtl="0" eaLnBrk="1" fontAlgn="auto" latinLnBrk="0" hangingPunct="1">
              <a:lnSpc>
                <a:spcPct val="100000"/>
              </a:lnSpc>
              <a:spcBef>
                <a:spcPts val="400"/>
              </a:spcBef>
              <a:spcAft>
                <a:spcPts val="400"/>
              </a:spcAft>
              <a:buClr>
                <a:prstClr val="black">
                  <a:lumMod val="75000"/>
                  <a:lumOff val="25000"/>
                </a:prstClr>
              </a:buClr>
              <a:buSzPts val="1800"/>
              <a:buFont typeface="Arial" panose="020B0604020202020204" pitchFamily="34" charset="0"/>
              <a:buNone/>
              <a:tabLst/>
              <a:defRPr/>
            </a:pPr>
            <a:r>
              <a:rPr kumimoji="0" lang="en-US" sz="1800" b="0" i="0" u="none" strike="noStrike" kern="1200" cap="none" spc="0" normalizeH="0" baseline="0" noProof="0" dirty="0">
                <a:ln>
                  <a:noFill/>
                </a:ln>
                <a:solidFill>
                  <a:srgbClr val="000000"/>
                </a:solidFill>
                <a:effectLst/>
                <a:uLnTx/>
                <a:uFillTx/>
                <a:latin typeface="Georgia"/>
                <a:ea typeface="Arial"/>
                <a:cs typeface="Calibri" panose="020F0502020204030204" pitchFamily="34" charset="0"/>
                <a:sym typeface="Arial"/>
              </a:rPr>
              <a:t>How can we do better with the medications </a:t>
            </a:r>
            <a:br>
              <a:rPr kumimoji="0" lang="en-US" sz="1800" b="0" i="0" u="none" strike="noStrike" kern="1200" cap="none" spc="0" normalizeH="0" baseline="0" noProof="0" dirty="0">
                <a:ln>
                  <a:noFill/>
                </a:ln>
                <a:solidFill>
                  <a:srgbClr val="000000"/>
                </a:solidFill>
                <a:effectLst/>
                <a:uLnTx/>
                <a:uFillTx/>
                <a:latin typeface="Georgia"/>
                <a:ea typeface="Arial"/>
                <a:cs typeface="Calibri" panose="020F0502020204030204" pitchFamily="34" charset="0"/>
                <a:sym typeface="Arial"/>
              </a:rPr>
            </a:br>
            <a:r>
              <a:rPr kumimoji="0" lang="en-US" sz="1800" b="0" i="0" u="none" strike="noStrike" kern="1200" cap="none" spc="0" normalizeH="0" baseline="0" noProof="0" dirty="0">
                <a:ln>
                  <a:noFill/>
                </a:ln>
                <a:solidFill>
                  <a:srgbClr val="000000"/>
                </a:solidFill>
                <a:effectLst/>
                <a:uLnTx/>
                <a:uFillTx/>
                <a:latin typeface="Georgia"/>
                <a:ea typeface="Arial"/>
                <a:cs typeface="Calibri" panose="020F0502020204030204" pitchFamily="34" charset="0"/>
                <a:sym typeface="Arial"/>
              </a:rPr>
              <a:t>we have?</a:t>
            </a:r>
          </a:p>
        </p:txBody>
      </p:sp>
      <p:grpSp>
        <p:nvGrpSpPr>
          <p:cNvPr id="25" name="Group 24">
            <a:extLst>
              <a:ext uri="{FF2B5EF4-FFF2-40B4-BE49-F238E27FC236}">
                <a16:creationId xmlns:a16="http://schemas.microsoft.com/office/drawing/2014/main" id="{2FFC96B1-2574-6E46-3621-5AF09CF9F2C7}"/>
              </a:ext>
            </a:extLst>
          </p:cNvPr>
          <p:cNvGrpSpPr/>
          <p:nvPr/>
        </p:nvGrpSpPr>
        <p:grpSpPr>
          <a:xfrm rot="10800000">
            <a:off x="5426190" y="2983133"/>
            <a:ext cx="852237" cy="973056"/>
            <a:chOff x="494638" y="1398609"/>
            <a:chExt cx="392194" cy="447793"/>
          </a:xfrm>
        </p:grpSpPr>
        <p:sp>
          <p:nvSpPr>
            <p:cNvPr id="27" name="Freeform: Shape 26">
              <a:extLst>
                <a:ext uri="{FF2B5EF4-FFF2-40B4-BE49-F238E27FC236}">
                  <a16:creationId xmlns:a16="http://schemas.microsoft.com/office/drawing/2014/main" id="{13B0F55F-8A9F-7428-2C80-9DA740999299}"/>
                </a:ext>
              </a:extLst>
            </p:cNvPr>
            <p:cNvSpPr>
              <a:spLocks noChangeAspect="1"/>
            </p:cNvSpPr>
            <p:nvPr/>
          </p:nvSpPr>
          <p:spPr>
            <a:xfrm>
              <a:off x="494638" y="1398609"/>
              <a:ext cx="226054" cy="447793"/>
            </a:xfrm>
            <a:custGeom>
              <a:avLst/>
              <a:gdLst>
                <a:gd name="connsiteX0" fmla="*/ 543719 w 548958"/>
                <a:gd name="connsiteY0" fmla="*/ 0 h 1087438"/>
                <a:gd name="connsiteX1" fmla="*/ 548958 w 548958"/>
                <a:gd name="connsiteY1" fmla="*/ 528 h 1087438"/>
                <a:gd name="connsiteX2" fmla="*/ 548958 w 548958"/>
                <a:gd name="connsiteY2" fmla="*/ 1086910 h 1087438"/>
                <a:gd name="connsiteX3" fmla="*/ 543719 w 548958"/>
                <a:gd name="connsiteY3" fmla="*/ 1087438 h 1087438"/>
                <a:gd name="connsiteX4" fmla="*/ 0 w 548958"/>
                <a:gd name="connsiteY4" fmla="*/ 543719 h 1087438"/>
                <a:gd name="connsiteX5" fmla="*/ 543719 w 548958"/>
                <a:gd name="connsiteY5" fmla="*/ 0 h 1087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8958" h="1087438">
                  <a:moveTo>
                    <a:pt x="543719" y="0"/>
                  </a:moveTo>
                  <a:lnTo>
                    <a:pt x="548958" y="528"/>
                  </a:lnTo>
                  <a:lnTo>
                    <a:pt x="548958" y="1086910"/>
                  </a:lnTo>
                  <a:lnTo>
                    <a:pt x="543719" y="1087438"/>
                  </a:lnTo>
                  <a:cubicBezTo>
                    <a:pt x="243431" y="1087438"/>
                    <a:pt x="0" y="844007"/>
                    <a:pt x="0" y="543719"/>
                  </a:cubicBezTo>
                  <a:cubicBezTo>
                    <a:pt x="0" y="243431"/>
                    <a:pt x="243431" y="0"/>
                    <a:pt x="543719" y="0"/>
                  </a:cubicBezTo>
                  <a:close/>
                </a:path>
              </a:pathLst>
            </a:custGeom>
            <a:gradFill flip="none" rotWithShape="1">
              <a:gsLst>
                <a:gs pos="0">
                  <a:schemeClr val="accent3"/>
                </a:gs>
                <a:gs pos="100000">
                  <a:schemeClr val="accent2"/>
                </a:gs>
              </a:gsLst>
              <a:lin ang="10800000" scaled="1"/>
              <a:tileRect/>
            </a:gradFill>
            <a:ln>
              <a:noFill/>
            </a:ln>
            <a:effectLst/>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28" name="Oval 27">
              <a:extLst>
                <a:ext uri="{FF2B5EF4-FFF2-40B4-BE49-F238E27FC236}">
                  <a16:creationId xmlns:a16="http://schemas.microsoft.com/office/drawing/2014/main" id="{226F0AD4-EF85-94FE-1572-656D15635E8C}"/>
                </a:ext>
              </a:extLst>
            </p:cNvPr>
            <p:cNvSpPr>
              <a:spLocks/>
            </p:cNvSpPr>
            <p:nvPr/>
          </p:nvSpPr>
          <p:spPr>
            <a:xfrm>
              <a:off x="550722" y="1454891"/>
              <a:ext cx="336110" cy="336215"/>
            </a:xfrm>
            <a:prstGeom prst="ellipse">
              <a:avLst/>
            </a:prstGeom>
            <a:solidFill>
              <a:srgbClr val="FFFFFF"/>
            </a:solidFill>
            <a:ln w="12700" cap="flat" cmpd="sng" algn="ctr">
              <a:noFill/>
              <a:prstDash val="solid"/>
              <a:miter lim="800000"/>
            </a:ln>
            <a:effectLst>
              <a:outerShdw blurRad="63500" sx="102000" sy="102000" algn="ctr" rotWithShape="0">
                <a:prstClr val="black">
                  <a:alpha val="40000"/>
                </a:prstClr>
              </a:outerShdw>
            </a:effectLst>
          </p:spPr>
          <p:txBody>
            <a:bodyPr wrap="none" lIns="121920" tIns="121920" rIns="121920" bIns="12192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733" b="1" i="0" u="none" strike="noStrike" kern="0" cap="none" spc="0" normalizeH="0" baseline="0" noProof="0">
                <a:ln>
                  <a:noFill/>
                </a:ln>
                <a:solidFill>
                  <a:srgbClr val="000000"/>
                </a:solidFill>
                <a:effectLst/>
                <a:uLnTx/>
                <a:uFillTx/>
                <a:latin typeface="Montserrat" panose="02000505000000020004" pitchFamily="2" charset="0"/>
                <a:ea typeface="+mn-ea"/>
                <a:cs typeface="+mn-cs"/>
              </a:endParaRPr>
            </a:p>
          </p:txBody>
        </p:sp>
      </p:grpSp>
      <p:sp>
        <p:nvSpPr>
          <p:cNvPr id="29" name="Content Placeholder 26">
            <a:extLst>
              <a:ext uri="{FF2B5EF4-FFF2-40B4-BE49-F238E27FC236}">
                <a16:creationId xmlns:a16="http://schemas.microsoft.com/office/drawing/2014/main" id="{7C95513F-D6E8-BF8F-21DD-D36F92EB8A56}"/>
              </a:ext>
            </a:extLst>
          </p:cNvPr>
          <p:cNvSpPr txBox="1">
            <a:spLocks/>
          </p:cNvSpPr>
          <p:nvPr/>
        </p:nvSpPr>
        <p:spPr>
          <a:xfrm>
            <a:off x="6550534" y="4573212"/>
            <a:ext cx="4873369" cy="569076"/>
          </a:xfrm>
          <a:prstGeom prst="rect">
            <a:avLst/>
          </a:prstGeom>
        </p:spPr>
        <p:txBody>
          <a:bodyPr lIns="0" tIns="0" rIns="0" bIns="0"/>
          <a:lstStyle>
            <a:lvl1pPr marL="0" indent="0" algn="l" defTabSz="1219170" rtl="0" eaLnBrk="1" latinLnBrk="0" hangingPunct="1">
              <a:lnSpc>
                <a:spcPct val="100000"/>
              </a:lnSpc>
              <a:spcBef>
                <a:spcPts val="800"/>
              </a:spcBef>
              <a:buFont typeface="Arial" panose="020B0604020202020204" pitchFamily="34" charset="0"/>
              <a:buNone/>
              <a:defRPr sz="2133" b="0" kern="1200">
                <a:solidFill>
                  <a:schemeClr val="tx1"/>
                </a:solidFill>
                <a:latin typeface="+mj-lt"/>
                <a:ea typeface="+mn-ea"/>
                <a:cs typeface="Calibri" panose="020F0502020204030204" pitchFamily="34" charset="0"/>
              </a:defRPr>
            </a:lvl1pPr>
            <a:lvl2pPr marL="226478" indent="-226478" algn="l" defTabSz="1219170" rtl="0" eaLnBrk="1" latinLnBrk="0" hangingPunct="1">
              <a:lnSpc>
                <a:spcPct val="100000"/>
              </a:lnSpc>
              <a:spcBef>
                <a:spcPts val="800"/>
              </a:spcBef>
              <a:buFont typeface="Arial" panose="020B0604020202020204" pitchFamily="34" charset="0"/>
              <a:buChar char="•"/>
              <a:defRPr sz="1867" b="0" kern="1200">
                <a:solidFill>
                  <a:schemeClr val="tx1"/>
                </a:solidFill>
                <a:latin typeface="+mj-lt"/>
                <a:ea typeface="+mn-ea"/>
                <a:cs typeface="+mn-cs"/>
              </a:defRPr>
            </a:lvl2pPr>
            <a:lvl3pPr marL="533387" indent="-228594" algn="l" defTabSz="1219170" rtl="0" eaLnBrk="1" latinLnBrk="0" hangingPunct="1">
              <a:lnSpc>
                <a:spcPct val="100000"/>
              </a:lnSpc>
              <a:spcBef>
                <a:spcPts val="800"/>
              </a:spcBef>
              <a:buFont typeface="Arial" panose="020B0604020202020204" pitchFamily="34" charset="0"/>
              <a:buChar char="–"/>
              <a:defRPr sz="1600" b="0" kern="1200">
                <a:solidFill>
                  <a:schemeClr val="tx1"/>
                </a:solidFill>
                <a:latin typeface="+mj-lt"/>
                <a:ea typeface="+mn-ea"/>
                <a:cs typeface="+mn-cs"/>
              </a:defRPr>
            </a:lvl3pPr>
            <a:lvl4pPr marL="768331" indent="-226478" algn="l" defTabSz="1219170" rtl="0" eaLnBrk="1" latinLnBrk="0" hangingPunct="1">
              <a:lnSpc>
                <a:spcPct val="100000"/>
              </a:lnSpc>
              <a:spcBef>
                <a:spcPts val="800"/>
              </a:spcBef>
              <a:buFont typeface="Arial" panose="020B0604020202020204" pitchFamily="34" charset="0"/>
              <a:buChar char="•"/>
              <a:defRPr sz="1467" b="0" kern="1200">
                <a:solidFill>
                  <a:schemeClr val="tx1"/>
                </a:solidFill>
                <a:latin typeface="+mj-lt"/>
                <a:ea typeface="+mn-ea"/>
                <a:cs typeface="+mn-cs"/>
              </a:defRPr>
            </a:lvl4pPr>
            <a:lvl5pPr marL="992693" indent="-228594" algn="l" defTabSz="1219170" rtl="0" eaLnBrk="1" latinLnBrk="0" hangingPunct="1">
              <a:lnSpc>
                <a:spcPct val="100000"/>
              </a:lnSpc>
              <a:spcBef>
                <a:spcPts val="800"/>
              </a:spcBef>
              <a:buFont typeface="Arial" panose="020B0604020202020204" pitchFamily="34" charset="0"/>
              <a:buChar char="»"/>
              <a:defRPr sz="1467" b="0" kern="1200">
                <a:solidFill>
                  <a:schemeClr val="tx1"/>
                </a:solidFill>
                <a:latin typeface="+mj-lt"/>
                <a:ea typeface="+mn-ea"/>
                <a:cs typeface="+mn-cs"/>
              </a:defRPr>
            </a:lvl5pPr>
            <a:lvl6pPr marL="335271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a:lstStyle>
          <a:p>
            <a:pPr marL="0" marR="0" lvl="0" indent="0" algn="l" defTabSz="609570" rtl="0" eaLnBrk="1" fontAlgn="auto" latinLnBrk="0" hangingPunct="1">
              <a:lnSpc>
                <a:spcPct val="100000"/>
              </a:lnSpc>
              <a:spcBef>
                <a:spcPts val="400"/>
              </a:spcBef>
              <a:spcAft>
                <a:spcPts val="400"/>
              </a:spcAft>
              <a:buClr>
                <a:prstClr val="black">
                  <a:lumMod val="75000"/>
                  <a:lumOff val="25000"/>
                </a:prstClr>
              </a:buClr>
              <a:buSzPts val="1800"/>
              <a:buFont typeface="Arial" panose="020B0604020202020204" pitchFamily="34" charset="0"/>
              <a:buNone/>
              <a:tabLst/>
              <a:defRPr/>
            </a:pPr>
            <a:r>
              <a:rPr kumimoji="0" lang="en-US" sz="1800" b="0" i="0" u="none" strike="noStrike" kern="1200" cap="none" spc="0" normalizeH="0" baseline="0" noProof="0" dirty="0">
                <a:ln>
                  <a:noFill/>
                </a:ln>
                <a:solidFill>
                  <a:srgbClr val="000000"/>
                </a:solidFill>
                <a:effectLst/>
                <a:uLnTx/>
                <a:uFillTx/>
                <a:latin typeface="Georgia"/>
                <a:ea typeface="Arial"/>
                <a:cs typeface="Calibri" panose="020F0502020204030204" pitchFamily="34" charset="0"/>
                <a:sym typeface="Arial"/>
              </a:rPr>
              <a:t>Is medical care more than writing a prescription?</a:t>
            </a:r>
          </a:p>
        </p:txBody>
      </p:sp>
      <p:sp>
        <p:nvSpPr>
          <p:cNvPr id="33" name="Freeform: Shape 32">
            <a:extLst>
              <a:ext uri="{FF2B5EF4-FFF2-40B4-BE49-F238E27FC236}">
                <a16:creationId xmlns:a16="http://schemas.microsoft.com/office/drawing/2014/main" id="{CF85FAD7-9DBA-9EF2-B833-C72B821E179E}"/>
              </a:ext>
            </a:extLst>
          </p:cNvPr>
          <p:cNvSpPr>
            <a:spLocks noChangeAspect="1"/>
          </p:cNvSpPr>
          <p:nvPr/>
        </p:nvSpPr>
        <p:spPr>
          <a:xfrm rot="10800000">
            <a:off x="5787212" y="4371222"/>
            <a:ext cx="491215" cy="973056"/>
          </a:xfrm>
          <a:custGeom>
            <a:avLst/>
            <a:gdLst>
              <a:gd name="connsiteX0" fmla="*/ 543719 w 548958"/>
              <a:gd name="connsiteY0" fmla="*/ 0 h 1087438"/>
              <a:gd name="connsiteX1" fmla="*/ 548958 w 548958"/>
              <a:gd name="connsiteY1" fmla="*/ 528 h 1087438"/>
              <a:gd name="connsiteX2" fmla="*/ 548958 w 548958"/>
              <a:gd name="connsiteY2" fmla="*/ 1086910 h 1087438"/>
              <a:gd name="connsiteX3" fmla="*/ 543719 w 548958"/>
              <a:gd name="connsiteY3" fmla="*/ 1087438 h 1087438"/>
              <a:gd name="connsiteX4" fmla="*/ 0 w 548958"/>
              <a:gd name="connsiteY4" fmla="*/ 543719 h 1087438"/>
              <a:gd name="connsiteX5" fmla="*/ 543719 w 548958"/>
              <a:gd name="connsiteY5" fmla="*/ 0 h 1087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8958" h="1087438">
                <a:moveTo>
                  <a:pt x="543719" y="0"/>
                </a:moveTo>
                <a:lnTo>
                  <a:pt x="548958" y="528"/>
                </a:lnTo>
                <a:lnTo>
                  <a:pt x="548958" y="1086910"/>
                </a:lnTo>
                <a:lnTo>
                  <a:pt x="543719" y="1087438"/>
                </a:lnTo>
                <a:cubicBezTo>
                  <a:pt x="243431" y="1087438"/>
                  <a:pt x="0" y="844007"/>
                  <a:pt x="0" y="543719"/>
                </a:cubicBezTo>
                <a:cubicBezTo>
                  <a:pt x="0" y="243431"/>
                  <a:pt x="243431" y="0"/>
                  <a:pt x="543719" y="0"/>
                </a:cubicBezTo>
                <a:close/>
              </a:path>
            </a:pathLst>
          </a:custGeom>
          <a:gradFill flip="none" rotWithShape="1">
            <a:gsLst>
              <a:gs pos="0">
                <a:schemeClr val="accent3"/>
              </a:gs>
              <a:gs pos="100000">
                <a:schemeClr val="accent2"/>
              </a:gs>
            </a:gsLst>
            <a:lin ang="10800000" scaled="1"/>
            <a:tileRect/>
          </a:gradFill>
          <a:ln>
            <a:noFill/>
          </a:ln>
          <a:effectLst/>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34" name="Oval 33">
            <a:extLst>
              <a:ext uri="{FF2B5EF4-FFF2-40B4-BE49-F238E27FC236}">
                <a16:creationId xmlns:a16="http://schemas.microsoft.com/office/drawing/2014/main" id="{1160D553-EFAB-4E74-8849-676884F3E76F}"/>
              </a:ext>
            </a:extLst>
          </p:cNvPr>
          <p:cNvSpPr>
            <a:spLocks/>
          </p:cNvSpPr>
          <p:nvPr/>
        </p:nvSpPr>
        <p:spPr>
          <a:xfrm rot="10800000">
            <a:off x="5426190" y="4491380"/>
            <a:ext cx="730367" cy="730597"/>
          </a:xfrm>
          <a:prstGeom prst="ellipse">
            <a:avLst/>
          </a:prstGeom>
          <a:solidFill>
            <a:srgbClr val="FFFFFF"/>
          </a:solidFill>
          <a:ln w="12700" cap="flat" cmpd="sng" algn="ctr">
            <a:noFill/>
            <a:prstDash val="solid"/>
            <a:miter lim="800000"/>
          </a:ln>
          <a:effectLst>
            <a:outerShdw blurRad="63500" sx="102000" sy="102000" algn="ctr" rotWithShape="0">
              <a:prstClr val="black">
                <a:alpha val="40000"/>
              </a:prstClr>
            </a:outerShdw>
          </a:effectLst>
        </p:spPr>
        <p:txBody>
          <a:bodyPr wrap="none" lIns="121920" tIns="121920" rIns="121920" bIns="12192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733" b="1" i="0" u="none" strike="noStrike" kern="0" cap="none" spc="0" normalizeH="0" baseline="0" noProof="0">
              <a:ln>
                <a:noFill/>
              </a:ln>
              <a:solidFill>
                <a:srgbClr val="000000"/>
              </a:solidFill>
              <a:effectLst/>
              <a:uLnTx/>
              <a:uFillTx/>
              <a:latin typeface="Montserrat" panose="02000505000000020004" pitchFamily="2" charset="0"/>
              <a:ea typeface="+mn-ea"/>
              <a:cs typeface="+mn-cs"/>
            </a:endParaRPr>
          </a:p>
        </p:txBody>
      </p:sp>
      <p:cxnSp>
        <p:nvCxnSpPr>
          <p:cNvPr id="39" name="Straight Connector 38">
            <a:extLst>
              <a:ext uri="{FF2B5EF4-FFF2-40B4-BE49-F238E27FC236}">
                <a16:creationId xmlns:a16="http://schemas.microsoft.com/office/drawing/2014/main" id="{AF77D95D-7374-28C7-8CD5-3DDAD7CE2C37}"/>
              </a:ext>
            </a:extLst>
          </p:cNvPr>
          <p:cNvCxnSpPr/>
          <p:nvPr/>
        </p:nvCxnSpPr>
        <p:spPr>
          <a:xfrm>
            <a:off x="6550534" y="2775617"/>
            <a:ext cx="4873370" cy="0"/>
          </a:xfrm>
          <a:prstGeom prst="line">
            <a:avLst/>
          </a:prstGeom>
          <a:ln w="6350">
            <a:solidFill>
              <a:srgbClr val="7F7F7F"/>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50AE5E23-57A5-5B17-F616-2F152231B54E}"/>
              </a:ext>
            </a:extLst>
          </p:cNvPr>
          <p:cNvCxnSpPr/>
          <p:nvPr/>
        </p:nvCxnSpPr>
        <p:spPr>
          <a:xfrm>
            <a:off x="6550534" y="4163706"/>
            <a:ext cx="4873370" cy="0"/>
          </a:xfrm>
          <a:prstGeom prst="line">
            <a:avLst/>
          </a:prstGeom>
          <a:ln w="6350">
            <a:solidFill>
              <a:srgbClr val="7F7F7F"/>
            </a:solidFill>
            <a:prstDash val="dash"/>
          </a:ln>
        </p:spPr>
        <p:style>
          <a:lnRef idx="1">
            <a:schemeClr val="accent1"/>
          </a:lnRef>
          <a:fillRef idx="0">
            <a:schemeClr val="accent1"/>
          </a:fillRef>
          <a:effectRef idx="0">
            <a:schemeClr val="accent1"/>
          </a:effectRef>
          <a:fontRef idx="minor">
            <a:schemeClr val="tx1"/>
          </a:fontRef>
        </p:style>
      </p:cxnSp>
      <p:pic>
        <p:nvPicPr>
          <p:cNvPr id="42" name="Graphic 41">
            <a:extLst>
              <a:ext uri="{FF2B5EF4-FFF2-40B4-BE49-F238E27FC236}">
                <a16:creationId xmlns:a16="http://schemas.microsoft.com/office/drawing/2014/main" id="{475B497B-F932-ED39-DEA1-E4B392EC95AA}"/>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607912" y="3285091"/>
            <a:ext cx="336180" cy="369138"/>
          </a:xfrm>
          <a:prstGeom prst="rect">
            <a:avLst/>
          </a:prstGeom>
        </p:spPr>
      </p:pic>
      <p:pic>
        <p:nvPicPr>
          <p:cNvPr id="43" name="Graphic 42">
            <a:extLst>
              <a:ext uri="{FF2B5EF4-FFF2-40B4-BE49-F238E27FC236}">
                <a16:creationId xmlns:a16="http://schemas.microsoft.com/office/drawing/2014/main" id="{0969561B-1531-EFD4-3885-A3DF9D1A604A}"/>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607912" y="1846281"/>
            <a:ext cx="379737" cy="291132"/>
          </a:xfrm>
          <a:prstGeom prst="rect">
            <a:avLst/>
          </a:prstGeom>
        </p:spPr>
      </p:pic>
      <p:pic>
        <p:nvPicPr>
          <p:cNvPr id="44" name="Graphic 43">
            <a:extLst>
              <a:ext uri="{FF2B5EF4-FFF2-40B4-BE49-F238E27FC236}">
                <a16:creationId xmlns:a16="http://schemas.microsoft.com/office/drawing/2014/main" id="{BB22B943-963D-7037-8016-EEABA99E3699}"/>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5623974" y="4698954"/>
            <a:ext cx="326474" cy="315449"/>
          </a:xfrm>
          <a:prstGeom prst="rect">
            <a:avLst/>
          </a:prstGeom>
        </p:spPr>
      </p:pic>
      <p:sp>
        <p:nvSpPr>
          <p:cNvPr id="4" name="Text Placeholder 7">
            <a:extLst>
              <a:ext uri="{FF2B5EF4-FFF2-40B4-BE49-F238E27FC236}">
                <a16:creationId xmlns:a16="http://schemas.microsoft.com/office/drawing/2014/main" id="{9B8CB159-9B96-A662-58CA-9FC3A768DB1C}"/>
              </a:ext>
            </a:extLst>
          </p:cNvPr>
          <p:cNvSpPr txBox="1">
            <a:spLocks/>
          </p:cNvSpPr>
          <p:nvPr/>
        </p:nvSpPr>
        <p:spPr>
          <a:xfrm>
            <a:off x="6550534" y="5834619"/>
            <a:ext cx="4155565" cy="674031"/>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fr-FR"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1.  </a:t>
            </a:r>
            <a:r>
              <a:rPr kumimoji="0" lang="fr-FR"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Adherence</a:t>
            </a:r>
            <a:r>
              <a:rPr kumimoji="0" lang="fr-FR"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to long-</a:t>
            </a:r>
            <a:r>
              <a:rPr kumimoji="0" lang="fr-FR"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term</a:t>
            </a:r>
            <a:r>
              <a:rPr kumimoji="0" lang="fr-FR"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a:t>
            </a:r>
            <a:r>
              <a:rPr kumimoji="0" lang="fr-FR"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therapies</a:t>
            </a:r>
            <a:r>
              <a:rPr kumimoji="0" lang="fr-FR"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Evidence for action, WHO </a:t>
            </a:r>
            <a:r>
              <a:rPr kumimoji="0" lang="fr-FR"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study</a:t>
            </a:r>
            <a:r>
              <a:rPr kumimoji="0" lang="fr-FR"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2003, </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[Accessed October 2021], </a:t>
            </a:r>
            <a:r>
              <a:rPr kumimoji="0" lang="fr-FR"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hlinkClick r:id="rId13">
                  <a:extLst>
                    <a:ext uri="{A12FA001-AC4F-418D-AE19-62706E023703}">
                      <ahyp:hlinkClr xmlns:ahyp="http://schemas.microsoft.com/office/drawing/2018/hyperlinkcolor" val="tx"/>
                    </a:ext>
                  </a:extLst>
                </a:hlinkClick>
              </a:rPr>
              <a:t>https://www.who.int/chp/knowledge/publications/adherence_report/en/</a:t>
            </a:r>
            <a:endParaRPr kumimoji="0" lang="fr-FR"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endParaRPr>
          </a:p>
        </p:txBody>
      </p:sp>
      <p:sp>
        <p:nvSpPr>
          <p:cNvPr id="9" name="TextBox 8">
            <a:extLst>
              <a:ext uri="{FF2B5EF4-FFF2-40B4-BE49-F238E27FC236}">
                <a16:creationId xmlns:a16="http://schemas.microsoft.com/office/drawing/2014/main" id="{86FE48DE-FFE6-924A-57CD-1724B7AEA0DA}"/>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dirty="0">
                <a:solidFill>
                  <a:srgbClr val="595959"/>
                </a:solidFill>
              </a:rPr>
              <a:t>GLO2208857</a:t>
            </a:r>
          </a:p>
        </p:txBody>
      </p:sp>
    </p:spTree>
    <p:extLst>
      <p:ext uri="{BB962C8B-B14F-4D97-AF65-F5344CB8AC3E}">
        <p14:creationId xmlns:p14="http://schemas.microsoft.com/office/powerpoint/2010/main" val="79717509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hink-cell data - do not delete" hidden="1">
            <a:extLst>
              <a:ext uri="{FF2B5EF4-FFF2-40B4-BE49-F238E27FC236}">
                <a16:creationId xmlns:a16="http://schemas.microsoft.com/office/drawing/2014/main" id="{3B31DA51-CDEE-84D4-428A-58EB57CCB50E}"/>
              </a:ext>
            </a:extLst>
          </p:cNvPr>
          <p:cNvGraphicFramePr>
            <a:graphicFrameLocks noChangeAspect="1"/>
          </p:cNvGraphicFramePr>
          <p:nvPr>
            <p:custDataLst>
              <p:tags r:id="rId1"/>
            </p:custDataLst>
            <p:extLst>
              <p:ext uri="{D42A27DB-BD31-4B8C-83A1-F6EECF244321}">
                <p14:modId xmlns:p14="http://schemas.microsoft.com/office/powerpoint/2010/main" val="3160970150"/>
              </p:ext>
            </p:extLst>
          </p:nvPr>
        </p:nvGraphicFramePr>
        <p:xfrm>
          <a:off x="2118" y="2118"/>
          <a:ext cx="2117" cy="2117"/>
        </p:xfrm>
        <a:graphic>
          <a:graphicData uri="http://schemas.openxmlformats.org/presentationml/2006/ole">
            <mc:AlternateContent xmlns:mc="http://schemas.openxmlformats.org/markup-compatibility/2006">
              <mc:Choice xmlns:v="urn:schemas-microsoft-com:vml" Requires="v">
                <p:oleObj name="think-cell Slide" r:id="rId4" imgW="421" imgH="420" progId="TCLayout.ActiveDocument.1">
                  <p:embed/>
                </p:oleObj>
              </mc:Choice>
              <mc:Fallback>
                <p:oleObj name="think-cell Slide" r:id="rId4" imgW="421" imgH="420" progId="TCLayout.ActiveDocument.1">
                  <p:embed/>
                  <p:pic>
                    <p:nvPicPr>
                      <p:cNvPr id="8" name="think-cell data - do not delete" hidden="1">
                        <a:extLst>
                          <a:ext uri="{FF2B5EF4-FFF2-40B4-BE49-F238E27FC236}">
                            <a16:creationId xmlns:a16="http://schemas.microsoft.com/office/drawing/2014/main" id="{3B31DA51-CDEE-84D4-428A-58EB57CCB50E}"/>
                          </a:ext>
                        </a:extLst>
                      </p:cNvPr>
                      <p:cNvPicPr/>
                      <p:nvPr/>
                    </p:nvPicPr>
                    <p:blipFill>
                      <a:blip r:embed="rId5"/>
                      <a:stretch>
                        <a:fillRect/>
                      </a:stretch>
                    </p:blipFill>
                    <p:spPr>
                      <a:xfrm>
                        <a:off x="2118" y="2118"/>
                        <a:ext cx="2117" cy="2117"/>
                      </a:xfrm>
                      <a:prstGeom prst="rect">
                        <a:avLst/>
                      </a:prstGeom>
                    </p:spPr>
                  </p:pic>
                </p:oleObj>
              </mc:Fallback>
            </mc:AlternateContent>
          </a:graphicData>
        </a:graphic>
      </p:graphicFrame>
      <p:sp>
        <p:nvSpPr>
          <p:cNvPr id="5" name="Title 4">
            <a:extLst>
              <a:ext uri="{FF2B5EF4-FFF2-40B4-BE49-F238E27FC236}">
                <a16:creationId xmlns:a16="http://schemas.microsoft.com/office/drawing/2014/main" id="{8E86779C-7CE5-809D-1501-7875203C2639}"/>
              </a:ext>
            </a:extLst>
          </p:cNvPr>
          <p:cNvSpPr>
            <a:spLocks noGrp="1"/>
          </p:cNvSpPr>
          <p:nvPr>
            <p:ph type="title"/>
          </p:nvPr>
        </p:nvSpPr>
        <p:spPr>
          <a:xfrm>
            <a:off x="670560" y="355600"/>
            <a:ext cx="10937240" cy="1257300"/>
          </a:xfrm>
        </p:spPr>
        <p:txBody>
          <a:bodyPr vert="horz"/>
          <a:lstStyle/>
          <a:p>
            <a:r>
              <a:rPr lang="en-US" dirty="0"/>
              <a:t>Poor adherence is dose‐dependently associated with significantly increased risk of cardiovascular events and all‐cause mortality in patients with CAD</a:t>
            </a:r>
          </a:p>
        </p:txBody>
      </p:sp>
      <p:sp>
        <p:nvSpPr>
          <p:cNvPr id="4" name="TextBox 1">
            <a:extLst>
              <a:ext uri="{FF2B5EF4-FFF2-40B4-BE49-F238E27FC236}">
                <a16:creationId xmlns:a16="http://schemas.microsoft.com/office/drawing/2014/main" id="{C706F61B-3EC7-9FEA-EC50-C62C40A56289}"/>
              </a:ext>
            </a:extLst>
          </p:cNvPr>
          <p:cNvSpPr txBox="1"/>
          <p:nvPr/>
        </p:nvSpPr>
        <p:spPr>
          <a:xfrm>
            <a:off x="670560" y="1833561"/>
            <a:ext cx="8341093" cy="246221"/>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chemeClr val="accent3"/>
                </a:solidFill>
                <a:effectLst/>
                <a:uLnTx/>
                <a:uFillTx/>
                <a:latin typeface="Georgia"/>
                <a:ea typeface="+mn-ea"/>
                <a:cs typeface="+mn-cs"/>
              </a:rPr>
              <a:t>Countries involved: Canada, China, Finland, France, Israel, Italy, UK and USA </a:t>
            </a:r>
          </a:p>
        </p:txBody>
      </p:sp>
      <p:sp>
        <p:nvSpPr>
          <p:cNvPr id="179" name="Text Placeholder 5">
            <a:extLst>
              <a:ext uri="{FF2B5EF4-FFF2-40B4-BE49-F238E27FC236}">
                <a16:creationId xmlns:a16="http://schemas.microsoft.com/office/drawing/2014/main" id="{5AC26648-2EB4-CBC6-E4D6-FD7A48653883}"/>
              </a:ext>
            </a:extLst>
          </p:cNvPr>
          <p:cNvSpPr txBox="1">
            <a:spLocks/>
          </p:cNvSpPr>
          <p:nvPr/>
        </p:nvSpPr>
        <p:spPr>
          <a:xfrm>
            <a:off x="8944555" y="1887536"/>
            <a:ext cx="2675945" cy="3907474"/>
          </a:xfrm>
          <a:prstGeom prst="rect">
            <a:avLst/>
          </a:prstGeom>
          <a:gradFill flip="none" rotWithShape="1">
            <a:gsLst>
              <a:gs pos="0">
                <a:schemeClr val="accent3"/>
              </a:gs>
              <a:gs pos="100000">
                <a:schemeClr val="accent2"/>
              </a:gs>
            </a:gsLst>
            <a:lin ang="0" scaled="1"/>
            <a:tileRect/>
          </a:gradFill>
          <a:ln>
            <a:noFill/>
          </a:ln>
        </p:spPr>
        <p:txBody>
          <a:bodyPr lIns="162560"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ctr" defTabSz="1625519">
              <a:spcBef>
                <a:spcPts val="1067"/>
              </a:spcBef>
              <a:defRPr/>
            </a:pPr>
            <a:endParaRPr lang="en-US" sz="3200" b="1" cap="all">
              <a:solidFill>
                <a:prstClr val="white"/>
              </a:solidFill>
              <a:latin typeface="Calibri"/>
            </a:endParaRPr>
          </a:p>
        </p:txBody>
      </p:sp>
      <p:sp>
        <p:nvSpPr>
          <p:cNvPr id="181" name="Rectangle 180">
            <a:extLst>
              <a:ext uri="{FF2B5EF4-FFF2-40B4-BE49-F238E27FC236}">
                <a16:creationId xmlns:a16="http://schemas.microsoft.com/office/drawing/2014/main" id="{C1A8D886-C8B4-35FF-2F7D-1E40B5BCE96F}"/>
              </a:ext>
            </a:extLst>
          </p:cNvPr>
          <p:cNvSpPr/>
          <p:nvPr/>
        </p:nvSpPr>
        <p:spPr>
          <a:xfrm>
            <a:off x="9077848" y="2717889"/>
            <a:ext cx="2409359" cy="224676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rIns="0" rtlCol="0" anchor="t">
            <a:spAutoFit/>
          </a:bodyPr>
          <a:lstStyle/>
          <a:p>
            <a:pPr marL="0" lvl="1" defTabSz="1625519"/>
            <a:r>
              <a:rPr lang="en-US" sz="1400" dirty="0">
                <a:solidFill>
                  <a:schemeClr val="bg1"/>
                </a:solidFill>
                <a:latin typeface="+mj-lt"/>
              </a:rPr>
              <a:t>Dose–response relationship (linear and nonlinear) of cardiovascular </a:t>
            </a:r>
            <a:br>
              <a:rPr lang="en-US" sz="1400" dirty="0">
                <a:solidFill>
                  <a:schemeClr val="bg1"/>
                </a:solidFill>
                <a:latin typeface="+mj-lt"/>
              </a:rPr>
            </a:br>
            <a:r>
              <a:rPr lang="en-US" sz="1400" dirty="0">
                <a:solidFill>
                  <a:schemeClr val="bg1"/>
                </a:solidFill>
                <a:latin typeface="+mj-lt"/>
              </a:rPr>
              <a:t>medication adherence and cardiovascular events. </a:t>
            </a:r>
            <a:br>
              <a:rPr lang="en-US" sz="1400" dirty="0">
                <a:solidFill>
                  <a:schemeClr val="bg1"/>
                </a:solidFill>
                <a:latin typeface="+mj-lt"/>
              </a:rPr>
            </a:br>
            <a:r>
              <a:rPr lang="en-US" sz="1400" dirty="0">
                <a:solidFill>
                  <a:schemeClr val="bg1"/>
                </a:solidFill>
                <a:latin typeface="+mj-lt"/>
              </a:rPr>
              <a:t>The solid line and the </a:t>
            </a:r>
            <a:br>
              <a:rPr lang="en-US" sz="1400" dirty="0">
                <a:solidFill>
                  <a:schemeClr val="bg1"/>
                </a:solidFill>
                <a:latin typeface="+mj-lt"/>
              </a:rPr>
            </a:br>
            <a:r>
              <a:rPr lang="en-US" sz="1400" dirty="0">
                <a:solidFill>
                  <a:schemeClr val="bg1"/>
                </a:solidFill>
                <a:latin typeface="+mj-lt"/>
              </a:rPr>
              <a:t>dashed lines represent the estimated relative </a:t>
            </a:r>
            <a:br>
              <a:rPr lang="en-US" sz="1400" dirty="0">
                <a:solidFill>
                  <a:schemeClr val="bg1"/>
                </a:solidFill>
                <a:latin typeface="+mj-lt"/>
              </a:rPr>
            </a:br>
            <a:r>
              <a:rPr lang="en-US" sz="1400" dirty="0">
                <a:solidFill>
                  <a:schemeClr val="bg1"/>
                </a:solidFill>
                <a:latin typeface="+mj-lt"/>
              </a:rPr>
              <a:t>risk and the 95% confidence interval, respectively</a:t>
            </a:r>
          </a:p>
        </p:txBody>
      </p:sp>
      <p:sp>
        <p:nvSpPr>
          <p:cNvPr id="75" name="Rectangle 74">
            <a:extLst>
              <a:ext uri="{FF2B5EF4-FFF2-40B4-BE49-F238E27FC236}">
                <a16:creationId xmlns:a16="http://schemas.microsoft.com/office/drawing/2014/main" id="{B586B521-A048-971F-7896-34426BA96C82}"/>
              </a:ext>
            </a:extLst>
          </p:cNvPr>
          <p:cNvSpPr/>
          <p:nvPr/>
        </p:nvSpPr>
        <p:spPr>
          <a:xfrm>
            <a:off x="5324572" y="3827699"/>
            <a:ext cx="3252522" cy="18637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0000"/>
                </a:solidFill>
                <a:effectLst/>
                <a:uLnTx/>
                <a:uFillTx/>
                <a:latin typeface="Georgia"/>
                <a:ea typeface="+mn-ea"/>
                <a:cs typeface="+mn-cs"/>
              </a:rPr>
              <a:t>Percentage of day covered by CVD medication %</a:t>
            </a:r>
          </a:p>
        </p:txBody>
      </p:sp>
      <p:sp>
        <p:nvSpPr>
          <p:cNvPr id="76" name="Rectangle 75">
            <a:extLst>
              <a:ext uri="{FF2B5EF4-FFF2-40B4-BE49-F238E27FC236}">
                <a16:creationId xmlns:a16="http://schemas.microsoft.com/office/drawing/2014/main" id="{E348AACC-4377-4A65-EE41-6A39BD611CD3}"/>
              </a:ext>
            </a:extLst>
          </p:cNvPr>
          <p:cNvSpPr>
            <a:spLocks/>
          </p:cNvSpPr>
          <p:nvPr/>
        </p:nvSpPr>
        <p:spPr>
          <a:xfrm rot="16200000">
            <a:off x="4404848" y="2952711"/>
            <a:ext cx="1004746" cy="1903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0000"/>
                </a:solidFill>
                <a:effectLst/>
                <a:uLnTx/>
                <a:uFillTx/>
                <a:latin typeface="Georgia"/>
                <a:ea typeface="+mn-ea"/>
                <a:cs typeface="+mn-cs"/>
              </a:rPr>
              <a:t>Relative risk of</a:t>
            </a:r>
            <a:br>
              <a:rPr kumimoji="0" lang="en-US" sz="700" b="1" i="0" u="none" strike="noStrike" kern="1200" cap="none" spc="0" normalizeH="0" baseline="0" noProof="0" dirty="0">
                <a:ln>
                  <a:noFill/>
                </a:ln>
                <a:solidFill>
                  <a:srgbClr val="000000"/>
                </a:solidFill>
                <a:effectLst/>
                <a:uLnTx/>
                <a:uFillTx/>
                <a:latin typeface="Georgia"/>
                <a:ea typeface="+mn-ea"/>
                <a:cs typeface="+mn-cs"/>
              </a:rPr>
            </a:br>
            <a:r>
              <a:rPr kumimoji="0" lang="en-US" sz="700" b="1" i="0" u="none" strike="noStrike" kern="1200" cap="none" spc="0" normalizeH="0" baseline="0" noProof="0" dirty="0">
                <a:ln>
                  <a:noFill/>
                </a:ln>
                <a:solidFill>
                  <a:srgbClr val="000000"/>
                </a:solidFill>
                <a:effectLst/>
                <a:uLnTx/>
                <a:uFillTx/>
                <a:latin typeface="Georgia"/>
                <a:ea typeface="+mn-ea"/>
                <a:cs typeface="+mn-cs"/>
              </a:rPr>
              <a:t>all-cause death</a:t>
            </a:r>
          </a:p>
        </p:txBody>
      </p:sp>
      <p:sp>
        <p:nvSpPr>
          <p:cNvPr id="77" name="Rectangle 76">
            <a:extLst>
              <a:ext uri="{FF2B5EF4-FFF2-40B4-BE49-F238E27FC236}">
                <a16:creationId xmlns:a16="http://schemas.microsoft.com/office/drawing/2014/main" id="{2A399A25-300C-F4F7-8A67-F49E8F3AB60E}"/>
              </a:ext>
            </a:extLst>
          </p:cNvPr>
          <p:cNvSpPr/>
          <p:nvPr/>
        </p:nvSpPr>
        <p:spPr>
          <a:xfrm>
            <a:off x="5361493" y="3646643"/>
            <a:ext cx="38114" cy="18899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Calibri"/>
                <a:ea typeface="+mn-ea"/>
                <a:cs typeface="+mn-cs"/>
              </a:rPr>
              <a:t>0</a:t>
            </a:r>
          </a:p>
        </p:txBody>
      </p:sp>
      <p:sp>
        <p:nvSpPr>
          <p:cNvPr id="79" name="Rectangle 78">
            <a:extLst>
              <a:ext uri="{FF2B5EF4-FFF2-40B4-BE49-F238E27FC236}">
                <a16:creationId xmlns:a16="http://schemas.microsoft.com/office/drawing/2014/main" id="{B9D32280-277B-6142-626D-A22F0AC8804D}"/>
              </a:ext>
            </a:extLst>
          </p:cNvPr>
          <p:cNvSpPr/>
          <p:nvPr/>
        </p:nvSpPr>
        <p:spPr>
          <a:xfrm>
            <a:off x="5945356" y="3646643"/>
            <a:ext cx="76228" cy="18899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Calibri"/>
                <a:ea typeface="+mn-ea"/>
                <a:cs typeface="+mn-cs"/>
              </a:rPr>
              <a:t>20</a:t>
            </a:r>
          </a:p>
        </p:txBody>
      </p:sp>
      <p:sp>
        <p:nvSpPr>
          <p:cNvPr id="80" name="Rectangle 79">
            <a:extLst>
              <a:ext uri="{FF2B5EF4-FFF2-40B4-BE49-F238E27FC236}">
                <a16:creationId xmlns:a16="http://schemas.microsoft.com/office/drawing/2014/main" id="{7DC5A7D9-EC59-58CD-713B-B582B4B79DBC}"/>
              </a:ext>
            </a:extLst>
          </p:cNvPr>
          <p:cNvSpPr/>
          <p:nvPr/>
        </p:nvSpPr>
        <p:spPr>
          <a:xfrm>
            <a:off x="6573511" y="3646643"/>
            <a:ext cx="76228" cy="18899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Calibri"/>
                <a:ea typeface="+mn-ea"/>
                <a:cs typeface="+mn-cs"/>
              </a:rPr>
              <a:t>40</a:t>
            </a:r>
          </a:p>
        </p:txBody>
      </p:sp>
      <p:sp>
        <p:nvSpPr>
          <p:cNvPr id="83" name="Rectangle 82">
            <a:extLst>
              <a:ext uri="{FF2B5EF4-FFF2-40B4-BE49-F238E27FC236}">
                <a16:creationId xmlns:a16="http://schemas.microsoft.com/office/drawing/2014/main" id="{F576FF7A-1B34-34D0-1465-B4D75F6E7C52}"/>
              </a:ext>
            </a:extLst>
          </p:cNvPr>
          <p:cNvSpPr/>
          <p:nvPr/>
        </p:nvSpPr>
        <p:spPr>
          <a:xfrm>
            <a:off x="7202766" y="3646643"/>
            <a:ext cx="76228" cy="18899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Calibri"/>
                <a:ea typeface="+mn-ea"/>
                <a:cs typeface="+mn-cs"/>
              </a:rPr>
              <a:t>60</a:t>
            </a:r>
          </a:p>
        </p:txBody>
      </p:sp>
      <p:sp>
        <p:nvSpPr>
          <p:cNvPr id="84" name="Rectangle 83">
            <a:extLst>
              <a:ext uri="{FF2B5EF4-FFF2-40B4-BE49-F238E27FC236}">
                <a16:creationId xmlns:a16="http://schemas.microsoft.com/office/drawing/2014/main" id="{25135492-1517-DAFD-9C66-4EEB0A338ADA}"/>
              </a:ext>
            </a:extLst>
          </p:cNvPr>
          <p:cNvSpPr/>
          <p:nvPr/>
        </p:nvSpPr>
        <p:spPr>
          <a:xfrm>
            <a:off x="7833114" y="3646643"/>
            <a:ext cx="76228" cy="18899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Calibri"/>
                <a:ea typeface="+mn-ea"/>
                <a:cs typeface="+mn-cs"/>
              </a:rPr>
              <a:t>80</a:t>
            </a:r>
          </a:p>
        </p:txBody>
      </p:sp>
      <p:sp>
        <p:nvSpPr>
          <p:cNvPr id="85" name="Rectangle 84">
            <a:extLst>
              <a:ext uri="{FF2B5EF4-FFF2-40B4-BE49-F238E27FC236}">
                <a16:creationId xmlns:a16="http://schemas.microsoft.com/office/drawing/2014/main" id="{D23869E1-44AB-29F5-6AF6-F84E038CF2EE}"/>
              </a:ext>
            </a:extLst>
          </p:cNvPr>
          <p:cNvSpPr/>
          <p:nvPr/>
        </p:nvSpPr>
        <p:spPr>
          <a:xfrm>
            <a:off x="8465255" y="3646643"/>
            <a:ext cx="114341" cy="18899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Calibri"/>
                <a:ea typeface="+mn-ea"/>
                <a:cs typeface="+mn-cs"/>
              </a:rPr>
              <a:t>100</a:t>
            </a:r>
          </a:p>
        </p:txBody>
      </p:sp>
      <p:cxnSp>
        <p:nvCxnSpPr>
          <p:cNvPr id="86" name="Straight Connector 85">
            <a:extLst>
              <a:ext uri="{FF2B5EF4-FFF2-40B4-BE49-F238E27FC236}">
                <a16:creationId xmlns:a16="http://schemas.microsoft.com/office/drawing/2014/main" id="{342E70A0-8007-8A79-BB0D-452C173D1C4B}"/>
              </a:ext>
            </a:extLst>
          </p:cNvPr>
          <p:cNvCxnSpPr>
            <a:cxnSpLocks/>
          </p:cNvCxnSpPr>
          <p:nvPr/>
        </p:nvCxnSpPr>
        <p:spPr>
          <a:xfrm>
            <a:off x="5325247" y="2428031"/>
            <a:ext cx="0" cy="1242269"/>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D8818DE5-CB27-043C-E0C0-AD2EC1F89A33}"/>
              </a:ext>
            </a:extLst>
          </p:cNvPr>
          <p:cNvCxnSpPr>
            <a:cxnSpLocks/>
          </p:cNvCxnSpPr>
          <p:nvPr/>
        </p:nvCxnSpPr>
        <p:spPr>
          <a:xfrm flipH="1">
            <a:off x="5325247" y="3667736"/>
            <a:ext cx="3255297"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88" name="Rectangle 87">
            <a:extLst>
              <a:ext uri="{FF2B5EF4-FFF2-40B4-BE49-F238E27FC236}">
                <a16:creationId xmlns:a16="http://schemas.microsoft.com/office/drawing/2014/main" id="{B1CE17F8-2805-EE14-C720-9668F1B5B409}"/>
              </a:ext>
            </a:extLst>
          </p:cNvPr>
          <p:cNvSpPr/>
          <p:nvPr/>
        </p:nvSpPr>
        <p:spPr>
          <a:xfrm>
            <a:off x="5143570" y="2320142"/>
            <a:ext cx="95285" cy="18899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Calibri"/>
                <a:ea typeface="+mn-ea"/>
                <a:cs typeface="+mn-cs"/>
              </a:rPr>
              <a:t>1.0</a:t>
            </a:r>
          </a:p>
        </p:txBody>
      </p:sp>
      <p:sp>
        <p:nvSpPr>
          <p:cNvPr id="89" name="Rectangle 88">
            <a:extLst>
              <a:ext uri="{FF2B5EF4-FFF2-40B4-BE49-F238E27FC236}">
                <a16:creationId xmlns:a16="http://schemas.microsoft.com/office/drawing/2014/main" id="{0AD1A7C4-23E7-DA4B-FEDE-1E4FEBD34C10}"/>
              </a:ext>
            </a:extLst>
          </p:cNvPr>
          <p:cNvSpPr/>
          <p:nvPr/>
        </p:nvSpPr>
        <p:spPr>
          <a:xfrm>
            <a:off x="5143570" y="2481688"/>
            <a:ext cx="95285" cy="18899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Calibri"/>
                <a:ea typeface="+mn-ea"/>
                <a:cs typeface="+mn-cs"/>
              </a:rPr>
              <a:t>0.9</a:t>
            </a:r>
          </a:p>
        </p:txBody>
      </p:sp>
      <p:sp>
        <p:nvSpPr>
          <p:cNvPr id="90" name="Rectangle 89">
            <a:extLst>
              <a:ext uri="{FF2B5EF4-FFF2-40B4-BE49-F238E27FC236}">
                <a16:creationId xmlns:a16="http://schemas.microsoft.com/office/drawing/2014/main" id="{5C070BB1-8A3E-01D0-AA77-70DD37505AC0}"/>
              </a:ext>
            </a:extLst>
          </p:cNvPr>
          <p:cNvSpPr/>
          <p:nvPr/>
        </p:nvSpPr>
        <p:spPr>
          <a:xfrm>
            <a:off x="5143573" y="2678792"/>
            <a:ext cx="95285" cy="18899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Calibri"/>
                <a:ea typeface="+mn-ea"/>
                <a:cs typeface="+mn-cs"/>
              </a:rPr>
              <a:t>0.8</a:t>
            </a:r>
          </a:p>
        </p:txBody>
      </p:sp>
      <p:sp>
        <p:nvSpPr>
          <p:cNvPr id="91" name="Rectangle 90">
            <a:extLst>
              <a:ext uri="{FF2B5EF4-FFF2-40B4-BE49-F238E27FC236}">
                <a16:creationId xmlns:a16="http://schemas.microsoft.com/office/drawing/2014/main" id="{33185134-6371-87A2-8A85-C5E229FEE8D7}"/>
              </a:ext>
            </a:extLst>
          </p:cNvPr>
          <p:cNvSpPr/>
          <p:nvPr/>
        </p:nvSpPr>
        <p:spPr>
          <a:xfrm>
            <a:off x="5143573" y="2875896"/>
            <a:ext cx="95285" cy="18899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Calibri"/>
                <a:ea typeface="+mn-ea"/>
                <a:cs typeface="+mn-cs"/>
              </a:rPr>
              <a:t>0.7</a:t>
            </a:r>
          </a:p>
        </p:txBody>
      </p:sp>
      <p:sp>
        <p:nvSpPr>
          <p:cNvPr id="92" name="Rectangle 91">
            <a:extLst>
              <a:ext uri="{FF2B5EF4-FFF2-40B4-BE49-F238E27FC236}">
                <a16:creationId xmlns:a16="http://schemas.microsoft.com/office/drawing/2014/main" id="{FA3AB03C-FBB3-E736-DB9B-A17554611CEC}"/>
              </a:ext>
            </a:extLst>
          </p:cNvPr>
          <p:cNvSpPr/>
          <p:nvPr/>
        </p:nvSpPr>
        <p:spPr>
          <a:xfrm>
            <a:off x="5143570" y="3072999"/>
            <a:ext cx="95285" cy="18899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Calibri"/>
                <a:ea typeface="+mn-ea"/>
                <a:cs typeface="+mn-cs"/>
              </a:rPr>
              <a:t>0.6</a:t>
            </a:r>
          </a:p>
        </p:txBody>
      </p:sp>
      <p:sp>
        <p:nvSpPr>
          <p:cNvPr id="93" name="Rectangle 92">
            <a:extLst>
              <a:ext uri="{FF2B5EF4-FFF2-40B4-BE49-F238E27FC236}">
                <a16:creationId xmlns:a16="http://schemas.microsoft.com/office/drawing/2014/main" id="{9D93CDD5-FA85-A4EC-B3A6-91ADD9F924DD}"/>
              </a:ext>
            </a:extLst>
          </p:cNvPr>
          <p:cNvSpPr/>
          <p:nvPr/>
        </p:nvSpPr>
        <p:spPr>
          <a:xfrm>
            <a:off x="5143572" y="3270104"/>
            <a:ext cx="95285" cy="18899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Calibri"/>
                <a:ea typeface="+mn-ea"/>
                <a:cs typeface="+mn-cs"/>
              </a:rPr>
              <a:t>0.5</a:t>
            </a:r>
          </a:p>
        </p:txBody>
      </p:sp>
      <p:sp>
        <p:nvSpPr>
          <p:cNvPr id="94" name="Rectangle 93">
            <a:extLst>
              <a:ext uri="{FF2B5EF4-FFF2-40B4-BE49-F238E27FC236}">
                <a16:creationId xmlns:a16="http://schemas.microsoft.com/office/drawing/2014/main" id="{68CB371A-10FD-9ADF-3248-894F2E219FEB}"/>
              </a:ext>
            </a:extLst>
          </p:cNvPr>
          <p:cNvSpPr/>
          <p:nvPr/>
        </p:nvSpPr>
        <p:spPr>
          <a:xfrm>
            <a:off x="5143570" y="3467209"/>
            <a:ext cx="95285" cy="18899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Calibri"/>
                <a:ea typeface="+mn-ea"/>
                <a:cs typeface="+mn-cs"/>
              </a:rPr>
              <a:t>0.4</a:t>
            </a:r>
          </a:p>
        </p:txBody>
      </p:sp>
      <p:sp>
        <p:nvSpPr>
          <p:cNvPr id="95" name="Rectangle 94">
            <a:extLst>
              <a:ext uri="{FF2B5EF4-FFF2-40B4-BE49-F238E27FC236}">
                <a16:creationId xmlns:a16="http://schemas.microsoft.com/office/drawing/2014/main" id="{57601761-0520-3A7C-76DF-2B053B98BD35}"/>
              </a:ext>
            </a:extLst>
          </p:cNvPr>
          <p:cNvSpPr/>
          <p:nvPr/>
        </p:nvSpPr>
        <p:spPr>
          <a:xfrm>
            <a:off x="5994594" y="3102952"/>
            <a:ext cx="411086" cy="18637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Georgia"/>
                <a:ea typeface="+mn-ea"/>
                <a:cs typeface="+mn-cs"/>
              </a:rPr>
              <a:t>Non- Linear</a:t>
            </a:r>
          </a:p>
        </p:txBody>
      </p:sp>
      <p:sp>
        <p:nvSpPr>
          <p:cNvPr id="96" name="Freeform: Shape 95">
            <a:extLst>
              <a:ext uri="{FF2B5EF4-FFF2-40B4-BE49-F238E27FC236}">
                <a16:creationId xmlns:a16="http://schemas.microsoft.com/office/drawing/2014/main" id="{1E3AAEE3-0731-CF1A-0C5E-5C349082D2AB}"/>
              </a:ext>
            </a:extLst>
          </p:cNvPr>
          <p:cNvSpPr/>
          <p:nvPr/>
        </p:nvSpPr>
        <p:spPr>
          <a:xfrm>
            <a:off x="5417699" y="2502095"/>
            <a:ext cx="2796774" cy="906536"/>
          </a:xfrm>
          <a:custGeom>
            <a:avLst/>
            <a:gdLst>
              <a:gd name="connsiteX0" fmla="*/ 0 w 2040731"/>
              <a:gd name="connsiteY0" fmla="*/ 0 h 692944"/>
              <a:gd name="connsiteX1" fmla="*/ 2040731 w 2040731"/>
              <a:gd name="connsiteY1" fmla="*/ 692944 h 692944"/>
              <a:gd name="connsiteX0" fmla="*/ 0 w 2040731"/>
              <a:gd name="connsiteY0" fmla="*/ 0 h 692944"/>
              <a:gd name="connsiteX1" fmla="*/ 2040731 w 2040731"/>
              <a:gd name="connsiteY1" fmla="*/ 692944 h 692944"/>
              <a:gd name="connsiteX0" fmla="*/ 0 w 2040731"/>
              <a:gd name="connsiteY0" fmla="*/ 0 h 692944"/>
              <a:gd name="connsiteX1" fmla="*/ 2040731 w 2040731"/>
              <a:gd name="connsiteY1" fmla="*/ 692944 h 692944"/>
              <a:gd name="connsiteX0" fmla="*/ 0 w 2040731"/>
              <a:gd name="connsiteY0" fmla="*/ 0 h 692944"/>
              <a:gd name="connsiteX1" fmla="*/ 2040731 w 2040731"/>
              <a:gd name="connsiteY1" fmla="*/ 692944 h 692944"/>
              <a:gd name="connsiteX0" fmla="*/ 0 w 2035968"/>
              <a:gd name="connsiteY0" fmla="*/ 0 h 531019"/>
              <a:gd name="connsiteX1" fmla="*/ 2035968 w 2035968"/>
              <a:gd name="connsiteY1" fmla="*/ 531019 h 531019"/>
              <a:gd name="connsiteX0" fmla="*/ 0 w 2035968"/>
              <a:gd name="connsiteY0" fmla="*/ 0 h 531019"/>
              <a:gd name="connsiteX1" fmla="*/ 2035968 w 2035968"/>
              <a:gd name="connsiteY1" fmla="*/ 531019 h 531019"/>
              <a:gd name="connsiteX0" fmla="*/ 0 w 2043112"/>
              <a:gd name="connsiteY0" fmla="*/ 0 h 557213"/>
              <a:gd name="connsiteX1" fmla="*/ 2043112 w 2043112"/>
              <a:gd name="connsiteY1" fmla="*/ 557213 h 557213"/>
              <a:gd name="connsiteX0" fmla="*/ 0 w 2043112"/>
              <a:gd name="connsiteY0" fmla="*/ 0 h 557213"/>
              <a:gd name="connsiteX1" fmla="*/ 2043112 w 2043112"/>
              <a:gd name="connsiteY1" fmla="*/ 557213 h 557213"/>
              <a:gd name="connsiteX0" fmla="*/ 0 w 2043112"/>
              <a:gd name="connsiteY0" fmla="*/ 0 h 557213"/>
              <a:gd name="connsiteX1" fmla="*/ 2043112 w 2043112"/>
              <a:gd name="connsiteY1" fmla="*/ 557213 h 557213"/>
              <a:gd name="connsiteX0" fmla="*/ 0 w 2043112"/>
              <a:gd name="connsiteY0" fmla="*/ 0 h 557213"/>
              <a:gd name="connsiteX1" fmla="*/ 2043112 w 2043112"/>
              <a:gd name="connsiteY1" fmla="*/ 557213 h 557213"/>
              <a:gd name="connsiteX0" fmla="*/ 0 w 2043112"/>
              <a:gd name="connsiteY0" fmla="*/ 0 h 557213"/>
              <a:gd name="connsiteX1" fmla="*/ 2043112 w 2043112"/>
              <a:gd name="connsiteY1" fmla="*/ 557213 h 557213"/>
              <a:gd name="connsiteX0" fmla="*/ 0 w 2043112"/>
              <a:gd name="connsiteY0" fmla="*/ 0 h 557213"/>
              <a:gd name="connsiteX1" fmla="*/ 2043112 w 2043112"/>
              <a:gd name="connsiteY1" fmla="*/ 557213 h 557213"/>
            </a:gdLst>
            <a:ahLst/>
            <a:cxnLst>
              <a:cxn ang="0">
                <a:pos x="connsiteX0" y="connsiteY0"/>
              </a:cxn>
              <a:cxn ang="0">
                <a:pos x="connsiteX1" y="connsiteY1"/>
              </a:cxn>
            </a:cxnLst>
            <a:rect l="l" t="t" r="r" b="b"/>
            <a:pathLst>
              <a:path w="2043112" h="557213">
                <a:moveTo>
                  <a:pt x="0" y="0"/>
                </a:moveTo>
                <a:cubicBezTo>
                  <a:pt x="856457" y="78582"/>
                  <a:pt x="1481930" y="402433"/>
                  <a:pt x="2043112" y="557213"/>
                </a:cubicBezTo>
              </a:path>
            </a:pathLst>
          </a:custGeom>
          <a:noFill/>
          <a:ln w="952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white"/>
              </a:solidFill>
              <a:effectLst/>
              <a:uLnTx/>
              <a:uFillTx/>
              <a:latin typeface="Calibri"/>
              <a:ea typeface="+mn-ea"/>
              <a:cs typeface="+mn-cs"/>
            </a:endParaRPr>
          </a:p>
        </p:txBody>
      </p:sp>
      <p:sp>
        <p:nvSpPr>
          <p:cNvPr id="97" name="Freeform: Shape 96">
            <a:extLst>
              <a:ext uri="{FF2B5EF4-FFF2-40B4-BE49-F238E27FC236}">
                <a16:creationId xmlns:a16="http://schemas.microsoft.com/office/drawing/2014/main" id="{A49645C4-29E4-0620-2BB9-7553E8C41AB9}"/>
              </a:ext>
            </a:extLst>
          </p:cNvPr>
          <p:cNvSpPr/>
          <p:nvPr/>
        </p:nvSpPr>
        <p:spPr>
          <a:xfrm>
            <a:off x="5420959" y="2436603"/>
            <a:ext cx="2793515" cy="774882"/>
          </a:xfrm>
          <a:custGeom>
            <a:avLst/>
            <a:gdLst>
              <a:gd name="connsiteX0" fmla="*/ 0 w 2040731"/>
              <a:gd name="connsiteY0" fmla="*/ 0 h 692944"/>
              <a:gd name="connsiteX1" fmla="*/ 2040731 w 2040731"/>
              <a:gd name="connsiteY1" fmla="*/ 692944 h 692944"/>
              <a:gd name="connsiteX0" fmla="*/ 0 w 2040731"/>
              <a:gd name="connsiteY0" fmla="*/ 0 h 692944"/>
              <a:gd name="connsiteX1" fmla="*/ 2040731 w 2040731"/>
              <a:gd name="connsiteY1" fmla="*/ 692944 h 692944"/>
              <a:gd name="connsiteX0" fmla="*/ 0 w 2040731"/>
              <a:gd name="connsiteY0" fmla="*/ 0 h 692944"/>
              <a:gd name="connsiteX1" fmla="*/ 2040731 w 2040731"/>
              <a:gd name="connsiteY1" fmla="*/ 692944 h 692944"/>
              <a:gd name="connsiteX0" fmla="*/ 0 w 2040731"/>
              <a:gd name="connsiteY0" fmla="*/ 0 h 692944"/>
              <a:gd name="connsiteX1" fmla="*/ 2040731 w 2040731"/>
              <a:gd name="connsiteY1" fmla="*/ 692944 h 692944"/>
              <a:gd name="connsiteX0" fmla="*/ 0 w 2035968"/>
              <a:gd name="connsiteY0" fmla="*/ 0 h 531019"/>
              <a:gd name="connsiteX1" fmla="*/ 2035968 w 2035968"/>
              <a:gd name="connsiteY1" fmla="*/ 531019 h 531019"/>
              <a:gd name="connsiteX0" fmla="*/ 0 w 2035968"/>
              <a:gd name="connsiteY0" fmla="*/ 0 h 531019"/>
              <a:gd name="connsiteX1" fmla="*/ 2035968 w 2035968"/>
              <a:gd name="connsiteY1" fmla="*/ 531019 h 531019"/>
              <a:gd name="connsiteX0" fmla="*/ 0 w 2043112"/>
              <a:gd name="connsiteY0" fmla="*/ 0 h 557213"/>
              <a:gd name="connsiteX1" fmla="*/ 2043112 w 2043112"/>
              <a:gd name="connsiteY1" fmla="*/ 557213 h 557213"/>
              <a:gd name="connsiteX0" fmla="*/ 0 w 2043112"/>
              <a:gd name="connsiteY0" fmla="*/ 0 h 557213"/>
              <a:gd name="connsiteX1" fmla="*/ 2043112 w 2043112"/>
              <a:gd name="connsiteY1" fmla="*/ 557213 h 557213"/>
              <a:gd name="connsiteX0" fmla="*/ 0 w 2043112"/>
              <a:gd name="connsiteY0" fmla="*/ 0 h 557213"/>
              <a:gd name="connsiteX1" fmla="*/ 2043112 w 2043112"/>
              <a:gd name="connsiteY1" fmla="*/ 557213 h 557213"/>
              <a:gd name="connsiteX0" fmla="*/ 0 w 2043112"/>
              <a:gd name="connsiteY0" fmla="*/ 0 h 557213"/>
              <a:gd name="connsiteX1" fmla="*/ 2043112 w 2043112"/>
              <a:gd name="connsiteY1" fmla="*/ 557213 h 557213"/>
              <a:gd name="connsiteX0" fmla="*/ 0 w 2043112"/>
              <a:gd name="connsiteY0" fmla="*/ 0 h 557213"/>
              <a:gd name="connsiteX1" fmla="*/ 2043112 w 2043112"/>
              <a:gd name="connsiteY1" fmla="*/ 557213 h 557213"/>
              <a:gd name="connsiteX0" fmla="*/ 0 w 2043112"/>
              <a:gd name="connsiteY0" fmla="*/ 0 h 557213"/>
              <a:gd name="connsiteX1" fmla="*/ 2043112 w 2043112"/>
              <a:gd name="connsiteY1" fmla="*/ 557213 h 557213"/>
              <a:gd name="connsiteX0" fmla="*/ 0 w 2040731"/>
              <a:gd name="connsiteY0" fmla="*/ 0 h 435769"/>
              <a:gd name="connsiteX1" fmla="*/ 2040731 w 2040731"/>
              <a:gd name="connsiteY1" fmla="*/ 435769 h 435769"/>
              <a:gd name="connsiteX0" fmla="*/ 0 w 2040731"/>
              <a:gd name="connsiteY0" fmla="*/ 35831 h 471600"/>
              <a:gd name="connsiteX1" fmla="*/ 2040731 w 2040731"/>
              <a:gd name="connsiteY1" fmla="*/ 471600 h 471600"/>
              <a:gd name="connsiteX0" fmla="*/ 0 w 2040731"/>
              <a:gd name="connsiteY0" fmla="*/ 32280 h 468049"/>
              <a:gd name="connsiteX1" fmla="*/ 2040731 w 2040731"/>
              <a:gd name="connsiteY1" fmla="*/ 468049 h 468049"/>
              <a:gd name="connsiteX0" fmla="*/ 0 w 2040731"/>
              <a:gd name="connsiteY0" fmla="*/ 40521 h 476290"/>
              <a:gd name="connsiteX1" fmla="*/ 2040731 w 2040731"/>
              <a:gd name="connsiteY1" fmla="*/ 476290 h 476290"/>
            </a:gdLst>
            <a:ahLst/>
            <a:cxnLst>
              <a:cxn ang="0">
                <a:pos x="connsiteX0" y="connsiteY0"/>
              </a:cxn>
              <a:cxn ang="0">
                <a:pos x="connsiteX1" y="connsiteY1"/>
              </a:cxn>
            </a:cxnLst>
            <a:rect l="l" t="t" r="r" b="b"/>
            <a:pathLst>
              <a:path w="2040731" h="476290">
                <a:moveTo>
                  <a:pt x="0" y="40521"/>
                </a:moveTo>
                <a:cubicBezTo>
                  <a:pt x="870744" y="-149978"/>
                  <a:pt x="1467643" y="388185"/>
                  <a:pt x="2040731" y="476290"/>
                </a:cubicBezTo>
              </a:path>
            </a:pathLst>
          </a:custGeom>
          <a:noFill/>
          <a:ln w="9525">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white"/>
              </a:solidFill>
              <a:effectLst/>
              <a:uLnTx/>
              <a:uFillTx/>
              <a:latin typeface="Calibri"/>
              <a:ea typeface="+mn-ea"/>
              <a:cs typeface="+mn-cs"/>
            </a:endParaRPr>
          </a:p>
        </p:txBody>
      </p:sp>
      <p:sp>
        <p:nvSpPr>
          <p:cNvPr id="98" name="Freeform: Shape 97">
            <a:extLst>
              <a:ext uri="{FF2B5EF4-FFF2-40B4-BE49-F238E27FC236}">
                <a16:creationId xmlns:a16="http://schemas.microsoft.com/office/drawing/2014/main" id="{DA50D822-CFBB-F11F-16D3-CFDBD3494F3A}"/>
              </a:ext>
            </a:extLst>
          </p:cNvPr>
          <p:cNvSpPr/>
          <p:nvPr/>
        </p:nvSpPr>
        <p:spPr>
          <a:xfrm>
            <a:off x="5427477" y="2507191"/>
            <a:ext cx="2786996" cy="1076995"/>
          </a:xfrm>
          <a:custGeom>
            <a:avLst/>
            <a:gdLst>
              <a:gd name="connsiteX0" fmla="*/ 0 w 2040731"/>
              <a:gd name="connsiteY0" fmla="*/ 0 h 692944"/>
              <a:gd name="connsiteX1" fmla="*/ 2040731 w 2040731"/>
              <a:gd name="connsiteY1" fmla="*/ 692944 h 692944"/>
              <a:gd name="connsiteX0" fmla="*/ 0 w 2040731"/>
              <a:gd name="connsiteY0" fmla="*/ 0 h 692944"/>
              <a:gd name="connsiteX1" fmla="*/ 2040731 w 2040731"/>
              <a:gd name="connsiteY1" fmla="*/ 692944 h 692944"/>
              <a:gd name="connsiteX0" fmla="*/ 0 w 2040731"/>
              <a:gd name="connsiteY0" fmla="*/ 0 h 692944"/>
              <a:gd name="connsiteX1" fmla="*/ 2040731 w 2040731"/>
              <a:gd name="connsiteY1" fmla="*/ 692944 h 692944"/>
              <a:gd name="connsiteX0" fmla="*/ 0 w 2040731"/>
              <a:gd name="connsiteY0" fmla="*/ 0 h 692944"/>
              <a:gd name="connsiteX1" fmla="*/ 2040731 w 2040731"/>
              <a:gd name="connsiteY1" fmla="*/ 692944 h 692944"/>
              <a:gd name="connsiteX0" fmla="*/ 0 w 2035968"/>
              <a:gd name="connsiteY0" fmla="*/ 0 h 531019"/>
              <a:gd name="connsiteX1" fmla="*/ 2035968 w 2035968"/>
              <a:gd name="connsiteY1" fmla="*/ 531019 h 531019"/>
              <a:gd name="connsiteX0" fmla="*/ 0 w 2035968"/>
              <a:gd name="connsiteY0" fmla="*/ 0 h 531019"/>
              <a:gd name="connsiteX1" fmla="*/ 2035968 w 2035968"/>
              <a:gd name="connsiteY1" fmla="*/ 531019 h 531019"/>
              <a:gd name="connsiteX0" fmla="*/ 0 w 2043112"/>
              <a:gd name="connsiteY0" fmla="*/ 0 h 557213"/>
              <a:gd name="connsiteX1" fmla="*/ 2043112 w 2043112"/>
              <a:gd name="connsiteY1" fmla="*/ 557213 h 557213"/>
              <a:gd name="connsiteX0" fmla="*/ 0 w 2043112"/>
              <a:gd name="connsiteY0" fmla="*/ 0 h 557213"/>
              <a:gd name="connsiteX1" fmla="*/ 2043112 w 2043112"/>
              <a:gd name="connsiteY1" fmla="*/ 557213 h 557213"/>
              <a:gd name="connsiteX0" fmla="*/ 0 w 2043112"/>
              <a:gd name="connsiteY0" fmla="*/ 0 h 557213"/>
              <a:gd name="connsiteX1" fmla="*/ 2043112 w 2043112"/>
              <a:gd name="connsiteY1" fmla="*/ 557213 h 557213"/>
              <a:gd name="connsiteX0" fmla="*/ 0 w 2043112"/>
              <a:gd name="connsiteY0" fmla="*/ 0 h 557213"/>
              <a:gd name="connsiteX1" fmla="*/ 2043112 w 2043112"/>
              <a:gd name="connsiteY1" fmla="*/ 557213 h 557213"/>
              <a:gd name="connsiteX0" fmla="*/ 0 w 2043112"/>
              <a:gd name="connsiteY0" fmla="*/ 0 h 557213"/>
              <a:gd name="connsiteX1" fmla="*/ 2043112 w 2043112"/>
              <a:gd name="connsiteY1" fmla="*/ 557213 h 557213"/>
              <a:gd name="connsiteX0" fmla="*/ 0 w 2043112"/>
              <a:gd name="connsiteY0" fmla="*/ 0 h 557213"/>
              <a:gd name="connsiteX1" fmla="*/ 2043112 w 2043112"/>
              <a:gd name="connsiteY1" fmla="*/ 557213 h 557213"/>
              <a:gd name="connsiteX0" fmla="*/ 0 w 2035969"/>
              <a:gd name="connsiteY0" fmla="*/ 0 h 661988"/>
              <a:gd name="connsiteX1" fmla="*/ 2035969 w 2035969"/>
              <a:gd name="connsiteY1" fmla="*/ 661988 h 661988"/>
              <a:gd name="connsiteX0" fmla="*/ 0 w 2035969"/>
              <a:gd name="connsiteY0" fmla="*/ 0 h 661988"/>
              <a:gd name="connsiteX1" fmla="*/ 2035969 w 2035969"/>
              <a:gd name="connsiteY1" fmla="*/ 661988 h 661988"/>
              <a:gd name="connsiteX0" fmla="*/ 0 w 2035969"/>
              <a:gd name="connsiteY0" fmla="*/ 0 h 661988"/>
              <a:gd name="connsiteX1" fmla="*/ 2035969 w 2035969"/>
              <a:gd name="connsiteY1" fmla="*/ 661988 h 661988"/>
            </a:gdLst>
            <a:ahLst/>
            <a:cxnLst>
              <a:cxn ang="0">
                <a:pos x="connsiteX0" y="connsiteY0"/>
              </a:cxn>
              <a:cxn ang="0">
                <a:pos x="connsiteX1" y="connsiteY1"/>
              </a:cxn>
            </a:cxnLst>
            <a:rect l="l" t="t" r="r" b="b"/>
            <a:pathLst>
              <a:path w="2035969" h="661988">
                <a:moveTo>
                  <a:pt x="0" y="0"/>
                </a:moveTo>
                <a:cubicBezTo>
                  <a:pt x="749301" y="285750"/>
                  <a:pt x="1467644" y="454821"/>
                  <a:pt x="2035969" y="661988"/>
                </a:cubicBezTo>
              </a:path>
            </a:pathLst>
          </a:custGeom>
          <a:noFill/>
          <a:ln w="9525">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white"/>
              </a:solidFill>
              <a:effectLst/>
              <a:uLnTx/>
              <a:uFillTx/>
              <a:latin typeface="Calibri"/>
              <a:ea typeface="+mn-ea"/>
              <a:cs typeface="+mn-cs"/>
            </a:endParaRPr>
          </a:p>
        </p:txBody>
      </p:sp>
      <p:sp>
        <p:nvSpPr>
          <p:cNvPr id="100" name="Rectangle 99">
            <a:extLst>
              <a:ext uri="{FF2B5EF4-FFF2-40B4-BE49-F238E27FC236}">
                <a16:creationId xmlns:a16="http://schemas.microsoft.com/office/drawing/2014/main" id="{21459689-81E1-43FB-742D-F7B3E212BED3}"/>
              </a:ext>
            </a:extLst>
          </p:cNvPr>
          <p:cNvSpPr/>
          <p:nvPr/>
        </p:nvSpPr>
        <p:spPr>
          <a:xfrm>
            <a:off x="5325351" y="5669128"/>
            <a:ext cx="3255192" cy="18980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0000"/>
                </a:solidFill>
                <a:effectLst/>
                <a:uLnTx/>
                <a:uFillTx/>
                <a:latin typeface="Georgia"/>
                <a:ea typeface="+mn-ea"/>
                <a:cs typeface="+mn-cs"/>
              </a:rPr>
              <a:t>Percentage of day covered by CVD medication %</a:t>
            </a:r>
          </a:p>
        </p:txBody>
      </p:sp>
      <p:sp>
        <p:nvSpPr>
          <p:cNvPr id="101" name="Rectangle 100">
            <a:extLst>
              <a:ext uri="{FF2B5EF4-FFF2-40B4-BE49-F238E27FC236}">
                <a16:creationId xmlns:a16="http://schemas.microsoft.com/office/drawing/2014/main" id="{87C07613-D579-9B22-DACC-CC4876163BB2}"/>
              </a:ext>
            </a:extLst>
          </p:cNvPr>
          <p:cNvSpPr>
            <a:spLocks/>
          </p:cNvSpPr>
          <p:nvPr/>
        </p:nvSpPr>
        <p:spPr>
          <a:xfrm rot="16200000">
            <a:off x="4434580" y="4757502"/>
            <a:ext cx="954068" cy="1903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0000"/>
                </a:solidFill>
                <a:effectLst/>
                <a:uLnTx/>
                <a:uFillTx/>
                <a:latin typeface="Georgia"/>
                <a:ea typeface="+mn-ea"/>
                <a:cs typeface="+mn-cs"/>
              </a:rPr>
              <a:t>Relative risk of</a:t>
            </a:r>
            <a:br>
              <a:rPr kumimoji="0" lang="en-US" sz="700" b="1" i="0" u="none" strike="noStrike" kern="1200" cap="none" spc="0" normalizeH="0" baseline="0" noProof="0" dirty="0">
                <a:ln>
                  <a:noFill/>
                </a:ln>
                <a:solidFill>
                  <a:srgbClr val="000000"/>
                </a:solidFill>
                <a:effectLst/>
                <a:uLnTx/>
                <a:uFillTx/>
                <a:latin typeface="Georgia"/>
                <a:ea typeface="+mn-ea"/>
                <a:cs typeface="+mn-cs"/>
              </a:rPr>
            </a:br>
            <a:r>
              <a:rPr kumimoji="0" lang="en-US" sz="700" b="1" i="0" u="none" strike="noStrike" kern="1200" cap="none" spc="0" normalizeH="0" baseline="0" noProof="0" dirty="0">
                <a:ln>
                  <a:noFill/>
                </a:ln>
                <a:solidFill>
                  <a:srgbClr val="000000"/>
                </a:solidFill>
                <a:effectLst/>
                <a:uLnTx/>
                <a:uFillTx/>
                <a:latin typeface="Georgia"/>
                <a:ea typeface="+mn-ea"/>
                <a:cs typeface="+mn-cs"/>
              </a:rPr>
              <a:t>CVD events</a:t>
            </a:r>
          </a:p>
        </p:txBody>
      </p:sp>
      <p:sp>
        <p:nvSpPr>
          <p:cNvPr id="102" name="Rectangle 101">
            <a:extLst>
              <a:ext uri="{FF2B5EF4-FFF2-40B4-BE49-F238E27FC236}">
                <a16:creationId xmlns:a16="http://schemas.microsoft.com/office/drawing/2014/main" id="{D8A36049-63B7-80BC-4789-F8BF46B5656D}"/>
              </a:ext>
            </a:extLst>
          </p:cNvPr>
          <p:cNvSpPr/>
          <p:nvPr/>
        </p:nvSpPr>
        <p:spPr>
          <a:xfrm>
            <a:off x="5361579" y="5477216"/>
            <a:ext cx="38145" cy="19246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Calibri"/>
                <a:ea typeface="+mn-ea"/>
                <a:cs typeface="+mn-cs"/>
              </a:rPr>
              <a:t>0</a:t>
            </a:r>
          </a:p>
        </p:txBody>
      </p:sp>
      <p:sp>
        <p:nvSpPr>
          <p:cNvPr id="103" name="Rectangle 102">
            <a:extLst>
              <a:ext uri="{FF2B5EF4-FFF2-40B4-BE49-F238E27FC236}">
                <a16:creationId xmlns:a16="http://schemas.microsoft.com/office/drawing/2014/main" id="{9EB13395-AC26-AEAB-80B7-0D7FB9EF20B1}"/>
              </a:ext>
            </a:extLst>
          </p:cNvPr>
          <p:cNvSpPr/>
          <p:nvPr/>
        </p:nvSpPr>
        <p:spPr>
          <a:xfrm>
            <a:off x="5945408" y="5477216"/>
            <a:ext cx="76290" cy="19246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Calibri"/>
                <a:ea typeface="+mn-ea"/>
                <a:cs typeface="+mn-cs"/>
              </a:rPr>
              <a:t>20</a:t>
            </a:r>
          </a:p>
        </p:txBody>
      </p:sp>
      <p:sp>
        <p:nvSpPr>
          <p:cNvPr id="104" name="Rectangle 103">
            <a:extLst>
              <a:ext uri="{FF2B5EF4-FFF2-40B4-BE49-F238E27FC236}">
                <a16:creationId xmlns:a16="http://schemas.microsoft.com/office/drawing/2014/main" id="{D618E727-BA85-0AF9-73D5-478FA553BD38}"/>
              </a:ext>
            </a:extLst>
          </p:cNvPr>
          <p:cNvSpPr/>
          <p:nvPr/>
        </p:nvSpPr>
        <p:spPr>
          <a:xfrm>
            <a:off x="6573544" y="5477216"/>
            <a:ext cx="76290" cy="19246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Calibri"/>
                <a:ea typeface="+mn-ea"/>
                <a:cs typeface="+mn-cs"/>
              </a:rPr>
              <a:t>40</a:t>
            </a:r>
          </a:p>
        </p:txBody>
      </p:sp>
      <p:sp>
        <p:nvSpPr>
          <p:cNvPr id="105" name="Rectangle 104">
            <a:extLst>
              <a:ext uri="{FF2B5EF4-FFF2-40B4-BE49-F238E27FC236}">
                <a16:creationId xmlns:a16="http://schemas.microsoft.com/office/drawing/2014/main" id="{1CAAEC76-C667-0029-7B38-F63F2A4F6242}"/>
              </a:ext>
            </a:extLst>
          </p:cNvPr>
          <p:cNvSpPr/>
          <p:nvPr/>
        </p:nvSpPr>
        <p:spPr>
          <a:xfrm>
            <a:off x="7202777" y="5477216"/>
            <a:ext cx="76290" cy="19246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Calibri"/>
                <a:ea typeface="+mn-ea"/>
                <a:cs typeface="+mn-cs"/>
              </a:rPr>
              <a:t>60</a:t>
            </a:r>
          </a:p>
        </p:txBody>
      </p:sp>
      <p:sp>
        <p:nvSpPr>
          <p:cNvPr id="106" name="Rectangle 105">
            <a:extLst>
              <a:ext uri="{FF2B5EF4-FFF2-40B4-BE49-F238E27FC236}">
                <a16:creationId xmlns:a16="http://schemas.microsoft.com/office/drawing/2014/main" id="{556C8C32-32D5-CA6C-67C5-FD76CCEE20DF}"/>
              </a:ext>
            </a:extLst>
          </p:cNvPr>
          <p:cNvSpPr/>
          <p:nvPr/>
        </p:nvSpPr>
        <p:spPr>
          <a:xfrm>
            <a:off x="7833106" y="5477216"/>
            <a:ext cx="76290" cy="19246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Calibri"/>
                <a:ea typeface="+mn-ea"/>
                <a:cs typeface="+mn-cs"/>
              </a:rPr>
              <a:t>80</a:t>
            </a:r>
          </a:p>
        </p:txBody>
      </p:sp>
      <p:sp>
        <p:nvSpPr>
          <p:cNvPr id="107" name="Rectangle 106">
            <a:extLst>
              <a:ext uri="{FF2B5EF4-FFF2-40B4-BE49-F238E27FC236}">
                <a16:creationId xmlns:a16="http://schemas.microsoft.com/office/drawing/2014/main" id="{8E45A6EE-E0FE-DA40-7778-27D822BE4BFD}"/>
              </a:ext>
            </a:extLst>
          </p:cNvPr>
          <p:cNvSpPr/>
          <p:nvPr/>
        </p:nvSpPr>
        <p:spPr>
          <a:xfrm>
            <a:off x="8465210" y="5477216"/>
            <a:ext cx="114435" cy="19246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Calibri"/>
                <a:ea typeface="+mn-ea"/>
                <a:cs typeface="+mn-cs"/>
              </a:rPr>
              <a:t>100</a:t>
            </a:r>
          </a:p>
        </p:txBody>
      </p:sp>
      <p:cxnSp>
        <p:nvCxnSpPr>
          <p:cNvPr id="108" name="Straight Connector 107">
            <a:extLst>
              <a:ext uri="{FF2B5EF4-FFF2-40B4-BE49-F238E27FC236}">
                <a16:creationId xmlns:a16="http://schemas.microsoft.com/office/drawing/2014/main" id="{DD6D0AEF-C878-F6C4-0116-772B0675351C}"/>
              </a:ext>
            </a:extLst>
          </p:cNvPr>
          <p:cNvCxnSpPr>
            <a:cxnSpLocks/>
          </p:cNvCxnSpPr>
          <p:nvPr/>
        </p:nvCxnSpPr>
        <p:spPr>
          <a:xfrm>
            <a:off x="5325351" y="4177511"/>
            <a:ext cx="0" cy="1353339"/>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86E61BE9-DBD9-D728-DC99-A9985264FEDC}"/>
              </a:ext>
            </a:extLst>
          </p:cNvPr>
          <p:cNvCxnSpPr>
            <a:cxnSpLocks/>
          </p:cNvCxnSpPr>
          <p:nvPr/>
        </p:nvCxnSpPr>
        <p:spPr>
          <a:xfrm flipH="1">
            <a:off x="5325351" y="5521491"/>
            <a:ext cx="3255193"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10" name="Rectangle 109">
            <a:extLst>
              <a:ext uri="{FF2B5EF4-FFF2-40B4-BE49-F238E27FC236}">
                <a16:creationId xmlns:a16="http://schemas.microsoft.com/office/drawing/2014/main" id="{0EBCA91D-E81D-DEE7-37D4-E92EF8CB7B3E}"/>
              </a:ext>
            </a:extLst>
          </p:cNvPr>
          <p:cNvSpPr/>
          <p:nvPr/>
        </p:nvSpPr>
        <p:spPr>
          <a:xfrm>
            <a:off x="6004038" y="4908708"/>
            <a:ext cx="392351" cy="18980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Georgia"/>
                <a:ea typeface="+mn-ea"/>
                <a:cs typeface="+mn-cs"/>
              </a:rPr>
              <a:t>Non-Linear</a:t>
            </a:r>
          </a:p>
        </p:txBody>
      </p:sp>
      <p:sp>
        <p:nvSpPr>
          <p:cNvPr id="119" name="Freeform: Shape 118">
            <a:extLst>
              <a:ext uri="{FF2B5EF4-FFF2-40B4-BE49-F238E27FC236}">
                <a16:creationId xmlns:a16="http://schemas.microsoft.com/office/drawing/2014/main" id="{9C72FDA9-3705-929B-4C60-B717DF579A37}"/>
              </a:ext>
            </a:extLst>
          </p:cNvPr>
          <p:cNvSpPr/>
          <p:nvPr/>
        </p:nvSpPr>
        <p:spPr>
          <a:xfrm>
            <a:off x="5393224" y="4277570"/>
            <a:ext cx="2822760" cy="524284"/>
          </a:xfrm>
          <a:custGeom>
            <a:avLst/>
            <a:gdLst>
              <a:gd name="connsiteX0" fmla="*/ 0 w 2062162"/>
              <a:gd name="connsiteY0" fmla="*/ 78581 h 316706"/>
              <a:gd name="connsiteX1" fmla="*/ 447675 w 2062162"/>
              <a:gd name="connsiteY1" fmla="*/ 0 h 316706"/>
              <a:gd name="connsiteX2" fmla="*/ 907256 w 2062162"/>
              <a:gd name="connsiteY2" fmla="*/ 90487 h 316706"/>
              <a:gd name="connsiteX3" fmla="*/ 1371600 w 2062162"/>
              <a:gd name="connsiteY3" fmla="*/ 316706 h 316706"/>
              <a:gd name="connsiteX4" fmla="*/ 2062162 w 2062162"/>
              <a:gd name="connsiteY4" fmla="*/ 221456 h 316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2162" h="316706">
                <a:moveTo>
                  <a:pt x="0" y="78581"/>
                </a:moveTo>
                <a:lnTo>
                  <a:pt x="447675" y="0"/>
                </a:lnTo>
                <a:lnTo>
                  <a:pt x="907256" y="90487"/>
                </a:lnTo>
                <a:lnTo>
                  <a:pt x="1371600" y="316706"/>
                </a:lnTo>
                <a:lnTo>
                  <a:pt x="2062162" y="221456"/>
                </a:lnTo>
              </a:path>
            </a:pathLst>
          </a:cu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white"/>
              </a:solidFill>
              <a:effectLst/>
              <a:uLnTx/>
              <a:uFillTx/>
              <a:latin typeface="Calibri"/>
              <a:ea typeface="+mn-ea"/>
              <a:cs typeface="+mn-cs"/>
            </a:endParaRPr>
          </a:p>
        </p:txBody>
      </p:sp>
      <p:sp>
        <p:nvSpPr>
          <p:cNvPr id="129" name="Freeform: Shape 128">
            <a:extLst>
              <a:ext uri="{FF2B5EF4-FFF2-40B4-BE49-F238E27FC236}">
                <a16:creationId xmlns:a16="http://schemas.microsoft.com/office/drawing/2014/main" id="{5030FD81-7A61-3C88-729B-27605283F06E}"/>
              </a:ext>
            </a:extLst>
          </p:cNvPr>
          <p:cNvSpPr/>
          <p:nvPr/>
        </p:nvSpPr>
        <p:spPr>
          <a:xfrm>
            <a:off x="5391050" y="4285455"/>
            <a:ext cx="2816242" cy="520341"/>
          </a:xfrm>
          <a:custGeom>
            <a:avLst/>
            <a:gdLst>
              <a:gd name="connsiteX0" fmla="*/ 0 w 2057400"/>
              <a:gd name="connsiteY0" fmla="*/ 69850 h 314325"/>
              <a:gd name="connsiteX1" fmla="*/ 438150 w 2057400"/>
              <a:gd name="connsiteY1" fmla="*/ 0 h 314325"/>
              <a:gd name="connsiteX2" fmla="*/ 901700 w 2057400"/>
              <a:gd name="connsiteY2" fmla="*/ 76200 h 314325"/>
              <a:gd name="connsiteX3" fmla="*/ 1384300 w 2057400"/>
              <a:gd name="connsiteY3" fmla="*/ 314325 h 314325"/>
              <a:gd name="connsiteX4" fmla="*/ 2057400 w 2057400"/>
              <a:gd name="connsiteY4" fmla="*/ 219075 h 314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7400" h="314325">
                <a:moveTo>
                  <a:pt x="0" y="69850"/>
                </a:moveTo>
                <a:lnTo>
                  <a:pt x="438150" y="0"/>
                </a:lnTo>
                <a:lnTo>
                  <a:pt x="901700" y="76200"/>
                </a:lnTo>
                <a:lnTo>
                  <a:pt x="1384300" y="314325"/>
                </a:lnTo>
                <a:lnTo>
                  <a:pt x="2057400" y="219075"/>
                </a:lnTo>
              </a:path>
            </a:pathLst>
          </a:custGeom>
          <a:noFill/>
          <a:ln w="9525">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white"/>
              </a:solidFill>
              <a:effectLst/>
              <a:uLnTx/>
              <a:uFillTx/>
              <a:latin typeface="Calibri"/>
              <a:ea typeface="+mn-ea"/>
              <a:cs typeface="+mn-cs"/>
            </a:endParaRPr>
          </a:p>
        </p:txBody>
      </p:sp>
      <p:sp>
        <p:nvSpPr>
          <p:cNvPr id="130" name="Freeform: Shape 129">
            <a:extLst>
              <a:ext uri="{FF2B5EF4-FFF2-40B4-BE49-F238E27FC236}">
                <a16:creationId xmlns:a16="http://schemas.microsoft.com/office/drawing/2014/main" id="{70E77D04-8887-9DF0-9CFC-5BD0FAEECD9F}"/>
              </a:ext>
            </a:extLst>
          </p:cNvPr>
          <p:cNvSpPr/>
          <p:nvPr/>
        </p:nvSpPr>
        <p:spPr>
          <a:xfrm>
            <a:off x="5399742" y="4406342"/>
            <a:ext cx="2798858" cy="1035426"/>
          </a:xfrm>
          <a:custGeom>
            <a:avLst/>
            <a:gdLst>
              <a:gd name="connsiteX0" fmla="*/ 0 w 2044700"/>
              <a:gd name="connsiteY0" fmla="*/ 0 h 625475"/>
              <a:gd name="connsiteX1" fmla="*/ 457200 w 2044700"/>
              <a:gd name="connsiteY1" fmla="*/ 222250 h 625475"/>
              <a:gd name="connsiteX2" fmla="*/ 933450 w 2044700"/>
              <a:gd name="connsiteY2" fmla="*/ 327025 h 625475"/>
              <a:gd name="connsiteX3" fmla="*/ 1301750 w 2044700"/>
              <a:gd name="connsiteY3" fmla="*/ 330200 h 625475"/>
              <a:gd name="connsiteX4" fmla="*/ 2044700 w 2044700"/>
              <a:gd name="connsiteY4" fmla="*/ 625475 h 625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4700" h="625475">
                <a:moveTo>
                  <a:pt x="0" y="0"/>
                </a:moveTo>
                <a:lnTo>
                  <a:pt x="457200" y="222250"/>
                </a:lnTo>
                <a:lnTo>
                  <a:pt x="933450" y="327025"/>
                </a:lnTo>
                <a:lnTo>
                  <a:pt x="1301750" y="330200"/>
                </a:lnTo>
                <a:lnTo>
                  <a:pt x="2044700" y="625475"/>
                </a:lnTo>
              </a:path>
            </a:pathLst>
          </a:custGeom>
          <a:noFill/>
          <a:ln w="9525">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white"/>
              </a:solidFill>
              <a:effectLst/>
              <a:uLnTx/>
              <a:uFillTx/>
              <a:latin typeface="Calibri"/>
              <a:ea typeface="+mn-ea"/>
              <a:cs typeface="+mn-cs"/>
            </a:endParaRPr>
          </a:p>
        </p:txBody>
      </p:sp>
      <p:sp>
        <p:nvSpPr>
          <p:cNvPr id="131" name="Freeform: Shape 130">
            <a:extLst>
              <a:ext uri="{FF2B5EF4-FFF2-40B4-BE49-F238E27FC236}">
                <a16:creationId xmlns:a16="http://schemas.microsoft.com/office/drawing/2014/main" id="{725238DD-FD5C-CC3A-A81C-5C56E0B01C6F}"/>
              </a:ext>
            </a:extLst>
          </p:cNvPr>
          <p:cNvSpPr/>
          <p:nvPr/>
        </p:nvSpPr>
        <p:spPr>
          <a:xfrm>
            <a:off x="5412780" y="4406342"/>
            <a:ext cx="2794512" cy="720068"/>
          </a:xfrm>
          <a:custGeom>
            <a:avLst/>
            <a:gdLst>
              <a:gd name="connsiteX0" fmla="*/ 0 w 2041525"/>
              <a:gd name="connsiteY0" fmla="*/ 0 h 434975"/>
              <a:gd name="connsiteX1" fmla="*/ 2041525 w 2041525"/>
              <a:gd name="connsiteY1" fmla="*/ 434975 h 434975"/>
            </a:gdLst>
            <a:ahLst/>
            <a:cxnLst>
              <a:cxn ang="0">
                <a:pos x="connsiteX0" y="connsiteY0"/>
              </a:cxn>
              <a:cxn ang="0">
                <a:pos x="connsiteX1" y="connsiteY1"/>
              </a:cxn>
            </a:cxnLst>
            <a:rect l="l" t="t" r="r" b="b"/>
            <a:pathLst>
              <a:path w="2041525" h="434975">
                <a:moveTo>
                  <a:pt x="0" y="0"/>
                </a:moveTo>
                <a:lnTo>
                  <a:pt x="2041525" y="434975"/>
                </a:lnTo>
              </a:path>
            </a:pathLst>
          </a:custGeom>
          <a:noFill/>
          <a:ln w="9525">
            <a:solidFill>
              <a:schemeClr val="bg1">
                <a:lumMod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white"/>
              </a:solidFill>
              <a:effectLst/>
              <a:uLnTx/>
              <a:uFillTx/>
              <a:latin typeface="Calibri"/>
              <a:ea typeface="+mn-ea"/>
              <a:cs typeface="+mn-cs"/>
            </a:endParaRPr>
          </a:p>
        </p:txBody>
      </p:sp>
      <p:sp>
        <p:nvSpPr>
          <p:cNvPr id="134" name="Rectangle 133">
            <a:extLst>
              <a:ext uri="{FF2B5EF4-FFF2-40B4-BE49-F238E27FC236}">
                <a16:creationId xmlns:a16="http://schemas.microsoft.com/office/drawing/2014/main" id="{6B6FBC87-D381-1292-457D-DD6B9BDD5CF0}"/>
              </a:ext>
            </a:extLst>
          </p:cNvPr>
          <p:cNvSpPr/>
          <p:nvPr/>
        </p:nvSpPr>
        <p:spPr>
          <a:xfrm>
            <a:off x="5143587" y="4075996"/>
            <a:ext cx="95363" cy="19247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Calibri"/>
                <a:ea typeface="+mn-ea"/>
                <a:cs typeface="+mn-cs"/>
              </a:rPr>
              <a:t>1.1</a:t>
            </a:r>
          </a:p>
        </p:txBody>
      </p:sp>
      <p:sp>
        <p:nvSpPr>
          <p:cNvPr id="143" name="Rectangle 142">
            <a:extLst>
              <a:ext uri="{FF2B5EF4-FFF2-40B4-BE49-F238E27FC236}">
                <a16:creationId xmlns:a16="http://schemas.microsoft.com/office/drawing/2014/main" id="{589D3FC3-F0EF-C52B-6593-631432276EE6}"/>
              </a:ext>
            </a:extLst>
          </p:cNvPr>
          <p:cNvSpPr/>
          <p:nvPr/>
        </p:nvSpPr>
        <p:spPr>
          <a:xfrm>
            <a:off x="5143586" y="4419811"/>
            <a:ext cx="95363" cy="19247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Calibri"/>
                <a:ea typeface="+mn-ea"/>
                <a:cs typeface="+mn-cs"/>
              </a:rPr>
              <a:t>0.9</a:t>
            </a:r>
          </a:p>
        </p:txBody>
      </p:sp>
      <p:sp>
        <p:nvSpPr>
          <p:cNvPr id="153" name="Rectangle 152">
            <a:extLst>
              <a:ext uri="{FF2B5EF4-FFF2-40B4-BE49-F238E27FC236}">
                <a16:creationId xmlns:a16="http://schemas.microsoft.com/office/drawing/2014/main" id="{48642587-5253-F38A-D842-0BE08FFC68A0}"/>
              </a:ext>
            </a:extLst>
          </p:cNvPr>
          <p:cNvSpPr/>
          <p:nvPr/>
        </p:nvSpPr>
        <p:spPr>
          <a:xfrm>
            <a:off x="5143586" y="4591718"/>
            <a:ext cx="95363" cy="19247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Calibri"/>
                <a:ea typeface="+mn-ea"/>
                <a:cs typeface="+mn-cs"/>
              </a:rPr>
              <a:t>0.8</a:t>
            </a:r>
          </a:p>
        </p:txBody>
      </p:sp>
      <p:sp>
        <p:nvSpPr>
          <p:cNvPr id="154" name="Rectangle 153">
            <a:extLst>
              <a:ext uri="{FF2B5EF4-FFF2-40B4-BE49-F238E27FC236}">
                <a16:creationId xmlns:a16="http://schemas.microsoft.com/office/drawing/2014/main" id="{E5A7CF57-ECFE-9F13-E57F-12D7A20E5DA4}"/>
              </a:ext>
            </a:extLst>
          </p:cNvPr>
          <p:cNvSpPr/>
          <p:nvPr/>
        </p:nvSpPr>
        <p:spPr>
          <a:xfrm>
            <a:off x="5143587" y="4763626"/>
            <a:ext cx="95363" cy="19247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Calibri"/>
                <a:ea typeface="+mn-ea"/>
                <a:cs typeface="+mn-cs"/>
              </a:rPr>
              <a:t>0.7</a:t>
            </a:r>
          </a:p>
        </p:txBody>
      </p:sp>
      <p:sp>
        <p:nvSpPr>
          <p:cNvPr id="155" name="Rectangle 154">
            <a:extLst>
              <a:ext uri="{FF2B5EF4-FFF2-40B4-BE49-F238E27FC236}">
                <a16:creationId xmlns:a16="http://schemas.microsoft.com/office/drawing/2014/main" id="{8AB45499-F6CD-6429-AE81-D0222CCBDB43}"/>
              </a:ext>
            </a:extLst>
          </p:cNvPr>
          <p:cNvSpPr/>
          <p:nvPr/>
        </p:nvSpPr>
        <p:spPr>
          <a:xfrm>
            <a:off x="5143586" y="4935533"/>
            <a:ext cx="95363" cy="19247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Calibri"/>
                <a:ea typeface="+mn-ea"/>
                <a:cs typeface="+mn-cs"/>
              </a:rPr>
              <a:t>0.6</a:t>
            </a:r>
          </a:p>
        </p:txBody>
      </p:sp>
      <p:sp>
        <p:nvSpPr>
          <p:cNvPr id="157" name="Rectangle 156">
            <a:extLst>
              <a:ext uri="{FF2B5EF4-FFF2-40B4-BE49-F238E27FC236}">
                <a16:creationId xmlns:a16="http://schemas.microsoft.com/office/drawing/2014/main" id="{6C4F41B7-ACC0-6948-D4B0-1E47D0F8EEF4}"/>
              </a:ext>
            </a:extLst>
          </p:cNvPr>
          <p:cNvSpPr/>
          <p:nvPr/>
        </p:nvSpPr>
        <p:spPr>
          <a:xfrm>
            <a:off x="5143583" y="5107441"/>
            <a:ext cx="95363" cy="19247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Calibri"/>
                <a:ea typeface="+mn-ea"/>
                <a:cs typeface="+mn-cs"/>
              </a:rPr>
              <a:t>0.5</a:t>
            </a:r>
          </a:p>
        </p:txBody>
      </p:sp>
      <p:sp>
        <p:nvSpPr>
          <p:cNvPr id="158" name="Rectangle 157">
            <a:extLst>
              <a:ext uri="{FF2B5EF4-FFF2-40B4-BE49-F238E27FC236}">
                <a16:creationId xmlns:a16="http://schemas.microsoft.com/office/drawing/2014/main" id="{BEDDCED3-B040-EFF4-D658-1E66C5E476E1}"/>
              </a:ext>
            </a:extLst>
          </p:cNvPr>
          <p:cNvSpPr/>
          <p:nvPr/>
        </p:nvSpPr>
        <p:spPr>
          <a:xfrm>
            <a:off x="5143586" y="5279348"/>
            <a:ext cx="95363" cy="19247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Calibri"/>
                <a:ea typeface="+mn-ea"/>
                <a:cs typeface="+mn-cs"/>
              </a:rPr>
              <a:t>0.4</a:t>
            </a:r>
          </a:p>
        </p:txBody>
      </p:sp>
      <p:sp>
        <p:nvSpPr>
          <p:cNvPr id="167" name="Rectangle 166">
            <a:extLst>
              <a:ext uri="{FF2B5EF4-FFF2-40B4-BE49-F238E27FC236}">
                <a16:creationId xmlns:a16="http://schemas.microsoft.com/office/drawing/2014/main" id="{B0EAF2CA-4EDA-0A86-728B-8C8E6E4BCCEE}"/>
              </a:ext>
            </a:extLst>
          </p:cNvPr>
          <p:cNvSpPr/>
          <p:nvPr/>
        </p:nvSpPr>
        <p:spPr>
          <a:xfrm>
            <a:off x="5143586" y="4247903"/>
            <a:ext cx="95363" cy="19247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Calibri"/>
                <a:ea typeface="+mn-ea"/>
                <a:cs typeface="+mn-cs"/>
              </a:rPr>
              <a:t>1.0</a:t>
            </a:r>
          </a:p>
        </p:txBody>
      </p:sp>
      <p:sp>
        <p:nvSpPr>
          <p:cNvPr id="7" name="Rectangle 6">
            <a:extLst>
              <a:ext uri="{FF2B5EF4-FFF2-40B4-BE49-F238E27FC236}">
                <a16:creationId xmlns:a16="http://schemas.microsoft.com/office/drawing/2014/main" id="{E797E6B5-B167-AD7E-4FBE-C3E8D6704ED6}"/>
              </a:ext>
            </a:extLst>
          </p:cNvPr>
          <p:cNvSpPr/>
          <p:nvPr/>
        </p:nvSpPr>
        <p:spPr>
          <a:xfrm>
            <a:off x="1251006" y="3808470"/>
            <a:ext cx="3192129" cy="25804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0000"/>
                </a:solidFill>
                <a:effectLst/>
                <a:uLnTx/>
                <a:uFillTx/>
                <a:latin typeface="Georgia"/>
                <a:ea typeface="+mn-ea"/>
                <a:cs typeface="+mn-cs"/>
              </a:rPr>
              <a:t>Percentage of day covered by CVD medication %</a:t>
            </a:r>
          </a:p>
        </p:txBody>
      </p:sp>
      <p:sp>
        <p:nvSpPr>
          <p:cNvPr id="9" name="Rectangle 8">
            <a:extLst>
              <a:ext uri="{FF2B5EF4-FFF2-40B4-BE49-F238E27FC236}">
                <a16:creationId xmlns:a16="http://schemas.microsoft.com/office/drawing/2014/main" id="{DCEF2F74-9F1B-90A9-9E44-C6768126896B}"/>
              </a:ext>
            </a:extLst>
          </p:cNvPr>
          <p:cNvSpPr>
            <a:spLocks/>
          </p:cNvSpPr>
          <p:nvPr/>
        </p:nvSpPr>
        <p:spPr>
          <a:xfrm rot="16200000">
            <a:off x="275288" y="2922201"/>
            <a:ext cx="1107514" cy="1903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0000"/>
                </a:solidFill>
                <a:effectLst/>
                <a:uLnTx/>
                <a:uFillTx/>
                <a:latin typeface="Georgia"/>
                <a:ea typeface="+mn-ea"/>
                <a:cs typeface="+mn-cs"/>
              </a:rPr>
              <a:t>Relative risk of</a:t>
            </a:r>
            <a:br>
              <a:rPr kumimoji="0" lang="en-US" sz="700" b="1" i="0" u="none" strike="noStrike" kern="1200" cap="none" spc="0" normalizeH="0" baseline="0" noProof="0" dirty="0">
                <a:ln>
                  <a:noFill/>
                </a:ln>
                <a:solidFill>
                  <a:srgbClr val="000000"/>
                </a:solidFill>
                <a:effectLst/>
                <a:uLnTx/>
                <a:uFillTx/>
                <a:latin typeface="Georgia"/>
                <a:ea typeface="+mn-ea"/>
                <a:cs typeface="+mn-cs"/>
              </a:rPr>
            </a:br>
            <a:r>
              <a:rPr kumimoji="0" lang="en-US" sz="700" b="1" i="0" u="none" strike="noStrike" kern="1200" cap="none" spc="0" normalizeH="0" baseline="0" noProof="0" dirty="0">
                <a:ln>
                  <a:noFill/>
                </a:ln>
                <a:solidFill>
                  <a:srgbClr val="000000"/>
                </a:solidFill>
                <a:effectLst/>
                <a:uLnTx/>
                <a:uFillTx/>
                <a:latin typeface="Georgia"/>
                <a:ea typeface="+mn-ea"/>
                <a:cs typeface="+mn-cs"/>
              </a:rPr>
              <a:t>all-cause death</a:t>
            </a:r>
          </a:p>
        </p:txBody>
      </p:sp>
      <p:cxnSp>
        <p:nvCxnSpPr>
          <p:cNvPr id="19" name="Straight Connector 18">
            <a:extLst>
              <a:ext uri="{FF2B5EF4-FFF2-40B4-BE49-F238E27FC236}">
                <a16:creationId xmlns:a16="http://schemas.microsoft.com/office/drawing/2014/main" id="{C959541A-450F-AC59-E9D1-1FA18F6B5CD9}"/>
              </a:ext>
            </a:extLst>
          </p:cNvPr>
          <p:cNvCxnSpPr>
            <a:cxnSpLocks/>
          </p:cNvCxnSpPr>
          <p:nvPr/>
        </p:nvCxnSpPr>
        <p:spPr>
          <a:xfrm>
            <a:off x="1251670" y="2388552"/>
            <a:ext cx="0" cy="1304608"/>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nvGrpSpPr>
          <p:cNvPr id="194" name="Group 193">
            <a:extLst>
              <a:ext uri="{FF2B5EF4-FFF2-40B4-BE49-F238E27FC236}">
                <a16:creationId xmlns:a16="http://schemas.microsoft.com/office/drawing/2014/main" id="{F4CF3C63-C0B8-8C82-7151-31B1019D7986}"/>
              </a:ext>
            </a:extLst>
          </p:cNvPr>
          <p:cNvGrpSpPr/>
          <p:nvPr/>
        </p:nvGrpSpPr>
        <p:grpSpPr>
          <a:xfrm>
            <a:off x="1251670" y="3667736"/>
            <a:ext cx="3214389" cy="261664"/>
            <a:chOff x="1251670" y="3747562"/>
            <a:chExt cx="3214389" cy="261664"/>
          </a:xfrm>
        </p:grpSpPr>
        <p:sp>
          <p:nvSpPr>
            <p:cNvPr id="12" name="Rectangle 11">
              <a:extLst>
                <a:ext uri="{FF2B5EF4-FFF2-40B4-BE49-F238E27FC236}">
                  <a16:creationId xmlns:a16="http://schemas.microsoft.com/office/drawing/2014/main" id="{1C845FC5-709E-4EE3-FD32-CA7655BBA379}"/>
                </a:ext>
              </a:extLst>
            </p:cNvPr>
            <p:cNvSpPr/>
            <p:nvPr/>
          </p:nvSpPr>
          <p:spPr>
            <a:xfrm>
              <a:off x="1280417" y="3747562"/>
              <a:ext cx="51051" cy="2616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Calibri"/>
                  <a:ea typeface="+mn-ea"/>
                  <a:cs typeface="+mn-cs"/>
                </a:rPr>
                <a:t>0</a:t>
              </a:r>
            </a:p>
          </p:txBody>
        </p:sp>
        <p:sp>
          <p:nvSpPr>
            <p:cNvPr id="14" name="Rectangle 13">
              <a:extLst>
                <a:ext uri="{FF2B5EF4-FFF2-40B4-BE49-F238E27FC236}">
                  <a16:creationId xmlns:a16="http://schemas.microsoft.com/office/drawing/2014/main" id="{07523734-D442-0AB5-024F-8EFF117C08D7}"/>
                </a:ext>
              </a:extLst>
            </p:cNvPr>
            <p:cNvSpPr/>
            <p:nvPr/>
          </p:nvSpPr>
          <p:spPr>
            <a:xfrm>
              <a:off x="1846618" y="3747562"/>
              <a:ext cx="102102" cy="2616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Calibri"/>
                  <a:ea typeface="+mn-ea"/>
                  <a:cs typeface="+mn-cs"/>
                </a:rPr>
                <a:t>20</a:t>
              </a:r>
            </a:p>
          </p:txBody>
        </p:sp>
        <p:sp>
          <p:nvSpPr>
            <p:cNvPr id="15" name="Rectangle 14">
              <a:extLst>
                <a:ext uri="{FF2B5EF4-FFF2-40B4-BE49-F238E27FC236}">
                  <a16:creationId xmlns:a16="http://schemas.microsoft.com/office/drawing/2014/main" id="{55F84A8A-714C-8059-7C89-C7985BF0AEC8}"/>
                </a:ext>
              </a:extLst>
            </p:cNvPr>
            <p:cNvSpPr/>
            <p:nvPr/>
          </p:nvSpPr>
          <p:spPr>
            <a:xfrm>
              <a:off x="2463109" y="3747562"/>
              <a:ext cx="102102" cy="2616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Calibri"/>
                  <a:ea typeface="+mn-ea"/>
                  <a:cs typeface="+mn-cs"/>
                </a:rPr>
                <a:t>40</a:t>
              </a:r>
            </a:p>
          </p:txBody>
        </p:sp>
        <p:sp>
          <p:nvSpPr>
            <p:cNvPr id="16" name="Rectangle 15">
              <a:extLst>
                <a:ext uri="{FF2B5EF4-FFF2-40B4-BE49-F238E27FC236}">
                  <a16:creationId xmlns:a16="http://schemas.microsoft.com/office/drawing/2014/main" id="{D92E1A4C-19E5-2DAC-E1BB-13C8FF8C2482}"/>
                </a:ext>
              </a:extLst>
            </p:cNvPr>
            <p:cNvSpPr/>
            <p:nvPr/>
          </p:nvSpPr>
          <p:spPr>
            <a:xfrm>
              <a:off x="3080680" y="3747562"/>
              <a:ext cx="102102" cy="2616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Calibri"/>
                  <a:ea typeface="+mn-ea"/>
                  <a:cs typeface="+mn-cs"/>
                </a:rPr>
                <a:t>60</a:t>
              </a:r>
            </a:p>
          </p:txBody>
        </p:sp>
        <p:sp>
          <p:nvSpPr>
            <p:cNvPr id="17" name="Rectangle 16">
              <a:extLst>
                <a:ext uri="{FF2B5EF4-FFF2-40B4-BE49-F238E27FC236}">
                  <a16:creationId xmlns:a16="http://schemas.microsoft.com/office/drawing/2014/main" id="{0143DCD6-09F2-CB80-D1A1-52BCAE595F18}"/>
                </a:ext>
              </a:extLst>
            </p:cNvPr>
            <p:cNvSpPr/>
            <p:nvPr/>
          </p:nvSpPr>
          <p:spPr>
            <a:xfrm>
              <a:off x="3699329" y="3747562"/>
              <a:ext cx="102102" cy="2616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Calibri"/>
                  <a:ea typeface="+mn-ea"/>
                  <a:cs typeface="+mn-cs"/>
                </a:rPr>
                <a:t>80</a:t>
              </a:r>
            </a:p>
          </p:txBody>
        </p:sp>
        <p:sp>
          <p:nvSpPr>
            <p:cNvPr id="18" name="Rectangle 17">
              <a:extLst>
                <a:ext uri="{FF2B5EF4-FFF2-40B4-BE49-F238E27FC236}">
                  <a16:creationId xmlns:a16="http://schemas.microsoft.com/office/drawing/2014/main" id="{848872F2-7165-DD27-50DE-0D814077C9F7}"/>
                </a:ext>
              </a:extLst>
            </p:cNvPr>
            <p:cNvSpPr/>
            <p:nvPr/>
          </p:nvSpPr>
          <p:spPr>
            <a:xfrm>
              <a:off x="4312906" y="3747562"/>
              <a:ext cx="153153" cy="2616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Calibri"/>
                  <a:ea typeface="+mn-ea"/>
                  <a:cs typeface="+mn-cs"/>
                </a:rPr>
                <a:t>100</a:t>
              </a:r>
            </a:p>
          </p:txBody>
        </p:sp>
        <p:cxnSp>
          <p:nvCxnSpPr>
            <p:cNvPr id="20" name="Straight Connector 19">
              <a:extLst>
                <a:ext uri="{FF2B5EF4-FFF2-40B4-BE49-F238E27FC236}">
                  <a16:creationId xmlns:a16="http://schemas.microsoft.com/office/drawing/2014/main" id="{4DC07515-E2A0-ABFF-91C4-35F58C49459F}"/>
                </a:ext>
              </a:extLst>
            </p:cNvPr>
            <p:cNvCxnSpPr>
              <a:cxnSpLocks/>
            </p:cNvCxnSpPr>
            <p:nvPr/>
          </p:nvCxnSpPr>
          <p:spPr>
            <a:xfrm flipH="1">
              <a:off x="1251670" y="3768960"/>
              <a:ext cx="3194852"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sp>
        <p:nvSpPr>
          <p:cNvPr id="21" name="Rectangle 20">
            <a:extLst>
              <a:ext uri="{FF2B5EF4-FFF2-40B4-BE49-F238E27FC236}">
                <a16:creationId xmlns:a16="http://schemas.microsoft.com/office/drawing/2014/main" id="{AD69C132-AFF0-ED42-820E-73BB55AD46DA}"/>
              </a:ext>
            </a:extLst>
          </p:cNvPr>
          <p:cNvSpPr/>
          <p:nvPr/>
        </p:nvSpPr>
        <p:spPr>
          <a:xfrm>
            <a:off x="1056311" y="2442986"/>
            <a:ext cx="127629" cy="2616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Calibri"/>
                <a:ea typeface="+mn-ea"/>
                <a:cs typeface="+mn-cs"/>
              </a:rPr>
              <a:t>0.9</a:t>
            </a:r>
          </a:p>
        </p:txBody>
      </p:sp>
      <p:sp>
        <p:nvSpPr>
          <p:cNvPr id="22" name="Rectangle 21">
            <a:extLst>
              <a:ext uri="{FF2B5EF4-FFF2-40B4-BE49-F238E27FC236}">
                <a16:creationId xmlns:a16="http://schemas.microsoft.com/office/drawing/2014/main" id="{D77DCC99-DFF0-B75C-8099-021250BC627A}"/>
              </a:ext>
            </a:extLst>
          </p:cNvPr>
          <p:cNvSpPr/>
          <p:nvPr/>
        </p:nvSpPr>
        <p:spPr>
          <a:xfrm>
            <a:off x="1056313" y="2642941"/>
            <a:ext cx="127629" cy="2616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Calibri"/>
                <a:ea typeface="+mn-ea"/>
                <a:cs typeface="+mn-cs"/>
              </a:rPr>
              <a:t>0.8</a:t>
            </a:r>
          </a:p>
        </p:txBody>
      </p:sp>
      <p:sp>
        <p:nvSpPr>
          <p:cNvPr id="23" name="Rectangle 22">
            <a:extLst>
              <a:ext uri="{FF2B5EF4-FFF2-40B4-BE49-F238E27FC236}">
                <a16:creationId xmlns:a16="http://schemas.microsoft.com/office/drawing/2014/main" id="{D3B653C3-58EF-5BB6-020D-7C1ED0E0DC80}"/>
              </a:ext>
            </a:extLst>
          </p:cNvPr>
          <p:cNvSpPr/>
          <p:nvPr/>
        </p:nvSpPr>
        <p:spPr>
          <a:xfrm>
            <a:off x="1056313" y="2842897"/>
            <a:ext cx="127629" cy="2616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Calibri"/>
                <a:ea typeface="+mn-ea"/>
                <a:cs typeface="+mn-cs"/>
              </a:rPr>
              <a:t>0.7</a:t>
            </a:r>
          </a:p>
        </p:txBody>
      </p:sp>
      <p:sp>
        <p:nvSpPr>
          <p:cNvPr id="24" name="Rectangle 23">
            <a:extLst>
              <a:ext uri="{FF2B5EF4-FFF2-40B4-BE49-F238E27FC236}">
                <a16:creationId xmlns:a16="http://schemas.microsoft.com/office/drawing/2014/main" id="{43BB0B05-58D4-2E0C-AE35-E80279C9B646}"/>
              </a:ext>
            </a:extLst>
          </p:cNvPr>
          <p:cNvSpPr/>
          <p:nvPr/>
        </p:nvSpPr>
        <p:spPr>
          <a:xfrm>
            <a:off x="1056311" y="3042853"/>
            <a:ext cx="127629" cy="2616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Calibri"/>
                <a:ea typeface="+mn-ea"/>
                <a:cs typeface="+mn-cs"/>
              </a:rPr>
              <a:t>0.6</a:t>
            </a:r>
          </a:p>
        </p:txBody>
      </p:sp>
      <p:sp>
        <p:nvSpPr>
          <p:cNvPr id="25" name="Rectangle 24">
            <a:extLst>
              <a:ext uri="{FF2B5EF4-FFF2-40B4-BE49-F238E27FC236}">
                <a16:creationId xmlns:a16="http://schemas.microsoft.com/office/drawing/2014/main" id="{9D6FCA5D-945F-344D-5999-84E0EB1A961A}"/>
              </a:ext>
            </a:extLst>
          </p:cNvPr>
          <p:cNvSpPr/>
          <p:nvPr/>
        </p:nvSpPr>
        <p:spPr>
          <a:xfrm>
            <a:off x="1056311" y="3242809"/>
            <a:ext cx="127629" cy="2616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Calibri"/>
                <a:ea typeface="+mn-ea"/>
                <a:cs typeface="+mn-cs"/>
              </a:rPr>
              <a:t>0.5</a:t>
            </a:r>
          </a:p>
        </p:txBody>
      </p:sp>
      <p:sp>
        <p:nvSpPr>
          <p:cNvPr id="26" name="Rectangle 25">
            <a:extLst>
              <a:ext uri="{FF2B5EF4-FFF2-40B4-BE49-F238E27FC236}">
                <a16:creationId xmlns:a16="http://schemas.microsoft.com/office/drawing/2014/main" id="{93263E7E-6315-1CC0-5823-7A6C81E87A51}"/>
              </a:ext>
            </a:extLst>
          </p:cNvPr>
          <p:cNvSpPr/>
          <p:nvPr/>
        </p:nvSpPr>
        <p:spPr>
          <a:xfrm>
            <a:off x="1056311" y="3442764"/>
            <a:ext cx="127629" cy="2616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Calibri"/>
                <a:ea typeface="+mn-ea"/>
                <a:cs typeface="+mn-cs"/>
              </a:rPr>
              <a:t>0.4</a:t>
            </a:r>
          </a:p>
        </p:txBody>
      </p:sp>
      <p:cxnSp>
        <p:nvCxnSpPr>
          <p:cNvPr id="27" name="Straight Connector 26">
            <a:extLst>
              <a:ext uri="{FF2B5EF4-FFF2-40B4-BE49-F238E27FC236}">
                <a16:creationId xmlns:a16="http://schemas.microsoft.com/office/drawing/2014/main" id="{784D6957-821E-8466-359E-505BDC02FBCD}"/>
              </a:ext>
            </a:extLst>
          </p:cNvPr>
          <p:cNvCxnSpPr>
            <a:cxnSpLocks/>
          </p:cNvCxnSpPr>
          <p:nvPr/>
        </p:nvCxnSpPr>
        <p:spPr>
          <a:xfrm>
            <a:off x="1328158" y="2412134"/>
            <a:ext cx="2783524" cy="521939"/>
          </a:xfrm>
          <a:prstGeom prst="line">
            <a:avLst/>
          </a:prstGeom>
          <a:noFill/>
          <a:ln w="9525">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cxnSp>
      <p:sp>
        <p:nvSpPr>
          <p:cNvPr id="28" name="Freeform: Shape 27">
            <a:extLst>
              <a:ext uri="{FF2B5EF4-FFF2-40B4-BE49-F238E27FC236}">
                <a16:creationId xmlns:a16="http://schemas.microsoft.com/office/drawing/2014/main" id="{232011C0-6AE7-C939-9E2D-937193E068DE}"/>
              </a:ext>
            </a:extLst>
          </p:cNvPr>
          <p:cNvSpPr/>
          <p:nvPr/>
        </p:nvSpPr>
        <p:spPr>
          <a:xfrm>
            <a:off x="1338045" y="2408202"/>
            <a:ext cx="2741645" cy="1143667"/>
          </a:xfrm>
          <a:custGeom>
            <a:avLst/>
            <a:gdLst>
              <a:gd name="connsiteX0" fmla="*/ 0 w 2040731"/>
              <a:gd name="connsiteY0" fmla="*/ 0 h 692944"/>
              <a:gd name="connsiteX1" fmla="*/ 2040731 w 2040731"/>
              <a:gd name="connsiteY1" fmla="*/ 692944 h 692944"/>
              <a:gd name="connsiteX0" fmla="*/ 0 w 2040731"/>
              <a:gd name="connsiteY0" fmla="*/ 0 h 692944"/>
              <a:gd name="connsiteX1" fmla="*/ 2040731 w 2040731"/>
              <a:gd name="connsiteY1" fmla="*/ 692944 h 692944"/>
              <a:gd name="connsiteX0" fmla="*/ 0 w 2040731"/>
              <a:gd name="connsiteY0" fmla="*/ 0 h 692944"/>
              <a:gd name="connsiteX1" fmla="*/ 2040731 w 2040731"/>
              <a:gd name="connsiteY1" fmla="*/ 692944 h 692944"/>
              <a:gd name="connsiteX0" fmla="*/ 0 w 2040731"/>
              <a:gd name="connsiteY0" fmla="*/ 0 h 692944"/>
              <a:gd name="connsiteX1" fmla="*/ 2040731 w 2040731"/>
              <a:gd name="connsiteY1" fmla="*/ 692944 h 692944"/>
            </a:gdLst>
            <a:ahLst/>
            <a:cxnLst>
              <a:cxn ang="0">
                <a:pos x="connsiteX0" y="connsiteY0"/>
              </a:cxn>
              <a:cxn ang="0">
                <a:pos x="connsiteX1" y="connsiteY1"/>
              </a:cxn>
            </a:cxnLst>
            <a:rect l="l" t="t" r="r" b="b"/>
            <a:pathLst>
              <a:path w="2040731" h="692944">
                <a:moveTo>
                  <a:pt x="0" y="0"/>
                </a:moveTo>
                <a:cubicBezTo>
                  <a:pt x="601663" y="283369"/>
                  <a:pt x="1229518" y="528638"/>
                  <a:pt x="2040731" y="692944"/>
                </a:cubicBezTo>
              </a:path>
            </a:pathLst>
          </a:custGeom>
          <a:noFill/>
          <a:ln w="9525">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white"/>
              </a:solidFill>
              <a:effectLst/>
              <a:uLnTx/>
              <a:uFillTx/>
              <a:latin typeface="Calibri"/>
              <a:ea typeface="+mn-ea"/>
              <a:cs typeface="+mn-cs"/>
            </a:endParaRPr>
          </a:p>
        </p:txBody>
      </p:sp>
      <p:sp>
        <p:nvSpPr>
          <p:cNvPr id="29" name="Freeform: Shape 28">
            <a:extLst>
              <a:ext uri="{FF2B5EF4-FFF2-40B4-BE49-F238E27FC236}">
                <a16:creationId xmlns:a16="http://schemas.microsoft.com/office/drawing/2014/main" id="{D13B4F3B-6423-AFAB-8485-9FB0AD680543}"/>
              </a:ext>
            </a:extLst>
          </p:cNvPr>
          <p:cNvSpPr/>
          <p:nvPr/>
        </p:nvSpPr>
        <p:spPr>
          <a:xfrm>
            <a:off x="1344446" y="2406699"/>
            <a:ext cx="2735245" cy="876418"/>
          </a:xfrm>
          <a:custGeom>
            <a:avLst/>
            <a:gdLst>
              <a:gd name="connsiteX0" fmla="*/ 0 w 2040731"/>
              <a:gd name="connsiteY0" fmla="*/ 0 h 692944"/>
              <a:gd name="connsiteX1" fmla="*/ 2040731 w 2040731"/>
              <a:gd name="connsiteY1" fmla="*/ 692944 h 692944"/>
              <a:gd name="connsiteX0" fmla="*/ 0 w 2040731"/>
              <a:gd name="connsiteY0" fmla="*/ 0 h 692944"/>
              <a:gd name="connsiteX1" fmla="*/ 2040731 w 2040731"/>
              <a:gd name="connsiteY1" fmla="*/ 692944 h 692944"/>
              <a:gd name="connsiteX0" fmla="*/ 0 w 2040731"/>
              <a:gd name="connsiteY0" fmla="*/ 0 h 692944"/>
              <a:gd name="connsiteX1" fmla="*/ 2040731 w 2040731"/>
              <a:gd name="connsiteY1" fmla="*/ 692944 h 692944"/>
              <a:gd name="connsiteX0" fmla="*/ 0 w 2040731"/>
              <a:gd name="connsiteY0" fmla="*/ 0 h 692944"/>
              <a:gd name="connsiteX1" fmla="*/ 2040731 w 2040731"/>
              <a:gd name="connsiteY1" fmla="*/ 692944 h 692944"/>
              <a:gd name="connsiteX0" fmla="*/ 0 w 2035968"/>
              <a:gd name="connsiteY0" fmla="*/ 0 h 531019"/>
              <a:gd name="connsiteX1" fmla="*/ 2035968 w 2035968"/>
              <a:gd name="connsiteY1" fmla="*/ 531019 h 531019"/>
              <a:gd name="connsiteX0" fmla="*/ 0 w 2035968"/>
              <a:gd name="connsiteY0" fmla="*/ 0 h 531019"/>
              <a:gd name="connsiteX1" fmla="*/ 2035968 w 2035968"/>
              <a:gd name="connsiteY1" fmla="*/ 531019 h 531019"/>
            </a:gdLst>
            <a:ahLst/>
            <a:cxnLst>
              <a:cxn ang="0">
                <a:pos x="connsiteX0" y="connsiteY0"/>
              </a:cxn>
              <a:cxn ang="0">
                <a:pos x="connsiteX1" y="connsiteY1"/>
              </a:cxn>
            </a:cxnLst>
            <a:rect l="l" t="t" r="r" b="b"/>
            <a:pathLst>
              <a:path w="2035968" h="531019">
                <a:moveTo>
                  <a:pt x="0" y="0"/>
                </a:moveTo>
                <a:cubicBezTo>
                  <a:pt x="630238" y="226219"/>
                  <a:pt x="1224755" y="366713"/>
                  <a:pt x="2035968" y="531019"/>
                </a:cubicBezTo>
              </a:path>
            </a:pathLst>
          </a:custGeom>
          <a:noFill/>
          <a:ln w="952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white"/>
              </a:solidFill>
              <a:effectLst/>
              <a:uLnTx/>
              <a:uFillTx/>
              <a:latin typeface="Calibri"/>
              <a:ea typeface="+mn-ea"/>
              <a:cs typeface="+mn-cs"/>
            </a:endParaRPr>
          </a:p>
        </p:txBody>
      </p:sp>
      <p:sp>
        <p:nvSpPr>
          <p:cNvPr id="30" name="Rectangle 29">
            <a:extLst>
              <a:ext uri="{FF2B5EF4-FFF2-40B4-BE49-F238E27FC236}">
                <a16:creationId xmlns:a16="http://schemas.microsoft.com/office/drawing/2014/main" id="{ED487102-B6E2-7C3B-607C-56404ED596B2}"/>
              </a:ext>
            </a:extLst>
          </p:cNvPr>
          <p:cNvSpPr/>
          <p:nvPr/>
        </p:nvSpPr>
        <p:spPr>
          <a:xfrm>
            <a:off x="1963540" y="3073238"/>
            <a:ext cx="293544" cy="25804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Georgia"/>
                <a:ea typeface="+mn-ea"/>
                <a:cs typeface="+mn-cs"/>
              </a:rPr>
              <a:t>Linear</a:t>
            </a:r>
          </a:p>
        </p:txBody>
      </p:sp>
      <p:sp>
        <p:nvSpPr>
          <p:cNvPr id="33" name="Rectangle 32">
            <a:extLst>
              <a:ext uri="{FF2B5EF4-FFF2-40B4-BE49-F238E27FC236}">
                <a16:creationId xmlns:a16="http://schemas.microsoft.com/office/drawing/2014/main" id="{94564DEB-295E-83C2-86BC-4F4EB7802721}"/>
              </a:ext>
            </a:extLst>
          </p:cNvPr>
          <p:cNvSpPr/>
          <p:nvPr/>
        </p:nvSpPr>
        <p:spPr>
          <a:xfrm>
            <a:off x="1251008" y="5693056"/>
            <a:ext cx="3192127" cy="2340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0000"/>
                </a:solidFill>
                <a:effectLst/>
                <a:uLnTx/>
                <a:uFillTx/>
                <a:latin typeface="Georgia"/>
                <a:ea typeface="+mn-ea"/>
                <a:cs typeface="+mn-cs"/>
              </a:rPr>
              <a:t>Percentage of day covered by CVD medication %</a:t>
            </a:r>
          </a:p>
        </p:txBody>
      </p:sp>
      <p:sp>
        <p:nvSpPr>
          <p:cNvPr id="34" name="Rectangle 33">
            <a:extLst>
              <a:ext uri="{FF2B5EF4-FFF2-40B4-BE49-F238E27FC236}">
                <a16:creationId xmlns:a16="http://schemas.microsoft.com/office/drawing/2014/main" id="{0E2EB147-281D-C5FE-2948-19CC50773349}"/>
              </a:ext>
            </a:extLst>
          </p:cNvPr>
          <p:cNvSpPr>
            <a:spLocks/>
          </p:cNvSpPr>
          <p:nvPr/>
        </p:nvSpPr>
        <p:spPr>
          <a:xfrm rot="16200000">
            <a:off x="387974" y="4860046"/>
            <a:ext cx="885591" cy="1903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0000"/>
                </a:solidFill>
                <a:effectLst/>
                <a:uLnTx/>
                <a:uFillTx/>
                <a:latin typeface="Georgia"/>
                <a:ea typeface="+mn-ea"/>
                <a:cs typeface="+mn-cs"/>
              </a:rPr>
              <a:t>Relative risk of</a:t>
            </a:r>
            <a:br>
              <a:rPr kumimoji="0" lang="en-US" sz="700" b="1" i="0" u="none" strike="noStrike" kern="1200" cap="none" spc="0" normalizeH="0" baseline="0" noProof="0" dirty="0">
                <a:ln>
                  <a:noFill/>
                </a:ln>
                <a:solidFill>
                  <a:srgbClr val="000000"/>
                </a:solidFill>
                <a:effectLst/>
                <a:uLnTx/>
                <a:uFillTx/>
                <a:latin typeface="Georgia"/>
                <a:ea typeface="+mn-ea"/>
                <a:cs typeface="+mn-cs"/>
              </a:rPr>
            </a:br>
            <a:r>
              <a:rPr kumimoji="0" lang="en-US" sz="700" b="1" i="0" u="none" strike="noStrike" kern="1200" cap="none" spc="0" normalizeH="0" baseline="0" noProof="0" dirty="0">
                <a:ln>
                  <a:noFill/>
                </a:ln>
                <a:solidFill>
                  <a:srgbClr val="000000"/>
                </a:solidFill>
                <a:effectLst/>
                <a:uLnTx/>
                <a:uFillTx/>
                <a:latin typeface="Georgia"/>
                <a:ea typeface="+mn-ea"/>
                <a:cs typeface="+mn-cs"/>
              </a:rPr>
              <a:t>CVD events</a:t>
            </a:r>
          </a:p>
        </p:txBody>
      </p:sp>
      <p:sp>
        <p:nvSpPr>
          <p:cNvPr id="35" name="Rectangle 34">
            <a:extLst>
              <a:ext uri="{FF2B5EF4-FFF2-40B4-BE49-F238E27FC236}">
                <a16:creationId xmlns:a16="http://schemas.microsoft.com/office/drawing/2014/main" id="{2F44C193-AD43-6A7F-4D2E-C0AF131A629E}"/>
              </a:ext>
            </a:extLst>
          </p:cNvPr>
          <p:cNvSpPr/>
          <p:nvPr/>
        </p:nvSpPr>
        <p:spPr>
          <a:xfrm>
            <a:off x="1283464" y="5519626"/>
            <a:ext cx="51051" cy="23738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Calibri"/>
                <a:ea typeface="+mn-ea"/>
                <a:cs typeface="+mn-cs"/>
              </a:rPr>
              <a:t>0</a:t>
            </a:r>
          </a:p>
        </p:txBody>
      </p:sp>
      <p:sp>
        <p:nvSpPr>
          <p:cNvPr id="36" name="Rectangle 35">
            <a:extLst>
              <a:ext uri="{FF2B5EF4-FFF2-40B4-BE49-F238E27FC236}">
                <a16:creationId xmlns:a16="http://schemas.microsoft.com/office/drawing/2014/main" id="{5EE9D3C3-0641-DEAA-EF85-27E830327654}"/>
              </a:ext>
            </a:extLst>
          </p:cNvPr>
          <p:cNvSpPr/>
          <p:nvPr/>
        </p:nvSpPr>
        <p:spPr>
          <a:xfrm>
            <a:off x="1849161" y="5519626"/>
            <a:ext cx="102102" cy="23738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Calibri"/>
                <a:ea typeface="+mn-ea"/>
                <a:cs typeface="+mn-cs"/>
              </a:rPr>
              <a:t>20</a:t>
            </a:r>
          </a:p>
        </p:txBody>
      </p:sp>
      <p:sp>
        <p:nvSpPr>
          <p:cNvPr id="37" name="Rectangle 36">
            <a:extLst>
              <a:ext uri="{FF2B5EF4-FFF2-40B4-BE49-F238E27FC236}">
                <a16:creationId xmlns:a16="http://schemas.microsoft.com/office/drawing/2014/main" id="{DB67704D-18B7-435A-CD6D-E7F0138479B1}"/>
              </a:ext>
            </a:extLst>
          </p:cNvPr>
          <p:cNvSpPr/>
          <p:nvPr/>
        </p:nvSpPr>
        <p:spPr>
          <a:xfrm>
            <a:off x="2465129" y="5519626"/>
            <a:ext cx="102102" cy="23738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Calibri"/>
                <a:ea typeface="+mn-ea"/>
                <a:cs typeface="+mn-cs"/>
              </a:rPr>
              <a:t>40</a:t>
            </a:r>
          </a:p>
        </p:txBody>
      </p:sp>
      <p:sp>
        <p:nvSpPr>
          <p:cNvPr id="38" name="Rectangle 37">
            <a:extLst>
              <a:ext uri="{FF2B5EF4-FFF2-40B4-BE49-F238E27FC236}">
                <a16:creationId xmlns:a16="http://schemas.microsoft.com/office/drawing/2014/main" id="{700F32C1-E5DC-1751-CEA4-C30E174A1317}"/>
              </a:ext>
            </a:extLst>
          </p:cNvPr>
          <p:cNvSpPr/>
          <p:nvPr/>
        </p:nvSpPr>
        <p:spPr>
          <a:xfrm>
            <a:off x="3082172" y="5519626"/>
            <a:ext cx="102102" cy="23738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Calibri"/>
                <a:ea typeface="+mn-ea"/>
                <a:cs typeface="+mn-cs"/>
              </a:rPr>
              <a:t>60</a:t>
            </a:r>
          </a:p>
        </p:txBody>
      </p:sp>
      <p:sp>
        <p:nvSpPr>
          <p:cNvPr id="39" name="Rectangle 38">
            <a:extLst>
              <a:ext uri="{FF2B5EF4-FFF2-40B4-BE49-F238E27FC236}">
                <a16:creationId xmlns:a16="http://schemas.microsoft.com/office/drawing/2014/main" id="{BD28CBD2-B32A-0BB5-7A89-57542E21B5D0}"/>
              </a:ext>
            </a:extLst>
          </p:cNvPr>
          <p:cNvSpPr/>
          <p:nvPr/>
        </p:nvSpPr>
        <p:spPr>
          <a:xfrm>
            <a:off x="3700290" y="5519626"/>
            <a:ext cx="102102" cy="23738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Calibri"/>
                <a:ea typeface="+mn-ea"/>
                <a:cs typeface="+mn-cs"/>
              </a:rPr>
              <a:t>80</a:t>
            </a:r>
          </a:p>
        </p:txBody>
      </p:sp>
      <p:sp>
        <p:nvSpPr>
          <p:cNvPr id="40" name="Rectangle 39">
            <a:extLst>
              <a:ext uri="{FF2B5EF4-FFF2-40B4-BE49-F238E27FC236}">
                <a16:creationId xmlns:a16="http://schemas.microsoft.com/office/drawing/2014/main" id="{0E57CD78-1E1E-9591-5CF6-CBDD6C85B6FE}"/>
              </a:ext>
            </a:extLst>
          </p:cNvPr>
          <p:cNvSpPr/>
          <p:nvPr/>
        </p:nvSpPr>
        <p:spPr>
          <a:xfrm>
            <a:off x="4313326" y="5519626"/>
            <a:ext cx="153153" cy="23738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Calibri"/>
                <a:ea typeface="+mn-ea"/>
                <a:cs typeface="+mn-cs"/>
              </a:rPr>
              <a:t>100</a:t>
            </a:r>
          </a:p>
        </p:txBody>
      </p:sp>
      <p:cxnSp>
        <p:nvCxnSpPr>
          <p:cNvPr id="41" name="Straight Connector 40">
            <a:extLst>
              <a:ext uri="{FF2B5EF4-FFF2-40B4-BE49-F238E27FC236}">
                <a16:creationId xmlns:a16="http://schemas.microsoft.com/office/drawing/2014/main" id="{2A9899C0-EFE2-A922-47D0-A23770328861}"/>
              </a:ext>
            </a:extLst>
          </p:cNvPr>
          <p:cNvCxnSpPr>
            <a:cxnSpLocks/>
          </p:cNvCxnSpPr>
          <p:nvPr/>
        </p:nvCxnSpPr>
        <p:spPr>
          <a:xfrm>
            <a:off x="1254762" y="4159250"/>
            <a:ext cx="0" cy="1365953"/>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A59D957-7CDE-E77C-210C-0430254666E5}"/>
              </a:ext>
            </a:extLst>
          </p:cNvPr>
          <p:cNvCxnSpPr>
            <a:cxnSpLocks/>
          </p:cNvCxnSpPr>
          <p:nvPr/>
        </p:nvCxnSpPr>
        <p:spPr>
          <a:xfrm flipH="1">
            <a:off x="1254762" y="5525202"/>
            <a:ext cx="3192129"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44" name="Rectangle 43">
            <a:extLst>
              <a:ext uri="{FF2B5EF4-FFF2-40B4-BE49-F238E27FC236}">
                <a16:creationId xmlns:a16="http://schemas.microsoft.com/office/drawing/2014/main" id="{479A2057-C0F6-7E40-B14E-AB48ABE7504B}"/>
              </a:ext>
            </a:extLst>
          </p:cNvPr>
          <p:cNvSpPr/>
          <p:nvPr/>
        </p:nvSpPr>
        <p:spPr>
          <a:xfrm>
            <a:off x="1059516" y="4273207"/>
            <a:ext cx="127629" cy="23738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Calibri"/>
                <a:ea typeface="+mn-ea"/>
                <a:cs typeface="+mn-cs"/>
              </a:rPr>
              <a:t>0.9</a:t>
            </a:r>
          </a:p>
        </p:txBody>
      </p:sp>
      <p:sp>
        <p:nvSpPr>
          <p:cNvPr id="45" name="Rectangle 44">
            <a:extLst>
              <a:ext uri="{FF2B5EF4-FFF2-40B4-BE49-F238E27FC236}">
                <a16:creationId xmlns:a16="http://schemas.microsoft.com/office/drawing/2014/main" id="{E8A5ED80-9959-BFB3-DC87-E60BEDE3B04F}"/>
              </a:ext>
            </a:extLst>
          </p:cNvPr>
          <p:cNvSpPr/>
          <p:nvPr/>
        </p:nvSpPr>
        <p:spPr>
          <a:xfrm>
            <a:off x="1059518" y="4494795"/>
            <a:ext cx="127629" cy="23738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Calibri"/>
                <a:ea typeface="+mn-ea"/>
                <a:cs typeface="+mn-cs"/>
              </a:rPr>
              <a:t>0.8</a:t>
            </a:r>
          </a:p>
        </p:txBody>
      </p:sp>
      <p:sp>
        <p:nvSpPr>
          <p:cNvPr id="46" name="Rectangle 45">
            <a:extLst>
              <a:ext uri="{FF2B5EF4-FFF2-40B4-BE49-F238E27FC236}">
                <a16:creationId xmlns:a16="http://schemas.microsoft.com/office/drawing/2014/main" id="{37584E73-360F-3060-3CA0-C9AEE3A49C9C}"/>
              </a:ext>
            </a:extLst>
          </p:cNvPr>
          <p:cNvSpPr/>
          <p:nvPr/>
        </p:nvSpPr>
        <p:spPr>
          <a:xfrm>
            <a:off x="1059518" y="4716383"/>
            <a:ext cx="127629" cy="23738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Calibri"/>
                <a:ea typeface="+mn-ea"/>
                <a:cs typeface="+mn-cs"/>
              </a:rPr>
              <a:t>0.7</a:t>
            </a:r>
          </a:p>
        </p:txBody>
      </p:sp>
      <p:sp>
        <p:nvSpPr>
          <p:cNvPr id="47" name="Rectangle 46">
            <a:extLst>
              <a:ext uri="{FF2B5EF4-FFF2-40B4-BE49-F238E27FC236}">
                <a16:creationId xmlns:a16="http://schemas.microsoft.com/office/drawing/2014/main" id="{DAD01098-6F86-ADC0-31A5-04F509AFAD87}"/>
              </a:ext>
            </a:extLst>
          </p:cNvPr>
          <p:cNvSpPr/>
          <p:nvPr/>
        </p:nvSpPr>
        <p:spPr>
          <a:xfrm>
            <a:off x="1059516" y="4937971"/>
            <a:ext cx="127629" cy="23738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Calibri"/>
                <a:ea typeface="+mn-ea"/>
                <a:cs typeface="+mn-cs"/>
              </a:rPr>
              <a:t>0.6</a:t>
            </a:r>
          </a:p>
        </p:txBody>
      </p:sp>
      <p:sp>
        <p:nvSpPr>
          <p:cNvPr id="48" name="Rectangle 47">
            <a:extLst>
              <a:ext uri="{FF2B5EF4-FFF2-40B4-BE49-F238E27FC236}">
                <a16:creationId xmlns:a16="http://schemas.microsoft.com/office/drawing/2014/main" id="{26AE8160-82F0-70A1-B641-F0D396BC420E}"/>
              </a:ext>
            </a:extLst>
          </p:cNvPr>
          <p:cNvSpPr/>
          <p:nvPr/>
        </p:nvSpPr>
        <p:spPr>
          <a:xfrm>
            <a:off x="1059516" y="5159560"/>
            <a:ext cx="127629" cy="23738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Calibri"/>
                <a:ea typeface="+mn-ea"/>
                <a:cs typeface="+mn-cs"/>
              </a:rPr>
              <a:t>0.5</a:t>
            </a:r>
          </a:p>
        </p:txBody>
      </p:sp>
      <p:sp>
        <p:nvSpPr>
          <p:cNvPr id="49" name="Rectangle 48">
            <a:extLst>
              <a:ext uri="{FF2B5EF4-FFF2-40B4-BE49-F238E27FC236}">
                <a16:creationId xmlns:a16="http://schemas.microsoft.com/office/drawing/2014/main" id="{B3EB8E5E-485D-8393-0227-0CEEF5C4C5A2}"/>
              </a:ext>
            </a:extLst>
          </p:cNvPr>
          <p:cNvSpPr/>
          <p:nvPr/>
        </p:nvSpPr>
        <p:spPr>
          <a:xfrm>
            <a:off x="1059516" y="5340807"/>
            <a:ext cx="127629" cy="23738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Calibri"/>
                <a:ea typeface="+mn-ea"/>
                <a:cs typeface="+mn-cs"/>
              </a:rPr>
              <a:t>0.4</a:t>
            </a:r>
          </a:p>
        </p:txBody>
      </p:sp>
      <p:sp>
        <p:nvSpPr>
          <p:cNvPr id="50" name="Rectangle 49">
            <a:extLst>
              <a:ext uri="{FF2B5EF4-FFF2-40B4-BE49-F238E27FC236}">
                <a16:creationId xmlns:a16="http://schemas.microsoft.com/office/drawing/2014/main" id="{AE77148E-706F-7E53-E018-32DE6F25C6D5}"/>
              </a:ext>
            </a:extLst>
          </p:cNvPr>
          <p:cNvSpPr/>
          <p:nvPr/>
        </p:nvSpPr>
        <p:spPr>
          <a:xfrm>
            <a:off x="1965902" y="5005856"/>
            <a:ext cx="293544" cy="23409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Georgia"/>
                <a:ea typeface="+mn-ea"/>
                <a:cs typeface="+mn-cs"/>
              </a:rPr>
              <a:t>Linear</a:t>
            </a:r>
          </a:p>
        </p:txBody>
      </p:sp>
      <p:sp>
        <p:nvSpPr>
          <p:cNvPr id="51" name="Freeform: Shape 50">
            <a:extLst>
              <a:ext uri="{FF2B5EF4-FFF2-40B4-BE49-F238E27FC236}">
                <a16:creationId xmlns:a16="http://schemas.microsoft.com/office/drawing/2014/main" id="{6BC084C1-33CA-C842-FDD4-D0C2853591FC}"/>
              </a:ext>
            </a:extLst>
          </p:cNvPr>
          <p:cNvSpPr/>
          <p:nvPr/>
        </p:nvSpPr>
        <p:spPr>
          <a:xfrm>
            <a:off x="1344262" y="4404615"/>
            <a:ext cx="2757420" cy="1073473"/>
          </a:xfrm>
          <a:custGeom>
            <a:avLst/>
            <a:gdLst>
              <a:gd name="connsiteX0" fmla="*/ 0 w 2054225"/>
              <a:gd name="connsiteY0" fmla="*/ 0 h 717550"/>
              <a:gd name="connsiteX1" fmla="*/ 2054225 w 2054225"/>
              <a:gd name="connsiteY1" fmla="*/ 717550 h 717550"/>
              <a:gd name="connsiteX0" fmla="*/ 0 w 2054225"/>
              <a:gd name="connsiteY0" fmla="*/ 0 h 717550"/>
              <a:gd name="connsiteX1" fmla="*/ 2054225 w 2054225"/>
              <a:gd name="connsiteY1" fmla="*/ 717550 h 717550"/>
              <a:gd name="connsiteX0" fmla="*/ 0 w 2054225"/>
              <a:gd name="connsiteY0" fmla="*/ 0 h 717550"/>
              <a:gd name="connsiteX1" fmla="*/ 2054225 w 2054225"/>
              <a:gd name="connsiteY1" fmla="*/ 717550 h 717550"/>
              <a:gd name="connsiteX0" fmla="*/ 0 w 2054225"/>
              <a:gd name="connsiteY0" fmla="*/ 0 h 717550"/>
              <a:gd name="connsiteX1" fmla="*/ 2054225 w 2054225"/>
              <a:gd name="connsiteY1" fmla="*/ 717550 h 717550"/>
            </a:gdLst>
            <a:ahLst/>
            <a:cxnLst>
              <a:cxn ang="0">
                <a:pos x="connsiteX0" y="connsiteY0"/>
              </a:cxn>
              <a:cxn ang="0">
                <a:pos x="connsiteX1" y="connsiteY1"/>
              </a:cxn>
            </a:cxnLst>
            <a:rect l="l" t="t" r="r" b="b"/>
            <a:pathLst>
              <a:path w="2054225" h="717550">
                <a:moveTo>
                  <a:pt x="0" y="0"/>
                </a:moveTo>
                <a:cubicBezTo>
                  <a:pt x="605367" y="277283"/>
                  <a:pt x="1172633" y="522817"/>
                  <a:pt x="2054225" y="717550"/>
                </a:cubicBezTo>
              </a:path>
            </a:pathLst>
          </a:custGeom>
          <a:noFill/>
          <a:ln w="9525">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white"/>
              </a:solidFill>
              <a:effectLst/>
              <a:uLnTx/>
              <a:uFillTx/>
              <a:latin typeface="Calibri"/>
              <a:ea typeface="+mn-ea"/>
              <a:cs typeface="+mn-cs"/>
            </a:endParaRPr>
          </a:p>
        </p:txBody>
      </p:sp>
      <p:sp>
        <p:nvSpPr>
          <p:cNvPr id="54" name="Freeform: Shape 53">
            <a:extLst>
              <a:ext uri="{FF2B5EF4-FFF2-40B4-BE49-F238E27FC236}">
                <a16:creationId xmlns:a16="http://schemas.microsoft.com/office/drawing/2014/main" id="{4FFD08C8-4327-BA69-3854-B04D5A4E450B}"/>
              </a:ext>
            </a:extLst>
          </p:cNvPr>
          <p:cNvSpPr/>
          <p:nvPr/>
        </p:nvSpPr>
        <p:spPr>
          <a:xfrm>
            <a:off x="1348524" y="4414115"/>
            <a:ext cx="2753158" cy="674483"/>
          </a:xfrm>
          <a:custGeom>
            <a:avLst/>
            <a:gdLst>
              <a:gd name="connsiteX0" fmla="*/ 0 w 2054225"/>
              <a:gd name="connsiteY0" fmla="*/ 0 h 717550"/>
              <a:gd name="connsiteX1" fmla="*/ 2054225 w 2054225"/>
              <a:gd name="connsiteY1" fmla="*/ 717550 h 717550"/>
              <a:gd name="connsiteX0" fmla="*/ 0 w 2054225"/>
              <a:gd name="connsiteY0" fmla="*/ 0 h 717550"/>
              <a:gd name="connsiteX1" fmla="*/ 2054225 w 2054225"/>
              <a:gd name="connsiteY1" fmla="*/ 717550 h 717550"/>
              <a:gd name="connsiteX0" fmla="*/ 0 w 2054225"/>
              <a:gd name="connsiteY0" fmla="*/ 0 h 717550"/>
              <a:gd name="connsiteX1" fmla="*/ 2054225 w 2054225"/>
              <a:gd name="connsiteY1" fmla="*/ 717550 h 717550"/>
              <a:gd name="connsiteX0" fmla="*/ 0 w 2054225"/>
              <a:gd name="connsiteY0" fmla="*/ 0 h 717550"/>
              <a:gd name="connsiteX1" fmla="*/ 2054225 w 2054225"/>
              <a:gd name="connsiteY1" fmla="*/ 717550 h 717550"/>
              <a:gd name="connsiteX0" fmla="*/ 0 w 2051050"/>
              <a:gd name="connsiteY0" fmla="*/ 0 h 450850"/>
              <a:gd name="connsiteX1" fmla="*/ 2051050 w 2051050"/>
              <a:gd name="connsiteY1" fmla="*/ 450850 h 450850"/>
              <a:gd name="connsiteX0" fmla="*/ 0 w 2051050"/>
              <a:gd name="connsiteY0" fmla="*/ 0 h 450850"/>
              <a:gd name="connsiteX1" fmla="*/ 2051050 w 2051050"/>
              <a:gd name="connsiteY1" fmla="*/ 450850 h 450850"/>
              <a:gd name="connsiteX0" fmla="*/ 0 w 2051050"/>
              <a:gd name="connsiteY0" fmla="*/ 0 h 450850"/>
              <a:gd name="connsiteX1" fmla="*/ 2051050 w 2051050"/>
              <a:gd name="connsiteY1" fmla="*/ 450850 h 450850"/>
              <a:gd name="connsiteX0" fmla="*/ 0 w 2051050"/>
              <a:gd name="connsiteY0" fmla="*/ 0 h 450850"/>
              <a:gd name="connsiteX1" fmla="*/ 2051050 w 2051050"/>
              <a:gd name="connsiteY1" fmla="*/ 450850 h 450850"/>
            </a:gdLst>
            <a:ahLst/>
            <a:cxnLst>
              <a:cxn ang="0">
                <a:pos x="connsiteX0" y="connsiteY0"/>
              </a:cxn>
              <a:cxn ang="0">
                <a:pos x="connsiteX1" y="connsiteY1"/>
              </a:cxn>
            </a:cxnLst>
            <a:rect l="l" t="t" r="r" b="b"/>
            <a:pathLst>
              <a:path w="2051050" h="450850">
                <a:moveTo>
                  <a:pt x="0" y="0"/>
                </a:moveTo>
                <a:cubicBezTo>
                  <a:pt x="630767" y="166158"/>
                  <a:pt x="1175808" y="275167"/>
                  <a:pt x="2051050" y="450850"/>
                </a:cubicBezTo>
              </a:path>
            </a:pathLst>
          </a:custGeom>
          <a:noFill/>
          <a:ln w="9525">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white"/>
              </a:solidFill>
              <a:effectLst/>
              <a:uLnTx/>
              <a:uFillTx/>
              <a:latin typeface="Calibri"/>
              <a:ea typeface="+mn-ea"/>
              <a:cs typeface="+mn-cs"/>
            </a:endParaRPr>
          </a:p>
        </p:txBody>
      </p:sp>
      <p:sp>
        <p:nvSpPr>
          <p:cNvPr id="57" name="Freeform: Shape 56">
            <a:extLst>
              <a:ext uri="{FF2B5EF4-FFF2-40B4-BE49-F238E27FC236}">
                <a16:creationId xmlns:a16="http://schemas.microsoft.com/office/drawing/2014/main" id="{95CBE9A1-56FD-85D1-7A70-B0A019056D4B}"/>
              </a:ext>
            </a:extLst>
          </p:cNvPr>
          <p:cNvSpPr/>
          <p:nvPr/>
        </p:nvSpPr>
        <p:spPr>
          <a:xfrm>
            <a:off x="1369833" y="4423229"/>
            <a:ext cx="2731849" cy="869228"/>
          </a:xfrm>
          <a:custGeom>
            <a:avLst/>
            <a:gdLst>
              <a:gd name="connsiteX0" fmla="*/ 0 w 2054225"/>
              <a:gd name="connsiteY0" fmla="*/ 0 h 717550"/>
              <a:gd name="connsiteX1" fmla="*/ 2054225 w 2054225"/>
              <a:gd name="connsiteY1" fmla="*/ 717550 h 717550"/>
              <a:gd name="connsiteX0" fmla="*/ 0 w 2054225"/>
              <a:gd name="connsiteY0" fmla="*/ 0 h 717550"/>
              <a:gd name="connsiteX1" fmla="*/ 2054225 w 2054225"/>
              <a:gd name="connsiteY1" fmla="*/ 717550 h 717550"/>
              <a:gd name="connsiteX0" fmla="*/ 0 w 2054225"/>
              <a:gd name="connsiteY0" fmla="*/ 0 h 717550"/>
              <a:gd name="connsiteX1" fmla="*/ 2054225 w 2054225"/>
              <a:gd name="connsiteY1" fmla="*/ 717550 h 717550"/>
              <a:gd name="connsiteX0" fmla="*/ 0 w 2054225"/>
              <a:gd name="connsiteY0" fmla="*/ 0 h 717550"/>
              <a:gd name="connsiteX1" fmla="*/ 2054225 w 2054225"/>
              <a:gd name="connsiteY1" fmla="*/ 717550 h 717550"/>
              <a:gd name="connsiteX0" fmla="*/ 0 w 2051050"/>
              <a:gd name="connsiteY0" fmla="*/ 0 h 450850"/>
              <a:gd name="connsiteX1" fmla="*/ 2051050 w 2051050"/>
              <a:gd name="connsiteY1" fmla="*/ 450850 h 450850"/>
              <a:gd name="connsiteX0" fmla="*/ 0 w 2051050"/>
              <a:gd name="connsiteY0" fmla="*/ 0 h 450850"/>
              <a:gd name="connsiteX1" fmla="*/ 2051050 w 2051050"/>
              <a:gd name="connsiteY1" fmla="*/ 450850 h 450850"/>
              <a:gd name="connsiteX0" fmla="*/ 0 w 2051050"/>
              <a:gd name="connsiteY0" fmla="*/ 0 h 450850"/>
              <a:gd name="connsiteX1" fmla="*/ 2051050 w 2051050"/>
              <a:gd name="connsiteY1" fmla="*/ 450850 h 450850"/>
              <a:gd name="connsiteX0" fmla="*/ 0 w 2051050"/>
              <a:gd name="connsiteY0" fmla="*/ 0 h 450850"/>
              <a:gd name="connsiteX1" fmla="*/ 2051050 w 2051050"/>
              <a:gd name="connsiteY1" fmla="*/ 450850 h 450850"/>
              <a:gd name="connsiteX0" fmla="*/ 0 w 2035175"/>
              <a:gd name="connsiteY0" fmla="*/ 0 h 581025"/>
              <a:gd name="connsiteX1" fmla="*/ 2035175 w 2035175"/>
              <a:gd name="connsiteY1" fmla="*/ 581025 h 581025"/>
              <a:gd name="connsiteX0" fmla="*/ 0 w 2035175"/>
              <a:gd name="connsiteY0" fmla="*/ 0 h 581025"/>
              <a:gd name="connsiteX1" fmla="*/ 2035175 w 2035175"/>
              <a:gd name="connsiteY1" fmla="*/ 581025 h 581025"/>
            </a:gdLst>
            <a:ahLst/>
            <a:cxnLst>
              <a:cxn ang="0">
                <a:pos x="connsiteX0" y="connsiteY0"/>
              </a:cxn>
              <a:cxn ang="0">
                <a:pos x="connsiteX1" y="connsiteY1"/>
              </a:cxn>
            </a:cxnLst>
            <a:rect l="l" t="t" r="r" b="b"/>
            <a:pathLst>
              <a:path w="2035175" h="581025">
                <a:moveTo>
                  <a:pt x="0" y="0"/>
                </a:moveTo>
                <a:cubicBezTo>
                  <a:pt x="621242" y="204258"/>
                  <a:pt x="1159933" y="405342"/>
                  <a:pt x="2035175" y="581025"/>
                </a:cubicBezTo>
              </a:path>
            </a:pathLst>
          </a:custGeom>
          <a:noFill/>
          <a:ln w="9525">
            <a:solidFill>
              <a:schemeClr val="bg1">
                <a:lumMod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white"/>
              </a:solidFill>
              <a:effectLst/>
              <a:uLnTx/>
              <a:uFillTx/>
              <a:latin typeface="Calibri"/>
              <a:ea typeface="+mn-ea"/>
              <a:cs typeface="+mn-cs"/>
            </a:endParaRPr>
          </a:p>
        </p:txBody>
      </p:sp>
      <p:sp>
        <p:nvSpPr>
          <p:cNvPr id="31" name="Rectangle 30">
            <a:extLst>
              <a:ext uri="{FF2B5EF4-FFF2-40B4-BE49-F238E27FC236}">
                <a16:creationId xmlns:a16="http://schemas.microsoft.com/office/drawing/2014/main" id="{7840937B-FC94-DA6E-85FE-25C3B28B387B}"/>
              </a:ext>
            </a:extLst>
          </p:cNvPr>
          <p:cNvSpPr/>
          <p:nvPr/>
        </p:nvSpPr>
        <p:spPr>
          <a:xfrm>
            <a:off x="1067226" y="4075996"/>
            <a:ext cx="112210" cy="21300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Calibri"/>
                <a:ea typeface="+mn-ea"/>
                <a:cs typeface="+mn-cs"/>
              </a:rPr>
              <a:t>1.0</a:t>
            </a:r>
          </a:p>
        </p:txBody>
      </p:sp>
      <p:sp>
        <p:nvSpPr>
          <p:cNvPr id="183" name="Rectangle 182">
            <a:extLst>
              <a:ext uri="{FF2B5EF4-FFF2-40B4-BE49-F238E27FC236}">
                <a16:creationId xmlns:a16="http://schemas.microsoft.com/office/drawing/2014/main" id="{0080CEC6-147D-87D3-F5CB-E749D89395C9}"/>
              </a:ext>
            </a:extLst>
          </p:cNvPr>
          <p:cNvSpPr/>
          <p:nvPr/>
        </p:nvSpPr>
        <p:spPr>
          <a:xfrm>
            <a:off x="1064021" y="2292363"/>
            <a:ext cx="112210" cy="21300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t">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Calibri"/>
                <a:ea typeface="+mn-ea"/>
                <a:cs typeface="+mn-cs"/>
              </a:rPr>
              <a:t>1.0</a:t>
            </a:r>
          </a:p>
        </p:txBody>
      </p:sp>
      <p:sp>
        <p:nvSpPr>
          <p:cNvPr id="2" name="Text Placeholder 7">
            <a:extLst>
              <a:ext uri="{FF2B5EF4-FFF2-40B4-BE49-F238E27FC236}">
                <a16:creationId xmlns:a16="http://schemas.microsoft.com/office/drawing/2014/main" id="{4A0E53E4-D6A1-CD1D-3F1A-C94F1DD9B8EE}"/>
              </a:ext>
            </a:extLst>
          </p:cNvPr>
          <p:cNvSpPr txBox="1">
            <a:spLocks/>
          </p:cNvSpPr>
          <p:nvPr/>
        </p:nvSpPr>
        <p:spPr>
          <a:xfrm>
            <a:off x="670560" y="6099820"/>
            <a:ext cx="10035538" cy="408830"/>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en-US" sz="1050" dirty="0">
                <a:solidFill>
                  <a:srgbClr val="000000">
                    <a:lumMod val="65000"/>
                    <a:lumOff val="35000"/>
                  </a:srgbClr>
                </a:solidFill>
                <a:latin typeface="+mj-lt"/>
              </a:rPr>
              <a:t>CAD: coronary arterial disease; CV: Cardiovascular disease.</a:t>
            </a:r>
          </a:p>
          <a:p>
            <a:r>
              <a:rPr lang="en-US" sz="1050" dirty="0">
                <a:solidFill>
                  <a:srgbClr val="000000">
                    <a:lumMod val="65000"/>
                    <a:lumOff val="35000"/>
                  </a:srgbClr>
                </a:solidFill>
                <a:latin typeface="+mj-lt"/>
              </a:rPr>
              <a:t>Chen C et al. Adherence with cardiovascular medications and the outcomes in patients with coronary arterial disease: "Real-world" evidence. Clin </a:t>
            </a:r>
            <a:r>
              <a:rPr lang="en-US" sz="1050" dirty="0" err="1">
                <a:solidFill>
                  <a:srgbClr val="000000">
                    <a:lumMod val="65000"/>
                    <a:lumOff val="35000"/>
                  </a:srgbClr>
                </a:solidFill>
                <a:latin typeface="+mj-lt"/>
              </a:rPr>
              <a:t>Cardiol</a:t>
            </a:r>
            <a:r>
              <a:rPr lang="en-US" sz="1050" dirty="0">
                <a:solidFill>
                  <a:srgbClr val="000000">
                    <a:lumMod val="65000"/>
                    <a:lumOff val="35000"/>
                  </a:srgbClr>
                </a:solidFill>
                <a:latin typeface="+mj-lt"/>
              </a:rPr>
              <a:t>. 2022;45(12):1220-1228.</a:t>
            </a:r>
          </a:p>
        </p:txBody>
      </p:sp>
      <p:sp>
        <p:nvSpPr>
          <p:cNvPr id="3" name="TextBox 2">
            <a:extLst>
              <a:ext uri="{FF2B5EF4-FFF2-40B4-BE49-F238E27FC236}">
                <a16:creationId xmlns:a16="http://schemas.microsoft.com/office/drawing/2014/main" id="{76D0C313-DC89-9782-24DC-C12C1AFBCB23}"/>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dirty="0">
                <a:solidFill>
                  <a:srgbClr val="595959"/>
                </a:solidFill>
              </a:rPr>
              <a:t>GLO2329519</a:t>
            </a:r>
          </a:p>
        </p:txBody>
      </p:sp>
    </p:spTree>
    <p:extLst>
      <p:ext uri="{BB962C8B-B14F-4D97-AF65-F5344CB8AC3E}">
        <p14:creationId xmlns:p14="http://schemas.microsoft.com/office/powerpoint/2010/main" val="1246176094"/>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6830D027-B7C2-FA8A-C818-89F228016CF2}"/>
              </a:ext>
            </a:extLst>
          </p:cNvPr>
          <p:cNvGraphicFramePr>
            <a:graphicFrameLocks noChangeAspect="1"/>
          </p:cNvGraphicFramePr>
          <p:nvPr>
            <p:custDataLst>
              <p:tags r:id="rId1"/>
            </p:custDataLst>
            <p:extLst>
              <p:ext uri="{D42A27DB-BD31-4B8C-83A1-F6EECF244321}">
                <p14:modId xmlns:p14="http://schemas.microsoft.com/office/powerpoint/2010/main" val="427360468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6830D027-B7C2-FA8A-C818-89F228016CF2}"/>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6FD23094-AD20-2696-5425-97FA1E591550}"/>
              </a:ext>
            </a:extLst>
          </p:cNvPr>
          <p:cNvSpPr>
            <a:spLocks noGrp="1"/>
          </p:cNvSpPr>
          <p:nvPr>
            <p:ph type="title"/>
          </p:nvPr>
        </p:nvSpPr>
        <p:spPr/>
        <p:txBody>
          <a:bodyPr vert="horz"/>
          <a:lstStyle/>
          <a:p>
            <a:r>
              <a:rPr lang="en-US" dirty="0"/>
              <a:t>Common communication strategies to influence others </a:t>
            </a:r>
          </a:p>
        </p:txBody>
      </p:sp>
      <p:pic>
        <p:nvPicPr>
          <p:cNvPr id="7" name="Picture 6" descr="A picture containing person, person, older&#10;&#10;Description automatically generated">
            <a:extLst>
              <a:ext uri="{FF2B5EF4-FFF2-40B4-BE49-F238E27FC236}">
                <a16:creationId xmlns:a16="http://schemas.microsoft.com/office/drawing/2014/main" id="{D3AA6DA6-19E3-2BC6-5F54-3633C5E8E3D5}"/>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a:stretch/>
        </p:blipFill>
        <p:spPr>
          <a:xfrm>
            <a:off x="6681461" y="1439333"/>
            <a:ext cx="4925842" cy="4361310"/>
          </a:xfrm>
          <a:prstGeom prst="rect">
            <a:avLst/>
          </a:prstGeom>
        </p:spPr>
      </p:pic>
      <p:sp>
        <p:nvSpPr>
          <p:cNvPr id="8" name="Rectangle 7">
            <a:extLst>
              <a:ext uri="{FF2B5EF4-FFF2-40B4-BE49-F238E27FC236}">
                <a16:creationId xmlns:a16="http://schemas.microsoft.com/office/drawing/2014/main" id="{41642C54-954A-71F7-9FD9-981335570B3D}"/>
              </a:ext>
            </a:extLst>
          </p:cNvPr>
          <p:cNvSpPr/>
          <p:nvPr/>
        </p:nvSpPr>
        <p:spPr>
          <a:xfrm>
            <a:off x="6681955" y="1439333"/>
            <a:ext cx="4925845" cy="4361310"/>
          </a:xfrm>
          <a:prstGeom prst="rect">
            <a:avLst/>
          </a:prstGeom>
          <a:solidFill>
            <a:srgbClr val="000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400"/>
              </a:spcAft>
              <a:buClrTx/>
              <a:buSzTx/>
              <a:buFontTx/>
              <a:buNone/>
              <a:tabLst/>
              <a:defRPr/>
            </a:pPr>
            <a:r>
              <a:rPr kumimoji="0" lang="en-US" sz="2933" b="0" i="0" u="none" strike="noStrike" kern="1200" cap="none" spc="0" normalizeH="0" baseline="0" noProof="0" dirty="0">
                <a:ln>
                  <a:noFill/>
                </a:ln>
                <a:solidFill>
                  <a:prstClr val="white"/>
                </a:solidFill>
                <a:effectLst/>
                <a:uLnTx/>
                <a:uFillTx/>
                <a:latin typeface="Georgia"/>
                <a:ea typeface="+mn-ea"/>
                <a:cs typeface="+mn-cs"/>
              </a:rPr>
              <a:t>Most used –</a:t>
            </a:r>
          </a:p>
          <a:p>
            <a:pPr marL="0" marR="0" lvl="0" indent="0" algn="ctr" defTabSz="1625519" rtl="0" eaLnBrk="1" fontAlgn="auto" latinLnBrk="0" hangingPunct="1">
              <a:lnSpc>
                <a:spcPct val="100000"/>
              </a:lnSpc>
              <a:spcBef>
                <a:spcPts val="0"/>
              </a:spcBef>
              <a:spcAft>
                <a:spcPts val="400"/>
              </a:spcAft>
              <a:buClrTx/>
              <a:buSzTx/>
              <a:buFontTx/>
              <a:buNone/>
              <a:tabLst/>
              <a:defRPr/>
            </a:pPr>
            <a:r>
              <a:rPr kumimoji="0" lang="en-US" sz="2933" b="0" i="0" u="none" strike="noStrike" kern="1200" cap="none" spc="0" normalizeH="0" baseline="0" noProof="0" dirty="0">
                <a:ln>
                  <a:noFill/>
                </a:ln>
                <a:solidFill>
                  <a:prstClr val="white"/>
                </a:solidFill>
                <a:effectLst/>
                <a:uLnTx/>
                <a:uFillTx/>
                <a:latin typeface="Georgia"/>
                <a:ea typeface="+mn-ea"/>
                <a:cs typeface="+mn-cs"/>
              </a:rPr>
              <a:t>Least effective for</a:t>
            </a:r>
            <a:br>
              <a:rPr kumimoji="0" lang="en-US" sz="2933" b="0" i="0" u="none" strike="noStrike" kern="1200" cap="none" spc="0" normalizeH="0" baseline="0" noProof="0" dirty="0">
                <a:ln>
                  <a:noFill/>
                </a:ln>
                <a:solidFill>
                  <a:prstClr val="white"/>
                </a:solidFill>
                <a:effectLst/>
                <a:uLnTx/>
                <a:uFillTx/>
                <a:latin typeface="Georgia"/>
                <a:ea typeface="+mn-ea"/>
                <a:cs typeface="+mn-cs"/>
              </a:rPr>
            </a:br>
            <a:r>
              <a:rPr kumimoji="0" lang="en-US" sz="2933" b="0" i="0" u="none" strike="noStrike" kern="1200" cap="none" spc="0" normalizeH="0" baseline="0" noProof="0" dirty="0">
                <a:ln>
                  <a:noFill/>
                </a:ln>
                <a:solidFill>
                  <a:prstClr val="white"/>
                </a:solidFill>
                <a:effectLst/>
                <a:uLnTx/>
                <a:uFillTx/>
                <a:latin typeface="Georgia"/>
                <a:ea typeface="+mn-ea"/>
                <a:cs typeface="+mn-cs"/>
              </a:rPr>
              <a:t>changing behavior!</a:t>
            </a:r>
          </a:p>
        </p:txBody>
      </p:sp>
      <p:grpSp>
        <p:nvGrpSpPr>
          <p:cNvPr id="9" name="Group 8">
            <a:extLst>
              <a:ext uri="{FF2B5EF4-FFF2-40B4-BE49-F238E27FC236}">
                <a16:creationId xmlns:a16="http://schemas.microsoft.com/office/drawing/2014/main" id="{26484EFC-E9A4-E60F-1AB8-EA61EE991521}"/>
              </a:ext>
            </a:extLst>
          </p:cNvPr>
          <p:cNvGrpSpPr/>
          <p:nvPr/>
        </p:nvGrpSpPr>
        <p:grpSpPr>
          <a:xfrm>
            <a:off x="6392104" y="3329257"/>
            <a:ext cx="581461" cy="581461"/>
            <a:chOff x="4332974" y="2747069"/>
            <a:chExt cx="480326" cy="480326"/>
          </a:xfrm>
        </p:grpSpPr>
        <p:sp>
          <p:nvSpPr>
            <p:cNvPr id="10" name="Oval 9">
              <a:extLst>
                <a:ext uri="{FF2B5EF4-FFF2-40B4-BE49-F238E27FC236}">
                  <a16:creationId xmlns:a16="http://schemas.microsoft.com/office/drawing/2014/main" id="{8200A62A-74B5-6D10-E8BE-23270AA13FD2}"/>
                </a:ext>
              </a:extLst>
            </p:cNvPr>
            <p:cNvSpPr/>
            <p:nvPr/>
          </p:nvSpPr>
          <p:spPr>
            <a:xfrm>
              <a:off x="4332974" y="2747069"/>
              <a:ext cx="480326" cy="480326"/>
            </a:xfrm>
            <a:prstGeom prst="ellipse">
              <a:avLst/>
            </a:prstGeom>
            <a:gradFill flip="none" rotWithShape="1">
              <a:gsLst>
                <a:gs pos="0">
                  <a:schemeClr val="accent3"/>
                </a:gs>
                <a:gs pos="100000">
                  <a:schemeClr val="accent2"/>
                </a:gs>
              </a:gsLst>
              <a:lin ang="0" scaled="1"/>
              <a:tileRect/>
            </a:gradFill>
            <a:ln w="28575">
              <a:solidFill>
                <a:schemeClr val="bg1"/>
              </a:solid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11" name="Arrow: Chevron 10">
              <a:extLst>
                <a:ext uri="{FF2B5EF4-FFF2-40B4-BE49-F238E27FC236}">
                  <a16:creationId xmlns:a16="http://schemas.microsoft.com/office/drawing/2014/main" id="{9C106311-689F-A210-7215-6B460F2E3CBC}"/>
                </a:ext>
              </a:extLst>
            </p:cNvPr>
            <p:cNvSpPr/>
            <p:nvPr/>
          </p:nvSpPr>
          <p:spPr>
            <a:xfrm>
              <a:off x="4486441" y="2856881"/>
              <a:ext cx="221026" cy="260702"/>
            </a:xfrm>
            <a:prstGeom prst="chevr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grpSp>
      <p:sp>
        <p:nvSpPr>
          <p:cNvPr id="13" name="TextBox 12">
            <a:extLst>
              <a:ext uri="{FF2B5EF4-FFF2-40B4-BE49-F238E27FC236}">
                <a16:creationId xmlns:a16="http://schemas.microsoft.com/office/drawing/2014/main" id="{151D7E5A-CB52-8B9A-B55C-CC9767FB0FDE}"/>
              </a:ext>
            </a:extLst>
          </p:cNvPr>
          <p:cNvSpPr txBox="1">
            <a:spLocks/>
          </p:cNvSpPr>
          <p:nvPr/>
        </p:nvSpPr>
        <p:spPr>
          <a:xfrm>
            <a:off x="670560" y="1408794"/>
            <a:ext cx="4846320" cy="307777"/>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9CDE"/>
                </a:solidFill>
                <a:effectLst/>
                <a:uLnTx/>
                <a:uFillTx/>
                <a:latin typeface="Georgia"/>
                <a:ea typeface="+mn-ea"/>
                <a:cs typeface="+mn-cs"/>
              </a:rPr>
              <a:t>Which approach do you use?</a:t>
            </a:r>
          </a:p>
        </p:txBody>
      </p:sp>
      <p:sp>
        <p:nvSpPr>
          <p:cNvPr id="15" name="Content Placeholder 5">
            <a:extLst>
              <a:ext uri="{FF2B5EF4-FFF2-40B4-BE49-F238E27FC236}">
                <a16:creationId xmlns:a16="http://schemas.microsoft.com/office/drawing/2014/main" id="{63007A3C-E57A-8AE1-B6D5-DEABD80B667F}"/>
              </a:ext>
            </a:extLst>
          </p:cNvPr>
          <p:cNvSpPr txBox="1">
            <a:spLocks/>
          </p:cNvSpPr>
          <p:nvPr/>
        </p:nvSpPr>
        <p:spPr>
          <a:xfrm>
            <a:off x="1053036" y="1961340"/>
            <a:ext cx="5042963" cy="307777"/>
          </a:xfrm>
          <a:prstGeom prst="rect">
            <a:avLst/>
          </a:prstGeom>
        </p:spPr>
        <p:txBody>
          <a:bodyPr vert="horz" wrap="square" lIns="0" tIns="0" rIns="0" bIns="0" rtlCol="0" anchor="ctr" anchorCtr="0">
            <a:sp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6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1" indent="0" algn="l" defTabSz="1219170" rtl="0" eaLnBrk="1" fontAlgn="auto" latinLnBrk="0" hangingPunct="1">
              <a:lnSpc>
                <a:spcPct val="100000"/>
              </a:lnSpc>
              <a:spcBef>
                <a:spcPts val="400"/>
              </a:spcBef>
              <a:spcAft>
                <a:spcPts val="40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Georgia"/>
                <a:ea typeface="+mn-ea"/>
                <a:cs typeface="+mn-cs"/>
              </a:rPr>
              <a:t>Ordering, directing, demanding</a:t>
            </a:r>
          </a:p>
        </p:txBody>
      </p:sp>
      <p:sp>
        <p:nvSpPr>
          <p:cNvPr id="16" name="Content Placeholder 5">
            <a:extLst>
              <a:ext uri="{FF2B5EF4-FFF2-40B4-BE49-F238E27FC236}">
                <a16:creationId xmlns:a16="http://schemas.microsoft.com/office/drawing/2014/main" id="{08499F7C-4AB9-400E-5469-3869EA3ABB0B}"/>
              </a:ext>
            </a:extLst>
          </p:cNvPr>
          <p:cNvSpPr txBox="1">
            <a:spLocks/>
          </p:cNvSpPr>
          <p:nvPr/>
        </p:nvSpPr>
        <p:spPr>
          <a:xfrm>
            <a:off x="1053036" y="2522069"/>
            <a:ext cx="5042963" cy="307777"/>
          </a:xfrm>
          <a:prstGeom prst="rect">
            <a:avLst/>
          </a:prstGeom>
        </p:spPr>
        <p:txBody>
          <a:bodyPr vert="horz" wrap="square" lIns="0" tIns="0" rIns="0" bIns="0" rtlCol="0" anchor="ctr" anchorCtr="0">
            <a:sp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6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1" indent="0" algn="l" defTabSz="1219170" rtl="0" eaLnBrk="1" fontAlgn="auto" latinLnBrk="0" hangingPunct="1">
              <a:lnSpc>
                <a:spcPct val="100000"/>
              </a:lnSpc>
              <a:spcBef>
                <a:spcPts val="400"/>
              </a:spcBef>
              <a:spcAft>
                <a:spcPts val="40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Georgia"/>
                <a:ea typeface="+mn-ea"/>
                <a:cs typeface="+mn-cs"/>
              </a:rPr>
              <a:t>Warning or threatening</a:t>
            </a:r>
          </a:p>
        </p:txBody>
      </p:sp>
      <p:sp>
        <p:nvSpPr>
          <p:cNvPr id="17" name="Content Placeholder 5">
            <a:extLst>
              <a:ext uri="{FF2B5EF4-FFF2-40B4-BE49-F238E27FC236}">
                <a16:creationId xmlns:a16="http://schemas.microsoft.com/office/drawing/2014/main" id="{CD4C35BD-E964-2176-B8A9-3FFEAD0781DB}"/>
              </a:ext>
            </a:extLst>
          </p:cNvPr>
          <p:cNvSpPr txBox="1">
            <a:spLocks/>
          </p:cNvSpPr>
          <p:nvPr/>
        </p:nvSpPr>
        <p:spPr>
          <a:xfrm>
            <a:off x="1053036" y="3100051"/>
            <a:ext cx="5042963" cy="615553"/>
          </a:xfrm>
          <a:prstGeom prst="rect">
            <a:avLst/>
          </a:prstGeom>
        </p:spPr>
        <p:txBody>
          <a:bodyPr vert="horz" wrap="square" lIns="0" tIns="0" rIns="0" bIns="0" rtlCol="0" anchor="ctr" anchorCtr="0">
            <a:sp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6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1" indent="0" algn="l" defTabSz="1219170" rtl="0" eaLnBrk="1" fontAlgn="auto" latinLnBrk="0" hangingPunct="1">
              <a:lnSpc>
                <a:spcPct val="100000"/>
              </a:lnSpc>
              <a:spcBef>
                <a:spcPts val="400"/>
              </a:spcBef>
              <a:spcAft>
                <a:spcPts val="40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Georgia"/>
                <a:ea typeface="+mn-ea"/>
                <a:cs typeface="+mn-cs"/>
              </a:rPr>
              <a:t>Persuading with reason, logic, argument, </a:t>
            </a:r>
            <a:br>
              <a:rPr kumimoji="0" lang="en-US" sz="2000" b="0" i="0" u="none" strike="noStrike" kern="1200" cap="none" spc="0" normalizeH="0" baseline="0" noProof="0" dirty="0">
                <a:ln>
                  <a:noFill/>
                </a:ln>
                <a:solidFill>
                  <a:srgbClr val="000000"/>
                </a:solidFill>
                <a:effectLst/>
                <a:uLnTx/>
                <a:uFillTx/>
                <a:latin typeface="Georgia"/>
                <a:ea typeface="+mn-ea"/>
                <a:cs typeface="+mn-cs"/>
              </a:rPr>
            </a:br>
            <a:r>
              <a:rPr kumimoji="0" lang="en-US" sz="2000" b="0" i="0" u="none" strike="noStrike" kern="1200" cap="none" spc="0" normalizeH="0" baseline="0" noProof="0" dirty="0">
                <a:ln>
                  <a:noFill/>
                </a:ln>
                <a:solidFill>
                  <a:srgbClr val="000000"/>
                </a:solidFill>
                <a:effectLst/>
                <a:uLnTx/>
                <a:uFillTx/>
                <a:latin typeface="Georgia"/>
                <a:ea typeface="+mn-ea"/>
                <a:cs typeface="+mn-cs"/>
              </a:rPr>
              <a:t>or lecture</a:t>
            </a:r>
          </a:p>
        </p:txBody>
      </p:sp>
      <p:sp>
        <p:nvSpPr>
          <p:cNvPr id="18" name="Content Placeholder 5">
            <a:extLst>
              <a:ext uri="{FF2B5EF4-FFF2-40B4-BE49-F238E27FC236}">
                <a16:creationId xmlns:a16="http://schemas.microsoft.com/office/drawing/2014/main" id="{1CFC3162-AF9C-8059-88CE-1485C062A096}"/>
              </a:ext>
            </a:extLst>
          </p:cNvPr>
          <p:cNvSpPr txBox="1">
            <a:spLocks/>
          </p:cNvSpPr>
          <p:nvPr/>
        </p:nvSpPr>
        <p:spPr>
          <a:xfrm>
            <a:off x="1053036" y="3863359"/>
            <a:ext cx="5042963" cy="615553"/>
          </a:xfrm>
          <a:prstGeom prst="rect">
            <a:avLst/>
          </a:prstGeom>
        </p:spPr>
        <p:txBody>
          <a:bodyPr vert="horz" wrap="square" lIns="0" tIns="0" rIns="0" bIns="0" rtlCol="0" anchor="ctr" anchorCtr="0">
            <a:sp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6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1" indent="0" algn="l" defTabSz="1219170" rtl="0" eaLnBrk="1" fontAlgn="auto" latinLnBrk="0" hangingPunct="1">
              <a:lnSpc>
                <a:spcPct val="100000"/>
              </a:lnSpc>
              <a:spcBef>
                <a:spcPts val="400"/>
              </a:spcBef>
              <a:spcAft>
                <a:spcPts val="400"/>
              </a:spcAft>
              <a:buClrTx/>
              <a:buSzTx/>
              <a:buFont typeface="Arial" panose="020B0604020202020204" pitchFamily="34" charset="0"/>
              <a:buNone/>
              <a:tabLst/>
              <a:defRPr/>
            </a:pPr>
            <a:r>
              <a:rPr kumimoji="0" lang="en-US" sz="2000" b="0" i="0" u="none" strike="noStrike" kern="1200" cap="none" spc="0" normalizeH="0" baseline="0" noProof="0">
                <a:ln>
                  <a:noFill/>
                </a:ln>
                <a:solidFill>
                  <a:srgbClr val="000000"/>
                </a:solidFill>
                <a:effectLst/>
                <a:uLnTx/>
                <a:uFillTx/>
                <a:latin typeface="Georgia"/>
                <a:ea typeface="+mn-ea"/>
                <a:cs typeface="+mn-cs"/>
              </a:rPr>
              <a:t>Moralizing, preaching, telling what</a:t>
            </a:r>
            <a:br>
              <a:rPr kumimoji="0" lang="en-US" sz="2000" b="0" i="0" u="none" strike="noStrike" kern="1200" cap="none" spc="0" normalizeH="0" baseline="0" noProof="0">
                <a:ln>
                  <a:noFill/>
                </a:ln>
                <a:solidFill>
                  <a:srgbClr val="000000"/>
                </a:solidFill>
                <a:effectLst/>
                <a:uLnTx/>
                <a:uFillTx/>
                <a:latin typeface="Georgia"/>
                <a:ea typeface="+mn-ea"/>
                <a:cs typeface="+mn-cs"/>
              </a:rPr>
            </a:br>
            <a:r>
              <a:rPr kumimoji="0" lang="en-US" sz="2000" b="0" i="0" u="none" strike="noStrike" kern="1200" cap="none" spc="0" normalizeH="0" baseline="0" noProof="0">
                <a:ln>
                  <a:noFill/>
                </a:ln>
                <a:solidFill>
                  <a:srgbClr val="000000"/>
                </a:solidFill>
                <a:effectLst/>
                <a:uLnTx/>
                <a:uFillTx/>
                <a:latin typeface="Georgia"/>
                <a:ea typeface="+mn-ea"/>
                <a:cs typeface="+mn-cs"/>
              </a:rPr>
              <a:t>you “should” do</a:t>
            </a:r>
          </a:p>
        </p:txBody>
      </p:sp>
      <p:sp>
        <p:nvSpPr>
          <p:cNvPr id="19" name="Content Placeholder 5">
            <a:extLst>
              <a:ext uri="{FF2B5EF4-FFF2-40B4-BE49-F238E27FC236}">
                <a16:creationId xmlns:a16="http://schemas.microsoft.com/office/drawing/2014/main" id="{B8BB16E4-E676-D6C5-77FA-DAD69EBD56A3}"/>
              </a:ext>
            </a:extLst>
          </p:cNvPr>
          <p:cNvSpPr txBox="1">
            <a:spLocks/>
          </p:cNvSpPr>
          <p:nvPr/>
        </p:nvSpPr>
        <p:spPr>
          <a:xfrm>
            <a:off x="1053036" y="4690168"/>
            <a:ext cx="5042963" cy="615553"/>
          </a:xfrm>
          <a:prstGeom prst="rect">
            <a:avLst/>
          </a:prstGeom>
        </p:spPr>
        <p:txBody>
          <a:bodyPr vert="horz" wrap="square" lIns="0" tIns="0" rIns="0" bIns="0" rtlCol="0" anchor="ctr" anchorCtr="0">
            <a:sp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6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1" indent="0" algn="l" defTabSz="1219170" rtl="0" eaLnBrk="1" fontAlgn="auto" latinLnBrk="0" hangingPunct="1">
              <a:lnSpc>
                <a:spcPct val="100000"/>
              </a:lnSpc>
              <a:spcBef>
                <a:spcPts val="400"/>
              </a:spcBef>
              <a:spcAft>
                <a:spcPts val="40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Georgia"/>
                <a:ea typeface="+mn-ea"/>
                <a:cs typeface="+mn-cs"/>
              </a:rPr>
              <a:t>Disagreeing, judging, </a:t>
            </a:r>
            <a:br>
              <a:rPr kumimoji="0" lang="en-US" sz="2000" b="0" i="0" u="none" strike="noStrike" kern="1200" cap="none" spc="0" normalizeH="0" baseline="0" noProof="0" dirty="0">
                <a:ln>
                  <a:noFill/>
                </a:ln>
                <a:solidFill>
                  <a:srgbClr val="000000"/>
                </a:solidFill>
                <a:effectLst/>
                <a:uLnTx/>
                <a:uFillTx/>
                <a:latin typeface="Georgia"/>
                <a:ea typeface="+mn-ea"/>
                <a:cs typeface="+mn-cs"/>
              </a:rPr>
            </a:br>
            <a:r>
              <a:rPr kumimoji="0" lang="en-US" sz="2000" b="0" i="0" u="none" strike="noStrike" kern="1200" cap="none" spc="0" normalizeH="0" baseline="0" noProof="0" dirty="0">
                <a:ln>
                  <a:noFill/>
                </a:ln>
                <a:solidFill>
                  <a:srgbClr val="000000"/>
                </a:solidFill>
                <a:effectLst/>
                <a:uLnTx/>
                <a:uFillTx/>
                <a:latin typeface="Georgia"/>
                <a:ea typeface="+mn-ea"/>
                <a:cs typeface="+mn-cs"/>
              </a:rPr>
              <a:t>criticizing, blaming</a:t>
            </a:r>
          </a:p>
        </p:txBody>
      </p:sp>
      <p:sp>
        <p:nvSpPr>
          <p:cNvPr id="20" name="Content Placeholder 5">
            <a:extLst>
              <a:ext uri="{FF2B5EF4-FFF2-40B4-BE49-F238E27FC236}">
                <a16:creationId xmlns:a16="http://schemas.microsoft.com/office/drawing/2014/main" id="{4D7E9A9D-2C3E-2A49-742A-2AED2F10A0C6}"/>
              </a:ext>
            </a:extLst>
          </p:cNvPr>
          <p:cNvSpPr txBox="1">
            <a:spLocks/>
          </p:cNvSpPr>
          <p:nvPr/>
        </p:nvSpPr>
        <p:spPr>
          <a:xfrm>
            <a:off x="1053036" y="5487023"/>
            <a:ext cx="5042963" cy="307777"/>
          </a:xfrm>
          <a:prstGeom prst="rect">
            <a:avLst/>
          </a:prstGeom>
        </p:spPr>
        <p:txBody>
          <a:bodyPr vert="horz" wrap="square" lIns="0" tIns="0" rIns="0" bIns="0" rtlCol="0" anchor="ctr" anchorCtr="0">
            <a:sp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6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1" indent="0" algn="l" defTabSz="1219170" rtl="0" eaLnBrk="1" fontAlgn="auto" latinLnBrk="0" hangingPunct="1">
              <a:lnSpc>
                <a:spcPct val="100000"/>
              </a:lnSpc>
              <a:spcBef>
                <a:spcPts val="400"/>
              </a:spcBef>
              <a:spcAft>
                <a:spcPts val="400"/>
              </a:spcAft>
              <a:buClrTx/>
              <a:buSzTx/>
              <a:buFont typeface="Arial" panose="020B0604020202020204" pitchFamily="34" charset="0"/>
              <a:buNone/>
              <a:tabLst/>
              <a:defRPr/>
            </a:pPr>
            <a:r>
              <a:rPr kumimoji="0" lang="en-US" sz="2000" b="0" i="0" u="none" strike="noStrike" kern="1200" cap="none" spc="0" normalizeH="0" baseline="0" noProof="0">
                <a:ln>
                  <a:noFill/>
                </a:ln>
                <a:solidFill>
                  <a:srgbClr val="000000"/>
                </a:solidFill>
                <a:effectLst/>
                <a:uLnTx/>
                <a:uFillTx/>
                <a:latin typeface="Georgia"/>
                <a:ea typeface="+mn-ea"/>
                <a:cs typeface="+mn-cs"/>
              </a:rPr>
              <a:t>Shaming, ridiculing, labeling</a:t>
            </a:r>
          </a:p>
        </p:txBody>
      </p:sp>
      <p:cxnSp>
        <p:nvCxnSpPr>
          <p:cNvPr id="21" name="Straight Connector 20">
            <a:extLst>
              <a:ext uri="{FF2B5EF4-FFF2-40B4-BE49-F238E27FC236}">
                <a16:creationId xmlns:a16="http://schemas.microsoft.com/office/drawing/2014/main" id="{53B6B777-ECB2-5D56-17C8-07BD416BB572}"/>
              </a:ext>
            </a:extLst>
          </p:cNvPr>
          <p:cNvCxnSpPr>
            <a:cxnSpLocks/>
            <a:stCxn id="38" idx="4"/>
            <a:endCxn id="29" idx="0"/>
          </p:cNvCxnSpPr>
          <p:nvPr/>
        </p:nvCxnSpPr>
        <p:spPr>
          <a:xfrm>
            <a:off x="792875" y="2237543"/>
            <a:ext cx="0" cy="3322061"/>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nvGrpSpPr>
          <p:cNvPr id="22" name="Group 21">
            <a:extLst>
              <a:ext uri="{FF2B5EF4-FFF2-40B4-BE49-F238E27FC236}">
                <a16:creationId xmlns:a16="http://schemas.microsoft.com/office/drawing/2014/main" id="{29CA9230-83E3-E5B6-94C6-EABA674D6958}"/>
              </a:ext>
            </a:extLst>
          </p:cNvPr>
          <p:cNvGrpSpPr/>
          <p:nvPr/>
        </p:nvGrpSpPr>
        <p:grpSpPr>
          <a:xfrm>
            <a:off x="670560" y="1992913"/>
            <a:ext cx="244630" cy="244630"/>
            <a:chOff x="439557" y="1731286"/>
            <a:chExt cx="175977" cy="175977"/>
          </a:xfrm>
        </p:grpSpPr>
        <p:sp>
          <p:nvSpPr>
            <p:cNvPr id="38" name="Oval 37">
              <a:extLst>
                <a:ext uri="{FF2B5EF4-FFF2-40B4-BE49-F238E27FC236}">
                  <a16:creationId xmlns:a16="http://schemas.microsoft.com/office/drawing/2014/main" id="{5D9159F4-CDEF-B30F-AC55-924E49582846}"/>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400"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39" name="Oval 38">
              <a:extLst>
                <a:ext uri="{FF2B5EF4-FFF2-40B4-BE49-F238E27FC236}">
                  <a16:creationId xmlns:a16="http://schemas.microsoft.com/office/drawing/2014/main" id="{34BC3181-DA7B-2C7C-FFF7-CBD25BCE1D9F}"/>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23" name="Group 22">
            <a:extLst>
              <a:ext uri="{FF2B5EF4-FFF2-40B4-BE49-F238E27FC236}">
                <a16:creationId xmlns:a16="http://schemas.microsoft.com/office/drawing/2014/main" id="{AAC04F52-B605-4DEF-1158-37AB066A73BA}"/>
              </a:ext>
            </a:extLst>
          </p:cNvPr>
          <p:cNvGrpSpPr/>
          <p:nvPr/>
        </p:nvGrpSpPr>
        <p:grpSpPr>
          <a:xfrm>
            <a:off x="670560" y="2553643"/>
            <a:ext cx="244630" cy="244630"/>
            <a:chOff x="439557" y="1731286"/>
            <a:chExt cx="175977" cy="175977"/>
          </a:xfrm>
        </p:grpSpPr>
        <p:sp>
          <p:nvSpPr>
            <p:cNvPr id="36" name="Oval 35">
              <a:extLst>
                <a:ext uri="{FF2B5EF4-FFF2-40B4-BE49-F238E27FC236}">
                  <a16:creationId xmlns:a16="http://schemas.microsoft.com/office/drawing/2014/main" id="{8E51E2FD-E103-179A-0ADD-A90B41D9750E}"/>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400"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37" name="Oval 36">
              <a:extLst>
                <a:ext uri="{FF2B5EF4-FFF2-40B4-BE49-F238E27FC236}">
                  <a16:creationId xmlns:a16="http://schemas.microsoft.com/office/drawing/2014/main" id="{B3A3CF9C-D013-9582-7781-7E1B65944C7C}"/>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24" name="Group 23">
            <a:extLst>
              <a:ext uri="{FF2B5EF4-FFF2-40B4-BE49-F238E27FC236}">
                <a16:creationId xmlns:a16="http://schemas.microsoft.com/office/drawing/2014/main" id="{94D173FE-232A-E93F-01F0-6A6A3764EBBC}"/>
              </a:ext>
            </a:extLst>
          </p:cNvPr>
          <p:cNvGrpSpPr/>
          <p:nvPr/>
        </p:nvGrpSpPr>
        <p:grpSpPr>
          <a:xfrm>
            <a:off x="670560" y="3122186"/>
            <a:ext cx="244630" cy="244630"/>
            <a:chOff x="439557" y="1731286"/>
            <a:chExt cx="175977" cy="175977"/>
          </a:xfrm>
        </p:grpSpPr>
        <p:sp>
          <p:nvSpPr>
            <p:cNvPr id="34" name="Oval 33">
              <a:extLst>
                <a:ext uri="{FF2B5EF4-FFF2-40B4-BE49-F238E27FC236}">
                  <a16:creationId xmlns:a16="http://schemas.microsoft.com/office/drawing/2014/main" id="{1301413C-0886-E7EB-1040-6230071D66DE}"/>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400"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35" name="Oval 34">
              <a:extLst>
                <a:ext uri="{FF2B5EF4-FFF2-40B4-BE49-F238E27FC236}">
                  <a16:creationId xmlns:a16="http://schemas.microsoft.com/office/drawing/2014/main" id="{766701DE-4515-DE38-46FB-1BA9F2FF5ADA}"/>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25" name="Group 24">
            <a:extLst>
              <a:ext uri="{FF2B5EF4-FFF2-40B4-BE49-F238E27FC236}">
                <a16:creationId xmlns:a16="http://schemas.microsoft.com/office/drawing/2014/main" id="{CCF6B4F5-FFCC-994E-A380-D2487E63F4F6}"/>
              </a:ext>
            </a:extLst>
          </p:cNvPr>
          <p:cNvGrpSpPr/>
          <p:nvPr/>
        </p:nvGrpSpPr>
        <p:grpSpPr>
          <a:xfrm>
            <a:off x="670560" y="3886702"/>
            <a:ext cx="244630" cy="244630"/>
            <a:chOff x="439557" y="1731286"/>
            <a:chExt cx="175977" cy="175977"/>
          </a:xfrm>
        </p:grpSpPr>
        <p:sp>
          <p:nvSpPr>
            <p:cNvPr id="32" name="Oval 31">
              <a:extLst>
                <a:ext uri="{FF2B5EF4-FFF2-40B4-BE49-F238E27FC236}">
                  <a16:creationId xmlns:a16="http://schemas.microsoft.com/office/drawing/2014/main" id="{9D2168A3-F18F-A0E9-E2B5-72CE2905AD50}"/>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400"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33" name="Oval 32">
              <a:extLst>
                <a:ext uri="{FF2B5EF4-FFF2-40B4-BE49-F238E27FC236}">
                  <a16:creationId xmlns:a16="http://schemas.microsoft.com/office/drawing/2014/main" id="{788AE572-17F0-61EA-14D1-48A892F1B5E4}"/>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26" name="Group 25">
            <a:extLst>
              <a:ext uri="{FF2B5EF4-FFF2-40B4-BE49-F238E27FC236}">
                <a16:creationId xmlns:a16="http://schemas.microsoft.com/office/drawing/2014/main" id="{467FD8AF-F789-C6BA-FE1F-8E29A66B5568}"/>
              </a:ext>
            </a:extLst>
          </p:cNvPr>
          <p:cNvGrpSpPr/>
          <p:nvPr/>
        </p:nvGrpSpPr>
        <p:grpSpPr>
          <a:xfrm>
            <a:off x="670560" y="4703281"/>
            <a:ext cx="244630" cy="244630"/>
            <a:chOff x="439557" y="1731286"/>
            <a:chExt cx="175977" cy="175977"/>
          </a:xfrm>
        </p:grpSpPr>
        <p:sp>
          <p:nvSpPr>
            <p:cNvPr id="30" name="Oval 29">
              <a:extLst>
                <a:ext uri="{FF2B5EF4-FFF2-40B4-BE49-F238E27FC236}">
                  <a16:creationId xmlns:a16="http://schemas.microsoft.com/office/drawing/2014/main" id="{8A55A8E4-1E76-CF12-E26D-B1B489893F7B}"/>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400"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31" name="Oval 30">
              <a:extLst>
                <a:ext uri="{FF2B5EF4-FFF2-40B4-BE49-F238E27FC236}">
                  <a16:creationId xmlns:a16="http://schemas.microsoft.com/office/drawing/2014/main" id="{2A8CFEC4-C6AD-A621-576D-58AC695F875B}"/>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27" name="Group 26">
            <a:extLst>
              <a:ext uri="{FF2B5EF4-FFF2-40B4-BE49-F238E27FC236}">
                <a16:creationId xmlns:a16="http://schemas.microsoft.com/office/drawing/2014/main" id="{CAF26C72-6B59-99A9-50B9-237B576D1CCB}"/>
              </a:ext>
            </a:extLst>
          </p:cNvPr>
          <p:cNvGrpSpPr/>
          <p:nvPr/>
        </p:nvGrpSpPr>
        <p:grpSpPr>
          <a:xfrm>
            <a:off x="670560" y="5518597"/>
            <a:ext cx="244630" cy="244630"/>
            <a:chOff x="439557" y="1731286"/>
            <a:chExt cx="175977" cy="175977"/>
          </a:xfrm>
        </p:grpSpPr>
        <p:sp>
          <p:nvSpPr>
            <p:cNvPr id="28" name="Oval 27">
              <a:extLst>
                <a:ext uri="{FF2B5EF4-FFF2-40B4-BE49-F238E27FC236}">
                  <a16:creationId xmlns:a16="http://schemas.microsoft.com/office/drawing/2014/main" id="{D802A507-267D-9AA2-4108-CF542EECAC10}"/>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400"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29" name="Oval 28">
              <a:extLst>
                <a:ext uri="{FF2B5EF4-FFF2-40B4-BE49-F238E27FC236}">
                  <a16:creationId xmlns:a16="http://schemas.microsoft.com/office/drawing/2014/main" id="{14772599-6ED1-6422-5FA9-44A182F67790}"/>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white"/>
                </a:solidFill>
                <a:effectLst/>
                <a:uLnTx/>
                <a:uFillTx/>
                <a:latin typeface="Calibri"/>
                <a:ea typeface="+mn-ea"/>
                <a:cs typeface="+mn-cs"/>
              </a:endParaRPr>
            </a:p>
          </p:txBody>
        </p:sp>
      </p:grpSp>
      <p:sp>
        <p:nvSpPr>
          <p:cNvPr id="6" name="TextBox 5">
            <a:extLst>
              <a:ext uri="{FF2B5EF4-FFF2-40B4-BE49-F238E27FC236}">
                <a16:creationId xmlns:a16="http://schemas.microsoft.com/office/drawing/2014/main" id="{86D8A41A-22F5-D1F6-9D9F-BE545B351BB7}"/>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dirty="0">
                <a:solidFill>
                  <a:srgbClr val="595959"/>
                </a:solidFill>
              </a:rPr>
              <a:t>GLO2208857</a:t>
            </a:r>
          </a:p>
        </p:txBody>
      </p:sp>
    </p:spTree>
    <p:extLst>
      <p:ext uri="{BB962C8B-B14F-4D97-AF65-F5344CB8AC3E}">
        <p14:creationId xmlns:p14="http://schemas.microsoft.com/office/powerpoint/2010/main" val="4291950901"/>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5A7C5EE-6998-2502-6A31-DE46C47ADEA0}"/>
            </a:ext>
          </a:extLst>
        </p:cNvPr>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5A97236E-3900-E18B-9912-424FBB098A9C}"/>
              </a:ext>
            </a:extLst>
          </p:cNvPr>
          <p:cNvGraphicFramePr>
            <a:graphicFrameLocks noChangeAspect="1"/>
          </p:cNvGraphicFramePr>
          <p:nvPr>
            <p:custDataLst>
              <p:tags r:id="rId1"/>
            </p:custDataLst>
            <p:extLst>
              <p:ext uri="{D42A27DB-BD31-4B8C-83A1-F6EECF244321}">
                <p14:modId xmlns:p14="http://schemas.microsoft.com/office/powerpoint/2010/main" val="23806000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5A97236E-3900-E18B-9912-424FBB098A9C}"/>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1AC798E8-7EDB-B0DA-074D-4EB16F6F325E}"/>
              </a:ext>
            </a:extLst>
          </p:cNvPr>
          <p:cNvSpPr>
            <a:spLocks noGrp="1"/>
          </p:cNvSpPr>
          <p:nvPr>
            <p:ph type="title"/>
          </p:nvPr>
        </p:nvSpPr>
        <p:spPr/>
        <p:txBody>
          <a:bodyPr vert="horz"/>
          <a:lstStyle/>
          <a:p>
            <a:r>
              <a:rPr lang="en-US" dirty="0"/>
              <a:t>Uncommon communication strategies to influence others</a:t>
            </a:r>
          </a:p>
        </p:txBody>
      </p:sp>
      <p:grpSp>
        <p:nvGrpSpPr>
          <p:cNvPr id="6" name="Group 5">
            <a:extLst>
              <a:ext uri="{FF2B5EF4-FFF2-40B4-BE49-F238E27FC236}">
                <a16:creationId xmlns:a16="http://schemas.microsoft.com/office/drawing/2014/main" id="{4BD0D29D-E9F6-0016-1676-9705BBCE948F}"/>
              </a:ext>
            </a:extLst>
          </p:cNvPr>
          <p:cNvGrpSpPr>
            <a:grpSpLocks/>
          </p:cNvGrpSpPr>
          <p:nvPr/>
        </p:nvGrpSpPr>
        <p:grpSpPr>
          <a:xfrm>
            <a:off x="6388100" y="1435100"/>
            <a:ext cx="5215696" cy="4361310"/>
            <a:chOff x="5617975" y="1143000"/>
            <a:chExt cx="5988809" cy="5008256"/>
          </a:xfrm>
        </p:grpSpPr>
        <p:pic>
          <p:nvPicPr>
            <p:cNvPr id="12" name="Picture 11" descr="Une image contenant personne, intérieur, assis, table&#10;&#10;Description générée automatiquement">
              <a:extLst>
                <a:ext uri="{FF2B5EF4-FFF2-40B4-BE49-F238E27FC236}">
                  <a16:creationId xmlns:a16="http://schemas.microsoft.com/office/drawing/2014/main" id="{471D6E79-7EF1-1800-9D35-E115BA58A671}"/>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b="-756"/>
            <a:stretch/>
          </p:blipFill>
          <p:spPr>
            <a:xfrm>
              <a:off x="5950251" y="1143000"/>
              <a:ext cx="5656533" cy="5008256"/>
            </a:xfrm>
            <a:custGeom>
              <a:avLst/>
              <a:gdLst>
                <a:gd name="connsiteX0" fmla="*/ 0 w 4069080"/>
                <a:gd name="connsiteY0" fmla="*/ 0 h 3605448"/>
                <a:gd name="connsiteX1" fmla="*/ 4069080 w 4069080"/>
                <a:gd name="connsiteY1" fmla="*/ 0 h 3605448"/>
                <a:gd name="connsiteX2" fmla="*/ 4069080 w 4069080"/>
                <a:gd name="connsiteY2" fmla="*/ 3605448 h 3605448"/>
                <a:gd name="connsiteX3" fmla="*/ 0 w 4069080"/>
                <a:gd name="connsiteY3" fmla="*/ 3605448 h 3605448"/>
              </a:gdLst>
              <a:ahLst/>
              <a:cxnLst>
                <a:cxn ang="0">
                  <a:pos x="connsiteX0" y="connsiteY0"/>
                </a:cxn>
                <a:cxn ang="0">
                  <a:pos x="connsiteX1" y="connsiteY1"/>
                </a:cxn>
                <a:cxn ang="0">
                  <a:pos x="connsiteX2" y="connsiteY2"/>
                </a:cxn>
                <a:cxn ang="0">
                  <a:pos x="connsiteX3" y="connsiteY3"/>
                </a:cxn>
              </a:cxnLst>
              <a:rect l="l" t="t" r="r" b="b"/>
              <a:pathLst>
                <a:path w="4069080" h="3605448">
                  <a:moveTo>
                    <a:pt x="0" y="0"/>
                  </a:moveTo>
                  <a:lnTo>
                    <a:pt x="4069080" y="0"/>
                  </a:lnTo>
                  <a:lnTo>
                    <a:pt x="4069080" y="3605448"/>
                  </a:lnTo>
                  <a:lnTo>
                    <a:pt x="0" y="3605448"/>
                  </a:lnTo>
                  <a:close/>
                </a:path>
              </a:pathLst>
            </a:custGeom>
          </p:spPr>
        </p:pic>
        <p:sp>
          <p:nvSpPr>
            <p:cNvPr id="14" name="Rectangle 13">
              <a:extLst>
                <a:ext uri="{FF2B5EF4-FFF2-40B4-BE49-F238E27FC236}">
                  <a16:creationId xmlns:a16="http://schemas.microsoft.com/office/drawing/2014/main" id="{BD1DD90A-DB78-8488-2DEA-2B7381CCA640}"/>
                </a:ext>
              </a:extLst>
            </p:cNvPr>
            <p:cNvSpPr/>
            <p:nvPr/>
          </p:nvSpPr>
          <p:spPr>
            <a:xfrm>
              <a:off x="5950252" y="1143000"/>
              <a:ext cx="5656532" cy="5004489"/>
            </a:xfrm>
            <a:prstGeom prst="rect">
              <a:avLst/>
            </a:prstGeom>
            <a:solidFill>
              <a:srgbClr val="000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400"/>
                </a:spcAft>
                <a:buClrTx/>
                <a:buSzTx/>
                <a:buFontTx/>
                <a:buNone/>
                <a:tabLst/>
                <a:defRPr/>
              </a:pPr>
              <a:r>
                <a:rPr kumimoji="0" lang="en-US" sz="2933" b="0" i="0" u="none" strike="noStrike" kern="1200" cap="none" spc="0" normalizeH="0" baseline="0" noProof="0" dirty="0">
                  <a:ln>
                    <a:noFill/>
                  </a:ln>
                  <a:solidFill>
                    <a:prstClr val="white"/>
                  </a:solidFill>
                  <a:effectLst/>
                  <a:uLnTx/>
                  <a:uFillTx/>
                  <a:latin typeface="Georgia"/>
                  <a:ea typeface="+mn-ea"/>
                  <a:cs typeface="+mn-cs"/>
                </a:rPr>
                <a:t>Least used –</a:t>
              </a:r>
            </a:p>
            <a:p>
              <a:pPr marL="0" marR="0" lvl="0" indent="0" algn="ctr" defTabSz="1625519" rtl="0" eaLnBrk="1" fontAlgn="auto" latinLnBrk="0" hangingPunct="1">
                <a:lnSpc>
                  <a:spcPct val="100000"/>
                </a:lnSpc>
                <a:spcBef>
                  <a:spcPts val="0"/>
                </a:spcBef>
                <a:spcAft>
                  <a:spcPts val="400"/>
                </a:spcAft>
                <a:buClrTx/>
                <a:buSzTx/>
                <a:buFontTx/>
                <a:buNone/>
                <a:tabLst/>
                <a:defRPr/>
              </a:pPr>
              <a:r>
                <a:rPr kumimoji="0" lang="en-US" sz="2933" b="0" i="0" u="none" strike="noStrike" kern="1200" cap="none" spc="0" normalizeH="0" baseline="0" noProof="0" dirty="0">
                  <a:ln>
                    <a:noFill/>
                  </a:ln>
                  <a:solidFill>
                    <a:prstClr val="white"/>
                  </a:solidFill>
                  <a:effectLst/>
                  <a:uLnTx/>
                  <a:uFillTx/>
                  <a:latin typeface="Georgia"/>
                  <a:ea typeface="+mn-ea"/>
                  <a:cs typeface="+mn-cs"/>
                </a:rPr>
                <a:t>most effective for</a:t>
              </a:r>
              <a:br>
                <a:rPr kumimoji="0" lang="en-US" sz="2933" b="0" i="0" u="none" strike="noStrike" kern="1200" cap="none" spc="0" normalizeH="0" baseline="0" noProof="0" dirty="0">
                  <a:ln>
                    <a:noFill/>
                  </a:ln>
                  <a:solidFill>
                    <a:prstClr val="white"/>
                  </a:solidFill>
                  <a:effectLst/>
                  <a:uLnTx/>
                  <a:uFillTx/>
                  <a:latin typeface="Georgia"/>
                  <a:ea typeface="+mn-ea"/>
                  <a:cs typeface="+mn-cs"/>
                </a:rPr>
              </a:br>
              <a:r>
                <a:rPr kumimoji="0" lang="en-US" sz="2933" b="0" i="0" u="none" strike="noStrike" kern="1200" cap="none" spc="0" normalizeH="0" baseline="0" noProof="0" dirty="0">
                  <a:ln>
                    <a:noFill/>
                  </a:ln>
                  <a:solidFill>
                    <a:prstClr val="white"/>
                  </a:solidFill>
                  <a:effectLst/>
                  <a:uLnTx/>
                  <a:uFillTx/>
                  <a:latin typeface="Georgia"/>
                  <a:ea typeface="+mn-ea"/>
                  <a:cs typeface="+mn-cs"/>
                </a:rPr>
                <a:t>changing behavior!</a:t>
              </a:r>
            </a:p>
          </p:txBody>
        </p:sp>
        <p:grpSp>
          <p:nvGrpSpPr>
            <p:cNvPr id="40" name="Group 39">
              <a:extLst>
                <a:ext uri="{FF2B5EF4-FFF2-40B4-BE49-F238E27FC236}">
                  <a16:creationId xmlns:a16="http://schemas.microsoft.com/office/drawing/2014/main" id="{AEEA83E4-C407-4EB0-EC56-21EF3F3F6EDA}"/>
                </a:ext>
              </a:extLst>
            </p:cNvPr>
            <p:cNvGrpSpPr/>
            <p:nvPr/>
          </p:nvGrpSpPr>
          <p:grpSpPr>
            <a:xfrm>
              <a:off x="5617975" y="3313271"/>
              <a:ext cx="667714" cy="667714"/>
              <a:chOff x="4332974" y="2747069"/>
              <a:chExt cx="480326" cy="480326"/>
            </a:xfrm>
          </p:grpSpPr>
          <p:sp>
            <p:nvSpPr>
              <p:cNvPr id="41" name="Oval 40">
                <a:extLst>
                  <a:ext uri="{FF2B5EF4-FFF2-40B4-BE49-F238E27FC236}">
                    <a16:creationId xmlns:a16="http://schemas.microsoft.com/office/drawing/2014/main" id="{91555C69-8534-68D3-EC5E-1C32424D5656}"/>
                  </a:ext>
                </a:extLst>
              </p:cNvPr>
              <p:cNvSpPr/>
              <p:nvPr/>
            </p:nvSpPr>
            <p:spPr>
              <a:xfrm>
                <a:off x="4332974" y="2747069"/>
                <a:ext cx="480326" cy="480326"/>
              </a:xfrm>
              <a:prstGeom prst="ellipse">
                <a:avLst/>
              </a:prstGeom>
              <a:gradFill flip="none" rotWithShape="1">
                <a:gsLst>
                  <a:gs pos="0">
                    <a:schemeClr val="accent3"/>
                  </a:gs>
                  <a:gs pos="100000">
                    <a:schemeClr val="accent2"/>
                  </a:gs>
                </a:gsLst>
                <a:lin ang="0" scaled="1"/>
                <a:tileRect/>
              </a:gradFill>
              <a:ln w="28575">
                <a:solidFill>
                  <a:schemeClr val="bg1"/>
                </a:solid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42" name="Arrow: Chevron 41">
                <a:extLst>
                  <a:ext uri="{FF2B5EF4-FFF2-40B4-BE49-F238E27FC236}">
                    <a16:creationId xmlns:a16="http://schemas.microsoft.com/office/drawing/2014/main" id="{3A0F4B55-93F1-EEF6-E71C-9F68AF65B253}"/>
                  </a:ext>
                </a:extLst>
              </p:cNvPr>
              <p:cNvSpPr/>
              <p:nvPr/>
            </p:nvSpPr>
            <p:spPr>
              <a:xfrm>
                <a:off x="4486441" y="2856881"/>
                <a:ext cx="221026" cy="260702"/>
              </a:xfrm>
              <a:prstGeom prst="chevr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grpSp>
      </p:grpSp>
      <p:grpSp>
        <p:nvGrpSpPr>
          <p:cNvPr id="72" name="Group 71">
            <a:extLst>
              <a:ext uri="{FF2B5EF4-FFF2-40B4-BE49-F238E27FC236}">
                <a16:creationId xmlns:a16="http://schemas.microsoft.com/office/drawing/2014/main" id="{BFBC26ED-41A9-8FA4-364E-BC62DAF00137}"/>
              </a:ext>
            </a:extLst>
          </p:cNvPr>
          <p:cNvGrpSpPr/>
          <p:nvPr/>
        </p:nvGrpSpPr>
        <p:grpSpPr>
          <a:xfrm>
            <a:off x="1153640" y="1521959"/>
            <a:ext cx="443259" cy="855979"/>
            <a:chOff x="822171" y="1512209"/>
            <a:chExt cx="291140" cy="562220"/>
          </a:xfrm>
        </p:grpSpPr>
        <p:sp>
          <p:nvSpPr>
            <p:cNvPr id="101" name="Freeform: Shape 100">
              <a:extLst>
                <a:ext uri="{FF2B5EF4-FFF2-40B4-BE49-F238E27FC236}">
                  <a16:creationId xmlns:a16="http://schemas.microsoft.com/office/drawing/2014/main" id="{C2DD9C44-0FDE-E851-4550-2D1BB21267CB}"/>
                </a:ext>
              </a:extLst>
            </p:cNvPr>
            <p:cNvSpPr/>
            <p:nvPr/>
          </p:nvSpPr>
          <p:spPr>
            <a:xfrm>
              <a:off x="822171" y="1512209"/>
              <a:ext cx="291140" cy="562220"/>
            </a:xfrm>
            <a:custGeom>
              <a:avLst/>
              <a:gdLst>
                <a:gd name="connsiteX0" fmla="*/ 5228 w 151839"/>
                <a:gd name="connsiteY0" fmla="*/ 0 h 293222"/>
                <a:gd name="connsiteX1" fmla="*/ 151839 w 151839"/>
                <a:gd name="connsiteY1" fmla="*/ 146611 h 293222"/>
                <a:gd name="connsiteX2" fmla="*/ 5228 w 151839"/>
                <a:gd name="connsiteY2" fmla="*/ 293222 h 293222"/>
                <a:gd name="connsiteX3" fmla="*/ 0 w 151839"/>
                <a:gd name="connsiteY3" fmla="*/ 292167 h 293222"/>
                <a:gd name="connsiteX4" fmla="*/ 0 w 151839"/>
                <a:gd name="connsiteY4" fmla="*/ 1056 h 293222"/>
                <a:gd name="connsiteX5" fmla="*/ 5228 w 151839"/>
                <a:gd name="connsiteY5" fmla="*/ 0 h 29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839" h="293222">
                  <a:moveTo>
                    <a:pt x="5228" y="0"/>
                  </a:moveTo>
                  <a:cubicBezTo>
                    <a:pt x="86199" y="0"/>
                    <a:pt x="151839" y="65640"/>
                    <a:pt x="151839" y="146611"/>
                  </a:cubicBezTo>
                  <a:cubicBezTo>
                    <a:pt x="151839" y="227582"/>
                    <a:pt x="86199" y="293222"/>
                    <a:pt x="5228" y="293222"/>
                  </a:cubicBezTo>
                  <a:lnTo>
                    <a:pt x="0" y="292167"/>
                  </a:lnTo>
                  <a:lnTo>
                    <a:pt x="0" y="1056"/>
                  </a:lnTo>
                  <a:lnTo>
                    <a:pt x="5228" y="0"/>
                  </a:lnTo>
                  <a:close/>
                </a:path>
              </a:pathLst>
            </a:custGeom>
            <a:gradFill flip="none" rotWithShape="1">
              <a:gsLst>
                <a:gs pos="0">
                  <a:schemeClr val="accent3"/>
                </a:gs>
                <a:gs pos="100000">
                  <a:schemeClr val="accent2"/>
                </a:gs>
              </a:gsLst>
              <a:lin ang="0" scaled="1"/>
              <a:tileRect/>
            </a:gradFill>
            <a:ln>
              <a:noFill/>
            </a:ln>
          </p:spPr>
          <p:txBody>
            <a:bodyPr lIns="0" tIns="0" rIns="0" bIns="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endParaRPr kumimoji="0" lang="en-US" sz="2667"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102" name="Freeform: Shape 101">
              <a:extLst>
                <a:ext uri="{FF2B5EF4-FFF2-40B4-BE49-F238E27FC236}">
                  <a16:creationId xmlns:a16="http://schemas.microsoft.com/office/drawing/2014/main" id="{85FD4926-AA53-40E3-B7B9-BF10B8A76B89}"/>
                </a:ext>
              </a:extLst>
            </p:cNvPr>
            <p:cNvSpPr/>
            <p:nvPr/>
          </p:nvSpPr>
          <p:spPr>
            <a:xfrm>
              <a:off x="822171" y="1546200"/>
              <a:ext cx="255935" cy="494238"/>
            </a:xfrm>
            <a:custGeom>
              <a:avLst/>
              <a:gdLst>
                <a:gd name="connsiteX0" fmla="*/ 5228 w 151839"/>
                <a:gd name="connsiteY0" fmla="*/ 0 h 293222"/>
                <a:gd name="connsiteX1" fmla="*/ 151839 w 151839"/>
                <a:gd name="connsiteY1" fmla="*/ 146611 h 293222"/>
                <a:gd name="connsiteX2" fmla="*/ 5228 w 151839"/>
                <a:gd name="connsiteY2" fmla="*/ 293222 h 293222"/>
                <a:gd name="connsiteX3" fmla="*/ 0 w 151839"/>
                <a:gd name="connsiteY3" fmla="*/ 292167 h 293222"/>
                <a:gd name="connsiteX4" fmla="*/ 0 w 151839"/>
                <a:gd name="connsiteY4" fmla="*/ 1056 h 293222"/>
                <a:gd name="connsiteX5" fmla="*/ 5228 w 151839"/>
                <a:gd name="connsiteY5" fmla="*/ 0 h 29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839" h="293222">
                  <a:moveTo>
                    <a:pt x="5228" y="0"/>
                  </a:moveTo>
                  <a:cubicBezTo>
                    <a:pt x="86199" y="0"/>
                    <a:pt x="151839" y="65640"/>
                    <a:pt x="151839" y="146611"/>
                  </a:cubicBezTo>
                  <a:cubicBezTo>
                    <a:pt x="151839" y="227582"/>
                    <a:pt x="86199" y="293222"/>
                    <a:pt x="5228" y="293222"/>
                  </a:cubicBezTo>
                  <a:lnTo>
                    <a:pt x="0" y="292167"/>
                  </a:lnTo>
                  <a:lnTo>
                    <a:pt x="0" y="1056"/>
                  </a:lnTo>
                  <a:lnTo>
                    <a:pt x="5228" y="0"/>
                  </a:lnTo>
                  <a:close/>
                </a:path>
              </a:pathLst>
            </a:custGeom>
            <a:solidFill>
              <a:schemeClr val="bg1"/>
            </a:solidFill>
            <a:ln>
              <a:noFill/>
            </a:ln>
          </p:spPr>
          <p:txBody>
            <a:bodyPr lIns="0" tIns="0" rIns="0" bIns="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endParaRPr kumimoji="0" lang="en-US" sz="2667"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grpSp>
      <p:cxnSp>
        <p:nvCxnSpPr>
          <p:cNvPr id="73" name="Straight Connector 72">
            <a:extLst>
              <a:ext uri="{FF2B5EF4-FFF2-40B4-BE49-F238E27FC236}">
                <a16:creationId xmlns:a16="http://schemas.microsoft.com/office/drawing/2014/main" id="{76556B78-187A-C7B3-0434-856C6D0A62D7}"/>
              </a:ext>
            </a:extLst>
          </p:cNvPr>
          <p:cNvCxnSpPr>
            <a:cxnSpLocks/>
          </p:cNvCxnSpPr>
          <p:nvPr/>
        </p:nvCxnSpPr>
        <p:spPr>
          <a:xfrm>
            <a:off x="1127805" y="1456624"/>
            <a:ext cx="0" cy="437724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74" name="Group 73">
            <a:extLst>
              <a:ext uri="{FF2B5EF4-FFF2-40B4-BE49-F238E27FC236}">
                <a16:creationId xmlns:a16="http://schemas.microsoft.com/office/drawing/2014/main" id="{66803E31-9238-00DF-49BC-D70D3DA804B9}"/>
              </a:ext>
            </a:extLst>
          </p:cNvPr>
          <p:cNvGrpSpPr/>
          <p:nvPr/>
        </p:nvGrpSpPr>
        <p:grpSpPr>
          <a:xfrm>
            <a:off x="670560" y="1785834"/>
            <a:ext cx="4243413" cy="3930309"/>
            <a:chOff x="670560" y="1785834"/>
            <a:chExt cx="4243413" cy="3930309"/>
          </a:xfrm>
        </p:grpSpPr>
        <p:grpSp>
          <p:nvGrpSpPr>
            <p:cNvPr id="75" name="Group 74">
              <a:extLst>
                <a:ext uri="{FF2B5EF4-FFF2-40B4-BE49-F238E27FC236}">
                  <a16:creationId xmlns:a16="http://schemas.microsoft.com/office/drawing/2014/main" id="{E526C224-4CB4-AE4B-6C74-F4158F584DA0}"/>
                </a:ext>
              </a:extLst>
            </p:cNvPr>
            <p:cNvGrpSpPr/>
            <p:nvPr/>
          </p:nvGrpSpPr>
          <p:grpSpPr>
            <a:xfrm>
              <a:off x="1153639" y="3191060"/>
              <a:ext cx="443261" cy="855979"/>
              <a:chOff x="822171" y="1512209"/>
              <a:chExt cx="291142" cy="562220"/>
            </a:xfrm>
          </p:grpSpPr>
          <p:sp>
            <p:nvSpPr>
              <p:cNvPr id="99" name="Freeform: Shape 98">
                <a:extLst>
                  <a:ext uri="{FF2B5EF4-FFF2-40B4-BE49-F238E27FC236}">
                    <a16:creationId xmlns:a16="http://schemas.microsoft.com/office/drawing/2014/main" id="{825317D9-A172-8D75-D6B3-B716F7BCCA49}"/>
                  </a:ext>
                </a:extLst>
              </p:cNvPr>
              <p:cNvSpPr/>
              <p:nvPr/>
            </p:nvSpPr>
            <p:spPr>
              <a:xfrm>
                <a:off x="822173" y="1512209"/>
                <a:ext cx="291140" cy="562220"/>
              </a:xfrm>
              <a:custGeom>
                <a:avLst/>
                <a:gdLst>
                  <a:gd name="connsiteX0" fmla="*/ 5228 w 151839"/>
                  <a:gd name="connsiteY0" fmla="*/ 0 h 293222"/>
                  <a:gd name="connsiteX1" fmla="*/ 151839 w 151839"/>
                  <a:gd name="connsiteY1" fmla="*/ 146611 h 293222"/>
                  <a:gd name="connsiteX2" fmla="*/ 5228 w 151839"/>
                  <a:gd name="connsiteY2" fmla="*/ 293222 h 293222"/>
                  <a:gd name="connsiteX3" fmla="*/ 0 w 151839"/>
                  <a:gd name="connsiteY3" fmla="*/ 292167 h 293222"/>
                  <a:gd name="connsiteX4" fmla="*/ 0 w 151839"/>
                  <a:gd name="connsiteY4" fmla="*/ 1056 h 293222"/>
                  <a:gd name="connsiteX5" fmla="*/ 5228 w 151839"/>
                  <a:gd name="connsiteY5" fmla="*/ 0 h 29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839" h="293222">
                    <a:moveTo>
                      <a:pt x="5228" y="0"/>
                    </a:moveTo>
                    <a:cubicBezTo>
                      <a:pt x="86199" y="0"/>
                      <a:pt x="151839" y="65640"/>
                      <a:pt x="151839" y="146611"/>
                    </a:cubicBezTo>
                    <a:cubicBezTo>
                      <a:pt x="151839" y="227582"/>
                      <a:pt x="86199" y="293222"/>
                      <a:pt x="5228" y="293222"/>
                    </a:cubicBezTo>
                    <a:lnTo>
                      <a:pt x="0" y="292167"/>
                    </a:lnTo>
                    <a:lnTo>
                      <a:pt x="0" y="1056"/>
                    </a:lnTo>
                    <a:lnTo>
                      <a:pt x="5228" y="0"/>
                    </a:lnTo>
                    <a:close/>
                  </a:path>
                </a:pathLst>
              </a:custGeom>
              <a:gradFill flip="none" rotWithShape="1">
                <a:gsLst>
                  <a:gs pos="0">
                    <a:schemeClr val="accent3"/>
                  </a:gs>
                  <a:gs pos="100000">
                    <a:schemeClr val="accent2"/>
                  </a:gs>
                </a:gsLst>
                <a:lin ang="0" scaled="1"/>
                <a:tileRect/>
              </a:gradFill>
              <a:ln>
                <a:noFill/>
              </a:ln>
            </p:spPr>
            <p:txBody>
              <a:bodyPr lIns="0" tIns="0" rIns="0" bIns="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endParaRPr kumimoji="0" lang="en-US" sz="2667"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100" name="Freeform: Shape 99">
                <a:extLst>
                  <a:ext uri="{FF2B5EF4-FFF2-40B4-BE49-F238E27FC236}">
                    <a16:creationId xmlns:a16="http://schemas.microsoft.com/office/drawing/2014/main" id="{E4C44C6B-CAE9-06C2-6498-4E7DE3CF4747}"/>
                  </a:ext>
                </a:extLst>
              </p:cNvPr>
              <p:cNvSpPr/>
              <p:nvPr/>
            </p:nvSpPr>
            <p:spPr>
              <a:xfrm>
                <a:off x="822171" y="1546200"/>
                <a:ext cx="255935" cy="494238"/>
              </a:xfrm>
              <a:custGeom>
                <a:avLst/>
                <a:gdLst>
                  <a:gd name="connsiteX0" fmla="*/ 5228 w 151839"/>
                  <a:gd name="connsiteY0" fmla="*/ 0 h 293222"/>
                  <a:gd name="connsiteX1" fmla="*/ 151839 w 151839"/>
                  <a:gd name="connsiteY1" fmla="*/ 146611 h 293222"/>
                  <a:gd name="connsiteX2" fmla="*/ 5228 w 151839"/>
                  <a:gd name="connsiteY2" fmla="*/ 293222 h 293222"/>
                  <a:gd name="connsiteX3" fmla="*/ 0 w 151839"/>
                  <a:gd name="connsiteY3" fmla="*/ 292167 h 293222"/>
                  <a:gd name="connsiteX4" fmla="*/ 0 w 151839"/>
                  <a:gd name="connsiteY4" fmla="*/ 1056 h 293222"/>
                  <a:gd name="connsiteX5" fmla="*/ 5228 w 151839"/>
                  <a:gd name="connsiteY5" fmla="*/ 0 h 29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839" h="293222">
                    <a:moveTo>
                      <a:pt x="5228" y="0"/>
                    </a:moveTo>
                    <a:cubicBezTo>
                      <a:pt x="86199" y="0"/>
                      <a:pt x="151839" y="65640"/>
                      <a:pt x="151839" y="146611"/>
                    </a:cubicBezTo>
                    <a:cubicBezTo>
                      <a:pt x="151839" y="227582"/>
                      <a:pt x="86199" y="293222"/>
                      <a:pt x="5228" y="293222"/>
                    </a:cubicBezTo>
                    <a:lnTo>
                      <a:pt x="0" y="292167"/>
                    </a:lnTo>
                    <a:lnTo>
                      <a:pt x="0" y="1056"/>
                    </a:lnTo>
                    <a:lnTo>
                      <a:pt x="5228" y="0"/>
                    </a:lnTo>
                    <a:close/>
                  </a:path>
                </a:pathLst>
              </a:custGeom>
              <a:solidFill>
                <a:schemeClr val="bg1"/>
              </a:solidFill>
              <a:ln>
                <a:noFill/>
              </a:ln>
            </p:spPr>
            <p:txBody>
              <a:bodyPr lIns="0" tIns="0" rIns="0" bIns="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endParaRPr kumimoji="0" lang="en-US" sz="2667"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grpSp>
        <p:grpSp>
          <p:nvGrpSpPr>
            <p:cNvPr id="76" name="Group 75">
              <a:extLst>
                <a:ext uri="{FF2B5EF4-FFF2-40B4-BE49-F238E27FC236}">
                  <a16:creationId xmlns:a16="http://schemas.microsoft.com/office/drawing/2014/main" id="{196B9538-DE05-297B-843C-98E929F905CE}"/>
                </a:ext>
              </a:extLst>
            </p:cNvPr>
            <p:cNvGrpSpPr/>
            <p:nvPr/>
          </p:nvGrpSpPr>
          <p:grpSpPr>
            <a:xfrm>
              <a:off x="1153640" y="4860164"/>
              <a:ext cx="443259" cy="855979"/>
              <a:chOff x="822171" y="1512209"/>
              <a:chExt cx="291140" cy="562220"/>
            </a:xfrm>
          </p:grpSpPr>
          <p:sp>
            <p:nvSpPr>
              <p:cNvPr id="97" name="Freeform: Shape 96">
                <a:extLst>
                  <a:ext uri="{FF2B5EF4-FFF2-40B4-BE49-F238E27FC236}">
                    <a16:creationId xmlns:a16="http://schemas.microsoft.com/office/drawing/2014/main" id="{21EE708F-156B-4A98-36CC-4F2E1557FF4C}"/>
                  </a:ext>
                </a:extLst>
              </p:cNvPr>
              <p:cNvSpPr/>
              <p:nvPr/>
            </p:nvSpPr>
            <p:spPr>
              <a:xfrm>
                <a:off x="822171" y="1512209"/>
                <a:ext cx="291140" cy="562220"/>
              </a:xfrm>
              <a:custGeom>
                <a:avLst/>
                <a:gdLst>
                  <a:gd name="connsiteX0" fmla="*/ 5228 w 151839"/>
                  <a:gd name="connsiteY0" fmla="*/ 0 h 293222"/>
                  <a:gd name="connsiteX1" fmla="*/ 151839 w 151839"/>
                  <a:gd name="connsiteY1" fmla="*/ 146611 h 293222"/>
                  <a:gd name="connsiteX2" fmla="*/ 5228 w 151839"/>
                  <a:gd name="connsiteY2" fmla="*/ 293222 h 293222"/>
                  <a:gd name="connsiteX3" fmla="*/ 0 w 151839"/>
                  <a:gd name="connsiteY3" fmla="*/ 292167 h 293222"/>
                  <a:gd name="connsiteX4" fmla="*/ 0 w 151839"/>
                  <a:gd name="connsiteY4" fmla="*/ 1056 h 293222"/>
                  <a:gd name="connsiteX5" fmla="*/ 5228 w 151839"/>
                  <a:gd name="connsiteY5" fmla="*/ 0 h 29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839" h="293222">
                    <a:moveTo>
                      <a:pt x="5228" y="0"/>
                    </a:moveTo>
                    <a:cubicBezTo>
                      <a:pt x="86199" y="0"/>
                      <a:pt x="151839" y="65640"/>
                      <a:pt x="151839" y="146611"/>
                    </a:cubicBezTo>
                    <a:cubicBezTo>
                      <a:pt x="151839" y="227582"/>
                      <a:pt x="86199" y="293222"/>
                      <a:pt x="5228" y="293222"/>
                    </a:cubicBezTo>
                    <a:lnTo>
                      <a:pt x="0" y="292167"/>
                    </a:lnTo>
                    <a:lnTo>
                      <a:pt x="0" y="1056"/>
                    </a:lnTo>
                    <a:lnTo>
                      <a:pt x="5228" y="0"/>
                    </a:lnTo>
                    <a:close/>
                  </a:path>
                </a:pathLst>
              </a:custGeom>
              <a:gradFill flip="none" rotWithShape="1">
                <a:gsLst>
                  <a:gs pos="0">
                    <a:schemeClr val="accent3"/>
                  </a:gs>
                  <a:gs pos="100000">
                    <a:schemeClr val="accent2"/>
                  </a:gs>
                </a:gsLst>
                <a:lin ang="0" scaled="1"/>
                <a:tileRect/>
              </a:gradFill>
              <a:ln>
                <a:noFill/>
              </a:ln>
            </p:spPr>
            <p:txBody>
              <a:bodyPr lIns="0" tIns="0" rIns="0" bIns="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endParaRPr kumimoji="0" lang="en-US" sz="2667"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98" name="Freeform: Shape 97">
                <a:extLst>
                  <a:ext uri="{FF2B5EF4-FFF2-40B4-BE49-F238E27FC236}">
                    <a16:creationId xmlns:a16="http://schemas.microsoft.com/office/drawing/2014/main" id="{4C2C1DB1-672D-3929-BDD0-3CF3A5613528}"/>
                  </a:ext>
                </a:extLst>
              </p:cNvPr>
              <p:cNvSpPr/>
              <p:nvPr/>
            </p:nvSpPr>
            <p:spPr>
              <a:xfrm>
                <a:off x="822171" y="1546200"/>
                <a:ext cx="255935" cy="494238"/>
              </a:xfrm>
              <a:custGeom>
                <a:avLst/>
                <a:gdLst>
                  <a:gd name="connsiteX0" fmla="*/ 5228 w 151839"/>
                  <a:gd name="connsiteY0" fmla="*/ 0 h 293222"/>
                  <a:gd name="connsiteX1" fmla="*/ 151839 w 151839"/>
                  <a:gd name="connsiteY1" fmla="*/ 146611 h 293222"/>
                  <a:gd name="connsiteX2" fmla="*/ 5228 w 151839"/>
                  <a:gd name="connsiteY2" fmla="*/ 293222 h 293222"/>
                  <a:gd name="connsiteX3" fmla="*/ 0 w 151839"/>
                  <a:gd name="connsiteY3" fmla="*/ 292167 h 293222"/>
                  <a:gd name="connsiteX4" fmla="*/ 0 w 151839"/>
                  <a:gd name="connsiteY4" fmla="*/ 1056 h 293222"/>
                  <a:gd name="connsiteX5" fmla="*/ 5228 w 151839"/>
                  <a:gd name="connsiteY5" fmla="*/ 0 h 29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839" h="293222">
                    <a:moveTo>
                      <a:pt x="5228" y="0"/>
                    </a:moveTo>
                    <a:cubicBezTo>
                      <a:pt x="86199" y="0"/>
                      <a:pt x="151839" y="65640"/>
                      <a:pt x="151839" y="146611"/>
                    </a:cubicBezTo>
                    <a:cubicBezTo>
                      <a:pt x="151839" y="227582"/>
                      <a:pt x="86199" y="293222"/>
                      <a:pt x="5228" y="293222"/>
                    </a:cubicBezTo>
                    <a:lnTo>
                      <a:pt x="0" y="292167"/>
                    </a:lnTo>
                    <a:lnTo>
                      <a:pt x="0" y="1056"/>
                    </a:lnTo>
                    <a:lnTo>
                      <a:pt x="5228" y="0"/>
                    </a:lnTo>
                    <a:close/>
                  </a:path>
                </a:pathLst>
              </a:custGeom>
              <a:solidFill>
                <a:schemeClr val="bg1"/>
              </a:solidFill>
              <a:ln>
                <a:noFill/>
              </a:ln>
            </p:spPr>
            <p:txBody>
              <a:bodyPr lIns="0" tIns="0" rIns="0" bIns="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endParaRPr kumimoji="0" lang="en-US" sz="2667"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grpSp>
        <p:grpSp>
          <p:nvGrpSpPr>
            <p:cNvPr id="77" name="Group 76">
              <a:extLst>
                <a:ext uri="{FF2B5EF4-FFF2-40B4-BE49-F238E27FC236}">
                  <a16:creationId xmlns:a16="http://schemas.microsoft.com/office/drawing/2014/main" id="{443C984B-91E7-EF6F-0311-03832BF23B3F}"/>
                </a:ext>
              </a:extLst>
            </p:cNvPr>
            <p:cNvGrpSpPr/>
            <p:nvPr/>
          </p:nvGrpSpPr>
          <p:grpSpPr>
            <a:xfrm flipH="1">
              <a:off x="670560" y="2356509"/>
              <a:ext cx="443259" cy="855979"/>
              <a:chOff x="822171" y="1512209"/>
              <a:chExt cx="291140" cy="562220"/>
            </a:xfrm>
          </p:grpSpPr>
          <p:sp>
            <p:nvSpPr>
              <p:cNvPr id="95" name="Freeform: Shape 94">
                <a:extLst>
                  <a:ext uri="{FF2B5EF4-FFF2-40B4-BE49-F238E27FC236}">
                    <a16:creationId xmlns:a16="http://schemas.microsoft.com/office/drawing/2014/main" id="{29FD99F6-98B8-DCCD-FC8F-5D8130488920}"/>
                  </a:ext>
                </a:extLst>
              </p:cNvPr>
              <p:cNvSpPr/>
              <p:nvPr/>
            </p:nvSpPr>
            <p:spPr>
              <a:xfrm>
                <a:off x="822171" y="1512209"/>
                <a:ext cx="291140" cy="562220"/>
              </a:xfrm>
              <a:custGeom>
                <a:avLst/>
                <a:gdLst>
                  <a:gd name="connsiteX0" fmla="*/ 5228 w 151839"/>
                  <a:gd name="connsiteY0" fmla="*/ 0 h 293222"/>
                  <a:gd name="connsiteX1" fmla="*/ 151839 w 151839"/>
                  <a:gd name="connsiteY1" fmla="*/ 146611 h 293222"/>
                  <a:gd name="connsiteX2" fmla="*/ 5228 w 151839"/>
                  <a:gd name="connsiteY2" fmla="*/ 293222 h 293222"/>
                  <a:gd name="connsiteX3" fmla="*/ 0 w 151839"/>
                  <a:gd name="connsiteY3" fmla="*/ 292167 h 293222"/>
                  <a:gd name="connsiteX4" fmla="*/ 0 w 151839"/>
                  <a:gd name="connsiteY4" fmla="*/ 1056 h 293222"/>
                  <a:gd name="connsiteX5" fmla="*/ 5228 w 151839"/>
                  <a:gd name="connsiteY5" fmla="*/ 0 h 29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839" h="293222">
                    <a:moveTo>
                      <a:pt x="5228" y="0"/>
                    </a:moveTo>
                    <a:cubicBezTo>
                      <a:pt x="86199" y="0"/>
                      <a:pt x="151839" y="65640"/>
                      <a:pt x="151839" y="146611"/>
                    </a:cubicBezTo>
                    <a:cubicBezTo>
                      <a:pt x="151839" y="227582"/>
                      <a:pt x="86199" y="293222"/>
                      <a:pt x="5228" y="293222"/>
                    </a:cubicBezTo>
                    <a:lnTo>
                      <a:pt x="0" y="292167"/>
                    </a:lnTo>
                    <a:lnTo>
                      <a:pt x="0" y="1056"/>
                    </a:lnTo>
                    <a:lnTo>
                      <a:pt x="5228" y="0"/>
                    </a:lnTo>
                    <a:close/>
                  </a:path>
                </a:pathLst>
              </a:custGeom>
              <a:gradFill flip="none" rotWithShape="1">
                <a:gsLst>
                  <a:gs pos="0">
                    <a:schemeClr val="accent3"/>
                  </a:gs>
                  <a:gs pos="100000">
                    <a:schemeClr val="accent2"/>
                  </a:gs>
                </a:gsLst>
                <a:lin ang="0" scaled="1"/>
                <a:tileRect/>
              </a:gradFill>
              <a:ln>
                <a:noFill/>
              </a:ln>
            </p:spPr>
            <p:txBody>
              <a:bodyPr lIns="0" tIns="0" rIns="0" bIns="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endParaRPr kumimoji="0" lang="en-US" sz="2667"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96" name="Freeform: Shape 95">
                <a:extLst>
                  <a:ext uri="{FF2B5EF4-FFF2-40B4-BE49-F238E27FC236}">
                    <a16:creationId xmlns:a16="http://schemas.microsoft.com/office/drawing/2014/main" id="{1BEC31C5-84C9-3DBE-B49B-7F1243F0E839}"/>
                  </a:ext>
                </a:extLst>
              </p:cNvPr>
              <p:cNvSpPr/>
              <p:nvPr/>
            </p:nvSpPr>
            <p:spPr>
              <a:xfrm>
                <a:off x="822171" y="1546200"/>
                <a:ext cx="255935" cy="494238"/>
              </a:xfrm>
              <a:custGeom>
                <a:avLst/>
                <a:gdLst>
                  <a:gd name="connsiteX0" fmla="*/ 5228 w 151839"/>
                  <a:gd name="connsiteY0" fmla="*/ 0 h 293222"/>
                  <a:gd name="connsiteX1" fmla="*/ 151839 w 151839"/>
                  <a:gd name="connsiteY1" fmla="*/ 146611 h 293222"/>
                  <a:gd name="connsiteX2" fmla="*/ 5228 w 151839"/>
                  <a:gd name="connsiteY2" fmla="*/ 293222 h 293222"/>
                  <a:gd name="connsiteX3" fmla="*/ 0 w 151839"/>
                  <a:gd name="connsiteY3" fmla="*/ 292167 h 293222"/>
                  <a:gd name="connsiteX4" fmla="*/ 0 w 151839"/>
                  <a:gd name="connsiteY4" fmla="*/ 1056 h 293222"/>
                  <a:gd name="connsiteX5" fmla="*/ 5228 w 151839"/>
                  <a:gd name="connsiteY5" fmla="*/ 0 h 29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839" h="293222">
                    <a:moveTo>
                      <a:pt x="5228" y="0"/>
                    </a:moveTo>
                    <a:cubicBezTo>
                      <a:pt x="86199" y="0"/>
                      <a:pt x="151839" y="65640"/>
                      <a:pt x="151839" y="146611"/>
                    </a:cubicBezTo>
                    <a:cubicBezTo>
                      <a:pt x="151839" y="227582"/>
                      <a:pt x="86199" y="293222"/>
                      <a:pt x="5228" y="293222"/>
                    </a:cubicBezTo>
                    <a:lnTo>
                      <a:pt x="0" y="292167"/>
                    </a:lnTo>
                    <a:lnTo>
                      <a:pt x="0" y="1056"/>
                    </a:lnTo>
                    <a:lnTo>
                      <a:pt x="5228" y="0"/>
                    </a:lnTo>
                    <a:close/>
                  </a:path>
                </a:pathLst>
              </a:custGeom>
              <a:solidFill>
                <a:schemeClr val="bg1"/>
              </a:solidFill>
              <a:ln>
                <a:noFill/>
              </a:ln>
            </p:spPr>
            <p:txBody>
              <a:bodyPr lIns="0" tIns="0" rIns="0" bIns="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endParaRPr kumimoji="0" lang="en-US" sz="2667"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grpSp>
        <p:grpSp>
          <p:nvGrpSpPr>
            <p:cNvPr id="78" name="Group 77">
              <a:extLst>
                <a:ext uri="{FF2B5EF4-FFF2-40B4-BE49-F238E27FC236}">
                  <a16:creationId xmlns:a16="http://schemas.microsoft.com/office/drawing/2014/main" id="{D1FB1F8D-DB7A-504B-3AC7-3398D084EB23}"/>
                </a:ext>
              </a:extLst>
            </p:cNvPr>
            <p:cNvGrpSpPr/>
            <p:nvPr/>
          </p:nvGrpSpPr>
          <p:grpSpPr>
            <a:xfrm flipH="1">
              <a:off x="670560" y="4025611"/>
              <a:ext cx="443259" cy="855979"/>
              <a:chOff x="822171" y="1512209"/>
              <a:chExt cx="291140" cy="562220"/>
            </a:xfrm>
          </p:grpSpPr>
          <p:sp>
            <p:nvSpPr>
              <p:cNvPr id="93" name="Freeform: Shape 92">
                <a:extLst>
                  <a:ext uri="{FF2B5EF4-FFF2-40B4-BE49-F238E27FC236}">
                    <a16:creationId xmlns:a16="http://schemas.microsoft.com/office/drawing/2014/main" id="{7DB5BEDF-2FFF-6C30-2E16-39BB255AC32D}"/>
                  </a:ext>
                </a:extLst>
              </p:cNvPr>
              <p:cNvSpPr/>
              <p:nvPr/>
            </p:nvSpPr>
            <p:spPr>
              <a:xfrm>
                <a:off x="822171" y="1512209"/>
                <a:ext cx="291140" cy="562220"/>
              </a:xfrm>
              <a:custGeom>
                <a:avLst/>
                <a:gdLst>
                  <a:gd name="connsiteX0" fmla="*/ 5228 w 151839"/>
                  <a:gd name="connsiteY0" fmla="*/ 0 h 293222"/>
                  <a:gd name="connsiteX1" fmla="*/ 151839 w 151839"/>
                  <a:gd name="connsiteY1" fmla="*/ 146611 h 293222"/>
                  <a:gd name="connsiteX2" fmla="*/ 5228 w 151839"/>
                  <a:gd name="connsiteY2" fmla="*/ 293222 h 293222"/>
                  <a:gd name="connsiteX3" fmla="*/ 0 w 151839"/>
                  <a:gd name="connsiteY3" fmla="*/ 292167 h 293222"/>
                  <a:gd name="connsiteX4" fmla="*/ 0 w 151839"/>
                  <a:gd name="connsiteY4" fmla="*/ 1056 h 293222"/>
                  <a:gd name="connsiteX5" fmla="*/ 5228 w 151839"/>
                  <a:gd name="connsiteY5" fmla="*/ 0 h 29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839" h="293222">
                    <a:moveTo>
                      <a:pt x="5228" y="0"/>
                    </a:moveTo>
                    <a:cubicBezTo>
                      <a:pt x="86199" y="0"/>
                      <a:pt x="151839" y="65640"/>
                      <a:pt x="151839" y="146611"/>
                    </a:cubicBezTo>
                    <a:cubicBezTo>
                      <a:pt x="151839" y="227582"/>
                      <a:pt x="86199" y="293222"/>
                      <a:pt x="5228" y="293222"/>
                    </a:cubicBezTo>
                    <a:lnTo>
                      <a:pt x="0" y="292167"/>
                    </a:lnTo>
                    <a:lnTo>
                      <a:pt x="0" y="1056"/>
                    </a:lnTo>
                    <a:lnTo>
                      <a:pt x="5228" y="0"/>
                    </a:lnTo>
                    <a:close/>
                  </a:path>
                </a:pathLst>
              </a:custGeom>
              <a:gradFill flip="none" rotWithShape="1">
                <a:gsLst>
                  <a:gs pos="0">
                    <a:schemeClr val="accent3"/>
                  </a:gs>
                  <a:gs pos="100000">
                    <a:schemeClr val="accent2"/>
                  </a:gs>
                </a:gsLst>
                <a:lin ang="0" scaled="1"/>
                <a:tileRect/>
              </a:gradFill>
              <a:ln>
                <a:noFill/>
              </a:ln>
            </p:spPr>
            <p:txBody>
              <a:bodyPr lIns="0" tIns="0" rIns="0" bIns="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endParaRPr kumimoji="0" lang="en-US" sz="2667"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94" name="Freeform: Shape 93">
                <a:extLst>
                  <a:ext uri="{FF2B5EF4-FFF2-40B4-BE49-F238E27FC236}">
                    <a16:creationId xmlns:a16="http://schemas.microsoft.com/office/drawing/2014/main" id="{D80A9393-4426-5B28-0F65-9B79FBC6320B}"/>
                  </a:ext>
                </a:extLst>
              </p:cNvPr>
              <p:cNvSpPr/>
              <p:nvPr/>
            </p:nvSpPr>
            <p:spPr>
              <a:xfrm>
                <a:off x="822171" y="1546200"/>
                <a:ext cx="255935" cy="494238"/>
              </a:xfrm>
              <a:custGeom>
                <a:avLst/>
                <a:gdLst>
                  <a:gd name="connsiteX0" fmla="*/ 5228 w 151839"/>
                  <a:gd name="connsiteY0" fmla="*/ 0 h 293222"/>
                  <a:gd name="connsiteX1" fmla="*/ 151839 w 151839"/>
                  <a:gd name="connsiteY1" fmla="*/ 146611 h 293222"/>
                  <a:gd name="connsiteX2" fmla="*/ 5228 w 151839"/>
                  <a:gd name="connsiteY2" fmla="*/ 293222 h 293222"/>
                  <a:gd name="connsiteX3" fmla="*/ 0 w 151839"/>
                  <a:gd name="connsiteY3" fmla="*/ 292167 h 293222"/>
                  <a:gd name="connsiteX4" fmla="*/ 0 w 151839"/>
                  <a:gd name="connsiteY4" fmla="*/ 1056 h 293222"/>
                  <a:gd name="connsiteX5" fmla="*/ 5228 w 151839"/>
                  <a:gd name="connsiteY5" fmla="*/ 0 h 29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839" h="293222">
                    <a:moveTo>
                      <a:pt x="5228" y="0"/>
                    </a:moveTo>
                    <a:cubicBezTo>
                      <a:pt x="86199" y="0"/>
                      <a:pt x="151839" y="65640"/>
                      <a:pt x="151839" y="146611"/>
                    </a:cubicBezTo>
                    <a:cubicBezTo>
                      <a:pt x="151839" y="227582"/>
                      <a:pt x="86199" y="293222"/>
                      <a:pt x="5228" y="293222"/>
                    </a:cubicBezTo>
                    <a:lnTo>
                      <a:pt x="0" y="292167"/>
                    </a:lnTo>
                    <a:lnTo>
                      <a:pt x="0" y="1056"/>
                    </a:lnTo>
                    <a:lnTo>
                      <a:pt x="5228" y="0"/>
                    </a:lnTo>
                    <a:close/>
                  </a:path>
                </a:pathLst>
              </a:custGeom>
              <a:solidFill>
                <a:schemeClr val="bg1"/>
              </a:solidFill>
              <a:ln>
                <a:noFill/>
              </a:ln>
            </p:spPr>
            <p:txBody>
              <a:bodyPr lIns="0" tIns="0" rIns="0" bIns="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endParaRPr kumimoji="0" lang="en-US" sz="2667"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grpSp>
        <p:pic>
          <p:nvPicPr>
            <p:cNvPr id="79" name="Graphic 78">
              <a:extLst>
                <a:ext uri="{FF2B5EF4-FFF2-40B4-BE49-F238E27FC236}">
                  <a16:creationId xmlns:a16="http://schemas.microsoft.com/office/drawing/2014/main" id="{2F9076D9-B5F9-108B-841D-EDF204BF1E26}"/>
                </a:ext>
              </a:extLst>
            </p:cNvPr>
            <p:cNvPicPr>
              <a:picLocks noChangeAspect="1"/>
            </p:cNvPicPr>
            <p:nvPr/>
          </p:nvPicPr>
          <p:blipFill rotWithShape="1">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rcRect b="21319"/>
            <a:stretch/>
          </p:blipFill>
          <p:spPr>
            <a:xfrm>
              <a:off x="791066" y="2646603"/>
              <a:ext cx="280416" cy="275792"/>
            </a:xfrm>
            <a:prstGeom prst="rect">
              <a:avLst/>
            </a:prstGeom>
          </p:spPr>
        </p:pic>
        <p:pic>
          <p:nvPicPr>
            <p:cNvPr id="80" name="Graphic 79">
              <a:extLst>
                <a:ext uri="{FF2B5EF4-FFF2-40B4-BE49-F238E27FC236}">
                  <a16:creationId xmlns:a16="http://schemas.microsoft.com/office/drawing/2014/main" id="{F941D08A-D246-4866-1A10-8E06F3A3A51B}"/>
                </a:ext>
              </a:extLst>
            </p:cNvPr>
            <p:cNvPicPr>
              <a:picLocks noChangeAspect="1"/>
            </p:cNvPicPr>
            <p:nvPr/>
          </p:nvPicPr>
          <p:blipFill rotWithShape="1">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rcRect b="16228"/>
            <a:stretch/>
          </p:blipFill>
          <p:spPr>
            <a:xfrm>
              <a:off x="1201934" y="3472231"/>
              <a:ext cx="280416" cy="293637"/>
            </a:xfrm>
            <a:prstGeom prst="rect">
              <a:avLst/>
            </a:prstGeom>
          </p:spPr>
        </p:pic>
        <p:pic>
          <p:nvPicPr>
            <p:cNvPr id="81" name="Graphic 80">
              <a:extLst>
                <a:ext uri="{FF2B5EF4-FFF2-40B4-BE49-F238E27FC236}">
                  <a16:creationId xmlns:a16="http://schemas.microsoft.com/office/drawing/2014/main" id="{CDDC311F-9098-9F41-C8FD-4F246FEEDE32}"/>
                </a:ext>
              </a:extLst>
            </p:cNvPr>
            <p:cNvPicPr>
              <a:picLocks noChangeAspect="1"/>
            </p:cNvPicPr>
            <p:nvPr/>
          </p:nvPicPr>
          <p:blipFill rotWithShape="1">
            <a:blip r:embed="rId10" cstate="print">
              <a:extLst>
                <a:ext uri="{28A0092B-C50C-407E-A947-70E740481C1C}">
                  <a14:useLocalDpi xmlns:a14="http://schemas.microsoft.com/office/drawing/2010/main" val="0"/>
                </a:ext>
                <a:ext uri="{96DAC541-7B7A-43D3-8B79-37D633B846F1}">
                  <asvg:svgBlip xmlns:asvg="http://schemas.microsoft.com/office/drawing/2016/SVG/main" r:embed="rId11"/>
                </a:ext>
              </a:extLst>
            </a:blip>
            <a:srcRect b="28500"/>
            <a:stretch/>
          </p:blipFill>
          <p:spPr>
            <a:xfrm>
              <a:off x="791066" y="4327362"/>
              <a:ext cx="280416" cy="252479"/>
            </a:xfrm>
            <a:prstGeom prst="rect">
              <a:avLst/>
            </a:prstGeom>
          </p:spPr>
        </p:pic>
        <p:pic>
          <p:nvPicPr>
            <p:cNvPr id="82" name="Graphic 81">
              <a:extLst>
                <a:ext uri="{FF2B5EF4-FFF2-40B4-BE49-F238E27FC236}">
                  <a16:creationId xmlns:a16="http://schemas.microsoft.com/office/drawing/2014/main" id="{E4E1F25A-345D-1E4B-55B1-ECB85452DB76}"/>
                </a:ext>
              </a:extLst>
            </p:cNvPr>
            <p:cNvPicPr>
              <a:picLocks noChangeAspect="1"/>
            </p:cNvPicPr>
            <p:nvPr/>
          </p:nvPicPr>
          <p:blipFill rotWithShape="1">
            <a:blip r:embed="rId12" cstate="print">
              <a:extLst>
                <a:ext uri="{28A0092B-C50C-407E-A947-70E740481C1C}">
                  <a14:useLocalDpi xmlns:a14="http://schemas.microsoft.com/office/drawing/2010/main" val="0"/>
                </a:ext>
                <a:ext uri="{96DAC541-7B7A-43D3-8B79-37D633B846F1}">
                  <asvg:svgBlip xmlns:asvg="http://schemas.microsoft.com/office/drawing/2016/SVG/main" r:embed="rId13"/>
                </a:ext>
              </a:extLst>
            </a:blip>
            <a:srcRect b="22701"/>
            <a:stretch/>
          </p:blipFill>
          <p:spPr>
            <a:xfrm>
              <a:off x="1201934" y="5152679"/>
              <a:ext cx="280416" cy="270949"/>
            </a:xfrm>
            <a:prstGeom prst="rect">
              <a:avLst/>
            </a:prstGeom>
          </p:spPr>
        </p:pic>
        <p:pic>
          <p:nvPicPr>
            <p:cNvPr id="83" name="Graphic 82">
              <a:extLst>
                <a:ext uri="{FF2B5EF4-FFF2-40B4-BE49-F238E27FC236}">
                  <a16:creationId xmlns:a16="http://schemas.microsoft.com/office/drawing/2014/main" id="{C97B3D0A-5DD2-608B-4557-B5368400AEE3}"/>
                </a:ext>
              </a:extLst>
            </p:cNvPr>
            <p:cNvPicPr>
              <a:picLocks noChangeAspect="1"/>
            </p:cNvPicPr>
            <p:nvPr/>
          </p:nvPicPr>
          <p:blipFill rotWithShape="1">
            <a:blip r:embed="rId14" cstate="print">
              <a:extLst>
                <a:ext uri="{28A0092B-C50C-407E-A947-70E740481C1C}">
                  <a14:useLocalDpi xmlns:a14="http://schemas.microsoft.com/office/drawing/2010/main" val="0"/>
                </a:ext>
                <a:ext uri="{96DAC541-7B7A-43D3-8B79-37D633B846F1}">
                  <asvg:svgBlip xmlns:asvg="http://schemas.microsoft.com/office/drawing/2016/SVG/main" r:embed="rId15"/>
                </a:ext>
              </a:extLst>
            </a:blip>
            <a:srcRect b="22540"/>
            <a:stretch/>
          </p:blipFill>
          <p:spPr>
            <a:xfrm>
              <a:off x="1204270" y="1816454"/>
              <a:ext cx="275744" cy="266989"/>
            </a:xfrm>
            <a:prstGeom prst="rect">
              <a:avLst/>
            </a:prstGeom>
          </p:spPr>
        </p:pic>
        <p:sp>
          <p:nvSpPr>
            <p:cNvPr id="84" name="Content Placeholder 5">
              <a:extLst>
                <a:ext uri="{FF2B5EF4-FFF2-40B4-BE49-F238E27FC236}">
                  <a16:creationId xmlns:a16="http://schemas.microsoft.com/office/drawing/2014/main" id="{C71ED627-3A37-DAD0-2BA7-D8321AF891F5}"/>
                </a:ext>
              </a:extLst>
            </p:cNvPr>
            <p:cNvSpPr txBox="1">
              <a:spLocks/>
            </p:cNvSpPr>
            <p:nvPr/>
          </p:nvSpPr>
          <p:spPr>
            <a:xfrm>
              <a:off x="1772389" y="1785834"/>
              <a:ext cx="3141584" cy="328231"/>
            </a:xfrm>
            <a:prstGeom prst="rect">
              <a:avLst/>
            </a:prstGeom>
          </p:spPr>
          <p:txBody>
            <a:bodyPr vert="horz" wrap="square" lIns="0" tIns="0" rIns="0" bIns="0" rtlCol="0" anchor="ctr" anchorCtr="0">
              <a:sp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6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1" indent="0" algn="l" defTabSz="1219170" rtl="0" eaLnBrk="1" fontAlgn="auto" latinLnBrk="0" hangingPunct="1">
                <a:lnSpc>
                  <a:spcPct val="100000"/>
                </a:lnSpc>
                <a:spcBef>
                  <a:spcPts val="400"/>
                </a:spcBef>
                <a:spcAft>
                  <a:spcPts val="400"/>
                </a:spcAft>
                <a:buClrTx/>
                <a:buSzTx/>
                <a:buFont typeface="Arial" panose="020B0604020202020204" pitchFamily="34" charset="0"/>
                <a:buNone/>
                <a:tabLst/>
                <a:defRPr/>
              </a:pPr>
              <a:r>
                <a:rPr kumimoji="0" lang="en-US" sz="2133" b="0" i="0" u="none" strike="noStrike" kern="1200" cap="none" spc="0" normalizeH="0" baseline="0" noProof="0">
                  <a:ln>
                    <a:noFill/>
                  </a:ln>
                  <a:solidFill>
                    <a:srgbClr val="000000"/>
                  </a:solidFill>
                  <a:effectLst/>
                  <a:uLnTx/>
                  <a:uFillTx/>
                  <a:latin typeface="Georgia"/>
                  <a:ea typeface="+mn-ea"/>
                  <a:cs typeface="+mn-cs"/>
                </a:rPr>
                <a:t>Curious</a:t>
              </a:r>
            </a:p>
          </p:txBody>
        </p:sp>
        <p:sp>
          <p:nvSpPr>
            <p:cNvPr id="85" name="Content Placeholder 5">
              <a:extLst>
                <a:ext uri="{FF2B5EF4-FFF2-40B4-BE49-F238E27FC236}">
                  <a16:creationId xmlns:a16="http://schemas.microsoft.com/office/drawing/2014/main" id="{F8C33FAE-8907-4AB3-0DF5-84ACC05BBC21}"/>
                </a:ext>
              </a:extLst>
            </p:cNvPr>
            <p:cNvSpPr txBox="1">
              <a:spLocks/>
            </p:cNvSpPr>
            <p:nvPr/>
          </p:nvSpPr>
          <p:spPr>
            <a:xfrm>
              <a:off x="1772389" y="2620385"/>
              <a:ext cx="3141584" cy="328231"/>
            </a:xfrm>
            <a:prstGeom prst="rect">
              <a:avLst/>
            </a:prstGeom>
          </p:spPr>
          <p:txBody>
            <a:bodyPr vert="horz" wrap="square" lIns="0" tIns="0" rIns="0" bIns="0" rtlCol="0" anchor="ctr" anchorCtr="0">
              <a:sp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6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1" indent="0" algn="l" defTabSz="1219170" rtl="0" eaLnBrk="1" fontAlgn="auto" latinLnBrk="0" hangingPunct="1">
                <a:lnSpc>
                  <a:spcPct val="100000"/>
                </a:lnSpc>
                <a:spcBef>
                  <a:spcPts val="400"/>
                </a:spcBef>
                <a:spcAft>
                  <a:spcPts val="400"/>
                </a:spcAft>
                <a:buClrTx/>
                <a:buSzTx/>
                <a:buFont typeface="Arial" panose="020B0604020202020204" pitchFamily="34" charset="0"/>
                <a:buNone/>
                <a:tabLst/>
                <a:defRPr/>
              </a:pPr>
              <a:r>
                <a:rPr kumimoji="0" lang="en-US" sz="2133" b="0" i="0" u="none" strike="noStrike" kern="1200" cap="none" spc="0" normalizeH="0" baseline="0" noProof="0" dirty="0">
                  <a:ln>
                    <a:noFill/>
                  </a:ln>
                  <a:solidFill>
                    <a:srgbClr val="000000"/>
                  </a:solidFill>
                  <a:effectLst/>
                  <a:uLnTx/>
                  <a:uFillTx/>
                  <a:latin typeface="Georgia"/>
                  <a:ea typeface="+mn-ea"/>
                  <a:cs typeface="+mn-cs"/>
                </a:rPr>
                <a:t>Nonjudgmental</a:t>
              </a:r>
            </a:p>
          </p:txBody>
        </p:sp>
        <p:sp>
          <p:nvSpPr>
            <p:cNvPr id="86" name="Content Placeholder 5">
              <a:extLst>
                <a:ext uri="{FF2B5EF4-FFF2-40B4-BE49-F238E27FC236}">
                  <a16:creationId xmlns:a16="http://schemas.microsoft.com/office/drawing/2014/main" id="{CDC08857-8FE0-5D08-DA81-2C4FD9A8CF7D}"/>
                </a:ext>
              </a:extLst>
            </p:cNvPr>
            <p:cNvSpPr txBox="1">
              <a:spLocks/>
            </p:cNvSpPr>
            <p:nvPr/>
          </p:nvSpPr>
          <p:spPr>
            <a:xfrm>
              <a:off x="1772389" y="3454935"/>
              <a:ext cx="3141584" cy="328231"/>
            </a:xfrm>
            <a:prstGeom prst="rect">
              <a:avLst/>
            </a:prstGeom>
          </p:spPr>
          <p:txBody>
            <a:bodyPr vert="horz" wrap="square" lIns="0" tIns="0" rIns="0" bIns="0" rtlCol="0" anchor="ctr" anchorCtr="0">
              <a:sp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6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1" indent="0" algn="l" defTabSz="1219170" rtl="0" eaLnBrk="1" fontAlgn="auto" latinLnBrk="0" hangingPunct="1">
                <a:lnSpc>
                  <a:spcPct val="100000"/>
                </a:lnSpc>
                <a:spcBef>
                  <a:spcPts val="400"/>
                </a:spcBef>
                <a:spcAft>
                  <a:spcPts val="400"/>
                </a:spcAft>
                <a:buClrTx/>
                <a:buSzTx/>
                <a:buFont typeface="Arial" panose="020B0604020202020204" pitchFamily="34" charset="0"/>
                <a:buNone/>
                <a:tabLst/>
                <a:defRPr/>
              </a:pPr>
              <a:r>
                <a:rPr kumimoji="0" lang="en-US" sz="2133" b="0" i="0" u="none" strike="noStrike" kern="1200" cap="none" spc="0" normalizeH="0" baseline="0" noProof="0">
                  <a:ln>
                    <a:noFill/>
                  </a:ln>
                  <a:solidFill>
                    <a:srgbClr val="000000"/>
                  </a:solidFill>
                  <a:effectLst/>
                  <a:uLnTx/>
                  <a:uFillTx/>
                  <a:latin typeface="Georgia"/>
                  <a:ea typeface="+mn-ea"/>
                  <a:cs typeface="+mn-cs"/>
                </a:rPr>
                <a:t>Other-focused</a:t>
              </a:r>
            </a:p>
          </p:txBody>
        </p:sp>
        <p:sp>
          <p:nvSpPr>
            <p:cNvPr id="87" name="Content Placeholder 5">
              <a:extLst>
                <a:ext uri="{FF2B5EF4-FFF2-40B4-BE49-F238E27FC236}">
                  <a16:creationId xmlns:a16="http://schemas.microsoft.com/office/drawing/2014/main" id="{AA65F1A0-A45F-0C93-348D-D572A9177F67}"/>
                </a:ext>
              </a:extLst>
            </p:cNvPr>
            <p:cNvSpPr txBox="1">
              <a:spLocks/>
            </p:cNvSpPr>
            <p:nvPr/>
          </p:nvSpPr>
          <p:spPr>
            <a:xfrm>
              <a:off x="1772389" y="4289486"/>
              <a:ext cx="3141584" cy="328231"/>
            </a:xfrm>
            <a:prstGeom prst="rect">
              <a:avLst/>
            </a:prstGeom>
          </p:spPr>
          <p:txBody>
            <a:bodyPr vert="horz" wrap="square" lIns="0" tIns="0" rIns="0" bIns="0" rtlCol="0" anchor="ctr" anchorCtr="0">
              <a:sp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6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1" indent="0" algn="l" defTabSz="1219170" rtl="0" eaLnBrk="1" fontAlgn="auto" latinLnBrk="0" hangingPunct="1">
                <a:lnSpc>
                  <a:spcPct val="100000"/>
                </a:lnSpc>
                <a:spcBef>
                  <a:spcPts val="400"/>
                </a:spcBef>
                <a:spcAft>
                  <a:spcPts val="400"/>
                </a:spcAft>
                <a:buClrTx/>
                <a:buSzTx/>
                <a:buFont typeface="Arial" panose="020B0604020202020204" pitchFamily="34" charset="0"/>
                <a:buNone/>
                <a:tabLst/>
                <a:defRPr/>
              </a:pPr>
              <a:r>
                <a:rPr kumimoji="0" lang="en-US" sz="2133" b="0" i="0" u="none" strike="noStrike" kern="1200" cap="none" spc="0" normalizeH="0" baseline="0" noProof="0">
                  <a:ln>
                    <a:noFill/>
                  </a:ln>
                  <a:solidFill>
                    <a:srgbClr val="000000"/>
                  </a:solidFill>
                  <a:effectLst/>
                  <a:uLnTx/>
                  <a:uFillTx/>
                  <a:latin typeface="Georgia"/>
                  <a:ea typeface="+mn-ea"/>
                  <a:cs typeface="+mn-cs"/>
                </a:rPr>
                <a:t>Empathic</a:t>
              </a:r>
            </a:p>
          </p:txBody>
        </p:sp>
        <p:sp>
          <p:nvSpPr>
            <p:cNvPr id="88" name="Content Placeholder 5">
              <a:extLst>
                <a:ext uri="{FF2B5EF4-FFF2-40B4-BE49-F238E27FC236}">
                  <a16:creationId xmlns:a16="http://schemas.microsoft.com/office/drawing/2014/main" id="{F6C36F45-10BA-F97C-C9B3-E654C9AC5AA8}"/>
                </a:ext>
              </a:extLst>
            </p:cNvPr>
            <p:cNvSpPr txBox="1">
              <a:spLocks/>
            </p:cNvSpPr>
            <p:nvPr/>
          </p:nvSpPr>
          <p:spPr>
            <a:xfrm>
              <a:off x="1772389" y="5124039"/>
              <a:ext cx="3141584" cy="328231"/>
            </a:xfrm>
            <a:prstGeom prst="rect">
              <a:avLst/>
            </a:prstGeom>
          </p:spPr>
          <p:txBody>
            <a:bodyPr vert="horz" wrap="square" lIns="0" tIns="0" rIns="0" bIns="0" rtlCol="0" anchor="ctr" anchorCtr="0">
              <a:sp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6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1" indent="0" algn="l" defTabSz="1219170" rtl="0" eaLnBrk="1" fontAlgn="auto" latinLnBrk="0" hangingPunct="1">
                <a:lnSpc>
                  <a:spcPct val="100000"/>
                </a:lnSpc>
                <a:spcBef>
                  <a:spcPts val="400"/>
                </a:spcBef>
                <a:spcAft>
                  <a:spcPts val="400"/>
                </a:spcAft>
                <a:buClrTx/>
                <a:buSzTx/>
                <a:buFont typeface="Arial" panose="020B0604020202020204" pitchFamily="34" charset="0"/>
                <a:buNone/>
                <a:tabLst/>
                <a:defRPr/>
              </a:pPr>
              <a:r>
                <a:rPr kumimoji="0" lang="en-US" sz="2133" b="0" i="0" u="none" strike="noStrike" kern="1200" cap="none" spc="0" normalizeH="0" baseline="0" noProof="0" dirty="0">
                  <a:ln>
                    <a:noFill/>
                  </a:ln>
                  <a:solidFill>
                    <a:srgbClr val="000000"/>
                  </a:solidFill>
                  <a:effectLst/>
                  <a:uLnTx/>
                  <a:uFillTx/>
                  <a:latin typeface="Georgia"/>
                  <a:ea typeface="+mn-ea"/>
                  <a:cs typeface="+mn-cs"/>
                </a:rPr>
                <a:t>Collaborative</a:t>
              </a:r>
            </a:p>
          </p:txBody>
        </p:sp>
        <p:cxnSp>
          <p:nvCxnSpPr>
            <p:cNvPr id="89" name="Straight Connector 88">
              <a:extLst>
                <a:ext uri="{FF2B5EF4-FFF2-40B4-BE49-F238E27FC236}">
                  <a16:creationId xmlns:a16="http://schemas.microsoft.com/office/drawing/2014/main" id="{803C7EAE-FF14-DD6C-4B01-8BBD1CE90B83}"/>
                </a:ext>
              </a:extLst>
            </p:cNvPr>
            <p:cNvCxnSpPr>
              <a:cxnSpLocks/>
            </p:cNvCxnSpPr>
            <p:nvPr/>
          </p:nvCxnSpPr>
          <p:spPr>
            <a:xfrm>
              <a:off x="1772389" y="2367225"/>
              <a:ext cx="3141584"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4564F23D-E447-0F98-A6EC-01E2AE8EF900}"/>
                </a:ext>
              </a:extLst>
            </p:cNvPr>
            <p:cNvCxnSpPr>
              <a:cxnSpLocks/>
            </p:cNvCxnSpPr>
            <p:nvPr/>
          </p:nvCxnSpPr>
          <p:spPr>
            <a:xfrm>
              <a:off x="1772389" y="3201776"/>
              <a:ext cx="3141584"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940FFB29-4598-904F-6C8A-9B7DFAAFE19E}"/>
                </a:ext>
              </a:extLst>
            </p:cNvPr>
            <p:cNvCxnSpPr>
              <a:cxnSpLocks/>
            </p:cNvCxnSpPr>
            <p:nvPr/>
          </p:nvCxnSpPr>
          <p:spPr>
            <a:xfrm>
              <a:off x="1772389" y="4036326"/>
              <a:ext cx="3141584"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6DE51485-AA02-7DE7-063C-12F69DEA2E97}"/>
                </a:ext>
              </a:extLst>
            </p:cNvPr>
            <p:cNvCxnSpPr>
              <a:cxnSpLocks/>
            </p:cNvCxnSpPr>
            <p:nvPr/>
          </p:nvCxnSpPr>
          <p:spPr>
            <a:xfrm>
              <a:off x="1772389" y="4870877"/>
              <a:ext cx="3141584"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grpSp>
      <p:sp>
        <p:nvSpPr>
          <p:cNvPr id="7" name="TextBox 6">
            <a:extLst>
              <a:ext uri="{FF2B5EF4-FFF2-40B4-BE49-F238E27FC236}">
                <a16:creationId xmlns:a16="http://schemas.microsoft.com/office/drawing/2014/main" id="{AA6AFE50-4663-3B52-4870-A0AC5C7BAA1D}"/>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dirty="0">
                <a:solidFill>
                  <a:srgbClr val="595959"/>
                </a:solidFill>
              </a:rPr>
              <a:t>GLO2208857</a:t>
            </a:r>
          </a:p>
        </p:txBody>
      </p:sp>
    </p:spTree>
    <p:extLst>
      <p:ext uri="{BB962C8B-B14F-4D97-AF65-F5344CB8AC3E}">
        <p14:creationId xmlns:p14="http://schemas.microsoft.com/office/powerpoint/2010/main" val="1262964096"/>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443809E4-9EDE-260A-AA9F-63D495BE45AC}"/>
              </a:ext>
            </a:extLst>
          </p:cNvPr>
          <p:cNvGraphicFramePr>
            <a:graphicFrameLocks noChangeAspect="1"/>
          </p:cNvGraphicFramePr>
          <p:nvPr>
            <p:custDataLst>
              <p:tags r:id="rId1"/>
            </p:custDataLst>
            <p:extLst>
              <p:ext uri="{D42A27DB-BD31-4B8C-83A1-F6EECF244321}">
                <p14:modId xmlns:p14="http://schemas.microsoft.com/office/powerpoint/2010/main" val="157510006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4" progId="TCLayout.ActiveDocument.1">
                  <p:embed/>
                </p:oleObj>
              </mc:Choice>
              <mc:Fallback>
                <p:oleObj name="think-cell Slide" r:id="rId4" imgW="395" imgH="394" progId="TCLayout.ActiveDocument.1">
                  <p:embed/>
                  <p:pic>
                    <p:nvPicPr>
                      <p:cNvPr id="5" name="think-cell data - do not delete" hidden="1">
                        <a:extLst>
                          <a:ext uri="{FF2B5EF4-FFF2-40B4-BE49-F238E27FC236}">
                            <a16:creationId xmlns:a16="http://schemas.microsoft.com/office/drawing/2014/main" id="{443809E4-9EDE-260A-AA9F-63D495BE45AC}"/>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EB5E401E-ECD9-023A-1622-AE22BAEAB00E}"/>
              </a:ext>
            </a:extLst>
          </p:cNvPr>
          <p:cNvSpPr>
            <a:spLocks noGrp="1"/>
          </p:cNvSpPr>
          <p:nvPr>
            <p:ph type="title"/>
          </p:nvPr>
        </p:nvSpPr>
        <p:spPr/>
        <p:txBody>
          <a:bodyPr vert="horz"/>
          <a:lstStyle/>
          <a:p>
            <a:r>
              <a:rPr lang="en-US" dirty="0"/>
              <a:t>Three steps to integrate effective communication strategies</a:t>
            </a:r>
          </a:p>
        </p:txBody>
      </p:sp>
      <p:sp>
        <p:nvSpPr>
          <p:cNvPr id="7" name="TextBox 6">
            <a:extLst>
              <a:ext uri="{FF2B5EF4-FFF2-40B4-BE49-F238E27FC236}">
                <a16:creationId xmlns:a16="http://schemas.microsoft.com/office/drawing/2014/main" id="{24878EDD-13D8-F6E3-81E9-C3B125BA18F7}"/>
              </a:ext>
            </a:extLst>
          </p:cNvPr>
          <p:cNvSpPr txBox="1"/>
          <p:nvPr/>
        </p:nvSpPr>
        <p:spPr>
          <a:xfrm>
            <a:off x="707500" y="2278888"/>
            <a:ext cx="3439188" cy="3343321"/>
          </a:xfrm>
          <a:prstGeom prst="rect">
            <a:avLst/>
          </a:prstGeom>
          <a:solidFill>
            <a:schemeClr val="bg1"/>
          </a:solidFill>
          <a:effectLst>
            <a:outerShdw blurRad="50800" dist="38100" dir="2700000" algn="tl" rotWithShape="0">
              <a:prstClr val="black">
                <a:alpha val="40000"/>
              </a:prstClr>
            </a:outerShdw>
          </a:effectLst>
        </p:spPr>
        <p:txBody>
          <a:bodyPr wrap="square" lIns="121920" tIns="243840" rIns="121920" bIns="0" rtlCol="0" anchor="t">
            <a:noAutofit/>
          </a:bodyPr>
          <a:lstStyle/>
          <a:p>
            <a:pPr marL="0" marR="0" lvl="0" indent="0" algn="ctr" defTabSz="1625519" rtl="0" eaLnBrk="1" fontAlgn="auto" latinLnBrk="0" hangingPunct="1">
              <a:lnSpc>
                <a:spcPct val="100000"/>
              </a:lnSpc>
              <a:spcBef>
                <a:spcPts val="667"/>
              </a:spcBef>
              <a:spcAft>
                <a:spcPts val="667"/>
              </a:spcAft>
              <a:buClrTx/>
              <a:buSzTx/>
              <a:buFontTx/>
              <a:buNone/>
              <a:tabLst/>
              <a:defRPr/>
            </a:pPr>
            <a:endParaRPr kumimoji="0" lang="en-US" sz="2667" b="0" i="0" u="none" strike="noStrike" kern="1200" cap="none" spc="0" normalizeH="0" baseline="0" noProof="0">
              <a:ln>
                <a:noFill/>
              </a:ln>
              <a:solidFill>
                <a:srgbClr val="009CDE"/>
              </a:solidFill>
              <a:effectLst/>
              <a:uLnTx/>
              <a:uFillTx/>
              <a:latin typeface="Georgia"/>
              <a:ea typeface="+mn-ea"/>
              <a:cs typeface="+mn-cs"/>
            </a:endParaRPr>
          </a:p>
        </p:txBody>
      </p:sp>
      <p:sp>
        <p:nvSpPr>
          <p:cNvPr id="8" name="TextBox 7">
            <a:extLst>
              <a:ext uri="{FF2B5EF4-FFF2-40B4-BE49-F238E27FC236}">
                <a16:creationId xmlns:a16="http://schemas.microsoft.com/office/drawing/2014/main" id="{52875CB6-71ED-3E7E-A926-23AF26C403CF}"/>
              </a:ext>
            </a:extLst>
          </p:cNvPr>
          <p:cNvSpPr txBox="1"/>
          <p:nvPr/>
        </p:nvSpPr>
        <p:spPr>
          <a:xfrm>
            <a:off x="4281367" y="2278888"/>
            <a:ext cx="3439188" cy="3343321"/>
          </a:xfrm>
          <a:prstGeom prst="rect">
            <a:avLst/>
          </a:prstGeom>
          <a:solidFill>
            <a:schemeClr val="bg1"/>
          </a:solidFill>
          <a:effectLst>
            <a:outerShdw blurRad="50800" dist="38100" dir="2700000" algn="tl" rotWithShape="0">
              <a:prstClr val="black">
                <a:alpha val="40000"/>
              </a:prstClr>
            </a:outerShdw>
          </a:effectLst>
        </p:spPr>
        <p:txBody>
          <a:bodyPr wrap="square" lIns="121920" tIns="243840" rIns="121920" bIns="0" rtlCol="0" anchor="t">
            <a:noAutofit/>
          </a:bodyPr>
          <a:lstStyle/>
          <a:p>
            <a:pPr marL="0" marR="0" lvl="0" indent="0" algn="ctr" defTabSz="1625519" rtl="0" eaLnBrk="1" fontAlgn="auto" latinLnBrk="0" hangingPunct="1">
              <a:lnSpc>
                <a:spcPct val="100000"/>
              </a:lnSpc>
              <a:spcBef>
                <a:spcPts val="667"/>
              </a:spcBef>
              <a:spcAft>
                <a:spcPts val="667"/>
              </a:spcAft>
              <a:buClrTx/>
              <a:buSzTx/>
              <a:buFontTx/>
              <a:buNone/>
              <a:tabLst/>
              <a:defRPr/>
            </a:pPr>
            <a:endParaRPr kumimoji="0" lang="en-US" sz="2667" b="0" i="0" u="none" strike="noStrike" kern="1200" cap="none" spc="0" normalizeH="0" baseline="0" noProof="0">
              <a:ln>
                <a:noFill/>
              </a:ln>
              <a:solidFill>
                <a:srgbClr val="009CDE"/>
              </a:solidFill>
              <a:effectLst/>
              <a:uLnTx/>
              <a:uFillTx/>
              <a:latin typeface="Georgia"/>
              <a:ea typeface="Arial" panose="020B0604020202020204" pitchFamily="34" charset="0"/>
              <a:cs typeface="Calibri" panose="020F0502020204030204" pitchFamily="34" charset="0"/>
              <a:sym typeface="Calibri" panose="020F0502020204030204" pitchFamily="34" charset="0"/>
            </a:endParaRPr>
          </a:p>
        </p:txBody>
      </p:sp>
      <p:sp>
        <p:nvSpPr>
          <p:cNvPr id="9" name="TextBox 8">
            <a:extLst>
              <a:ext uri="{FF2B5EF4-FFF2-40B4-BE49-F238E27FC236}">
                <a16:creationId xmlns:a16="http://schemas.microsoft.com/office/drawing/2014/main" id="{7B853E24-C706-F7E1-BBB1-1FED4F9F9861}"/>
              </a:ext>
            </a:extLst>
          </p:cNvPr>
          <p:cNvSpPr txBox="1"/>
          <p:nvPr/>
        </p:nvSpPr>
        <p:spPr>
          <a:xfrm>
            <a:off x="7898113" y="2278888"/>
            <a:ext cx="3433885" cy="3343321"/>
          </a:xfrm>
          <a:prstGeom prst="rect">
            <a:avLst/>
          </a:prstGeom>
          <a:solidFill>
            <a:schemeClr val="bg1"/>
          </a:solidFill>
          <a:effectLst>
            <a:outerShdw blurRad="50800" dist="38100" dir="2700000" algn="tl" rotWithShape="0">
              <a:prstClr val="black">
                <a:alpha val="40000"/>
              </a:prstClr>
            </a:outerShdw>
          </a:effectLst>
        </p:spPr>
        <p:txBody>
          <a:bodyPr wrap="square" lIns="121920" tIns="243840" rIns="121920" bIns="0" rtlCol="0" anchor="t">
            <a:noAutofit/>
          </a:bodyPr>
          <a:lstStyle/>
          <a:p>
            <a:pPr marL="0" marR="0" lvl="0" indent="0" algn="ctr" defTabSz="1625519" rtl="0" eaLnBrk="1" fontAlgn="auto" latinLnBrk="0" hangingPunct="1">
              <a:lnSpc>
                <a:spcPct val="100000"/>
              </a:lnSpc>
              <a:spcBef>
                <a:spcPts val="667"/>
              </a:spcBef>
              <a:spcAft>
                <a:spcPts val="667"/>
              </a:spcAft>
              <a:buClrTx/>
              <a:buSzTx/>
              <a:buFontTx/>
              <a:buNone/>
              <a:tabLst/>
              <a:defRPr/>
            </a:pPr>
            <a:endParaRPr kumimoji="0" lang="en-US" sz="2667" b="0" i="0" u="none" strike="noStrike" kern="1200" cap="none" spc="0" normalizeH="0" baseline="0" noProof="0">
              <a:ln>
                <a:noFill/>
              </a:ln>
              <a:solidFill>
                <a:srgbClr val="009CDE"/>
              </a:solidFill>
              <a:effectLst/>
              <a:uLnTx/>
              <a:uFillTx/>
              <a:latin typeface="Georgia"/>
              <a:ea typeface="+mn-ea"/>
              <a:cs typeface="Calibri" panose="020F0502020204030204" pitchFamily="34" charset="0"/>
              <a:sym typeface="Calibri" panose="020F0502020204030204" pitchFamily="34" charset="0"/>
            </a:endParaRPr>
          </a:p>
        </p:txBody>
      </p:sp>
      <p:sp>
        <p:nvSpPr>
          <p:cNvPr id="10" name="Arrow: Chevron 3">
            <a:extLst>
              <a:ext uri="{FF2B5EF4-FFF2-40B4-BE49-F238E27FC236}">
                <a16:creationId xmlns:a16="http://schemas.microsoft.com/office/drawing/2014/main" id="{31DB81E0-E2A6-5B54-2CED-5032610CBE64}"/>
              </a:ext>
            </a:extLst>
          </p:cNvPr>
          <p:cNvSpPr/>
          <p:nvPr/>
        </p:nvSpPr>
        <p:spPr>
          <a:xfrm>
            <a:off x="669925" y="1460500"/>
            <a:ext cx="3711814" cy="833935"/>
          </a:xfrm>
          <a:custGeom>
            <a:avLst/>
            <a:gdLst>
              <a:gd name="connsiteX0" fmla="*/ 0 w 2832360"/>
              <a:gd name="connsiteY0" fmla="*/ 0 h 565646"/>
              <a:gd name="connsiteX1" fmla="*/ 2656693 w 2832360"/>
              <a:gd name="connsiteY1" fmla="*/ 0 h 565646"/>
              <a:gd name="connsiteX2" fmla="*/ 2832360 w 2832360"/>
              <a:gd name="connsiteY2" fmla="*/ 282823 h 565646"/>
              <a:gd name="connsiteX3" fmla="*/ 2656693 w 2832360"/>
              <a:gd name="connsiteY3" fmla="*/ 565646 h 565646"/>
              <a:gd name="connsiteX4" fmla="*/ 0 w 2832360"/>
              <a:gd name="connsiteY4" fmla="*/ 565646 h 565646"/>
              <a:gd name="connsiteX5" fmla="*/ 175667 w 2832360"/>
              <a:gd name="connsiteY5" fmla="*/ 282823 h 565646"/>
              <a:gd name="connsiteX6" fmla="*/ 0 w 2832360"/>
              <a:gd name="connsiteY6" fmla="*/ 0 h 565646"/>
              <a:gd name="connsiteX0" fmla="*/ 0 w 2832360"/>
              <a:gd name="connsiteY0" fmla="*/ 0 h 565646"/>
              <a:gd name="connsiteX1" fmla="*/ 2656693 w 2832360"/>
              <a:gd name="connsiteY1" fmla="*/ 0 h 565646"/>
              <a:gd name="connsiteX2" fmla="*/ 2832360 w 2832360"/>
              <a:gd name="connsiteY2" fmla="*/ 282823 h 565646"/>
              <a:gd name="connsiteX3" fmla="*/ 2656693 w 2832360"/>
              <a:gd name="connsiteY3" fmla="*/ 565646 h 565646"/>
              <a:gd name="connsiteX4" fmla="*/ 0 w 2832360"/>
              <a:gd name="connsiteY4" fmla="*/ 565646 h 565646"/>
              <a:gd name="connsiteX5" fmla="*/ 0 w 2832360"/>
              <a:gd name="connsiteY5" fmla="*/ 0 h 565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32360" h="565646">
                <a:moveTo>
                  <a:pt x="0" y="0"/>
                </a:moveTo>
                <a:lnTo>
                  <a:pt x="2656693" y="0"/>
                </a:lnTo>
                <a:lnTo>
                  <a:pt x="2832360" y="282823"/>
                </a:lnTo>
                <a:lnTo>
                  <a:pt x="2656693" y="565646"/>
                </a:lnTo>
                <a:lnTo>
                  <a:pt x="0" y="565646"/>
                </a:lnTo>
                <a:lnTo>
                  <a:pt x="0" y="0"/>
                </a:lnTo>
                <a:close/>
              </a:path>
            </a:pathLst>
          </a:custGeom>
          <a:gradFill flip="none" rotWithShape="1">
            <a:gsLst>
              <a:gs pos="0">
                <a:schemeClr val="accent3"/>
              </a:gs>
              <a:gs pos="100000">
                <a:schemeClr val="accent2"/>
              </a:gs>
            </a:gsLst>
            <a:lin ang="0" scaled="1"/>
            <a:tileRect/>
          </a:gradFill>
          <a:ln>
            <a:noFill/>
          </a:ln>
        </p:spPr>
        <p:txBody>
          <a:bodyPr lIns="0" tIns="0" rIns="0" bIns="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endParaRPr kumimoji="0" lang="en-US" sz="2667"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11" name="Arrow: Chevron 56">
            <a:extLst>
              <a:ext uri="{FF2B5EF4-FFF2-40B4-BE49-F238E27FC236}">
                <a16:creationId xmlns:a16="http://schemas.microsoft.com/office/drawing/2014/main" id="{271FB780-DC1A-3DEB-E8FF-65ECF8A4739D}"/>
              </a:ext>
            </a:extLst>
          </p:cNvPr>
          <p:cNvSpPr/>
          <p:nvPr/>
        </p:nvSpPr>
        <p:spPr>
          <a:xfrm>
            <a:off x="4281368" y="1460500"/>
            <a:ext cx="3711814" cy="833935"/>
          </a:xfrm>
          <a:prstGeom prst="chevron">
            <a:avLst>
              <a:gd name="adj" fmla="val 31056"/>
            </a:avLst>
          </a:prstGeom>
          <a:gradFill flip="none" rotWithShape="1">
            <a:gsLst>
              <a:gs pos="0">
                <a:schemeClr val="accent3"/>
              </a:gs>
              <a:gs pos="100000">
                <a:schemeClr val="accent2"/>
              </a:gs>
            </a:gsLst>
            <a:lin ang="0" scaled="1"/>
            <a:tileRect/>
          </a:gradFill>
          <a:ln>
            <a:noFill/>
          </a:ln>
        </p:spPr>
        <p:txBody>
          <a:bodyPr lIns="0" tIns="0" rIns="0" bIns="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endParaRPr kumimoji="0" lang="en-US" sz="2667"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12" name="Arrow: Chevron 57">
            <a:extLst>
              <a:ext uri="{FF2B5EF4-FFF2-40B4-BE49-F238E27FC236}">
                <a16:creationId xmlns:a16="http://schemas.microsoft.com/office/drawing/2014/main" id="{F394A7C6-C019-7E46-20E3-C66B108EBBCC}"/>
              </a:ext>
            </a:extLst>
          </p:cNvPr>
          <p:cNvSpPr/>
          <p:nvPr/>
        </p:nvSpPr>
        <p:spPr>
          <a:xfrm>
            <a:off x="7892809" y="1460500"/>
            <a:ext cx="3711814" cy="833935"/>
          </a:xfrm>
          <a:prstGeom prst="chevron">
            <a:avLst>
              <a:gd name="adj" fmla="val 31056"/>
            </a:avLst>
          </a:prstGeom>
          <a:gradFill flip="none" rotWithShape="1">
            <a:gsLst>
              <a:gs pos="0">
                <a:schemeClr val="accent3"/>
              </a:gs>
              <a:gs pos="100000">
                <a:schemeClr val="accent2"/>
              </a:gs>
            </a:gsLst>
            <a:lin ang="0" scaled="1"/>
            <a:tileRect/>
          </a:gradFill>
          <a:ln>
            <a:noFill/>
          </a:ln>
        </p:spPr>
        <p:txBody>
          <a:bodyPr lIns="0" tIns="0" rIns="0" bIns="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endParaRPr kumimoji="0" lang="en-US" sz="2667"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13" name="Oval 12">
            <a:extLst>
              <a:ext uri="{FF2B5EF4-FFF2-40B4-BE49-F238E27FC236}">
                <a16:creationId xmlns:a16="http://schemas.microsoft.com/office/drawing/2014/main" id="{79076F49-8B3F-A8AE-BF73-7BB2F7DC9B15}"/>
              </a:ext>
            </a:extLst>
          </p:cNvPr>
          <p:cNvSpPr/>
          <p:nvPr/>
        </p:nvSpPr>
        <p:spPr>
          <a:xfrm>
            <a:off x="2223099" y="1595138"/>
            <a:ext cx="564664" cy="564659"/>
          </a:xfrm>
          <a:prstGeom prst="ellipse">
            <a:avLst/>
          </a:prstGeom>
          <a:solidFill>
            <a:schemeClr val="bg1"/>
          </a:solidFill>
          <a:ln>
            <a:noFill/>
          </a:ln>
        </p:spPr>
        <p:txBody>
          <a:bodyPr lIns="0" tIns="0" rIns="0" bIns="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r>
              <a:rPr kumimoji="0" lang="en-US" sz="3200" b="0" i="0" u="none" strike="noStrike" kern="1200" cap="all" spc="0" normalizeH="0" baseline="0" noProof="0" dirty="0">
                <a:ln>
                  <a:noFill/>
                </a:ln>
                <a:solidFill>
                  <a:srgbClr val="000000"/>
                </a:solidFill>
                <a:effectLst/>
                <a:uLnTx/>
                <a:uFillTx/>
                <a:latin typeface="Calibri"/>
                <a:ea typeface="+mn-ea"/>
                <a:cs typeface="Calibri" panose="020F0502020204030204" pitchFamily="34" charset="0"/>
              </a:rPr>
              <a:t>1</a:t>
            </a:r>
          </a:p>
        </p:txBody>
      </p:sp>
      <p:sp>
        <p:nvSpPr>
          <p:cNvPr id="14" name="Oval 13">
            <a:extLst>
              <a:ext uri="{FF2B5EF4-FFF2-40B4-BE49-F238E27FC236}">
                <a16:creationId xmlns:a16="http://schemas.microsoft.com/office/drawing/2014/main" id="{323D00CB-B917-DB58-0CD6-93CE7078249F}"/>
              </a:ext>
            </a:extLst>
          </p:cNvPr>
          <p:cNvSpPr/>
          <p:nvPr/>
        </p:nvSpPr>
        <p:spPr>
          <a:xfrm>
            <a:off x="5808342" y="1595138"/>
            <a:ext cx="564664" cy="564659"/>
          </a:xfrm>
          <a:prstGeom prst="ellipse">
            <a:avLst/>
          </a:prstGeom>
          <a:solidFill>
            <a:schemeClr val="bg1"/>
          </a:solidFill>
          <a:ln>
            <a:noFill/>
          </a:ln>
        </p:spPr>
        <p:txBody>
          <a:bodyPr lIns="0" tIns="0" rIns="0" bIns="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r>
              <a:rPr kumimoji="0" lang="en-US" sz="3200" b="0" i="0" u="none" strike="noStrike" kern="1200" cap="all" spc="0" normalizeH="0" baseline="0" noProof="0">
                <a:ln>
                  <a:noFill/>
                </a:ln>
                <a:solidFill>
                  <a:srgbClr val="000000"/>
                </a:solidFill>
                <a:effectLst/>
                <a:uLnTx/>
                <a:uFillTx/>
                <a:latin typeface="Calibri"/>
                <a:ea typeface="+mn-ea"/>
                <a:cs typeface="Calibri" panose="020F0502020204030204" pitchFamily="34" charset="0"/>
              </a:rPr>
              <a:t>2</a:t>
            </a:r>
          </a:p>
        </p:txBody>
      </p:sp>
      <p:sp>
        <p:nvSpPr>
          <p:cNvPr id="15" name="Oval 14">
            <a:extLst>
              <a:ext uri="{FF2B5EF4-FFF2-40B4-BE49-F238E27FC236}">
                <a16:creationId xmlns:a16="http://schemas.microsoft.com/office/drawing/2014/main" id="{3F924C1E-D17A-1D45-D251-9D9DB8B283DE}"/>
              </a:ext>
            </a:extLst>
          </p:cNvPr>
          <p:cNvSpPr/>
          <p:nvPr/>
        </p:nvSpPr>
        <p:spPr>
          <a:xfrm>
            <a:off x="9429599" y="1595138"/>
            <a:ext cx="564664" cy="564659"/>
          </a:xfrm>
          <a:prstGeom prst="ellipse">
            <a:avLst/>
          </a:prstGeom>
          <a:solidFill>
            <a:schemeClr val="bg1"/>
          </a:solidFill>
          <a:ln>
            <a:noFill/>
          </a:ln>
        </p:spPr>
        <p:txBody>
          <a:bodyPr lIns="0" tIns="0" rIns="0" bIns="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r>
              <a:rPr kumimoji="0" lang="en-US" sz="3200" b="0" i="0" u="none" strike="noStrike" kern="1200" cap="all" spc="0" normalizeH="0" baseline="0" noProof="0">
                <a:ln>
                  <a:noFill/>
                </a:ln>
                <a:solidFill>
                  <a:srgbClr val="000000"/>
                </a:solidFill>
                <a:effectLst/>
                <a:uLnTx/>
                <a:uFillTx/>
                <a:latin typeface="Calibri"/>
                <a:ea typeface="+mn-ea"/>
                <a:cs typeface="Calibri" panose="020F0502020204030204" pitchFamily="34" charset="0"/>
              </a:rPr>
              <a:t>3</a:t>
            </a:r>
          </a:p>
        </p:txBody>
      </p:sp>
      <p:sp>
        <p:nvSpPr>
          <p:cNvPr id="16" name="TextBox 15">
            <a:extLst>
              <a:ext uri="{FF2B5EF4-FFF2-40B4-BE49-F238E27FC236}">
                <a16:creationId xmlns:a16="http://schemas.microsoft.com/office/drawing/2014/main" id="{02A41CFE-DF11-2750-3652-AC64EB1529C3}"/>
              </a:ext>
            </a:extLst>
          </p:cNvPr>
          <p:cNvSpPr txBox="1"/>
          <p:nvPr/>
        </p:nvSpPr>
        <p:spPr>
          <a:xfrm>
            <a:off x="808320" y="2477505"/>
            <a:ext cx="3338367" cy="2487861"/>
          </a:xfrm>
          <a:prstGeom prst="rect">
            <a:avLst/>
          </a:prstGeom>
          <a:noFill/>
        </p:spPr>
        <p:txBody>
          <a:bodyPr wrap="square" rtlCol="0">
            <a:spAutoFit/>
          </a:bodyPr>
          <a:lstStyle/>
          <a:p>
            <a:pPr marL="0" marR="0" lvl="0" indent="0" algn="ctr" defTabSz="1625519" rtl="0" eaLnBrk="1" fontAlgn="auto" latinLnBrk="0" hangingPunct="1">
              <a:lnSpc>
                <a:spcPct val="100000"/>
              </a:lnSpc>
              <a:spcBef>
                <a:spcPts val="667"/>
              </a:spcBef>
              <a:spcAft>
                <a:spcPts val="667"/>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Georgia"/>
                <a:ea typeface="+mn-ea"/>
                <a:cs typeface="+mn-cs"/>
              </a:rPr>
              <a:t>Strategic, open-ended questions to assess adherence</a:t>
            </a:r>
          </a:p>
          <a:p>
            <a:pPr marL="0" marR="0" lvl="0" indent="0" algn="ctr" defTabSz="1625519" rtl="0" eaLnBrk="1" fontAlgn="auto" latinLnBrk="0" hangingPunct="1">
              <a:lnSpc>
                <a:spcPct val="100000"/>
              </a:lnSpc>
              <a:spcBef>
                <a:spcPts val="667"/>
              </a:spcBef>
              <a:spcAft>
                <a:spcPts val="667"/>
              </a:spcAft>
              <a:buClrTx/>
              <a:buSzTx/>
              <a:buFontTx/>
              <a:buNone/>
              <a:tabLst/>
              <a:defRPr/>
            </a:pPr>
            <a:r>
              <a:rPr kumimoji="0" lang="en-US" sz="2400" b="0" i="0" u="none" strike="noStrike" kern="1200" cap="none" spc="0" normalizeH="0" baseline="0" noProof="0" dirty="0">
                <a:ln>
                  <a:noFill/>
                </a:ln>
                <a:solidFill>
                  <a:srgbClr val="009CDE"/>
                </a:solidFill>
                <a:effectLst/>
                <a:uLnTx/>
                <a:uFillTx/>
                <a:latin typeface="Georgia"/>
                <a:ea typeface="+mn-ea"/>
                <a:cs typeface="+mn-cs"/>
              </a:rPr>
              <a:t>(curious, nonjudgmental, patient-focused)</a:t>
            </a:r>
          </a:p>
        </p:txBody>
      </p:sp>
      <p:sp>
        <p:nvSpPr>
          <p:cNvPr id="17" name="TextBox 16">
            <a:extLst>
              <a:ext uri="{FF2B5EF4-FFF2-40B4-BE49-F238E27FC236}">
                <a16:creationId xmlns:a16="http://schemas.microsoft.com/office/drawing/2014/main" id="{A9260FBF-B74B-43E4-0992-9B82E675C606}"/>
              </a:ext>
            </a:extLst>
          </p:cNvPr>
          <p:cNvSpPr txBox="1"/>
          <p:nvPr/>
        </p:nvSpPr>
        <p:spPr>
          <a:xfrm>
            <a:off x="4331778" y="2477504"/>
            <a:ext cx="3338367" cy="1928733"/>
          </a:xfrm>
          <a:prstGeom prst="rect">
            <a:avLst/>
          </a:prstGeom>
          <a:noFill/>
        </p:spPr>
        <p:txBody>
          <a:bodyPr wrap="square" rtlCol="0">
            <a:spAutoFit/>
          </a:bodyPr>
          <a:lstStyle/>
          <a:p>
            <a:pPr marL="0" marR="0" lvl="0" indent="0" algn="ctr" defTabSz="1625519" rtl="0" eaLnBrk="1" fontAlgn="auto" latinLnBrk="0" hangingPunct="1">
              <a:lnSpc>
                <a:spcPct val="100000"/>
              </a:lnSpc>
              <a:spcBef>
                <a:spcPts val="667"/>
              </a:spcBef>
              <a:spcAft>
                <a:spcPts val="667"/>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Georgia"/>
                <a:ea typeface="+mn-ea"/>
                <a:cs typeface="+mn-cs"/>
              </a:rPr>
              <a:t>Empathic response</a:t>
            </a:r>
          </a:p>
          <a:p>
            <a:pPr marL="0" marR="0" lvl="0" indent="0" algn="ctr" defTabSz="1625519" rtl="0" eaLnBrk="1" fontAlgn="auto" latinLnBrk="0" hangingPunct="1">
              <a:lnSpc>
                <a:spcPct val="100000"/>
              </a:lnSpc>
              <a:spcBef>
                <a:spcPts val="667"/>
              </a:spcBef>
              <a:spcAft>
                <a:spcPts val="667"/>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Georgia"/>
                <a:ea typeface="Arial" panose="020B0604020202020204" pitchFamily="34" charset="0"/>
                <a:cs typeface="Calibri" panose="020F0502020204030204" pitchFamily="34" charset="0"/>
                <a:sym typeface="Calibri" panose="020F0502020204030204" pitchFamily="34" charset="0"/>
              </a:rPr>
              <a:t>“You must be feeling _________”</a:t>
            </a:r>
          </a:p>
          <a:p>
            <a:pPr marL="0" marR="0" lvl="0" indent="0" algn="ctr" defTabSz="1625519" rtl="0" eaLnBrk="1" fontAlgn="auto" latinLnBrk="0" hangingPunct="1">
              <a:lnSpc>
                <a:spcPct val="100000"/>
              </a:lnSpc>
              <a:spcBef>
                <a:spcPts val="667"/>
              </a:spcBef>
              <a:spcAft>
                <a:spcPts val="667"/>
              </a:spcAft>
              <a:buClrTx/>
              <a:buSzTx/>
              <a:buFontTx/>
              <a:buNone/>
              <a:tabLst/>
              <a:defRPr/>
            </a:pPr>
            <a:r>
              <a:rPr kumimoji="0" lang="en-US" sz="2400" b="0" i="0" u="none" strike="noStrike" kern="1200" cap="none" spc="0" normalizeH="0" baseline="0" noProof="0" dirty="0">
                <a:ln>
                  <a:noFill/>
                </a:ln>
                <a:solidFill>
                  <a:srgbClr val="009CDE"/>
                </a:solidFill>
                <a:effectLst/>
                <a:uLnTx/>
                <a:uFillTx/>
                <a:latin typeface="Georgia"/>
                <a:ea typeface="Arial" panose="020B0604020202020204" pitchFamily="34" charset="0"/>
                <a:cs typeface="Calibri" panose="020F0502020204030204" pitchFamily="34" charset="0"/>
                <a:sym typeface="Calibri" panose="020F0502020204030204" pitchFamily="34" charset="0"/>
              </a:rPr>
              <a:t>(empathy)</a:t>
            </a:r>
          </a:p>
        </p:txBody>
      </p:sp>
      <p:sp>
        <p:nvSpPr>
          <p:cNvPr id="18" name="TextBox 17">
            <a:extLst>
              <a:ext uri="{FF2B5EF4-FFF2-40B4-BE49-F238E27FC236}">
                <a16:creationId xmlns:a16="http://schemas.microsoft.com/office/drawing/2014/main" id="{B93F21B9-BC0C-916F-ECCC-2BAFD56660A2}"/>
              </a:ext>
            </a:extLst>
          </p:cNvPr>
          <p:cNvSpPr txBox="1"/>
          <p:nvPr/>
        </p:nvSpPr>
        <p:spPr>
          <a:xfrm>
            <a:off x="7948524" y="2477504"/>
            <a:ext cx="3338367" cy="2298065"/>
          </a:xfrm>
          <a:prstGeom prst="rect">
            <a:avLst/>
          </a:prstGeom>
          <a:noFill/>
        </p:spPr>
        <p:txBody>
          <a:bodyPr wrap="square" rtlCol="0">
            <a:spAutoFit/>
          </a:bodyPr>
          <a:lstStyle/>
          <a:p>
            <a:pPr marL="0" marR="0" lvl="0" indent="0" algn="ctr" defTabSz="1625519" rtl="0" eaLnBrk="1" fontAlgn="auto" latinLnBrk="0" hangingPunct="1">
              <a:lnSpc>
                <a:spcPct val="100000"/>
              </a:lnSpc>
              <a:spcBef>
                <a:spcPts val="667"/>
              </a:spcBef>
              <a:spcAft>
                <a:spcPts val="667"/>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Georgia"/>
                <a:ea typeface="+mn-ea"/>
                <a:cs typeface="+mn-cs"/>
              </a:rPr>
              <a:t>Promise of provider-patient partnership</a:t>
            </a:r>
          </a:p>
          <a:p>
            <a:pPr marL="0" marR="0" lvl="0" indent="0" algn="ctr" defTabSz="1625519" rtl="0" eaLnBrk="1" fontAlgn="auto" latinLnBrk="0" hangingPunct="1">
              <a:lnSpc>
                <a:spcPct val="100000"/>
              </a:lnSpc>
              <a:spcBef>
                <a:spcPts val="667"/>
              </a:spcBef>
              <a:spcAft>
                <a:spcPts val="667"/>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sym typeface="Calibri" panose="020F0502020204030204" pitchFamily="34" charset="0"/>
              </a:rPr>
              <a:t>“We can work together on this”</a:t>
            </a:r>
          </a:p>
          <a:p>
            <a:pPr marL="0" marR="0" lvl="0" indent="0" algn="ctr" defTabSz="1625519" rtl="0" eaLnBrk="1" fontAlgn="auto" latinLnBrk="0" hangingPunct="1">
              <a:lnSpc>
                <a:spcPct val="100000"/>
              </a:lnSpc>
              <a:spcBef>
                <a:spcPts val="667"/>
              </a:spcBef>
              <a:spcAft>
                <a:spcPts val="667"/>
              </a:spcAft>
              <a:buClrTx/>
              <a:buSzTx/>
              <a:buFontTx/>
              <a:buNone/>
              <a:tabLst/>
              <a:defRPr/>
            </a:pPr>
            <a:r>
              <a:rPr kumimoji="0" lang="en-US" sz="2400" b="0" i="0" u="none" strike="noStrike" kern="1200" cap="none" spc="0" normalizeH="0" baseline="0" noProof="0" dirty="0">
                <a:ln>
                  <a:noFill/>
                </a:ln>
                <a:solidFill>
                  <a:srgbClr val="009CDE"/>
                </a:solidFill>
                <a:effectLst/>
                <a:uLnTx/>
                <a:uFillTx/>
                <a:latin typeface="Georgia"/>
                <a:ea typeface="+mn-ea"/>
                <a:cs typeface="Calibri" panose="020F0502020204030204" pitchFamily="34" charset="0"/>
                <a:sym typeface="Calibri" panose="020F0502020204030204" pitchFamily="34" charset="0"/>
              </a:rPr>
              <a:t>(collaborative)</a:t>
            </a:r>
          </a:p>
        </p:txBody>
      </p:sp>
      <p:sp>
        <p:nvSpPr>
          <p:cNvPr id="6" name="TextBox 5">
            <a:extLst>
              <a:ext uri="{FF2B5EF4-FFF2-40B4-BE49-F238E27FC236}">
                <a16:creationId xmlns:a16="http://schemas.microsoft.com/office/drawing/2014/main" id="{F812870E-8A82-D8CA-D8AD-F3E4886B76A6}"/>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a:solidFill>
                  <a:srgbClr val="595959"/>
                </a:solidFill>
              </a:rPr>
              <a:t>GLO2208857</a:t>
            </a:r>
            <a:endParaRPr lang="en-US" sz="900" dirty="0">
              <a:solidFill>
                <a:srgbClr val="595959"/>
              </a:solidFill>
            </a:endParaRPr>
          </a:p>
        </p:txBody>
      </p:sp>
    </p:spTree>
    <p:extLst>
      <p:ext uri="{BB962C8B-B14F-4D97-AF65-F5344CB8AC3E}">
        <p14:creationId xmlns:p14="http://schemas.microsoft.com/office/powerpoint/2010/main" val="4231444364"/>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094D97BA-4DFB-5AA0-42C4-D9D0846C66CA}"/>
              </a:ext>
            </a:extLst>
          </p:cNvPr>
          <p:cNvGraphicFramePr>
            <a:graphicFrameLocks noChangeAspect="1"/>
          </p:cNvGraphicFramePr>
          <p:nvPr>
            <p:custDataLst>
              <p:tags r:id="rId1"/>
            </p:custDataLst>
            <p:extLst>
              <p:ext uri="{D42A27DB-BD31-4B8C-83A1-F6EECF244321}">
                <p14:modId xmlns:p14="http://schemas.microsoft.com/office/powerpoint/2010/main" val="43964445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4" progId="TCLayout.ActiveDocument.1">
                  <p:embed/>
                </p:oleObj>
              </mc:Choice>
              <mc:Fallback>
                <p:oleObj name="think-cell Slide" r:id="rId4" imgW="395" imgH="394" progId="TCLayout.ActiveDocument.1">
                  <p:embed/>
                  <p:pic>
                    <p:nvPicPr>
                      <p:cNvPr id="5" name="think-cell data - do not delete" hidden="1">
                        <a:extLst>
                          <a:ext uri="{FF2B5EF4-FFF2-40B4-BE49-F238E27FC236}">
                            <a16:creationId xmlns:a16="http://schemas.microsoft.com/office/drawing/2014/main" id="{094D97BA-4DFB-5AA0-42C4-D9D0846C66CA}"/>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CB12CC57-F5C0-DB42-DAA9-43965EF452EC}"/>
              </a:ext>
            </a:extLst>
          </p:cNvPr>
          <p:cNvSpPr>
            <a:spLocks noGrp="1"/>
          </p:cNvSpPr>
          <p:nvPr>
            <p:ph type="title"/>
          </p:nvPr>
        </p:nvSpPr>
        <p:spPr/>
        <p:txBody>
          <a:bodyPr vert="horz"/>
          <a:lstStyle/>
          <a:p>
            <a:r>
              <a:rPr lang="en-US" dirty="0"/>
              <a:t>Step 1: Assess adherence with open-ended questions</a:t>
            </a:r>
          </a:p>
        </p:txBody>
      </p:sp>
      <p:sp>
        <p:nvSpPr>
          <p:cNvPr id="6" name="TextBox 5">
            <a:extLst>
              <a:ext uri="{FF2B5EF4-FFF2-40B4-BE49-F238E27FC236}">
                <a16:creationId xmlns:a16="http://schemas.microsoft.com/office/drawing/2014/main" id="{3BBAA6A3-8872-46BE-F26B-7BCB411D9EF3}"/>
              </a:ext>
            </a:extLst>
          </p:cNvPr>
          <p:cNvSpPr txBox="1">
            <a:spLocks/>
          </p:cNvSpPr>
          <p:nvPr/>
        </p:nvSpPr>
        <p:spPr>
          <a:xfrm>
            <a:off x="670560" y="1408794"/>
            <a:ext cx="4846320" cy="307777"/>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9CDE"/>
                </a:solidFill>
                <a:effectLst/>
                <a:uLnTx/>
                <a:uFillTx/>
                <a:latin typeface="Georgia"/>
                <a:ea typeface="+mn-ea"/>
                <a:cs typeface="+mn-cs"/>
              </a:rPr>
              <a:t>Examples of what to say</a:t>
            </a:r>
          </a:p>
        </p:txBody>
      </p:sp>
      <p:sp>
        <p:nvSpPr>
          <p:cNvPr id="8" name="Rectangle 7">
            <a:extLst>
              <a:ext uri="{FF2B5EF4-FFF2-40B4-BE49-F238E27FC236}">
                <a16:creationId xmlns:a16="http://schemas.microsoft.com/office/drawing/2014/main" id="{37A5E904-5193-E387-78E5-2869D4394104}"/>
              </a:ext>
            </a:extLst>
          </p:cNvPr>
          <p:cNvSpPr/>
          <p:nvPr/>
        </p:nvSpPr>
        <p:spPr>
          <a:xfrm>
            <a:off x="670560" y="2154478"/>
            <a:ext cx="5260339" cy="3367920"/>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Georgia"/>
              <a:ea typeface="+mn-ea"/>
              <a:cs typeface="+mn-cs"/>
            </a:endParaRPr>
          </a:p>
        </p:txBody>
      </p:sp>
      <p:sp>
        <p:nvSpPr>
          <p:cNvPr id="9" name="TextBox 8">
            <a:extLst>
              <a:ext uri="{FF2B5EF4-FFF2-40B4-BE49-F238E27FC236}">
                <a16:creationId xmlns:a16="http://schemas.microsoft.com/office/drawing/2014/main" id="{2BC1E410-5FF9-D29E-B168-4C82FDACDD37}"/>
              </a:ext>
            </a:extLst>
          </p:cNvPr>
          <p:cNvSpPr txBox="1"/>
          <p:nvPr/>
        </p:nvSpPr>
        <p:spPr>
          <a:xfrm>
            <a:off x="935690" y="3163202"/>
            <a:ext cx="4730078" cy="1631216"/>
          </a:xfrm>
          <a:prstGeom prst="rect">
            <a:avLst/>
          </a:prstGeom>
          <a:noFill/>
        </p:spPr>
        <p:txBody>
          <a:bodyPr wrap="square">
            <a:spAutoFit/>
          </a:bodyPr>
          <a:lstStyle/>
          <a:p>
            <a:pPr marL="0" marR="0" lvl="0" indent="0" algn="ctr" defTabSz="1625519"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Georgia"/>
                <a:ea typeface="+mn-ea"/>
                <a:cs typeface="+mn-cs"/>
              </a:rPr>
              <a:t>“Some of my patients have difficulties taking the medications as they are supposed to be taken. Over the past 2 weeks, how many days do you think you missed a dose of your medication?”</a:t>
            </a:r>
          </a:p>
        </p:txBody>
      </p:sp>
      <p:sp>
        <p:nvSpPr>
          <p:cNvPr id="10" name="Text Placeholder 5">
            <a:extLst>
              <a:ext uri="{FF2B5EF4-FFF2-40B4-BE49-F238E27FC236}">
                <a16:creationId xmlns:a16="http://schemas.microsoft.com/office/drawing/2014/main" id="{7333B98E-FCFA-DDC5-8511-FAAFB9B441E8}"/>
              </a:ext>
            </a:extLst>
          </p:cNvPr>
          <p:cNvSpPr txBox="1">
            <a:spLocks/>
          </p:cNvSpPr>
          <p:nvPr/>
        </p:nvSpPr>
        <p:spPr>
          <a:xfrm>
            <a:off x="1075189" y="2154477"/>
            <a:ext cx="4855709" cy="620334"/>
          </a:xfrm>
          <a:prstGeom prst="rect">
            <a:avLst/>
          </a:prstGeom>
          <a:gradFill flip="none" rotWithShape="1">
            <a:gsLst>
              <a:gs pos="0">
                <a:schemeClr val="accent3"/>
              </a:gs>
              <a:gs pos="100000">
                <a:schemeClr val="accent2"/>
              </a:gs>
            </a:gsLst>
            <a:lin ang="0" scaled="1"/>
            <a:tileRect/>
          </a:gradFill>
          <a:ln>
            <a:noFill/>
          </a:ln>
        </p:spPr>
        <p:txBody>
          <a:bodyPr lIns="0" rIns="548640"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Open</a:t>
            </a:r>
          </a:p>
        </p:txBody>
      </p:sp>
      <p:grpSp>
        <p:nvGrpSpPr>
          <p:cNvPr id="15" name="Group 14">
            <a:extLst>
              <a:ext uri="{FF2B5EF4-FFF2-40B4-BE49-F238E27FC236}">
                <a16:creationId xmlns:a16="http://schemas.microsoft.com/office/drawing/2014/main" id="{687BEAFB-2D93-FC66-7BF1-DC84C9F2CCAE}"/>
              </a:ext>
            </a:extLst>
          </p:cNvPr>
          <p:cNvGrpSpPr/>
          <p:nvPr/>
        </p:nvGrpSpPr>
        <p:grpSpPr>
          <a:xfrm>
            <a:off x="655678" y="1864797"/>
            <a:ext cx="1086877" cy="1086872"/>
            <a:chOff x="669928" y="1594380"/>
            <a:chExt cx="1244028" cy="1244022"/>
          </a:xfrm>
        </p:grpSpPr>
        <p:sp>
          <p:nvSpPr>
            <p:cNvPr id="16" name="Oval 15">
              <a:extLst>
                <a:ext uri="{FF2B5EF4-FFF2-40B4-BE49-F238E27FC236}">
                  <a16:creationId xmlns:a16="http://schemas.microsoft.com/office/drawing/2014/main" id="{6B66208B-9544-C741-035D-6AF77AF947D9}"/>
                </a:ext>
              </a:extLst>
            </p:cNvPr>
            <p:cNvSpPr/>
            <p:nvPr/>
          </p:nvSpPr>
          <p:spPr>
            <a:xfrm>
              <a:off x="669928" y="1594380"/>
              <a:ext cx="1244028" cy="1244022"/>
            </a:xfrm>
            <a:prstGeom prst="ellipse">
              <a:avLst/>
            </a:prstGeom>
            <a:gradFill flip="none" rotWithShape="1">
              <a:gsLst>
                <a:gs pos="0">
                  <a:schemeClr val="accent3"/>
                </a:gs>
                <a:gs pos="100000">
                  <a:schemeClr val="accent2"/>
                </a:gs>
              </a:gsLst>
              <a:lin ang="0" scaled="1"/>
              <a:tileRect/>
            </a:gradFill>
            <a:ln>
              <a:noFill/>
            </a:ln>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7" name="Oval 16">
              <a:extLst>
                <a:ext uri="{FF2B5EF4-FFF2-40B4-BE49-F238E27FC236}">
                  <a16:creationId xmlns:a16="http://schemas.microsoft.com/office/drawing/2014/main" id="{CA5316DC-0F2C-ED62-3775-2C21C89FDEBA}"/>
                </a:ext>
              </a:extLst>
            </p:cNvPr>
            <p:cNvSpPr/>
            <p:nvPr/>
          </p:nvSpPr>
          <p:spPr>
            <a:xfrm>
              <a:off x="827450" y="1751902"/>
              <a:ext cx="928984" cy="928978"/>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grpSp>
          <p:nvGrpSpPr>
            <p:cNvPr id="18" name="Group 17">
              <a:extLst>
                <a:ext uri="{FF2B5EF4-FFF2-40B4-BE49-F238E27FC236}">
                  <a16:creationId xmlns:a16="http://schemas.microsoft.com/office/drawing/2014/main" id="{979C75EA-4659-487C-6D87-C148B6311C16}"/>
                </a:ext>
              </a:extLst>
            </p:cNvPr>
            <p:cNvGrpSpPr/>
            <p:nvPr/>
          </p:nvGrpSpPr>
          <p:grpSpPr>
            <a:xfrm>
              <a:off x="971999" y="1935701"/>
              <a:ext cx="561380" cy="561380"/>
              <a:chOff x="-2169287" y="2924631"/>
              <a:chExt cx="571500" cy="571500"/>
            </a:xfrm>
          </p:grpSpPr>
          <p:sp>
            <p:nvSpPr>
              <p:cNvPr id="19" name="Freeform: Shape 18">
                <a:extLst>
                  <a:ext uri="{FF2B5EF4-FFF2-40B4-BE49-F238E27FC236}">
                    <a16:creationId xmlns:a16="http://schemas.microsoft.com/office/drawing/2014/main" id="{A4469D68-302E-6C8B-E9FD-3AE00EA67DAD}"/>
                  </a:ext>
                </a:extLst>
              </p:cNvPr>
              <p:cNvSpPr/>
              <p:nvPr/>
            </p:nvSpPr>
            <p:spPr>
              <a:xfrm>
                <a:off x="-2010219" y="2924631"/>
                <a:ext cx="412432" cy="571500"/>
              </a:xfrm>
              <a:custGeom>
                <a:avLst/>
                <a:gdLst>
                  <a:gd name="connsiteX0" fmla="*/ 402908 w 412432"/>
                  <a:gd name="connsiteY0" fmla="*/ 0 h 571500"/>
                  <a:gd name="connsiteX1" fmla="*/ 9525 w 412432"/>
                  <a:gd name="connsiteY1" fmla="*/ 0 h 571500"/>
                  <a:gd name="connsiteX2" fmla="*/ 0 w 412432"/>
                  <a:gd name="connsiteY2" fmla="*/ 9525 h 571500"/>
                  <a:gd name="connsiteX3" fmla="*/ 0 w 412432"/>
                  <a:gd name="connsiteY3" fmla="*/ 188595 h 571500"/>
                  <a:gd name="connsiteX4" fmla="*/ 9525 w 412432"/>
                  <a:gd name="connsiteY4" fmla="*/ 198120 h 571500"/>
                  <a:gd name="connsiteX5" fmla="*/ 19050 w 412432"/>
                  <a:gd name="connsiteY5" fmla="*/ 188595 h 571500"/>
                  <a:gd name="connsiteX6" fmla="*/ 19050 w 412432"/>
                  <a:gd name="connsiteY6" fmla="*/ 19050 h 571500"/>
                  <a:gd name="connsiteX7" fmla="*/ 393383 w 412432"/>
                  <a:gd name="connsiteY7" fmla="*/ 19050 h 571500"/>
                  <a:gd name="connsiteX8" fmla="*/ 393383 w 412432"/>
                  <a:gd name="connsiteY8" fmla="*/ 552450 h 571500"/>
                  <a:gd name="connsiteX9" fmla="*/ 19050 w 412432"/>
                  <a:gd name="connsiteY9" fmla="*/ 552450 h 571500"/>
                  <a:gd name="connsiteX10" fmla="*/ 19050 w 412432"/>
                  <a:gd name="connsiteY10" fmla="*/ 351473 h 571500"/>
                  <a:gd name="connsiteX11" fmla="*/ 9525 w 412432"/>
                  <a:gd name="connsiteY11" fmla="*/ 341948 h 571500"/>
                  <a:gd name="connsiteX12" fmla="*/ 0 w 412432"/>
                  <a:gd name="connsiteY12" fmla="*/ 351473 h 571500"/>
                  <a:gd name="connsiteX13" fmla="*/ 0 w 412432"/>
                  <a:gd name="connsiteY13" fmla="*/ 561975 h 571500"/>
                  <a:gd name="connsiteX14" fmla="*/ 9525 w 412432"/>
                  <a:gd name="connsiteY14" fmla="*/ 571500 h 571500"/>
                  <a:gd name="connsiteX15" fmla="*/ 402908 w 412432"/>
                  <a:gd name="connsiteY15" fmla="*/ 571500 h 571500"/>
                  <a:gd name="connsiteX16" fmla="*/ 412433 w 412432"/>
                  <a:gd name="connsiteY16" fmla="*/ 561975 h 571500"/>
                  <a:gd name="connsiteX17" fmla="*/ 412433 w 412432"/>
                  <a:gd name="connsiteY17" fmla="*/ 9525 h 571500"/>
                  <a:gd name="connsiteX18" fmla="*/ 402908 w 412432"/>
                  <a:gd name="connsiteY18" fmla="*/ 0 h 571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2432" h="571500">
                    <a:moveTo>
                      <a:pt x="402908" y="0"/>
                    </a:moveTo>
                    <a:lnTo>
                      <a:pt x="9525" y="0"/>
                    </a:lnTo>
                    <a:cubicBezTo>
                      <a:pt x="3810" y="0"/>
                      <a:pt x="0" y="3810"/>
                      <a:pt x="0" y="9525"/>
                    </a:cubicBezTo>
                    <a:lnTo>
                      <a:pt x="0" y="188595"/>
                    </a:lnTo>
                    <a:cubicBezTo>
                      <a:pt x="0" y="194310"/>
                      <a:pt x="3810" y="198120"/>
                      <a:pt x="9525" y="198120"/>
                    </a:cubicBezTo>
                    <a:cubicBezTo>
                      <a:pt x="15240" y="198120"/>
                      <a:pt x="19050" y="194310"/>
                      <a:pt x="19050" y="188595"/>
                    </a:cubicBezTo>
                    <a:lnTo>
                      <a:pt x="19050" y="19050"/>
                    </a:lnTo>
                    <a:lnTo>
                      <a:pt x="393383" y="19050"/>
                    </a:lnTo>
                    <a:lnTo>
                      <a:pt x="393383" y="552450"/>
                    </a:lnTo>
                    <a:lnTo>
                      <a:pt x="19050" y="552450"/>
                    </a:lnTo>
                    <a:lnTo>
                      <a:pt x="19050" y="351473"/>
                    </a:lnTo>
                    <a:cubicBezTo>
                      <a:pt x="19050" y="345758"/>
                      <a:pt x="15240" y="341948"/>
                      <a:pt x="9525" y="341948"/>
                    </a:cubicBezTo>
                    <a:cubicBezTo>
                      <a:pt x="3810" y="341948"/>
                      <a:pt x="0" y="345758"/>
                      <a:pt x="0" y="351473"/>
                    </a:cubicBezTo>
                    <a:lnTo>
                      <a:pt x="0" y="561975"/>
                    </a:lnTo>
                    <a:cubicBezTo>
                      <a:pt x="0" y="567690"/>
                      <a:pt x="3810" y="571500"/>
                      <a:pt x="9525" y="571500"/>
                    </a:cubicBezTo>
                    <a:lnTo>
                      <a:pt x="402908" y="571500"/>
                    </a:lnTo>
                    <a:cubicBezTo>
                      <a:pt x="408622" y="571500"/>
                      <a:pt x="412433" y="567690"/>
                      <a:pt x="412433" y="561975"/>
                    </a:cubicBezTo>
                    <a:lnTo>
                      <a:pt x="412433" y="9525"/>
                    </a:lnTo>
                    <a:cubicBezTo>
                      <a:pt x="412433" y="3810"/>
                      <a:pt x="408622" y="0"/>
                      <a:pt x="402908" y="0"/>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000" b="0" i="0" u="none" strike="noStrike" kern="1200" cap="none" spc="0" normalizeH="0" baseline="0" noProof="0">
                  <a:ln>
                    <a:noFill/>
                  </a:ln>
                  <a:solidFill>
                    <a:srgbClr val="000000"/>
                  </a:solidFill>
                  <a:effectLst/>
                  <a:uLnTx/>
                  <a:uFillTx/>
                  <a:latin typeface="Calibri"/>
                  <a:ea typeface="+mn-ea"/>
                  <a:cs typeface="+mn-cs"/>
                </a:endParaRPr>
              </a:p>
            </p:txBody>
          </p:sp>
          <p:sp>
            <p:nvSpPr>
              <p:cNvPr id="20" name="Freeform: Shape 19">
                <a:extLst>
                  <a:ext uri="{FF2B5EF4-FFF2-40B4-BE49-F238E27FC236}">
                    <a16:creationId xmlns:a16="http://schemas.microsoft.com/office/drawing/2014/main" id="{A04C2F9E-1B88-67CE-78DD-B6DFFDCA820D}"/>
                  </a:ext>
                </a:extLst>
              </p:cNvPr>
              <p:cNvSpPr/>
              <p:nvPr/>
            </p:nvSpPr>
            <p:spPr>
              <a:xfrm flipH="1">
                <a:off x="-2169287" y="3108572"/>
                <a:ext cx="322897" cy="178008"/>
              </a:xfrm>
              <a:custGeom>
                <a:avLst/>
                <a:gdLst>
                  <a:gd name="connsiteX0" fmla="*/ 225743 w 322897"/>
                  <a:gd name="connsiteY0" fmla="*/ 161816 h 178008"/>
                  <a:gd name="connsiteX1" fmla="*/ 224790 w 322897"/>
                  <a:gd name="connsiteY1" fmla="*/ 175151 h 178008"/>
                  <a:gd name="connsiteX2" fmla="*/ 231458 w 322897"/>
                  <a:gd name="connsiteY2" fmla="*/ 178008 h 178008"/>
                  <a:gd name="connsiteX3" fmla="*/ 238125 w 322897"/>
                  <a:gd name="connsiteY3" fmla="*/ 175151 h 178008"/>
                  <a:gd name="connsiteX4" fmla="*/ 320040 w 322897"/>
                  <a:gd name="connsiteY4" fmla="*/ 98951 h 178008"/>
                  <a:gd name="connsiteX5" fmla="*/ 320040 w 322897"/>
                  <a:gd name="connsiteY5" fmla="*/ 98951 h 178008"/>
                  <a:gd name="connsiteX6" fmla="*/ 321945 w 322897"/>
                  <a:gd name="connsiteY6" fmla="*/ 97046 h 178008"/>
                  <a:gd name="connsiteX7" fmla="*/ 321945 w 322897"/>
                  <a:gd name="connsiteY7" fmla="*/ 96093 h 178008"/>
                  <a:gd name="connsiteX8" fmla="*/ 321945 w 322897"/>
                  <a:gd name="connsiteY8" fmla="*/ 96093 h 178008"/>
                  <a:gd name="connsiteX9" fmla="*/ 322898 w 322897"/>
                  <a:gd name="connsiteY9" fmla="*/ 93236 h 178008"/>
                  <a:gd name="connsiteX10" fmla="*/ 322898 w 322897"/>
                  <a:gd name="connsiteY10" fmla="*/ 92283 h 178008"/>
                  <a:gd name="connsiteX11" fmla="*/ 322898 w 322897"/>
                  <a:gd name="connsiteY11" fmla="*/ 89426 h 178008"/>
                  <a:gd name="connsiteX12" fmla="*/ 322898 w 322897"/>
                  <a:gd name="connsiteY12" fmla="*/ 88473 h 178008"/>
                  <a:gd name="connsiteX13" fmla="*/ 321945 w 322897"/>
                  <a:gd name="connsiteY13" fmla="*/ 86568 h 178008"/>
                  <a:gd name="connsiteX14" fmla="*/ 321945 w 322897"/>
                  <a:gd name="connsiteY14" fmla="*/ 85616 h 178008"/>
                  <a:gd name="connsiteX15" fmla="*/ 321945 w 322897"/>
                  <a:gd name="connsiteY15" fmla="*/ 85616 h 178008"/>
                  <a:gd name="connsiteX16" fmla="*/ 321945 w 322897"/>
                  <a:gd name="connsiteY16" fmla="*/ 85616 h 178008"/>
                  <a:gd name="connsiteX17" fmla="*/ 232410 w 322897"/>
                  <a:gd name="connsiteY17" fmla="*/ 2748 h 178008"/>
                  <a:gd name="connsiteX18" fmla="*/ 219075 w 322897"/>
                  <a:gd name="connsiteY18" fmla="*/ 3701 h 178008"/>
                  <a:gd name="connsiteX19" fmla="*/ 220028 w 322897"/>
                  <a:gd name="connsiteY19" fmla="*/ 17036 h 178008"/>
                  <a:gd name="connsiteX20" fmla="*/ 291465 w 322897"/>
                  <a:gd name="connsiteY20" fmla="*/ 83711 h 178008"/>
                  <a:gd name="connsiteX21" fmla="*/ 9525 w 322897"/>
                  <a:gd name="connsiteY21" fmla="*/ 83711 h 178008"/>
                  <a:gd name="connsiteX22" fmla="*/ 0 w 322897"/>
                  <a:gd name="connsiteY22" fmla="*/ 93236 h 178008"/>
                  <a:gd name="connsiteX23" fmla="*/ 9525 w 322897"/>
                  <a:gd name="connsiteY23" fmla="*/ 102761 h 178008"/>
                  <a:gd name="connsiteX24" fmla="*/ 289560 w 322897"/>
                  <a:gd name="connsiteY24" fmla="*/ 102761 h 178008"/>
                  <a:gd name="connsiteX25" fmla="*/ 225743 w 322897"/>
                  <a:gd name="connsiteY25" fmla="*/ 161816 h 17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22897" h="178008">
                    <a:moveTo>
                      <a:pt x="225743" y="161816"/>
                    </a:moveTo>
                    <a:cubicBezTo>
                      <a:pt x="221933" y="165626"/>
                      <a:pt x="221933" y="171341"/>
                      <a:pt x="224790" y="175151"/>
                    </a:cubicBezTo>
                    <a:cubicBezTo>
                      <a:pt x="226695" y="177056"/>
                      <a:pt x="229553" y="178008"/>
                      <a:pt x="231458" y="178008"/>
                    </a:cubicBezTo>
                    <a:cubicBezTo>
                      <a:pt x="233363" y="178008"/>
                      <a:pt x="236220" y="177056"/>
                      <a:pt x="238125" y="175151"/>
                    </a:cubicBezTo>
                    <a:lnTo>
                      <a:pt x="320040" y="98951"/>
                    </a:lnTo>
                    <a:cubicBezTo>
                      <a:pt x="320040" y="98951"/>
                      <a:pt x="320040" y="98951"/>
                      <a:pt x="320040" y="98951"/>
                    </a:cubicBezTo>
                    <a:cubicBezTo>
                      <a:pt x="320993" y="97998"/>
                      <a:pt x="320993" y="97998"/>
                      <a:pt x="321945" y="97046"/>
                    </a:cubicBezTo>
                    <a:cubicBezTo>
                      <a:pt x="321945" y="97046"/>
                      <a:pt x="321945" y="97046"/>
                      <a:pt x="321945" y="96093"/>
                    </a:cubicBezTo>
                    <a:cubicBezTo>
                      <a:pt x="321945" y="96093"/>
                      <a:pt x="321945" y="96093"/>
                      <a:pt x="321945" y="96093"/>
                    </a:cubicBezTo>
                    <a:cubicBezTo>
                      <a:pt x="321945" y="95141"/>
                      <a:pt x="322898" y="94188"/>
                      <a:pt x="322898" y="93236"/>
                    </a:cubicBezTo>
                    <a:cubicBezTo>
                      <a:pt x="322898" y="93236"/>
                      <a:pt x="322898" y="93236"/>
                      <a:pt x="322898" y="92283"/>
                    </a:cubicBezTo>
                    <a:cubicBezTo>
                      <a:pt x="322898" y="91331"/>
                      <a:pt x="322898" y="90378"/>
                      <a:pt x="322898" y="89426"/>
                    </a:cubicBezTo>
                    <a:cubicBezTo>
                      <a:pt x="322898" y="89426"/>
                      <a:pt x="322898" y="88473"/>
                      <a:pt x="322898" y="88473"/>
                    </a:cubicBezTo>
                    <a:cubicBezTo>
                      <a:pt x="322898" y="87521"/>
                      <a:pt x="321945" y="86568"/>
                      <a:pt x="321945" y="86568"/>
                    </a:cubicBezTo>
                    <a:cubicBezTo>
                      <a:pt x="321945" y="86568"/>
                      <a:pt x="321945" y="86568"/>
                      <a:pt x="321945" y="85616"/>
                    </a:cubicBezTo>
                    <a:cubicBezTo>
                      <a:pt x="321945" y="85616"/>
                      <a:pt x="321945" y="85616"/>
                      <a:pt x="321945" y="85616"/>
                    </a:cubicBezTo>
                    <a:cubicBezTo>
                      <a:pt x="321945" y="85616"/>
                      <a:pt x="321945" y="85616"/>
                      <a:pt x="321945" y="85616"/>
                    </a:cubicBezTo>
                    <a:lnTo>
                      <a:pt x="232410" y="2748"/>
                    </a:lnTo>
                    <a:cubicBezTo>
                      <a:pt x="228600" y="-1062"/>
                      <a:pt x="222885" y="-1062"/>
                      <a:pt x="219075" y="3701"/>
                    </a:cubicBezTo>
                    <a:cubicBezTo>
                      <a:pt x="215265" y="7511"/>
                      <a:pt x="215265" y="13226"/>
                      <a:pt x="220028" y="17036"/>
                    </a:cubicBezTo>
                    <a:lnTo>
                      <a:pt x="291465" y="83711"/>
                    </a:lnTo>
                    <a:lnTo>
                      <a:pt x="9525" y="83711"/>
                    </a:lnTo>
                    <a:cubicBezTo>
                      <a:pt x="3810" y="83711"/>
                      <a:pt x="0" y="87521"/>
                      <a:pt x="0" y="93236"/>
                    </a:cubicBezTo>
                    <a:cubicBezTo>
                      <a:pt x="0" y="98951"/>
                      <a:pt x="3810" y="102761"/>
                      <a:pt x="9525" y="102761"/>
                    </a:cubicBezTo>
                    <a:lnTo>
                      <a:pt x="289560" y="102761"/>
                    </a:lnTo>
                    <a:lnTo>
                      <a:pt x="225743" y="161816"/>
                    </a:ln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000" b="0" i="0" u="none" strike="noStrike" kern="1200" cap="none" spc="0" normalizeH="0" baseline="0" noProof="0">
                  <a:ln>
                    <a:noFill/>
                  </a:ln>
                  <a:solidFill>
                    <a:srgbClr val="000000"/>
                  </a:solidFill>
                  <a:effectLst/>
                  <a:uLnTx/>
                  <a:uFillTx/>
                  <a:latin typeface="Calibri"/>
                  <a:ea typeface="+mn-ea"/>
                  <a:cs typeface="+mn-cs"/>
                </a:endParaRPr>
              </a:p>
            </p:txBody>
          </p:sp>
        </p:grpSp>
      </p:grpSp>
      <p:sp>
        <p:nvSpPr>
          <p:cNvPr id="26" name="Rectangle 25">
            <a:extLst>
              <a:ext uri="{FF2B5EF4-FFF2-40B4-BE49-F238E27FC236}">
                <a16:creationId xmlns:a16="http://schemas.microsoft.com/office/drawing/2014/main" id="{86FE6AFF-4B45-ED12-477D-DC85B3FB9CB2}"/>
              </a:ext>
            </a:extLst>
          </p:cNvPr>
          <p:cNvSpPr/>
          <p:nvPr/>
        </p:nvSpPr>
        <p:spPr>
          <a:xfrm>
            <a:off x="6354668" y="2154478"/>
            <a:ext cx="5260339" cy="3367920"/>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Georgia"/>
              <a:ea typeface="+mn-ea"/>
              <a:cs typeface="+mn-cs"/>
            </a:endParaRPr>
          </a:p>
        </p:txBody>
      </p:sp>
      <p:sp>
        <p:nvSpPr>
          <p:cNvPr id="27" name="TextBox 26">
            <a:extLst>
              <a:ext uri="{FF2B5EF4-FFF2-40B4-BE49-F238E27FC236}">
                <a16:creationId xmlns:a16="http://schemas.microsoft.com/office/drawing/2014/main" id="{F2A225F6-6735-E5BE-D1C2-F81DA05C1820}"/>
              </a:ext>
            </a:extLst>
          </p:cNvPr>
          <p:cNvSpPr txBox="1"/>
          <p:nvPr/>
        </p:nvSpPr>
        <p:spPr>
          <a:xfrm>
            <a:off x="6619798" y="3163202"/>
            <a:ext cx="4730078" cy="1400383"/>
          </a:xfrm>
          <a:prstGeom prst="rect">
            <a:avLst/>
          </a:prstGeom>
          <a:noFill/>
        </p:spPr>
        <p:txBody>
          <a:bodyPr wrap="square">
            <a:spAutoFit/>
          </a:bodyPr>
          <a:lstStyle/>
          <a:p>
            <a:pPr marL="0" marR="0" lvl="0" indent="0" algn="ctr" defTabSz="1625519" rtl="0" eaLnBrk="1" fontAlgn="auto" latinLnBrk="0" hangingPunct="1">
              <a:lnSpc>
                <a:spcPct val="100000"/>
              </a:lnSpc>
              <a:spcBef>
                <a:spcPts val="0"/>
              </a:spcBef>
              <a:spcAft>
                <a:spcPts val="60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Georgia"/>
                <a:ea typeface="+mn-ea"/>
                <a:cs typeface="+mn-cs"/>
              </a:rPr>
              <a:t>“You are taking your</a:t>
            </a:r>
            <a:br>
              <a:rPr kumimoji="0" lang="en-US" sz="2000" b="0" i="0" u="none" strike="noStrike" kern="1200" cap="none" spc="0" normalizeH="0" baseline="0" noProof="0" dirty="0">
                <a:ln>
                  <a:noFill/>
                </a:ln>
                <a:solidFill>
                  <a:srgbClr val="000000"/>
                </a:solidFill>
                <a:effectLst/>
                <a:uLnTx/>
                <a:uFillTx/>
                <a:latin typeface="Georgia"/>
                <a:ea typeface="+mn-ea"/>
                <a:cs typeface="+mn-cs"/>
              </a:rPr>
            </a:br>
            <a:r>
              <a:rPr kumimoji="0" lang="en-US" sz="2000" b="0" i="0" u="none" strike="noStrike" kern="1200" cap="none" spc="0" normalizeH="0" baseline="0" noProof="0" dirty="0">
                <a:ln>
                  <a:noFill/>
                </a:ln>
                <a:solidFill>
                  <a:srgbClr val="000000"/>
                </a:solidFill>
                <a:effectLst/>
                <a:uLnTx/>
                <a:uFillTx/>
                <a:latin typeface="Georgia"/>
                <a:ea typeface="+mn-ea"/>
                <a:cs typeface="+mn-cs"/>
              </a:rPr>
              <a:t>medications, right?”</a:t>
            </a:r>
          </a:p>
          <a:p>
            <a:pPr marL="0" marR="0" lvl="0" indent="0" algn="ctr" defTabSz="1625519"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Georgia"/>
                <a:ea typeface="+mn-ea"/>
                <a:cs typeface="+mn-cs"/>
              </a:rPr>
              <a:t>“Are you still taking the medicine</a:t>
            </a:r>
            <a:br>
              <a:rPr kumimoji="0" lang="en-US" sz="2000" b="0" i="0" u="none" strike="noStrike" kern="1200" cap="none" spc="0" normalizeH="0" baseline="0" noProof="0" dirty="0">
                <a:ln>
                  <a:noFill/>
                </a:ln>
                <a:solidFill>
                  <a:srgbClr val="000000"/>
                </a:solidFill>
                <a:effectLst/>
                <a:uLnTx/>
                <a:uFillTx/>
                <a:latin typeface="Georgia"/>
                <a:ea typeface="+mn-ea"/>
                <a:cs typeface="+mn-cs"/>
              </a:rPr>
            </a:br>
            <a:r>
              <a:rPr kumimoji="0" lang="en-US" sz="2000" b="0" i="0" u="none" strike="noStrike" kern="1200" cap="none" spc="0" normalizeH="0" baseline="0" noProof="0" dirty="0">
                <a:ln>
                  <a:noFill/>
                </a:ln>
                <a:solidFill>
                  <a:srgbClr val="000000"/>
                </a:solidFill>
                <a:effectLst/>
                <a:uLnTx/>
                <a:uFillTx/>
                <a:latin typeface="Georgia"/>
                <a:ea typeface="+mn-ea"/>
                <a:cs typeface="+mn-cs"/>
              </a:rPr>
              <a:t>I prescribed for you?”</a:t>
            </a:r>
          </a:p>
        </p:txBody>
      </p:sp>
      <p:sp>
        <p:nvSpPr>
          <p:cNvPr id="28" name="Text Placeholder 5">
            <a:extLst>
              <a:ext uri="{FF2B5EF4-FFF2-40B4-BE49-F238E27FC236}">
                <a16:creationId xmlns:a16="http://schemas.microsoft.com/office/drawing/2014/main" id="{F736EECC-4442-EF03-92B8-BEAF08799DAA}"/>
              </a:ext>
            </a:extLst>
          </p:cNvPr>
          <p:cNvSpPr txBox="1">
            <a:spLocks/>
          </p:cNvSpPr>
          <p:nvPr/>
        </p:nvSpPr>
        <p:spPr>
          <a:xfrm>
            <a:off x="6759297" y="2154477"/>
            <a:ext cx="4855709" cy="620334"/>
          </a:xfrm>
          <a:prstGeom prst="rect">
            <a:avLst/>
          </a:prstGeom>
          <a:gradFill flip="none" rotWithShape="1">
            <a:gsLst>
              <a:gs pos="0">
                <a:schemeClr val="accent3"/>
              </a:gs>
              <a:gs pos="100000">
                <a:schemeClr val="accent2"/>
              </a:gs>
            </a:gsLst>
            <a:lin ang="0" scaled="1"/>
            <a:tileRect/>
          </a:gradFill>
          <a:ln>
            <a:noFill/>
          </a:ln>
        </p:spPr>
        <p:txBody>
          <a:bodyPr lIns="121920" rIns="548640"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Closed</a:t>
            </a:r>
          </a:p>
        </p:txBody>
      </p:sp>
      <p:sp>
        <p:nvSpPr>
          <p:cNvPr id="30" name="Oval 29">
            <a:extLst>
              <a:ext uri="{FF2B5EF4-FFF2-40B4-BE49-F238E27FC236}">
                <a16:creationId xmlns:a16="http://schemas.microsoft.com/office/drawing/2014/main" id="{6ED55691-6DA1-F264-CF99-3D4AAC3F1D5D}"/>
              </a:ext>
            </a:extLst>
          </p:cNvPr>
          <p:cNvSpPr/>
          <p:nvPr/>
        </p:nvSpPr>
        <p:spPr>
          <a:xfrm>
            <a:off x="6339786" y="1864797"/>
            <a:ext cx="1086877" cy="1086872"/>
          </a:xfrm>
          <a:prstGeom prst="ellipse">
            <a:avLst/>
          </a:prstGeom>
          <a:gradFill flip="none" rotWithShape="1">
            <a:gsLst>
              <a:gs pos="0">
                <a:schemeClr val="accent3"/>
              </a:gs>
              <a:gs pos="100000">
                <a:schemeClr val="accent2"/>
              </a:gs>
            </a:gsLst>
            <a:lin ang="0" scaled="1"/>
            <a:tileRect/>
          </a:gradFill>
          <a:ln>
            <a:noFill/>
          </a:ln>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31" name="Oval 30">
            <a:extLst>
              <a:ext uri="{FF2B5EF4-FFF2-40B4-BE49-F238E27FC236}">
                <a16:creationId xmlns:a16="http://schemas.microsoft.com/office/drawing/2014/main" id="{8BA31B8E-1525-F8B4-CF2C-F0D327614F48}"/>
              </a:ext>
            </a:extLst>
          </p:cNvPr>
          <p:cNvSpPr/>
          <p:nvPr/>
        </p:nvSpPr>
        <p:spPr>
          <a:xfrm>
            <a:off x="6477409" y="2002420"/>
            <a:ext cx="811631" cy="811626"/>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grpSp>
        <p:nvGrpSpPr>
          <p:cNvPr id="32" name="Group 31">
            <a:extLst>
              <a:ext uri="{FF2B5EF4-FFF2-40B4-BE49-F238E27FC236}">
                <a16:creationId xmlns:a16="http://schemas.microsoft.com/office/drawing/2014/main" id="{552F9861-7D8C-E739-90D5-68DD9CD68C64}"/>
              </a:ext>
            </a:extLst>
          </p:cNvPr>
          <p:cNvGrpSpPr/>
          <p:nvPr/>
        </p:nvGrpSpPr>
        <p:grpSpPr>
          <a:xfrm flipH="1">
            <a:off x="6637992" y="2163001"/>
            <a:ext cx="490464" cy="490464"/>
            <a:chOff x="-2169287" y="2924631"/>
            <a:chExt cx="571500" cy="571500"/>
          </a:xfrm>
        </p:grpSpPr>
        <p:sp>
          <p:nvSpPr>
            <p:cNvPr id="33" name="Freeform: Shape 32">
              <a:extLst>
                <a:ext uri="{FF2B5EF4-FFF2-40B4-BE49-F238E27FC236}">
                  <a16:creationId xmlns:a16="http://schemas.microsoft.com/office/drawing/2014/main" id="{909EB33F-5FB7-9C90-8E9E-8AF39C1B1697}"/>
                </a:ext>
              </a:extLst>
            </p:cNvPr>
            <p:cNvSpPr/>
            <p:nvPr/>
          </p:nvSpPr>
          <p:spPr>
            <a:xfrm>
              <a:off x="-2010219" y="2924631"/>
              <a:ext cx="412432" cy="571500"/>
            </a:xfrm>
            <a:custGeom>
              <a:avLst/>
              <a:gdLst>
                <a:gd name="connsiteX0" fmla="*/ 402908 w 412432"/>
                <a:gd name="connsiteY0" fmla="*/ 0 h 571500"/>
                <a:gd name="connsiteX1" fmla="*/ 9525 w 412432"/>
                <a:gd name="connsiteY1" fmla="*/ 0 h 571500"/>
                <a:gd name="connsiteX2" fmla="*/ 0 w 412432"/>
                <a:gd name="connsiteY2" fmla="*/ 9525 h 571500"/>
                <a:gd name="connsiteX3" fmla="*/ 0 w 412432"/>
                <a:gd name="connsiteY3" fmla="*/ 188595 h 571500"/>
                <a:gd name="connsiteX4" fmla="*/ 9525 w 412432"/>
                <a:gd name="connsiteY4" fmla="*/ 198120 h 571500"/>
                <a:gd name="connsiteX5" fmla="*/ 19050 w 412432"/>
                <a:gd name="connsiteY5" fmla="*/ 188595 h 571500"/>
                <a:gd name="connsiteX6" fmla="*/ 19050 w 412432"/>
                <a:gd name="connsiteY6" fmla="*/ 19050 h 571500"/>
                <a:gd name="connsiteX7" fmla="*/ 393383 w 412432"/>
                <a:gd name="connsiteY7" fmla="*/ 19050 h 571500"/>
                <a:gd name="connsiteX8" fmla="*/ 393383 w 412432"/>
                <a:gd name="connsiteY8" fmla="*/ 552450 h 571500"/>
                <a:gd name="connsiteX9" fmla="*/ 19050 w 412432"/>
                <a:gd name="connsiteY9" fmla="*/ 552450 h 571500"/>
                <a:gd name="connsiteX10" fmla="*/ 19050 w 412432"/>
                <a:gd name="connsiteY10" fmla="*/ 351473 h 571500"/>
                <a:gd name="connsiteX11" fmla="*/ 9525 w 412432"/>
                <a:gd name="connsiteY11" fmla="*/ 341948 h 571500"/>
                <a:gd name="connsiteX12" fmla="*/ 0 w 412432"/>
                <a:gd name="connsiteY12" fmla="*/ 351473 h 571500"/>
                <a:gd name="connsiteX13" fmla="*/ 0 w 412432"/>
                <a:gd name="connsiteY13" fmla="*/ 561975 h 571500"/>
                <a:gd name="connsiteX14" fmla="*/ 9525 w 412432"/>
                <a:gd name="connsiteY14" fmla="*/ 571500 h 571500"/>
                <a:gd name="connsiteX15" fmla="*/ 402908 w 412432"/>
                <a:gd name="connsiteY15" fmla="*/ 571500 h 571500"/>
                <a:gd name="connsiteX16" fmla="*/ 412433 w 412432"/>
                <a:gd name="connsiteY16" fmla="*/ 561975 h 571500"/>
                <a:gd name="connsiteX17" fmla="*/ 412433 w 412432"/>
                <a:gd name="connsiteY17" fmla="*/ 9525 h 571500"/>
                <a:gd name="connsiteX18" fmla="*/ 402908 w 412432"/>
                <a:gd name="connsiteY18" fmla="*/ 0 h 571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2432" h="571500">
                  <a:moveTo>
                    <a:pt x="402908" y="0"/>
                  </a:moveTo>
                  <a:lnTo>
                    <a:pt x="9525" y="0"/>
                  </a:lnTo>
                  <a:cubicBezTo>
                    <a:pt x="3810" y="0"/>
                    <a:pt x="0" y="3810"/>
                    <a:pt x="0" y="9525"/>
                  </a:cubicBezTo>
                  <a:lnTo>
                    <a:pt x="0" y="188595"/>
                  </a:lnTo>
                  <a:cubicBezTo>
                    <a:pt x="0" y="194310"/>
                    <a:pt x="3810" y="198120"/>
                    <a:pt x="9525" y="198120"/>
                  </a:cubicBezTo>
                  <a:cubicBezTo>
                    <a:pt x="15240" y="198120"/>
                    <a:pt x="19050" y="194310"/>
                    <a:pt x="19050" y="188595"/>
                  </a:cubicBezTo>
                  <a:lnTo>
                    <a:pt x="19050" y="19050"/>
                  </a:lnTo>
                  <a:lnTo>
                    <a:pt x="393383" y="19050"/>
                  </a:lnTo>
                  <a:lnTo>
                    <a:pt x="393383" y="552450"/>
                  </a:lnTo>
                  <a:lnTo>
                    <a:pt x="19050" y="552450"/>
                  </a:lnTo>
                  <a:lnTo>
                    <a:pt x="19050" y="351473"/>
                  </a:lnTo>
                  <a:cubicBezTo>
                    <a:pt x="19050" y="345758"/>
                    <a:pt x="15240" y="341948"/>
                    <a:pt x="9525" y="341948"/>
                  </a:cubicBezTo>
                  <a:cubicBezTo>
                    <a:pt x="3810" y="341948"/>
                    <a:pt x="0" y="345758"/>
                    <a:pt x="0" y="351473"/>
                  </a:cubicBezTo>
                  <a:lnTo>
                    <a:pt x="0" y="561975"/>
                  </a:lnTo>
                  <a:cubicBezTo>
                    <a:pt x="0" y="567690"/>
                    <a:pt x="3810" y="571500"/>
                    <a:pt x="9525" y="571500"/>
                  </a:cubicBezTo>
                  <a:lnTo>
                    <a:pt x="402908" y="571500"/>
                  </a:lnTo>
                  <a:cubicBezTo>
                    <a:pt x="408622" y="571500"/>
                    <a:pt x="412433" y="567690"/>
                    <a:pt x="412433" y="561975"/>
                  </a:cubicBezTo>
                  <a:lnTo>
                    <a:pt x="412433" y="9525"/>
                  </a:lnTo>
                  <a:cubicBezTo>
                    <a:pt x="412433" y="3810"/>
                    <a:pt x="408622" y="0"/>
                    <a:pt x="402908" y="0"/>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000" b="0" i="0" u="none" strike="noStrike" kern="1200" cap="none" spc="0" normalizeH="0" baseline="0" noProof="0">
                <a:ln>
                  <a:noFill/>
                </a:ln>
                <a:solidFill>
                  <a:srgbClr val="000000"/>
                </a:solidFill>
                <a:effectLst/>
                <a:uLnTx/>
                <a:uFillTx/>
                <a:latin typeface="Calibri"/>
                <a:ea typeface="+mn-ea"/>
                <a:cs typeface="+mn-cs"/>
              </a:endParaRPr>
            </a:p>
          </p:txBody>
        </p:sp>
        <p:sp>
          <p:nvSpPr>
            <p:cNvPr id="34" name="Freeform: Shape 33">
              <a:extLst>
                <a:ext uri="{FF2B5EF4-FFF2-40B4-BE49-F238E27FC236}">
                  <a16:creationId xmlns:a16="http://schemas.microsoft.com/office/drawing/2014/main" id="{18A5929E-FEEC-56B2-8BE0-4CF33FD7D26C}"/>
                </a:ext>
              </a:extLst>
            </p:cNvPr>
            <p:cNvSpPr/>
            <p:nvPr/>
          </p:nvSpPr>
          <p:spPr>
            <a:xfrm flipH="1">
              <a:off x="-2169287" y="3108572"/>
              <a:ext cx="322897" cy="178008"/>
            </a:xfrm>
            <a:custGeom>
              <a:avLst/>
              <a:gdLst>
                <a:gd name="connsiteX0" fmla="*/ 225743 w 322897"/>
                <a:gd name="connsiteY0" fmla="*/ 161816 h 178008"/>
                <a:gd name="connsiteX1" fmla="*/ 224790 w 322897"/>
                <a:gd name="connsiteY1" fmla="*/ 175151 h 178008"/>
                <a:gd name="connsiteX2" fmla="*/ 231458 w 322897"/>
                <a:gd name="connsiteY2" fmla="*/ 178008 h 178008"/>
                <a:gd name="connsiteX3" fmla="*/ 238125 w 322897"/>
                <a:gd name="connsiteY3" fmla="*/ 175151 h 178008"/>
                <a:gd name="connsiteX4" fmla="*/ 320040 w 322897"/>
                <a:gd name="connsiteY4" fmla="*/ 98951 h 178008"/>
                <a:gd name="connsiteX5" fmla="*/ 320040 w 322897"/>
                <a:gd name="connsiteY5" fmla="*/ 98951 h 178008"/>
                <a:gd name="connsiteX6" fmla="*/ 321945 w 322897"/>
                <a:gd name="connsiteY6" fmla="*/ 97046 h 178008"/>
                <a:gd name="connsiteX7" fmla="*/ 321945 w 322897"/>
                <a:gd name="connsiteY7" fmla="*/ 96093 h 178008"/>
                <a:gd name="connsiteX8" fmla="*/ 321945 w 322897"/>
                <a:gd name="connsiteY8" fmla="*/ 96093 h 178008"/>
                <a:gd name="connsiteX9" fmla="*/ 322898 w 322897"/>
                <a:gd name="connsiteY9" fmla="*/ 93236 h 178008"/>
                <a:gd name="connsiteX10" fmla="*/ 322898 w 322897"/>
                <a:gd name="connsiteY10" fmla="*/ 92283 h 178008"/>
                <a:gd name="connsiteX11" fmla="*/ 322898 w 322897"/>
                <a:gd name="connsiteY11" fmla="*/ 89426 h 178008"/>
                <a:gd name="connsiteX12" fmla="*/ 322898 w 322897"/>
                <a:gd name="connsiteY12" fmla="*/ 88473 h 178008"/>
                <a:gd name="connsiteX13" fmla="*/ 321945 w 322897"/>
                <a:gd name="connsiteY13" fmla="*/ 86568 h 178008"/>
                <a:gd name="connsiteX14" fmla="*/ 321945 w 322897"/>
                <a:gd name="connsiteY14" fmla="*/ 85616 h 178008"/>
                <a:gd name="connsiteX15" fmla="*/ 321945 w 322897"/>
                <a:gd name="connsiteY15" fmla="*/ 85616 h 178008"/>
                <a:gd name="connsiteX16" fmla="*/ 321945 w 322897"/>
                <a:gd name="connsiteY16" fmla="*/ 85616 h 178008"/>
                <a:gd name="connsiteX17" fmla="*/ 232410 w 322897"/>
                <a:gd name="connsiteY17" fmla="*/ 2748 h 178008"/>
                <a:gd name="connsiteX18" fmla="*/ 219075 w 322897"/>
                <a:gd name="connsiteY18" fmla="*/ 3701 h 178008"/>
                <a:gd name="connsiteX19" fmla="*/ 220028 w 322897"/>
                <a:gd name="connsiteY19" fmla="*/ 17036 h 178008"/>
                <a:gd name="connsiteX20" fmla="*/ 291465 w 322897"/>
                <a:gd name="connsiteY20" fmla="*/ 83711 h 178008"/>
                <a:gd name="connsiteX21" fmla="*/ 9525 w 322897"/>
                <a:gd name="connsiteY21" fmla="*/ 83711 h 178008"/>
                <a:gd name="connsiteX22" fmla="*/ 0 w 322897"/>
                <a:gd name="connsiteY22" fmla="*/ 93236 h 178008"/>
                <a:gd name="connsiteX23" fmla="*/ 9525 w 322897"/>
                <a:gd name="connsiteY23" fmla="*/ 102761 h 178008"/>
                <a:gd name="connsiteX24" fmla="*/ 289560 w 322897"/>
                <a:gd name="connsiteY24" fmla="*/ 102761 h 178008"/>
                <a:gd name="connsiteX25" fmla="*/ 225743 w 322897"/>
                <a:gd name="connsiteY25" fmla="*/ 161816 h 17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22897" h="178008">
                  <a:moveTo>
                    <a:pt x="225743" y="161816"/>
                  </a:moveTo>
                  <a:cubicBezTo>
                    <a:pt x="221933" y="165626"/>
                    <a:pt x="221933" y="171341"/>
                    <a:pt x="224790" y="175151"/>
                  </a:cubicBezTo>
                  <a:cubicBezTo>
                    <a:pt x="226695" y="177056"/>
                    <a:pt x="229553" y="178008"/>
                    <a:pt x="231458" y="178008"/>
                  </a:cubicBezTo>
                  <a:cubicBezTo>
                    <a:pt x="233363" y="178008"/>
                    <a:pt x="236220" y="177056"/>
                    <a:pt x="238125" y="175151"/>
                  </a:cubicBezTo>
                  <a:lnTo>
                    <a:pt x="320040" y="98951"/>
                  </a:lnTo>
                  <a:cubicBezTo>
                    <a:pt x="320040" y="98951"/>
                    <a:pt x="320040" y="98951"/>
                    <a:pt x="320040" y="98951"/>
                  </a:cubicBezTo>
                  <a:cubicBezTo>
                    <a:pt x="320993" y="97998"/>
                    <a:pt x="320993" y="97998"/>
                    <a:pt x="321945" y="97046"/>
                  </a:cubicBezTo>
                  <a:cubicBezTo>
                    <a:pt x="321945" y="97046"/>
                    <a:pt x="321945" y="97046"/>
                    <a:pt x="321945" y="96093"/>
                  </a:cubicBezTo>
                  <a:cubicBezTo>
                    <a:pt x="321945" y="96093"/>
                    <a:pt x="321945" y="96093"/>
                    <a:pt x="321945" y="96093"/>
                  </a:cubicBezTo>
                  <a:cubicBezTo>
                    <a:pt x="321945" y="95141"/>
                    <a:pt x="322898" y="94188"/>
                    <a:pt x="322898" y="93236"/>
                  </a:cubicBezTo>
                  <a:cubicBezTo>
                    <a:pt x="322898" y="93236"/>
                    <a:pt x="322898" y="93236"/>
                    <a:pt x="322898" y="92283"/>
                  </a:cubicBezTo>
                  <a:cubicBezTo>
                    <a:pt x="322898" y="91331"/>
                    <a:pt x="322898" y="90378"/>
                    <a:pt x="322898" y="89426"/>
                  </a:cubicBezTo>
                  <a:cubicBezTo>
                    <a:pt x="322898" y="89426"/>
                    <a:pt x="322898" y="88473"/>
                    <a:pt x="322898" y="88473"/>
                  </a:cubicBezTo>
                  <a:cubicBezTo>
                    <a:pt x="322898" y="87521"/>
                    <a:pt x="321945" y="86568"/>
                    <a:pt x="321945" y="86568"/>
                  </a:cubicBezTo>
                  <a:cubicBezTo>
                    <a:pt x="321945" y="86568"/>
                    <a:pt x="321945" y="86568"/>
                    <a:pt x="321945" y="85616"/>
                  </a:cubicBezTo>
                  <a:cubicBezTo>
                    <a:pt x="321945" y="85616"/>
                    <a:pt x="321945" y="85616"/>
                    <a:pt x="321945" y="85616"/>
                  </a:cubicBezTo>
                  <a:cubicBezTo>
                    <a:pt x="321945" y="85616"/>
                    <a:pt x="321945" y="85616"/>
                    <a:pt x="321945" y="85616"/>
                  </a:cubicBezTo>
                  <a:lnTo>
                    <a:pt x="232410" y="2748"/>
                  </a:lnTo>
                  <a:cubicBezTo>
                    <a:pt x="228600" y="-1062"/>
                    <a:pt x="222885" y="-1062"/>
                    <a:pt x="219075" y="3701"/>
                  </a:cubicBezTo>
                  <a:cubicBezTo>
                    <a:pt x="215265" y="7511"/>
                    <a:pt x="215265" y="13226"/>
                    <a:pt x="220028" y="17036"/>
                  </a:cubicBezTo>
                  <a:lnTo>
                    <a:pt x="291465" y="83711"/>
                  </a:lnTo>
                  <a:lnTo>
                    <a:pt x="9525" y="83711"/>
                  </a:lnTo>
                  <a:cubicBezTo>
                    <a:pt x="3810" y="83711"/>
                    <a:pt x="0" y="87521"/>
                    <a:pt x="0" y="93236"/>
                  </a:cubicBezTo>
                  <a:cubicBezTo>
                    <a:pt x="0" y="98951"/>
                    <a:pt x="3810" y="102761"/>
                    <a:pt x="9525" y="102761"/>
                  </a:cubicBezTo>
                  <a:lnTo>
                    <a:pt x="289560" y="102761"/>
                  </a:lnTo>
                  <a:lnTo>
                    <a:pt x="225743" y="161816"/>
                  </a:ln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000" b="0" i="0" u="none" strike="noStrike" kern="1200" cap="none" spc="0" normalizeH="0" baseline="0" noProof="0">
                <a:ln>
                  <a:noFill/>
                </a:ln>
                <a:solidFill>
                  <a:srgbClr val="000000"/>
                </a:solidFill>
                <a:effectLst/>
                <a:uLnTx/>
                <a:uFillTx/>
                <a:latin typeface="Calibri"/>
                <a:ea typeface="+mn-ea"/>
                <a:cs typeface="+mn-cs"/>
              </a:endParaRPr>
            </a:p>
          </p:txBody>
        </p:sp>
      </p:grpSp>
      <p:sp>
        <p:nvSpPr>
          <p:cNvPr id="7" name="TextBox 6">
            <a:extLst>
              <a:ext uri="{FF2B5EF4-FFF2-40B4-BE49-F238E27FC236}">
                <a16:creationId xmlns:a16="http://schemas.microsoft.com/office/drawing/2014/main" id="{39C20915-166D-B9C4-A16D-358A4E568A9C}"/>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a:solidFill>
                  <a:srgbClr val="595959"/>
                </a:solidFill>
              </a:rPr>
              <a:t>GLO2208857</a:t>
            </a:r>
            <a:endParaRPr lang="en-US" sz="900" dirty="0">
              <a:solidFill>
                <a:srgbClr val="595959"/>
              </a:solidFill>
            </a:endParaRPr>
          </a:p>
        </p:txBody>
      </p:sp>
    </p:spTree>
    <p:extLst>
      <p:ext uri="{BB962C8B-B14F-4D97-AF65-F5344CB8AC3E}">
        <p14:creationId xmlns:p14="http://schemas.microsoft.com/office/powerpoint/2010/main" val="943694845"/>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E39DC821-9BD5-6CC7-6A3F-BFA93FA16840}"/>
              </a:ext>
            </a:extLst>
          </p:cNvPr>
          <p:cNvGraphicFramePr>
            <a:graphicFrameLocks noChangeAspect="1"/>
          </p:cNvGraphicFramePr>
          <p:nvPr>
            <p:custDataLst>
              <p:tags r:id="rId1"/>
            </p:custDataLst>
            <p:extLst>
              <p:ext uri="{D42A27DB-BD31-4B8C-83A1-F6EECF244321}">
                <p14:modId xmlns:p14="http://schemas.microsoft.com/office/powerpoint/2010/main" val="286853382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E39DC821-9BD5-6CC7-6A3F-BFA93FA16840}"/>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6" name="Content Placeholder 31">
            <a:extLst>
              <a:ext uri="{FF2B5EF4-FFF2-40B4-BE49-F238E27FC236}">
                <a16:creationId xmlns:a16="http://schemas.microsoft.com/office/drawing/2014/main" id="{62F2568E-E5A9-1B40-4706-7C231DD9DEAE}"/>
              </a:ext>
            </a:extLst>
          </p:cNvPr>
          <p:cNvPicPr>
            <a:picLocks noGrp="1" noChangeAspect="1"/>
          </p:cNvPicPr>
          <p:nvPr>
            <p:ph sz="quarter" idx="14"/>
          </p:nvPr>
        </p:nvPicPr>
        <p:blipFill rotWithShape="1">
          <a:blip r:embed="rId5" cstate="print">
            <a:extLst>
              <a:ext uri="{28A0092B-C50C-407E-A947-70E740481C1C}">
                <a14:useLocalDpi xmlns:a14="http://schemas.microsoft.com/office/drawing/2010/main" val="0"/>
              </a:ext>
            </a:extLst>
          </a:blip>
          <a:srcRect r="7011"/>
          <a:stretch>
            <a:fillRect/>
          </a:stretch>
        </p:blipFill>
        <p:spPr>
          <a:xfrm>
            <a:off x="0" y="0"/>
            <a:ext cx="5783623" cy="6858000"/>
          </a:xfrm>
          <a:custGeom>
            <a:avLst/>
            <a:gdLst>
              <a:gd name="connsiteX0" fmla="*/ 0 w 5119118"/>
              <a:gd name="connsiteY0" fmla="*/ 0 h 6858000"/>
              <a:gd name="connsiteX1" fmla="*/ 5119118 w 5119118"/>
              <a:gd name="connsiteY1" fmla="*/ 0 h 6858000"/>
              <a:gd name="connsiteX2" fmla="*/ 5119118 w 5119118"/>
              <a:gd name="connsiteY2" fmla="*/ 6858000 h 6858000"/>
              <a:gd name="connsiteX3" fmla="*/ 0 w 5119118"/>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5119118" h="6858000">
                <a:moveTo>
                  <a:pt x="0" y="0"/>
                </a:moveTo>
                <a:lnTo>
                  <a:pt x="5119118" y="0"/>
                </a:lnTo>
                <a:lnTo>
                  <a:pt x="5119118" y="6858000"/>
                </a:lnTo>
                <a:lnTo>
                  <a:pt x="0" y="6858000"/>
                </a:lnTo>
                <a:close/>
              </a:path>
            </a:pathLst>
          </a:custGeom>
        </p:spPr>
      </p:pic>
      <p:sp>
        <p:nvSpPr>
          <p:cNvPr id="2" name="Title 1">
            <a:extLst>
              <a:ext uri="{FF2B5EF4-FFF2-40B4-BE49-F238E27FC236}">
                <a16:creationId xmlns:a16="http://schemas.microsoft.com/office/drawing/2014/main" id="{C6AFFF7A-9A8C-9F27-5309-03E621349521}"/>
              </a:ext>
            </a:extLst>
          </p:cNvPr>
          <p:cNvSpPr>
            <a:spLocks noGrp="1"/>
          </p:cNvSpPr>
          <p:nvPr>
            <p:ph type="title"/>
          </p:nvPr>
        </p:nvSpPr>
        <p:spPr>
          <a:xfrm>
            <a:off x="6027620" y="266700"/>
            <a:ext cx="5516679" cy="520701"/>
          </a:xfrm>
        </p:spPr>
        <p:txBody>
          <a:bodyPr vert="horz"/>
          <a:lstStyle/>
          <a:p>
            <a:r>
              <a:rPr lang="en-US" dirty="0"/>
              <a:t>Step 2: Provide </a:t>
            </a:r>
            <a:br>
              <a:rPr lang="en-US" dirty="0"/>
            </a:br>
            <a:r>
              <a:rPr lang="en-US" dirty="0"/>
              <a:t>empathic responses</a:t>
            </a:r>
          </a:p>
        </p:txBody>
      </p:sp>
      <p:grpSp>
        <p:nvGrpSpPr>
          <p:cNvPr id="7" name="Group 6">
            <a:extLst>
              <a:ext uri="{FF2B5EF4-FFF2-40B4-BE49-F238E27FC236}">
                <a16:creationId xmlns:a16="http://schemas.microsoft.com/office/drawing/2014/main" id="{94EE108E-C3A7-5124-0148-E2F0182A98C7}"/>
              </a:ext>
            </a:extLst>
          </p:cNvPr>
          <p:cNvGrpSpPr/>
          <p:nvPr/>
        </p:nvGrpSpPr>
        <p:grpSpPr>
          <a:xfrm>
            <a:off x="5417734" y="1756719"/>
            <a:ext cx="731778" cy="731776"/>
            <a:chOff x="4295012" y="562939"/>
            <a:chExt cx="910808" cy="910806"/>
          </a:xfrm>
        </p:grpSpPr>
        <p:sp>
          <p:nvSpPr>
            <p:cNvPr id="8" name="Oval 7">
              <a:extLst>
                <a:ext uri="{FF2B5EF4-FFF2-40B4-BE49-F238E27FC236}">
                  <a16:creationId xmlns:a16="http://schemas.microsoft.com/office/drawing/2014/main" id="{43056195-D8B7-6983-080D-772FCF57D134}"/>
                </a:ext>
              </a:extLst>
            </p:cNvPr>
            <p:cNvSpPr/>
            <p:nvPr/>
          </p:nvSpPr>
          <p:spPr>
            <a:xfrm>
              <a:off x="4295012" y="562939"/>
              <a:ext cx="910808" cy="910806"/>
            </a:xfrm>
            <a:prstGeom prst="ellipse">
              <a:avLst/>
            </a:prstGeom>
            <a:gradFill flip="none" rotWithShape="1">
              <a:gsLst>
                <a:gs pos="0">
                  <a:schemeClr val="accent3"/>
                </a:gs>
                <a:gs pos="100000">
                  <a:schemeClr val="accent2"/>
                </a:gs>
              </a:gsLst>
              <a:lin ang="0" scaled="1"/>
              <a:tileRect/>
            </a:gradFill>
            <a:ln>
              <a:noFill/>
            </a:ln>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9" name="Oval 8">
              <a:extLst>
                <a:ext uri="{FF2B5EF4-FFF2-40B4-BE49-F238E27FC236}">
                  <a16:creationId xmlns:a16="http://schemas.microsoft.com/office/drawing/2014/main" id="{38936216-CF5E-2097-9622-DBB3AD0F3D57}"/>
                </a:ext>
              </a:extLst>
            </p:cNvPr>
            <p:cNvSpPr/>
            <p:nvPr/>
          </p:nvSpPr>
          <p:spPr>
            <a:xfrm>
              <a:off x="4410340" y="678268"/>
              <a:ext cx="680151" cy="680148"/>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0" name="Freeform: Shape 9">
              <a:extLst>
                <a:ext uri="{FF2B5EF4-FFF2-40B4-BE49-F238E27FC236}">
                  <a16:creationId xmlns:a16="http://schemas.microsoft.com/office/drawing/2014/main" id="{6431AE1C-C906-64CD-55CB-8AF3E8B6E9CE}"/>
                </a:ext>
              </a:extLst>
            </p:cNvPr>
            <p:cNvSpPr/>
            <p:nvPr/>
          </p:nvSpPr>
          <p:spPr>
            <a:xfrm>
              <a:off x="4546015" y="878979"/>
              <a:ext cx="408801" cy="278726"/>
            </a:xfrm>
            <a:custGeom>
              <a:avLst/>
              <a:gdLst>
                <a:gd name="connsiteX0" fmla="*/ 0 w 876300"/>
                <a:gd name="connsiteY0" fmla="*/ 398316 h 597474"/>
                <a:gd name="connsiteX1" fmla="*/ 199158 w 876300"/>
                <a:gd name="connsiteY1" fmla="*/ 597475 h 597474"/>
                <a:gd name="connsiteX2" fmla="*/ 398316 w 876300"/>
                <a:gd name="connsiteY2" fmla="*/ 398316 h 597474"/>
                <a:gd name="connsiteX3" fmla="*/ 203159 w 876300"/>
                <a:gd name="connsiteY3" fmla="*/ 199263 h 597474"/>
                <a:gd name="connsiteX4" fmla="*/ 398316 w 876300"/>
                <a:gd name="connsiteY4" fmla="*/ 119491 h 597474"/>
                <a:gd name="connsiteX5" fmla="*/ 398316 w 876300"/>
                <a:gd name="connsiteY5" fmla="*/ 0 h 597474"/>
                <a:gd name="connsiteX6" fmla="*/ 0 w 876300"/>
                <a:gd name="connsiteY6" fmla="*/ 398316 h 597474"/>
                <a:gd name="connsiteX7" fmla="*/ 876300 w 876300"/>
                <a:gd name="connsiteY7" fmla="*/ 0 h 597474"/>
                <a:gd name="connsiteX8" fmla="*/ 477984 w 876300"/>
                <a:gd name="connsiteY8" fmla="*/ 398316 h 597474"/>
                <a:gd name="connsiteX9" fmla="*/ 677142 w 876300"/>
                <a:gd name="connsiteY9" fmla="*/ 597475 h 597474"/>
                <a:gd name="connsiteX10" fmla="*/ 876300 w 876300"/>
                <a:gd name="connsiteY10" fmla="*/ 398316 h 597474"/>
                <a:gd name="connsiteX11" fmla="*/ 681142 w 876300"/>
                <a:gd name="connsiteY11" fmla="*/ 199263 h 597474"/>
                <a:gd name="connsiteX12" fmla="*/ 876300 w 876300"/>
                <a:gd name="connsiteY12" fmla="*/ 119491 h 597474"/>
                <a:gd name="connsiteX13" fmla="*/ 876300 w 876300"/>
                <a:gd name="connsiteY13" fmla="*/ 0 h 597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76300" h="597474">
                  <a:moveTo>
                    <a:pt x="0" y="398316"/>
                  </a:moveTo>
                  <a:cubicBezTo>
                    <a:pt x="0" y="508311"/>
                    <a:pt x="89164" y="597475"/>
                    <a:pt x="199158" y="597475"/>
                  </a:cubicBezTo>
                  <a:cubicBezTo>
                    <a:pt x="309153" y="597475"/>
                    <a:pt x="398316" y="508311"/>
                    <a:pt x="398316" y="398316"/>
                  </a:cubicBezTo>
                  <a:cubicBezTo>
                    <a:pt x="398316" y="289674"/>
                    <a:pt x="311287" y="201406"/>
                    <a:pt x="203159" y="199263"/>
                  </a:cubicBezTo>
                  <a:cubicBezTo>
                    <a:pt x="253441" y="149952"/>
                    <a:pt x="322307" y="119491"/>
                    <a:pt x="398316" y="119491"/>
                  </a:cubicBezTo>
                  <a:lnTo>
                    <a:pt x="398316" y="0"/>
                  </a:lnTo>
                  <a:cubicBezTo>
                    <a:pt x="178337" y="0"/>
                    <a:pt x="0" y="178337"/>
                    <a:pt x="0" y="398316"/>
                  </a:cubicBezTo>
                  <a:close/>
                  <a:moveTo>
                    <a:pt x="876300" y="0"/>
                  </a:moveTo>
                  <a:cubicBezTo>
                    <a:pt x="656320" y="0"/>
                    <a:pt x="477984" y="178337"/>
                    <a:pt x="477984" y="398316"/>
                  </a:cubicBezTo>
                  <a:cubicBezTo>
                    <a:pt x="477984" y="508311"/>
                    <a:pt x="567157" y="597475"/>
                    <a:pt x="677142" y="597475"/>
                  </a:cubicBezTo>
                  <a:cubicBezTo>
                    <a:pt x="787137" y="597475"/>
                    <a:pt x="876300" y="508311"/>
                    <a:pt x="876300" y="398316"/>
                  </a:cubicBezTo>
                  <a:cubicBezTo>
                    <a:pt x="876300" y="289674"/>
                    <a:pt x="789270" y="201406"/>
                    <a:pt x="681142" y="199263"/>
                  </a:cubicBezTo>
                  <a:cubicBezTo>
                    <a:pt x="731425" y="149952"/>
                    <a:pt x="800300" y="119491"/>
                    <a:pt x="876300" y="119491"/>
                  </a:cubicBezTo>
                  <a:lnTo>
                    <a:pt x="876300" y="0"/>
                  </a:lnTo>
                  <a:close/>
                </a:path>
              </a:pathLst>
            </a:custGeom>
            <a:solidFill>
              <a:schemeClr val="accent3"/>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grpSp>
      <p:cxnSp>
        <p:nvCxnSpPr>
          <p:cNvPr id="12" name="Straight Connector 11">
            <a:extLst>
              <a:ext uri="{FF2B5EF4-FFF2-40B4-BE49-F238E27FC236}">
                <a16:creationId xmlns:a16="http://schemas.microsoft.com/office/drawing/2014/main" id="{4257FF14-C502-0AC3-9B50-0A62F3060E7E}"/>
              </a:ext>
            </a:extLst>
          </p:cNvPr>
          <p:cNvCxnSpPr>
            <a:cxnSpLocks/>
            <a:stCxn id="40" idx="6"/>
            <a:endCxn id="30" idx="6"/>
          </p:cNvCxnSpPr>
          <p:nvPr/>
        </p:nvCxnSpPr>
        <p:spPr>
          <a:xfrm>
            <a:off x="5783944" y="2631988"/>
            <a:ext cx="0" cy="2775751"/>
          </a:xfrm>
          <a:prstGeom prst="line">
            <a:avLst/>
          </a:prstGeom>
          <a:ln w="19050">
            <a:solidFill>
              <a:schemeClr val="accent3"/>
            </a:solidFill>
            <a:prstDash val="solid"/>
          </a:ln>
        </p:spPr>
        <p:style>
          <a:lnRef idx="1">
            <a:schemeClr val="accent1"/>
          </a:lnRef>
          <a:fillRef idx="0">
            <a:schemeClr val="accent1"/>
          </a:fillRef>
          <a:effectRef idx="0">
            <a:schemeClr val="accent1"/>
          </a:effectRef>
          <a:fontRef idx="minor">
            <a:schemeClr val="tx1"/>
          </a:fontRef>
        </p:style>
      </p:cxnSp>
      <p:grpSp>
        <p:nvGrpSpPr>
          <p:cNvPr id="13" name="Google Shape;406;p13">
            <a:extLst>
              <a:ext uri="{FF2B5EF4-FFF2-40B4-BE49-F238E27FC236}">
                <a16:creationId xmlns:a16="http://schemas.microsoft.com/office/drawing/2014/main" id="{339C049A-974F-0894-B6B5-481D94573765}"/>
              </a:ext>
            </a:extLst>
          </p:cNvPr>
          <p:cNvGrpSpPr/>
          <p:nvPr/>
        </p:nvGrpSpPr>
        <p:grpSpPr>
          <a:xfrm>
            <a:off x="5663876" y="2631988"/>
            <a:ext cx="240136" cy="240136"/>
            <a:chOff x="1298921" y="1400640"/>
            <a:chExt cx="824400" cy="824400"/>
          </a:xfrm>
        </p:grpSpPr>
        <p:sp>
          <p:nvSpPr>
            <p:cNvPr id="40" name="Google Shape;407;p13">
              <a:extLst>
                <a:ext uri="{FF2B5EF4-FFF2-40B4-BE49-F238E27FC236}">
                  <a16:creationId xmlns:a16="http://schemas.microsoft.com/office/drawing/2014/main" id="{EE8E4AF1-F833-9B3A-C1BA-932197BBA653}"/>
                </a:ext>
              </a:extLst>
            </p:cNvPr>
            <p:cNvSpPr/>
            <p:nvPr/>
          </p:nvSpPr>
          <p:spPr>
            <a:xfrm rot="-5400000">
              <a:off x="1298921" y="1400640"/>
              <a:ext cx="824400" cy="824400"/>
            </a:xfrm>
            <a:prstGeom prst="ellipse">
              <a:avLst/>
            </a:prstGeom>
            <a:solidFill>
              <a:schemeClr val="accent2">
                <a:alpha val="84313"/>
              </a:schemeClr>
            </a:solidFill>
            <a:ln>
              <a:noFill/>
            </a:ln>
          </p:spPr>
          <p:txBody>
            <a:bodyPr spcFirstLastPara="1" wrap="square" lIns="162533" tIns="81244" rIns="162533" bIns="81244"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400"/>
                <a:buFontTx/>
                <a:buNone/>
                <a:tabLst/>
                <a:defRPr/>
              </a:pPr>
              <a:endParaRPr kumimoji="0" sz="1800" b="0" i="0" u="none" strike="noStrike" kern="1200" cap="none" spc="0" normalizeH="0" baseline="0" noProof="0">
                <a:ln>
                  <a:noFill/>
                </a:ln>
                <a:solidFill>
                  <a:srgbClr val="FFFFFF"/>
                </a:solidFill>
                <a:effectLst/>
                <a:uLnTx/>
                <a:uFillTx/>
                <a:latin typeface="Arial"/>
                <a:ea typeface="Arial"/>
                <a:cs typeface="Arial"/>
                <a:sym typeface="Arial"/>
              </a:endParaRPr>
            </a:p>
          </p:txBody>
        </p:sp>
        <p:sp>
          <p:nvSpPr>
            <p:cNvPr id="41" name="Google Shape;408;p13">
              <a:extLst>
                <a:ext uri="{FF2B5EF4-FFF2-40B4-BE49-F238E27FC236}">
                  <a16:creationId xmlns:a16="http://schemas.microsoft.com/office/drawing/2014/main" id="{EE6D05D4-84E8-26BF-F86A-A4F2EAC58136}"/>
                </a:ext>
              </a:extLst>
            </p:cNvPr>
            <p:cNvSpPr/>
            <p:nvPr/>
          </p:nvSpPr>
          <p:spPr>
            <a:xfrm rot="-5400000">
              <a:off x="1407028" y="1508838"/>
              <a:ext cx="608100" cy="608100"/>
            </a:xfrm>
            <a:prstGeom prst="ellipse">
              <a:avLst/>
            </a:prstGeom>
            <a:solidFill>
              <a:srgbClr val="FFFFFF"/>
            </a:solidFill>
            <a:ln>
              <a:noFill/>
            </a:ln>
            <a:effectLst>
              <a:outerShdw blurRad="76200" dist="63500" dir="2700000" algn="tl" rotWithShape="0">
                <a:srgbClr val="000000">
                  <a:alpha val="40000"/>
                </a:srgbClr>
              </a:outerShdw>
            </a:effectLst>
          </p:spPr>
          <p:txBody>
            <a:bodyPr spcFirstLastPara="1" wrap="square" lIns="0" tIns="0" rIns="0" bIns="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200"/>
                <a:buFontTx/>
                <a:buNone/>
                <a:tabLst/>
                <a:defRPr/>
              </a:pPr>
              <a:endParaRPr kumimoji="0" sz="1800" b="1" i="0" u="none" strike="noStrike" kern="1200" cap="none" spc="0" normalizeH="0" baseline="0" noProof="0">
                <a:ln>
                  <a:noFill/>
                </a:ln>
                <a:solidFill>
                  <a:srgbClr val="007A2F"/>
                </a:solidFill>
                <a:effectLst/>
                <a:uLnTx/>
                <a:uFillTx/>
                <a:latin typeface="Arial"/>
                <a:ea typeface="Arial"/>
                <a:cs typeface="Arial"/>
                <a:sym typeface="Arial"/>
              </a:endParaRPr>
            </a:p>
          </p:txBody>
        </p:sp>
      </p:grpSp>
      <p:grpSp>
        <p:nvGrpSpPr>
          <p:cNvPr id="14" name="Google Shape;406;p13">
            <a:extLst>
              <a:ext uri="{FF2B5EF4-FFF2-40B4-BE49-F238E27FC236}">
                <a16:creationId xmlns:a16="http://schemas.microsoft.com/office/drawing/2014/main" id="{9BE86FEB-4B3C-1779-EF8C-DC097FA6CEF1}"/>
              </a:ext>
            </a:extLst>
          </p:cNvPr>
          <p:cNvGrpSpPr/>
          <p:nvPr/>
        </p:nvGrpSpPr>
        <p:grpSpPr>
          <a:xfrm>
            <a:off x="5663875" y="3234832"/>
            <a:ext cx="240137" cy="240136"/>
            <a:chOff x="1298921" y="1400640"/>
            <a:chExt cx="824400" cy="824400"/>
          </a:xfrm>
        </p:grpSpPr>
        <p:sp>
          <p:nvSpPr>
            <p:cNvPr id="38" name="Google Shape;407;p13">
              <a:extLst>
                <a:ext uri="{FF2B5EF4-FFF2-40B4-BE49-F238E27FC236}">
                  <a16:creationId xmlns:a16="http://schemas.microsoft.com/office/drawing/2014/main" id="{AC6E53D0-829A-FF5A-3947-E1F47DFD9F17}"/>
                </a:ext>
              </a:extLst>
            </p:cNvPr>
            <p:cNvSpPr/>
            <p:nvPr/>
          </p:nvSpPr>
          <p:spPr>
            <a:xfrm rot="-5400000">
              <a:off x="1298921" y="1400640"/>
              <a:ext cx="824400" cy="824400"/>
            </a:xfrm>
            <a:prstGeom prst="ellipse">
              <a:avLst/>
            </a:prstGeom>
            <a:solidFill>
              <a:schemeClr val="accent2">
                <a:alpha val="84313"/>
              </a:schemeClr>
            </a:solidFill>
            <a:ln>
              <a:noFill/>
            </a:ln>
          </p:spPr>
          <p:txBody>
            <a:bodyPr spcFirstLastPara="1" wrap="square" lIns="162533" tIns="81244" rIns="162533" bIns="81244"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400"/>
                <a:buFontTx/>
                <a:buNone/>
                <a:tabLst/>
                <a:defRPr/>
              </a:pPr>
              <a:endParaRPr kumimoji="0" sz="1800" b="0" i="0" u="none" strike="noStrike" kern="1200" cap="none" spc="0" normalizeH="0" baseline="0" noProof="0">
                <a:ln>
                  <a:noFill/>
                </a:ln>
                <a:solidFill>
                  <a:srgbClr val="FFFFFF"/>
                </a:solidFill>
                <a:effectLst/>
                <a:uLnTx/>
                <a:uFillTx/>
                <a:latin typeface="Arial"/>
                <a:ea typeface="Arial"/>
                <a:cs typeface="Arial"/>
                <a:sym typeface="Arial"/>
              </a:endParaRPr>
            </a:p>
          </p:txBody>
        </p:sp>
        <p:sp>
          <p:nvSpPr>
            <p:cNvPr id="39" name="Google Shape;408;p13">
              <a:extLst>
                <a:ext uri="{FF2B5EF4-FFF2-40B4-BE49-F238E27FC236}">
                  <a16:creationId xmlns:a16="http://schemas.microsoft.com/office/drawing/2014/main" id="{C7E47798-F259-7340-6105-F8B68789121E}"/>
                </a:ext>
              </a:extLst>
            </p:cNvPr>
            <p:cNvSpPr/>
            <p:nvPr/>
          </p:nvSpPr>
          <p:spPr>
            <a:xfrm rot="-5400000">
              <a:off x="1407028" y="1508838"/>
              <a:ext cx="608100" cy="608100"/>
            </a:xfrm>
            <a:prstGeom prst="ellipse">
              <a:avLst/>
            </a:prstGeom>
            <a:solidFill>
              <a:srgbClr val="FFFFFF"/>
            </a:solidFill>
            <a:ln>
              <a:noFill/>
            </a:ln>
            <a:effectLst>
              <a:outerShdw blurRad="76200" dist="63500" dir="2700000" algn="tl" rotWithShape="0">
                <a:srgbClr val="000000">
                  <a:alpha val="40000"/>
                </a:srgbClr>
              </a:outerShdw>
            </a:effectLst>
          </p:spPr>
          <p:txBody>
            <a:bodyPr spcFirstLastPara="1" wrap="square" lIns="0" tIns="0" rIns="0" bIns="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200"/>
                <a:buFontTx/>
                <a:buNone/>
                <a:tabLst/>
                <a:defRPr/>
              </a:pPr>
              <a:endParaRPr kumimoji="0" sz="1800" b="1" i="0" u="none" strike="noStrike" kern="1200" cap="none" spc="0" normalizeH="0" baseline="0" noProof="0">
                <a:ln>
                  <a:noFill/>
                </a:ln>
                <a:solidFill>
                  <a:srgbClr val="007A2F"/>
                </a:solidFill>
                <a:effectLst/>
                <a:uLnTx/>
                <a:uFillTx/>
                <a:latin typeface="Arial"/>
                <a:ea typeface="Arial"/>
                <a:cs typeface="Arial"/>
                <a:sym typeface="Arial"/>
              </a:endParaRPr>
            </a:p>
          </p:txBody>
        </p:sp>
      </p:grpSp>
      <p:grpSp>
        <p:nvGrpSpPr>
          <p:cNvPr id="15" name="Google Shape;406;p13">
            <a:extLst>
              <a:ext uri="{FF2B5EF4-FFF2-40B4-BE49-F238E27FC236}">
                <a16:creationId xmlns:a16="http://schemas.microsoft.com/office/drawing/2014/main" id="{9FBBD3B8-D6D5-B785-DDF8-6997D73590AB}"/>
              </a:ext>
            </a:extLst>
          </p:cNvPr>
          <p:cNvGrpSpPr/>
          <p:nvPr/>
        </p:nvGrpSpPr>
        <p:grpSpPr>
          <a:xfrm>
            <a:off x="5663875" y="3795460"/>
            <a:ext cx="240137" cy="245924"/>
            <a:chOff x="1298921" y="1400640"/>
            <a:chExt cx="824400" cy="824400"/>
          </a:xfrm>
        </p:grpSpPr>
        <p:sp>
          <p:nvSpPr>
            <p:cNvPr id="36" name="Google Shape;407;p13">
              <a:extLst>
                <a:ext uri="{FF2B5EF4-FFF2-40B4-BE49-F238E27FC236}">
                  <a16:creationId xmlns:a16="http://schemas.microsoft.com/office/drawing/2014/main" id="{FAD32F14-3FAB-9A70-E867-A922244B038C}"/>
                </a:ext>
              </a:extLst>
            </p:cNvPr>
            <p:cNvSpPr/>
            <p:nvPr/>
          </p:nvSpPr>
          <p:spPr>
            <a:xfrm rot="-5400000">
              <a:off x="1298921" y="1400640"/>
              <a:ext cx="824400" cy="824400"/>
            </a:xfrm>
            <a:prstGeom prst="ellipse">
              <a:avLst/>
            </a:prstGeom>
            <a:solidFill>
              <a:schemeClr val="accent2">
                <a:alpha val="84313"/>
              </a:schemeClr>
            </a:solidFill>
            <a:ln>
              <a:noFill/>
            </a:ln>
          </p:spPr>
          <p:txBody>
            <a:bodyPr spcFirstLastPara="1" wrap="square" lIns="162533" tIns="81244" rIns="162533" bIns="81244"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400"/>
                <a:buFontTx/>
                <a:buNone/>
                <a:tabLst/>
                <a:defRPr/>
              </a:pPr>
              <a:endParaRPr kumimoji="0" sz="1800" b="0" i="0" u="none" strike="noStrike" kern="1200" cap="none" spc="0" normalizeH="0" baseline="0" noProof="0">
                <a:ln>
                  <a:noFill/>
                </a:ln>
                <a:solidFill>
                  <a:srgbClr val="FFFFFF"/>
                </a:solidFill>
                <a:effectLst/>
                <a:uLnTx/>
                <a:uFillTx/>
                <a:latin typeface="Arial"/>
                <a:ea typeface="Arial"/>
                <a:cs typeface="Arial"/>
                <a:sym typeface="Arial"/>
              </a:endParaRPr>
            </a:p>
          </p:txBody>
        </p:sp>
        <p:sp>
          <p:nvSpPr>
            <p:cNvPr id="37" name="Google Shape;408;p13">
              <a:extLst>
                <a:ext uri="{FF2B5EF4-FFF2-40B4-BE49-F238E27FC236}">
                  <a16:creationId xmlns:a16="http://schemas.microsoft.com/office/drawing/2014/main" id="{A28FFE9F-D5A3-6079-82EF-A99128067BB1}"/>
                </a:ext>
              </a:extLst>
            </p:cNvPr>
            <p:cNvSpPr/>
            <p:nvPr/>
          </p:nvSpPr>
          <p:spPr>
            <a:xfrm rot="-5400000">
              <a:off x="1407028" y="1508838"/>
              <a:ext cx="608100" cy="608100"/>
            </a:xfrm>
            <a:prstGeom prst="ellipse">
              <a:avLst/>
            </a:prstGeom>
            <a:solidFill>
              <a:srgbClr val="FFFFFF"/>
            </a:solidFill>
            <a:ln>
              <a:noFill/>
            </a:ln>
            <a:effectLst>
              <a:outerShdw blurRad="76200" dist="63500" dir="2700000" algn="tl" rotWithShape="0">
                <a:srgbClr val="000000">
                  <a:alpha val="40000"/>
                </a:srgbClr>
              </a:outerShdw>
            </a:effectLst>
          </p:spPr>
          <p:txBody>
            <a:bodyPr spcFirstLastPara="1" wrap="square" lIns="0" tIns="0" rIns="0" bIns="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200"/>
                <a:buFontTx/>
                <a:buNone/>
                <a:tabLst/>
                <a:defRPr/>
              </a:pPr>
              <a:endParaRPr kumimoji="0" sz="1800" b="1" i="0" u="none" strike="noStrike" kern="1200" cap="none" spc="0" normalizeH="0" baseline="0" noProof="0">
                <a:ln>
                  <a:noFill/>
                </a:ln>
                <a:solidFill>
                  <a:srgbClr val="007A2F"/>
                </a:solidFill>
                <a:effectLst/>
                <a:uLnTx/>
                <a:uFillTx/>
                <a:latin typeface="Arial"/>
                <a:ea typeface="Arial"/>
                <a:cs typeface="Arial"/>
                <a:sym typeface="Arial"/>
              </a:endParaRPr>
            </a:p>
          </p:txBody>
        </p:sp>
      </p:grpSp>
      <p:grpSp>
        <p:nvGrpSpPr>
          <p:cNvPr id="16" name="Google Shape;406;p13">
            <a:extLst>
              <a:ext uri="{FF2B5EF4-FFF2-40B4-BE49-F238E27FC236}">
                <a16:creationId xmlns:a16="http://schemas.microsoft.com/office/drawing/2014/main" id="{406E257F-D9CB-EC42-9CF1-EBBF79A5F114}"/>
              </a:ext>
            </a:extLst>
          </p:cNvPr>
          <p:cNvGrpSpPr/>
          <p:nvPr/>
        </p:nvGrpSpPr>
        <p:grpSpPr>
          <a:xfrm>
            <a:off x="5663875" y="4334379"/>
            <a:ext cx="240137" cy="240137"/>
            <a:chOff x="1298921" y="1400640"/>
            <a:chExt cx="824400" cy="824400"/>
          </a:xfrm>
        </p:grpSpPr>
        <p:sp>
          <p:nvSpPr>
            <p:cNvPr id="34" name="Google Shape;407;p13">
              <a:extLst>
                <a:ext uri="{FF2B5EF4-FFF2-40B4-BE49-F238E27FC236}">
                  <a16:creationId xmlns:a16="http://schemas.microsoft.com/office/drawing/2014/main" id="{47807302-67C9-B19C-9188-791DFE427BE9}"/>
                </a:ext>
              </a:extLst>
            </p:cNvPr>
            <p:cNvSpPr/>
            <p:nvPr/>
          </p:nvSpPr>
          <p:spPr>
            <a:xfrm rot="-5400000">
              <a:off x="1298921" y="1400640"/>
              <a:ext cx="824400" cy="824400"/>
            </a:xfrm>
            <a:prstGeom prst="ellipse">
              <a:avLst/>
            </a:prstGeom>
            <a:solidFill>
              <a:schemeClr val="accent2">
                <a:alpha val="84313"/>
              </a:schemeClr>
            </a:solidFill>
            <a:ln>
              <a:noFill/>
            </a:ln>
          </p:spPr>
          <p:txBody>
            <a:bodyPr spcFirstLastPara="1" wrap="square" lIns="162533" tIns="81244" rIns="162533" bIns="81244"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400"/>
                <a:buFontTx/>
                <a:buNone/>
                <a:tabLst/>
                <a:defRPr/>
              </a:pPr>
              <a:endParaRPr kumimoji="0" sz="1800" b="0" i="0" u="none" strike="noStrike" kern="1200" cap="none" spc="0" normalizeH="0" baseline="0" noProof="0">
                <a:ln>
                  <a:noFill/>
                </a:ln>
                <a:solidFill>
                  <a:srgbClr val="FFFFFF"/>
                </a:solidFill>
                <a:effectLst/>
                <a:uLnTx/>
                <a:uFillTx/>
                <a:latin typeface="Arial"/>
                <a:ea typeface="Arial"/>
                <a:cs typeface="Arial"/>
                <a:sym typeface="Arial"/>
              </a:endParaRPr>
            </a:p>
          </p:txBody>
        </p:sp>
        <p:sp>
          <p:nvSpPr>
            <p:cNvPr id="35" name="Google Shape;408;p13">
              <a:extLst>
                <a:ext uri="{FF2B5EF4-FFF2-40B4-BE49-F238E27FC236}">
                  <a16:creationId xmlns:a16="http://schemas.microsoft.com/office/drawing/2014/main" id="{A19236DD-CF08-2F18-E4A3-0D47B3C04A38}"/>
                </a:ext>
              </a:extLst>
            </p:cNvPr>
            <p:cNvSpPr/>
            <p:nvPr/>
          </p:nvSpPr>
          <p:spPr>
            <a:xfrm rot="-5400000">
              <a:off x="1407028" y="1508838"/>
              <a:ext cx="608100" cy="608100"/>
            </a:xfrm>
            <a:prstGeom prst="ellipse">
              <a:avLst/>
            </a:prstGeom>
            <a:solidFill>
              <a:srgbClr val="FFFFFF"/>
            </a:solidFill>
            <a:ln>
              <a:noFill/>
            </a:ln>
            <a:effectLst>
              <a:outerShdw blurRad="76200" dist="63500" dir="2700000" algn="tl" rotWithShape="0">
                <a:srgbClr val="000000">
                  <a:alpha val="40000"/>
                </a:srgbClr>
              </a:outerShdw>
            </a:effectLst>
          </p:spPr>
          <p:txBody>
            <a:bodyPr spcFirstLastPara="1" wrap="square" lIns="0" tIns="0" rIns="0" bIns="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200"/>
                <a:buFontTx/>
                <a:buNone/>
                <a:tabLst/>
                <a:defRPr/>
              </a:pPr>
              <a:endParaRPr kumimoji="0" sz="1800" b="1" i="0" u="none" strike="noStrike" kern="1200" cap="none" spc="0" normalizeH="0" baseline="0" noProof="0">
                <a:ln>
                  <a:noFill/>
                </a:ln>
                <a:solidFill>
                  <a:srgbClr val="007A2F"/>
                </a:solidFill>
                <a:effectLst/>
                <a:uLnTx/>
                <a:uFillTx/>
                <a:latin typeface="Arial"/>
                <a:ea typeface="Arial"/>
                <a:cs typeface="Arial"/>
                <a:sym typeface="Arial"/>
              </a:endParaRPr>
            </a:p>
          </p:txBody>
        </p:sp>
      </p:grpSp>
      <p:grpSp>
        <p:nvGrpSpPr>
          <p:cNvPr id="17" name="Google Shape;406;p13">
            <a:extLst>
              <a:ext uri="{FF2B5EF4-FFF2-40B4-BE49-F238E27FC236}">
                <a16:creationId xmlns:a16="http://schemas.microsoft.com/office/drawing/2014/main" id="{0C16A5BA-EDD9-53B4-3095-A14B3D216930}"/>
              </a:ext>
            </a:extLst>
          </p:cNvPr>
          <p:cNvGrpSpPr/>
          <p:nvPr/>
        </p:nvGrpSpPr>
        <p:grpSpPr>
          <a:xfrm>
            <a:off x="5663875" y="4866297"/>
            <a:ext cx="240137" cy="240137"/>
            <a:chOff x="1298921" y="1400640"/>
            <a:chExt cx="824400" cy="824400"/>
          </a:xfrm>
        </p:grpSpPr>
        <p:sp>
          <p:nvSpPr>
            <p:cNvPr id="32" name="Google Shape;407;p13">
              <a:extLst>
                <a:ext uri="{FF2B5EF4-FFF2-40B4-BE49-F238E27FC236}">
                  <a16:creationId xmlns:a16="http://schemas.microsoft.com/office/drawing/2014/main" id="{160005EE-94CD-DAE5-911D-F11BA59CC4AB}"/>
                </a:ext>
              </a:extLst>
            </p:cNvPr>
            <p:cNvSpPr/>
            <p:nvPr/>
          </p:nvSpPr>
          <p:spPr>
            <a:xfrm rot="-5400000">
              <a:off x="1298921" y="1400640"/>
              <a:ext cx="824400" cy="824400"/>
            </a:xfrm>
            <a:prstGeom prst="ellipse">
              <a:avLst/>
            </a:prstGeom>
            <a:solidFill>
              <a:schemeClr val="accent2">
                <a:alpha val="84313"/>
              </a:schemeClr>
            </a:solidFill>
            <a:ln>
              <a:noFill/>
            </a:ln>
          </p:spPr>
          <p:txBody>
            <a:bodyPr spcFirstLastPara="1" wrap="square" lIns="162533" tIns="81244" rIns="162533" bIns="81244"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400"/>
                <a:buFontTx/>
                <a:buNone/>
                <a:tabLst/>
                <a:defRPr/>
              </a:pPr>
              <a:endParaRPr kumimoji="0" sz="1800" b="0" i="0" u="none" strike="noStrike" kern="1200" cap="none" spc="0" normalizeH="0" baseline="0" noProof="0">
                <a:ln>
                  <a:noFill/>
                </a:ln>
                <a:solidFill>
                  <a:srgbClr val="FFFFFF"/>
                </a:solidFill>
                <a:effectLst/>
                <a:uLnTx/>
                <a:uFillTx/>
                <a:latin typeface="Arial"/>
                <a:ea typeface="Arial"/>
                <a:cs typeface="Arial"/>
                <a:sym typeface="Arial"/>
              </a:endParaRPr>
            </a:p>
          </p:txBody>
        </p:sp>
        <p:sp>
          <p:nvSpPr>
            <p:cNvPr id="33" name="Google Shape;408;p13">
              <a:extLst>
                <a:ext uri="{FF2B5EF4-FFF2-40B4-BE49-F238E27FC236}">
                  <a16:creationId xmlns:a16="http://schemas.microsoft.com/office/drawing/2014/main" id="{04284642-0828-BC63-39D1-6B71E57EEB5E}"/>
                </a:ext>
              </a:extLst>
            </p:cNvPr>
            <p:cNvSpPr/>
            <p:nvPr/>
          </p:nvSpPr>
          <p:spPr>
            <a:xfrm rot="-5400000">
              <a:off x="1407028" y="1508838"/>
              <a:ext cx="608100" cy="608100"/>
            </a:xfrm>
            <a:prstGeom prst="ellipse">
              <a:avLst/>
            </a:prstGeom>
            <a:solidFill>
              <a:srgbClr val="FFFFFF"/>
            </a:solidFill>
            <a:ln>
              <a:noFill/>
            </a:ln>
            <a:effectLst>
              <a:outerShdw blurRad="76200" dist="63500" dir="2700000" algn="tl" rotWithShape="0">
                <a:srgbClr val="000000">
                  <a:alpha val="40000"/>
                </a:srgbClr>
              </a:outerShdw>
            </a:effectLst>
          </p:spPr>
          <p:txBody>
            <a:bodyPr spcFirstLastPara="1" wrap="square" lIns="0" tIns="0" rIns="0" bIns="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200"/>
                <a:buFontTx/>
                <a:buNone/>
                <a:tabLst/>
                <a:defRPr/>
              </a:pPr>
              <a:endParaRPr kumimoji="0" sz="1800" b="1" i="0" u="none" strike="noStrike" kern="1200" cap="none" spc="0" normalizeH="0" baseline="0" noProof="0">
                <a:ln>
                  <a:noFill/>
                </a:ln>
                <a:solidFill>
                  <a:srgbClr val="007A2F"/>
                </a:solidFill>
                <a:effectLst/>
                <a:uLnTx/>
                <a:uFillTx/>
                <a:latin typeface="Arial"/>
                <a:ea typeface="Arial"/>
                <a:cs typeface="Arial"/>
                <a:sym typeface="Arial"/>
              </a:endParaRPr>
            </a:p>
          </p:txBody>
        </p:sp>
      </p:grpSp>
      <p:grpSp>
        <p:nvGrpSpPr>
          <p:cNvPr id="18" name="Google Shape;406;p13">
            <a:extLst>
              <a:ext uri="{FF2B5EF4-FFF2-40B4-BE49-F238E27FC236}">
                <a16:creationId xmlns:a16="http://schemas.microsoft.com/office/drawing/2014/main" id="{EDCB4683-82BF-DE32-D443-8C694FF73F23}"/>
              </a:ext>
            </a:extLst>
          </p:cNvPr>
          <p:cNvGrpSpPr/>
          <p:nvPr/>
        </p:nvGrpSpPr>
        <p:grpSpPr>
          <a:xfrm>
            <a:off x="5663876" y="5407739"/>
            <a:ext cx="240136" cy="240136"/>
            <a:chOff x="1298921" y="1400640"/>
            <a:chExt cx="824400" cy="824400"/>
          </a:xfrm>
        </p:grpSpPr>
        <p:sp>
          <p:nvSpPr>
            <p:cNvPr id="30" name="Google Shape;407;p13">
              <a:extLst>
                <a:ext uri="{FF2B5EF4-FFF2-40B4-BE49-F238E27FC236}">
                  <a16:creationId xmlns:a16="http://schemas.microsoft.com/office/drawing/2014/main" id="{3F317CA8-6E80-FBE7-47FE-083652215069}"/>
                </a:ext>
              </a:extLst>
            </p:cNvPr>
            <p:cNvSpPr/>
            <p:nvPr/>
          </p:nvSpPr>
          <p:spPr>
            <a:xfrm rot="-5400000">
              <a:off x="1298921" y="1400640"/>
              <a:ext cx="824400" cy="824400"/>
            </a:xfrm>
            <a:prstGeom prst="ellipse">
              <a:avLst/>
            </a:prstGeom>
            <a:solidFill>
              <a:schemeClr val="accent2">
                <a:alpha val="84313"/>
              </a:schemeClr>
            </a:solidFill>
            <a:ln>
              <a:noFill/>
            </a:ln>
          </p:spPr>
          <p:txBody>
            <a:bodyPr spcFirstLastPara="1" wrap="square" lIns="162533" tIns="81244" rIns="162533" bIns="81244"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400"/>
                <a:buFontTx/>
                <a:buNone/>
                <a:tabLst/>
                <a:defRPr/>
              </a:pPr>
              <a:endParaRPr kumimoji="0" sz="1800" b="0" i="0" u="none" strike="noStrike" kern="1200" cap="none" spc="0" normalizeH="0" baseline="0" noProof="0">
                <a:ln>
                  <a:noFill/>
                </a:ln>
                <a:solidFill>
                  <a:srgbClr val="FFFFFF"/>
                </a:solidFill>
                <a:effectLst/>
                <a:uLnTx/>
                <a:uFillTx/>
                <a:latin typeface="Arial"/>
                <a:ea typeface="Arial"/>
                <a:cs typeface="Arial"/>
                <a:sym typeface="Arial"/>
              </a:endParaRPr>
            </a:p>
          </p:txBody>
        </p:sp>
        <p:sp>
          <p:nvSpPr>
            <p:cNvPr id="31" name="Google Shape;408;p13">
              <a:extLst>
                <a:ext uri="{FF2B5EF4-FFF2-40B4-BE49-F238E27FC236}">
                  <a16:creationId xmlns:a16="http://schemas.microsoft.com/office/drawing/2014/main" id="{5D814473-BA83-15F9-5A4A-623A41105AEB}"/>
                </a:ext>
              </a:extLst>
            </p:cNvPr>
            <p:cNvSpPr/>
            <p:nvPr/>
          </p:nvSpPr>
          <p:spPr>
            <a:xfrm rot="-5400000">
              <a:off x="1407028" y="1508838"/>
              <a:ext cx="608100" cy="608100"/>
            </a:xfrm>
            <a:prstGeom prst="ellipse">
              <a:avLst/>
            </a:prstGeom>
            <a:solidFill>
              <a:srgbClr val="FFFFFF"/>
            </a:solidFill>
            <a:ln>
              <a:noFill/>
            </a:ln>
            <a:effectLst>
              <a:outerShdw blurRad="76200" dist="63500" dir="2700000" algn="tl" rotWithShape="0">
                <a:srgbClr val="000000">
                  <a:alpha val="40000"/>
                </a:srgbClr>
              </a:outerShdw>
            </a:effectLst>
          </p:spPr>
          <p:txBody>
            <a:bodyPr spcFirstLastPara="1" wrap="square" lIns="0" tIns="0" rIns="0" bIns="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200"/>
                <a:buFontTx/>
                <a:buNone/>
                <a:tabLst/>
                <a:defRPr/>
              </a:pPr>
              <a:endParaRPr kumimoji="0" sz="1800" b="1" i="0" u="none" strike="noStrike" kern="1200" cap="none" spc="0" normalizeH="0" baseline="0" noProof="0">
                <a:ln>
                  <a:noFill/>
                </a:ln>
                <a:solidFill>
                  <a:srgbClr val="007A2F"/>
                </a:solidFill>
                <a:effectLst/>
                <a:uLnTx/>
                <a:uFillTx/>
                <a:latin typeface="Arial"/>
                <a:ea typeface="Arial"/>
                <a:cs typeface="Arial"/>
                <a:sym typeface="Arial"/>
              </a:endParaRPr>
            </a:p>
          </p:txBody>
        </p:sp>
      </p:grpSp>
      <p:sp>
        <p:nvSpPr>
          <p:cNvPr id="19" name="Content Placeholder 10">
            <a:extLst>
              <a:ext uri="{FF2B5EF4-FFF2-40B4-BE49-F238E27FC236}">
                <a16:creationId xmlns:a16="http://schemas.microsoft.com/office/drawing/2014/main" id="{AC37C442-00CE-4987-9235-75F14418B0F3}"/>
              </a:ext>
            </a:extLst>
          </p:cNvPr>
          <p:cNvSpPr txBox="1">
            <a:spLocks/>
          </p:cNvSpPr>
          <p:nvPr/>
        </p:nvSpPr>
        <p:spPr>
          <a:xfrm>
            <a:off x="6027620" y="5458605"/>
            <a:ext cx="4622205" cy="211758"/>
          </a:xfrm>
          <a:prstGeom prst="rect">
            <a:avLst/>
          </a:prstGeom>
        </p:spPr>
        <p:txBody>
          <a:bodyPr vert="horz" lIns="0" tIns="0" rIns="121920" bIns="60960" rtlCol="0" anchor="ctr">
            <a:noAutofit/>
          </a:bodyPr>
          <a:lstStyle>
            <a:lvl1pPr marL="0" indent="0" algn="l" defTabSz="914400" rtl="0" eaLnBrk="1" latinLnBrk="0" hangingPunct="1">
              <a:lnSpc>
                <a:spcPct val="100000"/>
              </a:lnSpc>
              <a:spcBef>
                <a:spcPts val="600"/>
              </a:spcBef>
              <a:buFont typeface="Arial" panose="020B0604020202020204" pitchFamily="34" charset="0"/>
              <a:buNone/>
              <a:defRPr sz="14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800"/>
              </a:spcAft>
              <a:buClrTx/>
              <a:buSzTx/>
              <a:buFont typeface="Arial" panose="020B0604020202020204" pitchFamily="34" charset="0"/>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This seems to be challenging for you</a:t>
            </a:r>
          </a:p>
        </p:txBody>
      </p:sp>
      <p:cxnSp>
        <p:nvCxnSpPr>
          <p:cNvPr id="20" name="Straight Connector 19">
            <a:extLst>
              <a:ext uri="{FF2B5EF4-FFF2-40B4-BE49-F238E27FC236}">
                <a16:creationId xmlns:a16="http://schemas.microsoft.com/office/drawing/2014/main" id="{D7DFE932-5B27-568F-4465-F4991D8815C3}"/>
              </a:ext>
            </a:extLst>
          </p:cNvPr>
          <p:cNvCxnSpPr>
            <a:cxnSpLocks/>
          </p:cNvCxnSpPr>
          <p:nvPr/>
        </p:nvCxnSpPr>
        <p:spPr>
          <a:xfrm>
            <a:off x="6027620" y="5296857"/>
            <a:ext cx="5592880"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8CF18ACC-728D-4189-FC83-159F6A3ABFE5}"/>
              </a:ext>
            </a:extLst>
          </p:cNvPr>
          <p:cNvCxnSpPr>
            <a:cxnSpLocks/>
          </p:cNvCxnSpPr>
          <p:nvPr/>
        </p:nvCxnSpPr>
        <p:spPr>
          <a:xfrm>
            <a:off x="6027620" y="4761603"/>
            <a:ext cx="5592880"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BD12EB31-8B9C-F8F6-2954-434A6CE52D36}"/>
              </a:ext>
            </a:extLst>
          </p:cNvPr>
          <p:cNvCxnSpPr>
            <a:cxnSpLocks/>
          </p:cNvCxnSpPr>
          <p:nvPr/>
        </p:nvCxnSpPr>
        <p:spPr>
          <a:xfrm>
            <a:off x="6027620" y="4226349"/>
            <a:ext cx="5592880"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379061CB-9597-88AC-3479-12D447AFD4A4}"/>
              </a:ext>
            </a:extLst>
          </p:cNvPr>
          <p:cNvCxnSpPr>
            <a:cxnSpLocks/>
          </p:cNvCxnSpPr>
          <p:nvPr/>
        </p:nvCxnSpPr>
        <p:spPr>
          <a:xfrm>
            <a:off x="6027620" y="3691096"/>
            <a:ext cx="5592880"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92816EBD-7324-391B-0DAB-40C4CC433652}"/>
              </a:ext>
            </a:extLst>
          </p:cNvPr>
          <p:cNvCxnSpPr>
            <a:cxnSpLocks/>
          </p:cNvCxnSpPr>
          <p:nvPr/>
        </p:nvCxnSpPr>
        <p:spPr>
          <a:xfrm>
            <a:off x="6027620" y="3059823"/>
            <a:ext cx="5592880"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25" name="Content Placeholder 10">
            <a:extLst>
              <a:ext uri="{FF2B5EF4-FFF2-40B4-BE49-F238E27FC236}">
                <a16:creationId xmlns:a16="http://schemas.microsoft.com/office/drawing/2014/main" id="{84FAE7DD-2B49-17C5-6070-F3620DFFCD04}"/>
              </a:ext>
            </a:extLst>
          </p:cNvPr>
          <p:cNvSpPr txBox="1">
            <a:spLocks/>
          </p:cNvSpPr>
          <p:nvPr/>
        </p:nvSpPr>
        <p:spPr>
          <a:xfrm>
            <a:off x="6027620" y="3221571"/>
            <a:ext cx="4622205" cy="307777"/>
          </a:xfrm>
          <a:prstGeom prst="rect">
            <a:avLst/>
          </a:prstGeom>
        </p:spPr>
        <p:txBody>
          <a:bodyPr vert="horz" lIns="0" tIns="0" rIns="121920" bIns="60960" rtlCol="0" anchor="ctr" anchorCtr="0">
            <a:spAutoFit/>
          </a:bodyPr>
          <a:lstStyle>
            <a:lvl1pPr marL="0" indent="0" algn="l" defTabSz="914400" rtl="0" eaLnBrk="1" latinLnBrk="0" hangingPunct="1">
              <a:lnSpc>
                <a:spcPct val="100000"/>
              </a:lnSpc>
              <a:spcBef>
                <a:spcPts val="600"/>
              </a:spcBef>
              <a:buFont typeface="Arial" panose="020B0604020202020204" pitchFamily="34" charset="0"/>
              <a:buNone/>
              <a:defRPr sz="14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800"/>
              </a:spcAft>
              <a:buClrTx/>
              <a:buSzTx/>
              <a:buFont typeface="Arial" panose="020B0604020202020204" pitchFamily="34" charset="0"/>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It must be very difficult for you right now</a:t>
            </a:r>
          </a:p>
        </p:txBody>
      </p:sp>
      <p:sp>
        <p:nvSpPr>
          <p:cNvPr id="26" name="Content Placeholder 10">
            <a:extLst>
              <a:ext uri="{FF2B5EF4-FFF2-40B4-BE49-F238E27FC236}">
                <a16:creationId xmlns:a16="http://schemas.microsoft.com/office/drawing/2014/main" id="{ABAC3C78-664E-BA42-EB2E-E736D59F3F29}"/>
              </a:ext>
            </a:extLst>
          </p:cNvPr>
          <p:cNvSpPr txBox="1">
            <a:spLocks/>
          </p:cNvSpPr>
          <p:nvPr/>
        </p:nvSpPr>
        <p:spPr>
          <a:xfrm>
            <a:off x="6027620" y="3852844"/>
            <a:ext cx="4622205" cy="211757"/>
          </a:xfrm>
          <a:prstGeom prst="rect">
            <a:avLst/>
          </a:prstGeom>
        </p:spPr>
        <p:txBody>
          <a:bodyPr vert="horz" lIns="0" tIns="0" rIns="121920" bIns="60960" rtlCol="0" anchor="ctr">
            <a:noAutofit/>
          </a:bodyPr>
          <a:lstStyle>
            <a:lvl1pPr marL="0" indent="0" algn="l" defTabSz="914400" rtl="0" eaLnBrk="1" latinLnBrk="0" hangingPunct="1">
              <a:lnSpc>
                <a:spcPct val="100000"/>
              </a:lnSpc>
              <a:spcBef>
                <a:spcPts val="600"/>
              </a:spcBef>
              <a:buFont typeface="Arial" panose="020B0604020202020204" pitchFamily="34" charset="0"/>
              <a:buNone/>
              <a:defRPr sz="14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800"/>
              </a:spcAft>
              <a:buClrTx/>
              <a:buSzTx/>
              <a:buFont typeface="Arial" panose="020B0604020202020204" pitchFamily="34" charset="0"/>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Things like this can be very tough</a:t>
            </a:r>
          </a:p>
        </p:txBody>
      </p:sp>
      <p:sp>
        <p:nvSpPr>
          <p:cNvPr id="27" name="Content Placeholder 10">
            <a:extLst>
              <a:ext uri="{FF2B5EF4-FFF2-40B4-BE49-F238E27FC236}">
                <a16:creationId xmlns:a16="http://schemas.microsoft.com/office/drawing/2014/main" id="{A0C93D0B-DB4B-9049-4B3C-7B335532C09C}"/>
              </a:ext>
            </a:extLst>
          </p:cNvPr>
          <p:cNvSpPr txBox="1">
            <a:spLocks/>
          </p:cNvSpPr>
          <p:nvPr/>
        </p:nvSpPr>
        <p:spPr>
          <a:xfrm>
            <a:off x="6027620" y="4388097"/>
            <a:ext cx="4622205" cy="211758"/>
          </a:xfrm>
          <a:prstGeom prst="rect">
            <a:avLst/>
          </a:prstGeom>
        </p:spPr>
        <p:txBody>
          <a:bodyPr vert="horz" lIns="0" tIns="0" rIns="121920" bIns="60960" rtlCol="0" anchor="ctr">
            <a:noAutofit/>
          </a:bodyPr>
          <a:lstStyle>
            <a:lvl1pPr marL="0" indent="0" algn="l" defTabSz="914400" rtl="0" eaLnBrk="1" latinLnBrk="0" hangingPunct="1">
              <a:lnSpc>
                <a:spcPct val="100000"/>
              </a:lnSpc>
              <a:spcBef>
                <a:spcPts val="600"/>
              </a:spcBef>
              <a:buFont typeface="Arial" panose="020B0604020202020204" pitchFamily="34" charset="0"/>
              <a:buNone/>
              <a:defRPr sz="14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800"/>
              </a:spcAft>
              <a:buClrTx/>
              <a:buSzTx/>
              <a:buFont typeface="Arial" panose="020B0604020202020204" pitchFamily="34" charset="0"/>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This seems to be worrying you</a:t>
            </a:r>
          </a:p>
        </p:txBody>
      </p:sp>
      <p:sp>
        <p:nvSpPr>
          <p:cNvPr id="28" name="Content Placeholder 10">
            <a:extLst>
              <a:ext uri="{FF2B5EF4-FFF2-40B4-BE49-F238E27FC236}">
                <a16:creationId xmlns:a16="http://schemas.microsoft.com/office/drawing/2014/main" id="{62CBB5B4-EAAC-274C-5C19-62011A16508E}"/>
              </a:ext>
            </a:extLst>
          </p:cNvPr>
          <p:cNvSpPr txBox="1">
            <a:spLocks/>
          </p:cNvSpPr>
          <p:nvPr/>
        </p:nvSpPr>
        <p:spPr>
          <a:xfrm>
            <a:off x="6027620" y="4923351"/>
            <a:ext cx="4622205" cy="211758"/>
          </a:xfrm>
          <a:prstGeom prst="rect">
            <a:avLst/>
          </a:prstGeom>
        </p:spPr>
        <p:txBody>
          <a:bodyPr vert="horz" lIns="0" tIns="0" rIns="121920" bIns="60960" rtlCol="0" anchor="ctr" anchorCtr="0">
            <a:noAutofit/>
          </a:bodyPr>
          <a:lstStyle>
            <a:lvl1pPr marL="0" indent="0" algn="l" defTabSz="914400" rtl="0" eaLnBrk="1" latinLnBrk="0" hangingPunct="1">
              <a:lnSpc>
                <a:spcPct val="100000"/>
              </a:lnSpc>
              <a:spcBef>
                <a:spcPts val="600"/>
              </a:spcBef>
              <a:buFont typeface="Arial" panose="020B0604020202020204" pitchFamily="34" charset="0"/>
              <a:buNone/>
              <a:defRPr sz="14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800"/>
              </a:spcAft>
              <a:buClrTx/>
              <a:buSzTx/>
              <a:buFont typeface="Arial" panose="020B0604020202020204" pitchFamily="34" charset="0"/>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This is probably disappointing for you</a:t>
            </a:r>
          </a:p>
        </p:txBody>
      </p:sp>
      <p:sp>
        <p:nvSpPr>
          <p:cNvPr id="29" name="Content Placeholder 10">
            <a:extLst>
              <a:ext uri="{FF2B5EF4-FFF2-40B4-BE49-F238E27FC236}">
                <a16:creationId xmlns:a16="http://schemas.microsoft.com/office/drawing/2014/main" id="{3C7D0EA3-F67C-3E15-ADD3-CB17A84AE8A1}"/>
              </a:ext>
            </a:extLst>
          </p:cNvPr>
          <p:cNvSpPr txBox="1">
            <a:spLocks/>
          </p:cNvSpPr>
          <p:nvPr/>
        </p:nvSpPr>
        <p:spPr>
          <a:xfrm>
            <a:off x="6027620" y="2686317"/>
            <a:ext cx="4622205" cy="211758"/>
          </a:xfrm>
          <a:prstGeom prst="rect">
            <a:avLst/>
          </a:prstGeom>
        </p:spPr>
        <p:txBody>
          <a:bodyPr vert="horz" lIns="0" tIns="0" rIns="121920" bIns="60960" rtlCol="0" anchor="ctr">
            <a:noAutofit/>
          </a:bodyPr>
          <a:lstStyle>
            <a:lvl1pPr marL="0" indent="0" algn="l" defTabSz="914400" rtl="0" eaLnBrk="1" latinLnBrk="0" hangingPunct="1">
              <a:lnSpc>
                <a:spcPct val="100000"/>
              </a:lnSpc>
              <a:spcBef>
                <a:spcPts val="600"/>
              </a:spcBef>
              <a:buFont typeface="Arial" panose="020B0604020202020204" pitchFamily="34" charset="0"/>
              <a:buNone/>
              <a:defRPr sz="14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800"/>
              </a:spcAft>
              <a:buClrTx/>
              <a:buSzTx/>
              <a:buFont typeface="Arial" panose="020B0604020202020204" pitchFamily="34" charset="0"/>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This must be distressing for you</a:t>
            </a:r>
          </a:p>
        </p:txBody>
      </p:sp>
      <p:sp>
        <p:nvSpPr>
          <p:cNvPr id="47" name="TextBox 46">
            <a:extLst>
              <a:ext uri="{FF2B5EF4-FFF2-40B4-BE49-F238E27FC236}">
                <a16:creationId xmlns:a16="http://schemas.microsoft.com/office/drawing/2014/main" id="{E996CCB6-51EB-8CE5-C90D-BCDB1CA256D5}"/>
              </a:ext>
            </a:extLst>
          </p:cNvPr>
          <p:cNvSpPr txBox="1">
            <a:spLocks/>
          </p:cNvSpPr>
          <p:nvPr/>
        </p:nvSpPr>
        <p:spPr>
          <a:xfrm>
            <a:off x="6027620" y="1408794"/>
            <a:ext cx="4846320" cy="307777"/>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9CDE"/>
                </a:solidFill>
                <a:effectLst/>
                <a:uLnTx/>
                <a:uFillTx/>
                <a:latin typeface="Georgia"/>
                <a:ea typeface="+mn-ea"/>
                <a:cs typeface="+mn-cs"/>
              </a:rPr>
              <a:t>Examples of what to say</a:t>
            </a:r>
          </a:p>
        </p:txBody>
      </p:sp>
      <p:sp>
        <p:nvSpPr>
          <p:cNvPr id="11" name="TextBox 10">
            <a:extLst>
              <a:ext uri="{FF2B5EF4-FFF2-40B4-BE49-F238E27FC236}">
                <a16:creationId xmlns:a16="http://schemas.microsoft.com/office/drawing/2014/main" id="{1D53AAC8-A899-E3FE-A300-F1A4B6DCE32D}"/>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dirty="0">
                <a:solidFill>
                  <a:srgbClr val="595959"/>
                </a:solidFill>
              </a:rPr>
              <a:t>GLO2208857</a:t>
            </a:r>
          </a:p>
        </p:txBody>
      </p:sp>
    </p:spTree>
    <p:extLst>
      <p:ext uri="{BB962C8B-B14F-4D97-AF65-F5344CB8AC3E}">
        <p14:creationId xmlns:p14="http://schemas.microsoft.com/office/powerpoint/2010/main" val="4247136506"/>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1A7F7DF-427C-9F7F-574B-E62571340607}"/>
            </a:ext>
          </a:extLst>
        </p:cNvPr>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FC399C31-541F-905C-02B1-B25784231D81}"/>
              </a:ext>
            </a:extLst>
          </p:cNvPr>
          <p:cNvGraphicFramePr>
            <a:graphicFrameLocks noChangeAspect="1"/>
          </p:cNvGraphicFramePr>
          <p:nvPr>
            <p:custDataLst>
              <p:tags r:id="rId1"/>
            </p:custDataLst>
            <p:extLst>
              <p:ext uri="{D42A27DB-BD31-4B8C-83A1-F6EECF244321}">
                <p14:modId xmlns:p14="http://schemas.microsoft.com/office/powerpoint/2010/main" val="113648979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FC399C31-541F-905C-02B1-B25784231D81}"/>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99" name="Picture 98">
            <a:extLst>
              <a:ext uri="{FF2B5EF4-FFF2-40B4-BE49-F238E27FC236}">
                <a16:creationId xmlns:a16="http://schemas.microsoft.com/office/drawing/2014/main" id="{CFFC7439-6DD9-9AF2-8CCD-C8C7653CEF98}"/>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r="6811"/>
          <a:stretch>
            <a:fillRect/>
          </a:stretch>
        </p:blipFill>
        <p:spPr>
          <a:xfrm>
            <a:off x="0" y="0"/>
            <a:ext cx="5789042" cy="6858000"/>
          </a:xfrm>
          <a:custGeom>
            <a:avLst/>
            <a:gdLst>
              <a:gd name="connsiteX0" fmla="*/ 0 w 5119118"/>
              <a:gd name="connsiteY0" fmla="*/ 0 h 6858000"/>
              <a:gd name="connsiteX1" fmla="*/ 5119118 w 5119118"/>
              <a:gd name="connsiteY1" fmla="*/ 0 h 6858000"/>
              <a:gd name="connsiteX2" fmla="*/ 5119118 w 5119118"/>
              <a:gd name="connsiteY2" fmla="*/ 6858000 h 6858000"/>
              <a:gd name="connsiteX3" fmla="*/ 0 w 5119118"/>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5119118" h="6858000">
                <a:moveTo>
                  <a:pt x="0" y="0"/>
                </a:moveTo>
                <a:lnTo>
                  <a:pt x="5119118" y="0"/>
                </a:lnTo>
                <a:lnTo>
                  <a:pt x="5119118" y="6858000"/>
                </a:lnTo>
                <a:lnTo>
                  <a:pt x="0" y="6858000"/>
                </a:lnTo>
                <a:close/>
              </a:path>
            </a:pathLst>
          </a:custGeom>
        </p:spPr>
      </p:pic>
      <p:sp>
        <p:nvSpPr>
          <p:cNvPr id="2" name="Title 1">
            <a:extLst>
              <a:ext uri="{FF2B5EF4-FFF2-40B4-BE49-F238E27FC236}">
                <a16:creationId xmlns:a16="http://schemas.microsoft.com/office/drawing/2014/main" id="{9B2E3F58-9E88-C92F-A938-F91B6A3D3ACC}"/>
              </a:ext>
            </a:extLst>
          </p:cNvPr>
          <p:cNvSpPr>
            <a:spLocks noGrp="1"/>
          </p:cNvSpPr>
          <p:nvPr>
            <p:ph type="title"/>
          </p:nvPr>
        </p:nvSpPr>
        <p:spPr>
          <a:xfrm>
            <a:off x="6027620" y="266700"/>
            <a:ext cx="5516679" cy="520701"/>
          </a:xfrm>
        </p:spPr>
        <p:txBody>
          <a:bodyPr vert="horz"/>
          <a:lstStyle/>
          <a:p>
            <a:r>
              <a:rPr lang="en-US" dirty="0"/>
              <a:t>Step 3: Promise</a:t>
            </a:r>
            <a:br>
              <a:rPr lang="en-US" dirty="0"/>
            </a:br>
            <a:r>
              <a:rPr lang="en-US" dirty="0"/>
              <a:t>patient-provider partnership</a:t>
            </a:r>
          </a:p>
        </p:txBody>
      </p:sp>
      <p:grpSp>
        <p:nvGrpSpPr>
          <p:cNvPr id="7" name="Group 6">
            <a:extLst>
              <a:ext uri="{FF2B5EF4-FFF2-40B4-BE49-F238E27FC236}">
                <a16:creationId xmlns:a16="http://schemas.microsoft.com/office/drawing/2014/main" id="{66C997B8-4074-8343-9B8A-24C24488EACE}"/>
              </a:ext>
            </a:extLst>
          </p:cNvPr>
          <p:cNvGrpSpPr/>
          <p:nvPr/>
        </p:nvGrpSpPr>
        <p:grpSpPr>
          <a:xfrm>
            <a:off x="5417734" y="1756719"/>
            <a:ext cx="731778" cy="731776"/>
            <a:chOff x="4295012" y="562939"/>
            <a:chExt cx="910808" cy="910806"/>
          </a:xfrm>
        </p:grpSpPr>
        <p:sp>
          <p:nvSpPr>
            <p:cNvPr id="8" name="Oval 7">
              <a:extLst>
                <a:ext uri="{FF2B5EF4-FFF2-40B4-BE49-F238E27FC236}">
                  <a16:creationId xmlns:a16="http://schemas.microsoft.com/office/drawing/2014/main" id="{A4499C76-CAD5-939C-CB3E-9F3CB71A78E7}"/>
                </a:ext>
              </a:extLst>
            </p:cNvPr>
            <p:cNvSpPr/>
            <p:nvPr/>
          </p:nvSpPr>
          <p:spPr>
            <a:xfrm>
              <a:off x="4295012" y="562939"/>
              <a:ext cx="910808" cy="910806"/>
            </a:xfrm>
            <a:prstGeom prst="ellipse">
              <a:avLst/>
            </a:prstGeom>
            <a:gradFill flip="none" rotWithShape="1">
              <a:gsLst>
                <a:gs pos="0">
                  <a:schemeClr val="accent3"/>
                </a:gs>
                <a:gs pos="100000">
                  <a:schemeClr val="accent2"/>
                </a:gs>
              </a:gsLst>
              <a:lin ang="0" scaled="1"/>
              <a:tileRect/>
            </a:gradFill>
            <a:ln>
              <a:noFill/>
            </a:ln>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9" name="Oval 8">
              <a:extLst>
                <a:ext uri="{FF2B5EF4-FFF2-40B4-BE49-F238E27FC236}">
                  <a16:creationId xmlns:a16="http://schemas.microsoft.com/office/drawing/2014/main" id="{A43B8CC8-297C-5F97-382D-75AB779265A8}"/>
                </a:ext>
              </a:extLst>
            </p:cNvPr>
            <p:cNvSpPr/>
            <p:nvPr/>
          </p:nvSpPr>
          <p:spPr>
            <a:xfrm>
              <a:off x="4410340" y="678268"/>
              <a:ext cx="680151" cy="680148"/>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0" name="Freeform: Shape 9">
              <a:extLst>
                <a:ext uri="{FF2B5EF4-FFF2-40B4-BE49-F238E27FC236}">
                  <a16:creationId xmlns:a16="http://schemas.microsoft.com/office/drawing/2014/main" id="{E381F9C9-FB47-B914-1ADF-8A7B367C2685}"/>
                </a:ext>
              </a:extLst>
            </p:cNvPr>
            <p:cNvSpPr/>
            <p:nvPr/>
          </p:nvSpPr>
          <p:spPr>
            <a:xfrm>
              <a:off x="4546015" y="878979"/>
              <a:ext cx="408801" cy="278726"/>
            </a:xfrm>
            <a:custGeom>
              <a:avLst/>
              <a:gdLst>
                <a:gd name="connsiteX0" fmla="*/ 0 w 876300"/>
                <a:gd name="connsiteY0" fmla="*/ 398316 h 597474"/>
                <a:gd name="connsiteX1" fmla="*/ 199158 w 876300"/>
                <a:gd name="connsiteY1" fmla="*/ 597475 h 597474"/>
                <a:gd name="connsiteX2" fmla="*/ 398316 w 876300"/>
                <a:gd name="connsiteY2" fmla="*/ 398316 h 597474"/>
                <a:gd name="connsiteX3" fmla="*/ 203159 w 876300"/>
                <a:gd name="connsiteY3" fmla="*/ 199263 h 597474"/>
                <a:gd name="connsiteX4" fmla="*/ 398316 w 876300"/>
                <a:gd name="connsiteY4" fmla="*/ 119491 h 597474"/>
                <a:gd name="connsiteX5" fmla="*/ 398316 w 876300"/>
                <a:gd name="connsiteY5" fmla="*/ 0 h 597474"/>
                <a:gd name="connsiteX6" fmla="*/ 0 w 876300"/>
                <a:gd name="connsiteY6" fmla="*/ 398316 h 597474"/>
                <a:gd name="connsiteX7" fmla="*/ 876300 w 876300"/>
                <a:gd name="connsiteY7" fmla="*/ 0 h 597474"/>
                <a:gd name="connsiteX8" fmla="*/ 477984 w 876300"/>
                <a:gd name="connsiteY8" fmla="*/ 398316 h 597474"/>
                <a:gd name="connsiteX9" fmla="*/ 677142 w 876300"/>
                <a:gd name="connsiteY9" fmla="*/ 597475 h 597474"/>
                <a:gd name="connsiteX10" fmla="*/ 876300 w 876300"/>
                <a:gd name="connsiteY10" fmla="*/ 398316 h 597474"/>
                <a:gd name="connsiteX11" fmla="*/ 681142 w 876300"/>
                <a:gd name="connsiteY11" fmla="*/ 199263 h 597474"/>
                <a:gd name="connsiteX12" fmla="*/ 876300 w 876300"/>
                <a:gd name="connsiteY12" fmla="*/ 119491 h 597474"/>
                <a:gd name="connsiteX13" fmla="*/ 876300 w 876300"/>
                <a:gd name="connsiteY13" fmla="*/ 0 h 597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76300" h="597474">
                  <a:moveTo>
                    <a:pt x="0" y="398316"/>
                  </a:moveTo>
                  <a:cubicBezTo>
                    <a:pt x="0" y="508311"/>
                    <a:pt x="89164" y="597475"/>
                    <a:pt x="199158" y="597475"/>
                  </a:cubicBezTo>
                  <a:cubicBezTo>
                    <a:pt x="309153" y="597475"/>
                    <a:pt x="398316" y="508311"/>
                    <a:pt x="398316" y="398316"/>
                  </a:cubicBezTo>
                  <a:cubicBezTo>
                    <a:pt x="398316" y="289674"/>
                    <a:pt x="311287" y="201406"/>
                    <a:pt x="203159" y="199263"/>
                  </a:cubicBezTo>
                  <a:cubicBezTo>
                    <a:pt x="253441" y="149952"/>
                    <a:pt x="322307" y="119491"/>
                    <a:pt x="398316" y="119491"/>
                  </a:cubicBezTo>
                  <a:lnTo>
                    <a:pt x="398316" y="0"/>
                  </a:lnTo>
                  <a:cubicBezTo>
                    <a:pt x="178337" y="0"/>
                    <a:pt x="0" y="178337"/>
                    <a:pt x="0" y="398316"/>
                  </a:cubicBezTo>
                  <a:close/>
                  <a:moveTo>
                    <a:pt x="876300" y="0"/>
                  </a:moveTo>
                  <a:cubicBezTo>
                    <a:pt x="656320" y="0"/>
                    <a:pt x="477984" y="178337"/>
                    <a:pt x="477984" y="398316"/>
                  </a:cubicBezTo>
                  <a:cubicBezTo>
                    <a:pt x="477984" y="508311"/>
                    <a:pt x="567157" y="597475"/>
                    <a:pt x="677142" y="597475"/>
                  </a:cubicBezTo>
                  <a:cubicBezTo>
                    <a:pt x="787137" y="597475"/>
                    <a:pt x="876300" y="508311"/>
                    <a:pt x="876300" y="398316"/>
                  </a:cubicBezTo>
                  <a:cubicBezTo>
                    <a:pt x="876300" y="289674"/>
                    <a:pt x="789270" y="201406"/>
                    <a:pt x="681142" y="199263"/>
                  </a:cubicBezTo>
                  <a:cubicBezTo>
                    <a:pt x="731425" y="149952"/>
                    <a:pt x="800300" y="119491"/>
                    <a:pt x="876300" y="119491"/>
                  </a:cubicBezTo>
                  <a:lnTo>
                    <a:pt x="876300" y="0"/>
                  </a:lnTo>
                  <a:close/>
                </a:path>
              </a:pathLst>
            </a:custGeom>
            <a:solidFill>
              <a:schemeClr val="accent3"/>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grpSp>
      <p:sp>
        <p:nvSpPr>
          <p:cNvPr id="47" name="TextBox 46">
            <a:extLst>
              <a:ext uri="{FF2B5EF4-FFF2-40B4-BE49-F238E27FC236}">
                <a16:creationId xmlns:a16="http://schemas.microsoft.com/office/drawing/2014/main" id="{5FABBA70-408E-5EA1-A73D-3FC69B163340}"/>
              </a:ext>
            </a:extLst>
          </p:cNvPr>
          <p:cNvSpPr txBox="1">
            <a:spLocks/>
          </p:cNvSpPr>
          <p:nvPr/>
        </p:nvSpPr>
        <p:spPr>
          <a:xfrm>
            <a:off x="6027620" y="1408794"/>
            <a:ext cx="4846320" cy="307777"/>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9CDE"/>
                </a:solidFill>
                <a:effectLst/>
                <a:uLnTx/>
                <a:uFillTx/>
                <a:latin typeface="Georgia"/>
                <a:ea typeface="+mn-ea"/>
                <a:cs typeface="+mn-cs"/>
              </a:rPr>
              <a:t>Examples of what to say</a:t>
            </a:r>
          </a:p>
        </p:txBody>
      </p:sp>
      <p:cxnSp>
        <p:nvCxnSpPr>
          <p:cNvPr id="52" name="Straight Connector 51">
            <a:extLst>
              <a:ext uri="{FF2B5EF4-FFF2-40B4-BE49-F238E27FC236}">
                <a16:creationId xmlns:a16="http://schemas.microsoft.com/office/drawing/2014/main" id="{2B4A60A4-EEB7-3A40-F9A1-0C7D6D920468}"/>
              </a:ext>
            </a:extLst>
          </p:cNvPr>
          <p:cNvCxnSpPr>
            <a:cxnSpLocks/>
            <a:stCxn id="54" idx="6"/>
            <a:endCxn id="87" idx="2"/>
          </p:cNvCxnSpPr>
          <p:nvPr/>
        </p:nvCxnSpPr>
        <p:spPr>
          <a:xfrm>
            <a:off x="5783944" y="2631988"/>
            <a:ext cx="0" cy="2477008"/>
          </a:xfrm>
          <a:prstGeom prst="line">
            <a:avLst/>
          </a:prstGeom>
          <a:ln w="19050">
            <a:solidFill>
              <a:schemeClr val="accent3"/>
            </a:solidFill>
            <a:prstDash val="solid"/>
          </a:ln>
        </p:spPr>
        <p:style>
          <a:lnRef idx="1">
            <a:schemeClr val="accent1"/>
          </a:lnRef>
          <a:fillRef idx="0">
            <a:schemeClr val="accent1"/>
          </a:fillRef>
          <a:effectRef idx="0">
            <a:schemeClr val="accent1"/>
          </a:effectRef>
          <a:fontRef idx="minor">
            <a:schemeClr val="tx1"/>
          </a:fontRef>
        </p:style>
      </p:cxnSp>
      <p:grpSp>
        <p:nvGrpSpPr>
          <p:cNvPr id="53" name="Google Shape;406;p13">
            <a:extLst>
              <a:ext uri="{FF2B5EF4-FFF2-40B4-BE49-F238E27FC236}">
                <a16:creationId xmlns:a16="http://schemas.microsoft.com/office/drawing/2014/main" id="{C5915D20-0253-5656-6E1A-E6E1E3639E6D}"/>
              </a:ext>
            </a:extLst>
          </p:cNvPr>
          <p:cNvGrpSpPr/>
          <p:nvPr/>
        </p:nvGrpSpPr>
        <p:grpSpPr>
          <a:xfrm>
            <a:off x="5663876" y="2631988"/>
            <a:ext cx="240136" cy="240136"/>
            <a:chOff x="1298921" y="1400640"/>
            <a:chExt cx="824400" cy="824400"/>
          </a:xfrm>
        </p:grpSpPr>
        <p:sp>
          <p:nvSpPr>
            <p:cNvPr id="54" name="Google Shape;407;p13">
              <a:extLst>
                <a:ext uri="{FF2B5EF4-FFF2-40B4-BE49-F238E27FC236}">
                  <a16:creationId xmlns:a16="http://schemas.microsoft.com/office/drawing/2014/main" id="{038C3093-2026-0EBB-E2A7-F088BA7500B2}"/>
                </a:ext>
              </a:extLst>
            </p:cNvPr>
            <p:cNvSpPr/>
            <p:nvPr/>
          </p:nvSpPr>
          <p:spPr>
            <a:xfrm rot="-5400000">
              <a:off x="1298921" y="1400640"/>
              <a:ext cx="824400" cy="824400"/>
            </a:xfrm>
            <a:prstGeom prst="ellipse">
              <a:avLst/>
            </a:prstGeom>
            <a:solidFill>
              <a:schemeClr val="accent2">
                <a:alpha val="84313"/>
              </a:schemeClr>
            </a:solidFill>
            <a:ln>
              <a:noFill/>
            </a:ln>
          </p:spPr>
          <p:txBody>
            <a:bodyPr spcFirstLastPara="1" wrap="square" lIns="162533" tIns="81244" rIns="162533" bIns="81244"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400"/>
                <a:buFontTx/>
                <a:buNone/>
                <a:tabLst/>
                <a:defRPr/>
              </a:pPr>
              <a:endParaRPr kumimoji="0" sz="1800" b="0" i="0" u="none" strike="noStrike" kern="1200" cap="none" spc="0" normalizeH="0" baseline="0" noProof="0">
                <a:ln>
                  <a:noFill/>
                </a:ln>
                <a:solidFill>
                  <a:srgbClr val="FFFFFF"/>
                </a:solidFill>
                <a:effectLst/>
                <a:uLnTx/>
                <a:uFillTx/>
                <a:latin typeface="Arial"/>
                <a:ea typeface="Arial"/>
                <a:cs typeface="Arial"/>
                <a:sym typeface="Arial"/>
              </a:endParaRPr>
            </a:p>
          </p:txBody>
        </p:sp>
        <p:sp>
          <p:nvSpPr>
            <p:cNvPr id="55" name="Google Shape;408;p13">
              <a:extLst>
                <a:ext uri="{FF2B5EF4-FFF2-40B4-BE49-F238E27FC236}">
                  <a16:creationId xmlns:a16="http://schemas.microsoft.com/office/drawing/2014/main" id="{CD90402D-83FD-663F-2467-BDAE195C5EED}"/>
                </a:ext>
              </a:extLst>
            </p:cNvPr>
            <p:cNvSpPr/>
            <p:nvPr/>
          </p:nvSpPr>
          <p:spPr>
            <a:xfrm rot="-5400000">
              <a:off x="1407028" y="1508838"/>
              <a:ext cx="608100" cy="608100"/>
            </a:xfrm>
            <a:prstGeom prst="ellipse">
              <a:avLst/>
            </a:prstGeom>
            <a:solidFill>
              <a:srgbClr val="FFFFFF"/>
            </a:solidFill>
            <a:ln>
              <a:noFill/>
            </a:ln>
            <a:effectLst>
              <a:outerShdw blurRad="76200" dist="63500" dir="2700000" algn="tl" rotWithShape="0">
                <a:srgbClr val="000000">
                  <a:alpha val="40000"/>
                </a:srgbClr>
              </a:outerShdw>
            </a:effectLst>
          </p:spPr>
          <p:txBody>
            <a:bodyPr spcFirstLastPara="1" wrap="square" lIns="0" tIns="0" rIns="0" bIns="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200"/>
                <a:buFontTx/>
                <a:buNone/>
                <a:tabLst/>
                <a:defRPr/>
              </a:pPr>
              <a:endParaRPr kumimoji="0" sz="1800" b="1" i="0" u="none" strike="noStrike" kern="1200" cap="none" spc="0" normalizeH="0" baseline="0" noProof="0">
                <a:ln>
                  <a:noFill/>
                </a:ln>
                <a:solidFill>
                  <a:srgbClr val="007A2F"/>
                </a:solidFill>
                <a:effectLst/>
                <a:uLnTx/>
                <a:uFillTx/>
                <a:latin typeface="Arial"/>
                <a:ea typeface="Arial"/>
                <a:cs typeface="Arial"/>
                <a:sym typeface="Arial"/>
              </a:endParaRPr>
            </a:p>
          </p:txBody>
        </p:sp>
      </p:grpSp>
      <p:sp>
        <p:nvSpPr>
          <p:cNvPr id="81" name="Content Placeholder 10">
            <a:extLst>
              <a:ext uri="{FF2B5EF4-FFF2-40B4-BE49-F238E27FC236}">
                <a16:creationId xmlns:a16="http://schemas.microsoft.com/office/drawing/2014/main" id="{2965AFC3-2D2E-1A63-66AB-29EFEE1EF5B8}"/>
              </a:ext>
            </a:extLst>
          </p:cNvPr>
          <p:cNvSpPr txBox="1">
            <a:spLocks/>
          </p:cNvSpPr>
          <p:nvPr/>
        </p:nvSpPr>
        <p:spPr>
          <a:xfrm>
            <a:off x="6027620" y="2686317"/>
            <a:ext cx="4622205" cy="211758"/>
          </a:xfrm>
          <a:prstGeom prst="rect">
            <a:avLst/>
          </a:prstGeom>
        </p:spPr>
        <p:txBody>
          <a:bodyPr vert="horz" lIns="0" tIns="0" rIns="121920" bIns="60960" rtlCol="0" anchor="ctr">
            <a:noAutofit/>
          </a:bodyPr>
          <a:lstStyle>
            <a:lvl1pPr marL="0" indent="0" algn="l" defTabSz="914400" rtl="0" eaLnBrk="1" latinLnBrk="0" hangingPunct="1">
              <a:lnSpc>
                <a:spcPct val="100000"/>
              </a:lnSpc>
              <a:spcBef>
                <a:spcPts val="600"/>
              </a:spcBef>
              <a:buFont typeface="Arial" panose="020B0604020202020204" pitchFamily="34" charset="0"/>
              <a:buNone/>
              <a:defRPr sz="14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80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We can work on this problem together</a:t>
            </a:r>
          </a:p>
        </p:txBody>
      </p:sp>
      <p:grpSp>
        <p:nvGrpSpPr>
          <p:cNvPr id="94" name="Group 93">
            <a:extLst>
              <a:ext uri="{FF2B5EF4-FFF2-40B4-BE49-F238E27FC236}">
                <a16:creationId xmlns:a16="http://schemas.microsoft.com/office/drawing/2014/main" id="{CEFB91DF-CCB4-FC6A-136A-B9E349B77E48}"/>
              </a:ext>
            </a:extLst>
          </p:cNvPr>
          <p:cNvGrpSpPr/>
          <p:nvPr/>
        </p:nvGrpSpPr>
        <p:grpSpPr>
          <a:xfrm>
            <a:off x="5663876" y="3583405"/>
            <a:ext cx="4985949" cy="559204"/>
            <a:chOff x="5663876" y="3218881"/>
            <a:chExt cx="4985949" cy="559204"/>
          </a:xfrm>
        </p:grpSpPr>
        <p:grpSp>
          <p:nvGrpSpPr>
            <p:cNvPr id="82" name="Google Shape;406;p13">
              <a:extLst>
                <a:ext uri="{FF2B5EF4-FFF2-40B4-BE49-F238E27FC236}">
                  <a16:creationId xmlns:a16="http://schemas.microsoft.com/office/drawing/2014/main" id="{0F48A0BC-DD9D-158C-4066-70D81ABAE028}"/>
                </a:ext>
              </a:extLst>
            </p:cNvPr>
            <p:cNvGrpSpPr/>
            <p:nvPr/>
          </p:nvGrpSpPr>
          <p:grpSpPr>
            <a:xfrm>
              <a:off x="5663876" y="3254288"/>
              <a:ext cx="240136" cy="240136"/>
              <a:chOff x="1298921" y="1400640"/>
              <a:chExt cx="824400" cy="824400"/>
            </a:xfrm>
          </p:grpSpPr>
          <p:sp>
            <p:nvSpPr>
              <p:cNvPr id="83" name="Google Shape;407;p13">
                <a:extLst>
                  <a:ext uri="{FF2B5EF4-FFF2-40B4-BE49-F238E27FC236}">
                    <a16:creationId xmlns:a16="http://schemas.microsoft.com/office/drawing/2014/main" id="{47A0640B-FF1D-02E1-63B6-B181DDAE8397}"/>
                  </a:ext>
                </a:extLst>
              </p:cNvPr>
              <p:cNvSpPr/>
              <p:nvPr/>
            </p:nvSpPr>
            <p:spPr>
              <a:xfrm rot="-5400000">
                <a:off x="1298921" y="1400640"/>
                <a:ext cx="824400" cy="824400"/>
              </a:xfrm>
              <a:prstGeom prst="ellipse">
                <a:avLst/>
              </a:prstGeom>
              <a:solidFill>
                <a:schemeClr val="accent2">
                  <a:alpha val="84313"/>
                </a:schemeClr>
              </a:solidFill>
              <a:ln>
                <a:noFill/>
              </a:ln>
            </p:spPr>
            <p:txBody>
              <a:bodyPr spcFirstLastPara="1" wrap="square" lIns="162533" tIns="81244" rIns="162533" bIns="81244"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400"/>
                  <a:buFontTx/>
                  <a:buNone/>
                  <a:tabLst/>
                  <a:defRPr/>
                </a:pPr>
                <a:endParaRPr kumimoji="0" sz="1800" b="0" i="0" u="none" strike="noStrike" kern="1200" cap="none" spc="0" normalizeH="0" baseline="0" noProof="0">
                  <a:ln>
                    <a:noFill/>
                  </a:ln>
                  <a:solidFill>
                    <a:srgbClr val="FFFFFF"/>
                  </a:solidFill>
                  <a:effectLst/>
                  <a:uLnTx/>
                  <a:uFillTx/>
                  <a:latin typeface="Arial"/>
                  <a:ea typeface="Arial"/>
                  <a:cs typeface="Arial"/>
                  <a:sym typeface="Arial"/>
                </a:endParaRPr>
              </a:p>
            </p:txBody>
          </p:sp>
          <p:sp>
            <p:nvSpPr>
              <p:cNvPr id="84" name="Google Shape;408;p13">
                <a:extLst>
                  <a:ext uri="{FF2B5EF4-FFF2-40B4-BE49-F238E27FC236}">
                    <a16:creationId xmlns:a16="http://schemas.microsoft.com/office/drawing/2014/main" id="{0271EDF6-60BF-2175-B1D5-31799FE5B8A2}"/>
                  </a:ext>
                </a:extLst>
              </p:cNvPr>
              <p:cNvSpPr/>
              <p:nvPr/>
            </p:nvSpPr>
            <p:spPr>
              <a:xfrm rot="-5400000">
                <a:off x="1407028" y="1508838"/>
                <a:ext cx="608100" cy="608100"/>
              </a:xfrm>
              <a:prstGeom prst="ellipse">
                <a:avLst/>
              </a:prstGeom>
              <a:solidFill>
                <a:srgbClr val="FFFFFF"/>
              </a:solidFill>
              <a:ln>
                <a:noFill/>
              </a:ln>
              <a:effectLst>
                <a:outerShdw blurRad="76200" dist="63500" dir="2700000" algn="tl" rotWithShape="0">
                  <a:srgbClr val="000000">
                    <a:alpha val="40000"/>
                  </a:srgbClr>
                </a:outerShdw>
              </a:effectLst>
            </p:spPr>
            <p:txBody>
              <a:bodyPr spcFirstLastPara="1" wrap="square" lIns="0" tIns="0" rIns="0" bIns="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200"/>
                  <a:buFontTx/>
                  <a:buNone/>
                  <a:tabLst/>
                  <a:defRPr/>
                </a:pPr>
                <a:endParaRPr kumimoji="0" sz="1800" b="1" i="0" u="none" strike="noStrike" kern="1200" cap="none" spc="0" normalizeH="0" baseline="0" noProof="0">
                  <a:ln>
                    <a:noFill/>
                  </a:ln>
                  <a:solidFill>
                    <a:srgbClr val="007A2F"/>
                  </a:solidFill>
                  <a:effectLst/>
                  <a:uLnTx/>
                  <a:uFillTx/>
                  <a:latin typeface="Arial"/>
                  <a:ea typeface="Arial"/>
                  <a:cs typeface="Arial"/>
                  <a:sym typeface="Arial"/>
                </a:endParaRPr>
              </a:p>
            </p:txBody>
          </p:sp>
        </p:grpSp>
        <p:sp>
          <p:nvSpPr>
            <p:cNvPr id="85" name="Content Placeholder 10">
              <a:extLst>
                <a:ext uri="{FF2B5EF4-FFF2-40B4-BE49-F238E27FC236}">
                  <a16:creationId xmlns:a16="http://schemas.microsoft.com/office/drawing/2014/main" id="{07A6AB73-E7F2-0ACC-8432-4D0724ED51DC}"/>
                </a:ext>
              </a:extLst>
            </p:cNvPr>
            <p:cNvSpPr txBox="1">
              <a:spLocks/>
            </p:cNvSpPr>
            <p:nvPr/>
          </p:nvSpPr>
          <p:spPr>
            <a:xfrm>
              <a:off x="6027620" y="3218881"/>
              <a:ext cx="4622205" cy="559204"/>
            </a:xfrm>
            <a:prstGeom prst="rect">
              <a:avLst/>
            </a:prstGeom>
          </p:spPr>
          <p:txBody>
            <a:bodyPr vert="horz" lIns="0" tIns="0" rIns="121920" bIns="60960" rtlCol="0" anchor="t">
              <a:noAutofit/>
            </a:bodyPr>
            <a:lstStyle>
              <a:lvl1pPr marL="0" indent="0" algn="l" defTabSz="914400" rtl="0" eaLnBrk="1" latinLnBrk="0" hangingPunct="1">
                <a:lnSpc>
                  <a:spcPct val="100000"/>
                </a:lnSpc>
                <a:spcBef>
                  <a:spcPts val="600"/>
                </a:spcBef>
                <a:buFont typeface="Arial" panose="020B0604020202020204" pitchFamily="34" charset="0"/>
                <a:buNone/>
                <a:defRPr sz="14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80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My goal as your doctor is to help you with taking your enzymes</a:t>
              </a:r>
            </a:p>
          </p:txBody>
        </p:sp>
      </p:grpSp>
      <p:grpSp>
        <p:nvGrpSpPr>
          <p:cNvPr id="95" name="Group 94">
            <a:extLst>
              <a:ext uri="{FF2B5EF4-FFF2-40B4-BE49-F238E27FC236}">
                <a16:creationId xmlns:a16="http://schemas.microsoft.com/office/drawing/2014/main" id="{472C6698-B4FA-412F-524F-9E5256A446A9}"/>
              </a:ext>
            </a:extLst>
          </p:cNvPr>
          <p:cNvGrpSpPr/>
          <p:nvPr/>
        </p:nvGrpSpPr>
        <p:grpSpPr>
          <a:xfrm>
            <a:off x="5663876" y="4827939"/>
            <a:ext cx="4985949" cy="559204"/>
            <a:chOff x="5663876" y="4827939"/>
            <a:chExt cx="4985949" cy="559204"/>
          </a:xfrm>
        </p:grpSpPr>
        <p:grpSp>
          <p:nvGrpSpPr>
            <p:cNvPr id="86" name="Google Shape;406;p13">
              <a:extLst>
                <a:ext uri="{FF2B5EF4-FFF2-40B4-BE49-F238E27FC236}">
                  <a16:creationId xmlns:a16="http://schemas.microsoft.com/office/drawing/2014/main" id="{7061FA6F-BFBD-4D29-4BFE-FD3866B0820E}"/>
                </a:ext>
              </a:extLst>
            </p:cNvPr>
            <p:cNvGrpSpPr/>
            <p:nvPr/>
          </p:nvGrpSpPr>
          <p:grpSpPr>
            <a:xfrm>
              <a:off x="5663876" y="4868860"/>
              <a:ext cx="240136" cy="240136"/>
              <a:chOff x="1298921" y="1400640"/>
              <a:chExt cx="824400" cy="824400"/>
            </a:xfrm>
          </p:grpSpPr>
          <p:sp>
            <p:nvSpPr>
              <p:cNvPr id="87" name="Google Shape;407;p13">
                <a:extLst>
                  <a:ext uri="{FF2B5EF4-FFF2-40B4-BE49-F238E27FC236}">
                    <a16:creationId xmlns:a16="http://schemas.microsoft.com/office/drawing/2014/main" id="{AF5D35D1-256D-FA01-5E12-EEBDB6E179D7}"/>
                  </a:ext>
                </a:extLst>
              </p:cNvPr>
              <p:cNvSpPr/>
              <p:nvPr/>
            </p:nvSpPr>
            <p:spPr>
              <a:xfrm rot="-5400000">
                <a:off x="1298921" y="1400640"/>
                <a:ext cx="824400" cy="824400"/>
              </a:xfrm>
              <a:prstGeom prst="ellipse">
                <a:avLst/>
              </a:prstGeom>
              <a:solidFill>
                <a:schemeClr val="accent2">
                  <a:alpha val="84313"/>
                </a:schemeClr>
              </a:solidFill>
              <a:ln>
                <a:noFill/>
              </a:ln>
            </p:spPr>
            <p:txBody>
              <a:bodyPr spcFirstLastPara="1" wrap="square" lIns="162533" tIns="81244" rIns="162533" bIns="81244"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400"/>
                  <a:buFontTx/>
                  <a:buNone/>
                  <a:tabLst/>
                  <a:defRPr/>
                </a:pPr>
                <a:endParaRPr kumimoji="0" sz="1800" b="0" i="0" u="none" strike="noStrike" kern="1200" cap="none" spc="0" normalizeH="0" baseline="0" noProof="0">
                  <a:ln>
                    <a:noFill/>
                  </a:ln>
                  <a:solidFill>
                    <a:srgbClr val="FFFFFF"/>
                  </a:solidFill>
                  <a:effectLst/>
                  <a:uLnTx/>
                  <a:uFillTx/>
                  <a:latin typeface="Arial"/>
                  <a:ea typeface="Arial"/>
                  <a:cs typeface="Arial"/>
                  <a:sym typeface="Arial"/>
                </a:endParaRPr>
              </a:p>
            </p:txBody>
          </p:sp>
          <p:sp>
            <p:nvSpPr>
              <p:cNvPr id="88" name="Google Shape;408;p13">
                <a:extLst>
                  <a:ext uri="{FF2B5EF4-FFF2-40B4-BE49-F238E27FC236}">
                    <a16:creationId xmlns:a16="http://schemas.microsoft.com/office/drawing/2014/main" id="{26B67D5F-403C-B0E4-FF4B-492987EF7B25}"/>
                  </a:ext>
                </a:extLst>
              </p:cNvPr>
              <p:cNvSpPr/>
              <p:nvPr/>
            </p:nvSpPr>
            <p:spPr>
              <a:xfrm rot="-5400000">
                <a:off x="1407028" y="1508838"/>
                <a:ext cx="608100" cy="608100"/>
              </a:xfrm>
              <a:prstGeom prst="ellipse">
                <a:avLst/>
              </a:prstGeom>
              <a:solidFill>
                <a:srgbClr val="FFFFFF"/>
              </a:solidFill>
              <a:ln>
                <a:noFill/>
              </a:ln>
              <a:effectLst>
                <a:outerShdw blurRad="76200" dist="63500" dir="2700000" algn="tl" rotWithShape="0">
                  <a:srgbClr val="000000">
                    <a:alpha val="40000"/>
                  </a:srgbClr>
                </a:outerShdw>
              </a:effectLst>
            </p:spPr>
            <p:txBody>
              <a:bodyPr spcFirstLastPara="1" wrap="square" lIns="0" tIns="0" rIns="0" bIns="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200"/>
                  <a:buFontTx/>
                  <a:buNone/>
                  <a:tabLst/>
                  <a:defRPr/>
                </a:pPr>
                <a:endParaRPr kumimoji="0" sz="1800" b="1" i="0" u="none" strike="noStrike" kern="1200" cap="none" spc="0" normalizeH="0" baseline="0" noProof="0">
                  <a:ln>
                    <a:noFill/>
                  </a:ln>
                  <a:solidFill>
                    <a:srgbClr val="007A2F"/>
                  </a:solidFill>
                  <a:effectLst/>
                  <a:uLnTx/>
                  <a:uFillTx/>
                  <a:latin typeface="Arial"/>
                  <a:ea typeface="Arial"/>
                  <a:cs typeface="Arial"/>
                  <a:sym typeface="Arial"/>
                </a:endParaRPr>
              </a:p>
            </p:txBody>
          </p:sp>
        </p:grpSp>
        <p:sp>
          <p:nvSpPr>
            <p:cNvPr id="89" name="Content Placeholder 10">
              <a:extLst>
                <a:ext uri="{FF2B5EF4-FFF2-40B4-BE49-F238E27FC236}">
                  <a16:creationId xmlns:a16="http://schemas.microsoft.com/office/drawing/2014/main" id="{97FAD842-9CE4-58D9-A7EB-580BACA7EE45}"/>
                </a:ext>
              </a:extLst>
            </p:cNvPr>
            <p:cNvSpPr txBox="1">
              <a:spLocks/>
            </p:cNvSpPr>
            <p:nvPr/>
          </p:nvSpPr>
          <p:spPr>
            <a:xfrm>
              <a:off x="6027620" y="4827939"/>
              <a:ext cx="4622205" cy="559204"/>
            </a:xfrm>
            <a:prstGeom prst="rect">
              <a:avLst/>
            </a:prstGeom>
          </p:spPr>
          <p:txBody>
            <a:bodyPr vert="horz" lIns="0" tIns="0" rIns="121920" bIns="60960" rtlCol="0" anchor="t">
              <a:noAutofit/>
            </a:bodyPr>
            <a:lstStyle>
              <a:lvl1pPr marL="0" indent="0" algn="l" defTabSz="914400" rtl="0" eaLnBrk="1" latinLnBrk="0" hangingPunct="1">
                <a:lnSpc>
                  <a:spcPct val="100000"/>
                </a:lnSpc>
                <a:spcBef>
                  <a:spcPts val="600"/>
                </a:spcBef>
                <a:buFont typeface="Arial" panose="020B0604020202020204" pitchFamily="34" charset="0"/>
                <a:buNone/>
                <a:defRPr sz="14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80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Let’s work together so you can be as healthy as possible</a:t>
              </a:r>
            </a:p>
          </p:txBody>
        </p:sp>
      </p:grpSp>
      <p:cxnSp>
        <p:nvCxnSpPr>
          <p:cNvPr id="92" name="Straight Connector 91">
            <a:extLst>
              <a:ext uri="{FF2B5EF4-FFF2-40B4-BE49-F238E27FC236}">
                <a16:creationId xmlns:a16="http://schemas.microsoft.com/office/drawing/2014/main" id="{4F3713C7-3924-F6CE-59B6-D344830D07E9}"/>
              </a:ext>
            </a:extLst>
          </p:cNvPr>
          <p:cNvCxnSpPr/>
          <p:nvPr/>
        </p:nvCxnSpPr>
        <p:spPr>
          <a:xfrm>
            <a:off x="6027621" y="3240740"/>
            <a:ext cx="4622205" cy="0"/>
          </a:xfrm>
          <a:prstGeom prst="line">
            <a:avLst/>
          </a:prstGeom>
          <a:ln w="6350">
            <a:solidFill>
              <a:srgbClr val="7F7F7F"/>
            </a:solidFill>
            <a:prstDash val="dash"/>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1C8EE89A-2492-F6DA-B8D2-EB7EE00FC6C3}"/>
              </a:ext>
            </a:extLst>
          </p:cNvPr>
          <p:cNvCxnSpPr/>
          <p:nvPr/>
        </p:nvCxnSpPr>
        <p:spPr>
          <a:xfrm>
            <a:off x="6027621" y="4485274"/>
            <a:ext cx="4622205" cy="0"/>
          </a:xfrm>
          <a:prstGeom prst="line">
            <a:avLst/>
          </a:prstGeom>
          <a:ln w="6350">
            <a:solidFill>
              <a:srgbClr val="7F7F7F"/>
            </a:solidFill>
            <a:prstDash val="dash"/>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900886B5-E308-1588-4F49-B67F26CF98DB}"/>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a:solidFill>
                  <a:srgbClr val="595959"/>
                </a:solidFill>
              </a:rPr>
              <a:t>GLO2208857</a:t>
            </a:r>
            <a:endParaRPr lang="en-US" sz="900" dirty="0">
              <a:solidFill>
                <a:srgbClr val="595959"/>
              </a:solidFill>
            </a:endParaRPr>
          </a:p>
        </p:txBody>
      </p:sp>
    </p:spTree>
    <p:extLst>
      <p:ext uri="{BB962C8B-B14F-4D97-AF65-F5344CB8AC3E}">
        <p14:creationId xmlns:p14="http://schemas.microsoft.com/office/powerpoint/2010/main" val="470723914"/>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370F2037-3AA5-419C-8724-BABC793FA1DE}"/>
              </a:ext>
            </a:extLst>
          </p:cNvPr>
          <p:cNvGraphicFramePr>
            <a:graphicFrameLocks noChangeAspect="1"/>
          </p:cNvGraphicFramePr>
          <p:nvPr>
            <p:custDataLst>
              <p:tags r:id="rId1"/>
            </p:custDataLst>
            <p:extLst>
              <p:ext uri="{D42A27DB-BD31-4B8C-83A1-F6EECF244321}">
                <p14:modId xmlns:p14="http://schemas.microsoft.com/office/powerpoint/2010/main" val="39700110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4" name="think-cell data - do not delete" hidden="1">
                        <a:extLst>
                          <a:ext uri="{FF2B5EF4-FFF2-40B4-BE49-F238E27FC236}">
                            <a16:creationId xmlns:a16="http://schemas.microsoft.com/office/drawing/2014/main" id="{370F2037-3AA5-419C-8724-BABC793FA1DE}"/>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5" name="Picture 4">
            <a:extLst>
              <a:ext uri="{FF2B5EF4-FFF2-40B4-BE49-F238E27FC236}">
                <a16:creationId xmlns:a16="http://schemas.microsoft.com/office/drawing/2014/main" id="{42F44C02-26E2-A05B-C73E-D176AD0307D0}"/>
              </a:ext>
            </a:extLst>
          </p:cNvPr>
          <p:cNvPicPr>
            <a:picLocks noChangeAspect="1"/>
          </p:cNvPicPr>
          <p:nvPr/>
        </p:nvPicPr>
        <p:blipFill rotWithShape="1">
          <a:blip r:embed="rId5" cstate="email">
            <a:extLst>
              <a:ext uri="{28A0092B-C50C-407E-A947-70E740481C1C}">
                <a14:useLocalDpi xmlns:a14="http://schemas.microsoft.com/office/drawing/2010/main" val="0"/>
              </a:ext>
            </a:extLst>
          </a:blip>
          <a:srcRect l="-1" r="-1"/>
          <a:stretch>
            <a:fillRect/>
          </a:stretch>
        </p:blipFill>
        <p:spPr>
          <a:xfrm>
            <a:off x="0" y="0"/>
            <a:ext cx="12192000" cy="6858000"/>
          </a:xfrm>
          <a:prstGeom prst="rect">
            <a:avLst/>
          </a:prstGeom>
        </p:spPr>
      </p:pic>
      <p:pic>
        <p:nvPicPr>
          <p:cNvPr id="6" name="Picture 8">
            <a:extLst>
              <a:ext uri="{FF2B5EF4-FFF2-40B4-BE49-F238E27FC236}">
                <a16:creationId xmlns:a16="http://schemas.microsoft.com/office/drawing/2014/main" id="{E4A4C3D7-B270-1ABD-3634-C554474CA343}"/>
              </a:ext>
            </a:extLst>
          </p:cNvPr>
          <p:cNvPicPr>
            <a:picLocks noChangeAspect="1"/>
          </p:cNvPicPr>
          <p:nvPr/>
        </p:nvPicPr>
        <p:blipFill rotWithShape="1">
          <a:blip r:embed="rId6" cstate="hqprint">
            <a:extLst>
              <a:ext uri="{BEBA8EAE-BF5A-486C-A8C5-ECC9F3942E4B}">
                <a14:imgProps xmlns:a14="http://schemas.microsoft.com/office/drawing/2010/main">
                  <a14:imgLayer r:embed="rId7">
                    <a14:imgEffect>
                      <a14:brightnessContrast bright="100000"/>
                    </a14:imgEffect>
                  </a14:imgLayer>
                </a14:imgProps>
              </a:ext>
              <a:ext uri="{28A0092B-C50C-407E-A947-70E740481C1C}">
                <a14:useLocalDpi xmlns:a14="http://schemas.microsoft.com/office/drawing/2010/main" val="0"/>
              </a:ext>
            </a:extLst>
          </a:blip>
          <a:srcRect/>
          <a:stretch/>
        </p:blipFill>
        <p:spPr>
          <a:xfrm>
            <a:off x="707861" y="172237"/>
            <a:ext cx="1334611" cy="508800"/>
          </a:xfrm>
          <a:prstGeom prst="rect">
            <a:avLst/>
          </a:prstGeom>
        </p:spPr>
      </p:pic>
      <p:sp>
        <p:nvSpPr>
          <p:cNvPr id="7" name="Rectangle 6">
            <a:extLst>
              <a:ext uri="{FF2B5EF4-FFF2-40B4-BE49-F238E27FC236}">
                <a16:creationId xmlns:a16="http://schemas.microsoft.com/office/drawing/2014/main" id="{7C517B60-DF36-BAE3-FE48-F6E79C36E388}"/>
              </a:ext>
            </a:extLst>
          </p:cNvPr>
          <p:cNvSpPr/>
          <p:nvPr/>
        </p:nvSpPr>
        <p:spPr>
          <a:xfrm>
            <a:off x="0" y="2814960"/>
            <a:ext cx="12192000" cy="3052440"/>
          </a:xfrm>
          <a:prstGeom prst="rect">
            <a:avLst/>
          </a:prstGeom>
          <a:gradFill flip="none" rotWithShape="1">
            <a:gsLst>
              <a:gs pos="0">
                <a:schemeClr val="accent3">
                  <a:lumMod val="100000"/>
                  <a:alpha val="90000"/>
                </a:schemeClr>
              </a:gs>
              <a:gs pos="100000">
                <a:schemeClr val="accent2">
                  <a:alpha val="90000"/>
                </a:schemeClr>
              </a:gs>
            </a:gsLst>
            <a:lin ang="0" scaled="1"/>
            <a:tileRect/>
          </a:gradFill>
          <a:ln>
            <a:noFill/>
          </a:ln>
        </p:spPr>
        <p:txBody>
          <a:bodyPr rtlCol="0" anchor="ctr"/>
          <a:lstStyle/>
          <a:p>
            <a:pPr marL="0" marR="0" lvl="0" indent="0" algn="ctr" defTabSz="121911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Georgia"/>
              <a:ea typeface="+mn-ea"/>
              <a:cs typeface="+mn-cs"/>
            </a:endParaRPr>
          </a:p>
        </p:txBody>
      </p:sp>
      <p:sp>
        <p:nvSpPr>
          <p:cNvPr id="8" name="Rectangle 7">
            <a:extLst>
              <a:ext uri="{FF2B5EF4-FFF2-40B4-BE49-F238E27FC236}">
                <a16:creationId xmlns:a16="http://schemas.microsoft.com/office/drawing/2014/main" id="{B35743A4-807C-24BD-1C6A-3C27D94C5A84}"/>
              </a:ext>
            </a:extLst>
          </p:cNvPr>
          <p:cNvSpPr/>
          <p:nvPr/>
        </p:nvSpPr>
        <p:spPr>
          <a:xfrm>
            <a:off x="4164734" y="2971184"/>
            <a:ext cx="3938734" cy="47051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IN" sz="2000" b="0" i="0" u="none" strike="noStrike" kern="1200" cap="none" spc="0" normalizeH="0" baseline="0" noProof="0" dirty="0">
                <a:ln>
                  <a:noFill/>
                </a:ln>
                <a:solidFill>
                  <a:prstClr val="white"/>
                </a:solidFill>
                <a:effectLst/>
                <a:uLnTx/>
                <a:uFillTx/>
                <a:latin typeface="Georgia"/>
                <a:ea typeface="+mn-ea"/>
                <a:cs typeface="+mn-cs"/>
              </a:rPr>
              <a:t>Final thoughts</a:t>
            </a:r>
          </a:p>
        </p:txBody>
      </p:sp>
      <p:sp>
        <p:nvSpPr>
          <p:cNvPr id="9" name="Rectangle 8">
            <a:extLst>
              <a:ext uri="{FF2B5EF4-FFF2-40B4-BE49-F238E27FC236}">
                <a16:creationId xmlns:a16="http://schemas.microsoft.com/office/drawing/2014/main" id="{247CBA13-5436-24BC-DA1C-EC8BD28696F5}"/>
              </a:ext>
            </a:extLst>
          </p:cNvPr>
          <p:cNvSpPr>
            <a:spLocks/>
          </p:cNvSpPr>
          <p:nvPr/>
        </p:nvSpPr>
        <p:spPr>
          <a:xfrm>
            <a:off x="8144762" y="3568077"/>
            <a:ext cx="3447001" cy="18499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Georgia"/>
                <a:ea typeface="+mn-ea"/>
                <a:cs typeface="+mn-cs"/>
              </a:rPr>
              <a:t>When do you think you could try this new way of communicating about adherence?</a:t>
            </a:r>
          </a:p>
        </p:txBody>
      </p:sp>
      <p:sp>
        <p:nvSpPr>
          <p:cNvPr id="10" name="Rectangle 9">
            <a:extLst>
              <a:ext uri="{FF2B5EF4-FFF2-40B4-BE49-F238E27FC236}">
                <a16:creationId xmlns:a16="http://schemas.microsoft.com/office/drawing/2014/main" id="{419026B5-38E1-793C-BAA4-74D7E2B45E52}"/>
              </a:ext>
            </a:extLst>
          </p:cNvPr>
          <p:cNvSpPr>
            <a:spLocks/>
          </p:cNvSpPr>
          <p:nvPr/>
        </p:nvSpPr>
        <p:spPr>
          <a:xfrm>
            <a:off x="4555568" y="3568077"/>
            <a:ext cx="3236701" cy="18499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Georgia"/>
                <a:ea typeface="+mn-ea"/>
                <a:cs typeface="+mn-cs"/>
              </a:rPr>
              <a:t>If what we’re doing isn’t working, we need to change ourselves</a:t>
            </a:r>
          </a:p>
        </p:txBody>
      </p:sp>
      <p:sp>
        <p:nvSpPr>
          <p:cNvPr id="11" name="Rectangle 10">
            <a:extLst>
              <a:ext uri="{FF2B5EF4-FFF2-40B4-BE49-F238E27FC236}">
                <a16:creationId xmlns:a16="http://schemas.microsoft.com/office/drawing/2014/main" id="{6FAB019C-AB87-9A7C-E35B-53CFEA0F8473}"/>
              </a:ext>
            </a:extLst>
          </p:cNvPr>
          <p:cNvSpPr>
            <a:spLocks/>
          </p:cNvSpPr>
          <p:nvPr/>
        </p:nvSpPr>
        <p:spPr>
          <a:xfrm>
            <a:off x="720562" y="3568077"/>
            <a:ext cx="3482512" cy="18499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Georgia"/>
                <a:ea typeface="+mn-ea"/>
                <a:cs typeface="+mn-cs"/>
              </a:rPr>
              <a:t>Everyone in healthcare wants adherence to be better, but few of us want to change what we </a:t>
            </a:r>
          </a:p>
        </p:txBody>
      </p:sp>
      <p:grpSp>
        <p:nvGrpSpPr>
          <p:cNvPr id="12" name="Group 11">
            <a:extLst>
              <a:ext uri="{FF2B5EF4-FFF2-40B4-BE49-F238E27FC236}">
                <a16:creationId xmlns:a16="http://schemas.microsoft.com/office/drawing/2014/main" id="{460936D3-58E3-B049-C1C9-485B40188280}"/>
              </a:ext>
            </a:extLst>
          </p:cNvPr>
          <p:cNvGrpSpPr>
            <a:grpSpLocks/>
          </p:cNvGrpSpPr>
          <p:nvPr/>
        </p:nvGrpSpPr>
        <p:grpSpPr>
          <a:xfrm>
            <a:off x="4379320" y="3568077"/>
            <a:ext cx="3589195" cy="1849900"/>
            <a:chOff x="3239369" y="3300274"/>
            <a:chExt cx="2691896" cy="1766656"/>
          </a:xfrm>
        </p:grpSpPr>
        <p:cxnSp>
          <p:nvCxnSpPr>
            <p:cNvPr id="13" name="Straight Connector 12">
              <a:extLst>
                <a:ext uri="{FF2B5EF4-FFF2-40B4-BE49-F238E27FC236}">
                  <a16:creationId xmlns:a16="http://schemas.microsoft.com/office/drawing/2014/main" id="{09F773A3-F4EE-FB4C-3EDB-7D4705FF435B}"/>
                </a:ext>
              </a:extLst>
            </p:cNvPr>
            <p:cNvCxnSpPr/>
            <p:nvPr/>
          </p:nvCxnSpPr>
          <p:spPr>
            <a:xfrm>
              <a:off x="3239369" y="3300274"/>
              <a:ext cx="0" cy="1766656"/>
            </a:xfrm>
            <a:prstGeom prst="line">
              <a:avLst/>
            </a:prstGeom>
            <a:ln w="12700">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FA244BD9-503A-8E23-091C-B133892A5282}"/>
                </a:ext>
              </a:extLst>
            </p:cNvPr>
            <p:cNvCxnSpPr/>
            <p:nvPr/>
          </p:nvCxnSpPr>
          <p:spPr>
            <a:xfrm>
              <a:off x="5931265" y="3300274"/>
              <a:ext cx="0" cy="1766656"/>
            </a:xfrm>
            <a:prstGeom prst="line">
              <a:avLst/>
            </a:prstGeom>
            <a:ln w="12700">
              <a:solidFill>
                <a:schemeClr val="bg1"/>
              </a:solidFill>
              <a:prstDash val="dash"/>
            </a:ln>
          </p:spPr>
          <p:style>
            <a:lnRef idx="1">
              <a:schemeClr val="accent1"/>
            </a:lnRef>
            <a:fillRef idx="0">
              <a:schemeClr val="accent1"/>
            </a:fillRef>
            <a:effectRef idx="0">
              <a:schemeClr val="accent1"/>
            </a:effectRef>
            <a:fontRef idx="minor">
              <a:schemeClr val="tx1"/>
            </a:fontRef>
          </p:style>
        </p:cxnSp>
      </p:grpSp>
      <p:sp>
        <p:nvSpPr>
          <p:cNvPr id="15" name="TextBox 14">
            <a:extLst>
              <a:ext uri="{FF2B5EF4-FFF2-40B4-BE49-F238E27FC236}">
                <a16:creationId xmlns:a16="http://schemas.microsoft.com/office/drawing/2014/main" id="{79D71468-43E2-C82D-A84F-9A7201315039}"/>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dirty="0">
                <a:solidFill>
                  <a:schemeClr val="bg1"/>
                </a:solidFill>
              </a:rPr>
              <a:t>GLO2208857</a:t>
            </a:r>
          </a:p>
        </p:txBody>
      </p:sp>
    </p:spTree>
    <p:extLst>
      <p:ext uri="{BB962C8B-B14F-4D97-AF65-F5344CB8AC3E}">
        <p14:creationId xmlns:p14="http://schemas.microsoft.com/office/powerpoint/2010/main" val="1860258042"/>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857562F9-F7A3-E92E-A51D-309D8F078491}"/>
              </a:ext>
            </a:extLst>
          </p:cNvPr>
          <p:cNvGraphicFramePr>
            <a:graphicFrameLocks noChangeAspect="1"/>
          </p:cNvGraphicFramePr>
          <p:nvPr>
            <p:custDataLst>
              <p:tags r:id="rId1"/>
            </p:custDataLst>
            <p:extLst>
              <p:ext uri="{D42A27DB-BD31-4B8C-83A1-F6EECF244321}">
                <p14:modId xmlns:p14="http://schemas.microsoft.com/office/powerpoint/2010/main" val="92127345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4" progId="TCLayout.ActiveDocument.1">
                  <p:embed/>
                </p:oleObj>
              </mc:Choice>
              <mc:Fallback>
                <p:oleObj name="think-cell Slide" r:id="rId4" imgW="395" imgH="394" progId="TCLayout.ActiveDocument.1">
                  <p:embed/>
                  <p:pic>
                    <p:nvPicPr>
                      <p:cNvPr id="5" name="think-cell data - do not delete" hidden="1">
                        <a:extLst>
                          <a:ext uri="{FF2B5EF4-FFF2-40B4-BE49-F238E27FC236}">
                            <a16:creationId xmlns:a16="http://schemas.microsoft.com/office/drawing/2014/main" id="{857562F9-F7A3-E92E-A51D-309D8F078491}"/>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4" name="Text Placeholder 5">
            <a:extLst>
              <a:ext uri="{FF2B5EF4-FFF2-40B4-BE49-F238E27FC236}">
                <a16:creationId xmlns:a16="http://schemas.microsoft.com/office/drawing/2014/main" id="{516DBA72-8A92-CF33-F523-E0F7E6B74280}"/>
              </a:ext>
            </a:extLst>
          </p:cNvPr>
          <p:cNvSpPr txBox="1">
            <a:spLocks/>
          </p:cNvSpPr>
          <p:nvPr/>
        </p:nvSpPr>
        <p:spPr>
          <a:xfrm>
            <a:off x="5334000" y="1447800"/>
            <a:ext cx="6272784" cy="4180472"/>
          </a:xfrm>
          <a:prstGeom prst="rect">
            <a:avLst/>
          </a:prstGeom>
          <a:gradFill flip="none" rotWithShape="1">
            <a:gsLst>
              <a:gs pos="0">
                <a:schemeClr val="accent3"/>
              </a:gs>
              <a:gs pos="100000">
                <a:schemeClr val="accent2"/>
              </a:gs>
            </a:gsLst>
            <a:lin ang="0" scaled="1"/>
            <a:tileRect/>
          </a:gradFill>
          <a:ln>
            <a:noFill/>
          </a:ln>
        </p:spPr>
        <p:txBody>
          <a:bodyPr lIns="365760" rIns="365760"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1625519" rtl="0" eaLnBrk="1" fontAlgn="auto" latinLnBrk="0" hangingPunct="1">
              <a:lnSpc>
                <a:spcPct val="100000"/>
              </a:lnSpc>
              <a:spcBef>
                <a:spcPts val="1067"/>
              </a:spcBef>
              <a:spcAft>
                <a:spcPts val="0"/>
              </a:spcAft>
              <a:buClrTx/>
              <a:buSzTx/>
              <a:buFont typeface="Arial" panose="020B0604020202020204" pitchFamily="34" charset="0"/>
              <a:buNone/>
              <a:tabLst/>
              <a:defRPr/>
            </a:pPr>
            <a:r>
              <a:rPr kumimoji="0" lang="en-US" sz="28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“It is believed that </a:t>
            </a:r>
            <a:br>
              <a:rPr kumimoji="0" lang="en-US" sz="28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br>
            <a:r>
              <a:rPr kumimoji="0" lang="en-US" sz="28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the medical profession </a:t>
            </a:r>
            <a:br>
              <a:rPr kumimoji="0" lang="en-US" sz="28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br>
            <a:r>
              <a:rPr kumimoji="0" lang="en-US" sz="28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will find this bedside telephone a great convenience to themselves for night use, and to some of their patients during convalescence”</a:t>
            </a:r>
          </a:p>
        </p:txBody>
      </p:sp>
      <p:pic>
        <p:nvPicPr>
          <p:cNvPr id="6" name="Picture 5" descr="A picture containing text, newspaper, screenshot&#10;&#10;Description automatically generated">
            <a:extLst>
              <a:ext uri="{FF2B5EF4-FFF2-40B4-BE49-F238E27FC236}">
                <a16:creationId xmlns:a16="http://schemas.microsoft.com/office/drawing/2014/main" id="{DA13A1DD-6E0B-B221-4473-6B95F7EBA2E6}"/>
              </a:ext>
            </a:extLst>
          </p:cNvPr>
          <p:cNvPicPr>
            <a:picLocks noChangeAspect="1"/>
          </p:cNvPicPr>
          <p:nvPr/>
        </p:nvPicPr>
        <p:blipFill>
          <a:blip r:embed="rId6"/>
          <a:stretch>
            <a:fillRect/>
          </a:stretch>
        </p:blipFill>
        <p:spPr>
          <a:xfrm>
            <a:off x="670560" y="1447800"/>
            <a:ext cx="4257040" cy="4180472"/>
          </a:xfrm>
          <a:prstGeom prst="rect">
            <a:avLst/>
          </a:prstGeom>
        </p:spPr>
      </p:pic>
      <p:sp>
        <p:nvSpPr>
          <p:cNvPr id="2" name="Text Placeholder 7">
            <a:extLst>
              <a:ext uri="{FF2B5EF4-FFF2-40B4-BE49-F238E27FC236}">
                <a16:creationId xmlns:a16="http://schemas.microsoft.com/office/drawing/2014/main" id="{0432F54C-2B66-F9D9-23DC-8A882CEBC1AE}"/>
              </a:ext>
            </a:extLst>
          </p:cNvPr>
          <p:cNvSpPr txBox="1">
            <a:spLocks/>
          </p:cNvSpPr>
          <p:nvPr/>
        </p:nvSpPr>
        <p:spPr>
          <a:xfrm>
            <a:off x="670559" y="6270893"/>
            <a:ext cx="10035538" cy="237757"/>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Rockey AE. Clinical Notes, Suggestions, and New Instruments. A bedside telephone. JAMA. 1922;78(20)1535.</a:t>
            </a:r>
          </a:p>
        </p:txBody>
      </p:sp>
      <p:sp>
        <p:nvSpPr>
          <p:cNvPr id="8" name="TextBox 7">
            <a:extLst>
              <a:ext uri="{FF2B5EF4-FFF2-40B4-BE49-F238E27FC236}">
                <a16:creationId xmlns:a16="http://schemas.microsoft.com/office/drawing/2014/main" id="{E4A9ACF7-B2C1-D6C9-DE6A-F62F7BAC9289}"/>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a:solidFill>
                  <a:srgbClr val="595959"/>
                </a:solidFill>
              </a:rPr>
              <a:t>GLO2329521</a:t>
            </a:r>
            <a:endParaRPr lang="en-US" sz="900" dirty="0">
              <a:solidFill>
                <a:srgbClr val="595959"/>
              </a:solidFill>
            </a:endParaRPr>
          </a:p>
        </p:txBody>
      </p:sp>
    </p:spTree>
    <p:extLst>
      <p:ext uri="{BB962C8B-B14F-4D97-AF65-F5344CB8AC3E}">
        <p14:creationId xmlns:p14="http://schemas.microsoft.com/office/powerpoint/2010/main" val="840821868"/>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2CBCACD0-0D4A-E02B-FC34-99C5C0D97DDF}"/>
              </a:ext>
            </a:extLst>
          </p:cNvPr>
          <p:cNvGraphicFramePr>
            <a:graphicFrameLocks noChangeAspect="1"/>
          </p:cNvGraphicFramePr>
          <p:nvPr>
            <p:custDataLst>
              <p:tags r:id="rId1"/>
            </p:custDataLst>
            <p:extLst>
              <p:ext uri="{D42A27DB-BD31-4B8C-83A1-F6EECF244321}">
                <p14:modId xmlns:p14="http://schemas.microsoft.com/office/powerpoint/2010/main" val="199702306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2CBCACD0-0D4A-E02B-FC34-99C5C0D97DDF}"/>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F042C583-5A99-E905-277B-DC5979BA98E7}"/>
              </a:ext>
            </a:extLst>
          </p:cNvPr>
          <p:cNvSpPr>
            <a:spLocks noGrp="1"/>
          </p:cNvSpPr>
          <p:nvPr>
            <p:ph type="title"/>
          </p:nvPr>
        </p:nvSpPr>
        <p:spPr/>
        <p:txBody>
          <a:bodyPr vert="horz"/>
          <a:lstStyle/>
          <a:p>
            <a:r>
              <a:rPr lang="pt-BR" dirty="0"/>
              <a:t>So much DATA!</a:t>
            </a:r>
            <a:endParaRPr lang="en-US" dirty="0"/>
          </a:p>
        </p:txBody>
      </p:sp>
      <p:sp>
        <p:nvSpPr>
          <p:cNvPr id="6" name="TextBox 5">
            <a:extLst>
              <a:ext uri="{FF2B5EF4-FFF2-40B4-BE49-F238E27FC236}">
                <a16:creationId xmlns:a16="http://schemas.microsoft.com/office/drawing/2014/main" id="{08BF904E-CA08-9234-30FF-13430A518EB9}"/>
              </a:ext>
            </a:extLst>
          </p:cNvPr>
          <p:cNvSpPr txBox="1">
            <a:spLocks/>
          </p:cNvSpPr>
          <p:nvPr/>
        </p:nvSpPr>
        <p:spPr>
          <a:xfrm>
            <a:off x="670560" y="1456206"/>
            <a:ext cx="5240584" cy="613894"/>
          </a:xfrm>
          <a:prstGeom prst="rect">
            <a:avLst/>
          </a:prstGeom>
          <a:gradFill>
            <a:gsLst>
              <a:gs pos="0">
                <a:schemeClr val="accent3"/>
              </a:gs>
              <a:gs pos="100000">
                <a:schemeClr val="accent2"/>
              </a:gs>
            </a:gsLst>
            <a:lin ang="0" scaled="1"/>
          </a:gradFill>
        </p:spPr>
        <p:txBody>
          <a:bodyPr wrap="square" lIns="90011" tIns="45561" rIns="90011" bIns="45561" rtlCol="0" anchor="ctr">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Georgia"/>
                <a:ea typeface="+mn-ea"/>
                <a:cs typeface="+mn-cs"/>
              </a:rPr>
              <a:t>Between the years 2010-2025, it is estimated that the total amount of data created in a year will have increased by 8,950%</a:t>
            </a:r>
            <a:r>
              <a:rPr kumimoji="0" lang="en-US" sz="1200" b="0" i="0" u="none" strike="noStrike" kern="1200" cap="none" spc="0" normalizeH="0" baseline="30000" noProof="0" dirty="0">
                <a:ln>
                  <a:noFill/>
                </a:ln>
                <a:solidFill>
                  <a:prstClr val="white"/>
                </a:solidFill>
                <a:effectLst/>
                <a:uLnTx/>
                <a:uFillTx/>
                <a:latin typeface="Georgia"/>
                <a:ea typeface="+mn-ea"/>
                <a:cs typeface="+mn-cs"/>
              </a:rPr>
              <a:t>1</a:t>
            </a:r>
          </a:p>
        </p:txBody>
      </p:sp>
      <p:sp>
        <p:nvSpPr>
          <p:cNvPr id="7" name="TextBox 6">
            <a:extLst>
              <a:ext uri="{FF2B5EF4-FFF2-40B4-BE49-F238E27FC236}">
                <a16:creationId xmlns:a16="http://schemas.microsoft.com/office/drawing/2014/main" id="{DBB39F4F-EE5D-C65A-F545-ACCB8FF44A27}"/>
              </a:ext>
            </a:extLst>
          </p:cNvPr>
          <p:cNvSpPr txBox="1">
            <a:spLocks/>
          </p:cNvSpPr>
          <p:nvPr/>
        </p:nvSpPr>
        <p:spPr>
          <a:xfrm>
            <a:off x="6133083" y="1456206"/>
            <a:ext cx="5473701" cy="613894"/>
          </a:xfrm>
          <a:prstGeom prst="rect">
            <a:avLst/>
          </a:prstGeom>
          <a:gradFill>
            <a:gsLst>
              <a:gs pos="0">
                <a:schemeClr val="accent3"/>
              </a:gs>
              <a:gs pos="100000">
                <a:schemeClr val="accent2"/>
              </a:gs>
            </a:gsLst>
            <a:lin ang="0" scaled="1"/>
          </a:gradFill>
        </p:spPr>
        <p:txBody>
          <a:bodyPr wrap="square" lIns="90011" tIns="45561" rIns="90011" bIns="45561" rtlCol="0" anchor="ctr">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Georgia"/>
                <a:ea typeface="+mn-ea"/>
                <a:cs typeface="+mn-cs"/>
              </a:rPr>
              <a:t>Where is all the health data coming from?</a:t>
            </a:r>
            <a:r>
              <a:rPr kumimoji="0" lang="en-US" sz="1200" b="0" i="0" u="none" strike="noStrike" kern="1200" cap="none" spc="0" normalizeH="0" baseline="30000" noProof="0" dirty="0">
                <a:ln>
                  <a:noFill/>
                </a:ln>
                <a:solidFill>
                  <a:prstClr val="white"/>
                </a:solidFill>
                <a:effectLst/>
                <a:uLnTx/>
                <a:uFillTx/>
                <a:latin typeface="Georgia"/>
                <a:ea typeface="+mn-ea"/>
                <a:cs typeface="+mn-cs"/>
              </a:rPr>
              <a:t>2</a:t>
            </a:r>
          </a:p>
        </p:txBody>
      </p:sp>
      <p:graphicFrame>
        <p:nvGraphicFramePr>
          <p:cNvPr id="8" name="Chart 7">
            <a:extLst>
              <a:ext uri="{FF2B5EF4-FFF2-40B4-BE49-F238E27FC236}">
                <a16:creationId xmlns:a16="http://schemas.microsoft.com/office/drawing/2014/main" id="{2EBE96D9-AD49-BDDD-2ECF-F552A790A96A}"/>
              </a:ext>
            </a:extLst>
          </p:cNvPr>
          <p:cNvGraphicFramePr/>
          <p:nvPr/>
        </p:nvGraphicFramePr>
        <p:xfrm>
          <a:off x="622751" y="2247899"/>
          <a:ext cx="5240584" cy="3276601"/>
        </p:xfrm>
        <a:graphic>
          <a:graphicData uri="http://schemas.openxmlformats.org/drawingml/2006/chart">
            <c:chart xmlns:c="http://schemas.openxmlformats.org/drawingml/2006/chart" xmlns:r="http://schemas.openxmlformats.org/officeDocument/2006/relationships" r:id="rId5"/>
          </a:graphicData>
        </a:graphic>
      </p:graphicFrame>
      <p:sp>
        <p:nvSpPr>
          <p:cNvPr id="10" name="Freeform: Shape 9">
            <a:extLst>
              <a:ext uri="{FF2B5EF4-FFF2-40B4-BE49-F238E27FC236}">
                <a16:creationId xmlns:a16="http://schemas.microsoft.com/office/drawing/2014/main" id="{69CC41A4-5CCE-DBDD-54EA-024C4520A7A5}"/>
              </a:ext>
            </a:extLst>
          </p:cNvPr>
          <p:cNvSpPr/>
          <p:nvPr/>
        </p:nvSpPr>
        <p:spPr>
          <a:xfrm rot="20397304">
            <a:off x="8451603" y="4144828"/>
            <a:ext cx="1045577" cy="1134453"/>
          </a:xfrm>
          <a:custGeom>
            <a:avLst/>
            <a:gdLst>
              <a:gd name="connsiteX0" fmla="*/ 1111013 w 1835939"/>
              <a:gd name="connsiteY0" fmla="*/ 1992001 h 1992000"/>
              <a:gd name="connsiteX1" fmla="*/ 477476 w 1835939"/>
              <a:gd name="connsiteY1" fmla="*/ 1619081 h 1992000"/>
              <a:gd name="connsiteX2" fmla="*/ 0 w 1835939"/>
              <a:gd name="connsiteY2" fmla="*/ 1059896 h 1992000"/>
              <a:gd name="connsiteX3" fmla="*/ 1835940 w 1835939"/>
              <a:gd name="connsiteY3" fmla="*/ 0 h 1992000"/>
              <a:gd name="connsiteX4" fmla="*/ 1111013 w 1835939"/>
              <a:gd name="connsiteY4" fmla="*/ 1992001 h 1992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5939" h="1992000">
                <a:moveTo>
                  <a:pt x="1111013" y="1992001"/>
                </a:moveTo>
                <a:cubicBezTo>
                  <a:pt x="880213" y="1903321"/>
                  <a:pt x="667227" y="1778240"/>
                  <a:pt x="477476" y="1619081"/>
                </a:cubicBezTo>
                <a:cubicBezTo>
                  <a:pt x="287725" y="1459923"/>
                  <a:pt x="127404" y="1272108"/>
                  <a:pt x="0" y="1059896"/>
                </a:cubicBezTo>
                <a:lnTo>
                  <a:pt x="1835940" y="0"/>
                </a:lnTo>
                <a:lnTo>
                  <a:pt x="1111013" y="1992001"/>
                </a:lnTo>
                <a:close/>
              </a:path>
            </a:pathLst>
          </a:custGeom>
          <a:solidFill>
            <a:schemeClr val="bg1">
              <a:lumMod val="85000"/>
            </a:schemeClr>
          </a:solidFill>
          <a:ln w="3871"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a:ea typeface="+mn-ea"/>
              <a:cs typeface="+mn-cs"/>
            </a:endParaRPr>
          </a:p>
        </p:txBody>
      </p:sp>
      <p:sp>
        <p:nvSpPr>
          <p:cNvPr id="11" name="Freeform: Shape 10">
            <a:extLst>
              <a:ext uri="{FF2B5EF4-FFF2-40B4-BE49-F238E27FC236}">
                <a16:creationId xmlns:a16="http://schemas.microsoft.com/office/drawing/2014/main" id="{33518B97-58AE-0EC4-B770-A869D649D200}"/>
              </a:ext>
            </a:extLst>
          </p:cNvPr>
          <p:cNvSpPr/>
          <p:nvPr/>
        </p:nvSpPr>
        <p:spPr>
          <a:xfrm rot="20397304">
            <a:off x="9062811" y="2570885"/>
            <a:ext cx="776078" cy="1207452"/>
          </a:xfrm>
          <a:custGeom>
            <a:avLst/>
            <a:gdLst>
              <a:gd name="connsiteX0" fmla="*/ 0 w 1362723"/>
              <a:gd name="connsiteY0" fmla="*/ 0 h 2120179"/>
              <a:gd name="connsiteX1" fmla="*/ 722991 w 1362723"/>
              <a:gd name="connsiteY1" fmla="*/ 133988 h 2120179"/>
              <a:gd name="connsiteX2" fmla="*/ 1362724 w 1362723"/>
              <a:gd name="connsiteY2" fmla="*/ 496064 h 2120179"/>
              <a:gd name="connsiteX3" fmla="*/ 0 w 1362723"/>
              <a:gd name="connsiteY3" fmla="*/ 2120180 h 2120179"/>
              <a:gd name="connsiteX4" fmla="*/ 0 w 1362723"/>
              <a:gd name="connsiteY4" fmla="*/ 0 h 2120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2723" h="2120179">
                <a:moveTo>
                  <a:pt x="0" y="0"/>
                </a:moveTo>
                <a:cubicBezTo>
                  <a:pt x="247064" y="4260"/>
                  <a:pt x="490255" y="49180"/>
                  <a:pt x="722991" y="133988"/>
                </a:cubicBezTo>
                <a:cubicBezTo>
                  <a:pt x="955727" y="218795"/>
                  <a:pt x="1170649" y="340390"/>
                  <a:pt x="1362724" y="496064"/>
                </a:cubicBezTo>
                <a:lnTo>
                  <a:pt x="0" y="2120180"/>
                </a:lnTo>
                <a:lnTo>
                  <a:pt x="0" y="0"/>
                </a:lnTo>
                <a:close/>
              </a:path>
            </a:pathLst>
          </a:custGeom>
          <a:solidFill>
            <a:schemeClr val="bg1">
              <a:lumMod val="85000"/>
            </a:schemeClr>
          </a:solidFill>
          <a:ln w="3871"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a:ea typeface="+mn-ea"/>
              <a:cs typeface="+mn-cs"/>
            </a:endParaRPr>
          </a:p>
        </p:txBody>
      </p:sp>
      <p:sp>
        <p:nvSpPr>
          <p:cNvPr id="12" name="Freeform: Shape 11">
            <a:extLst>
              <a:ext uri="{FF2B5EF4-FFF2-40B4-BE49-F238E27FC236}">
                <a16:creationId xmlns:a16="http://schemas.microsoft.com/office/drawing/2014/main" id="{8E6CDD57-96C7-84CE-71E9-A5F4FDA21112}"/>
              </a:ext>
            </a:extLst>
          </p:cNvPr>
          <p:cNvSpPr/>
          <p:nvPr/>
        </p:nvSpPr>
        <p:spPr>
          <a:xfrm rot="20397304">
            <a:off x="8292271" y="2852016"/>
            <a:ext cx="776078" cy="1207233"/>
          </a:xfrm>
          <a:custGeom>
            <a:avLst/>
            <a:gdLst>
              <a:gd name="connsiteX0" fmla="*/ 0 w 1362723"/>
              <a:gd name="connsiteY0" fmla="*/ 496064 h 2119792"/>
              <a:gd name="connsiteX1" fmla="*/ 639733 w 1362723"/>
              <a:gd name="connsiteY1" fmla="*/ 133988 h 2119792"/>
              <a:gd name="connsiteX2" fmla="*/ 1362724 w 1362723"/>
              <a:gd name="connsiteY2" fmla="*/ 0 h 2119792"/>
              <a:gd name="connsiteX3" fmla="*/ 1362724 w 1362723"/>
              <a:gd name="connsiteY3" fmla="*/ 2119792 h 2119792"/>
              <a:gd name="connsiteX4" fmla="*/ 0 w 1362723"/>
              <a:gd name="connsiteY4" fmla="*/ 496064 h 2119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2723" h="2119792">
                <a:moveTo>
                  <a:pt x="0" y="496064"/>
                </a:moveTo>
                <a:cubicBezTo>
                  <a:pt x="192075" y="340390"/>
                  <a:pt x="406997" y="218795"/>
                  <a:pt x="639733" y="133988"/>
                </a:cubicBezTo>
                <a:cubicBezTo>
                  <a:pt x="872469" y="49180"/>
                  <a:pt x="1115273" y="4260"/>
                  <a:pt x="1362724" y="0"/>
                </a:cubicBezTo>
                <a:lnTo>
                  <a:pt x="1362724" y="2119792"/>
                </a:lnTo>
                <a:lnTo>
                  <a:pt x="0" y="496064"/>
                </a:lnTo>
                <a:close/>
              </a:path>
            </a:pathLst>
          </a:custGeom>
          <a:solidFill>
            <a:schemeClr val="bg1">
              <a:lumMod val="85000"/>
            </a:schemeClr>
          </a:solidFill>
          <a:ln w="3871"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a:ea typeface="+mn-ea"/>
              <a:cs typeface="+mn-cs"/>
            </a:endParaRPr>
          </a:p>
        </p:txBody>
      </p:sp>
      <p:sp>
        <p:nvSpPr>
          <p:cNvPr id="13" name="Freeform: Shape 12">
            <a:extLst>
              <a:ext uri="{FF2B5EF4-FFF2-40B4-BE49-F238E27FC236}">
                <a16:creationId xmlns:a16="http://schemas.microsoft.com/office/drawing/2014/main" id="{BCB8ACC4-EAE6-B1B3-8DC6-6013F0E45044}"/>
              </a:ext>
            </a:extLst>
          </p:cNvPr>
          <p:cNvSpPr/>
          <p:nvPr/>
        </p:nvSpPr>
        <p:spPr>
          <a:xfrm rot="20397304">
            <a:off x="7918187" y="3235090"/>
            <a:ext cx="1188927" cy="924722"/>
          </a:xfrm>
          <a:custGeom>
            <a:avLst/>
            <a:gdLst>
              <a:gd name="connsiteX0" fmla="*/ 0 w 2087650"/>
              <a:gd name="connsiteY0" fmla="*/ 1255843 h 1623728"/>
              <a:gd name="connsiteX1" fmla="*/ 257520 w 2087650"/>
              <a:gd name="connsiteY1" fmla="*/ 567317 h 1623728"/>
              <a:gd name="connsiteX2" fmla="*/ 725314 w 2087650"/>
              <a:gd name="connsiteY2" fmla="*/ 0 h 1623728"/>
              <a:gd name="connsiteX3" fmla="*/ 2087651 w 2087650"/>
              <a:gd name="connsiteY3" fmla="*/ 1623728 h 1623728"/>
              <a:gd name="connsiteX4" fmla="*/ 0 w 2087650"/>
              <a:gd name="connsiteY4" fmla="*/ 1255843 h 16237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7650" h="1623728">
                <a:moveTo>
                  <a:pt x="0" y="1255843"/>
                </a:moveTo>
                <a:cubicBezTo>
                  <a:pt x="47244" y="1013039"/>
                  <a:pt x="133600" y="781853"/>
                  <a:pt x="257520" y="567317"/>
                </a:cubicBezTo>
                <a:cubicBezTo>
                  <a:pt x="381439" y="352782"/>
                  <a:pt x="538661" y="162257"/>
                  <a:pt x="725314" y="0"/>
                </a:cubicBezTo>
                <a:lnTo>
                  <a:pt x="2087651" y="1623728"/>
                </a:lnTo>
                <a:lnTo>
                  <a:pt x="0" y="1255843"/>
                </a:lnTo>
                <a:close/>
              </a:path>
            </a:pathLst>
          </a:custGeom>
          <a:solidFill>
            <a:schemeClr val="bg1">
              <a:lumMod val="85000"/>
            </a:schemeClr>
          </a:solidFill>
          <a:ln w="3871"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a:ea typeface="+mn-ea"/>
              <a:cs typeface="+mn-cs"/>
            </a:endParaRPr>
          </a:p>
        </p:txBody>
      </p:sp>
      <p:sp>
        <p:nvSpPr>
          <p:cNvPr id="14" name="Freeform: Shape 13">
            <a:extLst>
              <a:ext uri="{FF2B5EF4-FFF2-40B4-BE49-F238E27FC236}">
                <a16:creationId xmlns:a16="http://schemas.microsoft.com/office/drawing/2014/main" id="{9C165401-0E79-8E4C-6749-D0F9743450A9}"/>
              </a:ext>
            </a:extLst>
          </p:cNvPr>
          <p:cNvSpPr/>
          <p:nvPr/>
        </p:nvSpPr>
        <p:spPr>
          <a:xfrm rot="20397304">
            <a:off x="8136729" y="3956486"/>
            <a:ext cx="1204555" cy="813350"/>
          </a:xfrm>
          <a:custGeom>
            <a:avLst/>
            <a:gdLst>
              <a:gd name="connsiteX0" fmla="*/ 279538 w 2115091"/>
              <a:gd name="connsiteY0" fmla="*/ 1428168 h 1428168"/>
              <a:gd name="connsiteX1" fmla="*/ 34024 w 2115091"/>
              <a:gd name="connsiteY1" fmla="*/ 734995 h 1428168"/>
              <a:gd name="connsiteX2" fmla="*/ 27440 w 2115091"/>
              <a:gd name="connsiteY2" fmla="*/ 0 h 1428168"/>
              <a:gd name="connsiteX3" fmla="*/ 2115091 w 2115091"/>
              <a:gd name="connsiteY3" fmla="*/ 368272 h 1428168"/>
              <a:gd name="connsiteX4" fmla="*/ 279538 w 2115091"/>
              <a:gd name="connsiteY4" fmla="*/ 1428168 h 1428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5091" h="1428168">
                <a:moveTo>
                  <a:pt x="279538" y="1428168"/>
                </a:moveTo>
                <a:cubicBezTo>
                  <a:pt x="159492" y="1212084"/>
                  <a:pt x="77008" y="978961"/>
                  <a:pt x="34024" y="734995"/>
                </a:cubicBezTo>
                <a:cubicBezTo>
                  <a:pt x="-8961" y="491030"/>
                  <a:pt x="-11284" y="243966"/>
                  <a:pt x="27440" y="0"/>
                </a:cubicBezTo>
                <a:lnTo>
                  <a:pt x="2115091" y="368272"/>
                </a:lnTo>
                <a:lnTo>
                  <a:pt x="279538" y="1428168"/>
                </a:lnTo>
                <a:close/>
              </a:path>
            </a:pathLst>
          </a:custGeom>
          <a:solidFill>
            <a:schemeClr val="bg1">
              <a:lumMod val="85000"/>
            </a:schemeClr>
          </a:solidFill>
          <a:ln w="3871"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a:ea typeface="+mn-ea"/>
              <a:cs typeface="+mn-cs"/>
            </a:endParaRPr>
          </a:p>
        </p:txBody>
      </p:sp>
      <p:sp>
        <p:nvSpPr>
          <p:cNvPr id="15" name="Freeform: Shape 14">
            <a:extLst>
              <a:ext uri="{FF2B5EF4-FFF2-40B4-BE49-F238E27FC236}">
                <a16:creationId xmlns:a16="http://schemas.microsoft.com/office/drawing/2014/main" id="{3D086328-1C4B-0087-089C-14E5DE627FAD}"/>
              </a:ext>
            </a:extLst>
          </p:cNvPr>
          <p:cNvSpPr/>
          <p:nvPr/>
        </p:nvSpPr>
        <p:spPr>
          <a:xfrm rot="20397304">
            <a:off x="9108867" y="3963557"/>
            <a:ext cx="825700" cy="1203483"/>
          </a:xfrm>
          <a:custGeom>
            <a:avLst/>
            <a:gdLst>
              <a:gd name="connsiteX0" fmla="*/ 724927 w 1449854"/>
              <a:gd name="connsiteY0" fmla="*/ 2113209 h 2113208"/>
              <a:gd name="connsiteX1" fmla="*/ 0 w 1449854"/>
              <a:gd name="connsiteY1" fmla="*/ 1992001 h 2113208"/>
              <a:gd name="connsiteX2" fmla="*/ 724927 w 1449854"/>
              <a:gd name="connsiteY2" fmla="*/ 0 h 2113208"/>
              <a:gd name="connsiteX3" fmla="*/ 1449854 w 1449854"/>
              <a:gd name="connsiteY3" fmla="*/ 1992001 h 2113208"/>
              <a:gd name="connsiteX4" fmla="*/ 724927 w 1449854"/>
              <a:gd name="connsiteY4" fmla="*/ 2113209 h 2113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9854" h="2113208">
                <a:moveTo>
                  <a:pt x="724927" y="2113209"/>
                </a:moveTo>
                <a:cubicBezTo>
                  <a:pt x="477476" y="2113209"/>
                  <a:pt x="233510" y="2072548"/>
                  <a:pt x="0" y="1992001"/>
                </a:cubicBezTo>
                <a:lnTo>
                  <a:pt x="724927" y="0"/>
                </a:lnTo>
                <a:lnTo>
                  <a:pt x="1449854" y="1992001"/>
                </a:lnTo>
                <a:cubicBezTo>
                  <a:pt x="1215957" y="2072161"/>
                  <a:pt x="972378" y="2113209"/>
                  <a:pt x="724927" y="2113209"/>
                </a:cubicBezTo>
                <a:close/>
              </a:path>
            </a:pathLst>
          </a:custGeom>
          <a:solidFill>
            <a:schemeClr val="bg1">
              <a:lumMod val="85000"/>
            </a:schemeClr>
          </a:solidFill>
          <a:ln w="3871"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a:ea typeface="+mn-ea"/>
              <a:cs typeface="+mn-cs"/>
            </a:endParaRPr>
          </a:p>
        </p:txBody>
      </p:sp>
      <p:sp>
        <p:nvSpPr>
          <p:cNvPr id="16" name="Freeform: Shape 15">
            <a:extLst>
              <a:ext uri="{FF2B5EF4-FFF2-40B4-BE49-F238E27FC236}">
                <a16:creationId xmlns:a16="http://schemas.microsoft.com/office/drawing/2014/main" id="{1E3438C4-3AED-121F-49AD-2CD7959172EA}"/>
              </a:ext>
            </a:extLst>
          </p:cNvPr>
          <p:cNvSpPr/>
          <p:nvPr/>
        </p:nvSpPr>
        <p:spPr>
          <a:xfrm rot="20397304">
            <a:off x="9511952" y="3757950"/>
            <a:ext cx="1045577" cy="1134453"/>
          </a:xfrm>
          <a:custGeom>
            <a:avLst/>
            <a:gdLst>
              <a:gd name="connsiteX0" fmla="*/ 0 w 1835939"/>
              <a:gd name="connsiteY0" fmla="*/ 0 h 1992000"/>
              <a:gd name="connsiteX1" fmla="*/ 1835940 w 1835939"/>
              <a:gd name="connsiteY1" fmla="*/ 1059896 h 1992000"/>
              <a:gd name="connsiteX2" fmla="*/ 1358464 w 1835939"/>
              <a:gd name="connsiteY2" fmla="*/ 1619081 h 1992000"/>
              <a:gd name="connsiteX3" fmla="*/ 724927 w 1835939"/>
              <a:gd name="connsiteY3" fmla="*/ 1992001 h 1992000"/>
              <a:gd name="connsiteX4" fmla="*/ 0 w 1835939"/>
              <a:gd name="connsiteY4" fmla="*/ 0 h 1992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5939" h="1992000">
                <a:moveTo>
                  <a:pt x="0" y="0"/>
                </a:moveTo>
                <a:lnTo>
                  <a:pt x="1835940" y="1059896"/>
                </a:lnTo>
                <a:cubicBezTo>
                  <a:pt x="1708535" y="1271721"/>
                  <a:pt x="1548215" y="1459923"/>
                  <a:pt x="1358464" y="1619081"/>
                </a:cubicBezTo>
                <a:cubicBezTo>
                  <a:pt x="1168712" y="1778240"/>
                  <a:pt x="955726" y="1903708"/>
                  <a:pt x="724927" y="1992001"/>
                </a:cubicBezTo>
                <a:lnTo>
                  <a:pt x="0" y="0"/>
                </a:lnTo>
                <a:close/>
              </a:path>
            </a:pathLst>
          </a:custGeom>
          <a:solidFill>
            <a:schemeClr val="bg1">
              <a:lumMod val="85000"/>
            </a:schemeClr>
          </a:solidFill>
          <a:ln w="3871"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a:ea typeface="+mn-ea"/>
              <a:cs typeface="+mn-cs"/>
            </a:endParaRPr>
          </a:p>
        </p:txBody>
      </p:sp>
      <p:sp>
        <p:nvSpPr>
          <p:cNvPr id="17" name="Freeform: Shape 16">
            <a:extLst>
              <a:ext uri="{FF2B5EF4-FFF2-40B4-BE49-F238E27FC236}">
                <a16:creationId xmlns:a16="http://schemas.microsoft.com/office/drawing/2014/main" id="{44E3CE7B-F6EA-350F-9460-800F2804E809}"/>
              </a:ext>
            </a:extLst>
          </p:cNvPr>
          <p:cNvSpPr/>
          <p:nvPr/>
        </p:nvSpPr>
        <p:spPr>
          <a:xfrm rot="20397304">
            <a:off x="9387782" y="3499781"/>
            <a:ext cx="1204633" cy="813350"/>
          </a:xfrm>
          <a:custGeom>
            <a:avLst/>
            <a:gdLst>
              <a:gd name="connsiteX0" fmla="*/ 0 w 2115228"/>
              <a:gd name="connsiteY0" fmla="*/ 368272 h 1428168"/>
              <a:gd name="connsiteX1" fmla="*/ 2087651 w 2115228"/>
              <a:gd name="connsiteY1" fmla="*/ 0 h 1428168"/>
              <a:gd name="connsiteX2" fmla="*/ 2081067 w 2115228"/>
              <a:gd name="connsiteY2" fmla="*/ 734996 h 1428168"/>
              <a:gd name="connsiteX3" fmla="*/ 1835553 w 2115228"/>
              <a:gd name="connsiteY3" fmla="*/ 1428169 h 1428168"/>
              <a:gd name="connsiteX4" fmla="*/ 0 w 2115228"/>
              <a:gd name="connsiteY4" fmla="*/ 368272 h 1428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5228" h="1428168">
                <a:moveTo>
                  <a:pt x="0" y="368272"/>
                </a:moveTo>
                <a:lnTo>
                  <a:pt x="2087651" y="0"/>
                </a:lnTo>
                <a:cubicBezTo>
                  <a:pt x="2126375" y="244353"/>
                  <a:pt x="2124439" y="491417"/>
                  <a:pt x="2081067" y="734996"/>
                </a:cubicBezTo>
                <a:cubicBezTo>
                  <a:pt x="2038083" y="978962"/>
                  <a:pt x="1955599" y="1211697"/>
                  <a:pt x="1835553" y="1428169"/>
                </a:cubicBezTo>
                <a:lnTo>
                  <a:pt x="0" y="368272"/>
                </a:lnTo>
                <a:close/>
              </a:path>
            </a:pathLst>
          </a:custGeom>
          <a:solidFill>
            <a:schemeClr val="bg1">
              <a:lumMod val="85000"/>
            </a:schemeClr>
          </a:solidFill>
          <a:ln w="3871"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a:ea typeface="+mn-ea"/>
              <a:cs typeface="+mn-cs"/>
            </a:endParaRPr>
          </a:p>
        </p:txBody>
      </p:sp>
      <p:sp>
        <p:nvSpPr>
          <p:cNvPr id="18" name="Freeform: Shape 17">
            <a:extLst>
              <a:ext uri="{FF2B5EF4-FFF2-40B4-BE49-F238E27FC236}">
                <a16:creationId xmlns:a16="http://schemas.microsoft.com/office/drawing/2014/main" id="{36589C81-EAC0-F3BB-2691-4DB9DB239A48}"/>
              </a:ext>
            </a:extLst>
          </p:cNvPr>
          <p:cNvSpPr/>
          <p:nvPr/>
        </p:nvSpPr>
        <p:spPr>
          <a:xfrm rot="20397304">
            <a:off x="9140128" y="2789214"/>
            <a:ext cx="1189148" cy="924722"/>
          </a:xfrm>
          <a:custGeom>
            <a:avLst/>
            <a:gdLst>
              <a:gd name="connsiteX0" fmla="*/ 1362723 w 2088037"/>
              <a:gd name="connsiteY0" fmla="*/ 0 h 1623728"/>
              <a:gd name="connsiteX1" fmla="*/ 1830518 w 2088037"/>
              <a:gd name="connsiteY1" fmla="*/ 567317 h 1623728"/>
              <a:gd name="connsiteX2" fmla="*/ 2088038 w 2088037"/>
              <a:gd name="connsiteY2" fmla="*/ 1255843 h 1623728"/>
              <a:gd name="connsiteX3" fmla="*/ 0 w 2088037"/>
              <a:gd name="connsiteY3" fmla="*/ 1623728 h 1623728"/>
              <a:gd name="connsiteX4" fmla="*/ 1362723 w 2088037"/>
              <a:gd name="connsiteY4" fmla="*/ 0 h 16237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8037" h="1623728">
                <a:moveTo>
                  <a:pt x="1362723" y="0"/>
                </a:moveTo>
                <a:cubicBezTo>
                  <a:pt x="1549377" y="162257"/>
                  <a:pt x="1706599" y="352782"/>
                  <a:pt x="1830518" y="567317"/>
                </a:cubicBezTo>
                <a:cubicBezTo>
                  <a:pt x="1954437" y="781853"/>
                  <a:pt x="2040794" y="1013426"/>
                  <a:pt x="2088038" y="1255843"/>
                </a:cubicBezTo>
                <a:lnTo>
                  <a:pt x="0" y="1623728"/>
                </a:lnTo>
                <a:lnTo>
                  <a:pt x="1362723" y="0"/>
                </a:lnTo>
                <a:close/>
              </a:path>
            </a:pathLst>
          </a:custGeom>
          <a:solidFill>
            <a:schemeClr val="bg1">
              <a:lumMod val="85000"/>
            </a:schemeClr>
          </a:solidFill>
          <a:ln w="3871"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a:ea typeface="+mn-ea"/>
              <a:cs typeface="+mn-cs"/>
            </a:endParaRPr>
          </a:p>
        </p:txBody>
      </p:sp>
      <p:sp>
        <p:nvSpPr>
          <p:cNvPr id="19" name="Freeform: Shape 18">
            <a:extLst>
              <a:ext uri="{FF2B5EF4-FFF2-40B4-BE49-F238E27FC236}">
                <a16:creationId xmlns:a16="http://schemas.microsoft.com/office/drawing/2014/main" id="{0E11E8B1-7985-FB10-00C5-682261B8842C}"/>
              </a:ext>
            </a:extLst>
          </p:cNvPr>
          <p:cNvSpPr/>
          <p:nvPr/>
        </p:nvSpPr>
        <p:spPr>
          <a:xfrm>
            <a:off x="8530849" y="3176835"/>
            <a:ext cx="1524935" cy="1524936"/>
          </a:xfrm>
          <a:custGeom>
            <a:avLst/>
            <a:gdLst>
              <a:gd name="connsiteX0" fmla="*/ 1676007 w 1676006"/>
              <a:gd name="connsiteY0" fmla="*/ 838003 h 1676006"/>
              <a:gd name="connsiteX1" fmla="*/ 838003 w 1676006"/>
              <a:gd name="connsiteY1" fmla="*/ 1676007 h 1676006"/>
              <a:gd name="connsiteX2" fmla="*/ 0 w 1676006"/>
              <a:gd name="connsiteY2" fmla="*/ 838003 h 1676006"/>
              <a:gd name="connsiteX3" fmla="*/ 838003 w 1676006"/>
              <a:gd name="connsiteY3" fmla="*/ 0 h 1676006"/>
              <a:gd name="connsiteX4" fmla="*/ 1676007 w 1676006"/>
              <a:gd name="connsiteY4" fmla="*/ 838003 h 1676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6006" h="1676006">
                <a:moveTo>
                  <a:pt x="1676007" y="838003"/>
                </a:moveTo>
                <a:cubicBezTo>
                  <a:pt x="1676007" y="1300820"/>
                  <a:pt x="1300820" y="1676007"/>
                  <a:pt x="838003" y="1676007"/>
                </a:cubicBezTo>
                <a:cubicBezTo>
                  <a:pt x="375187" y="1676007"/>
                  <a:pt x="0" y="1300820"/>
                  <a:pt x="0" y="838003"/>
                </a:cubicBezTo>
                <a:cubicBezTo>
                  <a:pt x="0" y="375187"/>
                  <a:pt x="375187" y="0"/>
                  <a:pt x="838003" y="0"/>
                </a:cubicBezTo>
                <a:cubicBezTo>
                  <a:pt x="1300820" y="0"/>
                  <a:pt x="1676007" y="375187"/>
                  <a:pt x="1676007" y="838003"/>
                </a:cubicBezTo>
                <a:close/>
              </a:path>
            </a:pathLst>
          </a:custGeom>
          <a:solidFill>
            <a:schemeClr val="bg1"/>
          </a:solidFill>
          <a:ln w="3871" cap="flat">
            <a:noFill/>
            <a:prstDash val="solid"/>
            <a:miter/>
          </a:ln>
        </p:spPr>
        <p:txBody>
          <a:bodyPr lIns="121920" tIns="243840" rIns="609600" bIns="0" rtlCol="0" anchor="t"/>
          <a:lstStyle/>
          <a:p>
            <a:pPr marL="91440" marR="0" lvl="0" indent="0" algn="l" defTabSz="121917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0" noProof="0" dirty="0">
                <a:ln>
                  <a:noFill/>
                </a:ln>
                <a:solidFill>
                  <a:srgbClr val="000000"/>
                </a:solidFill>
                <a:effectLst/>
                <a:uLnTx/>
                <a:uFillTx/>
                <a:latin typeface="Georgia"/>
                <a:ea typeface="+mn-ea"/>
                <a:cs typeface="+mn-cs"/>
              </a:rPr>
              <a:t>Data generated</a:t>
            </a:r>
            <a:br>
              <a:rPr kumimoji="0" lang="pt-BR" sz="800" b="0" i="0" u="none" strike="noStrike" kern="1200" cap="none" spc="0" normalizeH="0" baseline="0" noProof="0" dirty="0">
                <a:ln>
                  <a:noFill/>
                </a:ln>
                <a:solidFill>
                  <a:srgbClr val="000000"/>
                </a:solidFill>
                <a:effectLst/>
                <a:uLnTx/>
                <a:uFillTx/>
                <a:latin typeface="Georgia"/>
                <a:ea typeface="+mn-ea"/>
                <a:cs typeface="+mn-cs"/>
              </a:rPr>
            </a:br>
            <a:r>
              <a:rPr kumimoji="0" lang="pt-BR" sz="800" b="0" i="0" u="none" strike="noStrike" kern="1200" cap="none" spc="0" normalizeH="0" baseline="0" noProof="0" dirty="0">
                <a:ln>
                  <a:noFill/>
                </a:ln>
                <a:solidFill>
                  <a:srgbClr val="000000"/>
                </a:solidFill>
                <a:effectLst/>
                <a:uLnTx/>
                <a:uFillTx/>
                <a:latin typeface="Georgia"/>
                <a:ea typeface="+mn-ea"/>
                <a:cs typeface="+mn-cs"/>
              </a:rPr>
              <a:t>in health care </a:t>
            </a:r>
            <a:br>
              <a:rPr kumimoji="0" lang="pt-BR" sz="800" b="0" i="0" u="none" strike="noStrike" kern="1200" cap="none" spc="0" normalizeH="0" baseline="0" noProof="0" dirty="0">
                <a:ln>
                  <a:noFill/>
                </a:ln>
                <a:solidFill>
                  <a:srgbClr val="000000"/>
                </a:solidFill>
                <a:effectLst/>
                <a:uLnTx/>
                <a:uFillTx/>
                <a:latin typeface="Georgia"/>
                <a:ea typeface="+mn-ea"/>
                <a:cs typeface="+mn-cs"/>
              </a:rPr>
            </a:br>
            <a:r>
              <a:rPr kumimoji="0" lang="pt-BR" sz="800" b="0" i="0" u="none" strike="noStrike" kern="1200" cap="none" spc="0" normalizeH="0" baseline="0" noProof="0" dirty="0">
                <a:ln>
                  <a:noFill/>
                </a:ln>
                <a:solidFill>
                  <a:srgbClr val="000000"/>
                </a:solidFill>
                <a:effectLst/>
                <a:uLnTx/>
                <a:uFillTx/>
                <a:latin typeface="Georgia"/>
                <a:ea typeface="+mn-ea"/>
                <a:cs typeface="+mn-cs"/>
              </a:rPr>
              <a:t>(in exabytes)</a:t>
            </a:r>
          </a:p>
        </p:txBody>
      </p:sp>
      <p:sp>
        <p:nvSpPr>
          <p:cNvPr id="20" name="TextBox 19">
            <a:extLst>
              <a:ext uri="{FF2B5EF4-FFF2-40B4-BE49-F238E27FC236}">
                <a16:creationId xmlns:a16="http://schemas.microsoft.com/office/drawing/2014/main" id="{0A893EDB-39FF-AEA9-DF43-2429A2E90581}"/>
              </a:ext>
            </a:extLst>
          </p:cNvPr>
          <p:cNvSpPr txBox="1"/>
          <p:nvPr/>
        </p:nvSpPr>
        <p:spPr>
          <a:xfrm>
            <a:off x="8856455" y="2139247"/>
            <a:ext cx="878247" cy="465503"/>
          </a:xfrm>
          <a:prstGeom prst="rect">
            <a:avLst/>
          </a:prstGeom>
          <a:noFill/>
        </p:spPr>
        <p:txBody>
          <a:bodyPr wrap="none" lIns="0" tIns="0" rIns="0" bIns="0" rtlCol="0" anchor="ctr">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0000"/>
                </a:solidFill>
                <a:effectLst/>
                <a:uLnTx/>
                <a:uFillTx/>
                <a:latin typeface="Georgia"/>
                <a:ea typeface="+mn-ea"/>
                <a:cs typeface="+mn-cs"/>
              </a:rPr>
              <a:t>Medical</a:t>
            </a:r>
            <a:br>
              <a:rPr kumimoji="0" lang="en-US" sz="1333" b="0" i="0" u="none" strike="noStrike" kern="1200" cap="none" spc="0" normalizeH="0" baseline="0" noProof="0" dirty="0">
                <a:ln>
                  <a:noFill/>
                </a:ln>
                <a:solidFill>
                  <a:srgbClr val="000000"/>
                </a:solidFill>
                <a:effectLst/>
                <a:uLnTx/>
                <a:uFillTx/>
                <a:latin typeface="Georgia"/>
                <a:ea typeface="+mn-ea"/>
                <a:cs typeface="+mn-cs"/>
              </a:rPr>
            </a:br>
            <a:r>
              <a:rPr kumimoji="0" lang="en-US" sz="1333" b="0" i="0" u="none" strike="noStrike" kern="1200" cap="none" spc="0" normalizeH="0" baseline="0" noProof="0" dirty="0">
                <a:ln>
                  <a:noFill/>
                </a:ln>
                <a:solidFill>
                  <a:srgbClr val="000000"/>
                </a:solidFill>
                <a:effectLst/>
                <a:uLnTx/>
                <a:uFillTx/>
                <a:latin typeface="Georgia"/>
                <a:ea typeface="+mn-ea"/>
                <a:cs typeface="+mn-cs"/>
              </a:rPr>
              <a:t>Imaging</a:t>
            </a:r>
          </a:p>
        </p:txBody>
      </p:sp>
      <p:sp>
        <p:nvSpPr>
          <p:cNvPr id="21" name="TextBox 20">
            <a:extLst>
              <a:ext uri="{FF2B5EF4-FFF2-40B4-BE49-F238E27FC236}">
                <a16:creationId xmlns:a16="http://schemas.microsoft.com/office/drawing/2014/main" id="{C058916B-1ECE-2DEE-BAF3-7874BC23E10A}"/>
              </a:ext>
            </a:extLst>
          </p:cNvPr>
          <p:cNvSpPr txBox="1"/>
          <p:nvPr/>
        </p:nvSpPr>
        <p:spPr>
          <a:xfrm>
            <a:off x="10139560" y="2389967"/>
            <a:ext cx="1480940" cy="537018"/>
          </a:xfrm>
          <a:prstGeom prst="rect">
            <a:avLst/>
          </a:prstGeom>
          <a:noFill/>
        </p:spPr>
        <p:txBody>
          <a:bodyPr wrap="none" lIns="0" tIns="0" rIns="0" bIns="0" rtlCol="0" anchor="ctr">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0000"/>
                </a:solidFill>
                <a:effectLst/>
                <a:uLnTx/>
                <a:uFillTx/>
                <a:latin typeface="Georgia"/>
                <a:ea typeface="+mn-ea"/>
                <a:cs typeface="+mn-cs"/>
              </a:rPr>
              <a:t>Health information </a:t>
            </a:r>
            <a:br>
              <a:rPr kumimoji="0" lang="en-US" sz="1333" b="0" i="0" u="none" strike="noStrike" kern="1200" cap="none" spc="0" normalizeH="0" baseline="0" noProof="0" dirty="0">
                <a:ln>
                  <a:noFill/>
                </a:ln>
                <a:solidFill>
                  <a:srgbClr val="000000"/>
                </a:solidFill>
                <a:effectLst/>
                <a:uLnTx/>
                <a:uFillTx/>
                <a:latin typeface="Georgia"/>
                <a:ea typeface="+mn-ea"/>
                <a:cs typeface="+mn-cs"/>
              </a:rPr>
            </a:br>
            <a:r>
              <a:rPr kumimoji="0" lang="en-US" sz="1333" b="0" i="0" u="none" strike="noStrike" kern="1200" cap="none" spc="0" normalizeH="0" baseline="0" noProof="0" dirty="0">
                <a:ln>
                  <a:noFill/>
                </a:ln>
                <a:solidFill>
                  <a:srgbClr val="000000"/>
                </a:solidFill>
                <a:effectLst/>
                <a:uLnTx/>
                <a:uFillTx/>
                <a:latin typeface="Georgia"/>
                <a:ea typeface="+mn-ea"/>
                <a:cs typeface="+mn-cs"/>
              </a:rPr>
              <a:t>exchanges &amp; health </a:t>
            </a:r>
          </a:p>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0000"/>
                </a:solidFill>
                <a:effectLst/>
                <a:uLnTx/>
                <a:uFillTx/>
                <a:latin typeface="Georgia"/>
                <a:ea typeface="+mn-ea"/>
                <a:cs typeface="+mn-cs"/>
              </a:rPr>
              <a:t>records</a:t>
            </a:r>
          </a:p>
        </p:txBody>
      </p:sp>
      <p:sp>
        <p:nvSpPr>
          <p:cNvPr id="22" name="TextBox 21">
            <a:extLst>
              <a:ext uri="{FF2B5EF4-FFF2-40B4-BE49-F238E27FC236}">
                <a16:creationId xmlns:a16="http://schemas.microsoft.com/office/drawing/2014/main" id="{4D459699-B5DA-21F6-6F40-6DCBD7721FC6}"/>
              </a:ext>
            </a:extLst>
          </p:cNvPr>
          <p:cNvSpPr txBox="1"/>
          <p:nvPr/>
        </p:nvSpPr>
        <p:spPr>
          <a:xfrm>
            <a:off x="10759642" y="3484882"/>
            <a:ext cx="878247" cy="537018"/>
          </a:xfrm>
          <a:prstGeom prst="rect">
            <a:avLst/>
          </a:prstGeom>
          <a:noFill/>
        </p:spPr>
        <p:txBody>
          <a:bodyPr wrap="none" lIns="0" tIns="0" rIns="0" bIns="0" rtlCol="0" anchor="ctr">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0000"/>
                </a:solidFill>
                <a:effectLst/>
                <a:uLnTx/>
                <a:uFillTx/>
                <a:latin typeface="Georgia"/>
                <a:ea typeface="+mn-ea"/>
                <a:cs typeface="+mn-cs"/>
              </a:rPr>
              <a:t>Medical</a:t>
            </a:r>
            <a:br>
              <a:rPr kumimoji="0" lang="en-US" sz="1333" b="0" i="0" u="none" strike="noStrike" kern="1200" cap="none" spc="0" normalizeH="0" baseline="0" noProof="0" dirty="0">
                <a:ln>
                  <a:noFill/>
                </a:ln>
                <a:solidFill>
                  <a:srgbClr val="000000"/>
                </a:solidFill>
                <a:effectLst/>
                <a:uLnTx/>
                <a:uFillTx/>
                <a:latin typeface="Georgia"/>
                <a:ea typeface="+mn-ea"/>
                <a:cs typeface="+mn-cs"/>
              </a:rPr>
            </a:br>
            <a:r>
              <a:rPr kumimoji="0" lang="en-US" sz="1333" b="0" i="0" u="none" strike="noStrike" kern="1200" cap="none" spc="0" normalizeH="0" baseline="0" noProof="0" dirty="0">
                <a:ln>
                  <a:noFill/>
                </a:ln>
                <a:solidFill>
                  <a:srgbClr val="000000"/>
                </a:solidFill>
                <a:effectLst/>
                <a:uLnTx/>
                <a:uFillTx/>
                <a:latin typeface="Georgia"/>
                <a:ea typeface="+mn-ea"/>
                <a:cs typeface="+mn-cs"/>
              </a:rPr>
              <a:t>devices</a:t>
            </a:r>
          </a:p>
        </p:txBody>
      </p:sp>
      <p:sp>
        <p:nvSpPr>
          <p:cNvPr id="23" name="TextBox 22">
            <a:extLst>
              <a:ext uri="{FF2B5EF4-FFF2-40B4-BE49-F238E27FC236}">
                <a16:creationId xmlns:a16="http://schemas.microsoft.com/office/drawing/2014/main" id="{9A89CCB0-2D3D-F461-3E1B-39A8A3C4FA2E}"/>
              </a:ext>
            </a:extLst>
          </p:cNvPr>
          <p:cNvSpPr txBox="1"/>
          <p:nvPr/>
        </p:nvSpPr>
        <p:spPr>
          <a:xfrm>
            <a:off x="10562756" y="4419061"/>
            <a:ext cx="1048219" cy="210586"/>
          </a:xfrm>
          <a:prstGeom prst="rect">
            <a:avLst/>
          </a:prstGeom>
          <a:noFill/>
        </p:spPr>
        <p:txBody>
          <a:bodyPr wrap="none" lIns="0" tIns="0" rIns="0" bIns="0" rtlCol="0" anchor="ctr">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0000"/>
                </a:solidFill>
                <a:effectLst/>
                <a:uLnTx/>
                <a:uFillTx/>
                <a:latin typeface="Georgia"/>
                <a:ea typeface="+mn-ea"/>
                <a:cs typeface="+mn-cs"/>
              </a:rPr>
              <a:t>Wearables</a:t>
            </a:r>
          </a:p>
        </p:txBody>
      </p:sp>
      <p:sp>
        <p:nvSpPr>
          <p:cNvPr id="24" name="TextBox 23">
            <a:extLst>
              <a:ext uri="{FF2B5EF4-FFF2-40B4-BE49-F238E27FC236}">
                <a16:creationId xmlns:a16="http://schemas.microsoft.com/office/drawing/2014/main" id="{FF237195-B51C-D567-3724-AE5942CE9411}"/>
              </a:ext>
            </a:extLst>
          </p:cNvPr>
          <p:cNvSpPr txBox="1"/>
          <p:nvPr/>
        </p:nvSpPr>
        <p:spPr>
          <a:xfrm>
            <a:off x="9839900" y="5076873"/>
            <a:ext cx="1506489" cy="537018"/>
          </a:xfrm>
          <a:prstGeom prst="rect">
            <a:avLst/>
          </a:prstGeom>
          <a:noFill/>
        </p:spPr>
        <p:txBody>
          <a:bodyPr wrap="none" lIns="0" tIns="0" rIns="0" bIns="0" rtlCol="0" anchor="ctr">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0000"/>
                </a:solidFill>
                <a:effectLst/>
                <a:uLnTx/>
                <a:uFillTx/>
                <a:latin typeface="Georgia"/>
                <a:ea typeface="+mn-ea"/>
                <a:cs typeface="+mn-cs"/>
              </a:rPr>
              <a:t>Pharmaceuticals</a:t>
            </a:r>
            <a:br>
              <a:rPr kumimoji="0" lang="en-US" sz="1333" b="0" i="0" u="none" strike="noStrike" kern="1200" cap="none" spc="0" normalizeH="0" baseline="0" noProof="0" dirty="0">
                <a:ln>
                  <a:noFill/>
                </a:ln>
                <a:solidFill>
                  <a:srgbClr val="000000"/>
                </a:solidFill>
                <a:effectLst/>
                <a:uLnTx/>
                <a:uFillTx/>
                <a:latin typeface="Georgia"/>
                <a:ea typeface="+mn-ea"/>
                <a:cs typeface="+mn-cs"/>
              </a:rPr>
            </a:br>
            <a:r>
              <a:rPr kumimoji="0" lang="en-US" sz="1333" b="0" i="0" u="none" strike="noStrike" kern="1200" cap="none" spc="0" normalizeH="0" baseline="0" noProof="0" dirty="0">
                <a:ln>
                  <a:noFill/>
                </a:ln>
                <a:solidFill>
                  <a:srgbClr val="000000"/>
                </a:solidFill>
                <a:effectLst/>
                <a:uLnTx/>
                <a:uFillTx/>
                <a:latin typeface="Georgia"/>
                <a:ea typeface="+mn-ea"/>
                <a:cs typeface="+mn-cs"/>
              </a:rPr>
              <a:t>research</a:t>
            </a:r>
          </a:p>
        </p:txBody>
      </p:sp>
      <p:sp>
        <p:nvSpPr>
          <p:cNvPr id="25" name="TextBox 24">
            <a:extLst>
              <a:ext uri="{FF2B5EF4-FFF2-40B4-BE49-F238E27FC236}">
                <a16:creationId xmlns:a16="http://schemas.microsoft.com/office/drawing/2014/main" id="{2D2B87B6-8A61-C38A-F65A-7C392F6715E9}"/>
              </a:ext>
            </a:extLst>
          </p:cNvPr>
          <p:cNvSpPr txBox="1"/>
          <p:nvPr/>
        </p:nvSpPr>
        <p:spPr>
          <a:xfrm>
            <a:off x="7173821" y="5076873"/>
            <a:ext cx="1506489" cy="537018"/>
          </a:xfrm>
          <a:prstGeom prst="rect">
            <a:avLst/>
          </a:prstGeom>
          <a:noFill/>
        </p:spPr>
        <p:txBody>
          <a:bodyPr wrap="none" lIns="0" tIns="0" rIns="0" bIns="0" rtlCol="0" anchor="ctr">
            <a:no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a:ln>
                  <a:noFill/>
                </a:ln>
                <a:solidFill>
                  <a:srgbClr val="000000"/>
                </a:solidFill>
                <a:effectLst/>
                <a:uLnTx/>
                <a:uFillTx/>
                <a:latin typeface="Georgia"/>
                <a:ea typeface="+mn-ea"/>
                <a:cs typeface="+mn-cs"/>
              </a:rPr>
              <a:t>Search </a:t>
            </a:r>
            <a:br>
              <a:rPr kumimoji="0" lang="en-US" sz="1333" b="0" i="0" u="none" strike="noStrike" kern="1200" cap="none" spc="0" normalizeH="0" baseline="0" noProof="0">
                <a:ln>
                  <a:noFill/>
                </a:ln>
                <a:solidFill>
                  <a:srgbClr val="000000"/>
                </a:solidFill>
                <a:effectLst/>
                <a:uLnTx/>
                <a:uFillTx/>
                <a:latin typeface="Georgia"/>
                <a:ea typeface="+mn-ea"/>
                <a:cs typeface="+mn-cs"/>
              </a:rPr>
            </a:br>
            <a:r>
              <a:rPr kumimoji="0" lang="en-US" sz="1333" b="0" i="0" u="none" strike="noStrike" kern="1200" cap="none" spc="0" normalizeH="0" baseline="0" noProof="0">
                <a:ln>
                  <a:noFill/>
                </a:ln>
                <a:solidFill>
                  <a:srgbClr val="000000"/>
                </a:solidFill>
                <a:effectLst/>
                <a:uLnTx/>
                <a:uFillTx/>
                <a:latin typeface="Georgia"/>
                <a:ea typeface="+mn-ea"/>
                <a:cs typeface="+mn-cs"/>
              </a:rPr>
              <a:t>engine data</a:t>
            </a:r>
          </a:p>
        </p:txBody>
      </p:sp>
      <p:sp>
        <p:nvSpPr>
          <p:cNvPr id="26" name="TextBox 25">
            <a:extLst>
              <a:ext uri="{FF2B5EF4-FFF2-40B4-BE49-F238E27FC236}">
                <a16:creationId xmlns:a16="http://schemas.microsoft.com/office/drawing/2014/main" id="{0C3743EE-AD0A-C27C-249A-20FBD65B6CC0}"/>
              </a:ext>
            </a:extLst>
          </p:cNvPr>
          <p:cNvSpPr txBox="1"/>
          <p:nvPr/>
        </p:nvSpPr>
        <p:spPr>
          <a:xfrm>
            <a:off x="6996795" y="4385195"/>
            <a:ext cx="1009892" cy="205121"/>
          </a:xfrm>
          <a:prstGeom prst="rect">
            <a:avLst/>
          </a:prstGeom>
          <a:noFill/>
        </p:spPr>
        <p:txBody>
          <a:bodyPr wrap="non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0000"/>
                </a:solidFill>
                <a:effectLst/>
                <a:uLnTx/>
                <a:uFillTx/>
                <a:latin typeface="Georgia"/>
                <a:ea typeface="+mn-ea"/>
                <a:cs typeface="+mn-cs"/>
              </a:rPr>
              <a:t>Smartphones</a:t>
            </a:r>
          </a:p>
        </p:txBody>
      </p:sp>
      <p:sp>
        <p:nvSpPr>
          <p:cNvPr id="27" name="TextBox 26">
            <a:extLst>
              <a:ext uri="{FF2B5EF4-FFF2-40B4-BE49-F238E27FC236}">
                <a16:creationId xmlns:a16="http://schemas.microsoft.com/office/drawing/2014/main" id="{FFCA9626-655D-FA1C-0F90-AC140B914E67}"/>
              </a:ext>
            </a:extLst>
          </p:cNvPr>
          <p:cNvSpPr txBox="1"/>
          <p:nvPr/>
        </p:nvSpPr>
        <p:spPr>
          <a:xfrm>
            <a:off x="6137228" y="3343151"/>
            <a:ext cx="1712645" cy="820481"/>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0000"/>
                </a:solidFill>
                <a:effectLst/>
                <a:uLnTx/>
                <a:uFillTx/>
                <a:latin typeface="Georgia"/>
                <a:ea typeface="+mn-ea"/>
                <a:cs typeface="+mn-cs"/>
              </a:rPr>
              <a:t>Payer records, state departments of health, CMS, AHA annual survey</a:t>
            </a:r>
          </a:p>
        </p:txBody>
      </p:sp>
      <p:sp>
        <p:nvSpPr>
          <p:cNvPr id="28" name="TextBox 27">
            <a:extLst>
              <a:ext uri="{FF2B5EF4-FFF2-40B4-BE49-F238E27FC236}">
                <a16:creationId xmlns:a16="http://schemas.microsoft.com/office/drawing/2014/main" id="{3681CEF8-94A7-8DBD-44B3-F16038E95B54}"/>
              </a:ext>
            </a:extLst>
          </p:cNvPr>
          <p:cNvSpPr txBox="1"/>
          <p:nvPr/>
        </p:nvSpPr>
        <p:spPr>
          <a:xfrm>
            <a:off x="7055332" y="2389967"/>
            <a:ext cx="1278209" cy="615361"/>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0000"/>
                </a:solidFill>
                <a:effectLst/>
                <a:uLnTx/>
                <a:uFillTx/>
                <a:latin typeface="Georgia"/>
                <a:ea typeface="+mn-ea"/>
                <a:cs typeface="+mn-cs"/>
              </a:rPr>
              <a:t>LABS and </a:t>
            </a:r>
            <a:br>
              <a:rPr kumimoji="0" lang="en-US" sz="1333" b="0" i="0" u="none" strike="noStrike" kern="1200" cap="none" spc="0" normalizeH="0" baseline="0" noProof="0" dirty="0">
                <a:ln>
                  <a:noFill/>
                </a:ln>
                <a:solidFill>
                  <a:srgbClr val="000000"/>
                </a:solidFill>
                <a:effectLst/>
                <a:uLnTx/>
                <a:uFillTx/>
                <a:latin typeface="Georgia"/>
                <a:ea typeface="+mn-ea"/>
                <a:cs typeface="+mn-cs"/>
              </a:rPr>
            </a:br>
            <a:r>
              <a:rPr kumimoji="0" lang="en-US" sz="1333" b="0" i="0" u="none" strike="noStrike" kern="1200" cap="none" spc="0" normalizeH="0" baseline="0" noProof="0" dirty="0">
                <a:ln>
                  <a:noFill/>
                </a:ln>
                <a:solidFill>
                  <a:srgbClr val="000000"/>
                </a:solidFill>
                <a:effectLst/>
                <a:uLnTx/>
                <a:uFillTx/>
                <a:latin typeface="Georgia"/>
                <a:ea typeface="+mn-ea"/>
                <a:cs typeface="+mn-cs"/>
              </a:rPr>
              <a:t>genomic </a:t>
            </a:r>
            <a:br>
              <a:rPr kumimoji="0" lang="en-US" sz="1333" b="0" i="0" u="none" strike="noStrike" kern="1200" cap="none" spc="0" normalizeH="0" baseline="0" noProof="0" dirty="0">
                <a:ln>
                  <a:noFill/>
                </a:ln>
                <a:solidFill>
                  <a:srgbClr val="000000"/>
                </a:solidFill>
                <a:effectLst/>
                <a:uLnTx/>
                <a:uFillTx/>
                <a:latin typeface="Georgia"/>
                <a:ea typeface="+mn-ea"/>
                <a:cs typeface="+mn-cs"/>
              </a:rPr>
            </a:br>
            <a:r>
              <a:rPr kumimoji="0" lang="en-US" sz="1333" b="0" i="0" u="none" strike="noStrike" kern="1200" cap="none" spc="0" normalizeH="0" baseline="0" noProof="0" dirty="0">
                <a:ln>
                  <a:noFill/>
                </a:ln>
                <a:solidFill>
                  <a:srgbClr val="000000"/>
                </a:solidFill>
                <a:effectLst/>
                <a:uLnTx/>
                <a:uFillTx/>
                <a:latin typeface="Georgia"/>
                <a:ea typeface="+mn-ea"/>
                <a:cs typeface="+mn-cs"/>
              </a:rPr>
              <a:t>sequencing </a:t>
            </a:r>
          </a:p>
        </p:txBody>
      </p:sp>
      <p:graphicFrame>
        <p:nvGraphicFramePr>
          <p:cNvPr id="29" name="Chart 28">
            <a:extLst>
              <a:ext uri="{FF2B5EF4-FFF2-40B4-BE49-F238E27FC236}">
                <a16:creationId xmlns:a16="http://schemas.microsoft.com/office/drawing/2014/main" id="{4F4AC7D5-1C5B-6603-9F1C-9F182EC6E357}"/>
              </a:ext>
            </a:extLst>
          </p:cNvPr>
          <p:cNvGraphicFramePr/>
          <p:nvPr/>
        </p:nvGraphicFramePr>
        <p:xfrm>
          <a:off x="8703403" y="3286328"/>
          <a:ext cx="1251034" cy="1267435"/>
        </p:xfrm>
        <a:graphic>
          <a:graphicData uri="http://schemas.openxmlformats.org/drawingml/2006/chart">
            <c:chart xmlns:c="http://schemas.openxmlformats.org/drawingml/2006/chart" xmlns:r="http://schemas.openxmlformats.org/officeDocument/2006/relationships" r:id="rId6"/>
          </a:graphicData>
        </a:graphic>
      </p:graphicFrame>
      <p:sp>
        <p:nvSpPr>
          <p:cNvPr id="30" name="Freeform: Shape 29">
            <a:extLst>
              <a:ext uri="{FF2B5EF4-FFF2-40B4-BE49-F238E27FC236}">
                <a16:creationId xmlns:a16="http://schemas.microsoft.com/office/drawing/2014/main" id="{B01255DE-8155-6374-69F0-EE86FD7AEB52}"/>
              </a:ext>
            </a:extLst>
          </p:cNvPr>
          <p:cNvSpPr/>
          <p:nvPr/>
        </p:nvSpPr>
        <p:spPr>
          <a:xfrm>
            <a:off x="9150845" y="3831075"/>
            <a:ext cx="500312" cy="500312"/>
          </a:xfrm>
          <a:custGeom>
            <a:avLst/>
            <a:gdLst>
              <a:gd name="connsiteX0" fmla="*/ 1676007 w 1676006"/>
              <a:gd name="connsiteY0" fmla="*/ 838003 h 1676006"/>
              <a:gd name="connsiteX1" fmla="*/ 838003 w 1676006"/>
              <a:gd name="connsiteY1" fmla="*/ 1676007 h 1676006"/>
              <a:gd name="connsiteX2" fmla="*/ 0 w 1676006"/>
              <a:gd name="connsiteY2" fmla="*/ 838003 h 1676006"/>
              <a:gd name="connsiteX3" fmla="*/ 838003 w 1676006"/>
              <a:gd name="connsiteY3" fmla="*/ 0 h 1676006"/>
              <a:gd name="connsiteX4" fmla="*/ 1676007 w 1676006"/>
              <a:gd name="connsiteY4" fmla="*/ 838003 h 1676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6006" h="1676006">
                <a:moveTo>
                  <a:pt x="1676007" y="838003"/>
                </a:moveTo>
                <a:cubicBezTo>
                  <a:pt x="1676007" y="1300820"/>
                  <a:pt x="1300820" y="1676007"/>
                  <a:pt x="838003" y="1676007"/>
                </a:cubicBezTo>
                <a:cubicBezTo>
                  <a:pt x="375187" y="1676007"/>
                  <a:pt x="0" y="1300820"/>
                  <a:pt x="0" y="838003"/>
                </a:cubicBezTo>
                <a:cubicBezTo>
                  <a:pt x="0" y="375187"/>
                  <a:pt x="375187" y="0"/>
                  <a:pt x="838003" y="0"/>
                </a:cubicBezTo>
                <a:cubicBezTo>
                  <a:pt x="1300820" y="0"/>
                  <a:pt x="1676007" y="375187"/>
                  <a:pt x="1676007" y="838003"/>
                </a:cubicBezTo>
                <a:close/>
              </a:path>
            </a:pathLst>
          </a:custGeom>
          <a:gradFill>
            <a:gsLst>
              <a:gs pos="0">
                <a:schemeClr val="accent3"/>
              </a:gs>
              <a:gs pos="100000">
                <a:schemeClr val="accent2"/>
              </a:gs>
            </a:gsLst>
            <a:lin ang="0" scaled="1"/>
          </a:gradFill>
          <a:ln w="3871" cap="flat">
            <a:noFill/>
            <a:prstDash val="solid"/>
            <a:miter/>
          </a:ln>
        </p:spPr>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pt-BR" sz="700" b="0" i="0" u="none" strike="noStrike" kern="1200" cap="none" spc="0" normalizeH="0" baseline="0" noProof="0" dirty="0">
                <a:ln>
                  <a:noFill/>
                </a:ln>
                <a:solidFill>
                  <a:prstClr val="white"/>
                </a:solidFill>
                <a:effectLst/>
                <a:uLnTx/>
                <a:uFillTx/>
                <a:latin typeface="Georgia"/>
                <a:ea typeface="+mn-ea"/>
                <a:cs typeface="+mn-cs"/>
              </a:rPr>
              <a:t>47%</a:t>
            </a:r>
            <a:br>
              <a:rPr kumimoji="0" lang="pt-BR" sz="700" b="0" i="0" u="none" strike="noStrike" kern="1200" cap="none" spc="0" normalizeH="0" baseline="0" noProof="0" dirty="0">
                <a:ln>
                  <a:noFill/>
                </a:ln>
                <a:solidFill>
                  <a:prstClr val="white"/>
                </a:solidFill>
                <a:effectLst/>
                <a:uLnTx/>
                <a:uFillTx/>
                <a:latin typeface="Georgia"/>
                <a:ea typeface="+mn-ea"/>
                <a:cs typeface="+mn-cs"/>
              </a:rPr>
            </a:br>
            <a:r>
              <a:rPr kumimoji="0" lang="pt-BR" sz="700" b="0" i="0" u="none" strike="noStrike" kern="1200" cap="none" spc="0" normalizeH="0" baseline="0" noProof="0" dirty="0">
                <a:ln>
                  <a:noFill/>
                </a:ln>
                <a:solidFill>
                  <a:prstClr val="white"/>
                </a:solidFill>
                <a:effectLst/>
                <a:uLnTx/>
                <a:uFillTx/>
                <a:latin typeface="Georgia"/>
                <a:ea typeface="+mn-ea"/>
                <a:cs typeface="+mn-cs"/>
              </a:rPr>
              <a:t>CAGR across 7 years</a:t>
            </a:r>
          </a:p>
        </p:txBody>
      </p:sp>
      <p:pic>
        <p:nvPicPr>
          <p:cNvPr id="31" name="Picture 30" descr="A blue line on a paper&#10;&#10;Description automatically generated">
            <a:extLst>
              <a:ext uri="{FF2B5EF4-FFF2-40B4-BE49-F238E27FC236}">
                <a16:creationId xmlns:a16="http://schemas.microsoft.com/office/drawing/2014/main" id="{419B31CE-1AE5-3F83-9580-5D169133F21C}"/>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9826932" y="3047212"/>
            <a:ext cx="269909" cy="269909"/>
          </a:xfrm>
          <a:prstGeom prst="rect">
            <a:avLst/>
          </a:prstGeom>
        </p:spPr>
      </p:pic>
      <p:pic>
        <p:nvPicPr>
          <p:cNvPr id="32" name="Picture 31" descr="A computer screen with a graph and arrow&#10;&#10;Description automatically generated">
            <a:extLst>
              <a:ext uri="{FF2B5EF4-FFF2-40B4-BE49-F238E27FC236}">
                <a16:creationId xmlns:a16="http://schemas.microsoft.com/office/drawing/2014/main" id="{963273B3-486E-C7DD-E054-9B7CED804438}"/>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8803013" y="4761833"/>
            <a:ext cx="248698" cy="248698"/>
          </a:xfrm>
          <a:prstGeom prst="rect">
            <a:avLst/>
          </a:prstGeom>
        </p:spPr>
      </p:pic>
      <p:pic>
        <p:nvPicPr>
          <p:cNvPr id="33" name="Picture 32" descr="A blue line with a plus and a heartbeat symbol&#10;&#10;Description automatically generated">
            <a:extLst>
              <a:ext uri="{FF2B5EF4-FFF2-40B4-BE49-F238E27FC236}">
                <a16:creationId xmlns:a16="http://schemas.microsoft.com/office/drawing/2014/main" id="{65811DCF-DEA4-3450-C163-0F157303D5DF}"/>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10158985" y="3608866"/>
            <a:ext cx="315430" cy="315430"/>
          </a:xfrm>
          <a:prstGeom prst="rect">
            <a:avLst/>
          </a:prstGeom>
        </p:spPr>
      </p:pic>
      <p:pic>
        <p:nvPicPr>
          <p:cNvPr id="34" name="Picture 33" descr="A blue and black graphic design&#10;&#10;Description automatically generated with medium confidence">
            <a:extLst>
              <a:ext uri="{FF2B5EF4-FFF2-40B4-BE49-F238E27FC236}">
                <a16:creationId xmlns:a16="http://schemas.microsoft.com/office/drawing/2014/main" id="{D6A1070F-C7C4-F2AE-6635-D7FCBD81A95F}"/>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8147258" y="3625850"/>
            <a:ext cx="297670" cy="297670"/>
          </a:xfrm>
          <a:prstGeom prst="rect">
            <a:avLst/>
          </a:prstGeom>
        </p:spPr>
      </p:pic>
      <p:pic>
        <p:nvPicPr>
          <p:cNvPr id="35" name="Picture 34" descr="A blue and black logo&#10;&#10;Description automatically generated">
            <a:extLst>
              <a:ext uri="{FF2B5EF4-FFF2-40B4-BE49-F238E27FC236}">
                <a16:creationId xmlns:a16="http://schemas.microsoft.com/office/drawing/2014/main" id="{A6477124-6DEA-7247-7FD9-3268C01BFABB}"/>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9526705" y="4774760"/>
            <a:ext cx="291618" cy="291618"/>
          </a:xfrm>
          <a:prstGeom prst="rect">
            <a:avLst/>
          </a:prstGeom>
        </p:spPr>
      </p:pic>
      <p:pic>
        <p:nvPicPr>
          <p:cNvPr id="36" name="Picture 35" descr="A blue and black logo&#10;&#10;Description automatically generated">
            <a:extLst>
              <a:ext uri="{FF2B5EF4-FFF2-40B4-BE49-F238E27FC236}">
                <a16:creationId xmlns:a16="http://schemas.microsoft.com/office/drawing/2014/main" id="{FF5173A0-1EF9-3022-7AF6-BE6DD3E6FEBC}"/>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9140292" y="2759549"/>
            <a:ext cx="306050" cy="306050"/>
          </a:xfrm>
          <a:prstGeom prst="rect">
            <a:avLst/>
          </a:prstGeom>
        </p:spPr>
      </p:pic>
      <p:pic>
        <p:nvPicPr>
          <p:cNvPr id="37" name="Picture 36" descr="A blue line art of a cell phone with a shield and a person&#10;&#10;Description automatically generated">
            <a:extLst>
              <a:ext uri="{FF2B5EF4-FFF2-40B4-BE49-F238E27FC236}">
                <a16:creationId xmlns:a16="http://schemas.microsoft.com/office/drawing/2014/main" id="{EC0B1026-F2F1-F411-0551-DA36B00208BB}"/>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8262277" y="4272448"/>
            <a:ext cx="295645" cy="295645"/>
          </a:xfrm>
          <a:prstGeom prst="rect">
            <a:avLst/>
          </a:prstGeom>
        </p:spPr>
      </p:pic>
      <p:pic>
        <p:nvPicPr>
          <p:cNvPr id="38" name="Picture 37" descr="A blue and black smart watch with a bell icon&#10;&#10;Description automatically generated">
            <a:extLst>
              <a:ext uri="{FF2B5EF4-FFF2-40B4-BE49-F238E27FC236}">
                <a16:creationId xmlns:a16="http://schemas.microsoft.com/office/drawing/2014/main" id="{D2E8D8DF-3E75-3BFA-9BDA-99D5B32822E6}"/>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10044467" y="4316022"/>
            <a:ext cx="267222" cy="267222"/>
          </a:xfrm>
          <a:prstGeom prst="rect">
            <a:avLst/>
          </a:prstGeom>
        </p:spPr>
      </p:pic>
      <p:sp>
        <p:nvSpPr>
          <p:cNvPr id="39" name="TextBox 5">
            <a:extLst>
              <a:ext uri="{FF2B5EF4-FFF2-40B4-BE49-F238E27FC236}">
                <a16:creationId xmlns:a16="http://schemas.microsoft.com/office/drawing/2014/main" id="{FDBECD2C-A025-4EB6-4941-94DE169D73DF}"/>
              </a:ext>
            </a:extLst>
          </p:cNvPr>
          <p:cNvSpPr txBox="1"/>
          <p:nvPr/>
        </p:nvSpPr>
        <p:spPr>
          <a:xfrm>
            <a:off x="8832046" y="4314734"/>
            <a:ext cx="1506489" cy="537018"/>
          </a:xfrm>
          <a:prstGeom prst="rect">
            <a:avLst/>
          </a:prstGeom>
          <a:noFill/>
        </p:spPr>
        <p:txBody>
          <a:bodyPr wrap="none" lIns="121920" rtlCol="0" anchor="ctr">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srgbClr val="000000"/>
                </a:solidFill>
                <a:effectLst/>
                <a:uLnTx/>
                <a:uFillTx/>
                <a:latin typeface="Calibri"/>
                <a:ea typeface="+mn-ea"/>
                <a:cs typeface="+mn-cs"/>
              </a:rPr>
              <a:t>2013</a:t>
            </a:r>
          </a:p>
        </p:txBody>
      </p:sp>
      <p:sp>
        <p:nvSpPr>
          <p:cNvPr id="40" name="TextBox 5">
            <a:extLst>
              <a:ext uri="{FF2B5EF4-FFF2-40B4-BE49-F238E27FC236}">
                <a16:creationId xmlns:a16="http://schemas.microsoft.com/office/drawing/2014/main" id="{6B72FEDC-CFB6-75FF-420F-CC0D9B999FF2}"/>
              </a:ext>
            </a:extLst>
          </p:cNvPr>
          <p:cNvSpPr txBox="1"/>
          <p:nvPr/>
        </p:nvSpPr>
        <p:spPr>
          <a:xfrm>
            <a:off x="9384153" y="4323799"/>
            <a:ext cx="1506489" cy="537018"/>
          </a:xfrm>
          <a:prstGeom prst="rect">
            <a:avLst/>
          </a:prstGeom>
          <a:noFill/>
        </p:spPr>
        <p:txBody>
          <a:bodyPr wrap="none" lIns="121920" rtlCol="0" anchor="ctr">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srgbClr val="000000"/>
                </a:solidFill>
                <a:effectLst/>
                <a:uLnTx/>
                <a:uFillTx/>
                <a:latin typeface="Calibri"/>
                <a:ea typeface="+mn-ea"/>
                <a:cs typeface="+mn-cs"/>
              </a:rPr>
              <a:t>2020</a:t>
            </a:r>
          </a:p>
        </p:txBody>
      </p:sp>
      <p:pic>
        <p:nvPicPr>
          <p:cNvPr id="41" name="Picture 40" descr="A blue dna strand on a black background&#10;&#10;Description automatically generated">
            <a:extLst>
              <a:ext uri="{FF2B5EF4-FFF2-40B4-BE49-F238E27FC236}">
                <a16:creationId xmlns:a16="http://schemas.microsoft.com/office/drawing/2014/main" id="{3BDD0E8C-E826-2790-9F43-6863DFDBF254}"/>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8508484" y="3042938"/>
            <a:ext cx="265598" cy="265598"/>
          </a:xfrm>
          <a:prstGeom prst="rect">
            <a:avLst/>
          </a:prstGeom>
        </p:spPr>
      </p:pic>
      <p:sp>
        <p:nvSpPr>
          <p:cNvPr id="42" name="TextBox 41">
            <a:extLst>
              <a:ext uri="{FF2B5EF4-FFF2-40B4-BE49-F238E27FC236}">
                <a16:creationId xmlns:a16="http://schemas.microsoft.com/office/drawing/2014/main" id="{BF412B2C-9FBC-FB44-A156-DA206A0D9894}"/>
              </a:ext>
            </a:extLst>
          </p:cNvPr>
          <p:cNvSpPr txBox="1"/>
          <p:nvPr/>
        </p:nvSpPr>
        <p:spPr>
          <a:xfrm rot="16200000">
            <a:off x="-343098" y="3452046"/>
            <a:ext cx="2261287" cy="297454"/>
          </a:xfrm>
          <a:prstGeom prst="rect">
            <a:avLst/>
          </a:prstGeom>
          <a:noFill/>
        </p:spPr>
        <p:txBody>
          <a:bodyPr wrap="square" lIns="12192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0000"/>
                </a:solidFill>
                <a:effectLst/>
                <a:uLnTx/>
                <a:uFillTx/>
                <a:latin typeface="Georgia"/>
                <a:ea typeface="+mn-ea"/>
                <a:cs typeface="+mn-cs"/>
              </a:rPr>
              <a:t>Data volume in zettabytes</a:t>
            </a:r>
          </a:p>
        </p:txBody>
      </p:sp>
      <p:sp>
        <p:nvSpPr>
          <p:cNvPr id="3" name="Text Placeholder 7">
            <a:extLst>
              <a:ext uri="{FF2B5EF4-FFF2-40B4-BE49-F238E27FC236}">
                <a16:creationId xmlns:a16="http://schemas.microsoft.com/office/drawing/2014/main" id="{F67D3DDC-BEE4-2FA1-E241-EB9DBC4E6329}"/>
              </a:ext>
            </a:extLst>
          </p:cNvPr>
          <p:cNvSpPr txBox="1">
            <a:spLocks/>
          </p:cNvSpPr>
          <p:nvPr/>
        </p:nvSpPr>
        <p:spPr>
          <a:xfrm>
            <a:off x="670559" y="6125468"/>
            <a:ext cx="10035538"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1. Duarte F. Amount of Data Created Daily. Exploding topic.2024. Available at: </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hlinkClick r:id="rId16">
                  <a:extLst>
                    <a:ext uri="{A12FA001-AC4F-418D-AE19-62706E023703}">
                      <ahyp:hlinkClr xmlns:ahyp="http://schemas.microsoft.com/office/drawing/2018/hyperlinkcolor" val="tx"/>
                    </a:ext>
                  </a:extLst>
                </a:hlinkClick>
              </a:rPr>
              <a:t>https://explodingtopics.com/blog/data-generated-per-day </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2. Micron. Big Data is Informing the Health Care Revolution. Infographic based on the Health Trends Reports Stanford Medicine 2017 « Harnessing the Power of Data in Health » Stanford Medicine 2017.</a:t>
            </a:r>
          </a:p>
        </p:txBody>
      </p:sp>
      <p:sp>
        <p:nvSpPr>
          <p:cNvPr id="43" name="TextBox 42">
            <a:extLst>
              <a:ext uri="{FF2B5EF4-FFF2-40B4-BE49-F238E27FC236}">
                <a16:creationId xmlns:a16="http://schemas.microsoft.com/office/drawing/2014/main" id="{29B75657-5D62-F8E1-71DA-1B3B86D480C2}"/>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dirty="0">
                <a:solidFill>
                  <a:srgbClr val="595959"/>
                </a:solidFill>
              </a:rPr>
              <a:t>GLO2329521</a:t>
            </a:r>
          </a:p>
        </p:txBody>
      </p:sp>
    </p:spTree>
    <p:extLst>
      <p:ext uri="{BB962C8B-B14F-4D97-AF65-F5344CB8AC3E}">
        <p14:creationId xmlns:p14="http://schemas.microsoft.com/office/powerpoint/2010/main" val="2725876575"/>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13A81825-BAB3-613D-48CA-3F111A83E8BC}"/>
              </a:ext>
            </a:extLst>
          </p:cNvPr>
          <p:cNvGraphicFramePr>
            <a:graphicFrameLocks noChangeAspect="1"/>
          </p:cNvGraphicFramePr>
          <p:nvPr>
            <p:custDataLst>
              <p:tags r:id="rId1"/>
            </p:custDataLst>
            <p:extLst>
              <p:ext uri="{D42A27DB-BD31-4B8C-83A1-F6EECF244321}">
                <p14:modId xmlns:p14="http://schemas.microsoft.com/office/powerpoint/2010/main" val="145430194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4" name="think-cell data - do not delete" hidden="1">
                        <a:extLst>
                          <a:ext uri="{FF2B5EF4-FFF2-40B4-BE49-F238E27FC236}">
                            <a16:creationId xmlns:a16="http://schemas.microsoft.com/office/drawing/2014/main" id="{13A81825-BAB3-613D-48CA-3F111A83E8BC}"/>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5" name="Picture 4" descr="A close-up of a book&#10;&#10;Description automatically generated">
            <a:extLst>
              <a:ext uri="{FF2B5EF4-FFF2-40B4-BE49-F238E27FC236}">
                <a16:creationId xmlns:a16="http://schemas.microsoft.com/office/drawing/2014/main" id="{893EA5E7-C2A9-3A10-2EA0-128925F05A82}"/>
              </a:ext>
            </a:extLst>
          </p:cNvPr>
          <p:cNvPicPr>
            <a:picLocks noChangeAspect="1"/>
          </p:cNvPicPr>
          <p:nvPr/>
        </p:nvPicPr>
        <p:blipFill>
          <a:blip r:embed="rId5"/>
          <a:stretch>
            <a:fillRect/>
          </a:stretch>
        </p:blipFill>
        <p:spPr>
          <a:xfrm>
            <a:off x="670559" y="1447799"/>
            <a:ext cx="3748304" cy="1366281"/>
          </a:xfrm>
          <a:prstGeom prst="rect">
            <a:avLst/>
          </a:prstGeom>
          <a:ln w="9525">
            <a:solidFill>
              <a:schemeClr val="bg1">
                <a:lumMod val="50000"/>
              </a:schemeClr>
            </a:solidFill>
          </a:ln>
          <a:effectLst/>
        </p:spPr>
      </p:pic>
      <p:pic>
        <p:nvPicPr>
          <p:cNvPr id="6" name="Picture 5" descr="A close-up of a logo&#10;&#10;Description automatically generated">
            <a:extLst>
              <a:ext uri="{FF2B5EF4-FFF2-40B4-BE49-F238E27FC236}">
                <a16:creationId xmlns:a16="http://schemas.microsoft.com/office/drawing/2014/main" id="{129813D4-7DA1-B31A-CFB3-7C233A3445C7}"/>
              </a:ext>
            </a:extLst>
          </p:cNvPr>
          <p:cNvPicPr>
            <a:picLocks noChangeAspect="1"/>
          </p:cNvPicPr>
          <p:nvPr/>
        </p:nvPicPr>
        <p:blipFill>
          <a:blip r:embed="rId6"/>
          <a:stretch>
            <a:fillRect/>
          </a:stretch>
        </p:blipFill>
        <p:spPr>
          <a:xfrm>
            <a:off x="5597990" y="1447800"/>
            <a:ext cx="6022510" cy="1234803"/>
          </a:xfrm>
          <a:prstGeom prst="rect">
            <a:avLst/>
          </a:prstGeom>
          <a:ln w="9525" cap="sq">
            <a:solidFill>
              <a:schemeClr val="bg1">
                <a:lumMod val="50000"/>
              </a:schemeClr>
            </a:solidFill>
            <a:prstDash val="solid"/>
            <a:miter lim="800000"/>
          </a:ln>
          <a:effectLst/>
        </p:spPr>
      </p:pic>
      <p:sp>
        <p:nvSpPr>
          <p:cNvPr id="8" name="Rectangle 7">
            <a:extLst>
              <a:ext uri="{FF2B5EF4-FFF2-40B4-BE49-F238E27FC236}">
                <a16:creationId xmlns:a16="http://schemas.microsoft.com/office/drawing/2014/main" id="{422B7343-23CE-A579-FE51-FCF73152006A}"/>
              </a:ext>
            </a:extLst>
          </p:cNvPr>
          <p:cNvSpPr/>
          <p:nvPr/>
        </p:nvSpPr>
        <p:spPr>
          <a:xfrm>
            <a:off x="670559" y="2925856"/>
            <a:ext cx="521052" cy="941785"/>
          </a:xfrm>
          <a:prstGeom prst="rect">
            <a:avLst/>
          </a:prstGeom>
          <a:gradFill flip="none" rotWithShape="1">
            <a:gsLst>
              <a:gs pos="0">
                <a:schemeClr val="accent3"/>
              </a:gs>
              <a:gs pos="100000">
                <a:schemeClr val="accent2"/>
              </a:gs>
            </a:gsLst>
            <a:lin ang="0" scaled="1"/>
            <a:tileRect/>
          </a:gradFill>
          <a:ln>
            <a:noFill/>
          </a:ln>
        </p:spPr>
        <p:txBody>
          <a:bodyPr vert="vert270" lIns="90011" tIns="45561" rIns="90011" bIns="45561" anchor="ctr"/>
          <a:lstStyle/>
          <a:p>
            <a:pPr marL="0" marR="0" lvl="0" indent="0" algn="ctr" defTabSz="1625519" rtl="0" eaLnBrk="1" fontAlgn="auto" latinLnBrk="0" hangingPunct="1">
              <a:lnSpc>
                <a:spcPct val="100000"/>
              </a:lnSpc>
              <a:spcBef>
                <a:spcPts val="1067"/>
              </a:spcBef>
              <a:spcAft>
                <a:spcPts val="0"/>
              </a:spcAft>
              <a:buClrTx/>
              <a:buSzTx/>
              <a:buFontTx/>
              <a:buNone/>
              <a:tabLst/>
              <a:defRPr/>
            </a:pPr>
            <a:r>
              <a:rPr kumimoji="0" lang="pt-BR" sz="12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Epoch</a:t>
            </a:r>
          </a:p>
        </p:txBody>
      </p:sp>
      <p:sp>
        <p:nvSpPr>
          <p:cNvPr id="9" name="Rectangle 8">
            <a:extLst>
              <a:ext uri="{FF2B5EF4-FFF2-40B4-BE49-F238E27FC236}">
                <a16:creationId xmlns:a16="http://schemas.microsoft.com/office/drawing/2014/main" id="{0DF8733F-0DAE-1E21-B8E3-532A61CD051A}"/>
              </a:ext>
            </a:extLst>
          </p:cNvPr>
          <p:cNvSpPr/>
          <p:nvPr/>
        </p:nvSpPr>
        <p:spPr>
          <a:xfrm>
            <a:off x="670559" y="3947076"/>
            <a:ext cx="521052" cy="941785"/>
          </a:xfrm>
          <a:prstGeom prst="rect">
            <a:avLst/>
          </a:prstGeom>
          <a:gradFill flip="none" rotWithShape="1">
            <a:gsLst>
              <a:gs pos="0">
                <a:schemeClr val="accent3"/>
              </a:gs>
              <a:gs pos="100000">
                <a:schemeClr val="accent2"/>
              </a:gs>
            </a:gsLst>
            <a:lin ang="0" scaled="1"/>
            <a:tileRect/>
          </a:gradFill>
          <a:ln>
            <a:noFill/>
          </a:ln>
        </p:spPr>
        <p:txBody>
          <a:bodyPr vert="vert270" lIns="90011" tIns="45561" rIns="90011" bIns="45561" anchor="ctr"/>
          <a:lstStyle/>
          <a:p>
            <a:pPr marL="0" marR="0" lvl="0" indent="0" algn="ctr" defTabSz="1625519" rtl="0" eaLnBrk="1" fontAlgn="auto" latinLnBrk="0" hangingPunct="1">
              <a:lnSpc>
                <a:spcPct val="100000"/>
              </a:lnSpc>
              <a:spcBef>
                <a:spcPts val="1067"/>
              </a:spcBef>
              <a:spcAft>
                <a:spcPts val="0"/>
              </a:spcAft>
              <a:buClrTx/>
              <a:buSzTx/>
              <a:buFontTx/>
              <a:buNone/>
              <a:tabLst/>
              <a:defRPr/>
            </a:pPr>
            <a:r>
              <a:rPr kumimoji="0" lang="pt-BR" sz="1200" b="0" i="0" u="none" strike="noStrike" kern="1200" cap="none" spc="0" normalizeH="0" baseline="0" noProof="0">
                <a:ln>
                  <a:noFill/>
                </a:ln>
                <a:solidFill>
                  <a:prstClr val="white"/>
                </a:solidFill>
                <a:effectLst/>
                <a:uLnTx/>
                <a:uFillTx/>
                <a:latin typeface="Georgia"/>
                <a:ea typeface="+mn-ea"/>
                <a:cs typeface="Calibri" panose="020F0502020204030204" pitchFamily="34" charset="0"/>
              </a:rPr>
              <a:t>Value</a:t>
            </a:r>
          </a:p>
        </p:txBody>
      </p:sp>
      <p:sp>
        <p:nvSpPr>
          <p:cNvPr id="10" name="Rectangle 9">
            <a:extLst>
              <a:ext uri="{FF2B5EF4-FFF2-40B4-BE49-F238E27FC236}">
                <a16:creationId xmlns:a16="http://schemas.microsoft.com/office/drawing/2014/main" id="{FBA36B84-D420-497F-2922-194433B93BF8}"/>
              </a:ext>
            </a:extLst>
          </p:cNvPr>
          <p:cNvSpPr/>
          <p:nvPr/>
        </p:nvSpPr>
        <p:spPr>
          <a:xfrm>
            <a:off x="670559" y="4968296"/>
            <a:ext cx="521052" cy="941785"/>
          </a:xfrm>
          <a:prstGeom prst="rect">
            <a:avLst/>
          </a:prstGeom>
          <a:gradFill flip="none" rotWithShape="1">
            <a:gsLst>
              <a:gs pos="0">
                <a:schemeClr val="accent3"/>
              </a:gs>
              <a:gs pos="100000">
                <a:schemeClr val="accent2"/>
              </a:gs>
            </a:gsLst>
            <a:lin ang="0" scaled="1"/>
            <a:tileRect/>
          </a:gradFill>
          <a:ln>
            <a:noFill/>
          </a:ln>
        </p:spPr>
        <p:txBody>
          <a:bodyPr vert="vert270" lIns="90011" tIns="45561" rIns="90011" bIns="45561" anchor="ctr"/>
          <a:lstStyle/>
          <a:p>
            <a:pPr marL="0" marR="0" lvl="0" indent="0" algn="ctr" defTabSz="1625519" rtl="0" eaLnBrk="1" fontAlgn="auto" latinLnBrk="0" hangingPunct="1">
              <a:lnSpc>
                <a:spcPct val="100000"/>
              </a:lnSpc>
              <a:spcBef>
                <a:spcPts val="1067"/>
              </a:spcBef>
              <a:spcAft>
                <a:spcPts val="0"/>
              </a:spcAft>
              <a:buClrTx/>
              <a:buSzTx/>
              <a:buFontTx/>
              <a:buNone/>
              <a:tabLst/>
              <a:defRPr/>
            </a:pPr>
            <a:r>
              <a:rPr kumimoji="0" lang="pt-BR" sz="12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Data</a:t>
            </a:r>
          </a:p>
        </p:txBody>
      </p:sp>
      <p:sp>
        <p:nvSpPr>
          <p:cNvPr id="11" name="Rectangle 10">
            <a:extLst>
              <a:ext uri="{FF2B5EF4-FFF2-40B4-BE49-F238E27FC236}">
                <a16:creationId xmlns:a16="http://schemas.microsoft.com/office/drawing/2014/main" id="{662513AA-5B53-1D0C-29A2-C321A87AF5C7}"/>
              </a:ext>
            </a:extLst>
          </p:cNvPr>
          <p:cNvSpPr/>
          <p:nvPr/>
        </p:nvSpPr>
        <p:spPr>
          <a:xfrm>
            <a:off x="1308049" y="2925856"/>
            <a:ext cx="2540240" cy="941785"/>
          </a:xfrm>
          <a:prstGeom prst="rect">
            <a:avLst/>
          </a:prstGeom>
          <a:no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vert="horz" lIns="73152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pt-BR" sz="1200" b="1" i="0" u="none" strike="noStrike" kern="1200" cap="none" spc="0" normalizeH="0" baseline="0" noProof="0" dirty="0">
                <a:ln>
                  <a:noFill/>
                </a:ln>
                <a:solidFill>
                  <a:srgbClr val="000000"/>
                </a:solidFill>
                <a:effectLst/>
                <a:uLnTx/>
                <a:uFillTx/>
                <a:latin typeface="Georgia"/>
                <a:ea typeface="+mn-ea"/>
                <a:cs typeface="+mn-cs"/>
              </a:rPr>
              <a:t>Epoch I:</a:t>
            </a:r>
          </a:p>
          <a:p>
            <a:pPr marL="0" marR="0" lvl="0" indent="0" algn="l" defTabSz="1219170" rtl="0" eaLnBrk="1" fontAlgn="auto" latinLnBrk="0" hangingPunct="1">
              <a:lnSpc>
                <a:spcPct val="100000"/>
              </a:lnSpc>
              <a:spcBef>
                <a:spcPts val="0"/>
              </a:spcBef>
              <a:spcAft>
                <a:spcPts val="0"/>
              </a:spcAft>
              <a:buClrTx/>
              <a:buSzTx/>
              <a:buFontTx/>
              <a:buNone/>
              <a:tabLst/>
              <a:defRPr/>
            </a:pPr>
            <a:r>
              <a:rPr kumimoji="0" lang="pt-BR" sz="1200" b="1" i="0" u="none" strike="noStrike" kern="1200" cap="none" spc="0" normalizeH="0" baseline="0" noProof="0" dirty="0">
                <a:ln>
                  <a:noFill/>
                </a:ln>
                <a:solidFill>
                  <a:srgbClr val="000000"/>
                </a:solidFill>
                <a:effectLst/>
                <a:uLnTx/>
                <a:uFillTx/>
                <a:latin typeface="Georgia"/>
                <a:ea typeface="+mn-ea"/>
                <a:cs typeface="+mn-cs"/>
              </a:rPr>
              <a:t>Feature engineering</a:t>
            </a:r>
          </a:p>
        </p:txBody>
      </p:sp>
      <p:sp>
        <p:nvSpPr>
          <p:cNvPr id="12" name="Rectangle 11">
            <a:extLst>
              <a:ext uri="{FF2B5EF4-FFF2-40B4-BE49-F238E27FC236}">
                <a16:creationId xmlns:a16="http://schemas.microsoft.com/office/drawing/2014/main" id="{A3FB44C5-2FF9-8610-F3DD-F170C095BD66}"/>
              </a:ext>
            </a:extLst>
          </p:cNvPr>
          <p:cNvSpPr/>
          <p:nvPr/>
        </p:nvSpPr>
        <p:spPr>
          <a:xfrm>
            <a:off x="1308049" y="3947077"/>
            <a:ext cx="2540240" cy="941785"/>
          </a:xfrm>
          <a:prstGeom prst="rect">
            <a:avLst/>
          </a:prstGeom>
          <a:no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vert="horz" lIns="73152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pt-BR" sz="1200" b="1" i="0" u="none" strike="noStrike" kern="1200" cap="none" spc="0" normalizeH="0" baseline="0" noProof="0" dirty="0">
                <a:ln>
                  <a:noFill/>
                </a:ln>
                <a:solidFill>
                  <a:srgbClr val="000000"/>
                </a:solidFill>
                <a:effectLst/>
                <a:uLnTx/>
                <a:uFillTx/>
                <a:latin typeface="Georgia"/>
                <a:ea typeface="+mn-ea"/>
                <a:cs typeface="+mn-cs"/>
              </a:rPr>
              <a:t>Encoding </a:t>
            </a:r>
            <a:br>
              <a:rPr kumimoji="0" lang="pt-BR" sz="1200" b="1" i="0" u="none" strike="noStrike" kern="1200" cap="none" spc="0" normalizeH="0" baseline="0" noProof="0" dirty="0">
                <a:ln>
                  <a:noFill/>
                </a:ln>
                <a:solidFill>
                  <a:srgbClr val="000000"/>
                </a:solidFill>
                <a:effectLst/>
                <a:uLnTx/>
                <a:uFillTx/>
                <a:latin typeface="Georgia"/>
                <a:ea typeface="+mn-ea"/>
                <a:cs typeface="+mn-cs"/>
              </a:rPr>
            </a:br>
            <a:r>
              <a:rPr kumimoji="0" lang="pt-BR" sz="1200" b="1" i="0" u="none" strike="noStrike" kern="1200" cap="none" spc="0" normalizeH="0" baseline="0" noProof="0" dirty="0">
                <a:ln>
                  <a:noFill/>
                </a:ln>
                <a:solidFill>
                  <a:srgbClr val="000000"/>
                </a:solidFill>
                <a:effectLst/>
                <a:uLnTx/>
                <a:uFillTx/>
                <a:latin typeface="Georgia"/>
                <a:ea typeface="+mn-ea"/>
                <a:cs typeface="+mn-cs"/>
              </a:rPr>
              <a:t>human knowledge</a:t>
            </a:r>
          </a:p>
        </p:txBody>
      </p:sp>
      <p:sp>
        <p:nvSpPr>
          <p:cNvPr id="13" name="Rectangle 12">
            <a:extLst>
              <a:ext uri="{FF2B5EF4-FFF2-40B4-BE49-F238E27FC236}">
                <a16:creationId xmlns:a16="http://schemas.microsoft.com/office/drawing/2014/main" id="{77ACA644-9972-4A55-B071-E7AE0F37A61E}"/>
              </a:ext>
            </a:extLst>
          </p:cNvPr>
          <p:cNvSpPr/>
          <p:nvPr/>
        </p:nvSpPr>
        <p:spPr>
          <a:xfrm>
            <a:off x="1308049" y="4968296"/>
            <a:ext cx="2540240" cy="941785"/>
          </a:xfrm>
          <a:prstGeom prst="rect">
            <a:avLst/>
          </a:prstGeom>
          <a:no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vert="horz" lIns="731520" tIns="0" rIns="0" bIns="0" rtlCol="0" anchor="ctr" anchorCtr="0"/>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pt-BR" sz="1200" b="1" i="0" u="none" strike="noStrike" kern="1200" cap="none" spc="0" normalizeH="0" baseline="0" noProof="0" dirty="0">
                <a:ln>
                  <a:noFill/>
                </a:ln>
                <a:solidFill>
                  <a:srgbClr val="000000"/>
                </a:solidFill>
                <a:effectLst/>
                <a:uLnTx/>
                <a:uFillTx/>
                <a:latin typeface="Georgia"/>
                <a:ea typeface="+mn-ea"/>
                <a:cs typeface="+mn-cs"/>
              </a:rPr>
              <a:t>Rule-based </a:t>
            </a:r>
            <a:br>
              <a:rPr kumimoji="0" lang="pt-BR" sz="1200" b="1" i="0" u="none" strike="noStrike" kern="1200" cap="none" spc="0" normalizeH="0" baseline="0" noProof="0" dirty="0">
                <a:ln>
                  <a:noFill/>
                </a:ln>
                <a:solidFill>
                  <a:srgbClr val="000000"/>
                </a:solidFill>
                <a:effectLst/>
                <a:uLnTx/>
                <a:uFillTx/>
                <a:latin typeface="Georgia"/>
                <a:ea typeface="+mn-ea"/>
                <a:cs typeface="+mn-cs"/>
              </a:rPr>
            </a:br>
            <a:r>
              <a:rPr kumimoji="0" lang="pt-BR" sz="1200" b="1" i="0" u="none" strike="noStrike" kern="1200" cap="none" spc="0" normalizeH="0" baseline="0" noProof="0" dirty="0">
                <a:ln>
                  <a:noFill/>
                </a:ln>
                <a:solidFill>
                  <a:srgbClr val="000000"/>
                </a:solidFill>
                <a:effectLst/>
                <a:uLnTx/>
                <a:uFillTx/>
                <a:latin typeface="Georgia"/>
                <a:ea typeface="+mn-ea"/>
                <a:cs typeface="+mn-cs"/>
              </a:rPr>
              <a:t>tools Tabular data</a:t>
            </a:r>
          </a:p>
        </p:txBody>
      </p:sp>
      <p:cxnSp>
        <p:nvCxnSpPr>
          <p:cNvPr id="14" name="Straight Arrow Connector 13">
            <a:extLst>
              <a:ext uri="{FF2B5EF4-FFF2-40B4-BE49-F238E27FC236}">
                <a16:creationId xmlns:a16="http://schemas.microsoft.com/office/drawing/2014/main" id="{2EEDFCE4-B1D2-12D1-C0D8-9FDD0FD6FDAF}"/>
              </a:ext>
            </a:extLst>
          </p:cNvPr>
          <p:cNvCxnSpPr>
            <a:cxnSpLocks/>
            <a:stCxn id="11" idx="3"/>
            <a:endCxn id="18" idx="1"/>
          </p:cNvCxnSpPr>
          <p:nvPr/>
        </p:nvCxnSpPr>
        <p:spPr>
          <a:xfrm>
            <a:off x="3848289" y="3396749"/>
            <a:ext cx="563588" cy="0"/>
          </a:xfrm>
          <a:prstGeom prst="straightConnector1">
            <a:avLst/>
          </a:prstGeom>
          <a:ln>
            <a:solidFill>
              <a:schemeClr val="accent3"/>
            </a:solidFill>
            <a:headEnd w="sm" len="sm"/>
            <a:tailEnd type="triangle" w="sm" len="sm"/>
          </a:ln>
        </p:spPr>
        <p:style>
          <a:lnRef idx="1">
            <a:schemeClr val="accent1"/>
          </a:lnRef>
          <a:fillRef idx="0">
            <a:schemeClr val="accent1"/>
          </a:fillRef>
          <a:effectRef idx="0">
            <a:schemeClr val="accent1"/>
          </a:effectRef>
          <a:fontRef idx="minor">
            <a:schemeClr val="tx1"/>
          </a:fontRef>
        </p:style>
      </p:cxnSp>
      <p:pic>
        <p:nvPicPr>
          <p:cNvPr id="15" name="Picture 14" descr="A computer screen with a graph and arrow&#10;&#10;Description automatically generated">
            <a:extLst>
              <a:ext uri="{FF2B5EF4-FFF2-40B4-BE49-F238E27FC236}">
                <a16:creationId xmlns:a16="http://schemas.microsoft.com/office/drawing/2014/main" id="{F386A8BC-95AC-277A-F275-484871302DC3}"/>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435883" y="3206375"/>
            <a:ext cx="415367" cy="380748"/>
          </a:xfrm>
          <a:prstGeom prst="rect">
            <a:avLst/>
          </a:prstGeom>
        </p:spPr>
      </p:pic>
      <p:pic>
        <p:nvPicPr>
          <p:cNvPr id="16" name="Picture 15" descr="A blue and black brain with a heartbeat&#10;&#10;Description automatically generated">
            <a:extLst>
              <a:ext uri="{FF2B5EF4-FFF2-40B4-BE49-F238E27FC236}">
                <a16:creationId xmlns:a16="http://schemas.microsoft.com/office/drawing/2014/main" id="{8E2938B6-A511-72D1-9E74-B43C9741D08C}"/>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465152" y="4236747"/>
            <a:ext cx="395398" cy="362442"/>
          </a:xfrm>
          <a:prstGeom prst="rect">
            <a:avLst/>
          </a:prstGeom>
        </p:spPr>
      </p:pic>
      <p:sp>
        <p:nvSpPr>
          <p:cNvPr id="17" name="Rectangle 16">
            <a:extLst>
              <a:ext uri="{FF2B5EF4-FFF2-40B4-BE49-F238E27FC236}">
                <a16:creationId xmlns:a16="http://schemas.microsoft.com/office/drawing/2014/main" id="{D42FE2AA-79A5-1749-3B09-2BECB23FEA21}"/>
              </a:ext>
            </a:extLst>
          </p:cNvPr>
          <p:cNvSpPr/>
          <p:nvPr/>
        </p:nvSpPr>
        <p:spPr>
          <a:xfrm>
            <a:off x="4411876" y="4968296"/>
            <a:ext cx="7208624" cy="941785"/>
          </a:xfrm>
          <a:prstGeom prst="rect">
            <a:avLst/>
          </a:prstGeom>
          <a:no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vert="horz" lIns="0" tIns="640080" rIns="0" bIns="0" rtlCol="0" anchor="t"/>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pt-BR" sz="1200" b="1" i="0" u="none" strike="noStrike" kern="1200" cap="none" spc="0" normalizeH="0" baseline="0" noProof="0" dirty="0">
                <a:ln>
                  <a:noFill/>
                </a:ln>
                <a:solidFill>
                  <a:srgbClr val="000000"/>
                </a:solidFill>
                <a:effectLst/>
                <a:uLnTx/>
                <a:uFillTx/>
                <a:latin typeface="Georgia"/>
                <a:ea typeface="+mn-ea"/>
                <a:cs typeface="+mn-cs"/>
              </a:rPr>
              <a:t>Unstructured and structured data</a:t>
            </a:r>
          </a:p>
        </p:txBody>
      </p:sp>
      <p:sp>
        <p:nvSpPr>
          <p:cNvPr id="18" name="Rectangle 17">
            <a:extLst>
              <a:ext uri="{FF2B5EF4-FFF2-40B4-BE49-F238E27FC236}">
                <a16:creationId xmlns:a16="http://schemas.microsoft.com/office/drawing/2014/main" id="{64B077ED-1922-E326-8993-016E4DBA6ED7}"/>
              </a:ext>
            </a:extLst>
          </p:cNvPr>
          <p:cNvSpPr/>
          <p:nvPr/>
        </p:nvSpPr>
        <p:spPr>
          <a:xfrm>
            <a:off x="4411877" y="2925856"/>
            <a:ext cx="3611919" cy="941785"/>
          </a:xfrm>
          <a:prstGeom prst="rect">
            <a:avLst/>
          </a:prstGeom>
          <a:no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vert="horz" lIns="97536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pt-BR" sz="1200" b="1" i="0" u="none" strike="noStrike" kern="1200" cap="none" spc="0" normalizeH="0" baseline="0" noProof="0" dirty="0">
                <a:ln>
                  <a:noFill/>
                </a:ln>
                <a:solidFill>
                  <a:srgbClr val="000000"/>
                </a:solidFill>
                <a:effectLst/>
                <a:uLnTx/>
                <a:uFillTx/>
                <a:latin typeface="Georgia"/>
                <a:ea typeface="+mn-ea"/>
                <a:cs typeface="+mn-cs"/>
              </a:rPr>
              <a:t>Epoch II:</a:t>
            </a:r>
          </a:p>
          <a:p>
            <a:pPr marL="0" marR="0" lvl="0" indent="0" algn="l" defTabSz="1219170" rtl="0" eaLnBrk="1" fontAlgn="auto" latinLnBrk="0" hangingPunct="1">
              <a:lnSpc>
                <a:spcPct val="100000"/>
              </a:lnSpc>
              <a:spcBef>
                <a:spcPts val="0"/>
              </a:spcBef>
              <a:spcAft>
                <a:spcPts val="0"/>
              </a:spcAft>
              <a:buClrTx/>
              <a:buSzTx/>
              <a:buFontTx/>
              <a:buNone/>
              <a:tabLst/>
              <a:defRPr/>
            </a:pPr>
            <a:r>
              <a:rPr kumimoji="0" lang="pt-BR" sz="1200" b="1" i="0" u="none" strike="noStrike" kern="1200" cap="none" spc="0" normalizeH="0" baseline="0" noProof="0" dirty="0">
                <a:ln>
                  <a:noFill/>
                </a:ln>
                <a:solidFill>
                  <a:srgbClr val="000000"/>
                </a:solidFill>
                <a:effectLst/>
                <a:uLnTx/>
                <a:uFillTx/>
                <a:latin typeface="Georgia"/>
                <a:ea typeface="+mn-ea"/>
                <a:cs typeface="+mn-cs"/>
              </a:rPr>
              <a:t>Deep learning</a:t>
            </a:r>
            <a:br>
              <a:rPr kumimoji="0" lang="pt-BR" sz="1200" b="1" i="0" u="none" strike="noStrike" kern="1200" cap="none" spc="0" normalizeH="0" baseline="0" noProof="0" dirty="0">
                <a:ln>
                  <a:noFill/>
                </a:ln>
                <a:solidFill>
                  <a:srgbClr val="000000"/>
                </a:solidFill>
                <a:effectLst/>
                <a:uLnTx/>
                <a:uFillTx/>
                <a:latin typeface="Georgia"/>
                <a:ea typeface="+mn-ea"/>
                <a:cs typeface="+mn-cs"/>
              </a:rPr>
            </a:br>
            <a:r>
              <a:rPr kumimoji="0" lang="pt-BR" sz="1200" b="0" i="0" u="none" strike="noStrike" kern="1200" cap="none" spc="0" normalizeH="0" baseline="0" noProof="0" dirty="0">
                <a:ln>
                  <a:noFill/>
                </a:ln>
                <a:solidFill>
                  <a:srgbClr val="000000"/>
                </a:solidFill>
                <a:effectLst/>
                <a:uLnTx/>
                <a:uFillTx/>
                <a:latin typeface="Georgia"/>
                <a:ea typeface="+mn-ea"/>
                <a:cs typeface="+mn-cs"/>
              </a:rPr>
              <a:t>Representation learning</a:t>
            </a:r>
          </a:p>
        </p:txBody>
      </p:sp>
      <p:sp>
        <p:nvSpPr>
          <p:cNvPr id="19" name="Rectangle 18">
            <a:extLst>
              <a:ext uri="{FF2B5EF4-FFF2-40B4-BE49-F238E27FC236}">
                <a16:creationId xmlns:a16="http://schemas.microsoft.com/office/drawing/2014/main" id="{858CDE53-2840-EEB4-97ED-DB1F97306EC0}"/>
              </a:ext>
            </a:extLst>
          </p:cNvPr>
          <p:cNvSpPr/>
          <p:nvPr/>
        </p:nvSpPr>
        <p:spPr>
          <a:xfrm>
            <a:off x="4411877" y="3947075"/>
            <a:ext cx="3611919" cy="399215"/>
          </a:xfrm>
          <a:prstGeom prst="rect">
            <a:avLst/>
          </a:prstGeom>
          <a:no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vert="horz" lIns="48768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pt-BR" sz="1200" b="1" i="0" u="none" strike="noStrike" kern="1200" cap="none" spc="0" normalizeH="0" baseline="0" noProof="0" dirty="0">
                <a:ln>
                  <a:noFill/>
                </a:ln>
                <a:solidFill>
                  <a:srgbClr val="000000"/>
                </a:solidFill>
                <a:effectLst/>
                <a:uLnTx/>
                <a:uFillTx/>
                <a:latin typeface="Georgia"/>
                <a:ea typeface="+mn-ea"/>
                <a:cs typeface="+mn-cs"/>
              </a:rPr>
              <a:t>Augmenting human knowledge</a:t>
            </a:r>
          </a:p>
        </p:txBody>
      </p:sp>
      <p:sp>
        <p:nvSpPr>
          <p:cNvPr id="20" name="Rectangle 19">
            <a:extLst>
              <a:ext uri="{FF2B5EF4-FFF2-40B4-BE49-F238E27FC236}">
                <a16:creationId xmlns:a16="http://schemas.microsoft.com/office/drawing/2014/main" id="{AA69D871-98B7-4019-867D-2984F9D7D918}"/>
              </a:ext>
            </a:extLst>
          </p:cNvPr>
          <p:cNvSpPr/>
          <p:nvPr/>
        </p:nvSpPr>
        <p:spPr>
          <a:xfrm>
            <a:off x="4411877" y="4446975"/>
            <a:ext cx="3611919" cy="441887"/>
          </a:xfrm>
          <a:prstGeom prst="rect">
            <a:avLst/>
          </a:prstGeom>
          <a:no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vert="horz" lIns="45720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pt-BR" sz="1200" b="1" i="0" u="none" strike="noStrike" kern="1200" cap="none" spc="0" normalizeH="0" baseline="0" noProof="0">
                <a:ln>
                  <a:noFill/>
                </a:ln>
                <a:solidFill>
                  <a:srgbClr val="000000"/>
                </a:solidFill>
                <a:effectLst/>
                <a:uLnTx/>
                <a:uFillTx/>
                <a:latin typeface="Georgia"/>
                <a:ea typeface="+mn-ea"/>
                <a:cs typeface="+mn-cs"/>
              </a:rPr>
              <a:t>Task-specific, unimodal tasks</a:t>
            </a:r>
          </a:p>
        </p:txBody>
      </p:sp>
      <p:cxnSp>
        <p:nvCxnSpPr>
          <p:cNvPr id="21" name="Straight Arrow Connector 20">
            <a:extLst>
              <a:ext uri="{FF2B5EF4-FFF2-40B4-BE49-F238E27FC236}">
                <a16:creationId xmlns:a16="http://schemas.microsoft.com/office/drawing/2014/main" id="{9B8614E0-96B1-C20F-720B-9367C4407AC5}"/>
              </a:ext>
            </a:extLst>
          </p:cNvPr>
          <p:cNvCxnSpPr>
            <a:cxnSpLocks/>
            <a:stCxn id="18" idx="3"/>
            <a:endCxn id="23" idx="1"/>
          </p:cNvCxnSpPr>
          <p:nvPr/>
        </p:nvCxnSpPr>
        <p:spPr>
          <a:xfrm>
            <a:off x="8023796" y="3396749"/>
            <a:ext cx="562044" cy="0"/>
          </a:xfrm>
          <a:prstGeom prst="straightConnector1">
            <a:avLst/>
          </a:prstGeom>
          <a:ln>
            <a:solidFill>
              <a:schemeClr val="accent3"/>
            </a:solidFill>
            <a:headEnd w="sm" len="sm"/>
            <a:tailEnd type="triangle" w="sm" len="sm"/>
          </a:ln>
        </p:spPr>
        <p:style>
          <a:lnRef idx="1">
            <a:schemeClr val="accent1"/>
          </a:lnRef>
          <a:fillRef idx="0">
            <a:schemeClr val="accent1"/>
          </a:fillRef>
          <a:effectRef idx="0">
            <a:schemeClr val="accent1"/>
          </a:effectRef>
          <a:fontRef idx="minor">
            <a:schemeClr val="tx1"/>
          </a:fontRef>
        </p:style>
      </p:cxnSp>
      <p:pic>
        <p:nvPicPr>
          <p:cNvPr id="22" name="Picture 21" descr="A blue line drawing of a blue house&#10;&#10;Description automatically generated">
            <a:extLst>
              <a:ext uri="{FF2B5EF4-FFF2-40B4-BE49-F238E27FC236}">
                <a16:creationId xmlns:a16="http://schemas.microsoft.com/office/drawing/2014/main" id="{24573D67-3094-BD10-5500-F8F62C7DBB32}"/>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4489903" y="3995837"/>
            <a:ext cx="331863" cy="301691"/>
          </a:xfrm>
          <a:prstGeom prst="rect">
            <a:avLst/>
          </a:prstGeom>
        </p:spPr>
      </p:pic>
      <p:sp>
        <p:nvSpPr>
          <p:cNvPr id="23" name="Rectangle 22">
            <a:extLst>
              <a:ext uri="{FF2B5EF4-FFF2-40B4-BE49-F238E27FC236}">
                <a16:creationId xmlns:a16="http://schemas.microsoft.com/office/drawing/2014/main" id="{1E9CF52F-2523-7008-4217-3389050AB01F}"/>
              </a:ext>
            </a:extLst>
          </p:cNvPr>
          <p:cNvSpPr/>
          <p:nvPr/>
        </p:nvSpPr>
        <p:spPr>
          <a:xfrm>
            <a:off x="8585839" y="2925856"/>
            <a:ext cx="3025650" cy="941785"/>
          </a:xfrm>
          <a:prstGeom prst="rect">
            <a:avLst/>
          </a:prstGeom>
          <a:no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vert="horz" lIns="97536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pt-BR" sz="1200" b="1" i="0" u="none" strike="noStrike" kern="1200" cap="none" spc="0" normalizeH="0" baseline="0" noProof="0" dirty="0">
                <a:ln>
                  <a:noFill/>
                </a:ln>
                <a:solidFill>
                  <a:srgbClr val="000000">
                    <a:lumMod val="65000"/>
                    <a:lumOff val="35000"/>
                  </a:srgbClr>
                </a:solidFill>
                <a:effectLst/>
                <a:uLnTx/>
                <a:uFillTx/>
                <a:latin typeface="Georgia"/>
                <a:ea typeface="+mn-ea"/>
                <a:cs typeface="+mn-cs"/>
              </a:rPr>
              <a:t>Epoch III:</a:t>
            </a:r>
          </a:p>
          <a:p>
            <a:pPr marL="0" marR="0" lvl="0" indent="0" algn="l" defTabSz="1219170" rtl="0" eaLnBrk="1" fontAlgn="auto" latinLnBrk="0" hangingPunct="1">
              <a:lnSpc>
                <a:spcPct val="100000"/>
              </a:lnSpc>
              <a:spcBef>
                <a:spcPts val="0"/>
              </a:spcBef>
              <a:spcAft>
                <a:spcPts val="0"/>
              </a:spcAft>
              <a:buClrTx/>
              <a:buSzTx/>
              <a:buFontTx/>
              <a:buNone/>
              <a:tabLst/>
              <a:defRPr/>
            </a:pPr>
            <a:r>
              <a:rPr kumimoji="0" lang="pt-BR" sz="1200" b="1" i="0" u="none" strike="noStrike" kern="1200" cap="none" spc="0" normalizeH="0" baseline="0" noProof="0" dirty="0">
                <a:ln>
                  <a:noFill/>
                </a:ln>
                <a:solidFill>
                  <a:srgbClr val="000000">
                    <a:lumMod val="65000"/>
                    <a:lumOff val="35000"/>
                  </a:srgbClr>
                </a:solidFill>
                <a:effectLst/>
                <a:uLnTx/>
                <a:uFillTx/>
                <a:latin typeface="Georgia"/>
                <a:ea typeface="+mn-ea"/>
                <a:cs typeface="+mn-cs"/>
              </a:rPr>
              <a:t>Foundation models</a:t>
            </a:r>
            <a:br>
              <a:rPr kumimoji="0" lang="pt-BR" sz="1100" b="1" i="0" u="none" strike="noStrike" kern="1200" cap="none" spc="0" normalizeH="0" baseline="0" noProof="0" dirty="0">
                <a:ln>
                  <a:noFill/>
                </a:ln>
                <a:solidFill>
                  <a:srgbClr val="000000">
                    <a:lumMod val="65000"/>
                    <a:lumOff val="35000"/>
                  </a:srgbClr>
                </a:solidFill>
                <a:effectLst/>
                <a:uLnTx/>
                <a:uFillTx/>
                <a:latin typeface="Georgia"/>
                <a:ea typeface="+mn-ea"/>
                <a:cs typeface="+mn-cs"/>
              </a:rPr>
            </a:b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mn-cs"/>
              </a:rPr>
              <a:t>Shared representations Generative AI, foundation models</a:t>
            </a:r>
            <a:endParaRPr kumimoji="0" lang="en-US" sz="1000" b="0" i="0" u="none" strike="noStrike" kern="1200" cap="none" spc="0" normalizeH="0" baseline="0" noProof="0" dirty="0">
              <a:ln>
                <a:noFill/>
              </a:ln>
              <a:solidFill>
                <a:srgbClr val="000000">
                  <a:lumMod val="65000"/>
                  <a:lumOff val="35000"/>
                </a:srgbClr>
              </a:solidFill>
              <a:effectLst/>
              <a:uLnTx/>
              <a:uFillTx/>
              <a:latin typeface="Georgia"/>
              <a:ea typeface="+mn-ea"/>
              <a:cs typeface="+mn-cs"/>
            </a:endParaRPr>
          </a:p>
        </p:txBody>
      </p:sp>
      <p:sp>
        <p:nvSpPr>
          <p:cNvPr id="24" name="Rectangle 23">
            <a:extLst>
              <a:ext uri="{FF2B5EF4-FFF2-40B4-BE49-F238E27FC236}">
                <a16:creationId xmlns:a16="http://schemas.microsoft.com/office/drawing/2014/main" id="{B39AA507-1DE5-F5CF-EC94-E589D357375D}"/>
              </a:ext>
            </a:extLst>
          </p:cNvPr>
          <p:cNvSpPr/>
          <p:nvPr/>
        </p:nvSpPr>
        <p:spPr>
          <a:xfrm>
            <a:off x="8585839" y="3947076"/>
            <a:ext cx="3023472" cy="941785"/>
          </a:xfrm>
          <a:prstGeom prst="rect">
            <a:avLst/>
          </a:prstGeom>
          <a:no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vert="horz" lIns="978408"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pt-BR" sz="1200" b="1" i="0" u="none" strike="noStrike" kern="1200" cap="none" spc="0" normalizeH="0" baseline="0" noProof="0" dirty="0">
                <a:ln>
                  <a:noFill/>
                </a:ln>
                <a:solidFill>
                  <a:srgbClr val="000000"/>
                </a:solidFill>
                <a:effectLst/>
                <a:uLnTx/>
                <a:uFillTx/>
                <a:latin typeface="Georgia"/>
                <a:ea typeface="+mn-ea"/>
                <a:cs typeface="+mn-cs"/>
              </a:rPr>
              <a:t>Task-agnostic, multimodal, never-before-seen tasks</a:t>
            </a:r>
          </a:p>
        </p:txBody>
      </p:sp>
      <p:pic>
        <p:nvPicPr>
          <p:cNvPr id="25" name="Picture 24" descr="A blue line on a paper&#10;&#10;Description automatically generated">
            <a:extLst>
              <a:ext uri="{FF2B5EF4-FFF2-40B4-BE49-F238E27FC236}">
                <a16:creationId xmlns:a16="http://schemas.microsoft.com/office/drawing/2014/main" id="{0B1A8B05-E7B4-994E-3E06-9CF0DE25C188}"/>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8849202" y="4208947"/>
            <a:ext cx="441183" cy="418043"/>
          </a:xfrm>
          <a:prstGeom prst="rect">
            <a:avLst/>
          </a:prstGeom>
        </p:spPr>
      </p:pic>
      <p:pic>
        <p:nvPicPr>
          <p:cNvPr id="26" name="Picture 25" descr="A blue and black logo&#10;&#10;Description automatically generated with medium confidence">
            <a:extLst>
              <a:ext uri="{FF2B5EF4-FFF2-40B4-BE49-F238E27FC236}">
                <a16:creationId xmlns:a16="http://schemas.microsoft.com/office/drawing/2014/main" id="{660D98AC-085C-280D-CEC5-3130ADFDE20B}"/>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8822736" y="3189233"/>
            <a:ext cx="494114" cy="415028"/>
          </a:xfrm>
          <a:prstGeom prst="rect">
            <a:avLst/>
          </a:prstGeom>
        </p:spPr>
      </p:pic>
      <p:grpSp>
        <p:nvGrpSpPr>
          <p:cNvPr id="27" name="Group 26">
            <a:extLst>
              <a:ext uri="{FF2B5EF4-FFF2-40B4-BE49-F238E27FC236}">
                <a16:creationId xmlns:a16="http://schemas.microsoft.com/office/drawing/2014/main" id="{FB3CEE69-FADE-F841-C0DB-2B60532FF2C1}"/>
              </a:ext>
            </a:extLst>
          </p:cNvPr>
          <p:cNvGrpSpPr/>
          <p:nvPr/>
        </p:nvGrpSpPr>
        <p:grpSpPr>
          <a:xfrm>
            <a:off x="4578281" y="3186666"/>
            <a:ext cx="622976" cy="420163"/>
            <a:chOff x="3405544" y="1785701"/>
            <a:chExt cx="461602" cy="370650"/>
          </a:xfrm>
        </p:grpSpPr>
        <p:sp>
          <p:nvSpPr>
            <p:cNvPr id="36" name="Oval 35">
              <a:extLst>
                <a:ext uri="{FF2B5EF4-FFF2-40B4-BE49-F238E27FC236}">
                  <a16:creationId xmlns:a16="http://schemas.microsoft.com/office/drawing/2014/main" id="{C3FCBAA8-E8B1-8EA7-82BD-8B2533A53802}"/>
                </a:ext>
              </a:extLst>
            </p:cNvPr>
            <p:cNvSpPr/>
            <p:nvPr/>
          </p:nvSpPr>
          <p:spPr>
            <a:xfrm>
              <a:off x="3531924" y="1785701"/>
              <a:ext cx="82462" cy="82462"/>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Calibri"/>
                <a:ea typeface="+mn-ea"/>
                <a:cs typeface="+mn-cs"/>
              </a:endParaRPr>
            </a:p>
          </p:txBody>
        </p:sp>
        <p:sp>
          <p:nvSpPr>
            <p:cNvPr id="37" name="Oval 36">
              <a:extLst>
                <a:ext uri="{FF2B5EF4-FFF2-40B4-BE49-F238E27FC236}">
                  <a16:creationId xmlns:a16="http://schemas.microsoft.com/office/drawing/2014/main" id="{13E74805-4BEF-2E7C-5F0A-4A48403676DE}"/>
                </a:ext>
              </a:extLst>
            </p:cNvPr>
            <p:cNvSpPr/>
            <p:nvPr/>
          </p:nvSpPr>
          <p:spPr>
            <a:xfrm>
              <a:off x="3531924" y="1881764"/>
              <a:ext cx="82462" cy="82462"/>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Calibri"/>
                <a:ea typeface="+mn-ea"/>
                <a:cs typeface="+mn-cs"/>
              </a:endParaRPr>
            </a:p>
          </p:txBody>
        </p:sp>
        <p:sp>
          <p:nvSpPr>
            <p:cNvPr id="38" name="Oval 37">
              <a:extLst>
                <a:ext uri="{FF2B5EF4-FFF2-40B4-BE49-F238E27FC236}">
                  <a16:creationId xmlns:a16="http://schemas.microsoft.com/office/drawing/2014/main" id="{8BD67F8E-63CA-F267-5822-D71072CD0A29}"/>
                </a:ext>
              </a:extLst>
            </p:cNvPr>
            <p:cNvSpPr/>
            <p:nvPr/>
          </p:nvSpPr>
          <p:spPr>
            <a:xfrm>
              <a:off x="3531924" y="1977826"/>
              <a:ext cx="82462" cy="82462"/>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Calibri"/>
                <a:ea typeface="+mn-ea"/>
                <a:cs typeface="+mn-cs"/>
              </a:endParaRPr>
            </a:p>
          </p:txBody>
        </p:sp>
        <p:sp>
          <p:nvSpPr>
            <p:cNvPr id="39" name="Oval 38">
              <a:extLst>
                <a:ext uri="{FF2B5EF4-FFF2-40B4-BE49-F238E27FC236}">
                  <a16:creationId xmlns:a16="http://schemas.microsoft.com/office/drawing/2014/main" id="{60387852-92D1-E36A-5FE5-13A574193C62}"/>
                </a:ext>
              </a:extLst>
            </p:cNvPr>
            <p:cNvSpPr/>
            <p:nvPr/>
          </p:nvSpPr>
          <p:spPr>
            <a:xfrm>
              <a:off x="3531924" y="2073889"/>
              <a:ext cx="82462" cy="82462"/>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Calibri"/>
                <a:ea typeface="+mn-ea"/>
                <a:cs typeface="+mn-cs"/>
              </a:endParaRPr>
            </a:p>
          </p:txBody>
        </p:sp>
        <p:sp>
          <p:nvSpPr>
            <p:cNvPr id="40" name="Oval 39">
              <a:extLst>
                <a:ext uri="{FF2B5EF4-FFF2-40B4-BE49-F238E27FC236}">
                  <a16:creationId xmlns:a16="http://schemas.microsoft.com/office/drawing/2014/main" id="{4C1640DC-51AC-3408-9B0E-78FF38DE03FC}"/>
                </a:ext>
              </a:extLst>
            </p:cNvPr>
            <p:cNvSpPr/>
            <p:nvPr/>
          </p:nvSpPr>
          <p:spPr>
            <a:xfrm>
              <a:off x="3658304" y="1785701"/>
              <a:ext cx="82462" cy="82462"/>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Calibri"/>
                <a:ea typeface="+mn-ea"/>
                <a:cs typeface="+mn-cs"/>
              </a:endParaRPr>
            </a:p>
          </p:txBody>
        </p:sp>
        <p:sp>
          <p:nvSpPr>
            <p:cNvPr id="41" name="Oval 40">
              <a:extLst>
                <a:ext uri="{FF2B5EF4-FFF2-40B4-BE49-F238E27FC236}">
                  <a16:creationId xmlns:a16="http://schemas.microsoft.com/office/drawing/2014/main" id="{794DB387-F1D9-A1BB-D760-E53940CE7B37}"/>
                </a:ext>
              </a:extLst>
            </p:cNvPr>
            <p:cNvSpPr/>
            <p:nvPr/>
          </p:nvSpPr>
          <p:spPr>
            <a:xfrm>
              <a:off x="3658304" y="1881764"/>
              <a:ext cx="82462" cy="82462"/>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Calibri"/>
                <a:ea typeface="+mn-ea"/>
                <a:cs typeface="+mn-cs"/>
              </a:endParaRPr>
            </a:p>
          </p:txBody>
        </p:sp>
        <p:sp>
          <p:nvSpPr>
            <p:cNvPr id="42" name="Oval 41">
              <a:extLst>
                <a:ext uri="{FF2B5EF4-FFF2-40B4-BE49-F238E27FC236}">
                  <a16:creationId xmlns:a16="http://schemas.microsoft.com/office/drawing/2014/main" id="{DCF3B299-E092-C3F2-4ACB-7AAEF9148A89}"/>
                </a:ext>
              </a:extLst>
            </p:cNvPr>
            <p:cNvSpPr/>
            <p:nvPr/>
          </p:nvSpPr>
          <p:spPr>
            <a:xfrm>
              <a:off x="3658304" y="1977826"/>
              <a:ext cx="82462" cy="82462"/>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Calibri"/>
                <a:ea typeface="+mn-ea"/>
                <a:cs typeface="+mn-cs"/>
              </a:endParaRPr>
            </a:p>
          </p:txBody>
        </p:sp>
        <p:sp>
          <p:nvSpPr>
            <p:cNvPr id="43" name="Oval 42">
              <a:extLst>
                <a:ext uri="{FF2B5EF4-FFF2-40B4-BE49-F238E27FC236}">
                  <a16:creationId xmlns:a16="http://schemas.microsoft.com/office/drawing/2014/main" id="{590C75D5-B790-422B-877B-4002FB5B465A}"/>
                </a:ext>
              </a:extLst>
            </p:cNvPr>
            <p:cNvSpPr/>
            <p:nvPr/>
          </p:nvSpPr>
          <p:spPr>
            <a:xfrm>
              <a:off x="3658304" y="2073889"/>
              <a:ext cx="82462" cy="82462"/>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Calibri"/>
                <a:ea typeface="+mn-ea"/>
                <a:cs typeface="+mn-cs"/>
              </a:endParaRPr>
            </a:p>
          </p:txBody>
        </p:sp>
        <p:sp>
          <p:nvSpPr>
            <p:cNvPr id="44" name="Oval 43">
              <a:extLst>
                <a:ext uri="{FF2B5EF4-FFF2-40B4-BE49-F238E27FC236}">
                  <a16:creationId xmlns:a16="http://schemas.microsoft.com/office/drawing/2014/main" id="{84F0324D-0A50-89F7-217C-EA209B85F9E6}"/>
                </a:ext>
              </a:extLst>
            </p:cNvPr>
            <p:cNvSpPr/>
            <p:nvPr/>
          </p:nvSpPr>
          <p:spPr>
            <a:xfrm>
              <a:off x="3784684" y="1875536"/>
              <a:ext cx="82462" cy="82462"/>
            </a:xfrm>
            <a:prstGeom prst="ellipse">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Calibri"/>
                <a:ea typeface="+mn-ea"/>
                <a:cs typeface="+mn-cs"/>
              </a:endParaRPr>
            </a:p>
          </p:txBody>
        </p:sp>
        <p:sp>
          <p:nvSpPr>
            <p:cNvPr id="45" name="Oval 44">
              <a:extLst>
                <a:ext uri="{FF2B5EF4-FFF2-40B4-BE49-F238E27FC236}">
                  <a16:creationId xmlns:a16="http://schemas.microsoft.com/office/drawing/2014/main" id="{108E32D2-81F1-3423-C856-4E5195F81043}"/>
                </a:ext>
              </a:extLst>
            </p:cNvPr>
            <p:cNvSpPr/>
            <p:nvPr/>
          </p:nvSpPr>
          <p:spPr>
            <a:xfrm>
              <a:off x="3784684" y="1971599"/>
              <a:ext cx="82462" cy="82462"/>
            </a:xfrm>
            <a:prstGeom prst="ellipse">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Calibri"/>
                <a:ea typeface="+mn-ea"/>
                <a:cs typeface="+mn-cs"/>
              </a:endParaRPr>
            </a:p>
          </p:txBody>
        </p:sp>
        <p:sp>
          <p:nvSpPr>
            <p:cNvPr id="46" name="Oval 45">
              <a:extLst>
                <a:ext uri="{FF2B5EF4-FFF2-40B4-BE49-F238E27FC236}">
                  <a16:creationId xmlns:a16="http://schemas.microsoft.com/office/drawing/2014/main" id="{84437F4C-B727-3F07-4C0C-355D0AD029F8}"/>
                </a:ext>
              </a:extLst>
            </p:cNvPr>
            <p:cNvSpPr/>
            <p:nvPr/>
          </p:nvSpPr>
          <p:spPr>
            <a:xfrm>
              <a:off x="3405544" y="1875536"/>
              <a:ext cx="82462" cy="82462"/>
            </a:xfrm>
            <a:prstGeom prst="ellipse">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Calibri"/>
                <a:ea typeface="+mn-ea"/>
                <a:cs typeface="+mn-cs"/>
              </a:endParaRPr>
            </a:p>
          </p:txBody>
        </p:sp>
        <p:sp>
          <p:nvSpPr>
            <p:cNvPr id="47" name="Oval 46">
              <a:extLst>
                <a:ext uri="{FF2B5EF4-FFF2-40B4-BE49-F238E27FC236}">
                  <a16:creationId xmlns:a16="http://schemas.microsoft.com/office/drawing/2014/main" id="{56E3A6AC-D7D7-CA31-B8E5-80361A1DFD04}"/>
                </a:ext>
              </a:extLst>
            </p:cNvPr>
            <p:cNvSpPr/>
            <p:nvPr/>
          </p:nvSpPr>
          <p:spPr>
            <a:xfrm>
              <a:off x="3405544" y="1971599"/>
              <a:ext cx="82462" cy="82462"/>
            </a:xfrm>
            <a:prstGeom prst="ellipse">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8" name="Straight Connector 47">
              <a:extLst>
                <a:ext uri="{FF2B5EF4-FFF2-40B4-BE49-F238E27FC236}">
                  <a16:creationId xmlns:a16="http://schemas.microsoft.com/office/drawing/2014/main" id="{6BB6A0A1-DD27-61FE-3933-CCFA3B8AEF3A}"/>
                </a:ext>
              </a:extLst>
            </p:cNvPr>
            <p:cNvCxnSpPr>
              <a:stCxn id="46" idx="6"/>
              <a:endCxn id="36" idx="2"/>
            </p:cNvCxnSpPr>
            <p:nvPr/>
          </p:nvCxnSpPr>
          <p:spPr>
            <a:xfrm flipV="1">
              <a:off x="3488006" y="1826932"/>
              <a:ext cx="43918" cy="89835"/>
            </a:xfrm>
            <a:prstGeom prst="line">
              <a:avLst/>
            </a:prstGeom>
            <a:ln w="31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1BAF82E4-2545-AFFC-A87A-42868311356D}"/>
                </a:ext>
              </a:extLst>
            </p:cNvPr>
            <p:cNvCxnSpPr>
              <a:cxnSpLocks/>
              <a:stCxn id="46" idx="6"/>
              <a:endCxn id="37" idx="2"/>
            </p:cNvCxnSpPr>
            <p:nvPr/>
          </p:nvCxnSpPr>
          <p:spPr>
            <a:xfrm>
              <a:off x="3488006" y="1916767"/>
              <a:ext cx="43918" cy="6228"/>
            </a:xfrm>
            <a:prstGeom prst="line">
              <a:avLst/>
            </a:prstGeom>
            <a:ln w="31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BE571D9E-AC99-DA8D-4788-3E8E014EF988}"/>
                </a:ext>
              </a:extLst>
            </p:cNvPr>
            <p:cNvCxnSpPr>
              <a:cxnSpLocks/>
              <a:stCxn id="46" idx="6"/>
              <a:endCxn id="38" idx="2"/>
            </p:cNvCxnSpPr>
            <p:nvPr/>
          </p:nvCxnSpPr>
          <p:spPr>
            <a:xfrm>
              <a:off x="3488006" y="1916767"/>
              <a:ext cx="43918" cy="102290"/>
            </a:xfrm>
            <a:prstGeom prst="line">
              <a:avLst/>
            </a:prstGeom>
            <a:ln w="31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7368BC1C-D5C1-E2C0-6237-AF1662A52D5F}"/>
                </a:ext>
              </a:extLst>
            </p:cNvPr>
            <p:cNvCxnSpPr>
              <a:cxnSpLocks/>
              <a:stCxn id="46" idx="6"/>
              <a:endCxn id="39" idx="2"/>
            </p:cNvCxnSpPr>
            <p:nvPr/>
          </p:nvCxnSpPr>
          <p:spPr>
            <a:xfrm>
              <a:off x="3488006" y="1916767"/>
              <a:ext cx="43918" cy="198353"/>
            </a:xfrm>
            <a:prstGeom prst="line">
              <a:avLst/>
            </a:prstGeom>
            <a:ln w="31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58E6ABFD-FA06-56FD-7A64-07B952C2D552}"/>
                </a:ext>
              </a:extLst>
            </p:cNvPr>
            <p:cNvCxnSpPr>
              <a:cxnSpLocks/>
              <a:stCxn id="47" idx="6"/>
              <a:endCxn id="39" idx="2"/>
            </p:cNvCxnSpPr>
            <p:nvPr/>
          </p:nvCxnSpPr>
          <p:spPr>
            <a:xfrm>
              <a:off x="3488006" y="2012830"/>
              <a:ext cx="43918" cy="102290"/>
            </a:xfrm>
            <a:prstGeom prst="line">
              <a:avLst/>
            </a:prstGeom>
            <a:ln w="31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78DF3B4C-D263-4C3B-7511-3F470D81A1E1}"/>
                </a:ext>
              </a:extLst>
            </p:cNvPr>
            <p:cNvCxnSpPr>
              <a:cxnSpLocks/>
              <a:stCxn id="47" idx="6"/>
              <a:endCxn id="38" idx="2"/>
            </p:cNvCxnSpPr>
            <p:nvPr/>
          </p:nvCxnSpPr>
          <p:spPr>
            <a:xfrm>
              <a:off x="3488006" y="2012830"/>
              <a:ext cx="43918" cy="6228"/>
            </a:xfrm>
            <a:prstGeom prst="line">
              <a:avLst/>
            </a:prstGeom>
            <a:ln w="31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FDE66EB5-D6B1-0107-1680-B3AFD7209CBA}"/>
                </a:ext>
              </a:extLst>
            </p:cNvPr>
            <p:cNvCxnSpPr>
              <a:cxnSpLocks/>
              <a:stCxn id="47" idx="6"/>
              <a:endCxn id="37" idx="2"/>
            </p:cNvCxnSpPr>
            <p:nvPr/>
          </p:nvCxnSpPr>
          <p:spPr>
            <a:xfrm flipV="1">
              <a:off x="3488006" y="1922995"/>
              <a:ext cx="43918" cy="89835"/>
            </a:xfrm>
            <a:prstGeom prst="line">
              <a:avLst/>
            </a:prstGeom>
            <a:ln w="31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30F88C9A-F7F9-5627-4CE9-EC793DC44DED}"/>
                </a:ext>
              </a:extLst>
            </p:cNvPr>
            <p:cNvCxnSpPr>
              <a:cxnSpLocks/>
              <a:stCxn id="47" idx="6"/>
              <a:endCxn id="36" idx="2"/>
            </p:cNvCxnSpPr>
            <p:nvPr/>
          </p:nvCxnSpPr>
          <p:spPr>
            <a:xfrm flipV="1">
              <a:off x="3488006" y="1826932"/>
              <a:ext cx="43918" cy="185898"/>
            </a:xfrm>
            <a:prstGeom prst="line">
              <a:avLst/>
            </a:prstGeom>
            <a:ln w="31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67986BEC-84A3-A49E-EDDD-43456268B028}"/>
                </a:ext>
              </a:extLst>
            </p:cNvPr>
            <p:cNvCxnSpPr>
              <a:cxnSpLocks/>
              <a:stCxn id="36" idx="6"/>
              <a:endCxn id="40" idx="2"/>
            </p:cNvCxnSpPr>
            <p:nvPr/>
          </p:nvCxnSpPr>
          <p:spPr>
            <a:xfrm>
              <a:off x="3614386" y="1826932"/>
              <a:ext cx="43918" cy="0"/>
            </a:xfrm>
            <a:prstGeom prst="line">
              <a:avLst/>
            </a:prstGeom>
            <a:ln w="31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B4C9E3E0-4678-5B86-9A65-E4B0B4A63E73}"/>
                </a:ext>
              </a:extLst>
            </p:cNvPr>
            <p:cNvCxnSpPr>
              <a:cxnSpLocks/>
              <a:stCxn id="36" idx="6"/>
              <a:endCxn id="41" idx="2"/>
            </p:cNvCxnSpPr>
            <p:nvPr/>
          </p:nvCxnSpPr>
          <p:spPr>
            <a:xfrm>
              <a:off x="3614386" y="1826932"/>
              <a:ext cx="43918" cy="96063"/>
            </a:xfrm>
            <a:prstGeom prst="line">
              <a:avLst/>
            </a:prstGeom>
            <a:ln w="31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848DE053-31D0-7A47-F7F4-55E052AB8926}"/>
                </a:ext>
              </a:extLst>
            </p:cNvPr>
            <p:cNvCxnSpPr>
              <a:cxnSpLocks/>
              <a:stCxn id="36" idx="6"/>
              <a:endCxn id="42" idx="2"/>
            </p:cNvCxnSpPr>
            <p:nvPr/>
          </p:nvCxnSpPr>
          <p:spPr>
            <a:xfrm>
              <a:off x="3614386" y="1826932"/>
              <a:ext cx="43918" cy="192125"/>
            </a:xfrm>
            <a:prstGeom prst="line">
              <a:avLst/>
            </a:prstGeom>
            <a:ln w="31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05324C9F-A024-AB50-F72D-712E9597163A}"/>
                </a:ext>
              </a:extLst>
            </p:cNvPr>
            <p:cNvCxnSpPr>
              <a:cxnSpLocks/>
              <a:stCxn id="36" idx="6"/>
              <a:endCxn id="43" idx="2"/>
            </p:cNvCxnSpPr>
            <p:nvPr/>
          </p:nvCxnSpPr>
          <p:spPr>
            <a:xfrm>
              <a:off x="3614386" y="1826932"/>
              <a:ext cx="43918" cy="288188"/>
            </a:xfrm>
            <a:prstGeom prst="line">
              <a:avLst/>
            </a:prstGeom>
            <a:ln w="31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848F0F27-DB7E-E864-F19E-7C1F9248631A}"/>
                </a:ext>
              </a:extLst>
            </p:cNvPr>
            <p:cNvCxnSpPr>
              <a:cxnSpLocks/>
              <a:stCxn id="37" idx="6"/>
              <a:endCxn id="41" idx="2"/>
            </p:cNvCxnSpPr>
            <p:nvPr/>
          </p:nvCxnSpPr>
          <p:spPr>
            <a:xfrm>
              <a:off x="3614386" y="1922995"/>
              <a:ext cx="43918" cy="0"/>
            </a:xfrm>
            <a:prstGeom prst="line">
              <a:avLst/>
            </a:prstGeom>
            <a:ln w="31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11764160-415E-34CB-F201-DB8BC9E22544}"/>
                </a:ext>
              </a:extLst>
            </p:cNvPr>
            <p:cNvCxnSpPr>
              <a:cxnSpLocks/>
              <a:stCxn id="37" idx="6"/>
              <a:endCxn id="42" idx="2"/>
            </p:cNvCxnSpPr>
            <p:nvPr/>
          </p:nvCxnSpPr>
          <p:spPr>
            <a:xfrm>
              <a:off x="3614386" y="1922995"/>
              <a:ext cx="43918" cy="96063"/>
            </a:xfrm>
            <a:prstGeom prst="line">
              <a:avLst/>
            </a:prstGeom>
            <a:ln w="31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A09B8A8A-0A15-D65A-A131-C3CFF3BAC7E7}"/>
                </a:ext>
              </a:extLst>
            </p:cNvPr>
            <p:cNvCxnSpPr>
              <a:cxnSpLocks/>
              <a:stCxn id="37" idx="6"/>
              <a:endCxn id="43" idx="2"/>
            </p:cNvCxnSpPr>
            <p:nvPr/>
          </p:nvCxnSpPr>
          <p:spPr>
            <a:xfrm>
              <a:off x="3614386" y="1922995"/>
              <a:ext cx="43918" cy="192125"/>
            </a:xfrm>
            <a:prstGeom prst="line">
              <a:avLst/>
            </a:prstGeom>
            <a:ln w="31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A7D4C44F-A9DD-0E12-F028-1A085D554EAC}"/>
                </a:ext>
              </a:extLst>
            </p:cNvPr>
            <p:cNvCxnSpPr>
              <a:cxnSpLocks/>
              <a:stCxn id="37" idx="6"/>
              <a:endCxn id="40" idx="2"/>
            </p:cNvCxnSpPr>
            <p:nvPr/>
          </p:nvCxnSpPr>
          <p:spPr>
            <a:xfrm flipV="1">
              <a:off x="3614386" y="1826932"/>
              <a:ext cx="43918" cy="96063"/>
            </a:xfrm>
            <a:prstGeom prst="line">
              <a:avLst/>
            </a:prstGeom>
            <a:ln w="31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CB751E8F-CA11-BF39-9A4A-3AB4C103EB39}"/>
                </a:ext>
              </a:extLst>
            </p:cNvPr>
            <p:cNvCxnSpPr>
              <a:cxnSpLocks/>
              <a:stCxn id="38" idx="6"/>
              <a:endCxn id="43" idx="2"/>
            </p:cNvCxnSpPr>
            <p:nvPr/>
          </p:nvCxnSpPr>
          <p:spPr>
            <a:xfrm>
              <a:off x="3614386" y="2019057"/>
              <a:ext cx="43918" cy="96063"/>
            </a:xfrm>
            <a:prstGeom prst="line">
              <a:avLst/>
            </a:prstGeom>
            <a:ln w="31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AF7BBBE3-E080-DC42-AAD5-CC023985C63D}"/>
                </a:ext>
              </a:extLst>
            </p:cNvPr>
            <p:cNvCxnSpPr>
              <a:cxnSpLocks/>
              <a:stCxn id="38" idx="6"/>
              <a:endCxn id="42" idx="2"/>
            </p:cNvCxnSpPr>
            <p:nvPr/>
          </p:nvCxnSpPr>
          <p:spPr>
            <a:xfrm>
              <a:off x="3614386" y="2019057"/>
              <a:ext cx="43918" cy="0"/>
            </a:xfrm>
            <a:prstGeom prst="line">
              <a:avLst/>
            </a:prstGeom>
            <a:ln w="31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84EAE143-D579-E602-968E-3D788A943EAF}"/>
                </a:ext>
              </a:extLst>
            </p:cNvPr>
            <p:cNvCxnSpPr>
              <a:cxnSpLocks/>
              <a:stCxn id="38" idx="6"/>
              <a:endCxn id="41" idx="2"/>
            </p:cNvCxnSpPr>
            <p:nvPr/>
          </p:nvCxnSpPr>
          <p:spPr>
            <a:xfrm flipV="1">
              <a:off x="3614386" y="1922995"/>
              <a:ext cx="43918" cy="96063"/>
            </a:xfrm>
            <a:prstGeom prst="line">
              <a:avLst/>
            </a:prstGeom>
            <a:ln w="31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54B539B1-1FD7-1629-DEE2-00722C7D078E}"/>
                </a:ext>
              </a:extLst>
            </p:cNvPr>
            <p:cNvCxnSpPr>
              <a:cxnSpLocks/>
              <a:stCxn id="38" idx="6"/>
              <a:endCxn id="40" idx="2"/>
            </p:cNvCxnSpPr>
            <p:nvPr/>
          </p:nvCxnSpPr>
          <p:spPr>
            <a:xfrm flipV="1">
              <a:off x="3614386" y="1826932"/>
              <a:ext cx="43918" cy="192125"/>
            </a:xfrm>
            <a:prstGeom prst="line">
              <a:avLst/>
            </a:prstGeom>
            <a:ln w="31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6175E987-A150-E4B3-9892-63FD627C5510}"/>
                </a:ext>
              </a:extLst>
            </p:cNvPr>
            <p:cNvCxnSpPr>
              <a:cxnSpLocks/>
              <a:stCxn id="39" idx="6"/>
              <a:endCxn id="40" idx="2"/>
            </p:cNvCxnSpPr>
            <p:nvPr/>
          </p:nvCxnSpPr>
          <p:spPr>
            <a:xfrm flipV="1">
              <a:off x="3614386" y="1826932"/>
              <a:ext cx="43918" cy="288188"/>
            </a:xfrm>
            <a:prstGeom prst="line">
              <a:avLst/>
            </a:prstGeom>
            <a:ln w="31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B302EC2A-DA52-C77A-B6F4-8BCDF21D9636}"/>
                </a:ext>
              </a:extLst>
            </p:cNvPr>
            <p:cNvCxnSpPr>
              <a:cxnSpLocks/>
              <a:stCxn id="39" idx="6"/>
              <a:endCxn id="41" idx="2"/>
            </p:cNvCxnSpPr>
            <p:nvPr/>
          </p:nvCxnSpPr>
          <p:spPr>
            <a:xfrm flipV="1">
              <a:off x="3614386" y="1922995"/>
              <a:ext cx="43918" cy="192125"/>
            </a:xfrm>
            <a:prstGeom prst="line">
              <a:avLst/>
            </a:prstGeom>
            <a:ln w="31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ABB4BEE7-C08A-4E63-FCCF-4BC29C3D0FBE}"/>
                </a:ext>
              </a:extLst>
            </p:cNvPr>
            <p:cNvCxnSpPr>
              <a:cxnSpLocks/>
              <a:stCxn id="39" idx="6"/>
              <a:endCxn id="42" idx="2"/>
            </p:cNvCxnSpPr>
            <p:nvPr/>
          </p:nvCxnSpPr>
          <p:spPr>
            <a:xfrm flipV="1">
              <a:off x="3614386" y="2019057"/>
              <a:ext cx="43918" cy="96063"/>
            </a:xfrm>
            <a:prstGeom prst="line">
              <a:avLst/>
            </a:prstGeom>
            <a:ln w="31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057DA194-6C33-75E8-F51C-0EEDC1373961}"/>
                </a:ext>
              </a:extLst>
            </p:cNvPr>
            <p:cNvCxnSpPr>
              <a:cxnSpLocks/>
              <a:stCxn id="39" idx="6"/>
              <a:endCxn id="43" idx="2"/>
            </p:cNvCxnSpPr>
            <p:nvPr/>
          </p:nvCxnSpPr>
          <p:spPr>
            <a:xfrm>
              <a:off x="3614386" y="2115120"/>
              <a:ext cx="43918" cy="0"/>
            </a:xfrm>
            <a:prstGeom prst="line">
              <a:avLst/>
            </a:prstGeom>
            <a:ln w="31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5C93ACFC-7E31-5C55-3091-369E1C7BFB9D}"/>
                </a:ext>
              </a:extLst>
            </p:cNvPr>
            <p:cNvCxnSpPr>
              <a:cxnSpLocks/>
              <a:stCxn id="43" idx="6"/>
              <a:endCxn id="45" idx="2"/>
            </p:cNvCxnSpPr>
            <p:nvPr/>
          </p:nvCxnSpPr>
          <p:spPr>
            <a:xfrm flipV="1">
              <a:off x="3740766" y="2012830"/>
              <a:ext cx="43918" cy="102290"/>
            </a:xfrm>
            <a:prstGeom prst="line">
              <a:avLst/>
            </a:prstGeom>
            <a:ln w="31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B3B54097-92A5-58FA-A867-C71DF65DBCFB}"/>
                </a:ext>
              </a:extLst>
            </p:cNvPr>
            <p:cNvCxnSpPr>
              <a:cxnSpLocks/>
              <a:stCxn id="43" idx="6"/>
              <a:endCxn id="44" idx="2"/>
            </p:cNvCxnSpPr>
            <p:nvPr/>
          </p:nvCxnSpPr>
          <p:spPr>
            <a:xfrm flipV="1">
              <a:off x="3740766" y="1916767"/>
              <a:ext cx="43918" cy="198353"/>
            </a:xfrm>
            <a:prstGeom prst="line">
              <a:avLst/>
            </a:prstGeom>
            <a:ln w="31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45137D05-782A-6648-CFE4-8215290AFF40}"/>
                </a:ext>
              </a:extLst>
            </p:cNvPr>
            <p:cNvCxnSpPr>
              <a:cxnSpLocks/>
              <a:stCxn id="42" idx="6"/>
              <a:endCxn id="45" idx="2"/>
            </p:cNvCxnSpPr>
            <p:nvPr/>
          </p:nvCxnSpPr>
          <p:spPr>
            <a:xfrm flipV="1">
              <a:off x="3740766" y="2012830"/>
              <a:ext cx="43918" cy="6228"/>
            </a:xfrm>
            <a:prstGeom prst="line">
              <a:avLst/>
            </a:prstGeom>
            <a:ln w="31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2DFEB0A2-7B05-404D-3998-2D1AE59820B4}"/>
                </a:ext>
              </a:extLst>
            </p:cNvPr>
            <p:cNvCxnSpPr>
              <a:cxnSpLocks/>
              <a:stCxn id="42" idx="6"/>
              <a:endCxn id="44" idx="2"/>
            </p:cNvCxnSpPr>
            <p:nvPr/>
          </p:nvCxnSpPr>
          <p:spPr>
            <a:xfrm flipV="1">
              <a:off x="3740766" y="1916767"/>
              <a:ext cx="43918" cy="102290"/>
            </a:xfrm>
            <a:prstGeom prst="line">
              <a:avLst/>
            </a:prstGeom>
            <a:ln w="31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D7015213-3657-B98F-1365-26791CE5CE9D}"/>
                </a:ext>
              </a:extLst>
            </p:cNvPr>
            <p:cNvCxnSpPr>
              <a:cxnSpLocks/>
              <a:stCxn id="41" idx="6"/>
              <a:endCxn id="44" idx="2"/>
            </p:cNvCxnSpPr>
            <p:nvPr/>
          </p:nvCxnSpPr>
          <p:spPr>
            <a:xfrm flipV="1">
              <a:off x="3740766" y="1916767"/>
              <a:ext cx="43918" cy="6228"/>
            </a:xfrm>
            <a:prstGeom prst="line">
              <a:avLst/>
            </a:prstGeom>
            <a:ln w="31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8D433133-63E0-A018-9479-71DCC9BA452B}"/>
                </a:ext>
              </a:extLst>
            </p:cNvPr>
            <p:cNvCxnSpPr>
              <a:cxnSpLocks/>
              <a:stCxn id="40" idx="6"/>
              <a:endCxn id="44" idx="2"/>
            </p:cNvCxnSpPr>
            <p:nvPr/>
          </p:nvCxnSpPr>
          <p:spPr>
            <a:xfrm>
              <a:off x="3740766" y="1826932"/>
              <a:ext cx="43918" cy="89835"/>
            </a:xfrm>
            <a:prstGeom prst="line">
              <a:avLst/>
            </a:prstGeom>
            <a:ln w="31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DA57AB7B-9CA2-AD94-4369-7CC4646224A1}"/>
                </a:ext>
              </a:extLst>
            </p:cNvPr>
            <p:cNvCxnSpPr>
              <a:cxnSpLocks/>
              <a:stCxn id="40" idx="6"/>
            </p:cNvCxnSpPr>
            <p:nvPr/>
          </p:nvCxnSpPr>
          <p:spPr>
            <a:xfrm>
              <a:off x="3740766" y="1826932"/>
              <a:ext cx="43918" cy="205726"/>
            </a:xfrm>
            <a:prstGeom prst="line">
              <a:avLst/>
            </a:prstGeom>
            <a:ln w="31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500ED274-1F22-C9C1-3D6D-F987F1A308E8}"/>
                </a:ext>
              </a:extLst>
            </p:cNvPr>
            <p:cNvCxnSpPr>
              <a:cxnSpLocks/>
              <a:stCxn id="41" idx="6"/>
              <a:endCxn id="45" idx="2"/>
            </p:cNvCxnSpPr>
            <p:nvPr/>
          </p:nvCxnSpPr>
          <p:spPr>
            <a:xfrm>
              <a:off x="3740766" y="1922995"/>
              <a:ext cx="43918" cy="89835"/>
            </a:xfrm>
            <a:prstGeom prst="line">
              <a:avLst/>
            </a:prstGeom>
            <a:ln w="31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pic>
        <p:nvPicPr>
          <p:cNvPr id="28" name="Picture 27" descr="A blue and black smart watch with a bell icon&#10;&#10;Description automatically generated">
            <a:extLst>
              <a:ext uri="{FF2B5EF4-FFF2-40B4-BE49-F238E27FC236}">
                <a16:creationId xmlns:a16="http://schemas.microsoft.com/office/drawing/2014/main" id="{52E188E8-1D2E-825D-D327-19E6A591F0C0}"/>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8698938" y="5163776"/>
            <a:ext cx="301321" cy="298463"/>
          </a:xfrm>
          <a:prstGeom prst="rect">
            <a:avLst/>
          </a:prstGeom>
        </p:spPr>
      </p:pic>
      <p:pic>
        <p:nvPicPr>
          <p:cNvPr id="29" name="Picture 28" descr="A blue line with a plus and a heartbeat symbol&#10;&#10;Description automatically generated">
            <a:extLst>
              <a:ext uri="{FF2B5EF4-FFF2-40B4-BE49-F238E27FC236}">
                <a16:creationId xmlns:a16="http://schemas.microsoft.com/office/drawing/2014/main" id="{157B3C41-8257-3410-20AC-BDB59DDD4E6C}"/>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7803703" y="5115149"/>
            <a:ext cx="399506" cy="395717"/>
          </a:xfrm>
          <a:prstGeom prst="rect">
            <a:avLst/>
          </a:prstGeom>
        </p:spPr>
      </p:pic>
      <p:pic>
        <p:nvPicPr>
          <p:cNvPr id="30" name="Picture 29" descr="A blue line on a paper&#10;&#10;Description automatically generated">
            <a:extLst>
              <a:ext uri="{FF2B5EF4-FFF2-40B4-BE49-F238E27FC236}">
                <a16:creationId xmlns:a16="http://schemas.microsoft.com/office/drawing/2014/main" id="{C2D3D02F-8F86-108A-058D-6DFB48A24D96}"/>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6242029" y="5168462"/>
            <a:ext cx="291858" cy="289090"/>
          </a:xfrm>
          <a:prstGeom prst="rect">
            <a:avLst/>
          </a:prstGeom>
        </p:spPr>
      </p:pic>
      <p:pic>
        <p:nvPicPr>
          <p:cNvPr id="31" name="Picture 30" descr="A computer screen with a graph and arrow&#10;&#10;Description automatically generated">
            <a:extLst>
              <a:ext uri="{FF2B5EF4-FFF2-40B4-BE49-F238E27FC236}">
                <a16:creationId xmlns:a16="http://schemas.microsoft.com/office/drawing/2014/main" id="{8D9871A8-A0B9-8374-3223-7AE4EB30C616}"/>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9495988" y="5189385"/>
            <a:ext cx="249612" cy="247244"/>
          </a:xfrm>
          <a:prstGeom prst="rect">
            <a:avLst/>
          </a:prstGeom>
        </p:spPr>
      </p:pic>
      <p:pic>
        <p:nvPicPr>
          <p:cNvPr id="32" name="Picture 31" descr="A blue and black square with squares&#10;&#10;Description automatically generated with medium confidence">
            <a:extLst>
              <a:ext uri="{FF2B5EF4-FFF2-40B4-BE49-F238E27FC236}">
                <a16:creationId xmlns:a16="http://schemas.microsoft.com/office/drawing/2014/main" id="{E3270684-4FB8-080C-1E8F-50DBD8C47BF9}"/>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7029617" y="5175149"/>
            <a:ext cx="278356" cy="275716"/>
          </a:xfrm>
          <a:prstGeom prst="rect">
            <a:avLst/>
          </a:prstGeom>
        </p:spPr>
      </p:pic>
      <p:pic>
        <p:nvPicPr>
          <p:cNvPr id="34" name="Picture 33" descr="A blue line on a paper&#10;&#10;Description automatically generated">
            <a:extLst>
              <a:ext uri="{FF2B5EF4-FFF2-40B4-BE49-F238E27FC236}">
                <a16:creationId xmlns:a16="http://schemas.microsoft.com/office/drawing/2014/main" id="{F92CFD8B-E66C-42F4-CF0C-2A38A7DCDE40}"/>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1381231" y="5325522"/>
            <a:ext cx="248001" cy="227332"/>
          </a:xfrm>
          <a:prstGeom prst="rect">
            <a:avLst/>
          </a:prstGeom>
        </p:spPr>
      </p:pic>
      <p:pic>
        <p:nvPicPr>
          <p:cNvPr id="35" name="Picture 34" descr="A blue and black square with squares&#10;&#10;Description automatically generated with medium confidence">
            <a:extLst>
              <a:ext uri="{FF2B5EF4-FFF2-40B4-BE49-F238E27FC236}">
                <a16:creationId xmlns:a16="http://schemas.microsoft.com/office/drawing/2014/main" id="{E5FA1A38-B163-CE79-950F-434947448377}"/>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1679972" y="5308200"/>
            <a:ext cx="236528" cy="273050"/>
          </a:xfrm>
          <a:prstGeom prst="rect">
            <a:avLst/>
          </a:prstGeom>
        </p:spPr>
      </p:pic>
      <p:sp>
        <p:nvSpPr>
          <p:cNvPr id="2" name="Text Placeholder 7">
            <a:extLst>
              <a:ext uri="{FF2B5EF4-FFF2-40B4-BE49-F238E27FC236}">
                <a16:creationId xmlns:a16="http://schemas.microsoft.com/office/drawing/2014/main" id="{1437C514-A8F7-1D64-2593-EB5217DE02B7}"/>
              </a:ext>
            </a:extLst>
          </p:cNvPr>
          <p:cNvSpPr txBox="1">
            <a:spLocks/>
          </p:cNvSpPr>
          <p:nvPr/>
        </p:nvSpPr>
        <p:spPr>
          <a:xfrm>
            <a:off x="670559" y="6125468"/>
            <a:ext cx="10035538"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1. Khera R, et al. Transforming Cardiovascular Care With Artificial Intelligence: From Discovery to Practice: JACC State-of-the-Art Review. Journal of the American College of Cardiology. 2024;84(1):97‑114. 2. Howell MD, et al. Three Epochs of Artificial Intelligence in Health Care. JAMA. 2024;331(3):242‑4. </a:t>
            </a:r>
          </a:p>
        </p:txBody>
      </p:sp>
      <p:sp>
        <p:nvSpPr>
          <p:cNvPr id="33" name="TextBox 32">
            <a:extLst>
              <a:ext uri="{FF2B5EF4-FFF2-40B4-BE49-F238E27FC236}">
                <a16:creationId xmlns:a16="http://schemas.microsoft.com/office/drawing/2014/main" id="{E0959D3B-0D1E-9657-1707-04272A63D013}"/>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dirty="0">
                <a:solidFill>
                  <a:srgbClr val="595959"/>
                </a:solidFill>
              </a:rPr>
              <a:t>GLO2329521</a:t>
            </a:r>
          </a:p>
        </p:txBody>
      </p:sp>
    </p:spTree>
    <p:extLst>
      <p:ext uri="{BB962C8B-B14F-4D97-AF65-F5344CB8AC3E}">
        <p14:creationId xmlns:p14="http://schemas.microsoft.com/office/powerpoint/2010/main" val="115503701"/>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87DD385-5407-CE42-1DCD-1C8516DBB17A}"/>
            </a:ext>
          </a:extLst>
        </p:cNvPr>
        <p:cNvGrpSpPr/>
        <p:nvPr/>
      </p:nvGrpSpPr>
      <p:grpSpPr>
        <a:xfrm>
          <a:off x="0" y="0"/>
          <a:ext cx="0" cy="0"/>
          <a:chOff x="0" y="0"/>
          <a:chExt cx="0" cy="0"/>
        </a:xfrm>
      </p:grpSpPr>
      <p:graphicFrame>
        <p:nvGraphicFramePr>
          <p:cNvPr id="8" name="think-cell data - do not delete" hidden="1">
            <a:extLst>
              <a:ext uri="{FF2B5EF4-FFF2-40B4-BE49-F238E27FC236}">
                <a16:creationId xmlns:a16="http://schemas.microsoft.com/office/drawing/2014/main" id="{A1D77140-A8E3-2004-CCD3-EED384FDA6AE}"/>
              </a:ext>
            </a:extLst>
          </p:cNvPr>
          <p:cNvGraphicFramePr>
            <a:graphicFrameLocks noChangeAspect="1"/>
          </p:cNvGraphicFramePr>
          <p:nvPr>
            <p:custDataLst>
              <p:tags r:id="rId1"/>
            </p:custDataLst>
            <p:extLst>
              <p:ext uri="{D42A27DB-BD31-4B8C-83A1-F6EECF244321}">
                <p14:modId xmlns:p14="http://schemas.microsoft.com/office/powerpoint/2010/main" val="4100404968"/>
              </p:ext>
            </p:extLst>
          </p:nvPr>
        </p:nvGraphicFramePr>
        <p:xfrm>
          <a:off x="2118" y="2118"/>
          <a:ext cx="2117" cy="2117"/>
        </p:xfrm>
        <a:graphic>
          <a:graphicData uri="http://schemas.openxmlformats.org/presentationml/2006/ole">
            <mc:AlternateContent xmlns:mc="http://schemas.openxmlformats.org/markup-compatibility/2006">
              <mc:Choice xmlns:v="urn:schemas-microsoft-com:vml" Requires="v">
                <p:oleObj name="think-cell Slide" r:id="rId3" imgW="421" imgH="420" progId="TCLayout.ActiveDocument.1">
                  <p:embed/>
                </p:oleObj>
              </mc:Choice>
              <mc:Fallback>
                <p:oleObj name="think-cell Slide" r:id="rId3" imgW="421" imgH="420" progId="TCLayout.ActiveDocument.1">
                  <p:embed/>
                  <p:pic>
                    <p:nvPicPr>
                      <p:cNvPr id="8" name="think-cell data - do not delete" hidden="1">
                        <a:extLst>
                          <a:ext uri="{FF2B5EF4-FFF2-40B4-BE49-F238E27FC236}">
                            <a16:creationId xmlns:a16="http://schemas.microsoft.com/office/drawing/2014/main" id="{A1D77140-A8E3-2004-CCD3-EED384FDA6AE}"/>
                          </a:ext>
                        </a:extLst>
                      </p:cNvPr>
                      <p:cNvPicPr/>
                      <p:nvPr/>
                    </p:nvPicPr>
                    <p:blipFill>
                      <a:blip r:embed="rId4"/>
                      <a:stretch>
                        <a:fillRect/>
                      </a:stretch>
                    </p:blipFill>
                    <p:spPr>
                      <a:xfrm>
                        <a:off x="2118" y="2118"/>
                        <a:ext cx="2117" cy="2117"/>
                      </a:xfrm>
                      <a:prstGeom prst="rect">
                        <a:avLst/>
                      </a:prstGeom>
                    </p:spPr>
                  </p:pic>
                </p:oleObj>
              </mc:Fallback>
            </mc:AlternateContent>
          </a:graphicData>
        </a:graphic>
      </p:graphicFrame>
      <p:sp>
        <p:nvSpPr>
          <p:cNvPr id="5" name="Title 4">
            <a:extLst>
              <a:ext uri="{FF2B5EF4-FFF2-40B4-BE49-F238E27FC236}">
                <a16:creationId xmlns:a16="http://schemas.microsoft.com/office/drawing/2014/main" id="{683FB2D6-B9DB-7B3B-DE81-A6521CBA75AD}"/>
              </a:ext>
            </a:extLst>
          </p:cNvPr>
          <p:cNvSpPr>
            <a:spLocks noGrp="1"/>
          </p:cNvSpPr>
          <p:nvPr>
            <p:ph type="title"/>
          </p:nvPr>
        </p:nvSpPr>
        <p:spPr>
          <a:xfrm>
            <a:off x="670560" y="355600"/>
            <a:ext cx="10949940" cy="520701"/>
          </a:xfrm>
        </p:spPr>
        <p:txBody>
          <a:bodyPr vert="horz"/>
          <a:lstStyle/>
          <a:p>
            <a:r>
              <a:rPr lang="en-US" dirty="0"/>
              <a:t>Impact of medication adherence on long term </a:t>
            </a:r>
            <a:br>
              <a:rPr lang="en-US" dirty="0"/>
            </a:br>
            <a:r>
              <a:rPr lang="en-US" dirty="0"/>
              <a:t>CV outcomes and cost</a:t>
            </a:r>
          </a:p>
        </p:txBody>
      </p:sp>
      <p:sp>
        <p:nvSpPr>
          <p:cNvPr id="9" name="Text Placeholder 5">
            <a:extLst>
              <a:ext uri="{FF2B5EF4-FFF2-40B4-BE49-F238E27FC236}">
                <a16:creationId xmlns:a16="http://schemas.microsoft.com/office/drawing/2014/main" id="{AB67D2F9-499B-5D7A-1E21-B2ACFD01AC5F}"/>
              </a:ext>
            </a:extLst>
          </p:cNvPr>
          <p:cNvSpPr txBox="1">
            <a:spLocks/>
          </p:cNvSpPr>
          <p:nvPr/>
        </p:nvSpPr>
        <p:spPr>
          <a:xfrm>
            <a:off x="670560" y="1453277"/>
            <a:ext cx="3183773" cy="733534"/>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625519" rtl="0" eaLnBrk="1" fontAlgn="auto" latinLnBrk="0" hangingPunct="1">
              <a:lnSpc>
                <a:spcPct val="100000"/>
              </a:lnSpc>
              <a:spcBef>
                <a:spcPts val="1067"/>
              </a:spcBef>
              <a:spcAft>
                <a:spcPts val="0"/>
              </a:spcAft>
              <a:buClrTx/>
              <a:buSzTx/>
              <a:buFont typeface="Arial" panose="020B0604020202020204" pitchFamily="34" charset="0"/>
              <a:buNone/>
              <a:tabLst/>
              <a:defRPr/>
            </a:pPr>
            <a:r>
              <a:rPr kumimoji="0" lang="en-US" sz="110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Adherence levels and MACE (Hospitalizations per 100 patient-years)</a:t>
            </a:r>
          </a:p>
        </p:txBody>
      </p:sp>
      <p:sp>
        <p:nvSpPr>
          <p:cNvPr id="11" name="Text Placeholder 5">
            <a:extLst>
              <a:ext uri="{FF2B5EF4-FFF2-40B4-BE49-F238E27FC236}">
                <a16:creationId xmlns:a16="http://schemas.microsoft.com/office/drawing/2014/main" id="{371CB769-8B78-053A-E648-FE8011152FCE}"/>
              </a:ext>
            </a:extLst>
          </p:cNvPr>
          <p:cNvSpPr txBox="1">
            <a:spLocks/>
          </p:cNvSpPr>
          <p:nvPr/>
        </p:nvSpPr>
        <p:spPr>
          <a:xfrm>
            <a:off x="4025184" y="1476360"/>
            <a:ext cx="7595316" cy="687368"/>
          </a:xfrm>
          <a:prstGeom prst="rect">
            <a:avLst/>
          </a:prstGeom>
          <a:noFill/>
          <a:ln>
            <a:noFill/>
          </a:ln>
        </p:spPr>
        <p:txBody>
          <a:bodyPr wrap="square" lIns="0" tIns="0" rIns="0" bIns="0" anchor="ctr">
            <a:sp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228594" marR="0" lvl="0" indent="-228594" algn="l" defTabSz="1625519" rtl="0" eaLnBrk="1" fontAlgn="auto" latinLnBrk="0" hangingPunct="1">
              <a:lnSpc>
                <a:spcPct val="100000"/>
              </a:lnSpc>
              <a:spcBef>
                <a:spcPts val="0"/>
              </a:spcBef>
              <a:spcAft>
                <a:spcPts val="667"/>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Database of a large health insurer for patients hospitalized for MI or with atherosclerotic disease in USA</a:t>
            </a:r>
          </a:p>
          <a:p>
            <a:pPr marL="228594" marR="0" lvl="0" indent="-228594" algn="l" defTabSz="1625519" rtl="0" eaLnBrk="1" fontAlgn="auto" latinLnBrk="0" hangingPunct="1">
              <a:lnSpc>
                <a:spcPct val="100000"/>
              </a:lnSpc>
              <a:spcBef>
                <a:spcPts val="0"/>
              </a:spcBef>
              <a:spcAft>
                <a:spcPts val="667"/>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Proportion of days covered (PDC) for statin and ACE inhibitors</a:t>
            </a:r>
          </a:p>
          <a:p>
            <a:pPr marL="228594" marR="0" lvl="0" indent="-228594" algn="l" defTabSz="1625519" rtl="0" eaLnBrk="1" fontAlgn="auto" latinLnBrk="0" hangingPunct="1">
              <a:lnSpc>
                <a:spcPct val="100000"/>
              </a:lnSpc>
              <a:spcBef>
                <a:spcPts val="0"/>
              </a:spcBef>
              <a:spcAft>
                <a:spcPts val="667"/>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Outcome: Composite of all-cause death, MI, stroke, or coronary revascularization</a:t>
            </a:r>
          </a:p>
        </p:txBody>
      </p:sp>
      <p:graphicFrame>
        <p:nvGraphicFramePr>
          <p:cNvPr id="12" name="Chart 11">
            <a:extLst>
              <a:ext uri="{FF2B5EF4-FFF2-40B4-BE49-F238E27FC236}">
                <a16:creationId xmlns:a16="http://schemas.microsoft.com/office/drawing/2014/main" id="{5E6D3EFA-7B36-C077-858C-E49EAF9A3984}"/>
              </a:ext>
            </a:extLst>
          </p:cNvPr>
          <p:cNvGraphicFramePr/>
          <p:nvPr>
            <p:extLst>
              <p:ext uri="{D42A27DB-BD31-4B8C-83A1-F6EECF244321}">
                <p14:modId xmlns:p14="http://schemas.microsoft.com/office/powerpoint/2010/main" val="2939297130"/>
              </p:ext>
            </p:extLst>
          </p:nvPr>
        </p:nvGraphicFramePr>
        <p:xfrm>
          <a:off x="577061" y="2329314"/>
          <a:ext cx="3277273" cy="3696101"/>
        </p:xfrm>
        <a:graphic>
          <a:graphicData uri="http://schemas.openxmlformats.org/drawingml/2006/chart">
            <c:chart xmlns:c="http://schemas.openxmlformats.org/drawingml/2006/chart" xmlns:r="http://schemas.openxmlformats.org/officeDocument/2006/relationships" r:id="rId5"/>
          </a:graphicData>
        </a:graphic>
      </p:graphicFrame>
      <p:sp>
        <p:nvSpPr>
          <p:cNvPr id="14" name="Rectangle 13">
            <a:extLst>
              <a:ext uri="{FF2B5EF4-FFF2-40B4-BE49-F238E27FC236}">
                <a16:creationId xmlns:a16="http://schemas.microsoft.com/office/drawing/2014/main" id="{D3EF8AD9-A799-8F47-1878-8B6C7D5F4917}"/>
              </a:ext>
            </a:extLst>
          </p:cNvPr>
          <p:cNvSpPr/>
          <p:nvPr/>
        </p:nvSpPr>
        <p:spPr>
          <a:xfrm>
            <a:off x="1960560" y="2504503"/>
            <a:ext cx="127080" cy="104072"/>
          </a:xfrm>
          <a:prstGeom prst="rect">
            <a:avLst/>
          </a:prstGeom>
          <a:solidFill>
            <a:srgbClr val="64CCC9"/>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36576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mj-lt"/>
                <a:ea typeface="+mn-ea"/>
                <a:cs typeface="+mn-cs"/>
              </a:rPr>
              <a:t>Partially</a:t>
            </a:r>
            <a:br>
              <a:rPr kumimoji="0" lang="en-US" sz="1200" b="0" i="0" u="none" strike="noStrike" kern="1200" cap="none" spc="0" normalizeH="0" baseline="0" noProof="0" dirty="0">
                <a:ln>
                  <a:noFill/>
                </a:ln>
                <a:solidFill>
                  <a:srgbClr val="000000"/>
                </a:solidFill>
                <a:effectLst/>
                <a:uLnTx/>
                <a:uFillTx/>
                <a:latin typeface="+mj-lt"/>
                <a:ea typeface="+mn-ea"/>
                <a:cs typeface="+mn-cs"/>
              </a:rPr>
            </a:br>
            <a:r>
              <a:rPr kumimoji="0" lang="en-US" sz="1200" b="0" i="0" u="none" strike="noStrike" kern="1200" cap="none" spc="0" normalizeH="0" baseline="0" noProof="0" dirty="0">
                <a:ln>
                  <a:noFill/>
                </a:ln>
                <a:solidFill>
                  <a:srgbClr val="000000"/>
                </a:solidFill>
                <a:effectLst/>
                <a:uLnTx/>
                <a:uFillTx/>
                <a:latin typeface="+mj-lt"/>
                <a:ea typeface="+mn-ea"/>
                <a:cs typeface="+mn-cs"/>
              </a:rPr>
              <a:t>Adherent</a:t>
            </a:r>
          </a:p>
        </p:txBody>
      </p:sp>
      <p:sp>
        <p:nvSpPr>
          <p:cNvPr id="16" name="Rectangle 15">
            <a:extLst>
              <a:ext uri="{FF2B5EF4-FFF2-40B4-BE49-F238E27FC236}">
                <a16:creationId xmlns:a16="http://schemas.microsoft.com/office/drawing/2014/main" id="{FECAEAB7-EC2D-914C-C4EC-B55C9FDBD993}"/>
              </a:ext>
            </a:extLst>
          </p:cNvPr>
          <p:cNvSpPr/>
          <p:nvPr/>
        </p:nvSpPr>
        <p:spPr>
          <a:xfrm>
            <a:off x="2974092" y="2504503"/>
            <a:ext cx="127080" cy="104072"/>
          </a:xfrm>
          <a:prstGeom prst="rect">
            <a:avLst/>
          </a:prstGeom>
          <a:solidFill>
            <a:srgbClr val="009CDE"/>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36576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mj-lt"/>
                <a:ea typeface="+mn-ea"/>
                <a:cs typeface="+mn-cs"/>
              </a:rPr>
              <a:t>Fully</a:t>
            </a:r>
            <a:br>
              <a:rPr kumimoji="0" lang="en-US" sz="1200" b="0" i="0" u="none" strike="noStrike" kern="1200" cap="none" spc="0" normalizeH="0" baseline="0" noProof="0">
                <a:ln>
                  <a:noFill/>
                </a:ln>
                <a:solidFill>
                  <a:srgbClr val="000000"/>
                </a:solidFill>
                <a:effectLst/>
                <a:uLnTx/>
                <a:uFillTx/>
                <a:latin typeface="+mj-lt"/>
                <a:ea typeface="+mn-ea"/>
                <a:cs typeface="+mn-cs"/>
              </a:rPr>
            </a:br>
            <a:r>
              <a:rPr kumimoji="0" lang="en-US" sz="1200" b="0" i="0" u="none" strike="noStrike" kern="1200" cap="none" spc="0" normalizeH="0" baseline="0" noProof="0">
                <a:ln>
                  <a:noFill/>
                </a:ln>
                <a:solidFill>
                  <a:srgbClr val="000000"/>
                </a:solidFill>
                <a:effectLst/>
                <a:uLnTx/>
                <a:uFillTx/>
                <a:latin typeface="+mj-lt"/>
                <a:ea typeface="+mn-ea"/>
                <a:cs typeface="+mn-cs"/>
              </a:rPr>
              <a:t>Adherent</a:t>
            </a:r>
          </a:p>
        </p:txBody>
      </p:sp>
      <p:sp>
        <p:nvSpPr>
          <p:cNvPr id="20" name="Oval 19">
            <a:extLst>
              <a:ext uri="{FF2B5EF4-FFF2-40B4-BE49-F238E27FC236}">
                <a16:creationId xmlns:a16="http://schemas.microsoft.com/office/drawing/2014/main" id="{2F45545F-FF2F-28D5-4FD9-3A3633322D29}"/>
              </a:ext>
            </a:extLst>
          </p:cNvPr>
          <p:cNvSpPr/>
          <p:nvPr/>
        </p:nvSpPr>
        <p:spPr>
          <a:xfrm>
            <a:off x="889421" y="2817251"/>
            <a:ext cx="675687" cy="396456"/>
          </a:xfrm>
          <a:prstGeom prst="ellipse">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rIns="0" rtlCol="0" anchor="ctr">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Calibri"/>
                <a:ea typeface="+mn-ea"/>
                <a:cs typeface="+mn-cs"/>
              </a:rPr>
              <a:t>&lt;40%</a:t>
            </a:r>
          </a:p>
        </p:txBody>
      </p:sp>
      <p:sp>
        <p:nvSpPr>
          <p:cNvPr id="22" name="Oval 21">
            <a:extLst>
              <a:ext uri="{FF2B5EF4-FFF2-40B4-BE49-F238E27FC236}">
                <a16:creationId xmlns:a16="http://schemas.microsoft.com/office/drawing/2014/main" id="{526E8B99-00BB-5F4E-710C-C7E56C3EF224}"/>
              </a:ext>
            </a:extLst>
          </p:cNvPr>
          <p:cNvSpPr/>
          <p:nvPr/>
        </p:nvSpPr>
        <p:spPr>
          <a:xfrm>
            <a:off x="1956102" y="2817251"/>
            <a:ext cx="675687" cy="396456"/>
          </a:xfrm>
          <a:prstGeom prst="ellipse">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rIns="0" rtlCol="0" anchor="ctr">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Calibri"/>
                <a:ea typeface="+mn-ea"/>
                <a:cs typeface="+mn-cs"/>
              </a:rPr>
              <a:t>40-79%</a:t>
            </a:r>
          </a:p>
        </p:txBody>
      </p:sp>
      <p:sp>
        <p:nvSpPr>
          <p:cNvPr id="23" name="Oval 22">
            <a:extLst>
              <a:ext uri="{FF2B5EF4-FFF2-40B4-BE49-F238E27FC236}">
                <a16:creationId xmlns:a16="http://schemas.microsoft.com/office/drawing/2014/main" id="{BCC61EBB-EC36-CDCB-2CB1-77DB6DA61FC1}"/>
              </a:ext>
            </a:extLst>
          </p:cNvPr>
          <p:cNvSpPr/>
          <p:nvPr/>
        </p:nvSpPr>
        <p:spPr>
          <a:xfrm>
            <a:off x="3022783" y="2817251"/>
            <a:ext cx="675687" cy="396456"/>
          </a:xfrm>
          <a:prstGeom prst="ellipse">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rIns="0" rtlCol="0" anchor="ctr">
            <a:spAutoFit/>
          </a:bodyPr>
          <a:lstStyle/>
          <a:p>
            <a:pPr marL="0" marR="0" lvl="1" indent="0" algn="ctr" defTabSz="1625519" rtl="0" eaLnBrk="1" fontAlgn="auto" latinLnBrk="0" hangingPunct="1">
              <a:lnSpc>
                <a:spcPct val="12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Calibri"/>
                <a:ea typeface="+mn-ea"/>
                <a:cs typeface="+mn-cs"/>
              </a:rPr>
              <a:t>≥80%</a:t>
            </a:r>
          </a:p>
        </p:txBody>
      </p:sp>
      <p:sp>
        <p:nvSpPr>
          <p:cNvPr id="24" name="Rectangle 23">
            <a:extLst>
              <a:ext uri="{FF2B5EF4-FFF2-40B4-BE49-F238E27FC236}">
                <a16:creationId xmlns:a16="http://schemas.microsoft.com/office/drawing/2014/main" id="{934EFA76-1B76-49A6-BE7E-7F19CDC0F419}"/>
              </a:ext>
            </a:extLst>
          </p:cNvPr>
          <p:cNvSpPr/>
          <p:nvPr/>
        </p:nvSpPr>
        <p:spPr>
          <a:xfrm>
            <a:off x="739583" y="2504503"/>
            <a:ext cx="127080" cy="104072"/>
          </a:xfrm>
          <a:prstGeom prst="rect">
            <a:avLst/>
          </a:prstGeom>
          <a:solidFill>
            <a:srgbClr val="004F71"/>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36576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mj-lt"/>
                <a:ea typeface="+mn-ea"/>
                <a:cs typeface="+mn-cs"/>
              </a:rPr>
              <a:t>Non</a:t>
            </a:r>
            <a:br>
              <a:rPr kumimoji="0" lang="en-US" sz="1200" b="0" i="0" u="none" strike="noStrike" kern="1200" cap="none" spc="0" normalizeH="0" baseline="0" noProof="0" dirty="0">
                <a:ln>
                  <a:noFill/>
                </a:ln>
                <a:solidFill>
                  <a:srgbClr val="000000"/>
                </a:solidFill>
                <a:effectLst/>
                <a:uLnTx/>
                <a:uFillTx/>
                <a:latin typeface="+mj-lt"/>
                <a:ea typeface="+mn-ea"/>
                <a:cs typeface="+mn-cs"/>
              </a:rPr>
            </a:br>
            <a:r>
              <a:rPr kumimoji="0" lang="en-US" sz="1200" b="0" i="0" u="none" strike="noStrike" kern="1200" cap="none" spc="0" normalizeH="0" baseline="0" noProof="0" dirty="0">
                <a:ln>
                  <a:noFill/>
                </a:ln>
                <a:solidFill>
                  <a:srgbClr val="000000"/>
                </a:solidFill>
                <a:effectLst/>
                <a:uLnTx/>
                <a:uFillTx/>
                <a:latin typeface="+mj-lt"/>
                <a:ea typeface="+mn-ea"/>
                <a:cs typeface="+mn-cs"/>
              </a:rPr>
              <a:t>Adherent</a:t>
            </a:r>
          </a:p>
        </p:txBody>
      </p:sp>
      <p:graphicFrame>
        <p:nvGraphicFramePr>
          <p:cNvPr id="26" name="Table 25">
            <a:extLst>
              <a:ext uri="{FF2B5EF4-FFF2-40B4-BE49-F238E27FC236}">
                <a16:creationId xmlns:a16="http://schemas.microsoft.com/office/drawing/2014/main" id="{85C4829B-B01D-FCDC-A9C4-BBD46CDDAA27}"/>
              </a:ext>
            </a:extLst>
          </p:cNvPr>
          <p:cNvGraphicFramePr>
            <a:graphicFrameLocks noGrp="1"/>
          </p:cNvGraphicFramePr>
          <p:nvPr>
            <p:extLst>
              <p:ext uri="{D42A27DB-BD31-4B8C-83A1-F6EECF244321}">
                <p14:modId xmlns:p14="http://schemas.microsoft.com/office/powerpoint/2010/main" val="43457364"/>
              </p:ext>
            </p:extLst>
          </p:nvPr>
        </p:nvGraphicFramePr>
        <p:xfrm>
          <a:off x="3987623" y="2388870"/>
          <a:ext cx="7627315" cy="3589514"/>
        </p:xfrm>
        <a:graphic>
          <a:graphicData uri="http://schemas.openxmlformats.org/drawingml/2006/table">
            <a:tbl>
              <a:tblPr/>
              <a:tblGrid>
                <a:gridCol w="1879777">
                  <a:extLst>
                    <a:ext uri="{9D8B030D-6E8A-4147-A177-3AD203B41FA5}">
                      <a16:colId xmlns:a16="http://schemas.microsoft.com/office/drawing/2014/main" val="316670454"/>
                    </a:ext>
                  </a:extLst>
                </a:gridCol>
                <a:gridCol w="957923">
                  <a:extLst>
                    <a:ext uri="{9D8B030D-6E8A-4147-A177-3AD203B41FA5}">
                      <a16:colId xmlns:a16="http://schemas.microsoft.com/office/drawing/2014/main" val="68638700"/>
                    </a:ext>
                  </a:extLst>
                </a:gridCol>
                <a:gridCol w="957923">
                  <a:extLst>
                    <a:ext uri="{9D8B030D-6E8A-4147-A177-3AD203B41FA5}">
                      <a16:colId xmlns:a16="http://schemas.microsoft.com/office/drawing/2014/main" val="3508281912"/>
                    </a:ext>
                  </a:extLst>
                </a:gridCol>
                <a:gridCol w="957923">
                  <a:extLst>
                    <a:ext uri="{9D8B030D-6E8A-4147-A177-3AD203B41FA5}">
                      <a16:colId xmlns:a16="http://schemas.microsoft.com/office/drawing/2014/main" val="583055619"/>
                    </a:ext>
                  </a:extLst>
                </a:gridCol>
                <a:gridCol w="957923">
                  <a:extLst>
                    <a:ext uri="{9D8B030D-6E8A-4147-A177-3AD203B41FA5}">
                      <a16:colId xmlns:a16="http://schemas.microsoft.com/office/drawing/2014/main" val="1400971201"/>
                    </a:ext>
                  </a:extLst>
                </a:gridCol>
                <a:gridCol w="957923">
                  <a:extLst>
                    <a:ext uri="{9D8B030D-6E8A-4147-A177-3AD203B41FA5}">
                      <a16:colId xmlns:a16="http://schemas.microsoft.com/office/drawing/2014/main" val="4181435233"/>
                    </a:ext>
                  </a:extLst>
                </a:gridCol>
                <a:gridCol w="957923">
                  <a:extLst>
                    <a:ext uri="{9D8B030D-6E8A-4147-A177-3AD203B41FA5}">
                      <a16:colId xmlns:a16="http://schemas.microsoft.com/office/drawing/2014/main" val="1531079975"/>
                    </a:ext>
                  </a:extLst>
                </a:gridCol>
              </a:tblGrid>
              <a:tr h="274002">
                <a:tc>
                  <a:txBody>
                    <a:bodyPr/>
                    <a:lstStyle/>
                    <a:p>
                      <a:pPr fontAlgn="t"/>
                      <a:endParaRPr lang="en-IN" sz="1100" dirty="0">
                        <a:effectLst/>
                        <a:latin typeface="+mj-lt"/>
                      </a:endParaRPr>
                    </a:p>
                  </a:txBody>
                  <a:tcPr marL="53349" marR="53349" marT="36576" marB="36576">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gridSpan="3">
                  <a:txBody>
                    <a:bodyPr/>
                    <a:lstStyle/>
                    <a:p>
                      <a:pPr algn="ctr" fontAlgn="t"/>
                      <a:r>
                        <a:rPr lang="en-US" sz="1100" b="1" dirty="0">
                          <a:solidFill>
                            <a:schemeClr val="bg1"/>
                          </a:solidFill>
                          <a:effectLst/>
                          <a:latin typeface="+mj-lt"/>
                        </a:rPr>
                        <a:t>Post-MI Cohort (Per Patient Per Year)</a:t>
                      </a:r>
                    </a:p>
                  </a:txBody>
                  <a:tcPr marL="53349" marR="53349" marT="48768" marB="48768">
                    <a:lnL w="9525" cap="flat" cmpd="sng" algn="ctr">
                      <a:no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solidFill>
                  </a:tcPr>
                </a:tc>
                <a:tc hMerge="1">
                  <a:txBody>
                    <a:bodyPr/>
                    <a:lstStyle/>
                    <a:p>
                      <a:endParaRPr/>
                    </a:p>
                  </a:txBody>
                  <a:tcPr marL="40012" marR="40012" marT="27432" marB="27432">
                    <a:lnL w="9525" cap="flat" cmpd="sng" algn="ctr">
                      <a:solidFill>
                        <a:srgbClr val="DEE2E6"/>
                      </a:solidFill>
                      <a:prstDash val="solid"/>
                      <a:round/>
                      <a:headEnd type="none" w="med" len="med"/>
                      <a:tailEnd type="none" w="med" len="med"/>
                    </a:lnL>
                    <a:lnR w="9525" cap="flat" cmpd="sng" algn="ctr">
                      <a:solidFill>
                        <a:srgbClr val="DEE2E6"/>
                      </a:solidFill>
                      <a:prstDash val="solid"/>
                      <a:round/>
                      <a:headEnd type="none" w="med" len="med"/>
                      <a:tailEnd type="none" w="med" len="med"/>
                    </a:lnR>
                    <a:lnT w="9525" cap="flat" cmpd="sng" algn="ctr">
                      <a:solidFill>
                        <a:srgbClr val="DEE2E6"/>
                      </a:solidFill>
                      <a:prstDash val="solid"/>
                      <a:round/>
                      <a:headEnd type="none" w="med" len="med"/>
                      <a:tailEnd type="none" w="med" len="med"/>
                    </a:lnT>
                    <a:lnB w="9525" cap="flat" cmpd="sng" algn="ctr">
                      <a:solidFill>
                        <a:srgbClr val="DEE2E6"/>
                      </a:solidFill>
                      <a:prstDash val="solid"/>
                      <a:round/>
                      <a:headEnd type="none" w="med" len="med"/>
                      <a:tailEnd type="none" w="med" len="med"/>
                    </a:lnB>
                    <a:solidFill>
                      <a:schemeClr val="accent1"/>
                    </a:solidFill>
                  </a:tcPr>
                </a:tc>
                <a:tc hMerge="1">
                  <a:txBody>
                    <a:bodyPr/>
                    <a:lstStyle/>
                    <a:p>
                      <a:pPr algn="ctr" fontAlgn="t"/>
                      <a:endParaRPr lang="en-IN" sz="600">
                        <a:solidFill>
                          <a:schemeClr val="bg1"/>
                        </a:solidFill>
                        <a:effectLst/>
                        <a:latin typeface="+mj-lt"/>
                      </a:endParaRPr>
                    </a:p>
                  </a:txBody>
                  <a:tcPr marL="40012" marR="40012" marT="27432" marB="27432">
                    <a:lnL w="9525" cap="flat" cmpd="sng" algn="ctr">
                      <a:solidFill>
                        <a:srgbClr val="DEE2E6"/>
                      </a:solidFill>
                      <a:prstDash val="solid"/>
                      <a:round/>
                      <a:headEnd type="none" w="med" len="med"/>
                      <a:tailEnd type="none" w="med" len="med"/>
                    </a:lnL>
                    <a:lnR w="9525" cap="flat" cmpd="sng" algn="ctr">
                      <a:solidFill>
                        <a:srgbClr val="DEE2E6"/>
                      </a:solidFill>
                      <a:prstDash val="solid"/>
                      <a:round/>
                      <a:headEnd type="none" w="med" len="med"/>
                      <a:tailEnd type="none" w="med" len="med"/>
                    </a:lnR>
                    <a:lnT w="9525" cap="flat" cmpd="sng" algn="ctr">
                      <a:solidFill>
                        <a:srgbClr val="DEE2E6"/>
                      </a:solidFill>
                      <a:prstDash val="solid"/>
                      <a:round/>
                      <a:headEnd type="none" w="med" len="med"/>
                      <a:tailEnd type="none" w="med" len="med"/>
                    </a:lnT>
                    <a:lnB w="9525" cap="flat" cmpd="sng" algn="ctr">
                      <a:solidFill>
                        <a:srgbClr val="DEE2E6"/>
                      </a:solidFill>
                      <a:prstDash val="solid"/>
                      <a:round/>
                      <a:headEnd type="none" w="med" len="med"/>
                      <a:tailEnd type="none" w="med" len="med"/>
                    </a:lnB>
                    <a:solidFill>
                      <a:srgbClr val="FAFAFA"/>
                    </a:solidFill>
                  </a:tcPr>
                </a:tc>
                <a:tc gridSpan="3">
                  <a:txBody>
                    <a:bodyPr/>
                    <a:lstStyle/>
                    <a:p>
                      <a:pPr algn="ctr" fontAlgn="t"/>
                      <a:r>
                        <a:rPr lang="en-US" sz="1100" b="1" dirty="0">
                          <a:solidFill>
                            <a:schemeClr val="bg1"/>
                          </a:solidFill>
                          <a:effectLst/>
                          <a:latin typeface="+mj-lt"/>
                        </a:rPr>
                        <a:t>ATH Cohort (Per Patient Per Year)</a:t>
                      </a:r>
                    </a:p>
                  </a:txBody>
                  <a:tcPr marL="53349" marR="53349" marT="48768" marB="48768">
                    <a:lnL w="6350" cap="flat" cmpd="sng" algn="ctr">
                      <a:solidFill>
                        <a:schemeClr val="bg1">
                          <a:lumMod val="95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solidFill>
                  </a:tcPr>
                </a:tc>
                <a:tc hMerge="1">
                  <a:txBody>
                    <a:bodyPr/>
                    <a:lstStyle/>
                    <a:p>
                      <a:endParaRPr/>
                    </a:p>
                  </a:txBody>
                  <a:tcPr marL="40012" marR="40012" marT="27432" marB="27432">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solidFill>
                  </a:tcPr>
                </a:tc>
                <a:tc hMerge="1">
                  <a:txBody>
                    <a:bodyPr/>
                    <a:lstStyle/>
                    <a:p>
                      <a:pPr algn="ctr" fontAlgn="t"/>
                      <a:endParaRPr lang="en-IN" sz="600">
                        <a:solidFill>
                          <a:schemeClr val="bg1"/>
                        </a:solidFill>
                        <a:effectLst/>
                        <a:latin typeface="+mj-lt"/>
                      </a:endParaRPr>
                    </a:p>
                  </a:txBody>
                  <a:tcPr marL="40012" marR="40012" marT="27432" marB="27432">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818102918"/>
                  </a:ext>
                </a:extLst>
              </a:tr>
              <a:tr h="447223">
                <a:tc>
                  <a:txBody>
                    <a:bodyPr/>
                    <a:lstStyle/>
                    <a:p>
                      <a:pPr fontAlgn="t"/>
                      <a:endParaRPr lang="en-IN" sz="1100" dirty="0">
                        <a:effectLst/>
                        <a:latin typeface="+mj-lt"/>
                      </a:endParaRPr>
                    </a:p>
                  </a:txBody>
                  <a:tcPr marL="53349" marR="53349" marT="36576" marB="36576">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en-IN" sz="1100" b="1" dirty="0">
                          <a:solidFill>
                            <a:schemeClr val="bg1"/>
                          </a:solidFill>
                          <a:effectLst/>
                          <a:latin typeface="+mj-lt"/>
                        </a:rPr>
                        <a:t>Non-adherent</a:t>
                      </a:r>
                    </a:p>
                  </a:txBody>
                  <a:tcPr marL="53349" marR="53349" marT="48768" marB="48768">
                    <a:lnL w="9525" cap="flat" cmpd="sng" algn="ctr">
                      <a:no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fontAlgn="t"/>
                      <a:r>
                        <a:rPr lang="en-IN" sz="1100" b="1" dirty="0">
                          <a:solidFill>
                            <a:schemeClr val="bg1"/>
                          </a:solidFill>
                          <a:effectLst/>
                          <a:latin typeface="+mj-lt"/>
                        </a:rPr>
                        <a:t>Partially Adherent</a:t>
                      </a:r>
                    </a:p>
                  </a:txBody>
                  <a:tcPr marL="53349" marR="53349" marT="48768" marB="48768">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fontAlgn="t"/>
                      <a:r>
                        <a:rPr lang="en-IN" sz="1100" b="1" dirty="0">
                          <a:solidFill>
                            <a:schemeClr val="bg1"/>
                          </a:solidFill>
                          <a:effectLst/>
                          <a:latin typeface="+mj-lt"/>
                        </a:rPr>
                        <a:t>Fully Adherent</a:t>
                      </a:r>
                    </a:p>
                  </a:txBody>
                  <a:tcPr marL="53349" marR="53349" marT="48768" marB="48768">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fontAlgn="t"/>
                      <a:r>
                        <a:rPr lang="en-IN" sz="1100" b="1" dirty="0">
                          <a:solidFill>
                            <a:schemeClr val="bg1"/>
                          </a:solidFill>
                          <a:effectLst/>
                          <a:latin typeface="+mj-lt"/>
                        </a:rPr>
                        <a:t>Non-adherent</a:t>
                      </a:r>
                    </a:p>
                  </a:txBody>
                  <a:tcPr marL="53349" marR="53349" marT="48768" marB="48768">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fontAlgn="t"/>
                      <a:r>
                        <a:rPr lang="en-IN" sz="1100" b="1" dirty="0">
                          <a:solidFill>
                            <a:schemeClr val="bg1"/>
                          </a:solidFill>
                          <a:effectLst/>
                          <a:latin typeface="+mj-lt"/>
                        </a:rPr>
                        <a:t>Partially Adherent</a:t>
                      </a:r>
                    </a:p>
                  </a:txBody>
                  <a:tcPr marL="53349" marR="53349" marT="36576" marB="36576">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fontAlgn="t"/>
                      <a:r>
                        <a:rPr lang="en-IN" sz="1100" b="1" dirty="0">
                          <a:solidFill>
                            <a:schemeClr val="bg1"/>
                          </a:solidFill>
                          <a:effectLst/>
                          <a:latin typeface="+mj-lt"/>
                        </a:rPr>
                        <a:t>Fully Adherent</a:t>
                      </a:r>
                    </a:p>
                  </a:txBody>
                  <a:tcPr marL="53349" marR="53349" marT="36576" marB="36576">
                    <a:lnL w="6350" cap="flat" cmpd="sng" algn="ctr">
                      <a:solidFill>
                        <a:schemeClr val="bg1">
                          <a:lumMod val="95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4228748317"/>
                  </a:ext>
                </a:extLst>
              </a:tr>
              <a:tr h="320441">
                <a:tc>
                  <a:txBody>
                    <a:bodyPr/>
                    <a:lstStyle/>
                    <a:p>
                      <a:pPr fontAlgn="t"/>
                      <a:r>
                        <a:rPr lang="en-IN" sz="1100" b="0" dirty="0">
                          <a:effectLst/>
                          <a:latin typeface="+mj-lt"/>
                        </a:rPr>
                        <a:t>MI</a:t>
                      </a:r>
                    </a:p>
                  </a:txBody>
                  <a:tcPr marL="53349" marR="53349" marT="36576" marB="36576"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t"/>
                      <a:r>
                        <a:rPr lang="en-IN" sz="1100" dirty="0">
                          <a:effectLst/>
                          <a:latin typeface="+mn-lt"/>
                        </a:rPr>
                        <a:t>$844.46</a:t>
                      </a:r>
                    </a:p>
                  </a:txBody>
                  <a:tcPr marL="53349" marR="53349" marT="48768" marB="48768"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t"/>
                      <a:r>
                        <a:rPr lang="en-IN" sz="1100" dirty="0">
                          <a:effectLst/>
                          <a:latin typeface="+mn-lt"/>
                        </a:rPr>
                        <a:t>$774.09</a:t>
                      </a:r>
                    </a:p>
                  </a:txBody>
                  <a:tcPr marL="53349" marR="53349" marT="48768" marB="48768"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t"/>
                      <a:r>
                        <a:rPr lang="en-IN" sz="1100">
                          <a:effectLst/>
                          <a:latin typeface="+mn-lt"/>
                        </a:rPr>
                        <a:t>$404.64</a:t>
                      </a:r>
                    </a:p>
                  </a:txBody>
                  <a:tcPr marL="53349" marR="53349" marT="48768" marB="48768"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t"/>
                      <a:r>
                        <a:rPr lang="en-IN" sz="1100" dirty="0">
                          <a:effectLst/>
                          <a:latin typeface="+mn-lt"/>
                        </a:rPr>
                        <a:t>$396.03</a:t>
                      </a:r>
                    </a:p>
                  </a:txBody>
                  <a:tcPr marL="53349" marR="53349" marT="48768" marB="48768"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t"/>
                      <a:r>
                        <a:rPr lang="en-IN" sz="1100">
                          <a:effectLst/>
                          <a:latin typeface="+mn-lt"/>
                        </a:rPr>
                        <a:t>$297.02</a:t>
                      </a:r>
                    </a:p>
                  </a:txBody>
                  <a:tcPr marL="53349" marR="53349" marT="36576" marB="36576"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t"/>
                      <a:r>
                        <a:rPr lang="en-IN" sz="1100">
                          <a:effectLst/>
                          <a:latin typeface="+mn-lt"/>
                        </a:rPr>
                        <a:t>$181.51</a:t>
                      </a:r>
                    </a:p>
                  </a:txBody>
                  <a:tcPr marL="53349" marR="53349" marT="36576" marB="36576"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613721897"/>
                  </a:ext>
                </a:extLst>
              </a:tr>
              <a:tr h="320441">
                <a:tc>
                  <a:txBody>
                    <a:bodyPr/>
                    <a:lstStyle/>
                    <a:p>
                      <a:pPr fontAlgn="t"/>
                      <a:r>
                        <a:rPr lang="en-IN" sz="1100" b="0" dirty="0">
                          <a:effectLst/>
                          <a:latin typeface="+mj-lt"/>
                        </a:rPr>
                        <a:t>Stroke</a:t>
                      </a:r>
                    </a:p>
                  </a:txBody>
                  <a:tcPr marL="53349" marR="53349" marT="36576" marB="36576"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t"/>
                      <a:r>
                        <a:rPr lang="en-IN" sz="1100" dirty="0">
                          <a:effectLst/>
                          <a:latin typeface="+mn-lt"/>
                        </a:rPr>
                        <a:t>$178.49</a:t>
                      </a:r>
                    </a:p>
                  </a:txBody>
                  <a:tcPr marL="53349" marR="53349" marT="48768" marB="48768"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t"/>
                      <a:r>
                        <a:rPr lang="en-IN" sz="1100" dirty="0">
                          <a:effectLst/>
                          <a:latin typeface="+mn-lt"/>
                        </a:rPr>
                        <a:t>$133.87</a:t>
                      </a:r>
                    </a:p>
                  </a:txBody>
                  <a:tcPr marL="53349" marR="53349" marT="48768" marB="48768"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t"/>
                      <a:r>
                        <a:rPr lang="en-IN" sz="1100">
                          <a:effectLst/>
                          <a:latin typeface="+mn-lt"/>
                        </a:rPr>
                        <a:t>$89.24</a:t>
                      </a:r>
                    </a:p>
                  </a:txBody>
                  <a:tcPr marL="53349" marR="53349" marT="48768" marB="48768"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t"/>
                      <a:r>
                        <a:rPr lang="en-IN" sz="1100" dirty="0">
                          <a:effectLst/>
                          <a:latin typeface="+mn-lt"/>
                        </a:rPr>
                        <a:t>$168.62</a:t>
                      </a:r>
                    </a:p>
                  </a:txBody>
                  <a:tcPr marL="53349" marR="53349" marT="48768" marB="48768"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t"/>
                      <a:r>
                        <a:rPr lang="en-IN" sz="1100">
                          <a:effectLst/>
                          <a:latin typeface="+mn-lt"/>
                        </a:rPr>
                        <a:t>$116.74</a:t>
                      </a:r>
                    </a:p>
                  </a:txBody>
                  <a:tcPr marL="53349" marR="53349" marT="36576" marB="36576"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t"/>
                      <a:r>
                        <a:rPr lang="en-IN" sz="1100">
                          <a:effectLst/>
                          <a:latin typeface="+mn-lt"/>
                        </a:rPr>
                        <a:t>$77.82</a:t>
                      </a:r>
                    </a:p>
                  </a:txBody>
                  <a:tcPr marL="53349" marR="53349" marT="36576" marB="36576"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743076185"/>
                  </a:ext>
                </a:extLst>
              </a:tr>
              <a:tr h="320441">
                <a:tc>
                  <a:txBody>
                    <a:bodyPr/>
                    <a:lstStyle/>
                    <a:p>
                      <a:pPr fontAlgn="t"/>
                      <a:r>
                        <a:rPr lang="en-IN" sz="1100" b="0" dirty="0">
                          <a:effectLst/>
                          <a:latin typeface="+mj-lt"/>
                        </a:rPr>
                        <a:t>Revascularization</a:t>
                      </a:r>
                    </a:p>
                  </a:txBody>
                  <a:tcPr marL="53349" marR="53349" marT="36576" marB="36576"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t"/>
                      <a:r>
                        <a:rPr lang="en-IN" sz="1100" dirty="0">
                          <a:effectLst/>
                          <a:latin typeface="+mn-lt"/>
                        </a:rPr>
                        <a:t>$3,375.21</a:t>
                      </a:r>
                    </a:p>
                  </a:txBody>
                  <a:tcPr marL="53349" marR="53349" marT="48768" marB="48768"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t"/>
                      <a:r>
                        <a:rPr lang="en-IN" sz="1100" dirty="0">
                          <a:effectLst/>
                          <a:latin typeface="+mn-lt"/>
                        </a:rPr>
                        <a:t>$3,070.50</a:t>
                      </a:r>
                    </a:p>
                  </a:txBody>
                  <a:tcPr marL="53349" marR="53349" marT="48768" marB="48768"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t"/>
                      <a:r>
                        <a:rPr lang="en-IN" sz="1100" dirty="0">
                          <a:effectLst/>
                          <a:latin typeface="+mn-lt"/>
                        </a:rPr>
                        <a:t>$2,531.41</a:t>
                      </a:r>
                    </a:p>
                  </a:txBody>
                  <a:tcPr marL="53349" marR="53349" marT="48768" marB="48768"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t"/>
                      <a:r>
                        <a:rPr lang="en-IN" sz="1100" dirty="0">
                          <a:effectLst/>
                          <a:latin typeface="+mn-lt"/>
                        </a:rPr>
                        <a:t>$1,863.60</a:t>
                      </a:r>
                    </a:p>
                  </a:txBody>
                  <a:tcPr marL="53349" marR="53349" marT="48768" marB="48768"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t"/>
                      <a:r>
                        <a:rPr lang="en-IN" sz="1100">
                          <a:effectLst/>
                          <a:latin typeface="+mn-lt"/>
                        </a:rPr>
                        <a:t>$1,353.33</a:t>
                      </a:r>
                    </a:p>
                  </a:txBody>
                  <a:tcPr marL="53349" marR="53349" marT="36576" marB="36576"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t"/>
                      <a:r>
                        <a:rPr lang="en-IN" sz="1100">
                          <a:effectLst/>
                          <a:latin typeface="+mn-lt"/>
                        </a:rPr>
                        <a:t>$1,064.91</a:t>
                      </a:r>
                    </a:p>
                  </a:txBody>
                  <a:tcPr marL="53349" marR="53349" marT="36576" marB="36576"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2520041673"/>
                  </a:ext>
                </a:extLst>
              </a:tr>
              <a:tr h="422028">
                <a:tc>
                  <a:txBody>
                    <a:bodyPr/>
                    <a:lstStyle/>
                    <a:p>
                      <a:pPr fontAlgn="t"/>
                      <a:r>
                        <a:rPr lang="en-IN" sz="1100" b="0" dirty="0">
                          <a:effectLst/>
                          <a:latin typeface="+mj-lt"/>
                        </a:rPr>
                        <a:t>Angina and CV atherosclerosis</a:t>
                      </a:r>
                    </a:p>
                  </a:txBody>
                  <a:tcPr marL="53349" marR="53349" marT="36576" marB="36576"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t"/>
                      <a:r>
                        <a:rPr lang="en-IN" sz="1100">
                          <a:effectLst/>
                          <a:latin typeface="+mn-lt"/>
                        </a:rPr>
                        <a:t>$1,432.86</a:t>
                      </a:r>
                    </a:p>
                  </a:txBody>
                  <a:tcPr marL="53349" marR="53349" marT="48768" marB="48768"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t"/>
                      <a:r>
                        <a:rPr lang="en-IN" sz="1100" dirty="0">
                          <a:effectLst/>
                          <a:latin typeface="+mn-lt"/>
                        </a:rPr>
                        <a:t>$1,527.12</a:t>
                      </a:r>
                    </a:p>
                  </a:txBody>
                  <a:tcPr marL="53349" marR="53349" marT="48768" marB="48768"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t"/>
                      <a:r>
                        <a:rPr lang="en-IN" sz="1100" dirty="0">
                          <a:effectLst/>
                          <a:latin typeface="+mn-lt"/>
                        </a:rPr>
                        <a:t>$1,093.50</a:t>
                      </a:r>
                    </a:p>
                  </a:txBody>
                  <a:tcPr marL="53349" marR="53349" marT="48768" marB="48768"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t"/>
                      <a:r>
                        <a:rPr lang="en-IN" sz="1100" dirty="0">
                          <a:effectLst/>
                          <a:latin typeface="+mn-lt"/>
                        </a:rPr>
                        <a:t>$1,772.64</a:t>
                      </a:r>
                    </a:p>
                  </a:txBody>
                  <a:tcPr marL="53349" marR="53349" marT="48768" marB="48768"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t"/>
                      <a:r>
                        <a:rPr lang="en-IN" sz="1100">
                          <a:effectLst/>
                          <a:latin typeface="+mn-lt"/>
                        </a:rPr>
                        <a:t>$1,236.72</a:t>
                      </a:r>
                    </a:p>
                  </a:txBody>
                  <a:tcPr marL="53349" marR="53349" marT="36576" marB="36576"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t"/>
                      <a:r>
                        <a:rPr lang="en-IN" sz="1100">
                          <a:effectLst/>
                          <a:latin typeface="+mn-lt"/>
                        </a:rPr>
                        <a:t>$865.71</a:t>
                      </a:r>
                    </a:p>
                  </a:txBody>
                  <a:tcPr marL="53349" marR="53349" marT="36576" marB="36576"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2600119462"/>
                  </a:ext>
                </a:extLst>
              </a:tr>
              <a:tr h="320441">
                <a:tc>
                  <a:txBody>
                    <a:bodyPr/>
                    <a:lstStyle/>
                    <a:p>
                      <a:pPr fontAlgn="t"/>
                      <a:r>
                        <a:rPr lang="en-IN" sz="1100" b="0" dirty="0">
                          <a:effectLst/>
                          <a:latin typeface="+mj-lt"/>
                        </a:rPr>
                        <a:t>All-cause ED visits</a:t>
                      </a:r>
                    </a:p>
                  </a:txBody>
                  <a:tcPr marL="53349" marR="53349" marT="36576" marB="36576"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t"/>
                      <a:r>
                        <a:rPr lang="en-IN" sz="1100" dirty="0">
                          <a:effectLst/>
                          <a:latin typeface="+mn-lt"/>
                        </a:rPr>
                        <a:t>$256.97</a:t>
                      </a:r>
                    </a:p>
                  </a:txBody>
                  <a:tcPr marL="53349" marR="53349" marT="48768" marB="48768"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t"/>
                      <a:r>
                        <a:rPr lang="en-IN" sz="1100" dirty="0">
                          <a:effectLst/>
                          <a:latin typeface="+mn-lt"/>
                        </a:rPr>
                        <a:t>$219.56</a:t>
                      </a:r>
                    </a:p>
                  </a:txBody>
                  <a:tcPr marL="53349" marR="53349" marT="48768" marB="48768"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t"/>
                      <a:r>
                        <a:rPr lang="en-IN" sz="1100" dirty="0">
                          <a:effectLst/>
                          <a:latin typeface="+mn-lt"/>
                        </a:rPr>
                        <a:t>$182.64</a:t>
                      </a:r>
                    </a:p>
                  </a:txBody>
                  <a:tcPr marL="53349" marR="53349" marT="48768" marB="48768"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t"/>
                      <a:r>
                        <a:rPr lang="en-IN" sz="1100" dirty="0">
                          <a:effectLst/>
                          <a:latin typeface="+mn-lt"/>
                        </a:rPr>
                        <a:t>$181.65</a:t>
                      </a:r>
                    </a:p>
                  </a:txBody>
                  <a:tcPr marL="53349" marR="53349" marT="48768" marB="48768"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t"/>
                      <a:r>
                        <a:rPr lang="en-IN" sz="1100">
                          <a:effectLst/>
                          <a:latin typeface="+mn-lt"/>
                        </a:rPr>
                        <a:t>$132.43</a:t>
                      </a:r>
                    </a:p>
                  </a:txBody>
                  <a:tcPr marL="53349" marR="53349" marT="36576" marB="36576"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t"/>
                      <a:r>
                        <a:rPr lang="en-IN" sz="1100">
                          <a:effectLst/>
                          <a:latin typeface="+mn-lt"/>
                        </a:rPr>
                        <a:t>$109.29</a:t>
                      </a:r>
                    </a:p>
                  </a:txBody>
                  <a:tcPr marL="53349" marR="53349" marT="36576" marB="36576"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2839289208"/>
                  </a:ext>
                </a:extLst>
              </a:tr>
              <a:tr h="320441">
                <a:tc>
                  <a:txBody>
                    <a:bodyPr/>
                    <a:lstStyle/>
                    <a:p>
                      <a:pPr fontAlgn="t"/>
                      <a:r>
                        <a:rPr lang="en-IN" sz="1100" b="0" dirty="0">
                          <a:effectLst/>
                          <a:latin typeface="+mj-lt"/>
                        </a:rPr>
                        <a:t>Cardiac-related ED visits</a:t>
                      </a:r>
                    </a:p>
                  </a:txBody>
                  <a:tcPr marL="53349" marR="53349" marT="36576" marB="36576"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t"/>
                      <a:r>
                        <a:rPr lang="en-IN" sz="1100">
                          <a:effectLst/>
                          <a:latin typeface="+mn-lt"/>
                        </a:rPr>
                        <a:t>$14.77</a:t>
                      </a:r>
                    </a:p>
                  </a:txBody>
                  <a:tcPr marL="53349" marR="53349" marT="48768" marB="48768"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t"/>
                      <a:r>
                        <a:rPr lang="en-IN" sz="1100">
                          <a:effectLst/>
                          <a:latin typeface="+mn-lt"/>
                        </a:rPr>
                        <a:t>$12.80</a:t>
                      </a:r>
                    </a:p>
                  </a:txBody>
                  <a:tcPr marL="53349" marR="53349" marT="48768" marB="48768"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t"/>
                      <a:r>
                        <a:rPr lang="en-IN" sz="1100">
                          <a:effectLst/>
                          <a:latin typeface="+mn-lt"/>
                        </a:rPr>
                        <a:t>$13.29</a:t>
                      </a:r>
                    </a:p>
                  </a:txBody>
                  <a:tcPr marL="53349" marR="53349" marT="48768" marB="48768"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t"/>
                      <a:r>
                        <a:rPr lang="en-IN" sz="1100" dirty="0">
                          <a:effectLst/>
                          <a:latin typeface="+mn-lt"/>
                        </a:rPr>
                        <a:t>$10.34</a:t>
                      </a:r>
                    </a:p>
                  </a:txBody>
                  <a:tcPr marL="53349" marR="53349" marT="48768" marB="48768"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t"/>
                      <a:r>
                        <a:rPr lang="en-IN" sz="1100" dirty="0">
                          <a:effectLst/>
                          <a:latin typeface="+mn-lt"/>
                        </a:rPr>
                        <a:t>$6.89</a:t>
                      </a:r>
                    </a:p>
                  </a:txBody>
                  <a:tcPr marL="53349" marR="53349" marT="36576" marB="36576"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t"/>
                      <a:r>
                        <a:rPr lang="en-IN" sz="1100">
                          <a:effectLst/>
                          <a:latin typeface="+mn-lt"/>
                        </a:rPr>
                        <a:t>$4.92</a:t>
                      </a:r>
                    </a:p>
                  </a:txBody>
                  <a:tcPr marL="53349" marR="53349" marT="36576" marB="36576"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4190720460"/>
                  </a:ext>
                </a:extLst>
              </a:tr>
              <a:tr h="422028">
                <a:tc>
                  <a:txBody>
                    <a:bodyPr/>
                    <a:lstStyle/>
                    <a:p>
                      <a:pPr fontAlgn="t"/>
                      <a:r>
                        <a:rPr lang="en-IN" sz="1100" b="0" dirty="0">
                          <a:effectLst/>
                          <a:latin typeface="+mj-lt"/>
                        </a:rPr>
                        <a:t>Outpatient visits to cardiologist</a:t>
                      </a:r>
                    </a:p>
                  </a:txBody>
                  <a:tcPr marL="53349" marR="53349" marT="36576" marB="36576"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t"/>
                      <a:r>
                        <a:rPr lang="en-IN" sz="1100" dirty="0">
                          <a:effectLst/>
                          <a:latin typeface="+mn-lt"/>
                        </a:rPr>
                        <a:t>$639.38</a:t>
                      </a:r>
                    </a:p>
                  </a:txBody>
                  <a:tcPr marL="53349" marR="53349" marT="48768" marB="48768"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t"/>
                      <a:r>
                        <a:rPr lang="en-IN" sz="1100" dirty="0">
                          <a:effectLst/>
                          <a:latin typeface="+mn-lt"/>
                        </a:rPr>
                        <a:t>$657.47</a:t>
                      </a:r>
                    </a:p>
                  </a:txBody>
                  <a:tcPr marL="53349" marR="53349" marT="48768" marB="48768"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t"/>
                      <a:r>
                        <a:rPr lang="en-IN" sz="1100">
                          <a:effectLst/>
                          <a:latin typeface="+mn-lt"/>
                        </a:rPr>
                        <a:t>$645.19</a:t>
                      </a:r>
                    </a:p>
                  </a:txBody>
                  <a:tcPr marL="53349" marR="53349" marT="48768" marB="48768"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t"/>
                      <a:r>
                        <a:rPr lang="en-IN" sz="1100" dirty="0">
                          <a:effectLst/>
                          <a:latin typeface="+mn-lt"/>
                        </a:rPr>
                        <a:t>$411.83</a:t>
                      </a:r>
                    </a:p>
                  </a:txBody>
                  <a:tcPr marL="53349" marR="53349" marT="48768" marB="48768"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t"/>
                      <a:r>
                        <a:rPr lang="en-IN" sz="1100" dirty="0">
                          <a:effectLst/>
                          <a:latin typeface="+mn-lt"/>
                        </a:rPr>
                        <a:t>$423.24</a:t>
                      </a:r>
                    </a:p>
                  </a:txBody>
                  <a:tcPr marL="53349" marR="53349" marT="36576" marB="36576"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t"/>
                      <a:r>
                        <a:rPr lang="en-IN" sz="1100" dirty="0">
                          <a:effectLst/>
                          <a:latin typeface="+mn-lt"/>
                        </a:rPr>
                        <a:t>$424.32</a:t>
                      </a:r>
                    </a:p>
                  </a:txBody>
                  <a:tcPr marL="53349" marR="53349" marT="36576" marB="36576"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2166228389"/>
                  </a:ext>
                </a:extLst>
              </a:tr>
              <a:tr h="422028">
                <a:tc>
                  <a:txBody>
                    <a:bodyPr/>
                    <a:lstStyle/>
                    <a:p>
                      <a:pPr fontAlgn="t"/>
                      <a:r>
                        <a:rPr lang="en-US" sz="1100" b="0" dirty="0">
                          <a:effectLst/>
                          <a:latin typeface="+mj-lt"/>
                        </a:rPr>
                        <a:t>Outpatient visits to cardiologist with CV testing</a:t>
                      </a:r>
                    </a:p>
                  </a:txBody>
                  <a:tcPr marL="53349" marR="53349" marT="36576" marB="36576"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t"/>
                      <a:r>
                        <a:rPr lang="en-IN" sz="1100" dirty="0">
                          <a:effectLst/>
                          <a:latin typeface="+mn-lt"/>
                        </a:rPr>
                        <a:t>$558.76</a:t>
                      </a:r>
                    </a:p>
                  </a:txBody>
                  <a:tcPr marL="53349" marR="53349" marT="48768" marB="48768"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t"/>
                      <a:r>
                        <a:rPr lang="en-IN" sz="1100" dirty="0">
                          <a:effectLst/>
                          <a:latin typeface="+mn-lt"/>
                        </a:rPr>
                        <a:t>$553.16</a:t>
                      </a:r>
                    </a:p>
                  </a:txBody>
                  <a:tcPr marL="53349" marR="53349" marT="48768" marB="48768"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t"/>
                      <a:r>
                        <a:rPr lang="en-IN" sz="1100" dirty="0">
                          <a:effectLst/>
                          <a:latin typeface="+mn-lt"/>
                        </a:rPr>
                        <a:t>$576.67</a:t>
                      </a:r>
                    </a:p>
                  </a:txBody>
                  <a:tcPr marL="53349" marR="53349" marT="48768" marB="48768"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t"/>
                      <a:r>
                        <a:rPr lang="en-IN" sz="1100" dirty="0">
                          <a:effectLst/>
                          <a:latin typeface="+mn-lt"/>
                        </a:rPr>
                        <a:t>$446.69</a:t>
                      </a:r>
                    </a:p>
                  </a:txBody>
                  <a:tcPr marL="53349" marR="53349" marT="48768" marB="48768"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t"/>
                      <a:r>
                        <a:rPr lang="en-IN" sz="1100" dirty="0">
                          <a:effectLst/>
                          <a:latin typeface="+mn-lt"/>
                        </a:rPr>
                        <a:t>$436.41</a:t>
                      </a:r>
                    </a:p>
                  </a:txBody>
                  <a:tcPr marL="53349" marR="53349" marT="36576" marB="36576"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t"/>
                      <a:r>
                        <a:rPr lang="en-IN" sz="1100" dirty="0">
                          <a:effectLst/>
                          <a:latin typeface="+mn-lt"/>
                        </a:rPr>
                        <a:t>$446.69</a:t>
                      </a:r>
                    </a:p>
                  </a:txBody>
                  <a:tcPr marL="53349" marR="53349" marT="36576" marB="36576"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95537972"/>
                  </a:ext>
                </a:extLst>
              </a:tr>
            </a:tbl>
          </a:graphicData>
        </a:graphic>
      </p:graphicFrame>
      <p:sp>
        <p:nvSpPr>
          <p:cNvPr id="2" name="Text Placeholder 7">
            <a:extLst>
              <a:ext uri="{FF2B5EF4-FFF2-40B4-BE49-F238E27FC236}">
                <a16:creationId xmlns:a16="http://schemas.microsoft.com/office/drawing/2014/main" id="{2E84FC5B-A98A-49D5-8C6C-EC3A446206ED}"/>
              </a:ext>
            </a:extLst>
          </p:cNvPr>
          <p:cNvSpPr txBox="1">
            <a:spLocks/>
          </p:cNvSpPr>
          <p:nvPr/>
        </p:nvSpPr>
        <p:spPr>
          <a:xfrm>
            <a:off x="670560" y="6270893"/>
            <a:ext cx="10035538" cy="237757"/>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en-US" sz="1050" dirty="0">
                <a:solidFill>
                  <a:srgbClr val="000000">
                    <a:lumMod val="65000"/>
                    <a:lumOff val="35000"/>
                  </a:srgbClr>
                </a:solidFill>
                <a:latin typeface="+mj-lt"/>
              </a:rPr>
              <a:t>Bansilal S et al. Assessing the Impact of Medication Adherence on Long-Term Cardiovascular Outcomes. J Am Coll </a:t>
            </a:r>
            <a:r>
              <a:rPr lang="en-US" sz="1050" dirty="0" err="1">
                <a:solidFill>
                  <a:srgbClr val="000000">
                    <a:lumMod val="65000"/>
                    <a:lumOff val="35000"/>
                  </a:srgbClr>
                </a:solidFill>
                <a:latin typeface="+mj-lt"/>
              </a:rPr>
              <a:t>Cardiol</a:t>
            </a:r>
            <a:r>
              <a:rPr lang="en-US" sz="1050" dirty="0">
                <a:solidFill>
                  <a:srgbClr val="000000">
                    <a:lumMod val="65000"/>
                    <a:lumOff val="35000"/>
                  </a:srgbClr>
                </a:solidFill>
                <a:latin typeface="+mj-lt"/>
              </a:rPr>
              <a:t>. 2016;68(8):789-801.</a:t>
            </a:r>
          </a:p>
        </p:txBody>
      </p:sp>
      <p:sp>
        <p:nvSpPr>
          <p:cNvPr id="3" name="TextBox 2">
            <a:extLst>
              <a:ext uri="{FF2B5EF4-FFF2-40B4-BE49-F238E27FC236}">
                <a16:creationId xmlns:a16="http://schemas.microsoft.com/office/drawing/2014/main" id="{D8BF0961-A784-A744-56E2-0BFCD67A9908}"/>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dirty="0">
                <a:solidFill>
                  <a:srgbClr val="595959"/>
                </a:solidFill>
              </a:rPr>
              <a:t>GLO2329519</a:t>
            </a:r>
          </a:p>
        </p:txBody>
      </p:sp>
    </p:spTree>
    <p:extLst>
      <p:ext uri="{BB962C8B-B14F-4D97-AF65-F5344CB8AC3E}">
        <p14:creationId xmlns:p14="http://schemas.microsoft.com/office/powerpoint/2010/main" val="3111793113"/>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4F877D5B-12F4-B7E5-CA66-2DE3B747E9DF}"/>
              </a:ext>
            </a:extLst>
          </p:cNvPr>
          <p:cNvGraphicFramePr>
            <a:graphicFrameLocks noChangeAspect="1"/>
          </p:cNvGraphicFramePr>
          <p:nvPr>
            <p:custDataLst>
              <p:tags r:id="rId1"/>
            </p:custDataLst>
            <p:extLst>
              <p:ext uri="{D42A27DB-BD31-4B8C-83A1-F6EECF244321}">
                <p14:modId xmlns:p14="http://schemas.microsoft.com/office/powerpoint/2010/main" val="385346329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4F877D5B-12F4-B7E5-CA66-2DE3B747E9DF}"/>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4" name="Picture 3" descr="A person in a suit&#10;&#10;Description automatically generated with medium confidence">
            <a:extLst>
              <a:ext uri="{FF2B5EF4-FFF2-40B4-BE49-F238E27FC236}">
                <a16:creationId xmlns:a16="http://schemas.microsoft.com/office/drawing/2014/main" id="{F1F8C19D-63D5-2DDC-3BA7-560A8B1D6B06}"/>
              </a:ext>
            </a:extLst>
          </p:cNvPr>
          <p:cNvPicPr>
            <a:picLocks noChangeAspect="1"/>
          </p:cNvPicPr>
          <p:nvPr/>
        </p:nvPicPr>
        <p:blipFill>
          <a:blip r:embed="rId5"/>
          <a:stretch>
            <a:fillRect/>
          </a:stretch>
        </p:blipFill>
        <p:spPr>
          <a:xfrm>
            <a:off x="670560" y="1371198"/>
            <a:ext cx="3228563" cy="4235596"/>
          </a:xfrm>
          <a:prstGeom prst="rect">
            <a:avLst/>
          </a:prstGeom>
        </p:spPr>
      </p:pic>
      <p:pic>
        <p:nvPicPr>
          <p:cNvPr id="6" name="Picture 5" descr="Graphical user interface, text, application&#10;&#10;Description automatically generated">
            <a:extLst>
              <a:ext uri="{FF2B5EF4-FFF2-40B4-BE49-F238E27FC236}">
                <a16:creationId xmlns:a16="http://schemas.microsoft.com/office/drawing/2014/main" id="{DC0CC2BC-734D-BC3C-5124-87A74A3FADF8}"/>
              </a:ext>
            </a:extLst>
          </p:cNvPr>
          <p:cNvPicPr>
            <a:picLocks noChangeAspect="1"/>
          </p:cNvPicPr>
          <p:nvPr/>
        </p:nvPicPr>
        <p:blipFill>
          <a:blip r:embed="rId6"/>
          <a:srcRect t="5062" b="6186"/>
          <a:stretch>
            <a:fillRect/>
          </a:stretch>
        </p:blipFill>
        <p:spPr>
          <a:xfrm>
            <a:off x="4046946" y="1409700"/>
            <a:ext cx="7560854" cy="1617044"/>
          </a:xfrm>
          <a:prstGeom prst="rect">
            <a:avLst/>
          </a:prstGeom>
          <a:ln w="12700" cap="sq">
            <a:solidFill>
              <a:srgbClr val="000000"/>
            </a:solidFill>
            <a:prstDash val="solid"/>
            <a:miter lim="800000"/>
          </a:ln>
          <a:effectLst/>
        </p:spPr>
      </p:pic>
      <p:grpSp>
        <p:nvGrpSpPr>
          <p:cNvPr id="9" name="Group 8">
            <a:extLst>
              <a:ext uri="{FF2B5EF4-FFF2-40B4-BE49-F238E27FC236}">
                <a16:creationId xmlns:a16="http://schemas.microsoft.com/office/drawing/2014/main" id="{D261DF1A-0A56-74F8-AB23-A5B47B7F1625}"/>
              </a:ext>
            </a:extLst>
          </p:cNvPr>
          <p:cNvGrpSpPr/>
          <p:nvPr/>
        </p:nvGrpSpPr>
        <p:grpSpPr>
          <a:xfrm>
            <a:off x="4046946" y="3111366"/>
            <a:ext cx="7573554" cy="238252"/>
            <a:chOff x="4046946" y="3429000"/>
            <a:chExt cx="6670200" cy="238252"/>
          </a:xfrm>
        </p:grpSpPr>
        <p:sp>
          <p:nvSpPr>
            <p:cNvPr id="7" name="Rectangle 6">
              <a:extLst>
                <a:ext uri="{FF2B5EF4-FFF2-40B4-BE49-F238E27FC236}">
                  <a16:creationId xmlns:a16="http://schemas.microsoft.com/office/drawing/2014/main" id="{34C5E998-BE4F-7AE5-B7ED-3FC74259E579}"/>
                </a:ext>
              </a:extLst>
            </p:cNvPr>
            <p:cNvSpPr>
              <a:spLocks/>
            </p:cNvSpPr>
            <p:nvPr/>
          </p:nvSpPr>
          <p:spPr>
            <a:xfrm>
              <a:off x="4046946" y="3429000"/>
              <a:ext cx="3292749" cy="238252"/>
            </a:xfrm>
            <a:prstGeom prst="rect">
              <a:avLst/>
            </a:prstGeom>
            <a:gradFill>
              <a:gsLst>
                <a:gs pos="0">
                  <a:schemeClr val="accent3"/>
                </a:gs>
                <a:gs pos="100000">
                  <a:schemeClr val="accent2"/>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lIns="90011" tIns="45561" rIns="90011" bIns="45561"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0" normalizeH="0" baseline="0" noProof="0" dirty="0">
                  <a:ln>
                    <a:noFill/>
                  </a:ln>
                  <a:solidFill>
                    <a:prstClr val="white"/>
                  </a:solidFill>
                  <a:effectLst/>
                  <a:uLnTx/>
                  <a:uFillTx/>
                  <a:latin typeface="Georgia"/>
                  <a:ea typeface="+mn-ea"/>
                  <a:cs typeface="+mn-cs"/>
                </a:rPr>
                <a:t>(A) Quality ratings</a:t>
              </a:r>
            </a:p>
          </p:txBody>
        </p:sp>
        <p:sp>
          <p:nvSpPr>
            <p:cNvPr id="8" name="Rectangle 7">
              <a:extLst>
                <a:ext uri="{FF2B5EF4-FFF2-40B4-BE49-F238E27FC236}">
                  <a16:creationId xmlns:a16="http://schemas.microsoft.com/office/drawing/2014/main" id="{617630E3-301B-B3D1-73E7-79BFE6705323}"/>
                </a:ext>
              </a:extLst>
            </p:cNvPr>
            <p:cNvSpPr>
              <a:spLocks/>
            </p:cNvSpPr>
            <p:nvPr/>
          </p:nvSpPr>
          <p:spPr>
            <a:xfrm>
              <a:off x="7386319" y="3429000"/>
              <a:ext cx="3330827" cy="238252"/>
            </a:xfrm>
            <a:prstGeom prst="rect">
              <a:avLst/>
            </a:prstGeom>
            <a:gradFill>
              <a:gsLst>
                <a:gs pos="0">
                  <a:schemeClr val="accent3"/>
                </a:gs>
                <a:gs pos="100000">
                  <a:schemeClr val="accent2"/>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lIns="90011" tIns="45561" rIns="90011" bIns="45561"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0" normalizeH="0" baseline="0" noProof="0">
                  <a:ln>
                    <a:noFill/>
                  </a:ln>
                  <a:solidFill>
                    <a:prstClr val="white"/>
                  </a:solidFill>
                  <a:effectLst/>
                  <a:uLnTx/>
                  <a:uFillTx/>
                  <a:latin typeface="Georgia"/>
                  <a:ea typeface="+mn-ea"/>
                  <a:cs typeface="+mn-cs"/>
                </a:rPr>
                <a:t>(B) Empathy ratings</a:t>
              </a:r>
            </a:p>
          </p:txBody>
        </p:sp>
      </p:grpSp>
      <p:grpSp>
        <p:nvGrpSpPr>
          <p:cNvPr id="10" name="Group 9">
            <a:extLst>
              <a:ext uri="{FF2B5EF4-FFF2-40B4-BE49-F238E27FC236}">
                <a16:creationId xmlns:a16="http://schemas.microsoft.com/office/drawing/2014/main" id="{8771B723-3ECD-35A0-4472-7BFE60133E84}"/>
              </a:ext>
            </a:extLst>
          </p:cNvPr>
          <p:cNvGrpSpPr>
            <a:grpSpLocks/>
          </p:cNvGrpSpPr>
          <p:nvPr/>
        </p:nvGrpSpPr>
        <p:grpSpPr>
          <a:xfrm>
            <a:off x="4111572" y="3424187"/>
            <a:ext cx="3626950" cy="1647105"/>
            <a:chOff x="4900619" y="2363937"/>
            <a:chExt cx="3241700" cy="2897836"/>
          </a:xfrm>
        </p:grpSpPr>
        <p:cxnSp>
          <p:nvCxnSpPr>
            <p:cNvPr id="11" name="Straight Connector 10">
              <a:extLst>
                <a:ext uri="{FF2B5EF4-FFF2-40B4-BE49-F238E27FC236}">
                  <a16:creationId xmlns:a16="http://schemas.microsoft.com/office/drawing/2014/main" id="{4DB80E99-EA15-18C9-3668-4E54D6E09B91}"/>
                </a:ext>
              </a:extLst>
            </p:cNvPr>
            <p:cNvCxnSpPr/>
            <p:nvPr/>
          </p:nvCxnSpPr>
          <p:spPr>
            <a:xfrm>
              <a:off x="5162334" y="2496949"/>
              <a:ext cx="0" cy="2148824"/>
            </a:xfrm>
            <a:prstGeom prst="line">
              <a:avLst/>
            </a:prstGeom>
            <a:ln w="95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5CAFB2D-09BF-3491-979E-F1CE688CB0E9}"/>
                </a:ext>
              </a:extLst>
            </p:cNvPr>
            <p:cNvCxnSpPr>
              <a:cxnSpLocks/>
            </p:cNvCxnSpPr>
            <p:nvPr/>
          </p:nvCxnSpPr>
          <p:spPr>
            <a:xfrm flipH="1">
              <a:off x="5162334" y="4645774"/>
              <a:ext cx="2813285" cy="0"/>
            </a:xfrm>
            <a:prstGeom prst="line">
              <a:avLst/>
            </a:prstGeom>
            <a:ln w="95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3" name="Freeform: Shape 12">
              <a:extLst>
                <a:ext uri="{FF2B5EF4-FFF2-40B4-BE49-F238E27FC236}">
                  <a16:creationId xmlns:a16="http://schemas.microsoft.com/office/drawing/2014/main" id="{9692B203-B106-69B2-68F8-A9088AB8DD7D}"/>
                </a:ext>
              </a:extLst>
            </p:cNvPr>
            <p:cNvSpPr/>
            <p:nvPr/>
          </p:nvSpPr>
          <p:spPr>
            <a:xfrm>
              <a:off x="5281444" y="3214170"/>
              <a:ext cx="2662333" cy="1424376"/>
            </a:xfrm>
            <a:custGeom>
              <a:avLst/>
              <a:gdLst>
                <a:gd name="connsiteX0" fmla="*/ 0 w 1976438"/>
                <a:gd name="connsiteY0" fmla="*/ 1066800 h 1071562"/>
                <a:gd name="connsiteX1" fmla="*/ 147638 w 1976438"/>
                <a:gd name="connsiteY1" fmla="*/ 990600 h 1071562"/>
                <a:gd name="connsiteX2" fmla="*/ 300038 w 1976438"/>
                <a:gd name="connsiteY2" fmla="*/ 966787 h 1071562"/>
                <a:gd name="connsiteX3" fmla="*/ 404813 w 1976438"/>
                <a:gd name="connsiteY3" fmla="*/ 890587 h 1071562"/>
                <a:gd name="connsiteX4" fmla="*/ 490538 w 1976438"/>
                <a:gd name="connsiteY4" fmla="*/ 762000 h 1071562"/>
                <a:gd name="connsiteX5" fmla="*/ 581025 w 1976438"/>
                <a:gd name="connsiteY5" fmla="*/ 776287 h 1071562"/>
                <a:gd name="connsiteX6" fmla="*/ 714375 w 1976438"/>
                <a:gd name="connsiteY6" fmla="*/ 676275 h 1071562"/>
                <a:gd name="connsiteX7" fmla="*/ 819150 w 1976438"/>
                <a:gd name="connsiteY7" fmla="*/ 357187 h 1071562"/>
                <a:gd name="connsiteX8" fmla="*/ 900113 w 1976438"/>
                <a:gd name="connsiteY8" fmla="*/ 333375 h 1071562"/>
                <a:gd name="connsiteX9" fmla="*/ 1000125 w 1976438"/>
                <a:gd name="connsiteY9" fmla="*/ 195262 h 1071562"/>
                <a:gd name="connsiteX10" fmla="*/ 1047750 w 1976438"/>
                <a:gd name="connsiteY10" fmla="*/ 195262 h 1071562"/>
                <a:gd name="connsiteX11" fmla="*/ 1157288 w 1976438"/>
                <a:gd name="connsiteY11" fmla="*/ 0 h 1071562"/>
                <a:gd name="connsiteX12" fmla="*/ 1233488 w 1976438"/>
                <a:gd name="connsiteY12" fmla="*/ 123825 h 1071562"/>
                <a:gd name="connsiteX13" fmla="*/ 1314450 w 1976438"/>
                <a:gd name="connsiteY13" fmla="*/ 104775 h 1071562"/>
                <a:gd name="connsiteX14" fmla="*/ 1433513 w 1976438"/>
                <a:gd name="connsiteY14" fmla="*/ 357187 h 1071562"/>
                <a:gd name="connsiteX15" fmla="*/ 1590675 w 1976438"/>
                <a:gd name="connsiteY15" fmla="*/ 595312 h 1071562"/>
                <a:gd name="connsiteX16" fmla="*/ 1652588 w 1976438"/>
                <a:gd name="connsiteY16" fmla="*/ 657225 h 1071562"/>
                <a:gd name="connsiteX17" fmla="*/ 1819275 w 1976438"/>
                <a:gd name="connsiteY17" fmla="*/ 947737 h 1071562"/>
                <a:gd name="connsiteX18" fmla="*/ 1971675 w 1976438"/>
                <a:gd name="connsiteY18" fmla="*/ 990600 h 1071562"/>
                <a:gd name="connsiteX19" fmla="*/ 1976438 w 1976438"/>
                <a:gd name="connsiteY19" fmla="*/ 1071562 h 1071562"/>
                <a:gd name="connsiteX20" fmla="*/ 0 w 1976438"/>
                <a:gd name="connsiteY20" fmla="*/ 1066800 h 1071562"/>
                <a:gd name="connsiteX0" fmla="*/ 0 w 1976438"/>
                <a:gd name="connsiteY0" fmla="*/ 1038225 h 1071562"/>
                <a:gd name="connsiteX1" fmla="*/ 147638 w 1976438"/>
                <a:gd name="connsiteY1" fmla="*/ 990600 h 1071562"/>
                <a:gd name="connsiteX2" fmla="*/ 300038 w 1976438"/>
                <a:gd name="connsiteY2" fmla="*/ 966787 h 1071562"/>
                <a:gd name="connsiteX3" fmla="*/ 404813 w 1976438"/>
                <a:gd name="connsiteY3" fmla="*/ 890587 h 1071562"/>
                <a:gd name="connsiteX4" fmla="*/ 490538 w 1976438"/>
                <a:gd name="connsiteY4" fmla="*/ 762000 h 1071562"/>
                <a:gd name="connsiteX5" fmla="*/ 581025 w 1976438"/>
                <a:gd name="connsiteY5" fmla="*/ 776287 h 1071562"/>
                <a:gd name="connsiteX6" fmla="*/ 714375 w 1976438"/>
                <a:gd name="connsiteY6" fmla="*/ 676275 h 1071562"/>
                <a:gd name="connsiteX7" fmla="*/ 819150 w 1976438"/>
                <a:gd name="connsiteY7" fmla="*/ 357187 h 1071562"/>
                <a:gd name="connsiteX8" fmla="*/ 900113 w 1976438"/>
                <a:gd name="connsiteY8" fmla="*/ 333375 h 1071562"/>
                <a:gd name="connsiteX9" fmla="*/ 1000125 w 1976438"/>
                <a:gd name="connsiteY9" fmla="*/ 195262 h 1071562"/>
                <a:gd name="connsiteX10" fmla="*/ 1047750 w 1976438"/>
                <a:gd name="connsiteY10" fmla="*/ 195262 h 1071562"/>
                <a:gd name="connsiteX11" fmla="*/ 1157288 w 1976438"/>
                <a:gd name="connsiteY11" fmla="*/ 0 h 1071562"/>
                <a:gd name="connsiteX12" fmla="*/ 1233488 w 1976438"/>
                <a:gd name="connsiteY12" fmla="*/ 123825 h 1071562"/>
                <a:gd name="connsiteX13" fmla="*/ 1314450 w 1976438"/>
                <a:gd name="connsiteY13" fmla="*/ 104775 h 1071562"/>
                <a:gd name="connsiteX14" fmla="*/ 1433513 w 1976438"/>
                <a:gd name="connsiteY14" fmla="*/ 357187 h 1071562"/>
                <a:gd name="connsiteX15" fmla="*/ 1590675 w 1976438"/>
                <a:gd name="connsiteY15" fmla="*/ 595312 h 1071562"/>
                <a:gd name="connsiteX16" fmla="*/ 1652588 w 1976438"/>
                <a:gd name="connsiteY16" fmla="*/ 657225 h 1071562"/>
                <a:gd name="connsiteX17" fmla="*/ 1819275 w 1976438"/>
                <a:gd name="connsiteY17" fmla="*/ 947737 h 1071562"/>
                <a:gd name="connsiteX18" fmla="*/ 1971675 w 1976438"/>
                <a:gd name="connsiteY18" fmla="*/ 990600 h 1071562"/>
                <a:gd name="connsiteX19" fmla="*/ 1976438 w 1976438"/>
                <a:gd name="connsiteY19" fmla="*/ 1071562 h 1071562"/>
                <a:gd name="connsiteX20" fmla="*/ 0 w 1976438"/>
                <a:gd name="connsiteY20" fmla="*/ 1038225 h 1071562"/>
                <a:gd name="connsiteX0" fmla="*/ 0 w 1985963"/>
                <a:gd name="connsiteY0" fmla="*/ 1066800 h 1071562"/>
                <a:gd name="connsiteX1" fmla="*/ 157163 w 1985963"/>
                <a:gd name="connsiteY1" fmla="*/ 990600 h 1071562"/>
                <a:gd name="connsiteX2" fmla="*/ 309563 w 1985963"/>
                <a:gd name="connsiteY2" fmla="*/ 966787 h 1071562"/>
                <a:gd name="connsiteX3" fmla="*/ 414338 w 1985963"/>
                <a:gd name="connsiteY3" fmla="*/ 890587 h 1071562"/>
                <a:gd name="connsiteX4" fmla="*/ 500063 w 1985963"/>
                <a:gd name="connsiteY4" fmla="*/ 762000 h 1071562"/>
                <a:gd name="connsiteX5" fmla="*/ 590550 w 1985963"/>
                <a:gd name="connsiteY5" fmla="*/ 776287 h 1071562"/>
                <a:gd name="connsiteX6" fmla="*/ 723900 w 1985963"/>
                <a:gd name="connsiteY6" fmla="*/ 676275 h 1071562"/>
                <a:gd name="connsiteX7" fmla="*/ 828675 w 1985963"/>
                <a:gd name="connsiteY7" fmla="*/ 357187 h 1071562"/>
                <a:gd name="connsiteX8" fmla="*/ 909638 w 1985963"/>
                <a:gd name="connsiteY8" fmla="*/ 333375 h 1071562"/>
                <a:gd name="connsiteX9" fmla="*/ 1009650 w 1985963"/>
                <a:gd name="connsiteY9" fmla="*/ 195262 h 1071562"/>
                <a:gd name="connsiteX10" fmla="*/ 1057275 w 1985963"/>
                <a:gd name="connsiteY10" fmla="*/ 195262 h 1071562"/>
                <a:gd name="connsiteX11" fmla="*/ 1166813 w 1985963"/>
                <a:gd name="connsiteY11" fmla="*/ 0 h 1071562"/>
                <a:gd name="connsiteX12" fmla="*/ 1243013 w 1985963"/>
                <a:gd name="connsiteY12" fmla="*/ 123825 h 1071562"/>
                <a:gd name="connsiteX13" fmla="*/ 1323975 w 1985963"/>
                <a:gd name="connsiteY13" fmla="*/ 104775 h 1071562"/>
                <a:gd name="connsiteX14" fmla="*/ 1443038 w 1985963"/>
                <a:gd name="connsiteY14" fmla="*/ 357187 h 1071562"/>
                <a:gd name="connsiteX15" fmla="*/ 1600200 w 1985963"/>
                <a:gd name="connsiteY15" fmla="*/ 595312 h 1071562"/>
                <a:gd name="connsiteX16" fmla="*/ 1662113 w 1985963"/>
                <a:gd name="connsiteY16" fmla="*/ 657225 h 1071562"/>
                <a:gd name="connsiteX17" fmla="*/ 1828800 w 1985963"/>
                <a:gd name="connsiteY17" fmla="*/ 947737 h 1071562"/>
                <a:gd name="connsiteX18" fmla="*/ 1981200 w 1985963"/>
                <a:gd name="connsiteY18" fmla="*/ 990600 h 1071562"/>
                <a:gd name="connsiteX19" fmla="*/ 1985963 w 1985963"/>
                <a:gd name="connsiteY19" fmla="*/ 1071562 h 1071562"/>
                <a:gd name="connsiteX20" fmla="*/ 0 w 1985963"/>
                <a:gd name="connsiteY20" fmla="*/ 1066800 h 1071562"/>
                <a:gd name="connsiteX0" fmla="*/ 0 w 1985963"/>
                <a:gd name="connsiteY0" fmla="*/ 1066800 h 1071562"/>
                <a:gd name="connsiteX1" fmla="*/ 157163 w 1985963"/>
                <a:gd name="connsiteY1" fmla="*/ 990600 h 1071562"/>
                <a:gd name="connsiteX2" fmla="*/ 47626 w 1985963"/>
                <a:gd name="connsiteY2" fmla="*/ 1033462 h 1071562"/>
                <a:gd name="connsiteX3" fmla="*/ 309563 w 1985963"/>
                <a:gd name="connsiteY3" fmla="*/ 966787 h 1071562"/>
                <a:gd name="connsiteX4" fmla="*/ 414338 w 1985963"/>
                <a:gd name="connsiteY4" fmla="*/ 890587 h 1071562"/>
                <a:gd name="connsiteX5" fmla="*/ 500063 w 1985963"/>
                <a:gd name="connsiteY5" fmla="*/ 762000 h 1071562"/>
                <a:gd name="connsiteX6" fmla="*/ 590550 w 1985963"/>
                <a:gd name="connsiteY6" fmla="*/ 776287 h 1071562"/>
                <a:gd name="connsiteX7" fmla="*/ 723900 w 1985963"/>
                <a:gd name="connsiteY7" fmla="*/ 676275 h 1071562"/>
                <a:gd name="connsiteX8" fmla="*/ 828675 w 1985963"/>
                <a:gd name="connsiteY8" fmla="*/ 357187 h 1071562"/>
                <a:gd name="connsiteX9" fmla="*/ 909638 w 1985963"/>
                <a:gd name="connsiteY9" fmla="*/ 333375 h 1071562"/>
                <a:gd name="connsiteX10" fmla="*/ 1009650 w 1985963"/>
                <a:gd name="connsiteY10" fmla="*/ 195262 h 1071562"/>
                <a:gd name="connsiteX11" fmla="*/ 1057275 w 1985963"/>
                <a:gd name="connsiteY11" fmla="*/ 195262 h 1071562"/>
                <a:gd name="connsiteX12" fmla="*/ 1166813 w 1985963"/>
                <a:gd name="connsiteY12" fmla="*/ 0 h 1071562"/>
                <a:gd name="connsiteX13" fmla="*/ 1243013 w 1985963"/>
                <a:gd name="connsiteY13" fmla="*/ 123825 h 1071562"/>
                <a:gd name="connsiteX14" fmla="*/ 1323975 w 1985963"/>
                <a:gd name="connsiteY14" fmla="*/ 104775 h 1071562"/>
                <a:gd name="connsiteX15" fmla="*/ 1443038 w 1985963"/>
                <a:gd name="connsiteY15" fmla="*/ 357187 h 1071562"/>
                <a:gd name="connsiteX16" fmla="*/ 1600200 w 1985963"/>
                <a:gd name="connsiteY16" fmla="*/ 595312 h 1071562"/>
                <a:gd name="connsiteX17" fmla="*/ 1662113 w 1985963"/>
                <a:gd name="connsiteY17" fmla="*/ 657225 h 1071562"/>
                <a:gd name="connsiteX18" fmla="*/ 1828800 w 1985963"/>
                <a:gd name="connsiteY18" fmla="*/ 947737 h 1071562"/>
                <a:gd name="connsiteX19" fmla="*/ 1981200 w 1985963"/>
                <a:gd name="connsiteY19" fmla="*/ 990600 h 1071562"/>
                <a:gd name="connsiteX20" fmla="*/ 1985963 w 1985963"/>
                <a:gd name="connsiteY20" fmla="*/ 1071562 h 1071562"/>
                <a:gd name="connsiteX21" fmla="*/ 0 w 1985963"/>
                <a:gd name="connsiteY21" fmla="*/ 1066800 h 1071562"/>
                <a:gd name="connsiteX0" fmla="*/ 0 w 1985963"/>
                <a:gd name="connsiteY0" fmla="*/ 1066800 h 1071562"/>
                <a:gd name="connsiteX1" fmla="*/ 157163 w 1985963"/>
                <a:gd name="connsiteY1" fmla="*/ 990600 h 1071562"/>
                <a:gd name="connsiteX2" fmla="*/ 9526 w 1985963"/>
                <a:gd name="connsiteY2" fmla="*/ 1033462 h 1071562"/>
                <a:gd name="connsiteX3" fmla="*/ 309563 w 1985963"/>
                <a:gd name="connsiteY3" fmla="*/ 966787 h 1071562"/>
                <a:gd name="connsiteX4" fmla="*/ 414338 w 1985963"/>
                <a:gd name="connsiteY4" fmla="*/ 890587 h 1071562"/>
                <a:gd name="connsiteX5" fmla="*/ 500063 w 1985963"/>
                <a:gd name="connsiteY5" fmla="*/ 762000 h 1071562"/>
                <a:gd name="connsiteX6" fmla="*/ 590550 w 1985963"/>
                <a:gd name="connsiteY6" fmla="*/ 776287 h 1071562"/>
                <a:gd name="connsiteX7" fmla="*/ 723900 w 1985963"/>
                <a:gd name="connsiteY7" fmla="*/ 676275 h 1071562"/>
                <a:gd name="connsiteX8" fmla="*/ 828675 w 1985963"/>
                <a:gd name="connsiteY8" fmla="*/ 357187 h 1071562"/>
                <a:gd name="connsiteX9" fmla="*/ 909638 w 1985963"/>
                <a:gd name="connsiteY9" fmla="*/ 333375 h 1071562"/>
                <a:gd name="connsiteX10" fmla="*/ 1009650 w 1985963"/>
                <a:gd name="connsiteY10" fmla="*/ 195262 h 1071562"/>
                <a:gd name="connsiteX11" fmla="*/ 1057275 w 1985963"/>
                <a:gd name="connsiteY11" fmla="*/ 195262 h 1071562"/>
                <a:gd name="connsiteX12" fmla="*/ 1166813 w 1985963"/>
                <a:gd name="connsiteY12" fmla="*/ 0 h 1071562"/>
                <a:gd name="connsiteX13" fmla="*/ 1243013 w 1985963"/>
                <a:gd name="connsiteY13" fmla="*/ 123825 h 1071562"/>
                <a:gd name="connsiteX14" fmla="*/ 1323975 w 1985963"/>
                <a:gd name="connsiteY14" fmla="*/ 104775 h 1071562"/>
                <a:gd name="connsiteX15" fmla="*/ 1443038 w 1985963"/>
                <a:gd name="connsiteY15" fmla="*/ 357187 h 1071562"/>
                <a:gd name="connsiteX16" fmla="*/ 1600200 w 1985963"/>
                <a:gd name="connsiteY16" fmla="*/ 595312 h 1071562"/>
                <a:gd name="connsiteX17" fmla="*/ 1662113 w 1985963"/>
                <a:gd name="connsiteY17" fmla="*/ 657225 h 1071562"/>
                <a:gd name="connsiteX18" fmla="*/ 1828800 w 1985963"/>
                <a:gd name="connsiteY18" fmla="*/ 947737 h 1071562"/>
                <a:gd name="connsiteX19" fmla="*/ 1981200 w 1985963"/>
                <a:gd name="connsiteY19" fmla="*/ 990600 h 1071562"/>
                <a:gd name="connsiteX20" fmla="*/ 1985963 w 1985963"/>
                <a:gd name="connsiteY20" fmla="*/ 1071562 h 1071562"/>
                <a:gd name="connsiteX21" fmla="*/ 0 w 1985963"/>
                <a:gd name="connsiteY21" fmla="*/ 1066800 h 1071562"/>
                <a:gd name="connsiteX0" fmla="*/ 0 w 1985963"/>
                <a:gd name="connsiteY0" fmla="*/ 1066800 h 1071562"/>
                <a:gd name="connsiteX1" fmla="*/ 157163 w 1985963"/>
                <a:gd name="connsiteY1" fmla="*/ 990600 h 1071562"/>
                <a:gd name="connsiteX2" fmla="*/ 9526 w 1985963"/>
                <a:gd name="connsiteY2" fmla="*/ 1033462 h 1071562"/>
                <a:gd name="connsiteX3" fmla="*/ 309563 w 1985963"/>
                <a:gd name="connsiteY3" fmla="*/ 966787 h 1071562"/>
                <a:gd name="connsiteX4" fmla="*/ 414338 w 1985963"/>
                <a:gd name="connsiteY4" fmla="*/ 890587 h 1071562"/>
                <a:gd name="connsiteX5" fmla="*/ 500063 w 1985963"/>
                <a:gd name="connsiteY5" fmla="*/ 762000 h 1071562"/>
                <a:gd name="connsiteX6" fmla="*/ 590550 w 1985963"/>
                <a:gd name="connsiteY6" fmla="*/ 776287 h 1071562"/>
                <a:gd name="connsiteX7" fmla="*/ 723900 w 1985963"/>
                <a:gd name="connsiteY7" fmla="*/ 676275 h 1071562"/>
                <a:gd name="connsiteX8" fmla="*/ 828675 w 1985963"/>
                <a:gd name="connsiteY8" fmla="*/ 357187 h 1071562"/>
                <a:gd name="connsiteX9" fmla="*/ 909638 w 1985963"/>
                <a:gd name="connsiteY9" fmla="*/ 333375 h 1071562"/>
                <a:gd name="connsiteX10" fmla="*/ 1009650 w 1985963"/>
                <a:gd name="connsiteY10" fmla="*/ 195262 h 1071562"/>
                <a:gd name="connsiteX11" fmla="*/ 1057275 w 1985963"/>
                <a:gd name="connsiteY11" fmla="*/ 195262 h 1071562"/>
                <a:gd name="connsiteX12" fmla="*/ 1166813 w 1985963"/>
                <a:gd name="connsiteY12" fmla="*/ 0 h 1071562"/>
                <a:gd name="connsiteX13" fmla="*/ 1243013 w 1985963"/>
                <a:gd name="connsiteY13" fmla="*/ 123825 h 1071562"/>
                <a:gd name="connsiteX14" fmla="*/ 1323975 w 1985963"/>
                <a:gd name="connsiteY14" fmla="*/ 104775 h 1071562"/>
                <a:gd name="connsiteX15" fmla="*/ 1443038 w 1985963"/>
                <a:gd name="connsiteY15" fmla="*/ 357187 h 1071562"/>
                <a:gd name="connsiteX16" fmla="*/ 1600200 w 1985963"/>
                <a:gd name="connsiteY16" fmla="*/ 595312 h 1071562"/>
                <a:gd name="connsiteX17" fmla="*/ 1662113 w 1985963"/>
                <a:gd name="connsiteY17" fmla="*/ 657225 h 1071562"/>
                <a:gd name="connsiteX18" fmla="*/ 1828800 w 1985963"/>
                <a:gd name="connsiteY18" fmla="*/ 947737 h 1071562"/>
                <a:gd name="connsiteX19" fmla="*/ 1981200 w 1985963"/>
                <a:gd name="connsiteY19" fmla="*/ 990600 h 1071562"/>
                <a:gd name="connsiteX20" fmla="*/ 1985963 w 1985963"/>
                <a:gd name="connsiteY20" fmla="*/ 1071562 h 1071562"/>
                <a:gd name="connsiteX21" fmla="*/ 0 w 1985963"/>
                <a:gd name="connsiteY21" fmla="*/ 1066800 h 1071562"/>
                <a:gd name="connsiteX0" fmla="*/ 0 w 1985963"/>
                <a:gd name="connsiteY0" fmla="*/ 1066800 h 1071562"/>
                <a:gd name="connsiteX1" fmla="*/ 157163 w 1985963"/>
                <a:gd name="connsiteY1" fmla="*/ 990600 h 1071562"/>
                <a:gd name="connsiteX2" fmla="*/ 9526 w 1985963"/>
                <a:gd name="connsiteY2" fmla="*/ 1033462 h 1071562"/>
                <a:gd name="connsiteX3" fmla="*/ 309563 w 1985963"/>
                <a:gd name="connsiteY3" fmla="*/ 966787 h 1071562"/>
                <a:gd name="connsiteX4" fmla="*/ 414338 w 1985963"/>
                <a:gd name="connsiteY4" fmla="*/ 890587 h 1071562"/>
                <a:gd name="connsiteX5" fmla="*/ 500063 w 1985963"/>
                <a:gd name="connsiteY5" fmla="*/ 762000 h 1071562"/>
                <a:gd name="connsiteX6" fmla="*/ 590550 w 1985963"/>
                <a:gd name="connsiteY6" fmla="*/ 776287 h 1071562"/>
                <a:gd name="connsiteX7" fmla="*/ 723900 w 1985963"/>
                <a:gd name="connsiteY7" fmla="*/ 676275 h 1071562"/>
                <a:gd name="connsiteX8" fmla="*/ 828675 w 1985963"/>
                <a:gd name="connsiteY8" fmla="*/ 357187 h 1071562"/>
                <a:gd name="connsiteX9" fmla="*/ 909638 w 1985963"/>
                <a:gd name="connsiteY9" fmla="*/ 333375 h 1071562"/>
                <a:gd name="connsiteX10" fmla="*/ 1009650 w 1985963"/>
                <a:gd name="connsiteY10" fmla="*/ 195262 h 1071562"/>
                <a:gd name="connsiteX11" fmla="*/ 1057275 w 1985963"/>
                <a:gd name="connsiteY11" fmla="*/ 195262 h 1071562"/>
                <a:gd name="connsiteX12" fmla="*/ 1166813 w 1985963"/>
                <a:gd name="connsiteY12" fmla="*/ 0 h 1071562"/>
                <a:gd name="connsiteX13" fmla="*/ 1243013 w 1985963"/>
                <a:gd name="connsiteY13" fmla="*/ 123825 h 1071562"/>
                <a:gd name="connsiteX14" fmla="*/ 1323975 w 1985963"/>
                <a:gd name="connsiteY14" fmla="*/ 104775 h 1071562"/>
                <a:gd name="connsiteX15" fmla="*/ 1443038 w 1985963"/>
                <a:gd name="connsiteY15" fmla="*/ 357187 h 1071562"/>
                <a:gd name="connsiteX16" fmla="*/ 1600200 w 1985963"/>
                <a:gd name="connsiteY16" fmla="*/ 595312 h 1071562"/>
                <a:gd name="connsiteX17" fmla="*/ 1662113 w 1985963"/>
                <a:gd name="connsiteY17" fmla="*/ 657225 h 1071562"/>
                <a:gd name="connsiteX18" fmla="*/ 1828800 w 1985963"/>
                <a:gd name="connsiteY18" fmla="*/ 947737 h 1071562"/>
                <a:gd name="connsiteX19" fmla="*/ 1981200 w 1985963"/>
                <a:gd name="connsiteY19" fmla="*/ 990600 h 1071562"/>
                <a:gd name="connsiteX20" fmla="*/ 1985963 w 1985963"/>
                <a:gd name="connsiteY20" fmla="*/ 1071562 h 1071562"/>
                <a:gd name="connsiteX21" fmla="*/ 0 w 1985963"/>
                <a:gd name="connsiteY21" fmla="*/ 1066800 h 1071562"/>
                <a:gd name="connsiteX0" fmla="*/ 242886 w 1976437"/>
                <a:gd name="connsiteY0" fmla="*/ 1109663 h 1109663"/>
                <a:gd name="connsiteX1" fmla="*/ 147637 w 1976437"/>
                <a:gd name="connsiteY1" fmla="*/ 990600 h 1109663"/>
                <a:gd name="connsiteX2" fmla="*/ 0 w 1976437"/>
                <a:gd name="connsiteY2" fmla="*/ 1033462 h 1109663"/>
                <a:gd name="connsiteX3" fmla="*/ 300037 w 1976437"/>
                <a:gd name="connsiteY3" fmla="*/ 966787 h 1109663"/>
                <a:gd name="connsiteX4" fmla="*/ 404812 w 1976437"/>
                <a:gd name="connsiteY4" fmla="*/ 890587 h 1109663"/>
                <a:gd name="connsiteX5" fmla="*/ 490537 w 1976437"/>
                <a:gd name="connsiteY5" fmla="*/ 762000 h 1109663"/>
                <a:gd name="connsiteX6" fmla="*/ 581024 w 1976437"/>
                <a:gd name="connsiteY6" fmla="*/ 776287 h 1109663"/>
                <a:gd name="connsiteX7" fmla="*/ 714374 w 1976437"/>
                <a:gd name="connsiteY7" fmla="*/ 676275 h 1109663"/>
                <a:gd name="connsiteX8" fmla="*/ 819149 w 1976437"/>
                <a:gd name="connsiteY8" fmla="*/ 357187 h 1109663"/>
                <a:gd name="connsiteX9" fmla="*/ 900112 w 1976437"/>
                <a:gd name="connsiteY9" fmla="*/ 333375 h 1109663"/>
                <a:gd name="connsiteX10" fmla="*/ 1000124 w 1976437"/>
                <a:gd name="connsiteY10" fmla="*/ 195262 h 1109663"/>
                <a:gd name="connsiteX11" fmla="*/ 1047749 w 1976437"/>
                <a:gd name="connsiteY11" fmla="*/ 195262 h 1109663"/>
                <a:gd name="connsiteX12" fmla="*/ 1157287 w 1976437"/>
                <a:gd name="connsiteY12" fmla="*/ 0 h 1109663"/>
                <a:gd name="connsiteX13" fmla="*/ 1233487 w 1976437"/>
                <a:gd name="connsiteY13" fmla="*/ 123825 h 1109663"/>
                <a:gd name="connsiteX14" fmla="*/ 1314449 w 1976437"/>
                <a:gd name="connsiteY14" fmla="*/ 104775 h 1109663"/>
                <a:gd name="connsiteX15" fmla="*/ 1433512 w 1976437"/>
                <a:gd name="connsiteY15" fmla="*/ 357187 h 1109663"/>
                <a:gd name="connsiteX16" fmla="*/ 1590674 w 1976437"/>
                <a:gd name="connsiteY16" fmla="*/ 595312 h 1109663"/>
                <a:gd name="connsiteX17" fmla="*/ 1652587 w 1976437"/>
                <a:gd name="connsiteY17" fmla="*/ 657225 h 1109663"/>
                <a:gd name="connsiteX18" fmla="*/ 1819274 w 1976437"/>
                <a:gd name="connsiteY18" fmla="*/ 947737 h 1109663"/>
                <a:gd name="connsiteX19" fmla="*/ 1971674 w 1976437"/>
                <a:gd name="connsiteY19" fmla="*/ 990600 h 1109663"/>
                <a:gd name="connsiteX20" fmla="*/ 1976437 w 1976437"/>
                <a:gd name="connsiteY20" fmla="*/ 1071562 h 1109663"/>
                <a:gd name="connsiteX21" fmla="*/ 242886 w 1976437"/>
                <a:gd name="connsiteY21" fmla="*/ 1109663 h 1109663"/>
                <a:gd name="connsiteX0" fmla="*/ 100011 w 1976437"/>
                <a:gd name="connsiteY0" fmla="*/ 1433513 h 1433513"/>
                <a:gd name="connsiteX1" fmla="*/ 147637 w 1976437"/>
                <a:gd name="connsiteY1" fmla="*/ 990600 h 1433513"/>
                <a:gd name="connsiteX2" fmla="*/ 0 w 1976437"/>
                <a:gd name="connsiteY2" fmla="*/ 1033462 h 1433513"/>
                <a:gd name="connsiteX3" fmla="*/ 300037 w 1976437"/>
                <a:gd name="connsiteY3" fmla="*/ 966787 h 1433513"/>
                <a:gd name="connsiteX4" fmla="*/ 404812 w 1976437"/>
                <a:gd name="connsiteY4" fmla="*/ 890587 h 1433513"/>
                <a:gd name="connsiteX5" fmla="*/ 490537 w 1976437"/>
                <a:gd name="connsiteY5" fmla="*/ 762000 h 1433513"/>
                <a:gd name="connsiteX6" fmla="*/ 581024 w 1976437"/>
                <a:gd name="connsiteY6" fmla="*/ 776287 h 1433513"/>
                <a:gd name="connsiteX7" fmla="*/ 714374 w 1976437"/>
                <a:gd name="connsiteY7" fmla="*/ 676275 h 1433513"/>
                <a:gd name="connsiteX8" fmla="*/ 819149 w 1976437"/>
                <a:gd name="connsiteY8" fmla="*/ 357187 h 1433513"/>
                <a:gd name="connsiteX9" fmla="*/ 900112 w 1976437"/>
                <a:gd name="connsiteY9" fmla="*/ 333375 h 1433513"/>
                <a:gd name="connsiteX10" fmla="*/ 1000124 w 1976437"/>
                <a:gd name="connsiteY10" fmla="*/ 195262 h 1433513"/>
                <a:gd name="connsiteX11" fmla="*/ 1047749 w 1976437"/>
                <a:gd name="connsiteY11" fmla="*/ 195262 h 1433513"/>
                <a:gd name="connsiteX12" fmla="*/ 1157287 w 1976437"/>
                <a:gd name="connsiteY12" fmla="*/ 0 h 1433513"/>
                <a:gd name="connsiteX13" fmla="*/ 1233487 w 1976437"/>
                <a:gd name="connsiteY13" fmla="*/ 123825 h 1433513"/>
                <a:gd name="connsiteX14" fmla="*/ 1314449 w 1976437"/>
                <a:gd name="connsiteY14" fmla="*/ 104775 h 1433513"/>
                <a:gd name="connsiteX15" fmla="*/ 1433512 w 1976437"/>
                <a:gd name="connsiteY15" fmla="*/ 357187 h 1433513"/>
                <a:gd name="connsiteX16" fmla="*/ 1590674 w 1976437"/>
                <a:gd name="connsiteY16" fmla="*/ 595312 h 1433513"/>
                <a:gd name="connsiteX17" fmla="*/ 1652587 w 1976437"/>
                <a:gd name="connsiteY17" fmla="*/ 657225 h 1433513"/>
                <a:gd name="connsiteX18" fmla="*/ 1819274 w 1976437"/>
                <a:gd name="connsiteY18" fmla="*/ 947737 h 1433513"/>
                <a:gd name="connsiteX19" fmla="*/ 1971674 w 1976437"/>
                <a:gd name="connsiteY19" fmla="*/ 990600 h 1433513"/>
                <a:gd name="connsiteX20" fmla="*/ 1976437 w 1976437"/>
                <a:gd name="connsiteY20" fmla="*/ 1071562 h 1433513"/>
                <a:gd name="connsiteX21" fmla="*/ 100011 w 1976437"/>
                <a:gd name="connsiteY21" fmla="*/ 1433513 h 1433513"/>
                <a:gd name="connsiteX0" fmla="*/ 152398 w 2028824"/>
                <a:gd name="connsiteY0" fmla="*/ 1433513 h 1433513"/>
                <a:gd name="connsiteX1" fmla="*/ 200024 w 2028824"/>
                <a:gd name="connsiteY1" fmla="*/ 990600 h 1433513"/>
                <a:gd name="connsiteX2" fmla="*/ 0 w 2028824"/>
                <a:gd name="connsiteY2" fmla="*/ 1233487 h 1433513"/>
                <a:gd name="connsiteX3" fmla="*/ 352424 w 2028824"/>
                <a:gd name="connsiteY3" fmla="*/ 966787 h 1433513"/>
                <a:gd name="connsiteX4" fmla="*/ 457199 w 2028824"/>
                <a:gd name="connsiteY4" fmla="*/ 890587 h 1433513"/>
                <a:gd name="connsiteX5" fmla="*/ 542924 w 2028824"/>
                <a:gd name="connsiteY5" fmla="*/ 762000 h 1433513"/>
                <a:gd name="connsiteX6" fmla="*/ 633411 w 2028824"/>
                <a:gd name="connsiteY6" fmla="*/ 776287 h 1433513"/>
                <a:gd name="connsiteX7" fmla="*/ 766761 w 2028824"/>
                <a:gd name="connsiteY7" fmla="*/ 676275 h 1433513"/>
                <a:gd name="connsiteX8" fmla="*/ 871536 w 2028824"/>
                <a:gd name="connsiteY8" fmla="*/ 357187 h 1433513"/>
                <a:gd name="connsiteX9" fmla="*/ 952499 w 2028824"/>
                <a:gd name="connsiteY9" fmla="*/ 333375 h 1433513"/>
                <a:gd name="connsiteX10" fmla="*/ 1052511 w 2028824"/>
                <a:gd name="connsiteY10" fmla="*/ 195262 h 1433513"/>
                <a:gd name="connsiteX11" fmla="*/ 1100136 w 2028824"/>
                <a:gd name="connsiteY11" fmla="*/ 195262 h 1433513"/>
                <a:gd name="connsiteX12" fmla="*/ 1209674 w 2028824"/>
                <a:gd name="connsiteY12" fmla="*/ 0 h 1433513"/>
                <a:gd name="connsiteX13" fmla="*/ 1285874 w 2028824"/>
                <a:gd name="connsiteY13" fmla="*/ 123825 h 1433513"/>
                <a:gd name="connsiteX14" fmla="*/ 1366836 w 2028824"/>
                <a:gd name="connsiteY14" fmla="*/ 104775 h 1433513"/>
                <a:gd name="connsiteX15" fmla="*/ 1485899 w 2028824"/>
                <a:gd name="connsiteY15" fmla="*/ 357187 h 1433513"/>
                <a:gd name="connsiteX16" fmla="*/ 1643061 w 2028824"/>
                <a:gd name="connsiteY16" fmla="*/ 595312 h 1433513"/>
                <a:gd name="connsiteX17" fmla="*/ 1704974 w 2028824"/>
                <a:gd name="connsiteY17" fmla="*/ 657225 h 1433513"/>
                <a:gd name="connsiteX18" fmla="*/ 1871661 w 2028824"/>
                <a:gd name="connsiteY18" fmla="*/ 947737 h 1433513"/>
                <a:gd name="connsiteX19" fmla="*/ 2024061 w 2028824"/>
                <a:gd name="connsiteY19" fmla="*/ 990600 h 1433513"/>
                <a:gd name="connsiteX20" fmla="*/ 2028824 w 2028824"/>
                <a:gd name="connsiteY20" fmla="*/ 1071562 h 1433513"/>
                <a:gd name="connsiteX21" fmla="*/ 152398 w 2028824"/>
                <a:gd name="connsiteY21" fmla="*/ 1433513 h 1433513"/>
                <a:gd name="connsiteX0" fmla="*/ 0 w 1876426"/>
                <a:gd name="connsiteY0" fmla="*/ 1433513 h 1433513"/>
                <a:gd name="connsiteX1" fmla="*/ 47626 w 1876426"/>
                <a:gd name="connsiteY1" fmla="*/ 990600 h 1433513"/>
                <a:gd name="connsiteX2" fmla="*/ 142877 w 1876426"/>
                <a:gd name="connsiteY2" fmla="*/ 900112 h 1433513"/>
                <a:gd name="connsiteX3" fmla="*/ 200026 w 1876426"/>
                <a:gd name="connsiteY3" fmla="*/ 966787 h 1433513"/>
                <a:gd name="connsiteX4" fmla="*/ 304801 w 1876426"/>
                <a:gd name="connsiteY4" fmla="*/ 890587 h 1433513"/>
                <a:gd name="connsiteX5" fmla="*/ 390526 w 1876426"/>
                <a:gd name="connsiteY5" fmla="*/ 762000 h 1433513"/>
                <a:gd name="connsiteX6" fmla="*/ 481013 w 1876426"/>
                <a:gd name="connsiteY6" fmla="*/ 776287 h 1433513"/>
                <a:gd name="connsiteX7" fmla="*/ 614363 w 1876426"/>
                <a:gd name="connsiteY7" fmla="*/ 676275 h 1433513"/>
                <a:gd name="connsiteX8" fmla="*/ 719138 w 1876426"/>
                <a:gd name="connsiteY8" fmla="*/ 357187 h 1433513"/>
                <a:gd name="connsiteX9" fmla="*/ 800101 w 1876426"/>
                <a:gd name="connsiteY9" fmla="*/ 333375 h 1433513"/>
                <a:gd name="connsiteX10" fmla="*/ 900113 w 1876426"/>
                <a:gd name="connsiteY10" fmla="*/ 195262 h 1433513"/>
                <a:gd name="connsiteX11" fmla="*/ 947738 w 1876426"/>
                <a:gd name="connsiteY11" fmla="*/ 195262 h 1433513"/>
                <a:gd name="connsiteX12" fmla="*/ 1057276 w 1876426"/>
                <a:gd name="connsiteY12" fmla="*/ 0 h 1433513"/>
                <a:gd name="connsiteX13" fmla="*/ 1133476 w 1876426"/>
                <a:gd name="connsiteY13" fmla="*/ 123825 h 1433513"/>
                <a:gd name="connsiteX14" fmla="*/ 1214438 w 1876426"/>
                <a:gd name="connsiteY14" fmla="*/ 104775 h 1433513"/>
                <a:gd name="connsiteX15" fmla="*/ 1333501 w 1876426"/>
                <a:gd name="connsiteY15" fmla="*/ 357187 h 1433513"/>
                <a:gd name="connsiteX16" fmla="*/ 1490663 w 1876426"/>
                <a:gd name="connsiteY16" fmla="*/ 595312 h 1433513"/>
                <a:gd name="connsiteX17" fmla="*/ 1552576 w 1876426"/>
                <a:gd name="connsiteY17" fmla="*/ 657225 h 1433513"/>
                <a:gd name="connsiteX18" fmla="*/ 1719263 w 1876426"/>
                <a:gd name="connsiteY18" fmla="*/ 947737 h 1433513"/>
                <a:gd name="connsiteX19" fmla="*/ 1871663 w 1876426"/>
                <a:gd name="connsiteY19" fmla="*/ 990600 h 1433513"/>
                <a:gd name="connsiteX20" fmla="*/ 1876426 w 1876426"/>
                <a:gd name="connsiteY20" fmla="*/ 1071562 h 1433513"/>
                <a:gd name="connsiteX21" fmla="*/ 0 w 1876426"/>
                <a:gd name="connsiteY21" fmla="*/ 1433513 h 1433513"/>
                <a:gd name="connsiteX0" fmla="*/ 109536 w 1985962"/>
                <a:gd name="connsiteY0" fmla="*/ 1433513 h 1433513"/>
                <a:gd name="connsiteX1" fmla="*/ 0 w 1985962"/>
                <a:gd name="connsiteY1" fmla="*/ 1047750 h 1433513"/>
                <a:gd name="connsiteX2" fmla="*/ 252413 w 1985962"/>
                <a:gd name="connsiteY2" fmla="*/ 900112 h 1433513"/>
                <a:gd name="connsiteX3" fmla="*/ 309562 w 1985962"/>
                <a:gd name="connsiteY3" fmla="*/ 966787 h 1433513"/>
                <a:gd name="connsiteX4" fmla="*/ 414337 w 1985962"/>
                <a:gd name="connsiteY4" fmla="*/ 890587 h 1433513"/>
                <a:gd name="connsiteX5" fmla="*/ 500062 w 1985962"/>
                <a:gd name="connsiteY5" fmla="*/ 762000 h 1433513"/>
                <a:gd name="connsiteX6" fmla="*/ 590549 w 1985962"/>
                <a:gd name="connsiteY6" fmla="*/ 776287 h 1433513"/>
                <a:gd name="connsiteX7" fmla="*/ 723899 w 1985962"/>
                <a:gd name="connsiteY7" fmla="*/ 676275 h 1433513"/>
                <a:gd name="connsiteX8" fmla="*/ 828674 w 1985962"/>
                <a:gd name="connsiteY8" fmla="*/ 357187 h 1433513"/>
                <a:gd name="connsiteX9" fmla="*/ 909637 w 1985962"/>
                <a:gd name="connsiteY9" fmla="*/ 333375 h 1433513"/>
                <a:gd name="connsiteX10" fmla="*/ 1009649 w 1985962"/>
                <a:gd name="connsiteY10" fmla="*/ 195262 h 1433513"/>
                <a:gd name="connsiteX11" fmla="*/ 1057274 w 1985962"/>
                <a:gd name="connsiteY11" fmla="*/ 195262 h 1433513"/>
                <a:gd name="connsiteX12" fmla="*/ 1166812 w 1985962"/>
                <a:gd name="connsiteY12" fmla="*/ 0 h 1433513"/>
                <a:gd name="connsiteX13" fmla="*/ 1243012 w 1985962"/>
                <a:gd name="connsiteY13" fmla="*/ 123825 h 1433513"/>
                <a:gd name="connsiteX14" fmla="*/ 1323974 w 1985962"/>
                <a:gd name="connsiteY14" fmla="*/ 104775 h 1433513"/>
                <a:gd name="connsiteX15" fmla="*/ 1443037 w 1985962"/>
                <a:gd name="connsiteY15" fmla="*/ 357187 h 1433513"/>
                <a:gd name="connsiteX16" fmla="*/ 1600199 w 1985962"/>
                <a:gd name="connsiteY16" fmla="*/ 595312 h 1433513"/>
                <a:gd name="connsiteX17" fmla="*/ 1662112 w 1985962"/>
                <a:gd name="connsiteY17" fmla="*/ 657225 h 1433513"/>
                <a:gd name="connsiteX18" fmla="*/ 1828799 w 1985962"/>
                <a:gd name="connsiteY18" fmla="*/ 947737 h 1433513"/>
                <a:gd name="connsiteX19" fmla="*/ 1981199 w 1985962"/>
                <a:gd name="connsiteY19" fmla="*/ 990600 h 1433513"/>
                <a:gd name="connsiteX20" fmla="*/ 1985962 w 1985962"/>
                <a:gd name="connsiteY20" fmla="*/ 1071562 h 1433513"/>
                <a:gd name="connsiteX21" fmla="*/ 109536 w 1985962"/>
                <a:gd name="connsiteY21" fmla="*/ 1433513 h 1433513"/>
                <a:gd name="connsiteX0" fmla="*/ 19049 w 1985962"/>
                <a:gd name="connsiteY0" fmla="*/ 1081088 h 1100452"/>
                <a:gd name="connsiteX1" fmla="*/ 0 w 1985962"/>
                <a:gd name="connsiteY1" fmla="*/ 1047750 h 1100452"/>
                <a:gd name="connsiteX2" fmla="*/ 252413 w 1985962"/>
                <a:gd name="connsiteY2" fmla="*/ 900112 h 1100452"/>
                <a:gd name="connsiteX3" fmla="*/ 309562 w 1985962"/>
                <a:gd name="connsiteY3" fmla="*/ 966787 h 1100452"/>
                <a:gd name="connsiteX4" fmla="*/ 414337 w 1985962"/>
                <a:gd name="connsiteY4" fmla="*/ 890587 h 1100452"/>
                <a:gd name="connsiteX5" fmla="*/ 500062 w 1985962"/>
                <a:gd name="connsiteY5" fmla="*/ 762000 h 1100452"/>
                <a:gd name="connsiteX6" fmla="*/ 590549 w 1985962"/>
                <a:gd name="connsiteY6" fmla="*/ 776287 h 1100452"/>
                <a:gd name="connsiteX7" fmla="*/ 723899 w 1985962"/>
                <a:gd name="connsiteY7" fmla="*/ 676275 h 1100452"/>
                <a:gd name="connsiteX8" fmla="*/ 828674 w 1985962"/>
                <a:gd name="connsiteY8" fmla="*/ 357187 h 1100452"/>
                <a:gd name="connsiteX9" fmla="*/ 909637 w 1985962"/>
                <a:gd name="connsiteY9" fmla="*/ 333375 h 1100452"/>
                <a:gd name="connsiteX10" fmla="*/ 1009649 w 1985962"/>
                <a:gd name="connsiteY10" fmla="*/ 195262 h 1100452"/>
                <a:gd name="connsiteX11" fmla="*/ 1057274 w 1985962"/>
                <a:gd name="connsiteY11" fmla="*/ 195262 h 1100452"/>
                <a:gd name="connsiteX12" fmla="*/ 1166812 w 1985962"/>
                <a:gd name="connsiteY12" fmla="*/ 0 h 1100452"/>
                <a:gd name="connsiteX13" fmla="*/ 1243012 w 1985962"/>
                <a:gd name="connsiteY13" fmla="*/ 123825 h 1100452"/>
                <a:gd name="connsiteX14" fmla="*/ 1323974 w 1985962"/>
                <a:gd name="connsiteY14" fmla="*/ 104775 h 1100452"/>
                <a:gd name="connsiteX15" fmla="*/ 1443037 w 1985962"/>
                <a:gd name="connsiteY15" fmla="*/ 357187 h 1100452"/>
                <a:gd name="connsiteX16" fmla="*/ 1600199 w 1985962"/>
                <a:gd name="connsiteY16" fmla="*/ 595312 h 1100452"/>
                <a:gd name="connsiteX17" fmla="*/ 1662112 w 1985962"/>
                <a:gd name="connsiteY17" fmla="*/ 657225 h 1100452"/>
                <a:gd name="connsiteX18" fmla="*/ 1828799 w 1985962"/>
                <a:gd name="connsiteY18" fmla="*/ 947737 h 1100452"/>
                <a:gd name="connsiteX19" fmla="*/ 1981199 w 1985962"/>
                <a:gd name="connsiteY19" fmla="*/ 990600 h 1100452"/>
                <a:gd name="connsiteX20" fmla="*/ 1985962 w 1985962"/>
                <a:gd name="connsiteY20" fmla="*/ 1071562 h 1100452"/>
                <a:gd name="connsiteX21" fmla="*/ 19049 w 1985962"/>
                <a:gd name="connsiteY21" fmla="*/ 1081088 h 1100452"/>
                <a:gd name="connsiteX0" fmla="*/ 9524 w 1985962"/>
                <a:gd name="connsiteY0" fmla="*/ 1059657 h 1094650"/>
                <a:gd name="connsiteX1" fmla="*/ 0 w 1985962"/>
                <a:gd name="connsiteY1" fmla="*/ 1047750 h 1094650"/>
                <a:gd name="connsiteX2" fmla="*/ 252413 w 1985962"/>
                <a:gd name="connsiteY2" fmla="*/ 900112 h 1094650"/>
                <a:gd name="connsiteX3" fmla="*/ 309562 w 1985962"/>
                <a:gd name="connsiteY3" fmla="*/ 966787 h 1094650"/>
                <a:gd name="connsiteX4" fmla="*/ 414337 w 1985962"/>
                <a:gd name="connsiteY4" fmla="*/ 890587 h 1094650"/>
                <a:gd name="connsiteX5" fmla="*/ 500062 w 1985962"/>
                <a:gd name="connsiteY5" fmla="*/ 762000 h 1094650"/>
                <a:gd name="connsiteX6" fmla="*/ 590549 w 1985962"/>
                <a:gd name="connsiteY6" fmla="*/ 776287 h 1094650"/>
                <a:gd name="connsiteX7" fmla="*/ 723899 w 1985962"/>
                <a:gd name="connsiteY7" fmla="*/ 676275 h 1094650"/>
                <a:gd name="connsiteX8" fmla="*/ 828674 w 1985962"/>
                <a:gd name="connsiteY8" fmla="*/ 357187 h 1094650"/>
                <a:gd name="connsiteX9" fmla="*/ 909637 w 1985962"/>
                <a:gd name="connsiteY9" fmla="*/ 333375 h 1094650"/>
                <a:gd name="connsiteX10" fmla="*/ 1009649 w 1985962"/>
                <a:gd name="connsiteY10" fmla="*/ 195262 h 1094650"/>
                <a:gd name="connsiteX11" fmla="*/ 1057274 w 1985962"/>
                <a:gd name="connsiteY11" fmla="*/ 195262 h 1094650"/>
                <a:gd name="connsiteX12" fmla="*/ 1166812 w 1985962"/>
                <a:gd name="connsiteY12" fmla="*/ 0 h 1094650"/>
                <a:gd name="connsiteX13" fmla="*/ 1243012 w 1985962"/>
                <a:gd name="connsiteY13" fmla="*/ 123825 h 1094650"/>
                <a:gd name="connsiteX14" fmla="*/ 1323974 w 1985962"/>
                <a:gd name="connsiteY14" fmla="*/ 104775 h 1094650"/>
                <a:gd name="connsiteX15" fmla="*/ 1443037 w 1985962"/>
                <a:gd name="connsiteY15" fmla="*/ 357187 h 1094650"/>
                <a:gd name="connsiteX16" fmla="*/ 1600199 w 1985962"/>
                <a:gd name="connsiteY16" fmla="*/ 595312 h 1094650"/>
                <a:gd name="connsiteX17" fmla="*/ 1662112 w 1985962"/>
                <a:gd name="connsiteY17" fmla="*/ 657225 h 1094650"/>
                <a:gd name="connsiteX18" fmla="*/ 1828799 w 1985962"/>
                <a:gd name="connsiteY18" fmla="*/ 947737 h 1094650"/>
                <a:gd name="connsiteX19" fmla="*/ 1981199 w 1985962"/>
                <a:gd name="connsiteY19" fmla="*/ 990600 h 1094650"/>
                <a:gd name="connsiteX20" fmla="*/ 1985962 w 1985962"/>
                <a:gd name="connsiteY20" fmla="*/ 1071562 h 1094650"/>
                <a:gd name="connsiteX21" fmla="*/ 9524 w 1985962"/>
                <a:gd name="connsiteY21" fmla="*/ 1059657 h 1094650"/>
                <a:gd name="connsiteX0" fmla="*/ 7143 w 1983581"/>
                <a:gd name="connsiteY0" fmla="*/ 1059657 h 1089289"/>
                <a:gd name="connsiteX1" fmla="*/ 0 w 1983581"/>
                <a:gd name="connsiteY1" fmla="*/ 1040606 h 1089289"/>
                <a:gd name="connsiteX2" fmla="*/ 250032 w 1983581"/>
                <a:gd name="connsiteY2" fmla="*/ 900112 h 1089289"/>
                <a:gd name="connsiteX3" fmla="*/ 307181 w 1983581"/>
                <a:gd name="connsiteY3" fmla="*/ 966787 h 1089289"/>
                <a:gd name="connsiteX4" fmla="*/ 411956 w 1983581"/>
                <a:gd name="connsiteY4" fmla="*/ 890587 h 1089289"/>
                <a:gd name="connsiteX5" fmla="*/ 497681 w 1983581"/>
                <a:gd name="connsiteY5" fmla="*/ 762000 h 1089289"/>
                <a:gd name="connsiteX6" fmla="*/ 588168 w 1983581"/>
                <a:gd name="connsiteY6" fmla="*/ 776287 h 1089289"/>
                <a:gd name="connsiteX7" fmla="*/ 721518 w 1983581"/>
                <a:gd name="connsiteY7" fmla="*/ 676275 h 1089289"/>
                <a:gd name="connsiteX8" fmla="*/ 826293 w 1983581"/>
                <a:gd name="connsiteY8" fmla="*/ 357187 h 1089289"/>
                <a:gd name="connsiteX9" fmla="*/ 907256 w 1983581"/>
                <a:gd name="connsiteY9" fmla="*/ 333375 h 1089289"/>
                <a:gd name="connsiteX10" fmla="*/ 1007268 w 1983581"/>
                <a:gd name="connsiteY10" fmla="*/ 195262 h 1089289"/>
                <a:gd name="connsiteX11" fmla="*/ 1054893 w 1983581"/>
                <a:gd name="connsiteY11" fmla="*/ 195262 h 1089289"/>
                <a:gd name="connsiteX12" fmla="*/ 1164431 w 1983581"/>
                <a:gd name="connsiteY12" fmla="*/ 0 h 1089289"/>
                <a:gd name="connsiteX13" fmla="*/ 1240631 w 1983581"/>
                <a:gd name="connsiteY13" fmla="*/ 123825 h 1089289"/>
                <a:gd name="connsiteX14" fmla="*/ 1321593 w 1983581"/>
                <a:gd name="connsiteY14" fmla="*/ 104775 h 1089289"/>
                <a:gd name="connsiteX15" fmla="*/ 1440656 w 1983581"/>
                <a:gd name="connsiteY15" fmla="*/ 357187 h 1089289"/>
                <a:gd name="connsiteX16" fmla="*/ 1597818 w 1983581"/>
                <a:gd name="connsiteY16" fmla="*/ 595312 h 1089289"/>
                <a:gd name="connsiteX17" fmla="*/ 1659731 w 1983581"/>
                <a:gd name="connsiteY17" fmla="*/ 657225 h 1089289"/>
                <a:gd name="connsiteX18" fmla="*/ 1826418 w 1983581"/>
                <a:gd name="connsiteY18" fmla="*/ 947737 h 1089289"/>
                <a:gd name="connsiteX19" fmla="*/ 1978818 w 1983581"/>
                <a:gd name="connsiteY19" fmla="*/ 990600 h 1089289"/>
                <a:gd name="connsiteX20" fmla="*/ 1983581 w 1983581"/>
                <a:gd name="connsiteY20" fmla="*/ 1071562 h 1089289"/>
                <a:gd name="connsiteX21" fmla="*/ 7143 w 1983581"/>
                <a:gd name="connsiteY21" fmla="*/ 1059657 h 1089289"/>
                <a:gd name="connsiteX0" fmla="*/ 7143 w 1983581"/>
                <a:gd name="connsiteY0" fmla="*/ 1059657 h 1089289"/>
                <a:gd name="connsiteX1" fmla="*/ 0 w 1983581"/>
                <a:gd name="connsiteY1" fmla="*/ 1040606 h 1089289"/>
                <a:gd name="connsiteX2" fmla="*/ 250032 w 1983581"/>
                <a:gd name="connsiteY2" fmla="*/ 900112 h 1089289"/>
                <a:gd name="connsiteX3" fmla="*/ 307181 w 1983581"/>
                <a:gd name="connsiteY3" fmla="*/ 966787 h 1089289"/>
                <a:gd name="connsiteX4" fmla="*/ 411956 w 1983581"/>
                <a:gd name="connsiteY4" fmla="*/ 890587 h 1089289"/>
                <a:gd name="connsiteX5" fmla="*/ 497681 w 1983581"/>
                <a:gd name="connsiteY5" fmla="*/ 762000 h 1089289"/>
                <a:gd name="connsiteX6" fmla="*/ 588168 w 1983581"/>
                <a:gd name="connsiteY6" fmla="*/ 776287 h 1089289"/>
                <a:gd name="connsiteX7" fmla="*/ 721518 w 1983581"/>
                <a:gd name="connsiteY7" fmla="*/ 676275 h 1089289"/>
                <a:gd name="connsiteX8" fmla="*/ 826293 w 1983581"/>
                <a:gd name="connsiteY8" fmla="*/ 357187 h 1089289"/>
                <a:gd name="connsiteX9" fmla="*/ 907256 w 1983581"/>
                <a:gd name="connsiteY9" fmla="*/ 333375 h 1089289"/>
                <a:gd name="connsiteX10" fmla="*/ 1007268 w 1983581"/>
                <a:gd name="connsiteY10" fmla="*/ 195262 h 1089289"/>
                <a:gd name="connsiteX11" fmla="*/ 1054893 w 1983581"/>
                <a:gd name="connsiteY11" fmla="*/ 195262 h 1089289"/>
                <a:gd name="connsiteX12" fmla="*/ 1164431 w 1983581"/>
                <a:gd name="connsiteY12" fmla="*/ 0 h 1089289"/>
                <a:gd name="connsiteX13" fmla="*/ 1240631 w 1983581"/>
                <a:gd name="connsiteY13" fmla="*/ 123825 h 1089289"/>
                <a:gd name="connsiteX14" fmla="*/ 1321593 w 1983581"/>
                <a:gd name="connsiteY14" fmla="*/ 104775 h 1089289"/>
                <a:gd name="connsiteX15" fmla="*/ 1440656 w 1983581"/>
                <a:gd name="connsiteY15" fmla="*/ 357187 h 1089289"/>
                <a:gd name="connsiteX16" fmla="*/ 1597818 w 1983581"/>
                <a:gd name="connsiteY16" fmla="*/ 595312 h 1089289"/>
                <a:gd name="connsiteX17" fmla="*/ 1659731 w 1983581"/>
                <a:gd name="connsiteY17" fmla="*/ 657225 h 1089289"/>
                <a:gd name="connsiteX18" fmla="*/ 1826418 w 1983581"/>
                <a:gd name="connsiteY18" fmla="*/ 947737 h 1089289"/>
                <a:gd name="connsiteX19" fmla="*/ 1978818 w 1983581"/>
                <a:gd name="connsiteY19" fmla="*/ 990600 h 1089289"/>
                <a:gd name="connsiteX20" fmla="*/ 1983581 w 1983581"/>
                <a:gd name="connsiteY20" fmla="*/ 1071562 h 1089289"/>
                <a:gd name="connsiteX21" fmla="*/ 7143 w 1983581"/>
                <a:gd name="connsiteY21" fmla="*/ 1059657 h 1089289"/>
                <a:gd name="connsiteX0" fmla="*/ 7143 w 1983581"/>
                <a:gd name="connsiteY0" fmla="*/ 1059657 h 1089289"/>
                <a:gd name="connsiteX1" fmla="*/ 0 w 1983581"/>
                <a:gd name="connsiteY1" fmla="*/ 1040606 h 1089289"/>
                <a:gd name="connsiteX2" fmla="*/ 157163 w 1983581"/>
                <a:gd name="connsiteY2" fmla="*/ 983456 h 1089289"/>
                <a:gd name="connsiteX3" fmla="*/ 307181 w 1983581"/>
                <a:gd name="connsiteY3" fmla="*/ 966787 h 1089289"/>
                <a:gd name="connsiteX4" fmla="*/ 411956 w 1983581"/>
                <a:gd name="connsiteY4" fmla="*/ 890587 h 1089289"/>
                <a:gd name="connsiteX5" fmla="*/ 497681 w 1983581"/>
                <a:gd name="connsiteY5" fmla="*/ 762000 h 1089289"/>
                <a:gd name="connsiteX6" fmla="*/ 588168 w 1983581"/>
                <a:gd name="connsiteY6" fmla="*/ 776287 h 1089289"/>
                <a:gd name="connsiteX7" fmla="*/ 721518 w 1983581"/>
                <a:gd name="connsiteY7" fmla="*/ 676275 h 1089289"/>
                <a:gd name="connsiteX8" fmla="*/ 826293 w 1983581"/>
                <a:gd name="connsiteY8" fmla="*/ 357187 h 1089289"/>
                <a:gd name="connsiteX9" fmla="*/ 907256 w 1983581"/>
                <a:gd name="connsiteY9" fmla="*/ 333375 h 1089289"/>
                <a:gd name="connsiteX10" fmla="*/ 1007268 w 1983581"/>
                <a:gd name="connsiteY10" fmla="*/ 195262 h 1089289"/>
                <a:gd name="connsiteX11" fmla="*/ 1054893 w 1983581"/>
                <a:gd name="connsiteY11" fmla="*/ 195262 h 1089289"/>
                <a:gd name="connsiteX12" fmla="*/ 1164431 w 1983581"/>
                <a:gd name="connsiteY12" fmla="*/ 0 h 1089289"/>
                <a:gd name="connsiteX13" fmla="*/ 1240631 w 1983581"/>
                <a:gd name="connsiteY13" fmla="*/ 123825 h 1089289"/>
                <a:gd name="connsiteX14" fmla="*/ 1321593 w 1983581"/>
                <a:gd name="connsiteY14" fmla="*/ 104775 h 1089289"/>
                <a:gd name="connsiteX15" fmla="*/ 1440656 w 1983581"/>
                <a:gd name="connsiteY15" fmla="*/ 357187 h 1089289"/>
                <a:gd name="connsiteX16" fmla="*/ 1597818 w 1983581"/>
                <a:gd name="connsiteY16" fmla="*/ 595312 h 1089289"/>
                <a:gd name="connsiteX17" fmla="*/ 1659731 w 1983581"/>
                <a:gd name="connsiteY17" fmla="*/ 657225 h 1089289"/>
                <a:gd name="connsiteX18" fmla="*/ 1826418 w 1983581"/>
                <a:gd name="connsiteY18" fmla="*/ 947737 h 1089289"/>
                <a:gd name="connsiteX19" fmla="*/ 1978818 w 1983581"/>
                <a:gd name="connsiteY19" fmla="*/ 990600 h 1089289"/>
                <a:gd name="connsiteX20" fmla="*/ 1983581 w 1983581"/>
                <a:gd name="connsiteY20" fmla="*/ 1071562 h 1089289"/>
                <a:gd name="connsiteX21" fmla="*/ 7143 w 1983581"/>
                <a:gd name="connsiteY21" fmla="*/ 1059657 h 1089289"/>
                <a:gd name="connsiteX0" fmla="*/ 7143 w 1983581"/>
                <a:gd name="connsiteY0" fmla="*/ 1059657 h 1089289"/>
                <a:gd name="connsiteX1" fmla="*/ 0 w 1983581"/>
                <a:gd name="connsiteY1" fmla="*/ 1040606 h 1089289"/>
                <a:gd name="connsiteX2" fmla="*/ 157163 w 1983581"/>
                <a:gd name="connsiteY2" fmla="*/ 983456 h 1089289"/>
                <a:gd name="connsiteX3" fmla="*/ 307181 w 1983581"/>
                <a:gd name="connsiteY3" fmla="*/ 966787 h 1089289"/>
                <a:gd name="connsiteX4" fmla="*/ 411956 w 1983581"/>
                <a:gd name="connsiteY4" fmla="*/ 890587 h 1089289"/>
                <a:gd name="connsiteX5" fmla="*/ 497681 w 1983581"/>
                <a:gd name="connsiteY5" fmla="*/ 762000 h 1089289"/>
                <a:gd name="connsiteX6" fmla="*/ 588168 w 1983581"/>
                <a:gd name="connsiteY6" fmla="*/ 776287 h 1089289"/>
                <a:gd name="connsiteX7" fmla="*/ 721518 w 1983581"/>
                <a:gd name="connsiteY7" fmla="*/ 676275 h 1089289"/>
                <a:gd name="connsiteX8" fmla="*/ 826293 w 1983581"/>
                <a:gd name="connsiteY8" fmla="*/ 357187 h 1089289"/>
                <a:gd name="connsiteX9" fmla="*/ 907256 w 1983581"/>
                <a:gd name="connsiteY9" fmla="*/ 333375 h 1089289"/>
                <a:gd name="connsiteX10" fmla="*/ 1007268 w 1983581"/>
                <a:gd name="connsiteY10" fmla="*/ 195262 h 1089289"/>
                <a:gd name="connsiteX11" fmla="*/ 1054893 w 1983581"/>
                <a:gd name="connsiteY11" fmla="*/ 195262 h 1089289"/>
                <a:gd name="connsiteX12" fmla="*/ 1164431 w 1983581"/>
                <a:gd name="connsiteY12" fmla="*/ 0 h 1089289"/>
                <a:gd name="connsiteX13" fmla="*/ 1240631 w 1983581"/>
                <a:gd name="connsiteY13" fmla="*/ 123825 h 1089289"/>
                <a:gd name="connsiteX14" fmla="*/ 1321593 w 1983581"/>
                <a:gd name="connsiteY14" fmla="*/ 104775 h 1089289"/>
                <a:gd name="connsiteX15" fmla="*/ 1440656 w 1983581"/>
                <a:gd name="connsiteY15" fmla="*/ 357187 h 1089289"/>
                <a:gd name="connsiteX16" fmla="*/ 1597818 w 1983581"/>
                <a:gd name="connsiteY16" fmla="*/ 595312 h 1089289"/>
                <a:gd name="connsiteX17" fmla="*/ 1659731 w 1983581"/>
                <a:gd name="connsiteY17" fmla="*/ 657225 h 1089289"/>
                <a:gd name="connsiteX18" fmla="*/ 1826418 w 1983581"/>
                <a:gd name="connsiteY18" fmla="*/ 947737 h 1089289"/>
                <a:gd name="connsiteX19" fmla="*/ 1978818 w 1983581"/>
                <a:gd name="connsiteY19" fmla="*/ 990600 h 1089289"/>
                <a:gd name="connsiteX20" fmla="*/ 1983581 w 1983581"/>
                <a:gd name="connsiteY20" fmla="*/ 1071562 h 1089289"/>
                <a:gd name="connsiteX21" fmla="*/ 7143 w 1983581"/>
                <a:gd name="connsiteY21" fmla="*/ 1059657 h 1089289"/>
                <a:gd name="connsiteX0" fmla="*/ 7143 w 1983581"/>
                <a:gd name="connsiteY0" fmla="*/ 1059657 h 1089289"/>
                <a:gd name="connsiteX1" fmla="*/ 0 w 1983581"/>
                <a:gd name="connsiteY1" fmla="*/ 1040606 h 1089289"/>
                <a:gd name="connsiteX2" fmla="*/ 157163 w 1983581"/>
                <a:gd name="connsiteY2" fmla="*/ 983456 h 1089289"/>
                <a:gd name="connsiteX3" fmla="*/ 307181 w 1983581"/>
                <a:gd name="connsiteY3" fmla="*/ 966787 h 1089289"/>
                <a:gd name="connsiteX4" fmla="*/ 411956 w 1983581"/>
                <a:gd name="connsiteY4" fmla="*/ 890587 h 1089289"/>
                <a:gd name="connsiteX5" fmla="*/ 497681 w 1983581"/>
                <a:gd name="connsiteY5" fmla="*/ 762000 h 1089289"/>
                <a:gd name="connsiteX6" fmla="*/ 588168 w 1983581"/>
                <a:gd name="connsiteY6" fmla="*/ 776287 h 1089289"/>
                <a:gd name="connsiteX7" fmla="*/ 721518 w 1983581"/>
                <a:gd name="connsiteY7" fmla="*/ 676275 h 1089289"/>
                <a:gd name="connsiteX8" fmla="*/ 826293 w 1983581"/>
                <a:gd name="connsiteY8" fmla="*/ 357187 h 1089289"/>
                <a:gd name="connsiteX9" fmla="*/ 907256 w 1983581"/>
                <a:gd name="connsiteY9" fmla="*/ 333375 h 1089289"/>
                <a:gd name="connsiteX10" fmla="*/ 1007268 w 1983581"/>
                <a:gd name="connsiteY10" fmla="*/ 195262 h 1089289"/>
                <a:gd name="connsiteX11" fmla="*/ 1054893 w 1983581"/>
                <a:gd name="connsiteY11" fmla="*/ 195262 h 1089289"/>
                <a:gd name="connsiteX12" fmla="*/ 1164431 w 1983581"/>
                <a:gd name="connsiteY12" fmla="*/ 0 h 1089289"/>
                <a:gd name="connsiteX13" fmla="*/ 1240631 w 1983581"/>
                <a:gd name="connsiteY13" fmla="*/ 123825 h 1089289"/>
                <a:gd name="connsiteX14" fmla="*/ 1321593 w 1983581"/>
                <a:gd name="connsiteY14" fmla="*/ 104775 h 1089289"/>
                <a:gd name="connsiteX15" fmla="*/ 1440656 w 1983581"/>
                <a:gd name="connsiteY15" fmla="*/ 357187 h 1089289"/>
                <a:gd name="connsiteX16" fmla="*/ 1597818 w 1983581"/>
                <a:gd name="connsiteY16" fmla="*/ 595312 h 1089289"/>
                <a:gd name="connsiteX17" fmla="*/ 1659731 w 1983581"/>
                <a:gd name="connsiteY17" fmla="*/ 657225 h 1089289"/>
                <a:gd name="connsiteX18" fmla="*/ 1826418 w 1983581"/>
                <a:gd name="connsiteY18" fmla="*/ 947737 h 1089289"/>
                <a:gd name="connsiteX19" fmla="*/ 1978818 w 1983581"/>
                <a:gd name="connsiteY19" fmla="*/ 990600 h 1089289"/>
                <a:gd name="connsiteX20" fmla="*/ 1983581 w 1983581"/>
                <a:gd name="connsiteY20" fmla="*/ 1071562 h 1089289"/>
                <a:gd name="connsiteX21" fmla="*/ 7143 w 1983581"/>
                <a:gd name="connsiteY21" fmla="*/ 1059657 h 1089289"/>
                <a:gd name="connsiteX0" fmla="*/ 7143 w 1983581"/>
                <a:gd name="connsiteY0" fmla="*/ 1059657 h 1089289"/>
                <a:gd name="connsiteX1" fmla="*/ 0 w 1983581"/>
                <a:gd name="connsiteY1" fmla="*/ 1040606 h 1089289"/>
                <a:gd name="connsiteX2" fmla="*/ 157163 w 1983581"/>
                <a:gd name="connsiteY2" fmla="*/ 983456 h 1089289"/>
                <a:gd name="connsiteX3" fmla="*/ 307181 w 1983581"/>
                <a:gd name="connsiteY3" fmla="*/ 966787 h 1089289"/>
                <a:gd name="connsiteX4" fmla="*/ 411956 w 1983581"/>
                <a:gd name="connsiteY4" fmla="*/ 890587 h 1089289"/>
                <a:gd name="connsiteX5" fmla="*/ 497681 w 1983581"/>
                <a:gd name="connsiteY5" fmla="*/ 762000 h 1089289"/>
                <a:gd name="connsiteX6" fmla="*/ 588168 w 1983581"/>
                <a:gd name="connsiteY6" fmla="*/ 776287 h 1089289"/>
                <a:gd name="connsiteX7" fmla="*/ 721518 w 1983581"/>
                <a:gd name="connsiteY7" fmla="*/ 676275 h 1089289"/>
                <a:gd name="connsiteX8" fmla="*/ 826293 w 1983581"/>
                <a:gd name="connsiteY8" fmla="*/ 357187 h 1089289"/>
                <a:gd name="connsiteX9" fmla="*/ 907256 w 1983581"/>
                <a:gd name="connsiteY9" fmla="*/ 333375 h 1089289"/>
                <a:gd name="connsiteX10" fmla="*/ 1007268 w 1983581"/>
                <a:gd name="connsiteY10" fmla="*/ 195262 h 1089289"/>
                <a:gd name="connsiteX11" fmla="*/ 1054893 w 1983581"/>
                <a:gd name="connsiteY11" fmla="*/ 195262 h 1089289"/>
                <a:gd name="connsiteX12" fmla="*/ 1164431 w 1983581"/>
                <a:gd name="connsiteY12" fmla="*/ 0 h 1089289"/>
                <a:gd name="connsiteX13" fmla="*/ 1240631 w 1983581"/>
                <a:gd name="connsiteY13" fmla="*/ 123825 h 1089289"/>
                <a:gd name="connsiteX14" fmla="*/ 1321593 w 1983581"/>
                <a:gd name="connsiteY14" fmla="*/ 104775 h 1089289"/>
                <a:gd name="connsiteX15" fmla="*/ 1440656 w 1983581"/>
                <a:gd name="connsiteY15" fmla="*/ 357187 h 1089289"/>
                <a:gd name="connsiteX16" fmla="*/ 1597818 w 1983581"/>
                <a:gd name="connsiteY16" fmla="*/ 595312 h 1089289"/>
                <a:gd name="connsiteX17" fmla="*/ 1659731 w 1983581"/>
                <a:gd name="connsiteY17" fmla="*/ 657225 h 1089289"/>
                <a:gd name="connsiteX18" fmla="*/ 1826418 w 1983581"/>
                <a:gd name="connsiteY18" fmla="*/ 947737 h 1089289"/>
                <a:gd name="connsiteX19" fmla="*/ 1978818 w 1983581"/>
                <a:gd name="connsiteY19" fmla="*/ 990600 h 1089289"/>
                <a:gd name="connsiteX20" fmla="*/ 1983581 w 1983581"/>
                <a:gd name="connsiteY20" fmla="*/ 1071562 h 1089289"/>
                <a:gd name="connsiteX21" fmla="*/ 7143 w 1983581"/>
                <a:gd name="connsiteY21" fmla="*/ 1059657 h 1089289"/>
                <a:gd name="connsiteX0" fmla="*/ 7143 w 1983581"/>
                <a:gd name="connsiteY0" fmla="*/ 1059657 h 1089289"/>
                <a:gd name="connsiteX1" fmla="*/ 0 w 1983581"/>
                <a:gd name="connsiteY1" fmla="*/ 1040606 h 1089289"/>
                <a:gd name="connsiteX2" fmla="*/ 157163 w 1983581"/>
                <a:gd name="connsiteY2" fmla="*/ 983456 h 1089289"/>
                <a:gd name="connsiteX3" fmla="*/ 311944 w 1983581"/>
                <a:gd name="connsiteY3" fmla="*/ 976312 h 1089289"/>
                <a:gd name="connsiteX4" fmla="*/ 411956 w 1983581"/>
                <a:gd name="connsiteY4" fmla="*/ 890587 h 1089289"/>
                <a:gd name="connsiteX5" fmla="*/ 497681 w 1983581"/>
                <a:gd name="connsiteY5" fmla="*/ 762000 h 1089289"/>
                <a:gd name="connsiteX6" fmla="*/ 588168 w 1983581"/>
                <a:gd name="connsiteY6" fmla="*/ 776287 h 1089289"/>
                <a:gd name="connsiteX7" fmla="*/ 721518 w 1983581"/>
                <a:gd name="connsiteY7" fmla="*/ 676275 h 1089289"/>
                <a:gd name="connsiteX8" fmla="*/ 826293 w 1983581"/>
                <a:gd name="connsiteY8" fmla="*/ 357187 h 1089289"/>
                <a:gd name="connsiteX9" fmla="*/ 907256 w 1983581"/>
                <a:gd name="connsiteY9" fmla="*/ 333375 h 1089289"/>
                <a:gd name="connsiteX10" fmla="*/ 1007268 w 1983581"/>
                <a:gd name="connsiteY10" fmla="*/ 195262 h 1089289"/>
                <a:gd name="connsiteX11" fmla="*/ 1054893 w 1983581"/>
                <a:gd name="connsiteY11" fmla="*/ 195262 h 1089289"/>
                <a:gd name="connsiteX12" fmla="*/ 1164431 w 1983581"/>
                <a:gd name="connsiteY12" fmla="*/ 0 h 1089289"/>
                <a:gd name="connsiteX13" fmla="*/ 1240631 w 1983581"/>
                <a:gd name="connsiteY13" fmla="*/ 123825 h 1089289"/>
                <a:gd name="connsiteX14" fmla="*/ 1321593 w 1983581"/>
                <a:gd name="connsiteY14" fmla="*/ 104775 h 1089289"/>
                <a:gd name="connsiteX15" fmla="*/ 1440656 w 1983581"/>
                <a:gd name="connsiteY15" fmla="*/ 357187 h 1089289"/>
                <a:gd name="connsiteX16" fmla="*/ 1597818 w 1983581"/>
                <a:gd name="connsiteY16" fmla="*/ 595312 h 1089289"/>
                <a:gd name="connsiteX17" fmla="*/ 1659731 w 1983581"/>
                <a:gd name="connsiteY17" fmla="*/ 657225 h 1089289"/>
                <a:gd name="connsiteX18" fmla="*/ 1826418 w 1983581"/>
                <a:gd name="connsiteY18" fmla="*/ 947737 h 1089289"/>
                <a:gd name="connsiteX19" fmla="*/ 1978818 w 1983581"/>
                <a:gd name="connsiteY19" fmla="*/ 990600 h 1089289"/>
                <a:gd name="connsiteX20" fmla="*/ 1983581 w 1983581"/>
                <a:gd name="connsiteY20" fmla="*/ 1071562 h 1089289"/>
                <a:gd name="connsiteX21" fmla="*/ 7143 w 1983581"/>
                <a:gd name="connsiteY21" fmla="*/ 1059657 h 1089289"/>
                <a:gd name="connsiteX0" fmla="*/ 7143 w 1983581"/>
                <a:gd name="connsiteY0" fmla="*/ 1059657 h 1089289"/>
                <a:gd name="connsiteX1" fmla="*/ 0 w 1983581"/>
                <a:gd name="connsiteY1" fmla="*/ 1040606 h 1089289"/>
                <a:gd name="connsiteX2" fmla="*/ 157163 w 1983581"/>
                <a:gd name="connsiteY2" fmla="*/ 983456 h 1089289"/>
                <a:gd name="connsiteX3" fmla="*/ 311944 w 1983581"/>
                <a:gd name="connsiteY3" fmla="*/ 976312 h 1089289"/>
                <a:gd name="connsiteX4" fmla="*/ 411956 w 1983581"/>
                <a:gd name="connsiteY4" fmla="*/ 890587 h 1089289"/>
                <a:gd name="connsiteX5" fmla="*/ 497681 w 1983581"/>
                <a:gd name="connsiteY5" fmla="*/ 762000 h 1089289"/>
                <a:gd name="connsiteX6" fmla="*/ 588168 w 1983581"/>
                <a:gd name="connsiteY6" fmla="*/ 776287 h 1089289"/>
                <a:gd name="connsiteX7" fmla="*/ 721518 w 1983581"/>
                <a:gd name="connsiteY7" fmla="*/ 676275 h 1089289"/>
                <a:gd name="connsiteX8" fmla="*/ 826293 w 1983581"/>
                <a:gd name="connsiteY8" fmla="*/ 357187 h 1089289"/>
                <a:gd name="connsiteX9" fmla="*/ 907256 w 1983581"/>
                <a:gd name="connsiteY9" fmla="*/ 333375 h 1089289"/>
                <a:gd name="connsiteX10" fmla="*/ 1007268 w 1983581"/>
                <a:gd name="connsiteY10" fmla="*/ 195262 h 1089289"/>
                <a:gd name="connsiteX11" fmla="*/ 1054893 w 1983581"/>
                <a:gd name="connsiteY11" fmla="*/ 195262 h 1089289"/>
                <a:gd name="connsiteX12" fmla="*/ 1164431 w 1983581"/>
                <a:gd name="connsiteY12" fmla="*/ 0 h 1089289"/>
                <a:gd name="connsiteX13" fmla="*/ 1240631 w 1983581"/>
                <a:gd name="connsiteY13" fmla="*/ 123825 h 1089289"/>
                <a:gd name="connsiteX14" fmla="*/ 1321593 w 1983581"/>
                <a:gd name="connsiteY14" fmla="*/ 104775 h 1089289"/>
                <a:gd name="connsiteX15" fmla="*/ 1440656 w 1983581"/>
                <a:gd name="connsiteY15" fmla="*/ 357187 h 1089289"/>
                <a:gd name="connsiteX16" fmla="*/ 1597818 w 1983581"/>
                <a:gd name="connsiteY16" fmla="*/ 595312 h 1089289"/>
                <a:gd name="connsiteX17" fmla="*/ 1659731 w 1983581"/>
                <a:gd name="connsiteY17" fmla="*/ 657225 h 1089289"/>
                <a:gd name="connsiteX18" fmla="*/ 1826418 w 1983581"/>
                <a:gd name="connsiteY18" fmla="*/ 947737 h 1089289"/>
                <a:gd name="connsiteX19" fmla="*/ 1978818 w 1983581"/>
                <a:gd name="connsiteY19" fmla="*/ 990600 h 1089289"/>
                <a:gd name="connsiteX20" fmla="*/ 1983581 w 1983581"/>
                <a:gd name="connsiteY20" fmla="*/ 1071562 h 1089289"/>
                <a:gd name="connsiteX21" fmla="*/ 7143 w 1983581"/>
                <a:gd name="connsiteY21" fmla="*/ 1059657 h 1089289"/>
                <a:gd name="connsiteX0" fmla="*/ 7143 w 1983581"/>
                <a:gd name="connsiteY0" fmla="*/ 1059657 h 1089289"/>
                <a:gd name="connsiteX1" fmla="*/ 0 w 1983581"/>
                <a:gd name="connsiteY1" fmla="*/ 1040606 h 1089289"/>
                <a:gd name="connsiteX2" fmla="*/ 157163 w 1983581"/>
                <a:gd name="connsiteY2" fmla="*/ 983456 h 1089289"/>
                <a:gd name="connsiteX3" fmla="*/ 311944 w 1983581"/>
                <a:gd name="connsiteY3" fmla="*/ 976312 h 1089289"/>
                <a:gd name="connsiteX4" fmla="*/ 411956 w 1983581"/>
                <a:gd name="connsiteY4" fmla="*/ 890587 h 1089289"/>
                <a:gd name="connsiteX5" fmla="*/ 497681 w 1983581"/>
                <a:gd name="connsiteY5" fmla="*/ 762000 h 1089289"/>
                <a:gd name="connsiteX6" fmla="*/ 588168 w 1983581"/>
                <a:gd name="connsiteY6" fmla="*/ 776287 h 1089289"/>
                <a:gd name="connsiteX7" fmla="*/ 721518 w 1983581"/>
                <a:gd name="connsiteY7" fmla="*/ 676275 h 1089289"/>
                <a:gd name="connsiteX8" fmla="*/ 826293 w 1983581"/>
                <a:gd name="connsiteY8" fmla="*/ 357187 h 1089289"/>
                <a:gd name="connsiteX9" fmla="*/ 907256 w 1983581"/>
                <a:gd name="connsiteY9" fmla="*/ 333375 h 1089289"/>
                <a:gd name="connsiteX10" fmla="*/ 1007268 w 1983581"/>
                <a:gd name="connsiteY10" fmla="*/ 195262 h 1089289"/>
                <a:gd name="connsiteX11" fmla="*/ 1054893 w 1983581"/>
                <a:gd name="connsiteY11" fmla="*/ 195262 h 1089289"/>
                <a:gd name="connsiteX12" fmla="*/ 1164431 w 1983581"/>
                <a:gd name="connsiteY12" fmla="*/ 0 h 1089289"/>
                <a:gd name="connsiteX13" fmla="*/ 1240631 w 1983581"/>
                <a:gd name="connsiteY13" fmla="*/ 123825 h 1089289"/>
                <a:gd name="connsiteX14" fmla="*/ 1321593 w 1983581"/>
                <a:gd name="connsiteY14" fmla="*/ 104775 h 1089289"/>
                <a:gd name="connsiteX15" fmla="*/ 1440656 w 1983581"/>
                <a:gd name="connsiteY15" fmla="*/ 357187 h 1089289"/>
                <a:gd name="connsiteX16" fmla="*/ 1597818 w 1983581"/>
                <a:gd name="connsiteY16" fmla="*/ 595312 h 1089289"/>
                <a:gd name="connsiteX17" fmla="*/ 1659731 w 1983581"/>
                <a:gd name="connsiteY17" fmla="*/ 657225 h 1089289"/>
                <a:gd name="connsiteX18" fmla="*/ 1826418 w 1983581"/>
                <a:gd name="connsiteY18" fmla="*/ 947737 h 1089289"/>
                <a:gd name="connsiteX19" fmla="*/ 1978818 w 1983581"/>
                <a:gd name="connsiteY19" fmla="*/ 990600 h 1089289"/>
                <a:gd name="connsiteX20" fmla="*/ 1983581 w 1983581"/>
                <a:gd name="connsiteY20" fmla="*/ 1071562 h 1089289"/>
                <a:gd name="connsiteX21" fmla="*/ 7143 w 1983581"/>
                <a:gd name="connsiteY21" fmla="*/ 1059657 h 1089289"/>
                <a:gd name="connsiteX0" fmla="*/ 7143 w 1983581"/>
                <a:gd name="connsiteY0" fmla="*/ 1059657 h 1089289"/>
                <a:gd name="connsiteX1" fmla="*/ 0 w 1983581"/>
                <a:gd name="connsiteY1" fmla="*/ 1040606 h 1089289"/>
                <a:gd name="connsiteX2" fmla="*/ 157163 w 1983581"/>
                <a:gd name="connsiteY2" fmla="*/ 983456 h 1089289"/>
                <a:gd name="connsiteX3" fmla="*/ 311944 w 1983581"/>
                <a:gd name="connsiteY3" fmla="*/ 976312 h 1089289"/>
                <a:gd name="connsiteX4" fmla="*/ 411956 w 1983581"/>
                <a:gd name="connsiteY4" fmla="*/ 890587 h 1089289"/>
                <a:gd name="connsiteX5" fmla="*/ 497681 w 1983581"/>
                <a:gd name="connsiteY5" fmla="*/ 762000 h 1089289"/>
                <a:gd name="connsiteX6" fmla="*/ 588168 w 1983581"/>
                <a:gd name="connsiteY6" fmla="*/ 776287 h 1089289"/>
                <a:gd name="connsiteX7" fmla="*/ 721518 w 1983581"/>
                <a:gd name="connsiteY7" fmla="*/ 676275 h 1089289"/>
                <a:gd name="connsiteX8" fmla="*/ 826293 w 1983581"/>
                <a:gd name="connsiteY8" fmla="*/ 357187 h 1089289"/>
                <a:gd name="connsiteX9" fmla="*/ 907256 w 1983581"/>
                <a:gd name="connsiteY9" fmla="*/ 333375 h 1089289"/>
                <a:gd name="connsiteX10" fmla="*/ 1007268 w 1983581"/>
                <a:gd name="connsiteY10" fmla="*/ 195262 h 1089289"/>
                <a:gd name="connsiteX11" fmla="*/ 1054893 w 1983581"/>
                <a:gd name="connsiteY11" fmla="*/ 195262 h 1089289"/>
                <a:gd name="connsiteX12" fmla="*/ 1164431 w 1983581"/>
                <a:gd name="connsiteY12" fmla="*/ 0 h 1089289"/>
                <a:gd name="connsiteX13" fmla="*/ 1240631 w 1983581"/>
                <a:gd name="connsiteY13" fmla="*/ 123825 h 1089289"/>
                <a:gd name="connsiteX14" fmla="*/ 1321593 w 1983581"/>
                <a:gd name="connsiteY14" fmla="*/ 104775 h 1089289"/>
                <a:gd name="connsiteX15" fmla="*/ 1440656 w 1983581"/>
                <a:gd name="connsiteY15" fmla="*/ 357187 h 1089289"/>
                <a:gd name="connsiteX16" fmla="*/ 1597818 w 1983581"/>
                <a:gd name="connsiteY16" fmla="*/ 595312 h 1089289"/>
                <a:gd name="connsiteX17" fmla="*/ 1659731 w 1983581"/>
                <a:gd name="connsiteY17" fmla="*/ 657225 h 1089289"/>
                <a:gd name="connsiteX18" fmla="*/ 1826418 w 1983581"/>
                <a:gd name="connsiteY18" fmla="*/ 947737 h 1089289"/>
                <a:gd name="connsiteX19" fmla="*/ 1978818 w 1983581"/>
                <a:gd name="connsiteY19" fmla="*/ 990600 h 1089289"/>
                <a:gd name="connsiteX20" fmla="*/ 1983581 w 1983581"/>
                <a:gd name="connsiteY20" fmla="*/ 1071562 h 1089289"/>
                <a:gd name="connsiteX21" fmla="*/ 7143 w 1983581"/>
                <a:gd name="connsiteY21" fmla="*/ 1059657 h 1089289"/>
                <a:gd name="connsiteX0" fmla="*/ 7143 w 1983581"/>
                <a:gd name="connsiteY0" fmla="*/ 1059657 h 1089289"/>
                <a:gd name="connsiteX1" fmla="*/ 0 w 1983581"/>
                <a:gd name="connsiteY1" fmla="*/ 1040606 h 1089289"/>
                <a:gd name="connsiteX2" fmla="*/ 157163 w 1983581"/>
                <a:gd name="connsiteY2" fmla="*/ 983456 h 1089289"/>
                <a:gd name="connsiteX3" fmla="*/ 311944 w 1983581"/>
                <a:gd name="connsiteY3" fmla="*/ 976312 h 1089289"/>
                <a:gd name="connsiteX4" fmla="*/ 411956 w 1983581"/>
                <a:gd name="connsiteY4" fmla="*/ 890587 h 1089289"/>
                <a:gd name="connsiteX5" fmla="*/ 497681 w 1983581"/>
                <a:gd name="connsiteY5" fmla="*/ 762000 h 1089289"/>
                <a:gd name="connsiteX6" fmla="*/ 588168 w 1983581"/>
                <a:gd name="connsiteY6" fmla="*/ 776287 h 1089289"/>
                <a:gd name="connsiteX7" fmla="*/ 721518 w 1983581"/>
                <a:gd name="connsiteY7" fmla="*/ 676275 h 1089289"/>
                <a:gd name="connsiteX8" fmla="*/ 826293 w 1983581"/>
                <a:gd name="connsiteY8" fmla="*/ 357187 h 1089289"/>
                <a:gd name="connsiteX9" fmla="*/ 907256 w 1983581"/>
                <a:gd name="connsiteY9" fmla="*/ 333375 h 1089289"/>
                <a:gd name="connsiteX10" fmla="*/ 1007268 w 1983581"/>
                <a:gd name="connsiteY10" fmla="*/ 195262 h 1089289"/>
                <a:gd name="connsiteX11" fmla="*/ 1054893 w 1983581"/>
                <a:gd name="connsiteY11" fmla="*/ 195262 h 1089289"/>
                <a:gd name="connsiteX12" fmla="*/ 1164431 w 1983581"/>
                <a:gd name="connsiteY12" fmla="*/ 0 h 1089289"/>
                <a:gd name="connsiteX13" fmla="*/ 1240631 w 1983581"/>
                <a:gd name="connsiteY13" fmla="*/ 123825 h 1089289"/>
                <a:gd name="connsiteX14" fmla="*/ 1321593 w 1983581"/>
                <a:gd name="connsiteY14" fmla="*/ 104775 h 1089289"/>
                <a:gd name="connsiteX15" fmla="*/ 1440656 w 1983581"/>
                <a:gd name="connsiteY15" fmla="*/ 357187 h 1089289"/>
                <a:gd name="connsiteX16" fmla="*/ 1597818 w 1983581"/>
                <a:gd name="connsiteY16" fmla="*/ 595312 h 1089289"/>
                <a:gd name="connsiteX17" fmla="*/ 1659731 w 1983581"/>
                <a:gd name="connsiteY17" fmla="*/ 657225 h 1089289"/>
                <a:gd name="connsiteX18" fmla="*/ 1826418 w 1983581"/>
                <a:gd name="connsiteY18" fmla="*/ 947737 h 1089289"/>
                <a:gd name="connsiteX19" fmla="*/ 1978818 w 1983581"/>
                <a:gd name="connsiteY19" fmla="*/ 990600 h 1089289"/>
                <a:gd name="connsiteX20" fmla="*/ 1983581 w 1983581"/>
                <a:gd name="connsiteY20" fmla="*/ 1071562 h 1089289"/>
                <a:gd name="connsiteX21" fmla="*/ 7143 w 1983581"/>
                <a:gd name="connsiteY21" fmla="*/ 1059657 h 1089289"/>
                <a:gd name="connsiteX0" fmla="*/ 7143 w 1983581"/>
                <a:gd name="connsiteY0" fmla="*/ 1059657 h 1089289"/>
                <a:gd name="connsiteX1" fmla="*/ 0 w 1983581"/>
                <a:gd name="connsiteY1" fmla="*/ 1040606 h 1089289"/>
                <a:gd name="connsiteX2" fmla="*/ 157163 w 1983581"/>
                <a:gd name="connsiteY2" fmla="*/ 983456 h 1089289"/>
                <a:gd name="connsiteX3" fmla="*/ 311944 w 1983581"/>
                <a:gd name="connsiteY3" fmla="*/ 976312 h 1089289"/>
                <a:gd name="connsiteX4" fmla="*/ 411956 w 1983581"/>
                <a:gd name="connsiteY4" fmla="*/ 890587 h 1089289"/>
                <a:gd name="connsiteX5" fmla="*/ 497681 w 1983581"/>
                <a:gd name="connsiteY5" fmla="*/ 762000 h 1089289"/>
                <a:gd name="connsiteX6" fmla="*/ 588168 w 1983581"/>
                <a:gd name="connsiteY6" fmla="*/ 776287 h 1089289"/>
                <a:gd name="connsiteX7" fmla="*/ 721518 w 1983581"/>
                <a:gd name="connsiteY7" fmla="*/ 676275 h 1089289"/>
                <a:gd name="connsiteX8" fmla="*/ 826293 w 1983581"/>
                <a:gd name="connsiteY8" fmla="*/ 357187 h 1089289"/>
                <a:gd name="connsiteX9" fmla="*/ 907256 w 1983581"/>
                <a:gd name="connsiteY9" fmla="*/ 333375 h 1089289"/>
                <a:gd name="connsiteX10" fmla="*/ 1007268 w 1983581"/>
                <a:gd name="connsiteY10" fmla="*/ 195262 h 1089289"/>
                <a:gd name="connsiteX11" fmla="*/ 1054893 w 1983581"/>
                <a:gd name="connsiteY11" fmla="*/ 195262 h 1089289"/>
                <a:gd name="connsiteX12" fmla="*/ 1164431 w 1983581"/>
                <a:gd name="connsiteY12" fmla="*/ 0 h 1089289"/>
                <a:gd name="connsiteX13" fmla="*/ 1240631 w 1983581"/>
                <a:gd name="connsiteY13" fmla="*/ 123825 h 1089289"/>
                <a:gd name="connsiteX14" fmla="*/ 1321593 w 1983581"/>
                <a:gd name="connsiteY14" fmla="*/ 104775 h 1089289"/>
                <a:gd name="connsiteX15" fmla="*/ 1440656 w 1983581"/>
                <a:gd name="connsiteY15" fmla="*/ 357187 h 1089289"/>
                <a:gd name="connsiteX16" fmla="*/ 1597818 w 1983581"/>
                <a:gd name="connsiteY16" fmla="*/ 595312 h 1089289"/>
                <a:gd name="connsiteX17" fmla="*/ 1659731 w 1983581"/>
                <a:gd name="connsiteY17" fmla="*/ 657225 h 1089289"/>
                <a:gd name="connsiteX18" fmla="*/ 1826418 w 1983581"/>
                <a:gd name="connsiteY18" fmla="*/ 947737 h 1089289"/>
                <a:gd name="connsiteX19" fmla="*/ 1978818 w 1983581"/>
                <a:gd name="connsiteY19" fmla="*/ 990600 h 1089289"/>
                <a:gd name="connsiteX20" fmla="*/ 1983581 w 1983581"/>
                <a:gd name="connsiteY20" fmla="*/ 1071562 h 1089289"/>
                <a:gd name="connsiteX21" fmla="*/ 7143 w 1983581"/>
                <a:gd name="connsiteY21" fmla="*/ 1059657 h 1089289"/>
                <a:gd name="connsiteX0" fmla="*/ 7143 w 1983581"/>
                <a:gd name="connsiteY0" fmla="*/ 1059657 h 1089289"/>
                <a:gd name="connsiteX1" fmla="*/ 0 w 1983581"/>
                <a:gd name="connsiteY1" fmla="*/ 1040606 h 1089289"/>
                <a:gd name="connsiteX2" fmla="*/ 157163 w 1983581"/>
                <a:gd name="connsiteY2" fmla="*/ 983456 h 1089289"/>
                <a:gd name="connsiteX3" fmla="*/ 311944 w 1983581"/>
                <a:gd name="connsiteY3" fmla="*/ 976312 h 1089289"/>
                <a:gd name="connsiteX4" fmla="*/ 411956 w 1983581"/>
                <a:gd name="connsiteY4" fmla="*/ 890587 h 1089289"/>
                <a:gd name="connsiteX5" fmla="*/ 497681 w 1983581"/>
                <a:gd name="connsiteY5" fmla="*/ 762000 h 1089289"/>
                <a:gd name="connsiteX6" fmla="*/ 588168 w 1983581"/>
                <a:gd name="connsiteY6" fmla="*/ 776287 h 1089289"/>
                <a:gd name="connsiteX7" fmla="*/ 721518 w 1983581"/>
                <a:gd name="connsiteY7" fmla="*/ 676275 h 1089289"/>
                <a:gd name="connsiteX8" fmla="*/ 826293 w 1983581"/>
                <a:gd name="connsiteY8" fmla="*/ 357187 h 1089289"/>
                <a:gd name="connsiteX9" fmla="*/ 907256 w 1983581"/>
                <a:gd name="connsiteY9" fmla="*/ 333375 h 1089289"/>
                <a:gd name="connsiteX10" fmla="*/ 1007268 w 1983581"/>
                <a:gd name="connsiteY10" fmla="*/ 195262 h 1089289"/>
                <a:gd name="connsiteX11" fmla="*/ 1054893 w 1983581"/>
                <a:gd name="connsiteY11" fmla="*/ 195262 h 1089289"/>
                <a:gd name="connsiteX12" fmla="*/ 1164431 w 1983581"/>
                <a:gd name="connsiteY12" fmla="*/ 0 h 1089289"/>
                <a:gd name="connsiteX13" fmla="*/ 1240631 w 1983581"/>
                <a:gd name="connsiteY13" fmla="*/ 123825 h 1089289"/>
                <a:gd name="connsiteX14" fmla="*/ 1321593 w 1983581"/>
                <a:gd name="connsiteY14" fmla="*/ 104775 h 1089289"/>
                <a:gd name="connsiteX15" fmla="*/ 1440656 w 1983581"/>
                <a:gd name="connsiteY15" fmla="*/ 357187 h 1089289"/>
                <a:gd name="connsiteX16" fmla="*/ 1597818 w 1983581"/>
                <a:gd name="connsiteY16" fmla="*/ 595312 h 1089289"/>
                <a:gd name="connsiteX17" fmla="*/ 1659731 w 1983581"/>
                <a:gd name="connsiteY17" fmla="*/ 657225 h 1089289"/>
                <a:gd name="connsiteX18" fmla="*/ 1826418 w 1983581"/>
                <a:gd name="connsiteY18" fmla="*/ 947737 h 1089289"/>
                <a:gd name="connsiteX19" fmla="*/ 1978818 w 1983581"/>
                <a:gd name="connsiteY19" fmla="*/ 990600 h 1089289"/>
                <a:gd name="connsiteX20" fmla="*/ 1983581 w 1983581"/>
                <a:gd name="connsiteY20" fmla="*/ 1071562 h 1089289"/>
                <a:gd name="connsiteX21" fmla="*/ 7143 w 1983581"/>
                <a:gd name="connsiteY21" fmla="*/ 1059657 h 1089289"/>
                <a:gd name="connsiteX0" fmla="*/ 7143 w 1983581"/>
                <a:gd name="connsiteY0" fmla="*/ 1059657 h 1089289"/>
                <a:gd name="connsiteX1" fmla="*/ 0 w 1983581"/>
                <a:gd name="connsiteY1" fmla="*/ 1040606 h 1089289"/>
                <a:gd name="connsiteX2" fmla="*/ 157163 w 1983581"/>
                <a:gd name="connsiteY2" fmla="*/ 983456 h 1089289"/>
                <a:gd name="connsiteX3" fmla="*/ 311944 w 1983581"/>
                <a:gd name="connsiteY3" fmla="*/ 976312 h 1089289"/>
                <a:gd name="connsiteX4" fmla="*/ 411956 w 1983581"/>
                <a:gd name="connsiteY4" fmla="*/ 890587 h 1089289"/>
                <a:gd name="connsiteX5" fmla="*/ 497681 w 1983581"/>
                <a:gd name="connsiteY5" fmla="*/ 762000 h 1089289"/>
                <a:gd name="connsiteX6" fmla="*/ 588168 w 1983581"/>
                <a:gd name="connsiteY6" fmla="*/ 776287 h 1089289"/>
                <a:gd name="connsiteX7" fmla="*/ 721518 w 1983581"/>
                <a:gd name="connsiteY7" fmla="*/ 676275 h 1089289"/>
                <a:gd name="connsiteX8" fmla="*/ 826293 w 1983581"/>
                <a:gd name="connsiteY8" fmla="*/ 357187 h 1089289"/>
                <a:gd name="connsiteX9" fmla="*/ 907256 w 1983581"/>
                <a:gd name="connsiteY9" fmla="*/ 333375 h 1089289"/>
                <a:gd name="connsiteX10" fmla="*/ 1007268 w 1983581"/>
                <a:gd name="connsiteY10" fmla="*/ 195262 h 1089289"/>
                <a:gd name="connsiteX11" fmla="*/ 1054893 w 1983581"/>
                <a:gd name="connsiteY11" fmla="*/ 195262 h 1089289"/>
                <a:gd name="connsiteX12" fmla="*/ 1164431 w 1983581"/>
                <a:gd name="connsiteY12" fmla="*/ 0 h 1089289"/>
                <a:gd name="connsiteX13" fmla="*/ 1240631 w 1983581"/>
                <a:gd name="connsiteY13" fmla="*/ 123825 h 1089289"/>
                <a:gd name="connsiteX14" fmla="*/ 1321593 w 1983581"/>
                <a:gd name="connsiteY14" fmla="*/ 104775 h 1089289"/>
                <a:gd name="connsiteX15" fmla="*/ 1440656 w 1983581"/>
                <a:gd name="connsiteY15" fmla="*/ 357187 h 1089289"/>
                <a:gd name="connsiteX16" fmla="*/ 1597818 w 1983581"/>
                <a:gd name="connsiteY16" fmla="*/ 595312 h 1089289"/>
                <a:gd name="connsiteX17" fmla="*/ 1659731 w 1983581"/>
                <a:gd name="connsiteY17" fmla="*/ 657225 h 1089289"/>
                <a:gd name="connsiteX18" fmla="*/ 1826418 w 1983581"/>
                <a:gd name="connsiteY18" fmla="*/ 947737 h 1089289"/>
                <a:gd name="connsiteX19" fmla="*/ 1978818 w 1983581"/>
                <a:gd name="connsiteY19" fmla="*/ 990600 h 1089289"/>
                <a:gd name="connsiteX20" fmla="*/ 1983581 w 1983581"/>
                <a:gd name="connsiteY20" fmla="*/ 1071562 h 1089289"/>
                <a:gd name="connsiteX21" fmla="*/ 7143 w 1983581"/>
                <a:gd name="connsiteY21" fmla="*/ 1059657 h 1089289"/>
                <a:gd name="connsiteX0" fmla="*/ 7143 w 1983581"/>
                <a:gd name="connsiteY0" fmla="*/ 1059657 h 1089289"/>
                <a:gd name="connsiteX1" fmla="*/ 0 w 1983581"/>
                <a:gd name="connsiteY1" fmla="*/ 1040606 h 1089289"/>
                <a:gd name="connsiteX2" fmla="*/ 157163 w 1983581"/>
                <a:gd name="connsiteY2" fmla="*/ 983456 h 1089289"/>
                <a:gd name="connsiteX3" fmla="*/ 311944 w 1983581"/>
                <a:gd name="connsiteY3" fmla="*/ 976312 h 1089289"/>
                <a:gd name="connsiteX4" fmla="*/ 411956 w 1983581"/>
                <a:gd name="connsiteY4" fmla="*/ 890587 h 1089289"/>
                <a:gd name="connsiteX5" fmla="*/ 497681 w 1983581"/>
                <a:gd name="connsiteY5" fmla="*/ 762000 h 1089289"/>
                <a:gd name="connsiteX6" fmla="*/ 588168 w 1983581"/>
                <a:gd name="connsiteY6" fmla="*/ 776287 h 1089289"/>
                <a:gd name="connsiteX7" fmla="*/ 721518 w 1983581"/>
                <a:gd name="connsiteY7" fmla="*/ 676275 h 1089289"/>
                <a:gd name="connsiteX8" fmla="*/ 826293 w 1983581"/>
                <a:gd name="connsiteY8" fmla="*/ 357187 h 1089289"/>
                <a:gd name="connsiteX9" fmla="*/ 907256 w 1983581"/>
                <a:gd name="connsiteY9" fmla="*/ 333375 h 1089289"/>
                <a:gd name="connsiteX10" fmla="*/ 1007268 w 1983581"/>
                <a:gd name="connsiteY10" fmla="*/ 195262 h 1089289"/>
                <a:gd name="connsiteX11" fmla="*/ 1054893 w 1983581"/>
                <a:gd name="connsiteY11" fmla="*/ 195262 h 1089289"/>
                <a:gd name="connsiteX12" fmla="*/ 1164431 w 1983581"/>
                <a:gd name="connsiteY12" fmla="*/ 0 h 1089289"/>
                <a:gd name="connsiteX13" fmla="*/ 1240631 w 1983581"/>
                <a:gd name="connsiteY13" fmla="*/ 123825 h 1089289"/>
                <a:gd name="connsiteX14" fmla="*/ 1321593 w 1983581"/>
                <a:gd name="connsiteY14" fmla="*/ 104775 h 1089289"/>
                <a:gd name="connsiteX15" fmla="*/ 1440656 w 1983581"/>
                <a:gd name="connsiteY15" fmla="*/ 357187 h 1089289"/>
                <a:gd name="connsiteX16" fmla="*/ 1597818 w 1983581"/>
                <a:gd name="connsiteY16" fmla="*/ 595312 h 1089289"/>
                <a:gd name="connsiteX17" fmla="*/ 1659731 w 1983581"/>
                <a:gd name="connsiteY17" fmla="*/ 657225 h 1089289"/>
                <a:gd name="connsiteX18" fmla="*/ 1826418 w 1983581"/>
                <a:gd name="connsiteY18" fmla="*/ 947737 h 1089289"/>
                <a:gd name="connsiteX19" fmla="*/ 1978818 w 1983581"/>
                <a:gd name="connsiteY19" fmla="*/ 990600 h 1089289"/>
                <a:gd name="connsiteX20" fmla="*/ 1983581 w 1983581"/>
                <a:gd name="connsiteY20" fmla="*/ 1071562 h 1089289"/>
                <a:gd name="connsiteX21" fmla="*/ 7143 w 1983581"/>
                <a:gd name="connsiteY21" fmla="*/ 1059657 h 1089289"/>
                <a:gd name="connsiteX0" fmla="*/ 7143 w 1983581"/>
                <a:gd name="connsiteY0" fmla="*/ 1059657 h 1089289"/>
                <a:gd name="connsiteX1" fmla="*/ 0 w 1983581"/>
                <a:gd name="connsiteY1" fmla="*/ 1040606 h 1089289"/>
                <a:gd name="connsiteX2" fmla="*/ 157163 w 1983581"/>
                <a:gd name="connsiteY2" fmla="*/ 983456 h 1089289"/>
                <a:gd name="connsiteX3" fmla="*/ 311944 w 1983581"/>
                <a:gd name="connsiteY3" fmla="*/ 976312 h 1089289"/>
                <a:gd name="connsiteX4" fmla="*/ 411956 w 1983581"/>
                <a:gd name="connsiteY4" fmla="*/ 890587 h 1089289"/>
                <a:gd name="connsiteX5" fmla="*/ 497681 w 1983581"/>
                <a:gd name="connsiteY5" fmla="*/ 762000 h 1089289"/>
                <a:gd name="connsiteX6" fmla="*/ 588168 w 1983581"/>
                <a:gd name="connsiteY6" fmla="*/ 776287 h 1089289"/>
                <a:gd name="connsiteX7" fmla="*/ 721518 w 1983581"/>
                <a:gd name="connsiteY7" fmla="*/ 676275 h 1089289"/>
                <a:gd name="connsiteX8" fmla="*/ 826293 w 1983581"/>
                <a:gd name="connsiteY8" fmla="*/ 357187 h 1089289"/>
                <a:gd name="connsiteX9" fmla="*/ 907256 w 1983581"/>
                <a:gd name="connsiteY9" fmla="*/ 333375 h 1089289"/>
                <a:gd name="connsiteX10" fmla="*/ 1007268 w 1983581"/>
                <a:gd name="connsiteY10" fmla="*/ 195262 h 1089289"/>
                <a:gd name="connsiteX11" fmla="*/ 1054893 w 1983581"/>
                <a:gd name="connsiteY11" fmla="*/ 195262 h 1089289"/>
                <a:gd name="connsiteX12" fmla="*/ 1164431 w 1983581"/>
                <a:gd name="connsiteY12" fmla="*/ 0 h 1089289"/>
                <a:gd name="connsiteX13" fmla="*/ 1240631 w 1983581"/>
                <a:gd name="connsiteY13" fmla="*/ 123825 h 1089289"/>
                <a:gd name="connsiteX14" fmla="*/ 1321593 w 1983581"/>
                <a:gd name="connsiteY14" fmla="*/ 104775 h 1089289"/>
                <a:gd name="connsiteX15" fmla="*/ 1440656 w 1983581"/>
                <a:gd name="connsiteY15" fmla="*/ 357187 h 1089289"/>
                <a:gd name="connsiteX16" fmla="*/ 1597818 w 1983581"/>
                <a:gd name="connsiteY16" fmla="*/ 595312 h 1089289"/>
                <a:gd name="connsiteX17" fmla="*/ 1659731 w 1983581"/>
                <a:gd name="connsiteY17" fmla="*/ 657225 h 1089289"/>
                <a:gd name="connsiteX18" fmla="*/ 1826418 w 1983581"/>
                <a:gd name="connsiteY18" fmla="*/ 947737 h 1089289"/>
                <a:gd name="connsiteX19" fmla="*/ 1978818 w 1983581"/>
                <a:gd name="connsiteY19" fmla="*/ 990600 h 1089289"/>
                <a:gd name="connsiteX20" fmla="*/ 1983581 w 1983581"/>
                <a:gd name="connsiteY20" fmla="*/ 1071562 h 1089289"/>
                <a:gd name="connsiteX21" fmla="*/ 7143 w 1983581"/>
                <a:gd name="connsiteY21" fmla="*/ 1059657 h 1089289"/>
                <a:gd name="connsiteX0" fmla="*/ 7143 w 1983581"/>
                <a:gd name="connsiteY0" fmla="*/ 1059657 h 1089289"/>
                <a:gd name="connsiteX1" fmla="*/ 0 w 1983581"/>
                <a:gd name="connsiteY1" fmla="*/ 1040606 h 1089289"/>
                <a:gd name="connsiteX2" fmla="*/ 157163 w 1983581"/>
                <a:gd name="connsiteY2" fmla="*/ 983456 h 1089289"/>
                <a:gd name="connsiteX3" fmla="*/ 311944 w 1983581"/>
                <a:gd name="connsiteY3" fmla="*/ 976312 h 1089289"/>
                <a:gd name="connsiteX4" fmla="*/ 411956 w 1983581"/>
                <a:gd name="connsiteY4" fmla="*/ 890587 h 1089289"/>
                <a:gd name="connsiteX5" fmla="*/ 497681 w 1983581"/>
                <a:gd name="connsiteY5" fmla="*/ 762000 h 1089289"/>
                <a:gd name="connsiteX6" fmla="*/ 588168 w 1983581"/>
                <a:gd name="connsiteY6" fmla="*/ 776287 h 1089289"/>
                <a:gd name="connsiteX7" fmla="*/ 721518 w 1983581"/>
                <a:gd name="connsiteY7" fmla="*/ 676275 h 1089289"/>
                <a:gd name="connsiteX8" fmla="*/ 826293 w 1983581"/>
                <a:gd name="connsiteY8" fmla="*/ 357187 h 1089289"/>
                <a:gd name="connsiteX9" fmla="*/ 907256 w 1983581"/>
                <a:gd name="connsiteY9" fmla="*/ 333375 h 1089289"/>
                <a:gd name="connsiteX10" fmla="*/ 1007268 w 1983581"/>
                <a:gd name="connsiteY10" fmla="*/ 195262 h 1089289"/>
                <a:gd name="connsiteX11" fmla="*/ 1054893 w 1983581"/>
                <a:gd name="connsiteY11" fmla="*/ 195262 h 1089289"/>
                <a:gd name="connsiteX12" fmla="*/ 1164431 w 1983581"/>
                <a:gd name="connsiteY12" fmla="*/ 0 h 1089289"/>
                <a:gd name="connsiteX13" fmla="*/ 1240631 w 1983581"/>
                <a:gd name="connsiteY13" fmla="*/ 123825 h 1089289"/>
                <a:gd name="connsiteX14" fmla="*/ 1321593 w 1983581"/>
                <a:gd name="connsiteY14" fmla="*/ 104775 h 1089289"/>
                <a:gd name="connsiteX15" fmla="*/ 1440656 w 1983581"/>
                <a:gd name="connsiteY15" fmla="*/ 357187 h 1089289"/>
                <a:gd name="connsiteX16" fmla="*/ 1597818 w 1983581"/>
                <a:gd name="connsiteY16" fmla="*/ 595312 h 1089289"/>
                <a:gd name="connsiteX17" fmla="*/ 1659731 w 1983581"/>
                <a:gd name="connsiteY17" fmla="*/ 657225 h 1089289"/>
                <a:gd name="connsiteX18" fmla="*/ 1826418 w 1983581"/>
                <a:gd name="connsiteY18" fmla="*/ 947737 h 1089289"/>
                <a:gd name="connsiteX19" fmla="*/ 1978818 w 1983581"/>
                <a:gd name="connsiteY19" fmla="*/ 990600 h 1089289"/>
                <a:gd name="connsiteX20" fmla="*/ 1983581 w 1983581"/>
                <a:gd name="connsiteY20" fmla="*/ 1071562 h 1089289"/>
                <a:gd name="connsiteX21" fmla="*/ 7143 w 1983581"/>
                <a:gd name="connsiteY21" fmla="*/ 1059657 h 1089289"/>
                <a:gd name="connsiteX0" fmla="*/ 7143 w 1983581"/>
                <a:gd name="connsiteY0" fmla="*/ 1059657 h 1089289"/>
                <a:gd name="connsiteX1" fmla="*/ 0 w 1983581"/>
                <a:gd name="connsiteY1" fmla="*/ 1040606 h 1089289"/>
                <a:gd name="connsiteX2" fmla="*/ 157163 w 1983581"/>
                <a:gd name="connsiteY2" fmla="*/ 983456 h 1089289"/>
                <a:gd name="connsiteX3" fmla="*/ 311944 w 1983581"/>
                <a:gd name="connsiteY3" fmla="*/ 976312 h 1089289"/>
                <a:gd name="connsiteX4" fmla="*/ 411956 w 1983581"/>
                <a:gd name="connsiteY4" fmla="*/ 890587 h 1089289"/>
                <a:gd name="connsiteX5" fmla="*/ 497681 w 1983581"/>
                <a:gd name="connsiteY5" fmla="*/ 762000 h 1089289"/>
                <a:gd name="connsiteX6" fmla="*/ 588168 w 1983581"/>
                <a:gd name="connsiteY6" fmla="*/ 776287 h 1089289"/>
                <a:gd name="connsiteX7" fmla="*/ 721518 w 1983581"/>
                <a:gd name="connsiteY7" fmla="*/ 676275 h 1089289"/>
                <a:gd name="connsiteX8" fmla="*/ 826293 w 1983581"/>
                <a:gd name="connsiteY8" fmla="*/ 357187 h 1089289"/>
                <a:gd name="connsiteX9" fmla="*/ 907256 w 1983581"/>
                <a:gd name="connsiteY9" fmla="*/ 333375 h 1089289"/>
                <a:gd name="connsiteX10" fmla="*/ 1007268 w 1983581"/>
                <a:gd name="connsiteY10" fmla="*/ 195262 h 1089289"/>
                <a:gd name="connsiteX11" fmla="*/ 1054893 w 1983581"/>
                <a:gd name="connsiteY11" fmla="*/ 195262 h 1089289"/>
                <a:gd name="connsiteX12" fmla="*/ 1164431 w 1983581"/>
                <a:gd name="connsiteY12" fmla="*/ 0 h 1089289"/>
                <a:gd name="connsiteX13" fmla="*/ 1240631 w 1983581"/>
                <a:gd name="connsiteY13" fmla="*/ 123825 h 1089289"/>
                <a:gd name="connsiteX14" fmla="*/ 1321593 w 1983581"/>
                <a:gd name="connsiteY14" fmla="*/ 104775 h 1089289"/>
                <a:gd name="connsiteX15" fmla="*/ 1440656 w 1983581"/>
                <a:gd name="connsiteY15" fmla="*/ 357187 h 1089289"/>
                <a:gd name="connsiteX16" fmla="*/ 1597818 w 1983581"/>
                <a:gd name="connsiteY16" fmla="*/ 595312 h 1089289"/>
                <a:gd name="connsiteX17" fmla="*/ 1659731 w 1983581"/>
                <a:gd name="connsiteY17" fmla="*/ 657225 h 1089289"/>
                <a:gd name="connsiteX18" fmla="*/ 1826418 w 1983581"/>
                <a:gd name="connsiteY18" fmla="*/ 947737 h 1089289"/>
                <a:gd name="connsiteX19" fmla="*/ 1978818 w 1983581"/>
                <a:gd name="connsiteY19" fmla="*/ 990600 h 1089289"/>
                <a:gd name="connsiteX20" fmla="*/ 1983581 w 1983581"/>
                <a:gd name="connsiteY20" fmla="*/ 1071562 h 1089289"/>
                <a:gd name="connsiteX21" fmla="*/ 7143 w 1983581"/>
                <a:gd name="connsiteY21" fmla="*/ 1059657 h 1089289"/>
                <a:gd name="connsiteX0" fmla="*/ 7143 w 1983581"/>
                <a:gd name="connsiteY0" fmla="*/ 1059657 h 1089289"/>
                <a:gd name="connsiteX1" fmla="*/ 0 w 1983581"/>
                <a:gd name="connsiteY1" fmla="*/ 1040606 h 1089289"/>
                <a:gd name="connsiteX2" fmla="*/ 157163 w 1983581"/>
                <a:gd name="connsiteY2" fmla="*/ 983456 h 1089289"/>
                <a:gd name="connsiteX3" fmla="*/ 311944 w 1983581"/>
                <a:gd name="connsiteY3" fmla="*/ 976312 h 1089289"/>
                <a:gd name="connsiteX4" fmla="*/ 411956 w 1983581"/>
                <a:gd name="connsiteY4" fmla="*/ 890587 h 1089289"/>
                <a:gd name="connsiteX5" fmla="*/ 497681 w 1983581"/>
                <a:gd name="connsiteY5" fmla="*/ 762000 h 1089289"/>
                <a:gd name="connsiteX6" fmla="*/ 588168 w 1983581"/>
                <a:gd name="connsiteY6" fmla="*/ 776287 h 1089289"/>
                <a:gd name="connsiteX7" fmla="*/ 721518 w 1983581"/>
                <a:gd name="connsiteY7" fmla="*/ 676275 h 1089289"/>
                <a:gd name="connsiteX8" fmla="*/ 826293 w 1983581"/>
                <a:gd name="connsiteY8" fmla="*/ 357187 h 1089289"/>
                <a:gd name="connsiteX9" fmla="*/ 907256 w 1983581"/>
                <a:gd name="connsiteY9" fmla="*/ 333375 h 1089289"/>
                <a:gd name="connsiteX10" fmla="*/ 1007268 w 1983581"/>
                <a:gd name="connsiteY10" fmla="*/ 195262 h 1089289"/>
                <a:gd name="connsiteX11" fmla="*/ 1054893 w 1983581"/>
                <a:gd name="connsiteY11" fmla="*/ 195262 h 1089289"/>
                <a:gd name="connsiteX12" fmla="*/ 1164431 w 1983581"/>
                <a:gd name="connsiteY12" fmla="*/ 0 h 1089289"/>
                <a:gd name="connsiteX13" fmla="*/ 1240631 w 1983581"/>
                <a:gd name="connsiteY13" fmla="*/ 123825 h 1089289"/>
                <a:gd name="connsiteX14" fmla="*/ 1321593 w 1983581"/>
                <a:gd name="connsiteY14" fmla="*/ 104775 h 1089289"/>
                <a:gd name="connsiteX15" fmla="*/ 1440656 w 1983581"/>
                <a:gd name="connsiteY15" fmla="*/ 357187 h 1089289"/>
                <a:gd name="connsiteX16" fmla="*/ 1597818 w 1983581"/>
                <a:gd name="connsiteY16" fmla="*/ 595312 h 1089289"/>
                <a:gd name="connsiteX17" fmla="*/ 1659731 w 1983581"/>
                <a:gd name="connsiteY17" fmla="*/ 657225 h 1089289"/>
                <a:gd name="connsiteX18" fmla="*/ 1826418 w 1983581"/>
                <a:gd name="connsiteY18" fmla="*/ 947737 h 1089289"/>
                <a:gd name="connsiteX19" fmla="*/ 1978818 w 1983581"/>
                <a:gd name="connsiteY19" fmla="*/ 990600 h 1089289"/>
                <a:gd name="connsiteX20" fmla="*/ 1983581 w 1983581"/>
                <a:gd name="connsiteY20" fmla="*/ 1071562 h 1089289"/>
                <a:gd name="connsiteX21" fmla="*/ 7143 w 1983581"/>
                <a:gd name="connsiteY21" fmla="*/ 1059657 h 1089289"/>
                <a:gd name="connsiteX0" fmla="*/ 7143 w 1983581"/>
                <a:gd name="connsiteY0" fmla="*/ 1059657 h 1089289"/>
                <a:gd name="connsiteX1" fmla="*/ 0 w 1983581"/>
                <a:gd name="connsiteY1" fmla="*/ 1040606 h 1089289"/>
                <a:gd name="connsiteX2" fmla="*/ 157163 w 1983581"/>
                <a:gd name="connsiteY2" fmla="*/ 983456 h 1089289"/>
                <a:gd name="connsiteX3" fmla="*/ 311944 w 1983581"/>
                <a:gd name="connsiteY3" fmla="*/ 976312 h 1089289"/>
                <a:gd name="connsiteX4" fmla="*/ 411956 w 1983581"/>
                <a:gd name="connsiteY4" fmla="*/ 890587 h 1089289"/>
                <a:gd name="connsiteX5" fmla="*/ 497681 w 1983581"/>
                <a:gd name="connsiteY5" fmla="*/ 762000 h 1089289"/>
                <a:gd name="connsiteX6" fmla="*/ 588168 w 1983581"/>
                <a:gd name="connsiteY6" fmla="*/ 776287 h 1089289"/>
                <a:gd name="connsiteX7" fmla="*/ 721518 w 1983581"/>
                <a:gd name="connsiteY7" fmla="*/ 676275 h 1089289"/>
                <a:gd name="connsiteX8" fmla="*/ 826293 w 1983581"/>
                <a:gd name="connsiteY8" fmla="*/ 357187 h 1089289"/>
                <a:gd name="connsiteX9" fmla="*/ 907256 w 1983581"/>
                <a:gd name="connsiteY9" fmla="*/ 333375 h 1089289"/>
                <a:gd name="connsiteX10" fmla="*/ 1007268 w 1983581"/>
                <a:gd name="connsiteY10" fmla="*/ 195262 h 1089289"/>
                <a:gd name="connsiteX11" fmla="*/ 1054893 w 1983581"/>
                <a:gd name="connsiteY11" fmla="*/ 195262 h 1089289"/>
                <a:gd name="connsiteX12" fmla="*/ 1164431 w 1983581"/>
                <a:gd name="connsiteY12" fmla="*/ 0 h 1089289"/>
                <a:gd name="connsiteX13" fmla="*/ 1240631 w 1983581"/>
                <a:gd name="connsiteY13" fmla="*/ 123825 h 1089289"/>
                <a:gd name="connsiteX14" fmla="*/ 1321593 w 1983581"/>
                <a:gd name="connsiteY14" fmla="*/ 104775 h 1089289"/>
                <a:gd name="connsiteX15" fmla="*/ 1440656 w 1983581"/>
                <a:gd name="connsiteY15" fmla="*/ 357187 h 1089289"/>
                <a:gd name="connsiteX16" fmla="*/ 1597818 w 1983581"/>
                <a:gd name="connsiteY16" fmla="*/ 595312 h 1089289"/>
                <a:gd name="connsiteX17" fmla="*/ 1659731 w 1983581"/>
                <a:gd name="connsiteY17" fmla="*/ 657225 h 1089289"/>
                <a:gd name="connsiteX18" fmla="*/ 1826418 w 1983581"/>
                <a:gd name="connsiteY18" fmla="*/ 947737 h 1089289"/>
                <a:gd name="connsiteX19" fmla="*/ 1978818 w 1983581"/>
                <a:gd name="connsiteY19" fmla="*/ 990600 h 1089289"/>
                <a:gd name="connsiteX20" fmla="*/ 1983581 w 1983581"/>
                <a:gd name="connsiteY20" fmla="*/ 1071562 h 1089289"/>
                <a:gd name="connsiteX21" fmla="*/ 7143 w 1983581"/>
                <a:gd name="connsiteY21" fmla="*/ 1059657 h 1089289"/>
                <a:gd name="connsiteX0" fmla="*/ 7143 w 1983581"/>
                <a:gd name="connsiteY0" fmla="*/ 1059657 h 1089289"/>
                <a:gd name="connsiteX1" fmla="*/ 0 w 1983581"/>
                <a:gd name="connsiteY1" fmla="*/ 1040606 h 1089289"/>
                <a:gd name="connsiteX2" fmla="*/ 157163 w 1983581"/>
                <a:gd name="connsiteY2" fmla="*/ 983456 h 1089289"/>
                <a:gd name="connsiteX3" fmla="*/ 311944 w 1983581"/>
                <a:gd name="connsiteY3" fmla="*/ 976312 h 1089289"/>
                <a:gd name="connsiteX4" fmla="*/ 411956 w 1983581"/>
                <a:gd name="connsiteY4" fmla="*/ 890587 h 1089289"/>
                <a:gd name="connsiteX5" fmla="*/ 497681 w 1983581"/>
                <a:gd name="connsiteY5" fmla="*/ 762000 h 1089289"/>
                <a:gd name="connsiteX6" fmla="*/ 588168 w 1983581"/>
                <a:gd name="connsiteY6" fmla="*/ 776287 h 1089289"/>
                <a:gd name="connsiteX7" fmla="*/ 721518 w 1983581"/>
                <a:gd name="connsiteY7" fmla="*/ 676275 h 1089289"/>
                <a:gd name="connsiteX8" fmla="*/ 826293 w 1983581"/>
                <a:gd name="connsiteY8" fmla="*/ 357187 h 1089289"/>
                <a:gd name="connsiteX9" fmla="*/ 907256 w 1983581"/>
                <a:gd name="connsiteY9" fmla="*/ 333375 h 1089289"/>
                <a:gd name="connsiteX10" fmla="*/ 1007268 w 1983581"/>
                <a:gd name="connsiteY10" fmla="*/ 195262 h 1089289"/>
                <a:gd name="connsiteX11" fmla="*/ 1054893 w 1983581"/>
                <a:gd name="connsiteY11" fmla="*/ 195262 h 1089289"/>
                <a:gd name="connsiteX12" fmla="*/ 1164431 w 1983581"/>
                <a:gd name="connsiteY12" fmla="*/ 0 h 1089289"/>
                <a:gd name="connsiteX13" fmla="*/ 1240631 w 1983581"/>
                <a:gd name="connsiteY13" fmla="*/ 123825 h 1089289"/>
                <a:gd name="connsiteX14" fmla="*/ 1321593 w 1983581"/>
                <a:gd name="connsiteY14" fmla="*/ 104775 h 1089289"/>
                <a:gd name="connsiteX15" fmla="*/ 1440656 w 1983581"/>
                <a:gd name="connsiteY15" fmla="*/ 357187 h 1089289"/>
                <a:gd name="connsiteX16" fmla="*/ 1597818 w 1983581"/>
                <a:gd name="connsiteY16" fmla="*/ 595312 h 1089289"/>
                <a:gd name="connsiteX17" fmla="*/ 1659731 w 1983581"/>
                <a:gd name="connsiteY17" fmla="*/ 657225 h 1089289"/>
                <a:gd name="connsiteX18" fmla="*/ 1826418 w 1983581"/>
                <a:gd name="connsiteY18" fmla="*/ 947737 h 1089289"/>
                <a:gd name="connsiteX19" fmla="*/ 1978818 w 1983581"/>
                <a:gd name="connsiteY19" fmla="*/ 990600 h 1089289"/>
                <a:gd name="connsiteX20" fmla="*/ 1983581 w 1983581"/>
                <a:gd name="connsiteY20" fmla="*/ 1071562 h 1089289"/>
                <a:gd name="connsiteX21" fmla="*/ 7143 w 1983581"/>
                <a:gd name="connsiteY21" fmla="*/ 1059657 h 1089289"/>
                <a:gd name="connsiteX0" fmla="*/ 7143 w 1983581"/>
                <a:gd name="connsiteY0" fmla="*/ 1059657 h 1089289"/>
                <a:gd name="connsiteX1" fmla="*/ 0 w 1983581"/>
                <a:gd name="connsiteY1" fmla="*/ 1040606 h 1089289"/>
                <a:gd name="connsiteX2" fmla="*/ 157163 w 1983581"/>
                <a:gd name="connsiteY2" fmla="*/ 983456 h 1089289"/>
                <a:gd name="connsiteX3" fmla="*/ 311944 w 1983581"/>
                <a:gd name="connsiteY3" fmla="*/ 976312 h 1089289"/>
                <a:gd name="connsiteX4" fmla="*/ 411956 w 1983581"/>
                <a:gd name="connsiteY4" fmla="*/ 890587 h 1089289"/>
                <a:gd name="connsiteX5" fmla="*/ 497681 w 1983581"/>
                <a:gd name="connsiteY5" fmla="*/ 762000 h 1089289"/>
                <a:gd name="connsiteX6" fmla="*/ 588168 w 1983581"/>
                <a:gd name="connsiteY6" fmla="*/ 776287 h 1089289"/>
                <a:gd name="connsiteX7" fmla="*/ 721518 w 1983581"/>
                <a:gd name="connsiteY7" fmla="*/ 676275 h 1089289"/>
                <a:gd name="connsiteX8" fmla="*/ 826293 w 1983581"/>
                <a:gd name="connsiteY8" fmla="*/ 357187 h 1089289"/>
                <a:gd name="connsiteX9" fmla="*/ 907256 w 1983581"/>
                <a:gd name="connsiteY9" fmla="*/ 333375 h 1089289"/>
                <a:gd name="connsiteX10" fmla="*/ 1007268 w 1983581"/>
                <a:gd name="connsiteY10" fmla="*/ 195262 h 1089289"/>
                <a:gd name="connsiteX11" fmla="*/ 1054893 w 1983581"/>
                <a:gd name="connsiteY11" fmla="*/ 195262 h 1089289"/>
                <a:gd name="connsiteX12" fmla="*/ 1164431 w 1983581"/>
                <a:gd name="connsiteY12" fmla="*/ 0 h 1089289"/>
                <a:gd name="connsiteX13" fmla="*/ 1240631 w 1983581"/>
                <a:gd name="connsiteY13" fmla="*/ 123825 h 1089289"/>
                <a:gd name="connsiteX14" fmla="*/ 1321593 w 1983581"/>
                <a:gd name="connsiteY14" fmla="*/ 104775 h 1089289"/>
                <a:gd name="connsiteX15" fmla="*/ 1440656 w 1983581"/>
                <a:gd name="connsiteY15" fmla="*/ 357187 h 1089289"/>
                <a:gd name="connsiteX16" fmla="*/ 1597818 w 1983581"/>
                <a:gd name="connsiteY16" fmla="*/ 595312 h 1089289"/>
                <a:gd name="connsiteX17" fmla="*/ 1659731 w 1983581"/>
                <a:gd name="connsiteY17" fmla="*/ 657225 h 1089289"/>
                <a:gd name="connsiteX18" fmla="*/ 1826418 w 1983581"/>
                <a:gd name="connsiteY18" fmla="*/ 947737 h 1089289"/>
                <a:gd name="connsiteX19" fmla="*/ 1978818 w 1983581"/>
                <a:gd name="connsiteY19" fmla="*/ 990600 h 1089289"/>
                <a:gd name="connsiteX20" fmla="*/ 1983581 w 1983581"/>
                <a:gd name="connsiteY20" fmla="*/ 1071562 h 1089289"/>
                <a:gd name="connsiteX21" fmla="*/ 7143 w 1983581"/>
                <a:gd name="connsiteY21" fmla="*/ 1059657 h 1089289"/>
                <a:gd name="connsiteX0" fmla="*/ 7143 w 1983581"/>
                <a:gd name="connsiteY0" fmla="*/ 1059657 h 1089289"/>
                <a:gd name="connsiteX1" fmla="*/ 0 w 1983581"/>
                <a:gd name="connsiteY1" fmla="*/ 1040606 h 1089289"/>
                <a:gd name="connsiteX2" fmla="*/ 157163 w 1983581"/>
                <a:gd name="connsiteY2" fmla="*/ 983456 h 1089289"/>
                <a:gd name="connsiteX3" fmla="*/ 311944 w 1983581"/>
                <a:gd name="connsiteY3" fmla="*/ 976312 h 1089289"/>
                <a:gd name="connsiteX4" fmla="*/ 411956 w 1983581"/>
                <a:gd name="connsiteY4" fmla="*/ 890587 h 1089289"/>
                <a:gd name="connsiteX5" fmla="*/ 497681 w 1983581"/>
                <a:gd name="connsiteY5" fmla="*/ 762000 h 1089289"/>
                <a:gd name="connsiteX6" fmla="*/ 588168 w 1983581"/>
                <a:gd name="connsiteY6" fmla="*/ 776287 h 1089289"/>
                <a:gd name="connsiteX7" fmla="*/ 721518 w 1983581"/>
                <a:gd name="connsiteY7" fmla="*/ 676275 h 1089289"/>
                <a:gd name="connsiteX8" fmla="*/ 826293 w 1983581"/>
                <a:gd name="connsiteY8" fmla="*/ 357187 h 1089289"/>
                <a:gd name="connsiteX9" fmla="*/ 907256 w 1983581"/>
                <a:gd name="connsiteY9" fmla="*/ 333375 h 1089289"/>
                <a:gd name="connsiteX10" fmla="*/ 1007268 w 1983581"/>
                <a:gd name="connsiteY10" fmla="*/ 195262 h 1089289"/>
                <a:gd name="connsiteX11" fmla="*/ 1054893 w 1983581"/>
                <a:gd name="connsiteY11" fmla="*/ 195262 h 1089289"/>
                <a:gd name="connsiteX12" fmla="*/ 1164431 w 1983581"/>
                <a:gd name="connsiteY12" fmla="*/ 0 h 1089289"/>
                <a:gd name="connsiteX13" fmla="*/ 1240631 w 1983581"/>
                <a:gd name="connsiteY13" fmla="*/ 123825 h 1089289"/>
                <a:gd name="connsiteX14" fmla="*/ 1321593 w 1983581"/>
                <a:gd name="connsiteY14" fmla="*/ 104775 h 1089289"/>
                <a:gd name="connsiteX15" fmla="*/ 1440656 w 1983581"/>
                <a:gd name="connsiteY15" fmla="*/ 357187 h 1089289"/>
                <a:gd name="connsiteX16" fmla="*/ 1597818 w 1983581"/>
                <a:gd name="connsiteY16" fmla="*/ 595312 h 1089289"/>
                <a:gd name="connsiteX17" fmla="*/ 1659731 w 1983581"/>
                <a:gd name="connsiteY17" fmla="*/ 657225 h 1089289"/>
                <a:gd name="connsiteX18" fmla="*/ 1826418 w 1983581"/>
                <a:gd name="connsiteY18" fmla="*/ 947737 h 1089289"/>
                <a:gd name="connsiteX19" fmla="*/ 1978818 w 1983581"/>
                <a:gd name="connsiteY19" fmla="*/ 990600 h 1089289"/>
                <a:gd name="connsiteX20" fmla="*/ 1983581 w 1983581"/>
                <a:gd name="connsiteY20" fmla="*/ 1071562 h 1089289"/>
                <a:gd name="connsiteX21" fmla="*/ 7143 w 1983581"/>
                <a:gd name="connsiteY21" fmla="*/ 1059657 h 1089289"/>
                <a:gd name="connsiteX0" fmla="*/ 7143 w 1983581"/>
                <a:gd name="connsiteY0" fmla="*/ 1059657 h 1089289"/>
                <a:gd name="connsiteX1" fmla="*/ 0 w 1983581"/>
                <a:gd name="connsiteY1" fmla="*/ 1040606 h 1089289"/>
                <a:gd name="connsiteX2" fmla="*/ 157163 w 1983581"/>
                <a:gd name="connsiteY2" fmla="*/ 983456 h 1089289"/>
                <a:gd name="connsiteX3" fmla="*/ 311944 w 1983581"/>
                <a:gd name="connsiteY3" fmla="*/ 976312 h 1089289"/>
                <a:gd name="connsiteX4" fmla="*/ 411956 w 1983581"/>
                <a:gd name="connsiteY4" fmla="*/ 890587 h 1089289"/>
                <a:gd name="connsiteX5" fmla="*/ 497681 w 1983581"/>
                <a:gd name="connsiteY5" fmla="*/ 762000 h 1089289"/>
                <a:gd name="connsiteX6" fmla="*/ 588168 w 1983581"/>
                <a:gd name="connsiteY6" fmla="*/ 776287 h 1089289"/>
                <a:gd name="connsiteX7" fmla="*/ 721518 w 1983581"/>
                <a:gd name="connsiteY7" fmla="*/ 676275 h 1089289"/>
                <a:gd name="connsiteX8" fmla="*/ 826293 w 1983581"/>
                <a:gd name="connsiteY8" fmla="*/ 357187 h 1089289"/>
                <a:gd name="connsiteX9" fmla="*/ 907256 w 1983581"/>
                <a:gd name="connsiteY9" fmla="*/ 333375 h 1089289"/>
                <a:gd name="connsiteX10" fmla="*/ 1007268 w 1983581"/>
                <a:gd name="connsiteY10" fmla="*/ 195262 h 1089289"/>
                <a:gd name="connsiteX11" fmla="*/ 1054893 w 1983581"/>
                <a:gd name="connsiteY11" fmla="*/ 195262 h 1089289"/>
                <a:gd name="connsiteX12" fmla="*/ 1164431 w 1983581"/>
                <a:gd name="connsiteY12" fmla="*/ 0 h 1089289"/>
                <a:gd name="connsiteX13" fmla="*/ 1240631 w 1983581"/>
                <a:gd name="connsiteY13" fmla="*/ 123825 h 1089289"/>
                <a:gd name="connsiteX14" fmla="*/ 1321593 w 1983581"/>
                <a:gd name="connsiteY14" fmla="*/ 104775 h 1089289"/>
                <a:gd name="connsiteX15" fmla="*/ 1440656 w 1983581"/>
                <a:gd name="connsiteY15" fmla="*/ 357187 h 1089289"/>
                <a:gd name="connsiteX16" fmla="*/ 1597818 w 1983581"/>
                <a:gd name="connsiteY16" fmla="*/ 595312 h 1089289"/>
                <a:gd name="connsiteX17" fmla="*/ 1659731 w 1983581"/>
                <a:gd name="connsiteY17" fmla="*/ 657225 h 1089289"/>
                <a:gd name="connsiteX18" fmla="*/ 1826418 w 1983581"/>
                <a:gd name="connsiteY18" fmla="*/ 947737 h 1089289"/>
                <a:gd name="connsiteX19" fmla="*/ 1978818 w 1983581"/>
                <a:gd name="connsiteY19" fmla="*/ 990600 h 1089289"/>
                <a:gd name="connsiteX20" fmla="*/ 1983581 w 1983581"/>
                <a:gd name="connsiteY20" fmla="*/ 1071562 h 1089289"/>
                <a:gd name="connsiteX21" fmla="*/ 7143 w 1983581"/>
                <a:gd name="connsiteY21" fmla="*/ 1059657 h 1089289"/>
                <a:gd name="connsiteX0" fmla="*/ 7143 w 1983581"/>
                <a:gd name="connsiteY0" fmla="*/ 1059657 h 1089289"/>
                <a:gd name="connsiteX1" fmla="*/ 0 w 1983581"/>
                <a:gd name="connsiteY1" fmla="*/ 1040606 h 1089289"/>
                <a:gd name="connsiteX2" fmla="*/ 157163 w 1983581"/>
                <a:gd name="connsiteY2" fmla="*/ 983456 h 1089289"/>
                <a:gd name="connsiteX3" fmla="*/ 311944 w 1983581"/>
                <a:gd name="connsiteY3" fmla="*/ 976312 h 1089289"/>
                <a:gd name="connsiteX4" fmla="*/ 411956 w 1983581"/>
                <a:gd name="connsiteY4" fmla="*/ 890587 h 1089289"/>
                <a:gd name="connsiteX5" fmla="*/ 497681 w 1983581"/>
                <a:gd name="connsiteY5" fmla="*/ 762000 h 1089289"/>
                <a:gd name="connsiteX6" fmla="*/ 588168 w 1983581"/>
                <a:gd name="connsiteY6" fmla="*/ 776287 h 1089289"/>
                <a:gd name="connsiteX7" fmla="*/ 721518 w 1983581"/>
                <a:gd name="connsiteY7" fmla="*/ 676275 h 1089289"/>
                <a:gd name="connsiteX8" fmla="*/ 826293 w 1983581"/>
                <a:gd name="connsiteY8" fmla="*/ 357187 h 1089289"/>
                <a:gd name="connsiteX9" fmla="*/ 907256 w 1983581"/>
                <a:gd name="connsiteY9" fmla="*/ 333375 h 1089289"/>
                <a:gd name="connsiteX10" fmla="*/ 1007268 w 1983581"/>
                <a:gd name="connsiteY10" fmla="*/ 195262 h 1089289"/>
                <a:gd name="connsiteX11" fmla="*/ 1054893 w 1983581"/>
                <a:gd name="connsiteY11" fmla="*/ 195262 h 1089289"/>
                <a:gd name="connsiteX12" fmla="*/ 1164431 w 1983581"/>
                <a:gd name="connsiteY12" fmla="*/ 0 h 1089289"/>
                <a:gd name="connsiteX13" fmla="*/ 1240631 w 1983581"/>
                <a:gd name="connsiteY13" fmla="*/ 123825 h 1089289"/>
                <a:gd name="connsiteX14" fmla="*/ 1321593 w 1983581"/>
                <a:gd name="connsiteY14" fmla="*/ 104775 h 1089289"/>
                <a:gd name="connsiteX15" fmla="*/ 1440656 w 1983581"/>
                <a:gd name="connsiteY15" fmla="*/ 357187 h 1089289"/>
                <a:gd name="connsiteX16" fmla="*/ 1597818 w 1983581"/>
                <a:gd name="connsiteY16" fmla="*/ 595312 h 1089289"/>
                <a:gd name="connsiteX17" fmla="*/ 1659731 w 1983581"/>
                <a:gd name="connsiteY17" fmla="*/ 657225 h 1089289"/>
                <a:gd name="connsiteX18" fmla="*/ 1826418 w 1983581"/>
                <a:gd name="connsiteY18" fmla="*/ 947737 h 1089289"/>
                <a:gd name="connsiteX19" fmla="*/ 1978818 w 1983581"/>
                <a:gd name="connsiteY19" fmla="*/ 990600 h 1089289"/>
                <a:gd name="connsiteX20" fmla="*/ 1983581 w 1983581"/>
                <a:gd name="connsiteY20" fmla="*/ 1071562 h 1089289"/>
                <a:gd name="connsiteX21" fmla="*/ 7143 w 1983581"/>
                <a:gd name="connsiteY21" fmla="*/ 1059657 h 1089289"/>
                <a:gd name="connsiteX0" fmla="*/ 7143 w 1983581"/>
                <a:gd name="connsiteY0" fmla="*/ 1059657 h 1089289"/>
                <a:gd name="connsiteX1" fmla="*/ 0 w 1983581"/>
                <a:gd name="connsiteY1" fmla="*/ 1040606 h 1089289"/>
                <a:gd name="connsiteX2" fmla="*/ 157163 w 1983581"/>
                <a:gd name="connsiteY2" fmla="*/ 983456 h 1089289"/>
                <a:gd name="connsiteX3" fmla="*/ 311944 w 1983581"/>
                <a:gd name="connsiteY3" fmla="*/ 976312 h 1089289"/>
                <a:gd name="connsiteX4" fmla="*/ 411956 w 1983581"/>
                <a:gd name="connsiteY4" fmla="*/ 890587 h 1089289"/>
                <a:gd name="connsiteX5" fmla="*/ 497681 w 1983581"/>
                <a:gd name="connsiteY5" fmla="*/ 762000 h 1089289"/>
                <a:gd name="connsiteX6" fmla="*/ 588168 w 1983581"/>
                <a:gd name="connsiteY6" fmla="*/ 776287 h 1089289"/>
                <a:gd name="connsiteX7" fmla="*/ 721518 w 1983581"/>
                <a:gd name="connsiteY7" fmla="*/ 676275 h 1089289"/>
                <a:gd name="connsiteX8" fmla="*/ 826293 w 1983581"/>
                <a:gd name="connsiteY8" fmla="*/ 357187 h 1089289"/>
                <a:gd name="connsiteX9" fmla="*/ 907256 w 1983581"/>
                <a:gd name="connsiteY9" fmla="*/ 333375 h 1089289"/>
                <a:gd name="connsiteX10" fmla="*/ 1007268 w 1983581"/>
                <a:gd name="connsiteY10" fmla="*/ 195262 h 1089289"/>
                <a:gd name="connsiteX11" fmla="*/ 1054893 w 1983581"/>
                <a:gd name="connsiteY11" fmla="*/ 195262 h 1089289"/>
                <a:gd name="connsiteX12" fmla="*/ 1164431 w 1983581"/>
                <a:gd name="connsiteY12" fmla="*/ 0 h 1089289"/>
                <a:gd name="connsiteX13" fmla="*/ 1240631 w 1983581"/>
                <a:gd name="connsiteY13" fmla="*/ 123825 h 1089289"/>
                <a:gd name="connsiteX14" fmla="*/ 1321593 w 1983581"/>
                <a:gd name="connsiteY14" fmla="*/ 104775 h 1089289"/>
                <a:gd name="connsiteX15" fmla="*/ 1440656 w 1983581"/>
                <a:gd name="connsiteY15" fmla="*/ 357187 h 1089289"/>
                <a:gd name="connsiteX16" fmla="*/ 1597818 w 1983581"/>
                <a:gd name="connsiteY16" fmla="*/ 595312 h 1089289"/>
                <a:gd name="connsiteX17" fmla="*/ 1659731 w 1983581"/>
                <a:gd name="connsiteY17" fmla="*/ 657225 h 1089289"/>
                <a:gd name="connsiteX18" fmla="*/ 1826418 w 1983581"/>
                <a:gd name="connsiteY18" fmla="*/ 947737 h 1089289"/>
                <a:gd name="connsiteX19" fmla="*/ 1978818 w 1983581"/>
                <a:gd name="connsiteY19" fmla="*/ 990600 h 1089289"/>
                <a:gd name="connsiteX20" fmla="*/ 1983581 w 1983581"/>
                <a:gd name="connsiteY20" fmla="*/ 1071562 h 1089289"/>
                <a:gd name="connsiteX21" fmla="*/ 7143 w 1983581"/>
                <a:gd name="connsiteY21" fmla="*/ 1059657 h 1089289"/>
                <a:gd name="connsiteX0" fmla="*/ 7143 w 1983581"/>
                <a:gd name="connsiteY0" fmla="*/ 1059657 h 1089289"/>
                <a:gd name="connsiteX1" fmla="*/ 0 w 1983581"/>
                <a:gd name="connsiteY1" fmla="*/ 1040606 h 1089289"/>
                <a:gd name="connsiteX2" fmla="*/ 157163 w 1983581"/>
                <a:gd name="connsiteY2" fmla="*/ 983456 h 1089289"/>
                <a:gd name="connsiteX3" fmla="*/ 311944 w 1983581"/>
                <a:gd name="connsiteY3" fmla="*/ 976312 h 1089289"/>
                <a:gd name="connsiteX4" fmla="*/ 411956 w 1983581"/>
                <a:gd name="connsiteY4" fmla="*/ 890587 h 1089289"/>
                <a:gd name="connsiteX5" fmla="*/ 497681 w 1983581"/>
                <a:gd name="connsiteY5" fmla="*/ 762000 h 1089289"/>
                <a:gd name="connsiteX6" fmla="*/ 588168 w 1983581"/>
                <a:gd name="connsiteY6" fmla="*/ 776287 h 1089289"/>
                <a:gd name="connsiteX7" fmla="*/ 721518 w 1983581"/>
                <a:gd name="connsiteY7" fmla="*/ 676275 h 1089289"/>
                <a:gd name="connsiteX8" fmla="*/ 826293 w 1983581"/>
                <a:gd name="connsiteY8" fmla="*/ 357187 h 1089289"/>
                <a:gd name="connsiteX9" fmla="*/ 907256 w 1983581"/>
                <a:gd name="connsiteY9" fmla="*/ 333375 h 1089289"/>
                <a:gd name="connsiteX10" fmla="*/ 1007268 w 1983581"/>
                <a:gd name="connsiteY10" fmla="*/ 195262 h 1089289"/>
                <a:gd name="connsiteX11" fmla="*/ 1054893 w 1983581"/>
                <a:gd name="connsiteY11" fmla="*/ 195262 h 1089289"/>
                <a:gd name="connsiteX12" fmla="*/ 1164431 w 1983581"/>
                <a:gd name="connsiteY12" fmla="*/ 0 h 1089289"/>
                <a:gd name="connsiteX13" fmla="*/ 1240631 w 1983581"/>
                <a:gd name="connsiteY13" fmla="*/ 130969 h 1089289"/>
                <a:gd name="connsiteX14" fmla="*/ 1321593 w 1983581"/>
                <a:gd name="connsiteY14" fmla="*/ 104775 h 1089289"/>
                <a:gd name="connsiteX15" fmla="*/ 1440656 w 1983581"/>
                <a:gd name="connsiteY15" fmla="*/ 357187 h 1089289"/>
                <a:gd name="connsiteX16" fmla="*/ 1597818 w 1983581"/>
                <a:gd name="connsiteY16" fmla="*/ 595312 h 1089289"/>
                <a:gd name="connsiteX17" fmla="*/ 1659731 w 1983581"/>
                <a:gd name="connsiteY17" fmla="*/ 657225 h 1089289"/>
                <a:gd name="connsiteX18" fmla="*/ 1826418 w 1983581"/>
                <a:gd name="connsiteY18" fmla="*/ 947737 h 1089289"/>
                <a:gd name="connsiteX19" fmla="*/ 1978818 w 1983581"/>
                <a:gd name="connsiteY19" fmla="*/ 990600 h 1089289"/>
                <a:gd name="connsiteX20" fmla="*/ 1983581 w 1983581"/>
                <a:gd name="connsiteY20" fmla="*/ 1071562 h 1089289"/>
                <a:gd name="connsiteX21" fmla="*/ 7143 w 1983581"/>
                <a:gd name="connsiteY21" fmla="*/ 1059657 h 1089289"/>
                <a:gd name="connsiteX0" fmla="*/ 7143 w 1983581"/>
                <a:gd name="connsiteY0" fmla="*/ 1059657 h 1089289"/>
                <a:gd name="connsiteX1" fmla="*/ 0 w 1983581"/>
                <a:gd name="connsiteY1" fmla="*/ 1040606 h 1089289"/>
                <a:gd name="connsiteX2" fmla="*/ 157163 w 1983581"/>
                <a:gd name="connsiteY2" fmla="*/ 983456 h 1089289"/>
                <a:gd name="connsiteX3" fmla="*/ 311944 w 1983581"/>
                <a:gd name="connsiteY3" fmla="*/ 976312 h 1089289"/>
                <a:gd name="connsiteX4" fmla="*/ 411956 w 1983581"/>
                <a:gd name="connsiteY4" fmla="*/ 890587 h 1089289"/>
                <a:gd name="connsiteX5" fmla="*/ 497681 w 1983581"/>
                <a:gd name="connsiteY5" fmla="*/ 762000 h 1089289"/>
                <a:gd name="connsiteX6" fmla="*/ 588168 w 1983581"/>
                <a:gd name="connsiteY6" fmla="*/ 776287 h 1089289"/>
                <a:gd name="connsiteX7" fmla="*/ 721518 w 1983581"/>
                <a:gd name="connsiteY7" fmla="*/ 676275 h 1089289"/>
                <a:gd name="connsiteX8" fmla="*/ 826293 w 1983581"/>
                <a:gd name="connsiteY8" fmla="*/ 357187 h 1089289"/>
                <a:gd name="connsiteX9" fmla="*/ 907256 w 1983581"/>
                <a:gd name="connsiteY9" fmla="*/ 333375 h 1089289"/>
                <a:gd name="connsiteX10" fmla="*/ 1007268 w 1983581"/>
                <a:gd name="connsiteY10" fmla="*/ 195262 h 1089289"/>
                <a:gd name="connsiteX11" fmla="*/ 1054893 w 1983581"/>
                <a:gd name="connsiteY11" fmla="*/ 195262 h 1089289"/>
                <a:gd name="connsiteX12" fmla="*/ 1164431 w 1983581"/>
                <a:gd name="connsiteY12" fmla="*/ 0 h 1089289"/>
                <a:gd name="connsiteX13" fmla="*/ 1240631 w 1983581"/>
                <a:gd name="connsiteY13" fmla="*/ 130969 h 1089289"/>
                <a:gd name="connsiteX14" fmla="*/ 1321593 w 1983581"/>
                <a:gd name="connsiteY14" fmla="*/ 104775 h 1089289"/>
                <a:gd name="connsiteX15" fmla="*/ 1440656 w 1983581"/>
                <a:gd name="connsiteY15" fmla="*/ 357187 h 1089289"/>
                <a:gd name="connsiteX16" fmla="*/ 1597818 w 1983581"/>
                <a:gd name="connsiteY16" fmla="*/ 595312 h 1089289"/>
                <a:gd name="connsiteX17" fmla="*/ 1659731 w 1983581"/>
                <a:gd name="connsiteY17" fmla="*/ 657225 h 1089289"/>
                <a:gd name="connsiteX18" fmla="*/ 1826418 w 1983581"/>
                <a:gd name="connsiteY18" fmla="*/ 947737 h 1089289"/>
                <a:gd name="connsiteX19" fmla="*/ 1978818 w 1983581"/>
                <a:gd name="connsiteY19" fmla="*/ 990600 h 1089289"/>
                <a:gd name="connsiteX20" fmla="*/ 1983581 w 1983581"/>
                <a:gd name="connsiteY20" fmla="*/ 1071562 h 1089289"/>
                <a:gd name="connsiteX21" fmla="*/ 7143 w 1983581"/>
                <a:gd name="connsiteY21" fmla="*/ 1059657 h 1089289"/>
                <a:gd name="connsiteX0" fmla="*/ 7143 w 1983581"/>
                <a:gd name="connsiteY0" fmla="*/ 1059657 h 1089289"/>
                <a:gd name="connsiteX1" fmla="*/ 0 w 1983581"/>
                <a:gd name="connsiteY1" fmla="*/ 1040606 h 1089289"/>
                <a:gd name="connsiteX2" fmla="*/ 157163 w 1983581"/>
                <a:gd name="connsiteY2" fmla="*/ 983456 h 1089289"/>
                <a:gd name="connsiteX3" fmla="*/ 311944 w 1983581"/>
                <a:gd name="connsiteY3" fmla="*/ 976312 h 1089289"/>
                <a:gd name="connsiteX4" fmla="*/ 411956 w 1983581"/>
                <a:gd name="connsiteY4" fmla="*/ 890587 h 1089289"/>
                <a:gd name="connsiteX5" fmla="*/ 497681 w 1983581"/>
                <a:gd name="connsiteY5" fmla="*/ 762000 h 1089289"/>
                <a:gd name="connsiteX6" fmla="*/ 588168 w 1983581"/>
                <a:gd name="connsiteY6" fmla="*/ 776287 h 1089289"/>
                <a:gd name="connsiteX7" fmla="*/ 721518 w 1983581"/>
                <a:gd name="connsiteY7" fmla="*/ 676275 h 1089289"/>
                <a:gd name="connsiteX8" fmla="*/ 826293 w 1983581"/>
                <a:gd name="connsiteY8" fmla="*/ 357187 h 1089289"/>
                <a:gd name="connsiteX9" fmla="*/ 907256 w 1983581"/>
                <a:gd name="connsiteY9" fmla="*/ 333375 h 1089289"/>
                <a:gd name="connsiteX10" fmla="*/ 1007268 w 1983581"/>
                <a:gd name="connsiteY10" fmla="*/ 195262 h 1089289"/>
                <a:gd name="connsiteX11" fmla="*/ 1054893 w 1983581"/>
                <a:gd name="connsiteY11" fmla="*/ 195262 h 1089289"/>
                <a:gd name="connsiteX12" fmla="*/ 1164431 w 1983581"/>
                <a:gd name="connsiteY12" fmla="*/ 0 h 1089289"/>
                <a:gd name="connsiteX13" fmla="*/ 1250156 w 1983581"/>
                <a:gd name="connsiteY13" fmla="*/ 116682 h 1089289"/>
                <a:gd name="connsiteX14" fmla="*/ 1321593 w 1983581"/>
                <a:gd name="connsiteY14" fmla="*/ 104775 h 1089289"/>
                <a:gd name="connsiteX15" fmla="*/ 1440656 w 1983581"/>
                <a:gd name="connsiteY15" fmla="*/ 357187 h 1089289"/>
                <a:gd name="connsiteX16" fmla="*/ 1597818 w 1983581"/>
                <a:gd name="connsiteY16" fmla="*/ 595312 h 1089289"/>
                <a:gd name="connsiteX17" fmla="*/ 1659731 w 1983581"/>
                <a:gd name="connsiteY17" fmla="*/ 657225 h 1089289"/>
                <a:gd name="connsiteX18" fmla="*/ 1826418 w 1983581"/>
                <a:gd name="connsiteY18" fmla="*/ 947737 h 1089289"/>
                <a:gd name="connsiteX19" fmla="*/ 1978818 w 1983581"/>
                <a:gd name="connsiteY19" fmla="*/ 990600 h 1089289"/>
                <a:gd name="connsiteX20" fmla="*/ 1983581 w 1983581"/>
                <a:gd name="connsiteY20" fmla="*/ 1071562 h 1089289"/>
                <a:gd name="connsiteX21" fmla="*/ 7143 w 1983581"/>
                <a:gd name="connsiteY21" fmla="*/ 1059657 h 1089289"/>
                <a:gd name="connsiteX0" fmla="*/ 7143 w 1983581"/>
                <a:gd name="connsiteY0" fmla="*/ 1059657 h 1089289"/>
                <a:gd name="connsiteX1" fmla="*/ 0 w 1983581"/>
                <a:gd name="connsiteY1" fmla="*/ 1040606 h 1089289"/>
                <a:gd name="connsiteX2" fmla="*/ 157163 w 1983581"/>
                <a:gd name="connsiteY2" fmla="*/ 983456 h 1089289"/>
                <a:gd name="connsiteX3" fmla="*/ 311944 w 1983581"/>
                <a:gd name="connsiteY3" fmla="*/ 976312 h 1089289"/>
                <a:gd name="connsiteX4" fmla="*/ 411956 w 1983581"/>
                <a:gd name="connsiteY4" fmla="*/ 890587 h 1089289"/>
                <a:gd name="connsiteX5" fmla="*/ 497681 w 1983581"/>
                <a:gd name="connsiteY5" fmla="*/ 762000 h 1089289"/>
                <a:gd name="connsiteX6" fmla="*/ 588168 w 1983581"/>
                <a:gd name="connsiteY6" fmla="*/ 776287 h 1089289"/>
                <a:gd name="connsiteX7" fmla="*/ 721518 w 1983581"/>
                <a:gd name="connsiteY7" fmla="*/ 676275 h 1089289"/>
                <a:gd name="connsiteX8" fmla="*/ 826293 w 1983581"/>
                <a:gd name="connsiteY8" fmla="*/ 357187 h 1089289"/>
                <a:gd name="connsiteX9" fmla="*/ 907256 w 1983581"/>
                <a:gd name="connsiteY9" fmla="*/ 333375 h 1089289"/>
                <a:gd name="connsiteX10" fmla="*/ 1007268 w 1983581"/>
                <a:gd name="connsiteY10" fmla="*/ 195262 h 1089289"/>
                <a:gd name="connsiteX11" fmla="*/ 1054893 w 1983581"/>
                <a:gd name="connsiteY11" fmla="*/ 195262 h 1089289"/>
                <a:gd name="connsiteX12" fmla="*/ 1164431 w 1983581"/>
                <a:gd name="connsiteY12" fmla="*/ 0 h 1089289"/>
                <a:gd name="connsiteX13" fmla="*/ 1250156 w 1983581"/>
                <a:gd name="connsiteY13" fmla="*/ 116682 h 1089289"/>
                <a:gd name="connsiteX14" fmla="*/ 1316831 w 1983581"/>
                <a:gd name="connsiteY14" fmla="*/ 95250 h 1089289"/>
                <a:gd name="connsiteX15" fmla="*/ 1440656 w 1983581"/>
                <a:gd name="connsiteY15" fmla="*/ 357187 h 1089289"/>
                <a:gd name="connsiteX16" fmla="*/ 1597818 w 1983581"/>
                <a:gd name="connsiteY16" fmla="*/ 595312 h 1089289"/>
                <a:gd name="connsiteX17" fmla="*/ 1659731 w 1983581"/>
                <a:gd name="connsiteY17" fmla="*/ 657225 h 1089289"/>
                <a:gd name="connsiteX18" fmla="*/ 1826418 w 1983581"/>
                <a:gd name="connsiteY18" fmla="*/ 947737 h 1089289"/>
                <a:gd name="connsiteX19" fmla="*/ 1978818 w 1983581"/>
                <a:gd name="connsiteY19" fmla="*/ 990600 h 1089289"/>
                <a:gd name="connsiteX20" fmla="*/ 1983581 w 1983581"/>
                <a:gd name="connsiteY20" fmla="*/ 1071562 h 1089289"/>
                <a:gd name="connsiteX21" fmla="*/ 7143 w 1983581"/>
                <a:gd name="connsiteY21" fmla="*/ 1059657 h 1089289"/>
                <a:gd name="connsiteX0" fmla="*/ 7143 w 1983581"/>
                <a:gd name="connsiteY0" fmla="*/ 1059657 h 1089289"/>
                <a:gd name="connsiteX1" fmla="*/ 0 w 1983581"/>
                <a:gd name="connsiteY1" fmla="*/ 1040606 h 1089289"/>
                <a:gd name="connsiteX2" fmla="*/ 157163 w 1983581"/>
                <a:gd name="connsiteY2" fmla="*/ 983456 h 1089289"/>
                <a:gd name="connsiteX3" fmla="*/ 311944 w 1983581"/>
                <a:gd name="connsiteY3" fmla="*/ 976312 h 1089289"/>
                <a:gd name="connsiteX4" fmla="*/ 411956 w 1983581"/>
                <a:gd name="connsiteY4" fmla="*/ 890587 h 1089289"/>
                <a:gd name="connsiteX5" fmla="*/ 497681 w 1983581"/>
                <a:gd name="connsiteY5" fmla="*/ 762000 h 1089289"/>
                <a:gd name="connsiteX6" fmla="*/ 588168 w 1983581"/>
                <a:gd name="connsiteY6" fmla="*/ 776287 h 1089289"/>
                <a:gd name="connsiteX7" fmla="*/ 721518 w 1983581"/>
                <a:gd name="connsiteY7" fmla="*/ 676275 h 1089289"/>
                <a:gd name="connsiteX8" fmla="*/ 826293 w 1983581"/>
                <a:gd name="connsiteY8" fmla="*/ 357187 h 1089289"/>
                <a:gd name="connsiteX9" fmla="*/ 907256 w 1983581"/>
                <a:gd name="connsiteY9" fmla="*/ 333375 h 1089289"/>
                <a:gd name="connsiteX10" fmla="*/ 1007268 w 1983581"/>
                <a:gd name="connsiteY10" fmla="*/ 195262 h 1089289"/>
                <a:gd name="connsiteX11" fmla="*/ 1054893 w 1983581"/>
                <a:gd name="connsiteY11" fmla="*/ 195262 h 1089289"/>
                <a:gd name="connsiteX12" fmla="*/ 1164431 w 1983581"/>
                <a:gd name="connsiteY12" fmla="*/ 0 h 1089289"/>
                <a:gd name="connsiteX13" fmla="*/ 1250156 w 1983581"/>
                <a:gd name="connsiteY13" fmla="*/ 116682 h 1089289"/>
                <a:gd name="connsiteX14" fmla="*/ 1316831 w 1983581"/>
                <a:gd name="connsiteY14" fmla="*/ 95250 h 1089289"/>
                <a:gd name="connsiteX15" fmla="*/ 1440656 w 1983581"/>
                <a:gd name="connsiteY15" fmla="*/ 357187 h 1089289"/>
                <a:gd name="connsiteX16" fmla="*/ 1597818 w 1983581"/>
                <a:gd name="connsiteY16" fmla="*/ 595312 h 1089289"/>
                <a:gd name="connsiteX17" fmla="*/ 1659731 w 1983581"/>
                <a:gd name="connsiteY17" fmla="*/ 657225 h 1089289"/>
                <a:gd name="connsiteX18" fmla="*/ 1826418 w 1983581"/>
                <a:gd name="connsiteY18" fmla="*/ 947737 h 1089289"/>
                <a:gd name="connsiteX19" fmla="*/ 1978818 w 1983581"/>
                <a:gd name="connsiteY19" fmla="*/ 990600 h 1089289"/>
                <a:gd name="connsiteX20" fmla="*/ 1983581 w 1983581"/>
                <a:gd name="connsiteY20" fmla="*/ 1071562 h 1089289"/>
                <a:gd name="connsiteX21" fmla="*/ 7143 w 1983581"/>
                <a:gd name="connsiteY21" fmla="*/ 1059657 h 1089289"/>
                <a:gd name="connsiteX0" fmla="*/ 7143 w 1983581"/>
                <a:gd name="connsiteY0" fmla="*/ 1059657 h 1089289"/>
                <a:gd name="connsiteX1" fmla="*/ 0 w 1983581"/>
                <a:gd name="connsiteY1" fmla="*/ 1040606 h 1089289"/>
                <a:gd name="connsiteX2" fmla="*/ 157163 w 1983581"/>
                <a:gd name="connsiteY2" fmla="*/ 983456 h 1089289"/>
                <a:gd name="connsiteX3" fmla="*/ 311944 w 1983581"/>
                <a:gd name="connsiteY3" fmla="*/ 976312 h 1089289"/>
                <a:gd name="connsiteX4" fmla="*/ 411956 w 1983581"/>
                <a:gd name="connsiteY4" fmla="*/ 890587 h 1089289"/>
                <a:gd name="connsiteX5" fmla="*/ 497681 w 1983581"/>
                <a:gd name="connsiteY5" fmla="*/ 762000 h 1089289"/>
                <a:gd name="connsiteX6" fmla="*/ 588168 w 1983581"/>
                <a:gd name="connsiteY6" fmla="*/ 776287 h 1089289"/>
                <a:gd name="connsiteX7" fmla="*/ 721518 w 1983581"/>
                <a:gd name="connsiteY7" fmla="*/ 676275 h 1089289"/>
                <a:gd name="connsiteX8" fmla="*/ 826293 w 1983581"/>
                <a:gd name="connsiteY8" fmla="*/ 357187 h 1089289"/>
                <a:gd name="connsiteX9" fmla="*/ 907256 w 1983581"/>
                <a:gd name="connsiteY9" fmla="*/ 333375 h 1089289"/>
                <a:gd name="connsiteX10" fmla="*/ 1007268 w 1983581"/>
                <a:gd name="connsiteY10" fmla="*/ 195262 h 1089289"/>
                <a:gd name="connsiteX11" fmla="*/ 1054893 w 1983581"/>
                <a:gd name="connsiteY11" fmla="*/ 195262 h 1089289"/>
                <a:gd name="connsiteX12" fmla="*/ 1164431 w 1983581"/>
                <a:gd name="connsiteY12" fmla="*/ 0 h 1089289"/>
                <a:gd name="connsiteX13" fmla="*/ 1250156 w 1983581"/>
                <a:gd name="connsiteY13" fmla="*/ 116682 h 1089289"/>
                <a:gd name="connsiteX14" fmla="*/ 1316831 w 1983581"/>
                <a:gd name="connsiteY14" fmla="*/ 95250 h 1089289"/>
                <a:gd name="connsiteX15" fmla="*/ 1440656 w 1983581"/>
                <a:gd name="connsiteY15" fmla="*/ 357187 h 1089289"/>
                <a:gd name="connsiteX16" fmla="*/ 1597818 w 1983581"/>
                <a:gd name="connsiteY16" fmla="*/ 595312 h 1089289"/>
                <a:gd name="connsiteX17" fmla="*/ 1659731 w 1983581"/>
                <a:gd name="connsiteY17" fmla="*/ 657225 h 1089289"/>
                <a:gd name="connsiteX18" fmla="*/ 1826418 w 1983581"/>
                <a:gd name="connsiteY18" fmla="*/ 947737 h 1089289"/>
                <a:gd name="connsiteX19" fmla="*/ 1978818 w 1983581"/>
                <a:gd name="connsiteY19" fmla="*/ 990600 h 1089289"/>
                <a:gd name="connsiteX20" fmla="*/ 1983581 w 1983581"/>
                <a:gd name="connsiteY20" fmla="*/ 1071562 h 1089289"/>
                <a:gd name="connsiteX21" fmla="*/ 7143 w 1983581"/>
                <a:gd name="connsiteY21" fmla="*/ 1059657 h 1089289"/>
                <a:gd name="connsiteX0" fmla="*/ 7143 w 1983581"/>
                <a:gd name="connsiteY0" fmla="*/ 1059657 h 1089289"/>
                <a:gd name="connsiteX1" fmla="*/ 0 w 1983581"/>
                <a:gd name="connsiteY1" fmla="*/ 1040606 h 1089289"/>
                <a:gd name="connsiteX2" fmla="*/ 157163 w 1983581"/>
                <a:gd name="connsiteY2" fmla="*/ 983456 h 1089289"/>
                <a:gd name="connsiteX3" fmla="*/ 311944 w 1983581"/>
                <a:gd name="connsiteY3" fmla="*/ 976312 h 1089289"/>
                <a:gd name="connsiteX4" fmla="*/ 411956 w 1983581"/>
                <a:gd name="connsiteY4" fmla="*/ 890587 h 1089289"/>
                <a:gd name="connsiteX5" fmla="*/ 497681 w 1983581"/>
                <a:gd name="connsiteY5" fmla="*/ 762000 h 1089289"/>
                <a:gd name="connsiteX6" fmla="*/ 588168 w 1983581"/>
                <a:gd name="connsiteY6" fmla="*/ 776287 h 1089289"/>
                <a:gd name="connsiteX7" fmla="*/ 721518 w 1983581"/>
                <a:gd name="connsiteY7" fmla="*/ 676275 h 1089289"/>
                <a:gd name="connsiteX8" fmla="*/ 826293 w 1983581"/>
                <a:gd name="connsiteY8" fmla="*/ 357187 h 1089289"/>
                <a:gd name="connsiteX9" fmla="*/ 907256 w 1983581"/>
                <a:gd name="connsiteY9" fmla="*/ 333375 h 1089289"/>
                <a:gd name="connsiteX10" fmla="*/ 1007268 w 1983581"/>
                <a:gd name="connsiteY10" fmla="*/ 195262 h 1089289"/>
                <a:gd name="connsiteX11" fmla="*/ 1054893 w 1983581"/>
                <a:gd name="connsiteY11" fmla="*/ 195262 h 1089289"/>
                <a:gd name="connsiteX12" fmla="*/ 1164431 w 1983581"/>
                <a:gd name="connsiteY12" fmla="*/ 0 h 1089289"/>
                <a:gd name="connsiteX13" fmla="*/ 1250156 w 1983581"/>
                <a:gd name="connsiteY13" fmla="*/ 116682 h 1089289"/>
                <a:gd name="connsiteX14" fmla="*/ 1316831 w 1983581"/>
                <a:gd name="connsiteY14" fmla="*/ 95250 h 1089289"/>
                <a:gd name="connsiteX15" fmla="*/ 1435893 w 1983581"/>
                <a:gd name="connsiteY15" fmla="*/ 350043 h 1089289"/>
                <a:gd name="connsiteX16" fmla="*/ 1597818 w 1983581"/>
                <a:gd name="connsiteY16" fmla="*/ 595312 h 1089289"/>
                <a:gd name="connsiteX17" fmla="*/ 1659731 w 1983581"/>
                <a:gd name="connsiteY17" fmla="*/ 657225 h 1089289"/>
                <a:gd name="connsiteX18" fmla="*/ 1826418 w 1983581"/>
                <a:gd name="connsiteY18" fmla="*/ 947737 h 1089289"/>
                <a:gd name="connsiteX19" fmla="*/ 1978818 w 1983581"/>
                <a:gd name="connsiteY19" fmla="*/ 990600 h 1089289"/>
                <a:gd name="connsiteX20" fmla="*/ 1983581 w 1983581"/>
                <a:gd name="connsiteY20" fmla="*/ 1071562 h 1089289"/>
                <a:gd name="connsiteX21" fmla="*/ 7143 w 1983581"/>
                <a:gd name="connsiteY21" fmla="*/ 1059657 h 1089289"/>
                <a:gd name="connsiteX0" fmla="*/ 7143 w 1983581"/>
                <a:gd name="connsiteY0" fmla="*/ 1059657 h 1089289"/>
                <a:gd name="connsiteX1" fmla="*/ 0 w 1983581"/>
                <a:gd name="connsiteY1" fmla="*/ 1040606 h 1089289"/>
                <a:gd name="connsiteX2" fmla="*/ 157163 w 1983581"/>
                <a:gd name="connsiteY2" fmla="*/ 983456 h 1089289"/>
                <a:gd name="connsiteX3" fmla="*/ 311944 w 1983581"/>
                <a:gd name="connsiteY3" fmla="*/ 976312 h 1089289"/>
                <a:gd name="connsiteX4" fmla="*/ 411956 w 1983581"/>
                <a:gd name="connsiteY4" fmla="*/ 890587 h 1089289"/>
                <a:gd name="connsiteX5" fmla="*/ 497681 w 1983581"/>
                <a:gd name="connsiteY5" fmla="*/ 762000 h 1089289"/>
                <a:gd name="connsiteX6" fmla="*/ 588168 w 1983581"/>
                <a:gd name="connsiteY6" fmla="*/ 776287 h 1089289"/>
                <a:gd name="connsiteX7" fmla="*/ 721518 w 1983581"/>
                <a:gd name="connsiteY7" fmla="*/ 676275 h 1089289"/>
                <a:gd name="connsiteX8" fmla="*/ 826293 w 1983581"/>
                <a:gd name="connsiteY8" fmla="*/ 357187 h 1089289"/>
                <a:gd name="connsiteX9" fmla="*/ 907256 w 1983581"/>
                <a:gd name="connsiteY9" fmla="*/ 333375 h 1089289"/>
                <a:gd name="connsiteX10" fmla="*/ 1007268 w 1983581"/>
                <a:gd name="connsiteY10" fmla="*/ 195262 h 1089289"/>
                <a:gd name="connsiteX11" fmla="*/ 1054893 w 1983581"/>
                <a:gd name="connsiteY11" fmla="*/ 195262 h 1089289"/>
                <a:gd name="connsiteX12" fmla="*/ 1164431 w 1983581"/>
                <a:gd name="connsiteY12" fmla="*/ 0 h 1089289"/>
                <a:gd name="connsiteX13" fmla="*/ 1250156 w 1983581"/>
                <a:gd name="connsiteY13" fmla="*/ 116682 h 1089289"/>
                <a:gd name="connsiteX14" fmla="*/ 1316831 w 1983581"/>
                <a:gd name="connsiteY14" fmla="*/ 95250 h 1089289"/>
                <a:gd name="connsiteX15" fmla="*/ 1435893 w 1983581"/>
                <a:gd name="connsiteY15" fmla="*/ 350043 h 1089289"/>
                <a:gd name="connsiteX16" fmla="*/ 1597818 w 1983581"/>
                <a:gd name="connsiteY16" fmla="*/ 595312 h 1089289"/>
                <a:gd name="connsiteX17" fmla="*/ 1659731 w 1983581"/>
                <a:gd name="connsiteY17" fmla="*/ 657225 h 1089289"/>
                <a:gd name="connsiteX18" fmla="*/ 1826418 w 1983581"/>
                <a:gd name="connsiteY18" fmla="*/ 947737 h 1089289"/>
                <a:gd name="connsiteX19" fmla="*/ 1978818 w 1983581"/>
                <a:gd name="connsiteY19" fmla="*/ 990600 h 1089289"/>
                <a:gd name="connsiteX20" fmla="*/ 1983581 w 1983581"/>
                <a:gd name="connsiteY20" fmla="*/ 1071562 h 1089289"/>
                <a:gd name="connsiteX21" fmla="*/ 7143 w 1983581"/>
                <a:gd name="connsiteY21" fmla="*/ 1059657 h 1089289"/>
                <a:gd name="connsiteX0" fmla="*/ 7143 w 1983581"/>
                <a:gd name="connsiteY0" fmla="*/ 1059657 h 1089289"/>
                <a:gd name="connsiteX1" fmla="*/ 0 w 1983581"/>
                <a:gd name="connsiteY1" fmla="*/ 1040606 h 1089289"/>
                <a:gd name="connsiteX2" fmla="*/ 157163 w 1983581"/>
                <a:gd name="connsiteY2" fmla="*/ 983456 h 1089289"/>
                <a:gd name="connsiteX3" fmla="*/ 311944 w 1983581"/>
                <a:gd name="connsiteY3" fmla="*/ 976312 h 1089289"/>
                <a:gd name="connsiteX4" fmla="*/ 411956 w 1983581"/>
                <a:gd name="connsiteY4" fmla="*/ 890587 h 1089289"/>
                <a:gd name="connsiteX5" fmla="*/ 497681 w 1983581"/>
                <a:gd name="connsiteY5" fmla="*/ 762000 h 1089289"/>
                <a:gd name="connsiteX6" fmla="*/ 588168 w 1983581"/>
                <a:gd name="connsiteY6" fmla="*/ 776287 h 1089289"/>
                <a:gd name="connsiteX7" fmla="*/ 721518 w 1983581"/>
                <a:gd name="connsiteY7" fmla="*/ 676275 h 1089289"/>
                <a:gd name="connsiteX8" fmla="*/ 826293 w 1983581"/>
                <a:gd name="connsiteY8" fmla="*/ 357187 h 1089289"/>
                <a:gd name="connsiteX9" fmla="*/ 907256 w 1983581"/>
                <a:gd name="connsiteY9" fmla="*/ 333375 h 1089289"/>
                <a:gd name="connsiteX10" fmla="*/ 1007268 w 1983581"/>
                <a:gd name="connsiteY10" fmla="*/ 195262 h 1089289"/>
                <a:gd name="connsiteX11" fmla="*/ 1054893 w 1983581"/>
                <a:gd name="connsiteY11" fmla="*/ 195262 h 1089289"/>
                <a:gd name="connsiteX12" fmla="*/ 1164431 w 1983581"/>
                <a:gd name="connsiteY12" fmla="*/ 0 h 1089289"/>
                <a:gd name="connsiteX13" fmla="*/ 1250156 w 1983581"/>
                <a:gd name="connsiteY13" fmla="*/ 116682 h 1089289"/>
                <a:gd name="connsiteX14" fmla="*/ 1316831 w 1983581"/>
                <a:gd name="connsiteY14" fmla="*/ 95250 h 1089289"/>
                <a:gd name="connsiteX15" fmla="*/ 1435893 w 1983581"/>
                <a:gd name="connsiteY15" fmla="*/ 350043 h 1089289"/>
                <a:gd name="connsiteX16" fmla="*/ 1597818 w 1983581"/>
                <a:gd name="connsiteY16" fmla="*/ 595312 h 1089289"/>
                <a:gd name="connsiteX17" fmla="*/ 1659731 w 1983581"/>
                <a:gd name="connsiteY17" fmla="*/ 657225 h 1089289"/>
                <a:gd name="connsiteX18" fmla="*/ 1826418 w 1983581"/>
                <a:gd name="connsiteY18" fmla="*/ 947737 h 1089289"/>
                <a:gd name="connsiteX19" fmla="*/ 1978818 w 1983581"/>
                <a:gd name="connsiteY19" fmla="*/ 990600 h 1089289"/>
                <a:gd name="connsiteX20" fmla="*/ 1983581 w 1983581"/>
                <a:gd name="connsiteY20" fmla="*/ 1071562 h 1089289"/>
                <a:gd name="connsiteX21" fmla="*/ 7143 w 1983581"/>
                <a:gd name="connsiteY21" fmla="*/ 1059657 h 1089289"/>
                <a:gd name="connsiteX0" fmla="*/ 7143 w 1983581"/>
                <a:gd name="connsiteY0" fmla="*/ 1059657 h 1089289"/>
                <a:gd name="connsiteX1" fmla="*/ 0 w 1983581"/>
                <a:gd name="connsiteY1" fmla="*/ 1040606 h 1089289"/>
                <a:gd name="connsiteX2" fmla="*/ 157163 w 1983581"/>
                <a:gd name="connsiteY2" fmla="*/ 983456 h 1089289"/>
                <a:gd name="connsiteX3" fmla="*/ 311944 w 1983581"/>
                <a:gd name="connsiteY3" fmla="*/ 976312 h 1089289"/>
                <a:gd name="connsiteX4" fmla="*/ 411956 w 1983581"/>
                <a:gd name="connsiteY4" fmla="*/ 890587 h 1089289"/>
                <a:gd name="connsiteX5" fmla="*/ 497681 w 1983581"/>
                <a:gd name="connsiteY5" fmla="*/ 762000 h 1089289"/>
                <a:gd name="connsiteX6" fmla="*/ 588168 w 1983581"/>
                <a:gd name="connsiteY6" fmla="*/ 776287 h 1089289"/>
                <a:gd name="connsiteX7" fmla="*/ 721518 w 1983581"/>
                <a:gd name="connsiteY7" fmla="*/ 676275 h 1089289"/>
                <a:gd name="connsiteX8" fmla="*/ 826293 w 1983581"/>
                <a:gd name="connsiteY8" fmla="*/ 357187 h 1089289"/>
                <a:gd name="connsiteX9" fmla="*/ 907256 w 1983581"/>
                <a:gd name="connsiteY9" fmla="*/ 333375 h 1089289"/>
                <a:gd name="connsiteX10" fmla="*/ 1007268 w 1983581"/>
                <a:gd name="connsiteY10" fmla="*/ 195262 h 1089289"/>
                <a:gd name="connsiteX11" fmla="*/ 1054893 w 1983581"/>
                <a:gd name="connsiteY11" fmla="*/ 195262 h 1089289"/>
                <a:gd name="connsiteX12" fmla="*/ 1164431 w 1983581"/>
                <a:gd name="connsiteY12" fmla="*/ 0 h 1089289"/>
                <a:gd name="connsiteX13" fmla="*/ 1250156 w 1983581"/>
                <a:gd name="connsiteY13" fmla="*/ 116682 h 1089289"/>
                <a:gd name="connsiteX14" fmla="*/ 1316831 w 1983581"/>
                <a:gd name="connsiteY14" fmla="*/ 95250 h 1089289"/>
                <a:gd name="connsiteX15" fmla="*/ 1435893 w 1983581"/>
                <a:gd name="connsiteY15" fmla="*/ 350043 h 1089289"/>
                <a:gd name="connsiteX16" fmla="*/ 1597818 w 1983581"/>
                <a:gd name="connsiteY16" fmla="*/ 595312 h 1089289"/>
                <a:gd name="connsiteX17" fmla="*/ 1659731 w 1983581"/>
                <a:gd name="connsiteY17" fmla="*/ 657225 h 1089289"/>
                <a:gd name="connsiteX18" fmla="*/ 1826418 w 1983581"/>
                <a:gd name="connsiteY18" fmla="*/ 947737 h 1089289"/>
                <a:gd name="connsiteX19" fmla="*/ 1978818 w 1983581"/>
                <a:gd name="connsiteY19" fmla="*/ 990600 h 1089289"/>
                <a:gd name="connsiteX20" fmla="*/ 1983581 w 1983581"/>
                <a:gd name="connsiteY20" fmla="*/ 1071562 h 1089289"/>
                <a:gd name="connsiteX21" fmla="*/ 7143 w 1983581"/>
                <a:gd name="connsiteY21" fmla="*/ 1059657 h 1089289"/>
                <a:gd name="connsiteX0" fmla="*/ 7143 w 1983581"/>
                <a:gd name="connsiteY0" fmla="*/ 1059657 h 1089289"/>
                <a:gd name="connsiteX1" fmla="*/ 0 w 1983581"/>
                <a:gd name="connsiteY1" fmla="*/ 1040606 h 1089289"/>
                <a:gd name="connsiteX2" fmla="*/ 157163 w 1983581"/>
                <a:gd name="connsiteY2" fmla="*/ 983456 h 1089289"/>
                <a:gd name="connsiteX3" fmla="*/ 311944 w 1983581"/>
                <a:gd name="connsiteY3" fmla="*/ 976312 h 1089289"/>
                <a:gd name="connsiteX4" fmla="*/ 411956 w 1983581"/>
                <a:gd name="connsiteY4" fmla="*/ 890587 h 1089289"/>
                <a:gd name="connsiteX5" fmla="*/ 497681 w 1983581"/>
                <a:gd name="connsiteY5" fmla="*/ 762000 h 1089289"/>
                <a:gd name="connsiteX6" fmla="*/ 588168 w 1983581"/>
                <a:gd name="connsiteY6" fmla="*/ 776287 h 1089289"/>
                <a:gd name="connsiteX7" fmla="*/ 721518 w 1983581"/>
                <a:gd name="connsiteY7" fmla="*/ 676275 h 1089289"/>
                <a:gd name="connsiteX8" fmla="*/ 826293 w 1983581"/>
                <a:gd name="connsiteY8" fmla="*/ 357187 h 1089289"/>
                <a:gd name="connsiteX9" fmla="*/ 907256 w 1983581"/>
                <a:gd name="connsiteY9" fmla="*/ 333375 h 1089289"/>
                <a:gd name="connsiteX10" fmla="*/ 1007268 w 1983581"/>
                <a:gd name="connsiteY10" fmla="*/ 195262 h 1089289"/>
                <a:gd name="connsiteX11" fmla="*/ 1054893 w 1983581"/>
                <a:gd name="connsiteY11" fmla="*/ 195262 h 1089289"/>
                <a:gd name="connsiteX12" fmla="*/ 1164431 w 1983581"/>
                <a:gd name="connsiteY12" fmla="*/ 0 h 1089289"/>
                <a:gd name="connsiteX13" fmla="*/ 1250156 w 1983581"/>
                <a:gd name="connsiteY13" fmla="*/ 116682 h 1089289"/>
                <a:gd name="connsiteX14" fmla="*/ 1316831 w 1983581"/>
                <a:gd name="connsiteY14" fmla="*/ 95250 h 1089289"/>
                <a:gd name="connsiteX15" fmla="*/ 1435893 w 1983581"/>
                <a:gd name="connsiteY15" fmla="*/ 350043 h 1089289"/>
                <a:gd name="connsiteX16" fmla="*/ 1597818 w 1983581"/>
                <a:gd name="connsiteY16" fmla="*/ 595312 h 1089289"/>
                <a:gd name="connsiteX17" fmla="*/ 1659731 w 1983581"/>
                <a:gd name="connsiteY17" fmla="*/ 657225 h 1089289"/>
                <a:gd name="connsiteX18" fmla="*/ 1826418 w 1983581"/>
                <a:gd name="connsiteY18" fmla="*/ 947737 h 1089289"/>
                <a:gd name="connsiteX19" fmla="*/ 1978818 w 1983581"/>
                <a:gd name="connsiteY19" fmla="*/ 990600 h 1089289"/>
                <a:gd name="connsiteX20" fmla="*/ 1983581 w 1983581"/>
                <a:gd name="connsiteY20" fmla="*/ 1071562 h 1089289"/>
                <a:gd name="connsiteX21" fmla="*/ 7143 w 1983581"/>
                <a:gd name="connsiteY21" fmla="*/ 1059657 h 1089289"/>
                <a:gd name="connsiteX0" fmla="*/ 7143 w 1983581"/>
                <a:gd name="connsiteY0" fmla="*/ 1059657 h 1089289"/>
                <a:gd name="connsiteX1" fmla="*/ 0 w 1983581"/>
                <a:gd name="connsiteY1" fmla="*/ 1040606 h 1089289"/>
                <a:gd name="connsiteX2" fmla="*/ 157163 w 1983581"/>
                <a:gd name="connsiteY2" fmla="*/ 983456 h 1089289"/>
                <a:gd name="connsiteX3" fmla="*/ 311944 w 1983581"/>
                <a:gd name="connsiteY3" fmla="*/ 976312 h 1089289"/>
                <a:gd name="connsiteX4" fmla="*/ 411956 w 1983581"/>
                <a:gd name="connsiteY4" fmla="*/ 890587 h 1089289"/>
                <a:gd name="connsiteX5" fmla="*/ 497681 w 1983581"/>
                <a:gd name="connsiteY5" fmla="*/ 762000 h 1089289"/>
                <a:gd name="connsiteX6" fmla="*/ 588168 w 1983581"/>
                <a:gd name="connsiteY6" fmla="*/ 776287 h 1089289"/>
                <a:gd name="connsiteX7" fmla="*/ 721518 w 1983581"/>
                <a:gd name="connsiteY7" fmla="*/ 676275 h 1089289"/>
                <a:gd name="connsiteX8" fmla="*/ 826293 w 1983581"/>
                <a:gd name="connsiteY8" fmla="*/ 357187 h 1089289"/>
                <a:gd name="connsiteX9" fmla="*/ 907256 w 1983581"/>
                <a:gd name="connsiteY9" fmla="*/ 333375 h 1089289"/>
                <a:gd name="connsiteX10" fmla="*/ 1007268 w 1983581"/>
                <a:gd name="connsiteY10" fmla="*/ 195262 h 1089289"/>
                <a:gd name="connsiteX11" fmla="*/ 1054893 w 1983581"/>
                <a:gd name="connsiteY11" fmla="*/ 195262 h 1089289"/>
                <a:gd name="connsiteX12" fmla="*/ 1164431 w 1983581"/>
                <a:gd name="connsiteY12" fmla="*/ 0 h 1089289"/>
                <a:gd name="connsiteX13" fmla="*/ 1250156 w 1983581"/>
                <a:gd name="connsiteY13" fmla="*/ 116682 h 1089289"/>
                <a:gd name="connsiteX14" fmla="*/ 1316831 w 1983581"/>
                <a:gd name="connsiteY14" fmla="*/ 95250 h 1089289"/>
                <a:gd name="connsiteX15" fmla="*/ 1435893 w 1983581"/>
                <a:gd name="connsiteY15" fmla="*/ 350043 h 1089289"/>
                <a:gd name="connsiteX16" fmla="*/ 1597818 w 1983581"/>
                <a:gd name="connsiteY16" fmla="*/ 595312 h 1089289"/>
                <a:gd name="connsiteX17" fmla="*/ 1659731 w 1983581"/>
                <a:gd name="connsiteY17" fmla="*/ 657225 h 1089289"/>
                <a:gd name="connsiteX18" fmla="*/ 1826418 w 1983581"/>
                <a:gd name="connsiteY18" fmla="*/ 947737 h 1089289"/>
                <a:gd name="connsiteX19" fmla="*/ 1978818 w 1983581"/>
                <a:gd name="connsiteY19" fmla="*/ 990600 h 1089289"/>
                <a:gd name="connsiteX20" fmla="*/ 1983581 w 1983581"/>
                <a:gd name="connsiteY20" fmla="*/ 1071562 h 1089289"/>
                <a:gd name="connsiteX21" fmla="*/ 7143 w 1983581"/>
                <a:gd name="connsiteY21" fmla="*/ 1059657 h 1089289"/>
                <a:gd name="connsiteX0" fmla="*/ 7143 w 1983581"/>
                <a:gd name="connsiteY0" fmla="*/ 1059657 h 1089289"/>
                <a:gd name="connsiteX1" fmla="*/ 0 w 1983581"/>
                <a:gd name="connsiteY1" fmla="*/ 1040606 h 1089289"/>
                <a:gd name="connsiteX2" fmla="*/ 157163 w 1983581"/>
                <a:gd name="connsiteY2" fmla="*/ 983456 h 1089289"/>
                <a:gd name="connsiteX3" fmla="*/ 311944 w 1983581"/>
                <a:gd name="connsiteY3" fmla="*/ 976312 h 1089289"/>
                <a:gd name="connsiteX4" fmla="*/ 411956 w 1983581"/>
                <a:gd name="connsiteY4" fmla="*/ 890587 h 1089289"/>
                <a:gd name="connsiteX5" fmla="*/ 497681 w 1983581"/>
                <a:gd name="connsiteY5" fmla="*/ 762000 h 1089289"/>
                <a:gd name="connsiteX6" fmla="*/ 588168 w 1983581"/>
                <a:gd name="connsiteY6" fmla="*/ 776287 h 1089289"/>
                <a:gd name="connsiteX7" fmla="*/ 721518 w 1983581"/>
                <a:gd name="connsiteY7" fmla="*/ 676275 h 1089289"/>
                <a:gd name="connsiteX8" fmla="*/ 826293 w 1983581"/>
                <a:gd name="connsiteY8" fmla="*/ 357187 h 1089289"/>
                <a:gd name="connsiteX9" fmla="*/ 907256 w 1983581"/>
                <a:gd name="connsiteY9" fmla="*/ 333375 h 1089289"/>
                <a:gd name="connsiteX10" fmla="*/ 1007268 w 1983581"/>
                <a:gd name="connsiteY10" fmla="*/ 195262 h 1089289"/>
                <a:gd name="connsiteX11" fmla="*/ 1054893 w 1983581"/>
                <a:gd name="connsiteY11" fmla="*/ 195262 h 1089289"/>
                <a:gd name="connsiteX12" fmla="*/ 1164431 w 1983581"/>
                <a:gd name="connsiteY12" fmla="*/ 0 h 1089289"/>
                <a:gd name="connsiteX13" fmla="*/ 1250156 w 1983581"/>
                <a:gd name="connsiteY13" fmla="*/ 116682 h 1089289"/>
                <a:gd name="connsiteX14" fmla="*/ 1316831 w 1983581"/>
                <a:gd name="connsiteY14" fmla="*/ 95250 h 1089289"/>
                <a:gd name="connsiteX15" fmla="*/ 1435893 w 1983581"/>
                <a:gd name="connsiteY15" fmla="*/ 350043 h 1089289"/>
                <a:gd name="connsiteX16" fmla="*/ 1597818 w 1983581"/>
                <a:gd name="connsiteY16" fmla="*/ 595312 h 1089289"/>
                <a:gd name="connsiteX17" fmla="*/ 1659731 w 1983581"/>
                <a:gd name="connsiteY17" fmla="*/ 657225 h 1089289"/>
                <a:gd name="connsiteX18" fmla="*/ 1826418 w 1983581"/>
                <a:gd name="connsiteY18" fmla="*/ 947737 h 1089289"/>
                <a:gd name="connsiteX19" fmla="*/ 1978818 w 1983581"/>
                <a:gd name="connsiteY19" fmla="*/ 990600 h 1089289"/>
                <a:gd name="connsiteX20" fmla="*/ 1983581 w 1983581"/>
                <a:gd name="connsiteY20" fmla="*/ 1071562 h 1089289"/>
                <a:gd name="connsiteX21" fmla="*/ 7143 w 1983581"/>
                <a:gd name="connsiteY21" fmla="*/ 1059657 h 1089289"/>
                <a:gd name="connsiteX0" fmla="*/ 7143 w 1983581"/>
                <a:gd name="connsiteY0" fmla="*/ 1059657 h 1089289"/>
                <a:gd name="connsiteX1" fmla="*/ 0 w 1983581"/>
                <a:gd name="connsiteY1" fmla="*/ 1040606 h 1089289"/>
                <a:gd name="connsiteX2" fmla="*/ 157163 w 1983581"/>
                <a:gd name="connsiteY2" fmla="*/ 983456 h 1089289"/>
                <a:gd name="connsiteX3" fmla="*/ 311944 w 1983581"/>
                <a:gd name="connsiteY3" fmla="*/ 976312 h 1089289"/>
                <a:gd name="connsiteX4" fmla="*/ 411956 w 1983581"/>
                <a:gd name="connsiteY4" fmla="*/ 890587 h 1089289"/>
                <a:gd name="connsiteX5" fmla="*/ 497681 w 1983581"/>
                <a:gd name="connsiteY5" fmla="*/ 762000 h 1089289"/>
                <a:gd name="connsiteX6" fmla="*/ 588168 w 1983581"/>
                <a:gd name="connsiteY6" fmla="*/ 776287 h 1089289"/>
                <a:gd name="connsiteX7" fmla="*/ 721518 w 1983581"/>
                <a:gd name="connsiteY7" fmla="*/ 676275 h 1089289"/>
                <a:gd name="connsiteX8" fmla="*/ 826293 w 1983581"/>
                <a:gd name="connsiteY8" fmla="*/ 357187 h 1089289"/>
                <a:gd name="connsiteX9" fmla="*/ 907256 w 1983581"/>
                <a:gd name="connsiteY9" fmla="*/ 333375 h 1089289"/>
                <a:gd name="connsiteX10" fmla="*/ 1007268 w 1983581"/>
                <a:gd name="connsiteY10" fmla="*/ 195262 h 1089289"/>
                <a:gd name="connsiteX11" fmla="*/ 1054893 w 1983581"/>
                <a:gd name="connsiteY11" fmla="*/ 195262 h 1089289"/>
                <a:gd name="connsiteX12" fmla="*/ 1164431 w 1983581"/>
                <a:gd name="connsiteY12" fmla="*/ 0 h 1089289"/>
                <a:gd name="connsiteX13" fmla="*/ 1250156 w 1983581"/>
                <a:gd name="connsiteY13" fmla="*/ 116682 h 1089289"/>
                <a:gd name="connsiteX14" fmla="*/ 1316831 w 1983581"/>
                <a:gd name="connsiteY14" fmla="*/ 95250 h 1089289"/>
                <a:gd name="connsiteX15" fmla="*/ 1435893 w 1983581"/>
                <a:gd name="connsiteY15" fmla="*/ 350043 h 1089289"/>
                <a:gd name="connsiteX16" fmla="*/ 1597818 w 1983581"/>
                <a:gd name="connsiteY16" fmla="*/ 595312 h 1089289"/>
                <a:gd name="connsiteX17" fmla="*/ 1659731 w 1983581"/>
                <a:gd name="connsiteY17" fmla="*/ 657225 h 1089289"/>
                <a:gd name="connsiteX18" fmla="*/ 1826418 w 1983581"/>
                <a:gd name="connsiteY18" fmla="*/ 947737 h 1089289"/>
                <a:gd name="connsiteX19" fmla="*/ 1978818 w 1983581"/>
                <a:gd name="connsiteY19" fmla="*/ 990600 h 1089289"/>
                <a:gd name="connsiteX20" fmla="*/ 1983581 w 1983581"/>
                <a:gd name="connsiteY20" fmla="*/ 1071562 h 1089289"/>
                <a:gd name="connsiteX21" fmla="*/ 7143 w 1983581"/>
                <a:gd name="connsiteY21" fmla="*/ 1059657 h 1089289"/>
                <a:gd name="connsiteX0" fmla="*/ 7143 w 1990724"/>
                <a:gd name="connsiteY0" fmla="*/ 1059657 h 1089289"/>
                <a:gd name="connsiteX1" fmla="*/ 0 w 1990724"/>
                <a:gd name="connsiteY1" fmla="*/ 1040606 h 1089289"/>
                <a:gd name="connsiteX2" fmla="*/ 157163 w 1990724"/>
                <a:gd name="connsiteY2" fmla="*/ 983456 h 1089289"/>
                <a:gd name="connsiteX3" fmla="*/ 311944 w 1990724"/>
                <a:gd name="connsiteY3" fmla="*/ 976312 h 1089289"/>
                <a:gd name="connsiteX4" fmla="*/ 411956 w 1990724"/>
                <a:gd name="connsiteY4" fmla="*/ 890587 h 1089289"/>
                <a:gd name="connsiteX5" fmla="*/ 497681 w 1990724"/>
                <a:gd name="connsiteY5" fmla="*/ 762000 h 1089289"/>
                <a:gd name="connsiteX6" fmla="*/ 588168 w 1990724"/>
                <a:gd name="connsiteY6" fmla="*/ 776287 h 1089289"/>
                <a:gd name="connsiteX7" fmla="*/ 721518 w 1990724"/>
                <a:gd name="connsiteY7" fmla="*/ 676275 h 1089289"/>
                <a:gd name="connsiteX8" fmla="*/ 826293 w 1990724"/>
                <a:gd name="connsiteY8" fmla="*/ 357187 h 1089289"/>
                <a:gd name="connsiteX9" fmla="*/ 907256 w 1990724"/>
                <a:gd name="connsiteY9" fmla="*/ 333375 h 1089289"/>
                <a:gd name="connsiteX10" fmla="*/ 1007268 w 1990724"/>
                <a:gd name="connsiteY10" fmla="*/ 195262 h 1089289"/>
                <a:gd name="connsiteX11" fmla="*/ 1054893 w 1990724"/>
                <a:gd name="connsiteY11" fmla="*/ 195262 h 1089289"/>
                <a:gd name="connsiteX12" fmla="*/ 1164431 w 1990724"/>
                <a:gd name="connsiteY12" fmla="*/ 0 h 1089289"/>
                <a:gd name="connsiteX13" fmla="*/ 1250156 w 1990724"/>
                <a:gd name="connsiteY13" fmla="*/ 116682 h 1089289"/>
                <a:gd name="connsiteX14" fmla="*/ 1316831 w 1990724"/>
                <a:gd name="connsiteY14" fmla="*/ 95250 h 1089289"/>
                <a:gd name="connsiteX15" fmla="*/ 1435893 w 1990724"/>
                <a:gd name="connsiteY15" fmla="*/ 350043 h 1089289"/>
                <a:gd name="connsiteX16" fmla="*/ 1597818 w 1990724"/>
                <a:gd name="connsiteY16" fmla="*/ 595312 h 1089289"/>
                <a:gd name="connsiteX17" fmla="*/ 1659731 w 1990724"/>
                <a:gd name="connsiteY17" fmla="*/ 657225 h 1089289"/>
                <a:gd name="connsiteX18" fmla="*/ 1826418 w 1990724"/>
                <a:gd name="connsiteY18" fmla="*/ 947737 h 1089289"/>
                <a:gd name="connsiteX19" fmla="*/ 1990724 w 1990724"/>
                <a:gd name="connsiteY19" fmla="*/ 983456 h 1089289"/>
                <a:gd name="connsiteX20" fmla="*/ 1983581 w 1990724"/>
                <a:gd name="connsiteY20" fmla="*/ 1071562 h 1089289"/>
                <a:gd name="connsiteX21" fmla="*/ 7143 w 1990724"/>
                <a:gd name="connsiteY21" fmla="*/ 1059657 h 1089289"/>
                <a:gd name="connsiteX0" fmla="*/ 7143 w 1990724"/>
                <a:gd name="connsiteY0" fmla="*/ 1059657 h 1089289"/>
                <a:gd name="connsiteX1" fmla="*/ 0 w 1990724"/>
                <a:gd name="connsiteY1" fmla="*/ 1040606 h 1089289"/>
                <a:gd name="connsiteX2" fmla="*/ 157163 w 1990724"/>
                <a:gd name="connsiteY2" fmla="*/ 983456 h 1089289"/>
                <a:gd name="connsiteX3" fmla="*/ 311944 w 1990724"/>
                <a:gd name="connsiteY3" fmla="*/ 976312 h 1089289"/>
                <a:gd name="connsiteX4" fmla="*/ 411956 w 1990724"/>
                <a:gd name="connsiteY4" fmla="*/ 890587 h 1089289"/>
                <a:gd name="connsiteX5" fmla="*/ 497681 w 1990724"/>
                <a:gd name="connsiteY5" fmla="*/ 762000 h 1089289"/>
                <a:gd name="connsiteX6" fmla="*/ 588168 w 1990724"/>
                <a:gd name="connsiteY6" fmla="*/ 776287 h 1089289"/>
                <a:gd name="connsiteX7" fmla="*/ 721518 w 1990724"/>
                <a:gd name="connsiteY7" fmla="*/ 676275 h 1089289"/>
                <a:gd name="connsiteX8" fmla="*/ 826293 w 1990724"/>
                <a:gd name="connsiteY8" fmla="*/ 357187 h 1089289"/>
                <a:gd name="connsiteX9" fmla="*/ 907256 w 1990724"/>
                <a:gd name="connsiteY9" fmla="*/ 333375 h 1089289"/>
                <a:gd name="connsiteX10" fmla="*/ 1007268 w 1990724"/>
                <a:gd name="connsiteY10" fmla="*/ 195262 h 1089289"/>
                <a:gd name="connsiteX11" fmla="*/ 1054893 w 1990724"/>
                <a:gd name="connsiteY11" fmla="*/ 195262 h 1089289"/>
                <a:gd name="connsiteX12" fmla="*/ 1164431 w 1990724"/>
                <a:gd name="connsiteY12" fmla="*/ 0 h 1089289"/>
                <a:gd name="connsiteX13" fmla="*/ 1250156 w 1990724"/>
                <a:gd name="connsiteY13" fmla="*/ 116682 h 1089289"/>
                <a:gd name="connsiteX14" fmla="*/ 1316831 w 1990724"/>
                <a:gd name="connsiteY14" fmla="*/ 95250 h 1089289"/>
                <a:gd name="connsiteX15" fmla="*/ 1435893 w 1990724"/>
                <a:gd name="connsiteY15" fmla="*/ 350043 h 1089289"/>
                <a:gd name="connsiteX16" fmla="*/ 1597818 w 1990724"/>
                <a:gd name="connsiteY16" fmla="*/ 595312 h 1089289"/>
                <a:gd name="connsiteX17" fmla="*/ 1659731 w 1990724"/>
                <a:gd name="connsiteY17" fmla="*/ 657225 h 1089289"/>
                <a:gd name="connsiteX18" fmla="*/ 1826418 w 1990724"/>
                <a:gd name="connsiteY18" fmla="*/ 947737 h 1089289"/>
                <a:gd name="connsiteX19" fmla="*/ 1990724 w 1990724"/>
                <a:gd name="connsiteY19" fmla="*/ 983456 h 1089289"/>
                <a:gd name="connsiteX20" fmla="*/ 1983581 w 1990724"/>
                <a:gd name="connsiteY20" fmla="*/ 1071562 h 1089289"/>
                <a:gd name="connsiteX21" fmla="*/ 7143 w 1990724"/>
                <a:gd name="connsiteY21" fmla="*/ 1059657 h 1089289"/>
                <a:gd name="connsiteX0" fmla="*/ 7143 w 1990725"/>
                <a:gd name="connsiteY0" fmla="*/ 1059657 h 1089289"/>
                <a:gd name="connsiteX1" fmla="*/ 0 w 1990725"/>
                <a:gd name="connsiteY1" fmla="*/ 1040606 h 1089289"/>
                <a:gd name="connsiteX2" fmla="*/ 157163 w 1990725"/>
                <a:gd name="connsiteY2" fmla="*/ 983456 h 1089289"/>
                <a:gd name="connsiteX3" fmla="*/ 311944 w 1990725"/>
                <a:gd name="connsiteY3" fmla="*/ 976312 h 1089289"/>
                <a:gd name="connsiteX4" fmla="*/ 411956 w 1990725"/>
                <a:gd name="connsiteY4" fmla="*/ 890587 h 1089289"/>
                <a:gd name="connsiteX5" fmla="*/ 497681 w 1990725"/>
                <a:gd name="connsiteY5" fmla="*/ 762000 h 1089289"/>
                <a:gd name="connsiteX6" fmla="*/ 588168 w 1990725"/>
                <a:gd name="connsiteY6" fmla="*/ 776287 h 1089289"/>
                <a:gd name="connsiteX7" fmla="*/ 721518 w 1990725"/>
                <a:gd name="connsiteY7" fmla="*/ 676275 h 1089289"/>
                <a:gd name="connsiteX8" fmla="*/ 826293 w 1990725"/>
                <a:gd name="connsiteY8" fmla="*/ 357187 h 1089289"/>
                <a:gd name="connsiteX9" fmla="*/ 907256 w 1990725"/>
                <a:gd name="connsiteY9" fmla="*/ 333375 h 1089289"/>
                <a:gd name="connsiteX10" fmla="*/ 1007268 w 1990725"/>
                <a:gd name="connsiteY10" fmla="*/ 195262 h 1089289"/>
                <a:gd name="connsiteX11" fmla="*/ 1054893 w 1990725"/>
                <a:gd name="connsiteY11" fmla="*/ 195262 h 1089289"/>
                <a:gd name="connsiteX12" fmla="*/ 1164431 w 1990725"/>
                <a:gd name="connsiteY12" fmla="*/ 0 h 1089289"/>
                <a:gd name="connsiteX13" fmla="*/ 1250156 w 1990725"/>
                <a:gd name="connsiteY13" fmla="*/ 116682 h 1089289"/>
                <a:gd name="connsiteX14" fmla="*/ 1316831 w 1990725"/>
                <a:gd name="connsiteY14" fmla="*/ 95250 h 1089289"/>
                <a:gd name="connsiteX15" fmla="*/ 1435893 w 1990725"/>
                <a:gd name="connsiteY15" fmla="*/ 350043 h 1089289"/>
                <a:gd name="connsiteX16" fmla="*/ 1597818 w 1990725"/>
                <a:gd name="connsiteY16" fmla="*/ 595312 h 1089289"/>
                <a:gd name="connsiteX17" fmla="*/ 1659731 w 1990725"/>
                <a:gd name="connsiteY17" fmla="*/ 657225 h 1089289"/>
                <a:gd name="connsiteX18" fmla="*/ 1826418 w 1990725"/>
                <a:gd name="connsiteY18" fmla="*/ 947737 h 1089289"/>
                <a:gd name="connsiteX19" fmla="*/ 1990724 w 1990725"/>
                <a:gd name="connsiteY19" fmla="*/ 983456 h 1089289"/>
                <a:gd name="connsiteX20" fmla="*/ 1990725 w 1990725"/>
                <a:gd name="connsiteY20" fmla="*/ 1073943 h 1089289"/>
                <a:gd name="connsiteX21" fmla="*/ 7143 w 1990725"/>
                <a:gd name="connsiteY21" fmla="*/ 1059657 h 1089289"/>
                <a:gd name="connsiteX0" fmla="*/ 7143 w 1990725"/>
                <a:gd name="connsiteY0" fmla="*/ 1059657 h 1089289"/>
                <a:gd name="connsiteX1" fmla="*/ 0 w 1990725"/>
                <a:gd name="connsiteY1" fmla="*/ 1040606 h 1089289"/>
                <a:gd name="connsiteX2" fmla="*/ 157163 w 1990725"/>
                <a:gd name="connsiteY2" fmla="*/ 983456 h 1089289"/>
                <a:gd name="connsiteX3" fmla="*/ 311944 w 1990725"/>
                <a:gd name="connsiteY3" fmla="*/ 976312 h 1089289"/>
                <a:gd name="connsiteX4" fmla="*/ 411956 w 1990725"/>
                <a:gd name="connsiteY4" fmla="*/ 890587 h 1089289"/>
                <a:gd name="connsiteX5" fmla="*/ 497681 w 1990725"/>
                <a:gd name="connsiteY5" fmla="*/ 762000 h 1089289"/>
                <a:gd name="connsiteX6" fmla="*/ 588168 w 1990725"/>
                <a:gd name="connsiteY6" fmla="*/ 776287 h 1089289"/>
                <a:gd name="connsiteX7" fmla="*/ 721518 w 1990725"/>
                <a:gd name="connsiteY7" fmla="*/ 676275 h 1089289"/>
                <a:gd name="connsiteX8" fmla="*/ 826293 w 1990725"/>
                <a:gd name="connsiteY8" fmla="*/ 357187 h 1089289"/>
                <a:gd name="connsiteX9" fmla="*/ 907256 w 1990725"/>
                <a:gd name="connsiteY9" fmla="*/ 333375 h 1089289"/>
                <a:gd name="connsiteX10" fmla="*/ 1007268 w 1990725"/>
                <a:gd name="connsiteY10" fmla="*/ 195262 h 1089289"/>
                <a:gd name="connsiteX11" fmla="*/ 1054893 w 1990725"/>
                <a:gd name="connsiteY11" fmla="*/ 195262 h 1089289"/>
                <a:gd name="connsiteX12" fmla="*/ 1164431 w 1990725"/>
                <a:gd name="connsiteY12" fmla="*/ 0 h 1089289"/>
                <a:gd name="connsiteX13" fmla="*/ 1250156 w 1990725"/>
                <a:gd name="connsiteY13" fmla="*/ 116682 h 1089289"/>
                <a:gd name="connsiteX14" fmla="*/ 1316831 w 1990725"/>
                <a:gd name="connsiteY14" fmla="*/ 95250 h 1089289"/>
                <a:gd name="connsiteX15" fmla="*/ 1435893 w 1990725"/>
                <a:gd name="connsiteY15" fmla="*/ 350043 h 1089289"/>
                <a:gd name="connsiteX16" fmla="*/ 1597818 w 1990725"/>
                <a:gd name="connsiteY16" fmla="*/ 595312 h 1089289"/>
                <a:gd name="connsiteX17" fmla="*/ 1659731 w 1990725"/>
                <a:gd name="connsiteY17" fmla="*/ 657225 h 1089289"/>
                <a:gd name="connsiteX18" fmla="*/ 1826418 w 1990725"/>
                <a:gd name="connsiteY18" fmla="*/ 947737 h 1089289"/>
                <a:gd name="connsiteX19" fmla="*/ 1990724 w 1990725"/>
                <a:gd name="connsiteY19" fmla="*/ 983456 h 1089289"/>
                <a:gd name="connsiteX20" fmla="*/ 1990725 w 1990725"/>
                <a:gd name="connsiteY20" fmla="*/ 1066799 h 1089289"/>
                <a:gd name="connsiteX21" fmla="*/ 7143 w 1990725"/>
                <a:gd name="connsiteY21" fmla="*/ 1059657 h 1089289"/>
                <a:gd name="connsiteX0" fmla="*/ 7143 w 1990725"/>
                <a:gd name="connsiteY0" fmla="*/ 1064106 h 1093738"/>
                <a:gd name="connsiteX1" fmla="*/ 0 w 1990725"/>
                <a:gd name="connsiteY1" fmla="*/ 1045055 h 1093738"/>
                <a:gd name="connsiteX2" fmla="*/ 157163 w 1990725"/>
                <a:gd name="connsiteY2" fmla="*/ 987905 h 1093738"/>
                <a:gd name="connsiteX3" fmla="*/ 311944 w 1990725"/>
                <a:gd name="connsiteY3" fmla="*/ 980761 h 1093738"/>
                <a:gd name="connsiteX4" fmla="*/ 411956 w 1990725"/>
                <a:gd name="connsiteY4" fmla="*/ 895036 h 1093738"/>
                <a:gd name="connsiteX5" fmla="*/ 497681 w 1990725"/>
                <a:gd name="connsiteY5" fmla="*/ 766449 h 1093738"/>
                <a:gd name="connsiteX6" fmla="*/ 588168 w 1990725"/>
                <a:gd name="connsiteY6" fmla="*/ 780736 h 1093738"/>
                <a:gd name="connsiteX7" fmla="*/ 721518 w 1990725"/>
                <a:gd name="connsiteY7" fmla="*/ 680724 h 1093738"/>
                <a:gd name="connsiteX8" fmla="*/ 826293 w 1990725"/>
                <a:gd name="connsiteY8" fmla="*/ 361636 h 1093738"/>
                <a:gd name="connsiteX9" fmla="*/ 907256 w 1990725"/>
                <a:gd name="connsiteY9" fmla="*/ 337824 h 1093738"/>
                <a:gd name="connsiteX10" fmla="*/ 1007268 w 1990725"/>
                <a:gd name="connsiteY10" fmla="*/ 199711 h 1093738"/>
                <a:gd name="connsiteX11" fmla="*/ 1054893 w 1990725"/>
                <a:gd name="connsiteY11" fmla="*/ 199711 h 1093738"/>
                <a:gd name="connsiteX12" fmla="*/ 1164431 w 1990725"/>
                <a:gd name="connsiteY12" fmla="*/ 4449 h 1093738"/>
                <a:gd name="connsiteX13" fmla="*/ 1250156 w 1990725"/>
                <a:gd name="connsiteY13" fmla="*/ 121131 h 1093738"/>
                <a:gd name="connsiteX14" fmla="*/ 1316831 w 1990725"/>
                <a:gd name="connsiteY14" fmla="*/ 99699 h 1093738"/>
                <a:gd name="connsiteX15" fmla="*/ 1435893 w 1990725"/>
                <a:gd name="connsiteY15" fmla="*/ 354492 h 1093738"/>
                <a:gd name="connsiteX16" fmla="*/ 1597818 w 1990725"/>
                <a:gd name="connsiteY16" fmla="*/ 599761 h 1093738"/>
                <a:gd name="connsiteX17" fmla="*/ 1659731 w 1990725"/>
                <a:gd name="connsiteY17" fmla="*/ 661674 h 1093738"/>
                <a:gd name="connsiteX18" fmla="*/ 1826418 w 1990725"/>
                <a:gd name="connsiteY18" fmla="*/ 952186 h 1093738"/>
                <a:gd name="connsiteX19" fmla="*/ 1990724 w 1990725"/>
                <a:gd name="connsiteY19" fmla="*/ 987905 h 1093738"/>
                <a:gd name="connsiteX20" fmla="*/ 1990725 w 1990725"/>
                <a:gd name="connsiteY20" fmla="*/ 1071248 h 1093738"/>
                <a:gd name="connsiteX21" fmla="*/ 7143 w 1990725"/>
                <a:gd name="connsiteY21" fmla="*/ 1064106 h 1093738"/>
                <a:gd name="connsiteX0" fmla="*/ 7143 w 1990725"/>
                <a:gd name="connsiteY0" fmla="*/ 1059792 h 1089424"/>
                <a:gd name="connsiteX1" fmla="*/ 0 w 1990725"/>
                <a:gd name="connsiteY1" fmla="*/ 1040741 h 1089424"/>
                <a:gd name="connsiteX2" fmla="*/ 157163 w 1990725"/>
                <a:gd name="connsiteY2" fmla="*/ 983591 h 1089424"/>
                <a:gd name="connsiteX3" fmla="*/ 311944 w 1990725"/>
                <a:gd name="connsiteY3" fmla="*/ 976447 h 1089424"/>
                <a:gd name="connsiteX4" fmla="*/ 411956 w 1990725"/>
                <a:gd name="connsiteY4" fmla="*/ 890722 h 1089424"/>
                <a:gd name="connsiteX5" fmla="*/ 497681 w 1990725"/>
                <a:gd name="connsiteY5" fmla="*/ 762135 h 1089424"/>
                <a:gd name="connsiteX6" fmla="*/ 588168 w 1990725"/>
                <a:gd name="connsiteY6" fmla="*/ 776422 h 1089424"/>
                <a:gd name="connsiteX7" fmla="*/ 721518 w 1990725"/>
                <a:gd name="connsiteY7" fmla="*/ 676410 h 1089424"/>
                <a:gd name="connsiteX8" fmla="*/ 826293 w 1990725"/>
                <a:gd name="connsiteY8" fmla="*/ 357322 h 1089424"/>
                <a:gd name="connsiteX9" fmla="*/ 907256 w 1990725"/>
                <a:gd name="connsiteY9" fmla="*/ 333510 h 1089424"/>
                <a:gd name="connsiteX10" fmla="*/ 1007268 w 1990725"/>
                <a:gd name="connsiteY10" fmla="*/ 195397 h 1089424"/>
                <a:gd name="connsiteX11" fmla="*/ 1054893 w 1990725"/>
                <a:gd name="connsiteY11" fmla="*/ 195397 h 1089424"/>
                <a:gd name="connsiteX12" fmla="*/ 1164431 w 1990725"/>
                <a:gd name="connsiteY12" fmla="*/ 135 h 1089424"/>
                <a:gd name="connsiteX13" fmla="*/ 1250156 w 1990725"/>
                <a:gd name="connsiteY13" fmla="*/ 116817 h 1089424"/>
                <a:gd name="connsiteX14" fmla="*/ 1316831 w 1990725"/>
                <a:gd name="connsiteY14" fmla="*/ 95385 h 1089424"/>
                <a:gd name="connsiteX15" fmla="*/ 1435893 w 1990725"/>
                <a:gd name="connsiteY15" fmla="*/ 350178 h 1089424"/>
                <a:gd name="connsiteX16" fmla="*/ 1597818 w 1990725"/>
                <a:gd name="connsiteY16" fmla="*/ 595447 h 1089424"/>
                <a:gd name="connsiteX17" fmla="*/ 1659731 w 1990725"/>
                <a:gd name="connsiteY17" fmla="*/ 657360 h 1089424"/>
                <a:gd name="connsiteX18" fmla="*/ 1826418 w 1990725"/>
                <a:gd name="connsiteY18" fmla="*/ 947872 h 1089424"/>
                <a:gd name="connsiteX19" fmla="*/ 1990724 w 1990725"/>
                <a:gd name="connsiteY19" fmla="*/ 983591 h 1089424"/>
                <a:gd name="connsiteX20" fmla="*/ 1990725 w 1990725"/>
                <a:gd name="connsiteY20" fmla="*/ 1066934 h 1089424"/>
                <a:gd name="connsiteX21" fmla="*/ 7143 w 1990725"/>
                <a:gd name="connsiteY21" fmla="*/ 1059792 h 1089424"/>
                <a:gd name="connsiteX0" fmla="*/ 7143 w 1990725"/>
                <a:gd name="connsiteY0" fmla="*/ 1059792 h 1089424"/>
                <a:gd name="connsiteX1" fmla="*/ 0 w 1990725"/>
                <a:gd name="connsiteY1" fmla="*/ 1040741 h 1089424"/>
                <a:gd name="connsiteX2" fmla="*/ 157163 w 1990725"/>
                <a:gd name="connsiteY2" fmla="*/ 983591 h 1089424"/>
                <a:gd name="connsiteX3" fmla="*/ 311944 w 1990725"/>
                <a:gd name="connsiteY3" fmla="*/ 976447 h 1089424"/>
                <a:gd name="connsiteX4" fmla="*/ 411956 w 1990725"/>
                <a:gd name="connsiteY4" fmla="*/ 890722 h 1089424"/>
                <a:gd name="connsiteX5" fmla="*/ 497681 w 1990725"/>
                <a:gd name="connsiteY5" fmla="*/ 762135 h 1089424"/>
                <a:gd name="connsiteX6" fmla="*/ 588168 w 1990725"/>
                <a:gd name="connsiteY6" fmla="*/ 776422 h 1089424"/>
                <a:gd name="connsiteX7" fmla="*/ 721518 w 1990725"/>
                <a:gd name="connsiteY7" fmla="*/ 676410 h 1089424"/>
                <a:gd name="connsiteX8" fmla="*/ 826293 w 1990725"/>
                <a:gd name="connsiteY8" fmla="*/ 357322 h 1089424"/>
                <a:gd name="connsiteX9" fmla="*/ 907256 w 1990725"/>
                <a:gd name="connsiteY9" fmla="*/ 333510 h 1089424"/>
                <a:gd name="connsiteX10" fmla="*/ 1007268 w 1990725"/>
                <a:gd name="connsiteY10" fmla="*/ 195397 h 1089424"/>
                <a:gd name="connsiteX11" fmla="*/ 1054893 w 1990725"/>
                <a:gd name="connsiteY11" fmla="*/ 195397 h 1089424"/>
                <a:gd name="connsiteX12" fmla="*/ 1164431 w 1990725"/>
                <a:gd name="connsiteY12" fmla="*/ 135 h 1089424"/>
                <a:gd name="connsiteX13" fmla="*/ 1250156 w 1990725"/>
                <a:gd name="connsiteY13" fmla="*/ 116817 h 1089424"/>
                <a:gd name="connsiteX14" fmla="*/ 1316831 w 1990725"/>
                <a:gd name="connsiteY14" fmla="*/ 95385 h 1089424"/>
                <a:gd name="connsiteX15" fmla="*/ 1435893 w 1990725"/>
                <a:gd name="connsiteY15" fmla="*/ 350178 h 1089424"/>
                <a:gd name="connsiteX16" fmla="*/ 1597818 w 1990725"/>
                <a:gd name="connsiteY16" fmla="*/ 595447 h 1089424"/>
                <a:gd name="connsiteX17" fmla="*/ 1659731 w 1990725"/>
                <a:gd name="connsiteY17" fmla="*/ 657360 h 1089424"/>
                <a:gd name="connsiteX18" fmla="*/ 1826418 w 1990725"/>
                <a:gd name="connsiteY18" fmla="*/ 947872 h 1089424"/>
                <a:gd name="connsiteX19" fmla="*/ 1990724 w 1990725"/>
                <a:gd name="connsiteY19" fmla="*/ 983591 h 1089424"/>
                <a:gd name="connsiteX20" fmla="*/ 1990725 w 1990725"/>
                <a:gd name="connsiteY20" fmla="*/ 1066934 h 1089424"/>
                <a:gd name="connsiteX21" fmla="*/ 7143 w 1990725"/>
                <a:gd name="connsiteY21" fmla="*/ 1059792 h 1089424"/>
                <a:gd name="connsiteX0" fmla="*/ 7143 w 1990725"/>
                <a:gd name="connsiteY0" fmla="*/ 1059792 h 1089424"/>
                <a:gd name="connsiteX1" fmla="*/ 0 w 1990725"/>
                <a:gd name="connsiteY1" fmla="*/ 1040741 h 1089424"/>
                <a:gd name="connsiteX2" fmla="*/ 157163 w 1990725"/>
                <a:gd name="connsiteY2" fmla="*/ 983591 h 1089424"/>
                <a:gd name="connsiteX3" fmla="*/ 311944 w 1990725"/>
                <a:gd name="connsiteY3" fmla="*/ 976447 h 1089424"/>
                <a:gd name="connsiteX4" fmla="*/ 411956 w 1990725"/>
                <a:gd name="connsiteY4" fmla="*/ 890722 h 1089424"/>
                <a:gd name="connsiteX5" fmla="*/ 497681 w 1990725"/>
                <a:gd name="connsiteY5" fmla="*/ 762135 h 1089424"/>
                <a:gd name="connsiteX6" fmla="*/ 588168 w 1990725"/>
                <a:gd name="connsiteY6" fmla="*/ 776422 h 1089424"/>
                <a:gd name="connsiteX7" fmla="*/ 721518 w 1990725"/>
                <a:gd name="connsiteY7" fmla="*/ 676410 h 1089424"/>
                <a:gd name="connsiteX8" fmla="*/ 826293 w 1990725"/>
                <a:gd name="connsiteY8" fmla="*/ 357322 h 1089424"/>
                <a:gd name="connsiteX9" fmla="*/ 907256 w 1990725"/>
                <a:gd name="connsiteY9" fmla="*/ 333510 h 1089424"/>
                <a:gd name="connsiteX10" fmla="*/ 1007268 w 1990725"/>
                <a:gd name="connsiteY10" fmla="*/ 195397 h 1089424"/>
                <a:gd name="connsiteX11" fmla="*/ 1054893 w 1990725"/>
                <a:gd name="connsiteY11" fmla="*/ 195397 h 1089424"/>
                <a:gd name="connsiteX12" fmla="*/ 1164431 w 1990725"/>
                <a:gd name="connsiteY12" fmla="*/ 135 h 1089424"/>
                <a:gd name="connsiteX13" fmla="*/ 1250156 w 1990725"/>
                <a:gd name="connsiteY13" fmla="*/ 116817 h 1089424"/>
                <a:gd name="connsiteX14" fmla="*/ 1316831 w 1990725"/>
                <a:gd name="connsiteY14" fmla="*/ 95385 h 1089424"/>
                <a:gd name="connsiteX15" fmla="*/ 1435893 w 1990725"/>
                <a:gd name="connsiteY15" fmla="*/ 350178 h 1089424"/>
                <a:gd name="connsiteX16" fmla="*/ 1597818 w 1990725"/>
                <a:gd name="connsiteY16" fmla="*/ 595447 h 1089424"/>
                <a:gd name="connsiteX17" fmla="*/ 1659731 w 1990725"/>
                <a:gd name="connsiteY17" fmla="*/ 657360 h 1089424"/>
                <a:gd name="connsiteX18" fmla="*/ 1826418 w 1990725"/>
                <a:gd name="connsiteY18" fmla="*/ 947872 h 1089424"/>
                <a:gd name="connsiteX19" fmla="*/ 1990724 w 1990725"/>
                <a:gd name="connsiteY19" fmla="*/ 983591 h 1089424"/>
                <a:gd name="connsiteX20" fmla="*/ 1990725 w 1990725"/>
                <a:gd name="connsiteY20" fmla="*/ 1066934 h 1089424"/>
                <a:gd name="connsiteX21" fmla="*/ 7143 w 1990725"/>
                <a:gd name="connsiteY21" fmla="*/ 1059792 h 1089424"/>
                <a:gd name="connsiteX0" fmla="*/ 7143 w 1990725"/>
                <a:gd name="connsiteY0" fmla="*/ 1059792 h 1089424"/>
                <a:gd name="connsiteX1" fmla="*/ 0 w 1990725"/>
                <a:gd name="connsiteY1" fmla="*/ 1040741 h 1089424"/>
                <a:gd name="connsiteX2" fmla="*/ 157163 w 1990725"/>
                <a:gd name="connsiteY2" fmla="*/ 983591 h 1089424"/>
                <a:gd name="connsiteX3" fmla="*/ 311944 w 1990725"/>
                <a:gd name="connsiteY3" fmla="*/ 976447 h 1089424"/>
                <a:gd name="connsiteX4" fmla="*/ 411956 w 1990725"/>
                <a:gd name="connsiteY4" fmla="*/ 890722 h 1089424"/>
                <a:gd name="connsiteX5" fmla="*/ 497681 w 1990725"/>
                <a:gd name="connsiteY5" fmla="*/ 762135 h 1089424"/>
                <a:gd name="connsiteX6" fmla="*/ 588168 w 1990725"/>
                <a:gd name="connsiteY6" fmla="*/ 776422 h 1089424"/>
                <a:gd name="connsiteX7" fmla="*/ 721518 w 1990725"/>
                <a:gd name="connsiteY7" fmla="*/ 676410 h 1089424"/>
                <a:gd name="connsiteX8" fmla="*/ 826293 w 1990725"/>
                <a:gd name="connsiteY8" fmla="*/ 357322 h 1089424"/>
                <a:gd name="connsiteX9" fmla="*/ 907256 w 1990725"/>
                <a:gd name="connsiteY9" fmla="*/ 333510 h 1089424"/>
                <a:gd name="connsiteX10" fmla="*/ 1007268 w 1990725"/>
                <a:gd name="connsiteY10" fmla="*/ 195397 h 1089424"/>
                <a:gd name="connsiteX11" fmla="*/ 1054893 w 1990725"/>
                <a:gd name="connsiteY11" fmla="*/ 195397 h 1089424"/>
                <a:gd name="connsiteX12" fmla="*/ 1164431 w 1990725"/>
                <a:gd name="connsiteY12" fmla="*/ 135 h 1089424"/>
                <a:gd name="connsiteX13" fmla="*/ 1250156 w 1990725"/>
                <a:gd name="connsiteY13" fmla="*/ 116817 h 1089424"/>
                <a:gd name="connsiteX14" fmla="*/ 1316831 w 1990725"/>
                <a:gd name="connsiteY14" fmla="*/ 95385 h 1089424"/>
                <a:gd name="connsiteX15" fmla="*/ 1435893 w 1990725"/>
                <a:gd name="connsiteY15" fmla="*/ 350178 h 1089424"/>
                <a:gd name="connsiteX16" fmla="*/ 1597818 w 1990725"/>
                <a:gd name="connsiteY16" fmla="*/ 595447 h 1089424"/>
                <a:gd name="connsiteX17" fmla="*/ 1659731 w 1990725"/>
                <a:gd name="connsiteY17" fmla="*/ 657360 h 1089424"/>
                <a:gd name="connsiteX18" fmla="*/ 1826418 w 1990725"/>
                <a:gd name="connsiteY18" fmla="*/ 947872 h 1089424"/>
                <a:gd name="connsiteX19" fmla="*/ 1990724 w 1990725"/>
                <a:gd name="connsiteY19" fmla="*/ 983591 h 1089424"/>
                <a:gd name="connsiteX20" fmla="*/ 1990725 w 1990725"/>
                <a:gd name="connsiteY20" fmla="*/ 1066934 h 1089424"/>
                <a:gd name="connsiteX21" fmla="*/ 7143 w 1990725"/>
                <a:gd name="connsiteY21" fmla="*/ 1059792 h 1089424"/>
                <a:gd name="connsiteX0" fmla="*/ 102393 w 1990725"/>
                <a:gd name="connsiteY0" fmla="*/ 1155042 h 1155042"/>
                <a:gd name="connsiteX1" fmla="*/ 0 w 1990725"/>
                <a:gd name="connsiteY1" fmla="*/ 1040741 h 1155042"/>
                <a:gd name="connsiteX2" fmla="*/ 157163 w 1990725"/>
                <a:gd name="connsiteY2" fmla="*/ 983591 h 1155042"/>
                <a:gd name="connsiteX3" fmla="*/ 311944 w 1990725"/>
                <a:gd name="connsiteY3" fmla="*/ 976447 h 1155042"/>
                <a:gd name="connsiteX4" fmla="*/ 411956 w 1990725"/>
                <a:gd name="connsiteY4" fmla="*/ 890722 h 1155042"/>
                <a:gd name="connsiteX5" fmla="*/ 497681 w 1990725"/>
                <a:gd name="connsiteY5" fmla="*/ 762135 h 1155042"/>
                <a:gd name="connsiteX6" fmla="*/ 588168 w 1990725"/>
                <a:gd name="connsiteY6" fmla="*/ 776422 h 1155042"/>
                <a:gd name="connsiteX7" fmla="*/ 721518 w 1990725"/>
                <a:gd name="connsiteY7" fmla="*/ 676410 h 1155042"/>
                <a:gd name="connsiteX8" fmla="*/ 826293 w 1990725"/>
                <a:gd name="connsiteY8" fmla="*/ 357322 h 1155042"/>
                <a:gd name="connsiteX9" fmla="*/ 907256 w 1990725"/>
                <a:gd name="connsiteY9" fmla="*/ 333510 h 1155042"/>
                <a:gd name="connsiteX10" fmla="*/ 1007268 w 1990725"/>
                <a:gd name="connsiteY10" fmla="*/ 195397 h 1155042"/>
                <a:gd name="connsiteX11" fmla="*/ 1054893 w 1990725"/>
                <a:gd name="connsiteY11" fmla="*/ 195397 h 1155042"/>
                <a:gd name="connsiteX12" fmla="*/ 1164431 w 1990725"/>
                <a:gd name="connsiteY12" fmla="*/ 135 h 1155042"/>
                <a:gd name="connsiteX13" fmla="*/ 1250156 w 1990725"/>
                <a:gd name="connsiteY13" fmla="*/ 116817 h 1155042"/>
                <a:gd name="connsiteX14" fmla="*/ 1316831 w 1990725"/>
                <a:gd name="connsiteY14" fmla="*/ 95385 h 1155042"/>
                <a:gd name="connsiteX15" fmla="*/ 1435893 w 1990725"/>
                <a:gd name="connsiteY15" fmla="*/ 350178 h 1155042"/>
                <a:gd name="connsiteX16" fmla="*/ 1597818 w 1990725"/>
                <a:gd name="connsiteY16" fmla="*/ 595447 h 1155042"/>
                <a:gd name="connsiteX17" fmla="*/ 1659731 w 1990725"/>
                <a:gd name="connsiteY17" fmla="*/ 657360 h 1155042"/>
                <a:gd name="connsiteX18" fmla="*/ 1826418 w 1990725"/>
                <a:gd name="connsiteY18" fmla="*/ 947872 h 1155042"/>
                <a:gd name="connsiteX19" fmla="*/ 1990724 w 1990725"/>
                <a:gd name="connsiteY19" fmla="*/ 983591 h 1155042"/>
                <a:gd name="connsiteX20" fmla="*/ 1990725 w 1990725"/>
                <a:gd name="connsiteY20" fmla="*/ 1066934 h 1155042"/>
                <a:gd name="connsiteX21" fmla="*/ 102393 w 1990725"/>
                <a:gd name="connsiteY21" fmla="*/ 1155042 h 1155042"/>
                <a:gd name="connsiteX0" fmla="*/ 182332 w 2070664"/>
                <a:gd name="connsiteY0" fmla="*/ 1155042 h 1156639"/>
                <a:gd name="connsiteX1" fmla="*/ 79939 w 2070664"/>
                <a:gd name="connsiteY1" fmla="*/ 1040741 h 1156639"/>
                <a:gd name="connsiteX2" fmla="*/ 237102 w 2070664"/>
                <a:gd name="connsiteY2" fmla="*/ 983591 h 1156639"/>
                <a:gd name="connsiteX3" fmla="*/ 391883 w 2070664"/>
                <a:gd name="connsiteY3" fmla="*/ 976447 h 1156639"/>
                <a:gd name="connsiteX4" fmla="*/ 491895 w 2070664"/>
                <a:gd name="connsiteY4" fmla="*/ 890722 h 1156639"/>
                <a:gd name="connsiteX5" fmla="*/ 577620 w 2070664"/>
                <a:gd name="connsiteY5" fmla="*/ 762135 h 1156639"/>
                <a:gd name="connsiteX6" fmla="*/ 668107 w 2070664"/>
                <a:gd name="connsiteY6" fmla="*/ 776422 h 1156639"/>
                <a:gd name="connsiteX7" fmla="*/ 801457 w 2070664"/>
                <a:gd name="connsiteY7" fmla="*/ 676410 h 1156639"/>
                <a:gd name="connsiteX8" fmla="*/ 906232 w 2070664"/>
                <a:gd name="connsiteY8" fmla="*/ 357322 h 1156639"/>
                <a:gd name="connsiteX9" fmla="*/ 987195 w 2070664"/>
                <a:gd name="connsiteY9" fmla="*/ 333510 h 1156639"/>
                <a:gd name="connsiteX10" fmla="*/ 1087207 w 2070664"/>
                <a:gd name="connsiteY10" fmla="*/ 195397 h 1156639"/>
                <a:gd name="connsiteX11" fmla="*/ 1134832 w 2070664"/>
                <a:gd name="connsiteY11" fmla="*/ 195397 h 1156639"/>
                <a:gd name="connsiteX12" fmla="*/ 1244370 w 2070664"/>
                <a:gd name="connsiteY12" fmla="*/ 135 h 1156639"/>
                <a:gd name="connsiteX13" fmla="*/ 1330095 w 2070664"/>
                <a:gd name="connsiteY13" fmla="*/ 116817 h 1156639"/>
                <a:gd name="connsiteX14" fmla="*/ 1396770 w 2070664"/>
                <a:gd name="connsiteY14" fmla="*/ 95385 h 1156639"/>
                <a:gd name="connsiteX15" fmla="*/ 1515832 w 2070664"/>
                <a:gd name="connsiteY15" fmla="*/ 350178 h 1156639"/>
                <a:gd name="connsiteX16" fmla="*/ 1677757 w 2070664"/>
                <a:gd name="connsiteY16" fmla="*/ 595447 h 1156639"/>
                <a:gd name="connsiteX17" fmla="*/ 1739670 w 2070664"/>
                <a:gd name="connsiteY17" fmla="*/ 657360 h 1156639"/>
                <a:gd name="connsiteX18" fmla="*/ 1906357 w 2070664"/>
                <a:gd name="connsiteY18" fmla="*/ 947872 h 1156639"/>
                <a:gd name="connsiteX19" fmla="*/ 2070663 w 2070664"/>
                <a:gd name="connsiteY19" fmla="*/ 983591 h 1156639"/>
                <a:gd name="connsiteX20" fmla="*/ 2070664 w 2070664"/>
                <a:gd name="connsiteY20" fmla="*/ 1066934 h 1156639"/>
                <a:gd name="connsiteX21" fmla="*/ 182332 w 2070664"/>
                <a:gd name="connsiteY21" fmla="*/ 1155042 h 1156639"/>
                <a:gd name="connsiteX0" fmla="*/ 149362 w 2140088"/>
                <a:gd name="connsiteY0" fmla="*/ 1066935 h 1073505"/>
                <a:gd name="connsiteX1" fmla="*/ 149363 w 2140088"/>
                <a:gd name="connsiteY1" fmla="*/ 1040741 h 1073505"/>
                <a:gd name="connsiteX2" fmla="*/ 306526 w 2140088"/>
                <a:gd name="connsiteY2" fmla="*/ 983591 h 1073505"/>
                <a:gd name="connsiteX3" fmla="*/ 461307 w 2140088"/>
                <a:gd name="connsiteY3" fmla="*/ 976447 h 1073505"/>
                <a:gd name="connsiteX4" fmla="*/ 561319 w 2140088"/>
                <a:gd name="connsiteY4" fmla="*/ 890722 h 1073505"/>
                <a:gd name="connsiteX5" fmla="*/ 647044 w 2140088"/>
                <a:gd name="connsiteY5" fmla="*/ 762135 h 1073505"/>
                <a:gd name="connsiteX6" fmla="*/ 737531 w 2140088"/>
                <a:gd name="connsiteY6" fmla="*/ 776422 h 1073505"/>
                <a:gd name="connsiteX7" fmla="*/ 870881 w 2140088"/>
                <a:gd name="connsiteY7" fmla="*/ 676410 h 1073505"/>
                <a:gd name="connsiteX8" fmla="*/ 975656 w 2140088"/>
                <a:gd name="connsiteY8" fmla="*/ 357322 h 1073505"/>
                <a:gd name="connsiteX9" fmla="*/ 1056619 w 2140088"/>
                <a:gd name="connsiteY9" fmla="*/ 333510 h 1073505"/>
                <a:gd name="connsiteX10" fmla="*/ 1156631 w 2140088"/>
                <a:gd name="connsiteY10" fmla="*/ 195397 h 1073505"/>
                <a:gd name="connsiteX11" fmla="*/ 1204256 w 2140088"/>
                <a:gd name="connsiteY11" fmla="*/ 195397 h 1073505"/>
                <a:gd name="connsiteX12" fmla="*/ 1313794 w 2140088"/>
                <a:gd name="connsiteY12" fmla="*/ 135 h 1073505"/>
                <a:gd name="connsiteX13" fmla="*/ 1399519 w 2140088"/>
                <a:gd name="connsiteY13" fmla="*/ 116817 h 1073505"/>
                <a:gd name="connsiteX14" fmla="*/ 1466194 w 2140088"/>
                <a:gd name="connsiteY14" fmla="*/ 95385 h 1073505"/>
                <a:gd name="connsiteX15" fmla="*/ 1585256 w 2140088"/>
                <a:gd name="connsiteY15" fmla="*/ 350178 h 1073505"/>
                <a:gd name="connsiteX16" fmla="*/ 1747181 w 2140088"/>
                <a:gd name="connsiteY16" fmla="*/ 595447 h 1073505"/>
                <a:gd name="connsiteX17" fmla="*/ 1809094 w 2140088"/>
                <a:gd name="connsiteY17" fmla="*/ 657360 h 1073505"/>
                <a:gd name="connsiteX18" fmla="*/ 1975781 w 2140088"/>
                <a:gd name="connsiteY18" fmla="*/ 947872 h 1073505"/>
                <a:gd name="connsiteX19" fmla="*/ 2140087 w 2140088"/>
                <a:gd name="connsiteY19" fmla="*/ 983591 h 1073505"/>
                <a:gd name="connsiteX20" fmla="*/ 2140088 w 2140088"/>
                <a:gd name="connsiteY20" fmla="*/ 1066934 h 1073505"/>
                <a:gd name="connsiteX21" fmla="*/ 149362 w 2140088"/>
                <a:gd name="connsiteY21" fmla="*/ 1066935 h 1073505"/>
                <a:gd name="connsiteX0" fmla="*/ 15182 w 2005908"/>
                <a:gd name="connsiteY0" fmla="*/ 1066935 h 1079143"/>
                <a:gd name="connsiteX1" fmla="*/ 15183 w 2005908"/>
                <a:gd name="connsiteY1" fmla="*/ 1040741 h 1079143"/>
                <a:gd name="connsiteX2" fmla="*/ 172346 w 2005908"/>
                <a:gd name="connsiteY2" fmla="*/ 983591 h 1079143"/>
                <a:gd name="connsiteX3" fmla="*/ 327127 w 2005908"/>
                <a:gd name="connsiteY3" fmla="*/ 976447 h 1079143"/>
                <a:gd name="connsiteX4" fmla="*/ 427139 w 2005908"/>
                <a:gd name="connsiteY4" fmla="*/ 890722 h 1079143"/>
                <a:gd name="connsiteX5" fmla="*/ 512864 w 2005908"/>
                <a:gd name="connsiteY5" fmla="*/ 762135 h 1079143"/>
                <a:gd name="connsiteX6" fmla="*/ 603351 w 2005908"/>
                <a:gd name="connsiteY6" fmla="*/ 776422 h 1079143"/>
                <a:gd name="connsiteX7" fmla="*/ 736701 w 2005908"/>
                <a:gd name="connsiteY7" fmla="*/ 676410 h 1079143"/>
                <a:gd name="connsiteX8" fmla="*/ 841476 w 2005908"/>
                <a:gd name="connsiteY8" fmla="*/ 357322 h 1079143"/>
                <a:gd name="connsiteX9" fmla="*/ 922439 w 2005908"/>
                <a:gd name="connsiteY9" fmla="*/ 333510 h 1079143"/>
                <a:gd name="connsiteX10" fmla="*/ 1022451 w 2005908"/>
                <a:gd name="connsiteY10" fmla="*/ 195397 h 1079143"/>
                <a:gd name="connsiteX11" fmla="*/ 1070076 w 2005908"/>
                <a:gd name="connsiteY11" fmla="*/ 195397 h 1079143"/>
                <a:gd name="connsiteX12" fmla="*/ 1179614 w 2005908"/>
                <a:gd name="connsiteY12" fmla="*/ 135 h 1079143"/>
                <a:gd name="connsiteX13" fmla="*/ 1265339 w 2005908"/>
                <a:gd name="connsiteY13" fmla="*/ 116817 h 1079143"/>
                <a:gd name="connsiteX14" fmla="*/ 1332014 w 2005908"/>
                <a:gd name="connsiteY14" fmla="*/ 95385 h 1079143"/>
                <a:gd name="connsiteX15" fmla="*/ 1451076 w 2005908"/>
                <a:gd name="connsiteY15" fmla="*/ 350178 h 1079143"/>
                <a:gd name="connsiteX16" fmla="*/ 1613001 w 2005908"/>
                <a:gd name="connsiteY16" fmla="*/ 595447 h 1079143"/>
                <a:gd name="connsiteX17" fmla="*/ 1674914 w 2005908"/>
                <a:gd name="connsiteY17" fmla="*/ 657360 h 1079143"/>
                <a:gd name="connsiteX18" fmla="*/ 1841601 w 2005908"/>
                <a:gd name="connsiteY18" fmla="*/ 947872 h 1079143"/>
                <a:gd name="connsiteX19" fmla="*/ 2005907 w 2005908"/>
                <a:gd name="connsiteY19" fmla="*/ 983591 h 1079143"/>
                <a:gd name="connsiteX20" fmla="*/ 2005908 w 2005908"/>
                <a:gd name="connsiteY20" fmla="*/ 1066934 h 1079143"/>
                <a:gd name="connsiteX21" fmla="*/ 15182 w 2005908"/>
                <a:gd name="connsiteY21" fmla="*/ 1066935 h 1079143"/>
                <a:gd name="connsiteX0" fmla="*/ 15191 w 2005917"/>
                <a:gd name="connsiteY0" fmla="*/ 1066935 h 1066935"/>
                <a:gd name="connsiteX1" fmla="*/ 15192 w 2005917"/>
                <a:gd name="connsiteY1" fmla="*/ 1040741 h 1066935"/>
                <a:gd name="connsiteX2" fmla="*/ 172355 w 2005917"/>
                <a:gd name="connsiteY2" fmla="*/ 983591 h 1066935"/>
                <a:gd name="connsiteX3" fmla="*/ 327136 w 2005917"/>
                <a:gd name="connsiteY3" fmla="*/ 976447 h 1066935"/>
                <a:gd name="connsiteX4" fmla="*/ 427148 w 2005917"/>
                <a:gd name="connsiteY4" fmla="*/ 890722 h 1066935"/>
                <a:gd name="connsiteX5" fmla="*/ 512873 w 2005917"/>
                <a:gd name="connsiteY5" fmla="*/ 762135 h 1066935"/>
                <a:gd name="connsiteX6" fmla="*/ 603360 w 2005917"/>
                <a:gd name="connsiteY6" fmla="*/ 776422 h 1066935"/>
                <a:gd name="connsiteX7" fmla="*/ 736710 w 2005917"/>
                <a:gd name="connsiteY7" fmla="*/ 676410 h 1066935"/>
                <a:gd name="connsiteX8" fmla="*/ 841485 w 2005917"/>
                <a:gd name="connsiteY8" fmla="*/ 357322 h 1066935"/>
                <a:gd name="connsiteX9" fmla="*/ 922448 w 2005917"/>
                <a:gd name="connsiteY9" fmla="*/ 333510 h 1066935"/>
                <a:gd name="connsiteX10" fmla="*/ 1022460 w 2005917"/>
                <a:gd name="connsiteY10" fmla="*/ 195397 h 1066935"/>
                <a:gd name="connsiteX11" fmla="*/ 1070085 w 2005917"/>
                <a:gd name="connsiteY11" fmla="*/ 195397 h 1066935"/>
                <a:gd name="connsiteX12" fmla="*/ 1179623 w 2005917"/>
                <a:gd name="connsiteY12" fmla="*/ 135 h 1066935"/>
                <a:gd name="connsiteX13" fmla="*/ 1265348 w 2005917"/>
                <a:gd name="connsiteY13" fmla="*/ 116817 h 1066935"/>
                <a:gd name="connsiteX14" fmla="*/ 1332023 w 2005917"/>
                <a:gd name="connsiteY14" fmla="*/ 95385 h 1066935"/>
                <a:gd name="connsiteX15" fmla="*/ 1451085 w 2005917"/>
                <a:gd name="connsiteY15" fmla="*/ 350178 h 1066935"/>
                <a:gd name="connsiteX16" fmla="*/ 1613010 w 2005917"/>
                <a:gd name="connsiteY16" fmla="*/ 595447 h 1066935"/>
                <a:gd name="connsiteX17" fmla="*/ 1674923 w 2005917"/>
                <a:gd name="connsiteY17" fmla="*/ 657360 h 1066935"/>
                <a:gd name="connsiteX18" fmla="*/ 1841610 w 2005917"/>
                <a:gd name="connsiteY18" fmla="*/ 947872 h 1066935"/>
                <a:gd name="connsiteX19" fmla="*/ 2005916 w 2005917"/>
                <a:gd name="connsiteY19" fmla="*/ 983591 h 1066935"/>
                <a:gd name="connsiteX20" fmla="*/ 2005917 w 2005917"/>
                <a:gd name="connsiteY20" fmla="*/ 1066934 h 1066935"/>
                <a:gd name="connsiteX21" fmla="*/ 15191 w 2005917"/>
                <a:gd name="connsiteY21" fmla="*/ 1066935 h 1066935"/>
                <a:gd name="connsiteX0" fmla="*/ 4771 w 1995497"/>
                <a:gd name="connsiteY0" fmla="*/ 1066935 h 1354139"/>
                <a:gd name="connsiteX1" fmla="*/ 4772 w 1995497"/>
                <a:gd name="connsiteY1" fmla="*/ 1040741 h 1354139"/>
                <a:gd name="connsiteX2" fmla="*/ 161935 w 1995497"/>
                <a:gd name="connsiteY2" fmla="*/ 983591 h 1354139"/>
                <a:gd name="connsiteX3" fmla="*/ 316716 w 1995497"/>
                <a:gd name="connsiteY3" fmla="*/ 976447 h 1354139"/>
                <a:gd name="connsiteX4" fmla="*/ 416728 w 1995497"/>
                <a:gd name="connsiteY4" fmla="*/ 890722 h 1354139"/>
                <a:gd name="connsiteX5" fmla="*/ 502453 w 1995497"/>
                <a:gd name="connsiteY5" fmla="*/ 762135 h 1354139"/>
                <a:gd name="connsiteX6" fmla="*/ 592940 w 1995497"/>
                <a:gd name="connsiteY6" fmla="*/ 776422 h 1354139"/>
                <a:gd name="connsiteX7" fmla="*/ 726290 w 1995497"/>
                <a:gd name="connsiteY7" fmla="*/ 676410 h 1354139"/>
                <a:gd name="connsiteX8" fmla="*/ 831065 w 1995497"/>
                <a:gd name="connsiteY8" fmla="*/ 357322 h 1354139"/>
                <a:gd name="connsiteX9" fmla="*/ 912028 w 1995497"/>
                <a:gd name="connsiteY9" fmla="*/ 333510 h 1354139"/>
                <a:gd name="connsiteX10" fmla="*/ 1012040 w 1995497"/>
                <a:gd name="connsiteY10" fmla="*/ 195397 h 1354139"/>
                <a:gd name="connsiteX11" fmla="*/ 1059665 w 1995497"/>
                <a:gd name="connsiteY11" fmla="*/ 195397 h 1354139"/>
                <a:gd name="connsiteX12" fmla="*/ 1169203 w 1995497"/>
                <a:gd name="connsiteY12" fmla="*/ 135 h 1354139"/>
                <a:gd name="connsiteX13" fmla="*/ 1254928 w 1995497"/>
                <a:gd name="connsiteY13" fmla="*/ 116817 h 1354139"/>
                <a:gd name="connsiteX14" fmla="*/ 1321603 w 1995497"/>
                <a:gd name="connsiteY14" fmla="*/ 95385 h 1354139"/>
                <a:gd name="connsiteX15" fmla="*/ 1440665 w 1995497"/>
                <a:gd name="connsiteY15" fmla="*/ 350178 h 1354139"/>
                <a:gd name="connsiteX16" fmla="*/ 1602590 w 1995497"/>
                <a:gd name="connsiteY16" fmla="*/ 595447 h 1354139"/>
                <a:gd name="connsiteX17" fmla="*/ 1664503 w 1995497"/>
                <a:gd name="connsiteY17" fmla="*/ 657360 h 1354139"/>
                <a:gd name="connsiteX18" fmla="*/ 1831190 w 1995497"/>
                <a:gd name="connsiteY18" fmla="*/ 947872 h 1354139"/>
                <a:gd name="connsiteX19" fmla="*/ 1995496 w 1995497"/>
                <a:gd name="connsiteY19" fmla="*/ 983591 h 1354139"/>
                <a:gd name="connsiteX20" fmla="*/ 1995497 w 1995497"/>
                <a:gd name="connsiteY20" fmla="*/ 1066934 h 1354139"/>
                <a:gd name="connsiteX21" fmla="*/ 4771 w 1995497"/>
                <a:gd name="connsiteY21" fmla="*/ 1066935 h 1354139"/>
                <a:gd name="connsiteX0" fmla="*/ 8201 w 1998927"/>
                <a:gd name="connsiteY0" fmla="*/ 1066935 h 1069447"/>
                <a:gd name="connsiteX1" fmla="*/ 8202 w 1998927"/>
                <a:gd name="connsiteY1" fmla="*/ 1040741 h 1069447"/>
                <a:gd name="connsiteX2" fmla="*/ 165365 w 1998927"/>
                <a:gd name="connsiteY2" fmla="*/ 983591 h 1069447"/>
                <a:gd name="connsiteX3" fmla="*/ 320146 w 1998927"/>
                <a:gd name="connsiteY3" fmla="*/ 976447 h 1069447"/>
                <a:gd name="connsiteX4" fmla="*/ 420158 w 1998927"/>
                <a:gd name="connsiteY4" fmla="*/ 890722 h 1069447"/>
                <a:gd name="connsiteX5" fmla="*/ 505883 w 1998927"/>
                <a:gd name="connsiteY5" fmla="*/ 762135 h 1069447"/>
                <a:gd name="connsiteX6" fmla="*/ 596370 w 1998927"/>
                <a:gd name="connsiteY6" fmla="*/ 776422 h 1069447"/>
                <a:gd name="connsiteX7" fmla="*/ 729720 w 1998927"/>
                <a:gd name="connsiteY7" fmla="*/ 676410 h 1069447"/>
                <a:gd name="connsiteX8" fmla="*/ 834495 w 1998927"/>
                <a:gd name="connsiteY8" fmla="*/ 357322 h 1069447"/>
                <a:gd name="connsiteX9" fmla="*/ 915458 w 1998927"/>
                <a:gd name="connsiteY9" fmla="*/ 333510 h 1069447"/>
                <a:gd name="connsiteX10" fmla="*/ 1015470 w 1998927"/>
                <a:gd name="connsiteY10" fmla="*/ 195397 h 1069447"/>
                <a:gd name="connsiteX11" fmla="*/ 1063095 w 1998927"/>
                <a:gd name="connsiteY11" fmla="*/ 195397 h 1069447"/>
                <a:gd name="connsiteX12" fmla="*/ 1172633 w 1998927"/>
                <a:gd name="connsiteY12" fmla="*/ 135 h 1069447"/>
                <a:gd name="connsiteX13" fmla="*/ 1258358 w 1998927"/>
                <a:gd name="connsiteY13" fmla="*/ 116817 h 1069447"/>
                <a:gd name="connsiteX14" fmla="*/ 1325033 w 1998927"/>
                <a:gd name="connsiteY14" fmla="*/ 95385 h 1069447"/>
                <a:gd name="connsiteX15" fmla="*/ 1444095 w 1998927"/>
                <a:gd name="connsiteY15" fmla="*/ 350178 h 1069447"/>
                <a:gd name="connsiteX16" fmla="*/ 1606020 w 1998927"/>
                <a:gd name="connsiteY16" fmla="*/ 595447 h 1069447"/>
                <a:gd name="connsiteX17" fmla="*/ 1667933 w 1998927"/>
                <a:gd name="connsiteY17" fmla="*/ 657360 h 1069447"/>
                <a:gd name="connsiteX18" fmla="*/ 1834620 w 1998927"/>
                <a:gd name="connsiteY18" fmla="*/ 947872 h 1069447"/>
                <a:gd name="connsiteX19" fmla="*/ 1998926 w 1998927"/>
                <a:gd name="connsiteY19" fmla="*/ 983591 h 1069447"/>
                <a:gd name="connsiteX20" fmla="*/ 1998927 w 1998927"/>
                <a:gd name="connsiteY20" fmla="*/ 1066934 h 1069447"/>
                <a:gd name="connsiteX21" fmla="*/ 8201 w 1998927"/>
                <a:gd name="connsiteY21" fmla="*/ 1066935 h 1069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98927" h="1069447">
                  <a:moveTo>
                    <a:pt x="8201" y="1066935"/>
                  </a:moveTo>
                  <a:cubicBezTo>
                    <a:pt x="-4405" y="1066890"/>
                    <a:pt x="-926" y="1069316"/>
                    <a:pt x="8202" y="1040741"/>
                  </a:cubicBezTo>
                  <a:cubicBezTo>
                    <a:pt x="93927" y="1015342"/>
                    <a:pt x="89165" y="1018516"/>
                    <a:pt x="165365" y="983591"/>
                  </a:cubicBezTo>
                  <a:cubicBezTo>
                    <a:pt x="227278" y="980417"/>
                    <a:pt x="270140" y="982003"/>
                    <a:pt x="320146" y="976447"/>
                  </a:cubicBezTo>
                  <a:cubicBezTo>
                    <a:pt x="374914" y="957398"/>
                    <a:pt x="386821" y="919297"/>
                    <a:pt x="420158" y="890722"/>
                  </a:cubicBezTo>
                  <a:cubicBezTo>
                    <a:pt x="436827" y="835953"/>
                    <a:pt x="477308" y="797853"/>
                    <a:pt x="505883" y="762135"/>
                  </a:cubicBezTo>
                  <a:cubicBezTo>
                    <a:pt x="543188" y="769278"/>
                    <a:pt x="566208" y="771660"/>
                    <a:pt x="596370" y="776422"/>
                  </a:cubicBezTo>
                  <a:cubicBezTo>
                    <a:pt x="650345" y="774041"/>
                    <a:pt x="694795" y="724035"/>
                    <a:pt x="729720" y="676410"/>
                  </a:cubicBezTo>
                  <a:cubicBezTo>
                    <a:pt x="764645" y="570047"/>
                    <a:pt x="775758" y="508929"/>
                    <a:pt x="834495" y="357322"/>
                  </a:cubicBezTo>
                  <a:cubicBezTo>
                    <a:pt x="878152" y="325572"/>
                    <a:pt x="888470" y="341447"/>
                    <a:pt x="915458" y="333510"/>
                  </a:cubicBezTo>
                  <a:cubicBezTo>
                    <a:pt x="946413" y="311285"/>
                    <a:pt x="972608" y="224766"/>
                    <a:pt x="1015470" y="195397"/>
                  </a:cubicBezTo>
                  <a:lnTo>
                    <a:pt x="1063095" y="195397"/>
                  </a:lnTo>
                  <a:cubicBezTo>
                    <a:pt x="1089289" y="162853"/>
                    <a:pt x="1140090" y="-5421"/>
                    <a:pt x="1172633" y="135"/>
                  </a:cubicBezTo>
                  <a:cubicBezTo>
                    <a:pt x="1205176" y="5691"/>
                    <a:pt x="1232958" y="75542"/>
                    <a:pt x="1258358" y="116817"/>
                  </a:cubicBezTo>
                  <a:cubicBezTo>
                    <a:pt x="1273439" y="127136"/>
                    <a:pt x="1302808" y="93798"/>
                    <a:pt x="1325033" y="95385"/>
                  </a:cubicBezTo>
                  <a:cubicBezTo>
                    <a:pt x="1347258" y="96972"/>
                    <a:pt x="1402820" y="262866"/>
                    <a:pt x="1444095" y="350178"/>
                  </a:cubicBezTo>
                  <a:cubicBezTo>
                    <a:pt x="1529026" y="360498"/>
                    <a:pt x="1552045" y="513691"/>
                    <a:pt x="1606020" y="595447"/>
                  </a:cubicBezTo>
                  <a:lnTo>
                    <a:pt x="1667933" y="657360"/>
                  </a:lnTo>
                  <a:cubicBezTo>
                    <a:pt x="1723495" y="754197"/>
                    <a:pt x="1750483" y="891516"/>
                    <a:pt x="1834620" y="947872"/>
                  </a:cubicBezTo>
                  <a:cubicBezTo>
                    <a:pt x="1880658" y="990735"/>
                    <a:pt x="1940982" y="985972"/>
                    <a:pt x="1998926" y="983591"/>
                  </a:cubicBezTo>
                  <a:cubicBezTo>
                    <a:pt x="1998926" y="1013753"/>
                    <a:pt x="1998927" y="1036772"/>
                    <a:pt x="1998927" y="1066934"/>
                  </a:cubicBezTo>
                  <a:cubicBezTo>
                    <a:pt x="1335352" y="1066934"/>
                    <a:pt x="1587765" y="1072589"/>
                    <a:pt x="8201" y="1066935"/>
                  </a:cubicBezTo>
                  <a:close/>
                </a:path>
              </a:pathLst>
            </a:custGeom>
            <a:solidFill>
              <a:schemeClr val="accent2">
                <a:lumMod val="20000"/>
                <a:lumOff val="80000"/>
                <a:alpha val="86000"/>
              </a:schemeClr>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Calibri"/>
                <a:ea typeface="+mn-ea"/>
                <a:cs typeface="+mn-cs"/>
              </a:endParaRPr>
            </a:p>
          </p:txBody>
        </p:sp>
        <p:sp>
          <p:nvSpPr>
            <p:cNvPr id="14" name="Freeform: Shape 13">
              <a:extLst>
                <a:ext uri="{FF2B5EF4-FFF2-40B4-BE49-F238E27FC236}">
                  <a16:creationId xmlns:a16="http://schemas.microsoft.com/office/drawing/2014/main" id="{910530E0-0066-13E0-CA23-2D8EBE7BFC14}"/>
                </a:ext>
              </a:extLst>
            </p:cNvPr>
            <p:cNvSpPr/>
            <p:nvPr/>
          </p:nvSpPr>
          <p:spPr>
            <a:xfrm>
              <a:off x="5762813" y="2641762"/>
              <a:ext cx="2182021" cy="1999781"/>
            </a:xfrm>
            <a:custGeom>
              <a:avLst/>
              <a:gdLst>
                <a:gd name="connsiteX0" fmla="*/ 0 w 1638300"/>
                <a:gd name="connsiteY0" fmla="*/ 1238250 h 1250950"/>
                <a:gd name="connsiteX1" fmla="*/ 130175 w 1638300"/>
                <a:gd name="connsiteY1" fmla="*/ 1216025 h 1250950"/>
                <a:gd name="connsiteX2" fmla="*/ 311150 w 1638300"/>
                <a:gd name="connsiteY2" fmla="*/ 1212850 h 1250950"/>
                <a:gd name="connsiteX3" fmla="*/ 406400 w 1638300"/>
                <a:gd name="connsiteY3" fmla="*/ 1190625 h 1250950"/>
                <a:gd name="connsiteX4" fmla="*/ 482600 w 1638300"/>
                <a:gd name="connsiteY4" fmla="*/ 1155700 h 1250950"/>
                <a:gd name="connsiteX5" fmla="*/ 555625 w 1638300"/>
                <a:gd name="connsiteY5" fmla="*/ 1130300 h 1250950"/>
                <a:gd name="connsiteX6" fmla="*/ 622300 w 1638300"/>
                <a:gd name="connsiteY6" fmla="*/ 1069975 h 1250950"/>
                <a:gd name="connsiteX7" fmla="*/ 717550 w 1638300"/>
                <a:gd name="connsiteY7" fmla="*/ 1050925 h 1250950"/>
                <a:gd name="connsiteX8" fmla="*/ 866775 w 1638300"/>
                <a:gd name="connsiteY8" fmla="*/ 892175 h 1250950"/>
                <a:gd name="connsiteX9" fmla="*/ 1085850 w 1638300"/>
                <a:gd name="connsiteY9" fmla="*/ 19050 h 1250950"/>
                <a:gd name="connsiteX10" fmla="*/ 1387475 w 1638300"/>
                <a:gd name="connsiteY10" fmla="*/ 0 h 1250950"/>
                <a:gd name="connsiteX11" fmla="*/ 1444625 w 1638300"/>
                <a:gd name="connsiteY11" fmla="*/ 38100 h 1250950"/>
                <a:gd name="connsiteX12" fmla="*/ 1631950 w 1638300"/>
                <a:gd name="connsiteY12" fmla="*/ 952500 h 1250950"/>
                <a:gd name="connsiteX13" fmla="*/ 1638300 w 1638300"/>
                <a:gd name="connsiteY13" fmla="*/ 1250950 h 1250950"/>
                <a:gd name="connsiteX14" fmla="*/ 0 w 1638300"/>
                <a:gd name="connsiteY14" fmla="*/ 1238250 h 1250950"/>
                <a:gd name="connsiteX0" fmla="*/ 0 w 1638300"/>
                <a:gd name="connsiteY0" fmla="*/ 1238250 h 1250950"/>
                <a:gd name="connsiteX1" fmla="*/ 130175 w 1638300"/>
                <a:gd name="connsiteY1" fmla="*/ 1216025 h 1250950"/>
                <a:gd name="connsiteX2" fmla="*/ 311150 w 1638300"/>
                <a:gd name="connsiteY2" fmla="*/ 1212850 h 1250950"/>
                <a:gd name="connsiteX3" fmla="*/ 406400 w 1638300"/>
                <a:gd name="connsiteY3" fmla="*/ 1190625 h 1250950"/>
                <a:gd name="connsiteX4" fmla="*/ 482600 w 1638300"/>
                <a:gd name="connsiteY4" fmla="*/ 1155700 h 1250950"/>
                <a:gd name="connsiteX5" fmla="*/ 555625 w 1638300"/>
                <a:gd name="connsiteY5" fmla="*/ 1130300 h 1250950"/>
                <a:gd name="connsiteX6" fmla="*/ 622300 w 1638300"/>
                <a:gd name="connsiteY6" fmla="*/ 1069975 h 1250950"/>
                <a:gd name="connsiteX7" fmla="*/ 717550 w 1638300"/>
                <a:gd name="connsiteY7" fmla="*/ 1050925 h 1250950"/>
                <a:gd name="connsiteX8" fmla="*/ 866775 w 1638300"/>
                <a:gd name="connsiteY8" fmla="*/ 892175 h 1250950"/>
                <a:gd name="connsiteX9" fmla="*/ 1085850 w 1638300"/>
                <a:gd name="connsiteY9" fmla="*/ 19050 h 1250950"/>
                <a:gd name="connsiteX10" fmla="*/ 1387475 w 1638300"/>
                <a:gd name="connsiteY10" fmla="*/ 0 h 1250950"/>
                <a:gd name="connsiteX11" fmla="*/ 1444625 w 1638300"/>
                <a:gd name="connsiteY11" fmla="*/ 38100 h 1250950"/>
                <a:gd name="connsiteX12" fmla="*/ 1631950 w 1638300"/>
                <a:gd name="connsiteY12" fmla="*/ 952500 h 1250950"/>
                <a:gd name="connsiteX13" fmla="*/ 1638300 w 1638300"/>
                <a:gd name="connsiteY13" fmla="*/ 1250950 h 1250950"/>
                <a:gd name="connsiteX14" fmla="*/ 0 w 1638300"/>
                <a:gd name="connsiteY14" fmla="*/ 1238250 h 1250950"/>
                <a:gd name="connsiteX0" fmla="*/ 0 w 1638300"/>
                <a:gd name="connsiteY0" fmla="*/ 1238250 h 1250950"/>
                <a:gd name="connsiteX1" fmla="*/ 130175 w 1638300"/>
                <a:gd name="connsiteY1" fmla="*/ 1216025 h 1250950"/>
                <a:gd name="connsiteX2" fmla="*/ 311150 w 1638300"/>
                <a:gd name="connsiteY2" fmla="*/ 1212850 h 1250950"/>
                <a:gd name="connsiteX3" fmla="*/ 406400 w 1638300"/>
                <a:gd name="connsiteY3" fmla="*/ 1190625 h 1250950"/>
                <a:gd name="connsiteX4" fmla="*/ 482600 w 1638300"/>
                <a:gd name="connsiteY4" fmla="*/ 1155700 h 1250950"/>
                <a:gd name="connsiteX5" fmla="*/ 555625 w 1638300"/>
                <a:gd name="connsiteY5" fmla="*/ 1130300 h 1250950"/>
                <a:gd name="connsiteX6" fmla="*/ 622300 w 1638300"/>
                <a:gd name="connsiteY6" fmla="*/ 1069975 h 1250950"/>
                <a:gd name="connsiteX7" fmla="*/ 717550 w 1638300"/>
                <a:gd name="connsiteY7" fmla="*/ 1050925 h 1250950"/>
                <a:gd name="connsiteX8" fmla="*/ 866775 w 1638300"/>
                <a:gd name="connsiteY8" fmla="*/ 892175 h 1250950"/>
                <a:gd name="connsiteX9" fmla="*/ 1085850 w 1638300"/>
                <a:gd name="connsiteY9" fmla="*/ 19050 h 1250950"/>
                <a:gd name="connsiteX10" fmla="*/ 1387475 w 1638300"/>
                <a:gd name="connsiteY10" fmla="*/ 0 h 1250950"/>
                <a:gd name="connsiteX11" fmla="*/ 1444625 w 1638300"/>
                <a:gd name="connsiteY11" fmla="*/ 38100 h 1250950"/>
                <a:gd name="connsiteX12" fmla="*/ 1631950 w 1638300"/>
                <a:gd name="connsiteY12" fmla="*/ 952500 h 1250950"/>
                <a:gd name="connsiteX13" fmla="*/ 1638300 w 1638300"/>
                <a:gd name="connsiteY13" fmla="*/ 1250950 h 1250950"/>
                <a:gd name="connsiteX14" fmla="*/ 0 w 1638300"/>
                <a:gd name="connsiteY14" fmla="*/ 1238250 h 1250950"/>
                <a:gd name="connsiteX0" fmla="*/ 0 w 1638300"/>
                <a:gd name="connsiteY0" fmla="*/ 1238250 h 1250950"/>
                <a:gd name="connsiteX1" fmla="*/ 130175 w 1638300"/>
                <a:gd name="connsiteY1" fmla="*/ 1216025 h 1250950"/>
                <a:gd name="connsiteX2" fmla="*/ 311150 w 1638300"/>
                <a:gd name="connsiteY2" fmla="*/ 1212850 h 1250950"/>
                <a:gd name="connsiteX3" fmla="*/ 406400 w 1638300"/>
                <a:gd name="connsiteY3" fmla="*/ 1190625 h 1250950"/>
                <a:gd name="connsiteX4" fmla="*/ 482600 w 1638300"/>
                <a:gd name="connsiteY4" fmla="*/ 1155700 h 1250950"/>
                <a:gd name="connsiteX5" fmla="*/ 555625 w 1638300"/>
                <a:gd name="connsiteY5" fmla="*/ 1130300 h 1250950"/>
                <a:gd name="connsiteX6" fmla="*/ 622300 w 1638300"/>
                <a:gd name="connsiteY6" fmla="*/ 1069975 h 1250950"/>
                <a:gd name="connsiteX7" fmla="*/ 717550 w 1638300"/>
                <a:gd name="connsiteY7" fmla="*/ 1050925 h 1250950"/>
                <a:gd name="connsiteX8" fmla="*/ 866775 w 1638300"/>
                <a:gd name="connsiteY8" fmla="*/ 892175 h 1250950"/>
                <a:gd name="connsiteX9" fmla="*/ 1085850 w 1638300"/>
                <a:gd name="connsiteY9" fmla="*/ 19050 h 1250950"/>
                <a:gd name="connsiteX10" fmla="*/ 1387475 w 1638300"/>
                <a:gd name="connsiteY10" fmla="*/ 0 h 1250950"/>
                <a:gd name="connsiteX11" fmla="*/ 1444625 w 1638300"/>
                <a:gd name="connsiteY11" fmla="*/ 38100 h 1250950"/>
                <a:gd name="connsiteX12" fmla="*/ 1631950 w 1638300"/>
                <a:gd name="connsiteY12" fmla="*/ 952500 h 1250950"/>
                <a:gd name="connsiteX13" fmla="*/ 1638300 w 1638300"/>
                <a:gd name="connsiteY13" fmla="*/ 1250950 h 1250950"/>
                <a:gd name="connsiteX14" fmla="*/ 0 w 1638300"/>
                <a:gd name="connsiteY14" fmla="*/ 1238250 h 1250950"/>
                <a:gd name="connsiteX0" fmla="*/ 0 w 1638300"/>
                <a:gd name="connsiteY0" fmla="*/ 1238250 h 1250950"/>
                <a:gd name="connsiteX1" fmla="*/ 130175 w 1638300"/>
                <a:gd name="connsiteY1" fmla="*/ 1216025 h 1250950"/>
                <a:gd name="connsiteX2" fmla="*/ 311150 w 1638300"/>
                <a:gd name="connsiteY2" fmla="*/ 1212850 h 1250950"/>
                <a:gd name="connsiteX3" fmla="*/ 406400 w 1638300"/>
                <a:gd name="connsiteY3" fmla="*/ 1190625 h 1250950"/>
                <a:gd name="connsiteX4" fmla="*/ 482600 w 1638300"/>
                <a:gd name="connsiteY4" fmla="*/ 1155700 h 1250950"/>
                <a:gd name="connsiteX5" fmla="*/ 555625 w 1638300"/>
                <a:gd name="connsiteY5" fmla="*/ 1130300 h 1250950"/>
                <a:gd name="connsiteX6" fmla="*/ 622300 w 1638300"/>
                <a:gd name="connsiteY6" fmla="*/ 1069975 h 1250950"/>
                <a:gd name="connsiteX7" fmla="*/ 717550 w 1638300"/>
                <a:gd name="connsiteY7" fmla="*/ 1050925 h 1250950"/>
                <a:gd name="connsiteX8" fmla="*/ 866775 w 1638300"/>
                <a:gd name="connsiteY8" fmla="*/ 892175 h 1250950"/>
                <a:gd name="connsiteX9" fmla="*/ 1085850 w 1638300"/>
                <a:gd name="connsiteY9" fmla="*/ 19050 h 1250950"/>
                <a:gd name="connsiteX10" fmla="*/ 1387475 w 1638300"/>
                <a:gd name="connsiteY10" fmla="*/ 0 h 1250950"/>
                <a:gd name="connsiteX11" fmla="*/ 1444625 w 1638300"/>
                <a:gd name="connsiteY11" fmla="*/ 38100 h 1250950"/>
                <a:gd name="connsiteX12" fmla="*/ 1631950 w 1638300"/>
                <a:gd name="connsiteY12" fmla="*/ 952500 h 1250950"/>
                <a:gd name="connsiteX13" fmla="*/ 1638300 w 1638300"/>
                <a:gd name="connsiteY13" fmla="*/ 1250950 h 1250950"/>
                <a:gd name="connsiteX14" fmla="*/ 0 w 1638300"/>
                <a:gd name="connsiteY14" fmla="*/ 1238250 h 1250950"/>
                <a:gd name="connsiteX0" fmla="*/ 0 w 1638300"/>
                <a:gd name="connsiteY0" fmla="*/ 1238250 h 1250950"/>
                <a:gd name="connsiteX1" fmla="*/ 130175 w 1638300"/>
                <a:gd name="connsiteY1" fmla="*/ 1216025 h 1250950"/>
                <a:gd name="connsiteX2" fmla="*/ 311150 w 1638300"/>
                <a:gd name="connsiteY2" fmla="*/ 1212850 h 1250950"/>
                <a:gd name="connsiteX3" fmla="*/ 406400 w 1638300"/>
                <a:gd name="connsiteY3" fmla="*/ 1190625 h 1250950"/>
                <a:gd name="connsiteX4" fmla="*/ 482600 w 1638300"/>
                <a:gd name="connsiteY4" fmla="*/ 1155700 h 1250950"/>
                <a:gd name="connsiteX5" fmla="*/ 555625 w 1638300"/>
                <a:gd name="connsiteY5" fmla="*/ 1130300 h 1250950"/>
                <a:gd name="connsiteX6" fmla="*/ 622300 w 1638300"/>
                <a:gd name="connsiteY6" fmla="*/ 1069975 h 1250950"/>
                <a:gd name="connsiteX7" fmla="*/ 717550 w 1638300"/>
                <a:gd name="connsiteY7" fmla="*/ 1050925 h 1250950"/>
                <a:gd name="connsiteX8" fmla="*/ 866775 w 1638300"/>
                <a:gd name="connsiteY8" fmla="*/ 892175 h 1250950"/>
                <a:gd name="connsiteX9" fmla="*/ 1085850 w 1638300"/>
                <a:gd name="connsiteY9" fmla="*/ 19050 h 1250950"/>
                <a:gd name="connsiteX10" fmla="*/ 1387475 w 1638300"/>
                <a:gd name="connsiteY10" fmla="*/ 0 h 1250950"/>
                <a:gd name="connsiteX11" fmla="*/ 1444625 w 1638300"/>
                <a:gd name="connsiteY11" fmla="*/ 38100 h 1250950"/>
                <a:gd name="connsiteX12" fmla="*/ 1631950 w 1638300"/>
                <a:gd name="connsiteY12" fmla="*/ 952500 h 1250950"/>
                <a:gd name="connsiteX13" fmla="*/ 1638300 w 1638300"/>
                <a:gd name="connsiteY13" fmla="*/ 1250950 h 1250950"/>
                <a:gd name="connsiteX14" fmla="*/ 0 w 1638300"/>
                <a:gd name="connsiteY14" fmla="*/ 1238250 h 1250950"/>
                <a:gd name="connsiteX0" fmla="*/ 0 w 1638300"/>
                <a:gd name="connsiteY0" fmla="*/ 1238250 h 1250950"/>
                <a:gd name="connsiteX1" fmla="*/ 130175 w 1638300"/>
                <a:gd name="connsiteY1" fmla="*/ 1216025 h 1250950"/>
                <a:gd name="connsiteX2" fmla="*/ 311150 w 1638300"/>
                <a:gd name="connsiteY2" fmla="*/ 1212850 h 1250950"/>
                <a:gd name="connsiteX3" fmla="*/ 406400 w 1638300"/>
                <a:gd name="connsiteY3" fmla="*/ 1190625 h 1250950"/>
                <a:gd name="connsiteX4" fmla="*/ 482600 w 1638300"/>
                <a:gd name="connsiteY4" fmla="*/ 1155700 h 1250950"/>
                <a:gd name="connsiteX5" fmla="*/ 555625 w 1638300"/>
                <a:gd name="connsiteY5" fmla="*/ 1130300 h 1250950"/>
                <a:gd name="connsiteX6" fmla="*/ 622300 w 1638300"/>
                <a:gd name="connsiteY6" fmla="*/ 1069975 h 1250950"/>
                <a:gd name="connsiteX7" fmla="*/ 717550 w 1638300"/>
                <a:gd name="connsiteY7" fmla="*/ 1050925 h 1250950"/>
                <a:gd name="connsiteX8" fmla="*/ 866775 w 1638300"/>
                <a:gd name="connsiteY8" fmla="*/ 892175 h 1250950"/>
                <a:gd name="connsiteX9" fmla="*/ 1085850 w 1638300"/>
                <a:gd name="connsiteY9" fmla="*/ 19050 h 1250950"/>
                <a:gd name="connsiteX10" fmla="*/ 1387475 w 1638300"/>
                <a:gd name="connsiteY10" fmla="*/ 0 h 1250950"/>
                <a:gd name="connsiteX11" fmla="*/ 1444625 w 1638300"/>
                <a:gd name="connsiteY11" fmla="*/ 38100 h 1250950"/>
                <a:gd name="connsiteX12" fmla="*/ 1631950 w 1638300"/>
                <a:gd name="connsiteY12" fmla="*/ 952500 h 1250950"/>
                <a:gd name="connsiteX13" fmla="*/ 1638300 w 1638300"/>
                <a:gd name="connsiteY13" fmla="*/ 1250950 h 1250950"/>
                <a:gd name="connsiteX14" fmla="*/ 0 w 1638300"/>
                <a:gd name="connsiteY14" fmla="*/ 1238250 h 1250950"/>
                <a:gd name="connsiteX0" fmla="*/ 0 w 1638300"/>
                <a:gd name="connsiteY0" fmla="*/ 1238250 h 1250950"/>
                <a:gd name="connsiteX1" fmla="*/ 130175 w 1638300"/>
                <a:gd name="connsiteY1" fmla="*/ 1216025 h 1250950"/>
                <a:gd name="connsiteX2" fmla="*/ 311150 w 1638300"/>
                <a:gd name="connsiteY2" fmla="*/ 1212850 h 1250950"/>
                <a:gd name="connsiteX3" fmla="*/ 406400 w 1638300"/>
                <a:gd name="connsiteY3" fmla="*/ 1190625 h 1250950"/>
                <a:gd name="connsiteX4" fmla="*/ 482600 w 1638300"/>
                <a:gd name="connsiteY4" fmla="*/ 1155700 h 1250950"/>
                <a:gd name="connsiteX5" fmla="*/ 555625 w 1638300"/>
                <a:gd name="connsiteY5" fmla="*/ 1130300 h 1250950"/>
                <a:gd name="connsiteX6" fmla="*/ 622300 w 1638300"/>
                <a:gd name="connsiteY6" fmla="*/ 1069975 h 1250950"/>
                <a:gd name="connsiteX7" fmla="*/ 717550 w 1638300"/>
                <a:gd name="connsiteY7" fmla="*/ 1050925 h 1250950"/>
                <a:gd name="connsiteX8" fmla="*/ 866775 w 1638300"/>
                <a:gd name="connsiteY8" fmla="*/ 892175 h 1250950"/>
                <a:gd name="connsiteX9" fmla="*/ 1085850 w 1638300"/>
                <a:gd name="connsiteY9" fmla="*/ 19050 h 1250950"/>
                <a:gd name="connsiteX10" fmla="*/ 1387475 w 1638300"/>
                <a:gd name="connsiteY10" fmla="*/ 0 h 1250950"/>
                <a:gd name="connsiteX11" fmla="*/ 1444625 w 1638300"/>
                <a:gd name="connsiteY11" fmla="*/ 38100 h 1250950"/>
                <a:gd name="connsiteX12" fmla="*/ 1631950 w 1638300"/>
                <a:gd name="connsiteY12" fmla="*/ 952500 h 1250950"/>
                <a:gd name="connsiteX13" fmla="*/ 1638300 w 1638300"/>
                <a:gd name="connsiteY13" fmla="*/ 1250950 h 1250950"/>
                <a:gd name="connsiteX14" fmla="*/ 0 w 1638300"/>
                <a:gd name="connsiteY14" fmla="*/ 1238250 h 1250950"/>
                <a:gd name="connsiteX0" fmla="*/ 0 w 1638300"/>
                <a:gd name="connsiteY0" fmla="*/ 1238250 h 1250950"/>
                <a:gd name="connsiteX1" fmla="*/ 130175 w 1638300"/>
                <a:gd name="connsiteY1" fmla="*/ 1216025 h 1250950"/>
                <a:gd name="connsiteX2" fmla="*/ 311150 w 1638300"/>
                <a:gd name="connsiteY2" fmla="*/ 1212850 h 1250950"/>
                <a:gd name="connsiteX3" fmla="*/ 406400 w 1638300"/>
                <a:gd name="connsiteY3" fmla="*/ 1190625 h 1250950"/>
                <a:gd name="connsiteX4" fmla="*/ 482600 w 1638300"/>
                <a:gd name="connsiteY4" fmla="*/ 1155700 h 1250950"/>
                <a:gd name="connsiteX5" fmla="*/ 555625 w 1638300"/>
                <a:gd name="connsiteY5" fmla="*/ 1130300 h 1250950"/>
                <a:gd name="connsiteX6" fmla="*/ 622300 w 1638300"/>
                <a:gd name="connsiteY6" fmla="*/ 1069975 h 1250950"/>
                <a:gd name="connsiteX7" fmla="*/ 717550 w 1638300"/>
                <a:gd name="connsiteY7" fmla="*/ 1050925 h 1250950"/>
                <a:gd name="connsiteX8" fmla="*/ 866775 w 1638300"/>
                <a:gd name="connsiteY8" fmla="*/ 892175 h 1250950"/>
                <a:gd name="connsiteX9" fmla="*/ 1085850 w 1638300"/>
                <a:gd name="connsiteY9" fmla="*/ 19050 h 1250950"/>
                <a:gd name="connsiteX10" fmla="*/ 1387475 w 1638300"/>
                <a:gd name="connsiteY10" fmla="*/ 0 h 1250950"/>
                <a:gd name="connsiteX11" fmla="*/ 1444625 w 1638300"/>
                <a:gd name="connsiteY11" fmla="*/ 38100 h 1250950"/>
                <a:gd name="connsiteX12" fmla="*/ 1631950 w 1638300"/>
                <a:gd name="connsiteY12" fmla="*/ 952500 h 1250950"/>
                <a:gd name="connsiteX13" fmla="*/ 1638300 w 1638300"/>
                <a:gd name="connsiteY13" fmla="*/ 1250950 h 1250950"/>
                <a:gd name="connsiteX14" fmla="*/ 0 w 1638300"/>
                <a:gd name="connsiteY14" fmla="*/ 1238250 h 1250950"/>
                <a:gd name="connsiteX0" fmla="*/ 0 w 1638300"/>
                <a:gd name="connsiteY0" fmla="*/ 1238250 h 1250950"/>
                <a:gd name="connsiteX1" fmla="*/ 130175 w 1638300"/>
                <a:gd name="connsiteY1" fmla="*/ 1216025 h 1250950"/>
                <a:gd name="connsiteX2" fmla="*/ 311150 w 1638300"/>
                <a:gd name="connsiteY2" fmla="*/ 1212850 h 1250950"/>
                <a:gd name="connsiteX3" fmla="*/ 406400 w 1638300"/>
                <a:gd name="connsiteY3" fmla="*/ 1190625 h 1250950"/>
                <a:gd name="connsiteX4" fmla="*/ 482600 w 1638300"/>
                <a:gd name="connsiteY4" fmla="*/ 1155700 h 1250950"/>
                <a:gd name="connsiteX5" fmla="*/ 555625 w 1638300"/>
                <a:gd name="connsiteY5" fmla="*/ 1130300 h 1250950"/>
                <a:gd name="connsiteX6" fmla="*/ 622300 w 1638300"/>
                <a:gd name="connsiteY6" fmla="*/ 1069975 h 1250950"/>
                <a:gd name="connsiteX7" fmla="*/ 717550 w 1638300"/>
                <a:gd name="connsiteY7" fmla="*/ 1050925 h 1250950"/>
                <a:gd name="connsiteX8" fmla="*/ 866775 w 1638300"/>
                <a:gd name="connsiteY8" fmla="*/ 892175 h 1250950"/>
                <a:gd name="connsiteX9" fmla="*/ 1085850 w 1638300"/>
                <a:gd name="connsiteY9" fmla="*/ 19050 h 1250950"/>
                <a:gd name="connsiteX10" fmla="*/ 1387475 w 1638300"/>
                <a:gd name="connsiteY10" fmla="*/ 0 h 1250950"/>
                <a:gd name="connsiteX11" fmla="*/ 1444625 w 1638300"/>
                <a:gd name="connsiteY11" fmla="*/ 38100 h 1250950"/>
                <a:gd name="connsiteX12" fmla="*/ 1631950 w 1638300"/>
                <a:gd name="connsiteY12" fmla="*/ 952500 h 1250950"/>
                <a:gd name="connsiteX13" fmla="*/ 1638300 w 1638300"/>
                <a:gd name="connsiteY13" fmla="*/ 1250950 h 1250950"/>
                <a:gd name="connsiteX14" fmla="*/ 0 w 1638300"/>
                <a:gd name="connsiteY14" fmla="*/ 1238250 h 1250950"/>
                <a:gd name="connsiteX0" fmla="*/ 0 w 1638300"/>
                <a:gd name="connsiteY0" fmla="*/ 1238250 h 1250950"/>
                <a:gd name="connsiteX1" fmla="*/ 130175 w 1638300"/>
                <a:gd name="connsiteY1" fmla="*/ 1216025 h 1250950"/>
                <a:gd name="connsiteX2" fmla="*/ 311150 w 1638300"/>
                <a:gd name="connsiteY2" fmla="*/ 1212850 h 1250950"/>
                <a:gd name="connsiteX3" fmla="*/ 406400 w 1638300"/>
                <a:gd name="connsiteY3" fmla="*/ 1190625 h 1250950"/>
                <a:gd name="connsiteX4" fmla="*/ 482600 w 1638300"/>
                <a:gd name="connsiteY4" fmla="*/ 1155700 h 1250950"/>
                <a:gd name="connsiteX5" fmla="*/ 555625 w 1638300"/>
                <a:gd name="connsiteY5" fmla="*/ 1130300 h 1250950"/>
                <a:gd name="connsiteX6" fmla="*/ 622300 w 1638300"/>
                <a:gd name="connsiteY6" fmla="*/ 1069975 h 1250950"/>
                <a:gd name="connsiteX7" fmla="*/ 717550 w 1638300"/>
                <a:gd name="connsiteY7" fmla="*/ 1050925 h 1250950"/>
                <a:gd name="connsiteX8" fmla="*/ 866775 w 1638300"/>
                <a:gd name="connsiteY8" fmla="*/ 892175 h 1250950"/>
                <a:gd name="connsiteX9" fmla="*/ 1085850 w 1638300"/>
                <a:gd name="connsiteY9" fmla="*/ 19050 h 1250950"/>
                <a:gd name="connsiteX10" fmla="*/ 1387475 w 1638300"/>
                <a:gd name="connsiteY10" fmla="*/ 0 h 1250950"/>
                <a:gd name="connsiteX11" fmla="*/ 1444625 w 1638300"/>
                <a:gd name="connsiteY11" fmla="*/ 38100 h 1250950"/>
                <a:gd name="connsiteX12" fmla="*/ 1631950 w 1638300"/>
                <a:gd name="connsiteY12" fmla="*/ 952500 h 1250950"/>
                <a:gd name="connsiteX13" fmla="*/ 1638300 w 1638300"/>
                <a:gd name="connsiteY13" fmla="*/ 1250950 h 1250950"/>
                <a:gd name="connsiteX14" fmla="*/ 0 w 1638300"/>
                <a:gd name="connsiteY14" fmla="*/ 1238250 h 1250950"/>
                <a:gd name="connsiteX0" fmla="*/ 0 w 1638300"/>
                <a:gd name="connsiteY0" fmla="*/ 1238250 h 1250950"/>
                <a:gd name="connsiteX1" fmla="*/ 130175 w 1638300"/>
                <a:gd name="connsiteY1" fmla="*/ 1216025 h 1250950"/>
                <a:gd name="connsiteX2" fmla="*/ 311150 w 1638300"/>
                <a:gd name="connsiteY2" fmla="*/ 1212850 h 1250950"/>
                <a:gd name="connsiteX3" fmla="*/ 406400 w 1638300"/>
                <a:gd name="connsiteY3" fmla="*/ 1190625 h 1250950"/>
                <a:gd name="connsiteX4" fmla="*/ 482600 w 1638300"/>
                <a:gd name="connsiteY4" fmla="*/ 1155700 h 1250950"/>
                <a:gd name="connsiteX5" fmla="*/ 555625 w 1638300"/>
                <a:gd name="connsiteY5" fmla="*/ 1130300 h 1250950"/>
                <a:gd name="connsiteX6" fmla="*/ 622300 w 1638300"/>
                <a:gd name="connsiteY6" fmla="*/ 1069975 h 1250950"/>
                <a:gd name="connsiteX7" fmla="*/ 717550 w 1638300"/>
                <a:gd name="connsiteY7" fmla="*/ 1050925 h 1250950"/>
                <a:gd name="connsiteX8" fmla="*/ 866775 w 1638300"/>
                <a:gd name="connsiteY8" fmla="*/ 892175 h 1250950"/>
                <a:gd name="connsiteX9" fmla="*/ 1085850 w 1638300"/>
                <a:gd name="connsiteY9" fmla="*/ 19050 h 1250950"/>
                <a:gd name="connsiteX10" fmla="*/ 1387475 w 1638300"/>
                <a:gd name="connsiteY10" fmla="*/ 0 h 1250950"/>
                <a:gd name="connsiteX11" fmla="*/ 1444625 w 1638300"/>
                <a:gd name="connsiteY11" fmla="*/ 38100 h 1250950"/>
                <a:gd name="connsiteX12" fmla="*/ 1631950 w 1638300"/>
                <a:gd name="connsiteY12" fmla="*/ 952500 h 1250950"/>
                <a:gd name="connsiteX13" fmla="*/ 1638300 w 1638300"/>
                <a:gd name="connsiteY13" fmla="*/ 1250950 h 1250950"/>
                <a:gd name="connsiteX14" fmla="*/ 0 w 1638300"/>
                <a:gd name="connsiteY14" fmla="*/ 1238250 h 1250950"/>
                <a:gd name="connsiteX0" fmla="*/ 0 w 1638300"/>
                <a:gd name="connsiteY0" fmla="*/ 1238250 h 1250950"/>
                <a:gd name="connsiteX1" fmla="*/ 130175 w 1638300"/>
                <a:gd name="connsiteY1" fmla="*/ 1216025 h 1250950"/>
                <a:gd name="connsiteX2" fmla="*/ 311150 w 1638300"/>
                <a:gd name="connsiteY2" fmla="*/ 1212850 h 1250950"/>
                <a:gd name="connsiteX3" fmla="*/ 406400 w 1638300"/>
                <a:gd name="connsiteY3" fmla="*/ 1190625 h 1250950"/>
                <a:gd name="connsiteX4" fmla="*/ 482600 w 1638300"/>
                <a:gd name="connsiteY4" fmla="*/ 1155700 h 1250950"/>
                <a:gd name="connsiteX5" fmla="*/ 555625 w 1638300"/>
                <a:gd name="connsiteY5" fmla="*/ 1130300 h 1250950"/>
                <a:gd name="connsiteX6" fmla="*/ 622300 w 1638300"/>
                <a:gd name="connsiteY6" fmla="*/ 1069975 h 1250950"/>
                <a:gd name="connsiteX7" fmla="*/ 717550 w 1638300"/>
                <a:gd name="connsiteY7" fmla="*/ 1050925 h 1250950"/>
                <a:gd name="connsiteX8" fmla="*/ 866775 w 1638300"/>
                <a:gd name="connsiteY8" fmla="*/ 892175 h 1250950"/>
                <a:gd name="connsiteX9" fmla="*/ 1085850 w 1638300"/>
                <a:gd name="connsiteY9" fmla="*/ 19050 h 1250950"/>
                <a:gd name="connsiteX10" fmla="*/ 1387475 w 1638300"/>
                <a:gd name="connsiteY10" fmla="*/ 0 h 1250950"/>
                <a:gd name="connsiteX11" fmla="*/ 1444625 w 1638300"/>
                <a:gd name="connsiteY11" fmla="*/ 38100 h 1250950"/>
                <a:gd name="connsiteX12" fmla="*/ 1631950 w 1638300"/>
                <a:gd name="connsiteY12" fmla="*/ 952500 h 1250950"/>
                <a:gd name="connsiteX13" fmla="*/ 1638300 w 1638300"/>
                <a:gd name="connsiteY13" fmla="*/ 1250950 h 1250950"/>
                <a:gd name="connsiteX14" fmla="*/ 0 w 1638300"/>
                <a:gd name="connsiteY14" fmla="*/ 1238250 h 1250950"/>
                <a:gd name="connsiteX0" fmla="*/ 0 w 1638300"/>
                <a:gd name="connsiteY0" fmla="*/ 1238250 h 1250950"/>
                <a:gd name="connsiteX1" fmla="*/ 130175 w 1638300"/>
                <a:gd name="connsiteY1" fmla="*/ 1216025 h 1250950"/>
                <a:gd name="connsiteX2" fmla="*/ 311150 w 1638300"/>
                <a:gd name="connsiteY2" fmla="*/ 1212850 h 1250950"/>
                <a:gd name="connsiteX3" fmla="*/ 406400 w 1638300"/>
                <a:gd name="connsiteY3" fmla="*/ 1190625 h 1250950"/>
                <a:gd name="connsiteX4" fmla="*/ 482600 w 1638300"/>
                <a:gd name="connsiteY4" fmla="*/ 1155700 h 1250950"/>
                <a:gd name="connsiteX5" fmla="*/ 555625 w 1638300"/>
                <a:gd name="connsiteY5" fmla="*/ 1130300 h 1250950"/>
                <a:gd name="connsiteX6" fmla="*/ 622300 w 1638300"/>
                <a:gd name="connsiteY6" fmla="*/ 1069975 h 1250950"/>
                <a:gd name="connsiteX7" fmla="*/ 717550 w 1638300"/>
                <a:gd name="connsiteY7" fmla="*/ 1050925 h 1250950"/>
                <a:gd name="connsiteX8" fmla="*/ 866775 w 1638300"/>
                <a:gd name="connsiteY8" fmla="*/ 892175 h 1250950"/>
                <a:gd name="connsiteX9" fmla="*/ 1085850 w 1638300"/>
                <a:gd name="connsiteY9" fmla="*/ 19050 h 1250950"/>
                <a:gd name="connsiteX10" fmla="*/ 1235075 w 1638300"/>
                <a:gd name="connsiteY10" fmla="*/ 6350 h 1250950"/>
                <a:gd name="connsiteX11" fmla="*/ 1387475 w 1638300"/>
                <a:gd name="connsiteY11" fmla="*/ 0 h 1250950"/>
                <a:gd name="connsiteX12" fmla="*/ 1444625 w 1638300"/>
                <a:gd name="connsiteY12" fmla="*/ 38100 h 1250950"/>
                <a:gd name="connsiteX13" fmla="*/ 1631950 w 1638300"/>
                <a:gd name="connsiteY13" fmla="*/ 952500 h 1250950"/>
                <a:gd name="connsiteX14" fmla="*/ 1638300 w 1638300"/>
                <a:gd name="connsiteY14" fmla="*/ 1250950 h 1250950"/>
                <a:gd name="connsiteX15" fmla="*/ 0 w 1638300"/>
                <a:gd name="connsiteY15" fmla="*/ 1238250 h 1250950"/>
                <a:gd name="connsiteX0" fmla="*/ 0 w 1638300"/>
                <a:gd name="connsiteY0" fmla="*/ 1397000 h 1409700"/>
                <a:gd name="connsiteX1" fmla="*/ 130175 w 1638300"/>
                <a:gd name="connsiteY1" fmla="*/ 1374775 h 1409700"/>
                <a:gd name="connsiteX2" fmla="*/ 311150 w 1638300"/>
                <a:gd name="connsiteY2" fmla="*/ 1371600 h 1409700"/>
                <a:gd name="connsiteX3" fmla="*/ 406400 w 1638300"/>
                <a:gd name="connsiteY3" fmla="*/ 1349375 h 1409700"/>
                <a:gd name="connsiteX4" fmla="*/ 482600 w 1638300"/>
                <a:gd name="connsiteY4" fmla="*/ 1314450 h 1409700"/>
                <a:gd name="connsiteX5" fmla="*/ 555625 w 1638300"/>
                <a:gd name="connsiteY5" fmla="*/ 1289050 h 1409700"/>
                <a:gd name="connsiteX6" fmla="*/ 622300 w 1638300"/>
                <a:gd name="connsiteY6" fmla="*/ 1228725 h 1409700"/>
                <a:gd name="connsiteX7" fmla="*/ 717550 w 1638300"/>
                <a:gd name="connsiteY7" fmla="*/ 1209675 h 1409700"/>
                <a:gd name="connsiteX8" fmla="*/ 866775 w 1638300"/>
                <a:gd name="connsiteY8" fmla="*/ 1050925 h 1409700"/>
                <a:gd name="connsiteX9" fmla="*/ 1085850 w 1638300"/>
                <a:gd name="connsiteY9" fmla="*/ 177800 h 1409700"/>
                <a:gd name="connsiteX10" fmla="*/ 1225550 w 1638300"/>
                <a:gd name="connsiteY10" fmla="*/ 0 h 1409700"/>
                <a:gd name="connsiteX11" fmla="*/ 1387475 w 1638300"/>
                <a:gd name="connsiteY11" fmla="*/ 158750 h 1409700"/>
                <a:gd name="connsiteX12" fmla="*/ 1444625 w 1638300"/>
                <a:gd name="connsiteY12" fmla="*/ 196850 h 1409700"/>
                <a:gd name="connsiteX13" fmla="*/ 1631950 w 1638300"/>
                <a:gd name="connsiteY13" fmla="*/ 1111250 h 1409700"/>
                <a:gd name="connsiteX14" fmla="*/ 1638300 w 1638300"/>
                <a:gd name="connsiteY14" fmla="*/ 1409700 h 1409700"/>
                <a:gd name="connsiteX15" fmla="*/ 0 w 1638300"/>
                <a:gd name="connsiteY15" fmla="*/ 1397000 h 1409700"/>
                <a:gd name="connsiteX0" fmla="*/ 0 w 1638300"/>
                <a:gd name="connsiteY0" fmla="*/ 1397000 h 1409700"/>
                <a:gd name="connsiteX1" fmla="*/ 130175 w 1638300"/>
                <a:gd name="connsiteY1" fmla="*/ 1374775 h 1409700"/>
                <a:gd name="connsiteX2" fmla="*/ 311150 w 1638300"/>
                <a:gd name="connsiteY2" fmla="*/ 1371600 h 1409700"/>
                <a:gd name="connsiteX3" fmla="*/ 406400 w 1638300"/>
                <a:gd name="connsiteY3" fmla="*/ 1349375 h 1409700"/>
                <a:gd name="connsiteX4" fmla="*/ 482600 w 1638300"/>
                <a:gd name="connsiteY4" fmla="*/ 1314450 h 1409700"/>
                <a:gd name="connsiteX5" fmla="*/ 555625 w 1638300"/>
                <a:gd name="connsiteY5" fmla="*/ 1289050 h 1409700"/>
                <a:gd name="connsiteX6" fmla="*/ 622300 w 1638300"/>
                <a:gd name="connsiteY6" fmla="*/ 1228725 h 1409700"/>
                <a:gd name="connsiteX7" fmla="*/ 717550 w 1638300"/>
                <a:gd name="connsiteY7" fmla="*/ 1209675 h 1409700"/>
                <a:gd name="connsiteX8" fmla="*/ 866775 w 1638300"/>
                <a:gd name="connsiteY8" fmla="*/ 1050925 h 1409700"/>
                <a:gd name="connsiteX9" fmla="*/ 1085850 w 1638300"/>
                <a:gd name="connsiteY9" fmla="*/ 177800 h 1409700"/>
                <a:gd name="connsiteX10" fmla="*/ 1225550 w 1638300"/>
                <a:gd name="connsiteY10" fmla="*/ 0 h 1409700"/>
                <a:gd name="connsiteX11" fmla="*/ 1314450 w 1638300"/>
                <a:gd name="connsiteY11" fmla="*/ 88900 h 1409700"/>
                <a:gd name="connsiteX12" fmla="*/ 1387475 w 1638300"/>
                <a:gd name="connsiteY12" fmla="*/ 158750 h 1409700"/>
                <a:gd name="connsiteX13" fmla="*/ 1444625 w 1638300"/>
                <a:gd name="connsiteY13" fmla="*/ 196850 h 1409700"/>
                <a:gd name="connsiteX14" fmla="*/ 1631950 w 1638300"/>
                <a:gd name="connsiteY14" fmla="*/ 1111250 h 1409700"/>
                <a:gd name="connsiteX15" fmla="*/ 1638300 w 1638300"/>
                <a:gd name="connsiteY15" fmla="*/ 1409700 h 1409700"/>
                <a:gd name="connsiteX16" fmla="*/ 0 w 1638300"/>
                <a:gd name="connsiteY16" fmla="*/ 1397000 h 1409700"/>
                <a:gd name="connsiteX0" fmla="*/ 0 w 1638300"/>
                <a:gd name="connsiteY0" fmla="*/ 1460500 h 1473200"/>
                <a:gd name="connsiteX1" fmla="*/ 130175 w 1638300"/>
                <a:gd name="connsiteY1" fmla="*/ 1438275 h 1473200"/>
                <a:gd name="connsiteX2" fmla="*/ 311150 w 1638300"/>
                <a:gd name="connsiteY2" fmla="*/ 1435100 h 1473200"/>
                <a:gd name="connsiteX3" fmla="*/ 406400 w 1638300"/>
                <a:gd name="connsiteY3" fmla="*/ 1412875 h 1473200"/>
                <a:gd name="connsiteX4" fmla="*/ 482600 w 1638300"/>
                <a:gd name="connsiteY4" fmla="*/ 1377950 h 1473200"/>
                <a:gd name="connsiteX5" fmla="*/ 555625 w 1638300"/>
                <a:gd name="connsiteY5" fmla="*/ 1352550 h 1473200"/>
                <a:gd name="connsiteX6" fmla="*/ 622300 w 1638300"/>
                <a:gd name="connsiteY6" fmla="*/ 1292225 h 1473200"/>
                <a:gd name="connsiteX7" fmla="*/ 717550 w 1638300"/>
                <a:gd name="connsiteY7" fmla="*/ 1273175 h 1473200"/>
                <a:gd name="connsiteX8" fmla="*/ 866775 w 1638300"/>
                <a:gd name="connsiteY8" fmla="*/ 1114425 h 1473200"/>
                <a:gd name="connsiteX9" fmla="*/ 1085850 w 1638300"/>
                <a:gd name="connsiteY9" fmla="*/ 241300 h 1473200"/>
                <a:gd name="connsiteX10" fmla="*/ 1225550 w 1638300"/>
                <a:gd name="connsiteY10" fmla="*/ 63500 h 1473200"/>
                <a:gd name="connsiteX11" fmla="*/ 1301750 w 1638300"/>
                <a:gd name="connsiteY11" fmla="*/ 0 h 1473200"/>
                <a:gd name="connsiteX12" fmla="*/ 1387475 w 1638300"/>
                <a:gd name="connsiteY12" fmla="*/ 222250 h 1473200"/>
                <a:gd name="connsiteX13" fmla="*/ 1444625 w 1638300"/>
                <a:gd name="connsiteY13" fmla="*/ 260350 h 1473200"/>
                <a:gd name="connsiteX14" fmla="*/ 1631950 w 1638300"/>
                <a:gd name="connsiteY14" fmla="*/ 1174750 h 1473200"/>
                <a:gd name="connsiteX15" fmla="*/ 1638300 w 1638300"/>
                <a:gd name="connsiteY15" fmla="*/ 1473200 h 1473200"/>
                <a:gd name="connsiteX16" fmla="*/ 0 w 1638300"/>
                <a:gd name="connsiteY16" fmla="*/ 1460500 h 1473200"/>
                <a:gd name="connsiteX0" fmla="*/ 0 w 1638300"/>
                <a:gd name="connsiteY0" fmla="*/ 1460500 h 1473200"/>
                <a:gd name="connsiteX1" fmla="*/ 130175 w 1638300"/>
                <a:gd name="connsiteY1" fmla="*/ 1438275 h 1473200"/>
                <a:gd name="connsiteX2" fmla="*/ 311150 w 1638300"/>
                <a:gd name="connsiteY2" fmla="*/ 1435100 h 1473200"/>
                <a:gd name="connsiteX3" fmla="*/ 406400 w 1638300"/>
                <a:gd name="connsiteY3" fmla="*/ 1412875 h 1473200"/>
                <a:gd name="connsiteX4" fmla="*/ 482600 w 1638300"/>
                <a:gd name="connsiteY4" fmla="*/ 1377950 h 1473200"/>
                <a:gd name="connsiteX5" fmla="*/ 555625 w 1638300"/>
                <a:gd name="connsiteY5" fmla="*/ 1352550 h 1473200"/>
                <a:gd name="connsiteX6" fmla="*/ 622300 w 1638300"/>
                <a:gd name="connsiteY6" fmla="*/ 1292225 h 1473200"/>
                <a:gd name="connsiteX7" fmla="*/ 717550 w 1638300"/>
                <a:gd name="connsiteY7" fmla="*/ 1273175 h 1473200"/>
                <a:gd name="connsiteX8" fmla="*/ 866775 w 1638300"/>
                <a:gd name="connsiteY8" fmla="*/ 1114425 h 1473200"/>
                <a:gd name="connsiteX9" fmla="*/ 1085850 w 1638300"/>
                <a:gd name="connsiteY9" fmla="*/ 241300 h 1473200"/>
                <a:gd name="connsiteX10" fmla="*/ 1168400 w 1638300"/>
                <a:gd name="connsiteY10" fmla="*/ 142875 h 1473200"/>
                <a:gd name="connsiteX11" fmla="*/ 1225550 w 1638300"/>
                <a:gd name="connsiteY11" fmla="*/ 63500 h 1473200"/>
                <a:gd name="connsiteX12" fmla="*/ 1301750 w 1638300"/>
                <a:gd name="connsiteY12" fmla="*/ 0 h 1473200"/>
                <a:gd name="connsiteX13" fmla="*/ 1387475 w 1638300"/>
                <a:gd name="connsiteY13" fmla="*/ 222250 h 1473200"/>
                <a:gd name="connsiteX14" fmla="*/ 1444625 w 1638300"/>
                <a:gd name="connsiteY14" fmla="*/ 260350 h 1473200"/>
                <a:gd name="connsiteX15" fmla="*/ 1631950 w 1638300"/>
                <a:gd name="connsiteY15" fmla="*/ 1174750 h 1473200"/>
                <a:gd name="connsiteX16" fmla="*/ 1638300 w 1638300"/>
                <a:gd name="connsiteY16" fmla="*/ 1473200 h 1473200"/>
                <a:gd name="connsiteX17" fmla="*/ 0 w 1638300"/>
                <a:gd name="connsiteY17" fmla="*/ 1460500 h 1473200"/>
                <a:gd name="connsiteX0" fmla="*/ 0 w 1638300"/>
                <a:gd name="connsiteY0" fmla="*/ 1485900 h 1498600"/>
                <a:gd name="connsiteX1" fmla="*/ 130175 w 1638300"/>
                <a:gd name="connsiteY1" fmla="*/ 1463675 h 1498600"/>
                <a:gd name="connsiteX2" fmla="*/ 311150 w 1638300"/>
                <a:gd name="connsiteY2" fmla="*/ 1460500 h 1498600"/>
                <a:gd name="connsiteX3" fmla="*/ 406400 w 1638300"/>
                <a:gd name="connsiteY3" fmla="*/ 1438275 h 1498600"/>
                <a:gd name="connsiteX4" fmla="*/ 482600 w 1638300"/>
                <a:gd name="connsiteY4" fmla="*/ 1403350 h 1498600"/>
                <a:gd name="connsiteX5" fmla="*/ 555625 w 1638300"/>
                <a:gd name="connsiteY5" fmla="*/ 1377950 h 1498600"/>
                <a:gd name="connsiteX6" fmla="*/ 622300 w 1638300"/>
                <a:gd name="connsiteY6" fmla="*/ 1317625 h 1498600"/>
                <a:gd name="connsiteX7" fmla="*/ 717550 w 1638300"/>
                <a:gd name="connsiteY7" fmla="*/ 1298575 h 1498600"/>
                <a:gd name="connsiteX8" fmla="*/ 866775 w 1638300"/>
                <a:gd name="connsiteY8" fmla="*/ 1139825 h 1498600"/>
                <a:gd name="connsiteX9" fmla="*/ 1085850 w 1638300"/>
                <a:gd name="connsiteY9" fmla="*/ 266700 h 1498600"/>
                <a:gd name="connsiteX10" fmla="*/ 1149350 w 1638300"/>
                <a:gd name="connsiteY10" fmla="*/ 0 h 1498600"/>
                <a:gd name="connsiteX11" fmla="*/ 1225550 w 1638300"/>
                <a:gd name="connsiteY11" fmla="*/ 88900 h 1498600"/>
                <a:gd name="connsiteX12" fmla="*/ 1301750 w 1638300"/>
                <a:gd name="connsiteY12" fmla="*/ 25400 h 1498600"/>
                <a:gd name="connsiteX13" fmla="*/ 1387475 w 1638300"/>
                <a:gd name="connsiteY13" fmla="*/ 247650 h 1498600"/>
                <a:gd name="connsiteX14" fmla="*/ 1444625 w 1638300"/>
                <a:gd name="connsiteY14" fmla="*/ 285750 h 1498600"/>
                <a:gd name="connsiteX15" fmla="*/ 1631950 w 1638300"/>
                <a:gd name="connsiteY15" fmla="*/ 1200150 h 1498600"/>
                <a:gd name="connsiteX16" fmla="*/ 1638300 w 1638300"/>
                <a:gd name="connsiteY16" fmla="*/ 1498600 h 1498600"/>
                <a:gd name="connsiteX17" fmla="*/ 0 w 1638300"/>
                <a:gd name="connsiteY17" fmla="*/ 1485900 h 1498600"/>
                <a:gd name="connsiteX0" fmla="*/ 0 w 1638300"/>
                <a:gd name="connsiteY0" fmla="*/ 1485900 h 1498600"/>
                <a:gd name="connsiteX1" fmla="*/ 130175 w 1638300"/>
                <a:gd name="connsiteY1" fmla="*/ 1463675 h 1498600"/>
                <a:gd name="connsiteX2" fmla="*/ 311150 w 1638300"/>
                <a:gd name="connsiteY2" fmla="*/ 1460500 h 1498600"/>
                <a:gd name="connsiteX3" fmla="*/ 406400 w 1638300"/>
                <a:gd name="connsiteY3" fmla="*/ 1438275 h 1498600"/>
                <a:gd name="connsiteX4" fmla="*/ 482600 w 1638300"/>
                <a:gd name="connsiteY4" fmla="*/ 1403350 h 1498600"/>
                <a:gd name="connsiteX5" fmla="*/ 555625 w 1638300"/>
                <a:gd name="connsiteY5" fmla="*/ 1377950 h 1498600"/>
                <a:gd name="connsiteX6" fmla="*/ 622300 w 1638300"/>
                <a:gd name="connsiteY6" fmla="*/ 1317625 h 1498600"/>
                <a:gd name="connsiteX7" fmla="*/ 717550 w 1638300"/>
                <a:gd name="connsiteY7" fmla="*/ 1298575 h 1498600"/>
                <a:gd name="connsiteX8" fmla="*/ 866775 w 1638300"/>
                <a:gd name="connsiteY8" fmla="*/ 1139825 h 1498600"/>
                <a:gd name="connsiteX9" fmla="*/ 1085850 w 1638300"/>
                <a:gd name="connsiteY9" fmla="*/ 266700 h 1498600"/>
                <a:gd name="connsiteX10" fmla="*/ 1149350 w 1638300"/>
                <a:gd name="connsiteY10" fmla="*/ 0 h 1498600"/>
                <a:gd name="connsiteX11" fmla="*/ 1225550 w 1638300"/>
                <a:gd name="connsiteY11" fmla="*/ 88900 h 1498600"/>
                <a:gd name="connsiteX12" fmla="*/ 1301750 w 1638300"/>
                <a:gd name="connsiteY12" fmla="*/ 25400 h 1498600"/>
                <a:gd name="connsiteX13" fmla="*/ 1387475 w 1638300"/>
                <a:gd name="connsiteY13" fmla="*/ 247650 h 1498600"/>
                <a:gd name="connsiteX14" fmla="*/ 1444625 w 1638300"/>
                <a:gd name="connsiteY14" fmla="*/ 285750 h 1498600"/>
                <a:gd name="connsiteX15" fmla="*/ 1631950 w 1638300"/>
                <a:gd name="connsiteY15" fmla="*/ 1200150 h 1498600"/>
                <a:gd name="connsiteX16" fmla="*/ 1638300 w 1638300"/>
                <a:gd name="connsiteY16" fmla="*/ 1498600 h 1498600"/>
                <a:gd name="connsiteX17" fmla="*/ 0 w 1638300"/>
                <a:gd name="connsiteY17" fmla="*/ 1485900 h 1498600"/>
                <a:gd name="connsiteX0" fmla="*/ 0 w 1638300"/>
                <a:gd name="connsiteY0" fmla="*/ 1485900 h 1498600"/>
                <a:gd name="connsiteX1" fmla="*/ 130175 w 1638300"/>
                <a:gd name="connsiteY1" fmla="*/ 1463675 h 1498600"/>
                <a:gd name="connsiteX2" fmla="*/ 311150 w 1638300"/>
                <a:gd name="connsiteY2" fmla="*/ 1460500 h 1498600"/>
                <a:gd name="connsiteX3" fmla="*/ 406400 w 1638300"/>
                <a:gd name="connsiteY3" fmla="*/ 1438275 h 1498600"/>
                <a:gd name="connsiteX4" fmla="*/ 482600 w 1638300"/>
                <a:gd name="connsiteY4" fmla="*/ 1403350 h 1498600"/>
                <a:gd name="connsiteX5" fmla="*/ 555625 w 1638300"/>
                <a:gd name="connsiteY5" fmla="*/ 1377950 h 1498600"/>
                <a:gd name="connsiteX6" fmla="*/ 622300 w 1638300"/>
                <a:gd name="connsiteY6" fmla="*/ 1317625 h 1498600"/>
                <a:gd name="connsiteX7" fmla="*/ 717550 w 1638300"/>
                <a:gd name="connsiteY7" fmla="*/ 1298575 h 1498600"/>
                <a:gd name="connsiteX8" fmla="*/ 866775 w 1638300"/>
                <a:gd name="connsiteY8" fmla="*/ 1139825 h 1498600"/>
                <a:gd name="connsiteX9" fmla="*/ 1085850 w 1638300"/>
                <a:gd name="connsiteY9" fmla="*/ 266700 h 1498600"/>
                <a:gd name="connsiteX10" fmla="*/ 1149350 w 1638300"/>
                <a:gd name="connsiteY10" fmla="*/ 0 h 1498600"/>
                <a:gd name="connsiteX11" fmla="*/ 1225550 w 1638300"/>
                <a:gd name="connsiteY11" fmla="*/ 88900 h 1498600"/>
                <a:gd name="connsiteX12" fmla="*/ 1301750 w 1638300"/>
                <a:gd name="connsiteY12" fmla="*/ 25400 h 1498600"/>
                <a:gd name="connsiteX13" fmla="*/ 1387475 w 1638300"/>
                <a:gd name="connsiteY13" fmla="*/ 247650 h 1498600"/>
                <a:gd name="connsiteX14" fmla="*/ 1444625 w 1638300"/>
                <a:gd name="connsiteY14" fmla="*/ 285750 h 1498600"/>
                <a:gd name="connsiteX15" fmla="*/ 1631950 w 1638300"/>
                <a:gd name="connsiteY15" fmla="*/ 1200150 h 1498600"/>
                <a:gd name="connsiteX16" fmla="*/ 1638300 w 1638300"/>
                <a:gd name="connsiteY16" fmla="*/ 1498600 h 1498600"/>
                <a:gd name="connsiteX17" fmla="*/ 0 w 1638300"/>
                <a:gd name="connsiteY17" fmla="*/ 1485900 h 1498600"/>
                <a:gd name="connsiteX0" fmla="*/ 0 w 1638300"/>
                <a:gd name="connsiteY0" fmla="*/ 1485900 h 1498600"/>
                <a:gd name="connsiteX1" fmla="*/ 130175 w 1638300"/>
                <a:gd name="connsiteY1" fmla="*/ 1463675 h 1498600"/>
                <a:gd name="connsiteX2" fmla="*/ 311150 w 1638300"/>
                <a:gd name="connsiteY2" fmla="*/ 1460500 h 1498600"/>
                <a:gd name="connsiteX3" fmla="*/ 406400 w 1638300"/>
                <a:gd name="connsiteY3" fmla="*/ 1438275 h 1498600"/>
                <a:gd name="connsiteX4" fmla="*/ 482600 w 1638300"/>
                <a:gd name="connsiteY4" fmla="*/ 1403350 h 1498600"/>
                <a:gd name="connsiteX5" fmla="*/ 555625 w 1638300"/>
                <a:gd name="connsiteY5" fmla="*/ 1377950 h 1498600"/>
                <a:gd name="connsiteX6" fmla="*/ 622300 w 1638300"/>
                <a:gd name="connsiteY6" fmla="*/ 1317625 h 1498600"/>
                <a:gd name="connsiteX7" fmla="*/ 717550 w 1638300"/>
                <a:gd name="connsiteY7" fmla="*/ 1298575 h 1498600"/>
                <a:gd name="connsiteX8" fmla="*/ 866775 w 1638300"/>
                <a:gd name="connsiteY8" fmla="*/ 1139825 h 1498600"/>
                <a:gd name="connsiteX9" fmla="*/ 1085850 w 1638300"/>
                <a:gd name="connsiteY9" fmla="*/ 266700 h 1498600"/>
                <a:gd name="connsiteX10" fmla="*/ 1149350 w 1638300"/>
                <a:gd name="connsiteY10" fmla="*/ 0 h 1498600"/>
                <a:gd name="connsiteX11" fmla="*/ 1225550 w 1638300"/>
                <a:gd name="connsiteY11" fmla="*/ 88900 h 1498600"/>
                <a:gd name="connsiteX12" fmla="*/ 1301750 w 1638300"/>
                <a:gd name="connsiteY12" fmla="*/ 25400 h 1498600"/>
                <a:gd name="connsiteX13" fmla="*/ 1387475 w 1638300"/>
                <a:gd name="connsiteY13" fmla="*/ 247650 h 1498600"/>
                <a:gd name="connsiteX14" fmla="*/ 1444625 w 1638300"/>
                <a:gd name="connsiteY14" fmla="*/ 285750 h 1498600"/>
                <a:gd name="connsiteX15" fmla="*/ 1631950 w 1638300"/>
                <a:gd name="connsiteY15" fmla="*/ 1200150 h 1498600"/>
                <a:gd name="connsiteX16" fmla="*/ 1638300 w 1638300"/>
                <a:gd name="connsiteY16" fmla="*/ 1498600 h 1498600"/>
                <a:gd name="connsiteX17" fmla="*/ 0 w 1638300"/>
                <a:gd name="connsiteY17" fmla="*/ 1485900 h 1498600"/>
                <a:gd name="connsiteX0" fmla="*/ 0 w 1638300"/>
                <a:gd name="connsiteY0" fmla="*/ 1485900 h 1498600"/>
                <a:gd name="connsiteX1" fmla="*/ 130175 w 1638300"/>
                <a:gd name="connsiteY1" fmla="*/ 1463675 h 1498600"/>
                <a:gd name="connsiteX2" fmla="*/ 311150 w 1638300"/>
                <a:gd name="connsiteY2" fmla="*/ 1460500 h 1498600"/>
                <a:gd name="connsiteX3" fmla="*/ 406400 w 1638300"/>
                <a:gd name="connsiteY3" fmla="*/ 1438275 h 1498600"/>
                <a:gd name="connsiteX4" fmla="*/ 482600 w 1638300"/>
                <a:gd name="connsiteY4" fmla="*/ 1403350 h 1498600"/>
                <a:gd name="connsiteX5" fmla="*/ 555625 w 1638300"/>
                <a:gd name="connsiteY5" fmla="*/ 1377950 h 1498600"/>
                <a:gd name="connsiteX6" fmla="*/ 622300 w 1638300"/>
                <a:gd name="connsiteY6" fmla="*/ 1317625 h 1498600"/>
                <a:gd name="connsiteX7" fmla="*/ 717550 w 1638300"/>
                <a:gd name="connsiteY7" fmla="*/ 1298575 h 1498600"/>
                <a:gd name="connsiteX8" fmla="*/ 866775 w 1638300"/>
                <a:gd name="connsiteY8" fmla="*/ 1139825 h 1498600"/>
                <a:gd name="connsiteX9" fmla="*/ 1085850 w 1638300"/>
                <a:gd name="connsiteY9" fmla="*/ 266700 h 1498600"/>
                <a:gd name="connsiteX10" fmla="*/ 1149350 w 1638300"/>
                <a:gd name="connsiteY10" fmla="*/ 0 h 1498600"/>
                <a:gd name="connsiteX11" fmla="*/ 1225550 w 1638300"/>
                <a:gd name="connsiteY11" fmla="*/ 88900 h 1498600"/>
                <a:gd name="connsiteX12" fmla="*/ 1301750 w 1638300"/>
                <a:gd name="connsiteY12" fmla="*/ 25400 h 1498600"/>
                <a:gd name="connsiteX13" fmla="*/ 1387475 w 1638300"/>
                <a:gd name="connsiteY13" fmla="*/ 247650 h 1498600"/>
                <a:gd name="connsiteX14" fmla="*/ 1444625 w 1638300"/>
                <a:gd name="connsiteY14" fmla="*/ 285750 h 1498600"/>
                <a:gd name="connsiteX15" fmla="*/ 1631950 w 1638300"/>
                <a:gd name="connsiteY15" fmla="*/ 1200150 h 1498600"/>
                <a:gd name="connsiteX16" fmla="*/ 1638300 w 1638300"/>
                <a:gd name="connsiteY16" fmla="*/ 1498600 h 1498600"/>
                <a:gd name="connsiteX17" fmla="*/ 0 w 1638300"/>
                <a:gd name="connsiteY17" fmla="*/ 1485900 h 1498600"/>
                <a:gd name="connsiteX0" fmla="*/ 0 w 1638300"/>
                <a:gd name="connsiteY0" fmla="*/ 1485900 h 1498600"/>
                <a:gd name="connsiteX1" fmla="*/ 130175 w 1638300"/>
                <a:gd name="connsiteY1" fmla="*/ 1463675 h 1498600"/>
                <a:gd name="connsiteX2" fmla="*/ 311150 w 1638300"/>
                <a:gd name="connsiteY2" fmla="*/ 1460500 h 1498600"/>
                <a:gd name="connsiteX3" fmla="*/ 406400 w 1638300"/>
                <a:gd name="connsiteY3" fmla="*/ 1438275 h 1498600"/>
                <a:gd name="connsiteX4" fmla="*/ 482600 w 1638300"/>
                <a:gd name="connsiteY4" fmla="*/ 1403350 h 1498600"/>
                <a:gd name="connsiteX5" fmla="*/ 555625 w 1638300"/>
                <a:gd name="connsiteY5" fmla="*/ 1377950 h 1498600"/>
                <a:gd name="connsiteX6" fmla="*/ 622300 w 1638300"/>
                <a:gd name="connsiteY6" fmla="*/ 1317625 h 1498600"/>
                <a:gd name="connsiteX7" fmla="*/ 717550 w 1638300"/>
                <a:gd name="connsiteY7" fmla="*/ 1298575 h 1498600"/>
                <a:gd name="connsiteX8" fmla="*/ 866775 w 1638300"/>
                <a:gd name="connsiteY8" fmla="*/ 1139825 h 1498600"/>
                <a:gd name="connsiteX9" fmla="*/ 1085850 w 1638300"/>
                <a:gd name="connsiteY9" fmla="*/ 266700 h 1498600"/>
                <a:gd name="connsiteX10" fmla="*/ 1149350 w 1638300"/>
                <a:gd name="connsiteY10" fmla="*/ 0 h 1498600"/>
                <a:gd name="connsiteX11" fmla="*/ 1225550 w 1638300"/>
                <a:gd name="connsiteY11" fmla="*/ 88900 h 1498600"/>
                <a:gd name="connsiteX12" fmla="*/ 1301750 w 1638300"/>
                <a:gd name="connsiteY12" fmla="*/ 25400 h 1498600"/>
                <a:gd name="connsiteX13" fmla="*/ 1387475 w 1638300"/>
                <a:gd name="connsiteY13" fmla="*/ 247650 h 1498600"/>
                <a:gd name="connsiteX14" fmla="*/ 1444625 w 1638300"/>
                <a:gd name="connsiteY14" fmla="*/ 285750 h 1498600"/>
                <a:gd name="connsiteX15" fmla="*/ 1631950 w 1638300"/>
                <a:gd name="connsiteY15" fmla="*/ 1200150 h 1498600"/>
                <a:gd name="connsiteX16" fmla="*/ 1638300 w 1638300"/>
                <a:gd name="connsiteY16" fmla="*/ 1498600 h 1498600"/>
                <a:gd name="connsiteX17" fmla="*/ 0 w 1638300"/>
                <a:gd name="connsiteY17" fmla="*/ 1485900 h 1498600"/>
                <a:gd name="connsiteX0" fmla="*/ 0 w 1638300"/>
                <a:gd name="connsiteY0" fmla="*/ 1485900 h 1498600"/>
                <a:gd name="connsiteX1" fmla="*/ 130175 w 1638300"/>
                <a:gd name="connsiteY1" fmla="*/ 1463675 h 1498600"/>
                <a:gd name="connsiteX2" fmla="*/ 311150 w 1638300"/>
                <a:gd name="connsiteY2" fmla="*/ 1460500 h 1498600"/>
                <a:gd name="connsiteX3" fmla="*/ 406400 w 1638300"/>
                <a:gd name="connsiteY3" fmla="*/ 1438275 h 1498600"/>
                <a:gd name="connsiteX4" fmla="*/ 482600 w 1638300"/>
                <a:gd name="connsiteY4" fmla="*/ 1403350 h 1498600"/>
                <a:gd name="connsiteX5" fmla="*/ 555625 w 1638300"/>
                <a:gd name="connsiteY5" fmla="*/ 1377950 h 1498600"/>
                <a:gd name="connsiteX6" fmla="*/ 622300 w 1638300"/>
                <a:gd name="connsiteY6" fmla="*/ 1317625 h 1498600"/>
                <a:gd name="connsiteX7" fmla="*/ 717550 w 1638300"/>
                <a:gd name="connsiteY7" fmla="*/ 1298575 h 1498600"/>
                <a:gd name="connsiteX8" fmla="*/ 866775 w 1638300"/>
                <a:gd name="connsiteY8" fmla="*/ 1139825 h 1498600"/>
                <a:gd name="connsiteX9" fmla="*/ 1085850 w 1638300"/>
                <a:gd name="connsiteY9" fmla="*/ 266700 h 1498600"/>
                <a:gd name="connsiteX10" fmla="*/ 1149350 w 1638300"/>
                <a:gd name="connsiteY10" fmla="*/ 0 h 1498600"/>
                <a:gd name="connsiteX11" fmla="*/ 1225550 w 1638300"/>
                <a:gd name="connsiteY11" fmla="*/ 88900 h 1498600"/>
                <a:gd name="connsiteX12" fmla="*/ 1301750 w 1638300"/>
                <a:gd name="connsiteY12" fmla="*/ 25400 h 1498600"/>
                <a:gd name="connsiteX13" fmla="*/ 1387475 w 1638300"/>
                <a:gd name="connsiteY13" fmla="*/ 247650 h 1498600"/>
                <a:gd name="connsiteX14" fmla="*/ 1444625 w 1638300"/>
                <a:gd name="connsiteY14" fmla="*/ 285750 h 1498600"/>
                <a:gd name="connsiteX15" fmla="*/ 1631950 w 1638300"/>
                <a:gd name="connsiteY15" fmla="*/ 1200150 h 1498600"/>
                <a:gd name="connsiteX16" fmla="*/ 1638300 w 1638300"/>
                <a:gd name="connsiteY16" fmla="*/ 1498600 h 1498600"/>
                <a:gd name="connsiteX17" fmla="*/ 0 w 1638300"/>
                <a:gd name="connsiteY17" fmla="*/ 1485900 h 1498600"/>
                <a:gd name="connsiteX0" fmla="*/ 0 w 1638300"/>
                <a:gd name="connsiteY0" fmla="*/ 1485900 h 1498600"/>
                <a:gd name="connsiteX1" fmla="*/ 130175 w 1638300"/>
                <a:gd name="connsiteY1" fmla="*/ 1463675 h 1498600"/>
                <a:gd name="connsiteX2" fmla="*/ 311150 w 1638300"/>
                <a:gd name="connsiteY2" fmla="*/ 1460500 h 1498600"/>
                <a:gd name="connsiteX3" fmla="*/ 406400 w 1638300"/>
                <a:gd name="connsiteY3" fmla="*/ 1438275 h 1498600"/>
                <a:gd name="connsiteX4" fmla="*/ 482600 w 1638300"/>
                <a:gd name="connsiteY4" fmla="*/ 1403350 h 1498600"/>
                <a:gd name="connsiteX5" fmla="*/ 555625 w 1638300"/>
                <a:gd name="connsiteY5" fmla="*/ 1377950 h 1498600"/>
                <a:gd name="connsiteX6" fmla="*/ 622300 w 1638300"/>
                <a:gd name="connsiteY6" fmla="*/ 1317625 h 1498600"/>
                <a:gd name="connsiteX7" fmla="*/ 717550 w 1638300"/>
                <a:gd name="connsiteY7" fmla="*/ 1298575 h 1498600"/>
                <a:gd name="connsiteX8" fmla="*/ 866775 w 1638300"/>
                <a:gd name="connsiteY8" fmla="*/ 1139825 h 1498600"/>
                <a:gd name="connsiteX9" fmla="*/ 1085850 w 1638300"/>
                <a:gd name="connsiteY9" fmla="*/ 266700 h 1498600"/>
                <a:gd name="connsiteX10" fmla="*/ 1149350 w 1638300"/>
                <a:gd name="connsiteY10" fmla="*/ 0 h 1498600"/>
                <a:gd name="connsiteX11" fmla="*/ 1225550 w 1638300"/>
                <a:gd name="connsiteY11" fmla="*/ 88900 h 1498600"/>
                <a:gd name="connsiteX12" fmla="*/ 1301750 w 1638300"/>
                <a:gd name="connsiteY12" fmla="*/ 42069 h 1498600"/>
                <a:gd name="connsiteX13" fmla="*/ 1387475 w 1638300"/>
                <a:gd name="connsiteY13" fmla="*/ 247650 h 1498600"/>
                <a:gd name="connsiteX14" fmla="*/ 1444625 w 1638300"/>
                <a:gd name="connsiteY14" fmla="*/ 285750 h 1498600"/>
                <a:gd name="connsiteX15" fmla="*/ 1631950 w 1638300"/>
                <a:gd name="connsiteY15" fmla="*/ 1200150 h 1498600"/>
                <a:gd name="connsiteX16" fmla="*/ 1638300 w 1638300"/>
                <a:gd name="connsiteY16" fmla="*/ 1498600 h 1498600"/>
                <a:gd name="connsiteX17" fmla="*/ 0 w 1638300"/>
                <a:gd name="connsiteY17" fmla="*/ 1485900 h 1498600"/>
                <a:gd name="connsiteX0" fmla="*/ 0 w 1638300"/>
                <a:gd name="connsiteY0" fmla="*/ 1488771 h 1501471"/>
                <a:gd name="connsiteX1" fmla="*/ 130175 w 1638300"/>
                <a:gd name="connsiteY1" fmla="*/ 1466546 h 1501471"/>
                <a:gd name="connsiteX2" fmla="*/ 311150 w 1638300"/>
                <a:gd name="connsiteY2" fmla="*/ 1463371 h 1501471"/>
                <a:gd name="connsiteX3" fmla="*/ 406400 w 1638300"/>
                <a:gd name="connsiteY3" fmla="*/ 1441146 h 1501471"/>
                <a:gd name="connsiteX4" fmla="*/ 482600 w 1638300"/>
                <a:gd name="connsiteY4" fmla="*/ 1406221 h 1501471"/>
                <a:gd name="connsiteX5" fmla="*/ 555625 w 1638300"/>
                <a:gd name="connsiteY5" fmla="*/ 1380821 h 1501471"/>
                <a:gd name="connsiteX6" fmla="*/ 622300 w 1638300"/>
                <a:gd name="connsiteY6" fmla="*/ 1320496 h 1501471"/>
                <a:gd name="connsiteX7" fmla="*/ 717550 w 1638300"/>
                <a:gd name="connsiteY7" fmla="*/ 1301446 h 1501471"/>
                <a:gd name="connsiteX8" fmla="*/ 866775 w 1638300"/>
                <a:gd name="connsiteY8" fmla="*/ 1142696 h 1501471"/>
                <a:gd name="connsiteX9" fmla="*/ 1085850 w 1638300"/>
                <a:gd name="connsiteY9" fmla="*/ 269571 h 1501471"/>
                <a:gd name="connsiteX10" fmla="*/ 1149350 w 1638300"/>
                <a:gd name="connsiteY10" fmla="*/ 2871 h 1501471"/>
                <a:gd name="connsiteX11" fmla="*/ 1225550 w 1638300"/>
                <a:gd name="connsiteY11" fmla="*/ 91771 h 1501471"/>
                <a:gd name="connsiteX12" fmla="*/ 1301750 w 1638300"/>
                <a:gd name="connsiteY12" fmla="*/ 44940 h 1501471"/>
                <a:gd name="connsiteX13" fmla="*/ 1387475 w 1638300"/>
                <a:gd name="connsiteY13" fmla="*/ 250521 h 1501471"/>
                <a:gd name="connsiteX14" fmla="*/ 1444625 w 1638300"/>
                <a:gd name="connsiteY14" fmla="*/ 288621 h 1501471"/>
                <a:gd name="connsiteX15" fmla="*/ 1631950 w 1638300"/>
                <a:gd name="connsiteY15" fmla="*/ 1203021 h 1501471"/>
                <a:gd name="connsiteX16" fmla="*/ 1638300 w 1638300"/>
                <a:gd name="connsiteY16" fmla="*/ 1501471 h 1501471"/>
                <a:gd name="connsiteX17" fmla="*/ 0 w 1638300"/>
                <a:gd name="connsiteY17" fmla="*/ 1488771 h 1501471"/>
                <a:gd name="connsiteX0" fmla="*/ 0 w 1638300"/>
                <a:gd name="connsiteY0" fmla="*/ 1488771 h 1501471"/>
                <a:gd name="connsiteX1" fmla="*/ 130175 w 1638300"/>
                <a:gd name="connsiteY1" fmla="*/ 1466546 h 1501471"/>
                <a:gd name="connsiteX2" fmla="*/ 311150 w 1638300"/>
                <a:gd name="connsiteY2" fmla="*/ 1463371 h 1501471"/>
                <a:gd name="connsiteX3" fmla="*/ 406400 w 1638300"/>
                <a:gd name="connsiteY3" fmla="*/ 1441146 h 1501471"/>
                <a:gd name="connsiteX4" fmla="*/ 482600 w 1638300"/>
                <a:gd name="connsiteY4" fmla="*/ 1406221 h 1501471"/>
                <a:gd name="connsiteX5" fmla="*/ 555625 w 1638300"/>
                <a:gd name="connsiteY5" fmla="*/ 1380821 h 1501471"/>
                <a:gd name="connsiteX6" fmla="*/ 622300 w 1638300"/>
                <a:gd name="connsiteY6" fmla="*/ 1320496 h 1501471"/>
                <a:gd name="connsiteX7" fmla="*/ 717550 w 1638300"/>
                <a:gd name="connsiteY7" fmla="*/ 1301446 h 1501471"/>
                <a:gd name="connsiteX8" fmla="*/ 866775 w 1638300"/>
                <a:gd name="connsiteY8" fmla="*/ 1142696 h 1501471"/>
                <a:gd name="connsiteX9" fmla="*/ 1085850 w 1638300"/>
                <a:gd name="connsiteY9" fmla="*/ 269571 h 1501471"/>
                <a:gd name="connsiteX10" fmla="*/ 1149350 w 1638300"/>
                <a:gd name="connsiteY10" fmla="*/ 2871 h 1501471"/>
                <a:gd name="connsiteX11" fmla="*/ 1225550 w 1638300"/>
                <a:gd name="connsiteY11" fmla="*/ 91771 h 1501471"/>
                <a:gd name="connsiteX12" fmla="*/ 1301750 w 1638300"/>
                <a:gd name="connsiteY12" fmla="*/ 44940 h 1501471"/>
                <a:gd name="connsiteX13" fmla="*/ 1387475 w 1638300"/>
                <a:gd name="connsiteY13" fmla="*/ 250521 h 1501471"/>
                <a:gd name="connsiteX14" fmla="*/ 1444625 w 1638300"/>
                <a:gd name="connsiteY14" fmla="*/ 288621 h 1501471"/>
                <a:gd name="connsiteX15" fmla="*/ 1631950 w 1638300"/>
                <a:gd name="connsiteY15" fmla="*/ 1203021 h 1501471"/>
                <a:gd name="connsiteX16" fmla="*/ 1638300 w 1638300"/>
                <a:gd name="connsiteY16" fmla="*/ 1501471 h 1501471"/>
                <a:gd name="connsiteX17" fmla="*/ 0 w 1638300"/>
                <a:gd name="connsiteY17" fmla="*/ 1488771 h 1501471"/>
                <a:gd name="connsiteX0" fmla="*/ 0 w 1638300"/>
                <a:gd name="connsiteY0" fmla="*/ 1488771 h 1501471"/>
                <a:gd name="connsiteX1" fmla="*/ 130175 w 1638300"/>
                <a:gd name="connsiteY1" fmla="*/ 1466546 h 1501471"/>
                <a:gd name="connsiteX2" fmla="*/ 311150 w 1638300"/>
                <a:gd name="connsiteY2" fmla="*/ 1463371 h 1501471"/>
                <a:gd name="connsiteX3" fmla="*/ 406400 w 1638300"/>
                <a:gd name="connsiteY3" fmla="*/ 1441146 h 1501471"/>
                <a:gd name="connsiteX4" fmla="*/ 482600 w 1638300"/>
                <a:gd name="connsiteY4" fmla="*/ 1406221 h 1501471"/>
                <a:gd name="connsiteX5" fmla="*/ 555625 w 1638300"/>
                <a:gd name="connsiteY5" fmla="*/ 1380821 h 1501471"/>
                <a:gd name="connsiteX6" fmla="*/ 622300 w 1638300"/>
                <a:gd name="connsiteY6" fmla="*/ 1320496 h 1501471"/>
                <a:gd name="connsiteX7" fmla="*/ 717550 w 1638300"/>
                <a:gd name="connsiteY7" fmla="*/ 1301446 h 1501471"/>
                <a:gd name="connsiteX8" fmla="*/ 866775 w 1638300"/>
                <a:gd name="connsiteY8" fmla="*/ 1142696 h 1501471"/>
                <a:gd name="connsiteX9" fmla="*/ 1085850 w 1638300"/>
                <a:gd name="connsiteY9" fmla="*/ 269571 h 1501471"/>
                <a:gd name="connsiteX10" fmla="*/ 1149350 w 1638300"/>
                <a:gd name="connsiteY10" fmla="*/ 2871 h 1501471"/>
                <a:gd name="connsiteX11" fmla="*/ 1225550 w 1638300"/>
                <a:gd name="connsiteY11" fmla="*/ 91771 h 1501471"/>
                <a:gd name="connsiteX12" fmla="*/ 1301750 w 1638300"/>
                <a:gd name="connsiteY12" fmla="*/ 44940 h 1501471"/>
                <a:gd name="connsiteX13" fmla="*/ 1387475 w 1638300"/>
                <a:gd name="connsiteY13" fmla="*/ 250521 h 1501471"/>
                <a:gd name="connsiteX14" fmla="*/ 1444625 w 1638300"/>
                <a:gd name="connsiteY14" fmla="*/ 288621 h 1501471"/>
                <a:gd name="connsiteX15" fmla="*/ 1631950 w 1638300"/>
                <a:gd name="connsiteY15" fmla="*/ 1203021 h 1501471"/>
                <a:gd name="connsiteX16" fmla="*/ 1638300 w 1638300"/>
                <a:gd name="connsiteY16" fmla="*/ 1501471 h 1501471"/>
                <a:gd name="connsiteX17" fmla="*/ 0 w 1638300"/>
                <a:gd name="connsiteY17" fmla="*/ 1488771 h 1501471"/>
                <a:gd name="connsiteX0" fmla="*/ 0 w 1638300"/>
                <a:gd name="connsiteY0" fmla="*/ 1488771 h 1501471"/>
                <a:gd name="connsiteX1" fmla="*/ 130175 w 1638300"/>
                <a:gd name="connsiteY1" fmla="*/ 1466546 h 1501471"/>
                <a:gd name="connsiteX2" fmla="*/ 311150 w 1638300"/>
                <a:gd name="connsiteY2" fmla="*/ 1463371 h 1501471"/>
                <a:gd name="connsiteX3" fmla="*/ 406400 w 1638300"/>
                <a:gd name="connsiteY3" fmla="*/ 1441146 h 1501471"/>
                <a:gd name="connsiteX4" fmla="*/ 482600 w 1638300"/>
                <a:gd name="connsiteY4" fmla="*/ 1406221 h 1501471"/>
                <a:gd name="connsiteX5" fmla="*/ 555625 w 1638300"/>
                <a:gd name="connsiteY5" fmla="*/ 1380821 h 1501471"/>
                <a:gd name="connsiteX6" fmla="*/ 622300 w 1638300"/>
                <a:gd name="connsiteY6" fmla="*/ 1320496 h 1501471"/>
                <a:gd name="connsiteX7" fmla="*/ 717550 w 1638300"/>
                <a:gd name="connsiteY7" fmla="*/ 1301446 h 1501471"/>
                <a:gd name="connsiteX8" fmla="*/ 866775 w 1638300"/>
                <a:gd name="connsiteY8" fmla="*/ 1142696 h 1501471"/>
                <a:gd name="connsiteX9" fmla="*/ 1085850 w 1638300"/>
                <a:gd name="connsiteY9" fmla="*/ 269571 h 1501471"/>
                <a:gd name="connsiteX10" fmla="*/ 1149350 w 1638300"/>
                <a:gd name="connsiteY10" fmla="*/ 2871 h 1501471"/>
                <a:gd name="connsiteX11" fmla="*/ 1225550 w 1638300"/>
                <a:gd name="connsiteY11" fmla="*/ 91771 h 1501471"/>
                <a:gd name="connsiteX12" fmla="*/ 1292225 w 1638300"/>
                <a:gd name="connsiteY12" fmla="*/ 49702 h 1501471"/>
                <a:gd name="connsiteX13" fmla="*/ 1387475 w 1638300"/>
                <a:gd name="connsiteY13" fmla="*/ 250521 h 1501471"/>
                <a:gd name="connsiteX14" fmla="*/ 1444625 w 1638300"/>
                <a:gd name="connsiteY14" fmla="*/ 288621 h 1501471"/>
                <a:gd name="connsiteX15" fmla="*/ 1631950 w 1638300"/>
                <a:gd name="connsiteY15" fmla="*/ 1203021 h 1501471"/>
                <a:gd name="connsiteX16" fmla="*/ 1638300 w 1638300"/>
                <a:gd name="connsiteY16" fmla="*/ 1501471 h 1501471"/>
                <a:gd name="connsiteX17" fmla="*/ 0 w 1638300"/>
                <a:gd name="connsiteY17" fmla="*/ 1488771 h 1501471"/>
                <a:gd name="connsiteX0" fmla="*/ 0 w 1638300"/>
                <a:gd name="connsiteY0" fmla="*/ 1488771 h 1501471"/>
                <a:gd name="connsiteX1" fmla="*/ 130175 w 1638300"/>
                <a:gd name="connsiteY1" fmla="*/ 1466546 h 1501471"/>
                <a:gd name="connsiteX2" fmla="*/ 311150 w 1638300"/>
                <a:gd name="connsiteY2" fmla="*/ 1463371 h 1501471"/>
                <a:gd name="connsiteX3" fmla="*/ 406400 w 1638300"/>
                <a:gd name="connsiteY3" fmla="*/ 1441146 h 1501471"/>
                <a:gd name="connsiteX4" fmla="*/ 482600 w 1638300"/>
                <a:gd name="connsiteY4" fmla="*/ 1406221 h 1501471"/>
                <a:gd name="connsiteX5" fmla="*/ 555625 w 1638300"/>
                <a:gd name="connsiteY5" fmla="*/ 1380821 h 1501471"/>
                <a:gd name="connsiteX6" fmla="*/ 622300 w 1638300"/>
                <a:gd name="connsiteY6" fmla="*/ 1320496 h 1501471"/>
                <a:gd name="connsiteX7" fmla="*/ 717550 w 1638300"/>
                <a:gd name="connsiteY7" fmla="*/ 1301446 h 1501471"/>
                <a:gd name="connsiteX8" fmla="*/ 866775 w 1638300"/>
                <a:gd name="connsiteY8" fmla="*/ 1142696 h 1501471"/>
                <a:gd name="connsiteX9" fmla="*/ 1085850 w 1638300"/>
                <a:gd name="connsiteY9" fmla="*/ 269571 h 1501471"/>
                <a:gd name="connsiteX10" fmla="*/ 1149350 w 1638300"/>
                <a:gd name="connsiteY10" fmla="*/ 2871 h 1501471"/>
                <a:gd name="connsiteX11" fmla="*/ 1225550 w 1638300"/>
                <a:gd name="connsiteY11" fmla="*/ 91771 h 1501471"/>
                <a:gd name="connsiteX12" fmla="*/ 1292225 w 1638300"/>
                <a:gd name="connsiteY12" fmla="*/ 49702 h 1501471"/>
                <a:gd name="connsiteX13" fmla="*/ 1387475 w 1638300"/>
                <a:gd name="connsiteY13" fmla="*/ 250521 h 1501471"/>
                <a:gd name="connsiteX14" fmla="*/ 1444625 w 1638300"/>
                <a:gd name="connsiteY14" fmla="*/ 288621 h 1501471"/>
                <a:gd name="connsiteX15" fmla="*/ 1631950 w 1638300"/>
                <a:gd name="connsiteY15" fmla="*/ 1203021 h 1501471"/>
                <a:gd name="connsiteX16" fmla="*/ 1638300 w 1638300"/>
                <a:gd name="connsiteY16" fmla="*/ 1501471 h 1501471"/>
                <a:gd name="connsiteX17" fmla="*/ 0 w 1638300"/>
                <a:gd name="connsiteY17" fmla="*/ 1488771 h 1501471"/>
                <a:gd name="connsiteX0" fmla="*/ 0 w 1638300"/>
                <a:gd name="connsiteY0" fmla="*/ 1488771 h 1501471"/>
                <a:gd name="connsiteX1" fmla="*/ 130175 w 1638300"/>
                <a:gd name="connsiteY1" fmla="*/ 1466546 h 1501471"/>
                <a:gd name="connsiteX2" fmla="*/ 311150 w 1638300"/>
                <a:gd name="connsiteY2" fmla="*/ 1463371 h 1501471"/>
                <a:gd name="connsiteX3" fmla="*/ 406400 w 1638300"/>
                <a:gd name="connsiteY3" fmla="*/ 1441146 h 1501471"/>
                <a:gd name="connsiteX4" fmla="*/ 482600 w 1638300"/>
                <a:gd name="connsiteY4" fmla="*/ 1406221 h 1501471"/>
                <a:gd name="connsiteX5" fmla="*/ 555625 w 1638300"/>
                <a:gd name="connsiteY5" fmla="*/ 1380821 h 1501471"/>
                <a:gd name="connsiteX6" fmla="*/ 622300 w 1638300"/>
                <a:gd name="connsiteY6" fmla="*/ 1320496 h 1501471"/>
                <a:gd name="connsiteX7" fmla="*/ 717550 w 1638300"/>
                <a:gd name="connsiteY7" fmla="*/ 1301446 h 1501471"/>
                <a:gd name="connsiteX8" fmla="*/ 866775 w 1638300"/>
                <a:gd name="connsiteY8" fmla="*/ 1142696 h 1501471"/>
                <a:gd name="connsiteX9" fmla="*/ 1085850 w 1638300"/>
                <a:gd name="connsiteY9" fmla="*/ 269571 h 1501471"/>
                <a:gd name="connsiteX10" fmla="*/ 1149350 w 1638300"/>
                <a:gd name="connsiteY10" fmla="*/ 2871 h 1501471"/>
                <a:gd name="connsiteX11" fmla="*/ 1225550 w 1638300"/>
                <a:gd name="connsiteY11" fmla="*/ 91771 h 1501471"/>
                <a:gd name="connsiteX12" fmla="*/ 1299368 w 1638300"/>
                <a:gd name="connsiteY12" fmla="*/ 33033 h 1501471"/>
                <a:gd name="connsiteX13" fmla="*/ 1387475 w 1638300"/>
                <a:gd name="connsiteY13" fmla="*/ 250521 h 1501471"/>
                <a:gd name="connsiteX14" fmla="*/ 1444625 w 1638300"/>
                <a:gd name="connsiteY14" fmla="*/ 288621 h 1501471"/>
                <a:gd name="connsiteX15" fmla="*/ 1631950 w 1638300"/>
                <a:gd name="connsiteY15" fmla="*/ 1203021 h 1501471"/>
                <a:gd name="connsiteX16" fmla="*/ 1638300 w 1638300"/>
                <a:gd name="connsiteY16" fmla="*/ 1501471 h 1501471"/>
                <a:gd name="connsiteX17" fmla="*/ 0 w 1638300"/>
                <a:gd name="connsiteY17" fmla="*/ 1488771 h 1501471"/>
                <a:gd name="connsiteX0" fmla="*/ 0 w 1638300"/>
                <a:gd name="connsiteY0" fmla="*/ 1495915 h 1501471"/>
                <a:gd name="connsiteX1" fmla="*/ 130175 w 1638300"/>
                <a:gd name="connsiteY1" fmla="*/ 1466546 h 1501471"/>
                <a:gd name="connsiteX2" fmla="*/ 311150 w 1638300"/>
                <a:gd name="connsiteY2" fmla="*/ 1463371 h 1501471"/>
                <a:gd name="connsiteX3" fmla="*/ 406400 w 1638300"/>
                <a:gd name="connsiteY3" fmla="*/ 1441146 h 1501471"/>
                <a:gd name="connsiteX4" fmla="*/ 482600 w 1638300"/>
                <a:gd name="connsiteY4" fmla="*/ 1406221 h 1501471"/>
                <a:gd name="connsiteX5" fmla="*/ 555625 w 1638300"/>
                <a:gd name="connsiteY5" fmla="*/ 1380821 h 1501471"/>
                <a:gd name="connsiteX6" fmla="*/ 622300 w 1638300"/>
                <a:gd name="connsiteY6" fmla="*/ 1320496 h 1501471"/>
                <a:gd name="connsiteX7" fmla="*/ 717550 w 1638300"/>
                <a:gd name="connsiteY7" fmla="*/ 1301446 h 1501471"/>
                <a:gd name="connsiteX8" fmla="*/ 866775 w 1638300"/>
                <a:gd name="connsiteY8" fmla="*/ 1142696 h 1501471"/>
                <a:gd name="connsiteX9" fmla="*/ 1085850 w 1638300"/>
                <a:gd name="connsiteY9" fmla="*/ 269571 h 1501471"/>
                <a:gd name="connsiteX10" fmla="*/ 1149350 w 1638300"/>
                <a:gd name="connsiteY10" fmla="*/ 2871 h 1501471"/>
                <a:gd name="connsiteX11" fmla="*/ 1225550 w 1638300"/>
                <a:gd name="connsiteY11" fmla="*/ 91771 h 1501471"/>
                <a:gd name="connsiteX12" fmla="*/ 1299368 w 1638300"/>
                <a:gd name="connsiteY12" fmla="*/ 33033 h 1501471"/>
                <a:gd name="connsiteX13" fmla="*/ 1387475 w 1638300"/>
                <a:gd name="connsiteY13" fmla="*/ 250521 h 1501471"/>
                <a:gd name="connsiteX14" fmla="*/ 1444625 w 1638300"/>
                <a:gd name="connsiteY14" fmla="*/ 288621 h 1501471"/>
                <a:gd name="connsiteX15" fmla="*/ 1631950 w 1638300"/>
                <a:gd name="connsiteY15" fmla="*/ 1203021 h 1501471"/>
                <a:gd name="connsiteX16" fmla="*/ 1638300 w 1638300"/>
                <a:gd name="connsiteY16" fmla="*/ 1501471 h 1501471"/>
                <a:gd name="connsiteX17" fmla="*/ 0 w 1638300"/>
                <a:gd name="connsiteY17" fmla="*/ 1495915 h 1501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300" h="1501471">
                  <a:moveTo>
                    <a:pt x="0" y="1495915"/>
                  </a:moveTo>
                  <a:lnTo>
                    <a:pt x="130175" y="1466546"/>
                  </a:lnTo>
                  <a:lnTo>
                    <a:pt x="311150" y="1463371"/>
                  </a:lnTo>
                  <a:lnTo>
                    <a:pt x="406400" y="1441146"/>
                  </a:lnTo>
                  <a:cubicBezTo>
                    <a:pt x="422275" y="1419979"/>
                    <a:pt x="457200" y="1417863"/>
                    <a:pt x="482600" y="1406221"/>
                  </a:cubicBezTo>
                  <a:lnTo>
                    <a:pt x="555625" y="1380821"/>
                  </a:lnTo>
                  <a:lnTo>
                    <a:pt x="622300" y="1320496"/>
                  </a:lnTo>
                  <a:lnTo>
                    <a:pt x="717550" y="1301446"/>
                  </a:lnTo>
                  <a:cubicBezTo>
                    <a:pt x="786342" y="1232654"/>
                    <a:pt x="817033" y="1195613"/>
                    <a:pt x="866775" y="1142696"/>
                  </a:cubicBezTo>
                  <a:cubicBezTo>
                    <a:pt x="949325" y="892929"/>
                    <a:pt x="1035050" y="614588"/>
                    <a:pt x="1085850" y="269571"/>
                  </a:cubicBezTo>
                  <a:cubicBezTo>
                    <a:pt x="1107017" y="180671"/>
                    <a:pt x="1111250" y="-26762"/>
                    <a:pt x="1149350" y="2871"/>
                  </a:cubicBezTo>
                  <a:cubicBezTo>
                    <a:pt x="1187450" y="32504"/>
                    <a:pt x="1200547" y="86744"/>
                    <a:pt x="1225550" y="91771"/>
                  </a:cubicBezTo>
                  <a:cubicBezTo>
                    <a:pt x="1250553" y="96798"/>
                    <a:pt x="1269205" y="35150"/>
                    <a:pt x="1299368" y="33033"/>
                  </a:cubicBezTo>
                  <a:cubicBezTo>
                    <a:pt x="1329531" y="30916"/>
                    <a:pt x="1363662" y="207129"/>
                    <a:pt x="1387475" y="250521"/>
                  </a:cubicBezTo>
                  <a:lnTo>
                    <a:pt x="1444625" y="288621"/>
                  </a:lnTo>
                  <a:cubicBezTo>
                    <a:pt x="1497542" y="393396"/>
                    <a:pt x="1563158" y="1018871"/>
                    <a:pt x="1631950" y="1203021"/>
                  </a:cubicBezTo>
                  <a:lnTo>
                    <a:pt x="1638300" y="1501471"/>
                  </a:lnTo>
                  <a:lnTo>
                    <a:pt x="0" y="1495915"/>
                  </a:lnTo>
                  <a:close/>
                </a:path>
              </a:pathLst>
            </a:custGeom>
            <a:solidFill>
              <a:schemeClr val="bg1">
                <a:lumMod val="75000"/>
                <a:alpha val="40000"/>
              </a:schemeClr>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Rectangle 14">
              <a:extLst>
                <a:ext uri="{FF2B5EF4-FFF2-40B4-BE49-F238E27FC236}">
                  <a16:creationId xmlns:a16="http://schemas.microsoft.com/office/drawing/2014/main" id="{5BCEA5A2-41BB-0EB6-934D-BF21CC3F12B3}"/>
                </a:ext>
              </a:extLst>
            </p:cNvPr>
            <p:cNvSpPr/>
            <p:nvPr/>
          </p:nvSpPr>
          <p:spPr>
            <a:xfrm>
              <a:off x="5118503" y="4666138"/>
              <a:ext cx="375663" cy="59563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t">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0" noProof="0">
                  <a:ln>
                    <a:noFill/>
                  </a:ln>
                  <a:solidFill>
                    <a:srgbClr val="000000"/>
                  </a:solidFill>
                  <a:effectLst/>
                  <a:uLnTx/>
                  <a:uFillTx/>
                  <a:latin typeface="Georgia"/>
                  <a:ea typeface="+mn-ea"/>
                  <a:cs typeface="+mn-cs"/>
                </a:rPr>
                <a:t>Very </a:t>
              </a:r>
              <a:br>
                <a:rPr kumimoji="0" lang="pt-BR" sz="800" b="0" i="0" u="none" strike="noStrike" kern="1200" cap="none" spc="0" normalizeH="0" baseline="0" noProof="0">
                  <a:ln>
                    <a:noFill/>
                  </a:ln>
                  <a:solidFill>
                    <a:srgbClr val="000000"/>
                  </a:solidFill>
                  <a:effectLst/>
                  <a:uLnTx/>
                  <a:uFillTx/>
                  <a:latin typeface="Georgia"/>
                  <a:ea typeface="+mn-ea"/>
                  <a:cs typeface="+mn-cs"/>
                </a:rPr>
              </a:br>
              <a:r>
                <a:rPr kumimoji="0" lang="pt-BR" sz="800" b="0" i="0" u="none" strike="noStrike" kern="1200" cap="none" spc="0" normalizeH="0" baseline="0" noProof="0">
                  <a:ln>
                    <a:noFill/>
                  </a:ln>
                  <a:solidFill>
                    <a:srgbClr val="000000"/>
                  </a:solidFill>
                  <a:effectLst/>
                  <a:uLnTx/>
                  <a:uFillTx/>
                  <a:latin typeface="Georgia"/>
                  <a:ea typeface="+mn-ea"/>
                  <a:cs typeface="+mn-cs"/>
                </a:rPr>
                <a:t>poor</a:t>
              </a:r>
            </a:p>
          </p:txBody>
        </p:sp>
        <p:sp>
          <p:nvSpPr>
            <p:cNvPr id="16" name="Rectangle 15">
              <a:extLst>
                <a:ext uri="{FF2B5EF4-FFF2-40B4-BE49-F238E27FC236}">
                  <a16:creationId xmlns:a16="http://schemas.microsoft.com/office/drawing/2014/main" id="{DDC14C09-1849-EF77-4EF0-A283172F956E}"/>
                </a:ext>
              </a:extLst>
            </p:cNvPr>
            <p:cNvSpPr/>
            <p:nvPr/>
          </p:nvSpPr>
          <p:spPr>
            <a:xfrm>
              <a:off x="5756041" y="4666136"/>
              <a:ext cx="379961" cy="3790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t">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0" noProof="0">
                  <a:ln>
                    <a:noFill/>
                  </a:ln>
                  <a:solidFill>
                    <a:srgbClr val="000000"/>
                  </a:solidFill>
                  <a:effectLst/>
                  <a:uLnTx/>
                  <a:uFillTx/>
                  <a:latin typeface="Georgia"/>
                  <a:ea typeface="+mn-ea"/>
                  <a:cs typeface="+mn-cs"/>
                </a:rPr>
                <a:t> Poor</a:t>
              </a:r>
            </a:p>
          </p:txBody>
        </p:sp>
        <p:sp>
          <p:nvSpPr>
            <p:cNvPr id="17" name="Rectangle 16">
              <a:extLst>
                <a:ext uri="{FF2B5EF4-FFF2-40B4-BE49-F238E27FC236}">
                  <a16:creationId xmlns:a16="http://schemas.microsoft.com/office/drawing/2014/main" id="{792BC3A2-D76F-1780-0265-66FA75FA603F}"/>
                </a:ext>
              </a:extLst>
            </p:cNvPr>
            <p:cNvSpPr/>
            <p:nvPr/>
          </p:nvSpPr>
          <p:spPr>
            <a:xfrm>
              <a:off x="6310198" y="4666136"/>
              <a:ext cx="606333" cy="3790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t">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0" noProof="0">
                  <a:ln>
                    <a:noFill/>
                  </a:ln>
                  <a:solidFill>
                    <a:srgbClr val="000000"/>
                  </a:solidFill>
                  <a:effectLst/>
                  <a:uLnTx/>
                  <a:uFillTx/>
                  <a:latin typeface="Georgia"/>
                  <a:ea typeface="+mn-ea"/>
                  <a:cs typeface="+mn-cs"/>
                </a:rPr>
                <a:t>Acceptable</a:t>
              </a:r>
            </a:p>
          </p:txBody>
        </p:sp>
        <p:sp>
          <p:nvSpPr>
            <p:cNvPr id="18" name="Rectangle 17">
              <a:extLst>
                <a:ext uri="{FF2B5EF4-FFF2-40B4-BE49-F238E27FC236}">
                  <a16:creationId xmlns:a16="http://schemas.microsoft.com/office/drawing/2014/main" id="{4626DB83-0695-5FC1-F4EF-DEFF1C61F220}"/>
                </a:ext>
              </a:extLst>
            </p:cNvPr>
            <p:cNvSpPr/>
            <p:nvPr/>
          </p:nvSpPr>
          <p:spPr>
            <a:xfrm>
              <a:off x="7114035" y="4666136"/>
              <a:ext cx="384260" cy="3790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t">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0" noProof="0">
                  <a:ln>
                    <a:noFill/>
                  </a:ln>
                  <a:solidFill>
                    <a:srgbClr val="000000"/>
                  </a:solidFill>
                  <a:effectLst/>
                  <a:uLnTx/>
                  <a:uFillTx/>
                  <a:latin typeface="Georgia"/>
                  <a:ea typeface="+mn-ea"/>
                  <a:cs typeface="+mn-cs"/>
                </a:rPr>
                <a:t>Good</a:t>
              </a:r>
            </a:p>
          </p:txBody>
        </p:sp>
        <p:sp>
          <p:nvSpPr>
            <p:cNvPr id="19" name="Rectangle 18">
              <a:extLst>
                <a:ext uri="{FF2B5EF4-FFF2-40B4-BE49-F238E27FC236}">
                  <a16:creationId xmlns:a16="http://schemas.microsoft.com/office/drawing/2014/main" id="{3342D43C-BBB5-7E90-2376-D0D98A756121}"/>
                </a:ext>
              </a:extLst>
            </p:cNvPr>
            <p:cNvSpPr/>
            <p:nvPr/>
          </p:nvSpPr>
          <p:spPr>
            <a:xfrm>
              <a:off x="7766656" y="4666138"/>
              <a:ext cx="375663" cy="59563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t">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0" noProof="0">
                  <a:ln>
                    <a:noFill/>
                  </a:ln>
                  <a:solidFill>
                    <a:srgbClr val="000000"/>
                  </a:solidFill>
                  <a:effectLst/>
                  <a:uLnTx/>
                  <a:uFillTx/>
                  <a:latin typeface="Georgia"/>
                  <a:ea typeface="+mn-ea"/>
                  <a:cs typeface="+mn-cs"/>
                </a:rPr>
                <a:t>Very </a:t>
              </a:r>
              <a:br>
                <a:rPr kumimoji="0" lang="pt-BR" sz="800" b="0" i="0" u="none" strike="noStrike" kern="1200" cap="none" spc="0" normalizeH="0" baseline="0" noProof="0">
                  <a:ln>
                    <a:noFill/>
                  </a:ln>
                  <a:solidFill>
                    <a:srgbClr val="000000"/>
                  </a:solidFill>
                  <a:effectLst/>
                  <a:uLnTx/>
                  <a:uFillTx/>
                  <a:latin typeface="Georgia"/>
                  <a:ea typeface="+mn-ea"/>
                  <a:cs typeface="+mn-cs"/>
                </a:rPr>
              </a:br>
              <a:r>
                <a:rPr kumimoji="0" lang="pt-BR" sz="800" b="0" i="0" u="none" strike="noStrike" kern="1200" cap="none" spc="0" normalizeH="0" baseline="0" noProof="0">
                  <a:ln>
                    <a:noFill/>
                  </a:ln>
                  <a:solidFill>
                    <a:srgbClr val="000000"/>
                  </a:solidFill>
                  <a:effectLst/>
                  <a:uLnTx/>
                  <a:uFillTx/>
                  <a:latin typeface="Georgia"/>
                  <a:ea typeface="+mn-ea"/>
                  <a:cs typeface="+mn-cs"/>
                </a:rPr>
                <a:t>good</a:t>
              </a:r>
            </a:p>
          </p:txBody>
        </p:sp>
        <p:sp>
          <p:nvSpPr>
            <p:cNvPr id="20" name="Rectangle 19">
              <a:extLst>
                <a:ext uri="{FF2B5EF4-FFF2-40B4-BE49-F238E27FC236}">
                  <a16:creationId xmlns:a16="http://schemas.microsoft.com/office/drawing/2014/main" id="{5E10246A-21EB-A32E-122D-ACA6BB1F6869}"/>
                </a:ext>
              </a:extLst>
            </p:cNvPr>
            <p:cNvSpPr/>
            <p:nvPr/>
          </p:nvSpPr>
          <p:spPr>
            <a:xfrm>
              <a:off x="6201081" y="2903117"/>
              <a:ext cx="755337" cy="4602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t">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pt-BR" sz="1050" b="0" i="0" u="none" strike="noStrike" kern="1200" cap="none" spc="0" normalizeH="0" baseline="0" noProof="0" dirty="0">
                  <a:ln>
                    <a:noFill/>
                  </a:ln>
                  <a:solidFill>
                    <a:srgbClr val="000000"/>
                  </a:solidFill>
                  <a:effectLst/>
                  <a:uLnTx/>
                  <a:uFillTx/>
                  <a:latin typeface="Georgia"/>
                  <a:ea typeface="+mn-ea"/>
                  <a:cs typeface="+mn-cs"/>
                </a:rPr>
                <a:t>Physicians</a:t>
              </a:r>
            </a:p>
          </p:txBody>
        </p:sp>
        <p:sp>
          <p:nvSpPr>
            <p:cNvPr id="21" name="Rectangle 20">
              <a:extLst>
                <a:ext uri="{FF2B5EF4-FFF2-40B4-BE49-F238E27FC236}">
                  <a16:creationId xmlns:a16="http://schemas.microsoft.com/office/drawing/2014/main" id="{ED37C820-6354-E4FA-1809-588125811BE0}"/>
                </a:ext>
              </a:extLst>
            </p:cNvPr>
            <p:cNvSpPr/>
            <p:nvPr/>
          </p:nvSpPr>
          <p:spPr>
            <a:xfrm>
              <a:off x="6915462" y="2363937"/>
              <a:ext cx="606333" cy="4602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t">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pt-BR" sz="1050" b="0" i="0" u="none" strike="noStrike" kern="1200" cap="none" spc="0" normalizeH="0" baseline="0" noProof="0">
                  <a:ln>
                    <a:noFill/>
                  </a:ln>
                  <a:solidFill>
                    <a:srgbClr val="000000"/>
                  </a:solidFill>
                  <a:effectLst/>
                  <a:uLnTx/>
                  <a:uFillTx/>
                  <a:latin typeface="Georgia"/>
                  <a:ea typeface="+mn-ea"/>
                  <a:cs typeface="+mn-cs"/>
                </a:rPr>
                <a:t>Chatbot</a:t>
              </a:r>
            </a:p>
          </p:txBody>
        </p:sp>
        <p:sp>
          <p:nvSpPr>
            <p:cNvPr id="22" name="Rectangle 21">
              <a:extLst>
                <a:ext uri="{FF2B5EF4-FFF2-40B4-BE49-F238E27FC236}">
                  <a16:creationId xmlns:a16="http://schemas.microsoft.com/office/drawing/2014/main" id="{8315E49E-B798-D765-6D16-32AE938CC61D}"/>
                </a:ext>
              </a:extLst>
            </p:cNvPr>
            <p:cNvSpPr/>
            <p:nvPr/>
          </p:nvSpPr>
          <p:spPr>
            <a:xfrm rot="16200000">
              <a:off x="4434866" y="3441098"/>
              <a:ext cx="1165327" cy="2338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t">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pt-BR" sz="1050" b="0" i="0" u="none" strike="noStrike" kern="1200" cap="none" spc="0" normalizeH="0" baseline="0" noProof="0" dirty="0">
                  <a:ln>
                    <a:noFill/>
                  </a:ln>
                  <a:solidFill>
                    <a:srgbClr val="000000"/>
                  </a:solidFill>
                  <a:effectLst/>
                  <a:uLnTx/>
                  <a:uFillTx/>
                  <a:latin typeface="Georgia"/>
                  <a:ea typeface="+mn-ea"/>
                  <a:cs typeface="+mn-cs"/>
                </a:rPr>
                <a:t>Density</a:t>
              </a:r>
            </a:p>
          </p:txBody>
        </p:sp>
      </p:grpSp>
      <p:grpSp>
        <p:nvGrpSpPr>
          <p:cNvPr id="23" name="Group 22">
            <a:extLst>
              <a:ext uri="{FF2B5EF4-FFF2-40B4-BE49-F238E27FC236}">
                <a16:creationId xmlns:a16="http://schemas.microsoft.com/office/drawing/2014/main" id="{97C21590-5BD4-6BDA-5AFB-80A0D80B9751}"/>
              </a:ext>
            </a:extLst>
          </p:cNvPr>
          <p:cNvGrpSpPr>
            <a:grpSpLocks/>
          </p:cNvGrpSpPr>
          <p:nvPr/>
        </p:nvGrpSpPr>
        <p:grpSpPr>
          <a:xfrm>
            <a:off x="8139520" y="3424187"/>
            <a:ext cx="3654132" cy="1635860"/>
            <a:chOff x="8292437" y="2496949"/>
            <a:chExt cx="3299897" cy="2735277"/>
          </a:xfrm>
        </p:grpSpPr>
        <p:cxnSp>
          <p:nvCxnSpPr>
            <p:cNvPr id="24" name="Straight Connector 23">
              <a:extLst>
                <a:ext uri="{FF2B5EF4-FFF2-40B4-BE49-F238E27FC236}">
                  <a16:creationId xmlns:a16="http://schemas.microsoft.com/office/drawing/2014/main" id="{661D869C-D8BC-B706-28B5-BD04EF730CF5}"/>
                </a:ext>
              </a:extLst>
            </p:cNvPr>
            <p:cNvCxnSpPr/>
            <p:nvPr/>
          </p:nvCxnSpPr>
          <p:spPr>
            <a:xfrm>
              <a:off x="8547901" y="2496949"/>
              <a:ext cx="0" cy="2148824"/>
            </a:xfrm>
            <a:prstGeom prst="line">
              <a:avLst/>
            </a:prstGeom>
            <a:ln w="95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F21EB3DB-AC75-77AA-97B2-92FF2DEC4C64}"/>
                </a:ext>
              </a:extLst>
            </p:cNvPr>
            <p:cNvCxnSpPr>
              <a:cxnSpLocks/>
            </p:cNvCxnSpPr>
            <p:nvPr/>
          </p:nvCxnSpPr>
          <p:spPr>
            <a:xfrm flipH="1">
              <a:off x="8547901" y="4645774"/>
              <a:ext cx="2813285" cy="0"/>
            </a:xfrm>
            <a:prstGeom prst="line">
              <a:avLst/>
            </a:prstGeom>
            <a:ln w="95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6" name="Freeform: Shape 25">
              <a:extLst>
                <a:ext uri="{FF2B5EF4-FFF2-40B4-BE49-F238E27FC236}">
                  <a16:creationId xmlns:a16="http://schemas.microsoft.com/office/drawing/2014/main" id="{2245A7EF-4F67-2AFA-5A14-E8ED56C5F4FA}"/>
                </a:ext>
              </a:extLst>
            </p:cNvPr>
            <p:cNvSpPr/>
            <p:nvPr/>
          </p:nvSpPr>
          <p:spPr>
            <a:xfrm>
              <a:off x="8683221" y="3420978"/>
              <a:ext cx="2632381" cy="1239596"/>
            </a:xfrm>
            <a:custGeom>
              <a:avLst/>
              <a:gdLst>
                <a:gd name="connsiteX0" fmla="*/ 4763 w 1976438"/>
                <a:gd name="connsiteY0" fmla="*/ 914400 h 933450"/>
                <a:gd name="connsiteX1" fmla="*/ 0 w 1976438"/>
                <a:gd name="connsiteY1" fmla="*/ 271462 h 933450"/>
                <a:gd name="connsiteX2" fmla="*/ 76200 w 1976438"/>
                <a:gd name="connsiteY2" fmla="*/ 214312 h 933450"/>
                <a:gd name="connsiteX3" fmla="*/ 176213 w 1976438"/>
                <a:gd name="connsiteY3" fmla="*/ 42862 h 933450"/>
                <a:gd name="connsiteX4" fmla="*/ 242888 w 1976438"/>
                <a:gd name="connsiteY4" fmla="*/ 71437 h 933450"/>
                <a:gd name="connsiteX5" fmla="*/ 319088 w 1976438"/>
                <a:gd name="connsiteY5" fmla="*/ 0 h 933450"/>
                <a:gd name="connsiteX6" fmla="*/ 447675 w 1976438"/>
                <a:gd name="connsiteY6" fmla="*/ 261937 h 933450"/>
                <a:gd name="connsiteX7" fmla="*/ 542925 w 1976438"/>
                <a:gd name="connsiteY7" fmla="*/ 300037 h 933450"/>
                <a:gd name="connsiteX8" fmla="*/ 657225 w 1976438"/>
                <a:gd name="connsiteY8" fmla="*/ 133350 h 933450"/>
                <a:gd name="connsiteX9" fmla="*/ 738188 w 1976438"/>
                <a:gd name="connsiteY9" fmla="*/ 190500 h 933450"/>
                <a:gd name="connsiteX10" fmla="*/ 814388 w 1976438"/>
                <a:gd name="connsiteY10" fmla="*/ 152400 h 933450"/>
                <a:gd name="connsiteX11" fmla="*/ 928688 w 1976438"/>
                <a:gd name="connsiteY11" fmla="*/ 333375 h 933450"/>
                <a:gd name="connsiteX12" fmla="*/ 1004888 w 1976438"/>
                <a:gd name="connsiteY12" fmla="*/ 395287 h 933450"/>
                <a:gd name="connsiteX13" fmla="*/ 1081088 w 1976438"/>
                <a:gd name="connsiteY13" fmla="*/ 600075 h 933450"/>
                <a:gd name="connsiteX14" fmla="*/ 1233488 w 1976438"/>
                <a:gd name="connsiteY14" fmla="*/ 738187 h 933450"/>
                <a:gd name="connsiteX15" fmla="*/ 1290638 w 1976438"/>
                <a:gd name="connsiteY15" fmla="*/ 790575 h 933450"/>
                <a:gd name="connsiteX16" fmla="*/ 1390650 w 1976438"/>
                <a:gd name="connsiteY16" fmla="*/ 823912 h 933450"/>
                <a:gd name="connsiteX17" fmla="*/ 1485900 w 1976438"/>
                <a:gd name="connsiteY17" fmla="*/ 795337 h 933450"/>
                <a:gd name="connsiteX18" fmla="*/ 1633538 w 1976438"/>
                <a:gd name="connsiteY18" fmla="*/ 871537 h 933450"/>
                <a:gd name="connsiteX19" fmla="*/ 1719263 w 1976438"/>
                <a:gd name="connsiteY19" fmla="*/ 866775 h 933450"/>
                <a:gd name="connsiteX20" fmla="*/ 1804988 w 1976438"/>
                <a:gd name="connsiteY20" fmla="*/ 838200 h 933450"/>
                <a:gd name="connsiteX21" fmla="*/ 1976438 w 1976438"/>
                <a:gd name="connsiteY21" fmla="*/ 890587 h 933450"/>
                <a:gd name="connsiteX22" fmla="*/ 1976438 w 1976438"/>
                <a:gd name="connsiteY22" fmla="*/ 933450 h 933450"/>
                <a:gd name="connsiteX23" fmla="*/ 4763 w 1976438"/>
                <a:gd name="connsiteY23" fmla="*/ 914400 h 933450"/>
                <a:gd name="connsiteX0" fmla="*/ 4763 w 1976438"/>
                <a:gd name="connsiteY0" fmla="*/ 914400 h 933450"/>
                <a:gd name="connsiteX1" fmla="*/ 0 w 1976438"/>
                <a:gd name="connsiteY1" fmla="*/ 283368 h 933450"/>
                <a:gd name="connsiteX2" fmla="*/ 76200 w 1976438"/>
                <a:gd name="connsiteY2" fmla="*/ 214312 h 933450"/>
                <a:gd name="connsiteX3" fmla="*/ 176213 w 1976438"/>
                <a:gd name="connsiteY3" fmla="*/ 42862 h 933450"/>
                <a:gd name="connsiteX4" fmla="*/ 242888 w 1976438"/>
                <a:gd name="connsiteY4" fmla="*/ 71437 h 933450"/>
                <a:gd name="connsiteX5" fmla="*/ 319088 w 1976438"/>
                <a:gd name="connsiteY5" fmla="*/ 0 h 933450"/>
                <a:gd name="connsiteX6" fmla="*/ 447675 w 1976438"/>
                <a:gd name="connsiteY6" fmla="*/ 261937 h 933450"/>
                <a:gd name="connsiteX7" fmla="*/ 542925 w 1976438"/>
                <a:gd name="connsiteY7" fmla="*/ 300037 h 933450"/>
                <a:gd name="connsiteX8" fmla="*/ 657225 w 1976438"/>
                <a:gd name="connsiteY8" fmla="*/ 133350 h 933450"/>
                <a:gd name="connsiteX9" fmla="*/ 738188 w 1976438"/>
                <a:gd name="connsiteY9" fmla="*/ 190500 h 933450"/>
                <a:gd name="connsiteX10" fmla="*/ 814388 w 1976438"/>
                <a:gd name="connsiteY10" fmla="*/ 152400 h 933450"/>
                <a:gd name="connsiteX11" fmla="*/ 928688 w 1976438"/>
                <a:gd name="connsiteY11" fmla="*/ 333375 h 933450"/>
                <a:gd name="connsiteX12" fmla="*/ 1004888 w 1976438"/>
                <a:gd name="connsiteY12" fmla="*/ 395287 h 933450"/>
                <a:gd name="connsiteX13" fmla="*/ 1081088 w 1976438"/>
                <a:gd name="connsiteY13" fmla="*/ 600075 h 933450"/>
                <a:gd name="connsiteX14" fmla="*/ 1233488 w 1976438"/>
                <a:gd name="connsiteY14" fmla="*/ 738187 h 933450"/>
                <a:gd name="connsiteX15" fmla="*/ 1290638 w 1976438"/>
                <a:gd name="connsiteY15" fmla="*/ 790575 h 933450"/>
                <a:gd name="connsiteX16" fmla="*/ 1390650 w 1976438"/>
                <a:gd name="connsiteY16" fmla="*/ 823912 h 933450"/>
                <a:gd name="connsiteX17" fmla="*/ 1485900 w 1976438"/>
                <a:gd name="connsiteY17" fmla="*/ 795337 h 933450"/>
                <a:gd name="connsiteX18" fmla="*/ 1633538 w 1976438"/>
                <a:gd name="connsiteY18" fmla="*/ 871537 h 933450"/>
                <a:gd name="connsiteX19" fmla="*/ 1719263 w 1976438"/>
                <a:gd name="connsiteY19" fmla="*/ 866775 h 933450"/>
                <a:gd name="connsiteX20" fmla="*/ 1804988 w 1976438"/>
                <a:gd name="connsiteY20" fmla="*/ 838200 h 933450"/>
                <a:gd name="connsiteX21" fmla="*/ 1976438 w 1976438"/>
                <a:gd name="connsiteY21" fmla="*/ 890587 h 933450"/>
                <a:gd name="connsiteX22" fmla="*/ 1976438 w 1976438"/>
                <a:gd name="connsiteY22" fmla="*/ 933450 h 933450"/>
                <a:gd name="connsiteX23" fmla="*/ 4763 w 1976438"/>
                <a:gd name="connsiteY23" fmla="*/ 914400 h 933450"/>
                <a:gd name="connsiteX0" fmla="*/ 4763 w 1976438"/>
                <a:gd name="connsiteY0" fmla="*/ 914400 h 933450"/>
                <a:gd name="connsiteX1" fmla="*/ 0 w 1976438"/>
                <a:gd name="connsiteY1" fmla="*/ 283368 h 933450"/>
                <a:gd name="connsiteX2" fmla="*/ 76200 w 1976438"/>
                <a:gd name="connsiteY2" fmla="*/ 214312 h 933450"/>
                <a:gd name="connsiteX3" fmla="*/ 176213 w 1976438"/>
                <a:gd name="connsiteY3" fmla="*/ 42862 h 933450"/>
                <a:gd name="connsiteX4" fmla="*/ 242888 w 1976438"/>
                <a:gd name="connsiteY4" fmla="*/ 71437 h 933450"/>
                <a:gd name="connsiteX5" fmla="*/ 319088 w 1976438"/>
                <a:gd name="connsiteY5" fmla="*/ 0 h 933450"/>
                <a:gd name="connsiteX6" fmla="*/ 447675 w 1976438"/>
                <a:gd name="connsiteY6" fmla="*/ 261937 h 933450"/>
                <a:gd name="connsiteX7" fmla="*/ 542925 w 1976438"/>
                <a:gd name="connsiteY7" fmla="*/ 300037 h 933450"/>
                <a:gd name="connsiteX8" fmla="*/ 657225 w 1976438"/>
                <a:gd name="connsiteY8" fmla="*/ 133350 h 933450"/>
                <a:gd name="connsiteX9" fmla="*/ 738188 w 1976438"/>
                <a:gd name="connsiteY9" fmla="*/ 190500 h 933450"/>
                <a:gd name="connsiteX10" fmla="*/ 814388 w 1976438"/>
                <a:gd name="connsiteY10" fmla="*/ 152400 h 933450"/>
                <a:gd name="connsiteX11" fmla="*/ 928688 w 1976438"/>
                <a:gd name="connsiteY11" fmla="*/ 333375 h 933450"/>
                <a:gd name="connsiteX12" fmla="*/ 1004888 w 1976438"/>
                <a:gd name="connsiteY12" fmla="*/ 395287 h 933450"/>
                <a:gd name="connsiteX13" fmla="*/ 1081088 w 1976438"/>
                <a:gd name="connsiteY13" fmla="*/ 600075 h 933450"/>
                <a:gd name="connsiteX14" fmla="*/ 1233488 w 1976438"/>
                <a:gd name="connsiteY14" fmla="*/ 738187 h 933450"/>
                <a:gd name="connsiteX15" fmla="*/ 1290638 w 1976438"/>
                <a:gd name="connsiteY15" fmla="*/ 790575 h 933450"/>
                <a:gd name="connsiteX16" fmla="*/ 1390650 w 1976438"/>
                <a:gd name="connsiteY16" fmla="*/ 823912 h 933450"/>
                <a:gd name="connsiteX17" fmla="*/ 1485900 w 1976438"/>
                <a:gd name="connsiteY17" fmla="*/ 795337 h 933450"/>
                <a:gd name="connsiteX18" fmla="*/ 1633538 w 1976438"/>
                <a:gd name="connsiteY18" fmla="*/ 871537 h 933450"/>
                <a:gd name="connsiteX19" fmla="*/ 1719263 w 1976438"/>
                <a:gd name="connsiteY19" fmla="*/ 866775 h 933450"/>
                <a:gd name="connsiteX20" fmla="*/ 1804988 w 1976438"/>
                <a:gd name="connsiteY20" fmla="*/ 838200 h 933450"/>
                <a:gd name="connsiteX21" fmla="*/ 1976438 w 1976438"/>
                <a:gd name="connsiteY21" fmla="*/ 890587 h 933450"/>
                <a:gd name="connsiteX22" fmla="*/ 1976438 w 1976438"/>
                <a:gd name="connsiteY22" fmla="*/ 933450 h 933450"/>
                <a:gd name="connsiteX23" fmla="*/ 4763 w 1976438"/>
                <a:gd name="connsiteY23" fmla="*/ 914400 h 933450"/>
                <a:gd name="connsiteX0" fmla="*/ 4763 w 1976438"/>
                <a:gd name="connsiteY0" fmla="*/ 914400 h 933450"/>
                <a:gd name="connsiteX1" fmla="*/ 0 w 1976438"/>
                <a:gd name="connsiteY1" fmla="*/ 283368 h 933450"/>
                <a:gd name="connsiteX2" fmla="*/ 76200 w 1976438"/>
                <a:gd name="connsiteY2" fmla="*/ 214312 h 933450"/>
                <a:gd name="connsiteX3" fmla="*/ 176213 w 1976438"/>
                <a:gd name="connsiteY3" fmla="*/ 42862 h 933450"/>
                <a:gd name="connsiteX4" fmla="*/ 242888 w 1976438"/>
                <a:gd name="connsiteY4" fmla="*/ 71437 h 933450"/>
                <a:gd name="connsiteX5" fmla="*/ 319088 w 1976438"/>
                <a:gd name="connsiteY5" fmla="*/ 0 h 933450"/>
                <a:gd name="connsiteX6" fmla="*/ 447675 w 1976438"/>
                <a:gd name="connsiteY6" fmla="*/ 261937 h 933450"/>
                <a:gd name="connsiteX7" fmla="*/ 542925 w 1976438"/>
                <a:gd name="connsiteY7" fmla="*/ 300037 h 933450"/>
                <a:gd name="connsiteX8" fmla="*/ 657225 w 1976438"/>
                <a:gd name="connsiteY8" fmla="*/ 133350 h 933450"/>
                <a:gd name="connsiteX9" fmla="*/ 738188 w 1976438"/>
                <a:gd name="connsiteY9" fmla="*/ 190500 h 933450"/>
                <a:gd name="connsiteX10" fmla="*/ 814388 w 1976438"/>
                <a:gd name="connsiteY10" fmla="*/ 152400 h 933450"/>
                <a:gd name="connsiteX11" fmla="*/ 928688 w 1976438"/>
                <a:gd name="connsiteY11" fmla="*/ 333375 h 933450"/>
                <a:gd name="connsiteX12" fmla="*/ 1004888 w 1976438"/>
                <a:gd name="connsiteY12" fmla="*/ 395287 h 933450"/>
                <a:gd name="connsiteX13" fmla="*/ 1081088 w 1976438"/>
                <a:gd name="connsiteY13" fmla="*/ 600075 h 933450"/>
                <a:gd name="connsiteX14" fmla="*/ 1233488 w 1976438"/>
                <a:gd name="connsiteY14" fmla="*/ 738187 h 933450"/>
                <a:gd name="connsiteX15" fmla="*/ 1290638 w 1976438"/>
                <a:gd name="connsiteY15" fmla="*/ 790575 h 933450"/>
                <a:gd name="connsiteX16" fmla="*/ 1390650 w 1976438"/>
                <a:gd name="connsiteY16" fmla="*/ 823912 h 933450"/>
                <a:gd name="connsiteX17" fmla="*/ 1485900 w 1976438"/>
                <a:gd name="connsiteY17" fmla="*/ 795337 h 933450"/>
                <a:gd name="connsiteX18" fmla="*/ 1633538 w 1976438"/>
                <a:gd name="connsiteY18" fmla="*/ 871537 h 933450"/>
                <a:gd name="connsiteX19" fmla="*/ 1719263 w 1976438"/>
                <a:gd name="connsiteY19" fmla="*/ 866775 h 933450"/>
                <a:gd name="connsiteX20" fmla="*/ 1804988 w 1976438"/>
                <a:gd name="connsiteY20" fmla="*/ 838200 h 933450"/>
                <a:gd name="connsiteX21" fmla="*/ 1976438 w 1976438"/>
                <a:gd name="connsiteY21" fmla="*/ 890587 h 933450"/>
                <a:gd name="connsiteX22" fmla="*/ 1976438 w 1976438"/>
                <a:gd name="connsiteY22" fmla="*/ 933450 h 933450"/>
                <a:gd name="connsiteX23" fmla="*/ 4763 w 1976438"/>
                <a:gd name="connsiteY23" fmla="*/ 914400 h 933450"/>
                <a:gd name="connsiteX0" fmla="*/ 4763 w 1976438"/>
                <a:gd name="connsiteY0" fmla="*/ 914400 h 933450"/>
                <a:gd name="connsiteX1" fmla="*/ 0 w 1976438"/>
                <a:gd name="connsiteY1" fmla="*/ 283368 h 933450"/>
                <a:gd name="connsiteX2" fmla="*/ 76200 w 1976438"/>
                <a:gd name="connsiteY2" fmla="*/ 214312 h 933450"/>
                <a:gd name="connsiteX3" fmla="*/ 176213 w 1976438"/>
                <a:gd name="connsiteY3" fmla="*/ 42862 h 933450"/>
                <a:gd name="connsiteX4" fmla="*/ 242888 w 1976438"/>
                <a:gd name="connsiteY4" fmla="*/ 71437 h 933450"/>
                <a:gd name="connsiteX5" fmla="*/ 319088 w 1976438"/>
                <a:gd name="connsiteY5" fmla="*/ 0 h 933450"/>
                <a:gd name="connsiteX6" fmla="*/ 447675 w 1976438"/>
                <a:gd name="connsiteY6" fmla="*/ 261937 h 933450"/>
                <a:gd name="connsiteX7" fmla="*/ 542925 w 1976438"/>
                <a:gd name="connsiteY7" fmla="*/ 300037 h 933450"/>
                <a:gd name="connsiteX8" fmla="*/ 657225 w 1976438"/>
                <a:gd name="connsiteY8" fmla="*/ 133350 h 933450"/>
                <a:gd name="connsiteX9" fmla="*/ 738188 w 1976438"/>
                <a:gd name="connsiteY9" fmla="*/ 190500 h 933450"/>
                <a:gd name="connsiteX10" fmla="*/ 814388 w 1976438"/>
                <a:gd name="connsiteY10" fmla="*/ 152400 h 933450"/>
                <a:gd name="connsiteX11" fmla="*/ 928688 w 1976438"/>
                <a:gd name="connsiteY11" fmla="*/ 333375 h 933450"/>
                <a:gd name="connsiteX12" fmla="*/ 1004888 w 1976438"/>
                <a:gd name="connsiteY12" fmla="*/ 395287 h 933450"/>
                <a:gd name="connsiteX13" fmla="*/ 1081088 w 1976438"/>
                <a:gd name="connsiteY13" fmla="*/ 600075 h 933450"/>
                <a:gd name="connsiteX14" fmla="*/ 1233488 w 1976438"/>
                <a:gd name="connsiteY14" fmla="*/ 738187 h 933450"/>
                <a:gd name="connsiteX15" fmla="*/ 1290638 w 1976438"/>
                <a:gd name="connsiteY15" fmla="*/ 790575 h 933450"/>
                <a:gd name="connsiteX16" fmla="*/ 1390650 w 1976438"/>
                <a:gd name="connsiteY16" fmla="*/ 823912 h 933450"/>
                <a:gd name="connsiteX17" fmla="*/ 1485900 w 1976438"/>
                <a:gd name="connsiteY17" fmla="*/ 795337 h 933450"/>
                <a:gd name="connsiteX18" fmla="*/ 1633538 w 1976438"/>
                <a:gd name="connsiteY18" fmla="*/ 871537 h 933450"/>
                <a:gd name="connsiteX19" fmla="*/ 1719263 w 1976438"/>
                <a:gd name="connsiteY19" fmla="*/ 866775 h 933450"/>
                <a:gd name="connsiteX20" fmla="*/ 1804988 w 1976438"/>
                <a:gd name="connsiteY20" fmla="*/ 838200 h 933450"/>
                <a:gd name="connsiteX21" fmla="*/ 1976438 w 1976438"/>
                <a:gd name="connsiteY21" fmla="*/ 890587 h 933450"/>
                <a:gd name="connsiteX22" fmla="*/ 1976438 w 1976438"/>
                <a:gd name="connsiteY22" fmla="*/ 933450 h 933450"/>
                <a:gd name="connsiteX23" fmla="*/ 4763 w 1976438"/>
                <a:gd name="connsiteY23" fmla="*/ 914400 h 933450"/>
                <a:gd name="connsiteX0" fmla="*/ 4763 w 1976438"/>
                <a:gd name="connsiteY0" fmla="*/ 914400 h 933450"/>
                <a:gd name="connsiteX1" fmla="*/ 0 w 1976438"/>
                <a:gd name="connsiteY1" fmla="*/ 283368 h 933450"/>
                <a:gd name="connsiteX2" fmla="*/ 76200 w 1976438"/>
                <a:gd name="connsiteY2" fmla="*/ 214312 h 933450"/>
                <a:gd name="connsiteX3" fmla="*/ 176213 w 1976438"/>
                <a:gd name="connsiteY3" fmla="*/ 61912 h 933450"/>
                <a:gd name="connsiteX4" fmla="*/ 242888 w 1976438"/>
                <a:gd name="connsiteY4" fmla="*/ 71437 h 933450"/>
                <a:gd name="connsiteX5" fmla="*/ 319088 w 1976438"/>
                <a:gd name="connsiteY5" fmla="*/ 0 h 933450"/>
                <a:gd name="connsiteX6" fmla="*/ 447675 w 1976438"/>
                <a:gd name="connsiteY6" fmla="*/ 261937 h 933450"/>
                <a:gd name="connsiteX7" fmla="*/ 542925 w 1976438"/>
                <a:gd name="connsiteY7" fmla="*/ 300037 h 933450"/>
                <a:gd name="connsiteX8" fmla="*/ 657225 w 1976438"/>
                <a:gd name="connsiteY8" fmla="*/ 133350 h 933450"/>
                <a:gd name="connsiteX9" fmla="*/ 738188 w 1976438"/>
                <a:gd name="connsiteY9" fmla="*/ 190500 h 933450"/>
                <a:gd name="connsiteX10" fmla="*/ 814388 w 1976438"/>
                <a:gd name="connsiteY10" fmla="*/ 152400 h 933450"/>
                <a:gd name="connsiteX11" fmla="*/ 928688 w 1976438"/>
                <a:gd name="connsiteY11" fmla="*/ 333375 h 933450"/>
                <a:gd name="connsiteX12" fmla="*/ 1004888 w 1976438"/>
                <a:gd name="connsiteY12" fmla="*/ 395287 h 933450"/>
                <a:gd name="connsiteX13" fmla="*/ 1081088 w 1976438"/>
                <a:gd name="connsiteY13" fmla="*/ 600075 h 933450"/>
                <a:gd name="connsiteX14" fmla="*/ 1233488 w 1976438"/>
                <a:gd name="connsiteY14" fmla="*/ 738187 h 933450"/>
                <a:gd name="connsiteX15" fmla="*/ 1290638 w 1976438"/>
                <a:gd name="connsiteY15" fmla="*/ 790575 h 933450"/>
                <a:gd name="connsiteX16" fmla="*/ 1390650 w 1976438"/>
                <a:gd name="connsiteY16" fmla="*/ 823912 h 933450"/>
                <a:gd name="connsiteX17" fmla="*/ 1485900 w 1976438"/>
                <a:gd name="connsiteY17" fmla="*/ 795337 h 933450"/>
                <a:gd name="connsiteX18" fmla="*/ 1633538 w 1976438"/>
                <a:gd name="connsiteY18" fmla="*/ 871537 h 933450"/>
                <a:gd name="connsiteX19" fmla="*/ 1719263 w 1976438"/>
                <a:gd name="connsiteY19" fmla="*/ 866775 h 933450"/>
                <a:gd name="connsiteX20" fmla="*/ 1804988 w 1976438"/>
                <a:gd name="connsiteY20" fmla="*/ 838200 h 933450"/>
                <a:gd name="connsiteX21" fmla="*/ 1976438 w 1976438"/>
                <a:gd name="connsiteY21" fmla="*/ 890587 h 933450"/>
                <a:gd name="connsiteX22" fmla="*/ 1976438 w 1976438"/>
                <a:gd name="connsiteY22" fmla="*/ 933450 h 933450"/>
                <a:gd name="connsiteX23" fmla="*/ 4763 w 1976438"/>
                <a:gd name="connsiteY23" fmla="*/ 914400 h 933450"/>
                <a:gd name="connsiteX0" fmla="*/ 4763 w 1976438"/>
                <a:gd name="connsiteY0" fmla="*/ 914400 h 933450"/>
                <a:gd name="connsiteX1" fmla="*/ 0 w 1976438"/>
                <a:gd name="connsiteY1" fmla="*/ 283368 h 933450"/>
                <a:gd name="connsiteX2" fmla="*/ 76200 w 1976438"/>
                <a:gd name="connsiteY2" fmla="*/ 214312 h 933450"/>
                <a:gd name="connsiteX3" fmla="*/ 176213 w 1976438"/>
                <a:gd name="connsiteY3" fmla="*/ 61912 h 933450"/>
                <a:gd name="connsiteX4" fmla="*/ 242888 w 1976438"/>
                <a:gd name="connsiteY4" fmla="*/ 71437 h 933450"/>
                <a:gd name="connsiteX5" fmla="*/ 319088 w 1976438"/>
                <a:gd name="connsiteY5" fmla="*/ 0 h 933450"/>
                <a:gd name="connsiteX6" fmla="*/ 447675 w 1976438"/>
                <a:gd name="connsiteY6" fmla="*/ 261937 h 933450"/>
                <a:gd name="connsiteX7" fmla="*/ 542925 w 1976438"/>
                <a:gd name="connsiteY7" fmla="*/ 300037 h 933450"/>
                <a:gd name="connsiteX8" fmla="*/ 657225 w 1976438"/>
                <a:gd name="connsiteY8" fmla="*/ 133350 h 933450"/>
                <a:gd name="connsiteX9" fmla="*/ 738188 w 1976438"/>
                <a:gd name="connsiteY9" fmla="*/ 190500 h 933450"/>
                <a:gd name="connsiteX10" fmla="*/ 814388 w 1976438"/>
                <a:gd name="connsiteY10" fmla="*/ 152400 h 933450"/>
                <a:gd name="connsiteX11" fmla="*/ 928688 w 1976438"/>
                <a:gd name="connsiteY11" fmla="*/ 333375 h 933450"/>
                <a:gd name="connsiteX12" fmla="*/ 1004888 w 1976438"/>
                <a:gd name="connsiteY12" fmla="*/ 395287 h 933450"/>
                <a:gd name="connsiteX13" fmla="*/ 1081088 w 1976438"/>
                <a:gd name="connsiteY13" fmla="*/ 600075 h 933450"/>
                <a:gd name="connsiteX14" fmla="*/ 1233488 w 1976438"/>
                <a:gd name="connsiteY14" fmla="*/ 738187 h 933450"/>
                <a:gd name="connsiteX15" fmla="*/ 1290638 w 1976438"/>
                <a:gd name="connsiteY15" fmla="*/ 790575 h 933450"/>
                <a:gd name="connsiteX16" fmla="*/ 1390650 w 1976438"/>
                <a:gd name="connsiteY16" fmla="*/ 823912 h 933450"/>
                <a:gd name="connsiteX17" fmla="*/ 1485900 w 1976438"/>
                <a:gd name="connsiteY17" fmla="*/ 795337 h 933450"/>
                <a:gd name="connsiteX18" fmla="*/ 1633538 w 1976438"/>
                <a:gd name="connsiteY18" fmla="*/ 871537 h 933450"/>
                <a:gd name="connsiteX19" fmla="*/ 1719263 w 1976438"/>
                <a:gd name="connsiteY19" fmla="*/ 866775 h 933450"/>
                <a:gd name="connsiteX20" fmla="*/ 1804988 w 1976438"/>
                <a:gd name="connsiteY20" fmla="*/ 838200 h 933450"/>
                <a:gd name="connsiteX21" fmla="*/ 1976438 w 1976438"/>
                <a:gd name="connsiteY21" fmla="*/ 890587 h 933450"/>
                <a:gd name="connsiteX22" fmla="*/ 1976438 w 1976438"/>
                <a:gd name="connsiteY22" fmla="*/ 933450 h 933450"/>
                <a:gd name="connsiteX23" fmla="*/ 4763 w 1976438"/>
                <a:gd name="connsiteY23" fmla="*/ 914400 h 933450"/>
                <a:gd name="connsiteX0" fmla="*/ 4763 w 1976438"/>
                <a:gd name="connsiteY0" fmla="*/ 914400 h 933450"/>
                <a:gd name="connsiteX1" fmla="*/ 0 w 1976438"/>
                <a:gd name="connsiteY1" fmla="*/ 283368 h 933450"/>
                <a:gd name="connsiteX2" fmla="*/ 76200 w 1976438"/>
                <a:gd name="connsiteY2" fmla="*/ 214312 h 933450"/>
                <a:gd name="connsiteX3" fmla="*/ 176213 w 1976438"/>
                <a:gd name="connsiteY3" fmla="*/ 45243 h 933450"/>
                <a:gd name="connsiteX4" fmla="*/ 242888 w 1976438"/>
                <a:gd name="connsiteY4" fmla="*/ 71437 h 933450"/>
                <a:gd name="connsiteX5" fmla="*/ 319088 w 1976438"/>
                <a:gd name="connsiteY5" fmla="*/ 0 h 933450"/>
                <a:gd name="connsiteX6" fmla="*/ 447675 w 1976438"/>
                <a:gd name="connsiteY6" fmla="*/ 261937 h 933450"/>
                <a:gd name="connsiteX7" fmla="*/ 542925 w 1976438"/>
                <a:gd name="connsiteY7" fmla="*/ 300037 h 933450"/>
                <a:gd name="connsiteX8" fmla="*/ 657225 w 1976438"/>
                <a:gd name="connsiteY8" fmla="*/ 133350 h 933450"/>
                <a:gd name="connsiteX9" fmla="*/ 738188 w 1976438"/>
                <a:gd name="connsiteY9" fmla="*/ 190500 h 933450"/>
                <a:gd name="connsiteX10" fmla="*/ 814388 w 1976438"/>
                <a:gd name="connsiteY10" fmla="*/ 152400 h 933450"/>
                <a:gd name="connsiteX11" fmla="*/ 928688 w 1976438"/>
                <a:gd name="connsiteY11" fmla="*/ 333375 h 933450"/>
                <a:gd name="connsiteX12" fmla="*/ 1004888 w 1976438"/>
                <a:gd name="connsiteY12" fmla="*/ 395287 h 933450"/>
                <a:gd name="connsiteX13" fmla="*/ 1081088 w 1976438"/>
                <a:gd name="connsiteY13" fmla="*/ 600075 h 933450"/>
                <a:gd name="connsiteX14" fmla="*/ 1233488 w 1976438"/>
                <a:gd name="connsiteY14" fmla="*/ 738187 h 933450"/>
                <a:gd name="connsiteX15" fmla="*/ 1290638 w 1976438"/>
                <a:gd name="connsiteY15" fmla="*/ 790575 h 933450"/>
                <a:gd name="connsiteX16" fmla="*/ 1390650 w 1976438"/>
                <a:gd name="connsiteY16" fmla="*/ 823912 h 933450"/>
                <a:gd name="connsiteX17" fmla="*/ 1485900 w 1976438"/>
                <a:gd name="connsiteY17" fmla="*/ 795337 h 933450"/>
                <a:gd name="connsiteX18" fmla="*/ 1633538 w 1976438"/>
                <a:gd name="connsiteY18" fmla="*/ 871537 h 933450"/>
                <a:gd name="connsiteX19" fmla="*/ 1719263 w 1976438"/>
                <a:gd name="connsiteY19" fmla="*/ 866775 h 933450"/>
                <a:gd name="connsiteX20" fmla="*/ 1804988 w 1976438"/>
                <a:gd name="connsiteY20" fmla="*/ 838200 h 933450"/>
                <a:gd name="connsiteX21" fmla="*/ 1976438 w 1976438"/>
                <a:gd name="connsiteY21" fmla="*/ 890587 h 933450"/>
                <a:gd name="connsiteX22" fmla="*/ 1976438 w 1976438"/>
                <a:gd name="connsiteY22" fmla="*/ 933450 h 933450"/>
                <a:gd name="connsiteX23" fmla="*/ 4763 w 1976438"/>
                <a:gd name="connsiteY23" fmla="*/ 914400 h 933450"/>
                <a:gd name="connsiteX0" fmla="*/ 4763 w 1976438"/>
                <a:gd name="connsiteY0" fmla="*/ 914400 h 933450"/>
                <a:gd name="connsiteX1" fmla="*/ 0 w 1976438"/>
                <a:gd name="connsiteY1" fmla="*/ 283368 h 933450"/>
                <a:gd name="connsiteX2" fmla="*/ 76200 w 1976438"/>
                <a:gd name="connsiteY2" fmla="*/ 214312 h 933450"/>
                <a:gd name="connsiteX3" fmla="*/ 176213 w 1976438"/>
                <a:gd name="connsiteY3" fmla="*/ 45243 h 933450"/>
                <a:gd name="connsiteX4" fmla="*/ 242888 w 1976438"/>
                <a:gd name="connsiteY4" fmla="*/ 71437 h 933450"/>
                <a:gd name="connsiteX5" fmla="*/ 319088 w 1976438"/>
                <a:gd name="connsiteY5" fmla="*/ 0 h 933450"/>
                <a:gd name="connsiteX6" fmla="*/ 447675 w 1976438"/>
                <a:gd name="connsiteY6" fmla="*/ 261937 h 933450"/>
                <a:gd name="connsiteX7" fmla="*/ 542925 w 1976438"/>
                <a:gd name="connsiteY7" fmla="*/ 300037 h 933450"/>
                <a:gd name="connsiteX8" fmla="*/ 657225 w 1976438"/>
                <a:gd name="connsiteY8" fmla="*/ 133350 h 933450"/>
                <a:gd name="connsiteX9" fmla="*/ 738188 w 1976438"/>
                <a:gd name="connsiteY9" fmla="*/ 190500 h 933450"/>
                <a:gd name="connsiteX10" fmla="*/ 814388 w 1976438"/>
                <a:gd name="connsiteY10" fmla="*/ 152400 h 933450"/>
                <a:gd name="connsiteX11" fmla="*/ 928688 w 1976438"/>
                <a:gd name="connsiteY11" fmla="*/ 333375 h 933450"/>
                <a:gd name="connsiteX12" fmla="*/ 1004888 w 1976438"/>
                <a:gd name="connsiteY12" fmla="*/ 395287 h 933450"/>
                <a:gd name="connsiteX13" fmla="*/ 1081088 w 1976438"/>
                <a:gd name="connsiteY13" fmla="*/ 600075 h 933450"/>
                <a:gd name="connsiteX14" fmla="*/ 1233488 w 1976438"/>
                <a:gd name="connsiteY14" fmla="*/ 738187 h 933450"/>
                <a:gd name="connsiteX15" fmla="*/ 1290638 w 1976438"/>
                <a:gd name="connsiteY15" fmla="*/ 790575 h 933450"/>
                <a:gd name="connsiteX16" fmla="*/ 1390650 w 1976438"/>
                <a:gd name="connsiteY16" fmla="*/ 823912 h 933450"/>
                <a:gd name="connsiteX17" fmla="*/ 1485900 w 1976438"/>
                <a:gd name="connsiteY17" fmla="*/ 795337 h 933450"/>
                <a:gd name="connsiteX18" fmla="*/ 1633538 w 1976438"/>
                <a:gd name="connsiteY18" fmla="*/ 871537 h 933450"/>
                <a:gd name="connsiteX19" fmla="*/ 1719263 w 1976438"/>
                <a:gd name="connsiteY19" fmla="*/ 866775 h 933450"/>
                <a:gd name="connsiteX20" fmla="*/ 1804988 w 1976438"/>
                <a:gd name="connsiteY20" fmla="*/ 838200 h 933450"/>
                <a:gd name="connsiteX21" fmla="*/ 1976438 w 1976438"/>
                <a:gd name="connsiteY21" fmla="*/ 890587 h 933450"/>
                <a:gd name="connsiteX22" fmla="*/ 1976438 w 1976438"/>
                <a:gd name="connsiteY22" fmla="*/ 933450 h 933450"/>
                <a:gd name="connsiteX23" fmla="*/ 4763 w 1976438"/>
                <a:gd name="connsiteY23" fmla="*/ 914400 h 933450"/>
                <a:gd name="connsiteX0" fmla="*/ 4763 w 1976438"/>
                <a:gd name="connsiteY0" fmla="*/ 914400 h 933450"/>
                <a:gd name="connsiteX1" fmla="*/ 0 w 1976438"/>
                <a:gd name="connsiteY1" fmla="*/ 283368 h 933450"/>
                <a:gd name="connsiteX2" fmla="*/ 76200 w 1976438"/>
                <a:gd name="connsiteY2" fmla="*/ 214312 h 933450"/>
                <a:gd name="connsiteX3" fmla="*/ 176213 w 1976438"/>
                <a:gd name="connsiteY3" fmla="*/ 45243 h 933450"/>
                <a:gd name="connsiteX4" fmla="*/ 242888 w 1976438"/>
                <a:gd name="connsiteY4" fmla="*/ 71437 h 933450"/>
                <a:gd name="connsiteX5" fmla="*/ 319088 w 1976438"/>
                <a:gd name="connsiteY5" fmla="*/ 0 h 933450"/>
                <a:gd name="connsiteX6" fmla="*/ 447675 w 1976438"/>
                <a:gd name="connsiteY6" fmla="*/ 261937 h 933450"/>
                <a:gd name="connsiteX7" fmla="*/ 542925 w 1976438"/>
                <a:gd name="connsiteY7" fmla="*/ 300037 h 933450"/>
                <a:gd name="connsiteX8" fmla="*/ 657225 w 1976438"/>
                <a:gd name="connsiteY8" fmla="*/ 133350 h 933450"/>
                <a:gd name="connsiteX9" fmla="*/ 738188 w 1976438"/>
                <a:gd name="connsiteY9" fmla="*/ 190500 h 933450"/>
                <a:gd name="connsiteX10" fmla="*/ 814388 w 1976438"/>
                <a:gd name="connsiteY10" fmla="*/ 152400 h 933450"/>
                <a:gd name="connsiteX11" fmla="*/ 928688 w 1976438"/>
                <a:gd name="connsiteY11" fmla="*/ 333375 h 933450"/>
                <a:gd name="connsiteX12" fmla="*/ 1004888 w 1976438"/>
                <a:gd name="connsiteY12" fmla="*/ 395287 h 933450"/>
                <a:gd name="connsiteX13" fmla="*/ 1081088 w 1976438"/>
                <a:gd name="connsiteY13" fmla="*/ 600075 h 933450"/>
                <a:gd name="connsiteX14" fmla="*/ 1233488 w 1976438"/>
                <a:gd name="connsiteY14" fmla="*/ 738187 h 933450"/>
                <a:gd name="connsiteX15" fmla="*/ 1290638 w 1976438"/>
                <a:gd name="connsiteY15" fmla="*/ 790575 h 933450"/>
                <a:gd name="connsiteX16" fmla="*/ 1390650 w 1976438"/>
                <a:gd name="connsiteY16" fmla="*/ 823912 h 933450"/>
                <a:gd name="connsiteX17" fmla="*/ 1485900 w 1976438"/>
                <a:gd name="connsiteY17" fmla="*/ 795337 h 933450"/>
                <a:gd name="connsiteX18" fmla="*/ 1633538 w 1976438"/>
                <a:gd name="connsiteY18" fmla="*/ 871537 h 933450"/>
                <a:gd name="connsiteX19" fmla="*/ 1719263 w 1976438"/>
                <a:gd name="connsiteY19" fmla="*/ 866775 h 933450"/>
                <a:gd name="connsiteX20" fmla="*/ 1804988 w 1976438"/>
                <a:gd name="connsiteY20" fmla="*/ 838200 h 933450"/>
                <a:gd name="connsiteX21" fmla="*/ 1976438 w 1976438"/>
                <a:gd name="connsiteY21" fmla="*/ 890587 h 933450"/>
                <a:gd name="connsiteX22" fmla="*/ 1976438 w 1976438"/>
                <a:gd name="connsiteY22" fmla="*/ 933450 h 933450"/>
                <a:gd name="connsiteX23" fmla="*/ 4763 w 1976438"/>
                <a:gd name="connsiteY23" fmla="*/ 914400 h 933450"/>
                <a:gd name="connsiteX0" fmla="*/ 4763 w 1976438"/>
                <a:gd name="connsiteY0" fmla="*/ 907256 h 926306"/>
                <a:gd name="connsiteX1" fmla="*/ 0 w 1976438"/>
                <a:gd name="connsiteY1" fmla="*/ 276224 h 926306"/>
                <a:gd name="connsiteX2" fmla="*/ 76200 w 1976438"/>
                <a:gd name="connsiteY2" fmla="*/ 207168 h 926306"/>
                <a:gd name="connsiteX3" fmla="*/ 176213 w 1976438"/>
                <a:gd name="connsiteY3" fmla="*/ 38099 h 926306"/>
                <a:gd name="connsiteX4" fmla="*/ 242888 w 1976438"/>
                <a:gd name="connsiteY4" fmla="*/ 64293 h 926306"/>
                <a:gd name="connsiteX5" fmla="*/ 309563 w 1976438"/>
                <a:gd name="connsiteY5" fmla="*/ 0 h 926306"/>
                <a:gd name="connsiteX6" fmla="*/ 447675 w 1976438"/>
                <a:gd name="connsiteY6" fmla="*/ 254793 h 926306"/>
                <a:gd name="connsiteX7" fmla="*/ 542925 w 1976438"/>
                <a:gd name="connsiteY7" fmla="*/ 292893 h 926306"/>
                <a:gd name="connsiteX8" fmla="*/ 657225 w 1976438"/>
                <a:gd name="connsiteY8" fmla="*/ 126206 h 926306"/>
                <a:gd name="connsiteX9" fmla="*/ 738188 w 1976438"/>
                <a:gd name="connsiteY9" fmla="*/ 183356 h 926306"/>
                <a:gd name="connsiteX10" fmla="*/ 814388 w 1976438"/>
                <a:gd name="connsiteY10" fmla="*/ 145256 h 926306"/>
                <a:gd name="connsiteX11" fmla="*/ 928688 w 1976438"/>
                <a:gd name="connsiteY11" fmla="*/ 326231 h 926306"/>
                <a:gd name="connsiteX12" fmla="*/ 1004888 w 1976438"/>
                <a:gd name="connsiteY12" fmla="*/ 388143 h 926306"/>
                <a:gd name="connsiteX13" fmla="*/ 1081088 w 1976438"/>
                <a:gd name="connsiteY13" fmla="*/ 592931 h 926306"/>
                <a:gd name="connsiteX14" fmla="*/ 1233488 w 1976438"/>
                <a:gd name="connsiteY14" fmla="*/ 731043 h 926306"/>
                <a:gd name="connsiteX15" fmla="*/ 1290638 w 1976438"/>
                <a:gd name="connsiteY15" fmla="*/ 783431 h 926306"/>
                <a:gd name="connsiteX16" fmla="*/ 1390650 w 1976438"/>
                <a:gd name="connsiteY16" fmla="*/ 816768 h 926306"/>
                <a:gd name="connsiteX17" fmla="*/ 1485900 w 1976438"/>
                <a:gd name="connsiteY17" fmla="*/ 788193 h 926306"/>
                <a:gd name="connsiteX18" fmla="*/ 1633538 w 1976438"/>
                <a:gd name="connsiteY18" fmla="*/ 864393 h 926306"/>
                <a:gd name="connsiteX19" fmla="*/ 1719263 w 1976438"/>
                <a:gd name="connsiteY19" fmla="*/ 859631 h 926306"/>
                <a:gd name="connsiteX20" fmla="*/ 1804988 w 1976438"/>
                <a:gd name="connsiteY20" fmla="*/ 831056 h 926306"/>
                <a:gd name="connsiteX21" fmla="*/ 1976438 w 1976438"/>
                <a:gd name="connsiteY21" fmla="*/ 883443 h 926306"/>
                <a:gd name="connsiteX22" fmla="*/ 1976438 w 1976438"/>
                <a:gd name="connsiteY22" fmla="*/ 926306 h 926306"/>
                <a:gd name="connsiteX23" fmla="*/ 4763 w 1976438"/>
                <a:gd name="connsiteY23" fmla="*/ 907256 h 926306"/>
                <a:gd name="connsiteX0" fmla="*/ 4763 w 1976438"/>
                <a:gd name="connsiteY0" fmla="*/ 907256 h 926306"/>
                <a:gd name="connsiteX1" fmla="*/ 0 w 1976438"/>
                <a:gd name="connsiteY1" fmla="*/ 276224 h 926306"/>
                <a:gd name="connsiteX2" fmla="*/ 76200 w 1976438"/>
                <a:gd name="connsiteY2" fmla="*/ 207168 h 926306"/>
                <a:gd name="connsiteX3" fmla="*/ 176213 w 1976438"/>
                <a:gd name="connsiteY3" fmla="*/ 38099 h 926306"/>
                <a:gd name="connsiteX4" fmla="*/ 242888 w 1976438"/>
                <a:gd name="connsiteY4" fmla="*/ 64293 h 926306"/>
                <a:gd name="connsiteX5" fmla="*/ 319088 w 1976438"/>
                <a:gd name="connsiteY5" fmla="*/ 0 h 926306"/>
                <a:gd name="connsiteX6" fmla="*/ 447675 w 1976438"/>
                <a:gd name="connsiteY6" fmla="*/ 254793 h 926306"/>
                <a:gd name="connsiteX7" fmla="*/ 542925 w 1976438"/>
                <a:gd name="connsiteY7" fmla="*/ 292893 h 926306"/>
                <a:gd name="connsiteX8" fmla="*/ 657225 w 1976438"/>
                <a:gd name="connsiteY8" fmla="*/ 126206 h 926306"/>
                <a:gd name="connsiteX9" fmla="*/ 738188 w 1976438"/>
                <a:gd name="connsiteY9" fmla="*/ 183356 h 926306"/>
                <a:gd name="connsiteX10" fmla="*/ 814388 w 1976438"/>
                <a:gd name="connsiteY10" fmla="*/ 145256 h 926306"/>
                <a:gd name="connsiteX11" fmla="*/ 928688 w 1976438"/>
                <a:gd name="connsiteY11" fmla="*/ 326231 h 926306"/>
                <a:gd name="connsiteX12" fmla="*/ 1004888 w 1976438"/>
                <a:gd name="connsiteY12" fmla="*/ 388143 h 926306"/>
                <a:gd name="connsiteX13" fmla="*/ 1081088 w 1976438"/>
                <a:gd name="connsiteY13" fmla="*/ 592931 h 926306"/>
                <a:gd name="connsiteX14" fmla="*/ 1233488 w 1976438"/>
                <a:gd name="connsiteY14" fmla="*/ 731043 h 926306"/>
                <a:gd name="connsiteX15" fmla="*/ 1290638 w 1976438"/>
                <a:gd name="connsiteY15" fmla="*/ 783431 h 926306"/>
                <a:gd name="connsiteX16" fmla="*/ 1390650 w 1976438"/>
                <a:gd name="connsiteY16" fmla="*/ 816768 h 926306"/>
                <a:gd name="connsiteX17" fmla="*/ 1485900 w 1976438"/>
                <a:gd name="connsiteY17" fmla="*/ 788193 h 926306"/>
                <a:gd name="connsiteX18" fmla="*/ 1633538 w 1976438"/>
                <a:gd name="connsiteY18" fmla="*/ 864393 h 926306"/>
                <a:gd name="connsiteX19" fmla="*/ 1719263 w 1976438"/>
                <a:gd name="connsiteY19" fmla="*/ 859631 h 926306"/>
                <a:gd name="connsiteX20" fmla="*/ 1804988 w 1976438"/>
                <a:gd name="connsiteY20" fmla="*/ 831056 h 926306"/>
                <a:gd name="connsiteX21" fmla="*/ 1976438 w 1976438"/>
                <a:gd name="connsiteY21" fmla="*/ 883443 h 926306"/>
                <a:gd name="connsiteX22" fmla="*/ 1976438 w 1976438"/>
                <a:gd name="connsiteY22" fmla="*/ 926306 h 926306"/>
                <a:gd name="connsiteX23" fmla="*/ 4763 w 1976438"/>
                <a:gd name="connsiteY23" fmla="*/ 907256 h 926306"/>
                <a:gd name="connsiteX0" fmla="*/ 4763 w 1976438"/>
                <a:gd name="connsiteY0" fmla="*/ 935433 h 954483"/>
                <a:gd name="connsiteX1" fmla="*/ 0 w 1976438"/>
                <a:gd name="connsiteY1" fmla="*/ 304401 h 954483"/>
                <a:gd name="connsiteX2" fmla="*/ 76200 w 1976438"/>
                <a:gd name="connsiteY2" fmla="*/ 235345 h 954483"/>
                <a:gd name="connsiteX3" fmla="*/ 176213 w 1976438"/>
                <a:gd name="connsiteY3" fmla="*/ 66276 h 954483"/>
                <a:gd name="connsiteX4" fmla="*/ 242888 w 1976438"/>
                <a:gd name="connsiteY4" fmla="*/ 92470 h 954483"/>
                <a:gd name="connsiteX5" fmla="*/ 319088 w 1976438"/>
                <a:gd name="connsiteY5" fmla="*/ 28177 h 954483"/>
                <a:gd name="connsiteX6" fmla="*/ 447675 w 1976438"/>
                <a:gd name="connsiteY6" fmla="*/ 282970 h 954483"/>
                <a:gd name="connsiteX7" fmla="*/ 542925 w 1976438"/>
                <a:gd name="connsiteY7" fmla="*/ 321070 h 954483"/>
                <a:gd name="connsiteX8" fmla="*/ 657225 w 1976438"/>
                <a:gd name="connsiteY8" fmla="*/ 154383 h 954483"/>
                <a:gd name="connsiteX9" fmla="*/ 738188 w 1976438"/>
                <a:gd name="connsiteY9" fmla="*/ 211533 h 954483"/>
                <a:gd name="connsiteX10" fmla="*/ 814388 w 1976438"/>
                <a:gd name="connsiteY10" fmla="*/ 173433 h 954483"/>
                <a:gd name="connsiteX11" fmla="*/ 928688 w 1976438"/>
                <a:gd name="connsiteY11" fmla="*/ 354408 h 954483"/>
                <a:gd name="connsiteX12" fmla="*/ 1004888 w 1976438"/>
                <a:gd name="connsiteY12" fmla="*/ 416320 h 954483"/>
                <a:gd name="connsiteX13" fmla="*/ 1081088 w 1976438"/>
                <a:gd name="connsiteY13" fmla="*/ 621108 h 954483"/>
                <a:gd name="connsiteX14" fmla="*/ 1233488 w 1976438"/>
                <a:gd name="connsiteY14" fmla="*/ 759220 h 954483"/>
                <a:gd name="connsiteX15" fmla="*/ 1290638 w 1976438"/>
                <a:gd name="connsiteY15" fmla="*/ 811608 h 954483"/>
                <a:gd name="connsiteX16" fmla="*/ 1390650 w 1976438"/>
                <a:gd name="connsiteY16" fmla="*/ 844945 h 954483"/>
                <a:gd name="connsiteX17" fmla="*/ 1485900 w 1976438"/>
                <a:gd name="connsiteY17" fmla="*/ 816370 h 954483"/>
                <a:gd name="connsiteX18" fmla="*/ 1633538 w 1976438"/>
                <a:gd name="connsiteY18" fmla="*/ 892570 h 954483"/>
                <a:gd name="connsiteX19" fmla="*/ 1719263 w 1976438"/>
                <a:gd name="connsiteY19" fmla="*/ 887808 h 954483"/>
                <a:gd name="connsiteX20" fmla="*/ 1804988 w 1976438"/>
                <a:gd name="connsiteY20" fmla="*/ 859233 h 954483"/>
                <a:gd name="connsiteX21" fmla="*/ 1976438 w 1976438"/>
                <a:gd name="connsiteY21" fmla="*/ 911620 h 954483"/>
                <a:gd name="connsiteX22" fmla="*/ 1976438 w 1976438"/>
                <a:gd name="connsiteY22" fmla="*/ 954483 h 954483"/>
                <a:gd name="connsiteX23" fmla="*/ 4763 w 1976438"/>
                <a:gd name="connsiteY23" fmla="*/ 935433 h 954483"/>
                <a:gd name="connsiteX0" fmla="*/ 4763 w 1976438"/>
                <a:gd name="connsiteY0" fmla="*/ 925352 h 944402"/>
                <a:gd name="connsiteX1" fmla="*/ 0 w 1976438"/>
                <a:gd name="connsiteY1" fmla="*/ 294320 h 944402"/>
                <a:gd name="connsiteX2" fmla="*/ 76200 w 1976438"/>
                <a:gd name="connsiteY2" fmla="*/ 225264 h 944402"/>
                <a:gd name="connsiteX3" fmla="*/ 176213 w 1976438"/>
                <a:gd name="connsiteY3" fmla="*/ 56195 h 944402"/>
                <a:gd name="connsiteX4" fmla="*/ 242888 w 1976438"/>
                <a:gd name="connsiteY4" fmla="*/ 82389 h 944402"/>
                <a:gd name="connsiteX5" fmla="*/ 338138 w 1976438"/>
                <a:gd name="connsiteY5" fmla="*/ 30002 h 944402"/>
                <a:gd name="connsiteX6" fmla="*/ 447675 w 1976438"/>
                <a:gd name="connsiteY6" fmla="*/ 272889 h 944402"/>
                <a:gd name="connsiteX7" fmla="*/ 542925 w 1976438"/>
                <a:gd name="connsiteY7" fmla="*/ 310989 h 944402"/>
                <a:gd name="connsiteX8" fmla="*/ 657225 w 1976438"/>
                <a:gd name="connsiteY8" fmla="*/ 144302 h 944402"/>
                <a:gd name="connsiteX9" fmla="*/ 738188 w 1976438"/>
                <a:gd name="connsiteY9" fmla="*/ 201452 h 944402"/>
                <a:gd name="connsiteX10" fmla="*/ 814388 w 1976438"/>
                <a:gd name="connsiteY10" fmla="*/ 163352 h 944402"/>
                <a:gd name="connsiteX11" fmla="*/ 928688 w 1976438"/>
                <a:gd name="connsiteY11" fmla="*/ 344327 h 944402"/>
                <a:gd name="connsiteX12" fmla="*/ 1004888 w 1976438"/>
                <a:gd name="connsiteY12" fmla="*/ 406239 h 944402"/>
                <a:gd name="connsiteX13" fmla="*/ 1081088 w 1976438"/>
                <a:gd name="connsiteY13" fmla="*/ 611027 h 944402"/>
                <a:gd name="connsiteX14" fmla="*/ 1233488 w 1976438"/>
                <a:gd name="connsiteY14" fmla="*/ 749139 h 944402"/>
                <a:gd name="connsiteX15" fmla="*/ 1290638 w 1976438"/>
                <a:gd name="connsiteY15" fmla="*/ 801527 h 944402"/>
                <a:gd name="connsiteX16" fmla="*/ 1390650 w 1976438"/>
                <a:gd name="connsiteY16" fmla="*/ 834864 h 944402"/>
                <a:gd name="connsiteX17" fmla="*/ 1485900 w 1976438"/>
                <a:gd name="connsiteY17" fmla="*/ 806289 h 944402"/>
                <a:gd name="connsiteX18" fmla="*/ 1633538 w 1976438"/>
                <a:gd name="connsiteY18" fmla="*/ 882489 h 944402"/>
                <a:gd name="connsiteX19" fmla="*/ 1719263 w 1976438"/>
                <a:gd name="connsiteY19" fmla="*/ 877727 h 944402"/>
                <a:gd name="connsiteX20" fmla="*/ 1804988 w 1976438"/>
                <a:gd name="connsiteY20" fmla="*/ 849152 h 944402"/>
                <a:gd name="connsiteX21" fmla="*/ 1976438 w 1976438"/>
                <a:gd name="connsiteY21" fmla="*/ 901539 h 944402"/>
                <a:gd name="connsiteX22" fmla="*/ 1976438 w 1976438"/>
                <a:gd name="connsiteY22" fmla="*/ 944402 h 944402"/>
                <a:gd name="connsiteX23" fmla="*/ 4763 w 1976438"/>
                <a:gd name="connsiteY23" fmla="*/ 925352 h 944402"/>
                <a:gd name="connsiteX0" fmla="*/ 4763 w 1976438"/>
                <a:gd name="connsiteY0" fmla="*/ 911660 h 930710"/>
                <a:gd name="connsiteX1" fmla="*/ 0 w 1976438"/>
                <a:gd name="connsiteY1" fmla="*/ 280628 h 930710"/>
                <a:gd name="connsiteX2" fmla="*/ 76200 w 1976438"/>
                <a:gd name="connsiteY2" fmla="*/ 211572 h 930710"/>
                <a:gd name="connsiteX3" fmla="*/ 176213 w 1976438"/>
                <a:gd name="connsiteY3" fmla="*/ 42503 h 930710"/>
                <a:gd name="connsiteX4" fmla="*/ 242888 w 1976438"/>
                <a:gd name="connsiteY4" fmla="*/ 68697 h 930710"/>
                <a:gd name="connsiteX5" fmla="*/ 357188 w 1976438"/>
                <a:gd name="connsiteY5" fmla="*/ 32978 h 930710"/>
                <a:gd name="connsiteX6" fmla="*/ 447675 w 1976438"/>
                <a:gd name="connsiteY6" fmla="*/ 259197 h 930710"/>
                <a:gd name="connsiteX7" fmla="*/ 542925 w 1976438"/>
                <a:gd name="connsiteY7" fmla="*/ 297297 h 930710"/>
                <a:gd name="connsiteX8" fmla="*/ 657225 w 1976438"/>
                <a:gd name="connsiteY8" fmla="*/ 130610 h 930710"/>
                <a:gd name="connsiteX9" fmla="*/ 738188 w 1976438"/>
                <a:gd name="connsiteY9" fmla="*/ 187760 h 930710"/>
                <a:gd name="connsiteX10" fmla="*/ 814388 w 1976438"/>
                <a:gd name="connsiteY10" fmla="*/ 149660 h 930710"/>
                <a:gd name="connsiteX11" fmla="*/ 928688 w 1976438"/>
                <a:gd name="connsiteY11" fmla="*/ 330635 h 930710"/>
                <a:gd name="connsiteX12" fmla="*/ 1004888 w 1976438"/>
                <a:gd name="connsiteY12" fmla="*/ 392547 h 930710"/>
                <a:gd name="connsiteX13" fmla="*/ 1081088 w 1976438"/>
                <a:gd name="connsiteY13" fmla="*/ 597335 h 930710"/>
                <a:gd name="connsiteX14" fmla="*/ 1233488 w 1976438"/>
                <a:gd name="connsiteY14" fmla="*/ 735447 h 930710"/>
                <a:gd name="connsiteX15" fmla="*/ 1290638 w 1976438"/>
                <a:gd name="connsiteY15" fmla="*/ 787835 h 930710"/>
                <a:gd name="connsiteX16" fmla="*/ 1390650 w 1976438"/>
                <a:gd name="connsiteY16" fmla="*/ 821172 h 930710"/>
                <a:gd name="connsiteX17" fmla="*/ 1485900 w 1976438"/>
                <a:gd name="connsiteY17" fmla="*/ 792597 h 930710"/>
                <a:gd name="connsiteX18" fmla="*/ 1633538 w 1976438"/>
                <a:gd name="connsiteY18" fmla="*/ 868797 h 930710"/>
                <a:gd name="connsiteX19" fmla="*/ 1719263 w 1976438"/>
                <a:gd name="connsiteY19" fmla="*/ 864035 h 930710"/>
                <a:gd name="connsiteX20" fmla="*/ 1804988 w 1976438"/>
                <a:gd name="connsiteY20" fmla="*/ 835460 h 930710"/>
                <a:gd name="connsiteX21" fmla="*/ 1976438 w 1976438"/>
                <a:gd name="connsiteY21" fmla="*/ 887847 h 930710"/>
                <a:gd name="connsiteX22" fmla="*/ 1976438 w 1976438"/>
                <a:gd name="connsiteY22" fmla="*/ 930710 h 930710"/>
                <a:gd name="connsiteX23" fmla="*/ 4763 w 1976438"/>
                <a:gd name="connsiteY23" fmla="*/ 911660 h 930710"/>
                <a:gd name="connsiteX0" fmla="*/ 4763 w 1976438"/>
                <a:gd name="connsiteY0" fmla="*/ 911660 h 930710"/>
                <a:gd name="connsiteX1" fmla="*/ 0 w 1976438"/>
                <a:gd name="connsiteY1" fmla="*/ 280628 h 930710"/>
                <a:gd name="connsiteX2" fmla="*/ 76200 w 1976438"/>
                <a:gd name="connsiteY2" fmla="*/ 211572 h 930710"/>
                <a:gd name="connsiteX3" fmla="*/ 176213 w 1976438"/>
                <a:gd name="connsiteY3" fmla="*/ 42503 h 930710"/>
                <a:gd name="connsiteX4" fmla="*/ 242888 w 1976438"/>
                <a:gd name="connsiteY4" fmla="*/ 68697 h 930710"/>
                <a:gd name="connsiteX5" fmla="*/ 357188 w 1976438"/>
                <a:gd name="connsiteY5" fmla="*/ 32978 h 930710"/>
                <a:gd name="connsiteX6" fmla="*/ 447675 w 1976438"/>
                <a:gd name="connsiteY6" fmla="*/ 259197 h 930710"/>
                <a:gd name="connsiteX7" fmla="*/ 542925 w 1976438"/>
                <a:gd name="connsiteY7" fmla="*/ 297297 h 930710"/>
                <a:gd name="connsiteX8" fmla="*/ 657225 w 1976438"/>
                <a:gd name="connsiteY8" fmla="*/ 130610 h 930710"/>
                <a:gd name="connsiteX9" fmla="*/ 738188 w 1976438"/>
                <a:gd name="connsiteY9" fmla="*/ 187760 h 930710"/>
                <a:gd name="connsiteX10" fmla="*/ 814388 w 1976438"/>
                <a:gd name="connsiteY10" fmla="*/ 149660 h 930710"/>
                <a:gd name="connsiteX11" fmla="*/ 928688 w 1976438"/>
                <a:gd name="connsiteY11" fmla="*/ 330635 h 930710"/>
                <a:gd name="connsiteX12" fmla="*/ 1004888 w 1976438"/>
                <a:gd name="connsiteY12" fmla="*/ 392547 h 930710"/>
                <a:gd name="connsiteX13" fmla="*/ 1081088 w 1976438"/>
                <a:gd name="connsiteY13" fmla="*/ 597335 h 930710"/>
                <a:gd name="connsiteX14" fmla="*/ 1233488 w 1976438"/>
                <a:gd name="connsiteY14" fmla="*/ 735447 h 930710"/>
                <a:gd name="connsiteX15" fmla="*/ 1290638 w 1976438"/>
                <a:gd name="connsiteY15" fmla="*/ 787835 h 930710"/>
                <a:gd name="connsiteX16" fmla="*/ 1390650 w 1976438"/>
                <a:gd name="connsiteY16" fmla="*/ 821172 h 930710"/>
                <a:gd name="connsiteX17" fmla="*/ 1485900 w 1976438"/>
                <a:gd name="connsiteY17" fmla="*/ 792597 h 930710"/>
                <a:gd name="connsiteX18" fmla="*/ 1633538 w 1976438"/>
                <a:gd name="connsiteY18" fmla="*/ 868797 h 930710"/>
                <a:gd name="connsiteX19" fmla="*/ 1719263 w 1976438"/>
                <a:gd name="connsiteY19" fmla="*/ 864035 h 930710"/>
                <a:gd name="connsiteX20" fmla="*/ 1804988 w 1976438"/>
                <a:gd name="connsiteY20" fmla="*/ 835460 h 930710"/>
                <a:gd name="connsiteX21" fmla="*/ 1976438 w 1976438"/>
                <a:gd name="connsiteY21" fmla="*/ 887847 h 930710"/>
                <a:gd name="connsiteX22" fmla="*/ 1976438 w 1976438"/>
                <a:gd name="connsiteY22" fmla="*/ 930710 h 930710"/>
                <a:gd name="connsiteX23" fmla="*/ 4763 w 1976438"/>
                <a:gd name="connsiteY23" fmla="*/ 911660 h 930710"/>
                <a:gd name="connsiteX0" fmla="*/ 4763 w 1976438"/>
                <a:gd name="connsiteY0" fmla="*/ 911660 h 930710"/>
                <a:gd name="connsiteX1" fmla="*/ 0 w 1976438"/>
                <a:gd name="connsiteY1" fmla="*/ 280628 h 930710"/>
                <a:gd name="connsiteX2" fmla="*/ 76200 w 1976438"/>
                <a:gd name="connsiteY2" fmla="*/ 211572 h 930710"/>
                <a:gd name="connsiteX3" fmla="*/ 176213 w 1976438"/>
                <a:gd name="connsiteY3" fmla="*/ 42503 h 930710"/>
                <a:gd name="connsiteX4" fmla="*/ 242888 w 1976438"/>
                <a:gd name="connsiteY4" fmla="*/ 68697 h 930710"/>
                <a:gd name="connsiteX5" fmla="*/ 357188 w 1976438"/>
                <a:gd name="connsiteY5" fmla="*/ 32978 h 930710"/>
                <a:gd name="connsiteX6" fmla="*/ 447675 w 1976438"/>
                <a:gd name="connsiteY6" fmla="*/ 259197 h 930710"/>
                <a:gd name="connsiteX7" fmla="*/ 542925 w 1976438"/>
                <a:gd name="connsiteY7" fmla="*/ 297297 h 930710"/>
                <a:gd name="connsiteX8" fmla="*/ 657225 w 1976438"/>
                <a:gd name="connsiteY8" fmla="*/ 130610 h 930710"/>
                <a:gd name="connsiteX9" fmla="*/ 738188 w 1976438"/>
                <a:gd name="connsiteY9" fmla="*/ 187760 h 930710"/>
                <a:gd name="connsiteX10" fmla="*/ 814388 w 1976438"/>
                <a:gd name="connsiteY10" fmla="*/ 149660 h 930710"/>
                <a:gd name="connsiteX11" fmla="*/ 928688 w 1976438"/>
                <a:gd name="connsiteY11" fmla="*/ 330635 h 930710"/>
                <a:gd name="connsiteX12" fmla="*/ 1004888 w 1976438"/>
                <a:gd name="connsiteY12" fmla="*/ 392547 h 930710"/>
                <a:gd name="connsiteX13" fmla="*/ 1081088 w 1976438"/>
                <a:gd name="connsiteY13" fmla="*/ 597335 h 930710"/>
                <a:gd name="connsiteX14" fmla="*/ 1233488 w 1976438"/>
                <a:gd name="connsiteY14" fmla="*/ 735447 h 930710"/>
                <a:gd name="connsiteX15" fmla="*/ 1290638 w 1976438"/>
                <a:gd name="connsiteY15" fmla="*/ 787835 h 930710"/>
                <a:gd name="connsiteX16" fmla="*/ 1390650 w 1976438"/>
                <a:gd name="connsiteY16" fmla="*/ 821172 h 930710"/>
                <a:gd name="connsiteX17" fmla="*/ 1485900 w 1976438"/>
                <a:gd name="connsiteY17" fmla="*/ 792597 h 930710"/>
                <a:gd name="connsiteX18" fmla="*/ 1633538 w 1976438"/>
                <a:gd name="connsiteY18" fmla="*/ 868797 h 930710"/>
                <a:gd name="connsiteX19" fmla="*/ 1719263 w 1976438"/>
                <a:gd name="connsiteY19" fmla="*/ 864035 h 930710"/>
                <a:gd name="connsiteX20" fmla="*/ 1804988 w 1976438"/>
                <a:gd name="connsiteY20" fmla="*/ 835460 h 930710"/>
                <a:gd name="connsiteX21" fmla="*/ 1976438 w 1976438"/>
                <a:gd name="connsiteY21" fmla="*/ 887847 h 930710"/>
                <a:gd name="connsiteX22" fmla="*/ 1976438 w 1976438"/>
                <a:gd name="connsiteY22" fmla="*/ 930710 h 930710"/>
                <a:gd name="connsiteX23" fmla="*/ 4763 w 1976438"/>
                <a:gd name="connsiteY23" fmla="*/ 911660 h 930710"/>
                <a:gd name="connsiteX0" fmla="*/ 4763 w 1976438"/>
                <a:gd name="connsiteY0" fmla="*/ 911660 h 930710"/>
                <a:gd name="connsiteX1" fmla="*/ 0 w 1976438"/>
                <a:gd name="connsiteY1" fmla="*/ 280628 h 930710"/>
                <a:gd name="connsiteX2" fmla="*/ 76200 w 1976438"/>
                <a:gd name="connsiteY2" fmla="*/ 211572 h 930710"/>
                <a:gd name="connsiteX3" fmla="*/ 176213 w 1976438"/>
                <a:gd name="connsiteY3" fmla="*/ 42503 h 930710"/>
                <a:gd name="connsiteX4" fmla="*/ 242888 w 1976438"/>
                <a:gd name="connsiteY4" fmla="*/ 68697 h 930710"/>
                <a:gd name="connsiteX5" fmla="*/ 357188 w 1976438"/>
                <a:gd name="connsiteY5" fmla="*/ 32978 h 930710"/>
                <a:gd name="connsiteX6" fmla="*/ 447675 w 1976438"/>
                <a:gd name="connsiteY6" fmla="*/ 259197 h 930710"/>
                <a:gd name="connsiteX7" fmla="*/ 542925 w 1976438"/>
                <a:gd name="connsiteY7" fmla="*/ 297297 h 930710"/>
                <a:gd name="connsiteX8" fmla="*/ 657225 w 1976438"/>
                <a:gd name="connsiteY8" fmla="*/ 130610 h 930710"/>
                <a:gd name="connsiteX9" fmla="*/ 738188 w 1976438"/>
                <a:gd name="connsiteY9" fmla="*/ 187760 h 930710"/>
                <a:gd name="connsiteX10" fmla="*/ 814388 w 1976438"/>
                <a:gd name="connsiteY10" fmla="*/ 149660 h 930710"/>
                <a:gd name="connsiteX11" fmla="*/ 928688 w 1976438"/>
                <a:gd name="connsiteY11" fmla="*/ 330635 h 930710"/>
                <a:gd name="connsiteX12" fmla="*/ 1004888 w 1976438"/>
                <a:gd name="connsiteY12" fmla="*/ 392547 h 930710"/>
                <a:gd name="connsiteX13" fmla="*/ 1081088 w 1976438"/>
                <a:gd name="connsiteY13" fmla="*/ 597335 h 930710"/>
                <a:gd name="connsiteX14" fmla="*/ 1233488 w 1976438"/>
                <a:gd name="connsiteY14" fmla="*/ 735447 h 930710"/>
                <a:gd name="connsiteX15" fmla="*/ 1290638 w 1976438"/>
                <a:gd name="connsiteY15" fmla="*/ 787835 h 930710"/>
                <a:gd name="connsiteX16" fmla="*/ 1390650 w 1976438"/>
                <a:gd name="connsiteY16" fmla="*/ 821172 h 930710"/>
                <a:gd name="connsiteX17" fmla="*/ 1485900 w 1976438"/>
                <a:gd name="connsiteY17" fmla="*/ 792597 h 930710"/>
                <a:gd name="connsiteX18" fmla="*/ 1633538 w 1976438"/>
                <a:gd name="connsiteY18" fmla="*/ 868797 h 930710"/>
                <a:gd name="connsiteX19" fmla="*/ 1719263 w 1976438"/>
                <a:gd name="connsiteY19" fmla="*/ 864035 h 930710"/>
                <a:gd name="connsiteX20" fmla="*/ 1804988 w 1976438"/>
                <a:gd name="connsiteY20" fmla="*/ 835460 h 930710"/>
                <a:gd name="connsiteX21" fmla="*/ 1976438 w 1976438"/>
                <a:gd name="connsiteY21" fmla="*/ 887847 h 930710"/>
                <a:gd name="connsiteX22" fmla="*/ 1976438 w 1976438"/>
                <a:gd name="connsiteY22" fmla="*/ 930710 h 930710"/>
                <a:gd name="connsiteX23" fmla="*/ 4763 w 1976438"/>
                <a:gd name="connsiteY23" fmla="*/ 911660 h 930710"/>
                <a:gd name="connsiteX0" fmla="*/ 4763 w 1976438"/>
                <a:gd name="connsiteY0" fmla="*/ 911660 h 930710"/>
                <a:gd name="connsiteX1" fmla="*/ 0 w 1976438"/>
                <a:gd name="connsiteY1" fmla="*/ 280628 h 930710"/>
                <a:gd name="connsiteX2" fmla="*/ 76200 w 1976438"/>
                <a:gd name="connsiteY2" fmla="*/ 211572 h 930710"/>
                <a:gd name="connsiteX3" fmla="*/ 176213 w 1976438"/>
                <a:gd name="connsiteY3" fmla="*/ 42503 h 930710"/>
                <a:gd name="connsiteX4" fmla="*/ 242888 w 1976438"/>
                <a:gd name="connsiteY4" fmla="*/ 68697 h 930710"/>
                <a:gd name="connsiteX5" fmla="*/ 357188 w 1976438"/>
                <a:gd name="connsiteY5" fmla="*/ 32978 h 930710"/>
                <a:gd name="connsiteX6" fmla="*/ 447675 w 1976438"/>
                <a:gd name="connsiteY6" fmla="*/ 259197 h 930710"/>
                <a:gd name="connsiteX7" fmla="*/ 542925 w 1976438"/>
                <a:gd name="connsiteY7" fmla="*/ 297297 h 930710"/>
                <a:gd name="connsiteX8" fmla="*/ 657225 w 1976438"/>
                <a:gd name="connsiteY8" fmla="*/ 130610 h 930710"/>
                <a:gd name="connsiteX9" fmla="*/ 738188 w 1976438"/>
                <a:gd name="connsiteY9" fmla="*/ 187760 h 930710"/>
                <a:gd name="connsiteX10" fmla="*/ 814388 w 1976438"/>
                <a:gd name="connsiteY10" fmla="*/ 149660 h 930710"/>
                <a:gd name="connsiteX11" fmla="*/ 928688 w 1976438"/>
                <a:gd name="connsiteY11" fmla="*/ 330635 h 930710"/>
                <a:gd name="connsiteX12" fmla="*/ 1004888 w 1976438"/>
                <a:gd name="connsiteY12" fmla="*/ 392547 h 930710"/>
                <a:gd name="connsiteX13" fmla="*/ 1081088 w 1976438"/>
                <a:gd name="connsiteY13" fmla="*/ 597335 h 930710"/>
                <a:gd name="connsiteX14" fmla="*/ 1233488 w 1976438"/>
                <a:gd name="connsiteY14" fmla="*/ 735447 h 930710"/>
                <a:gd name="connsiteX15" fmla="*/ 1290638 w 1976438"/>
                <a:gd name="connsiteY15" fmla="*/ 787835 h 930710"/>
                <a:gd name="connsiteX16" fmla="*/ 1390650 w 1976438"/>
                <a:gd name="connsiteY16" fmla="*/ 821172 h 930710"/>
                <a:gd name="connsiteX17" fmla="*/ 1485900 w 1976438"/>
                <a:gd name="connsiteY17" fmla="*/ 792597 h 930710"/>
                <a:gd name="connsiteX18" fmla="*/ 1633538 w 1976438"/>
                <a:gd name="connsiteY18" fmla="*/ 868797 h 930710"/>
                <a:gd name="connsiteX19" fmla="*/ 1719263 w 1976438"/>
                <a:gd name="connsiteY19" fmla="*/ 864035 h 930710"/>
                <a:gd name="connsiteX20" fmla="*/ 1804988 w 1976438"/>
                <a:gd name="connsiteY20" fmla="*/ 835460 h 930710"/>
                <a:gd name="connsiteX21" fmla="*/ 1976438 w 1976438"/>
                <a:gd name="connsiteY21" fmla="*/ 887847 h 930710"/>
                <a:gd name="connsiteX22" fmla="*/ 1976438 w 1976438"/>
                <a:gd name="connsiteY22" fmla="*/ 930710 h 930710"/>
                <a:gd name="connsiteX23" fmla="*/ 4763 w 1976438"/>
                <a:gd name="connsiteY23" fmla="*/ 911660 h 930710"/>
                <a:gd name="connsiteX0" fmla="*/ 4763 w 1976438"/>
                <a:gd name="connsiteY0" fmla="*/ 911660 h 930710"/>
                <a:gd name="connsiteX1" fmla="*/ 0 w 1976438"/>
                <a:gd name="connsiteY1" fmla="*/ 280628 h 930710"/>
                <a:gd name="connsiteX2" fmla="*/ 76200 w 1976438"/>
                <a:gd name="connsiteY2" fmla="*/ 211572 h 930710"/>
                <a:gd name="connsiteX3" fmla="*/ 176213 w 1976438"/>
                <a:gd name="connsiteY3" fmla="*/ 42503 h 930710"/>
                <a:gd name="connsiteX4" fmla="*/ 242888 w 1976438"/>
                <a:gd name="connsiteY4" fmla="*/ 68697 h 930710"/>
                <a:gd name="connsiteX5" fmla="*/ 357188 w 1976438"/>
                <a:gd name="connsiteY5" fmla="*/ 32978 h 930710"/>
                <a:gd name="connsiteX6" fmla="*/ 447675 w 1976438"/>
                <a:gd name="connsiteY6" fmla="*/ 259197 h 930710"/>
                <a:gd name="connsiteX7" fmla="*/ 542925 w 1976438"/>
                <a:gd name="connsiteY7" fmla="*/ 297297 h 930710"/>
                <a:gd name="connsiteX8" fmla="*/ 657225 w 1976438"/>
                <a:gd name="connsiteY8" fmla="*/ 130610 h 930710"/>
                <a:gd name="connsiteX9" fmla="*/ 738188 w 1976438"/>
                <a:gd name="connsiteY9" fmla="*/ 187760 h 930710"/>
                <a:gd name="connsiteX10" fmla="*/ 814388 w 1976438"/>
                <a:gd name="connsiteY10" fmla="*/ 149660 h 930710"/>
                <a:gd name="connsiteX11" fmla="*/ 928688 w 1976438"/>
                <a:gd name="connsiteY11" fmla="*/ 330635 h 930710"/>
                <a:gd name="connsiteX12" fmla="*/ 1004888 w 1976438"/>
                <a:gd name="connsiteY12" fmla="*/ 392547 h 930710"/>
                <a:gd name="connsiteX13" fmla="*/ 1081088 w 1976438"/>
                <a:gd name="connsiteY13" fmla="*/ 597335 h 930710"/>
                <a:gd name="connsiteX14" fmla="*/ 1233488 w 1976438"/>
                <a:gd name="connsiteY14" fmla="*/ 735447 h 930710"/>
                <a:gd name="connsiteX15" fmla="*/ 1290638 w 1976438"/>
                <a:gd name="connsiteY15" fmla="*/ 787835 h 930710"/>
                <a:gd name="connsiteX16" fmla="*/ 1390650 w 1976438"/>
                <a:gd name="connsiteY16" fmla="*/ 821172 h 930710"/>
                <a:gd name="connsiteX17" fmla="*/ 1485900 w 1976438"/>
                <a:gd name="connsiteY17" fmla="*/ 792597 h 930710"/>
                <a:gd name="connsiteX18" fmla="*/ 1633538 w 1976438"/>
                <a:gd name="connsiteY18" fmla="*/ 868797 h 930710"/>
                <a:gd name="connsiteX19" fmla="*/ 1719263 w 1976438"/>
                <a:gd name="connsiteY19" fmla="*/ 864035 h 930710"/>
                <a:gd name="connsiteX20" fmla="*/ 1804988 w 1976438"/>
                <a:gd name="connsiteY20" fmla="*/ 835460 h 930710"/>
                <a:gd name="connsiteX21" fmla="*/ 1976438 w 1976438"/>
                <a:gd name="connsiteY21" fmla="*/ 887847 h 930710"/>
                <a:gd name="connsiteX22" fmla="*/ 1976438 w 1976438"/>
                <a:gd name="connsiteY22" fmla="*/ 930710 h 930710"/>
                <a:gd name="connsiteX23" fmla="*/ 4763 w 1976438"/>
                <a:gd name="connsiteY23" fmla="*/ 911660 h 930710"/>
                <a:gd name="connsiteX0" fmla="*/ 4763 w 1976438"/>
                <a:gd name="connsiteY0" fmla="*/ 911660 h 930710"/>
                <a:gd name="connsiteX1" fmla="*/ 0 w 1976438"/>
                <a:gd name="connsiteY1" fmla="*/ 280628 h 930710"/>
                <a:gd name="connsiteX2" fmla="*/ 76200 w 1976438"/>
                <a:gd name="connsiteY2" fmla="*/ 211572 h 930710"/>
                <a:gd name="connsiteX3" fmla="*/ 176213 w 1976438"/>
                <a:gd name="connsiteY3" fmla="*/ 42503 h 930710"/>
                <a:gd name="connsiteX4" fmla="*/ 242888 w 1976438"/>
                <a:gd name="connsiteY4" fmla="*/ 68697 h 930710"/>
                <a:gd name="connsiteX5" fmla="*/ 357188 w 1976438"/>
                <a:gd name="connsiteY5" fmla="*/ 32978 h 930710"/>
                <a:gd name="connsiteX6" fmla="*/ 447675 w 1976438"/>
                <a:gd name="connsiteY6" fmla="*/ 259197 h 930710"/>
                <a:gd name="connsiteX7" fmla="*/ 542925 w 1976438"/>
                <a:gd name="connsiteY7" fmla="*/ 297297 h 930710"/>
                <a:gd name="connsiteX8" fmla="*/ 657225 w 1976438"/>
                <a:gd name="connsiteY8" fmla="*/ 130610 h 930710"/>
                <a:gd name="connsiteX9" fmla="*/ 738188 w 1976438"/>
                <a:gd name="connsiteY9" fmla="*/ 187760 h 930710"/>
                <a:gd name="connsiteX10" fmla="*/ 814388 w 1976438"/>
                <a:gd name="connsiteY10" fmla="*/ 149660 h 930710"/>
                <a:gd name="connsiteX11" fmla="*/ 928688 w 1976438"/>
                <a:gd name="connsiteY11" fmla="*/ 330635 h 930710"/>
                <a:gd name="connsiteX12" fmla="*/ 1004888 w 1976438"/>
                <a:gd name="connsiteY12" fmla="*/ 392547 h 930710"/>
                <a:gd name="connsiteX13" fmla="*/ 1081088 w 1976438"/>
                <a:gd name="connsiteY13" fmla="*/ 597335 h 930710"/>
                <a:gd name="connsiteX14" fmla="*/ 1233488 w 1976438"/>
                <a:gd name="connsiteY14" fmla="*/ 735447 h 930710"/>
                <a:gd name="connsiteX15" fmla="*/ 1290638 w 1976438"/>
                <a:gd name="connsiteY15" fmla="*/ 787835 h 930710"/>
                <a:gd name="connsiteX16" fmla="*/ 1390650 w 1976438"/>
                <a:gd name="connsiteY16" fmla="*/ 821172 h 930710"/>
                <a:gd name="connsiteX17" fmla="*/ 1485900 w 1976438"/>
                <a:gd name="connsiteY17" fmla="*/ 792597 h 930710"/>
                <a:gd name="connsiteX18" fmla="*/ 1633538 w 1976438"/>
                <a:gd name="connsiteY18" fmla="*/ 868797 h 930710"/>
                <a:gd name="connsiteX19" fmla="*/ 1719263 w 1976438"/>
                <a:gd name="connsiteY19" fmla="*/ 864035 h 930710"/>
                <a:gd name="connsiteX20" fmla="*/ 1804988 w 1976438"/>
                <a:gd name="connsiteY20" fmla="*/ 835460 h 930710"/>
                <a:gd name="connsiteX21" fmla="*/ 1976438 w 1976438"/>
                <a:gd name="connsiteY21" fmla="*/ 887847 h 930710"/>
                <a:gd name="connsiteX22" fmla="*/ 1976438 w 1976438"/>
                <a:gd name="connsiteY22" fmla="*/ 930710 h 930710"/>
                <a:gd name="connsiteX23" fmla="*/ 4763 w 1976438"/>
                <a:gd name="connsiteY23" fmla="*/ 911660 h 930710"/>
                <a:gd name="connsiteX0" fmla="*/ 4763 w 1976438"/>
                <a:gd name="connsiteY0" fmla="*/ 911660 h 930710"/>
                <a:gd name="connsiteX1" fmla="*/ 0 w 1976438"/>
                <a:gd name="connsiteY1" fmla="*/ 280628 h 930710"/>
                <a:gd name="connsiteX2" fmla="*/ 76200 w 1976438"/>
                <a:gd name="connsiteY2" fmla="*/ 211572 h 930710"/>
                <a:gd name="connsiteX3" fmla="*/ 176213 w 1976438"/>
                <a:gd name="connsiteY3" fmla="*/ 42503 h 930710"/>
                <a:gd name="connsiteX4" fmla="*/ 242888 w 1976438"/>
                <a:gd name="connsiteY4" fmla="*/ 68697 h 930710"/>
                <a:gd name="connsiteX5" fmla="*/ 357188 w 1976438"/>
                <a:gd name="connsiteY5" fmla="*/ 32978 h 930710"/>
                <a:gd name="connsiteX6" fmla="*/ 447675 w 1976438"/>
                <a:gd name="connsiteY6" fmla="*/ 259197 h 930710"/>
                <a:gd name="connsiteX7" fmla="*/ 542925 w 1976438"/>
                <a:gd name="connsiteY7" fmla="*/ 297297 h 930710"/>
                <a:gd name="connsiteX8" fmla="*/ 657225 w 1976438"/>
                <a:gd name="connsiteY8" fmla="*/ 130610 h 930710"/>
                <a:gd name="connsiteX9" fmla="*/ 738188 w 1976438"/>
                <a:gd name="connsiteY9" fmla="*/ 187760 h 930710"/>
                <a:gd name="connsiteX10" fmla="*/ 814388 w 1976438"/>
                <a:gd name="connsiteY10" fmla="*/ 149660 h 930710"/>
                <a:gd name="connsiteX11" fmla="*/ 928688 w 1976438"/>
                <a:gd name="connsiteY11" fmla="*/ 330635 h 930710"/>
                <a:gd name="connsiteX12" fmla="*/ 1004888 w 1976438"/>
                <a:gd name="connsiteY12" fmla="*/ 392547 h 930710"/>
                <a:gd name="connsiteX13" fmla="*/ 1081088 w 1976438"/>
                <a:gd name="connsiteY13" fmla="*/ 597335 h 930710"/>
                <a:gd name="connsiteX14" fmla="*/ 1233488 w 1976438"/>
                <a:gd name="connsiteY14" fmla="*/ 735447 h 930710"/>
                <a:gd name="connsiteX15" fmla="*/ 1290638 w 1976438"/>
                <a:gd name="connsiteY15" fmla="*/ 787835 h 930710"/>
                <a:gd name="connsiteX16" fmla="*/ 1390650 w 1976438"/>
                <a:gd name="connsiteY16" fmla="*/ 821172 h 930710"/>
                <a:gd name="connsiteX17" fmla="*/ 1485900 w 1976438"/>
                <a:gd name="connsiteY17" fmla="*/ 792597 h 930710"/>
                <a:gd name="connsiteX18" fmla="*/ 1633538 w 1976438"/>
                <a:gd name="connsiteY18" fmla="*/ 868797 h 930710"/>
                <a:gd name="connsiteX19" fmla="*/ 1719263 w 1976438"/>
                <a:gd name="connsiteY19" fmla="*/ 864035 h 930710"/>
                <a:gd name="connsiteX20" fmla="*/ 1804988 w 1976438"/>
                <a:gd name="connsiteY20" fmla="*/ 835460 h 930710"/>
                <a:gd name="connsiteX21" fmla="*/ 1976438 w 1976438"/>
                <a:gd name="connsiteY21" fmla="*/ 887847 h 930710"/>
                <a:gd name="connsiteX22" fmla="*/ 1976438 w 1976438"/>
                <a:gd name="connsiteY22" fmla="*/ 930710 h 930710"/>
                <a:gd name="connsiteX23" fmla="*/ 4763 w 1976438"/>
                <a:gd name="connsiteY23" fmla="*/ 911660 h 930710"/>
                <a:gd name="connsiteX0" fmla="*/ 4763 w 1976438"/>
                <a:gd name="connsiteY0" fmla="*/ 911660 h 930710"/>
                <a:gd name="connsiteX1" fmla="*/ 0 w 1976438"/>
                <a:gd name="connsiteY1" fmla="*/ 280628 h 930710"/>
                <a:gd name="connsiteX2" fmla="*/ 76200 w 1976438"/>
                <a:gd name="connsiteY2" fmla="*/ 211572 h 930710"/>
                <a:gd name="connsiteX3" fmla="*/ 176213 w 1976438"/>
                <a:gd name="connsiteY3" fmla="*/ 42503 h 930710"/>
                <a:gd name="connsiteX4" fmla="*/ 242888 w 1976438"/>
                <a:gd name="connsiteY4" fmla="*/ 68697 h 930710"/>
                <a:gd name="connsiteX5" fmla="*/ 357188 w 1976438"/>
                <a:gd name="connsiteY5" fmla="*/ 32978 h 930710"/>
                <a:gd name="connsiteX6" fmla="*/ 447675 w 1976438"/>
                <a:gd name="connsiteY6" fmla="*/ 259197 h 930710"/>
                <a:gd name="connsiteX7" fmla="*/ 542925 w 1976438"/>
                <a:gd name="connsiteY7" fmla="*/ 297297 h 930710"/>
                <a:gd name="connsiteX8" fmla="*/ 657225 w 1976438"/>
                <a:gd name="connsiteY8" fmla="*/ 130610 h 930710"/>
                <a:gd name="connsiteX9" fmla="*/ 738188 w 1976438"/>
                <a:gd name="connsiteY9" fmla="*/ 187760 h 930710"/>
                <a:gd name="connsiteX10" fmla="*/ 814388 w 1976438"/>
                <a:gd name="connsiteY10" fmla="*/ 149660 h 930710"/>
                <a:gd name="connsiteX11" fmla="*/ 928688 w 1976438"/>
                <a:gd name="connsiteY11" fmla="*/ 330635 h 930710"/>
                <a:gd name="connsiteX12" fmla="*/ 1004888 w 1976438"/>
                <a:gd name="connsiteY12" fmla="*/ 392547 h 930710"/>
                <a:gd name="connsiteX13" fmla="*/ 1081088 w 1976438"/>
                <a:gd name="connsiteY13" fmla="*/ 597335 h 930710"/>
                <a:gd name="connsiteX14" fmla="*/ 1233488 w 1976438"/>
                <a:gd name="connsiteY14" fmla="*/ 735447 h 930710"/>
                <a:gd name="connsiteX15" fmla="*/ 1290638 w 1976438"/>
                <a:gd name="connsiteY15" fmla="*/ 787835 h 930710"/>
                <a:gd name="connsiteX16" fmla="*/ 1390650 w 1976438"/>
                <a:gd name="connsiteY16" fmla="*/ 821172 h 930710"/>
                <a:gd name="connsiteX17" fmla="*/ 1485900 w 1976438"/>
                <a:gd name="connsiteY17" fmla="*/ 792597 h 930710"/>
                <a:gd name="connsiteX18" fmla="*/ 1633538 w 1976438"/>
                <a:gd name="connsiteY18" fmla="*/ 868797 h 930710"/>
                <a:gd name="connsiteX19" fmla="*/ 1719263 w 1976438"/>
                <a:gd name="connsiteY19" fmla="*/ 864035 h 930710"/>
                <a:gd name="connsiteX20" fmla="*/ 1804988 w 1976438"/>
                <a:gd name="connsiteY20" fmla="*/ 835460 h 930710"/>
                <a:gd name="connsiteX21" fmla="*/ 1976438 w 1976438"/>
                <a:gd name="connsiteY21" fmla="*/ 887847 h 930710"/>
                <a:gd name="connsiteX22" fmla="*/ 1976438 w 1976438"/>
                <a:gd name="connsiteY22" fmla="*/ 930710 h 930710"/>
                <a:gd name="connsiteX23" fmla="*/ 4763 w 1976438"/>
                <a:gd name="connsiteY23" fmla="*/ 911660 h 930710"/>
                <a:gd name="connsiteX0" fmla="*/ 4763 w 1976438"/>
                <a:gd name="connsiteY0" fmla="*/ 911660 h 930710"/>
                <a:gd name="connsiteX1" fmla="*/ 0 w 1976438"/>
                <a:gd name="connsiteY1" fmla="*/ 280628 h 930710"/>
                <a:gd name="connsiteX2" fmla="*/ 76200 w 1976438"/>
                <a:gd name="connsiteY2" fmla="*/ 211572 h 930710"/>
                <a:gd name="connsiteX3" fmla="*/ 176213 w 1976438"/>
                <a:gd name="connsiteY3" fmla="*/ 42503 h 930710"/>
                <a:gd name="connsiteX4" fmla="*/ 242888 w 1976438"/>
                <a:gd name="connsiteY4" fmla="*/ 68697 h 930710"/>
                <a:gd name="connsiteX5" fmla="*/ 357188 w 1976438"/>
                <a:gd name="connsiteY5" fmla="*/ 32978 h 930710"/>
                <a:gd name="connsiteX6" fmla="*/ 447675 w 1976438"/>
                <a:gd name="connsiteY6" fmla="*/ 259197 h 930710"/>
                <a:gd name="connsiteX7" fmla="*/ 542925 w 1976438"/>
                <a:gd name="connsiteY7" fmla="*/ 297297 h 930710"/>
                <a:gd name="connsiteX8" fmla="*/ 661988 w 1976438"/>
                <a:gd name="connsiteY8" fmla="*/ 137754 h 930710"/>
                <a:gd name="connsiteX9" fmla="*/ 738188 w 1976438"/>
                <a:gd name="connsiteY9" fmla="*/ 187760 h 930710"/>
                <a:gd name="connsiteX10" fmla="*/ 814388 w 1976438"/>
                <a:gd name="connsiteY10" fmla="*/ 149660 h 930710"/>
                <a:gd name="connsiteX11" fmla="*/ 928688 w 1976438"/>
                <a:gd name="connsiteY11" fmla="*/ 330635 h 930710"/>
                <a:gd name="connsiteX12" fmla="*/ 1004888 w 1976438"/>
                <a:gd name="connsiteY12" fmla="*/ 392547 h 930710"/>
                <a:gd name="connsiteX13" fmla="*/ 1081088 w 1976438"/>
                <a:gd name="connsiteY13" fmla="*/ 597335 h 930710"/>
                <a:gd name="connsiteX14" fmla="*/ 1233488 w 1976438"/>
                <a:gd name="connsiteY14" fmla="*/ 735447 h 930710"/>
                <a:gd name="connsiteX15" fmla="*/ 1290638 w 1976438"/>
                <a:gd name="connsiteY15" fmla="*/ 787835 h 930710"/>
                <a:gd name="connsiteX16" fmla="*/ 1390650 w 1976438"/>
                <a:gd name="connsiteY16" fmla="*/ 821172 h 930710"/>
                <a:gd name="connsiteX17" fmla="*/ 1485900 w 1976438"/>
                <a:gd name="connsiteY17" fmla="*/ 792597 h 930710"/>
                <a:gd name="connsiteX18" fmla="*/ 1633538 w 1976438"/>
                <a:gd name="connsiteY18" fmla="*/ 868797 h 930710"/>
                <a:gd name="connsiteX19" fmla="*/ 1719263 w 1976438"/>
                <a:gd name="connsiteY19" fmla="*/ 864035 h 930710"/>
                <a:gd name="connsiteX20" fmla="*/ 1804988 w 1976438"/>
                <a:gd name="connsiteY20" fmla="*/ 835460 h 930710"/>
                <a:gd name="connsiteX21" fmla="*/ 1976438 w 1976438"/>
                <a:gd name="connsiteY21" fmla="*/ 887847 h 930710"/>
                <a:gd name="connsiteX22" fmla="*/ 1976438 w 1976438"/>
                <a:gd name="connsiteY22" fmla="*/ 930710 h 930710"/>
                <a:gd name="connsiteX23" fmla="*/ 4763 w 1976438"/>
                <a:gd name="connsiteY23" fmla="*/ 911660 h 930710"/>
                <a:gd name="connsiteX0" fmla="*/ 4763 w 1976438"/>
                <a:gd name="connsiteY0" fmla="*/ 911660 h 930710"/>
                <a:gd name="connsiteX1" fmla="*/ 0 w 1976438"/>
                <a:gd name="connsiteY1" fmla="*/ 280628 h 930710"/>
                <a:gd name="connsiteX2" fmla="*/ 76200 w 1976438"/>
                <a:gd name="connsiteY2" fmla="*/ 211572 h 930710"/>
                <a:gd name="connsiteX3" fmla="*/ 176213 w 1976438"/>
                <a:gd name="connsiteY3" fmla="*/ 42503 h 930710"/>
                <a:gd name="connsiteX4" fmla="*/ 242888 w 1976438"/>
                <a:gd name="connsiteY4" fmla="*/ 68697 h 930710"/>
                <a:gd name="connsiteX5" fmla="*/ 357188 w 1976438"/>
                <a:gd name="connsiteY5" fmla="*/ 32978 h 930710"/>
                <a:gd name="connsiteX6" fmla="*/ 447675 w 1976438"/>
                <a:gd name="connsiteY6" fmla="*/ 259197 h 930710"/>
                <a:gd name="connsiteX7" fmla="*/ 542925 w 1976438"/>
                <a:gd name="connsiteY7" fmla="*/ 297297 h 930710"/>
                <a:gd name="connsiteX8" fmla="*/ 661988 w 1976438"/>
                <a:gd name="connsiteY8" fmla="*/ 137754 h 930710"/>
                <a:gd name="connsiteX9" fmla="*/ 738188 w 1976438"/>
                <a:gd name="connsiteY9" fmla="*/ 187760 h 930710"/>
                <a:gd name="connsiteX10" fmla="*/ 814388 w 1976438"/>
                <a:gd name="connsiteY10" fmla="*/ 149660 h 930710"/>
                <a:gd name="connsiteX11" fmla="*/ 928688 w 1976438"/>
                <a:gd name="connsiteY11" fmla="*/ 330635 h 930710"/>
                <a:gd name="connsiteX12" fmla="*/ 1004888 w 1976438"/>
                <a:gd name="connsiteY12" fmla="*/ 392547 h 930710"/>
                <a:gd name="connsiteX13" fmla="*/ 1081088 w 1976438"/>
                <a:gd name="connsiteY13" fmla="*/ 597335 h 930710"/>
                <a:gd name="connsiteX14" fmla="*/ 1233488 w 1976438"/>
                <a:gd name="connsiteY14" fmla="*/ 735447 h 930710"/>
                <a:gd name="connsiteX15" fmla="*/ 1290638 w 1976438"/>
                <a:gd name="connsiteY15" fmla="*/ 787835 h 930710"/>
                <a:gd name="connsiteX16" fmla="*/ 1390650 w 1976438"/>
                <a:gd name="connsiteY16" fmla="*/ 821172 h 930710"/>
                <a:gd name="connsiteX17" fmla="*/ 1485900 w 1976438"/>
                <a:gd name="connsiteY17" fmla="*/ 792597 h 930710"/>
                <a:gd name="connsiteX18" fmla="*/ 1633538 w 1976438"/>
                <a:gd name="connsiteY18" fmla="*/ 868797 h 930710"/>
                <a:gd name="connsiteX19" fmla="*/ 1719263 w 1976438"/>
                <a:gd name="connsiteY19" fmla="*/ 864035 h 930710"/>
                <a:gd name="connsiteX20" fmla="*/ 1804988 w 1976438"/>
                <a:gd name="connsiteY20" fmla="*/ 835460 h 930710"/>
                <a:gd name="connsiteX21" fmla="*/ 1976438 w 1976438"/>
                <a:gd name="connsiteY21" fmla="*/ 887847 h 930710"/>
                <a:gd name="connsiteX22" fmla="*/ 1976438 w 1976438"/>
                <a:gd name="connsiteY22" fmla="*/ 930710 h 930710"/>
                <a:gd name="connsiteX23" fmla="*/ 4763 w 1976438"/>
                <a:gd name="connsiteY23" fmla="*/ 911660 h 930710"/>
                <a:gd name="connsiteX0" fmla="*/ 4763 w 1976438"/>
                <a:gd name="connsiteY0" fmla="*/ 911660 h 930710"/>
                <a:gd name="connsiteX1" fmla="*/ 0 w 1976438"/>
                <a:gd name="connsiteY1" fmla="*/ 280628 h 930710"/>
                <a:gd name="connsiteX2" fmla="*/ 76200 w 1976438"/>
                <a:gd name="connsiteY2" fmla="*/ 211572 h 930710"/>
                <a:gd name="connsiteX3" fmla="*/ 176213 w 1976438"/>
                <a:gd name="connsiteY3" fmla="*/ 42503 h 930710"/>
                <a:gd name="connsiteX4" fmla="*/ 242888 w 1976438"/>
                <a:gd name="connsiteY4" fmla="*/ 68697 h 930710"/>
                <a:gd name="connsiteX5" fmla="*/ 357188 w 1976438"/>
                <a:gd name="connsiteY5" fmla="*/ 32978 h 930710"/>
                <a:gd name="connsiteX6" fmla="*/ 447675 w 1976438"/>
                <a:gd name="connsiteY6" fmla="*/ 259197 h 930710"/>
                <a:gd name="connsiteX7" fmla="*/ 542925 w 1976438"/>
                <a:gd name="connsiteY7" fmla="*/ 297297 h 930710"/>
                <a:gd name="connsiteX8" fmla="*/ 661988 w 1976438"/>
                <a:gd name="connsiteY8" fmla="*/ 137754 h 930710"/>
                <a:gd name="connsiteX9" fmla="*/ 738188 w 1976438"/>
                <a:gd name="connsiteY9" fmla="*/ 187760 h 930710"/>
                <a:gd name="connsiteX10" fmla="*/ 814388 w 1976438"/>
                <a:gd name="connsiteY10" fmla="*/ 149660 h 930710"/>
                <a:gd name="connsiteX11" fmla="*/ 928688 w 1976438"/>
                <a:gd name="connsiteY11" fmla="*/ 330635 h 930710"/>
                <a:gd name="connsiteX12" fmla="*/ 1004888 w 1976438"/>
                <a:gd name="connsiteY12" fmla="*/ 392547 h 930710"/>
                <a:gd name="connsiteX13" fmla="*/ 1081088 w 1976438"/>
                <a:gd name="connsiteY13" fmla="*/ 597335 h 930710"/>
                <a:gd name="connsiteX14" fmla="*/ 1233488 w 1976438"/>
                <a:gd name="connsiteY14" fmla="*/ 735447 h 930710"/>
                <a:gd name="connsiteX15" fmla="*/ 1290638 w 1976438"/>
                <a:gd name="connsiteY15" fmla="*/ 787835 h 930710"/>
                <a:gd name="connsiteX16" fmla="*/ 1390650 w 1976438"/>
                <a:gd name="connsiteY16" fmla="*/ 821172 h 930710"/>
                <a:gd name="connsiteX17" fmla="*/ 1485900 w 1976438"/>
                <a:gd name="connsiteY17" fmla="*/ 792597 h 930710"/>
                <a:gd name="connsiteX18" fmla="*/ 1633538 w 1976438"/>
                <a:gd name="connsiteY18" fmla="*/ 868797 h 930710"/>
                <a:gd name="connsiteX19" fmla="*/ 1719263 w 1976438"/>
                <a:gd name="connsiteY19" fmla="*/ 864035 h 930710"/>
                <a:gd name="connsiteX20" fmla="*/ 1804988 w 1976438"/>
                <a:gd name="connsiteY20" fmla="*/ 835460 h 930710"/>
                <a:gd name="connsiteX21" fmla="*/ 1976438 w 1976438"/>
                <a:gd name="connsiteY21" fmla="*/ 887847 h 930710"/>
                <a:gd name="connsiteX22" fmla="*/ 1976438 w 1976438"/>
                <a:gd name="connsiteY22" fmla="*/ 930710 h 930710"/>
                <a:gd name="connsiteX23" fmla="*/ 4763 w 1976438"/>
                <a:gd name="connsiteY23" fmla="*/ 911660 h 930710"/>
                <a:gd name="connsiteX0" fmla="*/ 4763 w 1976438"/>
                <a:gd name="connsiteY0" fmla="*/ 911660 h 930710"/>
                <a:gd name="connsiteX1" fmla="*/ 0 w 1976438"/>
                <a:gd name="connsiteY1" fmla="*/ 280628 h 930710"/>
                <a:gd name="connsiteX2" fmla="*/ 76200 w 1976438"/>
                <a:gd name="connsiteY2" fmla="*/ 211572 h 930710"/>
                <a:gd name="connsiteX3" fmla="*/ 176213 w 1976438"/>
                <a:gd name="connsiteY3" fmla="*/ 42503 h 930710"/>
                <a:gd name="connsiteX4" fmla="*/ 242888 w 1976438"/>
                <a:gd name="connsiteY4" fmla="*/ 68697 h 930710"/>
                <a:gd name="connsiteX5" fmla="*/ 357188 w 1976438"/>
                <a:gd name="connsiteY5" fmla="*/ 32978 h 930710"/>
                <a:gd name="connsiteX6" fmla="*/ 447675 w 1976438"/>
                <a:gd name="connsiteY6" fmla="*/ 259197 h 930710"/>
                <a:gd name="connsiteX7" fmla="*/ 542925 w 1976438"/>
                <a:gd name="connsiteY7" fmla="*/ 297297 h 930710"/>
                <a:gd name="connsiteX8" fmla="*/ 661988 w 1976438"/>
                <a:gd name="connsiteY8" fmla="*/ 137754 h 930710"/>
                <a:gd name="connsiteX9" fmla="*/ 738188 w 1976438"/>
                <a:gd name="connsiteY9" fmla="*/ 187760 h 930710"/>
                <a:gd name="connsiteX10" fmla="*/ 814388 w 1976438"/>
                <a:gd name="connsiteY10" fmla="*/ 149660 h 930710"/>
                <a:gd name="connsiteX11" fmla="*/ 928688 w 1976438"/>
                <a:gd name="connsiteY11" fmla="*/ 330635 h 930710"/>
                <a:gd name="connsiteX12" fmla="*/ 1004888 w 1976438"/>
                <a:gd name="connsiteY12" fmla="*/ 392547 h 930710"/>
                <a:gd name="connsiteX13" fmla="*/ 1081088 w 1976438"/>
                <a:gd name="connsiteY13" fmla="*/ 597335 h 930710"/>
                <a:gd name="connsiteX14" fmla="*/ 1233488 w 1976438"/>
                <a:gd name="connsiteY14" fmla="*/ 735447 h 930710"/>
                <a:gd name="connsiteX15" fmla="*/ 1290638 w 1976438"/>
                <a:gd name="connsiteY15" fmla="*/ 787835 h 930710"/>
                <a:gd name="connsiteX16" fmla="*/ 1390650 w 1976438"/>
                <a:gd name="connsiteY16" fmla="*/ 821172 h 930710"/>
                <a:gd name="connsiteX17" fmla="*/ 1485900 w 1976438"/>
                <a:gd name="connsiteY17" fmla="*/ 792597 h 930710"/>
                <a:gd name="connsiteX18" fmla="*/ 1633538 w 1976438"/>
                <a:gd name="connsiteY18" fmla="*/ 868797 h 930710"/>
                <a:gd name="connsiteX19" fmla="*/ 1719263 w 1976438"/>
                <a:gd name="connsiteY19" fmla="*/ 864035 h 930710"/>
                <a:gd name="connsiteX20" fmla="*/ 1804988 w 1976438"/>
                <a:gd name="connsiteY20" fmla="*/ 835460 h 930710"/>
                <a:gd name="connsiteX21" fmla="*/ 1976438 w 1976438"/>
                <a:gd name="connsiteY21" fmla="*/ 887847 h 930710"/>
                <a:gd name="connsiteX22" fmla="*/ 1976438 w 1976438"/>
                <a:gd name="connsiteY22" fmla="*/ 930710 h 930710"/>
                <a:gd name="connsiteX23" fmla="*/ 4763 w 1976438"/>
                <a:gd name="connsiteY23" fmla="*/ 911660 h 930710"/>
                <a:gd name="connsiteX0" fmla="*/ 4763 w 1976438"/>
                <a:gd name="connsiteY0" fmla="*/ 911660 h 930710"/>
                <a:gd name="connsiteX1" fmla="*/ 0 w 1976438"/>
                <a:gd name="connsiteY1" fmla="*/ 280628 h 930710"/>
                <a:gd name="connsiteX2" fmla="*/ 76200 w 1976438"/>
                <a:gd name="connsiteY2" fmla="*/ 211572 h 930710"/>
                <a:gd name="connsiteX3" fmla="*/ 176213 w 1976438"/>
                <a:gd name="connsiteY3" fmla="*/ 42503 h 930710"/>
                <a:gd name="connsiteX4" fmla="*/ 242888 w 1976438"/>
                <a:gd name="connsiteY4" fmla="*/ 68697 h 930710"/>
                <a:gd name="connsiteX5" fmla="*/ 357188 w 1976438"/>
                <a:gd name="connsiteY5" fmla="*/ 32978 h 930710"/>
                <a:gd name="connsiteX6" fmla="*/ 447675 w 1976438"/>
                <a:gd name="connsiteY6" fmla="*/ 259197 h 930710"/>
                <a:gd name="connsiteX7" fmla="*/ 542925 w 1976438"/>
                <a:gd name="connsiteY7" fmla="*/ 297297 h 930710"/>
                <a:gd name="connsiteX8" fmla="*/ 661988 w 1976438"/>
                <a:gd name="connsiteY8" fmla="*/ 137754 h 930710"/>
                <a:gd name="connsiteX9" fmla="*/ 738188 w 1976438"/>
                <a:gd name="connsiteY9" fmla="*/ 187760 h 930710"/>
                <a:gd name="connsiteX10" fmla="*/ 814388 w 1976438"/>
                <a:gd name="connsiteY10" fmla="*/ 149660 h 930710"/>
                <a:gd name="connsiteX11" fmla="*/ 928688 w 1976438"/>
                <a:gd name="connsiteY11" fmla="*/ 330635 h 930710"/>
                <a:gd name="connsiteX12" fmla="*/ 1004888 w 1976438"/>
                <a:gd name="connsiteY12" fmla="*/ 392547 h 930710"/>
                <a:gd name="connsiteX13" fmla="*/ 1081088 w 1976438"/>
                <a:gd name="connsiteY13" fmla="*/ 597335 h 930710"/>
                <a:gd name="connsiteX14" fmla="*/ 1233488 w 1976438"/>
                <a:gd name="connsiteY14" fmla="*/ 735447 h 930710"/>
                <a:gd name="connsiteX15" fmla="*/ 1290638 w 1976438"/>
                <a:gd name="connsiteY15" fmla="*/ 787835 h 930710"/>
                <a:gd name="connsiteX16" fmla="*/ 1390650 w 1976438"/>
                <a:gd name="connsiteY16" fmla="*/ 821172 h 930710"/>
                <a:gd name="connsiteX17" fmla="*/ 1485900 w 1976438"/>
                <a:gd name="connsiteY17" fmla="*/ 792597 h 930710"/>
                <a:gd name="connsiteX18" fmla="*/ 1633538 w 1976438"/>
                <a:gd name="connsiteY18" fmla="*/ 868797 h 930710"/>
                <a:gd name="connsiteX19" fmla="*/ 1719263 w 1976438"/>
                <a:gd name="connsiteY19" fmla="*/ 864035 h 930710"/>
                <a:gd name="connsiteX20" fmla="*/ 1804988 w 1976438"/>
                <a:gd name="connsiteY20" fmla="*/ 835460 h 930710"/>
                <a:gd name="connsiteX21" fmla="*/ 1976438 w 1976438"/>
                <a:gd name="connsiteY21" fmla="*/ 887847 h 930710"/>
                <a:gd name="connsiteX22" fmla="*/ 1976438 w 1976438"/>
                <a:gd name="connsiteY22" fmla="*/ 930710 h 930710"/>
                <a:gd name="connsiteX23" fmla="*/ 4763 w 1976438"/>
                <a:gd name="connsiteY23" fmla="*/ 911660 h 930710"/>
                <a:gd name="connsiteX0" fmla="*/ 4763 w 1976438"/>
                <a:gd name="connsiteY0" fmla="*/ 911660 h 930710"/>
                <a:gd name="connsiteX1" fmla="*/ 0 w 1976438"/>
                <a:gd name="connsiteY1" fmla="*/ 280628 h 930710"/>
                <a:gd name="connsiteX2" fmla="*/ 76200 w 1976438"/>
                <a:gd name="connsiteY2" fmla="*/ 211572 h 930710"/>
                <a:gd name="connsiteX3" fmla="*/ 176213 w 1976438"/>
                <a:gd name="connsiteY3" fmla="*/ 42503 h 930710"/>
                <a:gd name="connsiteX4" fmla="*/ 242888 w 1976438"/>
                <a:gd name="connsiteY4" fmla="*/ 68697 h 930710"/>
                <a:gd name="connsiteX5" fmla="*/ 357188 w 1976438"/>
                <a:gd name="connsiteY5" fmla="*/ 32978 h 930710"/>
                <a:gd name="connsiteX6" fmla="*/ 447675 w 1976438"/>
                <a:gd name="connsiteY6" fmla="*/ 259197 h 930710"/>
                <a:gd name="connsiteX7" fmla="*/ 542925 w 1976438"/>
                <a:gd name="connsiteY7" fmla="*/ 297297 h 930710"/>
                <a:gd name="connsiteX8" fmla="*/ 661988 w 1976438"/>
                <a:gd name="connsiteY8" fmla="*/ 137754 h 930710"/>
                <a:gd name="connsiteX9" fmla="*/ 738188 w 1976438"/>
                <a:gd name="connsiteY9" fmla="*/ 187760 h 930710"/>
                <a:gd name="connsiteX10" fmla="*/ 814388 w 1976438"/>
                <a:gd name="connsiteY10" fmla="*/ 149660 h 930710"/>
                <a:gd name="connsiteX11" fmla="*/ 928688 w 1976438"/>
                <a:gd name="connsiteY11" fmla="*/ 330635 h 930710"/>
                <a:gd name="connsiteX12" fmla="*/ 1004888 w 1976438"/>
                <a:gd name="connsiteY12" fmla="*/ 392547 h 930710"/>
                <a:gd name="connsiteX13" fmla="*/ 1081088 w 1976438"/>
                <a:gd name="connsiteY13" fmla="*/ 597335 h 930710"/>
                <a:gd name="connsiteX14" fmla="*/ 1233488 w 1976438"/>
                <a:gd name="connsiteY14" fmla="*/ 735447 h 930710"/>
                <a:gd name="connsiteX15" fmla="*/ 1290638 w 1976438"/>
                <a:gd name="connsiteY15" fmla="*/ 787835 h 930710"/>
                <a:gd name="connsiteX16" fmla="*/ 1390650 w 1976438"/>
                <a:gd name="connsiteY16" fmla="*/ 821172 h 930710"/>
                <a:gd name="connsiteX17" fmla="*/ 1485900 w 1976438"/>
                <a:gd name="connsiteY17" fmla="*/ 792597 h 930710"/>
                <a:gd name="connsiteX18" fmla="*/ 1633538 w 1976438"/>
                <a:gd name="connsiteY18" fmla="*/ 868797 h 930710"/>
                <a:gd name="connsiteX19" fmla="*/ 1719263 w 1976438"/>
                <a:gd name="connsiteY19" fmla="*/ 864035 h 930710"/>
                <a:gd name="connsiteX20" fmla="*/ 1804988 w 1976438"/>
                <a:gd name="connsiteY20" fmla="*/ 835460 h 930710"/>
                <a:gd name="connsiteX21" fmla="*/ 1976438 w 1976438"/>
                <a:gd name="connsiteY21" fmla="*/ 887847 h 930710"/>
                <a:gd name="connsiteX22" fmla="*/ 1976438 w 1976438"/>
                <a:gd name="connsiteY22" fmla="*/ 930710 h 930710"/>
                <a:gd name="connsiteX23" fmla="*/ 4763 w 1976438"/>
                <a:gd name="connsiteY23" fmla="*/ 911660 h 930710"/>
                <a:gd name="connsiteX0" fmla="*/ 4763 w 1976438"/>
                <a:gd name="connsiteY0" fmla="*/ 911660 h 930710"/>
                <a:gd name="connsiteX1" fmla="*/ 0 w 1976438"/>
                <a:gd name="connsiteY1" fmla="*/ 280628 h 930710"/>
                <a:gd name="connsiteX2" fmla="*/ 76200 w 1976438"/>
                <a:gd name="connsiteY2" fmla="*/ 211572 h 930710"/>
                <a:gd name="connsiteX3" fmla="*/ 176213 w 1976438"/>
                <a:gd name="connsiteY3" fmla="*/ 42503 h 930710"/>
                <a:gd name="connsiteX4" fmla="*/ 242888 w 1976438"/>
                <a:gd name="connsiteY4" fmla="*/ 68697 h 930710"/>
                <a:gd name="connsiteX5" fmla="*/ 357188 w 1976438"/>
                <a:gd name="connsiteY5" fmla="*/ 32978 h 930710"/>
                <a:gd name="connsiteX6" fmla="*/ 447675 w 1976438"/>
                <a:gd name="connsiteY6" fmla="*/ 259197 h 930710"/>
                <a:gd name="connsiteX7" fmla="*/ 542925 w 1976438"/>
                <a:gd name="connsiteY7" fmla="*/ 297297 h 930710"/>
                <a:gd name="connsiteX8" fmla="*/ 661988 w 1976438"/>
                <a:gd name="connsiteY8" fmla="*/ 137754 h 930710"/>
                <a:gd name="connsiteX9" fmla="*/ 738188 w 1976438"/>
                <a:gd name="connsiteY9" fmla="*/ 187760 h 930710"/>
                <a:gd name="connsiteX10" fmla="*/ 814388 w 1976438"/>
                <a:gd name="connsiteY10" fmla="*/ 149660 h 930710"/>
                <a:gd name="connsiteX11" fmla="*/ 928688 w 1976438"/>
                <a:gd name="connsiteY11" fmla="*/ 330635 h 930710"/>
                <a:gd name="connsiteX12" fmla="*/ 1004888 w 1976438"/>
                <a:gd name="connsiteY12" fmla="*/ 392547 h 930710"/>
                <a:gd name="connsiteX13" fmla="*/ 1081088 w 1976438"/>
                <a:gd name="connsiteY13" fmla="*/ 597335 h 930710"/>
                <a:gd name="connsiteX14" fmla="*/ 1233488 w 1976438"/>
                <a:gd name="connsiteY14" fmla="*/ 735447 h 930710"/>
                <a:gd name="connsiteX15" fmla="*/ 1290638 w 1976438"/>
                <a:gd name="connsiteY15" fmla="*/ 787835 h 930710"/>
                <a:gd name="connsiteX16" fmla="*/ 1390650 w 1976438"/>
                <a:gd name="connsiteY16" fmla="*/ 821172 h 930710"/>
                <a:gd name="connsiteX17" fmla="*/ 1485900 w 1976438"/>
                <a:gd name="connsiteY17" fmla="*/ 792597 h 930710"/>
                <a:gd name="connsiteX18" fmla="*/ 1633538 w 1976438"/>
                <a:gd name="connsiteY18" fmla="*/ 868797 h 930710"/>
                <a:gd name="connsiteX19" fmla="*/ 1719263 w 1976438"/>
                <a:gd name="connsiteY19" fmla="*/ 864035 h 930710"/>
                <a:gd name="connsiteX20" fmla="*/ 1804988 w 1976438"/>
                <a:gd name="connsiteY20" fmla="*/ 835460 h 930710"/>
                <a:gd name="connsiteX21" fmla="*/ 1976438 w 1976438"/>
                <a:gd name="connsiteY21" fmla="*/ 887847 h 930710"/>
                <a:gd name="connsiteX22" fmla="*/ 1976438 w 1976438"/>
                <a:gd name="connsiteY22" fmla="*/ 930710 h 930710"/>
                <a:gd name="connsiteX23" fmla="*/ 4763 w 1976438"/>
                <a:gd name="connsiteY23" fmla="*/ 911660 h 930710"/>
                <a:gd name="connsiteX0" fmla="*/ 4763 w 1976438"/>
                <a:gd name="connsiteY0" fmla="*/ 911660 h 930710"/>
                <a:gd name="connsiteX1" fmla="*/ 0 w 1976438"/>
                <a:gd name="connsiteY1" fmla="*/ 280628 h 930710"/>
                <a:gd name="connsiteX2" fmla="*/ 76200 w 1976438"/>
                <a:gd name="connsiteY2" fmla="*/ 211572 h 930710"/>
                <a:gd name="connsiteX3" fmla="*/ 176213 w 1976438"/>
                <a:gd name="connsiteY3" fmla="*/ 42503 h 930710"/>
                <a:gd name="connsiteX4" fmla="*/ 242888 w 1976438"/>
                <a:gd name="connsiteY4" fmla="*/ 68697 h 930710"/>
                <a:gd name="connsiteX5" fmla="*/ 357188 w 1976438"/>
                <a:gd name="connsiteY5" fmla="*/ 32978 h 930710"/>
                <a:gd name="connsiteX6" fmla="*/ 447675 w 1976438"/>
                <a:gd name="connsiteY6" fmla="*/ 259197 h 930710"/>
                <a:gd name="connsiteX7" fmla="*/ 542925 w 1976438"/>
                <a:gd name="connsiteY7" fmla="*/ 297297 h 930710"/>
                <a:gd name="connsiteX8" fmla="*/ 661988 w 1976438"/>
                <a:gd name="connsiteY8" fmla="*/ 137754 h 930710"/>
                <a:gd name="connsiteX9" fmla="*/ 738188 w 1976438"/>
                <a:gd name="connsiteY9" fmla="*/ 187760 h 930710"/>
                <a:gd name="connsiteX10" fmla="*/ 814388 w 1976438"/>
                <a:gd name="connsiteY10" fmla="*/ 149660 h 930710"/>
                <a:gd name="connsiteX11" fmla="*/ 928688 w 1976438"/>
                <a:gd name="connsiteY11" fmla="*/ 330635 h 930710"/>
                <a:gd name="connsiteX12" fmla="*/ 1004888 w 1976438"/>
                <a:gd name="connsiteY12" fmla="*/ 392547 h 930710"/>
                <a:gd name="connsiteX13" fmla="*/ 1081088 w 1976438"/>
                <a:gd name="connsiteY13" fmla="*/ 597335 h 930710"/>
                <a:gd name="connsiteX14" fmla="*/ 1233488 w 1976438"/>
                <a:gd name="connsiteY14" fmla="*/ 735447 h 930710"/>
                <a:gd name="connsiteX15" fmla="*/ 1290638 w 1976438"/>
                <a:gd name="connsiteY15" fmla="*/ 787835 h 930710"/>
                <a:gd name="connsiteX16" fmla="*/ 1390650 w 1976438"/>
                <a:gd name="connsiteY16" fmla="*/ 821172 h 930710"/>
                <a:gd name="connsiteX17" fmla="*/ 1485900 w 1976438"/>
                <a:gd name="connsiteY17" fmla="*/ 792597 h 930710"/>
                <a:gd name="connsiteX18" fmla="*/ 1633538 w 1976438"/>
                <a:gd name="connsiteY18" fmla="*/ 868797 h 930710"/>
                <a:gd name="connsiteX19" fmla="*/ 1719263 w 1976438"/>
                <a:gd name="connsiteY19" fmla="*/ 864035 h 930710"/>
                <a:gd name="connsiteX20" fmla="*/ 1804988 w 1976438"/>
                <a:gd name="connsiteY20" fmla="*/ 835460 h 930710"/>
                <a:gd name="connsiteX21" fmla="*/ 1976438 w 1976438"/>
                <a:gd name="connsiteY21" fmla="*/ 887847 h 930710"/>
                <a:gd name="connsiteX22" fmla="*/ 1976438 w 1976438"/>
                <a:gd name="connsiteY22" fmla="*/ 930710 h 930710"/>
                <a:gd name="connsiteX23" fmla="*/ 4763 w 1976438"/>
                <a:gd name="connsiteY23" fmla="*/ 911660 h 930710"/>
                <a:gd name="connsiteX0" fmla="*/ 4763 w 1976438"/>
                <a:gd name="connsiteY0" fmla="*/ 911660 h 930710"/>
                <a:gd name="connsiteX1" fmla="*/ 0 w 1976438"/>
                <a:gd name="connsiteY1" fmla="*/ 280628 h 930710"/>
                <a:gd name="connsiteX2" fmla="*/ 76200 w 1976438"/>
                <a:gd name="connsiteY2" fmla="*/ 211572 h 930710"/>
                <a:gd name="connsiteX3" fmla="*/ 176213 w 1976438"/>
                <a:gd name="connsiteY3" fmla="*/ 42503 h 930710"/>
                <a:gd name="connsiteX4" fmla="*/ 242888 w 1976438"/>
                <a:gd name="connsiteY4" fmla="*/ 68697 h 930710"/>
                <a:gd name="connsiteX5" fmla="*/ 357188 w 1976438"/>
                <a:gd name="connsiteY5" fmla="*/ 32978 h 930710"/>
                <a:gd name="connsiteX6" fmla="*/ 447675 w 1976438"/>
                <a:gd name="connsiteY6" fmla="*/ 259197 h 930710"/>
                <a:gd name="connsiteX7" fmla="*/ 542925 w 1976438"/>
                <a:gd name="connsiteY7" fmla="*/ 297297 h 930710"/>
                <a:gd name="connsiteX8" fmla="*/ 661988 w 1976438"/>
                <a:gd name="connsiteY8" fmla="*/ 137754 h 930710"/>
                <a:gd name="connsiteX9" fmla="*/ 738188 w 1976438"/>
                <a:gd name="connsiteY9" fmla="*/ 187760 h 930710"/>
                <a:gd name="connsiteX10" fmla="*/ 814388 w 1976438"/>
                <a:gd name="connsiteY10" fmla="*/ 149660 h 930710"/>
                <a:gd name="connsiteX11" fmla="*/ 928688 w 1976438"/>
                <a:gd name="connsiteY11" fmla="*/ 330635 h 930710"/>
                <a:gd name="connsiteX12" fmla="*/ 1004888 w 1976438"/>
                <a:gd name="connsiteY12" fmla="*/ 392547 h 930710"/>
                <a:gd name="connsiteX13" fmla="*/ 1081088 w 1976438"/>
                <a:gd name="connsiteY13" fmla="*/ 597335 h 930710"/>
                <a:gd name="connsiteX14" fmla="*/ 1233488 w 1976438"/>
                <a:gd name="connsiteY14" fmla="*/ 735447 h 930710"/>
                <a:gd name="connsiteX15" fmla="*/ 1290638 w 1976438"/>
                <a:gd name="connsiteY15" fmla="*/ 787835 h 930710"/>
                <a:gd name="connsiteX16" fmla="*/ 1390650 w 1976438"/>
                <a:gd name="connsiteY16" fmla="*/ 821172 h 930710"/>
                <a:gd name="connsiteX17" fmla="*/ 1485900 w 1976438"/>
                <a:gd name="connsiteY17" fmla="*/ 792597 h 930710"/>
                <a:gd name="connsiteX18" fmla="*/ 1633538 w 1976438"/>
                <a:gd name="connsiteY18" fmla="*/ 868797 h 930710"/>
                <a:gd name="connsiteX19" fmla="*/ 1719263 w 1976438"/>
                <a:gd name="connsiteY19" fmla="*/ 864035 h 930710"/>
                <a:gd name="connsiteX20" fmla="*/ 1804988 w 1976438"/>
                <a:gd name="connsiteY20" fmla="*/ 835460 h 930710"/>
                <a:gd name="connsiteX21" fmla="*/ 1976438 w 1976438"/>
                <a:gd name="connsiteY21" fmla="*/ 887847 h 930710"/>
                <a:gd name="connsiteX22" fmla="*/ 1976438 w 1976438"/>
                <a:gd name="connsiteY22" fmla="*/ 930710 h 930710"/>
                <a:gd name="connsiteX23" fmla="*/ 4763 w 1976438"/>
                <a:gd name="connsiteY23" fmla="*/ 911660 h 930710"/>
                <a:gd name="connsiteX0" fmla="*/ 4763 w 1976438"/>
                <a:gd name="connsiteY0" fmla="*/ 911660 h 930710"/>
                <a:gd name="connsiteX1" fmla="*/ 0 w 1976438"/>
                <a:gd name="connsiteY1" fmla="*/ 280628 h 930710"/>
                <a:gd name="connsiteX2" fmla="*/ 76200 w 1976438"/>
                <a:gd name="connsiteY2" fmla="*/ 211572 h 930710"/>
                <a:gd name="connsiteX3" fmla="*/ 176213 w 1976438"/>
                <a:gd name="connsiteY3" fmla="*/ 42503 h 930710"/>
                <a:gd name="connsiteX4" fmla="*/ 242888 w 1976438"/>
                <a:gd name="connsiteY4" fmla="*/ 68697 h 930710"/>
                <a:gd name="connsiteX5" fmla="*/ 357188 w 1976438"/>
                <a:gd name="connsiteY5" fmla="*/ 32978 h 930710"/>
                <a:gd name="connsiteX6" fmla="*/ 447675 w 1976438"/>
                <a:gd name="connsiteY6" fmla="*/ 259197 h 930710"/>
                <a:gd name="connsiteX7" fmla="*/ 542925 w 1976438"/>
                <a:gd name="connsiteY7" fmla="*/ 297297 h 930710"/>
                <a:gd name="connsiteX8" fmla="*/ 661988 w 1976438"/>
                <a:gd name="connsiteY8" fmla="*/ 137754 h 930710"/>
                <a:gd name="connsiteX9" fmla="*/ 738188 w 1976438"/>
                <a:gd name="connsiteY9" fmla="*/ 187760 h 930710"/>
                <a:gd name="connsiteX10" fmla="*/ 814388 w 1976438"/>
                <a:gd name="connsiteY10" fmla="*/ 149660 h 930710"/>
                <a:gd name="connsiteX11" fmla="*/ 928688 w 1976438"/>
                <a:gd name="connsiteY11" fmla="*/ 330635 h 930710"/>
                <a:gd name="connsiteX12" fmla="*/ 1004888 w 1976438"/>
                <a:gd name="connsiteY12" fmla="*/ 392547 h 930710"/>
                <a:gd name="connsiteX13" fmla="*/ 1081088 w 1976438"/>
                <a:gd name="connsiteY13" fmla="*/ 597335 h 930710"/>
                <a:gd name="connsiteX14" fmla="*/ 1233488 w 1976438"/>
                <a:gd name="connsiteY14" fmla="*/ 735447 h 930710"/>
                <a:gd name="connsiteX15" fmla="*/ 1290638 w 1976438"/>
                <a:gd name="connsiteY15" fmla="*/ 787835 h 930710"/>
                <a:gd name="connsiteX16" fmla="*/ 1390650 w 1976438"/>
                <a:gd name="connsiteY16" fmla="*/ 821172 h 930710"/>
                <a:gd name="connsiteX17" fmla="*/ 1485900 w 1976438"/>
                <a:gd name="connsiteY17" fmla="*/ 792597 h 930710"/>
                <a:gd name="connsiteX18" fmla="*/ 1633538 w 1976438"/>
                <a:gd name="connsiteY18" fmla="*/ 868797 h 930710"/>
                <a:gd name="connsiteX19" fmla="*/ 1719263 w 1976438"/>
                <a:gd name="connsiteY19" fmla="*/ 864035 h 930710"/>
                <a:gd name="connsiteX20" fmla="*/ 1804988 w 1976438"/>
                <a:gd name="connsiteY20" fmla="*/ 835460 h 930710"/>
                <a:gd name="connsiteX21" fmla="*/ 1976438 w 1976438"/>
                <a:gd name="connsiteY21" fmla="*/ 887847 h 930710"/>
                <a:gd name="connsiteX22" fmla="*/ 1976438 w 1976438"/>
                <a:gd name="connsiteY22" fmla="*/ 930710 h 930710"/>
                <a:gd name="connsiteX23" fmla="*/ 4763 w 1976438"/>
                <a:gd name="connsiteY23" fmla="*/ 911660 h 930710"/>
                <a:gd name="connsiteX0" fmla="*/ 4763 w 1976438"/>
                <a:gd name="connsiteY0" fmla="*/ 911660 h 930710"/>
                <a:gd name="connsiteX1" fmla="*/ 0 w 1976438"/>
                <a:gd name="connsiteY1" fmla="*/ 280628 h 930710"/>
                <a:gd name="connsiteX2" fmla="*/ 76200 w 1976438"/>
                <a:gd name="connsiteY2" fmla="*/ 211572 h 930710"/>
                <a:gd name="connsiteX3" fmla="*/ 176213 w 1976438"/>
                <a:gd name="connsiteY3" fmla="*/ 42503 h 930710"/>
                <a:gd name="connsiteX4" fmla="*/ 242888 w 1976438"/>
                <a:gd name="connsiteY4" fmla="*/ 68697 h 930710"/>
                <a:gd name="connsiteX5" fmla="*/ 357188 w 1976438"/>
                <a:gd name="connsiteY5" fmla="*/ 32978 h 930710"/>
                <a:gd name="connsiteX6" fmla="*/ 447675 w 1976438"/>
                <a:gd name="connsiteY6" fmla="*/ 259197 h 930710"/>
                <a:gd name="connsiteX7" fmla="*/ 542925 w 1976438"/>
                <a:gd name="connsiteY7" fmla="*/ 297297 h 930710"/>
                <a:gd name="connsiteX8" fmla="*/ 661988 w 1976438"/>
                <a:gd name="connsiteY8" fmla="*/ 137754 h 930710"/>
                <a:gd name="connsiteX9" fmla="*/ 738188 w 1976438"/>
                <a:gd name="connsiteY9" fmla="*/ 187760 h 930710"/>
                <a:gd name="connsiteX10" fmla="*/ 816770 w 1976438"/>
                <a:gd name="connsiteY10" fmla="*/ 161566 h 930710"/>
                <a:gd name="connsiteX11" fmla="*/ 928688 w 1976438"/>
                <a:gd name="connsiteY11" fmla="*/ 330635 h 930710"/>
                <a:gd name="connsiteX12" fmla="*/ 1004888 w 1976438"/>
                <a:gd name="connsiteY12" fmla="*/ 392547 h 930710"/>
                <a:gd name="connsiteX13" fmla="*/ 1081088 w 1976438"/>
                <a:gd name="connsiteY13" fmla="*/ 597335 h 930710"/>
                <a:gd name="connsiteX14" fmla="*/ 1233488 w 1976438"/>
                <a:gd name="connsiteY14" fmla="*/ 735447 h 930710"/>
                <a:gd name="connsiteX15" fmla="*/ 1290638 w 1976438"/>
                <a:gd name="connsiteY15" fmla="*/ 787835 h 930710"/>
                <a:gd name="connsiteX16" fmla="*/ 1390650 w 1976438"/>
                <a:gd name="connsiteY16" fmla="*/ 821172 h 930710"/>
                <a:gd name="connsiteX17" fmla="*/ 1485900 w 1976438"/>
                <a:gd name="connsiteY17" fmla="*/ 792597 h 930710"/>
                <a:gd name="connsiteX18" fmla="*/ 1633538 w 1976438"/>
                <a:gd name="connsiteY18" fmla="*/ 868797 h 930710"/>
                <a:gd name="connsiteX19" fmla="*/ 1719263 w 1976438"/>
                <a:gd name="connsiteY19" fmla="*/ 864035 h 930710"/>
                <a:gd name="connsiteX20" fmla="*/ 1804988 w 1976438"/>
                <a:gd name="connsiteY20" fmla="*/ 835460 h 930710"/>
                <a:gd name="connsiteX21" fmla="*/ 1976438 w 1976438"/>
                <a:gd name="connsiteY21" fmla="*/ 887847 h 930710"/>
                <a:gd name="connsiteX22" fmla="*/ 1976438 w 1976438"/>
                <a:gd name="connsiteY22" fmla="*/ 930710 h 930710"/>
                <a:gd name="connsiteX23" fmla="*/ 4763 w 1976438"/>
                <a:gd name="connsiteY23" fmla="*/ 911660 h 930710"/>
                <a:gd name="connsiteX0" fmla="*/ 4763 w 1976438"/>
                <a:gd name="connsiteY0" fmla="*/ 911660 h 930710"/>
                <a:gd name="connsiteX1" fmla="*/ 0 w 1976438"/>
                <a:gd name="connsiteY1" fmla="*/ 280628 h 930710"/>
                <a:gd name="connsiteX2" fmla="*/ 76200 w 1976438"/>
                <a:gd name="connsiteY2" fmla="*/ 211572 h 930710"/>
                <a:gd name="connsiteX3" fmla="*/ 176213 w 1976438"/>
                <a:gd name="connsiteY3" fmla="*/ 42503 h 930710"/>
                <a:gd name="connsiteX4" fmla="*/ 242888 w 1976438"/>
                <a:gd name="connsiteY4" fmla="*/ 68697 h 930710"/>
                <a:gd name="connsiteX5" fmla="*/ 357188 w 1976438"/>
                <a:gd name="connsiteY5" fmla="*/ 32978 h 930710"/>
                <a:gd name="connsiteX6" fmla="*/ 447675 w 1976438"/>
                <a:gd name="connsiteY6" fmla="*/ 259197 h 930710"/>
                <a:gd name="connsiteX7" fmla="*/ 542925 w 1976438"/>
                <a:gd name="connsiteY7" fmla="*/ 297297 h 930710"/>
                <a:gd name="connsiteX8" fmla="*/ 661988 w 1976438"/>
                <a:gd name="connsiteY8" fmla="*/ 137754 h 930710"/>
                <a:gd name="connsiteX9" fmla="*/ 738188 w 1976438"/>
                <a:gd name="connsiteY9" fmla="*/ 187760 h 930710"/>
                <a:gd name="connsiteX10" fmla="*/ 816770 w 1976438"/>
                <a:gd name="connsiteY10" fmla="*/ 161566 h 930710"/>
                <a:gd name="connsiteX11" fmla="*/ 928688 w 1976438"/>
                <a:gd name="connsiteY11" fmla="*/ 330635 h 930710"/>
                <a:gd name="connsiteX12" fmla="*/ 1004888 w 1976438"/>
                <a:gd name="connsiteY12" fmla="*/ 392547 h 930710"/>
                <a:gd name="connsiteX13" fmla="*/ 1081088 w 1976438"/>
                <a:gd name="connsiteY13" fmla="*/ 597335 h 930710"/>
                <a:gd name="connsiteX14" fmla="*/ 1233488 w 1976438"/>
                <a:gd name="connsiteY14" fmla="*/ 735447 h 930710"/>
                <a:gd name="connsiteX15" fmla="*/ 1290638 w 1976438"/>
                <a:gd name="connsiteY15" fmla="*/ 787835 h 930710"/>
                <a:gd name="connsiteX16" fmla="*/ 1390650 w 1976438"/>
                <a:gd name="connsiteY16" fmla="*/ 821172 h 930710"/>
                <a:gd name="connsiteX17" fmla="*/ 1485900 w 1976438"/>
                <a:gd name="connsiteY17" fmla="*/ 792597 h 930710"/>
                <a:gd name="connsiteX18" fmla="*/ 1633538 w 1976438"/>
                <a:gd name="connsiteY18" fmla="*/ 868797 h 930710"/>
                <a:gd name="connsiteX19" fmla="*/ 1719263 w 1976438"/>
                <a:gd name="connsiteY19" fmla="*/ 864035 h 930710"/>
                <a:gd name="connsiteX20" fmla="*/ 1804988 w 1976438"/>
                <a:gd name="connsiteY20" fmla="*/ 835460 h 930710"/>
                <a:gd name="connsiteX21" fmla="*/ 1976438 w 1976438"/>
                <a:gd name="connsiteY21" fmla="*/ 887847 h 930710"/>
                <a:gd name="connsiteX22" fmla="*/ 1976438 w 1976438"/>
                <a:gd name="connsiteY22" fmla="*/ 930710 h 930710"/>
                <a:gd name="connsiteX23" fmla="*/ 4763 w 1976438"/>
                <a:gd name="connsiteY23" fmla="*/ 911660 h 930710"/>
                <a:gd name="connsiteX0" fmla="*/ 4763 w 1976438"/>
                <a:gd name="connsiteY0" fmla="*/ 911660 h 930710"/>
                <a:gd name="connsiteX1" fmla="*/ 0 w 1976438"/>
                <a:gd name="connsiteY1" fmla="*/ 280628 h 930710"/>
                <a:gd name="connsiteX2" fmla="*/ 76200 w 1976438"/>
                <a:gd name="connsiteY2" fmla="*/ 211572 h 930710"/>
                <a:gd name="connsiteX3" fmla="*/ 176213 w 1976438"/>
                <a:gd name="connsiteY3" fmla="*/ 42503 h 930710"/>
                <a:gd name="connsiteX4" fmla="*/ 242888 w 1976438"/>
                <a:gd name="connsiteY4" fmla="*/ 68697 h 930710"/>
                <a:gd name="connsiteX5" fmla="*/ 357188 w 1976438"/>
                <a:gd name="connsiteY5" fmla="*/ 32978 h 930710"/>
                <a:gd name="connsiteX6" fmla="*/ 447675 w 1976438"/>
                <a:gd name="connsiteY6" fmla="*/ 259197 h 930710"/>
                <a:gd name="connsiteX7" fmla="*/ 542925 w 1976438"/>
                <a:gd name="connsiteY7" fmla="*/ 297297 h 930710"/>
                <a:gd name="connsiteX8" fmla="*/ 661988 w 1976438"/>
                <a:gd name="connsiteY8" fmla="*/ 137754 h 930710"/>
                <a:gd name="connsiteX9" fmla="*/ 738188 w 1976438"/>
                <a:gd name="connsiteY9" fmla="*/ 187760 h 930710"/>
                <a:gd name="connsiteX10" fmla="*/ 816770 w 1976438"/>
                <a:gd name="connsiteY10" fmla="*/ 161566 h 930710"/>
                <a:gd name="connsiteX11" fmla="*/ 928688 w 1976438"/>
                <a:gd name="connsiteY11" fmla="*/ 330635 h 930710"/>
                <a:gd name="connsiteX12" fmla="*/ 1004888 w 1976438"/>
                <a:gd name="connsiteY12" fmla="*/ 392547 h 930710"/>
                <a:gd name="connsiteX13" fmla="*/ 1081088 w 1976438"/>
                <a:gd name="connsiteY13" fmla="*/ 597335 h 930710"/>
                <a:gd name="connsiteX14" fmla="*/ 1233488 w 1976438"/>
                <a:gd name="connsiteY14" fmla="*/ 735447 h 930710"/>
                <a:gd name="connsiteX15" fmla="*/ 1290638 w 1976438"/>
                <a:gd name="connsiteY15" fmla="*/ 787835 h 930710"/>
                <a:gd name="connsiteX16" fmla="*/ 1390650 w 1976438"/>
                <a:gd name="connsiteY16" fmla="*/ 821172 h 930710"/>
                <a:gd name="connsiteX17" fmla="*/ 1485900 w 1976438"/>
                <a:gd name="connsiteY17" fmla="*/ 792597 h 930710"/>
                <a:gd name="connsiteX18" fmla="*/ 1633538 w 1976438"/>
                <a:gd name="connsiteY18" fmla="*/ 868797 h 930710"/>
                <a:gd name="connsiteX19" fmla="*/ 1719263 w 1976438"/>
                <a:gd name="connsiteY19" fmla="*/ 864035 h 930710"/>
                <a:gd name="connsiteX20" fmla="*/ 1804988 w 1976438"/>
                <a:gd name="connsiteY20" fmla="*/ 835460 h 930710"/>
                <a:gd name="connsiteX21" fmla="*/ 1976438 w 1976438"/>
                <a:gd name="connsiteY21" fmla="*/ 887847 h 930710"/>
                <a:gd name="connsiteX22" fmla="*/ 1976438 w 1976438"/>
                <a:gd name="connsiteY22" fmla="*/ 930710 h 930710"/>
                <a:gd name="connsiteX23" fmla="*/ 4763 w 1976438"/>
                <a:gd name="connsiteY23" fmla="*/ 911660 h 930710"/>
                <a:gd name="connsiteX0" fmla="*/ 4763 w 1976438"/>
                <a:gd name="connsiteY0" fmla="*/ 911660 h 930710"/>
                <a:gd name="connsiteX1" fmla="*/ 0 w 1976438"/>
                <a:gd name="connsiteY1" fmla="*/ 280628 h 930710"/>
                <a:gd name="connsiteX2" fmla="*/ 76200 w 1976438"/>
                <a:gd name="connsiteY2" fmla="*/ 211572 h 930710"/>
                <a:gd name="connsiteX3" fmla="*/ 176213 w 1976438"/>
                <a:gd name="connsiteY3" fmla="*/ 42503 h 930710"/>
                <a:gd name="connsiteX4" fmla="*/ 242888 w 1976438"/>
                <a:gd name="connsiteY4" fmla="*/ 68697 h 930710"/>
                <a:gd name="connsiteX5" fmla="*/ 357188 w 1976438"/>
                <a:gd name="connsiteY5" fmla="*/ 32978 h 930710"/>
                <a:gd name="connsiteX6" fmla="*/ 447675 w 1976438"/>
                <a:gd name="connsiteY6" fmla="*/ 259197 h 930710"/>
                <a:gd name="connsiteX7" fmla="*/ 542925 w 1976438"/>
                <a:gd name="connsiteY7" fmla="*/ 297297 h 930710"/>
                <a:gd name="connsiteX8" fmla="*/ 661988 w 1976438"/>
                <a:gd name="connsiteY8" fmla="*/ 137754 h 930710"/>
                <a:gd name="connsiteX9" fmla="*/ 738188 w 1976438"/>
                <a:gd name="connsiteY9" fmla="*/ 187760 h 930710"/>
                <a:gd name="connsiteX10" fmla="*/ 816770 w 1976438"/>
                <a:gd name="connsiteY10" fmla="*/ 161566 h 930710"/>
                <a:gd name="connsiteX11" fmla="*/ 928688 w 1976438"/>
                <a:gd name="connsiteY11" fmla="*/ 330635 h 930710"/>
                <a:gd name="connsiteX12" fmla="*/ 1004888 w 1976438"/>
                <a:gd name="connsiteY12" fmla="*/ 392547 h 930710"/>
                <a:gd name="connsiteX13" fmla="*/ 1081088 w 1976438"/>
                <a:gd name="connsiteY13" fmla="*/ 597335 h 930710"/>
                <a:gd name="connsiteX14" fmla="*/ 1233488 w 1976438"/>
                <a:gd name="connsiteY14" fmla="*/ 735447 h 930710"/>
                <a:gd name="connsiteX15" fmla="*/ 1290638 w 1976438"/>
                <a:gd name="connsiteY15" fmla="*/ 787835 h 930710"/>
                <a:gd name="connsiteX16" fmla="*/ 1390650 w 1976438"/>
                <a:gd name="connsiteY16" fmla="*/ 821172 h 930710"/>
                <a:gd name="connsiteX17" fmla="*/ 1485900 w 1976438"/>
                <a:gd name="connsiteY17" fmla="*/ 792597 h 930710"/>
                <a:gd name="connsiteX18" fmla="*/ 1633538 w 1976438"/>
                <a:gd name="connsiteY18" fmla="*/ 868797 h 930710"/>
                <a:gd name="connsiteX19" fmla="*/ 1719263 w 1976438"/>
                <a:gd name="connsiteY19" fmla="*/ 864035 h 930710"/>
                <a:gd name="connsiteX20" fmla="*/ 1804988 w 1976438"/>
                <a:gd name="connsiteY20" fmla="*/ 835460 h 930710"/>
                <a:gd name="connsiteX21" fmla="*/ 1976438 w 1976438"/>
                <a:gd name="connsiteY21" fmla="*/ 887847 h 930710"/>
                <a:gd name="connsiteX22" fmla="*/ 1976438 w 1976438"/>
                <a:gd name="connsiteY22" fmla="*/ 930710 h 930710"/>
                <a:gd name="connsiteX23" fmla="*/ 4763 w 1976438"/>
                <a:gd name="connsiteY23" fmla="*/ 911660 h 930710"/>
                <a:gd name="connsiteX0" fmla="*/ 4763 w 1976438"/>
                <a:gd name="connsiteY0" fmla="*/ 911660 h 930710"/>
                <a:gd name="connsiteX1" fmla="*/ 0 w 1976438"/>
                <a:gd name="connsiteY1" fmla="*/ 280628 h 930710"/>
                <a:gd name="connsiteX2" fmla="*/ 76200 w 1976438"/>
                <a:gd name="connsiteY2" fmla="*/ 211572 h 930710"/>
                <a:gd name="connsiteX3" fmla="*/ 176213 w 1976438"/>
                <a:gd name="connsiteY3" fmla="*/ 42503 h 930710"/>
                <a:gd name="connsiteX4" fmla="*/ 242888 w 1976438"/>
                <a:gd name="connsiteY4" fmla="*/ 68697 h 930710"/>
                <a:gd name="connsiteX5" fmla="*/ 357188 w 1976438"/>
                <a:gd name="connsiteY5" fmla="*/ 32978 h 930710"/>
                <a:gd name="connsiteX6" fmla="*/ 447675 w 1976438"/>
                <a:gd name="connsiteY6" fmla="*/ 259197 h 930710"/>
                <a:gd name="connsiteX7" fmla="*/ 542925 w 1976438"/>
                <a:gd name="connsiteY7" fmla="*/ 297297 h 930710"/>
                <a:gd name="connsiteX8" fmla="*/ 661988 w 1976438"/>
                <a:gd name="connsiteY8" fmla="*/ 137754 h 930710"/>
                <a:gd name="connsiteX9" fmla="*/ 738188 w 1976438"/>
                <a:gd name="connsiteY9" fmla="*/ 187760 h 930710"/>
                <a:gd name="connsiteX10" fmla="*/ 816770 w 1976438"/>
                <a:gd name="connsiteY10" fmla="*/ 161566 h 930710"/>
                <a:gd name="connsiteX11" fmla="*/ 928688 w 1976438"/>
                <a:gd name="connsiteY11" fmla="*/ 330635 h 930710"/>
                <a:gd name="connsiteX12" fmla="*/ 1004888 w 1976438"/>
                <a:gd name="connsiteY12" fmla="*/ 392547 h 930710"/>
                <a:gd name="connsiteX13" fmla="*/ 1081088 w 1976438"/>
                <a:gd name="connsiteY13" fmla="*/ 597335 h 930710"/>
                <a:gd name="connsiteX14" fmla="*/ 1233488 w 1976438"/>
                <a:gd name="connsiteY14" fmla="*/ 735447 h 930710"/>
                <a:gd name="connsiteX15" fmla="*/ 1290638 w 1976438"/>
                <a:gd name="connsiteY15" fmla="*/ 787835 h 930710"/>
                <a:gd name="connsiteX16" fmla="*/ 1390650 w 1976438"/>
                <a:gd name="connsiteY16" fmla="*/ 821172 h 930710"/>
                <a:gd name="connsiteX17" fmla="*/ 1485900 w 1976438"/>
                <a:gd name="connsiteY17" fmla="*/ 792597 h 930710"/>
                <a:gd name="connsiteX18" fmla="*/ 1633538 w 1976438"/>
                <a:gd name="connsiteY18" fmla="*/ 868797 h 930710"/>
                <a:gd name="connsiteX19" fmla="*/ 1719263 w 1976438"/>
                <a:gd name="connsiteY19" fmla="*/ 864035 h 930710"/>
                <a:gd name="connsiteX20" fmla="*/ 1804988 w 1976438"/>
                <a:gd name="connsiteY20" fmla="*/ 835460 h 930710"/>
                <a:gd name="connsiteX21" fmla="*/ 1976438 w 1976438"/>
                <a:gd name="connsiteY21" fmla="*/ 887847 h 930710"/>
                <a:gd name="connsiteX22" fmla="*/ 1976438 w 1976438"/>
                <a:gd name="connsiteY22" fmla="*/ 930710 h 930710"/>
                <a:gd name="connsiteX23" fmla="*/ 4763 w 1976438"/>
                <a:gd name="connsiteY23" fmla="*/ 911660 h 930710"/>
                <a:gd name="connsiteX0" fmla="*/ 4763 w 1976438"/>
                <a:gd name="connsiteY0" fmla="*/ 911660 h 930710"/>
                <a:gd name="connsiteX1" fmla="*/ 0 w 1976438"/>
                <a:gd name="connsiteY1" fmla="*/ 280628 h 930710"/>
                <a:gd name="connsiteX2" fmla="*/ 76200 w 1976438"/>
                <a:gd name="connsiteY2" fmla="*/ 211572 h 930710"/>
                <a:gd name="connsiteX3" fmla="*/ 176213 w 1976438"/>
                <a:gd name="connsiteY3" fmla="*/ 42503 h 930710"/>
                <a:gd name="connsiteX4" fmla="*/ 242888 w 1976438"/>
                <a:gd name="connsiteY4" fmla="*/ 68697 h 930710"/>
                <a:gd name="connsiteX5" fmla="*/ 357188 w 1976438"/>
                <a:gd name="connsiteY5" fmla="*/ 32978 h 930710"/>
                <a:gd name="connsiteX6" fmla="*/ 447675 w 1976438"/>
                <a:gd name="connsiteY6" fmla="*/ 259197 h 930710"/>
                <a:gd name="connsiteX7" fmla="*/ 542925 w 1976438"/>
                <a:gd name="connsiteY7" fmla="*/ 297297 h 930710"/>
                <a:gd name="connsiteX8" fmla="*/ 661988 w 1976438"/>
                <a:gd name="connsiteY8" fmla="*/ 137754 h 930710"/>
                <a:gd name="connsiteX9" fmla="*/ 738188 w 1976438"/>
                <a:gd name="connsiteY9" fmla="*/ 187760 h 930710"/>
                <a:gd name="connsiteX10" fmla="*/ 816770 w 1976438"/>
                <a:gd name="connsiteY10" fmla="*/ 161566 h 930710"/>
                <a:gd name="connsiteX11" fmla="*/ 928688 w 1976438"/>
                <a:gd name="connsiteY11" fmla="*/ 330635 h 930710"/>
                <a:gd name="connsiteX12" fmla="*/ 1004888 w 1976438"/>
                <a:gd name="connsiteY12" fmla="*/ 392547 h 930710"/>
                <a:gd name="connsiteX13" fmla="*/ 1081088 w 1976438"/>
                <a:gd name="connsiteY13" fmla="*/ 597335 h 930710"/>
                <a:gd name="connsiteX14" fmla="*/ 1233488 w 1976438"/>
                <a:gd name="connsiteY14" fmla="*/ 735447 h 930710"/>
                <a:gd name="connsiteX15" fmla="*/ 1290638 w 1976438"/>
                <a:gd name="connsiteY15" fmla="*/ 787835 h 930710"/>
                <a:gd name="connsiteX16" fmla="*/ 1390650 w 1976438"/>
                <a:gd name="connsiteY16" fmla="*/ 821172 h 930710"/>
                <a:gd name="connsiteX17" fmla="*/ 1485900 w 1976438"/>
                <a:gd name="connsiteY17" fmla="*/ 792597 h 930710"/>
                <a:gd name="connsiteX18" fmla="*/ 1633538 w 1976438"/>
                <a:gd name="connsiteY18" fmla="*/ 868797 h 930710"/>
                <a:gd name="connsiteX19" fmla="*/ 1719263 w 1976438"/>
                <a:gd name="connsiteY19" fmla="*/ 864035 h 930710"/>
                <a:gd name="connsiteX20" fmla="*/ 1804988 w 1976438"/>
                <a:gd name="connsiteY20" fmla="*/ 835460 h 930710"/>
                <a:gd name="connsiteX21" fmla="*/ 1976438 w 1976438"/>
                <a:gd name="connsiteY21" fmla="*/ 887847 h 930710"/>
                <a:gd name="connsiteX22" fmla="*/ 1976438 w 1976438"/>
                <a:gd name="connsiteY22" fmla="*/ 930710 h 930710"/>
                <a:gd name="connsiteX23" fmla="*/ 4763 w 1976438"/>
                <a:gd name="connsiteY23" fmla="*/ 911660 h 930710"/>
                <a:gd name="connsiteX0" fmla="*/ 4763 w 1976438"/>
                <a:gd name="connsiteY0" fmla="*/ 911660 h 930710"/>
                <a:gd name="connsiteX1" fmla="*/ 0 w 1976438"/>
                <a:gd name="connsiteY1" fmla="*/ 280628 h 930710"/>
                <a:gd name="connsiteX2" fmla="*/ 76200 w 1976438"/>
                <a:gd name="connsiteY2" fmla="*/ 211572 h 930710"/>
                <a:gd name="connsiteX3" fmla="*/ 176213 w 1976438"/>
                <a:gd name="connsiteY3" fmla="*/ 42503 h 930710"/>
                <a:gd name="connsiteX4" fmla="*/ 242888 w 1976438"/>
                <a:gd name="connsiteY4" fmla="*/ 68697 h 930710"/>
                <a:gd name="connsiteX5" fmla="*/ 357188 w 1976438"/>
                <a:gd name="connsiteY5" fmla="*/ 32978 h 930710"/>
                <a:gd name="connsiteX6" fmla="*/ 447675 w 1976438"/>
                <a:gd name="connsiteY6" fmla="*/ 259197 h 930710"/>
                <a:gd name="connsiteX7" fmla="*/ 542925 w 1976438"/>
                <a:gd name="connsiteY7" fmla="*/ 297297 h 930710"/>
                <a:gd name="connsiteX8" fmla="*/ 661988 w 1976438"/>
                <a:gd name="connsiteY8" fmla="*/ 137754 h 930710"/>
                <a:gd name="connsiteX9" fmla="*/ 738188 w 1976438"/>
                <a:gd name="connsiteY9" fmla="*/ 187760 h 930710"/>
                <a:gd name="connsiteX10" fmla="*/ 816770 w 1976438"/>
                <a:gd name="connsiteY10" fmla="*/ 161566 h 930710"/>
                <a:gd name="connsiteX11" fmla="*/ 928688 w 1976438"/>
                <a:gd name="connsiteY11" fmla="*/ 330635 h 930710"/>
                <a:gd name="connsiteX12" fmla="*/ 1004888 w 1976438"/>
                <a:gd name="connsiteY12" fmla="*/ 392547 h 930710"/>
                <a:gd name="connsiteX13" fmla="*/ 1081088 w 1976438"/>
                <a:gd name="connsiteY13" fmla="*/ 597335 h 930710"/>
                <a:gd name="connsiteX14" fmla="*/ 1233488 w 1976438"/>
                <a:gd name="connsiteY14" fmla="*/ 735447 h 930710"/>
                <a:gd name="connsiteX15" fmla="*/ 1290638 w 1976438"/>
                <a:gd name="connsiteY15" fmla="*/ 787835 h 930710"/>
                <a:gd name="connsiteX16" fmla="*/ 1390650 w 1976438"/>
                <a:gd name="connsiteY16" fmla="*/ 821172 h 930710"/>
                <a:gd name="connsiteX17" fmla="*/ 1485900 w 1976438"/>
                <a:gd name="connsiteY17" fmla="*/ 792597 h 930710"/>
                <a:gd name="connsiteX18" fmla="*/ 1633538 w 1976438"/>
                <a:gd name="connsiteY18" fmla="*/ 868797 h 930710"/>
                <a:gd name="connsiteX19" fmla="*/ 1719263 w 1976438"/>
                <a:gd name="connsiteY19" fmla="*/ 864035 h 930710"/>
                <a:gd name="connsiteX20" fmla="*/ 1804988 w 1976438"/>
                <a:gd name="connsiteY20" fmla="*/ 835460 h 930710"/>
                <a:gd name="connsiteX21" fmla="*/ 1976438 w 1976438"/>
                <a:gd name="connsiteY21" fmla="*/ 887847 h 930710"/>
                <a:gd name="connsiteX22" fmla="*/ 1976438 w 1976438"/>
                <a:gd name="connsiteY22" fmla="*/ 930710 h 930710"/>
                <a:gd name="connsiteX23" fmla="*/ 4763 w 1976438"/>
                <a:gd name="connsiteY23" fmla="*/ 911660 h 930710"/>
                <a:gd name="connsiteX0" fmla="*/ 4763 w 1976438"/>
                <a:gd name="connsiteY0" fmla="*/ 911660 h 930710"/>
                <a:gd name="connsiteX1" fmla="*/ 0 w 1976438"/>
                <a:gd name="connsiteY1" fmla="*/ 280628 h 930710"/>
                <a:gd name="connsiteX2" fmla="*/ 76200 w 1976438"/>
                <a:gd name="connsiteY2" fmla="*/ 211572 h 930710"/>
                <a:gd name="connsiteX3" fmla="*/ 176213 w 1976438"/>
                <a:gd name="connsiteY3" fmla="*/ 42503 h 930710"/>
                <a:gd name="connsiteX4" fmla="*/ 242888 w 1976438"/>
                <a:gd name="connsiteY4" fmla="*/ 68697 h 930710"/>
                <a:gd name="connsiteX5" fmla="*/ 357188 w 1976438"/>
                <a:gd name="connsiteY5" fmla="*/ 32978 h 930710"/>
                <a:gd name="connsiteX6" fmla="*/ 447675 w 1976438"/>
                <a:gd name="connsiteY6" fmla="*/ 259197 h 930710"/>
                <a:gd name="connsiteX7" fmla="*/ 542925 w 1976438"/>
                <a:gd name="connsiteY7" fmla="*/ 297297 h 930710"/>
                <a:gd name="connsiteX8" fmla="*/ 661988 w 1976438"/>
                <a:gd name="connsiteY8" fmla="*/ 137754 h 930710"/>
                <a:gd name="connsiteX9" fmla="*/ 738188 w 1976438"/>
                <a:gd name="connsiteY9" fmla="*/ 187760 h 930710"/>
                <a:gd name="connsiteX10" fmla="*/ 816770 w 1976438"/>
                <a:gd name="connsiteY10" fmla="*/ 161566 h 930710"/>
                <a:gd name="connsiteX11" fmla="*/ 928688 w 1976438"/>
                <a:gd name="connsiteY11" fmla="*/ 330635 h 930710"/>
                <a:gd name="connsiteX12" fmla="*/ 1004888 w 1976438"/>
                <a:gd name="connsiteY12" fmla="*/ 392547 h 930710"/>
                <a:gd name="connsiteX13" fmla="*/ 1081088 w 1976438"/>
                <a:gd name="connsiteY13" fmla="*/ 597335 h 930710"/>
                <a:gd name="connsiteX14" fmla="*/ 1233488 w 1976438"/>
                <a:gd name="connsiteY14" fmla="*/ 735447 h 930710"/>
                <a:gd name="connsiteX15" fmla="*/ 1290638 w 1976438"/>
                <a:gd name="connsiteY15" fmla="*/ 787835 h 930710"/>
                <a:gd name="connsiteX16" fmla="*/ 1390650 w 1976438"/>
                <a:gd name="connsiteY16" fmla="*/ 821172 h 930710"/>
                <a:gd name="connsiteX17" fmla="*/ 1485900 w 1976438"/>
                <a:gd name="connsiteY17" fmla="*/ 792597 h 930710"/>
                <a:gd name="connsiteX18" fmla="*/ 1633538 w 1976438"/>
                <a:gd name="connsiteY18" fmla="*/ 868797 h 930710"/>
                <a:gd name="connsiteX19" fmla="*/ 1719263 w 1976438"/>
                <a:gd name="connsiteY19" fmla="*/ 864035 h 930710"/>
                <a:gd name="connsiteX20" fmla="*/ 1804988 w 1976438"/>
                <a:gd name="connsiteY20" fmla="*/ 835460 h 930710"/>
                <a:gd name="connsiteX21" fmla="*/ 1976438 w 1976438"/>
                <a:gd name="connsiteY21" fmla="*/ 887847 h 930710"/>
                <a:gd name="connsiteX22" fmla="*/ 1976438 w 1976438"/>
                <a:gd name="connsiteY22" fmla="*/ 930710 h 930710"/>
                <a:gd name="connsiteX23" fmla="*/ 4763 w 1976438"/>
                <a:gd name="connsiteY23" fmla="*/ 911660 h 930710"/>
                <a:gd name="connsiteX0" fmla="*/ 4763 w 1976438"/>
                <a:gd name="connsiteY0" fmla="*/ 911660 h 930710"/>
                <a:gd name="connsiteX1" fmla="*/ 0 w 1976438"/>
                <a:gd name="connsiteY1" fmla="*/ 280628 h 930710"/>
                <a:gd name="connsiteX2" fmla="*/ 76200 w 1976438"/>
                <a:gd name="connsiteY2" fmla="*/ 211572 h 930710"/>
                <a:gd name="connsiteX3" fmla="*/ 176213 w 1976438"/>
                <a:gd name="connsiteY3" fmla="*/ 42503 h 930710"/>
                <a:gd name="connsiteX4" fmla="*/ 242888 w 1976438"/>
                <a:gd name="connsiteY4" fmla="*/ 68697 h 930710"/>
                <a:gd name="connsiteX5" fmla="*/ 357188 w 1976438"/>
                <a:gd name="connsiteY5" fmla="*/ 32978 h 930710"/>
                <a:gd name="connsiteX6" fmla="*/ 447675 w 1976438"/>
                <a:gd name="connsiteY6" fmla="*/ 259197 h 930710"/>
                <a:gd name="connsiteX7" fmla="*/ 542925 w 1976438"/>
                <a:gd name="connsiteY7" fmla="*/ 297297 h 930710"/>
                <a:gd name="connsiteX8" fmla="*/ 661988 w 1976438"/>
                <a:gd name="connsiteY8" fmla="*/ 137754 h 930710"/>
                <a:gd name="connsiteX9" fmla="*/ 738188 w 1976438"/>
                <a:gd name="connsiteY9" fmla="*/ 187760 h 930710"/>
                <a:gd name="connsiteX10" fmla="*/ 816770 w 1976438"/>
                <a:gd name="connsiteY10" fmla="*/ 161566 h 930710"/>
                <a:gd name="connsiteX11" fmla="*/ 928688 w 1976438"/>
                <a:gd name="connsiteY11" fmla="*/ 330635 h 930710"/>
                <a:gd name="connsiteX12" fmla="*/ 1004888 w 1976438"/>
                <a:gd name="connsiteY12" fmla="*/ 392547 h 930710"/>
                <a:gd name="connsiteX13" fmla="*/ 1081088 w 1976438"/>
                <a:gd name="connsiteY13" fmla="*/ 597335 h 930710"/>
                <a:gd name="connsiteX14" fmla="*/ 1233488 w 1976438"/>
                <a:gd name="connsiteY14" fmla="*/ 735447 h 930710"/>
                <a:gd name="connsiteX15" fmla="*/ 1290638 w 1976438"/>
                <a:gd name="connsiteY15" fmla="*/ 787835 h 930710"/>
                <a:gd name="connsiteX16" fmla="*/ 1390650 w 1976438"/>
                <a:gd name="connsiteY16" fmla="*/ 821172 h 930710"/>
                <a:gd name="connsiteX17" fmla="*/ 1485900 w 1976438"/>
                <a:gd name="connsiteY17" fmla="*/ 792597 h 930710"/>
                <a:gd name="connsiteX18" fmla="*/ 1633538 w 1976438"/>
                <a:gd name="connsiteY18" fmla="*/ 868797 h 930710"/>
                <a:gd name="connsiteX19" fmla="*/ 1719263 w 1976438"/>
                <a:gd name="connsiteY19" fmla="*/ 864035 h 930710"/>
                <a:gd name="connsiteX20" fmla="*/ 1804988 w 1976438"/>
                <a:gd name="connsiteY20" fmla="*/ 835460 h 930710"/>
                <a:gd name="connsiteX21" fmla="*/ 1976438 w 1976438"/>
                <a:gd name="connsiteY21" fmla="*/ 887847 h 930710"/>
                <a:gd name="connsiteX22" fmla="*/ 1976438 w 1976438"/>
                <a:gd name="connsiteY22" fmla="*/ 930710 h 930710"/>
                <a:gd name="connsiteX23" fmla="*/ 4763 w 1976438"/>
                <a:gd name="connsiteY23" fmla="*/ 911660 h 930710"/>
                <a:gd name="connsiteX0" fmla="*/ 4763 w 1976438"/>
                <a:gd name="connsiteY0" fmla="*/ 911660 h 930710"/>
                <a:gd name="connsiteX1" fmla="*/ 0 w 1976438"/>
                <a:gd name="connsiteY1" fmla="*/ 280628 h 930710"/>
                <a:gd name="connsiteX2" fmla="*/ 76200 w 1976438"/>
                <a:gd name="connsiteY2" fmla="*/ 211572 h 930710"/>
                <a:gd name="connsiteX3" fmla="*/ 176213 w 1976438"/>
                <a:gd name="connsiteY3" fmla="*/ 42503 h 930710"/>
                <a:gd name="connsiteX4" fmla="*/ 242888 w 1976438"/>
                <a:gd name="connsiteY4" fmla="*/ 68697 h 930710"/>
                <a:gd name="connsiteX5" fmla="*/ 357188 w 1976438"/>
                <a:gd name="connsiteY5" fmla="*/ 32978 h 930710"/>
                <a:gd name="connsiteX6" fmla="*/ 447675 w 1976438"/>
                <a:gd name="connsiteY6" fmla="*/ 259197 h 930710"/>
                <a:gd name="connsiteX7" fmla="*/ 542925 w 1976438"/>
                <a:gd name="connsiteY7" fmla="*/ 297297 h 930710"/>
                <a:gd name="connsiteX8" fmla="*/ 661988 w 1976438"/>
                <a:gd name="connsiteY8" fmla="*/ 137754 h 930710"/>
                <a:gd name="connsiteX9" fmla="*/ 738188 w 1976438"/>
                <a:gd name="connsiteY9" fmla="*/ 187760 h 930710"/>
                <a:gd name="connsiteX10" fmla="*/ 816770 w 1976438"/>
                <a:gd name="connsiteY10" fmla="*/ 161566 h 930710"/>
                <a:gd name="connsiteX11" fmla="*/ 912019 w 1976438"/>
                <a:gd name="connsiteY11" fmla="*/ 318728 h 930710"/>
                <a:gd name="connsiteX12" fmla="*/ 1004888 w 1976438"/>
                <a:gd name="connsiteY12" fmla="*/ 392547 h 930710"/>
                <a:gd name="connsiteX13" fmla="*/ 1081088 w 1976438"/>
                <a:gd name="connsiteY13" fmla="*/ 597335 h 930710"/>
                <a:gd name="connsiteX14" fmla="*/ 1233488 w 1976438"/>
                <a:gd name="connsiteY14" fmla="*/ 735447 h 930710"/>
                <a:gd name="connsiteX15" fmla="*/ 1290638 w 1976438"/>
                <a:gd name="connsiteY15" fmla="*/ 787835 h 930710"/>
                <a:gd name="connsiteX16" fmla="*/ 1390650 w 1976438"/>
                <a:gd name="connsiteY16" fmla="*/ 821172 h 930710"/>
                <a:gd name="connsiteX17" fmla="*/ 1485900 w 1976438"/>
                <a:gd name="connsiteY17" fmla="*/ 792597 h 930710"/>
                <a:gd name="connsiteX18" fmla="*/ 1633538 w 1976438"/>
                <a:gd name="connsiteY18" fmla="*/ 868797 h 930710"/>
                <a:gd name="connsiteX19" fmla="*/ 1719263 w 1976438"/>
                <a:gd name="connsiteY19" fmla="*/ 864035 h 930710"/>
                <a:gd name="connsiteX20" fmla="*/ 1804988 w 1976438"/>
                <a:gd name="connsiteY20" fmla="*/ 835460 h 930710"/>
                <a:gd name="connsiteX21" fmla="*/ 1976438 w 1976438"/>
                <a:gd name="connsiteY21" fmla="*/ 887847 h 930710"/>
                <a:gd name="connsiteX22" fmla="*/ 1976438 w 1976438"/>
                <a:gd name="connsiteY22" fmla="*/ 930710 h 930710"/>
                <a:gd name="connsiteX23" fmla="*/ 4763 w 1976438"/>
                <a:gd name="connsiteY23" fmla="*/ 911660 h 930710"/>
                <a:gd name="connsiteX0" fmla="*/ 4763 w 1976438"/>
                <a:gd name="connsiteY0" fmla="*/ 911660 h 930710"/>
                <a:gd name="connsiteX1" fmla="*/ 0 w 1976438"/>
                <a:gd name="connsiteY1" fmla="*/ 280628 h 930710"/>
                <a:gd name="connsiteX2" fmla="*/ 76200 w 1976438"/>
                <a:gd name="connsiteY2" fmla="*/ 211572 h 930710"/>
                <a:gd name="connsiteX3" fmla="*/ 176213 w 1976438"/>
                <a:gd name="connsiteY3" fmla="*/ 42503 h 930710"/>
                <a:gd name="connsiteX4" fmla="*/ 242888 w 1976438"/>
                <a:gd name="connsiteY4" fmla="*/ 68697 h 930710"/>
                <a:gd name="connsiteX5" fmla="*/ 357188 w 1976438"/>
                <a:gd name="connsiteY5" fmla="*/ 32978 h 930710"/>
                <a:gd name="connsiteX6" fmla="*/ 447675 w 1976438"/>
                <a:gd name="connsiteY6" fmla="*/ 259197 h 930710"/>
                <a:gd name="connsiteX7" fmla="*/ 542925 w 1976438"/>
                <a:gd name="connsiteY7" fmla="*/ 297297 h 930710"/>
                <a:gd name="connsiteX8" fmla="*/ 661988 w 1976438"/>
                <a:gd name="connsiteY8" fmla="*/ 137754 h 930710"/>
                <a:gd name="connsiteX9" fmla="*/ 738188 w 1976438"/>
                <a:gd name="connsiteY9" fmla="*/ 187760 h 930710"/>
                <a:gd name="connsiteX10" fmla="*/ 816770 w 1976438"/>
                <a:gd name="connsiteY10" fmla="*/ 161566 h 930710"/>
                <a:gd name="connsiteX11" fmla="*/ 912019 w 1976438"/>
                <a:gd name="connsiteY11" fmla="*/ 318728 h 930710"/>
                <a:gd name="connsiteX12" fmla="*/ 997745 w 1976438"/>
                <a:gd name="connsiteY12" fmla="*/ 392547 h 930710"/>
                <a:gd name="connsiteX13" fmla="*/ 1081088 w 1976438"/>
                <a:gd name="connsiteY13" fmla="*/ 597335 h 930710"/>
                <a:gd name="connsiteX14" fmla="*/ 1233488 w 1976438"/>
                <a:gd name="connsiteY14" fmla="*/ 735447 h 930710"/>
                <a:gd name="connsiteX15" fmla="*/ 1290638 w 1976438"/>
                <a:gd name="connsiteY15" fmla="*/ 787835 h 930710"/>
                <a:gd name="connsiteX16" fmla="*/ 1390650 w 1976438"/>
                <a:gd name="connsiteY16" fmla="*/ 821172 h 930710"/>
                <a:gd name="connsiteX17" fmla="*/ 1485900 w 1976438"/>
                <a:gd name="connsiteY17" fmla="*/ 792597 h 930710"/>
                <a:gd name="connsiteX18" fmla="*/ 1633538 w 1976438"/>
                <a:gd name="connsiteY18" fmla="*/ 868797 h 930710"/>
                <a:gd name="connsiteX19" fmla="*/ 1719263 w 1976438"/>
                <a:gd name="connsiteY19" fmla="*/ 864035 h 930710"/>
                <a:gd name="connsiteX20" fmla="*/ 1804988 w 1976438"/>
                <a:gd name="connsiteY20" fmla="*/ 835460 h 930710"/>
                <a:gd name="connsiteX21" fmla="*/ 1976438 w 1976438"/>
                <a:gd name="connsiteY21" fmla="*/ 887847 h 930710"/>
                <a:gd name="connsiteX22" fmla="*/ 1976438 w 1976438"/>
                <a:gd name="connsiteY22" fmla="*/ 930710 h 930710"/>
                <a:gd name="connsiteX23" fmla="*/ 4763 w 1976438"/>
                <a:gd name="connsiteY23" fmla="*/ 911660 h 930710"/>
                <a:gd name="connsiteX0" fmla="*/ 4763 w 1976438"/>
                <a:gd name="connsiteY0" fmla="*/ 911660 h 930710"/>
                <a:gd name="connsiteX1" fmla="*/ 0 w 1976438"/>
                <a:gd name="connsiteY1" fmla="*/ 280628 h 930710"/>
                <a:gd name="connsiteX2" fmla="*/ 76200 w 1976438"/>
                <a:gd name="connsiteY2" fmla="*/ 211572 h 930710"/>
                <a:gd name="connsiteX3" fmla="*/ 176213 w 1976438"/>
                <a:gd name="connsiteY3" fmla="*/ 42503 h 930710"/>
                <a:gd name="connsiteX4" fmla="*/ 242888 w 1976438"/>
                <a:gd name="connsiteY4" fmla="*/ 68697 h 930710"/>
                <a:gd name="connsiteX5" fmla="*/ 357188 w 1976438"/>
                <a:gd name="connsiteY5" fmla="*/ 32978 h 930710"/>
                <a:gd name="connsiteX6" fmla="*/ 447675 w 1976438"/>
                <a:gd name="connsiteY6" fmla="*/ 259197 h 930710"/>
                <a:gd name="connsiteX7" fmla="*/ 542925 w 1976438"/>
                <a:gd name="connsiteY7" fmla="*/ 297297 h 930710"/>
                <a:gd name="connsiteX8" fmla="*/ 661988 w 1976438"/>
                <a:gd name="connsiteY8" fmla="*/ 137754 h 930710"/>
                <a:gd name="connsiteX9" fmla="*/ 738188 w 1976438"/>
                <a:gd name="connsiteY9" fmla="*/ 187760 h 930710"/>
                <a:gd name="connsiteX10" fmla="*/ 816770 w 1976438"/>
                <a:gd name="connsiteY10" fmla="*/ 161566 h 930710"/>
                <a:gd name="connsiteX11" fmla="*/ 912019 w 1976438"/>
                <a:gd name="connsiteY11" fmla="*/ 318728 h 930710"/>
                <a:gd name="connsiteX12" fmla="*/ 997745 w 1976438"/>
                <a:gd name="connsiteY12" fmla="*/ 392547 h 930710"/>
                <a:gd name="connsiteX13" fmla="*/ 1081088 w 1976438"/>
                <a:gd name="connsiteY13" fmla="*/ 597335 h 930710"/>
                <a:gd name="connsiteX14" fmla="*/ 1233488 w 1976438"/>
                <a:gd name="connsiteY14" fmla="*/ 735447 h 930710"/>
                <a:gd name="connsiteX15" fmla="*/ 1290638 w 1976438"/>
                <a:gd name="connsiteY15" fmla="*/ 787835 h 930710"/>
                <a:gd name="connsiteX16" fmla="*/ 1390650 w 1976438"/>
                <a:gd name="connsiteY16" fmla="*/ 821172 h 930710"/>
                <a:gd name="connsiteX17" fmla="*/ 1485900 w 1976438"/>
                <a:gd name="connsiteY17" fmla="*/ 792597 h 930710"/>
                <a:gd name="connsiteX18" fmla="*/ 1633538 w 1976438"/>
                <a:gd name="connsiteY18" fmla="*/ 868797 h 930710"/>
                <a:gd name="connsiteX19" fmla="*/ 1719263 w 1976438"/>
                <a:gd name="connsiteY19" fmla="*/ 864035 h 930710"/>
                <a:gd name="connsiteX20" fmla="*/ 1804988 w 1976438"/>
                <a:gd name="connsiteY20" fmla="*/ 835460 h 930710"/>
                <a:gd name="connsiteX21" fmla="*/ 1976438 w 1976438"/>
                <a:gd name="connsiteY21" fmla="*/ 887847 h 930710"/>
                <a:gd name="connsiteX22" fmla="*/ 1976438 w 1976438"/>
                <a:gd name="connsiteY22" fmla="*/ 930710 h 930710"/>
                <a:gd name="connsiteX23" fmla="*/ 4763 w 1976438"/>
                <a:gd name="connsiteY23" fmla="*/ 911660 h 930710"/>
                <a:gd name="connsiteX0" fmla="*/ 4763 w 1976438"/>
                <a:gd name="connsiteY0" fmla="*/ 911660 h 930710"/>
                <a:gd name="connsiteX1" fmla="*/ 0 w 1976438"/>
                <a:gd name="connsiteY1" fmla="*/ 280628 h 930710"/>
                <a:gd name="connsiteX2" fmla="*/ 76200 w 1976438"/>
                <a:gd name="connsiteY2" fmla="*/ 211572 h 930710"/>
                <a:gd name="connsiteX3" fmla="*/ 176213 w 1976438"/>
                <a:gd name="connsiteY3" fmla="*/ 42503 h 930710"/>
                <a:gd name="connsiteX4" fmla="*/ 242888 w 1976438"/>
                <a:gd name="connsiteY4" fmla="*/ 68697 h 930710"/>
                <a:gd name="connsiteX5" fmla="*/ 357188 w 1976438"/>
                <a:gd name="connsiteY5" fmla="*/ 32978 h 930710"/>
                <a:gd name="connsiteX6" fmla="*/ 447675 w 1976438"/>
                <a:gd name="connsiteY6" fmla="*/ 259197 h 930710"/>
                <a:gd name="connsiteX7" fmla="*/ 542925 w 1976438"/>
                <a:gd name="connsiteY7" fmla="*/ 297297 h 930710"/>
                <a:gd name="connsiteX8" fmla="*/ 661988 w 1976438"/>
                <a:gd name="connsiteY8" fmla="*/ 137754 h 930710"/>
                <a:gd name="connsiteX9" fmla="*/ 738188 w 1976438"/>
                <a:gd name="connsiteY9" fmla="*/ 187760 h 930710"/>
                <a:gd name="connsiteX10" fmla="*/ 816770 w 1976438"/>
                <a:gd name="connsiteY10" fmla="*/ 161566 h 930710"/>
                <a:gd name="connsiteX11" fmla="*/ 912019 w 1976438"/>
                <a:gd name="connsiteY11" fmla="*/ 318728 h 930710"/>
                <a:gd name="connsiteX12" fmla="*/ 997745 w 1976438"/>
                <a:gd name="connsiteY12" fmla="*/ 392547 h 930710"/>
                <a:gd name="connsiteX13" fmla="*/ 1081088 w 1976438"/>
                <a:gd name="connsiteY13" fmla="*/ 597335 h 930710"/>
                <a:gd name="connsiteX14" fmla="*/ 1233488 w 1976438"/>
                <a:gd name="connsiteY14" fmla="*/ 735447 h 930710"/>
                <a:gd name="connsiteX15" fmla="*/ 1290638 w 1976438"/>
                <a:gd name="connsiteY15" fmla="*/ 787835 h 930710"/>
                <a:gd name="connsiteX16" fmla="*/ 1390650 w 1976438"/>
                <a:gd name="connsiteY16" fmla="*/ 821172 h 930710"/>
                <a:gd name="connsiteX17" fmla="*/ 1485900 w 1976438"/>
                <a:gd name="connsiteY17" fmla="*/ 792597 h 930710"/>
                <a:gd name="connsiteX18" fmla="*/ 1633538 w 1976438"/>
                <a:gd name="connsiteY18" fmla="*/ 868797 h 930710"/>
                <a:gd name="connsiteX19" fmla="*/ 1719263 w 1976438"/>
                <a:gd name="connsiteY19" fmla="*/ 864035 h 930710"/>
                <a:gd name="connsiteX20" fmla="*/ 1804988 w 1976438"/>
                <a:gd name="connsiteY20" fmla="*/ 835460 h 930710"/>
                <a:gd name="connsiteX21" fmla="*/ 1976438 w 1976438"/>
                <a:gd name="connsiteY21" fmla="*/ 887847 h 930710"/>
                <a:gd name="connsiteX22" fmla="*/ 1976438 w 1976438"/>
                <a:gd name="connsiteY22" fmla="*/ 930710 h 930710"/>
                <a:gd name="connsiteX23" fmla="*/ 4763 w 1976438"/>
                <a:gd name="connsiteY23" fmla="*/ 911660 h 930710"/>
                <a:gd name="connsiteX0" fmla="*/ 4763 w 1976438"/>
                <a:gd name="connsiteY0" fmla="*/ 911660 h 930710"/>
                <a:gd name="connsiteX1" fmla="*/ 0 w 1976438"/>
                <a:gd name="connsiteY1" fmla="*/ 280628 h 930710"/>
                <a:gd name="connsiteX2" fmla="*/ 76200 w 1976438"/>
                <a:gd name="connsiteY2" fmla="*/ 211572 h 930710"/>
                <a:gd name="connsiteX3" fmla="*/ 176213 w 1976438"/>
                <a:gd name="connsiteY3" fmla="*/ 42503 h 930710"/>
                <a:gd name="connsiteX4" fmla="*/ 242888 w 1976438"/>
                <a:gd name="connsiteY4" fmla="*/ 68697 h 930710"/>
                <a:gd name="connsiteX5" fmla="*/ 357188 w 1976438"/>
                <a:gd name="connsiteY5" fmla="*/ 32978 h 930710"/>
                <a:gd name="connsiteX6" fmla="*/ 447675 w 1976438"/>
                <a:gd name="connsiteY6" fmla="*/ 259197 h 930710"/>
                <a:gd name="connsiteX7" fmla="*/ 542925 w 1976438"/>
                <a:gd name="connsiteY7" fmla="*/ 297297 h 930710"/>
                <a:gd name="connsiteX8" fmla="*/ 661988 w 1976438"/>
                <a:gd name="connsiteY8" fmla="*/ 137754 h 930710"/>
                <a:gd name="connsiteX9" fmla="*/ 738188 w 1976438"/>
                <a:gd name="connsiteY9" fmla="*/ 187760 h 930710"/>
                <a:gd name="connsiteX10" fmla="*/ 816770 w 1976438"/>
                <a:gd name="connsiteY10" fmla="*/ 161566 h 930710"/>
                <a:gd name="connsiteX11" fmla="*/ 912019 w 1976438"/>
                <a:gd name="connsiteY11" fmla="*/ 318728 h 930710"/>
                <a:gd name="connsiteX12" fmla="*/ 997745 w 1976438"/>
                <a:gd name="connsiteY12" fmla="*/ 392547 h 930710"/>
                <a:gd name="connsiteX13" fmla="*/ 1081088 w 1976438"/>
                <a:gd name="connsiteY13" fmla="*/ 597335 h 930710"/>
                <a:gd name="connsiteX14" fmla="*/ 1233488 w 1976438"/>
                <a:gd name="connsiteY14" fmla="*/ 735447 h 930710"/>
                <a:gd name="connsiteX15" fmla="*/ 1290638 w 1976438"/>
                <a:gd name="connsiteY15" fmla="*/ 787835 h 930710"/>
                <a:gd name="connsiteX16" fmla="*/ 1390650 w 1976438"/>
                <a:gd name="connsiteY16" fmla="*/ 821172 h 930710"/>
                <a:gd name="connsiteX17" fmla="*/ 1485900 w 1976438"/>
                <a:gd name="connsiteY17" fmla="*/ 792597 h 930710"/>
                <a:gd name="connsiteX18" fmla="*/ 1633538 w 1976438"/>
                <a:gd name="connsiteY18" fmla="*/ 868797 h 930710"/>
                <a:gd name="connsiteX19" fmla="*/ 1719263 w 1976438"/>
                <a:gd name="connsiteY19" fmla="*/ 864035 h 930710"/>
                <a:gd name="connsiteX20" fmla="*/ 1804988 w 1976438"/>
                <a:gd name="connsiteY20" fmla="*/ 835460 h 930710"/>
                <a:gd name="connsiteX21" fmla="*/ 1976438 w 1976438"/>
                <a:gd name="connsiteY21" fmla="*/ 887847 h 930710"/>
                <a:gd name="connsiteX22" fmla="*/ 1976438 w 1976438"/>
                <a:gd name="connsiteY22" fmla="*/ 930710 h 930710"/>
                <a:gd name="connsiteX23" fmla="*/ 4763 w 1976438"/>
                <a:gd name="connsiteY23" fmla="*/ 911660 h 930710"/>
                <a:gd name="connsiteX0" fmla="*/ 4763 w 1976438"/>
                <a:gd name="connsiteY0" fmla="*/ 911660 h 930710"/>
                <a:gd name="connsiteX1" fmla="*/ 0 w 1976438"/>
                <a:gd name="connsiteY1" fmla="*/ 280628 h 930710"/>
                <a:gd name="connsiteX2" fmla="*/ 76200 w 1976438"/>
                <a:gd name="connsiteY2" fmla="*/ 211572 h 930710"/>
                <a:gd name="connsiteX3" fmla="*/ 176213 w 1976438"/>
                <a:gd name="connsiteY3" fmla="*/ 42503 h 930710"/>
                <a:gd name="connsiteX4" fmla="*/ 242888 w 1976438"/>
                <a:gd name="connsiteY4" fmla="*/ 68697 h 930710"/>
                <a:gd name="connsiteX5" fmla="*/ 357188 w 1976438"/>
                <a:gd name="connsiteY5" fmla="*/ 32978 h 930710"/>
                <a:gd name="connsiteX6" fmla="*/ 447675 w 1976438"/>
                <a:gd name="connsiteY6" fmla="*/ 259197 h 930710"/>
                <a:gd name="connsiteX7" fmla="*/ 542925 w 1976438"/>
                <a:gd name="connsiteY7" fmla="*/ 297297 h 930710"/>
                <a:gd name="connsiteX8" fmla="*/ 661988 w 1976438"/>
                <a:gd name="connsiteY8" fmla="*/ 137754 h 930710"/>
                <a:gd name="connsiteX9" fmla="*/ 738188 w 1976438"/>
                <a:gd name="connsiteY9" fmla="*/ 187760 h 930710"/>
                <a:gd name="connsiteX10" fmla="*/ 816770 w 1976438"/>
                <a:gd name="connsiteY10" fmla="*/ 161566 h 930710"/>
                <a:gd name="connsiteX11" fmla="*/ 912019 w 1976438"/>
                <a:gd name="connsiteY11" fmla="*/ 318728 h 930710"/>
                <a:gd name="connsiteX12" fmla="*/ 997745 w 1976438"/>
                <a:gd name="connsiteY12" fmla="*/ 392547 h 930710"/>
                <a:gd name="connsiteX13" fmla="*/ 1081088 w 1976438"/>
                <a:gd name="connsiteY13" fmla="*/ 597335 h 930710"/>
                <a:gd name="connsiteX14" fmla="*/ 1233488 w 1976438"/>
                <a:gd name="connsiteY14" fmla="*/ 735447 h 930710"/>
                <a:gd name="connsiteX15" fmla="*/ 1290638 w 1976438"/>
                <a:gd name="connsiteY15" fmla="*/ 787835 h 930710"/>
                <a:gd name="connsiteX16" fmla="*/ 1390650 w 1976438"/>
                <a:gd name="connsiteY16" fmla="*/ 821172 h 930710"/>
                <a:gd name="connsiteX17" fmla="*/ 1485900 w 1976438"/>
                <a:gd name="connsiteY17" fmla="*/ 792597 h 930710"/>
                <a:gd name="connsiteX18" fmla="*/ 1633538 w 1976438"/>
                <a:gd name="connsiteY18" fmla="*/ 868797 h 930710"/>
                <a:gd name="connsiteX19" fmla="*/ 1719263 w 1976438"/>
                <a:gd name="connsiteY19" fmla="*/ 864035 h 930710"/>
                <a:gd name="connsiteX20" fmla="*/ 1804988 w 1976438"/>
                <a:gd name="connsiteY20" fmla="*/ 835460 h 930710"/>
                <a:gd name="connsiteX21" fmla="*/ 1976438 w 1976438"/>
                <a:gd name="connsiteY21" fmla="*/ 887847 h 930710"/>
                <a:gd name="connsiteX22" fmla="*/ 1976438 w 1976438"/>
                <a:gd name="connsiteY22" fmla="*/ 930710 h 930710"/>
                <a:gd name="connsiteX23" fmla="*/ 4763 w 1976438"/>
                <a:gd name="connsiteY23" fmla="*/ 911660 h 930710"/>
                <a:gd name="connsiteX0" fmla="*/ 4763 w 1976438"/>
                <a:gd name="connsiteY0" fmla="*/ 911660 h 930710"/>
                <a:gd name="connsiteX1" fmla="*/ 0 w 1976438"/>
                <a:gd name="connsiteY1" fmla="*/ 280628 h 930710"/>
                <a:gd name="connsiteX2" fmla="*/ 76200 w 1976438"/>
                <a:gd name="connsiteY2" fmla="*/ 211572 h 930710"/>
                <a:gd name="connsiteX3" fmla="*/ 176213 w 1976438"/>
                <a:gd name="connsiteY3" fmla="*/ 42503 h 930710"/>
                <a:gd name="connsiteX4" fmla="*/ 242888 w 1976438"/>
                <a:gd name="connsiteY4" fmla="*/ 68697 h 930710"/>
                <a:gd name="connsiteX5" fmla="*/ 357188 w 1976438"/>
                <a:gd name="connsiteY5" fmla="*/ 32978 h 930710"/>
                <a:gd name="connsiteX6" fmla="*/ 447675 w 1976438"/>
                <a:gd name="connsiteY6" fmla="*/ 259197 h 930710"/>
                <a:gd name="connsiteX7" fmla="*/ 542925 w 1976438"/>
                <a:gd name="connsiteY7" fmla="*/ 297297 h 930710"/>
                <a:gd name="connsiteX8" fmla="*/ 661988 w 1976438"/>
                <a:gd name="connsiteY8" fmla="*/ 137754 h 930710"/>
                <a:gd name="connsiteX9" fmla="*/ 738188 w 1976438"/>
                <a:gd name="connsiteY9" fmla="*/ 187760 h 930710"/>
                <a:gd name="connsiteX10" fmla="*/ 816770 w 1976438"/>
                <a:gd name="connsiteY10" fmla="*/ 161566 h 930710"/>
                <a:gd name="connsiteX11" fmla="*/ 912019 w 1976438"/>
                <a:gd name="connsiteY11" fmla="*/ 318728 h 930710"/>
                <a:gd name="connsiteX12" fmla="*/ 997745 w 1976438"/>
                <a:gd name="connsiteY12" fmla="*/ 392547 h 930710"/>
                <a:gd name="connsiteX13" fmla="*/ 1092994 w 1976438"/>
                <a:gd name="connsiteY13" fmla="*/ 604478 h 930710"/>
                <a:gd name="connsiteX14" fmla="*/ 1233488 w 1976438"/>
                <a:gd name="connsiteY14" fmla="*/ 735447 h 930710"/>
                <a:gd name="connsiteX15" fmla="*/ 1290638 w 1976438"/>
                <a:gd name="connsiteY15" fmla="*/ 787835 h 930710"/>
                <a:gd name="connsiteX16" fmla="*/ 1390650 w 1976438"/>
                <a:gd name="connsiteY16" fmla="*/ 821172 h 930710"/>
                <a:gd name="connsiteX17" fmla="*/ 1485900 w 1976438"/>
                <a:gd name="connsiteY17" fmla="*/ 792597 h 930710"/>
                <a:gd name="connsiteX18" fmla="*/ 1633538 w 1976438"/>
                <a:gd name="connsiteY18" fmla="*/ 868797 h 930710"/>
                <a:gd name="connsiteX19" fmla="*/ 1719263 w 1976438"/>
                <a:gd name="connsiteY19" fmla="*/ 864035 h 930710"/>
                <a:gd name="connsiteX20" fmla="*/ 1804988 w 1976438"/>
                <a:gd name="connsiteY20" fmla="*/ 835460 h 930710"/>
                <a:gd name="connsiteX21" fmla="*/ 1976438 w 1976438"/>
                <a:gd name="connsiteY21" fmla="*/ 887847 h 930710"/>
                <a:gd name="connsiteX22" fmla="*/ 1976438 w 1976438"/>
                <a:gd name="connsiteY22" fmla="*/ 930710 h 930710"/>
                <a:gd name="connsiteX23" fmla="*/ 4763 w 1976438"/>
                <a:gd name="connsiteY23" fmla="*/ 911660 h 930710"/>
                <a:gd name="connsiteX0" fmla="*/ 4763 w 1976438"/>
                <a:gd name="connsiteY0" fmla="*/ 911660 h 930710"/>
                <a:gd name="connsiteX1" fmla="*/ 0 w 1976438"/>
                <a:gd name="connsiteY1" fmla="*/ 280628 h 930710"/>
                <a:gd name="connsiteX2" fmla="*/ 76200 w 1976438"/>
                <a:gd name="connsiteY2" fmla="*/ 211572 h 930710"/>
                <a:gd name="connsiteX3" fmla="*/ 176213 w 1976438"/>
                <a:gd name="connsiteY3" fmla="*/ 42503 h 930710"/>
                <a:gd name="connsiteX4" fmla="*/ 242888 w 1976438"/>
                <a:gd name="connsiteY4" fmla="*/ 68697 h 930710"/>
                <a:gd name="connsiteX5" fmla="*/ 357188 w 1976438"/>
                <a:gd name="connsiteY5" fmla="*/ 32978 h 930710"/>
                <a:gd name="connsiteX6" fmla="*/ 447675 w 1976438"/>
                <a:gd name="connsiteY6" fmla="*/ 259197 h 930710"/>
                <a:gd name="connsiteX7" fmla="*/ 542925 w 1976438"/>
                <a:gd name="connsiteY7" fmla="*/ 297297 h 930710"/>
                <a:gd name="connsiteX8" fmla="*/ 661988 w 1976438"/>
                <a:gd name="connsiteY8" fmla="*/ 137754 h 930710"/>
                <a:gd name="connsiteX9" fmla="*/ 738188 w 1976438"/>
                <a:gd name="connsiteY9" fmla="*/ 187760 h 930710"/>
                <a:gd name="connsiteX10" fmla="*/ 816770 w 1976438"/>
                <a:gd name="connsiteY10" fmla="*/ 161566 h 930710"/>
                <a:gd name="connsiteX11" fmla="*/ 912019 w 1976438"/>
                <a:gd name="connsiteY11" fmla="*/ 318728 h 930710"/>
                <a:gd name="connsiteX12" fmla="*/ 997745 w 1976438"/>
                <a:gd name="connsiteY12" fmla="*/ 392547 h 930710"/>
                <a:gd name="connsiteX13" fmla="*/ 1092994 w 1976438"/>
                <a:gd name="connsiteY13" fmla="*/ 604478 h 930710"/>
                <a:gd name="connsiteX14" fmla="*/ 1233488 w 1976438"/>
                <a:gd name="connsiteY14" fmla="*/ 756878 h 930710"/>
                <a:gd name="connsiteX15" fmla="*/ 1290638 w 1976438"/>
                <a:gd name="connsiteY15" fmla="*/ 787835 h 930710"/>
                <a:gd name="connsiteX16" fmla="*/ 1390650 w 1976438"/>
                <a:gd name="connsiteY16" fmla="*/ 821172 h 930710"/>
                <a:gd name="connsiteX17" fmla="*/ 1485900 w 1976438"/>
                <a:gd name="connsiteY17" fmla="*/ 792597 h 930710"/>
                <a:gd name="connsiteX18" fmla="*/ 1633538 w 1976438"/>
                <a:gd name="connsiteY18" fmla="*/ 868797 h 930710"/>
                <a:gd name="connsiteX19" fmla="*/ 1719263 w 1976438"/>
                <a:gd name="connsiteY19" fmla="*/ 864035 h 930710"/>
                <a:gd name="connsiteX20" fmla="*/ 1804988 w 1976438"/>
                <a:gd name="connsiteY20" fmla="*/ 835460 h 930710"/>
                <a:gd name="connsiteX21" fmla="*/ 1976438 w 1976438"/>
                <a:gd name="connsiteY21" fmla="*/ 887847 h 930710"/>
                <a:gd name="connsiteX22" fmla="*/ 1976438 w 1976438"/>
                <a:gd name="connsiteY22" fmla="*/ 930710 h 930710"/>
                <a:gd name="connsiteX23" fmla="*/ 4763 w 1976438"/>
                <a:gd name="connsiteY23" fmla="*/ 911660 h 930710"/>
                <a:gd name="connsiteX0" fmla="*/ 4763 w 1976438"/>
                <a:gd name="connsiteY0" fmla="*/ 911660 h 930710"/>
                <a:gd name="connsiteX1" fmla="*/ 0 w 1976438"/>
                <a:gd name="connsiteY1" fmla="*/ 280628 h 930710"/>
                <a:gd name="connsiteX2" fmla="*/ 76200 w 1976438"/>
                <a:gd name="connsiteY2" fmla="*/ 211572 h 930710"/>
                <a:gd name="connsiteX3" fmla="*/ 176213 w 1976438"/>
                <a:gd name="connsiteY3" fmla="*/ 42503 h 930710"/>
                <a:gd name="connsiteX4" fmla="*/ 242888 w 1976438"/>
                <a:gd name="connsiteY4" fmla="*/ 68697 h 930710"/>
                <a:gd name="connsiteX5" fmla="*/ 357188 w 1976438"/>
                <a:gd name="connsiteY5" fmla="*/ 32978 h 930710"/>
                <a:gd name="connsiteX6" fmla="*/ 447675 w 1976438"/>
                <a:gd name="connsiteY6" fmla="*/ 259197 h 930710"/>
                <a:gd name="connsiteX7" fmla="*/ 542925 w 1976438"/>
                <a:gd name="connsiteY7" fmla="*/ 297297 h 930710"/>
                <a:gd name="connsiteX8" fmla="*/ 661988 w 1976438"/>
                <a:gd name="connsiteY8" fmla="*/ 137754 h 930710"/>
                <a:gd name="connsiteX9" fmla="*/ 738188 w 1976438"/>
                <a:gd name="connsiteY9" fmla="*/ 187760 h 930710"/>
                <a:gd name="connsiteX10" fmla="*/ 816770 w 1976438"/>
                <a:gd name="connsiteY10" fmla="*/ 161566 h 930710"/>
                <a:gd name="connsiteX11" fmla="*/ 912019 w 1976438"/>
                <a:gd name="connsiteY11" fmla="*/ 318728 h 930710"/>
                <a:gd name="connsiteX12" fmla="*/ 997745 w 1976438"/>
                <a:gd name="connsiteY12" fmla="*/ 392547 h 930710"/>
                <a:gd name="connsiteX13" fmla="*/ 1092994 w 1976438"/>
                <a:gd name="connsiteY13" fmla="*/ 604478 h 930710"/>
                <a:gd name="connsiteX14" fmla="*/ 1233488 w 1976438"/>
                <a:gd name="connsiteY14" fmla="*/ 756878 h 930710"/>
                <a:gd name="connsiteX15" fmla="*/ 1290638 w 1976438"/>
                <a:gd name="connsiteY15" fmla="*/ 797360 h 930710"/>
                <a:gd name="connsiteX16" fmla="*/ 1390650 w 1976438"/>
                <a:gd name="connsiteY16" fmla="*/ 821172 h 930710"/>
                <a:gd name="connsiteX17" fmla="*/ 1485900 w 1976438"/>
                <a:gd name="connsiteY17" fmla="*/ 792597 h 930710"/>
                <a:gd name="connsiteX18" fmla="*/ 1633538 w 1976438"/>
                <a:gd name="connsiteY18" fmla="*/ 868797 h 930710"/>
                <a:gd name="connsiteX19" fmla="*/ 1719263 w 1976438"/>
                <a:gd name="connsiteY19" fmla="*/ 864035 h 930710"/>
                <a:gd name="connsiteX20" fmla="*/ 1804988 w 1976438"/>
                <a:gd name="connsiteY20" fmla="*/ 835460 h 930710"/>
                <a:gd name="connsiteX21" fmla="*/ 1976438 w 1976438"/>
                <a:gd name="connsiteY21" fmla="*/ 887847 h 930710"/>
                <a:gd name="connsiteX22" fmla="*/ 1976438 w 1976438"/>
                <a:gd name="connsiteY22" fmla="*/ 930710 h 930710"/>
                <a:gd name="connsiteX23" fmla="*/ 4763 w 1976438"/>
                <a:gd name="connsiteY23" fmla="*/ 911660 h 930710"/>
                <a:gd name="connsiteX0" fmla="*/ 4763 w 1976438"/>
                <a:gd name="connsiteY0" fmla="*/ 911660 h 930710"/>
                <a:gd name="connsiteX1" fmla="*/ 0 w 1976438"/>
                <a:gd name="connsiteY1" fmla="*/ 280628 h 930710"/>
                <a:gd name="connsiteX2" fmla="*/ 76200 w 1976438"/>
                <a:gd name="connsiteY2" fmla="*/ 211572 h 930710"/>
                <a:gd name="connsiteX3" fmla="*/ 176213 w 1976438"/>
                <a:gd name="connsiteY3" fmla="*/ 42503 h 930710"/>
                <a:gd name="connsiteX4" fmla="*/ 242888 w 1976438"/>
                <a:gd name="connsiteY4" fmla="*/ 68697 h 930710"/>
                <a:gd name="connsiteX5" fmla="*/ 357188 w 1976438"/>
                <a:gd name="connsiteY5" fmla="*/ 32978 h 930710"/>
                <a:gd name="connsiteX6" fmla="*/ 447675 w 1976438"/>
                <a:gd name="connsiteY6" fmla="*/ 259197 h 930710"/>
                <a:gd name="connsiteX7" fmla="*/ 542925 w 1976438"/>
                <a:gd name="connsiteY7" fmla="*/ 297297 h 930710"/>
                <a:gd name="connsiteX8" fmla="*/ 661988 w 1976438"/>
                <a:gd name="connsiteY8" fmla="*/ 137754 h 930710"/>
                <a:gd name="connsiteX9" fmla="*/ 738188 w 1976438"/>
                <a:gd name="connsiteY9" fmla="*/ 187760 h 930710"/>
                <a:gd name="connsiteX10" fmla="*/ 816770 w 1976438"/>
                <a:gd name="connsiteY10" fmla="*/ 161566 h 930710"/>
                <a:gd name="connsiteX11" fmla="*/ 912019 w 1976438"/>
                <a:gd name="connsiteY11" fmla="*/ 318728 h 930710"/>
                <a:gd name="connsiteX12" fmla="*/ 997745 w 1976438"/>
                <a:gd name="connsiteY12" fmla="*/ 392547 h 930710"/>
                <a:gd name="connsiteX13" fmla="*/ 1092994 w 1976438"/>
                <a:gd name="connsiteY13" fmla="*/ 604478 h 930710"/>
                <a:gd name="connsiteX14" fmla="*/ 1233488 w 1976438"/>
                <a:gd name="connsiteY14" fmla="*/ 756878 h 930710"/>
                <a:gd name="connsiteX15" fmla="*/ 1290638 w 1976438"/>
                <a:gd name="connsiteY15" fmla="*/ 797360 h 930710"/>
                <a:gd name="connsiteX16" fmla="*/ 1390650 w 1976438"/>
                <a:gd name="connsiteY16" fmla="*/ 821172 h 930710"/>
                <a:gd name="connsiteX17" fmla="*/ 1485900 w 1976438"/>
                <a:gd name="connsiteY17" fmla="*/ 792597 h 930710"/>
                <a:gd name="connsiteX18" fmla="*/ 1633538 w 1976438"/>
                <a:gd name="connsiteY18" fmla="*/ 868797 h 930710"/>
                <a:gd name="connsiteX19" fmla="*/ 1719263 w 1976438"/>
                <a:gd name="connsiteY19" fmla="*/ 864035 h 930710"/>
                <a:gd name="connsiteX20" fmla="*/ 1804988 w 1976438"/>
                <a:gd name="connsiteY20" fmla="*/ 835460 h 930710"/>
                <a:gd name="connsiteX21" fmla="*/ 1976438 w 1976438"/>
                <a:gd name="connsiteY21" fmla="*/ 887847 h 930710"/>
                <a:gd name="connsiteX22" fmla="*/ 1976438 w 1976438"/>
                <a:gd name="connsiteY22" fmla="*/ 930710 h 930710"/>
                <a:gd name="connsiteX23" fmla="*/ 4763 w 1976438"/>
                <a:gd name="connsiteY23" fmla="*/ 911660 h 930710"/>
                <a:gd name="connsiteX0" fmla="*/ 4763 w 1976438"/>
                <a:gd name="connsiteY0" fmla="*/ 911660 h 930710"/>
                <a:gd name="connsiteX1" fmla="*/ 0 w 1976438"/>
                <a:gd name="connsiteY1" fmla="*/ 280628 h 930710"/>
                <a:gd name="connsiteX2" fmla="*/ 76200 w 1976438"/>
                <a:gd name="connsiteY2" fmla="*/ 211572 h 930710"/>
                <a:gd name="connsiteX3" fmla="*/ 176213 w 1976438"/>
                <a:gd name="connsiteY3" fmla="*/ 42503 h 930710"/>
                <a:gd name="connsiteX4" fmla="*/ 242888 w 1976438"/>
                <a:gd name="connsiteY4" fmla="*/ 68697 h 930710"/>
                <a:gd name="connsiteX5" fmla="*/ 357188 w 1976438"/>
                <a:gd name="connsiteY5" fmla="*/ 32978 h 930710"/>
                <a:gd name="connsiteX6" fmla="*/ 447675 w 1976438"/>
                <a:gd name="connsiteY6" fmla="*/ 259197 h 930710"/>
                <a:gd name="connsiteX7" fmla="*/ 542925 w 1976438"/>
                <a:gd name="connsiteY7" fmla="*/ 297297 h 930710"/>
                <a:gd name="connsiteX8" fmla="*/ 661988 w 1976438"/>
                <a:gd name="connsiteY8" fmla="*/ 137754 h 930710"/>
                <a:gd name="connsiteX9" fmla="*/ 738188 w 1976438"/>
                <a:gd name="connsiteY9" fmla="*/ 187760 h 930710"/>
                <a:gd name="connsiteX10" fmla="*/ 816770 w 1976438"/>
                <a:gd name="connsiteY10" fmla="*/ 161566 h 930710"/>
                <a:gd name="connsiteX11" fmla="*/ 912019 w 1976438"/>
                <a:gd name="connsiteY11" fmla="*/ 318728 h 930710"/>
                <a:gd name="connsiteX12" fmla="*/ 997745 w 1976438"/>
                <a:gd name="connsiteY12" fmla="*/ 392547 h 930710"/>
                <a:gd name="connsiteX13" fmla="*/ 1092994 w 1976438"/>
                <a:gd name="connsiteY13" fmla="*/ 604478 h 930710"/>
                <a:gd name="connsiteX14" fmla="*/ 1233488 w 1976438"/>
                <a:gd name="connsiteY14" fmla="*/ 756878 h 930710"/>
                <a:gd name="connsiteX15" fmla="*/ 1290638 w 1976438"/>
                <a:gd name="connsiteY15" fmla="*/ 797360 h 930710"/>
                <a:gd name="connsiteX16" fmla="*/ 1390650 w 1976438"/>
                <a:gd name="connsiteY16" fmla="*/ 821172 h 930710"/>
                <a:gd name="connsiteX17" fmla="*/ 1485900 w 1976438"/>
                <a:gd name="connsiteY17" fmla="*/ 799740 h 930710"/>
                <a:gd name="connsiteX18" fmla="*/ 1633538 w 1976438"/>
                <a:gd name="connsiteY18" fmla="*/ 868797 h 930710"/>
                <a:gd name="connsiteX19" fmla="*/ 1719263 w 1976438"/>
                <a:gd name="connsiteY19" fmla="*/ 864035 h 930710"/>
                <a:gd name="connsiteX20" fmla="*/ 1804988 w 1976438"/>
                <a:gd name="connsiteY20" fmla="*/ 835460 h 930710"/>
                <a:gd name="connsiteX21" fmla="*/ 1976438 w 1976438"/>
                <a:gd name="connsiteY21" fmla="*/ 887847 h 930710"/>
                <a:gd name="connsiteX22" fmla="*/ 1976438 w 1976438"/>
                <a:gd name="connsiteY22" fmla="*/ 930710 h 930710"/>
                <a:gd name="connsiteX23" fmla="*/ 4763 w 1976438"/>
                <a:gd name="connsiteY23" fmla="*/ 911660 h 930710"/>
                <a:gd name="connsiteX0" fmla="*/ 4763 w 1976438"/>
                <a:gd name="connsiteY0" fmla="*/ 911660 h 930710"/>
                <a:gd name="connsiteX1" fmla="*/ 0 w 1976438"/>
                <a:gd name="connsiteY1" fmla="*/ 280628 h 930710"/>
                <a:gd name="connsiteX2" fmla="*/ 76200 w 1976438"/>
                <a:gd name="connsiteY2" fmla="*/ 211572 h 930710"/>
                <a:gd name="connsiteX3" fmla="*/ 176213 w 1976438"/>
                <a:gd name="connsiteY3" fmla="*/ 42503 h 930710"/>
                <a:gd name="connsiteX4" fmla="*/ 242888 w 1976438"/>
                <a:gd name="connsiteY4" fmla="*/ 68697 h 930710"/>
                <a:gd name="connsiteX5" fmla="*/ 357188 w 1976438"/>
                <a:gd name="connsiteY5" fmla="*/ 32978 h 930710"/>
                <a:gd name="connsiteX6" fmla="*/ 447675 w 1976438"/>
                <a:gd name="connsiteY6" fmla="*/ 259197 h 930710"/>
                <a:gd name="connsiteX7" fmla="*/ 542925 w 1976438"/>
                <a:gd name="connsiteY7" fmla="*/ 297297 h 930710"/>
                <a:gd name="connsiteX8" fmla="*/ 661988 w 1976438"/>
                <a:gd name="connsiteY8" fmla="*/ 137754 h 930710"/>
                <a:gd name="connsiteX9" fmla="*/ 738188 w 1976438"/>
                <a:gd name="connsiteY9" fmla="*/ 187760 h 930710"/>
                <a:gd name="connsiteX10" fmla="*/ 816770 w 1976438"/>
                <a:gd name="connsiteY10" fmla="*/ 161566 h 930710"/>
                <a:gd name="connsiteX11" fmla="*/ 912019 w 1976438"/>
                <a:gd name="connsiteY11" fmla="*/ 318728 h 930710"/>
                <a:gd name="connsiteX12" fmla="*/ 997745 w 1976438"/>
                <a:gd name="connsiteY12" fmla="*/ 392547 h 930710"/>
                <a:gd name="connsiteX13" fmla="*/ 1092994 w 1976438"/>
                <a:gd name="connsiteY13" fmla="*/ 604478 h 930710"/>
                <a:gd name="connsiteX14" fmla="*/ 1233488 w 1976438"/>
                <a:gd name="connsiteY14" fmla="*/ 756878 h 930710"/>
                <a:gd name="connsiteX15" fmla="*/ 1290638 w 1976438"/>
                <a:gd name="connsiteY15" fmla="*/ 797360 h 930710"/>
                <a:gd name="connsiteX16" fmla="*/ 1390650 w 1976438"/>
                <a:gd name="connsiteY16" fmla="*/ 821172 h 930710"/>
                <a:gd name="connsiteX17" fmla="*/ 1485900 w 1976438"/>
                <a:gd name="connsiteY17" fmla="*/ 799740 h 930710"/>
                <a:gd name="connsiteX18" fmla="*/ 1633538 w 1976438"/>
                <a:gd name="connsiteY18" fmla="*/ 868797 h 930710"/>
                <a:gd name="connsiteX19" fmla="*/ 1719263 w 1976438"/>
                <a:gd name="connsiteY19" fmla="*/ 864035 h 930710"/>
                <a:gd name="connsiteX20" fmla="*/ 1804988 w 1976438"/>
                <a:gd name="connsiteY20" fmla="*/ 835460 h 930710"/>
                <a:gd name="connsiteX21" fmla="*/ 1976438 w 1976438"/>
                <a:gd name="connsiteY21" fmla="*/ 887847 h 930710"/>
                <a:gd name="connsiteX22" fmla="*/ 1976438 w 1976438"/>
                <a:gd name="connsiteY22" fmla="*/ 930710 h 930710"/>
                <a:gd name="connsiteX23" fmla="*/ 4763 w 1976438"/>
                <a:gd name="connsiteY23" fmla="*/ 911660 h 930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76438" h="930710">
                  <a:moveTo>
                    <a:pt x="4763" y="911660"/>
                  </a:moveTo>
                  <a:cubicBezTo>
                    <a:pt x="3175" y="697347"/>
                    <a:pt x="1588" y="494941"/>
                    <a:pt x="0" y="280628"/>
                  </a:cubicBezTo>
                  <a:lnTo>
                    <a:pt x="76200" y="211572"/>
                  </a:lnTo>
                  <a:cubicBezTo>
                    <a:pt x="105569" y="171488"/>
                    <a:pt x="139701" y="23453"/>
                    <a:pt x="176213" y="42503"/>
                  </a:cubicBezTo>
                  <a:cubicBezTo>
                    <a:pt x="212725" y="61553"/>
                    <a:pt x="220663" y="65522"/>
                    <a:pt x="242888" y="68697"/>
                  </a:cubicBezTo>
                  <a:cubicBezTo>
                    <a:pt x="273050" y="52029"/>
                    <a:pt x="314326" y="-51953"/>
                    <a:pt x="357188" y="32978"/>
                  </a:cubicBezTo>
                  <a:cubicBezTo>
                    <a:pt x="387350" y="108384"/>
                    <a:pt x="403226" y="195698"/>
                    <a:pt x="447675" y="259197"/>
                  </a:cubicBezTo>
                  <a:cubicBezTo>
                    <a:pt x="500062" y="286581"/>
                    <a:pt x="500062" y="293725"/>
                    <a:pt x="542925" y="297297"/>
                  </a:cubicBezTo>
                  <a:cubicBezTo>
                    <a:pt x="585788" y="300869"/>
                    <a:pt x="634207" y="132991"/>
                    <a:pt x="661988" y="137754"/>
                  </a:cubicBezTo>
                  <a:cubicBezTo>
                    <a:pt x="689769" y="142517"/>
                    <a:pt x="712788" y="171091"/>
                    <a:pt x="738188" y="187760"/>
                  </a:cubicBezTo>
                  <a:cubicBezTo>
                    <a:pt x="770732" y="182203"/>
                    <a:pt x="787798" y="139738"/>
                    <a:pt x="816770" y="161566"/>
                  </a:cubicBezTo>
                  <a:cubicBezTo>
                    <a:pt x="845742" y="183394"/>
                    <a:pt x="859631" y="213159"/>
                    <a:pt x="912019" y="318728"/>
                  </a:cubicBezTo>
                  <a:cubicBezTo>
                    <a:pt x="940594" y="343334"/>
                    <a:pt x="967583" y="344922"/>
                    <a:pt x="997745" y="392547"/>
                  </a:cubicBezTo>
                  <a:cubicBezTo>
                    <a:pt x="1027907" y="440172"/>
                    <a:pt x="1084660" y="559234"/>
                    <a:pt x="1092994" y="604478"/>
                  </a:cubicBezTo>
                  <a:lnTo>
                    <a:pt x="1233488" y="756878"/>
                  </a:lnTo>
                  <a:lnTo>
                    <a:pt x="1290638" y="797360"/>
                  </a:lnTo>
                  <a:lnTo>
                    <a:pt x="1390650" y="821172"/>
                  </a:lnTo>
                  <a:cubicBezTo>
                    <a:pt x="1423194" y="820378"/>
                    <a:pt x="1445419" y="791803"/>
                    <a:pt x="1485900" y="799740"/>
                  </a:cubicBezTo>
                  <a:cubicBezTo>
                    <a:pt x="1526381" y="807677"/>
                    <a:pt x="1594644" y="856891"/>
                    <a:pt x="1633538" y="868797"/>
                  </a:cubicBezTo>
                  <a:lnTo>
                    <a:pt x="1719263" y="864035"/>
                  </a:lnTo>
                  <a:lnTo>
                    <a:pt x="1804988" y="835460"/>
                  </a:lnTo>
                  <a:cubicBezTo>
                    <a:pt x="1874044" y="833872"/>
                    <a:pt x="1919288" y="870385"/>
                    <a:pt x="1976438" y="887847"/>
                  </a:cubicBezTo>
                  <a:lnTo>
                    <a:pt x="1976438" y="930710"/>
                  </a:lnTo>
                  <a:lnTo>
                    <a:pt x="4763" y="911660"/>
                  </a:lnTo>
                  <a:close/>
                </a:path>
              </a:pathLst>
            </a:custGeom>
            <a:solidFill>
              <a:schemeClr val="accent2">
                <a:lumMod val="20000"/>
                <a:lumOff val="80000"/>
                <a:alpha val="86000"/>
              </a:schemeClr>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Calibri"/>
                <a:ea typeface="+mn-ea"/>
                <a:cs typeface="+mn-cs"/>
              </a:endParaRPr>
            </a:p>
          </p:txBody>
        </p:sp>
        <p:sp>
          <p:nvSpPr>
            <p:cNvPr id="27" name="Freeform: Shape 26">
              <a:extLst>
                <a:ext uri="{FF2B5EF4-FFF2-40B4-BE49-F238E27FC236}">
                  <a16:creationId xmlns:a16="http://schemas.microsoft.com/office/drawing/2014/main" id="{AE69C625-6C8F-7B48-62A3-DB8171C39C12}"/>
                </a:ext>
              </a:extLst>
            </p:cNvPr>
            <p:cNvSpPr/>
            <p:nvPr/>
          </p:nvSpPr>
          <p:spPr>
            <a:xfrm>
              <a:off x="9095522" y="3379020"/>
              <a:ext cx="2232766" cy="1275210"/>
            </a:xfrm>
            <a:custGeom>
              <a:avLst/>
              <a:gdLst>
                <a:gd name="connsiteX0" fmla="*/ 0 w 1676400"/>
                <a:gd name="connsiteY0" fmla="*/ 931069 h 952500"/>
                <a:gd name="connsiteX1" fmla="*/ 135731 w 1676400"/>
                <a:gd name="connsiteY1" fmla="*/ 873919 h 952500"/>
                <a:gd name="connsiteX2" fmla="*/ 247650 w 1676400"/>
                <a:gd name="connsiteY2" fmla="*/ 816769 h 952500"/>
                <a:gd name="connsiteX3" fmla="*/ 321468 w 1676400"/>
                <a:gd name="connsiteY3" fmla="*/ 747713 h 952500"/>
                <a:gd name="connsiteX4" fmla="*/ 347662 w 1676400"/>
                <a:gd name="connsiteY4" fmla="*/ 714375 h 952500"/>
                <a:gd name="connsiteX5" fmla="*/ 395287 w 1676400"/>
                <a:gd name="connsiteY5" fmla="*/ 661988 h 952500"/>
                <a:gd name="connsiteX6" fmla="*/ 426243 w 1676400"/>
                <a:gd name="connsiteY6" fmla="*/ 595313 h 952500"/>
                <a:gd name="connsiteX7" fmla="*/ 497681 w 1676400"/>
                <a:gd name="connsiteY7" fmla="*/ 416719 h 952500"/>
                <a:gd name="connsiteX8" fmla="*/ 531018 w 1676400"/>
                <a:gd name="connsiteY8" fmla="*/ 378619 h 952500"/>
                <a:gd name="connsiteX9" fmla="*/ 590550 w 1676400"/>
                <a:gd name="connsiteY9" fmla="*/ 350044 h 952500"/>
                <a:gd name="connsiteX10" fmla="*/ 631031 w 1676400"/>
                <a:gd name="connsiteY10" fmla="*/ 280988 h 952500"/>
                <a:gd name="connsiteX11" fmla="*/ 681037 w 1676400"/>
                <a:gd name="connsiteY11" fmla="*/ 207169 h 952500"/>
                <a:gd name="connsiteX12" fmla="*/ 726281 w 1676400"/>
                <a:gd name="connsiteY12" fmla="*/ 204788 h 952500"/>
                <a:gd name="connsiteX13" fmla="*/ 754856 w 1676400"/>
                <a:gd name="connsiteY13" fmla="*/ 211931 h 952500"/>
                <a:gd name="connsiteX14" fmla="*/ 823912 w 1676400"/>
                <a:gd name="connsiteY14" fmla="*/ 119063 h 952500"/>
                <a:gd name="connsiteX15" fmla="*/ 845343 w 1676400"/>
                <a:gd name="connsiteY15" fmla="*/ 104775 h 952500"/>
                <a:gd name="connsiteX16" fmla="*/ 878681 w 1676400"/>
                <a:gd name="connsiteY16" fmla="*/ 133350 h 952500"/>
                <a:gd name="connsiteX17" fmla="*/ 921543 w 1676400"/>
                <a:gd name="connsiteY17" fmla="*/ 211931 h 952500"/>
                <a:gd name="connsiteX18" fmla="*/ 945356 w 1676400"/>
                <a:gd name="connsiteY18" fmla="*/ 223838 h 952500"/>
                <a:gd name="connsiteX19" fmla="*/ 971550 w 1676400"/>
                <a:gd name="connsiteY19" fmla="*/ 221456 h 952500"/>
                <a:gd name="connsiteX20" fmla="*/ 1019175 w 1676400"/>
                <a:gd name="connsiteY20" fmla="*/ 209550 h 952500"/>
                <a:gd name="connsiteX21" fmla="*/ 1064418 w 1676400"/>
                <a:gd name="connsiteY21" fmla="*/ 209550 h 952500"/>
                <a:gd name="connsiteX22" fmla="*/ 1097756 w 1676400"/>
                <a:gd name="connsiteY22" fmla="*/ 183356 h 952500"/>
                <a:gd name="connsiteX23" fmla="*/ 1152525 w 1676400"/>
                <a:gd name="connsiteY23" fmla="*/ 71438 h 952500"/>
                <a:gd name="connsiteX24" fmla="*/ 1183481 w 1676400"/>
                <a:gd name="connsiteY24" fmla="*/ 33338 h 952500"/>
                <a:gd name="connsiteX25" fmla="*/ 1214437 w 1676400"/>
                <a:gd name="connsiteY25" fmla="*/ 54769 h 952500"/>
                <a:gd name="connsiteX26" fmla="*/ 1250156 w 1676400"/>
                <a:gd name="connsiteY26" fmla="*/ 66675 h 952500"/>
                <a:gd name="connsiteX27" fmla="*/ 1290637 w 1676400"/>
                <a:gd name="connsiteY27" fmla="*/ 45244 h 952500"/>
                <a:gd name="connsiteX28" fmla="*/ 1333500 w 1676400"/>
                <a:gd name="connsiteY28" fmla="*/ 0 h 952500"/>
                <a:gd name="connsiteX29" fmla="*/ 1373981 w 1676400"/>
                <a:gd name="connsiteY29" fmla="*/ 33338 h 952500"/>
                <a:gd name="connsiteX30" fmla="*/ 1421606 w 1676400"/>
                <a:gd name="connsiteY30" fmla="*/ 209550 h 952500"/>
                <a:gd name="connsiteX31" fmla="*/ 1457325 w 1676400"/>
                <a:gd name="connsiteY31" fmla="*/ 261938 h 952500"/>
                <a:gd name="connsiteX32" fmla="*/ 1497806 w 1676400"/>
                <a:gd name="connsiteY32" fmla="*/ 311944 h 952500"/>
                <a:gd name="connsiteX33" fmla="*/ 1526381 w 1676400"/>
                <a:gd name="connsiteY33" fmla="*/ 373856 h 952500"/>
                <a:gd name="connsiteX34" fmla="*/ 1552575 w 1676400"/>
                <a:gd name="connsiteY34" fmla="*/ 469106 h 952500"/>
                <a:gd name="connsiteX35" fmla="*/ 1624012 w 1676400"/>
                <a:gd name="connsiteY35" fmla="*/ 721519 h 952500"/>
                <a:gd name="connsiteX36" fmla="*/ 1671637 w 1676400"/>
                <a:gd name="connsiteY36" fmla="*/ 819150 h 952500"/>
                <a:gd name="connsiteX37" fmla="*/ 1676400 w 1676400"/>
                <a:gd name="connsiteY37" fmla="*/ 952500 h 952500"/>
                <a:gd name="connsiteX38" fmla="*/ 0 w 1676400"/>
                <a:gd name="connsiteY38" fmla="*/ 931069 h 952500"/>
                <a:gd name="connsiteX0" fmla="*/ 0 w 1676400"/>
                <a:gd name="connsiteY0" fmla="*/ 931069 h 952500"/>
                <a:gd name="connsiteX1" fmla="*/ 135731 w 1676400"/>
                <a:gd name="connsiteY1" fmla="*/ 873919 h 952500"/>
                <a:gd name="connsiteX2" fmla="*/ 247650 w 1676400"/>
                <a:gd name="connsiteY2" fmla="*/ 816769 h 952500"/>
                <a:gd name="connsiteX3" fmla="*/ 321468 w 1676400"/>
                <a:gd name="connsiteY3" fmla="*/ 747713 h 952500"/>
                <a:gd name="connsiteX4" fmla="*/ 347662 w 1676400"/>
                <a:gd name="connsiteY4" fmla="*/ 714375 h 952500"/>
                <a:gd name="connsiteX5" fmla="*/ 395287 w 1676400"/>
                <a:gd name="connsiteY5" fmla="*/ 661988 h 952500"/>
                <a:gd name="connsiteX6" fmla="*/ 426243 w 1676400"/>
                <a:gd name="connsiteY6" fmla="*/ 595313 h 952500"/>
                <a:gd name="connsiteX7" fmla="*/ 497681 w 1676400"/>
                <a:gd name="connsiteY7" fmla="*/ 416719 h 952500"/>
                <a:gd name="connsiteX8" fmla="*/ 531018 w 1676400"/>
                <a:gd name="connsiteY8" fmla="*/ 378619 h 952500"/>
                <a:gd name="connsiteX9" fmla="*/ 590550 w 1676400"/>
                <a:gd name="connsiteY9" fmla="*/ 350044 h 952500"/>
                <a:gd name="connsiteX10" fmla="*/ 631031 w 1676400"/>
                <a:gd name="connsiteY10" fmla="*/ 280988 h 952500"/>
                <a:gd name="connsiteX11" fmla="*/ 681037 w 1676400"/>
                <a:gd name="connsiteY11" fmla="*/ 207169 h 952500"/>
                <a:gd name="connsiteX12" fmla="*/ 726281 w 1676400"/>
                <a:gd name="connsiteY12" fmla="*/ 204788 h 952500"/>
                <a:gd name="connsiteX13" fmla="*/ 754856 w 1676400"/>
                <a:gd name="connsiteY13" fmla="*/ 211931 h 952500"/>
                <a:gd name="connsiteX14" fmla="*/ 823912 w 1676400"/>
                <a:gd name="connsiteY14" fmla="*/ 119063 h 952500"/>
                <a:gd name="connsiteX15" fmla="*/ 845343 w 1676400"/>
                <a:gd name="connsiteY15" fmla="*/ 104775 h 952500"/>
                <a:gd name="connsiteX16" fmla="*/ 878681 w 1676400"/>
                <a:gd name="connsiteY16" fmla="*/ 133350 h 952500"/>
                <a:gd name="connsiteX17" fmla="*/ 921543 w 1676400"/>
                <a:gd name="connsiteY17" fmla="*/ 211931 h 952500"/>
                <a:gd name="connsiteX18" fmla="*/ 945356 w 1676400"/>
                <a:gd name="connsiteY18" fmla="*/ 223838 h 952500"/>
                <a:gd name="connsiteX19" fmla="*/ 971550 w 1676400"/>
                <a:gd name="connsiteY19" fmla="*/ 221456 h 952500"/>
                <a:gd name="connsiteX20" fmla="*/ 1019175 w 1676400"/>
                <a:gd name="connsiteY20" fmla="*/ 209550 h 952500"/>
                <a:gd name="connsiteX21" fmla="*/ 1064418 w 1676400"/>
                <a:gd name="connsiteY21" fmla="*/ 209550 h 952500"/>
                <a:gd name="connsiteX22" fmla="*/ 1097756 w 1676400"/>
                <a:gd name="connsiteY22" fmla="*/ 183356 h 952500"/>
                <a:gd name="connsiteX23" fmla="*/ 1152525 w 1676400"/>
                <a:gd name="connsiteY23" fmla="*/ 71438 h 952500"/>
                <a:gd name="connsiteX24" fmla="*/ 1183481 w 1676400"/>
                <a:gd name="connsiteY24" fmla="*/ 33338 h 952500"/>
                <a:gd name="connsiteX25" fmla="*/ 1214437 w 1676400"/>
                <a:gd name="connsiteY25" fmla="*/ 54769 h 952500"/>
                <a:gd name="connsiteX26" fmla="*/ 1250156 w 1676400"/>
                <a:gd name="connsiteY26" fmla="*/ 66675 h 952500"/>
                <a:gd name="connsiteX27" fmla="*/ 1290637 w 1676400"/>
                <a:gd name="connsiteY27" fmla="*/ 45244 h 952500"/>
                <a:gd name="connsiteX28" fmla="*/ 1333500 w 1676400"/>
                <a:gd name="connsiteY28" fmla="*/ 0 h 952500"/>
                <a:gd name="connsiteX29" fmla="*/ 1373981 w 1676400"/>
                <a:gd name="connsiteY29" fmla="*/ 33338 h 952500"/>
                <a:gd name="connsiteX30" fmla="*/ 1421606 w 1676400"/>
                <a:gd name="connsiteY30" fmla="*/ 209550 h 952500"/>
                <a:gd name="connsiteX31" fmla="*/ 1457325 w 1676400"/>
                <a:gd name="connsiteY31" fmla="*/ 261938 h 952500"/>
                <a:gd name="connsiteX32" fmla="*/ 1497806 w 1676400"/>
                <a:gd name="connsiteY32" fmla="*/ 311944 h 952500"/>
                <a:gd name="connsiteX33" fmla="*/ 1526381 w 1676400"/>
                <a:gd name="connsiteY33" fmla="*/ 373856 h 952500"/>
                <a:gd name="connsiteX34" fmla="*/ 1552575 w 1676400"/>
                <a:gd name="connsiteY34" fmla="*/ 469106 h 952500"/>
                <a:gd name="connsiteX35" fmla="*/ 1624012 w 1676400"/>
                <a:gd name="connsiteY35" fmla="*/ 721519 h 952500"/>
                <a:gd name="connsiteX36" fmla="*/ 1671637 w 1676400"/>
                <a:gd name="connsiteY36" fmla="*/ 819150 h 952500"/>
                <a:gd name="connsiteX37" fmla="*/ 1676400 w 1676400"/>
                <a:gd name="connsiteY37" fmla="*/ 952500 h 952500"/>
                <a:gd name="connsiteX38" fmla="*/ 0 w 1676400"/>
                <a:gd name="connsiteY38" fmla="*/ 931069 h 952500"/>
                <a:gd name="connsiteX0" fmla="*/ 0 w 1676400"/>
                <a:gd name="connsiteY0" fmla="*/ 935831 h 957262"/>
                <a:gd name="connsiteX1" fmla="*/ 135731 w 1676400"/>
                <a:gd name="connsiteY1" fmla="*/ 878681 h 957262"/>
                <a:gd name="connsiteX2" fmla="*/ 247650 w 1676400"/>
                <a:gd name="connsiteY2" fmla="*/ 821531 h 957262"/>
                <a:gd name="connsiteX3" fmla="*/ 321468 w 1676400"/>
                <a:gd name="connsiteY3" fmla="*/ 752475 h 957262"/>
                <a:gd name="connsiteX4" fmla="*/ 347662 w 1676400"/>
                <a:gd name="connsiteY4" fmla="*/ 719137 h 957262"/>
                <a:gd name="connsiteX5" fmla="*/ 395287 w 1676400"/>
                <a:gd name="connsiteY5" fmla="*/ 666750 h 957262"/>
                <a:gd name="connsiteX6" fmla="*/ 426243 w 1676400"/>
                <a:gd name="connsiteY6" fmla="*/ 600075 h 957262"/>
                <a:gd name="connsiteX7" fmla="*/ 497681 w 1676400"/>
                <a:gd name="connsiteY7" fmla="*/ 421481 h 957262"/>
                <a:gd name="connsiteX8" fmla="*/ 531018 w 1676400"/>
                <a:gd name="connsiteY8" fmla="*/ 383381 h 957262"/>
                <a:gd name="connsiteX9" fmla="*/ 590550 w 1676400"/>
                <a:gd name="connsiteY9" fmla="*/ 354806 h 957262"/>
                <a:gd name="connsiteX10" fmla="*/ 631031 w 1676400"/>
                <a:gd name="connsiteY10" fmla="*/ 285750 h 957262"/>
                <a:gd name="connsiteX11" fmla="*/ 681037 w 1676400"/>
                <a:gd name="connsiteY11" fmla="*/ 211931 h 957262"/>
                <a:gd name="connsiteX12" fmla="*/ 726281 w 1676400"/>
                <a:gd name="connsiteY12" fmla="*/ 209550 h 957262"/>
                <a:gd name="connsiteX13" fmla="*/ 754856 w 1676400"/>
                <a:gd name="connsiteY13" fmla="*/ 216693 h 957262"/>
                <a:gd name="connsiteX14" fmla="*/ 823912 w 1676400"/>
                <a:gd name="connsiteY14" fmla="*/ 123825 h 957262"/>
                <a:gd name="connsiteX15" fmla="*/ 845343 w 1676400"/>
                <a:gd name="connsiteY15" fmla="*/ 109537 h 957262"/>
                <a:gd name="connsiteX16" fmla="*/ 878681 w 1676400"/>
                <a:gd name="connsiteY16" fmla="*/ 138112 h 957262"/>
                <a:gd name="connsiteX17" fmla="*/ 921543 w 1676400"/>
                <a:gd name="connsiteY17" fmla="*/ 216693 h 957262"/>
                <a:gd name="connsiteX18" fmla="*/ 945356 w 1676400"/>
                <a:gd name="connsiteY18" fmla="*/ 228600 h 957262"/>
                <a:gd name="connsiteX19" fmla="*/ 971550 w 1676400"/>
                <a:gd name="connsiteY19" fmla="*/ 226218 h 957262"/>
                <a:gd name="connsiteX20" fmla="*/ 1019175 w 1676400"/>
                <a:gd name="connsiteY20" fmla="*/ 214312 h 957262"/>
                <a:gd name="connsiteX21" fmla="*/ 1064418 w 1676400"/>
                <a:gd name="connsiteY21" fmla="*/ 214312 h 957262"/>
                <a:gd name="connsiteX22" fmla="*/ 1097756 w 1676400"/>
                <a:gd name="connsiteY22" fmla="*/ 188118 h 957262"/>
                <a:gd name="connsiteX23" fmla="*/ 1152525 w 1676400"/>
                <a:gd name="connsiteY23" fmla="*/ 76200 h 957262"/>
                <a:gd name="connsiteX24" fmla="*/ 1183481 w 1676400"/>
                <a:gd name="connsiteY24" fmla="*/ 38100 h 957262"/>
                <a:gd name="connsiteX25" fmla="*/ 1214437 w 1676400"/>
                <a:gd name="connsiteY25" fmla="*/ 59531 h 957262"/>
                <a:gd name="connsiteX26" fmla="*/ 1250156 w 1676400"/>
                <a:gd name="connsiteY26" fmla="*/ 71437 h 957262"/>
                <a:gd name="connsiteX27" fmla="*/ 1290637 w 1676400"/>
                <a:gd name="connsiteY27" fmla="*/ 50006 h 957262"/>
                <a:gd name="connsiteX28" fmla="*/ 1323975 w 1676400"/>
                <a:gd name="connsiteY28" fmla="*/ 0 h 957262"/>
                <a:gd name="connsiteX29" fmla="*/ 1373981 w 1676400"/>
                <a:gd name="connsiteY29" fmla="*/ 38100 h 957262"/>
                <a:gd name="connsiteX30" fmla="*/ 1421606 w 1676400"/>
                <a:gd name="connsiteY30" fmla="*/ 214312 h 957262"/>
                <a:gd name="connsiteX31" fmla="*/ 1457325 w 1676400"/>
                <a:gd name="connsiteY31" fmla="*/ 266700 h 957262"/>
                <a:gd name="connsiteX32" fmla="*/ 1497806 w 1676400"/>
                <a:gd name="connsiteY32" fmla="*/ 316706 h 957262"/>
                <a:gd name="connsiteX33" fmla="*/ 1526381 w 1676400"/>
                <a:gd name="connsiteY33" fmla="*/ 378618 h 957262"/>
                <a:gd name="connsiteX34" fmla="*/ 1552575 w 1676400"/>
                <a:gd name="connsiteY34" fmla="*/ 473868 h 957262"/>
                <a:gd name="connsiteX35" fmla="*/ 1624012 w 1676400"/>
                <a:gd name="connsiteY35" fmla="*/ 726281 h 957262"/>
                <a:gd name="connsiteX36" fmla="*/ 1671637 w 1676400"/>
                <a:gd name="connsiteY36" fmla="*/ 823912 h 957262"/>
                <a:gd name="connsiteX37" fmla="*/ 1676400 w 1676400"/>
                <a:gd name="connsiteY37" fmla="*/ 957262 h 957262"/>
                <a:gd name="connsiteX38" fmla="*/ 0 w 1676400"/>
                <a:gd name="connsiteY38" fmla="*/ 935831 h 957262"/>
                <a:gd name="connsiteX0" fmla="*/ 0 w 1676400"/>
                <a:gd name="connsiteY0" fmla="*/ 935831 h 957262"/>
                <a:gd name="connsiteX1" fmla="*/ 135731 w 1676400"/>
                <a:gd name="connsiteY1" fmla="*/ 878681 h 957262"/>
                <a:gd name="connsiteX2" fmla="*/ 247650 w 1676400"/>
                <a:gd name="connsiteY2" fmla="*/ 821531 h 957262"/>
                <a:gd name="connsiteX3" fmla="*/ 321468 w 1676400"/>
                <a:gd name="connsiteY3" fmla="*/ 752475 h 957262"/>
                <a:gd name="connsiteX4" fmla="*/ 347662 w 1676400"/>
                <a:gd name="connsiteY4" fmla="*/ 719137 h 957262"/>
                <a:gd name="connsiteX5" fmla="*/ 395287 w 1676400"/>
                <a:gd name="connsiteY5" fmla="*/ 666750 h 957262"/>
                <a:gd name="connsiteX6" fmla="*/ 426243 w 1676400"/>
                <a:gd name="connsiteY6" fmla="*/ 600075 h 957262"/>
                <a:gd name="connsiteX7" fmla="*/ 497681 w 1676400"/>
                <a:gd name="connsiteY7" fmla="*/ 421481 h 957262"/>
                <a:gd name="connsiteX8" fmla="*/ 531018 w 1676400"/>
                <a:gd name="connsiteY8" fmla="*/ 383381 h 957262"/>
                <a:gd name="connsiteX9" fmla="*/ 590550 w 1676400"/>
                <a:gd name="connsiteY9" fmla="*/ 354806 h 957262"/>
                <a:gd name="connsiteX10" fmla="*/ 631031 w 1676400"/>
                <a:gd name="connsiteY10" fmla="*/ 285750 h 957262"/>
                <a:gd name="connsiteX11" fmla="*/ 681037 w 1676400"/>
                <a:gd name="connsiteY11" fmla="*/ 211931 h 957262"/>
                <a:gd name="connsiteX12" fmla="*/ 726281 w 1676400"/>
                <a:gd name="connsiteY12" fmla="*/ 209550 h 957262"/>
                <a:gd name="connsiteX13" fmla="*/ 754856 w 1676400"/>
                <a:gd name="connsiteY13" fmla="*/ 216693 h 957262"/>
                <a:gd name="connsiteX14" fmla="*/ 823912 w 1676400"/>
                <a:gd name="connsiteY14" fmla="*/ 123825 h 957262"/>
                <a:gd name="connsiteX15" fmla="*/ 845343 w 1676400"/>
                <a:gd name="connsiteY15" fmla="*/ 109537 h 957262"/>
                <a:gd name="connsiteX16" fmla="*/ 878681 w 1676400"/>
                <a:gd name="connsiteY16" fmla="*/ 138112 h 957262"/>
                <a:gd name="connsiteX17" fmla="*/ 921543 w 1676400"/>
                <a:gd name="connsiteY17" fmla="*/ 216693 h 957262"/>
                <a:gd name="connsiteX18" fmla="*/ 945356 w 1676400"/>
                <a:gd name="connsiteY18" fmla="*/ 228600 h 957262"/>
                <a:gd name="connsiteX19" fmla="*/ 971550 w 1676400"/>
                <a:gd name="connsiteY19" fmla="*/ 226218 h 957262"/>
                <a:gd name="connsiteX20" fmla="*/ 1019175 w 1676400"/>
                <a:gd name="connsiteY20" fmla="*/ 214312 h 957262"/>
                <a:gd name="connsiteX21" fmla="*/ 1064418 w 1676400"/>
                <a:gd name="connsiteY21" fmla="*/ 214312 h 957262"/>
                <a:gd name="connsiteX22" fmla="*/ 1097756 w 1676400"/>
                <a:gd name="connsiteY22" fmla="*/ 188118 h 957262"/>
                <a:gd name="connsiteX23" fmla="*/ 1152525 w 1676400"/>
                <a:gd name="connsiteY23" fmla="*/ 76200 h 957262"/>
                <a:gd name="connsiteX24" fmla="*/ 1183481 w 1676400"/>
                <a:gd name="connsiteY24" fmla="*/ 38100 h 957262"/>
                <a:gd name="connsiteX25" fmla="*/ 1214437 w 1676400"/>
                <a:gd name="connsiteY25" fmla="*/ 59531 h 957262"/>
                <a:gd name="connsiteX26" fmla="*/ 1250156 w 1676400"/>
                <a:gd name="connsiteY26" fmla="*/ 71437 h 957262"/>
                <a:gd name="connsiteX27" fmla="*/ 1290637 w 1676400"/>
                <a:gd name="connsiteY27" fmla="*/ 50006 h 957262"/>
                <a:gd name="connsiteX28" fmla="*/ 1323975 w 1676400"/>
                <a:gd name="connsiteY28" fmla="*/ 0 h 957262"/>
                <a:gd name="connsiteX29" fmla="*/ 1373981 w 1676400"/>
                <a:gd name="connsiteY29" fmla="*/ 38100 h 957262"/>
                <a:gd name="connsiteX30" fmla="*/ 1421606 w 1676400"/>
                <a:gd name="connsiteY30" fmla="*/ 214312 h 957262"/>
                <a:gd name="connsiteX31" fmla="*/ 1457325 w 1676400"/>
                <a:gd name="connsiteY31" fmla="*/ 266700 h 957262"/>
                <a:gd name="connsiteX32" fmla="*/ 1497806 w 1676400"/>
                <a:gd name="connsiteY32" fmla="*/ 316706 h 957262"/>
                <a:gd name="connsiteX33" fmla="*/ 1526381 w 1676400"/>
                <a:gd name="connsiteY33" fmla="*/ 378618 h 957262"/>
                <a:gd name="connsiteX34" fmla="*/ 1552575 w 1676400"/>
                <a:gd name="connsiteY34" fmla="*/ 473868 h 957262"/>
                <a:gd name="connsiteX35" fmla="*/ 1624012 w 1676400"/>
                <a:gd name="connsiteY35" fmla="*/ 726281 h 957262"/>
                <a:gd name="connsiteX36" fmla="*/ 1671637 w 1676400"/>
                <a:gd name="connsiteY36" fmla="*/ 823912 h 957262"/>
                <a:gd name="connsiteX37" fmla="*/ 1676400 w 1676400"/>
                <a:gd name="connsiteY37" fmla="*/ 957262 h 957262"/>
                <a:gd name="connsiteX38" fmla="*/ 0 w 1676400"/>
                <a:gd name="connsiteY38" fmla="*/ 935831 h 957262"/>
                <a:gd name="connsiteX0" fmla="*/ 0 w 1676400"/>
                <a:gd name="connsiteY0" fmla="*/ 935831 h 957262"/>
                <a:gd name="connsiteX1" fmla="*/ 135731 w 1676400"/>
                <a:gd name="connsiteY1" fmla="*/ 878681 h 957262"/>
                <a:gd name="connsiteX2" fmla="*/ 247650 w 1676400"/>
                <a:gd name="connsiteY2" fmla="*/ 821531 h 957262"/>
                <a:gd name="connsiteX3" fmla="*/ 321468 w 1676400"/>
                <a:gd name="connsiteY3" fmla="*/ 752475 h 957262"/>
                <a:gd name="connsiteX4" fmla="*/ 347662 w 1676400"/>
                <a:gd name="connsiteY4" fmla="*/ 719137 h 957262"/>
                <a:gd name="connsiteX5" fmla="*/ 395287 w 1676400"/>
                <a:gd name="connsiteY5" fmla="*/ 666750 h 957262"/>
                <a:gd name="connsiteX6" fmla="*/ 426243 w 1676400"/>
                <a:gd name="connsiteY6" fmla="*/ 600075 h 957262"/>
                <a:gd name="connsiteX7" fmla="*/ 497681 w 1676400"/>
                <a:gd name="connsiteY7" fmla="*/ 421481 h 957262"/>
                <a:gd name="connsiteX8" fmla="*/ 531018 w 1676400"/>
                <a:gd name="connsiteY8" fmla="*/ 383381 h 957262"/>
                <a:gd name="connsiteX9" fmla="*/ 590550 w 1676400"/>
                <a:gd name="connsiteY9" fmla="*/ 354806 h 957262"/>
                <a:gd name="connsiteX10" fmla="*/ 631031 w 1676400"/>
                <a:gd name="connsiteY10" fmla="*/ 285750 h 957262"/>
                <a:gd name="connsiteX11" fmla="*/ 681037 w 1676400"/>
                <a:gd name="connsiteY11" fmla="*/ 211931 h 957262"/>
                <a:gd name="connsiteX12" fmla="*/ 726281 w 1676400"/>
                <a:gd name="connsiteY12" fmla="*/ 209550 h 957262"/>
                <a:gd name="connsiteX13" fmla="*/ 754856 w 1676400"/>
                <a:gd name="connsiteY13" fmla="*/ 216693 h 957262"/>
                <a:gd name="connsiteX14" fmla="*/ 823912 w 1676400"/>
                <a:gd name="connsiteY14" fmla="*/ 123825 h 957262"/>
                <a:gd name="connsiteX15" fmla="*/ 845343 w 1676400"/>
                <a:gd name="connsiteY15" fmla="*/ 109537 h 957262"/>
                <a:gd name="connsiteX16" fmla="*/ 883443 w 1676400"/>
                <a:gd name="connsiteY16" fmla="*/ 130968 h 957262"/>
                <a:gd name="connsiteX17" fmla="*/ 921543 w 1676400"/>
                <a:gd name="connsiteY17" fmla="*/ 216693 h 957262"/>
                <a:gd name="connsiteX18" fmla="*/ 945356 w 1676400"/>
                <a:gd name="connsiteY18" fmla="*/ 228600 h 957262"/>
                <a:gd name="connsiteX19" fmla="*/ 971550 w 1676400"/>
                <a:gd name="connsiteY19" fmla="*/ 226218 h 957262"/>
                <a:gd name="connsiteX20" fmla="*/ 1019175 w 1676400"/>
                <a:gd name="connsiteY20" fmla="*/ 214312 h 957262"/>
                <a:gd name="connsiteX21" fmla="*/ 1064418 w 1676400"/>
                <a:gd name="connsiteY21" fmla="*/ 214312 h 957262"/>
                <a:gd name="connsiteX22" fmla="*/ 1097756 w 1676400"/>
                <a:gd name="connsiteY22" fmla="*/ 188118 h 957262"/>
                <a:gd name="connsiteX23" fmla="*/ 1152525 w 1676400"/>
                <a:gd name="connsiteY23" fmla="*/ 76200 h 957262"/>
                <a:gd name="connsiteX24" fmla="*/ 1183481 w 1676400"/>
                <a:gd name="connsiteY24" fmla="*/ 38100 h 957262"/>
                <a:gd name="connsiteX25" fmla="*/ 1214437 w 1676400"/>
                <a:gd name="connsiteY25" fmla="*/ 59531 h 957262"/>
                <a:gd name="connsiteX26" fmla="*/ 1250156 w 1676400"/>
                <a:gd name="connsiteY26" fmla="*/ 71437 h 957262"/>
                <a:gd name="connsiteX27" fmla="*/ 1290637 w 1676400"/>
                <a:gd name="connsiteY27" fmla="*/ 50006 h 957262"/>
                <a:gd name="connsiteX28" fmla="*/ 1323975 w 1676400"/>
                <a:gd name="connsiteY28" fmla="*/ 0 h 957262"/>
                <a:gd name="connsiteX29" fmla="*/ 1373981 w 1676400"/>
                <a:gd name="connsiteY29" fmla="*/ 38100 h 957262"/>
                <a:gd name="connsiteX30" fmla="*/ 1421606 w 1676400"/>
                <a:gd name="connsiteY30" fmla="*/ 214312 h 957262"/>
                <a:gd name="connsiteX31" fmla="*/ 1457325 w 1676400"/>
                <a:gd name="connsiteY31" fmla="*/ 266700 h 957262"/>
                <a:gd name="connsiteX32" fmla="*/ 1497806 w 1676400"/>
                <a:gd name="connsiteY32" fmla="*/ 316706 h 957262"/>
                <a:gd name="connsiteX33" fmla="*/ 1526381 w 1676400"/>
                <a:gd name="connsiteY33" fmla="*/ 378618 h 957262"/>
                <a:gd name="connsiteX34" fmla="*/ 1552575 w 1676400"/>
                <a:gd name="connsiteY34" fmla="*/ 473868 h 957262"/>
                <a:gd name="connsiteX35" fmla="*/ 1624012 w 1676400"/>
                <a:gd name="connsiteY35" fmla="*/ 726281 h 957262"/>
                <a:gd name="connsiteX36" fmla="*/ 1671637 w 1676400"/>
                <a:gd name="connsiteY36" fmla="*/ 823912 h 957262"/>
                <a:gd name="connsiteX37" fmla="*/ 1676400 w 1676400"/>
                <a:gd name="connsiteY37" fmla="*/ 957262 h 957262"/>
                <a:gd name="connsiteX38" fmla="*/ 0 w 1676400"/>
                <a:gd name="connsiteY38" fmla="*/ 935831 h 957262"/>
                <a:gd name="connsiteX0" fmla="*/ 0 w 1676400"/>
                <a:gd name="connsiteY0" fmla="*/ 935831 h 957262"/>
                <a:gd name="connsiteX1" fmla="*/ 135731 w 1676400"/>
                <a:gd name="connsiteY1" fmla="*/ 878681 h 957262"/>
                <a:gd name="connsiteX2" fmla="*/ 247650 w 1676400"/>
                <a:gd name="connsiteY2" fmla="*/ 821531 h 957262"/>
                <a:gd name="connsiteX3" fmla="*/ 321468 w 1676400"/>
                <a:gd name="connsiteY3" fmla="*/ 752475 h 957262"/>
                <a:gd name="connsiteX4" fmla="*/ 347662 w 1676400"/>
                <a:gd name="connsiteY4" fmla="*/ 719137 h 957262"/>
                <a:gd name="connsiteX5" fmla="*/ 395287 w 1676400"/>
                <a:gd name="connsiteY5" fmla="*/ 666750 h 957262"/>
                <a:gd name="connsiteX6" fmla="*/ 426243 w 1676400"/>
                <a:gd name="connsiteY6" fmla="*/ 600075 h 957262"/>
                <a:gd name="connsiteX7" fmla="*/ 497681 w 1676400"/>
                <a:gd name="connsiteY7" fmla="*/ 421481 h 957262"/>
                <a:gd name="connsiteX8" fmla="*/ 531018 w 1676400"/>
                <a:gd name="connsiteY8" fmla="*/ 383381 h 957262"/>
                <a:gd name="connsiteX9" fmla="*/ 590550 w 1676400"/>
                <a:gd name="connsiteY9" fmla="*/ 354806 h 957262"/>
                <a:gd name="connsiteX10" fmla="*/ 631031 w 1676400"/>
                <a:gd name="connsiteY10" fmla="*/ 285750 h 957262"/>
                <a:gd name="connsiteX11" fmla="*/ 681037 w 1676400"/>
                <a:gd name="connsiteY11" fmla="*/ 211931 h 957262"/>
                <a:gd name="connsiteX12" fmla="*/ 726281 w 1676400"/>
                <a:gd name="connsiteY12" fmla="*/ 209550 h 957262"/>
                <a:gd name="connsiteX13" fmla="*/ 754856 w 1676400"/>
                <a:gd name="connsiteY13" fmla="*/ 216693 h 957262"/>
                <a:gd name="connsiteX14" fmla="*/ 816768 w 1676400"/>
                <a:gd name="connsiteY14" fmla="*/ 133350 h 957262"/>
                <a:gd name="connsiteX15" fmla="*/ 845343 w 1676400"/>
                <a:gd name="connsiteY15" fmla="*/ 109537 h 957262"/>
                <a:gd name="connsiteX16" fmla="*/ 883443 w 1676400"/>
                <a:gd name="connsiteY16" fmla="*/ 130968 h 957262"/>
                <a:gd name="connsiteX17" fmla="*/ 921543 w 1676400"/>
                <a:gd name="connsiteY17" fmla="*/ 216693 h 957262"/>
                <a:gd name="connsiteX18" fmla="*/ 945356 w 1676400"/>
                <a:gd name="connsiteY18" fmla="*/ 228600 h 957262"/>
                <a:gd name="connsiteX19" fmla="*/ 971550 w 1676400"/>
                <a:gd name="connsiteY19" fmla="*/ 226218 h 957262"/>
                <a:gd name="connsiteX20" fmla="*/ 1019175 w 1676400"/>
                <a:gd name="connsiteY20" fmla="*/ 214312 h 957262"/>
                <a:gd name="connsiteX21" fmla="*/ 1064418 w 1676400"/>
                <a:gd name="connsiteY21" fmla="*/ 214312 h 957262"/>
                <a:gd name="connsiteX22" fmla="*/ 1097756 w 1676400"/>
                <a:gd name="connsiteY22" fmla="*/ 188118 h 957262"/>
                <a:gd name="connsiteX23" fmla="*/ 1152525 w 1676400"/>
                <a:gd name="connsiteY23" fmla="*/ 76200 h 957262"/>
                <a:gd name="connsiteX24" fmla="*/ 1183481 w 1676400"/>
                <a:gd name="connsiteY24" fmla="*/ 38100 h 957262"/>
                <a:gd name="connsiteX25" fmla="*/ 1214437 w 1676400"/>
                <a:gd name="connsiteY25" fmla="*/ 59531 h 957262"/>
                <a:gd name="connsiteX26" fmla="*/ 1250156 w 1676400"/>
                <a:gd name="connsiteY26" fmla="*/ 71437 h 957262"/>
                <a:gd name="connsiteX27" fmla="*/ 1290637 w 1676400"/>
                <a:gd name="connsiteY27" fmla="*/ 50006 h 957262"/>
                <a:gd name="connsiteX28" fmla="*/ 1323975 w 1676400"/>
                <a:gd name="connsiteY28" fmla="*/ 0 h 957262"/>
                <a:gd name="connsiteX29" fmla="*/ 1373981 w 1676400"/>
                <a:gd name="connsiteY29" fmla="*/ 38100 h 957262"/>
                <a:gd name="connsiteX30" fmla="*/ 1421606 w 1676400"/>
                <a:gd name="connsiteY30" fmla="*/ 214312 h 957262"/>
                <a:gd name="connsiteX31" fmla="*/ 1457325 w 1676400"/>
                <a:gd name="connsiteY31" fmla="*/ 266700 h 957262"/>
                <a:gd name="connsiteX32" fmla="*/ 1497806 w 1676400"/>
                <a:gd name="connsiteY32" fmla="*/ 316706 h 957262"/>
                <a:gd name="connsiteX33" fmla="*/ 1526381 w 1676400"/>
                <a:gd name="connsiteY33" fmla="*/ 378618 h 957262"/>
                <a:gd name="connsiteX34" fmla="*/ 1552575 w 1676400"/>
                <a:gd name="connsiteY34" fmla="*/ 473868 h 957262"/>
                <a:gd name="connsiteX35" fmla="*/ 1624012 w 1676400"/>
                <a:gd name="connsiteY35" fmla="*/ 726281 h 957262"/>
                <a:gd name="connsiteX36" fmla="*/ 1671637 w 1676400"/>
                <a:gd name="connsiteY36" fmla="*/ 823912 h 957262"/>
                <a:gd name="connsiteX37" fmla="*/ 1676400 w 1676400"/>
                <a:gd name="connsiteY37" fmla="*/ 957262 h 957262"/>
                <a:gd name="connsiteX38" fmla="*/ 0 w 1676400"/>
                <a:gd name="connsiteY38" fmla="*/ 935831 h 957262"/>
                <a:gd name="connsiteX0" fmla="*/ 0 w 1676400"/>
                <a:gd name="connsiteY0" fmla="*/ 935831 h 957262"/>
                <a:gd name="connsiteX1" fmla="*/ 135731 w 1676400"/>
                <a:gd name="connsiteY1" fmla="*/ 878681 h 957262"/>
                <a:gd name="connsiteX2" fmla="*/ 247650 w 1676400"/>
                <a:gd name="connsiteY2" fmla="*/ 821531 h 957262"/>
                <a:gd name="connsiteX3" fmla="*/ 321468 w 1676400"/>
                <a:gd name="connsiteY3" fmla="*/ 752475 h 957262"/>
                <a:gd name="connsiteX4" fmla="*/ 347662 w 1676400"/>
                <a:gd name="connsiteY4" fmla="*/ 719137 h 957262"/>
                <a:gd name="connsiteX5" fmla="*/ 395287 w 1676400"/>
                <a:gd name="connsiteY5" fmla="*/ 666750 h 957262"/>
                <a:gd name="connsiteX6" fmla="*/ 426243 w 1676400"/>
                <a:gd name="connsiteY6" fmla="*/ 600075 h 957262"/>
                <a:gd name="connsiteX7" fmla="*/ 497681 w 1676400"/>
                <a:gd name="connsiteY7" fmla="*/ 421481 h 957262"/>
                <a:gd name="connsiteX8" fmla="*/ 531018 w 1676400"/>
                <a:gd name="connsiteY8" fmla="*/ 383381 h 957262"/>
                <a:gd name="connsiteX9" fmla="*/ 590550 w 1676400"/>
                <a:gd name="connsiteY9" fmla="*/ 354806 h 957262"/>
                <a:gd name="connsiteX10" fmla="*/ 631031 w 1676400"/>
                <a:gd name="connsiteY10" fmla="*/ 285750 h 957262"/>
                <a:gd name="connsiteX11" fmla="*/ 681037 w 1676400"/>
                <a:gd name="connsiteY11" fmla="*/ 211931 h 957262"/>
                <a:gd name="connsiteX12" fmla="*/ 726281 w 1676400"/>
                <a:gd name="connsiteY12" fmla="*/ 209550 h 957262"/>
                <a:gd name="connsiteX13" fmla="*/ 754856 w 1676400"/>
                <a:gd name="connsiteY13" fmla="*/ 216693 h 957262"/>
                <a:gd name="connsiteX14" fmla="*/ 816768 w 1676400"/>
                <a:gd name="connsiteY14" fmla="*/ 133350 h 957262"/>
                <a:gd name="connsiteX15" fmla="*/ 845343 w 1676400"/>
                <a:gd name="connsiteY15" fmla="*/ 109537 h 957262"/>
                <a:gd name="connsiteX16" fmla="*/ 921543 w 1676400"/>
                <a:gd name="connsiteY16" fmla="*/ 216693 h 957262"/>
                <a:gd name="connsiteX17" fmla="*/ 945356 w 1676400"/>
                <a:gd name="connsiteY17" fmla="*/ 228600 h 957262"/>
                <a:gd name="connsiteX18" fmla="*/ 971550 w 1676400"/>
                <a:gd name="connsiteY18" fmla="*/ 226218 h 957262"/>
                <a:gd name="connsiteX19" fmla="*/ 1019175 w 1676400"/>
                <a:gd name="connsiteY19" fmla="*/ 214312 h 957262"/>
                <a:gd name="connsiteX20" fmla="*/ 1064418 w 1676400"/>
                <a:gd name="connsiteY20" fmla="*/ 214312 h 957262"/>
                <a:gd name="connsiteX21" fmla="*/ 1097756 w 1676400"/>
                <a:gd name="connsiteY21" fmla="*/ 188118 h 957262"/>
                <a:gd name="connsiteX22" fmla="*/ 1152525 w 1676400"/>
                <a:gd name="connsiteY22" fmla="*/ 76200 h 957262"/>
                <a:gd name="connsiteX23" fmla="*/ 1183481 w 1676400"/>
                <a:gd name="connsiteY23" fmla="*/ 38100 h 957262"/>
                <a:gd name="connsiteX24" fmla="*/ 1214437 w 1676400"/>
                <a:gd name="connsiteY24" fmla="*/ 59531 h 957262"/>
                <a:gd name="connsiteX25" fmla="*/ 1250156 w 1676400"/>
                <a:gd name="connsiteY25" fmla="*/ 71437 h 957262"/>
                <a:gd name="connsiteX26" fmla="*/ 1290637 w 1676400"/>
                <a:gd name="connsiteY26" fmla="*/ 50006 h 957262"/>
                <a:gd name="connsiteX27" fmla="*/ 1323975 w 1676400"/>
                <a:gd name="connsiteY27" fmla="*/ 0 h 957262"/>
                <a:gd name="connsiteX28" fmla="*/ 1373981 w 1676400"/>
                <a:gd name="connsiteY28" fmla="*/ 38100 h 957262"/>
                <a:gd name="connsiteX29" fmla="*/ 1421606 w 1676400"/>
                <a:gd name="connsiteY29" fmla="*/ 214312 h 957262"/>
                <a:gd name="connsiteX30" fmla="*/ 1457325 w 1676400"/>
                <a:gd name="connsiteY30" fmla="*/ 266700 h 957262"/>
                <a:gd name="connsiteX31" fmla="*/ 1497806 w 1676400"/>
                <a:gd name="connsiteY31" fmla="*/ 316706 h 957262"/>
                <a:gd name="connsiteX32" fmla="*/ 1526381 w 1676400"/>
                <a:gd name="connsiteY32" fmla="*/ 378618 h 957262"/>
                <a:gd name="connsiteX33" fmla="*/ 1552575 w 1676400"/>
                <a:gd name="connsiteY33" fmla="*/ 473868 h 957262"/>
                <a:gd name="connsiteX34" fmla="*/ 1624012 w 1676400"/>
                <a:gd name="connsiteY34" fmla="*/ 726281 h 957262"/>
                <a:gd name="connsiteX35" fmla="*/ 1671637 w 1676400"/>
                <a:gd name="connsiteY35" fmla="*/ 823912 h 957262"/>
                <a:gd name="connsiteX36" fmla="*/ 1676400 w 1676400"/>
                <a:gd name="connsiteY36" fmla="*/ 957262 h 957262"/>
                <a:gd name="connsiteX37" fmla="*/ 0 w 1676400"/>
                <a:gd name="connsiteY37" fmla="*/ 935831 h 957262"/>
                <a:gd name="connsiteX0" fmla="*/ 0 w 1676400"/>
                <a:gd name="connsiteY0" fmla="*/ 935831 h 957262"/>
                <a:gd name="connsiteX1" fmla="*/ 135731 w 1676400"/>
                <a:gd name="connsiteY1" fmla="*/ 878681 h 957262"/>
                <a:gd name="connsiteX2" fmla="*/ 247650 w 1676400"/>
                <a:gd name="connsiteY2" fmla="*/ 821531 h 957262"/>
                <a:gd name="connsiteX3" fmla="*/ 321468 w 1676400"/>
                <a:gd name="connsiteY3" fmla="*/ 752475 h 957262"/>
                <a:gd name="connsiteX4" fmla="*/ 347662 w 1676400"/>
                <a:gd name="connsiteY4" fmla="*/ 719137 h 957262"/>
                <a:gd name="connsiteX5" fmla="*/ 395287 w 1676400"/>
                <a:gd name="connsiteY5" fmla="*/ 666750 h 957262"/>
                <a:gd name="connsiteX6" fmla="*/ 426243 w 1676400"/>
                <a:gd name="connsiteY6" fmla="*/ 600075 h 957262"/>
                <a:gd name="connsiteX7" fmla="*/ 497681 w 1676400"/>
                <a:gd name="connsiteY7" fmla="*/ 421481 h 957262"/>
                <a:gd name="connsiteX8" fmla="*/ 531018 w 1676400"/>
                <a:gd name="connsiteY8" fmla="*/ 383381 h 957262"/>
                <a:gd name="connsiteX9" fmla="*/ 590550 w 1676400"/>
                <a:gd name="connsiteY9" fmla="*/ 354806 h 957262"/>
                <a:gd name="connsiteX10" fmla="*/ 631031 w 1676400"/>
                <a:gd name="connsiteY10" fmla="*/ 285750 h 957262"/>
                <a:gd name="connsiteX11" fmla="*/ 681037 w 1676400"/>
                <a:gd name="connsiteY11" fmla="*/ 211931 h 957262"/>
                <a:gd name="connsiteX12" fmla="*/ 726281 w 1676400"/>
                <a:gd name="connsiteY12" fmla="*/ 209550 h 957262"/>
                <a:gd name="connsiteX13" fmla="*/ 754856 w 1676400"/>
                <a:gd name="connsiteY13" fmla="*/ 216693 h 957262"/>
                <a:gd name="connsiteX14" fmla="*/ 816768 w 1676400"/>
                <a:gd name="connsiteY14" fmla="*/ 133350 h 957262"/>
                <a:gd name="connsiteX15" fmla="*/ 845343 w 1676400"/>
                <a:gd name="connsiteY15" fmla="*/ 109537 h 957262"/>
                <a:gd name="connsiteX16" fmla="*/ 921543 w 1676400"/>
                <a:gd name="connsiteY16" fmla="*/ 216693 h 957262"/>
                <a:gd name="connsiteX17" fmla="*/ 945356 w 1676400"/>
                <a:gd name="connsiteY17" fmla="*/ 228600 h 957262"/>
                <a:gd name="connsiteX18" fmla="*/ 971550 w 1676400"/>
                <a:gd name="connsiteY18" fmla="*/ 226218 h 957262"/>
                <a:gd name="connsiteX19" fmla="*/ 1019175 w 1676400"/>
                <a:gd name="connsiteY19" fmla="*/ 214312 h 957262"/>
                <a:gd name="connsiteX20" fmla="*/ 1064418 w 1676400"/>
                <a:gd name="connsiteY20" fmla="*/ 214312 h 957262"/>
                <a:gd name="connsiteX21" fmla="*/ 1097756 w 1676400"/>
                <a:gd name="connsiteY21" fmla="*/ 188118 h 957262"/>
                <a:gd name="connsiteX22" fmla="*/ 1152525 w 1676400"/>
                <a:gd name="connsiteY22" fmla="*/ 76200 h 957262"/>
                <a:gd name="connsiteX23" fmla="*/ 1183481 w 1676400"/>
                <a:gd name="connsiteY23" fmla="*/ 38100 h 957262"/>
                <a:gd name="connsiteX24" fmla="*/ 1214437 w 1676400"/>
                <a:gd name="connsiteY24" fmla="*/ 59531 h 957262"/>
                <a:gd name="connsiteX25" fmla="*/ 1250156 w 1676400"/>
                <a:gd name="connsiteY25" fmla="*/ 71437 h 957262"/>
                <a:gd name="connsiteX26" fmla="*/ 1290637 w 1676400"/>
                <a:gd name="connsiteY26" fmla="*/ 50006 h 957262"/>
                <a:gd name="connsiteX27" fmla="*/ 1323975 w 1676400"/>
                <a:gd name="connsiteY27" fmla="*/ 0 h 957262"/>
                <a:gd name="connsiteX28" fmla="*/ 1373981 w 1676400"/>
                <a:gd name="connsiteY28" fmla="*/ 38100 h 957262"/>
                <a:gd name="connsiteX29" fmla="*/ 1421606 w 1676400"/>
                <a:gd name="connsiteY29" fmla="*/ 214312 h 957262"/>
                <a:gd name="connsiteX30" fmla="*/ 1457325 w 1676400"/>
                <a:gd name="connsiteY30" fmla="*/ 266700 h 957262"/>
                <a:gd name="connsiteX31" fmla="*/ 1497806 w 1676400"/>
                <a:gd name="connsiteY31" fmla="*/ 316706 h 957262"/>
                <a:gd name="connsiteX32" fmla="*/ 1526381 w 1676400"/>
                <a:gd name="connsiteY32" fmla="*/ 378618 h 957262"/>
                <a:gd name="connsiteX33" fmla="*/ 1552575 w 1676400"/>
                <a:gd name="connsiteY33" fmla="*/ 473868 h 957262"/>
                <a:gd name="connsiteX34" fmla="*/ 1624012 w 1676400"/>
                <a:gd name="connsiteY34" fmla="*/ 726281 h 957262"/>
                <a:gd name="connsiteX35" fmla="*/ 1671637 w 1676400"/>
                <a:gd name="connsiteY35" fmla="*/ 823912 h 957262"/>
                <a:gd name="connsiteX36" fmla="*/ 1676400 w 1676400"/>
                <a:gd name="connsiteY36" fmla="*/ 957262 h 957262"/>
                <a:gd name="connsiteX37" fmla="*/ 0 w 1676400"/>
                <a:gd name="connsiteY37" fmla="*/ 935831 h 957262"/>
                <a:gd name="connsiteX0" fmla="*/ 0 w 1676400"/>
                <a:gd name="connsiteY0" fmla="*/ 935831 h 957262"/>
                <a:gd name="connsiteX1" fmla="*/ 135731 w 1676400"/>
                <a:gd name="connsiteY1" fmla="*/ 878681 h 957262"/>
                <a:gd name="connsiteX2" fmla="*/ 247650 w 1676400"/>
                <a:gd name="connsiteY2" fmla="*/ 821531 h 957262"/>
                <a:gd name="connsiteX3" fmla="*/ 321468 w 1676400"/>
                <a:gd name="connsiteY3" fmla="*/ 752475 h 957262"/>
                <a:gd name="connsiteX4" fmla="*/ 347662 w 1676400"/>
                <a:gd name="connsiteY4" fmla="*/ 719137 h 957262"/>
                <a:gd name="connsiteX5" fmla="*/ 395287 w 1676400"/>
                <a:gd name="connsiteY5" fmla="*/ 666750 h 957262"/>
                <a:gd name="connsiteX6" fmla="*/ 426243 w 1676400"/>
                <a:gd name="connsiteY6" fmla="*/ 600075 h 957262"/>
                <a:gd name="connsiteX7" fmla="*/ 497681 w 1676400"/>
                <a:gd name="connsiteY7" fmla="*/ 421481 h 957262"/>
                <a:gd name="connsiteX8" fmla="*/ 531018 w 1676400"/>
                <a:gd name="connsiteY8" fmla="*/ 383381 h 957262"/>
                <a:gd name="connsiteX9" fmla="*/ 590550 w 1676400"/>
                <a:gd name="connsiteY9" fmla="*/ 354806 h 957262"/>
                <a:gd name="connsiteX10" fmla="*/ 631031 w 1676400"/>
                <a:gd name="connsiteY10" fmla="*/ 285750 h 957262"/>
                <a:gd name="connsiteX11" fmla="*/ 681037 w 1676400"/>
                <a:gd name="connsiteY11" fmla="*/ 211931 h 957262"/>
                <a:gd name="connsiteX12" fmla="*/ 726281 w 1676400"/>
                <a:gd name="connsiteY12" fmla="*/ 209550 h 957262"/>
                <a:gd name="connsiteX13" fmla="*/ 754856 w 1676400"/>
                <a:gd name="connsiteY13" fmla="*/ 216693 h 957262"/>
                <a:gd name="connsiteX14" fmla="*/ 816768 w 1676400"/>
                <a:gd name="connsiteY14" fmla="*/ 133350 h 957262"/>
                <a:gd name="connsiteX15" fmla="*/ 845343 w 1676400"/>
                <a:gd name="connsiteY15" fmla="*/ 109537 h 957262"/>
                <a:gd name="connsiteX16" fmla="*/ 921543 w 1676400"/>
                <a:gd name="connsiteY16" fmla="*/ 216693 h 957262"/>
                <a:gd name="connsiteX17" fmla="*/ 945356 w 1676400"/>
                <a:gd name="connsiteY17" fmla="*/ 228600 h 957262"/>
                <a:gd name="connsiteX18" fmla="*/ 971550 w 1676400"/>
                <a:gd name="connsiteY18" fmla="*/ 226218 h 957262"/>
                <a:gd name="connsiteX19" fmla="*/ 1019175 w 1676400"/>
                <a:gd name="connsiteY19" fmla="*/ 214312 h 957262"/>
                <a:gd name="connsiteX20" fmla="*/ 1064418 w 1676400"/>
                <a:gd name="connsiteY20" fmla="*/ 214312 h 957262"/>
                <a:gd name="connsiteX21" fmla="*/ 1097756 w 1676400"/>
                <a:gd name="connsiteY21" fmla="*/ 188118 h 957262"/>
                <a:gd name="connsiteX22" fmla="*/ 1152525 w 1676400"/>
                <a:gd name="connsiteY22" fmla="*/ 76200 h 957262"/>
                <a:gd name="connsiteX23" fmla="*/ 1183481 w 1676400"/>
                <a:gd name="connsiteY23" fmla="*/ 38100 h 957262"/>
                <a:gd name="connsiteX24" fmla="*/ 1214437 w 1676400"/>
                <a:gd name="connsiteY24" fmla="*/ 59531 h 957262"/>
                <a:gd name="connsiteX25" fmla="*/ 1250156 w 1676400"/>
                <a:gd name="connsiteY25" fmla="*/ 71437 h 957262"/>
                <a:gd name="connsiteX26" fmla="*/ 1290637 w 1676400"/>
                <a:gd name="connsiteY26" fmla="*/ 50006 h 957262"/>
                <a:gd name="connsiteX27" fmla="*/ 1323975 w 1676400"/>
                <a:gd name="connsiteY27" fmla="*/ 0 h 957262"/>
                <a:gd name="connsiteX28" fmla="*/ 1373981 w 1676400"/>
                <a:gd name="connsiteY28" fmla="*/ 38100 h 957262"/>
                <a:gd name="connsiteX29" fmla="*/ 1421606 w 1676400"/>
                <a:gd name="connsiteY29" fmla="*/ 214312 h 957262"/>
                <a:gd name="connsiteX30" fmla="*/ 1457325 w 1676400"/>
                <a:gd name="connsiteY30" fmla="*/ 266700 h 957262"/>
                <a:gd name="connsiteX31" fmla="*/ 1497806 w 1676400"/>
                <a:gd name="connsiteY31" fmla="*/ 316706 h 957262"/>
                <a:gd name="connsiteX32" fmla="*/ 1526381 w 1676400"/>
                <a:gd name="connsiteY32" fmla="*/ 378618 h 957262"/>
                <a:gd name="connsiteX33" fmla="*/ 1552575 w 1676400"/>
                <a:gd name="connsiteY33" fmla="*/ 473868 h 957262"/>
                <a:gd name="connsiteX34" fmla="*/ 1624012 w 1676400"/>
                <a:gd name="connsiteY34" fmla="*/ 726281 h 957262"/>
                <a:gd name="connsiteX35" fmla="*/ 1671637 w 1676400"/>
                <a:gd name="connsiteY35" fmla="*/ 823912 h 957262"/>
                <a:gd name="connsiteX36" fmla="*/ 1676400 w 1676400"/>
                <a:gd name="connsiteY36" fmla="*/ 957262 h 957262"/>
                <a:gd name="connsiteX37" fmla="*/ 0 w 1676400"/>
                <a:gd name="connsiteY37" fmla="*/ 935831 h 957262"/>
                <a:gd name="connsiteX0" fmla="*/ 0 w 1676400"/>
                <a:gd name="connsiteY0" fmla="*/ 935831 h 957262"/>
                <a:gd name="connsiteX1" fmla="*/ 135731 w 1676400"/>
                <a:gd name="connsiteY1" fmla="*/ 878681 h 957262"/>
                <a:gd name="connsiteX2" fmla="*/ 247650 w 1676400"/>
                <a:gd name="connsiteY2" fmla="*/ 821531 h 957262"/>
                <a:gd name="connsiteX3" fmla="*/ 321468 w 1676400"/>
                <a:gd name="connsiteY3" fmla="*/ 752475 h 957262"/>
                <a:gd name="connsiteX4" fmla="*/ 347662 w 1676400"/>
                <a:gd name="connsiteY4" fmla="*/ 719137 h 957262"/>
                <a:gd name="connsiteX5" fmla="*/ 395287 w 1676400"/>
                <a:gd name="connsiteY5" fmla="*/ 666750 h 957262"/>
                <a:gd name="connsiteX6" fmla="*/ 426243 w 1676400"/>
                <a:gd name="connsiteY6" fmla="*/ 600075 h 957262"/>
                <a:gd name="connsiteX7" fmla="*/ 497681 w 1676400"/>
                <a:gd name="connsiteY7" fmla="*/ 421481 h 957262"/>
                <a:gd name="connsiteX8" fmla="*/ 531018 w 1676400"/>
                <a:gd name="connsiteY8" fmla="*/ 383381 h 957262"/>
                <a:gd name="connsiteX9" fmla="*/ 590550 w 1676400"/>
                <a:gd name="connsiteY9" fmla="*/ 354806 h 957262"/>
                <a:gd name="connsiteX10" fmla="*/ 631031 w 1676400"/>
                <a:gd name="connsiteY10" fmla="*/ 285750 h 957262"/>
                <a:gd name="connsiteX11" fmla="*/ 681037 w 1676400"/>
                <a:gd name="connsiteY11" fmla="*/ 211931 h 957262"/>
                <a:gd name="connsiteX12" fmla="*/ 726281 w 1676400"/>
                <a:gd name="connsiteY12" fmla="*/ 209550 h 957262"/>
                <a:gd name="connsiteX13" fmla="*/ 754856 w 1676400"/>
                <a:gd name="connsiteY13" fmla="*/ 216693 h 957262"/>
                <a:gd name="connsiteX14" fmla="*/ 800099 w 1676400"/>
                <a:gd name="connsiteY14" fmla="*/ 159543 h 957262"/>
                <a:gd name="connsiteX15" fmla="*/ 845343 w 1676400"/>
                <a:gd name="connsiteY15" fmla="*/ 109537 h 957262"/>
                <a:gd name="connsiteX16" fmla="*/ 921543 w 1676400"/>
                <a:gd name="connsiteY16" fmla="*/ 216693 h 957262"/>
                <a:gd name="connsiteX17" fmla="*/ 945356 w 1676400"/>
                <a:gd name="connsiteY17" fmla="*/ 228600 h 957262"/>
                <a:gd name="connsiteX18" fmla="*/ 971550 w 1676400"/>
                <a:gd name="connsiteY18" fmla="*/ 226218 h 957262"/>
                <a:gd name="connsiteX19" fmla="*/ 1019175 w 1676400"/>
                <a:gd name="connsiteY19" fmla="*/ 214312 h 957262"/>
                <a:gd name="connsiteX20" fmla="*/ 1064418 w 1676400"/>
                <a:gd name="connsiteY20" fmla="*/ 214312 h 957262"/>
                <a:gd name="connsiteX21" fmla="*/ 1097756 w 1676400"/>
                <a:gd name="connsiteY21" fmla="*/ 188118 h 957262"/>
                <a:gd name="connsiteX22" fmla="*/ 1152525 w 1676400"/>
                <a:gd name="connsiteY22" fmla="*/ 76200 h 957262"/>
                <a:gd name="connsiteX23" fmla="*/ 1183481 w 1676400"/>
                <a:gd name="connsiteY23" fmla="*/ 38100 h 957262"/>
                <a:gd name="connsiteX24" fmla="*/ 1214437 w 1676400"/>
                <a:gd name="connsiteY24" fmla="*/ 59531 h 957262"/>
                <a:gd name="connsiteX25" fmla="*/ 1250156 w 1676400"/>
                <a:gd name="connsiteY25" fmla="*/ 71437 h 957262"/>
                <a:gd name="connsiteX26" fmla="*/ 1290637 w 1676400"/>
                <a:gd name="connsiteY26" fmla="*/ 50006 h 957262"/>
                <a:gd name="connsiteX27" fmla="*/ 1323975 w 1676400"/>
                <a:gd name="connsiteY27" fmla="*/ 0 h 957262"/>
                <a:gd name="connsiteX28" fmla="*/ 1373981 w 1676400"/>
                <a:gd name="connsiteY28" fmla="*/ 38100 h 957262"/>
                <a:gd name="connsiteX29" fmla="*/ 1421606 w 1676400"/>
                <a:gd name="connsiteY29" fmla="*/ 214312 h 957262"/>
                <a:gd name="connsiteX30" fmla="*/ 1457325 w 1676400"/>
                <a:gd name="connsiteY30" fmla="*/ 266700 h 957262"/>
                <a:gd name="connsiteX31" fmla="*/ 1497806 w 1676400"/>
                <a:gd name="connsiteY31" fmla="*/ 316706 h 957262"/>
                <a:gd name="connsiteX32" fmla="*/ 1526381 w 1676400"/>
                <a:gd name="connsiteY32" fmla="*/ 378618 h 957262"/>
                <a:gd name="connsiteX33" fmla="*/ 1552575 w 1676400"/>
                <a:gd name="connsiteY33" fmla="*/ 473868 h 957262"/>
                <a:gd name="connsiteX34" fmla="*/ 1624012 w 1676400"/>
                <a:gd name="connsiteY34" fmla="*/ 726281 h 957262"/>
                <a:gd name="connsiteX35" fmla="*/ 1671637 w 1676400"/>
                <a:gd name="connsiteY35" fmla="*/ 823912 h 957262"/>
                <a:gd name="connsiteX36" fmla="*/ 1676400 w 1676400"/>
                <a:gd name="connsiteY36" fmla="*/ 957262 h 957262"/>
                <a:gd name="connsiteX37" fmla="*/ 0 w 1676400"/>
                <a:gd name="connsiteY37" fmla="*/ 935831 h 957262"/>
                <a:gd name="connsiteX0" fmla="*/ 0 w 1676400"/>
                <a:gd name="connsiteY0" fmla="*/ 935831 h 957262"/>
                <a:gd name="connsiteX1" fmla="*/ 135731 w 1676400"/>
                <a:gd name="connsiteY1" fmla="*/ 878681 h 957262"/>
                <a:gd name="connsiteX2" fmla="*/ 247650 w 1676400"/>
                <a:gd name="connsiteY2" fmla="*/ 821531 h 957262"/>
                <a:gd name="connsiteX3" fmla="*/ 321468 w 1676400"/>
                <a:gd name="connsiteY3" fmla="*/ 752475 h 957262"/>
                <a:gd name="connsiteX4" fmla="*/ 347662 w 1676400"/>
                <a:gd name="connsiteY4" fmla="*/ 719137 h 957262"/>
                <a:gd name="connsiteX5" fmla="*/ 395287 w 1676400"/>
                <a:gd name="connsiteY5" fmla="*/ 666750 h 957262"/>
                <a:gd name="connsiteX6" fmla="*/ 426243 w 1676400"/>
                <a:gd name="connsiteY6" fmla="*/ 600075 h 957262"/>
                <a:gd name="connsiteX7" fmla="*/ 497681 w 1676400"/>
                <a:gd name="connsiteY7" fmla="*/ 421481 h 957262"/>
                <a:gd name="connsiteX8" fmla="*/ 531018 w 1676400"/>
                <a:gd name="connsiteY8" fmla="*/ 383381 h 957262"/>
                <a:gd name="connsiteX9" fmla="*/ 590550 w 1676400"/>
                <a:gd name="connsiteY9" fmla="*/ 354806 h 957262"/>
                <a:gd name="connsiteX10" fmla="*/ 631031 w 1676400"/>
                <a:gd name="connsiteY10" fmla="*/ 285750 h 957262"/>
                <a:gd name="connsiteX11" fmla="*/ 681037 w 1676400"/>
                <a:gd name="connsiteY11" fmla="*/ 211931 h 957262"/>
                <a:gd name="connsiteX12" fmla="*/ 726281 w 1676400"/>
                <a:gd name="connsiteY12" fmla="*/ 209550 h 957262"/>
                <a:gd name="connsiteX13" fmla="*/ 754856 w 1676400"/>
                <a:gd name="connsiteY13" fmla="*/ 216693 h 957262"/>
                <a:gd name="connsiteX14" fmla="*/ 800099 w 1676400"/>
                <a:gd name="connsiteY14" fmla="*/ 159543 h 957262"/>
                <a:gd name="connsiteX15" fmla="*/ 845343 w 1676400"/>
                <a:gd name="connsiteY15" fmla="*/ 109537 h 957262"/>
                <a:gd name="connsiteX16" fmla="*/ 921543 w 1676400"/>
                <a:gd name="connsiteY16" fmla="*/ 216693 h 957262"/>
                <a:gd name="connsiteX17" fmla="*/ 945356 w 1676400"/>
                <a:gd name="connsiteY17" fmla="*/ 228600 h 957262"/>
                <a:gd name="connsiteX18" fmla="*/ 971550 w 1676400"/>
                <a:gd name="connsiteY18" fmla="*/ 226218 h 957262"/>
                <a:gd name="connsiteX19" fmla="*/ 1019175 w 1676400"/>
                <a:gd name="connsiteY19" fmla="*/ 214312 h 957262"/>
                <a:gd name="connsiteX20" fmla="*/ 1064418 w 1676400"/>
                <a:gd name="connsiteY20" fmla="*/ 214312 h 957262"/>
                <a:gd name="connsiteX21" fmla="*/ 1097756 w 1676400"/>
                <a:gd name="connsiteY21" fmla="*/ 188118 h 957262"/>
                <a:gd name="connsiteX22" fmla="*/ 1152525 w 1676400"/>
                <a:gd name="connsiteY22" fmla="*/ 76200 h 957262"/>
                <a:gd name="connsiteX23" fmla="*/ 1183481 w 1676400"/>
                <a:gd name="connsiteY23" fmla="*/ 38100 h 957262"/>
                <a:gd name="connsiteX24" fmla="*/ 1214437 w 1676400"/>
                <a:gd name="connsiteY24" fmla="*/ 59531 h 957262"/>
                <a:gd name="connsiteX25" fmla="*/ 1250156 w 1676400"/>
                <a:gd name="connsiteY25" fmla="*/ 71437 h 957262"/>
                <a:gd name="connsiteX26" fmla="*/ 1290637 w 1676400"/>
                <a:gd name="connsiteY26" fmla="*/ 50006 h 957262"/>
                <a:gd name="connsiteX27" fmla="*/ 1323975 w 1676400"/>
                <a:gd name="connsiteY27" fmla="*/ 0 h 957262"/>
                <a:gd name="connsiteX28" fmla="*/ 1373981 w 1676400"/>
                <a:gd name="connsiteY28" fmla="*/ 38100 h 957262"/>
                <a:gd name="connsiteX29" fmla="*/ 1421606 w 1676400"/>
                <a:gd name="connsiteY29" fmla="*/ 214312 h 957262"/>
                <a:gd name="connsiteX30" fmla="*/ 1457325 w 1676400"/>
                <a:gd name="connsiteY30" fmla="*/ 266700 h 957262"/>
                <a:gd name="connsiteX31" fmla="*/ 1497806 w 1676400"/>
                <a:gd name="connsiteY31" fmla="*/ 316706 h 957262"/>
                <a:gd name="connsiteX32" fmla="*/ 1526381 w 1676400"/>
                <a:gd name="connsiteY32" fmla="*/ 378618 h 957262"/>
                <a:gd name="connsiteX33" fmla="*/ 1552575 w 1676400"/>
                <a:gd name="connsiteY33" fmla="*/ 473868 h 957262"/>
                <a:gd name="connsiteX34" fmla="*/ 1624012 w 1676400"/>
                <a:gd name="connsiteY34" fmla="*/ 726281 h 957262"/>
                <a:gd name="connsiteX35" fmla="*/ 1671637 w 1676400"/>
                <a:gd name="connsiteY35" fmla="*/ 823912 h 957262"/>
                <a:gd name="connsiteX36" fmla="*/ 1676400 w 1676400"/>
                <a:gd name="connsiteY36" fmla="*/ 957262 h 957262"/>
                <a:gd name="connsiteX37" fmla="*/ 0 w 1676400"/>
                <a:gd name="connsiteY37" fmla="*/ 935831 h 957262"/>
                <a:gd name="connsiteX0" fmla="*/ 0 w 1676400"/>
                <a:gd name="connsiteY0" fmla="*/ 935831 h 957262"/>
                <a:gd name="connsiteX1" fmla="*/ 135731 w 1676400"/>
                <a:gd name="connsiteY1" fmla="*/ 878681 h 957262"/>
                <a:gd name="connsiteX2" fmla="*/ 247650 w 1676400"/>
                <a:gd name="connsiteY2" fmla="*/ 821531 h 957262"/>
                <a:gd name="connsiteX3" fmla="*/ 321468 w 1676400"/>
                <a:gd name="connsiteY3" fmla="*/ 752475 h 957262"/>
                <a:gd name="connsiteX4" fmla="*/ 347662 w 1676400"/>
                <a:gd name="connsiteY4" fmla="*/ 719137 h 957262"/>
                <a:gd name="connsiteX5" fmla="*/ 395287 w 1676400"/>
                <a:gd name="connsiteY5" fmla="*/ 666750 h 957262"/>
                <a:gd name="connsiteX6" fmla="*/ 426243 w 1676400"/>
                <a:gd name="connsiteY6" fmla="*/ 600075 h 957262"/>
                <a:gd name="connsiteX7" fmla="*/ 497681 w 1676400"/>
                <a:gd name="connsiteY7" fmla="*/ 421481 h 957262"/>
                <a:gd name="connsiteX8" fmla="*/ 531018 w 1676400"/>
                <a:gd name="connsiteY8" fmla="*/ 383381 h 957262"/>
                <a:gd name="connsiteX9" fmla="*/ 590550 w 1676400"/>
                <a:gd name="connsiteY9" fmla="*/ 354806 h 957262"/>
                <a:gd name="connsiteX10" fmla="*/ 631031 w 1676400"/>
                <a:gd name="connsiteY10" fmla="*/ 285750 h 957262"/>
                <a:gd name="connsiteX11" fmla="*/ 681037 w 1676400"/>
                <a:gd name="connsiteY11" fmla="*/ 211931 h 957262"/>
                <a:gd name="connsiteX12" fmla="*/ 726281 w 1676400"/>
                <a:gd name="connsiteY12" fmla="*/ 209550 h 957262"/>
                <a:gd name="connsiteX13" fmla="*/ 754856 w 1676400"/>
                <a:gd name="connsiteY13" fmla="*/ 216693 h 957262"/>
                <a:gd name="connsiteX14" fmla="*/ 800099 w 1676400"/>
                <a:gd name="connsiteY14" fmla="*/ 159543 h 957262"/>
                <a:gd name="connsiteX15" fmla="*/ 845343 w 1676400"/>
                <a:gd name="connsiteY15" fmla="*/ 109537 h 957262"/>
                <a:gd name="connsiteX16" fmla="*/ 921543 w 1676400"/>
                <a:gd name="connsiteY16" fmla="*/ 216693 h 957262"/>
                <a:gd name="connsiteX17" fmla="*/ 945356 w 1676400"/>
                <a:gd name="connsiteY17" fmla="*/ 228600 h 957262"/>
                <a:gd name="connsiteX18" fmla="*/ 971550 w 1676400"/>
                <a:gd name="connsiteY18" fmla="*/ 226218 h 957262"/>
                <a:gd name="connsiteX19" fmla="*/ 1019175 w 1676400"/>
                <a:gd name="connsiteY19" fmla="*/ 214312 h 957262"/>
                <a:gd name="connsiteX20" fmla="*/ 1064418 w 1676400"/>
                <a:gd name="connsiteY20" fmla="*/ 214312 h 957262"/>
                <a:gd name="connsiteX21" fmla="*/ 1097756 w 1676400"/>
                <a:gd name="connsiteY21" fmla="*/ 188118 h 957262"/>
                <a:gd name="connsiteX22" fmla="*/ 1152525 w 1676400"/>
                <a:gd name="connsiteY22" fmla="*/ 76200 h 957262"/>
                <a:gd name="connsiteX23" fmla="*/ 1183481 w 1676400"/>
                <a:gd name="connsiteY23" fmla="*/ 38100 h 957262"/>
                <a:gd name="connsiteX24" fmla="*/ 1214437 w 1676400"/>
                <a:gd name="connsiteY24" fmla="*/ 59531 h 957262"/>
                <a:gd name="connsiteX25" fmla="*/ 1250156 w 1676400"/>
                <a:gd name="connsiteY25" fmla="*/ 71437 h 957262"/>
                <a:gd name="connsiteX26" fmla="*/ 1290637 w 1676400"/>
                <a:gd name="connsiteY26" fmla="*/ 50006 h 957262"/>
                <a:gd name="connsiteX27" fmla="*/ 1323975 w 1676400"/>
                <a:gd name="connsiteY27" fmla="*/ 0 h 957262"/>
                <a:gd name="connsiteX28" fmla="*/ 1373981 w 1676400"/>
                <a:gd name="connsiteY28" fmla="*/ 38100 h 957262"/>
                <a:gd name="connsiteX29" fmla="*/ 1421606 w 1676400"/>
                <a:gd name="connsiteY29" fmla="*/ 214312 h 957262"/>
                <a:gd name="connsiteX30" fmla="*/ 1457325 w 1676400"/>
                <a:gd name="connsiteY30" fmla="*/ 266700 h 957262"/>
                <a:gd name="connsiteX31" fmla="*/ 1497806 w 1676400"/>
                <a:gd name="connsiteY31" fmla="*/ 316706 h 957262"/>
                <a:gd name="connsiteX32" fmla="*/ 1526381 w 1676400"/>
                <a:gd name="connsiteY32" fmla="*/ 378618 h 957262"/>
                <a:gd name="connsiteX33" fmla="*/ 1552575 w 1676400"/>
                <a:gd name="connsiteY33" fmla="*/ 473868 h 957262"/>
                <a:gd name="connsiteX34" fmla="*/ 1624012 w 1676400"/>
                <a:gd name="connsiteY34" fmla="*/ 726281 h 957262"/>
                <a:gd name="connsiteX35" fmla="*/ 1671637 w 1676400"/>
                <a:gd name="connsiteY35" fmla="*/ 823912 h 957262"/>
                <a:gd name="connsiteX36" fmla="*/ 1676400 w 1676400"/>
                <a:gd name="connsiteY36" fmla="*/ 957262 h 957262"/>
                <a:gd name="connsiteX37" fmla="*/ 0 w 1676400"/>
                <a:gd name="connsiteY37" fmla="*/ 935831 h 957262"/>
                <a:gd name="connsiteX0" fmla="*/ 0 w 1676400"/>
                <a:gd name="connsiteY0" fmla="*/ 936228 h 957659"/>
                <a:gd name="connsiteX1" fmla="*/ 135731 w 1676400"/>
                <a:gd name="connsiteY1" fmla="*/ 879078 h 957659"/>
                <a:gd name="connsiteX2" fmla="*/ 247650 w 1676400"/>
                <a:gd name="connsiteY2" fmla="*/ 821928 h 957659"/>
                <a:gd name="connsiteX3" fmla="*/ 321468 w 1676400"/>
                <a:gd name="connsiteY3" fmla="*/ 752872 h 957659"/>
                <a:gd name="connsiteX4" fmla="*/ 347662 w 1676400"/>
                <a:gd name="connsiteY4" fmla="*/ 719534 h 957659"/>
                <a:gd name="connsiteX5" fmla="*/ 395287 w 1676400"/>
                <a:gd name="connsiteY5" fmla="*/ 667147 h 957659"/>
                <a:gd name="connsiteX6" fmla="*/ 426243 w 1676400"/>
                <a:gd name="connsiteY6" fmla="*/ 600472 h 957659"/>
                <a:gd name="connsiteX7" fmla="*/ 497681 w 1676400"/>
                <a:gd name="connsiteY7" fmla="*/ 421878 h 957659"/>
                <a:gd name="connsiteX8" fmla="*/ 531018 w 1676400"/>
                <a:gd name="connsiteY8" fmla="*/ 383778 h 957659"/>
                <a:gd name="connsiteX9" fmla="*/ 590550 w 1676400"/>
                <a:gd name="connsiteY9" fmla="*/ 355203 h 957659"/>
                <a:gd name="connsiteX10" fmla="*/ 631031 w 1676400"/>
                <a:gd name="connsiteY10" fmla="*/ 286147 h 957659"/>
                <a:gd name="connsiteX11" fmla="*/ 681037 w 1676400"/>
                <a:gd name="connsiteY11" fmla="*/ 212328 h 957659"/>
                <a:gd name="connsiteX12" fmla="*/ 726281 w 1676400"/>
                <a:gd name="connsiteY12" fmla="*/ 209947 h 957659"/>
                <a:gd name="connsiteX13" fmla="*/ 754856 w 1676400"/>
                <a:gd name="connsiteY13" fmla="*/ 217090 h 957659"/>
                <a:gd name="connsiteX14" fmla="*/ 800099 w 1676400"/>
                <a:gd name="connsiteY14" fmla="*/ 159940 h 957659"/>
                <a:gd name="connsiteX15" fmla="*/ 845343 w 1676400"/>
                <a:gd name="connsiteY15" fmla="*/ 109934 h 957659"/>
                <a:gd name="connsiteX16" fmla="*/ 921543 w 1676400"/>
                <a:gd name="connsiteY16" fmla="*/ 217090 h 957659"/>
                <a:gd name="connsiteX17" fmla="*/ 945356 w 1676400"/>
                <a:gd name="connsiteY17" fmla="*/ 228997 h 957659"/>
                <a:gd name="connsiteX18" fmla="*/ 971550 w 1676400"/>
                <a:gd name="connsiteY18" fmla="*/ 226615 h 957659"/>
                <a:gd name="connsiteX19" fmla="*/ 1019175 w 1676400"/>
                <a:gd name="connsiteY19" fmla="*/ 214709 h 957659"/>
                <a:gd name="connsiteX20" fmla="*/ 1064418 w 1676400"/>
                <a:gd name="connsiteY20" fmla="*/ 214709 h 957659"/>
                <a:gd name="connsiteX21" fmla="*/ 1097756 w 1676400"/>
                <a:gd name="connsiteY21" fmla="*/ 188515 h 957659"/>
                <a:gd name="connsiteX22" fmla="*/ 1152525 w 1676400"/>
                <a:gd name="connsiteY22" fmla="*/ 76597 h 957659"/>
                <a:gd name="connsiteX23" fmla="*/ 1183481 w 1676400"/>
                <a:gd name="connsiteY23" fmla="*/ 38497 h 957659"/>
                <a:gd name="connsiteX24" fmla="*/ 1214437 w 1676400"/>
                <a:gd name="connsiteY24" fmla="*/ 59928 h 957659"/>
                <a:gd name="connsiteX25" fmla="*/ 1250156 w 1676400"/>
                <a:gd name="connsiteY25" fmla="*/ 71834 h 957659"/>
                <a:gd name="connsiteX26" fmla="*/ 1290637 w 1676400"/>
                <a:gd name="connsiteY26" fmla="*/ 50403 h 957659"/>
                <a:gd name="connsiteX27" fmla="*/ 1323975 w 1676400"/>
                <a:gd name="connsiteY27" fmla="*/ 397 h 957659"/>
                <a:gd name="connsiteX28" fmla="*/ 1373981 w 1676400"/>
                <a:gd name="connsiteY28" fmla="*/ 38497 h 957659"/>
                <a:gd name="connsiteX29" fmla="*/ 1421606 w 1676400"/>
                <a:gd name="connsiteY29" fmla="*/ 214709 h 957659"/>
                <a:gd name="connsiteX30" fmla="*/ 1457325 w 1676400"/>
                <a:gd name="connsiteY30" fmla="*/ 267097 h 957659"/>
                <a:gd name="connsiteX31" fmla="*/ 1497806 w 1676400"/>
                <a:gd name="connsiteY31" fmla="*/ 317103 h 957659"/>
                <a:gd name="connsiteX32" fmla="*/ 1526381 w 1676400"/>
                <a:gd name="connsiteY32" fmla="*/ 379015 h 957659"/>
                <a:gd name="connsiteX33" fmla="*/ 1552575 w 1676400"/>
                <a:gd name="connsiteY33" fmla="*/ 474265 h 957659"/>
                <a:gd name="connsiteX34" fmla="*/ 1624012 w 1676400"/>
                <a:gd name="connsiteY34" fmla="*/ 726678 h 957659"/>
                <a:gd name="connsiteX35" fmla="*/ 1671637 w 1676400"/>
                <a:gd name="connsiteY35" fmla="*/ 824309 h 957659"/>
                <a:gd name="connsiteX36" fmla="*/ 1676400 w 1676400"/>
                <a:gd name="connsiteY36" fmla="*/ 957659 h 957659"/>
                <a:gd name="connsiteX37" fmla="*/ 0 w 1676400"/>
                <a:gd name="connsiteY37" fmla="*/ 936228 h 957659"/>
                <a:gd name="connsiteX0" fmla="*/ 0 w 1676400"/>
                <a:gd name="connsiteY0" fmla="*/ 936228 h 957659"/>
                <a:gd name="connsiteX1" fmla="*/ 135731 w 1676400"/>
                <a:gd name="connsiteY1" fmla="*/ 879078 h 957659"/>
                <a:gd name="connsiteX2" fmla="*/ 247650 w 1676400"/>
                <a:gd name="connsiteY2" fmla="*/ 821928 h 957659"/>
                <a:gd name="connsiteX3" fmla="*/ 321468 w 1676400"/>
                <a:gd name="connsiteY3" fmla="*/ 752872 h 957659"/>
                <a:gd name="connsiteX4" fmla="*/ 347662 w 1676400"/>
                <a:gd name="connsiteY4" fmla="*/ 719534 h 957659"/>
                <a:gd name="connsiteX5" fmla="*/ 395287 w 1676400"/>
                <a:gd name="connsiteY5" fmla="*/ 667147 h 957659"/>
                <a:gd name="connsiteX6" fmla="*/ 426243 w 1676400"/>
                <a:gd name="connsiteY6" fmla="*/ 600472 h 957659"/>
                <a:gd name="connsiteX7" fmla="*/ 497681 w 1676400"/>
                <a:gd name="connsiteY7" fmla="*/ 421878 h 957659"/>
                <a:gd name="connsiteX8" fmla="*/ 531018 w 1676400"/>
                <a:gd name="connsiteY8" fmla="*/ 383778 h 957659"/>
                <a:gd name="connsiteX9" fmla="*/ 590550 w 1676400"/>
                <a:gd name="connsiteY9" fmla="*/ 355203 h 957659"/>
                <a:gd name="connsiteX10" fmla="*/ 631031 w 1676400"/>
                <a:gd name="connsiteY10" fmla="*/ 286147 h 957659"/>
                <a:gd name="connsiteX11" fmla="*/ 681037 w 1676400"/>
                <a:gd name="connsiteY11" fmla="*/ 212328 h 957659"/>
                <a:gd name="connsiteX12" fmla="*/ 726281 w 1676400"/>
                <a:gd name="connsiteY12" fmla="*/ 209947 h 957659"/>
                <a:gd name="connsiteX13" fmla="*/ 754856 w 1676400"/>
                <a:gd name="connsiteY13" fmla="*/ 217090 h 957659"/>
                <a:gd name="connsiteX14" fmla="*/ 800099 w 1676400"/>
                <a:gd name="connsiteY14" fmla="*/ 159940 h 957659"/>
                <a:gd name="connsiteX15" fmla="*/ 845343 w 1676400"/>
                <a:gd name="connsiteY15" fmla="*/ 109934 h 957659"/>
                <a:gd name="connsiteX16" fmla="*/ 921543 w 1676400"/>
                <a:gd name="connsiteY16" fmla="*/ 217090 h 957659"/>
                <a:gd name="connsiteX17" fmla="*/ 945356 w 1676400"/>
                <a:gd name="connsiteY17" fmla="*/ 228997 h 957659"/>
                <a:gd name="connsiteX18" fmla="*/ 971550 w 1676400"/>
                <a:gd name="connsiteY18" fmla="*/ 226615 h 957659"/>
                <a:gd name="connsiteX19" fmla="*/ 1019175 w 1676400"/>
                <a:gd name="connsiteY19" fmla="*/ 214709 h 957659"/>
                <a:gd name="connsiteX20" fmla="*/ 1064418 w 1676400"/>
                <a:gd name="connsiteY20" fmla="*/ 214709 h 957659"/>
                <a:gd name="connsiteX21" fmla="*/ 1097756 w 1676400"/>
                <a:gd name="connsiteY21" fmla="*/ 188515 h 957659"/>
                <a:gd name="connsiteX22" fmla="*/ 1152525 w 1676400"/>
                <a:gd name="connsiteY22" fmla="*/ 76597 h 957659"/>
                <a:gd name="connsiteX23" fmla="*/ 1183481 w 1676400"/>
                <a:gd name="connsiteY23" fmla="*/ 38497 h 957659"/>
                <a:gd name="connsiteX24" fmla="*/ 1214437 w 1676400"/>
                <a:gd name="connsiteY24" fmla="*/ 59928 h 957659"/>
                <a:gd name="connsiteX25" fmla="*/ 1250156 w 1676400"/>
                <a:gd name="connsiteY25" fmla="*/ 71834 h 957659"/>
                <a:gd name="connsiteX26" fmla="*/ 1290637 w 1676400"/>
                <a:gd name="connsiteY26" fmla="*/ 50403 h 957659"/>
                <a:gd name="connsiteX27" fmla="*/ 1323975 w 1676400"/>
                <a:gd name="connsiteY27" fmla="*/ 397 h 957659"/>
                <a:gd name="connsiteX28" fmla="*/ 1373981 w 1676400"/>
                <a:gd name="connsiteY28" fmla="*/ 38497 h 957659"/>
                <a:gd name="connsiteX29" fmla="*/ 1421606 w 1676400"/>
                <a:gd name="connsiteY29" fmla="*/ 214709 h 957659"/>
                <a:gd name="connsiteX30" fmla="*/ 1457325 w 1676400"/>
                <a:gd name="connsiteY30" fmla="*/ 267097 h 957659"/>
                <a:gd name="connsiteX31" fmla="*/ 1497806 w 1676400"/>
                <a:gd name="connsiteY31" fmla="*/ 317103 h 957659"/>
                <a:gd name="connsiteX32" fmla="*/ 1526381 w 1676400"/>
                <a:gd name="connsiteY32" fmla="*/ 379015 h 957659"/>
                <a:gd name="connsiteX33" fmla="*/ 1552575 w 1676400"/>
                <a:gd name="connsiteY33" fmla="*/ 474265 h 957659"/>
                <a:gd name="connsiteX34" fmla="*/ 1624012 w 1676400"/>
                <a:gd name="connsiteY34" fmla="*/ 726678 h 957659"/>
                <a:gd name="connsiteX35" fmla="*/ 1671637 w 1676400"/>
                <a:gd name="connsiteY35" fmla="*/ 824309 h 957659"/>
                <a:gd name="connsiteX36" fmla="*/ 1676400 w 1676400"/>
                <a:gd name="connsiteY36" fmla="*/ 957659 h 957659"/>
                <a:gd name="connsiteX37" fmla="*/ 0 w 1676400"/>
                <a:gd name="connsiteY37" fmla="*/ 936228 h 957659"/>
                <a:gd name="connsiteX0" fmla="*/ 0 w 1676400"/>
                <a:gd name="connsiteY0" fmla="*/ 936228 h 957659"/>
                <a:gd name="connsiteX1" fmla="*/ 135731 w 1676400"/>
                <a:gd name="connsiteY1" fmla="*/ 879078 h 957659"/>
                <a:gd name="connsiteX2" fmla="*/ 247650 w 1676400"/>
                <a:gd name="connsiteY2" fmla="*/ 821928 h 957659"/>
                <a:gd name="connsiteX3" fmla="*/ 321468 w 1676400"/>
                <a:gd name="connsiteY3" fmla="*/ 752872 h 957659"/>
                <a:gd name="connsiteX4" fmla="*/ 347662 w 1676400"/>
                <a:gd name="connsiteY4" fmla="*/ 719534 h 957659"/>
                <a:gd name="connsiteX5" fmla="*/ 395287 w 1676400"/>
                <a:gd name="connsiteY5" fmla="*/ 667147 h 957659"/>
                <a:gd name="connsiteX6" fmla="*/ 426243 w 1676400"/>
                <a:gd name="connsiteY6" fmla="*/ 600472 h 957659"/>
                <a:gd name="connsiteX7" fmla="*/ 497681 w 1676400"/>
                <a:gd name="connsiteY7" fmla="*/ 421878 h 957659"/>
                <a:gd name="connsiteX8" fmla="*/ 531018 w 1676400"/>
                <a:gd name="connsiteY8" fmla="*/ 383778 h 957659"/>
                <a:gd name="connsiteX9" fmla="*/ 590550 w 1676400"/>
                <a:gd name="connsiteY9" fmla="*/ 355203 h 957659"/>
                <a:gd name="connsiteX10" fmla="*/ 631031 w 1676400"/>
                <a:gd name="connsiteY10" fmla="*/ 286147 h 957659"/>
                <a:gd name="connsiteX11" fmla="*/ 681037 w 1676400"/>
                <a:gd name="connsiteY11" fmla="*/ 212328 h 957659"/>
                <a:gd name="connsiteX12" fmla="*/ 726281 w 1676400"/>
                <a:gd name="connsiteY12" fmla="*/ 209947 h 957659"/>
                <a:gd name="connsiteX13" fmla="*/ 754856 w 1676400"/>
                <a:gd name="connsiteY13" fmla="*/ 217090 h 957659"/>
                <a:gd name="connsiteX14" fmla="*/ 800099 w 1676400"/>
                <a:gd name="connsiteY14" fmla="*/ 159940 h 957659"/>
                <a:gd name="connsiteX15" fmla="*/ 845343 w 1676400"/>
                <a:gd name="connsiteY15" fmla="*/ 109934 h 957659"/>
                <a:gd name="connsiteX16" fmla="*/ 921543 w 1676400"/>
                <a:gd name="connsiteY16" fmla="*/ 217090 h 957659"/>
                <a:gd name="connsiteX17" fmla="*/ 945356 w 1676400"/>
                <a:gd name="connsiteY17" fmla="*/ 228997 h 957659"/>
                <a:gd name="connsiteX18" fmla="*/ 971550 w 1676400"/>
                <a:gd name="connsiteY18" fmla="*/ 226615 h 957659"/>
                <a:gd name="connsiteX19" fmla="*/ 1019175 w 1676400"/>
                <a:gd name="connsiteY19" fmla="*/ 214709 h 957659"/>
                <a:gd name="connsiteX20" fmla="*/ 1064418 w 1676400"/>
                <a:gd name="connsiteY20" fmla="*/ 214709 h 957659"/>
                <a:gd name="connsiteX21" fmla="*/ 1097756 w 1676400"/>
                <a:gd name="connsiteY21" fmla="*/ 188515 h 957659"/>
                <a:gd name="connsiteX22" fmla="*/ 1152525 w 1676400"/>
                <a:gd name="connsiteY22" fmla="*/ 76597 h 957659"/>
                <a:gd name="connsiteX23" fmla="*/ 1183481 w 1676400"/>
                <a:gd name="connsiteY23" fmla="*/ 38497 h 957659"/>
                <a:gd name="connsiteX24" fmla="*/ 1214437 w 1676400"/>
                <a:gd name="connsiteY24" fmla="*/ 59928 h 957659"/>
                <a:gd name="connsiteX25" fmla="*/ 1250156 w 1676400"/>
                <a:gd name="connsiteY25" fmla="*/ 71834 h 957659"/>
                <a:gd name="connsiteX26" fmla="*/ 1290637 w 1676400"/>
                <a:gd name="connsiteY26" fmla="*/ 50403 h 957659"/>
                <a:gd name="connsiteX27" fmla="*/ 1323975 w 1676400"/>
                <a:gd name="connsiteY27" fmla="*/ 397 h 957659"/>
                <a:gd name="connsiteX28" fmla="*/ 1373981 w 1676400"/>
                <a:gd name="connsiteY28" fmla="*/ 38497 h 957659"/>
                <a:gd name="connsiteX29" fmla="*/ 1421606 w 1676400"/>
                <a:gd name="connsiteY29" fmla="*/ 214709 h 957659"/>
                <a:gd name="connsiteX30" fmla="*/ 1457325 w 1676400"/>
                <a:gd name="connsiteY30" fmla="*/ 267097 h 957659"/>
                <a:gd name="connsiteX31" fmla="*/ 1497806 w 1676400"/>
                <a:gd name="connsiteY31" fmla="*/ 317103 h 957659"/>
                <a:gd name="connsiteX32" fmla="*/ 1526381 w 1676400"/>
                <a:gd name="connsiteY32" fmla="*/ 379015 h 957659"/>
                <a:gd name="connsiteX33" fmla="*/ 1552575 w 1676400"/>
                <a:gd name="connsiteY33" fmla="*/ 474265 h 957659"/>
                <a:gd name="connsiteX34" fmla="*/ 1624012 w 1676400"/>
                <a:gd name="connsiteY34" fmla="*/ 726678 h 957659"/>
                <a:gd name="connsiteX35" fmla="*/ 1671637 w 1676400"/>
                <a:gd name="connsiteY35" fmla="*/ 824309 h 957659"/>
                <a:gd name="connsiteX36" fmla="*/ 1676400 w 1676400"/>
                <a:gd name="connsiteY36" fmla="*/ 957659 h 957659"/>
                <a:gd name="connsiteX37" fmla="*/ 0 w 1676400"/>
                <a:gd name="connsiteY37" fmla="*/ 936228 h 957659"/>
                <a:gd name="connsiteX0" fmla="*/ 0 w 1676400"/>
                <a:gd name="connsiteY0" fmla="*/ 936228 h 957659"/>
                <a:gd name="connsiteX1" fmla="*/ 135731 w 1676400"/>
                <a:gd name="connsiteY1" fmla="*/ 879078 h 957659"/>
                <a:gd name="connsiteX2" fmla="*/ 247650 w 1676400"/>
                <a:gd name="connsiteY2" fmla="*/ 821928 h 957659"/>
                <a:gd name="connsiteX3" fmla="*/ 321468 w 1676400"/>
                <a:gd name="connsiteY3" fmla="*/ 752872 h 957659"/>
                <a:gd name="connsiteX4" fmla="*/ 347662 w 1676400"/>
                <a:gd name="connsiteY4" fmla="*/ 719534 h 957659"/>
                <a:gd name="connsiteX5" fmla="*/ 395287 w 1676400"/>
                <a:gd name="connsiteY5" fmla="*/ 667147 h 957659"/>
                <a:gd name="connsiteX6" fmla="*/ 426243 w 1676400"/>
                <a:gd name="connsiteY6" fmla="*/ 600472 h 957659"/>
                <a:gd name="connsiteX7" fmla="*/ 497681 w 1676400"/>
                <a:gd name="connsiteY7" fmla="*/ 421878 h 957659"/>
                <a:gd name="connsiteX8" fmla="*/ 531018 w 1676400"/>
                <a:gd name="connsiteY8" fmla="*/ 383778 h 957659"/>
                <a:gd name="connsiteX9" fmla="*/ 590550 w 1676400"/>
                <a:gd name="connsiteY9" fmla="*/ 355203 h 957659"/>
                <a:gd name="connsiteX10" fmla="*/ 631031 w 1676400"/>
                <a:gd name="connsiteY10" fmla="*/ 286147 h 957659"/>
                <a:gd name="connsiteX11" fmla="*/ 681037 w 1676400"/>
                <a:gd name="connsiteY11" fmla="*/ 212328 h 957659"/>
                <a:gd name="connsiteX12" fmla="*/ 726281 w 1676400"/>
                <a:gd name="connsiteY12" fmla="*/ 209947 h 957659"/>
                <a:gd name="connsiteX13" fmla="*/ 754856 w 1676400"/>
                <a:gd name="connsiteY13" fmla="*/ 217090 h 957659"/>
                <a:gd name="connsiteX14" fmla="*/ 800099 w 1676400"/>
                <a:gd name="connsiteY14" fmla="*/ 159940 h 957659"/>
                <a:gd name="connsiteX15" fmla="*/ 845343 w 1676400"/>
                <a:gd name="connsiteY15" fmla="*/ 109934 h 957659"/>
                <a:gd name="connsiteX16" fmla="*/ 921543 w 1676400"/>
                <a:gd name="connsiteY16" fmla="*/ 217090 h 957659"/>
                <a:gd name="connsiteX17" fmla="*/ 945356 w 1676400"/>
                <a:gd name="connsiteY17" fmla="*/ 228997 h 957659"/>
                <a:gd name="connsiteX18" fmla="*/ 971550 w 1676400"/>
                <a:gd name="connsiteY18" fmla="*/ 226615 h 957659"/>
                <a:gd name="connsiteX19" fmla="*/ 1019175 w 1676400"/>
                <a:gd name="connsiteY19" fmla="*/ 214709 h 957659"/>
                <a:gd name="connsiteX20" fmla="*/ 1064418 w 1676400"/>
                <a:gd name="connsiteY20" fmla="*/ 214709 h 957659"/>
                <a:gd name="connsiteX21" fmla="*/ 1097756 w 1676400"/>
                <a:gd name="connsiteY21" fmla="*/ 188515 h 957659"/>
                <a:gd name="connsiteX22" fmla="*/ 1152525 w 1676400"/>
                <a:gd name="connsiteY22" fmla="*/ 76597 h 957659"/>
                <a:gd name="connsiteX23" fmla="*/ 1183481 w 1676400"/>
                <a:gd name="connsiteY23" fmla="*/ 38497 h 957659"/>
                <a:gd name="connsiteX24" fmla="*/ 1214437 w 1676400"/>
                <a:gd name="connsiteY24" fmla="*/ 59928 h 957659"/>
                <a:gd name="connsiteX25" fmla="*/ 1250156 w 1676400"/>
                <a:gd name="connsiteY25" fmla="*/ 71834 h 957659"/>
                <a:gd name="connsiteX26" fmla="*/ 1290637 w 1676400"/>
                <a:gd name="connsiteY26" fmla="*/ 50403 h 957659"/>
                <a:gd name="connsiteX27" fmla="*/ 1323975 w 1676400"/>
                <a:gd name="connsiteY27" fmla="*/ 397 h 957659"/>
                <a:gd name="connsiteX28" fmla="*/ 1373981 w 1676400"/>
                <a:gd name="connsiteY28" fmla="*/ 38497 h 957659"/>
                <a:gd name="connsiteX29" fmla="*/ 1421606 w 1676400"/>
                <a:gd name="connsiteY29" fmla="*/ 214709 h 957659"/>
                <a:gd name="connsiteX30" fmla="*/ 1457325 w 1676400"/>
                <a:gd name="connsiteY30" fmla="*/ 267097 h 957659"/>
                <a:gd name="connsiteX31" fmla="*/ 1497806 w 1676400"/>
                <a:gd name="connsiteY31" fmla="*/ 317103 h 957659"/>
                <a:gd name="connsiteX32" fmla="*/ 1526381 w 1676400"/>
                <a:gd name="connsiteY32" fmla="*/ 379015 h 957659"/>
                <a:gd name="connsiteX33" fmla="*/ 1552575 w 1676400"/>
                <a:gd name="connsiteY33" fmla="*/ 474265 h 957659"/>
                <a:gd name="connsiteX34" fmla="*/ 1624012 w 1676400"/>
                <a:gd name="connsiteY34" fmla="*/ 726678 h 957659"/>
                <a:gd name="connsiteX35" fmla="*/ 1671637 w 1676400"/>
                <a:gd name="connsiteY35" fmla="*/ 824309 h 957659"/>
                <a:gd name="connsiteX36" fmla="*/ 1676400 w 1676400"/>
                <a:gd name="connsiteY36" fmla="*/ 957659 h 957659"/>
                <a:gd name="connsiteX37" fmla="*/ 0 w 1676400"/>
                <a:gd name="connsiteY37" fmla="*/ 936228 h 957659"/>
                <a:gd name="connsiteX0" fmla="*/ 0 w 1676400"/>
                <a:gd name="connsiteY0" fmla="*/ 936228 h 957659"/>
                <a:gd name="connsiteX1" fmla="*/ 135731 w 1676400"/>
                <a:gd name="connsiteY1" fmla="*/ 879078 h 957659"/>
                <a:gd name="connsiteX2" fmla="*/ 247650 w 1676400"/>
                <a:gd name="connsiteY2" fmla="*/ 821928 h 957659"/>
                <a:gd name="connsiteX3" fmla="*/ 321468 w 1676400"/>
                <a:gd name="connsiteY3" fmla="*/ 752872 h 957659"/>
                <a:gd name="connsiteX4" fmla="*/ 347662 w 1676400"/>
                <a:gd name="connsiteY4" fmla="*/ 719534 h 957659"/>
                <a:gd name="connsiteX5" fmla="*/ 395287 w 1676400"/>
                <a:gd name="connsiteY5" fmla="*/ 667147 h 957659"/>
                <a:gd name="connsiteX6" fmla="*/ 426243 w 1676400"/>
                <a:gd name="connsiteY6" fmla="*/ 600472 h 957659"/>
                <a:gd name="connsiteX7" fmla="*/ 497681 w 1676400"/>
                <a:gd name="connsiteY7" fmla="*/ 421878 h 957659"/>
                <a:gd name="connsiteX8" fmla="*/ 531018 w 1676400"/>
                <a:gd name="connsiteY8" fmla="*/ 383778 h 957659"/>
                <a:gd name="connsiteX9" fmla="*/ 590550 w 1676400"/>
                <a:gd name="connsiteY9" fmla="*/ 355203 h 957659"/>
                <a:gd name="connsiteX10" fmla="*/ 631031 w 1676400"/>
                <a:gd name="connsiteY10" fmla="*/ 286147 h 957659"/>
                <a:gd name="connsiteX11" fmla="*/ 681037 w 1676400"/>
                <a:gd name="connsiteY11" fmla="*/ 212328 h 957659"/>
                <a:gd name="connsiteX12" fmla="*/ 726281 w 1676400"/>
                <a:gd name="connsiteY12" fmla="*/ 209947 h 957659"/>
                <a:gd name="connsiteX13" fmla="*/ 754856 w 1676400"/>
                <a:gd name="connsiteY13" fmla="*/ 217090 h 957659"/>
                <a:gd name="connsiteX14" fmla="*/ 800099 w 1676400"/>
                <a:gd name="connsiteY14" fmla="*/ 159940 h 957659"/>
                <a:gd name="connsiteX15" fmla="*/ 845343 w 1676400"/>
                <a:gd name="connsiteY15" fmla="*/ 109934 h 957659"/>
                <a:gd name="connsiteX16" fmla="*/ 921543 w 1676400"/>
                <a:gd name="connsiteY16" fmla="*/ 217090 h 957659"/>
                <a:gd name="connsiteX17" fmla="*/ 945356 w 1676400"/>
                <a:gd name="connsiteY17" fmla="*/ 228997 h 957659"/>
                <a:gd name="connsiteX18" fmla="*/ 971550 w 1676400"/>
                <a:gd name="connsiteY18" fmla="*/ 226615 h 957659"/>
                <a:gd name="connsiteX19" fmla="*/ 1019175 w 1676400"/>
                <a:gd name="connsiteY19" fmla="*/ 214709 h 957659"/>
                <a:gd name="connsiteX20" fmla="*/ 1064418 w 1676400"/>
                <a:gd name="connsiteY20" fmla="*/ 214709 h 957659"/>
                <a:gd name="connsiteX21" fmla="*/ 1097756 w 1676400"/>
                <a:gd name="connsiteY21" fmla="*/ 188515 h 957659"/>
                <a:gd name="connsiteX22" fmla="*/ 1152525 w 1676400"/>
                <a:gd name="connsiteY22" fmla="*/ 76597 h 957659"/>
                <a:gd name="connsiteX23" fmla="*/ 1183481 w 1676400"/>
                <a:gd name="connsiteY23" fmla="*/ 38497 h 957659"/>
                <a:gd name="connsiteX24" fmla="*/ 1214437 w 1676400"/>
                <a:gd name="connsiteY24" fmla="*/ 59928 h 957659"/>
                <a:gd name="connsiteX25" fmla="*/ 1250156 w 1676400"/>
                <a:gd name="connsiteY25" fmla="*/ 71834 h 957659"/>
                <a:gd name="connsiteX26" fmla="*/ 1290637 w 1676400"/>
                <a:gd name="connsiteY26" fmla="*/ 50403 h 957659"/>
                <a:gd name="connsiteX27" fmla="*/ 1323975 w 1676400"/>
                <a:gd name="connsiteY27" fmla="*/ 397 h 957659"/>
                <a:gd name="connsiteX28" fmla="*/ 1373981 w 1676400"/>
                <a:gd name="connsiteY28" fmla="*/ 38497 h 957659"/>
                <a:gd name="connsiteX29" fmla="*/ 1421606 w 1676400"/>
                <a:gd name="connsiteY29" fmla="*/ 214709 h 957659"/>
                <a:gd name="connsiteX30" fmla="*/ 1457325 w 1676400"/>
                <a:gd name="connsiteY30" fmla="*/ 267097 h 957659"/>
                <a:gd name="connsiteX31" fmla="*/ 1497806 w 1676400"/>
                <a:gd name="connsiteY31" fmla="*/ 317103 h 957659"/>
                <a:gd name="connsiteX32" fmla="*/ 1526381 w 1676400"/>
                <a:gd name="connsiteY32" fmla="*/ 379015 h 957659"/>
                <a:gd name="connsiteX33" fmla="*/ 1552575 w 1676400"/>
                <a:gd name="connsiteY33" fmla="*/ 474265 h 957659"/>
                <a:gd name="connsiteX34" fmla="*/ 1624012 w 1676400"/>
                <a:gd name="connsiteY34" fmla="*/ 726678 h 957659"/>
                <a:gd name="connsiteX35" fmla="*/ 1671637 w 1676400"/>
                <a:gd name="connsiteY35" fmla="*/ 824309 h 957659"/>
                <a:gd name="connsiteX36" fmla="*/ 1676400 w 1676400"/>
                <a:gd name="connsiteY36" fmla="*/ 957659 h 957659"/>
                <a:gd name="connsiteX37" fmla="*/ 0 w 1676400"/>
                <a:gd name="connsiteY37" fmla="*/ 936228 h 957659"/>
                <a:gd name="connsiteX0" fmla="*/ 0 w 1676400"/>
                <a:gd name="connsiteY0" fmla="*/ 936228 h 957659"/>
                <a:gd name="connsiteX1" fmla="*/ 135731 w 1676400"/>
                <a:gd name="connsiteY1" fmla="*/ 879078 h 957659"/>
                <a:gd name="connsiteX2" fmla="*/ 247650 w 1676400"/>
                <a:gd name="connsiteY2" fmla="*/ 821928 h 957659"/>
                <a:gd name="connsiteX3" fmla="*/ 321468 w 1676400"/>
                <a:gd name="connsiteY3" fmla="*/ 752872 h 957659"/>
                <a:gd name="connsiteX4" fmla="*/ 347662 w 1676400"/>
                <a:gd name="connsiteY4" fmla="*/ 719534 h 957659"/>
                <a:gd name="connsiteX5" fmla="*/ 395287 w 1676400"/>
                <a:gd name="connsiteY5" fmla="*/ 667147 h 957659"/>
                <a:gd name="connsiteX6" fmla="*/ 426243 w 1676400"/>
                <a:gd name="connsiteY6" fmla="*/ 600472 h 957659"/>
                <a:gd name="connsiteX7" fmla="*/ 497681 w 1676400"/>
                <a:gd name="connsiteY7" fmla="*/ 421878 h 957659"/>
                <a:gd name="connsiteX8" fmla="*/ 531018 w 1676400"/>
                <a:gd name="connsiteY8" fmla="*/ 383778 h 957659"/>
                <a:gd name="connsiteX9" fmla="*/ 590550 w 1676400"/>
                <a:gd name="connsiteY9" fmla="*/ 355203 h 957659"/>
                <a:gd name="connsiteX10" fmla="*/ 631031 w 1676400"/>
                <a:gd name="connsiteY10" fmla="*/ 286147 h 957659"/>
                <a:gd name="connsiteX11" fmla="*/ 681037 w 1676400"/>
                <a:gd name="connsiteY11" fmla="*/ 212328 h 957659"/>
                <a:gd name="connsiteX12" fmla="*/ 726281 w 1676400"/>
                <a:gd name="connsiteY12" fmla="*/ 209947 h 957659"/>
                <a:gd name="connsiteX13" fmla="*/ 754856 w 1676400"/>
                <a:gd name="connsiteY13" fmla="*/ 217090 h 957659"/>
                <a:gd name="connsiteX14" fmla="*/ 800099 w 1676400"/>
                <a:gd name="connsiteY14" fmla="*/ 159940 h 957659"/>
                <a:gd name="connsiteX15" fmla="*/ 845343 w 1676400"/>
                <a:gd name="connsiteY15" fmla="*/ 109934 h 957659"/>
                <a:gd name="connsiteX16" fmla="*/ 921543 w 1676400"/>
                <a:gd name="connsiteY16" fmla="*/ 217090 h 957659"/>
                <a:gd name="connsiteX17" fmla="*/ 945356 w 1676400"/>
                <a:gd name="connsiteY17" fmla="*/ 228997 h 957659"/>
                <a:gd name="connsiteX18" fmla="*/ 971550 w 1676400"/>
                <a:gd name="connsiteY18" fmla="*/ 226615 h 957659"/>
                <a:gd name="connsiteX19" fmla="*/ 1019175 w 1676400"/>
                <a:gd name="connsiteY19" fmla="*/ 214709 h 957659"/>
                <a:gd name="connsiteX20" fmla="*/ 1064418 w 1676400"/>
                <a:gd name="connsiteY20" fmla="*/ 214709 h 957659"/>
                <a:gd name="connsiteX21" fmla="*/ 1097756 w 1676400"/>
                <a:gd name="connsiteY21" fmla="*/ 188515 h 957659"/>
                <a:gd name="connsiteX22" fmla="*/ 1152525 w 1676400"/>
                <a:gd name="connsiteY22" fmla="*/ 76597 h 957659"/>
                <a:gd name="connsiteX23" fmla="*/ 1183481 w 1676400"/>
                <a:gd name="connsiteY23" fmla="*/ 38497 h 957659"/>
                <a:gd name="connsiteX24" fmla="*/ 1214437 w 1676400"/>
                <a:gd name="connsiteY24" fmla="*/ 59928 h 957659"/>
                <a:gd name="connsiteX25" fmla="*/ 1250156 w 1676400"/>
                <a:gd name="connsiteY25" fmla="*/ 71834 h 957659"/>
                <a:gd name="connsiteX26" fmla="*/ 1290637 w 1676400"/>
                <a:gd name="connsiteY26" fmla="*/ 50403 h 957659"/>
                <a:gd name="connsiteX27" fmla="*/ 1323975 w 1676400"/>
                <a:gd name="connsiteY27" fmla="*/ 397 h 957659"/>
                <a:gd name="connsiteX28" fmla="*/ 1373981 w 1676400"/>
                <a:gd name="connsiteY28" fmla="*/ 38497 h 957659"/>
                <a:gd name="connsiteX29" fmla="*/ 1421606 w 1676400"/>
                <a:gd name="connsiteY29" fmla="*/ 214709 h 957659"/>
                <a:gd name="connsiteX30" fmla="*/ 1457325 w 1676400"/>
                <a:gd name="connsiteY30" fmla="*/ 267097 h 957659"/>
                <a:gd name="connsiteX31" fmla="*/ 1497806 w 1676400"/>
                <a:gd name="connsiteY31" fmla="*/ 317103 h 957659"/>
                <a:gd name="connsiteX32" fmla="*/ 1526381 w 1676400"/>
                <a:gd name="connsiteY32" fmla="*/ 379015 h 957659"/>
                <a:gd name="connsiteX33" fmla="*/ 1552575 w 1676400"/>
                <a:gd name="connsiteY33" fmla="*/ 474265 h 957659"/>
                <a:gd name="connsiteX34" fmla="*/ 1624012 w 1676400"/>
                <a:gd name="connsiteY34" fmla="*/ 726678 h 957659"/>
                <a:gd name="connsiteX35" fmla="*/ 1671637 w 1676400"/>
                <a:gd name="connsiteY35" fmla="*/ 824309 h 957659"/>
                <a:gd name="connsiteX36" fmla="*/ 1676400 w 1676400"/>
                <a:gd name="connsiteY36" fmla="*/ 957659 h 957659"/>
                <a:gd name="connsiteX37" fmla="*/ 0 w 1676400"/>
                <a:gd name="connsiteY37" fmla="*/ 936228 h 957659"/>
                <a:gd name="connsiteX0" fmla="*/ 0 w 1676400"/>
                <a:gd name="connsiteY0" fmla="*/ 936228 h 957659"/>
                <a:gd name="connsiteX1" fmla="*/ 135731 w 1676400"/>
                <a:gd name="connsiteY1" fmla="*/ 879078 h 957659"/>
                <a:gd name="connsiteX2" fmla="*/ 247650 w 1676400"/>
                <a:gd name="connsiteY2" fmla="*/ 821928 h 957659"/>
                <a:gd name="connsiteX3" fmla="*/ 321468 w 1676400"/>
                <a:gd name="connsiteY3" fmla="*/ 752872 h 957659"/>
                <a:gd name="connsiteX4" fmla="*/ 347662 w 1676400"/>
                <a:gd name="connsiteY4" fmla="*/ 719534 h 957659"/>
                <a:gd name="connsiteX5" fmla="*/ 395287 w 1676400"/>
                <a:gd name="connsiteY5" fmla="*/ 667147 h 957659"/>
                <a:gd name="connsiteX6" fmla="*/ 426243 w 1676400"/>
                <a:gd name="connsiteY6" fmla="*/ 600472 h 957659"/>
                <a:gd name="connsiteX7" fmla="*/ 497681 w 1676400"/>
                <a:gd name="connsiteY7" fmla="*/ 421878 h 957659"/>
                <a:gd name="connsiteX8" fmla="*/ 531018 w 1676400"/>
                <a:gd name="connsiteY8" fmla="*/ 383778 h 957659"/>
                <a:gd name="connsiteX9" fmla="*/ 590550 w 1676400"/>
                <a:gd name="connsiteY9" fmla="*/ 355203 h 957659"/>
                <a:gd name="connsiteX10" fmla="*/ 631031 w 1676400"/>
                <a:gd name="connsiteY10" fmla="*/ 286147 h 957659"/>
                <a:gd name="connsiteX11" fmla="*/ 681037 w 1676400"/>
                <a:gd name="connsiteY11" fmla="*/ 212328 h 957659"/>
                <a:gd name="connsiteX12" fmla="*/ 726281 w 1676400"/>
                <a:gd name="connsiteY12" fmla="*/ 209947 h 957659"/>
                <a:gd name="connsiteX13" fmla="*/ 754856 w 1676400"/>
                <a:gd name="connsiteY13" fmla="*/ 217090 h 957659"/>
                <a:gd name="connsiteX14" fmla="*/ 800099 w 1676400"/>
                <a:gd name="connsiteY14" fmla="*/ 159940 h 957659"/>
                <a:gd name="connsiteX15" fmla="*/ 845343 w 1676400"/>
                <a:gd name="connsiteY15" fmla="*/ 109934 h 957659"/>
                <a:gd name="connsiteX16" fmla="*/ 921543 w 1676400"/>
                <a:gd name="connsiteY16" fmla="*/ 217090 h 957659"/>
                <a:gd name="connsiteX17" fmla="*/ 945356 w 1676400"/>
                <a:gd name="connsiteY17" fmla="*/ 228997 h 957659"/>
                <a:gd name="connsiteX18" fmla="*/ 971550 w 1676400"/>
                <a:gd name="connsiteY18" fmla="*/ 226615 h 957659"/>
                <a:gd name="connsiteX19" fmla="*/ 1019175 w 1676400"/>
                <a:gd name="connsiteY19" fmla="*/ 214709 h 957659"/>
                <a:gd name="connsiteX20" fmla="*/ 1064418 w 1676400"/>
                <a:gd name="connsiteY20" fmla="*/ 214709 h 957659"/>
                <a:gd name="connsiteX21" fmla="*/ 1097756 w 1676400"/>
                <a:gd name="connsiteY21" fmla="*/ 188515 h 957659"/>
                <a:gd name="connsiteX22" fmla="*/ 1152525 w 1676400"/>
                <a:gd name="connsiteY22" fmla="*/ 76597 h 957659"/>
                <a:gd name="connsiteX23" fmla="*/ 1183481 w 1676400"/>
                <a:gd name="connsiteY23" fmla="*/ 38497 h 957659"/>
                <a:gd name="connsiteX24" fmla="*/ 1214437 w 1676400"/>
                <a:gd name="connsiteY24" fmla="*/ 59928 h 957659"/>
                <a:gd name="connsiteX25" fmla="*/ 1250156 w 1676400"/>
                <a:gd name="connsiteY25" fmla="*/ 71834 h 957659"/>
                <a:gd name="connsiteX26" fmla="*/ 1290637 w 1676400"/>
                <a:gd name="connsiteY26" fmla="*/ 50403 h 957659"/>
                <a:gd name="connsiteX27" fmla="*/ 1323975 w 1676400"/>
                <a:gd name="connsiteY27" fmla="*/ 397 h 957659"/>
                <a:gd name="connsiteX28" fmla="*/ 1373981 w 1676400"/>
                <a:gd name="connsiteY28" fmla="*/ 38497 h 957659"/>
                <a:gd name="connsiteX29" fmla="*/ 1421606 w 1676400"/>
                <a:gd name="connsiteY29" fmla="*/ 214709 h 957659"/>
                <a:gd name="connsiteX30" fmla="*/ 1457325 w 1676400"/>
                <a:gd name="connsiteY30" fmla="*/ 267097 h 957659"/>
                <a:gd name="connsiteX31" fmla="*/ 1497806 w 1676400"/>
                <a:gd name="connsiteY31" fmla="*/ 317103 h 957659"/>
                <a:gd name="connsiteX32" fmla="*/ 1526381 w 1676400"/>
                <a:gd name="connsiteY32" fmla="*/ 379015 h 957659"/>
                <a:gd name="connsiteX33" fmla="*/ 1552575 w 1676400"/>
                <a:gd name="connsiteY33" fmla="*/ 474265 h 957659"/>
                <a:gd name="connsiteX34" fmla="*/ 1624012 w 1676400"/>
                <a:gd name="connsiteY34" fmla="*/ 726678 h 957659"/>
                <a:gd name="connsiteX35" fmla="*/ 1671637 w 1676400"/>
                <a:gd name="connsiteY35" fmla="*/ 824309 h 957659"/>
                <a:gd name="connsiteX36" fmla="*/ 1676400 w 1676400"/>
                <a:gd name="connsiteY36" fmla="*/ 957659 h 957659"/>
                <a:gd name="connsiteX37" fmla="*/ 0 w 1676400"/>
                <a:gd name="connsiteY37" fmla="*/ 936228 h 957659"/>
                <a:gd name="connsiteX0" fmla="*/ 0 w 1676400"/>
                <a:gd name="connsiteY0" fmla="*/ 936228 h 957659"/>
                <a:gd name="connsiteX1" fmla="*/ 135731 w 1676400"/>
                <a:gd name="connsiteY1" fmla="*/ 879078 h 957659"/>
                <a:gd name="connsiteX2" fmla="*/ 247650 w 1676400"/>
                <a:gd name="connsiteY2" fmla="*/ 821928 h 957659"/>
                <a:gd name="connsiteX3" fmla="*/ 321468 w 1676400"/>
                <a:gd name="connsiteY3" fmla="*/ 752872 h 957659"/>
                <a:gd name="connsiteX4" fmla="*/ 347662 w 1676400"/>
                <a:gd name="connsiteY4" fmla="*/ 719534 h 957659"/>
                <a:gd name="connsiteX5" fmla="*/ 395287 w 1676400"/>
                <a:gd name="connsiteY5" fmla="*/ 667147 h 957659"/>
                <a:gd name="connsiteX6" fmla="*/ 426243 w 1676400"/>
                <a:gd name="connsiteY6" fmla="*/ 600472 h 957659"/>
                <a:gd name="connsiteX7" fmla="*/ 497681 w 1676400"/>
                <a:gd name="connsiteY7" fmla="*/ 421878 h 957659"/>
                <a:gd name="connsiteX8" fmla="*/ 531018 w 1676400"/>
                <a:gd name="connsiteY8" fmla="*/ 383778 h 957659"/>
                <a:gd name="connsiteX9" fmla="*/ 590550 w 1676400"/>
                <a:gd name="connsiteY9" fmla="*/ 355203 h 957659"/>
                <a:gd name="connsiteX10" fmla="*/ 631031 w 1676400"/>
                <a:gd name="connsiteY10" fmla="*/ 286147 h 957659"/>
                <a:gd name="connsiteX11" fmla="*/ 681037 w 1676400"/>
                <a:gd name="connsiteY11" fmla="*/ 212328 h 957659"/>
                <a:gd name="connsiteX12" fmla="*/ 726281 w 1676400"/>
                <a:gd name="connsiteY12" fmla="*/ 209947 h 957659"/>
                <a:gd name="connsiteX13" fmla="*/ 754856 w 1676400"/>
                <a:gd name="connsiteY13" fmla="*/ 217090 h 957659"/>
                <a:gd name="connsiteX14" fmla="*/ 800099 w 1676400"/>
                <a:gd name="connsiteY14" fmla="*/ 159940 h 957659"/>
                <a:gd name="connsiteX15" fmla="*/ 845343 w 1676400"/>
                <a:gd name="connsiteY15" fmla="*/ 109934 h 957659"/>
                <a:gd name="connsiteX16" fmla="*/ 921543 w 1676400"/>
                <a:gd name="connsiteY16" fmla="*/ 217090 h 957659"/>
                <a:gd name="connsiteX17" fmla="*/ 945356 w 1676400"/>
                <a:gd name="connsiteY17" fmla="*/ 228997 h 957659"/>
                <a:gd name="connsiteX18" fmla="*/ 971550 w 1676400"/>
                <a:gd name="connsiteY18" fmla="*/ 226615 h 957659"/>
                <a:gd name="connsiteX19" fmla="*/ 1019175 w 1676400"/>
                <a:gd name="connsiteY19" fmla="*/ 214709 h 957659"/>
                <a:gd name="connsiteX20" fmla="*/ 1064418 w 1676400"/>
                <a:gd name="connsiteY20" fmla="*/ 214709 h 957659"/>
                <a:gd name="connsiteX21" fmla="*/ 1097756 w 1676400"/>
                <a:gd name="connsiteY21" fmla="*/ 188515 h 957659"/>
                <a:gd name="connsiteX22" fmla="*/ 1152525 w 1676400"/>
                <a:gd name="connsiteY22" fmla="*/ 76597 h 957659"/>
                <a:gd name="connsiteX23" fmla="*/ 1183481 w 1676400"/>
                <a:gd name="connsiteY23" fmla="*/ 38497 h 957659"/>
                <a:gd name="connsiteX24" fmla="*/ 1214437 w 1676400"/>
                <a:gd name="connsiteY24" fmla="*/ 59928 h 957659"/>
                <a:gd name="connsiteX25" fmla="*/ 1250156 w 1676400"/>
                <a:gd name="connsiteY25" fmla="*/ 71834 h 957659"/>
                <a:gd name="connsiteX26" fmla="*/ 1290637 w 1676400"/>
                <a:gd name="connsiteY26" fmla="*/ 50403 h 957659"/>
                <a:gd name="connsiteX27" fmla="*/ 1323975 w 1676400"/>
                <a:gd name="connsiteY27" fmla="*/ 397 h 957659"/>
                <a:gd name="connsiteX28" fmla="*/ 1373981 w 1676400"/>
                <a:gd name="connsiteY28" fmla="*/ 38497 h 957659"/>
                <a:gd name="connsiteX29" fmla="*/ 1421606 w 1676400"/>
                <a:gd name="connsiteY29" fmla="*/ 214709 h 957659"/>
                <a:gd name="connsiteX30" fmla="*/ 1457325 w 1676400"/>
                <a:gd name="connsiteY30" fmla="*/ 267097 h 957659"/>
                <a:gd name="connsiteX31" fmla="*/ 1497806 w 1676400"/>
                <a:gd name="connsiteY31" fmla="*/ 317103 h 957659"/>
                <a:gd name="connsiteX32" fmla="*/ 1526381 w 1676400"/>
                <a:gd name="connsiteY32" fmla="*/ 379015 h 957659"/>
                <a:gd name="connsiteX33" fmla="*/ 1552575 w 1676400"/>
                <a:gd name="connsiteY33" fmla="*/ 474265 h 957659"/>
                <a:gd name="connsiteX34" fmla="*/ 1624012 w 1676400"/>
                <a:gd name="connsiteY34" fmla="*/ 726678 h 957659"/>
                <a:gd name="connsiteX35" fmla="*/ 1671637 w 1676400"/>
                <a:gd name="connsiteY35" fmla="*/ 824309 h 957659"/>
                <a:gd name="connsiteX36" fmla="*/ 1676400 w 1676400"/>
                <a:gd name="connsiteY36" fmla="*/ 957659 h 957659"/>
                <a:gd name="connsiteX37" fmla="*/ 0 w 1676400"/>
                <a:gd name="connsiteY37" fmla="*/ 936228 h 957659"/>
                <a:gd name="connsiteX0" fmla="*/ 0 w 1676400"/>
                <a:gd name="connsiteY0" fmla="*/ 936228 h 957659"/>
                <a:gd name="connsiteX1" fmla="*/ 135731 w 1676400"/>
                <a:gd name="connsiteY1" fmla="*/ 879078 h 957659"/>
                <a:gd name="connsiteX2" fmla="*/ 247650 w 1676400"/>
                <a:gd name="connsiteY2" fmla="*/ 821928 h 957659"/>
                <a:gd name="connsiteX3" fmla="*/ 321468 w 1676400"/>
                <a:gd name="connsiteY3" fmla="*/ 752872 h 957659"/>
                <a:gd name="connsiteX4" fmla="*/ 347662 w 1676400"/>
                <a:gd name="connsiteY4" fmla="*/ 719534 h 957659"/>
                <a:gd name="connsiteX5" fmla="*/ 395287 w 1676400"/>
                <a:gd name="connsiteY5" fmla="*/ 667147 h 957659"/>
                <a:gd name="connsiteX6" fmla="*/ 426243 w 1676400"/>
                <a:gd name="connsiteY6" fmla="*/ 600472 h 957659"/>
                <a:gd name="connsiteX7" fmla="*/ 497681 w 1676400"/>
                <a:gd name="connsiteY7" fmla="*/ 421878 h 957659"/>
                <a:gd name="connsiteX8" fmla="*/ 531018 w 1676400"/>
                <a:gd name="connsiteY8" fmla="*/ 383778 h 957659"/>
                <a:gd name="connsiteX9" fmla="*/ 590550 w 1676400"/>
                <a:gd name="connsiteY9" fmla="*/ 355203 h 957659"/>
                <a:gd name="connsiteX10" fmla="*/ 631031 w 1676400"/>
                <a:gd name="connsiteY10" fmla="*/ 286147 h 957659"/>
                <a:gd name="connsiteX11" fmla="*/ 681037 w 1676400"/>
                <a:gd name="connsiteY11" fmla="*/ 212328 h 957659"/>
                <a:gd name="connsiteX12" fmla="*/ 726281 w 1676400"/>
                <a:gd name="connsiteY12" fmla="*/ 209947 h 957659"/>
                <a:gd name="connsiteX13" fmla="*/ 754856 w 1676400"/>
                <a:gd name="connsiteY13" fmla="*/ 217090 h 957659"/>
                <a:gd name="connsiteX14" fmla="*/ 800099 w 1676400"/>
                <a:gd name="connsiteY14" fmla="*/ 159940 h 957659"/>
                <a:gd name="connsiteX15" fmla="*/ 845343 w 1676400"/>
                <a:gd name="connsiteY15" fmla="*/ 109934 h 957659"/>
                <a:gd name="connsiteX16" fmla="*/ 921543 w 1676400"/>
                <a:gd name="connsiteY16" fmla="*/ 217090 h 957659"/>
                <a:gd name="connsiteX17" fmla="*/ 945356 w 1676400"/>
                <a:gd name="connsiteY17" fmla="*/ 228997 h 957659"/>
                <a:gd name="connsiteX18" fmla="*/ 971550 w 1676400"/>
                <a:gd name="connsiteY18" fmla="*/ 226615 h 957659"/>
                <a:gd name="connsiteX19" fmla="*/ 1019175 w 1676400"/>
                <a:gd name="connsiteY19" fmla="*/ 214709 h 957659"/>
                <a:gd name="connsiteX20" fmla="*/ 1064418 w 1676400"/>
                <a:gd name="connsiteY20" fmla="*/ 214709 h 957659"/>
                <a:gd name="connsiteX21" fmla="*/ 1097756 w 1676400"/>
                <a:gd name="connsiteY21" fmla="*/ 188515 h 957659"/>
                <a:gd name="connsiteX22" fmla="*/ 1152525 w 1676400"/>
                <a:gd name="connsiteY22" fmla="*/ 76597 h 957659"/>
                <a:gd name="connsiteX23" fmla="*/ 1183481 w 1676400"/>
                <a:gd name="connsiteY23" fmla="*/ 38497 h 957659"/>
                <a:gd name="connsiteX24" fmla="*/ 1214437 w 1676400"/>
                <a:gd name="connsiteY24" fmla="*/ 59928 h 957659"/>
                <a:gd name="connsiteX25" fmla="*/ 1250156 w 1676400"/>
                <a:gd name="connsiteY25" fmla="*/ 71834 h 957659"/>
                <a:gd name="connsiteX26" fmla="*/ 1290637 w 1676400"/>
                <a:gd name="connsiteY26" fmla="*/ 50403 h 957659"/>
                <a:gd name="connsiteX27" fmla="*/ 1323975 w 1676400"/>
                <a:gd name="connsiteY27" fmla="*/ 397 h 957659"/>
                <a:gd name="connsiteX28" fmla="*/ 1373981 w 1676400"/>
                <a:gd name="connsiteY28" fmla="*/ 38497 h 957659"/>
                <a:gd name="connsiteX29" fmla="*/ 1421606 w 1676400"/>
                <a:gd name="connsiteY29" fmla="*/ 214709 h 957659"/>
                <a:gd name="connsiteX30" fmla="*/ 1457325 w 1676400"/>
                <a:gd name="connsiteY30" fmla="*/ 267097 h 957659"/>
                <a:gd name="connsiteX31" fmla="*/ 1497806 w 1676400"/>
                <a:gd name="connsiteY31" fmla="*/ 317103 h 957659"/>
                <a:gd name="connsiteX32" fmla="*/ 1526381 w 1676400"/>
                <a:gd name="connsiteY32" fmla="*/ 379015 h 957659"/>
                <a:gd name="connsiteX33" fmla="*/ 1552575 w 1676400"/>
                <a:gd name="connsiteY33" fmla="*/ 474265 h 957659"/>
                <a:gd name="connsiteX34" fmla="*/ 1624012 w 1676400"/>
                <a:gd name="connsiteY34" fmla="*/ 726678 h 957659"/>
                <a:gd name="connsiteX35" fmla="*/ 1671637 w 1676400"/>
                <a:gd name="connsiteY35" fmla="*/ 824309 h 957659"/>
                <a:gd name="connsiteX36" fmla="*/ 1676400 w 1676400"/>
                <a:gd name="connsiteY36" fmla="*/ 957659 h 957659"/>
                <a:gd name="connsiteX37" fmla="*/ 0 w 1676400"/>
                <a:gd name="connsiteY37" fmla="*/ 936228 h 957659"/>
                <a:gd name="connsiteX0" fmla="*/ 0 w 1676400"/>
                <a:gd name="connsiteY0" fmla="*/ 936228 h 957659"/>
                <a:gd name="connsiteX1" fmla="*/ 135731 w 1676400"/>
                <a:gd name="connsiteY1" fmla="*/ 879078 h 957659"/>
                <a:gd name="connsiteX2" fmla="*/ 247650 w 1676400"/>
                <a:gd name="connsiteY2" fmla="*/ 821928 h 957659"/>
                <a:gd name="connsiteX3" fmla="*/ 321468 w 1676400"/>
                <a:gd name="connsiteY3" fmla="*/ 752872 h 957659"/>
                <a:gd name="connsiteX4" fmla="*/ 347662 w 1676400"/>
                <a:gd name="connsiteY4" fmla="*/ 719534 h 957659"/>
                <a:gd name="connsiteX5" fmla="*/ 395287 w 1676400"/>
                <a:gd name="connsiteY5" fmla="*/ 667147 h 957659"/>
                <a:gd name="connsiteX6" fmla="*/ 426243 w 1676400"/>
                <a:gd name="connsiteY6" fmla="*/ 600472 h 957659"/>
                <a:gd name="connsiteX7" fmla="*/ 497681 w 1676400"/>
                <a:gd name="connsiteY7" fmla="*/ 421878 h 957659"/>
                <a:gd name="connsiteX8" fmla="*/ 531018 w 1676400"/>
                <a:gd name="connsiteY8" fmla="*/ 383778 h 957659"/>
                <a:gd name="connsiteX9" fmla="*/ 590550 w 1676400"/>
                <a:gd name="connsiteY9" fmla="*/ 355203 h 957659"/>
                <a:gd name="connsiteX10" fmla="*/ 631031 w 1676400"/>
                <a:gd name="connsiteY10" fmla="*/ 286147 h 957659"/>
                <a:gd name="connsiteX11" fmla="*/ 681037 w 1676400"/>
                <a:gd name="connsiteY11" fmla="*/ 212328 h 957659"/>
                <a:gd name="connsiteX12" fmla="*/ 726281 w 1676400"/>
                <a:gd name="connsiteY12" fmla="*/ 209947 h 957659"/>
                <a:gd name="connsiteX13" fmla="*/ 754856 w 1676400"/>
                <a:gd name="connsiteY13" fmla="*/ 217090 h 957659"/>
                <a:gd name="connsiteX14" fmla="*/ 800099 w 1676400"/>
                <a:gd name="connsiteY14" fmla="*/ 159940 h 957659"/>
                <a:gd name="connsiteX15" fmla="*/ 845343 w 1676400"/>
                <a:gd name="connsiteY15" fmla="*/ 109934 h 957659"/>
                <a:gd name="connsiteX16" fmla="*/ 921543 w 1676400"/>
                <a:gd name="connsiteY16" fmla="*/ 217090 h 957659"/>
                <a:gd name="connsiteX17" fmla="*/ 945356 w 1676400"/>
                <a:gd name="connsiteY17" fmla="*/ 228997 h 957659"/>
                <a:gd name="connsiteX18" fmla="*/ 971550 w 1676400"/>
                <a:gd name="connsiteY18" fmla="*/ 226615 h 957659"/>
                <a:gd name="connsiteX19" fmla="*/ 1019175 w 1676400"/>
                <a:gd name="connsiteY19" fmla="*/ 214709 h 957659"/>
                <a:gd name="connsiteX20" fmla="*/ 1064418 w 1676400"/>
                <a:gd name="connsiteY20" fmla="*/ 214709 h 957659"/>
                <a:gd name="connsiteX21" fmla="*/ 1097756 w 1676400"/>
                <a:gd name="connsiteY21" fmla="*/ 188515 h 957659"/>
                <a:gd name="connsiteX22" fmla="*/ 1152525 w 1676400"/>
                <a:gd name="connsiteY22" fmla="*/ 76597 h 957659"/>
                <a:gd name="connsiteX23" fmla="*/ 1183481 w 1676400"/>
                <a:gd name="connsiteY23" fmla="*/ 38497 h 957659"/>
                <a:gd name="connsiteX24" fmla="*/ 1214437 w 1676400"/>
                <a:gd name="connsiteY24" fmla="*/ 59928 h 957659"/>
                <a:gd name="connsiteX25" fmla="*/ 1250156 w 1676400"/>
                <a:gd name="connsiteY25" fmla="*/ 71834 h 957659"/>
                <a:gd name="connsiteX26" fmla="*/ 1290637 w 1676400"/>
                <a:gd name="connsiteY26" fmla="*/ 50403 h 957659"/>
                <a:gd name="connsiteX27" fmla="*/ 1323975 w 1676400"/>
                <a:gd name="connsiteY27" fmla="*/ 397 h 957659"/>
                <a:gd name="connsiteX28" fmla="*/ 1373981 w 1676400"/>
                <a:gd name="connsiteY28" fmla="*/ 38497 h 957659"/>
                <a:gd name="connsiteX29" fmla="*/ 1421606 w 1676400"/>
                <a:gd name="connsiteY29" fmla="*/ 214709 h 957659"/>
                <a:gd name="connsiteX30" fmla="*/ 1457325 w 1676400"/>
                <a:gd name="connsiteY30" fmla="*/ 267097 h 957659"/>
                <a:gd name="connsiteX31" fmla="*/ 1497806 w 1676400"/>
                <a:gd name="connsiteY31" fmla="*/ 317103 h 957659"/>
                <a:gd name="connsiteX32" fmla="*/ 1526381 w 1676400"/>
                <a:gd name="connsiteY32" fmla="*/ 379015 h 957659"/>
                <a:gd name="connsiteX33" fmla="*/ 1552575 w 1676400"/>
                <a:gd name="connsiteY33" fmla="*/ 474265 h 957659"/>
                <a:gd name="connsiteX34" fmla="*/ 1624012 w 1676400"/>
                <a:gd name="connsiteY34" fmla="*/ 726678 h 957659"/>
                <a:gd name="connsiteX35" fmla="*/ 1671637 w 1676400"/>
                <a:gd name="connsiteY35" fmla="*/ 824309 h 957659"/>
                <a:gd name="connsiteX36" fmla="*/ 1676400 w 1676400"/>
                <a:gd name="connsiteY36" fmla="*/ 957659 h 957659"/>
                <a:gd name="connsiteX37" fmla="*/ 0 w 1676400"/>
                <a:gd name="connsiteY37" fmla="*/ 936228 h 957659"/>
                <a:gd name="connsiteX0" fmla="*/ 0 w 1676400"/>
                <a:gd name="connsiteY0" fmla="*/ 936228 h 957659"/>
                <a:gd name="connsiteX1" fmla="*/ 135731 w 1676400"/>
                <a:gd name="connsiteY1" fmla="*/ 879078 h 957659"/>
                <a:gd name="connsiteX2" fmla="*/ 247650 w 1676400"/>
                <a:gd name="connsiteY2" fmla="*/ 821928 h 957659"/>
                <a:gd name="connsiteX3" fmla="*/ 321468 w 1676400"/>
                <a:gd name="connsiteY3" fmla="*/ 752872 h 957659"/>
                <a:gd name="connsiteX4" fmla="*/ 347662 w 1676400"/>
                <a:gd name="connsiteY4" fmla="*/ 719534 h 957659"/>
                <a:gd name="connsiteX5" fmla="*/ 395287 w 1676400"/>
                <a:gd name="connsiteY5" fmla="*/ 667147 h 957659"/>
                <a:gd name="connsiteX6" fmla="*/ 426243 w 1676400"/>
                <a:gd name="connsiteY6" fmla="*/ 600472 h 957659"/>
                <a:gd name="connsiteX7" fmla="*/ 497681 w 1676400"/>
                <a:gd name="connsiteY7" fmla="*/ 421878 h 957659"/>
                <a:gd name="connsiteX8" fmla="*/ 531018 w 1676400"/>
                <a:gd name="connsiteY8" fmla="*/ 383778 h 957659"/>
                <a:gd name="connsiteX9" fmla="*/ 590550 w 1676400"/>
                <a:gd name="connsiteY9" fmla="*/ 355203 h 957659"/>
                <a:gd name="connsiteX10" fmla="*/ 631031 w 1676400"/>
                <a:gd name="connsiteY10" fmla="*/ 286147 h 957659"/>
                <a:gd name="connsiteX11" fmla="*/ 681037 w 1676400"/>
                <a:gd name="connsiteY11" fmla="*/ 212328 h 957659"/>
                <a:gd name="connsiteX12" fmla="*/ 726281 w 1676400"/>
                <a:gd name="connsiteY12" fmla="*/ 209947 h 957659"/>
                <a:gd name="connsiteX13" fmla="*/ 754856 w 1676400"/>
                <a:gd name="connsiteY13" fmla="*/ 217090 h 957659"/>
                <a:gd name="connsiteX14" fmla="*/ 800099 w 1676400"/>
                <a:gd name="connsiteY14" fmla="*/ 159940 h 957659"/>
                <a:gd name="connsiteX15" fmla="*/ 845343 w 1676400"/>
                <a:gd name="connsiteY15" fmla="*/ 109934 h 957659"/>
                <a:gd name="connsiteX16" fmla="*/ 921543 w 1676400"/>
                <a:gd name="connsiteY16" fmla="*/ 217090 h 957659"/>
                <a:gd name="connsiteX17" fmla="*/ 945356 w 1676400"/>
                <a:gd name="connsiteY17" fmla="*/ 228997 h 957659"/>
                <a:gd name="connsiteX18" fmla="*/ 971550 w 1676400"/>
                <a:gd name="connsiteY18" fmla="*/ 226615 h 957659"/>
                <a:gd name="connsiteX19" fmla="*/ 1019175 w 1676400"/>
                <a:gd name="connsiteY19" fmla="*/ 214709 h 957659"/>
                <a:gd name="connsiteX20" fmla="*/ 1064418 w 1676400"/>
                <a:gd name="connsiteY20" fmla="*/ 214709 h 957659"/>
                <a:gd name="connsiteX21" fmla="*/ 1097756 w 1676400"/>
                <a:gd name="connsiteY21" fmla="*/ 188515 h 957659"/>
                <a:gd name="connsiteX22" fmla="*/ 1152525 w 1676400"/>
                <a:gd name="connsiteY22" fmla="*/ 76597 h 957659"/>
                <a:gd name="connsiteX23" fmla="*/ 1183481 w 1676400"/>
                <a:gd name="connsiteY23" fmla="*/ 38497 h 957659"/>
                <a:gd name="connsiteX24" fmla="*/ 1214437 w 1676400"/>
                <a:gd name="connsiteY24" fmla="*/ 59928 h 957659"/>
                <a:gd name="connsiteX25" fmla="*/ 1250156 w 1676400"/>
                <a:gd name="connsiteY25" fmla="*/ 71834 h 957659"/>
                <a:gd name="connsiteX26" fmla="*/ 1290637 w 1676400"/>
                <a:gd name="connsiteY26" fmla="*/ 50403 h 957659"/>
                <a:gd name="connsiteX27" fmla="*/ 1323975 w 1676400"/>
                <a:gd name="connsiteY27" fmla="*/ 397 h 957659"/>
                <a:gd name="connsiteX28" fmla="*/ 1373981 w 1676400"/>
                <a:gd name="connsiteY28" fmla="*/ 38497 h 957659"/>
                <a:gd name="connsiteX29" fmla="*/ 1421606 w 1676400"/>
                <a:gd name="connsiteY29" fmla="*/ 214709 h 957659"/>
                <a:gd name="connsiteX30" fmla="*/ 1457325 w 1676400"/>
                <a:gd name="connsiteY30" fmla="*/ 267097 h 957659"/>
                <a:gd name="connsiteX31" fmla="*/ 1497806 w 1676400"/>
                <a:gd name="connsiteY31" fmla="*/ 317103 h 957659"/>
                <a:gd name="connsiteX32" fmla="*/ 1526381 w 1676400"/>
                <a:gd name="connsiteY32" fmla="*/ 379015 h 957659"/>
                <a:gd name="connsiteX33" fmla="*/ 1552575 w 1676400"/>
                <a:gd name="connsiteY33" fmla="*/ 474265 h 957659"/>
                <a:gd name="connsiteX34" fmla="*/ 1624012 w 1676400"/>
                <a:gd name="connsiteY34" fmla="*/ 726678 h 957659"/>
                <a:gd name="connsiteX35" fmla="*/ 1671637 w 1676400"/>
                <a:gd name="connsiteY35" fmla="*/ 824309 h 957659"/>
                <a:gd name="connsiteX36" fmla="*/ 1676400 w 1676400"/>
                <a:gd name="connsiteY36" fmla="*/ 957659 h 957659"/>
                <a:gd name="connsiteX37" fmla="*/ 0 w 1676400"/>
                <a:gd name="connsiteY37" fmla="*/ 936228 h 957659"/>
                <a:gd name="connsiteX0" fmla="*/ 0 w 1676400"/>
                <a:gd name="connsiteY0" fmla="*/ 936228 h 957659"/>
                <a:gd name="connsiteX1" fmla="*/ 135731 w 1676400"/>
                <a:gd name="connsiteY1" fmla="*/ 879078 h 957659"/>
                <a:gd name="connsiteX2" fmla="*/ 247650 w 1676400"/>
                <a:gd name="connsiteY2" fmla="*/ 821928 h 957659"/>
                <a:gd name="connsiteX3" fmla="*/ 321468 w 1676400"/>
                <a:gd name="connsiteY3" fmla="*/ 752872 h 957659"/>
                <a:gd name="connsiteX4" fmla="*/ 347662 w 1676400"/>
                <a:gd name="connsiteY4" fmla="*/ 719534 h 957659"/>
                <a:gd name="connsiteX5" fmla="*/ 395287 w 1676400"/>
                <a:gd name="connsiteY5" fmla="*/ 667147 h 957659"/>
                <a:gd name="connsiteX6" fmla="*/ 426243 w 1676400"/>
                <a:gd name="connsiteY6" fmla="*/ 600472 h 957659"/>
                <a:gd name="connsiteX7" fmla="*/ 497681 w 1676400"/>
                <a:gd name="connsiteY7" fmla="*/ 421878 h 957659"/>
                <a:gd name="connsiteX8" fmla="*/ 531018 w 1676400"/>
                <a:gd name="connsiteY8" fmla="*/ 383778 h 957659"/>
                <a:gd name="connsiteX9" fmla="*/ 590550 w 1676400"/>
                <a:gd name="connsiteY9" fmla="*/ 355203 h 957659"/>
                <a:gd name="connsiteX10" fmla="*/ 631031 w 1676400"/>
                <a:gd name="connsiteY10" fmla="*/ 286147 h 957659"/>
                <a:gd name="connsiteX11" fmla="*/ 681037 w 1676400"/>
                <a:gd name="connsiteY11" fmla="*/ 212328 h 957659"/>
                <a:gd name="connsiteX12" fmla="*/ 726281 w 1676400"/>
                <a:gd name="connsiteY12" fmla="*/ 209947 h 957659"/>
                <a:gd name="connsiteX13" fmla="*/ 754856 w 1676400"/>
                <a:gd name="connsiteY13" fmla="*/ 217090 h 957659"/>
                <a:gd name="connsiteX14" fmla="*/ 800099 w 1676400"/>
                <a:gd name="connsiteY14" fmla="*/ 159940 h 957659"/>
                <a:gd name="connsiteX15" fmla="*/ 845343 w 1676400"/>
                <a:gd name="connsiteY15" fmla="*/ 109934 h 957659"/>
                <a:gd name="connsiteX16" fmla="*/ 921543 w 1676400"/>
                <a:gd name="connsiteY16" fmla="*/ 217090 h 957659"/>
                <a:gd name="connsiteX17" fmla="*/ 945356 w 1676400"/>
                <a:gd name="connsiteY17" fmla="*/ 228997 h 957659"/>
                <a:gd name="connsiteX18" fmla="*/ 971550 w 1676400"/>
                <a:gd name="connsiteY18" fmla="*/ 226615 h 957659"/>
                <a:gd name="connsiteX19" fmla="*/ 1019175 w 1676400"/>
                <a:gd name="connsiteY19" fmla="*/ 214709 h 957659"/>
                <a:gd name="connsiteX20" fmla="*/ 1064418 w 1676400"/>
                <a:gd name="connsiteY20" fmla="*/ 214709 h 957659"/>
                <a:gd name="connsiteX21" fmla="*/ 1097756 w 1676400"/>
                <a:gd name="connsiteY21" fmla="*/ 188515 h 957659"/>
                <a:gd name="connsiteX22" fmla="*/ 1152525 w 1676400"/>
                <a:gd name="connsiteY22" fmla="*/ 76597 h 957659"/>
                <a:gd name="connsiteX23" fmla="*/ 1183481 w 1676400"/>
                <a:gd name="connsiteY23" fmla="*/ 38497 h 957659"/>
                <a:gd name="connsiteX24" fmla="*/ 1214437 w 1676400"/>
                <a:gd name="connsiteY24" fmla="*/ 59928 h 957659"/>
                <a:gd name="connsiteX25" fmla="*/ 1250156 w 1676400"/>
                <a:gd name="connsiteY25" fmla="*/ 71834 h 957659"/>
                <a:gd name="connsiteX26" fmla="*/ 1290637 w 1676400"/>
                <a:gd name="connsiteY26" fmla="*/ 50403 h 957659"/>
                <a:gd name="connsiteX27" fmla="*/ 1323975 w 1676400"/>
                <a:gd name="connsiteY27" fmla="*/ 397 h 957659"/>
                <a:gd name="connsiteX28" fmla="*/ 1373981 w 1676400"/>
                <a:gd name="connsiteY28" fmla="*/ 38497 h 957659"/>
                <a:gd name="connsiteX29" fmla="*/ 1421606 w 1676400"/>
                <a:gd name="connsiteY29" fmla="*/ 214709 h 957659"/>
                <a:gd name="connsiteX30" fmla="*/ 1457325 w 1676400"/>
                <a:gd name="connsiteY30" fmla="*/ 267097 h 957659"/>
                <a:gd name="connsiteX31" fmla="*/ 1497806 w 1676400"/>
                <a:gd name="connsiteY31" fmla="*/ 317103 h 957659"/>
                <a:gd name="connsiteX32" fmla="*/ 1526381 w 1676400"/>
                <a:gd name="connsiteY32" fmla="*/ 379015 h 957659"/>
                <a:gd name="connsiteX33" fmla="*/ 1552575 w 1676400"/>
                <a:gd name="connsiteY33" fmla="*/ 474265 h 957659"/>
                <a:gd name="connsiteX34" fmla="*/ 1624012 w 1676400"/>
                <a:gd name="connsiteY34" fmla="*/ 726678 h 957659"/>
                <a:gd name="connsiteX35" fmla="*/ 1671637 w 1676400"/>
                <a:gd name="connsiteY35" fmla="*/ 824309 h 957659"/>
                <a:gd name="connsiteX36" fmla="*/ 1676400 w 1676400"/>
                <a:gd name="connsiteY36" fmla="*/ 957659 h 957659"/>
                <a:gd name="connsiteX37" fmla="*/ 0 w 1676400"/>
                <a:gd name="connsiteY37" fmla="*/ 936228 h 957659"/>
                <a:gd name="connsiteX0" fmla="*/ 0 w 1676400"/>
                <a:gd name="connsiteY0" fmla="*/ 936228 h 957659"/>
                <a:gd name="connsiteX1" fmla="*/ 135731 w 1676400"/>
                <a:gd name="connsiteY1" fmla="*/ 879078 h 957659"/>
                <a:gd name="connsiteX2" fmla="*/ 247650 w 1676400"/>
                <a:gd name="connsiteY2" fmla="*/ 821928 h 957659"/>
                <a:gd name="connsiteX3" fmla="*/ 321468 w 1676400"/>
                <a:gd name="connsiteY3" fmla="*/ 752872 h 957659"/>
                <a:gd name="connsiteX4" fmla="*/ 347662 w 1676400"/>
                <a:gd name="connsiteY4" fmla="*/ 719534 h 957659"/>
                <a:gd name="connsiteX5" fmla="*/ 395287 w 1676400"/>
                <a:gd name="connsiteY5" fmla="*/ 667147 h 957659"/>
                <a:gd name="connsiteX6" fmla="*/ 426243 w 1676400"/>
                <a:gd name="connsiteY6" fmla="*/ 600472 h 957659"/>
                <a:gd name="connsiteX7" fmla="*/ 497681 w 1676400"/>
                <a:gd name="connsiteY7" fmla="*/ 421878 h 957659"/>
                <a:gd name="connsiteX8" fmla="*/ 531018 w 1676400"/>
                <a:gd name="connsiteY8" fmla="*/ 383778 h 957659"/>
                <a:gd name="connsiteX9" fmla="*/ 590550 w 1676400"/>
                <a:gd name="connsiteY9" fmla="*/ 355203 h 957659"/>
                <a:gd name="connsiteX10" fmla="*/ 631031 w 1676400"/>
                <a:gd name="connsiteY10" fmla="*/ 286147 h 957659"/>
                <a:gd name="connsiteX11" fmla="*/ 681037 w 1676400"/>
                <a:gd name="connsiteY11" fmla="*/ 212328 h 957659"/>
                <a:gd name="connsiteX12" fmla="*/ 726281 w 1676400"/>
                <a:gd name="connsiteY12" fmla="*/ 209947 h 957659"/>
                <a:gd name="connsiteX13" fmla="*/ 754856 w 1676400"/>
                <a:gd name="connsiteY13" fmla="*/ 217090 h 957659"/>
                <a:gd name="connsiteX14" fmla="*/ 800099 w 1676400"/>
                <a:gd name="connsiteY14" fmla="*/ 159940 h 957659"/>
                <a:gd name="connsiteX15" fmla="*/ 845343 w 1676400"/>
                <a:gd name="connsiteY15" fmla="*/ 109934 h 957659"/>
                <a:gd name="connsiteX16" fmla="*/ 921543 w 1676400"/>
                <a:gd name="connsiteY16" fmla="*/ 217090 h 957659"/>
                <a:gd name="connsiteX17" fmla="*/ 945356 w 1676400"/>
                <a:gd name="connsiteY17" fmla="*/ 228997 h 957659"/>
                <a:gd name="connsiteX18" fmla="*/ 971550 w 1676400"/>
                <a:gd name="connsiteY18" fmla="*/ 226615 h 957659"/>
                <a:gd name="connsiteX19" fmla="*/ 1019175 w 1676400"/>
                <a:gd name="connsiteY19" fmla="*/ 214709 h 957659"/>
                <a:gd name="connsiteX20" fmla="*/ 1064418 w 1676400"/>
                <a:gd name="connsiteY20" fmla="*/ 214709 h 957659"/>
                <a:gd name="connsiteX21" fmla="*/ 1097756 w 1676400"/>
                <a:gd name="connsiteY21" fmla="*/ 188515 h 957659"/>
                <a:gd name="connsiteX22" fmla="*/ 1152525 w 1676400"/>
                <a:gd name="connsiteY22" fmla="*/ 76597 h 957659"/>
                <a:gd name="connsiteX23" fmla="*/ 1183481 w 1676400"/>
                <a:gd name="connsiteY23" fmla="*/ 38497 h 957659"/>
                <a:gd name="connsiteX24" fmla="*/ 1214437 w 1676400"/>
                <a:gd name="connsiteY24" fmla="*/ 59928 h 957659"/>
                <a:gd name="connsiteX25" fmla="*/ 1250156 w 1676400"/>
                <a:gd name="connsiteY25" fmla="*/ 71834 h 957659"/>
                <a:gd name="connsiteX26" fmla="*/ 1290637 w 1676400"/>
                <a:gd name="connsiteY26" fmla="*/ 50403 h 957659"/>
                <a:gd name="connsiteX27" fmla="*/ 1323975 w 1676400"/>
                <a:gd name="connsiteY27" fmla="*/ 397 h 957659"/>
                <a:gd name="connsiteX28" fmla="*/ 1373981 w 1676400"/>
                <a:gd name="connsiteY28" fmla="*/ 38497 h 957659"/>
                <a:gd name="connsiteX29" fmla="*/ 1421606 w 1676400"/>
                <a:gd name="connsiteY29" fmla="*/ 214709 h 957659"/>
                <a:gd name="connsiteX30" fmla="*/ 1457325 w 1676400"/>
                <a:gd name="connsiteY30" fmla="*/ 267097 h 957659"/>
                <a:gd name="connsiteX31" fmla="*/ 1497806 w 1676400"/>
                <a:gd name="connsiteY31" fmla="*/ 317103 h 957659"/>
                <a:gd name="connsiteX32" fmla="*/ 1526381 w 1676400"/>
                <a:gd name="connsiteY32" fmla="*/ 379015 h 957659"/>
                <a:gd name="connsiteX33" fmla="*/ 1552575 w 1676400"/>
                <a:gd name="connsiteY33" fmla="*/ 474265 h 957659"/>
                <a:gd name="connsiteX34" fmla="*/ 1624012 w 1676400"/>
                <a:gd name="connsiteY34" fmla="*/ 726678 h 957659"/>
                <a:gd name="connsiteX35" fmla="*/ 1671637 w 1676400"/>
                <a:gd name="connsiteY35" fmla="*/ 824309 h 957659"/>
                <a:gd name="connsiteX36" fmla="*/ 1676400 w 1676400"/>
                <a:gd name="connsiteY36" fmla="*/ 957659 h 957659"/>
                <a:gd name="connsiteX37" fmla="*/ 0 w 1676400"/>
                <a:gd name="connsiteY37" fmla="*/ 936228 h 957659"/>
                <a:gd name="connsiteX0" fmla="*/ 0 w 1676400"/>
                <a:gd name="connsiteY0" fmla="*/ 936228 h 957659"/>
                <a:gd name="connsiteX1" fmla="*/ 135731 w 1676400"/>
                <a:gd name="connsiteY1" fmla="*/ 879078 h 957659"/>
                <a:gd name="connsiteX2" fmla="*/ 247650 w 1676400"/>
                <a:gd name="connsiteY2" fmla="*/ 821928 h 957659"/>
                <a:gd name="connsiteX3" fmla="*/ 321468 w 1676400"/>
                <a:gd name="connsiteY3" fmla="*/ 752872 h 957659"/>
                <a:gd name="connsiteX4" fmla="*/ 347662 w 1676400"/>
                <a:gd name="connsiteY4" fmla="*/ 719534 h 957659"/>
                <a:gd name="connsiteX5" fmla="*/ 395287 w 1676400"/>
                <a:gd name="connsiteY5" fmla="*/ 667147 h 957659"/>
                <a:gd name="connsiteX6" fmla="*/ 426243 w 1676400"/>
                <a:gd name="connsiteY6" fmla="*/ 600472 h 957659"/>
                <a:gd name="connsiteX7" fmla="*/ 497681 w 1676400"/>
                <a:gd name="connsiteY7" fmla="*/ 421878 h 957659"/>
                <a:gd name="connsiteX8" fmla="*/ 531018 w 1676400"/>
                <a:gd name="connsiteY8" fmla="*/ 383778 h 957659"/>
                <a:gd name="connsiteX9" fmla="*/ 590550 w 1676400"/>
                <a:gd name="connsiteY9" fmla="*/ 355203 h 957659"/>
                <a:gd name="connsiteX10" fmla="*/ 631031 w 1676400"/>
                <a:gd name="connsiteY10" fmla="*/ 286147 h 957659"/>
                <a:gd name="connsiteX11" fmla="*/ 681037 w 1676400"/>
                <a:gd name="connsiteY11" fmla="*/ 212328 h 957659"/>
                <a:gd name="connsiteX12" fmla="*/ 726281 w 1676400"/>
                <a:gd name="connsiteY12" fmla="*/ 209947 h 957659"/>
                <a:gd name="connsiteX13" fmla="*/ 754856 w 1676400"/>
                <a:gd name="connsiteY13" fmla="*/ 217090 h 957659"/>
                <a:gd name="connsiteX14" fmla="*/ 800099 w 1676400"/>
                <a:gd name="connsiteY14" fmla="*/ 159940 h 957659"/>
                <a:gd name="connsiteX15" fmla="*/ 845343 w 1676400"/>
                <a:gd name="connsiteY15" fmla="*/ 109934 h 957659"/>
                <a:gd name="connsiteX16" fmla="*/ 921543 w 1676400"/>
                <a:gd name="connsiteY16" fmla="*/ 217090 h 957659"/>
                <a:gd name="connsiteX17" fmla="*/ 945356 w 1676400"/>
                <a:gd name="connsiteY17" fmla="*/ 228997 h 957659"/>
                <a:gd name="connsiteX18" fmla="*/ 971550 w 1676400"/>
                <a:gd name="connsiteY18" fmla="*/ 226615 h 957659"/>
                <a:gd name="connsiteX19" fmla="*/ 1019175 w 1676400"/>
                <a:gd name="connsiteY19" fmla="*/ 214709 h 957659"/>
                <a:gd name="connsiteX20" fmla="*/ 1064418 w 1676400"/>
                <a:gd name="connsiteY20" fmla="*/ 214709 h 957659"/>
                <a:gd name="connsiteX21" fmla="*/ 1097756 w 1676400"/>
                <a:gd name="connsiteY21" fmla="*/ 188515 h 957659"/>
                <a:gd name="connsiteX22" fmla="*/ 1152525 w 1676400"/>
                <a:gd name="connsiteY22" fmla="*/ 76597 h 957659"/>
                <a:gd name="connsiteX23" fmla="*/ 1183481 w 1676400"/>
                <a:gd name="connsiteY23" fmla="*/ 38497 h 957659"/>
                <a:gd name="connsiteX24" fmla="*/ 1214437 w 1676400"/>
                <a:gd name="connsiteY24" fmla="*/ 59928 h 957659"/>
                <a:gd name="connsiteX25" fmla="*/ 1250156 w 1676400"/>
                <a:gd name="connsiteY25" fmla="*/ 71834 h 957659"/>
                <a:gd name="connsiteX26" fmla="*/ 1290637 w 1676400"/>
                <a:gd name="connsiteY26" fmla="*/ 50403 h 957659"/>
                <a:gd name="connsiteX27" fmla="*/ 1323975 w 1676400"/>
                <a:gd name="connsiteY27" fmla="*/ 397 h 957659"/>
                <a:gd name="connsiteX28" fmla="*/ 1373981 w 1676400"/>
                <a:gd name="connsiteY28" fmla="*/ 38497 h 957659"/>
                <a:gd name="connsiteX29" fmla="*/ 1421606 w 1676400"/>
                <a:gd name="connsiteY29" fmla="*/ 214709 h 957659"/>
                <a:gd name="connsiteX30" fmla="*/ 1457325 w 1676400"/>
                <a:gd name="connsiteY30" fmla="*/ 267097 h 957659"/>
                <a:gd name="connsiteX31" fmla="*/ 1497806 w 1676400"/>
                <a:gd name="connsiteY31" fmla="*/ 317103 h 957659"/>
                <a:gd name="connsiteX32" fmla="*/ 1526381 w 1676400"/>
                <a:gd name="connsiteY32" fmla="*/ 379015 h 957659"/>
                <a:gd name="connsiteX33" fmla="*/ 1552575 w 1676400"/>
                <a:gd name="connsiteY33" fmla="*/ 474265 h 957659"/>
                <a:gd name="connsiteX34" fmla="*/ 1624012 w 1676400"/>
                <a:gd name="connsiteY34" fmla="*/ 726678 h 957659"/>
                <a:gd name="connsiteX35" fmla="*/ 1671637 w 1676400"/>
                <a:gd name="connsiteY35" fmla="*/ 824309 h 957659"/>
                <a:gd name="connsiteX36" fmla="*/ 1676400 w 1676400"/>
                <a:gd name="connsiteY36" fmla="*/ 957659 h 957659"/>
                <a:gd name="connsiteX37" fmla="*/ 0 w 1676400"/>
                <a:gd name="connsiteY37" fmla="*/ 936228 h 957659"/>
                <a:gd name="connsiteX0" fmla="*/ 0 w 1676400"/>
                <a:gd name="connsiteY0" fmla="*/ 936228 h 957659"/>
                <a:gd name="connsiteX1" fmla="*/ 135731 w 1676400"/>
                <a:gd name="connsiteY1" fmla="*/ 879078 h 957659"/>
                <a:gd name="connsiteX2" fmla="*/ 247650 w 1676400"/>
                <a:gd name="connsiteY2" fmla="*/ 821928 h 957659"/>
                <a:gd name="connsiteX3" fmla="*/ 321468 w 1676400"/>
                <a:gd name="connsiteY3" fmla="*/ 752872 h 957659"/>
                <a:gd name="connsiteX4" fmla="*/ 347662 w 1676400"/>
                <a:gd name="connsiteY4" fmla="*/ 719534 h 957659"/>
                <a:gd name="connsiteX5" fmla="*/ 395287 w 1676400"/>
                <a:gd name="connsiteY5" fmla="*/ 667147 h 957659"/>
                <a:gd name="connsiteX6" fmla="*/ 426243 w 1676400"/>
                <a:gd name="connsiteY6" fmla="*/ 600472 h 957659"/>
                <a:gd name="connsiteX7" fmla="*/ 497681 w 1676400"/>
                <a:gd name="connsiteY7" fmla="*/ 421878 h 957659"/>
                <a:gd name="connsiteX8" fmla="*/ 531018 w 1676400"/>
                <a:gd name="connsiteY8" fmla="*/ 383778 h 957659"/>
                <a:gd name="connsiteX9" fmla="*/ 590550 w 1676400"/>
                <a:gd name="connsiteY9" fmla="*/ 355203 h 957659"/>
                <a:gd name="connsiteX10" fmla="*/ 631031 w 1676400"/>
                <a:gd name="connsiteY10" fmla="*/ 286147 h 957659"/>
                <a:gd name="connsiteX11" fmla="*/ 681037 w 1676400"/>
                <a:gd name="connsiteY11" fmla="*/ 212328 h 957659"/>
                <a:gd name="connsiteX12" fmla="*/ 726281 w 1676400"/>
                <a:gd name="connsiteY12" fmla="*/ 209947 h 957659"/>
                <a:gd name="connsiteX13" fmla="*/ 754856 w 1676400"/>
                <a:gd name="connsiteY13" fmla="*/ 217090 h 957659"/>
                <a:gd name="connsiteX14" fmla="*/ 800099 w 1676400"/>
                <a:gd name="connsiteY14" fmla="*/ 159940 h 957659"/>
                <a:gd name="connsiteX15" fmla="*/ 845343 w 1676400"/>
                <a:gd name="connsiteY15" fmla="*/ 109934 h 957659"/>
                <a:gd name="connsiteX16" fmla="*/ 921543 w 1676400"/>
                <a:gd name="connsiteY16" fmla="*/ 217090 h 957659"/>
                <a:gd name="connsiteX17" fmla="*/ 945356 w 1676400"/>
                <a:gd name="connsiteY17" fmla="*/ 228997 h 957659"/>
                <a:gd name="connsiteX18" fmla="*/ 971550 w 1676400"/>
                <a:gd name="connsiteY18" fmla="*/ 226615 h 957659"/>
                <a:gd name="connsiteX19" fmla="*/ 1019175 w 1676400"/>
                <a:gd name="connsiteY19" fmla="*/ 214709 h 957659"/>
                <a:gd name="connsiteX20" fmla="*/ 1064418 w 1676400"/>
                <a:gd name="connsiteY20" fmla="*/ 214709 h 957659"/>
                <a:gd name="connsiteX21" fmla="*/ 1097756 w 1676400"/>
                <a:gd name="connsiteY21" fmla="*/ 188515 h 957659"/>
                <a:gd name="connsiteX22" fmla="*/ 1152525 w 1676400"/>
                <a:gd name="connsiteY22" fmla="*/ 76597 h 957659"/>
                <a:gd name="connsiteX23" fmla="*/ 1183481 w 1676400"/>
                <a:gd name="connsiteY23" fmla="*/ 38497 h 957659"/>
                <a:gd name="connsiteX24" fmla="*/ 1214437 w 1676400"/>
                <a:gd name="connsiteY24" fmla="*/ 59928 h 957659"/>
                <a:gd name="connsiteX25" fmla="*/ 1250156 w 1676400"/>
                <a:gd name="connsiteY25" fmla="*/ 71834 h 957659"/>
                <a:gd name="connsiteX26" fmla="*/ 1290637 w 1676400"/>
                <a:gd name="connsiteY26" fmla="*/ 50403 h 957659"/>
                <a:gd name="connsiteX27" fmla="*/ 1323975 w 1676400"/>
                <a:gd name="connsiteY27" fmla="*/ 397 h 957659"/>
                <a:gd name="connsiteX28" fmla="*/ 1373981 w 1676400"/>
                <a:gd name="connsiteY28" fmla="*/ 38497 h 957659"/>
                <a:gd name="connsiteX29" fmla="*/ 1421606 w 1676400"/>
                <a:gd name="connsiteY29" fmla="*/ 214709 h 957659"/>
                <a:gd name="connsiteX30" fmla="*/ 1457325 w 1676400"/>
                <a:gd name="connsiteY30" fmla="*/ 267097 h 957659"/>
                <a:gd name="connsiteX31" fmla="*/ 1497806 w 1676400"/>
                <a:gd name="connsiteY31" fmla="*/ 317103 h 957659"/>
                <a:gd name="connsiteX32" fmla="*/ 1526381 w 1676400"/>
                <a:gd name="connsiteY32" fmla="*/ 379015 h 957659"/>
                <a:gd name="connsiteX33" fmla="*/ 1552575 w 1676400"/>
                <a:gd name="connsiteY33" fmla="*/ 474265 h 957659"/>
                <a:gd name="connsiteX34" fmla="*/ 1624012 w 1676400"/>
                <a:gd name="connsiteY34" fmla="*/ 726678 h 957659"/>
                <a:gd name="connsiteX35" fmla="*/ 1671637 w 1676400"/>
                <a:gd name="connsiteY35" fmla="*/ 824309 h 957659"/>
                <a:gd name="connsiteX36" fmla="*/ 1676400 w 1676400"/>
                <a:gd name="connsiteY36" fmla="*/ 957659 h 957659"/>
                <a:gd name="connsiteX37" fmla="*/ 0 w 1676400"/>
                <a:gd name="connsiteY37" fmla="*/ 936228 h 957659"/>
                <a:gd name="connsiteX0" fmla="*/ 0 w 1676400"/>
                <a:gd name="connsiteY0" fmla="*/ 936228 h 957659"/>
                <a:gd name="connsiteX1" fmla="*/ 135731 w 1676400"/>
                <a:gd name="connsiteY1" fmla="*/ 879078 h 957659"/>
                <a:gd name="connsiteX2" fmla="*/ 247650 w 1676400"/>
                <a:gd name="connsiteY2" fmla="*/ 821928 h 957659"/>
                <a:gd name="connsiteX3" fmla="*/ 321468 w 1676400"/>
                <a:gd name="connsiteY3" fmla="*/ 752872 h 957659"/>
                <a:gd name="connsiteX4" fmla="*/ 347662 w 1676400"/>
                <a:gd name="connsiteY4" fmla="*/ 719534 h 957659"/>
                <a:gd name="connsiteX5" fmla="*/ 395287 w 1676400"/>
                <a:gd name="connsiteY5" fmla="*/ 667147 h 957659"/>
                <a:gd name="connsiteX6" fmla="*/ 426243 w 1676400"/>
                <a:gd name="connsiteY6" fmla="*/ 600472 h 957659"/>
                <a:gd name="connsiteX7" fmla="*/ 497681 w 1676400"/>
                <a:gd name="connsiteY7" fmla="*/ 421878 h 957659"/>
                <a:gd name="connsiteX8" fmla="*/ 531018 w 1676400"/>
                <a:gd name="connsiteY8" fmla="*/ 383778 h 957659"/>
                <a:gd name="connsiteX9" fmla="*/ 590550 w 1676400"/>
                <a:gd name="connsiteY9" fmla="*/ 355203 h 957659"/>
                <a:gd name="connsiteX10" fmla="*/ 631031 w 1676400"/>
                <a:gd name="connsiteY10" fmla="*/ 286147 h 957659"/>
                <a:gd name="connsiteX11" fmla="*/ 681037 w 1676400"/>
                <a:gd name="connsiteY11" fmla="*/ 212328 h 957659"/>
                <a:gd name="connsiteX12" fmla="*/ 726281 w 1676400"/>
                <a:gd name="connsiteY12" fmla="*/ 209947 h 957659"/>
                <a:gd name="connsiteX13" fmla="*/ 754856 w 1676400"/>
                <a:gd name="connsiteY13" fmla="*/ 217090 h 957659"/>
                <a:gd name="connsiteX14" fmla="*/ 800099 w 1676400"/>
                <a:gd name="connsiteY14" fmla="*/ 159940 h 957659"/>
                <a:gd name="connsiteX15" fmla="*/ 845343 w 1676400"/>
                <a:gd name="connsiteY15" fmla="*/ 109934 h 957659"/>
                <a:gd name="connsiteX16" fmla="*/ 921543 w 1676400"/>
                <a:gd name="connsiteY16" fmla="*/ 217090 h 957659"/>
                <a:gd name="connsiteX17" fmla="*/ 945356 w 1676400"/>
                <a:gd name="connsiteY17" fmla="*/ 228997 h 957659"/>
                <a:gd name="connsiteX18" fmla="*/ 971550 w 1676400"/>
                <a:gd name="connsiteY18" fmla="*/ 226615 h 957659"/>
                <a:gd name="connsiteX19" fmla="*/ 1019175 w 1676400"/>
                <a:gd name="connsiteY19" fmla="*/ 214709 h 957659"/>
                <a:gd name="connsiteX20" fmla="*/ 1064418 w 1676400"/>
                <a:gd name="connsiteY20" fmla="*/ 214709 h 957659"/>
                <a:gd name="connsiteX21" fmla="*/ 1097756 w 1676400"/>
                <a:gd name="connsiteY21" fmla="*/ 188515 h 957659"/>
                <a:gd name="connsiteX22" fmla="*/ 1152525 w 1676400"/>
                <a:gd name="connsiteY22" fmla="*/ 76597 h 957659"/>
                <a:gd name="connsiteX23" fmla="*/ 1183481 w 1676400"/>
                <a:gd name="connsiteY23" fmla="*/ 38497 h 957659"/>
                <a:gd name="connsiteX24" fmla="*/ 1214437 w 1676400"/>
                <a:gd name="connsiteY24" fmla="*/ 59928 h 957659"/>
                <a:gd name="connsiteX25" fmla="*/ 1250156 w 1676400"/>
                <a:gd name="connsiteY25" fmla="*/ 71834 h 957659"/>
                <a:gd name="connsiteX26" fmla="*/ 1290637 w 1676400"/>
                <a:gd name="connsiteY26" fmla="*/ 50403 h 957659"/>
                <a:gd name="connsiteX27" fmla="*/ 1323975 w 1676400"/>
                <a:gd name="connsiteY27" fmla="*/ 397 h 957659"/>
                <a:gd name="connsiteX28" fmla="*/ 1373981 w 1676400"/>
                <a:gd name="connsiteY28" fmla="*/ 38497 h 957659"/>
                <a:gd name="connsiteX29" fmla="*/ 1421606 w 1676400"/>
                <a:gd name="connsiteY29" fmla="*/ 214709 h 957659"/>
                <a:gd name="connsiteX30" fmla="*/ 1457325 w 1676400"/>
                <a:gd name="connsiteY30" fmla="*/ 267097 h 957659"/>
                <a:gd name="connsiteX31" fmla="*/ 1497806 w 1676400"/>
                <a:gd name="connsiteY31" fmla="*/ 317103 h 957659"/>
                <a:gd name="connsiteX32" fmla="*/ 1526381 w 1676400"/>
                <a:gd name="connsiteY32" fmla="*/ 379015 h 957659"/>
                <a:gd name="connsiteX33" fmla="*/ 1552575 w 1676400"/>
                <a:gd name="connsiteY33" fmla="*/ 474265 h 957659"/>
                <a:gd name="connsiteX34" fmla="*/ 1624012 w 1676400"/>
                <a:gd name="connsiteY34" fmla="*/ 726678 h 957659"/>
                <a:gd name="connsiteX35" fmla="*/ 1671637 w 1676400"/>
                <a:gd name="connsiteY35" fmla="*/ 824309 h 957659"/>
                <a:gd name="connsiteX36" fmla="*/ 1676400 w 1676400"/>
                <a:gd name="connsiteY36" fmla="*/ 957659 h 957659"/>
                <a:gd name="connsiteX37" fmla="*/ 0 w 1676400"/>
                <a:gd name="connsiteY37" fmla="*/ 936228 h 957659"/>
                <a:gd name="connsiteX0" fmla="*/ 0 w 1676400"/>
                <a:gd name="connsiteY0" fmla="*/ 936228 h 957659"/>
                <a:gd name="connsiteX1" fmla="*/ 135731 w 1676400"/>
                <a:gd name="connsiteY1" fmla="*/ 879078 h 957659"/>
                <a:gd name="connsiteX2" fmla="*/ 247650 w 1676400"/>
                <a:gd name="connsiteY2" fmla="*/ 821928 h 957659"/>
                <a:gd name="connsiteX3" fmla="*/ 321468 w 1676400"/>
                <a:gd name="connsiteY3" fmla="*/ 752872 h 957659"/>
                <a:gd name="connsiteX4" fmla="*/ 347662 w 1676400"/>
                <a:gd name="connsiteY4" fmla="*/ 719534 h 957659"/>
                <a:gd name="connsiteX5" fmla="*/ 395287 w 1676400"/>
                <a:gd name="connsiteY5" fmla="*/ 667147 h 957659"/>
                <a:gd name="connsiteX6" fmla="*/ 426243 w 1676400"/>
                <a:gd name="connsiteY6" fmla="*/ 600472 h 957659"/>
                <a:gd name="connsiteX7" fmla="*/ 497681 w 1676400"/>
                <a:gd name="connsiteY7" fmla="*/ 421878 h 957659"/>
                <a:gd name="connsiteX8" fmla="*/ 531018 w 1676400"/>
                <a:gd name="connsiteY8" fmla="*/ 383778 h 957659"/>
                <a:gd name="connsiteX9" fmla="*/ 590550 w 1676400"/>
                <a:gd name="connsiteY9" fmla="*/ 355203 h 957659"/>
                <a:gd name="connsiteX10" fmla="*/ 631031 w 1676400"/>
                <a:gd name="connsiteY10" fmla="*/ 286147 h 957659"/>
                <a:gd name="connsiteX11" fmla="*/ 681037 w 1676400"/>
                <a:gd name="connsiteY11" fmla="*/ 212328 h 957659"/>
                <a:gd name="connsiteX12" fmla="*/ 726281 w 1676400"/>
                <a:gd name="connsiteY12" fmla="*/ 209947 h 957659"/>
                <a:gd name="connsiteX13" fmla="*/ 754856 w 1676400"/>
                <a:gd name="connsiteY13" fmla="*/ 217090 h 957659"/>
                <a:gd name="connsiteX14" fmla="*/ 800099 w 1676400"/>
                <a:gd name="connsiteY14" fmla="*/ 159940 h 957659"/>
                <a:gd name="connsiteX15" fmla="*/ 845343 w 1676400"/>
                <a:gd name="connsiteY15" fmla="*/ 109934 h 957659"/>
                <a:gd name="connsiteX16" fmla="*/ 921543 w 1676400"/>
                <a:gd name="connsiteY16" fmla="*/ 217090 h 957659"/>
                <a:gd name="connsiteX17" fmla="*/ 945356 w 1676400"/>
                <a:gd name="connsiteY17" fmla="*/ 228997 h 957659"/>
                <a:gd name="connsiteX18" fmla="*/ 971550 w 1676400"/>
                <a:gd name="connsiteY18" fmla="*/ 226615 h 957659"/>
                <a:gd name="connsiteX19" fmla="*/ 1019175 w 1676400"/>
                <a:gd name="connsiteY19" fmla="*/ 214709 h 957659"/>
                <a:gd name="connsiteX20" fmla="*/ 1064418 w 1676400"/>
                <a:gd name="connsiteY20" fmla="*/ 214709 h 957659"/>
                <a:gd name="connsiteX21" fmla="*/ 1097756 w 1676400"/>
                <a:gd name="connsiteY21" fmla="*/ 188515 h 957659"/>
                <a:gd name="connsiteX22" fmla="*/ 1152525 w 1676400"/>
                <a:gd name="connsiteY22" fmla="*/ 76597 h 957659"/>
                <a:gd name="connsiteX23" fmla="*/ 1183481 w 1676400"/>
                <a:gd name="connsiteY23" fmla="*/ 38497 h 957659"/>
                <a:gd name="connsiteX24" fmla="*/ 1214437 w 1676400"/>
                <a:gd name="connsiteY24" fmla="*/ 59928 h 957659"/>
                <a:gd name="connsiteX25" fmla="*/ 1250156 w 1676400"/>
                <a:gd name="connsiteY25" fmla="*/ 71834 h 957659"/>
                <a:gd name="connsiteX26" fmla="*/ 1290637 w 1676400"/>
                <a:gd name="connsiteY26" fmla="*/ 50403 h 957659"/>
                <a:gd name="connsiteX27" fmla="*/ 1323975 w 1676400"/>
                <a:gd name="connsiteY27" fmla="*/ 397 h 957659"/>
                <a:gd name="connsiteX28" fmla="*/ 1373981 w 1676400"/>
                <a:gd name="connsiteY28" fmla="*/ 38497 h 957659"/>
                <a:gd name="connsiteX29" fmla="*/ 1421606 w 1676400"/>
                <a:gd name="connsiteY29" fmla="*/ 214709 h 957659"/>
                <a:gd name="connsiteX30" fmla="*/ 1457325 w 1676400"/>
                <a:gd name="connsiteY30" fmla="*/ 267097 h 957659"/>
                <a:gd name="connsiteX31" fmla="*/ 1497806 w 1676400"/>
                <a:gd name="connsiteY31" fmla="*/ 317103 h 957659"/>
                <a:gd name="connsiteX32" fmla="*/ 1526381 w 1676400"/>
                <a:gd name="connsiteY32" fmla="*/ 379015 h 957659"/>
                <a:gd name="connsiteX33" fmla="*/ 1552575 w 1676400"/>
                <a:gd name="connsiteY33" fmla="*/ 474265 h 957659"/>
                <a:gd name="connsiteX34" fmla="*/ 1624012 w 1676400"/>
                <a:gd name="connsiteY34" fmla="*/ 726678 h 957659"/>
                <a:gd name="connsiteX35" fmla="*/ 1671637 w 1676400"/>
                <a:gd name="connsiteY35" fmla="*/ 824309 h 957659"/>
                <a:gd name="connsiteX36" fmla="*/ 1676400 w 1676400"/>
                <a:gd name="connsiteY36" fmla="*/ 957659 h 957659"/>
                <a:gd name="connsiteX37" fmla="*/ 0 w 1676400"/>
                <a:gd name="connsiteY37" fmla="*/ 936228 h 957659"/>
                <a:gd name="connsiteX0" fmla="*/ 0 w 1676400"/>
                <a:gd name="connsiteY0" fmla="*/ 936228 h 957659"/>
                <a:gd name="connsiteX1" fmla="*/ 135731 w 1676400"/>
                <a:gd name="connsiteY1" fmla="*/ 879078 h 957659"/>
                <a:gd name="connsiteX2" fmla="*/ 247650 w 1676400"/>
                <a:gd name="connsiteY2" fmla="*/ 821928 h 957659"/>
                <a:gd name="connsiteX3" fmla="*/ 321468 w 1676400"/>
                <a:gd name="connsiteY3" fmla="*/ 752872 h 957659"/>
                <a:gd name="connsiteX4" fmla="*/ 347662 w 1676400"/>
                <a:gd name="connsiteY4" fmla="*/ 719534 h 957659"/>
                <a:gd name="connsiteX5" fmla="*/ 395287 w 1676400"/>
                <a:gd name="connsiteY5" fmla="*/ 667147 h 957659"/>
                <a:gd name="connsiteX6" fmla="*/ 426243 w 1676400"/>
                <a:gd name="connsiteY6" fmla="*/ 600472 h 957659"/>
                <a:gd name="connsiteX7" fmla="*/ 497681 w 1676400"/>
                <a:gd name="connsiteY7" fmla="*/ 421878 h 957659"/>
                <a:gd name="connsiteX8" fmla="*/ 531018 w 1676400"/>
                <a:gd name="connsiteY8" fmla="*/ 383778 h 957659"/>
                <a:gd name="connsiteX9" fmla="*/ 590550 w 1676400"/>
                <a:gd name="connsiteY9" fmla="*/ 355203 h 957659"/>
                <a:gd name="connsiteX10" fmla="*/ 631031 w 1676400"/>
                <a:gd name="connsiteY10" fmla="*/ 286147 h 957659"/>
                <a:gd name="connsiteX11" fmla="*/ 681037 w 1676400"/>
                <a:gd name="connsiteY11" fmla="*/ 212328 h 957659"/>
                <a:gd name="connsiteX12" fmla="*/ 726281 w 1676400"/>
                <a:gd name="connsiteY12" fmla="*/ 209947 h 957659"/>
                <a:gd name="connsiteX13" fmla="*/ 754856 w 1676400"/>
                <a:gd name="connsiteY13" fmla="*/ 217090 h 957659"/>
                <a:gd name="connsiteX14" fmla="*/ 800099 w 1676400"/>
                <a:gd name="connsiteY14" fmla="*/ 159940 h 957659"/>
                <a:gd name="connsiteX15" fmla="*/ 845343 w 1676400"/>
                <a:gd name="connsiteY15" fmla="*/ 109934 h 957659"/>
                <a:gd name="connsiteX16" fmla="*/ 921543 w 1676400"/>
                <a:gd name="connsiteY16" fmla="*/ 217090 h 957659"/>
                <a:gd name="connsiteX17" fmla="*/ 945356 w 1676400"/>
                <a:gd name="connsiteY17" fmla="*/ 228997 h 957659"/>
                <a:gd name="connsiteX18" fmla="*/ 971550 w 1676400"/>
                <a:gd name="connsiteY18" fmla="*/ 226615 h 957659"/>
                <a:gd name="connsiteX19" fmla="*/ 1019175 w 1676400"/>
                <a:gd name="connsiteY19" fmla="*/ 214709 h 957659"/>
                <a:gd name="connsiteX20" fmla="*/ 1064418 w 1676400"/>
                <a:gd name="connsiteY20" fmla="*/ 214709 h 957659"/>
                <a:gd name="connsiteX21" fmla="*/ 1097756 w 1676400"/>
                <a:gd name="connsiteY21" fmla="*/ 188515 h 957659"/>
                <a:gd name="connsiteX22" fmla="*/ 1152525 w 1676400"/>
                <a:gd name="connsiteY22" fmla="*/ 76597 h 957659"/>
                <a:gd name="connsiteX23" fmla="*/ 1183481 w 1676400"/>
                <a:gd name="connsiteY23" fmla="*/ 38497 h 957659"/>
                <a:gd name="connsiteX24" fmla="*/ 1223962 w 1676400"/>
                <a:gd name="connsiteY24" fmla="*/ 52784 h 957659"/>
                <a:gd name="connsiteX25" fmla="*/ 1250156 w 1676400"/>
                <a:gd name="connsiteY25" fmla="*/ 71834 h 957659"/>
                <a:gd name="connsiteX26" fmla="*/ 1290637 w 1676400"/>
                <a:gd name="connsiteY26" fmla="*/ 50403 h 957659"/>
                <a:gd name="connsiteX27" fmla="*/ 1323975 w 1676400"/>
                <a:gd name="connsiteY27" fmla="*/ 397 h 957659"/>
                <a:gd name="connsiteX28" fmla="*/ 1373981 w 1676400"/>
                <a:gd name="connsiteY28" fmla="*/ 38497 h 957659"/>
                <a:gd name="connsiteX29" fmla="*/ 1421606 w 1676400"/>
                <a:gd name="connsiteY29" fmla="*/ 214709 h 957659"/>
                <a:gd name="connsiteX30" fmla="*/ 1457325 w 1676400"/>
                <a:gd name="connsiteY30" fmla="*/ 267097 h 957659"/>
                <a:gd name="connsiteX31" fmla="*/ 1497806 w 1676400"/>
                <a:gd name="connsiteY31" fmla="*/ 317103 h 957659"/>
                <a:gd name="connsiteX32" fmla="*/ 1526381 w 1676400"/>
                <a:gd name="connsiteY32" fmla="*/ 379015 h 957659"/>
                <a:gd name="connsiteX33" fmla="*/ 1552575 w 1676400"/>
                <a:gd name="connsiteY33" fmla="*/ 474265 h 957659"/>
                <a:gd name="connsiteX34" fmla="*/ 1624012 w 1676400"/>
                <a:gd name="connsiteY34" fmla="*/ 726678 h 957659"/>
                <a:gd name="connsiteX35" fmla="*/ 1671637 w 1676400"/>
                <a:gd name="connsiteY35" fmla="*/ 824309 h 957659"/>
                <a:gd name="connsiteX36" fmla="*/ 1676400 w 1676400"/>
                <a:gd name="connsiteY36" fmla="*/ 957659 h 957659"/>
                <a:gd name="connsiteX37" fmla="*/ 0 w 1676400"/>
                <a:gd name="connsiteY37" fmla="*/ 936228 h 957659"/>
                <a:gd name="connsiteX0" fmla="*/ 0 w 1676400"/>
                <a:gd name="connsiteY0" fmla="*/ 936228 h 957659"/>
                <a:gd name="connsiteX1" fmla="*/ 135731 w 1676400"/>
                <a:gd name="connsiteY1" fmla="*/ 879078 h 957659"/>
                <a:gd name="connsiteX2" fmla="*/ 247650 w 1676400"/>
                <a:gd name="connsiteY2" fmla="*/ 821928 h 957659"/>
                <a:gd name="connsiteX3" fmla="*/ 321468 w 1676400"/>
                <a:gd name="connsiteY3" fmla="*/ 752872 h 957659"/>
                <a:gd name="connsiteX4" fmla="*/ 347662 w 1676400"/>
                <a:gd name="connsiteY4" fmla="*/ 719534 h 957659"/>
                <a:gd name="connsiteX5" fmla="*/ 395287 w 1676400"/>
                <a:gd name="connsiteY5" fmla="*/ 667147 h 957659"/>
                <a:gd name="connsiteX6" fmla="*/ 426243 w 1676400"/>
                <a:gd name="connsiteY6" fmla="*/ 600472 h 957659"/>
                <a:gd name="connsiteX7" fmla="*/ 497681 w 1676400"/>
                <a:gd name="connsiteY7" fmla="*/ 421878 h 957659"/>
                <a:gd name="connsiteX8" fmla="*/ 531018 w 1676400"/>
                <a:gd name="connsiteY8" fmla="*/ 383778 h 957659"/>
                <a:gd name="connsiteX9" fmla="*/ 590550 w 1676400"/>
                <a:gd name="connsiteY9" fmla="*/ 355203 h 957659"/>
                <a:gd name="connsiteX10" fmla="*/ 631031 w 1676400"/>
                <a:gd name="connsiteY10" fmla="*/ 286147 h 957659"/>
                <a:gd name="connsiteX11" fmla="*/ 681037 w 1676400"/>
                <a:gd name="connsiteY11" fmla="*/ 212328 h 957659"/>
                <a:gd name="connsiteX12" fmla="*/ 726281 w 1676400"/>
                <a:gd name="connsiteY12" fmla="*/ 209947 h 957659"/>
                <a:gd name="connsiteX13" fmla="*/ 754856 w 1676400"/>
                <a:gd name="connsiteY13" fmla="*/ 217090 h 957659"/>
                <a:gd name="connsiteX14" fmla="*/ 800099 w 1676400"/>
                <a:gd name="connsiteY14" fmla="*/ 159940 h 957659"/>
                <a:gd name="connsiteX15" fmla="*/ 845343 w 1676400"/>
                <a:gd name="connsiteY15" fmla="*/ 109934 h 957659"/>
                <a:gd name="connsiteX16" fmla="*/ 921543 w 1676400"/>
                <a:gd name="connsiteY16" fmla="*/ 217090 h 957659"/>
                <a:gd name="connsiteX17" fmla="*/ 945356 w 1676400"/>
                <a:gd name="connsiteY17" fmla="*/ 228997 h 957659"/>
                <a:gd name="connsiteX18" fmla="*/ 971550 w 1676400"/>
                <a:gd name="connsiteY18" fmla="*/ 226615 h 957659"/>
                <a:gd name="connsiteX19" fmla="*/ 1019175 w 1676400"/>
                <a:gd name="connsiteY19" fmla="*/ 214709 h 957659"/>
                <a:gd name="connsiteX20" fmla="*/ 1064418 w 1676400"/>
                <a:gd name="connsiteY20" fmla="*/ 214709 h 957659"/>
                <a:gd name="connsiteX21" fmla="*/ 1097756 w 1676400"/>
                <a:gd name="connsiteY21" fmla="*/ 188515 h 957659"/>
                <a:gd name="connsiteX22" fmla="*/ 1152525 w 1676400"/>
                <a:gd name="connsiteY22" fmla="*/ 76597 h 957659"/>
                <a:gd name="connsiteX23" fmla="*/ 1183481 w 1676400"/>
                <a:gd name="connsiteY23" fmla="*/ 38497 h 957659"/>
                <a:gd name="connsiteX24" fmla="*/ 1223962 w 1676400"/>
                <a:gd name="connsiteY24" fmla="*/ 52784 h 957659"/>
                <a:gd name="connsiteX25" fmla="*/ 1250156 w 1676400"/>
                <a:gd name="connsiteY25" fmla="*/ 78978 h 957659"/>
                <a:gd name="connsiteX26" fmla="*/ 1290637 w 1676400"/>
                <a:gd name="connsiteY26" fmla="*/ 50403 h 957659"/>
                <a:gd name="connsiteX27" fmla="*/ 1323975 w 1676400"/>
                <a:gd name="connsiteY27" fmla="*/ 397 h 957659"/>
                <a:gd name="connsiteX28" fmla="*/ 1373981 w 1676400"/>
                <a:gd name="connsiteY28" fmla="*/ 38497 h 957659"/>
                <a:gd name="connsiteX29" fmla="*/ 1421606 w 1676400"/>
                <a:gd name="connsiteY29" fmla="*/ 214709 h 957659"/>
                <a:gd name="connsiteX30" fmla="*/ 1457325 w 1676400"/>
                <a:gd name="connsiteY30" fmla="*/ 267097 h 957659"/>
                <a:gd name="connsiteX31" fmla="*/ 1497806 w 1676400"/>
                <a:gd name="connsiteY31" fmla="*/ 317103 h 957659"/>
                <a:gd name="connsiteX32" fmla="*/ 1526381 w 1676400"/>
                <a:gd name="connsiteY32" fmla="*/ 379015 h 957659"/>
                <a:gd name="connsiteX33" fmla="*/ 1552575 w 1676400"/>
                <a:gd name="connsiteY33" fmla="*/ 474265 h 957659"/>
                <a:gd name="connsiteX34" fmla="*/ 1624012 w 1676400"/>
                <a:gd name="connsiteY34" fmla="*/ 726678 h 957659"/>
                <a:gd name="connsiteX35" fmla="*/ 1671637 w 1676400"/>
                <a:gd name="connsiteY35" fmla="*/ 824309 h 957659"/>
                <a:gd name="connsiteX36" fmla="*/ 1676400 w 1676400"/>
                <a:gd name="connsiteY36" fmla="*/ 957659 h 957659"/>
                <a:gd name="connsiteX37" fmla="*/ 0 w 1676400"/>
                <a:gd name="connsiteY37" fmla="*/ 936228 h 957659"/>
                <a:gd name="connsiteX0" fmla="*/ 0 w 1676400"/>
                <a:gd name="connsiteY0" fmla="*/ 936228 h 957659"/>
                <a:gd name="connsiteX1" fmla="*/ 135731 w 1676400"/>
                <a:gd name="connsiteY1" fmla="*/ 879078 h 957659"/>
                <a:gd name="connsiteX2" fmla="*/ 247650 w 1676400"/>
                <a:gd name="connsiteY2" fmla="*/ 821928 h 957659"/>
                <a:gd name="connsiteX3" fmla="*/ 321468 w 1676400"/>
                <a:gd name="connsiteY3" fmla="*/ 752872 h 957659"/>
                <a:gd name="connsiteX4" fmla="*/ 347662 w 1676400"/>
                <a:gd name="connsiteY4" fmla="*/ 719534 h 957659"/>
                <a:gd name="connsiteX5" fmla="*/ 395287 w 1676400"/>
                <a:gd name="connsiteY5" fmla="*/ 667147 h 957659"/>
                <a:gd name="connsiteX6" fmla="*/ 426243 w 1676400"/>
                <a:gd name="connsiteY6" fmla="*/ 600472 h 957659"/>
                <a:gd name="connsiteX7" fmla="*/ 497681 w 1676400"/>
                <a:gd name="connsiteY7" fmla="*/ 421878 h 957659"/>
                <a:gd name="connsiteX8" fmla="*/ 531018 w 1676400"/>
                <a:gd name="connsiteY8" fmla="*/ 383778 h 957659"/>
                <a:gd name="connsiteX9" fmla="*/ 590550 w 1676400"/>
                <a:gd name="connsiteY9" fmla="*/ 355203 h 957659"/>
                <a:gd name="connsiteX10" fmla="*/ 631031 w 1676400"/>
                <a:gd name="connsiteY10" fmla="*/ 286147 h 957659"/>
                <a:gd name="connsiteX11" fmla="*/ 681037 w 1676400"/>
                <a:gd name="connsiteY11" fmla="*/ 212328 h 957659"/>
                <a:gd name="connsiteX12" fmla="*/ 726281 w 1676400"/>
                <a:gd name="connsiteY12" fmla="*/ 209947 h 957659"/>
                <a:gd name="connsiteX13" fmla="*/ 754856 w 1676400"/>
                <a:gd name="connsiteY13" fmla="*/ 217090 h 957659"/>
                <a:gd name="connsiteX14" fmla="*/ 800099 w 1676400"/>
                <a:gd name="connsiteY14" fmla="*/ 159940 h 957659"/>
                <a:gd name="connsiteX15" fmla="*/ 845343 w 1676400"/>
                <a:gd name="connsiteY15" fmla="*/ 109934 h 957659"/>
                <a:gd name="connsiteX16" fmla="*/ 921543 w 1676400"/>
                <a:gd name="connsiteY16" fmla="*/ 217090 h 957659"/>
                <a:gd name="connsiteX17" fmla="*/ 945356 w 1676400"/>
                <a:gd name="connsiteY17" fmla="*/ 228997 h 957659"/>
                <a:gd name="connsiteX18" fmla="*/ 971550 w 1676400"/>
                <a:gd name="connsiteY18" fmla="*/ 226615 h 957659"/>
                <a:gd name="connsiteX19" fmla="*/ 1019175 w 1676400"/>
                <a:gd name="connsiteY19" fmla="*/ 214709 h 957659"/>
                <a:gd name="connsiteX20" fmla="*/ 1064418 w 1676400"/>
                <a:gd name="connsiteY20" fmla="*/ 214709 h 957659"/>
                <a:gd name="connsiteX21" fmla="*/ 1097756 w 1676400"/>
                <a:gd name="connsiteY21" fmla="*/ 188515 h 957659"/>
                <a:gd name="connsiteX22" fmla="*/ 1152525 w 1676400"/>
                <a:gd name="connsiteY22" fmla="*/ 76597 h 957659"/>
                <a:gd name="connsiteX23" fmla="*/ 1183481 w 1676400"/>
                <a:gd name="connsiteY23" fmla="*/ 38497 h 957659"/>
                <a:gd name="connsiteX24" fmla="*/ 1223962 w 1676400"/>
                <a:gd name="connsiteY24" fmla="*/ 52784 h 957659"/>
                <a:gd name="connsiteX25" fmla="*/ 1257300 w 1676400"/>
                <a:gd name="connsiteY25" fmla="*/ 69453 h 957659"/>
                <a:gd name="connsiteX26" fmla="*/ 1290637 w 1676400"/>
                <a:gd name="connsiteY26" fmla="*/ 50403 h 957659"/>
                <a:gd name="connsiteX27" fmla="*/ 1323975 w 1676400"/>
                <a:gd name="connsiteY27" fmla="*/ 397 h 957659"/>
                <a:gd name="connsiteX28" fmla="*/ 1373981 w 1676400"/>
                <a:gd name="connsiteY28" fmla="*/ 38497 h 957659"/>
                <a:gd name="connsiteX29" fmla="*/ 1421606 w 1676400"/>
                <a:gd name="connsiteY29" fmla="*/ 214709 h 957659"/>
                <a:gd name="connsiteX30" fmla="*/ 1457325 w 1676400"/>
                <a:gd name="connsiteY30" fmla="*/ 267097 h 957659"/>
                <a:gd name="connsiteX31" fmla="*/ 1497806 w 1676400"/>
                <a:gd name="connsiteY31" fmla="*/ 317103 h 957659"/>
                <a:gd name="connsiteX32" fmla="*/ 1526381 w 1676400"/>
                <a:gd name="connsiteY32" fmla="*/ 379015 h 957659"/>
                <a:gd name="connsiteX33" fmla="*/ 1552575 w 1676400"/>
                <a:gd name="connsiteY33" fmla="*/ 474265 h 957659"/>
                <a:gd name="connsiteX34" fmla="*/ 1624012 w 1676400"/>
                <a:gd name="connsiteY34" fmla="*/ 726678 h 957659"/>
                <a:gd name="connsiteX35" fmla="*/ 1671637 w 1676400"/>
                <a:gd name="connsiteY35" fmla="*/ 824309 h 957659"/>
                <a:gd name="connsiteX36" fmla="*/ 1676400 w 1676400"/>
                <a:gd name="connsiteY36" fmla="*/ 957659 h 957659"/>
                <a:gd name="connsiteX37" fmla="*/ 0 w 1676400"/>
                <a:gd name="connsiteY37" fmla="*/ 936228 h 957659"/>
                <a:gd name="connsiteX0" fmla="*/ 0 w 1676400"/>
                <a:gd name="connsiteY0" fmla="*/ 936019 h 957450"/>
                <a:gd name="connsiteX1" fmla="*/ 135731 w 1676400"/>
                <a:gd name="connsiteY1" fmla="*/ 878869 h 957450"/>
                <a:gd name="connsiteX2" fmla="*/ 247650 w 1676400"/>
                <a:gd name="connsiteY2" fmla="*/ 821719 h 957450"/>
                <a:gd name="connsiteX3" fmla="*/ 321468 w 1676400"/>
                <a:gd name="connsiteY3" fmla="*/ 752663 h 957450"/>
                <a:gd name="connsiteX4" fmla="*/ 347662 w 1676400"/>
                <a:gd name="connsiteY4" fmla="*/ 719325 h 957450"/>
                <a:gd name="connsiteX5" fmla="*/ 395287 w 1676400"/>
                <a:gd name="connsiteY5" fmla="*/ 666938 h 957450"/>
                <a:gd name="connsiteX6" fmla="*/ 426243 w 1676400"/>
                <a:gd name="connsiteY6" fmla="*/ 600263 h 957450"/>
                <a:gd name="connsiteX7" fmla="*/ 497681 w 1676400"/>
                <a:gd name="connsiteY7" fmla="*/ 421669 h 957450"/>
                <a:gd name="connsiteX8" fmla="*/ 531018 w 1676400"/>
                <a:gd name="connsiteY8" fmla="*/ 383569 h 957450"/>
                <a:gd name="connsiteX9" fmla="*/ 590550 w 1676400"/>
                <a:gd name="connsiteY9" fmla="*/ 354994 h 957450"/>
                <a:gd name="connsiteX10" fmla="*/ 631031 w 1676400"/>
                <a:gd name="connsiteY10" fmla="*/ 285938 h 957450"/>
                <a:gd name="connsiteX11" fmla="*/ 681037 w 1676400"/>
                <a:gd name="connsiteY11" fmla="*/ 212119 h 957450"/>
                <a:gd name="connsiteX12" fmla="*/ 726281 w 1676400"/>
                <a:gd name="connsiteY12" fmla="*/ 209738 h 957450"/>
                <a:gd name="connsiteX13" fmla="*/ 754856 w 1676400"/>
                <a:gd name="connsiteY13" fmla="*/ 216881 h 957450"/>
                <a:gd name="connsiteX14" fmla="*/ 800099 w 1676400"/>
                <a:gd name="connsiteY14" fmla="*/ 159731 h 957450"/>
                <a:gd name="connsiteX15" fmla="*/ 845343 w 1676400"/>
                <a:gd name="connsiteY15" fmla="*/ 109725 h 957450"/>
                <a:gd name="connsiteX16" fmla="*/ 921543 w 1676400"/>
                <a:gd name="connsiteY16" fmla="*/ 216881 h 957450"/>
                <a:gd name="connsiteX17" fmla="*/ 945356 w 1676400"/>
                <a:gd name="connsiteY17" fmla="*/ 228788 h 957450"/>
                <a:gd name="connsiteX18" fmla="*/ 971550 w 1676400"/>
                <a:gd name="connsiteY18" fmla="*/ 226406 h 957450"/>
                <a:gd name="connsiteX19" fmla="*/ 1019175 w 1676400"/>
                <a:gd name="connsiteY19" fmla="*/ 214500 h 957450"/>
                <a:gd name="connsiteX20" fmla="*/ 1064418 w 1676400"/>
                <a:gd name="connsiteY20" fmla="*/ 214500 h 957450"/>
                <a:gd name="connsiteX21" fmla="*/ 1097756 w 1676400"/>
                <a:gd name="connsiteY21" fmla="*/ 188306 h 957450"/>
                <a:gd name="connsiteX22" fmla="*/ 1152525 w 1676400"/>
                <a:gd name="connsiteY22" fmla="*/ 76388 h 957450"/>
                <a:gd name="connsiteX23" fmla="*/ 1183481 w 1676400"/>
                <a:gd name="connsiteY23" fmla="*/ 38288 h 957450"/>
                <a:gd name="connsiteX24" fmla="*/ 1223962 w 1676400"/>
                <a:gd name="connsiteY24" fmla="*/ 52575 h 957450"/>
                <a:gd name="connsiteX25" fmla="*/ 1257300 w 1676400"/>
                <a:gd name="connsiteY25" fmla="*/ 69244 h 957450"/>
                <a:gd name="connsiteX26" fmla="*/ 1278731 w 1676400"/>
                <a:gd name="connsiteY26" fmla="*/ 45431 h 957450"/>
                <a:gd name="connsiteX27" fmla="*/ 1323975 w 1676400"/>
                <a:gd name="connsiteY27" fmla="*/ 188 h 957450"/>
                <a:gd name="connsiteX28" fmla="*/ 1373981 w 1676400"/>
                <a:gd name="connsiteY28" fmla="*/ 38288 h 957450"/>
                <a:gd name="connsiteX29" fmla="*/ 1421606 w 1676400"/>
                <a:gd name="connsiteY29" fmla="*/ 214500 h 957450"/>
                <a:gd name="connsiteX30" fmla="*/ 1457325 w 1676400"/>
                <a:gd name="connsiteY30" fmla="*/ 266888 h 957450"/>
                <a:gd name="connsiteX31" fmla="*/ 1497806 w 1676400"/>
                <a:gd name="connsiteY31" fmla="*/ 316894 h 957450"/>
                <a:gd name="connsiteX32" fmla="*/ 1526381 w 1676400"/>
                <a:gd name="connsiteY32" fmla="*/ 378806 h 957450"/>
                <a:gd name="connsiteX33" fmla="*/ 1552575 w 1676400"/>
                <a:gd name="connsiteY33" fmla="*/ 474056 h 957450"/>
                <a:gd name="connsiteX34" fmla="*/ 1624012 w 1676400"/>
                <a:gd name="connsiteY34" fmla="*/ 726469 h 957450"/>
                <a:gd name="connsiteX35" fmla="*/ 1671637 w 1676400"/>
                <a:gd name="connsiteY35" fmla="*/ 824100 h 957450"/>
                <a:gd name="connsiteX36" fmla="*/ 1676400 w 1676400"/>
                <a:gd name="connsiteY36" fmla="*/ 957450 h 957450"/>
                <a:gd name="connsiteX37" fmla="*/ 0 w 1676400"/>
                <a:gd name="connsiteY37" fmla="*/ 936019 h 957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76400" h="957450">
                  <a:moveTo>
                    <a:pt x="0" y="936019"/>
                  </a:moveTo>
                  <a:lnTo>
                    <a:pt x="135731" y="878869"/>
                  </a:lnTo>
                  <a:lnTo>
                    <a:pt x="247650" y="821719"/>
                  </a:lnTo>
                  <a:lnTo>
                    <a:pt x="321468" y="752663"/>
                  </a:lnTo>
                  <a:lnTo>
                    <a:pt x="347662" y="719325"/>
                  </a:lnTo>
                  <a:lnTo>
                    <a:pt x="395287" y="666938"/>
                  </a:lnTo>
                  <a:lnTo>
                    <a:pt x="426243" y="600263"/>
                  </a:lnTo>
                  <a:lnTo>
                    <a:pt x="497681" y="421669"/>
                  </a:lnTo>
                  <a:lnTo>
                    <a:pt x="531018" y="383569"/>
                  </a:lnTo>
                  <a:cubicBezTo>
                    <a:pt x="546496" y="372457"/>
                    <a:pt x="573881" y="371266"/>
                    <a:pt x="590550" y="354994"/>
                  </a:cubicBezTo>
                  <a:cubicBezTo>
                    <a:pt x="607219" y="338722"/>
                    <a:pt x="615950" y="309750"/>
                    <a:pt x="631031" y="285938"/>
                  </a:cubicBezTo>
                  <a:cubicBezTo>
                    <a:pt x="646112" y="262126"/>
                    <a:pt x="665956" y="212913"/>
                    <a:pt x="681037" y="212119"/>
                  </a:cubicBezTo>
                  <a:lnTo>
                    <a:pt x="726281" y="209738"/>
                  </a:lnTo>
                  <a:cubicBezTo>
                    <a:pt x="738584" y="210532"/>
                    <a:pt x="742553" y="225215"/>
                    <a:pt x="754856" y="216881"/>
                  </a:cubicBezTo>
                  <a:cubicBezTo>
                    <a:pt x="767159" y="208547"/>
                    <a:pt x="785018" y="177590"/>
                    <a:pt x="800099" y="159731"/>
                  </a:cubicBezTo>
                  <a:cubicBezTo>
                    <a:pt x="815180" y="141872"/>
                    <a:pt x="810418" y="109724"/>
                    <a:pt x="845343" y="109725"/>
                  </a:cubicBezTo>
                  <a:cubicBezTo>
                    <a:pt x="880268" y="109726"/>
                    <a:pt x="893762" y="157350"/>
                    <a:pt x="921543" y="216881"/>
                  </a:cubicBezTo>
                  <a:lnTo>
                    <a:pt x="945356" y="228788"/>
                  </a:lnTo>
                  <a:cubicBezTo>
                    <a:pt x="953294" y="232757"/>
                    <a:pt x="959247" y="228787"/>
                    <a:pt x="971550" y="226406"/>
                  </a:cubicBezTo>
                  <a:cubicBezTo>
                    <a:pt x="983853" y="224025"/>
                    <a:pt x="1003697" y="216484"/>
                    <a:pt x="1019175" y="214500"/>
                  </a:cubicBezTo>
                  <a:cubicBezTo>
                    <a:pt x="1034653" y="212516"/>
                    <a:pt x="1053305" y="223231"/>
                    <a:pt x="1064418" y="214500"/>
                  </a:cubicBezTo>
                  <a:lnTo>
                    <a:pt x="1097756" y="188306"/>
                  </a:lnTo>
                  <a:cubicBezTo>
                    <a:pt x="1108869" y="179575"/>
                    <a:pt x="1138238" y="101391"/>
                    <a:pt x="1152525" y="76388"/>
                  </a:cubicBezTo>
                  <a:cubicBezTo>
                    <a:pt x="1166812" y="51385"/>
                    <a:pt x="1171575" y="42257"/>
                    <a:pt x="1183481" y="38288"/>
                  </a:cubicBezTo>
                  <a:cubicBezTo>
                    <a:pt x="1195387" y="34319"/>
                    <a:pt x="1212850" y="47019"/>
                    <a:pt x="1223962" y="52575"/>
                  </a:cubicBezTo>
                  <a:cubicBezTo>
                    <a:pt x="1232693" y="58925"/>
                    <a:pt x="1248172" y="70435"/>
                    <a:pt x="1257300" y="69244"/>
                  </a:cubicBezTo>
                  <a:cubicBezTo>
                    <a:pt x="1266428" y="68053"/>
                    <a:pt x="1266428" y="57337"/>
                    <a:pt x="1278731" y="45431"/>
                  </a:cubicBezTo>
                  <a:cubicBezTo>
                    <a:pt x="1291034" y="33525"/>
                    <a:pt x="1308100" y="1379"/>
                    <a:pt x="1323975" y="188"/>
                  </a:cubicBezTo>
                  <a:cubicBezTo>
                    <a:pt x="1339850" y="-1003"/>
                    <a:pt x="1357709" y="2569"/>
                    <a:pt x="1373981" y="38288"/>
                  </a:cubicBezTo>
                  <a:lnTo>
                    <a:pt x="1421606" y="214500"/>
                  </a:lnTo>
                  <a:cubicBezTo>
                    <a:pt x="1450181" y="253394"/>
                    <a:pt x="1445419" y="249425"/>
                    <a:pt x="1457325" y="266888"/>
                  </a:cubicBezTo>
                  <a:lnTo>
                    <a:pt x="1497806" y="316894"/>
                  </a:lnTo>
                  <a:lnTo>
                    <a:pt x="1526381" y="378806"/>
                  </a:lnTo>
                  <a:lnTo>
                    <a:pt x="1552575" y="474056"/>
                  </a:lnTo>
                  <a:lnTo>
                    <a:pt x="1624012" y="726469"/>
                  </a:lnTo>
                  <a:lnTo>
                    <a:pt x="1671637" y="824100"/>
                  </a:lnTo>
                  <a:lnTo>
                    <a:pt x="1676400" y="957450"/>
                  </a:lnTo>
                  <a:lnTo>
                    <a:pt x="0" y="936019"/>
                  </a:lnTo>
                  <a:close/>
                </a:path>
              </a:pathLst>
            </a:custGeom>
            <a:solidFill>
              <a:schemeClr val="bg1">
                <a:lumMod val="75000"/>
                <a:alpha val="40000"/>
              </a:schemeClr>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Calibri"/>
                <a:ea typeface="+mn-ea"/>
                <a:cs typeface="+mn-cs"/>
              </a:endParaRPr>
            </a:p>
          </p:txBody>
        </p:sp>
        <p:sp>
          <p:nvSpPr>
            <p:cNvPr id="28" name="Rectangle 27">
              <a:extLst>
                <a:ext uri="{FF2B5EF4-FFF2-40B4-BE49-F238E27FC236}">
                  <a16:creationId xmlns:a16="http://schemas.microsoft.com/office/drawing/2014/main" id="{161AF58D-B624-3E7C-6578-0FED9D502025}"/>
                </a:ext>
              </a:extLst>
            </p:cNvPr>
            <p:cNvSpPr/>
            <p:nvPr/>
          </p:nvSpPr>
          <p:spPr>
            <a:xfrm rot="16200000">
              <a:off x="7859911" y="3439887"/>
              <a:ext cx="1107516" cy="23624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t">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pt-BR" sz="1050" b="0" i="0" u="none" strike="noStrike" kern="1200" cap="none" spc="0" normalizeH="0" baseline="0" noProof="0">
                  <a:ln>
                    <a:noFill/>
                  </a:ln>
                  <a:solidFill>
                    <a:srgbClr val="000000"/>
                  </a:solidFill>
                  <a:effectLst/>
                  <a:uLnTx/>
                  <a:uFillTx/>
                  <a:latin typeface="Georgia"/>
                  <a:ea typeface="+mn-ea"/>
                  <a:cs typeface="+mn-cs"/>
                </a:rPr>
                <a:t>Density</a:t>
              </a:r>
            </a:p>
          </p:txBody>
        </p:sp>
        <p:sp>
          <p:nvSpPr>
            <p:cNvPr id="29" name="Rectangle 28">
              <a:extLst>
                <a:ext uri="{FF2B5EF4-FFF2-40B4-BE49-F238E27FC236}">
                  <a16:creationId xmlns:a16="http://schemas.microsoft.com/office/drawing/2014/main" id="{D0B5DEA1-E940-7622-CD9B-86475182B114}"/>
                </a:ext>
              </a:extLst>
            </p:cNvPr>
            <p:cNvSpPr/>
            <p:nvPr/>
          </p:nvSpPr>
          <p:spPr>
            <a:xfrm>
              <a:off x="9046792" y="3095812"/>
              <a:ext cx="763178" cy="43743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t">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pt-BR" sz="1050" b="0" i="0" u="none" strike="noStrike" kern="1200" cap="none" spc="0" normalizeH="0" baseline="0" noProof="0">
                  <a:ln>
                    <a:noFill/>
                  </a:ln>
                  <a:solidFill>
                    <a:srgbClr val="000000"/>
                  </a:solidFill>
                  <a:effectLst/>
                  <a:uLnTx/>
                  <a:uFillTx/>
                  <a:latin typeface="Georgia"/>
                  <a:ea typeface="+mn-ea"/>
                  <a:cs typeface="+mn-cs"/>
                </a:rPr>
                <a:t>Physicians</a:t>
              </a:r>
            </a:p>
          </p:txBody>
        </p:sp>
        <p:sp>
          <p:nvSpPr>
            <p:cNvPr id="30" name="Rectangle 29">
              <a:extLst>
                <a:ext uri="{FF2B5EF4-FFF2-40B4-BE49-F238E27FC236}">
                  <a16:creationId xmlns:a16="http://schemas.microsoft.com/office/drawing/2014/main" id="{F03E9A85-AF96-2915-0FDB-639EA200DAF8}"/>
                </a:ext>
              </a:extLst>
            </p:cNvPr>
            <p:cNvSpPr/>
            <p:nvPr/>
          </p:nvSpPr>
          <p:spPr>
            <a:xfrm>
              <a:off x="10280891" y="2867119"/>
              <a:ext cx="612627" cy="43743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t">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pt-BR" sz="1050" b="0" i="0" u="none" strike="noStrike" kern="1200" cap="none" spc="0" normalizeH="0" baseline="0" noProof="0">
                  <a:ln>
                    <a:noFill/>
                  </a:ln>
                  <a:solidFill>
                    <a:srgbClr val="000000"/>
                  </a:solidFill>
                  <a:effectLst/>
                  <a:uLnTx/>
                  <a:uFillTx/>
                  <a:latin typeface="Georgia"/>
                  <a:ea typeface="+mn-ea"/>
                  <a:cs typeface="+mn-cs"/>
                </a:rPr>
                <a:t>Chatbot</a:t>
              </a:r>
            </a:p>
          </p:txBody>
        </p:sp>
        <p:sp>
          <p:nvSpPr>
            <p:cNvPr id="31" name="Rectangle 30">
              <a:extLst>
                <a:ext uri="{FF2B5EF4-FFF2-40B4-BE49-F238E27FC236}">
                  <a16:creationId xmlns:a16="http://schemas.microsoft.com/office/drawing/2014/main" id="{C23FEE26-70AF-4355-3FD5-611F3E855D95}"/>
                </a:ext>
              </a:extLst>
            </p:cNvPr>
            <p:cNvSpPr/>
            <p:nvPr/>
          </p:nvSpPr>
          <p:spPr>
            <a:xfrm>
              <a:off x="8292437" y="4666137"/>
              <a:ext cx="624208" cy="56608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t">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0" noProof="0">
                  <a:ln>
                    <a:noFill/>
                  </a:ln>
                  <a:solidFill>
                    <a:srgbClr val="000000"/>
                  </a:solidFill>
                  <a:effectLst/>
                  <a:uLnTx/>
                  <a:uFillTx/>
                  <a:latin typeface="Georgia"/>
                  <a:ea typeface="+mn-ea"/>
                  <a:cs typeface="+mn-cs"/>
                </a:rPr>
                <a:t>Not</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0" noProof="0">
                  <a:ln>
                    <a:noFill/>
                  </a:ln>
                  <a:solidFill>
                    <a:srgbClr val="000000"/>
                  </a:solidFill>
                  <a:effectLst/>
                  <a:uLnTx/>
                  <a:uFillTx/>
                  <a:latin typeface="Georgia"/>
                  <a:ea typeface="+mn-ea"/>
                  <a:cs typeface="+mn-cs"/>
                </a:rPr>
                <a:t>empathetic</a:t>
              </a:r>
            </a:p>
          </p:txBody>
        </p:sp>
        <p:sp>
          <p:nvSpPr>
            <p:cNvPr id="32" name="Rectangle 31">
              <a:extLst>
                <a:ext uri="{FF2B5EF4-FFF2-40B4-BE49-F238E27FC236}">
                  <a16:creationId xmlns:a16="http://schemas.microsoft.com/office/drawing/2014/main" id="{230C67E3-71D8-04AB-70CE-303060A44376}"/>
                </a:ext>
              </a:extLst>
            </p:cNvPr>
            <p:cNvSpPr/>
            <p:nvPr/>
          </p:nvSpPr>
          <p:spPr>
            <a:xfrm>
              <a:off x="8962456" y="4666139"/>
              <a:ext cx="624208" cy="56608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t">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0" noProof="0">
                  <a:ln>
                    <a:noFill/>
                  </a:ln>
                  <a:solidFill>
                    <a:srgbClr val="000000"/>
                  </a:solidFill>
                  <a:effectLst/>
                  <a:uLnTx/>
                  <a:uFillTx/>
                  <a:latin typeface="Georgia"/>
                  <a:ea typeface="+mn-ea"/>
                  <a:cs typeface="+mn-cs"/>
                </a:rPr>
                <a:t>Slightly</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0" noProof="0">
                  <a:ln>
                    <a:noFill/>
                  </a:ln>
                  <a:solidFill>
                    <a:srgbClr val="000000"/>
                  </a:solidFill>
                  <a:effectLst/>
                  <a:uLnTx/>
                  <a:uFillTx/>
                  <a:latin typeface="Georgia"/>
                  <a:ea typeface="+mn-ea"/>
                  <a:cs typeface="+mn-cs"/>
                </a:rPr>
                <a:t>empathetic</a:t>
              </a:r>
            </a:p>
          </p:txBody>
        </p:sp>
        <p:sp>
          <p:nvSpPr>
            <p:cNvPr id="33" name="Rectangle 32">
              <a:extLst>
                <a:ext uri="{FF2B5EF4-FFF2-40B4-BE49-F238E27FC236}">
                  <a16:creationId xmlns:a16="http://schemas.microsoft.com/office/drawing/2014/main" id="{C9DB8029-5040-8847-B1E9-9DF18A132DDC}"/>
                </a:ext>
              </a:extLst>
            </p:cNvPr>
            <p:cNvSpPr/>
            <p:nvPr/>
          </p:nvSpPr>
          <p:spPr>
            <a:xfrm>
              <a:off x="9515999" y="4666137"/>
              <a:ext cx="848026" cy="56608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0" noProof="0" dirty="0">
                  <a:ln>
                    <a:noFill/>
                  </a:ln>
                  <a:solidFill>
                    <a:srgbClr val="000000"/>
                  </a:solidFill>
                  <a:effectLst/>
                  <a:uLnTx/>
                  <a:uFillTx/>
                  <a:latin typeface="Georgia"/>
                  <a:ea typeface="+mn-ea"/>
                  <a:cs typeface="+mn-cs"/>
                </a:rPr>
                <a:t>Moderately</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0" noProof="0" dirty="0">
                  <a:ln>
                    <a:noFill/>
                  </a:ln>
                  <a:solidFill>
                    <a:srgbClr val="000000"/>
                  </a:solidFill>
                  <a:effectLst/>
                  <a:uLnTx/>
                  <a:uFillTx/>
                  <a:latin typeface="Georgia"/>
                  <a:ea typeface="+mn-ea"/>
                  <a:cs typeface="+mn-cs"/>
                </a:rPr>
                <a:t>empathetic</a:t>
              </a:r>
            </a:p>
          </p:txBody>
        </p:sp>
        <p:sp>
          <p:nvSpPr>
            <p:cNvPr id="34" name="Rectangle 33">
              <a:extLst>
                <a:ext uri="{FF2B5EF4-FFF2-40B4-BE49-F238E27FC236}">
                  <a16:creationId xmlns:a16="http://schemas.microsoft.com/office/drawing/2014/main" id="{C47DB898-B017-5112-3C2D-37DB13792D11}"/>
                </a:ext>
              </a:extLst>
            </p:cNvPr>
            <p:cNvSpPr/>
            <p:nvPr/>
          </p:nvSpPr>
          <p:spPr>
            <a:xfrm>
              <a:off x="10175777" y="4666137"/>
              <a:ext cx="854431" cy="3602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0" noProof="0">
                  <a:ln>
                    <a:noFill/>
                  </a:ln>
                  <a:solidFill>
                    <a:srgbClr val="000000"/>
                  </a:solidFill>
                  <a:effectLst/>
                  <a:uLnTx/>
                  <a:uFillTx/>
                  <a:latin typeface="Georgia"/>
                  <a:ea typeface="+mn-ea"/>
                  <a:cs typeface="+mn-cs"/>
                </a:rPr>
                <a:t>Empathetic</a:t>
              </a:r>
            </a:p>
          </p:txBody>
        </p:sp>
        <p:sp>
          <p:nvSpPr>
            <p:cNvPr id="35" name="Rectangle 34">
              <a:extLst>
                <a:ext uri="{FF2B5EF4-FFF2-40B4-BE49-F238E27FC236}">
                  <a16:creationId xmlns:a16="http://schemas.microsoft.com/office/drawing/2014/main" id="{85B4EDCE-679A-5A23-571F-D86F4AECE0EE}"/>
                </a:ext>
              </a:extLst>
            </p:cNvPr>
            <p:cNvSpPr/>
            <p:nvPr/>
          </p:nvSpPr>
          <p:spPr>
            <a:xfrm>
              <a:off x="10815403" y="4666137"/>
              <a:ext cx="776931" cy="56608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0" noProof="0" dirty="0">
                  <a:ln>
                    <a:noFill/>
                  </a:ln>
                  <a:solidFill>
                    <a:srgbClr val="000000"/>
                  </a:solidFill>
                  <a:effectLst/>
                  <a:uLnTx/>
                  <a:uFillTx/>
                  <a:latin typeface="Georgia"/>
                  <a:ea typeface="+mn-ea"/>
                  <a:cs typeface="+mn-cs"/>
                </a:rPr>
                <a:t>Very</a:t>
              </a:r>
              <a:br>
                <a:rPr kumimoji="0" lang="pt-BR" sz="800" b="0" i="0" u="none" strike="noStrike" kern="1200" cap="none" spc="0" normalizeH="0" baseline="0" noProof="0" dirty="0">
                  <a:ln>
                    <a:noFill/>
                  </a:ln>
                  <a:solidFill>
                    <a:srgbClr val="000000"/>
                  </a:solidFill>
                  <a:effectLst/>
                  <a:uLnTx/>
                  <a:uFillTx/>
                  <a:latin typeface="Georgia"/>
                  <a:ea typeface="+mn-ea"/>
                  <a:cs typeface="+mn-cs"/>
                </a:rPr>
              </a:br>
              <a:r>
                <a:rPr kumimoji="0" lang="pt-BR" sz="800" b="0" i="0" u="none" strike="noStrike" kern="1200" cap="none" spc="0" normalizeH="0" baseline="0" noProof="0" dirty="0">
                  <a:ln>
                    <a:noFill/>
                  </a:ln>
                  <a:solidFill>
                    <a:srgbClr val="000000"/>
                  </a:solidFill>
                  <a:effectLst/>
                  <a:uLnTx/>
                  <a:uFillTx/>
                  <a:latin typeface="Georgia"/>
                  <a:ea typeface="+mn-ea"/>
                  <a:cs typeface="+mn-cs"/>
                </a:rPr>
                <a:t>empathetic</a:t>
              </a:r>
            </a:p>
          </p:txBody>
        </p:sp>
      </p:grpSp>
      <p:sp>
        <p:nvSpPr>
          <p:cNvPr id="36" name="Rectangle 35">
            <a:extLst>
              <a:ext uri="{FF2B5EF4-FFF2-40B4-BE49-F238E27FC236}">
                <a16:creationId xmlns:a16="http://schemas.microsoft.com/office/drawing/2014/main" id="{F3C612EA-1BE9-7301-B83E-A281192F0A76}"/>
              </a:ext>
            </a:extLst>
          </p:cNvPr>
          <p:cNvSpPr/>
          <p:nvPr/>
        </p:nvSpPr>
        <p:spPr>
          <a:xfrm>
            <a:off x="5223806" y="5026767"/>
            <a:ext cx="1384971" cy="2154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pt-BR" sz="900" b="1" i="0" u="none" strike="noStrike" kern="1200" cap="none" spc="0" normalizeH="0" baseline="0" noProof="0" dirty="0">
                <a:ln>
                  <a:noFill/>
                </a:ln>
                <a:solidFill>
                  <a:srgbClr val="000000"/>
                </a:solidFill>
                <a:effectLst/>
                <a:uLnTx/>
                <a:uFillTx/>
                <a:latin typeface="Georgia"/>
                <a:ea typeface="+mn-ea"/>
                <a:cs typeface="+mn-cs"/>
              </a:rPr>
              <a:t>Response options</a:t>
            </a:r>
          </a:p>
        </p:txBody>
      </p:sp>
      <p:sp>
        <p:nvSpPr>
          <p:cNvPr id="37" name="Rectangle 36">
            <a:extLst>
              <a:ext uri="{FF2B5EF4-FFF2-40B4-BE49-F238E27FC236}">
                <a16:creationId xmlns:a16="http://schemas.microsoft.com/office/drawing/2014/main" id="{D1FEF894-FF30-F4A2-2779-2D972D62F59F}"/>
              </a:ext>
            </a:extLst>
          </p:cNvPr>
          <p:cNvSpPr/>
          <p:nvPr/>
        </p:nvSpPr>
        <p:spPr>
          <a:xfrm>
            <a:off x="9231821" y="5089531"/>
            <a:ext cx="1384971" cy="17588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pt-BR" sz="900" b="1" i="0" u="none" strike="noStrike" kern="1200" cap="none" spc="0" normalizeH="0" baseline="0" noProof="0" dirty="0">
                <a:ln>
                  <a:noFill/>
                </a:ln>
                <a:solidFill>
                  <a:srgbClr val="000000"/>
                </a:solidFill>
                <a:effectLst/>
                <a:uLnTx/>
                <a:uFillTx/>
                <a:latin typeface="Georgia"/>
                <a:ea typeface="+mn-ea"/>
                <a:cs typeface="+mn-cs"/>
              </a:rPr>
              <a:t>Response options</a:t>
            </a:r>
          </a:p>
        </p:txBody>
      </p:sp>
      <p:sp>
        <p:nvSpPr>
          <p:cNvPr id="38" name="ZoneTexte 6">
            <a:extLst>
              <a:ext uri="{FF2B5EF4-FFF2-40B4-BE49-F238E27FC236}">
                <a16:creationId xmlns:a16="http://schemas.microsoft.com/office/drawing/2014/main" id="{2E6EE678-5B78-CCA4-0743-F887BB14A9B0}"/>
              </a:ext>
            </a:extLst>
          </p:cNvPr>
          <p:cNvSpPr txBox="1"/>
          <p:nvPr/>
        </p:nvSpPr>
        <p:spPr>
          <a:xfrm>
            <a:off x="4070931" y="5382415"/>
            <a:ext cx="7573554" cy="184666"/>
          </a:xfrm>
          <a:prstGeom prst="rect">
            <a:avLst/>
          </a:prstGeom>
          <a:noFill/>
        </p:spPr>
        <p:txBody>
          <a:bodyPr wrap="square" lIns="0" tIns="0" rIns="0" bIns="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Georgia"/>
                <a:ea typeface="+mn-ea"/>
                <a:cs typeface="+mn-cs"/>
              </a:rPr>
              <a:t>Distribution of Average Quality and Empathy Ratings for Chatbot and Physician Responses to Patient Questions</a:t>
            </a:r>
            <a:endParaRPr kumimoji="0" lang="fr-FR" sz="1200" b="0" i="0" u="none" strike="noStrike" kern="1200" cap="none" spc="0" normalizeH="0" baseline="0" noProof="0" dirty="0">
              <a:ln>
                <a:noFill/>
              </a:ln>
              <a:solidFill>
                <a:srgbClr val="000000"/>
              </a:solidFill>
              <a:effectLst/>
              <a:uLnTx/>
              <a:uFillTx/>
              <a:latin typeface="Georgia"/>
              <a:ea typeface="+mn-ea"/>
              <a:cs typeface="+mn-cs"/>
            </a:endParaRPr>
          </a:p>
        </p:txBody>
      </p:sp>
      <p:sp>
        <p:nvSpPr>
          <p:cNvPr id="2" name="Text Placeholder 7">
            <a:extLst>
              <a:ext uri="{FF2B5EF4-FFF2-40B4-BE49-F238E27FC236}">
                <a16:creationId xmlns:a16="http://schemas.microsoft.com/office/drawing/2014/main" id="{2D559FED-7B63-8449-79B4-FFBA7BF0599A}"/>
              </a:ext>
            </a:extLst>
          </p:cNvPr>
          <p:cNvSpPr txBox="1">
            <a:spLocks/>
          </p:cNvSpPr>
          <p:nvPr/>
        </p:nvSpPr>
        <p:spPr>
          <a:xfrm>
            <a:off x="670559" y="5980044"/>
            <a:ext cx="10035538" cy="528606"/>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1. Ayers JW. Can chatbots handle medical questions better than doctors? UCSD study says yest. The San Diego Union-Tribune. 2023. Available at: </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hlinkClick r:id="rId7">
                  <a:extLst>
                    <a:ext uri="{A12FA001-AC4F-418D-AE19-62706E023703}">
                      <ahyp:hlinkClr xmlns:ahyp="http://schemas.microsoft.com/office/drawing/2018/hyperlinkcolor" val="tx"/>
                    </a:ext>
                  </a:extLst>
                </a:hlinkClick>
              </a:rPr>
              <a:t>https://www.sandiegouniontribune.com/2023/04/28/can-chatbots-handle-medical-questions-better-than-doctors-ucsd-study-says-yes/ </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2. Ayers JW, et al. Comparing Physician and Artificial Intelligence Chatbot Responses to Patient Questions Posted to a Public Social Media Forum. JAMA Internal Medicine. 2023;183(6):589‑96.</a:t>
            </a:r>
          </a:p>
        </p:txBody>
      </p:sp>
      <p:sp>
        <p:nvSpPr>
          <p:cNvPr id="40" name="TextBox 39">
            <a:extLst>
              <a:ext uri="{FF2B5EF4-FFF2-40B4-BE49-F238E27FC236}">
                <a16:creationId xmlns:a16="http://schemas.microsoft.com/office/drawing/2014/main" id="{A111E159-9A65-9DC4-1DF2-C29D5556473E}"/>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dirty="0">
                <a:solidFill>
                  <a:srgbClr val="595959"/>
                </a:solidFill>
              </a:rPr>
              <a:t>GLO2329521</a:t>
            </a:r>
          </a:p>
        </p:txBody>
      </p:sp>
    </p:spTree>
    <p:extLst>
      <p:ext uri="{BB962C8B-B14F-4D97-AF65-F5344CB8AC3E}">
        <p14:creationId xmlns:p14="http://schemas.microsoft.com/office/powerpoint/2010/main" val="3264050094"/>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098A5DF1-EA6A-B44B-B541-5566FBA1178F}"/>
              </a:ext>
            </a:extLst>
          </p:cNvPr>
          <p:cNvGraphicFramePr>
            <a:graphicFrameLocks noChangeAspect="1"/>
          </p:cNvGraphicFramePr>
          <p:nvPr>
            <p:custDataLst>
              <p:tags r:id="rId1"/>
            </p:custDataLst>
            <p:extLst>
              <p:ext uri="{D42A27DB-BD31-4B8C-83A1-F6EECF244321}">
                <p14:modId xmlns:p14="http://schemas.microsoft.com/office/powerpoint/2010/main" val="397988619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098A5DF1-EA6A-B44B-B541-5566FBA1178F}"/>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4F1561D6-C008-DE0F-B6D8-1DBE3A60A2E7}"/>
              </a:ext>
            </a:extLst>
          </p:cNvPr>
          <p:cNvSpPr>
            <a:spLocks noGrp="1"/>
          </p:cNvSpPr>
          <p:nvPr>
            <p:ph type="title"/>
          </p:nvPr>
        </p:nvSpPr>
        <p:spPr/>
        <p:txBody>
          <a:bodyPr vert="horz"/>
          <a:lstStyle/>
          <a:p>
            <a:r>
              <a:rPr lang="pt-BR" dirty="0"/>
              <a:t>Patient-physician relationship: Threats</a:t>
            </a:r>
            <a:endParaRPr lang="en-US" dirty="0"/>
          </a:p>
        </p:txBody>
      </p:sp>
      <p:sp>
        <p:nvSpPr>
          <p:cNvPr id="6" name="Text Placeholder 5">
            <a:extLst>
              <a:ext uri="{FF2B5EF4-FFF2-40B4-BE49-F238E27FC236}">
                <a16:creationId xmlns:a16="http://schemas.microsoft.com/office/drawing/2014/main" id="{A7038618-FB1B-6476-17BC-0F0D1EE2177F}"/>
              </a:ext>
            </a:extLst>
          </p:cNvPr>
          <p:cNvSpPr txBox="1">
            <a:spLocks/>
          </p:cNvSpPr>
          <p:nvPr/>
        </p:nvSpPr>
        <p:spPr>
          <a:xfrm>
            <a:off x="670560" y="1455539"/>
            <a:ext cx="5272174" cy="716161"/>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Physicians face overwhelming administrative tasks during a consultation</a:t>
            </a:r>
            <a:endParaRPr kumimoji="0" lang="en-US" sz="1600" b="0" i="0" u="none" strike="noStrike" kern="1200" cap="all" spc="0" normalizeH="0" baseline="0" noProof="0" dirty="0">
              <a:ln>
                <a:noFill/>
              </a:ln>
              <a:solidFill>
                <a:prstClr val="white"/>
              </a:solidFill>
              <a:effectLst/>
              <a:uLnTx/>
              <a:uFillTx/>
              <a:latin typeface="Georgia"/>
              <a:ea typeface="+mn-ea"/>
              <a:cs typeface="Calibri" panose="020F0502020204030204" pitchFamily="34" charset="0"/>
            </a:endParaRPr>
          </a:p>
        </p:txBody>
      </p:sp>
      <p:sp>
        <p:nvSpPr>
          <p:cNvPr id="7" name="Text Placeholder 5">
            <a:extLst>
              <a:ext uri="{FF2B5EF4-FFF2-40B4-BE49-F238E27FC236}">
                <a16:creationId xmlns:a16="http://schemas.microsoft.com/office/drawing/2014/main" id="{1814CAF2-DADB-8F85-B7CA-8882FD239584}"/>
              </a:ext>
            </a:extLst>
          </p:cNvPr>
          <p:cNvSpPr txBox="1">
            <a:spLocks/>
          </p:cNvSpPr>
          <p:nvPr/>
        </p:nvSpPr>
        <p:spPr>
          <a:xfrm>
            <a:off x="6334610" y="1455539"/>
            <a:ext cx="5272174" cy="716161"/>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Patients express dissatisfaction of not receiving enough care and attention from their physician</a:t>
            </a:r>
            <a:endParaRPr kumimoji="0" lang="en-US" sz="1600" b="0" i="0" u="none" strike="noStrike" kern="1200" cap="all" spc="0" normalizeH="0" baseline="0" noProof="0" dirty="0">
              <a:ln>
                <a:noFill/>
              </a:ln>
              <a:solidFill>
                <a:prstClr val="white"/>
              </a:solidFill>
              <a:effectLst/>
              <a:uLnTx/>
              <a:uFillTx/>
              <a:latin typeface="Georgia"/>
              <a:ea typeface="+mn-ea"/>
              <a:cs typeface="Calibri" panose="020F0502020204030204" pitchFamily="34" charset="0"/>
            </a:endParaRPr>
          </a:p>
        </p:txBody>
      </p:sp>
      <p:sp>
        <p:nvSpPr>
          <p:cNvPr id="8" name="Text Placeholder 5">
            <a:extLst>
              <a:ext uri="{FF2B5EF4-FFF2-40B4-BE49-F238E27FC236}">
                <a16:creationId xmlns:a16="http://schemas.microsoft.com/office/drawing/2014/main" id="{112F2B32-59AE-0B6D-0B01-A5EF8456E102}"/>
              </a:ext>
            </a:extLst>
          </p:cNvPr>
          <p:cNvSpPr txBox="1">
            <a:spLocks/>
          </p:cNvSpPr>
          <p:nvPr/>
        </p:nvSpPr>
        <p:spPr>
          <a:xfrm>
            <a:off x="762000" y="2335516"/>
            <a:ext cx="5180734" cy="415422"/>
          </a:xfrm>
          <a:prstGeom prst="rect">
            <a:avLst/>
          </a:prstGeom>
          <a:noFill/>
          <a:ln>
            <a:noFill/>
          </a:ln>
        </p:spPr>
        <p:txBody>
          <a:bodyPr lIns="0" tIns="0" rIns="0" bIns="0" anchor="t"/>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9CDE"/>
                </a:solidFill>
                <a:effectLst/>
                <a:uLnTx/>
                <a:uFillTx/>
                <a:latin typeface="Georgia"/>
                <a:ea typeface="+mn-ea"/>
                <a:cs typeface="Calibri" panose="020F0502020204030204" pitchFamily="34" charset="0"/>
              </a:rPr>
              <a:t>Physician</a:t>
            </a:r>
            <a:endParaRPr kumimoji="0" lang="en-US" sz="1800" b="1" i="0" u="none" strike="noStrike" kern="1200" cap="all" spc="0" normalizeH="0" baseline="0" noProof="0" dirty="0">
              <a:ln>
                <a:noFill/>
              </a:ln>
              <a:solidFill>
                <a:srgbClr val="009CDE"/>
              </a:solidFill>
              <a:effectLst/>
              <a:uLnTx/>
              <a:uFillTx/>
              <a:latin typeface="Georgia"/>
              <a:ea typeface="+mn-ea"/>
              <a:cs typeface="Calibri" panose="020F0502020204030204" pitchFamily="34" charset="0"/>
            </a:endParaRPr>
          </a:p>
        </p:txBody>
      </p:sp>
      <p:sp>
        <p:nvSpPr>
          <p:cNvPr id="9" name="Text Placeholder 5">
            <a:extLst>
              <a:ext uri="{FF2B5EF4-FFF2-40B4-BE49-F238E27FC236}">
                <a16:creationId xmlns:a16="http://schemas.microsoft.com/office/drawing/2014/main" id="{834BD3CD-6228-6044-9374-6051046EB862}"/>
              </a:ext>
            </a:extLst>
          </p:cNvPr>
          <p:cNvSpPr txBox="1">
            <a:spLocks/>
          </p:cNvSpPr>
          <p:nvPr/>
        </p:nvSpPr>
        <p:spPr>
          <a:xfrm>
            <a:off x="762000" y="2847463"/>
            <a:ext cx="5180734" cy="1938992"/>
          </a:xfrm>
          <a:prstGeom prst="rect">
            <a:avLst/>
          </a:prstGeom>
          <a:noFill/>
          <a:ln>
            <a:noFill/>
          </a:ln>
        </p:spPr>
        <p:txBody>
          <a:bodyPr wrap="square" lIns="0" tIns="0" rIns="0" bIns="0" anchor="t">
            <a:sp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“Honestly, all that typing, printing, and</a:t>
            </a:r>
            <a:br>
              <a:rPr kumimoji="0" lang="en-US" sz="18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br>
            <a:r>
              <a:rPr kumimoji="0" lang="en-US" sz="18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confirming of test results and such, I waste a lot of time on it … sometimes I forget that, while I’m typing and looking at the screen, I’m not really looking at the patient themselves, and I end up missing information I could gather just by observing them”</a:t>
            </a:r>
            <a:endParaRPr kumimoji="0" lang="en-US" sz="1800" b="0" i="0" u="none" strike="noStrike" kern="1200" cap="all" spc="0" normalizeH="0" baseline="0" noProof="0" dirty="0">
              <a:ln>
                <a:noFill/>
              </a:ln>
              <a:solidFill>
                <a:srgbClr val="000000"/>
              </a:solidFill>
              <a:effectLst/>
              <a:uLnTx/>
              <a:uFillTx/>
              <a:latin typeface="Georgia"/>
              <a:ea typeface="+mn-ea"/>
              <a:cs typeface="Calibri" panose="020F0502020204030204" pitchFamily="34" charset="0"/>
            </a:endParaRPr>
          </a:p>
        </p:txBody>
      </p:sp>
      <p:sp>
        <p:nvSpPr>
          <p:cNvPr id="10" name="Text Placeholder 5">
            <a:extLst>
              <a:ext uri="{FF2B5EF4-FFF2-40B4-BE49-F238E27FC236}">
                <a16:creationId xmlns:a16="http://schemas.microsoft.com/office/drawing/2014/main" id="{60590421-4797-B0F7-4532-2E606C5C5E87}"/>
              </a:ext>
            </a:extLst>
          </p:cNvPr>
          <p:cNvSpPr txBox="1">
            <a:spLocks/>
          </p:cNvSpPr>
          <p:nvPr/>
        </p:nvSpPr>
        <p:spPr>
          <a:xfrm>
            <a:off x="6375400" y="2335516"/>
            <a:ext cx="5245100" cy="415422"/>
          </a:xfrm>
          <a:prstGeom prst="rect">
            <a:avLst/>
          </a:prstGeom>
          <a:noFill/>
          <a:ln>
            <a:noFill/>
          </a:ln>
        </p:spPr>
        <p:txBody>
          <a:bodyPr lIns="0" tIns="0" rIns="0" bIns="0" anchor="t"/>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9CDE"/>
                </a:solidFill>
                <a:effectLst/>
                <a:uLnTx/>
                <a:uFillTx/>
                <a:latin typeface="Georgia"/>
                <a:ea typeface="+mn-ea"/>
                <a:cs typeface="Calibri" panose="020F0502020204030204" pitchFamily="34" charset="0"/>
              </a:rPr>
              <a:t>Patient</a:t>
            </a:r>
          </a:p>
        </p:txBody>
      </p:sp>
      <p:sp>
        <p:nvSpPr>
          <p:cNvPr id="11" name="Text Placeholder 5">
            <a:extLst>
              <a:ext uri="{FF2B5EF4-FFF2-40B4-BE49-F238E27FC236}">
                <a16:creationId xmlns:a16="http://schemas.microsoft.com/office/drawing/2014/main" id="{142DCA50-4885-05EB-4F4B-4ABEB39D6C9D}"/>
              </a:ext>
            </a:extLst>
          </p:cNvPr>
          <p:cNvSpPr txBox="1">
            <a:spLocks/>
          </p:cNvSpPr>
          <p:nvPr/>
        </p:nvSpPr>
        <p:spPr>
          <a:xfrm>
            <a:off x="6375400" y="2847463"/>
            <a:ext cx="5245100" cy="1384995"/>
          </a:xfrm>
          <a:prstGeom prst="rect">
            <a:avLst/>
          </a:prstGeom>
          <a:noFill/>
          <a:ln>
            <a:noFill/>
          </a:ln>
        </p:spPr>
        <p:txBody>
          <a:bodyPr wrap="square" lIns="0" tIns="0" rIns="0" bIns="0" anchor="t">
            <a:sp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“I’d prefer if the physician didn’t just look at the papers but lifted their head, talked to me, gave me a look, and conducted an examination if needed, which is equally important, because lately, it often seems to be reduced to just paperwork”</a:t>
            </a:r>
          </a:p>
        </p:txBody>
      </p:sp>
      <p:sp>
        <p:nvSpPr>
          <p:cNvPr id="3" name="Text Placeholder 7">
            <a:extLst>
              <a:ext uri="{FF2B5EF4-FFF2-40B4-BE49-F238E27FC236}">
                <a16:creationId xmlns:a16="http://schemas.microsoft.com/office/drawing/2014/main" id="{B4FC8FDD-BC0C-E279-885D-320448108F0C}"/>
              </a:ext>
            </a:extLst>
          </p:cNvPr>
          <p:cNvSpPr txBox="1">
            <a:spLocks/>
          </p:cNvSpPr>
          <p:nvPr/>
        </p:nvSpPr>
        <p:spPr>
          <a:xfrm>
            <a:off x="670559" y="6270893"/>
            <a:ext cx="10035538" cy="237757"/>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Čartolovni</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A, et al. Critical analysis of the AI impact on the patient–physician relationship: A multi-stakeholder qualitative study. DIGITAL HEALTH 2023;9:1-14.</a:t>
            </a:r>
          </a:p>
        </p:txBody>
      </p:sp>
      <p:sp>
        <p:nvSpPr>
          <p:cNvPr id="14" name="TextBox 13">
            <a:extLst>
              <a:ext uri="{FF2B5EF4-FFF2-40B4-BE49-F238E27FC236}">
                <a16:creationId xmlns:a16="http://schemas.microsoft.com/office/drawing/2014/main" id="{6331774D-AA35-1485-53AA-82700D3A968D}"/>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a:solidFill>
                  <a:srgbClr val="595959"/>
                </a:solidFill>
              </a:rPr>
              <a:t>GLO2329521</a:t>
            </a:r>
            <a:endParaRPr lang="en-US" sz="900" dirty="0">
              <a:solidFill>
                <a:srgbClr val="595959"/>
              </a:solidFill>
            </a:endParaRPr>
          </a:p>
        </p:txBody>
      </p:sp>
    </p:spTree>
    <p:extLst>
      <p:ext uri="{BB962C8B-B14F-4D97-AF65-F5344CB8AC3E}">
        <p14:creationId xmlns:p14="http://schemas.microsoft.com/office/powerpoint/2010/main" val="3617211179"/>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98E3FB33-4259-B1D6-2E24-9D72DD38B767}"/>
              </a:ext>
            </a:extLst>
          </p:cNvPr>
          <p:cNvGraphicFramePr>
            <a:graphicFrameLocks noChangeAspect="1"/>
          </p:cNvGraphicFramePr>
          <p:nvPr>
            <p:custDataLst>
              <p:tags r:id="rId1"/>
            </p:custDataLst>
            <p:extLst>
              <p:ext uri="{D42A27DB-BD31-4B8C-83A1-F6EECF244321}">
                <p14:modId xmlns:p14="http://schemas.microsoft.com/office/powerpoint/2010/main" val="149283534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98E3FB33-4259-B1D6-2E24-9D72DD38B767}"/>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285BEE34-D88B-C364-663E-932E84B9FF1C}"/>
              </a:ext>
            </a:extLst>
          </p:cNvPr>
          <p:cNvSpPr>
            <a:spLocks noGrp="1"/>
          </p:cNvSpPr>
          <p:nvPr>
            <p:ph type="title"/>
          </p:nvPr>
        </p:nvSpPr>
        <p:spPr/>
        <p:txBody>
          <a:bodyPr vert="horz"/>
          <a:lstStyle/>
          <a:p>
            <a:r>
              <a:rPr lang="en-US" dirty="0"/>
              <a:t>AI: Potential effect on the patient-physician relationship</a:t>
            </a:r>
          </a:p>
        </p:txBody>
      </p:sp>
      <p:grpSp>
        <p:nvGrpSpPr>
          <p:cNvPr id="7" name="Group 6">
            <a:extLst>
              <a:ext uri="{FF2B5EF4-FFF2-40B4-BE49-F238E27FC236}">
                <a16:creationId xmlns:a16="http://schemas.microsoft.com/office/drawing/2014/main" id="{B036430C-2C32-D2C6-1259-030B8197ED8D}"/>
              </a:ext>
            </a:extLst>
          </p:cNvPr>
          <p:cNvGrpSpPr/>
          <p:nvPr/>
        </p:nvGrpSpPr>
        <p:grpSpPr>
          <a:xfrm>
            <a:off x="632060" y="2371353"/>
            <a:ext cx="5271445" cy="3278704"/>
            <a:chOff x="670560" y="2099504"/>
            <a:chExt cx="5271445" cy="3278704"/>
          </a:xfrm>
        </p:grpSpPr>
        <p:sp>
          <p:nvSpPr>
            <p:cNvPr id="8" name="Text Placeholder 5">
              <a:extLst>
                <a:ext uri="{FF2B5EF4-FFF2-40B4-BE49-F238E27FC236}">
                  <a16:creationId xmlns:a16="http://schemas.microsoft.com/office/drawing/2014/main" id="{BEDCA29A-0A19-E7FE-7784-3EBF4B460AAC}"/>
                </a:ext>
              </a:extLst>
            </p:cNvPr>
            <p:cNvSpPr txBox="1">
              <a:spLocks/>
            </p:cNvSpPr>
            <p:nvPr/>
          </p:nvSpPr>
          <p:spPr>
            <a:xfrm>
              <a:off x="670560" y="2099504"/>
              <a:ext cx="5271444" cy="415364"/>
            </a:xfrm>
            <a:prstGeom prst="rect">
              <a:avLst/>
            </a:prstGeom>
            <a:noFill/>
            <a:ln>
              <a:noFill/>
            </a:ln>
          </p:spPr>
          <p:txBody>
            <a:bodyPr lIns="121920" anchor="t"/>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867" b="1" i="0" u="none" strike="noStrike" kern="1200" cap="none" spc="0" normalizeH="0" baseline="0" noProof="0">
                  <a:ln>
                    <a:noFill/>
                  </a:ln>
                  <a:solidFill>
                    <a:srgbClr val="009CDE"/>
                  </a:solidFill>
                  <a:effectLst/>
                  <a:uLnTx/>
                  <a:uFillTx/>
                  <a:latin typeface="Georgia"/>
                  <a:ea typeface="+mn-ea"/>
                  <a:cs typeface="Calibri" panose="020F0502020204030204" pitchFamily="34" charset="0"/>
                </a:rPr>
                <a:t>Physician</a:t>
              </a:r>
              <a:r>
                <a:rPr kumimoji="0" lang="en-US" sz="1867" b="1" i="0" u="none" strike="noStrike" kern="1200" cap="none" spc="0" normalizeH="0" baseline="30000" noProof="0">
                  <a:ln>
                    <a:noFill/>
                  </a:ln>
                  <a:solidFill>
                    <a:srgbClr val="009CDE"/>
                  </a:solidFill>
                  <a:effectLst/>
                  <a:uLnTx/>
                  <a:uFillTx/>
                  <a:latin typeface="Georgia"/>
                  <a:ea typeface="+mn-ea"/>
                  <a:cs typeface="Calibri" panose="020F0502020204030204" pitchFamily="34" charset="0"/>
                </a:rPr>
                <a:t>2</a:t>
              </a:r>
              <a:endParaRPr kumimoji="0" lang="en-US" sz="1867" b="1" i="0" u="none" strike="noStrike" kern="1200" cap="all" spc="0" normalizeH="0" baseline="30000" noProof="0">
                <a:ln>
                  <a:noFill/>
                </a:ln>
                <a:solidFill>
                  <a:srgbClr val="009CDE"/>
                </a:solidFill>
                <a:effectLst/>
                <a:uLnTx/>
                <a:uFillTx/>
                <a:latin typeface="Georgia"/>
                <a:ea typeface="+mn-ea"/>
                <a:cs typeface="Calibri" panose="020F0502020204030204" pitchFamily="34" charset="0"/>
              </a:endParaRPr>
            </a:p>
          </p:txBody>
        </p:sp>
        <p:sp>
          <p:nvSpPr>
            <p:cNvPr id="9" name="Text Placeholder 5">
              <a:extLst>
                <a:ext uri="{FF2B5EF4-FFF2-40B4-BE49-F238E27FC236}">
                  <a16:creationId xmlns:a16="http://schemas.microsoft.com/office/drawing/2014/main" id="{F6B6DFD8-EF07-7D42-4296-6C2A201EC5EF}"/>
                </a:ext>
              </a:extLst>
            </p:cNvPr>
            <p:cNvSpPr txBox="1">
              <a:spLocks/>
            </p:cNvSpPr>
            <p:nvPr/>
          </p:nvSpPr>
          <p:spPr>
            <a:xfrm>
              <a:off x="1007436" y="2590058"/>
              <a:ext cx="4934569" cy="2788150"/>
            </a:xfrm>
            <a:prstGeom prst="rect">
              <a:avLst/>
            </a:prstGeom>
            <a:noFill/>
            <a:ln>
              <a:noFill/>
            </a:ln>
          </p:spPr>
          <p:txBody>
            <a:bodyPr lIns="121920" anchor="t"/>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1600"/>
                </a:spcAft>
                <a:buClrTx/>
                <a:buSzTx/>
                <a:buFont typeface="Arial" panose="020B0604020202020204" pitchFamily="34" charset="0"/>
                <a:buNone/>
                <a:tabLst/>
                <a:defRPr/>
              </a:pPr>
              <a:r>
                <a:rPr kumimoji="0" lang="en-US" sz="1867"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Alleviates tedious, repetitive, and </a:t>
              </a:r>
              <a:br>
                <a:rPr kumimoji="0" lang="en-US" sz="1867"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br>
              <a:r>
                <a:rPr kumimoji="0" lang="en-US" sz="1867"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manual tasks </a:t>
              </a:r>
            </a:p>
            <a:p>
              <a:pPr marL="0" marR="0" lvl="0" indent="0" algn="l" defTabSz="1219170" rtl="0" eaLnBrk="1" fontAlgn="auto" latinLnBrk="0" hangingPunct="1">
                <a:lnSpc>
                  <a:spcPct val="100000"/>
                </a:lnSpc>
                <a:spcBef>
                  <a:spcPts val="0"/>
                </a:spcBef>
                <a:spcAft>
                  <a:spcPts val="1600"/>
                </a:spcAft>
                <a:buClrTx/>
                <a:buSzTx/>
                <a:buFont typeface="Arial" panose="020B0604020202020204" pitchFamily="34" charset="0"/>
                <a:buNone/>
                <a:tabLst/>
                <a:defRPr/>
              </a:pPr>
              <a:r>
                <a:rPr kumimoji="0" lang="en-US" sz="1867"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More attentive to our patients and listen to their concerns, helping them navigate their health options for treatment</a:t>
              </a:r>
            </a:p>
            <a:p>
              <a:pPr marL="0" marR="0" lvl="0" indent="0" algn="l" defTabSz="1219170" rtl="0" eaLnBrk="1" fontAlgn="auto" latinLnBrk="0" hangingPunct="1">
                <a:lnSpc>
                  <a:spcPct val="100000"/>
                </a:lnSpc>
                <a:spcBef>
                  <a:spcPts val="0"/>
                </a:spcBef>
                <a:spcAft>
                  <a:spcPts val="1600"/>
                </a:spcAft>
                <a:buClrTx/>
                <a:buSzTx/>
                <a:buFont typeface="Arial" panose="020B0604020202020204" pitchFamily="34" charset="0"/>
                <a:buNone/>
                <a:tabLst/>
                <a:defRPr/>
              </a:pPr>
              <a:r>
                <a:rPr kumimoji="0" lang="en-US" sz="1867"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Speed up diagnosis and more accurate prognosis for early intervention/treatment and preventive measures </a:t>
              </a:r>
            </a:p>
          </p:txBody>
        </p:sp>
        <p:grpSp>
          <p:nvGrpSpPr>
            <p:cNvPr id="10" name="Group 9">
              <a:extLst>
                <a:ext uri="{FF2B5EF4-FFF2-40B4-BE49-F238E27FC236}">
                  <a16:creationId xmlns:a16="http://schemas.microsoft.com/office/drawing/2014/main" id="{3504EAE8-EC48-84B4-6810-FC959B7D10E2}"/>
                </a:ext>
              </a:extLst>
            </p:cNvPr>
            <p:cNvGrpSpPr/>
            <p:nvPr/>
          </p:nvGrpSpPr>
          <p:grpSpPr>
            <a:xfrm>
              <a:off x="791840" y="2679670"/>
              <a:ext cx="184481" cy="184481"/>
              <a:chOff x="439557" y="1731284"/>
              <a:chExt cx="175977" cy="175977"/>
            </a:xfrm>
          </p:grpSpPr>
          <p:sp>
            <p:nvSpPr>
              <p:cNvPr id="17" name="Oval 16">
                <a:extLst>
                  <a:ext uri="{FF2B5EF4-FFF2-40B4-BE49-F238E27FC236}">
                    <a16:creationId xmlns:a16="http://schemas.microsoft.com/office/drawing/2014/main" id="{17C08558-7125-E54C-308F-9CEC192D5855}"/>
                  </a:ext>
                </a:extLst>
              </p:cNvPr>
              <p:cNvSpPr/>
              <p:nvPr/>
            </p:nvSpPr>
            <p:spPr>
              <a:xfrm>
                <a:off x="439557" y="1731284"/>
                <a:ext cx="175977" cy="175977"/>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1333"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18" name="Oval 17">
                <a:extLst>
                  <a:ext uri="{FF2B5EF4-FFF2-40B4-BE49-F238E27FC236}">
                    <a16:creationId xmlns:a16="http://schemas.microsoft.com/office/drawing/2014/main" id="{630311FB-8548-A74D-6AF0-FDBAAA49A592}"/>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1333"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1" name="Group 10">
              <a:extLst>
                <a:ext uri="{FF2B5EF4-FFF2-40B4-BE49-F238E27FC236}">
                  <a16:creationId xmlns:a16="http://schemas.microsoft.com/office/drawing/2014/main" id="{AB916DC2-238E-B765-7A4D-BB7238CAF3D3}"/>
                </a:ext>
              </a:extLst>
            </p:cNvPr>
            <p:cNvGrpSpPr/>
            <p:nvPr/>
          </p:nvGrpSpPr>
          <p:grpSpPr>
            <a:xfrm>
              <a:off x="791840" y="3450355"/>
              <a:ext cx="184481" cy="184481"/>
              <a:chOff x="439557" y="1731284"/>
              <a:chExt cx="175977" cy="175977"/>
            </a:xfrm>
          </p:grpSpPr>
          <p:sp>
            <p:nvSpPr>
              <p:cNvPr id="15" name="Oval 14">
                <a:extLst>
                  <a:ext uri="{FF2B5EF4-FFF2-40B4-BE49-F238E27FC236}">
                    <a16:creationId xmlns:a16="http://schemas.microsoft.com/office/drawing/2014/main" id="{028105D1-BA62-B13A-8216-081B0F168AEF}"/>
                  </a:ext>
                </a:extLst>
              </p:cNvPr>
              <p:cNvSpPr/>
              <p:nvPr/>
            </p:nvSpPr>
            <p:spPr>
              <a:xfrm>
                <a:off x="439557" y="1731284"/>
                <a:ext cx="175977" cy="175977"/>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1333"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16" name="Oval 15">
                <a:extLst>
                  <a:ext uri="{FF2B5EF4-FFF2-40B4-BE49-F238E27FC236}">
                    <a16:creationId xmlns:a16="http://schemas.microsoft.com/office/drawing/2014/main" id="{D5C1D872-31AA-9329-DD4D-D17B32118E92}"/>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1333"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2" name="Group 11">
              <a:extLst>
                <a:ext uri="{FF2B5EF4-FFF2-40B4-BE49-F238E27FC236}">
                  <a16:creationId xmlns:a16="http://schemas.microsoft.com/office/drawing/2014/main" id="{34539E76-B77F-E392-3A53-6BA0630E59AC}"/>
                </a:ext>
              </a:extLst>
            </p:cNvPr>
            <p:cNvGrpSpPr/>
            <p:nvPr/>
          </p:nvGrpSpPr>
          <p:grpSpPr>
            <a:xfrm>
              <a:off x="791840" y="4529264"/>
              <a:ext cx="184481" cy="184481"/>
              <a:chOff x="439557" y="1731284"/>
              <a:chExt cx="175977" cy="175977"/>
            </a:xfrm>
          </p:grpSpPr>
          <p:sp>
            <p:nvSpPr>
              <p:cNvPr id="13" name="Oval 12">
                <a:extLst>
                  <a:ext uri="{FF2B5EF4-FFF2-40B4-BE49-F238E27FC236}">
                    <a16:creationId xmlns:a16="http://schemas.microsoft.com/office/drawing/2014/main" id="{696DB4C5-0B10-7E16-B1C0-884A9B3A8513}"/>
                  </a:ext>
                </a:extLst>
              </p:cNvPr>
              <p:cNvSpPr/>
              <p:nvPr/>
            </p:nvSpPr>
            <p:spPr>
              <a:xfrm>
                <a:off x="439557" y="1731284"/>
                <a:ext cx="175977" cy="175977"/>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1333"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14" name="Oval 13">
                <a:extLst>
                  <a:ext uri="{FF2B5EF4-FFF2-40B4-BE49-F238E27FC236}">
                    <a16:creationId xmlns:a16="http://schemas.microsoft.com/office/drawing/2014/main" id="{D040098B-BED2-6935-CBF4-1ED6007A6D46}"/>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1333"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19" name="Group 18">
            <a:extLst>
              <a:ext uri="{FF2B5EF4-FFF2-40B4-BE49-F238E27FC236}">
                <a16:creationId xmlns:a16="http://schemas.microsoft.com/office/drawing/2014/main" id="{391E82B7-B3C8-9250-61E6-A82410FF7755}"/>
              </a:ext>
            </a:extLst>
          </p:cNvPr>
          <p:cNvGrpSpPr/>
          <p:nvPr/>
        </p:nvGrpSpPr>
        <p:grpSpPr>
          <a:xfrm>
            <a:off x="6333816" y="2371353"/>
            <a:ext cx="5271444" cy="3278704"/>
            <a:chOff x="6333816" y="2099504"/>
            <a:chExt cx="5271444" cy="3278704"/>
          </a:xfrm>
        </p:grpSpPr>
        <p:sp>
          <p:nvSpPr>
            <p:cNvPr id="20" name="Text Placeholder 5">
              <a:extLst>
                <a:ext uri="{FF2B5EF4-FFF2-40B4-BE49-F238E27FC236}">
                  <a16:creationId xmlns:a16="http://schemas.microsoft.com/office/drawing/2014/main" id="{5C1A2062-E7F3-3504-7B8E-2AB32F29609A}"/>
                </a:ext>
              </a:extLst>
            </p:cNvPr>
            <p:cNvSpPr txBox="1">
              <a:spLocks/>
            </p:cNvSpPr>
            <p:nvPr/>
          </p:nvSpPr>
          <p:spPr>
            <a:xfrm>
              <a:off x="6333816" y="2099504"/>
              <a:ext cx="5271444" cy="415364"/>
            </a:xfrm>
            <a:prstGeom prst="rect">
              <a:avLst/>
            </a:prstGeom>
            <a:noFill/>
            <a:ln>
              <a:noFill/>
            </a:ln>
          </p:spPr>
          <p:txBody>
            <a:bodyPr lIns="121920" anchor="t"/>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867" b="1" i="0" u="none" strike="noStrike" kern="1200" cap="none" spc="0" normalizeH="0" baseline="0" noProof="0">
                  <a:ln>
                    <a:noFill/>
                  </a:ln>
                  <a:solidFill>
                    <a:srgbClr val="009CDE"/>
                  </a:solidFill>
                  <a:effectLst/>
                  <a:uLnTx/>
                  <a:uFillTx/>
                  <a:latin typeface="Georgia"/>
                  <a:ea typeface="+mn-ea"/>
                  <a:cs typeface="Calibri" panose="020F0502020204030204" pitchFamily="34" charset="0"/>
                </a:rPr>
                <a:t>Patient</a:t>
              </a:r>
              <a:r>
                <a:rPr kumimoji="0" lang="en-US" sz="1867" b="1" i="0" u="none" strike="noStrike" kern="1200" cap="none" spc="0" normalizeH="0" baseline="30000" noProof="0">
                  <a:ln>
                    <a:noFill/>
                  </a:ln>
                  <a:solidFill>
                    <a:srgbClr val="009CDE"/>
                  </a:solidFill>
                  <a:effectLst/>
                  <a:uLnTx/>
                  <a:uFillTx/>
                  <a:latin typeface="Georgia"/>
                  <a:ea typeface="+mn-ea"/>
                  <a:cs typeface="Calibri" panose="020F0502020204030204" pitchFamily="34" charset="0"/>
                </a:rPr>
                <a:t>2</a:t>
              </a:r>
              <a:endParaRPr kumimoji="0" lang="en-US" sz="1867" b="1" i="0" u="none" strike="noStrike" kern="1200" cap="all" spc="0" normalizeH="0" baseline="0" noProof="0">
                <a:ln>
                  <a:noFill/>
                </a:ln>
                <a:solidFill>
                  <a:srgbClr val="009CDE"/>
                </a:solidFill>
                <a:effectLst/>
                <a:uLnTx/>
                <a:uFillTx/>
                <a:latin typeface="Georgia"/>
                <a:ea typeface="+mn-ea"/>
                <a:cs typeface="Calibri" panose="020F0502020204030204" pitchFamily="34" charset="0"/>
              </a:endParaRPr>
            </a:p>
          </p:txBody>
        </p:sp>
        <p:sp>
          <p:nvSpPr>
            <p:cNvPr id="21" name="Text Placeholder 5">
              <a:extLst>
                <a:ext uri="{FF2B5EF4-FFF2-40B4-BE49-F238E27FC236}">
                  <a16:creationId xmlns:a16="http://schemas.microsoft.com/office/drawing/2014/main" id="{7A28EA7F-7176-9A61-065E-952A43663C23}"/>
                </a:ext>
              </a:extLst>
            </p:cNvPr>
            <p:cNvSpPr txBox="1">
              <a:spLocks/>
            </p:cNvSpPr>
            <p:nvPr/>
          </p:nvSpPr>
          <p:spPr>
            <a:xfrm>
              <a:off x="6670690" y="2590058"/>
              <a:ext cx="4934569" cy="2788150"/>
            </a:xfrm>
            <a:prstGeom prst="rect">
              <a:avLst/>
            </a:prstGeom>
            <a:noFill/>
            <a:ln>
              <a:noFill/>
            </a:ln>
          </p:spPr>
          <p:txBody>
            <a:bodyPr lIns="121920" anchor="t"/>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1600"/>
                </a:spcAft>
                <a:buClrTx/>
                <a:buSzTx/>
                <a:buFont typeface="Arial" panose="020B0604020202020204" pitchFamily="34" charset="0"/>
                <a:buNone/>
                <a:tabLst/>
                <a:defRPr/>
              </a:pPr>
              <a:r>
                <a:rPr kumimoji="0" lang="en-US" sz="1867"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Less certain and more wary of the impact of AI on healthcare</a:t>
              </a:r>
            </a:p>
            <a:p>
              <a:pPr marL="0" marR="0" lvl="0" indent="0" algn="l" defTabSz="1219170" rtl="0" eaLnBrk="1" fontAlgn="auto" latinLnBrk="0" hangingPunct="1">
                <a:lnSpc>
                  <a:spcPct val="100000"/>
                </a:lnSpc>
                <a:spcBef>
                  <a:spcPts val="0"/>
                </a:spcBef>
                <a:spcAft>
                  <a:spcPts val="1600"/>
                </a:spcAft>
                <a:buClrTx/>
                <a:buSzTx/>
                <a:buFont typeface="Arial" panose="020B0604020202020204" pitchFamily="34" charset="0"/>
                <a:buNone/>
                <a:tabLst/>
                <a:defRPr/>
              </a:pPr>
              <a:r>
                <a:rPr kumimoji="0" lang="en-US" sz="1867"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Perceive reduced wait time</a:t>
              </a:r>
            </a:p>
            <a:p>
              <a:pPr marL="0" marR="0" lvl="0" indent="0" algn="l" defTabSz="1219170" rtl="0" eaLnBrk="1" fontAlgn="auto" latinLnBrk="0" hangingPunct="1">
                <a:lnSpc>
                  <a:spcPct val="100000"/>
                </a:lnSpc>
                <a:spcBef>
                  <a:spcPts val="0"/>
                </a:spcBef>
                <a:spcAft>
                  <a:spcPts val="1600"/>
                </a:spcAft>
                <a:buClrTx/>
                <a:buSzTx/>
                <a:buFont typeface="Arial" panose="020B0604020202020204" pitchFamily="34" charset="0"/>
                <a:buNone/>
                <a:tabLst/>
                <a:defRPr/>
              </a:pPr>
              <a:r>
                <a:rPr kumimoji="0" lang="en-US" sz="1867"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Expect increase access and reduce overcrowding in healthcare facilities</a:t>
              </a:r>
            </a:p>
          </p:txBody>
        </p:sp>
        <p:grpSp>
          <p:nvGrpSpPr>
            <p:cNvPr id="22" name="Group 21">
              <a:extLst>
                <a:ext uri="{FF2B5EF4-FFF2-40B4-BE49-F238E27FC236}">
                  <a16:creationId xmlns:a16="http://schemas.microsoft.com/office/drawing/2014/main" id="{3437AB0A-8975-B385-D67B-AAC2ADA1E10A}"/>
                </a:ext>
              </a:extLst>
            </p:cNvPr>
            <p:cNvGrpSpPr/>
            <p:nvPr/>
          </p:nvGrpSpPr>
          <p:grpSpPr>
            <a:xfrm>
              <a:off x="6455286" y="2679670"/>
              <a:ext cx="184481" cy="184481"/>
              <a:chOff x="439557" y="1731284"/>
              <a:chExt cx="175977" cy="175977"/>
            </a:xfrm>
          </p:grpSpPr>
          <p:sp>
            <p:nvSpPr>
              <p:cNvPr id="29" name="Oval 28">
                <a:extLst>
                  <a:ext uri="{FF2B5EF4-FFF2-40B4-BE49-F238E27FC236}">
                    <a16:creationId xmlns:a16="http://schemas.microsoft.com/office/drawing/2014/main" id="{FDC3E0BA-76F1-7F88-49F1-B47F9FCDB72B}"/>
                  </a:ext>
                </a:extLst>
              </p:cNvPr>
              <p:cNvSpPr/>
              <p:nvPr/>
            </p:nvSpPr>
            <p:spPr>
              <a:xfrm>
                <a:off x="439557" y="1731284"/>
                <a:ext cx="175977" cy="175977"/>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1333"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30" name="Oval 29">
                <a:extLst>
                  <a:ext uri="{FF2B5EF4-FFF2-40B4-BE49-F238E27FC236}">
                    <a16:creationId xmlns:a16="http://schemas.microsoft.com/office/drawing/2014/main" id="{D07DA090-BCF8-BB75-6DED-F5338F010B51}"/>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1333"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23" name="Group 22">
              <a:extLst>
                <a:ext uri="{FF2B5EF4-FFF2-40B4-BE49-F238E27FC236}">
                  <a16:creationId xmlns:a16="http://schemas.microsoft.com/office/drawing/2014/main" id="{EAD3DD6E-4127-1ABD-2944-77AD62F7C931}"/>
                </a:ext>
              </a:extLst>
            </p:cNvPr>
            <p:cNvGrpSpPr/>
            <p:nvPr/>
          </p:nvGrpSpPr>
          <p:grpSpPr>
            <a:xfrm>
              <a:off x="6455286" y="3450355"/>
              <a:ext cx="184481" cy="184481"/>
              <a:chOff x="439557" y="1731284"/>
              <a:chExt cx="175977" cy="175977"/>
            </a:xfrm>
          </p:grpSpPr>
          <p:sp>
            <p:nvSpPr>
              <p:cNvPr id="27" name="Oval 26">
                <a:extLst>
                  <a:ext uri="{FF2B5EF4-FFF2-40B4-BE49-F238E27FC236}">
                    <a16:creationId xmlns:a16="http://schemas.microsoft.com/office/drawing/2014/main" id="{74C2BA3D-CB0A-C338-19D2-FC2E3B43BA4A}"/>
                  </a:ext>
                </a:extLst>
              </p:cNvPr>
              <p:cNvSpPr/>
              <p:nvPr/>
            </p:nvSpPr>
            <p:spPr>
              <a:xfrm>
                <a:off x="439557" y="1731284"/>
                <a:ext cx="175977" cy="175977"/>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1333"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28" name="Oval 27">
                <a:extLst>
                  <a:ext uri="{FF2B5EF4-FFF2-40B4-BE49-F238E27FC236}">
                    <a16:creationId xmlns:a16="http://schemas.microsoft.com/office/drawing/2014/main" id="{958C7BBC-E3FE-1E54-7879-58E1AB6E62EC}"/>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1333"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24" name="Group 23">
              <a:extLst>
                <a:ext uri="{FF2B5EF4-FFF2-40B4-BE49-F238E27FC236}">
                  <a16:creationId xmlns:a16="http://schemas.microsoft.com/office/drawing/2014/main" id="{FE740C64-4AC5-3CAF-5976-C08A73114166}"/>
                </a:ext>
              </a:extLst>
            </p:cNvPr>
            <p:cNvGrpSpPr/>
            <p:nvPr/>
          </p:nvGrpSpPr>
          <p:grpSpPr>
            <a:xfrm>
              <a:off x="6455286" y="3965957"/>
              <a:ext cx="184481" cy="184481"/>
              <a:chOff x="439557" y="1731284"/>
              <a:chExt cx="175977" cy="175977"/>
            </a:xfrm>
          </p:grpSpPr>
          <p:sp>
            <p:nvSpPr>
              <p:cNvPr id="25" name="Oval 24">
                <a:extLst>
                  <a:ext uri="{FF2B5EF4-FFF2-40B4-BE49-F238E27FC236}">
                    <a16:creationId xmlns:a16="http://schemas.microsoft.com/office/drawing/2014/main" id="{FF7B569C-FCA9-B849-BE37-41B076FCA93D}"/>
                  </a:ext>
                </a:extLst>
              </p:cNvPr>
              <p:cNvSpPr/>
              <p:nvPr/>
            </p:nvSpPr>
            <p:spPr>
              <a:xfrm>
                <a:off x="439557" y="1731284"/>
                <a:ext cx="175977" cy="175977"/>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1333"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26" name="Oval 25">
                <a:extLst>
                  <a:ext uri="{FF2B5EF4-FFF2-40B4-BE49-F238E27FC236}">
                    <a16:creationId xmlns:a16="http://schemas.microsoft.com/office/drawing/2014/main" id="{062E1D9B-0210-B2DA-EAEA-9C13A6C8BD47}"/>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1333" b="0" i="0" u="none" strike="noStrike" kern="1200" cap="none" spc="0" normalizeH="0" baseline="0" noProof="0">
                  <a:ln>
                    <a:noFill/>
                  </a:ln>
                  <a:solidFill>
                    <a:prstClr val="white"/>
                  </a:solidFill>
                  <a:effectLst/>
                  <a:uLnTx/>
                  <a:uFillTx/>
                  <a:latin typeface="Calibri"/>
                  <a:ea typeface="+mn-ea"/>
                  <a:cs typeface="+mn-cs"/>
                </a:endParaRPr>
              </a:p>
            </p:txBody>
          </p:sp>
        </p:grpSp>
      </p:grpSp>
      <p:sp>
        <p:nvSpPr>
          <p:cNvPr id="31" name="Text Placeholder 5">
            <a:extLst>
              <a:ext uri="{FF2B5EF4-FFF2-40B4-BE49-F238E27FC236}">
                <a16:creationId xmlns:a16="http://schemas.microsoft.com/office/drawing/2014/main" id="{C69E06C8-D362-E02D-8430-8B474A185C2A}"/>
              </a:ext>
            </a:extLst>
          </p:cNvPr>
          <p:cNvSpPr txBox="1">
            <a:spLocks/>
          </p:cNvSpPr>
          <p:nvPr/>
        </p:nvSpPr>
        <p:spPr>
          <a:xfrm>
            <a:off x="670559" y="1455539"/>
            <a:ext cx="10934699" cy="716161"/>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AI: “technology that enables computers and machines to simulate human learning, comprehension, problem-solving, decision-making, creativity and autonomy”</a:t>
            </a:r>
            <a:r>
              <a:rPr kumimoji="0" lang="en-US" sz="1600" b="0" i="0" u="none" strike="noStrike" kern="1200" cap="none" spc="0" normalizeH="0" baseline="30000" noProof="0" dirty="0">
                <a:ln>
                  <a:noFill/>
                </a:ln>
                <a:solidFill>
                  <a:prstClr val="white"/>
                </a:solidFill>
                <a:effectLst/>
                <a:uLnTx/>
                <a:uFillTx/>
                <a:latin typeface="Georgia"/>
                <a:ea typeface="+mn-ea"/>
                <a:cs typeface="Calibri" panose="020F0502020204030204" pitchFamily="34" charset="0"/>
              </a:rPr>
              <a:t>1</a:t>
            </a:r>
          </a:p>
        </p:txBody>
      </p:sp>
      <p:sp>
        <p:nvSpPr>
          <p:cNvPr id="3" name="Text Placeholder 7">
            <a:extLst>
              <a:ext uri="{FF2B5EF4-FFF2-40B4-BE49-F238E27FC236}">
                <a16:creationId xmlns:a16="http://schemas.microsoft.com/office/drawing/2014/main" id="{8D05BA5F-A183-A266-D413-B9F93A38B19E}"/>
              </a:ext>
            </a:extLst>
          </p:cNvPr>
          <p:cNvSpPr txBox="1">
            <a:spLocks/>
          </p:cNvSpPr>
          <p:nvPr/>
        </p:nvSpPr>
        <p:spPr>
          <a:xfrm>
            <a:off x="670559" y="6125468"/>
            <a:ext cx="10035538"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1. IMB. What is artificial intelligence (AI). Available at: </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hlinkClick r:id="rId5">
                  <a:extLst>
                    <a:ext uri="{A12FA001-AC4F-418D-AE19-62706E023703}">
                      <ahyp:hlinkClr xmlns:ahyp="http://schemas.microsoft.com/office/drawing/2018/hyperlinkcolor" val="tx"/>
                    </a:ext>
                  </a:extLst>
                </a:hlinkClick>
              </a:rPr>
              <a:t>https://www.ibm.com/topics/artificial-intelligence </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(consulted on August 30. 2024) ; 2.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Čartolovni</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A, et al. Critical analysis of the AI impact on the patient–physician relationship: A multi-stakeholder qualitative study. DIGITAL HEALTH 2023;9:1-14.</a:t>
            </a:r>
          </a:p>
        </p:txBody>
      </p:sp>
      <p:sp>
        <p:nvSpPr>
          <p:cNvPr id="32" name="TextBox 31">
            <a:extLst>
              <a:ext uri="{FF2B5EF4-FFF2-40B4-BE49-F238E27FC236}">
                <a16:creationId xmlns:a16="http://schemas.microsoft.com/office/drawing/2014/main" id="{FEC724DD-8FFD-1D7F-05B5-A1D6DF4F7496}"/>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a:solidFill>
                  <a:srgbClr val="595959"/>
                </a:solidFill>
              </a:rPr>
              <a:t>GLO2329521</a:t>
            </a:r>
            <a:endParaRPr lang="en-US" sz="900" dirty="0">
              <a:solidFill>
                <a:srgbClr val="595959"/>
              </a:solidFill>
            </a:endParaRPr>
          </a:p>
        </p:txBody>
      </p:sp>
    </p:spTree>
    <p:extLst>
      <p:ext uri="{BB962C8B-B14F-4D97-AF65-F5344CB8AC3E}">
        <p14:creationId xmlns:p14="http://schemas.microsoft.com/office/powerpoint/2010/main" val="2810251419"/>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998E336-7623-3AAD-6178-FD9BDD985793}"/>
            </a:ext>
          </a:extLst>
        </p:cNvPr>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3DDB0323-A7CB-5AD0-1D6B-831A7E472594}"/>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3DDB0323-A7CB-5AD0-1D6B-831A7E472594}"/>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E6183130-F43A-1526-622F-9BD507E2ECE0}"/>
              </a:ext>
            </a:extLst>
          </p:cNvPr>
          <p:cNvSpPr>
            <a:spLocks noGrp="1"/>
          </p:cNvSpPr>
          <p:nvPr>
            <p:ph type="title"/>
          </p:nvPr>
        </p:nvSpPr>
        <p:spPr/>
        <p:txBody>
          <a:bodyPr vert="horz"/>
          <a:lstStyle/>
          <a:p>
            <a:r>
              <a:rPr lang="en-US" dirty="0"/>
              <a:t>What are the perceived shortcomings of AI?</a:t>
            </a:r>
          </a:p>
        </p:txBody>
      </p:sp>
      <p:sp>
        <p:nvSpPr>
          <p:cNvPr id="6" name="Text Placeholder 5">
            <a:extLst>
              <a:ext uri="{FF2B5EF4-FFF2-40B4-BE49-F238E27FC236}">
                <a16:creationId xmlns:a16="http://schemas.microsoft.com/office/drawing/2014/main" id="{4C82EFCF-F6BD-40C6-63E2-E1197218B454}"/>
              </a:ext>
            </a:extLst>
          </p:cNvPr>
          <p:cNvSpPr txBox="1">
            <a:spLocks/>
          </p:cNvSpPr>
          <p:nvPr/>
        </p:nvSpPr>
        <p:spPr>
          <a:xfrm>
            <a:off x="670560" y="1455539"/>
            <a:ext cx="5272174" cy="563761"/>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Physician</a:t>
            </a:r>
          </a:p>
        </p:txBody>
      </p:sp>
      <p:sp>
        <p:nvSpPr>
          <p:cNvPr id="7" name="Text Placeholder 5">
            <a:extLst>
              <a:ext uri="{FF2B5EF4-FFF2-40B4-BE49-F238E27FC236}">
                <a16:creationId xmlns:a16="http://schemas.microsoft.com/office/drawing/2014/main" id="{3E520175-6CCA-D9AC-E5AF-6AEEBFAAD31D}"/>
              </a:ext>
            </a:extLst>
          </p:cNvPr>
          <p:cNvSpPr txBox="1">
            <a:spLocks/>
          </p:cNvSpPr>
          <p:nvPr/>
        </p:nvSpPr>
        <p:spPr>
          <a:xfrm>
            <a:off x="6334610" y="1455539"/>
            <a:ext cx="5272174" cy="563761"/>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Patient</a:t>
            </a:r>
          </a:p>
        </p:txBody>
      </p:sp>
      <p:sp>
        <p:nvSpPr>
          <p:cNvPr id="12" name="Text Placeholder 5">
            <a:extLst>
              <a:ext uri="{FF2B5EF4-FFF2-40B4-BE49-F238E27FC236}">
                <a16:creationId xmlns:a16="http://schemas.microsoft.com/office/drawing/2014/main" id="{BC0D1367-BF5C-03D1-6B98-F7610818A524}"/>
              </a:ext>
            </a:extLst>
          </p:cNvPr>
          <p:cNvSpPr txBox="1">
            <a:spLocks/>
          </p:cNvSpPr>
          <p:nvPr/>
        </p:nvSpPr>
        <p:spPr>
          <a:xfrm>
            <a:off x="953614" y="2239809"/>
            <a:ext cx="4989120" cy="1231106"/>
          </a:xfrm>
          <a:prstGeom prst="rect">
            <a:avLst/>
          </a:prstGeom>
          <a:noFill/>
          <a:ln>
            <a:noFill/>
          </a:ln>
        </p:spPr>
        <p:txBody>
          <a:bodyPr wrap="square" lIns="121920" anchor="t">
            <a:sp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1200"/>
              </a:spcAft>
              <a:buClrTx/>
              <a:buSzTx/>
              <a:buFont typeface="Arial" panose="020B0604020202020204" pitchFamily="34" charset="0"/>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Fear of alienation and reduced interaction </a:t>
            </a:r>
            <a:br>
              <a:rPr kumimoji="0" lang="en-US" sz="16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br>
            <a:r>
              <a:rPr kumimoji="0" lang="en-US" sz="16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between patients and physicians</a:t>
            </a:r>
          </a:p>
          <a:p>
            <a:pPr marL="0" marR="0" lvl="0" indent="0" algn="l" defTabSz="1219170" rtl="0" eaLnBrk="1" fontAlgn="auto" latinLnBrk="0" hangingPunct="1">
              <a:lnSpc>
                <a:spcPct val="100000"/>
              </a:lnSpc>
              <a:spcBef>
                <a:spcPts val="0"/>
              </a:spcBef>
              <a:spcAft>
                <a:spcPts val="1200"/>
              </a:spcAft>
              <a:buClrTx/>
              <a:buSzTx/>
              <a:buFont typeface="Arial" panose="020B0604020202020204" pitchFamily="34" charset="0"/>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De-skill in observations and recognizing emotions </a:t>
            </a:r>
            <a:br>
              <a:rPr kumimoji="0" lang="en-US" sz="16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br>
            <a:r>
              <a:rPr kumimoji="0" lang="en-US" sz="16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in humans</a:t>
            </a:r>
          </a:p>
        </p:txBody>
      </p:sp>
      <p:grpSp>
        <p:nvGrpSpPr>
          <p:cNvPr id="13" name="Group 12">
            <a:extLst>
              <a:ext uri="{FF2B5EF4-FFF2-40B4-BE49-F238E27FC236}">
                <a16:creationId xmlns:a16="http://schemas.microsoft.com/office/drawing/2014/main" id="{C19A89C0-F0CF-C85F-A8AD-1709EB8AABDB}"/>
              </a:ext>
            </a:extLst>
          </p:cNvPr>
          <p:cNvGrpSpPr/>
          <p:nvPr/>
        </p:nvGrpSpPr>
        <p:grpSpPr>
          <a:xfrm>
            <a:off x="728855" y="2326165"/>
            <a:ext cx="184334" cy="184334"/>
            <a:chOff x="439557" y="1731284"/>
            <a:chExt cx="175977" cy="175977"/>
          </a:xfrm>
        </p:grpSpPr>
        <p:sp>
          <p:nvSpPr>
            <p:cNvPr id="17" name="Oval 16">
              <a:extLst>
                <a:ext uri="{FF2B5EF4-FFF2-40B4-BE49-F238E27FC236}">
                  <a16:creationId xmlns:a16="http://schemas.microsoft.com/office/drawing/2014/main" id="{04D20FD5-E1D7-553C-112D-3D24EF74D28E}"/>
                </a:ext>
              </a:extLst>
            </p:cNvPr>
            <p:cNvSpPr/>
            <p:nvPr/>
          </p:nvSpPr>
          <p:spPr>
            <a:xfrm>
              <a:off x="439557" y="1731284"/>
              <a:ext cx="175977" cy="175977"/>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1400"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18" name="Oval 17">
              <a:extLst>
                <a:ext uri="{FF2B5EF4-FFF2-40B4-BE49-F238E27FC236}">
                  <a16:creationId xmlns:a16="http://schemas.microsoft.com/office/drawing/2014/main" id="{35BD8F69-0F9B-CC6C-7E1A-ECCF3562AD63}"/>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4" name="Group 13">
            <a:extLst>
              <a:ext uri="{FF2B5EF4-FFF2-40B4-BE49-F238E27FC236}">
                <a16:creationId xmlns:a16="http://schemas.microsoft.com/office/drawing/2014/main" id="{C64EE008-DA5F-FF21-CE8F-74622BC07A4D}"/>
              </a:ext>
            </a:extLst>
          </p:cNvPr>
          <p:cNvGrpSpPr/>
          <p:nvPr/>
        </p:nvGrpSpPr>
        <p:grpSpPr>
          <a:xfrm>
            <a:off x="728855" y="2960813"/>
            <a:ext cx="184334" cy="184334"/>
            <a:chOff x="439557" y="1731284"/>
            <a:chExt cx="175977" cy="175977"/>
          </a:xfrm>
        </p:grpSpPr>
        <p:sp>
          <p:nvSpPr>
            <p:cNvPr id="15" name="Oval 14">
              <a:extLst>
                <a:ext uri="{FF2B5EF4-FFF2-40B4-BE49-F238E27FC236}">
                  <a16:creationId xmlns:a16="http://schemas.microsoft.com/office/drawing/2014/main" id="{EB67D14C-814C-1849-5B2E-0AB4E4B35739}"/>
                </a:ext>
              </a:extLst>
            </p:cNvPr>
            <p:cNvSpPr/>
            <p:nvPr/>
          </p:nvSpPr>
          <p:spPr>
            <a:xfrm>
              <a:off x="439557" y="1731284"/>
              <a:ext cx="175977" cy="175977"/>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1400"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16" name="Oval 15">
              <a:extLst>
                <a:ext uri="{FF2B5EF4-FFF2-40B4-BE49-F238E27FC236}">
                  <a16:creationId xmlns:a16="http://schemas.microsoft.com/office/drawing/2014/main" id="{E9854035-38CB-562F-DAE5-FC86FEC89004}"/>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Calibri"/>
                <a:ea typeface="+mn-ea"/>
                <a:cs typeface="+mn-cs"/>
              </a:endParaRPr>
            </a:p>
          </p:txBody>
        </p:sp>
      </p:grpSp>
      <p:sp>
        <p:nvSpPr>
          <p:cNvPr id="19" name="Text Placeholder 5">
            <a:extLst>
              <a:ext uri="{FF2B5EF4-FFF2-40B4-BE49-F238E27FC236}">
                <a16:creationId xmlns:a16="http://schemas.microsoft.com/office/drawing/2014/main" id="{5B2CB3FB-2D28-AEDE-59BE-133CCACC1E4E}"/>
              </a:ext>
            </a:extLst>
          </p:cNvPr>
          <p:cNvSpPr txBox="1">
            <a:spLocks/>
          </p:cNvSpPr>
          <p:nvPr/>
        </p:nvSpPr>
        <p:spPr>
          <a:xfrm>
            <a:off x="6603643" y="2239809"/>
            <a:ext cx="4989120" cy="1631216"/>
          </a:xfrm>
          <a:prstGeom prst="rect">
            <a:avLst/>
          </a:prstGeom>
          <a:noFill/>
          <a:ln>
            <a:noFill/>
          </a:ln>
        </p:spPr>
        <p:txBody>
          <a:bodyPr wrap="square" lIns="121920" anchor="t">
            <a:sp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1200"/>
              </a:spcAft>
              <a:buClrTx/>
              <a:buSzTx/>
              <a:buFont typeface="Arial" panose="020B0604020202020204" pitchFamily="34" charset="0"/>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AI cannot provide emotional support or empathy </a:t>
            </a:r>
            <a:br>
              <a:rPr kumimoji="0" lang="en-US" sz="16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br>
            <a:r>
              <a:rPr kumimoji="0" lang="en-US" sz="16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to them</a:t>
            </a:r>
          </a:p>
          <a:p>
            <a:pPr marL="0" marR="0" lvl="0" indent="0" algn="l" defTabSz="1219170" rtl="0" eaLnBrk="1" fontAlgn="auto" latinLnBrk="0" hangingPunct="1">
              <a:lnSpc>
                <a:spcPct val="100000"/>
              </a:lnSpc>
              <a:spcBef>
                <a:spcPts val="0"/>
              </a:spcBef>
              <a:spcAft>
                <a:spcPts val="1200"/>
              </a:spcAft>
              <a:buClrTx/>
              <a:buSzTx/>
              <a:buFont typeface="Arial" panose="020B0604020202020204" pitchFamily="34" charset="0"/>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Perceived loss of human touch</a:t>
            </a:r>
          </a:p>
          <a:p>
            <a:pPr marL="0" marR="0" lvl="0" indent="0" algn="l" defTabSz="1219170" rtl="0" eaLnBrk="1" fontAlgn="auto" latinLnBrk="0" hangingPunct="1">
              <a:lnSpc>
                <a:spcPct val="100000"/>
              </a:lnSpc>
              <a:spcBef>
                <a:spcPts val="0"/>
              </a:spcBef>
              <a:spcAft>
                <a:spcPts val="1200"/>
              </a:spcAft>
              <a:buClrTx/>
              <a:buSzTx/>
              <a:buFont typeface="Arial" panose="020B0604020202020204" pitchFamily="34" charset="0"/>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Concern that AI could reduce communication </a:t>
            </a:r>
            <a:br>
              <a:rPr kumimoji="0" lang="en-US" sz="16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br>
            <a:r>
              <a:rPr kumimoji="0" lang="en-US" sz="16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and connection</a:t>
            </a:r>
          </a:p>
        </p:txBody>
      </p:sp>
      <p:grpSp>
        <p:nvGrpSpPr>
          <p:cNvPr id="20" name="Group 19">
            <a:extLst>
              <a:ext uri="{FF2B5EF4-FFF2-40B4-BE49-F238E27FC236}">
                <a16:creationId xmlns:a16="http://schemas.microsoft.com/office/drawing/2014/main" id="{546BADD6-868A-D01F-DB88-53BAF2B91723}"/>
              </a:ext>
            </a:extLst>
          </p:cNvPr>
          <p:cNvGrpSpPr/>
          <p:nvPr/>
        </p:nvGrpSpPr>
        <p:grpSpPr>
          <a:xfrm>
            <a:off x="6378884" y="2326165"/>
            <a:ext cx="184334" cy="184334"/>
            <a:chOff x="439557" y="1731284"/>
            <a:chExt cx="175977" cy="175977"/>
          </a:xfrm>
        </p:grpSpPr>
        <p:sp>
          <p:nvSpPr>
            <p:cNvPr id="21" name="Oval 20">
              <a:extLst>
                <a:ext uri="{FF2B5EF4-FFF2-40B4-BE49-F238E27FC236}">
                  <a16:creationId xmlns:a16="http://schemas.microsoft.com/office/drawing/2014/main" id="{8F2BE15A-C80F-0CD1-A955-7517F58FC066}"/>
                </a:ext>
              </a:extLst>
            </p:cNvPr>
            <p:cNvSpPr/>
            <p:nvPr/>
          </p:nvSpPr>
          <p:spPr>
            <a:xfrm>
              <a:off x="439557" y="1731284"/>
              <a:ext cx="175977" cy="175977"/>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1400"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22" name="Oval 21">
              <a:extLst>
                <a:ext uri="{FF2B5EF4-FFF2-40B4-BE49-F238E27FC236}">
                  <a16:creationId xmlns:a16="http://schemas.microsoft.com/office/drawing/2014/main" id="{F6DA8C56-05BB-1E3F-D0CE-8D3D85ED902C}"/>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23" name="Group 22">
            <a:extLst>
              <a:ext uri="{FF2B5EF4-FFF2-40B4-BE49-F238E27FC236}">
                <a16:creationId xmlns:a16="http://schemas.microsoft.com/office/drawing/2014/main" id="{BED6C1AD-35E4-3C19-A59F-AB8A3692C001}"/>
              </a:ext>
            </a:extLst>
          </p:cNvPr>
          <p:cNvGrpSpPr/>
          <p:nvPr/>
        </p:nvGrpSpPr>
        <p:grpSpPr>
          <a:xfrm>
            <a:off x="6378884" y="2960813"/>
            <a:ext cx="184334" cy="184334"/>
            <a:chOff x="439557" y="1731284"/>
            <a:chExt cx="175977" cy="175977"/>
          </a:xfrm>
        </p:grpSpPr>
        <p:sp>
          <p:nvSpPr>
            <p:cNvPr id="24" name="Oval 23">
              <a:extLst>
                <a:ext uri="{FF2B5EF4-FFF2-40B4-BE49-F238E27FC236}">
                  <a16:creationId xmlns:a16="http://schemas.microsoft.com/office/drawing/2014/main" id="{19AD7926-8308-6CA7-F395-A12B66707964}"/>
                </a:ext>
              </a:extLst>
            </p:cNvPr>
            <p:cNvSpPr/>
            <p:nvPr/>
          </p:nvSpPr>
          <p:spPr>
            <a:xfrm>
              <a:off x="439557" y="1731284"/>
              <a:ext cx="175977" cy="175977"/>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1400"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25" name="Oval 24">
              <a:extLst>
                <a:ext uri="{FF2B5EF4-FFF2-40B4-BE49-F238E27FC236}">
                  <a16:creationId xmlns:a16="http://schemas.microsoft.com/office/drawing/2014/main" id="{6C4E0022-A30F-6F85-C1FB-17D9D335BCBC}"/>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26" name="Group 25">
            <a:extLst>
              <a:ext uri="{FF2B5EF4-FFF2-40B4-BE49-F238E27FC236}">
                <a16:creationId xmlns:a16="http://schemas.microsoft.com/office/drawing/2014/main" id="{F663ADDC-CEEF-07EE-BAF3-0CE3CEC1BD3E}"/>
              </a:ext>
            </a:extLst>
          </p:cNvPr>
          <p:cNvGrpSpPr/>
          <p:nvPr/>
        </p:nvGrpSpPr>
        <p:grpSpPr>
          <a:xfrm>
            <a:off x="6378884" y="3346324"/>
            <a:ext cx="184334" cy="184334"/>
            <a:chOff x="439557" y="1731284"/>
            <a:chExt cx="175977" cy="175977"/>
          </a:xfrm>
        </p:grpSpPr>
        <p:sp>
          <p:nvSpPr>
            <p:cNvPr id="27" name="Oval 26">
              <a:extLst>
                <a:ext uri="{FF2B5EF4-FFF2-40B4-BE49-F238E27FC236}">
                  <a16:creationId xmlns:a16="http://schemas.microsoft.com/office/drawing/2014/main" id="{B80F6F0A-F94F-7A87-C917-928B235AC9C2}"/>
                </a:ext>
              </a:extLst>
            </p:cNvPr>
            <p:cNvSpPr/>
            <p:nvPr/>
          </p:nvSpPr>
          <p:spPr>
            <a:xfrm>
              <a:off x="439557" y="1731284"/>
              <a:ext cx="175977" cy="175977"/>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1400"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28" name="Oval 27">
              <a:extLst>
                <a:ext uri="{FF2B5EF4-FFF2-40B4-BE49-F238E27FC236}">
                  <a16:creationId xmlns:a16="http://schemas.microsoft.com/office/drawing/2014/main" id="{35470E73-15F3-82D2-3829-233F8A3E8E53}"/>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Calibri"/>
                <a:ea typeface="+mn-ea"/>
                <a:cs typeface="+mn-cs"/>
              </a:endParaRPr>
            </a:p>
          </p:txBody>
        </p:sp>
      </p:grpSp>
      <p:sp>
        <p:nvSpPr>
          <p:cNvPr id="30" name="Text Placeholder 5">
            <a:extLst>
              <a:ext uri="{FF2B5EF4-FFF2-40B4-BE49-F238E27FC236}">
                <a16:creationId xmlns:a16="http://schemas.microsoft.com/office/drawing/2014/main" id="{280B23A2-E177-7E4B-8254-4B5B97045D1C}"/>
              </a:ext>
            </a:extLst>
          </p:cNvPr>
          <p:cNvSpPr txBox="1">
            <a:spLocks/>
          </p:cNvSpPr>
          <p:nvPr/>
        </p:nvSpPr>
        <p:spPr>
          <a:xfrm>
            <a:off x="670560" y="4106581"/>
            <a:ext cx="10936224" cy="1467490"/>
          </a:xfrm>
          <a:prstGeom prst="rect">
            <a:avLst/>
          </a:prstGeom>
          <a:solidFill>
            <a:schemeClr val="bg1">
              <a:lumMod val="85000"/>
            </a:schemeClr>
          </a:solidFill>
          <a:ln>
            <a:noFill/>
          </a:ln>
        </p:spPr>
        <p:txBody>
          <a:bodyPr lIns="121920"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en-US" sz="2133"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31" name="Text Placeholder 5">
            <a:extLst>
              <a:ext uri="{FF2B5EF4-FFF2-40B4-BE49-F238E27FC236}">
                <a16:creationId xmlns:a16="http://schemas.microsoft.com/office/drawing/2014/main" id="{746F0800-8161-9A34-D265-7C8456B88ED9}"/>
              </a:ext>
            </a:extLst>
          </p:cNvPr>
          <p:cNvSpPr txBox="1">
            <a:spLocks/>
          </p:cNvSpPr>
          <p:nvPr/>
        </p:nvSpPr>
        <p:spPr>
          <a:xfrm>
            <a:off x="728855" y="4502202"/>
            <a:ext cx="5146059" cy="646331"/>
          </a:xfrm>
          <a:prstGeom prst="rect">
            <a:avLst/>
          </a:prstGeom>
          <a:noFill/>
          <a:ln>
            <a:noFill/>
          </a:ln>
        </p:spPr>
        <p:txBody>
          <a:bodyPr wrap="square" lIns="0" tIns="0" rIns="0" bIns="0" anchor="t">
            <a:sp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“What I absolutely dislike is losing this contact with patients, and I believe we must fight against it, no matter how accurate any system might be”</a:t>
            </a:r>
          </a:p>
        </p:txBody>
      </p:sp>
      <p:sp>
        <p:nvSpPr>
          <p:cNvPr id="32" name="Text Placeholder 5">
            <a:extLst>
              <a:ext uri="{FF2B5EF4-FFF2-40B4-BE49-F238E27FC236}">
                <a16:creationId xmlns:a16="http://schemas.microsoft.com/office/drawing/2014/main" id="{956C409D-4D09-6823-5D29-8A3D5E2A7FBB}"/>
              </a:ext>
            </a:extLst>
          </p:cNvPr>
          <p:cNvSpPr txBox="1">
            <a:spLocks/>
          </p:cNvSpPr>
          <p:nvPr/>
        </p:nvSpPr>
        <p:spPr>
          <a:xfrm>
            <a:off x="6378884" y="4394480"/>
            <a:ext cx="5146059" cy="861774"/>
          </a:xfrm>
          <a:prstGeom prst="rect">
            <a:avLst/>
          </a:prstGeom>
          <a:noFill/>
          <a:ln>
            <a:noFill/>
          </a:ln>
        </p:spPr>
        <p:txBody>
          <a:bodyPr wrap="square" lIns="0" tIns="0" rIns="0" bIns="0" anchor="t">
            <a:sp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“Well, probably, the relationship with the physician on a personal level will become less frequent. Currently, many patients can connect with a physician and develop a personal approach over time… I think that will be less and less, you know, colder”</a:t>
            </a:r>
          </a:p>
        </p:txBody>
      </p:sp>
      <p:cxnSp>
        <p:nvCxnSpPr>
          <p:cNvPr id="33" name="Straight Connector 32">
            <a:extLst>
              <a:ext uri="{FF2B5EF4-FFF2-40B4-BE49-F238E27FC236}">
                <a16:creationId xmlns:a16="http://schemas.microsoft.com/office/drawing/2014/main" id="{7333A94E-5BAC-BE5E-8AD9-501C24C39BBA}"/>
              </a:ext>
            </a:extLst>
          </p:cNvPr>
          <p:cNvCxnSpPr>
            <a:cxnSpLocks/>
          </p:cNvCxnSpPr>
          <p:nvPr/>
        </p:nvCxnSpPr>
        <p:spPr>
          <a:xfrm>
            <a:off x="6126899" y="4269411"/>
            <a:ext cx="0" cy="1111913"/>
          </a:xfrm>
          <a:prstGeom prst="line">
            <a:avLst/>
          </a:prstGeom>
          <a:ln>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sp>
        <p:nvSpPr>
          <p:cNvPr id="3" name="Text Placeholder 7">
            <a:extLst>
              <a:ext uri="{FF2B5EF4-FFF2-40B4-BE49-F238E27FC236}">
                <a16:creationId xmlns:a16="http://schemas.microsoft.com/office/drawing/2014/main" id="{B551C58F-EA9C-C0C3-8D24-78BBFD76B0CD}"/>
              </a:ext>
            </a:extLst>
          </p:cNvPr>
          <p:cNvSpPr txBox="1">
            <a:spLocks/>
          </p:cNvSpPr>
          <p:nvPr/>
        </p:nvSpPr>
        <p:spPr>
          <a:xfrm>
            <a:off x="670559" y="6270893"/>
            <a:ext cx="10035538" cy="237757"/>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Čartolovni</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A, et al. Critical analysis of the AI impact on the patient–physician relationship: A multi-stakeholder qualitative study. DIGITAL HEALTH 2023;9:1-14.</a:t>
            </a:r>
          </a:p>
        </p:txBody>
      </p:sp>
      <p:sp>
        <p:nvSpPr>
          <p:cNvPr id="9" name="TextBox 8">
            <a:extLst>
              <a:ext uri="{FF2B5EF4-FFF2-40B4-BE49-F238E27FC236}">
                <a16:creationId xmlns:a16="http://schemas.microsoft.com/office/drawing/2014/main" id="{B871DBCB-9330-7E50-367C-CBE29F6BCC57}"/>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a:solidFill>
                  <a:srgbClr val="595959"/>
                </a:solidFill>
              </a:rPr>
              <a:t>GLO2329521</a:t>
            </a:r>
            <a:endParaRPr lang="en-US" sz="900" dirty="0">
              <a:solidFill>
                <a:srgbClr val="595959"/>
              </a:solidFill>
            </a:endParaRPr>
          </a:p>
        </p:txBody>
      </p:sp>
    </p:spTree>
    <p:extLst>
      <p:ext uri="{BB962C8B-B14F-4D97-AF65-F5344CB8AC3E}">
        <p14:creationId xmlns:p14="http://schemas.microsoft.com/office/powerpoint/2010/main" val="2161702879"/>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651FD4DE-1883-65AD-4470-B778469AD1D9}"/>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651FD4DE-1883-65AD-4470-B778469AD1D9}"/>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B62FECBB-B897-C273-0FF9-4662BF80FDB0}"/>
              </a:ext>
            </a:extLst>
          </p:cNvPr>
          <p:cNvSpPr>
            <a:spLocks noGrp="1"/>
          </p:cNvSpPr>
          <p:nvPr>
            <p:ph type="title"/>
          </p:nvPr>
        </p:nvSpPr>
        <p:spPr/>
        <p:txBody>
          <a:bodyPr vert="horz"/>
          <a:lstStyle/>
          <a:p>
            <a:r>
              <a:rPr lang="en-US" dirty="0"/>
              <a:t>Paradox of the expectations of AI</a:t>
            </a:r>
          </a:p>
        </p:txBody>
      </p:sp>
      <p:pic>
        <p:nvPicPr>
          <p:cNvPr id="6" name="Picture 5" descr="A group of people sitting in a room&#10;&#10;Description automatically generated">
            <a:extLst>
              <a:ext uri="{FF2B5EF4-FFF2-40B4-BE49-F238E27FC236}">
                <a16:creationId xmlns:a16="http://schemas.microsoft.com/office/drawing/2014/main" id="{5144C62B-3706-FA76-4A27-A4DB1F2577B4}"/>
              </a:ext>
            </a:extLst>
          </p:cNvPr>
          <p:cNvPicPr>
            <a:picLocks noChangeAspect="1"/>
          </p:cNvPicPr>
          <p:nvPr/>
        </p:nvPicPr>
        <p:blipFill>
          <a:blip r:embed="rId5" cstate="print">
            <a:extLst>
              <a:ext uri="{28A0092B-C50C-407E-A947-70E740481C1C}">
                <a14:useLocalDpi xmlns:a14="http://schemas.microsoft.com/office/drawing/2010/main" val="0"/>
              </a:ext>
            </a:extLst>
          </a:blip>
          <a:srcRect l="33863" t="40191" r="37810" b="916"/>
          <a:stretch>
            <a:fillRect/>
          </a:stretch>
        </p:blipFill>
        <p:spPr>
          <a:xfrm>
            <a:off x="7243267" y="2"/>
            <a:ext cx="4948733" cy="6857998"/>
          </a:xfrm>
          <a:custGeom>
            <a:avLst/>
            <a:gdLst>
              <a:gd name="connsiteX0" fmla="*/ 0 w 4363517"/>
              <a:gd name="connsiteY0" fmla="*/ 0 h 6857995"/>
              <a:gd name="connsiteX1" fmla="*/ 4363517 w 4363517"/>
              <a:gd name="connsiteY1" fmla="*/ 0 h 6857995"/>
              <a:gd name="connsiteX2" fmla="*/ 4363517 w 4363517"/>
              <a:gd name="connsiteY2" fmla="*/ 6857995 h 6857995"/>
              <a:gd name="connsiteX3" fmla="*/ 0 w 4363517"/>
              <a:gd name="connsiteY3" fmla="*/ 6857995 h 6857995"/>
            </a:gdLst>
            <a:ahLst/>
            <a:cxnLst>
              <a:cxn ang="0">
                <a:pos x="connsiteX0" y="connsiteY0"/>
              </a:cxn>
              <a:cxn ang="0">
                <a:pos x="connsiteX1" y="connsiteY1"/>
              </a:cxn>
              <a:cxn ang="0">
                <a:pos x="connsiteX2" y="connsiteY2"/>
              </a:cxn>
              <a:cxn ang="0">
                <a:pos x="connsiteX3" y="connsiteY3"/>
              </a:cxn>
            </a:cxnLst>
            <a:rect l="l" t="t" r="r" b="b"/>
            <a:pathLst>
              <a:path w="4363517" h="6857995">
                <a:moveTo>
                  <a:pt x="0" y="0"/>
                </a:moveTo>
                <a:lnTo>
                  <a:pt x="4363517" y="0"/>
                </a:lnTo>
                <a:lnTo>
                  <a:pt x="4363517" y="6857995"/>
                </a:lnTo>
                <a:lnTo>
                  <a:pt x="0" y="6857995"/>
                </a:lnTo>
                <a:close/>
              </a:path>
            </a:pathLst>
          </a:custGeom>
        </p:spPr>
      </p:pic>
      <p:sp>
        <p:nvSpPr>
          <p:cNvPr id="7" name="Text Placeholder 5">
            <a:extLst>
              <a:ext uri="{FF2B5EF4-FFF2-40B4-BE49-F238E27FC236}">
                <a16:creationId xmlns:a16="http://schemas.microsoft.com/office/drawing/2014/main" id="{BAFED073-D064-EFAF-A963-264E1F13A48A}"/>
              </a:ext>
            </a:extLst>
          </p:cNvPr>
          <p:cNvSpPr txBox="1">
            <a:spLocks/>
          </p:cNvSpPr>
          <p:nvPr/>
        </p:nvSpPr>
        <p:spPr>
          <a:xfrm>
            <a:off x="669925" y="1410729"/>
            <a:ext cx="6002724" cy="3365024"/>
          </a:xfrm>
          <a:prstGeom prst="rect">
            <a:avLst/>
          </a:prstGeom>
          <a:noFill/>
          <a:ln>
            <a:noFill/>
          </a:ln>
        </p:spPr>
        <p:txBody>
          <a:bodyPr wrap="square" lIns="0" tIns="0" rIns="0" bIns="0" anchor="t">
            <a:sp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1600"/>
              </a:spcAft>
              <a:buClrTx/>
              <a:buSzTx/>
              <a:buFont typeface="Arial" panose="020B0604020202020204" pitchFamily="34" charset="0"/>
              <a:buNone/>
              <a:tabLst/>
              <a:defRPr/>
            </a:pPr>
            <a:r>
              <a:rPr kumimoji="0" lang="en-US" sz="2400" b="0" i="0" u="none" strike="noStrike" kern="1200" cap="none" spc="0" normalizeH="0" baseline="0" noProof="0" dirty="0">
                <a:ln>
                  <a:noFill/>
                </a:ln>
                <a:solidFill>
                  <a:srgbClr val="009CDE"/>
                </a:solidFill>
                <a:effectLst/>
                <a:uLnTx/>
                <a:uFillTx/>
                <a:latin typeface="Georgia"/>
                <a:ea typeface="+mn-ea"/>
                <a:cs typeface="Calibri" panose="020F0502020204030204" pitchFamily="34" charset="0"/>
              </a:rPr>
              <a:t>Help improve the physician’s efficiency …</a:t>
            </a:r>
          </a:p>
          <a:p>
            <a:pPr marL="0" marR="0" lvl="0" indent="0" algn="l" defTabSz="1219170" rtl="0" eaLnBrk="1" fontAlgn="auto" latinLnBrk="0" hangingPunct="1">
              <a:lnSpc>
                <a:spcPct val="100000"/>
              </a:lnSpc>
              <a:spcBef>
                <a:spcPts val="0"/>
              </a:spcBef>
              <a:spcAft>
                <a:spcPts val="160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BUT</a:t>
            </a:r>
            <a:r>
              <a:rPr kumimoji="0" lang="en-US" sz="2400" b="1" i="0" u="none" strike="noStrike" kern="1200" cap="none" spc="0" normalizeH="0" baseline="0" noProof="0" dirty="0">
                <a:ln>
                  <a:noFill/>
                </a:ln>
                <a:solidFill>
                  <a:srgbClr val="009CDE"/>
                </a:solidFill>
                <a:effectLst/>
                <a:uLnTx/>
                <a:uFillTx/>
                <a:latin typeface="Georgia"/>
                <a:ea typeface="+mn-ea"/>
                <a:cs typeface="Calibri" panose="020F0502020204030204" pitchFamily="34" charset="0"/>
              </a:rPr>
              <a:t> </a:t>
            </a:r>
          </a:p>
          <a:p>
            <a:pPr marL="0" marR="0" lvl="0" indent="0" algn="l" defTabSz="1219170" rtl="0" eaLnBrk="1" fontAlgn="auto" latinLnBrk="0" hangingPunct="1">
              <a:lnSpc>
                <a:spcPct val="100000"/>
              </a:lnSpc>
              <a:spcBef>
                <a:spcPts val="0"/>
              </a:spcBef>
              <a:spcAft>
                <a:spcPts val="1600"/>
              </a:spcAft>
              <a:buClrTx/>
              <a:buSzTx/>
              <a:buFont typeface="Arial" panose="020B0604020202020204" pitchFamily="34" charset="0"/>
              <a:buNone/>
              <a:tabLst/>
              <a:defRPr/>
            </a:pPr>
            <a:r>
              <a:rPr kumimoji="0" lang="en-US" sz="2400" b="0" i="0" u="none" strike="noStrike" kern="1200" cap="none" spc="0" normalizeH="0" baseline="0" noProof="0" dirty="0">
                <a:ln>
                  <a:noFill/>
                </a:ln>
                <a:solidFill>
                  <a:srgbClr val="000000"/>
                </a:solidFill>
                <a:effectLst/>
                <a:uLnTx/>
                <a:uFillTx/>
                <a:latin typeface="Georgia"/>
                <a:ea typeface="+mn-ea"/>
                <a:cs typeface="Calibri"/>
              </a:rPr>
              <a:t>It may erode the empathic and compassionate nature of the relationship between patients and physicians as a result of increased numbers of patient consultations each day due to the physician’s increased efficiency</a:t>
            </a:r>
          </a:p>
        </p:txBody>
      </p:sp>
      <p:sp>
        <p:nvSpPr>
          <p:cNvPr id="3" name="Text Placeholder 7">
            <a:extLst>
              <a:ext uri="{FF2B5EF4-FFF2-40B4-BE49-F238E27FC236}">
                <a16:creationId xmlns:a16="http://schemas.microsoft.com/office/drawing/2014/main" id="{E2319CFC-BB0C-C32D-C4F0-E623FCE3B160}"/>
              </a:ext>
            </a:extLst>
          </p:cNvPr>
          <p:cNvSpPr txBox="1">
            <a:spLocks/>
          </p:cNvSpPr>
          <p:nvPr/>
        </p:nvSpPr>
        <p:spPr>
          <a:xfrm>
            <a:off x="670559" y="6125468"/>
            <a:ext cx="5536603"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Sparrow R and Hatherley J. High hopes for “deep medicine”? AI, economics, and the future of care. Hastings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Cetn</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Rep 2020; 50: 14–17</a:t>
            </a:r>
          </a:p>
        </p:txBody>
      </p:sp>
      <p:sp>
        <p:nvSpPr>
          <p:cNvPr id="9" name="TextBox 8">
            <a:extLst>
              <a:ext uri="{FF2B5EF4-FFF2-40B4-BE49-F238E27FC236}">
                <a16:creationId xmlns:a16="http://schemas.microsoft.com/office/drawing/2014/main" id="{36C043DC-96CE-0B5B-4909-8F2A6A770B2D}"/>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dirty="0">
                <a:solidFill>
                  <a:schemeClr val="bg1"/>
                </a:solidFill>
              </a:rPr>
              <a:t>GLO2329521</a:t>
            </a:r>
          </a:p>
        </p:txBody>
      </p:sp>
    </p:spTree>
    <p:extLst>
      <p:ext uri="{BB962C8B-B14F-4D97-AF65-F5344CB8AC3E}">
        <p14:creationId xmlns:p14="http://schemas.microsoft.com/office/powerpoint/2010/main" val="3788445030"/>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0A77C68E-418D-EA64-9810-DCA38244E6A1}"/>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0A77C68E-418D-EA64-9810-DCA38244E6A1}"/>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1B9FDEA6-A514-0917-FAE9-E8A1FFCD4210}"/>
              </a:ext>
            </a:extLst>
          </p:cNvPr>
          <p:cNvSpPr>
            <a:spLocks noGrp="1"/>
          </p:cNvSpPr>
          <p:nvPr>
            <p:ph type="title"/>
          </p:nvPr>
        </p:nvSpPr>
        <p:spPr/>
        <p:txBody>
          <a:bodyPr vert="horz"/>
          <a:lstStyle/>
          <a:p>
            <a:r>
              <a:rPr lang="en-US" dirty="0"/>
              <a:t>Intelligent application of AI</a:t>
            </a:r>
          </a:p>
        </p:txBody>
      </p:sp>
      <p:pic>
        <p:nvPicPr>
          <p:cNvPr id="6" name="Picture 5" descr="A group of people walking on a path&#10;&#10;Description automatically generated">
            <a:extLst>
              <a:ext uri="{FF2B5EF4-FFF2-40B4-BE49-F238E27FC236}">
                <a16:creationId xmlns:a16="http://schemas.microsoft.com/office/drawing/2014/main" id="{F61A2295-C34D-43A2-0D32-589E49A40BD9}"/>
              </a:ext>
            </a:extLst>
          </p:cNvPr>
          <p:cNvPicPr>
            <a:picLocks noChangeAspect="1"/>
          </p:cNvPicPr>
          <p:nvPr/>
        </p:nvPicPr>
        <p:blipFill>
          <a:blip r:embed="rId5" cstate="print">
            <a:extLst>
              <a:ext uri="{28A0092B-C50C-407E-A947-70E740481C1C}">
                <a14:useLocalDpi xmlns:a14="http://schemas.microsoft.com/office/drawing/2010/main" val="0"/>
              </a:ext>
            </a:extLst>
          </a:blip>
          <a:srcRect l="24053" r="28784" b="1959"/>
          <a:stretch>
            <a:fillRect/>
          </a:stretch>
        </p:blipFill>
        <p:spPr>
          <a:xfrm>
            <a:off x="7243267" y="2"/>
            <a:ext cx="4948733" cy="6857998"/>
          </a:xfrm>
          <a:custGeom>
            <a:avLst/>
            <a:gdLst>
              <a:gd name="connsiteX0" fmla="*/ 0 w 4363517"/>
              <a:gd name="connsiteY0" fmla="*/ 0 h 6857995"/>
              <a:gd name="connsiteX1" fmla="*/ 4363517 w 4363517"/>
              <a:gd name="connsiteY1" fmla="*/ 0 h 6857995"/>
              <a:gd name="connsiteX2" fmla="*/ 4363517 w 4363517"/>
              <a:gd name="connsiteY2" fmla="*/ 6857995 h 6857995"/>
              <a:gd name="connsiteX3" fmla="*/ 0 w 4363517"/>
              <a:gd name="connsiteY3" fmla="*/ 6857995 h 6857995"/>
            </a:gdLst>
            <a:ahLst/>
            <a:cxnLst>
              <a:cxn ang="0">
                <a:pos x="connsiteX0" y="connsiteY0"/>
              </a:cxn>
              <a:cxn ang="0">
                <a:pos x="connsiteX1" y="connsiteY1"/>
              </a:cxn>
              <a:cxn ang="0">
                <a:pos x="connsiteX2" y="connsiteY2"/>
              </a:cxn>
              <a:cxn ang="0">
                <a:pos x="connsiteX3" y="connsiteY3"/>
              </a:cxn>
            </a:cxnLst>
            <a:rect l="l" t="t" r="r" b="b"/>
            <a:pathLst>
              <a:path w="4363517" h="6857995">
                <a:moveTo>
                  <a:pt x="0" y="0"/>
                </a:moveTo>
                <a:lnTo>
                  <a:pt x="4363517" y="0"/>
                </a:lnTo>
                <a:lnTo>
                  <a:pt x="4363517" y="6857995"/>
                </a:lnTo>
                <a:lnTo>
                  <a:pt x="0" y="6857995"/>
                </a:lnTo>
                <a:close/>
              </a:path>
            </a:pathLst>
          </a:custGeom>
        </p:spPr>
      </p:pic>
      <p:sp>
        <p:nvSpPr>
          <p:cNvPr id="8" name="TextBox 7">
            <a:extLst>
              <a:ext uri="{FF2B5EF4-FFF2-40B4-BE49-F238E27FC236}">
                <a16:creationId xmlns:a16="http://schemas.microsoft.com/office/drawing/2014/main" id="{C1E6EB99-DCDB-6359-F416-BA0696608694}"/>
              </a:ext>
            </a:extLst>
          </p:cNvPr>
          <p:cNvSpPr txBox="1">
            <a:spLocks/>
          </p:cNvSpPr>
          <p:nvPr/>
        </p:nvSpPr>
        <p:spPr>
          <a:xfrm>
            <a:off x="985520" y="1375837"/>
            <a:ext cx="5848773" cy="3652282"/>
          </a:xfrm>
          <a:prstGeom prst="rect">
            <a:avLst/>
          </a:prstGeom>
        </p:spPr>
        <p:txBody>
          <a:bodyPr vert="horz" wrap="square" lIns="0" tIns="0" rIns="121920" bIns="60960" rtlCol="0">
            <a:spAutoFit/>
          </a:bodyPr>
          <a:lstStyle/>
          <a:p>
            <a:pPr marL="0" marR="0" lvl="0" indent="0" algn="l" defTabSz="1625439" rtl="0" eaLnBrk="1" fontAlgn="auto" latinLnBrk="0" hangingPunct="1">
              <a:lnSpc>
                <a:spcPct val="100000"/>
              </a:lnSpc>
              <a:spcBef>
                <a:spcPts val="0"/>
              </a:spcBef>
              <a:spcAft>
                <a:spcPts val="160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Georgia"/>
                <a:ea typeface="+mn-ea"/>
                <a:cs typeface="+mn-cs"/>
              </a:rPr>
              <a:t>No evidence that delegation of certain tasks to AI would result in AI replacing physicians, nor the physicians’ role being threatened, because their role is not only to provide a diagnosis but to fully engage with the patients, offering consolation, consultations and more</a:t>
            </a:r>
            <a:r>
              <a:rPr kumimoji="0" lang="en-US" sz="2000" b="0" i="0" u="none" strike="noStrike" kern="1200" cap="none" spc="0" normalizeH="0" baseline="30000" noProof="0" dirty="0">
                <a:ln>
                  <a:noFill/>
                </a:ln>
                <a:solidFill>
                  <a:srgbClr val="000000"/>
                </a:solidFill>
                <a:effectLst/>
                <a:uLnTx/>
                <a:uFillTx/>
                <a:latin typeface="Georgia"/>
                <a:ea typeface="+mn-ea"/>
                <a:cs typeface="+mn-cs"/>
              </a:rPr>
              <a:t>1</a:t>
            </a:r>
          </a:p>
          <a:p>
            <a:pPr marL="0" marR="0" lvl="0" indent="0" algn="l" defTabSz="1625439" rtl="0" eaLnBrk="1" fontAlgn="auto" latinLnBrk="0" hangingPunct="1">
              <a:lnSpc>
                <a:spcPct val="100000"/>
              </a:lnSpc>
              <a:spcBef>
                <a:spcPts val="0"/>
              </a:spcBef>
              <a:spcAft>
                <a:spcPts val="80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Georgia"/>
                <a:ea typeface="+mn-ea"/>
                <a:cs typeface="+mn-cs"/>
              </a:rPr>
              <a:t>AI-based tools have the potential to place the patient at the center of the caring process, safeguarding the patients’ autonomy and assisting them in making informed decisions that align with their values</a:t>
            </a:r>
            <a:r>
              <a:rPr kumimoji="0" lang="en-US" sz="2000" b="0" i="0" u="none" strike="noStrike" kern="1200" cap="none" spc="0" normalizeH="0" baseline="30000" noProof="0" dirty="0">
                <a:ln>
                  <a:noFill/>
                </a:ln>
                <a:solidFill>
                  <a:srgbClr val="000000"/>
                </a:solidFill>
                <a:effectLst/>
                <a:uLnTx/>
                <a:uFillTx/>
                <a:latin typeface="Georgia"/>
                <a:ea typeface="+mn-ea"/>
                <a:cs typeface="+mn-cs"/>
              </a:rPr>
              <a:t>2</a:t>
            </a:r>
          </a:p>
        </p:txBody>
      </p:sp>
      <p:grpSp>
        <p:nvGrpSpPr>
          <p:cNvPr id="10" name="Group 9">
            <a:extLst>
              <a:ext uri="{FF2B5EF4-FFF2-40B4-BE49-F238E27FC236}">
                <a16:creationId xmlns:a16="http://schemas.microsoft.com/office/drawing/2014/main" id="{09F31A1F-D20E-A268-301A-B0192F76CA5E}"/>
              </a:ext>
            </a:extLst>
          </p:cNvPr>
          <p:cNvGrpSpPr/>
          <p:nvPr/>
        </p:nvGrpSpPr>
        <p:grpSpPr>
          <a:xfrm>
            <a:off x="670560" y="1445263"/>
            <a:ext cx="182880" cy="182880"/>
            <a:chOff x="439557" y="1731284"/>
            <a:chExt cx="175977" cy="175977"/>
          </a:xfrm>
        </p:grpSpPr>
        <p:sp>
          <p:nvSpPr>
            <p:cNvPr id="15" name="Oval 14">
              <a:extLst>
                <a:ext uri="{FF2B5EF4-FFF2-40B4-BE49-F238E27FC236}">
                  <a16:creationId xmlns:a16="http://schemas.microsoft.com/office/drawing/2014/main" id="{326F4FF3-9FCC-F5C8-AAC7-F8ED419D9916}"/>
                </a:ext>
              </a:extLst>
            </p:cNvPr>
            <p:cNvSpPr/>
            <p:nvPr/>
          </p:nvSpPr>
          <p:spPr>
            <a:xfrm>
              <a:off x="439557" y="1731284"/>
              <a:ext cx="175977" cy="175977"/>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1200"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16" name="Oval 15">
              <a:extLst>
                <a:ext uri="{FF2B5EF4-FFF2-40B4-BE49-F238E27FC236}">
                  <a16:creationId xmlns:a16="http://schemas.microsoft.com/office/drawing/2014/main" id="{8A711434-37C4-9A96-6119-C183C9DF8958}"/>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1" name="Group 10">
            <a:extLst>
              <a:ext uri="{FF2B5EF4-FFF2-40B4-BE49-F238E27FC236}">
                <a16:creationId xmlns:a16="http://schemas.microsoft.com/office/drawing/2014/main" id="{5E6F6E1E-AEFD-3849-BD9A-5B7D759EE0FE}"/>
              </a:ext>
            </a:extLst>
          </p:cNvPr>
          <p:cNvGrpSpPr/>
          <p:nvPr/>
        </p:nvGrpSpPr>
        <p:grpSpPr>
          <a:xfrm>
            <a:off x="670560" y="3476390"/>
            <a:ext cx="182880" cy="182880"/>
            <a:chOff x="439557" y="1731284"/>
            <a:chExt cx="175977" cy="175977"/>
          </a:xfrm>
        </p:grpSpPr>
        <p:sp>
          <p:nvSpPr>
            <p:cNvPr id="13" name="Oval 12">
              <a:extLst>
                <a:ext uri="{FF2B5EF4-FFF2-40B4-BE49-F238E27FC236}">
                  <a16:creationId xmlns:a16="http://schemas.microsoft.com/office/drawing/2014/main" id="{0890BF2C-520C-E281-2FA7-1ADA97684DFC}"/>
                </a:ext>
              </a:extLst>
            </p:cNvPr>
            <p:cNvSpPr/>
            <p:nvPr/>
          </p:nvSpPr>
          <p:spPr>
            <a:xfrm>
              <a:off x="439557" y="1731284"/>
              <a:ext cx="175977" cy="175977"/>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1200"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14" name="Oval 13">
              <a:extLst>
                <a:ext uri="{FF2B5EF4-FFF2-40B4-BE49-F238E27FC236}">
                  <a16:creationId xmlns:a16="http://schemas.microsoft.com/office/drawing/2014/main" id="{B17ABD43-A690-BF14-FC27-A48ED47A8849}"/>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uLnTx/>
                <a:uFillTx/>
                <a:latin typeface="Calibri"/>
                <a:ea typeface="+mn-ea"/>
                <a:cs typeface="+mn-cs"/>
              </a:endParaRPr>
            </a:p>
          </p:txBody>
        </p:sp>
      </p:grpSp>
      <p:cxnSp>
        <p:nvCxnSpPr>
          <p:cNvPr id="12" name="Straight Connector 11">
            <a:extLst>
              <a:ext uri="{FF2B5EF4-FFF2-40B4-BE49-F238E27FC236}">
                <a16:creationId xmlns:a16="http://schemas.microsoft.com/office/drawing/2014/main" id="{65771642-EEF6-DE86-329E-568B644C0B09}"/>
              </a:ext>
            </a:extLst>
          </p:cNvPr>
          <p:cNvCxnSpPr>
            <a:cxnSpLocks/>
            <a:stCxn id="16" idx="4"/>
            <a:endCxn id="13" idx="0"/>
          </p:cNvCxnSpPr>
          <p:nvPr/>
        </p:nvCxnSpPr>
        <p:spPr>
          <a:xfrm>
            <a:off x="762000" y="1597489"/>
            <a:ext cx="0" cy="1878901"/>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3" name="Text Placeholder 7">
            <a:extLst>
              <a:ext uri="{FF2B5EF4-FFF2-40B4-BE49-F238E27FC236}">
                <a16:creationId xmlns:a16="http://schemas.microsoft.com/office/drawing/2014/main" id="{B440FC33-CADB-765B-04A4-9B6059C3D7F8}"/>
              </a:ext>
            </a:extLst>
          </p:cNvPr>
          <p:cNvSpPr txBox="1">
            <a:spLocks/>
          </p:cNvSpPr>
          <p:nvPr/>
        </p:nvSpPr>
        <p:spPr>
          <a:xfrm>
            <a:off x="670559" y="5834619"/>
            <a:ext cx="5536603" cy="674031"/>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1. Sezgin E. Artificial intelligence in healthcare: complementing, not replacing, doctors and healthcare providers. Digit Health 2023. 2. Quinn TP, et al. Trust and medical AI: the challenges we face and the expertise needed to overcome them. J Am Med Inform Assoc 2021; 28: 890–894.</a:t>
            </a:r>
          </a:p>
        </p:txBody>
      </p:sp>
      <p:sp>
        <p:nvSpPr>
          <p:cNvPr id="9" name="TextBox 8">
            <a:extLst>
              <a:ext uri="{FF2B5EF4-FFF2-40B4-BE49-F238E27FC236}">
                <a16:creationId xmlns:a16="http://schemas.microsoft.com/office/drawing/2014/main" id="{EFC75245-59B8-5119-8295-5D42D8919239}"/>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dirty="0">
                <a:solidFill>
                  <a:schemeClr val="bg1"/>
                </a:solidFill>
              </a:rPr>
              <a:t>GLO2329521</a:t>
            </a:r>
          </a:p>
        </p:txBody>
      </p:sp>
    </p:spTree>
    <p:extLst>
      <p:ext uri="{BB962C8B-B14F-4D97-AF65-F5344CB8AC3E}">
        <p14:creationId xmlns:p14="http://schemas.microsoft.com/office/powerpoint/2010/main" val="3842584832"/>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899F7BAA-576C-78C1-38FF-58FAB82A9B94}"/>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899F7BAA-576C-78C1-38FF-58FAB82A9B94}"/>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9DDF7906-792E-E65A-6B32-2FCBDBB431A3}"/>
              </a:ext>
            </a:extLst>
          </p:cNvPr>
          <p:cNvSpPr>
            <a:spLocks noGrp="1"/>
          </p:cNvSpPr>
          <p:nvPr>
            <p:ph type="title"/>
          </p:nvPr>
        </p:nvSpPr>
        <p:spPr/>
        <p:txBody>
          <a:bodyPr vert="horz"/>
          <a:lstStyle/>
          <a:p>
            <a:r>
              <a:rPr lang="en-US" dirty="0"/>
              <a:t>Explain AI-enabled medical </a:t>
            </a:r>
            <a:br>
              <a:rPr lang="en-US" dirty="0"/>
            </a:br>
            <a:r>
              <a:rPr lang="en-US" dirty="0"/>
              <a:t>decision making is crucial</a:t>
            </a:r>
          </a:p>
        </p:txBody>
      </p:sp>
      <p:pic>
        <p:nvPicPr>
          <p:cNvPr id="8" name="Picture 7" descr="A person and child playing in the grass&#10;&#10;Description automatically generated">
            <a:extLst>
              <a:ext uri="{FF2B5EF4-FFF2-40B4-BE49-F238E27FC236}">
                <a16:creationId xmlns:a16="http://schemas.microsoft.com/office/drawing/2014/main" id="{E2264255-97FE-D10F-8A10-3C00EA348F52}"/>
              </a:ext>
            </a:extLst>
          </p:cNvPr>
          <p:cNvPicPr>
            <a:picLocks noChangeAspect="1"/>
          </p:cNvPicPr>
          <p:nvPr/>
        </p:nvPicPr>
        <p:blipFill>
          <a:blip r:embed="rId5" cstate="print">
            <a:extLst>
              <a:ext uri="{28A0092B-C50C-407E-A947-70E740481C1C}">
                <a14:useLocalDpi xmlns:a14="http://schemas.microsoft.com/office/drawing/2010/main" val="0"/>
              </a:ext>
            </a:extLst>
          </a:blip>
          <a:srcRect l="22365" t="2450" r="30701"/>
          <a:stretch>
            <a:fillRect/>
          </a:stretch>
        </p:blipFill>
        <p:spPr>
          <a:xfrm>
            <a:off x="7242696" y="3"/>
            <a:ext cx="4949304" cy="6857995"/>
          </a:xfrm>
          <a:custGeom>
            <a:avLst/>
            <a:gdLst>
              <a:gd name="connsiteX0" fmla="*/ 0 w 4363517"/>
              <a:gd name="connsiteY0" fmla="*/ 0 h 6857995"/>
              <a:gd name="connsiteX1" fmla="*/ 4363517 w 4363517"/>
              <a:gd name="connsiteY1" fmla="*/ 0 h 6857995"/>
              <a:gd name="connsiteX2" fmla="*/ 4363517 w 4363517"/>
              <a:gd name="connsiteY2" fmla="*/ 6857995 h 6857995"/>
              <a:gd name="connsiteX3" fmla="*/ 0 w 4363517"/>
              <a:gd name="connsiteY3" fmla="*/ 6857995 h 6857995"/>
            </a:gdLst>
            <a:ahLst/>
            <a:cxnLst>
              <a:cxn ang="0">
                <a:pos x="connsiteX0" y="connsiteY0"/>
              </a:cxn>
              <a:cxn ang="0">
                <a:pos x="connsiteX1" y="connsiteY1"/>
              </a:cxn>
              <a:cxn ang="0">
                <a:pos x="connsiteX2" y="connsiteY2"/>
              </a:cxn>
              <a:cxn ang="0">
                <a:pos x="connsiteX3" y="connsiteY3"/>
              </a:cxn>
            </a:cxnLst>
            <a:rect l="l" t="t" r="r" b="b"/>
            <a:pathLst>
              <a:path w="4363517" h="6857995">
                <a:moveTo>
                  <a:pt x="0" y="0"/>
                </a:moveTo>
                <a:lnTo>
                  <a:pt x="4363517" y="0"/>
                </a:lnTo>
                <a:lnTo>
                  <a:pt x="4363517" y="6857995"/>
                </a:lnTo>
                <a:lnTo>
                  <a:pt x="0" y="6857995"/>
                </a:lnTo>
                <a:close/>
              </a:path>
            </a:pathLst>
          </a:custGeom>
        </p:spPr>
      </p:pic>
      <p:sp>
        <p:nvSpPr>
          <p:cNvPr id="12" name="Rectangle 11">
            <a:extLst>
              <a:ext uri="{FF2B5EF4-FFF2-40B4-BE49-F238E27FC236}">
                <a16:creationId xmlns:a16="http://schemas.microsoft.com/office/drawing/2014/main" id="{3ED16A54-0A4B-7644-27A3-14892076F198}"/>
              </a:ext>
            </a:extLst>
          </p:cNvPr>
          <p:cNvSpPr>
            <a:spLocks/>
          </p:cNvSpPr>
          <p:nvPr/>
        </p:nvSpPr>
        <p:spPr>
          <a:xfrm>
            <a:off x="670561" y="1447800"/>
            <a:ext cx="6416039" cy="64633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spAutoFit/>
          </a:bodyPr>
          <a:lstStyle/>
          <a:p>
            <a:pPr marL="0" marR="0" lvl="1" indent="0" algn="l" defTabSz="1625519" rtl="0" eaLnBrk="1" fontAlgn="auto" latinLnBrk="0" hangingPunct="1">
              <a:lnSpc>
                <a:spcPct val="100000"/>
              </a:lnSpc>
              <a:spcBef>
                <a:spcPts val="0"/>
              </a:spcBef>
              <a:spcAft>
                <a:spcPts val="80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Physicians should retain ultimate responsibility in medical </a:t>
            </a:r>
            <a:br>
              <a:rPr kumimoji="0" lang="en-US" sz="1400" b="0" i="0" u="none" strike="noStrike" kern="1200" cap="none" spc="0" normalizeH="0" baseline="0" noProof="0" dirty="0">
                <a:ln>
                  <a:noFill/>
                </a:ln>
                <a:solidFill>
                  <a:srgbClr val="000000"/>
                </a:solidFill>
                <a:effectLst/>
                <a:uLnTx/>
                <a:uFillTx/>
                <a:latin typeface="Georgia"/>
                <a:ea typeface="+mn-ea"/>
                <a:cs typeface="+mn-cs"/>
              </a:rPr>
            </a:br>
            <a:r>
              <a:rPr kumimoji="0" lang="en-US" sz="1400" b="0" i="0" u="none" strike="noStrike" kern="1200" cap="none" spc="0" normalizeH="0" baseline="0" noProof="0" dirty="0">
                <a:ln>
                  <a:noFill/>
                </a:ln>
                <a:solidFill>
                  <a:srgbClr val="000000"/>
                </a:solidFill>
                <a:effectLst/>
                <a:uLnTx/>
                <a:uFillTx/>
                <a:latin typeface="Georgia"/>
                <a:ea typeface="+mn-ea"/>
                <a:cs typeface="+mn-cs"/>
              </a:rPr>
              <a:t>decision making with their patients even if they are leveraging on </a:t>
            </a:r>
            <a:br>
              <a:rPr kumimoji="0" lang="en-US" sz="1400" b="0" i="0" u="none" strike="noStrike" kern="1200" cap="none" spc="0" normalizeH="0" baseline="0" noProof="0" dirty="0">
                <a:ln>
                  <a:noFill/>
                </a:ln>
                <a:solidFill>
                  <a:srgbClr val="000000"/>
                </a:solidFill>
                <a:effectLst/>
                <a:uLnTx/>
                <a:uFillTx/>
                <a:latin typeface="Georgia"/>
                <a:ea typeface="+mn-ea"/>
                <a:cs typeface="+mn-cs"/>
              </a:rPr>
            </a:br>
            <a:r>
              <a:rPr kumimoji="0" lang="en-US" sz="1400" b="0" i="0" u="none" strike="noStrike" kern="1200" cap="none" spc="0" normalizeH="0" baseline="0" noProof="0" dirty="0">
                <a:ln>
                  <a:noFill/>
                </a:ln>
                <a:solidFill>
                  <a:srgbClr val="000000"/>
                </a:solidFill>
                <a:effectLst/>
                <a:uLnTx/>
                <a:uFillTx/>
                <a:latin typeface="Georgia"/>
                <a:ea typeface="+mn-ea"/>
                <a:cs typeface="+mn-cs"/>
              </a:rPr>
              <a:t>AI-enabled tools</a:t>
            </a:r>
          </a:p>
        </p:txBody>
      </p:sp>
      <p:sp>
        <p:nvSpPr>
          <p:cNvPr id="13" name="Rectangle 12">
            <a:extLst>
              <a:ext uri="{FF2B5EF4-FFF2-40B4-BE49-F238E27FC236}">
                <a16:creationId xmlns:a16="http://schemas.microsoft.com/office/drawing/2014/main" id="{B689504F-3753-FE1C-3768-C22D78C52F48}"/>
              </a:ext>
            </a:extLst>
          </p:cNvPr>
          <p:cNvSpPr>
            <a:spLocks/>
          </p:cNvSpPr>
          <p:nvPr/>
        </p:nvSpPr>
        <p:spPr>
          <a:xfrm>
            <a:off x="670561" y="2417421"/>
            <a:ext cx="6416039" cy="43088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spAutoFit/>
          </a:bodyPr>
          <a:lstStyle/>
          <a:p>
            <a:pPr marL="0" marR="0" lvl="1" indent="0" algn="l" defTabSz="1625519" rtl="0" eaLnBrk="1" fontAlgn="auto" latinLnBrk="0" hangingPunct="1">
              <a:lnSpc>
                <a:spcPct val="100000"/>
              </a:lnSpc>
              <a:spcBef>
                <a:spcPts val="0"/>
              </a:spcBef>
              <a:spcAft>
                <a:spcPts val="80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Clear explanation on how a particular decision has been made is the first step in building a trusting relationship between the physician, patient and AI</a:t>
            </a:r>
          </a:p>
        </p:txBody>
      </p:sp>
      <p:sp>
        <p:nvSpPr>
          <p:cNvPr id="14" name="Rectangle 13">
            <a:extLst>
              <a:ext uri="{FF2B5EF4-FFF2-40B4-BE49-F238E27FC236}">
                <a16:creationId xmlns:a16="http://schemas.microsoft.com/office/drawing/2014/main" id="{5B5DAD92-1C7D-B04E-915B-5AD7492EAF1E}"/>
              </a:ext>
            </a:extLst>
          </p:cNvPr>
          <p:cNvSpPr>
            <a:spLocks/>
          </p:cNvSpPr>
          <p:nvPr/>
        </p:nvSpPr>
        <p:spPr>
          <a:xfrm>
            <a:off x="670561" y="3171598"/>
            <a:ext cx="6416039" cy="43088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spAutoFit/>
          </a:bodyPr>
          <a:lstStyle/>
          <a:p>
            <a:pPr marL="0" marR="0" lvl="1" indent="0" algn="l" defTabSz="1625519" rtl="0" eaLnBrk="1" fontAlgn="auto" latinLnBrk="0" hangingPunct="1">
              <a:lnSpc>
                <a:spcPct val="100000"/>
              </a:lnSpc>
              <a:spcBef>
                <a:spcPts val="0"/>
              </a:spcBef>
              <a:spcAft>
                <a:spcPts val="80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The lack of explainability might be problematic for physicians to take responsibility for decisions involving AI systems</a:t>
            </a:r>
          </a:p>
        </p:txBody>
      </p:sp>
      <p:sp>
        <p:nvSpPr>
          <p:cNvPr id="15" name="Rectangle 14">
            <a:extLst>
              <a:ext uri="{FF2B5EF4-FFF2-40B4-BE49-F238E27FC236}">
                <a16:creationId xmlns:a16="http://schemas.microsoft.com/office/drawing/2014/main" id="{863AB004-8CAC-30AE-73E4-AB4EA0B822D1}"/>
              </a:ext>
            </a:extLst>
          </p:cNvPr>
          <p:cNvSpPr>
            <a:spLocks/>
          </p:cNvSpPr>
          <p:nvPr/>
        </p:nvSpPr>
        <p:spPr>
          <a:xfrm>
            <a:off x="670561" y="3925775"/>
            <a:ext cx="6416039" cy="43088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spAutoFit/>
          </a:bodyPr>
          <a:lstStyle/>
          <a:p>
            <a:pPr marL="0" marR="0" lvl="1" indent="0" algn="l" defTabSz="1625519" rtl="0" eaLnBrk="1" fontAlgn="auto" latinLnBrk="0" hangingPunct="1">
              <a:lnSpc>
                <a:spcPct val="100000"/>
              </a:lnSpc>
              <a:spcBef>
                <a:spcPts val="0"/>
              </a:spcBef>
              <a:spcAft>
                <a:spcPts val="80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The ability of a human expert to explain and reverse-engineer AI decision-making processes is still necessary</a:t>
            </a:r>
          </a:p>
        </p:txBody>
      </p:sp>
      <p:sp>
        <p:nvSpPr>
          <p:cNvPr id="16" name="Rectangle 15">
            <a:extLst>
              <a:ext uri="{FF2B5EF4-FFF2-40B4-BE49-F238E27FC236}">
                <a16:creationId xmlns:a16="http://schemas.microsoft.com/office/drawing/2014/main" id="{BF6A1A93-481D-F321-A53C-913A14DFC5DE}"/>
              </a:ext>
            </a:extLst>
          </p:cNvPr>
          <p:cNvSpPr>
            <a:spLocks/>
          </p:cNvSpPr>
          <p:nvPr/>
        </p:nvSpPr>
        <p:spPr>
          <a:xfrm>
            <a:off x="670561" y="4679952"/>
            <a:ext cx="6416039" cy="43088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spAutoFit/>
          </a:bodyPr>
          <a:lstStyle/>
          <a:p>
            <a:pPr marL="0" marR="0" lvl="1" indent="0" algn="l" defTabSz="1625519" rtl="0" eaLnBrk="1" fontAlgn="auto" latinLnBrk="0" hangingPunct="1">
              <a:lnSpc>
                <a:spcPct val="100000"/>
              </a:lnSpc>
              <a:spcBef>
                <a:spcPts val="0"/>
              </a:spcBef>
              <a:spcAft>
                <a:spcPts val="80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Physician should be equipped with enhanced communication skills to explain to patients the outputs of AI-based tools that might influence their care </a:t>
            </a:r>
          </a:p>
        </p:txBody>
      </p:sp>
      <p:sp>
        <p:nvSpPr>
          <p:cNvPr id="17" name="Rectangle 16">
            <a:extLst>
              <a:ext uri="{FF2B5EF4-FFF2-40B4-BE49-F238E27FC236}">
                <a16:creationId xmlns:a16="http://schemas.microsoft.com/office/drawing/2014/main" id="{A096FB0A-438B-FF5D-A11C-EE97F4002331}"/>
              </a:ext>
            </a:extLst>
          </p:cNvPr>
          <p:cNvSpPr>
            <a:spLocks/>
          </p:cNvSpPr>
          <p:nvPr/>
        </p:nvSpPr>
        <p:spPr>
          <a:xfrm>
            <a:off x="670561" y="5434125"/>
            <a:ext cx="6416039" cy="43088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spAutoFit/>
          </a:bodyPr>
          <a:lstStyle/>
          <a:p>
            <a:pPr marL="0" marR="0" lvl="1" indent="0" algn="l" defTabSz="1625519" rtl="0" eaLnBrk="1" fontAlgn="auto" latinLnBrk="0" hangingPunct="1">
              <a:lnSpc>
                <a:spcPct val="100000"/>
              </a:lnSpc>
              <a:spcBef>
                <a:spcPts val="0"/>
              </a:spcBef>
              <a:spcAft>
                <a:spcPts val="800"/>
              </a:spcAft>
              <a:buClrTx/>
              <a:buSzTx/>
              <a:buFontTx/>
              <a:buNone/>
              <a:tabLst/>
              <a:defRPr/>
            </a:pPr>
            <a:r>
              <a:rPr kumimoji="0" lang="en-US" sz="1400" b="0" i="0" u="none" strike="noStrike" kern="1200" cap="none" spc="0" normalizeH="0" baseline="0" noProof="0">
                <a:ln>
                  <a:noFill/>
                </a:ln>
                <a:solidFill>
                  <a:srgbClr val="000000"/>
                </a:solidFill>
                <a:effectLst/>
                <a:uLnTx/>
                <a:uFillTx/>
                <a:latin typeface="Georgia"/>
                <a:ea typeface="+mn-ea"/>
                <a:cs typeface="+mn-cs"/>
              </a:rPr>
              <a:t>Upskilling of physicians in AI is pivotal to maintain their role and responsibility as a care provider to their patients</a:t>
            </a:r>
          </a:p>
        </p:txBody>
      </p:sp>
      <p:cxnSp>
        <p:nvCxnSpPr>
          <p:cNvPr id="18" name="Straight Connector 17">
            <a:extLst>
              <a:ext uri="{FF2B5EF4-FFF2-40B4-BE49-F238E27FC236}">
                <a16:creationId xmlns:a16="http://schemas.microsoft.com/office/drawing/2014/main" id="{343EF671-E6E1-96D8-9D14-C8CAB013FC5F}"/>
              </a:ext>
            </a:extLst>
          </p:cNvPr>
          <p:cNvCxnSpPr>
            <a:cxnSpLocks/>
          </p:cNvCxnSpPr>
          <p:nvPr/>
        </p:nvCxnSpPr>
        <p:spPr>
          <a:xfrm>
            <a:off x="670561" y="2255776"/>
            <a:ext cx="6416039" cy="0"/>
          </a:xfrm>
          <a:prstGeom prst="line">
            <a:avLst/>
          </a:prstGeom>
          <a:ln w="6350">
            <a:solidFill>
              <a:srgbClr val="7F7F7F"/>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39E48C3F-8DE7-7194-6CCE-36803ED264B4}"/>
              </a:ext>
            </a:extLst>
          </p:cNvPr>
          <p:cNvCxnSpPr>
            <a:cxnSpLocks/>
          </p:cNvCxnSpPr>
          <p:nvPr/>
        </p:nvCxnSpPr>
        <p:spPr>
          <a:xfrm>
            <a:off x="670561" y="3009953"/>
            <a:ext cx="6416039" cy="0"/>
          </a:xfrm>
          <a:prstGeom prst="line">
            <a:avLst/>
          </a:prstGeom>
          <a:ln w="6350">
            <a:solidFill>
              <a:srgbClr val="7F7F7F"/>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9491722A-3FA0-50C4-5B87-E08B02C70250}"/>
              </a:ext>
            </a:extLst>
          </p:cNvPr>
          <p:cNvCxnSpPr>
            <a:cxnSpLocks/>
          </p:cNvCxnSpPr>
          <p:nvPr/>
        </p:nvCxnSpPr>
        <p:spPr>
          <a:xfrm>
            <a:off x="670561" y="3764130"/>
            <a:ext cx="6416039" cy="0"/>
          </a:xfrm>
          <a:prstGeom prst="line">
            <a:avLst/>
          </a:prstGeom>
          <a:ln w="6350">
            <a:solidFill>
              <a:srgbClr val="7F7F7F"/>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9C8B1CDE-2FB9-0FF2-6B18-D647BFDFAC0B}"/>
              </a:ext>
            </a:extLst>
          </p:cNvPr>
          <p:cNvCxnSpPr>
            <a:cxnSpLocks/>
          </p:cNvCxnSpPr>
          <p:nvPr/>
        </p:nvCxnSpPr>
        <p:spPr>
          <a:xfrm>
            <a:off x="670561" y="4518307"/>
            <a:ext cx="6416039" cy="0"/>
          </a:xfrm>
          <a:prstGeom prst="line">
            <a:avLst/>
          </a:prstGeom>
          <a:ln w="6350">
            <a:solidFill>
              <a:srgbClr val="7F7F7F"/>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7A1284AD-7D61-FD9A-D23C-44F2B50A9603}"/>
              </a:ext>
            </a:extLst>
          </p:cNvPr>
          <p:cNvCxnSpPr>
            <a:cxnSpLocks/>
          </p:cNvCxnSpPr>
          <p:nvPr/>
        </p:nvCxnSpPr>
        <p:spPr>
          <a:xfrm>
            <a:off x="670561" y="5272484"/>
            <a:ext cx="6416039" cy="0"/>
          </a:xfrm>
          <a:prstGeom prst="line">
            <a:avLst/>
          </a:prstGeom>
          <a:ln w="6350">
            <a:solidFill>
              <a:srgbClr val="7F7F7F"/>
            </a:solidFill>
            <a:prstDash val="dash"/>
          </a:ln>
        </p:spPr>
        <p:style>
          <a:lnRef idx="1">
            <a:schemeClr val="accent1"/>
          </a:lnRef>
          <a:fillRef idx="0">
            <a:schemeClr val="accent1"/>
          </a:fillRef>
          <a:effectRef idx="0">
            <a:schemeClr val="accent1"/>
          </a:effectRef>
          <a:fontRef idx="minor">
            <a:schemeClr val="tx1"/>
          </a:fontRef>
        </p:style>
      </p:cxnSp>
      <p:sp>
        <p:nvSpPr>
          <p:cNvPr id="3" name="Text Placeholder 7">
            <a:extLst>
              <a:ext uri="{FF2B5EF4-FFF2-40B4-BE49-F238E27FC236}">
                <a16:creationId xmlns:a16="http://schemas.microsoft.com/office/drawing/2014/main" id="{56C2D53F-6922-88D9-D07D-9653E86B6E94}"/>
              </a:ext>
            </a:extLst>
          </p:cNvPr>
          <p:cNvSpPr txBox="1">
            <a:spLocks/>
          </p:cNvSpPr>
          <p:nvPr/>
        </p:nvSpPr>
        <p:spPr>
          <a:xfrm>
            <a:off x="670559" y="6270893"/>
            <a:ext cx="5536603" cy="237757"/>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Speaker input.</a:t>
            </a:r>
          </a:p>
        </p:txBody>
      </p:sp>
      <p:sp>
        <p:nvSpPr>
          <p:cNvPr id="10" name="TextBox 9">
            <a:extLst>
              <a:ext uri="{FF2B5EF4-FFF2-40B4-BE49-F238E27FC236}">
                <a16:creationId xmlns:a16="http://schemas.microsoft.com/office/drawing/2014/main" id="{5FE8545D-683D-551C-8F8E-C9598416B510}"/>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a:solidFill>
                  <a:schemeClr val="bg1"/>
                </a:solidFill>
              </a:rPr>
              <a:t>GLO2329521</a:t>
            </a:r>
            <a:endParaRPr lang="en-US" sz="900" dirty="0">
              <a:solidFill>
                <a:schemeClr val="bg1"/>
              </a:solidFill>
            </a:endParaRPr>
          </a:p>
        </p:txBody>
      </p:sp>
    </p:spTree>
    <p:extLst>
      <p:ext uri="{BB962C8B-B14F-4D97-AF65-F5344CB8AC3E}">
        <p14:creationId xmlns:p14="http://schemas.microsoft.com/office/powerpoint/2010/main" val="2806945508"/>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18D5EB4-0D62-8682-A6D1-325911959F3C}"/>
            </a:ext>
          </a:extLst>
        </p:cNvPr>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50C61AC8-AFE4-8766-E33D-BAB6F4AAF549}"/>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50C61AC8-AFE4-8766-E33D-BAB6F4AAF549}"/>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9B08AB50-64A7-52CD-0D78-338C56A4C207}"/>
              </a:ext>
            </a:extLst>
          </p:cNvPr>
          <p:cNvSpPr>
            <a:spLocks noGrp="1"/>
          </p:cNvSpPr>
          <p:nvPr>
            <p:ph type="title"/>
          </p:nvPr>
        </p:nvSpPr>
        <p:spPr/>
        <p:txBody>
          <a:bodyPr vert="horz"/>
          <a:lstStyle/>
          <a:p>
            <a:r>
              <a:rPr lang="en-US" dirty="0"/>
              <a:t>Mitigating risks and preserving the </a:t>
            </a:r>
            <a:br>
              <a:rPr lang="en-US" dirty="0"/>
            </a:br>
            <a:r>
              <a:rPr lang="en-US" dirty="0"/>
              <a:t>patient-physician relationship</a:t>
            </a:r>
          </a:p>
        </p:txBody>
      </p:sp>
      <p:sp>
        <p:nvSpPr>
          <p:cNvPr id="12" name="Rectangle 11">
            <a:extLst>
              <a:ext uri="{FF2B5EF4-FFF2-40B4-BE49-F238E27FC236}">
                <a16:creationId xmlns:a16="http://schemas.microsoft.com/office/drawing/2014/main" id="{23D2B500-24C1-31B5-7D55-C87BA4E9772B}"/>
              </a:ext>
            </a:extLst>
          </p:cNvPr>
          <p:cNvSpPr>
            <a:spLocks/>
          </p:cNvSpPr>
          <p:nvPr/>
        </p:nvSpPr>
        <p:spPr>
          <a:xfrm flipH="1">
            <a:off x="670561" y="1447800"/>
            <a:ext cx="6416039" cy="432426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spAutoFit/>
          </a:bodyPr>
          <a:lstStyle/>
          <a:p>
            <a:pPr marL="0" marR="0" lvl="1" indent="0" algn="l" defTabSz="1625519" rtl="0" eaLnBrk="1" fontAlgn="auto" latinLnBrk="0" hangingPunct="1">
              <a:lnSpc>
                <a:spcPct val="100000"/>
              </a:lnSpc>
              <a:spcBef>
                <a:spcPts val="0"/>
              </a:spcBef>
              <a:spcAft>
                <a:spcPts val="1800"/>
              </a:spcAft>
              <a:buClrTx/>
              <a:buSzTx/>
              <a:buFontTx/>
              <a:buNone/>
              <a:tabLst/>
              <a:defRPr/>
            </a:pPr>
            <a:r>
              <a:rPr kumimoji="0" lang="en-US" sz="1700" b="0" i="0" u="none" strike="noStrike" kern="1200" cap="none" spc="0" normalizeH="0" baseline="0" noProof="0" dirty="0">
                <a:ln>
                  <a:noFill/>
                </a:ln>
                <a:solidFill>
                  <a:srgbClr val="000000"/>
                </a:solidFill>
                <a:effectLst/>
                <a:uLnTx/>
                <a:uFillTx/>
                <a:latin typeface="Georgia"/>
                <a:ea typeface="+mn-ea"/>
                <a:cs typeface="+mn-cs"/>
              </a:rPr>
              <a:t>‘AI-driven infodemic’: potential creation of vast number of scientific articles, fake news, and misinformative content</a:t>
            </a:r>
          </a:p>
          <a:p>
            <a:pPr marL="0" marR="0" lvl="1" indent="0" algn="l" defTabSz="1625519" rtl="0" eaLnBrk="1" fontAlgn="auto" latinLnBrk="0" hangingPunct="1">
              <a:lnSpc>
                <a:spcPct val="100000"/>
              </a:lnSpc>
              <a:spcBef>
                <a:spcPts val="0"/>
              </a:spcBef>
              <a:spcAft>
                <a:spcPts val="1800"/>
              </a:spcAft>
              <a:buClrTx/>
              <a:buSzTx/>
              <a:buFontTx/>
              <a:buNone/>
              <a:tabLst/>
              <a:defRPr/>
            </a:pPr>
            <a:r>
              <a:rPr kumimoji="0" lang="en-US" sz="1700" b="0" i="0" u="none" strike="noStrike" kern="1200" cap="none" spc="0" normalizeH="0" baseline="0" noProof="0" dirty="0">
                <a:ln>
                  <a:noFill/>
                </a:ln>
                <a:solidFill>
                  <a:srgbClr val="000000"/>
                </a:solidFill>
                <a:effectLst/>
                <a:uLnTx/>
                <a:uFillTx/>
                <a:latin typeface="Georgia"/>
                <a:ea typeface="+mn-ea"/>
                <a:cs typeface="+mn-cs"/>
              </a:rPr>
              <a:t>Physicians should neither uncritically accept nor unreasonably resist developments in AI but must actively engage and contribute </a:t>
            </a:r>
            <a:br>
              <a:rPr kumimoji="0" lang="en-US" sz="1700" b="0" i="0" u="none" strike="noStrike" kern="1200" cap="none" spc="0" normalizeH="0" baseline="0" noProof="0" dirty="0">
                <a:ln>
                  <a:noFill/>
                </a:ln>
                <a:solidFill>
                  <a:srgbClr val="000000"/>
                </a:solidFill>
                <a:effectLst/>
                <a:uLnTx/>
                <a:uFillTx/>
                <a:latin typeface="Georgia"/>
                <a:ea typeface="+mn-ea"/>
                <a:cs typeface="+mn-cs"/>
              </a:rPr>
            </a:br>
            <a:r>
              <a:rPr kumimoji="0" lang="en-US" sz="1700" b="0" i="0" u="none" strike="noStrike" kern="1200" cap="none" spc="0" normalizeH="0" baseline="0" noProof="0" dirty="0">
                <a:ln>
                  <a:noFill/>
                </a:ln>
                <a:solidFill>
                  <a:srgbClr val="000000"/>
                </a:solidFill>
                <a:effectLst/>
                <a:uLnTx/>
                <a:uFillTx/>
                <a:latin typeface="Georgia"/>
                <a:ea typeface="+mn-ea"/>
                <a:cs typeface="+mn-cs"/>
              </a:rPr>
              <a:t>to the discourse</a:t>
            </a:r>
          </a:p>
          <a:p>
            <a:pPr marL="0" marR="0" lvl="1" indent="0" algn="l" defTabSz="1625519" rtl="0" eaLnBrk="1" fontAlgn="auto" latinLnBrk="0" hangingPunct="1">
              <a:lnSpc>
                <a:spcPct val="100000"/>
              </a:lnSpc>
              <a:spcBef>
                <a:spcPts val="0"/>
              </a:spcBef>
              <a:spcAft>
                <a:spcPts val="1800"/>
              </a:spcAft>
              <a:buClrTx/>
              <a:buSzTx/>
              <a:buFontTx/>
              <a:buNone/>
              <a:tabLst/>
              <a:defRPr/>
            </a:pPr>
            <a:r>
              <a:rPr kumimoji="0" lang="en-US" sz="1700" b="0" i="0" u="none" strike="noStrike" kern="1200" cap="none" spc="0" normalizeH="0" baseline="0" noProof="0" dirty="0">
                <a:ln>
                  <a:noFill/>
                </a:ln>
                <a:solidFill>
                  <a:srgbClr val="000000"/>
                </a:solidFill>
                <a:effectLst/>
                <a:uLnTx/>
                <a:uFillTx/>
                <a:latin typeface="Georgia"/>
                <a:ea typeface="+mn-ea"/>
                <a:cs typeface="+mn-cs"/>
              </a:rPr>
              <a:t>Not to rely solely upon the AI recommendations and neglect clinical reasoning and physicians’ knowledge of best </a:t>
            </a:r>
            <a:br>
              <a:rPr kumimoji="0" lang="en-US" sz="1700" b="0" i="0" u="none" strike="noStrike" kern="1200" cap="none" spc="0" normalizeH="0" baseline="0" noProof="0" dirty="0">
                <a:ln>
                  <a:noFill/>
                </a:ln>
                <a:solidFill>
                  <a:srgbClr val="000000"/>
                </a:solidFill>
                <a:effectLst/>
                <a:uLnTx/>
                <a:uFillTx/>
                <a:latin typeface="Georgia"/>
                <a:ea typeface="+mn-ea"/>
                <a:cs typeface="+mn-cs"/>
              </a:rPr>
            </a:br>
            <a:r>
              <a:rPr kumimoji="0" lang="en-US" sz="1700" b="0" i="0" u="none" strike="noStrike" kern="1200" cap="none" spc="0" normalizeH="0" baseline="0" noProof="0" dirty="0" err="1">
                <a:ln>
                  <a:noFill/>
                </a:ln>
                <a:solidFill>
                  <a:srgbClr val="000000"/>
                </a:solidFill>
                <a:effectLst/>
                <a:uLnTx/>
                <a:uFillTx/>
                <a:latin typeface="Georgia"/>
                <a:ea typeface="+mn-ea"/>
                <a:cs typeface="+mn-cs"/>
              </a:rPr>
              <a:t>xclinical</a:t>
            </a:r>
            <a:r>
              <a:rPr kumimoji="0" lang="en-US" sz="1700" b="0" i="0" u="none" strike="noStrike" kern="1200" cap="none" spc="0" normalizeH="0" baseline="0" noProof="0" dirty="0">
                <a:ln>
                  <a:noFill/>
                </a:ln>
                <a:solidFill>
                  <a:srgbClr val="000000"/>
                </a:solidFill>
                <a:effectLst/>
                <a:uLnTx/>
                <a:uFillTx/>
                <a:latin typeface="Georgia"/>
                <a:ea typeface="+mn-ea"/>
                <a:cs typeface="+mn-cs"/>
              </a:rPr>
              <a:t> practices</a:t>
            </a:r>
          </a:p>
          <a:p>
            <a:pPr marL="0" marR="0" lvl="1" indent="0" algn="l" defTabSz="1625519" rtl="0" eaLnBrk="1" fontAlgn="auto" latinLnBrk="0" hangingPunct="1">
              <a:lnSpc>
                <a:spcPct val="100000"/>
              </a:lnSpc>
              <a:spcBef>
                <a:spcPts val="0"/>
              </a:spcBef>
              <a:spcAft>
                <a:spcPts val="1800"/>
              </a:spcAft>
              <a:buClrTx/>
              <a:buSzTx/>
              <a:buFontTx/>
              <a:buNone/>
              <a:tabLst/>
              <a:defRPr/>
            </a:pPr>
            <a:r>
              <a:rPr kumimoji="0" lang="en-US" sz="1700" b="0" i="0" u="none" strike="noStrike" kern="1200" cap="none" spc="0" normalizeH="0" baseline="0" noProof="0" dirty="0">
                <a:ln>
                  <a:noFill/>
                </a:ln>
                <a:solidFill>
                  <a:srgbClr val="000000"/>
                </a:solidFill>
                <a:effectLst/>
                <a:uLnTx/>
                <a:uFillTx/>
                <a:latin typeface="Georgia"/>
                <a:ea typeface="+mn-ea"/>
                <a:cs typeface="+mn-cs"/>
              </a:rPr>
              <a:t>Adopt a critical awareness approach to AI implementation in healthcare by applying critical thinking and reasoning</a:t>
            </a:r>
          </a:p>
          <a:p>
            <a:pPr marL="0" marR="0" lvl="1" indent="0" algn="l" defTabSz="1625519" rtl="0" eaLnBrk="1" fontAlgn="auto" latinLnBrk="0" hangingPunct="1">
              <a:lnSpc>
                <a:spcPct val="100000"/>
              </a:lnSpc>
              <a:spcBef>
                <a:spcPts val="0"/>
              </a:spcBef>
              <a:spcAft>
                <a:spcPts val="1800"/>
              </a:spcAft>
              <a:buClrTx/>
              <a:buSzTx/>
              <a:buFontTx/>
              <a:buNone/>
              <a:tabLst/>
              <a:defRPr/>
            </a:pPr>
            <a:r>
              <a:rPr kumimoji="0" lang="en-US" sz="1700" b="0" i="0" u="none" strike="noStrike" kern="1200" cap="none" spc="0" normalizeH="0" baseline="0" noProof="0" dirty="0">
                <a:ln>
                  <a:noFill/>
                </a:ln>
                <a:solidFill>
                  <a:srgbClr val="000000"/>
                </a:solidFill>
                <a:effectLst/>
                <a:uLnTx/>
                <a:uFillTx/>
                <a:latin typeface="Georgia"/>
                <a:ea typeface="+mn-ea"/>
                <a:cs typeface="+mn-cs"/>
              </a:rPr>
              <a:t>The core values of the existing patient–physician relationship, such as trust and honesty, conveyed through open and sincere communication must be preserved</a:t>
            </a:r>
          </a:p>
        </p:txBody>
      </p:sp>
      <p:pic>
        <p:nvPicPr>
          <p:cNvPr id="4" name="Picture 3" descr="An old person holding a baby&#10;&#10;Description automatically generated">
            <a:extLst>
              <a:ext uri="{FF2B5EF4-FFF2-40B4-BE49-F238E27FC236}">
                <a16:creationId xmlns:a16="http://schemas.microsoft.com/office/drawing/2014/main" id="{FA3A4355-1008-9F3A-BD25-12A1B7217804}"/>
              </a:ext>
            </a:extLst>
          </p:cNvPr>
          <p:cNvPicPr>
            <a:picLocks noChangeAspect="1"/>
          </p:cNvPicPr>
          <p:nvPr/>
        </p:nvPicPr>
        <p:blipFill>
          <a:blip r:embed="rId5" cstate="print">
            <a:extLst>
              <a:ext uri="{28A0092B-C50C-407E-A947-70E740481C1C}">
                <a14:useLocalDpi xmlns:a14="http://schemas.microsoft.com/office/drawing/2010/main" val="0"/>
              </a:ext>
            </a:extLst>
          </a:blip>
          <a:srcRect l="19345" t="3115" r="35524" b="3115"/>
          <a:stretch>
            <a:fillRect/>
          </a:stretch>
        </p:blipFill>
        <p:spPr>
          <a:xfrm>
            <a:off x="7243267" y="4"/>
            <a:ext cx="4948733" cy="6857995"/>
          </a:xfrm>
          <a:custGeom>
            <a:avLst/>
            <a:gdLst>
              <a:gd name="connsiteX0" fmla="*/ 0 w 4363517"/>
              <a:gd name="connsiteY0" fmla="*/ 0 h 6857995"/>
              <a:gd name="connsiteX1" fmla="*/ 4363517 w 4363517"/>
              <a:gd name="connsiteY1" fmla="*/ 0 h 6857995"/>
              <a:gd name="connsiteX2" fmla="*/ 4363517 w 4363517"/>
              <a:gd name="connsiteY2" fmla="*/ 6857995 h 6857995"/>
              <a:gd name="connsiteX3" fmla="*/ 0 w 4363517"/>
              <a:gd name="connsiteY3" fmla="*/ 6857995 h 6857995"/>
            </a:gdLst>
            <a:ahLst/>
            <a:cxnLst>
              <a:cxn ang="0">
                <a:pos x="connsiteX0" y="connsiteY0"/>
              </a:cxn>
              <a:cxn ang="0">
                <a:pos x="connsiteX1" y="connsiteY1"/>
              </a:cxn>
              <a:cxn ang="0">
                <a:pos x="connsiteX2" y="connsiteY2"/>
              </a:cxn>
              <a:cxn ang="0">
                <a:pos x="connsiteX3" y="connsiteY3"/>
              </a:cxn>
            </a:cxnLst>
            <a:rect l="l" t="t" r="r" b="b"/>
            <a:pathLst>
              <a:path w="4363517" h="6857995">
                <a:moveTo>
                  <a:pt x="0" y="0"/>
                </a:moveTo>
                <a:lnTo>
                  <a:pt x="4363517" y="0"/>
                </a:lnTo>
                <a:lnTo>
                  <a:pt x="4363517" y="6857995"/>
                </a:lnTo>
                <a:lnTo>
                  <a:pt x="0" y="6857995"/>
                </a:lnTo>
                <a:close/>
              </a:path>
            </a:pathLst>
          </a:custGeom>
        </p:spPr>
      </p:pic>
      <p:sp>
        <p:nvSpPr>
          <p:cNvPr id="3" name="Text Placeholder 7">
            <a:extLst>
              <a:ext uri="{FF2B5EF4-FFF2-40B4-BE49-F238E27FC236}">
                <a16:creationId xmlns:a16="http://schemas.microsoft.com/office/drawing/2014/main" id="{263FB141-4292-EE55-3648-B6F6EEA8280A}"/>
              </a:ext>
            </a:extLst>
          </p:cNvPr>
          <p:cNvSpPr txBox="1">
            <a:spLocks/>
          </p:cNvSpPr>
          <p:nvPr/>
        </p:nvSpPr>
        <p:spPr>
          <a:xfrm>
            <a:off x="670559" y="6270893"/>
            <a:ext cx="5536603" cy="237757"/>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Speaker input.</a:t>
            </a:r>
          </a:p>
        </p:txBody>
      </p:sp>
      <p:sp>
        <p:nvSpPr>
          <p:cNvPr id="8" name="TextBox 7">
            <a:extLst>
              <a:ext uri="{FF2B5EF4-FFF2-40B4-BE49-F238E27FC236}">
                <a16:creationId xmlns:a16="http://schemas.microsoft.com/office/drawing/2014/main" id="{46F0F742-AC65-5CC2-D129-EFDFCE4CF3E0}"/>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a:solidFill>
                  <a:schemeClr val="bg1"/>
                </a:solidFill>
              </a:rPr>
              <a:t>GLO2329521</a:t>
            </a:r>
            <a:endParaRPr lang="en-US" sz="900" dirty="0">
              <a:solidFill>
                <a:schemeClr val="bg1"/>
              </a:solidFill>
            </a:endParaRPr>
          </a:p>
        </p:txBody>
      </p:sp>
    </p:spTree>
    <p:extLst>
      <p:ext uri="{BB962C8B-B14F-4D97-AF65-F5344CB8AC3E}">
        <p14:creationId xmlns:p14="http://schemas.microsoft.com/office/powerpoint/2010/main" val="3397547384"/>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5DBAF662-C127-781F-FC36-EB22D0713848}"/>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5DBAF662-C127-781F-FC36-EB22D0713848}"/>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7D00AD3C-F93E-D698-E902-9C630FF9681F}"/>
              </a:ext>
            </a:extLst>
          </p:cNvPr>
          <p:cNvSpPr>
            <a:spLocks noGrp="1"/>
          </p:cNvSpPr>
          <p:nvPr>
            <p:ph type="title"/>
          </p:nvPr>
        </p:nvSpPr>
        <p:spPr/>
        <p:txBody>
          <a:bodyPr vert="horz"/>
          <a:lstStyle/>
          <a:p>
            <a:r>
              <a:rPr lang="en-US" dirty="0"/>
              <a:t>AI application in primary care: BRILLIANT study</a:t>
            </a:r>
          </a:p>
        </p:txBody>
      </p:sp>
      <p:sp>
        <p:nvSpPr>
          <p:cNvPr id="6" name="Text Placeholder 5">
            <a:extLst>
              <a:ext uri="{FF2B5EF4-FFF2-40B4-BE49-F238E27FC236}">
                <a16:creationId xmlns:a16="http://schemas.microsoft.com/office/drawing/2014/main" id="{FF6DB1CE-A2E8-1936-44C3-93510551682B}"/>
              </a:ext>
            </a:extLst>
          </p:cNvPr>
          <p:cNvSpPr txBox="1">
            <a:spLocks/>
          </p:cNvSpPr>
          <p:nvPr/>
        </p:nvSpPr>
        <p:spPr>
          <a:xfrm>
            <a:off x="670560" y="1455595"/>
            <a:ext cx="10936224" cy="646010"/>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sp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FFD100"/>
                </a:solidFill>
                <a:effectLst/>
                <a:uLnTx/>
                <a:uFillTx/>
                <a:latin typeface="Georgia"/>
                <a:ea typeface="+mn-ea"/>
                <a:cs typeface="Calibri" panose="020F0502020204030204" pitchFamily="34" charset="0"/>
              </a:rPr>
              <a:t>B</a:t>
            </a:r>
            <a:r>
              <a:rPr kumimoji="0" lang="en-US" sz="18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etter </a:t>
            </a:r>
            <a:r>
              <a:rPr kumimoji="0" lang="en-US" sz="1800" b="1" i="0" u="none" strike="noStrike" kern="1200" cap="none" spc="0" normalizeH="0" baseline="0" noProof="0" dirty="0">
                <a:ln>
                  <a:noFill/>
                </a:ln>
                <a:solidFill>
                  <a:srgbClr val="FFD100"/>
                </a:solidFill>
                <a:effectLst/>
                <a:uLnTx/>
                <a:uFillTx/>
                <a:latin typeface="Georgia"/>
                <a:ea typeface="+mn-ea"/>
                <a:cs typeface="Calibri" panose="020F0502020204030204" pitchFamily="34" charset="0"/>
              </a:rPr>
              <a:t>R</a:t>
            </a:r>
            <a:r>
              <a:rPr kumimoji="0" lang="en-US" sz="18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isk </a:t>
            </a:r>
            <a:r>
              <a:rPr kumimoji="0" lang="en-US" sz="1800" b="0" i="0" u="none" strike="noStrike" kern="1200" cap="none" spc="0" normalizeH="0" baseline="0" noProof="0" dirty="0" err="1">
                <a:ln>
                  <a:noFill/>
                </a:ln>
                <a:solidFill>
                  <a:prstClr val="white"/>
                </a:solidFill>
                <a:effectLst/>
                <a:uLnTx/>
                <a:uFillTx/>
                <a:latin typeface="Georgia"/>
                <a:ea typeface="+mn-ea"/>
                <a:cs typeface="Calibri" panose="020F0502020204030204" pitchFamily="34" charset="0"/>
              </a:rPr>
              <a:t>percept</a:t>
            </a:r>
            <a:r>
              <a:rPr kumimoji="0" lang="en-US" sz="1800" b="1" i="0" u="none" strike="noStrike" kern="1200" cap="none" spc="0" normalizeH="0" baseline="0" noProof="0" dirty="0" err="1">
                <a:ln>
                  <a:noFill/>
                </a:ln>
                <a:solidFill>
                  <a:srgbClr val="FFD100"/>
                </a:solidFill>
                <a:effectLst/>
                <a:uLnTx/>
                <a:uFillTx/>
                <a:latin typeface="Georgia"/>
                <a:ea typeface="+mn-ea"/>
                <a:cs typeface="Calibri" panose="020F0502020204030204" pitchFamily="34" charset="0"/>
              </a:rPr>
              <a:t>I</a:t>
            </a:r>
            <a:r>
              <a:rPr kumimoji="0" lang="en-US" sz="1800" b="0" i="0" u="none" strike="noStrike" kern="1200" cap="none" spc="0" normalizeH="0" baseline="0" noProof="0" dirty="0" err="1">
                <a:ln>
                  <a:noFill/>
                </a:ln>
                <a:solidFill>
                  <a:prstClr val="white"/>
                </a:solidFill>
                <a:effectLst/>
                <a:uLnTx/>
                <a:uFillTx/>
                <a:latin typeface="Georgia"/>
                <a:ea typeface="+mn-ea"/>
                <a:cs typeface="Calibri" panose="020F0502020204030204" pitchFamily="34" charset="0"/>
              </a:rPr>
              <a:t>on</a:t>
            </a:r>
            <a:r>
              <a:rPr kumimoji="0" lang="en-US" sz="18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 via patient </a:t>
            </a:r>
            <a:r>
              <a:rPr kumimoji="0" lang="en-US" sz="1800" b="0" i="0" u="none" strike="noStrike" kern="1200" cap="none" spc="0" normalizeH="0" baseline="0" noProof="0" dirty="0" err="1">
                <a:ln>
                  <a:noFill/>
                </a:ln>
                <a:solidFill>
                  <a:prstClr val="white"/>
                </a:solidFill>
                <a:effectLst/>
                <a:uLnTx/>
                <a:uFillTx/>
                <a:latin typeface="Georgia"/>
                <a:ea typeface="+mn-ea"/>
                <a:cs typeface="Calibri" panose="020F0502020204030204" pitchFamily="34" charset="0"/>
              </a:rPr>
              <a:t>simi</a:t>
            </a:r>
            <a:r>
              <a:rPr kumimoji="0" lang="en-US" sz="1800" b="1" i="0" u="none" strike="noStrike" kern="1200" cap="none" spc="0" normalizeH="0" baseline="0" noProof="0" dirty="0" err="1">
                <a:ln>
                  <a:noFill/>
                </a:ln>
                <a:solidFill>
                  <a:srgbClr val="FFD100"/>
                </a:solidFill>
                <a:effectLst/>
                <a:uLnTx/>
                <a:uFillTx/>
                <a:latin typeface="Georgia"/>
                <a:ea typeface="+mn-ea"/>
                <a:cs typeface="Calibri" panose="020F0502020204030204" pitchFamily="34" charset="0"/>
              </a:rPr>
              <a:t>L</a:t>
            </a:r>
            <a:r>
              <a:rPr kumimoji="0" lang="en-US" sz="1800" b="0" i="0" u="none" strike="noStrike" kern="1200" cap="none" spc="0" normalizeH="0" baseline="0" noProof="0" dirty="0" err="1">
                <a:ln>
                  <a:noFill/>
                </a:ln>
                <a:solidFill>
                  <a:prstClr val="white"/>
                </a:solidFill>
                <a:effectLst/>
                <a:uLnTx/>
                <a:uFillTx/>
                <a:latin typeface="Georgia"/>
                <a:ea typeface="+mn-ea"/>
                <a:cs typeface="Calibri" panose="020F0502020204030204" pitchFamily="34" charset="0"/>
              </a:rPr>
              <a:t>arity</a:t>
            </a:r>
            <a:r>
              <a:rPr kumimoji="0" lang="en-US" sz="18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 to </a:t>
            </a:r>
            <a:r>
              <a:rPr kumimoji="0" lang="en-US" sz="1800" b="0" i="0" u="none" strike="noStrike" kern="1200" cap="none" spc="0" normalizeH="0" baseline="0" noProof="0" dirty="0" err="1">
                <a:ln>
                  <a:noFill/>
                </a:ln>
                <a:solidFill>
                  <a:prstClr val="white"/>
                </a:solidFill>
                <a:effectLst/>
                <a:uLnTx/>
                <a:uFillTx/>
                <a:latin typeface="Georgia"/>
                <a:ea typeface="+mn-ea"/>
                <a:cs typeface="Calibri" panose="020F0502020204030204" pitchFamily="34" charset="0"/>
              </a:rPr>
              <a:t>contro</a:t>
            </a:r>
            <a:r>
              <a:rPr kumimoji="0" lang="en-US" sz="1800" b="1" i="0" u="none" strike="noStrike" kern="1200" cap="none" spc="0" normalizeH="0" baseline="0" noProof="0" dirty="0" err="1">
                <a:ln>
                  <a:noFill/>
                </a:ln>
                <a:solidFill>
                  <a:srgbClr val="FFD100"/>
                </a:solidFill>
                <a:effectLst/>
                <a:uLnTx/>
                <a:uFillTx/>
                <a:latin typeface="Georgia"/>
                <a:ea typeface="+mn-ea"/>
                <a:cs typeface="Calibri" panose="020F0502020204030204" pitchFamily="34" charset="0"/>
              </a:rPr>
              <a:t>L</a:t>
            </a:r>
            <a:r>
              <a:rPr kumimoji="0" lang="en-US" sz="18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 </a:t>
            </a:r>
            <a:r>
              <a:rPr kumimoji="0" lang="en-US" sz="1800" b="0" i="0" u="none" strike="noStrike" kern="1200" cap="none" spc="0" normalizeH="0" baseline="0" noProof="0" dirty="0" err="1">
                <a:ln>
                  <a:noFill/>
                </a:ln>
                <a:solidFill>
                  <a:prstClr val="white"/>
                </a:solidFill>
                <a:effectLst/>
                <a:uLnTx/>
                <a:uFillTx/>
                <a:latin typeface="Georgia"/>
                <a:ea typeface="+mn-ea"/>
                <a:cs typeface="Calibri" panose="020F0502020204030204" pitchFamily="34" charset="0"/>
              </a:rPr>
              <a:t>hyperglycem</a:t>
            </a:r>
            <a:r>
              <a:rPr kumimoji="0" lang="en-US" sz="1800" b="1" i="0" u="none" strike="noStrike" kern="1200" cap="none" spc="0" normalizeH="0" baseline="0" noProof="0" dirty="0" err="1">
                <a:ln>
                  <a:noFill/>
                </a:ln>
                <a:solidFill>
                  <a:srgbClr val="FFD100"/>
                </a:solidFill>
                <a:effectLst/>
                <a:uLnTx/>
                <a:uFillTx/>
                <a:latin typeface="Georgia"/>
                <a:ea typeface="+mn-ea"/>
                <a:cs typeface="Calibri" panose="020F0502020204030204" pitchFamily="34" charset="0"/>
              </a:rPr>
              <a:t>I</a:t>
            </a:r>
            <a:r>
              <a:rPr kumimoji="0" lang="en-US" sz="1800" b="0" i="0" u="none" strike="noStrike" kern="1200" cap="none" spc="0" normalizeH="0" baseline="0" noProof="0" dirty="0" err="1">
                <a:ln>
                  <a:noFill/>
                </a:ln>
                <a:solidFill>
                  <a:prstClr val="white"/>
                </a:solidFill>
                <a:effectLst/>
                <a:uLnTx/>
                <a:uFillTx/>
                <a:latin typeface="Georgia"/>
                <a:ea typeface="+mn-ea"/>
                <a:cs typeface="Calibri" panose="020F0502020204030204" pitchFamily="34" charset="0"/>
              </a:rPr>
              <a:t>a</a:t>
            </a:r>
            <a:r>
              <a:rPr kumimoji="0" lang="en-US" sz="18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 </a:t>
            </a:r>
            <a:r>
              <a:rPr kumimoji="0" lang="en-US" sz="1800" b="1" i="0" u="none" strike="noStrike" kern="1200" cap="none" spc="0" normalizeH="0" baseline="0" noProof="0" dirty="0">
                <a:ln>
                  <a:noFill/>
                </a:ln>
                <a:solidFill>
                  <a:srgbClr val="FFD100"/>
                </a:solidFill>
                <a:effectLst/>
                <a:uLnTx/>
                <a:uFillTx/>
                <a:latin typeface="Georgia"/>
                <a:ea typeface="+mn-ea"/>
                <a:cs typeface="Calibri" panose="020F0502020204030204" pitchFamily="34" charset="0"/>
              </a:rPr>
              <a:t>A</a:t>
            </a:r>
            <a:r>
              <a:rPr kumimoji="0" lang="en-US" sz="18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nd </a:t>
            </a:r>
            <a:r>
              <a:rPr kumimoji="0" lang="en-US" sz="1800" b="0" i="0" u="none" strike="noStrike" kern="1200" cap="none" spc="0" normalizeH="0" baseline="0" noProof="0" dirty="0" err="1">
                <a:ln>
                  <a:noFill/>
                </a:ln>
                <a:solidFill>
                  <a:prstClr val="white"/>
                </a:solidFill>
                <a:effectLst/>
                <a:uLnTx/>
                <a:uFillTx/>
                <a:latin typeface="Georgia"/>
                <a:ea typeface="+mn-ea"/>
                <a:cs typeface="Calibri" panose="020F0502020204030204" pitchFamily="34" charset="0"/>
              </a:rPr>
              <a:t>sustai</a:t>
            </a:r>
            <a:r>
              <a:rPr kumimoji="0" lang="en-US" sz="1800" b="1" i="0" u="none" strike="noStrike" kern="1200" cap="none" spc="0" normalizeH="0" baseline="0" noProof="0" dirty="0" err="1">
                <a:ln>
                  <a:noFill/>
                </a:ln>
                <a:solidFill>
                  <a:srgbClr val="FFD100"/>
                </a:solidFill>
                <a:effectLst/>
                <a:uLnTx/>
                <a:uFillTx/>
                <a:latin typeface="Georgia"/>
                <a:ea typeface="+mn-ea"/>
                <a:cs typeface="Calibri" panose="020F0502020204030204" pitchFamily="34" charset="0"/>
              </a:rPr>
              <a:t>N</a:t>
            </a:r>
            <a:r>
              <a:rPr kumimoji="0" lang="en-US" sz="1800" b="0" i="0" u="none" strike="noStrike" kern="1200" cap="none" spc="0" normalizeH="0" baseline="0" noProof="0" dirty="0" err="1">
                <a:ln>
                  <a:noFill/>
                </a:ln>
                <a:solidFill>
                  <a:prstClr val="white"/>
                </a:solidFill>
                <a:effectLst/>
                <a:uLnTx/>
                <a:uFillTx/>
                <a:latin typeface="Georgia"/>
                <a:ea typeface="+mn-ea"/>
                <a:cs typeface="Calibri" panose="020F0502020204030204" pitchFamily="34" charset="0"/>
              </a:rPr>
              <a:t>ed</a:t>
            </a:r>
            <a:r>
              <a:rPr kumimoji="0" lang="en-US" sz="18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 by </a:t>
            </a:r>
            <a:r>
              <a:rPr kumimoji="0" lang="en-US" sz="1800" b="1" i="0" u="none" strike="noStrike" kern="1200" cap="none" spc="0" normalizeH="0" baseline="0" noProof="0" dirty="0">
                <a:ln>
                  <a:noFill/>
                </a:ln>
                <a:solidFill>
                  <a:srgbClr val="FFD100"/>
                </a:solidFill>
                <a:effectLst/>
                <a:uLnTx/>
                <a:uFillTx/>
                <a:latin typeface="Georgia"/>
                <a:ea typeface="+mn-ea"/>
                <a:cs typeface="Calibri" panose="020F0502020204030204" pitchFamily="34" charset="0"/>
              </a:rPr>
              <a:t>T</a:t>
            </a:r>
            <a:r>
              <a:rPr kumimoji="0" lang="en-US" sz="18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elemonitoring (BRILLIANT RCT)</a:t>
            </a:r>
          </a:p>
        </p:txBody>
      </p:sp>
      <p:sp>
        <p:nvSpPr>
          <p:cNvPr id="7" name="TextBox 6">
            <a:extLst>
              <a:ext uri="{FF2B5EF4-FFF2-40B4-BE49-F238E27FC236}">
                <a16:creationId xmlns:a16="http://schemas.microsoft.com/office/drawing/2014/main" id="{07D16431-28C1-339A-FF04-ADFE9A3DE3EB}"/>
              </a:ext>
            </a:extLst>
          </p:cNvPr>
          <p:cNvSpPr txBox="1"/>
          <p:nvPr/>
        </p:nvSpPr>
        <p:spPr>
          <a:xfrm>
            <a:off x="999036" y="2197469"/>
            <a:ext cx="10607748" cy="3508653"/>
          </a:xfrm>
          <a:prstGeom prst="rect">
            <a:avLst/>
          </a:prstGeom>
        </p:spPr>
        <p:txBody>
          <a:bodyPr vert="horz" wrap="square" lIns="0" tIns="0" rIns="121920" bIns="60960" rtlCol="0">
            <a:spAutoFit/>
          </a:bodyPr>
          <a:lstStyle/>
          <a:p>
            <a:pPr marL="0" marR="0" lvl="0" indent="0" algn="l" defTabSz="1625439" rtl="0" eaLnBrk="1" fontAlgn="auto" latinLnBrk="0" hangingPunct="1">
              <a:lnSpc>
                <a:spcPct val="100000"/>
              </a:lnSpc>
              <a:spcBef>
                <a:spcPts val="0"/>
              </a:spcBef>
              <a:spcAft>
                <a:spcPts val="160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mn-cs"/>
              </a:rPr>
              <a:t>PERDICT.AI – An AI-enabled software created from EMR data using Machine Learning, comprising three modules</a:t>
            </a:r>
          </a:p>
          <a:p>
            <a:pPr marL="380990" marR="0" lvl="0" indent="-380990" algn="l" defTabSz="1625439" rtl="0" eaLnBrk="1" fontAlgn="auto" latinLnBrk="0" hangingPunct="1">
              <a:lnSpc>
                <a:spcPct val="100000"/>
              </a:lnSpc>
              <a:spcBef>
                <a:spcPts val="0"/>
              </a:spcBef>
              <a:spcAft>
                <a:spcPts val="160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000000"/>
                </a:solidFill>
                <a:effectLst/>
                <a:uLnTx/>
                <a:uFillTx/>
                <a:latin typeface="Georgia"/>
                <a:ea typeface="+mn-ea"/>
                <a:cs typeface="+mn-cs"/>
              </a:rPr>
              <a:t>Patient similarity</a:t>
            </a:r>
          </a:p>
          <a:p>
            <a:pPr marL="380990" marR="0" lvl="0" indent="-380990" algn="l" defTabSz="1625439" rtl="0" eaLnBrk="1" fontAlgn="auto" latinLnBrk="0" hangingPunct="1">
              <a:lnSpc>
                <a:spcPct val="100000"/>
              </a:lnSpc>
              <a:spcBef>
                <a:spcPts val="0"/>
              </a:spcBef>
              <a:spcAft>
                <a:spcPts val="160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000000"/>
                </a:solidFill>
                <a:effectLst/>
                <a:uLnTx/>
                <a:uFillTx/>
                <a:latin typeface="Georgia"/>
                <a:ea typeface="+mn-ea"/>
                <a:cs typeface="+mn-cs"/>
              </a:rPr>
              <a:t>Medication Recommendation</a:t>
            </a:r>
          </a:p>
          <a:p>
            <a:pPr marL="380990" marR="0" lvl="0" indent="-380990" algn="l" defTabSz="1625439" rtl="0" eaLnBrk="1" fontAlgn="auto" latinLnBrk="0" hangingPunct="1">
              <a:lnSpc>
                <a:spcPct val="100000"/>
              </a:lnSpc>
              <a:spcBef>
                <a:spcPts val="0"/>
              </a:spcBef>
              <a:spcAft>
                <a:spcPts val="160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000000"/>
                </a:solidFill>
                <a:effectLst/>
                <a:uLnTx/>
                <a:uFillTx/>
                <a:latin typeface="Georgia"/>
                <a:ea typeface="+mn-ea"/>
                <a:cs typeface="+mn-cs"/>
              </a:rPr>
              <a:t>Personalized Care Plan </a:t>
            </a:r>
          </a:p>
          <a:p>
            <a:pPr marL="0" marR="0" lvl="0" indent="0" algn="l" defTabSz="1625439" rtl="0" eaLnBrk="1" fontAlgn="auto" latinLnBrk="0" hangingPunct="1">
              <a:lnSpc>
                <a:spcPct val="100000"/>
              </a:lnSpc>
              <a:spcBef>
                <a:spcPts val="0"/>
              </a:spcBef>
              <a:spcAft>
                <a:spcPts val="160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mn-cs"/>
              </a:rPr>
              <a:t>Tool to counsel adults with type-2 diabetes mellitus to optimize their glycemic control</a:t>
            </a:r>
          </a:p>
          <a:p>
            <a:pPr marL="0" marR="0" lvl="0" indent="0" algn="l" defTabSz="1625439" rtl="0" eaLnBrk="1" fontAlgn="auto" latinLnBrk="0" hangingPunct="1">
              <a:lnSpc>
                <a:spcPct val="100000"/>
              </a:lnSpc>
              <a:spcBef>
                <a:spcPts val="0"/>
              </a:spcBef>
              <a:spcAft>
                <a:spcPts val="160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mn-cs"/>
              </a:rPr>
              <a:t>Three-arm randomized controlled trial</a:t>
            </a:r>
          </a:p>
          <a:p>
            <a:pPr marL="0" marR="0" lvl="0" indent="0" algn="l" defTabSz="1625439" rtl="0" eaLnBrk="1" fontAlgn="auto" latinLnBrk="0" hangingPunct="1">
              <a:lnSpc>
                <a:spcPct val="100000"/>
              </a:lnSpc>
              <a:spcBef>
                <a:spcPts val="0"/>
              </a:spcBef>
              <a:spcAft>
                <a:spcPts val="160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mn-cs"/>
              </a:rPr>
              <a:t>Highlights: Explainable AI, Shared Decision Making, Personalized Care, Patient-Physician Relationship</a:t>
            </a:r>
          </a:p>
        </p:txBody>
      </p:sp>
      <p:grpSp>
        <p:nvGrpSpPr>
          <p:cNvPr id="8" name="Group 7">
            <a:extLst>
              <a:ext uri="{FF2B5EF4-FFF2-40B4-BE49-F238E27FC236}">
                <a16:creationId xmlns:a16="http://schemas.microsoft.com/office/drawing/2014/main" id="{2EB5F5CF-B5BE-60CB-5124-CD24C5A4A327}"/>
              </a:ext>
            </a:extLst>
          </p:cNvPr>
          <p:cNvGrpSpPr/>
          <p:nvPr/>
        </p:nvGrpSpPr>
        <p:grpSpPr>
          <a:xfrm>
            <a:off x="744065" y="2248677"/>
            <a:ext cx="184334" cy="184334"/>
            <a:chOff x="439557" y="1731284"/>
            <a:chExt cx="175977" cy="175977"/>
          </a:xfrm>
        </p:grpSpPr>
        <p:sp>
          <p:nvSpPr>
            <p:cNvPr id="9" name="Oval 8">
              <a:extLst>
                <a:ext uri="{FF2B5EF4-FFF2-40B4-BE49-F238E27FC236}">
                  <a16:creationId xmlns:a16="http://schemas.microsoft.com/office/drawing/2014/main" id="{25DF3660-B87A-E0CD-4DA1-57717313BAED}"/>
                </a:ext>
              </a:extLst>
            </p:cNvPr>
            <p:cNvSpPr/>
            <p:nvPr/>
          </p:nvSpPr>
          <p:spPr>
            <a:xfrm>
              <a:off x="439557" y="1731284"/>
              <a:ext cx="175977" cy="175977"/>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1333"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10" name="Oval 9">
              <a:extLst>
                <a:ext uri="{FF2B5EF4-FFF2-40B4-BE49-F238E27FC236}">
                  <a16:creationId xmlns:a16="http://schemas.microsoft.com/office/drawing/2014/main" id="{C4E38681-4F9F-8D3E-8DA0-007B8F35ECD7}"/>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1333"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1" name="Group 10">
            <a:extLst>
              <a:ext uri="{FF2B5EF4-FFF2-40B4-BE49-F238E27FC236}">
                <a16:creationId xmlns:a16="http://schemas.microsoft.com/office/drawing/2014/main" id="{F4ED1B0D-16D0-4032-BBDC-9B0F1DA471E2}"/>
              </a:ext>
            </a:extLst>
          </p:cNvPr>
          <p:cNvGrpSpPr/>
          <p:nvPr/>
        </p:nvGrpSpPr>
        <p:grpSpPr>
          <a:xfrm>
            <a:off x="744065" y="4436367"/>
            <a:ext cx="184334" cy="184334"/>
            <a:chOff x="439557" y="1731284"/>
            <a:chExt cx="175977" cy="175977"/>
          </a:xfrm>
        </p:grpSpPr>
        <p:sp>
          <p:nvSpPr>
            <p:cNvPr id="12" name="Oval 11">
              <a:extLst>
                <a:ext uri="{FF2B5EF4-FFF2-40B4-BE49-F238E27FC236}">
                  <a16:creationId xmlns:a16="http://schemas.microsoft.com/office/drawing/2014/main" id="{EA39976C-587B-84E8-0279-5BF463EB459C}"/>
                </a:ext>
              </a:extLst>
            </p:cNvPr>
            <p:cNvSpPr/>
            <p:nvPr/>
          </p:nvSpPr>
          <p:spPr>
            <a:xfrm>
              <a:off x="439557" y="1731284"/>
              <a:ext cx="175977" cy="175977"/>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1333"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13" name="Oval 12">
              <a:extLst>
                <a:ext uri="{FF2B5EF4-FFF2-40B4-BE49-F238E27FC236}">
                  <a16:creationId xmlns:a16="http://schemas.microsoft.com/office/drawing/2014/main" id="{F9A88C48-C9EC-82CD-CA2D-2F26E7CE1D0B}"/>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1333"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4" name="Group 13">
            <a:extLst>
              <a:ext uri="{FF2B5EF4-FFF2-40B4-BE49-F238E27FC236}">
                <a16:creationId xmlns:a16="http://schemas.microsoft.com/office/drawing/2014/main" id="{7496794A-0117-0847-3A15-6D5DD4AB8015}"/>
              </a:ext>
            </a:extLst>
          </p:cNvPr>
          <p:cNvGrpSpPr/>
          <p:nvPr/>
        </p:nvGrpSpPr>
        <p:grpSpPr>
          <a:xfrm>
            <a:off x="744065" y="4931013"/>
            <a:ext cx="184334" cy="184334"/>
            <a:chOff x="439557" y="1731284"/>
            <a:chExt cx="175977" cy="175977"/>
          </a:xfrm>
        </p:grpSpPr>
        <p:sp>
          <p:nvSpPr>
            <p:cNvPr id="15" name="Oval 14">
              <a:extLst>
                <a:ext uri="{FF2B5EF4-FFF2-40B4-BE49-F238E27FC236}">
                  <a16:creationId xmlns:a16="http://schemas.microsoft.com/office/drawing/2014/main" id="{C84EFE81-C04A-996B-A558-9D2AFC9984FC}"/>
                </a:ext>
              </a:extLst>
            </p:cNvPr>
            <p:cNvSpPr/>
            <p:nvPr/>
          </p:nvSpPr>
          <p:spPr>
            <a:xfrm>
              <a:off x="439557" y="1731284"/>
              <a:ext cx="175977" cy="175977"/>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1333"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16" name="Oval 15">
              <a:extLst>
                <a:ext uri="{FF2B5EF4-FFF2-40B4-BE49-F238E27FC236}">
                  <a16:creationId xmlns:a16="http://schemas.microsoft.com/office/drawing/2014/main" id="{0B33EFB0-8FD7-5AD4-0F19-A51701B7C1A7}"/>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1333"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7" name="Group 16">
            <a:extLst>
              <a:ext uri="{FF2B5EF4-FFF2-40B4-BE49-F238E27FC236}">
                <a16:creationId xmlns:a16="http://schemas.microsoft.com/office/drawing/2014/main" id="{E3CB70F0-819A-BC35-6485-5E65198AD596}"/>
              </a:ext>
            </a:extLst>
          </p:cNvPr>
          <p:cNvGrpSpPr/>
          <p:nvPr/>
        </p:nvGrpSpPr>
        <p:grpSpPr>
          <a:xfrm>
            <a:off x="744065" y="5383324"/>
            <a:ext cx="184334" cy="184334"/>
            <a:chOff x="439557" y="1731284"/>
            <a:chExt cx="175977" cy="175977"/>
          </a:xfrm>
        </p:grpSpPr>
        <p:sp>
          <p:nvSpPr>
            <p:cNvPr id="18" name="Oval 17">
              <a:extLst>
                <a:ext uri="{FF2B5EF4-FFF2-40B4-BE49-F238E27FC236}">
                  <a16:creationId xmlns:a16="http://schemas.microsoft.com/office/drawing/2014/main" id="{A4C815C6-490C-A1C6-B56B-E3B096AD762D}"/>
                </a:ext>
              </a:extLst>
            </p:cNvPr>
            <p:cNvSpPr/>
            <p:nvPr/>
          </p:nvSpPr>
          <p:spPr>
            <a:xfrm>
              <a:off x="439557" y="1731284"/>
              <a:ext cx="175977" cy="175977"/>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1333"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19" name="Oval 18">
              <a:extLst>
                <a:ext uri="{FF2B5EF4-FFF2-40B4-BE49-F238E27FC236}">
                  <a16:creationId xmlns:a16="http://schemas.microsoft.com/office/drawing/2014/main" id="{31AB349A-6044-9956-E881-65C6C30C5D4E}"/>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1333" b="0" i="0" u="none" strike="noStrike" kern="1200" cap="none" spc="0" normalizeH="0" baseline="0" noProof="0">
                <a:ln>
                  <a:noFill/>
                </a:ln>
                <a:solidFill>
                  <a:prstClr val="white"/>
                </a:solidFill>
                <a:effectLst/>
                <a:uLnTx/>
                <a:uFillTx/>
                <a:latin typeface="Calibri"/>
                <a:ea typeface="+mn-ea"/>
                <a:cs typeface="+mn-cs"/>
              </a:endParaRPr>
            </a:p>
          </p:txBody>
        </p:sp>
      </p:grpSp>
      <p:sp>
        <p:nvSpPr>
          <p:cNvPr id="3" name="Text Placeholder 7">
            <a:extLst>
              <a:ext uri="{FF2B5EF4-FFF2-40B4-BE49-F238E27FC236}">
                <a16:creationId xmlns:a16="http://schemas.microsoft.com/office/drawing/2014/main" id="{108E7C91-F9C6-BA46-FCBB-11A17B789365}"/>
              </a:ext>
            </a:extLst>
          </p:cNvPr>
          <p:cNvSpPr txBox="1">
            <a:spLocks/>
          </p:cNvSpPr>
          <p:nvPr/>
        </p:nvSpPr>
        <p:spPr>
          <a:xfrm>
            <a:off x="670559" y="6125468"/>
            <a:ext cx="10035538"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Better Risk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perceptIon</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via patient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simiLarity</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to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controL</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hyperglycemIa</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And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sustaiNed</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by Telemonitoring (BRILLIANT) Clinical trial. Ongoing, available at: https://</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clinicaltrials.gov</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/study/NCT06607497 (NCT06607497)</a:t>
            </a:r>
          </a:p>
        </p:txBody>
      </p:sp>
      <p:sp>
        <p:nvSpPr>
          <p:cNvPr id="21" name="TextBox 20">
            <a:extLst>
              <a:ext uri="{FF2B5EF4-FFF2-40B4-BE49-F238E27FC236}">
                <a16:creationId xmlns:a16="http://schemas.microsoft.com/office/drawing/2014/main" id="{644E414B-AF5F-1730-881F-CD8DF38469AE}"/>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a:solidFill>
                  <a:srgbClr val="595959"/>
                </a:solidFill>
              </a:rPr>
              <a:t>GLO2329521</a:t>
            </a:r>
            <a:endParaRPr lang="en-US" sz="900" dirty="0">
              <a:solidFill>
                <a:srgbClr val="595959"/>
              </a:solidFill>
            </a:endParaRPr>
          </a:p>
        </p:txBody>
      </p:sp>
    </p:spTree>
    <p:extLst>
      <p:ext uri="{BB962C8B-B14F-4D97-AF65-F5344CB8AC3E}">
        <p14:creationId xmlns:p14="http://schemas.microsoft.com/office/powerpoint/2010/main" val="4232875514"/>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72F09C5D-65C0-3BBB-11C1-40E8FC55E36C}"/>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72F09C5D-65C0-3BBB-11C1-40E8FC55E36C}"/>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7" name="Freeform: Shape 16">
            <a:extLst>
              <a:ext uri="{FF2B5EF4-FFF2-40B4-BE49-F238E27FC236}">
                <a16:creationId xmlns:a16="http://schemas.microsoft.com/office/drawing/2014/main" id="{989B810B-EE82-7132-ADBD-1B3E0444D41D}"/>
              </a:ext>
            </a:extLst>
          </p:cNvPr>
          <p:cNvSpPr>
            <a:spLocks noChangeAspect="1"/>
          </p:cNvSpPr>
          <p:nvPr/>
        </p:nvSpPr>
        <p:spPr>
          <a:xfrm rot="10800000">
            <a:off x="5775153" y="1857719"/>
            <a:ext cx="595840" cy="1180309"/>
          </a:xfrm>
          <a:custGeom>
            <a:avLst/>
            <a:gdLst>
              <a:gd name="connsiteX0" fmla="*/ 543719 w 548958"/>
              <a:gd name="connsiteY0" fmla="*/ 0 h 1087438"/>
              <a:gd name="connsiteX1" fmla="*/ 548958 w 548958"/>
              <a:gd name="connsiteY1" fmla="*/ 528 h 1087438"/>
              <a:gd name="connsiteX2" fmla="*/ 548958 w 548958"/>
              <a:gd name="connsiteY2" fmla="*/ 1086910 h 1087438"/>
              <a:gd name="connsiteX3" fmla="*/ 543719 w 548958"/>
              <a:gd name="connsiteY3" fmla="*/ 1087438 h 1087438"/>
              <a:gd name="connsiteX4" fmla="*/ 0 w 548958"/>
              <a:gd name="connsiteY4" fmla="*/ 543719 h 1087438"/>
              <a:gd name="connsiteX5" fmla="*/ 543719 w 548958"/>
              <a:gd name="connsiteY5" fmla="*/ 0 h 1087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8958" h="1087438">
                <a:moveTo>
                  <a:pt x="543719" y="0"/>
                </a:moveTo>
                <a:lnTo>
                  <a:pt x="548958" y="528"/>
                </a:lnTo>
                <a:lnTo>
                  <a:pt x="548958" y="1086910"/>
                </a:lnTo>
                <a:lnTo>
                  <a:pt x="543719" y="1087438"/>
                </a:lnTo>
                <a:cubicBezTo>
                  <a:pt x="243431" y="1087438"/>
                  <a:pt x="0" y="844007"/>
                  <a:pt x="0" y="543719"/>
                </a:cubicBezTo>
                <a:cubicBezTo>
                  <a:pt x="0" y="243431"/>
                  <a:pt x="243431" y="0"/>
                  <a:pt x="543719" y="0"/>
                </a:cubicBezTo>
                <a:close/>
              </a:path>
            </a:pathLst>
          </a:custGeom>
          <a:gradFill flip="none" rotWithShape="1">
            <a:gsLst>
              <a:gs pos="0">
                <a:schemeClr val="accent3"/>
              </a:gs>
              <a:gs pos="100000">
                <a:schemeClr val="accent2"/>
              </a:gs>
            </a:gsLst>
            <a:lin ang="10800000" scaled="1"/>
            <a:tileRect/>
          </a:gradFill>
          <a:ln>
            <a:noFill/>
          </a:ln>
          <a:effectLst/>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dirty="0">
              <a:ln>
                <a:noFill/>
              </a:ln>
              <a:solidFill>
                <a:prstClr val="white"/>
              </a:solidFill>
              <a:effectLst/>
              <a:uLnTx/>
              <a:uFillTx/>
              <a:latin typeface="Calibri"/>
              <a:ea typeface="+mn-ea"/>
              <a:cs typeface="Calibri" panose="020F0502020204030204" pitchFamily="34" charset="0"/>
            </a:endParaRPr>
          </a:p>
        </p:txBody>
      </p:sp>
      <p:sp>
        <p:nvSpPr>
          <p:cNvPr id="19" name="Freeform: Shape 18">
            <a:extLst>
              <a:ext uri="{FF2B5EF4-FFF2-40B4-BE49-F238E27FC236}">
                <a16:creationId xmlns:a16="http://schemas.microsoft.com/office/drawing/2014/main" id="{CAD97A1E-6F6E-26C7-62CE-773F3929DB51}"/>
              </a:ext>
            </a:extLst>
          </p:cNvPr>
          <p:cNvSpPr>
            <a:spLocks noChangeAspect="1"/>
          </p:cNvSpPr>
          <p:nvPr/>
        </p:nvSpPr>
        <p:spPr>
          <a:xfrm rot="10800000">
            <a:off x="5775153" y="3318919"/>
            <a:ext cx="595840" cy="1180309"/>
          </a:xfrm>
          <a:custGeom>
            <a:avLst/>
            <a:gdLst>
              <a:gd name="connsiteX0" fmla="*/ 543719 w 548958"/>
              <a:gd name="connsiteY0" fmla="*/ 0 h 1087438"/>
              <a:gd name="connsiteX1" fmla="*/ 548958 w 548958"/>
              <a:gd name="connsiteY1" fmla="*/ 528 h 1087438"/>
              <a:gd name="connsiteX2" fmla="*/ 548958 w 548958"/>
              <a:gd name="connsiteY2" fmla="*/ 1086910 h 1087438"/>
              <a:gd name="connsiteX3" fmla="*/ 543719 w 548958"/>
              <a:gd name="connsiteY3" fmla="*/ 1087438 h 1087438"/>
              <a:gd name="connsiteX4" fmla="*/ 0 w 548958"/>
              <a:gd name="connsiteY4" fmla="*/ 543719 h 1087438"/>
              <a:gd name="connsiteX5" fmla="*/ 543719 w 548958"/>
              <a:gd name="connsiteY5" fmla="*/ 0 h 1087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8958" h="1087438">
                <a:moveTo>
                  <a:pt x="543719" y="0"/>
                </a:moveTo>
                <a:lnTo>
                  <a:pt x="548958" y="528"/>
                </a:lnTo>
                <a:lnTo>
                  <a:pt x="548958" y="1086910"/>
                </a:lnTo>
                <a:lnTo>
                  <a:pt x="543719" y="1087438"/>
                </a:lnTo>
                <a:cubicBezTo>
                  <a:pt x="243431" y="1087438"/>
                  <a:pt x="0" y="844007"/>
                  <a:pt x="0" y="543719"/>
                </a:cubicBezTo>
                <a:cubicBezTo>
                  <a:pt x="0" y="243431"/>
                  <a:pt x="243431" y="0"/>
                  <a:pt x="543719" y="0"/>
                </a:cubicBezTo>
                <a:close/>
              </a:path>
            </a:pathLst>
          </a:custGeom>
          <a:gradFill flip="none" rotWithShape="1">
            <a:gsLst>
              <a:gs pos="0">
                <a:schemeClr val="accent3"/>
              </a:gs>
              <a:gs pos="100000">
                <a:schemeClr val="accent2"/>
              </a:gs>
            </a:gsLst>
            <a:lin ang="10800000" scaled="1"/>
            <a:tileRect/>
          </a:gradFill>
          <a:ln>
            <a:noFill/>
          </a:ln>
          <a:effectLst/>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dirty="0">
              <a:ln>
                <a:noFill/>
              </a:ln>
              <a:solidFill>
                <a:prstClr val="white"/>
              </a:solidFill>
              <a:effectLst/>
              <a:uLnTx/>
              <a:uFillTx/>
              <a:latin typeface="Calibri"/>
              <a:ea typeface="+mn-ea"/>
              <a:cs typeface="Calibri" panose="020F0502020204030204" pitchFamily="34" charset="0"/>
            </a:endParaRPr>
          </a:p>
        </p:txBody>
      </p:sp>
      <p:sp>
        <p:nvSpPr>
          <p:cNvPr id="21" name="Freeform: Shape 20">
            <a:extLst>
              <a:ext uri="{FF2B5EF4-FFF2-40B4-BE49-F238E27FC236}">
                <a16:creationId xmlns:a16="http://schemas.microsoft.com/office/drawing/2014/main" id="{54C4639B-0F3D-90C2-F415-D38D902A5A8D}"/>
              </a:ext>
            </a:extLst>
          </p:cNvPr>
          <p:cNvSpPr>
            <a:spLocks noChangeAspect="1"/>
          </p:cNvSpPr>
          <p:nvPr/>
        </p:nvSpPr>
        <p:spPr>
          <a:xfrm rot="10800000">
            <a:off x="5775153" y="4780116"/>
            <a:ext cx="595840" cy="1180309"/>
          </a:xfrm>
          <a:custGeom>
            <a:avLst/>
            <a:gdLst>
              <a:gd name="connsiteX0" fmla="*/ 543719 w 548958"/>
              <a:gd name="connsiteY0" fmla="*/ 0 h 1087438"/>
              <a:gd name="connsiteX1" fmla="*/ 548958 w 548958"/>
              <a:gd name="connsiteY1" fmla="*/ 528 h 1087438"/>
              <a:gd name="connsiteX2" fmla="*/ 548958 w 548958"/>
              <a:gd name="connsiteY2" fmla="*/ 1086910 h 1087438"/>
              <a:gd name="connsiteX3" fmla="*/ 543719 w 548958"/>
              <a:gd name="connsiteY3" fmla="*/ 1087438 h 1087438"/>
              <a:gd name="connsiteX4" fmla="*/ 0 w 548958"/>
              <a:gd name="connsiteY4" fmla="*/ 543719 h 1087438"/>
              <a:gd name="connsiteX5" fmla="*/ 543719 w 548958"/>
              <a:gd name="connsiteY5" fmla="*/ 0 h 1087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8958" h="1087438">
                <a:moveTo>
                  <a:pt x="543719" y="0"/>
                </a:moveTo>
                <a:lnTo>
                  <a:pt x="548958" y="528"/>
                </a:lnTo>
                <a:lnTo>
                  <a:pt x="548958" y="1086910"/>
                </a:lnTo>
                <a:lnTo>
                  <a:pt x="543719" y="1087438"/>
                </a:lnTo>
                <a:cubicBezTo>
                  <a:pt x="243431" y="1087438"/>
                  <a:pt x="0" y="844007"/>
                  <a:pt x="0" y="543719"/>
                </a:cubicBezTo>
                <a:cubicBezTo>
                  <a:pt x="0" y="243431"/>
                  <a:pt x="243431" y="0"/>
                  <a:pt x="543719" y="0"/>
                </a:cubicBezTo>
                <a:close/>
              </a:path>
            </a:pathLst>
          </a:custGeom>
          <a:gradFill flip="none" rotWithShape="1">
            <a:gsLst>
              <a:gs pos="0">
                <a:schemeClr val="accent3"/>
              </a:gs>
              <a:gs pos="100000">
                <a:schemeClr val="accent2"/>
              </a:gs>
            </a:gsLst>
            <a:lin ang="10800000" scaled="1"/>
            <a:tileRect/>
          </a:gradFill>
          <a:ln>
            <a:noFill/>
          </a:ln>
          <a:effectLst/>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dirty="0">
              <a:ln>
                <a:noFill/>
              </a:ln>
              <a:solidFill>
                <a:prstClr val="white"/>
              </a:solidFill>
              <a:effectLst/>
              <a:uLnTx/>
              <a:uFillTx/>
              <a:latin typeface="Calibri"/>
              <a:ea typeface="+mn-ea"/>
              <a:cs typeface="Calibri" panose="020F0502020204030204" pitchFamily="34" charset="0"/>
            </a:endParaRPr>
          </a:p>
        </p:txBody>
      </p:sp>
      <p:pic>
        <p:nvPicPr>
          <p:cNvPr id="6" name="Picture 5">
            <a:extLst>
              <a:ext uri="{FF2B5EF4-FFF2-40B4-BE49-F238E27FC236}">
                <a16:creationId xmlns:a16="http://schemas.microsoft.com/office/drawing/2014/main" id="{86ADE4BE-A7D5-9C41-C28C-2EAE6C6A918A}"/>
              </a:ext>
            </a:extLst>
          </p:cNvPr>
          <p:cNvPicPr>
            <a:picLocks noChangeAspect="1"/>
          </p:cNvPicPr>
          <p:nvPr/>
        </p:nvPicPr>
        <p:blipFill rotWithShape="1">
          <a:blip r:embed="rId5" cstate="screen">
            <a:extLst>
              <a:ext uri="{28A0092B-C50C-407E-A947-70E740481C1C}">
                <a14:useLocalDpi xmlns:a14="http://schemas.microsoft.com/office/drawing/2010/main" val="0"/>
              </a:ext>
            </a:extLst>
          </a:blip>
          <a:srcRect l="6418" t="66" r="4128" b="1273"/>
          <a:stretch>
            <a:fillRect/>
          </a:stretch>
        </p:blipFill>
        <p:spPr>
          <a:xfrm>
            <a:off x="0" y="0"/>
            <a:ext cx="5789042" cy="6858000"/>
          </a:xfrm>
          <a:custGeom>
            <a:avLst/>
            <a:gdLst>
              <a:gd name="connsiteX0" fmla="*/ 0 w 5119118"/>
              <a:gd name="connsiteY0" fmla="*/ 0 h 6858000"/>
              <a:gd name="connsiteX1" fmla="*/ 5119118 w 5119118"/>
              <a:gd name="connsiteY1" fmla="*/ 0 h 6858000"/>
              <a:gd name="connsiteX2" fmla="*/ 5119118 w 5119118"/>
              <a:gd name="connsiteY2" fmla="*/ 6858000 h 6858000"/>
              <a:gd name="connsiteX3" fmla="*/ 0 w 5119118"/>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5119118" h="6858000">
                <a:moveTo>
                  <a:pt x="0" y="0"/>
                </a:moveTo>
                <a:lnTo>
                  <a:pt x="5119118" y="0"/>
                </a:lnTo>
                <a:lnTo>
                  <a:pt x="5119118" y="6858000"/>
                </a:lnTo>
                <a:lnTo>
                  <a:pt x="0" y="6858000"/>
                </a:lnTo>
                <a:close/>
              </a:path>
            </a:pathLst>
          </a:custGeom>
        </p:spPr>
      </p:pic>
      <p:sp>
        <p:nvSpPr>
          <p:cNvPr id="2" name="Title 1">
            <a:extLst>
              <a:ext uri="{FF2B5EF4-FFF2-40B4-BE49-F238E27FC236}">
                <a16:creationId xmlns:a16="http://schemas.microsoft.com/office/drawing/2014/main" id="{02150CF9-73C1-5384-B438-CBCBC49E2A6A}"/>
              </a:ext>
            </a:extLst>
          </p:cNvPr>
          <p:cNvSpPr>
            <a:spLocks noGrp="1"/>
          </p:cNvSpPr>
          <p:nvPr>
            <p:ph type="title"/>
          </p:nvPr>
        </p:nvSpPr>
        <p:spPr>
          <a:xfrm>
            <a:off x="6520349" y="355600"/>
            <a:ext cx="5091684" cy="1312562"/>
          </a:xfrm>
        </p:spPr>
        <p:txBody>
          <a:bodyPr vert="horz"/>
          <a:lstStyle/>
          <a:p>
            <a:r>
              <a:rPr lang="en-US" dirty="0"/>
              <a:t>A digital solutions can be defined along </a:t>
            </a:r>
            <a:br>
              <a:rPr lang="en-US" dirty="0"/>
            </a:br>
            <a:r>
              <a:rPr lang="en-US" dirty="0"/>
              <a:t>three dimensions </a:t>
            </a:r>
          </a:p>
        </p:txBody>
      </p:sp>
      <p:sp>
        <p:nvSpPr>
          <p:cNvPr id="14" name="TextBox 13">
            <a:extLst>
              <a:ext uri="{FF2B5EF4-FFF2-40B4-BE49-F238E27FC236}">
                <a16:creationId xmlns:a16="http://schemas.microsoft.com/office/drawing/2014/main" id="{03E23D4F-908B-0763-6462-464BC56CFBA4}"/>
              </a:ext>
            </a:extLst>
          </p:cNvPr>
          <p:cNvSpPr txBox="1">
            <a:spLocks/>
          </p:cNvSpPr>
          <p:nvPr/>
        </p:nvSpPr>
        <p:spPr>
          <a:xfrm>
            <a:off x="6520349" y="2078541"/>
            <a:ext cx="5091684" cy="738664"/>
          </a:xfrm>
          <a:prstGeom prst="rect">
            <a:avLst/>
          </a:prstGeom>
          <a:noFill/>
        </p:spPr>
        <p:txBody>
          <a:bodyPr wrap="square" lIns="0" tIns="0" rIns="0" bIns="0" rtlCol="0" anchor="ctr">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IN" sz="2400" b="0" i="0" u="none" strike="noStrike" kern="1200" cap="none" spc="0" normalizeH="0" baseline="0" noProof="0" dirty="0">
                <a:ln>
                  <a:noFill/>
                </a:ln>
                <a:solidFill>
                  <a:srgbClr val="000000"/>
                </a:solidFill>
                <a:effectLst/>
                <a:uLnTx/>
                <a:uFillTx/>
                <a:latin typeface="Georgia"/>
                <a:ea typeface="+mn-ea"/>
                <a:cs typeface="+mn-cs"/>
              </a:rPr>
              <a:t>Sociodemographic </a:t>
            </a:r>
            <a:br>
              <a:rPr kumimoji="0" lang="en-IN" sz="2400" b="0" i="0" u="none" strike="noStrike" kern="1200" cap="none" spc="0" normalizeH="0" baseline="0" noProof="0" dirty="0">
                <a:ln>
                  <a:noFill/>
                </a:ln>
                <a:solidFill>
                  <a:srgbClr val="000000"/>
                </a:solidFill>
                <a:effectLst/>
                <a:uLnTx/>
                <a:uFillTx/>
                <a:latin typeface="Georgia"/>
                <a:ea typeface="+mn-ea"/>
                <a:cs typeface="+mn-cs"/>
              </a:rPr>
            </a:br>
            <a:r>
              <a:rPr kumimoji="0" lang="en-IN" sz="2400" b="0" i="0" u="none" strike="noStrike" kern="1200" cap="none" spc="0" normalizeH="0" baseline="0" noProof="0" dirty="0">
                <a:ln>
                  <a:noFill/>
                </a:ln>
                <a:solidFill>
                  <a:srgbClr val="000000"/>
                </a:solidFill>
                <a:effectLst/>
                <a:uLnTx/>
                <a:uFillTx/>
                <a:latin typeface="Georgia"/>
                <a:ea typeface="+mn-ea"/>
                <a:cs typeface="+mn-cs"/>
              </a:rPr>
              <a:t>population served</a:t>
            </a:r>
          </a:p>
        </p:txBody>
      </p:sp>
      <p:sp>
        <p:nvSpPr>
          <p:cNvPr id="15" name="TextBox 14">
            <a:extLst>
              <a:ext uri="{FF2B5EF4-FFF2-40B4-BE49-F238E27FC236}">
                <a16:creationId xmlns:a16="http://schemas.microsoft.com/office/drawing/2014/main" id="{BF5E58D6-607E-7DED-D769-58CA9FE7B148}"/>
              </a:ext>
            </a:extLst>
          </p:cNvPr>
          <p:cNvSpPr txBox="1">
            <a:spLocks/>
          </p:cNvSpPr>
          <p:nvPr/>
        </p:nvSpPr>
        <p:spPr>
          <a:xfrm>
            <a:off x="6520349" y="3539741"/>
            <a:ext cx="5091684" cy="738664"/>
          </a:xfrm>
          <a:prstGeom prst="rect">
            <a:avLst/>
          </a:prstGeom>
          <a:noFill/>
        </p:spPr>
        <p:txBody>
          <a:bodyPr wrap="square" lIns="0" tIns="0" rIns="0" bIns="0" rtlCol="0" anchor="ctr">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2400" b="0" i="0" u="none" strike="noStrike" kern="1200" cap="none" spc="0" normalizeH="0" baseline="0" noProof="0" dirty="0">
                <a:ln>
                  <a:noFill/>
                </a:ln>
                <a:solidFill>
                  <a:srgbClr val="000000"/>
                </a:solidFill>
                <a:effectLst/>
                <a:uLnTx/>
                <a:uFillTx/>
                <a:latin typeface="Georgia"/>
                <a:ea typeface="+mn-ea"/>
                <a:cs typeface="+mn-cs"/>
              </a:rPr>
              <a:t>Mobile technologies and communication channels</a:t>
            </a:r>
          </a:p>
        </p:txBody>
      </p:sp>
      <p:sp>
        <p:nvSpPr>
          <p:cNvPr id="16" name="TextBox 15">
            <a:extLst>
              <a:ext uri="{FF2B5EF4-FFF2-40B4-BE49-F238E27FC236}">
                <a16:creationId xmlns:a16="http://schemas.microsoft.com/office/drawing/2014/main" id="{D3E738D9-AC60-23AA-80C1-6A8630BFC4FC}"/>
              </a:ext>
            </a:extLst>
          </p:cNvPr>
          <p:cNvSpPr txBox="1">
            <a:spLocks/>
          </p:cNvSpPr>
          <p:nvPr/>
        </p:nvSpPr>
        <p:spPr>
          <a:xfrm>
            <a:off x="6520349" y="5185605"/>
            <a:ext cx="5091684" cy="369332"/>
          </a:xfrm>
          <a:prstGeom prst="rect">
            <a:avLst/>
          </a:prstGeom>
          <a:noFill/>
        </p:spPr>
        <p:txBody>
          <a:bodyPr wrap="square" lIns="0" tIns="0" rIns="0" bIns="0" rtlCol="0" anchor="ctr">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IN" sz="2400" b="0" i="0" u="none" strike="noStrike" kern="1200" cap="none" spc="0" normalizeH="0" baseline="0" noProof="0" dirty="0">
                <a:ln>
                  <a:noFill/>
                </a:ln>
                <a:solidFill>
                  <a:srgbClr val="000000"/>
                </a:solidFill>
                <a:effectLst/>
                <a:uLnTx/>
                <a:uFillTx/>
                <a:latin typeface="Georgia"/>
                <a:ea typeface="+mn-ea"/>
                <a:cs typeface="+mn-cs"/>
              </a:rPr>
              <a:t>Program goals and functions</a:t>
            </a:r>
          </a:p>
        </p:txBody>
      </p:sp>
      <p:sp>
        <p:nvSpPr>
          <p:cNvPr id="18" name="Oval 17">
            <a:extLst>
              <a:ext uri="{FF2B5EF4-FFF2-40B4-BE49-F238E27FC236}">
                <a16:creationId xmlns:a16="http://schemas.microsoft.com/office/drawing/2014/main" id="{F05F2718-1D1B-C1FC-4032-CE502BBD4924}"/>
              </a:ext>
            </a:extLst>
          </p:cNvPr>
          <p:cNvSpPr>
            <a:spLocks/>
          </p:cNvSpPr>
          <p:nvPr/>
        </p:nvSpPr>
        <p:spPr>
          <a:xfrm rot="10800000">
            <a:off x="5337237" y="2003469"/>
            <a:ext cx="885929" cy="886208"/>
          </a:xfrm>
          <a:prstGeom prst="ellipse">
            <a:avLst/>
          </a:prstGeom>
          <a:solidFill>
            <a:srgbClr val="FFFFFF"/>
          </a:solidFill>
          <a:ln w="12700" cap="flat" cmpd="sng" algn="ctr">
            <a:noFill/>
            <a:prstDash val="solid"/>
            <a:miter lim="800000"/>
          </a:ln>
          <a:effectLst>
            <a:outerShdw blurRad="63500" sx="102000" sy="102000" algn="ctr" rotWithShape="0">
              <a:prstClr val="black">
                <a:alpha val="40000"/>
              </a:prstClr>
            </a:outerShdw>
          </a:effectLst>
        </p:spPr>
        <p:txBody>
          <a:bodyPr wrap="none" lIns="121920" tIns="121920" rIns="121920" bIns="12192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733" b="1" i="0" u="none" strike="noStrike" kern="0" cap="none" spc="0" normalizeH="0" baseline="0" noProof="0" dirty="0">
              <a:ln>
                <a:noFill/>
              </a:ln>
              <a:solidFill>
                <a:srgbClr val="000000"/>
              </a:solidFill>
              <a:effectLst/>
              <a:uLnTx/>
              <a:uFillTx/>
              <a:latin typeface="Montserrat" panose="02000505000000020004" pitchFamily="2" charset="0"/>
              <a:ea typeface="+mn-ea"/>
              <a:cs typeface="+mn-cs"/>
            </a:endParaRPr>
          </a:p>
        </p:txBody>
      </p:sp>
      <p:sp>
        <p:nvSpPr>
          <p:cNvPr id="20" name="Oval 19">
            <a:extLst>
              <a:ext uri="{FF2B5EF4-FFF2-40B4-BE49-F238E27FC236}">
                <a16:creationId xmlns:a16="http://schemas.microsoft.com/office/drawing/2014/main" id="{A9633F60-39EB-9C7F-2865-A4B63D171850}"/>
              </a:ext>
            </a:extLst>
          </p:cNvPr>
          <p:cNvSpPr>
            <a:spLocks/>
          </p:cNvSpPr>
          <p:nvPr/>
        </p:nvSpPr>
        <p:spPr>
          <a:xfrm rot="10800000">
            <a:off x="5337236" y="3464670"/>
            <a:ext cx="885929" cy="886208"/>
          </a:xfrm>
          <a:prstGeom prst="ellipse">
            <a:avLst/>
          </a:prstGeom>
          <a:solidFill>
            <a:srgbClr val="FFFFFF"/>
          </a:solidFill>
          <a:ln w="12700" cap="flat" cmpd="sng" algn="ctr">
            <a:noFill/>
            <a:prstDash val="solid"/>
            <a:miter lim="800000"/>
          </a:ln>
          <a:effectLst>
            <a:outerShdw blurRad="63500" sx="102000" sy="102000" algn="ctr" rotWithShape="0">
              <a:prstClr val="black">
                <a:alpha val="40000"/>
              </a:prstClr>
            </a:outerShdw>
          </a:effectLst>
        </p:spPr>
        <p:txBody>
          <a:bodyPr wrap="none" lIns="121920" tIns="121920" rIns="121920" bIns="12192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733" b="1" i="0" u="none" strike="noStrike" kern="0" cap="none" spc="0" normalizeH="0" baseline="0" noProof="0" dirty="0">
              <a:ln>
                <a:noFill/>
              </a:ln>
              <a:solidFill>
                <a:srgbClr val="000000"/>
              </a:solidFill>
              <a:effectLst/>
              <a:uLnTx/>
              <a:uFillTx/>
              <a:latin typeface="Montserrat" panose="02000505000000020004" pitchFamily="2" charset="0"/>
              <a:ea typeface="+mn-ea"/>
              <a:cs typeface="+mn-cs"/>
            </a:endParaRPr>
          </a:p>
        </p:txBody>
      </p:sp>
      <p:sp>
        <p:nvSpPr>
          <p:cNvPr id="22" name="Oval 21">
            <a:extLst>
              <a:ext uri="{FF2B5EF4-FFF2-40B4-BE49-F238E27FC236}">
                <a16:creationId xmlns:a16="http://schemas.microsoft.com/office/drawing/2014/main" id="{DEE9520C-7829-20B6-F626-B4183A27B369}"/>
              </a:ext>
            </a:extLst>
          </p:cNvPr>
          <p:cNvSpPr>
            <a:spLocks/>
          </p:cNvSpPr>
          <p:nvPr/>
        </p:nvSpPr>
        <p:spPr>
          <a:xfrm rot="10800000">
            <a:off x="5337236" y="4925867"/>
            <a:ext cx="885929" cy="886208"/>
          </a:xfrm>
          <a:prstGeom prst="ellipse">
            <a:avLst/>
          </a:prstGeom>
          <a:solidFill>
            <a:srgbClr val="FFFFFF"/>
          </a:solidFill>
          <a:ln w="12700" cap="flat" cmpd="sng" algn="ctr">
            <a:noFill/>
            <a:prstDash val="solid"/>
            <a:miter lim="800000"/>
          </a:ln>
          <a:effectLst>
            <a:outerShdw blurRad="63500" sx="102000" sy="102000" algn="ctr" rotWithShape="0">
              <a:prstClr val="black">
                <a:alpha val="40000"/>
              </a:prstClr>
            </a:outerShdw>
          </a:effectLst>
        </p:spPr>
        <p:txBody>
          <a:bodyPr wrap="none" lIns="121920" tIns="121920" rIns="121920" bIns="12192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733" b="1" i="0" u="none" strike="noStrike" kern="0" cap="none" spc="0" normalizeH="0" baseline="0" noProof="0" dirty="0">
              <a:ln>
                <a:noFill/>
              </a:ln>
              <a:solidFill>
                <a:srgbClr val="000000"/>
              </a:solidFill>
              <a:effectLst/>
              <a:uLnTx/>
              <a:uFillTx/>
              <a:latin typeface="Montserrat" panose="02000505000000020004" pitchFamily="2" charset="0"/>
              <a:ea typeface="+mn-ea"/>
              <a:cs typeface="+mn-cs"/>
            </a:endParaRPr>
          </a:p>
        </p:txBody>
      </p:sp>
      <p:pic>
        <p:nvPicPr>
          <p:cNvPr id="23" name="Graphic 22">
            <a:extLst>
              <a:ext uri="{FF2B5EF4-FFF2-40B4-BE49-F238E27FC236}">
                <a16:creationId xmlns:a16="http://schemas.microsoft.com/office/drawing/2014/main" id="{4C23B606-8833-3B0D-0D8F-0DD97A104825}"/>
              </a:ext>
            </a:extLst>
          </p:cNvPr>
          <p:cNvPicPr>
            <a:picLocks noChangeAspect="1"/>
          </p:cNvPicPr>
          <p:nvPr/>
        </p:nvPicPr>
        <p:blipFill rotWithShape="1">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b="16660"/>
          <a:stretch/>
        </p:blipFill>
        <p:spPr>
          <a:xfrm>
            <a:off x="5494091" y="2128597"/>
            <a:ext cx="562123" cy="585595"/>
          </a:xfrm>
          <a:prstGeom prst="rect">
            <a:avLst/>
          </a:prstGeom>
        </p:spPr>
      </p:pic>
      <p:pic>
        <p:nvPicPr>
          <p:cNvPr id="24" name="Graphic 23">
            <a:extLst>
              <a:ext uri="{FF2B5EF4-FFF2-40B4-BE49-F238E27FC236}">
                <a16:creationId xmlns:a16="http://schemas.microsoft.com/office/drawing/2014/main" id="{9BED485E-4353-4FDC-7A22-4A113FB5C893}"/>
              </a:ext>
            </a:extLst>
          </p:cNvPr>
          <p:cNvPicPr>
            <a:picLocks noChangeAspect="1"/>
          </p:cNvPicPr>
          <p:nvPr/>
        </p:nvPicPr>
        <p:blipFill rotWithShape="1">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b="15927"/>
          <a:stretch/>
        </p:blipFill>
        <p:spPr>
          <a:xfrm>
            <a:off x="5504215" y="3603915"/>
            <a:ext cx="577256" cy="610317"/>
          </a:xfrm>
          <a:prstGeom prst="rect">
            <a:avLst/>
          </a:prstGeom>
        </p:spPr>
      </p:pic>
      <p:pic>
        <p:nvPicPr>
          <p:cNvPr id="25" name="Graphic 24">
            <a:extLst>
              <a:ext uri="{FF2B5EF4-FFF2-40B4-BE49-F238E27FC236}">
                <a16:creationId xmlns:a16="http://schemas.microsoft.com/office/drawing/2014/main" id="{80198991-ED1C-3D5E-DD02-07C415ABCB25}"/>
              </a:ext>
            </a:extLst>
          </p:cNvPr>
          <p:cNvPicPr>
            <a:picLocks noChangeAspect="1"/>
          </p:cNvPicPr>
          <p:nvPr/>
        </p:nvPicPr>
        <p:blipFill rotWithShape="1">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rcRect b="20368"/>
          <a:stretch/>
        </p:blipFill>
        <p:spPr>
          <a:xfrm>
            <a:off x="5511291" y="5074217"/>
            <a:ext cx="563104" cy="560515"/>
          </a:xfrm>
          <a:prstGeom prst="rect">
            <a:avLst/>
          </a:prstGeom>
        </p:spPr>
      </p:pic>
      <p:cxnSp>
        <p:nvCxnSpPr>
          <p:cNvPr id="26" name="Straight Connector 25">
            <a:extLst>
              <a:ext uri="{FF2B5EF4-FFF2-40B4-BE49-F238E27FC236}">
                <a16:creationId xmlns:a16="http://schemas.microsoft.com/office/drawing/2014/main" id="{941872DA-0441-DEA8-D7A1-ACE2CA16D3C8}"/>
              </a:ext>
            </a:extLst>
          </p:cNvPr>
          <p:cNvCxnSpPr>
            <a:cxnSpLocks/>
          </p:cNvCxnSpPr>
          <p:nvPr/>
        </p:nvCxnSpPr>
        <p:spPr>
          <a:xfrm>
            <a:off x="6520349" y="3182874"/>
            <a:ext cx="5091684" cy="0"/>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D3B6F805-EC86-2700-E122-69347501D937}"/>
              </a:ext>
            </a:extLst>
          </p:cNvPr>
          <p:cNvCxnSpPr>
            <a:cxnSpLocks/>
          </p:cNvCxnSpPr>
          <p:nvPr/>
        </p:nvCxnSpPr>
        <p:spPr>
          <a:xfrm>
            <a:off x="6520349" y="4696719"/>
            <a:ext cx="5091684" cy="0"/>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7" name="TextBox 6">
            <a:extLst>
              <a:ext uri="{FF2B5EF4-FFF2-40B4-BE49-F238E27FC236}">
                <a16:creationId xmlns:a16="http://schemas.microsoft.com/office/drawing/2014/main" id="{BD41C7B9-BFEC-9C67-4837-A51F849CB250}"/>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a:solidFill>
                  <a:srgbClr val="595959"/>
                </a:solidFill>
              </a:rPr>
              <a:t>GLO2208858</a:t>
            </a:r>
            <a:endParaRPr lang="en-US" sz="900" dirty="0">
              <a:solidFill>
                <a:srgbClr val="595959"/>
              </a:solidFill>
            </a:endParaRPr>
          </a:p>
        </p:txBody>
      </p:sp>
    </p:spTree>
    <p:extLst>
      <p:ext uri="{BB962C8B-B14F-4D97-AF65-F5344CB8AC3E}">
        <p14:creationId xmlns:p14="http://schemas.microsoft.com/office/powerpoint/2010/main" val="3775993277"/>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D884C46A-1EB0-6031-B8C8-FDD3418975E3}"/>
              </a:ext>
            </a:extLst>
          </p:cNvPr>
          <p:cNvGraphicFramePr>
            <a:graphicFrameLocks noChangeAspect="1"/>
          </p:cNvGraphicFramePr>
          <p:nvPr>
            <p:custDataLst>
              <p:tags r:id="rId1"/>
            </p:custDataLst>
            <p:extLst>
              <p:ext uri="{D42A27DB-BD31-4B8C-83A1-F6EECF244321}">
                <p14:modId xmlns:p14="http://schemas.microsoft.com/office/powerpoint/2010/main" val="56489970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395" imgH="394" progId="TCLayout.ActiveDocument.1">
                  <p:embed/>
                </p:oleObj>
              </mc:Choice>
              <mc:Fallback>
                <p:oleObj name="think-cell Slide" r:id="rId5" imgW="395" imgH="394" progId="TCLayout.ActiveDocument.1">
                  <p:embed/>
                  <p:pic>
                    <p:nvPicPr>
                      <p:cNvPr id="7" name="Object 6" hidden="1">
                        <a:extLst>
                          <a:ext uri="{FF2B5EF4-FFF2-40B4-BE49-F238E27FC236}">
                            <a16:creationId xmlns:a16="http://schemas.microsoft.com/office/drawing/2014/main" id="{D884C46A-1EB0-6031-B8C8-FDD3418975E3}"/>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5" name="Title 4">
            <a:extLst>
              <a:ext uri="{FF2B5EF4-FFF2-40B4-BE49-F238E27FC236}">
                <a16:creationId xmlns:a16="http://schemas.microsoft.com/office/drawing/2014/main" id="{1794DAEB-685E-5124-9C0E-F8796E695F04}"/>
              </a:ext>
            </a:extLst>
          </p:cNvPr>
          <p:cNvSpPr>
            <a:spLocks noGrp="1"/>
          </p:cNvSpPr>
          <p:nvPr>
            <p:ph type="title"/>
          </p:nvPr>
        </p:nvSpPr>
        <p:spPr>
          <a:xfrm>
            <a:off x="670560" y="355600"/>
            <a:ext cx="10850880" cy="520701"/>
          </a:xfrm>
        </p:spPr>
        <p:txBody>
          <a:bodyPr vert="horz"/>
          <a:lstStyle/>
          <a:p>
            <a:r>
              <a:rPr lang="en-US"/>
              <a:t>Attribution of treatment and risk factors changes in deaths from coronary heart disease</a:t>
            </a:r>
            <a:endParaRPr lang="en-IN"/>
          </a:p>
        </p:txBody>
      </p:sp>
      <p:grpSp>
        <p:nvGrpSpPr>
          <p:cNvPr id="4" name="Group 3">
            <a:extLst>
              <a:ext uri="{FF2B5EF4-FFF2-40B4-BE49-F238E27FC236}">
                <a16:creationId xmlns:a16="http://schemas.microsoft.com/office/drawing/2014/main" id="{CF4489B0-9EE0-0731-EAE1-4744278BA56E}"/>
              </a:ext>
            </a:extLst>
          </p:cNvPr>
          <p:cNvGrpSpPr/>
          <p:nvPr/>
        </p:nvGrpSpPr>
        <p:grpSpPr>
          <a:xfrm>
            <a:off x="617758" y="1447800"/>
            <a:ext cx="6641437" cy="4076700"/>
            <a:chOff x="851772" y="577517"/>
            <a:chExt cx="6641437" cy="5191107"/>
          </a:xfrm>
        </p:grpSpPr>
        <p:graphicFrame>
          <p:nvGraphicFramePr>
            <p:cNvPr id="41" name="Chart 40">
              <a:extLst>
                <a:ext uri="{FF2B5EF4-FFF2-40B4-BE49-F238E27FC236}">
                  <a16:creationId xmlns:a16="http://schemas.microsoft.com/office/drawing/2014/main" id="{1103C3F1-5ACF-94AD-5D57-CEA70723458C}"/>
                </a:ext>
              </a:extLst>
            </p:cNvPr>
            <p:cNvGraphicFramePr/>
            <p:nvPr>
              <p:extLst>
                <p:ext uri="{D42A27DB-BD31-4B8C-83A1-F6EECF244321}">
                  <p14:modId xmlns:p14="http://schemas.microsoft.com/office/powerpoint/2010/main" val="2058867197"/>
                </p:ext>
              </p:extLst>
            </p:nvPr>
          </p:nvGraphicFramePr>
          <p:xfrm>
            <a:off x="1465446" y="577517"/>
            <a:ext cx="6027763" cy="5191107"/>
          </p:xfrm>
          <a:graphic>
            <a:graphicData uri="http://schemas.openxmlformats.org/drawingml/2006/chart">
              <c:chart xmlns:c="http://schemas.openxmlformats.org/drawingml/2006/chart" xmlns:r="http://schemas.openxmlformats.org/officeDocument/2006/relationships" r:id="rId7"/>
            </a:graphicData>
          </a:graphic>
        </p:graphicFrame>
        <p:sp>
          <p:nvSpPr>
            <p:cNvPr id="42" name="Rectangle 41">
              <a:extLst>
                <a:ext uri="{FF2B5EF4-FFF2-40B4-BE49-F238E27FC236}">
                  <a16:creationId xmlns:a16="http://schemas.microsoft.com/office/drawing/2014/main" id="{993A77BB-9C61-ABE3-A4E3-84F875479EF2}"/>
                </a:ext>
              </a:extLst>
            </p:cNvPr>
            <p:cNvSpPr/>
            <p:nvPr/>
          </p:nvSpPr>
          <p:spPr>
            <a:xfrm>
              <a:off x="852504" y="4727927"/>
              <a:ext cx="2877820" cy="36618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ctr" anchorCtr="0">
              <a:noAutofit/>
            </a:bodyPr>
            <a:lstStyle/>
            <a:p>
              <a:pPr marL="0" marR="0" lvl="1" indent="0" algn="r" defTabSz="1219170" rtl="0" eaLnBrk="1" fontAlgn="auto" latinLnBrk="0" hangingPunct="1">
                <a:lnSpc>
                  <a:spcPct val="100000"/>
                </a:lnSpc>
                <a:spcBef>
                  <a:spcPts val="400"/>
                </a:spcBef>
                <a:spcAft>
                  <a:spcPts val="400"/>
                </a:spcAft>
                <a:buClrTx/>
                <a:buSzTx/>
                <a:buFontTx/>
                <a:buNone/>
                <a:tabLst/>
                <a:defRPr/>
              </a:pPr>
              <a:r>
                <a:rPr kumimoji="0" lang="en-US" sz="1100" b="0" i="0" u="none" strike="noStrike" kern="1200" cap="none" spc="0" normalizeH="0" baseline="0" noProof="0">
                  <a:ln>
                    <a:noFill/>
                  </a:ln>
                  <a:solidFill>
                    <a:srgbClr val="000000"/>
                  </a:solidFill>
                  <a:effectLst/>
                  <a:uLnTx/>
                  <a:uFillTx/>
                  <a:latin typeface="Georgia"/>
                  <a:ea typeface="+mn-ea"/>
                  <a:cs typeface="+mn-cs"/>
                </a:rPr>
                <a:t>Impact Finland, 1982-97</a:t>
              </a:r>
              <a:endParaRPr kumimoji="0" lang="en-US" sz="1100" b="0" i="0" u="none" strike="noStrike" kern="1200" cap="none" spc="0" normalizeH="0" baseline="30000" noProof="0">
                <a:ln>
                  <a:noFill/>
                </a:ln>
                <a:solidFill>
                  <a:srgbClr val="000000"/>
                </a:solidFill>
                <a:effectLst/>
                <a:uLnTx/>
                <a:uFillTx/>
                <a:latin typeface="Georgia"/>
                <a:ea typeface="+mn-ea"/>
                <a:cs typeface="+mn-cs"/>
              </a:endParaRPr>
            </a:p>
          </p:txBody>
        </p:sp>
        <p:sp>
          <p:nvSpPr>
            <p:cNvPr id="43" name="Rectangle 42">
              <a:extLst>
                <a:ext uri="{FF2B5EF4-FFF2-40B4-BE49-F238E27FC236}">
                  <a16:creationId xmlns:a16="http://schemas.microsoft.com/office/drawing/2014/main" id="{28A160D1-99C6-379B-63B6-60B71E131F01}"/>
                </a:ext>
              </a:extLst>
            </p:cNvPr>
            <p:cNvSpPr/>
            <p:nvPr/>
          </p:nvSpPr>
          <p:spPr>
            <a:xfrm>
              <a:off x="852504" y="4325292"/>
              <a:ext cx="2877820" cy="36618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ctr" anchorCtr="0">
              <a:noAutofit/>
            </a:bodyPr>
            <a:lstStyle/>
            <a:p>
              <a:pPr marL="0" marR="0" lvl="1" indent="0" algn="r" defTabSz="1219170" rtl="0" eaLnBrk="1" fontAlgn="auto" latinLnBrk="0" hangingPunct="1">
                <a:lnSpc>
                  <a:spcPct val="100000"/>
                </a:lnSpc>
                <a:spcBef>
                  <a:spcPts val="400"/>
                </a:spcBef>
                <a:spcAft>
                  <a:spcPts val="400"/>
                </a:spcAft>
                <a:buClrTx/>
                <a:buSzTx/>
                <a:buFontTx/>
                <a:buNone/>
                <a:tabLst/>
                <a:defRPr/>
              </a:pPr>
              <a:r>
                <a:rPr kumimoji="0" lang="en-US" sz="1100" b="0" i="0" u="none" strike="noStrike" kern="1200" cap="none" spc="0" normalizeH="0" baseline="0" noProof="0">
                  <a:ln>
                    <a:noFill/>
                  </a:ln>
                  <a:solidFill>
                    <a:srgbClr val="000000"/>
                  </a:solidFill>
                  <a:effectLst/>
                  <a:uLnTx/>
                  <a:uFillTx/>
                  <a:latin typeface="Georgia"/>
                  <a:ea typeface="+mn-ea"/>
                  <a:cs typeface="+mn-cs"/>
                </a:rPr>
                <a:t>Finland, 1972-92</a:t>
              </a:r>
              <a:endParaRPr kumimoji="0" lang="en-US" sz="1100" b="0" i="0" u="none" strike="noStrike" kern="1200" cap="none" spc="0" normalizeH="0" baseline="30000" noProof="0">
                <a:ln>
                  <a:noFill/>
                </a:ln>
                <a:solidFill>
                  <a:srgbClr val="000000"/>
                </a:solidFill>
                <a:effectLst/>
                <a:uLnTx/>
                <a:uFillTx/>
                <a:latin typeface="Georgia"/>
                <a:ea typeface="+mn-ea"/>
                <a:cs typeface="+mn-cs"/>
              </a:endParaRPr>
            </a:p>
          </p:txBody>
        </p:sp>
        <p:sp>
          <p:nvSpPr>
            <p:cNvPr id="44" name="Rectangle 43">
              <a:extLst>
                <a:ext uri="{FF2B5EF4-FFF2-40B4-BE49-F238E27FC236}">
                  <a16:creationId xmlns:a16="http://schemas.microsoft.com/office/drawing/2014/main" id="{ACED0EBB-29AF-4C15-9622-124AF1208478}"/>
                </a:ext>
              </a:extLst>
            </p:cNvPr>
            <p:cNvSpPr/>
            <p:nvPr/>
          </p:nvSpPr>
          <p:spPr>
            <a:xfrm>
              <a:off x="851772" y="3922655"/>
              <a:ext cx="2878577" cy="36618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ctr" anchorCtr="0">
              <a:noAutofit/>
            </a:bodyPr>
            <a:lstStyle/>
            <a:p>
              <a:pPr marL="0" marR="0" lvl="1" indent="0" algn="r" defTabSz="1219170" rtl="0" eaLnBrk="1" fontAlgn="auto" latinLnBrk="0" hangingPunct="1">
                <a:lnSpc>
                  <a:spcPct val="100000"/>
                </a:lnSpc>
                <a:spcBef>
                  <a:spcPts val="400"/>
                </a:spcBef>
                <a:spcAft>
                  <a:spcPts val="400"/>
                </a:spcAft>
                <a:buClrTx/>
                <a:buSzTx/>
                <a:buFontTx/>
                <a:buNone/>
                <a:tabLst/>
                <a:defRPr/>
              </a:pPr>
              <a:r>
                <a:rPr kumimoji="0" lang="en-US" sz="1100" b="0" i="0" u="none" strike="noStrike" kern="1200" cap="none" spc="0" normalizeH="0" baseline="0" noProof="0">
                  <a:ln>
                    <a:noFill/>
                  </a:ln>
                  <a:solidFill>
                    <a:srgbClr val="000000"/>
                  </a:solidFill>
                  <a:effectLst/>
                  <a:uLnTx/>
                  <a:uFillTx/>
                  <a:latin typeface="Georgia"/>
                  <a:ea typeface="+mn-ea"/>
                  <a:cs typeface="+mn-cs"/>
                </a:rPr>
                <a:t>Impact United States, 1980-2000 (Our study)</a:t>
              </a:r>
              <a:endParaRPr kumimoji="0" lang="en-US" sz="1100" b="0" i="0" u="none" strike="noStrike" kern="1200" cap="none" spc="0" normalizeH="0" baseline="30000" noProof="0">
                <a:ln>
                  <a:noFill/>
                </a:ln>
                <a:solidFill>
                  <a:srgbClr val="000000"/>
                </a:solidFill>
                <a:effectLst/>
                <a:uLnTx/>
                <a:uFillTx/>
                <a:latin typeface="Georgia"/>
                <a:ea typeface="+mn-ea"/>
                <a:cs typeface="+mn-cs"/>
              </a:endParaRPr>
            </a:p>
          </p:txBody>
        </p:sp>
        <p:sp>
          <p:nvSpPr>
            <p:cNvPr id="45" name="Rectangle 44">
              <a:extLst>
                <a:ext uri="{FF2B5EF4-FFF2-40B4-BE49-F238E27FC236}">
                  <a16:creationId xmlns:a16="http://schemas.microsoft.com/office/drawing/2014/main" id="{240D5EE3-2ACF-16A0-5C33-4BE2036BFA8F}"/>
                </a:ext>
              </a:extLst>
            </p:cNvPr>
            <p:cNvSpPr/>
            <p:nvPr/>
          </p:nvSpPr>
          <p:spPr>
            <a:xfrm>
              <a:off x="852504" y="3520017"/>
              <a:ext cx="2877820" cy="36618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ctr" anchorCtr="0">
              <a:noAutofit/>
            </a:bodyPr>
            <a:lstStyle/>
            <a:p>
              <a:pPr marL="0" marR="0" lvl="1" indent="0" algn="r" defTabSz="1219170" rtl="0" eaLnBrk="1" fontAlgn="auto" latinLnBrk="0" hangingPunct="1">
                <a:lnSpc>
                  <a:spcPct val="100000"/>
                </a:lnSpc>
                <a:spcBef>
                  <a:spcPts val="400"/>
                </a:spcBef>
                <a:spcAft>
                  <a:spcPts val="400"/>
                </a:spcAft>
                <a:buClrTx/>
                <a:buSzTx/>
                <a:buFontTx/>
                <a:buNone/>
                <a:tabLst/>
                <a:defRPr/>
              </a:pPr>
              <a:r>
                <a:rPr kumimoji="0" lang="en-US" sz="1100" b="0" i="0" u="none" strike="noStrike" kern="1200" cap="none" spc="0" normalizeH="0" baseline="0" noProof="0">
                  <a:ln>
                    <a:noFill/>
                  </a:ln>
                  <a:solidFill>
                    <a:srgbClr val="000000"/>
                  </a:solidFill>
                  <a:effectLst/>
                  <a:uLnTx/>
                  <a:uFillTx/>
                  <a:latin typeface="Georgia"/>
                  <a:ea typeface="+mn-ea"/>
                  <a:cs typeface="+mn-cs"/>
                </a:rPr>
                <a:t>Impact England and Wales, 1981-2000</a:t>
              </a:r>
              <a:endParaRPr kumimoji="0" lang="en-US" sz="1100" b="0" i="0" u="none" strike="noStrike" kern="1200" cap="none" spc="0" normalizeH="0" baseline="30000" noProof="0">
                <a:ln>
                  <a:noFill/>
                </a:ln>
                <a:solidFill>
                  <a:srgbClr val="000000"/>
                </a:solidFill>
                <a:effectLst/>
                <a:uLnTx/>
                <a:uFillTx/>
                <a:latin typeface="Georgia"/>
                <a:ea typeface="+mn-ea"/>
                <a:cs typeface="+mn-cs"/>
              </a:endParaRPr>
            </a:p>
          </p:txBody>
        </p:sp>
        <p:sp>
          <p:nvSpPr>
            <p:cNvPr id="46" name="Rectangle 45">
              <a:extLst>
                <a:ext uri="{FF2B5EF4-FFF2-40B4-BE49-F238E27FC236}">
                  <a16:creationId xmlns:a16="http://schemas.microsoft.com/office/drawing/2014/main" id="{40303726-86D5-F6E3-1DFB-D3D3246721CD}"/>
                </a:ext>
              </a:extLst>
            </p:cNvPr>
            <p:cNvSpPr/>
            <p:nvPr/>
          </p:nvSpPr>
          <p:spPr>
            <a:xfrm>
              <a:off x="852504" y="3117380"/>
              <a:ext cx="2877820" cy="36618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ctr" anchorCtr="0">
              <a:noAutofit/>
            </a:bodyPr>
            <a:lstStyle/>
            <a:p>
              <a:pPr marL="0" marR="0" lvl="1" indent="0" algn="r" defTabSz="1219170" rtl="0" eaLnBrk="1" fontAlgn="auto" latinLnBrk="0" hangingPunct="1">
                <a:lnSpc>
                  <a:spcPct val="100000"/>
                </a:lnSpc>
                <a:spcBef>
                  <a:spcPts val="400"/>
                </a:spcBef>
                <a:spcAft>
                  <a:spcPts val="40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Georgia"/>
                  <a:ea typeface="+mn-ea"/>
                  <a:cs typeface="+mn-cs"/>
                </a:rPr>
                <a:t>Impact New Zealand, 1982-93</a:t>
              </a:r>
              <a:endParaRPr kumimoji="0" lang="en-US" sz="1100" b="0" i="0" u="none" strike="noStrike" kern="1200" cap="none" spc="0" normalizeH="0" baseline="30000" noProof="0" dirty="0">
                <a:ln>
                  <a:noFill/>
                </a:ln>
                <a:solidFill>
                  <a:srgbClr val="000000"/>
                </a:solidFill>
                <a:effectLst/>
                <a:uLnTx/>
                <a:uFillTx/>
                <a:latin typeface="Georgia"/>
                <a:ea typeface="+mn-ea"/>
                <a:cs typeface="+mn-cs"/>
              </a:endParaRPr>
            </a:p>
          </p:txBody>
        </p:sp>
        <p:sp>
          <p:nvSpPr>
            <p:cNvPr id="47" name="Rectangle 46">
              <a:extLst>
                <a:ext uri="{FF2B5EF4-FFF2-40B4-BE49-F238E27FC236}">
                  <a16:creationId xmlns:a16="http://schemas.microsoft.com/office/drawing/2014/main" id="{C7295B9C-CE2C-C305-55CA-2B0AFB2B4ECB}"/>
                </a:ext>
              </a:extLst>
            </p:cNvPr>
            <p:cNvSpPr/>
            <p:nvPr/>
          </p:nvSpPr>
          <p:spPr>
            <a:xfrm>
              <a:off x="852504" y="2714743"/>
              <a:ext cx="2877820" cy="36618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ctr" anchorCtr="0">
              <a:noAutofit/>
            </a:bodyPr>
            <a:lstStyle/>
            <a:p>
              <a:pPr marL="0" marR="0" lvl="1" indent="0" algn="r" defTabSz="1219170" rtl="0" eaLnBrk="1" fontAlgn="auto" latinLnBrk="0" hangingPunct="1">
                <a:lnSpc>
                  <a:spcPct val="100000"/>
                </a:lnSpc>
                <a:spcBef>
                  <a:spcPts val="400"/>
                </a:spcBef>
                <a:spcAft>
                  <a:spcPts val="400"/>
                </a:spcAft>
                <a:buClrTx/>
                <a:buSzTx/>
                <a:buFontTx/>
                <a:buNone/>
                <a:tabLst/>
                <a:defRPr/>
              </a:pPr>
              <a:r>
                <a:rPr kumimoji="0" lang="en-US" sz="1100" b="0" i="0" u="none" strike="noStrike" kern="1200" cap="none" spc="0" normalizeH="0" baseline="0" noProof="0">
                  <a:ln>
                    <a:noFill/>
                  </a:ln>
                  <a:solidFill>
                    <a:srgbClr val="000000"/>
                  </a:solidFill>
                  <a:effectLst/>
                  <a:uLnTx/>
                  <a:uFillTx/>
                  <a:latin typeface="Georgia"/>
                  <a:ea typeface="+mn-ea"/>
                  <a:cs typeface="+mn-cs"/>
                </a:rPr>
                <a:t>Impact Scotland, 1975-94</a:t>
              </a:r>
              <a:endParaRPr kumimoji="0" lang="en-US" sz="1100" b="0" i="0" u="none" strike="noStrike" kern="1200" cap="none" spc="0" normalizeH="0" baseline="30000" noProof="0">
                <a:ln>
                  <a:noFill/>
                </a:ln>
                <a:solidFill>
                  <a:srgbClr val="000000"/>
                </a:solidFill>
                <a:effectLst/>
                <a:uLnTx/>
                <a:uFillTx/>
                <a:latin typeface="Georgia"/>
                <a:ea typeface="+mn-ea"/>
                <a:cs typeface="+mn-cs"/>
              </a:endParaRPr>
            </a:p>
          </p:txBody>
        </p:sp>
        <p:sp>
          <p:nvSpPr>
            <p:cNvPr id="48" name="Rectangle 47">
              <a:extLst>
                <a:ext uri="{FF2B5EF4-FFF2-40B4-BE49-F238E27FC236}">
                  <a16:creationId xmlns:a16="http://schemas.microsoft.com/office/drawing/2014/main" id="{F0C08657-AA60-4BDE-7313-A293F980DBFB}"/>
                </a:ext>
              </a:extLst>
            </p:cNvPr>
            <p:cNvSpPr/>
            <p:nvPr/>
          </p:nvSpPr>
          <p:spPr>
            <a:xfrm>
              <a:off x="852504" y="2312105"/>
              <a:ext cx="2877820" cy="36618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ctr" anchorCtr="0">
              <a:noAutofit/>
            </a:bodyPr>
            <a:lstStyle/>
            <a:p>
              <a:pPr marL="0" marR="0" lvl="1" indent="0" algn="r" defTabSz="1219170" rtl="0" eaLnBrk="1" fontAlgn="auto" latinLnBrk="0" hangingPunct="1">
                <a:lnSpc>
                  <a:spcPct val="100000"/>
                </a:lnSpc>
                <a:spcBef>
                  <a:spcPts val="400"/>
                </a:spcBef>
                <a:spcAft>
                  <a:spcPts val="400"/>
                </a:spcAft>
                <a:buClrTx/>
                <a:buSzTx/>
                <a:buFontTx/>
                <a:buNone/>
                <a:tabLst/>
                <a:defRPr/>
              </a:pPr>
              <a:r>
                <a:rPr kumimoji="0" lang="en-US" sz="1100" b="0" i="0" u="none" strike="noStrike" kern="1200" cap="none" spc="0" normalizeH="0" baseline="0" noProof="0">
                  <a:ln>
                    <a:noFill/>
                  </a:ln>
                  <a:solidFill>
                    <a:srgbClr val="000000"/>
                  </a:solidFill>
                  <a:effectLst/>
                  <a:uLnTx/>
                  <a:uFillTx/>
                  <a:latin typeface="Georgia"/>
                  <a:ea typeface="+mn-ea"/>
                  <a:cs typeface="+mn-cs"/>
                </a:rPr>
                <a:t>United States, 1980-90</a:t>
              </a:r>
              <a:endParaRPr kumimoji="0" lang="en-US" sz="1100" b="0" i="0" u="none" strike="noStrike" kern="1200" cap="none" spc="0" normalizeH="0" baseline="30000" noProof="0">
                <a:ln>
                  <a:noFill/>
                </a:ln>
                <a:solidFill>
                  <a:srgbClr val="000000"/>
                </a:solidFill>
                <a:effectLst/>
                <a:uLnTx/>
                <a:uFillTx/>
                <a:latin typeface="Georgia"/>
                <a:ea typeface="+mn-ea"/>
                <a:cs typeface="+mn-cs"/>
              </a:endParaRPr>
            </a:p>
          </p:txBody>
        </p:sp>
        <p:sp>
          <p:nvSpPr>
            <p:cNvPr id="49" name="Rectangle 48">
              <a:extLst>
                <a:ext uri="{FF2B5EF4-FFF2-40B4-BE49-F238E27FC236}">
                  <a16:creationId xmlns:a16="http://schemas.microsoft.com/office/drawing/2014/main" id="{BB9A1639-9B89-E061-9B08-2FC3992FF0AA}"/>
                </a:ext>
              </a:extLst>
            </p:cNvPr>
            <p:cNvSpPr/>
            <p:nvPr/>
          </p:nvSpPr>
          <p:spPr>
            <a:xfrm>
              <a:off x="852504" y="1909468"/>
              <a:ext cx="2877820" cy="36618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ctr" anchorCtr="0">
              <a:noAutofit/>
            </a:bodyPr>
            <a:lstStyle/>
            <a:p>
              <a:pPr marL="0" marR="0" lvl="1" indent="0" algn="r" defTabSz="1219170" rtl="0" eaLnBrk="1" fontAlgn="auto" latinLnBrk="0" hangingPunct="1">
                <a:lnSpc>
                  <a:spcPct val="100000"/>
                </a:lnSpc>
                <a:spcBef>
                  <a:spcPts val="400"/>
                </a:spcBef>
                <a:spcAft>
                  <a:spcPts val="400"/>
                </a:spcAft>
                <a:buClrTx/>
                <a:buSzTx/>
                <a:buFontTx/>
                <a:buNone/>
                <a:tabLst/>
                <a:defRPr/>
              </a:pPr>
              <a:r>
                <a:rPr kumimoji="0" lang="en-US" sz="1100" b="0" i="0" u="none" strike="noStrike" kern="1200" cap="none" spc="0" normalizeH="0" baseline="0" noProof="0">
                  <a:ln>
                    <a:noFill/>
                  </a:ln>
                  <a:solidFill>
                    <a:srgbClr val="000000"/>
                  </a:solidFill>
                  <a:effectLst/>
                  <a:uLnTx/>
                  <a:uFillTx/>
                  <a:latin typeface="Georgia"/>
                  <a:ea typeface="+mn-ea"/>
                  <a:cs typeface="+mn-cs"/>
                </a:rPr>
                <a:t>The Netherlands, 1978-85</a:t>
              </a:r>
              <a:endParaRPr kumimoji="0" lang="en-US" sz="1100" b="0" i="0" u="none" strike="noStrike" kern="1200" cap="none" spc="0" normalizeH="0" baseline="30000" noProof="0">
                <a:ln>
                  <a:noFill/>
                </a:ln>
                <a:solidFill>
                  <a:srgbClr val="000000"/>
                </a:solidFill>
                <a:effectLst/>
                <a:uLnTx/>
                <a:uFillTx/>
                <a:latin typeface="Georgia"/>
                <a:ea typeface="+mn-ea"/>
                <a:cs typeface="+mn-cs"/>
              </a:endParaRPr>
            </a:p>
          </p:txBody>
        </p:sp>
        <p:sp>
          <p:nvSpPr>
            <p:cNvPr id="50" name="Rectangle 49">
              <a:extLst>
                <a:ext uri="{FF2B5EF4-FFF2-40B4-BE49-F238E27FC236}">
                  <a16:creationId xmlns:a16="http://schemas.microsoft.com/office/drawing/2014/main" id="{FDBFAB72-9A70-3E54-647C-ACC6094D4CFF}"/>
                </a:ext>
              </a:extLst>
            </p:cNvPr>
            <p:cNvSpPr/>
            <p:nvPr/>
          </p:nvSpPr>
          <p:spPr>
            <a:xfrm>
              <a:off x="852504" y="1506831"/>
              <a:ext cx="2877820" cy="36618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ctr" anchorCtr="0">
              <a:noAutofit/>
            </a:bodyPr>
            <a:lstStyle/>
            <a:p>
              <a:pPr marL="0" marR="0" lvl="1" indent="0" algn="r" defTabSz="1219170" rtl="0" eaLnBrk="1" fontAlgn="auto" latinLnBrk="0" hangingPunct="1">
                <a:lnSpc>
                  <a:spcPct val="100000"/>
                </a:lnSpc>
                <a:spcBef>
                  <a:spcPts val="400"/>
                </a:spcBef>
                <a:spcAft>
                  <a:spcPts val="40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Georgia"/>
                  <a:ea typeface="+mn-ea"/>
                  <a:cs typeface="+mn-cs"/>
                </a:rPr>
                <a:t>New Zealand, 1974-81</a:t>
              </a:r>
              <a:endParaRPr kumimoji="0" lang="en-US" sz="1100" b="0" i="0" u="none" strike="noStrike" kern="1200" cap="none" spc="0" normalizeH="0" baseline="30000" noProof="0" dirty="0">
                <a:ln>
                  <a:noFill/>
                </a:ln>
                <a:solidFill>
                  <a:srgbClr val="000000"/>
                </a:solidFill>
                <a:effectLst/>
                <a:uLnTx/>
                <a:uFillTx/>
                <a:latin typeface="Georgia"/>
                <a:ea typeface="+mn-ea"/>
                <a:cs typeface="+mn-cs"/>
              </a:endParaRPr>
            </a:p>
          </p:txBody>
        </p:sp>
        <p:sp>
          <p:nvSpPr>
            <p:cNvPr id="51" name="Rectangle 50">
              <a:extLst>
                <a:ext uri="{FF2B5EF4-FFF2-40B4-BE49-F238E27FC236}">
                  <a16:creationId xmlns:a16="http://schemas.microsoft.com/office/drawing/2014/main" id="{50A99DFA-2D8A-47A8-C8A1-53216A2826DC}"/>
                </a:ext>
              </a:extLst>
            </p:cNvPr>
            <p:cNvSpPr/>
            <p:nvPr/>
          </p:nvSpPr>
          <p:spPr>
            <a:xfrm>
              <a:off x="852504" y="1104193"/>
              <a:ext cx="2877820" cy="36618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ctr" anchorCtr="0">
              <a:noAutofit/>
            </a:bodyPr>
            <a:lstStyle/>
            <a:p>
              <a:pPr marL="0" marR="0" lvl="1" indent="0" algn="r" defTabSz="1219170" rtl="0" eaLnBrk="1" fontAlgn="auto" latinLnBrk="0" hangingPunct="1">
                <a:lnSpc>
                  <a:spcPct val="100000"/>
                </a:lnSpc>
                <a:spcBef>
                  <a:spcPts val="400"/>
                </a:spcBef>
                <a:spcAft>
                  <a:spcPts val="40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Georgia"/>
                  <a:ea typeface="+mn-ea"/>
                  <a:cs typeface="+mn-cs"/>
                </a:rPr>
                <a:t>United States,1968-76</a:t>
              </a:r>
              <a:endParaRPr kumimoji="0" lang="en-US" sz="1100" b="0" i="0" u="none" strike="noStrike" kern="1200" cap="none" spc="0" normalizeH="0" baseline="30000" noProof="0" dirty="0">
                <a:ln>
                  <a:noFill/>
                </a:ln>
                <a:solidFill>
                  <a:srgbClr val="000000"/>
                </a:solidFill>
                <a:effectLst/>
                <a:uLnTx/>
                <a:uFillTx/>
                <a:latin typeface="Georgia"/>
                <a:ea typeface="+mn-ea"/>
                <a:cs typeface="+mn-cs"/>
              </a:endParaRPr>
            </a:p>
          </p:txBody>
        </p:sp>
      </p:grpSp>
      <p:sp>
        <p:nvSpPr>
          <p:cNvPr id="52" name="Text Placeholder 2">
            <a:extLst>
              <a:ext uri="{FF2B5EF4-FFF2-40B4-BE49-F238E27FC236}">
                <a16:creationId xmlns:a16="http://schemas.microsoft.com/office/drawing/2014/main" id="{4C113301-1810-9411-C779-61F685DEAC25}"/>
              </a:ext>
            </a:extLst>
          </p:cNvPr>
          <p:cNvSpPr txBox="1">
            <a:spLocks/>
          </p:cNvSpPr>
          <p:nvPr>
            <p:custDataLst>
              <p:tags r:id="rId2"/>
            </p:custDataLst>
          </p:nvPr>
        </p:nvSpPr>
        <p:spPr bwMode="auto">
          <a:xfrm>
            <a:off x="4015184" y="5410200"/>
            <a:ext cx="3037305" cy="319315"/>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ctr" anchorCtr="0">
            <a:no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r" defTabSz="1219170" rtl="0" eaLnBrk="1" fontAlgn="auto" latinLnBrk="0" hangingPunct="1">
              <a:lnSpc>
                <a:spcPct val="100000"/>
              </a:lnSpc>
              <a:spcBef>
                <a:spcPts val="0"/>
              </a:spcBef>
              <a:spcAft>
                <a:spcPts val="0"/>
              </a:spcAft>
              <a:buClr>
                <a:srgbClr val="4E2683"/>
              </a:buClr>
              <a:buSzPct val="100000"/>
              <a:buFont typeface="Verdana" panose="020B0604030504040204" pitchFamily="34" charset="0"/>
              <a:buNone/>
              <a:tabLst/>
              <a:defRPr/>
            </a:pPr>
            <a:r>
              <a:rPr kumimoji="0" lang="en-US" sz="1100" b="1" i="0" u="none" strike="noStrike" kern="1200" cap="none" spc="0" normalizeH="0" baseline="0" noProof="0" dirty="0">
                <a:ln>
                  <a:noFill/>
                </a:ln>
                <a:solidFill>
                  <a:srgbClr val="000000"/>
                </a:solidFill>
                <a:effectLst/>
                <a:uLnTx/>
                <a:uFillTx/>
                <a:latin typeface="Georgia"/>
                <a:ea typeface="+mn-ea"/>
                <a:cs typeface="+mn-cs"/>
              </a:rPr>
              <a:t>Decrease in Deaths (%)</a:t>
            </a:r>
          </a:p>
        </p:txBody>
      </p:sp>
      <p:sp>
        <p:nvSpPr>
          <p:cNvPr id="53" name="Rectangle 52">
            <a:extLst>
              <a:ext uri="{FF2B5EF4-FFF2-40B4-BE49-F238E27FC236}">
                <a16:creationId xmlns:a16="http://schemas.microsoft.com/office/drawing/2014/main" id="{162CA53F-0C7D-3857-4BED-8E1D44EE69E7}"/>
              </a:ext>
            </a:extLst>
          </p:cNvPr>
          <p:cNvSpPr>
            <a:spLocks/>
          </p:cNvSpPr>
          <p:nvPr/>
        </p:nvSpPr>
        <p:spPr>
          <a:xfrm>
            <a:off x="7680963" y="1463041"/>
            <a:ext cx="3939537" cy="3830854"/>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white"/>
              </a:solidFill>
              <a:effectLst/>
              <a:uLnTx/>
              <a:uFillTx/>
              <a:latin typeface="Georgia"/>
              <a:ea typeface="+mn-ea"/>
              <a:cs typeface="+mn-cs"/>
            </a:endParaRPr>
          </a:p>
        </p:txBody>
      </p:sp>
      <p:grpSp>
        <p:nvGrpSpPr>
          <p:cNvPr id="76" name="Group 75">
            <a:extLst>
              <a:ext uri="{FF2B5EF4-FFF2-40B4-BE49-F238E27FC236}">
                <a16:creationId xmlns:a16="http://schemas.microsoft.com/office/drawing/2014/main" id="{BB775C14-6ECA-5CE3-8252-ECF0BFA9B8D0}"/>
              </a:ext>
            </a:extLst>
          </p:cNvPr>
          <p:cNvGrpSpPr/>
          <p:nvPr/>
        </p:nvGrpSpPr>
        <p:grpSpPr>
          <a:xfrm>
            <a:off x="7558285" y="1656183"/>
            <a:ext cx="3973315" cy="646331"/>
            <a:chOff x="7558285" y="1656183"/>
            <a:chExt cx="3973315" cy="646331"/>
          </a:xfrm>
        </p:grpSpPr>
        <p:grpSp>
          <p:nvGrpSpPr>
            <p:cNvPr id="55" name="Group 54">
              <a:extLst>
                <a:ext uri="{FF2B5EF4-FFF2-40B4-BE49-F238E27FC236}">
                  <a16:creationId xmlns:a16="http://schemas.microsoft.com/office/drawing/2014/main" id="{36B85059-8BE0-416F-FCC5-2AA3C20F76DB}"/>
                </a:ext>
              </a:extLst>
            </p:cNvPr>
            <p:cNvGrpSpPr/>
            <p:nvPr/>
          </p:nvGrpSpPr>
          <p:grpSpPr>
            <a:xfrm>
              <a:off x="7558285" y="1685515"/>
              <a:ext cx="246411" cy="246408"/>
              <a:chOff x="439557" y="1731286"/>
              <a:chExt cx="175977" cy="175977"/>
            </a:xfrm>
          </p:grpSpPr>
          <p:sp>
            <p:nvSpPr>
              <p:cNvPr id="56" name="Oval 55">
                <a:extLst>
                  <a:ext uri="{FF2B5EF4-FFF2-40B4-BE49-F238E27FC236}">
                    <a16:creationId xmlns:a16="http://schemas.microsoft.com/office/drawing/2014/main" id="{A252BD65-7168-47E4-02E3-80302B5688A4}"/>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57" name="Oval 56">
                <a:extLst>
                  <a:ext uri="{FF2B5EF4-FFF2-40B4-BE49-F238E27FC236}">
                    <a16:creationId xmlns:a16="http://schemas.microsoft.com/office/drawing/2014/main" id="{54417A17-A140-D92B-3CFF-85C70AA79512}"/>
                  </a:ext>
                </a:extLst>
              </p:cNvPr>
              <p:cNvSpPr/>
              <p:nvPr/>
            </p:nvSpPr>
            <p:spPr>
              <a:xfrm>
                <a:off x="469056" y="1760785"/>
                <a:ext cx="116979" cy="116979"/>
              </a:xfrm>
              <a:prstGeom prst="ellipse">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grpSp>
        <p:sp>
          <p:nvSpPr>
            <p:cNvPr id="64" name="Rectangle 63">
              <a:extLst>
                <a:ext uri="{FF2B5EF4-FFF2-40B4-BE49-F238E27FC236}">
                  <a16:creationId xmlns:a16="http://schemas.microsoft.com/office/drawing/2014/main" id="{DF6B446F-E9E8-15F0-DCF5-828BEC9EBF0F}"/>
                </a:ext>
              </a:extLst>
            </p:cNvPr>
            <p:cNvSpPr/>
            <p:nvPr/>
          </p:nvSpPr>
          <p:spPr>
            <a:xfrm>
              <a:off x="7800621" y="1656183"/>
              <a:ext cx="3730979" cy="64633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spAutoFit/>
            </a:bodyPr>
            <a:lstStyle/>
            <a:p>
              <a:pPr marL="0" marR="0" lvl="1" indent="0" algn="l" defTabSz="1219170" rtl="0" eaLnBrk="1" fontAlgn="auto" latinLnBrk="0" hangingPunct="1">
                <a:lnSpc>
                  <a:spcPct val="100000"/>
                </a:lnSpc>
                <a:spcBef>
                  <a:spcPts val="400"/>
                </a:spcBef>
                <a:spcAft>
                  <a:spcPts val="4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Georgia"/>
                  <a:ea typeface="+mn-ea"/>
                  <a:cs typeface="+mn-cs"/>
                </a:rPr>
                <a:t>Adherence to long-term therapy for chronic illnesses averages 50% in developed countries and is lower in developing countries</a:t>
              </a:r>
              <a:r>
                <a:rPr kumimoji="0" lang="en-US" sz="1200" b="0" i="0" u="none" strike="noStrike" kern="1200" cap="none" spc="0" normalizeH="0" baseline="30000" noProof="0" dirty="0">
                  <a:ln>
                    <a:noFill/>
                  </a:ln>
                  <a:solidFill>
                    <a:srgbClr val="000000"/>
                  </a:solidFill>
                  <a:effectLst/>
                  <a:uLnTx/>
                  <a:uFillTx/>
                  <a:latin typeface="Georgia"/>
                  <a:ea typeface="+mn-ea"/>
                  <a:cs typeface="+mn-cs"/>
                </a:rPr>
                <a:t>1</a:t>
              </a:r>
            </a:p>
          </p:txBody>
        </p:sp>
      </p:grpSp>
      <p:grpSp>
        <p:nvGrpSpPr>
          <p:cNvPr id="78" name="Group 77">
            <a:extLst>
              <a:ext uri="{FF2B5EF4-FFF2-40B4-BE49-F238E27FC236}">
                <a16:creationId xmlns:a16="http://schemas.microsoft.com/office/drawing/2014/main" id="{53E41FE3-663A-F090-3ECC-22DCE75CE489}"/>
              </a:ext>
            </a:extLst>
          </p:cNvPr>
          <p:cNvGrpSpPr/>
          <p:nvPr/>
        </p:nvGrpSpPr>
        <p:grpSpPr>
          <a:xfrm>
            <a:off x="7558285" y="3661643"/>
            <a:ext cx="3973315" cy="646331"/>
            <a:chOff x="7558285" y="3972029"/>
            <a:chExt cx="3973315" cy="646331"/>
          </a:xfrm>
        </p:grpSpPr>
        <p:grpSp>
          <p:nvGrpSpPr>
            <p:cNvPr id="58" name="Group 57">
              <a:extLst>
                <a:ext uri="{FF2B5EF4-FFF2-40B4-BE49-F238E27FC236}">
                  <a16:creationId xmlns:a16="http://schemas.microsoft.com/office/drawing/2014/main" id="{C1AB94CF-3992-3E01-2A2F-B8E7DD7CC8A6}"/>
                </a:ext>
              </a:extLst>
            </p:cNvPr>
            <p:cNvGrpSpPr/>
            <p:nvPr/>
          </p:nvGrpSpPr>
          <p:grpSpPr>
            <a:xfrm>
              <a:off x="7558285" y="3984096"/>
              <a:ext cx="246411" cy="246408"/>
              <a:chOff x="439557" y="1731286"/>
              <a:chExt cx="175977" cy="175977"/>
            </a:xfrm>
          </p:grpSpPr>
          <p:sp>
            <p:nvSpPr>
              <p:cNvPr id="59" name="Oval 58">
                <a:extLst>
                  <a:ext uri="{FF2B5EF4-FFF2-40B4-BE49-F238E27FC236}">
                    <a16:creationId xmlns:a16="http://schemas.microsoft.com/office/drawing/2014/main" id="{107B89FE-D3F4-0DC1-4F23-FAF8A4B8941D}"/>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60" name="Oval 59">
                <a:extLst>
                  <a:ext uri="{FF2B5EF4-FFF2-40B4-BE49-F238E27FC236}">
                    <a16:creationId xmlns:a16="http://schemas.microsoft.com/office/drawing/2014/main" id="{E3AD3AF1-6EC4-727E-420E-82B662A1714D}"/>
                  </a:ext>
                </a:extLst>
              </p:cNvPr>
              <p:cNvSpPr/>
              <p:nvPr/>
            </p:nvSpPr>
            <p:spPr>
              <a:xfrm>
                <a:off x="469056" y="1760785"/>
                <a:ext cx="116979" cy="116979"/>
              </a:xfrm>
              <a:prstGeom prst="ellipse">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grpSp>
        <p:sp>
          <p:nvSpPr>
            <p:cNvPr id="65" name="Rectangle 64">
              <a:extLst>
                <a:ext uri="{FF2B5EF4-FFF2-40B4-BE49-F238E27FC236}">
                  <a16:creationId xmlns:a16="http://schemas.microsoft.com/office/drawing/2014/main" id="{AF053799-82E0-0189-1B9A-465B67F41141}"/>
                </a:ext>
              </a:extLst>
            </p:cNvPr>
            <p:cNvSpPr/>
            <p:nvPr/>
          </p:nvSpPr>
          <p:spPr>
            <a:xfrm>
              <a:off x="7800621" y="3972029"/>
              <a:ext cx="3730979" cy="64633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t">
              <a:spAutoFit/>
            </a:bodyPr>
            <a:lstStyle/>
            <a:p>
              <a:pPr marL="0" marR="0" lvl="1" indent="0" algn="l" defTabSz="1219170" rtl="0" eaLnBrk="1" fontAlgn="auto" latinLnBrk="0" hangingPunct="1">
                <a:lnSpc>
                  <a:spcPct val="100000"/>
                </a:lnSpc>
                <a:spcBef>
                  <a:spcPts val="400"/>
                </a:spcBef>
                <a:spcAft>
                  <a:spcPts val="4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Georgia"/>
                  <a:ea typeface="+mn-ea"/>
                  <a:cs typeface="+mn-cs"/>
                </a:rPr>
                <a:t>Indirect costs are rising, and this out-of-pocket spending represents a particular challenge for</a:t>
              </a:r>
              <a:br>
                <a:rPr kumimoji="0" lang="en-US" sz="1200" b="0" i="0" u="none" strike="noStrike" kern="1200" cap="none" spc="0" normalizeH="0" baseline="0" noProof="0" dirty="0">
                  <a:ln>
                    <a:noFill/>
                  </a:ln>
                  <a:solidFill>
                    <a:srgbClr val="000000"/>
                  </a:solidFill>
                  <a:effectLst/>
                  <a:uLnTx/>
                  <a:uFillTx/>
                  <a:latin typeface="Georgia"/>
                  <a:ea typeface="+mn-ea"/>
                  <a:cs typeface="+mn-cs"/>
                </a:rPr>
              </a:br>
              <a:r>
                <a:rPr kumimoji="0" lang="en-US" sz="1200" b="0" i="0" u="none" strike="noStrike" kern="1200" cap="none" spc="0" normalizeH="0" baseline="0" noProof="0" dirty="0">
                  <a:ln>
                    <a:noFill/>
                  </a:ln>
                  <a:solidFill>
                    <a:srgbClr val="000000"/>
                  </a:solidFill>
                  <a:effectLst/>
                  <a:uLnTx/>
                  <a:uFillTx/>
                  <a:latin typeface="Georgia"/>
                  <a:ea typeface="+mn-ea"/>
                  <a:cs typeface="+mn-cs"/>
                </a:rPr>
                <a:t>low-income patients</a:t>
              </a:r>
              <a:r>
                <a:rPr kumimoji="0" lang="en-US" sz="1200" b="0" i="0" u="none" strike="noStrike" kern="1200" cap="none" spc="0" normalizeH="0" baseline="30000" noProof="0" dirty="0">
                  <a:ln>
                    <a:noFill/>
                  </a:ln>
                  <a:solidFill>
                    <a:srgbClr val="000000"/>
                  </a:solidFill>
                  <a:effectLst/>
                  <a:uLnTx/>
                  <a:uFillTx/>
                  <a:latin typeface="Georgia"/>
                  <a:ea typeface="+mn-ea"/>
                  <a:cs typeface="+mn-cs"/>
                </a:rPr>
                <a:t>3</a:t>
              </a:r>
            </a:p>
          </p:txBody>
        </p:sp>
      </p:grpSp>
      <p:grpSp>
        <p:nvGrpSpPr>
          <p:cNvPr id="77" name="Group 76">
            <a:extLst>
              <a:ext uri="{FF2B5EF4-FFF2-40B4-BE49-F238E27FC236}">
                <a16:creationId xmlns:a16="http://schemas.microsoft.com/office/drawing/2014/main" id="{698D51D1-90B0-650A-1E4F-5A75D380AD0E}"/>
              </a:ext>
            </a:extLst>
          </p:cNvPr>
          <p:cNvGrpSpPr/>
          <p:nvPr/>
        </p:nvGrpSpPr>
        <p:grpSpPr>
          <a:xfrm>
            <a:off x="7558285" y="2566580"/>
            <a:ext cx="3973315" cy="830997"/>
            <a:chOff x="7558285" y="2721773"/>
            <a:chExt cx="3973315" cy="830997"/>
          </a:xfrm>
        </p:grpSpPr>
        <p:grpSp>
          <p:nvGrpSpPr>
            <p:cNvPr id="61" name="Group 60">
              <a:extLst>
                <a:ext uri="{FF2B5EF4-FFF2-40B4-BE49-F238E27FC236}">
                  <a16:creationId xmlns:a16="http://schemas.microsoft.com/office/drawing/2014/main" id="{344D0899-4F56-A41C-F6AC-46E588FC3CF5}"/>
                </a:ext>
              </a:extLst>
            </p:cNvPr>
            <p:cNvGrpSpPr/>
            <p:nvPr/>
          </p:nvGrpSpPr>
          <p:grpSpPr>
            <a:xfrm>
              <a:off x="7558285" y="2737832"/>
              <a:ext cx="246411" cy="246408"/>
              <a:chOff x="439557" y="1731286"/>
              <a:chExt cx="175977" cy="175977"/>
            </a:xfrm>
          </p:grpSpPr>
          <p:sp>
            <p:nvSpPr>
              <p:cNvPr id="62" name="Oval 61">
                <a:extLst>
                  <a:ext uri="{FF2B5EF4-FFF2-40B4-BE49-F238E27FC236}">
                    <a16:creationId xmlns:a16="http://schemas.microsoft.com/office/drawing/2014/main" id="{C5A5C938-3E4B-A2C6-7DCD-2E0B81347553}"/>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63" name="Oval 62">
                <a:extLst>
                  <a:ext uri="{FF2B5EF4-FFF2-40B4-BE49-F238E27FC236}">
                    <a16:creationId xmlns:a16="http://schemas.microsoft.com/office/drawing/2014/main" id="{DCC638B2-3228-E923-9EC4-0241D185B0CD}"/>
                  </a:ext>
                </a:extLst>
              </p:cNvPr>
              <p:cNvSpPr/>
              <p:nvPr/>
            </p:nvSpPr>
            <p:spPr>
              <a:xfrm>
                <a:off x="469056" y="1760785"/>
                <a:ext cx="116979" cy="116979"/>
              </a:xfrm>
              <a:prstGeom prst="ellipse">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grpSp>
        <p:sp>
          <p:nvSpPr>
            <p:cNvPr id="66" name="Rectangle 65">
              <a:extLst>
                <a:ext uri="{FF2B5EF4-FFF2-40B4-BE49-F238E27FC236}">
                  <a16:creationId xmlns:a16="http://schemas.microsoft.com/office/drawing/2014/main" id="{052C922D-4EDE-D41B-DAFC-0407389168BF}"/>
                </a:ext>
              </a:extLst>
            </p:cNvPr>
            <p:cNvSpPr/>
            <p:nvPr/>
          </p:nvSpPr>
          <p:spPr>
            <a:xfrm>
              <a:off x="7800621" y="2721773"/>
              <a:ext cx="3730979" cy="8309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spAutoFit/>
            </a:bodyPr>
            <a:lstStyle/>
            <a:p>
              <a:pPr marL="0" marR="0" lvl="1" indent="0" algn="l" defTabSz="1219170" rtl="0" eaLnBrk="1" fontAlgn="auto" latinLnBrk="0" hangingPunct="1">
                <a:lnSpc>
                  <a:spcPct val="100000"/>
                </a:lnSpc>
                <a:spcBef>
                  <a:spcPts val="400"/>
                </a:spcBef>
                <a:spcAft>
                  <a:spcPts val="4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Georgia"/>
                  <a:ea typeface="+mn-ea"/>
                  <a:cs typeface="+mn-cs"/>
                </a:rPr>
                <a:t>In China, the Gambia and the Seychelles, only 43%, 27% and 26% of patients with hypertension adhere to their antihypertensive medication. 80% of noncontrolled HTN are nonadherent</a:t>
              </a:r>
              <a:r>
                <a:rPr kumimoji="0" lang="en-US" sz="1200" b="0" i="0" u="none" strike="noStrike" kern="1200" cap="none" spc="0" normalizeH="0" baseline="30000" noProof="0" dirty="0">
                  <a:ln>
                    <a:noFill/>
                  </a:ln>
                  <a:solidFill>
                    <a:srgbClr val="000000"/>
                  </a:solidFill>
                  <a:effectLst/>
                  <a:uLnTx/>
                  <a:uFillTx/>
                  <a:latin typeface="Georgia"/>
                  <a:ea typeface="+mn-ea"/>
                  <a:cs typeface="+mn-cs"/>
                </a:rPr>
                <a:t>2</a:t>
              </a:r>
            </a:p>
          </p:txBody>
        </p:sp>
      </p:grpSp>
      <p:grpSp>
        <p:nvGrpSpPr>
          <p:cNvPr id="79" name="Group 78">
            <a:extLst>
              <a:ext uri="{FF2B5EF4-FFF2-40B4-BE49-F238E27FC236}">
                <a16:creationId xmlns:a16="http://schemas.microsoft.com/office/drawing/2014/main" id="{22797DCC-CD1A-B62F-53E5-31EFDCC59C18}"/>
              </a:ext>
            </a:extLst>
          </p:cNvPr>
          <p:cNvGrpSpPr/>
          <p:nvPr/>
        </p:nvGrpSpPr>
        <p:grpSpPr>
          <a:xfrm>
            <a:off x="7558285" y="4572039"/>
            <a:ext cx="3973315" cy="461665"/>
            <a:chOff x="7558285" y="5037620"/>
            <a:chExt cx="3973315" cy="461665"/>
          </a:xfrm>
        </p:grpSpPr>
        <p:sp>
          <p:nvSpPr>
            <p:cNvPr id="54" name="Rectangle 53">
              <a:extLst>
                <a:ext uri="{FF2B5EF4-FFF2-40B4-BE49-F238E27FC236}">
                  <a16:creationId xmlns:a16="http://schemas.microsoft.com/office/drawing/2014/main" id="{0447CEEE-A76B-2ADA-788E-6F55DC0156AB}"/>
                </a:ext>
              </a:extLst>
            </p:cNvPr>
            <p:cNvSpPr/>
            <p:nvPr/>
          </p:nvSpPr>
          <p:spPr>
            <a:xfrm>
              <a:off x="7800621" y="5037620"/>
              <a:ext cx="3730979" cy="46166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spAutoFit/>
            </a:bodyPr>
            <a:lstStyle/>
            <a:p>
              <a:pPr marL="0" marR="0" lvl="1" indent="0" algn="l" defTabSz="1219170" rtl="0" eaLnBrk="1" fontAlgn="auto" latinLnBrk="0" hangingPunct="1">
                <a:lnSpc>
                  <a:spcPct val="100000"/>
                </a:lnSpc>
                <a:spcBef>
                  <a:spcPts val="400"/>
                </a:spcBef>
                <a:spcAft>
                  <a:spcPts val="4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Georgia"/>
                  <a:ea typeface="+mn-ea"/>
                  <a:cs typeface="+mn-cs"/>
                </a:rPr>
                <a:t>The impact of poor adherence grows as the burden of chronic disease grows worldwide</a:t>
              </a:r>
              <a:r>
                <a:rPr kumimoji="0" lang="en-US" sz="1200" b="0" i="0" u="none" strike="noStrike" kern="1200" cap="none" spc="0" normalizeH="0" baseline="30000" noProof="0" dirty="0">
                  <a:ln>
                    <a:noFill/>
                  </a:ln>
                  <a:solidFill>
                    <a:srgbClr val="000000"/>
                  </a:solidFill>
                  <a:effectLst/>
                  <a:uLnTx/>
                  <a:uFillTx/>
                  <a:latin typeface="Georgia"/>
                  <a:ea typeface="+mn-ea"/>
                  <a:cs typeface="+mn-cs"/>
                </a:rPr>
                <a:t>2,3</a:t>
              </a:r>
            </a:p>
          </p:txBody>
        </p:sp>
        <p:grpSp>
          <p:nvGrpSpPr>
            <p:cNvPr id="67" name="Group 66">
              <a:extLst>
                <a:ext uri="{FF2B5EF4-FFF2-40B4-BE49-F238E27FC236}">
                  <a16:creationId xmlns:a16="http://schemas.microsoft.com/office/drawing/2014/main" id="{52835DAB-8439-87FB-0151-C02E10CD768C}"/>
                </a:ext>
              </a:extLst>
            </p:cNvPr>
            <p:cNvGrpSpPr/>
            <p:nvPr/>
          </p:nvGrpSpPr>
          <p:grpSpPr>
            <a:xfrm>
              <a:off x="7558285" y="5048533"/>
              <a:ext cx="246411" cy="246408"/>
              <a:chOff x="439557" y="1731286"/>
              <a:chExt cx="175977" cy="175977"/>
            </a:xfrm>
          </p:grpSpPr>
          <p:sp>
            <p:nvSpPr>
              <p:cNvPr id="68" name="Oval 67">
                <a:extLst>
                  <a:ext uri="{FF2B5EF4-FFF2-40B4-BE49-F238E27FC236}">
                    <a16:creationId xmlns:a16="http://schemas.microsoft.com/office/drawing/2014/main" id="{6FB752D6-0A17-98CA-337E-75ED875551CD}"/>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69" name="Oval 68">
                <a:extLst>
                  <a:ext uri="{FF2B5EF4-FFF2-40B4-BE49-F238E27FC236}">
                    <a16:creationId xmlns:a16="http://schemas.microsoft.com/office/drawing/2014/main" id="{D00CF6E3-D652-A7C1-FAF7-9AE9638EC63F}"/>
                  </a:ext>
                </a:extLst>
              </p:cNvPr>
              <p:cNvSpPr/>
              <p:nvPr/>
            </p:nvSpPr>
            <p:spPr>
              <a:xfrm>
                <a:off x="469056" y="1760785"/>
                <a:ext cx="116979" cy="116979"/>
              </a:xfrm>
              <a:prstGeom prst="ellipse">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grpSp>
      </p:grpSp>
      <p:cxnSp>
        <p:nvCxnSpPr>
          <p:cNvPr id="70" name="Straight Connector 69">
            <a:extLst>
              <a:ext uri="{FF2B5EF4-FFF2-40B4-BE49-F238E27FC236}">
                <a16:creationId xmlns:a16="http://schemas.microsoft.com/office/drawing/2014/main" id="{2B1C4EB6-FB35-018F-C962-BCD598163FAA}"/>
              </a:ext>
            </a:extLst>
          </p:cNvPr>
          <p:cNvCxnSpPr/>
          <p:nvPr/>
        </p:nvCxnSpPr>
        <p:spPr>
          <a:xfrm>
            <a:off x="7882663" y="2434547"/>
            <a:ext cx="3648937"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867E3B7E-3234-B0CE-D89B-743553A17794}"/>
              </a:ext>
            </a:extLst>
          </p:cNvPr>
          <p:cNvCxnSpPr/>
          <p:nvPr/>
        </p:nvCxnSpPr>
        <p:spPr>
          <a:xfrm>
            <a:off x="7882663" y="3529610"/>
            <a:ext cx="3648937"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727509AB-67F2-9B74-D70D-5058FEFC4760}"/>
              </a:ext>
            </a:extLst>
          </p:cNvPr>
          <p:cNvCxnSpPr/>
          <p:nvPr/>
        </p:nvCxnSpPr>
        <p:spPr>
          <a:xfrm>
            <a:off x="7882663" y="4440007"/>
            <a:ext cx="3648937"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80" name="Text Placeholder 2">
            <a:extLst>
              <a:ext uri="{FF2B5EF4-FFF2-40B4-BE49-F238E27FC236}">
                <a16:creationId xmlns:a16="http://schemas.microsoft.com/office/drawing/2014/main" id="{352C74B0-A2EE-58CC-8B0A-32B70DFBB777}"/>
              </a:ext>
            </a:extLst>
          </p:cNvPr>
          <p:cNvSpPr txBox="1">
            <a:spLocks/>
          </p:cNvSpPr>
          <p:nvPr>
            <p:custDataLst>
              <p:tags r:id="rId3"/>
            </p:custDataLst>
          </p:nvPr>
        </p:nvSpPr>
        <p:spPr bwMode="auto">
          <a:xfrm>
            <a:off x="8132079" y="5410200"/>
            <a:ext cx="3037305" cy="319315"/>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ctr" anchorCtr="0">
            <a:no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lvl="0" indent="0" algn="ctr" defTabSz="1219170">
              <a:spcBef>
                <a:spcPts val="0"/>
              </a:spcBef>
              <a:buNone/>
              <a:defRPr/>
            </a:pPr>
            <a:r>
              <a:rPr lang="en-US" sz="1100" dirty="0">
                <a:solidFill>
                  <a:srgbClr val="004F71"/>
                </a:solidFill>
                <a:latin typeface="Georgia"/>
              </a:rPr>
              <a:t>HTN= Hypertension</a:t>
            </a:r>
          </a:p>
        </p:txBody>
      </p:sp>
      <p:sp>
        <p:nvSpPr>
          <p:cNvPr id="2" name="Text Placeholder 7">
            <a:extLst>
              <a:ext uri="{FF2B5EF4-FFF2-40B4-BE49-F238E27FC236}">
                <a16:creationId xmlns:a16="http://schemas.microsoft.com/office/drawing/2014/main" id="{D2AB73CE-0D57-809B-BDBF-361187FBCBF9}"/>
              </a:ext>
            </a:extLst>
          </p:cNvPr>
          <p:cNvSpPr txBox="1">
            <a:spLocks/>
          </p:cNvSpPr>
          <p:nvPr/>
        </p:nvSpPr>
        <p:spPr>
          <a:xfrm>
            <a:off x="670560" y="5980044"/>
            <a:ext cx="10035538" cy="528606"/>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en-US" sz="1050" dirty="0">
                <a:solidFill>
                  <a:srgbClr val="000000">
                    <a:lumMod val="65000"/>
                    <a:lumOff val="35000"/>
                  </a:srgbClr>
                </a:solidFill>
                <a:latin typeface="+mj-lt"/>
              </a:rPr>
              <a:t>1. Ford ES, Ajani UA, et al. Explaining the decrease in U.S. Deaths from Coronary Disease, 1980-2000. The New </a:t>
            </a:r>
            <a:r>
              <a:rPr lang="en-US" sz="1050" dirty="0" err="1">
                <a:solidFill>
                  <a:srgbClr val="000000">
                    <a:lumMod val="65000"/>
                    <a:lumOff val="35000"/>
                  </a:srgbClr>
                </a:solidFill>
                <a:latin typeface="+mj-lt"/>
              </a:rPr>
              <a:t>england</a:t>
            </a:r>
            <a:r>
              <a:rPr lang="en-US" sz="1050" dirty="0">
                <a:solidFill>
                  <a:srgbClr val="000000">
                    <a:lumMod val="65000"/>
                    <a:lumOff val="35000"/>
                  </a:srgbClr>
                </a:solidFill>
                <a:latin typeface="+mj-lt"/>
              </a:rPr>
              <a:t> Journal of </a:t>
            </a:r>
            <a:r>
              <a:rPr lang="en-US" sz="1050" dirty="0" err="1">
                <a:solidFill>
                  <a:srgbClr val="000000">
                    <a:lumMod val="65000"/>
                    <a:lumOff val="35000"/>
                  </a:srgbClr>
                </a:solidFill>
                <a:latin typeface="+mj-lt"/>
              </a:rPr>
              <a:t>Medecine</a:t>
            </a:r>
            <a:r>
              <a:rPr lang="en-US" sz="1050" dirty="0">
                <a:solidFill>
                  <a:srgbClr val="000000">
                    <a:lumMod val="65000"/>
                    <a:lumOff val="35000"/>
                  </a:srgbClr>
                </a:solidFill>
                <a:latin typeface="+mj-lt"/>
              </a:rPr>
              <a:t>. 2007;356:2388-98; 2. World Health Organization. </a:t>
            </a:r>
            <a:r>
              <a:rPr lang="en-US" sz="1050" dirty="0" err="1">
                <a:solidFill>
                  <a:srgbClr val="000000">
                    <a:lumMod val="65000"/>
                    <a:lumOff val="35000"/>
                  </a:srgbClr>
                </a:solidFill>
                <a:latin typeface="+mj-lt"/>
              </a:rPr>
              <a:t>Adhrence</a:t>
            </a:r>
            <a:r>
              <a:rPr lang="en-US" sz="1050" dirty="0">
                <a:solidFill>
                  <a:srgbClr val="000000">
                    <a:lumMod val="65000"/>
                    <a:lumOff val="35000"/>
                  </a:srgbClr>
                </a:solidFill>
                <a:latin typeface="+mj-lt"/>
              </a:rPr>
              <a:t> to long-term therapies – Evidence for action. 2003; 3. McClellan M, Brown N, et al. Call to action; Urgent Challenges in Cardiovascular Disease. Circulation. 2019;139:e44-54</a:t>
            </a:r>
          </a:p>
        </p:txBody>
      </p:sp>
      <p:sp>
        <p:nvSpPr>
          <p:cNvPr id="3" name="TextBox 2">
            <a:extLst>
              <a:ext uri="{FF2B5EF4-FFF2-40B4-BE49-F238E27FC236}">
                <a16:creationId xmlns:a16="http://schemas.microsoft.com/office/drawing/2014/main" id="{91AB1488-7BC9-7518-B0E2-8DA9D89C00C7}"/>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dirty="0">
                <a:solidFill>
                  <a:srgbClr val="595959"/>
                </a:solidFill>
              </a:rPr>
              <a:t>GLO2241819</a:t>
            </a:r>
          </a:p>
        </p:txBody>
      </p:sp>
    </p:spTree>
    <p:extLst>
      <p:ext uri="{BB962C8B-B14F-4D97-AF65-F5344CB8AC3E}">
        <p14:creationId xmlns:p14="http://schemas.microsoft.com/office/powerpoint/2010/main" val="1912244918"/>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7ECFD2A1-A900-F90A-8CD4-7DB2A8987255}"/>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7ECFD2A1-A900-F90A-8CD4-7DB2A8987255}"/>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7DC84159-0F5E-31C1-03C5-1371DCD2181A}"/>
              </a:ext>
            </a:extLst>
          </p:cNvPr>
          <p:cNvSpPr>
            <a:spLocks noGrp="1"/>
          </p:cNvSpPr>
          <p:nvPr>
            <p:ph type="title"/>
          </p:nvPr>
        </p:nvSpPr>
        <p:spPr/>
        <p:txBody>
          <a:bodyPr vert="horz"/>
          <a:lstStyle/>
          <a:p>
            <a:r>
              <a:rPr lang="en-US" dirty="0"/>
              <a:t>Mobile technologies for improving self-care support</a:t>
            </a:r>
          </a:p>
        </p:txBody>
      </p:sp>
      <p:grpSp>
        <p:nvGrpSpPr>
          <p:cNvPr id="6" name="Group 5">
            <a:extLst>
              <a:ext uri="{FF2B5EF4-FFF2-40B4-BE49-F238E27FC236}">
                <a16:creationId xmlns:a16="http://schemas.microsoft.com/office/drawing/2014/main" id="{4EEAADCC-59E1-A04E-469E-274891153B38}"/>
              </a:ext>
            </a:extLst>
          </p:cNvPr>
          <p:cNvGrpSpPr/>
          <p:nvPr/>
        </p:nvGrpSpPr>
        <p:grpSpPr>
          <a:xfrm>
            <a:off x="670560" y="1502519"/>
            <a:ext cx="10934700" cy="2567649"/>
            <a:chOff x="670560" y="2429619"/>
            <a:chExt cx="10934700" cy="2567649"/>
          </a:xfrm>
        </p:grpSpPr>
        <p:grpSp>
          <p:nvGrpSpPr>
            <p:cNvPr id="7" name="Group 6">
              <a:extLst>
                <a:ext uri="{FF2B5EF4-FFF2-40B4-BE49-F238E27FC236}">
                  <a16:creationId xmlns:a16="http://schemas.microsoft.com/office/drawing/2014/main" id="{3162E1C4-309E-A731-3D94-6B8258F95F08}"/>
                </a:ext>
              </a:extLst>
            </p:cNvPr>
            <p:cNvGrpSpPr/>
            <p:nvPr/>
          </p:nvGrpSpPr>
          <p:grpSpPr>
            <a:xfrm>
              <a:off x="3536566" y="2523063"/>
              <a:ext cx="2377256" cy="2379592"/>
              <a:chOff x="531991" y="2931814"/>
              <a:chExt cx="2220518" cy="2222701"/>
            </a:xfrm>
          </p:grpSpPr>
          <p:sp>
            <p:nvSpPr>
              <p:cNvPr id="31" name="Oval 47">
                <a:extLst>
                  <a:ext uri="{FF2B5EF4-FFF2-40B4-BE49-F238E27FC236}">
                    <a16:creationId xmlns:a16="http://schemas.microsoft.com/office/drawing/2014/main" id="{6864245D-A275-3B49-5CBA-55600BD82D15}"/>
                  </a:ext>
                </a:extLst>
              </p:cNvPr>
              <p:cNvSpPr>
                <a:spLocks noChangeArrowheads="1"/>
              </p:cNvSpPr>
              <p:nvPr/>
            </p:nvSpPr>
            <p:spPr bwMode="auto">
              <a:xfrm>
                <a:off x="531991" y="2931814"/>
                <a:ext cx="2220518" cy="2222701"/>
              </a:xfrm>
              <a:prstGeom prst="ellipse">
                <a:avLst/>
              </a:prstGeom>
              <a:solidFill>
                <a:srgbClr val="F5F5F5"/>
              </a:solidFill>
              <a:ln>
                <a:noFill/>
              </a:ln>
              <a:effectLst>
                <a:outerShdw blurRad="88900" dist="114300" dir="2700000" algn="tl" rotWithShape="0">
                  <a:prstClr val="black">
                    <a:alpha val="2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146304" tIns="73152" rIns="146304" bIns="73152" numCol="1" anchor="t" anchorCtr="0" compatLnSpc="1">
                <a:prstTxWarp prst="textNoShape">
                  <a:avLst/>
                </a:prstTxWarp>
              </a:bodyPr>
              <a:lstStyle/>
              <a:p>
                <a:pPr marL="0" marR="0" lvl="0" indent="0" algn="l" defTabSz="1462967"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28292D"/>
                  </a:solidFill>
                  <a:effectLst/>
                  <a:uLnTx/>
                  <a:uFillTx/>
                  <a:latin typeface="Georgia"/>
                  <a:ea typeface="+mn-ea"/>
                  <a:cs typeface="+mn-cs"/>
                </a:endParaRPr>
              </a:p>
            </p:txBody>
          </p:sp>
          <p:sp>
            <p:nvSpPr>
              <p:cNvPr id="32" name="Freeform: Shape 31">
                <a:extLst>
                  <a:ext uri="{FF2B5EF4-FFF2-40B4-BE49-F238E27FC236}">
                    <a16:creationId xmlns:a16="http://schemas.microsoft.com/office/drawing/2014/main" id="{E22977A6-6077-47DD-4B8A-AC2E2872BACC}"/>
                  </a:ext>
                </a:extLst>
              </p:cNvPr>
              <p:cNvSpPr>
                <a:spLocks noChangeArrowheads="1"/>
              </p:cNvSpPr>
              <p:nvPr/>
            </p:nvSpPr>
            <p:spPr bwMode="auto">
              <a:xfrm flipH="1">
                <a:off x="717598" y="3117314"/>
                <a:ext cx="1848210" cy="923125"/>
              </a:xfrm>
              <a:custGeom>
                <a:avLst/>
                <a:gdLst>
                  <a:gd name="connsiteX0" fmla="*/ 1239300 w 2478600"/>
                  <a:gd name="connsiteY0" fmla="*/ 0 h 1237985"/>
                  <a:gd name="connsiteX1" fmla="*/ 2472349 w 2478600"/>
                  <a:gd name="connsiteY1" fmla="*/ 1114036 h 1237985"/>
                  <a:gd name="connsiteX2" fmla="*/ 2478600 w 2478600"/>
                  <a:gd name="connsiteY2" fmla="*/ 1237985 h 1237985"/>
                  <a:gd name="connsiteX3" fmla="*/ 0 w 2478600"/>
                  <a:gd name="connsiteY3" fmla="*/ 1237985 h 1237985"/>
                  <a:gd name="connsiteX4" fmla="*/ 6251 w 2478600"/>
                  <a:gd name="connsiteY4" fmla="*/ 1114036 h 1237985"/>
                  <a:gd name="connsiteX5" fmla="*/ 1239300 w 2478600"/>
                  <a:gd name="connsiteY5" fmla="*/ 0 h 1237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8600" h="1237985">
                    <a:moveTo>
                      <a:pt x="1239300" y="0"/>
                    </a:moveTo>
                    <a:cubicBezTo>
                      <a:pt x="1881045" y="0"/>
                      <a:pt x="2408877" y="488299"/>
                      <a:pt x="2472349" y="1114036"/>
                    </a:cubicBezTo>
                    <a:lnTo>
                      <a:pt x="2478600" y="1237985"/>
                    </a:lnTo>
                    <a:lnTo>
                      <a:pt x="0" y="1237985"/>
                    </a:lnTo>
                    <a:lnTo>
                      <a:pt x="6251" y="1114036"/>
                    </a:lnTo>
                    <a:cubicBezTo>
                      <a:pt x="69723" y="488299"/>
                      <a:pt x="597555" y="0"/>
                      <a:pt x="1239300" y="0"/>
                    </a:cubicBezTo>
                    <a:close/>
                  </a:path>
                </a:pathLst>
              </a:custGeom>
              <a:solidFill>
                <a:srgbClr val="339B97"/>
              </a:solidFill>
              <a:ln>
                <a:noFill/>
              </a:ln>
            </p:spPr>
            <p:txBody>
              <a:bodyPr vert="horz" wrap="square" lIns="146304" tIns="73152" rIns="146304" bIns="73152" numCol="1" anchor="t" anchorCtr="0" compatLnSpc="1">
                <a:prstTxWarp prst="textNoShape">
                  <a:avLst/>
                </a:prstTxWarp>
                <a:noAutofit/>
              </a:bodyPr>
              <a:lstStyle/>
              <a:p>
                <a:pPr marL="0" marR="0" lvl="0" indent="0" algn="l" defTabSz="1462967"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28292D"/>
                  </a:solidFill>
                  <a:effectLst/>
                  <a:uLnTx/>
                  <a:uFillTx/>
                  <a:latin typeface="Georgia"/>
                  <a:ea typeface="+mn-ea"/>
                  <a:cs typeface="+mn-cs"/>
                </a:endParaRPr>
              </a:p>
            </p:txBody>
          </p:sp>
        </p:grpSp>
        <p:sp>
          <p:nvSpPr>
            <p:cNvPr id="8" name="Flowchart: Connector 7">
              <a:extLst>
                <a:ext uri="{FF2B5EF4-FFF2-40B4-BE49-F238E27FC236}">
                  <a16:creationId xmlns:a16="http://schemas.microsoft.com/office/drawing/2014/main" id="{00F60351-3A0F-F313-5AF1-F0BD43AB403E}"/>
                </a:ext>
              </a:extLst>
            </p:cNvPr>
            <p:cNvSpPr/>
            <p:nvPr/>
          </p:nvSpPr>
          <p:spPr>
            <a:xfrm>
              <a:off x="3441956" y="2429619"/>
              <a:ext cx="2567649" cy="2567649"/>
            </a:xfrm>
            <a:prstGeom prst="flowChartConnector">
              <a:avLst/>
            </a:prstGeom>
            <a:noFill/>
            <a:ln>
              <a:solidFill>
                <a:schemeClr val="accent2"/>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dirty="0">
                <a:ln>
                  <a:noFill/>
                </a:ln>
                <a:solidFill>
                  <a:prstClr val="white"/>
                </a:solidFill>
                <a:effectLst/>
                <a:uLnTx/>
                <a:uFillTx/>
                <a:latin typeface="Calibri"/>
                <a:ea typeface="+mn-ea"/>
                <a:cs typeface="+mn-cs"/>
              </a:endParaRPr>
            </a:p>
          </p:txBody>
        </p:sp>
        <p:sp>
          <p:nvSpPr>
            <p:cNvPr id="9" name="TextBox 8">
              <a:extLst>
                <a:ext uri="{FF2B5EF4-FFF2-40B4-BE49-F238E27FC236}">
                  <a16:creationId xmlns:a16="http://schemas.microsoft.com/office/drawing/2014/main" id="{E0D2EBBE-8B97-B6D6-1F51-83772366814B}"/>
                </a:ext>
              </a:extLst>
            </p:cNvPr>
            <p:cNvSpPr txBox="1"/>
            <p:nvPr/>
          </p:nvSpPr>
          <p:spPr>
            <a:xfrm>
              <a:off x="3638668" y="3735447"/>
              <a:ext cx="2171880" cy="429964"/>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IN" sz="2133" b="0" i="0" u="none" strike="noStrike" kern="1200" cap="none" spc="0" normalizeH="0" baseline="0" noProof="0" dirty="0">
                  <a:ln>
                    <a:noFill/>
                  </a:ln>
                  <a:solidFill>
                    <a:srgbClr val="000000"/>
                  </a:solidFill>
                  <a:effectLst/>
                  <a:uLnTx/>
                  <a:uFillTx/>
                  <a:latin typeface="Georgia"/>
                  <a:ea typeface="+mn-ea"/>
                  <a:cs typeface="+mn-cs"/>
                </a:rPr>
                <a:t>Smartphones</a:t>
              </a:r>
            </a:p>
          </p:txBody>
        </p:sp>
        <p:pic>
          <p:nvPicPr>
            <p:cNvPr id="10" name="Graphic 9">
              <a:extLst>
                <a:ext uri="{FF2B5EF4-FFF2-40B4-BE49-F238E27FC236}">
                  <a16:creationId xmlns:a16="http://schemas.microsoft.com/office/drawing/2014/main" id="{D3A5654D-DDEE-1985-7790-4A7E4625B7AB}"/>
                </a:ext>
              </a:extLst>
            </p:cNvPr>
            <p:cNvPicPr>
              <a:picLocks noChangeAspect="1"/>
            </p:cNvPicPr>
            <p:nvPr/>
          </p:nvPicPr>
          <p:blipFill rotWithShape="1">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b="21254"/>
            <a:stretch/>
          </p:blipFill>
          <p:spPr>
            <a:xfrm>
              <a:off x="4306732" y="2847804"/>
              <a:ext cx="835751" cy="809996"/>
            </a:xfrm>
            <a:prstGeom prst="rect">
              <a:avLst/>
            </a:prstGeom>
          </p:spPr>
        </p:pic>
        <p:grpSp>
          <p:nvGrpSpPr>
            <p:cNvPr id="11" name="Group 10">
              <a:extLst>
                <a:ext uri="{FF2B5EF4-FFF2-40B4-BE49-F238E27FC236}">
                  <a16:creationId xmlns:a16="http://schemas.microsoft.com/office/drawing/2014/main" id="{62736C7B-705F-5CAC-C642-A7C232D74C9A}"/>
                </a:ext>
              </a:extLst>
            </p:cNvPr>
            <p:cNvGrpSpPr/>
            <p:nvPr/>
          </p:nvGrpSpPr>
          <p:grpSpPr>
            <a:xfrm>
              <a:off x="6307964" y="2523066"/>
              <a:ext cx="2377256" cy="2379592"/>
              <a:chOff x="531991" y="1260337"/>
              <a:chExt cx="2220518" cy="2222701"/>
            </a:xfrm>
          </p:grpSpPr>
          <p:sp>
            <p:nvSpPr>
              <p:cNvPr id="29" name="Oval 47">
                <a:extLst>
                  <a:ext uri="{FF2B5EF4-FFF2-40B4-BE49-F238E27FC236}">
                    <a16:creationId xmlns:a16="http://schemas.microsoft.com/office/drawing/2014/main" id="{EADDE61F-B259-8046-BEB6-D384149919C8}"/>
                  </a:ext>
                </a:extLst>
              </p:cNvPr>
              <p:cNvSpPr>
                <a:spLocks noChangeArrowheads="1"/>
              </p:cNvSpPr>
              <p:nvPr/>
            </p:nvSpPr>
            <p:spPr bwMode="auto">
              <a:xfrm>
                <a:off x="531991" y="1260337"/>
                <a:ext cx="2220518" cy="2222701"/>
              </a:xfrm>
              <a:prstGeom prst="ellipse">
                <a:avLst/>
              </a:prstGeom>
              <a:solidFill>
                <a:srgbClr val="F5F5F5"/>
              </a:solidFill>
              <a:ln>
                <a:noFill/>
              </a:ln>
              <a:effectLst>
                <a:outerShdw blurRad="88900" dist="114300" dir="2700000" algn="tl" rotWithShape="0">
                  <a:prstClr val="black">
                    <a:alpha val="2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146304" tIns="73152" rIns="146304" bIns="73152" numCol="1" anchor="t" anchorCtr="0" compatLnSpc="1">
                <a:prstTxWarp prst="textNoShape">
                  <a:avLst/>
                </a:prstTxWarp>
              </a:bodyPr>
              <a:lstStyle/>
              <a:p>
                <a:pPr marL="0" marR="0" lvl="0" indent="0" algn="l" defTabSz="1462967"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28292D"/>
                  </a:solidFill>
                  <a:effectLst/>
                  <a:uLnTx/>
                  <a:uFillTx/>
                  <a:latin typeface="Georgia"/>
                  <a:ea typeface="+mn-ea"/>
                  <a:cs typeface="+mn-cs"/>
                </a:endParaRPr>
              </a:p>
            </p:txBody>
          </p:sp>
          <p:sp>
            <p:nvSpPr>
              <p:cNvPr id="30" name="Freeform: Shape 29">
                <a:extLst>
                  <a:ext uri="{FF2B5EF4-FFF2-40B4-BE49-F238E27FC236}">
                    <a16:creationId xmlns:a16="http://schemas.microsoft.com/office/drawing/2014/main" id="{01040589-EF4E-4966-1780-60B5DA971066}"/>
                  </a:ext>
                </a:extLst>
              </p:cNvPr>
              <p:cNvSpPr>
                <a:spLocks noChangeArrowheads="1"/>
              </p:cNvSpPr>
              <p:nvPr/>
            </p:nvSpPr>
            <p:spPr bwMode="auto">
              <a:xfrm flipH="1">
                <a:off x="717598" y="1445836"/>
                <a:ext cx="1848210" cy="923125"/>
              </a:xfrm>
              <a:custGeom>
                <a:avLst/>
                <a:gdLst>
                  <a:gd name="connsiteX0" fmla="*/ 1239300 w 2478600"/>
                  <a:gd name="connsiteY0" fmla="*/ 0 h 1237985"/>
                  <a:gd name="connsiteX1" fmla="*/ 2472349 w 2478600"/>
                  <a:gd name="connsiteY1" fmla="*/ 1114036 h 1237985"/>
                  <a:gd name="connsiteX2" fmla="*/ 2478600 w 2478600"/>
                  <a:gd name="connsiteY2" fmla="*/ 1237985 h 1237985"/>
                  <a:gd name="connsiteX3" fmla="*/ 0 w 2478600"/>
                  <a:gd name="connsiteY3" fmla="*/ 1237985 h 1237985"/>
                  <a:gd name="connsiteX4" fmla="*/ 6251 w 2478600"/>
                  <a:gd name="connsiteY4" fmla="*/ 1114036 h 1237985"/>
                  <a:gd name="connsiteX5" fmla="*/ 1239300 w 2478600"/>
                  <a:gd name="connsiteY5" fmla="*/ 0 h 1237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8600" h="1237985">
                    <a:moveTo>
                      <a:pt x="1239300" y="0"/>
                    </a:moveTo>
                    <a:cubicBezTo>
                      <a:pt x="1881045" y="0"/>
                      <a:pt x="2408877" y="488299"/>
                      <a:pt x="2472349" y="1114036"/>
                    </a:cubicBezTo>
                    <a:lnTo>
                      <a:pt x="2478600" y="1237985"/>
                    </a:lnTo>
                    <a:lnTo>
                      <a:pt x="0" y="1237985"/>
                    </a:lnTo>
                    <a:lnTo>
                      <a:pt x="6251" y="1114036"/>
                    </a:lnTo>
                    <a:cubicBezTo>
                      <a:pt x="69723" y="488299"/>
                      <a:pt x="597555" y="0"/>
                      <a:pt x="1239300" y="0"/>
                    </a:cubicBezTo>
                    <a:close/>
                  </a:path>
                </a:pathLst>
              </a:custGeom>
              <a:solidFill>
                <a:srgbClr val="003E5A"/>
              </a:solidFill>
              <a:ln>
                <a:noFill/>
              </a:ln>
            </p:spPr>
            <p:txBody>
              <a:bodyPr vert="horz" wrap="square" lIns="146304" tIns="73152" rIns="146304" bIns="73152" numCol="1" anchor="t" anchorCtr="0" compatLnSpc="1">
                <a:prstTxWarp prst="textNoShape">
                  <a:avLst/>
                </a:prstTxWarp>
                <a:noAutofit/>
              </a:bodyPr>
              <a:lstStyle/>
              <a:p>
                <a:pPr marL="0" marR="0" lvl="0" indent="0" algn="l" defTabSz="1462967"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28292D"/>
                  </a:solidFill>
                  <a:effectLst/>
                  <a:uLnTx/>
                  <a:uFillTx/>
                  <a:latin typeface="Georgia"/>
                  <a:ea typeface="+mn-ea"/>
                  <a:cs typeface="+mn-cs"/>
                </a:endParaRPr>
              </a:p>
            </p:txBody>
          </p:sp>
        </p:grpSp>
        <p:sp>
          <p:nvSpPr>
            <p:cNvPr id="12" name="Flowchart: Connector 11">
              <a:extLst>
                <a:ext uri="{FF2B5EF4-FFF2-40B4-BE49-F238E27FC236}">
                  <a16:creationId xmlns:a16="http://schemas.microsoft.com/office/drawing/2014/main" id="{400D1779-6302-CA5A-229D-AE499BF98EA6}"/>
                </a:ext>
              </a:extLst>
            </p:cNvPr>
            <p:cNvSpPr/>
            <p:nvPr/>
          </p:nvSpPr>
          <p:spPr>
            <a:xfrm>
              <a:off x="6213354" y="2429619"/>
              <a:ext cx="2567649" cy="2567649"/>
            </a:xfrm>
            <a:prstGeom prst="flowChartConnector">
              <a:avLst/>
            </a:prstGeom>
            <a:noFill/>
            <a:ln>
              <a:solidFill>
                <a:schemeClr val="accent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 name="TextBox 12">
              <a:extLst>
                <a:ext uri="{FF2B5EF4-FFF2-40B4-BE49-F238E27FC236}">
                  <a16:creationId xmlns:a16="http://schemas.microsoft.com/office/drawing/2014/main" id="{85C00C0F-1D7C-3751-BEAE-E858CE490770}"/>
                </a:ext>
              </a:extLst>
            </p:cNvPr>
            <p:cNvSpPr txBox="1"/>
            <p:nvPr/>
          </p:nvSpPr>
          <p:spPr>
            <a:xfrm>
              <a:off x="6410066" y="3709943"/>
              <a:ext cx="2171880" cy="765531"/>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IN" sz="2133" b="0" i="0" u="none" strike="noStrike" kern="1200" cap="none" spc="0" normalizeH="0" baseline="0" noProof="0" dirty="0">
                  <a:ln>
                    <a:noFill/>
                  </a:ln>
                  <a:solidFill>
                    <a:srgbClr val="000000"/>
                  </a:solidFill>
                  <a:effectLst/>
                  <a:uLnTx/>
                  <a:uFillTx/>
                  <a:latin typeface="Georgia"/>
                  <a:ea typeface="+mn-ea"/>
                  <a:cs typeface="+mn-cs"/>
                </a:rPr>
                <a:t>Automated calls (IVR)</a:t>
              </a:r>
            </a:p>
          </p:txBody>
        </p:sp>
        <p:pic>
          <p:nvPicPr>
            <p:cNvPr id="14" name="Graphic 13">
              <a:extLst>
                <a:ext uri="{FF2B5EF4-FFF2-40B4-BE49-F238E27FC236}">
                  <a16:creationId xmlns:a16="http://schemas.microsoft.com/office/drawing/2014/main" id="{E5F4917D-00A9-F7BB-B15F-2D467EAABE89}"/>
                </a:ext>
              </a:extLst>
            </p:cNvPr>
            <p:cNvPicPr>
              <a:picLocks noChangeAspect="1"/>
            </p:cNvPicPr>
            <p:nvPr/>
          </p:nvPicPr>
          <p:blipFill rotWithShape="1">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rcRect b="18658"/>
            <a:stretch/>
          </p:blipFill>
          <p:spPr>
            <a:xfrm>
              <a:off x="7177929" y="2847230"/>
              <a:ext cx="755433" cy="768103"/>
            </a:xfrm>
            <a:prstGeom prst="rect">
              <a:avLst/>
            </a:prstGeom>
          </p:spPr>
        </p:pic>
        <p:grpSp>
          <p:nvGrpSpPr>
            <p:cNvPr id="15" name="Group 14">
              <a:extLst>
                <a:ext uri="{FF2B5EF4-FFF2-40B4-BE49-F238E27FC236}">
                  <a16:creationId xmlns:a16="http://schemas.microsoft.com/office/drawing/2014/main" id="{277243F4-B668-1F5E-8EAE-CAE902FB229D}"/>
                </a:ext>
              </a:extLst>
            </p:cNvPr>
            <p:cNvGrpSpPr/>
            <p:nvPr/>
          </p:nvGrpSpPr>
          <p:grpSpPr>
            <a:xfrm>
              <a:off x="9132221" y="2523063"/>
              <a:ext cx="2377256" cy="2379592"/>
              <a:chOff x="531991" y="2931814"/>
              <a:chExt cx="2220518" cy="2222701"/>
            </a:xfrm>
          </p:grpSpPr>
          <p:sp>
            <p:nvSpPr>
              <p:cNvPr id="27" name="Oval 47">
                <a:extLst>
                  <a:ext uri="{FF2B5EF4-FFF2-40B4-BE49-F238E27FC236}">
                    <a16:creationId xmlns:a16="http://schemas.microsoft.com/office/drawing/2014/main" id="{F80467FD-EF07-5CD9-FB6A-B8F720FB3FEC}"/>
                  </a:ext>
                </a:extLst>
              </p:cNvPr>
              <p:cNvSpPr>
                <a:spLocks noChangeArrowheads="1"/>
              </p:cNvSpPr>
              <p:nvPr/>
            </p:nvSpPr>
            <p:spPr bwMode="auto">
              <a:xfrm>
                <a:off x="531991" y="2931814"/>
                <a:ext cx="2220518" cy="2222701"/>
              </a:xfrm>
              <a:prstGeom prst="ellipse">
                <a:avLst/>
              </a:prstGeom>
              <a:solidFill>
                <a:srgbClr val="F5F5F5"/>
              </a:solidFill>
              <a:ln>
                <a:noFill/>
              </a:ln>
              <a:effectLst>
                <a:outerShdw blurRad="88900" dist="114300" dir="2700000" algn="tl" rotWithShape="0">
                  <a:prstClr val="black">
                    <a:alpha val="2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146304" tIns="73152" rIns="146304" bIns="73152" numCol="1" anchor="t" anchorCtr="0" compatLnSpc="1">
                <a:prstTxWarp prst="textNoShape">
                  <a:avLst/>
                </a:prstTxWarp>
              </a:bodyPr>
              <a:lstStyle/>
              <a:p>
                <a:pPr marL="0" marR="0" lvl="0" indent="0" algn="l" defTabSz="1462967"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28292D"/>
                  </a:solidFill>
                  <a:effectLst/>
                  <a:uLnTx/>
                  <a:uFillTx/>
                  <a:latin typeface="Georgia"/>
                  <a:ea typeface="+mn-ea"/>
                  <a:cs typeface="+mn-cs"/>
                </a:endParaRPr>
              </a:p>
            </p:txBody>
          </p:sp>
          <p:sp>
            <p:nvSpPr>
              <p:cNvPr id="28" name="Freeform: Shape 27">
                <a:extLst>
                  <a:ext uri="{FF2B5EF4-FFF2-40B4-BE49-F238E27FC236}">
                    <a16:creationId xmlns:a16="http://schemas.microsoft.com/office/drawing/2014/main" id="{1F33A1FD-C437-5F4E-2949-4AE4895334C0}"/>
                  </a:ext>
                </a:extLst>
              </p:cNvPr>
              <p:cNvSpPr>
                <a:spLocks noChangeArrowheads="1"/>
              </p:cNvSpPr>
              <p:nvPr/>
            </p:nvSpPr>
            <p:spPr bwMode="auto">
              <a:xfrm flipH="1">
                <a:off x="717598" y="3117314"/>
                <a:ext cx="1848210" cy="923125"/>
              </a:xfrm>
              <a:custGeom>
                <a:avLst/>
                <a:gdLst>
                  <a:gd name="connsiteX0" fmla="*/ 1239300 w 2478600"/>
                  <a:gd name="connsiteY0" fmla="*/ 0 h 1237985"/>
                  <a:gd name="connsiteX1" fmla="*/ 2472349 w 2478600"/>
                  <a:gd name="connsiteY1" fmla="*/ 1114036 h 1237985"/>
                  <a:gd name="connsiteX2" fmla="*/ 2478600 w 2478600"/>
                  <a:gd name="connsiteY2" fmla="*/ 1237985 h 1237985"/>
                  <a:gd name="connsiteX3" fmla="*/ 0 w 2478600"/>
                  <a:gd name="connsiteY3" fmla="*/ 1237985 h 1237985"/>
                  <a:gd name="connsiteX4" fmla="*/ 6251 w 2478600"/>
                  <a:gd name="connsiteY4" fmla="*/ 1114036 h 1237985"/>
                  <a:gd name="connsiteX5" fmla="*/ 1239300 w 2478600"/>
                  <a:gd name="connsiteY5" fmla="*/ 0 h 1237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8600" h="1237985">
                    <a:moveTo>
                      <a:pt x="1239300" y="0"/>
                    </a:moveTo>
                    <a:cubicBezTo>
                      <a:pt x="1881045" y="0"/>
                      <a:pt x="2408877" y="488299"/>
                      <a:pt x="2472349" y="1114036"/>
                    </a:cubicBezTo>
                    <a:lnTo>
                      <a:pt x="2478600" y="1237985"/>
                    </a:lnTo>
                    <a:lnTo>
                      <a:pt x="0" y="1237985"/>
                    </a:lnTo>
                    <a:lnTo>
                      <a:pt x="6251" y="1114036"/>
                    </a:lnTo>
                    <a:cubicBezTo>
                      <a:pt x="69723" y="488299"/>
                      <a:pt x="597555" y="0"/>
                      <a:pt x="1239300" y="0"/>
                    </a:cubicBezTo>
                    <a:close/>
                  </a:path>
                </a:pathLst>
              </a:custGeom>
              <a:gradFill>
                <a:gsLst>
                  <a:gs pos="0">
                    <a:schemeClr val="accent5">
                      <a:lumMod val="50000"/>
                    </a:schemeClr>
                  </a:gs>
                  <a:gs pos="54000">
                    <a:schemeClr val="accent5">
                      <a:lumMod val="75000"/>
                    </a:schemeClr>
                  </a:gs>
                  <a:gs pos="100000">
                    <a:schemeClr val="accent5"/>
                  </a:gs>
                </a:gsLst>
                <a:lin ang="10800000" scaled="1"/>
              </a:gradFill>
              <a:ln>
                <a:noFill/>
              </a:ln>
            </p:spPr>
            <p:txBody>
              <a:bodyPr vert="horz" wrap="square" lIns="146304" tIns="73152" rIns="146304" bIns="73152" numCol="1" anchor="t" anchorCtr="0" compatLnSpc="1">
                <a:prstTxWarp prst="textNoShape">
                  <a:avLst/>
                </a:prstTxWarp>
                <a:noAutofit/>
              </a:bodyPr>
              <a:lstStyle/>
              <a:p>
                <a:pPr marL="0" marR="0" lvl="0" indent="0" algn="l" defTabSz="1462967"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28292D"/>
                  </a:solidFill>
                  <a:effectLst/>
                  <a:uLnTx/>
                  <a:uFillTx/>
                  <a:latin typeface="Georgia"/>
                  <a:ea typeface="+mn-ea"/>
                  <a:cs typeface="+mn-cs"/>
                </a:endParaRPr>
              </a:p>
            </p:txBody>
          </p:sp>
        </p:grpSp>
        <p:sp>
          <p:nvSpPr>
            <p:cNvPr id="16" name="Flowchart: Connector 15">
              <a:extLst>
                <a:ext uri="{FF2B5EF4-FFF2-40B4-BE49-F238E27FC236}">
                  <a16:creationId xmlns:a16="http://schemas.microsoft.com/office/drawing/2014/main" id="{CA76BE8E-A83D-2148-A96F-A5A0FD2B1DBE}"/>
                </a:ext>
              </a:extLst>
            </p:cNvPr>
            <p:cNvSpPr/>
            <p:nvPr/>
          </p:nvSpPr>
          <p:spPr>
            <a:xfrm>
              <a:off x="9037611" y="2429619"/>
              <a:ext cx="2567649" cy="2567649"/>
            </a:xfrm>
            <a:prstGeom prst="flowChartConnector">
              <a:avLst/>
            </a:prstGeom>
            <a:noFill/>
            <a:ln>
              <a:solidFill>
                <a:schemeClr val="accent5"/>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7" name="TextBox 16">
              <a:extLst>
                <a:ext uri="{FF2B5EF4-FFF2-40B4-BE49-F238E27FC236}">
                  <a16:creationId xmlns:a16="http://schemas.microsoft.com/office/drawing/2014/main" id="{5CE0097F-D3B7-8E05-0200-7DD79EFF1867}"/>
                </a:ext>
              </a:extLst>
            </p:cNvPr>
            <p:cNvSpPr txBox="1"/>
            <p:nvPr/>
          </p:nvSpPr>
          <p:spPr>
            <a:xfrm>
              <a:off x="9234323" y="3709942"/>
              <a:ext cx="2171880" cy="765531"/>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IN" sz="2133" b="0" i="0" u="none" strike="noStrike" kern="1200" cap="none" spc="0" normalizeH="0" baseline="0" noProof="0" dirty="0">
                  <a:ln>
                    <a:noFill/>
                  </a:ln>
                  <a:solidFill>
                    <a:srgbClr val="000000"/>
                  </a:solidFill>
                  <a:effectLst/>
                  <a:uLnTx/>
                  <a:uFillTx/>
                  <a:latin typeface="Georgia"/>
                  <a:ea typeface="+mn-ea"/>
                  <a:cs typeface="+mn-cs"/>
                </a:rPr>
                <a:t>Text messages (SMS)</a:t>
              </a:r>
            </a:p>
          </p:txBody>
        </p:sp>
        <p:pic>
          <p:nvPicPr>
            <p:cNvPr id="18" name="Graphic 17">
              <a:extLst>
                <a:ext uri="{FF2B5EF4-FFF2-40B4-BE49-F238E27FC236}">
                  <a16:creationId xmlns:a16="http://schemas.microsoft.com/office/drawing/2014/main" id="{EC08576F-3D33-4D2F-5BCD-8D4A44FCDA7F}"/>
                </a:ext>
              </a:extLst>
            </p:cNvPr>
            <p:cNvPicPr>
              <a:picLocks noChangeAspect="1"/>
            </p:cNvPicPr>
            <p:nvPr/>
          </p:nvPicPr>
          <p:blipFill rotWithShape="1">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rcRect b="17952"/>
            <a:stretch/>
          </p:blipFill>
          <p:spPr>
            <a:xfrm flipV="1">
              <a:off x="10060526" y="2890638"/>
              <a:ext cx="519472" cy="720008"/>
            </a:xfrm>
            <a:prstGeom prst="rect">
              <a:avLst/>
            </a:prstGeom>
          </p:spPr>
        </p:pic>
        <p:grpSp>
          <p:nvGrpSpPr>
            <p:cNvPr id="19" name="Group 18">
              <a:extLst>
                <a:ext uri="{FF2B5EF4-FFF2-40B4-BE49-F238E27FC236}">
                  <a16:creationId xmlns:a16="http://schemas.microsoft.com/office/drawing/2014/main" id="{C5CC008F-A021-2D99-66F6-6AE5DBE19F17}"/>
                </a:ext>
              </a:extLst>
            </p:cNvPr>
            <p:cNvGrpSpPr/>
            <p:nvPr/>
          </p:nvGrpSpPr>
          <p:grpSpPr>
            <a:xfrm>
              <a:off x="765170" y="2523066"/>
              <a:ext cx="2377256" cy="2379592"/>
              <a:chOff x="531991" y="1260337"/>
              <a:chExt cx="2220518" cy="2222701"/>
            </a:xfrm>
          </p:grpSpPr>
          <p:sp>
            <p:nvSpPr>
              <p:cNvPr id="25" name="Oval 47">
                <a:extLst>
                  <a:ext uri="{FF2B5EF4-FFF2-40B4-BE49-F238E27FC236}">
                    <a16:creationId xmlns:a16="http://schemas.microsoft.com/office/drawing/2014/main" id="{FE4110C0-D3A0-AC55-3504-B3505F3378B0}"/>
                  </a:ext>
                </a:extLst>
              </p:cNvPr>
              <p:cNvSpPr>
                <a:spLocks noChangeArrowheads="1"/>
              </p:cNvSpPr>
              <p:nvPr/>
            </p:nvSpPr>
            <p:spPr bwMode="auto">
              <a:xfrm>
                <a:off x="531991" y="1260337"/>
                <a:ext cx="2220518" cy="2222701"/>
              </a:xfrm>
              <a:prstGeom prst="ellipse">
                <a:avLst/>
              </a:prstGeom>
              <a:solidFill>
                <a:srgbClr val="F5F5F5"/>
              </a:solidFill>
              <a:ln>
                <a:noFill/>
              </a:ln>
              <a:effectLst>
                <a:outerShdw blurRad="88900" dist="114300" dir="2700000" algn="tl" rotWithShape="0">
                  <a:prstClr val="black">
                    <a:alpha val="2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146304" tIns="73152" rIns="146304" bIns="73152" numCol="1" anchor="t" anchorCtr="0" compatLnSpc="1">
                <a:prstTxWarp prst="textNoShape">
                  <a:avLst/>
                </a:prstTxWarp>
              </a:bodyPr>
              <a:lstStyle/>
              <a:p>
                <a:pPr marL="0" marR="0" lvl="0" indent="0" algn="l" defTabSz="1462967"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28292D"/>
                  </a:solidFill>
                  <a:effectLst/>
                  <a:uLnTx/>
                  <a:uFillTx/>
                  <a:latin typeface="Georgia"/>
                  <a:ea typeface="+mn-ea"/>
                  <a:cs typeface="+mn-cs"/>
                </a:endParaRPr>
              </a:p>
            </p:txBody>
          </p:sp>
          <p:sp>
            <p:nvSpPr>
              <p:cNvPr id="26" name="Freeform: Shape 25">
                <a:extLst>
                  <a:ext uri="{FF2B5EF4-FFF2-40B4-BE49-F238E27FC236}">
                    <a16:creationId xmlns:a16="http://schemas.microsoft.com/office/drawing/2014/main" id="{1BE76091-CC4E-3143-9F5D-F644C9738563}"/>
                  </a:ext>
                </a:extLst>
              </p:cNvPr>
              <p:cNvSpPr>
                <a:spLocks noChangeArrowheads="1"/>
              </p:cNvSpPr>
              <p:nvPr/>
            </p:nvSpPr>
            <p:spPr bwMode="auto">
              <a:xfrm flipH="1">
                <a:off x="717598" y="1445836"/>
                <a:ext cx="1848210" cy="923125"/>
              </a:xfrm>
              <a:custGeom>
                <a:avLst/>
                <a:gdLst>
                  <a:gd name="connsiteX0" fmla="*/ 1239300 w 2478600"/>
                  <a:gd name="connsiteY0" fmla="*/ 0 h 1237985"/>
                  <a:gd name="connsiteX1" fmla="*/ 2472349 w 2478600"/>
                  <a:gd name="connsiteY1" fmla="*/ 1114036 h 1237985"/>
                  <a:gd name="connsiteX2" fmla="*/ 2478600 w 2478600"/>
                  <a:gd name="connsiteY2" fmla="*/ 1237985 h 1237985"/>
                  <a:gd name="connsiteX3" fmla="*/ 0 w 2478600"/>
                  <a:gd name="connsiteY3" fmla="*/ 1237985 h 1237985"/>
                  <a:gd name="connsiteX4" fmla="*/ 6251 w 2478600"/>
                  <a:gd name="connsiteY4" fmla="*/ 1114036 h 1237985"/>
                  <a:gd name="connsiteX5" fmla="*/ 1239300 w 2478600"/>
                  <a:gd name="connsiteY5" fmla="*/ 0 h 1237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8600" h="1237985">
                    <a:moveTo>
                      <a:pt x="1239300" y="0"/>
                    </a:moveTo>
                    <a:cubicBezTo>
                      <a:pt x="1881045" y="0"/>
                      <a:pt x="2408877" y="488299"/>
                      <a:pt x="2472349" y="1114036"/>
                    </a:cubicBezTo>
                    <a:lnTo>
                      <a:pt x="2478600" y="1237985"/>
                    </a:lnTo>
                    <a:lnTo>
                      <a:pt x="0" y="1237985"/>
                    </a:lnTo>
                    <a:lnTo>
                      <a:pt x="6251" y="1114036"/>
                    </a:lnTo>
                    <a:cubicBezTo>
                      <a:pt x="69723" y="488299"/>
                      <a:pt x="597555" y="0"/>
                      <a:pt x="1239300" y="0"/>
                    </a:cubicBezTo>
                    <a:close/>
                  </a:path>
                </a:pathLst>
              </a:custGeom>
              <a:gradFill>
                <a:gsLst>
                  <a:gs pos="0">
                    <a:schemeClr val="accent3">
                      <a:lumMod val="50000"/>
                    </a:schemeClr>
                  </a:gs>
                  <a:gs pos="54000">
                    <a:schemeClr val="accent3">
                      <a:lumMod val="75000"/>
                    </a:schemeClr>
                  </a:gs>
                  <a:gs pos="100000">
                    <a:schemeClr val="accent3"/>
                  </a:gs>
                </a:gsLst>
                <a:lin ang="10800000" scaled="1"/>
              </a:gradFill>
              <a:ln>
                <a:noFill/>
              </a:ln>
            </p:spPr>
            <p:txBody>
              <a:bodyPr vert="horz" wrap="square" lIns="146304" tIns="73152" rIns="146304" bIns="73152" numCol="1" anchor="t" anchorCtr="0" compatLnSpc="1">
                <a:prstTxWarp prst="textNoShape">
                  <a:avLst/>
                </a:prstTxWarp>
                <a:noAutofit/>
              </a:bodyPr>
              <a:lstStyle/>
              <a:p>
                <a:pPr marL="0" marR="0" lvl="0" indent="0" algn="l" defTabSz="1462967"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28292D"/>
                  </a:solidFill>
                  <a:effectLst/>
                  <a:uLnTx/>
                  <a:uFillTx/>
                  <a:latin typeface="Georgia"/>
                  <a:ea typeface="+mn-ea"/>
                  <a:cs typeface="+mn-cs"/>
                </a:endParaRPr>
              </a:p>
            </p:txBody>
          </p:sp>
        </p:grpSp>
        <p:sp>
          <p:nvSpPr>
            <p:cNvPr id="20" name="Flowchart: Connector 19">
              <a:extLst>
                <a:ext uri="{FF2B5EF4-FFF2-40B4-BE49-F238E27FC236}">
                  <a16:creationId xmlns:a16="http://schemas.microsoft.com/office/drawing/2014/main" id="{176E5FCE-474E-C63C-4084-BAAB047BC516}"/>
                </a:ext>
              </a:extLst>
            </p:cNvPr>
            <p:cNvSpPr/>
            <p:nvPr/>
          </p:nvSpPr>
          <p:spPr>
            <a:xfrm>
              <a:off x="670560" y="2429619"/>
              <a:ext cx="2567649" cy="2567649"/>
            </a:xfrm>
            <a:prstGeom prst="flowChartConnector">
              <a:avLst/>
            </a:prstGeom>
            <a:noFill/>
            <a:ln>
              <a:solidFill>
                <a:schemeClr val="accent3"/>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dirty="0">
                <a:ln>
                  <a:noFill/>
                </a:ln>
                <a:solidFill>
                  <a:prstClr val="white"/>
                </a:solidFill>
                <a:effectLst/>
                <a:uLnTx/>
                <a:uFillTx/>
                <a:latin typeface="Calibri"/>
                <a:ea typeface="+mn-ea"/>
                <a:cs typeface="+mn-cs"/>
              </a:endParaRPr>
            </a:p>
          </p:txBody>
        </p:sp>
        <p:sp>
          <p:nvSpPr>
            <p:cNvPr id="21" name="TextBox 20">
              <a:extLst>
                <a:ext uri="{FF2B5EF4-FFF2-40B4-BE49-F238E27FC236}">
                  <a16:creationId xmlns:a16="http://schemas.microsoft.com/office/drawing/2014/main" id="{F02E88E9-2F50-EEE0-4BC0-28EAB3F15D8C}"/>
                </a:ext>
              </a:extLst>
            </p:cNvPr>
            <p:cNvSpPr txBox="1"/>
            <p:nvPr/>
          </p:nvSpPr>
          <p:spPr>
            <a:xfrm>
              <a:off x="821450" y="3757585"/>
              <a:ext cx="2171880" cy="429964"/>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IN" sz="2133" b="0" i="0" u="none" strike="noStrike" kern="1200" cap="none" spc="0" normalizeH="0" baseline="0" noProof="0" dirty="0">
                  <a:ln>
                    <a:noFill/>
                  </a:ln>
                  <a:solidFill>
                    <a:srgbClr val="000000"/>
                  </a:solidFill>
                  <a:effectLst/>
                  <a:uLnTx/>
                  <a:uFillTx/>
                  <a:latin typeface="Georgia"/>
                  <a:ea typeface="+mn-ea"/>
                  <a:cs typeface="+mn-cs"/>
                </a:rPr>
                <a:t>Special devices</a:t>
              </a:r>
            </a:p>
          </p:txBody>
        </p:sp>
        <p:grpSp>
          <p:nvGrpSpPr>
            <p:cNvPr id="22" name="Graphic 2">
              <a:extLst>
                <a:ext uri="{FF2B5EF4-FFF2-40B4-BE49-F238E27FC236}">
                  <a16:creationId xmlns:a16="http://schemas.microsoft.com/office/drawing/2014/main" id="{6E3A3876-AF3A-A9B1-47DB-444427566E0F}"/>
                </a:ext>
              </a:extLst>
            </p:cNvPr>
            <p:cNvGrpSpPr/>
            <p:nvPr/>
          </p:nvGrpSpPr>
          <p:grpSpPr>
            <a:xfrm>
              <a:off x="1780298" y="2872755"/>
              <a:ext cx="345825" cy="686089"/>
              <a:chOff x="-1524317" y="1122885"/>
              <a:chExt cx="355282" cy="704850"/>
            </a:xfrm>
            <a:solidFill>
              <a:schemeClr val="bg1"/>
            </a:solidFill>
          </p:grpSpPr>
          <p:sp>
            <p:nvSpPr>
              <p:cNvPr id="23" name="Freeform: Shape 22">
                <a:extLst>
                  <a:ext uri="{FF2B5EF4-FFF2-40B4-BE49-F238E27FC236}">
                    <a16:creationId xmlns:a16="http://schemas.microsoft.com/office/drawing/2014/main" id="{1D6BFC3A-F490-62BD-DA3A-6F74F5DF5871}"/>
                  </a:ext>
                </a:extLst>
              </p:cNvPr>
              <p:cNvSpPr/>
              <p:nvPr/>
            </p:nvSpPr>
            <p:spPr>
              <a:xfrm>
                <a:off x="-1524317" y="1122885"/>
                <a:ext cx="355282" cy="704850"/>
              </a:xfrm>
              <a:custGeom>
                <a:avLst/>
                <a:gdLst>
                  <a:gd name="connsiteX0" fmla="*/ 345758 w 355282"/>
                  <a:gd name="connsiteY0" fmla="*/ 175260 h 704850"/>
                  <a:gd name="connsiteX1" fmla="*/ 275273 w 355282"/>
                  <a:gd name="connsiteY1" fmla="*/ 175260 h 704850"/>
                  <a:gd name="connsiteX2" fmla="*/ 275273 w 355282"/>
                  <a:gd name="connsiteY2" fmla="*/ 9525 h 704850"/>
                  <a:gd name="connsiteX3" fmla="*/ 265748 w 355282"/>
                  <a:gd name="connsiteY3" fmla="*/ 0 h 704850"/>
                  <a:gd name="connsiteX4" fmla="*/ 89535 w 355282"/>
                  <a:gd name="connsiteY4" fmla="*/ 0 h 704850"/>
                  <a:gd name="connsiteX5" fmla="*/ 80010 w 355282"/>
                  <a:gd name="connsiteY5" fmla="*/ 9525 h 704850"/>
                  <a:gd name="connsiteX6" fmla="*/ 80010 w 355282"/>
                  <a:gd name="connsiteY6" fmla="*/ 175260 h 704850"/>
                  <a:gd name="connsiteX7" fmla="*/ 9525 w 355282"/>
                  <a:gd name="connsiteY7" fmla="*/ 175260 h 704850"/>
                  <a:gd name="connsiteX8" fmla="*/ 0 w 355282"/>
                  <a:gd name="connsiteY8" fmla="*/ 184785 h 704850"/>
                  <a:gd name="connsiteX9" fmla="*/ 0 w 355282"/>
                  <a:gd name="connsiteY9" fmla="*/ 521017 h 704850"/>
                  <a:gd name="connsiteX10" fmla="*/ 9525 w 355282"/>
                  <a:gd name="connsiteY10" fmla="*/ 530543 h 704850"/>
                  <a:gd name="connsiteX11" fmla="*/ 80010 w 355282"/>
                  <a:gd name="connsiteY11" fmla="*/ 530543 h 704850"/>
                  <a:gd name="connsiteX12" fmla="*/ 80010 w 355282"/>
                  <a:gd name="connsiteY12" fmla="*/ 695325 h 704850"/>
                  <a:gd name="connsiteX13" fmla="*/ 89535 w 355282"/>
                  <a:gd name="connsiteY13" fmla="*/ 704850 h 704850"/>
                  <a:gd name="connsiteX14" fmla="*/ 265748 w 355282"/>
                  <a:gd name="connsiteY14" fmla="*/ 704850 h 704850"/>
                  <a:gd name="connsiteX15" fmla="*/ 275273 w 355282"/>
                  <a:gd name="connsiteY15" fmla="*/ 695325 h 704850"/>
                  <a:gd name="connsiteX16" fmla="*/ 275273 w 355282"/>
                  <a:gd name="connsiteY16" fmla="*/ 530543 h 704850"/>
                  <a:gd name="connsiteX17" fmla="*/ 345758 w 355282"/>
                  <a:gd name="connsiteY17" fmla="*/ 530543 h 704850"/>
                  <a:gd name="connsiteX18" fmla="*/ 355283 w 355282"/>
                  <a:gd name="connsiteY18" fmla="*/ 521017 h 704850"/>
                  <a:gd name="connsiteX19" fmla="*/ 355283 w 355282"/>
                  <a:gd name="connsiteY19" fmla="*/ 184785 h 704850"/>
                  <a:gd name="connsiteX20" fmla="*/ 345758 w 355282"/>
                  <a:gd name="connsiteY20" fmla="*/ 175260 h 704850"/>
                  <a:gd name="connsiteX21" fmla="*/ 257175 w 355282"/>
                  <a:gd name="connsiteY21" fmla="*/ 19050 h 704850"/>
                  <a:gd name="connsiteX22" fmla="*/ 257175 w 355282"/>
                  <a:gd name="connsiteY22" fmla="*/ 38100 h 704850"/>
                  <a:gd name="connsiteX23" fmla="*/ 99060 w 355282"/>
                  <a:gd name="connsiteY23" fmla="*/ 38100 h 704850"/>
                  <a:gd name="connsiteX24" fmla="*/ 99060 w 355282"/>
                  <a:gd name="connsiteY24" fmla="*/ 19050 h 704850"/>
                  <a:gd name="connsiteX25" fmla="*/ 257175 w 355282"/>
                  <a:gd name="connsiteY25" fmla="*/ 19050 h 704850"/>
                  <a:gd name="connsiteX26" fmla="*/ 99060 w 355282"/>
                  <a:gd name="connsiteY26" fmla="*/ 58103 h 704850"/>
                  <a:gd name="connsiteX27" fmla="*/ 256223 w 355282"/>
                  <a:gd name="connsiteY27" fmla="*/ 58103 h 704850"/>
                  <a:gd name="connsiteX28" fmla="*/ 256223 w 355282"/>
                  <a:gd name="connsiteY28" fmla="*/ 176213 h 704850"/>
                  <a:gd name="connsiteX29" fmla="*/ 99060 w 355282"/>
                  <a:gd name="connsiteY29" fmla="*/ 176213 h 704850"/>
                  <a:gd name="connsiteX30" fmla="*/ 99060 w 355282"/>
                  <a:gd name="connsiteY30" fmla="*/ 58103 h 704850"/>
                  <a:gd name="connsiteX31" fmla="*/ 99060 w 355282"/>
                  <a:gd name="connsiteY31" fmla="*/ 685800 h 704850"/>
                  <a:gd name="connsiteX32" fmla="*/ 99060 w 355282"/>
                  <a:gd name="connsiteY32" fmla="*/ 668655 h 704850"/>
                  <a:gd name="connsiteX33" fmla="*/ 256223 w 355282"/>
                  <a:gd name="connsiteY33" fmla="*/ 668655 h 704850"/>
                  <a:gd name="connsiteX34" fmla="*/ 256223 w 355282"/>
                  <a:gd name="connsiteY34" fmla="*/ 685800 h 704850"/>
                  <a:gd name="connsiteX35" fmla="*/ 99060 w 355282"/>
                  <a:gd name="connsiteY35" fmla="*/ 685800 h 704850"/>
                  <a:gd name="connsiteX36" fmla="*/ 257175 w 355282"/>
                  <a:gd name="connsiteY36" fmla="*/ 648653 h 704850"/>
                  <a:gd name="connsiteX37" fmla="*/ 99060 w 355282"/>
                  <a:gd name="connsiteY37" fmla="*/ 648653 h 704850"/>
                  <a:gd name="connsiteX38" fmla="*/ 99060 w 355282"/>
                  <a:gd name="connsiteY38" fmla="*/ 530543 h 704850"/>
                  <a:gd name="connsiteX39" fmla="*/ 256223 w 355282"/>
                  <a:gd name="connsiteY39" fmla="*/ 530543 h 704850"/>
                  <a:gd name="connsiteX40" fmla="*/ 256223 w 355282"/>
                  <a:gd name="connsiteY40" fmla="*/ 648653 h 704850"/>
                  <a:gd name="connsiteX41" fmla="*/ 336233 w 355282"/>
                  <a:gd name="connsiteY41" fmla="*/ 511492 h 704850"/>
                  <a:gd name="connsiteX42" fmla="*/ 20003 w 355282"/>
                  <a:gd name="connsiteY42" fmla="*/ 511492 h 704850"/>
                  <a:gd name="connsiteX43" fmla="*/ 20003 w 355282"/>
                  <a:gd name="connsiteY43" fmla="*/ 194310 h 704850"/>
                  <a:gd name="connsiteX44" fmla="*/ 337185 w 355282"/>
                  <a:gd name="connsiteY44" fmla="*/ 194310 h 704850"/>
                  <a:gd name="connsiteX45" fmla="*/ 337185 w 355282"/>
                  <a:gd name="connsiteY45" fmla="*/ 511492 h 70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55282" h="704850">
                    <a:moveTo>
                      <a:pt x="345758" y="175260"/>
                    </a:moveTo>
                    <a:lnTo>
                      <a:pt x="275273" y="175260"/>
                    </a:lnTo>
                    <a:lnTo>
                      <a:pt x="275273" y="9525"/>
                    </a:lnTo>
                    <a:cubicBezTo>
                      <a:pt x="275273" y="3810"/>
                      <a:pt x="271463" y="0"/>
                      <a:pt x="265748" y="0"/>
                    </a:cubicBezTo>
                    <a:lnTo>
                      <a:pt x="89535" y="0"/>
                    </a:lnTo>
                    <a:cubicBezTo>
                      <a:pt x="83820" y="0"/>
                      <a:pt x="80010" y="3810"/>
                      <a:pt x="80010" y="9525"/>
                    </a:cubicBezTo>
                    <a:lnTo>
                      <a:pt x="80010" y="175260"/>
                    </a:lnTo>
                    <a:lnTo>
                      <a:pt x="9525" y="175260"/>
                    </a:lnTo>
                    <a:cubicBezTo>
                      <a:pt x="3810" y="175260"/>
                      <a:pt x="0" y="179070"/>
                      <a:pt x="0" y="184785"/>
                    </a:cubicBezTo>
                    <a:lnTo>
                      <a:pt x="0" y="521017"/>
                    </a:lnTo>
                    <a:cubicBezTo>
                      <a:pt x="0" y="526733"/>
                      <a:pt x="3810" y="530543"/>
                      <a:pt x="9525" y="530543"/>
                    </a:cubicBezTo>
                    <a:lnTo>
                      <a:pt x="80010" y="530543"/>
                    </a:lnTo>
                    <a:lnTo>
                      <a:pt x="80010" y="695325"/>
                    </a:lnTo>
                    <a:cubicBezTo>
                      <a:pt x="80010" y="701040"/>
                      <a:pt x="83820" y="704850"/>
                      <a:pt x="89535" y="704850"/>
                    </a:cubicBezTo>
                    <a:lnTo>
                      <a:pt x="265748" y="704850"/>
                    </a:lnTo>
                    <a:cubicBezTo>
                      <a:pt x="271463" y="704850"/>
                      <a:pt x="275273" y="701040"/>
                      <a:pt x="275273" y="695325"/>
                    </a:cubicBezTo>
                    <a:lnTo>
                      <a:pt x="275273" y="530543"/>
                    </a:lnTo>
                    <a:lnTo>
                      <a:pt x="345758" y="530543"/>
                    </a:lnTo>
                    <a:cubicBezTo>
                      <a:pt x="351472" y="530543"/>
                      <a:pt x="355283" y="526733"/>
                      <a:pt x="355283" y="521017"/>
                    </a:cubicBezTo>
                    <a:lnTo>
                      <a:pt x="355283" y="184785"/>
                    </a:lnTo>
                    <a:cubicBezTo>
                      <a:pt x="355283" y="180023"/>
                      <a:pt x="351472" y="175260"/>
                      <a:pt x="345758" y="175260"/>
                    </a:cubicBezTo>
                    <a:close/>
                    <a:moveTo>
                      <a:pt x="257175" y="19050"/>
                    </a:moveTo>
                    <a:lnTo>
                      <a:pt x="257175" y="38100"/>
                    </a:lnTo>
                    <a:lnTo>
                      <a:pt x="99060" y="38100"/>
                    </a:lnTo>
                    <a:lnTo>
                      <a:pt x="99060" y="19050"/>
                    </a:lnTo>
                    <a:lnTo>
                      <a:pt x="257175" y="19050"/>
                    </a:lnTo>
                    <a:close/>
                    <a:moveTo>
                      <a:pt x="99060" y="58103"/>
                    </a:moveTo>
                    <a:lnTo>
                      <a:pt x="256223" y="58103"/>
                    </a:lnTo>
                    <a:lnTo>
                      <a:pt x="256223" y="176213"/>
                    </a:lnTo>
                    <a:lnTo>
                      <a:pt x="99060" y="176213"/>
                    </a:lnTo>
                    <a:lnTo>
                      <a:pt x="99060" y="58103"/>
                    </a:lnTo>
                    <a:close/>
                    <a:moveTo>
                      <a:pt x="99060" y="685800"/>
                    </a:moveTo>
                    <a:lnTo>
                      <a:pt x="99060" y="668655"/>
                    </a:lnTo>
                    <a:lnTo>
                      <a:pt x="256223" y="668655"/>
                    </a:lnTo>
                    <a:lnTo>
                      <a:pt x="256223" y="685800"/>
                    </a:lnTo>
                    <a:lnTo>
                      <a:pt x="99060" y="685800"/>
                    </a:lnTo>
                    <a:close/>
                    <a:moveTo>
                      <a:pt x="257175" y="648653"/>
                    </a:moveTo>
                    <a:lnTo>
                      <a:pt x="99060" y="648653"/>
                    </a:lnTo>
                    <a:lnTo>
                      <a:pt x="99060" y="530543"/>
                    </a:lnTo>
                    <a:lnTo>
                      <a:pt x="256223" y="530543"/>
                    </a:lnTo>
                    <a:lnTo>
                      <a:pt x="256223" y="648653"/>
                    </a:lnTo>
                    <a:close/>
                    <a:moveTo>
                      <a:pt x="336233" y="511492"/>
                    </a:moveTo>
                    <a:lnTo>
                      <a:pt x="20003" y="511492"/>
                    </a:lnTo>
                    <a:lnTo>
                      <a:pt x="20003" y="194310"/>
                    </a:lnTo>
                    <a:lnTo>
                      <a:pt x="337185" y="194310"/>
                    </a:lnTo>
                    <a:lnTo>
                      <a:pt x="337185" y="511492"/>
                    </a:ln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dirty="0">
                  <a:ln>
                    <a:noFill/>
                  </a:ln>
                  <a:solidFill>
                    <a:srgbClr val="000000"/>
                  </a:solidFill>
                  <a:effectLst/>
                  <a:uLnTx/>
                  <a:uFillTx/>
                  <a:latin typeface="Calibri"/>
                  <a:ea typeface="+mn-ea"/>
                  <a:cs typeface="+mn-cs"/>
                </a:endParaRPr>
              </a:p>
            </p:txBody>
          </p:sp>
          <p:sp>
            <p:nvSpPr>
              <p:cNvPr id="24" name="Freeform: Shape 23">
                <a:extLst>
                  <a:ext uri="{FF2B5EF4-FFF2-40B4-BE49-F238E27FC236}">
                    <a16:creationId xmlns:a16="http://schemas.microsoft.com/office/drawing/2014/main" id="{9EF6AE22-7D69-B92C-02C3-92760FB0D160}"/>
                  </a:ext>
                </a:extLst>
              </p:cNvPr>
              <p:cNvSpPr/>
              <p:nvPr/>
            </p:nvSpPr>
            <p:spPr>
              <a:xfrm>
                <a:off x="-1468119" y="1421970"/>
                <a:ext cx="233362" cy="98107"/>
              </a:xfrm>
              <a:custGeom>
                <a:avLst/>
                <a:gdLst>
                  <a:gd name="connsiteX0" fmla="*/ 8572 w 233362"/>
                  <a:gd name="connsiteY0" fmla="*/ 98107 h 98107"/>
                  <a:gd name="connsiteX1" fmla="*/ 64770 w 233362"/>
                  <a:gd name="connsiteY1" fmla="*/ 98107 h 98107"/>
                  <a:gd name="connsiteX2" fmla="*/ 73343 w 233362"/>
                  <a:gd name="connsiteY2" fmla="*/ 92392 h 98107"/>
                  <a:gd name="connsiteX3" fmla="*/ 95250 w 233362"/>
                  <a:gd name="connsiteY3" fmla="*/ 36195 h 98107"/>
                  <a:gd name="connsiteX4" fmla="*/ 109538 w 233362"/>
                  <a:gd name="connsiteY4" fmla="*/ 75247 h 98107"/>
                  <a:gd name="connsiteX5" fmla="*/ 118110 w 233362"/>
                  <a:gd name="connsiteY5" fmla="*/ 81915 h 98107"/>
                  <a:gd name="connsiteX6" fmla="*/ 164783 w 233362"/>
                  <a:gd name="connsiteY6" fmla="*/ 81915 h 98107"/>
                  <a:gd name="connsiteX7" fmla="*/ 173355 w 233362"/>
                  <a:gd name="connsiteY7" fmla="*/ 76200 h 98107"/>
                  <a:gd name="connsiteX8" fmla="*/ 182880 w 233362"/>
                  <a:gd name="connsiteY8" fmla="*/ 53340 h 98107"/>
                  <a:gd name="connsiteX9" fmla="*/ 196215 w 233362"/>
                  <a:gd name="connsiteY9" fmla="*/ 82867 h 98107"/>
                  <a:gd name="connsiteX10" fmla="*/ 204788 w 233362"/>
                  <a:gd name="connsiteY10" fmla="*/ 88582 h 98107"/>
                  <a:gd name="connsiteX11" fmla="*/ 223838 w 233362"/>
                  <a:gd name="connsiteY11" fmla="*/ 88582 h 98107"/>
                  <a:gd name="connsiteX12" fmla="*/ 233363 w 233362"/>
                  <a:gd name="connsiteY12" fmla="*/ 79057 h 98107"/>
                  <a:gd name="connsiteX13" fmla="*/ 223838 w 233362"/>
                  <a:gd name="connsiteY13" fmla="*/ 69532 h 98107"/>
                  <a:gd name="connsiteX14" fmla="*/ 210502 w 233362"/>
                  <a:gd name="connsiteY14" fmla="*/ 69532 h 98107"/>
                  <a:gd name="connsiteX15" fmla="*/ 192405 w 233362"/>
                  <a:gd name="connsiteY15" fmla="*/ 24765 h 98107"/>
                  <a:gd name="connsiteX16" fmla="*/ 183833 w 233362"/>
                  <a:gd name="connsiteY16" fmla="*/ 19050 h 98107"/>
                  <a:gd name="connsiteX17" fmla="*/ 175260 w 233362"/>
                  <a:gd name="connsiteY17" fmla="*/ 24765 h 98107"/>
                  <a:gd name="connsiteX18" fmla="*/ 159068 w 233362"/>
                  <a:gd name="connsiteY18" fmla="*/ 62865 h 98107"/>
                  <a:gd name="connsiteX19" fmla="*/ 125730 w 233362"/>
                  <a:gd name="connsiteY19" fmla="*/ 62865 h 98107"/>
                  <a:gd name="connsiteX20" fmla="*/ 104775 w 233362"/>
                  <a:gd name="connsiteY20" fmla="*/ 6667 h 98107"/>
                  <a:gd name="connsiteX21" fmla="*/ 96202 w 233362"/>
                  <a:gd name="connsiteY21" fmla="*/ 0 h 98107"/>
                  <a:gd name="connsiteX22" fmla="*/ 87630 w 233362"/>
                  <a:gd name="connsiteY22" fmla="*/ 5715 h 98107"/>
                  <a:gd name="connsiteX23" fmla="*/ 59055 w 233362"/>
                  <a:gd name="connsiteY23" fmla="*/ 78105 h 98107"/>
                  <a:gd name="connsiteX24" fmla="*/ 9525 w 233362"/>
                  <a:gd name="connsiteY24" fmla="*/ 78105 h 98107"/>
                  <a:gd name="connsiteX25" fmla="*/ 0 w 233362"/>
                  <a:gd name="connsiteY25" fmla="*/ 87630 h 98107"/>
                  <a:gd name="connsiteX26" fmla="*/ 8572 w 233362"/>
                  <a:gd name="connsiteY26" fmla="*/ 98107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33362" h="98107">
                    <a:moveTo>
                      <a:pt x="8572" y="98107"/>
                    </a:moveTo>
                    <a:lnTo>
                      <a:pt x="64770" y="98107"/>
                    </a:lnTo>
                    <a:cubicBezTo>
                      <a:pt x="68580" y="98107"/>
                      <a:pt x="72390" y="96202"/>
                      <a:pt x="73343" y="92392"/>
                    </a:cubicBezTo>
                    <a:lnTo>
                      <a:pt x="95250" y="36195"/>
                    </a:lnTo>
                    <a:lnTo>
                      <a:pt x="109538" y="75247"/>
                    </a:lnTo>
                    <a:cubicBezTo>
                      <a:pt x="110490" y="79057"/>
                      <a:pt x="114300" y="81915"/>
                      <a:pt x="118110" y="81915"/>
                    </a:cubicBezTo>
                    <a:lnTo>
                      <a:pt x="164783" y="81915"/>
                    </a:lnTo>
                    <a:cubicBezTo>
                      <a:pt x="168593" y="81915"/>
                      <a:pt x="172402" y="80010"/>
                      <a:pt x="173355" y="76200"/>
                    </a:cubicBezTo>
                    <a:lnTo>
                      <a:pt x="182880" y="53340"/>
                    </a:lnTo>
                    <a:lnTo>
                      <a:pt x="196215" y="82867"/>
                    </a:lnTo>
                    <a:cubicBezTo>
                      <a:pt x="198120" y="86677"/>
                      <a:pt x="200977" y="88582"/>
                      <a:pt x="204788" y="88582"/>
                    </a:cubicBezTo>
                    <a:lnTo>
                      <a:pt x="223838" y="88582"/>
                    </a:lnTo>
                    <a:cubicBezTo>
                      <a:pt x="229552" y="88582"/>
                      <a:pt x="233363" y="84772"/>
                      <a:pt x="233363" y="79057"/>
                    </a:cubicBezTo>
                    <a:cubicBezTo>
                      <a:pt x="233363" y="73342"/>
                      <a:pt x="229552" y="69532"/>
                      <a:pt x="223838" y="69532"/>
                    </a:cubicBezTo>
                    <a:lnTo>
                      <a:pt x="210502" y="69532"/>
                    </a:lnTo>
                    <a:lnTo>
                      <a:pt x="192405" y="24765"/>
                    </a:lnTo>
                    <a:cubicBezTo>
                      <a:pt x="190500" y="20955"/>
                      <a:pt x="187643" y="19050"/>
                      <a:pt x="183833" y="19050"/>
                    </a:cubicBezTo>
                    <a:cubicBezTo>
                      <a:pt x="180022" y="19050"/>
                      <a:pt x="176213" y="20955"/>
                      <a:pt x="175260" y="24765"/>
                    </a:cubicBezTo>
                    <a:lnTo>
                      <a:pt x="159068" y="62865"/>
                    </a:lnTo>
                    <a:lnTo>
                      <a:pt x="125730" y="62865"/>
                    </a:lnTo>
                    <a:lnTo>
                      <a:pt x="104775" y="6667"/>
                    </a:lnTo>
                    <a:cubicBezTo>
                      <a:pt x="103822" y="2857"/>
                      <a:pt x="100013" y="952"/>
                      <a:pt x="96202" y="0"/>
                    </a:cubicBezTo>
                    <a:cubicBezTo>
                      <a:pt x="92393" y="0"/>
                      <a:pt x="88582" y="1905"/>
                      <a:pt x="87630" y="5715"/>
                    </a:cubicBezTo>
                    <a:lnTo>
                      <a:pt x="59055" y="78105"/>
                    </a:lnTo>
                    <a:lnTo>
                      <a:pt x="9525" y="78105"/>
                    </a:lnTo>
                    <a:cubicBezTo>
                      <a:pt x="3810" y="78105"/>
                      <a:pt x="0" y="81915"/>
                      <a:pt x="0" y="87630"/>
                    </a:cubicBezTo>
                    <a:cubicBezTo>
                      <a:pt x="0" y="93345"/>
                      <a:pt x="2857" y="98107"/>
                      <a:pt x="8572" y="98107"/>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dirty="0">
                  <a:ln>
                    <a:noFill/>
                  </a:ln>
                  <a:solidFill>
                    <a:srgbClr val="000000"/>
                  </a:solidFill>
                  <a:effectLst/>
                  <a:uLnTx/>
                  <a:uFillTx/>
                  <a:latin typeface="Calibri"/>
                  <a:ea typeface="+mn-ea"/>
                  <a:cs typeface="+mn-cs"/>
                </a:endParaRPr>
              </a:p>
            </p:txBody>
          </p:sp>
        </p:grpSp>
      </p:grpSp>
      <p:sp>
        <p:nvSpPr>
          <p:cNvPr id="33" name="TextBox 32">
            <a:extLst>
              <a:ext uri="{FF2B5EF4-FFF2-40B4-BE49-F238E27FC236}">
                <a16:creationId xmlns:a16="http://schemas.microsoft.com/office/drawing/2014/main" id="{D917A40E-60CB-65BA-D6A8-83404B3A44F2}"/>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dirty="0">
                <a:solidFill>
                  <a:srgbClr val="595959"/>
                </a:solidFill>
              </a:rPr>
              <a:t>GLO2208858</a:t>
            </a:r>
          </a:p>
        </p:txBody>
      </p:sp>
    </p:spTree>
    <p:extLst>
      <p:ext uri="{BB962C8B-B14F-4D97-AF65-F5344CB8AC3E}">
        <p14:creationId xmlns:p14="http://schemas.microsoft.com/office/powerpoint/2010/main" val="3085864152"/>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661EB50C-ACC0-24AB-8997-F2CCF009705E}"/>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661EB50C-ACC0-24AB-8997-F2CCF009705E}"/>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23D10F19-39AB-569E-05DB-EFB39ACCE476}"/>
              </a:ext>
            </a:extLst>
          </p:cNvPr>
          <p:cNvSpPr>
            <a:spLocks noGrp="1"/>
          </p:cNvSpPr>
          <p:nvPr>
            <p:ph type="title"/>
          </p:nvPr>
        </p:nvSpPr>
        <p:spPr/>
        <p:txBody>
          <a:bodyPr vert="horz"/>
          <a:lstStyle/>
          <a:p>
            <a:r>
              <a:rPr lang="en-US" dirty="0"/>
              <a:t>Mobile telephone text messaging for medication adherence in chronic disease a meta-analysis</a:t>
            </a:r>
            <a:r>
              <a:rPr lang="en-US" baseline="30000" dirty="0"/>
              <a:t>9</a:t>
            </a:r>
            <a:endParaRPr lang="en-US" dirty="0"/>
          </a:p>
        </p:txBody>
      </p:sp>
      <p:cxnSp>
        <p:nvCxnSpPr>
          <p:cNvPr id="7" name="Straight Arrow Connector 6">
            <a:extLst>
              <a:ext uri="{FF2B5EF4-FFF2-40B4-BE49-F238E27FC236}">
                <a16:creationId xmlns:a16="http://schemas.microsoft.com/office/drawing/2014/main" id="{57943A52-2715-DADE-9BFB-AE13B111D97B}"/>
              </a:ext>
            </a:extLst>
          </p:cNvPr>
          <p:cNvCxnSpPr/>
          <p:nvPr/>
        </p:nvCxnSpPr>
        <p:spPr>
          <a:xfrm flipV="1">
            <a:off x="8658769" y="1466289"/>
            <a:ext cx="0" cy="1075064"/>
          </a:xfrm>
          <a:prstGeom prst="straightConnector1">
            <a:avLst/>
          </a:prstGeom>
          <a:ln w="6350">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graphicFrame>
        <p:nvGraphicFramePr>
          <p:cNvPr id="8" name="Chart 7">
            <a:extLst>
              <a:ext uri="{FF2B5EF4-FFF2-40B4-BE49-F238E27FC236}">
                <a16:creationId xmlns:a16="http://schemas.microsoft.com/office/drawing/2014/main" id="{AFE32F2C-9DA8-FA67-F62C-697EBBA0CFFB}"/>
              </a:ext>
            </a:extLst>
          </p:cNvPr>
          <p:cNvGraphicFramePr/>
          <p:nvPr/>
        </p:nvGraphicFramePr>
        <p:xfrm>
          <a:off x="673100" y="1351712"/>
          <a:ext cx="10918007" cy="4157840"/>
        </p:xfrm>
        <a:graphic>
          <a:graphicData uri="http://schemas.openxmlformats.org/drawingml/2006/chart">
            <c:chart xmlns:c="http://schemas.openxmlformats.org/drawingml/2006/chart" xmlns:r="http://schemas.openxmlformats.org/officeDocument/2006/relationships" r:id="rId5"/>
          </a:graphicData>
        </a:graphic>
      </p:graphicFrame>
      <p:cxnSp>
        <p:nvCxnSpPr>
          <p:cNvPr id="9" name="Straight Arrow Connector 8">
            <a:extLst>
              <a:ext uri="{FF2B5EF4-FFF2-40B4-BE49-F238E27FC236}">
                <a16:creationId xmlns:a16="http://schemas.microsoft.com/office/drawing/2014/main" id="{C602700E-CB81-AE2F-0E5A-54580A2B841E}"/>
              </a:ext>
            </a:extLst>
          </p:cNvPr>
          <p:cNvCxnSpPr>
            <a:cxnSpLocks/>
          </p:cNvCxnSpPr>
          <p:nvPr/>
        </p:nvCxnSpPr>
        <p:spPr>
          <a:xfrm flipV="1">
            <a:off x="3312351" y="1466289"/>
            <a:ext cx="0" cy="1075064"/>
          </a:xfrm>
          <a:prstGeom prst="straightConnector1">
            <a:avLst/>
          </a:prstGeom>
          <a:ln w="6350">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E350493C-DEF1-EE62-201A-7D82F317E481}"/>
              </a:ext>
            </a:extLst>
          </p:cNvPr>
          <p:cNvCxnSpPr/>
          <p:nvPr/>
        </p:nvCxnSpPr>
        <p:spPr>
          <a:xfrm flipV="1">
            <a:off x="2718865" y="1466289"/>
            <a:ext cx="0" cy="1075064"/>
          </a:xfrm>
          <a:prstGeom prst="straightConnector1">
            <a:avLst/>
          </a:prstGeom>
          <a:ln w="6350">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1" name="Straight Arrow Connector 10">
            <a:extLst>
              <a:ext uri="{FF2B5EF4-FFF2-40B4-BE49-F238E27FC236}">
                <a16:creationId xmlns:a16="http://schemas.microsoft.com/office/drawing/2014/main" id="{D595C70C-E7B8-46C6-4A7B-18088A3C8004}"/>
              </a:ext>
            </a:extLst>
          </p:cNvPr>
          <p:cNvCxnSpPr/>
          <p:nvPr/>
        </p:nvCxnSpPr>
        <p:spPr>
          <a:xfrm flipV="1">
            <a:off x="2123985" y="1466289"/>
            <a:ext cx="0" cy="1075064"/>
          </a:xfrm>
          <a:prstGeom prst="straightConnector1">
            <a:avLst/>
          </a:prstGeom>
          <a:ln w="6350">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2" name="Straight Arrow Connector 11">
            <a:extLst>
              <a:ext uri="{FF2B5EF4-FFF2-40B4-BE49-F238E27FC236}">
                <a16:creationId xmlns:a16="http://schemas.microsoft.com/office/drawing/2014/main" id="{A9A758B3-D6D1-A937-5E59-A5A464C5C509}"/>
              </a:ext>
            </a:extLst>
          </p:cNvPr>
          <p:cNvCxnSpPr/>
          <p:nvPr/>
        </p:nvCxnSpPr>
        <p:spPr>
          <a:xfrm flipV="1">
            <a:off x="10443288" y="1466289"/>
            <a:ext cx="0" cy="1075064"/>
          </a:xfrm>
          <a:prstGeom prst="straightConnector1">
            <a:avLst/>
          </a:prstGeom>
          <a:ln w="6350">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5" name="Straight Arrow Connector 14">
            <a:extLst>
              <a:ext uri="{FF2B5EF4-FFF2-40B4-BE49-F238E27FC236}">
                <a16:creationId xmlns:a16="http://schemas.microsoft.com/office/drawing/2014/main" id="{EBA5490A-48E9-ADD9-27DD-3A7728482728}"/>
              </a:ext>
            </a:extLst>
          </p:cNvPr>
          <p:cNvCxnSpPr>
            <a:cxnSpLocks/>
          </p:cNvCxnSpPr>
          <p:nvPr/>
        </p:nvCxnSpPr>
        <p:spPr>
          <a:xfrm flipV="1">
            <a:off x="11602572" y="2367653"/>
            <a:ext cx="0" cy="1599866"/>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6" name="Straight Arrow Connector 15">
            <a:extLst>
              <a:ext uri="{FF2B5EF4-FFF2-40B4-BE49-F238E27FC236}">
                <a16:creationId xmlns:a16="http://schemas.microsoft.com/office/drawing/2014/main" id="{C3278986-85DA-61EA-F313-7ADCF9F84603}"/>
              </a:ext>
            </a:extLst>
          </p:cNvPr>
          <p:cNvCxnSpPr>
            <a:cxnSpLocks/>
          </p:cNvCxnSpPr>
          <p:nvPr/>
        </p:nvCxnSpPr>
        <p:spPr>
          <a:xfrm>
            <a:off x="11602571" y="4064909"/>
            <a:ext cx="0" cy="1444643"/>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CA07BECB-B3B4-4943-BE75-A63C2A9993B0}"/>
              </a:ext>
            </a:extLst>
          </p:cNvPr>
          <p:cNvSpPr txBox="1"/>
          <p:nvPr/>
        </p:nvSpPr>
        <p:spPr>
          <a:xfrm rot="16200000">
            <a:off x="10562277" y="3054049"/>
            <a:ext cx="1744337" cy="227074"/>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err="1">
                <a:ln>
                  <a:noFill/>
                </a:ln>
                <a:solidFill>
                  <a:srgbClr val="404040"/>
                </a:solidFill>
                <a:effectLst/>
                <a:uLnTx/>
                <a:uFillTx/>
                <a:latin typeface="Georgia"/>
                <a:ea typeface="+mn-ea"/>
                <a:cs typeface="+mn-cs"/>
              </a:rPr>
              <a:t>Favours</a:t>
            </a:r>
            <a:r>
              <a:rPr kumimoji="0" lang="en-US" sz="1200" b="0" i="0" u="none" strike="noStrike" kern="1200" cap="none" spc="0" normalizeH="0" baseline="0" noProof="0" dirty="0">
                <a:ln>
                  <a:noFill/>
                </a:ln>
                <a:solidFill>
                  <a:srgbClr val="404040"/>
                </a:solidFill>
                <a:effectLst/>
                <a:uLnTx/>
                <a:uFillTx/>
                <a:latin typeface="Georgia"/>
                <a:ea typeface="+mn-ea"/>
                <a:cs typeface="+mn-cs"/>
              </a:rPr>
              <a:t> Text Message</a:t>
            </a:r>
          </a:p>
        </p:txBody>
      </p:sp>
      <p:sp>
        <p:nvSpPr>
          <p:cNvPr id="18" name="TextBox 17">
            <a:extLst>
              <a:ext uri="{FF2B5EF4-FFF2-40B4-BE49-F238E27FC236}">
                <a16:creationId xmlns:a16="http://schemas.microsoft.com/office/drawing/2014/main" id="{62E522B6-538E-4EE6-2885-F8B3A38D1165}"/>
              </a:ext>
            </a:extLst>
          </p:cNvPr>
          <p:cNvSpPr txBox="1"/>
          <p:nvPr/>
        </p:nvSpPr>
        <p:spPr>
          <a:xfrm rot="16200000">
            <a:off x="10562276" y="4640395"/>
            <a:ext cx="1744337" cy="227074"/>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err="1">
                <a:ln>
                  <a:noFill/>
                </a:ln>
                <a:solidFill>
                  <a:srgbClr val="404040"/>
                </a:solidFill>
                <a:effectLst/>
                <a:uLnTx/>
                <a:uFillTx/>
                <a:latin typeface="Georgia"/>
                <a:ea typeface="+mn-ea"/>
                <a:cs typeface="+mn-cs"/>
              </a:rPr>
              <a:t>Favours</a:t>
            </a:r>
            <a:r>
              <a:rPr kumimoji="0" lang="en-US" sz="1200" b="0" i="0" u="none" strike="noStrike" kern="1200" cap="none" spc="0" normalizeH="0" baseline="0" noProof="0" dirty="0">
                <a:ln>
                  <a:noFill/>
                </a:ln>
                <a:solidFill>
                  <a:srgbClr val="404040"/>
                </a:solidFill>
                <a:effectLst/>
                <a:uLnTx/>
                <a:uFillTx/>
                <a:latin typeface="Georgia"/>
                <a:ea typeface="+mn-ea"/>
                <a:cs typeface="+mn-cs"/>
              </a:rPr>
              <a:t> control</a:t>
            </a:r>
          </a:p>
        </p:txBody>
      </p:sp>
      <p:cxnSp>
        <p:nvCxnSpPr>
          <p:cNvPr id="14" name="Straight Connector 13">
            <a:extLst>
              <a:ext uri="{FF2B5EF4-FFF2-40B4-BE49-F238E27FC236}">
                <a16:creationId xmlns:a16="http://schemas.microsoft.com/office/drawing/2014/main" id="{45EFE422-AD38-7125-7318-4AC09F72B922}"/>
              </a:ext>
            </a:extLst>
          </p:cNvPr>
          <p:cNvCxnSpPr/>
          <p:nvPr/>
        </p:nvCxnSpPr>
        <p:spPr>
          <a:xfrm>
            <a:off x="1189197" y="3995101"/>
            <a:ext cx="9930662" cy="0"/>
          </a:xfrm>
          <a:prstGeom prst="line">
            <a:avLst/>
          </a:prstGeom>
          <a:ln w="9525">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3" name="Text Placeholder 7">
            <a:extLst>
              <a:ext uri="{FF2B5EF4-FFF2-40B4-BE49-F238E27FC236}">
                <a16:creationId xmlns:a16="http://schemas.microsoft.com/office/drawing/2014/main" id="{C98941DC-95F7-99D6-27BE-8AF0B8B261A3}"/>
              </a:ext>
            </a:extLst>
          </p:cNvPr>
          <p:cNvSpPr txBox="1">
            <a:spLocks/>
          </p:cNvSpPr>
          <p:nvPr/>
        </p:nvSpPr>
        <p:spPr>
          <a:xfrm>
            <a:off x="670560" y="5834619"/>
            <a:ext cx="10035538" cy="674031"/>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Jay Thakkar, Rahul Kurup et al: Mobile Telephone Text Messaging for Medication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Adherencein</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Chronic Disease A Meta-analysis JAMA Intern Med. 2016;176(3):</a:t>
            </a:r>
            <a:b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b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340-349, 2016, [Accessed 02 September 2020], </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hlinkClick r:id="rId6">
                  <a:extLst>
                    <a:ext uri="{A12FA001-AC4F-418D-AE19-62706E023703}">
                      <ahyp:hlinkClr xmlns:ahyp="http://schemas.microsoft.com/office/drawing/2018/hyperlinkcolor" val="tx"/>
                    </a:ext>
                  </a:extLst>
                </a:hlinkClick>
              </a:rPr>
              <a:t>https://jamanetwork.com/journals/jamainternalmedicine/fullarticle/2484905#:~:text=Conclusions%20and%20Relevance%20Mobile%20phone,an%20absolute%20increase%20of%2017.8%25</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a:t>
            </a:r>
          </a:p>
        </p:txBody>
      </p:sp>
      <p:sp>
        <p:nvSpPr>
          <p:cNvPr id="13" name="TextBox 12">
            <a:extLst>
              <a:ext uri="{FF2B5EF4-FFF2-40B4-BE49-F238E27FC236}">
                <a16:creationId xmlns:a16="http://schemas.microsoft.com/office/drawing/2014/main" id="{6B6F3EB6-03BC-BF0E-99EA-BE8F34CA36E8}"/>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GLO2138676</a:t>
            </a:r>
          </a:p>
        </p:txBody>
      </p:sp>
    </p:spTree>
    <p:extLst>
      <p:ext uri="{BB962C8B-B14F-4D97-AF65-F5344CB8AC3E}">
        <p14:creationId xmlns:p14="http://schemas.microsoft.com/office/powerpoint/2010/main" val="957977902"/>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C248624B-63BD-8D3B-988D-ECCA7BADF403}"/>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C248624B-63BD-8D3B-988D-ECCA7BADF403}"/>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CF14842E-E6DC-FF10-C60C-98C898A4C38E}"/>
              </a:ext>
            </a:extLst>
          </p:cNvPr>
          <p:cNvSpPr>
            <a:spLocks noGrp="1"/>
          </p:cNvSpPr>
          <p:nvPr>
            <p:ph type="title"/>
          </p:nvPr>
        </p:nvSpPr>
        <p:spPr/>
        <p:txBody>
          <a:bodyPr vert="horz"/>
          <a:lstStyle/>
          <a:p>
            <a:r>
              <a:rPr lang="en-US" dirty="0"/>
              <a:t>Text Messaging for Disease Monitoring in Childhood Nephrotic Syndrome</a:t>
            </a:r>
          </a:p>
        </p:txBody>
      </p:sp>
      <p:sp>
        <p:nvSpPr>
          <p:cNvPr id="6" name="TextBox 5">
            <a:extLst>
              <a:ext uri="{FF2B5EF4-FFF2-40B4-BE49-F238E27FC236}">
                <a16:creationId xmlns:a16="http://schemas.microsoft.com/office/drawing/2014/main" id="{D5FB76C0-E092-8177-59C8-C3AD7EE58DCC}"/>
              </a:ext>
            </a:extLst>
          </p:cNvPr>
          <p:cNvSpPr txBox="1">
            <a:spLocks/>
          </p:cNvSpPr>
          <p:nvPr/>
        </p:nvSpPr>
        <p:spPr>
          <a:xfrm>
            <a:off x="1192853" y="3983386"/>
            <a:ext cx="4141380" cy="553998"/>
          </a:xfrm>
          <a:prstGeom prst="rect">
            <a:avLst/>
          </a:prstGeom>
          <a:noFill/>
        </p:spPr>
        <p:txBody>
          <a:bodyPr wrap="square" lIns="0" tIns="0" rIns="0" bIns="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Georgia"/>
                <a:ea typeface="+mn-ea"/>
                <a:cs typeface="+mn-cs"/>
              </a:rPr>
              <a:t>Figure 4: </a:t>
            </a:r>
            <a:r>
              <a:rPr kumimoji="0" lang="en-IN" sz="1200" b="0" i="0" u="none" strike="noStrike" kern="1200" cap="none" spc="0" normalizeH="0" baseline="0" noProof="0" dirty="0">
                <a:ln>
                  <a:noFill/>
                </a:ln>
                <a:solidFill>
                  <a:srgbClr val="000000"/>
                </a:solidFill>
                <a:effectLst/>
                <a:uLnTx/>
                <a:uFillTx/>
                <a:latin typeface="Georgia"/>
                <a:ea typeface="+mn-ea"/>
                <a:cs typeface="+mn-cs"/>
              </a:rPr>
              <a:t>Percentage of patients with nephrotic range proteinuria as captured by short message service (SMS) reporting versus in-person clinic visits </a:t>
            </a:r>
            <a:endParaRPr kumimoji="0" lang="en-US" sz="1200" b="0" i="0" u="none" strike="noStrike" kern="1200" cap="none" spc="0" normalizeH="0" baseline="0" noProof="0" dirty="0">
              <a:ln>
                <a:noFill/>
              </a:ln>
              <a:solidFill>
                <a:srgbClr val="000000"/>
              </a:solidFill>
              <a:effectLst/>
              <a:uLnTx/>
              <a:uFillTx/>
              <a:latin typeface="Georgia"/>
              <a:ea typeface="+mn-ea"/>
              <a:cs typeface="+mn-cs"/>
            </a:endParaRPr>
          </a:p>
        </p:txBody>
      </p:sp>
      <p:sp>
        <p:nvSpPr>
          <p:cNvPr id="8" name="TextBox 7">
            <a:extLst>
              <a:ext uri="{FF2B5EF4-FFF2-40B4-BE49-F238E27FC236}">
                <a16:creationId xmlns:a16="http://schemas.microsoft.com/office/drawing/2014/main" id="{649AABA3-27D4-B00B-5E42-7E5B0304AC8E}"/>
              </a:ext>
            </a:extLst>
          </p:cNvPr>
          <p:cNvSpPr txBox="1">
            <a:spLocks/>
          </p:cNvSpPr>
          <p:nvPr/>
        </p:nvSpPr>
        <p:spPr>
          <a:xfrm>
            <a:off x="6756026" y="3984059"/>
            <a:ext cx="4258504" cy="738664"/>
          </a:xfrm>
          <a:prstGeom prst="rect">
            <a:avLst/>
          </a:prstGeom>
          <a:noFill/>
        </p:spPr>
        <p:txBody>
          <a:bodyPr wrap="square" lIns="0" tIns="0" rIns="0" bIns="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IN" sz="1200" b="1" i="0" u="none" strike="noStrike" kern="1200" cap="none" spc="0" normalizeH="0" baseline="0" noProof="0" dirty="0">
                <a:ln>
                  <a:noFill/>
                </a:ln>
                <a:solidFill>
                  <a:srgbClr val="000000"/>
                </a:solidFill>
                <a:effectLst/>
                <a:uLnTx/>
                <a:uFillTx/>
                <a:latin typeface="Georgia"/>
                <a:ea typeface="+mn-ea"/>
                <a:cs typeface="+mn-cs"/>
              </a:rPr>
              <a:t>Figure 5: </a:t>
            </a:r>
            <a:r>
              <a:rPr kumimoji="0" lang="en-IN" sz="1200" b="0" i="0" u="none" strike="noStrike" kern="1200" cap="none" spc="0" normalizeH="0" baseline="0" noProof="0" dirty="0">
                <a:ln>
                  <a:noFill/>
                </a:ln>
                <a:solidFill>
                  <a:srgbClr val="000000"/>
                </a:solidFill>
                <a:effectLst/>
                <a:uLnTx/>
                <a:uFillTx/>
                <a:latin typeface="Georgia"/>
                <a:ea typeface="+mn-ea"/>
                <a:cs typeface="+mn-cs"/>
              </a:rPr>
              <a:t>Time to remission after study enrolment by short message service (SMS)- captured urine protein results versus participant reporting during in-person study visits. CR, complete remission </a:t>
            </a:r>
            <a:endParaRPr kumimoji="0" lang="en-US" sz="1200" b="0" i="0" u="none" strike="noStrike" kern="1200" cap="none" spc="0" normalizeH="0" baseline="0" noProof="0" dirty="0">
              <a:ln>
                <a:noFill/>
              </a:ln>
              <a:solidFill>
                <a:srgbClr val="000000"/>
              </a:solidFill>
              <a:effectLst/>
              <a:uLnTx/>
              <a:uFillTx/>
              <a:latin typeface="Georgia"/>
              <a:ea typeface="+mn-ea"/>
              <a:cs typeface="+mn-cs"/>
            </a:endParaRPr>
          </a:p>
        </p:txBody>
      </p:sp>
      <p:pic>
        <p:nvPicPr>
          <p:cNvPr id="12" name="Picture 11" descr="A graph of a number of data&#10;&#10;AI-generated content may be incorrect.">
            <a:extLst>
              <a:ext uri="{FF2B5EF4-FFF2-40B4-BE49-F238E27FC236}">
                <a16:creationId xmlns:a16="http://schemas.microsoft.com/office/drawing/2014/main" id="{1B335ED1-273B-BE62-9EBB-0288FBFCB00F}"/>
              </a:ext>
            </a:extLst>
          </p:cNvPr>
          <p:cNvPicPr>
            <a:picLocks/>
          </p:cNvPicPr>
          <p:nvPr/>
        </p:nvPicPr>
        <p:blipFill>
          <a:blip r:embed="rId5">
            <a:extLst>
              <a:ext uri="{28A0092B-C50C-407E-A947-70E740481C1C}">
                <a14:useLocalDpi xmlns:a14="http://schemas.microsoft.com/office/drawing/2010/main" val="0"/>
              </a:ext>
            </a:extLst>
          </a:blip>
          <a:stretch>
            <a:fillRect/>
          </a:stretch>
        </p:blipFill>
        <p:spPr>
          <a:xfrm>
            <a:off x="7126141" y="1305677"/>
            <a:ext cx="3518274" cy="2454547"/>
          </a:xfrm>
          <a:prstGeom prst="rect">
            <a:avLst/>
          </a:prstGeom>
        </p:spPr>
      </p:pic>
      <p:pic>
        <p:nvPicPr>
          <p:cNvPr id="14" name="Picture 13" descr="A graph of a graph of a graph&#10;&#10;AI-generated content may be incorrect.">
            <a:extLst>
              <a:ext uri="{FF2B5EF4-FFF2-40B4-BE49-F238E27FC236}">
                <a16:creationId xmlns:a16="http://schemas.microsoft.com/office/drawing/2014/main" id="{22DB4135-0C29-FD6C-928D-483762777F92}"/>
              </a:ext>
            </a:extLst>
          </p:cNvPr>
          <p:cNvPicPr>
            <a:picLocks/>
          </p:cNvPicPr>
          <p:nvPr/>
        </p:nvPicPr>
        <p:blipFill>
          <a:blip r:embed="rId6">
            <a:extLst>
              <a:ext uri="{28A0092B-C50C-407E-A947-70E740481C1C}">
                <a14:useLocalDpi xmlns:a14="http://schemas.microsoft.com/office/drawing/2010/main" val="0"/>
              </a:ext>
            </a:extLst>
          </a:blip>
          <a:stretch>
            <a:fillRect/>
          </a:stretch>
        </p:blipFill>
        <p:spPr>
          <a:xfrm>
            <a:off x="1504406" y="1368459"/>
            <a:ext cx="3518274" cy="2454547"/>
          </a:xfrm>
          <a:prstGeom prst="rect">
            <a:avLst/>
          </a:prstGeom>
        </p:spPr>
      </p:pic>
      <p:sp>
        <p:nvSpPr>
          <p:cNvPr id="3" name="Text Placeholder 7">
            <a:extLst>
              <a:ext uri="{FF2B5EF4-FFF2-40B4-BE49-F238E27FC236}">
                <a16:creationId xmlns:a16="http://schemas.microsoft.com/office/drawing/2014/main" id="{77426821-CA22-EA03-B24E-B88EAFCF7923}"/>
              </a:ext>
            </a:extLst>
          </p:cNvPr>
          <p:cNvSpPr txBox="1">
            <a:spLocks/>
          </p:cNvSpPr>
          <p:nvPr/>
        </p:nvSpPr>
        <p:spPr>
          <a:xfrm>
            <a:off x="670560" y="5107497"/>
            <a:ext cx="10035538" cy="1401153"/>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1. Department of Pediatrics, Emory University and Children's Healthcare of Atlanta, Atlanta, Georgia, USA; 2. Department of Pediatrics and Communicable Diseases, University of Michigan, Ann Arbor, Michigan, USA; 3. Department of Pediatrics, Children's Mercy Hospital and University of Missouri at Kansas City, Kansas City, Missouri, USA; 4.Department of Pediatrics, Montefiore Medical Center, New York, New York, USA; 5.Department of Medicine and Pediatrics, University of North Carolina, Chapel Hill, North Carolina, USA; 6. Department of Pediatrics, NYU School of Medicine, New York, New York, USA; 7.Department of Health Behavior &amp; Health Education, University of Michigan, Ann Arbor, Michigan, USA; 8.Department of Pediatrics, Cohen Children’s Medical Center of New York, New Hyde Park, New York, USA; 9.Department of Pediatrics, Children's Hospital of Philadelphia, Philadelphia, Pennsylvania, USA; 10. Department of Pediatrics, Case Western Reserve University, Cleveland Clinic Children's, Cleveland, Ohio, USA; 11. Department of Pediatrics, Mayo Clinic, Rochester, Minnesota, USA; 12. Department of Pediatrics, Seattle Children's Hospital, Seattle, Washington, USA; 12. Department of Pediatrics, Children's Hospital-LA, Los Angeles, California, USA; 14. Department of Pediatrics, Stanford University, Palo Alto, California, USA; 15. Department of Pediatrics, UT Southwestern Medical Center, Dallas, Texas, USA; and 16. Department of Pediatrics, Wake Forest University, Winston-Salem, North Carolina, USA</a:t>
            </a:r>
          </a:p>
        </p:txBody>
      </p:sp>
      <p:sp>
        <p:nvSpPr>
          <p:cNvPr id="9" name="TextBox 8">
            <a:extLst>
              <a:ext uri="{FF2B5EF4-FFF2-40B4-BE49-F238E27FC236}">
                <a16:creationId xmlns:a16="http://schemas.microsoft.com/office/drawing/2014/main" id="{778E3CBB-1DA6-2405-7900-EA62B83E79AA}"/>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GLO2208858</a:t>
            </a:r>
          </a:p>
        </p:txBody>
      </p:sp>
    </p:spTree>
    <p:extLst>
      <p:ext uri="{BB962C8B-B14F-4D97-AF65-F5344CB8AC3E}">
        <p14:creationId xmlns:p14="http://schemas.microsoft.com/office/powerpoint/2010/main" val="75453182"/>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938B6550-CD1F-CB0B-3E5D-EB76DCF2693A}"/>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938B6550-CD1F-CB0B-3E5D-EB76DCF2693A}"/>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02E71CED-14AC-B78B-A036-794A9928ED98}"/>
              </a:ext>
            </a:extLst>
          </p:cNvPr>
          <p:cNvSpPr>
            <a:spLocks noGrp="1"/>
          </p:cNvSpPr>
          <p:nvPr>
            <p:ph type="title"/>
          </p:nvPr>
        </p:nvSpPr>
        <p:spPr>
          <a:xfrm>
            <a:off x="670560" y="355600"/>
            <a:ext cx="10937240" cy="520701"/>
          </a:xfrm>
        </p:spPr>
        <p:txBody>
          <a:bodyPr vert="horz"/>
          <a:lstStyle/>
          <a:p>
            <a:r>
              <a:rPr lang="en-US" dirty="0"/>
              <a:t>Interventions for weight management using text messaging</a:t>
            </a:r>
          </a:p>
        </p:txBody>
      </p:sp>
      <p:grpSp>
        <p:nvGrpSpPr>
          <p:cNvPr id="6" name="Group 5">
            <a:extLst>
              <a:ext uri="{FF2B5EF4-FFF2-40B4-BE49-F238E27FC236}">
                <a16:creationId xmlns:a16="http://schemas.microsoft.com/office/drawing/2014/main" id="{4E65D46A-9C5E-747B-A5C5-0DAD90D1DA78}"/>
              </a:ext>
            </a:extLst>
          </p:cNvPr>
          <p:cNvGrpSpPr/>
          <p:nvPr/>
        </p:nvGrpSpPr>
        <p:grpSpPr>
          <a:xfrm>
            <a:off x="670560" y="1445387"/>
            <a:ext cx="4754226" cy="4327397"/>
            <a:chOff x="665480" y="1191387"/>
            <a:chExt cx="4754226" cy="4327397"/>
          </a:xfrm>
        </p:grpSpPr>
        <p:sp>
          <p:nvSpPr>
            <p:cNvPr id="7" name="Rectangle 6">
              <a:extLst>
                <a:ext uri="{FF2B5EF4-FFF2-40B4-BE49-F238E27FC236}">
                  <a16:creationId xmlns:a16="http://schemas.microsoft.com/office/drawing/2014/main" id="{65423CE9-E616-B7FA-C922-F02C13512AA7}"/>
                </a:ext>
              </a:extLst>
            </p:cNvPr>
            <p:cNvSpPr>
              <a:spLocks/>
            </p:cNvSpPr>
            <p:nvPr/>
          </p:nvSpPr>
          <p:spPr>
            <a:xfrm>
              <a:off x="665480" y="1191387"/>
              <a:ext cx="4754226" cy="4327397"/>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8" name="Picture 7" descr="Graphical user interface, text, application, email&#10;&#10;Description automatically generated">
              <a:extLst>
                <a:ext uri="{FF2B5EF4-FFF2-40B4-BE49-F238E27FC236}">
                  <a16:creationId xmlns:a16="http://schemas.microsoft.com/office/drawing/2014/main" id="{FAD8312D-CC54-A9A0-C257-CC4D232D6935}"/>
                </a:ext>
              </a:extLst>
            </p:cNvPr>
            <p:cNvPicPr>
              <a:picLocks/>
            </p:cNvPicPr>
            <p:nvPr/>
          </p:nvPicPr>
          <p:blipFill rotWithShape="1">
            <a:blip r:embed="rId5" cstate="print">
              <a:extLst>
                <a:ext uri="{28A0092B-C50C-407E-A947-70E740481C1C}">
                  <a14:useLocalDpi xmlns:a14="http://schemas.microsoft.com/office/drawing/2010/main" val="0"/>
                </a:ext>
              </a:extLst>
            </a:blip>
            <a:srcRect l="5380" t="3388" r="10098" b="62031"/>
            <a:stretch/>
          </p:blipFill>
          <p:spPr>
            <a:xfrm>
              <a:off x="714260" y="1273410"/>
              <a:ext cx="4656667" cy="873960"/>
            </a:xfrm>
            <a:prstGeom prst="rect">
              <a:avLst/>
            </a:prstGeom>
          </p:spPr>
        </p:pic>
      </p:grpSp>
      <p:sp>
        <p:nvSpPr>
          <p:cNvPr id="9" name="Content Placeholder 5">
            <a:extLst>
              <a:ext uri="{FF2B5EF4-FFF2-40B4-BE49-F238E27FC236}">
                <a16:creationId xmlns:a16="http://schemas.microsoft.com/office/drawing/2014/main" id="{C7603C67-B10A-C0BE-3F1E-8C1A3DD6B0CC}"/>
              </a:ext>
            </a:extLst>
          </p:cNvPr>
          <p:cNvSpPr txBox="1">
            <a:spLocks/>
          </p:cNvSpPr>
          <p:nvPr/>
        </p:nvSpPr>
        <p:spPr>
          <a:xfrm>
            <a:off x="719340" y="2642246"/>
            <a:ext cx="4607887" cy="1268708"/>
          </a:xfrm>
          <a:prstGeom prst="rect">
            <a:avLst/>
          </a:prstGeom>
        </p:spPr>
        <p:txBody>
          <a:bodyPr vert="horz" lIns="0" tIns="0" rIns="121920" bIns="60960" rtlCol="0">
            <a:no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6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1" indent="0" algn="l" defTabSz="1219170" rtl="0" eaLnBrk="1" fontAlgn="auto" latinLnBrk="0" hangingPunct="1">
              <a:lnSpc>
                <a:spcPct val="100000"/>
              </a:lnSpc>
              <a:spcBef>
                <a:spcPts val="400"/>
              </a:spcBef>
              <a:spcAft>
                <a:spcPts val="400"/>
              </a:spcAft>
              <a:buClrTx/>
              <a:buSzTx/>
              <a:buFont typeface="Arial" panose="020B0604020202020204" pitchFamily="34" charset="0"/>
              <a:buNone/>
              <a:tabLst/>
              <a:defRPr/>
            </a:pPr>
            <a:r>
              <a:rPr kumimoji="0" lang="en-US" sz="1333" b="0" i="0" u="none" strike="noStrike" kern="1200" cap="none" spc="0" normalizeH="0" baseline="0" noProof="0" dirty="0">
                <a:ln>
                  <a:noFill/>
                </a:ln>
                <a:solidFill>
                  <a:srgbClr val="000000"/>
                </a:solidFill>
                <a:effectLst/>
                <a:uLnTx/>
                <a:uFillTx/>
                <a:latin typeface="Georgia"/>
                <a:ea typeface="+mn-ea"/>
                <a:cs typeface="+mn-cs"/>
              </a:rPr>
              <a:t>Review</a:t>
            </a:r>
          </a:p>
          <a:p>
            <a:pPr marL="0" marR="0" lvl="1" indent="0" algn="l" defTabSz="1219170" rtl="0" eaLnBrk="1" fontAlgn="auto" latinLnBrk="0" hangingPunct="1">
              <a:lnSpc>
                <a:spcPct val="100000"/>
              </a:lnSpc>
              <a:spcBef>
                <a:spcPts val="400"/>
              </a:spcBef>
              <a:spcAft>
                <a:spcPts val="400"/>
              </a:spcAft>
              <a:buClrTx/>
              <a:buSzTx/>
              <a:buFont typeface="Arial" panose="020B0604020202020204" pitchFamily="34" charset="0"/>
              <a:buNone/>
              <a:tabLst/>
              <a:defRPr/>
            </a:pPr>
            <a:r>
              <a:rPr kumimoji="0" lang="en-US" sz="1333" b="1" i="0" u="none" strike="noStrike" kern="1200" cap="none" spc="0" normalizeH="0" baseline="0" noProof="0" dirty="0">
                <a:ln>
                  <a:noFill/>
                </a:ln>
                <a:solidFill>
                  <a:srgbClr val="000000"/>
                </a:solidFill>
                <a:effectLst/>
                <a:uLnTx/>
                <a:uFillTx/>
                <a:latin typeface="Georgia"/>
                <a:ea typeface="+mn-ea"/>
                <a:cs typeface="+mn-cs"/>
              </a:rPr>
              <a:t>A systematic review and meta-analysis of interventions for weight management using text messaging</a:t>
            </a:r>
          </a:p>
          <a:p>
            <a:pPr marL="0" marR="0" lvl="1" indent="0" algn="l" defTabSz="1219170" rtl="0" eaLnBrk="1" fontAlgn="auto" latinLnBrk="0" hangingPunct="1">
              <a:lnSpc>
                <a:spcPct val="100000"/>
              </a:lnSpc>
              <a:spcBef>
                <a:spcPts val="400"/>
              </a:spcBef>
              <a:spcAft>
                <a:spcPts val="400"/>
              </a:spcAft>
              <a:buClrTx/>
              <a:buSzTx/>
              <a:buFont typeface="Arial" panose="020B0604020202020204" pitchFamily="34" charset="0"/>
              <a:buNone/>
              <a:tabLst/>
              <a:defRPr/>
            </a:pPr>
            <a:r>
              <a:rPr kumimoji="0" lang="en-US" sz="1333" b="0" i="0" u="none" strike="noStrike" kern="1200" cap="none" spc="0" normalizeH="0" baseline="0" noProof="0" dirty="0">
                <a:ln>
                  <a:noFill/>
                </a:ln>
                <a:solidFill>
                  <a:srgbClr val="000000"/>
                </a:solidFill>
                <a:effectLst/>
                <a:uLnTx/>
                <a:uFillTx/>
                <a:latin typeface="Georgia"/>
                <a:ea typeface="+mn-ea"/>
                <a:cs typeface="+mn-cs"/>
              </a:rPr>
              <a:t>G. Siopis,</a:t>
            </a:r>
            <a:r>
              <a:rPr kumimoji="0" lang="en-US" sz="1333" b="0" i="0" u="none" strike="noStrike" kern="1200" cap="none" spc="0" normalizeH="0" baseline="30000" noProof="0" dirty="0">
                <a:ln>
                  <a:noFill/>
                </a:ln>
                <a:solidFill>
                  <a:srgbClr val="000000"/>
                </a:solidFill>
                <a:effectLst/>
                <a:uLnTx/>
                <a:uFillTx/>
                <a:latin typeface="Georgia"/>
                <a:ea typeface="+mn-ea"/>
                <a:cs typeface="+mn-cs"/>
              </a:rPr>
              <a:t>1 </a:t>
            </a:r>
            <a:r>
              <a:rPr kumimoji="0" lang="en-US" sz="1333" b="0" i="0" u="none" strike="noStrike" kern="1200" cap="none" spc="0" normalizeH="0" baseline="0" noProof="0" dirty="0">
                <a:ln>
                  <a:noFill/>
                </a:ln>
                <a:solidFill>
                  <a:srgbClr val="000000"/>
                </a:solidFill>
                <a:effectLst/>
                <a:uLnTx/>
                <a:uFillTx/>
                <a:latin typeface="Georgia"/>
                <a:ea typeface="+mn-ea"/>
                <a:cs typeface="+mn-cs"/>
              </a:rPr>
              <a:t>T. Chey</a:t>
            </a:r>
            <a:r>
              <a:rPr kumimoji="0" lang="en-US" sz="1333" b="0" i="0" u="none" strike="noStrike" kern="1200" cap="none" spc="0" normalizeH="0" baseline="30000" noProof="0" dirty="0">
                <a:ln>
                  <a:noFill/>
                </a:ln>
                <a:solidFill>
                  <a:srgbClr val="000000"/>
                </a:solidFill>
                <a:effectLst/>
                <a:uLnTx/>
                <a:uFillTx/>
                <a:latin typeface="Georgia"/>
                <a:ea typeface="+mn-ea"/>
                <a:cs typeface="+mn-cs"/>
              </a:rPr>
              <a:t>2</a:t>
            </a:r>
            <a:r>
              <a:rPr kumimoji="0" lang="en-US" sz="1333" b="0" i="0" u="none" strike="noStrike" kern="1200" cap="none" spc="0" normalizeH="0" baseline="0" noProof="0" dirty="0">
                <a:ln>
                  <a:noFill/>
                </a:ln>
                <a:solidFill>
                  <a:srgbClr val="000000"/>
                </a:solidFill>
                <a:effectLst/>
                <a:uLnTx/>
                <a:uFillTx/>
                <a:latin typeface="Georgia"/>
                <a:ea typeface="+mn-ea"/>
                <a:cs typeface="+mn-cs"/>
              </a:rPr>
              <a:t> &amp; M. Allman-Farinelli</a:t>
            </a:r>
            <a:r>
              <a:rPr kumimoji="0" lang="en-US" sz="1333" b="0" i="0" u="none" strike="noStrike" kern="1200" cap="none" spc="0" normalizeH="0" baseline="30000" noProof="0" dirty="0">
                <a:ln>
                  <a:noFill/>
                </a:ln>
                <a:solidFill>
                  <a:srgbClr val="000000"/>
                </a:solidFill>
                <a:effectLst/>
                <a:uLnTx/>
                <a:uFillTx/>
                <a:latin typeface="Georgia"/>
                <a:ea typeface="+mn-ea"/>
                <a:cs typeface="+mn-cs"/>
              </a:rPr>
              <a:t>1</a:t>
            </a:r>
          </a:p>
          <a:p>
            <a:pPr marL="768331" marR="0" lvl="3" indent="-226478" algn="l" defTabSz="1219170" rtl="0" eaLnBrk="1" fontAlgn="auto" latinLnBrk="0" hangingPunct="1">
              <a:lnSpc>
                <a:spcPct val="100000"/>
              </a:lnSpc>
              <a:spcBef>
                <a:spcPts val="400"/>
              </a:spcBef>
              <a:spcAft>
                <a:spcPts val="400"/>
              </a:spcAft>
              <a:buClrTx/>
              <a:buSzTx/>
              <a:buFont typeface="Arial" panose="020B0604020202020204" pitchFamily="34" charset="0"/>
              <a:buChar char="•"/>
              <a:tabLst/>
              <a:defRPr/>
            </a:pPr>
            <a:endParaRPr kumimoji="0" lang="en-US" sz="1333" b="0" i="0" u="none" strike="noStrike" kern="1200" cap="none" spc="0" normalizeH="0" baseline="0" noProof="0" dirty="0">
              <a:ln>
                <a:noFill/>
              </a:ln>
              <a:solidFill>
                <a:srgbClr val="000000"/>
              </a:solidFill>
              <a:effectLst/>
              <a:uLnTx/>
              <a:uFillTx/>
              <a:latin typeface="Georgia"/>
              <a:ea typeface="+mn-ea"/>
              <a:cs typeface="+mn-cs"/>
            </a:endParaRPr>
          </a:p>
        </p:txBody>
      </p:sp>
      <p:pic>
        <p:nvPicPr>
          <p:cNvPr id="10" name="Picture 9" descr="A picture containing diagram&#10;&#10;Description automatically generated">
            <a:extLst>
              <a:ext uri="{FF2B5EF4-FFF2-40B4-BE49-F238E27FC236}">
                <a16:creationId xmlns:a16="http://schemas.microsoft.com/office/drawing/2014/main" id="{035463B2-4879-0E42-977C-099488627ED6}"/>
              </a:ext>
            </a:extLst>
          </p:cNvPr>
          <p:cNvPicPr>
            <a:picLocks/>
          </p:cNvPicPr>
          <p:nvPr/>
        </p:nvPicPr>
        <p:blipFill rotWithShape="1">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l="4029" t="2087" r="5051" b="13363"/>
          <a:stretch/>
        </p:blipFill>
        <p:spPr>
          <a:xfrm>
            <a:off x="5842327" y="1445387"/>
            <a:ext cx="5346911" cy="3736213"/>
          </a:xfrm>
          <a:prstGeom prst="rect">
            <a:avLst/>
          </a:prstGeom>
        </p:spPr>
      </p:pic>
      <p:sp>
        <p:nvSpPr>
          <p:cNvPr id="11" name="Content Placeholder 5">
            <a:extLst>
              <a:ext uri="{FF2B5EF4-FFF2-40B4-BE49-F238E27FC236}">
                <a16:creationId xmlns:a16="http://schemas.microsoft.com/office/drawing/2014/main" id="{D9FC1B2F-983B-9797-EBC3-F04287F6859A}"/>
              </a:ext>
            </a:extLst>
          </p:cNvPr>
          <p:cNvSpPr txBox="1">
            <a:spLocks/>
          </p:cNvSpPr>
          <p:nvPr/>
        </p:nvSpPr>
        <p:spPr>
          <a:xfrm>
            <a:off x="5874851" y="5248933"/>
            <a:ext cx="5731933" cy="553998"/>
          </a:xfrm>
          <a:prstGeom prst="rect">
            <a:avLst/>
          </a:prstGeom>
        </p:spPr>
        <p:txBody>
          <a:bodyPr vert="horz" wrap="square" lIns="0" tIns="0" rIns="0" bIns="60960" rtlCol="0">
            <a:sp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6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1" indent="0" algn="l" defTabSz="1219170" rtl="0" eaLnBrk="1" fontAlgn="auto" latinLnBrk="0" hangingPunct="1">
              <a:lnSpc>
                <a:spcPct val="100000"/>
              </a:lnSpc>
              <a:spcBef>
                <a:spcPts val="400"/>
              </a:spcBef>
              <a:spcAft>
                <a:spcPts val="400"/>
              </a:spcAft>
              <a:buClrTx/>
              <a:buSzTx/>
              <a:buFont typeface="Arial" panose="020B0604020202020204" pitchFamily="34" charset="0"/>
              <a:buNone/>
              <a:tabLst/>
              <a:defRPr/>
            </a:pPr>
            <a:r>
              <a:rPr kumimoji="0" lang="en-US" sz="800" b="0" i="0" u="none" strike="noStrike" kern="1200" cap="none" spc="0" normalizeH="0" baseline="0" noProof="0" dirty="0">
                <a:ln>
                  <a:noFill/>
                </a:ln>
                <a:solidFill>
                  <a:srgbClr val="000000"/>
                </a:solidFill>
                <a:effectLst/>
                <a:uLnTx/>
                <a:uFillTx/>
                <a:latin typeface="Georgia"/>
                <a:ea typeface="+mn-ea"/>
                <a:cs typeface="+mn-cs"/>
              </a:rPr>
              <a:t>Forest plot: mean weight change in body weight of intervention and control participants with the combined meta-regression shown below. Effect size (ES) is indicated by black diamonds; percentage weighting of each study towards the overall effect is indicated by the size of grey squares; 95% confidence interval is indicated by horizontal lines; the overall treatment effect lies at the center of the diamond with left and right endpoints indicating the 95% confidence interval (CI).</a:t>
            </a:r>
          </a:p>
        </p:txBody>
      </p:sp>
      <p:sp>
        <p:nvSpPr>
          <p:cNvPr id="12" name="Rectangle 11">
            <a:extLst>
              <a:ext uri="{FF2B5EF4-FFF2-40B4-BE49-F238E27FC236}">
                <a16:creationId xmlns:a16="http://schemas.microsoft.com/office/drawing/2014/main" id="{65061212-A72E-8596-62FA-2729F91F1639}"/>
              </a:ext>
            </a:extLst>
          </p:cNvPr>
          <p:cNvSpPr/>
          <p:nvPr/>
        </p:nvSpPr>
        <p:spPr>
          <a:xfrm>
            <a:off x="5674675" y="4481640"/>
            <a:ext cx="5945825" cy="294840"/>
          </a:xfrm>
          <a:prstGeom prst="rect">
            <a:avLst/>
          </a:prstGeom>
          <a:solidFill>
            <a:schemeClr val="accent3">
              <a:lumMod val="20000"/>
              <a:lumOff val="80000"/>
              <a:alpha val="35000"/>
            </a:schemeClr>
          </a:solidFill>
          <a:ln w="9525">
            <a:solidFill>
              <a:schemeClr val="accent3"/>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s-ES_tradnl" sz="2400" b="0" i="0" u="none" strike="noStrike" kern="1200" cap="none" spc="0" normalizeH="0" baseline="0" noProof="0" dirty="0">
              <a:ln>
                <a:noFill/>
              </a:ln>
              <a:solidFill>
                <a:prstClr val="white"/>
              </a:solidFill>
              <a:effectLst/>
              <a:uLnTx/>
              <a:uFillTx/>
              <a:latin typeface="Calibri"/>
              <a:ea typeface="+mn-ea"/>
              <a:cs typeface="+mn-cs"/>
            </a:endParaRPr>
          </a:p>
        </p:txBody>
      </p:sp>
      <p:sp>
        <p:nvSpPr>
          <p:cNvPr id="3" name="Text Placeholder 7">
            <a:extLst>
              <a:ext uri="{FF2B5EF4-FFF2-40B4-BE49-F238E27FC236}">
                <a16:creationId xmlns:a16="http://schemas.microsoft.com/office/drawing/2014/main" id="{43197473-6C39-9B33-99F3-3CA94B4A4085}"/>
              </a:ext>
            </a:extLst>
          </p:cNvPr>
          <p:cNvSpPr txBox="1">
            <a:spLocks/>
          </p:cNvSpPr>
          <p:nvPr/>
        </p:nvSpPr>
        <p:spPr>
          <a:xfrm>
            <a:off x="670560" y="6270893"/>
            <a:ext cx="10035538" cy="237757"/>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1. School of Molecular Bioscience, The University of Sydney, Sydney, NSW, Australia;  2. School of Public Health, The University of Sydney, Sydney, NSW, Australia</a:t>
            </a:r>
          </a:p>
        </p:txBody>
      </p:sp>
      <p:sp>
        <p:nvSpPr>
          <p:cNvPr id="14" name="TextBox 13">
            <a:extLst>
              <a:ext uri="{FF2B5EF4-FFF2-40B4-BE49-F238E27FC236}">
                <a16:creationId xmlns:a16="http://schemas.microsoft.com/office/drawing/2014/main" id="{4EB99E18-109D-D007-317E-9D7B4AC7DD38}"/>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GLO2208858</a:t>
            </a:r>
          </a:p>
        </p:txBody>
      </p:sp>
    </p:spTree>
    <p:extLst>
      <p:ext uri="{BB962C8B-B14F-4D97-AF65-F5344CB8AC3E}">
        <p14:creationId xmlns:p14="http://schemas.microsoft.com/office/powerpoint/2010/main" val="1163226561"/>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A8EA4A0-0A0C-B44D-7019-226FEB39EFA7}"/>
            </a:ext>
          </a:extLst>
        </p:cNvPr>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1FBEDE85-2F19-EC56-3692-3AF3944FCD7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1FBEDE85-2F19-EC56-3692-3AF3944FCD70}"/>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8BE8B29E-D048-A747-F0D6-371342364056}"/>
              </a:ext>
            </a:extLst>
          </p:cNvPr>
          <p:cNvSpPr>
            <a:spLocks noGrp="1"/>
          </p:cNvSpPr>
          <p:nvPr>
            <p:ph type="title"/>
          </p:nvPr>
        </p:nvSpPr>
        <p:spPr>
          <a:xfrm>
            <a:off x="670560" y="355600"/>
            <a:ext cx="10937240" cy="520701"/>
          </a:xfrm>
        </p:spPr>
        <p:txBody>
          <a:bodyPr vert="horz"/>
          <a:lstStyle/>
          <a:p>
            <a:r>
              <a:rPr lang="en-US" dirty="0"/>
              <a:t>Tailored integrative Internet intervention for depression</a:t>
            </a:r>
          </a:p>
        </p:txBody>
      </p:sp>
      <p:sp>
        <p:nvSpPr>
          <p:cNvPr id="7" name="Rectangle 6">
            <a:extLst>
              <a:ext uri="{FF2B5EF4-FFF2-40B4-BE49-F238E27FC236}">
                <a16:creationId xmlns:a16="http://schemas.microsoft.com/office/drawing/2014/main" id="{7F543CD9-4BC1-1E06-2C14-04739638B7D7}"/>
              </a:ext>
            </a:extLst>
          </p:cNvPr>
          <p:cNvSpPr>
            <a:spLocks/>
          </p:cNvSpPr>
          <p:nvPr/>
        </p:nvSpPr>
        <p:spPr>
          <a:xfrm>
            <a:off x="670560" y="1445387"/>
            <a:ext cx="4053840" cy="4327397"/>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dirty="0">
              <a:ln>
                <a:noFill/>
              </a:ln>
              <a:solidFill>
                <a:prstClr val="white"/>
              </a:solidFill>
              <a:effectLst/>
              <a:uLnTx/>
              <a:uFillTx/>
              <a:latin typeface="Calibri"/>
              <a:ea typeface="+mn-ea"/>
              <a:cs typeface="+mn-cs"/>
            </a:endParaRPr>
          </a:p>
        </p:txBody>
      </p:sp>
      <p:sp>
        <p:nvSpPr>
          <p:cNvPr id="9" name="Content Placeholder 5">
            <a:extLst>
              <a:ext uri="{FF2B5EF4-FFF2-40B4-BE49-F238E27FC236}">
                <a16:creationId xmlns:a16="http://schemas.microsoft.com/office/drawing/2014/main" id="{D97CC36B-9EBE-3DA7-CD4A-2C9DEBBB1B18}"/>
              </a:ext>
            </a:extLst>
          </p:cNvPr>
          <p:cNvSpPr txBox="1">
            <a:spLocks/>
          </p:cNvSpPr>
          <p:nvPr/>
        </p:nvSpPr>
        <p:spPr>
          <a:xfrm>
            <a:off x="719341" y="2364202"/>
            <a:ext cx="3725660" cy="2489767"/>
          </a:xfrm>
          <a:prstGeom prst="rect">
            <a:avLst/>
          </a:prstGeom>
        </p:spPr>
        <p:txBody>
          <a:bodyPr vert="horz" lIns="0" tIns="0" rIns="121920" bIns="60960" rtlCol="0">
            <a:no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6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1" indent="0" algn="l" defTabSz="1219170" rtl="0" eaLnBrk="1" fontAlgn="auto" latinLnBrk="0" hangingPunct="1">
              <a:lnSpc>
                <a:spcPct val="100000"/>
              </a:lnSpc>
              <a:spcBef>
                <a:spcPts val="400"/>
              </a:spcBef>
              <a:spcAft>
                <a:spcPts val="400"/>
              </a:spcAft>
              <a:buClrTx/>
              <a:buSzTx/>
              <a:buFont typeface="Arial" panose="020B0604020202020204" pitchFamily="34" charset="0"/>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mn-cs"/>
              </a:rPr>
              <a:t>Research Article</a:t>
            </a:r>
          </a:p>
          <a:p>
            <a:pPr marL="0" marR="0" lvl="1" indent="0" algn="l" defTabSz="1219170" rtl="0" eaLnBrk="1" fontAlgn="auto" latinLnBrk="0" hangingPunct="1">
              <a:lnSpc>
                <a:spcPct val="100000"/>
              </a:lnSpc>
              <a:spcBef>
                <a:spcPts val="400"/>
              </a:spcBef>
              <a:spcAft>
                <a:spcPts val="40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Georgia"/>
                <a:ea typeface="+mn-ea"/>
                <a:cs typeface="+mn-cs"/>
              </a:rPr>
              <a:t>Effectiveness of a tailored, integrative Internet intervention (</a:t>
            </a:r>
            <a:r>
              <a:rPr kumimoji="0" lang="en-US" sz="1800" b="1" i="0" u="none" strike="noStrike" kern="1200" cap="none" spc="0" normalizeH="0" baseline="0" noProof="0" dirty="0" err="1">
                <a:ln>
                  <a:noFill/>
                </a:ln>
                <a:solidFill>
                  <a:srgbClr val="000000"/>
                </a:solidFill>
                <a:effectLst/>
                <a:uLnTx/>
                <a:uFillTx/>
                <a:latin typeface="Georgia"/>
                <a:ea typeface="+mn-ea"/>
                <a:cs typeface="+mn-cs"/>
              </a:rPr>
              <a:t>deprexis</a:t>
            </a:r>
            <a:r>
              <a:rPr kumimoji="0" lang="en-US" sz="1800" b="1" i="0" u="none" strike="noStrike" kern="1200" cap="none" spc="0" normalizeH="0" baseline="0" noProof="0" dirty="0">
                <a:ln>
                  <a:noFill/>
                </a:ln>
                <a:solidFill>
                  <a:srgbClr val="000000"/>
                </a:solidFill>
                <a:effectLst/>
                <a:uLnTx/>
                <a:uFillTx/>
                <a:latin typeface="Georgia"/>
                <a:ea typeface="+mn-ea"/>
                <a:cs typeface="+mn-cs"/>
              </a:rPr>
              <a:t>) for depression:</a:t>
            </a:r>
            <a:br>
              <a:rPr kumimoji="0" lang="en-US" sz="1800" b="1" i="0" u="none" strike="noStrike" kern="1200" cap="none" spc="0" normalizeH="0" baseline="0" noProof="0" dirty="0">
                <a:ln>
                  <a:noFill/>
                </a:ln>
                <a:solidFill>
                  <a:srgbClr val="000000"/>
                </a:solidFill>
                <a:effectLst/>
                <a:uLnTx/>
                <a:uFillTx/>
                <a:latin typeface="Georgia"/>
                <a:ea typeface="+mn-ea"/>
                <a:cs typeface="+mn-cs"/>
              </a:rPr>
            </a:br>
            <a:r>
              <a:rPr kumimoji="0" lang="en-US" sz="1800" b="1" i="0" u="none" strike="noStrike" kern="1200" cap="none" spc="0" normalizeH="0" baseline="0" noProof="0" dirty="0">
                <a:ln>
                  <a:noFill/>
                </a:ln>
                <a:solidFill>
                  <a:srgbClr val="000000"/>
                </a:solidFill>
                <a:effectLst/>
                <a:uLnTx/>
                <a:uFillTx/>
                <a:latin typeface="Georgia"/>
                <a:ea typeface="+mn-ea"/>
                <a:cs typeface="+mn-cs"/>
              </a:rPr>
              <a:t>Updated meta-analysis</a:t>
            </a:r>
          </a:p>
          <a:p>
            <a:pPr marL="0" marR="0" lvl="1" indent="0" algn="l" defTabSz="1219170" rtl="0" eaLnBrk="1" fontAlgn="auto" latinLnBrk="0" hangingPunct="1">
              <a:lnSpc>
                <a:spcPct val="100000"/>
              </a:lnSpc>
              <a:spcBef>
                <a:spcPts val="400"/>
              </a:spcBef>
              <a:spcAft>
                <a:spcPts val="400"/>
              </a:spcAft>
              <a:buClrTx/>
              <a:buSzTx/>
              <a:buFont typeface="Arial" panose="020B0604020202020204" pitchFamily="34" charset="0"/>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mn-cs"/>
              </a:rPr>
              <a:t>Conal Twomey</a:t>
            </a:r>
            <a:r>
              <a:rPr kumimoji="0" lang="en-US" sz="1800" b="0" i="0" u="none" strike="noStrike" kern="1200" cap="none" spc="0" normalizeH="0" baseline="30000" noProof="0" dirty="0">
                <a:ln>
                  <a:noFill/>
                </a:ln>
                <a:solidFill>
                  <a:srgbClr val="000000"/>
                </a:solidFill>
                <a:effectLst/>
                <a:uLnTx/>
                <a:uFillTx/>
                <a:latin typeface="Georgia"/>
                <a:ea typeface="+mn-ea"/>
                <a:cs typeface="+mn-cs"/>
              </a:rPr>
              <a:t>1</a:t>
            </a:r>
            <a:r>
              <a:rPr kumimoji="0" lang="en-US" sz="1800" b="0" i="0" u="none" strike="noStrike" kern="1200" cap="none" spc="0" normalizeH="0" baseline="0" noProof="0" dirty="0">
                <a:ln>
                  <a:noFill/>
                </a:ln>
                <a:solidFill>
                  <a:srgbClr val="000000"/>
                </a:solidFill>
                <a:effectLst/>
                <a:uLnTx/>
                <a:uFillTx/>
                <a:latin typeface="Georgia"/>
                <a:ea typeface="+mn-ea"/>
                <a:cs typeface="+mn-cs"/>
              </a:rPr>
              <a:t>,</a:t>
            </a:r>
            <a:r>
              <a:rPr kumimoji="0" lang="en-US" sz="1800" b="0" i="0" u="none" strike="noStrike" kern="1200" cap="none" spc="0" normalizeH="0" baseline="30000" noProof="0" dirty="0">
                <a:ln>
                  <a:noFill/>
                </a:ln>
                <a:solidFill>
                  <a:srgbClr val="000000"/>
                </a:solidFill>
                <a:effectLst/>
                <a:uLnTx/>
                <a:uFillTx/>
                <a:latin typeface="Georgia"/>
                <a:ea typeface="+mn-ea"/>
                <a:cs typeface="+mn-cs"/>
              </a:rPr>
              <a:t> </a:t>
            </a:r>
            <a:r>
              <a:rPr kumimoji="0" lang="en-US" sz="1800" b="0" i="0" u="none" strike="noStrike" kern="1200" cap="none" spc="0" normalizeH="0" baseline="0" noProof="0" dirty="0">
                <a:ln>
                  <a:noFill/>
                </a:ln>
                <a:solidFill>
                  <a:srgbClr val="000000"/>
                </a:solidFill>
                <a:effectLst/>
                <a:uLnTx/>
                <a:uFillTx/>
                <a:latin typeface="Georgia"/>
                <a:ea typeface="+mn-ea"/>
                <a:cs typeface="+mn-cs"/>
              </a:rPr>
              <a:t>Gary O’Reilly</a:t>
            </a:r>
            <a:r>
              <a:rPr kumimoji="0" lang="en-US" sz="1800" b="0" i="0" u="none" strike="noStrike" kern="1200" cap="none" spc="0" normalizeH="0" baseline="30000" noProof="0" dirty="0">
                <a:ln>
                  <a:noFill/>
                </a:ln>
                <a:solidFill>
                  <a:srgbClr val="000000"/>
                </a:solidFill>
                <a:effectLst/>
                <a:uLnTx/>
                <a:uFillTx/>
                <a:latin typeface="Georgia"/>
                <a:ea typeface="+mn-ea"/>
                <a:cs typeface="+mn-cs"/>
              </a:rPr>
              <a:t>1</a:t>
            </a:r>
            <a:r>
              <a:rPr kumimoji="0" lang="en-US" sz="1800" b="0" i="0" u="none" strike="noStrike" kern="1200" cap="none" spc="0" normalizeH="0" baseline="0" noProof="0" dirty="0">
                <a:ln>
                  <a:noFill/>
                </a:ln>
                <a:solidFill>
                  <a:srgbClr val="000000"/>
                </a:solidFill>
                <a:effectLst/>
                <a:uLnTx/>
                <a:uFillTx/>
                <a:latin typeface="Georgia"/>
                <a:ea typeface="+mn-ea"/>
                <a:cs typeface="+mn-cs"/>
              </a:rPr>
              <a:t>,</a:t>
            </a:r>
            <a:br>
              <a:rPr kumimoji="0" lang="en-US" sz="1800" b="0" i="0" u="none" strike="noStrike" kern="1200" cap="none" spc="0" normalizeH="0" baseline="0" noProof="0" dirty="0">
                <a:ln>
                  <a:noFill/>
                </a:ln>
                <a:solidFill>
                  <a:srgbClr val="000000"/>
                </a:solidFill>
                <a:effectLst/>
                <a:uLnTx/>
                <a:uFillTx/>
                <a:latin typeface="Georgia"/>
                <a:ea typeface="+mn-ea"/>
                <a:cs typeface="+mn-cs"/>
              </a:rPr>
            </a:br>
            <a:r>
              <a:rPr kumimoji="0" lang="en-US" sz="1800" b="0" i="0" u="none" strike="noStrike" kern="1200" cap="none" spc="0" normalizeH="0" baseline="0" noProof="0" dirty="0">
                <a:ln>
                  <a:noFill/>
                </a:ln>
                <a:solidFill>
                  <a:srgbClr val="000000"/>
                </a:solidFill>
                <a:effectLst/>
                <a:uLnTx/>
                <a:uFillTx/>
                <a:latin typeface="Georgia"/>
                <a:ea typeface="+mn-ea"/>
                <a:cs typeface="+mn-cs"/>
              </a:rPr>
              <a:t>Oliver Bültmann</a:t>
            </a:r>
            <a:r>
              <a:rPr kumimoji="0" lang="en-US" sz="1800" b="0" i="0" u="none" strike="noStrike" kern="1200" cap="none" spc="0" normalizeH="0" baseline="30000" noProof="0" dirty="0">
                <a:ln>
                  <a:noFill/>
                </a:ln>
                <a:solidFill>
                  <a:srgbClr val="000000"/>
                </a:solidFill>
                <a:effectLst/>
                <a:uLnTx/>
                <a:uFillTx/>
                <a:latin typeface="Georgia"/>
                <a:ea typeface="+mn-ea"/>
                <a:cs typeface="+mn-cs"/>
              </a:rPr>
              <a:t>2</a:t>
            </a:r>
            <a:r>
              <a:rPr kumimoji="0" lang="en-US" sz="1800" b="0" i="0" u="none" strike="noStrike" kern="1200" cap="none" spc="0" normalizeH="0" baseline="0" noProof="0" dirty="0">
                <a:ln>
                  <a:noFill/>
                </a:ln>
                <a:solidFill>
                  <a:srgbClr val="000000"/>
                </a:solidFill>
                <a:effectLst/>
                <a:uLnTx/>
                <a:uFillTx/>
                <a:latin typeface="Georgia"/>
                <a:ea typeface="+mn-ea"/>
                <a:cs typeface="+mn-cs"/>
              </a:rPr>
              <a:t>, Björn Meyer</a:t>
            </a:r>
            <a:r>
              <a:rPr kumimoji="0" lang="en-US" sz="1800" b="0" i="0" u="none" strike="noStrike" kern="1200" cap="none" spc="0" normalizeH="0" baseline="30000" noProof="0" dirty="0">
                <a:ln>
                  <a:noFill/>
                </a:ln>
                <a:solidFill>
                  <a:srgbClr val="000000"/>
                </a:solidFill>
                <a:effectLst/>
                <a:uLnTx/>
                <a:uFillTx/>
                <a:latin typeface="Georgia"/>
                <a:ea typeface="+mn-ea"/>
                <a:cs typeface="+mn-cs"/>
              </a:rPr>
              <a:t>2,3,a</a:t>
            </a:r>
            <a:endParaRPr kumimoji="0" lang="en-US" sz="2800" b="0" i="0" u="none" strike="noStrike" kern="1200" cap="none" spc="0" normalizeH="0" baseline="0" noProof="0" dirty="0">
              <a:ln>
                <a:noFill/>
              </a:ln>
              <a:solidFill>
                <a:srgbClr val="000000"/>
              </a:solidFill>
              <a:effectLst/>
              <a:uLnTx/>
              <a:uFillTx/>
              <a:latin typeface="Georgia"/>
              <a:ea typeface="+mn-ea"/>
              <a:cs typeface="+mn-cs"/>
            </a:endParaRPr>
          </a:p>
        </p:txBody>
      </p:sp>
      <p:pic>
        <p:nvPicPr>
          <p:cNvPr id="12" name="Picture 11" descr="A screenshot of a computer&#10;&#10;AI-generated content may be incorrect.">
            <a:extLst>
              <a:ext uri="{FF2B5EF4-FFF2-40B4-BE49-F238E27FC236}">
                <a16:creationId xmlns:a16="http://schemas.microsoft.com/office/drawing/2014/main" id="{7A0E87EC-CCFB-A82F-75F1-F218C435DA27}"/>
              </a:ext>
            </a:extLst>
          </p:cNvPr>
          <p:cNvPicPr>
            <a:picLocks/>
          </p:cNvPicPr>
          <p:nvPr/>
        </p:nvPicPr>
        <p:blipFill>
          <a:blip r:embed="rId5">
            <a:extLst>
              <a:ext uri="{28A0092B-C50C-407E-A947-70E740481C1C}">
                <a14:useLocalDpi xmlns:a14="http://schemas.microsoft.com/office/drawing/2010/main" val="0"/>
              </a:ext>
            </a:extLst>
          </a:blip>
          <a:stretch>
            <a:fillRect/>
          </a:stretch>
        </p:blipFill>
        <p:spPr>
          <a:xfrm>
            <a:off x="4876800" y="1852865"/>
            <a:ext cx="6754447" cy="3512440"/>
          </a:xfrm>
          <a:prstGeom prst="rect">
            <a:avLst/>
          </a:prstGeom>
        </p:spPr>
      </p:pic>
      <p:pic>
        <p:nvPicPr>
          <p:cNvPr id="13" name="Picture 8">
            <a:extLst>
              <a:ext uri="{FF2B5EF4-FFF2-40B4-BE49-F238E27FC236}">
                <a16:creationId xmlns:a16="http://schemas.microsoft.com/office/drawing/2014/main" id="{CD3E00CD-77A7-DAB2-BC2F-F89C5C2003C2}"/>
              </a:ext>
            </a:extLst>
          </p:cNvPr>
          <p:cNvPicPr>
            <a:picLocks noChangeAspect="1" noChangeArrowheads="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759064" y="3933579"/>
            <a:ext cx="119515" cy="119515"/>
          </a:xfrm>
          <a:prstGeom prst="rect">
            <a:avLst/>
          </a:prstGeom>
          <a:noFill/>
          <a:extLst>
            <a:ext uri="{909E8E84-426E-40DD-AFC4-6F175D3DCCD1}">
              <a14:hiddenFill xmlns:a14="http://schemas.microsoft.com/office/drawing/2010/main">
                <a:solidFill>
                  <a:srgbClr val="FFFFFF"/>
                </a:solidFill>
              </a14:hiddenFill>
            </a:ext>
          </a:extLst>
        </p:spPr>
      </p:pic>
      <p:sp>
        <p:nvSpPr>
          <p:cNvPr id="15" name="Rectangle 14">
            <a:extLst>
              <a:ext uri="{FF2B5EF4-FFF2-40B4-BE49-F238E27FC236}">
                <a16:creationId xmlns:a16="http://schemas.microsoft.com/office/drawing/2014/main" id="{A062D7EC-2185-3E34-67C4-632D26FC2C90}"/>
              </a:ext>
            </a:extLst>
          </p:cNvPr>
          <p:cNvSpPr/>
          <p:nvPr/>
        </p:nvSpPr>
        <p:spPr>
          <a:xfrm>
            <a:off x="4963160" y="4505707"/>
            <a:ext cx="6657340" cy="208844"/>
          </a:xfrm>
          <a:prstGeom prst="rect">
            <a:avLst/>
          </a:prstGeom>
          <a:solidFill>
            <a:schemeClr val="accent3">
              <a:lumMod val="20000"/>
              <a:lumOff val="80000"/>
              <a:alpha val="35000"/>
            </a:schemeClr>
          </a:solidFill>
          <a:ln w="9525">
            <a:solidFill>
              <a:schemeClr val="accent3"/>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s-ES_tradnl" sz="2400" b="0" i="0" u="none" strike="noStrike" kern="1200" cap="none" spc="0" normalizeH="0" baseline="0" noProof="0" dirty="0">
              <a:ln>
                <a:noFill/>
              </a:ln>
              <a:solidFill>
                <a:prstClr val="white"/>
              </a:solidFill>
              <a:effectLst/>
              <a:uLnTx/>
              <a:uFillTx/>
              <a:latin typeface="Calibri"/>
              <a:ea typeface="+mn-ea"/>
              <a:cs typeface="+mn-cs"/>
            </a:endParaRPr>
          </a:p>
        </p:txBody>
      </p:sp>
      <p:sp>
        <p:nvSpPr>
          <p:cNvPr id="3" name="Text Placeholder 7">
            <a:extLst>
              <a:ext uri="{FF2B5EF4-FFF2-40B4-BE49-F238E27FC236}">
                <a16:creationId xmlns:a16="http://schemas.microsoft.com/office/drawing/2014/main" id="{7A0CE0E5-2E36-B7F1-282E-741F13B0F3C5}"/>
              </a:ext>
            </a:extLst>
          </p:cNvPr>
          <p:cNvSpPr txBox="1">
            <a:spLocks/>
          </p:cNvSpPr>
          <p:nvPr/>
        </p:nvSpPr>
        <p:spPr>
          <a:xfrm>
            <a:off x="670560" y="6125468"/>
            <a:ext cx="10035538"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1. School of Psychology, University College Dublin, Belfield, Dublin, Ireland; 2. Research Department, Gaia, Hamburg, Germany; 3. Department of Psychology, City, University of London, London, England, United Kingdom</a:t>
            </a:r>
          </a:p>
        </p:txBody>
      </p:sp>
      <p:sp>
        <p:nvSpPr>
          <p:cNvPr id="10" name="TextBox 9">
            <a:extLst>
              <a:ext uri="{FF2B5EF4-FFF2-40B4-BE49-F238E27FC236}">
                <a16:creationId xmlns:a16="http://schemas.microsoft.com/office/drawing/2014/main" id="{2EE927A6-7EFD-B71C-C520-D20DDB9D6516}"/>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GLO2208858</a:t>
            </a:r>
          </a:p>
        </p:txBody>
      </p:sp>
    </p:spTree>
    <p:extLst>
      <p:ext uri="{BB962C8B-B14F-4D97-AF65-F5344CB8AC3E}">
        <p14:creationId xmlns:p14="http://schemas.microsoft.com/office/powerpoint/2010/main" val="4063165992"/>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38D60640-54FE-68FA-3A53-4CBF3EEBEA57}"/>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38D60640-54FE-68FA-3A53-4CBF3EEBEA57}"/>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ED26DFEF-D980-3174-62DB-827F6ECF0506}"/>
              </a:ext>
            </a:extLst>
          </p:cNvPr>
          <p:cNvSpPr>
            <a:spLocks noGrp="1"/>
          </p:cNvSpPr>
          <p:nvPr>
            <p:ph type="title"/>
          </p:nvPr>
        </p:nvSpPr>
        <p:spPr/>
        <p:txBody>
          <a:bodyPr vert="horz"/>
          <a:lstStyle/>
          <a:p>
            <a:r>
              <a:rPr lang="en-US" dirty="0"/>
              <a:t>Interactive Voice Response-Based Self-management for Chronic Back Pain </a:t>
            </a:r>
          </a:p>
        </p:txBody>
      </p:sp>
      <p:sp>
        <p:nvSpPr>
          <p:cNvPr id="6" name="TextBox 5">
            <a:extLst>
              <a:ext uri="{FF2B5EF4-FFF2-40B4-BE49-F238E27FC236}">
                <a16:creationId xmlns:a16="http://schemas.microsoft.com/office/drawing/2014/main" id="{57629EBF-92D6-0A9B-1963-4E4FEE0E58EB}"/>
              </a:ext>
            </a:extLst>
          </p:cNvPr>
          <p:cNvSpPr txBox="1">
            <a:spLocks/>
          </p:cNvSpPr>
          <p:nvPr/>
        </p:nvSpPr>
        <p:spPr>
          <a:xfrm>
            <a:off x="670560" y="1415132"/>
            <a:ext cx="10936224" cy="276999"/>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9CDE"/>
                </a:solidFill>
                <a:effectLst/>
                <a:uLnTx/>
                <a:uFillTx/>
                <a:latin typeface="Georgia"/>
                <a:ea typeface="+mn-ea"/>
                <a:cs typeface="+mn-cs"/>
              </a:rPr>
              <a:t>The COPES Noninferiority Randomized Trial</a:t>
            </a:r>
          </a:p>
        </p:txBody>
      </p:sp>
      <p:sp>
        <p:nvSpPr>
          <p:cNvPr id="8" name="Rectangle 7">
            <a:extLst>
              <a:ext uri="{FF2B5EF4-FFF2-40B4-BE49-F238E27FC236}">
                <a16:creationId xmlns:a16="http://schemas.microsoft.com/office/drawing/2014/main" id="{DEE2BDD7-CE5D-104D-761B-410608CA315F}"/>
              </a:ext>
            </a:extLst>
          </p:cNvPr>
          <p:cNvSpPr>
            <a:spLocks/>
          </p:cNvSpPr>
          <p:nvPr/>
        </p:nvSpPr>
        <p:spPr>
          <a:xfrm flipH="1">
            <a:off x="670560" y="1799144"/>
            <a:ext cx="10936224" cy="338233"/>
          </a:xfrm>
          <a:prstGeom prst="rect">
            <a:avLst/>
          </a:prstGeom>
          <a:gradFill flip="none" rotWithShape="1">
            <a:gsLst>
              <a:gs pos="0">
                <a:schemeClr val="accent3"/>
              </a:gs>
              <a:gs pos="100000">
                <a:schemeClr val="accent2"/>
              </a:gs>
            </a:gsLst>
            <a:lin ang="10800000" scaled="1"/>
            <a:tileRect/>
          </a:gradFill>
          <a:ln>
            <a:noFill/>
          </a:ln>
          <a:effectLst/>
        </p:spPr>
        <p:txBody>
          <a:bodyPr lIns="90011" tIns="45561" rIns="90011" bIns="45561" anchor="ctr">
            <a:noAutofit/>
          </a:bodyPr>
          <a:lstStyle/>
          <a:p>
            <a:pPr marL="0" marR="0" lvl="0" indent="0" algn="ctr" defTabSz="1219170" rtl="0" eaLnBrk="1" fontAlgn="auto" latinLnBrk="0" hangingPunct="1">
              <a:lnSpc>
                <a:spcPct val="100000"/>
              </a:lnSpc>
              <a:spcBef>
                <a:spcPts val="80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Number of treatment weeks by condition </a:t>
            </a:r>
          </a:p>
        </p:txBody>
      </p:sp>
      <p:pic>
        <p:nvPicPr>
          <p:cNvPr id="11" name="Picture 10" descr="A graph of a graph with numbers and lines&#10;&#10;AI-generated content may be incorrect.">
            <a:extLst>
              <a:ext uri="{FF2B5EF4-FFF2-40B4-BE49-F238E27FC236}">
                <a16:creationId xmlns:a16="http://schemas.microsoft.com/office/drawing/2014/main" id="{AB562B63-3893-31DC-F69E-4DC7DB19DB8F}"/>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807734" y="2264091"/>
            <a:ext cx="4661877" cy="3130837"/>
          </a:xfrm>
          <a:prstGeom prst="rect">
            <a:avLst/>
          </a:prstGeom>
        </p:spPr>
      </p:pic>
      <p:sp>
        <p:nvSpPr>
          <p:cNvPr id="12" name="Rectangle 11">
            <a:extLst>
              <a:ext uri="{FF2B5EF4-FFF2-40B4-BE49-F238E27FC236}">
                <a16:creationId xmlns:a16="http://schemas.microsoft.com/office/drawing/2014/main" id="{19B27609-C774-D0C7-0939-74C812FAF12E}"/>
              </a:ext>
            </a:extLst>
          </p:cNvPr>
          <p:cNvSpPr>
            <a:spLocks/>
          </p:cNvSpPr>
          <p:nvPr/>
        </p:nvSpPr>
        <p:spPr>
          <a:xfrm>
            <a:off x="670560" y="5521642"/>
            <a:ext cx="10936224" cy="27667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90011" tIns="45561" rIns="90011" bIns="45561"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IN" sz="1200" b="1" i="0" u="none" strike="noStrike" kern="1200" cap="none" spc="0" normalizeH="0" baseline="0" noProof="0" dirty="0">
                <a:ln>
                  <a:noFill/>
                </a:ln>
                <a:solidFill>
                  <a:prstClr val="white"/>
                </a:solidFill>
                <a:effectLst/>
                <a:uLnTx/>
                <a:uFillTx/>
                <a:latin typeface="Georgia"/>
                <a:ea typeface="+mn-ea"/>
                <a:cs typeface="+mn-cs"/>
              </a:rPr>
              <a:t>CBT indicates cognitive behavioural therapy; IVR, interactive voice response</a:t>
            </a:r>
          </a:p>
        </p:txBody>
      </p:sp>
      <p:sp>
        <p:nvSpPr>
          <p:cNvPr id="13" name="Text Placeholder 8">
            <a:extLst>
              <a:ext uri="{FF2B5EF4-FFF2-40B4-BE49-F238E27FC236}">
                <a16:creationId xmlns:a16="http://schemas.microsoft.com/office/drawing/2014/main" id="{56AC0AEA-B030-23F8-E372-BEA8D4F25994}"/>
              </a:ext>
            </a:extLst>
          </p:cNvPr>
          <p:cNvSpPr txBox="1">
            <a:spLocks/>
          </p:cNvSpPr>
          <p:nvPr/>
        </p:nvSpPr>
        <p:spPr>
          <a:xfrm>
            <a:off x="670560" y="28394"/>
            <a:ext cx="10936224" cy="365760"/>
          </a:xfrm>
          <a:prstGeom prst="rect">
            <a:avLst/>
          </a:prstGeom>
        </p:spPr>
        <p:txBody>
          <a:bodyPr vert="horz" lIns="0" tIns="0" rIns="0" bIns="0" rtlCol="0" anchor="ctr">
            <a:noAutofit/>
          </a:bodyPr>
          <a:lstStyle>
            <a:lvl1pPr marL="0" indent="0" algn="l" defTabSz="914400" rtl="0" eaLnBrk="1" latinLnBrk="0" hangingPunct="1">
              <a:lnSpc>
                <a:spcPct val="100000"/>
              </a:lnSpc>
              <a:spcBef>
                <a:spcPts val="600"/>
              </a:spcBef>
              <a:buFont typeface="Arial" panose="020B0604020202020204" pitchFamily="34" charset="0"/>
              <a:buNone/>
              <a:defRPr sz="14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600" b="0" i="0" u="none" strike="noStrike" kern="1200" cap="none" spc="0" normalizeH="0" baseline="0" noProof="0" dirty="0">
                <a:ln>
                  <a:noFill/>
                </a:ln>
                <a:solidFill>
                  <a:srgbClr val="004F71"/>
                </a:solidFill>
                <a:effectLst/>
                <a:uLnTx/>
                <a:uFillTx/>
                <a:latin typeface="Georgia"/>
                <a:ea typeface="+mn-ea"/>
                <a:cs typeface="Calibri" panose="020F0502020204030204" pitchFamily="34" charset="0"/>
              </a:rPr>
              <a:t>JAMA Internal Medicine </a:t>
            </a:r>
            <a:r>
              <a:rPr kumimoji="0" lang="en-US" sz="16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 </a:t>
            </a:r>
            <a:r>
              <a:rPr kumimoji="0" lang="en-US" sz="1600" b="0" i="0" u="none" strike="noStrike" kern="1200" cap="none" spc="0" normalizeH="0" baseline="0" noProof="0" dirty="0">
                <a:ln>
                  <a:noFill/>
                </a:ln>
                <a:solidFill>
                  <a:srgbClr val="009CDE"/>
                </a:solidFill>
                <a:effectLst/>
                <a:uLnTx/>
                <a:uFillTx/>
                <a:latin typeface="Georgia"/>
                <a:ea typeface="+mn-ea"/>
                <a:cs typeface="Calibri" panose="020F0502020204030204" pitchFamily="34" charset="0"/>
              </a:rPr>
              <a:t>Original investigation</a:t>
            </a:r>
            <a:endParaRPr kumimoji="0" lang="en-IN" sz="1600" b="0" i="0" u="none" strike="noStrike" kern="1200" cap="none" spc="0" normalizeH="0" baseline="0" noProof="0" dirty="0">
              <a:ln>
                <a:noFill/>
              </a:ln>
              <a:solidFill>
                <a:srgbClr val="009CDE"/>
              </a:solidFill>
              <a:effectLst/>
              <a:uLnTx/>
              <a:uFillTx/>
              <a:latin typeface="Georgia"/>
              <a:ea typeface="+mn-ea"/>
              <a:cs typeface="Calibri" panose="020F0502020204030204" pitchFamily="34" charset="0"/>
            </a:endParaRPr>
          </a:p>
        </p:txBody>
      </p:sp>
      <p:sp>
        <p:nvSpPr>
          <p:cNvPr id="3" name="Text Placeholder 7">
            <a:extLst>
              <a:ext uri="{FF2B5EF4-FFF2-40B4-BE49-F238E27FC236}">
                <a16:creationId xmlns:a16="http://schemas.microsoft.com/office/drawing/2014/main" id="{181FDAFA-58F8-5D8E-8715-7378303DDAD0}"/>
              </a:ext>
            </a:extLst>
          </p:cNvPr>
          <p:cNvSpPr txBox="1">
            <a:spLocks/>
          </p:cNvSpPr>
          <p:nvPr/>
        </p:nvSpPr>
        <p:spPr>
          <a:xfrm>
            <a:off x="670560" y="6125468"/>
            <a:ext cx="10035538"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Heapy AA, Higgins DM, Goulet JL, LaChappelle KM, Driscoll MA, Czlapinski RA, Buta E, Piette JD, Krein SL, Kerns RD. Interactive Voice Response-Based</a:t>
            </a:r>
            <a:b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b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Self-management for Chronic Back Pain: The COPES Noninferiority Randomized Trial. JAMA Intern Med. 2017 Jun 1;177(6):765-773. </a:t>
            </a:r>
          </a:p>
        </p:txBody>
      </p:sp>
      <p:sp>
        <p:nvSpPr>
          <p:cNvPr id="10" name="TextBox 9">
            <a:extLst>
              <a:ext uri="{FF2B5EF4-FFF2-40B4-BE49-F238E27FC236}">
                <a16:creationId xmlns:a16="http://schemas.microsoft.com/office/drawing/2014/main" id="{97633835-96AD-2556-D62B-5E04148C287E}"/>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GLO2208858</a:t>
            </a:r>
          </a:p>
        </p:txBody>
      </p:sp>
    </p:spTree>
    <p:extLst>
      <p:ext uri="{BB962C8B-B14F-4D97-AF65-F5344CB8AC3E}">
        <p14:creationId xmlns:p14="http://schemas.microsoft.com/office/powerpoint/2010/main" val="2469658020"/>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CBBB07F6-72B3-4560-8071-38AC073A782C}"/>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CBBB07F6-72B3-4560-8071-38AC073A782C}"/>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31E684C6-42E7-8473-85DA-7BF01D3229AE}"/>
              </a:ext>
            </a:extLst>
          </p:cNvPr>
          <p:cNvSpPr>
            <a:spLocks noGrp="1"/>
          </p:cNvSpPr>
          <p:nvPr>
            <p:ph type="title"/>
          </p:nvPr>
        </p:nvSpPr>
        <p:spPr/>
        <p:txBody>
          <a:bodyPr vert="horz"/>
          <a:lstStyle/>
          <a:p>
            <a:r>
              <a:rPr lang="en-US" dirty="0"/>
              <a:t>Medication Intake Behavior</a:t>
            </a:r>
          </a:p>
        </p:txBody>
      </p:sp>
      <p:pic>
        <p:nvPicPr>
          <p:cNvPr id="6" name="Content Placeholder 37" descr="A picture containing text, person, indoor, computer&#10;&#10;Description automatically generated">
            <a:extLst>
              <a:ext uri="{FF2B5EF4-FFF2-40B4-BE49-F238E27FC236}">
                <a16:creationId xmlns:a16="http://schemas.microsoft.com/office/drawing/2014/main" id="{BC34CAA1-E4A6-348E-5A20-63DC28D8F716}"/>
              </a:ext>
            </a:extLst>
          </p:cNvPr>
          <p:cNvPicPr>
            <a:picLocks noGrp="1" noChangeAspect="1"/>
          </p:cNvPicPr>
          <p:nvPr>
            <p:ph sz="quarter" idx="14"/>
          </p:nvPr>
        </p:nvPicPr>
        <p:blipFill>
          <a:blip r:embed="rId5" cstate="print">
            <a:extLst>
              <a:ext uri="{28A0092B-C50C-407E-A947-70E740481C1C}">
                <a14:useLocalDpi xmlns:a14="http://schemas.microsoft.com/office/drawing/2010/main" val="0"/>
              </a:ext>
            </a:extLst>
          </a:blip>
          <a:srcRect l="7639" t="341" r="3053" b="104"/>
          <a:stretch>
            <a:fillRect/>
          </a:stretch>
        </p:blipFill>
        <p:spPr>
          <a:xfrm>
            <a:off x="7438798" y="7173"/>
            <a:ext cx="4753202" cy="6843661"/>
          </a:xfrm>
          <a:custGeom>
            <a:avLst/>
            <a:gdLst>
              <a:gd name="connsiteX0" fmla="*/ 0 w 4167986"/>
              <a:gd name="connsiteY0" fmla="*/ 0 h 6843661"/>
              <a:gd name="connsiteX1" fmla="*/ 4167986 w 4167986"/>
              <a:gd name="connsiteY1" fmla="*/ 0 h 6843661"/>
              <a:gd name="connsiteX2" fmla="*/ 4167986 w 4167986"/>
              <a:gd name="connsiteY2" fmla="*/ 6843661 h 6843661"/>
              <a:gd name="connsiteX3" fmla="*/ 0 w 4167986"/>
              <a:gd name="connsiteY3" fmla="*/ 6843661 h 6843661"/>
            </a:gdLst>
            <a:ahLst/>
            <a:cxnLst>
              <a:cxn ang="0">
                <a:pos x="connsiteX0" y="connsiteY0"/>
              </a:cxn>
              <a:cxn ang="0">
                <a:pos x="connsiteX1" y="connsiteY1"/>
              </a:cxn>
              <a:cxn ang="0">
                <a:pos x="connsiteX2" y="connsiteY2"/>
              </a:cxn>
              <a:cxn ang="0">
                <a:pos x="connsiteX3" y="connsiteY3"/>
              </a:cxn>
            </a:cxnLst>
            <a:rect l="l" t="t" r="r" b="b"/>
            <a:pathLst>
              <a:path w="4167986" h="6843661">
                <a:moveTo>
                  <a:pt x="0" y="0"/>
                </a:moveTo>
                <a:lnTo>
                  <a:pt x="4167986" y="0"/>
                </a:lnTo>
                <a:lnTo>
                  <a:pt x="4167986" y="6843661"/>
                </a:lnTo>
                <a:lnTo>
                  <a:pt x="0" y="6843661"/>
                </a:lnTo>
                <a:close/>
              </a:path>
            </a:pathLst>
          </a:custGeom>
        </p:spPr>
      </p:pic>
      <p:grpSp>
        <p:nvGrpSpPr>
          <p:cNvPr id="7" name="Group 6">
            <a:extLst>
              <a:ext uri="{FF2B5EF4-FFF2-40B4-BE49-F238E27FC236}">
                <a16:creationId xmlns:a16="http://schemas.microsoft.com/office/drawing/2014/main" id="{3A1230B3-66C3-2CEF-1CFD-A0AA72B1BDF8}"/>
              </a:ext>
            </a:extLst>
          </p:cNvPr>
          <p:cNvGrpSpPr/>
          <p:nvPr/>
        </p:nvGrpSpPr>
        <p:grpSpPr>
          <a:xfrm>
            <a:off x="1937514" y="1447800"/>
            <a:ext cx="4210455" cy="2061519"/>
            <a:chOff x="1340484" y="1167577"/>
            <a:chExt cx="5336083" cy="2612648"/>
          </a:xfrm>
        </p:grpSpPr>
        <p:sp>
          <p:nvSpPr>
            <p:cNvPr id="8" name="Rectangle 7">
              <a:extLst>
                <a:ext uri="{FF2B5EF4-FFF2-40B4-BE49-F238E27FC236}">
                  <a16:creationId xmlns:a16="http://schemas.microsoft.com/office/drawing/2014/main" id="{83AE5B16-EB80-AEF2-FFEC-B7C74B0F0571}"/>
                </a:ext>
              </a:extLst>
            </p:cNvPr>
            <p:cNvSpPr/>
            <p:nvPr/>
          </p:nvSpPr>
          <p:spPr>
            <a:xfrm>
              <a:off x="1340484" y="1167577"/>
              <a:ext cx="5336083" cy="2612648"/>
            </a:xfrm>
            <a:prstGeom prst="rect">
              <a:avLst/>
            </a:prstGeom>
            <a:solidFill>
              <a:schemeClr val="bg1">
                <a:lumMod val="95000"/>
              </a:schemeClr>
            </a:solidFill>
            <a:ln>
              <a:solidFill>
                <a:schemeClr val="bg1">
                  <a:lumMod val="75000"/>
                </a:schemeClr>
              </a:solidFill>
            </a:ln>
            <a:effectLst/>
          </p:spPr>
          <p:style>
            <a:lnRef idx="1">
              <a:schemeClr val="accent3"/>
            </a:lnRef>
            <a:fillRef idx="3">
              <a:schemeClr val="accent3"/>
            </a:fillRef>
            <a:effectRef idx="2">
              <a:schemeClr val="accent3"/>
            </a:effectRef>
            <a:fontRef idx="minor">
              <a:schemeClr val="lt1"/>
            </a:fontRef>
          </p:style>
          <p:txBody>
            <a:bodyPr anchor="ctr"/>
            <a:lstStyle/>
            <a:p>
              <a:pPr marL="0" marR="0" lvl="0" indent="0" algn="ctr" defTabSz="1625519" rtl="0" eaLnBrk="1" fontAlgn="auto" latinLnBrk="0" hangingPunct="1">
                <a:lnSpc>
                  <a:spcPct val="86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FFFF"/>
                  </a:solidFill>
                  <a:effectLst/>
                  <a:uLnTx/>
                  <a:uFillTx/>
                  <a:latin typeface="Calibri"/>
                  <a:ea typeface="+mn-ea"/>
                  <a:cs typeface="+mn-cs"/>
                </a:rPr>
                <a:t>v</a:t>
              </a:r>
            </a:p>
          </p:txBody>
        </p:sp>
        <p:pic>
          <p:nvPicPr>
            <p:cNvPr id="9" name="Picture 6">
              <a:extLst>
                <a:ext uri="{FF2B5EF4-FFF2-40B4-BE49-F238E27FC236}">
                  <a16:creationId xmlns:a16="http://schemas.microsoft.com/office/drawing/2014/main" id="{D0E61DE9-EEA6-3F0A-FA5A-B53FC91577F7}"/>
                </a:ext>
              </a:extLst>
            </p:cNvPr>
            <p:cNvPicPr>
              <a:picLocks noChangeAspect="1"/>
            </p:cNvPicPr>
            <p:nvPr/>
          </p:nvPicPr>
          <p:blipFill>
            <a:blip r:embed="rId6"/>
            <a:srcRect/>
            <a:stretch>
              <a:fillRect/>
            </a:stretch>
          </p:blipFill>
          <p:spPr bwMode="auto">
            <a:xfrm>
              <a:off x="1525111" y="1291826"/>
              <a:ext cx="5080400" cy="2338657"/>
            </a:xfrm>
            <a:prstGeom prst="rect">
              <a:avLst/>
            </a:prstGeom>
            <a:noFill/>
            <a:ln w="9525">
              <a:noFill/>
              <a:miter lim="800000"/>
              <a:headEnd/>
              <a:tailEnd/>
            </a:ln>
          </p:spPr>
        </p:pic>
        <p:grpSp>
          <p:nvGrpSpPr>
            <p:cNvPr id="10" name="Group 5">
              <a:extLst>
                <a:ext uri="{FF2B5EF4-FFF2-40B4-BE49-F238E27FC236}">
                  <a16:creationId xmlns:a16="http://schemas.microsoft.com/office/drawing/2014/main" id="{D1CE66D6-E471-5799-61EC-EF9355A7813B}"/>
                </a:ext>
              </a:extLst>
            </p:cNvPr>
            <p:cNvGrpSpPr>
              <a:grpSpLocks/>
            </p:cNvGrpSpPr>
            <p:nvPr/>
          </p:nvGrpSpPr>
          <p:grpSpPr bwMode="auto">
            <a:xfrm>
              <a:off x="2700391" y="2038965"/>
              <a:ext cx="3089975" cy="883157"/>
              <a:chOff x="2154" y="1797"/>
              <a:chExt cx="2695" cy="874"/>
            </a:xfrm>
          </p:grpSpPr>
          <p:sp>
            <p:nvSpPr>
              <p:cNvPr id="11" name="Line 6">
                <a:extLst>
                  <a:ext uri="{FF2B5EF4-FFF2-40B4-BE49-F238E27FC236}">
                    <a16:creationId xmlns:a16="http://schemas.microsoft.com/office/drawing/2014/main" id="{83E0EF6D-9F38-ABD5-A7F5-9F1762213275}"/>
                  </a:ext>
                </a:extLst>
              </p:cNvPr>
              <p:cNvSpPr>
                <a:spLocks noChangeShapeType="1"/>
              </p:cNvSpPr>
              <p:nvPr/>
            </p:nvSpPr>
            <p:spPr bwMode="auto">
              <a:xfrm>
                <a:off x="2154" y="1797"/>
                <a:ext cx="0" cy="874"/>
              </a:xfrm>
              <a:prstGeom prst="line">
                <a:avLst/>
              </a:prstGeom>
              <a:noFill/>
              <a:ln w="38100">
                <a:solidFill>
                  <a:srgbClr val="888B8D"/>
                </a:solidFill>
                <a:round/>
                <a:headEnd type="triangle" w="med" len="med"/>
                <a:tailEnd type="triangle" w="med" len="med"/>
              </a:ln>
            </p:spPr>
            <p:txBody>
              <a:bodyPr/>
              <a:lstStyle/>
              <a:p>
                <a:pPr marL="0" marR="0" lvl="0" indent="0" algn="l" defTabSz="1625519" rtl="0" eaLnBrk="1" fontAlgn="auto" latinLnBrk="0" hangingPunct="1">
                  <a:lnSpc>
                    <a:spcPct val="100000"/>
                  </a:lnSpc>
                  <a:spcBef>
                    <a:spcPts val="0"/>
                  </a:spcBef>
                  <a:spcAft>
                    <a:spcPts val="0"/>
                  </a:spcAft>
                  <a:buClrTx/>
                  <a:buSzTx/>
                  <a:buFontTx/>
                  <a:buNone/>
                  <a:tabLst/>
                  <a:defRPr/>
                </a:pPr>
                <a:endParaRPr kumimoji="0" lang="en-US" sz="2667" b="0" i="0" u="none" strike="noStrike" kern="1200" cap="none" spc="0" normalizeH="0" baseline="0" noProof="0" dirty="0">
                  <a:ln>
                    <a:noFill/>
                  </a:ln>
                  <a:solidFill>
                    <a:srgbClr val="000000"/>
                  </a:solidFill>
                  <a:effectLst/>
                  <a:uLnTx/>
                  <a:uFillTx/>
                  <a:latin typeface="Georgia"/>
                  <a:ea typeface="+mn-ea"/>
                  <a:cs typeface="+mn-cs"/>
                </a:endParaRPr>
              </a:p>
            </p:txBody>
          </p:sp>
          <p:sp>
            <p:nvSpPr>
              <p:cNvPr id="12" name="Text Box 7">
                <a:extLst>
                  <a:ext uri="{FF2B5EF4-FFF2-40B4-BE49-F238E27FC236}">
                    <a16:creationId xmlns:a16="http://schemas.microsoft.com/office/drawing/2014/main" id="{B9DBE83B-6430-858F-264F-3FE5E14E3815}"/>
                  </a:ext>
                </a:extLst>
              </p:cNvPr>
              <p:cNvSpPr txBox="1">
                <a:spLocks noChangeArrowheads="1"/>
              </p:cNvSpPr>
              <p:nvPr/>
            </p:nvSpPr>
            <p:spPr bwMode="auto">
              <a:xfrm>
                <a:off x="2189" y="2060"/>
                <a:ext cx="2660" cy="348"/>
              </a:xfrm>
              <a:prstGeom prst="rect">
                <a:avLst/>
              </a:prstGeom>
              <a:noFill/>
              <a:ln w="9525">
                <a:noFill/>
                <a:miter lim="800000"/>
                <a:headEnd/>
                <a:tailEnd/>
              </a:ln>
            </p:spPr>
            <p:txBody>
              <a:bodyPr wrap="square" anchor="ctr">
                <a:spAutoFit/>
              </a:bodyPr>
              <a:lstStyle/>
              <a:p>
                <a:pPr marL="0" marR="0" lvl="0" indent="0" algn="l" defTabSz="1625519" rtl="0" eaLnBrk="1" fontAlgn="auto" latinLnBrk="0" hangingPunct="1">
                  <a:lnSpc>
                    <a:spcPct val="86000"/>
                  </a:lnSpc>
                  <a:spcBef>
                    <a:spcPct val="50000"/>
                  </a:spcBef>
                  <a:spcAft>
                    <a:spcPts val="0"/>
                  </a:spcAft>
                  <a:buClrTx/>
                  <a:buSzTx/>
                  <a:buFontTx/>
                  <a:buNone/>
                  <a:tabLst/>
                  <a:defRPr/>
                </a:pPr>
                <a:r>
                  <a:rPr kumimoji="0" lang="fr-BE" sz="1400" b="0" i="0" u="none" strike="noStrike" kern="1200" cap="none" spc="0" normalizeH="0" baseline="0" noProof="0" dirty="0">
                    <a:ln>
                      <a:noFill/>
                    </a:ln>
                    <a:solidFill>
                      <a:srgbClr val="000000"/>
                    </a:solidFill>
                    <a:effectLst/>
                    <a:uLnTx/>
                    <a:uFillTx/>
                    <a:latin typeface="Georgia"/>
                    <a:ea typeface="+mn-ea"/>
                    <a:cs typeface="+mn-cs"/>
                  </a:rPr>
                  <a:t>~12 hours interdose interval</a:t>
                </a:r>
                <a:endParaRPr kumimoji="0" lang="en-US" sz="1400" b="0" i="0" u="none" strike="noStrike" kern="1200" cap="none" spc="0" normalizeH="0" baseline="0" noProof="0" dirty="0">
                  <a:ln>
                    <a:noFill/>
                  </a:ln>
                  <a:solidFill>
                    <a:srgbClr val="000000"/>
                  </a:solidFill>
                  <a:effectLst/>
                  <a:uLnTx/>
                  <a:uFillTx/>
                  <a:latin typeface="Georgia"/>
                  <a:ea typeface="+mn-ea"/>
                  <a:cs typeface="+mn-cs"/>
                </a:endParaRPr>
              </a:p>
            </p:txBody>
          </p:sp>
        </p:grpSp>
      </p:grpSp>
      <p:sp>
        <p:nvSpPr>
          <p:cNvPr id="14" name="Rectangle 13">
            <a:extLst>
              <a:ext uri="{FF2B5EF4-FFF2-40B4-BE49-F238E27FC236}">
                <a16:creationId xmlns:a16="http://schemas.microsoft.com/office/drawing/2014/main" id="{CAB3BBF6-301E-629B-6F4E-F0F4A4275290}"/>
              </a:ext>
            </a:extLst>
          </p:cNvPr>
          <p:cNvSpPr/>
          <p:nvPr/>
        </p:nvSpPr>
        <p:spPr>
          <a:xfrm>
            <a:off x="647700" y="3631458"/>
            <a:ext cx="6790082" cy="478174"/>
          </a:xfrm>
          <a:prstGeom prst="rect">
            <a:avLst/>
          </a:prstGeom>
          <a:gradFill flip="none" rotWithShape="1">
            <a:gsLst>
              <a:gs pos="0">
                <a:schemeClr val="accent3"/>
              </a:gs>
              <a:gs pos="100000">
                <a:schemeClr val="accent2"/>
              </a:gs>
            </a:gsLst>
            <a:lin ang="10800000" scaled="1"/>
            <a:tileRect/>
          </a:gradFill>
          <a:ln>
            <a:noFill/>
          </a:ln>
          <a:effectLst/>
        </p:spPr>
        <p:txBody>
          <a:bodyPr lIns="90011" tIns="45561" rIns="90011" bIns="45561"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You can’t manage what you don’t measure</a:t>
            </a:r>
          </a:p>
        </p:txBody>
      </p:sp>
      <p:grpSp>
        <p:nvGrpSpPr>
          <p:cNvPr id="28" name="Group 27">
            <a:extLst>
              <a:ext uri="{FF2B5EF4-FFF2-40B4-BE49-F238E27FC236}">
                <a16:creationId xmlns:a16="http://schemas.microsoft.com/office/drawing/2014/main" id="{5988D5D1-D11D-938E-D6B7-D81EEAF8E41B}"/>
              </a:ext>
            </a:extLst>
          </p:cNvPr>
          <p:cNvGrpSpPr/>
          <p:nvPr/>
        </p:nvGrpSpPr>
        <p:grpSpPr>
          <a:xfrm>
            <a:off x="1270766" y="3997438"/>
            <a:ext cx="5543950" cy="1719515"/>
            <a:chOff x="1308099" y="3997438"/>
            <a:chExt cx="5543950" cy="1719515"/>
          </a:xfrm>
        </p:grpSpPr>
        <p:sp>
          <p:nvSpPr>
            <p:cNvPr id="15" name="Freeform: Shape 14">
              <a:extLst>
                <a:ext uri="{FF2B5EF4-FFF2-40B4-BE49-F238E27FC236}">
                  <a16:creationId xmlns:a16="http://schemas.microsoft.com/office/drawing/2014/main" id="{3EE99D2F-E567-E215-1D0E-FAC878929CC1}"/>
                </a:ext>
              </a:extLst>
            </p:cNvPr>
            <p:cNvSpPr/>
            <p:nvPr/>
          </p:nvSpPr>
          <p:spPr>
            <a:xfrm>
              <a:off x="1413645" y="4071625"/>
              <a:ext cx="2471708" cy="1645328"/>
            </a:xfrm>
            <a:custGeom>
              <a:avLst/>
              <a:gdLst>
                <a:gd name="connsiteX0" fmla="*/ 0 w 4314547"/>
                <a:gd name="connsiteY0" fmla="*/ 0 h 1358283"/>
                <a:gd name="connsiteX1" fmla="*/ 0 w 4314547"/>
                <a:gd name="connsiteY1" fmla="*/ 1349405 h 1358283"/>
                <a:gd name="connsiteX2" fmla="*/ 177553 w 4314547"/>
                <a:gd name="connsiteY2" fmla="*/ 1358283 h 1358283"/>
                <a:gd name="connsiteX3" fmla="*/ 4314547 w 4314547"/>
                <a:gd name="connsiteY3" fmla="*/ 1358283 h 1358283"/>
                <a:gd name="connsiteX4" fmla="*/ 4314547 w 4314547"/>
                <a:gd name="connsiteY4" fmla="*/ 363984 h 1358283"/>
                <a:gd name="connsiteX5" fmla="*/ 1162975 w 4314547"/>
                <a:gd name="connsiteY5" fmla="*/ 363984 h 135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4547" h="1358283">
                  <a:moveTo>
                    <a:pt x="0" y="0"/>
                  </a:moveTo>
                  <a:lnTo>
                    <a:pt x="0" y="1349405"/>
                  </a:lnTo>
                  <a:cubicBezTo>
                    <a:pt x="171631" y="1358439"/>
                    <a:pt x="112373" y="1358283"/>
                    <a:pt x="177553" y="1358283"/>
                  </a:cubicBezTo>
                  <a:lnTo>
                    <a:pt x="4314547" y="1358283"/>
                  </a:lnTo>
                  <a:lnTo>
                    <a:pt x="4314547" y="363984"/>
                  </a:lnTo>
                  <a:lnTo>
                    <a:pt x="1162975" y="363984"/>
                  </a:lnTo>
                </a:path>
              </a:pathLst>
            </a:custGeom>
            <a:noFill/>
            <a:ln>
              <a:solidFill>
                <a:schemeClr val="accent3"/>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a:ea typeface="+mn-ea"/>
                <a:cs typeface="+mn-cs"/>
              </a:endParaRPr>
            </a:p>
          </p:txBody>
        </p:sp>
        <p:sp>
          <p:nvSpPr>
            <p:cNvPr id="16" name="Oval 15">
              <a:extLst>
                <a:ext uri="{FF2B5EF4-FFF2-40B4-BE49-F238E27FC236}">
                  <a16:creationId xmlns:a16="http://schemas.microsoft.com/office/drawing/2014/main" id="{5FAFAD51-6AEF-EC51-7FB2-2C30805A456C}"/>
                </a:ext>
              </a:extLst>
            </p:cNvPr>
            <p:cNvSpPr/>
            <p:nvPr/>
          </p:nvSpPr>
          <p:spPr>
            <a:xfrm>
              <a:off x="1308099" y="3997438"/>
              <a:ext cx="211667" cy="211667"/>
            </a:xfrm>
            <a:prstGeom prst="ellipse">
              <a:avLst/>
            </a:prstGeom>
            <a:solidFill>
              <a:schemeClr val="accent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a:ea typeface="+mn-ea"/>
                <a:cs typeface="+mn-cs"/>
              </a:endParaRPr>
            </a:p>
          </p:txBody>
        </p:sp>
        <p:sp>
          <p:nvSpPr>
            <p:cNvPr id="17" name="Freeform: Shape 16">
              <a:extLst>
                <a:ext uri="{FF2B5EF4-FFF2-40B4-BE49-F238E27FC236}">
                  <a16:creationId xmlns:a16="http://schemas.microsoft.com/office/drawing/2014/main" id="{D44D15E9-8753-F2CE-FA4B-0FC28267E910}"/>
                </a:ext>
              </a:extLst>
            </p:cNvPr>
            <p:cNvSpPr/>
            <p:nvPr/>
          </p:nvSpPr>
          <p:spPr>
            <a:xfrm flipH="1">
              <a:off x="4274794" y="4071625"/>
              <a:ext cx="2471708" cy="1645328"/>
            </a:xfrm>
            <a:custGeom>
              <a:avLst/>
              <a:gdLst>
                <a:gd name="connsiteX0" fmla="*/ 0 w 4314547"/>
                <a:gd name="connsiteY0" fmla="*/ 0 h 1358283"/>
                <a:gd name="connsiteX1" fmla="*/ 0 w 4314547"/>
                <a:gd name="connsiteY1" fmla="*/ 1349405 h 1358283"/>
                <a:gd name="connsiteX2" fmla="*/ 177553 w 4314547"/>
                <a:gd name="connsiteY2" fmla="*/ 1358283 h 1358283"/>
                <a:gd name="connsiteX3" fmla="*/ 4314547 w 4314547"/>
                <a:gd name="connsiteY3" fmla="*/ 1358283 h 1358283"/>
                <a:gd name="connsiteX4" fmla="*/ 4314547 w 4314547"/>
                <a:gd name="connsiteY4" fmla="*/ 363984 h 1358283"/>
                <a:gd name="connsiteX5" fmla="*/ 1162975 w 4314547"/>
                <a:gd name="connsiteY5" fmla="*/ 363984 h 135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4547" h="1358283">
                  <a:moveTo>
                    <a:pt x="0" y="0"/>
                  </a:moveTo>
                  <a:lnTo>
                    <a:pt x="0" y="1349405"/>
                  </a:lnTo>
                  <a:cubicBezTo>
                    <a:pt x="171631" y="1358439"/>
                    <a:pt x="112373" y="1358283"/>
                    <a:pt x="177553" y="1358283"/>
                  </a:cubicBezTo>
                  <a:lnTo>
                    <a:pt x="4314547" y="1358283"/>
                  </a:lnTo>
                  <a:lnTo>
                    <a:pt x="4314547" y="363984"/>
                  </a:lnTo>
                  <a:lnTo>
                    <a:pt x="1162975" y="363984"/>
                  </a:lnTo>
                </a:path>
              </a:pathLst>
            </a:custGeom>
            <a:noFill/>
            <a:ln>
              <a:solidFill>
                <a:schemeClr val="accent3"/>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8" name="Oval 17">
              <a:extLst>
                <a:ext uri="{FF2B5EF4-FFF2-40B4-BE49-F238E27FC236}">
                  <a16:creationId xmlns:a16="http://schemas.microsoft.com/office/drawing/2014/main" id="{61BE65BD-25F7-DE97-94F5-5644A4DDD84B}"/>
                </a:ext>
              </a:extLst>
            </p:cNvPr>
            <p:cNvSpPr/>
            <p:nvPr/>
          </p:nvSpPr>
          <p:spPr>
            <a:xfrm flipH="1">
              <a:off x="6640382" y="3997438"/>
              <a:ext cx="211667" cy="211667"/>
            </a:xfrm>
            <a:prstGeom prst="ellipse">
              <a:avLst/>
            </a:prstGeom>
            <a:solidFill>
              <a:schemeClr val="accent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9" name="Group 18">
              <a:extLst>
                <a:ext uri="{FF2B5EF4-FFF2-40B4-BE49-F238E27FC236}">
                  <a16:creationId xmlns:a16="http://schemas.microsoft.com/office/drawing/2014/main" id="{98FD8458-2036-4101-2F91-D8C054D64351}"/>
                </a:ext>
              </a:extLst>
            </p:cNvPr>
            <p:cNvGrpSpPr/>
            <p:nvPr/>
          </p:nvGrpSpPr>
          <p:grpSpPr>
            <a:xfrm>
              <a:off x="1545054" y="4638099"/>
              <a:ext cx="5070040" cy="962188"/>
              <a:chOff x="673016" y="3854513"/>
              <a:chExt cx="3802530" cy="721641"/>
            </a:xfrm>
          </p:grpSpPr>
          <p:sp>
            <p:nvSpPr>
              <p:cNvPr id="20" name="Rectangle 19">
                <a:extLst>
                  <a:ext uri="{FF2B5EF4-FFF2-40B4-BE49-F238E27FC236}">
                    <a16:creationId xmlns:a16="http://schemas.microsoft.com/office/drawing/2014/main" id="{5EEFDC35-49DD-61FC-0C51-C67D6A6ABA66}"/>
                  </a:ext>
                </a:extLst>
              </p:cNvPr>
              <p:cNvSpPr/>
              <p:nvPr/>
            </p:nvSpPr>
            <p:spPr>
              <a:xfrm>
                <a:off x="936177" y="3854513"/>
                <a:ext cx="1697785" cy="7216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487668" marR="0" lvl="0" indent="0" algn="l" defTabSz="1219170" rtl="0" eaLnBrk="1" fontAlgn="auto" latinLnBrk="0" hangingPunct="1">
                  <a:lnSpc>
                    <a:spcPct val="100000"/>
                  </a:lnSpc>
                  <a:spcBef>
                    <a:spcPts val="0"/>
                  </a:spcBef>
                  <a:spcAft>
                    <a:spcPts val="0"/>
                  </a:spcAft>
                  <a:buClrTx/>
                  <a:buSzTx/>
                  <a:buFontTx/>
                  <a:buNone/>
                  <a:tabLst/>
                  <a:defRPr/>
                </a:pPr>
                <a:r>
                  <a:rPr kumimoji="0" lang="en-US" sz="2133" b="0" i="0" u="none" strike="noStrike" kern="1200" cap="none" spc="0" normalizeH="0" baseline="0" noProof="0" dirty="0">
                    <a:ln>
                      <a:noFill/>
                    </a:ln>
                    <a:solidFill>
                      <a:srgbClr val="000000"/>
                    </a:solidFill>
                    <a:effectLst/>
                    <a:uLnTx/>
                    <a:uFillTx/>
                    <a:latin typeface="Georgia"/>
                    <a:ea typeface="+mn-ea"/>
                    <a:cs typeface="+mn-cs"/>
                  </a:rPr>
                  <a:t>Measure</a:t>
                </a:r>
              </a:p>
            </p:txBody>
          </p:sp>
          <p:grpSp>
            <p:nvGrpSpPr>
              <p:cNvPr id="21" name="Group 20">
                <a:extLst>
                  <a:ext uri="{FF2B5EF4-FFF2-40B4-BE49-F238E27FC236}">
                    <a16:creationId xmlns:a16="http://schemas.microsoft.com/office/drawing/2014/main" id="{CA6D0FD9-7690-DAE4-DE14-E0F2A7418912}"/>
                  </a:ext>
                </a:extLst>
              </p:cNvPr>
              <p:cNvGrpSpPr/>
              <p:nvPr/>
            </p:nvGrpSpPr>
            <p:grpSpPr>
              <a:xfrm>
                <a:off x="673016" y="3931534"/>
                <a:ext cx="567598" cy="567598"/>
                <a:chOff x="765576" y="3830593"/>
                <a:chExt cx="763478" cy="763478"/>
              </a:xfrm>
            </p:grpSpPr>
            <p:sp>
              <p:nvSpPr>
                <p:cNvPr id="26" name="Oval 25">
                  <a:extLst>
                    <a:ext uri="{FF2B5EF4-FFF2-40B4-BE49-F238E27FC236}">
                      <a16:creationId xmlns:a16="http://schemas.microsoft.com/office/drawing/2014/main" id="{C3F59590-826C-6B31-1413-ABB2026C00EB}"/>
                    </a:ext>
                  </a:extLst>
                </p:cNvPr>
                <p:cNvSpPr/>
                <p:nvPr/>
              </p:nvSpPr>
              <p:spPr>
                <a:xfrm>
                  <a:off x="765576" y="3830593"/>
                  <a:ext cx="763478" cy="763478"/>
                </a:xfrm>
                <a:prstGeom prst="ellipse">
                  <a:avLst/>
                </a:prstGeom>
                <a:gradFill flip="none" rotWithShape="1">
                  <a:gsLst>
                    <a:gs pos="0">
                      <a:schemeClr val="accent3"/>
                    </a:gs>
                    <a:gs pos="100000">
                      <a:schemeClr val="accent2"/>
                    </a:gs>
                  </a:gsLst>
                  <a:lin ang="10800000" scaled="1"/>
                  <a:tileRect/>
                </a:gradFill>
                <a:ln>
                  <a:noFill/>
                </a:ln>
                <a:effectLst/>
              </p:spPr>
              <p:txBody>
                <a:bodyPr lIns="12192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endParaRPr kumimoji="0" lang="en-US" sz="1867" b="1" i="0" u="none" strike="noStrike" kern="1200" cap="all" spc="0" normalizeH="0" baseline="0" noProof="0" dirty="0">
                    <a:ln>
                      <a:noFill/>
                    </a:ln>
                    <a:solidFill>
                      <a:srgbClr val="000000"/>
                    </a:solidFill>
                    <a:effectLst/>
                    <a:uLnTx/>
                    <a:uFillTx/>
                    <a:latin typeface="Calibri"/>
                    <a:ea typeface="+mn-ea"/>
                    <a:cs typeface="Calibri" panose="020F0502020204030204" pitchFamily="34" charset="0"/>
                  </a:endParaRPr>
                </a:p>
              </p:txBody>
            </p:sp>
            <p:pic>
              <p:nvPicPr>
                <p:cNvPr id="27" name="Graphic 26">
                  <a:extLst>
                    <a:ext uri="{FF2B5EF4-FFF2-40B4-BE49-F238E27FC236}">
                      <a16:creationId xmlns:a16="http://schemas.microsoft.com/office/drawing/2014/main" id="{A716E9C2-09B9-1B4D-B9DD-72B99E696EF5}"/>
                    </a:ext>
                  </a:extLst>
                </p:cNvPr>
                <p:cNvPicPr>
                  <a:picLocks noChangeAspect="1"/>
                </p:cNvPicPr>
                <p:nvPr/>
              </p:nvPicPr>
              <p:blipFill rotWithShape="1">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rcRect b="16402"/>
                <a:stretch/>
              </p:blipFill>
              <p:spPr>
                <a:xfrm>
                  <a:off x="907738" y="3972998"/>
                  <a:ext cx="480796" cy="503520"/>
                </a:xfrm>
                <a:prstGeom prst="rect">
                  <a:avLst/>
                </a:prstGeom>
              </p:spPr>
            </p:pic>
          </p:grpSp>
          <p:sp>
            <p:nvSpPr>
              <p:cNvPr id="22" name="Rectangle 21">
                <a:extLst>
                  <a:ext uri="{FF2B5EF4-FFF2-40B4-BE49-F238E27FC236}">
                    <a16:creationId xmlns:a16="http://schemas.microsoft.com/office/drawing/2014/main" id="{6989D62E-6364-38A0-93FC-C867B5380B28}"/>
                  </a:ext>
                </a:extLst>
              </p:cNvPr>
              <p:cNvSpPr/>
              <p:nvPr/>
            </p:nvSpPr>
            <p:spPr>
              <a:xfrm flipH="1">
                <a:off x="2514600" y="3854513"/>
                <a:ext cx="1697785" cy="7216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487668" marR="0" lvl="0" indent="0" algn="l" defTabSz="1219170" rtl="0" eaLnBrk="1" fontAlgn="auto" latinLnBrk="0" hangingPunct="1">
                  <a:lnSpc>
                    <a:spcPct val="100000"/>
                  </a:lnSpc>
                  <a:spcBef>
                    <a:spcPts val="0"/>
                  </a:spcBef>
                  <a:spcAft>
                    <a:spcPts val="0"/>
                  </a:spcAft>
                  <a:buClrTx/>
                  <a:buSzTx/>
                  <a:buFontTx/>
                  <a:buNone/>
                  <a:tabLst/>
                  <a:defRPr/>
                </a:pPr>
                <a:r>
                  <a:rPr kumimoji="0" lang="en-US" sz="2133" b="0" i="0" u="none" strike="noStrike" kern="1200" cap="none" spc="0" normalizeH="0" baseline="0" noProof="0" dirty="0">
                    <a:ln>
                      <a:noFill/>
                    </a:ln>
                    <a:solidFill>
                      <a:srgbClr val="000000"/>
                    </a:solidFill>
                    <a:effectLst/>
                    <a:uLnTx/>
                    <a:uFillTx/>
                    <a:latin typeface="Georgia"/>
                    <a:ea typeface="+mn-ea"/>
                    <a:cs typeface="+mn-cs"/>
                  </a:rPr>
                  <a:t>Manage</a:t>
                </a:r>
              </a:p>
            </p:txBody>
          </p:sp>
          <p:grpSp>
            <p:nvGrpSpPr>
              <p:cNvPr id="23" name="Group 22">
                <a:extLst>
                  <a:ext uri="{FF2B5EF4-FFF2-40B4-BE49-F238E27FC236}">
                    <a16:creationId xmlns:a16="http://schemas.microsoft.com/office/drawing/2014/main" id="{49797F26-6CF5-1854-29CE-2E56C605C2AA}"/>
                  </a:ext>
                </a:extLst>
              </p:cNvPr>
              <p:cNvGrpSpPr/>
              <p:nvPr/>
            </p:nvGrpSpPr>
            <p:grpSpPr>
              <a:xfrm>
                <a:off x="3907948" y="3931534"/>
                <a:ext cx="567598" cy="567598"/>
                <a:chOff x="3875775" y="3896360"/>
                <a:chExt cx="631944" cy="631944"/>
              </a:xfrm>
            </p:grpSpPr>
            <p:sp>
              <p:nvSpPr>
                <p:cNvPr id="24" name="Oval 23">
                  <a:extLst>
                    <a:ext uri="{FF2B5EF4-FFF2-40B4-BE49-F238E27FC236}">
                      <a16:creationId xmlns:a16="http://schemas.microsoft.com/office/drawing/2014/main" id="{C082E0F0-12D6-5252-A328-89E2344A23C7}"/>
                    </a:ext>
                  </a:extLst>
                </p:cNvPr>
                <p:cNvSpPr/>
                <p:nvPr/>
              </p:nvSpPr>
              <p:spPr>
                <a:xfrm flipH="1">
                  <a:off x="3875775" y="3896360"/>
                  <a:ext cx="631944" cy="631944"/>
                </a:xfrm>
                <a:prstGeom prst="ellipse">
                  <a:avLst/>
                </a:prstGeom>
                <a:gradFill flip="none" rotWithShape="1">
                  <a:gsLst>
                    <a:gs pos="0">
                      <a:schemeClr val="accent3"/>
                    </a:gs>
                    <a:gs pos="100000">
                      <a:schemeClr val="accent2"/>
                    </a:gs>
                  </a:gsLst>
                  <a:lin ang="10800000" scaled="1"/>
                  <a:tileRect/>
                </a:gradFill>
                <a:ln>
                  <a:noFill/>
                </a:ln>
                <a:effectLst/>
              </p:spPr>
              <p:txBody>
                <a:bodyPr lIns="12192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endParaRPr kumimoji="0" lang="en-US" sz="1867" b="1" i="0" u="none" strike="noStrike" kern="1200" cap="all" spc="0" normalizeH="0" baseline="0" noProof="0" dirty="0">
                    <a:ln>
                      <a:noFill/>
                    </a:ln>
                    <a:solidFill>
                      <a:prstClr val="white"/>
                    </a:solidFill>
                    <a:effectLst/>
                    <a:uLnTx/>
                    <a:uFillTx/>
                    <a:latin typeface="Calibri"/>
                    <a:ea typeface="+mn-ea"/>
                    <a:cs typeface="Calibri" panose="020F0502020204030204" pitchFamily="34" charset="0"/>
                  </a:endParaRPr>
                </a:p>
              </p:txBody>
            </p:sp>
            <p:pic>
              <p:nvPicPr>
                <p:cNvPr id="25" name="Graphic 24">
                  <a:extLst>
                    <a:ext uri="{FF2B5EF4-FFF2-40B4-BE49-F238E27FC236}">
                      <a16:creationId xmlns:a16="http://schemas.microsoft.com/office/drawing/2014/main" id="{A822CEB4-93A3-41E5-CF66-B1AF4AAE490C}"/>
                    </a:ext>
                  </a:extLst>
                </p:cNvPr>
                <p:cNvPicPr>
                  <a:picLocks noChangeAspect="1"/>
                </p:cNvPicPr>
                <p:nvPr/>
              </p:nvPicPr>
              <p:blipFill rotWithShape="1">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rcRect b="18927"/>
                <a:stretch/>
              </p:blipFill>
              <p:spPr>
                <a:xfrm>
                  <a:off x="3986895" y="4004734"/>
                  <a:ext cx="409706" cy="415198"/>
                </a:xfrm>
                <a:prstGeom prst="rect">
                  <a:avLst/>
                </a:prstGeom>
              </p:spPr>
            </p:pic>
          </p:grpSp>
        </p:grpSp>
      </p:grpSp>
      <p:sp>
        <p:nvSpPr>
          <p:cNvPr id="4" name="TextBox 3">
            <a:extLst>
              <a:ext uri="{FF2B5EF4-FFF2-40B4-BE49-F238E27FC236}">
                <a16:creationId xmlns:a16="http://schemas.microsoft.com/office/drawing/2014/main" id="{07912747-6B5A-F7AD-E6C3-FD0F99A1AB8A}"/>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GLO2208858</a:t>
            </a:r>
          </a:p>
        </p:txBody>
      </p:sp>
    </p:spTree>
    <p:extLst>
      <p:ext uri="{BB962C8B-B14F-4D97-AF65-F5344CB8AC3E}">
        <p14:creationId xmlns:p14="http://schemas.microsoft.com/office/powerpoint/2010/main" val="3987956526"/>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1B25B0C3-8AAD-9206-AFDB-84E1830D57AA}"/>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4" progId="TCLayout.ActiveDocument.1">
                  <p:embed/>
                </p:oleObj>
              </mc:Choice>
              <mc:Fallback>
                <p:oleObj name="think-cell Slide" r:id="rId4" imgW="395" imgH="394" progId="TCLayout.ActiveDocument.1">
                  <p:embed/>
                  <p:pic>
                    <p:nvPicPr>
                      <p:cNvPr id="5" name="think-cell data - do not delete" hidden="1">
                        <a:extLst>
                          <a:ext uri="{FF2B5EF4-FFF2-40B4-BE49-F238E27FC236}">
                            <a16:creationId xmlns:a16="http://schemas.microsoft.com/office/drawing/2014/main" id="{1B25B0C3-8AAD-9206-AFDB-84E1830D57AA}"/>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3C3D4AFB-34A1-7192-FFF9-EDB4452276D0}"/>
              </a:ext>
            </a:extLst>
          </p:cNvPr>
          <p:cNvSpPr>
            <a:spLocks noGrp="1"/>
          </p:cNvSpPr>
          <p:nvPr>
            <p:ph type="title"/>
          </p:nvPr>
        </p:nvSpPr>
        <p:spPr/>
        <p:txBody>
          <a:bodyPr vert="horz"/>
          <a:lstStyle/>
          <a:p>
            <a:r>
              <a:rPr lang="en-US" dirty="0"/>
              <a:t>The Unfortunate 80% Rule!</a:t>
            </a:r>
          </a:p>
        </p:txBody>
      </p:sp>
      <p:sp>
        <p:nvSpPr>
          <p:cNvPr id="6" name="TextBox 5">
            <a:extLst>
              <a:ext uri="{FF2B5EF4-FFF2-40B4-BE49-F238E27FC236}">
                <a16:creationId xmlns:a16="http://schemas.microsoft.com/office/drawing/2014/main" id="{2E1F3644-D020-F171-4FC9-CA456F41BDCE}"/>
              </a:ext>
            </a:extLst>
          </p:cNvPr>
          <p:cNvSpPr txBox="1">
            <a:spLocks/>
          </p:cNvSpPr>
          <p:nvPr/>
        </p:nvSpPr>
        <p:spPr>
          <a:xfrm>
            <a:off x="670560" y="1415132"/>
            <a:ext cx="10936224" cy="615553"/>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9CDE"/>
                </a:solidFill>
                <a:effectLst/>
                <a:uLnTx/>
                <a:uFillTx/>
                <a:latin typeface="Georgia"/>
                <a:ea typeface="+mn-ea"/>
                <a:cs typeface="+mn-cs"/>
              </a:rPr>
              <a:t>Each of these 6 patients took the same percentage (81%) of prescribed doses, which sounds good, but look</a:t>
            </a:r>
          </a:p>
        </p:txBody>
      </p:sp>
      <p:sp>
        <p:nvSpPr>
          <p:cNvPr id="13" name="Rectangle 12">
            <a:extLst>
              <a:ext uri="{FF2B5EF4-FFF2-40B4-BE49-F238E27FC236}">
                <a16:creationId xmlns:a16="http://schemas.microsoft.com/office/drawing/2014/main" id="{9C101116-4A4E-D056-B5E0-1DD39840DB83}"/>
              </a:ext>
            </a:extLst>
          </p:cNvPr>
          <p:cNvSpPr>
            <a:spLocks/>
          </p:cNvSpPr>
          <p:nvPr/>
        </p:nvSpPr>
        <p:spPr>
          <a:xfrm>
            <a:off x="670560" y="5292232"/>
            <a:ext cx="10949940" cy="34107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Georgia"/>
                <a:ea typeface="+mn-ea"/>
                <a:cs typeface="+mn-cs"/>
              </a:rPr>
              <a:t>The variability in all these cases poses a significant risk to clinical success</a:t>
            </a:r>
          </a:p>
        </p:txBody>
      </p:sp>
      <p:sp>
        <p:nvSpPr>
          <p:cNvPr id="21" name="Rectangle 20">
            <a:extLst>
              <a:ext uri="{FF2B5EF4-FFF2-40B4-BE49-F238E27FC236}">
                <a16:creationId xmlns:a16="http://schemas.microsoft.com/office/drawing/2014/main" id="{F9C36631-E26A-6420-18D9-4BAAC97EBF3F}"/>
              </a:ext>
            </a:extLst>
          </p:cNvPr>
          <p:cNvSpPr/>
          <p:nvPr/>
        </p:nvSpPr>
        <p:spPr>
          <a:xfrm>
            <a:off x="6321009" y="2234681"/>
            <a:ext cx="5285775" cy="2716202"/>
          </a:xfrm>
          <a:prstGeom prst="rect">
            <a:avLst/>
          </a:prstGeom>
          <a:solidFill>
            <a:schemeClr val="bg1"/>
          </a:solidFill>
          <a:ln>
            <a:noFill/>
          </a:ln>
          <a:effectLst>
            <a:outerShdw blurRad="63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dirty="0">
              <a:ln>
                <a:noFill/>
              </a:ln>
              <a:solidFill>
                <a:prstClr val="white"/>
              </a:solidFill>
              <a:effectLst/>
              <a:uLnTx/>
              <a:uFillTx/>
              <a:latin typeface="Calibri"/>
              <a:ea typeface="+mn-ea"/>
              <a:cs typeface="+mn-cs"/>
            </a:endParaRPr>
          </a:p>
        </p:txBody>
      </p:sp>
      <p:sp>
        <p:nvSpPr>
          <p:cNvPr id="20" name="Rectangle 19">
            <a:extLst>
              <a:ext uri="{FF2B5EF4-FFF2-40B4-BE49-F238E27FC236}">
                <a16:creationId xmlns:a16="http://schemas.microsoft.com/office/drawing/2014/main" id="{BA701326-5FF1-2910-BE17-15AD9567098A}"/>
              </a:ext>
            </a:extLst>
          </p:cNvPr>
          <p:cNvSpPr/>
          <p:nvPr/>
        </p:nvSpPr>
        <p:spPr>
          <a:xfrm>
            <a:off x="677333" y="2234681"/>
            <a:ext cx="5285775" cy="2716202"/>
          </a:xfrm>
          <a:prstGeom prst="rect">
            <a:avLst/>
          </a:prstGeom>
          <a:solidFill>
            <a:schemeClr val="bg1"/>
          </a:solidFill>
          <a:ln>
            <a:noFill/>
          </a:ln>
          <a:effectLst>
            <a:outerShdw blurRad="635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6" name="Group 15">
            <a:extLst>
              <a:ext uri="{FF2B5EF4-FFF2-40B4-BE49-F238E27FC236}">
                <a16:creationId xmlns:a16="http://schemas.microsoft.com/office/drawing/2014/main" id="{8DCC34D0-A0DE-3537-1E64-24245AF818C1}"/>
              </a:ext>
            </a:extLst>
          </p:cNvPr>
          <p:cNvGrpSpPr/>
          <p:nvPr/>
        </p:nvGrpSpPr>
        <p:grpSpPr>
          <a:xfrm>
            <a:off x="3716149" y="2234681"/>
            <a:ext cx="2246959" cy="2716202"/>
            <a:chOff x="3383677" y="2111114"/>
            <a:chExt cx="2412120" cy="2716202"/>
          </a:xfrm>
        </p:grpSpPr>
        <p:sp>
          <p:nvSpPr>
            <p:cNvPr id="14" name="Text Placeholder 5">
              <a:extLst>
                <a:ext uri="{FF2B5EF4-FFF2-40B4-BE49-F238E27FC236}">
                  <a16:creationId xmlns:a16="http://schemas.microsoft.com/office/drawing/2014/main" id="{ED5D1DF8-4234-4633-A929-77A86450D4CD}"/>
                </a:ext>
              </a:extLst>
            </p:cNvPr>
            <p:cNvSpPr txBox="1">
              <a:spLocks/>
            </p:cNvSpPr>
            <p:nvPr/>
          </p:nvSpPr>
          <p:spPr>
            <a:xfrm>
              <a:off x="3383677" y="2111114"/>
              <a:ext cx="2412120" cy="434378"/>
            </a:xfrm>
            <a:prstGeom prst="rect">
              <a:avLst/>
            </a:prstGeom>
            <a:gradFill flip="none" rotWithShape="1">
              <a:gsLst>
                <a:gs pos="0">
                  <a:schemeClr val="accent3"/>
                </a:gs>
                <a:gs pos="100000">
                  <a:schemeClr val="accent2"/>
                </a:gs>
              </a:gsLst>
              <a:lin ang="10800000" scaled="1"/>
              <a:tileRect/>
            </a:gradFill>
            <a:ln>
              <a:noFill/>
            </a:ln>
            <a:effectLst/>
          </p:spPr>
          <p:txBody>
            <a:bodyPr lIns="90011" tIns="45561" rIns="90011" bIns="45561" anchor="ctr"/>
            <a:lstStyle>
              <a:defPPr>
                <a:defRPr lang="en-US"/>
              </a:defPPr>
              <a:lvl1pPr>
                <a:spcBef>
                  <a:spcPts val="600"/>
                </a:spcBef>
                <a:defRPr sz="1200" b="1" cap="all">
                  <a:solidFill>
                    <a:schemeClr val="bg1"/>
                  </a:solidFill>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80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Once daily dosing</a:t>
              </a:r>
            </a:p>
          </p:txBody>
        </p:sp>
        <p:sp>
          <p:nvSpPr>
            <p:cNvPr id="15" name="Freeform: Shape 14">
              <a:extLst>
                <a:ext uri="{FF2B5EF4-FFF2-40B4-BE49-F238E27FC236}">
                  <a16:creationId xmlns:a16="http://schemas.microsoft.com/office/drawing/2014/main" id="{4033A463-B676-47DD-26D0-D657F9577A79}"/>
                </a:ext>
              </a:extLst>
            </p:cNvPr>
            <p:cNvSpPr/>
            <p:nvPr/>
          </p:nvSpPr>
          <p:spPr>
            <a:xfrm>
              <a:off x="4627397" y="2111114"/>
              <a:ext cx="1168400" cy="2716202"/>
            </a:xfrm>
            <a:custGeom>
              <a:avLst/>
              <a:gdLst>
                <a:gd name="connsiteX0" fmla="*/ 876300 w 876300"/>
                <a:gd name="connsiteY0" fmla="*/ 0 h 2781300"/>
                <a:gd name="connsiteX1" fmla="*/ 876300 w 876300"/>
                <a:gd name="connsiteY1" fmla="*/ 2781300 h 2781300"/>
                <a:gd name="connsiteX2" fmla="*/ 0 w 876300"/>
                <a:gd name="connsiteY2" fmla="*/ 2781300 h 2781300"/>
              </a:gdLst>
              <a:ahLst/>
              <a:cxnLst>
                <a:cxn ang="0">
                  <a:pos x="connsiteX0" y="connsiteY0"/>
                </a:cxn>
                <a:cxn ang="0">
                  <a:pos x="connsiteX1" y="connsiteY1"/>
                </a:cxn>
                <a:cxn ang="0">
                  <a:pos x="connsiteX2" y="connsiteY2"/>
                </a:cxn>
              </a:cxnLst>
              <a:rect l="l" t="t" r="r" b="b"/>
              <a:pathLst>
                <a:path w="876300" h="2781300">
                  <a:moveTo>
                    <a:pt x="876300" y="0"/>
                  </a:moveTo>
                  <a:lnTo>
                    <a:pt x="876300" y="2781300"/>
                  </a:lnTo>
                  <a:lnTo>
                    <a:pt x="0" y="2781300"/>
                  </a:lnTo>
                </a:path>
              </a:pathLst>
            </a:custGeom>
            <a:noFill/>
            <a:ln w="12700">
              <a:solidFill>
                <a:schemeClr val="accent3"/>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17" name="Group 16">
            <a:extLst>
              <a:ext uri="{FF2B5EF4-FFF2-40B4-BE49-F238E27FC236}">
                <a16:creationId xmlns:a16="http://schemas.microsoft.com/office/drawing/2014/main" id="{FF33EFAA-7673-5D37-C306-8C2AD0312E22}"/>
              </a:ext>
            </a:extLst>
          </p:cNvPr>
          <p:cNvGrpSpPr/>
          <p:nvPr/>
        </p:nvGrpSpPr>
        <p:grpSpPr>
          <a:xfrm flipH="1">
            <a:off x="6321009" y="2234681"/>
            <a:ext cx="2246959" cy="2716202"/>
            <a:chOff x="3383677" y="2111114"/>
            <a:chExt cx="2412120" cy="2716202"/>
          </a:xfrm>
        </p:grpSpPr>
        <p:sp>
          <p:nvSpPr>
            <p:cNvPr id="18" name="Text Placeholder 5">
              <a:extLst>
                <a:ext uri="{FF2B5EF4-FFF2-40B4-BE49-F238E27FC236}">
                  <a16:creationId xmlns:a16="http://schemas.microsoft.com/office/drawing/2014/main" id="{92391A6D-E948-CCB1-F5C5-23142843F93D}"/>
                </a:ext>
              </a:extLst>
            </p:cNvPr>
            <p:cNvSpPr txBox="1">
              <a:spLocks/>
            </p:cNvSpPr>
            <p:nvPr/>
          </p:nvSpPr>
          <p:spPr>
            <a:xfrm>
              <a:off x="3383677" y="2111114"/>
              <a:ext cx="2412120" cy="434378"/>
            </a:xfrm>
            <a:prstGeom prst="rect">
              <a:avLst/>
            </a:prstGeom>
            <a:gradFill flip="none" rotWithShape="1">
              <a:gsLst>
                <a:gs pos="0">
                  <a:schemeClr val="accent3"/>
                </a:gs>
                <a:gs pos="100000">
                  <a:schemeClr val="accent2"/>
                </a:gs>
              </a:gsLst>
              <a:lin ang="10800000" scaled="1"/>
              <a:tileRect/>
            </a:gradFill>
            <a:ln>
              <a:noFill/>
            </a:ln>
            <a:effectLst/>
          </p:spPr>
          <p:txBody>
            <a:bodyPr lIns="90011" tIns="45561" rIns="90011" bIns="45561" anchor="ctr"/>
            <a:lstStyle>
              <a:defPPr>
                <a:defRPr lang="en-US"/>
              </a:defPPr>
              <a:lvl1pPr>
                <a:spcBef>
                  <a:spcPts val="600"/>
                </a:spcBef>
                <a:defRPr sz="1200" b="1" cap="all">
                  <a:solidFill>
                    <a:schemeClr val="bg1"/>
                  </a:solidFill>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80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Twice daily dosing</a:t>
              </a:r>
            </a:p>
          </p:txBody>
        </p:sp>
        <p:sp>
          <p:nvSpPr>
            <p:cNvPr id="19" name="Freeform: Shape 18">
              <a:extLst>
                <a:ext uri="{FF2B5EF4-FFF2-40B4-BE49-F238E27FC236}">
                  <a16:creationId xmlns:a16="http://schemas.microsoft.com/office/drawing/2014/main" id="{B04431D4-C70A-465C-14BA-34C3D192124B}"/>
                </a:ext>
              </a:extLst>
            </p:cNvPr>
            <p:cNvSpPr/>
            <p:nvPr/>
          </p:nvSpPr>
          <p:spPr>
            <a:xfrm>
              <a:off x="4627397" y="2111114"/>
              <a:ext cx="1168400" cy="2716202"/>
            </a:xfrm>
            <a:custGeom>
              <a:avLst/>
              <a:gdLst>
                <a:gd name="connsiteX0" fmla="*/ 876300 w 876300"/>
                <a:gd name="connsiteY0" fmla="*/ 0 h 2781300"/>
                <a:gd name="connsiteX1" fmla="*/ 876300 w 876300"/>
                <a:gd name="connsiteY1" fmla="*/ 2781300 h 2781300"/>
                <a:gd name="connsiteX2" fmla="*/ 0 w 876300"/>
                <a:gd name="connsiteY2" fmla="*/ 2781300 h 2781300"/>
              </a:gdLst>
              <a:ahLst/>
              <a:cxnLst>
                <a:cxn ang="0">
                  <a:pos x="connsiteX0" y="connsiteY0"/>
                </a:cxn>
                <a:cxn ang="0">
                  <a:pos x="connsiteX1" y="connsiteY1"/>
                </a:cxn>
                <a:cxn ang="0">
                  <a:pos x="connsiteX2" y="connsiteY2"/>
                </a:cxn>
              </a:cxnLst>
              <a:rect l="l" t="t" r="r" b="b"/>
              <a:pathLst>
                <a:path w="876300" h="2781300">
                  <a:moveTo>
                    <a:pt x="876300" y="0"/>
                  </a:moveTo>
                  <a:lnTo>
                    <a:pt x="876300" y="2781300"/>
                  </a:lnTo>
                  <a:lnTo>
                    <a:pt x="0" y="2781300"/>
                  </a:lnTo>
                </a:path>
              </a:pathLst>
            </a:custGeom>
            <a:noFill/>
            <a:ln w="12700">
              <a:solidFill>
                <a:schemeClr val="accent3"/>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Calibri"/>
                <a:ea typeface="+mn-ea"/>
                <a:cs typeface="+mn-cs"/>
              </a:endParaRPr>
            </a:p>
          </p:txBody>
        </p:sp>
      </p:grpSp>
      <p:pic>
        <p:nvPicPr>
          <p:cNvPr id="23" name="Picture 22" descr="Patient_645">
            <a:extLst>
              <a:ext uri="{FF2B5EF4-FFF2-40B4-BE49-F238E27FC236}">
                <a16:creationId xmlns:a16="http://schemas.microsoft.com/office/drawing/2014/main" id="{C1E0857E-2920-1326-CFCD-B7EA333A43E1}"/>
              </a:ext>
            </a:extLst>
          </p:cNvPr>
          <p:cNvPicPr>
            <a:picLocks noGrp="1"/>
          </p:cNvPicPr>
          <p:nvPr isPhoto="1"/>
        </p:nvPicPr>
        <p:blipFill rotWithShape="1">
          <a:blip r:embed="rId6" cstate="screen">
            <a:lum/>
            <a:extLst>
              <a:ext uri="{28A0092B-C50C-407E-A947-70E740481C1C}">
                <a14:useLocalDpi xmlns:a14="http://schemas.microsoft.com/office/drawing/2010/main"/>
              </a:ext>
            </a:extLst>
          </a:blip>
          <a:srcRect t="5141"/>
          <a:stretch/>
        </p:blipFill>
        <p:spPr>
          <a:xfrm>
            <a:off x="1201350" y="2278357"/>
            <a:ext cx="1844564" cy="1349808"/>
          </a:xfrm>
          <a:prstGeom prst="rect">
            <a:avLst/>
          </a:prstGeom>
          <a:noFill/>
          <a:ln>
            <a:noFill/>
          </a:ln>
        </p:spPr>
      </p:pic>
      <p:pic>
        <p:nvPicPr>
          <p:cNvPr id="24" name="Picture 1" descr="Patient_1210">
            <a:extLst>
              <a:ext uri="{FF2B5EF4-FFF2-40B4-BE49-F238E27FC236}">
                <a16:creationId xmlns:a16="http://schemas.microsoft.com/office/drawing/2014/main" id="{32974501-704E-0A66-8EDC-FA2C5B434E7C}"/>
              </a:ext>
            </a:extLst>
          </p:cNvPr>
          <p:cNvPicPr>
            <a:picLocks noGrp="1"/>
          </p:cNvPicPr>
          <p:nvPr isPhoto="1"/>
        </p:nvPicPr>
        <p:blipFill rotWithShape="1">
          <a:blip r:embed="rId7" cstate="screen">
            <a:lum/>
            <a:extLst>
              <a:ext uri="{28A0092B-C50C-407E-A947-70E740481C1C}">
                <a14:useLocalDpi xmlns:a14="http://schemas.microsoft.com/office/drawing/2010/main"/>
              </a:ext>
            </a:extLst>
          </a:blip>
          <a:srcRect t="1" b="2868"/>
          <a:stretch/>
        </p:blipFill>
        <p:spPr>
          <a:xfrm>
            <a:off x="1201350" y="3511262"/>
            <a:ext cx="1844564" cy="1382142"/>
          </a:xfrm>
          <a:prstGeom prst="rect">
            <a:avLst/>
          </a:prstGeom>
          <a:noFill/>
          <a:ln>
            <a:noFill/>
          </a:ln>
        </p:spPr>
      </p:pic>
      <p:pic>
        <p:nvPicPr>
          <p:cNvPr id="25" name="Picture 1" descr="Patient_120">
            <a:extLst>
              <a:ext uri="{FF2B5EF4-FFF2-40B4-BE49-F238E27FC236}">
                <a16:creationId xmlns:a16="http://schemas.microsoft.com/office/drawing/2014/main" id="{DBBDC498-0D3D-BD94-7570-1A5CA2C2F2E0}"/>
              </a:ext>
            </a:extLst>
          </p:cNvPr>
          <p:cNvPicPr>
            <a:picLocks noGrp="1"/>
          </p:cNvPicPr>
          <p:nvPr isPhoto="1"/>
        </p:nvPicPr>
        <p:blipFill rotWithShape="1">
          <a:blip r:embed="rId8" cstate="screen">
            <a:lum/>
            <a:extLst>
              <a:ext uri="{28A0092B-C50C-407E-A947-70E740481C1C}">
                <a14:useLocalDpi xmlns:a14="http://schemas.microsoft.com/office/drawing/2010/main"/>
              </a:ext>
            </a:extLst>
          </a:blip>
          <a:srcRect r="4077"/>
          <a:stretch/>
        </p:blipFill>
        <p:spPr>
          <a:xfrm>
            <a:off x="3734744" y="2984726"/>
            <a:ext cx="2034086" cy="1635858"/>
          </a:xfrm>
          <a:prstGeom prst="rect">
            <a:avLst/>
          </a:prstGeom>
          <a:noFill/>
          <a:ln>
            <a:noFill/>
          </a:ln>
        </p:spPr>
      </p:pic>
      <p:pic>
        <p:nvPicPr>
          <p:cNvPr id="26" name="Picture 1" descr="Patient_501702">
            <a:extLst>
              <a:ext uri="{FF2B5EF4-FFF2-40B4-BE49-F238E27FC236}">
                <a16:creationId xmlns:a16="http://schemas.microsoft.com/office/drawing/2014/main" id="{6BD64C46-51C0-D3D1-191C-B32AE65717BD}"/>
              </a:ext>
            </a:extLst>
          </p:cNvPr>
          <p:cNvPicPr>
            <a:picLocks noGrp="1"/>
          </p:cNvPicPr>
          <p:nvPr isPhoto="1"/>
        </p:nvPicPr>
        <p:blipFill rotWithShape="1">
          <a:blip r:embed="rId9" cstate="screen">
            <a:lum/>
            <a:extLst>
              <a:ext uri="{28A0092B-C50C-407E-A947-70E740481C1C}">
                <a14:useLocalDpi xmlns:a14="http://schemas.microsoft.com/office/drawing/2010/main"/>
              </a:ext>
            </a:extLst>
          </a:blip>
          <a:srcRect l="1625" r="2659"/>
          <a:stretch/>
        </p:blipFill>
        <p:spPr>
          <a:xfrm>
            <a:off x="6574194" y="2984726"/>
            <a:ext cx="2034086" cy="1635858"/>
          </a:xfrm>
          <a:prstGeom prst="rect">
            <a:avLst/>
          </a:prstGeom>
          <a:noFill/>
          <a:ln>
            <a:noFill/>
          </a:ln>
        </p:spPr>
      </p:pic>
      <p:pic>
        <p:nvPicPr>
          <p:cNvPr id="27" name="Picture 1" descr="Patient_1706">
            <a:extLst>
              <a:ext uri="{FF2B5EF4-FFF2-40B4-BE49-F238E27FC236}">
                <a16:creationId xmlns:a16="http://schemas.microsoft.com/office/drawing/2014/main" id="{4A7CE606-74F4-856C-BE0E-84945D850DB2}"/>
              </a:ext>
            </a:extLst>
          </p:cNvPr>
          <p:cNvPicPr>
            <a:picLocks noGrp="1"/>
          </p:cNvPicPr>
          <p:nvPr isPhoto="1"/>
        </p:nvPicPr>
        <p:blipFill rotWithShape="1">
          <a:blip r:embed="rId10" cstate="screen">
            <a:lum/>
            <a:extLst>
              <a:ext uri="{28A0092B-C50C-407E-A947-70E740481C1C}">
                <a14:useLocalDpi xmlns:a14="http://schemas.microsoft.com/office/drawing/2010/main"/>
              </a:ext>
            </a:extLst>
          </a:blip>
          <a:srcRect t="5803" r="4023"/>
          <a:stretch/>
        </p:blipFill>
        <p:spPr>
          <a:xfrm>
            <a:off x="9319170" y="2309822"/>
            <a:ext cx="1844564" cy="1349808"/>
          </a:xfrm>
          <a:prstGeom prst="rect">
            <a:avLst/>
          </a:prstGeom>
          <a:noFill/>
          <a:ln>
            <a:noFill/>
          </a:ln>
        </p:spPr>
      </p:pic>
      <p:pic>
        <p:nvPicPr>
          <p:cNvPr id="28" name="Picture 1" descr="Patient_33094_002">
            <a:extLst>
              <a:ext uri="{FF2B5EF4-FFF2-40B4-BE49-F238E27FC236}">
                <a16:creationId xmlns:a16="http://schemas.microsoft.com/office/drawing/2014/main" id="{E01331FD-157B-E270-0509-8828CCF413D2}"/>
              </a:ext>
            </a:extLst>
          </p:cNvPr>
          <p:cNvPicPr>
            <a:picLocks noGrp="1"/>
          </p:cNvPicPr>
          <p:nvPr isPhoto="1"/>
        </p:nvPicPr>
        <p:blipFill rotWithShape="1">
          <a:blip r:embed="rId11" cstate="screen">
            <a:lum/>
            <a:extLst>
              <a:ext uri="{28A0092B-C50C-407E-A947-70E740481C1C}">
                <a14:useLocalDpi xmlns:a14="http://schemas.microsoft.com/office/drawing/2010/main"/>
              </a:ext>
            </a:extLst>
          </a:blip>
          <a:srcRect r="3746" b="2439"/>
          <a:stretch/>
        </p:blipFill>
        <p:spPr>
          <a:xfrm>
            <a:off x="9312082" y="3505230"/>
            <a:ext cx="1844564" cy="1382142"/>
          </a:xfrm>
          <a:prstGeom prst="rect">
            <a:avLst/>
          </a:prstGeom>
          <a:noFill/>
          <a:ln>
            <a:noFill/>
          </a:ln>
        </p:spPr>
      </p:pic>
      <p:sp>
        <p:nvSpPr>
          <p:cNvPr id="3" name="Text Placeholder 7">
            <a:extLst>
              <a:ext uri="{FF2B5EF4-FFF2-40B4-BE49-F238E27FC236}">
                <a16:creationId xmlns:a16="http://schemas.microsoft.com/office/drawing/2014/main" id="{60246F20-463A-FFF6-8E30-59FC2A4E92B1}"/>
              </a:ext>
            </a:extLst>
          </p:cNvPr>
          <p:cNvSpPr txBox="1">
            <a:spLocks/>
          </p:cNvSpPr>
          <p:nvPr/>
        </p:nvSpPr>
        <p:spPr>
          <a:xfrm>
            <a:off x="670560" y="6270893"/>
            <a:ext cx="10035538" cy="237757"/>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Vrijens</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B et al., Assessment of medication adherence in field research, First Edition, John Wiley &amp; Sons, Ltd., 2016</a:t>
            </a:r>
          </a:p>
        </p:txBody>
      </p:sp>
      <p:sp>
        <p:nvSpPr>
          <p:cNvPr id="7" name="TextBox 6">
            <a:extLst>
              <a:ext uri="{FF2B5EF4-FFF2-40B4-BE49-F238E27FC236}">
                <a16:creationId xmlns:a16="http://schemas.microsoft.com/office/drawing/2014/main" id="{5F654186-DB21-6635-1F6B-55A7DCD04CBC}"/>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GLO2208858</a:t>
            </a:r>
          </a:p>
        </p:txBody>
      </p:sp>
    </p:spTree>
    <p:extLst>
      <p:ext uri="{BB962C8B-B14F-4D97-AF65-F5344CB8AC3E}">
        <p14:creationId xmlns:p14="http://schemas.microsoft.com/office/powerpoint/2010/main" val="3090789507"/>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B016EBB-8ED5-72A8-D705-50B8856903EF}"/>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BB016EBB-8ED5-72A8-D705-50B8856903EF}"/>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EC93125B-D3F3-DE21-67B1-842B32FFA072}"/>
              </a:ext>
            </a:extLst>
          </p:cNvPr>
          <p:cNvSpPr>
            <a:spLocks noGrp="1"/>
          </p:cNvSpPr>
          <p:nvPr>
            <p:ph type="title"/>
          </p:nvPr>
        </p:nvSpPr>
        <p:spPr/>
        <p:txBody>
          <a:bodyPr vert="horz"/>
          <a:lstStyle/>
          <a:p>
            <a:r>
              <a:rPr lang="en-US" dirty="0"/>
              <a:t>Variable adherence creates drug-specific issues of efficacy, safety &amp; drug resistance</a:t>
            </a:r>
          </a:p>
        </p:txBody>
      </p:sp>
      <p:pic>
        <p:nvPicPr>
          <p:cNvPr id="8" name="Picture 7" descr="A picture containing person, person, holding&#10;&#10;Description automatically generated">
            <a:extLst>
              <a:ext uri="{FF2B5EF4-FFF2-40B4-BE49-F238E27FC236}">
                <a16:creationId xmlns:a16="http://schemas.microsoft.com/office/drawing/2014/main" id="{261263F0-F551-0D86-B53D-7DC4E6606C15}"/>
              </a:ext>
            </a:extLst>
          </p:cNvPr>
          <p:cNvPicPr>
            <a:picLocks noChangeAspect="1"/>
          </p:cNvPicPr>
          <p:nvPr/>
        </p:nvPicPr>
        <p:blipFill rotWithShape="1">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l="15650" b="9935"/>
          <a:stretch/>
        </p:blipFill>
        <p:spPr>
          <a:xfrm>
            <a:off x="670560" y="1665794"/>
            <a:ext cx="3143585" cy="4004758"/>
          </a:xfrm>
          <a:prstGeom prst="rect">
            <a:avLst/>
          </a:prstGeom>
          <a:solidFill>
            <a:schemeClr val="bg1">
              <a:lumMod val="95000"/>
            </a:schemeClr>
          </a:solidFill>
        </p:spPr>
      </p:pic>
      <p:grpSp>
        <p:nvGrpSpPr>
          <p:cNvPr id="9" name="Group 8">
            <a:extLst>
              <a:ext uri="{FF2B5EF4-FFF2-40B4-BE49-F238E27FC236}">
                <a16:creationId xmlns:a16="http://schemas.microsoft.com/office/drawing/2014/main" id="{5F8359E8-35BC-5A4F-C498-BA789F82C1C8}"/>
              </a:ext>
            </a:extLst>
          </p:cNvPr>
          <p:cNvGrpSpPr/>
          <p:nvPr/>
        </p:nvGrpSpPr>
        <p:grpSpPr>
          <a:xfrm>
            <a:off x="670560" y="1471725"/>
            <a:ext cx="902373" cy="1161368"/>
            <a:chOff x="502668" y="1237767"/>
            <a:chExt cx="872375" cy="1122757"/>
          </a:xfrm>
        </p:grpSpPr>
        <p:sp>
          <p:nvSpPr>
            <p:cNvPr id="21" name="Freeform: Shape 20">
              <a:extLst>
                <a:ext uri="{FF2B5EF4-FFF2-40B4-BE49-F238E27FC236}">
                  <a16:creationId xmlns:a16="http://schemas.microsoft.com/office/drawing/2014/main" id="{2AD65EA2-9426-F730-EDFB-E1EBB4B732BA}"/>
                </a:ext>
              </a:extLst>
            </p:cNvPr>
            <p:cNvSpPr/>
            <p:nvPr/>
          </p:nvSpPr>
          <p:spPr>
            <a:xfrm rot="18900000">
              <a:off x="527375" y="1237767"/>
              <a:ext cx="822960" cy="822960"/>
            </a:xfrm>
            <a:custGeom>
              <a:avLst/>
              <a:gdLst>
                <a:gd name="connsiteX0" fmla="*/ 436625 w 436905"/>
                <a:gd name="connsiteY0" fmla="*/ 218062 h 436905"/>
                <a:gd name="connsiteX1" fmla="*/ 218172 w 436905"/>
                <a:gd name="connsiteY1" fmla="*/ 436515 h 436905"/>
                <a:gd name="connsiteX2" fmla="*/ -280 w 436905"/>
                <a:gd name="connsiteY2" fmla="*/ 218062 h 436905"/>
                <a:gd name="connsiteX3" fmla="*/ 218172 w 436905"/>
                <a:gd name="connsiteY3" fmla="*/ -390 h 436905"/>
                <a:gd name="connsiteX4" fmla="*/ 436625 w 436905"/>
                <a:gd name="connsiteY4" fmla="*/ 218062 h 4369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6905" h="436905">
                  <a:moveTo>
                    <a:pt x="436625" y="218062"/>
                  </a:moveTo>
                  <a:cubicBezTo>
                    <a:pt x="436625" y="338710"/>
                    <a:pt x="338820" y="436515"/>
                    <a:pt x="218172" y="436515"/>
                  </a:cubicBezTo>
                  <a:cubicBezTo>
                    <a:pt x="97524" y="436515"/>
                    <a:pt x="-280" y="338710"/>
                    <a:pt x="-280" y="218062"/>
                  </a:cubicBezTo>
                  <a:cubicBezTo>
                    <a:pt x="-280" y="97414"/>
                    <a:pt x="97524" y="-390"/>
                    <a:pt x="218172" y="-390"/>
                  </a:cubicBezTo>
                  <a:cubicBezTo>
                    <a:pt x="338820" y="-390"/>
                    <a:pt x="436625" y="97414"/>
                    <a:pt x="436625" y="218062"/>
                  </a:cubicBezTo>
                  <a:close/>
                </a:path>
              </a:pathLst>
            </a:custGeom>
            <a:gradFill flip="none" rotWithShape="1">
              <a:gsLst>
                <a:gs pos="0">
                  <a:schemeClr val="accent3"/>
                </a:gs>
                <a:gs pos="100000">
                  <a:schemeClr val="accent2"/>
                </a:gs>
              </a:gsLst>
              <a:lin ang="10800000" scaled="1"/>
              <a:tileRect/>
            </a:gradFill>
            <a:ln>
              <a:noFill/>
            </a:ln>
            <a:effectLst/>
          </p:spPr>
          <p:txBody>
            <a:bodyPr lIns="36576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endParaRPr kumimoji="0" lang="en-US" sz="2000" b="1" i="0" u="none" strike="noStrike" kern="1200" cap="all" spc="0" normalizeH="0" baseline="0" noProof="0" dirty="0">
                <a:ln>
                  <a:noFill/>
                </a:ln>
                <a:solidFill>
                  <a:prstClr val="white"/>
                </a:solidFill>
                <a:effectLst/>
                <a:uLnTx/>
                <a:uFillTx/>
                <a:latin typeface="Calibri"/>
                <a:ea typeface="+mn-ea"/>
                <a:cs typeface="Calibri" panose="020F0502020204030204" pitchFamily="34" charset="0"/>
              </a:endParaRPr>
            </a:p>
          </p:txBody>
        </p:sp>
        <p:grpSp>
          <p:nvGrpSpPr>
            <p:cNvPr id="22" name="Group 21">
              <a:extLst>
                <a:ext uri="{FF2B5EF4-FFF2-40B4-BE49-F238E27FC236}">
                  <a16:creationId xmlns:a16="http://schemas.microsoft.com/office/drawing/2014/main" id="{B76B34E8-4C5F-0A8C-37D5-7D8B029C5710}"/>
                </a:ext>
              </a:extLst>
            </p:cNvPr>
            <p:cNvGrpSpPr/>
            <p:nvPr/>
          </p:nvGrpSpPr>
          <p:grpSpPr>
            <a:xfrm>
              <a:off x="502668" y="1404526"/>
              <a:ext cx="872375" cy="955998"/>
              <a:chOff x="502668" y="1404526"/>
              <a:chExt cx="872375" cy="955998"/>
            </a:xfrm>
          </p:grpSpPr>
          <p:sp>
            <p:nvSpPr>
              <p:cNvPr id="23" name="Freeform: Shape 22">
                <a:extLst>
                  <a:ext uri="{FF2B5EF4-FFF2-40B4-BE49-F238E27FC236}">
                    <a16:creationId xmlns:a16="http://schemas.microsoft.com/office/drawing/2014/main" id="{DA4CEB3A-064F-D9E0-92DB-AC9B3A7BFC86}"/>
                  </a:ext>
                </a:extLst>
              </p:cNvPr>
              <p:cNvSpPr/>
              <p:nvPr/>
            </p:nvSpPr>
            <p:spPr>
              <a:xfrm rot="16837199">
                <a:off x="1034467" y="2119088"/>
                <a:ext cx="110966" cy="110966"/>
              </a:xfrm>
              <a:custGeom>
                <a:avLst/>
                <a:gdLst>
                  <a:gd name="connsiteX0" fmla="*/ 110686 w 110966"/>
                  <a:gd name="connsiteY0" fmla="*/ 55093 h 110966"/>
                  <a:gd name="connsiteX1" fmla="*/ 55203 w 110966"/>
                  <a:gd name="connsiteY1" fmla="*/ 110576 h 110966"/>
                  <a:gd name="connsiteX2" fmla="*/ -280 w 110966"/>
                  <a:gd name="connsiteY2" fmla="*/ 55093 h 110966"/>
                  <a:gd name="connsiteX3" fmla="*/ 55203 w 110966"/>
                  <a:gd name="connsiteY3" fmla="*/ -390 h 110966"/>
                  <a:gd name="connsiteX4" fmla="*/ 110686 w 110966"/>
                  <a:gd name="connsiteY4" fmla="*/ 55093 h 11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966" h="110966">
                    <a:moveTo>
                      <a:pt x="110686" y="55093"/>
                    </a:moveTo>
                    <a:cubicBezTo>
                      <a:pt x="110686" y="85735"/>
                      <a:pt x="85845" y="110576"/>
                      <a:pt x="55203" y="110576"/>
                    </a:cubicBezTo>
                    <a:cubicBezTo>
                      <a:pt x="24560" y="110576"/>
                      <a:pt x="-280" y="85735"/>
                      <a:pt x="-280" y="55093"/>
                    </a:cubicBezTo>
                    <a:cubicBezTo>
                      <a:pt x="-280" y="24450"/>
                      <a:pt x="24560" y="-390"/>
                      <a:pt x="55203" y="-390"/>
                    </a:cubicBezTo>
                    <a:cubicBezTo>
                      <a:pt x="85845" y="-390"/>
                      <a:pt x="110686" y="24450"/>
                      <a:pt x="110686" y="55093"/>
                    </a:cubicBezTo>
                    <a:close/>
                  </a:path>
                </a:pathLst>
              </a:custGeom>
              <a:solidFill>
                <a:srgbClr val="004F71"/>
              </a:solidFill>
              <a:ln w="2120" cap="flat">
                <a:noFill/>
                <a:prstDash val="solid"/>
                <a:miter/>
              </a:ln>
            </p:spPr>
            <p:txBody>
              <a:bodyPr rtlCol="0" anchor="ctr"/>
              <a:lstStyle/>
              <a:p>
                <a:pPr marL="0" marR="0" lvl="0" indent="0" algn="l" defTabSz="1219139"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p:txBody>
          </p:sp>
          <p:sp>
            <p:nvSpPr>
              <p:cNvPr id="24" name="Freeform: Shape 23">
                <a:extLst>
                  <a:ext uri="{FF2B5EF4-FFF2-40B4-BE49-F238E27FC236}">
                    <a16:creationId xmlns:a16="http://schemas.microsoft.com/office/drawing/2014/main" id="{E2EED9F7-1083-005C-64A9-9BA10FA64EA3}"/>
                  </a:ext>
                </a:extLst>
              </p:cNvPr>
              <p:cNvSpPr/>
              <p:nvPr/>
            </p:nvSpPr>
            <p:spPr>
              <a:xfrm rot="16836600">
                <a:off x="1123497" y="2297891"/>
                <a:ext cx="62421" cy="62845"/>
              </a:xfrm>
              <a:custGeom>
                <a:avLst/>
                <a:gdLst>
                  <a:gd name="connsiteX0" fmla="*/ 62141 w 62421"/>
                  <a:gd name="connsiteY0" fmla="*/ 31032 h 62845"/>
                  <a:gd name="connsiteX1" fmla="*/ 30930 w 62421"/>
                  <a:gd name="connsiteY1" fmla="*/ 62455 h 62845"/>
                  <a:gd name="connsiteX2" fmla="*/ -280 w 62421"/>
                  <a:gd name="connsiteY2" fmla="*/ 31032 h 62845"/>
                  <a:gd name="connsiteX3" fmla="*/ 30930 w 62421"/>
                  <a:gd name="connsiteY3" fmla="*/ -390 h 62845"/>
                  <a:gd name="connsiteX4" fmla="*/ 62141 w 62421"/>
                  <a:gd name="connsiteY4" fmla="*/ 31032 h 62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21" h="62845">
                    <a:moveTo>
                      <a:pt x="62141" y="31032"/>
                    </a:moveTo>
                    <a:cubicBezTo>
                      <a:pt x="62141" y="48387"/>
                      <a:pt x="48167" y="62455"/>
                      <a:pt x="30930" y="62455"/>
                    </a:cubicBezTo>
                    <a:cubicBezTo>
                      <a:pt x="13693" y="62455"/>
                      <a:pt x="-280" y="48387"/>
                      <a:pt x="-280" y="31032"/>
                    </a:cubicBezTo>
                    <a:cubicBezTo>
                      <a:pt x="-280" y="13678"/>
                      <a:pt x="13693" y="-390"/>
                      <a:pt x="30930" y="-390"/>
                    </a:cubicBezTo>
                    <a:cubicBezTo>
                      <a:pt x="48167" y="-390"/>
                      <a:pt x="62141" y="13678"/>
                      <a:pt x="62141" y="31032"/>
                    </a:cubicBezTo>
                    <a:close/>
                  </a:path>
                </a:pathLst>
              </a:custGeom>
              <a:solidFill>
                <a:srgbClr val="004F71"/>
              </a:solidFill>
              <a:ln w="2120" cap="flat">
                <a:noFill/>
                <a:prstDash val="solid"/>
                <a:miter/>
              </a:ln>
            </p:spPr>
            <p:txBody>
              <a:bodyPr rtlCol="0" anchor="ctr"/>
              <a:lstStyle/>
              <a:p>
                <a:pPr marL="0" marR="0" lvl="0" indent="0" algn="l" defTabSz="1219139"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 name="TextBox 24">
                <a:extLst>
                  <a:ext uri="{FF2B5EF4-FFF2-40B4-BE49-F238E27FC236}">
                    <a16:creationId xmlns:a16="http://schemas.microsoft.com/office/drawing/2014/main" id="{04AD380E-CA13-BF4C-8A0A-1CE534F42A09}"/>
                  </a:ext>
                </a:extLst>
              </p:cNvPr>
              <p:cNvSpPr txBox="1"/>
              <p:nvPr/>
            </p:nvSpPr>
            <p:spPr>
              <a:xfrm>
                <a:off x="502668" y="1404526"/>
                <a:ext cx="872375" cy="422586"/>
              </a:xfrm>
              <a:prstGeom prst="rect">
                <a:avLst/>
              </a:prstGeom>
              <a:noFill/>
            </p:spPr>
            <p:txBody>
              <a:bodyPr wrap="square" lIns="0" tIns="0" rIns="0" bIns="0" rtlCol="0">
                <a:spAutoFit/>
              </a:bodyPr>
              <a:lstStyle/>
              <a:p>
                <a:pPr marL="0" marR="0" lvl="0" indent="0" algn="ctr" defTabSz="1219139"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What’s</a:t>
                </a:r>
                <a:br>
                  <a:rPr kumimoji="0" lang="en-US" sz="14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br>
                <a:r>
                  <a:rPr kumimoji="0" lang="en-US" sz="14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going on?</a:t>
                </a:r>
              </a:p>
            </p:txBody>
          </p:sp>
        </p:grpSp>
      </p:grpSp>
      <p:pic>
        <p:nvPicPr>
          <p:cNvPr id="10" name="Picture 9" descr="Fig05_4_tanbars.eps">
            <a:extLst>
              <a:ext uri="{FF2B5EF4-FFF2-40B4-BE49-F238E27FC236}">
                <a16:creationId xmlns:a16="http://schemas.microsoft.com/office/drawing/2014/main" id="{FE856FEF-48E7-1894-5627-2CF7475A7736}"/>
              </a:ext>
            </a:extLst>
          </p:cNvPr>
          <p:cNvPicPr>
            <a:picLocks noChangeAspect="1"/>
          </p:cNvPicPr>
          <p:nvPr/>
        </p:nvPicPr>
        <p:blipFill>
          <a:blip r:embed="rId6"/>
          <a:srcRect/>
          <a:stretch>
            <a:fillRect/>
          </a:stretch>
        </p:blipFill>
        <p:spPr bwMode="auto">
          <a:xfrm>
            <a:off x="5048059" y="1902446"/>
            <a:ext cx="4398950" cy="3422743"/>
          </a:xfrm>
          <a:prstGeom prst="rect">
            <a:avLst/>
          </a:prstGeom>
          <a:noFill/>
          <a:ln w="9525">
            <a:noFill/>
            <a:miter lim="800000"/>
            <a:headEnd/>
            <a:tailEnd/>
          </a:ln>
        </p:spPr>
      </p:pic>
      <p:pic>
        <p:nvPicPr>
          <p:cNvPr id="11" name="Picture 10" descr="Fig05_2_red.eps">
            <a:extLst>
              <a:ext uri="{FF2B5EF4-FFF2-40B4-BE49-F238E27FC236}">
                <a16:creationId xmlns:a16="http://schemas.microsoft.com/office/drawing/2014/main" id="{67DCBE7A-4D68-6C93-94CF-6E58F1E99E96}"/>
              </a:ext>
            </a:extLst>
          </p:cNvPr>
          <p:cNvPicPr>
            <a:picLocks noChangeAspect="1"/>
          </p:cNvPicPr>
          <p:nvPr/>
        </p:nvPicPr>
        <p:blipFill>
          <a:blip r:embed="rId7"/>
          <a:srcRect/>
          <a:stretch>
            <a:fillRect/>
          </a:stretch>
        </p:blipFill>
        <p:spPr bwMode="auto">
          <a:xfrm>
            <a:off x="4990812" y="2633094"/>
            <a:ext cx="4688196" cy="2555006"/>
          </a:xfrm>
          <a:prstGeom prst="rect">
            <a:avLst/>
          </a:prstGeom>
          <a:noFill/>
          <a:ln w="9525">
            <a:noFill/>
            <a:miter lim="800000"/>
            <a:headEnd/>
            <a:tailEnd/>
          </a:ln>
        </p:spPr>
      </p:pic>
      <p:pic>
        <p:nvPicPr>
          <p:cNvPr id="12" name="Picture 11" descr="Fig05_3_blue.eps">
            <a:extLst>
              <a:ext uri="{FF2B5EF4-FFF2-40B4-BE49-F238E27FC236}">
                <a16:creationId xmlns:a16="http://schemas.microsoft.com/office/drawing/2014/main" id="{16BB71F5-ED8B-06EA-8D16-E82C24C128FE}"/>
              </a:ext>
            </a:extLst>
          </p:cNvPr>
          <p:cNvPicPr>
            <a:picLocks noChangeAspect="1"/>
          </p:cNvPicPr>
          <p:nvPr/>
        </p:nvPicPr>
        <p:blipFill>
          <a:blip r:embed="rId8"/>
          <a:srcRect/>
          <a:stretch>
            <a:fillRect/>
          </a:stretch>
        </p:blipFill>
        <p:spPr bwMode="auto">
          <a:xfrm>
            <a:off x="4990812" y="1947641"/>
            <a:ext cx="4688196" cy="3181705"/>
          </a:xfrm>
          <a:prstGeom prst="rect">
            <a:avLst/>
          </a:prstGeom>
          <a:noFill/>
          <a:ln w="9525">
            <a:noFill/>
            <a:miter lim="800000"/>
            <a:headEnd/>
            <a:tailEnd/>
          </a:ln>
        </p:spPr>
      </p:pic>
      <p:pic>
        <p:nvPicPr>
          <p:cNvPr id="13" name="Picture 6" descr="Fig05_1_grid.eps">
            <a:extLst>
              <a:ext uri="{FF2B5EF4-FFF2-40B4-BE49-F238E27FC236}">
                <a16:creationId xmlns:a16="http://schemas.microsoft.com/office/drawing/2014/main" id="{8071D949-0971-2252-F765-81B1FF8143C7}"/>
              </a:ext>
            </a:extLst>
          </p:cNvPr>
          <p:cNvPicPr>
            <a:picLocks noChangeAspect="1"/>
          </p:cNvPicPr>
          <p:nvPr/>
        </p:nvPicPr>
        <p:blipFill>
          <a:blip r:embed="rId9"/>
          <a:srcRect/>
          <a:stretch>
            <a:fillRect/>
          </a:stretch>
        </p:blipFill>
        <p:spPr bwMode="auto">
          <a:xfrm>
            <a:off x="3964891" y="1662913"/>
            <a:ext cx="5786427" cy="4168455"/>
          </a:xfrm>
          <a:prstGeom prst="rect">
            <a:avLst/>
          </a:prstGeom>
          <a:noFill/>
          <a:ln w="9525">
            <a:noFill/>
            <a:miter lim="800000"/>
            <a:headEnd/>
            <a:tailEnd/>
          </a:ln>
        </p:spPr>
      </p:pic>
      <p:sp>
        <p:nvSpPr>
          <p:cNvPr id="14" name="Rectangle 13">
            <a:extLst>
              <a:ext uri="{FF2B5EF4-FFF2-40B4-BE49-F238E27FC236}">
                <a16:creationId xmlns:a16="http://schemas.microsoft.com/office/drawing/2014/main" id="{C5A7B9E3-86CA-0F1B-A4EA-13B747522085}"/>
              </a:ext>
            </a:extLst>
          </p:cNvPr>
          <p:cNvSpPr/>
          <p:nvPr/>
        </p:nvSpPr>
        <p:spPr bwMode="auto">
          <a:xfrm>
            <a:off x="8702801" y="5411058"/>
            <a:ext cx="1048517" cy="420311"/>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1219139" rtl="0" eaLnBrk="1" fontAlgn="auto" latinLnBrk="0" hangingPunct="1">
              <a:lnSpc>
                <a:spcPct val="86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Arial"/>
            </a:endParaRPr>
          </a:p>
        </p:txBody>
      </p:sp>
      <p:grpSp>
        <p:nvGrpSpPr>
          <p:cNvPr id="15" name="Group 14">
            <a:extLst>
              <a:ext uri="{FF2B5EF4-FFF2-40B4-BE49-F238E27FC236}">
                <a16:creationId xmlns:a16="http://schemas.microsoft.com/office/drawing/2014/main" id="{5E4CCED8-1F4D-4287-28EC-701F0516FEC2}"/>
              </a:ext>
            </a:extLst>
          </p:cNvPr>
          <p:cNvGrpSpPr/>
          <p:nvPr/>
        </p:nvGrpSpPr>
        <p:grpSpPr>
          <a:xfrm>
            <a:off x="2806845" y="1629457"/>
            <a:ext cx="2947069" cy="302013"/>
            <a:chOff x="1849794" y="1504950"/>
            <a:chExt cx="2283196" cy="233980"/>
          </a:xfrm>
        </p:grpSpPr>
        <p:sp>
          <p:nvSpPr>
            <p:cNvPr id="19" name="Text Box 11">
              <a:extLst>
                <a:ext uri="{FF2B5EF4-FFF2-40B4-BE49-F238E27FC236}">
                  <a16:creationId xmlns:a16="http://schemas.microsoft.com/office/drawing/2014/main" id="{918B2EAB-3AB6-E82F-33C9-E0699A28BB76}"/>
                </a:ext>
              </a:extLst>
            </p:cNvPr>
            <p:cNvSpPr txBox="1">
              <a:spLocks noChangeArrowheads="1"/>
            </p:cNvSpPr>
            <p:nvPr/>
          </p:nvSpPr>
          <p:spPr bwMode="auto">
            <a:xfrm>
              <a:off x="1849794" y="1504950"/>
              <a:ext cx="1353198" cy="194582"/>
            </a:xfrm>
            <a:prstGeom prst="rect">
              <a:avLst/>
            </a:prstGeom>
            <a:solidFill>
              <a:schemeClr val="bg1">
                <a:lumMod val="85000"/>
              </a:schemeClr>
            </a:solidFill>
            <a:ln w="9525">
              <a:noFill/>
              <a:miter lim="800000"/>
              <a:headEnd/>
              <a:tailEnd/>
            </a:ln>
          </p:spPr>
          <p:txBody>
            <a:bodyPr wrap="square" lIns="60960" rIns="60960">
              <a:spAutoFit/>
            </a:bodyPr>
            <a:lstStyle/>
            <a:p>
              <a:pPr marL="0" marR="0" lvl="0" indent="0" algn="l" defTabSz="1219139" rtl="0" eaLnBrk="1" fontAlgn="auto" latinLnBrk="0" hangingPunct="1">
                <a:lnSpc>
                  <a:spcPct val="86000"/>
                </a:lnSpc>
                <a:spcBef>
                  <a:spcPct val="50000"/>
                </a:spcBef>
                <a:spcAft>
                  <a:spcPts val="0"/>
                </a:spcAft>
                <a:buClrTx/>
                <a:buSzTx/>
                <a:buFontTx/>
                <a:buNone/>
                <a:tabLst/>
                <a:defRPr/>
              </a:pPr>
              <a:r>
                <a:rPr kumimoji="0" lang="fr-BE" sz="1200" b="0" i="0" u="none" strike="noStrike" kern="1200" cap="none" spc="0" normalizeH="0" baseline="0" noProof="0" dirty="0">
                  <a:ln>
                    <a:noFill/>
                  </a:ln>
                  <a:solidFill>
                    <a:srgbClr val="000000"/>
                  </a:solidFill>
                  <a:effectLst/>
                  <a:uLnTx/>
                  <a:uFillTx/>
                  <a:latin typeface="Georgia"/>
                  <a:ea typeface="Open Sans" panose="020B0606030504020204" pitchFamily="34" charset="0"/>
                  <a:cs typeface="Calibri" panose="020F0502020204030204" pitchFamily="34" charset="0"/>
                </a:rPr>
                <a:t>Occasional toxicity</a:t>
              </a:r>
              <a:endParaRPr kumimoji="0" lang="en-US" sz="1200" b="0" i="0" u="none" strike="noStrike" kern="1200" cap="none" spc="0" normalizeH="0" baseline="0" noProof="0" dirty="0">
                <a:ln>
                  <a:noFill/>
                </a:ln>
                <a:solidFill>
                  <a:srgbClr val="000000"/>
                </a:solidFill>
                <a:effectLst/>
                <a:uLnTx/>
                <a:uFillTx/>
                <a:latin typeface="Georgia"/>
                <a:ea typeface="Open Sans" panose="020B0606030504020204" pitchFamily="34" charset="0"/>
                <a:cs typeface="Calibri" panose="020F0502020204030204" pitchFamily="34" charset="0"/>
              </a:endParaRPr>
            </a:p>
          </p:txBody>
        </p:sp>
        <p:cxnSp>
          <p:nvCxnSpPr>
            <p:cNvPr id="20" name="Straight Arrow Connector 64">
              <a:extLst>
                <a:ext uri="{FF2B5EF4-FFF2-40B4-BE49-F238E27FC236}">
                  <a16:creationId xmlns:a16="http://schemas.microsoft.com/office/drawing/2014/main" id="{116BA7AF-EB07-05AA-EBAE-B20DD7E3D827}"/>
                </a:ext>
              </a:extLst>
            </p:cNvPr>
            <p:cNvCxnSpPr>
              <a:cxnSpLocks/>
            </p:cNvCxnSpPr>
            <p:nvPr/>
          </p:nvCxnSpPr>
          <p:spPr>
            <a:xfrm>
              <a:off x="3200400" y="1612900"/>
              <a:ext cx="932590" cy="126030"/>
            </a:xfrm>
            <a:prstGeom prst="bentConnector3">
              <a:avLst>
                <a:gd name="adj1" fmla="val 100453"/>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64795E31-CA49-4357-AAFF-D0F65BF78236}"/>
              </a:ext>
            </a:extLst>
          </p:cNvPr>
          <p:cNvGrpSpPr/>
          <p:nvPr/>
        </p:nvGrpSpPr>
        <p:grpSpPr>
          <a:xfrm>
            <a:off x="9292927" y="3913995"/>
            <a:ext cx="2326381" cy="1039784"/>
            <a:chOff x="7164286" y="2985855"/>
            <a:chExt cx="1481238" cy="805555"/>
          </a:xfrm>
        </p:grpSpPr>
        <p:sp>
          <p:nvSpPr>
            <p:cNvPr id="17" name="Text Box 13">
              <a:extLst>
                <a:ext uri="{FF2B5EF4-FFF2-40B4-BE49-F238E27FC236}">
                  <a16:creationId xmlns:a16="http://schemas.microsoft.com/office/drawing/2014/main" id="{E3CCFCD9-1E59-A2EB-4F9E-7D2037D5FBD4}"/>
                </a:ext>
              </a:extLst>
            </p:cNvPr>
            <p:cNvSpPr txBox="1">
              <a:spLocks noChangeArrowheads="1"/>
            </p:cNvSpPr>
            <p:nvPr/>
          </p:nvSpPr>
          <p:spPr bwMode="auto">
            <a:xfrm>
              <a:off x="7598909" y="3147609"/>
              <a:ext cx="1046615" cy="643801"/>
            </a:xfrm>
            <a:prstGeom prst="rect">
              <a:avLst/>
            </a:prstGeom>
            <a:solidFill>
              <a:schemeClr val="bg1">
                <a:lumMod val="85000"/>
              </a:schemeClr>
            </a:solidFill>
            <a:ln w="9525">
              <a:noFill/>
              <a:miter lim="800000"/>
              <a:headEnd/>
              <a:tailEnd/>
            </a:ln>
          </p:spPr>
          <p:txBody>
            <a:bodyPr wrap="square" lIns="60960" rIns="60960">
              <a:spAutoFit/>
            </a:bodyPr>
            <a:lstStyle/>
            <a:p>
              <a:pPr marL="0" marR="0" lvl="0" indent="0" algn="r" defTabSz="1219139" rtl="0" eaLnBrk="1" fontAlgn="auto" latinLnBrk="0" hangingPunct="1">
                <a:lnSpc>
                  <a:spcPct val="100000"/>
                </a:lnSpc>
                <a:spcBef>
                  <a:spcPct val="50000"/>
                </a:spcBef>
                <a:spcAft>
                  <a:spcPts val="0"/>
                </a:spcAft>
                <a:buClrTx/>
                <a:buSzTx/>
                <a:buFontTx/>
                <a:buNone/>
                <a:tabLst/>
                <a:defRPr/>
              </a:pPr>
              <a:r>
                <a:rPr kumimoji="0" lang="fr-BE" sz="1200" b="0" i="0" u="none" strike="noStrike" kern="1200" cap="none" spc="0" normalizeH="0" baseline="0" noProof="0" dirty="0">
                  <a:ln>
                    <a:noFill/>
                  </a:ln>
                  <a:solidFill>
                    <a:srgbClr val="000000"/>
                  </a:solidFill>
                  <a:effectLst/>
                  <a:uLnTx/>
                  <a:uFillTx/>
                  <a:latin typeface="Georgia"/>
                  <a:ea typeface="Open Sans" panose="020B0606030504020204" pitchFamily="34" charset="0"/>
                  <a:cs typeface="Calibri" panose="020F0502020204030204" pitchFamily="34" charset="0"/>
                </a:rPr>
                <a:t>Periodic loss of effectiveness &amp; emergence of drug resistance</a:t>
              </a:r>
              <a:endParaRPr kumimoji="0" lang="en-US" sz="1200" b="0" i="0" u="none" strike="noStrike" kern="1200" cap="none" spc="0" normalizeH="0" baseline="0" noProof="0" dirty="0">
                <a:ln>
                  <a:noFill/>
                </a:ln>
                <a:solidFill>
                  <a:srgbClr val="000000"/>
                </a:solidFill>
                <a:effectLst/>
                <a:uLnTx/>
                <a:uFillTx/>
                <a:latin typeface="Georgia"/>
                <a:ea typeface="Open Sans" panose="020B0606030504020204" pitchFamily="34" charset="0"/>
                <a:cs typeface="Calibri" panose="020F0502020204030204" pitchFamily="34" charset="0"/>
              </a:endParaRPr>
            </a:p>
          </p:txBody>
        </p:sp>
        <p:cxnSp>
          <p:nvCxnSpPr>
            <p:cNvPr id="18" name="Connector: Elbow 17">
              <a:extLst>
                <a:ext uri="{FF2B5EF4-FFF2-40B4-BE49-F238E27FC236}">
                  <a16:creationId xmlns:a16="http://schemas.microsoft.com/office/drawing/2014/main" id="{C596E099-D07B-C8B1-E4B6-DA8DA28D7AAE}"/>
                </a:ext>
              </a:extLst>
            </p:cNvPr>
            <p:cNvCxnSpPr>
              <a:cxnSpLocks/>
              <a:stCxn id="17" idx="0"/>
            </p:cNvCxnSpPr>
            <p:nvPr/>
          </p:nvCxnSpPr>
          <p:spPr>
            <a:xfrm rot="16200000" flipV="1">
              <a:off x="7562375" y="2587766"/>
              <a:ext cx="161753" cy="957932"/>
            </a:xfrm>
            <a:prstGeom prst="bentConnector2">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grpSp>
      <p:sp>
        <p:nvSpPr>
          <p:cNvPr id="3" name="Text Placeholder 7">
            <a:extLst>
              <a:ext uri="{FF2B5EF4-FFF2-40B4-BE49-F238E27FC236}">
                <a16:creationId xmlns:a16="http://schemas.microsoft.com/office/drawing/2014/main" id="{952CEF00-574C-4C5A-C4F8-4C865B8378FD}"/>
              </a:ext>
            </a:extLst>
          </p:cNvPr>
          <p:cNvSpPr txBox="1">
            <a:spLocks/>
          </p:cNvSpPr>
          <p:nvPr/>
        </p:nvSpPr>
        <p:spPr>
          <a:xfrm>
            <a:off x="670560" y="6125468"/>
            <a:ext cx="10035538"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Blaschke TF, Osterberg L,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Vrijens</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B, Urquhart J. Adherence to medications: insights arising from studies on the unreliable link between prescribed and actual drug dosing histories. Annu Rev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Pharmacol</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Toxicol</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2012;52:275-301. </a:t>
            </a:r>
          </a:p>
        </p:txBody>
      </p:sp>
      <p:sp>
        <p:nvSpPr>
          <p:cNvPr id="7" name="TextBox 6">
            <a:extLst>
              <a:ext uri="{FF2B5EF4-FFF2-40B4-BE49-F238E27FC236}">
                <a16:creationId xmlns:a16="http://schemas.microsoft.com/office/drawing/2014/main" id="{51D2CD6C-ACF7-48B0-02A1-68F616F18BA5}"/>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GLO2208858</a:t>
            </a:r>
          </a:p>
        </p:txBody>
      </p:sp>
    </p:spTree>
    <p:extLst>
      <p:ext uri="{BB962C8B-B14F-4D97-AF65-F5344CB8AC3E}">
        <p14:creationId xmlns:p14="http://schemas.microsoft.com/office/powerpoint/2010/main" val="632949443"/>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A2BA387E-88B2-6BB8-5521-DC9A7FEB7623}"/>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A2BA387E-88B2-6BB8-5521-DC9A7FEB7623}"/>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5F4BCBBA-B125-4217-25B0-FD549970E119}"/>
              </a:ext>
            </a:extLst>
          </p:cNvPr>
          <p:cNvSpPr>
            <a:spLocks noGrp="1"/>
          </p:cNvSpPr>
          <p:nvPr>
            <p:ph type="title"/>
          </p:nvPr>
        </p:nvSpPr>
        <p:spPr/>
        <p:txBody>
          <a:bodyPr vert="horz"/>
          <a:lstStyle/>
          <a:p>
            <a:r>
              <a:rPr lang="en-US" dirty="0"/>
              <a:t>The Scientific Evidence</a:t>
            </a:r>
          </a:p>
        </p:txBody>
      </p:sp>
      <p:grpSp>
        <p:nvGrpSpPr>
          <p:cNvPr id="15" name="Group 14">
            <a:extLst>
              <a:ext uri="{FF2B5EF4-FFF2-40B4-BE49-F238E27FC236}">
                <a16:creationId xmlns:a16="http://schemas.microsoft.com/office/drawing/2014/main" id="{B525815D-9BAB-76AE-6D7D-91FA5359CF26}"/>
              </a:ext>
            </a:extLst>
          </p:cNvPr>
          <p:cNvGrpSpPr/>
          <p:nvPr/>
        </p:nvGrpSpPr>
        <p:grpSpPr>
          <a:xfrm>
            <a:off x="9313724" y="1461189"/>
            <a:ext cx="2350453" cy="4253811"/>
            <a:chOff x="6531614" y="836745"/>
            <a:chExt cx="2117086" cy="3831466"/>
          </a:xfrm>
        </p:grpSpPr>
        <p:sp>
          <p:nvSpPr>
            <p:cNvPr id="27" name="Freeform: Shape 26">
              <a:extLst>
                <a:ext uri="{FF2B5EF4-FFF2-40B4-BE49-F238E27FC236}">
                  <a16:creationId xmlns:a16="http://schemas.microsoft.com/office/drawing/2014/main" id="{7F257BDB-5FF3-930A-3C39-B833BD1E64B7}"/>
                </a:ext>
              </a:extLst>
            </p:cNvPr>
            <p:cNvSpPr/>
            <p:nvPr/>
          </p:nvSpPr>
          <p:spPr>
            <a:xfrm>
              <a:off x="6531614" y="836745"/>
              <a:ext cx="2117086" cy="3831466"/>
            </a:xfrm>
            <a:custGeom>
              <a:avLst/>
              <a:gdLst>
                <a:gd name="connsiteX0" fmla="*/ 44672 w 455866"/>
                <a:gd name="connsiteY0" fmla="*/ 818686 h 818698"/>
                <a:gd name="connsiteX1" fmla="*/ 5049 w 455866"/>
                <a:gd name="connsiteY1" fmla="*/ 781157 h 818698"/>
                <a:gd name="connsiteX2" fmla="*/ 0 w 455866"/>
                <a:gd name="connsiteY2" fmla="*/ 40684 h 818698"/>
                <a:gd name="connsiteX3" fmla="*/ 39148 w 455866"/>
                <a:gd name="connsiteY3" fmla="*/ 2584 h 818698"/>
                <a:gd name="connsiteX4" fmla="*/ 411289 w 455866"/>
                <a:gd name="connsiteY4" fmla="*/ 12 h 818698"/>
                <a:gd name="connsiteX5" fmla="*/ 450818 w 455866"/>
                <a:gd name="connsiteY5" fmla="*/ 37541 h 818698"/>
                <a:gd name="connsiteX6" fmla="*/ 455866 w 455866"/>
                <a:gd name="connsiteY6" fmla="*/ 777824 h 818698"/>
                <a:gd name="connsiteX7" fmla="*/ 417776 w 455866"/>
                <a:gd name="connsiteY7" fmla="*/ 815933 h 818698"/>
                <a:gd name="connsiteX8" fmla="*/ 416814 w 455866"/>
                <a:gd name="connsiteY8" fmla="*/ 815924 h 81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866" h="818698">
                  <a:moveTo>
                    <a:pt x="44672" y="818686"/>
                  </a:moveTo>
                  <a:cubicBezTo>
                    <a:pt x="23384" y="819219"/>
                    <a:pt x="5668" y="802446"/>
                    <a:pt x="5049" y="781157"/>
                  </a:cubicBezTo>
                  <a:lnTo>
                    <a:pt x="0" y="40684"/>
                  </a:lnTo>
                  <a:cubicBezTo>
                    <a:pt x="315" y="19367"/>
                    <a:pt x="17831" y="2317"/>
                    <a:pt x="39148" y="2584"/>
                  </a:cubicBezTo>
                  <a:lnTo>
                    <a:pt x="411289" y="12"/>
                  </a:lnTo>
                  <a:cubicBezTo>
                    <a:pt x="432559" y="-521"/>
                    <a:pt x="450247" y="16272"/>
                    <a:pt x="450818" y="37541"/>
                  </a:cubicBezTo>
                  <a:lnTo>
                    <a:pt x="455866" y="777824"/>
                  </a:lnTo>
                  <a:cubicBezTo>
                    <a:pt x="455876" y="798865"/>
                    <a:pt x="438817" y="815933"/>
                    <a:pt x="417776" y="815933"/>
                  </a:cubicBezTo>
                  <a:cubicBezTo>
                    <a:pt x="417452" y="815933"/>
                    <a:pt x="417138" y="815933"/>
                    <a:pt x="416814" y="815924"/>
                  </a:cubicBezTo>
                  <a:close/>
                </a:path>
              </a:pathLst>
            </a:custGeom>
            <a:solidFill>
              <a:schemeClr val="bg1">
                <a:lumMod val="85000"/>
              </a:schemeClr>
            </a:solidFill>
            <a:ln w="9525" cap="flat">
              <a:noFill/>
              <a:prstDash val="solid"/>
              <a:miter/>
            </a:ln>
          </p:spPr>
          <p:txBody>
            <a:bodyPr rtlCol="0" anchor="ctr"/>
            <a:lstStyle/>
            <a:p>
              <a:pPr marL="0" marR="0" lvl="0" indent="0" algn="l" defTabSz="1219139"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 name="Freeform: Shape 27">
              <a:extLst>
                <a:ext uri="{FF2B5EF4-FFF2-40B4-BE49-F238E27FC236}">
                  <a16:creationId xmlns:a16="http://schemas.microsoft.com/office/drawing/2014/main" id="{6763393D-FCC2-896B-D48D-E799366310E2}"/>
                </a:ext>
              </a:extLst>
            </p:cNvPr>
            <p:cNvSpPr/>
            <p:nvPr/>
          </p:nvSpPr>
          <p:spPr>
            <a:xfrm>
              <a:off x="6531614" y="836745"/>
              <a:ext cx="2117086" cy="3831466"/>
            </a:xfrm>
            <a:custGeom>
              <a:avLst/>
              <a:gdLst>
                <a:gd name="connsiteX0" fmla="*/ 44672 w 455866"/>
                <a:gd name="connsiteY0" fmla="*/ 818686 h 818698"/>
                <a:gd name="connsiteX1" fmla="*/ 5049 w 455866"/>
                <a:gd name="connsiteY1" fmla="*/ 781157 h 818698"/>
                <a:gd name="connsiteX2" fmla="*/ 0 w 455866"/>
                <a:gd name="connsiteY2" fmla="*/ 40684 h 818698"/>
                <a:gd name="connsiteX3" fmla="*/ 39148 w 455866"/>
                <a:gd name="connsiteY3" fmla="*/ 2584 h 818698"/>
                <a:gd name="connsiteX4" fmla="*/ 411289 w 455866"/>
                <a:gd name="connsiteY4" fmla="*/ 12 h 818698"/>
                <a:gd name="connsiteX5" fmla="*/ 450818 w 455866"/>
                <a:gd name="connsiteY5" fmla="*/ 37541 h 818698"/>
                <a:gd name="connsiteX6" fmla="*/ 455866 w 455866"/>
                <a:gd name="connsiteY6" fmla="*/ 777824 h 818698"/>
                <a:gd name="connsiteX7" fmla="*/ 417776 w 455866"/>
                <a:gd name="connsiteY7" fmla="*/ 815933 h 818698"/>
                <a:gd name="connsiteX8" fmla="*/ 416814 w 455866"/>
                <a:gd name="connsiteY8" fmla="*/ 815924 h 81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866" h="818698">
                  <a:moveTo>
                    <a:pt x="44672" y="818686"/>
                  </a:moveTo>
                  <a:cubicBezTo>
                    <a:pt x="23384" y="819219"/>
                    <a:pt x="5668" y="802446"/>
                    <a:pt x="5049" y="781157"/>
                  </a:cubicBezTo>
                  <a:lnTo>
                    <a:pt x="0" y="40684"/>
                  </a:lnTo>
                  <a:cubicBezTo>
                    <a:pt x="315" y="19367"/>
                    <a:pt x="17831" y="2317"/>
                    <a:pt x="39148" y="2584"/>
                  </a:cubicBezTo>
                  <a:lnTo>
                    <a:pt x="411289" y="12"/>
                  </a:lnTo>
                  <a:cubicBezTo>
                    <a:pt x="432559" y="-521"/>
                    <a:pt x="450247" y="16272"/>
                    <a:pt x="450818" y="37541"/>
                  </a:cubicBezTo>
                  <a:lnTo>
                    <a:pt x="455866" y="777824"/>
                  </a:lnTo>
                  <a:cubicBezTo>
                    <a:pt x="455876" y="798865"/>
                    <a:pt x="438817" y="815933"/>
                    <a:pt x="417776" y="815933"/>
                  </a:cubicBezTo>
                  <a:cubicBezTo>
                    <a:pt x="417452" y="815933"/>
                    <a:pt x="417138" y="815933"/>
                    <a:pt x="416814" y="815924"/>
                  </a:cubicBezTo>
                  <a:close/>
                </a:path>
              </a:pathLst>
            </a:custGeom>
            <a:noFill/>
            <a:ln w="8096" cap="flat">
              <a:solidFill>
                <a:srgbClr val="5E5E5E"/>
              </a:solidFill>
              <a:prstDash val="solid"/>
              <a:miter/>
            </a:ln>
          </p:spPr>
          <p:txBody>
            <a:bodyPr rtlCol="0" anchor="ctr"/>
            <a:lstStyle/>
            <a:p>
              <a:pPr marL="0" marR="0" lvl="0" indent="0" algn="l" defTabSz="1219139"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 name="Freeform: Shape 28">
              <a:extLst>
                <a:ext uri="{FF2B5EF4-FFF2-40B4-BE49-F238E27FC236}">
                  <a16:creationId xmlns:a16="http://schemas.microsoft.com/office/drawing/2014/main" id="{5EB146AD-F66A-3DD2-45C8-F2D5D7810534}"/>
                </a:ext>
              </a:extLst>
            </p:cNvPr>
            <p:cNvSpPr/>
            <p:nvPr/>
          </p:nvSpPr>
          <p:spPr>
            <a:xfrm>
              <a:off x="6658569" y="1008413"/>
              <a:ext cx="1862733" cy="3417698"/>
            </a:xfrm>
            <a:custGeom>
              <a:avLst/>
              <a:gdLst>
                <a:gd name="connsiteX0" fmla="*/ 396526 w 401097"/>
                <a:gd name="connsiteY0" fmla="*/ 31435 h 730285"/>
                <a:gd name="connsiteX1" fmla="*/ 401098 w 401097"/>
                <a:gd name="connsiteY1" fmla="*/ 692565 h 730285"/>
                <a:gd name="connsiteX2" fmla="*/ 366046 w 401097"/>
                <a:gd name="connsiteY2" fmla="*/ 728093 h 730285"/>
                <a:gd name="connsiteX3" fmla="*/ 36100 w 401097"/>
                <a:gd name="connsiteY3" fmla="*/ 730284 h 730285"/>
                <a:gd name="connsiteX4" fmla="*/ 4573 w 401097"/>
                <a:gd name="connsiteY4" fmla="*/ 699328 h 730285"/>
                <a:gd name="connsiteX5" fmla="*/ 4573 w 401097"/>
                <a:gd name="connsiteY5" fmla="*/ 699233 h 730285"/>
                <a:gd name="connsiteX6" fmla="*/ 0 w 401097"/>
                <a:gd name="connsiteY6" fmla="*/ 35626 h 730285"/>
                <a:gd name="connsiteX7" fmla="*/ 32957 w 401097"/>
                <a:gd name="connsiteY7" fmla="*/ 2193 h 730285"/>
                <a:gd name="connsiteX8" fmla="*/ 108490 w 401097"/>
                <a:gd name="connsiteY8" fmla="*/ 1717 h 730285"/>
                <a:gd name="connsiteX9" fmla="*/ 138017 w 401097"/>
                <a:gd name="connsiteY9" fmla="*/ 23624 h 730285"/>
                <a:gd name="connsiteX10" fmla="*/ 258509 w 401097"/>
                <a:gd name="connsiteY10" fmla="*/ 22863 h 730285"/>
                <a:gd name="connsiteX11" fmla="*/ 287846 w 401097"/>
                <a:gd name="connsiteY11" fmla="*/ 479 h 730285"/>
                <a:gd name="connsiteX12" fmla="*/ 364617 w 401097"/>
                <a:gd name="connsiteY12" fmla="*/ 2 h 730285"/>
                <a:gd name="connsiteX13" fmla="*/ 396526 w 401097"/>
                <a:gd name="connsiteY13" fmla="*/ 31149 h 730285"/>
                <a:gd name="connsiteX14" fmla="*/ 396526 w 401097"/>
                <a:gd name="connsiteY14" fmla="*/ 31435 h 730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01097" h="730285">
                  <a:moveTo>
                    <a:pt x="396526" y="31435"/>
                  </a:moveTo>
                  <a:lnTo>
                    <a:pt x="401098" y="692565"/>
                  </a:lnTo>
                  <a:cubicBezTo>
                    <a:pt x="401155" y="712025"/>
                    <a:pt x="385506" y="727884"/>
                    <a:pt x="366046" y="728093"/>
                  </a:cubicBezTo>
                  <a:lnTo>
                    <a:pt x="36100" y="730284"/>
                  </a:lnTo>
                  <a:cubicBezTo>
                    <a:pt x="18850" y="730446"/>
                    <a:pt x="4734" y="716587"/>
                    <a:pt x="4573" y="699328"/>
                  </a:cubicBezTo>
                  <a:cubicBezTo>
                    <a:pt x="4573" y="699299"/>
                    <a:pt x="4573" y="699261"/>
                    <a:pt x="4573" y="699233"/>
                  </a:cubicBezTo>
                  <a:lnTo>
                    <a:pt x="0" y="35626"/>
                  </a:lnTo>
                  <a:cubicBezTo>
                    <a:pt x="-57" y="17328"/>
                    <a:pt x="14659" y="2403"/>
                    <a:pt x="32957" y="2193"/>
                  </a:cubicBezTo>
                  <a:lnTo>
                    <a:pt x="108490" y="1717"/>
                  </a:lnTo>
                  <a:cubicBezTo>
                    <a:pt x="112300" y="14823"/>
                    <a:pt x="124368" y="23777"/>
                    <a:pt x="138017" y="23624"/>
                  </a:cubicBezTo>
                  <a:lnTo>
                    <a:pt x="258509" y="22863"/>
                  </a:lnTo>
                  <a:cubicBezTo>
                    <a:pt x="272149" y="22681"/>
                    <a:pt x="284064" y="13595"/>
                    <a:pt x="287846" y="479"/>
                  </a:cubicBezTo>
                  <a:lnTo>
                    <a:pt x="364617" y="2"/>
                  </a:lnTo>
                  <a:cubicBezTo>
                    <a:pt x="382029" y="-207"/>
                    <a:pt x="396317" y="13738"/>
                    <a:pt x="396526" y="31149"/>
                  </a:cubicBezTo>
                  <a:cubicBezTo>
                    <a:pt x="396526" y="31244"/>
                    <a:pt x="396526" y="31340"/>
                    <a:pt x="396526" y="31435"/>
                  </a:cubicBezTo>
                  <a:close/>
                </a:path>
              </a:pathLst>
            </a:custGeom>
            <a:blipFill dpi="0" rotWithShape="1">
              <a:blip r:embed="rId5"/>
              <a:srcRect/>
              <a:stretch>
                <a:fillRect l="-11000" t="-1000" r="-6000"/>
              </a:stretch>
            </a:blipFill>
            <a:ln w="9525" cap="flat">
              <a:noFill/>
              <a:prstDash val="solid"/>
              <a:miter/>
            </a:ln>
            <a:effectLst>
              <a:innerShdw blurRad="114300">
                <a:prstClr val="black"/>
              </a:innerShdw>
            </a:effectLst>
          </p:spPr>
          <p:txBody>
            <a:bodyPr rtlCol="0" anchor="ctr"/>
            <a:lstStyle/>
            <a:p>
              <a:pPr marL="0" marR="0" lvl="0" indent="0" algn="l" defTabSz="1219139"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Freeform: Shape 29">
              <a:extLst>
                <a:ext uri="{FF2B5EF4-FFF2-40B4-BE49-F238E27FC236}">
                  <a16:creationId xmlns:a16="http://schemas.microsoft.com/office/drawing/2014/main" id="{DFC3CA14-9AD3-3B8B-F0F3-29F2E84751F2}"/>
                </a:ext>
              </a:extLst>
            </p:cNvPr>
            <p:cNvSpPr/>
            <p:nvPr/>
          </p:nvSpPr>
          <p:spPr>
            <a:xfrm>
              <a:off x="7492400" y="920591"/>
              <a:ext cx="117663" cy="118590"/>
            </a:xfrm>
            <a:custGeom>
              <a:avLst/>
              <a:gdLst>
                <a:gd name="connsiteX0" fmla="*/ 25337 w 25336"/>
                <a:gd name="connsiteY0" fmla="*/ 12577 h 25340"/>
                <a:gd name="connsiteX1" fmla="*/ 12763 w 25336"/>
                <a:gd name="connsiteY1" fmla="*/ 25340 h 25340"/>
                <a:gd name="connsiteX2" fmla="*/ 0 w 25336"/>
                <a:gd name="connsiteY2" fmla="*/ 12767 h 25340"/>
                <a:gd name="connsiteX3" fmla="*/ 12573 w 25336"/>
                <a:gd name="connsiteY3" fmla="*/ 4 h 25340"/>
                <a:gd name="connsiteX4" fmla="*/ 25337 w 25336"/>
                <a:gd name="connsiteY4" fmla="*/ 12196 h 25340"/>
                <a:gd name="connsiteX5" fmla="*/ 25337 w 25336"/>
                <a:gd name="connsiteY5" fmla="*/ 12577 h 25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36" h="25340">
                  <a:moveTo>
                    <a:pt x="25337" y="12577"/>
                  </a:moveTo>
                  <a:cubicBezTo>
                    <a:pt x="25384" y="19578"/>
                    <a:pt x="19755" y="25283"/>
                    <a:pt x="12763" y="25340"/>
                  </a:cubicBezTo>
                  <a:cubicBezTo>
                    <a:pt x="5763" y="25388"/>
                    <a:pt x="57" y="19758"/>
                    <a:pt x="0" y="12767"/>
                  </a:cubicBezTo>
                  <a:cubicBezTo>
                    <a:pt x="-47" y="5766"/>
                    <a:pt x="5582" y="61"/>
                    <a:pt x="12573" y="4"/>
                  </a:cubicBezTo>
                  <a:cubicBezTo>
                    <a:pt x="19460" y="-158"/>
                    <a:pt x="25175" y="5299"/>
                    <a:pt x="25337" y="12196"/>
                  </a:cubicBezTo>
                  <a:cubicBezTo>
                    <a:pt x="25337" y="12320"/>
                    <a:pt x="25337" y="12453"/>
                    <a:pt x="25337" y="12577"/>
                  </a:cubicBezTo>
                  <a:close/>
                </a:path>
              </a:pathLst>
            </a:custGeom>
            <a:solidFill>
              <a:srgbClr val="828282"/>
            </a:solidFill>
            <a:ln w="9525" cap="flat">
              <a:noFill/>
              <a:prstDash val="solid"/>
              <a:miter/>
            </a:ln>
          </p:spPr>
          <p:txBody>
            <a:bodyPr rtlCol="0" anchor="ctr"/>
            <a:lstStyle/>
            <a:p>
              <a:pPr marL="0" marR="0" lvl="0" indent="0" algn="l" defTabSz="1219139"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8" name="Arrow: Pentagon 7">
            <a:extLst>
              <a:ext uri="{FF2B5EF4-FFF2-40B4-BE49-F238E27FC236}">
                <a16:creationId xmlns:a16="http://schemas.microsoft.com/office/drawing/2014/main" id="{FA3C1C45-4AD2-42B7-325A-A2BD70BABE38}"/>
              </a:ext>
            </a:extLst>
          </p:cNvPr>
          <p:cNvSpPr/>
          <p:nvPr/>
        </p:nvSpPr>
        <p:spPr>
          <a:xfrm>
            <a:off x="729544" y="1662355"/>
            <a:ext cx="3889248" cy="4003736"/>
          </a:xfrm>
          <a:prstGeom prst="homePlate">
            <a:avLst>
              <a:gd name="adj" fmla="val 14456"/>
            </a:avLst>
          </a:prstGeom>
          <a:noFill/>
          <a:ln w="9525">
            <a:solidFill>
              <a:schemeClr val="accent1"/>
            </a:solidFill>
          </a:ln>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t"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9" name="Arrow: Pentagon 8">
            <a:extLst>
              <a:ext uri="{FF2B5EF4-FFF2-40B4-BE49-F238E27FC236}">
                <a16:creationId xmlns:a16="http://schemas.microsoft.com/office/drawing/2014/main" id="{C39D1B88-B734-433D-B5C2-F88AD0B50246}"/>
              </a:ext>
            </a:extLst>
          </p:cNvPr>
          <p:cNvSpPr/>
          <p:nvPr/>
        </p:nvSpPr>
        <p:spPr>
          <a:xfrm flipH="1">
            <a:off x="4691944" y="1660357"/>
            <a:ext cx="3894664" cy="4003736"/>
          </a:xfrm>
          <a:prstGeom prst="homePlate">
            <a:avLst>
              <a:gd name="adj" fmla="val 14456"/>
            </a:avLst>
          </a:prstGeom>
          <a:noFill/>
          <a:ln w="9525">
            <a:solidFill>
              <a:schemeClr val="accent1"/>
            </a:solidFill>
          </a:ln>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t"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0" name="Oval 9">
            <a:extLst>
              <a:ext uri="{FF2B5EF4-FFF2-40B4-BE49-F238E27FC236}">
                <a16:creationId xmlns:a16="http://schemas.microsoft.com/office/drawing/2014/main" id="{2E31B368-9EFC-6855-9077-244CBDFBB3AA}"/>
              </a:ext>
            </a:extLst>
          </p:cNvPr>
          <p:cNvSpPr/>
          <p:nvPr/>
        </p:nvSpPr>
        <p:spPr>
          <a:xfrm>
            <a:off x="4038397" y="3254107"/>
            <a:ext cx="1219200" cy="1219200"/>
          </a:xfrm>
          <a:prstGeom prst="ellipse">
            <a:avLst/>
          </a:prstGeom>
          <a:solidFill>
            <a:schemeClr val="bg1"/>
          </a:solidFill>
          <a:ln w="9525">
            <a:solidFill>
              <a:schemeClr val="accent1"/>
            </a:solidFill>
          </a:ln>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t"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1" name="Rectangle: Rounded Corners 10">
            <a:extLst>
              <a:ext uri="{FF2B5EF4-FFF2-40B4-BE49-F238E27FC236}">
                <a16:creationId xmlns:a16="http://schemas.microsoft.com/office/drawing/2014/main" id="{23372FAD-1B08-CB46-B937-2E7CCD28D871}"/>
              </a:ext>
            </a:extLst>
          </p:cNvPr>
          <p:cNvSpPr/>
          <p:nvPr/>
        </p:nvSpPr>
        <p:spPr>
          <a:xfrm>
            <a:off x="673099" y="1461189"/>
            <a:ext cx="3535680" cy="696384"/>
          </a:xfrm>
          <a:prstGeom prst="roundRect">
            <a:avLst>
              <a:gd name="adj" fmla="val 50000"/>
            </a:avLst>
          </a:prstGeom>
          <a:gradFill flip="none" rotWithShape="1">
            <a:gsLst>
              <a:gs pos="0">
                <a:schemeClr val="accent3"/>
              </a:gs>
              <a:gs pos="100000">
                <a:schemeClr val="accent2"/>
              </a:gs>
            </a:gsLst>
            <a:lin ang="10800000" scaled="1"/>
            <a:tileRect/>
          </a:gradFill>
          <a:ln>
            <a:noFill/>
          </a:ln>
          <a:effectLst/>
        </p:spPr>
        <p:txBody>
          <a:bodyPr lIns="9144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r>
              <a:rPr kumimoji="0" lang="en-US" sz="2133"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Measure</a:t>
            </a:r>
          </a:p>
        </p:txBody>
      </p:sp>
      <p:pic>
        <p:nvPicPr>
          <p:cNvPr id="12" name="Graphic 11">
            <a:extLst>
              <a:ext uri="{FF2B5EF4-FFF2-40B4-BE49-F238E27FC236}">
                <a16:creationId xmlns:a16="http://schemas.microsoft.com/office/drawing/2014/main" id="{02ABE190-97CD-DE81-9B81-50041CDF3FA5}"/>
              </a:ext>
            </a:extLst>
          </p:cNvPr>
          <p:cNvPicPr>
            <a:picLocks noChangeAspect="1"/>
          </p:cNvPicPr>
          <p:nvPr/>
        </p:nvPicPr>
        <p:blipFill rotWithShape="1">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b="16402"/>
          <a:stretch/>
        </p:blipFill>
        <p:spPr>
          <a:xfrm>
            <a:off x="924171" y="1565080"/>
            <a:ext cx="466549" cy="488602"/>
          </a:xfrm>
          <a:prstGeom prst="rect">
            <a:avLst/>
          </a:prstGeom>
        </p:spPr>
      </p:pic>
      <p:sp>
        <p:nvSpPr>
          <p:cNvPr id="13" name="Rectangle: Rounded Corners 12">
            <a:extLst>
              <a:ext uri="{FF2B5EF4-FFF2-40B4-BE49-F238E27FC236}">
                <a16:creationId xmlns:a16="http://schemas.microsoft.com/office/drawing/2014/main" id="{9380D7DA-B708-A3E0-149C-EA3AA66D8826}"/>
              </a:ext>
            </a:extLst>
          </p:cNvPr>
          <p:cNvSpPr/>
          <p:nvPr/>
        </p:nvSpPr>
        <p:spPr>
          <a:xfrm>
            <a:off x="5119509" y="1461189"/>
            <a:ext cx="3535680" cy="696384"/>
          </a:xfrm>
          <a:prstGeom prst="roundRect">
            <a:avLst>
              <a:gd name="adj" fmla="val 50000"/>
            </a:avLst>
          </a:prstGeom>
          <a:gradFill flip="none" rotWithShape="1">
            <a:gsLst>
              <a:gs pos="0">
                <a:schemeClr val="accent3"/>
              </a:gs>
              <a:gs pos="100000">
                <a:schemeClr val="accent2"/>
              </a:gs>
            </a:gsLst>
            <a:lin ang="10800000" scaled="1"/>
            <a:tileRect/>
          </a:gradFill>
          <a:ln>
            <a:noFill/>
          </a:ln>
          <a:effectLst/>
        </p:spPr>
        <p:txBody>
          <a:bodyPr lIns="9144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r>
              <a:rPr kumimoji="0" lang="en-US" sz="2133"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Manage</a:t>
            </a:r>
          </a:p>
        </p:txBody>
      </p:sp>
      <p:pic>
        <p:nvPicPr>
          <p:cNvPr id="14" name="Graphic 13">
            <a:extLst>
              <a:ext uri="{FF2B5EF4-FFF2-40B4-BE49-F238E27FC236}">
                <a16:creationId xmlns:a16="http://schemas.microsoft.com/office/drawing/2014/main" id="{935BD889-DEBA-1D61-D314-57FE4887EDCE}"/>
              </a:ext>
            </a:extLst>
          </p:cNvPr>
          <p:cNvPicPr>
            <a:picLocks noChangeAspect="1"/>
          </p:cNvPicPr>
          <p:nvPr/>
        </p:nvPicPr>
        <p:blipFill rotWithShape="1">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rcRect b="18927"/>
          <a:stretch/>
        </p:blipFill>
        <p:spPr>
          <a:xfrm>
            <a:off x="5395805" y="1528626"/>
            <a:ext cx="554081" cy="561511"/>
          </a:xfrm>
          <a:prstGeom prst="rect">
            <a:avLst/>
          </a:prstGeom>
        </p:spPr>
      </p:pic>
      <p:sp>
        <p:nvSpPr>
          <p:cNvPr id="16" name="TextBox 15">
            <a:extLst>
              <a:ext uri="{FF2B5EF4-FFF2-40B4-BE49-F238E27FC236}">
                <a16:creationId xmlns:a16="http://schemas.microsoft.com/office/drawing/2014/main" id="{18DDDD6C-5C04-5D8A-A1DE-CE2A50D6F8D6}"/>
              </a:ext>
            </a:extLst>
          </p:cNvPr>
          <p:cNvSpPr txBox="1"/>
          <p:nvPr/>
        </p:nvSpPr>
        <p:spPr>
          <a:xfrm>
            <a:off x="4409791" y="3571320"/>
            <a:ext cx="476412" cy="584775"/>
          </a:xfrm>
          <a:prstGeom prst="rect">
            <a:avLst/>
          </a:prstGeom>
          <a:noFill/>
        </p:spPr>
        <p:txBody>
          <a:bodyPr wrap="non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IN" sz="3200" b="0" i="0" u="none" strike="noStrike" kern="1200" cap="none" spc="0" normalizeH="0" baseline="0" noProof="0" dirty="0">
                <a:ln>
                  <a:noFill/>
                </a:ln>
                <a:solidFill>
                  <a:srgbClr val="000000"/>
                </a:solidFill>
                <a:effectLst/>
                <a:uLnTx/>
                <a:uFillTx/>
                <a:latin typeface="Georgia" panose="02040502050405020303" pitchFamily="18" charset="0"/>
                <a:ea typeface="+mn-ea"/>
                <a:cs typeface="+mn-cs"/>
              </a:rPr>
              <a:t>&amp;</a:t>
            </a:r>
          </a:p>
        </p:txBody>
      </p:sp>
      <p:sp>
        <p:nvSpPr>
          <p:cNvPr id="17" name="Content Placeholder 5">
            <a:extLst>
              <a:ext uri="{FF2B5EF4-FFF2-40B4-BE49-F238E27FC236}">
                <a16:creationId xmlns:a16="http://schemas.microsoft.com/office/drawing/2014/main" id="{EA3389D4-4DF5-56FA-C828-043E0C08EF05}"/>
              </a:ext>
            </a:extLst>
          </p:cNvPr>
          <p:cNvSpPr txBox="1">
            <a:spLocks/>
          </p:cNvSpPr>
          <p:nvPr/>
        </p:nvSpPr>
        <p:spPr>
          <a:xfrm>
            <a:off x="805745" y="4652969"/>
            <a:ext cx="3115961" cy="882486"/>
          </a:xfrm>
          <a:prstGeom prst="rect">
            <a:avLst/>
          </a:prstGeom>
        </p:spPr>
        <p:txBody>
          <a:bodyPr vert="horz" wrap="square" lIns="0" tIns="0" rIns="0" bIns="0" rtlCol="0">
            <a:sp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6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226478" marR="0" lvl="1" indent="-226478" algn="l" defTabSz="1219170" rtl="0" eaLnBrk="1" fontAlgn="auto" latinLnBrk="0" hangingPunct="1">
              <a:lnSpc>
                <a:spcPct val="100000"/>
              </a:lnSpc>
              <a:spcBef>
                <a:spcPts val="400"/>
              </a:spcBef>
              <a:spcAft>
                <a:spcPts val="400"/>
              </a:spcAft>
              <a:buClrTx/>
              <a:buSzTx/>
              <a:buFont typeface="Arial" panose="020B0604020202020204" pitchFamily="34" charset="0"/>
              <a:buChar char="•"/>
              <a:tabLst/>
              <a:defRPr/>
            </a:pPr>
            <a:r>
              <a:rPr kumimoji="0" lang="en-US" sz="1467" b="0" i="0" u="none" strike="noStrike" kern="1200" cap="none" spc="0" normalizeH="0" baseline="0" noProof="0" dirty="0">
                <a:ln>
                  <a:noFill/>
                </a:ln>
                <a:solidFill>
                  <a:srgbClr val="000000"/>
                </a:solidFill>
                <a:effectLst/>
                <a:uLnTx/>
                <a:uFillTx/>
                <a:latin typeface="Georgia"/>
                <a:ea typeface="+mn-ea"/>
                <a:cs typeface="+mn-cs"/>
              </a:rPr>
              <a:t>Accurate &amp; continuous measure</a:t>
            </a:r>
          </a:p>
          <a:p>
            <a:pPr marL="226478" marR="0" lvl="1" indent="-226478" algn="l" defTabSz="1219170" rtl="0" eaLnBrk="1" fontAlgn="auto" latinLnBrk="0" hangingPunct="1">
              <a:lnSpc>
                <a:spcPct val="100000"/>
              </a:lnSpc>
              <a:spcBef>
                <a:spcPts val="400"/>
              </a:spcBef>
              <a:spcAft>
                <a:spcPts val="400"/>
              </a:spcAft>
              <a:buClrTx/>
              <a:buSzTx/>
              <a:buFont typeface="Arial" panose="020B0604020202020204" pitchFamily="34" charset="0"/>
              <a:buChar char="•"/>
              <a:tabLst/>
              <a:defRPr/>
            </a:pPr>
            <a:r>
              <a:rPr kumimoji="0" lang="en-US" sz="1467" b="0" i="0" u="none" strike="noStrike" kern="1200" cap="none" spc="0" normalizeH="0" baseline="0" noProof="0" dirty="0">
                <a:ln>
                  <a:noFill/>
                </a:ln>
                <a:solidFill>
                  <a:srgbClr val="000000"/>
                </a:solidFill>
                <a:effectLst/>
                <a:uLnTx/>
                <a:uFillTx/>
                <a:latin typeface="Georgia"/>
                <a:ea typeface="+mn-ea"/>
                <a:cs typeface="+mn-cs"/>
              </a:rPr>
              <a:t>No burden for the patients</a:t>
            </a:r>
          </a:p>
          <a:p>
            <a:pPr marL="226478" marR="0" lvl="1" indent="-226478" algn="l" defTabSz="1219170" rtl="0" eaLnBrk="1" fontAlgn="auto" latinLnBrk="0" hangingPunct="1">
              <a:lnSpc>
                <a:spcPct val="100000"/>
              </a:lnSpc>
              <a:spcBef>
                <a:spcPts val="400"/>
              </a:spcBef>
              <a:spcAft>
                <a:spcPts val="400"/>
              </a:spcAft>
              <a:buClrTx/>
              <a:buSzTx/>
              <a:buFont typeface="Arial" panose="020B0604020202020204" pitchFamily="34" charset="0"/>
              <a:buChar char="•"/>
              <a:tabLst/>
              <a:defRPr/>
            </a:pPr>
            <a:r>
              <a:rPr kumimoji="0" lang="en-US" sz="1467" b="0" i="0" u="none" strike="noStrike" kern="1200" cap="none" spc="0" normalizeH="0" baseline="0" noProof="0" dirty="0">
                <a:ln>
                  <a:noFill/>
                </a:ln>
                <a:solidFill>
                  <a:srgbClr val="000000"/>
                </a:solidFill>
                <a:effectLst/>
                <a:uLnTx/>
                <a:uFillTx/>
                <a:latin typeface="Georgia"/>
                <a:ea typeface="+mn-ea"/>
                <a:cs typeface="+mn-cs"/>
              </a:rPr>
              <a:t>Available for all patients included</a:t>
            </a:r>
          </a:p>
        </p:txBody>
      </p:sp>
      <p:sp>
        <p:nvSpPr>
          <p:cNvPr id="18" name="Content Placeholder 5">
            <a:extLst>
              <a:ext uri="{FF2B5EF4-FFF2-40B4-BE49-F238E27FC236}">
                <a16:creationId xmlns:a16="http://schemas.microsoft.com/office/drawing/2014/main" id="{1FC2C19B-A189-C6A4-E756-599128450741}"/>
              </a:ext>
            </a:extLst>
          </p:cNvPr>
          <p:cNvSpPr txBox="1">
            <a:spLocks/>
          </p:cNvSpPr>
          <p:nvPr/>
        </p:nvSpPr>
        <p:spPr>
          <a:xfrm>
            <a:off x="5369368" y="3670508"/>
            <a:ext cx="3119248" cy="677301"/>
          </a:xfrm>
          <a:prstGeom prst="rect">
            <a:avLst/>
          </a:prstGeom>
        </p:spPr>
        <p:txBody>
          <a:bodyPr vert="horz" wrap="square" lIns="0" tIns="0" rIns="0" bIns="0" rtlCol="0">
            <a:sp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6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1" indent="0" algn="l" defTabSz="1219170" rtl="0" eaLnBrk="1" fontAlgn="auto" latinLnBrk="0" hangingPunct="1">
              <a:lnSpc>
                <a:spcPct val="100000"/>
              </a:lnSpc>
              <a:spcBef>
                <a:spcPts val="400"/>
              </a:spcBef>
              <a:spcAft>
                <a:spcPts val="400"/>
              </a:spcAft>
              <a:buClrTx/>
              <a:buSzTx/>
              <a:buFont typeface="Arial" panose="020B0604020202020204" pitchFamily="34" charset="0"/>
              <a:buNone/>
              <a:tabLst/>
              <a:defRPr/>
            </a:pPr>
            <a:r>
              <a:rPr kumimoji="0" lang="en-US" sz="1467" b="0" i="0" u="none" strike="noStrike" kern="1200" cap="none" spc="0" normalizeH="0" baseline="0" noProof="0" dirty="0">
                <a:ln>
                  <a:noFill/>
                </a:ln>
                <a:solidFill>
                  <a:srgbClr val="000000"/>
                </a:solidFill>
                <a:effectLst/>
                <a:uLnTx/>
                <a:uFillTx/>
                <a:latin typeface="Georgia"/>
                <a:ea typeface="+mn-ea"/>
                <a:cs typeface="+mn-cs"/>
              </a:rPr>
              <a:t>Data-driven adherence feedback is the most effective means to empower patients and improve adherence</a:t>
            </a:r>
          </a:p>
        </p:txBody>
      </p:sp>
      <p:sp>
        <p:nvSpPr>
          <p:cNvPr id="19" name="Content Placeholder 5">
            <a:extLst>
              <a:ext uri="{FF2B5EF4-FFF2-40B4-BE49-F238E27FC236}">
                <a16:creationId xmlns:a16="http://schemas.microsoft.com/office/drawing/2014/main" id="{544DB8C6-2938-CC44-E81B-C76F45F48E15}"/>
              </a:ext>
            </a:extLst>
          </p:cNvPr>
          <p:cNvSpPr txBox="1">
            <a:spLocks/>
          </p:cNvSpPr>
          <p:nvPr/>
        </p:nvSpPr>
        <p:spPr>
          <a:xfrm>
            <a:off x="805745" y="2231795"/>
            <a:ext cx="3079369" cy="184666"/>
          </a:xfrm>
          <a:prstGeom prst="rect">
            <a:avLst/>
          </a:prstGeom>
        </p:spPr>
        <p:txBody>
          <a:bodyPr vert="horz" wrap="none" lIns="0" tIns="0" rIns="0" bIns="0" rtlCol="0">
            <a:sp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6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1" indent="0" algn="l" defTabSz="1219170" rtl="0" eaLnBrk="1" fontAlgn="auto" latinLnBrk="0" hangingPunct="1">
              <a:lnSpc>
                <a:spcPct val="100000"/>
              </a:lnSpc>
              <a:spcBef>
                <a:spcPts val="400"/>
              </a:spcBef>
              <a:spcAft>
                <a:spcPts val="40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Accuracy of the measurement methods</a:t>
            </a:r>
          </a:p>
        </p:txBody>
      </p:sp>
      <p:graphicFrame>
        <p:nvGraphicFramePr>
          <p:cNvPr id="20" name="Chart 19">
            <a:extLst>
              <a:ext uri="{FF2B5EF4-FFF2-40B4-BE49-F238E27FC236}">
                <a16:creationId xmlns:a16="http://schemas.microsoft.com/office/drawing/2014/main" id="{1065ED4A-2B99-DBA8-5A6F-69945FC182DE}"/>
              </a:ext>
            </a:extLst>
          </p:cNvPr>
          <p:cNvGraphicFramePr/>
          <p:nvPr/>
        </p:nvGraphicFramePr>
        <p:xfrm>
          <a:off x="740834" y="2384195"/>
          <a:ext cx="3395133" cy="2305756"/>
        </p:xfrm>
        <a:graphic>
          <a:graphicData uri="http://schemas.openxmlformats.org/drawingml/2006/chart">
            <c:chart xmlns:c="http://schemas.openxmlformats.org/drawingml/2006/chart" xmlns:r="http://schemas.openxmlformats.org/officeDocument/2006/relationships" r:id="rId10"/>
          </a:graphicData>
        </a:graphic>
      </p:graphicFrame>
      <p:grpSp>
        <p:nvGrpSpPr>
          <p:cNvPr id="21" name="Group 20">
            <a:extLst>
              <a:ext uri="{FF2B5EF4-FFF2-40B4-BE49-F238E27FC236}">
                <a16:creationId xmlns:a16="http://schemas.microsoft.com/office/drawing/2014/main" id="{7596776E-CB35-E9DC-A9B2-EEC711E9119D}"/>
              </a:ext>
            </a:extLst>
          </p:cNvPr>
          <p:cNvGrpSpPr/>
          <p:nvPr/>
        </p:nvGrpSpPr>
        <p:grpSpPr>
          <a:xfrm>
            <a:off x="5827009" y="2362083"/>
            <a:ext cx="2203967" cy="1182040"/>
            <a:chOff x="4188532" y="2237174"/>
            <a:chExt cx="1652975" cy="886530"/>
          </a:xfrm>
        </p:grpSpPr>
        <p:sp>
          <p:nvSpPr>
            <p:cNvPr id="24" name="Oval 23">
              <a:extLst>
                <a:ext uri="{FF2B5EF4-FFF2-40B4-BE49-F238E27FC236}">
                  <a16:creationId xmlns:a16="http://schemas.microsoft.com/office/drawing/2014/main" id="{2FDA1497-F724-035E-06E4-39070DF1A3BD}"/>
                </a:ext>
              </a:extLst>
            </p:cNvPr>
            <p:cNvSpPr/>
            <p:nvPr/>
          </p:nvSpPr>
          <p:spPr>
            <a:xfrm>
              <a:off x="4931957" y="2237174"/>
              <a:ext cx="909550" cy="886530"/>
            </a:xfrm>
            <a:prstGeom prst="ellipse">
              <a:avLst/>
            </a:prstGeom>
            <a:solidFill>
              <a:schemeClr val="accent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39"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Georgia" panose="02040502050405020303" pitchFamily="18" charset="0"/>
                <a:ea typeface="+mn-ea"/>
                <a:cs typeface="+mn-cs"/>
              </a:endParaRPr>
            </a:p>
          </p:txBody>
        </p:sp>
        <p:sp>
          <p:nvSpPr>
            <p:cNvPr id="25" name="Arrow: Right 24">
              <a:extLst>
                <a:ext uri="{FF2B5EF4-FFF2-40B4-BE49-F238E27FC236}">
                  <a16:creationId xmlns:a16="http://schemas.microsoft.com/office/drawing/2014/main" id="{832EB8DF-E47C-D35F-665D-1CA37C5C8B7A}"/>
                </a:ext>
              </a:extLst>
            </p:cNvPr>
            <p:cNvSpPr/>
            <p:nvPr/>
          </p:nvSpPr>
          <p:spPr>
            <a:xfrm>
              <a:off x="4188532" y="2352478"/>
              <a:ext cx="994087" cy="697713"/>
            </a:xfrm>
            <a:prstGeom prst="rightArrow">
              <a:avLst/>
            </a:prstGeom>
            <a:solidFill>
              <a:schemeClr val="bg1">
                <a:lumMod val="50000"/>
              </a:schemeClr>
            </a:solidFill>
            <a:ln w="12700">
              <a:solidFill>
                <a:srgbClr val="F1F1F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39"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a:ea typeface="Open Sans" panose="020B0606030504020204" pitchFamily="34" charset="0"/>
                  <a:cs typeface="Open Sans" panose="020B0606030504020204" pitchFamily="34" charset="0"/>
                </a:rPr>
                <a:t>↑20% </a:t>
              </a:r>
            </a:p>
          </p:txBody>
        </p:sp>
        <p:sp>
          <p:nvSpPr>
            <p:cNvPr id="26" name="Rectangle 25">
              <a:extLst>
                <a:ext uri="{FF2B5EF4-FFF2-40B4-BE49-F238E27FC236}">
                  <a16:creationId xmlns:a16="http://schemas.microsoft.com/office/drawing/2014/main" id="{AF3C2220-59CE-6D97-59F2-C41587A76C6F}"/>
                </a:ext>
              </a:extLst>
            </p:cNvPr>
            <p:cNvSpPr/>
            <p:nvPr/>
          </p:nvSpPr>
          <p:spPr>
            <a:xfrm>
              <a:off x="5222000" y="2495773"/>
              <a:ext cx="441226" cy="369332"/>
            </a:xfrm>
            <a:prstGeom prst="rect">
              <a:avLst/>
            </a:prstGeom>
          </p:spPr>
          <p:txBody>
            <a:bodyPr wrap="none" lIns="0" tIns="0" rIns="0" bIns="0">
              <a:spAutoFit/>
            </a:bodyPr>
            <a:lstStyle/>
            <a:p>
              <a:pPr marL="0" marR="0" lvl="0" indent="0" algn="ctr" defTabSz="1219139"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Georgia" panose="02040502050405020303" pitchFamily="18" charset="0"/>
                  <a:ea typeface="Open Sans" panose="020B0606030504020204" pitchFamily="34" charset="0"/>
                  <a:cs typeface="Open Sans" panose="020B0606030504020204" pitchFamily="34" charset="0"/>
                </a:rPr>
                <a:t>Up to </a:t>
              </a:r>
            </a:p>
            <a:p>
              <a:pPr marL="0" marR="0" lvl="0" indent="0" algn="ctr" defTabSz="1219139"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a:ea typeface="Open Sans" panose="020B0606030504020204" pitchFamily="34" charset="0"/>
                  <a:cs typeface="Open Sans" panose="020B0606030504020204" pitchFamily="34" charset="0"/>
                </a:rPr>
                <a:t>↑ 50%</a:t>
              </a:r>
            </a:p>
          </p:txBody>
        </p:sp>
      </p:grpSp>
      <p:sp>
        <p:nvSpPr>
          <p:cNvPr id="22" name="Rectangle 21">
            <a:extLst>
              <a:ext uri="{FF2B5EF4-FFF2-40B4-BE49-F238E27FC236}">
                <a16:creationId xmlns:a16="http://schemas.microsoft.com/office/drawing/2014/main" id="{47C1DE8C-DDCB-8869-8BC8-742CCADD6DA8}"/>
              </a:ext>
            </a:extLst>
          </p:cNvPr>
          <p:cNvSpPr/>
          <p:nvPr/>
        </p:nvSpPr>
        <p:spPr>
          <a:xfrm>
            <a:off x="1045634" y="2560797"/>
            <a:ext cx="1216902" cy="394899"/>
          </a:xfrm>
          <a:prstGeom prst="rect">
            <a:avLst/>
          </a:prstGeom>
          <a:noFill/>
          <a:ln w="9525">
            <a:solidFill>
              <a:schemeClr val="accent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dirty="0">
              <a:ln>
                <a:noFill/>
              </a:ln>
              <a:solidFill>
                <a:prstClr val="white"/>
              </a:solidFill>
              <a:effectLst/>
              <a:uLnTx/>
              <a:uFillTx/>
              <a:latin typeface="Calibri"/>
              <a:ea typeface="+mn-ea"/>
              <a:cs typeface="+mn-cs"/>
            </a:endParaRPr>
          </a:p>
        </p:txBody>
      </p:sp>
      <p:sp>
        <p:nvSpPr>
          <p:cNvPr id="23" name="TextBox 22">
            <a:extLst>
              <a:ext uri="{FF2B5EF4-FFF2-40B4-BE49-F238E27FC236}">
                <a16:creationId xmlns:a16="http://schemas.microsoft.com/office/drawing/2014/main" id="{73C34603-ED39-6452-322F-BF5F393459A1}"/>
              </a:ext>
            </a:extLst>
          </p:cNvPr>
          <p:cNvSpPr txBox="1"/>
          <p:nvPr/>
        </p:nvSpPr>
        <p:spPr>
          <a:xfrm>
            <a:off x="2175242" y="2522501"/>
            <a:ext cx="250390" cy="276999"/>
          </a:xfrm>
          <a:prstGeom prst="rect">
            <a:avLst/>
          </a:prstGeom>
          <a:noFill/>
        </p:spPr>
        <p:txBody>
          <a:bodyPr wrap="non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Georgia"/>
                <a:ea typeface="+mn-ea"/>
                <a:cs typeface="+mn-cs"/>
              </a:rPr>
              <a:t>1</a:t>
            </a:r>
            <a:endParaRPr kumimoji="0" lang="en-US" sz="1867" b="0" i="0" u="none" strike="noStrike" kern="1200" cap="none" spc="0" normalizeH="0" baseline="0" noProof="0" dirty="0">
              <a:ln>
                <a:noFill/>
              </a:ln>
              <a:solidFill>
                <a:srgbClr val="000000"/>
              </a:solidFill>
              <a:effectLst/>
              <a:uLnTx/>
              <a:uFillTx/>
              <a:latin typeface="Georgia"/>
              <a:ea typeface="+mn-ea"/>
              <a:cs typeface="+mn-cs"/>
            </a:endParaRPr>
          </a:p>
        </p:txBody>
      </p:sp>
      <p:sp>
        <p:nvSpPr>
          <p:cNvPr id="3" name="Text Placeholder 7">
            <a:extLst>
              <a:ext uri="{FF2B5EF4-FFF2-40B4-BE49-F238E27FC236}">
                <a16:creationId xmlns:a16="http://schemas.microsoft.com/office/drawing/2014/main" id="{782807C2-5ABE-AEC6-6D79-32B397B462E0}"/>
              </a:ext>
            </a:extLst>
          </p:cNvPr>
          <p:cNvSpPr txBox="1">
            <a:spLocks/>
          </p:cNvSpPr>
          <p:nvPr/>
        </p:nvSpPr>
        <p:spPr>
          <a:xfrm>
            <a:off x="670560" y="5980044"/>
            <a:ext cx="10035538" cy="528606"/>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1. El Alili M,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Vrijens</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B,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Demonceau</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J, Evers SM,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Hiligsmann</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M. A scoping review of studies comparing the medication event monitoring system (MEMS) with alternative methods for measuring medication adherence. Br J Clin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Pharmacol</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2016;82(1):268-279. 2.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Demonceau</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J, et al. Identification and assessment of adherence-enhancing interventions in studies assessing medication adherence through electronically compiled drug dosing histories: a systematic literature review and meta-analysis. Drugs. 2013 May;73(6):545-62.</a:t>
            </a:r>
          </a:p>
        </p:txBody>
      </p:sp>
      <p:sp>
        <p:nvSpPr>
          <p:cNvPr id="7" name="TextBox 6">
            <a:extLst>
              <a:ext uri="{FF2B5EF4-FFF2-40B4-BE49-F238E27FC236}">
                <a16:creationId xmlns:a16="http://schemas.microsoft.com/office/drawing/2014/main" id="{C51430A5-40F5-0D22-0CB5-0830453A7F2B}"/>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GLO2208858</a:t>
            </a:r>
          </a:p>
        </p:txBody>
      </p:sp>
    </p:spTree>
    <p:extLst>
      <p:ext uri="{BB962C8B-B14F-4D97-AF65-F5344CB8AC3E}">
        <p14:creationId xmlns:p14="http://schemas.microsoft.com/office/powerpoint/2010/main" val="1785858598"/>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7CA31AFB-422E-E4C0-A70E-120C1BD3B1C3}"/>
              </a:ext>
            </a:extLst>
          </p:cNvPr>
          <p:cNvGraphicFramePr>
            <a:graphicFrameLocks noChangeAspect="1"/>
          </p:cNvGraphicFramePr>
          <p:nvPr>
            <p:custDataLst>
              <p:tags r:id="rId1"/>
            </p:custDataLst>
            <p:extLst>
              <p:ext uri="{D42A27DB-BD31-4B8C-83A1-F6EECF244321}">
                <p14:modId xmlns:p14="http://schemas.microsoft.com/office/powerpoint/2010/main" val="1785426203"/>
              </p:ext>
            </p:extLst>
          </p:nvPr>
        </p:nvGraphicFramePr>
        <p:xfrm>
          <a:off x="2118" y="2118"/>
          <a:ext cx="2117" cy="2117"/>
        </p:xfrm>
        <a:graphic>
          <a:graphicData uri="http://schemas.openxmlformats.org/presentationml/2006/ole">
            <mc:AlternateContent xmlns:mc="http://schemas.openxmlformats.org/markup-compatibility/2006">
              <mc:Choice xmlns:v="urn:schemas-microsoft-com:vml" Requires="v">
                <p:oleObj name="think-cell Slide" r:id="rId5" imgW="395" imgH="394" progId="TCLayout.ActiveDocument.1">
                  <p:embed/>
                </p:oleObj>
              </mc:Choice>
              <mc:Fallback>
                <p:oleObj name="think-cell Slide" r:id="rId5" imgW="395" imgH="394" progId="TCLayout.ActiveDocument.1">
                  <p:embed/>
                  <p:pic>
                    <p:nvPicPr>
                      <p:cNvPr id="7" name="Object 6" hidden="1">
                        <a:extLst>
                          <a:ext uri="{FF2B5EF4-FFF2-40B4-BE49-F238E27FC236}">
                            <a16:creationId xmlns:a16="http://schemas.microsoft.com/office/drawing/2014/main" id="{7CA31AFB-422E-E4C0-A70E-120C1BD3B1C3}"/>
                          </a:ext>
                        </a:extLst>
                      </p:cNvPr>
                      <p:cNvPicPr/>
                      <p:nvPr/>
                    </p:nvPicPr>
                    <p:blipFill>
                      <a:blip r:embed="rId6"/>
                      <a:stretch>
                        <a:fillRect/>
                      </a:stretch>
                    </p:blipFill>
                    <p:spPr>
                      <a:xfrm>
                        <a:off x="2118" y="2118"/>
                        <a:ext cx="2117" cy="2117"/>
                      </a:xfrm>
                      <a:prstGeom prst="rect">
                        <a:avLst/>
                      </a:prstGeom>
                    </p:spPr>
                  </p:pic>
                </p:oleObj>
              </mc:Fallback>
            </mc:AlternateContent>
          </a:graphicData>
        </a:graphic>
      </p:graphicFrame>
      <p:sp>
        <p:nvSpPr>
          <p:cNvPr id="5" name="Title 4">
            <a:extLst>
              <a:ext uri="{FF2B5EF4-FFF2-40B4-BE49-F238E27FC236}">
                <a16:creationId xmlns:a16="http://schemas.microsoft.com/office/drawing/2014/main" id="{5B3F496E-6016-62FC-3312-336F2EE6BD0D}"/>
              </a:ext>
            </a:extLst>
          </p:cNvPr>
          <p:cNvSpPr>
            <a:spLocks noGrp="1"/>
          </p:cNvSpPr>
          <p:nvPr>
            <p:ph type="title"/>
          </p:nvPr>
        </p:nvSpPr>
        <p:spPr>
          <a:xfrm>
            <a:off x="670560" y="355600"/>
            <a:ext cx="10937240" cy="520701"/>
          </a:xfrm>
        </p:spPr>
        <p:txBody>
          <a:bodyPr vert="horz"/>
          <a:lstStyle/>
          <a:p>
            <a:r>
              <a:rPr lang="en-US" dirty="0"/>
              <a:t>Attaining targets in CAD patients from 24 European countries EA IV</a:t>
            </a:r>
            <a:r>
              <a:rPr lang="en-US" baseline="30000" dirty="0"/>
              <a:t>1</a:t>
            </a:r>
          </a:p>
        </p:txBody>
      </p:sp>
      <p:sp>
        <p:nvSpPr>
          <p:cNvPr id="4" name="Text Placeholder 2">
            <a:extLst>
              <a:ext uri="{FF2B5EF4-FFF2-40B4-BE49-F238E27FC236}">
                <a16:creationId xmlns:a16="http://schemas.microsoft.com/office/drawing/2014/main" id="{AD7AFB43-05D9-8D3D-3A16-723E0354F87D}"/>
              </a:ext>
            </a:extLst>
          </p:cNvPr>
          <p:cNvSpPr txBox="1">
            <a:spLocks/>
          </p:cNvSpPr>
          <p:nvPr>
            <p:custDataLst>
              <p:tags r:id="rId2"/>
            </p:custDataLst>
          </p:nvPr>
        </p:nvSpPr>
        <p:spPr bwMode="auto">
          <a:xfrm>
            <a:off x="670560" y="1359413"/>
            <a:ext cx="4094613" cy="319315"/>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ctr" anchorCtr="0">
            <a:no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
                <a:srgbClr val="4E2683"/>
              </a:buClr>
              <a:buSzPct val="100000"/>
              <a:buFont typeface="Verdana" panose="020B0604030504040204" pitchFamily="34" charset="0"/>
              <a:buNone/>
              <a:tabLst/>
              <a:defRPr/>
            </a:pPr>
            <a:r>
              <a:rPr kumimoji="0" lang="en-US" sz="2000" i="0" u="none" strike="noStrike" kern="1200" cap="none" spc="0" normalizeH="0" baseline="0" noProof="0" dirty="0">
                <a:ln>
                  <a:noFill/>
                </a:ln>
                <a:solidFill>
                  <a:schemeClr val="accent3"/>
                </a:solidFill>
                <a:effectLst/>
                <a:uLnTx/>
                <a:uFillTx/>
                <a:latin typeface="Georgia"/>
                <a:ea typeface="+mn-ea"/>
                <a:cs typeface="+mn-cs"/>
              </a:rPr>
              <a:t>Prevalence (%)</a:t>
            </a:r>
          </a:p>
        </p:txBody>
      </p:sp>
      <p:graphicFrame>
        <p:nvGraphicFramePr>
          <p:cNvPr id="8" name="Chart 7">
            <a:extLst>
              <a:ext uri="{FF2B5EF4-FFF2-40B4-BE49-F238E27FC236}">
                <a16:creationId xmlns:a16="http://schemas.microsoft.com/office/drawing/2014/main" id="{50BA92FE-1F71-2202-39A5-4259BB472EC5}"/>
              </a:ext>
            </a:extLst>
          </p:cNvPr>
          <p:cNvGraphicFramePr/>
          <p:nvPr>
            <p:extLst>
              <p:ext uri="{D42A27DB-BD31-4B8C-83A1-F6EECF244321}">
                <p14:modId xmlns:p14="http://schemas.microsoft.com/office/powerpoint/2010/main" val="886754802"/>
              </p:ext>
            </p:extLst>
          </p:nvPr>
        </p:nvGraphicFramePr>
        <p:xfrm>
          <a:off x="670560" y="1678728"/>
          <a:ext cx="5861785" cy="4276302"/>
        </p:xfrm>
        <a:graphic>
          <a:graphicData uri="http://schemas.openxmlformats.org/drawingml/2006/chart">
            <c:chart xmlns:c="http://schemas.openxmlformats.org/drawingml/2006/chart" xmlns:r="http://schemas.openxmlformats.org/officeDocument/2006/relationships" r:id="rId7"/>
          </a:graphicData>
        </a:graphic>
      </p:graphicFrame>
      <p:sp>
        <p:nvSpPr>
          <p:cNvPr id="9" name="Text Placeholder 5">
            <a:extLst>
              <a:ext uri="{FF2B5EF4-FFF2-40B4-BE49-F238E27FC236}">
                <a16:creationId xmlns:a16="http://schemas.microsoft.com/office/drawing/2014/main" id="{63D9241D-6F3E-B7E9-E11C-1B529631A52D}"/>
              </a:ext>
            </a:extLst>
          </p:cNvPr>
          <p:cNvSpPr txBox="1">
            <a:spLocks/>
          </p:cNvSpPr>
          <p:nvPr/>
        </p:nvSpPr>
        <p:spPr>
          <a:xfrm>
            <a:off x="6725144" y="1450006"/>
            <a:ext cx="4895356" cy="508000"/>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200" i="0" u="none" strike="noStrike" kern="1200" cap="none" spc="0" normalizeH="0" baseline="0" noProof="0" dirty="0" err="1">
                <a:ln>
                  <a:noFill/>
                </a:ln>
                <a:solidFill>
                  <a:prstClr val="white"/>
                </a:solidFill>
                <a:effectLst/>
                <a:uLnTx/>
                <a:uFillTx/>
                <a:latin typeface="Georgia"/>
                <a:ea typeface="+mn-ea"/>
                <a:cs typeface="Calibri" panose="020F0502020204030204" pitchFamily="34" charset="0"/>
              </a:rPr>
              <a:t>Euroaspire</a:t>
            </a:r>
            <a:r>
              <a:rPr kumimoji="0" lang="en-US" sz="120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 IV statin therapy at discharge: instead of escalating </a:t>
            </a:r>
            <a:r>
              <a:rPr kumimoji="0" lang="en-US" sz="1200" i="0" u="none" strike="noStrike" kern="1200" cap="none" spc="0" normalizeH="0" baseline="0" noProof="0" dirty="0" err="1">
                <a:ln>
                  <a:noFill/>
                </a:ln>
                <a:solidFill>
                  <a:prstClr val="white"/>
                </a:solidFill>
                <a:effectLst/>
                <a:uLnTx/>
                <a:uFillTx/>
                <a:latin typeface="Georgia"/>
                <a:ea typeface="+mn-ea"/>
                <a:cs typeface="Calibri" panose="020F0502020204030204" pitchFamily="34" charset="0"/>
              </a:rPr>
              <a:t>rx</a:t>
            </a:r>
            <a:r>
              <a:rPr kumimoji="0" lang="en-US" sz="120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 to get to goal, de-escalate at FU</a:t>
            </a:r>
            <a:r>
              <a:rPr kumimoji="0" lang="en-US" sz="1200" i="0" u="none" strike="noStrike" kern="1200" cap="none" spc="0" normalizeH="0" baseline="30000" noProof="0" dirty="0">
                <a:ln>
                  <a:noFill/>
                </a:ln>
                <a:solidFill>
                  <a:prstClr val="white"/>
                </a:solidFill>
                <a:effectLst/>
                <a:uLnTx/>
                <a:uFillTx/>
                <a:latin typeface="Georgia"/>
                <a:ea typeface="+mn-ea"/>
                <a:cs typeface="Calibri" panose="020F0502020204030204" pitchFamily="34" charset="0"/>
              </a:rPr>
              <a:t>2</a:t>
            </a:r>
            <a:endParaRPr kumimoji="0" lang="en-US" sz="120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endParaRPr>
          </a:p>
        </p:txBody>
      </p:sp>
      <p:grpSp>
        <p:nvGrpSpPr>
          <p:cNvPr id="13" name="Group 12">
            <a:extLst>
              <a:ext uri="{FF2B5EF4-FFF2-40B4-BE49-F238E27FC236}">
                <a16:creationId xmlns:a16="http://schemas.microsoft.com/office/drawing/2014/main" id="{EF38C7ED-1EE2-2D97-C246-0D208916281B}"/>
              </a:ext>
            </a:extLst>
          </p:cNvPr>
          <p:cNvGrpSpPr/>
          <p:nvPr/>
        </p:nvGrpSpPr>
        <p:grpSpPr>
          <a:xfrm>
            <a:off x="7029651" y="2110417"/>
            <a:ext cx="4569683" cy="3257831"/>
            <a:chOff x="7029651" y="2041837"/>
            <a:chExt cx="4569683" cy="3257831"/>
          </a:xfrm>
        </p:grpSpPr>
        <p:sp>
          <p:nvSpPr>
            <p:cNvPr id="14" name="Oval 13">
              <a:extLst>
                <a:ext uri="{FF2B5EF4-FFF2-40B4-BE49-F238E27FC236}">
                  <a16:creationId xmlns:a16="http://schemas.microsoft.com/office/drawing/2014/main" id="{03051595-ED02-63A3-0A44-B55592DC703D}"/>
                </a:ext>
              </a:extLst>
            </p:cNvPr>
            <p:cNvSpPr/>
            <p:nvPr/>
          </p:nvSpPr>
          <p:spPr>
            <a:xfrm>
              <a:off x="7547275" y="3353984"/>
              <a:ext cx="714679" cy="714676"/>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endParaRPr kumimoji="0" lang="en-US" sz="1333"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grpSp>
          <p:nvGrpSpPr>
            <p:cNvPr id="16" name="Group 15">
              <a:extLst>
                <a:ext uri="{FF2B5EF4-FFF2-40B4-BE49-F238E27FC236}">
                  <a16:creationId xmlns:a16="http://schemas.microsoft.com/office/drawing/2014/main" id="{89ED0162-E9BD-7698-3ADF-EFD33BB1FBAF}"/>
                </a:ext>
              </a:extLst>
            </p:cNvPr>
            <p:cNvGrpSpPr/>
            <p:nvPr/>
          </p:nvGrpSpPr>
          <p:grpSpPr>
            <a:xfrm>
              <a:off x="7654497" y="3458749"/>
              <a:ext cx="463567" cy="468143"/>
              <a:chOff x="10822320" y="285398"/>
              <a:chExt cx="3055288" cy="3085460"/>
            </a:xfrm>
            <a:solidFill>
              <a:schemeClr val="bg1"/>
            </a:solidFill>
          </p:grpSpPr>
          <p:sp>
            <p:nvSpPr>
              <p:cNvPr id="118" name="Freeform: Shape 117">
                <a:extLst>
                  <a:ext uri="{FF2B5EF4-FFF2-40B4-BE49-F238E27FC236}">
                    <a16:creationId xmlns:a16="http://schemas.microsoft.com/office/drawing/2014/main" id="{4F35E367-464E-12A5-0D37-CBC93CE6D217}"/>
                  </a:ext>
                </a:extLst>
              </p:cNvPr>
              <p:cNvSpPr/>
              <p:nvPr/>
            </p:nvSpPr>
            <p:spPr>
              <a:xfrm>
                <a:off x="10822320" y="285398"/>
                <a:ext cx="2587219" cy="2587275"/>
              </a:xfrm>
              <a:custGeom>
                <a:avLst/>
                <a:gdLst>
                  <a:gd name="connsiteX0" fmla="*/ 2587191 w 2587219"/>
                  <a:gd name="connsiteY0" fmla="*/ 607917 h 2587275"/>
                  <a:gd name="connsiteX1" fmla="*/ 2428926 w 2587219"/>
                  <a:gd name="connsiteY1" fmla="*/ 224506 h 2587275"/>
                  <a:gd name="connsiteX2" fmla="*/ 2362996 w 2587219"/>
                  <a:gd name="connsiteY2" fmla="*/ 158576 h 2587275"/>
                  <a:gd name="connsiteX3" fmla="*/ 1596100 w 2587219"/>
                  <a:gd name="connsiteY3" fmla="*/ 158576 h 2587275"/>
                  <a:gd name="connsiteX4" fmla="*/ 158565 w 2587219"/>
                  <a:gd name="connsiteY4" fmla="*/ 1596184 h 2587275"/>
                  <a:gd name="connsiteX5" fmla="*/ 158565 w 2587219"/>
                  <a:gd name="connsiteY5" fmla="*/ 2363080 h 2587275"/>
                  <a:gd name="connsiteX6" fmla="*/ 224524 w 2587219"/>
                  <a:gd name="connsiteY6" fmla="*/ 2429010 h 2587275"/>
                  <a:gd name="connsiteX7" fmla="*/ 607935 w 2587219"/>
                  <a:gd name="connsiteY7" fmla="*/ 2587276 h 2587275"/>
                  <a:gd name="connsiteX8" fmla="*/ 991346 w 2587219"/>
                  <a:gd name="connsiteY8" fmla="*/ 2429010 h 2587275"/>
                  <a:gd name="connsiteX9" fmla="*/ 2428954 w 2587219"/>
                  <a:gd name="connsiteY9" fmla="*/ 991402 h 2587275"/>
                  <a:gd name="connsiteX10" fmla="*/ 2587220 w 2587219"/>
                  <a:gd name="connsiteY10" fmla="*/ 607932 h 2587275"/>
                  <a:gd name="connsiteX11" fmla="*/ 904091 w 2587219"/>
                  <a:gd name="connsiteY11" fmla="*/ 2341718 h 2587275"/>
                  <a:gd name="connsiteX12" fmla="*/ 607936 w 2587219"/>
                  <a:gd name="connsiteY12" fmla="*/ 2463788 h 2587275"/>
                  <a:gd name="connsiteX13" fmla="*/ 311780 w 2587219"/>
                  <a:gd name="connsiteY13" fmla="*/ 2341718 h 2587275"/>
                  <a:gd name="connsiteX14" fmla="*/ 245821 w 2587219"/>
                  <a:gd name="connsiteY14" fmla="*/ 2275788 h 2587275"/>
                  <a:gd name="connsiteX15" fmla="*/ 245821 w 2587219"/>
                  <a:gd name="connsiteY15" fmla="*/ 1683455 h 2587275"/>
                  <a:gd name="connsiteX16" fmla="*/ 921023 w 2587219"/>
                  <a:gd name="connsiteY16" fmla="*/ 1008253 h 2587275"/>
                  <a:gd name="connsiteX17" fmla="*/ 1579230 w 2587219"/>
                  <a:gd name="connsiteY17" fmla="*/ 1666489 h 2587275"/>
                  <a:gd name="connsiteX18" fmla="*/ 1666505 w 2587219"/>
                  <a:gd name="connsiteY18" fmla="*/ 1579304 h 2587275"/>
                  <a:gd name="connsiteX19" fmla="*/ 1008298 w 2587219"/>
                  <a:gd name="connsiteY19" fmla="*/ 921039 h 2587275"/>
                  <a:gd name="connsiteX20" fmla="*/ 1683471 w 2587219"/>
                  <a:gd name="connsiteY20" fmla="*/ 245866 h 2587275"/>
                  <a:gd name="connsiteX21" fmla="*/ 1979626 w 2587219"/>
                  <a:gd name="connsiteY21" fmla="*/ 123422 h 2587275"/>
                  <a:gd name="connsiteX22" fmla="*/ 2275782 w 2587219"/>
                  <a:gd name="connsiteY22" fmla="*/ 245866 h 2587275"/>
                  <a:gd name="connsiteX23" fmla="*/ 2341712 w 2587219"/>
                  <a:gd name="connsiteY23" fmla="*/ 311796 h 2587275"/>
                  <a:gd name="connsiteX24" fmla="*/ 2341712 w 2587219"/>
                  <a:gd name="connsiteY24" fmla="*/ 904129 h 2587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87219" h="2587275">
                    <a:moveTo>
                      <a:pt x="2587191" y="607917"/>
                    </a:moveTo>
                    <a:cubicBezTo>
                      <a:pt x="2587191" y="462709"/>
                      <a:pt x="2531021" y="326546"/>
                      <a:pt x="2428926" y="224506"/>
                    </a:cubicBezTo>
                    <a:lnTo>
                      <a:pt x="2362996" y="158576"/>
                    </a:lnTo>
                    <a:cubicBezTo>
                      <a:pt x="2151576" y="-52844"/>
                      <a:pt x="1807542" y="-52873"/>
                      <a:pt x="1596100" y="158576"/>
                    </a:cubicBezTo>
                    <a:lnTo>
                      <a:pt x="158565" y="1596184"/>
                    </a:lnTo>
                    <a:cubicBezTo>
                      <a:pt x="-52855" y="1807604"/>
                      <a:pt x="-52855" y="2151609"/>
                      <a:pt x="158565" y="2363080"/>
                    </a:cubicBezTo>
                    <a:lnTo>
                      <a:pt x="224524" y="2429010"/>
                    </a:lnTo>
                    <a:cubicBezTo>
                      <a:pt x="326534" y="2531050"/>
                      <a:pt x="462727" y="2587276"/>
                      <a:pt x="607935" y="2587276"/>
                    </a:cubicBezTo>
                    <a:cubicBezTo>
                      <a:pt x="753143" y="2587276"/>
                      <a:pt x="889336" y="2531076"/>
                      <a:pt x="991346" y="2429010"/>
                    </a:cubicBezTo>
                    <a:lnTo>
                      <a:pt x="2428954" y="991402"/>
                    </a:lnTo>
                    <a:cubicBezTo>
                      <a:pt x="2531053" y="889333"/>
                      <a:pt x="2587220" y="753140"/>
                      <a:pt x="2587220" y="607932"/>
                    </a:cubicBezTo>
                    <a:close/>
                    <a:moveTo>
                      <a:pt x="904091" y="2341718"/>
                    </a:moveTo>
                    <a:cubicBezTo>
                      <a:pt x="825388" y="2420421"/>
                      <a:pt x="720167" y="2463788"/>
                      <a:pt x="607936" y="2463788"/>
                    </a:cubicBezTo>
                    <a:cubicBezTo>
                      <a:pt x="495653" y="2463788"/>
                      <a:pt x="390512" y="2420418"/>
                      <a:pt x="311780" y="2341718"/>
                    </a:cubicBezTo>
                    <a:lnTo>
                      <a:pt x="245821" y="2275788"/>
                    </a:lnTo>
                    <a:cubicBezTo>
                      <a:pt x="82530" y="2112467"/>
                      <a:pt x="82530" y="1846768"/>
                      <a:pt x="245821" y="1683455"/>
                    </a:cubicBezTo>
                    <a:lnTo>
                      <a:pt x="921023" y="1008253"/>
                    </a:lnTo>
                    <a:lnTo>
                      <a:pt x="1579230" y="1666489"/>
                    </a:lnTo>
                    <a:close/>
                    <a:moveTo>
                      <a:pt x="1666505" y="1579304"/>
                    </a:moveTo>
                    <a:lnTo>
                      <a:pt x="1008298" y="921039"/>
                    </a:lnTo>
                    <a:lnTo>
                      <a:pt x="1683471" y="245866"/>
                    </a:lnTo>
                    <a:cubicBezTo>
                      <a:pt x="1765098" y="164239"/>
                      <a:pt x="1872392" y="123422"/>
                      <a:pt x="1979626" y="123422"/>
                    </a:cubicBezTo>
                    <a:cubicBezTo>
                      <a:pt x="2086861" y="123422"/>
                      <a:pt x="2194118" y="164237"/>
                      <a:pt x="2275782" y="245866"/>
                    </a:cubicBezTo>
                    <a:lnTo>
                      <a:pt x="2341712" y="311796"/>
                    </a:lnTo>
                    <a:cubicBezTo>
                      <a:pt x="2505033" y="475117"/>
                      <a:pt x="2505033" y="740816"/>
                      <a:pt x="2341712" y="904129"/>
                    </a:cubicBezTo>
                    <a:close/>
                  </a:path>
                </a:pathLst>
              </a:custGeom>
              <a:grpFill/>
              <a:ln w="73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119" name="Freeform: Shape 118">
                <a:extLst>
                  <a:ext uri="{FF2B5EF4-FFF2-40B4-BE49-F238E27FC236}">
                    <a16:creationId xmlns:a16="http://schemas.microsoft.com/office/drawing/2014/main" id="{0721ACCD-CD81-D8FC-A460-4637F9ADA3B5}"/>
                  </a:ext>
                </a:extLst>
              </p:cNvPr>
              <p:cNvSpPr/>
              <p:nvPr/>
            </p:nvSpPr>
            <p:spPr>
              <a:xfrm>
                <a:off x="11185285" y="1980591"/>
                <a:ext cx="236264" cy="518229"/>
              </a:xfrm>
              <a:custGeom>
                <a:avLst/>
                <a:gdLst>
                  <a:gd name="connsiteX0" fmla="*/ 139273 w 236264"/>
                  <a:gd name="connsiteY0" fmla="*/ 11082 h 518229"/>
                  <a:gd name="connsiteX1" fmla="*/ 4168 w 236264"/>
                  <a:gd name="connsiteY1" fmla="*/ 224604 h 518229"/>
                  <a:gd name="connsiteX2" fmla="*/ 79167 w 236264"/>
                  <a:gd name="connsiteY2" fmla="*/ 492712 h 518229"/>
                  <a:gd name="connsiteX3" fmla="*/ 129196 w 236264"/>
                  <a:gd name="connsiteY3" fmla="*/ 518229 h 518229"/>
                  <a:gd name="connsiteX4" fmla="*/ 165361 w 236264"/>
                  <a:gd name="connsiteY4" fmla="*/ 506490 h 518229"/>
                  <a:gd name="connsiteX5" fmla="*/ 179138 w 236264"/>
                  <a:gd name="connsiteY5" fmla="*/ 420299 h 518229"/>
                  <a:gd name="connsiteX6" fmla="*/ 125637 w 236264"/>
                  <a:gd name="connsiteY6" fmla="*/ 246243 h 518229"/>
                  <a:gd name="connsiteX7" fmla="*/ 210196 w 236264"/>
                  <a:gd name="connsiteY7" fmla="*/ 112086 h 518229"/>
                  <a:gd name="connsiteX8" fmla="*/ 225121 w 236264"/>
                  <a:gd name="connsiteY8" fmla="*/ 26381 h 518229"/>
                  <a:gd name="connsiteX9" fmla="*/ 139269 w 236264"/>
                  <a:gd name="connsiteY9" fmla="*/ 11082 h 518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264" h="518229">
                    <a:moveTo>
                      <a:pt x="139273" y="11082"/>
                    </a:moveTo>
                    <a:cubicBezTo>
                      <a:pt x="134651" y="14297"/>
                      <a:pt x="26703" y="91078"/>
                      <a:pt x="4168" y="224604"/>
                    </a:cubicBezTo>
                    <a:cubicBezTo>
                      <a:pt x="-10757" y="313212"/>
                      <a:pt x="14443" y="403392"/>
                      <a:pt x="79167" y="492712"/>
                    </a:cubicBezTo>
                    <a:cubicBezTo>
                      <a:pt x="91251" y="509388"/>
                      <a:pt x="110108" y="518229"/>
                      <a:pt x="129196" y="518229"/>
                    </a:cubicBezTo>
                    <a:cubicBezTo>
                      <a:pt x="141796" y="518229"/>
                      <a:pt x="154425" y="514412"/>
                      <a:pt x="165361" y="506490"/>
                    </a:cubicBezTo>
                    <a:cubicBezTo>
                      <a:pt x="192973" y="486484"/>
                      <a:pt x="199144" y="447907"/>
                      <a:pt x="179138" y="420299"/>
                    </a:cubicBezTo>
                    <a:cubicBezTo>
                      <a:pt x="134851" y="359192"/>
                      <a:pt x="116853" y="300639"/>
                      <a:pt x="125637" y="246243"/>
                    </a:cubicBezTo>
                    <a:cubicBezTo>
                      <a:pt x="138898" y="164557"/>
                      <a:pt x="208646" y="113262"/>
                      <a:pt x="210196" y="112086"/>
                    </a:cubicBezTo>
                    <a:cubicBezTo>
                      <a:pt x="237894" y="92511"/>
                      <a:pt x="244582" y="54193"/>
                      <a:pt x="225121" y="26381"/>
                    </a:cubicBezTo>
                    <a:cubicBezTo>
                      <a:pt x="205690" y="-1547"/>
                      <a:pt x="167142" y="-8378"/>
                      <a:pt x="139269" y="11082"/>
                    </a:cubicBezTo>
                    <a:close/>
                  </a:path>
                </a:pathLst>
              </a:custGeom>
              <a:grpFill/>
              <a:ln w="73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120" name="Freeform: Shape 119">
                <a:extLst>
                  <a:ext uri="{FF2B5EF4-FFF2-40B4-BE49-F238E27FC236}">
                    <a16:creationId xmlns:a16="http://schemas.microsoft.com/office/drawing/2014/main" id="{22844726-0583-FD11-A78C-48F9E0025C3C}"/>
                  </a:ext>
                </a:extLst>
              </p:cNvPr>
              <p:cNvSpPr/>
              <p:nvPr/>
            </p:nvSpPr>
            <p:spPr>
              <a:xfrm>
                <a:off x="12490928" y="1984235"/>
                <a:ext cx="1386680" cy="1386623"/>
              </a:xfrm>
              <a:custGeom>
                <a:avLst/>
                <a:gdLst>
                  <a:gd name="connsiteX0" fmla="*/ 1183841 w 1386680"/>
                  <a:gd name="connsiteY0" fmla="*/ 202817 h 1386623"/>
                  <a:gd name="connsiteX1" fmla="*/ 202829 w 1386680"/>
                  <a:gd name="connsiteY1" fmla="*/ 202817 h 1386623"/>
                  <a:gd name="connsiteX2" fmla="*/ 202829 w 1386680"/>
                  <a:gd name="connsiteY2" fmla="*/ 1183756 h 1386623"/>
                  <a:gd name="connsiteX3" fmla="*/ 693327 w 1386680"/>
                  <a:gd name="connsiteY3" fmla="*/ 1386623 h 1386623"/>
                  <a:gd name="connsiteX4" fmla="*/ 1183856 w 1386680"/>
                  <a:gd name="connsiteY4" fmla="*/ 1183756 h 1386623"/>
                  <a:gd name="connsiteX5" fmla="*/ 1183827 w 1386680"/>
                  <a:gd name="connsiteY5" fmla="*/ 202817 h 1386623"/>
                  <a:gd name="connsiteX6" fmla="*/ 290121 w 1386680"/>
                  <a:gd name="connsiteY6" fmla="*/ 290132 h 1386623"/>
                  <a:gd name="connsiteX7" fmla="*/ 693335 w 1386680"/>
                  <a:gd name="connsiteY7" fmla="*/ 123402 h 1386623"/>
                  <a:gd name="connsiteX8" fmla="*/ 1050455 w 1386680"/>
                  <a:gd name="connsiteY8" fmla="*/ 248947 h 1386623"/>
                  <a:gd name="connsiteX9" fmla="*/ 248951 w 1386680"/>
                  <a:gd name="connsiteY9" fmla="*/ 1050452 h 1386623"/>
                  <a:gd name="connsiteX10" fmla="*/ 290139 w 1386680"/>
                  <a:gd name="connsiteY10" fmla="*/ 290169 h 1386623"/>
                  <a:gd name="connsiteX11" fmla="*/ 1096548 w 1386680"/>
                  <a:gd name="connsiteY11" fmla="*/ 1096559 h 1386623"/>
                  <a:gd name="connsiteX12" fmla="*/ 336192 w 1386680"/>
                  <a:gd name="connsiteY12" fmla="*/ 1137748 h 1386623"/>
                  <a:gd name="connsiteX13" fmla="*/ 1137697 w 1386680"/>
                  <a:gd name="connsiteY13" fmla="*/ 336243 h 1386623"/>
                  <a:gd name="connsiteX14" fmla="*/ 1096508 w 1386680"/>
                  <a:gd name="connsiteY14" fmla="*/ 1096526 h 1386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6680" h="1386623">
                    <a:moveTo>
                      <a:pt x="1183841" y="202817"/>
                    </a:moveTo>
                    <a:cubicBezTo>
                      <a:pt x="913403" y="-67650"/>
                      <a:pt x="473252" y="-67562"/>
                      <a:pt x="202829" y="202817"/>
                    </a:cubicBezTo>
                    <a:cubicBezTo>
                      <a:pt x="-67610" y="473285"/>
                      <a:pt x="-67610" y="913348"/>
                      <a:pt x="202829" y="1183756"/>
                    </a:cubicBezTo>
                    <a:cubicBezTo>
                      <a:pt x="338044" y="1319001"/>
                      <a:pt x="515715" y="1386623"/>
                      <a:pt x="693327" y="1386623"/>
                    </a:cubicBezTo>
                    <a:cubicBezTo>
                      <a:pt x="870969" y="1386623"/>
                      <a:pt x="1048633" y="1318972"/>
                      <a:pt x="1183856" y="1183756"/>
                    </a:cubicBezTo>
                    <a:cubicBezTo>
                      <a:pt x="1454293" y="913318"/>
                      <a:pt x="1454293" y="473255"/>
                      <a:pt x="1183827" y="202817"/>
                    </a:cubicBezTo>
                    <a:close/>
                    <a:moveTo>
                      <a:pt x="290121" y="290132"/>
                    </a:moveTo>
                    <a:cubicBezTo>
                      <a:pt x="401316" y="178996"/>
                      <a:pt x="547326" y="123402"/>
                      <a:pt x="693335" y="123402"/>
                    </a:cubicBezTo>
                    <a:cubicBezTo>
                      <a:pt x="819997" y="123402"/>
                      <a:pt x="946549" y="165365"/>
                      <a:pt x="1050455" y="248947"/>
                    </a:cubicBezTo>
                    <a:lnTo>
                      <a:pt x="248951" y="1050452"/>
                    </a:lnTo>
                    <a:cubicBezTo>
                      <a:pt x="68987" y="826717"/>
                      <a:pt x="82588" y="497694"/>
                      <a:pt x="290139" y="290169"/>
                    </a:cubicBezTo>
                    <a:close/>
                    <a:moveTo>
                      <a:pt x="1096548" y="1096559"/>
                    </a:moveTo>
                    <a:cubicBezTo>
                      <a:pt x="889001" y="1304107"/>
                      <a:pt x="559927" y="1317796"/>
                      <a:pt x="336192" y="1137748"/>
                    </a:cubicBezTo>
                    <a:lnTo>
                      <a:pt x="1137697" y="336243"/>
                    </a:lnTo>
                    <a:cubicBezTo>
                      <a:pt x="1317689" y="559920"/>
                      <a:pt x="1304059" y="888942"/>
                      <a:pt x="1096508" y="1096526"/>
                    </a:cubicBezTo>
                    <a:close/>
                  </a:path>
                </a:pathLst>
              </a:custGeom>
              <a:grpFill/>
              <a:ln w="73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grpSp>
        <p:grpSp>
          <p:nvGrpSpPr>
            <p:cNvPr id="17" name="Group 16">
              <a:extLst>
                <a:ext uri="{FF2B5EF4-FFF2-40B4-BE49-F238E27FC236}">
                  <a16:creationId xmlns:a16="http://schemas.microsoft.com/office/drawing/2014/main" id="{D4E1AA20-1F9B-9A7D-905A-BDCC90719E57}"/>
                </a:ext>
              </a:extLst>
            </p:cNvPr>
            <p:cNvGrpSpPr/>
            <p:nvPr/>
          </p:nvGrpSpPr>
          <p:grpSpPr>
            <a:xfrm>
              <a:off x="9074650" y="3512008"/>
              <a:ext cx="410153" cy="410149"/>
              <a:chOff x="5588635" y="2147570"/>
              <a:chExt cx="558800" cy="558800"/>
            </a:xfrm>
          </p:grpSpPr>
          <p:sp>
            <p:nvSpPr>
              <p:cNvPr id="113" name="Oval 112">
                <a:extLst>
                  <a:ext uri="{FF2B5EF4-FFF2-40B4-BE49-F238E27FC236}">
                    <a16:creationId xmlns:a16="http://schemas.microsoft.com/office/drawing/2014/main" id="{3DF9C76A-3C84-4A30-5715-DC9B631A2DD1}"/>
                  </a:ext>
                </a:extLst>
              </p:cNvPr>
              <p:cNvSpPr/>
              <p:nvPr/>
            </p:nvSpPr>
            <p:spPr>
              <a:xfrm>
                <a:off x="5588635" y="2147570"/>
                <a:ext cx="558800" cy="558800"/>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endParaRPr kumimoji="0" lang="en-US" sz="1333"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grpSp>
            <p:nvGrpSpPr>
              <p:cNvPr id="114" name="Group 113">
                <a:extLst>
                  <a:ext uri="{FF2B5EF4-FFF2-40B4-BE49-F238E27FC236}">
                    <a16:creationId xmlns:a16="http://schemas.microsoft.com/office/drawing/2014/main" id="{81A97EC5-F64E-EA60-B133-8686E0CBAA17}"/>
                  </a:ext>
                </a:extLst>
              </p:cNvPr>
              <p:cNvGrpSpPr/>
              <p:nvPr/>
            </p:nvGrpSpPr>
            <p:grpSpPr>
              <a:xfrm>
                <a:off x="5672470" y="2229485"/>
                <a:ext cx="362458" cy="366037"/>
                <a:chOff x="10822320" y="285398"/>
                <a:chExt cx="3055288" cy="3085460"/>
              </a:xfrm>
              <a:solidFill>
                <a:schemeClr val="bg1"/>
              </a:solidFill>
            </p:grpSpPr>
            <p:sp>
              <p:nvSpPr>
                <p:cNvPr id="115" name="Freeform: Shape 114">
                  <a:extLst>
                    <a:ext uri="{FF2B5EF4-FFF2-40B4-BE49-F238E27FC236}">
                      <a16:creationId xmlns:a16="http://schemas.microsoft.com/office/drawing/2014/main" id="{DE5C7F8E-F004-BF8D-B5A2-8262986FD638}"/>
                    </a:ext>
                  </a:extLst>
                </p:cNvPr>
                <p:cNvSpPr/>
                <p:nvPr/>
              </p:nvSpPr>
              <p:spPr>
                <a:xfrm>
                  <a:off x="10822320" y="285398"/>
                  <a:ext cx="2587219" cy="2587275"/>
                </a:xfrm>
                <a:custGeom>
                  <a:avLst/>
                  <a:gdLst>
                    <a:gd name="connsiteX0" fmla="*/ 2587191 w 2587219"/>
                    <a:gd name="connsiteY0" fmla="*/ 607917 h 2587275"/>
                    <a:gd name="connsiteX1" fmla="*/ 2428926 w 2587219"/>
                    <a:gd name="connsiteY1" fmla="*/ 224506 h 2587275"/>
                    <a:gd name="connsiteX2" fmla="*/ 2362996 w 2587219"/>
                    <a:gd name="connsiteY2" fmla="*/ 158576 h 2587275"/>
                    <a:gd name="connsiteX3" fmla="*/ 1596100 w 2587219"/>
                    <a:gd name="connsiteY3" fmla="*/ 158576 h 2587275"/>
                    <a:gd name="connsiteX4" fmla="*/ 158565 w 2587219"/>
                    <a:gd name="connsiteY4" fmla="*/ 1596184 h 2587275"/>
                    <a:gd name="connsiteX5" fmla="*/ 158565 w 2587219"/>
                    <a:gd name="connsiteY5" fmla="*/ 2363080 h 2587275"/>
                    <a:gd name="connsiteX6" fmla="*/ 224524 w 2587219"/>
                    <a:gd name="connsiteY6" fmla="*/ 2429010 h 2587275"/>
                    <a:gd name="connsiteX7" fmla="*/ 607935 w 2587219"/>
                    <a:gd name="connsiteY7" fmla="*/ 2587276 h 2587275"/>
                    <a:gd name="connsiteX8" fmla="*/ 991346 w 2587219"/>
                    <a:gd name="connsiteY8" fmla="*/ 2429010 h 2587275"/>
                    <a:gd name="connsiteX9" fmla="*/ 2428954 w 2587219"/>
                    <a:gd name="connsiteY9" fmla="*/ 991402 h 2587275"/>
                    <a:gd name="connsiteX10" fmla="*/ 2587220 w 2587219"/>
                    <a:gd name="connsiteY10" fmla="*/ 607932 h 2587275"/>
                    <a:gd name="connsiteX11" fmla="*/ 904091 w 2587219"/>
                    <a:gd name="connsiteY11" fmla="*/ 2341718 h 2587275"/>
                    <a:gd name="connsiteX12" fmla="*/ 607936 w 2587219"/>
                    <a:gd name="connsiteY12" fmla="*/ 2463788 h 2587275"/>
                    <a:gd name="connsiteX13" fmla="*/ 311780 w 2587219"/>
                    <a:gd name="connsiteY13" fmla="*/ 2341718 h 2587275"/>
                    <a:gd name="connsiteX14" fmla="*/ 245821 w 2587219"/>
                    <a:gd name="connsiteY14" fmla="*/ 2275788 h 2587275"/>
                    <a:gd name="connsiteX15" fmla="*/ 245821 w 2587219"/>
                    <a:gd name="connsiteY15" fmla="*/ 1683455 h 2587275"/>
                    <a:gd name="connsiteX16" fmla="*/ 921023 w 2587219"/>
                    <a:gd name="connsiteY16" fmla="*/ 1008253 h 2587275"/>
                    <a:gd name="connsiteX17" fmla="*/ 1579230 w 2587219"/>
                    <a:gd name="connsiteY17" fmla="*/ 1666489 h 2587275"/>
                    <a:gd name="connsiteX18" fmla="*/ 1666505 w 2587219"/>
                    <a:gd name="connsiteY18" fmla="*/ 1579304 h 2587275"/>
                    <a:gd name="connsiteX19" fmla="*/ 1008298 w 2587219"/>
                    <a:gd name="connsiteY19" fmla="*/ 921039 h 2587275"/>
                    <a:gd name="connsiteX20" fmla="*/ 1683471 w 2587219"/>
                    <a:gd name="connsiteY20" fmla="*/ 245866 h 2587275"/>
                    <a:gd name="connsiteX21" fmla="*/ 1979626 w 2587219"/>
                    <a:gd name="connsiteY21" fmla="*/ 123422 h 2587275"/>
                    <a:gd name="connsiteX22" fmla="*/ 2275782 w 2587219"/>
                    <a:gd name="connsiteY22" fmla="*/ 245866 h 2587275"/>
                    <a:gd name="connsiteX23" fmla="*/ 2341712 w 2587219"/>
                    <a:gd name="connsiteY23" fmla="*/ 311796 h 2587275"/>
                    <a:gd name="connsiteX24" fmla="*/ 2341712 w 2587219"/>
                    <a:gd name="connsiteY24" fmla="*/ 904129 h 2587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87219" h="2587275">
                      <a:moveTo>
                        <a:pt x="2587191" y="607917"/>
                      </a:moveTo>
                      <a:cubicBezTo>
                        <a:pt x="2587191" y="462709"/>
                        <a:pt x="2531021" y="326546"/>
                        <a:pt x="2428926" y="224506"/>
                      </a:cubicBezTo>
                      <a:lnTo>
                        <a:pt x="2362996" y="158576"/>
                      </a:lnTo>
                      <a:cubicBezTo>
                        <a:pt x="2151576" y="-52844"/>
                        <a:pt x="1807542" y="-52873"/>
                        <a:pt x="1596100" y="158576"/>
                      </a:cubicBezTo>
                      <a:lnTo>
                        <a:pt x="158565" y="1596184"/>
                      </a:lnTo>
                      <a:cubicBezTo>
                        <a:pt x="-52855" y="1807604"/>
                        <a:pt x="-52855" y="2151609"/>
                        <a:pt x="158565" y="2363080"/>
                      </a:cubicBezTo>
                      <a:lnTo>
                        <a:pt x="224524" y="2429010"/>
                      </a:lnTo>
                      <a:cubicBezTo>
                        <a:pt x="326534" y="2531050"/>
                        <a:pt x="462727" y="2587276"/>
                        <a:pt x="607935" y="2587276"/>
                      </a:cubicBezTo>
                      <a:cubicBezTo>
                        <a:pt x="753143" y="2587276"/>
                        <a:pt x="889336" y="2531076"/>
                        <a:pt x="991346" y="2429010"/>
                      </a:cubicBezTo>
                      <a:lnTo>
                        <a:pt x="2428954" y="991402"/>
                      </a:lnTo>
                      <a:cubicBezTo>
                        <a:pt x="2531053" y="889333"/>
                        <a:pt x="2587220" y="753140"/>
                        <a:pt x="2587220" y="607932"/>
                      </a:cubicBezTo>
                      <a:close/>
                      <a:moveTo>
                        <a:pt x="904091" y="2341718"/>
                      </a:moveTo>
                      <a:cubicBezTo>
                        <a:pt x="825388" y="2420421"/>
                        <a:pt x="720167" y="2463788"/>
                        <a:pt x="607936" y="2463788"/>
                      </a:cubicBezTo>
                      <a:cubicBezTo>
                        <a:pt x="495653" y="2463788"/>
                        <a:pt x="390512" y="2420418"/>
                        <a:pt x="311780" y="2341718"/>
                      </a:cubicBezTo>
                      <a:lnTo>
                        <a:pt x="245821" y="2275788"/>
                      </a:lnTo>
                      <a:cubicBezTo>
                        <a:pt x="82530" y="2112467"/>
                        <a:pt x="82530" y="1846768"/>
                        <a:pt x="245821" y="1683455"/>
                      </a:cubicBezTo>
                      <a:lnTo>
                        <a:pt x="921023" y="1008253"/>
                      </a:lnTo>
                      <a:lnTo>
                        <a:pt x="1579230" y="1666489"/>
                      </a:lnTo>
                      <a:close/>
                      <a:moveTo>
                        <a:pt x="1666505" y="1579304"/>
                      </a:moveTo>
                      <a:lnTo>
                        <a:pt x="1008298" y="921039"/>
                      </a:lnTo>
                      <a:lnTo>
                        <a:pt x="1683471" y="245866"/>
                      </a:lnTo>
                      <a:cubicBezTo>
                        <a:pt x="1765098" y="164239"/>
                        <a:pt x="1872392" y="123422"/>
                        <a:pt x="1979626" y="123422"/>
                      </a:cubicBezTo>
                      <a:cubicBezTo>
                        <a:pt x="2086861" y="123422"/>
                        <a:pt x="2194118" y="164237"/>
                        <a:pt x="2275782" y="245866"/>
                      </a:cubicBezTo>
                      <a:lnTo>
                        <a:pt x="2341712" y="311796"/>
                      </a:lnTo>
                      <a:cubicBezTo>
                        <a:pt x="2505033" y="475117"/>
                        <a:pt x="2505033" y="740816"/>
                        <a:pt x="2341712" y="904129"/>
                      </a:cubicBezTo>
                      <a:close/>
                    </a:path>
                  </a:pathLst>
                </a:custGeom>
                <a:grpFill/>
                <a:ln w="73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116" name="Freeform: Shape 115">
                  <a:extLst>
                    <a:ext uri="{FF2B5EF4-FFF2-40B4-BE49-F238E27FC236}">
                      <a16:creationId xmlns:a16="http://schemas.microsoft.com/office/drawing/2014/main" id="{2037ADD4-E2BE-8B2C-2372-93750BC859E8}"/>
                    </a:ext>
                  </a:extLst>
                </p:cNvPr>
                <p:cNvSpPr/>
                <p:nvPr/>
              </p:nvSpPr>
              <p:spPr>
                <a:xfrm>
                  <a:off x="11185285" y="1980591"/>
                  <a:ext cx="236264" cy="518229"/>
                </a:xfrm>
                <a:custGeom>
                  <a:avLst/>
                  <a:gdLst>
                    <a:gd name="connsiteX0" fmla="*/ 139273 w 236264"/>
                    <a:gd name="connsiteY0" fmla="*/ 11082 h 518229"/>
                    <a:gd name="connsiteX1" fmla="*/ 4168 w 236264"/>
                    <a:gd name="connsiteY1" fmla="*/ 224604 h 518229"/>
                    <a:gd name="connsiteX2" fmla="*/ 79167 w 236264"/>
                    <a:gd name="connsiteY2" fmla="*/ 492712 h 518229"/>
                    <a:gd name="connsiteX3" fmla="*/ 129196 w 236264"/>
                    <a:gd name="connsiteY3" fmla="*/ 518229 h 518229"/>
                    <a:gd name="connsiteX4" fmla="*/ 165361 w 236264"/>
                    <a:gd name="connsiteY4" fmla="*/ 506490 h 518229"/>
                    <a:gd name="connsiteX5" fmla="*/ 179138 w 236264"/>
                    <a:gd name="connsiteY5" fmla="*/ 420299 h 518229"/>
                    <a:gd name="connsiteX6" fmla="*/ 125637 w 236264"/>
                    <a:gd name="connsiteY6" fmla="*/ 246243 h 518229"/>
                    <a:gd name="connsiteX7" fmla="*/ 210196 w 236264"/>
                    <a:gd name="connsiteY7" fmla="*/ 112086 h 518229"/>
                    <a:gd name="connsiteX8" fmla="*/ 225121 w 236264"/>
                    <a:gd name="connsiteY8" fmla="*/ 26381 h 518229"/>
                    <a:gd name="connsiteX9" fmla="*/ 139269 w 236264"/>
                    <a:gd name="connsiteY9" fmla="*/ 11082 h 518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264" h="518229">
                      <a:moveTo>
                        <a:pt x="139273" y="11082"/>
                      </a:moveTo>
                      <a:cubicBezTo>
                        <a:pt x="134651" y="14297"/>
                        <a:pt x="26703" y="91078"/>
                        <a:pt x="4168" y="224604"/>
                      </a:cubicBezTo>
                      <a:cubicBezTo>
                        <a:pt x="-10757" y="313212"/>
                        <a:pt x="14443" y="403392"/>
                        <a:pt x="79167" y="492712"/>
                      </a:cubicBezTo>
                      <a:cubicBezTo>
                        <a:pt x="91251" y="509388"/>
                        <a:pt x="110108" y="518229"/>
                        <a:pt x="129196" y="518229"/>
                      </a:cubicBezTo>
                      <a:cubicBezTo>
                        <a:pt x="141796" y="518229"/>
                        <a:pt x="154425" y="514412"/>
                        <a:pt x="165361" y="506490"/>
                      </a:cubicBezTo>
                      <a:cubicBezTo>
                        <a:pt x="192973" y="486484"/>
                        <a:pt x="199144" y="447907"/>
                        <a:pt x="179138" y="420299"/>
                      </a:cubicBezTo>
                      <a:cubicBezTo>
                        <a:pt x="134851" y="359192"/>
                        <a:pt x="116853" y="300639"/>
                        <a:pt x="125637" y="246243"/>
                      </a:cubicBezTo>
                      <a:cubicBezTo>
                        <a:pt x="138898" y="164557"/>
                        <a:pt x="208646" y="113262"/>
                        <a:pt x="210196" y="112086"/>
                      </a:cubicBezTo>
                      <a:cubicBezTo>
                        <a:pt x="237894" y="92511"/>
                        <a:pt x="244582" y="54193"/>
                        <a:pt x="225121" y="26381"/>
                      </a:cubicBezTo>
                      <a:cubicBezTo>
                        <a:pt x="205690" y="-1547"/>
                        <a:pt x="167142" y="-8378"/>
                        <a:pt x="139269" y="11082"/>
                      </a:cubicBezTo>
                      <a:close/>
                    </a:path>
                  </a:pathLst>
                </a:custGeom>
                <a:grpFill/>
                <a:ln w="73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117" name="Freeform: Shape 116">
                  <a:extLst>
                    <a:ext uri="{FF2B5EF4-FFF2-40B4-BE49-F238E27FC236}">
                      <a16:creationId xmlns:a16="http://schemas.microsoft.com/office/drawing/2014/main" id="{E55CF5BC-23BF-975C-41A1-D530F87E1966}"/>
                    </a:ext>
                  </a:extLst>
                </p:cNvPr>
                <p:cNvSpPr/>
                <p:nvPr/>
              </p:nvSpPr>
              <p:spPr>
                <a:xfrm>
                  <a:off x="12490928" y="1984235"/>
                  <a:ext cx="1386680" cy="1386623"/>
                </a:xfrm>
                <a:custGeom>
                  <a:avLst/>
                  <a:gdLst>
                    <a:gd name="connsiteX0" fmla="*/ 1183841 w 1386680"/>
                    <a:gd name="connsiteY0" fmla="*/ 202817 h 1386623"/>
                    <a:gd name="connsiteX1" fmla="*/ 202829 w 1386680"/>
                    <a:gd name="connsiteY1" fmla="*/ 202817 h 1386623"/>
                    <a:gd name="connsiteX2" fmla="*/ 202829 w 1386680"/>
                    <a:gd name="connsiteY2" fmla="*/ 1183756 h 1386623"/>
                    <a:gd name="connsiteX3" fmla="*/ 693327 w 1386680"/>
                    <a:gd name="connsiteY3" fmla="*/ 1386623 h 1386623"/>
                    <a:gd name="connsiteX4" fmla="*/ 1183856 w 1386680"/>
                    <a:gd name="connsiteY4" fmla="*/ 1183756 h 1386623"/>
                    <a:gd name="connsiteX5" fmla="*/ 1183827 w 1386680"/>
                    <a:gd name="connsiteY5" fmla="*/ 202817 h 1386623"/>
                    <a:gd name="connsiteX6" fmla="*/ 290121 w 1386680"/>
                    <a:gd name="connsiteY6" fmla="*/ 290132 h 1386623"/>
                    <a:gd name="connsiteX7" fmla="*/ 693335 w 1386680"/>
                    <a:gd name="connsiteY7" fmla="*/ 123402 h 1386623"/>
                    <a:gd name="connsiteX8" fmla="*/ 1050455 w 1386680"/>
                    <a:gd name="connsiteY8" fmla="*/ 248947 h 1386623"/>
                    <a:gd name="connsiteX9" fmla="*/ 248951 w 1386680"/>
                    <a:gd name="connsiteY9" fmla="*/ 1050452 h 1386623"/>
                    <a:gd name="connsiteX10" fmla="*/ 290139 w 1386680"/>
                    <a:gd name="connsiteY10" fmla="*/ 290169 h 1386623"/>
                    <a:gd name="connsiteX11" fmla="*/ 1096548 w 1386680"/>
                    <a:gd name="connsiteY11" fmla="*/ 1096559 h 1386623"/>
                    <a:gd name="connsiteX12" fmla="*/ 336192 w 1386680"/>
                    <a:gd name="connsiteY12" fmla="*/ 1137748 h 1386623"/>
                    <a:gd name="connsiteX13" fmla="*/ 1137697 w 1386680"/>
                    <a:gd name="connsiteY13" fmla="*/ 336243 h 1386623"/>
                    <a:gd name="connsiteX14" fmla="*/ 1096508 w 1386680"/>
                    <a:gd name="connsiteY14" fmla="*/ 1096526 h 1386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6680" h="1386623">
                      <a:moveTo>
                        <a:pt x="1183841" y="202817"/>
                      </a:moveTo>
                      <a:cubicBezTo>
                        <a:pt x="913403" y="-67650"/>
                        <a:pt x="473252" y="-67562"/>
                        <a:pt x="202829" y="202817"/>
                      </a:cubicBezTo>
                      <a:cubicBezTo>
                        <a:pt x="-67610" y="473285"/>
                        <a:pt x="-67610" y="913348"/>
                        <a:pt x="202829" y="1183756"/>
                      </a:cubicBezTo>
                      <a:cubicBezTo>
                        <a:pt x="338044" y="1319001"/>
                        <a:pt x="515715" y="1386623"/>
                        <a:pt x="693327" y="1386623"/>
                      </a:cubicBezTo>
                      <a:cubicBezTo>
                        <a:pt x="870969" y="1386623"/>
                        <a:pt x="1048633" y="1318972"/>
                        <a:pt x="1183856" y="1183756"/>
                      </a:cubicBezTo>
                      <a:cubicBezTo>
                        <a:pt x="1454293" y="913318"/>
                        <a:pt x="1454293" y="473255"/>
                        <a:pt x="1183827" y="202817"/>
                      </a:cubicBezTo>
                      <a:close/>
                      <a:moveTo>
                        <a:pt x="290121" y="290132"/>
                      </a:moveTo>
                      <a:cubicBezTo>
                        <a:pt x="401316" y="178996"/>
                        <a:pt x="547326" y="123402"/>
                        <a:pt x="693335" y="123402"/>
                      </a:cubicBezTo>
                      <a:cubicBezTo>
                        <a:pt x="819997" y="123402"/>
                        <a:pt x="946549" y="165365"/>
                        <a:pt x="1050455" y="248947"/>
                      </a:cubicBezTo>
                      <a:lnTo>
                        <a:pt x="248951" y="1050452"/>
                      </a:lnTo>
                      <a:cubicBezTo>
                        <a:pt x="68987" y="826717"/>
                        <a:pt x="82588" y="497694"/>
                        <a:pt x="290139" y="290169"/>
                      </a:cubicBezTo>
                      <a:close/>
                      <a:moveTo>
                        <a:pt x="1096548" y="1096559"/>
                      </a:moveTo>
                      <a:cubicBezTo>
                        <a:pt x="889001" y="1304107"/>
                        <a:pt x="559927" y="1317796"/>
                        <a:pt x="336192" y="1137748"/>
                      </a:cubicBezTo>
                      <a:lnTo>
                        <a:pt x="1137697" y="336243"/>
                      </a:lnTo>
                      <a:cubicBezTo>
                        <a:pt x="1317689" y="559920"/>
                        <a:pt x="1304059" y="888942"/>
                        <a:pt x="1096508" y="1096526"/>
                      </a:cubicBezTo>
                      <a:close/>
                    </a:path>
                  </a:pathLst>
                </a:custGeom>
                <a:grpFill/>
                <a:ln w="73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grpSp>
        </p:grpSp>
        <p:grpSp>
          <p:nvGrpSpPr>
            <p:cNvPr id="18" name="Group 17">
              <a:extLst>
                <a:ext uri="{FF2B5EF4-FFF2-40B4-BE49-F238E27FC236}">
                  <a16:creationId xmlns:a16="http://schemas.microsoft.com/office/drawing/2014/main" id="{DED084E7-4F23-E810-8DE6-00CBDC965209}"/>
                </a:ext>
              </a:extLst>
            </p:cNvPr>
            <p:cNvGrpSpPr/>
            <p:nvPr/>
          </p:nvGrpSpPr>
          <p:grpSpPr>
            <a:xfrm>
              <a:off x="9169813" y="4319893"/>
              <a:ext cx="714679" cy="714676"/>
              <a:chOff x="5588635" y="2147570"/>
              <a:chExt cx="558800" cy="558800"/>
            </a:xfrm>
          </p:grpSpPr>
          <p:sp>
            <p:nvSpPr>
              <p:cNvPr id="108" name="Oval 107">
                <a:extLst>
                  <a:ext uri="{FF2B5EF4-FFF2-40B4-BE49-F238E27FC236}">
                    <a16:creationId xmlns:a16="http://schemas.microsoft.com/office/drawing/2014/main" id="{C8A6CBE3-EDBD-8B2A-B9E0-CF87F3CB081D}"/>
                  </a:ext>
                </a:extLst>
              </p:cNvPr>
              <p:cNvSpPr/>
              <p:nvPr/>
            </p:nvSpPr>
            <p:spPr>
              <a:xfrm>
                <a:off x="5588635" y="2147570"/>
                <a:ext cx="558800" cy="558800"/>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endParaRPr kumimoji="0" lang="en-US" sz="1333"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grpSp>
            <p:nvGrpSpPr>
              <p:cNvPr id="109" name="Group 108">
                <a:extLst>
                  <a:ext uri="{FF2B5EF4-FFF2-40B4-BE49-F238E27FC236}">
                    <a16:creationId xmlns:a16="http://schemas.microsoft.com/office/drawing/2014/main" id="{6C12D05D-4DCA-FA5B-CA69-55926E9DA576}"/>
                  </a:ext>
                </a:extLst>
              </p:cNvPr>
              <p:cNvGrpSpPr/>
              <p:nvPr/>
            </p:nvGrpSpPr>
            <p:grpSpPr>
              <a:xfrm>
                <a:off x="5672470" y="2229485"/>
                <a:ext cx="362458" cy="366037"/>
                <a:chOff x="10822320" y="285398"/>
                <a:chExt cx="3055288" cy="3085460"/>
              </a:xfrm>
              <a:solidFill>
                <a:schemeClr val="bg1"/>
              </a:solidFill>
            </p:grpSpPr>
            <p:sp>
              <p:nvSpPr>
                <p:cNvPr id="110" name="Freeform: Shape 109">
                  <a:extLst>
                    <a:ext uri="{FF2B5EF4-FFF2-40B4-BE49-F238E27FC236}">
                      <a16:creationId xmlns:a16="http://schemas.microsoft.com/office/drawing/2014/main" id="{5F4C6BC9-FF77-B458-DCA4-1825360B1FE4}"/>
                    </a:ext>
                  </a:extLst>
                </p:cNvPr>
                <p:cNvSpPr/>
                <p:nvPr/>
              </p:nvSpPr>
              <p:spPr>
                <a:xfrm>
                  <a:off x="10822320" y="285398"/>
                  <a:ext cx="2587219" cy="2587275"/>
                </a:xfrm>
                <a:custGeom>
                  <a:avLst/>
                  <a:gdLst>
                    <a:gd name="connsiteX0" fmla="*/ 2587191 w 2587219"/>
                    <a:gd name="connsiteY0" fmla="*/ 607917 h 2587275"/>
                    <a:gd name="connsiteX1" fmla="*/ 2428926 w 2587219"/>
                    <a:gd name="connsiteY1" fmla="*/ 224506 h 2587275"/>
                    <a:gd name="connsiteX2" fmla="*/ 2362996 w 2587219"/>
                    <a:gd name="connsiteY2" fmla="*/ 158576 h 2587275"/>
                    <a:gd name="connsiteX3" fmla="*/ 1596100 w 2587219"/>
                    <a:gd name="connsiteY3" fmla="*/ 158576 h 2587275"/>
                    <a:gd name="connsiteX4" fmla="*/ 158565 w 2587219"/>
                    <a:gd name="connsiteY4" fmla="*/ 1596184 h 2587275"/>
                    <a:gd name="connsiteX5" fmla="*/ 158565 w 2587219"/>
                    <a:gd name="connsiteY5" fmla="*/ 2363080 h 2587275"/>
                    <a:gd name="connsiteX6" fmla="*/ 224524 w 2587219"/>
                    <a:gd name="connsiteY6" fmla="*/ 2429010 h 2587275"/>
                    <a:gd name="connsiteX7" fmla="*/ 607935 w 2587219"/>
                    <a:gd name="connsiteY7" fmla="*/ 2587276 h 2587275"/>
                    <a:gd name="connsiteX8" fmla="*/ 991346 w 2587219"/>
                    <a:gd name="connsiteY8" fmla="*/ 2429010 h 2587275"/>
                    <a:gd name="connsiteX9" fmla="*/ 2428954 w 2587219"/>
                    <a:gd name="connsiteY9" fmla="*/ 991402 h 2587275"/>
                    <a:gd name="connsiteX10" fmla="*/ 2587220 w 2587219"/>
                    <a:gd name="connsiteY10" fmla="*/ 607932 h 2587275"/>
                    <a:gd name="connsiteX11" fmla="*/ 904091 w 2587219"/>
                    <a:gd name="connsiteY11" fmla="*/ 2341718 h 2587275"/>
                    <a:gd name="connsiteX12" fmla="*/ 607936 w 2587219"/>
                    <a:gd name="connsiteY12" fmla="*/ 2463788 h 2587275"/>
                    <a:gd name="connsiteX13" fmla="*/ 311780 w 2587219"/>
                    <a:gd name="connsiteY13" fmla="*/ 2341718 h 2587275"/>
                    <a:gd name="connsiteX14" fmla="*/ 245821 w 2587219"/>
                    <a:gd name="connsiteY14" fmla="*/ 2275788 h 2587275"/>
                    <a:gd name="connsiteX15" fmla="*/ 245821 w 2587219"/>
                    <a:gd name="connsiteY15" fmla="*/ 1683455 h 2587275"/>
                    <a:gd name="connsiteX16" fmla="*/ 921023 w 2587219"/>
                    <a:gd name="connsiteY16" fmla="*/ 1008253 h 2587275"/>
                    <a:gd name="connsiteX17" fmla="*/ 1579230 w 2587219"/>
                    <a:gd name="connsiteY17" fmla="*/ 1666489 h 2587275"/>
                    <a:gd name="connsiteX18" fmla="*/ 1666505 w 2587219"/>
                    <a:gd name="connsiteY18" fmla="*/ 1579304 h 2587275"/>
                    <a:gd name="connsiteX19" fmla="*/ 1008298 w 2587219"/>
                    <a:gd name="connsiteY19" fmla="*/ 921039 h 2587275"/>
                    <a:gd name="connsiteX20" fmla="*/ 1683471 w 2587219"/>
                    <a:gd name="connsiteY20" fmla="*/ 245866 h 2587275"/>
                    <a:gd name="connsiteX21" fmla="*/ 1979626 w 2587219"/>
                    <a:gd name="connsiteY21" fmla="*/ 123422 h 2587275"/>
                    <a:gd name="connsiteX22" fmla="*/ 2275782 w 2587219"/>
                    <a:gd name="connsiteY22" fmla="*/ 245866 h 2587275"/>
                    <a:gd name="connsiteX23" fmla="*/ 2341712 w 2587219"/>
                    <a:gd name="connsiteY23" fmla="*/ 311796 h 2587275"/>
                    <a:gd name="connsiteX24" fmla="*/ 2341712 w 2587219"/>
                    <a:gd name="connsiteY24" fmla="*/ 904129 h 2587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87219" h="2587275">
                      <a:moveTo>
                        <a:pt x="2587191" y="607917"/>
                      </a:moveTo>
                      <a:cubicBezTo>
                        <a:pt x="2587191" y="462709"/>
                        <a:pt x="2531021" y="326546"/>
                        <a:pt x="2428926" y="224506"/>
                      </a:cubicBezTo>
                      <a:lnTo>
                        <a:pt x="2362996" y="158576"/>
                      </a:lnTo>
                      <a:cubicBezTo>
                        <a:pt x="2151576" y="-52844"/>
                        <a:pt x="1807542" y="-52873"/>
                        <a:pt x="1596100" y="158576"/>
                      </a:cubicBezTo>
                      <a:lnTo>
                        <a:pt x="158565" y="1596184"/>
                      </a:lnTo>
                      <a:cubicBezTo>
                        <a:pt x="-52855" y="1807604"/>
                        <a:pt x="-52855" y="2151609"/>
                        <a:pt x="158565" y="2363080"/>
                      </a:cubicBezTo>
                      <a:lnTo>
                        <a:pt x="224524" y="2429010"/>
                      </a:lnTo>
                      <a:cubicBezTo>
                        <a:pt x="326534" y="2531050"/>
                        <a:pt x="462727" y="2587276"/>
                        <a:pt x="607935" y="2587276"/>
                      </a:cubicBezTo>
                      <a:cubicBezTo>
                        <a:pt x="753143" y="2587276"/>
                        <a:pt x="889336" y="2531076"/>
                        <a:pt x="991346" y="2429010"/>
                      </a:cubicBezTo>
                      <a:lnTo>
                        <a:pt x="2428954" y="991402"/>
                      </a:lnTo>
                      <a:cubicBezTo>
                        <a:pt x="2531053" y="889333"/>
                        <a:pt x="2587220" y="753140"/>
                        <a:pt x="2587220" y="607932"/>
                      </a:cubicBezTo>
                      <a:close/>
                      <a:moveTo>
                        <a:pt x="904091" y="2341718"/>
                      </a:moveTo>
                      <a:cubicBezTo>
                        <a:pt x="825388" y="2420421"/>
                        <a:pt x="720167" y="2463788"/>
                        <a:pt x="607936" y="2463788"/>
                      </a:cubicBezTo>
                      <a:cubicBezTo>
                        <a:pt x="495653" y="2463788"/>
                        <a:pt x="390512" y="2420418"/>
                        <a:pt x="311780" y="2341718"/>
                      </a:cubicBezTo>
                      <a:lnTo>
                        <a:pt x="245821" y="2275788"/>
                      </a:lnTo>
                      <a:cubicBezTo>
                        <a:pt x="82530" y="2112467"/>
                        <a:pt x="82530" y="1846768"/>
                        <a:pt x="245821" y="1683455"/>
                      </a:cubicBezTo>
                      <a:lnTo>
                        <a:pt x="921023" y="1008253"/>
                      </a:lnTo>
                      <a:lnTo>
                        <a:pt x="1579230" y="1666489"/>
                      </a:lnTo>
                      <a:close/>
                      <a:moveTo>
                        <a:pt x="1666505" y="1579304"/>
                      </a:moveTo>
                      <a:lnTo>
                        <a:pt x="1008298" y="921039"/>
                      </a:lnTo>
                      <a:lnTo>
                        <a:pt x="1683471" y="245866"/>
                      </a:lnTo>
                      <a:cubicBezTo>
                        <a:pt x="1765098" y="164239"/>
                        <a:pt x="1872392" y="123422"/>
                        <a:pt x="1979626" y="123422"/>
                      </a:cubicBezTo>
                      <a:cubicBezTo>
                        <a:pt x="2086861" y="123422"/>
                        <a:pt x="2194118" y="164237"/>
                        <a:pt x="2275782" y="245866"/>
                      </a:cubicBezTo>
                      <a:lnTo>
                        <a:pt x="2341712" y="311796"/>
                      </a:lnTo>
                      <a:cubicBezTo>
                        <a:pt x="2505033" y="475117"/>
                        <a:pt x="2505033" y="740816"/>
                        <a:pt x="2341712" y="904129"/>
                      </a:cubicBezTo>
                      <a:close/>
                    </a:path>
                  </a:pathLst>
                </a:custGeom>
                <a:grpFill/>
                <a:ln w="73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111" name="Freeform: Shape 110">
                  <a:extLst>
                    <a:ext uri="{FF2B5EF4-FFF2-40B4-BE49-F238E27FC236}">
                      <a16:creationId xmlns:a16="http://schemas.microsoft.com/office/drawing/2014/main" id="{FFF3179E-CA7C-1593-363F-ADD68078EC65}"/>
                    </a:ext>
                  </a:extLst>
                </p:cNvPr>
                <p:cNvSpPr/>
                <p:nvPr/>
              </p:nvSpPr>
              <p:spPr>
                <a:xfrm>
                  <a:off x="11185285" y="1980591"/>
                  <a:ext cx="236264" cy="518229"/>
                </a:xfrm>
                <a:custGeom>
                  <a:avLst/>
                  <a:gdLst>
                    <a:gd name="connsiteX0" fmla="*/ 139273 w 236264"/>
                    <a:gd name="connsiteY0" fmla="*/ 11082 h 518229"/>
                    <a:gd name="connsiteX1" fmla="*/ 4168 w 236264"/>
                    <a:gd name="connsiteY1" fmla="*/ 224604 h 518229"/>
                    <a:gd name="connsiteX2" fmla="*/ 79167 w 236264"/>
                    <a:gd name="connsiteY2" fmla="*/ 492712 h 518229"/>
                    <a:gd name="connsiteX3" fmla="*/ 129196 w 236264"/>
                    <a:gd name="connsiteY3" fmla="*/ 518229 h 518229"/>
                    <a:gd name="connsiteX4" fmla="*/ 165361 w 236264"/>
                    <a:gd name="connsiteY4" fmla="*/ 506490 h 518229"/>
                    <a:gd name="connsiteX5" fmla="*/ 179138 w 236264"/>
                    <a:gd name="connsiteY5" fmla="*/ 420299 h 518229"/>
                    <a:gd name="connsiteX6" fmla="*/ 125637 w 236264"/>
                    <a:gd name="connsiteY6" fmla="*/ 246243 h 518229"/>
                    <a:gd name="connsiteX7" fmla="*/ 210196 w 236264"/>
                    <a:gd name="connsiteY7" fmla="*/ 112086 h 518229"/>
                    <a:gd name="connsiteX8" fmla="*/ 225121 w 236264"/>
                    <a:gd name="connsiteY8" fmla="*/ 26381 h 518229"/>
                    <a:gd name="connsiteX9" fmla="*/ 139269 w 236264"/>
                    <a:gd name="connsiteY9" fmla="*/ 11082 h 518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264" h="518229">
                      <a:moveTo>
                        <a:pt x="139273" y="11082"/>
                      </a:moveTo>
                      <a:cubicBezTo>
                        <a:pt x="134651" y="14297"/>
                        <a:pt x="26703" y="91078"/>
                        <a:pt x="4168" y="224604"/>
                      </a:cubicBezTo>
                      <a:cubicBezTo>
                        <a:pt x="-10757" y="313212"/>
                        <a:pt x="14443" y="403392"/>
                        <a:pt x="79167" y="492712"/>
                      </a:cubicBezTo>
                      <a:cubicBezTo>
                        <a:pt x="91251" y="509388"/>
                        <a:pt x="110108" y="518229"/>
                        <a:pt x="129196" y="518229"/>
                      </a:cubicBezTo>
                      <a:cubicBezTo>
                        <a:pt x="141796" y="518229"/>
                        <a:pt x="154425" y="514412"/>
                        <a:pt x="165361" y="506490"/>
                      </a:cubicBezTo>
                      <a:cubicBezTo>
                        <a:pt x="192973" y="486484"/>
                        <a:pt x="199144" y="447907"/>
                        <a:pt x="179138" y="420299"/>
                      </a:cubicBezTo>
                      <a:cubicBezTo>
                        <a:pt x="134851" y="359192"/>
                        <a:pt x="116853" y="300639"/>
                        <a:pt x="125637" y="246243"/>
                      </a:cubicBezTo>
                      <a:cubicBezTo>
                        <a:pt x="138898" y="164557"/>
                        <a:pt x="208646" y="113262"/>
                        <a:pt x="210196" y="112086"/>
                      </a:cubicBezTo>
                      <a:cubicBezTo>
                        <a:pt x="237894" y="92511"/>
                        <a:pt x="244582" y="54193"/>
                        <a:pt x="225121" y="26381"/>
                      </a:cubicBezTo>
                      <a:cubicBezTo>
                        <a:pt x="205690" y="-1547"/>
                        <a:pt x="167142" y="-8378"/>
                        <a:pt x="139269" y="11082"/>
                      </a:cubicBezTo>
                      <a:close/>
                    </a:path>
                  </a:pathLst>
                </a:custGeom>
                <a:grpFill/>
                <a:ln w="73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112" name="Freeform: Shape 111">
                  <a:extLst>
                    <a:ext uri="{FF2B5EF4-FFF2-40B4-BE49-F238E27FC236}">
                      <a16:creationId xmlns:a16="http://schemas.microsoft.com/office/drawing/2014/main" id="{B1460832-8DBD-2F74-F76D-AF548353A426}"/>
                    </a:ext>
                  </a:extLst>
                </p:cNvPr>
                <p:cNvSpPr/>
                <p:nvPr/>
              </p:nvSpPr>
              <p:spPr>
                <a:xfrm>
                  <a:off x="12490928" y="1984235"/>
                  <a:ext cx="1386680" cy="1386623"/>
                </a:xfrm>
                <a:custGeom>
                  <a:avLst/>
                  <a:gdLst>
                    <a:gd name="connsiteX0" fmla="*/ 1183841 w 1386680"/>
                    <a:gd name="connsiteY0" fmla="*/ 202817 h 1386623"/>
                    <a:gd name="connsiteX1" fmla="*/ 202829 w 1386680"/>
                    <a:gd name="connsiteY1" fmla="*/ 202817 h 1386623"/>
                    <a:gd name="connsiteX2" fmla="*/ 202829 w 1386680"/>
                    <a:gd name="connsiteY2" fmla="*/ 1183756 h 1386623"/>
                    <a:gd name="connsiteX3" fmla="*/ 693327 w 1386680"/>
                    <a:gd name="connsiteY3" fmla="*/ 1386623 h 1386623"/>
                    <a:gd name="connsiteX4" fmla="*/ 1183856 w 1386680"/>
                    <a:gd name="connsiteY4" fmla="*/ 1183756 h 1386623"/>
                    <a:gd name="connsiteX5" fmla="*/ 1183827 w 1386680"/>
                    <a:gd name="connsiteY5" fmla="*/ 202817 h 1386623"/>
                    <a:gd name="connsiteX6" fmla="*/ 290121 w 1386680"/>
                    <a:gd name="connsiteY6" fmla="*/ 290132 h 1386623"/>
                    <a:gd name="connsiteX7" fmla="*/ 693335 w 1386680"/>
                    <a:gd name="connsiteY7" fmla="*/ 123402 h 1386623"/>
                    <a:gd name="connsiteX8" fmla="*/ 1050455 w 1386680"/>
                    <a:gd name="connsiteY8" fmla="*/ 248947 h 1386623"/>
                    <a:gd name="connsiteX9" fmla="*/ 248951 w 1386680"/>
                    <a:gd name="connsiteY9" fmla="*/ 1050452 h 1386623"/>
                    <a:gd name="connsiteX10" fmla="*/ 290139 w 1386680"/>
                    <a:gd name="connsiteY10" fmla="*/ 290169 h 1386623"/>
                    <a:gd name="connsiteX11" fmla="*/ 1096548 w 1386680"/>
                    <a:gd name="connsiteY11" fmla="*/ 1096559 h 1386623"/>
                    <a:gd name="connsiteX12" fmla="*/ 336192 w 1386680"/>
                    <a:gd name="connsiteY12" fmla="*/ 1137748 h 1386623"/>
                    <a:gd name="connsiteX13" fmla="*/ 1137697 w 1386680"/>
                    <a:gd name="connsiteY13" fmla="*/ 336243 h 1386623"/>
                    <a:gd name="connsiteX14" fmla="*/ 1096508 w 1386680"/>
                    <a:gd name="connsiteY14" fmla="*/ 1096526 h 1386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6680" h="1386623">
                      <a:moveTo>
                        <a:pt x="1183841" y="202817"/>
                      </a:moveTo>
                      <a:cubicBezTo>
                        <a:pt x="913403" y="-67650"/>
                        <a:pt x="473252" y="-67562"/>
                        <a:pt x="202829" y="202817"/>
                      </a:cubicBezTo>
                      <a:cubicBezTo>
                        <a:pt x="-67610" y="473285"/>
                        <a:pt x="-67610" y="913348"/>
                        <a:pt x="202829" y="1183756"/>
                      </a:cubicBezTo>
                      <a:cubicBezTo>
                        <a:pt x="338044" y="1319001"/>
                        <a:pt x="515715" y="1386623"/>
                        <a:pt x="693327" y="1386623"/>
                      </a:cubicBezTo>
                      <a:cubicBezTo>
                        <a:pt x="870969" y="1386623"/>
                        <a:pt x="1048633" y="1318972"/>
                        <a:pt x="1183856" y="1183756"/>
                      </a:cubicBezTo>
                      <a:cubicBezTo>
                        <a:pt x="1454293" y="913318"/>
                        <a:pt x="1454293" y="473255"/>
                        <a:pt x="1183827" y="202817"/>
                      </a:cubicBezTo>
                      <a:close/>
                      <a:moveTo>
                        <a:pt x="290121" y="290132"/>
                      </a:moveTo>
                      <a:cubicBezTo>
                        <a:pt x="401316" y="178996"/>
                        <a:pt x="547326" y="123402"/>
                        <a:pt x="693335" y="123402"/>
                      </a:cubicBezTo>
                      <a:cubicBezTo>
                        <a:pt x="819997" y="123402"/>
                        <a:pt x="946549" y="165365"/>
                        <a:pt x="1050455" y="248947"/>
                      </a:cubicBezTo>
                      <a:lnTo>
                        <a:pt x="248951" y="1050452"/>
                      </a:lnTo>
                      <a:cubicBezTo>
                        <a:pt x="68987" y="826717"/>
                        <a:pt x="82588" y="497694"/>
                        <a:pt x="290139" y="290169"/>
                      </a:cubicBezTo>
                      <a:close/>
                      <a:moveTo>
                        <a:pt x="1096548" y="1096559"/>
                      </a:moveTo>
                      <a:cubicBezTo>
                        <a:pt x="889001" y="1304107"/>
                        <a:pt x="559927" y="1317796"/>
                        <a:pt x="336192" y="1137748"/>
                      </a:cubicBezTo>
                      <a:lnTo>
                        <a:pt x="1137697" y="336243"/>
                      </a:lnTo>
                      <a:cubicBezTo>
                        <a:pt x="1317689" y="559920"/>
                        <a:pt x="1304059" y="888942"/>
                        <a:pt x="1096508" y="1096526"/>
                      </a:cubicBezTo>
                      <a:close/>
                    </a:path>
                  </a:pathLst>
                </a:custGeom>
                <a:grpFill/>
                <a:ln w="73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grpSp>
        </p:grpSp>
        <p:grpSp>
          <p:nvGrpSpPr>
            <p:cNvPr id="39" name="Group 38">
              <a:extLst>
                <a:ext uri="{FF2B5EF4-FFF2-40B4-BE49-F238E27FC236}">
                  <a16:creationId xmlns:a16="http://schemas.microsoft.com/office/drawing/2014/main" id="{F394DF79-B51E-DE71-6418-863E8F0E6F26}"/>
                </a:ext>
              </a:extLst>
            </p:cNvPr>
            <p:cNvGrpSpPr/>
            <p:nvPr/>
          </p:nvGrpSpPr>
          <p:grpSpPr>
            <a:xfrm>
              <a:off x="8045297" y="4372548"/>
              <a:ext cx="479624" cy="479623"/>
              <a:chOff x="5588635" y="2147570"/>
              <a:chExt cx="558800" cy="558800"/>
            </a:xfrm>
          </p:grpSpPr>
          <p:sp>
            <p:nvSpPr>
              <p:cNvPr id="103" name="Oval 102">
                <a:extLst>
                  <a:ext uri="{FF2B5EF4-FFF2-40B4-BE49-F238E27FC236}">
                    <a16:creationId xmlns:a16="http://schemas.microsoft.com/office/drawing/2014/main" id="{ABD6BDAA-75EE-AA01-BE0C-6C4011E76443}"/>
                  </a:ext>
                </a:extLst>
              </p:cNvPr>
              <p:cNvSpPr/>
              <p:nvPr/>
            </p:nvSpPr>
            <p:spPr>
              <a:xfrm>
                <a:off x="5588635" y="2147570"/>
                <a:ext cx="558800" cy="558800"/>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endParaRPr kumimoji="0" lang="en-US" sz="1333"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grpSp>
            <p:nvGrpSpPr>
              <p:cNvPr id="104" name="Group 103">
                <a:extLst>
                  <a:ext uri="{FF2B5EF4-FFF2-40B4-BE49-F238E27FC236}">
                    <a16:creationId xmlns:a16="http://schemas.microsoft.com/office/drawing/2014/main" id="{9809EA6A-1AD7-CFF1-A5AE-750358ECF396}"/>
                  </a:ext>
                </a:extLst>
              </p:cNvPr>
              <p:cNvGrpSpPr/>
              <p:nvPr/>
            </p:nvGrpSpPr>
            <p:grpSpPr>
              <a:xfrm>
                <a:off x="5672470" y="2229485"/>
                <a:ext cx="362458" cy="366037"/>
                <a:chOff x="10822320" y="285398"/>
                <a:chExt cx="3055288" cy="3085460"/>
              </a:xfrm>
              <a:solidFill>
                <a:schemeClr val="bg1"/>
              </a:solidFill>
            </p:grpSpPr>
            <p:sp>
              <p:nvSpPr>
                <p:cNvPr id="105" name="Freeform: Shape 104">
                  <a:extLst>
                    <a:ext uri="{FF2B5EF4-FFF2-40B4-BE49-F238E27FC236}">
                      <a16:creationId xmlns:a16="http://schemas.microsoft.com/office/drawing/2014/main" id="{34095E60-C7F5-4B1B-0635-1BE27CCA6721}"/>
                    </a:ext>
                  </a:extLst>
                </p:cNvPr>
                <p:cNvSpPr/>
                <p:nvPr/>
              </p:nvSpPr>
              <p:spPr>
                <a:xfrm>
                  <a:off x="10822320" y="285398"/>
                  <a:ext cx="2587219" cy="2587275"/>
                </a:xfrm>
                <a:custGeom>
                  <a:avLst/>
                  <a:gdLst>
                    <a:gd name="connsiteX0" fmla="*/ 2587191 w 2587219"/>
                    <a:gd name="connsiteY0" fmla="*/ 607917 h 2587275"/>
                    <a:gd name="connsiteX1" fmla="*/ 2428926 w 2587219"/>
                    <a:gd name="connsiteY1" fmla="*/ 224506 h 2587275"/>
                    <a:gd name="connsiteX2" fmla="*/ 2362996 w 2587219"/>
                    <a:gd name="connsiteY2" fmla="*/ 158576 h 2587275"/>
                    <a:gd name="connsiteX3" fmla="*/ 1596100 w 2587219"/>
                    <a:gd name="connsiteY3" fmla="*/ 158576 h 2587275"/>
                    <a:gd name="connsiteX4" fmla="*/ 158565 w 2587219"/>
                    <a:gd name="connsiteY4" fmla="*/ 1596184 h 2587275"/>
                    <a:gd name="connsiteX5" fmla="*/ 158565 w 2587219"/>
                    <a:gd name="connsiteY5" fmla="*/ 2363080 h 2587275"/>
                    <a:gd name="connsiteX6" fmla="*/ 224524 w 2587219"/>
                    <a:gd name="connsiteY6" fmla="*/ 2429010 h 2587275"/>
                    <a:gd name="connsiteX7" fmla="*/ 607935 w 2587219"/>
                    <a:gd name="connsiteY7" fmla="*/ 2587276 h 2587275"/>
                    <a:gd name="connsiteX8" fmla="*/ 991346 w 2587219"/>
                    <a:gd name="connsiteY8" fmla="*/ 2429010 h 2587275"/>
                    <a:gd name="connsiteX9" fmla="*/ 2428954 w 2587219"/>
                    <a:gd name="connsiteY9" fmla="*/ 991402 h 2587275"/>
                    <a:gd name="connsiteX10" fmla="*/ 2587220 w 2587219"/>
                    <a:gd name="connsiteY10" fmla="*/ 607932 h 2587275"/>
                    <a:gd name="connsiteX11" fmla="*/ 904091 w 2587219"/>
                    <a:gd name="connsiteY11" fmla="*/ 2341718 h 2587275"/>
                    <a:gd name="connsiteX12" fmla="*/ 607936 w 2587219"/>
                    <a:gd name="connsiteY12" fmla="*/ 2463788 h 2587275"/>
                    <a:gd name="connsiteX13" fmla="*/ 311780 w 2587219"/>
                    <a:gd name="connsiteY13" fmla="*/ 2341718 h 2587275"/>
                    <a:gd name="connsiteX14" fmla="*/ 245821 w 2587219"/>
                    <a:gd name="connsiteY14" fmla="*/ 2275788 h 2587275"/>
                    <a:gd name="connsiteX15" fmla="*/ 245821 w 2587219"/>
                    <a:gd name="connsiteY15" fmla="*/ 1683455 h 2587275"/>
                    <a:gd name="connsiteX16" fmla="*/ 921023 w 2587219"/>
                    <a:gd name="connsiteY16" fmla="*/ 1008253 h 2587275"/>
                    <a:gd name="connsiteX17" fmla="*/ 1579230 w 2587219"/>
                    <a:gd name="connsiteY17" fmla="*/ 1666489 h 2587275"/>
                    <a:gd name="connsiteX18" fmla="*/ 1666505 w 2587219"/>
                    <a:gd name="connsiteY18" fmla="*/ 1579304 h 2587275"/>
                    <a:gd name="connsiteX19" fmla="*/ 1008298 w 2587219"/>
                    <a:gd name="connsiteY19" fmla="*/ 921039 h 2587275"/>
                    <a:gd name="connsiteX20" fmla="*/ 1683471 w 2587219"/>
                    <a:gd name="connsiteY20" fmla="*/ 245866 h 2587275"/>
                    <a:gd name="connsiteX21" fmla="*/ 1979626 w 2587219"/>
                    <a:gd name="connsiteY21" fmla="*/ 123422 h 2587275"/>
                    <a:gd name="connsiteX22" fmla="*/ 2275782 w 2587219"/>
                    <a:gd name="connsiteY22" fmla="*/ 245866 h 2587275"/>
                    <a:gd name="connsiteX23" fmla="*/ 2341712 w 2587219"/>
                    <a:gd name="connsiteY23" fmla="*/ 311796 h 2587275"/>
                    <a:gd name="connsiteX24" fmla="*/ 2341712 w 2587219"/>
                    <a:gd name="connsiteY24" fmla="*/ 904129 h 2587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87219" h="2587275">
                      <a:moveTo>
                        <a:pt x="2587191" y="607917"/>
                      </a:moveTo>
                      <a:cubicBezTo>
                        <a:pt x="2587191" y="462709"/>
                        <a:pt x="2531021" y="326546"/>
                        <a:pt x="2428926" y="224506"/>
                      </a:cubicBezTo>
                      <a:lnTo>
                        <a:pt x="2362996" y="158576"/>
                      </a:lnTo>
                      <a:cubicBezTo>
                        <a:pt x="2151576" y="-52844"/>
                        <a:pt x="1807542" y="-52873"/>
                        <a:pt x="1596100" y="158576"/>
                      </a:cubicBezTo>
                      <a:lnTo>
                        <a:pt x="158565" y="1596184"/>
                      </a:lnTo>
                      <a:cubicBezTo>
                        <a:pt x="-52855" y="1807604"/>
                        <a:pt x="-52855" y="2151609"/>
                        <a:pt x="158565" y="2363080"/>
                      </a:cubicBezTo>
                      <a:lnTo>
                        <a:pt x="224524" y="2429010"/>
                      </a:lnTo>
                      <a:cubicBezTo>
                        <a:pt x="326534" y="2531050"/>
                        <a:pt x="462727" y="2587276"/>
                        <a:pt x="607935" y="2587276"/>
                      </a:cubicBezTo>
                      <a:cubicBezTo>
                        <a:pt x="753143" y="2587276"/>
                        <a:pt x="889336" y="2531076"/>
                        <a:pt x="991346" y="2429010"/>
                      </a:cubicBezTo>
                      <a:lnTo>
                        <a:pt x="2428954" y="991402"/>
                      </a:lnTo>
                      <a:cubicBezTo>
                        <a:pt x="2531053" y="889333"/>
                        <a:pt x="2587220" y="753140"/>
                        <a:pt x="2587220" y="607932"/>
                      </a:cubicBezTo>
                      <a:close/>
                      <a:moveTo>
                        <a:pt x="904091" y="2341718"/>
                      </a:moveTo>
                      <a:cubicBezTo>
                        <a:pt x="825388" y="2420421"/>
                        <a:pt x="720167" y="2463788"/>
                        <a:pt x="607936" y="2463788"/>
                      </a:cubicBezTo>
                      <a:cubicBezTo>
                        <a:pt x="495653" y="2463788"/>
                        <a:pt x="390512" y="2420418"/>
                        <a:pt x="311780" y="2341718"/>
                      </a:cubicBezTo>
                      <a:lnTo>
                        <a:pt x="245821" y="2275788"/>
                      </a:lnTo>
                      <a:cubicBezTo>
                        <a:pt x="82530" y="2112467"/>
                        <a:pt x="82530" y="1846768"/>
                        <a:pt x="245821" y="1683455"/>
                      </a:cubicBezTo>
                      <a:lnTo>
                        <a:pt x="921023" y="1008253"/>
                      </a:lnTo>
                      <a:lnTo>
                        <a:pt x="1579230" y="1666489"/>
                      </a:lnTo>
                      <a:close/>
                      <a:moveTo>
                        <a:pt x="1666505" y="1579304"/>
                      </a:moveTo>
                      <a:lnTo>
                        <a:pt x="1008298" y="921039"/>
                      </a:lnTo>
                      <a:lnTo>
                        <a:pt x="1683471" y="245866"/>
                      </a:lnTo>
                      <a:cubicBezTo>
                        <a:pt x="1765098" y="164239"/>
                        <a:pt x="1872392" y="123422"/>
                        <a:pt x="1979626" y="123422"/>
                      </a:cubicBezTo>
                      <a:cubicBezTo>
                        <a:pt x="2086861" y="123422"/>
                        <a:pt x="2194118" y="164237"/>
                        <a:pt x="2275782" y="245866"/>
                      </a:cubicBezTo>
                      <a:lnTo>
                        <a:pt x="2341712" y="311796"/>
                      </a:lnTo>
                      <a:cubicBezTo>
                        <a:pt x="2505033" y="475117"/>
                        <a:pt x="2505033" y="740816"/>
                        <a:pt x="2341712" y="904129"/>
                      </a:cubicBezTo>
                      <a:close/>
                    </a:path>
                  </a:pathLst>
                </a:custGeom>
                <a:grpFill/>
                <a:ln w="73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106" name="Freeform: Shape 105">
                  <a:extLst>
                    <a:ext uri="{FF2B5EF4-FFF2-40B4-BE49-F238E27FC236}">
                      <a16:creationId xmlns:a16="http://schemas.microsoft.com/office/drawing/2014/main" id="{8B39481E-C52C-D014-26CF-3DE4459EC5F5}"/>
                    </a:ext>
                  </a:extLst>
                </p:cNvPr>
                <p:cNvSpPr/>
                <p:nvPr/>
              </p:nvSpPr>
              <p:spPr>
                <a:xfrm>
                  <a:off x="11185285" y="1980591"/>
                  <a:ext cx="236264" cy="518229"/>
                </a:xfrm>
                <a:custGeom>
                  <a:avLst/>
                  <a:gdLst>
                    <a:gd name="connsiteX0" fmla="*/ 139273 w 236264"/>
                    <a:gd name="connsiteY0" fmla="*/ 11082 h 518229"/>
                    <a:gd name="connsiteX1" fmla="*/ 4168 w 236264"/>
                    <a:gd name="connsiteY1" fmla="*/ 224604 h 518229"/>
                    <a:gd name="connsiteX2" fmla="*/ 79167 w 236264"/>
                    <a:gd name="connsiteY2" fmla="*/ 492712 h 518229"/>
                    <a:gd name="connsiteX3" fmla="*/ 129196 w 236264"/>
                    <a:gd name="connsiteY3" fmla="*/ 518229 h 518229"/>
                    <a:gd name="connsiteX4" fmla="*/ 165361 w 236264"/>
                    <a:gd name="connsiteY4" fmla="*/ 506490 h 518229"/>
                    <a:gd name="connsiteX5" fmla="*/ 179138 w 236264"/>
                    <a:gd name="connsiteY5" fmla="*/ 420299 h 518229"/>
                    <a:gd name="connsiteX6" fmla="*/ 125637 w 236264"/>
                    <a:gd name="connsiteY6" fmla="*/ 246243 h 518229"/>
                    <a:gd name="connsiteX7" fmla="*/ 210196 w 236264"/>
                    <a:gd name="connsiteY7" fmla="*/ 112086 h 518229"/>
                    <a:gd name="connsiteX8" fmla="*/ 225121 w 236264"/>
                    <a:gd name="connsiteY8" fmla="*/ 26381 h 518229"/>
                    <a:gd name="connsiteX9" fmla="*/ 139269 w 236264"/>
                    <a:gd name="connsiteY9" fmla="*/ 11082 h 518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264" h="518229">
                      <a:moveTo>
                        <a:pt x="139273" y="11082"/>
                      </a:moveTo>
                      <a:cubicBezTo>
                        <a:pt x="134651" y="14297"/>
                        <a:pt x="26703" y="91078"/>
                        <a:pt x="4168" y="224604"/>
                      </a:cubicBezTo>
                      <a:cubicBezTo>
                        <a:pt x="-10757" y="313212"/>
                        <a:pt x="14443" y="403392"/>
                        <a:pt x="79167" y="492712"/>
                      </a:cubicBezTo>
                      <a:cubicBezTo>
                        <a:pt x="91251" y="509388"/>
                        <a:pt x="110108" y="518229"/>
                        <a:pt x="129196" y="518229"/>
                      </a:cubicBezTo>
                      <a:cubicBezTo>
                        <a:pt x="141796" y="518229"/>
                        <a:pt x="154425" y="514412"/>
                        <a:pt x="165361" y="506490"/>
                      </a:cubicBezTo>
                      <a:cubicBezTo>
                        <a:pt x="192973" y="486484"/>
                        <a:pt x="199144" y="447907"/>
                        <a:pt x="179138" y="420299"/>
                      </a:cubicBezTo>
                      <a:cubicBezTo>
                        <a:pt x="134851" y="359192"/>
                        <a:pt x="116853" y="300639"/>
                        <a:pt x="125637" y="246243"/>
                      </a:cubicBezTo>
                      <a:cubicBezTo>
                        <a:pt x="138898" y="164557"/>
                        <a:pt x="208646" y="113262"/>
                        <a:pt x="210196" y="112086"/>
                      </a:cubicBezTo>
                      <a:cubicBezTo>
                        <a:pt x="237894" y="92511"/>
                        <a:pt x="244582" y="54193"/>
                        <a:pt x="225121" y="26381"/>
                      </a:cubicBezTo>
                      <a:cubicBezTo>
                        <a:pt x="205690" y="-1547"/>
                        <a:pt x="167142" y="-8378"/>
                        <a:pt x="139269" y="11082"/>
                      </a:cubicBezTo>
                      <a:close/>
                    </a:path>
                  </a:pathLst>
                </a:custGeom>
                <a:grpFill/>
                <a:ln w="73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107" name="Freeform: Shape 106">
                  <a:extLst>
                    <a:ext uri="{FF2B5EF4-FFF2-40B4-BE49-F238E27FC236}">
                      <a16:creationId xmlns:a16="http://schemas.microsoft.com/office/drawing/2014/main" id="{E678DA3B-872E-0649-A758-473A4DD4A5A0}"/>
                    </a:ext>
                  </a:extLst>
                </p:cNvPr>
                <p:cNvSpPr/>
                <p:nvPr/>
              </p:nvSpPr>
              <p:spPr>
                <a:xfrm>
                  <a:off x="12490928" y="1984235"/>
                  <a:ext cx="1386680" cy="1386623"/>
                </a:xfrm>
                <a:custGeom>
                  <a:avLst/>
                  <a:gdLst>
                    <a:gd name="connsiteX0" fmla="*/ 1183841 w 1386680"/>
                    <a:gd name="connsiteY0" fmla="*/ 202817 h 1386623"/>
                    <a:gd name="connsiteX1" fmla="*/ 202829 w 1386680"/>
                    <a:gd name="connsiteY1" fmla="*/ 202817 h 1386623"/>
                    <a:gd name="connsiteX2" fmla="*/ 202829 w 1386680"/>
                    <a:gd name="connsiteY2" fmla="*/ 1183756 h 1386623"/>
                    <a:gd name="connsiteX3" fmla="*/ 693327 w 1386680"/>
                    <a:gd name="connsiteY3" fmla="*/ 1386623 h 1386623"/>
                    <a:gd name="connsiteX4" fmla="*/ 1183856 w 1386680"/>
                    <a:gd name="connsiteY4" fmla="*/ 1183756 h 1386623"/>
                    <a:gd name="connsiteX5" fmla="*/ 1183827 w 1386680"/>
                    <a:gd name="connsiteY5" fmla="*/ 202817 h 1386623"/>
                    <a:gd name="connsiteX6" fmla="*/ 290121 w 1386680"/>
                    <a:gd name="connsiteY6" fmla="*/ 290132 h 1386623"/>
                    <a:gd name="connsiteX7" fmla="*/ 693335 w 1386680"/>
                    <a:gd name="connsiteY7" fmla="*/ 123402 h 1386623"/>
                    <a:gd name="connsiteX8" fmla="*/ 1050455 w 1386680"/>
                    <a:gd name="connsiteY8" fmla="*/ 248947 h 1386623"/>
                    <a:gd name="connsiteX9" fmla="*/ 248951 w 1386680"/>
                    <a:gd name="connsiteY9" fmla="*/ 1050452 h 1386623"/>
                    <a:gd name="connsiteX10" fmla="*/ 290139 w 1386680"/>
                    <a:gd name="connsiteY10" fmla="*/ 290169 h 1386623"/>
                    <a:gd name="connsiteX11" fmla="*/ 1096548 w 1386680"/>
                    <a:gd name="connsiteY11" fmla="*/ 1096559 h 1386623"/>
                    <a:gd name="connsiteX12" fmla="*/ 336192 w 1386680"/>
                    <a:gd name="connsiteY12" fmla="*/ 1137748 h 1386623"/>
                    <a:gd name="connsiteX13" fmla="*/ 1137697 w 1386680"/>
                    <a:gd name="connsiteY13" fmla="*/ 336243 h 1386623"/>
                    <a:gd name="connsiteX14" fmla="*/ 1096508 w 1386680"/>
                    <a:gd name="connsiteY14" fmla="*/ 1096526 h 1386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6680" h="1386623">
                      <a:moveTo>
                        <a:pt x="1183841" y="202817"/>
                      </a:moveTo>
                      <a:cubicBezTo>
                        <a:pt x="913403" y="-67650"/>
                        <a:pt x="473252" y="-67562"/>
                        <a:pt x="202829" y="202817"/>
                      </a:cubicBezTo>
                      <a:cubicBezTo>
                        <a:pt x="-67610" y="473285"/>
                        <a:pt x="-67610" y="913348"/>
                        <a:pt x="202829" y="1183756"/>
                      </a:cubicBezTo>
                      <a:cubicBezTo>
                        <a:pt x="338044" y="1319001"/>
                        <a:pt x="515715" y="1386623"/>
                        <a:pt x="693327" y="1386623"/>
                      </a:cubicBezTo>
                      <a:cubicBezTo>
                        <a:pt x="870969" y="1386623"/>
                        <a:pt x="1048633" y="1318972"/>
                        <a:pt x="1183856" y="1183756"/>
                      </a:cubicBezTo>
                      <a:cubicBezTo>
                        <a:pt x="1454293" y="913318"/>
                        <a:pt x="1454293" y="473255"/>
                        <a:pt x="1183827" y="202817"/>
                      </a:cubicBezTo>
                      <a:close/>
                      <a:moveTo>
                        <a:pt x="290121" y="290132"/>
                      </a:moveTo>
                      <a:cubicBezTo>
                        <a:pt x="401316" y="178996"/>
                        <a:pt x="547326" y="123402"/>
                        <a:pt x="693335" y="123402"/>
                      </a:cubicBezTo>
                      <a:cubicBezTo>
                        <a:pt x="819997" y="123402"/>
                        <a:pt x="946549" y="165365"/>
                        <a:pt x="1050455" y="248947"/>
                      </a:cubicBezTo>
                      <a:lnTo>
                        <a:pt x="248951" y="1050452"/>
                      </a:lnTo>
                      <a:cubicBezTo>
                        <a:pt x="68987" y="826717"/>
                        <a:pt x="82588" y="497694"/>
                        <a:pt x="290139" y="290169"/>
                      </a:cubicBezTo>
                      <a:close/>
                      <a:moveTo>
                        <a:pt x="1096548" y="1096559"/>
                      </a:moveTo>
                      <a:cubicBezTo>
                        <a:pt x="889001" y="1304107"/>
                        <a:pt x="559927" y="1317796"/>
                        <a:pt x="336192" y="1137748"/>
                      </a:cubicBezTo>
                      <a:lnTo>
                        <a:pt x="1137697" y="336243"/>
                      </a:lnTo>
                      <a:cubicBezTo>
                        <a:pt x="1317689" y="559920"/>
                        <a:pt x="1304059" y="888942"/>
                        <a:pt x="1096508" y="1096526"/>
                      </a:cubicBezTo>
                      <a:close/>
                    </a:path>
                  </a:pathLst>
                </a:custGeom>
                <a:grpFill/>
                <a:ln w="73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grpSp>
        </p:grpSp>
        <p:grpSp>
          <p:nvGrpSpPr>
            <p:cNvPr id="72" name="Group 71">
              <a:extLst>
                <a:ext uri="{FF2B5EF4-FFF2-40B4-BE49-F238E27FC236}">
                  <a16:creationId xmlns:a16="http://schemas.microsoft.com/office/drawing/2014/main" id="{F393753E-70A0-BE30-D3D1-360D65D67469}"/>
                </a:ext>
              </a:extLst>
            </p:cNvPr>
            <p:cNvGrpSpPr/>
            <p:nvPr/>
          </p:nvGrpSpPr>
          <p:grpSpPr>
            <a:xfrm>
              <a:off x="8591218" y="2523208"/>
              <a:ext cx="714679" cy="714676"/>
              <a:chOff x="5588635" y="2147570"/>
              <a:chExt cx="558800" cy="558800"/>
            </a:xfrm>
          </p:grpSpPr>
          <p:sp>
            <p:nvSpPr>
              <p:cNvPr id="98" name="Oval 97">
                <a:extLst>
                  <a:ext uri="{FF2B5EF4-FFF2-40B4-BE49-F238E27FC236}">
                    <a16:creationId xmlns:a16="http://schemas.microsoft.com/office/drawing/2014/main" id="{54E49820-77FF-3C39-9AE4-0BE0C27EB8DA}"/>
                  </a:ext>
                </a:extLst>
              </p:cNvPr>
              <p:cNvSpPr/>
              <p:nvPr/>
            </p:nvSpPr>
            <p:spPr>
              <a:xfrm>
                <a:off x="5588635" y="2147570"/>
                <a:ext cx="558800" cy="558800"/>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endParaRPr kumimoji="0" lang="en-US" sz="1333"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grpSp>
            <p:nvGrpSpPr>
              <p:cNvPr id="99" name="Group 98">
                <a:extLst>
                  <a:ext uri="{FF2B5EF4-FFF2-40B4-BE49-F238E27FC236}">
                    <a16:creationId xmlns:a16="http://schemas.microsoft.com/office/drawing/2014/main" id="{C4CA0826-EDE6-35D3-6CF5-FF61DB35EA9A}"/>
                  </a:ext>
                </a:extLst>
              </p:cNvPr>
              <p:cNvGrpSpPr/>
              <p:nvPr/>
            </p:nvGrpSpPr>
            <p:grpSpPr>
              <a:xfrm>
                <a:off x="5672470" y="2229485"/>
                <a:ext cx="362458" cy="366037"/>
                <a:chOff x="10822320" y="285398"/>
                <a:chExt cx="3055288" cy="3085460"/>
              </a:xfrm>
              <a:solidFill>
                <a:schemeClr val="bg1"/>
              </a:solidFill>
            </p:grpSpPr>
            <p:sp>
              <p:nvSpPr>
                <p:cNvPr id="100" name="Freeform: Shape 99">
                  <a:extLst>
                    <a:ext uri="{FF2B5EF4-FFF2-40B4-BE49-F238E27FC236}">
                      <a16:creationId xmlns:a16="http://schemas.microsoft.com/office/drawing/2014/main" id="{9088912C-992B-8B0F-85B0-E1448D9856A9}"/>
                    </a:ext>
                  </a:extLst>
                </p:cNvPr>
                <p:cNvSpPr/>
                <p:nvPr/>
              </p:nvSpPr>
              <p:spPr>
                <a:xfrm>
                  <a:off x="10822320" y="285398"/>
                  <a:ext cx="2587219" cy="2587275"/>
                </a:xfrm>
                <a:custGeom>
                  <a:avLst/>
                  <a:gdLst>
                    <a:gd name="connsiteX0" fmla="*/ 2587191 w 2587219"/>
                    <a:gd name="connsiteY0" fmla="*/ 607917 h 2587275"/>
                    <a:gd name="connsiteX1" fmla="*/ 2428926 w 2587219"/>
                    <a:gd name="connsiteY1" fmla="*/ 224506 h 2587275"/>
                    <a:gd name="connsiteX2" fmla="*/ 2362996 w 2587219"/>
                    <a:gd name="connsiteY2" fmla="*/ 158576 h 2587275"/>
                    <a:gd name="connsiteX3" fmla="*/ 1596100 w 2587219"/>
                    <a:gd name="connsiteY3" fmla="*/ 158576 h 2587275"/>
                    <a:gd name="connsiteX4" fmla="*/ 158565 w 2587219"/>
                    <a:gd name="connsiteY4" fmla="*/ 1596184 h 2587275"/>
                    <a:gd name="connsiteX5" fmla="*/ 158565 w 2587219"/>
                    <a:gd name="connsiteY5" fmla="*/ 2363080 h 2587275"/>
                    <a:gd name="connsiteX6" fmla="*/ 224524 w 2587219"/>
                    <a:gd name="connsiteY6" fmla="*/ 2429010 h 2587275"/>
                    <a:gd name="connsiteX7" fmla="*/ 607935 w 2587219"/>
                    <a:gd name="connsiteY7" fmla="*/ 2587276 h 2587275"/>
                    <a:gd name="connsiteX8" fmla="*/ 991346 w 2587219"/>
                    <a:gd name="connsiteY8" fmla="*/ 2429010 h 2587275"/>
                    <a:gd name="connsiteX9" fmla="*/ 2428954 w 2587219"/>
                    <a:gd name="connsiteY9" fmla="*/ 991402 h 2587275"/>
                    <a:gd name="connsiteX10" fmla="*/ 2587220 w 2587219"/>
                    <a:gd name="connsiteY10" fmla="*/ 607932 h 2587275"/>
                    <a:gd name="connsiteX11" fmla="*/ 904091 w 2587219"/>
                    <a:gd name="connsiteY11" fmla="*/ 2341718 h 2587275"/>
                    <a:gd name="connsiteX12" fmla="*/ 607936 w 2587219"/>
                    <a:gd name="connsiteY12" fmla="*/ 2463788 h 2587275"/>
                    <a:gd name="connsiteX13" fmla="*/ 311780 w 2587219"/>
                    <a:gd name="connsiteY13" fmla="*/ 2341718 h 2587275"/>
                    <a:gd name="connsiteX14" fmla="*/ 245821 w 2587219"/>
                    <a:gd name="connsiteY14" fmla="*/ 2275788 h 2587275"/>
                    <a:gd name="connsiteX15" fmla="*/ 245821 w 2587219"/>
                    <a:gd name="connsiteY15" fmla="*/ 1683455 h 2587275"/>
                    <a:gd name="connsiteX16" fmla="*/ 921023 w 2587219"/>
                    <a:gd name="connsiteY16" fmla="*/ 1008253 h 2587275"/>
                    <a:gd name="connsiteX17" fmla="*/ 1579230 w 2587219"/>
                    <a:gd name="connsiteY17" fmla="*/ 1666489 h 2587275"/>
                    <a:gd name="connsiteX18" fmla="*/ 1666505 w 2587219"/>
                    <a:gd name="connsiteY18" fmla="*/ 1579304 h 2587275"/>
                    <a:gd name="connsiteX19" fmla="*/ 1008298 w 2587219"/>
                    <a:gd name="connsiteY19" fmla="*/ 921039 h 2587275"/>
                    <a:gd name="connsiteX20" fmla="*/ 1683471 w 2587219"/>
                    <a:gd name="connsiteY20" fmla="*/ 245866 h 2587275"/>
                    <a:gd name="connsiteX21" fmla="*/ 1979626 w 2587219"/>
                    <a:gd name="connsiteY21" fmla="*/ 123422 h 2587275"/>
                    <a:gd name="connsiteX22" fmla="*/ 2275782 w 2587219"/>
                    <a:gd name="connsiteY22" fmla="*/ 245866 h 2587275"/>
                    <a:gd name="connsiteX23" fmla="*/ 2341712 w 2587219"/>
                    <a:gd name="connsiteY23" fmla="*/ 311796 h 2587275"/>
                    <a:gd name="connsiteX24" fmla="*/ 2341712 w 2587219"/>
                    <a:gd name="connsiteY24" fmla="*/ 904129 h 2587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87219" h="2587275">
                      <a:moveTo>
                        <a:pt x="2587191" y="607917"/>
                      </a:moveTo>
                      <a:cubicBezTo>
                        <a:pt x="2587191" y="462709"/>
                        <a:pt x="2531021" y="326546"/>
                        <a:pt x="2428926" y="224506"/>
                      </a:cubicBezTo>
                      <a:lnTo>
                        <a:pt x="2362996" y="158576"/>
                      </a:lnTo>
                      <a:cubicBezTo>
                        <a:pt x="2151576" y="-52844"/>
                        <a:pt x="1807542" y="-52873"/>
                        <a:pt x="1596100" y="158576"/>
                      </a:cubicBezTo>
                      <a:lnTo>
                        <a:pt x="158565" y="1596184"/>
                      </a:lnTo>
                      <a:cubicBezTo>
                        <a:pt x="-52855" y="1807604"/>
                        <a:pt x="-52855" y="2151609"/>
                        <a:pt x="158565" y="2363080"/>
                      </a:cubicBezTo>
                      <a:lnTo>
                        <a:pt x="224524" y="2429010"/>
                      </a:lnTo>
                      <a:cubicBezTo>
                        <a:pt x="326534" y="2531050"/>
                        <a:pt x="462727" y="2587276"/>
                        <a:pt x="607935" y="2587276"/>
                      </a:cubicBezTo>
                      <a:cubicBezTo>
                        <a:pt x="753143" y="2587276"/>
                        <a:pt x="889336" y="2531076"/>
                        <a:pt x="991346" y="2429010"/>
                      </a:cubicBezTo>
                      <a:lnTo>
                        <a:pt x="2428954" y="991402"/>
                      </a:lnTo>
                      <a:cubicBezTo>
                        <a:pt x="2531053" y="889333"/>
                        <a:pt x="2587220" y="753140"/>
                        <a:pt x="2587220" y="607932"/>
                      </a:cubicBezTo>
                      <a:close/>
                      <a:moveTo>
                        <a:pt x="904091" y="2341718"/>
                      </a:moveTo>
                      <a:cubicBezTo>
                        <a:pt x="825388" y="2420421"/>
                        <a:pt x="720167" y="2463788"/>
                        <a:pt x="607936" y="2463788"/>
                      </a:cubicBezTo>
                      <a:cubicBezTo>
                        <a:pt x="495653" y="2463788"/>
                        <a:pt x="390512" y="2420418"/>
                        <a:pt x="311780" y="2341718"/>
                      </a:cubicBezTo>
                      <a:lnTo>
                        <a:pt x="245821" y="2275788"/>
                      </a:lnTo>
                      <a:cubicBezTo>
                        <a:pt x="82530" y="2112467"/>
                        <a:pt x="82530" y="1846768"/>
                        <a:pt x="245821" y="1683455"/>
                      </a:cubicBezTo>
                      <a:lnTo>
                        <a:pt x="921023" y="1008253"/>
                      </a:lnTo>
                      <a:lnTo>
                        <a:pt x="1579230" y="1666489"/>
                      </a:lnTo>
                      <a:close/>
                      <a:moveTo>
                        <a:pt x="1666505" y="1579304"/>
                      </a:moveTo>
                      <a:lnTo>
                        <a:pt x="1008298" y="921039"/>
                      </a:lnTo>
                      <a:lnTo>
                        <a:pt x="1683471" y="245866"/>
                      </a:lnTo>
                      <a:cubicBezTo>
                        <a:pt x="1765098" y="164239"/>
                        <a:pt x="1872392" y="123422"/>
                        <a:pt x="1979626" y="123422"/>
                      </a:cubicBezTo>
                      <a:cubicBezTo>
                        <a:pt x="2086861" y="123422"/>
                        <a:pt x="2194118" y="164237"/>
                        <a:pt x="2275782" y="245866"/>
                      </a:cubicBezTo>
                      <a:lnTo>
                        <a:pt x="2341712" y="311796"/>
                      </a:lnTo>
                      <a:cubicBezTo>
                        <a:pt x="2505033" y="475117"/>
                        <a:pt x="2505033" y="740816"/>
                        <a:pt x="2341712" y="904129"/>
                      </a:cubicBezTo>
                      <a:close/>
                    </a:path>
                  </a:pathLst>
                </a:custGeom>
                <a:grpFill/>
                <a:ln w="73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101" name="Freeform: Shape 100">
                  <a:extLst>
                    <a:ext uri="{FF2B5EF4-FFF2-40B4-BE49-F238E27FC236}">
                      <a16:creationId xmlns:a16="http://schemas.microsoft.com/office/drawing/2014/main" id="{EF6B5A7E-658E-E8EB-6342-FB078696982C}"/>
                    </a:ext>
                  </a:extLst>
                </p:cNvPr>
                <p:cNvSpPr/>
                <p:nvPr/>
              </p:nvSpPr>
              <p:spPr>
                <a:xfrm>
                  <a:off x="11185285" y="1980591"/>
                  <a:ext cx="236264" cy="518229"/>
                </a:xfrm>
                <a:custGeom>
                  <a:avLst/>
                  <a:gdLst>
                    <a:gd name="connsiteX0" fmla="*/ 139273 w 236264"/>
                    <a:gd name="connsiteY0" fmla="*/ 11082 h 518229"/>
                    <a:gd name="connsiteX1" fmla="*/ 4168 w 236264"/>
                    <a:gd name="connsiteY1" fmla="*/ 224604 h 518229"/>
                    <a:gd name="connsiteX2" fmla="*/ 79167 w 236264"/>
                    <a:gd name="connsiteY2" fmla="*/ 492712 h 518229"/>
                    <a:gd name="connsiteX3" fmla="*/ 129196 w 236264"/>
                    <a:gd name="connsiteY3" fmla="*/ 518229 h 518229"/>
                    <a:gd name="connsiteX4" fmla="*/ 165361 w 236264"/>
                    <a:gd name="connsiteY4" fmla="*/ 506490 h 518229"/>
                    <a:gd name="connsiteX5" fmla="*/ 179138 w 236264"/>
                    <a:gd name="connsiteY5" fmla="*/ 420299 h 518229"/>
                    <a:gd name="connsiteX6" fmla="*/ 125637 w 236264"/>
                    <a:gd name="connsiteY6" fmla="*/ 246243 h 518229"/>
                    <a:gd name="connsiteX7" fmla="*/ 210196 w 236264"/>
                    <a:gd name="connsiteY7" fmla="*/ 112086 h 518229"/>
                    <a:gd name="connsiteX8" fmla="*/ 225121 w 236264"/>
                    <a:gd name="connsiteY8" fmla="*/ 26381 h 518229"/>
                    <a:gd name="connsiteX9" fmla="*/ 139269 w 236264"/>
                    <a:gd name="connsiteY9" fmla="*/ 11082 h 518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264" h="518229">
                      <a:moveTo>
                        <a:pt x="139273" y="11082"/>
                      </a:moveTo>
                      <a:cubicBezTo>
                        <a:pt x="134651" y="14297"/>
                        <a:pt x="26703" y="91078"/>
                        <a:pt x="4168" y="224604"/>
                      </a:cubicBezTo>
                      <a:cubicBezTo>
                        <a:pt x="-10757" y="313212"/>
                        <a:pt x="14443" y="403392"/>
                        <a:pt x="79167" y="492712"/>
                      </a:cubicBezTo>
                      <a:cubicBezTo>
                        <a:pt x="91251" y="509388"/>
                        <a:pt x="110108" y="518229"/>
                        <a:pt x="129196" y="518229"/>
                      </a:cubicBezTo>
                      <a:cubicBezTo>
                        <a:pt x="141796" y="518229"/>
                        <a:pt x="154425" y="514412"/>
                        <a:pt x="165361" y="506490"/>
                      </a:cubicBezTo>
                      <a:cubicBezTo>
                        <a:pt x="192973" y="486484"/>
                        <a:pt x="199144" y="447907"/>
                        <a:pt x="179138" y="420299"/>
                      </a:cubicBezTo>
                      <a:cubicBezTo>
                        <a:pt x="134851" y="359192"/>
                        <a:pt x="116853" y="300639"/>
                        <a:pt x="125637" y="246243"/>
                      </a:cubicBezTo>
                      <a:cubicBezTo>
                        <a:pt x="138898" y="164557"/>
                        <a:pt x="208646" y="113262"/>
                        <a:pt x="210196" y="112086"/>
                      </a:cubicBezTo>
                      <a:cubicBezTo>
                        <a:pt x="237894" y="92511"/>
                        <a:pt x="244582" y="54193"/>
                        <a:pt x="225121" y="26381"/>
                      </a:cubicBezTo>
                      <a:cubicBezTo>
                        <a:pt x="205690" y="-1547"/>
                        <a:pt x="167142" y="-8378"/>
                        <a:pt x="139269" y="11082"/>
                      </a:cubicBezTo>
                      <a:close/>
                    </a:path>
                  </a:pathLst>
                </a:custGeom>
                <a:grpFill/>
                <a:ln w="73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102" name="Freeform: Shape 101">
                  <a:extLst>
                    <a:ext uri="{FF2B5EF4-FFF2-40B4-BE49-F238E27FC236}">
                      <a16:creationId xmlns:a16="http://schemas.microsoft.com/office/drawing/2014/main" id="{EC804489-0457-3656-2046-1F74ACC65642}"/>
                    </a:ext>
                  </a:extLst>
                </p:cNvPr>
                <p:cNvSpPr/>
                <p:nvPr/>
              </p:nvSpPr>
              <p:spPr>
                <a:xfrm>
                  <a:off x="12490928" y="1984235"/>
                  <a:ext cx="1386680" cy="1386623"/>
                </a:xfrm>
                <a:custGeom>
                  <a:avLst/>
                  <a:gdLst>
                    <a:gd name="connsiteX0" fmla="*/ 1183841 w 1386680"/>
                    <a:gd name="connsiteY0" fmla="*/ 202817 h 1386623"/>
                    <a:gd name="connsiteX1" fmla="*/ 202829 w 1386680"/>
                    <a:gd name="connsiteY1" fmla="*/ 202817 h 1386623"/>
                    <a:gd name="connsiteX2" fmla="*/ 202829 w 1386680"/>
                    <a:gd name="connsiteY2" fmla="*/ 1183756 h 1386623"/>
                    <a:gd name="connsiteX3" fmla="*/ 693327 w 1386680"/>
                    <a:gd name="connsiteY3" fmla="*/ 1386623 h 1386623"/>
                    <a:gd name="connsiteX4" fmla="*/ 1183856 w 1386680"/>
                    <a:gd name="connsiteY4" fmla="*/ 1183756 h 1386623"/>
                    <a:gd name="connsiteX5" fmla="*/ 1183827 w 1386680"/>
                    <a:gd name="connsiteY5" fmla="*/ 202817 h 1386623"/>
                    <a:gd name="connsiteX6" fmla="*/ 290121 w 1386680"/>
                    <a:gd name="connsiteY6" fmla="*/ 290132 h 1386623"/>
                    <a:gd name="connsiteX7" fmla="*/ 693335 w 1386680"/>
                    <a:gd name="connsiteY7" fmla="*/ 123402 h 1386623"/>
                    <a:gd name="connsiteX8" fmla="*/ 1050455 w 1386680"/>
                    <a:gd name="connsiteY8" fmla="*/ 248947 h 1386623"/>
                    <a:gd name="connsiteX9" fmla="*/ 248951 w 1386680"/>
                    <a:gd name="connsiteY9" fmla="*/ 1050452 h 1386623"/>
                    <a:gd name="connsiteX10" fmla="*/ 290139 w 1386680"/>
                    <a:gd name="connsiteY10" fmla="*/ 290169 h 1386623"/>
                    <a:gd name="connsiteX11" fmla="*/ 1096548 w 1386680"/>
                    <a:gd name="connsiteY11" fmla="*/ 1096559 h 1386623"/>
                    <a:gd name="connsiteX12" fmla="*/ 336192 w 1386680"/>
                    <a:gd name="connsiteY12" fmla="*/ 1137748 h 1386623"/>
                    <a:gd name="connsiteX13" fmla="*/ 1137697 w 1386680"/>
                    <a:gd name="connsiteY13" fmla="*/ 336243 h 1386623"/>
                    <a:gd name="connsiteX14" fmla="*/ 1096508 w 1386680"/>
                    <a:gd name="connsiteY14" fmla="*/ 1096526 h 1386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6680" h="1386623">
                      <a:moveTo>
                        <a:pt x="1183841" y="202817"/>
                      </a:moveTo>
                      <a:cubicBezTo>
                        <a:pt x="913403" y="-67650"/>
                        <a:pt x="473252" y="-67562"/>
                        <a:pt x="202829" y="202817"/>
                      </a:cubicBezTo>
                      <a:cubicBezTo>
                        <a:pt x="-67610" y="473285"/>
                        <a:pt x="-67610" y="913348"/>
                        <a:pt x="202829" y="1183756"/>
                      </a:cubicBezTo>
                      <a:cubicBezTo>
                        <a:pt x="338044" y="1319001"/>
                        <a:pt x="515715" y="1386623"/>
                        <a:pt x="693327" y="1386623"/>
                      </a:cubicBezTo>
                      <a:cubicBezTo>
                        <a:pt x="870969" y="1386623"/>
                        <a:pt x="1048633" y="1318972"/>
                        <a:pt x="1183856" y="1183756"/>
                      </a:cubicBezTo>
                      <a:cubicBezTo>
                        <a:pt x="1454293" y="913318"/>
                        <a:pt x="1454293" y="473255"/>
                        <a:pt x="1183827" y="202817"/>
                      </a:cubicBezTo>
                      <a:close/>
                      <a:moveTo>
                        <a:pt x="290121" y="290132"/>
                      </a:moveTo>
                      <a:cubicBezTo>
                        <a:pt x="401316" y="178996"/>
                        <a:pt x="547326" y="123402"/>
                        <a:pt x="693335" y="123402"/>
                      </a:cubicBezTo>
                      <a:cubicBezTo>
                        <a:pt x="819997" y="123402"/>
                        <a:pt x="946549" y="165365"/>
                        <a:pt x="1050455" y="248947"/>
                      </a:cubicBezTo>
                      <a:lnTo>
                        <a:pt x="248951" y="1050452"/>
                      </a:lnTo>
                      <a:cubicBezTo>
                        <a:pt x="68987" y="826717"/>
                        <a:pt x="82588" y="497694"/>
                        <a:pt x="290139" y="290169"/>
                      </a:cubicBezTo>
                      <a:close/>
                      <a:moveTo>
                        <a:pt x="1096548" y="1096559"/>
                      </a:moveTo>
                      <a:cubicBezTo>
                        <a:pt x="889001" y="1304107"/>
                        <a:pt x="559927" y="1317796"/>
                        <a:pt x="336192" y="1137748"/>
                      </a:cubicBezTo>
                      <a:lnTo>
                        <a:pt x="1137697" y="336243"/>
                      </a:lnTo>
                      <a:cubicBezTo>
                        <a:pt x="1317689" y="559920"/>
                        <a:pt x="1304059" y="888942"/>
                        <a:pt x="1096508" y="1096526"/>
                      </a:cubicBezTo>
                      <a:close/>
                    </a:path>
                  </a:pathLst>
                </a:custGeom>
                <a:grpFill/>
                <a:ln w="73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grpSp>
        </p:grpSp>
        <p:sp>
          <p:nvSpPr>
            <p:cNvPr id="73" name="Oval 72">
              <a:extLst>
                <a:ext uri="{FF2B5EF4-FFF2-40B4-BE49-F238E27FC236}">
                  <a16:creationId xmlns:a16="http://schemas.microsoft.com/office/drawing/2014/main" id="{6E21BC4E-0FF1-FDBD-83AD-CD0C844F9C2C}"/>
                </a:ext>
              </a:extLst>
            </p:cNvPr>
            <p:cNvSpPr/>
            <p:nvPr/>
          </p:nvSpPr>
          <p:spPr>
            <a:xfrm>
              <a:off x="10249917" y="3484071"/>
              <a:ext cx="570316" cy="570313"/>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endParaRPr kumimoji="0" lang="en-US" sz="1333"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74" name="Freeform: Shape 73">
              <a:extLst>
                <a:ext uri="{FF2B5EF4-FFF2-40B4-BE49-F238E27FC236}">
                  <a16:creationId xmlns:a16="http://schemas.microsoft.com/office/drawing/2014/main" id="{FED04DBA-D71D-8442-BBDD-4C59F83DA2B6}"/>
                </a:ext>
              </a:extLst>
            </p:cNvPr>
            <p:cNvSpPr/>
            <p:nvPr/>
          </p:nvSpPr>
          <p:spPr>
            <a:xfrm>
              <a:off x="10335479" y="3567673"/>
              <a:ext cx="313256" cy="313261"/>
            </a:xfrm>
            <a:custGeom>
              <a:avLst/>
              <a:gdLst>
                <a:gd name="connsiteX0" fmla="*/ 2587191 w 2587219"/>
                <a:gd name="connsiteY0" fmla="*/ 607917 h 2587275"/>
                <a:gd name="connsiteX1" fmla="*/ 2428926 w 2587219"/>
                <a:gd name="connsiteY1" fmla="*/ 224506 h 2587275"/>
                <a:gd name="connsiteX2" fmla="*/ 2362996 w 2587219"/>
                <a:gd name="connsiteY2" fmla="*/ 158576 h 2587275"/>
                <a:gd name="connsiteX3" fmla="*/ 1596100 w 2587219"/>
                <a:gd name="connsiteY3" fmla="*/ 158576 h 2587275"/>
                <a:gd name="connsiteX4" fmla="*/ 158565 w 2587219"/>
                <a:gd name="connsiteY4" fmla="*/ 1596184 h 2587275"/>
                <a:gd name="connsiteX5" fmla="*/ 158565 w 2587219"/>
                <a:gd name="connsiteY5" fmla="*/ 2363080 h 2587275"/>
                <a:gd name="connsiteX6" fmla="*/ 224524 w 2587219"/>
                <a:gd name="connsiteY6" fmla="*/ 2429010 h 2587275"/>
                <a:gd name="connsiteX7" fmla="*/ 607935 w 2587219"/>
                <a:gd name="connsiteY7" fmla="*/ 2587276 h 2587275"/>
                <a:gd name="connsiteX8" fmla="*/ 991346 w 2587219"/>
                <a:gd name="connsiteY8" fmla="*/ 2429010 h 2587275"/>
                <a:gd name="connsiteX9" fmla="*/ 2428954 w 2587219"/>
                <a:gd name="connsiteY9" fmla="*/ 991402 h 2587275"/>
                <a:gd name="connsiteX10" fmla="*/ 2587220 w 2587219"/>
                <a:gd name="connsiteY10" fmla="*/ 607932 h 2587275"/>
                <a:gd name="connsiteX11" fmla="*/ 904091 w 2587219"/>
                <a:gd name="connsiteY11" fmla="*/ 2341718 h 2587275"/>
                <a:gd name="connsiteX12" fmla="*/ 607936 w 2587219"/>
                <a:gd name="connsiteY12" fmla="*/ 2463788 h 2587275"/>
                <a:gd name="connsiteX13" fmla="*/ 311780 w 2587219"/>
                <a:gd name="connsiteY13" fmla="*/ 2341718 h 2587275"/>
                <a:gd name="connsiteX14" fmla="*/ 245821 w 2587219"/>
                <a:gd name="connsiteY14" fmla="*/ 2275788 h 2587275"/>
                <a:gd name="connsiteX15" fmla="*/ 245821 w 2587219"/>
                <a:gd name="connsiteY15" fmla="*/ 1683455 h 2587275"/>
                <a:gd name="connsiteX16" fmla="*/ 921023 w 2587219"/>
                <a:gd name="connsiteY16" fmla="*/ 1008253 h 2587275"/>
                <a:gd name="connsiteX17" fmla="*/ 1579230 w 2587219"/>
                <a:gd name="connsiteY17" fmla="*/ 1666489 h 2587275"/>
                <a:gd name="connsiteX18" fmla="*/ 1666505 w 2587219"/>
                <a:gd name="connsiteY18" fmla="*/ 1579304 h 2587275"/>
                <a:gd name="connsiteX19" fmla="*/ 1008298 w 2587219"/>
                <a:gd name="connsiteY19" fmla="*/ 921039 h 2587275"/>
                <a:gd name="connsiteX20" fmla="*/ 1683471 w 2587219"/>
                <a:gd name="connsiteY20" fmla="*/ 245866 h 2587275"/>
                <a:gd name="connsiteX21" fmla="*/ 1979626 w 2587219"/>
                <a:gd name="connsiteY21" fmla="*/ 123422 h 2587275"/>
                <a:gd name="connsiteX22" fmla="*/ 2275782 w 2587219"/>
                <a:gd name="connsiteY22" fmla="*/ 245866 h 2587275"/>
                <a:gd name="connsiteX23" fmla="*/ 2341712 w 2587219"/>
                <a:gd name="connsiteY23" fmla="*/ 311796 h 2587275"/>
                <a:gd name="connsiteX24" fmla="*/ 2341712 w 2587219"/>
                <a:gd name="connsiteY24" fmla="*/ 904129 h 2587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87219" h="2587275">
                  <a:moveTo>
                    <a:pt x="2587191" y="607917"/>
                  </a:moveTo>
                  <a:cubicBezTo>
                    <a:pt x="2587191" y="462709"/>
                    <a:pt x="2531021" y="326546"/>
                    <a:pt x="2428926" y="224506"/>
                  </a:cubicBezTo>
                  <a:lnTo>
                    <a:pt x="2362996" y="158576"/>
                  </a:lnTo>
                  <a:cubicBezTo>
                    <a:pt x="2151576" y="-52844"/>
                    <a:pt x="1807542" y="-52873"/>
                    <a:pt x="1596100" y="158576"/>
                  </a:cubicBezTo>
                  <a:lnTo>
                    <a:pt x="158565" y="1596184"/>
                  </a:lnTo>
                  <a:cubicBezTo>
                    <a:pt x="-52855" y="1807604"/>
                    <a:pt x="-52855" y="2151609"/>
                    <a:pt x="158565" y="2363080"/>
                  </a:cubicBezTo>
                  <a:lnTo>
                    <a:pt x="224524" y="2429010"/>
                  </a:lnTo>
                  <a:cubicBezTo>
                    <a:pt x="326534" y="2531050"/>
                    <a:pt x="462727" y="2587276"/>
                    <a:pt x="607935" y="2587276"/>
                  </a:cubicBezTo>
                  <a:cubicBezTo>
                    <a:pt x="753143" y="2587276"/>
                    <a:pt x="889336" y="2531076"/>
                    <a:pt x="991346" y="2429010"/>
                  </a:cubicBezTo>
                  <a:lnTo>
                    <a:pt x="2428954" y="991402"/>
                  </a:lnTo>
                  <a:cubicBezTo>
                    <a:pt x="2531053" y="889333"/>
                    <a:pt x="2587220" y="753140"/>
                    <a:pt x="2587220" y="607932"/>
                  </a:cubicBezTo>
                  <a:close/>
                  <a:moveTo>
                    <a:pt x="904091" y="2341718"/>
                  </a:moveTo>
                  <a:cubicBezTo>
                    <a:pt x="825388" y="2420421"/>
                    <a:pt x="720167" y="2463788"/>
                    <a:pt x="607936" y="2463788"/>
                  </a:cubicBezTo>
                  <a:cubicBezTo>
                    <a:pt x="495653" y="2463788"/>
                    <a:pt x="390512" y="2420418"/>
                    <a:pt x="311780" y="2341718"/>
                  </a:cubicBezTo>
                  <a:lnTo>
                    <a:pt x="245821" y="2275788"/>
                  </a:lnTo>
                  <a:cubicBezTo>
                    <a:pt x="82530" y="2112467"/>
                    <a:pt x="82530" y="1846768"/>
                    <a:pt x="245821" y="1683455"/>
                  </a:cubicBezTo>
                  <a:lnTo>
                    <a:pt x="921023" y="1008253"/>
                  </a:lnTo>
                  <a:lnTo>
                    <a:pt x="1579230" y="1666489"/>
                  </a:lnTo>
                  <a:close/>
                  <a:moveTo>
                    <a:pt x="1666505" y="1579304"/>
                  </a:moveTo>
                  <a:lnTo>
                    <a:pt x="1008298" y="921039"/>
                  </a:lnTo>
                  <a:lnTo>
                    <a:pt x="1683471" y="245866"/>
                  </a:lnTo>
                  <a:cubicBezTo>
                    <a:pt x="1765098" y="164239"/>
                    <a:pt x="1872392" y="123422"/>
                    <a:pt x="1979626" y="123422"/>
                  </a:cubicBezTo>
                  <a:cubicBezTo>
                    <a:pt x="2086861" y="123422"/>
                    <a:pt x="2194118" y="164237"/>
                    <a:pt x="2275782" y="245866"/>
                  </a:cubicBezTo>
                  <a:lnTo>
                    <a:pt x="2341712" y="311796"/>
                  </a:lnTo>
                  <a:cubicBezTo>
                    <a:pt x="2505033" y="475117"/>
                    <a:pt x="2505033" y="740816"/>
                    <a:pt x="2341712" y="904129"/>
                  </a:cubicBezTo>
                  <a:close/>
                </a:path>
              </a:pathLst>
            </a:custGeom>
            <a:solidFill>
              <a:schemeClr val="bg1"/>
            </a:solidFill>
            <a:ln w="73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75" name="Freeform: Shape 74">
              <a:extLst>
                <a:ext uri="{FF2B5EF4-FFF2-40B4-BE49-F238E27FC236}">
                  <a16:creationId xmlns:a16="http://schemas.microsoft.com/office/drawing/2014/main" id="{F6BFEDA2-CE67-6427-E2BD-2B8CE9651471}"/>
                </a:ext>
              </a:extLst>
            </p:cNvPr>
            <p:cNvSpPr/>
            <p:nvPr/>
          </p:nvSpPr>
          <p:spPr>
            <a:xfrm>
              <a:off x="10379427" y="3772922"/>
              <a:ext cx="28605" cy="62747"/>
            </a:xfrm>
            <a:custGeom>
              <a:avLst/>
              <a:gdLst>
                <a:gd name="connsiteX0" fmla="*/ 139273 w 236264"/>
                <a:gd name="connsiteY0" fmla="*/ 11082 h 518229"/>
                <a:gd name="connsiteX1" fmla="*/ 4168 w 236264"/>
                <a:gd name="connsiteY1" fmla="*/ 224604 h 518229"/>
                <a:gd name="connsiteX2" fmla="*/ 79167 w 236264"/>
                <a:gd name="connsiteY2" fmla="*/ 492712 h 518229"/>
                <a:gd name="connsiteX3" fmla="*/ 129196 w 236264"/>
                <a:gd name="connsiteY3" fmla="*/ 518229 h 518229"/>
                <a:gd name="connsiteX4" fmla="*/ 165361 w 236264"/>
                <a:gd name="connsiteY4" fmla="*/ 506490 h 518229"/>
                <a:gd name="connsiteX5" fmla="*/ 179138 w 236264"/>
                <a:gd name="connsiteY5" fmla="*/ 420299 h 518229"/>
                <a:gd name="connsiteX6" fmla="*/ 125637 w 236264"/>
                <a:gd name="connsiteY6" fmla="*/ 246243 h 518229"/>
                <a:gd name="connsiteX7" fmla="*/ 210196 w 236264"/>
                <a:gd name="connsiteY7" fmla="*/ 112086 h 518229"/>
                <a:gd name="connsiteX8" fmla="*/ 225121 w 236264"/>
                <a:gd name="connsiteY8" fmla="*/ 26381 h 518229"/>
                <a:gd name="connsiteX9" fmla="*/ 139269 w 236264"/>
                <a:gd name="connsiteY9" fmla="*/ 11082 h 518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264" h="518229">
                  <a:moveTo>
                    <a:pt x="139273" y="11082"/>
                  </a:moveTo>
                  <a:cubicBezTo>
                    <a:pt x="134651" y="14297"/>
                    <a:pt x="26703" y="91078"/>
                    <a:pt x="4168" y="224604"/>
                  </a:cubicBezTo>
                  <a:cubicBezTo>
                    <a:pt x="-10757" y="313212"/>
                    <a:pt x="14443" y="403392"/>
                    <a:pt x="79167" y="492712"/>
                  </a:cubicBezTo>
                  <a:cubicBezTo>
                    <a:pt x="91251" y="509388"/>
                    <a:pt x="110108" y="518229"/>
                    <a:pt x="129196" y="518229"/>
                  </a:cubicBezTo>
                  <a:cubicBezTo>
                    <a:pt x="141796" y="518229"/>
                    <a:pt x="154425" y="514412"/>
                    <a:pt x="165361" y="506490"/>
                  </a:cubicBezTo>
                  <a:cubicBezTo>
                    <a:pt x="192973" y="486484"/>
                    <a:pt x="199144" y="447907"/>
                    <a:pt x="179138" y="420299"/>
                  </a:cubicBezTo>
                  <a:cubicBezTo>
                    <a:pt x="134851" y="359192"/>
                    <a:pt x="116853" y="300639"/>
                    <a:pt x="125637" y="246243"/>
                  </a:cubicBezTo>
                  <a:cubicBezTo>
                    <a:pt x="138898" y="164557"/>
                    <a:pt x="208646" y="113262"/>
                    <a:pt x="210196" y="112086"/>
                  </a:cubicBezTo>
                  <a:cubicBezTo>
                    <a:pt x="237894" y="92511"/>
                    <a:pt x="244582" y="54193"/>
                    <a:pt x="225121" y="26381"/>
                  </a:cubicBezTo>
                  <a:cubicBezTo>
                    <a:pt x="205690" y="-1547"/>
                    <a:pt x="167142" y="-8378"/>
                    <a:pt x="139269" y="11082"/>
                  </a:cubicBezTo>
                  <a:close/>
                </a:path>
              </a:pathLst>
            </a:custGeom>
            <a:solidFill>
              <a:schemeClr val="bg1"/>
            </a:solidFill>
            <a:ln w="73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77" name="Freeform: Shape 76">
              <a:extLst>
                <a:ext uri="{FF2B5EF4-FFF2-40B4-BE49-F238E27FC236}">
                  <a16:creationId xmlns:a16="http://schemas.microsoft.com/office/drawing/2014/main" id="{C55ED3CF-A21F-6513-11A9-119A36D5883B}"/>
                </a:ext>
              </a:extLst>
            </p:cNvPr>
            <p:cNvSpPr/>
            <p:nvPr/>
          </p:nvSpPr>
          <p:spPr>
            <a:xfrm>
              <a:off x="10537513" y="3773364"/>
              <a:ext cx="167897" cy="167889"/>
            </a:xfrm>
            <a:custGeom>
              <a:avLst/>
              <a:gdLst>
                <a:gd name="connsiteX0" fmla="*/ 1183841 w 1386680"/>
                <a:gd name="connsiteY0" fmla="*/ 202817 h 1386623"/>
                <a:gd name="connsiteX1" fmla="*/ 202829 w 1386680"/>
                <a:gd name="connsiteY1" fmla="*/ 202817 h 1386623"/>
                <a:gd name="connsiteX2" fmla="*/ 202829 w 1386680"/>
                <a:gd name="connsiteY2" fmla="*/ 1183756 h 1386623"/>
                <a:gd name="connsiteX3" fmla="*/ 693327 w 1386680"/>
                <a:gd name="connsiteY3" fmla="*/ 1386623 h 1386623"/>
                <a:gd name="connsiteX4" fmla="*/ 1183856 w 1386680"/>
                <a:gd name="connsiteY4" fmla="*/ 1183756 h 1386623"/>
                <a:gd name="connsiteX5" fmla="*/ 1183827 w 1386680"/>
                <a:gd name="connsiteY5" fmla="*/ 202817 h 1386623"/>
                <a:gd name="connsiteX6" fmla="*/ 290121 w 1386680"/>
                <a:gd name="connsiteY6" fmla="*/ 290132 h 1386623"/>
                <a:gd name="connsiteX7" fmla="*/ 693335 w 1386680"/>
                <a:gd name="connsiteY7" fmla="*/ 123402 h 1386623"/>
                <a:gd name="connsiteX8" fmla="*/ 1050455 w 1386680"/>
                <a:gd name="connsiteY8" fmla="*/ 248947 h 1386623"/>
                <a:gd name="connsiteX9" fmla="*/ 248951 w 1386680"/>
                <a:gd name="connsiteY9" fmla="*/ 1050452 h 1386623"/>
                <a:gd name="connsiteX10" fmla="*/ 290139 w 1386680"/>
                <a:gd name="connsiteY10" fmla="*/ 290169 h 1386623"/>
                <a:gd name="connsiteX11" fmla="*/ 1096548 w 1386680"/>
                <a:gd name="connsiteY11" fmla="*/ 1096559 h 1386623"/>
                <a:gd name="connsiteX12" fmla="*/ 336192 w 1386680"/>
                <a:gd name="connsiteY12" fmla="*/ 1137748 h 1386623"/>
                <a:gd name="connsiteX13" fmla="*/ 1137697 w 1386680"/>
                <a:gd name="connsiteY13" fmla="*/ 336243 h 1386623"/>
                <a:gd name="connsiteX14" fmla="*/ 1096508 w 1386680"/>
                <a:gd name="connsiteY14" fmla="*/ 1096526 h 1386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6680" h="1386623">
                  <a:moveTo>
                    <a:pt x="1183841" y="202817"/>
                  </a:moveTo>
                  <a:cubicBezTo>
                    <a:pt x="913403" y="-67650"/>
                    <a:pt x="473252" y="-67562"/>
                    <a:pt x="202829" y="202817"/>
                  </a:cubicBezTo>
                  <a:cubicBezTo>
                    <a:pt x="-67610" y="473285"/>
                    <a:pt x="-67610" y="913348"/>
                    <a:pt x="202829" y="1183756"/>
                  </a:cubicBezTo>
                  <a:cubicBezTo>
                    <a:pt x="338044" y="1319001"/>
                    <a:pt x="515715" y="1386623"/>
                    <a:pt x="693327" y="1386623"/>
                  </a:cubicBezTo>
                  <a:cubicBezTo>
                    <a:pt x="870969" y="1386623"/>
                    <a:pt x="1048633" y="1318972"/>
                    <a:pt x="1183856" y="1183756"/>
                  </a:cubicBezTo>
                  <a:cubicBezTo>
                    <a:pt x="1454293" y="913318"/>
                    <a:pt x="1454293" y="473255"/>
                    <a:pt x="1183827" y="202817"/>
                  </a:cubicBezTo>
                  <a:close/>
                  <a:moveTo>
                    <a:pt x="290121" y="290132"/>
                  </a:moveTo>
                  <a:cubicBezTo>
                    <a:pt x="401316" y="178996"/>
                    <a:pt x="547326" y="123402"/>
                    <a:pt x="693335" y="123402"/>
                  </a:cubicBezTo>
                  <a:cubicBezTo>
                    <a:pt x="819997" y="123402"/>
                    <a:pt x="946549" y="165365"/>
                    <a:pt x="1050455" y="248947"/>
                  </a:cubicBezTo>
                  <a:lnTo>
                    <a:pt x="248951" y="1050452"/>
                  </a:lnTo>
                  <a:cubicBezTo>
                    <a:pt x="68987" y="826717"/>
                    <a:pt x="82588" y="497694"/>
                    <a:pt x="290139" y="290169"/>
                  </a:cubicBezTo>
                  <a:close/>
                  <a:moveTo>
                    <a:pt x="1096548" y="1096559"/>
                  </a:moveTo>
                  <a:cubicBezTo>
                    <a:pt x="889001" y="1304107"/>
                    <a:pt x="559927" y="1317796"/>
                    <a:pt x="336192" y="1137748"/>
                  </a:cubicBezTo>
                  <a:lnTo>
                    <a:pt x="1137697" y="336243"/>
                  </a:lnTo>
                  <a:cubicBezTo>
                    <a:pt x="1317689" y="559920"/>
                    <a:pt x="1304059" y="888942"/>
                    <a:pt x="1096508" y="1096526"/>
                  </a:cubicBezTo>
                  <a:close/>
                </a:path>
              </a:pathLst>
            </a:custGeom>
            <a:solidFill>
              <a:schemeClr val="bg1"/>
            </a:solidFill>
            <a:ln w="73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78" name="Freeform: Shape 77">
              <a:extLst>
                <a:ext uri="{FF2B5EF4-FFF2-40B4-BE49-F238E27FC236}">
                  <a16:creationId xmlns:a16="http://schemas.microsoft.com/office/drawing/2014/main" id="{DFFC0561-502E-DE54-43B0-FEB2ACAA939B}"/>
                </a:ext>
              </a:extLst>
            </p:cNvPr>
            <p:cNvSpPr/>
            <p:nvPr/>
          </p:nvSpPr>
          <p:spPr>
            <a:xfrm rot="5400000">
              <a:off x="10340222" y="3570104"/>
              <a:ext cx="403919" cy="403900"/>
            </a:xfrm>
            <a:custGeom>
              <a:avLst/>
              <a:gdLst>
                <a:gd name="connsiteX0" fmla="*/ 1183841 w 1386680"/>
                <a:gd name="connsiteY0" fmla="*/ 202817 h 1386623"/>
                <a:gd name="connsiteX1" fmla="*/ 202829 w 1386680"/>
                <a:gd name="connsiteY1" fmla="*/ 202817 h 1386623"/>
                <a:gd name="connsiteX2" fmla="*/ 202829 w 1386680"/>
                <a:gd name="connsiteY2" fmla="*/ 1183756 h 1386623"/>
                <a:gd name="connsiteX3" fmla="*/ 693327 w 1386680"/>
                <a:gd name="connsiteY3" fmla="*/ 1386623 h 1386623"/>
                <a:gd name="connsiteX4" fmla="*/ 1183856 w 1386680"/>
                <a:gd name="connsiteY4" fmla="*/ 1183756 h 1386623"/>
                <a:gd name="connsiteX5" fmla="*/ 1183827 w 1386680"/>
                <a:gd name="connsiteY5" fmla="*/ 202817 h 1386623"/>
                <a:gd name="connsiteX6" fmla="*/ 290121 w 1386680"/>
                <a:gd name="connsiteY6" fmla="*/ 290132 h 1386623"/>
                <a:gd name="connsiteX7" fmla="*/ 693335 w 1386680"/>
                <a:gd name="connsiteY7" fmla="*/ 123402 h 1386623"/>
                <a:gd name="connsiteX8" fmla="*/ 1050455 w 1386680"/>
                <a:gd name="connsiteY8" fmla="*/ 248947 h 1386623"/>
                <a:gd name="connsiteX9" fmla="*/ 248951 w 1386680"/>
                <a:gd name="connsiteY9" fmla="*/ 1050452 h 1386623"/>
                <a:gd name="connsiteX10" fmla="*/ 290139 w 1386680"/>
                <a:gd name="connsiteY10" fmla="*/ 290169 h 1386623"/>
                <a:gd name="connsiteX11" fmla="*/ 1096548 w 1386680"/>
                <a:gd name="connsiteY11" fmla="*/ 1096559 h 1386623"/>
                <a:gd name="connsiteX12" fmla="*/ 336192 w 1386680"/>
                <a:gd name="connsiteY12" fmla="*/ 1137748 h 1386623"/>
                <a:gd name="connsiteX13" fmla="*/ 1137697 w 1386680"/>
                <a:gd name="connsiteY13" fmla="*/ 336243 h 1386623"/>
                <a:gd name="connsiteX14" fmla="*/ 1096508 w 1386680"/>
                <a:gd name="connsiteY14" fmla="*/ 1096526 h 1386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6680" h="1386623">
                  <a:moveTo>
                    <a:pt x="1183841" y="202817"/>
                  </a:moveTo>
                  <a:cubicBezTo>
                    <a:pt x="913403" y="-67650"/>
                    <a:pt x="473252" y="-67562"/>
                    <a:pt x="202829" y="202817"/>
                  </a:cubicBezTo>
                  <a:cubicBezTo>
                    <a:pt x="-67610" y="473285"/>
                    <a:pt x="-67610" y="913348"/>
                    <a:pt x="202829" y="1183756"/>
                  </a:cubicBezTo>
                  <a:cubicBezTo>
                    <a:pt x="338044" y="1319001"/>
                    <a:pt x="515715" y="1386623"/>
                    <a:pt x="693327" y="1386623"/>
                  </a:cubicBezTo>
                  <a:cubicBezTo>
                    <a:pt x="870969" y="1386623"/>
                    <a:pt x="1048633" y="1318972"/>
                    <a:pt x="1183856" y="1183756"/>
                  </a:cubicBezTo>
                  <a:cubicBezTo>
                    <a:pt x="1454293" y="913318"/>
                    <a:pt x="1454293" y="473255"/>
                    <a:pt x="1183827" y="202817"/>
                  </a:cubicBezTo>
                  <a:close/>
                  <a:moveTo>
                    <a:pt x="290121" y="290132"/>
                  </a:moveTo>
                  <a:cubicBezTo>
                    <a:pt x="401316" y="178996"/>
                    <a:pt x="547326" y="123402"/>
                    <a:pt x="693335" y="123402"/>
                  </a:cubicBezTo>
                  <a:cubicBezTo>
                    <a:pt x="819997" y="123402"/>
                    <a:pt x="946549" y="165365"/>
                    <a:pt x="1050455" y="248947"/>
                  </a:cubicBezTo>
                  <a:lnTo>
                    <a:pt x="248951" y="1050452"/>
                  </a:lnTo>
                  <a:cubicBezTo>
                    <a:pt x="68987" y="826717"/>
                    <a:pt x="82588" y="497694"/>
                    <a:pt x="290139" y="290169"/>
                  </a:cubicBezTo>
                  <a:close/>
                  <a:moveTo>
                    <a:pt x="1096548" y="1096559"/>
                  </a:moveTo>
                  <a:cubicBezTo>
                    <a:pt x="889001" y="1304107"/>
                    <a:pt x="559927" y="1317796"/>
                    <a:pt x="336192" y="1137748"/>
                  </a:cubicBezTo>
                  <a:lnTo>
                    <a:pt x="1137697" y="336243"/>
                  </a:lnTo>
                  <a:cubicBezTo>
                    <a:pt x="1317689" y="559920"/>
                    <a:pt x="1304059" y="888942"/>
                    <a:pt x="1096508" y="1096526"/>
                  </a:cubicBezTo>
                  <a:close/>
                </a:path>
              </a:pathLst>
            </a:custGeom>
            <a:solidFill>
              <a:schemeClr val="tx2"/>
            </a:solidFill>
            <a:ln w="73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79" name="Oval 78">
              <a:extLst>
                <a:ext uri="{FF2B5EF4-FFF2-40B4-BE49-F238E27FC236}">
                  <a16:creationId xmlns:a16="http://schemas.microsoft.com/office/drawing/2014/main" id="{C56CA86C-CA0C-AA06-A121-215EE244CCA5}"/>
                </a:ext>
              </a:extLst>
            </p:cNvPr>
            <p:cNvSpPr/>
            <p:nvPr/>
          </p:nvSpPr>
          <p:spPr>
            <a:xfrm>
              <a:off x="7029651" y="4319893"/>
              <a:ext cx="714679" cy="714676"/>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endParaRPr kumimoji="0" lang="en-US" sz="1333"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80" name="Freeform: Shape 79">
              <a:extLst>
                <a:ext uri="{FF2B5EF4-FFF2-40B4-BE49-F238E27FC236}">
                  <a16:creationId xmlns:a16="http://schemas.microsoft.com/office/drawing/2014/main" id="{997346DF-C406-9BA4-40D6-8E4DB4AD0363}"/>
                </a:ext>
              </a:extLst>
            </p:cNvPr>
            <p:cNvSpPr/>
            <p:nvPr/>
          </p:nvSpPr>
          <p:spPr>
            <a:xfrm>
              <a:off x="7136873" y="4424659"/>
              <a:ext cx="392548" cy="392556"/>
            </a:xfrm>
            <a:custGeom>
              <a:avLst/>
              <a:gdLst>
                <a:gd name="connsiteX0" fmla="*/ 2587191 w 2587219"/>
                <a:gd name="connsiteY0" fmla="*/ 607917 h 2587275"/>
                <a:gd name="connsiteX1" fmla="*/ 2428926 w 2587219"/>
                <a:gd name="connsiteY1" fmla="*/ 224506 h 2587275"/>
                <a:gd name="connsiteX2" fmla="*/ 2362996 w 2587219"/>
                <a:gd name="connsiteY2" fmla="*/ 158576 h 2587275"/>
                <a:gd name="connsiteX3" fmla="*/ 1596100 w 2587219"/>
                <a:gd name="connsiteY3" fmla="*/ 158576 h 2587275"/>
                <a:gd name="connsiteX4" fmla="*/ 158565 w 2587219"/>
                <a:gd name="connsiteY4" fmla="*/ 1596184 h 2587275"/>
                <a:gd name="connsiteX5" fmla="*/ 158565 w 2587219"/>
                <a:gd name="connsiteY5" fmla="*/ 2363080 h 2587275"/>
                <a:gd name="connsiteX6" fmla="*/ 224524 w 2587219"/>
                <a:gd name="connsiteY6" fmla="*/ 2429010 h 2587275"/>
                <a:gd name="connsiteX7" fmla="*/ 607935 w 2587219"/>
                <a:gd name="connsiteY7" fmla="*/ 2587276 h 2587275"/>
                <a:gd name="connsiteX8" fmla="*/ 991346 w 2587219"/>
                <a:gd name="connsiteY8" fmla="*/ 2429010 h 2587275"/>
                <a:gd name="connsiteX9" fmla="*/ 2428954 w 2587219"/>
                <a:gd name="connsiteY9" fmla="*/ 991402 h 2587275"/>
                <a:gd name="connsiteX10" fmla="*/ 2587220 w 2587219"/>
                <a:gd name="connsiteY10" fmla="*/ 607932 h 2587275"/>
                <a:gd name="connsiteX11" fmla="*/ 904091 w 2587219"/>
                <a:gd name="connsiteY11" fmla="*/ 2341718 h 2587275"/>
                <a:gd name="connsiteX12" fmla="*/ 607936 w 2587219"/>
                <a:gd name="connsiteY12" fmla="*/ 2463788 h 2587275"/>
                <a:gd name="connsiteX13" fmla="*/ 311780 w 2587219"/>
                <a:gd name="connsiteY13" fmla="*/ 2341718 h 2587275"/>
                <a:gd name="connsiteX14" fmla="*/ 245821 w 2587219"/>
                <a:gd name="connsiteY14" fmla="*/ 2275788 h 2587275"/>
                <a:gd name="connsiteX15" fmla="*/ 245821 w 2587219"/>
                <a:gd name="connsiteY15" fmla="*/ 1683455 h 2587275"/>
                <a:gd name="connsiteX16" fmla="*/ 921023 w 2587219"/>
                <a:gd name="connsiteY16" fmla="*/ 1008253 h 2587275"/>
                <a:gd name="connsiteX17" fmla="*/ 1579230 w 2587219"/>
                <a:gd name="connsiteY17" fmla="*/ 1666489 h 2587275"/>
                <a:gd name="connsiteX18" fmla="*/ 1666505 w 2587219"/>
                <a:gd name="connsiteY18" fmla="*/ 1579304 h 2587275"/>
                <a:gd name="connsiteX19" fmla="*/ 1008298 w 2587219"/>
                <a:gd name="connsiteY19" fmla="*/ 921039 h 2587275"/>
                <a:gd name="connsiteX20" fmla="*/ 1683471 w 2587219"/>
                <a:gd name="connsiteY20" fmla="*/ 245866 h 2587275"/>
                <a:gd name="connsiteX21" fmla="*/ 1979626 w 2587219"/>
                <a:gd name="connsiteY21" fmla="*/ 123422 h 2587275"/>
                <a:gd name="connsiteX22" fmla="*/ 2275782 w 2587219"/>
                <a:gd name="connsiteY22" fmla="*/ 245866 h 2587275"/>
                <a:gd name="connsiteX23" fmla="*/ 2341712 w 2587219"/>
                <a:gd name="connsiteY23" fmla="*/ 311796 h 2587275"/>
                <a:gd name="connsiteX24" fmla="*/ 2341712 w 2587219"/>
                <a:gd name="connsiteY24" fmla="*/ 904129 h 2587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87219" h="2587275">
                  <a:moveTo>
                    <a:pt x="2587191" y="607917"/>
                  </a:moveTo>
                  <a:cubicBezTo>
                    <a:pt x="2587191" y="462709"/>
                    <a:pt x="2531021" y="326546"/>
                    <a:pt x="2428926" y="224506"/>
                  </a:cubicBezTo>
                  <a:lnTo>
                    <a:pt x="2362996" y="158576"/>
                  </a:lnTo>
                  <a:cubicBezTo>
                    <a:pt x="2151576" y="-52844"/>
                    <a:pt x="1807542" y="-52873"/>
                    <a:pt x="1596100" y="158576"/>
                  </a:cubicBezTo>
                  <a:lnTo>
                    <a:pt x="158565" y="1596184"/>
                  </a:lnTo>
                  <a:cubicBezTo>
                    <a:pt x="-52855" y="1807604"/>
                    <a:pt x="-52855" y="2151609"/>
                    <a:pt x="158565" y="2363080"/>
                  </a:cubicBezTo>
                  <a:lnTo>
                    <a:pt x="224524" y="2429010"/>
                  </a:lnTo>
                  <a:cubicBezTo>
                    <a:pt x="326534" y="2531050"/>
                    <a:pt x="462727" y="2587276"/>
                    <a:pt x="607935" y="2587276"/>
                  </a:cubicBezTo>
                  <a:cubicBezTo>
                    <a:pt x="753143" y="2587276"/>
                    <a:pt x="889336" y="2531076"/>
                    <a:pt x="991346" y="2429010"/>
                  </a:cubicBezTo>
                  <a:lnTo>
                    <a:pt x="2428954" y="991402"/>
                  </a:lnTo>
                  <a:cubicBezTo>
                    <a:pt x="2531053" y="889333"/>
                    <a:pt x="2587220" y="753140"/>
                    <a:pt x="2587220" y="607932"/>
                  </a:cubicBezTo>
                  <a:close/>
                  <a:moveTo>
                    <a:pt x="904091" y="2341718"/>
                  </a:moveTo>
                  <a:cubicBezTo>
                    <a:pt x="825388" y="2420421"/>
                    <a:pt x="720167" y="2463788"/>
                    <a:pt x="607936" y="2463788"/>
                  </a:cubicBezTo>
                  <a:cubicBezTo>
                    <a:pt x="495653" y="2463788"/>
                    <a:pt x="390512" y="2420418"/>
                    <a:pt x="311780" y="2341718"/>
                  </a:cubicBezTo>
                  <a:lnTo>
                    <a:pt x="245821" y="2275788"/>
                  </a:lnTo>
                  <a:cubicBezTo>
                    <a:pt x="82530" y="2112467"/>
                    <a:pt x="82530" y="1846768"/>
                    <a:pt x="245821" y="1683455"/>
                  </a:cubicBezTo>
                  <a:lnTo>
                    <a:pt x="921023" y="1008253"/>
                  </a:lnTo>
                  <a:lnTo>
                    <a:pt x="1579230" y="1666489"/>
                  </a:lnTo>
                  <a:close/>
                  <a:moveTo>
                    <a:pt x="1666505" y="1579304"/>
                  </a:moveTo>
                  <a:lnTo>
                    <a:pt x="1008298" y="921039"/>
                  </a:lnTo>
                  <a:lnTo>
                    <a:pt x="1683471" y="245866"/>
                  </a:lnTo>
                  <a:cubicBezTo>
                    <a:pt x="1765098" y="164239"/>
                    <a:pt x="1872392" y="123422"/>
                    <a:pt x="1979626" y="123422"/>
                  </a:cubicBezTo>
                  <a:cubicBezTo>
                    <a:pt x="2086861" y="123422"/>
                    <a:pt x="2194118" y="164237"/>
                    <a:pt x="2275782" y="245866"/>
                  </a:cubicBezTo>
                  <a:lnTo>
                    <a:pt x="2341712" y="311796"/>
                  </a:lnTo>
                  <a:cubicBezTo>
                    <a:pt x="2505033" y="475117"/>
                    <a:pt x="2505033" y="740816"/>
                    <a:pt x="2341712" y="904129"/>
                  </a:cubicBezTo>
                  <a:close/>
                </a:path>
              </a:pathLst>
            </a:custGeom>
            <a:solidFill>
              <a:schemeClr val="bg1"/>
            </a:solidFill>
            <a:ln w="73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81" name="Freeform: Shape 80">
              <a:extLst>
                <a:ext uri="{FF2B5EF4-FFF2-40B4-BE49-F238E27FC236}">
                  <a16:creationId xmlns:a16="http://schemas.microsoft.com/office/drawing/2014/main" id="{5C4F5AFD-558A-5F61-365B-99341C70D557}"/>
                </a:ext>
              </a:extLst>
            </p:cNvPr>
            <p:cNvSpPr/>
            <p:nvPr/>
          </p:nvSpPr>
          <p:spPr>
            <a:xfrm>
              <a:off x="7191944" y="4681861"/>
              <a:ext cx="35848" cy="78629"/>
            </a:xfrm>
            <a:custGeom>
              <a:avLst/>
              <a:gdLst>
                <a:gd name="connsiteX0" fmla="*/ 139273 w 236264"/>
                <a:gd name="connsiteY0" fmla="*/ 11082 h 518229"/>
                <a:gd name="connsiteX1" fmla="*/ 4168 w 236264"/>
                <a:gd name="connsiteY1" fmla="*/ 224604 h 518229"/>
                <a:gd name="connsiteX2" fmla="*/ 79167 w 236264"/>
                <a:gd name="connsiteY2" fmla="*/ 492712 h 518229"/>
                <a:gd name="connsiteX3" fmla="*/ 129196 w 236264"/>
                <a:gd name="connsiteY3" fmla="*/ 518229 h 518229"/>
                <a:gd name="connsiteX4" fmla="*/ 165361 w 236264"/>
                <a:gd name="connsiteY4" fmla="*/ 506490 h 518229"/>
                <a:gd name="connsiteX5" fmla="*/ 179138 w 236264"/>
                <a:gd name="connsiteY5" fmla="*/ 420299 h 518229"/>
                <a:gd name="connsiteX6" fmla="*/ 125637 w 236264"/>
                <a:gd name="connsiteY6" fmla="*/ 246243 h 518229"/>
                <a:gd name="connsiteX7" fmla="*/ 210196 w 236264"/>
                <a:gd name="connsiteY7" fmla="*/ 112086 h 518229"/>
                <a:gd name="connsiteX8" fmla="*/ 225121 w 236264"/>
                <a:gd name="connsiteY8" fmla="*/ 26381 h 518229"/>
                <a:gd name="connsiteX9" fmla="*/ 139269 w 236264"/>
                <a:gd name="connsiteY9" fmla="*/ 11082 h 518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264" h="518229">
                  <a:moveTo>
                    <a:pt x="139273" y="11082"/>
                  </a:moveTo>
                  <a:cubicBezTo>
                    <a:pt x="134651" y="14297"/>
                    <a:pt x="26703" y="91078"/>
                    <a:pt x="4168" y="224604"/>
                  </a:cubicBezTo>
                  <a:cubicBezTo>
                    <a:pt x="-10757" y="313212"/>
                    <a:pt x="14443" y="403392"/>
                    <a:pt x="79167" y="492712"/>
                  </a:cubicBezTo>
                  <a:cubicBezTo>
                    <a:pt x="91251" y="509388"/>
                    <a:pt x="110108" y="518229"/>
                    <a:pt x="129196" y="518229"/>
                  </a:cubicBezTo>
                  <a:cubicBezTo>
                    <a:pt x="141796" y="518229"/>
                    <a:pt x="154425" y="514412"/>
                    <a:pt x="165361" y="506490"/>
                  </a:cubicBezTo>
                  <a:cubicBezTo>
                    <a:pt x="192973" y="486484"/>
                    <a:pt x="199144" y="447907"/>
                    <a:pt x="179138" y="420299"/>
                  </a:cubicBezTo>
                  <a:cubicBezTo>
                    <a:pt x="134851" y="359192"/>
                    <a:pt x="116853" y="300639"/>
                    <a:pt x="125637" y="246243"/>
                  </a:cubicBezTo>
                  <a:cubicBezTo>
                    <a:pt x="138898" y="164557"/>
                    <a:pt x="208646" y="113262"/>
                    <a:pt x="210196" y="112086"/>
                  </a:cubicBezTo>
                  <a:cubicBezTo>
                    <a:pt x="237894" y="92511"/>
                    <a:pt x="244582" y="54193"/>
                    <a:pt x="225121" y="26381"/>
                  </a:cubicBezTo>
                  <a:cubicBezTo>
                    <a:pt x="205690" y="-1547"/>
                    <a:pt x="167142" y="-8378"/>
                    <a:pt x="139269" y="11082"/>
                  </a:cubicBezTo>
                  <a:close/>
                </a:path>
              </a:pathLst>
            </a:custGeom>
            <a:solidFill>
              <a:schemeClr val="bg1"/>
            </a:solidFill>
            <a:ln w="73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82" name="Freeform: Shape 81">
              <a:extLst>
                <a:ext uri="{FF2B5EF4-FFF2-40B4-BE49-F238E27FC236}">
                  <a16:creationId xmlns:a16="http://schemas.microsoft.com/office/drawing/2014/main" id="{F3D7ABF0-0903-1D60-AA0F-9954335538D6}"/>
                </a:ext>
              </a:extLst>
            </p:cNvPr>
            <p:cNvSpPr/>
            <p:nvPr/>
          </p:nvSpPr>
          <p:spPr>
            <a:xfrm>
              <a:off x="7390044" y="4682414"/>
              <a:ext cx="210395" cy="210387"/>
            </a:xfrm>
            <a:custGeom>
              <a:avLst/>
              <a:gdLst>
                <a:gd name="connsiteX0" fmla="*/ 1183841 w 1386680"/>
                <a:gd name="connsiteY0" fmla="*/ 202817 h 1386623"/>
                <a:gd name="connsiteX1" fmla="*/ 202829 w 1386680"/>
                <a:gd name="connsiteY1" fmla="*/ 202817 h 1386623"/>
                <a:gd name="connsiteX2" fmla="*/ 202829 w 1386680"/>
                <a:gd name="connsiteY2" fmla="*/ 1183756 h 1386623"/>
                <a:gd name="connsiteX3" fmla="*/ 693327 w 1386680"/>
                <a:gd name="connsiteY3" fmla="*/ 1386623 h 1386623"/>
                <a:gd name="connsiteX4" fmla="*/ 1183856 w 1386680"/>
                <a:gd name="connsiteY4" fmla="*/ 1183756 h 1386623"/>
                <a:gd name="connsiteX5" fmla="*/ 1183827 w 1386680"/>
                <a:gd name="connsiteY5" fmla="*/ 202817 h 1386623"/>
                <a:gd name="connsiteX6" fmla="*/ 290121 w 1386680"/>
                <a:gd name="connsiteY6" fmla="*/ 290132 h 1386623"/>
                <a:gd name="connsiteX7" fmla="*/ 693335 w 1386680"/>
                <a:gd name="connsiteY7" fmla="*/ 123402 h 1386623"/>
                <a:gd name="connsiteX8" fmla="*/ 1050455 w 1386680"/>
                <a:gd name="connsiteY8" fmla="*/ 248947 h 1386623"/>
                <a:gd name="connsiteX9" fmla="*/ 248951 w 1386680"/>
                <a:gd name="connsiteY9" fmla="*/ 1050452 h 1386623"/>
                <a:gd name="connsiteX10" fmla="*/ 290139 w 1386680"/>
                <a:gd name="connsiteY10" fmla="*/ 290169 h 1386623"/>
                <a:gd name="connsiteX11" fmla="*/ 1096548 w 1386680"/>
                <a:gd name="connsiteY11" fmla="*/ 1096559 h 1386623"/>
                <a:gd name="connsiteX12" fmla="*/ 336192 w 1386680"/>
                <a:gd name="connsiteY12" fmla="*/ 1137748 h 1386623"/>
                <a:gd name="connsiteX13" fmla="*/ 1137697 w 1386680"/>
                <a:gd name="connsiteY13" fmla="*/ 336243 h 1386623"/>
                <a:gd name="connsiteX14" fmla="*/ 1096508 w 1386680"/>
                <a:gd name="connsiteY14" fmla="*/ 1096526 h 1386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6680" h="1386623">
                  <a:moveTo>
                    <a:pt x="1183841" y="202817"/>
                  </a:moveTo>
                  <a:cubicBezTo>
                    <a:pt x="913403" y="-67650"/>
                    <a:pt x="473252" y="-67562"/>
                    <a:pt x="202829" y="202817"/>
                  </a:cubicBezTo>
                  <a:cubicBezTo>
                    <a:pt x="-67610" y="473285"/>
                    <a:pt x="-67610" y="913348"/>
                    <a:pt x="202829" y="1183756"/>
                  </a:cubicBezTo>
                  <a:cubicBezTo>
                    <a:pt x="338044" y="1319001"/>
                    <a:pt x="515715" y="1386623"/>
                    <a:pt x="693327" y="1386623"/>
                  </a:cubicBezTo>
                  <a:cubicBezTo>
                    <a:pt x="870969" y="1386623"/>
                    <a:pt x="1048633" y="1318972"/>
                    <a:pt x="1183856" y="1183756"/>
                  </a:cubicBezTo>
                  <a:cubicBezTo>
                    <a:pt x="1454293" y="913318"/>
                    <a:pt x="1454293" y="473255"/>
                    <a:pt x="1183827" y="202817"/>
                  </a:cubicBezTo>
                  <a:close/>
                  <a:moveTo>
                    <a:pt x="290121" y="290132"/>
                  </a:moveTo>
                  <a:cubicBezTo>
                    <a:pt x="401316" y="178996"/>
                    <a:pt x="547326" y="123402"/>
                    <a:pt x="693335" y="123402"/>
                  </a:cubicBezTo>
                  <a:cubicBezTo>
                    <a:pt x="819997" y="123402"/>
                    <a:pt x="946549" y="165365"/>
                    <a:pt x="1050455" y="248947"/>
                  </a:cubicBezTo>
                  <a:lnTo>
                    <a:pt x="248951" y="1050452"/>
                  </a:lnTo>
                  <a:cubicBezTo>
                    <a:pt x="68987" y="826717"/>
                    <a:pt x="82588" y="497694"/>
                    <a:pt x="290139" y="290169"/>
                  </a:cubicBezTo>
                  <a:close/>
                  <a:moveTo>
                    <a:pt x="1096548" y="1096559"/>
                  </a:moveTo>
                  <a:cubicBezTo>
                    <a:pt x="889001" y="1304107"/>
                    <a:pt x="559927" y="1317796"/>
                    <a:pt x="336192" y="1137748"/>
                  </a:cubicBezTo>
                  <a:lnTo>
                    <a:pt x="1137697" y="336243"/>
                  </a:lnTo>
                  <a:cubicBezTo>
                    <a:pt x="1317689" y="559920"/>
                    <a:pt x="1304059" y="888942"/>
                    <a:pt x="1096508" y="1096526"/>
                  </a:cubicBezTo>
                  <a:close/>
                </a:path>
              </a:pathLst>
            </a:custGeom>
            <a:solidFill>
              <a:schemeClr val="bg1"/>
            </a:solidFill>
            <a:ln w="73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83" name="Freeform: Shape 82">
              <a:extLst>
                <a:ext uri="{FF2B5EF4-FFF2-40B4-BE49-F238E27FC236}">
                  <a16:creationId xmlns:a16="http://schemas.microsoft.com/office/drawing/2014/main" id="{4DFC480A-D246-C175-1EF3-DA7500F75432}"/>
                </a:ext>
              </a:extLst>
            </p:cNvPr>
            <p:cNvSpPr/>
            <p:nvPr/>
          </p:nvSpPr>
          <p:spPr>
            <a:xfrm rot="5400000">
              <a:off x="7146805" y="4425350"/>
              <a:ext cx="479151" cy="479129"/>
            </a:xfrm>
            <a:custGeom>
              <a:avLst/>
              <a:gdLst>
                <a:gd name="connsiteX0" fmla="*/ 1183841 w 1386680"/>
                <a:gd name="connsiteY0" fmla="*/ 202817 h 1386623"/>
                <a:gd name="connsiteX1" fmla="*/ 202829 w 1386680"/>
                <a:gd name="connsiteY1" fmla="*/ 202817 h 1386623"/>
                <a:gd name="connsiteX2" fmla="*/ 202829 w 1386680"/>
                <a:gd name="connsiteY2" fmla="*/ 1183756 h 1386623"/>
                <a:gd name="connsiteX3" fmla="*/ 693327 w 1386680"/>
                <a:gd name="connsiteY3" fmla="*/ 1386623 h 1386623"/>
                <a:gd name="connsiteX4" fmla="*/ 1183856 w 1386680"/>
                <a:gd name="connsiteY4" fmla="*/ 1183756 h 1386623"/>
                <a:gd name="connsiteX5" fmla="*/ 1183827 w 1386680"/>
                <a:gd name="connsiteY5" fmla="*/ 202817 h 1386623"/>
                <a:gd name="connsiteX6" fmla="*/ 290121 w 1386680"/>
                <a:gd name="connsiteY6" fmla="*/ 290132 h 1386623"/>
                <a:gd name="connsiteX7" fmla="*/ 693335 w 1386680"/>
                <a:gd name="connsiteY7" fmla="*/ 123402 h 1386623"/>
                <a:gd name="connsiteX8" fmla="*/ 1050455 w 1386680"/>
                <a:gd name="connsiteY8" fmla="*/ 248947 h 1386623"/>
                <a:gd name="connsiteX9" fmla="*/ 248951 w 1386680"/>
                <a:gd name="connsiteY9" fmla="*/ 1050452 h 1386623"/>
                <a:gd name="connsiteX10" fmla="*/ 290139 w 1386680"/>
                <a:gd name="connsiteY10" fmla="*/ 290169 h 1386623"/>
                <a:gd name="connsiteX11" fmla="*/ 1096548 w 1386680"/>
                <a:gd name="connsiteY11" fmla="*/ 1096559 h 1386623"/>
                <a:gd name="connsiteX12" fmla="*/ 336192 w 1386680"/>
                <a:gd name="connsiteY12" fmla="*/ 1137748 h 1386623"/>
                <a:gd name="connsiteX13" fmla="*/ 1137697 w 1386680"/>
                <a:gd name="connsiteY13" fmla="*/ 336243 h 1386623"/>
                <a:gd name="connsiteX14" fmla="*/ 1096508 w 1386680"/>
                <a:gd name="connsiteY14" fmla="*/ 1096526 h 1386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6680" h="1386623">
                  <a:moveTo>
                    <a:pt x="1183841" y="202817"/>
                  </a:moveTo>
                  <a:cubicBezTo>
                    <a:pt x="913403" y="-67650"/>
                    <a:pt x="473252" y="-67562"/>
                    <a:pt x="202829" y="202817"/>
                  </a:cubicBezTo>
                  <a:cubicBezTo>
                    <a:pt x="-67610" y="473285"/>
                    <a:pt x="-67610" y="913348"/>
                    <a:pt x="202829" y="1183756"/>
                  </a:cubicBezTo>
                  <a:cubicBezTo>
                    <a:pt x="338044" y="1319001"/>
                    <a:pt x="515715" y="1386623"/>
                    <a:pt x="693327" y="1386623"/>
                  </a:cubicBezTo>
                  <a:cubicBezTo>
                    <a:pt x="870969" y="1386623"/>
                    <a:pt x="1048633" y="1318972"/>
                    <a:pt x="1183856" y="1183756"/>
                  </a:cubicBezTo>
                  <a:cubicBezTo>
                    <a:pt x="1454293" y="913318"/>
                    <a:pt x="1454293" y="473255"/>
                    <a:pt x="1183827" y="202817"/>
                  </a:cubicBezTo>
                  <a:close/>
                  <a:moveTo>
                    <a:pt x="290121" y="290132"/>
                  </a:moveTo>
                  <a:cubicBezTo>
                    <a:pt x="401316" y="178996"/>
                    <a:pt x="547326" y="123402"/>
                    <a:pt x="693335" y="123402"/>
                  </a:cubicBezTo>
                  <a:cubicBezTo>
                    <a:pt x="819997" y="123402"/>
                    <a:pt x="946549" y="165365"/>
                    <a:pt x="1050455" y="248947"/>
                  </a:cubicBezTo>
                  <a:lnTo>
                    <a:pt x="248951" y="1050452"/>
                  </a:lnTo>
                  <a:cubicBezTo>
                    <a:pt x="68987" y="826717"/>
                    <a:pt x="82588" y="497694"/>
                    <a:pt x="290139" y="290169"/>
                  </a:cubicBezTo>
                  <a:close/>
                  <a:moveTo>
                    <a:pt x="1096548" y="1096559"/>
                  </a:moveTo>
                  <a:cubicBezTo>
                    <a:pt x="889001" y="1304107"/>
                    <a:pt x="559927" y="1317796"/>
                    <a:pt x="336192" y="1137748"/>
                  </a:cubicBezTo>
                  <a:lnTo>
                    <a:pt x="1137697" y="336243"/>
                  </a:lnTo>
                  <a:cubicBezTo>
                    <a:pt x="1317689" y="559920"/>
                    <a:pt x="1304059" y="888942"/>
                    <a:pt x="1096508" y="1096526"/>
                  </a:cubicBezTo>
                  <a:close/>
                </a:path>
              </a:pathLst>
            </a:custGeom>
            <a:solidFill>
              <a:schemeClr val="tx2"/>
            </a:solidFill>
            <a:ln w="73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84" name="TextBox 83">
              <a:extLst>
                <a:ext uri="{FF2B5EF4-FFF2-40B4-BE49-F238E27FC236}">
                  <a16:creationId xmlns:a16="http://schemas.microsoft.com/office/drawing/2014/main" id="{975BA31A-133B-05B3-45D2-468F4E544978}"/>
                </a:ext>
              </a:extLst>
            </p:cNvPr>
            <p:cNvSpPr txBox="1"/>
            <p:nvPr/>
          </p:nvSpPr>
          <p:spPr>
            <a:xfrm>
              <a:off x="9429608" y="3555731"/>
              <a:ext cx="761307" cy="297454"/>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IN" sz="1333" b="0" i="0" u="none" strike="noStrike" kern="1200" cap="none" spc="0" normalizeH="0" baseline="0" noProof="0">
                  <a:ln>
                    <a:noFill/>
                  </a:ln>
                  <a:solidFill>
                    <a:srgbClr val="000000"/>
                  </a:solidFill>
                  <a:effectLst/>
                  <a:uLnTx/>
                  <a:uFillTx/>
                  <a:latin typeface="Calibri"/>
                  <a:ea typeface="+mn-ea"/>
                  <a:cs typeface="+mn-cs"/>
                </a:rPr>
                <a:t>52,7%</a:t>
              </a:r>
              <a:endParaRPr kumimoji="0" lang="en-US" sz="1333" b="0" i="0" u="none" strike="noStrike" kern="1200" cap="none" spc="0" normalizeH="0" baseline="0" noProof="0">
                <a:ln>
                  <a:noFill/>
                </a:ln>
                <a:solidFill>
                  <a:srgbClr val="000000"/>
                </a:solidFill>
                <a:effectLst/>
                <a:uLnTx/>
                <a:uFillTx/>
                <a:latin typeface="Calibri"/>
                <a:ea typeface="+mn-ea"/>
                <a:cs typeface="+mn-cs"/>
              </a:endParaRPr>
            </a:p>
          </p:txBody>
        </p:sp>
        <p:sp>
          <p:nvSpPr>
            <p:cNvPr id="85" name="TextBox 84">
              <a:extLst>
                <a:ext uri="{FF2B5EF4-FFF2-40B4-BE49-F238E27FC236}">
                  <a16:creationId xmlns:a16="http://schemas.microsoft.com/office/drawing/2014/main" id="{C5BA3BF8-6001-05B5-DCF9-3DF16B87DC70}"/>
                </a:ext>
              </a:extLst>
            </p:cNvPr>
            <p:cNvSpPr txBox="1"/>
            <p:nvPr/>
          </p:nvSpPr>
          <p:spPr>
            <a:xfrm>
              <a:off x="10838027" y="3570957"/>
              <a:ext cx="761307" cy="297454"/>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IN" sz="1333" b="0" i="0" u="none" strike="noStrike" kern="1200" cap="none" spc="0" normalizeH="0" baseline="0" noProof="0" dirty="0">
                  <a:ln>
                    <a:noFill/>
                  </a:ln>
                  <a:solidFill>
                    <a:srgbClr val="000000"/>
                  </a:solidFill>
                  <a:effectLst/>
                  <a:uLnTx/>
                  <a:uFillTx/>
                  <a:latin typeface="Calibri"/>
                  <a:ea typeface="+mn-ea"/>
                  <a:cs typeface="+mn-cs"/>
                </a:rPr>
                <a:t>9,6%</a:t>
              </a:r>
              <a:endParaRPr kumimoji="0" lang="en-US" sz="1333" b="0" i="0" u="none" strike="noStrike" kern="1200" cap="none" spc="0" normalizeH="0" baseline="0" noProof="0" dirty="0">
                <a:ln>
                  <a:noFill/>
                </a:ln>
                <a:solidFill>
                  <a:srgbClr val="000000"/>
                </a:solidFill>
                <a:effectLst/>
                <a:uLnTx/>
                <a:uFillTx/>
                <a:latin typeface="Calibri"/>
                <a:ea typeface="+mn-ea"/>
                <a:cs typeface="+mn-cs"/>
              </a:endParaRPr>
            </a:p>
          </p:txBody>
        </p:sp>
        <p:sp>
          <p:nvSpPr>
            <p:cNvPr id="86" name="TextBox 85">
              <a:extLst>
                <a:ext uri="{FF2B5EF4-FFF2-40B4-BE49-F238E27FC236}">
                  <a16:creationId xmlns:a16="http://schemas.microsoft.com/office/drawing/2014/main" id="{744BC38D-1AA1-3F3E-DC1A-56FAD833DCC2}"/>
                </a:ext>
              </a:extLst>
            </p:cNvPr>
            <p:cNvSpPr txBox="1"/>
            <p:nvPr/>
          </p:nvSpPr>
          <p:spPr>
            <a:xfrm>
              <a:off x="9894005" y="4476914"/>
              <a:ext cx="761307" cy="297454"/>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IN" sz="1333" b="0" i="0" u="none" strike="noStrike" kern="1200" cap="none" spc="0" normalizeH="0" baseline="0" noProof="0">
                  <a:ln>
                    <a:noFill/>
                  </a:ln>
                  <a:solidFill>
                    <a:srgbClr val="000000"/>
                  </a:solidFill>
                  <a:effectLst/>
                  <a:uLnTx/>
                  <a:uFillTx/>
                  <a:latin typeface="Calibri"/>
                  <a:ea typeface="+mn-ea"/>
                  <a:cs typeface="+mn-cs"/>
                </a:rPr>
                <a:t>12,3%</a:t>
              </a:r>
              <a:endParaRPr kumimoji="0" lang="en-US" sz="1333" b="0" i="0" u="none" strike="noStrike" kern="1200" cap="none" spc="0" normalizeH="0" baseline="0" noProof="0">
                <a:ln>
                  <a:noFill/>
                </a:ln>
                <a:solidFill>
                  <a:srgbClr val="000000"/>
                </a:solidFill>
                <a:effectLst/>
                <a:uLnTx/>
                <a:uFillTx/>
                <a:latin typeface="Calibri"/>
                <a:ea typeface="+mn-ea"/>
                <a:cs typeface="+mn-cs"/>
              </a:endParaRPr>
            </a:p>
          </p:txBody>
        </p:sp>
        <p:sp>
          <p:nvSpPr>
            <p:cNvPr id="87" name="TextBox 86">
              <a:extLst>
                <a:ext uri="{FF2B5EF4-FFF2-40B4-BE49-F238E27FC236}">
                  <a16:creationId xmlns:a16="http://schemas.microsoft.com/office/drawing/2014/main" id="{417E2AC4-DF57-B8B3-FDFC-621E06E40634}"/>
                </a:ext>
              </a:extLst>
            </p:cNvPr>
            <p:cNvSpPr txBox="1"/>
            <p:nvPr/>
          </p:nvSpPr>
          <p:spPr>
            <a:xfrm>
              <a:off x="8477973" y="4431235"/>
              <a:ext cx="616659" cy="297454"/>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IN" sz="1333" b="0" i="0" u="none" strike="noStrike" kern="1200" cap="none" spc="0" normalizeH="0" baseline="0" noProof="0">
                  <a:ln>
                    <a:noFill/>
                  </a:ln>
                  <a:solidFill>
                    <a:srgbClr val="000000"/>
                  </a:solidFill>
                  <a:effectLst/>
                  <a:uLnTx/>
                  <a:uFillTx/>
                  <a:latin typeface="Calibri"/>
                  <a:ea typeface="+mn-ea"/>
                  <a:cs typeface="+mn-cs"/>
                </a:rPr>
                <a:t>24%</a:t>
              </a:r>
              <a:endParaRPr kumimoji="0" lang="en-US" sz="1333" b="0" i="0" u="none" strike="noStrike" kern="1200" cap="none" spc="0" normalizeH="0" baseline="0" noProof="0">
                <a:ln>
                  <a:noFill/>
                </a:ln>
                <a:solidFill>
                  <a:srgbClr val="000000"/>
                </a:solidFill>
                <a:effectLst/>
                <a:uLnTx/>
                <a:uFillTx/>
                <a:latin typeface="Calibri"/>
                <a:ea typeface="+mn-ea"/>
                <a:cs typeface="+mn-cs"/>
              </a:endParaRPr>
            </a:p>
          </p:txBody>
        </p:sp>
        <p:sp>
          <p:nvSpPr>
            <p:cNvPr id="88" name="TextBox 87">
              <a:extLst>
                <a:ext uri="{FF2B5EF4-FFF2-40B4-BE49-F238E27FC236}">
                  <a16:creationId xmlns:a16="http://schemas.microsoft.com/office/drawing/2014/main" id="{F73DB2F2-3C8D-1B87-9F85-F7BBC2B68B10}"/>
                </a:ext>
              </a:extLst>
            </p:cNvPr>
            <p:cNvSpPr txBox="1"/>
            <p:nvPr/>
          </p:nvSpPr>
          <p:spPr>
            <a:xfrm>
              <a:off x="7031489" y="5002214"/>
              <a:ext cx="708016" cy="297454"/>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IN" sz="1333" b="0" i="0" u="none" strike="noStrike" kern="1200" cap="none" spc="0" normalizeH="0" baseline="0" noProof="0" dirty="0">
                  <a:ln>
                    <a:noFill/>
                  </a:ln>
                  <a:solidFill>
                    <a:srgbClr val="000000"/>
                  </a:solidFill>
                  <a:effectLst/>
                  <a:uLnTx/>
                  <a:uFillTx/>
                  <a:latin typeface="Calibri"/>
                  <a:ea typeface="+mn-ea"/>
                  <a:cs typeface="+mn-cs"/>
                </a:rPr>
                <a:t>9,6%</a:t>
              </a:r>
              <a:endParaRPr kumimoji="0" lang="en-US" sz="1333" b="0" i="0" u="none" strike="noStrike" kern="1200" cap="none" spc="0" normalizeH="0" baseline="0" noProof="0" dirty="0">
                <a:ln>
                  <a:noFill/>
                </a:ln>
                <a:solidFill>
                  <a:srgbClr val="000000"/>
                </a:solidFill>
                <a:effectLst/>
                <a:uLnTx/>
                <a:uFillTx/>
                <a:latin typeface="Calibri"/>
                <a:ea typeface="+mn-ea"/>
                <a:cs typeface="+mn-cs"/>
              </a:endParaRPr>
            </a:p>
          </p:txBody>
        </p:sp>
        <p:sp>
          <p:nvSpPr>
            <p:cNvPr id="89" name="TextBox 88">
              <a:extLst>
                <a:ext uri="{FF2B5EF4-FFF2-40B4-BE49-F238E27FC236}">
                  <a16:creationId xmlns:a16="http://schemas.microsoft.com/office/drawing/2014/main" id="{180CBA71-0964-A8E1-3BA8-A2968AA3E08C}"/>
                </a:ext>
              </a:extLst>
            </p:cNvPr>
            <p:cNvSpPr txBox="1"/>
            <p:nvPr/>
          </p:nvSpPr>
          <p:spPr>
            <a:xfrm>
              <a:off x="8211516" y="3532892"/>
              <a:ext cx="761307" cy="297454"/>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IN" sz="1333" b="0" i="0" u="none" strike="noStrike" kern="1200" cap="none" spc="0" normalizeH="0" baseline="0" noProof="0">
                  <a:ln>
                    <a:noFill/>
                  </a:ln>
                  <a:solidFill>
                    <a:srgbClr val="000000"/>
                  </a:solidFill>
                  <a:effectLst/>
                  <a:uLnTx/>
                  <a:uFillTx/>
                  <a:latin typeface="Calibri"/>
                  <a:ea typeface="+mn-ea"/>
                  <a:cs typeface="+mn-cs"/>
                </a:rPr>
                <a:t>37,6%</a:t>
              </a:r>
              <a:endParaRPr kumimoji="0" lang="en-US" sz="1333" b="0" i="0" u="none" strike="noStrike" kern="1200" cap="none" spc="0" normalizeH="0" baseline="0" noProof="0">
                <a:ln>
                  <a:noFill/>
                </a:ln>
                <a:solidFill>
                  <a:srgbClr val="000000"/>
                </a:solidFill>
                <a:effectLst/>
                <a:uLnTx/>
                <a:uFillTx/>
                <a:latin typeface="Calibri"/>
                <a:ea typeface="+mn-ea"/>
                <a:cs typeface="+mn-cs"/>
              </a:endParaRPr>
            </a:p>
          </p:txBody>
        </p:sp>
        <p:cxnSp>
          <p:nvCxnSpPr>
            <p:cNvPr id="90" name="Straight Arrow Connector 89">
              <a:extLst>
                <a:ext uri="{FF2B5EF4-FFF2-40B4-BE49-F238E27FC236}">
                  <a16:creationId xmlns:a16="http://schemas.microsoft.com/office/drawing/2014/main" id="{508DCA74-8A4B-49BB-B7A5-1A78B394D5DD}"/>
                </a:ext>
              </a:extLst>
            </p:cNvPr>
            <p:cNvCxnSpPr>
              <a:cxnSpLocks/>
              <a:stCxn id="98" idx="6"/>
            </p:cNvCxnSpPr>
            <p:nvPr/>
          </p:nvCxnSpPr>
          <p:spPr>
            <a:xfrm flipV="1">
              <a:off x="9305896" y="2696448"/>
              <a:ext cx="581253" cy="184097"/>
            </a:xfrm>
            <a:prstGeom prst="straightConnector1">
              <a:avLst/>
            </a:prstGeom>
            <a:ln>
              <a:solidFill>
                <a:schemeClr val="bg1">
                  <a:lumMod val="50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91" name="Straight Arrow Connector 90">
              <a:extLst>
                <a:ext uri="{FF2B5EF4-FFF2-40B4-BE49-F238E27FC236}">
                  <a16:creationId xmlns:a16="http://schemas.microsoft.com/office/drawing/2014/main" id="{D3425A16-3100-7CC4-4AEE-ED518115B8CF}"/>
                </a:ext>
              </a:extLst>
            </p:cNvPr>
            <p:cNvCxnSpPr>
              <a:cxnSpLocks/>
            </p:cNvCxnSpPr>
            <p:nvPr/>
          </p:nvCxnSpPr>
          <p:spPr>
            <a:xfrm flipH="1">
              <a:off x="8198512" y="3060654"/>
              <a:ext cx="394928" cy="337211"/>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92" name="Straight Arrow Connector 91">
              <a:extLst>
                <a:ext uri="{FF2B5EF4-FFF2-40B4-BE49-F238E27FC236}">
                  <a16:creationId xmlns:a16="http://schemas.microsoft.com/office/drawing/2014/main" id="{7B67AA40-C796-DA58-7ED1-D46789D8B10E}"/>
                </a:ext>
              </a:extLst>
            </p:cNvPr>
            <p:cNvCxnSpPr>
              <a:cxnSpLocks/>
            </p:cNvCxnSpPr>
            <p:nvPr/>
          </p:nvCxnSpPr>
          <p:spPr>
            <a:xfrm>
              <a:off x="9059741" y="3254380"/>
              <a:ext cx="114196" cy="215703"/>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93" name="Straight Arrow Connector 92">
              <a:extLst>
                <a:ext uri="{FF2B5EF4-FFF2-40B4-BE49-F238E27FC236}">
                  <a16:creationId xmlns:a16="http://schemas.microsoft.com/office/drawing/2014/main" id="{D9C717E2-DE40-27DB-0D6A-91A76D2A1453}"/>
                </a:ext>
              </a:extLst>
            </p:cNvPr>
            <p:cNvCxnSpPr>
              <a:cxnSpLocks/>
            </p:cNvCxnSpPr>
            <p:nvPr/>
          </p:nvCxnSpPr>
          <p:spPr>
            <a:xfrm>
              <a:off x="9319853" y="3076741"/>
              <a:ext cx="980183" cy="434580"/>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94" name="Straight Arrow Connector 93">
              <a:extLst>
                <a:ext uri="{FF2B5EF4-FFF2-40B4-BE49-F238E27FC236}">
                  <a16:creationId xmlns:a16="http://schemas.microsoft.com/office/drawing/2014/main" id="{9C145D36-1F6A-EBEE-82A8-C979DB437EE3}"/>
                </a:ext>
              </a:extLst>
            </p:cNvPr>
            <p:cNvCxnSpPr>
              <a:cxnSpLocks/>
            </p:cNvCxnSpPr>
            <p:nvPr/>
          </p:nvCxnSpPr>
          <p:spPr>
            <a:xfrm>
              <a:off x="8035940" y="4091026"/>
              <a:ext cx="133229" cy="266457"/>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95" name="Straight Arrow Connector 94">
              <a:extLst>
                <a:ext uri="{FF2B5EF4-FFF2-40B4-BE49-F238E27FC236}">
                  <a16:creationId xmlns:a16="http://schemas.microsoft.com/office/drawing/2014/main" id="{9FCBAFC7-F74E-936B-F8DA-758CEA940E4B}"/>
                </a:ext>
              </a:extLst>
            </p:cNvPr>
            <p:cNvCxnSpPr>
              <a:cxnSpLocks/>
            </p:cNvCxnSpPr>
            <p:nvPr/>
          </p:nvCxnSpPr>
          <p:spPr>
            <a:xfrm flipH="1">
              <a:off x="7557743" y="4067234"/>
              <a:ext cx="164157" cy="256941"/>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3D439ED7-9350-E2CA-701E-2699CC919989}"/>
                </a:ext>
              </a:extLst>
            </p:cNvPr>
            <p:cNvCxnSpPr>
              <a:cxnSpLocks/>
            </p:cNvCxnSpPr>
            <p:nvPr/>
          </p:nvCxnSpPr>
          <p:spPr>
            <a:xfrm>
              <a:off x="9338888" y="3964933"/>
              <a:ext cx="90721" cy="282447"/>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pic>
          <p:nvPicPr>
            <p:cNvPr id="97" name="Picture 96" descr="Icon&#10;&#10;Description automatically generated">
              <a:extLst>
                <a:ext uri="{FF2B5EF4-FFF2-40B4-BE49-F238E27FC236}">
                  <a16:creationId xmlns:a16="http://schemas.microsoft.com/office/drawing/2014/main" id="{88DFFFA6-FCC5-FC42-9846-D34C2DAC2E3B}"/>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9960992" y="2041837"/>
              <a:ext cx="942359" cy="942359"/>
            </a:xfrm>
            <a:prstGeom prst="rect">
              <a:avLst/>
            </a:prstGeom>
          </p:spPr>
        </p:pic>
      </p:grpSp>
      <p:sp>
        <p:nvSpPr>
          <p:cNvPr id="121" name="Text Placeholder 2">
            <a:extLst>
              <a:ext uri="{FF2B5EF4-FFF2-40B4-BE49-F238E27FC236}">
                <a16:creationId xmlns:a16="http://schemas.microsoft.com/office/drawing/2014/main" id="{601A6C03-10EF-0648-BEE9-6FAD22FD3421}"/>
              </a:ext>
            </a:extLst>
          </p:cNvPr>
          <p:cNvSpPr txBox="1">
            <a:spLocks/>
          </p:cNvSpPr>
          <p:nvPr>
            <p:custDataLst>
              <p:tags r:id="rId3"/>
            </p:custDataLst>
          </p:nvPr>
        </p:nvSpPr>
        <p:spPr bwMode="auto">
          <a:xfrm>
            <a:off x="7029651" y="5406835"/>
            <a:ext cx="4472401" cy="235330"/>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ctr" anchorCtr="0">
            <a:no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0"/>
              </a:spcBef>
              <a:spcAft>
                <a:spcPts val="0"/>
              </a:spcAft>
              <a:buClr>
                <a:srgbClr val="4E2683"/>
              </a:buClr>
              <a:buSzPct val="100000"/>
              <a:buFont typeface="Verdana" panose="020B0604030504040204" pitchFamily="34" charset="0"/>
              <a:buNone/>
              <a:tabLst/>
              <a:defRPr/>
            </a:pPr>
            <a:r>
              <a:rPr kumimoji="0" lang="en-US" sz="1200" b="0" i="0" u="none" strike="noStrike" kern="1200" cap="none" spc="0" normalizeH="0" baseline="0" noProof="0" dirty="0">
                <a:ln>
                  <a:noFill/>
                </a:ln>
                <a:solidFill>
                  <a:srgbClr val="004F71"/>
                </a:solidFill>
                <a:effectLst/>
                <a:uLnTx/>
                <a:uFillTx/>
                <a:latin typeface="Georgia"/>
                <a:ea typeface="+mn-ea"/>
                <a:cs typeface="+mn-cs"/>
              </a:rPr>
              <a:t>CAD= Coronary Artery Disease, IV= Intravenous, EA= </a:t>
            </a:r>
            <a:r>
              <a:rPr kumimoji="0" lang="en-US" sz="1200" b="0" i="0" u="none" strike="noStrike" kern="1200" cap="none" spc="0" normalizeH="0" baseline="0" noProof="0" dirty="0" err="1">
                <a:ln>
                  <a:noFill/>
                </a:ln>
                <a:solidFill>
                  <a:srgbClr val="004F71"/>
                </a:solidFill>
                <a:effectLst/>
                <a:uLnTx/>
                <a:uFillTx/>
                <a:latin typeface="Georgia"/>
                <a:ea typeface="+mn-ea"/>
                <a:cs typeface="+mn-cs"/>
              </a:rPr>
              <a:t>Euroaspire</a:t>
            </a:r>
            <a:endParaRPr kumimoji="0" lang="en-US" sz="1200" b="0" i="0" u="none" strike="noStrike" kern="1200" cap="none" spc="0" normalizeH="0" baseline="0" noProof="0" dirty="0">
              <a:ln>
                <a:noFill/>
              </a:ln>
              <a:solidFill>
                <a:srgbClr val="004F71"/>
              </a:solidFill>
              <a:effectLst/>
              <a:uLnTx/>
              <a:uFillTx/>
              <a:latin typeface="Georgia"/>
              <a:ea typeface="+mn-ea"/>
              <a:cs typeface="+mn-cs"/>
            </a:endParaRPr>
          </a:p>
        </p:txBody>
      </p:sp>
      <p:sp>
        <p:nvSpPr>
          <p:cNvPr id="2" name="Text Placeholder 7">
            <a:extLst>
              <a:ext uri="{FF2B5EF4-FFF2-40B4-BE49-F238E27FC236}">
                <a16:creationId xmlns:a16="http://schemas.microsoft.com/office/drawing/2014/main" id="{B1894C71-D210-E6B9-9B3A-DB0AC816C6CA}"/>
              </a:ext>
            </a:extLst>
          </p:cNvPr>
          <p:cNvSpPr txBox="1">
            <a:spLocks/>
          </p:cNvSpPr>
          <p:nvPr/>
        </p:nvSpPr>
        <p:spPr>
          <a:xfrm>
            <a:off x="670561" y="5834619"/>
            <a:ext cx="10035538" cy="674031"/>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en-US" sz="1050" dirty="0">
                <a:solidFill>
                  <a:srgbClr val="000000">
                    <a:lumMod val="65000"/>
                    <a:lumOff val="35000"/>
                  </a:srgbClr>
                </a:solidFill>
                <a:latin typeface="+mj-lt"/>
              </a:rPr>
              <a:t>1. Kotseva K, Wood D, De </a:t>
            </a:r>
            <a:r>
              <a:rPr lang="en-US" sz="1050" dirty="0" err="1">
                <a:solidFill>
                  <a:srgbClr val="000000">
                    <a:lumMod val="65000"/>
                    <a:lumOff val="35000"/>
                  </a:srgbClr>
                </a:solidFill>
                <a:latin typeface="+mj-lt"/>
              </a:rPr>
              <a:t>Bacquer</a:t>
            </a:r>
            <a:r>
              <a:rPr lang="en-US" sz="1050" dirty="0">
                <a:solidFill>
                  <a:srgbClr val="000000">
                    <a:lumMod val="65000"/>
                    <a:lumOff val="35000"/>
                  </a:srgbClr>
                </a:solidFill>
                <a:latin typeface="+mj-lt"/>
              </a:rPr>
              <a:t> D, et al. EUROASPIRE IV: A European Society of Cardiology survey on the lifestyle, risk factor and therapeutic management of coronary patients from 24 European countries. European Journal of Preventive Cardiology. 2016, Val 23(6) 636-648; 2. Reiner Z, De Backer G, Fras Z, et al. Lipid lowering drug therapy in patients with coronary heart disease from 24 European countries – Findings </a:t>
            </a:r>
            <a:r>
              <a:rPr lang="en-US" sz="1050" dirty="0" err="1">
                <a:solidFill>
                  <a:srgbClr val="000000">
                    <a:lumMod val="65000"/>
                    <a:lumOff val="35000"/>
                  </a:srgbClr>
                </a:solidFill>
                <a:latin typeface="+mj-lt"/>
              </a:rPr>
              <a:t>frome</a:t>
            </a:r>
            <a:r>
              <a:rPr lang="en-US" sz="1050" dirty="0">
                <a:solidFill>
                  <a:srgbClr val="000000">
                    <a:lumMod val="65000"/>
                    <a:lumOff val="35000"/>
                  </a:srgbClr>
                </a:solidFill>
                <a:latin typeface="+mj-lt"/>
              </a:rPr>
              <a:t> the EUROASPIRE IV survey. Atherosclerosis. 2016: </a:t>
            </a:r>
            <a:br>
              <a:rPr lang="en-US" sz="1050" dirty="0">
                <a:solidFill>
                  <a:srgbClr val="000000">
                    <a:lumMod val="65000"/>
                    <a:lumOff val="35000"/>
                  </a:srgbClr>
                </a:solidFill>
                <a:latin typeface="+mj-lt"/>
              </a:rPr>
            </a:br>
            <a:r>
              <a:rPr lang="en-US" sz="1050" dirty="0">
                <a:solidFill>
                  <a:srgbClr val="000000">
                    <a:lumMod val="65000"/>
                    <a:lumOff val="35000"/>
                  </a:srgbClr>
                </a:solidFill>
                <a:latin typeface="+mj-lt"/>
              </a:rPr>
              <a:t>243-250</a:t>
            </a:r>
          </a:p>
        </p:txBody>
      </p:sp>
      <p:sp>
        <p:nvSpPr>
          <p:cNvPr id="6" name="TextBox 5">
            <a:extLst>
              <a:ext uri="{FF2B5EF4-FFF2-40B4-BE49-F238E27FC236}">
                <a16:creationId xmlns:a16="http://schemas.microsoft.com/office/drawing/2014/main" id="{A4F10E1D-499E-35F6-935A-E434DB367962}"/>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a:solidFill>
                  <a:srgbClr val="595959"/>
                </a:solidFill>
              </a:rPr>
              <a:t>GLO2241819</a:t>
            </a:r>
          </a:p>
        </p:txBody>
      </p:sp>
    </p:spTree>
    <p:extLst>
      <p:ext uri="{BB962C8B-B14F-4D97-AF65-F5344CB8AC3E}">
        <p14:creationId xmlns:p14="http://schemas.microsoft.com/office/powerpoint/2010/main" val="925874900"/>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21286DCD-D03D-9174-C260-54B2A8D16D1C}"/>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21286DCD-D03D-9174-C260-54B2A8D16D1C}"/>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4" name="Picture 3" descr="A doctor holding a tablet&#10;&#10;Description automatically generated with medium confidence">
            <a:extLst>
              <a:ext uri="{FF2B5EF4-FFF2-40B4-BE49-F238E27FC236}">
                <a16:creationId xmlns:a16="http://schemas.microsoft.com/office/drawing/2014/main" id="{55CEABE6-1DBE-35FC-40DD-869CF196227F}"/>
              </a:ext>
            </a:extLst>
          </p:cNvPr>
          <p:cNvPicPr>
            <a:picLocks noChangeAspect="1"/>
          </p:cNvPicPr>
          <p:nvPr/>
        </p:nvPicPr>
        <p:blipFill>
          <a:blip r:embed="rId5">
            <a:extLst>
              <a:ext uri="{28A0092B-C50C-407E-A947-70E740481C1C}">
                <a14:useLocalDpi xmlns:a14="http://schemas.microsoft.com/office/drawing/2010/main" val="0"/>
              </a:ext>
            </a:extLst>
          </a:blip>
          <a:srcRect l="707" r="-1178"/>
          <a:stretch>
            <a:fillRect/>
          </a:stretch>
        </p:blipFill>
        <p:spPr>
          <a:xfrm>
            <a:off x="0" y="429"/>
            <a:ext cx="5789042" cy="6857143"/>
          </a:xfrm>
          <a:custGeom>
            <a:avLst/>
            <a:gdLst>
              <a:gd name="connsiteX0" fmla="*/ 0 w 5119118"/>
              <a:gd name="connsiteY0" fmla="*/ 0 h 6857143"/>
              <a:gd name="connsiteX1" fmla="*/ 5119118 w 5119118"/>
              <a:gd name="connsiteY1" fmla="*/ 0 h 6857143"/>
              <a:gd name="connsiteX2" fmla="*/ 5119118 w 5119118"/>
              <a:gd name="connsiteY2" fmla="*/ 6857143 h 6857143"/>
              <a:gd name="connsiteX3" fmla="*/ 0 w 5119118"/>
              <a:gd name="connsiteY3" fmla="*/ 6857143 h 6857143"/>
            </a:gdLst>
            <a:ahLst/>
            <a:cxnLst>
              <a:cxn ang="0">
                <a:pos x="connsiteX0" y="connsiteY0"/>
              </a:cxn>
              <a:cxn ang="0">
                <a:pos x="connsiteX1" y="connsiteY1"/>
              </a:cxn>
              <a:cxn ang="0">
                <a:pos x="connsiteX2" y="connsiteY2"/>
              </a:cxn>
              <a:cxn ang="0">
                <a:pos x="connsiteX3" y="connsiteY3"/>
              </a:cxn>
            </a:cxnLst>
            <a:rect l="l" t="t" r="r" b="b"/>
            <a:pathLst>
              <a:path w="5119118" h="6857143">
                <a:moveTo>
                  <a:pt x="0" y="0"/>
                </a:moveTo>
                <a:lnTo>
                  <a:pt x="5119118" y="0"/>
                </a:lnTo>
                <a:lnTo>
                  <a:pt x="5119118" y="6857143"/>
                </a:lnTo>
                <a:lnTo>
                  <a:pt x="0" y="6857143"/>
                </a:lnTo>
                <a:close/>
              </a:path>
            </a:pathLst>
          </a:custGeom>
        </p:spPr>
      </p:pic>
      <p:sp>
        <p:nvSpPr>
          <p:cNvPr id="2" name="Title 1">
            <a:extLst>
              <a:ext uri="{FF2B5EF4-FFF2-40B4-BE49-F238E27FC236}">
                <a16:creationId xmlns:a16="http://schemas.microsoft.com/office/drawing/2014/main" id="{75DD78A2-CBE7-6215-C81B-17989BB63660}"/>
              </a:ext>
            </a:extLst>
          </p:cNvPr>
          <p:cNvSpPr>
            <a:spLocks noGrp="1"/>
          </p:cNvSpPr>
          <p:nvPr>
            <p:ph type="title"/>
          </p:nvPr>
        </p:nvSpPr>
        <p:spPr>
          <a:xfrm>
            <a:off x="6352538" y="355600"/>
            <a:ext cx="5255262" cy="800100"/>
          </a:xfrm>
        </p:spPr>
        <p:txBody>
          <a:bodyPr vert="horz"/>
          <a:lstStyle/>
          <a:p>
            <a:r>
              <a:rPr lang="en-US" dirty="0"/>
              <a:t>Empower Patients </a:t>
            </a:r>
            <a:br>
              <a:rPr lang="en-US" dirty="0"/>
            </a:br>
            <a:r>
              <a:rPr lang="en-US" dirty="0"/>
              <a:t>and Providers</a:t>
            </a:r>
          </a:p>
        </p:txBody>
      </p:sp>
      <p:grpSp>
        <p:nvGrpSpPr>
          <p:cNvPr id="45" name="Group 44">
            <a:extLst>
              <a:ext uri="{FF2B5EF4-FFF2-40B4-BE49-F238E27FC236}">
                <a16:creationId xmlns:a16="http://schemas.microsoft.com/office/drawing/2014/main" id="{447EFBA2-1D48-5AC9-7E0A-E751B07D5080}"/>
              </a:ext>
            </a:extLst>
          </p:cNvPr>
          <p:cNvGrpSpPr/>
          <p:nvPr/>
        </p:nvGrpSpPr>
        <p:grpSpPr>
          <a:xfrm>
            <a:off x="5459135" y="1451372"/>
            <a:ext cx="6135965" cy="872072"/>
            <a:chOff x="5459135" y="1451372"/>
            <a:chExt cx="6135965" cy="872072"/>
          </a:xfrm>
        </p:grpSpPr>
        <p:grpSp>
          <p:nvGrpSpPr>
            <p:cNvPr id="10" name="Group 9">
              <a:extLst>
                <a:ext uri="{FF2B5EF4-FFF2-40B4-BE49-F238E27FC236}">
                  <a16:creationId xmlns:a16="http://schemas.microsoft.com/office/drawing/2014/main" id="{DF6A2AB4-3830-E501-6EDE-3AB8EBE1425F}"/>
                </a:ext>
              </a:extLst>
            </p:cNvPr>
            <p:cNvGrpSpPr/>
            <p:nvPr/>
          </p:nvGrpSpPr>
          <p:grpSpPr>
            <a:xfrm rot="10800000">
              <a:off x="5459135" y="1451372"/>
              <a:ext cx="763792" cy="872072"/>
              <a:chOff x="494638" y="1398609"/>
              <a:chExt cx="392194" cy="447793"/>
            </a:xfrm>
          </p:grpSpPr>
          <p:sp>
            <p:nvSpPr>
              <p:cNvPr id="37" name="Freeform: Shape 36">
                <a:extLst>
                  <a:ext uri="{FF2B5EF4-FFF2-40B4-BE49-F238E27FC236}">
                    <a16:creationId xmlns:a16="http://schemas.microsoft.com/office/drawing/2014/main" id="{0EE70534-873D-A3F1-41A6-2AE4756ECB71}"/>
                  </a:ext>
                </a:extLst>
              </p:cNvPr>
              <p:cNvSpPr>
                <a:spLocks noChangeAspect="1"/>
              </p:cNvSpPr>
              <p:nvPr/>
            </p:nvSpPr>
            <p:spPr>
              <a:xfrm>
                <a:off x="494638" y="1398609"/>
                <a:ext cx="226054" cy="447793"/>
              </a:xfrm>
              <a:custGeom>
                <a:avLst/>
                <a:gdLst>
                  <a:gd name="connsiteX0" fmla="*/ 543719 w 548958"/>
                  <a:gd name="connsiteY0" fmla="*/ 0 h 1087438"/>
                  <a:gd name="connsiteX1" fmla="*/ 548958 w 548958"/>
                  <a:gd name="connsiteY1" fmla="*/ 528 h 1087438"/>
                  <a:gd name="connsiteX2" fmla="*/ 548958 w 548958"/>
                  <a:gd name="connsiteY2" fmla="*/ 1086910 h 1087438"/>
                  <a:gd name="connsiteX3" fmla="*/ 543719 w 548958"/>
                  <a:gd name="connsiteY3" fmla="*/ 1087438 h 1087438"/>
                  <a:gd name="connsiteX4" fmla="*/ 0 w 548958"/>
                  <a:gd name="connsiteY4" fmla="*/ 543719 h 1087438"/>
                  <a:gd name="connsiteX5" fmla="*/ 543719 w 548958"/>
                  <a:gd name="connsiteY5" fmla="*/ 0 h 1087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8958" h="1087438">
                    <a:moveTo>
                      <a:pt x="543719" y="0"/>
                    </a:moveTo>
                    <a:lnTo>
                      <a:pt x="548958" y="528"/>
                    </a:lnTo>
                    <a:lnTo>
                      <a:pt x="548958" y="1086910"/>
                    </a:lnTo>
                    <a:lnTo>
                      <a:pt x="543719" y="1087438"/>
                    </a:lnTo>
                    <a:cubicBezTo>
                      <a:pt x="243431" y="1087438"/>
                      <a:pt x="0" y="844007"/>
                      <a:pt x="0" y="543719"/>
                    </a:cubicBezTo>
                    <a:cubicBezTo>
                      <a:pt x="0" y="243431"/>
                      <a:pt x="243431" y="0"/>
                      <a:pt x="543719" y="0"/>
                    </a:cubicBezTo>
                    <a:close/>
                  </a:path>
                </a:pathLst>
              </a:custGeom>
              <a:gradFill flip="none" rotWithShape="1">
                <a:gsLst>
                  <a:gs pos="0">
                    <a:schemeClr val="accent3"/>
                  </a:gs>
                  <a:gs pos="100000">
                    <a:schemeClr val="accent2"/>
                  </a:gs>
                </a:gsLst>
                <a:lin ang="10800000" scaled="1"/>
                <a:tileRect/>
              </a:gradFill>
              <a:ln>
                <a:noFill/>
              </a:ln>
              <a:effectLst/>
            </p:spPr>
            <p:txBody>
              <a:bodyPr lIns="12192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dirty="0">
                  <a:ln>
                    <a:noFill/>
                  </a:ln>
                  <a:solidFill>
                    <a:prstClr val="white"/>
                  </a:solidFill>
                  <a:effectLst/>
                  <a:uLnTx/>
                  <a:uFillTx/>
                  <a:latin typeface="Calibri"/>
                  <a:ea typeface="+mn-ea"/>
                  <a:cs typeface="Calibri" panose="020F0502020204030204" pitchFamily="34" charset="0"/>
                </a:endParaRPr>
              </a:p>
            </p:txBody>
          </p:sp>
          <p:sp>
            <p:nvSpPr>
              <p:cNvPr id="38" name="Oval 37">
                <a:extLst>
                  <a:ext uri="{FF2B5EF4-FFF2-40B4-BE49-F238E27FC236}">
                    <a16:creationId xmlns:a16="http://schemas.microsoft.com/office/drawing/2014/main" id="{882E12A9-2CEA-1719-5F13-04D70B23E0BF}"/>
                  </a:ext>
                </a:extLst>
              </p:cNvPr>
              <p:cNvSpPr>
                <a:spLocks/>
              </p:cNvSpPr>
              <p:nvPr/>
            </p:nvSpPr>
            <p:spPr>
              <a:xfrm>
                <a:off x="550722" y="1454891"/>
                <a:ext cx="336110" cy="336215"/>
              </a:xfrm>
              <a:prstGeom prst="ellipse">
                <a:avLst/>
              </a:prstGeom>
              <a:solidFill>
                <a:srgbClr val="FFFFFF"/>
              </a:solidFill>
              <a:ln w="12700" cap="flat" cmpd="sng" algn="ctr">
                <a:noFill/>
                <a:prstDash val="solid"/>
                <a:miter lim="800000"/>
              </a:ln>
              <a:effectLst>
                <a:outerShdw blurRad="63500" sx="102000" sy="102000" algn="ctr" rotWithShape="0">
                  <a:prstClr val="black">
                    <a:alpha val="40000"/>
                  </a:prstClr>
                </a:outerShdw>
              </a:effectLst>
            </p:spPr>
            <p:txBody>
              <a:bodyPr wrap="none" lIns="121920" tIns="121920" rIns="121920" bIns="12192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srgbClr val="000000"/>
                  </a:solidFill>
                  <a:effectLst/>
                  <a:uLnTx/>
                  <a:uFillTx/>
                  <a:latin typeface="Montserrat" panose="02000505000000020004" pitchFamily="2" charset="0"/>
                  <a:ea typeface="+mn-ea"/>
                  <a:cs typeface="+mn-cs"/>
                </a:endParaRPr>
              </a:p>
            </p:txBody>
          </p:sp>
        </p:grpSp>
        <p:sp>
          <p:nvSpPr>
            <p:cNvPr id="11" name="TextBox 10">
              <a:extLst>
                <a:ext uri="{FF2B5EF4-FFF2-40B4-BE49-F238E27FC236}">
                  <a16:creationId xmlns:a16="http://schemas.microsoft.com/office/drawing/2014/main" id="{0ACA63D9-B1A6-FC15-3427-77947C8D68A9}"/>
                </a:ext>
              </a:extLst>
            </p:cNvPr>
            <p:cNvSpPr txBox="1">
              <a:spLocks/>
            </p:cNvSpPr>
            <p:nvPr/>
          </p:nvSpPr>
          <p:spPr>
            <a:xfrm>
              <a:off x="6352538" y="1641186"/>
              <a:ext cx="5242562" cy="492443"/>
            </a:xfrm>
            <a:prstGeom prst="rect">
              <a:avLst/>
            </a:prstGeom>
            <a:noFill/>
          </p:spPr>
          <p:txBody>
            <a:bodyPr wrap="square" lIns="0" tIns="0" rIns="0" bIns="0" rtlCol="0" anchor="ctr">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Self-management and patient engagement </a:t>
              </a:r>
              <a:br>
                <a:rPr kumimoji="0" lang="en-US" sz="1600" b="0" i="0" u="none" strike="noStrike" kern="1200" cap="none" spc="0" normalizeH="0" baseline="0" noProof="0" dirty="0">
                  <a:ln>
                    <a:noFill/>
                  </a:ln>
                  <a:solidFill>
                    <a:srgbClr val="000000"/>
                  </a:solidFill>
                  <a:effectLst/>
                  <a:uLnTx/>
                  <a:uFillTx/>
                  <a:latin typeface="Georgia"/>
                  <a:ea typeface="+mn-ea"/>
                  <a:cs typeface="+mn-cs"/>
                </a:rPr>
              </a:br>
              <a:r>
                <a:rPr kumimoji="0" lang="en-US" sz="1600" b="0" i="0" u="none" strike="noStrike" kern="1200" cap="none" spc="0" normalizeH="0" baseline="0" noProof="0" dirty="0">
                  <a:ln>
                    <a:noFill/>
                  </a:ln>
                  <a:solidFill>
                    <a:srgbClr val="000000"/>
                  </a:solidFill>
                  <a:effectLst/>
                  <a:uLnTx/>
                  <a:uFillTx/>
                  <a:latin typeface="Georgia"/>
                  <a:ea typeface="+mn-ea"/>
                  <a:cs typeface="+mn-cs"/>
                </a:rPr>
                <a:t>in care</a:t>
              </a:r>
            </a:p>
          </p:txBody>
        </p:sp>
        <p:pic>
          <p:nvPicPr>
            <p:cNvPr id="12" name="Graphic 11">
              <a:extLst>
                <a:ext uri="{FF2B5EF4-FFF2-40B4-BE49-F238E27FC236}">
                  <a16:creationId xmlns:a16="http://schemas.microsoft.com/office/drawing/2014/main" id="{0B395B3E-CAFB-71BD-5824-30C9C6D81CA1}"/>
                </a:ext>
              </a:extLst>
            </p:cNvPr>
            <p:cNvPicPr>
              <a:picLocks noChangeAspect="1"/>
            </p:cNvPicPr>
            <p:nvPr/>
          </p:nvPicPr>
          <p:blipFill rotWithShape="1">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b="18496"/>
            <a:stretch/>
          </p:blipFill>
          <p:spPr>
            <a:xfrm>
              <a:off x="5513148" y="1612801"/>
              <a:ext cx="539080" cy="549213"/>
            </a:xfrm>
            <a:prstGeom prst="rect">
              <a:avLst/>
            </a:prstGeom>
          </p:spPr>
        </p:pic>
      </p:grpSp>
      <p:cxnSp>
        <p:nvCxnSpPr>
          <p:cNvPr id="25" name="Straight Connector 24">
            <a:extLst>
              <a:ext uri="{FF2B5EF4-FFF2-40B4-BE49-F238E27FC236}">
                <a16:creationId xmlns:a16="http://schemas.microsoft.com/office/drawing/2014/main" id="{FF03046D-06F2-DFA8-8350-235D69898E0A}"/>
              </a:ext>
            </a:extLst>
          </p:cNvPr>
          <p:cNvCxnSpPr>
            <a:cxnSpLocks/>
          </p:cNvCxnSpPr>
          <p:nvPr/>
        </p:nvCxnSpPr>
        <p:spPr>
          <a:xfrm>
            <a:off x="6352538" y="2342067"/>
            <a:ext cx="5242562"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46" name="Group 45">
            <a:extLst>
              <a:ext uri="{FF2B5EF4-FFF2-40B4-BE49-F238E27FC236}">
                <a16:creationId xmlns:a16="http://schemas.microsoft.com/office/drawing/2014/main" id="{7080CDF0-4175-8D30-CE2B-D56E3D919852}"/>
              </a:ext>
            </a:extLst>
          </p:cNvPr>
          <p:cNvGrpSpPr/>
          <p:nvPr/>
        </p:nvGrpSpPr>
        <p:grpSpPr>
          <a:xfrm>
            <a:off x="5459135" y="2360690"/>
            <a:ext cx="6135965" cy="872072"/>
            <a:chOff x="5459135" y="2373148"/>
            <a:chExt cx="6135965" cy="872072"/>
          </a:xfrm>
        </p:grpSpPr>
        <p:grpSp>
          <p:nvGrpSpPr>
            <p:cNvPr id="13" name="Group 12">
              <a:extLst>
                <a:ext uri="{FF2B5EF4-FFF2-40B4-BE49-F238E27FC236}">
                  <a16:creationId xmlns:a16="http://schemas.microsoft.com/office/drawing/2014/main" id="{D042B13F-44E6-E55A-C826-A3D38D073143}"/>
                </a:ext>
              </a:extLst>
            </p:cNvPr>
            <p:cNvGrpSpPr/>
            <p:nvPr/>
          </p:nvGrpSpPr>
          <p:grpSpPr>
            <a:xfrm rot="10800000">
              <a:off x="5459135" y="2373148"/>
              <a:ext cx="763792" cy="872072"/>
              <a:chOff x="494638" y="1398609"/>
              <a:chExt cx="392194" cy="447793"/>
            </a:xfrm>
          </p:grpSpPr>
          <p:sp>
            <p:nvSpPr>
              <p:cNvPr id="35" name="Freeform: Shape 34">
                <a:extLst>
                  <a:ext uri="{FF2B5EF4-FFF2-40B4-BE49-F238E27FC236}">
                    <a16:creationId xmlns:a16="http://schemas.microsoft.com/office/drawing/2014/main" id="{82DD8D70-4002-FCD6-CD9B-96A09167306C}"/>
                  </a:ext>
                </a:extLst>
              </p:cNvPr>
              <p:cNvSpPr>
                <a:spLocks noChangeAspect="1"/>
              </p:cNvSpPr>
              <p:nvPr/>
            </p:nvSpPr>
            <p:spPr>
              <a:xfrm>
                <a:off x="494638" y="1398609"/>
                <a:ext cx="226054" cy="447793"/>
              </a:xfrm>
              <a:custGeom>
                <a:avLst/>
                <a:gdLst>
                  <a:gd name="connsiteX0" fmla="*/ 543719 w 548958"/>
                  <a:gd name="connsiteY0" fmla="*/ 0 h 1087438"/>
                  <a:gd name="connsiteX1" fmla="*/ 548958 w 548958"/>
                  <a:gd name="connsiteY1" fmla="*/ 528 h 1087438"/>
                  <a:gd name="connsiteX2" fmla="*/ 548958 w 548958"/>
                  <a:gd name="connsiteY2" fmla="*/ 1086910 h 1087438"/>
                  <a:gd name="connsiteX3" fmla="*/ 543719 w 548958"/>
                  <a:gd name="connsiteY3" fmla="*/ 1087438 h 1087438"/>
                  <a:gd name="connsiteX4" fmla="*/ 0 w 548958"/>
                  <a:gd name="connsiteY4" fmla="*/ 543719 h 1087438"/>
                  <a:gd name="connsiteX5" fmla="*/ 543719 w 548958"/>
                  <a:gd name="connsiteY5" fmla="*/ 0 h 1087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8958" h="1087438">
                    <a:moveTo>
                      <a:pt x="543719" y="0"/>
                    </a:moveTo>
                    <a:lnTo>
                      <a:pt x="548958" y="528"/>
                    </a:lnTo>
                    <a:lnTo>
                      <a:pt x="548958" y="1086910"/>
                    </a:lnTo>
                    <a:lnTo>
                      <a:pt x="543719" y="1087438"/>
                    </a:lnTo>
                    <a:cubicBezTo>
                      <a:pt x="243431" y="1087438"/>
                      <a:pt x="0" y="844007"/>
                      <a:pt x="0" y="543719"/>
                    </a:cubicBezTo>
                    <a:cubicBezTo>
                      <a:pt x="0" y="243431"/>
                      <a:pt x="243431" y="0"/>
                      <a:pt x="543719" y="0"/>
                    </a:cubicBezTo>
                    <a:close/>
                  </a:path>
                </a:pathLst>
              </a:custGeom>
              <a:gradFill flip="none" rotWithShape="1">
                <a:gsLst>
                  <a:gs pos="0">
                    <a:schemeClr val="accent3"/>
                  </a:gs>
                  <a:gs pos="100000">
                    <a:schemeClr val="accent2"/>
                  </a:gs>
                </a:gsLst>
                <a:lin ang="10800000" scaled="1"/>
                <a:tileRect/>
              </a:gradFill>
              <a:ln>
                <a:noFill/>
              </a:ln>
              <a:effectLst/>
            </p:spPr>
            <p:txBody>
              <a:bodyPr lIns="12192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dirty="0">
                  <a:ln>
                    <a:noFill/>
                  </a:ln>
                  <a:solidFill>
                    <a:prstClr val="white"/>
                  </a:solidFill>
                  <a:effectLst/>
                  <a:uLnTx/>
                  <a:uFillTx/>
                  <a:latin typeface="Calibri"/>
                  <a:ea typeface="+mn-ea"/>
                  <a:cs typeface="Calibri" panose="020F0502020204030204" pitchFamily="34" charset="0"/>
                </a:endParaRPr>
              </a:p>
            </p:txBody>
          </p:sp>
          <p:sp>
            <p:nvSpPr>
              <p:cNvPr id="36" name="Oval 35">
                <a:extLst>
                  <a:ext uri="{FF2B5EF4-FFF2-40B4-BE49-F238E27FC236}">
                    <a16:creationId xmlns:a16="http://schemas.microsoft.com/office/drawing/2014/main" id="{34D9E91B-76D5-10DF-5E42-BCBF139EB099}"/>
                  </a:ext>
                </a:extLst>
              </p:cNvPr>
              <p:cNvSpPr>
                <a:spLocks/>
              </p:cNvSpPr>
              <p:nvPr/>
            </p:nvSpPr>
            <p:spPr>
              <a:xfrm>
                <a:off x="550722" y="1454891"/>
                <a:ext cx="336110" cy="336215"/>
              </a:xfrm>
              <a:prstGeom prst="ellipse">
                <a:avLst/>
              </a:prstGeom>
              <a:solidFill>
                <a:srgbClr val="FFFFFF"/>
              </a:solidFill>
              <a:ln w="12700" cap="flat" cmpd="sng" algn="ctr">
                <a:noFill/>
                <a:prstDash val="solid"/>
                <a:miter lim="800000"/>
              </a:ln>
              <a:effectLst>
                <a:outerShdw blurRad="63500" sx="102000" sy="102000" algn="ctr" rotWithShape="0">
                  <a:prstClr val="black">
                    <a:alpha val="40000"/>
                  </a:prstClr>
                </a:outerShdw>
              </a:effectLst>
            </p:spPr>
            <p:txBody>
              <a:bodyPr wrap="none" lIns="121920" tIns="121920" rIns="121920" bIns="12192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srgbClr val="000000"/>
                  </a:solidFill>
                  <a:effectLst/>
                  <a:uLnTx/>
                  <a:uFillTx/>
                  <a:latin typeface="Montserrat" panose="02000505000000020004" pitchFamily="2" charset="0"/>
                  <a:ea typeface="+mn-ea"/>
                  <a:cs typeface="+mn-cs"/>
                </a:endParaRPr>
              </a:p>
            </p:txBody>
          </p:sp>
        </p:grpSp>
        <p:sp>
          <p:nvSpPr>
            <p:cNvPr id="14" name="TextBox 13">
              <a:extLst>
                <a:ext uri="{FF2B5EF4-FFF2-40B4-BE49-F238E27FC236}">
                  <a16:creationId xmlns:a16="http://schemas.microsoft.com/office/drawing/2014/main" id="{4805AF6C-1CB3-FE2F-C36B-05A6AD670030}"/>
                </a:ext>
              </a:extLst>
            </p:cNvPr>
            <p:cNvSpPr txBox="1">
              <a:spLocks/>
            </p:cNvSpPr>
            <p:nvPr/>
          </p:nvSpPr>
          <p:spPr>
            <a:xfrm>
              <a:off x="6352538" y="2562962"/>
              <a:ext cx="5242562" cy="492443"/>
            </a:xfrm>
            <a:prstGeom prst="rect">
              <a:avLst/>
            </a:prstGeom>
            <a:noFill/>
          </p:spPr>
          <p:txBody>
            <a:bodyPr wrap="square" lIns="0" tIns="0" rIns="0" bIns="0" rtlCol="0" anchor="ctr">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Facilitate communication between the patient and providers (e.g. shared decision making)</a:t>
              </a:r>
            </a:p>
          </p:txBody>
        </p:sp>
        <p:pic>
          <p:nvPicPr>
            <p:cNvPr id="15" name="Graphic 14">
              <a:extLst>
                <a:ext uri="{FF2B5EF4-FFF2-40B4-BE49-F238E27FC236}">
                  <a16:creationId xmlns:a16="http://schemas.microsoft.com/office/drawing/2014/main" id="{13635CEC-6705-D45F-9E39-20F0ABBE7253}"/>
                </a:ext>
              </a:extLst>
            </p:cNvPr>
            <p:cNvPicPr>
              <a:picLocks noChangeAspect="1"/>
            </p:cNvPicPr>
            <p:nvPr/>
          </p:nvPicPr>
          <p:blipFill rotWithShape="1">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rcRect b="18819"/>
            <a:stretch/>
          </p:blipFill>
          <p:spPr>
            <a:xfrm>
              <a:off x="5581656" y="2583565"/>
              <a:ext cx="444675" cy="451237"/>
            </a:xfrm>
            <a:prstGeom prst="rect">
              <a:avLst/>
            </a:prstGeom>
          </p:spPr>
        </p:pic>
      </p:grpSp>
      <p:cxnSp>
        <p:nvCxnSpPr>
          <p:cNvPr id="26" name="Straight Connector 25">
            <a:extLst>
              <a:ext uri="{FF2B5EF4-FFF2-40B4-BE49-F238E27FC236}">
                <a16:creationId xmlns:a16="http://schemas.microsoft.com/office/drawing/2014/main" id="{02EF7DB4-A9DB-9E55-7C2C-197F0E949FF4}"/>
              </a:ext>
            </a:extLst>
          </p:cNvPr>
          <p:cNvCxnSpPr>
            <a:cxnSpLocks/>
          </p:cNvCxnSpPr>
          <p:nvPr/>
        </p:nvCxnSpPr>
        <p:spPr>
          <a:xfrm>
            <a:off x="6352538" y="3251385"/>
            <a:ext cx="5242562"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48" name="Group 47">
            <a:extLst>
              <a:ext uri="{FF2B5EF4-FFF2-40B4-BE49-F238E27FC236}">
                <a16:creationId xmlns:a16="http://schemas.microsoft.com/office/drawing/2014/main" id="{D34AA8A9-1E23-EBB4-A569-6D07601B20FF}"/>
              </a:ext>
            </a:extLst>
          </p:cNvPr>
          <p:cNvGrpSpPr/>
          <p:nvPr/>
        </p:nvGrpSpPr>
        <p:grpSpPr>
          <a:xfrm>
            <a:off x="5459135" y="4210407"/>
            <a:ext cx="6135965" cy="872072"/>
            <a:chOff x="5459135" y="4316713"/>
            <a:chExt cx="6135965" cy="872072"/>
          </a:xfrm>
        </p:grpSpPr>
        <p:grpSp>
          <p:nvGrpSpPr>
            <p:cNvPr id="19" name="Group 18">
              <a:extLst>
                <a:ext uri="{FF2B5EF4-FFF2-40B4-BE49-F238E27FC236}">
                  <a16:creationId xmlns:a16="http://schemas.microsoft.com/office/drawing/2014/main" id="{04C83675-E899-0516-675C-B2C0EE98FC1E}"/>
                </a:ext>
              </a:extLst>
            </p:cNvPr>
            <p:cNvGrpSpPr/>
            <p:nvPr/>
          </p:nvGrpSpPr>
          <p:grpSpPr>
            <a:xfrm rot="10800000">
              <a:off x="5459135" y="4316713"/>
              <a:ext cx="763792" cy="872072"/>
              <a:chOff x="494638" y="1398609"/>
              <a:chExt cx="392194" cy="447793"/>
            </a:xfrm>
          </p:grpSpPr>
          <p:sp>
            <p:nvSpPr>
              <p:cNvPr id="31" name="Freeform: Shape 30">
                <a:extLst>
                  <a:ext uri="{FF2B5EF4-FFF2-40B4-BE49-F238E27FC236}">
                    <a16:creationId xmlns:a16="http://schemas.microsoft.com/office/drawing/2014/main" id="{D2E8D124-383B-EA79-A731-9CA0A248989B}"/>
                  </a:ext>
                </a:extLst>
              </p:cNvPr>
              <p:cNvSpPr>
                <a:spLocks noChangeAspect="1"/>
              </p:cNvSpPr>
              <p:nvPr/>
            </p:nvSpPr>
            <p:spPr>
              <a:xfrm>
                <a:off x="494638" y="1398609"/>
                <a:ext cx="226054" cy="447793"/>
              </a:xfrm>
              <a:custGeom>
                <a:avLst/>
                <a:gdLst>
                  <a:gd name="connsiteX0" fmla="*/ 543719 w 548958"/>
                  <a:gd name="connsiteY0" fmla="*/ 0 h 1087438"/>
                  <a:gd name="connsiteX1" fmla="*/ 548958 w 548958"/>
                  <a:gd name="connsiteY1" fmla="*/ 528 h 1087438"/>
                  <a:gd name="connsiteX2" fmla="*/ 548958 w 548958"/>
                  <a:gd name="connsiteY2" fmla="*/ 1086910 h 1087438"/>
                  <a:gd name="connsiteX3" fmla="*/ 543719 w 548958"/>
                  <a:gd name="connsiteY3" fmla="*/ 1087438 h 1087438"/>
                  <a:gd name="connsiteX4" fmla="*/ 0 w 548958"/>
                  <a:gd name="connsiteY4" fmla="*/ 543719 h 1087438"/>
                  <a:gd name="connsiteX5" fmla="*/ 543719 w 548958"/>
                  <a:gd name="connsiteY5" fmla="*/ 0 h 1087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8958" h="1087438">
                    <a:moveTo>
                      <a:pt x="543719" y="0"/>
                    </a:moveTo>
                    <a:lnTo>
                      <a:pt x="548958" y="528"/>
                    </a:lnTo>
                    <a:lnTo>
                      <a:pt x="548958" y="1086910"/>
                    </a:lnTo>
                    <a:lnTo>
                      <a:pt x="543719" y="1087438"/>
                    </a:lnTo>
                    <a:cubicBezTo>
                      <a:pt x="243431" y="1087438"/>
                      <a:pt x="0" y="844007"/>
                      <a:pt x="0" y="543719"/>
                    </a:cubicBezTo>
                    <a:cubicBezTo>
                      <a:pt x="0" y="243431"/>
                      <a:pt x="243431" y="0"/>
                      <a:pt x="543719" y="0"/>
                    </a:cubicBezTo>
                    <a:close/>
                  </a:path>
                </a:pathLst>
              </a:custGeom>
              <a:gradFill flip="none" rotWithShape="1">
                <a:gsLst>
                  <a:gs pos="0">
                    <a:schemeClr val="accent3"/>
                  </a:gs>
                  <a:gs pos="100000">
                    <a:schemeClr val="accent2"/>
                  </a:gs>
                </a:gsLst>
                <a:lin ang="10800000" scaled="1"/>
                <a:tileRect/>
              </a:gradFill>
              <a:ln>
                <a:noFill/>
              </a:ln>
              <a:effectLst/>
            </p:spPr>
            <p:txBody>
              <a:bodyPr lIns="12192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dirty="0">
                  <a:ln>
                    <a:noFill/>
                  </a:ln>
                  <a:solidFill>
                    <a:prstClr val="white"/>
                  </a:solidFill>
                  <a:effectLst/>
                  <a:uLnTx/>
                  <a:uFillTx/>
                  <a:latin typeface="Calibri"/>
                  <a:ea typeface="+mn-ea"/>
                  <a:cs typeface="Calibri" panose="020F0502020204030204" pitchFamily="34" charset="0"/>
                </a:endParaRPr>
              </a:p>
            </p:txBody>
          </p:sp>
          <p:sp>
            <p:nvSpPr>
              <p:cNvPr id="32" name="Oval 31">
                <a:extLst>
                  <a:ext uri="{FF2B5EF4-FFF2-40B4-BE49-F238E27FC236}">
                    <a16:creationId xmlns:a16="http://schemas.microsoft.com/office/drawing/2014/main" id="{678BB480-B4A2-9CFB-44C7-4D5327298568}"/>
                  </a:ext>
                </a:extLst>
              </p:cNvPr>
              <p:cNvSpPr>
                <a:spLocks/>
              </p:cNvSpPr>
              <p:nvPr/>
            </p:nvSpPr>
            <p:spPr>
              <a:xfrm>
                <a:off x="550722" y="1454891"/>
                <a:ext cx="336110" cy="336215"/>
              </a:xfrm>
              <a:prstGeom prst="ellipse">
                <a:avLst/>
              </a:prstGeom>
              <a:solidFill>
                <a:srgbClr val="FFFFFF"/>
              </a:solidFill>
              <a:ln w="12700" cap="flat" cmpd="sng" algn="ctr">
                <a:noFill/>
                <a:prstDash val="solid"/>
                <a:miter lim="800000"/>
              </a:ln>
              <a:effectLst>
                <a:outerShdw blurRad="63500" sx="102000" sy="102000" algn="ctr" rotWithShape="0">
                  <a:prstClr val="black">
                    <a:alpha val="40000"/>
                  </a:prstClr>
                </a:outerShdw>
              </a:effectLst>
            </p:spPr>
            <p:txBody>
              <a:bodyPr wrap="none" lIns="121920" tIns="121920" rIns="121920" bIns="12192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srgbClr val="000000"/>
                  </a:solidFill>
                  <a:effectLst/>
                  <a:uLnTx/>
                  <a:uFillTx/>
                  <a:latin typeface="Montserrat" panose="02000505000000020004" pitchFamily="2" charset="0"/>
                  <a:ea typeface="+mn-ea"/>
                  <a:cs typeface="+mn-cs"/>
                </a:endParaRPr>
              </a:p>
            </p:txBody>
          </p:sp>
        </p:grpSp>
        <p:sp>
          <p:nvSpPr>
            <p:cNvPr id="20" name="TextBox 19">
              <a:extLst>
                <a:ext uri="{FF2B5EF4-FFF2-40B4-BE49-F238E27FC236}">
                  <a16:creationId xmlns:a16="http://schemas.microsoft.com/office/drawing/2014/main" id="{7ACB80F9-11D0-7E8A-5625-7536C44D0623}"/>
                </a:ext>
              </a:extLst>
            </p:cNvPr>
            <p:cNvSpPr txBox="1">
              <a:spLocks/>
            </p:cNvSpPr>
            <p:nvPr/>
          </p:nvSpPr>
          <p:spPr>
            <a:xfrm>
              <a:off x="6352538" y="4506527"/>
              <a:ext cx="5242562" cy="492443"/>
            </a:xfrm>
            <a:prstGeom prst="rect">
              <a:avLst/>
            </a:prstGeom>
            <a:noFill/>
          </p:spPr>
          <p:txBody>
            <a:bodyPr wrap="square" lIns="0" tIns="0" rIns="0" bIns="0" rtlCol="0" anchor="ctr">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Individualized care based on data (e.g. rational decision rather than irrational or emotional)</a:t>
              </a:r>
            </a:p>
          </p:txBody>
        </p:sp>
        <p:pic>
          <p:nvPicPr>
            <p:cNvPr id="21" name="Graphic 20">
              <a:extLst>
                <a:ext uri="{FF2B5EF4-FFF2-40B4-BE49-F238E27FC236}">
                  <a16:creationId xmlns:a16="http://schemas.microsoft.com/office/drawing/2014/main" id="{EA429AC7-DC8B-7B91-2C6D-FA0427B18660}"/>
                </a:ext>
              </a:extLst>
            </p:cNvPr>
            <p:cNvPicPr>
              <a:picLocks noChangeAspect="1"/>
            </p:cNvPicPr>
            <p:nvPr/>
          </p:nvPicPr>
          <p:blipFill rotWithShape="1">
            <a:blip r:embed="rId10" cstate="print">
              <a:extLst>
                <a:ext uri="{28A0092B-C50C-407E-A947-70E740481C1C}">
                  <a14:useLocalDpi xmlns:a14="http://schemas.microsoft.com/office/drawing/2010/main" val="0"/>
                </a:ext>
                <a:ext uri="{96DAC541-7B7A-43D3-8B79-37D633B846F1}">
                  <asvg:svgBlip xmlns:asvg="http://schemas.microsoft.com/office/drawing/2016/SVG/main" r:embed="rId11"/>
                </a:ext>
              </a:extLst>
            </a:blip>
            <a:srcRect b="27341"/>
            <a:stretch/>
          </p:blipFill>
          <p:spPr>
            <a:xfrm>
              <a:off x="5558086" y="4548760"/>
              <a:ext cx="449204" cy="407980"/>
            </a:xfrm>
            <a:prstGeom prst="rect">
              <a:avLst/>
            </a:prstGeom>
          </p:spPr>
        </p:pic>
      </p:grpSp>
      <p:grpSp>
        <p:nvGrpSpPr>
          <p:cNvPr id="47" name="Group 46">
            <a:extLst>
              <a:ext uri="{FF2B5EF4-FFF2-40B4-BE49-F238E27FC236}">
                <a16:creationId xmlns:a16="http://schemas.microsoft.com/office/drawing/2014/main" id="{8AB511FE-8053-E598-334E-BE612F8683D5}"/>
              </a:ext>
            </a:extLst>
          </p:cNvPr>
          <p:cNvGrpSpPr/>
          <p:nvPr/>
        </p:nvGrpSpPr>
        <p:grpSpPr>
          <a:xfrm>
            <a:off x="5459135" y="3270008"/>
            <a:ext cx="6205815" cy="921776"/>
            <a:chOff x="5459135" y="3344930"/>
            <a:chExt cx="6205815" cy="921776"/>
          </a:xfrm>
        </p:grpSpPr>
        <p:grpSp>
          <p:nvGrpSpPr>
            <p:cNvPr id="16" name="Group 15">
              <a:extLst>
                <a:ext uri="{FF2B5EF4-FFF2-40B4-BE49-F238E27FC236}">
                  <a16:creationId xmlns:a16="http://schemas.microsoft.com/office/drawing/2014/main" id="{0B21591E-331F-5AFD-8BBD-6A56DBC5CF7B}"/>
                </a:ext>
              </a:extLst>
            </p:cNvPr>
            <p:cNvGrpSpPr/>
            <p:nvPr/>
          </p:nvGrpSpPr>
          <p:grpSpPr>
            <a:xfrm rot="10800000">
              <a:off x="5459135" y="3344930"/>
              <a:ext cx="763792" cy="872072"/>
              <a:chOff x="494638" y="1398609"/>
              <a:chExt cx="392194" cy="447793"/>
            </a:xfrm>
          </p:grpSpPr>
          <p:sp>
            <p:nvSpPr>
              <p:cNvPr id="33" name="Freeform: Shape 32">
                <a:extLst>
                  <a:ext uri="{FF2B5EF4-FFF2-40B4-BE49-F238E27FC236}">
                    <a16:creationId xmlns:a16="http://schemas.microsoft.com/office/drawing/2014/main" id="{32499D5E-32E4-4CDC-836D-2CA7E5BF57A9}"/>
                  </a:ext>
                </a:extLst>
              </p:cNvPr>
              <p:cNvSpPr>
                <a:spLocks noChangeAspect="1"/>
              </p:cNvSpPr>
              <p:nvPr/>
            </p:nvSpPr>
            <p:spPr>
              <a:xfrm>
                <a:off x="494638" y="1398609"/>
                <a:ext cx="226054" cy="447793"/>
              </a:xfrm>
              <a:custGeom>
                <a:avLst/>
                <a:gdLst>
                  <a:gd name="connsiteX0" fmla="*/ 543719 w 548958"/>
                  <a:gd name="connsiteY0" fmla="*/ 0 h 1087438"/>
                  <a:gd name="connsiteX1" fmla="*/ 548958 w 548958"/>
                  <a:gd name="connsiteY1" fmla="*/ 528 h 1087438"/>
                  <a:gd name="connsiteX2" fmla="*/ 548958 w 548958"/>
                  <a:gd name="connsiteY2" fmla="*/ 1086910 h 1087438"/>
                  <a:gd name="connsiteX3" fmla="*/ 543719 w 548958"/>
                  <a:gd name="connsiteY3" fmla="*/ 1087438 h 1087438"/>
                  <a:gd name="connsiteX4" fmla="*/ 0 w 548958"/>
                  <a:gd name="connsiteY4" fmla="*/ 543719 h 1087438"/>
                  <a:gd name="connsiteX5" fmla="*/ 543719 w 548958"/>
                  <a:gd name="connsiteY5" fmla="*/ 0 h 1087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8958" h="1087438">
                    <a:moveTo>
                      <a:pt x="543719" y="0"/>
                    </a:moveTo>
                    <a:lnTo>
                      <a:pt x="548958" y="528"/>
                    </a:lnTo>
                    <a:lnTo>
                      <a:pt x="548958" y="1086910"/>
                    </a:lnTo>
                    <a:lnTo>
                      <a:pt x="543719" y="1087438"/>
                    </a:lnTo>
                    <a:cubicBezTo>
                      <a:pt x="243431" y="1087438"/>
                      <a:pt x="0" y="844007"/>
                      <a:pt x="0" y="543719"/>
                    </a:cubicBezTo>
                    <a:cubicBezTo>
                      <a:pt x="0" y="243431"/>
                      <a:pt x="243431" y="0"/>
                      <a:pt x="543719" y="0"/>
                    </a:cubicBezTo>
                    <a:close/>
                  </a:path>
                </a:pathLst>
              </a:custGeom>
              <a:gradFill flip="none" rotWithShape="1">
                <a:gsLst>
                  <a:gs pos="0">
                    <a:schemeClr val="accent3"/>
                  </a:gs>
                  <a:gs pos="100000">
                    <a:schemeClr val="accent2"/>
                  </a:gs>
                </a:gsLst>
                <a:lin ang="10800000" scaled="1"/>
                <a:tileRect/>
              </a:gradFill>
              <a:ln>
                <a:noFill/>
              </a:ln>
              <a:effectLst/>
            </p:spPr>
            <p:txBody>
              <a:bodyPr lIns="12192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dirty="0">
                  <a:ln>
                    <a:noFill/>
                  </a:ln>
                  <a:solidFill>
                    <a:prstClr val="white"/>
                  </a:solidFill>
                  <a:effectLst/>
                  <a:uLnTx/>
                  <a:uFillTx/>
                  <a:latin typeface="Calibri"/>
                  <a:ea typeface="+mn-ea"/>
                  <a:cs typeface="Calibri" panose="020F0502020204030204" pitchFamily="34" charset="0"/>
                </a:endParaRPr>
              </a:p>
            </p:txBody>
          </p:sp>
          <p:sp>
            <p:nvSpPr>
              <p:cNvPr id="34" name="Oval 33">
                <a:extLst>
                  <a:ext uri="{FF2B5EF4-FFF2-40B4-BE49-F238E27FC236}">
                    <a16:creationId xmlns:a16="http://schemas.microsoft.com/office/drawing/2014/main" id="{DE39D563-49F5-5056-9BF7-319F039BF2FF}"/>
                  </a:ext>
                </a:extLst>
              </p:cNvPr>
              <p:cNvSpPr>
                <a:spLocks/>
              </p:cNvSpPr>
              <p:nvPr/>
            </p:nvSpPr>
            <p:spPr>
              <a:xfrm>
                <a:off x="550722" y="1454891"/>
                <a:ext cx="336110" cy="336215"/>
              </a:xfrm>
              <a:prstGeom prst="ellipse">
                <a:avLst/>
              </a:prstGeom>
              <a:solidFill>
                <a:srgbClr val="FFFFFF"/>
              </a:solidFill>
              <a:ln w="12700" cap="flat" cmpd="sng" algn="ctr">
                <a:noFill/>
                <a:prstDash val="solid"/>
                <a:miter lim="800000"/>
              </a:ln>
              <a:effectLst>
                <a:outerShdw blurRad="63500" sx="102000" sy="102000" algn="ctr" rotWithShape="0">
                  <a:prstClr val="black">
                    <a:alpha val="40000"/>
                  </a:prstClr>
                </a:outerShdw>
              </a:effectLst>
            </p:spPr>
            <p:txBody>
              <a:bodyPr wrap="none" lIns="121920" tIns="121920" rIns="121920" bIns="12192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srgbClr val="000000"/>
                  </a:solidFill>
                  <a:effectLst/>
                  <a:uLnTx/>
                  <a:uFillTx/>
                  <a:latin typeface="Montserrat" panose="02000505000000020004" pitchFamily="2" charset="0"/>
                  <a:ea typeface="+mn-ea"/>
                  <a:cs typeface="+mn-cs"/>
                </a:endParaRPr>
              </a:p>
            </p:txBody>
          </p:sp>
        </p:grpSp>
        <p:sp>
          <p:nvSpPr>
            <p:cNvPr id="17" name="TextBox 16">
              <a:extLst>
                <a:ext uri="{FF2B5EF4-FFF2-40B4-BE49-F238E27FC236}">
                  <a16:creationId xmlns:a16="http://schemas.microsoft.com/office/drawing/2014/main" id="{B46CBDDA-658B-871A-9ED3-FDBE2094DDE8}"/>
                </a:ext>
              </a:extLst>
            </p:cNvPr>
            <p:cNvSpPr txBox="1">
              <a:spLocks/>
            </p:cNvSpPr>
            <p:nvPr/>
          </p:nvSpPr>
          <p:spPr>
            <a:xfrm>
              <a:off x="6352538" y="3534745"/>
              <a:ext cx="5312412" cy="492443"/>
            </a:xfrm>
            <a:prstGeom prst="rect">
              <a:avLst/>
            </a:prstGeom>
            <a:noFill/>
          </p:spPr>
          <p:txBody>
            <a:bodyPr wrap="square" lIns="0" tIns="0" rIns="0" bIns="0" rtlCol="0" anchor="ctr">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Consistency in the message delivered </a:t>
              </a:r>
              <a:br>
                <a:rPr kumimoji="0" lang="en-US" sz="1600" b="0" i="0" u="none" strike="noStrike" kern="1200" cap="none" spc="0" normalizeH="0" baseline="0" noProof="0" dirty="0">
                  <a:ln>
                    <a:noFill/>
                  </a:ln>
                  <a:solidFill>
                    <a:srgbClr val="000000"/>
                  </a:solidFill>
                  <a:effectLst/>
                  <a:uLnTx/>
                  <a:uFillTx/>
                  <a:latin typeface="Georgia"/>
                  <a:ea typeface="+mn-ea"/>
                  <a:cs typeface="+mn-cs"/>
                </a:rPr>
              </a:br>
              <a:r>
                <a:rPr kumimoji="0" lang="en-US" sz="1600" b="0" i="0" u="none" strike="noStrike" kern="1200" cap="none" spc="0" normalizeH="0" baseline="0" noProof="0" dirty="0">
                  <a:ln>
                    <a:noFill/>
                  </a:ln>
                  <a:solidFill>
                    <a:srgbClr val="000000"/>
                  </a:solidFill>
                  <a:effectLst/>
                  <a:uLnTx/>
                  <a:uFillTx/>
                  <a:latin typeface="Georgia"/>
                  <a:ea typeface="+mn-ea"/>
                  <a:cs typeface="+mn-cs"/>
                </a:rPr>
                <a:t>based on individual measures (e.g. multidisciplinary team)</a:t>
              </a:r>
            </a:p>
          </p:txBody>
        </p:sp>
        <p:pic>
          <p:nvPicPr>
            <p:cNvPr id="18" name="Graphic 17">
              <a:extLst>
                <a:ext uri="{FF2B5EF4-FFF2-40B4-BE49-F238E27FC236}">
                  <a16:creationId xmlns:a16="http://schemas.microsoft.com/office/drawing/2014/main" id="{3C4D032E-4095-7CCF-3B4B-F94040E22C6F}"/>
                </a:ext>
              </a:extLst>
            </p:cNvPr>
            <p:cNvPicPr>
              <a:picLocks noChangeAspect="1"/>
            </p:cNvPicPr>
            <p:nvPr/>
          </p:nvPicPr>
          <p:blipFill rotWithShape="1">
            <a:blip r:embed="rId12" cstate="print">
              <a:extLst>
                <a:ext uri="{28A0092B-C50C-407E-A947-70E740481C1C}">
                  <a14:useLocalDpi xmlns:a14="http://schemas.microsoft.com/office/drawing/2010/main" val="0"/>
                </a:ext>
                <a:ext uri="{96DAC541-7B7A-43D3-8B79-37D633B846F1}">
                  <asvg:svgBlip xmlns:asvg="http://schemas.microsoft.com/office/drawing/2016/SVG/main" r:embed="rId13"/>
                </a:ext>
              </a:extLst>
            </a:blip>
            <a:srcRect b="22127"/>
            <a:stretch/>
          </p:blipFill>
          <p:spPr>
            <a:xfrm>
              <a:off x="5564470" y="3577220"/>
              <a:ext cx="418624" cy="407493"/>
            </a:xfrm>
            <a:prstGeom prst="rect">
              <a:avLst/>
            </a:prstGeom>
          </p:spPr>
        </p:pic>
        <p:cxnSp>
          <p:nvCxnSpPr>
            <p:cNvPr id="27" name="Straight Connector 26">
              <a:extLst>
                <a:ext uri="{FF2B5EF4-FFF2-40B4-BE49-F238E27FC236}">
                  <a16:creationId xmlns:a16="http://schemas.microsoft.com/office/drawing/2014/main" id="{C63D3E85-675C-4D3C-FC3A-105BB1273449}"/>
                </a:ext>
              </a:extLst>
            </p:cNvPr>
            <p:cNvCxnSpPr>
              <a:cxnSpLocks/>
            </p:cNvCxnSpPr>
            <p:nvPr/>
          </p:nvCxnSpPr>
          <p:spPr>
            <a:xfrm>
              <a:off x="6352538" y="4266706"/>
              <a:ext cx="5242562"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41" name="Group 40">
            <a:extLst>
              <a:ext uri="{FF2B5EF4-FFF2-40B4-BE49-F238E27FC236}">
                <a16:creationId xmlns:a16="http://schemas.microsoft.com/office/drawing/2014/main" id="{4DD861FA-EB16-2709-1255-E989E1A271C7}"/>
              </a:ext>
            </a:extLst>
          </p:cNvPr>
          <p:cNvGrpSpPr/>
          <p:nvPr/>
        </p:nvGrpSpPr>
        <p:grpSpPr>
          <a:xfrm>
            <a:off x="5459135" y="5101099"/>
            <a:ext cx="6135965" cy="922080"/>
            <a:chOff x="5459135" y="5440620"/>
            <a:chExt cx="6135965" cy="922080"/>
          </a:xfrm>
        </p:grpSpPr>
        <p:grpSp>
          <p:nvGrpSpPr>
            <p:cNvPr id="22" name="Group 21">
              <a:extLst>
                <a:ext uri="{FF2B5EF4-FFF2-40B4-BE49-F238E27FC236}">
                  <a16:creationId xmlns:a16="http://schemas.microsoft.com/office/drawing/2014/main" id="{22DF4053-8C55-E469-7014-902599BFCCD6}"/>
                </a:ext>
              </a:extLst>
            </p:cNvPr>
            <p:cNvGrpSpPr/>
            <p:nvPr/>
          </p:nvGrpSpPr>
          <p:grpSpPr>
            <a:xfrm rot="10800000">
              <a:off x="5459135" y="5490628"/>
              <a:ext cx="763792" cy="872072"/>
              <a:chOff x="494638" y="1398609"/>
              <a:chExt cx="392194" cy="447793"/>
            </a:xfrm>
          </p:grpSpPr>
          <p:sp>
            <p:nvSpPr>
              <p:cNvPr id="29" name="Freeform: Shape 28">
                <a:extLst>
                  <a:ext uri="{FF2B5EF4-FFF2-40B4-BE49-F238E27FC236}">
                    <a16:creationId xmlns:a16="http://schemas.microsoft.com/office/drawing/2014/main" id="{8D036ED9-1550-3C0B-7BB0-7F91F766D279}"/>
                  </a:ext>
                </a:extLst>
              </p:cNvPr>
              <p:cNvSpPr>
                <a:spLocks noChangeAspect="1"/>
              </p:cNvSpPr>
              <p:nvPr/>
            </p:nvSpPr>
            <p:spPr>
              <a:xfrm>
                <a:off x="494638" y="1398609"/>
                <a:ext cx="226054" cy="447793"/>
              </a:xfrm>
              <a:custGeom>
                <a:avLst/>
                <a:gdLst>
                  <a:gd name="connsiteX0" fmla="*/ 543719 w 548958"/>
                  <a:gd name="connsiteY0" fmla="*/ 0 h 1087438"/>
                  <a:gd name="connsiteX1" fmla="*/ 548958 w 548958"/>
                  <a:gd name="connsiteY1" fmla="*/ 528 h 1087438"/>
                  <a:gd name="connsiteX2" fmla="*/ 548958 w 548958"/>
                  <a:gd name="connsiteY2" fmla="*/ 1086910 h 1087438"/>
                  <a:gd name="connsiteX3" fmla="*/ 543719 w 548958"/>
                  <a:gd name="connsiteY3" fmla="*/ 1087438 h 1087438"/>
                  <a:gd name="connsiteX4" fmla="*/ 0 w 548958"/>
                  <a:gd name="connsiteY4" fmla="*/ 543719 h 1087438"/>
                  <a:gd name="connsiteX5" fmla="*/ 543719 w 548958"/>
                  <a:gd name="connsiteY5" fmla="*/ 0 h 1087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8958" h="1087438">
                    <a:moveTo>
                      <a:pt x="543719" y="0"/>
                    </a:moveTo>
                    <a:lnTo>
                      <a:pt x="548958" y="528"/>
                    </a:lnTo>
                    <a:lnTo>
                      <a:pt x="548958" y="1086910"/>
                    </a:lnTo>
                    <a:lnTo>
                      <a:pt x="543719" y="1087438"/>
                    </a:lnTo>
                    <a:cubicBezTo>
                      <a:pt x="243431" y="1087438"/>
                      <a:pt x="0" y="844007"/>
                      <a:pt x="0" y="543719"/>
                    </a:cubicBezTo>
                    <a:cubicBezTo>
                      <a:pt x="0" y="243431"/>
                      <a:pt x="243431" y="0"/>
                      <a:pt x="543719" y="0"/>
                    </a:cubicBezTo>
                    <a:close/>
                  </a:path>
                </a:pathLst>
              </a:custGeom>
              <a:gradFill flip="none" rotWithShape="1">
                <a:gsLst>
                  <a:gs pos="0">
                    <a:schemeClr val="accent3"/>
                  </a:gs>
                  <a:gs pos="100000">
                    <a:schemeClr val="accent2"/>
                  </a:gs>
                </a:gsLst>
                <a:lin ang="10800000" scaled="1"/>
                <a:tileRect/>
              </a:gradFill>
              <a:ln>
                <a:noFill/>
              </a:ln>
              <a:effectLst/>
            </p:spPr>
            <p:txBody>
              <a:bodyPr lIns="12192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dirty="0">
                  <a:ln>
                    <a:noFill/>
                  </a:ln>
                  <a:solidFill>
                    <a:prstClr val="white"/>
                  </a:solidFill>
                  <a:effectLst/>
                  <a:uLnTx/>
                  <a:uFillTx/>
                  <a:latin typeface="Calibri"/>
                  <a:ea typeface="+mn-ea"/>
                  <a:cs typeface="Calibri" panose="020F0502020204030204" pitchFamily="34" charset="0"/>
                </a:endParaRPr>
              </a:p>
            </p:txBody>
          </p:sp>
          <p:sp>
            <p:nvSpPr>
              <p:cNvPr id="30" name="Oval 29">
                <a:extLst>
                  <a:ext uri="{FF2B5EF4-FFF2-40B4-BE49-F238E27FC236}">
                    <a16:creationId xmlns:a16="http://schemas.microsoft.com/office/drawing/2014/main" id="{C30264C0-9123-CC15-ED83-23230D8CA5C0}"/>
                  </a:ext>
                </a:extLst>
              </p:cNvPr>
              <p:cNvSpPr>
                <a:spLocks/>
              </p:cNvSpPr>
              <p:nvPr/>
            </p:nvSpPr>
            <p:spPr>
              <a:xfrm>
                <a:off x="550722" y="1454891"/>
                <a:ext cx="336110" cy="336215"/>
              </a:xfrm>
              <a:prstGeom prst="ellipse">
                <a:avLst/>
              </a:prstGeom>
              <a:solidFill>
                <a:srgbClr val="FFFFFF"/>
              </a:solidFill>
              <a:ln w="12700" cap="flat" cmpd="sng" algn="ctr">
                <a:noFill/>
                <a:prstDash val="solid"/>
                <a:miter lim="800000"/>
              </a:ln>
              <a:effectLst>
                <a:outerShdw blurRad="63500" sx="102000" sy="102000" algn="ctr" rotWithShape="0">
                  <a:prstClr val="black">
                    <a:alpha val="40000"/>
                  </a:prstClr>
                </a:outerShdw>
              </a:effectLst>
            </p:spPr>
            <p:txBody>
              <a:bodyPr wrap="none" lIns="121920" tIns="121920" rIns="121920" bIns="12192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srgbClr val="000000"/>
                  </a:solidFill>
                  <a:effectLst/>
                  <a:uLnTx/>
                  <a:uFillTx/>
                  <a:latin typeface="Montserrat" panose="02000505000000020004" pitchFamily="2" charset="0"/>
                  <a:ea typeface="+mn-ea"/>
                  <a:cs typeface="+mn-cs"/>
                </a:endParaRPr>
              </a:p>
            </p:txBody>
          </p:sp>
        </p:grpSp>
        <p:sp>
          <p:nvSpPr>
            <p:cNvPr id="23" name="TextBox 22">
              <a:extLst>
                <a:ext uri="{FF2B5EF4-FFF2-40B4-BE49-F238E27FC236}">
                  <a16:creationId xmlns:a16="http://schemas.microsoft.com/office/drawing/2014/main" id="{BB434628-FCB1-8B39-C485-8F3DEEDE1D90}"/>
                </a:ext>
              </a:extLst>
            </p:cNvPr>
            <p:cNvSpPr txBox="1">
              <a:spLocks/>
            </p:cNvSpPr>
            <p:nvPr/>
          </p:nvSpPr>
          <p:spPr>
            <a:xfrm>
              <a:off x="6352538" y="5680442"/>
              <a:ext cx="5242562" cy="492443"/>
            </a:xfrm>
            <a:prstGeom prst="rect">
              <a:avLst/>
            </a:prstGeom>
            <a:noFill/>
          </p:spPr>
          <p:txBody>
            <a:bodyPr wrap="square" lIns="0" tIns="0" rIns="0" bIns="0" rtlCol="0" anchor="ctr">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Risk stratification and prevention (e.g. set priorities and optimize providers’ time)</a:t>
              </a:r>
            </a:p>
          </p:txBody>
        </p:sp>
        <p:pic>
          <p:nvPicPr>
            <p:cNvPr id="24" name="Graphic 23">
              <a:extLst>
                <a:ext uri="{FF2B5EF4-FFF2-40B4-BE49-F238E27FC236}">
                  <a16:creationId xmlns:a16="http://schemas.microsoft.com/office/drawing/2014/main" id="{411FC9A3-73E6-9E58-385F-6BED78355F07}"/>
                </a:ext>
              </a:extLst>
            </p:cNvPr>
            <p:cNvPicPr>
              <a:picLocks noChangeAspect="1"/>
            </p:cNvPicPr>
            <p:nvPr/>
          </p:nvPicPr>
          <p:blipFill rotWithShape="1">
            <a:blip r:embed="rId14" cstate="print">
              <a:extLst>
                <a:ext uri="{28A0092B-C50C-407E-A947-70E740481C1C}">
                  <a14:useLocalDpi xmlns:a14="http://schemas.microsoft.com/office/drawing/2010/main" val="0"/>
                </a:ext>
                <a:ext uri="{96DAC541-7B7A-43D3-8B79-37D633B846F1}">
                  <asvg:svgBlip xmlns:asvg="http://schemas.microsoft.com/office/drawing/2016/SVG/main" r:embed="rId15"/>
                </a:ext>
              </a:extLst>
            </a:blip>
            <a:srcRect b="18819"/>
            <a:stretch/>
          </p:blipFill>
          <p:spPr>
            <a:xfrm>
              <a:off x="5596012" y="5737233"/>
              <a:ext cx="373351" cy="378863"/>
            </a:xfrm>
            <a:prstGeom prst="rect">
              <a:avLst/>
            </a:prstGeom>
          </p:spPr>
        </p:pic>
        <p:cxnSp>
          <p:nvCxnSpPr>
            <p:cNvPr id="28" name="Straight Connector 27">
              <a:extLst>
                <a:ext uri="{FF2B5EF4-FFF2-40B4-BE49-F238E27FC236}">
                  <a16:creationId xmlns:a16="http://schemas.microsoft.com/office/drawing/2014/main" id="{6187EE79-93D2-0E6B-ABEA-9AEABD012F6C}"/>
                </a:ext>
              </a:extLst>
            </p:cNvPr>
            <p:cNvCxnSpPr>
              <a:cxnSpLocks/>
            </p:cNvCxnSpPr>
            <p:nvPr/>
          </p:nvCxnSpPr>
          <p:spPr>
            <a:xfrm>
              <a:off x="6352538" y="5440620"/>
              <a:ext cx="5242562"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grpSp>
      <p:sp>
        <p:nvSpPr>
          <p:cNvPr id="6" name="TextBox 5">
            <a:extLst>
              <a:ext uri="{FF2B5EF4-FFF2-40B4-BE49-F238E27FC236}">
                <a16:creationId xmlns:a16="http://schemas.microsoft.com/office/drawing/2014/main" id="{376CD348-A1D1-DA5F-59D7-0019703BD425}"/>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GLO2208858</a:t>
            </a:r>
          </a:p>
        </p:txBody>
      </p:sp>
    </p:spTree>
    <p:extLst>
      <p:ext uri="{BB962C8B-B14F-4D97-AF65-F5344CB8AC3E}">
        <p14:creationId xmlns:p14="http://schemas.microsoft.com/office/powerpoint/2010/main" val="1213205490"/>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83C90A2-ED83-02FA-7128-3D42C9155E5C}"/>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B83C90A2-ED83-02FA-7128-3D42C9155E5C}"/>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4E612DD8-ADC2-9258-35E7-73E65C223193}"/>
              </a:ext>
            </a:extLst>
          </p:cNvPr>
          <p:cNvSpPr>
            <a:spLocks noGrp="1"/>
          </p:cNvSpPr>
          <p:nvPr>
            <p:ph type="title"/>
          </p:nvPr>
        </p:nvSpPr>
        <p:spPr/>
        <p:txBody>
          <a:bodyPr vert="horz"/>
          <a:lstStyle/>
          <a:p>
            <a:r>
              <a:rPr lang="en-US" dirty="0"/>
              <a:t>Digitally-Enabled Integrated Person-</a:t>
            </a:r>
            <a:r>
              <a:rPr lang="en-US" dirty="0" err="1"/>
              <a:t>Centred</a:t>
            </a:r>
            <a:r>
              <a:rPr lang="en-US" dirty="0"/>
              <a:t> Care</a:t>
            </a:r>
            <a:r>
              <a:rPr lang="en-US" baseline="30000" dirty="0"/>
              <a:t>1</a:t>
            </a:r>
            <a:r>
              <a:rPr lang="en-US" dirty="0"/>
              <a:t> </a:t>
            </a:r>
          </a:p>
        </p:txBody>
      </p:sp>
      <p:sp>
        <p:nvSpPr>
          <p:cNvPr id="6" name="Text Placeholder 5">
            <a:extLst>
              <a:ext uri="{FF2B5EF4-FFF2-40B4-BE49-F238E27FC236}">
                <a16:creationId xmlns:a16="http://schemas.microsoft.com/office/drawing/2014/main" id="{9D63E5C6-B7C3-E244-9E64-939284D1C010}"/>
              </a:ext>
            </a:extLst>
          </p:cNvPr>
          <p:cNvSpPr txBox="1">
            <a:spLocks noChangeAspect="1"/>
          </p:cNvSpPr>
          <p:nvPr/>
        </p:nvSpPr>
        <p:spPr>
          <a:xfrm>
            <a:off x="670560" y="1455588"/>
            <a:ext cx="10934700" cy="424408"/>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no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6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Benefits for all stakeholders – time is ripe for a change!</a:t>
            </a:r>
          </a:p>
        </p:txBody>
      </p:sp>
      <p:grpSp>
        <p:nvGrpSpPr>
          <p:cNvPr id="75" name="Group 74">
            <a:extLst>
              <a:ext uri="{FF2B5EF4-FFF2-40B4-BE49-F238E27FC236}">
                <a16:creationId xmlns:a16="http://schemas.microsoft.com/office/drawing/2014/main" id="{00D5B4C7-BDE5-0561-8AA6-66005A5CDB93}"/>
              </a:ext>
            </a:extLst>
          </p:cNvPr>
          <p:cNvGrpSpPr/>
          <p:nvPr/>
        </p:nvGrpSpPr>
        <p:grpSpPr>
          <a:xfrm>
            <a:off x="672084" y="2057400"/>
            <a:ext cx="2468585" cy="3629834"/>
            <a:chOff x="672084" y="1988820"/>
            <a:chExt cx="2468585" cy="3629834"/>
          </a:xfrm>
        </p:grpSpPr>
        <p:sp>
          <p:nvSpPr>
            <p:cNvPr id="41" name="Rectangle 40">
              <a:extLst>
                <a:ext uri="{FF2B5EF4-FFF2-40B4-BE49-F238E27FC236}">
                  <a16:creationId xmlns:a16="http://schemas.microsoft.com/office/drawing/2014/main" id="{72345648-6F2A-1EFD-BCCA-C6DB0607834F}"/>
                </a:ext>
              </a:extLst>
            </p:cNvPr>
            <p:cNvSpPr>
              <a:spLocks/>
            </p:cNvSpPr>
            <p:nvPr/>
          </p:nvSpPr>
          <p:spPr>
            <a:xfrm>
              <a:off x="672084" y="3175853"/>
              <a:ext cx="2468585" cy="2442801"/>
            </a:xfrm>
            <a:prstGeom prst="rect">
              <a:avLst/>
            </a:prstGeom>
            <a:noFill/>
            <a:ln w="9525">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26478" marR="0" lvl="1" indent="-226478" algn="l" defTabSz="1219170" rtl="0" eaLnBrk="1" fontAlgn="auto" latinLnBrk="0" hangingPunct="1">
                <a:lnSpc>
                  <a:spcPct val="100000"/>
                </a:lnSpc>
                <a:spcBef>
                  <a:spcPts val="400"/>
                </a:spcBef>
                <a:spcAft>
                  <a:spcPts val="4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Improves quality, safety, and effectiveness of medications</a:t>
              </a:r>
            </a:p>
            <a:p>
              <a:pPr marL="226478" marR="0" lvl="1" indent="-226478" algn="l" defTabSz="1219170" rtl="0" eaLnBrk="1" fontAlgn="auto" latinLnBrk="0" hangingPunct="1">
                <a:lnSpc>
                  <a:spcPct val="100000"/>
                </a:lnSpc>
                <a:spcBef>
                  <a:spcPts val="400"/>
                </a:spcBef>
                <a:spcAft>
                  <a:spcPts val="4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Greater patient awareness and participation in care</a:t>
              </a:r>
            </a:p>
          </p:txBody>
        </p:sp>
        <p:sp>
          <p:nvSpPr>
            <p:cNvPr id="47" name="Rectangle 46">
              <a:extLst>
                <a:ext uri="{FF2B5EF4-FFF2-40B4-BE49-F238E27FC236}">
                  <a16:creationId xmlns:a16="http://schemas.microsoft.com/office/drawing/2014/main" id="{231C82E6-BD69-A3CA-781B-D249FBF4B694}"/>
                </a:ext>
              </a:extLst>
            </p:cNvPr>
            <p:cNvSpPr/>
            <p:nvPr/>
          </p:nvSpPr>
          <p:spPr>
            <a:xfrm>
              <a:off x="672084" y="2399957"/>
              <a:ext cx="2468585" cy="700572"/>
            </a:xfrm>
            <a:prstGeom prst="rect">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200" b="1" i="0" u="none" strike="noStrike" kern="1200" cap="all" spc="0" normalizeH="0" baseline="0" noProof="0" dirty="0">
                <a:ln>
                  <a:noFill/>
                </a:ln>
                <a:solidFill>
                  <a:prstClr val="white"/>
                </a:solidFill>
                <a:effectLst/>
                <a:uLnTx/>
                <a:uFillTx/>
                <a:latin typeface="Calibri"/>
                <a:ea typeface="+mn-ea"/>
                <a:cs typeface="Calibri" panose="020F0502020204030204" pitchFamily="34" charset="0"/>
              </a:endParaRPr>
            </a:p>
          </p:txBody>
        </p:sp>
        <p:grpSp>
          <p:nvGrpSpPr>
            <p:cNvPr id="48" name="Group 47">
              <a:extLst>
                <a:ext uri="{FF2B5EF4-FFF2-40B4-BE49-F238E27FC236}">
                  <a16:creationId xmlns:a16="http://schemas.microsoft.com/office/drawing/2014/main" id="{A126869B-BE3B-B016-AB64-A665362B51BD}"/>
                </a:ext>
              </a:extLst>
            </p:cNvPr>
            <p:cNvGrpSpPr/>
            <p:nvPr/>
          </p:nvGrpSpPr>
          <p:grpSpPr>
            <a:xfrm rot="5400000">
              <a:off x="1550317" y="1938343"/>
              <a:ext cx="712119" cy="813074"/>
              <a:chOff x="494638" y="1398609"/>
              <a:chExt cx="392194" cy="447793"/>
            </a:xfrm>
          </p:grpSpPr>
          <p:sp>
            <p:nvSpPr>
              <p:cNvPr id="68" name="Freeform: Shape 67">
                <a:extLst>
                  <a:ext uri="{FF2B5EF4-FFF2-40B4-BE49-F238E27FC236}">
                    <a16:creationId xmlns:a16="http://schemas.microsoft.com/office/drawing/2014/main" id="{E1862408-606C-996B-F590-DA6ACFFEC686}"/>
                  </a:ext>
                </a:extLst>
              </p:cNvPr>
              <p:cNvSpPr>
                <a:spLocks noChangeAspect="1"/>
              </p:cNvSpPr>
              <p:nvPr/>
            </p:nvSpPr>
            <p:spPr>
              <a:xfrm>
                <a:off x="494638" y="1398609"/>
                <a:ext cx="226054" cy="447793"/>
              </a:xfrm>
              <a:custGeom>
                <a:avLst/>
                <a:gdLst>
                  <a:gd name="connsiteX0" fmla="*/ 543719 w 548958"/>
                  <a:gd name="connsiteY0" fmla="*/ 0 h 1087438"/>
                  <a:gd name="connsiteX1" fmla="*/ 548958 w 548958"/>
                  <a:gd name="connsiteY1" fmla="*/ 528 h 1087438"/>
                  <a:gd name="connsiteX2" fmla="*/ 548958 w 548958"/>
                  <a:gd name="connsiteY2" fmla="*/ 1086910 h 1087438"/>
                  <a:gd name="connsiteX3" fmla="*/ 543719 w 548958"/>
                  <a:gd name="connsiteY3" fmla="*/ 1087438 h 1087438"/>
                  <a:gd name="connsiteX4" fmla="*/ 0 w 548958"/>
                  <a:gd name="connsiteY4" fmla="*/ 543719 h 1087438"/>
                  <a:gd name="connsiteX5" fmla="*/ 543719 w 548958"/>
                  <a:gd name="connsiteY5" fmla="*/ 0 h 1087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8958" h="1087438">
                    <a:moveTo>
                      <a:pt x="543719" y="0"/>
                    </a:moveTo>
                    <a:lnTo>
                      <a:pt x="548958" y="528"/>
                    </a:lnTo>
                    <a:lnTo>
                      <a:pt x="548958" y="1086910"/>
                    </a:lnTo>
                    <a:lnTo>
                      <a:pt x="543719" y="1087438"/>
                    </a:lnTo>
                    <a:cubicBezTo>
                      <a:pt x="243431" y="1087438"/>
                      <a:pt x="0" y="844007"/>
                      <a:pt x="0" y="543719"/>
                    </a:cubicBezTo>
                    <a:cubicBezTo>
                      <a:pt x="0" y="243431"/>
                      <a:pt x="243431" y="0"/>
                      <a:pt x="543719" y="0"/>
                    </a:cubicBezTo>
                    <a:close/>
                  </a:path>
                </a:pathLst>
              </a:cu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200" b="1" i="0" u="none" strike="noStrike" kern="1200" cap="all" spc="0" normalizeH="0" baseline="0" noProof="0" dirty="0">
                  <a:ln>
                    <a:noFill/>
                  </a:ln>
                  <a:solidFill>
                    <a:prstClr val="white"/>
                  </a:solidFill>
                  <a:effectLst/>
                  <a:uLnTx/>
                  <a:uFillTx/>
                  <a:latin typeface="Calibri"/>
                  <a:ea typeface="+mn-ea"/>
                  <a:cs typeface="Calibri" panose="020F0502020204030204" pitchFamily="34" charset="0"/>
                </a:endParaRPr>
              </a:p>
            </p:txBody>
          </p:sp>
          <p:sp>
            <p:nvSpPr>
              <p:cNvPr id="69" name="Oval 68">
                <a:extLst>
                  <a:ext uri="{FF2B5EF4-FFF2-40B4-BE49-F238E27FC236}">
                    <a16:creationId xmlns:a16="http://schemas.microsoft.com/office/drawing/2014/main" id="{4E4D35F0-F800-A360-B58B-352F53BEF720}"/>
                  </a:ext>
                </a:extLst>
              </p:cNvPr>
              <p:cNvSpPr>
                <a:spLocks/>
              </p:cNvSpPr>
              <p:nvPr/>
            </p:nvSpPr>
            <p:spPr>
              <a:xfrm>
                <a:off x="550722" y="1454892"/>
                <a:ext cx="336110" cy="336215"/>
              </a:xfrm>
              <a:prstGeom prst="ellipse">
                <a:avLst/>
              </a:prstGeom>
              <a:solidFill>
                <a:srgbClr val="FFFFFF"/>
              </a:solidFill>
              <a:ln w="12700" cap="flat" cmpd="sng" algn="ctr">
                <a:noFill/>
                <a:prstDash val="solid"/>
                <a:miter lim="800000"/>
              </a:ln>
              <a:effectLst>
                <a:outerShdw blurRad="63500" sx="102000" sy="102000" algn="ctr" rotWithShape="0">
                  <a:prstClr val="black">
                    <a:alpha val="40000"/>
                  </a:prstClr>
                </a:outerShdw>
              </a:effectLst>
            </p:spPr>
            <p:txBody>
              <a:bodyPr wrap="none" lIns="121920" tIns="121920" rIns="121920" bIns="12192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srgbClr val="000000"/>
                  </a:solidFill>
                  <a:effectLst/>
                  <a:uLnTx/>
                  <a:uFillTx/>
                  <a:latin typeface="Montserrat" panose="02000505000000020004" pitchFamily="2" charset="0"/>
                  <a:ea typeface="+mn-ea"/>
                  <a:cs typeface="+mn-cs"/>
                </a:endParaRPr>
              </a:p>
            </p:txBody>
          </p:sp>
        </p:grpSp>
        <p:sp>
          <p:nvSpPr>
            <p:cNvPr id="53" name="TextBox 52">
              <a:extLst>
                <a:ext uri="{FF2B5EF4-FFF2-40B4-BE49-F238E27FC236}">
                  <a16:creationId xmlns:a16="http://schemas.microsoft.com/office/drawing/2014/main" id="{0A3ADFA9-22CD-4EA8-E79F-8FF9320E7304}"/>
                </a:ext>
              </a:extLst>
            </p:cNvPr>
            <p:cNvSpPr txBox="1"/>
            <p:nvPr/>
          </p:nvSpPr>
          <p:spPr>
            <a:xfrm>
              <a:off x="676822" y="2717920"/>
              <a:ext cx="2459114" cy="338554"/>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Georgia"/>
                  <a:ea typeface="+mn-ea"/>
                  <a:cs typeface="+mn-cs"/>
                </a:rPr>
                <a:t>Patients</a:t>
              </a:r>
            </a:p>
          </p:txBody>
        </p:sp>
        <p:pic>
          <p:nvPicPr>
            <p:cNvPr id="57" name="Graphic 56">
              <a:extLst>
                <a:ext uri="{FF2B5EF4-FFF2-40B4-BE49-F238E27FC236}">
                  <a16:creationId xmlns:a16="http://schemas.microsoft.com/office/drawing/2014/main" id="{35A7DDC1-326D-2F59-25EE-A890CDE4347F}"/>
                </a:ext>
              </a:extLst>
            </p:cNvPr>
            <p:cNvPicPr>
              <a:picLocks noChangeAspect="1"/>
            </p:cNvPicPr>
            <p:nvPr/>
          </p:nvPicPr>
          <p:blipFill rotWithShape="1">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b="22375"/>
            <a:stretch/>
          </p:blipFill>
          <p:spPr>
            <a:xfrm>
              <a:off x="1699470" y="2174574"/>
              <a:ext cx="412018" cy="399786"/>
            </a:xfrm>
            <a:prstGeom prst="rect">
              <a:avLst/>
            </a:prstGeom>
          </p:spPr>
        </p:pic>
      </p:grpSp>
      <p:grpSp>
        <p:nvGrpSpPr>
          <p:cNvPr id="73" name="Group 72">
            <a:extLst>
              <a:ext uri="{FF2B5EF4-FFF2-40B4-BE49-F238E27FC236}">
                <a16:creationId xmlns:a16="http://schemas.microsoft.com/office/drawing/2014/main" id="{1F430060-A76D-1E33-81E7-0FAC81D5563A}"/>
              </a:ext>
            </a:extLst>
          </p:cNvPr>
          <p:cNvGrpSpPr/>
          <p:nvPr/>
        </p:nvGrpSpPr>
        <p:grpSpPr>
          <a:xfrm>
            <a:off x="6315144" y="2057400"/>
            <a:ext cx="2468585" cy="3629834"/>
            <a:chOff x="5783511" y="1988820"/>
            <a:chExt cx="2468585" cy="3629834"/>
          </a:xfrm>
        </p:grpSpPr>
        <p:sp>
          <p:nvSpPr>
            <p:cNvPr id="43" name="Rectangle 42">
              <a:extLst>
                <a:ext uri="{FF2B5EF4-FFF2-40B4-BE49-F238E27FC236}">
                  <a16:creationId xmlns:a16="http://schemas.microsoft.com/office/drawing/2014/main" id="{94EFCD78-09BA-3F7B-B299-6BBEDD52A960}"/>
                </a:ext>
              </a:extLst>
            </p:cNvPr>
            <p:cNvSpPr>
              <a:spLocks/>
            </p:cNvSpPr>
            <p:nvPr/>
          </p:nvSpPr>
          <p:spPr>
            <a:xfrm>
              <a:off x="5783511" y="3175853"/>
              <a:ext cx="2468585" cy="2442801"/>
            </a:xfrm>
            <a:prstGeom prst="rect">
              <a:avLst/>
            </a:prstGeom>
            <a:noFill/>
            <a:ln w="9525">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26478" marR="0" lvl="1" indent="-226478" algn="l" defTabSz="1219170" rtl="0" eaLnBrk="1" fontAlgn="auto" latinLnBrk="0" hangingPunct="1">
                <a:lnSpc>
                  <a:spcPct val="100000"/>
                </a:lnSpc>
                <a:spcBef>
                  <a:spcPts val="400"/>
                </a:spcBef>
                <a:spcAft>
                  <a:spcPts val="4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Decrease healthcare expenditures on chronic therapies</a:t>
              </a:r>
            </a:p>
            <a:p>
              <a:pPr marL="226478" marR="0" lvl="1" indent="-226478" algn="l" defTabSz="1219170" rtl="0" eaLnBrk="1" fontAlgn="auto" latinLnBrk="0" hangingPunct="1">
                <a:lnSpc>
                  <a:spcPct val="100000"/>
                </a:lnSpc>
                <a:spcBef>
                  <a:spcPts val="400"/>
                </a:spcBef>
                <a:spcAft>
                  <a:spcPts val="4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Improve return on Rx spend by improving </a:t>
              </a:r>
              <a:br>
                <a:rPr kumimoji="0" lang="en-US" sz="1600" b="0" i="0" u="none" strike="noStrike" kern="1200" cap="none" spc="0" normalizeH="0" baseline="0" noProof="0" dirty="0">
                  <a:ln>
                    <a:noFill/>
                  </a:ln>
                  <a:solidFill>
                    <a:srgbClr val="000000"/>
                  </a:solidFill>
                  <a:effectLst/>
                  <a:uLnTx/>
                  <a:uFillTx/>
                  <a:latin typeface="Georgia"/>
                  <a:ea typeface="+mn-ea"/>
                  <a:cs typeface="+mn-cs"/>
                </a:rPr>
              </a:br>
              <a:r>
                <a:rPr kumimoji="0" lang="en-US" sz="1600" b="0" i="0" u="none" strike="noStrike" kern="1200" cap="none" spc="0" normalizeH="0" baseline="0" noProof="0" dirty="0">
                  <a:ln>
                    <a:noFill/>
                  </a:ln>
                  <a:solidFill>
                    <a:srgbClr val="000000"/>
                  </a:solidFill>
                  <a:effectLst/>
                  <a:uLnTx/>
                  <a:uFillTx/>
                  <a:latin typeface="Georgia"/>
                  <a:ea typeface="+mn-ea"/>
                  <a:cs typeface="+mn-cs"/>
                </a:rPr>
                <a:t>outcomes and reducing wastage</a:t>
              </a:r>
            </a:p>
          </p:txBody>
        </p:sp>
        <p:sp>
          <p:nvSpPr>
            <p:cNvPr id="49" name="Rectangle 48">
              <a:extLst>
                <a:ext uri="{FF2B5EF4-FFF2-40B4-BE49-F238E27FC236}">
                  <a16:creationId xmlns:a16="http://schemas.microsoft.com/office/drawing/2014/main" id="{F9B19938-FCBA-7B16-669A-92522717F0C0}"/>
                </a:ext>
              </a:extLst>
            </p:cNvPr>
            <p:cNvSpPr/>
            <p:nvPr/>
          </p:nvSpPr>
          <p:spPr>
            <a:xfrm>
              <a:off x="5783511" y="2399957"/>
              <a:ext cx="2468585" cy="700572"/>
            </a:xfrm>
            <a:prstGeom prst="rect">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200" b="1" i="0" u="none" strike="noStrike" kern="1200" cap="all" spc="0" normalizeH="0" baseline="0" noProof="0" dirty="0">
                <a:ln>
                  <a:noFill/>
                </a:ln>
                <a:solidFill>
                  <a:prstClr val="white"/>
                </a:solidFill>
                <a:effectLst/>
                <a:uLnTx/>
                <a:uFillTx/>
                <a:latin typeface="Calibri"/>
                <a:ea typeface="+mn-ea"/>
                <a:cs typeface="Calibri" panose="020F0502020204030204" pitchFamily="34" charset="0"/>
              </a:endParaRPr>
            </a:p>
          </p:txBody>
        </p:sp>
        <p:grpSp>
          <p:nvGrpSpPr>
            <p:cNvPr id="50" name="Group 49">
              <a:extLst>
                <a:ext uri="{FF2B5EF4-FFF2-40B4-BE49-F238E27FC236}">
                  <a16:creationId xmlns:a16="http://schemas.microsoft.com/office/drawing/2014/main" id="{911E06DC-20EB-84E1-E507-84865D3C9D36}"/>
                </a:ext>
              </a:extLst>
            </p:cNvPr>
            <p:cNvGrpSpPr/>
            <p:nvPr/>
          </p:nvGrpSpPr>
          <p:grpSpPr>
            <a:xfrm rot="5400000">
              <a:off x="6661744" y="1938343"/>
              <a:ext cx="712119" cy="813074"/>
              <a:chOff x="494638" y="1398609"/>
              <a:chExt cx="392194" cy="447793"/>
            </a:xfrm>
          </p:grpSpPr>
          <p:sp>
            <p:nvSpPr>
              <p:cNvPr id="66" name="Freeform: Shape 65">
                <a:extLst>
                  <a:ext uri="{FF2B5EF4-FFF2-40B4-BE49-F238E27FC236}">
                    <a16:creationId xmlns:a16="http://schemas.microsoft.com/office/drawing/2014/main" id="{2EBC087F-4797-2687-C65D-23331A590AFA}"/>
                  </a:ext>
                </a:extLst>
              </p:cNvPr>
              <p:cNvSpPr>
                <a:spLocks noChangeAspect="1"/>
              </p:cNvSpPr>
              <p:nvPr/>
            </p:nvSpPr>
            <p:spPr>
              <a:xfrm>
                <a:off x="494638" y="1398609"/>
                <a:ext cx="226054" cy="447793"/>
              </a:xfrm>
              <a:custGeom>
                <a:avLst/>
                <a:gdLst>
                  <a:gd name="connsiteX0" fmla="*/ 543719 w 548958"/>
                  <a:gd name="connsiteY0" fmla="*/ 0 h 1087438"/>
                  <a:gd name="connsiteX1" fmla="*/ 548958 w 548958"/>
                  <a:gd name="connsiteY1" fmla="*/ 528 h 1087438"/>
                  <a:gd name="connsiteX2" fmla="*/ 548958 w 548958"/>
                  <a:gd name="connsiteY2" fmla="*/ 1086910 h 1087438"/>
                  <a:gd name="connsiteX3" fmla="*/ 543719 w 548958"/>
                  <a:gd name="connsiteY3" fmla="*/ 1087438 h 1087438"/>
                  <a:gd name="connsiteX4" fmla="*/ 0 w 548958"/>
                  <a:gd name="connsiteY4" fmla="*/ 543719 h 1087438"/>
                  <a:gd name="connsiteX5" fmla="*/ 543719 w 548958"/>
                  <a:gd name="connsiteY5" fmla="*/ 0 h 1087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8958" h="1087438">
                    <a:moveTo>
                      <a:pt x="543719" y="0"/>
                    </a:moveTo>
                    <a:lnTo>
                      <a:pt x="548958" y="528"/>
                    </a:lnTo>
                    <a:lnTo>
                      <a:pt x="548958" y="1086910"/>
                    </a:lnTo>
                    <a:lnTo>
                      <a:pt x="543719" y="1087438"/>
                    </a:lnTo>
                    <a:cubicBezTo>
                      <a:pt x="243431" y="1087438"/>
                      <a:pt x="0" y="844007"/>
                      <a:pt x="0" y="543719"/>
                    </a:cubicBezTo>
                    <a:cubicBezTo>
                      <a:pt x="0" y="243431"/>
                      <a:pt x="243431" y="0"/>
                      <a:pt x="543719" y="0"/>
                    </a:cubicBezTo>
                    <a:close/>
                  </a:path>
                </a:pathLst>
              </a:cu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200" b="1" i="0" u="none" strike="noStrike" kern="1200" cap="all" spc="0" normalizeH="0" baseline="0" noProof="0" dirty="0">
                  <a:ln>
                    <a:noFill/>
                  </a:ln>
                  <a:solidFill>
                    <a:prstClr val="white"/>
                  </a:solidFill>
                  <a:effectLst/>
                  <a:uLnTx/>
                  <a:uFillTx/>
                  <a:latin typeface="Calibri"/>
                  <a:ea typeface="+mn-ea"/>
                  <a:cs typeface="Calibri" panose="020F0502020204030204" pitchFamily="34" charset="0"/>
                </a:endParaRPr>
              </a:p>
            </p:txBody>
          </p:sp>
          <p:sp>
            <p:nvSpPr>
              <p:cNvPr id="67" name="Oval 66">
                <a:extLst>
                  <a:ext uri="{FF2B5EF4-FFF2-40B4-BE49-F238E27FC236}">
                    <a16:creationId xmlns:a16="http://schemas.microsoft.com/office/drawing/2014/main" id="{A5B2A6C7-B794-25F1-72A1-BF12CA3EB8F3}"/>
                  </a:ext>
                </a:extLst>
              </p:cNvPr>
              <p:cNvSpPr>
                <a:spLocks/>
              </p:cNvSpPr>
              <p:nvPr/>
            </p:nvSpPr>
            <p:spPr>
              <a:xfrm>
                <a:off x="550722" y="1454892"/>
                <a:ext cx="336110" cy="336215"/>
              </a:xfrm>
              <a:prstGeom prst="ellipse">
                <a:avLst/>
              </a:prstGeom>
              <a:solidFill>
                <a:srgbClr val="FFFFFF"/>
              </a:solidFill>
              <a:ln w="12700" cap="flat" cmpd="sng" algn="ctr">
                <a:noFill/>
                <a:prstDash val="solid"/>
                <a:miter lim="800000"/>
              </a:ln>
              <a:effectLst>
                <a:outerShdw blurRad="63500" sx="102000" sy="102000" algn="ctr" rotWithShape="0">
                  <a:prstClr val="black">
                    <a:alpha val="40000"/>
                  </a:prstClr>
                </a:outerShdw>
              </a:effectLst>
            </p:spPr>
            <p:txBody>
              <a:bodyPr wrap="none" lIns="121920" tIns="121920" rIns="121920" bIns="12192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srgbClr val="000000"/>
                  </a:solidFill>
                  <a:effectLst/>
                  <a:uLnTx/>
                  <a:uFillTx/>
                  <a:latin typeface="Montserrat" panose="02000505000000020004" pitchFamily="2" charset="0"/>
                  <a:ea typeface="+mn-ea"/>
                  <a:cs typeface="+mn-cs"/>
                </a:endParaRPr>
              </a:p>
            </p:txBody>
          </p:sp>
        </p:grpSp>
        <p:sp>
          <p:nvSpPr>
            <p:cNvPr id="55" name="TextBox 54">
              <a:extLst>
                <a:ext uri="{FF2B5EF4-FFF2-40B4-BE49-F238E27FC236}">
                  <a16:creationId xmlns:a16="http://schemas.microsoft.com/office/drawing/2014/main" id="{82E71B02-B3A4-7633-F019-3BE8FC521D5A}"/>
                </a:ext>
              </a:extLst>
            </p:cNvPr>
            <p:cNvSpPr txBox="1"/>
            <p:nvPr/>
          </p:nvSpPr>
          <p:spPr>
            <a:xfrm>
              <a:off x="5783512" y="2717920"/>
              <a:ext cx="2459114" cy="338554"/>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Georgia"/>
                  <a:ea typeface="+mn-ea"/>
                  <a:cs typeface="+mn-cs"/>
                </a:rPr>
                <a:t>Payers</a:t>
              </a:r>
            </a:p>
          </p:txBody>
        </p:sp>
        <p:pic>
          <p:nvPicPr>
            <p:cNvPr id="59" name="Graphic 58">
              <a:extLst>
                <a:ext uri="{FF2B5EF4-FFF2-40B4-BE49-F238E27FC236}">
                  <a16:creationId xmlns:a16="http://schemas.microsoft.com/office/drawing/2014/main" id="{9CD9AC9B-9A2B-D451-D508-79CE7A73BE69}"/>
                </a:ext>
              </a:extLst>
            </p:cNvPr>
            <p:cNvPicPr>
              <a:picLocks noChangeAspect="1"/>
            </p:cNvPicPr>
            <p:nvPr/>
          </p:nvPicPr>
          <p:blipFill rotWithShape="1">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rcRect b="24162"/>
            <a:stretch/>
          </p:blipFill>
          <p:spPr>
            <a:xfrm>
              <a:off x="6813864" y="2173283"/>
              <a:ext cx="425272" cy="402367"/>
            </a:xfrm>
            <a:prstGeom prst="rect">
              <a:avLst/>
            </a:prstGeom>
          </p:spPr>
        </p:pic>
      </p:grpSp>
      <p:sp>
        <p:nvSpPr>
          <p:cNvPr id="42" name="Rectangle 41">
            <a:extLst>
              <a:ext uri="{FF2B5EF4-FFF2-40B4-BE49-F238E27FC236}">
                <a16:creationId xmlns:a16="http://schemas.microsoft.com/office/drawing/2014/main" id="{183AF2CB-7761-1A8C-AE57-3CE50D2F4CD4}"/>
              </a:ext>
            </a:extLst>
          </p:cNvPr>
          <p:cNvSpPr>
            <a:spLocks/>
          </p:cNvSpPr>
          <p:nvPr/>
        </p:nvSpPr>
        <p:spPr>
          <a:xfrm>
            <a:off x="3493613" y="3244433"/>
            <a:ext cx="2468585" cy="2442801"/>
          </a:xfrm>
          <a:prstGeom prst="rect">
            <a:avLst/>
          </a:prstGeom>
          <a:noFill/>
          <a:ln w="9525">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26478" marR="0" lvl="1" indent="-226478" algn="l" defTabSz="1219170" rtl="0" eaLnBrk="1" fontAlgn="auto" latinLnBrk="0" hangingPunct="1">
              <a:lnSpc>
                <a:spcPct val="100000"/>
              </a:lnSpc>
              <a:spcBef>
                <a:spcPts val="400"/>
              </a:spcBef>
              <a:spcAft>
                <a:spcPts val="4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Better use of </a:t>
            </a:r>
            <a:br>
              <a:rPr kumimoji="0" lang="en-US" sz="1600" b="0" i="0" u="none" strike="noStrike" kern="1200" cap="none" spc="0" normalizeH="0" baseline="0" noProof="0" dirty="0">
                <a:ln>
                  <a:noFill/>
                </a:ln>
                <a:solidFill>
                  <a:srgbClr val="000000"/>
                </a:solidFill>
                <a:effectLst/>
                <a:uLnTx/>
                <a:uFillTx/>
                <a:latin typeface="Georgia"/>
                <a:ea typeface="+mn-ea"/>
                <a:cs typeface="+mn-cs"/>
              </a:rPr>
            </a:br>
            <a:r>
              <a:rPr kumimoji="0" lang="en-US" sz="1600" b="0" i="0" u="none" strike="noStrike" kern="1200" cap="none" spc="0" normalizeH="0" baseline="0" noProof="0" dirty="0">
                <a:ln>
                  <a:noFill/>
                </a:ln>
                <a:solidFill>
                  <a:srgbClr val="000000"/>
                </a:solidFill>
                <a:effectLst/>
                <a:uLnTx/>
                <a:uFillTx/>
                <a:latin typeface="Georgia"/>
                <a:ea typeface="+mn-ea"/>
                <a:cs typeface="+mn-cs"/>
              </a:rPr>
              <a:t>time allocation</a:t>
            </a:r>
          </a:p>
          <a:p>
            <a:pPr marL="226478" marR="0" lvl="1" indent="-226478" algn="l" defTabSz="1219170" rtl="0" eaLnBrk="1" fontAlgn="auto" latinLnBrk="0" hangingPunct="1">
              <a:lnSpc>
                <a:spcPct val="100000"/>
              </a:lnSpc>
              <a:spcBef>
                <a:spcPts val="400"/>
              </a:spcBef>
              <a:spcAft>
                <a:spcPts val="4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Emergence of new forms of collaboration and multidisciplinary approaches</a:t>
            </a:r>
          </a:p>
        </p:txBody>
      </p:sp>
      <p:sp>
        <p:nvSpPr>
          <p:cNvPr id="45" name="Rectangle 44">
            <a:extLst>
              <a:ext uri="{FF2B5EF4-FFF2-40B4-BE49-F238E27FC236}">
                <a16:creationId xmlns:a16="http://schemas.microsoft.com/office/drawing/2014/main" id="{9369F445-8D7E-7DBA-FA88-6737D598669B}"/>
              </a:ext>
            </a:extLst>
          </p:cNvPr>
          <p:cNvSpPr/>
          <p:nvPr/>
        </p:nvSpPr>
        <p:spPr>
          <a:xfrm>
            <a:off x="3493613" y="2468537"/>
            <a:ext cx="2468585" cy="700572"/>
          </a:xfrm>
          <a:prstGeom prst="rect">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200" b="1" i="0" u="none" strike="noStrike" kern="1200" cap="all" spc="0" normalizeH="0" baseline="0" noProof="0" dirty="0">
              <a:ln>
                <a:noFill/>
              </a:ln>
              <a:solidFill>
                <a:prstClr val="white"/>
              </a:solidFill>
              <a:effectLst/>
              <a:uLnTx/>
              <a:uFillTx/>
              <a:latin typeface="Calibri"/>
              <a:ea typeface="+mn-ea"/>
              <a:cs typeface="Calibri" panose="020F0502020204030204" pitchFamily="34" charset="0"/>
            </a:endParaRPr>
          </a:p>
        </p:txBody>
      </p:sp>
      <p:grpSp>
        <p:nvGrpSpPr>
          <p:cNvPr id="46" name="Group 45">
            <a:extLst>
              <a:ext uri="{FF2B5EF4-FFF2-40B4-BE49-F238E27FC236}">
                <a16:creationId xmlns:a16="http://schemas.microsoft.com/office/drawing/2014/main" id="{0D5A0808-DA5E-36B1-E12F-6D19FD963308}"/>
              </a:ext>
            </a:extLst>
          </p:cNvPr>
          <p:cNvGrpSpPr/>
          <p:nvPr/>
        </p:nvGrpSpPr>
        <p:grpSpPr>
          <a:xfrm rot="5400000">
            <a:off x="4371846" y="2006923"/>
            <a:ext cx="712119" cy="813074"/>
            <a:chOff x="494638" y="1398609"/>
            <a:chExt cx="392194" cy="447793"/>
          </a:xfrm>
        </p:grpSpPr>
        <p:sp>
          <p:nvSpPr>
            <p:cNvPr id="70" name="Freeform: Shape 69">
              <a:extLst>
                <a:ext uri="{FF2B5EF4-FFF2-40B4-BE49-F238E27FC236}">
                  <a16:creationId xmlns:a16="http://schemas.microsoft.com/office/drawing/2014/main" id="{A4509DF5-8E3B-94F9-0B9C-53E7B7AA34A4}"/>
                </a:ext>
              </a:extLst>
            </p:cNvPr>
            <p:cNvSpPr>
              <a:spLocks noChangeAspect="1"/>
            </p:cNvSpPr>
            <p:nvPr/>
          </p:nvSpPr>
          <p:spPr>
            <a:xfrm>
              <a:off x="494638" y="1398609"/>
              <a:ext cx="226054" cy="447793"/>
            </a:xfrm>
            <a:custGeom>
              <a:avLst/>
              <a:gdLst>
                <a:gd name="connsiteX0" fmla="*/ 543719 w 548958"/>
                <a:gd name="connsiteY0" fmla="*/ 0 h 1087438"/>
                <a:gd name="connsiteX1" fmla="*/ 548958 w 548958"/>
                <a:gd name="connsiteY1" fmla="*/ 528 h 1087438"/>
                <a:gd name="connsiteX2" fmla="*/ 548958 w 548958"/>
                <a:gd name="connsiteY2" fmla="*/ 1086910 h 1087438"/>
                <a:gd name="connsiteX3" fmla="*/ 543719 w 548958"/>
                <a:gd name="connsiteY3" fmla="*/ 1087438 h 1087438"/>
                <a:gd name="connsiteX4" fmla="*/ 0 w 548958"/>
                <a:gd name="connsiteY4" fmla="*/ 543719 h 1087438"/>
                <a:gd name="connsiteX5" fmla="*/ 543719 w 548958"/>
                <a:gd name="connsiteY5" fmla="*/ 0 h 1087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8958" h="1087438">
                  <a:moveTo>
                    <a:pt x="543719" y="0"/>
                  </a:moveTo>
                  <a:lnTo>
                    <a:pt x="548958" y="528"/>
                  </a:lnTo>
                  <a:lnTo>
                    <a:pt x="548958" y="1086910"/>
                  </a:lnTo>
                  <a:lnTo>
                    <a:pt x="543719" y="1087438"/>
                  </a:lnTo>
                  <a:cubicBezTo>
                    <a:pt x="243431" y="1087438"/>
                    <a:pt x="0" y="844007"/>
                    <a:pt x="0" y="543719"/>
                  </a:cubicBezTo>
                  <a:cubicBezTo>
                    <a:pt x="0" y="243431"/>
                    <a:pt x="243431" y="0"/>
                    <a:pt x="543719" y="0"/>
                  </a:cubicBezTo>
                  <a:close/>
                </a:path>
              </a:pathLst>
            </a:custGeom>
            <a:solidFill>
              <a:schemeClr val="accent2"/>
            </a:solidFill>
            <a:ln>
              <a:noFill/>
            </a:ln>
            <a:effectLst/>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200" b="1" i="0" u="none" strike="noStrike" kern="1200" cap="all" spc="0" normalizeH="0" baseline="0" noProof="0" dirty="0">
                <a:ln>
                  <a:noFill/>
                </a:ln>
                <a:solidFill>
                  <a:prstClr val="white"/>
                </a:solidFill>
                <a:effectLst/>
                <a:uLnTx/>
                <a:uFillTx/>
                <a:latin typeface="Calibri"/>
                <a:ea typeface="+mn-ea"/>
                <a:cs typeface="Calibri" panose="020F0502020204030204" pitchFamily="34" charset="0"/>
              </a:endParaRPr>
            </a:p>
          </p:txBody>
        </p:sp>
        <p:sp>
          <p:nvSpPr>
            <p:cNvPr id="71" name="Oval 70">
              <a:extLst>
                <a:ext uri="{FF2B5EF4-FFF2-40B4-BE49-F238E27FC236}">
                  <a16:creationId xmlns:a16="http://schemas.microsoft.com/office/drawing/2014/main" id="{4CB23709-DD98-460A-DC1B-40F2051B506B}"/>
                </a:ext>
              </a:extLst>
            </p:cNvPr>
            <p:cNvSpPr>
              <a:spLocks/>
            </p:cNvSpPr>
            <p:nvPr/>
          </p:nvSpPr>
          <p:spPr>
            <a:xfrm>
              <a:off x="550722" y="1454892"/>
              <a:ext cx="336110" cy="336215"/>
            </a:xfrm>
            <a:prstGeom prst="ellipse">
              <a:avLst/>
            </a:prstGeom>
            <a:solidFill>
              <a:srgbClr val="FFFFFF"/>
            </a:solidFill>
            <a:ln w="12700" cap="flat" cmpd="sng" algn="ctr">
              <a:noFill/>
              <a:prstDash val="solid"/>
              <a:miter lim="800000"/>
            </a:ln>
            <a:effectLst>
              <a:outerShdw blurRad="63500" sx="102000" sy="102000" algn="ctr" rotWithShape="0">
                <a:prstClr val="black">
                  <a:alpha val="40000"/>
                </a:prstClr>
              </a:outerShdw>
            </a:effectLst>
          </p:spPr>
          <p:txBody>
            <a:bodyPr wrap="none" lIns="121920" tIns="121920" rIns="121920" bIns="12192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srgbClr val="000000"/>
                </a:solidFill>
                <a:effectLst/>
                <a:uLnTx/>
                <a:uFillTx/>
                <a:latin typeface="Montserrat" panose="02000505000000020004" pitchFamily="2" charset="0"/>
                <a:ea typeface="+mn-ea"/>
                <a:cs typeface="+mn-cs"/>
              </a:endParaRPr>
            </a:p>
          </p:txBody>
        </p:sp>
      </p:grpSp>
      <p:sp>
        <p:nvSpPr>
          <p:cNvPr id="54" name="TextBox 53">
            <a:extLst>
              <a:ext uri="{FF2B5EF4-FFF2-40B4-BE49-F238E27FC236}">
                <a16:creationId xmlns:a16="http://schemas.microsoft.com/office/drawing/2014/main" id="{65DA8A7A-8EAD-1293-3169-F78E7010C064}"/>
              </a:ext>
            </a:extLst>
          </p:cNvPr>
          <p:cNvSpPr txBox="1"/>
          <p:nvPr/>
        </p:nvSpPr>
        <p:spPr>
          <a:xfrm>
            <a:off x="3493614" y="2786500"/>
            <a:ext cx="2459114" cy="338554"/>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Georgia"/>
                <a:ea typeface="+mn-ea"/>
                <a:cs typeface="+mn-cs"/>
              </a:rPr>
              <a:t>Providers</a:t>
            </a:r>
          </a:p>
        </p:txBody>
      </p:sp>
      <p:pic>
        <p:nvPicPr>
          <p:cNvPr id="58" name="Graphic 57">
            <a:extLst>
              <a:ext uri="{FF2B5EF4-FFF2-40B4-BE49-F238E27FC236}">
                <a16:creationId xmlns:a16="http://schemas.microsoft.com/office/drawing/2014/main" id="{A48145CA-EAD7-E76B-54C9-32D513B909B3}"/>
              </a:ext>
            </a:extLst>
          </p:cNvPr>
          <p:cNvPicPr>
            <a:picLocks noChangeAspect="1"/>
          </p:cNvPicPr>
          <p:nvPr/>
        </p:nvPicPr>
        <p:blipFill rotWithShape="1">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rcRect b="17929"/>
          <a:stretch/>
        </p:blipFill>
        <p:spPr>
          <a:xfrm>
            <a:off x="4551265" y="2274213"/>
            <a:ext cx="349697" cy="360343"/>
          </a:xfrm>
          <a:prstGeom prst="rect">
            <a:avLst/>
          </a:prstGeom>
        </p:spPr>
      </p:pic>
      <p:cxnSp>
        <p:nvCxnSpPr>
          <p:cNvPr id="61" name="Straight Connector 60">
            <a:extLst>
              <a:ext uri="{FF2B5EF4-FFF2-40B4-BE49-F238E27FC236}">
                <a16:creationId xmlns:a16="http://schemas.microsoft.com/office/drawing/2014/main" id="{91F8D840-D51B-C920-5E78-03FF6F7DEAB2}"/>
              </a:ext>
            </a:extLst>
          </p:cNvPr>
          <p:cNvCxnSpPr>
            <a:cxnSpLocks/>
          </p:cNvCxnSpPr>
          <p:nvPr/>
        </p:nvCxnSpPr>
        <p:spPr>
          <a:xfrm>
            <a:off x="3317141" y="3244433"/>
            <a:ext cx="0" cy="2442801"/>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92FC354D-DA7C-801B-0838-8324DF550F04}"/>
              </a:ext>
            </a:extLst>
          </p:cNvPr>
          <p:cNvCxnSpPr>
            <a:cxnSpLocks/>
          </p:cNvCxnSpPr>
          <p:nvPr/>
        </p:nvCxnSpPr>
        <p:spPr>
          <a:xfrm>
            <a:off x="6138671" y="3244433"/>
            <a:ext cx="0" cy="2442801"/>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44" name="Rectangle 43">
            <a:extLst>
              <a:ext uri="{FF2B5EF4-FFF2-40B4-BE49-F238E27FC236}">
                <a16:creationId xmlns:a16="http://schemas.microsoft.com/office/drawing/2014/main" id="{9EECB210-6F52-4174-E7FB-EF0E915350D3}"/>
              </a:ext>
            </a:extLst>
          </p:cNvPr>
          <p:cNvSpPr>
            <a:spLocks/>
          </p:cNvSpPr>
          <p:nvPr/>
        </p:nvSpPr>
        <p:spPr>
          <a:xfrm>
            <a:off x="9136674" y="3244433"/>
            <a:ext cx="2468585" cy="2442801"/>
          </a:xfrm>
          <a:prstGeom prst="rect">
            <a:avLst/>
          </a:prstGeom>
          <a:noFill/>
          <a:ln w="9525">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26478" marR="0" lvl="1" indent="-226478" algn="l" defTabSz="1219170" rtl="0" eaLnBrk="1" fontAlgn="auto" latinLnBrk="0" hangingPunct="1">
              <a:lnSpc>
                <a:spcPct val="100000"/>
              </a:lnSpc>
              <a:spcBef>
                <a:spcPts val="400"/>
              </a:spcBef>
              <a:spcAft>
                <a:spcPts val="4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Maximise value of the molecule to sustain high growth</a:t>
            </a:r>
          </a:p>
          <a:p>
            <a:pPr marL="226478" marR="0" lvl="1" indent="-226478" algn="l" defTabSz="1219170" rtl="0" eaLnBrk="1" fontAlgn="auto" latinLnBrk="0" hangingPunct="1">
              <a:lnSpc>
                <a:spcPct val="100000"/>
              </a:lnSpc>
              <a:spcBef>
                <a:spcPts val="400"/>
              </a:spcBef>
              <a:spcAft>
                <a:spcPts val="4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Improve image, retain patients</a:t>
            </a:r>
          </a:p>
        </p:txBody>
      </p:sp>
      <p:sp>
        <p:nvSpPr>
          <p:cNvPr id="51" name="Rectangle 50">
            <a:extLst>
              <a:ext uri="{FF2B5EF4-FFF2-40B4-BE49-F238E27FC236}">
                <a16:creationId xmlns:a16="http://schemas.microsoft.com/office/drawing/2014/main" id="{3D841E4D-0266-C70F-8986-ECF5CF94C8F6}"/>
              </a:ext>
            </a:extLst>
          </p:cNvPr>
          <p:cNvSpPr/>
          <p:nvPr/>
        </p:nvSpPr>
        <p:spPr>
          <a:xfrm>
            <a:off x="9136674" y="2468537"/>
            <a:ext cx="2468585" cy="700572"/>
          </a:xfrm>
          <a:prstGeom prst="rect">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200" b="1" i="0" u="none" strike="noStrike" kern="1200" cap="all" spc="0" normalizeH="0" baseline="0" noProof="0" dirty="0">
              <a:ln>
                <a:noFill/>
              </a:ln>
              <a:solidFill>
                <a:prstClr val="white"/>
              </a:solidFill>
              <a:effectLst/>
              <a:uLnTx/>
              <a:uFillTx/>
              <a:latin typeface="Calibri"/>
              <a:ea typeface="+mn-ea"/>
              <a:cs typeface="Calibri" panose="020F0502020204030204" pitchFamily="34" charset="0"/>
            </a:endParaRPr>
          </a:p>
        </p:txBody>
      </p:sp>
      <p:grpSp>
        <p:nvGrpSpPr>
          <p:cNvPr id="52" name="Group 51">
            <a:extLst>
              <a:ext uri="{FF2B5EF4-FFF2-40B4-BE49-F238E27FC236}">
                <a16:creationId xmlns:a16="http://schemas.microsoft.com/office/drawing/2014/main" id="{427D7CA5-CCD4-EF73-5301-16E5CC2E190B}"/>
              </a:ext>
            </a:extLst>
          </p:cNvPr>
          <p:cNvGrpSpPr/>
          <p:nvPr/>
        </p:nvGrpSpPr>
        <p:grpSpPr>
          <a:xfrm rot="5400000">
            <a:off x="10014907" y="2006923"/>
            <a:ext cx="712119" cy="813074"/>
            <a:chOff x="494638" y="1398609"/>
            <a:chExt cx="392194" cy="447793"/>
          </a:xfrm>
        </p:grpSpPr>
        <p:sp>
          <p:nvSpPr>
            <p:cNvPr id="64" name="Freeform: Shape 63">
              <a:extLst>
                <a:ext uri="{FF2B5EF4-FFF2-40B4-BE49-F238E27FC236}">
                  <a16:creationId xmlns:a16="http://schemas.microsoft.com/office/drawing/2014/main" id="{60E643A5-6590-C85F-0DB2-E15257B12045}"/>
                </a:ext>
              </a:extLst>
            </p:cNvPr>
            <p:cNvSpPr>
              <a:spLocks noChangeAspect="1"/>
            </p:cNvSpPr>
            <p:nvPr/>
          </p:nvSpPr>
          <p:spPr>
            <a:xfrm>
              <a:off x="494638" y="1398609"/>
              <a:ext cx="226054" cy="447793"/>
            </a:xfrm>
            <a:custGeom>
              <a:avLst/>
              <a:gdLst>
                <a:gd name="connsiteX0" fmla="*/ 543719 w 548958"/>
                <a:gd name="connsiteY0" fmla="*/ 0 h 1087438"/>
                <a:gd name="connsiteX1" fmla="*/ 548958 w 548958"/>
                <a:gd name="connsiteY1" fmla="*/ 528 h 1087438"/>
                <a:gd name="connsiteX2" fmla="*/ 548958 w 548958"/>
                <a:gd name="connsiteY2" fmla="*/ 1086910 h 1087438"/>
                <a:gd name="connsiteX3" fmla="*/ 543719 w 548958"/>
                <a:gd name="connsiteY3" fmla="*/ 1087438 h 1087438"/>
                <a:gd name="connsiteX4" fmla="*/ 0 w 548958"/>
                <a:gd name="connsiteY4" fmla="*/ 543719 h 1087438"/>
                <a:gd name="connsiteX5" fmla="*/ 543719 w 548958"/>
                <a:gd name="connsiteY5" fmla="*/ 0 h 1087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8958" h="1087438">
                  <a:moveTo>
                    <a:pt x="543719" y="0"/>
                  </a:moveTo>
                  <a:lnTo>
                    <a:pt x="548958" y="528"/>
                  </a:lnTo>
                  <a:lnTo>
                    <a:pt x="548958" y="1086910"/>
                  </a:lnTo>
                  <a:lnTo>
                    <a:pt x="543719" y="1087438"/>
                  </a:lnTo>
                  <a:cubicBezTo>
                    <a:pt x="243431" y="1087438"/>
                    <a:pt x="0" y="844007"/>
                    <a:pt x="0" y="543719"/>
                  </a:cubicBezTo>
                  <a:cubicBezTo>
                    <a:pt x="0" y="243431"/>
                    <a:pt x="243431" y="0"/>
                    <a:pt x="543719" y="0"/>
                  </a:cubicBezTo>
                  <a:close/>
                </a:path>
              </a:pathLst>
            </a:cu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200" b="1" i="0" u="none" strike="noStrike" kern="1200" cap="all" spc="0" normalizeH="0" baseline="0" noProof="0" dirty="0">
                <a:ln>
                  <a:noFill/>
                </a:ln>
                <a:solidFill>
                  <a:prstClr val="white"/>
                </a:solidFill>
                <a:effectLst/>
                <a:uLnTx/>
                <a:uFillTx/>
                <a:latin typeface="Calibri"/>
                <a:ea typeface="+mn-ea"/>
                <a:cs typeface="Calibri" panose="020F0502020204030204" pitchFamily="34" charset="0"/>
              </a:endParaRPr>
            </a:p>
          </p:txBody>
        </p:sp>
        <p:sp>
          <p:nvSpPr>
            <p:cNvPr id="65" name="Oval 64">
              <a:extLst>
                <a:ext uri="{FF2B5EF4-FFF2-40B4-BE49-F238E27FC236}">
                  <a16:creationId xmlns:a16="http://schemas.microsoft.com/office/drawing/2014/main" id="{50417D06-657B-1BB2-C307-B61FE848403F}"/>
                </a:ext>
              </a:extLst>
            </p:cNvPr>
            <p:cNvSpPr>
              <a:spLocks/>
            </p:cNvSpPr>
            <p:nvPr/>
          </p:nvSpPr>
          <p:spPr>
            <a:xfrm>
              <a:off x="550722" y="1454892"/>
              <a:ext cx="336110" cy="336215"/>
            </a:xfrm>
            <a:prstGeom prst="ellipse">
              <a:avLst/>
            </a:prstGeom>
            <a:solidFill>
              <a:srgbClr val="FFFFFF"/>
            </a:solidFill>
            <a:ln w="12700" cap="flat" cmpd="sng" algn="ctr">
              <a:noFill/>
              <a:prstDash val="solid"/>
              <a:miter lim="800000"/>
            </a:ln>
            <a:effectLst>
              <a:outerShdw blurRad="63500" sx="102000" sy="102000" algn="ctr" rotWithShape="0">
                <a:prstClr val="black">
                  <a:alpha val="40000"/>
                </a:prstClr>
              </a:outerShdw>
            </a:effectLst>
          </p:spPr>
          <p:txBody>
            <a:bodyPr wrap="none" lIns="121920" tIns="121920" rIns="121920" bIns="12192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srgbClr val="000000"/>
                </a:solidFill>
                <a:effectLst/>
                <a:uLnTx/>
                <a:uFillTx/>
                <a:latin typeface="Montserrat" panose="02000505000000020004" pitchFamily="2" charset="0"/>
                <a:ea typeface="+mn-ea"/>
                <a:cs typeface="+mn-cs"/>
              </a:endParaRPr>
            </a:p>
          </p:txBody>
        </p:sp>
      </p:grpSp>
      <p:sp>
        <p:nvSpPr>
          <p:cNvPr id="56" name="TextBox 55">
            <a:extLst>
              <a:ext uri="{FF2B5EF4-FFF2-40B4-BE49-F238E27FC236}">
                <a16:creationId xmlns:a16="http://schemas.microsoft.com/office/drawing/2014/main" id="{D61FC732-5EC9-AC93-6D7F-075DD430A08C}"/>
              </a:ext>
            </a:extLst>
          </p:cNvPr>
          <p:cNvSpPr txBox="1"/>
          <p:nvPr/>
        </p:nvSpPr>
        <p:spPr>
          <a:xfrm>
            <a:off x="9146146" y="2786500"/>
            <a:ext cx="2459114" cy="338554"/>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Georgia"/>
                <a:ea typeface="+mn-ea"/>
                <a:cs typeface="+mn-cs"/>
              </a:rPr>
              <a:t>Industry</a:t>
            </a:r>
          </a:p>
        </p:txBody>
      </p:sp>
      <p:pic>
        <p:nvPicPr>
          <p:cNvPr id="60" name="Graphic 59">
            <a:extLst>
              <a:ext uri="{FF2B5EF4-FFF2-40B4-BE49-F238E27FC236}">
                <a16:creationId xmlns:a16="http://schemas.microsoft.com/office/drawing/2014/main" id="{7F64030E-B911-66A3-3D77-0708A67A74E7}"/>
              </a:ext>
            </a:extLst>
          </p:cNvPr>
          <p:cNvPicPr>
            <a:picLocks noChangeAspect="1"/>
          </p:cNvPicPr>
          <p:nvPr/>
        </p:nvPicPr>
        <p:blipFill rotWithShape="1">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rcRect b="19511"/>
          <a:stretch/>
        </p:blipFill>
        <p:spPr>
          <a:xfrm>
            <a:off x="10183292" y="2269355"/>
            <a:ext cx="394581" cy="396998"/>
          </a:xfrm>
          <a:prstGeom prst="rect">
            <a:avLst/>
          </a:prstGeom>
        </p:spPr>
      </p:pic>
      <p:cxnSp>
        <p:nvCxnSpPr>
          <p:cNvPr id="63" name="Straight Connector 62">
            <a:extLst>
              <a:ext uri="{FF2B5EF4-FFF2-40B4-BE49-F238E27FC236}">
                <a16:creationId xmlns:a16="http://schemas.microsoft.com/office/drawing/2014/main" id="{208F6ABF-881B-5D32-507A-765641ECC5A4}"/>
              </a:ext>
            </a:extLst>
          </p:cNvPr>
          <p:cNvCxnSpPr>
            <a:cxnSpLocks/>
          </p:cNvCxnSpPr>
          <p:nvPr/>
        </p:nvCxnSpPr>
        <p:spPr>
          <a:xfrm>
            <a:off x="8960201" y="3244433"/>
            <a:ext cx="0" cy="2442801"/>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3" name="Text Placeholder 7">
            <a:extLst>
              <a:ext uri="{FF2B5EF4-FFF2-40B4-BE49-F238E27FC236}">
                <a16:creationId xmlns:a16="http://schemas.microsoft.com/office/drawing/2014/main" id="{A4536EA7-A42B-1EF3-898A-44DB3F312A48}"/>
              </a:ext>
            </a:extLst>
          </p:cNvPr>
          <p:cNvSpPr txBox="1">
            <a:spLocks/>
          </p:cNvSpPr>
          <p:nvPr/>
        </p:nvSpPr>
        <p:spPr>
          <a:xfrm>
            <a:off x="670560" y="6125468"/>
            <a:ext cx="10035538"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Bousquet J,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Bedbrook</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A,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Czarlewski</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W, et al. Guidance to 2018 good practice: ARIA digitally-enabled, integrated, person-</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centred</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care for rhinitis and asthma, </a:t>
            </a:r>
            <a:b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b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Clin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Transl</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Allergy. 2019 Oct 9;9:52. </a:t>
            </a:r>
          </a:p>
        </p:txBody>
      </p:sp>
      <p:sp>
        <p:nvSpPr>
          <p:cNvPr id="7" name="TextBox 6">
            <a:extLst>
              <a:ext uri="{FF2B5EF4-FFF2-40B4-BE49-F238E27FC236}">
                <a16:creationId xmlns:a16="http://schemas.microsoft.com/office/drawing/2014/main" id="{89CF9469-CDDA-E48A-31E9-8066683090F6}"/>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GLO2208858</a:t>
            </a:r>
          </a:p>
        </p:txBody>
      </p:sp>
    </p:spTree>
    <p:extLst>
      <p:ext uri="{BB962C8B-B14F-4D97-AF65-F5344CB8AC3E}">
        <p14:creationId xmlns:p14="http://schemas.microsoft.com/office/powerpoint/2010/main" val="3587062604"/>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D9A169D2-079A-8378-6988-187BA5CA6473}"/>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4" progId="TCLayout.ActiveDocument.1">
                  <p:embed/>
                </p:oleObj>
              </mc:Choice>
              <mc:Fallback>
                <p:oleObj name="think-cell Slide" r:id="rId4" imgW="395" imgH="394" progId="TCLayout.ActiveDocument.1">
                  <p:embed/>
                  <p:pic>
                    <p:nvPicPr>
                      <p:cNvPr id="5" name="think-cell data - do not delete" hidden="1">
                        <a:extLst>
                          <a:ext uri="{FF2B5EF4-FFF2-40B4-BE49-F238E27FC236}">
                            <a16:creationId xmlns:a16="http://schemas.microsoft.com/office/drawing/2014/main" id="{D9A169D2-079A-8378-6988-187BA5CA6473}"/>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8A7E1BE6-0B7E-C733-FBFC-6722A0BEA5CA}"/>
              </a:ext>
            </a:extLst>
          </p:cNvPr>
          <p:cNvSpPr>
            <a:spLocks noGrp="1"/>
          </p:cNvSpPr>
          <p:nvPr>
            <p:ph type="title"/>
          </p:nvPr>
        </p:nvSpPr>
        <p:spPr/>
        <p:txBody>
          <a:bodyPr vert="horz"/>
          <a:lstStyle/>
          <a:p>
            <a:r>
              <a:rPr lang="en-US" dirty="0"/>
              <a:t>The pandemic of unintended pregnancies</a:t>
            </a:r>
          </a:p>
        </p:txBody>
      </p:sp>
      <p:sp>
        <p:nvSpPr>
          <p:cNvPr id="7" name="Rectangle 6">
            <a:extLst>
              <a:ext uri="{FF2B5EF4-FFF2-40B4-BE49-F238E27FC236}">
                <a16:creationId xmlns:a16="http://schemas.microsoft.com/office/drawing/2014/main" id="{B533E58B-DB49-7517-432E-C04A6C725AF0}"/>
              </a:ext>
            </a:extLst>
          </p:cNvPr>
          <p:cNvSpPr/>
          <p:nvPr/>
        </p:nvSpPr>
        <p:spPr>
          <a:xfrm>
            <a:off x="9092185" y="1434563"/>
            <a:ext cx="2514599" cy="4327617"/>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0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8" name="Group 7">
            <a:extLst>
              <a:ext uri="{FF2B5EF4-FFF2-40B4-BE49-F238E27FC236}">
                <a16:creationId xmlns:a16="http://schemas.microsoft.com/office/drawing/2014/main" id="{7B3070BE-847C-56D1-5DE3-7866F6331FE1}"/>
              </a:ext>
            </a:extLst>
          </p:cNvPr>
          <p:cNvGrpSpPr/>
          <p:nvPr/>
        </p:nvGrpSpPr>
        <p:grpSpPr>
          <a:xfrm>
            <a:off x="1042787" y="2688688"/>
            <a:ext cx="7060460" cy="1884559"/>
            <a:chOff x="782089" y="1944034"/>
            <a:chExt cx="5295345" cy="1413419"/>
          </a:xfrm>
        </p:grpSpPr>
        <p:sp>
          <p:nvSpPr>
            <p:cNvPr id="31" name="Freeform: Shape 30">
              <a:extLst>
                <a:ext uri="{FF2B5EF4-FFF2-40B4-BE49-F238E27FC236}">
                  <a16:creationId xmlns:a16="http://schemas.microsoft.com/office/drawing/2014/main" id="{D759A181-D90B-0248-AA36-A2FED09F1132}"/>
                </a:ext>
              </a:extLst>
            </p:cNvPr>
            <p:cNvSpPr/>
            <p:nvPr/>
          </p:nvSpPr>
          <p:spPr>
            <a:xfrm>
              <a:off x="3452137" y="1944034"/>
              <a:ext cx="2625297" cy="1413419"/>
            </a:xfrm>
            <a:custGeom>
              <a:avLst/>
              <a:gdLst>
                <a:gd name="connsiteX0" fmla="*/ 1918588 w 2625297"/>
                <a:gd name="connsiteY0" fmla="*/ 0 h 1413419"/>
                <a:gd name="connsiteX1" fmla="*/ 1211878 w 2625297"/>
                <a:gd name="connsiteY1" fmla="*/ 706710 h 1413419"/>
                <a:gd name="connsiteX2" fmla="*/ 624612 w 2625297"/>
                <a:gd name="connsiteY2" fmla="*/ 1293975 h 1413419"/>
                <a:gd name="connsiteX3" fmla="*/ 59722 w 2625297"/>
                <a:gd name="connsiteY3" fmla="*/ 867481 h 1413419"/>
                <a:gd name="connsiteX4" fmla="*/ 0 w 2625297"/>
                <a:gd name="connsiteY4" fmla="*/ 1037012 h 1413419"/>
                <a:gd name="connsiteX5" fmla="*/ 624612 w 2625297"/>
                <a:gd name="connsiteY5" fmla="*/ 1413419 h 1413419"/>
                <a:gd name="connsiteX6" fmla="*/ 1331322 w 2625297"/>
                <a:gd name="connsiteY6" fmla="*/ 706710 h 1413419"/>
                <a:gd name="connsiteX7" fmla="*/ 1918588 w 2625297"/>
                <a:gd name="connsiteY7" fmla="*/ 119444 h 1413419"/>
                <a:gd name="connsiteX8" fmla="*/ 2505853 w 2625297"/>
                <a:gd name="connsiteY8" fmla="*/ 706710 h 1413419"/>
                <a:gd name="connsiteX9" fmla="*/ 1918588 w 2625297"/>
                <a:gd name="connsiteY9" fmla="*/ 1293975 h 1413419"/>
                <a:gd name="connsiteX10" fmla="*/ 1353698 w 2625297"/>
                <a:gd name="connsiteY10" fmla="*/ 867481 h 1413419"/>
                <a:gd name="connsiteX11" fmla="*/ 1293976 w 2625297"/>
                <a:gd name="connsiteY11" fmla="*/ 1037012 h 1413419"/>
                <a:gd name="connsiteX12" fmla="*/ 1918588 w 2625297"/>
                <a:gd name="connsiteY12" fmla="*/ 1413419 h 1413419"/>
                <a:gd name="connsiteX13" fmla="*/ 2625297 w 2625297"/>
                <a:gd name="connsiteY13" fmla="*/ 706710 h 1413419"/>
                <a:gd name="connsiteX14" fmla="*/ 1918588 w 2625297"/>
                <a:gd name="connsiteY14" fmla="*/ 0 h 1413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25297" h="1413419">
                  <a:moveTo>
                    <a:pt x="1918588" y="0"/>
                  </a:moveTo>
                  <a:cubicBezTo>
                    <a:pt x="1528922" y="0"/>
                    <a:pt x="1211878" y="317044"/>
                    <a:pt x="1211878" y="706710"/>
                  </a:cubicBezTo>
                  <a:cubicBezTo>
                    <a:pt x="1211878" y="1030522"/>
                    <a:pt x="948424" y="1293975"/>
                    <a:pt x="624612" y="1293975"/>
                  </a:cubicBezTo>
                  <a:cubicBezTo>
                    <a:pt x="356540" y="1293975"/>
                    <a:pt x="129796" y="1113416"/>
                    <a:pt x="59722" y="867481"/>
                  </a:cubicBezTo>
                  <a:cubicBezTo>
                    <a:pt x="46623" y="926924"/>
                    <a:pt x="26397" y="983740"/>
                    <a:pt x="0" y="1037012"/>
                  </a:cubicBezTo>
                  <a:cubicBezTo>
                    <a:pt x="118767" y="1260690"/>
                    <a:pt x="354191" y="1413419"/>
                    <a:pt x="624612" y="1413419"/>
                  </a:cubicBezTo>
                  <a:cubicBezTo>
                    <a:pt x="1014278" y="1413419"/>
                    <a:pt x="1331322" y="1096375"/>
                    <a:pt x="1331322" y="706710"/>
                  </a:cubicBezTo>
                  <a:cubicBezTo>
                    <a:pt x="1331322" y="382897"/>
                    <a:pt x="1594775" y="119444"/>
                    <a:pt x="1918588" y="119444"/>
                  </a:cubicBezTo>
                  <a:cubicBezTo>
                    <a:pt x="2242400" y="119444"/>
                    <a:pt x="2505853" y="382897"/>
                    <a:pt x="2505853" y="706710"/>
                  </a:cubicBezTo>
                  <a:cubicBezTo>
                    <a:pt x="2505853" y="1030522"/>
                    <a:pt x="2242400" y="1293975"/>
                    <a:pt x="1918588" y="1293975"/>
                  </a:cubicBezTo>
                  <a:cubicBezTo>
                    <a:pt x="1650516" y="1293975"/>
                    <a:pt x="1423771" y="1113416"/>
                    <a:pt x="1353698" y="867481"/>
                  </a:cubicBezTo>
                  <a:cubicBezTo>
                    <a:pt x="1340599" y="926924"/>
                    <a:pt x="1320373" y="983740"/>
                    <a:pt x="1293976" y="1037012"/>
                  </a:cubicBezTo>
                  <a:cubicBezTo>
                    <a:pt x="1412742" y="1260690"/>
                    <a:pt x="1648166" y="1413419"/>
                    <a:pt x="1918588" y="1413419"/>
                  </a:cubicBezTo>
                  <a:cubicBezTo>
                    <a:pt x="2308253" y="1413419"/>
                    <a:pt x="2625297" y="1096375"/>
                    <a:pt x="2625297" y="706710"/>
                  </a:cubicBezTo>
                  <a:cubicBezTo>
                    <a:pt x="2625297" y="317044"/>
                    <a:pt x="2308253" y="0"/>
                    <a:pt x="1918588" y="0"/>
                  </a:cubicBezTo>
                  <a:close/>
                </a:path>
              </a:pathLst>
            </a:custGeom>
            <a:gradFill flip="none" rotWithShape="1">
              <a:gsLst>
                <a:gs pos="0">
                  <a:schemeClr val="accent3"/>
                </a:gs>
                <a:gs pos="100000">
                  <a:schemeClr val="accent2"/>
                </a:gs>
              </a:gsLst>
              <a:lin ang="0" scaled="1"/>
              <a:tileRect/>
            </a:gradFill>
            <a:ln>
              <a:noFill/>
            </a:ln>
          </p:spPr>
          <p:txBody>
            <a:bodyPr lIns="12192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endParaRPr kumimoji="0" lang="en-IN" sz="2000"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32" name="Freeform: Shape 31">
              <a:extLst>
                <a:ext uri="{FF2B5EF4-FFF2-40B4-BE49-F238E27FC236}">
                  <a16:creationId xmlns:a16="http://schemas.microsoft.com/office/drawing/2014/main" id="{D975B2F6-7888-5F19-C0A4-9B7DD2C8095E}"/>
                </a:ext>
              </a:extLst>
            </p:cNvPr>
            <p:cNvSpPr/>
            <p:nvPr/>
          </p:nvSpPr>
          <p:spPr>
            <a:xfrm>
              <a:off x="782089" y="1944034"/>
              <a:ext cx="2625297" cy="1413419"/>
            </a:xfrm>
            <a:custGeom>
              <a:avLst/>
              <a:gdLst>
                <a:gd name="connsiteX0" fmla="*/ 2000685 w 2625297"/>
                <a:gd name="connsiteY0" fmla="*/ 119444 h 1413419"/>
                <a:gd name="connsiteX1" fmla="*/ 2565575 w 2625297"/>
                <a:gd name="connsiteY1" fmla="*/ 545938 h 1413419"/>
                <a:gd name="connsiteX2" fmla="*/ 2625297 w 2625297"/>
                <a:gd name="connsiteY2" fmla="*/ 376407 h 1413419"/>
                <a:gd name="connsiteX3" fmla="*/ 2000685 w 2625297"/>
                <a:gd name="connsiteY3" fmla="*/ 0 h 1413419"/>
                <a:gd name="connsiteX4" fmla="*/ 1293976 w 2625297"/>
                <a:gd name="connsiteY4" fmla="*/ 706710 h 1413419"/>
                <a:gd name="connsiteX5" fmla="*/ 706710 w 2625297"/>
                <a:gd name="connsiteY5" fmla="*/ 1293975 h 1413419"/>
                <a:gd name="connsiteX6" fmla="*/ 119444 w 2625297"/>
                <a:gd name="connsiteY6" fmla="*/ 706710 h 1413419"/>
                <a:gd name="connsiteX7" fmla="*/ 706710 w 2625297"/>
                <a:gd name="connsiteY7" fmla="*/ 119444 h 1413419"/>
                <a:gd name="connsiteX8" fmla="*/ 1271600 w 2625297"/>
                <a:gd name="connsiteY8" fmla="*/ 545938 h 1413419"/>
                <a:gd name="connsiteX9" fmla="*/ 1331322 w 2625297"/>
                <a:gd name="connsiteY9" fmla="*/ 376407 h 1413419"/>
                <a:gd name="connsiteX10" fmla="*/ 706710 w 2625297"/>
                <a:gd name="connsiteY10" fmla="*/ 0 h 1413419"/>
                <a:gd name="connsiteX11" fmla="*/ 0 w 2625297"/>
                <a:gd name="connsiteY11" fmla="*/ 706710 h 1413419"/>
                <a:gd name="connsiteX12" fmla="*/ 706710 w 2625297"/>
                <a:gd name="connsiteY12" fmla="*/ 1413419 h 1413419"/>
                <a:gd name="connsiteX13" fmla="*/ 1413419 w 2625297"/>
                <a:gd name="connsiteY13" fmla="*/ 706710 h 1413419"/>
                <a:gd name="connsiteX14" fmla="*/ 2000685 w 2625297"/>
                <a:gd name="connsiteY14" fmla="*/ 119444 h 1413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25297" h="1413419">
                  <a:moveTo>
                    <a:pt x="2000685" y="119444"/>
                  </a:moveTo>
                  <a:cubicBezTo>
                    <a:pt x="2268797" y="119444"/>
                    <a:pt x="2495502" y="300043"/>
                    <a:pt x="2565575" y="545938"/>
                  </a:cubicBezTo>
                  <a:cubicBezTo>
                    <a:pt x="2578674" y="486495"/>
                    <a:pt x="2598900" y="429679"/>
                    <a:pt x="2625297" y="376407"/>
                  </a:cubicBezTo>
                  <a:cubicBezTo>
                    <a:pt x="2506530" y="152729"/>
                    <a:pt x="2271106" y="0"/>
                    <a:pt x="2000685" y="0"/>
                  </a:cubicBezTo>
                  <a:cubicBezTo>
                    <a:pt x="1611020" y="0"/>
                    <a:pt x="1293976" y="317044"/>
                    <a:pt x="1293976" y="706710"/>
                  </a:cubicBezTo>
                  <a:cubicBezTo>
                    <a:pt x="1293976" y="1030522"/>
                    <a:pt x="1030522" y="1293975"/>
                    <a:pt x="706710" y="1293975"/>
                  </a:cubicBezTo>
                  <a:cubicBezTo>
                    <a:pt x="382897" y="1293975"/>
                    <a:pt x="119444" y="1030522"/>
                    <a:pt x="119444" y="706710"/>
                  </a:cubicBezTo>
                  <a:cubicBezTo>
                    <a:pt x="119444" y="382897"/>
                    <a:pt x="382897" y="119444"/>
                    <a:pt x="706710" y="119444"/>
                  </a:cubicBezTo>
                  <a:cubicBezTo>
                    <a:pt x="974821" y="119444"/>
                    <a:pt x="1201526" y="300043"/>
                    <a:pt x="1271600" y="545938"/>
                  </a:cubicBezTo>
                  <a:cubicBezTo>
                    <a:pt x="1284699" y="486495"/>
                    <a:pt x="1304925" y="429679"/>
                    <a:pt x="1331322" y="376407"/>
                  </a:cubicBezTo>
                  <a:cubicBezTo>
                    <a:pt x="1212555" y="152729"/>
                    <a:pt x="977171" y="0"/>
                    <a:pt x="706710" y="0"/>
                  </a:cubicBezTo>
                  <a:cubicBezTo>
                    <a:pt x="317044" y="0"/>
                    <a:pt x="0" y="317044"/>
                    <a:pt x="0" y="706710"/>
                  </a:cubicBezTo>
                  <a:cubicBezTo>
                    <a:pt x="0" y="1096375"/>
                    <a:pt x="317044" y="1413419"/>
                    <a:pt x="706710" y="1413419"/>
                  </a:cubicBezTo>
                  <a:cubicBezTo>
                    <a:pt x="1096376" y="1413419"/>
                    <a:pt x="1413419" y="1096375"/>
                    <a:pt x="1413419" y="706710"/>
                  </a:cubicBezTo>
                  <a:cubicBezTo>
                    <a:pt x="1413419" y="382897"/>
                    <a:pt x="1676873" y="119444"/>
                    <a:pt x="2000685" y="119444"/>
                  </a:cubicBezTo>
                  <a:close/>
                </a:path>
              </a:pathLst>
            </a:custGeom>
            <a:gradFill flip="none" rotWithShape="1">
              <a:gsLst>
                <a:gs pos="0">
                  <a:schemeClr val="accent3"/>
                </a:gs>
                <a:gs pos="100000">
                  <a:schemeClr val="accent2"/>
                </a:gs>
              </a:gsLst>
              <a:lin ang="0" scaled="1"/>
              <a:tileRect/>
            </a:gradFill>
            <a:ln>
              <a:noFill/>
            </a:ln>
          </p:spPr>
          <p:txBody>
            <a:bodyPr lIns="12192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endParaRPr kumimoji="0" lang="en-IN" sz="2000"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33" name="Freeform: Shape 32">
              <a:extLst>
                <a:ext uri="{FF2B5EF4-FFF2-40B4-BE49-F238E27FC236}">
                  <a16:creationId xmlns:a16="http://schemas.microsoft.com/office/drawing/2014/main" id="{33007D54-1747-4DF7-A017-8B69D6BE65C2}"/>
                </a:ext>
              </a:extLst>
            </p:cNvPr>
            <p:cNvSpPr/>
            <p:nvPr/>
          </p:nvSpPr>
          <p:spPr>
            <a:xfrm>
              <a:off x="2158162" y="1944034"/>
              <a:ext cx="2543199" cy="1413419"/>
            </a:xfrm>
            <a:custGeom>
              <a:avLst/>
              <a:gdLst>
                <a:gd name="connsiteX0" fmla="*/ 1918588 w 2543199"/>
                <a:gd name="connsiteY0" fmla="*/ 119444 h 1413419"/>
                <a:gd name="connsiteX1" fmla="*/ 2483478 w 2543199"/>
                <a:gd name="connsiteY1" fmla="*/ 545938 h 1413419"/>
                <a:gd name="connsiteX2" fmla="*/ 2543200 w 2543199"/>
                <a:gd name="connsiteY2" fmla="*/ 376407 h 1413419"/>
                <a:gd name="connsiteX3" fmla="*/ 1918588 w 2543199"/>
                <a:gd name="connsiteY3" fmla="*/ 0 h 1413419"/>
                <a:gd name="connsiteX4" fmla="*/ 1211878 w 2543199"/>
                <a:gd name="connsiteY4" fmla="*/ 706710 h 1413419"/>
                <a:gd name="connsiteX5" fmla="*/ 624612 w 2543199"/>
                <a:gd name="connsiteY5" fmla="*/ 1293975 h 1413419"/>
                <a:gd name="connsiteX6" fmla="*/ 59722 w 2543199"/>
                <a:gd name="connsiteY6" fmla="*/ 867481 h 1413419"/>
                <a:gd name="connsiteX7" fmla="*/ 0 w 2543199"/>
                <a:gd name="connsiteY7" fmla="*/ 1037012 h 1413419"/>
                <a:gd name="connsiteX8" fmla="*/ 624612 w 2543199"/>
                <a:gd name="connsiteY8" fmla="*/ 1413419 h 1413419"/>
                <a:gd name="connsiteX9" fmla="*/ 1331322 w 2543199"/>
                <a:gd name="connsiteY9" fmla="*/ 706710 h 1413419"/>
                <a:gd name="connsiteX10" fmla="*/ 1918588 w 2543199"/>
                <a:gd name="connsiteY10" fmla="*/ 119444 h 1413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3199" h="1413419">
                  <a:moveTo>
                    <a:pt x="1918588" y="119444"/>
                  </a:moveTo>
                  <a:cubicBezTo>
                    <a:pt x="2186699" y="119444"/>
                    <a:pt x="2413404" y="300043"/>
                    <a:pt x="2483478" y="545938"/>
                  </a:cubicBezTo>
                  <a:cubicBezTo>
                    <a:pt x="2496577" y="486495"/>
                    <a:pt x="2516802" y="429679"/>
                    <a:pt x="2543200" y="376407"/>
                  </a:cubicBezTo>
                  <a:cubicBezTo>
                    <a:pt x="2424432" y="152729"/>
                    <a:pt x="2189009" y="0"/>
                    <a:pt x="1918588" y="0"/>
                  </a:cubicBezTo>
                  <a:cubicBezTo>
                    <a:pt x="1528922" y="0"/>
                    <a:pt x="1211878" y="317044"/>
                    <a:pt x="1211878" y="706710"/>
                  </a:cubicBezTo>
                  <a:cubicBezTo>
                    <a:pt x="1211878" y="1030522"/>
                    <a:pt x="948424" y="1293975"/>
                    <a:pt x="624612" y="1293975"/>
                  </a:cubicBezTo>
                  <a:cubicBezTo>
                    <a:pt x="356540" y="1293975"/>
                    <a:pt x="129796" y="1113416"/>
                    <a:pt x="59722" y="867481"/>
                  </a:cubicBezTo>
                  <a:cubicBezTo>
                    <a:pt x="46623" y="926924"/>
                    <a:pt x="26397" y="983740"/>
                    <a:pt x="0" y="1037012"/>
                  </a:cubicBezTo>
                  <a:cubicBezTo>
                    <a:pt x="118767" y="1260690"/>
                    <a:pt x="354191" y="1413419"/>
                    <a:pt x="624612" y="1413419"/>
                  </a:cubicBezTo>
                  <a:cubicBezTo>
                    <a:pt x="1014278" y="1413419"/>
                    <a:pt x="1331322" y="1096375"/>
                    <a:pt x="1331322" y="706710"/>
                  </a:cubicBezTo>
                  <a:cubicBezTo>
                    <a:pt x="1331322" y="382897"/>
                    <a:pt x="1594775" y="119444"/>
                    <a:pt x="1918588" y="119444"/>
                  </a:cubicBezTo>
                  <a:close/>
                </a:path>
              </a:pathLst>
            </a:custGeom>
            <a:gradFill flip="none" rotWithShape="1">
              <a:gsLst>
                <a:gs pos="0">
                  <a:schemeClr val="accent3"/>
                </a:gs>
                <a:gs pos="100000">
                  <a:schemeClr val="accent2"/>
                </a:gs>
              </a:gsLst>
              <a:lin ang="0" scaled="1"/>
              <a:tileRect/>
            </a:gradFill>
            <a:ln>
              <a:noFill/>
            </a:ln>
          </p:spPr>
          <p:txBody>
            <a:bodyPr lIns="12192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endParaRPr kumimoji="0" lang="en-IN" sz="2000"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grpSp>
      <p:sp>
        <p:nvSpPr>
          <p:cNvPr id="9" name="TextBox 8">
            <a:extLst>
              <a:ext uri="{FF2B5EF4-FFF2-40B4-BE49-F238E27FC236}">
                <a16:creationId xmlns:a16="http://schemas.microsoft.com/office/drawing/2014/main" id="{2CD57113-4DCD-6F9F-205E-B91DF3E475A8}"/>
              </a:ext>
            </a:extLst>
          </p:cNvPr>
          <p:cNvSpPr txBox="1"/>
          <p:nvPr/>
        </p:nvSpPr>
        <p:spPr>
          <a:xfrm>
            <a:off x="670560" y="4766313"/>
            <a:ext cx="2948940" cy="738664"/>
          </a:xfrm>
          <a:prstGeom prst="rect">
            <a:avLst/>
          </a:prstGeom>
          <a:noFill/>
        </p:spPr>
        <p:txBody>
          <a:bodyPr wrap="square" lIns="60960" rIns="60960">
            <a:spAutoFit/>
          </a:bodyPr>
          <a:lstStyle/>
          <a:p>
            <a:pPr marL="0" marR="0" lvl="0" indent="0" algn="ctr" defTabSz="1219170" rtl="0" eaLnBrk="1" fontAlgn="auto" latinLnBrk="0" hangingPunct="1">
              <a:lnSpc>
                <a:spcPct val="100000"/>
              </a:lnSpc>
              <a:spcBef>
                <a:spcPts val="80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Georgia"/>
                <a:ea typeface="+mn-ea"/>
                <a:cs typeface="+mn-cs"/>
              </a:rPr>
              <a:t>Unintended pregnancy and abortion are experiences shared by people around the world</a:t>
            </a:r>
            <a:r>
              <a:rPr kumimoji="0" lang="en-US" sz="1400" b="0" i="0" u="none" strike="noStrike" kern="1200" cap="none" spc="0" normalizeH="0" baseline="30000" noProof="0" dirty="0">
                <a:ln>
                  <a:noFill/>
                </a:ln>
                <a:solidFill>
                  <a:prstClr val="black"/>
                </a:solidFill>
                <a:effectLst/>
                <a:uLnTx/>
                <a:uFillTx/>
                <a:latin typeface="Georgia"/>
                <a:ea typeface="+mn-ea"/>
                <a:cs typeface="+mn-cs"/>
              </a:rPr>
              <a:t>1</a:t>
            </a:r>
          </a:p>
        </p:txBody>
      </p:sp>
      <p:sp>
        <p:nvSpPr>
          <p:cNvPr id="10" name="TextBox 9">
            <a:extLst>
              <a:ext uri="{FF2B5EF4-FFF2-40B4-BE49-F238E27FC236}">
                <a16:creationId xmlns:a16="http://schemas.microsoft.com/office/drawing/2014/main" id="{3E677AE9-B1A2-05E0-3DD0-03DFF3B3D872}"/>
              </a:ext>
            </a:extLst>
          </p:cNvPr>
          <p:cNvSpPr txBox="1"/>
          <p:nvPr/>
        </p:nvSpPr>
        <p:spPr>
          <a:xfrm>
            <a:off x="2068138" y="1389993"/>
            <a:ext cx="3311140" cy="954107"/>
          </a:xfrm>
          <a:prstGeom prst="rect">
            <a:avLst/>
          </a:prstGeom>
          <a:noFill/>
        </p:spPr>
        <p:txBody>
          <a:bodyPr wrap="square" lIns="60960" rIns="60960" anchor="b">
            <a:spAutoFit/>
          </a:bodyPr>
          <a:lstStyle/>
          <a:p>
            <a:pPr marL="0" marR="0" lvl="0" indent="0" algn="ctr" defTabSz="1219170" rtl="0" eaLnBrk="1" fontAlgn="auto" latinLnBrk="0" hangingPunct="1">
              <a:lnSpc>
                <a:spcPct val="100000"/>
              </a:lnSpc>
              <a:spcBef>
                <a:spcPts val="80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Georgia"/>
                <a:ea typeface="+mn-ea"/>
                <a:cs typeface="+mn-cs"/>
              </a:rPr>
              <a:t>These reproductive health outcomes occur irrespective of country income level, region or the legal </a:t>
            </a:r>
            <a:br>
              <a:rPr kumimoji="0" lang="en-US" sz="1400" b="0" i="0" u="none" strike="noStrike" kern="1200" cap="none" spc="0" normalizeH="0" baseline="0" noProof="0" dirty="0">
                <a:ln>
                  <a:noFill/>
                </a:ln>
                <a:solidFill>
                  <a:prstClr val="black"/>
                </a:solidFill>
                <a:effectLst/>
                <a:uLnTx/>
                <a:uFillTx/>
                <a:latin typeface="Georgia"/>
                <a:ea typeface="+mn-ea"/>
                <a:cs typeface="+mn-cs"/>
              </a:rPr>
            </a:br>
            <a:r>
              <a:rPr kumimoji="0" lang="en-US" sz="1400" b="0" i="0" u="none" strike="noStrike" kern="1200" cap="none" spc="0" normalizeH="0" baseline="0" noProof="0" dirty="0">
                <a:ln>
                  <a:noFill/>
                </a:ln>
                <a:solidFill>
                  <a:prstClr val="black"/>
                </a:solidFill>
                <a:effectLst/>
                <a:uLnTx/>
                <a:uFillTx/>
                <a:latin typeface="Georgia"/>
                <a:ea typeface="+mn-ea"/>
                <a:cs typeface="+mn-cs"/>
              </a:rPr>
              <a:t>status of abortion</a:t>
            </a:r>
          </a:p>
        </p:txBody>
      </p:sp>
      <p:sp>
        <p:nvSpPr>
          <p:cNvPr id="11" name="TextBox 10">
            <a:extLst>
              <a:ext uri="{FF2B5EF4-FFF2-40B4-BE49-F238E27FC236}">
                <a16:creationId xmlns:a16="http://schemas.microsoft.com/office/drawing/2014/main" id="{3611465F-6F99-19EC-CB81-1B88ECE1B543}"/>
              </a:ext>
            </a:extLst>
          </p:cNvPr>
          <p:cNvSpPr txBox="1"/>
          <p:nvPr/>
        </p:nvSpPr>
        <p:spPr>
          <a:xfrm>
            <a:off x="3926066" y="4766313"/>
            <a:ext cx="2948940" cy="738664"/>
          </a:xfrm>
          <a:prstGeom prst="rect">
            <a:avLst/>
          </a:prstGeom>
          <a:noFill/>
        </p:spPr>
        <p:txBody>
          <a:bodyPr wrap="square" lIns="60960" rIns="60960">
            <a:spAutoFit/>
          </a:bodyPr>
          <a:lstStyle/>
          <a:p>
            <a:pPr marL="0" marR="0" lvl="0" indent="0" algn="ctr" defTabSz="1219170" rtl="0" eaLnBrk="1" fontAlgn="auto" latinLnBrk="0" hangingPunct="1">
              <a:lnSpc>
                <a:spcPct val="100000"/>
              </a:lnSpc>
              <a:spcBef>
                <a:spcPts val="80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Georgia"/>
                <a:ea typeface="+mn-ea"/>
                <a:cs typeface="+mn-cs"/>
              </a:rPr>
              <a:t>Roughly 121 million unintended pregnancies occurred each year between 2015 and 2019</a:t>
            </a:r>
            <a:r>
              <a:rPr kumimoji="0" lang="en-US" sz="1400" b="0" i="0" u="none" strike="noStrike" kern="1200" cap="none" spc="0" normalizeH="0" baseline="30000" noProof="0" dirty="0">
                <a:ln>
                  <a:noFill/>
                </a:ln>
                <a:solidFill>
                  <a:prstClr val="black"/>
                </a:solidFill>
                <a:effectLst/>
                <a:uLnTx/>
                <a:uFillTx/>
                <a:latin typeface="Georgia"/>
                <a:ea typeface="+mn-ea"/>
                <a:cs typeface="+mn-cs"/>
              </a:rPr>
              <a:t>2</a:t>
            </a:r>
          </a:p>
        </p:txBody>
      </p:sp>
      <p:sp>
        <p:nvSpPr>
          <p:cNvPr id="12" name="TextBox 11">
            <a:extLst>
              <a:ext uri="{FF2B5EF4-FFF2-40B4-BE49-F238E27FC236}">
                <a16:creationId xmlns:a16="http://schemas.microsoft.com/office/drawing/2014/main" id="{4872E1FD-2F9E-8A13-531F-1F2CB5376A5E}"/>
              </a:ext>
            </a:extLst>
          </p:cNvPr>
          <p:cNvSpPr txBox="1"/>
          <p:nvPr/>
        </p:nvSpPr>
        <p:spPr>
          <a:xfrm>
            <a:off x="5583856" y="1605436"/>
            <a:ext cx="3182508" cy="738664"/>
          </a:xfrm>
          <a:prstGeom prst="rect">
            <a:avLst/>
          </a:prstGeom>
          <a:noFill/>
        </p:spPr>
        <p:txBody>
          <a:bodyPr wrap="square" lIns="60960" rIns="60960" anchor="b">
            <a:spAutoFit/>
          </a:bodyPr>
          <a:lstStyle/>
          <a:p>
            <a:pPr marL="0" marR="0" lvl="0" indent="0" algn="ctr" defTabSz="1219170" rtl="0" eaLnBrk="1" fontAlgn="auto" latinLnBrk="0" hangingPunct="1">
              <a:lnSpc>
                <a:spcPct val="100000"/>
              </a:lnSpc>
              <a:spcBef>
                <a:spcPts val="80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Georgia"/>
                <a:ea typeface="+mn-ea"/>
                <a:cs typeface="+mn-cs"/>
              </a:rPr>
              <a:t>Of these unintended pregnancies, 61% ended in abortion. This translates to 73 million abortions per year</a:t>
            </a:r>
            <a:r>
              <a:rPr kumimoji="0" lang="en-US" sz="1400" b="0" i="0" u="none" strike="noStrike" kern="1200" cap="none" spc="0" normalizeH="0" baseline="30000" noProof="0" dirty="0">
                <a:ln>
                  <a:noFill/>
                </a:ln>
                <a:solidFill>
                  <a:prstClr val="black"/>
                </a:solidFill>
                <a:effectLst/>
                <a:uLnTx/>
                <a:uFillTx/>
                <a:latin typeface="Georgia"/>
                <a:ea typeface="+mn-ea"/>
                <a:cs typeface="+mn-cs"/>
              </a:rPr>
              <a:t>2</a:t>
            </a:r>
            <a:endParaRPr kumimoji="0" lang="en-IN" sz="1400" b="0" i="0" u="none" strike="noStrike" kern="1200" cap="none" spc="0" normalizeH="0" baseline="0" noProof="0" dirty="0">
              <a:ln>
                <a:noFill/>
              </a:ln>
              <a:solidFill>
                <a:srgbClr val="000000"/>
              </a:solidFill>
              <a:effectLst/>
              <a:uLnTx/>
              <a:uFillTx/>
              <a:latin typeface="Georgia"/>
              <a:ea typeface="+mn-ea"/>
              <a:cs typeface="+mn-cs"/>
            </a:endParaRPr>
          </a:p>
        </p:txBody>
      </p:sp>
      <p:pic>
        <p:nvPicPr>
          <p:cNvPr id="13" name="Graphic 12">
            <a:extLst>
              <a:ext uri="{FF2B5EF4-FFF2-40B4-BE49-F238E27FC236}">
                <a16:creationId xmlns:a16="http://schemas.microsoft.com/office/drawing/2014/main" id="{6DC8365C-8F41-529C-2D4A-5100FA7CA9A8}"/>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612901" y="3252366"/>
            <a:ext cx="685800" cy="685800"/>
          </a:xfrm>
          <a:prstGeom prst="rect">
            <a:avLst/>
          </a:prstGeom>
        </p:spPr>
      </p:pic>
      <p:pic>
        <p:nvPicPr>
          <p:cNvPr id="14" name="Graphic 13">
            <a:extLst>
              <a:ext uri="{FF2B5EF4-FFF2-40B4-BE49-F238E27FC236}">
                <a16:creationId xmlns:a16="http://schemas.microsoft.com/office/drawing/2014/main" id="{4DFD25F7-8D38-7290-C38A-E739C101B278}"/>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6902529" y="3252366"/>
            <a:ext cx="578357" cy="685800"/>
          </a:xfrm>
          <a:prstGeom prst="rect">
            <a:avLst/>
          </a:prstGeom>
        </p:spPr>
      </p:pic>
      <p:pic>
        <p:nvPicPr>
          <p:cNvPr id="15" name="Graphic 14">
            <a:extLst>
              <a:ext uri="{FF2B5EF4-FFF2-40B4-BE49-F238E27FC236}">
                <a16:creationId xmlns:a16="http://schemas.microsoft.com/office/drawing/2014/main" id="{42D5B21F-714F-479A-13F4-4CD609A2DD67}"/>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5128035" y="3253292"/>
            <a:ext cx="578357" cy="683951"/>
          </a:xfrm>
          <a:prstGeom prst="rect">
            <a:avLst/>
          </a:prstGeom>
        </p:spPr>
      </p:pic>
      <p:pic>
        <p:nvPicPr>
          <p:cNvPr id="16" name="Graphic 15">
            <a:extLst>
              <a:ext uri="{FF2B5EF4-FFF2-40B4-BE49-F238E27FC236}">
                <a16:creationId xmlns:a16="http://schemas.microsoft.com/office/drawing/2014/main" id="{FFAE6A2C-3182-08F9-08A3-8EAA7CE39E8C}"/>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3404636" y="3252366"/>
            <a:ext cx="617464" cy="685800"/>
          </a:xfrm>
          <a:prstGeom prst="rect">
            <a:avLst/>
          </a:prstGeom>
        </p:spPr>
      </p:pic>
      <p:grpSp>
        <p:nvGrpSpPr>
          <p:cNvPr id="17" name="Group 16">
            <a:extLst>
              <a:ext uri="{FF2B5EF4-FFF2-40B4-BE49-F238E27FC236}">
                <a16:creationId xmlns:a16="http://schemas.microsoft.com/office/drawing/2014/main" id="{19ED1C3E-E67C-8144-7AD9-4ED7D302CBB7}"/>
              </a:ext>
            </a:extLst>
          </p:cNvPr>
          <p:cNvGrpSpPr/>
          <p:nvPr/>
        </p:nvGrpSpPr>
        <p:grpSpPr>
          <a:xfrm>
            <a:off x="8969508" y="1800123"/>
            <a:ext cx="2555905" cy="3227550"/>
            <a:chOff x="8969508" y="1304721"/>
            <a:chExt cx="2555905" cy="3227550"/>
          </a:xfrm>
        </p:grpSpPr>
        <p:grpSp>
          <p:nvGrpSpPr>
            <p:cNvPr id="22" name="Group 21">
              <a:extLst>
                <a:ext uri="{FF2B5EF4-FFF2-40B4-BE49-F238E27FC236}">
                  <a16:creationId xmlns:a16="http://schemas.microsoft.com/office/drawing/2014/main" id="{EB504D46-9BA8-EE08-1E59-72A3968123F9}"/>
                </a:ext>
              </a:extLst>
            </p:cNvPr>
            <p:cNvGrpSpPr/>
            <p:nvPr/>
          </p:nvGrpSpPr>
          <p:grpSpPr>
            <a:xfrm>
              <a:off x="8969508" y="1367556"/>
              <a:ext cx="246411" cy="246408"/>
              <a:chOff x="439557" y="1731286"/>
              <a:chExt cx="175977" cy="175977"/>
            </a:xfrm>
          </p:grpSpPr>
          <p:sp>
            <p:nvSpPr>
              <p:cNvPr id="29" name="Oval 28">
                <a:extLst>
                  <a:ext uri="{FF2B5EF4-FFF2-40B4-BE49-F238E27FC236}">
                    <a16:creationId xmlns:a16="http://schemas.microsoft.com/office/drawing/2014/main" id="{DAAF762C-4B57-2D60-54C1-F19BD943EA97}"/>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400" b="1" i="0" u="none" strike="noStrike" kern="1200" cap="all" spc="0" normalizeH="0" baseline="0" noProof="0" dirty="0">
                  <a:ln>
                    <a:noFill/>
                  </a:ln>
                  <a:solidFill>
                    <a:prstClr val="white"/>
                  </a:solidFill>
                  <a:effectLst/>
                  <a:uLnTx/>
                  <a:uFillTx/>
                  <a:latin typeface="Calibri"/>
                  <a:ea typeface="+mn-ea"/>
                  <a:cs typeface="Calibri" panose="020F0502020204030204" pitchFamily="34" charset="0"/>
                </a:endParaRPr>
              </a:p>
            </p:txBody>
          </p:sp>
          <p:sp>
            <p:nvSpPr>
              <p:cNvPr id="30" name="Oval 29">
                <a:extLst>
                  <a:ext uri="{FF2B5EF4-FFF2-40B4-BE49-F238E27FC236}">
                    <a16:creationId xmlns:a16="http://schemas.microsoft.com/office/drawing/2014/main" id="{8AB7DBB5-CB3B-BA5C-66AC-1AF8D9455053}"/>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23" name="Group 22">
              <a:extLst>
                <a:ext uri="{FF2B5EF4-FFF2-40B4-BE49-F238E27FC236}">
                  <a16:creationId xmlns:a16="http://schemas.microsoft.com/office/drawing/2014/main" id="{1FC72FE8-5AB2-7FCB-C7D5-4CE8DCF63E45}"/>
                </a:ext>
              </a:extLst>
            </p:cNvPr>
            <p:cNvGrpSpPr/>
            <p:nvPr/>
          </p:nvGrpSpPr>
          <p:grpSpPr>
            <a:xfrm>
              <a:off x="8969508" y="3283698"/>
              <a:ext cx="246411" cy="246408"/>
              <a:chOff x="439557" y="1731286"/>
              <a:chExt cx="175977" cy="175977"/>
            </a:xfrm>
          </p:grpSpPr>
          <p:sp>
            <p:nvSpPr>
              <p:cNvPr id="27" name="Oval 26">
                <a:extLst>
                  <a:ext uri="{FF2B5EF4-FFF2-40B4-BE49-F238E27FC236}">
                    <a16:creationId xmlns:a16="http://schemas.microsoft.com/office/drawing/2014/main" id="{382D020F-79FD-40F9-2429-13A3C07EFE69}"/>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400" b="1" i="0" u="none" strike="noStrike" kern="1200" cap="all" spc="0" normalizeH="0" baseline="0" noProof="0" dirty="0">
                  <a:ln>
                    <a:noFill/>
                  </a:ln>
                  <a:solidFill>
                    <a:prstClr val="white"/>
                  </a:solidFill>
                  <a:effectLst/>
                  <a:uLnTx/>
                  <a:uFillTx/>
                  <a:latin typeface="Calibri"/>
                  <a:ea typeface="+mn-ea"/>
                  <a:cs typeface="Calibri" panose="020F0502020204030204" pitchFamily="34" charset="0"/>
                </a:endParaRPr>
              </a:p>
            </p:txBody>
          </p:sp>
          <p:sp>
            <p:nvSpPr>
              <p:cNvPr id="28" name="Oval 27">
                <a:extLst>
                  <a:ext uri="{FF2B5EF4-FFF2-40B4-BE49-F238E27FC236}">
                    <a16:creationId xmlns:a16="http://schemas.microsoft.com/office/drawing/2014/main" id="{FAE7B99C-6B5B-AD67-A8DD-34665479BEC0}"/>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24" name="TextBox 23">
              <a:extLst>
                <a:ext uri="{FF2B5EF4-FFF2-40B4-BE49-F238E27FC236}">
                  <a16:creationId xmlns:a16="http://schemas.microsoft.com/office/drawing/2014/main" id="{F64DE7B1-5A29-5FE3-DB38-922FA8417DC5}"/>
                </a:ext>
              </a:extLst>
            </p:cNvPr>
            <p:cNvSpPr txBox="1"/>
            <p:nvPr/>
          </p:nvSpPr>
          <p:spPr>
            <a:xfrm>
              <a:off x="9333484" y="1304721"/>
              <a:ext cx="2191928" cy="1323439"/>
            </a:xfrm>
            <a:prstGeom prst="rect">
              <a:avLst/>
            </a:prstGeom>
            <a:noFill/>
          </p:spPr>
          <p:txBody>
            <a:bodyPr wrap="square">
              <a:spAutoFit/>
            </a:bodyPr>
            <a:lstStyle/>
            <a:p>
              <a:pPr marL="0" marR="0" lvl="0" indent="0" algn="l" defTabSz="1219170" rtl="0" eaLnBrk="1" fontAlgn="auto" latinLnBrk="0" hangingPunct="1">
                <a:lnSpc>
                  <a:spcPct val="100000"/>
                </a:lnSpc>
                <a:spcBef>
                  <a:spcPts val="80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Georgia"/>
                  <a:ea typeface="+mn-ea"/>
                  <a:cs typeface="+mn-cs"/>
                </a:rPr>
                <a:t>Unintended pregnancies have a higher risk of obstetrical complications</a:t>
              </a:r>
              <a:r>
                <a:rPr kumimoji="0" lang="en-US" sz="1600" b="0" i="0" u="none" strike="noStrike" kern="1200" cap="none" spc="0" normalizeH="0" baseline="30000" noProof="0" dirty="0">
                  <a:ln>
                    <a:noFill/>
                  </a:ln>
                  <a:solidFill>
                    <a:prstClr val="black"/>
                  </a:solidFill>
                  <a:effectLst/>
                  <a:uLnTx/>
                  <a:uFillTx/>
                  <a:latin typeface="Georgia"/>
                  <a:ea typeface="+mn-ea"/>
                  <a:cs typeface="+mn-cs"/>
                </a:rPr>
                <a:t>3</a:t>
              </a:r>
            </a:p>
          </p:txBody>
        </p:sp>
        <p:sp>
          <p:nvSpPr>
            <p:cNvPr id="25" name="TextBox 24">
              <a:extLst>
                <a:ext uri="{FF2B5EF4-FFF2-40B4-BE49-F238E27FC236}">
                  <a16:creationId xmlns:a16="http://schemas.microsoft.com/office/drawing/2014/main" id="{8E754982-508C-A7A6-93C4-7050E47BFAF0}"/>
                </a:ext>
              </a:extLst>
            </p:cNvPr>
            <p:cNvSpPr txBox="1"/>
            <p:nvPr/>
          </p:nvSpPr>
          <p:spPr>
            <a:xfrm>
              <a:off x="9333484" y="3208832"/>
              <a:ext cx="2191928" cy="1323439"/>
            </a:xfrm>
            <a:prstGeom prst="rect">
              <a:avLst/>
            </a:prstGeom>
            <a:noFill/>
          </p:spPr>
          <p:txBody>
            <a:bodyPr wrap="square">
              <a:spAutoFit/>
            </a:bodyPr>
            <a:lstStyle/>
            <a:p>
              <a:pPr marL="0" marR="0" lvl="0" indent="0" algn="l" defTabSz="1219170" rtl="0" eaLnBrk="1" fontAlgn="auto" latinLnBrk="0" hangingPunct="1">
                <a:lnSpc>
                  <a:spcPct val="100000"/>
                </a:lnSpc>
                <a:spcBef>
                  <a:spcPts val="80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Georgia"/>
                  <a:ea typeface="+mn-ea"/>
                  <a:cs typeface="+mn-cs"/>
                </a:rPr>
                <a:t>Negative psychosocial consequences for the woman and the newborn especially in adolescents</a:t>
              </a:r>
              <a:r>
                <a:rPr kumimoji="0" lang="en-US" sz="1600" b="0" i="0" u="none" strike="noStrike" kern="1200" cap="none" spc="0" normalizeH="0" baseline="30000" noProof="0" dirty="0">
                  <a:ln>
                    <a:noFill/>
                  </a:ln>
                  <a:solidFill>
                    <a:prstClr val="black"/>
                  </a:solidFill>
                  <a:effectLst/>
                  <a:uLnTx/>
                  <a:uFillTx/>
                  <a:latin typeface="Georgia"/>
                  <a:ea typeface="+mn-ea"/>
                  <a:cs typeface="+mn-cs"/>
                </a:rPr>
                <a:t>3</a:t>
              </a:r>
            </a:p>
          </p:txBody>
        </p:sp>
        <p:cxnSp>
          <p:nvCxnSpPr>
            <p:cNvPr id="26" name="Straight Connector 25">
              <a:extLst>
                <a:ext uri="{FF2B5EF4-FFF2-40B4-BE49-F238E27FC236}">
                  <a16:creationId xmlns:a16="http://schemas.microsoft.com/office/drawing/2014/main" id="{C015F5C3-4745-A179-7A78-16F715F4355E}"/>
                </a:ext>
              </a:extLst>
            </p:cNvPr>
            <p:cNvCxnSpPr/>
            <p:nvPr/>
          </p:nvCxnSpPr>
          <p:spPr>
            <a:xfrm>
              <a:off x="9333484" y="2969632"/>
              <a:ext cx="2191929" cy="0"/>
            </a:xfrm>
            <a:prstGeom prst="line">
              <a:avLst/>
            </a:prstGeom>
            <a:ln w="6350">
              <a:solidFill>
                <a:srgbClr val="7F7F7F"/>
              </a:solidFill>
              <a:prstDash val="dash"/>
            </a:ln>
          </p:spPr>
          <p:style>
            <a:lnRef idx="1">
              <a:schemeClr val="accent1"/>
            </a:lnRef>
            <a:fillRef idx="0">
              <a:schemeClr val="accent1"/>
            </a:fillRef>
            <a:effectRef idx="0">
              <a:schemeClr val="accent1"/>
            </a:effectRef>
            <a:fontRef idx="minor">
              <a:schemeClr val="tx1"/>
            </a:fontRef>
          </p:style>
        </p:cxnSp>
      </p:grpSp>
      <p:cxnSp>
        <p:nvCxnSpPr>
          <p:cNvPr id="18" name="Straight Connector 17">
            <a:extLst>
              <a:ext uri="{FF2B5EF4-FFF2-40B4-BE49-F238E27FC236}">
                <a16:creationId xmlns:a16="http://schemas.microsoft.com/office/drawing/2014/main" id="{E494418D-D3DB-3CB9-7EAC-D894450FE3CC}"/>
              </a:ext>
            </a:extLst>
          </p:cNvPr>
          <p:cNvCxnSpPr>
            <a:cxnSpLocks/>
          </p:cNvCxnSpPr>
          <p:nvPr/>
        </p:nvCxnSpPr>
        <p:spPr>
          <a:xfrm>
            <a:off x="3723708" y="2399129"/>
            <a:ext cx="0" cy="289033"/>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DA47DCB4-D301-CB37-20A4-5B3DCDD83DF2}"/>
              </a:ext>
            </a:extLst>
          </p:cNvPr>
          <p:cNvCxnSpPr>
            <a:cxnSpLocks/>
          </p:cNvCxnSpPr>
          <p:nvPr/>
        </p:nvCxnSpPr>
        <p:spPr>
          <a:xfrm>
            <a:off x="7133017" y="2399129"/>
            <a:ext cx="0" cy="289033"/>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404C4D72-9780-6E5A-DAFF-04ABB0D0127E}"/>
              </a:ext>
            </a:extLst>
          </p:cNvPr>
          <p:cNvCxnSpPr>
            <a:cxnSpLocks/>
          </p:cNvCxnSpPr>
          <p:nvPr/>
        </p:nvCxnSpPr>
        <p:spPr>
          <a:xfrm>
            <a:off x="1962149" y="4549481"/>
            <a:ext cx="0" cy="216832"/>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02B001E8-7051-8E55-055F-5F7E9AD0FDCF}"/>
              </a:ext>
            </a:extLst>
          </p:cNvPr>
          <p:cNvCxnSpPr>
            <a:cxnSpLocks/>
          </p:cNvCxnSpPr>
          <p:nvPr/>
        </p:nvCxnSpPr>
        <p:spPr>
          <a:xfrm>
            <a:off x="5400536" y="4549481"/>
            <a:ext cx="0" cy="216832"/>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 name="Text Placeholder 7">
            <a:extLst>
              <a:ext uri="{FF2B5EF4-FFF2-40B4-BE49-F238E27FC236}">
                <a16:creationId xmlns:a16="http://schemas.microsoft.com/office/drawing/2014/main" id="{4660895A-93BD-776C-3913-BA56A238A5A4}"/>
              </a:ext>
            </a:extLst>
          </p:cNvPr>
          <p:cNvSpPr txBox="1">
            <a:spLocks/>
          </p:cNvSpPr>
          <p:nvPr/>
        </p:nvSpPr>
        <p:spPr>
          <a:xfrm>
            <a:off x="670560" y="5834619"/>
            <a:ext cx="10035538" cy="674031"/>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1.RCOG and FSRH key messages on safe abortion. </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hlinkClick r:id="rId14">
                  <a:extLst>
                    <a:ext uri="{A12FA001-AC4F-418D-AE19-62706E023703}">
                      <ahyp:hlinkClr xmlns:ahyp="http://schemas.microsoft.com/office/drawing/2018/hyperlinkcolor" val="tx"/>
                    </a:ext>
                  </a:extLst>
                </a:hlinkClick>
              </a:rPr>
              <a:t>https://www.rcog.org.uk/globalassets/documents/global-network/projects-and-partnerships/making-abortion-safe/rcog-and-fsrh-key-messages-on-safe-abortion.pdf</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[Accessed October 2021]; 2. Bearak J et al, Unintended pregnancy and abortion by income, region, and the legal status of abortion estimates from a comprehensive model for 1990–2019, Lancet 2020;8:e1152-61; 3. Brown S and Eisenberg L (1995), The Best Intentions: Unintended Pregnancy and the Well-Being of Children and Families. National Academy Press. </a:t>
            </a:r>
          </a:p>
        </p:txBody>
      </p:sp>
      <p:sp>
        <p:nvSpPr>
          <p:cNvPr id="6" name="TextBox 5">
            <a:extLst>
              <a:ext uri="{FF2B5EF4-FFF2-40B4-BE49-F238E27FC236}">
                <a16:creationId xmlns:a16="http://schemas.microsoft.com/office/drawing/2014/main" id="{99683EAB-F83C-1EFD-7345-9CDB0C5BDB27}"/>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GLO2208860</a:t>
            </a:r>
          </a:p>
        </p:txBody>
      </p:sp>
    </p:spTree>
    <p:extLst>
      <p:ext uri="{BB962C8B-B14F-4D97-AF65-F5344CB8AC3E}">
        <p14:creationId xmlns:p14="http://schemas.microsoft.com/office/powerpoint/2010/main" val="2434089316"/>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44F64EB2-B34F-64B1-BCD2-5F0E40BAEB72}"/>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44F64EB2-B34F-64B1-BCD2-5F0E40BAEB72}"/>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E7C22010-5082-BF50-0283-79D7DA13D4F2}"/>
              </a:ext>
            </a:extLst>
          </p:cNvPr>
          <p:cNvSpPr>
            <a:spLocks noGrp="1"/>
          </p:cNvSpPr>
          <p:nvPr>
            <p:ph type="title"/>
          </p:nvPr>
        </p:nvSpPr>
        <p:spPr/>
        <p:txBody>
          <a:bodyPr vert="horz"/>
          <a:lstStyle/>
          <a:p>
            <a:r>
              <a:rPr lang="en-US" dirty="0"/>
              <a:t>Why Does It Happen?</a:t>
            </a:r>
          </a:p>
        </p:txBody>
      </p:sp>
      <p:grpSp>
        <p:nvGrpSpPr>
          <p:cNvPr id="27" name="Group 26">
            <a:extLst>
              <a:ext uri="{FF2B5EF4-FFF2-40B4-BE49-F238E27FC236}">
                <a16:creationId xmlns:a16="http://schemas.microsoft.com/office/drawing/2014/main" id="{B992E563-3CE6-6E67-F657-D4C4D6CD4ECA}"/>
              </a:ext>
            </a:extLst>
          </p:cNvPr>
          <p:cNvGrpSpPr/>
          <p:nvPr/>
        </p:nvGrpSpPr>
        <p:grpSpPr>
          <a:xfrm>
            <a:off x="7403320" y="1403226"/>
            <a:ext cx="4217180" cy="4409162"/>
            <a:chOff x="7403320" y="1453019"/>
            <a:chExt cx="4217180" cy="4409162"/>
          </a:xfrm>
        </p:grpSpPr>
        <p:sp>
          <p:nvSpPr>
            <p:cNvPr id="7" name="Freeform: Shape 6">
              <a:extLst>
                <a:ext uri="{FF2B5EF4-FFF2-40B4-BE49-F238E27FC236}">
                  <a16:creationId xmlns:a16="http://schemas.microsoft.com/office/drawing/2014/main" id="{48408828-A23D-13CD-1153-E86564E700B4}"/>
                </a:ext>
              </a:extLst>
            </p:cNvPr>
            <p:cNvSpPr/>
            <p:nvPr/>
          </p:nvSpPr>
          <p:spPr>
            <a:xfrm>
              <a:off x="8150429" y="2580054"/>
              <a:ext cx="2856911" cy="3282127"/>
            </a:xfrm>
            <a:custGeom>
              <a:avLst/>
              <a:gdLst>
                <a:gd name="connsiteX0" fmla="*/ 433422 w 2419769"/>
                <a:gd name="connsiteY0" fmla="*/ 137604 h 2779923"/>
                <a:gd name="connsiteX1" fmla="*/ 137604 w 2419769"/>
                <a:gd name="connsiteY1" fmla="*/ 1398693 h 2779923"/>
                <a:gd name="connsiteX2" fmla="*/ 725258 w 2419769"/>
                <a:gd name="connsiteY2" fmla="*/ 2346501 h 2779923"/>
                <a:gd name="connsiteX3" fmla="*/ 1986347 w 2419769"/>
                <a:gd name="connsiteY3" fmla="*/ 2642319 h 2779923"/>
                <a:gd name="connsiteX4" fmla="*/ 1986347 w 2419769"/>
                <a:gd name="connsiteY4" fmla="*/ 2642319 h 2779923"/>
                <a:gd name="connsiteX5" fmla="*/ 2282165 w 2419769"/>
                <a:gd name="connsiteY5" fmla="*/ 1381266 h 2779923"/>
                <a:gd name="connsiteX6" fmla="*/ 1694512 w 2419769"/>
                <a:gd name="connsiteY6" fmla="*/ 433422 h 2779923"/>
                <a:gd name="connsiteX7" fmla="*/ 433422 w 2419769"/>
                <a:gd name="connsiteY7" fmla="*/ 137604 h 2779923"/>
                <a:gd name="connsiteX8" fmla="*/ 433422 w 2419769"/>
                <a:gd name="connsiteY8" fmla="*/ 137604 h 2779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9769" h="2779923">
                  <a:moveTo>
                    <a:pt x="433422" y="137604"/>
                  </a:moveTo>
                  <a:cubicBezTo>
                    <a:pt x="3487" y="404158"/>
                    <a:pt x="-128950" y="968758"/>
                    <a:pt x="137604" y="1398693"/>
                  </a:cubicBezTo>
                  <a:lnTo>
                    <a:pt x="725258" y="2346501"/>
                  </a:lnTo>
                  <a:cubicBezTo>
                    <a:pt x="991812" y="2776436"/>
                    <a:pt x="1556412" y="2908873"/>
                    <a:pt x="1986347" y="2642319"/>
                  </a:cubicBezTo>
                  <a:lnTo>
                    <a:pt x="1986347" y="2642319"/>
                  </a:lnTo>
                  <a:cubicBezTo>
                    <a:pt x="2416282" y="2375765"/>
                    <a:pt x="2548719" y="1811165"/>
                    <a:pt x="2282165" y="1381266"/>
                  </a:cubicBezTo>
                  <a:lnTo>
                    <a:pt x="1694512" y="433422"/>
                  </a:lnTo>
                  <a:cubicBezTo>
                    <a:pt x="1427958" y="3487"/>
                    <a:pt x="863357" y="-128950"/>
                    <a:pt x="433422" y="137604"/>
                  </a:cubicBezTo>
                  <a:lnTo>
                    <a:pt x="433422" y="137604"/>
                  </a:lnTo>
                  <a:close/>
                </a:path>
              </a:pathLst>
            </a:custGeom>
            <a:gradFill>
              <a:gsLst>
                <a:gs pos="0">
                  <a:schemeClr val="accent2"/>
                </a:gs>
                <a:gs pos="100000">
                  <a:schemeClr val="accent2">
                    <a:lumMod val="20000"/>
                    <a:lumOff val="80000"/>
                  </a:schemeClr>
                </a:gs>
              </a:gsLst>
              <a:lin ang="10800000" scaled="1"/>
            </a:gradFill>
            <a:ln w="365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8" name="Freeform: Shape 7">
              <a:extLst>
                <a:ext uri="{FF2B5EF4-FFF2-40B4-BE49-F238E27FC236}">
                  <a16:creationId xmlns:a16="http://schemas.microsoft.com/office/drawing/2014/main" id="{5308E13A-C127-7366-926F-735E269EAFF0}"/>
                </a:ext>
              </a:extLst>
            </p:cNvPr>
            <p:cNvSpPr/>
            <p:nvPr/>
          </p:nvSpPr>
          <p:spPr>
            <a:xfrm>
              <a:off x="8141665" y="2555979"/>
              <a:ext cx="3478835" cy="2204127"/>
            </a:xfrm>
            <a:custGeom>
              <a:avLst/>
              <a:gdLst>
                <a:gd name="connsiteX0" fmla="*/ 461 w 2946532"/>
                <a:gd name="connsiteY0" fmla="*/ 979686 h 1866869"/>
                <a:gd name="connsiteX1" fmla="*/ 944689 w 2946532"/>
                <a:gd name="connsiteY1" fmla="*/ 1866409 h 1866869"/>
                <a:gd name="connsiteX2" fmla="*/ 2059349 w 2946532"/>
                <a:gd name="connsiteY2" fmla="*/ 1831409 h 1866869"/>
                <a:gd name="connsiteX3" fmla="*/ 2946072 w 2946532"/>
                <a:gd name="connsiteY3" fmla="*/ 887182 h 1866869"/>
                <a:gd name="connsiteX4" fmla="*/ 2946072 w 2946532"/>
                <a:gd name="connsiteY4" fmla="*/ 887182 h 1866869"/>
                <a:gd name="connsiteX5" fmla="*/ 2001844 w 2946532"/>
                <a:gd name="connsiteY5" fmla="*/ 459 h 1866869"/>
                <a:gd name="connsiteX6" fmla="*/ 887184 w 2946532"/>
                <a:gd name="connsiteY6" fmla="*/ 35459 h 1866869"/>
                <a:gd name="connsiteX7" fmla="*/ 461 w 2946532"/>
                <a:gd name="connsiteY7" fmla="*/ 979686 h 1866869"/>
                <a:gd name="connsiteX8" fmla="*/ 461 w 2946532"/>
                <a:gd name="connsiteY8" fmla="*/ 979686 h 1866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46532" h="1866869">
                  <a:moveTo>
                    <a:pt x="461" y="979686"/>
                  </a:moveTo>
                  <a:cubicBezTo>
                    <a:pt x="16353" y="1485284"/>
                    <a:pt x="439091" y="1882301"/>
                    <a:pt x="944689" y="1866409"/>
                  </a:cubicBezTo>
                  <a:lnTo>
                    <a:pt x="2059349" y="1831409"/>
                  </a:lnTo>
                  <a:cubicBezTo>
                    <a:pt x="2564946" y="1815517"/>
                    <a:pt x="2961964" y="1392779"/>
                    <a:pt x="2946072" y="887182"/>
                  </a:cubicBezTo>
                  <a:lnTo>
                    <a:pt x="2946072" y="887182"/>
                  </a:lnTo>
                  <a:cubicBezTo>
                    <a:pt x="2930216" y="381584"/>
                    <a:pt x="2507478" y="-15397"/>
                    <a:pt x="2001844" y="459"/>
                  </a:cubicBezTo>
                  <a:lnTo>
                    <a:pt x="887184" y="35459"/>
                  </a:lnTo>
                  <a:cubicBezTo>
                    <a:pt x="381586" y="51351"/>
                    <a:pt x="-15431" y="474089"/>
                    <a:pt x="461" y="979686"/>
                  </a:cubicBezTo>
                  <a:lnTo>
                    <a:pt x="461" y="979686"/>
                  </a:lnTo>
                  <a:close/>
                </a:path>
              </a:pathLst>
            </a:custGeom>
            <a:gradFill flip="none" rotWithShape="1">
              <a:gsLst>
                <a:gs pos="0">
                  <a:schemeClr val="accent3"/>
                </a:gs>
                <a:gs pos="100000">
                  <a:schemeClr val="accent1">
                    <a:lumMod val="20000"/>
                    <a:lumOff val="80000"/>
                  </a:schemeClr>
                </a:gs>
              </a:gsLst>
              <a:lin ang="10800000" scaled="1"/>
              <a:tileRect/>
            </a:gradFill>
            <a:ln w="365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9" name="Freeform: Shape 8">
              <a:extLst>
                <a:ext uri="{FF2B5EF4-FFF2-40B4-BE49-F238E27FC236}">
                  <a16:creationId xmlns:a16="http://schemas.microsoft.com/office/drawing/2014/main" id="{45D07532-3FC7-8B8F-E170-10AC155E72C2}"/>
                </a:ext>
              </a:extLst>
            </p:cNvPr>
            <p:cNvSpPr/>
            <p:nvPr/>
          </p:nvSpPr>
          <p:spPr>
            <a:xfrm>
              <a:off x="8151797" y="1453019"/>
              <a:ext cx="2785427" cy="3323578"/>
            </a:xfrm>
            <a:custGeom>
              <a:avLst/>
              <a:gdLst>
                <a:gd name="connsiteX0" fmla="*/ 483265 w 2359223"/>
                <a:gd name="connsiteY0" fmla="*/ 2706126 h 2815031"/>
                <a:gd name="connsiteX1" fmla="*/ 1723311 w 2359223"/>
                <a:gd name="connsiteY1" fmla="*/ 2331759 h 2815031"/>
                <a:gd name="connsiteX2" fmla="*/ 2250317 w 2359223"/>
                <a:gd name="connsiteY2" fmla="*/ 1348915 h 2815031"/>
                <a:gd name="connsiteX3" fmla="*/ 1875951 w 2359223"/>
                <a:gd name="connsiteY3" fmla="*/ 108906 h 2815031"/>
                <a:gd name="connsiteX4" fmla="*/ 1875951 w 2359223"/>
                <a:gd name="connsiteY4" fmla="*/ 108906 h 2815031"/>
                <a:gd name="connsiteX5" fmla="*/ 635942 w 2359223"/>
                <a:gd name="connsiteY5" fmla="*/ 483272 h 2815031"/>
                <a:gd name="connsiteX6" fmla="*/ 108899 w 2359223"/>
                <a:gd name="connsiteY6" fmla="*/ 1466080 h 2815031"/>
                <a:gd name="connsiteX7" fmla="*/ 483265 w 2359223"/>
                <a:gd name="connsiteY7" fmla="*/ 2706126 h 2815031"/>
                <a:gd name="connsiteX8" fmla="*/ 483265 w 2359223"/>
                <a:gd name="connsiteY8" fmla="*/ 2706126 h 281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9223" h="2815031">
                  <a:moveTo>
                    <a:pt x="483265" y="2706126"/>
                  </a:moveTo>
                  <a:cubicBezTo>
                    <a:pt x="929056" y="2945169"/>
                    <a:pt x="1484231" y="2777587"/>
                    <a:pt x="1723311" y="2331759"/>
                  </a:cubicBezTo>
                  <a:lnTo>
                    <a:pt x="2250317" y="1348915"/>
                  </a:lnTo>
                  <a:cubicBezTo>
                    <a:pt x="2489361" y="903124"/>
                    <a:pt x="2321779" y="347949"/>
                    <a:pt x="1875951" y="108906"/>
                  </a:cubicBezTo>
                  <a:lnTo>
                    <a:pt x="1875951" y="108906"/>
                  </a:lnTo>
                  <a:cubicBezTo>
                    <a:pt x="1430160" y="-130138"/>
                    <a:pt x="874985" y="37445"/>
                    <a:pt x="635942" y="483272"/>
                  </a:cubicBezTo>
                  <a:lnTo>
                    <a:pt x="108899" y="1466080"/>
                  </a:lnTo>
                  <a:cubicBezTo>
                    <a:pt x="-130145" y="1911908"/>
                    <a:pt x="37474" y="2467082"/>
                    <a:pt x="483265" y="2706126"/>
                  </a:cubicBezTo>
                  <a:lnTo>
                    <a:pt x="483265" y="2706126"/>
                  </a:lnTo>
                  <a:close/>
                </a:path>
              </a:pathLst>
            </a:custGeom>
            <a:gradFill>
              <a:gsLst>
                <a:gs pos="0">
                  <a:schemeClr val="accent1"/>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w="365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10" name="Freeform: Shape 9">
              <a:extLst>
                <a:ext uri="{FF2B5EF4-FFF2-40B4-BE49-F238E27FC236}">
                  <a16:creationId xmlns:a16="http://schemas.microsoft.com/office/drawing/2014/main" id="{C9579D85-C62E-606E-5934-408B611C5137}"/>
                </a:ext>
              </a:extLst>
            </p:cNvPr>
            <p:cNvSpPr/>
            <p:nvPr/>
          </p:nvSpPr>
          <p:spPr>
            <a:xfrm rot="18900000">
              <a:off x="8049503" y="2498422"/>
              <a:ext cx="2376851" cy="2376848"/>
            </a:xfrm>
            <a:custGeom>
              <a:avLst/>
              <a:gdLst>
                <a:gd name="connsiteX0" fmla="*/ 2013164 w 2013164"/>
                <a:gd name="connsiteY0" fmla="*/ 1006582 h 2013163"/>
                <a:gd name="connsiteX1" fmla="*/ 1006582 w 2013164"/>
                <a:gd name="connsiteY1" fmla="*/ 2013164 h 2013163"/>
                <a:gd name="connsiteX2" fmla="*/ 0 w 2013164"/>
                <a:gd name="connsiteY2" fmla="*/ 1006582 h 2013163"/>
                <a:gd name="connsiteX3" fmla="*/ 1006582 w 2013164"/>
                <a:gd name="connsiteY3" fmla="*/ 0 h 2013163"/>
                <a:gd name="connsiteX4" fmla="*/ 2013164 w 2013164"/>
                <a:gd name="connsiteY4" fmla="*/ 1006582 h 2013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3164" h="2013163">
                  <a:moveTo>
                    <a:pt x="2013164" y="1006582"/>
                  </a:moveTo>
                  <a:cubicBezTo>
                    <a:pt x="2013164" y="1562502"/>
                    <a:pt x="1562502" y="2013164"/>
                    <a:pt x="1006582" y="2013164"/>
                  </a:cubicBezTo>
                  <a:cubicBezTo>
                    <a:pt x="450662" y="2013164"/>
                    <a:pt x="0" y="1562502"/>
                    <a:pt x="0" y="1006582"/>
                  </a:cubicBezTo>
                  <a:cubicBezTo>
                    <a:pt x="0" y="450662"/>
                    <a:pt x="450662" y="0"/>
                    <a:pt x="1006582" y="0"/>
                  </a:cubicBezTo>
                  <a:cubicBezTo>
                    <a:pt x="1562502" y="0"/>
                    <a:pt x="2013164" y="450662"/>
                    <a:pt x="2013164" y="1006582"/>
                  </a:cubicBezTo>
                  <a:close/>
                </a:path>
              </a:pathLst>
            </a:custGeom>
            <a:solidFill>
              <a:schemeClr val="bg1"/>
            </a:solidFill>
            <a:ln>
              <a:noFill/>
            </a:ln>
            <a:effectLst>
              <a:outerShdw blurRad="63500" sx="102000" sy="102000" algn="ctr" rotWithShape="0">
                <a:prstClr val="black">
                  <a:alpha val="40000"/>
                </a:prstClr>
              </a:outerShdw>
            </a:effectLst>
          </p:spPr>
          <p:txBody>
            <a:bodyPr lIns="12192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endParaRPr kumimoji="0" lang="en-IN" sz="2400"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11" name="Freeform: Shape 10">
              <a:extLst>
                <a:ext uri="{FF2B5EF4-FFF2-40B4-BE49-F238E27FC236}">
                  <a16:creationId xmlns:a16="http://schemas.microsoft.com/office/drawing/2014/main" id="{E8D4A6C9-8D78-B778-8166-ABA225A17195}"/>
                </a:ext>
              </a:extLst>
            </p:cNvPr>
            <p:cNvSpPr/>
            <p:nvPr/>
          </p:nvSpPr>
          <p:spPr>
            <a:xfrm>
              <a:off x="7513699" y="3612491"/>
              <a:ext cx="129834" cy="129833"/>
            </a:xfrm>
            <a:custGeom>
              <a:avLst/>
              <a:gdLst>
                <a:gd name="connsiteX0" fmla="*/ 109968 w 109968"/>
                <a:gd name="connsiteY0" fmla="*/ 54984 h 109967"/>
                <a:gd name="connsiteX1" fmla="*/ 54984 w 109968"/>
                <a:gd name="connsiteY1" fmla="*/ 109968 h 109967"/>
                <a:gd name="connsiteX2" fmla="*/ 0 w 109968"/>
                <a:gd name="connsiteY2" fmla="*/ 54984 h 109967"/>
                <a:gd name="connsiteX3" fmla="*/ 54984 w 109968"/>
                <a:gd name="connsiteY3" fmla="*/ 0 h 109967"/>
                <a:gd name="connsiteX4" fmla="*/ 109968 w 109968"/>
                <a:gd name="connsiteY4" fmla="*/ 54984 h 109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968" h="109967">
                  <a:moveTo>
                    <a:pt x="109968" y="54984"/>
                  </a:moveTo>
                  <a:cubicBezTo>
                    <a:pt x="109968" y="85344"/>
                    <a:pt x="85344" y="109968"/>
                    <a:pt x="54984" y="109968"/>
                  </a:cubicBezTo>
                  <a:cubicBezTo>
                    <a:pt x="24624" y="109968"/>
                    <a:pt x="0" y="85344"/>
                    <a:pt x="0" y="54984"/>
                  </a:cubicBezTo>
                  <a:cubicBezTo>
                    <a:pt x="0" y="24624"/>
                    <a:pt x="24624" y="0"/>
                    <a:pt x="54984" y="0"/>
                  </a:cubicBezTo>
                  <a:cubicBezTo>
                    <a:pt x="85344" y="0"/>
                    <a:pt x="109968" y="24624"/>
                    <a:pt x="109968" y="54984"/>
                  </a:cubicBezTo>
                  <a:close/>
                </a:path>
              </a:pathLst>
            </a:custGeom>
            <a:solidFill>
              <a:schemeClr val="accent3"/>
            </a:solidFill>
            <a:ln w="365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12" name="Freeform: Shape 11">
              <a:extLst>
                <a:ext uri="{FF2B5EF4-FFF2-40B4-BE49-F238E27FC236}">
                  <a16:creationId xmlns:a16="http://schemas.microsoft.com/office/drawing/2014/main" id="{4C589304-725A-14CF-4265-C93C728A4F4D}"/>
                </a:ext>
              </a:extLst>
            </p:cNvPr>
            <p:cNvSpPr/>
            <p:nvPr/>
          </p:nvSpPr>
          <p:spPr>
            <a:xfrm>
              <a:off x="7403320" y="3502112"/>
              <a:ext cx="787886" cy="1507198"/>
            </a:xfrm>
            <a:custGeom>
              <a:avLst/>
              <a:gdLst>
                <a:gd name="connsiteX0" fmla="*/ 661380 w 667330"/>
                <a:gd name="connsiteY0" fmla="*/ 1247389 h 1276579"/>
                <a:gd name="connsiteX1" fmla="*/ 337686 w 667330"/>
                <a:gd name="connsiteY1" fmla="*/ 859980 h 1276579"/>
                <a:gd name="connsiteX2" fmla="*/ 170907 w 667330"/>
                <a:gd name="connsiteY2" fmla="*/ 389163 h 1276579"/>
                <a:gd name="connsiteX3" fmla="*/ 158961 w 667330"/>
                <a:gd name="connsiteY3" fmla="*/ 296548 h 1276579"/>
                <a:gd name="connsiteX4" fmla="*/ 296987 w 667330"/>
                <a:gd name="connsiteY4" fmla="*/ 148475 h 1276579"/>
                <a:gd name="connsiteX5" fmla="*/ 148512 w 667330"/>
                <a:gd name="connsiteY5" fmla="*/ 0 h 1276579"/>
                <a:gd name="connsiteX6" fmla="*/ 0 w 667330"/>
                <a:gd name="connsiteY6" fmla="*/ 148475 h 1276579"/>
                <a:gd name="connsiteX7" fmla="*/ 125641 w 667330"/>
                <a:gd name="connsiteY7" fmla="*/ 295197 h 1276579"/>
                <a:gd name="connsiteX8" fmla="*/ 138319 w 667330"/>
                <a:gd name="connsiteY8" fmla="*/ 394497 h 1276579"/>
                <a:gd name="connsiteX9" fmla="*/ 309007 w 667330"/>
                <a:gd name="connsiteY9" fmla="*/ 876310 h 1276579"/>
                <a:gd name="connsiteX10" fmla="*/ 640263 w 667330"/>
                <a:gd name="connsiteY10" fmla="*/ 1272744 h 1276579"/>
                <a:gd name="connsiteX11" fmla="*/ 650821 w 667330"/>
                <a:gd name="connsiteY11" fmla="*/ 1276580 h 1276579"/>
                <a:gd name="connsiteX12" fmla="*/ 663499 w 667330"/>
                <a:gd name="connsiteY12" fmla="*/ 1270625 h 1276579"/>
                <a:gd name="connsiteX13" fmla="*/ 661380 w 667330"/>
                <a:gd name="connsiteY13" fmla="*/ 1247389 h 1276579"/>
                <a:gd name="connsiteX14" fmla="*/ 32990 w 667330"/>
                <a:gd name="connsiteY14" fmla="*/ 148475 h 1276579"/>
                <a:gd name="connsiteX15" fmla="*/ 148475 w 667330"/>
                <a:gd name="connsiteY15" fmla="*/ 32990 h 1276579"/>
                <a:gd name="connsiteX16" fmla="*/ 263960 w 667330"/>
                <a:gd name="connsiteY16" fmla="*/ 148475 h 1276579"/>
                <a:gd name="connsiteX17" fmla="*/ 148475 w 667330"/>
                <a:gd name="connsiteY17" fmla="*/ 263960 h 1276579"/>
                <a:gd name="connsiteX18" fmla="*/ 32990 w 667330"/>
                <a:gd name="connsiteY18" fmla="*/ 148475 h 1276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7330" h="1276579">
                  <a:moveTo>
                    <a:pt x="661380" y="1247389"/>
                  </a:moveTo>
                  <a:cubicBezTo>
                    <a:pt x="531172" y="1138955"/>
                    <a:pt x="422263" y="1008601"/>
                    <a:pt x="337686" y="859980"/>
                  </a:cubicBezTo>
                  <a:cubicBezTo>
                    <a:pt x="254023" y="712966"/>
                    <a:pt x="197906" y="554554"/>
                    <a:pt x="170907" y="389163"/>
                  </a:cubicBezTo>
                  <a:cubicBezTo>
                    <a:pt x="165902" y="358584"/>
                    <a:pt x="161920" y="327493"/>
                    <a:pt x="158961" y="296548"/>
                  </a:cubicBezTo>
                  <a:cubicBezTo>
                    <a:pt x="235975" y="291178"/>
                    <a:pt x="296987" y="226841"/>
                    <a:pt x="296987" y="148475"/>
                  </a:cubicBezTo>
                  <a:cubicBezTo>
                    <a:pt x="296987" y="66602"/>
                    <a:pt x="230385" y="0"/>
                    <a:pt x="148512" y="0"/>
                  </a:cubicBezTo>
                  <a:cubicBezTo>
                    <a:pt x="66602" y="0"/>
                    <a:pt x="0" y="66602"/>
                    <a:pt x="0" y="148475"/>
                  </a:cubicBezTo>
                  <a:cubicBezTo>
                    <a:pt x="0" y="222603"/>
                    <a:pt x="54582" y="284200"/>
                    <a:pt x="125641" y="295197"/>
                  </a:cubicBezTo>
                  <a:cubicBezTo>
                    <a:pt x="128710" y="328370"/>
                    <a:pt x="132948" y="361726"/>
                    <a:pt x="138319" y="394497"/>
                  </a:cubicBezTo>
                  <a:cubicBezTo>
                    <a:pt x="165975" y="563760"/>
                    <a:pt x="223407" y="725862"/>
                    <a:pt x="309007" y="876310"/>
                  </a:cubicBezTo>
                  <a:cubicBezTo>
                    <a:pt x="395556" y="1028366"/>
                    <a:pt x="506986" y="1161753"/>
                    <a:pt x="640263" y="1272744"/>
                  </a:cubicBezTo>
                  <a:cubicBezTo>
                    <a:pt x="643332" y="1275301"/>
                    <a:pt x="647095" y="1276580"/>
                    <a:pt x="650821" y="1276580"/>
                  </a:cubicBezTo>
                  <a:cubicBezTo>
                    <a:pt x="655534" y="1276580"/>
                    <a:pt x="660247" y="1274570"/>
                    <a:pt x="663499" y="1270625"/>
                  </a:cubicBezTo>
                  <a:cubicBezTo>
                    <a:pt x="669344" y="1263610"/>
                    <a:pt x="668394" y="1253234"/>
                    <a:pt x="661380" y="1247389"/>
                  </a:cubicBezTo>
                  <a:close/>
                  <a:moveTo>
                    <a:pt x="32990" y="148475"/>
                  </a:moveTo>
                  <a:cubicBezTo>
                    <a:pt x="32990" y="84796"/>
                    <a:pt x="84796" y="32990"/>
                    <a:pt x="148475" y="32990"/>
                  </a:cubicBezTo>
                  <a:cubicBezTo>
                    <a:pt x="212154" y="32990"/>
                    <a:pt x="263960" y="84796"/>
                    <a:pt x="263960" y="148475"/>
                  </a:cubicBezTo>
                  <a:cubicBezTo>
                    <a:pt x="263960" y="212154"/>
                    <a:pt x="212154" y="263960"/>
                    <a:pt x="148475" y="263960"/>
                  </a:cubicBezTo>
                  <a:cubicBezTo>
                    <a:pt x="84796" y="263960"/>
                    <a:pt x="32990" y="212154"/>
                    <a:pt x="32990" y="148475"/>
                  </a:cubicBezTo>
                  <a:close/>
                </a:path>
              </a:pathLst>
            </a:custGeom>
            <a:solidFill>
              <a:srgbClr val="494849"/>
            </a:solidFill>
            <a:ln w="365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13" name="Freeform: Shape 12">
              <a:extLst>
                <a:ext uri="{FF2B5EF4-FFF2-40B4-BE49-F238E27FC236}">
                  <a16:creationId xmlns:a16="http://schemas.microsoft.com/office/drawing/2014/main" id="{27B2235E-BF3F-7DC5-5114-144727F3A9AC}"/>
                </a:ext>
              </a:extLst>
            </p:cNvPr>
            <p:cNvSpPr/>
            <p:nvPr/>
          </p:nvSpPr>
          <p:spPr>
            <a:xfrm>
              <a:off x="8342310" y="2164904"/>
              <a:ext cx="129834" cy="129834"/>
            </a:xfrm>
            <a:custGeom>
              <a:avLst/>
              <a:gdLst>
                <a:gd name="connsiteX0" fmla="*/ 109968 w 109968"/>
                <a:gd name="connsiteY0" fmla="*/ 54984 h 109968"/>
                <a:gd name="connsiteX1" fmla="*/ 54984 w 109968"/>
                <a:gd name="connsiteY1" fmla="*/ 109968 h 109968"/>
                <a:gd name="connsiteX2" fmla="*/ 0 w 109968"/>
                <a:gd name="connsiteY2" fmla="*/ 54984 h 109968"/>
                <a:gd name="connsiteX3" fmla="*/ 54984 w 109968"/>
                <a:gd name="connsiteY3" fmla="*/ 0 h 109968"/>
                <a:gd name="connsiteX4" fmla="*/ 109968 w 109968"/>
                <a:gd name="connsiteY4" fmla="*/ 54984 h 109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968" h="109968">
                  <a:moveTo>
                    <a:pt x="109968" y="54984"/>
                  </a:moveTo>
                  <a:cubicBezTo>
                    <a:pt x="109968" y="85344"/>
                    <a:pt x="85344" y="109968"/>
                    <a:pt x="54984" y="109968"/>
                  </a:cubicBezTo>
                  <a:cubicBezTo>
                    <a:pt x="24624" y="109968"/>
                    <a:pt x="0" y="85344"/>
                    <a:pt x="0" y="54984"/>
                  </a:cubicBezTo>
                  <a:cubicBezTo>
                    <a:pt x="0" y="24624"/>
                    <a:pt x="24624" y="0"/>
                    <a:pt x="54984" y="0"/>
                  </a:cubicBezTo>
                  <a:cubicBezTo>
                    <a:pt x="85344" y="0"/>
                    <a:pt x="109968" y="24624"/>
                    <a:pt x="109968" y="54984"/>
                  </a:cubicBezTo>
                  <a:close/>
                </a:path>
              </a:pathLst>
            </a:custGeom>
            <a:solidFill>
              <a:schemeClr val="accent1"/>
            </a:solidFill>
            <a:ln w="365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14" name="Freeform: Shape 13">
              <a:extLst>
                <a:ext uri="{FF2B5EF4-FFF2-40B4-BE49-F238E27FC236}">
                  <a16:creationId xmlns:a16="http://schemas.microsoft.com/office/drawing/2014/main" id="{1F1E230D-4E5A-33D0-854F-2011911FF3B3}"/>
                </a:ext>
              </a:extLst>
            </p:cNvPr>
            <p:cNvSpPr/>
            <p:nvPr/>
          </p:nvSpPr>
          <p:spPr>
            <a:xfrm>
              <a:off x="7571867" y="2054524"/>
              <a:ext cx="1010614" cy="1355236"/>
            </a:xfrm>
            <a:custGeom>
              <a:avLst/>
              <a:gdLst>
                <a:gd name="connsiteX0" fmla="*/ 707503 w 855978"/>
                <a:gd name="connsiteY0" fmla="*/ 0 h 1147869"/>
                <a:gd name="connsiteX1" fmla="*/ 559028 w 855978"/>
                <a:gd name="connsiteY1" fmla="*/ 148475 h 1147869"/>
                <a:gd name="connsiteX2" fmla="*/ 575066 w 855978"/>
                <a:gd name="connsiteY2" fmla="*/ 215479 h 1147869"/>
                <a:gd name="connsiteX3" fmla="*/ 199385 w 855978"/>
                <a:gd name="connsiteY3" fmla="*/ 615931 h 1147869"/>
                <a:gd name="connsiteX4" fmla="*/ 273 w 855978"/>
                <a:gd name="connsiteY4" fmla="*/ 1128433 h 1147869"/>
                <a:gd name="connsiteX5" fmla="*/ 13535 w 855978"/>
                <a:gd name="connsiteY5" fmla="*/ 1147614 h 1147869"/>
                <a:gd name="connsiteX6" fmla="*/ 16531 w 855978"/>
                <a:gd name="connsiteY6" fmla="*/ 1147870 h 1147869"/>
                <a:gd name="connsiteX7" fmla="*/ 32752 w 855978"/>
                <a:gd name="connsiteY7" fmla="*/ 1134315 h 1147869"/>
                <a:gd name="connsiteX8" fmla="*/ 593187 w 855978"/>
                <a:gd name="connsiteY8" fmla="*/ 243062 h 1147869"/>
                <a:gd name="connsiteX9" fmla="*/ 707503 w 855978"/>
                <a:gd name="connsiteY9" fmla="*/ 296914 h 1147869"/>
                <a:gd name="connsiteX10" fmla="*/ 855978 w 855978"/>
                <a:gd name="connsiteY10" fmla="*/ 148439 h 1147869"/>
                <a:gd name="connsiteX11" fmla="*/ 707503 w 855978"/>
                <a:gd name="connsiteY11" fmla="*/ 0 h 1147869"/>
                <a:gd name="connsiteX12" fmla="*/ 707503 w 855978"/>
                <a:gd name="connsiteY12" fmla="*/ 263960 h 1147869"/>
                <a:gd name="connsiteX13" fmla="*/ 592018 w 855978"/>
                <a:gd name="connsiteY13" fmla="*/ 148475 h 1147869"/>
                <a:gd name="connsiteX14" fmla="*/ 707503 w 855978"/>
                <a:gd name="connsiteY14" fmla="*/ 32990 h 1147869"/>
                <a:gd name="connsiteX15" fmla="*/ 822988 w 855978"/>
                <a:gd name="connsiteY15" fmla="*/ 148475 h 1147869"/>
                <a:gd name="connsiteX16" fmla="*/ 707503 w 855978"/>
                <a:gd name="connsiteY16" fmla="*/ 263960 h 1147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55978" h="1147869">
                  <a:moveTo>
                    <a:pt x="707503" y="0"/>
                  </a:moveTo>
                  <a:cubicBezTo>
                    <a:pt x="625630" y="0"/>
                    <a:pt x="559028" y="66602"/>
                    <a:pt x="559028" y="148475"/>
                  </a:cubicBezTo>
                  <a:cubicBezTo>
                    <a:pt x="559028" y="172588"/>
                    <a:pt x="564837" y="195349"/>
                    <a:pt x="575066" y="215479"/>
                  </a:cubicBezTo>
                  <a:cubicBezTo>
                    <a:pt x="424545" y="324132"/>
                    <a:pt x="298210" y="458797"/>
                    <a:pt x="199385" y="615931"/>
                  </a:cubicBezTo>
                  <a:cubicBezTo>
                    <a:pt x="100632" y="772992"/>
                    <a:pt x="33629" y="945397"/>
                    <a:pt x="273" y="1128433"/>
                  </a:cubicBezTo>
                  <a:cubicBezTo>
                    <a:pt x="-1371" y="1137384"/>
                    <a:pt x="4584" y="1146006"/>
                    <a:pt x="13535" y="1147614"/>
                  </a:cubicBezTo>
                  <a:cubicBezTo>
                    <a:pt x="14521" y="1147796"/>
                    <a:pt x="15544" y="1147870"/>
                    <a:pt x="16531" y="1147870"/>
                  </a:cubicBezTo>
                  <a:cubicBezTo>
                    <a:pt x="24349" y="1147870"/>
                    <a:pt x="31290" y="1142280"/>
                    <a:pt x="32752" y="1134315"/>
                  </a:cubicBezTo>
                  <a:cubicBezTo>
                    <a:pt x="98623" y="772955"/>
                    <a:pt x="297406" y="457080"/>
                    <a:pt x="593187" y="243062"/>
                  </a:cubicBezTo>
                  <a:cubicBezTo>
                    <a:pt x="620442" y="275943"/>
                    <a:pt x="661579" y="296914"/>
                    <a:pt x="707503" y="296914"/>
                  </a:cubicBezTo>
                  <a:cubicBezTo>
                    <a:pt x="789376" y="296914"/>
                    <a:pt x="855978" y="230312"/>
                    <a:pt x="855978" y="148439"/>
                  </a:cubicBezTo>
                  <a:cubicBezTo>
                    <a:pt x="856015" y="66602"/>
                    <a:pt x="789376" y="0"/>
                    <a:pt x="707503" y="0"/>
                  </a:cubicBezTo>
                  <a:close/>
                  <a:moveTo>
                    <a:pt x="707503" y="263960"/>
                  </a:moveTo>
                  <a:cubicBezTo>
                    <a:pt x="643824" y="263960"/>
                    <a:pt x="592018" y="212154"/>
                    <a:pt x="592018" y="148475"/>
                  </a:cubicBezTo>
                  <a:cubicBezTo>
                    <a:pt x="592018" y="84796"/>
                    <a:pt x="643824" y="32990"/>
                    <a:pt x="707503" y="32990"/>
                  </a:cubicBezTo>
                  <a:cubicBezTo>
                    <a:pt x="771182" y="32990"/>
                    <a:pt x="822988" y="84796"/>
                    <a:pt x="822988" y="148475"/>
                  </a:cubicBezTo>
                  <a:cubicBezTo>
                    <a:pt x="822988" y="212154"/>
                    <a:pt x="771182" y="263960"/>
                    <a:pt x="707503" y="263960"/>
                  </a:cubicBezTo>
                  <a:close/>
                </a:path>
              </a:pathLst>
            </a:custGeom>
            <a:solidFill>
              <a:srgbClr val="494849"/>
            </a:solidFill>
            <a:ln w="365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15" name="Freeform: Shape 14">
              <a:extLst>
                <a:ext uri="{FF2B5EF4-FFF2-40B4-BE49-F238E27FC236}">
                  <a16:creationId xmlns:a16="http://schemas.microsoft.com/office/drawing/2014/main" id="{561680C1-D274-2DBE-2D6C-AED671B9CB92}"/>
                </a:ext>
              </a:extLst>
            </p:cNvPr>
            <p:cNvSpPr/>
            <p:nvPr/>
          </p:nvSpPr>
          <p:spPr>
            <a:xfrm>
              <a:off x="8342310" y="5089711"/>
              <a:ext cx="129834" cy="129834"/>
            </a:xfrm>
            <a:custGeom>
              <a:avLst/>
              <a:gdLst>
                <a:gd name="connsiteX0" fmla="*/ 109968 w 109968"/>
                <a:gd name="connsiteY0" fmla="*/ 54984 h 109968"/>
                <a:gd name="connsiteX1" fmla="*/ 54984 w 109968"/>
                <a:gd name="connsiteY1" fmla="*/ 109968 h 109968"/>
                <a:gd name="connsiteX2" fmla="*/ 0 w 109968"/>
                <a:gd name="connsiteY2" fmla="*/ 54984 h 109968"/>
                <a:gd name="connsiteX3" fmla="*/ 54984 w 109968"/>
                <a:gd name="connsiteY3" fmla="*/ 0 h 109968"/>
                <a:gd name="connsiteX4" fmla="*/ 109968 w 109968"/>
                <a:gd name="connsiteY4" fmla="*/ 54984 h 109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968" h="109968">
                  <a:moveTo>
                    <a:pt x="109968" y="54984"/>
                  </a:moveTo>
                  <a:cubicBezTo>
                    <a:pt x="109968" y="85344"/>
                    <a:pt x="85344" y="109968"/>
                    <a:pt x="54984" y="109968"/>
                  </a:cubicBezTo>
                  <a:cubicBezTo>
                    <a:pt x="24624" y="109968"/>
                    <a:pt x="0" y="85344"/>
                    <a:pt x="0" y="54984"/>
                  </a:cubicBezTo>
                  <a:cubicBezTo>
                    <a:pt x="0" y="24624"/>
                    <a:pt x="24624" y="0"/>
                    <a:pt x="54984" y="0"/>
                  </a:cubicBezTo>
                  <a:cubicBezTo>
                    <a:pt x="85344" y="0"/>
                    <a:pt x="109968" y="24588"/>
                    <a:pt x="109968" y="54984"/>
                  </a:cubicBezTo>
                  <a:close/>
                </a:path>
              </a:pathLst>
            </a:custGeom>
            <a:solidFill>
              <a:schemeClr val="accent2"/>
            </a:solidFill>
            <a:ln w="365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16" name="Freeform: Shape 15">
              <a:extLst>
                <a:ext uri="{FF2B5EF4-FFF2-40B4-BE49-F238E27FC236}">
                  <a16:creationId xmlns:a16="http://schemas.microsoft.com/office/drawing/2014/main" id="{0F71A16F-1A25-2B17-94AC-81FD1BDCFED2}"/>
                </a:ext>
              </a:extLst>
            </p:cNvPr>
            <p:cNvSpPr/>
            <p:nvPr/>
          </p:nvSpPr>
          <p:spPr>
            <a:xfrm>
              <a:off x="8231930" y="4979331"/>
              <a:ext cx="455382" cy="350595"/>
            </a:xfrm>
            <a:custGeom>
              <a:avLst/>
              <a:gdLst>
                <a:gd name="connsiteX0" fmla="*/ 374878 w 385703"/>
                <a:gd name="connsiteY0" fmla="*/ 235755 h 296950"/>
                <a:gd name="connsiteX1" fmla="*/ 287598 w 385703"/>
                <a:gd name="connsiteY1" fmla="*/ 200281 h 296950"/>
                <a:gd name="connsiteX2" fmla="*/ 296950 w 385703"/>
                <a:gd name="connsiteY2" fmla="*/ 148475 h 296950"/>
                <a:gd name="connsiteX3" fmla="*/ 148475 w 385703"/>
                <a:gd name="connsiteY3" fmla="*/ 0 h 296950"/>
                <a:gd name="connsiteX4" fmla="*/ 0 w 385703"/>
                <a:gd name="connsiteY4" fmla="*/ 148475 h 296950"/>
                <a:gd name="connsiteX5" fmla="*/ 148475 w 385703"/>
                <a:gd name="connsiteY5" fmla="*/ 296950 h 296950"/>
                <a:gd name="connsiteX6" fmla="*/ 272655 w 385703"/>
                <a:gd name="connsiteY6" fmla="*/ 229727 h 296950"/>
                <a:gd name="connsiteX7" fmla="*/ 363516 w 385703"/>
                <a:gd name="connsiteY7" fmla="*/ 266737 h 296950"/>
                <a:gd name="connsiteX8" fmla="*/ 369215 w 385703"/>
                <a:gd name="connsiteY8" fmla="*/ 267759 h 296950"/>
                <a:gd name="connsiteX9" fmla="*/ 384706 w 385703"/>
                <a:gd name="connsiteY9" fmla="*/ 256945 h 296950"/>
                <a:gd name="connsiteX10" fmla="*/ 374878 w 385703"/>
                <a:gd name="connsiteY10" fmla="*/ 235755 h 296950"/>
                <a:gd name="connsiteX11" fmla="*/ 148439 w 385703"/>
                <a:gd name="connsiteY11" fmla="*/ 263960 h 296950"/>
                <a:gd name="connsiteX12" fmla="*/ 32954 w 385703"/>
                <a:gd name="connsiteY12" fmla="*/ 148475 h 296950"/>
                <a:gd name="connsiteX13" fmla="*/ 148439 w 385703"/>
                <a:gd name="connsiteY13" fmla="*/ 32990 h 296950"/>
                <a:gd name="connsiteX14" fmla="*/ 263923 w 385703"/>
                <a:gd name="connsiteY14" fmla="*/ 148475 h 296950"/>
                <a:gd name="connsiteX15" fmla="*/ 148439 w 385703"/>
                <a:gd name="connsiteY15" fmla="*/ 263960 h 29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5703" h="296950">
                  <a:moveTo>
                    <a:pt x="374878" y="235755"/>
                  </a:moveTo>
                  <a:cubicBezTo>
                    <a:pt x="345651" y="225014"/>
                    <a:pt x="316387" y="213104"/>
                    <a:pt x="287598" y="200281"/>
                  </a:cubicBezTo>
                  <a:cubicBezTo>
                    <a:pt x="293626" y="184132"/>
                    <a:pt x="296950" y="166706"/>
                    <a:pt x="296950" y="148475"/>
                  </a:cubicBezTo>
                  <a:cubicBezTo>
                    <a:pt x="296950" y="66602"/>
                    <a:pt x="230348" y="0"/>
                    <a:pt x="148475" y="0"/>
                  </a:cubicBezTo>
                  <a:cubicBezTo>
                    <a:pt x="66602" y="0"/>
                    <a:pt x="0" y="66602"/>
                    <a:pt x="0" y="148475"/>
                  </a:cubicBezTo>
                  <a:cubicBezTo>
                    <a:pt x="0" y="230348"/>
                    <a:pt x="66602" y="296950"/>
                    <a:pt x="148475" y="296950"/>
                  </a:cubicBezTo>
                  <a:cubicBezTo>
                    <a:pt x="200354" y="296950"/>
                    <a:pt x="246095" y="270171"/>
                    <a:pt x="272655" y="229727"/>
                  </a:cubicBezTo>
                  <a:cubicBezTo>
                    <a:pt x="302613" y="243135"/>
                    <a:pt x="333119" y="255557"/>
                    <a:pt x="363516" y="266737"/>
                  </a:cubicBezTo>
                  <a:cubicBezTo>
                    <a:pt x="365379" y="267431"/>
                    <a:pt x="367315" y="267759"/>
                    <a:pt x="369215" y="267759"/>
                  </a:cubicBezTo>
                  <a:cubicBezTo>
                    <a:pt x="375937" y="267759"/>
                    <a:pt x="382258" y="263631"/>
                    <a:pt x="384706" y="256945"/>
                  </a:cubicBezTo>
                  <a:cubicBezTo>
                    <a:pt x="387811" y="248360"/>
                    <a:pt x="383427" y="238897"/>
                    <a:pt x="374878" y="235755"/>
                  </a:cubicBezTo>
                  <a:close/>
                  <a:moveTo>
                    <a:pt x="148439" y="263960"/>
                  </a:moveTo>
                  <a:cubicBezTo>
                    <a:pt x="84759" y="263960"/>
                    <a:pt x="32954" y="212154"/>
                    <a:pt x="32954" y="148475"/>
                  </a:cubicBezTo>
                  <a:cubicBezTo>
                    <a:pt x="32954" y="84796"/>
                    <a:pt x="84759" y="32990"/>
                    <a:pt x="148439" y="32990"/>
                  </a:cubicBezTo>
                  <a:cubicBezTo>
                    <a:pt x="212118" y="32990"/>
                    <a:pt x="263923" y="84796"/>
                    <a:pt x="263923" y="148475"/>
                  </a:cubicBezTo>
                  <a:cubicBezTo>
                    <a:pt x="263923" y="212154"/>
                    <a:pt x="212118" y="263960"/>
                    <a:pt x="148439" y="263960"/>
                  </a:cubicBezTo>
                  <a:close/>
                </a:path>
              </a:pathLst>
            </a:custGeom>
            <a:solidFill>
              <a:srgbClr val="494849"/>
            </a:solidFill>
            <a:ln w="365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17" name="TextBox 16">
              <a:extLst>
                <a:ext uri="{FF2B5EF4-FFF2-40B4-BE49-F238E27FC236}">
                  <a16:creationId xmlns:a16="http://schemas.microsoft.com/office/drawing/2014/main" id="{737B84AE-71A4-5401-1CC5-85336C862117}"/>
                </a:ext>
              </a:extLst>
            </p:cNvPr>
            <p:cNvSpPr txBox="1"/>
            <p:nvPr/>
          </p:nvSpPr>
          <p:spPr>
            <a:xfrm>
              <a:off x="8456351" y="3375879"/>
              <a:ext cx="1563156" cy="621934"/>
            </a:xfrm>
            <a:prstGeom prst="rect">
              <a:avLst/>
            </a:prstGeom>
            <a:noFill/>
          </p:spPr>
          <p:txBody>
            <a:bodyPr wrap="square">
              <a:spAutoFit/>
            </a:bodyPr>
            <a:lstStyle/>
            <a:p>
              <a:pPr marL="0" marR="0" lvl="0" indent="0" algn="ctr" defTabSz="1219170" rtl="0" eaLnBrk="1" fontAlgn="auto" latinLnBrk="0" hangingPunct="1">
                <a:lnSpc>
                  <a:spcPct val="100000"/>
                </a:lnSpc>
                <a:spcBef>
                  <a:spcPts val="133"/>
                </a:spcBef>
                <a:spcAft>
                  <a:spcPts val="133"/>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Georgia"/>
                  <a:ea typeface="+mn-ea"/>
                  <a:cs typeface="+mn-cs"/>
                </a:rPr>
                <a:t>Current beliefs</a:t>
              </a:r>
            </a:p>
          </p:txBody>
        </p:sp>
        <p:pic>
          <p:nvPicPr>
            <p:cNvPr id="18" name="Graphic 17">
              <a:extLst>
                <a:ext uri="{FF2B5EF4-FFF2-40B4-BE49-F238E27FC236}">
                  <a16:creationId xmlns:a16="http://schemas.microsoft.com/office/drawing/2014/main" id="{991EDE77-1206-A81B-C083-C11D2A0BD459}"/>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0665385" y="3490280"/>
              <a:ext cx="654547" cy="660350"/>
            </a:xfrm>
            <a:prstGeom prst="rect">
              <a:avLst/>
            </a:prstGeom>
          </p:spPr>
        </p:pic>
        <p:pic>
          <p:nvPicPr>
            <p:cNvPr id="19" name="Graphic 18">
              <a:extLst>
                <a:ext uri="{FF2B5EF4-FFF2-40B4-BE49-F238E27FC236}">
                  <a16:creationId xmlns:a16="http://schemas.microsoft.com/office/drawing/2014/main" id="{792FA5A9-0C92-5C88-F54F-3C7F5AA54F58}"/>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772150" y="4873443"/>
              <a:ext cx="579751" cy="664905"/>
            </a:xfrm>
            <a:prstGeom prst="rect">
              <a:avLst/>
            </a:prstGeom>
          </p:spPr>
        </p:pic>
        <p:pic>
          <p:nvPicPr>
            <p:cNvPr id="20" name="Graphic 19">
              <a:extLst>
                <a:ext uri="{FF2B5EF4-FFF2-40B4-BE49-F238E27FC236}">
                  <a16:creationId xmlns:a16="http://schemas.microsoft.com/office/drawing/2014/main" id="{3334466A-56A7-CD60-0E09-F67AFA1B2713}"/>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9772150" y="1692815"/>
              <a:ext cx="674375" cy="771557"/>
            </a:xfrm>
            <a:prstGeom prst="rect">
              <a:avLst/>
            </a:prstGeom>
          </p:spPr>
        </p:pic>
      </p:grpSp>
      <p:grpSp>
        <p:nvGrpSpPr>
          <p:cNvPr id="29" name="Group 28">
            <a:extLst>
              <a:ext uri="{FF2B5EF4-FFF2-40B4-BE49-F238E27FC236}">
                <a16:creationId xmlns:a16="http://schemas.microsoft.com/office/drawing/2014/main" id="{E76AB639-2A82-4EC1-3101-ECD842DB6578}"/>
              </a:ext>
            </a:extLst>
          </p:cNvPr>
          <p:cNvGrpSpPr/>
          <p:nvPr/>
        </p:nvGrpSpPr>
        <p:grpSpPr>
          <a:xfrm>
            <a:off x="669925" y="1698643"/>
            <a:ext cx="6218667" cy="3818329"/>
            <a:chOff x="669925" y="1353433"/>
            <a:chExt cx="6218667" cy="3818329"/>
          </a:xfrm>
        </p:grpSpPr>
        <p:sp>
          <p:nvSpPr>
            <p:cNvPr id="22" name="TextBox 21">
              <a:extLst>
                <a:ext uri="{FF2B5EF4-FFF2-40B4-BE49-F238E27FC236}">
                  <a16:creationId xmlns:a16="http://schemas.microsoft.com/office/drawing/2014/main" id="{2F96E245-9C9A-2CAA-FF25-075C3A0F4E47}"/>
                </a:ext>
              </a:extLst>
            </p:cNvPr>
            <p:cNvSpPr txBox="1"/>
            <p:nvPr/>
          </p:nvSpPr>
          <p:spPr>
            <a:xfrm>
              <a:off x="669926" y="2985669"/>
              <a:ext cx="6218666" cy="974626"/>
            </a:xfrm>
            <a:prstGeom prst="rect">
              <a:avLst/>
            </a:prstGeom>
            <a:noFill/>
          </p:spPr>
          <p:txBody>
            <a:bodyPr wrap="square" lIns="0" tIns="0" rIns="0" bIns="0">
              <a:spAutoFit/>
            </a:bodyPr>
            <a:lstStyle/>
            <a:p>
              <a:pPr marL="0" marR="0" lvl="0" indent="0" algn="l" defTabSz="1219170" rtl="0" eaLnBrk="1" fontAlgn="auto" latinLnBrk="0" hangingPunct="1">
                <a:lnSpc>
                  <a:spcPct val="100000"/>
                </a:lnSpc>
                <a:spcBef>
                  <a:spcPts val="133"/>
                </a:spcBef>
                <a:spcAft>
                  <a:spcPts val="133"/>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Georgia"/>
                  <a:ea typeface="+mn-ea"/>
                  <a:cs typeface="+mn-cs"/>
                </a:rPr>
                <a:t>Discontinuation of contraception</a:t>
              </a:r>
            </a:p>
            <a:p>
              <a:pPr marL="228594" marR="0" lvl="0" indent="-228594" algn="l" defTabSz="1219170" rtl="0" eaLnBrk="1" fontAlgn="auto" latinLnBrk="0" hangingPunct="1">
                <a:lnSpc>
                  <a:spcPct val="100000"/>
                </a:lnSpc>
                <a:spcBef>
                  <a:spcPts val="133"/>
                </a:spcBef>
                <a:spcAft>
                  <a:spcPts val="133"/>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000000"/>
                  </a:solidFill>
                  <a:effectLst/>
                  <a:uLnTx/>
                  <a:uFillTx/>
                  <a:latin typeface="Georgia"/>
                  <a:ea typeface="+mn-ea"/>
                  <a:cs typeface="+mn-cs"/>
                </a:rPr>
                <a:t>Side effects</a:t>
              </a:r>
            </a:p>
            <a:p>
              <a:pPr marL="228594" marR="0" lvl="0" indent="-228594" algn="l" defTabSz="1219170" rtl="0" eaLnBrk="1" fontAlgn="auto" latinLnBrk="0" hangingPunct="1">
                <a:lnSpc>
                  <a:spcPct val="100000"/>
                </a:lnSpc>
                <a:spcBef>
                  <a:spcPts val="133"/>
                </a:spcBef>
                <a:spcAft>
                  <a:spcPts val="133"/>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000000"/>
                  </a:solidFill>
                  <a:effectLst/>
                  <a:uLnTx/>
                  <a:uFillTx/>
                  <a:latin typeface="Georgia"/>
                  <a:ea typeface="+mn-ea"/>
                  <a:cs typeface="+mn-cs"/>
                </a:rPr>
                <a:t>Bad image </a:t>
              </a:r>
            </a:p>
          </p:txBody>
        </p:sp>
        <p:grpSp>
          <p:nvGrpSpPr>
            <p:cNvPr id="28" name="Group 27">
              <a:extLst>
                <a:ext uri="{FF2B5EF4-FFF2-40B4-BE49-F238E27FC236}">
                  <a16:creationId xmlns:a16="http://schemas.microsoft.com/office/drawing/2014/main" id="{128389C3-73F1-3349-EC05-3A59582800B3}"/>
                </a:ext>
              </a:extLst>
            </p:cNvPr>
            <p:cNvGrpSpPr/>
            <p:nvPr/>
          </p:nvGrpSpPr>
          <p:grpSpPr>
            <a:xfrm>
              <a:off x="669925" y="1353433"/>
              <a:ext cx="6197379" cy="3818329"/>
              <a:chOff x="669925" y="1353433"/>
              <a:chExt cx="6197379" cy="3818329"/>
            </a:xfrm>
          </p:grpSpPr>
          <p:sp>
            <p:nvSpPr>
              <p:cNvPr id="23" name="TextBox 22">
                <a:extLst>
                  <a:ext uri="{FF2B5EF4-FFF2-40B4-BE49-F238E27FC236}">
                    <a16:creationId xmlns:a16="http://schemas.microsoft.com/office/drawing/2014/main" id="{0B9326B5-9FE9-E2D5-994C-50F74F6CE008}"/>
                  </a:ext>
                </a:extLst>
              </p:cNvPr>
              <p:cNvSpPr txBox="1"/>
              <p:nvPr/>
            </p:nvSpPr>
            <p:spPr>
              <a:xfrm>
                <a:off x="669925" y="1353433"/>
                <a:ext cx="6033712" cy="876938"/>
              </a:xfrm>
              <a:prstGeom prst="rect">
                <a:avLst/>
              </a:prstGeom>
              <a:noFill/>
            </p:spPr>
            <p:txBody>
              <a:bodyPr wrap="square" lIns="0" tIns="0" rIns="0" bIns="0">
                <a:spAutoFit/>
              </a:bodyPr>
              <a:lstStyle/>
              <a:p>
                <a:pPr marL="0" marR="0" lvl="0" indent="0" algn="l" defTabSz="1219170" rtl="0" eaLnBrk="1" fontAlgn="auto" latinLnBrk="0" hangingPunct="1">
                  <a:lnSpc>
                    <a:spcPct val="100000"/>
                  </a:lnSpc>
                  <a:spcBef>
                    <a:spcPts val="133"/>
                  </a:spcBef>
                  <a:spcAft>
                    <a:spcPts val="133"/>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Georgia"/>
                    <a:ea typeface="+mn-ea"/>
                    <a:cs typeface="+mn-cs"/>
                  </a:rPr>
                  <a:t>No contraception</a:t>
                </a:r>
              </a:p>
              <a:p>
                <a:pPr marL="228594" marR="0" lvl="0" indent="-228594" algn="l" defTabSz="1219170" rtl="0" eaLnBrk="1" fontAlgn="auto" latinLnBrk="0" hangingPunct="1">
                  <a:lnSpc>
                    <a:spcPct val="100000"/>
                  </a:lnSpc>
                  <a:spcBef>
                    <a:spcPts val="133"/>
                  </a:spcBef>
                  <a:spcAft>
                    <a:spcPts val="133"/>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000000"/>
                    </a:solidFill>
                    <a:effectLst/>
                    <a:uLnTx/>
                    <a:uFillTx/>
                    <a:latin typeface="Georgia"/>
                    <a:ea typeface="+mn-ea"/>
                    <a:cs typeface="+mn-cs"/>
                  </a:rPr>
                  <a:t>Lack of motivation</a:t>
                </a:r>
              </a:p>
              <a:p>
                <a:pPr marL="228594" marR="0" lvl="0" indent="-228594" algn="l" defTabSz="1219170" rtl="0" eaLnBrk="1" fontAlgn="auto" latinLnBrk="0" hangingPunct="1">
                  <a:lnSpc>
                    <a:spcPct val="100000"/>
                  </a:lnSpc>
                  <a:spcBef>
                    <a:spcPts val="133"/>
                  </a:spcBef>
                  <a:spcAft>
                    <a:spcPts val="133"/>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000000"/>
                    </a:solidFill>
                    <a:effectLst/>
                    <a:uLnTx/>
                    <a:uFillTx/>
                    <a:latin typeface="Georgia"/>
                    <a:ea typeface="+mn-ea"/>
                    <a:cs typeface="+mn-cs"/>
                  </a:rPr>
                  <a:t>Fear of health risks and side effects</a:t>
                </a:r>
                <a:endParaRPr kumimoji="0" lang="en-IN" sz="2000" b="0" i="0" u="none" strike="noStrike" kern="1200" cap="none" spc="0" normalizeH="0" baseline="0" noProof="0" dirty="0">
                  <a:ln>
                    <a:noFill/>
                  </a:ln>
                  <a:solidFill>
                    <a:srgbClr val="000000"/>
                  </a:solidFill>
                  <a:effectLst/>
                  <a:uLnTx/>
                  <a:uFillTx/>
                  <a:latin typeface="Georgia"/>
                  <a:ea typeface="+mn-ea"/>
                  <a:cs typeface="+mn-cs"/>
                </a:endParaRPr>
              </a:p>
            </p:txBody>
          </p:sp>
          <p:sp>
            <p:nvSpPr>
              <p:cNvPr id="24" name="TextBox 23">
                <a:extLst>
                  <a:ext uri="{FF2B5EF4-FFF2-40B4-BE49-F238E27FC236}">
                    <a16:creationId xmlns:a16="http://schemas.microsoft.com/office/drawing/2014/main" id="{A9DF6731-5893-EFF9-4E55-39C7F44D7C5D}"/>
                  </a:ext>
                </a:extLst>
              </p:cNvPr>
              <p:cNvSpPr txBox="1"/>
              <p:nvPr/>
            </p:nvSpPr>
            <p:spPr>
              <a:xfrm>
                <a:off x="669926" y="4617907"/>
                <a:ext cx="6197378" cy="553855"/>
              </a:xfrm>
              <a:prstGeom prst="rect">
                <a:avLst/>
              </a:prstGeom>
              <a:noFill/>
            </p:spPr>
            <p:txBody>
              <a:bodyPr wrap="square" lIns="0" tIns="0" rIns="0" bIns="0">
                <a:spAutoFit/>
              </a:bodyPr>
              <a:lstStyle/>
              <a:p>
                <a:pPr marL="0" marR="0" lvl="0" indent="0" algn="l" defTabSz="1219170" rtl="0" eaLnBrk="1" fontAlgn="auto" latinLnBrk="0" hangingPunct="1">
                  <a:lnSpc>
                    <a:spcPct val="100000"/>
                  </a:lnSpc>
                  <a:spcBef>
                    <a:spcPts val="133"/>
                  </a:spcBef>
                  <a:spcAft>
                    <a:spcPts val="133"/>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Georgia"/>
                    <a:ea typeface="+mn-ea"/>
                    <a:cs typeface="+mn-cs"/>
                  </a:rPr>
                  <a:t>Forgetting or non-adherence to proper use of the method </a:t>
                </a:r>
              </a:p>
            </p:txBody>
          </p:sp>
          <p:cxnSp>
            <p:nvCxnSpPr>
              <p:cNvPr id="25" name="Straight Connector 24">
                <a:extLst>
                  <a:ext uri="{FF2B5EF4-FFF2-40B4-BE49-F238E27FC236}">
                    <a16:creationId xmlns:a16="http://schemas.microsoft.com/office/drawing/2014/main" id="{7AF38703-DE1B-E11C-F21F-7C4EE2F8BA8C}"/>
                  </a:ext>
                </a:extLst>
              </p:cNvPr>
              <p:cNvCxnSpPr>
                <a:cxnSpLocks/>
              </p:cNvCxnSpPr>
              <p:nvPr/>
            </p:nvCxnSpPr>
            <p:spPr>
              <a:xfrm>
                <a:off x="669925" y="2608020"/>
                <a:ext cx="6175152" cy="0"/>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58E95F66-E16E-8511-4A79-EF371D50A66A}"/>
                  </a:ext>
                </a:extLst>
              </p:cNvPr>
              <p:cNvCxnSpPr>
                <a:cxnSpLocks/>
              </p:cNvCxnSpPr>
              <p:nvPr/>
            </p:nvCxnSpPr>
            <p:spPr>
              <a:xfrm>
                <a:off x="669925" y="4240256"/>
                <a:ext cx="6175152" cy="0"/>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4" name="TextBox 3">
            <a:extLst>
              <a:ext uri="{FF2B5EF4-FFF2-40B4-BE49-F238E27FC236}">
                <a16:creationId xmlns:a16="http://schemas.microsoft.com/office/drawing/2014/main" id="{D68A7476-8E61-9167-5D63-D721A47F1A25}"/>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GLO2208860</a:t>
            </a:r>
          </a:p>
        </p:txBody>
      </p:sp>
    </p:spTree>
    <p:extLst>
      <p:ext uri="{BB962C8B-B14F-4D97-AF65-F5344CB8AC3E}">
        <p14:creationId xmlns:p14="http://schemas.microsoft.com/office/powerpoint/2010/main" val="4143710733"/>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13ECD485-9594-E362-C9BF-96038F04D46F}"/>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4" progId="TCLayout.ActiveDocument.1">
                  <p:embed/>
                </p:oleObj>
              </mc:Choice>
              <mc:Fallback>
                <p:oleObj name="think-cell Slide" r:id="rId4" imgW="395" imgH="394" progId="TCLayout.ActiveDocument.1">
                  <p:embed/>
                  <p:pic>
                    <p:nvPicPr>
                      <p:cNvPr id="5" name="think-cell data - do not delete" hidden="1">
                        <a:extLst>
                          <a:ext uri="{FF2B5EF4-FFF2-40B4-BE49-F238E27FC236}">
                            <a16:creationId xmlns:a16="http://schemas.microsoft.com/office/drawing/2014/main" id="{13ECD485-9594-E362-C9BF-96038F04D46F}"/>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806137A0-92C8-B0D0-489E-2F8707D4FECA}"/>
              </a:ext>
            </a:extLst>
          </p:cNvPr>
          <p:cNvSpPr>
            <a:spLocks noGrp="1"/>
          </p:cNvSpPr>
          <p:nvPr>
            <p:ph type="title"/>
          </p:nvPr>
        </p:nvSpPr>
        <p:spPr/>
        <p:txBody>
          <a:bodyPr vert="horz"/>
          <a:lstStyle/>
          <a:p>
            <a:r>
              <a:rPr lang="en-US" dirty="0"/>
              <a:t>How to improve adherence in Contraception </a:t>
            </a:r>
          </a:p>
        </p:txBody>
      </p:sp>
      <p:grpSp>
        <p:nvGrpSpPr>
          <p:cNvPr id="7" name="Graphic 3">
            <a:extLst>
              <a:ext uri="{FF2B5EF4-FFF2-40B4-BE49-F238E27FC236}">
                <a16:creationId xmlns:a16="http://schemas.microsoft.com/office/drawing/2014/main" id="{136E2AEB-65A3-952A-933C-07095CE5577F}"/>
              </a:ext>
            </a:extLst>
          </p:cNvPr>
          <p:cNvGrpSpPr/>
          <p:nvPr/>
        </p:nvGrpSpPr>
        <p:grpSpPr>
          <a:xfrm>
            <a:off x="1939489" y="1664438"/>
            <a:ext cx="5769111" cy="3440842"/>
            <a:chOff x="2248853" y="967679"/>
            <a:chExt cx="4646615" cy="2771357"/>
          </a:xfrm>
          <a:solidFill>
            <a:schemeClr val="accent1"/>
          </a:solidFill>
        </p:grpSpPr>
        <p:sp>
          <p:nvSpPr>
            <p:cNvPr id="23" name="Freeform: Shape 22">
              <a:extLst>
                <a:ext uri="{FF2B5EF4-FFF2-40B4-BE49-F238E27FC236}">
                  <a16:creationId xmlns:a16="http://schemas.microsoft.com/office/drawing/2014/main" id="{4FF2C274-6211-04D7-3F32-8882938B3516}"/>
                </a:ext>
              </a:extLst>
            </p:cNvPr>
            <p:cNvSpPr/>
            <p:nvPr/>
          </p:nvSpPr>
          <p:spPr>
            <a:xfrm>
              <a:off x="2248853" y="1609273"/>
              <a:ext cx="2933489" cy="1353506"/>
            </a:xfrm>
            <a:custGeom>
              <a:avLst/>
              <a:gdLst>
                <a:gd name="connsiteX0" fmla="*/ 2922057 w 2933489"/>
                <a:gd name="connsiteY0" fmla="*/ 1353506 h 1353506"/>
                <a:gd name="connsiteX1" fmla="*/ 2913976 w 2933489"/>
                <a:gd name="connsiteY1" fmla="*/ 1350157 h 1353506"/>
                <a:gd name="connsiteX2" fmla="*/ 1616671 w 2933489"/>
                <a:gd name="connsiteY2" fmla="*/ 52852 h 1353506"/>
                <a:gd name="connsiteX3" fmla="*/ 1543930 w 2933489"/>
                <a:gd name="connsiteY3" fmla="*/ 22860 h 1353506"/>
                <a:gd name="connsiteX4" fmla="*/ 1471190 w 2933489"/>
                <a:gd name="connsiteY4" fmla="*/ 52852 h 1353506"/>
                <a:gd name="connsiteX5" fmla="*/ 1157196 w 2933489"/>
                <a:gd name="connsiteY5" fmla="*/ 366846 h 1353506"/>
                <a:gd name="connsiteX6" fmla="*/ 953994 w 2933489"/>
                <a:gd name="connsiteY6" fmla="*/ 451016 h 1353506"/>
                <a:gd name="connsiteX7" fmla="*/ 11430 w 2933489"/>
                <a:gd name="connsiteY7" fmla="*/ 451016 h 1353506"/>
                <a:gd name="connsiteX8" fmla="*/ 0 w 2933489"/>
                <a:gd name="connsiteY8" fmla="*/ 439586 h 1353506"/>
                <a:gd name="connsiteX9" fmla="*/ 11430 w 2933489"/>
                <a:gd name="connsiteY9" fmla="*/ 428156 h 1353506"/>
                <a:gd name="connsiteX10" fmla="*/ 953994 w 2933489"/>
                <a:gd name="connsiteY10" fmla="*/ 428156 h 1353506"/>
                <a:gd name="connsiteX11" fmla="*/ 1141034 w 2933489"/>
                <a:gd name="connsiteY11" fmla="*/ 350684 h 1353506"/>
                <a:gd name="connsiteX12" fmla="*/ 1455028 w 2933489"/>
                <a:gd name="connsiteY12" fmla="*/ 36690 h 1353506"/>
                <a:gd name="connsiteX13" fmla="*/ 1543930 w 2933489"/>
                <a:gd name="connsiteY13" fmla="*/ 0 h 1353506"/>
                <a:gd name="connsiteX14" fmla="*/ 1632833 w 2933489"/>
                <a:gd name="connsiteY14" fmla="*/ 36690 h 1353506"/>
                <a:gd name="connsiteX15" fmla="*/ 2930138 w 2933489"/>
                <a:gd name="connsiteY15" fmla="*/ 1333995 h 1353506"/>
                <a:gd name="connsiteX16" fmla="*/ 2930138 w 2933489"/>
                <a:gd name="connsiteY16" fmla="*/ 1350157 h 1353506"/>
                <a:gd name="connsiteX17" fmla="*/ 2922057 w 2933489"/>
                <a:gd name="connsiteY17" fmla="*/ 1353506 h 1353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33489" h="1353506">
                  <a:moveTo>
                    <a:pt x="2922057" y="1353506"/>
                  </a:moveTo>
                  <a:cubicBezTo>
                    <a:pt x="2919131" y="1353506"/>
                    <a:pt x="2916205" y="1352386"/>
                    <a:pt x="2913976" y="1350157"/>
                  </a:cubicBezTo>
                  <a:lnTo>
                    <a:pt x="1616671" y="52852"/>
                  </a:lnTo>
                  <a:cubicBezTo>
                    <a:pt x="1597331" y="33513"/>
                    <a:pt x="1571499" y="22860"/>
                    <a:pt x="1543930" y="22860"/>
                  </a:cubicBezTo>
                  <a:cubicBezTo>
                    <a:pt x="1516361" y="22860"/>
                    <a:pt x="1490529" y="33513"/>
                    <a:pt x="1471190" y="52852"/>
                  </a:cubicBezTo>
                  <a:lnTo>
                    <a:pt x="1157196" y="366846"/>
                  </a:lnTo>
                  <a:cubicBezTo>
                    <a:pt x="1110779" y="413263"/>
                    <a:pt x="1019625" y="451016"/>
                    <a:pt x="953994" y="451016"/>
                  </a:cubicBezTo>
                  <a:lnTo>
                    <a:pt x="11430" y="451016"/>
                  </a:lnTo>
                  <a:cubicBezTo>
                    <a:pt x="5121" y="451016"/>
                    <a:pt x="0" y="445896"/>
                    <a:pt x="0" y="439586"/>
                  </a:cubicBezTo>
                  <a:cubicBezTo>
                    <a:pt x="0" y="433277"/>
                    <a:pt x="5121" y="428156"/>
                    <a:pt x="11430" y="428156"/>
                  </a:cubicBezTo>
                  <a:lnTo>
                    <a:pt x="953994" y="428156"/>
                  </a:lnTo>
                  <a:cubicBezTo>
                    <a:pt x="1013384" y="428156"/>
                    <a:pt x="1099040" y="392678"/>
                    <a:pt x="1141034" y="350684"/>
                  </a:cubicBezTo>
                  <a:lnTo>
                    <a:pt x="1455028" y="36690"/>
                  </a:lnTo>
                  <a:cubicBezTo>
                    <a:pt x="1478688" y="13030"/>
                    <a:pt x="1510257" y="0"/>
                    <a:pt x="1543930" y="0"/>
                  </a:cubicBezTo>
                  <a:cubicBezTo>
                    <a:pt x="1577603" y="0"/>
                    <a:pt x="1609173" y="13030"/>
                    <a:pt x="1632833" y="36690"/>
                  </a:cubicBezTo>
                  <a:lnTo>
                    <a:pt x="2930138" y="1333995"/>
                  </a:lnTo>
                  <a:cubicBezTo>
                    <a:pt x="2934607" y="1338464"/>
                    <a:pt x="2934607" y="1345700"/>
                    <a:pt x="2930138" y="1350157"/>
                  </a:cubicBezTo>
                  <a:cubicBezTo>
                    <a:pt x="2927909" y="1352386"/>
                    <a:pt x="2924983" y="1353506"/>
                    <a:pt x="2922057" y="1353506"/>
                  </a:cubicBezTo>
                  <a:close/>
                </a:path>
              </a:pathLst>
            </a:custGeom>
            <a:grpFill/>
            <a:ln w="1141"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24" name="Freeform: Shape 23">
              <a:extLst>
                <a:ext uri="{FF2B5EF4-FFF2-40B4-BE49-F238E27FC236}">
                  <a16:creationId xmlns:a16="http://schemas.microsoft.com/office/drawing/2014/main" id="{91CC9752-A3A0-E3D4-3B55-88EFE91413E2}"/>
                </a:ext>
              </a:extLst>
            </p:cNvPr>
            <p:cNvSpPr/>
            <p:nvPr/>
          </p:nvSpPr>
          <p:spPr>
            <a:xfrm>
              <a:off x="3961978" y="1743936"/>
              <a:ext cx="2933489" cy="1353580"/>
            </a:xfrm>
            <a:custGeom>
              <a:avLst/>
              <a:gdLst>
                <a:gd name="connsiteX0" fmla="*/ 1389560 w 2933489"/>
                <a:gd name="connsiteY0" fmla="*/ 1353581 h 1353580"/>
                <a:gd name="connsiteX1" fmla="*/ 1300657 w 2933489"/>
                <a:gd name="connsiteY1" fmla="*/ 1316810 h 1353580"/>
                <a:gd name="connsiteX2" fmla="*/ 3352 w 2933489"/>
                <a:gd name="connsiteY2" fmla="*/ 19505 h 1353580"/>
                <a:gd name="connsiteX3" fmla="*/ 3352 w 2933489"/>
                <a:gd name="connsiteY3" fmla="*/ 3343 h 1353580"/>
                <a:gd name="connsiteX4" fmla="*/ 19514 w 2933489"/>
                <a:gd name="connsiteY4" fmla="*/ 3343 h 1353580"/>
                <a:gd name="connsiteX5" fmla="*/ 1316819 w 2933489"/>
                <a:gd name="connsiteY5" fmla="*/ 1300648 h 1353580"/>
                <a:gd name="connsiteX6" fmla="*/ 1462300 w 2933489"/>
                <a:gd name="connsiteY6" fmla="*/ 1300648 h 1353580"/>
                <a:gd name="connsiteX7" fmla="*/ 1776294 w 2933489"/>
                <a:gd name="connsiteY7" fmla="*/ 986655 h 1353580"/>
                <a:gd name="connsiteX8" fmla="*/ 1979496 w 2933489"/>
                <a:gd name="connsiteY8" fmla="*/ 902484 h 1353580"/>
                <a:gd name="connsiteX9" fmla="*/ 2922060 w 2933489"/>
                <a:gd name="connsiteY9" fmla="*/ 902484 h 1353580"/>
                <a:gd name="connsiteX10" fmla="*/ 2933490 w 2933489"/>
                <a:gd name="connsiteY10" fmla="*/ 913914 h 1353580"/>
                <a:gd name="connsiteX11" fmla="*/ 2922060 w 2933489"/>
                <a:gd name="connsiteY11" fmla="*/ 925344 h 1353580"/>
                <a:gd name="connsiteX12" fmla="*/ 1979496 w 2933489"/>
                <a:gd name="connsiteY12" fmla="*/ 925344 h 1353580"/>
                <a:gd name="connsiteX13" fmla="*/ 1792456 w 2933489"/>
                <a:gd name="connsiteY13" fmla="*/ 1002817 h 1353580"/>
                <a:gd name="connsiteX14" fmla="*/ 1478462 w 2933489"/>
                <a:gd name="connsiteY14" fmla="*/ 1316810 h 1353580"/>
                <a:gd name="connsiteX15" fmla="*/ 1389560 w 2933489"/>
                <a:gd name="connsiteY15" fmla="*/ 1353581 h 1353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33489" h="1353580">
                  <a:moveTo>
                    <a:pt x="1389560" y="1353581"/>
                  </a:moveTo>
                  <a:cubicBezTo>
                    <a:pt x="1357361" y="1353581"/>
                    <a:pt x="1325163" y="1341328"/>
                    <a:pt x="1300657" y="1316810"/>
                  </a:cubicBezTo>
                  <a:lnTo>
                    <a:pt x="3352" y="19505"/>
                  </a:lnTo>
                  <a:cubicBezTo>
                    <a:pt x="-1117" y="15036"/>
                    <a:pt x="-1117" y="7801"/>
                    <a:pt x="3352" y="3343"/>
                  </a:cubicBezTo>
                  <a:cubicBezTo>
                    <a:pt x="7810" y="-1114"/>
                    <a:pt x="15056" y="-1114"/>
                    <a:pt x="19514" y="3343"/>
                  </a:cubicBezTo>
                  <a:lnTo>
                    <a:pt x="1316819" y="1300648"/>
                  </a:lnTo>
                  <a:cubicBezTo>
                    <a:pt x="1356927" y="1340756"/>
                    <a:pt x="1422192" y="1340756"/>
                    <a:pt x="1462300" y="1300648"/>
                  </a:cubicBezTo>
                  <a:lnTo>
                    <a:pt x="1776294" y="986655"/>
                  </a:lnTo>
                  <a:cubicBezTo>
                    <a:pt x="1822699" y="940249"/>
                    <a:pt x="1913865" y="902484"/>
                    <a:pt x="1979496" y="902484"/>
                  </a:cubicBezTo>
                  <a:lnTo>
                    <a:pt x="2922060" y="902484"/>
                  </a:lnTo>
                  <a:cubicBezTo>
                    <a:pt x="2928369" y="902484"/>
                    <a:pt x="2933490" y="907605"/>
                    <a:pt x="2933490" y="913914"/>
                  </a:cubicBezTo>
                  <a:cubicBezTo>
                    <a:pt x="2933490" y="920224"/>
                    <a:pt x="2928369" y="925344"/>
                    <a:pt x="2922060" y="925344"/>
                  </a:cubicBezTo>
                  <a:lnTo>
                    <a:pt x="1979496" y="925344"/>
                  </a:lnTo>
                  <a:cubicBezTo>
                    <a:pt x="1920106" y="925344"/>
                    <a:pt x="1834449" y="960823"/>
                    <a:pt x="1792456" y="1002817"/>
                  </a:cubicBezTo>
                  <a:lnTo>
                    <a:pt x="1478462" y="1316810"/>
                  </a:lnTo>
                  <a:cubicBezTo>
                    <a:pt x="1453956" y="1341328"/>
                    <a:pt x="1421758" y="1353581"/>
                    <a:pt x="1389560" y="1353581"/>
                  </a:cubicBezTo>
                  <a:close/>
                </a:path>
              </a:pathLst>
            </a:custGeom>
            <a:grpFill/>
            <a:ln w="1141"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25" name="Freeform: Shape 24">
              <a:extLst>
                <a:ext uri="{FF2B5EF4-FFF2-40B4-BE49-F238E27FC236}">
                  <a16:creationId xmlns:a16="http://schemas.microsoft.com/office/drawing/2014/main" id="{43D34A37-E134-6077-CE51-FCFB659FF2F6}"/>
                </a:ext>
              </a:extLst>
            </p:cNvPr>
            <p:cNvSpPr/>
            <p:nvPr/>
          </p:nvSpPr>
          <p:spPr>
            <a:xfrm>
              <a:off x="3498926" y="1931448"/>
              <a:ext cx="2458909" cy="1807588"/>
            </a:xfrm>
            <a:custGeom>
              <a:avLst/>
              <a:gdLst>
                <a:gd name="connsiteX0" fmla="*/ 1885816 w 2458909"/>
                <a:gd name="connsiteY0" fmla="*/ 1807589 h 1807588"/>
                <a:gd name="connsiteX1" fmla="*/ 1726402 w 2458909"/>
                <a:gd name="connsiteY1" fmla="*/ 1742564 h 1807588"/>
                <a:gd name="connsiteX2" fmla="*/ 3352 w 2458909"/>
                <a:gd name="connsiteY2" fmla="*/ 19514 h 1807588"/>
                <a:gd name="connsiteX3" fmla="*/ 3352 w 2458909"/>
                <a:gd name="connsiteY3" fmla="*/ 3352 h 1807588"/>
                <a:gd name="connsiteX4" fmla="*/ 19514 w 2458909"/>
                <a:gd name="connsiteY4" fmla="*/ 3352 h 1807588"/>
                <a:gd name="connsiteX5" fmla="*/ 1330146 w 2458909"/>
                <a:gd name="connsiteY5" fmla="*/ 1313984 h 1807588"/>
                <a:gd name="connsiteX6" fmla="*/ 1742564 w 2458909"/>
                <a:gd name="connsiteY6" fmla="*/ 1726402 h 1807588"/>
                <a:gd name="connsiteX7" fmla="*/ 1885827 w 2458909"/>
                <a:gd name="connsiteY7" fmla="*/ 1784740 h 1807588"/>
                <a:gd name="connsiteX8" fmla="*/ 1890811 w 2458909"/>
                <a:gd name="connsiteY8" fmla="*/ 1784683 h 1807588"/>
                <a:gd name="connsiteX9" fmla="*/ 2042532 w 2458909"/>
                <a:gd name="connsiteY9" fmla="*/ 1719246 h 1807588"/>
                <a:gd name="connsiteX10" fmla="*/ 2370562 w 2458909"/>
                <a:gd name="connsiteY10" fmla="*/ 1391217 h 1807588"/>
                <a:gd name="connsiteX11" fmla="*/ 2377717 w 2458909"/>
                <a:gd name="connsiteY11" fmla="*/ 1091248 h 1807588"/>
                <a:gd name="connsiteX12" fmla="*/ 2223229 w 2458909"/>
                <a:gd name="connsiteY12" fmla="*/ 936760 h 1807588"/>
                <a:gd name="connsiteX13" fmla="*/ 2223229 w 2458909"/>
                <a:gd name="connsiteY13" fmla="*/ 920598 h 1807588"/>
                <a:gd name="connsiteX14" fmla="*/ 2239391 w 2458909"/>
                <a:gd name="connsiteY14" fmla="*/ 920598 h 1807588"/>
                <a:gd name="connsiteX15" fmla="*/ 2393879 w 2458909"/>
                <a:gd name="connsiteY15" fmla="*/ 1075086 h 1807588"/>
                <a:gd name="connsiteX16" fmla="*/ 2458847 w 2458909"/>
                <a:gd name="connsiteY16" fmla="*/ 1240009 h 1807588"/>
                <a:gd name="connsiteX17" fmla="*/ 2386724 w 2458909"/>
                <a:gd name="connsiteY17" fmla="*/ 1407379 h 1807588"/>
                <a:gd name="connsiteX18" fmla="*/ 2058695 w 2458909"/>
                <a:gd name="connsiteY18" fmla="*/ 1735408 h 1807588"/>
                <a:gd name="connsiteX19" fmla="*/ 1891325 w 2458909"/>
                <a:gd name="connsiteY19" fmla="*/ 1807532 h 1807588"/>
                <a:gd name="connsiteX20" fmla="*/ 1885816 w 2458909"/>
                <a:gd name="connsiteY20" fmla="*/ 1807589 h 1807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58909" h="1807588">
                  <a:moveTo>
                    <a:pt x="1885816" y="1807589"/>
                  </a:moveTo>
                  <a:cubicBezTo>
                    <a:pt x="1824882" y="1807589"/>
                    <a:pt x="1768464" y="1784615"/>
                    <a:pt x="1726402" y="1742564"/>
                  </a:cubicBezTo>
                  <a:lnTo>
                    <a:pt x="3352" y="19514"/>
                  </a:lnTo>
                  <a:cubicBezTo>
                    <a:pt x="-1117" y="15045"/>
                    <a:pt x="-1117" y="7810"/>
                    <a:pt x="3352" y="3352"/>
                  </a:cubicBezTo>
                  <a:cubicBezTo>
                    <a:pt x="7821" y="-1117"/>
                    <a:pt x="15056" y="-1117"/>
                    <a:pt x="19514" y="3352"/>
                  </a:cubicBezTo>
                  <a:lnTo>
                    <a:pt x="1330146" y="1313984"/>
                  </a:lnTo>
                  <a:lnTo>
                    <a:pt x="1742564" y="1726402"/>
                  </a:lnTo>
                  <a:cubicBezTo>
                    <a:pt x="1780283" y="1764121"/>
                    <a:pt x="1831009" y="1784729"/>
                    <a:pt x="1885827" y="1784740"/>
                  </a:cubicBezTo>
                  <a:cubicBezTo>
                    <a:pt x="1887485" y="1784740"/>
                    <a:pt x="1889142" y="1784718"/>
                    <a:pt x="1890811" y="1784683"/>
                  </a:cubicBezTo>
                  <a:cubicBezTo>
                    <a:pt x="1947744" y="1783391"/>
                    <a:pt x="2001624" y="1760154"/>
                    <a:pt x="2042532" y="1719246"/>
                  </a:cubicBezTo>
                  <a:lnTo>
                    <a:pt x="2370562" y="1391217"/>
                  </a:lnTo>
                  <a:cubicBezTo>
                    <a:pt x="2455236" y="1306543"/>
                    <a:pt x="2458447" y="1171978"/>
                    <a:pt x="2377717" y="1091248"/>
                  </a:cubicBezTo>
                  <a:lnTo>
                    <a:pt x="2223229" y="936760"/>
                  </a:lnTo>
                  <a:cubicBezTo>
                    <a:pt x="2218760" y="932291"/>
                    <a:pt x="2218760" y="925056"/>
                    <a:pt x="2223229" y="920598"/>
                  </a:cubicBezTo>
                  <a:cubicBezTo>
                    <a:pt x="2227699" y="916140"/>
                    <a:pt x="2234934" y="916140"/>
                    <a:pt x="2239391" y="920598"/>
                  </a:cubicBezTo>
                  <a:lnTo>
                    <a:pt x="2393879" y="1075086"/>
                  </a:lnTo>
                  <a:cubicBezTo>
                    <a:pt x="2437199" y="1118406"/>
                    <a:pt x="2460276" y="1176984"/>
                    <a:pt x="2458847" y="1240009"/>
                  </a:cubicBezTo>
                  <a:cubicBezTo>
                    <a:pt x="2457419" y="1302851"/>
                    <a:pt x="2431804" y="1362287"/>
                    <a:pt x="2386724" y="1407379"/>
                  </a:cubicBezTo>
                  <a:lnTo>
                    <a:pt x="2058695" y="1735408"/>
                  </a:lnTo>
                  <a:cubicBezTo>
                    <a:pt x="2013603" y="1780500"/>
                    <a:pt x="1954167" y="1806114"/>
                    <a:pt x="1891325" y="1807532"/>
                  </a:cubicBezTo>
                  <a:cubicBezTo>
                    <a:pt x="1889485" y="1807566"/>
                    <a:pt x="1887645" y="1807589"/>
                    <a:pt x="1885816" y="1807589"/>
                  </a:cubicBezTo>
                  <a:close/>
                </a:path>
              </a:pathLst>
            </a:custGeom>
            <a:grpFill/>
            <a:ln w="1141"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26" name="Freeform: Shape 25">
              <a:extLst>
                <a:ext uri="{FF2B5EF4-FFF2-40B4-BE49-F238E27FC236}">
                  <a16:creationId xmlns:a16="http://schemas.microsoft.com/office/drawing/2014/main" id="{3664A3E7-0D45-0378-AB5E-D8C2FF503534}"/>
                </a:ext>
              </a:extLst>
            </p:cNvPr>
            <p:cNvSpPr/>
            <p:nvPr/>
          </p:nvSpPr>
          <p:spPr>
            <a:xfrm>
              <a:off x="3186484" y="967679"/>
              <a:ext cx="2458898" cy="1807591"/>
            </a:xfrm>
            <a:custGeom>
              <a:avLst/>
              <a:gdLst>
                <a:gd name="connsiteX0" fmla="*/ 2447466 w 2458898"/>
                <a:gd name="connsiteY0" fmla="*/ 1807591 h 1807591"/>
                <a:gd name="connsiteX1" fmla="*/ 2439385 w 2458898"/>
                <a:gd name="connsiteY1" fmla="*/ 1804242 h 1807591"/>
                <a:gd name="connsiteX2" fmla="*/ 716346 w 2458898"/>
                <a:gd name="connsiteY2" fmla="*/ 81204 h 1807591"/>
                <a:gd name="connsiteX3" fmla="*/ 568099 w 2458898"/>
                <a:gd name="connsiteY3" fmla="*/ 22923 h 1807591"/>
                <a:gd name="connsiteX4" fmla="*/ 416377 w 2458898"/>
                <a:gd name="connsiteY4" fmla="*/ 88359 h 1807591"/>
                <a:gd name="connsiteX5" fmla="*/ 88359 w 2458898"/>
                <a:gd name="connsiteY5" fmla="*/ 416389 h 1807591"/>
                <a:gd name="connsiteX6" fmla="*/ 22923 w 2458898"/>
                <a:gd name="connsiteY6" fmla="*/ 568111 h 1807591"/>
                <a:gd name="connsiteX7" fmla="*/ 81204 w 2458898"/>
                <a:gd name="connsiteY7" fmla="*/ 716358 h 1807591"/>
                <a:gd name="connsiteX8" fmla="*/ 235692 w 2458898"/>
                <a:gd name="connsiteY8" fmla="*/ 870846 h 1807591"/>
                <a:gd name="connsiteX9" fmla="*/ 235692 w 2458898"/>
                <a:gd name="connsiteY9" fmla="*/ 887008 h 1807591"/>
                <a:gd name="connsiteX10" fmla="*/ 219530 w 2458898"/>
                <a:gd name="connsiteY10" fmla="*/ 887008 h 1807591"/>
                <a:gd name="connsiteX11" fmla="*/ 65031 w 2458898"/>
                <a:gd name="connsiteY11" fmla="*/ 732508 h 1807591"/>
                <a:gd name="connsiteX12" fmla="*/ 63 w 2458898"/>
                <a:gd name="connsiteY12" fmla="*/ 567585 h 1807591"/>
                <a:gd name="connsiteX13" fmla="*/ 72186 w 2458898"/>
                <a:gd name="connsiteY13" fmla="*/ 400215 h 1807591"/>
                <a:gd name="connsiteX14" fmla="*/ 400215 w 2458898"/>
                <a:gd name="connsiteY14" fmla="*/ 72186 h 1807591"/>
                <a:gd name="connsiteX15" fmla="*/ 567585 w 2458898"/>
                <a:gd name="connsiteY15" fmla="*/ 63 h 1807591"/>
                <a:gd name="connsiteX16" fmla="*/ 732508 w 2458898"/>
                <a:gd name="connsiteY16" fmla="*/ 65031 h 1807591"/>
                <a:gd name="connsiteX17" fmla="*/ 2455547 w 2458898"/>
                <a:gd name="connsiteY17" fmla="*/ 1788069 h 1807591"/>
                <a:gd name="connsiteX18" fmla="*/ 2455547 w 2458898"/>
                <a:gd name="connsiteY18" fmla="*/ 1804231 h 1807591"/>
                <a:gd name="connsiteX19" fmla="*/ 2447466 w 2458898"/>
                <a:gd name="connsiteY19" fmla="*/ 1807591 h 1807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58898" h="1807591">
                  <a:moveTo>
                    <a:pt x="2447466" y="1807591"/>
                  </a:moveTo>
                  <a:cubicBezTo>
                    <a:pt x="2444540" y="1807591"/>
                    <a:pt x="2441614" y="1806471"/>
                    <a:pt x="2439385" y="1804242"/>
                  </a:cubicBezTo>
                  <a:lnTo>
                    <a:pt x="716346" y="81204"/>
                  </a:lnTo>
                  <a:cubicBezTo>
                    <a:pt x="677484" y="42342"/>
                    <a:pt x="624838" y="21642"/>
                    <a:pt x="568099" y="22923"/>
                  </a:cubicBezTo>
                  <a:cubicBezTo>
                    <a:pt x="511167" y="24214"/>
                    <a:pt x="457285" y="47451"/>
                    <a:pt x="416377" y="88359"/>
                  </a:cubicBezTo>
                  <a:lnTo>
                    <a:pt x="88359" y="416389"/>
                  </a:lnTo>
                  <a:cubicBezTo>
                    <a:pt x="47451" y="457297"/>
                    <a:pt x="24214" y="511178"/>
                    <a:pt x="22923" y="568111"/>
                  </a:cubicBezTo>
                  <a:cubicBezTo>
                    <a:pt x="21642" y="624849"/>
                    <a:pt x="42331" y="677496"/>
                    <a:pt x="81204" y="716358"/>
                  </a:cubicBezTo>
                  <a:lnTo>
                    <a:pt x="235692" y="870846"/>
                  </a:lnTo>
                  <a:cubicBezTo>
                    <a:pt x="240161" y="875315"/>
                    <a:pt x="240161" y="882550"/>
                    <a:pt x="235692" y="887008"/>
                  </a:cubicBezTo>
                  <a:cubicBezTo>
                    <a:pt x="231223" y="891477"/>
                    <a:pt x="223988" y="891477"/>
                    <a:pt x="219530" y="887008"/>
                  </a:cubicBezTo>
                  <a:lnTo>
                    <a:pt x="65031" y="732508"/>
                  </a:lnTo>
                  <a:cubicBezTo>
                    <a:pt x="21711" y="689189"/>
                    <a:pt x="-1366" y="630610"/>
                    <a:pt x="63" y="567585"/>
                  </a:cubicBezTo>
                  <a:cubicBezTo>
                    <a:pt x="1491" y="504743"/>
                    <a:pt x="27106" y="445307"/>
                    <a:pt x="72186" y="400215"/>
                  </a:cubicBezTo>
                  <a:lnTo>
                    <a:pt x="400215" y="72186"/>
                  </a:lnTo>
                  <a:cubicBezTo>
                    <a:pt x="445307" y="27095"/>
                    <a:pt x="504743" y="1480"/>
                    <a:pt x="567585" y="63"/>
                  </a:cubicBezTo>
                  <a:cubicBezTo>
                    <a:pt x="630621" y="-1366"/>
                    <a:pt x="689189" y="21711"/>
                    <a:pt x="732508" y="65031"/>
                  </a:cubicBezTo>
                  <a:lnTo>
                    <a:pt x="2455547" y="1788069"/>
                  </a:lnTo>
                  <a:cubicBezTo>
                    <a:pt x="2460016" y="1792538"/>
                    <a:pt x="2460016" y="1799773"/>
                    <a:pt x="2455547" y="1804231"/>
                  </a:cubicBezTo>
                  <a:cubicBezTo>
                    <a:pt x="2453318" y="1806471"/>
                    <a:pt x="2450392" y="1807591"/>
                    <a:pt x="2447466" y="1807591"/>
                  </a:cubicBezTo>
                  <a:close/>
                </a:path>
              </a:pathLst>
            </a:custGeom>
            <a:grpFill/>
            <a:ln w="1141"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grpSp>
      <p:grpSp>
        <p:nvGrpSpPr>
          <p:cNvPr id="8" name="Graphic 3">
            <a:extLst>
              <a:ext uri="{FF2B5EF4-FFF2-40B4-BE49-F238E27FC236}">
                <a16:creationId xmlns:a16="http://schemas.microsoft.com/office/drawing/2014/main" id="{79032009-52EA-5242-5D13-25490A58F248}"/>
              </a:ext>
            </a:extLst>
          </p:cNvPr>
          <p:cNvGrpSpPr/>
          <p:nvPr/>
        </p:nvGrpSpPr>
        <p:grpSpPr>
          <a:xfrm>
            <a:off x="3589113" y="2157489"/>
            <a:ext cx="2458422" cy="2458422"/>
            <a:chOff x="3577510" y="1364797"/>
            <a:chExt cx="1980087" cy="1980087"/>
          </a:xfrm>
          <a:solidFill>
            <a:schemeClr val="accent3"/>
          </a:solidFill>
        </p:grpSpPr>
        <p:sp>
          <p:nvSpPr>
            <p:cNvPr id="19" name="Freeform: Shape 18">
              <a:extLst>
                <a:ext uri="{FF2B5EF4-FFF2-40B4-BE49-F238E27FC236}">
                  <a16:creationId xmlns:a16="http://schemas.microsoft.com/office/drawing/2014/main" id="{DF53AC85-E003-E92A-2CD0-927B7DFD31D8}"/>
                </a:ext>
              </a:extLst>
            </p:cNvPr>
            <p:cNvSpPr/>
            <p:nvPr/>
          </p:nvSpPr>
          <p:spPr>
            <a:xfrm>
              <a:off x="3577510" y="2774539"/>
              <a:ext cx="214620" cy="314804"/>
            </a:xfrm>
            <a:custGeom>
              <a:avLst/>
              <a:gdLst>
                <a:gd name="connsiteX0" fmla="*/ 214621 w 214620"/>
                <a:gd name="connsiteY0" fmla="*/ 302666 h 314804"/>
                <a:gd name="connsiteX1" fmla="*/ 201397 w 214620"/>
                <a:gd name="connsiteY1" fmla="*/ 314805 h 314804"/>
                <a:gd name="connsiteX2" fmla="*/ 195327 w 214620"/>
                <a:gd name="connsiteY2" fmla="*/ 308187 h 314804"/>
                <a:gd name="connsiteX3" fmla="*/ 3635 w 214620"/>
                <a:gd name="connsiteY3" fmla="*/ 15476 h 314804"/>
                <a:gd name="connsiteX4" fmla="*/ 0 w 214620"/>
                <a:gd name="connsiteY4" fmla="*/ 7269 h 314804"/>
                <a:gd name="connsiteX5" fmla="*/ 16413 w 214620"/>
                <a:gd name="connsiteY5" fmla="*/ 0 h 314804"/>
                <a:gd name="connsiteX6" fmla="*/ 20048 w 214620"/>
                <a:gd name="connsiteY6" fmla="*/ 8207 h 314804"/>
                <a:gd name="connsiteX7" fmla="*/ 208552 w 214620"/>
                <a:gd name="connsiteY7" fmla="*/ 296048 h 314804"/>
                <a:gd name="connsiteX8" fmla="*/ 214621 w 214620"/>
                <a:gd name="connsiteY8" fmla="*/ 302666 h 31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620" h="314804">
                  <a:moveTo>
                    <a:pt x="214621" y="302666"/>
                  </a:moveTo>
                  <a:lnTo>
                    <a:pt x="201397" y="314805"/>
                  </a:lnTo>
                  <a:lnTo>
                    <a:pt x="195327" y="308187"/>
                  </a:lnTo>
                  <a:cubicBezTo>
                    <a:pt x="115626" y="221319"/>
                    <a:pt x="51126" y="122827"/>
                    <a:pt x="3635" y="15476"/>
                  </a:cubicBezTo>
                  <a:lnTo>
                    <a:pt x="0" y="7269"/>
                  </a:lnTo>
                  <a:lnTo>
                    <a:pt x="16413" y="0"/>
                  </a:lnTo>
                  <a:lnTo>
                    <a:pt x="20048" y="8207"/>
                  </a:lnTo>
                  <a:cubicBezTo>
                    <a:pt x="66751" y="113774"/>
                    <a:pt x="130176" y="210609"/>
                    <a:pt x="208552" y="296048"/>
                  </a:cubicBezTo>
                  <a:lnTo>
                    <a:pt x="214621" y="302666"/>
                  </a:lnTo>
                  <a:close/>
                </a:path>
              </a:pathLst>
            </a:custGeom>
            <a:grpFill/>
            <a:ln w="1141"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20" name="Freeform: Shape 19">
              <a:extLst>
                <a:ext uri="{FF2B5EF4-FFF2-40B4-BE49-F238E27FC236}">
                  <a16:creationId xmlns:a16="http://schemas.microsoft.com/office/drawing/2014/main" id="{D619E574-A1EE-A56C-02A1-2813198B7704}"/>
                </a:ext>
              </a:extLst>
            </p:cNvPr>
            <p:cNvSpPr/>
            <p:nvPr/>
          </p:nvSpPr>
          <p:spPr>
            <a:xfrm>
              <a:off x="3833691" y="3130766"/>
              <a:ext cx="315285" cy="214118"/>
            </a:xfrm>
            <a:custGeom>
              <a:avLst/>
              <a:gdLst>
                <a:gd name="connsiteX0" fmla="*/ 308061 w 315285"/>
                <a:gd name="connsiteY0" fmla="*/ 214118 h 214118"/>
                <a:gd name="connsiteX1" fmla="*/ 299843 w 315285"/>
                <a:gd name="connsiteY1" fmla="*/ 210506 h 214118"/>
                <a:gd name="connsiteX2" fmla="*/ 6629 w 315285"/>
                <a:gd name="connsiteY2" fmla="*/ 19317 h 214118"/>
                <a:gd name="connsiteX3" fmla="*/ 0 w 315285"/>
                <a:gd name="connsiteY3" fmla="*/ 13259 h 214118"/>
                <a:gd name="connsiteX4" fmla="*/ 12104 w 315285"/>
                <a:gd name="connsiteY4" fmla="*/ 0 h 214118"/>
                <a:gd name="connsiteX5" fmla="*/ 18734 w 315285"/>
                <a:gd name="connsiteY5" fmla="*/ 6058 h 214118"/>
                <a:gd name="connsiteX6" fmla="*/ 307067 w 315285"/>
                <a:gd name="connsiteY6" fmla="*/ 194070 h 214118"/>
                <a:gd name="connsiteX7" fmla="*/ 315285 w 315285"/>
                <a:gd name="connsiteY7" fmla="*/ 197682 h 214118"/>
                <a:gd name="connsiteX8" fmla="*/ 308061 w 315285"/>
                <a:gd name="connsiteY8" fmla="*/ 214118 h 214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5285" h="214118">
                  <a:moveTo>
                    <a:pt x="308061" y="214118"/>
                  </a:moveTo>
                  <a:lnTo>
                    <a:pt x="299843" y="210506"/>
                  </a:lnTo>
                  <a:cubicBezTo>
                    <a:pt x="192344" y="163209"/>
                    <a:pt x="93692" y="98892"/>
                    <a:pt x="6629" y="19317"/>
                  </a:cubicBezTo>
                  <a:lnTo>
                    <a:pt x="0" y="13259"/>
                  </a:lnTo>
                  <a:lnTo>
                    <a:pt x="12104" y="0"/>
                  </a:lnTo>
                  <a:lnTo>
                    <a:pt x="18734" y="6058"/>
                  </a:lnTo>
                  <a:cubicBezTo>
                    <a:pt x="104356" y="84308"/>
                    <a:pt x="201362" y="147561"/>
                    <a:pt x="307067" y="194070"/>
                  </a:cubicBezTo>
                  <a:lnTo>
                    <a:pt x="315285" y="197682"/>
                  </a:lnTo>
                  <a:lnTo>
                    <a:pt x="308061" y="214118"/>
                  </a:lnTo>
                  <a:close/>
                </a:path>
              </a:pathLst>
            </a:custGeom>
            <a:grpFill/>
            <a:ln w="1141"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21" name="Freeform: Shape 20">
              <a:extLst>
                <a:ext uri="{FF2B5EF4-FFF2-40B4-BE49-F238E27FC236}">
                  <a16:creationId xmlns:a16="http://schemas.microsoft.com/office/drawing/2014/main" id="{6AAB686E-B653-6413-DC87-279FBA33E4C7}"/>
                </a:ext>
              </a:extLst>
            </p:cNvPr>
            <p:cNvSpPr/>
            <p:nvPr/>
          </p:nvSpPr>
          <p:spPr>
            <a:xfrm>
              <a:off x="5343479" y="1620966"/>
              <a:ext cx="214118" cy="315296"/>
            </a:xfrm>
            <a:custGeom>
              <a:avLst/>
              <a:gdLst>
                <a:gd name="connsiteX0" fmla="*/ 214118 w 214118"/>
                <a:gd name="connsiteY0" fmla="*/ 308061 h 315296"/>
                <a:gd name="connsiteX1" fmla="*/ 197682 w 214118"/>
                <a:gd name="connsiteY1" fmla="*/ 315297 h 315296"/>
                <a:gd name="connsiteX2" fmla="*/ 194070 w 214118"/>
                <a:gd name="connsiteY2" fmla="*/ 307078 h 315296"/>
                <a:gd name="connsiteX3" fmla="*/ 6058 w 214118"/>
                <a:gd name="connsiteY3" fmla="*/ 18745 h 315296"/>
                <a:gd name="connsiteX4" fmla="*/ 0 w 214118"/>
                <a:gd name="connsiteY4" fmla="*/ 12116 h 315296"/>
                <a:gd name="connsiteX5" fmla="*/ 13247 w 214118"/>
                <a:gd name="connsiteY5" fmla="*/ 0 h 315296"/>
                <a:gd name="connsiteX6" fmla="*/ 19305 w 214118"/>
                <a:gd name="connsiteY6" fmla="*/ 6618 h 315296"/>
                <a:gd name="connsiteX7" fmla="*/ 210495 w 214118"/>
                <a:gd name="connsiteY7" fmla="*/ 299832 h 315296"/>
                <a:gd name="connsiteX8" fmla="*/ 214118 w 214118"/>
                <a:gd name="connsiteY8" fmla="*/ 308061 h 31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118" h="315296">
                  <a:moveTo>
                    <a:pt x="214118" y="308061"/>
                  </a:moveTo>
                  <a:lnTo>
                    <a:pt x="197682" y="315297"/>
                  </a:lnTo>
                  <a:lnTo>
                    <a:pt x="194070" y="307078"/>
                  </a:lnTo>
                  <a:cubicBezTo>
                    <a:pt x="147561" y="201374"/>
                    <a:pt x="84308" y="104367"/>
                    <a:pt x="6058" y="18745"/>
                  </a:cubicBezTo>
                  <a:lnTo>
                    <a:pt x="0" y="12116"/>
                  </a:lnTo>
                  <a:lnTo>
                    <a:pt x="13247" y="0"/>
                  </a:lnTo>
                  <a:lnTo>
                    <a:pt x="19305" y="6618"/>
                  </a:lnTo>
                  <a:cubicBezTo>
                    <a:pt x="98870" y="93692"/>
                    <a:pt x="163198" y="192333"/>
                    <a:pt x="210495" y="299832"/>
                  </a:cubicBezTo>
                  <a:lnTo>
                    <a:pt x="214118" y="308061"/>
                  </a:lnTo>
                  <a:close/>
                </a:path>
              </a:pathLst>
            </a:custGeom>
            <a:grpFill/>
            <a:ln w="1141"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22" name="Freeform: Shape 21">
              <a:extLst>
                <a:ext uri="{FF2B5EF4-FFF2-40B4-BE49-F238E27FC236}">
                  <a16:creationId xmlns:a16="http://schemas.microsoft.com/office/drawing/2014/main" id="{80B94962-3E7A-3E8B-41CD-266DC120FA86}"/>
                </a:ext>
              </a:extLst>
            </p:cNvPr>
            <p:cNvSpPr/>
            <p:nvPr/>
          </p:nvSpPr>
          <p:spPr>
            <a:xfrm>
              <a:off x="4987263" y="1364797"/>
              <a:ext cx="314804" cy="214621"/>
            </a:xfrm>
            <a:custGeom>
              <a:avLst/>
              <a:gdLst>
                <a:gd name="connsiteX0" fmla="*/ 302666 w 314804"/>
                <a:gd name="connsiteY0" fmla="*/ 214621 h 214621"/>
                <a:gd name="connsiteX1" fmla="*/ 296048 w 314804"/>
                <a:gd name="connsiteY1" fmla="*/ 208552 h 214621"/>
                <a:gd name="connsiteX2" fmla="*/ 8207 w 314804"/>
                <a:gd name="connsiteY2" fmla="*/ 20048 h 214621"/>
                <a:gd name="connsiteX3" fmla="*/ 0 w 314804"/>
                <a:gd name="connsiteY3" fmla="*/ 16413 h 214621"/>
                <a:gd name="connsiteX4" fmla="*/ 7269 w 314804"/>
                <a:gd name="connsiteY4" fmla="*/ 0 h 214621"/>
                <a:gd name="connsiteX5" fmla="*/ 15476 w 314804"/>
                <a:gd name="connsiteY5" fmla="*/ 3635 h 214621"/>
                <a:gd name="connsiteX6" fmla="*/ 308187 w 314804"/>
                <a:gd name="connsiteY6" fmla="*/ 195327 h 214621"/>
                <a:gd name="connsiteX7" fmla="*/ 314805 w 314804"/>
                <a:gd name="connsiteY7" fmla="*/ 201397 h 214621"/>
                <a:gd name="connsiteX8" fmla="*/ 302666 w 314804"/>
                <a:gd name="connsiteY8" fmla="*/ 214621 h 214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4804" h="214621">
                  <a:moveTo>
                    <a:pt x="302666" y="214621"/>
                  </a:moveTo>
                  <a:lnTo>
                    <a:pt x="296048" y="208552"/>
                  </a:lnTo>
                  <a:cubicBezTo>
                    <a:pt x="210621" y="130176"/>
                    <a:pt x="113774" y="66751"/>
                    <a:pt x="8207" y="20048"/>
                  </a:cubicBezTo>
                  <a:lnTo>
                    <a:pt x="0" y="16413"/>
                  </a:lnTo>
                  <a:lnTo>
                    <a:pt x="7269" y="0"/>
                  </a:lnTo>
                  <a:lnTo>
                    <a:pt x="15476" y="3635"/>
                  </a:lnTo>
                  <a:cubicBezTo>
                    <a:pt x="122827" y="51138"/>
                    <a:pt x="221308" y="115626"/>
                    <a:pt x="308187" y="195327"/>
                  </a:cubicBezTo>
                  <a:lnTo>
                    <a:pt x="314805" y="201397"/>
                  </a:lnTo>
                  <a:lnTo>
                    <a:pt x="302666" y="214621"/>
                  </a:lnTo>
                  <a:close/>
                </a:path>
              </a:pathLst>
            </a:custGeom>
            <a:grpFill/>
            <a:ln w="1141"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grpSp>
      <p:sp>
        <p:nvSpPr>
          <p:cNvPr id="9" name="Freeform: Shape 8">
            <a:extLst>
              <a:ext uri="{FF2B5EF4-FFF2-40B4-BE49-F238E27FC236}">
                <a16:creationId xmlns:a16="http://schemas.microsoft.com/office/drawing/2014/main" id="{80096740-35CB-B8E6-C793-B0A9FBFEFE4C}"/>
              </a:ext>
            </a:extLst>
          </p:cNvPr>
          <p:cNvSpPr/>
          <p:nvPr/>
        </p:nvSpPr>
        <p:spPr>
          <a:xfrm>
            <a:off x="3604127" y="2167238"/>
            <a:ext cx="2432196" cy="2432182"/>
          </a:xfrm>
          <a:custGeom>
            <a:avLst/>
            <a:gdLst>
              <a:gd name="connsiteX0" fmla="*/ 979471 w 1958964"/>
              <a:gd name="connsiteY0" fmla="*/ 1958953 h 1958953"/>
              <a:gd name="connsiteX1" fmla="*/ 0 w 1958964"/>
              <a:gd name="connsiteY1" fmla="*/ 979482 h 1958953"/>
              <a:gd name="connsiteX2" fmla="*/ 979471 w 1958964"/>
              <a:gd name="connsiteY2" fmla="*/ 0 h 1958953"/>
              <a:gd name="connsiteX3" fmla="*/ 1958965 w 1958964"/>
              <a:gd name="connsiteY3" fmla="*/ 979482 h 1958953"/>
              <a:gd name="connsiteX4" fmla="*/ 979471 w 1958964"/>
              <a:gd name="connsiteY4" fmla="*/ 1958953 h 1958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8964" h="1958953">
                <a:moveTo>
                  <a:pt x="979471" y="1958953"/>
                </a:moveTo>
                <a:cubicBezTo>
                  <a:pt x="438535" y="1958953"/>
                  <a:pt x="0" y="1520419"/>
                  <a:pt x="0" y="979482"/>
                </a:cubicBezTo>
                <a:cubicBezTo>
                  <a:pt x="0" y="438523"/>
                  <a:pt x="438535" y="0"/>
                  <a:pt x="979471" y="0"/>
                </a:cubicBezTo>
                <a:cubicBezTo>
                  <a:pt x="1520430" y="0"/>
                  <a:pt x="1958965" y="438523"/>
                  <a:pt x="1958965" y="979482"/>
                </a:cubicBezTo>
                <a:cubicBezTo>
                  <a:pt x="1958965" y="1520430"/>
                  <a:pt x="1520430" y="1958953"/>
                  <a:pt x="979471" y="1958953"/>
                </a:cubicBezTo>
                <a:close/>
              </a:path>
            </a:pathLst>
          </a:custGeom>
          <a:gradFill flip="none" rotWithShape="1">
            <a:gsLst>
              <a:gs pos="0">
                <a:schemeClr val="accent3"/>
              </a:gs>
              <a:gs pos="100000">
                <a:schemeClr val="accent2"/>
              </a:gs>
            </a:gsLst>
            <a:lin ang="0" scaled="1"/>
            <a:tileRect/>
          </a:gradFill>
          <a:ln>
            <a:noFill/>
          </a:ln>
        </p:spPr>
        <p:txBody>
          <a:bodyPr lIns="12192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endParaRPr kumimoji="0" lang="en-IN" sz="2400"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10" name="Text Placeholder 4">
            <a:extLst>
              <a:ext uri="{FF2B5EF4-FFF2-40B4-BE49-F238E27FC236}">
                <a16:creationId xmlns:a16="http://schemas.microsoft.com/office/drawing/2014/main" id="{42BABF7B-8A05-2E10-48D2-CE1835F996E1}"/>
              </a:ext>
            </a:extLst>
          </p:cNvPr>
          <p:cNvSpPr txBox="1">
            <a:spLocks/>
          </p:cNvSpPr>
          <p:nvPr/>
        </p:nvSpPr>
        <p:spPr>
          <a:xfrm>
            <a:off x="670561" y="2664333"/>
            <a:ext cx="2820780" cy="246221"/>
          </a:xfrm>
          <a:prstGeom prst="rect">
            <a:avLst/>
          </a:prstGeom>
        </p:spPr>
        <p:txBody>
          <a:bodyPr vert="horz" wrap="square" lIns="0" tIns="0" rIns="0" bIns="0" rtlCol="0">
            <a:spAutoFit/>
          </a:bodyPr>
          <a:lstStyle>
            <a:lvl1pPr marL="0" indent="0" algn="l" defTabSz="685800" rtl="0" eaLnBrk="1" latinLnBrk="0" hangingPunct="1">
              <a:lnSpc>
                <a:spcPct val="100000"/>
              </a:lnSpc>
              <a:spcBef>
                <a:spcPts val="300"/>
              </a:spcBef>
              <a:buFont typeface="Arial" panose="020B0604020202020204" pitchFamily="34" charset="0"/>
              <a:buNone/>
              <a:defRPr lang="en-US" sz="1800" b="1" kern="1200" dirty="0" smtClean="0">
                <a:solidFill>
                  <a:schemeClr val="tx1"/>
                </a:solidFill>
                <a:latin typeface="+mn-lt"/>
                <a:ea typeface="+mn-ea"/>
                <a:cs typeface="+mn-cs"/>
              </a:defRPr>
            </a:lvl1pPr>
            <a:lvl2pPr marL="182880" indent="-182880" algn="l" defTabSz="685800" rtl="0" eaLnBrk="1" latinLnBrk="0" hangingPunct="1">
              <a:lnSpc>
                <a:spcPct val="100000"/>
              </a:lnSpc>
              <a:spcBef>
                <a:spcPts val="300"/>
              </a:spcBef>
              <a:buClr>
                <a:schemeClr val="tx2"/>
              </a:buClr>
              <a:buFont typeface="Wingdings" panose="05000000000000000000" pitchFamily="2" charset="2"/>
              <a:buChar char="§"/>
              <a:defRPr lang="en-US" sz="1800" kern="1200" dirty="0" smtClean="0">
                <a:solidFill>
                  <a:schemeClr val="tx1"/>
                </a:solidFill>
                <a:latin typeface="+mn-lt"/>
                <a:ea typeface="+mn-ea"/>
                <a:cs typeface="+mn-cs"/>
              </a:defRPr>
            </a:lvl2pPr>
            <a:lvl3pPr marL="365760" indent="-182880" algn="l" defTabSz="685800" rtl="0" eaLnBrk="1" latinLnBrk="0" hangingPunct="1">
              <a:lnSpc>
                <a:spcPct val="100000"/>
              </a:lnSpc>
              <a:spcBef>
                <a:spcPts val="300"/>
              </a:spcBef>
              <a:buClr>
                <a:schemeClr val="tx2"/>
              </a:buClr>
              <a:buFont typeface="Calibri" panose="020F0502020204030204" pitchFamily="34" charset="0"/>
              <a:buChar char="‒"/>
              <a:defRPr lang="en-US" sz="1800" kern="1200" dirty="0" smtClean="0">
                <a:solidFill>
                  <a:schemeClr val="tx1"/>
                </a:solidFill>
                <a:latin typeface="+mn-lt"/>
                <a:ea typeface="+mn-ea"/>
                <a:cs typeface="+mn-cs"/>
              </a:defRPr>
            </a:lvl3pPr>
            <a:lvl4pPr marL="548640" indent="-182880" algn="l" defTabSz="685800" rtl="0" eaLnBrk="1" latinLnBrk="0" hangingPunct="1">
              <a:lnSpc>
                <a:spcPct val="100000"/>
              </a:lnSpc>
              <a:spcBef>
                <a:spcPts val="300"/>
              </a:spcBef>
              <a:buClr>
                <a:schemeClr val="tx2"/>
              </a:buClr>
              <a:buFont typeface="Arial" panose="020B0604020202020204" pitchFamily="34" charset="0"/>
              <a:buChar char="•"/>
              <a:defRPr lang="en-US" sz="1800" kern="1200" dirty="0" smtClean="0">
                <a:solidFill>
                  <a:schemeClr val="tx1"/>
                </a:solidFill>
                <a:latin typeface="+mn-lt"/>
                <a:ea typeface="+mn-ea"/>
                <a:cs typeface="+mn-cs"/>
              </a:defRPr>
            </a:lvl4pPr>
            <a:lvl5pPr marL="731520" indent="-182880" algn="l" defTabSz="685800" rtl="0" eaLnBrk="1" latinLnBrk="0" hangingPunct="1">
              <a:lnSpc>
                <a:spcPct val="100000"/>
              </a:lnSpc>
              <a:spcBef>
                <a:spcPts val="300"/>
              </a:spcBef>
              <a:buClr>
                <a:schemeClr val="tx2"/>
              </a:buClr>
              <a:buFont typeface="Helvetica" panose="020B0604020202020204" pitchFamily="2" charset="0"/>
              <a:buChar char="▫"/>
              <a:defRPr lang="en-US" sz="1800" kern="1200" dirty="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1" indent="0" algn="l" defTabSz="914377" rtl="0" eaLnBrk="1" fontAlgn="auto" latinLnBrk="0" hangingPunct="1">
              <a:lnSpc>
                <a:spcPct val="100000"/>
              </a:lnSpc>
              <a:spcBef>
                <a:spcPts val="400"/>
              </a:spcBef>
              <a:spcAft>
                <a:spcPts val="0"/>
              </a:spcAft>
              <a:buClr>
                <a:srgbClr val="44546A"/>
              </a:buClr>
              <a:buSzTx/>
              <a:buFont typeface="Wingdings" panose="05000000000000000000" pitchFamily="2" charset="2"/>
              <a:buNone/>
              <a:tabLst/>
              <a:defRPr/>
            </a:pPr>
            <a:r>
              <a:rPr kumimoji="0" lang="en-US" sz="1600" b="0" i="0" u="none" strike="noStrike" kern="1200" cap="none" spc="0" normalizeH="0" baseline="0" noProof="0" dirty="0">
                <a:ln>
                  <a:noFill/>
                </a:ln>
                <a:solidFill>
                  <a:srgbClr val="009CDE"/>
                </a:solidFill>
                <a:effectLst/>
                <a:uLnTx/>
                <a:uFillTx/>
                <a:latin typeface="Georgia"/>
                <a:ea typeface="+mn-ea"/>
                <a:cs typeface="Arial" panose="020B0604020202020204" pitchFamily="34" charset="0"/>
              </a:rPr>
              <a:t>The medical strategy </a:t>
            </a:r>
          </a:p>
        </p:txBody>
      </p:sp>
      <p:sp>
        <p:nvSpPr>
          <p:cNvPr id="11" name="Inhaltsplatzhalter 2">
            <a:extLst>
              <a:ext uri="{FF2B5EF4-FFF2-40B4-BE49-F238E27FC236}">
                <a16:creationId xmlns:a16="http://schemas.microsoft.com/office/drawing/2014/main" id="{1E2CD777-198C-4C78-57B7-77E229CED61C}"/>
              </a:ext>
            </a:extLst>
          </p:cNvPr>
          <p:cNvSpPr txBox="1">
            <a:spLocks/>
          </p:cNvSpPr>
          <p:nvPr/>
        </p:nvSpPr>
        <p:spPr>
          <a:xfrm>
            <a:off x="670562" y="3063476"/>
            <a:ext cx="2820780" cy="1423467"/>
          </a:xfrm>
          <a:prstGeom prst="rect">
            <a:avLst/>
          </a:prstGeom>
          <a:noFill/>
        </p:spPr>
        <p:txBody>
          <a:bodyPr wrap="square" lIns="0" tIns="0" rIns="0" bIns="0">
            <a:sp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267"/>
              </a:spcBef>
              <a:spcAft>
                <a:spcPts val="0"/>
              </a:spcAft>
              <a:buClrTx/>
              <a:buSzTx/>
              <a:buFont typeface="Arial" panose="020B0604020202020204" pitchFamily="34" charset="0"/>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User independent methods </a:t>
            </a:r>
          </a:p>
          <a:p>
            <a:pPr marL="228594" marR="0" lvl="0" indent="-228594" algn="l" defTabSz="1219170" rtl="0" eaLnBrk="1" fontAlgn="auto" latinLnBrk="0" hangingPunct="1">
              <a:lnSpc>
                <a:spcPct val="100000"/>
              </a:lnSpc>
              <a:spcBef>
                <a:spcPts val="267"/>
              </a:spcBef>
              <a:spcAft>
                <a:spcPts val="133"/>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Long-acting methods</a:t>
            </a:r>
          </a:p>
          <a:p>
            <a:pPr marL="228594" marR="0" lvl="0" indent="-228594" algn="l" defTabSz="1219170" rtl="0" eaLnBrk="1" fontAlgn="auto" latinLnBrk="0" hangingPunct="1">
              <a:lnSpc>
                <a:spcPct val="100000"/>
              </a:lnSpc>
              <a:spcBef>
                <a:spcPts val="267"/>
              </a:spcBef>
              <a:spcAft>
                <a:spcPts val="133"/>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Intrauterine contraception</a:t>
            </a:r>
          </a:p>
          <a:p>
            <a:pPr marL="228594" marR="0" lvl="0" indent="-228594" algn="l" defTabSz="1219170" rtl="0" eaLnBrk="1" fontAlgn="auto" latinLnBrk="0" hangingPunct="1">
              <a:lnSpc>
                <a:spcPct val="100000"/>
              </a:lnSpc>
              <a:spcBef>
                <a:spcPts val="267"/>
              </a:spcBef>
              <a:spcAft>
                <a:spcPts val="133"/>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Progestogen based LARCs</a:t>
            </a:r>
          </a:p>
          <a:p>
            <a:pPr marL="228594" marR="0" lvl="0" indent="-228594" algn="l" defTabSz="1219170" rtl="0" eaLnBrk="1" fontAlgn="auto" latinLnBrk="0" hangingPunct="1">
              <a:lnSpc>
                <a:spcPct val="100000"/>
              </a:lnSpc>
              <a:spcBef>
                <a:spcPts val="267"/>
              </a:spcBef>
              <a:spcAft>
                <a:spcPts val="133"/>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Future methods </a:t>
            </a:r>
          </a:p>
        </p:txBody>
      </p:sp>
      <p:sp>
        <p:nvSpPr>
          <p:cNvPr id="12" name="Text Placeholder 4">
            <a:extLst>
              <a:ext uri="{FF2B5EF4-FFF2-40B4-BE49-F238E27FC236}">
                <a16:creationId xmlns:a16="http://schemas.microsoft.com/office/drawing/2014/main" id="{BA8C37C0-537B-0B3C-CB2A-17C54A797D8A}"/>
              </a:ext>
            </a:extLst>
          </p:cNvPr>
          <p:cNvSpPr txBox="1">
            <a:spLocks/>
          </p:cNvSpPr>
          <p:nvPr/>
        </p:nvSpPr>
        <p:spPr>
          <a:xfrm>
            <a:off x="6610802" y="3946055"/>
            <a:ext cx="5009698" cy="492443"/>
          </a:xfrm>
          <a:prstGeom prst="rect">
            <a:avLst/>
          </a:prstGeom>
        </p:spPr>
        <p:txBody>
          <a:bodyPr vert="horz" wrap="square" lIns="0" tIns="0" rIns="0" bIns="0" rtlCol="0">
            <a:spAutoFit/>
          </a:bodyPr>
          <a:lstStyle>
            <a:lvl1pPr marL="0" indent="0" algn="l" defTabSz="685800" rtl="0" eaLnBrk="1" latinLnBrk="0" hangingPunct="1">
              <a:lnSpc>
                <a:spcPct val="100000"/>
              </a:lnSpc>
              <a:spcBef>
                <a:spcPts val="300"/>
              </a:spcBef>
              <a:buFont typeface="Arial" panose="020B0604020202020204" pitchFamily="34" charset="0"/>
              <a:buNone/>
              <a:defRPr lang="en-US" sz="1800" b="1" kern="1200" dirty="0" smtClean="0">
                <a:solidFill>
                  <a:schemeClr val="tx1"/>
                </a:solidFill>
                <a:latin typeface="+mn-lt"/>
                <a:ea typeface="+mn-ea"/>
                <a:cs typeface="+mn-cs"/>
              </a:defRPr>
            </a:lvl1pPr>
            <a:lvl2pPr marL="182880" indent="-182880" algn="l" defTabSz="685800" rtl="0" eaLnBrk="1" latinLnBrk="0" hangingPunct="1">
              <a:lnSpc>
                <a:spcPct val="100000"/>
              </a:lnSpc>
              <a:spcBef>
                <a:spcPts val="300"/>
              </a:spcBef>
              <a:buClr>
                <a:schemeClr val="tx2"/>
              </a:buClr>
              <a:buFont typeface="Wingdings" panose="05000000000000000000" pitchFamily="2" charset="2"/>
              <a:buChar char="§"/>
              <a:defRPr lang="en-US" sz="1800" kern="1200" dirty="0" smtClean="0">
                <a:solidFill>
                  <a:schemeClr val="tx1"/>
                </a:solidFill>
                <a:latin typeface="+mn-lt"/>
                <a:ea typeface="+mn-ea"/>
                <a:cs typeface="+mn-cs"/>
              </a:defRPr>
            </a:lvl2pPr>
            <a:lvl3pPr marL="365760" indent="-182880" algn="l" defTabSz="685800" rtl="0" eaLnBrk="1" latinLnBrk="0" hangingPunct="1">
              <a:lnSpc>
                <a:spcPct val="100000"/>
              </a:lnSpc>
              <a:spcBef>
                <a:spcPts val="300"/>
              </a:spcBef>
              <a:buClr>
                <a:schemeClr val="tx2"/>
              </a:buClr>
              <a:buFont typeface="Calibri" panose="020F0502020204030204" pitchFamily="34" charset="0"/>
              <a:buChar char="‒"/>
              <a:defRPr lang="en-US" sz="1800" kern="1200" dirty="0" smtClean="0">
                <a:solidFill>
                  <a:schemeClr val="tx1"/>
                </a:solidFill>
                <a:latin typeface="+mn-lt"/>
                <a:ea typeface="+mn-ea"/>
                <a:cs typeface="+mn-cs"/>
              </a:defRPr>
            </a:lvl3pPr>
            <a:lvl4pPr marL="548640" indent="-182880" algn="l" defTabSz="685800" rtl="0" eaLnBrk="1" latinLnBrk="0" hangingPunct="1">
              <a:lnSpc>
                <a:spcPct val="100000"/>
              </a:lnSpc>
              <a:spcBef>
                <a:spcPts val="300"/>
              </a:spcBef>
              <a:buClr>
                <a:schemeClr val="tx2"/>
              </a:buClr>
              <a:buFont typeface="Arial" panose="020B0604020202020204" pitchFamily="34" charset="0"/>
              <a:buChar char="•"/>
              <a:defRPr lang="en-US" sz="1800" kern="1200" dirty="0" smtClean="0">
                <a:solidFill>
                  <a:schemeClr val="tx1"/>
                </a:solidFill>
                <a:latin typeface="+mn-lt"/>
                <a:ea typeface="+mn-ea"/>
                <a:cs typeface="+mn-cs"/>
              </a:defRPr>
            </a:lvl4pPr>
            <a:lvl5pPr marL="731520" indent="-182880" algn="l" defTabSz="685800" rtl="0" eaLnBrk="1" latinLnBrk="0" hangingPunct="1">
              <a:lnSpc>
                <a:spcPct val="100000"/>
              </a:lnSpc>
              <a:spcBef>
                <a:spcPts val="300"/>
              </a:spcBef>
              <a:buClr>
                <a:schemeClr val="tx2"/>
              </a:buClr>
              <a:buFont typeface="Helvetica" panose="020B0604020202020204" pitchFamily="2" charset="0"/>
              <a:buChar char="▫"/>
              <a:defRPr lang="en-US" sz="1800" kern="1200" dirty="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1" indent="0" algn="l" defTabSz="914377" rtl="0" eaLnBrk="1" fontAlgn="auto" latinLnBrk="0" hangingPunct="1">
              <a:lnSpc>
                <a:spcPct val="100000"/>
              </a:lnSpc>
              <a:spcBef>
                <a:spcPts val="400"/>
              </a:spcBef>
              <a:spcAft>
                <a:spcPts val="0"/>
              </a:spcAft>
              <a:buClr>
                <a:srgbClr val="44546A"/>
              </a:buClr>
              <a:buSzTx/>
              <a:buFont typeface="Wingdings" panose="05000000000000000000" pitchFamily="2" charset="2"/>
              <a:buNone/>
              <a:tabLst/>
              <a:defRPr/>
            </a:pPr>
            <a:r>
              <a:rPr kumimoji="0" lang="en-US" sz="1600" b="0" i="0" u="none" strike="noStrike" kern="1200" cap="none" spc="0" normalizeH="0" baseline="0" noProof="0" dirty="0">
                <a:ln>
                  <a:noFill/>
                </a:ln>
                <a:solidFill>
                  <a:srgbClr val="64CCC9"/>
                </a:solidFill>
                <a:effectLst/>
                <a:uLnTx/>
                <a:uFillTx/>
                <a:latin typeface="Georgia"/>
                <a:ea typeface="+mn-ea"/>
                <a:cs typeface="Arial" panose="020B0604020202020204" pitchFamily="34" charset="0"/>
              </a:rPr>
              <a:t>The individualization method The right contraception for the right woman</a:t>
            </a:r>
          </a:p>
        </p:txBody>
      </p:sp>
      <p:sp>
        <p:nvSpPr>
          <p:cNvPr id="13" name="Textfeld 6">
            <a:extLst>
              <a:ext uri="{FF2B5EF4-FFF2-40B4-BE49-F238E27FC236}">
                <a16:creationId xmlns:a16="http://schemas.microsoft.com/office/drawing/2014/main" id="{36433729-BD5B-B6B9-DB17-6A30D1CBD8A2}"/>
              </a:ext>
            </a:extLst>
          </p:cNvPr>
          <p:cNvSpPr txBox="1">
            <a:spLocks/>
          </p:cNvSpPr>
          <p:nvPr/>
        </p:nvSpPr>
        <p:spPr>
          <a:xfrm>
            <a:off x="6610802" y="1465545"/>
            <a:ext cx="5188716" cy="2123658"/>
          </a:xfrm>
          <a:prstGeom prst="rect">
            <a:avLst/>
          </a:prstGeom>
          <a:noFill/>
        </p:spPr>
        <p:txBody>
          <a:bodyPr wrap="square" lIns="0" tIns="0" rIns="0" bIns="0" rtlCol="0" anchor="t">
            <a:spAutoFit/>
          </a:bodyPr>
          <a:lstStyle/>
          <a:p>
            <a:pPr marL="0" marR="0" lvl="0" indent="0" algn="l" defTabSz="1219170" rtl="0" eaLnBrk="1" fontAlgn="auto" latinLnBrk="0" hangingPunct="1">
              <a:lnSpc>
                <a:spcPct val="100000"/>
              </a:lnSpc>
              <a:spcBef>
                <a:spcPts val="267"/>
              </a:spcBef>
              <a:spcAft>
                <a:spcPts val="133"/>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Patient centered, shared decision-making based counselling and care</a:t>
            </a:r>
          </a:p>
          <a:p>
            <a:pPr marL="228594" marR="0" lvl="0" indent="-228594" algn="l" defTabSz="1219170" rtl="0" eaLnBrk="1" fontAlgn="auto" latinLnBrk="0" hangingPunct="1">
              <a:lnSpc>
                <a:spcPct val="100000"/>
              </a:lnSpc>
              <a:spcBef>
                <a:spcPts val="267"/>
              </a:spcBef>
              <a:spcAft>
                <a:spcPts val="133"/>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Increase and maintain motivation by providing knowledge (empowerment) to the user</a:t>
            </a:r>
          </a:p>
          <a:p>
            <a:pPr marL="228594" marR="0" lvl="0" indent="-228594" algn="l" defTabSz="1219170" rtl="0" eaLnBrk="1" fontAlgn="auto" latinLnBrk="0" hangingPunct="1">
              <a:lnSpc>
                <a:spcPct val="100000"/>
              </a:lnSpc>
              <a:spcBef>
                <a:spcPts val="267"/>
              </a:spcBef>
              <a:spcAft>
                <a:spcPts val="133"/>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Help the user to come to a self-determined, </a:t>
            </a:r>
            <a:br>
              <a:rPr kumimoji="0" lang="en-US" sz="1600" b="0" i="0" u="none" strike="noStrike" kern="1200" cap="none" spc="0" normalizeH="0" baseline="0" noProof="0" dirty="0">
                <a:ln>
                  <a:noFill/>
                </a:ln>
                <a:solidFill>
                  <a:srgbClr val="000000"/>
                </a:solidFill>
                <a:effectLst/>
                <a:uLnTx/>
                <a:uFillTx/>
                <a:latin typeface="Georgia"/>
                <a:ea typeface="+mn-ea"/>
                <a:cs typeface="+mn-cs"/>
              </a:rPr>
            </a:br>
            <a:r>
              <a:rPr kumimoji="0" lang="en-US" sz="1600" b="0" i="0" u="none" strike="noStrike" kern="1200" cap="none" spc="0" normalizeH="0" baseline="0" noProof="0" dirty="0">
                <a:ln>
                  <a:noFill/>
                </a:ln>
                <a:solidFill>
                  <a:srgbClr val="000000"/>
                </a:solidFill>
                <a:effectLst/>
                <a:uLnTx/>
                <a:uFillTx/>
                <a:latin typeface="Georgia"/>
                <a:ea typeface="+mn-ea"/>
                <a:cs typeface="+mn-cs"/>
              </a:rPr>
              <a:t>individual benefit/risk evaluation (this is my method) </a:t>
            </a:r>
          </a:p>
          <a:p>
            <a:pPr marL="228594" marR="0" lvl="0" indent="-228594" algn="l" defTabSz="1219170" rtl="0" eaLnBrk="1" fontAlgn="auto" latinLnBrk="0" hangingPunct="1">
              <a:lnSpc>
                <a:spcPct val="100000"/>
              </a:lnSpc>
              <a:spcBef>
                <a:spcPts val="267"/>
              </a:spcBef>
              <a:spcAft>
                <a:spcPts val="133"/>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Be a partner in the follow up to evaluate the satisfaction, inform and give advice </a:t>
            </a:r>
          </a:p>
        </p:txBody>
      </p:sp>
      <p:pic>
        <p:nvPicPr>
          <p:cNvPr id="14" name="Graphic 13">
            <a:extLst>
              <a:ext uri="{FF2B5EF4-FFF2-40B4-BE49-F238E27FC236}">
                <a16:creationId xmlns:a16="http://schemas.microsoft.com/office/drawing/2014/main" id="{F896C204-C07C-91B1-ABDC-918E80E93147}"/>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4219964" y="2803815"/>
            <a:ext cx="1200521" cy="1159029"/>
          </a:xfrm>
          <a:prstGeom prst="rect">
            <a:avLst/>
          </a:prstGeom>
        </p:spPr>
      </p:pic>
      <p:cxnSp>
        <p:nvCxnSpPr>
          <p:cNvPr id="15" name="Straight Connector 14">
            <a:extLst>
              <a:ext uri="{FF2B5EF4-FFF2-40B4-BE49-F238E27FC236}">
                <a16:creationId xmlns:a16="http://schemas.microsoft.com/office/drawing/2014/main" id="{55E2113E-B155-C736-B33B-8BC1DCA02A2B}"/>
              </a:ext>
            </a:extLst>
          </p:cNvPr>
          <p:cNvCxnSpPr>
            <a:cxnSpLocks/>
          </p:cNvCxnSpPr>
          <p:nvPr/>
        </p:nvCxnSpPr>
        <p:spPr>
          <a:xfrm>
            <a:off x="7681635" y="3760542"/>
            <a:ext cx="3172513" cy="0"/>
          </a:xfrm>
          <a:prstGeom prst="line">
            <a:avLst/>
          </a:prstGeom>
          <a:ln w="2222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3B4CEB7E-0CC2-2D2A-ACD0-F93FE0282550}"/>
              </a:ext>
            </a:extLst>
          </p:cNvPr>
          <p:cNvCxnSpPr>
            <a:cxnSpLocks/>
          </p:cNvCxnSpPr>
          <p:nvPr/>
        </p:nvCxnSpPr>
        <p:spPr>
          <a:xfrm>
            <a:off x="670561" y="3008027"/>
            <a:ext cx="2471307" cy="0"/>
          </a:xfrm>
          <a:prstGeom prst="line">
            <a:avLst/>
          </a:prstGeom>
          <a:ln w="22225">
            <a:solidFill>
              <a:schemeClr val="accent1"/>
            </a:solidFill>
          </a:ln>
        </p:spPr>
        <p:style>
          <a:lnRef idx="1">
            <a:schemeClr val="accent1"/>
          </a:lnRef>
          <a:fillRef idx="0">
            <a:schemeClr val="accent1"/>
          </a:fillRef>
          <a:effectRef idx="0">
            <a:schemeClr val="accent1"/>
          </a:effectRef>
          <a:fontRef idx="minor">
            <a:schemeClr val="tx1"/>
          </a:fontRef>
        </p:style>
      </p:cxnSp>
      <p:pic>
        <p:nvPicPr>
          <p:cNvPr id="17" name="Graphic 16">
            <a:extLst>
              <a:ext uri="{FF2B5EF4-FFF2-40B4-BE49-F238E27FC236}">
                <a16:creationId xmlns:a16="http://schemas.microsoft.com/office/drawing/2014/main" id="{2B36445A-A49E-4C67-FF6E-6B586B173721}"/>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670560" y="1880984"/>
            <a:ext cx="551852" cy="614017"/>
          </a:xfrm>
          <a:prstGeom prst="rect">
            <a:avLst/>
          </a:prstGeom>
        </p:spPr>
      </p:pic>
      <p:pic>
        <p:nvPicPr>
          <p:cNvPr id="18" name="Graphic 17">
            <a:extLst>
              <a:ext uri="{FF2B5EF4-FFF2-40B4-BE49-F238E27FC236}">
                <a16:creationId xmlns:a16="http://schemas.microsoft.com/office/drawing/2014/main" id="{2508FE80-77EE-2793-6BC4-DDF6E86688D5}"/>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610802" y="4624010"/>
            <a:ext cx="595802" cy="595802"/>
          </a:xfrm>
          <a:prstGeom prst="rect">
            <a:avLst/>
          </a:prstGeom>
        </p:spPr>
      </p:pic>
      <p:sp>
        <p:nvSpPr>
          <p:cNvPr id="3" name="Text Placeholder 7">
            <a:extLst>
              <a:ext uri="{FF2B5EF4-FFF2-40B4-BE49-F238E27FC236}">
                <a16:creationId xmlns:a16="http://schemas.microsoft.com/office/drawing/2014/main" id="{1EA0853B-9F74-CF3B-8864-15AF12CC1872}"/>
              </a:ext>
            </a:extLst>
          </p:cNvPr>
          <p:cNvSpPr txBox="1">
            <a:spLocks/>
          </p:cNvSpPr>
          <p:nvPr/>
        </p:nvSpPr>
        <p:spPr>
          <a:xfrm>
            <a:off x="670560" y="5980044"/>
            <a:ext cx="10035538" cy="528606"/>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1. Mack N, et al. Strategies to improve adherence and continuation of shorter-term hormonal methods of contraception. Cochrane Database Syst Rev. 2019 Apr 23;4(4):CD004317.pub5.; 2. Bitzer J.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Kontrazeptive</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Compliance -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warum</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kommt</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es immer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wieder</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zum</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Versagen</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der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kontrazeptiven</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Therapie</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[Contraceptive compliance - why is contraceptive failure still so frequent?]. Ther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Umsch</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2009 Feb;66(2):137-43. German.</a:t>
            </a:r>
          </a:p>
        </p:txBody>
      </p:sp>
      <p:sp>
        <p:nvSpPr>
          <p:cNvPr id="6" name="TextBox 5">
            <a:extLst>
              <a:ext uri="{FF2B5EF4-FFF2-40B4-BE49-F238E27FC236}">
                <a16:creationId xmlns:a16="http://schemas.microsoft.com/office/drawing/2014/main" id="{D86A45FD-C9C5-2416-BD9D-F4945F0578A3}"/>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GLO2208860</a:t>
            </a:r>
          </a:p>
        </p:txBody>
      </p:sp>
    </p:spTree>
    <p:extLst>
      <p:ext uri="{BB962C8B-B14F-4D97-AF65-F5344CB8AC3E}">
        <p14:creationId xmlns:p14="http://schemas.microsoft.com/office/powerpoint/2010/main" val="2167303987"/>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AA0E607-C965-9E04-3EA7-CFCF3B4419A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BAA0E607-C965-9E04-3EA7-CFCF3B4419A0}"/>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F419B150-BF1F-2DA9-B140-4FC5C1927545}"/>
              </a:ext>
            </a:extLst>
          </p:cNvPr>
          <p:cNvSpPr>
            <a:spLocks noGrp="1"/>
          </p:cNvSpPr>
          <p:nvPr>
            <p:ph type="title"/>
          </p:nvPr>
        </p:nvSpPr>
        <p:spPr/>
        <p:txBody>
          <a:bodyPr vert="horz"/>
          <a:lstStyle/>
          <a:p>
            <a:r>
              <a:rPr lang="en-US" dirty="0"/>
              <a:t>The right method</a:t>
            </a:r>
          </a:p>
        </p:txBody>
      </p:sp>
      <p:sp>
        <p:nvSpPr>
          <p:cNvPr id="6" name="Text Placeholder 5">
            <a:extLst>
              <a:ext uri="{FF2B5EF4-FFF2-40B4-BE49-F238E27FC236}">
                <a16:creationId xmlns:a16="http://schemas.microsoft.com/office/drawing/2014/main" id="{54A894BA-6F1A-7931-E63C-3A9EE3AE824F}"/>
              </a:ext>
            </a:extLst>
          </p:cNvPr>
          <p:cNvSpPr txBox="1">
            <a:spLocks/>
          </p:cNvSpPr>
          <p:nvPr/>
        </p:nvSpPr>
        <p:spPr>
          <a:xfrm>
            <a:off x="3582924" y="1447069"/>
            <a:ext cx="2326926" cy="364555"/>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2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Hormonal contraceptives</a:t>
            </a:r>
          </a:p>
        </p:txBody>
      </p:sp>
      <p:sp>
        <p:nvSpPr>
          <p:cNvPr id="7" name="Text Placeholder 5">
            <a:extLst>
              <a:ext uri="{FF2B5EF4-FFF2-40B4-BE49-F238E27FC236}">
                <a16:creationId xmlns:a16="http://schemas.microsoft.com/office/drawing/2014/main" id="{77CBE1C2-2487-46C4-6A47-6846264CE147}"/>
              </a:ext>
            </a:extLst>
          </p:cNvPr>
          <p:cNvSpPr txBox="1">
            <a:spLocks/>
          </p:cNvSpPr>
          <p:nvPr/>
        </p:nvSpPr>
        <p:spPr>
          <a:xfrm>
            <a:off x="6042600" y="1447069"/>
            <a:ext cx="2883223" cy="364555"/>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2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Nonhormonal contraceptives</a:t>
            </a:r>
          </a:p>
        </p:txBody>
      </p:sp>
      <p:sp>
        <p:nvSpPr>
          <p:cNvPr id="8" name="Text Placeholder 5">
            <a:extLst>
              <a:ext uri="{FF2B5EF4-FFF2-40B4-BE49-F238E27FC236}">
                <a16:creationId xmlns:a16="http://schemas.microsoft.com/office/drawing/2014/main" id="{C201AF74-9D30-84D4-DA37-34B8C39DCBE3}"/>
              </a:ext>
            </a:extLst>
          </p:cNvPr>
          <p:cNvSpPr txBox="1">
            <a:spLocks/>
          </p:cNvSpPr>
          <p:nvPr/>
        </p:nvSpPr>
        <p:spPr>
          <a:xfrm>
            <a:off x="669925" y="1447069"/>
            <a:ext cx="2780249" cy="364555"/>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2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Combined oral contraceptives</a:t>
            </a:r>
          </a:p>
        </p:txBody>
      </p:sp>
      <p:grpSp>
        <p:nvGrpSpPr>
          <p:cNvPr id="11" name="Group 10">
            <a:extLst>
              <a:ext uri="{FF2B5EF4-FFF2-40B4-BE49-F238E27FC236}">
                <a16:creationId xmlns:a16="http://schemas.microsoft.com/office/drawing/2014/main" id="{3B3A7C8C-37FD-E9B1-705A-39E17AF27F54}"/>
              </a:ext>
            </a:extLst>
          </p:cNvPr>
          <p:cNvGrpSpPr/>
          <p:nvPr/>
        </p:nvGrpSpPr>
        <p:grpSpPr>
          <a:xfrm>
            <a:off x="9058574" y="1447069"/>
            <a:ext cx="2561926" cy="4609955"/>
            <a:chOff x="8569486" y="1149228"/>
            <a:chExt cx="3000691" cy="5207123"/>
          </a:xfrm>
        </p:grpSpPr>
        <p:sp>
          <p:nvSpPr>
            <p:cNvPr id="12" name="Rechteck 10">
              <a:extLst>
                <a:ext uri="{FF2B5EF4-FFF2-40B4-BE49-F238E27FC236}">
                  <a16:creationId xmlns:a16="http://schemas.microsoft.com/office/drawing/2014/main" id="{74EC1E27-FF62-F3BB-D0C3-D26544EB52EF}"/>
                </a:ext>
              </a:extLst>
            </p:cNvPr>
            <p:cNvSpPr/>
            <p:nvPr/>
          </p:nvSpPr>
          <p:spPr>
            <a:xfrm>
              <a:off x="8569486" y="1149228"/>
              <a:ext cx="3000691" cy="5207123"/>
            </a:xfrm>
            <a:prstGeom prst="rect">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endParaRPr kumimoji="0" lang="en-US" sz="1067"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grpSp>
          <p:nvGrpSpPr>
            <p:cNvPr id="13" name="Group 12">
              <a:extLst>
                <a:ext uri="{FF2B5EF4-FFF2-40B4-BE49-F238E27FC236}">
                  <a16:creationId xmlns:a16="http://schemas.microsoft.com/office/drawing/2014/main" id="{90C680DC-2328-17C1-A8D5-2AAB6B7E83B9}"/>
                </a:ext>
              </a:extLst>
            </p:cNvPr>
            <p:cNvGrpSpPr/>
            <p:nvPr/>
          </p:nvGrpSpPr>
          <p:grpSpPr>
            <a:xfrm>
              <a:off x="8750410" y="1256645"/>
              <a:ext cx="2703330" cy="1016000"/>
              <a:chOff x="6499228" y="884427"/>
              <a:chExt cx="2027497" cy="762000"/>
            </a:xfrm>
          </p:grpSpPr>
          <p:pic>
            <p:nvPicPr>
              <p:cNvPr id="20" name="Grafik 2">
                <a:extLst>
                  <a:ext uri="{FF2B5EF4-FFF2-40B4-BE49-F238E27FC236}">
                    <a16:creationId xmlns:a16="http://schemas.microsoft.com/office/drawing/2014/main" id="{AB81EF07-C627-85AB-D605-2417B05386B7}"/>
                  </a:ext>
                </a:extLst>
              </p:cNvPr>
              <p:cNvPicPr>
                <a:picLocks noChangeAspect="1"/>
              </p:cNvPicPr>
              <p:nvPr/>
            </p:nvPicPr>
            <p:blipFill rotWithShape="1">
              <a:blip r:embed="rId5"/>
              <a:srcRect t="1616" b="4515"/>
              <a:stretch/>
            </p:blipFill>
            <p:spPr>
              <a:xfrm>
                <a:off x="6499228" y="884427"/>
                <a:ext cx="539203" cy="762000"/>
              </a:xfrm>
              <a:prstGeom prst="rect">
                <a:avLst/>
              </a:prstGeom>
            </p:spPr>
          </p:pic>
          <p:pic>
            <p:nvPicPr>
              <p:cNvPr id="21" name="Grafik 3">
                <a:extLst>
                  <a:ext uri="{FF2B5EF4-FFF2-40B4-BE49-F238E27FC236}">
                    <a16:creationId xmlns:a16="http://schemas.microsoft.com/office/drawing/2014/main" id="{B1298D0F-D30C-9907-2278-D60EE06B0D2E}"/>
                  </a:ext>
                </a:extLst>
              </p:cNvPr>
              <p:cNvPicPr>
                <a:picLocks noChangeAspect="1"/>
              </p:cNvPicPr>
              <p:nvPr/>
            </p:nvPicPr>
            <p:blipFill rotWithShape="1">
              <a:blip r:embed="rId6"/>
              <a:srcRect t="1866" b="358"/>
              <a:stretch/>
            </p:blipFill>
            <p:spPr>
              <a:xfrm>
                <a:off x="7102207" y="885825"/>
                <a:ext cx="777902" cy="760602"/>
              </a:xfrm>
              <a:prstGeom prst="rect">
                <a:avLst/>
              </a:prstGeom>
            </p:spPr>
          </p:pic>
          <p:pic>
            <p:nvPicPr>
              <p:cNvPr id="22" name="Grafik 4">
                <a:extLst>
                  <a:ext uri="{FF2B5EF4-FFF2-40B4-BE49-F238E27FC236}">
                    <a16:creationId xmlns:a16="http://schemas.microsoft.com/office/drawing/2014/main" id="{A7E2FF52-809E-8C40-080B-F225A3FD1058}"/>
                  </a:ext>
                </a:extLst>
              </p:cNvPr>
              <p:cNvPicPr>
                <a:picLocks noChangeAspect="1"/>
              </p:cNvPicPr>
              <p:nvPr/>
            </p:nvPicPr>
            <p:blipFill rotWithShape="1">
              <a:blip r:embed="rId7"/>
              <a:srcRect t="1872"/>
              <a:stretch/>
            </p:blipFill>
            <p:spPr>
              <a:xfrm>
                <a:off x="7943885" y="885825"/>
                <a:ext cx="582840" cy="760602"/>
              </a:xfrm>
              <a:prstGeom prst="rect">
                <a:avLst/>
              </a:prstGeom>
            </p:spPr>
          </p:pic>
        </p:grpSp>
        <p:grpSp>
          <p:nvGrpSpPr>
            <p:cNvPr id="14" name="Group 13">
              <a:extLst>
                <a:ext uri="{FF2B5EF4-FFF2-40B4-BE49-F238E27FC236}">
                  <a16:creationId xmlns:a16="http://schemas.microsoft.com/office/drawing/2014/main" id="{C0C7C7AF-1C4F-F171-C7F2-8FF3B0E5574E}"/>
                </a:ext>
              </a:extLst>
            </p:cNvPr>
            <p:cNvGrpSpPr/>
            <p:nvPr/>
          </p:nvGrpSpPr>
          <p:grpSpPr>
            <a:xfrm>
              <a:off x="8750410" y="3374953"/>
              <a:ext cx="2703330" cy="1081013"/>
              <a:chOff x="6499228" y="2458727"/>
              <a:chExt cx="2027497" cy="810760"/>
            </a:xfrm>
          </p:grpSpPr>
          <p:pic>
            <p:nvPicPr>
              <p:cNvPr id="18" name="Grafik 6">
                <a:extLst>
                  <a:ext uri="{FF2B5EF4-FFF2-40B4-BE49-F238E27FC236}">
                    <a16:creationId xmlns:a16="http://schemas.microsoft.com/office/drawing/2014/main" id="{316DD081-4F0A-261A-E851-2C0CF84864B6}"/>
                  </a:ext>
                </a:extLst>
              </p:cNvPr>
              <p:cNvPicPr>
                <a:picLocks noChangeAspect="1"/>
              </p:cNvPicPr>
              <p:nvPr/>
            </p:nvPicPr>
            <p:blipFill rotWithShape="1">
              <a:blip r:embed="rId8"/>
              <a:srcRect t="6024"/>
              <a:stretch/>
            </p:blipFill>
            <p:spPr>
              <a:xfrm>
                <a:off x="6499228" y="2458727"/>
                <a:ext cx="665730" cy="810760"/>
              </a:xfrm>
              <a:prstGeom prst="rect">
                <a:avLst/>
              </a:prstGeom>
            </p:spPr>
          </p:pic>
          <p:pic>
            <p:nvPicPr>
              <p:cNvPr id="19" name="Grafik 8">
                <a:extLst>
                  <a:ext uri="{FF2B5EF4-FFF2-40B4-BE49-F238E27FC236}">
                    <a16:creationId xmlns:a16="http://schemas.microsoft.com/office/drawing/2014/main" id="{7B65F41C-F8E2-E92C-6681-273E729C8286}"/>
                  </a:ext>
                </a:extLst>
              </p:cNvPr>
              <p:cNvPicPr>
                <a:picLocks noChangeAspect="1"/>
              </p:cNvPicPr>
              <p:nvPr/>
            </p:nvPicPr>
            <p:blipFill rotWithShape="1">
              <a:blip r:embed="rId9"/>
              <a:srcRect b="7963"/>
              <a:stretch/>
            </p:blipFill>
            <p:spPr>
              <a:xfrm>
                <a:off x="7203281" y="2458727"/>
                <a:ext cx="1323444" cy="809075"/>
              </a:xfrm>
              <a:prstGeom prst="rect">
                <a:avLst/>
              </a:prstGeom>
            </p:spPr>
          </p:pic>
        </p:grpSp>
        <p:pic>
          <p:nvPicPr>
            <p:cNvPr id="15" name="Grafik 9">
              <a:extLst>
                <a:ext uri="{FF2B5EF4-FFF2-40B4-BE49-F238E27FC236}">
                  <a16:creationId xmlns:a16="http://schemas.microsoft.com/office/drawing/2014/main" id="{14C78BC2-551D-B8B4-E896-D145ACD26893}"/>
                </a:ext>
              </a:extLst>
            </p:cNvPr>
            <p:cNvPicPr>
              <a:picLocks noChangeAspect="1"/>
            </p:cNvPicPr>
            <p:nvPr/>
          </p:nvPicPr>
          <p:blipFill>
            <a:blip r:embed="rId10"/>
            <a:stretch>
              <a:fillRect/>
            </a:stretch>
          </p:blipFill>
          <p:spPr>
            <a:xfrm>
              <a:off x="8750410" y="2308524"/>
              <a:ext cx="2703330" cy="1030551"/>
            </a:xfrm>
            <a:prstGeom prst="rect">
              <a:avLst/>
            </a:prstGeom>
          </p:spPr>
        </p:pic>
        <p:pic>
          <p:nvPicPr>
            <p:cNvPr id="16" name="Grafik 13">
              <a:extLst>
                <a:ext uri="{FF2B5EF4-FFF2-40B4-BE49-F238E27FC236}">
                  <a16:creationId xmlns:a16="http://schemas.microsoft.com/office/drawing/2014/main" id="{6CF96D6E-7158-DEB0-DCF6-D02FCB2E58FF}"/>
                </a:ext>
              </a:extLst>
            </p:cNvPr>
            <p:cNvPicPr>
              <a:picLocks noChangeAspect="1"/>
            </p:cNvPicPr>
            <p:nvPr/>
          </p:nvPicPr>
          <p:blipFill rotWithShape="1">
            <a:blip r:embed="rId11"/>
            <a:srcRect t="12348"/>
            <a:stretch/>
          </p:blipFill>
          <p:spPr>
            <a:xfrm>
              <a:off x="8750409" y="4491844"/>
              <a:ext cx="2703330" cy="1556872"/>
            </a:xfrm>
            <a:prstGeom prst="rect">
              <a:avLst/>
            </a:prstGeom>
          </p:spPr>
        </p:pic>
        <p:sp>
          <p:nvSpPr>
            <p:cNvPr id="17" name="Textfeld 12">
              <a:extLst>
                <a:ext uri="{FF2B5EF4-FFF2-40B4-BE49-F238E27FC236}">
                  <a16:creationId xmlns:a16="http://schemas.microsoft.com/office/drawing/2014/main" id="{695E35C3-2D1B-C6CE-E981-F770E9A16314}"/>
                </a:ext>
              </a:extLst>
            </p:cNvPr>
            <p:cNvSpPr txBox="1"/>
            <p:nvPr/>
          </p:nvSpPr>
          <p:spPr>
            <a:xfrm>
              <a:off x="8575835" y="6039571"/>
              <a:ext cx="2987992" cy="256545"/>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dirty="0">
                  <a:ln>
                    <a:noFill/>
                  </a:ln>
                  <a:solidFill>
                    <a:prstClr val="white"/>
                  </a:solidFill>
                  <a:effectLst/>
                  <a:uLnTx/>
                  <a:uFillTx/>
                  <a:latin typeface="Georgia"/>
                  <a:ea typeface="+mn-ea"/>
                  <a:cs typeface="+mn-cs"/>
                </a:rPr>
                <a:t>The right woman</a:t>
              </a:r>
            </a:p>
          </p:txBody>
        </p:sp>
      </p:grpSp>
      <p:sp>
        <p:nvSpPr>
          <p:cNvPr id="24" name="Rectangle 4">
            <a:extLst>
              <a:ext uri="{FF2B5EF4-FFF2-40B4-BE49-F238E27FC236}">
                <a16:creationId xmlns:a16="http://schemas.microsoft.com/office/drawing/2014/main" id="{71AA53B1-F45A-9FBB-94A8-FD0F1AD6BCE9}"/>
              </a:ext>
            </a:extLst>
          </p:cNvPr>
          <p:cNvSpPr>
            <a:spLocks noChangeArrowheads="1"/>
          </p:cNvSpPr>
          <p:nvPr/>
        </p:nvSpPr>
        <p:spPr bwMode="gray">
          <a:xfrm>
            <a:off x="650239" y="1888445"/>
            <a:ext cx="2799935" cy="2942635"/>
          </a:xfrm>
          <a:prstGeom prst="rect">
            <a:avLst/>
          </a:prstGeom>
          <a:solidFill>
            <a:schemeClr val="bg1"/>
          </a:solidFill>
          <a:ln w="9525">
            <a:solidFill>
              <a:schemeClr val="bg1">
                <a:lumMod val="75000"/>
              </a:schemeClr>
            </a:solidFill>
            <a:miter lim="800000"/>
            <a:headEnd/>
            <a:tailEnd/>
          </a:ln>
          <a:effectLst/>
        </p:spPr>
        <p:txBody>
          <a:bodyPr wrap="none" lIns="85871" tIns="42935" rIns="85871" bIns="42935"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prstClr val="black"/>
              </a:solidFill>
              <a:effectLst/>
              <a:uLnTx/>
              <a:uFillTx/>
              <a:latin typeface="Georgia"/>
              <a:ea typeface="+mn-ea"/>
              <a:cs typeface="+mn-cs"/>
            </a:endParaRPr>
          </a:p>
        </p:txBody>
      </p:sp>
      <p:pic>
        <p:nvPicPr>
          <p:cNvPr id="25" name="Picture 5" descr="contraceptive_pills">
            <a:hlinkClick r:id="rId12"/>
            <a:extLst>
              <a:ext uri="{FF2B5EF4-FFF2-40B4-BE49-F238E27FC236}">
                <a16:creationId xmlns:a16="http://schemas.microsoft.com/office/drawing/2014/main" id="{FF915922-14AC-9D67-9FAC-213847B2B086}"/>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gray">
          <a:xfrm>
            <a:off x="732387" y="1950532"/>
            <a:ext cx="825500" cy="6203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 name="Rectangle 4">
            <a:extLst>
              <a:ext uri="{FF2B5EF4-FFF2-40B4-BE49-F238E27FC236}">
                <a16:creationId xmlns:a16="http://schemas.microsoft.com/office/drawing/2014/main" id="{7694C451-4285-3419-1FE9-1A0066E115E0}"/>
              </a:ext>
            </a:extLst>
          </p:cNvPr>
          <p:cNvSpPr>
            <a:spLocks noChangeArrowheads="1"/>
          </p:cNvSpPr>
          <p:nvPr/>
        </p:nvSpPr>
        <p:spPr bwMode="gray">
          <a:xfrm>
            <a:off x="647700" y="5300281"/>
            <a:ext cx="2799935" cy="756743"/>
          </a:xfrm>
          <a:prstGeom prst="rect">
            <a:avLst/>
          </a:prstGeom>
          <a:solidFill>
            <a:schemeClr val="bg1"/>
          </a:solidFill>
          <a:ln w="9525">
            <a:solidFill>
              <a:schemeClr val="bg1">
                <a:lumMod val="75000"/>
              </a:schemeClr>
            </a:solidFill>
            <a:miter lim="800000"/>
            <a:headEnd/>
            <a:tailEnd/>
          </a:ln>
          <a:effectLst/>
        </p:spPr>
        <p:txBody>
          <a:bodyPr wrap="none" lIns="85871" tIns="42935" rIns="85871" bIns="42935"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prstClr val="black"/>
              </a:solidFill>
              <a:effectLst/>
              <a:uLnTx/>
              <a:uFillTx/>
              <a:latin typeface="Georgia"/>
              <a:ea typeface="+mn-ea"/>
              <a:cs typeface="+mn-cs"/>
            </a:endParaRPr>
          </a:p>
        </p:txBody>
      </p:sp>
      <p:grpSp>
        <p:nvGrpSpPr>
          <p:cNvPr id="28" name="Group 27">
            <a:extLst>
              <a:ext uri="{FF2B5EF4-FFF2-40B4-BE49-F238E27FC236}">
                <a16:creationId xmlns:a16="http://schemas.microsoft.com/office/drawing/2014/main" id="{ABF88FEC-4B50-0B7E-D8CD-05ADFA381B16}"/>
              </a:ext>
            </a:extLst>
          </p:cNvPr>
          <p:cNvGrpSpPr/>
          <p:nvPr/>
        </p:nvGrpSpPr>
        <p:grpSpPr>
          <a:xfrm>
            <a:off x="778074" y="5402813"/>
            <a:ext cx="2539186" cy="551678"/>
            <a:chOff x="531474" y="4286221"/>
            <a:chExt cx="1904389" cy="413758"/>
          </a:xfrm>
        </p:grpSpPr>
        <p:pic>
          <p:nvPicPr>
            <p:cNvPr id="29" name="Picture 10" descr="implanon">
              <a:extLst>
                <a:ext uri="{FF2B5EF4-FFF2-40B4-BE49-F238E27FC236}">
                  <a16:creationId xmlns:a16="http://schemas.microsoft.com/office/drawing/2014/main" id="{43F95BC5-9BC4-3481-13EE-BA88EAF1D9DE}"/>
                </a:ext>
              </a:extLst>
            </p:cNvPr>
            <p:cNvPicPr>
              <a:picLocks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gray">
            <a:xfrm>
              <a:off x="1628619" y="4286527"/>
              <a:ext cx="807244" cy="4131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0" name="Picture 11" descr="mirena%20cartoon">
              <a:extLst>
                <a:ext uri="{FF2B5EF4-FFF2-40B4-BE49-F238E27FC236}">
                  <a16:creationId xmlns:a16="http://schemas.microsoft.com/office/drawing/2014/main" id="{DBE1625A-9CEF-763C-90C5-E933FBDF70EC}"/>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gray">
            <a:xfrm>
              <a:off x="531474" y="4339281"/>
              <a:ext cx="453652" cy="307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1" name="Picture 12" descr="main6">
              <a:hlinkClick r:id="rId16"/>
              <a:extLst>
                <a:ext uri="{FF2B5EF4-FFF2-40B4-BE49-F238E27FC236}">
                  <a16:creationId xmlns:a16="http://schemas.microsoft.com/office/drawing/2014/main" id="{7861E535-E89F-3045-B157-C778E0247BE3}"/>
                </a:ext>
              </a:extLst>
            </p:cNvPr>
            <p:cNvPicPr>
              <a:picLocks noChangeAspect="1" noChangeArrowheads="1"/>
            </p:cNvPicPr>
            <p:nvPr/>
          </p:nvPicPr>
          <p:blipFill>
            <a:blip r:embed="rId17" cstate="print">
              <a:extLst>
                <a:ext uri="{28A0092B-C50C-407E-A947-70E740481C1C}">
                  <a14:useLocalDpi xmlns:a14="http://schemas.microsoft.com/office/drawing/2010/main" val="0"/>
                </a:ext>
              </a:extLst>
            </a:blip>
            <a:srcRect/>
            <a:stretch>
              <a:fillRect/>
            </a:stretch>
          </p:blipFill>
          <p:spPr bwMode="gray">
            <a:xfrm>
              <a:off x="1050737" y="4286221"/>
              <a:ext cx="512271" cy="4137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aphicFrame>
        <p:nvGraphicFramePr>
          <p:cNvPr id="32" name="Group 23">
            <a:extLst>
              <a:ext uri="{FF2B5EF4-FFF2-40B4-BE49-F238E27FC236}">
                <a16:creationId xmlns:a16="http://schemas.microsoft.com/office/drawing/2014/main" id="{37A4D35B-D254-D485-613F-F8C7D2E25576}"/>
              </a:ext>
            </a:extLst>
          </p:cNvPr>
          <p:cNvGraphicFramePr>
            <a:graphicFrameLocks noGrp="1"/>
          </p:cNvGraphicFramePr>
          <p:nvPr/>
        </p:nvGraphicFramePr>
        <p:xfrm>
          <a:off x="732387" y="2641795"/>
          <a:ext cx="825500" cy="1706880"/>
        </p:xfrm>
        <a:graphic>
          <a:graphicData uri="http://schemas.openxmlformats.org/drawingml/2006/table">
            <a:tbl>
              <a:tblPr>
                <a:tableStyleId>{E8B1032C-EA38-4F05-BA0D-38AFFFC7BED3}</a:tableStyleId>
              </a:tblPr>
              <a:tblGrid>
                <a:gridCol w="825500">
                  <a:extLst>
                    <a:ext uri="{9D8B030D-6E8A-4147-A177-3AD203B41FA5}">
                      <a16:colId xmlns:a16="http://schemas.microsoft.com/office/drawing/2014/main" val="20000"/>
                    </a:ext>
                  </a:extLst>
                </a:gridCol>
              </a:tblGrid>
              <a:tr h="200570">
                <a:tc>
                  <a:txBody>
                    <a:bodyPr/>
                    <a:lstStyle/>
                    <a:p>
                      <a:pPr marL="0" marR="0" lvl="0" indent="0" algn="l" defTabSz="914400" rtl="0" eaLnBrk="1" fontAlgn="base" latinLnBrk="0" hangingPunct="1">
                        <a:lnSpc>
                          <a:spcPct val="100000"/>
                        </a:lnSpc>
                        <a:spcBef>
                          <a:spcPts val="600"/>
                        </a:spcBef>
                        <a:spcAft>
                          <a:spcPct val="0"/>
                        </a:spcAft>
                        <a:buClrTx/>
                        <a:buSzTx/>
                        <a:buFontTx/>
                        <a:buNone/>
                        <a:tabLst/>
                      </a:pPr>
                      <a:r>
                        <a:rPr kumimoji="0" lang="en-US" sz="800" b="1" u="none" strike="noStrike" cap="none" normalizeH="0" baseline="0" dirty="0">
                          <a:ln>
                            <a:noFill/>
                          </a:ln>
                          <a:solidFill>
                            <a:schemeClr val="bg1"/>
                          </a:solidFill>
                          <a:effectLst/>
                          <a:latin typeface="+mj-lt"/>
                        </a:rPr>
                        <a:t>EE dose</a:t>
                      </a:r>
                      <a:endParaRPr kumimoji="0" lang="en-US" sz="800" b="1" i="0" u="none" strike="noStrike" cap="none" normalizeH="0" baseline="0" dirty="0">
                        <a:ln>
                          <a:noFill/>
                        </a:ln>
                        <a:solidFill>
                          <a:schemeClr val="bg1"/>
                        </a:solidFill>
                        <a:effectLst/>
                        <a:latin typeface="+mj-lt"/>
                        <a:cs typeface="Arial" charset="0"/>
                      </a:endParaRPr>
                    </a:p>
                  </a:txBody>
                  <a:tcPr marL="60960" marR="60960" marT="60960" marB="6096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10000"/>
                  </a:ext>
                </a:extLst>
              </a:tr>
              <a:tr h="200192">
                <a:tc>
                  <a:txBody>
                    <a:bodyPr/>
                    <a:lstStyle/>
                    <a:p>
                      <a:pPr marL="0" marR="0" lvl="0" indent="0" algn="l" defTabSz="914400" rtl="0" eaLnBrk="1" fontAlgn="base" latinLnBrk="0" hangingPunct="1">
                        <a:lnSpc>
                          <a:spcPct val="100000"/>
                        </a:lnSpc>
                        <a:spcBef>
                          <a:spcPts val="600"/>
                        </a:spcBef>
                        <a:spcAft>
                          <a:spcPct val="0"/>
                        </a:spcAft>
                        <a:buClrTx/>
                        <a:buSzTx/>
                        <a:buFontTx/>
                        <a:buNone/>
                        <a:tabLst/>
                      </a:pPr>
                      <a:r>
                        <a:rPr kumimoji="0" lang="en-US" sz="800" u="none" strike="noStrike" cap="none" normalizeH="0" baseline="0" dirty="0">
                          <a:ln>
                            <a:noFill/>
                          </a:ln>
                          <a:effectLst/>
                          <a:latin typeface="+mj-lt"/>
                        </a:rPr>
                        <a:t>15 µg</a:t>
                      </a:r>
                      <a:endParaRPr kumimoji="0" lang="en-US" sz="800" b="0" i="0" u="none" strike="noStrike" cap="none" normalizeH="0" baseline="0" dirty="0">
                        <a:ln>
                          <a:noFill/>
                        </a:ln>
                        <a:solidFill>
                          <a:srgbClr val="000000"/>
                        </a:solidFill>
                        <a:effectLst/>
                        <a:latin typeface="+mj-lt"/>
                        <a:cs typeface="Arial" charset="0"/>
                      </a:endParaRPr>
                    </a:p>
                  </a:txBody>
                  <a:tcPr marL="60960" marR="60960" marT="60960" marB="60960" anchor="ctr" horzOverflow="overflow">
                    <a:lnL w="12700" cmpd="sng">
                      <a:noFill/>
                    </a:lnL>
                    <a:lnR w="12700" cmpd="sng">
                      <a:noFill/>
                    </a:lnR>
                    <a:lnT w="12700" cmpd="sng">
                      <a:noFill/>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00192">
                <a:tc>
                  <a:txBody>
                    <a:bodyPr/>
                    <a:lstStyle/>
                    <a:p>
                      <a:pPr marL="0" marR="0" lvl="0" indent="0" algn="l" defTabSz="914400" rtl="0" eaLnBrk="1" fontAlgn="base" latinLnBrk="0" hangingPunct="1">
                        <a:lnSpc>
                          <a:spcPct val="100000"/>
                        </a:lnSpc>
                        <a:spcBef>
                          <a:spcPts val="600"/>
                        </a:spcBef>
                        <a:spcAft>
                          <a:spcPct val="0"/>
                        </a:spcAft>
                        <a:buClrTx/>
                        <a:buSzTx/>
                        <a:buFontTx/>
                        <a:buNone/>
                        <a:tabLst/>
                      </a:pPr>
                      <a:r>
                        <a:rPr kumimoji="0" lang="en-US" sz="800" u="none" strike="noStrike" cap="none" normalizeH="0" baseline="0" dirty="0">
                          <a:ln>
                            <a:noFill/>
                          </a:ln>
                          <a:effectLst/>
                          <a:latin typeface="+mj-lt"/>
                        </a:rPr>
                        <a:t>20 µg</a:t>
                      </a:r>
                      <a:endParaRPr kumimoji="0" lang="en-US" sz="800" b="0" i="0" u="none" strike="noStrike" cap="none" normalizeH="0" baseline="0" dirty="0">
                        <a:ln>
                          <a:noFill/>
                        </a:ln>
                        <a:solidFill>
                          <a:srgbClr val="000000"/>
                        </a:solidFill>
                        <a:effectLst/>
                        <a:latin typeface="+mj-lt"/>
                        <a:cs typeface="Arial" charset="0"/>
                      </a:endParaRPr>
                    </a:p>
                  </a:txBody>
                  <a:tcPr marL="60960" marR="60960" marT="60960" marB="60960" anchor="ctr" horzOverflow="overflow">
                    <a:lnL w="12700" cmpd="sng">
                      <a:noFill/>
                    </a:lnL>
                    <a:lnR w="12700" cmpd="sng">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00192">
                <a:tc>
                  <a:txBody>
                    <a:bodyPr/>
                    <a:lstStyle/>
                    <a:p>
                      <a:pPr marL="0" marR="0" lvl="0" indent="0" algn="l" defTabSz="914400" rtl="0" eaLnBrk="1" fontAlgn="base" latinLnBrk="0" hangingPunct="1">
                        <a:lnSpc>
                          <a:spcPct val="100000"/>
                        </a:lnSpc>
                        <a:spcBef>
                          <a:spcPts val="600"/>
                        </a:spcBef>
                        <a:spcAft>
                          <a:spcPct val="0"/>
                        </a:spcAft>
                        <a:buClrTx/>
                        <a:buSzTx/>
                        <a:buFontTx/>
                        <a:buNone/>
                        <a:tabLst/>
                      </a:pPr>
                      <a:r>
                        <a:rPr kumimoji="0" lang="en-US" sz="800" u="none" strike="noStrike" cap="none" normalizeH="0" baseline="0" dirty="0">
                          <a:ln>
                            <a:noFill/>
                          </a:ln>
                          <a:effectLst/>
                          <a:latin typeface="+mj-lt"/>
                        </a:rPr>
                        <a:t>25 µg</a:t>
                      </a:r>
                      <a:endParaRPr kumimoji="0" lang="en-US" sz="800" b="0" i="0" u="none" strike="noStrike" cap="none" normalizeH="0" baseline="0" dirty="0">
                        <a:ln>
                          <a:noFill/>
                        </a:ln>
                        <a:solidFill>
                          <a:srgbClr val="000000"/>
                        </a:solidFill>
                        <a:effectLst/>
                        <a:latin typeface="+mj-lt"/>
                        <a:cs typeface="Arial" charset="0"/>
                      </a:endParaRPr>
                    </a:p>
                  </a:txBody>
                  <a:tcPr marL="60960" marR="60960" marT="60960" marB="60960" anchor="ctr" horzOverflow="overflow">
                    <a:lnL w="12700" cmpd="sng">
                      <a:noFill/>
                    </a:lnL>
                    <a:lnR w="12700" cmpd="sng">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00192">
                <a:tc>
                  <a:txBody>
                    <a:bodyPr/>
                    <a:lstStyle/>
                    <a:p>
                      <a:pPr marL="0" marR="0" lvl="0" indent="0" algn="l" defTabSz="914400" rtl="0" eaLnBrk="1" fontAlgn="base" latinLnBrk="0" hangingPunct="1">
                        <a:lnSpc>
                          <a:spcPct val="100000"/>
                        </a:lnSpc>
                        <a:spcBef>
                          <a:spcPts val="600"/>
                        </a:spcBef>
                        <a:spcAft>
                          <a:spcPct val="0"/>
                        </a:spcAft>
                        <a:buClrTx/>
                        <a:buSzTx/>
                        <a:buFontTx/>
                        <a:buNone/>
                        <a:tabLst/>
                      </a:pPr>
                      <a:r>
                        <a:rPr kumimoji="0" lang="en-US" sz="800" u="none" strike="noStrike" cap="none" normalizeH="0" baseline="0" dirty="0">
                          <a:ln>
                            <a:noFill/>
                          </a:ln>
                          <a:effectLst/>
                          <a:latin typeface="+mj-lt"/>
                        </a:rPr>
                        <a:t>30 µg</a:t>
                      </a:r>
                      <a:endParaRPr kumimoji="0" lang="en-US" sz="800" b="0" i="0" u="none" strike="noStrike" cap="none" normalizeH="0" baseline="0" dirty="0">
                        <a:ln>
                          <a:noFill/>
                        </a:ln>
                        <a:solidFill>
                          <a:srgbClr val="000000"/>
                        </a:solidFill>
                        <a:effectLst/>
                        <a:latin typeface="+mj-lt"/>
                        <a:cs typeface="Arial" charset="0"/>
                      </a:endParaRPr>
                    </a:p>
                  </a:txBody>
                  <a:tcPr marL="60960" marR="60960" marT="60960" marB="60960" anchor="ctr" horzOverflow="overflow">
                    <a:lnL w="12700" cmpd="sng">
                      <a:noFill/>
                    </a:lnL>
                    <a:lnR w="12700" cmpd="sng">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00192">
                <a:tc>
                  <a:txBody>
                    <a:bodyPr/>
                    <a:lstStyle/>
                    <a:p>
                      <a:pPr marL="0" marR="0" lvl="0" indent="0" algn="l" defTabSz="914400" rtl="0" eaLnBrk="1" fontAlgn="base" latinLnBrk="0" hangingPunct="1">
                        <a:lnSpc>
                          <a:spcPct val="100000"/>
                        </a:lnSpc>
                        <a:spcBef>
                          <a:spcPts val="600"/>
                        </a:spcBef>
                        <a:spcAft>
                          <a:spcPct val="0"/>
                        </a:spcAft>
                        <a:buClrTx/>
                        <a:buSzTx/>
                        <a:buFontTx/>
                        <a:buNone/>
                        <a:tabLst/>
                      </a:pPr>
                      <a:r>
                        <a:rPr kumimoji="0" lang="en-US" sz="800" u="none" strike="noStrike" cap="none" normalizeH="0" baseline="0" dirty="0">
                          <a:ln>
                            <a:noFill/>
                          </a:ln>
                          <a:effectLst/>
                          <a:latin typeface="+mj-lt"/>
                        </a:rPr>
                        <a:t>35 µg</a:t>
                      </a:r>
                      <a:endParaRPr kumimoji="0" lang="en-US" sz="800" b="0" i="0" u="none" strike="noStrike" cap="none" normalizeH="0" baseline="0" dirty="0">
                        <a:ln>
                          <a:noFill/>
                        </a:ln>
                        <a:solidFill>
                          <a:srgbClr val="000000"/>
                        </a:solidFill>
                        <a:effectLst/>
                        <a:latin typeface="+mj-lt"/>
                        <a:cs typeface="Arial" charset="0"/>
                      </a:endParaRPr>
                    </a:p>
                  </a:txBody>
                  <a:tcPr marL="60960" marR="60960" marT="60960" marB="60960" anchor="ctr" horzOverflow="overflow">
                    <a:lnL w="12700" cmpd="sng">
                      <a:noFill/>
                    </a:lnL>
                    <a:lnR w="12700" cmpd="sng">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00192">
                <a:tc>
                  <a:txBody>
                    <a:bodyPr/>
                    <a:lstStyle/>
                    <a:p>
                      <a:pPr marL="0" marR="0" lvl="0" indent="0" algn="l" defTabSz="914400" rtl="0" eaLnBrk="1" fontAlgn="base" latinLnBrk="0" hangingPunct="1">
                        <a:lnSpc>
                          <a:spcPct val="100000"/>
                        </a:lnSpc>
                        <a:spcBef>
                          <a:spcPts val="600"/>
                        </a:spcBef>
                        <a:spcAft>
                          <a:spcPct val="0"/>
                        </a:spcAft>
                        <a:buClrTx/>
                        <a:buSzTx/>
                        <a:buFontTx/>
                        <a:buNone/>
                        <a:tabLst/>
                      </a:pPr>
                      <a:r>
                        <a:rPr kumimoji="0" lang="en-US" sz="800" u="sng" strike="noStrike" cap="none" normalizeH="0" baseline="0" dirty="0">
                          <a:ln>
                            <a:noFill/>
                          </a:ln>
                          <a:effectLst/>
                          <a:latin typeface="+mj-lt"/>
                        </a:rPr>
                        <a:t>&gt;</a:t>
                      </a:r>
                      <a:r>
                        <a:rPr kumimoji="0" lang="en-US" sz="800" u="none" strike="noStrike" cap="none" normalizeH="0" baseline="0" dirty="0">
                          <a:ln>
                            <a:noFill/>
                          </a:ln>
                          <a:effectLst/>
                          <a:latin typeface="+mj-lt"/>
                        </a:rPr>
                        <a:t> 50 µg</a:t>
                      </a:r>
                      <a:endParaRPr kumimoji="0" lang="en-US" sz="800" b="0" i="0" u="none" strike="noStrike" cap="none" normalizeH="0" baseline="0" dirty="0">
                        <a:ln>
                          <a:noFill/>
                        </a:ln>
                        <a:solidFill>
                          <a:srgbClr val="000000"/>
                        </a:solidFill>
                        <a:effectLst/>
                        <a:latin typeface="+mj-lt"/>
                        <a:cs typeface="Arial" charset="0"/>
                      </a:endParaRPr>
                    </a:p>
                  </a:txBody>
                  <a:tcPr marL="60960" marR="60960" marT="60960" marB="60960" anchor="ctr" horzOverflow="overflow">
                    <a:lnL w="12700" cmpd="sng">
                      <a:noFill/>
                    </a:lnL>
                    <a:lnR w="12700" cmpd="sng">
                      <a:noFill/>
                    </a:lnR>
                    <a:lnT w="6350" cap="flat" cmpd="sng" algn="ctr">
                      <a:solidFill>
                        <a:schemeClr val="bg1">
                          <a:lumMod val="50000"/>
                        </a:schemeClr>
                      </a:solidFill>
                      <a:prstDash val="dash"/>
                      <a:round/>
                      <a:headEnd type="none" w="med" len="med"/>
                      <a:tailEnd type="none" w="med" len="med"/>
                    </a:lnT>
                    <a:lnB w="635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bl>
          </a:graphicData>
        </a:graphic>
      </p:graphicFrame>
      <p:graphicFrame>
        <p:nvGraphicFramePr>
          <p:cNvPr id="33" name="Group 89">
            <a:extLst>
              <a:ext uri="{FF2B5EF4-FFF2-40B4-BE49-F238E27FC236}">
                <a16:creationId xmlns:a16="http://schemas.microsoft.com/office/drawing/2014/main" id="{5C1C74E3-0FB1-ABBB-4BCA-9CBCA977E22E}"/>
              </a:ext>
            </a:extLst>
          </p:cNvPr>
          <p:cNvGraphicFramePr>
            <a:graphicFrameLocks noGrp="1"/>
          </p:cNvGraphicFramePr>
          <p:nvPr/>
        </p:nvGraphicFramePr>
        <p:xfrm>
          <a:off x="1694954" y="1950531"/>
          <a:ext cx="1682912" cy="1463040"/>
        </p:xfrm>
        <a:graphic>
          <a:graphicData uri="http://schemas.openxmlformats.org/drawingml/2006/table">
            <a:tbl>
              <a:tblPr>
                <a:tableStyleId>{E8B1032C-EA38-4F05-BA0D-38AFFFC7BED3}</a:tableStyleId>
              </a:tblPr>
              <a:tblGrid>
                <a:gridCol w="1682912">
                  <a:extLst>
                    <a:ext uri="{9D8B030D-6E8A-4147-A177-3AD203B41FA5}">
                      <a16:colId xmlns:a16="http://schemas.microsoft.com/office/drawing/2014/main" val="20000"/>
                    </a:ext>
                  </a:extLst>
                </a:gridCol>
              </a:tblGrid>
              <a:tr h="124104">
                <a:tc>
                  <a:txBody>
                    <a:bodyPr/>
                    <a:lstStyle/>
                    <a:p>
                      <a:pPr marL="0" marR="0" lvl="0" indent="0" algn="l" defTabSz="914400" rtl="0" eaLnBrk="1" fontAlgn="base" latinLnBrk="0" hangingPunct="1">
                        <a:lnSpc>
                          <a:spcPct val="100000"/>
                        </a:lnSpc>
                        <a:spcBef>
                          <a:spcPts val="600"/>
                        </a:spcBef>
                        <a:spcAft>
                          <a:spcPct val="0"/>
                        </a:spcAft>
                        <a:buClrTx/>
                        <a:buSzTx/>
                        <a:buFontTx/>
                        <a:buNone/>
                        <a:tabLst/>
                      </a:pPr>
                      <a:r>
                        <a:rPr kumimoji="0" lang="en-US" sz="800" b="1" u="none" strike="noStrike" cap="none" normalizeH="0" baseline="0" dirty="0" err="1">
                          <a:ln>
                            <a:noFill/>
                          </a:ln>
                          <a:solidFill>
                            <a:schemeClr val="bg1"/>
                          </a:solidFill>
                          <a:effectLst/>
                          <a:latin typeface="+mj-lt"/>
                        </a:rPr>
                        <a:t>Progestogen</a:t>
                      </a:r>
                      <a:r>
                        <a:rPr kumimoji="0" lang="en-US" sz="800" b="1" u="none" strike="noStrike" cap="none" normalizeH="0" baseline="0" dirty="0">
                          <a:ln>
                            <a:noFill/>
                          </a:ln>
                          <a:solidFill>
                            <a:schemeClr val="bg1"/>
                          </a:solidFill>
                          <a:effectLst/>
                          <a:latin typeface="+mj-lt"/>
                        </a:rPr>
                        <a:t> type</a:t>
                      </a:r>
                      <a:endParaRPr kumimoji="0" lang="en-US" sz="800" b="1" i="0" u="none" strike="noStrike" cap="none" normalizeH="0" baseline="0" dirty="0">
                        <a:ln>
                          <a:noFill/>
                        </a:ln>
                        <a:solidFill>
                          <a:schemeClr val="bg1"/>
                        </a:solidFill>
                        <a:effectLst/>
                        <a:latin typeface="+mj-lt"/>
                        <a:cs typeface="Arial" charset="0"/>
                      </a:endParaRPr>
                    </a:p>
                  </a:txBody>
                  <a:tcPr marL="60960" marR="60960" marT="12192" marB="12192"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10000"/>
                  </a:ext>
                </a:extLst>
              </a:tr>
              <a:tr h="124104">
                <a:tc>
                  <a:txBody>
                    <a:bodyPr/>
                    <a:lstStyle/>
                    <a:p>
                      <a:pPr marL="0" marR="0" lvl="0" indent="0" algn="l" defTabSz="914400" rtl="0" eaLnBrk="1" fontAlgn="base" latinLnBrk="0" hangingPunct="1">
                        <a:lnSpc>
                          <a:spcPct val="100000"/>
                        </a:lnSpc>
                        <a:spcBef>
                          <a:spcPts val="600"/>
                        </a:spcBef>
                        <a:spcAft>
                          <a:spcPct val="0"/>
                        </a:spcAft>
                        <a:buClrTx/>
                        <a:buSzTx/>
                        <a:buFontTx/>
                        <a:buNone/>
                        <a:tabLst/>
                      </a:pPr>
                      <a:r>
                        <a:rPr kumimoji="0" lang="en-US" sz="800" u="none" strike="noStrike" cap="none" normalizeH="0" baseline="0" dirty="0" err="1">
                          <a:ln>
                            <a:noFill/>
                          </a:ln>
                          <a:effectLst/>
                          <a:latin typeface="+mj-lt"/>
                        </a:rPr>
                        <a:t>Norethisterone</a:t>
                      </a:r>
                      <a:endParaRPr kumimoji="0" lang="en-US" sz="800" b="0" i="0" u="none" strike="noStrike" cap="none" normalizeH="0" baseline="0" dirty="0">
                        <a:ln>
                          <a:noFill/>
                        </a:ln>
                        <a:solidFill>
                          <a:srgbClr val="000000"/>
                        </a:solidFill>
                        <a:effectLst/>
                        <a:latin typeface="+mj-lt"/>
                        <a:cs typeface="Arial" charset="0"/>
                      </a:endParaRPr>
                    </a:p>
                  </a:txBody>
                  <a:tcPr marL="60960" marR="60960" marT="12192" marB="12192" anchor="ctr" horzOverflow="overflow">
                    <a:lnL w="12700" cmpd="sng">
                      <a:noFill/>
                    </a:lnL>
                    <a:lnR w="12700" cmpd="sng">
                      <a:noFill/>
                    </a:lnR>
                    <a:lnT w="12700" cmpd="sng">
                      <a:noFill/>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24104">
                <a:tc>
                  <a:txBody>
                    <a:bodyPr/>
                    <a:lstStyle/>
                    <a:p>
                      <a:pPr marL="0" marR="0" lvl="0" indent="0" algn="l" defTabSz="914400" rtl="0" eaLnBrk="1" fontAlgn="base" latinLnBrk="0" hangingPunct="1">
                        <a:lnSpc>
                          <a:spcPct val="100000"/>
                        </a:lnSpc>
                        <a:spcBef>
                          <a:spcPts val="600"/>
                        </a:spcBef>
                        <a:spcAft>
                          <a:spcPct val="0"/>
                        </a:spcAft>
                        <a:buClrTx/>
                        <a:buSzTx/>
                        <a:buFontTx/>
                        <a:buNone/>
                        <a:tabLst/>
                      </a:pPr>
                      <a:r>
                        <a:rPr kumimoji="0" lang="en-US" sz="800" u="none" strike="noStrike" cap="none" normalizeH="0" baseline="0" dirty="0" err="1">
                          <a:ln>
                            <a:noFill/>
                          </a:ln>
                          <a:effectLst/>
                          <a:latin typeface="+mj-lt"/>
                        </a:rPr>
                        <a:t>Levonorgestrel</a:t>
                      </a:r>
                      <a:endParaRPr kumimoji="0" lang="en-US" sz="800" b="0" i="0" u="none" strike="noStrike" cap="none" normalizeH="0" baseline="0" dirty="0">
                        <a:ln>
                          <a:noFill/>
                        </a:ln>
                        <a:solidFill>
                          <a:srgbClr val="000000"/>
                        </a:solidFill>
                        <a:effectLst/>
                        <a:latin typeface="+mj-lt"/>
                        <a:cs typeface="Arial" charset="0"/>
                      </a:endParaRPr>
                    </a:p>
                  </a:txBody>
                  <a:tcPr marL="60960" marR="60960" marT="12192" marB="12192" anchor="ctr" horzOverflow="overflow">
                    <a:lnL w="12700" cmpd="sng">
                      <a:noFill/>
                    </a:lnL>
                    <a:lnR w="12700" cmpd="sng">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24104">
                <a:tc>
                  <a:txBody>
                    <a:bodyPr/>
                    <a:lstStyle/>
                    <a:p>
                      <a:pPr marL="0" marR="0" lvl="0" indent="0" algn="l" defTabSz="914400" rtl="0" eaLnBrk="1" fontAlgn="base" latinLnBrk="0" hangingPunct="1">
                        <a:lnSpc>
                          <a:spcPct val="100000"/>
                        </a:lnSpc>
                        <a:spcBef>
                          <a:spcPts val="600"/>
                        </a:spcBef>
                        <a:spcAft>
                          <a:spcPct val="0"/>
                        </a:spcAft>
                        <a:buClrTx/>
                        <a:buSzTx/>
                        <a:buFontTx/>
                        <a:buNone/>
                        <a:tabLst/>
                      </a:pPr>
                      <a:r>
                        <a:rPr kumimoji="0" lang="en-US" sz="800" u="none" strike="noStrike" cap="none" normalizeH="0" baseline="0" dirty="0" err="1">
                          <a:ln>
                            <a:noFill/>
                          </a:ln>
                          <a:effectLst/>
                          <a:latin typeface="+mj-lt"/>
                        </a:rPr>
                        <a:t>Gestodene</a:t>
                      </a:r>
                      <a:endParaRPr kumimoji="0" lang="en-US" sz="800" b="0" i="0" u="none" strike="noStrike" cap="none" normalizeH="0" baseline="0" dirty="0">
                        <a:ln>
                          <a:noFill/>
                        </a:ln>
                        <a:solidFill>
                          <a:srgbClr val="000000"/>
                        </a:solidFill>
                        <a:effectLst/>
                        <a:latin typeface="+mj-lt"/>
                        <a:cs typeface="Arial" charset="0"/>
                      </a:endParaRPr>
                    </a:p>
                  </a:txBody>
                  <a:tcPr marL="60960" marR="60960" marT="12192" marB="12192" anchor="ctr" horzOverflow="overflow">
                    <a:lnL w="12700" cmpd="sng">
                      <a:noFill/>
                    </a:lnL>
                    <a:lnR w="12700" cmpd="sng">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24104">
                <a:tc>
                  <a:txBody>
                    <a:bodyPr/>
                    <a:lstStyle/>
                    <a:p>
                      <a:pPr marL="0" marR="0" lvl="0" indent="0" algn="l" defTabSz="914400" rtl="0" eaLnBrk="1" fontAlgn="base" latinLnBrk="0" hangingPunct="1">
                        <a:lnSpc>
                          <a:spcPct val="100000"/>
                        </a:lnSpc>
                        <a:spcBef>
                          <a:spcPts val="600"/>
                        </a:spcBef>
                        <a:spcAft>
                          <a:spcPct val="0"/>
                        </a:spcAft>
                        <a:buClrTx/>
                        <a:buSzTx/>
                        <a:buFontTx/>
                        <a:buNone/>
                        <a:tabLst/>
                      </a:pPr>
                      <a:r>
                        <a:rPr kumimoji="0" lang="en-US" sz="800" u="none" strike="noStrike" cap="none" normalizeH="0" baseline="0" dirty="0" err="1">
                          <a:ln>
                            <a:noFill/>
                          </a:ln>
                          <a:effectLst/>
                          <a:latin typeface="+mj-lt"/>
                        </a:rPr>
                        <a:t>Chlormadinonacetate</a:t>
                      </a:r>
                      <a:endParaRPr kumimoji="0" lang="en-US" sz="800" b="0" i="0" u="none" strike="noStrike" cap="none" normalizeH="0" baseline="0" dirty="0">
                        <a:ln>
                          <a:noFill/>
                        </a:ln>
                        <a:solidFill>
                          <a:srgbClr val="000000"/>
                        </a:solidFill>
                        <a:effectLst/>
                        <a:latin typeface="+mj-lt"/>
                        <a:cs typeface="Arial" charset="0"/>
                      </a:endParaRPr>
                    </a:p>
                  </a:txBody>
                  <a:tcPr marL="60960" marR="60960" marT="12192" marB="12192" anchor="ctr" horzOverflow="overflow">
                    <a:lnL w="12700" cmpd="sng">
                      <a:noFill/>
                    </a:lnL>
                    <a:lnR w="12700" cmpd="sng">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24104">
                <a:tc>
                  <a:txBody>
                    <a:bodyPr/>
                    <a:lstStyle/>
                    <a:p>
                      <a:pPr marL="0" marR="0" lvl="0" indent="0" algn="l" defTabSz="914400" rtl="0" eaLnBrk="1" fontAlgn="base" latinLnBrk="0" hangingPunct="1">
                        <a:lnSpc>
                          <a:spcPct val="100000"/>
                        </a:lnSpc>
                        <a:spcBef>
                          <a:spcPts val="600"/>
                        </a:spcBef>
                        <a:spcAft>
                          <a:spcPct val="0"/>
                        </a:spcAft>
                        <a:buClrTx/>
                        <a:buSzTx/>
                        <a:buFontTx/>
                        <a:buNone/>
                        <a:tabLst/>
                      </a:pPr>
                      <a:r>
                        <a:rPr kumimoji="0" lang="en-US" sz="800" u="none" strike="noStrike" cap="none" normalizeH="0" baseline="0" dirty="0" err="1">
                          <a:ln>
                            <a:noFill/>
                          </a:ln>
                          <a:effectLst/>
                          <a:latin typeface="+mj-lt"/>
                        </a:rPr>
                        <a:t>Desogestrel</a:t>
                      </a:r>
                      <a:endParaRPr kumimoji="0" lang="en-US" sz="800" b="0" i="0" u="none" strike="noStrike" cap="none" normalizeH="0" baseline="0" dirty="0">
                        <a:ln>
                          <a:noFill/>
                        </a:ln>
                        <a:solidFill>
                          <a:srgbClr val="000000"/>
                        </a:solidFill>
                        <a:effectLst/>
                        <a:latin typeface="+mj-lt"/>
                        <a:cs typeface="Arial" charset="0"/>
                      </a:endParaRPr>
                    </a:p>
                  </a:txBody>
                  <a:tcPr marL="60960" marR="60960" marT="12192" marB="12192" anchor="ctr" horzOverflow="overflow">
                    <a:lnL w="12700" cmpd="sng">
                      <a:noFill/>
                    </a:lnL>
                    <a:lnR w="12700" cmpd="sng">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24104">
                <a:tc>
                  <a:txBody>
                    <a:bodyPr/>
                    <a:lstStyle/>
                    <a:p>
                      <a:pPr marL="0" marR="0" lvl="0" indent="0" algn="l" defTabSz="914400" rtl="0" eaLnBrk="1" fontAlgn="base" latinLnBrk="0" hangingPunct="1">
                        <a:lnSpc>
                          <a:spcPct val="100000"/>
                        </a:lnSpc>
                        <a:spcBef>
                          <a:spcPts val="600"/>
                        </a:spcBef>
                        <a:spcAft>
                          <a:spcPct val="0"/>
                        </a:spcAft>
                        <a:buClrTx/>
                        <a:buSzTx/>
                        <a:buFontTx/>
                        <a:buNone/>
                        <a:tabLst/>
                      </a:pPr>
                      <a:r>
                        <a:rPr kumimoji="0" lang="en-US" sz="800" u="none" strike="noStrike" cap="none" normalizeH="0" baseline="0" dirty="0" err="1">
                          <a:ln>
                            <a:noFill/>
                          </a:ln>
                          <a:effectLst/>
                          <a:latin typeface="+mj-lt"/>
                        </a:rPr>
                        <a:t>Drospirenone</a:t>
                      </a:r>
                      <a:endParaRPr kumimoji="0" lang="en-US" sz="800" b="0" i="0" u="none" strike="noStrike" cap="none" normalizeH="0" baseline="0" dirty="0">
                        <a:ln>
                          <a:noFill/>
                        </a:ln>
                        <a:solidFill>
                          <a:srgbClr val="000000"/>
                        </a:solidFill>
                        <a:effectLst/>
                        <a:latin typeface="+mj-lt"/>
                        <a:cs typeface="Arial" charset="0"/>
                      </a:endParaRPr>
                    </a:p>
                  </a:txBody>
                  <a:tcPr marL="60960" marR="60960" marT="12192" marB="12192" anchor="ctr" horzOverflow="overflow">
                    <a:lnL w="12700" cmpd="sng">
                      <a:noFill/>
                    </a:lnL>
                    <a:lnR w="12700" cmpd="sng">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24104">
                <a:tc>
                  <a:txBody>
                    <a:bodyPr/>
                    <a:lstStyle/>
                    <a:p>
                      <a:pPr marL="0" marR="0" lvl="0" indent="0" algn="l" defTabSz="914400" rtl="0" eaLnBrk="1" fontAlgn="base" latinLnBrk="0" hangingPunct="1">
                        <a:lnSpc>
                          <a:spcPct val="100000"/>
                        </a:lnSpc>
                        <a:spcBef>
                          <a:spcPts val="600"/>
                        </a:spcBef>
                        <a:spcAft>
                          <a:spcPct val="0"/>
                        </a:spcAft>
                        <a:buClrTx/>
                        <a:buSzTx/>
                        <a:buFontTx/>
                        <a:buNone/>
                        <a:tabLst/>
                      </a:pPr>
                      <a:r>
                        <a:rPr kumimoji="0" lang="en-US" sz="800" u="none" strike="noStrike" cap="none" normalizeH="0" baseline="0" dirty="0" err="1">
                          <a:ln>
                            <a:noFill/>
                          </a:ln>
                          <a:effectLst/>
                          <a:latin typeface="+mj-lt"/>
                        </a:rPr>
                        <a:t>Cyproterone</a:t>
                      </a:r>
                      <a:r>
                        <a:rPr kumimoji="0" lang="en-US" sz="800" u="none" strike="noStrike" cap="none" normalizeH="0" baseline="0" dirty="0">
                          <a:ln>
                            <a:noFill/>
                          </a:ln>
                          <a:effectLst/>
                          <a:latin typeface="+mj-lt"/>
                        </a:rPr>
                        <a:t> acetate</a:t>
                      </a:r>
                      <a:endParaRPr kumimoji="0" lang="en-US" sz="800" b="0" i="0" u="none" strike="noStrike" cap="none" normalizeH="0" baseline="0" dirty="0">
                        <a:ln>
                          <a:noFill/>
                        </a:ln>
                        <a:solidFill>
                          <a:srgbClr val="000000"/>
                        </a:solidFill>
                        <a:effectLst/>
                        <a:latin typeface="+mj-lt"/>
                        <a:cs typeface="Arial" charset="0"/>
                      </a:endParaRPr>
                    </a:p>
                  </a:txBody>
                  <a:tcPr marL="60960" marR="60960" marT="12192" marB="12192" anchor="ctr" horzOverflow="overflow">
                    <a:lnL w="12700" cmpd="sng">
                      <a:noFill/>
                    </a:lnL>
                    <a:lnR w="12700" cmpd="sng">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24104">
                <a:tc>
                  <a:txBody>
                    <a:bodyPr/>
                    <a:lstStyle/>
                    <a:p>
                      <a:pPr marL="0" marR="0" lvl="0" indent="0" algn="l" defTabSz="914400" rtl="0" eaLnBrk="1" fontAlgn="base" latinLnBrk="0" hangingPunct="1">
                        <a:lnSpc>
                          <a:spcPct val="100000"/>
                        </a:lnSpc>
                        <a:spcBef>
                          <a:spcPts val="600"/>
                        </a:spcBef>
                        <a:spcAft>
                          <a:spcPct val="0"/>
                        </a:spcAft>
                        <a:buClrTx/>
                        <a:buSzTx/>
                        <a:buFontTx/>
                        <a:buNone/>
                        <a:tabLst/>
                      </a:pPr>
                      <a:r>
                        <a:rPr kumimoji="0" lang="en-US" sz="800" u="none" strike="noStrike" cap="none" normalizeH="0" baseline="0" dirty="0" err="1">
                          <a:ln>
                            <a:noFill/>
                          </a:ln>
                          <a:effectLst/>
                          <a:latin typeface="+mj-lt"/>
                        </a:rPr>
                        <a:t>Dienogest</a:t>
                      </a:r>
                      <a:endParaRPr kumimoji="0" lang="en-US" sz="800" b="0" i="0" u="none" strike="noStrike" cap="none" normalizeH="0" baseline="0" dirty="0">
                        <a:ln>
                          <a:noFill/>
                        </a:ln>
                        <a:solidFill>
                          <a:srgbClr val="000000"/>
                        </a:solidFill>
                        <a:effectLst/>
                        <a:latin typeface="+mj-lt"/>
                        <a:cs typeface="Arial" charset="0"/>
                      </a:endParaRPr>
                    </a:p>
                  </a:txBody>
                  <a:tcPr marL="60960" marR="60960" marT="12192" marB="12192" anchor="ctr" horzOverflow="overflow">
                    <a:lnL w="12700" cmpd="sng">
                      <a:noFill/>
                    </a:lnL>
                    <a:lnR w="12700" cmpd="sng">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24104">
                <a:tc>
                  <a:txBody>
                    <a:bodyPr/>
                    <a:lstStyle/>
                    <a:p>
                      <a:pPr marL="0" marR="0" lvl="0" indent="0" algn="l" defTabSz="914400" rtl="0" eaLnBrk="1" fontAlgn="base" latinLnBrk="0" hangingPunct="1">
                        <a:lnSpc>
                          <a:spcPct val="100000"/>
                        </a:lnSpc>
                        <a:spcBef>
                          <a:spcPts val="600"/>
                        </a:spcBef>
                        <a:spcAft>
                          <a:spcPct val="0"/>
                        </a:spcAft>
                        <a:buClrTx/>
                        <a:buSzTx/>
                        <a:buFontTx/>
                        <a:buNone/>
                        <a:tabLst/>
                      </a:pPr>
                      <a:r>
                        <a:rPr kumimoji="0" lang="en-US" sz="800" u="none" strike="noStrike" cap="none" normalizeH="0" baseline="0" dirty="0">
                          <a:ln>
                            <a:noFill/>
                          </a:ln>
                          <a:effectLst/>
                          <a:latin typeface="+mj-lt"/>
                        </a:rPr>
                        <a:t>NOMAC</a:t>
                      </a:r>
                      <a:endParaRPr kumimoji="0" lang="en-US" sz="800" b="0" i="0" u="none" strike="noStrike" cap="none" normalizeH="0" baseline="0" dirty="0">
                        <a:ln>
                          <a:noFill/>
                        </a:ln>
                        <a:solidFill>
                          <a:srgbClr val="000000"/>
                        </a:solidFill>
                        <a:effectLst/>
                        <a:latin typeface="+mj-lt"/>
                        <a:cs typeface="Arial" charset="0"/>
                      </a:endParaRPr>
                    </a:p>
                  </a:txBody>
                  <a:tcPr marL="60960" marR="60960" marT="12192" marB="12192" anchor="ctr" horzOverflow="overflow">
                    <a:lnL w="12700" cmpd="sng">
                      <a:noFill/>
                    </a:lnL>
                    <a:lnR w="12700" cmpd="sng">
                      <a:noFill/>
                    </a:lnR>
                    <a:lnT w="6350" cap="flat" cmpd="sng" algn="ctr">
                      <a:solidFill>
                        <a:schemeClr val="bg1">
                          <a:lumMod val="50000"/>
                        </a:schemeClr>
                      </a:solidFill>
                      <a:prstDash val="dash"/>
                      <a:round/>
                      <a:headEnd type="none" w="med" len="med"/>
                      <a:tailEnd type="none" w="med" len="med"/>
                    </a:lnT>
                    <a:lnB w="635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bl>
          </a:graphicData>
        </a:graphic>
      </p:graphicFrame>
      <p:graphicFrame>
        <p:nvGraphicFramePr>
          <p:cNvPr id="34" name="Group 89">
            <a:extLst>
              <a:ext uri="{FF2B5EF4-FFF2-40B4-BE49-F238E27FC236}">
                <a16:creationId xmlns:a16="http://schemas.microsoft.com/office/drawing/2014/main" id="{B1560892-A7A9-D73C-EB32-97ED3C449E93}"/>
              </a:ext>
            </a:extLst>
          </p:cNvPr>
          <p:cNvGraphicFramePr>
            <a:graphicFrameLocks noGrp="1"/>
          </p:cNvGraphicFramePr>
          <p:nvPr/>
        </p:nvGraphicFramePr>
        <p:xfrm>
          <a:off x="1694953" y="3481345"/>
          <a:ext cx="1682912" cy="867330"/>
        </p:xfrm>
        <a:graphic>
          <a:graphicData uri="http://schemas.openxmlformats.org/drawingml/2006/table">
            <a:tbl>
              <a:tblPr>
                <a:tableStyleId>{E8B1032C-EA38-4F05-BA0D-38AFFFC7BED3}</a:tableStyleId>
              </a:tblPr>
              <a:tblGrid>
                <a:gridCol w="1682912">
                  <a:extLst>
                    <a:ext uri="{9D8B030D-6E8A-4147-A177-3AD203B41FA5}">
                      <a16:colId xmlns:a16="http://schemas.microsoft.com/office/drawing/2014/main" val="20000"/>
                    </a:ext>
                  </a:extLst>
                </a:gridCol>
              </a:tblGrid>
              <a:tr h="193264">
                <a:tc>
                  <a:txBody>
                    <a:bodyPr/>
                    <a:lstStyle/>
                    <a:p>
                      <a:pPr marL="0" marR="0" lvl="0" indent="0" algn="l" defTabSz="914400" rtl="0" eaLnBrk="1" fontAlgn="base" latinLnBrk="0" hangingPunct="1">
                        <a:lnSpc>
                          <a:spcPct val="100000"/>
                        </a:lnSpc>
                        <a:spcBef>
                          <a:spcPts val="600"/>
                        </a:spcBef>
                        <a:spcAft>
                          <a:spcPct val="0"/>
                        </a:spcAft>
                        <a:buClrTx/>
                        <a:buSzTx/>
                        <a:buFontTx/>
                        <a:buNone/>
                        <a:tabLst/>
                      </a:pPr>
                      <a:r>
                        <a:rPr kumimoji="0" lang="en-US" sz="800" b="1" u="none" strike="noStrike" cap="none" normalizeH="0" baseline="0" dirty="0">
                          <a:ln>
                            <a:noFill/>
                          </a:ln>
                          <a:solidFill>
                            <a:schemeClr val="bg1"/>
                          </a:solidFill>
                          <a:effectLst/>
                          <a:latin typeface="+mj-lt"/>
                        </a:rPr>
                        <a:t>Regimen</a:t>
                      </a:r>
                      <a:endParaRPr kumimoji="0" lang="en-US" sz="800" b="1" i="0" u="none" strike="noStrike" cap="none" normalizeH="0" baseline="0" dirty="0">
                        <a:ln>
                          <a:noFill/>
                        </a:ln>
                        <a:solidFill>
                          <a:schemeClr val="bg1"/>
                        </a:solidFill>
                        <a:effectLst/>
                        <a:latin typeface="+mj-lt"/>
                        <a:cs typeface="Arial" charset="0"/>
                      </a:endParaRPr>
                    </a:p>
                  </a:txBody>
                  <a:tcPr marL="60960" marR="60960" marT="12192" marB="12192"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10000"/>
                  </a:ext>
                </a:extLst>
              </a:tr>
              <a:tr h="193264">
                <a:tc>
                  <a:txBody>
                    <a:bodyPr/>
                    <a:lstStyle/>
                    <a:p>
                      <a:pPr marL="0" marR="0" lvl="0" indent="0" algn="l" defTabSz="914400" rtl="0" eaLnBrk="1" fontAlgn="base" latinLnBrk="0" hangingPunct="1">
                        <a:lnSpc>
                          <a:spcPct val="100000"/>
                        </a:lnSpc>
                        <a:spcBef>
                          <a:spcPts val="600"/>
                        </a:spcBef>
                        <a:spcAft>
                          <a:spcPct val="0"/>
                        </a:spcAft>
                        <a:buClrTx/>
                        <a:buSzTx/>
                        <a:buFontTx/>
                        <a:buNone/>
                        <a:tabLst/>
                      </a:pPr>
                      <a:r>
                        <a:rPr kumimoji="0" lang="en-US" sz="800" u="none" strike="noStrike" cap="none" normalizeH="0" baseline="0" dirty="0">
                          <a:ln>
                            <a:noFill/>
                          </a:ln>
                          <a:effectLst/>
                          <a:latin typeface="+mj-lt"/>
                        </a:rPr>
                        <a:t>21/7</a:t>
                      </a:r>
                      <a:endParaRPr kumimoji="0" lang="en-US" sz="800" b="0" i="0" u="none" strike="noStrike" cap="none" normalizeH="0" baseline="0" dirty="0">
                        <a:ln>
                          <a:noFill/>
                        </a:ln>
                        <a:solidFill>
                          <a:srgbClr val="000000"/>
                        </a:solidFill>
                        <a:effectLst/>
                        <a:latin typeface="+mj-lt"/>
                        <a:cs typeface="Arial" charset="0"/>
                      </a:endParaRPr>
                    </a:p>
                  </a:txBody>
                  <a:tcPr marL="60960" marR="60960" marT="12192" marB="12192" anchor="ctr" horzOverflow="overflow">
                    <a:lnL w="12700" cmpd="sng">
                      <a:noFill/>
                    </a:lnL>
                    <a:lnR w="12700" cmpd="sng">
                      <a:noFill/>
                    </a:lnR>
                    <a:lnT w="12700" cmpd="sng">
                      <a:noFill/>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87538">
                <a:tc>
                  <a:txBody>
                    <a:bodyPr/>
                    <a:lstStyle/>
                    <a:p>
                      <a:pPr marL="0" marR="0" lvl="0" indent="0" algn="l" defTabSz="914400" rtl="0" eaLnBrk="1" fontAlgn="base" latinLnBrk="0" hangingPunct="1">
                        <a:lnSpc>
                          <a:spcPct val="100000"/>
                        </a:lnSpc>
                        <a:spcBef>
                          <a:spcPts val="600"/>
                        </a:spcBef>
                        <a:spcAft>
                          <a:spcPct val="0"/>
                        </a:spcAft>
                        <a:buClrTx/>
                        <a:buSzTx/>
                        <a:buFontTx/>
                        <a:buNone/>
                        <a:tabLst/>
                      </a:pPr>
                      <a:r>
                        <a:rPr kumimoji="0" lang="en-US" sz="800" b="1" u="none" strike="noStrike" cap="none" normalizeH="0" baseline="0" dirty="0">
                          <a:ln>
                            <a:noFill/>
                          </a:ln>
                          <a:solidFill>
                            <a:srgbClr val="FF0000"/>
                          </a:solidFill>
                          <a:effectLst/>
                          <a:latin typeface="+mj-lt"/>
                        </a:rPr>
                        <a:t>24/4</a:t>
                      </a:r>
                      <a:r>
                        <a:rPr kumimoji="0" lang="en-US" sz="800" u="none" strike="noStrike" cap="none" normalizeH="0" baseline="0" dirty="0">
                          <a:ln>
                            <a:noFill/>
                          </a:ln>
                          <a:effectLst/>
                          <a:latin typeface="+mj-lt"/>
                        </a:rPr>
                        <a:t> or 26/2</a:t>
                      </a:r>
                      <a:endParaRPr kumimoji="0" lang="en-US" sz="800" b="0" i="0" u="none" strike="noStrike" cap="none" normalizeH="0" baseline="0" dirty="0">
                        <a:ln>
                          <a:noFill/>
                        </a:ln>
                        <a:solidFill>
                          <a:srgbClr val="000000"/>
                        </a:solidFill>
                        <a:effectLst/>
                        <a:latin typeface="+mj-lt"/>
                        <a:cs typeface="Arial" charset="0"/>
                      </a:endParaRPr>
                    </a:p>
                  </a:txBody>
                  <a:tcPr marL="60960" marR="60960" marT="12192" marB="12192" anchor="ctr" horzOverflow="overflow">
                    <a:lnL w="12700" cmpd="sng">
                      <a:noFill/>
                    </a:lnL>
                    <a:lnR w="12700" cmpd="sng">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93264">
                <a:tc>
                  <a:txBody>
                    <a:bodyPr/>
                    <a:lstStyle/>
                    <a:p>
                      <a:pPr marL="0" marR="0" lvl="0" indent="0" algn="l" defTabSz="914400" rtl="0" eaLnBrk="1" fontAlgn="base" latinLnBrk="0" hangingPunct="1">
                        <a:lnSpc>
                          <a:spcPct val="100000"/>
                        </a:lnSpc>
                        <a:spcBef>
                          <a:spcPts val="600"/>
                        </a:spcBef>
                        <a:spcAft>
                          <a:spcPct val="0"/>
                        </a:spcAft>
                        <a:buClrTx/>
                        <a:buSzTx/>
                        <a:buFontTx/>
                        <a:buNone/>
                        <a:tabLst/>
                      </a:pPr>
                      <a:r>
                        <a:rPr kumimoji="0" lang="en-US" sz="800" u="none" strike="noStrike" cap="none" normalizeH="0" baseline="0" dirty="0">
                          <a:ln>
                            <a:noFill/>
                          </a:ln>
                          <a:effectLst/>
                          <a:latin typeface="+mj-lt"/>
                        </a:rPr>
                        <a:t>Continuous</a:t>
                      </a:r>
                      <a:endParaRPr kumimoji="0" lang="en-US" sz="800" b="0" i="0" u="none" strike="noStrike" cap="none" normalizeH="0" baseline="0" dirty="0">
                        <a:ln>
                          <a:noFill/>
                        </a:ln>
                        <a:solidFill>
                          <a:srgbClr val="000000"/>
                        </a:solidFill>
                        <a:effectLst/>
                        <a:latin typeface="+mj-lt"/>
                        <a:cs typeface="Arial" charset="0"/>
                      </a:endParaRPr>
                    </a:p>
                  </a:txBody>
                  <a:tcPr marL="60960" marR="60960" marT="12192" marB="12192" anchor="ctr" horzOverflow="overflow">
                    <a:lnL w="12700" cmpd="sng">
                      <a:noFill/>
                    </a:lnL>
                    <a:lnR w="12700" cmpd="sng">
                      <a:noFill/>
                    </a:lnR>
                    <a:lnT w="6350" cap="flat" cmpd="sng" algn="ctr">
                      <a:solidFill>
                        <a:schemeClr val="bg1">
                          <a:lumMod val="50000"/>
                        </a:schemeClr>
                      </a:solidFill>
                      <a:prstDash val="dash"/>
                      <a:round/>
                      <a:headEnd type="none" w="med" len="med"/>
                      <a:tailEnd type="none" w="med" len="med"/>
                    </a:lnT>
                    <a:lnB w="635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sp>
        <p:nvSpPr>
          <p:cNvPr id="36" name="Textfeld 1">
            <a:extLst>
              <a:ext uri="{FF2B5EF4-FFF2-40B4-BE49-F238E27FC236}">
                <a16:creationId xmlns:a16="http://schemas.microsoft.com/office/drawing/2014/main" id="{63A04E1B-A163-0665-24FC-355C79C4FCE6}"/>
              </a:ext>
            </a:extLst>
          </p:cNvPr>
          <p:cNvSpPr txBox="1">
            <a:spLocks/>
          </p:cNvSpPr>
          <p:nvPr/>
        </p:nvSpPr>
        <p:spPr bwMode="gray">
          <a:xfrm>
            <a:off x="732385" y="4446907"/>
            <a:ext cx="1280162" cy="338545"/>
          </a:xfrm>
          <a:prstGeom prst="rect">
            <a:avLst/>
          </a:prstGeom>
          <a:solidFill>
            <a:schemeClr val="bg2">
              <a:lumMod val="90000"/>
            </a:schemeClr>
          </a:solidFill>
        </p:spPr>
        <p:txBody>
          <a:bodyPr wrap="square" lIns="91429" tIns="45715" rIns="91429" bIns="45715">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prstClr val="black"/>
                </a:solidFill>
                <a:effectLst/>
                <a:uLnTx/>
                <a:uFillTx/>
                <a:latin typeface="Georgia"/>
                <a:ea typeface="+mn-ea"/>
                <a:cs typeface="+mn-cs"/>
              </a:rPr>
              <a:t>Estradiol 1.5</a:t>
            </a:r>
          </a:p>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prstClr val="black"/>
                </a:solidFill>
                <a:effectLst/>
                <a:uLnTx/>
                <a:uFillTx/>
                <a:latin typeface="Georgia"/>
                <a:ea typeface="+mn-ea"/>
                <a:cs typeface="+mn-cs"/>
              </a:rPr>
              <a:t>E2V         2,0</a:t>
            </a:r>
          </a:p>
        </p:txBody>
      </p:sp>
      <p:sp>
        <p:nvSpPr>
          <p:cNvPr id="37" name="Textfeld 4">
            <a:extLst>
              <a:ext uri="{FF2B5EF4-FFF2-40B4-BE49-F238E27FC236}">
                <a16:creationId xmlns:a16="http://schemas.microsoft.com/office/drawing/2014/main" id="{6967A516-46CD-CF6E-C7EC-F4A123D33A41}"/>
              </a:ext>
            </a:extLst>
          </p:cNvPr>
          <p:cNvSpPr txBox="1">
            <a:spLocks noChangeArrowheads="1"/>
          </p:cNvSpPr>
          <p:nvPr/>
        </p:nvSpPr>
        <p:spPr bwMode="gray">
          <a:xfrm>
            <a:off x="2097703" y="4441779"/>
            <a:ext cx="1280162" cy="338545"/>
          </a:xfrm>
          <a:prstGeom prst="rect">
            <a:avLst/>
          </a:prstGeom>
          <a:solidFill>
            <a:srgbClr val="FFC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lIns="91429" tIns="45715" rIns="91429" bIns="45715">
            <a:no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prstClr val="white"/>
                </a:solidFill>
                <a:effectLst/>
                <a:uLnTx/>
                <a:uFillTx/>
                <a:latin typeface="Georgia"/>
                <a:ea typeface="ＭＳ Ｐゴシック" charset="0"/>
              </a:rPr>
              <a:t>Mono, Bi, Triphasic</a:t>
            </a:r>
          </a:p>
        </p:txBody>
      </p:sp>
      <p:sp>
        <p:nvSpPr>
          <p:cNvPr id="38" name="Text Placeholder 5">
            <a:extLst>
              <a:ext uri="{FF2B5EF4-FFF2-40B4-BE49-F238E27FC236}">
                <a16:creationId xmlns:a16="http://schemas.microsoft.com/office/drawing/2014/main" id="{A6289673-19FB-56D2-5C81-0B398D15729D}"/>
              </a:ext>
            </a:extLst>
          </p:cNvPr>
          <p:cNvSpPr txBox="1">
            <a:spLocks/>
          </p:cNvSpPr>
          <p:nvPr/>
        </p:nvSpPr>
        <p:spPr>
          <a:xfrm>
            <a:off x="650239" y="4884551"/>
            <a:ext cx="2799935" cy="364555"/>
          </a:xfrm>
          <a:prstGeom prst="rect">
            <a:avLst/>
          </a:prstGeom>
          <a:gradFill flip="none" rotWithShape="1">
            <a:gsLst>
              <a:gs pos="0">
                <a:schemeClr val="accent3"/>
              </a:gs>
              <a:gs pos="100000">
                <a:schemeClr val="accent2"/>
              </a:gs>
            </a:gsLst>
            <a:lin ang="0" scaled="1"/>
            <a:tileRect/>
          </a:gradFill>
          <a:ln>
            <a:noFill/>
          </a:ln>
        </p:spPr>
        <p:txBody>
          <a:bodyPr lIns="121920"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900" b="1"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Long acting reversible contraceptives</a:t>
            </a:r>
          </a:p>
        </p:txBody>
      </p:sp>
      <p:sp>
        <p:nvSpPr>
          <p:cNvPr id="39" name="Rectangle 4">
            <a:extLst>
              <a:ext uri="{FF2B5EF4-FFF2-40B4-BE49-F238E27FC236}">
                <a16:creationId xmlns:a16="http://schemas.microsoft.com/office/drawing/2014/main" id="{94C918ED-BDC7-FED5-A9F1-A68038D47A55}"/>
              </a:ext>
            </a:extLst>
          </p:cNvPr>
          <p:cNvSpPr>
            <a:spLocks noChangeArrowheads="1"/>
          </p:cNvSpPr>
          <p:nvPr/>
        </p:nvSpPr>
        <p:spPr bwMode="gray">
          <a:xfrm>
            <a:off x="3582925" y="1888446"/>
            <a:ext cx="2326926" cy="1278088"/>
          </a:xfrm>
          <a:prstGeom prst="rect">
            <a:avLst/>
          </a:prstGeom>
          <a:solidFill>
            <a:schemeClr val="bg1"/>
          </a:solidFill>
          <a:ln w="9525">
            <a:solidFill>
              <a:schemeClr val="bg1">
                <a:lumMod val="75000"/>
              </a:schemeClr>
            </a:solidFill>
            <a:miter lim="800000"/>
            <a:headEnd/>
            <a:tailEnd/>
          </a:ln>
          <a:effectLst/>
        </p:spPr>
        <p:txBody>
          <a:bodyPr wrap="none" lIns="85871" tIns="42935" rIns="85871" bIns="42935"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prstClr val="black"/>
              </a:solidFill>
              <a:effectLst/>
              <a:uLnTx/>
              <a:uFillTx/>
              <a:latin typeface="Georgia"/>
              <a:ea typeface="+mn-ea"/>
              <a:cs typeface="+mn-cs"/>
            </a:endParaRPr>
          </a:p>
        </p:txBody>
      </p:sp>
      <p:sp>
        <p:nvSpPr>
          <p:cNvPr id="40" name="Text Box 17">
            <a:extLst>
              <a:ext uri="{FF2B5EF4-FFF2-40B4-BE49-F238E27FC236}">
                <a16:creationId xmlns:a16="http://schemas.microsoft.com/office/drawing/2014/main" id="{BA168F93-64EA-E146-3596-DA02B052C216}"/>
              </a:ext>
            </a:extLst>
          </p:cNvPr>
          <p:cNvSpPr txBox="1">
            <a:spLocks noChangeArrowheads="1"/>
          </p:cNvSpPr>
          <p:nvPr/>
        </p:nvSpPr>
        <p:spPr bwMode="gray">
          <a:xfrm>
            <a:off x="3662065" y="1972498"/>
            <a:ext cx="2168647" cy="2098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85871" tIns="42935" rIns="85871" bIns="42935">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1219170" rtl="0" eaLnBrk="1" fontAlgn="auto" latinLnBrk="0" hangingPunct="1">
              <a:lnSpc>
                <a:spcPct val="100000"/>
              </a:lnSpc>
              <a:spcBef>
                <a:spcPct val="50000"/>
              </a:spcBef>
              <a:spcAft>
                <a:spcPts val="0"/>
              </a:spcAft>
              <a:buClrTx/>
              <a:buSzTx/>
              <a:buFontTx/>
              <a:buNone/>
              <a:tabLst/>
              <a:defRPr/>
            </a:pPr>
            <a:r>
              <a:rPr kumimoji="0" lang="en-US" sz="800" b="1" i="0" u="none" strike="noStrike" kern="1200" cap="none" spc="0" normalizeH="0" baseline="0" noProof="0" dirty="0">
                <a:ln>
                  <a:noFill/>
                </a:ln>
                <a:solidFill>
                  <a:srgbClr val="004F71"/>
                </a:solidFill>
                <a:effectLst/>
                <a:uLnTx/>
                <a:uFillTx/>
                <a:latin typeface="Georgia"/>
                <a:ea typeface="ＭＳ Ｐゴシック" charset="0"/>
                <a:cs typeface="Arial" charset="0"/>
              </a:rPr>
              <a:t>Non-daily (non-oral) Contraceptives</a:t>
            </a:r>
          </a:p>
        </p:txBody>
      </p:sp>
      <p:grpSp>
        <p:nvGrpSpPr>
          <p:cNvPr id="43" name="Group 42">
            <a:extLst>
              <a:ext uri="{FF2B5EF4-FFF2-40B4-BE49-F238E27FC236}">
                <a16:creationId xmlns:a16="http://schemas.microsoft.com/office/drawing/2014/main" id="{8FC41D5B-283E-9C42-B4C7-7DAB34DB3BDC}"/>
              </a:ext>
            </a:extLst>
          </p:cNvPr>
          <p:cNvGrpSpPr/>
          <p:nvPr/>
        </p:nvGrpSpPr>
        <p:grpSpPr>
          <a:xfrm>
            <a:off x="3743190" y="2288221"/>
            <a:ext cx="2006396" cy="808041"/>
            <a:chOff x="3707536" y="2288221"/>
            <a:chExt cx="2006396" cy="808041"/>
          </a:xfrm>
        </p:grpSpPr>
        <p:pic>
          <p:nvPicPr>
            <p:cNvPr id="41" name="Picture 15" descr="contraceptive-ring">
              <a:hlinkClick r:id="rId18"/>
              <a:extLst>
                <a:ext uri="{FF2B5EF4-FFF2-40B4-BE49-F238E27FC236}">
                  <a16:creationId xmlns:a16="http://schemas.microsoft.com/office/drawing/2014/main" id="{3CD1626C-E882-E5B8-EE48-686EBEE65BC4}"/>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gray">
            <a:xfrm>
              <a:off x="4788419" y="2288221"/>
              <a:ext cx="925513" cy="787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 name="Picture 16" descr="patch">
              <a:extLst>
                <a:ext uri="{FF2B5EF4-FFF2-40B4-BE49-F238E27FC236}">
                  <a16:creationId xmlns:a16="http://schemas.microsoft.com/office/drawing/2014/main" id="{DB7EC93B-E7B2-5711-80C2-F3A16206DA57}"/>
                </a:ext>
              </a:extLst>
            </p:cNvPr>
            <p:cNvPicPr>
              <a:picLocks noChangeAspect="1" noChangeArrowheads="1"/>
            </p:cNvPicPr>
            <p:nvPr/>
          </p:nvPicPr>
          <p:blipFill>
            <a:blip r:embed="rId20" cstate="print">
              <a:extLst>
                <a:ext uri="{28A0092B-C50C-407E-A947-70E740481C1C}">
                  <a14:useLocalDpi xmlns:a14="http://schemas.microsoft.com/office/drawing/2010/main" val="0"/>
                </a:ext>
              </a:extLst>
            </a:blip>
            <a:srcRect r="32765"/>
            <a:stretch>
              <a:fillRect/>
            </a:stretch>
          </p:blipFill>
          <p:spPr bwMode="gray">
            <a:xfrm>
              <a:off x="3707536" y="2288223"/>
              <a:ext cx="881063" cy="8080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44" name="Rectangle 4">
            <a:extLst>
              <a:ext uri="{FF2B5EF4-FFF2-40B4-BE49-F238E27FC236}">
                <a16:creationId xmlns:a16="http://schemas.microsoft.com/office/drawing/2014/main" id="{E996DFD7-5B16-1B2D-41C7-F4A45FFDB69B}"/>
              </a:ext>
            </a:extLst>
          </p:cNvPr>
          <p:cNvSpPr>
            <a:spLocks noChangeArrowheads="1"/>
          </p:cNvSpPr>
          <p:nvPr/>
        </p:nvSpPr>
        <p:spPr bwMode="gray">
          <a:xfrm>
            <a:off x="3582925" y="3276600"/>
            <a:ext cx="2326926" cy="2780424"/>
          </a:xfrm>
          <a:prstGeom prst="rect">
            <a:avLst/>
          </a:prstGeom>
          <a:solidFill>
            <a:schemeClr val="bg1"/>
          </a:solidFill>
          <a:ln w="9525">
            <a:solidFill>
              <a:schemeClr val="bg1">
                <a:lumMod val="75000"/>
              </a:schemeClr>
            </a:solidFill>
            <a:miter lim="800000"/>
            <a:headEnd/>
            <a:tailEnd/>
          </a:ln>
          <a:effectLst/>
        </p:spPr>
        <p:txBody>
          <a:bodyPr wrap="none" lIns="85871" tIns="42935" rIns="85871" bIns="42935"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prstClr val="black"/>
              </a:solidFill>
              <a:effectLst/>
              <a:uLnTx/>
              <a:uFillTx/>
              <a:latin typeface="Georgia"/>
              <a:ea typeface="+mn-ea"/>
              <a:cs typeface="+mn-cs"/>
            </a:endParaRPr>
          </a:p>
        </p:txBody>
      </p:sp>
      <p:sp>
        <p:nvSpPr>
          <p:cNvPr id="45" name="Text Box 17">
            <a:extLst>
              <a:ext uri="{FF2B5EF4-FFF2-40B4-BE49-F238E27FC236}">
                <a16:creationId xmlns:a16="http://schemas.microsoft.com/office/drawing/2014/main" id="{01B3C931-68F6-C294-2070-572FB866A1F2}"/>
              </a:ext>
            </a:extLst>
          </p:cNvPr>
          <p:cNvSpPr txBox="1">
            <a:spLocks noChangeArrowheads="1"/>
          </p:cNvSpPr>
          <p:nvPr/>
        </p:nvSpPr>
        <p:spPr bwMode="gray">
          <a:xfrm>
            <a:off x="3662065" y="3361032"/>
            <a:ext cx="2168647" cy="2098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85871" tIns="42935" rIns="85871" bIns="42935">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1219170" rtl="0" eaLnBrk="1" fontAlgn="auto" latinLnBrk="0" hangingPunct="1">
              <a:lnSpc>
                <a:spcPct val="100000"/>
              </a:lnSpc>
              <a:spcBef>
                <a:spcPct val="50000"/>
              </a:spcBef>
              <a:spcAft>
                <a:spcPts val="0"/>
              </a:spcAft>
              <a:buClrTx/>
              <a:buSzTx/>
              <a:buFontTx/>
              <a:buNone/>
              <a:tabLst/>
              <a:defRPr/>
            </a:pPr>
            <a:r>
              <a:rPr kumimoji="0" lang="en-US" sz="800" b="1" i="0" u="none" strike="noStrike" kern="1200" cap="none" spc="0" normalizeH="0" baseline="0" noProof="0" dirty="0">
                <a:ln>
                  <a:noFill/>
                </a:ln>
                <a:solidFill>
                  <a:srgbClr val="004F71"/>
                </a:solidFill>
                <a:effectLst/>
                <a:uLnTx/>
                <a:uFillTx/>
                <a:latin typeface="Georgia"/>
                <a:ea typeface="ＭＳ Ｐゴシック" charset="0"/>
                <a:cs typeface="Arial" charset="0"/>
              </a:rPr>
              <a:t>Progesterone only pills</a:t>
            </a:r>
          </a:p>
        </p:txBody>
      </p:sp>
      <p:pic>
        <p:nvPicPr>
          <p:cNvPr id="46" name="Picture 20" descr="mini-pill">
            <a:extLst>
              <a:ext uri="{FF2B5EF4-FFF2-40B4-BE49-F238E27FC236}">
                <a16:creationId xmlns:a16="http://schemas.microsoft.com/office/drawing/2014/main" id="{AD87F6B8-9E10-8140-C371-6BAF81641E5C}"/>
              </a:ext>
            </a:extLst>
          </p:cNvPr>
          <p:cNvPicPr>
            <a:picLocks noChangeAspect="1" noChangeArrowheads="1"/>
          </p:cNvPicPr>
          <p:nvPr/>
        </p:nvPicPr>
        <p:blipFill>
          <a:blip r:embed="rId21" cstate="print">
            <a:extLst>
              <a:ext uri="{28A0092B-C50C-407E-A947-70E740481C1C}">
                <a14:useLocalDpi xmlns:a14="http://schemas.microsoft.com/office/drawing/2010/main" val="0"/>
              </a:ext>
            </a:extLst>
          </a:blip>
          <a:srcRect/>
          <a:stretch>
            <a:fillRect/>
          </a:stretch>
        </p:blipFill>
        <p:spPr bwMode="gray">
          <a:xfrm>
            <a:off x="4232832" y="3680917"/>
            <a:ext cx="1027112"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47" name="Group 57">
            <a:extLst>
              <a:ext uri="{FF2B5EF4-FFF2-40B4-BE49-F238E27FC236}">
                <a16:creationId xmlns:a16="http://schemas.microsoft.com/office/drawing/2014/main" id="{2EBF4A82-B1CC-1E34-72FD-34AAAD2AAC2A}"/>
              </a:ext>
            </a:extLst>
          </p:cNvPr>
          <p:cNvGraphicFramePr>
            <a:graphicFrameLocks noGrp="1"/>
          </p:cNvGraphicFramePr>
          <p:nvPr/>
        </p:nvGraphicFramePr>
        <p:xfrm>
          <a:off x="3662065" y="4300924"/>
          <a:ext cx="2168647" cy="1227225"/>
        </p:xfrm>
        <a:graphic>
          <a:graphicData uri="http://schemas.openxmlformats.org/drawingml/2006/table">
            <a:tbl>
              <a:tblPr>
                <a:tableStyleId>{E8B1032C-EA38-4F05-BA0D-38AFFFC7BED3}</a:tableStyleId>
              </a:tblPr>
              <a:tblGrid>
                <a:gridCol w="2168647">
                  <a:extLst>
                    <a:ext uri="{9D8B030D-6E8A-4147-A177-3AD203B41FA5}">
                      <a16:colId xmlns:a16="http://schemas.microsoft.com/office/drawing/2014/main" val="20000"/>
                    </a:ext>
                  </a:extLst>
                </a:gridCol>
              </a:tblGrid>
              <a:tr h="245445">
                <a:tc>
                  <a:txBody>
                    <a:bodyPr/>
                    <a:lstStyle/>
                    <a:p>
                      <a:pPr marL="0" marR="0" lvl="0" indent="0" algn="l" defTabSz="914400" rtl="0" eaLnBrk="1" fontAlgn="base" latinLnBrk="0" hangingPunct="1">
                        <a:lnSpc>
                          <a:spcPct val="100000"/>
                        </a:lnSpc>
                        <a:spcBef>
                          <a:spcPts val="600"/>
                        </a:spcBef>
                        <a:spcAft>
                          <a:spcPct val="0"/>
                        </a:spcAft>
                        <a:buClrTx/>
                        <a:buSzTx/>
                        <a:buFontTx/>
                        <a:buNone/>
                        <a:tabLst/>
                      </a:pPr>
                      <a:r>
                        <a:rPr kumimoji="0" lang="en-US" sz="800" b="1" u="none" strike="noStrike" cap="none" normalizeH="0" baseline="0" dirty="0" err="1">
                          <a:ln>
                            <a:noFill/>
                          </a:ln>
                          <a:solidFill>
                            <a:schemeClr val="bg1"/>
                          </a:solidFill>
                          <a:effectLst/>
                          <a:latin typeface="+mj-lt"/>
                        </a:rPr>
                        <a:t>Progestogen</a:t>
                      </a:r>
                      <a:r>
                        <a:rPr kumimoji="0" lang="en-US" sz="800" b="1" u="none" strike="noStrike" cap="none" normalizeH="0" baseline="0" dirty="0">
                          <a:ln>
                            <a:noFill/>
                          </a:ln>
                          <a:solidFill>
                            <a:schemeClr val="bg1"/>
                          </a:solidFill>
                          <a:effectLst/>
                          <a:latin typeface="+mj-lt"/>
                        </a:rPr>
                        <a:t> type</a:t>
                      </a:r>
                      <a:endParaRPr kumimoji="0" lang="en-US" sz="800" b="1" i="0" u="none" strike="noStrike" cap="none" normalizeH="0" baseline="0" dirty="0">
                        <a:ln>
                          <a:noFill/>
                        </a:ln>
                        <a:solidFill>
                          <a:schemeClr val="bg1"/>
                        </a:solidFill>
                        <a:effectLst/>
                        <a:latin typeface="+mj-lt"/>
                        <a:cs typeface="Arial" charset="0"/>
                      </a:endParaRPr>
                    </a:p>
                  </a:txBody>
                  <a:tcPr marL="98960" marR="98960" marT="41443" marB="41443" horzOverflow="overflow">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10000"/>
                  </a:ext>
                </a:extLst>
              </a:tr>
              <a:tr h="245445">
                <a:tc>
                  <a:txBody>
                    <a:bodyPr/>
                    <a:lstStyle/>
                    <a:p>
                      <a:pPr marL="0" marR="0" lvl="0" indent="0" algn="l" defTabSz="914400" rtl="0" eaLnBrk="1" fontAlgn="base" latinLnBrk="0" hangingPunct="1">
                        <a:lnSpc>
                          <a:spcPct val="100000"/>
                        </a:lnSpc>
                        <a:spcBef>
                          <a:spcPts val="600"/>
                        </a:spcBef>
                        <a:spcAft>
                          <a:spcPct val="0"/>
                        </a:spcAft>
                        <a:buClrTx/>
                        <a:buSzTx/>
                        <a:buFontTx/>
                        <a:buNone/>
                        <a:tabLst/>
                      </a:pPr>
                      <a:r>
                        <a:rPr kumimoji="0" lang="en-US" sz="800" u="none" strike="noStrike" cap="none" normalizeH="0" baseline="0" dirty="0">
                          <a:ln>
                            <a:noFill/>
                          </a:ln>
                          <a:effectLst/>
                          <a:latin typeface="+mj-lt"/>
                        </a:rPr>
                        <a:t>Norethisterone</a:t>
                      </a:r>
                      <a:endParaRPr kumimoji="0" lang="en-US" sz="800" b="0" i="0" u="none" strike="noStrike" cap="none" normalizeH="0" baseline="0" dirty="0">
                        <a:ln>
                          <a:noFill/>
                        </a:ln>
                        <a:solidFill>
                          <a:srgbClr val="000000"/>
                        </a:solidFill>
                        <a:effectLst/>
                        <a:latin typeface="+mj-lt"/>
                        <a:cs typeface="Arial" charset="0"/>
                      </a:endParaRPr>
                    </a:p>
                  </a:txBody>
                  <a:tcPr marL="98960" marR="98960" marT="41443" marB="41443" horzOverflow="overflow">
                    <a:lnL w="12700" cmpd="sng">
                      <a:noFill/>
                    </a:lnL>
                    <a:lnR w="12700" cmpd="sng">
                      <a:noFill/>
                    </a:lnR>
                    <a:lnT w="12700" cmpd="sng">
                      <a:noFill/>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45445">
                <a:tc>
                  <a:txBody>
                    <a:bodyPr/>
                    <a:lstStyle/>
                    <a:p>
                      <a:pPr marL="0" marR="0" lvl="0" indent="0" algn="l" defTabSz="914400" rtl="0" eaLnBrk="1" fontAlgn="base" latinLnBrk="0" hangingPunct="1">
                        <a:lnSpc>
                          <a:spcPct val="100000"/>
                        </a:lnSpc>
                        <a:spcBef>
                          <a:spcPts val="600"/>
                        </a:spcBef>
                        <a:spcAft>
                          <a:spcPct val="0"/>
                        </a:spcAft>
                        <a:buClrTx/>
                        <a:buSzTx/>
                        <a:buFontTx/>
                        <a:buNone/>
                        <a:tabLst/>
                      </a:pPr>
                      <a:r>
                        <a:rPr kumimoji="0" lang="en-US" sz="800" u="none" strike="noStrike" cap="none" normalizeH="0" baseline="0" dirty="0" err="1">
                          <a:ln>
                            <a:noFill/>
                          </a:ln>
                          <a:effectLst/>
                          <a:latin typeface="+mj-lt"/>
                        </a:rPr>
                        <a:t>Ethynodiol</a:t>
                      </a:r>
                      <a:r>
                        <a:rPr kumimoji="0" lang="en-US" sz="800" u="none" strike="noStrike" cap="none" normalizeH="0" baseline="0" dirty="0">
                          <a:ln>
                            <a:noFill/>
                          </a:ln>
                          <a:effectLst/>
                          <a:latin typeface="+mj-lt"/>
                        </a:rPr>
                        <a:t> diacetate</a:t>
                      </a:r>
                      <a:endParaRPr kumimoji="0" lang="en-US" sz="800" b="0" i="0" u="none" strike="noStrike" cap="none" normalizeH="0" baseline="0" dirty="0">
                        <a:ln>
                          <a:noFill/>
                        </a:ln>
                        <a:solidFill>
                          <a:srgbClr val="000000"/>
                        </a:solidFill>
                        <a:effectLst/>
                        <a:latin typeface="+mj-lt"/>
                        <a:cs typeface="Arial" charset="0"/>
                      </a:endParaRPr>
                    </a:p>
                  </a:txBody>
                  <a:tcPr marL="98960" marR="98960" marT="41443" marB="41443" horzOverflow="overflow">
                    <a:lnL w="12700" cmpd="sng">
                      <a:noFill/>
                    </a:lnL>
                    <a:lnR w="12700" cmpd="sng">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45445">
                <a:tc>
                  <a:txBody>
                    <a:bodyPr/>
                    <a:lstStyle/>
                    <a:p>
                      <a:pPr marL="0" marR="0" lvl="0" indent="0" algn="l" defTabSz="914400" rtl="0" eaLnBrk="1" fontAlgn="base" latinLnBrk="0" hangingPunct="1">
                        <a:lnSpc>
                          <a:spcPct val="100000"/>
                        </a:lnSpc>
                        <a:spcBef>
                          <a:spcPts val="600"/>
                        </a:spcBef>
                        <a:spcAft>
                          <a:spcPct val="0"/>
                        </a:spcAft>
                        <a:buClrTx/>
                        <a:buSzTx/>
                        <a:buFontTx/>
                        <a:buNone/>
                        <a:tabLst/>
                      </a:pPr>
                      <a:r>
                        <a:rPr kumimoji="0" lang="en-US" sz="800" u="none" strike="noStrike" cap="none" normalizeH="0" baseline="0" dirty="0">
                          <a:ln>
                            <a:noFill/>
                          </a:ln>
                          <a:effectLst/>
                          <a:latin typeface="+mj-lt"/>
                        </a:rPr>
                        <a:t>Levonorgestrel</a:t>
                      </a:r>
                      <a:endParaRPr kumimoji="0" lang="en-US" sz="800" b="0" i="0" u="none" strike="noStrike" cap="none" normalizeH="0" baseline="0" dirty="0">
                        <a:ln>
                          <a:noFill/>
                        </a:ln>
                        <a:solidFill>
                          <a:srgbClr val="000000"/>
                        </a:solidFill>
                        <a:effectLst/>
                        <a:latin typeface="+mj-lt"/>
                        <a:cs typeface="Arial" charset="0"/>
                      </a:endParaRPr>
                    </a:p>
                  </a:txBody>
                  <a:tcPr marL="98960" marR="98960" marT="41443" marB="41443" horzOverflow="overflow">
                    <a:lnL w="12700" cmpd="sng">
                      <a:noFill/>
                    </a:lnL>
                    <a:lnR w="12700" cmpd="sng">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45445">
                <a:tc>
                  <a:txBody>
                    <a:bodyPr/>
                    <a:lstStyle/>
                    <a:p>
                      <a:pPr marL="0" marR="0" lvl="0" indent="0" algn="l" defTabSz="914400" rtl="0" eaLnBrk="1" fontAlgn="base" latinLnBrk="0" hangingPunct="1">
                        <a:lnSpc>
                          <a:spcPct val="100000"/>
                        </a:lnSpc>
                        <a:spcBef>
                          <a:spcPts val="600"/>
                        </a:spcBef>
                        <a:spcAft>
                          <a:spcPct val="0"/>
                        </a:spcAft>
                        <a:buClrTx/>
                        <a:buSzTx/>
                        <a:buFontTx/>
                        <a:buNone/>
                        <a:tabLst/>
                      </a:pPr>
                      <a:r>
                        <a:rPr kumimoji="0" lang="en-US" sz="800" u="none" strike="noStrike" cap="none" normalizeH="0" baseline="0" dirty="0" err="1">
                          <a:ln>
                            <a:noFill/>
                          </a:ln>
                          <a:effectLst/>
                          <a:latin typeface="+mj-lt"/>
                        </a:rPr>
                        <a:t>Desogestrel</a:t>
                      </a:r>
                      <a:endParaRPr kumimoji="0" lang="en-US" sz="800" b="0" i="0" u="none" strike="noStrike" cap="none" normalizeH="0" baseline="0" dirty="0">
                        <a:ln>
                          <a:noFill/>
                        </a:ln>
                        <a:solidFill>
                          <a:srgbClr val="000000"/>
                        </a:solidFill>
                        <a:effectLst/>
                        <a:latin typeface="+mj-lt"/>
                        <a:cs typeface="Arial" charset="0"/>
                      </a:endParaRPr>
                    </a:p>
                  </a:txBody>
                  <a:tcPr marL="98960" marR="98960" marT="41443" marB="41443" horzOverflow="overflow">
                    <a:lnL w="12700" cmpd="sng">
                      <a:noFill/>
                    </a:lnL>
                    <a:lnR w="12700" cmpd="sng">
                      <a:noFill/>
                    </a:lnR>
                    <a:lnT w="6350" cap="flat" cmpd="sng" algn="ctr">
                      <a:solidFill>
                        <a:schemeClr val="bg1">
                          <a:lumMod val="50000"/>
                        </a:schemeClr>
                      </a:solidFill>
                      <a:prstDash val="dash"/>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bl>
          </a:graphicData>
        </a:graphic>
      </p:graphicFrame>
      <p:pic>
        <p:nvPicPr>
          <p:cNvPr id="48" name="Picture 19" descr="ecpill">
            <a:hlinkClick r:id="rId22"/>
            <a:extLst>
              <a:ext uri="{FF2B5EF4-FFF2-40B4-BE49-F238E27FC236}">
                <a16:creationId xmlns:a16="http://schemas.microsoft.com/office/drawing/2014/main" id="{7E5097DF-1A1F-26F5-4FEF-ED6017C9271C}"/>
              </a:ext>
            </a:extLst>
          </p:cNvPr>
          <p:cNvPicPr>
            <a:picLocks noChangeArrowheads="1"/>
          </p:cNvPicPr>
          <p:nvPr/>
        </p:nvPicPr>
        <p:blipFill>
          <a:blip r:embed="rId23" cstate="print">
            <a:extLst>
              <a:ext uri="{28A0092B-C50C-407E-A947-70E740481C1C}">
                <a14:useLocalDpi xmlns:a14="http://schemas.microsoft.com/office/drawing/2010/main" val="0"/>
              </a:ext>
            </a:extLst>
          </a:blip>
          <a:srcRect/>
          <a:stretch>
            <a:fillRect/>
          </a:stretch>
        </p:blipFill>
        <p:spPr bwMode="gray">
          <a:xfrm>
            <a:off x="4527228" y="5488420"/>
            <a:ext cx="438321" cy="48674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9" name="Rectangle 4">
            <a:extLst>
              <a:ext uri="{FF2B5EF4-FFF2-40B4-BE49-F238E27FC236}">
                <a16:creationId xmlns:a16="http://schemas.microsoft.com/office/drawing/2014/main" id="{462D7682-98C0-09F5-588E-8C77AFB274CE}"/>
              </a:ext>
            </a:extLst>
          </p:cNvPr>
          <p:cNvSpPr>
            <a:spLocks noChangeArrowheads="1"/>
          </p:cNvSpPr>
          <p:nvPr/>
        </p:nvSpPr>
        <p:spPr bwMode="gray">
          <a:xfrm>
            <a:off x="6042599" y="1888445"/>
            <a:ext cx="2883223" cy="1913533"/>
          </a:xfrm>
          <a:prstGeom prst="rect">
            <a:avLst/>
          </a:prstGeom>
          <a:solidFill>
            <a:schemeClr val="bg1"/>
          </a:solidFill>
          <a:ln w="9525">
            <a:solidFill>
              <a:schemeClr val="bg1">
                <a:lumMod val="75000"/>
              </a:schemeClr>
            </a:solidFill>
            <a:miter lim="800000"/>
            <a:headEnd/>
            <a:tailEnd/>
          </a:ln>
          <a:effectLst/>
        </p:spPr>
        <p:txBody>
          <a:bodyPr wrap="none" lIns="85871" tIns="42935" rIns="85871" bIns="42935"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prstClr val="black"/>
              </a:solidFill>
              <a:effectLst/>
              <a:uLnTx/>
              <a:uFillTx/>
              <a:latin typeface="Georgia"/>
              <a:ea typeface="+mn-ea"/>
              <a:cs typeface="+mn-cs"/>
            </a:endParaRPr>
          </a:p>
        </p:txBody>
      </p:sp>
      <p:sp>
        <p:nvSpPr>
          <p:cNvPr id="50" name="Text Box 17">
            <a:extLst>
              <a:ext uri="{FF2B5EF4-FFF2-40B4-BE49-F238E27FC236}">
                <a16:creationId xmlns:a16="http://schemas.microsoft.com/office/drawing/2014/main" id="{2B9B0DF0-BFA1-4D92-4A40-29AA2C638751}"/>
              </a:ext>
            </a:extLst>
          </p:cNvPr>
          <p:cNvSpPr txBox="1">
            <a:spLocks noChangeArrowheads="1"/>
          </p:cNvSpPr>
          <p:nvPr/>
        </p:nvSpPr>
        <p:spPr bwMode="gray">
          <a:xfrm>
            <a:off x="6399887" y="1972498"/>
            <a:ext cx="2168647" cy="2098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85871" tIns="42935" rIns="85871" bIns="42935">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1219170" rtl="0" eaLnBrk="1" fontAlgn="auto" latinLnBrk="0" hangingPunct="1">
              <a:lnSpc>
                <a:spcPct val="100000"/>
              </a:lnSpc>
              <a:spcBef>
                <a:spcPct val="50000"/>
              </a:spcBef>
              <a:spcAft>
                <a:spcPts val="0"/>
              </a:spcAft>
              <a:buClrTx/>
              <a:buSzTx/>
              <a:buFontTx/>
              <a:buNone/>
              <a:tabLst/>
              <a:defRPr/>
            </a:pPr>
            <a:r>
              <a:rPr kumimoji="0" lang="en-US" sz="800" b="1" i="0" u="none" strike="noStrike" kern="1200" cap="none" spc="0" normalizeH="0" baseline="0" noProof="0" dirty="0">
                <a:ln>
                  <a:noFill/>
                </a:ln>
                <a:solidFill>
                  <a:srgbClr val="004F71"/>
                </a:solidFill>
                <a:effectLst/>
                <a:uLnTx/>
                <a:uFillTx/>
                <a:latin typeface="Georgia"/>
                <a:ea typeface="ＭＳ Ｐゴシック" charset="0"/>
                <a:cs typeface="Arial" charset="0"/>
              </a:rPr>
              <a:t>Clinician dependent</a:t>
            </a:r>
          </a:p>
        </p:txBody>
      </p:sp>
      <p:grpSp>
        <p:nvGrpSpPr>
          <p:cNvPr id="57" name="Group 56">
            <a:extLst>
              <a:ext uri="{FF2B5EF4-FFF2-40B4-BE49-F238E27FC236}">
                <a16:creationId xmlns:a16="http://schemas.microsoft.com/office/drawing/2014/main" id="{6B0BFB57-8F47-0443-337F-31BA1B64FD31}"/>
              </a:ext>
            </a:extLst>
          </p:cNvPr>
          <p:cNvGrpSpPr/>
          <p:nvPr/>
        </p:nvGrpSpPr>
        <p:grpSpPr>
          <a:xfrm>
            <a:off x="6570550" y="2274418"/>
            <a:ext cx="1827321" cy="1398452"/>
            <a:chOff x="6464350" y="2274418"/>
            <a:chExt cx="1827321" cy="1398452"/>
          </a:xfrm>
        </p:grpSpPr>
        <p:pic>
          <p:nvPicPr>
            <p:cNvPr id="52" name="Picture 45" descr="Photo of a contraceptive diaghram">
              <a:extLst>
                <a:ext uri="{FF2B5EF4-FFF2-40B4-BE49-F238E27FC236}">
                  <a16:creationId xmlns:a16="http://schemas.microsoft.com/office/drawing/2014/main" id="{9540D9F8-FC96-DF39-9A0C-671D822C6FAD}"/>
                </a:ext>
              </a:extLst>
            </p:cNvPr>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gray">
            <a:xfrm>
              <a:off x="6464350" y="3096229"/>
              <a:ext cx="815441" cy="57664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3" name="Picture 46" descr="080000-Cervical-Cap-1">
              <a:extLst>
                <a:ext uri="{FF2B5EF4-FFF2-40B4-BE49-F238E27FC236}">
                  <a16:creationId xmlns:a16="http://schemas.microsoft.com/office/drawing/2014/main" id="{C055FED6-B47D-F795-1B03-133064D9CB44}"/>
                </a:ext>
              </a:extLst>
            </p:cNvPr>
            <p:cNvPicPr>
              <a:picLocks noChangeAspect="1" noChangeArrowheads="1"/>
            </p:cNvPicPr>
            <p:nvPr/>
          </p:nvPicPr>
          <p:blipFill>
            <a:blip r:embed="rId25" cstate="print">
              <a:extLst>
                <a:ext uri="{28A0092B-C50C-407E-A947-70E740481C1C}">
                  <a14:useLocalDpi xmlns:a14="http://schemas.microsoft.com/office/drawing/2010/main" val="0"/>
                </a:ext>
              </a:extLst>
            </a:blip>
            <a:srcRect/>
            <a:stretch>
              <a:fillRect/>
            </a:stretch>
          </p:blipFill>
          <p:spPr bwMode="gray">
            <a:xfrm>
              <a:off x="7563434" y="3097330"/>
              <a:ext cx="711999" cy="5744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4" name="Picture 47" descr="iud.jpg">
              <a:extLst>
                <a:ext uri="{FF2B5EF4-FFF2-40B4-BE49-F238E27FC236}">
                  <a16:creationId xmlns:a16="http://schemas.microsoft.com/office/drawing/2014/main" id="{5E25AF6D-B644-3E26-C5E6-19ADB7BE3FB0}"/>
                </a:ext>
              </a:extLst>
            </p:cNvPr>
            <p:cNvPicPr>
              <a:picLocks noChangeArrowheads="1"/>
            </p:cNvPicPr>
            <p:nvPr/>
          </p:nvPicPr>
          <p:blipFill>
            <a:blip r:embed="rId26" cstate="print">
              <a:extLst>
                <a:ext uri="{28A0092B-C50C-407E-A947-70E740481C1C}">
                  <a14:useLocalDpi xmlns:a14="http://schemas.microsoft.com/office/drawing/2010/main" val="0"/>
                </a:ext>
              </a:extLst>
            </a:blip>
            <a:srcRect/>
            <a:stretch>
              <a:fillRect/>
            </a:stretch>
          </p:blipFill>
          <p:spPr bwMode="gray">
            <a:xfrm>
              <a:off x="7547195" y="2345434"/>
              <a:ext cx="744476" cy="566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5" name="Picture 48" descr="sterilization">
              <a:hlinkClick r:id="rId27"/>
              <a:extLst>
                <a:ext uri="{FF2B5EF4-FFF2-40B4-BE49-F238E27FC236}">
                  <a16:creationId xmlns:a16="http://schemas.microsoft.com/office/drawing/2014/main" id="{F3880D25-E84E-3EE4-68A1-93FB5406D9F6}"/>
                </a:ext>
              </a:extLst>
            </p:cNvPr>
            <p:cNvPicPr>
              <a:picLocks noChangeAspect="1" noChangeArrowheads="1"/>
            </p:cNvPicPr>
            <p:nvPr/>
          </p:nvPicPr>
          <p:blipFill>
            <a:blip r:embed="rId28">
              <a:extLst>
                <a:ext uri="{28A0092B-C50C-407E-A947-70E740481C1C}">
                  <a14:useLocalDpi xmlns:a14="http://schemas.microsoft.com/office/drawing/2010/main" val="0"/>
                </a:ext>
              </a:extLst>
            </a:blip>
            <a:srcRect/>
            <a:stretch>
              <a:fillRect/>
            </a:stretch>
          </p:blipFill>
          <p:spPr bwMode="gray">
            <a:xfrm>
              <a:off x="6566705" y="2274418"/>
              <a:ext cx="610731" cy="7089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58" name="Rectangle 4">
            <a:extLst>
              <a:ext uri="{FF2B5EF4-FFF2-40B4-BE49-F238E27FC236}">
                <a16:creationId xmlns:a16="http://schemas.microsoft.com/office/drawing/2014/main" id="{A9E4A8B1-1C73-8528-C9CB-9E21AB092F04}"/>
              </a:ext>
            </a:extLst>
          </p:cNvPr>
          <p:cNvSpPr>
            <a:spLocks noChangeArrowheads="1"/>
          </p:cNvSpPr>
          <p:nvPr/>
        </p:nvSpPr>
        <p:spPr bwMode="gray">
          <a:xfrm>
            <a:off x="6042599" y="3926795"/>
            <a:ext cx="2883223" cy="2130229"/>
          </a:xfrm>
          <a:prstGeom prst="rect">
            <a:avLst/>
          </a:prstGeom>
          <a:solidFill>
            <a:schemeClr val="bg1"/>
          </a:solidFill>
          <a:ln w="9525">
            <a:solidFill>
              <a:schemeClr val="bg1">
                <a:lumMod val="75000"/>
              </a:schemeClr>
            </a:solidFill>
            <a:miter lim="800000"/>
            <a:headEnd/>
            <a:tailEnd/>
          </a:ln>
          <a:effectLst/>
        </p:spPr>
        <p:txBody>
          <a:bodyPr wrap="none" lIns="85871" tIns="42935" rIns="85871" bIns="42935"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prstClr val="black"/>
              </a:solidFill>
              <a:effectLst/>
              <a:uLnTx/>
              <a:uFillTx/>
              <a:latin typeface="Georgia"/>
              <a:ea typeface="+mn-ea"/>
              <a:cs typeface="+mn-cs"/>
            </a:endParaRPr>
          </a:p>
        </p:txBody>
      </p:sp>
      <p:sp>
        <p:nvSpPr>
          <p:cNvPr id="59" name="Text Box 17">
            <a:extLst>
              <a:ext uri="{FF2B5EF4-FFF2-40B4-BE49-F238E27FC236}">
                <a16:creationId xmlns:a16="http://schemas.microsoft.com/office/drawing/2014/main" id="{C1731C99-1B5E-3A81-15BD-0505063C3705}"/>
              </a:ext>
            </a:extLst>
          </p:cNvPr>
          <p:cNvSpPr txBox="1">
            <a:spLocks noChangeArrowheads="1"/>
          </p:cNvSpPr>
          <p:nvPr/>
        </p:nvSpPr>
        <p:spPr bwMode="gray">
          <a:xfrm>
            <a:off x="6399887" y="4014240"/>
            <a:ext cx="2168647" cy="2098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85871" tIns="42935" rIns="85871" bIns="42935">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1219170" rtl="0" eaLnBrk="1" fontAlgn="auto" latinLnBrk="0" hangingPunct="1">
              <a:lnSpc>
                <a:spcPct val="100000"/>
              </a:lnSpc>
              <a:spcBef>
                <a:spcPct val="50000"/>
              </a:spcBef>
              <a:spcAft>
                <a:spcPts val="0"/>
              </a:spcAft>
              <a:buClrTx/>
              <a:buSzTx/>
              <a:buFontTx/>
              <a:buNone/>
              <a:tabLst/>
              <a:defRPr/>
            </a:pPr>
            <a:r>
              <a:rPr kumimoji="0" lang="en-US" sz="800" b="1" i="0" u="none" strike="noStrike" kern="1200" cap="none" spc="0" normalizeH="0" baseline="0" noProof="0" dirty="0">
                <a:ln>
                  <a:noFill/>
                </a:ln>
                <a:solidFill>
                  <a:srgbClr val="004F71"/>
                </a:solidFill>
                <a:effectLst/>
                <a:uLnTx/>
                <a:uFillTx/>
                <a:latin typeface="Georgia"/>
                <a:ea typeface="ＭＳ Ｐゴシック" charset="0"/>
                <a:cs typeface="Arial" charset="0"/>
              </a:rPr>
              <a:t>Not clinician dependent</a:t>
            </a:r>
          </a:p>
        </p:txBody>
      </p:sp>
      <p:grpSp>
        <p:nvGrpSpPr>
          <p:cNvPr id="64" name="Group 63">
            <a:extLst>
              <a:ext uri="{FF2B5EF4-FFF2-40B4-BE49-F238E27FC236}">
                <a16:creationId xmlns:a16="http://schemas.microsoft.com/office/drawing/2014/main" id="{E8B575FD-595C-2B8E-B3C2-5D8C54612242}"/>
              </a:ext>
            </a:extLst>
          </p:cNvPr>
          <p:cNvGrpSpPr/>
          <p:nvPr/>
        </p:nvGrpSpPr>
        <p:grpSpPr>
          <a:xfrm>
            <a:off x="6421389" y="4318917"/>
            <a:ext cx="2125643" cy="1564827"/>
            <a:chOff x="5890398" y="4531175"/>
            <a:chExt cx="2414585" cy="1777536"/>
          </a:xfrm>
        </p:grpSpPr>
        <p:pic>
          <p:nvPicPr>
            <p:cNvPr id="60" name="Picture 52" descr="syd-57sps7l6bhwnra3m2oz_layout-1">
              <a:hlinkClick r:id="rId29"/>
              <a:extLst>
                <a:ext uri="{FF2B5EF4-FFF2-40B4-BE49-F238E27FC236}">
                  <a16:creationId xmlns:a16="http://schemas.microsoft.com/office/drawing/2014/main" id="{F60D6F91-E146-216D-BBEB-7E981BFF0A99}"/>
                </a:ext>
              </a:extLst>
            </p:cNvPr>
            <p:cNvPicPr>
              <a:picLocks noChangeAspect="1" noChangeArrowheads="1"/>
            </p:cNvPicPr>
            <p:nvPr/>
          </p:nvPicPr>
          <p:blipFill>
            <a:blip r:embed="rId30">
              <a:extLst>
                <a:ext uri="{28A0092B-C50C-407E-A947-70E740481C1C}">
                  <a14:useLocalDpi xmlns:a14="http://schemas.microsoft.com/office/drawing/2010/main" val="0"/>
                </a:ext>
              </a:extLst>
            </a:blip>
            <a:srcRect/>
            <a:stretch>
              <a:fillRect/>
            </a:stretch>
          </p:blipFill>
          <p:spPr bwMode="gray">
            <a:xfrm>
              <a:off x="7282631" y="5560999"/>
              <a:ext cx="979488" cy="747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1" name="Picture 53" descr="femalecondom">
              <a:hlinkClick r:id="rId31"/>
              <a:extLst>
                <a:ext uri="{FF2B5EF4-FFF2-40B4-BE49-F238E27FC236}">
                  <a16:creationId xmlns:a16="http://schemas.microsoft.com/office/drawing/2014/main" id="{C49998C9-4C80-5E77-A951-BC9D0E1C5A0A}"/>
                </a:ext>
              </a:extLst>
            </p:cNvPr>
            <p:cNvPicPr>
              <a:picLocks noChangeAspect="1" noChangeArrowheads="1"/>
            </p:cNvPicPr>
            <p:nvPr/>
          </p:nvPicPr>
          <p:blipFill>
            <a:blip r:embed="rId32">
              <a:extLst>
                <a:ext uri="{28A0092B-C50C-407E-A947-70E740481C1C}">
                  <a14:useLocalDpi xmlns:a14="http://schemas.microsoft.com/office/drawing/2010/main" val="0"/>
                </a:ext>
              </a:extLst>
            </a:blip>
            <a:srcRect/>
            <a:stretch>
              <a:fillRect/>
            </a:stretch>
          </p:blipFill>
          <p:spPr bwMode="gray">
            <a:xfrm>
              <a:off x="7355658" y="4531175"/>
              <a:ext cx="949325" cy="966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2" name="Picture 54" descr="Copper_Deluxe_CycleBeads_on_White-medium">
              <a:extLst>
                <a:ext uri="{FF2B5EF4-FFF2-40B4-BE49-F238E27FC236}">
                  <a16:creationId xmlns:a16="http://schemas.microsoft.com/office/drawing/2014/main" id="{0C2AF1AA-0C5E-44D7-90D4-E3671BD9F09D}"/>
                </a:ext>
              </a:extLst>
            </p:cNvPr>
            <p:cNvPicPr>
              <a:picLocks noChangeAspect="1" noChangeArrowheads="1"/>
            </p:cNvPicPr>
            <p:nvPr/>
          </p:nvPicPr>
          <p:blipFill>
            <a:blip r:embed="rId33" cstate="print">
              <a:extLst>
                <a:ext uri="{28A0092B-C50C-407E-A947-70E740481C1C}">
                  <a14:useLocalDpi xmlns:a14="http://schemas.microsoft.com/office/drawing/2010/main" val="0"/>
                </a:ext>
              </a:extLst>
            </a:blip>
            <a:srcRect/>
            <a:stretch>
              <a:fillRect/>
            </a:stretch>
          </p:blipFill>
          <p:spPr bwMode="gray">
            <a:xfrm>
              <a:off x="5890398" y="5560999"/>
              <a:ext cx="1089025" cy="6794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3" name="Picture 55" descr="spermicides.jpg">
              <a:extLst>
                <a:ext uri="{FF2B5EF4-FFF2-40B4-BE49-F238E27FC236}">
                  <a16:creationId xmlns:a16="http://schemas.microsoft.com/office/drawing/2014/main" id="{B0DF0EEC-0AC2-21C1-4CC6-F1E05F65FFB8}"/>
                </a:ext>
              </a:extLst>
            </p:cNvPr>
            <p:cNvPicPr>
              <a:picLocks noChangeArrowheads="1"/>
            </p:cNvPicPr>
            <p:nvPr/>
          </p:nvPicPr>
          <p:blipFill>
            <a:blip r:embed="rId34" cstate="print">
              <a:extLst>
                <a:ext uri="{28A0092B-C50C-407E-A947-70E740481C1C}">
                  <a14:useLocalDpi xmlns:a14="http://schemas.microsoft.com/office/drawing/2010/main" val="0"/>
                </a:ext>
              </a:extLst>
            </a:blip>
            <a:srcRect/>
            <a:stretch>
              <a:fillRect/>
            </a:stretch>
          </p:blipFill>
          <p:spPr bwMode="gray">
            <a:xfrm>
              <a:off x="5963421" y="4601025"/>
              <a:ext cx="1008063" cy="8191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4" name="TextBox 3">
            <a:extLst>
              <a:ext uri="{FF2B5EF4-FFF2-40B4-BE49-F238E27FC236}">
                <a16:creationId xmlns:a16="http://schemas.microsoft.com/office/drawing/2014/main" id="{115A2B39-9124-FF9E-AE63-7ED8C24BF4CA}"/>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GLO2208860</a:t>
            </a:r>
          </a:p>
        </p:txBody>
      </p:sp>
    </p:spTree>
    <p:extLst>
      <p:ext uri="{BB962C8B-B14F-4D97-AF65-F5344CB8AC3E}">
        <p14:creationId xmlns:p14="http://schemas.microsoft.com/office/powerpoint/2010/main" val="2162451400"/>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4209D9B5-F279-A07A-2870-E769F7283237}"/>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4" progId="TCLayout.ActiveDocument.1">
                  <p:embed/>
                </p:oleObj>
              </mc:Choice>
              <mc:Fallback>
                <p:oleObj name="think-cell Slide" r:id="rId4" imgW="395" imgH="394" progId="TCLayout.ActiveDocument.1">
                  <p:embed/>
                  <p:pic>
                    <p:nvPicPr>
                      <p:cNvPr id="5" name="think-cell data - do not delete" hidden="1">
                        <a:extLst>
                          <a:ext uri="{FF2B5EF4-FFF2-40B4-BE49-F238E27FC236}">
                            <a16:creationId xmlns:a16="http://schemas.microsoft.com/office/drawing/2014/main" id="{4209D9B5-F279-A07A-2870-E769F7283237}"/>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A490A7DF-0376-D579-1B3E-2EB6A9D48194}"/>
              </a:ext>
            </a:extLst>
          </p:cNvPr>
          <p:cNvSpPr>
            <a:spLocks noGrp="1"/>
          </p:cNvSpPr>
          <p:nvPr>
            <p:ph type="title"/>
          </p:nvPr>
        </p:nvSpPr>
        <p:spPr/>
        <p:txBody>
          <a:bodyPr vert="horz"/>
          <a:lstStyle/>
          <a:p>
            <a:r>
              <a:rPr lang="en-US" dirty="0"/>
              <a:t>What do doctors want, what do women want?</a:t>
            </a:r>
          </a:p>
        </p:txBody>
      </p:sp>
      <p:sp>
        <p:nvSpPr>
          <p:cNvPr id="9" name="Text Placeholder 5">
            <a:extLst>
              <a:ext uri="{FF2B5EF4-FFF2-40B4-BE49-F238E27FC236}">
                <a16:creationId xmlns:a16="http://schemas.microsoft.com/office/drawing/2014/main" id="{31647BD3-8A44-7860-D1EB-23FAE2CD2894}"/>
              </a:ext>
            </a:extLst>
          </p:cNvPr>
          <p:cNvSpPr txBox="1">
            <a:spLocks/>
          </p:cNvSpPr>
          <p:nvPr/>
        </p:nvSpPr>
        <p:spPr>
          <a:xfrm>
            <a:off x="670562" y="1462379"/>
            <a:ext cx="5400645" cy="480477"/>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6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The health care professional </a:t>
            </a:r>
          </a:p>
        </p:txBody>
      </p:sp>
      <p:sp>
        <p:nvSpPr>
          <p:cNvPr id="10" name="Text Placeholder 5">
            <a:extLst>
              <a:ext uri="{FF2B5EF4-FFF2-40B4-BE49-F238E27FC236}">
                <a16:creationId xmlns:a16="http://schemas.microsoft.com/office/drawing/2014/main" id="{7BE582A0-D234-7C41-6E0E-FD977E66CD30}"/>
              </a:ext>
            </a:extLst>
          </p:cNvPr>
          <p:cNvSpPr txBox="1">
            <a:spLocks/>
          </p:cNvSpPr>
          <p:nvPr/>
        </p:nvSpPr>
        <p:spPr>
          <a:xfrm>
            <a:off x="6305626" y="1462379"/>
            <a:ext cx="5299634" cy="480477"/>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6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The patient, client, user </a:t>
            </a:r>
          </a:p>
        </p:txBody>
      </p:sp>
      <p:sp>
        <p:nvSpPr>
          <p:cNvPr id="11" name="Rechteck 14">
            <a:extLst>
              <a:ext uri="{FF2B5EF4-FFF2-40B4-BE49-F238E27FC236}">
                <a16:creationId xmlns:a16="http://schemas.microsoft.com/office/drawing/2014/main" id="{03F721D3-9638-AD68-E32D-3181B7C02EC2}"/>
              </a:ext>
            </a:extLst>
          </p:cNvPr>
          <p:cNvSpPr/>
          <p:nvPr/>
        </p:nvSpPr>
        <p:spPr>
          <a:xfrm>
            <a:off x="670560" y="2037623"/>
            <a:ext cx="5400645" cy="3486878"/>
          </a:xfrm>
          <a:prstGeom prst="rect">
            <a:avLst/>
          </a:prstGeom>
          <a:solidFill>
            <a:schemeClr val="bg1"/>
          </a:solidFill>
          <a:ln w="9525">
            <a:noFill/>
            <a:prstDash val="dash"/>
          </a:ln>
          <a:effectLst>
            <a:outerShdw blurRad="50800" dist="38100" dir="5400000" algn="t"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prstClr val="white"/>
              </a:solidFill>
              <a:effectLst/>
              <a:uLnTx/>
              <a:uFillTx/>
              <a:latin typeface="Georgia"/>
              <a:ea typeface="+mn-ea"/>
              <a:cs typeface="+mn-cs"/>
            </a:endParaRPr>
          </a:p>
        </p:txBody>
      </p:sp>
      <p:sp>
        <p:nvSpPr>
          <p:cNvPr id="12" name="Rechteck 15">
            <a:extLst>
              <a:ext uri="{FF2B5EF4-FFF2-40B4-BE49-F238E27FC236}">
                <a16:creationId xmlns:a16="http://schemas.microsoft.com/office/drawing/2014/main" id="{3146B07E-0F75-7AA9-10F8-6FB2978810F0}"/>
              </a:ext>
            </a:extLst>
          </p:cNvPr>
          <p:cNvSpPr/>
          <p:nvPr/>
        </p:nvSpPr>
        <p:spPr>
          <a:xfrm>
            <a:off x="6304288" y="2037623"/>
            <a:ext cx="5300971" cy="3486878"/>
          </a:xfrm>
          <a:prstGeom prst="rect">
            <a:avLst/>
          </a:prstGeom>
          <a:solidFill>
            <a:schemeClr val="bg1"/>
          </a:solidFill>
          <a:ln w="9525">
            <a:noFill/>
            <a:prstDash val="dash"/>
          </a:ln>
          <a:effectLst>
            <a:outerShdw blurRad="50800" dist="38100" dir="5400000" algn="t"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004F71"/>
              </a:solidFill>
              <a:effectLst/>
              <a:uLnTx/>
              <a:uFillTx/>
              <a:latin typeface="Georgia"/>
              <a:ea typeface="+mn-ea"/>
              <a:cs typeface="+mn-cs"/>
            </a:endParaRPr>
          </a:p>
        </p:txBody>
      </p:sp>
      <p:sp>
        <p:nvSpPr>
          <p:cNvPr id="13" name="Textfeld 4">
            <a:extLst>
              <a:ext uri="{FF2B5EF4-FFF2-40B4-BE49-F238E27FC236}">
                <a16:creationId xmlns:a16="http://schemas.microsoft.com/office/drawing/2014/main" id="{8D4A2B31-749A-8C8F-1D73-AB388AE97B2D}"/>
              </a:ext>
            </a:extLst>
          </p:cNvPr>
          <p:cNvSpPr txBox="1">
            <a:spLocks noChangeArrowheads="1"/>
          </p:cNvSpPr>
          <p:nvPr/>
        </p:nvSpPr>
        <p:spPr bwMode="auto">
          <a:xfrm>
            <a:off x="8061899" y="2069412"/>
            <a:ext cx="1510176" cy="240652"/>
          </a:xfrm>
          <a:prstGeom prst="rect">
            <a:avLst/>
          </a:prstGeom>
          <a:noFill/>
          <a:ln>
            <a:noFill/>
          </a:ln>
        </p:spPr>
        <p:txBody>
          <a:bodyPr wrap="square" lIns="60960" tIns="60960" rIns="60960" bIns="60960" anchor="ctr" anchorCtr="0">
            <a:no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B140"/>
                </a:solidFill>
                <a:effectLst/>
                <a:uLnTx/>
                <a:uFillTx/>
                <a:latin typeface="Georgia"/>
                <a:ea typeface="ＭＳ Ｐゴシック" charset="0"/>
              </a:rPr>
              <a:t>Maximal efficacy </a:t>
            </a:r>
          </a:p>
        </p:txBody>
      </p:sp>
      <p:sp>
        <p:nvSpPr>
          <p:cNvPr id="14" name="Textfeld 5">
            <a:extLst>
              <a:ext uri="{FF2B5EF4-FFF2-40B4-BE49-F238E27FC236}">
                <a16:creationId xmlns:a16="http://schemas.microsoft.com/office/drawing/2014/main" id="{AB729B24-A8FA-4CBA-789E-430C1AFF6528}"/>
              </a:ext>
            </a:extLst>
          </p:cNvPr>
          <p:cNvSpPr txBox="1">
            <a:spLocks noChangeArrowheads="1"/>
          </p:cNvSpPr>
          <p:nvPr/>
        </p:nvSpPr>
        <p:spPr bwMode="auto">
          <a:xfrm>
            <a:off x="7981156" y="5192669"/>
            <a:ext cx="1671663" cy="270503"/>
          </a:xfrm>
          <a:prstGeom prst="rect">
            <a:avLst/>
          </a:prstGeom>
          <a:noFill/>
          <a:ln>
            <a:noFill/>
          </a:ln>
        </p:spPr>
        <p:txBody>
          <a:bodyPr wrap="square" lIns="60960" tIns="60960" rIns="60960" bIns="60960" anchor="ctr" anchorCtr="0">
            <a:no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E4002B"/>
                </a:solidFill>
                <a:effectLst/>
                <a:uLnTx/>
                <a:uFillTx/>
                <a:latin typeface="Georgia"/>
                <a:ea typeface="ＭＳ Ｐゴシック" charset="0"/>
              </a:rPr>
              <a:t>Minimal health risks</a:t>
            </a:r>
          </a:p>
        </p:txBody>
      </p:sp>
      <p:sp>
        <p:nvSpPr>
          <p:cNvPr id="15" name="Textfeld 7">
            <a:extLst>
              <a:ext uri="{FF2B5EF4-FFF2-40B4-BE49-F238E27FC236}">
                <a16:creationId xmlns:a16="http://schemas.microsoft.com/office/drawing/2014/main" id="{558295FB-F5E8-3EA6-811C-83058750C8D8}"/>
              </a:ext>
            </a:extLst>
          </p:cNvPr>
          <p:cNvSpPr txBox="1"/>
          <p:nvPr/>
        </p:nvSpPr>
        <p:spPr>
          <a:xfrm>
            <a:off x="6390872" y="3585871"/>
            <a:ext cx="1510176" cy="459234"/>
          </a:xfrm>
          <a:prstGeom prst="rect">
            <a:avLst/>
          </a:prstGeom>
          <a:solidFill>
            <a:schemeClr val="bg1">
              <a:lumMod val="95000"/>
            </a:schemeClr>
          </a:solidFill>
          <a:ln>
            <a:noFill/>
          </a:ln>
        </p:spPr>
        <p:txBody>
          <a:bodyPr lIns="60960" tIns="60960" rIns="60960" bIns="6096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4F71"/>
                </a:solidFill>
                <a:effectLst/>
                <a:uLnTx/>
                <a:uFillTx/>
                <a:latin typeface="Georgia"/>
                <a:ea typeface="+mn-ea"/>
                <a:cs typeface="+mn-cs"/>
              </a:rPr>
              <a:t>Additional </a:t>
            </a:r>
            <a:br>
              <a:rPr kumimoji="0" lang="en-US" sz="1100" b="1" i="0" u="none" strike="noStrike" kern="1200" cap="none" spc="0" normalizeH="0" baseline="0" noProof="0" dirty="0">
                <a:ln>
                  <a:noFill/>
                </a:ln>
                <a:solidFill>
                  <a:srgbClr val="004F71"/>
                </a:solidFill>
                <a:effectLst/>
                <a:uLnTx/>
                <a:uFillTx/>
                <a:latin typeface="Georgia"/>
                <a:ea typeface="+mn-ea"/>
                <a:cs typeface="+mn-cs"/>
              </a:rPr>
            </a:br>
            <a:r>
              <a:rPr kumimoji="0" lang="en-US" sz="1100" b="1" i="0" u="none" strike="noStrike" kern="1200" cap="none" spc="0" normalizeH="0" baseline="0" noProof="0" dirty="0">
                <a:ln>
                  <a:noFill/>
                </a:ln>
                <a:solidFill>
                  <a:srgbClr val="004F71"/>
                </a:solidFill>
                <a:effectLst/>
                <a:uLnTx/>
                <a:uFillTx/>
                <a:latin typeface="Georgia"/>
                <a:ea typeface="+mn-ea"/>
                <a:cs typeface="+mn-cs"/>
              </a:rPr>
              <a:t>health benefits</a:t>
            </a:r>
          </a:p>
        </p:txBody>
      </p:sp>
      <p:sp>
        <p:nvSpPr>
          <p:cNvPr id="16" name="Textfeld 8">
            <a:extLst>
              <a:ext uri="{FF2B5EF4-FFF2-40B4-BE49-F238E27FC236}">
                <a16:creationId xmlns:a16="http://schemas.microsoft.com/office/drawing/2014/main" id="{2A503150-4873-2F5B-3719-F12588BAEE2D}"/>
              </a:ext>
            </a:extLst>
          </p:cNvPr>
          <p:cNvSpPr txBox="1">
            <a:spLocks noChangeArrowheads="1"/>
          </p:cNvSpPr>
          <p:nvPr/>
        </p:nvSpPr>
        <p:spPr bwMode="auto">
          <a:xfrm>
            <a:off x="6390872" y="4675274"/>
            <a:ext cx="1510176" cy="459234"/>
          </a:xfrm>
          <a:prstGeom prst="rect">
            <a:avLst/>
          </a:prstGeom>
          <a:solidFill>
            <a:schemeClr val="bg1">
              <a:lumMod val="95000"/>
            </a:schemeClr>
          </a:solidFill>
          <a:ln w="9525">
            <a:noFill/>
            <a:miter lim="800000"/>
            <a:headEnd/>
            <a:tailEnd/>
          </a:ln>
          <a:extLst>
            <a:ext uri="{909E8E84-426E-40dd-AFC4-6F175D3DCCD1}">
              <a14:hiddenFill xmlns:a14="http://schemas.microsoft.com/office/drawing/2010/main" xmlns="">
                <a:solidFill>
                  <a:srgbClr val="FFFFFF"/>
                </a:solidFill>
              </a14:hiddenFill>
            </a:ext>
          </a:extLst>
        </p:spPr>
        <p:txBody>
          <a:bodyPr wrap="square" lIns="60960" tIns="60960" rIns="60960" bIns="60960" anchor="ctr" anchorCtr="0">
            <a:no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Georgia"/>
                <a:ea typeface="ＭＳ Ｐゴシック" charset="0"/>
              </a:rPr>
              <a:t>Low Cost </a:t>
            </a:r>
          </a:p>
        </p:txBody>
      </p:sp>
      <p:sp>
        <p:nvSpPr>
          <p:cNvPr id="17" name="Textfeld 4">
            <a:extLst>
              <a:ext uri="{FF2B5EF4-FFF2-40B4-BE49-F238E27FC236}">
                <a16:creationId xmlns:a16="http://schemas.microsoft.com/office/drawing/2014/main" id="{BA38002D-6AE7-4176-BADA-6E8F00DDC87A}"/>
              </a:ext>
            </a:extLst>
          </p:cNvPr>
          <p:cNvSpPr txBox="1"/>
          <p:nvPr/>
        </p:nvSpPr>
        <p:spPr>
          <a:xfrm>
            <a:off x="6390872" y="4130570"/>
            <a:ext cx="1510176" cy="459234"/>
          </a:xfrm>
          <a:prstGeom prst="rect">
            <a:avLst/>
          </a:prstGeom>
          <a:solidFill>
            <a:schemeClr val="bg1">
              <a:lumMod val="95000"/>
            </a:schemeClr>
          </a:solidFill>
          <a:ln>
            <a:noFill/>
          </a:ln>
        </p:spPr>
        <p:txBody>
          <a:bodyPr wrap="square" lIns="60960" tIns="60960" rIns="60960" bIns="60960" rtlCol="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Georgia"/>
                <a:ea typeface="+mn-ea"/>
                <a:cs typeface="+mn-cs"/>
              </a:rPr>
              <a:t>Discrete</a:t>
            </a:r>
          </a:p>
        </p:txBody>
      </p:sp>
      <p:sp>
        <p:nvSpPr>
          <p:cNvPr id="18" name="Textfeld 5">
            <a:extLst>
              <a:ext uri="{FF2B5EF4-FFF2-40B4-BE49-F238E27FC236}">
                <a16:creationId xmlns:a16="http://schemas.microsoft.com/office/drawing/2014/main" id="{684AF514-2B5B-DE97-0AC3-0F6C1B44FCC5}"/>
              </a:ext>
            </a:extLst>
          </p:cNvPr>
          <p:cNvSpPr txBox="1"/>
          <p:nvPr/>
        </p:nvSpPr>
        <p:spPr>
          <a:xfrm>
            <a:off x="6390872" y="2496467"/>
            <a:ext cx="1510176" cy="459234"/>
          </a:xfrm>
          <a:prstGeom prst="rect">
            <a:avLst/>
          </a:prstGeom>
          <a:solidFill>
            <a:schemeClr val="bg1">
              <a:lumMod val="95000"/>
            </a:schemeClr>
          </a:solidFill>
          <a:ln>
            <a:noFill/>
          </a:ln>
        </p:spPr>
        <p:txBody>
          <a:bodyPr wrap="square" lIns="60960" tIns="60960" rIns="60960" bIns="60960" rtlCol="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Georgia"/>
                <a:ea typeface="+mn-ea"/>
                <a:cs typeface="+mn-cs"/>
              </a:rPr>
              <a:t>Independent of partner</a:t>
            </a:r>
          </a:p>
        </p:txBody>
      </p:sp>
      <p:sp>
        <p:nvSpPr>
          <p:cNvPr id="19" name="Textfeld 8">
            <a:extLst>
              <a:ext uri="{FF2B5EF4-FFF2-40B4-BE49-F238E27FC236}">
                <a16:creationId xmlns:a16="http://schemas.microsoft.com/office/drawing/2014/main" id="{8AADCF62-6EFA-AD68-79B9-10DC6AB0E862}"/>
              </a:ext>
            </a:extLst>
          </p:cNvPr>
          <p:cNvSpPr txBox="1"/>
          <p:nvPr/>
        </p:nvSpPr>
        <p:spPr>
          <a:xfrm>
            <a:off x="6390872" y="3041167"/>
            <a:ext cx="1510176" cy="459234"/>
          </a:xfrm>
          <a:prstGeom prst="rect">
            <a:avLst/>
          </a:prstGeom>
          <a:solidFill>
            <a:schemeClr val="bg1">
              <a:lumMod val="95000"/>
            </a:schemeClr>
          </a:solidFill>
          <a:ln>
            <a:noFill/>
          </a:ln>
        </p:spPr>
        <p:txBody>
          <a:bodyPr wrap="square" lIns="60960" tIns="60960" rIns="60960" bIns="60960" rtlCol="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Georgia"/>
                <a:ea typeface="+mn-ea"/>
                <a:cs typeface="+mn-cs"/>
              </a:rPr>
              <a:t>Under the control of the woman</a:t>
            </a:r>
          </a:p>
        </p:txBody>
      </p:sp>
      <p:sp>
        <p:nvSpPr>
          <p:cNvPr id="20" name="Textfeld 6">
            <a:extLst>
              <a:ext uri="{FF2B5EF4-FFF2-40B4-BE49-F238E27FC236}">
                <a16:creationId xmlns:a16="http://schemas.microsoft.com/office/drawing/2014/main" id="{A025102F-5B52-F16F-C1A1-25210F4EDDCB}"/>
              </a:ext>
            </a:extLst>
          </p:cNvPr>
          <p:cNvSpPr txBox="1">
            <a:spLocks noChangeArrowheads="1"/>
          </p:cNvSpPr>
          <p:nvPr/>
        </p:nvSpPr>
        <p:spPr bwMode="auto">
          <a:xfrm>
            <a:off x="9734180" y="3585871"/>
            <a:ext cx="1778935" cy="459234"/>
          </a:xfrm>
          <a:prstGeom prst="rect">
            <a:avLst/>
          </a:prstGeom>
          <a:solidFill>
            <a:schemeClr val="bg1">
              <a:lumMod val="95000"/>
            </a:schemeClr>
          </a:solidFill>
          <a:ln>
            <a:noFill/>
          </a:ln>
        </p:spPr>
        <p:txBody>
          <a:bodyPr lIns="60960" tIns="60960" rIns="60960" bIns="60960" anchor="ctr" anchorCtr="0">
            <a:no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4F71">
                    <a:lumMod val="60000"/>
                    <a:lumOff val="40000"/>
                  </a:srgbClr>
                </a:solidFill>
                <a:effectLst/>
                <a:uLnTx/>
                <a:uFillTx/>
                <a:latin typeface="Georgia"/>
                <a:ea typeface="ＭＳ Ｐゴシック" charset="0"/>
              </a:rPr>
              <a:t>Optimal tolerability</a:t>
            </a:r>
          </a:p>
        </p:txBody>
      </p:sp>
      <p:sp>
        <p:nvSpPr>
          <p:cNvPr id="21" name="Textfeld 2">
            <a:extLst>
              <a:ext uri="{FF2B5EF4-FFF2-40B4-BE49-F238E27FC236}">
                <a16:creationId xmlns:a16="http://schemas.microsoft.com/office/drawing/2014/main" id="{F81DDF69-AF6A-1EA2-7C21-8BA926BCCFD9}"/>
              </a:ext>
            </a:extLst>
          </p:cNvPr>
          <p:cNvSpPr txBox="1"/>
          <p:nvPr/>
        </p:nvSpPr>
        <p:spPr>
          <a:xfrm>
            <a:off x="9734180" y="4675274"/>
            <a:ext cx="1778935" cy="459234"/>
          </a:xfrm>
          <a:prstGeom prst="rect">
            <a:avLst/>
          </a:prstGeom>
          <a:solidFill>
            <a:schemeClr val="bg1">
              <a:lumMod val="95000"/>
            </a:schemeClr>
          </a:solidFill>
          <a:ln>
            <a:noFill/>
          </a:ln>
        </p:spPr>
        <p:txBody>
          <a:bodyPr wrap="square" lIns="60960" tIns="60960" rIns="60960" bIns="60960" rtlCol="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Georgia"/>
                <a:ea typeface="+mn-ea"/>
                <a:cs typeface="+mn-cs"/>
              </a:rPr>
              <a:t>Forgettable</a:t>
            </a:r>
          </a:p>
        </p:txBody>
      </p:sp>
      <p:sp>
        <p:nvSpPr>
          <p:cNvPr id="22" name="Textfeld 3">
            <a:extLst>
              <a:ext uri="{FF2B5EF4-FFF2-40B4-BE49-F238E27FC236}">
                <a16:creationId xmlns:a16="http://schemas.microsoft.com/office/drawing/2014/main" id="{046A6B83-DAFA-E5CA-BBF1-B660CA5C3FED}"/>
              </a:ext>
            </a:extLst>
          </p:cNvPr>
          <p:cNvSpPr txBox="1"/>
          <p:nvPr/>
        </p:nvSpPr>
        <p:spPr>
          <a:xfrm>
            <a:off x="9734180" y="2496467"/>
            <a:ext cx="1778935" cy="459234"/>
          </a:xfrm>
          <a:prstGeom prst="rect">
            <a:avLst/>
          </a:prstGeom>
          <a:solidFill>
            <a:schemeClr val="bg1">
              <a:lumMod val="95000"/>
            </a:schemeClr>
          </a:solidFill>
          <a:ln>
            <a:noFill/>
          </a:ln>
        </p:spPr>
        <p:txBody>
          <a:bodyPr wrap="square" lIns="60960" tIns="60960" rIns="60960" bIns="60960" rtlCol="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Georgia"/>
                <a:ea typeface="+mn-ea"/>
                <a:cs typeface="+mn-cs"/>
              </a:rPr>
              <a:t>Easy to use</a:t>
            </a:r>
          </a:p>
        </p:txBody>
      </p:sp>
      <p:sp>
        <p:nvSpPr>
          <p:cNvPr id="23" name="Textfeld 6">
            <a:extLst>
              <a:ext uri="{FF2B5EF4-FFF2-40B4-BE49-F238E27FC236}">
                <a16:creationId xmlns:a16="http://schemas.microsoft.com/office/drawing/2014/main" id="{CB993812-7D19-4175-4077-DFD579513C99}"/>
              </a:ext>
            </a:extLst>
          </p:cNvPr>
          <p:cNvSpPr txBox="1"/>
          <p:nvPr/>
        </p:nvSpPr>
        <p:spPr>
          <a:xfrm>
            <a:off x="9734180" y="3041169"/>
            <a:ext cx="1778935" cy="459234"/>
          </a:xfrm>
          <a:prstGeom prst="rect">
            <a:avLst/>
          </a:prstGeom>
          <a:solidFill>
            <a:schemeClr val="bg1">
              <a:lumMod val="95000"/>
            </a:schemeClr>
          </a:solidFill>
          <a:ln>
            <a:noFill/>
          </a:ln>
        </p:spPr>
        <p:txBody>
          <a:bodyPr wrap="square" lIns="60960" tIns="60960" rIns="60960" bIns="60960" rtlCol="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Georgia"/>
                <a:ea typeface="+mn-ea"/>
                <a:cs typeface="+mn-cs"/>
              </a:rPr>
              <a:t>Linked/ not linked to sexual activity</a:t>
            </a:r>
          </a:p>
        </p:txBody>
      </p:sp>
      <p:sp>
        <p:nvSpPr>
          <p:cNvPr id="24" name="Textfeld 9">
            <a:extLst>
              <a:ext uri="{FF2B5EF4-FFF2-40B4-BE49-F238E27FC236}">
                <a16:creationId xmlns:a16="http://schemas.microsoft.com/office/drawing/2014/main" id="{4135E5CC-5D97-2003-7937-3DE0249E4D59}"/>
              </a:ext>
            </a:extLst>
          </p:cNvPr>
          <p:cNvSpPr txBox="1"/>
          <p:nvPr/>
        </p:nvSpPr>
        <p:spPr>
          <a:xfrm>
            <a:off x="9734180" y="4130574"/>
            <a:ext cx="1778935" cy="459234"/>
          </a:xfrm>
          <a:prstGeom prst="rect">
            <a:avLst/>
          </a:prstGeom>
          <a:solidFill>
            <a:schemeClr val="bg1">
              <a:lumMod val="95000"/>
            </a:schemeClr>
          </a:solidFill>
          <a:ln>
            <a:noFill/>
          </a:ln>
        </p:spPr>
        <p:txBody>
          <a:bodyPr wrap="square" lIns="60960" tIns="60960" rIns="60960" bIns="60960" rtlCol="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Georgia"/>
                <a:ea typeface="+mn-ea"/>
                <a:cs typeface="+mn-cs"/>
              </a:rPr>
              <a:t>On demand</a:t>
            </a:r>
          </a:p>
        </p:txBody>
      </p:sp>
      <p:sp>
        <p:nvSpPr>
          <p:cNvPr id="25" name="Textfeld 10">
            <a:extLst>
              <a:ext uri="{FF2B5EF4-FFF2-40B4-BE49-F238E27FC236}">
                <a16:creationId xmlns:a16="http://schemas.microsoft.com/office/drawing/2014/main" id="{51774C05-3CC6-48BE-DDFD-72602D6B9E42}"/>
              </a:ext>
            </a:extLst>
          </p:cNvPr>
          <p:cNvSpPr txBox="1"/>
          <p:nvPr/>
        </p:nvSpPr>
        <p:spPr>
          <a:xfrm>
            <a:off x="8072089" y="3585871"/>
            <a:ext cx="1491049" cy="459234"/>
          </a:xfrm>
          <a:prstGeom prst="rect">
            <a:avLst/>
          </a:prstGeom>
          <a:solidFill>
            <a:schemeClr val="accent4"/>
          </a:solidFill>
        </p:spPr>
        <p:txBody>
          <a:bodyPr wrap="square" lIns="60960" tIns="60960" rIns="60960" bIns="60960" rtlCol="0" anchor="ctr" anchorCtr="0">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Georgia"/>
                <a:ea typeface="+mn-ea"/>
                <a:cs typeface="+mn-cs"/>
              </a:rPr>
              <a:t>Individualized Counselling</a:t>
            </a:r>
          </a:p>
        </p:txBody>
      </p:sp>
      <p:sp>
        <p:nvSpPr>
          <p:cNvPr id="26" name="Textfeld 6">
            <a:extLst>
              <a:ext uri="{FF2B5EF4-FFF2-40B4-BE49-F238E27FC236}">
                <a16:creationId xmlns:a16="http://schemas.microsoft.com/office/drawing/2014/main" id="{22C93ADA-8DC5-5C83-0BAB-20414AC73770}"/>
              </a:ext>
            </a:extLst>
          </p:cNvPr>
          <p:cNvSpPr txBox="1">
            <a:spLocks noChangeArrowheads="1"/>
          </p:cNvSpPr>
          <p:nvPr/>
        </p:nvSpPr>
        <p:spPr bwMode="auto">
          <a:xfrm>
            <a:off x="4341736" y="3018762"/>
            <a:ext cx="1597203" cy="689982"/>
          </a:xfrm>
          <a:prstGeom prst="rect">
            <a:avLst/>
          </a:prstGeom>
          <a:solidFill>
            <a:schemeClr val="bg1">
              <a:lumMod val="95000"/>
            </a:schemeClr>
          </a:solidFill>
          <a:ln>
            <a:noFill/>
          </a:ln>
        </p:spPr>
        <p:txBody>
          <a:bodyPr lIns="60960" tIns="60960" rIns="60960" bIns="60960" anchor="ctr" anchorCtr="0">
            <a:no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4F71">
                    <a:lumMod val="60000"/>
                    <a:lumOff val="40000"/>
                  </a:srgbClr>
                </a:solidFill>
                <a:effectLst/>
                <a:uLnTx/>
                <a:uFillTx/>
                <a:latin typeface="Georgia"/>
                <a:ea typeface="ＭＳ Ｐゴシック" charset="0"/>
              </a:rPr>
              <a:t>Optimize tolerability</a:t>
            </a:r>
          </a:p>
        </p:txBody>
      </p:sp>
      <p:sp>
        <p:nvSpPr>
          <p:cNvPr id="27" name="Textfeld 20">
            <a:extLst>
              <a:ext uri="{FF2B5EF4-FFF2-40B4-BE49-F238E27FC236}">
                <a16:creationId xmlns:a16="http://schemas.microsoft.com/office/drawing/2014/main" id="{C4D69282-E724-A5FC-BD3A-C3765E094283}"/>
              </a:ext>
            </a:extLst>
          </p:cNvPr>
          <p:cNvSpPr txBox="1"/>
          <p:nvPr/>
        </p:nvSpPr>
        <p:spPr>
          <a:xfrm>
            <a:off x="802822" y="3018763"/>
            <a:ext cx="1597203" cy="689982"/>
          </a:xfrm>
          <a:prstGeom prst="rect">
            <a:avLst/>
          </a:prstGeom>
          <a:solidFill>
            <a:schemeClr val="bg1">
              <a:lumMod val="95000"/>
            </a:schemeClr>
          </a:solidFill>
          <a:ln>
            <a:noFill/>
          </a:ln>
        </p:spPr>
        <p:txBody>
          <a:bodyPr lIns="60960" tIns="60960" rIns="60960" bIns="60960" anchor="ctr" anchorCtr="0">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4F71"/>
                </a:solidFill>
                <a:effectLst/>
                <a:uLnTx/>
                <a:uFillTx/>
                <a:latin typeface="Georgia"/>
                <a:ea typeface="+mn-ea"/>
                <a:cs typeface="+mn-cs"/>
              </a:rPr>
              <a:t>Realize additional health benefits</a:t>
            </a:r>
          </a:p>
        </p:txBody>
      </p:sp>
      <p:sp>
        <p:nvSpPr>
          <p:cNvPr id="28" name="Textfeld 4">
            <a:extLst>
              <a:ext uri="{FF2B5EF4-FFF2-40B4-BE49-F238E27FC236}">
                <a16:creationId xmlns:a16="http://schemas.microsoft.com/office/drawing/2014/main" id="{01383D23-FBE5-A97E-1AB2-3CCA5E3FFB16}"/>
              </a:ext>
            </a:extLst>
          </p:cNvPr>
          <p:cNvSpPr txBox="1">
            <a:spLocks noChangeArrowheads="1"/>
          </p:cNvSpPr>
          <p:nvPr/>
        </p:nvSpPr>
        <p:spPr bwMode="auto">
          <a:xfrm>
            <a:off x="2572279" y="2146756"/>
            <a:ext cx="1597203" cy="689982"/>
          </a:xfrm>
          <a:prstGeom prst="rect">
            <a:avLst/>
          </a:prstGeom>
          <a:solidFill>
            <a:schemeClr val="bg1">
              <a:lumMod val="95000"/>
            </a:schemeClr>
          </a:solidFill>
          <a:ln>
            <a:noFill/>
          </a:ln>
        </p:spPr>
        <p:txBody>
          <a:bodyPr wrap="square" lIns="60960" tIns="60960" rIns="60960" bIns="60960" anchor="ctr" anchorCtr="0">
            <a:no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B140"/>
                </a:solidFill>
                <a:effectLst/>
                <a:uLnTx/>
                <a:uFillTx/>
                <a:latin typeface="Georgia"/>
                <a:ea typeface="ＭＳ Ｐゴシック" charset="0"/>
              </a:rPr>
              <a:t>Maximize efficacy </a:t>
            </a:r>
          </a:p>
        </p:txBody>
      </p:sp>
      <p:sp>
        <p:nvSpPr>
          <p:cNvPr id="29" name="Textfeld 5">
            <a:extLst>
              <a:ext uri="{FF2B5EF4-FFF2-40B4-BE49-F238E27FC236}">
                <a16:creationId xmlns:a16="http://schemas.microsoft.com/office/drawing/2014/main" id="{1325BE10-AE1C-78A9-99DF-858C1429F344}"/>
              </a:ext>
            </a:extLst>
          </p:cNvPr>
          <p:cNvSpPr txBox="1">
            <a:spLocks noChangeArrowheads="1"/>
          </p:cNvSpPr>
          <p:nvPr/>
        </p:nvSpPr>
        <p:spPr bwMode="auto">
          <a:xfrm>
            <a:off x="2572279" y="3890770"/>
            <a:ext cx="1597203" cy="689982"/>
          </a:xfrm>
          <a:prstGeom prst="rect">
            <a:avLst/>
          </a:prstGeom>
          <a:solidFill>
            <a:schemeClr val="bg1">
              <a:lumMod val="95000"/>
            </a:schemeClr>
          </a:solidFill>
          <a:ln>
            <a:noFill/>
          </a:ln>
        </p:spPr>
        <p:txBody>
          <a:bodyPr lIns="60960" tIns="60960" rIns="60960" bIns="60960" anchor="ctr" anchorCtr="0">
            <a:no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E4002B"/>
                </a:solidFill>
                <a:effectLst/>
                <a:uLnTx/>
                <a:uFillTx/>
                <a:latin typeface="Georgia"/>
                <a:ea typeface="ＭＳ Ｐゴシック" charset="0"/>
              </a:rPr>
              <a:t>Minimize </a:t>
            </a:r>
            <a:br>
              <a:rPr kumimoji="0" lang="en-US" sz="1100" b="1" i="0" u="none" strike="noStrike" kern="1200" cap="none" spc="0" normalizeH="0" baseline="0" noProof="0" dirty="0">
                <a:ln>
                  <a:noFill/>
                </a:ln>
                <a:solidFill>
                  <a:srgbClr val="E4002B"/>
                </a:solidFill>
                <a:effectLst/>
                <a:uLnTx/>
                <a:uFillTx/>
                <a:latin typeface="Georgia"/>
                <a:ea typeface="ＭＳ Ｐゴシック" charset="0"/>
              </a:rPr>
            </a:br>
            <a:r>
              <a:rPr kumimoji="0" lang="en-US" sz="1100" b="1" i="0" u="none" strike="noStrike" kern="1200" cap="none" spc="0" normalizeH="0" baseline="0" noProof="0" dirty="0">
                <a:ln>
                  <a:noFill/>
                </a:ln>
                <a:solidFill>
                  <a:srgbClr val="E4002B"/>
                </a:solidFill>
                <a:effectLst/>
                <a:uLnTx/>
                <a:uFillTx/>
                <a:latin typeface="Georgia"/>
                <a:ea typeface="ＭＳ Ｐゴシック" charset="0"/>
              </a:rPr>
              <a:t>health risks</a:t>
            </a:r>
          </a:p>
        </p:txBody>
      </p:sp>
      <p:sp>
        <p:nvSpPr>
          <p:cNvPr id="30" name="Textfeld 8">
            <a:extLst>
              <a:ext uri="{FF2B5EF4-FFF2-40B4-BE49-F238E27FC236}">
                <a16:creationId xmlns:a16="http://schemas.microsoft.com/office/drawing/2014/main" id="{83D578FD-BE07-26FA-91EB-2EC117184E0B}"/>
              </a:ext>
            </a:extLst>
          </p:cNvPr>
          <p:cNvSpPr txBox="1">
            <a:spLocks noChangeArrowheads="1"/>
          </p:cNvSpPr>
          <p:nvPr/>
        </p:nvSpPr>
        <p:spPr bwMode="auto">
          <a:xfrm>
            <a:off x="2572279" y="4762779"/>
            <a:ext cx="1597203" cy="68998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60960" tIns="60960" rIns="60960" bIns="60960" anchor="ctr" anchorCtr="0">
            <a:no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Georgia"/>
                <a:ea typeface="ＭＳ Ｐゴシック" charset="0"/>
              </a:rPr>
              <a:t>Cost effectiveness</a:t>
            </a:r>
          </a:p>
        </p:txBody>
      </p:sp>
      <p:sp>
        <p:nvSpPr>
          <p:cNvPr id="31" name="Textfeld 22">
            <a:extLst>
              <a:ext uri="{FF2B5EF4-FFF2-40B4-BE49-F238E27FC236}">
                <a16:creationId xmlns:a16="http://schemas.microsoft.com/office/drawing/2014/main" id="{6692DEE5-ABAD-1EE7-283A-41CD98408CCA}"/>
              </a:ext>
            </a:extLst>
          </p:cNvPr>
          <p:cNvSpPr txBox="1"/>
          <p:nvPr/>
        </p:nvSpPr>
        <p:spPr>
          <a:xfrm>
            <a:off x="2572279" y="3018763"/>
            <a:ext cx="1597203" cy="689982"/>
          </a:xfrm>
          <a:prstGeom prst="rect">
            <a:avLst/>
          </a:prstGeom>
          <a:solidFill>
            <a:schemeClr val="accent4"/>
          </a:solidFill>
        </p:spPr>
        <p:txBody>
          <a:bodyPr wrap="square" lIns="60960" tIns="60960" rIns="60960" bIns="60960" rtlCol="0" anchor="ctr" anchorCtr="0">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Georgia"/>
                <a:ea typeface="+mn-ea"/>
                <a:cs typeface="+mn-cs"/>
              </a:rPr>
              <a:t>Medical Counselling</a:t>
            </a:r>
          </a:p>
        </p:txBody>
      </p:sp>
      <p:sp>
        <p:nvSpPr>
          <p:cNvPr id="3" name="Text Placeholder 7">
            <a:extLst>
              <a:ext uri="{FF2B5EF4-FFF2-40B4-BE49-F238E27FC236}">
                <a16:creationId xmlns:a16="http://schemas.microsoft.com/office/drawing/2014/main" id="{972FAC50-A36E-419B-E3D6-49CC93BBC6C5}"/>
              </a:ext>
            </a:extLst>
          </p:cNvPr>
          <p:cNvSpPr txBox="1">
            <a:spLocks/>
          </p:cNvSpPr>
          <p:nvPr/>
        </p:nvSpPr>
        <p:spPr>
          <a:xfrm>
            <a:off x="670560" y="5980044"/>
            <a:ext cx="10035538" cy="528606"/>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1. Merki-Feld GS, Caetano C,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Porz</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TC, Bitzer J. Are there unmet needs in contraceptive counselling and choice? Findings of the European TANCO Study.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Eur</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J Contracept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Reprod</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Health Care. 2018 Jun;23(3):183-193. 2. Bitzer J, Oppelt PG, Deten A. Evaluation of a patient-</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centred</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needs-based approach to support shared decision making in contraceptive counselling: the COCO study.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Eur</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J Contracept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Reprod</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Health Care. 2021 Aug;26(4):326-333. </a:t>
            </a:r>
          </a:p>
        </p:txBody>
      </p:sp>
      <p:sp>
        <p:nvSpPr>
          <p:cNvPr id="6" name="TextBox 5">
            <a:extLst>
              <a:ext uri="{FF2B5EF4-FFF2-40B4-BE49-F238E27FC236}">
                <a16:creationId xmlns:a16="http://schemas.microsoft.com/office/drawing/2014/main" id="{72914225-9051-BBEE-08EE-B4D775890112}"/>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GLO2208860</a:t>
            </a:r>
          </a:p>
        </p:txBody>
      </p:sp>
    </p:spTree>
    <p:extLst>
      <p:ext uri="{BB962C8B-B14F-4D97-AF65-F5344CB8AC3E}">
        <p14:creationId xmlns:p14="http://schemas.microsoft.com/office/powerpoint/2010/main" val="1632232083"/>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10FC779-EB6E-5B0F-6700-C684244419E3}"/>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B10FC779-EB6E-5B0F-6700-C684244419E3}"/>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7" name="Text Box 5">
            <a:extLst>
              <a:ext uri="{FF2B5EF4-FFF2-40B4-BE49-F238E27FC236}">
                <a16:creationId xmlns:a16="http://schemas.microsoft.com/office/drawing/2014/main" id="{45A04E3A-518A-23E1-765B-3DF4841BDC15}"/>
              </a:ext>
            </a:extLst>
          </p:cNvPr>
          <p:cNvSpPr txBox="1">
            <a:spLocks noChangeArrowheads="1"/>
          </p:cNvSpPr>
          <p:nvPr/>
        </p:nvSpPr>
        <p:spPr bwMode="auto">
          <a:xfrm>
            <a:off x="1202883" y="1447800"/>
            <a:ext cx="2393757" cy="605152"/>
          </a:xfrm>
          <a:prstGeom prst="rect">
            <a:avLst/>
          </a:prstGeom>
          <a:solidFill>
            <a:schemeClr val="accent1">
              <a:lumMod val="20000"/>
              <a:lumOff val="80000"/>
            </a:schemeClr>
          </a:solidFill>
          <a:ln w="9525">
            <a:noFill/>
            <a:miter lim="800000"/>
            <a:headEnd/>
            <a:tailEnd/>
          </a:ln>
        </p:spPr>
        <p:txBody>
          <a:bodyPr lIns="60960" tIns="60960" rIns="60960" bIns="60960" anchor="ctr" anchorCtr="0">
            <a:noAutofit/>
          </a:bodyPr>
          <a:lstStyle/>
          <a:p>
            <a:pPr marL="0" marR="0" lvl="0" indent="0" algn="ctr" defTabSz="1219170" rtl="0" eaLnBrk="1" fontAlgn="auto" latinLnBrk="0" hangingPunct="1">
              <a:lnSpc>
                <a:spcPct val="100000"/>
              </a:lnSpc>
              <a:spcBef>
                <a:spcPct val="50000"/>
              </a:spcBef>
              <a:spcAft>
                <a:spcPts val="0"/>
              </a:spcAft>
              <a:buClrTx/>
              <a:buSzTx/>
              <a:buFontTx/>
              <a:buNone/>
              <a:tabLst/>
              <a:defRPr/>
            </a:pPr>
            <a:r>
              <a:rPr kumimoji="0" lang="de-CH" sz="1100" b="1" i="0" u="none" strike="noStrike" kern="0" cap="none" spc="0" normalizeH="0" baseline="0" noProof="0" dirty="0">
                <a:ln>
                  <a:noFill/>
                </a:ln>
                <a:solidFill>
                  <a:prstClr val="black"/>
                </a:solidFill>
                <a:effectLst/>
                <a:uLnTx/>
                <a:uFillTx/>
                <a:latin typeface="Georgia"/>
                <a:ea typeface="+mn-ea"/>
                <a:cs typeface="+mn-cs"/>
              </a:rPr>
              <a:t>Listen to patient‘s wishes,expectations </a:t>
            </a:r>
            <a:br>
              <a:rPr kumimoji="0" lang="de-CH" sz="1100" b="1" i="0" u="none" strike="noStrike" kern="0" cap="none" spc="0" normalizeH="0" baseline="0" noProof="0" dirty="0">
                <a:ln>
                  <a:noFill/>
                </a:ln>
                <a:solidFill>
                  <a:prstClr val="black"/>
                </a:solidFill>
                <a:effectLst/>
                <a:uLnTx/>
                <a:uFillTx/>
                <a:latin typeface="Georgia"/>
                <a:ea typeface="+mn-ea"/>
                <a:cs typeface="+mn-cs"/>
              </a:rPr>
            </a:br>
            <a:r>
              <a:rPr kumimoji="0" lang="de-CH" sz="1100" b="1" i="0" u="none" strike="noStrike" kern="0" cap="none" spc="0" normalizeH="0" baseline="0" noProof="0" dirty="0">
                <a:ln>
                  <a:noFill/>
                </a:ln>
                <a:solidFill>
                  <a:prstClr val="black"/>
                </a:solidFill>
                <a:effectLst/>
                <a:uLnTx/>
                <a:uFillTx/>
                <a:latin typeface="Georgia"/>
                <a:ea typeface="+mn-ea"/>
                <a:cs typeface="+mn-cs"/>
              </a:rPr>
              <a:t>and priorities</a:t>
            </a:r>
          </a:p>
        </p:txBody>
      </p:sp>
      <p:sp>
        <p:nvSpPr>
          <p:cNvPr id="8" name="Text Box 6">
            <a:extLst>
              <a:ext uri="{FF2B5EF4-FFF2-40B4-BE49-F238E27FC236}">
                <a16:creationId xmlns:a16="http://schemas.microsoft.com/office/drawing/2014/main" id="{FEFE5167-4426-3656-1E99-6823F8479778}"/>
              </a:ext>
            </a:extLst>
          </p:cNvPr>
          <p:cNvSpPr txBox="1">
            <a:spLocks noChangeArrowheads="1"/>
          </p:cNvSpPr>
          <p:nvPr/>
        </p:nvSpPr>
        <p:spPr bwMode="auto">
          <a:xfrm>
            <a:off x="7024550" y="1501669"/>
            <a:ext cx="2208351" cy="551703"/>
          </a:xfrm>
          <a:prstGeom prst="rect">
            <a:avLst/>
          </a:prstGeom>
          <a:noFill/>
          <a:ln w="9525">
            <a:noFill/>
            <a:miter lim="800000"/>
            <a:headEnd/>
            <a:tailEnd/>
          </a:ln>
        </p:spPr>
        <p:txBody>
          <a:bodyPr wrap="square">
            <a:spAutoFit/>
          </a:bodyPr>
          <a:lstStyle/>
          <a:p>
            <a:pPr marL="0" marR="0" lvl="0" indent="0" algn="ctr" defTabSz="1219170" rtl="0" eaLnBrk="1" fontAlgn="auto" latinLnBrk="0" hangingPunct="1">
              <a:lnSpc>
                <a:spcPct val="100000"/>
              </a:lnSpc>
              <a:spcBef>
                <a:spcPct val="50000"/>
              </a:spcBef>
              <a:spcAft>
                <a:spcPts val="0"/>
              </a:spcAft>
              <a:buClrTx/>
              <a:buSzTx/>
              <a:buFontTx/>
              <a:buNone/>
              <a:tabLst/>
              <a:defRPr/>
            </a:pPr>
            <a:r>
              <a:rPr kumimoji="0" lang="de-CH" sz="1100" b="1" i="0" u="none" strike="noStrike" kern="0" cap="none" spc="0" normalizeH="0" baseline="0" noProof="0" dirty="0">
                <a:ln>
                  <a:noFill/>
                </a:ln>
                <a:solidFill>
                  <a:prstClr val="black"/>
                </a:solidFill>
                <a:effectLst/>
                <a:uLnTx/>
                <a:uFillTx/>
                <a:latin typeface="Georgia"/>
                <a:ea typeface="+mn-ea"/>
                <a:cs typeface="+mn-cs"/>
              </a:rPr>
              <a:t>Keep in </a:t>
            </a:r>
            <a:r>
              <a:rPr kumimoji="0" lang="de-CH" sz="1100" b="1" i="0" u="none" strike="noStrike" kern="0" cap="none" spc="0" normalizeH="0" baseline="0" noProof="0" dirty="0" err="1">
                <a:ln>
                  <a:noFill/>
                </a:ln>
                <a:solidFill>
                  <a:prstClr val="black"/>
                </a:solidFill>
                <a:effectLst/>
                <a:uLnTx/>
                <a:uFillTx/>
                <a:latin typeface="Georgia"/>
                <a:ea typeface="+mn-ea"/>
                <a:cs typeface="+mn-cs"/>
              </a:rPr>
              <a:t>mind</a:t>
            </a:r>
            <a:r>
              <a:rPr kumimoji="0" lang="de-CH" sz="1100" b="1" i="0" u="none" strike="noStrike" kern="0" cap="none" spc="0" normalizeH="0" baseline="0" noProof="0" dirty="0">
                <a:ln>
                  <a:noFill/>
                </a:ln>
                <a:solidFill>
                  <a:prstClr val="black"/>
                </a:solidFill>
                <a:effectLst/>
                <a:uLnTx/>
                <a:uFillTx/>
                <a:latin typeface="Georgia"/>
                <a:ea typeface="+mn-ea"/>
                <a:cs typeface="+mn-cs"/>
              </a:rPr>
              <a:t> </a:t>
            </a:r>
            <a:r>
              <a:rPr kumimoji="0" lang="de-CH" sz="1100" b="1" i="0" u="none" strike="noStrike" kern="0" cap="none" spc="0" normalizeH="0" baseline="0" noProof="0" dirty="0">
                <a:ln>
                  <a:noFill/>
                </a:ln>
                <a:solidFill>
                  <a:srgbClr val="FF0000"/>
                </a:solidFill>
                <a:effectLst/>
                <a:uLnTx/>
                <a:uFillTx/>
                <a:latin typeface="Georgia"/>
                <a:ea typeface="+mn-ea"/>
                <a:cs typeface="+mn-cs"/>
              </a:rPr>
              <a:t>(</a:t>
            </a:r>
            <a:r>
              <a:rPr kumimoji="0" lang="de-CH" sz="1100" b="1" i="0" u="none" strike="noStrike" kern="0" cap="none" spc="0" normalizeH="0" baseline="0" noProof="0" dirty="0" err="1">
                <a:ln>
                  <a:noFill/>
                </a:ln>
                <a:solidFill>
                  <a:srgbClr val="FF0000"/>
                </a:solidFill>
                <a:effectLst/>
                <a:uLnTx/>
                <a:uFillTx/>
                <a:latin typeface="Georgia"/>
                <a:ea typeface="+mn-ea"/>
                <a:cs typeface="+mn-cs"/>
              </a:rPr>
              <a:t>exlude</a:t>
            </a:r>
            <a:r>
              <a:rPr kumimoji="0" lang="de-CH" sz="1100" b="1" i="0" u="none" strike="noStrike" kern="0" cap="none" spc="0" normalizeH="0" baseline="0" noProof="0" dirty="0">
                <a:ln>
                  <a:noFill/>
                </a:ln>
                <a:solidFill>
                  <a:srgbClr val="FF0000"/>
                </a:solidFill>
                <a:effectLst/>
                <a:uLnTx/>
                <a:uFillTx/>
                <a:latin typeface="Georgia"/>
                <a:ea typeface="+mn-ea"/>
                <a:cs typeface="+mn-cs"/>
              </a:rPr>
              <a:t>) </a:t>
            </a:r>
            <a:r>
              <a:rPr kumimoji="0" lang="de-CH" sz="1100" b="1" i="0" u="none" strike="noStrike" kern="0" cap="none" spc="0" normalizeH="0" baseline="0" noProof="0" dirty="0" err="1">
                <a:ln>
                  <a:noFill/>
                </a:ln>
                <a:solidFill>
                  <a:srgbClr val="FF0000"/>
                </a:solidFill>
                <a:effectLst/>
                <a:uLnTx/>
                <a:uFillTx/>
                <a:latin typeface="Georgia"/>
                <a:ea typeface="+mn-ea"/>
                <a:cs typeface="+mn-cs"/>
              </a:rPr>
              <a:t>methods</a:t>
            </a:r>
            <a:r>
              <a:rPr kumimoji="0" lang="de-CH" sz="1100" b="1" i="0" u="none" strike="noStrike" kern="0" cap="none" spc="0" normalizeH="0" baseline="0" noProof="0" dirty="0">
                <a:ln>
                  <a:noFill/>
                </a:ln>
                <a:solidFill>
                  <a:srgbClr val="FF0000"/>
                </a:solidFill>
                <a:effectLst/>
                <a:uLnTx/>
                <a:uFillTx/>
                <a:latin typeface="Georgia"/>
                <a:ea typeface="+mn-ea"/>
                <a:cs typeface="+mn-cs"/>
              </a:rPr>
              <a:t> </a:t>
            </a:r>
            <a:r>
              <a:rPr kumimoji="0" lang="de-CH" sz="1100" b="1" i="0" u="none" strike="noStrike" kern="0" cap="none" spc="0" normalizeH="0" baseline="0" noProof="0" dirty="0" err="1">
                <a:ln>
                  <a:noFill/>
                </a:ln>
                <a:solidFill>
                  <a:srgbClr val="FF0000"/>
                </a:solidFill>
                <a:effectLst/>
                <a:uLnTx/>
                <a:uFillTx/>
                <a:latin typeface="Georgia"/>
                <a:ea typeface="+mn-ea"/>
                <a:cs typeface="+mn-cs"/>
              </a:rPr>
              <a:t>she</a:t>
            </a:r>
            <a:r>
              <a:rPr kumimoji="0" lang="de-CH" sz="1100" b="1" i="0" u="none" strike="noStrike" kern="0" cap="none" spc="0" normalizeH="0" baseline="0" noProof="0" dirty="0">
                <a:ln>
                  <a:noFill/>
                </a:ln>
                <a:solidFill>
                  <a:srgbClr val="FF0000"/>
                </a:solidFill>
                <a:effectLst/>
                <a:uLnTx/>
                <a:uFillTx/>
                <a:latin typeface="Georgia"/>
                <a:ea typeface="+mn-ea"/>
                <a:cs typeface="+mn-cs"/>
              </a:rPr>
              <a:t> </a:t>
            </a:r>
            <a:r>
              <a:rPr kumimoji="0" lang="de-CH" sz="1100" b="1" i="0" u="none" strike="noStrike" kern="0" cap="none" spc="0" normalizeH="0" baseline="0" noProof="0" dirty="0" err="1">
                <a:ln>
                  <a:noFill/>
                </a:ln>
                <a:solidFill>
                  <a:srgbClr val="FF0000"/>
                </a:solidFill>
                <a:effectLst/>
                <a:uLnTx/>
                <a:uFillTx/>
                <a:latin typeface="Georgia"/>
                <a:ea typeface="+mn-ea"/>
                <a:cs typeface="+mn-cs"/>
              </a:rPr>
              <a:t>does</a:t>
            </a:r>
            <a:r>
              <a:rPr kumimoji="0" lang="de-CH" sz="1100" b="1" i="0" u="none" strike="noStrike" kern="0" cap="none" spc="0" normalizeH="0" baseline="0" noProof="0" dirty="0">
                <a:ln>
                  <a:noFill/>
                </a:ln>
                <a:solidFill>
                  <a:srgbClr val="FF0000"/>
                </a:solidFill>
                <a:effectLst/>
                <a:uLnTx/>
                <a:uFillTx/>
                <a:latin typeface="Georgia"/>
                <a:ea typeface="+mn-ea"/>
                <a:cs typeface="+mn-cs"/>
              </a:rPr>
              <a:t> not </a:t>
            </a:r>
            <a:r>
              <a:rPr kumimoji="0" lang="de-CH" sz="1100" b="1" i="0" u="none" strike="noStrike" kern="0" cap="none" spc="0" normalizeH="0" baseline="0" noProof="0" dirty="0" err="1">
                <a:ln>
                  <a:noFill/>
                </a:ln>
                <a:solidFill>
                  <a:srgbClr val="FF0000"/>
                </a:solidFill>
                <a:effectLst/>
                <a:uLnTx/>
                <a:uFillTx/>
                <a:latin typeface="Georgia"/>
                <a:ea typeface="+mn-ea"/>
                <a:cs typeface="+mn-cs"/>
              </a:rPr>
              <a:t>want</a:t>
            </a:r>
            <a:r>
              <a:rPr kumimoji="0" lang="de-CH" sz="1100" b="1" i="0" u="none" strike="noStrike" kern="0" cap="none" spc="0" normalizeH="0" baseline="0" noProof="0" dirty="0">
                <a:ln>
                  <a:noFill/>
                </a:ln>
                <a:solidFill>
                  <a:srgbClr val="FF0000"/>
                </a:solidFill>
                <a:effectLst/>
                <a:uLnTx/>
                <a:uFillTx/>
                <a:latin typeface="Georgia"/>
                <a:ea typeface="+mn-ea"/>
                <a:cs typeface="+mn-cs"/>
              </a:rPr>
              <a:t> (personal fit)</a:t>
            </a:r>
          </a:p>
        </p:txBody>
      </p:sp>
      <p:sp>
        <p:nvSpPr>
          <p:cNvPr id="9" name="Text Box 8">
            <a:extLst>
              <a:ext uri="{FF2B5EF4-FFF2-40B4-BE49-F238E27FC236}">
                <a16:creationId xmlns:a16="http://schemas.microsoft.com/office/drawing/2014/main" id="{8C8E8B0B-64CF-8C76-5567-85E264ED2B96}"/>
              </a:ext>
            </a:extLst>
          </p:cNvPr>
          <p:cNvSpPr txBox="1">
            <a:spLocks noChangeArrowheads="1"/>
          </p:cNvSpPr>
          <p:nvPr/>
        </p:nvSpPr>
        <p:spPr bwMode="auto">
          <a:xfrm>
            <a:off x="1202883" y="2120135"/>
            <a:ext cx="2393757" cy="488287"/>
          </a:xfrm>
          <a:prstGeom prst="rect">
            <a:avLst/>
          </a:prstGeom>
          <a:solidFill>
            <a:schemeClr val="accent1">
              <a:lumMod val="20000"/>
              <a:lumOff val="80000"/>
            </a:schemeClr>
          </a:solidFill>
          <a:ln w="9525">
            <a:noFill/>
            <a:miter lim="800000"/>
            <a:headEnd/>
            <a:tailEnd/>
          </a:ln>
        </p:spPr>
        <p:txBody>
          <a:bodyPr lIns="60960" tIns="60960" rIns="60960" bIns="60960" anchor="ctr" anchorCtr="0">
            <a:noAutofit/>
          </a:bodyPr>
          <a:lstStyle/>
          <a:p>
            <a:pPr marL="0" marR="0" lvl="0" indent="0" algn="ctr" defTabSz="1219170" rtl="0" eaLnBrk="1" fontAlgn="auto" latinLnBrk="0" hangingPunct="1">
              <a:lnSpc>
                <a:spcPct val="100000"/>
              </a:lnSpc>
              <a:spcBef>
                <a:spcPct val="50000"/>
              </a:spcBef>
              <a:spcAft>
                <a:spcPts val="0"/>
              </a:spcAft>
              <a:buClrTx/>
              <a:buSzTx/>
              <a:buFontTx/>
              <a:buNone/>
              <a:tabLst/>
              <a:defRPr/>
            </a:pPr>
            <a:r>
              <a:rPr kumimoji="0" lang="de-CH" sz="1100" b="1" i="0" u="none" strike="noStrike" kern="0" cap="none" spc="0" normalizeH="0" baseline="0" noProof="0" dirty="0">
                <a:ln>
                  <a:noFill/>
                </a:ln>
                <a:solidFill>
                  <a:prstClr val="black"/>
                </a:solidFill>
                <a:effectLst/>
                <a:uLnTx/>
                <a:uFillTx/>
                <a:latin typeface="Georgia"/>
                <a:ea typeface="+mn-ea"/>
                <a:cs typeface="+mn-cs"/>
              </a:rPr>
              <a:t>Assess biopsychosocial profile and context</a:t>
            </a:r>
          </a:p>
        </p:txBody>
      </p:sp>
      <p:sp>
        <p:nvSpPr>
          <p:cNvPr id="10" name="Text Box 9">
            <a:extLst>
              <a:ext uri="{FF2B5EF4-FFF2-40B4-BE49-F238E27FC236}">
                <a16:creationId xmlns:a16="http://schemas.microsoft.com/office/drawing/2014/main" id="{84F719B7-C765-9580-D367-0DA596E0D77D}"/>
              </a:ext>
            </a:extLst>
          </p:cNvPr>
          <p:cNvSpPr txBox="1">
            <a:spLocks noChangeArrowheads="1"/>
          </p:cNvSpPr>
          <p:nvPr/>
        </p:nvSpPr>
        <p:spPr bwMode="auto">
          <a:xfrm>
            <a:off x="7024550" y="2387426"/>
            <a:ext cx="2208351" cy="430887"/>
          </a:xfrm>
          <a:prstGeom prst="rect">
            <a:avLst/>
          </a:prstGeom>
          <a:noFill/>
          <a:ln w="9525">
            <a:noFill/>
            <a:miter lim="800000"/>
            <a:headEnd/>
            <a:tailEnd/>
          </a:ln>
        </p:spPr>
        <p:txBody>
          <a:bodyPr wrap="square">
            <a:spAutoFit/>
          </a:bodyPr>
          <a:lstStyle/>
          <a:p>
            <a:pPr marL="0" marR="0" lvl="0" indent="0" algn="ctr" defTabSz="1219170" rtl="0" eaLnBrk="1" fontAlgn="auto" latinLnBrk="0" hangingPunct="1">
              <a:lnSpc>
                <a:spcPct val="100000"/>
              </a:lnSpc>
              <a:spcBef>
                <a:spcPct val="50000"/>
              </a:spcBef>
              <a:spcAft>
                <a:spcPts val="0"/>
              </a:spcAft>
              <a:buClrTx/>
              <a:buSzTx/>
              <a:buFontTx/>
              <a:buNone/>
              <a:tabLst/>
              <a:defRPr/>
            </a:pPr>
            <a:r>
              <a:rPr kumimoji="0" lang="de-CH" sz="1100" b="1" i="0" u="none" strike="noStrike" kern="0" cap="none" spc="0" normalizeH="0" baseline="0" noProof="0" dirty="0">
                <a:ln>
                  <a:noFill/>
                </a:ln>
                <a:solidFill>
                  <a:srgbClr val="FF0000"/>
                </a:solidFill>
                <a:effectLst/>
                <a:uLnTx/>
                <a:uFillTx/>
                <a:latin typeface="Georgia"/>
                <a:ea typeface="+mn-ea"/>
                <a:cs typeface="+mn-cs"/>
              </a:rPr>
              <a:t>Exclude methods </a:t>
            </a:r>
            <a:br>
              <a:rPr kumimoji="0" lang="de-CH" sz="1100" b="1" i="0" u="none" strike="noStrike" kern="0" cap="none" spc="0" normalizeH="0" baseline="0" noProof="0" dirty="0">
                <a:ln>
                  <a:noFill/>
                </a:ln>
                <a:solidFill>
                  <a:srgbClr val="FF0000"/>
                </a:solidFill>
                <a:effectLst/>
                <a:uLnTx/>
                <a:uFillTx/>
                <a:latin typeface="Georgia"/>
                <a:ea typeface="+mn-ea"/>
                <a:cs typeface="+mn-cs"/>
              </a:rPr>
            </a:br>
            <a:r>
              <a:rPr kumimoji="0" lang="de-CH" sz="1100" b="1" i="0" u="none" strike="noStrike" kern="0" cap="none" spc="0" normalizeH="0" baseline="0" noProof="0" dirty="0">
                <a:ln>
                  <a:noFill/>
                </a:ln>
                <a:solidFill>
                  <a:srgbClr val="FF0000"/>
                </a:solidFill>
                <a:effectLst/>
                <a:uLnTx/>
                <a:uFillTx/>
                <a:latin typeface="Georgia"/>
                <a:ea typeface="+mn-ea"/>
                <a:cs typeface="+mn-cs"/>
              </a:rPr>
              <a:t>which are not elegible</a:t>
            </a:r>
          </a:p>
        </p:txBody>
      </p:sp>
      <p:sp>
        <p:nvSpPr>
          <p:cNvPr id="11" name="Text Box 10">
            <a:extLst>
              <a:ext uri="{FF2B5EF4-FFF2-40B4-BE49-F238E27FC236}">
                <a16:creationId xmlns:a16="http://schemas.microsoft.com/office/drawing/2014/main" id="{B9D81DA4-9370-0748-F4FF-9C08E099B5D5}"/>
              </a:ext>
            </a:extLst>
          </p:cNvPr>
          <p:cNvSpPr txBox="1">
            <a:spLocks noChangeArrowheads="1"/>
          </p:cNvSpPr>
          <p:nvPr/>
        </p:nvSpPr>
        <p:spPr bwMode="auto">
          <a:xfrm>
            <a:off x="1995890" y="3578498"/>
            <a:ext cx="2391821" cy="240487"/>
          </a:xfrm>
          <a:prstGeom prst="rect">
            <a:avLst/>
          </a:prstGeom>
          <a:noFill/>
          <a:ln w="9525">
            <a:noFill/>
            <a:miter lim="800000"/>
            <a:headEnd/>
            <a:tailEnd/>
          </a:ln>
        </p:spPr>
        <p:txBody>
          <a:bodyPr>
            <a:spAutoFit/>
          </a:bodyPr>
          <a:lstStyle/>
          <a:p>
            <a:pPr marL="0" marR="0" lvl="0" indent="0" algn="ctr" defTabSz="1219170" rtl="0" eaLnBrk="1" fontAlgn="auto" latinLnBrk="0" hangingPunct="1">
              <a:lnSpc>
                <a:spcPct val="100000"/>
              </a:lnSpc>
              <a:spcBef>
                <a:spcPct val="50000"/>
              </a:spcBef>
              <a:spcAft>
                <a:spcPts val="0"/>
              </a:spcAft>
              <a:buClrTx/>
              <a:buSzTx/>
              <a:buFontTx/>
              <a:buNone/>
              <a:tabLst/>
              <a:defRPr/>
            </a:pPr>
            <a:endParaRPr kumimoji="0" lang="de-CH" sz="1100" b="0" i="0" u="none" strike="noStrike" kern="0" cap="none" spc="0" normalizeH="0" baseline="0" noProof="0">
              <a:ln>
                <a:noFill/>
              </a:ln>
              <a:solidFill>
                <a:prstClr val="black"/>
              </a:solidFill>
              <a:effectLst/>
              <a:uLnTx/>
              <a:uFillTx/>
              <a:latin typeface="Georgia"/>
              <a:ea typeface="+mn-ea"/>
              <a:cs typeface="+mn-cs"/>
            </a:endParaRPr>
          </a:p>
        </p:txBody>
      </p:sp>
      <p:sp>
        <p:nvSpPr>
          <p:cNvPr id="12" name="Text Box 11">
            <a:extLst>
              <a:ext uri="{FF2B5EF4-FFF2-40B4-BE49-F238E27FC236}">
                <a16:creationId xmlns:a16="http://schemas.microsoft.com/office/drawing/2014/main" id="{2286D2A3-A0E7-83DA-18EA-094558988AE5}"/>
              </a:ext>
            </a:extLst>
          </p:cNvPr>
          <p:cNvSpPr txBox="1">
            <a:spLocks noChangeArrowheads="1"/>
          </p:cNvSpPr>
          <p:nvPr/>
        </p:nvSpPr>
        <p:spPr bwMode="auto">
          <a:xfrm>
            <a:off x="1202883" y="3338330"/>
            <a:ext cx="2393757" cy="721652"/>
          </a:xfrm>
          <a:prstGeom prst="rect">
            <a:avLst/>
          </a:prstGeom>
          <a:solidFill>
            <a:schemeClr val="accent1">
              <a:lumMod val="20000"/>
              <a:lumOff val="80000"/>
            </a:schemeClr>
          </a:solidFill>
          <a:ln w="9525">
            <a:noFill/>
            <a:miter lim="800000"/>
            <a:headEnd/>
            <a:tailEnd/>
          </a:ln>
        </p:spPr>
        <p:txBody>
          <a:bodyPr lIns="60960" tIns="60960" rIns="60960" bIns="60960" anchor="ctr" anchorCtr="0">
            <a:noAutofit/>
          </a:bodyPr>
          <a:lstStyle/>
          <a:p>
            <a:pPr marL="0" marR="0" lvl="0" indent="0" algn="ctr" defTabSz="1219170" rtl="0" eaLnBrk="1" fontAlgn="auto" latinLnBrk="0" hangingPunct="1">
              <a:lnSpc>
                <a:spcPct val="100000"/>
              </a:lnSpc>
              <a:spcBef>
                <a:spcPct val="50000"/>
              </a:spcBef>
              <a:spcAft>
                <a:spcPts val="0"/>
              </a:spcAft>
              <a:buClrTx/>
              <a:buSzTx/>
              <a:buFontTx/>
              <a:buNone/>
              <a:tabLst/>
              <a:defRPr/>
            </a:pPr>
            <a:r>
              <a:rPr kumimoji="0" lang="de-CH" sz="1100" b="1" i="0" u="none" strike="noStrike" kern="0" cap="none" spc="0" normalizeH="0" baseline="0" noProof="0" dirty="0">
                <a:ln>
                  <a:noFill/>
                </a:ln>
                <a:solidFill>
                  <a:prstClr val="black"/>
                </a:solidFill>
                <a:effectLst/>
                <a:uLnTx/>
                <a:uFillTx/>
                <a:latin typeface="Georgia"/>
                <a:ea typeface="+mn-ea"/>
                <a:cs typeface="+mn-cs"/>
              </a:rPr>
              <a:t>Look for methods with</a:t>
            </a:r>
            <a:br>
              <a:rPr kumimoji="0" lang="de-CH" sz="1100" b="1" i="0" u="none" strike="noStrike" kern="0" cap="none" spc="0" normalizeH="0" baseline="0" noProof="0" dirty="0">
                <a:ln>
                  <a:noFill/>
                </a:ln>
                <a:solidFill>
                  <a:prstClr val="black"/>
                </a:solidFill>
                <a:effectLst/>
                <a:uLnTx/>
                <a:uFillTx/>
                <a:latin typeface="Georgia"/>
                <a:ea typeface="+mn-ea"/>
                <a:cs typeface="+mn-cs"/>
              </a:rPr>
            </a:br>
            <a:r>
              <a:rPr kumimoji="0" lang="de-CH" sz="1100" b="1" i="0" u="none" strike="noStrike" kern="0" cap="none" spc="0" normalizeH="0" baseline="0" noProof="0" dirty="0">
                <a:ln>
                  <a:noFill/>
                </a:ln>
                <a:solidFill>
                  <a:prstClr val="black"/>
                </a:solidFill>
                <a:effectLst/>
                <a:uLnTx/>
                <a:uFillTx/>
                <a:latin typeface="Georgia"/>
                <a:ea typeface="+mn-ea"/>
                <a:cs typeface="+mn-cs"/>
              </a:rPr>
              <a:t> an additional benefit </a:t>
            </a:r>
            <a:br>
              <a:rPr kumimoji="0" lang="de-CH" sz="1100" b="1" i="0" u="none" strike="noStrike" kern="0" cap="none" spc="0" normalizeH="0" baseline="0" noProof="0" dirty="0">
                <a:ln>
                  <a:noFill/>
                </a:ln>
                <a:solidFill>
                  <a:prstClr val="black"/>
                </a:solidFill>
                <a:effectLst/>
                <a:uLnTx/>
                <a:uFillTx/>
                <a:latin typeface="Georgia"/>
                <a:ea typeface="+mn-ea"/>
                <a:cs typeface="+mn-cs"/>
              </a:rPr>
            </a:br>
            <a:r>
              <a:rPr kumimoji="0" lang="de-CH" sz="1100" b="1" i="0" u="none" strike="noStrike" kern="0" cap="none" spc="0" normalizeH="0" baseline="0" noProof="0" dirty="0">
                <a:ln>
                  <a:noFill/>
                </a:ln>
                <a:solidFill>
                  <a:prstClr val="black"/>
                </a:solidFill>
                <a:effectLst/>
                <a:uLnTx/>
                <a:uFillTx/>
                <a:latin typeface="Georgia"/>
                <a:ea typeface="+mn-ea"/>
                <a:cs typeface="+mn-cs"/>
              </a:rPr>
              <a:t>for prevention, </a:t>
            </a:r>
            <a:br>
              <a:rPr kumimoji="0" lang="de-CH" sz="1100" b="1" i="0" u="none" strike="noStrike" kern="0" cap="none" spc="0" normalizeH="0" baseline="0" noProof="0" dirty="0">
                <a:ln>
                  <a:noFill/>
                </a:ln>
                <a:solidFill>
                  <a:prstClr val="black"/>
                </a:solidFill>
                <a:effectLst/>
                <a:uLnTx/>
                <a:uFillTx/>
                <a:latin typeface="Georgia"/>
                <a:ea typeface="+mn-ea"/>
                <a:cs typeface="+mn-cs"/>
              </a:rPr>
            </a:br>
            <a:r>
              <a:rPr kumimoji="0" lang="de-CH" sz="1100" b="1" i="0" u="none" strike="noStrike" kern="0" cap="none" spc="0" normalizeH="0" baseline="0" noProof="0" dirty="0">
                <a:ln>
                  <a:noFill/>
                </a:ln>
                <a:solidFill>
                  <a:prstClr val="black"/>
                </a:solidFill>
                <a:effectLst/>
                <a:uLnTx/>
                <a:uFillTx/>
                <a:latin typeface="Georgia"/>
                <a:ea typeface="+mn-ea"/>
                <a:cs typeface="+mn-cs"/>
              </a:rPr>
              <a:t>complaints, QOL </a:t>
            </a:r>
          </a:p>
        </p:txBody>
      </p:sp>
      <p:sp>
        <p:nvSpPr>
          <p:cNvPr id="13" name="Text Box 19">
            <a:extLst>
              <a:ext uri="{FF2B5EF4-FFF2-40B4-BE49-F238E27FC236}">
                <a16:creationId xmlns:a16="http://schemas.microsoft.com/office/drawing/2014/main" id="{E0AA4906-6BCB-7551-B36A-3630FFEF3549}"/>
              </a:ext>
            </a:extLst>
          </p:cNvPr>
          <p:cNvSpPr txBox="1">
            <a:spLocks noChangeArrowheads="1"/>
          </p:cNvSpPr>
          <p:nvPr/>
        </p:nvSpPr>
        <p:spPr bwMode="auto">
          <a:xfrm>
            <a:off x="1202883" y="2782859"/>
            <a:ext cx="2393757" cy="488287"/>
          </a:xfrm>
          <a:prstGeom prst="rect">
            <a:avLst/>
          </a:prstGeom>
          <a:solidFill>
            <a:schemeClr val="accent1">
              <a:lumMod val="20000"/>
              <a:lumOff val="80000"/>
            </a:schemeClr>
          </a:solidFill>
          <a:ln w="9525">
            <a:noFill/>
            <a:miter lim="800000"/>
            <a:headEnd/>
            <a:tailEnd/>
          </a:ln>
        </p:spPr>
        <p:txBody>
          <a:bodyPr lIns="60960" tIns="60960" rIns="60960" bIns="60960" anchor="ctr" anchorCtr="0">
            <a:noAutofit/>
          </a:bodyPr>
          <a:lstStyle/>
          <a:p>
            <a:pPr marL="0" marR="0" lvl="0" indent="0" algn="ctr" defTabSz="1219170" rtl="0" eaLnBrk="1" fontAlgn="auto" latinLnBrk="0" hangingPunct="1">
              <a:lnSpc>
                <a:spcPct val="100000"/>
              </a:lnSpc>
              <a:spcBef>
                <a:spcPct val="50000"/>
              </a:spcBef>
              <a:spcAft>
                <a:spcPts val="0"/>
              </a:spcAft>
              <a:buClrTx/>
              <a:buSzTx/>
              <a:buFontTx/>
              <a:buNone/>
              <a:tabLst/>
              <a:defRPr/>
            </a:pPr>
            <a:r>
              <a:rPr kumimoji="0" lang="de-CH" sz="1100" b="1" i="0" u="none" strike="noStrike" kern="0" cap="none" spc="0" normalizeH="0" baseline="0" noProof="0">
                <a:ln>
                  <a:noFill/>
                </a:ln>
                <a:solidFill>
                  <a:prstClr val="black"/>
                </a:solidFill>
                <a:effectLst/>
                <a:uLnTx/>
                <a:uFillTx/>
                <a:latin typeface="Georgia"/>
                <a:ea typeface="+mn-ea"/>
                <a:cs typeface="+mn-cs"/>
              </a:rPr>
              <a:t>Apply eligibility criteria</a:t>
            </a:r>
          </a:p>
        </p:txBody>
      </p:sp>
      <p:sp>
        <p:nvSpPr>
          <p:cNvPr id="14" name="Text Box 19">
            <a:extLst>
              <a:ext uri="{FF2B5EF4-FFF2-40B4-BE49-F238E27FC236}">
                <a16:creationId xmlns:a16="http://schemas.microsoft.com/office/drawing/2014/main" id="{632334A6-46D4-43BD-1594-4B47FCC5266A}"/>
              </a:ext>
            </a:extLst>
          </p:cNvPr>
          <p:cNvSpPr txBox="1">
            <a:spLocks noChangeArrowheads="1"/>
          </p:cNvSpPr>
          <p:nvPr/>
        </p:nvSpPr>
        <p:spPr bwMode="auto">
          <a:xfrm>
            <a:off x="7024549" y="3179828"/>
            <a:ext cx="2285267" cy="396095"/>
          </a:xfrm>
          <a:prstGeom prst="rect">
            <a:avLst/>
          </a:prstGeom>
          <a:noFill/>
          <a:ln w="9525">
            <a:noFill/>
            <a:miter lim="800000"/>
            <a:headEnd/>
            <a:tailEnd/>
          </a:ln>
          <a:effectLst/>
        </p:spPr>
        <p:txBody>
          <a:bodyPr wrap="square">
            <a:spAutoFit/>
          </a:bodyPr>
          <a:lstStyle/>
          <a:p>
            <a:pPr marL="0" marR="0" lvl="0" indent="0" algn="ctr" defTabSz="1219170" rtl="0" eaLnBrk="1" fontAlgn="auto" latinLnBrk="0" hangingPunct="1">
              <a:lnSpc>
                <a:spcPct val="100000"/>
              </a:lnSpc>
              <a:spcBef>
                <a:spcPct val="50000"/>
              </a:spcBef>
              <a:spcAft>
                <a:spcPts val="0"/>
              </a:spcAft>
              <a:buClrTx/>
              <a:buSzTx/>
              <a:buFontTx/>
              <a:buNone/>
              <a:tabLst/>
              <a:defRPr/>
            </a:pPr>
            <a:r>
              <a:rPr kumimoji="0" lang="de-DE" sz="1100" b="1" i="0" u="none" strike="noStrike" kern="0" cap="none" spc="0" normalizeH="0" baseline="0" noProof="0" dirty="0" err="1">
                <a:ln>
                  <a:noFill/>
                </a:ln>
                <a:solidFill>
                  <a:srgbClr val="006600"/>
                </a:solidFill>
                <a:effectLst/>
                <a:uLnTx/>
                <a:uFillTx/>
                <a:latin typeface="Georgia"/>
                <a:ea typeface="+mn-ea"/>
                <a:cs typeface="+mn-cs"/>
              </a:rPr>
              <a:t>Include</a:t>
            </a:r>
            <a:r>
              <a:rPr kumimoji="0" lang="de-DE" sz="1100" b="1" i="0" u="none" strike="noStrike" kern="0" cap="none" spc="0" normalizeH="0" baseline="0" noProof="0" dirty="0">
                <a:ln>
                  <a:noFill/>
                </a:ln>
                <a:solidFill>
                  <a:srgbClr val="006600"/>
                </a:solidFill>
                <a:effectLst/>
                <a:uLnTx/>
                <a:uFillTx/>
                <a:latin typeface="Georgia"/>
                <a:ea typeface="+mn-ea"/>
                <a:cs typeface="+mn-cs"/>
              </a:rPr>
              <a:t> </a:t>
            </a:r>
            <a:r>
              <a:rPr kumimoji="0" lang="de-DE" sz="1100" b="1" i="0" u="none" strike="noStrike" kern="0" cap="none" spc="0" normalizeH="0" baseline="0" noProof="0" dirty="0" err="1">
                <a:ln>
                  <a:noFill/>
                </a:ln>
                <a:solidFill>
                  <a:srgbClr val="006600"/>
                </a:solidFill>
                <a:effectLst/>
                <a:uLnTx/>
                <a:uFillTx/>
                <a:latin typeface="Georgia"/>
                <a:ea typeface="+mn-ea"/>
                <a:cs typeface="+mn-cs"/>
              </a:rPr>
              <a:t>methods</a:t>
            </a:r>
            <a:r>
              <a:rPr kumimoji="0" lang="de-DE" sz="1100" b="1" i="0" u="none" strike="noStrike" kern="0" cap="none" spc="0" normalizeH="0" baseline="0" noProof="0" dirty="0">
                <a:ln>
                  <a:noFill/>
                </a:ln>
                <a:solidFill>
                  <a:srgbClr val="006600"/>
                </a:solidFill>
                <a:effectLst/>
                <a:uLnTx/>
                <a:uFillTx/>
                <a:latin typeface="Georgia"/>
                <a:ea typeface="+mn-ea"/>
                <a:cs typeface="+mn-cs"/>
              </a:rPr>
              <a:t> </a:t>
            </a:r>
            <a:r>
              <a:rPr kumimoji="0" lang="de-DE" sz="1100" b="1" i="0" u="none" strike="noStrike" kern="0" cap="none" spc="0" normalizeH="0" baseline="0" noProof="0" dirty="0" err="1">
                <a:ln>
                  <a:noFill/>
                </a:ln>
                <a:solidFill>
                  <a:srgbClr val="006600"/>
                </a:solidFill>
                <a:effectLst/>
                <a:uLnTx/>
                <a:uFillTx/>
                <a:latin typeface="Georgia"/>
                <a:ea typeface="+mn-ea"/>
                <a:cs typeface="+mn-cs"/>
              </a:rPr>
              <a:t>with</a:t>
            </a:r>
            <a:r>
              <a:rPr kumimoji="0" lang="de-DE" sz="1100" b="1" i="0" u="none" strike="noStrike" kern="0" cap="none" spc="0" normalizeH="0" baseline="0" noProof="0" dirty="0">
                <a:ln>
                  <a:noFill/>
                </a:ln>
                <a:solidFill>
                  <a:srgbClr val="006600"/>
                </a:solidFill>
                <a:effectLst/>
                <a:uLnTx/>
                <a:uFillTx/>
                <a:latin typeface="Georgia"/>
                <a:ea typeface="+mn-ea"/>
                <a:cs typeface="+mn-cs"/>
              </a:rPr>
              <a:t> additional </a:t>
            </a:r>
            <a:r>
              <a:rPr kumimoji="0" lang="de-DE" sz="1100" b="1" i="0" u="none" strike="noStrike" kern="0" cap="none" spc="0" normalizeH="0" baseline="0" noProof="0" dirty="0" err="1">
                <a:ln>
                  <a:noFill/>
                </a:ln>
                <a:solidFill>
                  <a:srgbClr val="006600"/>
                </a:solidFill>
                <a:effectLst/>
                <a:uLnTx/>
                <a:uFillTx/>
                <a:latin typeface="Georgia"/>
                <a:ea typeface="+mn-ea"/>
                <a:cs typeface="+mn-cs"/>
              </a:rPr>
              <a:t>benefit</a:t>
            </a:r>
            <a:endParaRPr kumimoji="0" lang="de-DE" sz="1100" b="1" i="0" u="none" strike="noStrike" kern="0" cap="none" spc="0" normalizeH="0" baseline="0" noProof="0" dirty="0">
              <a:ln>
                <a:noFill/>
              </a:ln>
              <a:solidFill>
                <a:srgbClr val="006600"/>
              </a:solidFill>
              <a:effectLst/>
              <a:uLnTx/>
              <a:uFillTx/>
              <a:latin typeface="Georgia"/>
              <a:ea typeface="+mn-ea"/>
              <a:cs typeface="+mn-cs"/>
            </a:endParaRPr>
          </a:p>
        </p:txBody>
      </p:sp>
      <p:sp>
        <p:nvSpPr>
          <p:cNvPr id="15" name="Textfeld 57">
            <a:extLst>
              <a:ext uri="{FF2B5EF4-FFF2-40B4-BE49-F238E27FC236}">
                <a16:creationId xmlns:a16="http://schemas.microsoft.com/office/drawing/2014/main" id="{149B6A5C-F1C2-78E2-C807-4923452811D5}"/>
              </a:ext>
            </a:extLst>
          </p:cNvPr>
          <p:cNvSpPr txBox="1"/>
          <p:nvPr/>
        </p:nvSpPr>
        <p:spPr>
          <a:xfrm>
            <a:off x="9448800" y="1454194"/>
            <a:ext cx="2171700" cy="706011"/>
          </a:xfrm>
          <a:prstGeom prst="rect">
            <a:avLst/>
          </a:prstGeom>
          <a:solidFill>
            <a:schemeClr val="tx2"/>
          </a:solidFill>
        </p:spPr>
        <p:txBody>
          <a:bodyPr wrap="square" lIns="60960" rIns="60960" rtlCol="0" anchor="ctr" anchorCtr="0">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Georgia"/>
                <a:ea typeface="+mn-ea"/>
                <a:cs typeface="+mn-cs"/>
              </a:rPr>
              <a:t>Step 1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Georgia"/>
                <a:ea typeface="+mn-ea"/>
                <a:cs typeface="+mn-cs"/>
              </a:rPr>
              <a:t>Exclusion based on the patients, preferences</a:t>
            </a:r>
          </a:p>
        </p:txBody>
      </p:sp>
      <p:sp>
        <p:nvSpPr>
          <p:cNvPr id="16" name="Textfeld 58">
            <a:extLst>
              <a:ext uri="{FF2B5EF4-FFF2-40B4-BE49-F238E27FC236}">
                <a16:creationId xmlns:a16="http://schemas.microsoft.com/office/drawing/2014/main" id="{E275E2E1-C376-1AE2-E8B4-241F85FF71B2}"/>
              </a:ext>
            </a:extLst>
          </p:cNvPr>
          <p:cNvSpPr txBox="1"/>
          <p:nvPr/>
        </p:nvSpPr>
        <p:spPr>
          <a:xfrm>
            <a:off x="9448800" y="2255082"/>
            <a:ext cx="2171700" cy="706011"/>
          </a:xfrm>
          <a:prstGeom prst="rect">
            <a:avLst/>
          </a:prstGeom>
          <a:solidFill>
            <a:schemeClr val="tx2"/>
          </a:solidFill>
        </p:spPr>
        <p:txBody>
          <a:bodyPr wrap="square" lIns="60960" rIns="60960" rtlCol="0" anchor="ctr" anchorCtr="0">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Georgia"/>
                <a:ea typeface="+mn-ea"/>
                <a:cs typeface="+mn-cs"/>
              </a:rPr>
              <a:t>Step 2</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Georgia"/>
                <a:ea typeface="+mn-ea"/>
                <a:cs typeface="+mn-cs"/>
              </a:rPr>
              <a:t>Exclusion based on Medical Eligibility Criteria</a:t>
            </a:r>
          </a:p>
        </p:txBody>
      </p:sp>
      <p:sp>
        <p:nvSpPr>
          <p:cNvPr id="17" name="Textfeld 59">
            <a:extLst>
              <a:ext uri="{FF2B5EF4-FFF2-40B4-BE49-F238E27FC236}">
                <a16:creationId xmlns:a16="http://schemas.microsoft.com/office/drawing/2014/main" id="{CE2CE754-009A-5F43-8CAB-B22636FAC5E2}"/>
              </a:ext>
            </a:extLst>
          </p:cNvPr>
          <p:cNvSpPr txBox="1"/>
          <p:nvPr/>
        </p:nvSpPr>
        <p:spPr>
          <a:xfrm>
            <a:off x="9448800" y="3055971"/>
            <a:ext cx="2171700" cy="706011"/>
          </a:xfrm>
          <a:prstGeom prst="rect">
            <a:avLst/>
          </a:prstGeom>
          <a:solidFill>
            <a:schemeClr val="accent6"/>
          </a:solidFill>
        </p:spPr>
        <p:txBody>
          <a:bodyPr wrap="square" lIns="60960" rIns="60960" rtlCol="0" anchor="ctr" anchorCtr="0">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Georgia"/>
                <a:ea typeface="+mn-ea"/>
                <a:cs typeface="+mn-cs"/>
              </a:rPr>
              <a:t>Step 3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Georgia"/>
                <a:ea typeface="+mn-ea"/>
                <a:cs typeface="+mn-cs"/>
              </a:rPr>
              <a:t>Among the methods left look for additional benefits </a:t>
            </a:r>
          </a:p>
        </p:txBody>
      </p:sp>
      <p:sp>
        <p:nvSpPr>
          <p:cNvPr id="18" name="Textfeld 59">
            <a:extLst>
              <a:ext uri="{FF2B5EF4-FFF2-40B4-BE49-F238E27FC236}">
                <a16:creationId xmlns:a16="http://schemas.microsoft.com/office/drawing/2014/main" id="{5A218CC7-AC8F-71BC-E1CB-DCAB100ED2FF}"/>
              </a:ext>
            </a:extLst>
          </p:cNvPr>
          <p:cNvSpPr txBox="1"/>
          <p:nvPr/>
        </p:nvSpPr>
        <p:spPr>
          <a:xfrm>
            <a:off x="9448800" y="3856859"/>
            <a:ext cx="2171700" cy="706011"/>
          </a:xfrm>
          <a:prstGeom prst="rect">
            <a:avLst/>
          </a:prstGeom>
          <a:solidFill>
            <a:schemeClr val="accent1"/>
          </a:solidFill>
        </p:spPr>
        <p:txBody>
          <a:bodyPr wrap="square" lIns="60960" rIns="60960" rtlCol="0" anchor="ctr" anchorCtr="0">
            <a:noAutofit/>
          </a:bodyPr>
          <a:lstStyle>
            <a:defPPr>
              <a:defRPr lang="de-DE"/>
            </a:defPPr>
            <a:lvl1pPr>
              <a:defRPr sz="1600">
                <a:solidFill>
                  <a:srgbClr val="FFFF00"/>
                </a:solidFill>
              </a:defRPr>
            </a:lvl1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Georgia"/>
                <a:ea typeface="+mn-ea"/>
                <a:cs typeface="+mn-cs"/>
              </a:rPr>
              <a:t>Step 4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Georgia"/>
                <a:ea typeface="+mn-ea"/>
                <a:cs typeface="+mn-cs"/>
              </a:rPr>
              <a:t>Informed Consent and Shared decision making </a:t>
            </a:r>
          </a:p>
        </p:txBody>
      </p:sp>
      <p:sp>
        <p:nvSpPr>
          <p:cNvPr id="19" name="Textfeld 59">
            <a:extLst>
              <a:ext uri="{FF2B5EF4-FFF2-40B4-BE49-F238E27FC236}">
                <a16:creationId xmlns:a16="http://schemas.microsoft.com/office/drawing/2014/main" id="{993BEC49-0581-198B-F9AC-365DC242712D}"/>
              </a:ext>
            </a:extLst>
          </p:cNvPr>
          <p:cNvSpPr txBox="1"/>
          <p:nvPr/>
        </p:nvSpPr>
        <p:spPr>
          <a:xfrm>
            <a:off x="9448800" y="4657748"/>
            <a:ext cx="2171700" cy="706011"/>
          </a:xfrm>
          <a:prstGeom prst="rect">
            <a:avLst/>
          </a:prstGeom>
          <a:solidFill>
            <a:schemeClr val="accent4"/>
          </a:solidFill>
        </p:spPr>
        <p:txBody>
          <a:bodyPr wrap="square" lIns="60960" rIns="60960" rtlCol="0" anchor="ctr" anchorCtr="0">
            <a:noAutofit/>
          </a:bodyPr>
          <a:lstStyle>
            <a:defPPr>
              <a:defRPr lang="de-DE"/>
            </a:defPPr>
            <a:lvl1pPr>
              <a:defRPr sz="1600">
                <a:solidFill>
                  <a:srgbClr val="FFFF00"/>
                </a:solidFill>
              </a:defRPr>
            </a:lvl1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srgbClr val="000000"/>
                </a:solidFill>
                <a:effectLst/>
                <a:uLnTx/>
                <a:uFillTx/>
                <a:latin typeface="Georgia"/>
                <a:ea typeface="+mn-ea"/>
                <a:cs typeface="+mn-cs"/>
              </a:rPr>
              <a:t>Step 5</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srgbClr val="000000"/>
                </a:solidFill>
                <a:effectLst/>
                <a:uLnTx/>
                <a:uFillTx/>
                <a:latin typeface="Georgia"/>
                <a:ea typeface="+mn-ea"/>
                <a:cs typeface="+mn-cs"/>
              </a:rPr>
              <a:t>Follow-up visits: satisfaction, </a:t>
            </a:r>
            <a:br>
              <a:rPr kumimoji="0" lang="en-US" sz="1100" b="0" i="0" u="none" strike="noStrike" kern="0" cap="none" spc="0" normalizeH="0" baseline="0" noProof="0" dirty="0">
                <a:ln>
                  <a:noFill/>
                </a:ln>
                <a:solidFill>
                  <a:srgbClr val="000000"/>
                </a:solidFill>
                <a:effectLst/>
                <a:uLnTx/>
                <a:uFillTx/>
                <a:latin typeface="Georgia"/>
                <a:ea typeface="+mn-ea"/>
                <a:cs typeface="+mn-cs"/>
              </a:rPr>
            </a:br>
            <a:r>
              <a:rPr kumimoji="0" lang="en-US" sz="1100" b="0" i="0" u="none" strike="noStrike" kern="0" cap="none" spc="0" normalizeH="0" baseline="0" noProof="0" dirty="0">
                <a:ln>
                  <a:noFill/>
                </a:ln>
                <a:solidFill>
                  <a:srgbClr val="000000"/>
                </a:solidFill>
                <a:effectLst/>
                <a:uLnTx/>
                <a:uFillTx/>
                <a:latin typeface="Georgia"/>
                <a:ea typeface="+mn-ea"/>
                <a:cs typeface="+mn-cs"/>
              </a:rPr>
              <a:t>proper use, QoL</a:t>
            </a:r>
          </a:p>
        </p:txBody>
      </p:sp>
      <p:cxnSp>
        <p:nvCxnSpPr>
          <p:cNvPr id="20" name="Connector: Elbow 19">
            <a:extLst>
              <a:ext uri="{FF2B5EF4-FFF2-40B4-BE49-F238E27FC236}">
                <a16:creationId xmlns:a16="http://schemas.microsoft.com/office/drawing/2014/main" id="{96E501FD-47A1-8EFF-F9A8-1562E1EF4465}"/>
              </a:ext>
            </a:extLst>
          </p:cNvPr>
          <p:cNvCxnSpPr>
            <a:cxnSpLocks/>
            <a:stCxn id="23" idx="1"/>
            <a:endCxn id="7" idx="1"/>
          </p:cNvCxnSpPr>
          <p:nvPr/>
        </p:nvCxnSpPr>
        <p:spPr>
          <a:xfrm rot="10800000">
            <a:off x="1202885" y="1750376"/>
            <a:ext cx="2811807" cy="3816993"/>
          </a:xfrm>
          <a:prstGeom prst="bentConnector3">
            <a:avLst>
              <a:gd name="adj1" fmla="val 118518"/>
            </a:avLst>
          </a:prstGeom>
          <a:ln w="25400">
            <a:solidFill>
              <a:schemeClr val="accent3"/>
            </a:solidFill>
            <a:tailEnd type="triangle"/>
          </a:ln>
        </p:spPr>
        <p:style>
          <a:lnRef idx="1">
            <a:schemeClr val="accent1"/>
          </a:lnRef>
          <a:fillRef idx="0">
            <a:schemeClr val="accent1"/>
          </a:fillRef>
          <a:effectRef idx="0">
            <a:schemeClr val="accent1"/>
          </a:effectRef>
          <a:fontRef idx="minor">
            <a:schemeClr val="tx1"/>
          </a:fontRef>
        </p:style>
      </p:cxnSp>
      <p:sp>
        <p:nvSpPr>
          <p:cNvPr id="21" name="Text Box 12">
            <a:extLst>
              <a:ext uri="{FF2B5EF4-FFF2-40B4-BE49-F238E27FC236}">
                <a16:creationId xmlns:a16="http://schemas.microsoft.com/office/drawing/2014/main" id="{0B92E219-FFAB-4AEE-7D21-84F0A73E2DB6}"/>
              </a:ext>
            </a:extLst>
          </p:cNvPr>
          <p:cNvSpPr txBox="1">
            <a:spLocks noChangeArrowheads="1"/>
          </p:cNvSpPr>
          <p:nvPr/>
        </p:nvSpPr>
        <p:spPr bwMode="auto">
          <a:xfrm>
            <a:off x="4014690" y="3935667"/>
            <a:ext cx="3330301" cy="441323"/>
          </a:xfrm>
          <a:prstGeom prst="rect">
            <a:avLst/>
          </a:prstGeom>
          <a:solidFill>
            <a:schemeClr val="accent1"/>
          </a:solidFill>
        </p:spPr>
        <p:txBody>
          <a:bodyPr wrap="square" lIns="60960" rIns="60960" rtlCol="0" anchor="ctr" anchorCtr="0">
            <a:noAutofit/>
          </a:bodyPr>
          <a:lstStyle>
            <a:defPPr>
              <a:defRPr lang="en-US"/>
            </a:defPPr>
            <a:lvl1pPr marR="0" lvl="0" indent="0" fontAlgn="auto">
              <a:lnSpc>
                <a:spcPct val="100000"/>
              </a:lnSpc>
              <a:spcBef>
                <a:spcPts val="0"/>
              </a:spcBef>
              <a:spcAft>
                <a:spcPts val="0"/>
              </a:spcAft>
              <a:buClrTx/>
              <a:buSzTx/>
              <a:buFontTx/>
              <a:buNone/>
              <a:tabLst/>
              <a:defRPr kumimoji="0" sz="900" b="0" i="0" u="none" strike="noStrike" kern="0" cap="none" spc="0" normalizeH="0" baseline="0">
                <a:ln>
                  <a:noFill/>
                </a:ln>
                <a:solidFill>
                  <a:schemeClr val="bg1"/>
                </a:solidFill>
                <a:effectLst/>
                <a:uLnTx/>
                <a:uFillTx/>
                <a:latin typeface="+mj-lt"/>
              </a:defRPr>
            </a:lvl1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de-CH" sz="1100" b="0" i="0" u="none" strike="noStrike" kern="0" cap="none" spc="0" normalizeH="0" baseline="0" noProof="0">
                <a:ln>
                  <a:noFill/>
                </a:ln>
                <a:solidFill>
                  <a:prstClr val="white"/>
                </a:solidFill>
                <a:effectLst/>
                <a:uLnTx/>
                <a:uFillTx/>
                <a:latin typeface="Georgia"/>
                <a:ea typeface="+mn-ea"/>
                <a:cs typeface="+mn-cs"/>
              </a:rPr>
              <a:t>Choose method together with the patient</a:t>
            </a:r>
            <a:endParaRPr kumimoji="0" lang="de-CH" sz="1100" b="0" i="0" u="none" strike="noStrike" kern="0" cap="none" spc="0" normalizeH="0" baseline="0" noProof="0" dirty="0">
              <a:ln>
                <a:noFill/>
              </a:ln>
              <a:solidFill>
                <a:prstClr val="white"/>
              </a:solidFill>
              <a:effectLst/>
              <a:uLnTx/>
              <a:uFillTx/>
              <a:latin typeface="Georgia"/>
              <a:ea typeface="+mn-ea"/>
              <a:cs typeface="+mn-cs"/>
            </a:endParaRPr>
          </a:p>
        </p:txBody>
      </p:sp>
      <p:sp>
        <p:nvSpPr>
          <p:cNvPr id="22" name="Textfeld 4">
            <a:extLst>
              <a:ext uri="{FF2B5EF4-FFF2-40B4-BE49-F238E27FC236}">
                <a16:creationId xmlns:a16="http://schemas.microsoft.com/office/drawing/2014/main" id="{AA48EBDC-A08E-8878-BDC2-4645FCDAF222}"/>
              </a:ext>
            </a:extLst>
          </p:cNvPr>
          <p:cNvSpPr txBox="1"/>
          <p:nvPr/>
        </p:nvSpPr>
        <p:spPr>
          <a:xfrm>
            <a:off x="4014690" y="4569346"/>
            <a:ext cx="3330301" cy="611062"/>
          </a:xfrm>
          <a:prstGeom prst="rect">
            <a:avLst/>
          </a:prstGeom>
          <a:solidFill>
            <a:srgbClr val="B0E7FF"/>
          </a:solidFill>
        </p:spPr>
        <p:txBody>
          <a:bodyPr wrap="square" lIns="60960" rIns="60960" rtlCol="0" anchor="ctr" anchorCtr="0">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de-DE" sz="1100" b="1" i="0" u="none" strike="noStrike" kern="0" cap="none" spc="0" normalizeH="0" baseline="0" noProof="0" dirty="0">
                <a:ln>
                  <a:noFill/>
                </a:ln>
                <a:solidFill>
                  <a:prstClr val="black"/>
                </a:solidFill>
                <a:effectLst/>
                <a:uLnTx/>
                <a:uFillTx/>
                <a:latin typeface="Georgia"/>
                <a:ea typeface="+mn-ea"/>
                <a:cs typeface="+mn-cs"/>
              </a:rPr>
              <a:t>Information </a:t>
            </a:r>
            <a:r>
              <a:rPr kumimoji="0" lang="de-DE" sz="1100" b="1" i="0" u="none" strike="noStrike" kern="0" cap="none" spc="0" normalizeH="0" baseline="0" noProof="0" dirty="0" err="1">
                <a:ln>
                  <a:noFill/>
                </a:ln>
                <a:solidFill>
                  <a:prstClr val="black"/>
                </a:solidFill>
                <a:effectLst/>
                <a:uLnTx/>
                <a:uFillTx/>
                <a:latin typeface="Georgia"/>
                <a:ea typeface="+mn-ea"/>
                <a:cs typeface="+mn-cs"/>
              </a:rPr>
              <a:t>and</a:t>
            </a:r>
            <a:r>
              <a:rPr kumimoji="0" lang="de-DE" sz="1100" b="1" i="0" u="none" strike="noStrike" kern="0" cap="none" spc="0" normalizeH="0" baseline="0" noProof="0" dirty="0">
                <a:ln>
                  <a:noFill/>
                </a:ln>
                <a:solidFill>
                  <a:prstClr val="black"/>
                </a:solidFill>
                <a:effectLst/>
                <a:uLnTx/>
                <a:uFillTx/>
                <a:latin typeface="Georgia"/>
                <a:ea typeface="+mn-ea"/>
                <a:cs typeface="+mn-cs"/>
              </a:rPr>
              <a:t> Education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de-DE" sz="1100" b="1" i="0" u="none" strike="noStrike" kern="0" cap="none" spc="0" normalizeH="0" baseline="0" noProof="0" dirty="0" err="1">
                <a:ln>
                  <a:noFill/>
                </a:ln>
                <a:solidFill>
                  <a:prstClr val="black"/>
                </a:solidFill>
                <a:effectLst/>
                <a:uLnTx/>
                <a:uFillTx/>
                <a:latin typeface="Georgia"/>
                <a:ea typeface="+mn-ea"/>
                <a:cs typeface="+mn-cs"/>
              </a:rPr>
              <a:t>Risk</a:t>
            </a:r>
            <a:r>
              <a:rPr kumimoji="0" lang="de-DE" sz="1100" b="1" i="0" u="none" strike="noStrike" kern="0" cap="none" spc="0" normalizeH="0" baseline="0" noProof="0" dirty="0">
                <a:ln>
                  <a:noFill/>
                </a:ln>
                <a:solidFill>
                  <a:prstClr val="black"/>
                </a:solidFill>
                <a:effectLst/>
                <a:uLnTx/>
                <a:uFillTx/>
                <a:latin typeface="Georgia"/>
                <a:ea typeface="+mn-ea"/>
                <a:cs typeface="+mn-cs"/>
              </a:rPr>
              <a:t> </a:t>
            </a:r>
            <a:r>
              <a:rPr kumimoji="0" lang="de-DE" sz="1100" b="1" i="0" u="none" strike="noStrike" kern="0" cap="none" spc="0" normalizeH="0" baseline="0" noProof="0" dirty="0" err="1">
                <a:ln>
                  <a:noFill/>
                </a:ln>
                <a:solidFill>
                  <a:prstClr val="black"/>
                </a:solidFill>
                <a:effectLst/>
                <a:uLnTx/>
                <a:uFillTx/>
                <a:latin typeface="Georgia"/>
                <a:ea typeface="+mn-ea"/>
                <a:cs typeface="+mn-cs"/>
              </a:rPr>
              <a:t>Counselling</a:t>
            </a:r>
            <a:endParaRPr kumimoji="0" lang="de-DE" sz="1100" b="1" i="0" u="none" strike="noStrike" kern="0" cap="none" spc="0" normalizeH="0" baseline="0" noProof="0" dirty="0">
              <a:ln>
                <a:noFill/>
              </a:ln>
              <a:solidFill>
                <a:prstClr val="black"/>
              </a:solidFill>
              <a:effectLst/>
              <a:uLnTx/>
              <a:uFillTx/>
              <a:latin typeface="Georgia"/>
              <a:ea typeface="+mn-ea"/>
              <a:cs typeface="+mn-cs"/>
            </a:endParaRP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de-DE" sz="1100" b="1" i="0" u="none" strike="noStrike" kern="0" cap="none" spc="0" normalizeH="0" baseline="0" noProof="0" dirty="0">
                <a:ln>
                  <a:noFill/>
                </a:ln>
                <a:solidFill>
                  <a:prstClr val="black"/>
                </a:solidFill>
                <a:effectLst/>
                <a:uLnTx/>
                <a:uFillTx/>
                <a:latin typeface="Georgia"/>
                <a:ea typeface="+mn-ea"/>
                <a:cs typeface="+mn-cs"/>
              </a:rPr>
              <a:t>Shared decision making </a:t>
            </a:r>
          </a:p>
        </p:txBody>
      </p:sp>
      <p:sp>
        <p:nvSpPr>
          <p:cNvPr id="23" name="Textfeld 3">
            <a:extLst>
              <a:ext uri="{FF2B5EF4-FFF2-40B4-BE49-F238E27FC236}">
                <a16:creationId xmlns:a16="http://schemas.microsoft.com/office/drawing/2014/main" id="{38F94CC1-68C0-884D-48D8-C051EFFA0918}"/>
              </a:ext>
            </a:extLst>
          </p:cNvPr>
          <p:cNvSpPr txBox="1"/>
          <p:nvPr/>
        </p:nvSpPr>
        <p:spPr>
          <a:xfrm>
            <a:off x="4014690" y="5372764"/>
            <a:ext cx="3330301" cy="389209"/>
          </a:xfrm>
          <a:prstGeom prst="rect">
            <a:avLst/>
          </a:prstGeom>
          <a:solidFill>
            <a:schemeClr val="accent4"/>
          </a:solidFill>
        </p:spPr>
        <p:txBody>
          <a:bodyPr wrap="square" lIns="60960" rIns="60960" rtlCol="0" anchor="ctr" anchorCtr="0">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de-DE" sz="1100" b="1" i="0" u="none" strike="noStrike" kern="0" cap="none" spc="0" normalizeH="0" baseline="0" noProof="0" dirty="0">
                <a:ln>
                  <a:noFill/>
                </a:ln>
                <a:solidFill>
                  <a:srgbClr val="000000"/>
                </a:solidFill>
                <a:effectLst/>
                <a:uLnTx/>
                <a:uFillTx/>
                <a:latin typeface="Georgia"/>
                <a:ea typeface="+mn-ea"/>
                <a:cs typeface="+mn-cs"/>
              </a:rPr>
              <a:t>Follow </a:t>
            </a:r>
            <a:r>
              <a:rPr kumimoji="0" lang="de-DE" sz="1100" b="1" i="0" u="none" strike="noStrike" kern="0" cap="none" spc="0" normalizeH="0" baseline="0" noProof="0" dirty="0" err="1">
                <a:ln>
                  <a:noFill/>
                </a:ln>
                <a:solidFill>
                  <a:srgbClr val="000000"/>
                </a:solidFill>
                <a:effectLst/>
                <a:uLnTx/>
                <a:uFillTx/>
                <a:latin typeface="Georgia"/>
                <a:ea typeface="+mn-ea"/>
                <a:cs typeface="+mn-cs"/>
              </a:rPr>
              <a:t>up</a:t>
            </a:r>
            <a:r>
              <a:rPr kumimoji="0" lang="de-DE" sz="1100" b="1" i="0" u="none" strike="noStrike" kern="0" cap="none" spc="0" normalizeH="0" baseline="0" noProof="0" dirty="0">
                <a:ln>
                  <a:noFill/>
                </a:ln>
                <a:solidFill>
                  <a:srgbClr val="000000"/>
                </a:solidFill>
                <a:effectLst/>
                <a:uLnTx/>
                <a:uFillTx/>
                <a:latin typeface="Georgia"/>
                <a:ea typeface="+mn-ea"/>
                <a:cs typeface="+mn-cs"/>
              </a:rPr>
              <a:t> care </a:t>
            </a:r>
          </a:p>
        </p:txBody>
      </p:sp>
      <p:cxnSp>
        <p:nvCxnSpPr>
          <p:cNvPr id="24" name="Straight Arrow Connector 23">
            <a:extLst>
              <a:ext uri="{FF2B5EF4-FFF2-40B4-BE49-F238E27FC236}">
                <a16:creationId xmlns:a16="http://schemas.microsoft.com/office/drawing/2014/main" id="{BE074117-7E41-3282-5AB2-DB207F8B0768}"/>
              </a:ext>
            </a:extLst>
          </p:cNvPr>
          <p:cNvCxnSpPr>
            <a:cxnSpLocks/>
          </p:cNvCxnSpPr>
          <p:nvPr/>
        </p:nvCxnSpPr>
        <p:spPr>
          <a:xfrm>
            <a:off x="3583089" y="1625937"/>
            <a:ext cx="3469568" cy="0"/>
          </a:xfrm>
          <a:prstGeom prst="straightConnector1">
            <a:avLst/>
          </a:prstGeom>
          <a:ln w="25400">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5" name="Straight Arrow Connector 24">
            <a:extLst>
              <a:ext uri="{FF2B5EF4-FFF2-40B4-BE49-F238E27FC236}">
                <a16:creationId xmlns:a16="http://schemas.microsoft.com/office/drawing/2014/main" id="{648DE9D1-77AF-0CD1-934B-54E552B81368}"/>
              </a:ext>
            </a:extLst>
          </p:cNvPr>
          <p:cNvCxnSpPr>
            <a:cxnSpLocks/>
          </p:cNvCxnSpPr>
          <p:nvPr/>
        </p:nvCxnSpPr>
        <p:spPr>
          <a:xfrm flipH="1">
            <a:off x="3618665" y="1833880"/>
            <a:ext cx="3384827" cy="443028"/>
          </a:xfrm>
          <a:prstGeom prst="straightConnector1">
            <a:avLst/>
          </a:prstGeom>
          <a:ln w="25400">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D8BAB390-7A07-7D8D-D3C5-D41E62AD0E23}"/>
              </a:ext>
            </a:extLst>
          </p:cNvPr>
          <p:cNvCxnSpPr>
            <a:cxnSpLocks/>
          </p:cNvCxnSpPr>
          <p:nvPr/>
        </p:nvCxnSpPr>
        <p:spPr>
          <a:xfrm flipH="1">
            <a:off x="3586916" y="2712720"/>
            <a:ext cx="3636844" cy="669432"/>
          </a:xfrm>
          <a:prstGeom prst="straightConnector1">
            <a:avLst/>
          </a:prstGeom>
          <a:ln w="25400">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7" name="Straight Arrow Connector 26">
            <a:extLst>
              <a:ext uri="{FF2B5EF4-FFF2-40B4-BE49-F238E27FC236}">
                <a16:creationId xmlns:a16="http://schemas.microsoft.com/office/drawing/2014/main" id="{484A96DA-66E6-F498-07A0-55FF11CE6571}"/>
              </a:ext>
            </a:extLst>
          </p:cNvPr>
          <p:cNvCxnSpPr>
            <a:cxnSpLocks/>
          </p:cNvCxnSpPr>
          <p:nvPr/>
        </p:nvCxnSpPr>
        <p:spPr>
          <a:xfrm flipV="1">
            <a:off x="3583090" y="2515130"/>
            <a:ext cx="3467950" cy="403657"/>
          </a:xfrm>
          <a:prstGeom prst="straightConnector1">
            <a:avLst/>
          </a:prstGeom>
          <a:ln w="25400">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72438E85-1D9F-4BEC-42A6-24377BB3F320}"/>
              </a:ext>
            </a:extLst>
          </p:cNvPr>
          <p:cNvCxnSpPr>
            <a:cxnSpLocks/>
          </p:cNvCxnSpPr>
          <p:nvPr/>
        </p:nvCxnSpPr>
        <p:spPr>
          <a:xfrm>
            <a:off x="3583089" y="3477738"/>
            <a:ext cx="3469568" cy="0"/>
          </a:xfrm>
          <a:prstGeom prst="straightConnector1">
            <a:avLst/>
          </a:prstGeom>
          <a:ln w="25400">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9" name="Straight Arrow Connector 28">
            <a:extLst>
              <a:ext uri="{FF2B5EF4-FFF2-40B4-BE49-F238E27FC236}">
                <a16:creationId xmlns:a16="http://schemas.microsoft.com/office/drawing/2014/main" id="{7186F409-AEB8-0D6F-5E3B-DB094C62488C}"/>
              </a:ext>
            </a:extLst>
          </p:cNvPr>
          <p:cNvCxnSpPr/>
          <p:nvPr/>
        </p:nvCxnSpPr>
        <p:spPr>
          <a:xfrm>
            <a:off x="5679840" y="4376991"/>
            <a:ext cx="0" cy="192356"/>
          </a:xfrm>
          <a:prstGeom prst="straightConnector1">
            <a:avLst/>
          </a:prstGeom>
          <a:ln w="25400">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0" name="Straight Arrow Connector 29">
            <a:extLst>
              <a:ext uri="{FF2B5EF4-FFF2-40B4-BE49-F238E27FC236}">
                <a16:creationId xmlns:a16="http://schemas.microsoft.com/office/drawing/2014/main" id="{B63B1418-E819-2033-2339-A81778B7AC31}"/>
              </a:ext>
            </a:extLst>
          </p:cNvPr>
          <p:cNvCxnSpPr>
            <a:cxnSpLocks/>
          </p:cNvCxnSpPr>
          <p:nvPr/>
        </p:nvCxnSpPr>
        <p:spPr>
          <a:xfrm>
            <a:off x="5679840" y="5180409"/>
            <a:ext cx="0" cy="192356"/>
          </a:xfrm>
          <a:prstGeom prst="straightConnector1">
            <a:avLst/>
          </a:prstGeom>
          <a:ln w="25400">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1" name="Straight Arrow Connector 30">
            <a:extLst>
              <a:ext uri="{FF2B5EF4-FFF2-40B4-BE49-F238E27FC236}">
                <a16:creationId xmlns:a16="http://schemas.microsoft.com/office/drawing/2014/main" id="{013D3FE4-07C2-5606-4667-75F4C3837686}"/>
              </a:ext>
            </a:extLst>
          </p:cNvPr>
          <p:cNvCxnSpPr>
            <a:cxnSpLocks/>
          </p:cNvCxnSpPr>
          <p:nvPr/>
        </p:nvCxnSpPr>
        <p:spPr>
          <a:xfrm flipH="1">
            <a:off x="6775679" y="3572358"/>
            <a:ext cx="531071" cy="357300"/>
          </a:xfrm>
          <a:prstGeom prst="straightConnector1">
            <a:avLst/>
          </a:prstGeom>
          <a:ln w="25400">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2" name="Straight Arrow Connector 31">
            <a:extLst>
              <a:ext uri="{FF2B5EF4-FFF2-40B4-BE49-F238E27FC236}">
                <a16:creationId xmlns:a16="http://schemas.microsoft.com/office/drawing/2014/main" id="{21692808-F7D4-6A95-2E38-5580A5D6DB8A}"/>
              </a:ext>
            </a:extLst>
          </p:cNvPr>
          <p:cNvCxnSpPr>
            <a:cxnSpLocks/>
          </p:cNvCxnSpPr>
          <p:nvPr/>
        </p:nvCxnSpPr>
        <p:spPr>
          <a:xfrm>
            <a:off x="2399761" y="2590504"/>
            <a:ext cx="0" cy="192356"/>
          </a:xfrm>
          <a:prstGeom prst="straightConnector1">
            <a:avLst/>
          </a:prstGeom>
          <a:ln w="25400">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10EB3B5D-D842-1898-7BAD-06D24F239876}"/>
              </a:ext>
            </a:extLst>
          </p:cNvPr>
          <p:cNvSpPr>
            <a:spLocks noGrp="1"/>
          </p:cNvSpPr>
          <p:nvPr>
            <p:ph type="title"/>
          </p:nvPr>
        </p:nvSpPr>
        <p:spPr/>
        <p:txBody>
          <a:bodyPr vert="horz"/>
          <a:lstStyle/>
          <a:p>
            <a:r>
              <a:rPr lang="en-US" dirty="0"/>
              <a:t>The Contraceptive Dialogue </a:t>
            </a:r>
          </a:p>
        </p:txBody>
      </p:sp>
      <p:sp>
        <p:nvSpPr>
          <p:cNvPr id="4" name="TextBox 3">
            <a:extLst>
              <a:ext uri="{FF2B5EF4-FFF2-40B4-BE49-F238E27FC236}">
                <a16:creationId xmlns:a16="http://schemas.microsoft.com/office/drawing/2014/main" id="{838510B6-F5B6-042D-50EE-25BED5E3E56E}"/>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GLO2208860</a:t>
            </a:r>
          </a:p>
        </p:txBody>
      </p:sp>
    </p:spTree>
    <p:extLst>
      <p:ext uri="{BB962C8B-B14F-4D97-AF65-F5344CB8AC3E}">
        <p14:creationId xmlns:p14="http://schemas.microsoft.com/office/powerpoint/2010/main" val="508555421"/>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31451D0E-E6A1-900F-BD89-7091A2F261D2}"/>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4" progId="TCLayout.ActiveDocument.1">
                  <p:embed/>
                </p:oleObj>
              </mc:Choice>
              <mc:Fallback>
                <p:oleObj name="think-cell Slide" r:id="rId4" imgW="395" imgH="394" progId="TCLayout.ActiveDocument.1">
                  <p:embed/>
                  <p:pic>
                    <p:nvPicPr>
                      <p:cNvPr id="5" name="think-cell data - do not delete" hidden="1">
                        <a:extLst>
                          <a:ext uri="{FF2B5EF4-FFF2-40B4-BE49-F238E27FC236}">
                            <a16:creationId xmlns:a16="http://schemas.microsoft.com/office/drawing/2014/main" id="{31451D0E-E6A1-900F-BD89-7091A2F261D2}"/>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D68004ED-6A1D-E1AB-CFE5-25DEB7DFD499}"/>
              </a:ext>
            </a:extLst>
          </p:cNvPr>
          <p:cNvSpPr>
            <a:spLocks noGrp="1"/>
          </p:cNvSpPr>
          <p:nvPr>
            <p:ph type="title"/>
          </p:nvPr>
        </p:nvSpPr>
        <p:spPr/>
        <p:txBody>
          <a:bodyPr vert="horz"/>
          <a:lstStyle/>
          <a:p>
            <a:r>
              <a:rPr lang="en-US" dirty="0"/>
              <a:t>Give evidence based information in a patient centered way </a:t>
            </a:r>
          </a:p>
        </p:txBody>
      </p:sp>
      <p:sp>
        <p:nvSpPr>
          <p:cNvPr id="7" name="Text Placeholder 5">
            <a:extLst>
              <a:ext uri="{FF2B5EF4-FFF2-40B4-BE49-F238E27FC236}">
                <a16:creationId xmlns:a16="http://schemas.microsoft.com/office/drawing/2014/main" id="{C07FFDE8-D918-D521-F64B-231EDE89B687}"/>
              </a:ext>
            </a:extLst>
          </p:cNvPr>
          <p:cNvSpPr txBox="1">
            <a:spLocks/>
          </p:cNvSpPr>
          <p:nvPr/>
        </p:nvSpPr>
        <p:spPr>
          <a:xfrm>
            <a:off x="6262429" y="1435852"/>
            <a:ext cx="5358072" cy="510239"/>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867"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The EPE principle </a:t>
            </a:r>
          </a:p>
        </p:txBody>
      </p:sp>
      <p:sp>
        <p:nvSpPr>
          <p:cNvPr id="8" name="Textfeld 7">
            <a:extLst>
              <a:ext uri="{FF2B5EF4-FFF2-40B4-BE49-F238E27FC236}">
                <a16:creationId xmlns:a16="http://schemas.microsoft.com/office/drawing/2014/main" id="{E4CFAB71-C2D8-2E63-AFA9-EEA15C389417}"/>
              </a:ext>
            </a:extLst>
          </p:cNvPr>
          <p:cNvSpPr txBox="1">
            <a:spLocks noChangeArrowheads="1"/>
          </p:cNvSpPr>
          <p:nvPr/>
        </p:nvSpPr>
        <p:spPr bwMode="auto">
          <a:xfrm>
            <a:off x="7898237" y="2318972"/>
            <a:ext cx="3709564" cy="5746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spAutoFit/>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marL="228594" marR="0" lvl="0" indent="-228594" algn="l" defTabSz="1219170" rtl="0" eaLnBrk="1" fontAlgn="base" latinLnBrk="0" hangingPunct="1">
              <a:lnSpc>
                <a:spcPct val="100000"/>
              </a:lnSpc>
              <a:spcBef>
                <a:spcPts val="0"/>
              </a:spcBef>
              <a:spcAft>
                <a:spcPts val="0"/>
              </a:spcAft>
              <a:buClrTx/>
              <a:buSzTx/>
              <a:buFont typeface="Arial" panose="020B0604020202020204" pitchFamily="34" charset="0"/>
              <a:buChar char="•"/>
              <a:tabLst/>
              <a:defRPr/>
            </a:pPr>
            <a:r>
              <a:rPr kumimoji="0" lang="en-US" sz="1867" b="0" i="0" u="none" strike="noStrike" kern="1200" cap="none" spc="0" normalizeH="0" baseline="0" noProof="0" dirty="0">
                <a:ln>
                  <a:noFill/>
                </a:ln>
                <a:solidFill>
                  <a:srgbClr val="000000"/>
                </a:solidFill>
                <a:effectLst/>
                <a:uLnTx/>
                <a:uFillTx/>
                <a:latin typeface="Georgia"/>
                <a:ea typeface="+mn-ea"/>
                <a:cs typeface="+mn-cs"/>
              </a:rPr>
              <a:t>Needs, knowledge, </a:t>
            </a:r>
            <a:br>
              <a:rPr kumimoji="0" lang="en-US" sz="1867" b="0" i="0" u="none" strike="noStrike" kern="1200" cap="none" spc="0" normalizeH="0" baseline="0" noProof="0" dirty="0">
                <a:ln>
                  <a:noFill/>
                </a:ln>
                <a:solidFill>
                  <a:srgbClr val="000000"/>
                </a:solidFill>
                <a:effectLst/>
                <a:uLnTx/>
                <a:uFillTx/>
                <a:latin typeface="Georgia"/>
                <a:ea typeface="+mn-ea"/>
                <a:cs typeface="+mn-cs"/>
              </a:rPr>
            </a:br>
            <a:r>
              <a:rPr kumimoji="0" lang="en-US" sz="1867" b="0" i="0" u="none" strike="noStrike" kern="1200" cap="none" spc="0" normalizeH="0" baseline="0" noProof="0" dirty="0">
                <a:ln>
                  <a:noFill/>
                </a:ln>
                <a:solidFill>
                  <a:srgbClr val="000000"/>
                </a:solidFill>
                <a:effectLst/>
                <a:uLnTx/>
                <a:uFillTx/>
                <a:latin typeface="Georgia"/>
                <a:ea typeface="+mn-ea"/>
                <a:cs typeface="+mn-cs"/>
              </a:rPr>
              <a:t>expectations, experience</a:t>
            </a:r>
          </a:p>
        </p:txBody>
      </p:sp>
      <p:sp>
        <p:nvSpPr>
          <p:cNvPr id="9" name="Textfeld 8">
            <a:extLst>
              <a:ext uri="{FF2B5EF4-FFF2-40B4-BE49-F238E27FC236}">
                <a16:creationId xmlns:a16="http://schemas.microsoft.com/office/drawing/2014/main" id="{88A4D98D-4D50-7161-F300-5549C8B5CEDB}"/>
              </a:ext>
            </a:extLst>
          </p:cNvPr>
          <p:cNvSpPr txBox="1">
            <a:spLocks noChangeArrowheads="1"/>
          </p:cNvSpPr>
          <p:nvPr/>
        </p:nvSpPr>
        <p:spPr bwMode="auto">
          <a:xfrm>
            <a:off x="7886701" y="3371879"/>
            <a:ext cx="3721100" cy="8619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spAutoFit/>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marL="228594" marR="0" lvl="0" indent="-228594" algn="l" defTabSz="1219170" rtl="0" eaLnBrk="1" fontAlgn="base" latinLnBrk="0" hangingPunct="1">
              <a:lnSpc>
                <a:spcPct val="100000"/>
              </a:lnSpc>
              <a:spcBef>
                <a:spcPts val="0"/>
              </a:spcBef>
              <a:spcAft>
                <a:spcPts val="0"/>
              </a:spcAft>
              <a:buClrTx/>
              <a:buSzTx/>
              <a:buFont typeface="Arial" panose="020B0604020202020204" pitchFamily="34" charset="0"/>
              <a:buChar char="•"/>
              <a:tabLst/>
              <a:defRPr/>
            </a:pPr>
            <a:r>
              <a:rPr kumimoji="0" lang="en-US" sz="1867" b="0" i="0" u="none" strike="noStrike" kern="1200" cap="none" spc="0" normalizeH="0" baseline="0" noProof="0" dirty="0">
                <a:ln>
                  <a:noFill/>
                </a:ln>
                <a:solidFill>
                  <a:srgbClr val="000000"/>
                </a:solidFill>
                <a:effectLst/>
                <a:uLnTx/>
                <a:uFillTx/>
                <a:latin typeface="Georgia"/>
                <a:ea typeface="+mn-ea"/>
                <a:cs typeface="+mn-cs"/>
              </a:rPr>
              <a:t>Small units of </a:t>
            </a:r>
          </a:p>
          <a:p>
            <a:pPr marL="228594" marR="0" lvl="0" indent="-228594" algn="l" defTabSz="1219170" rtl="0" eaLnBrk="1" fontAlgn="base" latinLnBrk="0" hangingPunct="1">
              <a:lnSpc>
                <a:spcPct val="100000"/>
              </a:lnSpc>
              <a:spcBef>
                <a:spcPts val="0"/>
              </a:spcBef>
              <a:spcAft>
                <a:spcPts val="0"/>
              </a:spcAft>
              <a:buClrTx/>
              <a:buSzTx/>
              <a:buFont typeface="Arial" panose="020B0604020202020204" pitchFamily="34" charset="0"/>
              <a:buChar char="•"/>
              <a:tabLst/>
              <a:defRPr/>
            </a:pPr>
            <a:r>
              <a:rPr kumimoji="0" lang="en-US" sz="1867" b="0" i="0" u="none" strike="noStrike" kern="1200" cap="none" spc="0" normalizeH="0" baseline="0" noProof="0" dirty="0">
                <a:ln>
                  <a:noFill/>
                </a:ln>
                <a:solidFill>
                  <a:srgbClr val="000000"/>
                </a:solidFill>
                <a:effectLst/>
                <a:uLnTx/>
                <a:uFillTx/>
                <a:latin typeface="Georgia"/>
                <a:ea typeface="+mn-ea"/>
                <a:cs typeface="+mn-cs"/>
              </a:rPr>
              <a:t>information, </a:t>
            </a:r>
            <a:r>
              <a:rPr kumimoji="0" lang="en-US" sz="1867" b="0" i="0" u="none" strike="noStrike" kern="1200" cap="none" spc="0" normalizeH="0" baseline="0" noProof="0" dirty="0" err="1">
                <a:ln>
                  <a:noFill/>
                </a:ln>
                <a:solidFill>
                  <a:srgbClr val="000000"/>
                </a:solidFill>
                <a:effectLst/>
                <a:uLnTx/>
                <a:uFillTx/>
                <a:latin typeface="Georgia"/>
                <a:ea typeface="+mn-ea"/>
                <a:cs typeface="+mn-cs"/>
              </a:rPr>
              <a:t>Structurizing</a:t>
            </a:r>
            <a:r>
              <a:rPr kumimoji="0" lang="en-US" sz="1867" b="0" i="0" u="none" strike="noStrike" kern="1200" cap="none" spc="0" normalizeH="0" baseline="0" noProof="0" dirty="0">
                <a:ln>
                  <a:noFill/>
                </a:ln>
                <a:solidFill>
                  <a:srgbClr val="000000"/>
                </a:solidFill>
                <a:effectLst/>
                <a:uLnTx/>
                <a:uFillTx/>
                <a:latin typeface="Georgia"/>
                <a:ea typeface="+mn-ea"/>
                <a:cs typeface="+mn-cs"/>
              </a:rPr>
              <a:t>, </a:t>
            </a:r>
          </a:p>
          <a:p>
            <a:pPr marL="228594" marR="0" lvl="0" indent="-228594" algn="l" defTabSz="1219170" rtl="0" eaLnBrk="1" fontAlgn="base" latinLnBrk="0" hangingPunct="1">
              <a:lnSpc>
                <a:spcPct val="100000"/>
              </a:lnSpc>
              <a:spcBef>
                <a:spcPts val="0"/>
              </a:spcBef>
              <a:spcAft>
                <a:spcPts val="0"/>
              </a:spcAft>
              <a:buClrTx/>
              <a:buSzTx/>
              <a:buFont typeface="Arial" panose="020B0604020202020204" pitchFamily="34" charset="0"/>
              <a:buChar char="•"/>
              <a:tabLst/>
              <a:defRPr/>
            </a:pPr>
            <a:r>
              <a:rPr kumimoji="0" lang="en-US" sz="1867" b="0" i="0" u="none" strike="noStrike" kern="1200" cap="none" spc="0" normalizeH="0" baseline="0" noProof="0" dirty="0">
                <a:ln>
                  <a:noFill/>
                </a:ln>
                <a:solidFill>
                  <a:srgbClr val="000000"/>
                </a:solidFill>
                <a:effectLst/>
                <a:uLnTx/>
                <a:uFillTx/>
                <a:latin typeface="Georgia"/>
                <a:ea typeface="+mn-ea"/>
                <a:cs typeface="+mn-cs"/>
              </a:rPr>
              <a:t>Summarizing</a:t>
            </a:r>
          </a:p>
        </p:txBody>
      </p:sp>
      <p:sp>
        <p:nvSpPr>
          <p:cNvPr id="10" name="Textfeld 9">
            <a:extLst>
              <a:ext uri="{FF2B5EF4-FFF2-40B4-BE49-F238E27FC236}">
                <a16:creationId xmlns:a16="http://schemas.microsoft.com/office/drawing/2014/main" id="{6900B94E-6113-FD1E-96B6-A7F392C8ABB1}"/>
              </a:ext>
            </a:extLst>
          </p:cNvPr>
          <p:cNvSpPr txBox="1">
            <a:spLocks noChangeArrowheads="1"/>
          </p:cNvSpPr>
          <p:nvPr/>
        </p:nvSpPr>
        <p:spPr bwMode="auto">
          <a:xfrm>
            <a:off x="7898237" y="4776913"/>
            <a:ext cx="3709564" cy="2873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spAutoFit/>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marL="228594" marR="0" lvl="0" indent="-228594" algn="l" defTabSz="1219170" rtl="0" eaLnBrk="1" fontAlgn="base" latinLnBrk="0" hangingPunct="1">
              <a:lnSpc>
                <a:spcPct val="100000"/>
              </a:lnSpc>
              <a:spcBef>
                <a:spcPts val="0"/>
              </a:spcBef>
              <a:spcAft>
                <a:spcPts val="0"/>
              </a:spcAft>
              <a:buClrTx/>
              <a:buSzTx/>
              <a:buFont typeface="Arial" panose="020B0604020202020204" pitchFamily="34" charset="0"/>
              <a:buChar char="•"/>
              <a:tabLst/>
              <a:defRPr/>
            </a:pPr>
            <a:r>
              <a:rPr kumimoji="0" lang="en-US" sz="1867" b="0" i="0" u="none" strike="noStrike" kern="1200" cap="none" spc="0" normalizeH="0" baseline="0" noProof="0" dirty="0" err="1">
                <a:ln>
                  <a:noFill/>
                </a:ln>
                <a:solidFill>
                  <a:srgbClr val="000000"/>
                </a:solidFill>
                <a:effectLst/>
                <a:uLnTx/>
                <a:uFillTx/>
                <a:latin typeface="Georgia"/>
                <a:ea typeface="+mn-ea"/>
                <a:cs typeface="+mn-cs"/>
              </a:rPr>
              <a:t>Understaning</a:t>
            </a:r>
            <a:r>
              <a:rPr kumimoji="0" lang="en-US" sz="1867" b="0" i="0" u="none" strike="noStrike" kern="1200" cap="none" spc="0" normalizeH="0" baseline="0" noProof="0" dirty="0">
                <a:ln>
                  <a:noFill/>
                </a:ln>
                <a:solidFill>
                  <a:srgbClr val="000000"/>
                </a:solidFill>
                <a:effectLst/>
                <a:uLnTx/>
                <a:uFillTx/>
                <a:latin typeface="Georgia"/>
                <a:ea typeface="+mn-ea"/>
                <a:cs typeface="+mn-cs"/>
              </a:rPr>
              <a:t>, Interpretation</a:t>
            </a:r>
          </a:p>
        </p:txBody>
      </p:sp>
      <p:sp>
        <p:nvSpPr>
          <p:cNvPr id="11" name="Freeform: Shape 10">
            <a:extLst>
              <a:ext uri="{FF2B5EF4-FFF2-40B4-BE49-F238E27FC236}">
                <a16:creationId xmlns:a16="http://schemas.microsoft.com/office/drawing/2014/main" id="{99F17CD6-DF6A-DE48-49E3-405A9A1083C0}"/>
              </a:ext>
            </a:extLst>
          </p:cNvPr>
          <p:cNvSpPr/>
          <p:nvPr/>
        </p:nvSpPr>
        <p:spPr>
          <a:xfrm>
            <a:off x="6268839" y="4631165"/>
            <a:ext cx="1545653" cy="578819"/>
          </a:xfrm>
          <a:custGeom>
            <a:avLst/>
            <a:gdLst>
              <a:gd name="connsiteX0" fmla="*/ 1159241 w 1159240"/>
              <a:gd name="connsiteY0" fmla="*/ 217057 h 434114"/>
              <a:gd name="connsiteX1" fmla="*/ 1042011 w 1159240"/>
              <a:gd name="connsiteY1" fmla="*/ 0 h 434114"/>
              <a:gd name="connsiteX2" fmla="*/ 65255 w 1159240"/>
              <a:gd name="connsiteY2" fmla="*/ 0 h 434114"/>
              <a:gd name="connsiteX3" fmla="*/ 65255 w 1159240"/>
              <a:gd name="connsiteY3" fmla="*/ 434114 h 434114"/>
              <a:gd name="connsiteX4" fmla="*/ 1041553 w 1159240"/>
              <a:gd name="connsiteY4" fmla="*/ 434114 h 434114"/>
              <a:gd name="connsiteX5" fmla="*/ 1159241 w 1159240"/>
              <a:gd name="connsiteY5" fmla="*/ 217057 h 43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9240" h="434114">
                <a:moveTo>
                  <a:pt x="1159241" y="217057"/>
                </a:moveTo>
                <a:lnTo>
                  <a:pt x="1042011" y="0"/>
                </a:lnTo>
                <a:lnTo>
                  <a:pt x="65255" y="0"/>
                </a:lnTo>
                <a:cubicBezTo>
                  <a:pt x="-21752" y="130967"/>
                  <a:pt x="-21752" y="303147"/>
                  <a:pt x="65255" y="434114"/>
                </a:cubicBezTo>
                <a:lnTo>
                  <a:pt x="1041553" y="434114"/>
                </a:lnTo>
                <a:lnTo>
                  <a:pt x="1159241" y="217057"/>
                </a:lnTo>
                <a:close/>
              </a:path>
            </a:pathLst>
          </a:custGeom>
          <a:gradFill flip="none" rotWithShape="1">
            <a:gsLst>
              <a:gs pos="0">
                <a:schemeClr val="accent3"/>
              </a:gs>
              <a:gs pos="100000">
                <a:schemeClr val="accent2"/>
              </a:gs>
            </a:gsLst>
            <a:lin ang="0" scaled="1"/>
            <a:tileRect/>
          </a:gradFill>
          <a:ln w="4572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867" b="0" i="0" u="none" strike="noStrike" kern="1200" cap="none" spc="0" normalizeH="0" baseline="0" noProof="0">
              <a:ln>
                <a:noFill/>
              </a:ln>
              <a:solidFill>
                <a:srgbClr val="000000"/>
              </a:solidFill>
              <a:effectLst/>
              <a:uLnTx/>
              <a:uFillTx/>
              <a:latin typeface="Georgia"/>
              <a:ea typeface="+mn-ea"/>
              <a:cs typeface="+mn-cs"/>
            </a:endParaRPr>
          </a:p>
        </p:txBody>
      </p:sp>
      <p:sp>
        <p:nvSpPr>
          <p:cNvPr id="12" name="Freeform: Shape 11">
            <a:extLst>
              <a:ext uri="{FF2B5EF4-FFF2-40B4-BE49-F238E27FC236}">
                <a16:creationId xmlns:a16="http://schemas.microsoft.com/office/drawing/2014/main" id="{4A9F4D45-F485-7266-F8E8-FB32769C303A}"/>
              </a:ext>
            </a:extLst>
          </p:cNvPr>
          <p:cNvSpPr/>
          <p:nvPr/>
        </p:nvSpPr>
        <p:spPr>
          <a:xfrm>
            <a:off x="7065937" y="4462038"/>
            <a:ext cx="68383" cy="68383"/>
          </a:xfrm>
          <a:custGeom>
            <a:avLst/>
            <a:gdLst>
              <a:gd name="connsiteX0" fmla="*/ 25644 w 51287"/>
              <a:gd name="connsiteY0" fmla="*/ 51288 h 51287"/>
              <a:gd name="connsiteX1" fmla="*/ 0 w 51287"/>
              <a:gd name="connsiteY1" fmla="*/ 25644 h 51287"/>
              <a:gd name="connsiteX2" fmla="*/ 25644 w 51287"/>
              <a:gd name="connsiteY2" fmla="*/ 0 h 51287"/>
              <a:gd name="connsiteX3" fmla="*/ 51288 w 51287"/>
              <a:gd name="connsiteY3" fmla="*/ 25644 h 51287"/>
              <a:gd name="connsiteX4" fmla="*/ 25644 w 51287"/>
              <a:gd name="connsiteY4" fmla="*/ 51288 h 51287"/>
              <a:gd name="connsiteX5" fmla="*/ 25644 w 51287"/>
              <a:gd name="connsiteY5" fmla="*/ 8701 h 51287"/>
              <a:gd name="connsiteX6" fmla="*/ 9159 w 51287"/>
              <a:gd name="connsiteY6" fmla="*/ 25186 h 51287"/>
              <a:gd name="connsiteX7" fmla="*/ 25644 w 51287"/>
              <a:gd name="connsiteY7" fmla="*/ 41671 h 51287"/>
              <a:gd name="connsiteX8" fmla="*/ 42129 w 51287"/>
              <a:gd name="connsiteY8" fmla="*/ 25186 h 51287"/>
              <a:gd name="connsiteX9" fmla="*/ 25644 w 51287"/>
              <a:gd name="connsiteY9" fmla="*/ 8701 h 51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287" h="51287">
                <a:moveTo>
                  <a:pt x="25644" y="51288"/>
                </a:moveTo>
                <a:cubicBezTo>
                  <a:pt x="11448" y="51288"/>
                  <a:pt x="0" y="39840"/>
                  <a:pt x="0" y="25644"/>
                </a:cubicBezTo>
                <a:cubicBezTo>
                  <a:pt x="0" y="11448"/>
                  <a:pt x="11448" y="0"/>
                  <a:pt x="25644" y="0"/>
                </a:cubicBezTo>
                <a:cubicBezTo>
                  <a:pt x="39840" y="0"/>
                  <a:pt x="51288" y="11448"/>
                  <a:pt x="51288" y="25644"/>
                </a:cubicBezTo>
                <a:cubicBezTo>
                  <a:pt x="51288" y="39840"/>
                  <a:pt x="39840" y="51288"/>
                  <a:pt x="25644" y="51288"/>
                </a:cubicBezTo>
                <a:close/>
                <a:moveTo>
                  <a:pt x="25644" y="8701"/>
                </a:moveTo>
                <a:cubicBezTo>
                  <a:pt x="16485" y="8701"/>
                  <a:pt x="9159" y="16027"/>
                  <a:pt x="9159" y="25186"/>
                </a:cubicBezTo>
                <a:cubicBezTo>
                  <a:pt x="9159" y="34344"/>
                  <a:pt x="16485" y="41671"/>
                  <a:pt x="25644" y="41671"/>
                </a:cubicBezTo>
                <a:cubicBezTo>
                  <a:pt x="34802" y="41671"/>
                  <a:pt x="42129" y="34344"/>
                  <a:pt x="42129" y="25186"/>
                </a:cubicBezTo>
                <a:cubicBezTo>
                  <a:pt x="42129" y="16027"/>
                  <a:pt x="34802" y="8701"/>
                  <a:pt x="25644" y="8701"/>
                </a:cubicBezTo>
                <a:close/>
              </a:path>
            </a:pathLst>
          </a:custGeom>
          <a:solidFill>
            <a:srgbClr val="333333"/>
          </a:solidFill>
          <a:ln w="4572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867" b="0" i="0" u="none" strike="noStrike" kern="1200" cap="none" spc="0" normalizeH="0" baseline="0" noProof="0">
              <a:ln>
                <a:noFill/>
              </a:ln>
              <a:solidFill>
                <a:srgbClr val="000000"/>
              </a:solidFill>
              <a:effectLst/>
              <a:uLnTx/>
              <a:uFillTx/>
              <a:latin typeface="Georgia"/>
              <a:ea typeface="+mn-ea"/>
              <a:cs typeface="+mn-cs"/>
            </a:endParaRPr>
          </a:p>
        </p:txBody>
      </p:sp>
      <p:sp>
        <p:nvSpPr>
          <p:cNvPr id="13" name="Freeform: Shape 12">
            <a:extLst>
              <a:ext uri="{FF2B5EF4-FFF2-40B4-BE49-F238E27FC236}">
                <a16:creationId xmlns:a16="http://schemas.microsoft.com/office/drawing/2014/main" id="{7A0311F1-19CF-B472-B52C-C5AC5C474DE8}"/>
              </a:ext>
            </a:extLst>
          </p:cNvPr>
          <p:cNvSpPr/>
          <p:nvPr/>
        </p:nvSpPr>
        <p:spPr>
          <a:xfrm>
            <a:off x="6262428" y="4391387"/>
            <a:ext cx="821213" cy="1059161"/>
          </a:xfrm>
          <a:custGeom>
            <a:avLst/>
            <a:gdLst>
              <a:gd name="connsiteX0" fmla="*/ 397938 w 615910"/>
              <a:gd name="connsiteY0" fmla="*/ 794371 h 794371"/>
              <a:gd name="connsiteX1" fmla="*/ 116313 w 615910"/>
              <a:gd name="connsiteY1" fmla="*/ 678058 h 794371"/>
              <a:gd name="connsiteX2" fmla="*/ 0 w 615910"/>
              <a:gd name="connsiteY2" fmla="*/ 397349 h 794371"/>
              <a:gd name="connsiteX3" fmla="*/ 116313 w 615910"/>
              <a:gd name="connsiteY3" fmla="*/ 116182 h 794371"/>
              <a:gd name="connsiteX4" fmla="*/ 614995 w 615910"/>
              <a:gd name="connsiteY4" fmla="*/ 64895 h 794371"/>
              <a:gd name="connsiteX5" fmla="*/ 609958 w 615910"/>
              <a:gd name="connsiteY5" fmla="*/ 72679 h 794371"/>
              <a:gd name="connsiteX6" fmla="*/ 122724 w 615910"/>
              <a:gd name="connsiteY6" fmla="*/ 123051 h 794371"/>
              <a:gd name="connsiteX7" fmla="*/ 9159 w 615910"/>
              <a:gd name="connsiteY7" fmla="*/ 397349 h 794371"/>
              <a:gd name="connsiteX8" fmla="*/ 122724 w 615910"/>
              <a:gd name="connsiteY8" fmla="*/ 671647 h 794371"/>
              <a:gd name="connsiteX9" fmla="*/ 610874 w 615910"/>
              <a:gd name="connsiteY9" fmla="*/ 721561 h 794371"/>
              <a:gd name="connsiteX10" fmla="*/ 615911 w 615910"/>
              <a:gd name="connsiteY10" fmla="*/ 729346 h 794371"/>
              <a:gd name="connsiteX11" fmla="*/ 397938 w 615910"/>
              <a:gd name="connsiteY11" fmla="*/ 794371 h 794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5910" h="794371">
                <a:moveTo>
                  <a:pt x="397938" y="794371"/>
                </a:moveTo>
                <a:cubicBezTo>
                  <a:pt x="294905" y="794371"/>
                  <a:pt x="192787" y="754990"/>
                  <a:pt x="116313" y="678058"/>
                </a:cubicBezTo>
                <a:cubicBezTo>
                  <a:pt x="41213" y="602958"/>
                  <a:pt x="0" y="503130"/>
                  <a:pt x="0" y="397349"/>
                </a:cubicBezTo>
                <a:cubicBezTo>
                  <a:pt x="0" y="291110"/>
                  <a:pt x="41213" y="191282"/>
                  <a:pt x="116313" y="116182"/>
                </a:cubicBezTo>
                <a:cubicBezTo>
                  <a:pt x="249112" y="-16616"/>
                  <a:pt x="458384" y="-38139"/>
                  <a:pt x="614995" y="64895"/>
                </a:cubicBezTo>
                <a:lnTo>
                  <a:pt x="609958" y="72679"/>
                </a:lnTo>
                <a:cubicBezTo>
                  <a:pt x="457010" y="-27607"/>
                  <a:pt x="252317" y="-6542"/>
                  <a:pt x="122724" y="123051"/>
                </a:cubicBezTo>
                <a:cubicBezTo>
                  <a:pt x="49456" y="196319"/>
                  <a:pt x="9159" y="293858"/>
                  <a:pt x="9159" y="397349"/>
                </a:cubicBezTo>
                <a:cubicBezTo>
                  <a:pt x="9159" y="500840"/>
                  <a:pt x="49456" y="598379"/>
                  <a:pt x="122724" y="671647"/>
                </a:cubicBezTo>
                <a:cubicBezTo>
                  <a:pt x="252317" y="801698"/>
                  <a:pt x="457926" y="822305"/>
                  <a:pt x="610874" y="721561"/>
                </a:cubicBezTo>
                <a:lnTo>
                  <a:pt x="615911" y="729346"/>
                </a:lnTo>
                <a:cubicBezTo>
                  <a:pt x="549512" y="772849"/>
                  <a:pt x="473496" y="794371"/>
                  <a:pt x="397938" y="794371"/>
                </a:cubicBezTo>
                <a:close/>
              </a:path>
            </a:pathLst>
          </a:custGeom>
          <a:solidFill>
            <a:srgbClr val="333333"/>
          </a:solidFill>
          <a:ln w="4572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867" b="0" i="0" u="none" strike="noStrike" kern="1200" cap="none" spc="0" normalizeH="0" baseline="0" noProof="0">
              <a:ln>
                <a:noFill/>
              </a:ln>
              <a:solidFill>
                <a:srgbClr val="000000"/>
              </a:solidFill>
              <a:effectLst/>
              <a:uLnTx/>
              <a:uFillTx/>
              <a:latin typeface="Georgia"/>
              <a:ea typeface="+mn-ea"/>
              <a:cs typeface="+mn-cs"/>
            </a:endParaRPr>
          </a:p>
        </p:txBody>
      </p:sp>
      <p:sp>
        <p:nvSpPr>
          <p:cNvPr id="14" name="Freeform: Shape 13">
            <a:extLst>
              <a:ext uri="{FF2B5EF4-FFF2-40B4-BE49-F238E27FC236}">
                <a16:creationId xmlns:a16="http://schemas.microsoft.com/office/drawing/2014/main" id="{7E8287A9-300F-D0DA-66BB-19DE900BF16B}"/>
              </a:ext>
            </a:extLst>
          </p:cNvPr>
          <p:cNvSpPr/>
          <p:nvPr/>
        </p:nvSpPr>
        <p:spPr>
          <a:xfrm>
            <a:off x="7065937" y="5307675"/>
            <a:ext cx="68383" cy="68383"/>
          </a:xfrm>
          <a:custGeom>
            <a:avLst/>
            <a:gdLst>
              <a:gd name="connsiteX0" fmla="*/ 25644 w 51287"/>
              <a:gd name="connsiteY0" fmla="*/ 51288 h 51287"/>
              <a:gd name="connsiteX1" fmla="*/ 0 w 51287"/>
              <a:gd name="connsiteY1" fmla="*/ 25644 h 51287"/>
              <a:gd name="connsiteX2" fmla="*/ 25644 w 51287"/>
              <a:gd name="connsiteY2" fmla="*/ 0 h 51287"/>
              <a:gd name="connsiteX3" fmla="*/ 51288 w 51287"/>
              <a:gd name="connsiteY3" fmla="*/ 25644 h 51287"/>
              <a:gd name="connsiteX4" fmla="*/ 25644 w 51287"/>
              <a:gd name="connsiteY4" fmla="*/ 51288 h 51287"/>
              <a:gd name="connsiteX5" fmla="*/ 25644 w 51287"/>
              <a:gd name="connsiteY5" fmla="*/ 8701 h 51287"/>
              <a:gd name="connsiteX6" fmla="*/ 9159 w 51287"/>
              <a:gd name="connsiteY6" fmla="*/ 25186 h 51287"/>
              <a:gd name="connsiteX7" fmla="*/ 25644 w 51287"/>
              <a:gd name="connsiteY7" fmla="*/ 41671 h 51287"/>
              <a:gd name="connsiteX8" fmla="*/ 42129 w 51287"/>
              <a:gd name="connsiteY8" fmla="*/ 25186 h 51287"/>
              <a:gd name="connsiteX9" fmla="*/ 25644 w 51287"/>
              <a:gd name="connsiteY9" fmla="*/ 8701 h 51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287" h="51287">
                <a:moveTo>
                  <a:pt x="25644" y="51288"/>
                </a:moveTo>
                <a:cubicBezTo>
                  <a:pt x="11448" y="51288"/>
                  <a:pt x="0" y="39840"/>
                  <a:pt x="0" y="25644"/>
                </a:cubicBezTo>
                <a:cubicBezTo>
                  <a:pt x="0" y="11448"/>
                  <a:pt x="11448" y="0"/>
                  <a:pt x="25644" y="0"/>
                </a:cubicBezTo>
                <a:cubicBezTo>
                  <a:pt x="39840" y="0"/>
                  <a:pt x="51288" y="11448"/>
                  <a:pt x="51288" y="25644"/>
                </a:cubicBezTo>
                <a:cubicBezTo>
                  <a:pt x="51288" y="39840"/>
                  <a:pt x="39840" y="51288"/>
                  <a:pt x="25644" y="51288"/>
                </a:cubicBezTo>
                <a:close/>
                <a:moveTo>
                  <a:pt x="25644" y="8701"/>
                </a:moveTo>
                <a:cubicBezTo>
                  <a:pt x="16485" y="8701"/>
                  <a:pt x="9159" y="16027"/>
                  <a:pt x="9159" y="25186"/>
                </a:cubicBezTo>
                <a:cubicBezTo>
                  <a:pt x="9159" y="34344"/>
                  <a:pt x="16485" y="41671"/>
                  <a:pt x="25644" y="41671"/>
                </a:cubicBezTo>
                <a:cubicBezTo>
                  <a:pt x="34802" y="41671"/>
                  <a:pt x="42129" y="34344"/>
                  <a:pt x="42129" y="25186"/>
                </a:cubicBezTo>
                <a:cubicBezTo>
                  <a:pt x="42129" y="16027"/>
                  <a:pt x="34802" y="8701"/>
                  <a:pt x="25644" y="8701"/>
                </a:cubicBezTo>
                <a:close/>
              </a:path>
            </a:pathLst>
          </a:custGeom>
          <a:solidFill>
            <a:srgbClr val="333333"/>
          </a:solidFill>
          <a:ln w="4572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867" b="0" i="0" u="none" strike="noStrike" kern="1200" cap="none" spc="0" normalizeH="0" baseline="0" noProof="0">
              <a:ln>
                <a:noFill/>
              </a:ln>
              <a:solidFill>
                <a:srgbClr val="000000"/>
              </a:solidFill>
              <a:effectLst/>
              <a:uLnTx/>
              <a:uFillTx/>
              <a:latin typeface="Georgia"/>
              <a:ea typeface="+mn-ea"/>
              <a:cs typeface="+mn-cs"/>
            </a:endParaRPr>
          </a:p>
        </p:txBody>
      </p:sp>
      <p:sp>
        <p:nvSpPr>
          <p:cNvPr id="15" name="Freeform: Shape 14">
            <a:extLst>
              <a:ext uri="{FF2B5EF4-FFF2-40B4-BE49-F238E27FC236}">
                <a16:creationId xmlns:a16="http://schemas.microsoft.com/office/drawing/2014/main" id="{F020A577-F43D-4944-E73F-52B235FD7BEA}"/>
              </a:ext>
            </a:extLst>
          </p:cNvPr>
          <p:cNvSpPr/>
          <p:nvPr/>
        </p:nvSpPr>
        <p:spPr>
          <a:xfrm>
            <a:off x="6268839" y="3475969"/>
            <a:ext cx="1545653" cy="578819"/>
          </a:xfrm>
          <a:custGeom>
            <a:avLst/>
            <a:gdLst>
              <a:gd name="connsiteX0" fmla="*/ 1159241 w 1159240"/>
              <a:gd name="connsiteY0" fmla="*/ 217057 h 434114"/>
              <a:gd name="connsiteX1" fmla="*/ 1042011 w 1159240"/>
              <a:gd name="connsiteY1" fmla="*/ 0 h 434114"/>
              <a:gd name="connsiteX2" fmla="*/ 65255 w 1159240"/>
              <a:gd name="connsiteY2" fmla="*/ 0 h 434114"/>
              <a:gd name="connsiteX3" fmla="*/ 65255 w 1159240"/>
              <a:gd name="connsiteY3" fmla="*/ 434114 h 434114"/>
              <a:gd name="connsiteX4" fmla="*/ 1041553 w 1159240"/>
              <a:gd name="connsiteY4" fmla="*/ 434114 h 434114"/>
              <a:gd name="connsiteX5" fmla="*/ 1159241 w 1159240"/>
              <a:gd name="connsiteY5" fmla="*/ 217057 h 43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9240" h="434114">
                <a:moveTo>
                  <a:pt x="1159241" y="217057"/>
                </a:moveTo>
                <a:lnTo>
                  <a:pt x="1042011" y="0"/>
                </a:lnTo>
                <a:lnTo>
                  <a:pt x="65255" y="0"/>
                </a:lnTo>
                <a:cubicBezTo>
                  <a:pt x="-21752" y="130967"/>
                  <a:pt x="-21752" y="303147"/>
                  <a:pt x="65255" y="434114"/>
                </a:cubicBezTo>
                <a:lnTo>
                  <a:pt x="1041553" y="434114"/>
                </a:lnTo>
                <a:lnTo>
                  <a:pt x="1159241" y="217057"/>
                </a:lnTo>
                <a:close/>
              </a:path>
            </a:pathLst>
          </a:custGeom>
          <a:gradFill flip="none" rotWithShape="1">
            <a:gsLst>
              <a:gs pos="0">
                <a:schemeClr val="accent3"/>
              </a:gs>
              <a:gs pos="100000">
                <a:schemeClr val="accent2"/>
              </a:gs>
            </a:gsLst>
            <a:lin ang="0" scaled="1"/>
            <a:tileRect/>
          </a:gradFill>
          <a:ln w="4572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867" b="0" i="0" u="none" strike="noStrike" kern="1200" cap="none" spc="0" normalizeH="0" baseline="0" noProof="0">
              <a:ln>
                <a:noFill/>
              </a:ln>
              <a:solidFill>
                <a:srgbClr val="000000"/>
              </a:solidFill>
              <a:effectLst/>
              <a:uLnTx/>
              <a:uFillTx/>
              <a:latin typeface="Georgia"/>
              <a:ea typeface="+mn-ea"/>
              <a:cs typeface="+mn-cs"/>
            </a:endParaRPr>
          </a:p>
        </p:txBody>
      </p:sp>
      <p:sp>
        <p:nvSpPr>
          <p:cNvPr id="16" name="Freeform: Shape 15">
            <a:extLst>
              <a:ext uri="{FF2B5EF4-FFF2-40B4-BE49-F238E27FC236}">
                <a16:creationId xmlns:a16="http://schemas.microsoft.com/office/drawing/2014/main" id="{30A40D19-622A-D51E-717B-86271580BD94}"/>
              </a:ext>
            </a:extLst>
          </p:cNvPr>
          <p:cNvSpPr/>
          <p:nvPr/>
        </p:nvSpPr>
        <p:spPr>
          <a:xfrm>
            <a:off x="7065937" y="3306843"/>
            <a:ext cx="68383" cy="68383"/>
          </a:xfrm>
          <a:custGeom>
            <a:avLst/>
            <a:gdLst>
              <a:gd name="connsiteX0" fmla="*/ 25644 w 51287"/>
              <a:gd name="connsiteY0" fmla="*/ 51288 h 51287"/>
              <a:gd name="connsiteX1" fmla="*/ 0 w 51287"/>
              <a:gd name="connsiteY1" fmla="*/ 25644 h 51287"/>
              <a:gd name="connsiteX2" fmla="*/ 25644 w 51287"/>
              <a:gd name="connsiteY2" fmla="*/ 0 h 51287"/>
              <a:gd name="connsiteX3" fmla="*/ 51288 w 51287"/>
              <a:gd name="connsiteY3" fmla="*/ 25644 h 51287"/>
              <a:gd name="connsiteX4" fmla="*/ 25644 w 51287"/>
              <a:gd name="connsiteY4" fmla="*/ 51288 h 51287"/>
              <a:gd name="connsiteX5" fmla="*/ 25644 w 51287"/>
              <a:gd name="connsiteY5" fmla="*/ 8701 h 51287"/>
              <a:gd name="connsiteX6" fmla="*/ 9159 w 51287"/>
              <a:gd name="connsiteY6" fmla="*/ 25186 h 51287"/>
              <a:gd name="connsiteX7" fmla="*/ 25644 w 51287"/>
              <a:gd name="connsiteY7" fmla="*/ 41671 h 51287"/>
              <a:gd name="connsiteX8" fmla="*/ 42129 w 51287"/>
              <a:gd name="connsiteY8" fmla="*/ 25186 h 51287"/>
              <a:gd name="connsiteX9" fmla="*/ 25644 w 51287"/>
              <a:gd name="connsiteY9" fmla="*/ 8701 h 51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287" h="51287">
                <a:moveTo>
                  <a:pt x="25644" y="51288"/>
                </a:moveTo>
                <a:cubicBezTo>
                  <a:pt x="11448" y="51288"/>
                  <a:pt x="0" y="39840"/>
                  <a:pt x="0" y="25644"/>
                </a:cubicBezTo>
                <a:cubicBezTo>
                  <a:pt x="0" y="11448"/>
                  <a:pt x="11448" y="0"/>
                  <a:pt x="25644" y="0"/>
                </a:cubicBezTo>
                <a:cubicBezTo>
                  <a:pt x="39840" y="0"/>
                  <a:pt x="51288" y="11448"/>
                  <a:pt x="51288" y="25644"/>
                </a:cubicBezTo>
                <a:cubicBezTo>
                  <a:pt x="51288" y="39840"/>
                  <a:pt x="39840" y="51288"/>
                  <a:pt x="25644" y="51288"/>
                </a:cubicBezTo>
                <a:close/>
                <a:moveTo>
                  <a:pt x="25644" y="8701"/>
                </a:moveTo>
                <a:cubicBezTo>
                  <a:pt x="16485" y="8701"/>
                  <a:pt x="9159" y="16027"/>
                  <a:pt x="9159" y="25186"/>
                </a:cubicBezTo>
                <a:cubicBezTo>
                  <a:pt x="9159" y="34344"/>
                  <a:pt x="16485" y="41671"/>
                  <a:pt x="25644" y="41671"/>
                </a:cubicBezTo>
                <a:cubicBezTo>
                  <a:pt x="34802" y="41671"/>
                  <a:pt x="42129" y="34344"/>
                  <a:pt x="42129" y="25186"/>
                </a:cubicBezTo>
                <a:cubicBezTo>
                  <a:pt x="42129" y="16027"/>
                  <a:pt x="34802" y="8701"/>
                  <a:pt x="25644" y="8701"/>
                </a:cubicBezTo>
                <a:close/>
              </a:path>
            </a:pathLst>
          </a:custGeom>
          <a:solidFill>
            <a:srgbClr val="333333"/>
          </a:solidFill>
          <a:ln w="4572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867" b="0" i="0" u="none" strike="noStrike" kern="1200" cap="none" spc="0" normalizeH="0" baseline="0" noProof="0">
              <a:ln>
                <a:noFill/>
              </a:ln>
              <a:solidFill>
                <a:srgbClr val="000000"/>
              </a:solidFill>
              <a:effectLst/>
              <a:uLnTx/>
              <a:uFillTx/>
              <a:latin typeface="Georgia"/>
              <a:ea typeface="+mn-ea"/>
              <a:cs typeface="+mn-cs"/>
            </a:endParaRPr>
          </a:p>
        </p:txBody>
      </p:sp>
      <p:sp>
        <p:nvSpPr>
          <p:cNvPr id="17" name="Freeform: Shape 16">
            <a:extLst>
              <a:ext uri="{FF2B5EF4-FFF2-40B4-BE49-F238E27FC236}">
                <a16:creationId xmlns:a16="http://schemas.microsoft.com/office/drawing/2014/main" id="{AE08CA32-458E-7FA1-0B15-39C1D29F5E41}"/>
              </a:ext>
            </a:extLst>
          </p:cNvPr>
          <p:cNvSpPr/>
          <p:nvPr/>
        </p:nvSpPr>
        <p:spPr>
          <a:xfrm>
            <a:off x="6262428" y="3236191"/>
            <a:ext cx="821213" cy="1059161"/>
          </a:xfrm>
          <a:custGeom>
            <a:avLst/>
            <a:gdLst>
              <a:gd name="connsiteX0" fmla="*/ 397938 w 615910"/>
              <a:gd name="connsiteY0" fmla="*/ 794371 h 794371"/>
              <a:gd name="connsiteX1" fmla="*/ 116313 w 615910"/>
              <a:gd name="connsiteY1" fmla="*/ 678058 h 794371"/>
              <a:gd name="connsiteX2" fmla="*/ 0 w 615910"/>
              <a:gd name="connsiteY2" fmla="*/ 397349 h 794371"/>
              <a:gd name="connsiteX3" fmla="*/ 116313 w 615910"/>
              <a:gd name="connsiteY3" fmla="*/ 116182 h 794371"/>
              <a:gd name="connsiteX4" fmla="*/ 614995 w 615910"/>
              <a:gd name="connsiteY4" fmla="*/ 64895 h 794371"/>
              <a:gd name="connsiteX5" fmla="*/ 609958 w 615910"/>
              <a:gd name="connsiteY5" fmla="*/ 72679 h 794371"/>
              <a:gd name="connsiteX6" fmla="*/ 122724 w 615910"/>
              <a:gd name="connsiteY6" fmla="*/ 123051 h 794371"/>
              <a:gd name="connsiteX7" fmla="*/ 9159 w 615910"/>
              <a:gd name="connsiteY7" fmla="*/ 397349 h 794371"/>
              <a:gd name="connsiteX8" fmla="*/ 122724 w 615910"/>
              <a:gd name="connsiteY8" fmla="*/ 671647 h 794371"/>
              <a:gd name="connsiteX9" fmla="*/ 610874 w 615910"/>
              <a:gd name="connsiteY9" fmla="*/ 721561 h 794371"/>
              <a:gd name="connsiteX10" fmla="*/ 615911 w 615910"/>
              <a:gd name="connsiteY10" fmla="*/ 729346 h 794371"/>
              <a:gd name="connsiteX11" fmla="*/ 397938 w 615910"/>
              <a:gd name="connsiteY11" fmla="*/ 794371 h 794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5910" h="794371">
                <a:moveTo>
                  <a:pt x="397938" y="794371"/>
                </a:moveTo>
                <a:cubicBezTo>
                  <a:pt x="294905" y="794371"/>
                  <a:pt x="192787" y="754990"/>
                  <a:pt x="116313" y="678058"/>
                </a:cubicBezTo>
                <a:cubicBezTo>
                  <a:pt x="41213" y="602958"/>
                  <a:pt x="0" y="503588"/>
                  <a:pt x="0" y="397349"/>
                </a:cubicBezTo>
                <a:cubicBezTo>
                  <a:pt x="0" y="291110"/>
                  <a:pt x="41213" y="191282"/>
                  <a:pt x="116313" y="116182"/>
                </a:cubicBezTo>
                <a:cubicBezTo>
                  <a:pt x="249112" y="-16616"/>
                  <a:pt x="458842" y="-38139"/>
                  <a:pt x="614995" y="64895"/>
                </a:cubicBezTo>
                <a:lnTo>
                  <a:pt x="609958" y="72679"/>
                </a:lnTo>
                <a:cubicBezTo>
                  <a:pt x="457010" y="-27607"/>
                  <a:pt x="252317" y="-6542"/>
                  <a:pt x="122724" y="123051"/>
                </a:cubicBezTo>
                <a:cubicBezTo>
                  <a:pt x="49456" y="196319"/>
                  <a:pt x="9159" y="293858"/>
                  <a:pt x="9159" y="397349"/>
                </a:cubicBezTo>
                <a:cubicBezTo>
                  <a:pt x="9159" y="500840"/>
                  <a:pt x="49456" y="598379"/>
                  <a:pt x="122724" y="671647"/>
                </a:cubicBezTo>
                <a:cubicBezTo>
                  <a:pt x="252775" y="801698"/>
                  <a:pt x="457926" y="822305"/>
                  <a:pt x="610874" y="721561"/>
                </a:cubicBezTo>
                <a:lnTo>
                  <a:pt x="615911" y="729346"/>
                </a:lnTo>
                <a:cubicBezTo>
                  <a:pt x="549512" y="772849"/>
                  <a:pt x="473496" y="794371"/>
                  <a:pt x="397938" y="794371"/>
                </a:cubicBezTo>
                <a:close/>
              </a:path>
            </a:pathLst>
          </a:custGeom>
          <a:solidFill>
            <a:srgbClr val="333333"/>
          </a:solidFill>
          <a:ln w="4572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867" b="0" i="0" u="none" strike="noStrike" kern="1200" cap="none" spc="0" normalizeH="0" baseline="0" noProof="0">
              <a:ln>
                <a:noFill/>
              </a:ln>
              <a:solidFill>
                <a:srgbClr val="000000"/>
              </a:solidFill>
              <a:effectLst/>
              <a:uLnTx/>
              <a:uFillTx/>
              <a:latin typeface="Georgia"/>
              <a:ea typeface="+mn-ea"/>
              <a:cs typeface="+mn-cs"/>
            </a:endParaRPr>
          </a:p>
        </p:txBody>
      </p:sp>
      <p:sp>
        <p:nvSpPr>
          <p:cNvPr id="18" name="Freeform: Shape 17">
            <a:extLst>
              <a:ext uri="{FF2B5EF4-FFF2-40B4-BE49-F238E27FC236}">
                <a16:creationId xmlns:a16="http://schemas.microsoft.com/office/drawing/2014/main" id="{4925E8D9-463E-1D42-17AE-BD4DA3300F72}"/>
              </a:ext>
            </a:extLst>
          </p:cNvPr>
          <p:cNvSpPr/>
          <p:nvPr/>
        </p:nvSpPr>
        <p:spPr>
          <a:xfrm>
            <a:off x="7065937" y="4152480"/>
            <a:ext cx="68383" cy="68383"/>
          </a:xfrm>
          <a:custGeom>
            <a:avLst/>
            <a:gdLst>
              <a:gd name="connsiteX0" fmla="*/ 25644 w 51287"/>
              <a:gd name="connsiteY0" fmla="*/ 51288 h 51287"/>
              <a:gd name="connsiteX1" fmla="*/ 0 w 51287"/>
              <a:gd name="connsiteY1" fmla="*/ 25644 h 51287"/>
              <a:gd name="connsiteX2" fmla="*/ 25644 w 51287"/>
              <a:gd name="connsiteY2" fmla="*/ 0 h 51287"/>
              <a:gd name="connsiteX3" fmla="*/ 51288 w 51287"/>
              <a:gd name="connsiteY3" fmla="*/ 25644 h 51287"/>
              <a:gd name="connsiteX4" fmla="*/ 25644 w 51287"/>
              <a:gd name="connsiteY4" fmla="*/ 51288 h 51287"/>
              <a:gd name="connsiteX5" fmla="*/ 25644 w 51287"/>
              <a:gd name="connsiteY5" fmla="*/ 8701 h 51287"/>
              <a:gd name="connsiteX6" fmla="*/ 9159 w 51287"/>
              <a:gd name="connsiteY6" fmla="*/ 25186 h 51287"/>
              <a:gd name="connsiteX7" fmla="*/ 25644 w 51287"/>
              <a:gd name="connsiteY7" fmla="*/ 41671 h 51287"/>
              <a:gd name="connsiteX8" fmla="*/ 42129 w 51287"/>
              <a:gd name="connsiteY8" fmla="*/ 25186 h 51287"/>
              <a:gd name="connsiteX9" fmla="*/ 25644 w 51287"/>
              <a:gd name="connsiteY9" fmla="*/ 8701 h 51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287" h="51287">
                <a:moveTo>
                  <a:pt x="25644" y="51288"/>
                </a:moveTo>
                <a:cubicBezTo>
                  <a:pt x="11448" y="51288"/>
                  <a:pt x="0" y="39840"/>
                  <a:pt x="0" y="25644"/>
                </a:cubicBezTo>
                <a:cubicBezTo>
                  <a:pt x="0" y="11448"/>
                  <a:pt x="11448" y="0"/>
                  <a:pt x="25644" y="0"/>
                </a:cubicBezTo>
                <a:cubicBezTo>
                  <a:pt x="39840" y="0"/>
                  <a:pt x="51288" y="11448"/>
                  <a:pt x="51288" y="25644"/>
                </a:cubicBezTo>
                <a:cubicBezTo>
                  <a:pt x="51288" y="39840"/>
                  <a:pt x="39840" y="51288"/>
                  <a:pt x="25644" y="51288"/>
                </a:cubicBezTo>
                <a:close/>
                <a:moveTo>
                  <a:pt x="25644" y="8701"/>
                </a:moveTo>
                <a:cubicBezTo>
                  <a:pt x="16485" y="8701"/>
                  <a:pt x="9159" y="16028"/>
                  <a:pt x="9159" y="25186"/>
                </a:cubicBezTo>
                <a:cubicBezTo>
                  <a:pt x="9159" y="34344"/>
                  <a:pt x="16485" y="41671"/>
                  <a:pt x="25644" y="41671"/>
                </a:cubicBezTo>
                <a:cubicBezTo>
                  <a:pt x="34802" y="41671"/>
                  <a:pt x="42129" y="34344"/>
                  <a:pt x="42129" y="25186"/>
                </a:cubicBezTo>
                <a:cubicBezTo>
                  <a:pt x="42129" y="16485"/>
                  <a:pt x="34802" y="8701"/>
                  <a:pt x="25644" y="8701"/>
                </a:cubicBezTo>
                <a:close/>
              </a:path>
            </a:pathLst>
          </a:custGeom>
          <a:solidFill>
            <a:srgbClr val="333333"/>
          </a:solidFill>
          <a:ln w="4572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867" b="0" i="0" u="none" strike="noStrike" kern="1200" cap="none" spc="0" normalizeH="0" baseline="0" noProof="0">
              <a:ln>
                <a:noFill/>
              </a:ln>
              <a:solidFill>
                <a:srgbClr val="000000"/>
              </a:solidFill>
              <a:effectLst/>
              <a:uLnTx/>
              <a:uFillTx/>
              <a:latin typeface="Georgia"/>
              <a:ea typeface="+mn-ea"/>
              <a:cs typeface="+mn-cs"/>
            </a:endParaRPr>
          </a:p>
        </p:txBody>
      </p:sp>
      <p:sp>
        <p:nvSpPr>
          <p:cNvPr id="19" name="Freeform: Shape 18">
            <a:extLst>
              <a:ext uri="{FF2B5EF4-FFF2-40B4-BE49-F238E27FC236}">
                <a16:creationId xmlns:a16="http://schemas.microsoft.com/office/drawing/2014/main" id="{CCF7DF87-DE99-A7AA-F98B-731FF0049612}"/>
              </a:ext>
            </a:extLst>
          </p:cNvPr>
          <p:cNvSpPr/>
          <p:nvPr/>
        </p:nvSpPr>
        <p:spPr>
          <a:xfrm>
            <a:off x="6268839" y="2320774"/>
            <a:ext cx="1545653" cy="578819"/>
          </a:xfrm>
          <a:custGeom>
            <a:avLst/>
            <a:gdLst>
              <a:gd name="connsiteX0" fmla="*/ 1159241 w 1159240"/>
              <a:gd name="connsiteY0" fmla="*/ 217057 h 434114"/>
              <a:gd name="connsiteX1" fmla="*/ 1042011 w 1159240"/>
              <a:gd name="connsiteY1" fmla="*/ 0 h 434114"/>
              <a:gd name="connsiteX2" fmla="*/ 65255 w 1159240"/>
              <a:gd name="connsiteY2" fmla="*/ 0 h 434114"/>
              <a:gd name="connsiteX3" fmla="*/ 65255 w 1159240"/>
              <a:gd name="connsiteY3" fmla="*/ 434114 h 434114"/>
              <a:gd name="connsiteX4" fmla="*/ 1041553 w 1159240"/>
              <a:gd name="connsiteY4" fmla="*/ 434114 h 434114"/>
              <a:gd name="connsiteX5" fmla="*/ 1159241 w 1159240"/>
              <a:gd name="connsiteY5" fmla="*/ 217057 h 43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9240" h="434114">
                <a:moveTo>
                  <a:pt x="1159241" y="217057"/>
                </a:moveTo>
                <a:lnTo>
                  <a:pt x="1042011" y="0"/>
                </a:lnTo>
                <a:lnTo>
                  <a:pt x="65255" y="0"/>
                </a:lnTo>
                <a:cubicBezTo>
                  <a:pt x="-21752" y="130967"/>
                  <a:pt x="-21752" y="303147"/>
                  <a:pt x="65255" y="434114"/>
                </a:cubicBezTo>
                <a:lnTo>
                  <a:pt x="1041553" y="434114"/>
                </a:lnTo>
                <a:lnTo>
                  <a:pt x="1159241" y="217057"/>
                </a:lnTo>
                <a:close/>
              </a:path>
            </a:pathLst>
          </a:custGeom>
          <a:gradFill flip="none" rotWithShape="1">
            <a:gsLst>
              <a:gs pos="0">
                <a:schemeClr val="accent3"/>
              </a:gs>
              <a:gs pos="100000">
                <a:schemeClr val="accent2"/>
              </a:gs>
            </a:gsLst>
            <a:lin ang="0" scaled="1"/>
            <a:tileRect/>
          </a:gradFill>
          <a:ln w="4572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867" b="0" i="0" u="none" strike="noStrike" kern="1200" cap="none" spc="0" normalizeH="0" baseline="0" noProof="0">
              <a:ln>
                <a:noFill/>
              </a:ln>
              <a:solidFill>
                <a:srgbClr val="000000"/>
              </a:solidFill>
              <a:effectLst/>
              <a:uLnTx/>
              <a:uFillTx/>
              <a:latin typeface="Georgia"/>
              <a:ea typeface="+mn-ea"/>
              <a:cs typeface="+mn-cs"/>
            </a:endParaRPr>
          </a:p>
        </p:txBody>
      </p:sp>
      <p:sp>
        <p:nvSpPr>
          <p:cNvPr id="20" name="Freeform: Shape 19">
            <a:extLst>
              <a:ext uri="{FF2B5EF4-FFF2-40B4-BE49-F238E27FC236}">
                <a16:creationId xmlns:a16="http://schemas.microsoft.com/office/drawing/2014/main" id="{8991AA15-821C-FC8D-6DC0-476569755543}"/>
              </a:ext>
            </a:extLst>
          </p:cNvPr>
          <p:cNvSpPr/>
          <p:nvPr/>
        </p:nvSpPr>
        <p:spPr>
          <a:xfrm>
            <a:off x="7065936" y="2152258"/>
            <a:ext cx="68383" cy="68383"/>
          </a:xfrm>
          <a:custGeom>
            <a:avLst/>
            <a:gdLst>
              <a:gd name="connsiteX0" fmla="*/ 25644 w 51287"/>
              <a:gd name="connsiteY0" fmla="*/ 51288 h 51287"/>
              <a:gd name="connsiteX1" fmla="*/ 0 w 51287"/>
              <a:gd name="connsiteY1" fmla="*/ 25644 h 51287"/>
              <a:gd name="connsiteX2" fmla="*/ 25644 w 51287"/>
              <a:gd name="connsiteY2" fmla="*/ 0 h 51287"/>
              <a:gd name="connsiteX3" fmla="*/ 51288 w 51287"/>
              <a:gd name="connsiteY3" fmla="*/ 25644 h 51287"/>
              <a:gd name="connsiteX4" fmla="*/ 25644 w 51287"/>
              <a:gd name="connsiteY4" fmla="*/ 51288 h 51287"/>
              <a:gd name="connsiteX5" fmla="*/ 25644 w 51287"/>
              <a:gd name="connsiteY5" fmla="*/ 8701 h 51287"/>
              <a:gd name="connsiteX6" fmla="*/ 9159 w 51287"/>
              <a:gd name="connsiteY6" fmla="*/ 25186 h 51287"/>
              <a:gd name="connsiteX7" fmla="*/ 25644 w 51287"/>
              <a:gd name="connsiteY7" fmla="*/ 41671 h 51287"/>
              <a:gd name="connsiteX8" fmla="*/ 42129 w 51287"/>
              <a:gd name="connsiteY8" fmla="*/ 25186 h 51287"/>
              <a:gd name="connsiteX9" fmla="*/ 25644 w 51287"/>
              <a:gd name="connsiteY9" fmla="*/ 8701 h 51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287" h="51287">
                <a:moveTo>
                  <a:pt x="25644" y="51288"/>
                </a:moveTo>
                <a:cubicBezTo>
                  <a:pt x="11448" y="51288"/>
                  <a:pt x="0" y="39840"/>
                  <a:pt x="0" y="25644"/>
                </a:cubicBezTo>
                <a:cubicBezTo>
                  <a:pt x="0" y="11448"/>
                  <a:pt x="11448" y="0"/>
                  <a:pt x="25644" y="0"/>
                </a:cubicBezTo>
                <a:cubicBezTo>
                  <a:pt x="39840" y="0"/>
                  <a:pt x="51288" y="11448"/>
                  <a:pt x="51288" y="25644"/>
                </a:cubicBezTo>
                <a:cubicBezTo>
                  <a:pt x="51288" y="39382"/>
                  <a:pt x="39840" y="51288"/>
                  <a:pt x="25644" y="51288"/>
                </a:cubicBezTo>
                <a:close/>
                <a:moveTo>
                  <a:pt x="25644" y="8701"/>
                </a:moveTo>
                <a:cubicBezTo>
                  <a:pt x="16485" y="8701"/>
                  <a:pt x="9159" y="16027"/>
                  <a:pt x="9159" y="25186"/>
                </a:cubicBezTo>
                <a:cubicBezTo>
                  <a:pt x="9159" y="34344"/>
                  <a:pt x="16485" y="41671"/>
                  <a:pt x="25644" y="41671"/>
                </a:cubicBezTo>
                <a:cubicBezTo>
                  <a:pt x="34802" y="41671"/>
                  <a:pt x="42129" y="34344"/>
                  <a:pt x="42129" y="25186"/>
                </a:cubicBezTo>
                <a:cubicBezTo>
                  <a:pt x="42129" y="16027"/>
                  <a:pt x="34802" y="8701"/>
                  <a:pt x="25644" y="8701"/>
                </a:cubicBezTo>
                <a:close/>
              </a:path>
            </a:pathLst>
          </a:custGeom>
          <a:solidFill>
            <a:srgbClr val="333333"/>
          </a:solidFill>
          <a:ln w="4572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867" b="0" i="0" u="none" strike="noStrike" kern="1200" cap="none" spc="0" normalizeH="0" baseline="0" noProof="0">
              <a:ln>
                <a:noFill/>
              </a:ln>
              <a:solidFill>
                <a:srgbClr val="000000"/>
              </a:solidFill>
              <a:effectLst/>
              <a:uLnTx/>
              <a:uFillTx/>
              <a:latin typeface="Georgia"/>
              <a:ea typeface="+mn-ea"/>
              <a:cs typeface="+mn-cs"/>
            </a:endParaRPr>
          </a:p>
        </p:txBody>
      </p:sp>
      <p:sp>
        <p:nvSpPr>
          <p:cNvPr id="21" name="Freeform: Shape 20">
            <a:extLst>
              <a:ext uri="{FF2B5EF4-FFF2-40B4-BE49-F238E27FC236}">
                <a16:creationId xmlns:a16="http://schemas.microsoft.com/office/drawing/2014/main" id="{0A81DAD7-36A0-8F8D-9FED-3235DAFA3EDB}"/>
              </a:ext>
            </a:extLst>
          </p:cNvPr>
          <p:cNvSpPr/>
          <p:nvPr/>
        </p:nvSpPr>
        <p:spPr>
          <a:xfrm>
            <a:off x="6262428" y="2080997"/>
            <a:ext cx="821214" cy="1059161"/>
          </a:xfrm>
          <a:custGeom>
            <a:avLst/>
            <a:gdLst>
              <a:gd name="connsiteX0" fmla="*/ 397938 w 615910"/>
              <a:gd name="connsiteY0" fmla="*/ 794371 h 794371"/>
              <a:gd name="connsiteX1" fmla="*/ 116313 w 615910"/>
              <a:gd name="connsiteY1" fmla="*/ 678058 h 794371"/>
              <a:gd name="connsiteX2" fmla="*/ 0 w 615910"/>
              <a:gd name="connsiteY2" fmla="*/ 397349 h 794371"/>
              <a:gd name="connsiteX3" fmla="*/ 116313 w 615910"/>
              <a:gd name="connsiteY3" fmla="*/ 116182 h 794371"/>
              <a:gd name="connsiteX4" fmla="*/ 614995 w 615910"/>
              <a:gd name="connsiteY4" fmla="*/ 64895 h 794371"/>
              <a:gd name="connsiteX5" fmla="*/ 609958 w 615910"/>
              <a:gd name="connsiteY5" fmla="*/ 72679 h 794371"/>
              <a:gd name="connsiteX6" fmla="*/ 122724 w 615910"/>
              <a:gd name="connsiteY6" fmla="*/ 123051 h 794371"/>
              <a:gd name="connsiteX7" fmla="*/ 9159 w 615910"/>
              <a:gd name="connsiteY7" fmla="*/ 397349 h 794371"/>
              <a:gd name="connsiteX8" fmla="*/ 122724 w 615910"/>
              <a:gd name="connsiteY8" fmla="*/ 671647 h 794371"/>
              <a:gd name="connsiteX9" fmla="*/ 610874 w 615910"/>
              <a:gd name="connsiteY9" fmla="*/ 721561 h 794371"/>
              <a:gd name="connsiteX10" fmla="*/ 615911 w 615910"/>
              <a:gd name="connsiteY10" fmla="*/ 729346 h 794371"/>
              <a:gd name="connsiteX11" fmla="*/ 397938 w 615910"/>
              <a:gd name="connsiteY11" fmla="*/ 794371 h 794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5910" h="794371">
                <a:moveTo>
                  <a:pt x="397938" y="794371"/>
                </a:moveTo>
                <a:cubicBezTo>
                  <a:pt x="294905" y="794371"/>
                  <a:pt x="192787" y="754990"/>
                  <a:pt x="116313" y="678058"/>
                </a:cubicBezTo>
                <a:cubicBezTo>
                  <a:pt x="41213" y="603416"/>
                  <a:pt x="0" y="503588"/>
                  <a:pt x="0" y="397349"/>
                </a:cubicBezTo>
                <a:cubicBezTo>
                  <a:pt x="0" y="291110"/>
                  <a:pt x="41213" y="191282"/>
                  <a:pt x="116313" y="116182"/>
                </a:cubicBezTo>
                <a:cubicBezTo>
                  <a:pt x="249112" y="-16616"/>
                  <a:pt x="458384" y="-38139"/>
                  <a:pt x="614995" y="64895"/>
                </a:cubicBezTo>
                <a:lnTo>
                  <a:pt x="609958" y="72679"/>
                </a:lnTo>
                <a:cubicBezTo>
                  <a:pt x="457468" y="-27607"/>
                  <a:pt x="252317" y="-6542"/>
                  <a:pt x="122724" y="123051"/>
                </a:cubicBezTo>
                <a:cubicBezTo>
                  <a:pt x="49456" y="196319"/>
                  <a:pt x="9159" y="293858"/>
                  <a:pt x="9159" y="397349"/>
                </a:cubicBezTo>
                <a:cubicBezTo>
                  <a:pt x="9159" y="500840"/>
                  <a:pt x="49456" y="598379"/>
                  <a:pt x="122724" y="671647"/>
                </a:cubicBezTo>
                <a:cubicBezTo>
                  <a:pt x="252775" y="801240"/>
                  <a:pt x="457926" y="822305"/>
                  <a:pt x="610874" y="721561"/>
                </a:cubicBezTo>
                <a:lnTo>
                  <a:pt x="615911" y="729346"/>
                </a:lnTo>
                <a:cubicBezTo>
                  <a:pt x="549512" y="773307"/>
                  <a:pt x="473496" y="794371"/>
                  <a:pt x="397938" y="794371"/>
                </a:cubicBezTo>
                <a:close/>
              </a:path>
            </a:pathLst>
          </a:custGeom>
          <a:solidFill>
            <a:srgbClr val="333333"/>
          </a:solidFill>
          <a:ln w="4572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867" b="0" i="0" u="none" strike="noStrike" kern="1200" cap="none" spc="0" normalizeH="0" baseline="0" noProof="0">
              <a:ln>
                <a:noFill/>
              </a:ln>
              <a:solidFill>
                <a:srgbClr val="000000"/>
              </a:solidFill>
              <a:effectLst/>
              <a:uLnTx/>
              <a:uFillTx/>
              <a:latin typeface="Georgia"/>
              <a:ea typeface="+mn-ea"/>
              <a:cs typeface="+mn-cs"/>
            </a:endParaRPr>
          </a:p>
        </p:txBody>
      </p:sp>
      <p:sp>
        <p:nvSpPr>
          <p:cNvPr id="22" name="Freeform: Shape 21">
            <a:extLst>
              <a:ext uri="{FF2B5EF4-FFF2-40B4-BE49-F238E27FC236}">
                <a16:creationId xmlns:a16="http://schemas.microsoft.com/office/drawing/2014/main" id="{3E07C95C-4E9F-78BB-A103-46E9BACF21F4}"/>
              </a:ext>
            </a:extLst>
          </p:cNvPr>
          <p:cNvSpPr/>
          <p:nvPr/>
        </p:nvSpPr>
        <p:spPr>
          <a:xfrm>
            <a:off x="7065936" y="2997895"/>
            <a:ext cx="68383" cy="68383"/>
          </a:xfrm>
          <a:custGeom>
            <a:avLst/>
            <a:gdLst>
              <a:gd name="connsiteX0" fmla="*/ 25644 w 51287"/>
              <a:gd name="connsiteY0" fmla="*/ 51288 h 51287"/>
              <a:gd name="connsiteX1" fmla="*/ 0 w 51287"/>
              <a:gd name="connsiteY1" fmla="*/ 25644 h 51287"/>
              <a:gd name="connsiteX2" fmla="*/ 25644 w 51287"/>
              <a:gd name="connsiteY2" fmla="*/ 0 h 51287"/>
              <a:gd name="connsiteX3" fmla="*/ 51288 w 51287"/>
              <a:gd name="connsiteY3" fmla="*/ 25644 h 51287"/>
              <a:gd name="connsiteX4" fmla="*/ 25644 w 51287"/>
              <a:gd name="connsiteY4" fmla="*/ 51288 h 51287"/>
              <a:gd name="connsiteX5" fmla="*/ 25644 w 51287"/>
              <a:gd name="connsiteY5" fmla="*/ 8701 h 51287"/>
              <a:gd name="connsiteX6" fmla="*/ 9159 w 51287"/>
              <a:gd name="connsiteY6" fmla="*/ 25186 h 51287"/>
              <a:gd name="connsiteX7" fmla="*/ 25644 w 51287"/>
              <a:gd name="connsiteY7" fmla="*/ 41671 h 51287"/>
              <a:gd name="connsiteX8" fmla="*/ 42129 w 51287"/>
              <a:gd name="connsiteY8" fmla="*/ 25186 h 51287"/>
              <a:gd name="connsiteX9" fmla="*/ 25644 w 51287"/>
              <a:gd name="connsiteY9" fmla="*/ 8701 h 51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287" h="51287">
                <a:moveTo>
                  <a:pt x="25644" y="51288"/>
                </a:moveTo>
                <a:cubicBezTo>
                  <a:pt x="11448" y="51288"/>
                  <a:pt x="0" y="39840"/>
                  <a:pt x="0" y="25644"/>
                </a:cubicBezTo>
                <a:cubicBezTo>
                  <a:pt x="0" y="11448"/>
                  <a:pt x="11448" y="0"/>
                  <a:pt x="25644" y="0"/>
                </a:cubicBezTo>
                <a:cubicBezTo>
                  <a:pt x="39840" y="0"/>
                  <a:pt x="51288" y="11448"/>
                  <a:pt x="51288" y="25644"/>
                </a:cubicBezTo>
                <a:cubicBezTo>
                  <a:pt x="51288" y="39382"/>
                  <a:pt x="39840" y="51288"/>
                  <a:pt x="25644" y="51288"/>
                </a:cubicBezTo>
                <a:close/>
                <a:moveTo>
                  <a:pt x="25644" y="8701"/>
                </a:moveTo>
                <a:cubicBezTo>
                  <a:pt x="16485" y="8701"/>
                  <a:pt x="9159" y="16027"/>
                  <a:pt x="9159" y="25186"/>
                </a:cubicBezTo>
                <a:cubicBezTo>
                  <a:pt x="9159" y="34344"/>
                  <a:pt x="16485" y="41671"/>
                  <a:pt x="25644" y="41671"/>
                </a:cubicBezTo>
                <a:cubicBezTo>
                  <a:pt x="34802" y="41671"/>
                  <a:pt x="42129" y="34344"/>
                  <a:pt x="42129" y="25186"/>
                </a:cubicBezTo>
                <a:cubicBezTo>
                  <a:pt x="42129" y="16027"/>
                  <a:pt x="34802" y="8701"/>
                  <a:pt x="25644" y="8701"/>
                </a:cubicBezTo>
                <a:close/>
              </a:path>
            </a:pathLst>
          </a:custGeom>
          <a:solidFill>
            <a:srgbClr val="333333"/>
          </a:solidFill>
          <a:ln w="4572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867" b="0" i="0" u="none" strike="noStrike" kern="1200" cap="none" spc="0" normalizeH="0" baseline="0" noProof="0">
              <a:ln>
                <a:noFill/>
              </a:ln>
              <a:solidFill>
                <a:srgbClr val="000000"/>
              </a:solidFill>
              <a:effectLst/>
              <a:uLnTx/>
              <a:uFillTx/>
              <a:latin typeface="Georgia"/>
              <a:ea typeface="+mn-ea"/>
              <a:cs typeface="+mn-cs"/>
            </a:endParaRPr>
          </a:p>
        </p:txBody>
      </p:sp>
      <p:sp>
        <p:nvSpPr>
          <p:cNvPr id="23" name="Textfeld 4">
            <a:extLst>
              <a:ext uri="{FF2B5EF4-FFF2-40B4-BE49-F238E27FC236}">
                <a16:creationId xmlns:a16="http://schemas.microsoft.com/office/drawing/2014/main" id="{D44FF3C1-DFB3-F53F-D55A-1400F0E0B43F}"/>
              </a:ext>
            </a:extLst>
          </p:cNvPr>
          <p:cNvSpPr txBox="1">
            <a:spLocks noChangeArrowheads="1"/>
          </p:cNvSpPr>
          <p:nvPr/>
        </p:nvSpPr>
        <p:spPr bwMode="auto">
          <a:xfrm>
            <a:off x="6379233" y="2425518"/>
            <a:ext cx="1300592" cy="3796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marL="0" marR="0" lvl="0" indent="0" algn="l" defTabSz="1219170" rtl="0" eaLnBrk="1" fontAlgn="base" latinLnBrk="0" hangingPunct="1">
              <a:lnSpc>
                <a:spcPct val="100000"/>
              </a:lnSpc>
              <a:spcBef>
                <a:spcPct val="0"/>
              </a:spcBef>
              <a:spcAft>
                <a:spcPct val="0"/>
              </a:spcAft>
              <a:buClrTx/>
              <a:buSzTx/>
              <a:buFontTx/>
              <a:buNone/>
              <a:tabLst/>
              <a:defRPr/>
            </a:pPr>
            <a:r>
              <a:rPr kumimoji="0" lang="en-US" sz="1867" b="0" i="0" u="none" strike="noStrike" kern="1200" cap="none" spc="0" normalizeH="0" baseline="0" noProof="0" dirty="0">
                <a:ln>
                  <a:noFill/>
                </a:ln>
                <a:solidFill>
                  <a:prstClr val="white"/>
                </a:solidFill>
                <a:effectLst/>
                <a:uLnTx/>
                <a:uFillTx/>
                <a:latin typeface="Georgia"/>
                <a:ea typeface="+mn-ea"/>
                <a:cs typeface="+mn-cs"/>
              </a:rPr>
              <a:t>Elicit</a:t>
            </a:r>
          </a:p>
        </p:txBody>
      </p:sp>
      <p:sp>
        <p:nvSpPr>
          <p:cNvPr id="24" name="Textfeld 5">
            <a:extLst>
              <a:ext uri="{FF2B5EF4-FFF2-40B4-BE49-F238E27FC236}">
                <a16:creationId xmlns:a16="http://schemas.microsoft.com/office/drawing/2014/main" id="{7F8C2A20-21F7-7DC9-8456-A6B4A902F4D1}"/>
              </a:ext>
            </a:extLst>
          </p:cNvPr>
          <p:cNvSpPr txBox="1">
            <a:spLocks noChangeArrowheads="1"/>
          </p:cNvSpPr>
          <p:nvPr/>
        </p:nvSpPr>
        <p:spPr bwMode="auto">
          <a:xfrm>
            <a:off x="6367190" y="3569508"/>
            <a:ext cx="1534257" cy="3796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marL="0" marR="0" lvl="0" indent="0" algn="l" defTabSz="1219170" rtl="0" eaLnBrk="1" fontAlgn="base" latinLnBrk="0" hangingPunct="1">
              <a:lnSpc>
                <a:spcPct val="100000"/>
              </a:lnSpc>
              <a:spcBef>
                <a:spcPct val="0"/>
              </a:spcBef>
              <a:spcAft>
                <a:spcPct val="0"/>
              </a:spcAft>
              <a:buClrTx/>
              <a:buSzTx/>
              <a:buFontTx/>
              <a:buNone/>
              <a:tabLst/>
              <a:defRPr/>
            </a:pPr>
            <a:r>
              <a:rPr kumimoji="0" lang="en-US" sz="1867" b="0" i="0" u="none" strike="noStrike" kern="1200" cap="none" spc="0" normalizeH="0" baseline="0" noProof="0" dirty="0">
                <a:ln>
                  <a:noFill/>
                </a:ln>
                <a:solidFill>
                  <a:prstClr val="white"/>
                </a:solidFill>
                <a:effectLst/>
                <a:uLnTx/>
                <a:uFillTx/>
                <a:latin typeface="Georgia"/>
                <a:ea typeface="+mn-ea"/>
                <a:cs typeface="+mn-cs"/>
              </a:rPr>
              <a:t>Provide</a:t>
            </a:r>
          </a:p>
        </p:txBody>
      </p:sp>
      <p:sp>
        <p:nvSpPr>
          <p:cNvPr id="25" name="Textfeld 6">
            <a:extLst>
              <a:ext uri="{FF2B5EF4-FFF2-40B4-BE49-F238E27FC236}">
                <a16:creationId xmlns:a16="http://schemas.microsoft.com/office/drawing/2014/main" id="{034E8709-4FED-59D2-73E0-1A7C9818273E}"/>
              </a:ext>
            </a:extLst>
          </p:cNvPr>
          <p:cNvSpPr txBox="1">
            <a:spLocks noChangeArrowheads="1"/>
          </p:cNvSpPr>
          <p:nvPr/>
        </p:nvSpPr>
        <p:spPr bwMode="auto">
          <a:xfrm>
            <a:off x="6412474" y="4737277"/>
            <a:ext cx="1534257" cy="3796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marL="0" marR="0" lvl="0" indent="0" algn="l" defTabSz="1219170" rtl="0" eaLnBrk="1" fontAlgn="base" latinLnBrk="0" hangingPunct="1">
              <a:lnSpc>
                <a:spcPct val="100000"/>
              </a:lnSpc>
              <a:spcBef>
                <a:spcPct val="0"/>
              </a:spcBef>
              <a:spcAft>
                <a:spcPct val="0"/>
              </a:spcAft>
              <a:buClrTx/>
              <a:buSzTx/>
              <a:buFontTx/>
              <a:buNone/>
              <a:tabLst/>
              <a:defRPr/>
            </a:pPr>
            <a:r>
              <a:rPr kumimoji="0" lang="en-US" sz="1867" b="0" i="0" u="none" strike="noStrike" kern="1200" cap="none" spc="0" normalizeH="0" baseline="0" noProof="0" dirty="0">
                <a:ln>
                  <a:noFill/>
                </a:ln>
                <a:solidFill>
                  <a:prstClr val="white"/>
                </a:solidFill>
                <a:effectLst/>
                <a:uLnTx/>
                <a:uFillTx/>
                <a:latin typeface="Georgia"/>
                <a:ea typeface="+mn-ea"/>
                <a:cs typeface="+mn-cs"/>
              </a:rPr>
              <a:t>Elicit</a:t>
            </a:r>
          </a:p>
        </p:txBody>
      </p:sp>
      <p:sp>
        <p:nvSpPr>
          <p:cNvPr id="26" name="Textfeld 13">
            <a:extLst>
              <a:ext uri="{FF2B5EF4-FFF2-40B4-BE49-F238E27FC236}">
                <a16:creationId xmlns:a16="http://schemas.microsoft.com/office/drawing/2014/main" id="{8DF45B24-7FDE-C7BD-71D5-CDD6520959E8}"/>
              </a:ext>
            </a:extLst>
          </p:cNvPr>
          <p:cNvSpPr txBox="1"/>
          <p:nvPr/>
        </p:nvSpPr>
        <p:spPr>
          <a:xfrm>
            <a:off x="660400" y="1428293"/>
            <a:ext cx="3556000" cy="861967"/>
          </a:xfrm>
          <a:prstGeom prst="rect">
            <a:avLst/>
          </a:prstGeom>
          <a:noFill/>
        </p:spPr>
        <p:txBody>
          <a:bodyPr wrap="square" lIns="0" tIns="0" rIns="0" bIns="0" rtlCol="0">
            <a:spAutoFit/>
          </a:bodyPr>
          <a:lstStyle/>
          <a:p>
            <a:pPr marL="0" marR="0" lvl="0" indent="0" algn="l" defTabSz="1219170" rtl="0" eaLnBrk="1" fontAlgn="base" latinLnBrk="0" hangingPunct="1">
              <a:lnSpc>
                <a:spcPct val="100000"/>
              </a:lnSpc>
              <a:spcBef>
                <a:spcPts val="133"/>
              </a:spcBef>
              <a:spcAft>
                <a:spcPts val="133"/>
              </a:spcAft>
              <a:buClrTx/>
              <a:buSzTx/>
              <a:buFontTx/>
              <a:buNone/>
              <a:tabLst/>
              <a:defRPr/>
            </a:pPr>
            <a:r>
              <a:rPr kumimoji="0" lang="en-US" sz="1867" b="0" i="0" u="none" strike="noStrike" kern="1200" cap="none" spc="0" normalizeH="0" baseline="0" noProof="0" dirty="0">
                <a:ln>
                  <a:noFill/>
                </a:ln>
                <a:solidFill>
                  <a:srgbClr val="000000"/>
                </a:solidFill>
                <a:effectLst/>
                <a:uLnTx/>
                <a:uFillTx/>
                <a:latin typeface="Georgia"/>
                <a:ea typeface="+mn-ea"/>
                <a:cs typeface="+mn-cs"/>
              </a:rPr>
              <a:t>Inform and educate about methods in understandable way based on EBM </a:t>
            </a:r>
          </a:p>
        </p:txBody>
      </p:sp>
      <p:sp>
        <p:nvSpPr>
          <p:cNvPr id="27" name="Textfeld 14">
            <a:extLst>
              <a:ext uri="{FF2B5EF4-FFF2-40B4-BE49-F238E27FC236}">
                <a16:creationId xmlns:a16="http://schemas.microsoft.com/office/drawing/2014/main" id="{BDC3A648-988F-9BEF-FE5A-178737BAA412}"/>
              </a:ext>
            </a:extLst>
          </p:cNvPr>
          <p:cNvSpPr txBox="1"/>
          <p:nvPr/>
        </p:nvSpPr>
        <p:spPr>
          <a:xfrm>
            <a:off x="3929639" y="4402864"/>
            <a:ext cx="1714871" cy="1149289"/>
          </a:xfrm>
          <a:prstGeom prst="rect">
            <a:avLst/>
          </a:prstGeom>
          <a:noFill/>
        </p:spPr>
        <p:txBody>
          <a:bodyPr wrap="square" lIns="0" tIns="0" rIns="0" bIns="0" rtlCol="0">
            <a:spAutoFit/>
          </a:bodyPr>
          <a:lstStyle/>
          <a:p>
            <a:pPr marL="228594" marR="0" lvl="0" indent="-228594" algn="l" defTabSz="1219170" rtl="0" eaLnBrk="1" fontAlgn="base" latinLnBrk="0" hangingPunct="1">
              <a:lnSpc>
                <a:spcPct val="100000"/>
              </a:lnSpc>
              <a:spcBef>
                <a:spcPts val="0"/>
              </a:spcBef>
              <a:spcAft>
                <a:spcPts val="0"/>
              </a:spcAft>
              <a:buClrTx/>
              <a:buSzTx/>
              <a:buFont typeface="Arial" panose="020B0604020202020204" pitchFamily="34" charset="0"/>
              <a:buChar char="•"/>
              <a:tabLst/>
              <a:defRPr/>
            </a:pPr>
            <a:r>
              <a:rPr kumimoji="0" lang="en-US" sz="1867" b="0" i="0" u="none" strike="noStrike" kern="1200" cap="none" spc="0" normalizeH="0" baseline="0" noProof="0" dirty="0">
                <a:ln>
                  <a:noFill/>
                </a:ln>
                <a:solidFill>
                  <a:srgbClr val="000000"/>
                </a:solidFill>
                <a:effectLst/>
                <a:uLnTx/>
                <a:uFillTx/>
                <a:latin typeface="Georgia"/>
                <a:ea typeface="+mn-ea"/>
                <a:cs typeface="+mn-cs"/>
              </a:rPr>
              <a:t>Efficacy</a:t>
            </a:r>
          </a:p>
          <a:p>
            <a:pPr marL="228594" marR="0" lvl="0" indent="-228594" algn="l" defTabSz="1219170" rtl="0" eaLnBrk="1" fontAlgn="base" latinLnBrk="0" hangingPunct="1">
              <a:lnSpc>
                <a:spcPct val="100000"/>
              </a:lnSpc>
              <a:spcBef>
                <a:spcPts val="0"/>
              </a:spcBef>
              <a:spcAft>
                <a:spcPts val="0"/>
              </a:spcAft>
              <a:buClrTx/>
              <a:buSzTx/>
              <a:buFont typeface="Arial" panose="020B0604020202020204" pitchFamily="34" charset="0"/>
              <a:buChar char="•"/>
              <a:tabLst/>
              <a:defRPr/>
            </a:pPr>
            <a:r>
              <a:rPr kumimoji="0" lang="en-US" sz="1867" b="0" i="0" u="none" strike="noStrike" kern="1200" cap="none" spc="0" normalizeH="0" baseline="0" noProof="0" dirty="0">
                <a:ln>
                  <a:noFill/>
                </a:ln>
                <a:solidFill>
                  <a:srgbClr val="000000"/>
                </a:solidFill>
                <a:effectLst/>
                <a:uLnTx/>
                <a:uFillTx/>
                <a:latin typeface="Georgia"/>
                <a:ea typeface="+mn-ea"/>
                <a:cs typeface="+mn-cs"/>
              </a:rPr>
              <a:t>Health Risks</a:t>
            </a:r>
          </a:p>
          <a:p>
            <a:pPr marL="228594" marR="0" lvl="0" indent="-228594" algn="l" defTabSz="1219170" rtl="0" eaLnBrk="1" fontAlgn="base" latinLnBrk="0" hangingPunct="1">
              <a:lnSpc>
                <a:spcPct val="100000"/>
              </a:lnSpc>
              <a:spcBef>
                <a:spcPts val="0"/>
              </a:spcBef>
              <a:spcAft>
                <a:spcPts val="0"/>
              </a:spcAft>
              <a:buClrTx/>
              <a:buSzTx/>
              <a:buFont typeface="Arial" panose="020B0604020202020204" pitchFamily="34" charset="0"/>
              <a:buChar char="•"/>
              <a:tabLst/>
              <a:defRPr/>
            </a:pPr>
            <a:r>
              <a:rPr kumimoji="0" lang="en-US" sz="1867" b="0" i="0" u="none" strike="noStrike" kern="1200" cap="none" spc="0" normalizeH="0" baseline="0" noProof="0" dirty="0">
                <a:ln>
                  <a:noFill/>
                </a:ln>
                <a:solidFill>
                  <a:srgbClr val="000000"/>
                </a:solidFill>
                <a:effectLst/>
                <a:uLnTx/>
                <a:uFillTx/>
                <a:latin typeface="Georgia"/>
                <a:ea typeface="+mn-ea"/>
                <a:cs typeface="+mn-cs"/>
              </a:rPr>
              <a:t>Tolerability</a:t>
            </a:r>
          </a:p>
          <a:p>
            <a:pPr marL="228594" marR="0" lvl="0" indent="-228594" algn="l" defTabSz="1219170" rtl="0" eaLnBrk="1" fontAlgn="base" latinLnBrk="0" hangingPunct="1">
              <a:lnSpc>
                <a:spcPct val="100000"/>
              </a:lnSpc>
              <a:spcBef>
                <a:spcPts val="0"/>
              </a:spcBef>
              <a:spcAft>
                <a:spcPts val="0"/>
              </a:spcAft>
              <a:buClrTx/>
              <a:buSzTx/>
              <a:buFont typeface="Arial" panose="020B0604020202020204" pitchFamily="34" charset="0"/>
              <a:buChar char="•"/>
              <a:tabLst/>
              <a:defRPr/>
            </a:pPr>
            <a:r>
              <a:rPr kumimoji="0" lang="en-US" sz="1867" b="0" i="0" u="none" strike="noStrike" kern="1200" cap="none" spc="0" normalizeH="0" baseline="0" noProof="0" dirty="0">
                <a:ln>
                  <a:noFill/>
                </a:ln>
                <a:solidFill>
                  <a:srgbClr val="000000"/>
                </a:solidFill>
                <a:effectLst/>
                <a:uLnTx/>
                <a:uFillTx/>
                <a:latin typeface="Georgia"/>
                <a:ea typeface="+mn-ea"/>
                <a:cs typeface="+mn-cs"/>
              </a:rPr>
              <a:t>Benefits </a:t>
            </a:r>
          </a:p>
        </p:txBody>
      </p:sp>
      <p:sp>
        <p:nvSpPr>
          <p:cNvPr id="28" name="Freeform: Shape 27">
            <a:extLst>
              <a:ext uri="{FF2B5EF4-FFF2-40B4-BE49-F238E27FC236}">
                <a16:creationId xmlns:a16="http://schemas.microsoft.com/office/drawing/2014/main" id="{44EA06AD-0389-7A69-39FA-AF15782CEDA0}"/>
              </a:ext>
            </a:extLst>
          </p:cNvPr>
          <p:cNvSpPr/>
          <p:nvPr/>
        </p:nvSpPr>
        <p:spPr>
          <a:xfrm>
            <a:off x="1813809" y="2563912"/>
            <a:ext cx="1485861" cy="1485861"/>
          </a:xfrm>
          <a:custGeom>
            <a:avLst/>
            <a:gdLst>
              <a:gd name="connsiteX0" fmla="*/ 1631287 w 1631286"/>
              <a:gd name="connsiteY0" fmla="*/ 279883 h 1631286"/>
              <a:gd name="connsiteX1" fmla="*/ 1417287 w 1631286"/>
              <a:gd name="connsiteY1" fmla="*/ 493883 h 1631286"/>
              <a:gd name="connsiteX2" fmla="*/ 955578 w 1631286"/>
              <a:gd name="connsiteY2" fmla="*/ 302642 h 1631286"/>
              <a:gd name="connsiteX3" fmla="*/ 493883 w 1631286"/>
              <a:gd name="connsiteY3" fmla="*/ 493883 h 1631286"/>
              <a:gd name="connsiteX4" fmla="*/ 302642 w 1631286"/>
              <a:gd name="connsiteY4" fmla="*/ 955592 h 1631286"/>
              <a:gd name="connsiteX5" fmla="*/ 493883 w 1631286"/>
              <a:gd name="connsiteY5" fmla="*/ 1417287 h 1631286"/>
              <a:gd name="connsiteX6" fmla="*/ 279883 w 1631286"/>
              <a:gd name="connsiteY6" fmla="*/ 1631287 h 1631286"/>
              <a:gd name="connsiteX7" fmla="*/ 0 w 1631286"/>
              <a:gd name="connsiteY7" fmla="*/ 955592 h 1631286"/>
              <a:gd name="connsiteX8" fmla="*/ 279883 w 1631286"/>
              <a:gd name="connsiteY8" fmla="*/ 279883 h 1631286"/>
              <a:gd name="connsiteX9" fmla="*/ 955592 w 1631286"/>
              <a:gd name="connsiteY9" fmla="*/ 0 h 1631286"/>
              <a:gd name="connsiteX10" fmla="*/ 1631287 w 1631286"/>
              <a:gd name="connsiteY10" fmla="*/ 279883 h 1631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31286" h="1631286">
                <a:moveTo>
                  <a:pt x="1631287" y="279883"/>
                </a:moveTo>
                <a:lnTo>
                  <a:pt x="1417287" y="493883"/>
                </a:lnTo>
                <a:cubicBezTo>
                  <a:pt x="1293960" y="370556"/>
                  <a:pt x="1129991" y="302642"/>
                  <a:pt x="955578" y="302642"/>
                </a:cubicBezTo>
                <a:cubicBezTo>
                  <a:pt x="781165" y="302642"/>
                  <a:pt x="617197" y="370569"/>
                  <a:pt x="493883" y="493883"/>
                </a:cubicBezTo>
                <a:cubicBezTo>
                  <a:pt x="370569" y="617197"/>
                  <a:pt x="302642" y="781179"/>
                  <a:pt x="302642" y="955592"/>
                </a:cubicBezTo>
                <a:cubicBezTo>
                  <a:pt x="302642" y="1130005"/>
                  <a:pt x="370556" y="1293973"/>
                  <a:pt x="493883" y="1417287"/>
                </a:cubicBezTo>
                <a:lnTo>
                  <a:pt x="279883" y="1631287"/>
                </a:lnTo>
                <a:cubicBezTo>
                  <a:pt x="99394" y="1450797"/>
                  <a:pt x="0" y="1210834"/>
                  <a:pt x="0" y="955592"/>
                </a:cubicBezTo>
                <a:cubicBezTo>
                  <a:pt x="0" y="700350"/>
                  <a:pt x="99394" y="460373"/>
                  <a:pt x="279883" y="279883"/>
                </a:cubicBezTo>
                <a:cubicBezTo>
                  <a:pt x="460373" y="99407"/>
                  <a:pt x="700336" y="0"/>
                  <a:pt x="955592" y="0"/>
                </a:cubicBezTo>
                <a:cubicBezTo>
                  <a:pt x="1210834" y="0"/>
                  <a:pt x="1450797" y="99407"/>
                  <a:pt x="1631287" y="279883"/>
                </a:cubicBezTo>
                <a:close/>
              </a:path>
            </a:pathLst>
          </a:custGeom>
          <a:gradFill flip="none" rotWithShape="1">
            <a:gsLst>
              <a:gs pos="0">
                <a:schemeClr val="accent1"/>
              </a:gs>
              <a:gs pos="100000">
                <a:schemeClr val="accent1">
                  <a:lumMod val="20000"/>
                  <a:lumOff val="80000"/>
                </a:schemeClr>
              </a:gs>
            </a:gsLst>
            <a:lin ang="5400000" scaled="1"/>
            <a:tileRect/>
          </a:gradFill>
          <a:ln w="13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867" b="0" i="0" u="none" strike="noStrike" kern="1200" cap="none" spc="0" normalizeH="0" baseline="0" noProof="0">
              <a:ln>
                <a:noFill/>
              </a:ln>
              <a:solidFill>
                <a:srgbClr val="000000"/>
              </a:solidFill>
              <a:effectLst/>
              <a:uLnTx/>
              <a:uFillTx/>
              <a:latin typeface="Georgia"/>
              <a:ea typeface="+mn-ea"/>
              <a:cs typeface="+mn-cs"/>
            </a:endParaRPr>
          </a:p>
        </p:txBody>
      </p:sp>
      <p:sp>
        <p:nvSpPr>
          <p:cNvPr id="29" name="Freeform: Shape 28">
            <a:extLst>
              <a:ext uri="{FF2B5EF4-FFF2-40B4-BE49-F238E27FC236}">
                <a16:creationId xmlns:a16="http://schemas.microsoft.com/office/drawing/2014/main" id="{F6D32D99-0923-E727-7886-0481652CEED3}"/>
              </a:ext>
            </a:extLst>
          </p:cNvPr>
          <p:cNvSpPr/>
          <p:nvPr/>
        </p:nvSpPr>
        <p:spPr>
          <a:xfrm>
            <a:off x="3539647" y="2816536"/>
            <a:ext cx="1485861" cy="1485849"/>
          </a:xfrm>
          <a:custGeom>
            <a:avLst/>
            <a:gdLst>
              <a:gd name="connsiteX0" fmla="*/ 0 w 1631286"/>
              <a:gd name="connsiteY0" fmla="*/ 1351390 h 1631273"/>
              <a:gd name="connsiteX1" fmla="*/ 214000 w 1631286"/>
              <a:gd name="connsiteY1" fmla="*/ 1137390 h 1631273"/>
              <a:gd name="connsiteX2" fmla="*/ 675708 w 1631286"/>
              <a:gd name="connsiteY2" fmla="*/ 1328632 h 1631273"/>
              <a:gd name="connsiteX3" fmla="*/ 1137404 w 1631286"/>
              <a:gd name="connsiteY3" fmla="*/ 1137390 h 1631273"/>
              <a:gd name="connsiteX4" fmla="*/ 1328645 w 1631286"/>
              <a:gd name="connsiteY4" fmla="*/ 675695 h 1631273"/>
              <a:gd name="connsiteX5" fmla="*/ 1137404 w 1631286"/>
              <a:gd name="connsiteY5" fmla="*/ 213999 h 1631273"/>
              <a:gd name="connsiteX6" fmla="*/ 1351403 w 1631286"/>
              <a:gd name="connsiteY6" fmla="*/ 0 h 1631273"/>
              <a:gd name="connsiteX7" fmla="*/ 1631287 w 1631286"/>
              <a:gd name="connsiteY7" fmla="*/ 675695 h 1631273"/>
              <a:gd name="connsiteX8" fmla="*/ 1351403 w 1631286"/>
              <a:gd name="connsiteY8" fmla="*/ 1351390 h 1631273"/>
              <a:gd name="connsiteX9" fmla="*/ 675708 w 1631286"/>
              <a:gd name="connsiteY9" fmla="*/ 1631273 h 1631273"/>
              <a:gd name="connsiteX10" fmla="*/ 0 w 1631286"/>
              <a:gd name="connsiteY10" fmla="*/ 1351390 h 1631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31286" h="1631273">
                <a:moveTo>
                  <a:pt x="0" y="1351390"/>
                </a:moveTo>
                <a:lnTo>
                  <a:pt x="214000" y="1137390"/>
                </a:lnTo>
                <a:cubicBezTo>
                  <a:pt x="337327" y="1260718"/>
                  <a:pt x="501295" y="1328632"/>
                  <a:pt x="675708" y="1328632"/>
                </a:cubicBezTo>
                <a:cubicBezTo>
                  <a:pt x="850121" y="1328632"/>
                  <a:pt x="1014090" y="1260704"/>
                  <a:pt x="1137404" y="1137390"/>
                </a:cubicBezTo>
                <a:cubicBezTo>
                  <a:pt x="1260731" y="1014063"/>
                  <a:pt x="1328645" y="850094"/>
                  <a:pt x="1328645" y="675695"/>
                </a:cubicBezTo>
                <a:cubicBezTo>
                  <a:pt x="1328645" y="501282"/>
                  <a:pt x="1260731" y="337313"/>
                  <a:pt x="1137404" y="213999"/>
                </a:cubicBezTo>
                <a:lnTo>
                  <a:pt x="1351403" y="0"/>
                </a:lnTo>
                <a:cubicBezTo>
                  <a:pt x="1531893" y="180490"/>
                  <a:pt x="1631287" y="420453"/>
                  <a:pt x="1631287" y="675695"/>
                </a:cubicBezTo>
                <a:cubicBezTo>
                  <a:pt x="1631287" y="930937"/>
                  <a:pt x="1531893" y="1170913"/>
                  <a:pt x="1351403" y="1351390"/>
                </a:cubicBezTo>
                <a:cubicBezTo>
                  <a:pt x="1170913" y="1531880"/>
                  <a:pt x="930950" y="1631273"/>
                  <a:pt x="675708" y="1631273"/>
                </a:cubicBezTo>
                <a:cubicBezTo>
                  <a:pt x="420453" y="1631287"/>
                  <a:pt x="180490" y="1531880"/>
                  <a:pt x="0" y="1351390"/>
                </a:cubicBezTo>
                <a:close/>
              </a:path>
            </a:pathLst>
          </a:custGeom>
          <a:gradFill>
            <a:gsLst>
              <a:gs pos="0">
                <a:schemeClr val="accent2"/>
              </a:gs>
              <a:gs pos="100000">
                <a:schemeClr val="accent2">
                  <a:lumMod val="20000"/>
                  <a:lumOff val="80000"/>
                </a:schemeClr>
              </a:gs>
            </a:gsLst>
            <a:lin ang="10800000" scaled="0"/>
          </a:gradFill>
          <a:ln w="13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867" b="0" i="0" u="none" strike="noStrike" kern="1200" cap="none" spc="0" normalizeH="0" baseline="0" noProof="0" dirty="0">
              <a:ln>
                <a:noFill/>
              </a:ln>
              <a:solidFill>
                <a:srgbClr val="000000"/>
              </a:solidFill>
              <a:effectLst/>
              <a:uLnTx/>
              <a:uFillTx/>
              <a:latin typeface="Georgia"/>
              <a:ea typeface="+mn-ea"/>
              <a:cs typeface="+mn-cs"/>
            </a:endParaRPr>
          </a:p>
        </p:txBody>
      </p:sp>
      <p:cxnSp>
        <p:nvCxnSpPr>
          <p:cNvPr id="30" name="Straight Connector 29">
            <a:extLst>
              <a:ext uri="{FF2B5EF4-FFF2-40B4-BE49-F238E27FC236}">
                <a16:creationId xmlns:a16="http://schemas.microsoft.com/office/drawing/2014/main" id="{382F21A4-7C25-642D-FC45-E79AD81177B7}"/>
              </a:ext>
            </a:extLst>
          </p:cNvPr>
          <p:cNvCxnSpPr>
            <a:cxnSpLocks/>
          </p:cNvCxnSpPr>
          <p:nvPr/>
        </p:nvCxnSpPr>
        <p:spPr>
          <a:xfrm flipV="1">
            <a:off x="1794409" y="2226991"/>
            <a:ext cx="2082209" cy="2116912"/>
          </a:xfrm>
          <a:prstGeom prst="line">
            <a:avLst/>
          </a:prstGeom>
          <a:ln>
            <a:solidFill>
              <a:schemeClr val="bg1"/>
            </a:solidFill>
          </a:ln>
          <a:effectLst>
            <a:outerShdw blurRad="50800" dist="38100" dir="16200000"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263E8333-3D22-8E23-00ED-ABF1B4141566}"/>
              </a:ext>
            </a:extLst>
          </p:cNvPr>
          <p:cNvCxnSpPr>
            <a:cxnSpLocks/>
          </p:cNvCxnSpPr>
          <p:nvPr/>
        </p:nvCxnSpPr>
        <p:spPr>
          <a:xfrm flipV="1">
            <a:off x="3157205" y="2316075"/>
            <a:ext cx="2082209" cy="2116912"/>
          </a:xfrm>
          <a:prstGeom prst="line">
            <a:avLst/>
          </a:prstGeom>
          <a:ln>
            <a:solidFill>
              <a:schemeClr val="bg1"/>
            </a:solidFill>
          </a:ln>
          <a:effectLst>
            <a:outerShdw blurRad="50800" dist="38100" dir="16200000"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32" name="Freeform: Shape 31">
            <a:extLst>
              <a:ext uri="{FF2B5EF4-FFF2-40B4-BE49-F238E27FC236}">
                <a16:creationId xmlns:a16="http://schemas.microsoft.com/office/drawing/2014/main" id="{413C1E05-41F9-35C5-B7B7-C695CB6AD19D}"/>
              </a:ext>
            </a:extLst>
          </p:cNvPr>
          <p:cNvSpPr/>
          <p:nvPr/>
        </p:nvSpPr>
        <p:spPr>
          <a:xfrm rot="18900000">
            <a:off x="2134437" y="2876464"/>
            <a:ext cx="1111055" cy="1111055"/>
          </a:xfrm>
          <a:custGeom>
            <a:avLst/>
            <a:gdLst>
              <a:gd name="connsiteX0" fmla="*/ 1219797 w 1219797"/>
              <a:gd name="connsiteY0" fmla="*/ 609899 h 1219797"/>
              <a:gd name="connsiteX1" fmla="*/ 609899 w 1219797"/>
              <a:gd name="connsiteY1" fmla="*/ 1219797 h 1219797"/>
              <a:gd name="connsiteX2" fmla="*/ 0 w 1219797"/>
              <a:gd name="connsiteY2" fmla="*/ 609899 h 1219797"/>
              <a:gd name="connsiteX3" fmla="*/ 609899 w 1219797"/>
              <a:gd name="connsiteY3" fmla="*/ 0 h 1219797"/>
              <a:gd name="connsiteX4" fmla="*/ 1219797 w 1219797"/>
              <a:gd name="connsiteY4" fmla="*/ 609899 h 1219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797" h="1219797">
                <a:moveTo>
                  <a:pt x="1219797" y="609899"/>
                </a:moveTo>
                <a:cubicBezTo>
                  <a:pt x="1219797" y="946736"/>
                  <a:pt x="946736" y="1219797"/>
                  <a:pt x="609899" y="1219797"/>
                </a:cubicBezTo>
                <a:cubicBezTo>
                  <a:pt x="273061" y="1219797"/>
                  <a:pt x="0" y="946736"/>
                  <a:pt x="0" y="609899"/>
                </a:cubicBezTo>
                <a:cubicBezTo>
                  <a:pt x="0" y="273061"/>
                  <a:pt x="273061" y="0"/>
                  <a:pt x="609899" y="0"/>
                </a:cubicBezTo>
                <a:cubicBezTo>
                  <a:pt x="946736" y="0"/>
                  <a:pt x="1219797" y="273061"/>
                  <a:pt x="1219797" y="609899"/>
                </a:cubicBezTo>
                <a:close/>
              </a:path>
            </a:pathLst>
          </a:custGeom>
          <a:solidFill>
            <a:schemeClr val="bg1"/>
          </a:solidFill>
          <a:ln w="1334" cap="flat">
            <a:noFill/>
            <a:prstDash val="solid"/>
            <a:miter/>
          </a:ln>
          <a:effectLst>
            <a:outerShdw blurRad="63500" sx="102000" sy="102000" algn="ctr" rotWithShape="0">
              <a:prstClr val="black">
                <a:alpha val="40000"/>
              </a:prstClr>
            </a:outerShdw>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867" b="0" i="0" u="none" strike="noStrike" kern="1200" cap="none" spc="0" normalizeH="0" baseline="0" noProof="0">
              <a:ln>
                <a:noFill/>
              </a:ln>
              <a:solidFill>
                <a:srgbClr val="000000"/>
              </a:solidFill>
              <a:effectLst/>
              <a:uLnTx/>
              <a:uFillTx/>
              <a:latin typeface="Georgia"/>
              <a:ea typeface="+mn-ea"/>
              <a:cs typeface="+mn-cs"/>
            </a:endParaRPr>
          </a:p>
        </p:txBody>
      </p:sp>
      <p:sp>
        <p:nvSpPr>
          <p:cNvPr id="33" name="Freeform: Shape 32">
            <a:extLst>
              <a:ext uri="{FF2B5EF4-FFF2-40B4-BE49-F238E27FC236}">
                <a16:creationId xmlns:a16="http://schemas.microsoft.com/office/drawing/2014/main" id="{1703E01E-0F87-9FF9-465D-B93973793E14}"/>
              </a:ext>
            </a:extLst>
          </p:cNvPr>
          <p:cNvSpPr/>
          <p:nvPr/>
        </p:nvSpPr>
        <p:spPr>
          <a:xfrm rot="18900000">
            <a:off x="3599559" y="2876480"/>
            <a:ext cx="1111055" cy="1111055"/>
          </a:xfrm>
          <a:custGeom>
            <a:avLst/>
            <a:gdLst>
              <a:gd name="connsiteX0" fmla="*/ 1219797 w 1219797"/>
              <a:gd name="connsiteY0" fmla="*/ 609899 h 1219797"/>
              <a:gd name="connsiteX1" fmla="*/ 609898 w 1219797"/>
              <a:gd name="connsiteY1" fmla="*/ 1219797 h 1219797"/>
              <a:gd name="connsiteX2" fmla="*/ 0 w 1219797"/>
              <a:gd name="connsiteY2" fmla="*/ 609899 h 1219797"/>
              <a:gd name="connsiteX3" fmla="*/ 609898 w 1219797"/>
              <a:gd name="connsiteY3" fmla="*/ 0 h 1219797"/>
              <a:gd name="connsiteX4" fmla="*/ 1219797 w 1219797"/>
              <a:gd name="connsiteY4" fmla="*/ 609899 h 1219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797" h="1219797">
                <a:moveTo>
                  <a:pt x="1219797" y="609899"/>
                </a:moveTo>
                <a:cubicBezTo>
                  <a:pt x="1219797" y="946736"/>
                  <a:pt x="946736" y="1219797"/>
                  <a:pt x="609898" y="1219797"/>
                </a:cubicBezTo>
                <a:cubicBezTo>
                  <a:pt x="273061" y="1219797"/>
                  <a:pt x="0" y="946736"/>
                  <a:pt x="0" y="609899"/>
                </a:cubicBezTo>
                <a:cubicBezTo>
                  <a:pt x="0" y="273061"/>
                  <a:pt x="273061" y="0"/>
                  <a:pt x="609898" y="0"/>
                </a:cubicBezTo>
                <a:cubicBezTo>
                  <a:pt x="946736" y="0"/>
                  <a:pt x="1219797" y="273061"/>
                  <a:pt x="1219797" y="609899"/>
                </a:cubicBezTo>
                <a:close/>
              </a:path>
            </a:pathLst>
          </a:custGeom>
          <a:solidFill>
            <a:schemeClr val="bg1"/>
          </a:solidFill>
          <a:ln w="1334" cap="flat">
            <a:noFill/>
            <a:prstDash val="solid"/>
            <a:miter/>
          </a:ln>
          <a:effectLst>
            <a:outerShdw blurRad="63500" sx="102000" sy="102000" algn="ctr" rotWithShape="0">
              <a:prstClr val="black">
                <a:alpha val="40000"/>
              </a:prstClr>
            </a:outerShdw>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867" b="0" i="0" u="none" strike="noStrike" kern="1200" cap="none" spc="0" normalizeH="0" baseline="0" noProof="0">
              <a:ln>
                <a:noFill/>
              </a:ln>
              <a:solidFill>
                <a:srgbClr val="000000"/>
              </a:solidFill>
              <a:effectLst/>
              <a:uLnTx/>
              <a:uFillTx/>
              <a:latin typeface="Georgia"/>
              <a:ea typeface="+mn-ea"/>
              <a:cs typeface="+mn-cs"/>
            </a:endParaRPr>
          </a:p>
        </p:txBody>
      </p:sp>
      <p:pic>
        <p:nvPicPr>
          <p:cNvPr id="34" name="Graphic 33">
            <a:extLst>
              <a:ext uri="{FF2B5EF4-FFF2-40B4-BE49-F238E27FC236}">
                <a16:creationId xmlns:a16="http://schemas.microsoft.com/office/drawing/2014/main" id="{F523DCF7-8607-AD16-7048-7334DDDC027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3896568" y="3171656"/>
            <a:ext cx="517035" cy="520701"/>
          </a:xfrm>
          <a:prstGeom prst="rect">
            <a:avLst/>
          </a:prstGeom>
        </p:spPr>
      </p:pic>
      <p:pic>
        <p:nvPicPr>
          <p:cNvPr id="35" name="Graphic 34">
            <a:extLst>
              <a:ext uri="{FF2B5EF4-FFF2-40B4-BE49-F238E27FC236}">
                <a16:creationId xmlns:a16="http://schemas.microsoft.com/office/drawing/2014/main" id="{82D6E1BE-2F28-A696-B64E-C852CC3791AE}"/>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2422832" y="3164859"/>
            <a:ext cx="534265" cy="534265"/>
          </a:xfrm>
          <a:prstGeom prst="rect">
            <a:avLst/>
          </a:prstGeom>
        </p:spPr>
      </p:pic>
      <p:sp>
        <p:nvSpPr>
          <p:cNvPr id="3" name="Text Placeholder 7">
            <a:extLst>
              <a:ext uri="{FF2B5EF4-FFF2-40B4-BE49-F238E27FC236}">
                <a16:creationId xmlns:a16="http://schemas.microsoft.com/office/drawing/2014/main" id="{C72F8432-C6EE-4160-598A-7EF196BD66D3}"/>
              </a:ext>
            </a:extLst>
          </p:cNvPr>
          <p:cNvSpPr txBox="1">
            <a:spLocks/>
          </p:cNvSpPr>
          <p:nvPr/>
        </p:nvSpPr>
        <p:spPr>
          <a:xfrm>
            <a:off x="670560" y="6270893"/>
            <a:ext cx="10035538" cy="237757"/>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Bitzer J, Marin V, Lira J. Contraceptive counselling and care: a personalized interactive approach.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Eur</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J Contracept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Reprod</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Health Care. 2017 Dec;22(6):418-423 </a:t>
            </a:r>
          </a:p>
        </p:txBody>
      </p:sp>
      <p:sp>
        <p:nvSpPr>
          <p:cNvPr id="6" name="TextBox 5">
            <a:extLst>
              <a:ext uri="{FF2B5EF4-FFF2-40B4-BE49-F238E27FC236}">
                <a16:creationId xmlns:a16="http://schemas.microsoft.com/office/drawing/2014/main" id="{02803C2F-CC3B-61AB-9110-F139E4BDDF2A}"/>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GLO2208860</a:t>
            </a:r>
          </a:p>
        </p:txBody>
      </p:sp>
    </p:spTree>
    <p:extLst>
      <p:ext uri="{BB962C8B-B14F-4D97-AF65-F5344CB8AC3E}">
        <p14:creationId xmlns:p14="http://schemas.microsoft.com/office/powerpoint/2010/main" val="3242380734"/>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751EF202-BBE8-3A31-D2C8-0659710BECE4}"/>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4" progId="TCLayout.ActiveDocument.1">
                  <p:embed/>
                </p:oleObj>
              </mc:Choice>
              <mc:Fallback>
                <p:oleObj name="think-cell Slide" r:id="rId4" imgW="395" imgH="394" progId="TCLayout.ActiveDocument.1">
                  <p:embed/>
                  <p:pic>
                    <p:nvPicPr>
                      <p:cNvPr id="5" name="think-cell data - do not delete" hidden="1">
                        <a:extLst>
                          <a:ext uri="{FF2B5EF4-FFF2-40B4-BE49-F238E27FC236}">
                            <a16:creationId xmlns:a16="http://schemas.microsoft.com/office/drawing/2014/main" id="{751EF202-BBE8-3A31-D2C8-0659710BECE4}"/>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ED937A0F-E220-DAFB-752B-1A5E39E7DF68}"/>
              </a:ext>
            </a:extLst>
          </p:cNvPr>
          <p:cNvSpPr>
            <a:spLocks noGrp="1"/>
          </p:cNvSpPr>
          <p:nvPr>
            <p:ph type="title"/>
          </p:nvPr>
        </p:nvSpPr>
        <p:spPr/>
        <p:txBody>
          <a:bodyPr vert="horz"/>
          <a:lstStyle/>
          <a:p>
            <a:r>
              <a:rPr lang="en-US" dirty="0"/>
              <a:t>Recommendations and guidelines for risk counselling</a:t>
            </a:r>
          </a:p>
        </p:txBody>
      </p:sp>
      <p:sp>
        <p:nvSpPr>
          <p:cNvPr id="44" name="Freeform: Shape 43">
            <a:extLst>
              <a:ext uri="{FF2B5EF4-FFF2-40B4-BE49-F238E27FC236}">
                <a16:creationId xmlns:a16="http://schemas.microsoft.com/office/drawing/2014/main" id="{216298B8-6B5B-4AE5-CF0A-7E0275E30265}"/>
              </a:ext>
            </a:extLst>
          </p:cNvPr>
          <p:cNvSpPr/>
          <p:nvPr/>
        </p:nvSpPr>
        <p:spPr>
          <a:xfrm>
            <a:off x="660421" y="1731773"/>
            <a:ext cx="1875796" cy="1670672"/>
          </a:xfrm>
          <a:custGeom>
            <a:avLst/>
            <a:gdLst>
              <a:gd name="connsiteX0" fmla="*/ 1207284 w 1393923"/>
              <a:gd name="connsiteY0" fmla="*/ 825195 h 1241493"/>
              <a:gd name="connsiteX1" fmla="*/ 956607 w 1393923"/>
              <a:gd name="connsiteY1" fmla="*/ 98180 h 1241493"/>
              <a:gd name="connsiteX2" fmla="*/ 150921 w 1393923"/>
              <a:gd name="connsiteY2" fmla="*/ 214776 h 1241493"/>
              <a:gd name="connsiteX3" fmla="*/ 252718 w 1393923"/>
              <a:gd name="connsiteY3" fmla="*/ 1120500 h 1241493"/>
              <a:gd name="connsiteX4" fmla="*/ 990019 w 1393923"/>
              <a:gd name="connsiteY4" fmla="*/ 1120036 h 1241493"/>
              <a:gd name="connsiteX5" fmla="*/ 1088134 w 1393923"/>
              <a:gd name="connsiteY5" fmla="*/ 1119339 h 1241493"/>
              <a:gd name="connsiteX6" fmla="*/ 1244114 w 1393923"/>
              <a:gd name="connsiteY6" fmla="*/ 1234209 h 1241493"/>
              <a:gd name="connsiteX7" fmla="*/ 1356563 w 1393923"/>
              <a:gd name="connsiteY7" fmla="*/ 1162341 h 1241493"/>
              <a:gd name="connsiteX8" fmla="*/ 1393924 w 1393923"/>
              <a:gd name="connsiteY8" fmla="*/ 1035127 h 1241493"/>
              <a:gd name="connsiteX9" fmla="*/ 1235853 w 1393923"/>
              <a:gd name="connsiteY9" fmla="*/ 918697 h 1241493"/>
              <a:gd name="connsiteX10" fmla="*/ 1207284 w 1393923"/>
              <a:gd name="connsiteY10" fmla="*/ 825195 h 124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3923" h="1241493">
                <a:moveTo>
                  <a:pt x="1207284" y="825195"/>
                </a:moveTo>
                <a:cubicBezTo>
                  <a:pt x="1298928" y="562938"/>
                  <a:pt x="1206023" y="259105"/>
                  <a:pt x="956607" y="98180"/>
                </a:cubicBezTo>
                <a:cubicBezTo>
                  <a:pt x="698198" y="-68551"/>
                  <a:pt x="351330" y="-18515"/>
                  <a:pt x="150921" y="214776"/>
                </a:cubicBezTo>
                <a:cubicBezTo>
                  <a:pt x="-87347" y="492098"/>
                  <a:pt x="-36150" y="907748"/>
                  <a:pt x="252718" y="1120500"/>
                </a:cubicBezTo>
                <a:cubicBezTo>
                  <a:pt x="477449" y="1286004"/>
                  <a:pt x="776769" y="1277742"/>
                  <a:pt x="990019" y="1120036"/>
                </a:cubicBezTo>
                <a:cubicBezTo>
                  <a:pt x="1019218" y="1098435"/>
                  <a:pt x="1058868" y="1097805"/>
                  <a:pt x="1088134" y="1119339"/>
                </a:cubicBezTo>
                <a:lnTo>
                  <a:pt x="1244114" y="1234209"/>
                </a:lnTo>
                <a:lnTo>
                  <a:pt x="1356563" y="1162341"/>
                </a:lnTo>
                <a:lnTo>
                  <a:pt x="1393924" y="1035127"/>
                </a:lnTo>
                <a:lnTo>
                  <a:pt x="1235853" y="918697"/>
                </a:lnTo>
                <a:cubicBezTo>
                  <a:pt x="1206720" y="897230"/>
                  <a:pt x="1195339" y="859338"/>
                  <a:pt x="1207284" y="825195"/>
                </a:cubicBezTo>
                <a:close/>
              </a:path>
            </a:pathLst>
          </a:custGeom>
          <a:gradFill>
            <a:gsLst>
              <a:gs pos="0">
                <a:schemeClr val="accent1"/>
              </a:gs>
              <a:gs pos="100000">
                <a:schemeClr val="accent1">
                  <a:lumMod val="20000"/>
                  <a:lumOff val="80000"/>
                </a:schemeClr>
              </a:gs>
            </a:gsLst>
            <a:lin ang="5400000" scaled="0"/>
          </a:gradFill>
          <a:ln>
            <a:noFill/>
          </a:ln>
        </p:spPr>
        <p:txBody>
          <a:bodyPr lIns="12192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endParaRPr kumimoji="0" lang="en-IN" sz="18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45" name="Freeform: Shape 44">
            <a:extLst>
              <a:ext uri="{FF2B5EF4-FFF2-40B4-BE49-F238E27FC236}">
                <a16:creationId xmlns:a16="http://schemas.microsoft.com/office/drawing/2014/main" id="{7A1CB249-0368-A221-E1B0-4860CB399174}"/>
              </a:ext>
            </a:extLst>
          </p:cNvPr>
          <p:cNvSpPr/>
          <p:nvPr/>
        </p:nvSpPr>
        <p:spPr>
          <a:xfrm>
            <a:off x="2327365" y="3099666"/>
            <a:ext cx="2053215" cy="1672701"/>
          </a:xfrm>
          <a:custGeom>
            <a:avLst/>
            <a:gdLst>
              <a:gd name="connsiteX0" fmla="*/ 1525766 w 1525765"/>
              <a:gd name="connsiteY0" fmla="*/ 209685 h 1243001"/>
              <a:gd name="connsiteX1" fmla="*/ 1483660 w 1525765"/>
              <a:gd name="connsiteY1" fmla="*/ 66379 h 1243001"/>
              <a:gd name="connsiteX2" fmla="*/ 1385513 w 1525765"/>
              <a:gd name="connsiteY2" fmla="*/ 3601 h 1243001"/>
              <a:gd name="connsiteX3" fmla="*/ 1224555 w 1525765"/>
              <a:gd name="connsiteY3" fmla="*/ 122188 h 1243001"/>
              <a:gd name="connsiteX4" fmla="*/ 1126175 w 1525765"/>
              <a:gd name="connsiteY4" fmla="*/ 121359 h 1243001"/>
              <a:gd name="connsiteX5" fmla="*/ 1125677 w 1525765"/>
              <a:gd name="connsiteY5" fmla="*/ 120993 h 1243001"/>
              <a:gd name="connsiteX6" fmla="*/ 388409 w 1525765"/>
              <a:gd name="connsiteY6" fmla="*/ 121458 h 1243001"/>
              <a:gd name="connsiteX7" fmla="*/ 290295 w 1525765"/>
              <a:gd name="connsiteY7" fmla="*/ 122122 h 1243001"/>
              <a:gd name="connsiteX8" fmla="*/ 149809 w 1525765"/>
              <a:gd name="connsiteY8" fmla="*/ 18632 h 1243001"/>
              <a:gd name="connsiteX9" fmla="*/ 112448 w 1525765"/>
              <a:gd name="connsiteY9" fmla="*/ 145846 h 1243001"/>
              <a:gd name="connsiteX10" fmla="*/ 0 w 1525765"/>
              <a:gd name="connsiteY10" fmla="*/ 217714 h 1243001"/>
              <a:gd name="connsiteX11" fmla="*/ 142576 w 1525765"/>
              <a:gd name="connsiteY11" fmla="*/ 322730 h 1243001"/>
              <a:gd name="connsiteX12" fmla="*/ 171144 w 1525765"/>
              <a:gd name="connsiteY12" fmla="*/ 416232 h 1243001"/>
              <a:gd name="connsiteX13" fmla="*/ 387215 w 1525765"/>
              <a:gd name="connsiteY13" fmla="*/ 1119324 h 1243001"/>
              <a:gd name="connsiteX14" fmla="*/ 1253123 w 1525765"/>
              <a:gd name="connsiteY14" fmla="*/ 994898 h 1243001"/>
              <a:gd name="connsiteX15" fmla="*/ 1343705 w 1525765"/>
              <a:gd name="connsiteY15" fmla="*/ 416398 h 1243001"/>
              <a:gd name="connsiteX16" fmla="*/ 1372241 w 1525765"/>
              <a:gd name="connsiteY16" fmla="*/ 322796 h 1243001"/>
              <a:gd name="connsiteX17" fmla="*/ 1525766 w 1525765"/>
              <a:gd name="connsiteY17" fmla="*/ 209685 h 1243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25765" h="1243001">
                <a:moveTo>
                  <a:pt x="1525766" y="209685"/>
                </a:moveTo>
                <a:lnTo>
                  <a:pt x="1483660" y="66379"/>
                </a:lnTo>
                <a:lnTo>
                  <a:pt x="1385513" y="3601"/>
                </a:lnTo>
                <a:lnTo>
                  <a:pt x="1224555" y="122188"/>
                </a:lnTo>
                <a:cubicBezTo>
                  <a:pt x="1195223" y="143788"/>
                  <a:pt x="1155473" y="142992"/>
                  <a:pt x="1126175" y="121359"/>
                </a:cubicBezTo>
                <a:cubicBezTo>
                  <a:pt x="1126009" y="121226"/>
                  <a:pt x="1125843" y="121126"/>
                  <a:pt x="1125677" y="120993"/>
                </a:cubicBezTo>
                <a:cubicBezTo>
                  <a:pt x="900947" y="-44510"/>
                  <a:pt x="601660" y="-36248"/>
                  <a:pt x="388409" y="121458"/>
                </a:cubicBezTo>
                <a:cubicBezTo>
                  <a:pt x="359211" y="143058"/>
                  <a:pt x="319527" y="143689"/>
                  <a:pt x="290295" y="122122"/>
                </a:cubicBezTo>
                <a:lnTo>
                  <a:pt x="149809" y="18632"/>
                </a:lnTo>
                <a:lnTo>
                  <a:pt x="112448" y="145846"/>
                </a:lnTo>
                <a:lnTo>
                  <a:pt x="0" y="217714"/>
                </a:lnTo>
                <a:lnTo>
                  <a:pt x="142576" y="322730"/>
                </a:lnTo>
                <a:cubicBezTo>
                  <a:pt x="171708" y="344165"/>
                  <a:pt x="183056" y="382090"/>
                  <a:pt x="171144" y="416232"/>
                </a:cubicBezTo>
                <a:cubicBezTo>
                  <a:pt x="83847" y="665981"/>
                  <a:pt x="163944" y="953489"/>
                  <a:pt x="387215" y="1119324"/>
                </a:cubicBezTo>
                <a:cubicBezTo>
                  <a:pt x="662911" y="1324113"/>
                  <a:pt x="1046343" y="1269100"/>
                  <a:pt x="1253123" y="994898"/>
                </a:cubicBezTo>
                <a:cubicBezTo>
                  <a:pt x="1383024" y="822658"/>
                  <a:pt x="1409469" y="605294"/>
                  <a:pt x="1343705" y="416398"/>
                </a:cubicBezTo>
                <a:cubicBezTo>
                  <a:pt x="1331794" y="382189"/>
                  <a:pt x="1343075" y="344264"/>
                  <a:pt x="1372241" y="322796"/>
                </a:cubicBezTo>
                <a:lnTo>
                  <a:pt x="1525766" y="209685"/>
                </a:lnTo>
                <a:close/>
              </a:path>
            </a:pathLst>
          </a:custGeom>
          <a:gradFill>
            <a:gsLst>
              <a:gs pos="0">
                <a:schemeClr val="accent2"/>
              </a:gs>
              <a:gs pos="100000">
                <a:schemeClr val="accent2">
                  <a:lumMod val="20000"/>
                  <a:lumOff val="80000"/>
                </a:schemeClr>
              </a:gs>
            </a:gsLst>
            <a:lin ang="0" scaled="0"/>
          </a:gradFill>
          <a:ln>
            <a:noFill/>
          </a:ln>
        </p:spPr>
        <p:txBody>
          <a:bodyPr lIns="12192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endParaRPr kumimoji="0" lang="en-IN" sz="18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46" name="Freeform: Shape 45">
            <a:extLst>
              <a:ext uri="{FF2B5EF4-FFF2-40B4-BE49-F238E27FC236}">
                <a16:creationId xmlns:a16="http://schemas.microsoft.com/office/drawing/2014/main" id="{FFCE4573-D1EF-ACDD-FD7A-FFA7E0D40AB4}"/>
              </a:ext>
            </a:extLst>
          </p:cNvPr>
          <p:cNvSpPr/>
          <p:nvPr/>
        </p:nvSpPr>
        <p:spPr>
          <a:xfrm>
            <a:off x="7914927" y="1729687"/>
            <a:ext cx="2053126" cy="1672686"/>
          </a:xfrm>
          <a:custGeom>
            <a:avLst/>
            <a:gdLst>
              <a:gd name="connsiteX0" fmla="*/ 1338961 w 1525699"/>
              <a:gd name="connsiteY0" fmla="*/ 826546 h 1242990"/>
              <a:gd name="connsiteX1" fmla="*/ 1248312 w 1525699"/>
              <a:gd name="connsiteY1" fmla="*/ 248080 h 1242990"/>
              <a:gd name="connsiteX2" fmla="*/ 382437 w 1525699"/>
              <a:gd name="connsiteY2" fmla="*/ 123654 h 1242990"/>
              <a:gd name="connsiteX3" fmla="*/ 166300 w 1525699"/>
              <a:gd name="connsiteY3" fmla="*/ 826712 h 1242990"/>
              <a:gd name="connsiteX4" fmla="*/ 137732 w 1525699"/>
              <a:gd name="connsiteY4" fmla="*/ 920181 h 1242990"/>
              <a:gd name="connsiteX5" fmla="*/ 0 w 1525699"/>
              <a:gd name="connsiteY5" fmla="*/ 1021614 h 1242990"/>
              <a:gd name="connsiteX6" fmla="*/ 98148 w 1525699"/>
              <a:gd name="connsiteY6" fmla="*/ 1084391 h 1242990"/>
              <a:gd name="connsiteX7" fmla="*/ 140253 w 1525699"/>
              <a:gd name="connsiteY7" fmla="*/ 1227796 h 1242990"/>
              <a:gd name="connsiteX8" fmla="*/ 285484 w 1525699"/>
              <a:gd name="connsiteY8" fmla="*/ 1120823 h 1242990"/>
              <a:gd name="connsiteX9" fmla="*/ 383598 w 1525699"/>
              <a:gd name="connsiteY9" fmla="*/ 1121520 h 1242990"/>
              <a:gd name="connsiteX10" fmla="*/ 1120899 w 1525699"/>
              <a:gd name="connsiteY10" fmla="*/ 1121984 h 1242990"/>
              <a:gd name="connsiteX11" fmla="*/ 1121430 w 1525699"/>
              <a:gd name="connsiteY11" fmla="*/ 1121586 h 1242990"/>
              <a:gd name="connsiteX12" fmla="*/ 1219810 w 1525699"/>
              <a:gd name="connsiteY12" fmla="*/ 1120756 h 1242990"/>
              <a:gd name="connsiteX13" fmla="*/ 1375890 w 1525699"/>
              <a:gd name="connsiteY13" fmla="*/ 1235693 h 1242990"/>
              <a:gd name="connsiteX14" fmla="*/ 1488339 w 1525699"/>
              <a:gd name="connsiteY14" fmla="*/ 1163825 h 1242990"/>
              <a:gd name="connsiteX15" fmla="*/ 1525700 w 1525699"/>
              <a:gd name="connsiteY15" fmla="*/ 1036611 h 1242990"/>
              <a:gd name="connsiteX16" fmla="*/ 1367496 w 1525699"/>
              <a:gd name="connsiteY16" fmla="*/ 920115 h 1242990"/>
              <a:gd name="connsiteX17" fmla="*/ 1338961 w 1525699"/>
              <a:gd name="connsiteY17" fmla="*/ 826546 h 124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25699" h="1242990">
                <a:moveTo>
                  <a:pt x="1338961" y="826546"/>
                </a:moveTo>
                <a:cubicBezTo>
                  <a:pt x="1404658" y="637617"/>
                  <a:pt x="1378213" y="420319"/>
                  <a:pt x="1248312" y="248080"/>
                </a:cubicBezTo>
                <a:cubicBezTo>
                  <a:pt x="1041532" y="-26089"/>
                  <a:pt x="658133" y="-81102"/>
                  <a:pt x="382437" y="123654"/>
                </a:cubicBezTo>
                <a:cubicBezTo>
                  <a:pt x="159166" y="289489"/>
                  <a:pt x="79069" y="576964"/>
                  <a:pt x="166300" y="826712"/>
                </a:cubicBezTo>
                <a:cubicBezTo>
                  <a:pt x="178212" y="860855"/>
                  <a:pt x="166864" y="898747"/>
                  <a:pt x="137732" y="920181"/>
                </a:cubicBezTo>
                <a:lnTo>
                  <a:pt x="0" y="1021614"/>
                </a:lnTo>
                <a:lnTo>
                  <a:pt x="98148" y="1084391"/>
                </a:lnTo>
                <a:lnTo>
                  <a:pt x="140253" y="1227796"/>
                </a:lnTo>
                <a:lnTo>
                  <a:pt x="285484" y="1120823"/>
                </a:lnTo>
                <a:cubicBezTo>
                  <a:pt x="314716" y="1099289"/>
                  <a:pt x="354400" y="1099919"/>
                  <a:pt x="383598" y="1121520"/>
                </a:cubicBezTo>
                <a:cubicBezTo>
                  <a:pt x="596848" y="1279226"/>
                  <a:pt x="896168" y="1287521"/>
                  <a:pt x="1120899" y="1121984"/>
                </a:cubicBezTo>
                <a:cubicBezTo>
                  <a:pt x="1121065" y="1121851"/>
                  <a:pt x="1121264" y="1121719"/>
                  <a:pt x="1121430" y="1121586"/>
                </a:cubicBezTo>
                <a:cubicBezTo>
                  <a:pt x="1150762" y="1099952"/>
                  <a:pt x="1190479" y="1099123"/>
                  <a:pt x="1219810" y="1120756"/>
                </a:cubicBezTo>
                <a:lnTo>
                  <a:pt x="1375890" y="1235693"/>
                </a:lnTo>
                <a:lnTo>
                  <a:pt x="1488339" y="1163825"/>
                </a:lnTo>
                <a:lnTo>
                  <a:pt x="1525700" y="1036611"/>
                </a:lnTo>
                <a:lnTo>
                  <a:pt x="1367496" y="920115"/>
                </a:lnTo>
                <a:cubicBezTo>
                  <a:pt x="1338330" y="898680"/>
                  <a:pt x="1327049" y="860755"/>
                  <a:pt x="1338961" y="826546"/>
                </a:cubicBezTo>
                <a:close/>
              </a:path>
            </a:pathLst>
          </a:custGeom>
          <a:gradFill>
            <a:gsLst>
              <a:gs pos="0">
                <a:schemeClr val="accent1"/>
              </a:gs>
              <a:gs pos="100000">
                <a:schemeClr val="accent1">
                  <a:lumMod val="20000"/>
                  <a:lumOff val="80000"/>
                </a:schemeClr>
              </a:gs>
            </a:gsLst>
            <a:lin ang="5400000" scaled="0"/>
          </a:gradFill>
          <a:ln>
            <a:noFill/>
          </a:ln>
        </p:spPr>
        <p:txBody>
          <a:bodyPr lIns="12192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endParaRPr kumimoji="0" lang="en-IN" sz="18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47" name="Freeform: Shape 46">
            <a:extLst>
              <a:ext uri="{FF2B5EF4-FFF2-40B4-BE49-F238E27FC236}">
                <a16:creationId xmlns:a16="http://schemas.microsoft.com/office/drawing/2014/main" id="{FE6578C0-B927-2ED7-4F47-EEE3487AAED9}"/>
              </a:ext>
            </a:extLst>
          </p:cNvPr>
          <p:cNvSpPr/>
          <p:nvPr/>
        </p:nvSpPr>
        <p:spPr>
          <a:xfrm>
            <a:off x="9766458" y="3099631"/>
            <a:ext cx="1854492" cy="1671180"/>
          </a:xfrm>
          <a:custGeom>
            <a:avLst/>
            <a:gdLst>
              <a:gd name="connsiteX0" fmla="*/ 1156734 w 1378092"/>
              <a:gd name="connsiteY0" fmla="*/ 145374 h 1241871"/>
              <a:gd name="connsiteX1" fmla="*/ 388078 w 1378092"/>
              <a:gd name="connsiteY1" fmla="*/ 121683 h 1241871"/>
              <a:gd name="connsiteX2" fmla="*/ 290328 w 1378092"/>
              <a:gd name="connsiteY2" fmla="*/ 122147 h 1241871"/>
              <a:gd name="connsiteX3" fmla="*/ 149809 w 1378092"/>
              <a:gd name="connsiteY3" fmla="*/ 18658 h 1241871"/>
              <a:gd name="connsiteX4" fmla="*/ 112448 w 1378092"/>
              <a:gd name="connsiteY4" fmla="*/ 145871 h 1241871"/>
              <a:gd name="connsiteX5" fmla="*/ 0 w 1378092"/>
              <a:gd name="connsiteY5" fmla="*/ 217740 h 1241871"/>
              <a:gd name="connsiteX6" fmla="*/ 142543 w 1378092"/>
              <a:gd name="connsiteY6" fmla="*/ 322723 h 1241871"/>
              <a:gd name="connsiteX7" fmla="*/ 171011 w 1378092"/>
              <a:gd name="connsiteY7" fmla="*/ 416623 h 1241871"/>
              <a:gd name="connsiteX8" fmla="*/ 389272 w 1378092"/>
              <a:gd name="connsiteY8" fmla="*/ 1120876 h 1241871"/>
              <a:gd name="connsiteX9" fmla="*/ 1284445 w 1378092"/>
              <a:gd name="connsiteY9" fmla="*/ 949400 h 1241871"/>
              <a:gd name="connsiteX10" fmla="*/ 1156734 w 1378092"/>
              <a:gd name="connsiteY10" fmla="*/ 145374 h 1241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8092" h="1241871">
                <a:moveTo>
                  <a:pt x="1156734" y="145374"/>
                </a:moveTo>
                <a:cubicBezTo>
                  <a:pt x="929050" y="-45048"/>
                  <a:pt x="611348" y="-43622"/>
                  <a:pt x="388078" y="121683"/>
                </a:cubicBezTo>
                <a:cubicBezTo>
                  <a:pt x="359012" y="143217"/>
                  <a:pt x="319460" y="143582"/>
                  <a:pt x="290328" y="122147"/>
                </a:cubicBezTo>
                <a:lnTo>
                  <a:pt x="149809" y="18658"/>
                </a:lnTo>
                <a:lnTo>
                  <a:pt x="112448" y="145871"/>
                </a:lnTo>
                <a:lnTo>
                  <a:pt x="0" y="217740"/>
                </a:lnTo>
                <a:lnTo>
                  <a:pt x="142543" y="322723"/>
                </a:lnTo>
                <a:cubicBezTo>
                  <a:pt x="171774" y="344257"/>
                  <a:pt x="182957" y="382314"/>
                  <a:pt x="171011" y="416623"/>
                </a:cubicBezTo>
                <a:cubicBezTo>
                  <a:pt x="83681" y="667068"/>
                  <a:pt x="164541" y="955372"/>
                  <a:pt x="389272" y="1120876"/>
                </a:cubicBezTo>
                <a:cubicBezTo>
                  <a:pt x="678174" y="1333628"/>
                  <a:pt x="1090307" y="1259238"/>
                  <a:pt x="1284445" y="949400"/>
                </a:cubicBezTo>
                <a:cubicBezTo>
                  <a:pt x="1447759" y="688768"/>
                  <a:pt x="1392647" y="342697"/>
                  <a:pt x="1156734" y="145374"/>
                </a:cubicBezTo>
                <a:close/>
              </a:path>
            </a:pathLst>
          </a:custGeom>
          <a:gradFill>
            <a:gsLst>
              <a:gs pos="0">
                <a:schemeClr val="accent2"/>
              </a:gs>
              <a:gs pos="100000">
                <a:schemeClr val="accent2">
                  <a:lumMod val="20000"/>
                  <a:lumOff val="80000"/>
                </a:schemeClr>
              </a:gs>
            </a:gsLst>
            <a:lin ang="0" scaled="0"/>
          </a:gradFill>
          <a:ln>
            <a:noFill/>
          </a:ln>
        </p:spPr>
        <p:txBody>
          <a:bodyPr lIns="12192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endParaRPr kumimoji="0" lang="en-IN" sz="18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48" name="Freeform: Shape 47">
            <a:extLst>
              <a:ext uri="{FF2B5EF4-FFF2-40B4-BE49-F238E27FC236}">
                <a16:creationId xmlns:a16="http://schemas.microsoft.com/office/drawing/2014/main" id="{BF089B57-ABEC-FA67-230C-EF748248F5C1}"/>
              </a:ext>
            </a:extLst>
          </p:cNvPr>
          <p:cNvSpPr/>
          <p:nvPr/>
        </p:nvSpPr>
        <p:spPr>
          <a:xfrm>
            <a:off x="4199098" y="1729731"/>
            <a:ext cx="2052947" cy="1672725"/>
          </a:xfrm>
          <a:custGeom>
            <a:avLst/>
            <a:gdLst>
              <a:gd name="connsiteX0" fmla="*/ 1338861 w 1525566"/>
              <a:gd name="connsiteY0" fmla="*/ 826546 h 1243019"/>
              <a:gd name="connsiteX1" fmla="*/ 1248245 w 1525566"/>
              <a:gd name="connsiteY1" fmla="*/ 248080 h 1243019"/>
              <a:gd name="connsiteX2" fmla="*/ 382371 w 1525566"/>
              <a:gd name="connsiteY2" fmla="*/ 123654 h 1243019"/>
              <a:gd name="connsiteX3" fmla="*/ 166267 w 1525566"/>
              <a:gd name="connsiteY3" fmla="*/ 826745 h 1243019"/>
              <a:gd name="connsiteX4" fmla="*/ 137699 w 1525566"/>
              <a:gd name="connsiteY4" fmla="*/ 920214 h 1243019"/>
              <a:gd name="connsiteX5" fmla="*/ 0 w 1525566"/>
              <a:gd name="connsiteY5" fmla="*/ 1021614 h 1243019"/>
              <a:gd name="connsiteX6" fmla="*/ 98147 w 1525566"/>
              <a:gd name="connsiteY6" fmla="*/ 1084391 h 1243019"/>
              <a:gd name="connsiteX7" fmla="*/ 140253 w 1525566"/>
              <a:gd name="connsiteY7" fmla="*/ 1227697 h 1243019"/>
              <a:gd name="connsiteX8" fmla="*/ 285384 w 1525566"/>
              <a:gd name="connsiteY8" fmla="*/ 1120823 h 1243019"/>
              <a:gd name="connsiteX9" fmla="*/ 383499 w 1525566"/>
              <a:gd name="connsiteY9" fmla="*/ 1121520 h 1243019"/>
              <a:gd name="connsiteX10" fmla="*/ 1120833 w 1525566"/>
              <a:gd name="connsiteY10" fmla="*/ 1122017 h 1243019"/>
              <a:gd name="connsiteX11" fmla="*/ 1121397 w 1525566"/>
              <a:gd name="connsiteY11" fmla="*/ 1121619 h 1243019"/>
              <a:gd name="connsiteX12" fmla="*/ 1219777 w 1525566"/>
              <a:gd name="connsiteY12" fmla="*/ 1120790 h 1243019"/>
              <a:gd name="connsiteX13" fmla="*/ 1375890 w 1525566"/>
              <a:gd name="connsiteY13" fmla="*/ 1235760 h 1243019"/>
              <a:gd name="connsiteX14" fmla="*/ 1488206 w 1525566"/>
              <a:gd name="connsiteY14" fmla="*/ 1163891 h 1243019"/>
              <a:gd name="connsiteX15" fmla="*/ 1525567 w 1525566"/>
              <a:gd name="connsiteY15" fmla="*/ 1036677 h 1243019"/>
              <a:gd name="connsiteX16" fmla="*/ 1367396 w 1525566"/>
              <a:gd name="connsiteY16" fmla="*/ 920181 h 1243019"/>
              <a:gd name="connsiteX17" fmla="*/ 1338861 w 1525566"/>
              <a:gd name="connsiteY17" fmla="*/ 826546 h 1243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25566" h="1243019">
                <a:moveTo>
                  <a:pt x="1338861" y="826546"/>
                </a:moveTo>
                <a:cubicBezTo>
                  <a:pt x="1404558" y="637617"/>
                  <a:pt x="1378113" y="420286"/>
                  <a:pt x="1248245" y="248080"/>
                </a:cubicBezTo>
                <a:cubicBezTo>
                  <a:pt x="1041465" y="-26089"/>
                  <a:pt x="658066" y="-81102"/>
                  <a:pt x="382371" y="123654"/>
                </a:cubicBezTo>
                <a:cubicBezTo>
                  <a:pt x="159100" y="289489"/>
                  <a:pt x="79002" y="576997"/>
                  <a:pt x="166267" y="826745"/>
                </a:cubicBezTo>
                <a:cubicBezTo>
                  <a:pt x="178178" y="860888"/>
                  <a:pt x="166831" y="898780"/>
                  <a:pt x="137699" y="920214"/>
                </a:cubicBezTo>
                <a:lnTo>
                  <a:pt x="0" y="1021614"/>
                </a:lnTo>
                <a:lnTo>
                  <a:pt x="98147" y="1084391"/>
                </a:lnTo>
                <a:lnTo>
                  <a:pt x="140253" y="1227697"/>
                </a:lnTo>
                <a:lnTo>
                  <a:pt x="285384" y="1120823"/>
                </a:lnTo>
                <a:cubicBezTo>
                  <a:pt x="314616" y="1099289"/>
                  <a:pt x="354300" y="1099919"/>
                  <a:pt x="383499" y="1121520"/>
                </a:cubicBezTo>
                <a:cubicBezTo>
                  <a:pt x="596749" y="1279259"/>
                  <a:pt x="896102" y="1287554"/>
                  <a:pt x="1120833" y="1122017"/>
                </a:cubicBezTo>
                <a:cubicBezTo>
                  <a:pt x="1121032" y="1121885"/>
                  <a:pt x="1121198" y="1121752"/>
                  <a:pt x="1121397" y="1121619"/>
                </a:cubicBezTo>
                <a:cubicBezTo>
                  <a:pt x="1150728" y="1099986"/>
                  <a:pt x="1190445" y="1099156"/>
                  <a:pt x="1219777" y="1120790"/>
                </a:cubicBezTo>
                <a:lnTo>
                  <a:pt x="1375890" y="1235760"/>
                </a:lnTo>
                <a:lnTo>
                  <a:pt x="1488206" y="1163891"/>
                </a:lnTo>
                <a:lnTo>
                  <a:pt x="1525567" y="1036677"/>
                </a:lnTo>
                <a:lnTo>
                  <a:pt x="1367396" y="920181"/>
                </a:lnTo>
                <a:cubicBezTo>
                  <a:pt x="1338264" y="898680"/>
                  <a:pt x="1326982" y="860722"/>
                  <a:pt x="1338861" y="826546"/>
                </a:cubicBezTo>
                <a:close/>
              </a:path>
            </a:pathLst>
          </a:custGeom>
          <a:gradFill>
            <a:gsLst>
              <a:gs pos="0">
                <a:schemeClr val="accent1"/>
              </a:gs>
              <a:gs pos="100000">
                <a:schemeClr val="accent1">
                  <a:lumMod val="20000"/>
                  <a:lumOff val="80000"/>
                </a:schemeClr>
              </a:gs>
            </a:gsLst>
            <a:lin ang="5400000" scaled="0"/>
          </a:gradFill>
          <a:ln>
            <a:noFill/>
          </a:ln>
        </p:spPr>
        <p:txBody>
          <a:bodyPr lIns="12192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endParaRPr kumimoji="0" lang="en-IN" sz="18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49" name="Freeform: Shape 48">
            <a:extLst>
              <a:ext uri="{FF2B5EF4-FFF2-40B4-BE49-F238E27FC236}">
                <a16:creationId xmlns:a16="http://schemas.microsoft.com/office/drawing/2014/main" id="{166F77D8-504A-1FF4-4272-2AB1AA6F5F43}"/>
              </a:ext>
            </a:extLst>
          </p:cNvPr>
          <p:cNvSpPr/>
          <p:nvPr/>
        </p:nvSpPr>
        <p:spPr>
          <a:xfrm>
            <a:off x="6050583" y="3099705"/>
            <a:ext cx="2053126" cy="1672687"/>
          </a:xfrm>
          <a:custGeom>
            <a:avLst/>
            <a:gdLst>
              <a:gd name="connsiteX0" fmla="*/ 1525700 w 1525699"/>
              <a:gd name="connsiteY0" fmla="*/ 209788 h 1242991"/>
              <a:gd name="connsiteX1" fmla="*/ 1483594 w 1525699"/>
              <a:gd name="connsiteY1" fmla="*/ 66383 h 1242991"/>
              <a:gd name="connsiteX2" fmla="*/ 1385446 w 1525699"/>
              <a:gd name="connsiteY2" fmla="*/ 3605 h 1242991"/>
              <a:gd name="connsiteX3" fmla="*/ 1224588 w 1525699"/>
              <a:gd name="connsiteY3" fmla="*/ 122092 h 1242991"/>
              <a:gd name="connsiteX4" fmla="*/ 1126474 w 1525699"/>
              <a:gd name="connsiteY4" fmla="*/ 121429 h 1242991"/>
              <a:gd name="connsiteX5" fmla="*/ 389206 w 1525699"/>
              <a:gd name="connsiteY5" fmla="*/ 120998 h 1242991"/>
              <a:gd name="connsiteX6" fmla="*/ 388675 w 1525699"/>
              <a:gd name="connsiteY6" fmla="*/ 121396 h 1242991"/>
              <a:gd name="connsiteX7" fmla="*/ 290295 w 1525699"/>
              <a:gd name="connsiteY7" fmla="*/ 122225 h 1242991"/>
              <a:gd name="connsiteX8" fmla="*/ 149677 w 1525699"/>
              <a:gd name="connsiteY8" fmla="*/ 18669 h 1242991"/>
              <a:gd name="connsiteX9" fmla="*/ 112316 w 1525699"/>
              <a:gd name="connsiteY9" fmla="*/ 145883 h 1242991"/>
              <a:gd name="connsiteX10" fmla="*/ 0 w 1525699"/>
              <a:gd name="connsiteY10" fmla="*/ 217751 h 1242991"/>
              <a:gd name="connsiteX11" fmla="*/ 142643 w 1525699"/>
              <a:gd name="connsiteY11" fmla="*/ 322800 h 1242991"/>
              <a:gd name="connsiteX12" fmla="*/ 171178 w 1525699"/>
              <a:gd name="connsiteY12" fmla="*/ 416402 h 1242991"/>
              <a:gd name="connsiteX13" fmla="*/ 261793 w 1525699"/>
              <a:gd name="connsiteY13" fmla="*/ 994902 h 1242991"/>
              <a:gd name="connsiteX14" fmla="*/ 1127702 w 1525699"/>
              <a:gd name="connsiteY14" fmla="*/ 1119328 h 1242991"/>
              <a:gd name="connsiteX15" fmla="*/ 1343772 w 1525699"/>
              <a:gd name="connsiteY15" fmla="*/ 416236 h 1242991"/>
              <a:gd name="connsiteX16" fmla="*/ 1372340 w 1525699"/>
              <a:gd name="connsiteY16" fmla="*/ 322734 h 1242991"/>
              <a:gd name="connsiteX17" fmla="*/ 1525700 w 1525699"/>
              <a:gd name="connsiteY17" fmla="*/ 209788 h 1242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25699" h="1242991">
                <a:moveTo>
                  <a:pt x="1525700" y="209788"/>
                </a:moveTo>
                <a:lnTo>
                  <a:pt x="1483594" y="66383"/>
                </a:lnTo>
                <a:lnTo>
                  <a:pt x="1385446" y="3605"/>
                </a:lnTo>
                <a:lnTo>
                  <a:pt x="1224588" y="122092"/>
                </a:lnTo>
                <a:cubicBezTo>
                  <a:pt x="1195356" y="143626"/>
                  <a:pt x="1155672" y="142996"/>
                  <a:pt x="1126474" y="121429"/>
                </a:cubicBezTo>
                <a:cubicBezTo>
                  <a:pt x="913224" y="-36244"/>
                  <a:pt x="613936" y="-44506"/>
                  <a:pt x="389206" y="120998"/>
                </a:cubicBezTo>
                <a:cubicBezTo>
                  <a:pt x="389040" y="121130"/>
                  <a:pt x="388874" y="121263"/>
                  <a:pt x="388675" y="121396"/>
                </a:cubicBezTo>
                <a:cubicBezTo>
                  <a:pt x="359344" y="143029"/>
                  <a:pt x="319627" y="143859"/>
                  <a:pt x="290295" y="122225"/>
                </a:cubicBezTo>
                <a:lnTo>
                  <a:pt x="149677" y="18669"/>
                </a:lnTo>
                <a:lnTo>
                  <a:pt x="112316" y="145883"/>
                </a:lnTo>
                <a:lnTo>
                  <a:pt x="0" y="217751"/>
                </a:lnTo>
                <a:lnTo>
                  <a:pt x="142643" y="322800"/>
                </a:lnTo>
                <a:cubicBezTo>
                  <a:pt x="171808" y="344268"/>
                  <a:pt x="183089" y="382226"/>
                  <a:pt x="171178" y="416402"/>
                </a:cubicBezTo>
                <a:cubicBezTo>
                  <a:pt x="105447" y="605331"/>
                  <a:pt x="131892" y="822662"/>
                  <a:pt x="261793" y="994902"/>
                </a:cubicBezTo>
                <a:cubicBezTo>
                  <a:pt x="468573" y="1269104"/>
                  <a:pt x="852006" y="1324084"/>
                  <a:pt x="1127702" y="1119328"/>
                </a:cubicBezTo>
                <a:cubicBezTo>
                  <a:pt x="1350972" y="953493"/>
                  <a:pt x="1431069" y="665985"/>
                  <a:pt x="1343772" y="416236"/>
                </a:cubicBezTo>
                <a:cubicBezTo>
                  <a:pt x="1331827" y="382094"/>
                  <a:pt x="1343208" y="344202"/>
                  <a:pt x="1372340" y="322734"/>
                </a:cubicBezTo>
                <a:lnTo>
                  <a:pt x="1525700" y="209788"/>
                </a:lnTo>
                <a:close/>
              </a:path>
            </a:pathLst>
          </a:custGeom>
          <a:gradFill>
            <a:gsLst>
              <a:gs pos="0">
                <a:schemeClr val="accent2"/>
              </a:gs>
              <a:gs pos="100000">
                <a:schemeClr val="accent2">
                  <a:lumMod val="20000"/>
                  <a:lumOff val="80000"/>
                </a:schemeClr>
              </a:gs>
            </a:gsLst>
            <a:lin ang="0" scaled="0"/>
          </a:gradFill>
          <a:ln>
            <a:noFill/>
          </a:ln>
        </p:spPr>
        <p:txBody>
          <a:bodyPr lIns="12192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endParaRPr kumimoji="0" lang="en-IN" sz="18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grpSp>
        <p:nvGrpSpPr>
          <p:cNvPr id="8" name="Graphic 3">
            <a:extLst>
              <a:ext uri="{FF2B5EF4-FFF2-40B4-BE49-F238E27FC236}">
                <a16:creationId xmlns:a16="http://schemas.microsoft.com/office/drawing/2014/main" id="{8924BA69-35E4-5852-77B6-78056AD4317A}"/>
              </a:ext>
            </a:extLst>
          </p:cNvPr>
          <p:cNvGrpSpPr/>
          <p:nvPr/>
        </p:nvGrpSpPr>
        <p:grpSpPr>
          <a:xfrm>
            <a:off x="1400284" y="3563186"/>
            <a:ext cx="191378" cy="215975"/>
            <a:chOff x="1045115" y="2961444"/>
            <a:chExt cx="142215" cy="160493"/>
          </a:xfrm>
          <a:solidFill>
            <a:srgbClr val="05BCC1"/>
          </a:solidFill>
        </p:grpSpPr>
        <p:sp>
          <p:nvSpPr>
            <p:cNvPr id="42" name="Freeform: Shape 41">
              <a:extLst>
                <a:ext uri="{FF2B5EF4-FFF2-40B4-BE49-F238E27FC236}">
                  <a16:creationId xmlns:a16="http://schemas.microsoft.com/office/drawing/2014/main" id="{3709FA85-C9A1-74BC-AF62-5F21795C4492}"/>
                </a:ext>
              </a:extLst>
            </p:cNvPr>
            <p:cNvSpPr/>
            <p:nvPr/>
          </p:nvSpPr>
          <p:spPr>
            <a:xfrm>
              <a:off x="1045148" y="2961444"/>
              <a:ext cx="142182" cy="84974"/>
            </a:xfrm>
            <a:custGeom>
              <a:avLst/>
              <a:gdLst>
                <a:gd name="connsiteX0" fmla="*/ 140934 w 142182"/>
                <a:gd name="connsiteY0" fmla="*/ 10867 h 84974"/>
                <a:gd name="connsiteX1" fmla="*/ 131311 w 142182"/>
                <a:gd name="connsiteY1" fmla="*/ 1244 h 84974"/>
                <a:gd name="connsiteX2" fmla="*/ 125306 w 142182"/>
                <a:gd name="connsiteY2" fmla="*/ 1244 h 84974"/>
                <a:gd name="connsiteX3" fmla="*/ 74075 w 142182"/>
                <a:gd name="connsiteY3" fmla="*/ 52475 h 84974"/>
                <a:gd name="connsiteX4" fmla="*/ 68070 w 142182"/>
                <a:gd name="connsiteY4" fmla="*/ 52475 h 84974"/>
                <a:gd name="connsiteX5" fmla="*/ 16872 w 142182"/>
                <a:gd name="connsiteY5" fmla="*/ 1244 h 84974"/>
                <a:gd name="connsiteX6" fmla="*/ 10867 w 142182"/>
                <a:gd name="connsiteY6" fmla="*/ 1244 h 84974"/>
                <a:gd name="connsiteX7" fmla="*/ 1244 w 142182"/>
                <a:gd name="connsiteY7" fmla="*/ 10867 h 84974"/>
                <a:gd name="connsiteX8" fmla="*/ 1244 w 142182"/>
                <a:gd name="connsiteY8" fmla="*/ 16872 h 84974"/>
                <a:gd name="connsiteX9" fmla="*/ 68103 w 142182"/>
                <a:gd name="connsiteY9" fmla="*/ 83731 h 84974"/>
                <a:gd name="connsiteX10" fmla="*/ 74108 w 142182"/>
                <a:gd name="connsiteY10" fmla="*/ 83731 h 84974"/>
                <a:gd name="connsiteX11" fmla="*/ 140967 w 142182"/>
                <a:gd name="connsiteY11" fmla="*/ 16872 h 84974"/>
                <a:gd name="connsiteX12" fmla="*/ 140934 w 142182"/>
                <a:gd name="connsiteY12" fmla="*/ 10867 h 84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182" h="84974">
                  <a:moveTo>
                    <a:pt x="140934" y="10867"/>
                  </a:moveTo>
                  <a:lnTo>
                    <a:pt x="131311" y="1244"/>
                  </a:lnTo>
                  <a:cubicBezTo>
                    <a:pt x="129652" y="-415"/>
                    <a:pt x="126965" y="-415"/>
                    <a:pt x="125306" y="1244"/>
                  </a:cubicBezTo>
                  <a:lnTo>
                    <a:pt x="74075" y="52475"/>
                  </a:lnTo>
                  <a:cubicBezTo>
                    <a:pt x="72416" y="54134"/>
                    <a:pt x="69729" y="54134"/>
                    <a:pt x="68070" y="52475"/>
                  </a:cubicBezTo>
                  <a:lnTo>
                    <a:pt x="16872" y="1244"/>
                  </a:lnTo>
                  <a:cubicBezTo>
                    <a:pt x="15213" y="-415"/>
                    <a:pt x="12526" y="-415"/>
                    <a:pt x="10867" y="1244"/>
                  </a:cubicBezTo>
                  <a:lnTo>
                    <a:pt x="1244" y="10867"/>
                  </a:lnTo>
                  <a:cubicBezTo>
                    <a:pt x="-415" y="12526"/>
                    <a:pt x="-415" y="15213"/>
                    <a:pt x="1244" y="16872"/>
                  </a:cubicBezTo>
                  <a:lnTo>
                    <a:pt x="68103" y="83731"/>
                  </a:lnTo>
                  <a:cubicBezTo>
                    <a:pt x="69762" y="85390"/>
                    <a:pt x="72449" y="85390"/>
                    <a:pt x="74108" y="83731"/>
                  </a:cubicBezTo>
                  <a:lnTo>
                    <a:pt x="140967" y="16872"/>
                  </a:lnTo>
                  <a:cubicBezTo>
                    <a:pt x="142593" y="15213"/>
                    <a:pt x="142593" y="12526"/>
                    <a:pt x="140934" y="10867"/>
                  </a:cubicBezTo>
                  <a:close/>
                </a:path>
              </a:pathLst>
            </a:custGeom>
            <a:gradFill flip="none" rotWithShape="1">
              <a:gsLst>
                <a:gs pos="0">
                  <a:schemeClr val="accent3"/>
                </a:gs>
                <a:gs pos="100000">
                  <a:schemeClr val="accent2"/>
                </a:gs>
              </a:gsLst>
              <a:lin ang="0" scaled="1"/>
              <a:tileRect/>
            </a:gradFill>
            <a:ln>
              <a:noFill/>
            </a:ln>
          </p:spPr>
          <p:txBody>
            <a:bodyPr lIns="12192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endParaRPr kumimoji="0" lang="en-IN" sz="18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43" name="Freeform: Shape 42">
              <a:extLst>
                <a:ext uri="{FF2B5EF4-FFF2-40B4-BE49-F238E27FC236}">
                  <a16:creationId xmlns:a16="http://schemas.microsoft.com/office/drawing/2014/main" id="{D7C196FB-A82B-FC45-8161-C576305D3535}"/>
                </a:ext>
              </a:extLst>
            </p:cNvPr>
            <p:cNvSpPr/>
            <p:nvPr/>
          </p:nvSpPr>
          <p:spPr>
            <a:xfrm>
              <a:off x="1045115" y="3036962"/>
              <a:ext cx="142211" cy="84974"/>
            </a:xfrm>
            <a:custGeom>
              <a:avLst/>
              <a:gdLst>
                <a:gd name="connsiteX0" fmla="*/ 140967 w 142211"/>
                <a:gd name="connsiteY0" fmla="*/ 10867 h 84974"/>
                <a:gd name="connsiteX1" fmla="*/ 131344 w 142211"/>
                <a:gd name="connsiteY1" fmla="*/ 1244 h 84974"/>
                <a:gd name="connsiteX2" fmla="*/ 125339 w 142211"/>
                <a:gd name="connsiteY2" fmla="*/ 1244 h 84974"/>
                <a:gd name="connsiteX3" fmla="*/ 74108 w 142211"/>
                <a:gd name="connsiteY3" fmla="*/ 52475 h 84974"/>
                <a:gd name="connsiteX4" fmla="*/ 68103 w 142211"/>
                <a:gd name="connsiteY4" fmla="*/ 52475 h 84974"/>
                <a:gd name="connsiteX5" fmla="*/ 16872 w 142211"/>
                <a:gd name="connsiteY5" fmla="*/ 1244 h 84974"/>
                <a:gd name="connsiteX6" fmla="*/ 10867 w 142211"/>
                <a:gd name="connsiteY6" fmla="*/ 1244 h 84974"/>
                <a:gd name="connsiteX7" fmla="*/ 1244 w 142211"/>
                <a:gd name="connsiteY7" fmla="*/ 10867 h 84974"/>
                <a:gd name="connsiteX8" fmla="*/ 1244 w 142211"/>
                <a:gd name="connsiteY8" fmla="*/ 16872 h 84974"/>
                <a:gd name="connsiteX9" fmla="*/ 68103 w 142211"/>
                <a:gd name="connsiteY9" fmla="*/ 83731 h 84974"/>
                <a:gd name="connsiteX10" fmla="*/ 74108 w 142211"/>
                <a:gd name="connsiteY10" fmla="*/ 83731 h 84974"/>
                <a:gd name="connsiteX11" fmla="*/ 140967 w 142211"/>
                <a:gd name="connsiteY11" fmla="*/ 16872 h 84974"/>
                <a:gd name="connsiteX12" fmla="*/ 140967 w 142211"/>
                <a:gd name="connsiteY12" fmla="*/ 10867 h 84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211" h="84974">
                  <a:moveTo>
                    <a:pt x="140967" y="10867"/>
                  </a:moveTo>
                  <a:lnTo>
                    <a:pt x="131344" y="1244"/>
                  </a:lnTo>
                  <a:cubicBezTo>
                    <a:pt x="129685" y="-415"/>
                    <a:pt x="126998" y="-415"/>
                    <a:pt x="125339" y="1244"/>
                  </a:cubicBezTo>
                  <a:lnTo>
                    <a:pt x="74108" y="52475"/>
                  </a:lnTo>
                  <a:cubicBezTo>
                    <a:pt x="72449" y="54134"/>
                    <a:pt x="69762" y="54134"/>
                    <a:pt x="68103" y="52475"/>
                  </a:cubicBezTo>
                  <a:lnTo>
                    <a:pt x="16872" y="1244"/>
                  </a:lnTo>
                  <a:cubicBezTo>
                    <a:pt x="15213" y="-415"/>
                    <a:pt x="12526" y="-415"/>
                    <a:pt x="10867" y="1244"/>
                  </a:cubicBezTo>
                  <a:lnTo>
                    <a:pt x="1244" y="10867"/>
                  </a:lnTo>
                  <a:cubicBezTo>
                    <a:pt x="-415" y="12526"/>
                    <a:pt x="-415" y="15213"/>
                    <a:pt x="1244" y="16872"/>
                  </a:cubicBezTo>
                  <a:lnTo>
                    <a:pt x="68103" y="83731"/>
                  </a:lnTo>
                  <a:cubicBezTo>
                    <a:pt x="69762" y="85390"/>
                    <a:pt x="72449" y="85390"/>
                    <a:pt x="74108" y="83731"/>
                  </a:cubicBezTo>
                  <a:lnTo>
                    <a:pt x="140967" y="16872"/>
                  </a:lnTo>
                  <a:cubicBezTo>
                    <a:pt x="142626" y="15246"/>
                    <a:pt x="142626" y="12526"/>
                    <a:pt x="140967" y="10867"/>
                  </a:cubicBezTo>
                  <a:close/>
                </a:path>
              </a:pathLst>
            </a:custGeom>
            <a:gradFill flip="none" rotWithShape="1">
              <a:gsLst>
                <a:gs pos="0">
                  <a:schemeClr val="accent3"/>
                </a:gs>
                <a:gs pos="100000">
                  <a:schemeClr val="accent2"/>
                </a:gs>
              </a:gsLst>
              <a:lin ang="0" scaled="1"/>
              <a:tileRect/>
            </a:gradFill>
            <a:ln>
              <a:noFill/>
            </a:ln>
          </p:spPr>
          <p:txBody>
            <a:bodyPr lIns="12192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endParaRPr kumimoji="0" lang="en-IN" sz="18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grpSp>
      <p:grpSp>
        <p:nvGrpSpPr>
          <p:cNvPr id="9" name="Graphic 3">
            <a:extLst>
              <a:ext uri="{FF2B5EF4-FFF2-40B4-BE49-F238E27FC236}">
                <a16:creationId xmlns:a16="http://schemas.microsoft.com/office/drawing/2014/main" id="{2688D446-2C08-32EA-00D6-1671D349EEAD}"/>
              </a:ext>
            </a:extLst>
          </p:cNvPr>
          <p:cNvGrpSpPr/>
          <p:nvPr/>
        </p:nvGrpSpPr>
        <p:grpSpPr>
          <a:xfrm>
            <a:off x="3292154" y="2722905"/>
            <a:ext cx="191373" cy="215975"/>
            <a:chOff x="2425816" y="2337023"/>
            <a:chExt cx="142211" cy="160493"/>
          </a:xfrm>
          <a:solidFill>
            <a:srgbClr val="A3CE37"/>
          </a:solidFill>
        </p:grpSpPr>
        <p:sp>
          <p:nvSpPr>
            <p:cNvPr id="40" name="Freeform: Shape 39">
              <a:extLst>
                <a:ext uri="{FF2B5EF4-FFF2-40B4-BE49-F238E27FC236}">
                  <a16:creationId xmlns:a16="http://schemas.microsoft.com/office/drawing/2014/main" id="{02B4B38A-734D-3878-FE81-BB6ACC9277B5}"/>
                </a:ext>
              </a:extLst>
            </p:cNvPr>
            <p:cNvSpPr/>
            <p:nvPr/>
          </p:nvSpPr>
          <p:spPr>
            <a:xfrm>
              <a:off x="2425816" y="2412541"/>
              <a:ext cx="142211" cy="84974"/>
            </a:xfrm>
            <a:custGeom>
              <a:avLst/>
              <a:gdLst>
                <a:gd name="connsiteX0" fmla="*/ 1244 w 142211"/>
                <a:gd name="connsiteY0" fmla="*/ 74108 h 84974"/>
                <a:gd name="connsiteX1" fmla="*/ 10866 w 142211"/>
                <a:gd name="connsiteY1" fmla="*/ 83731 h 84974"/>
                <a:gd name="connsiteX2" fmla="*/ 16872 w 142211"/>
                <a:gd name="connsiteY2" fmla="*/ 83731 h 84974"/>
                <a:gd name="connsiteX3" fmla="*/ 68103 w 142211"/>
                <a:gd name="connsiteY3" fmla="*/ 32500 h 84974"/>
                <a:gd name="connsiteX4" fmla="*/ 74108 w 142211"/>
                <a:gd name="connsiteY4" fmla="*/ 32500 h 84974"/>
                <a:gd name="connsiteX5" fmla="*/ 125339 w 142211"/>
                <a:gd name="connsiteY5" fmla="*/ 83731 h 84974"/>
                <a:gd name="connsiteX6" fmla="*/ 131344 w 142211"/>
                <a:gd name="connsiteY6" fmla="*/ 83731 h 84974"/>
                <a:gd name="connsiteX7" fmla="*/ 140967 w 142211"/>
                <a:gd name="connsiteY7" fmla="*/ 74108 h 84974"/>
                <a:gd name="connsiteX8" fmla="*/ 140967 w 142211"/>
                <a:gd name="connsiteY8" fmla="*/ 68103 h 84974"/>
                <a:gd name="connsiteX9" fmla="*/ 74108 w 142211"/>
                <a:gd name="connsiteY9" fmla="*/ 1244 h 84974"/>
                <a:gd name="connsiteX10" fmla="*/ 68103 w 142211"/>
                <a:gd name="connsiteY10" fmla="*/ 1244 h 84974"/>
                <a:gd name="connsiteX11" fmla="*/ 1244 w 142211"/>
                <a:gd name="connsiteY11" fmla="*/ 68103 h 84974"/>
                <a:gd name="connsiteX12" fmla="*/ 1244 w 142211"/>
                <a:gd name="connsiteY12" fmla="*/ 74108 h 84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211" h="84974">
                  <a:moveTo>
                    <a:pt x="1244" y="74108"/>
                  </a:moveTo>
                  <a:lnTo>
                    <a:pt x="10866" y="83731"/>
                  </a:lnTo>
                  <a:cubicBezTo>
                    <a:pt x="12525" y="85390"/>
                    <a:pt x="15213" y="85390"/>
                    <a:pt x="16872" y="83731"/>
                  </a:cubicBezTo>
                  <a:lnTo>
                    <a:pt x="68103" y="32500"/>
                  </a:lnTo>
                  <a:cubicBezTo>
                    <a:pt x="69762" y="30841"/>
                    <a:pt x="72449" y="30841"/>
                    <a:pt x="74108" y="32500"/>
                  </a:cubicBezTo>
                  <a:lnTo>
                    <a:pt x="125339" y="83731"/>
                  </a:lnTo>
                  <a:cubicBezTo>
                    <a:pt x="126998" y="85390"/>
                    <a:pt x="129685" y="85390"/>
                    <a:pt x="131344" y="83731"/>
                  </a:cubicBezTo>
                  <a:lnTo>
                    <a:pt x="140967" y="74108"/>
                  </a:lnTo>
                  <a:cubicBezTo>
                    <a:pt x="142626" y="72449"/>
                    <a:pt x="142626" y="69762"/>
                    <a:pt x="140967" y="68103"/>
                  </a:cubicBezTo>
                  <a:lnTo>
                    <a:pt x="74108" y="1244"/>
                  </a:lnTo>
                  <a:cubicBezTo>
                    <a:pt x="72449" y="-415"/>
                    <a:pt x="69762" y="-415"/>
                    <a:pt x="68103" y="1244"/>
                  </a:cubicBezTo>
                  <a:lnTo>
                    <a:pt x="1244" y="68103"/>
                  </a:lnTo>
                  <a:cubicBezTo>
                    <a:pt x="-415" y="69762"/>
                    <a:pt x="-415" y="72449"/>
                    <a:pt x="1244" y="74108"/>
                  </a:cubicBezTo>
                  <a:close/>
                </a:path>
              </a:pathLst>
            </a:custGeom>
            <a:gradFill flip="none" rotWithShape="1">
              <a:gsLst>
                <a:gs pos="0">
                  <a:schemeClr val="accent3"/>
                </a:gs>
                <a:gs pos="100000">
                  <a:schemeClr val="accent2"/>
                </a:gs>
              </a:gsLst>
              <a:lin ang="0" scaled="1"/>
              <a:tileRect/>
            </a:gradFill>
            <a:ln>
              <a:noFill/>
            </a:ln>
          </p:spPr>
          <p:txBody>
            <a:bodyPr lIns="12192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endParaRPr kumimoji="0" lang="en-IN" sz="18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41" name="Freeform: Shape 40">
              <a:extLst>
                <a:ext uri="{FF2B5EF4-FFF2-40B4-BE49-F238E27FC236}">
                  <a16:creationId xmlns:a16="http://schemas.microsoft.com/office/drawing/2014/main" id="{3E46AABD-ED65-208B-1C62-32D4B4345421}"/>
                </a:ext>
              </a:extLst>
            </p:cNvPr>
            <p:cNvSpPr/>
            <p:nvPr/>
          </p:nvSpPr>
          <p:spPr>
            <a:xfrm>
              <a:off x="2425816" y="2337023"/>
              <a:ext cx="142211" cy="84974"/>
            </a:xfrm>
            <a:custGeom>
              <a:avLst/>
              <a:gdLst>
                <a:gd name="connsiteX0" fmla="*/ 1244 w 142211"/>
                <a:gd name="connsiteY0" fmla="*/ 74108 h 84974"/>
                <a:gd name="connsiteX1" fmla="*/ 10866 w 142211"/>
                <a:gd name="connsiteY1" fmla="*/ 83731 h 84974"/>
                <a:gd name="connsiteX2" fmla="*/ 16872 w 142211"/>
                <a:gd name="connsiteY2" fmla="*/ 83731 h 84974"/>
                <a:gd name="connsiteX3" fmla="*/ 68103 w 142211"/>
                <a:gd name="connsiteY3" fmla="*/ 32500 h 84974"/>
                <a:gd name="connsiteX4" fmla="*/ 74108 w 142211"/>
                <a:gd name="connsiteY4" fmla="*/ 32500 h 84974"/>
                <a:gd name="connsiteX5" fmla="*/ 125339 w 142211"/>
                <a:gd name="connsiteY5" fmla="*/ 83731 h 84974"/>
                <a:gd name="connsiteX6" fmla="*/ 131344 w 142211"/>
                <a:gd name="connsiteY6" fmla="*/ 83731 h 84974"/>
                <a:gd name="connsiteX7" fmla="*/ 140967 w 142211"/>
                <a:gd name="connsiteY7" fmla="*/ 74108 h 84974"/>
                <a:gd name="connsiteX8" fmla="*/ 140967 w 142211"/>
                <a:gd name="connsiteY8" fmla="*/ 68103 h 84974"/>
                <a:gd name="connsiteX9" fmla="*/ 74108 w 142211"/>
                <a:gd name="connsiteY9" fmla="*/ 1244 h 84974"/>
                <a:gd name="connsiteX10" fmla="*/ 68103 w 142211"/>
                <a:gd name="connsiteY10" fmla="*/ 1244 h 84974"/>
                <a:gd name="connsiteX11" fmla="*/ 1244 w 142211"/>
                <a:gd name="connsiteY11" fmla="*/ 68103 h 84974"/>
                <a:gd name="connsiteX12" fmla="*/ 1244 w 142211"/>
                <a:gd name="connsiteY12" fmla="*/ 74108 h 84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211" h="84974">
                  <a:moveTo>
                    <a:pt x="1244" y="74108"/>
                  </a:moveTo>
                  <a:lnTo>
                    <a:pt x="10866" y="83731"/>
                  </a:lnTo>
                  <a:cubicBezTo>
                    <a:pt x="12525" y="85390"/>
                    <a:pt x="15213" y="85390"/>
                    <a:pt x="16872" y="83731"/>
                  </a:cubicBezTo>
                  <a:lnTo>
                    <a:pt x="68103" y="32500"/>
                  </a:lnTo>
                  <a:cubicBezTo>
                    <a:pt x="69762" y="30841"/>
                    <a:pt x="72449" y="30841"/>
                    <a:pt x="74108" y="32500"/>
                  </a:cubicBezTo>
                  <a:lnTo>
                    <a:pt x="125339" y="83731"/>
                  </a:lnTo>
                  <a:cubicBezTo>
                    <a:pt x="126998" y="85390"/>
                    <a:pt x="129685" y="85390"/>
                    <a:pt x="131344" y="83731"/>
                  </a:cubicBezTo>
                  <a:lnTo>
                    <a:pt x="140967" y="74108"/>
                  </a:lnTo>
                  <a:cubicBezTo>
                    <a:pt x="142626" y="72449"/>
                    <a:pt x="142626" y="69762"/>
                    <a:pt x="140967" y="68103"/>
                  </a:cubicBezTo>
                  <a:lnTo>
                    <a:pt x="74108" y="1244"/>
                  </a:lnTo>
                  <a:cubicBezTo>
                    <a:pt x="72449" y="-415"/>
                    <a:pt x="69762" y="-415"/>
                    <a:pt x="68103" y="1244"/>
                  </a:cubicBezTo>
                  <a:lnTo>
                    <a:pt x="1244" y="68103"/>
                  </a:lnTo>
                  <a:cubicBezTo>
                    <a:pt x="-415" y="69762"/>
                    <a:pt x="-415" y="72449"/>
                    <a:pt x="1244" y="74108"/>
                  </a:cubicBezTo>
                  <a:close/>
                </a:path>
              </a:pathLst>
            </a:custGeom>
            <a:gradFill flip="none" rotWithShape="1">
              <a:gsLst>
                <a:gs pos="0">
                  <a:schemeClr val="accent3"/>
                </a:gs>
                <a:gs pos="100000">
                  <a:schemeClr val="accent2"/>
                </a:gs>
              </a:gsLst>
              <a:lin ang="0" scaled="1"/>
              <a:tileRect/>
            </a:gradFill>
            <a:ln>
              <a:noFill/>
            </a:ln>
          </p:spPr>
          <p:txBody>
            <a:bodyPr lIns="12192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endParaRPr kumimoji="0" lang="en-IN" sz="18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grpSp>
      <p:grpSp>
        <p:nvGrpSpPr>
          <p:cNvPr id="10" name="Graphic 3">
            <a:extLst>
              <a:ext uri="{FF2B5EF4-FFF2-40B4-BE49-F238E27FC236}">
                <a16:creationId xmlns:a16="http://schemas.microsoft.com/office/drawing/2014/main" id="{026852F6-2776-3048-2B9A-7EC45E251ED4}"/>
              </a:ext>
            </a:extLst>
          </p:cNvPr>
          <p:cNvGrpSpPr/>
          <p:nvPr/>
        </p:nvGrpSpPr>
        <p:grpSpPr>
          <a:xfrm>
            <a:off x="5082650" y="3563186"/>
            <a:ext cx="191339" cy="215975"/>
            <a:chOff x="3806484" y="2961444"/>
            <a:chExt cx="142186" cy="160493"/>
          </a:xfrm>
          <a:solidFill>
            <a:srgbClr val="83989B"/>
          </a:solidFill>
        </p:grpSpPr>
        <p:sp>
          <p:nvSpPr>
            <p:cNvPr id="38" name="Freeform: Shape 37">
              <a:extLst>
                <a:ext uri="{FF2B5EF4-FFF2-40B4-BE49-F238E27FC236}">
                  <a16:creationId xmlns:a16="http://schemas.microsoft.com/office/drawing/2014/main" id="{01B6C954-5E1B-96DE-E9FD-6D9F01F0FBD8}"/>
                </a:ext>
              </a:extLst>
            </p:cNvPr>
            <p:cNvSpPr/>
            <p:nvPr/>
          </p:nvSpPr>
          <p:spPr>
            <a:xfrm>
              <a:off x="3806484" y="2961444"/>
              <a:ext cx="142186" cy="84974"/>
            </a:xfrm>
            <a:custGeom>
              <a:avLst/>
              <a:gdLst>
                <a:gd name="connsiteX0" fmla="*/ 140967 w 142186"/>
                <a:gd name="connsiteY0" fmla="*/ 10867 h 84974"/>
                <a:gd name="connsiteX1" fmla="*/ 131345 w 142186"/>
                <a:gd name="connsiteY1" fmla="*/ 1244 h 84974"/>
                <a:gd name="connsiteX2" fmla="*/ 125339 w 142186"/>
                <a:gd name="connsiteY2" fmla="*/ 1244 h 84974"/>
                <a:gd name="connsiteX3" fmla="*/ 74108 w 142186"/>
                <a:gd name="connsiteY3" fmla="*/ 52475 h 84974"/>
                <a:gd name="connsiteX4" fmla="*/ 68103 w 142186"/>
                <a:gd name="connsiteY4" fmla="*/ 52475 h 84974"/>
                <a:gd name="connsiteX5" fmla="*/ 16872 w 142186"/>
                <a:gd name="connsiteY5" fmla="*/ 1244 h 84974"/>
                <a:gd name="connsiteX6" fmla="*/ 10867 w 142186"/>
                <a:gd name="connsiteY6" fmla="*/ 1244 h 84974"/>
                <a:gd name="connsiteX7" fmla="*/ 1244 w 142186"/>
                <a:gd name="connsiteY7" fmla="*/ 10867 h 84974"/>
                <a:gd name="connsiteX8" fmla="*/ 1244 w 142186"/>
                <a:gd name="connsiteY8" fmla="*/ 16872 h 84974"/>
                <a:gd name="connsiteX9" fmla="*/ 68103 w 142186"/>
                <a:gd name="connsiteY9" fmla="*/ 83731 h 84974"/>
                <a:gd name="connsiteX10" fmla="*/ 74108 w 142186"/>
                <a:gd name="connsiteY10" fmla="*/ 83731 h 84974"/>
                <a:gd name="connsiteX11" fmla="*/ 140967 w 142186"/>
                <a:gd name="connsiteY11" fmla="*/ 16872 h 84974"/>
                <a:gd name="connsiteX12" fmla="*/ 140967 w 142186"/>
                <a:gd name="connsiteY12" fmla="*/ 10867 h 84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186" h="84974">
                  <a:moveTo>
                    <a:pt x="140967" y="10867"/>
                  </a:moveTo>
                  <a:lnTo>
                    <a:pt x="131345" y="1244"/>
                  </a:lnTo>
                  <a:cubicBezTo>
                    <a:pt x="129686" y="-415"/>
                    <a:pt x="126998" y="-415"/>
                    <a:pt x="125339" y="1244"/>
                  </a:cubicBezTo>
                  <a:lnTo>
                    <a:pt x="74108" y="52475"/>
                  </a:lnTo>
                  <a:cubicBezTo>
                    <a:pt x="72449" y="54134"/>
                    <a:pt x="69762" y="54134"/>
                    <a:pt x="68103" y="52475"/>
                  </a:cubicBezTo>
                  <a:lnTo>
                    <a:pt x="16872" y="1244"/>
                  </a:lnTo>
                  <a:cubicBezTo>
                    <a:pt x="15213" y="-415"/>
                    <a:pt x="12526" y="-415"/>
                    <a:pt x="10867" y="1244"/>
                  </a:cubicBezTo>
                  <a:lnTo>
                    <a:pt x="1244" y="10867"/>
                  </a:lnTo>
                  <a:cubicBezTo>
                    <a:pt x="-415" y="12526"/>
                    <a:pt x="-415" y="15213"/>
                    <a:pt x="1244" y="16872"/>
                  </a:cubicBezTo>
                  <a:lnTo>
                    <a:pt x="68103" y="83731"/>
                  </a:lnTo>
                  <a:cubicBezTo>
                    <a:pt x="69762" y="85390"/>
                    <a:pt x="72449" y="85390"/>
                    <a:pt x="74108" y="83731"/>
                  </a:cubicBezTo>
                  <a:lnTo>
                    <a:pt x="140967" y="16872"/>
                  </a:lnTo>
                  <a:cubicBezTo>
                    <a:pt x="142593" y="15213"/>
                    <a:pt x="142593" y="12526"/>
                    <a:pt x="140967" y="10867"/>
                  </a:cubicBezTo>
                  <a:close/>
                </a:path>
              </a:pathLst>
            </a:custGeom>
            <a:gradFill flip="none" rotWithShape="1">
              <a:gsLst>
                <a:gs pos="0">
                  <a:schemeClr val="accent3"/>
                </a:gs>
                <a:gs pos="100000">
                  <a:schemeClr val="accent2"/>
                </a:gs>
              </a:gsLst>
              <a:lin ang="0" scaled="1"/>
              <a:tileRect/>
            </a:gradFill>
            <a:ln>
              <a:noFill/>
            </a:ln>
          </p:spPr>
          <p:txBody>
            <a:bodyPr lIns="12192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endParaRPr kumimoji="0" lang="en-IN" sz="18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39" name="Freeform: Shape 38">
              <a:extLst>
                <a:ext uri="{FF2B5EF4-FFF2-40B4-BE49-F238E27FC236}">
                  <a16:creationId xmlns:a16="http://schemas.microsoft.com/office/drawing/2014/main" id="{88C3A2D4-0C57-E182-3A92-328CA73ECC89}"/>
                </a:ext>
              </a:extLst>
            </p:cNvPr>
            <p:cNvSpPr/>
            <p:nvPr/>
          </p:nvSpPr>
          <p:spPr>
            <a:xfrm>
              <a:off x="3806484" y="3036962"/>
              <a:ext cx="142186" cy="84974"/>
            </a:xfrm>
            <a:custGeom>
              <a:avLst/>
              <a:gdLst>
                <a:gd name="connsiteX0" fmla="*/ 140967 w 142186"/>
                <a:gd name="connsiteY0" fmla="*/ 10867 h 84974"/>
                <a:gd name="connsiteX1" fmla="*/ 131345 w 142186"/>
                <a:gd name="connsiteY1" fmla="*/ 1244 h 84974"/>
                <a:gd name="connsiteX2" fmla="*/ 125339 w 142186"/>
                <a:gd name="connsiteY2" fmla="*/ 1244 h 84974"/>
                <a:gd name="connsiteX3" fmla="*/ 74108 w 142186"/>
                <a:gd name="connsiteY3" fmla="*/ 52475 h 84974"/>
                <a:gd name="connsiteX4" fmla="*/ 68103 w 142186"/>
                <a:gd name="connsiteY4" fmla="*/ 52475 h 84974"/>
                <a:gd name="connsiteX5" fmla="*/ 16872 w 142186"/>
                <a:gd name="connsiteY5" fmla="*/ 1244 h 84974"/>
                <a:gd name="connsiteX6" fmla="*/ 10867 w 142186"/>
                <a:gd name="connsiteY6" fmla="*/ 1244 h 84974"/>
                <a:gd name="connsiteX7" fmla="*/ 1244 w 142186"/>
                <a:gd name="connsiteY7" fmla="*/ 10867 h 84974"/>
                <a:gd name="connsiteX8" fmla="*/ 1244 w 142186"/>
                <a:gd name="connsiteY8" fmla="*/ 16872 h 84974"/>
                <a:gd name="connsiteX9" fmla="*/ 68103 w 142186"/>
                <a:gd name="connsiteY9" fmla="*/ 83731 h 84974"/>
                <a:gd name="connsiteX10" fmla="*/ 74108 w 142186"/>
                <a:gd name="connsiteY10" fmla="*/ 83731 h 84974"/>
                <a:gd name="connsiteX11" fmla="*/ 140967 w 142186"/>
                <a:gd name="connsiteY11" fmla="*/ 16872 h 84974"/>
                <a:gd name="connsiteX12" fmla="*/ 140967 w 142186"/>
                <a:gd name="connsiteY12" fmla="*/ 10867 h 84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186" h="84974">
                  <a:moveTo>
                    <a:pt x="140967" y="10867"/>
                  </a:moveTo>
                  <a:lnTo>
                    <a:pt x="131345" y="1244"/>
                  </a:lnTo>
                  <a:cubicBezTo>
                    <a:pt x="129686" y="-415"/>
                    <a:pt x="126998" y="-415"/>
                    <a:pt x="125339" y="1244"/>
                  </a:cubicBezTo>
                  <a:lnTo>
                    <a:pt x="74108" y="52475"/>
                  </a:lnTo>
                  <a:cubicBezTo>
                    <a:pt x="72449" y="54134"/>
                    <a:pt x="69762" y="54134"/>
                    <a:pt x="68103" y="52475"/>
                  </a:cubicBezTo>
                  <a:lnTo>
                    <a:pt x="16872" y="1244"/>
                  </a:lnTo>
                  <a:cubicBezTo>
                    <a:pt x="15213" y="-415"/>
                    <a:pt x="12526" y="-415"/>
                    <a:pt x="10867" y="1244"/>
                  </a:cubicBezTo>
                  <a:lnTo>
                    <a:pt x="1244" y="10867"/>
                  </a:lnTo>
                  <a:cubicBezTo>
                    <a:pt x="-415" y="12526"/>
                    <a:pt x="-415" y="15213"/>
                    <a:pt x="1244" y="16872"/>
                  </a:cubicBezTo>
                  <a:lnTo>
                    <a:pt x="68103" y="83731"/>
                  </a:lnTo>
                  <a:cubicBezTo>
                    <a:pt x="69762" y="85390"/>
                    <a:pt x="72449" y="85390"/>
                    <a:pt x="74108" y="83731"/>
                  </a:cubicBezTo>
                  <a:lnTo>
                    <a:pt x="140967" y="16872"/>
                  </a:lnTo>
                  <a:cubicBezTo>
                    <a:pt x="142593" y="15246"/>
                    <a:pt x="142593" y="12526"/>
                    <a:pt x="140967" y="10867"/>
                  </a:cubicBezTo>
                  <a:close/>
                </a:path>
              </a:pathLst>
            </a:custGeom>
            <a:gradFill flip="none" rotWithShape="1">
              <a:gsLst>
                <a:gs pos="0">
                  <a:schemeClr val="accent3"/>
                </a:gs>
                <a:gs pos="100000">
                  <a:schemeClr val="accent2"/>
                </a:gs>
              </a:gsLst>
              <a:lin ang="0" scaled="1"/>
              <a:tileRect/>
            </a:gradFill>
            <a:ln>
              <a:noFill/>
            </a:ln>
          </p:spPr>
          <p:txBody>
            <a:bodyPr lIns="12192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endParaRPr kumimoji="0" lang="en-IN" sz="18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grpSp>
      <p:grpSp>
        <p:nvGrpSpPr>
          <p:cNvPr id="11" name="Graphic 3">
            <a:extLst>
              <a:ext uri="{FF2B5EF4-FFF2-40B4-BE49-F238E27FC236}">
                <a16:creationId xmlns:a16="http://schemas.microsoft.com/office/drawing/2014/main" id="{9A99CF16-0D22-27C5-8C5A-D1356363E4A1}"/>
              </a:ext>
            </a:extLst>
          </p:cNvPr>
          <p:cNvGrpSpPr/>
          <p:nvPr/>
        </p:nvGrpSpPr>
        <p:grpSpPr>
          <a:xfrm>
            <a:off x="6982808" y="2722905"/>
            <a:ext cx="191373" cy="215975"/>
            <a:chOff x="5187153" y="2337023"/>
            <a:chExt cx="142211" cy="160493"/>
          </a:xfrm>
          <a:solidFill>
            <a:srgbClr val="F7615A"/>
          </a:solidFill>
        </p:grpSpPr>
        <p:sp>
          <p:nvSpPr>
            <p:cNvPr id="36" name="Freeform: Shape 35">
              <a:extLst>
                <a:ext uri="{FF2B5EF4-FFF2-40B4-BE49-F238E27FC236}">
                  <a16:creationId xmlns:a16="http://schemas.microsoft.com/office/drawing/2014/main" id="{2A8B8D74-2E57-A0D0-55BD-6DE6461AE8BD}"/>
                </a:ext>
              </a:extLst>
            </p:cNvPr>
            <p:cNvSpPr/>
            <p:nvPr/>
          </p:nvSpPr>
          <p:spPr>
            <a:xfrm>
              <a:off x="5187153" y="2412541"/>
              <a:ext cx="142211" cy="84974"/>
            </a:xfrm>
            <a:custGeom>
              <a:avLst/>
              <a:gdLst>
                <a:gd name="connsiteX0" fmla="*/ 1244 w 142211"/>
                <a:gd name="connsiteY0" fmla="*/ 74108 h 84974"/>
                <a:gd name="connsiteX1" fmla="*/ 10866 w 142211"/>
                <a:gd name="connsiteY1" fmla="*/ 83731 h 84974"/>
                <a:gd name="connsiteX2" fmla="*/ 16872 w 142211"/>
                <a:gd name="connsiteY2" fmla="*/ 83731 h 84974"/>
                <a:gd name="connsiteX3" fmla="*/ 68102 w 142211"/>
                <a:gd name="connsiteY3" fmla="*/ 32500 h 84974"/>
                <a:gd name="connsiteX4" fmla="*/ 74108 w 142211"/>
                <a:gd name="connsiteY4" fmla="*/ 32500 h 84974"/>
                <a:gd name="connsiteX5" fmla="*/ 125339 w 142211"/>
                <a:gd name="connsiteY5" fmla="*/ 83731 h 84974"/>
                <a:gd name="connsiteX6" fmla="*/ 131344 w 142211"/>
                <a:gd name="connsiteY6" fmla="*/ 83731 h 84974"/>
                <a:gd name="connsiteX7" fmla="*/ 140967 w 142211"/>
                <a:gd name="connsiteY7" fmla="*/ 74108 h 84974"/>
                <a:gd name="connsiteX8" fmla="*/ 140967 w 142211"/>
                <a:gd name="connsiteY8" fmla="*/ 68103 h 84974"/>
                <a:gd name="connsiteX9" fmla="*/ 74108 w 142211"/>
                <a:gd name="connsiteY9" fmla="*/ 1244 h 84974"/>
                <a:gd name="connsiteX10" fmla="*/ 68102 w 142211"/>
                <a:gd name="connsiteY10" fmla="*/ 1244 h 84974"/>
                <a:gd name="connsiteX11" fmla="*/ 1244 w 142211"/>
                <a:gd name="connsiteY11" fmla="*/ 68103 h 84974"/>
                <a:gd name="connsiteX12" fmla="*/ 1244 w 142211"/>
                <a:gd name="connsiteY12" fmla="*/ 74108 h 84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211" h="84974">
                  <a:moveTo>
                    <a:pt x="1244" y="74108"/>
                  </a:moveTo>
                  <a:lnTo>
                    <a:pt x="10866" y="83731"/>
                  </a:lnTo>
                  <a:cubicBezTo>
                    <a:pt x="12525" y="85390"/>
                    <a:pt x="15213" y="85390"/>
                    <a:pt x="16872" y="83731"/>
                  </a:cubicBezTo>
                  <a:lnTo>
                    <a:pt x="68102" y="32500"/>
                  </a:lnTo>
                  <a:cubicBezTo>
                    <a:pt x="69761" y="30841"/>
                    <a:pt x="72449" y="30841"/>
                    <a:pt x="74108" y="32500"/>
                  </a:cubicBezTo>
                  <a:lnTo>
                    <a:pt x="125339" y="83731"/>
                  </a:lnTo>
                  <a:cubicBezTo>
                    <a:pt x="126998" y="85390"/>
                    <a:pt x="129685" y="85390"/>
                    <a:pt x="131344" y="83731"/>
                  </a:cubicBezTo>
                  <a:lnTo>
                    <a:pt x="140967" y="74108"/>
                  </a:lnTo>
                  <a:cubicBezTo>
                    <a:pt x="142626" y="72449"/>
                    <a:pt x="142626" y="69762"/>
                    <a:pt x="140967" y="68103"/>
                  </a:cubicBezTo>
                  <a:lnTo>
                    <a:pt x="74108" y="1244"/>
                  </a:lnTo>
                  <a:cubicBezTo>
                    <a:pt x="72449" y="-415"/>
                    <a:pt x="69761" y="-415"/>
                    <a:pt x="68102" y="1244"/>
                  </a:cubicBezTo>
                  <a:lnTo>
                    <a:pt x="1244" y="68103"/>
                  </a:lnTo>
                  <a:cubicBezTo>
                    <a:pt x="-415" y="69762"/>
                    <a:pt x="-415" y="72449"/>
                    <a:pt x="1244" y="74108"/>
                  </a:cubicBezTo>
                  <a:close/>
                </a:path>
              </a:pathLst>
            </a:custGeom>
            <a:gradFill flip="none" rotWithShape="1">
              <a:gsLst>
                <a:gs pos="0">
                  <a:schemeClr val="accent3"/>
                </a:gs>
                <a:gs pos="100000">
                  <a:schemeClr val="accent2"/>
                </a:gs>
              </a:gsLst>
              <a:lin ang="0" scaled="1"/>
              <a:tileRect/>
            </a:gradFill>
            <a:ln>
              <a:noFill/>
            </a:ln>
          </p:spPr>
          <p:txBody>
            <a:bodyPr lIns="12192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endParaRPr kumimoji="0" lang="en-IN" sz="18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37" name="Freeform: Shape 36">
              <a:extLst>
                <a:ext uri="{FF2B5EF4-FFF2-40B4-BE49-F238E27FC236}">
                  <a16:creationId xmlns:a16="http://schemas.microsoft.com/office/drawing/2014/main" id="{EF2B2421-8550-0EBC-4C8C-477AD77E151F}"/>
                </a:ext>
              </a:extLst>
            </p:cNvPr>
            <p:cNvSpPr/>
            <p:nvPr/>
          </p:nvSpPr>
          <p:spPr>
            <a:xfrm>
              <a:off x="5187153" y="2337023"/>
              <a:ext cx="142211" cy="84974"/>
            </a:xfrm>
            <a:custGeom>
              <a:avLst/>
              <a:gdLst>
                <a:gd name="connsiteX0" fmla="*/ 1244 w 142211"/>
                <a:gd name="connsiteY0" fmla="*/ 74108 h 84974"/>
                <a:gd name="connsiteX1" fmla="*/ 10866 w 142211"/>
                <a:gd name="connsiteY1" fmla="*/ 83731 h 84974"/>
                <a:gd name="connsiteX2" fmla="*/ 16872 w 142211"/>
                <a:gd name="connsiteY2" fmla="*/ 83731 h 84974"/>
                <a:gd name="connsiteX3" fmla="*/ 68102 w 142211"/>
                <a:gd name="connsiteY3" fmla="*/ 32500 h 84974"/>
                <a:gd name="connsiteX4" fmla="*/ 74108 w 142211"/>
                <a:gd name="connsiteY4" fmla="*/ 32500 h 84974"/>
                <a:gd name="connsiteX5" fmla="*/ 125339 w 142211"/>
                <a:gd name="connsiteY5" fmla="*/ 83731 h 84974"/>
                <a:gd name="connsiteX6" fmla="*/ 131344 w 142211"/>
                <a:gd name="connsiteY6" fmla="*/ 83731 h 84974"/>
                <a:gd name="connsiteX7" fmla="*/ 140967 w 142211"/>
                <a:gd name="connsiteY7" fmla="*/ 74108 h 84974"/>
                <a:gd name="connsiteX8" fmla="*/ 140967 w 142211"/>
                <a:gd name="connsiteY8" fmla="*/ 68103 h 84974"/>
                <a:gd name="connsiteX9" fmla="*/ 74108 w 142211"/>
                <a:gd name="connsiteY9" fmla="*/ 1244 h 84974"/>
                <a:gd name="connsiteX10" fmla="*/ 68102 w 142211"/>
                <a:gd name="connsiteY10" fmla="*/ 1244 h 84974"/>
                <a:gd name="connsiteX11" fmla="*/ 1244 w 142211"/>
                <a:gd name="connsiteY11" fmla="*/ 68103 h 84974"/>
                <a:gd name="connsiteX12" fmla="*/ 1244 w 142211"/>
                <a:gd name="connsiteY12" fmla="*/ 74108 h 84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211" h="84974">
                  <a:moveTo>
                    <a:pt x="1244" y="74108"/>
                  </a:moveTo>
                  <a:lnTo>
                    <a:pt x="10866" y="83731"/>
                  </a:lnTo>
                  <a:cubicBezTo>
                    <a:pt x="12525" y="85390"/>
                    <a:pt x="15213" y="85390"/>
                    <a:pt x="16872" y="83731"/>
                  </a:cubicBezTo>
                  <a:lnTo>
                    <a:pt x="68102" y="32500"/>
                  </a:lnTo>
                  <a:cubicBezTo>
                    <a:pt x="69761" y="30841"/>
                    <a:pt x="72449" y="30841"/>
                    <a:pt x="74108" y="32500"/>
                  </a:cubicBezTo>
                  <a:lnTo>
                    <a:pt x="125339" y="83731"/>
                  </a:lnTo>
                  <a:cubicBezTo>
                    <a:pt x="126998" y="85390"/>
                    <a:pt x="129685" y="85390"/>
                    <a:pt x="131344" y="83731"/>
                  </a:cubicBezTo>
                  <a:lnTo>
                    <a:pt x="140967" y="74108"/>
                  </a:lnTo>
                  <a:cubicBezTo>
                    <a:pt x="142626" y="72449"/>
                    <a:pt x="142626" y="69762"/>
                    <a:pt x="140967" y="68103"/>
                  </a:cubicBezTo>
                  <a:lnTo>
                    <a:pt x="74108" y="1244"/>
                  </a:lnTo>
                  <a:cubicBezTo>
                    <a:pt x="72449" y="-415"/>
                    <a:pt x="69761" y="-415"/>
                    <a:pt x="68102" y="1244"/>
                  </a:cubicBezTo>
                  <a:lnTo>
                    <a:pt x="1244" y="68103"/>
                  </a:lnTo>
                  <a:cubicBezTo>
                    <a:pt x="-415" y="69762"/>
                    <a:pt x="-415" y="72449"/>
                    <a:pt x="1244" y="74108"/>
                  </a:cubicBezTo>
                  <a:close/>
                </a:path>
              </a:pathLst>
            </a:custGeom>
            <a:gradFill flip="none" rotWithShape="1">
              <a:gsLst>
                <a:gs pos="0">
                  <a:schemeClr val="accent3"/>
                </a:gs>
                <a:gs pos="100000">
                  <a:schemeClr val="accent2"/>
                </a:gs>
              </a:gsLst>
              <a:lin ang="0" scaled="1"/>
              <a:tileRect/>
            </a:gradFill>
            <a:ln>
              <a:noFill/>
            </a:ln>
          </p:spPr>
          <p:txBody>
            <a:bodyPr lIns="12192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endParaRPr kumimoji="0" lang="en-IN" sz="18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grpSp>
      <p:grpSp>
        <p:nvGrpSpPr>
          <p:cNvPr id="12" name="Graphic 3">
            <a:extLst>
              <a:ext uri="{FF2B5EF4-FFF2-40B4-BE49-F238E27FC236}">
                <a16:creationId xmlns:a16="http://schemas.microsoft.com/office/drawing/2014/main" id="{6A6BFBE0-0FDF-6EA6-9F12-12F90E32B5E2}"/>
              </a:ext>
            </a:extLst>
          </p:cNvPr>
          <p:cNvGrpSpPr/>
          <p:nvPr/>
        </p:nvGrpSpPr>
        <p:grpSpPr>
          <a:xfrm>
            <a:off x="8832164" y="3563186"/>
            <a:ext cx="191373" cy="215975"/>
            <a:chOff x="6567821" y="2961444"/>
            <a:chExt cx="142211" cy="160493"/>
          </a:xfrm>
          <a:solidFill>
            <a:srgbClr val="F1A229"/>
          </a:solidFill>
        </p:grpSpPr>
        <p:sp>
          <p:nvSpPr>
            <p:cNvPr id="34" name="Freeform: Shape 33">
              <a:extLst>
                <a:ext uri="{FF2B5EF4-FFF2-40B4-BE49-F238E27FC236}">
                  <a16:creationId xmlns:a16="http://schemas.microsoft.com/office/drawing/2014/main" id="{10EF72F5-75BE-1EA6-B880-D43F6076C8FA}"/>
                </a:ext>
              </a:extLst>
            </p:cNvPr>
            <p:cNvSpPr/>
            <p:nvPr/>
          </p:nvSpPr>
          <p:spPr>
            <a:xfrm>
              <a:off x="6567821" y="2961444"/>
              <a:ext cx="142211" cy="84974"/>
            </a:xfrm>
            <a:custGeom>
              <a:avLst/>
              <a:gdLst>
                <a:gd name="connsiteX0" fmla="*/ 140967 w 142211"/>
                <a:gd name="connsiteY0" fmla="*/ 10867 h 84974"/>
                <a:gd name="connsiteX1" fmla="*/ 131344 w 142211"/>
                <a:gd name="connsiteY1" fmla="*/ 1244 h 84974"/>
                <a:gd name="connsiteX2" fmla="*/ 125339 w 142211"/>
                <a:gd name="connsiteY2" fmla="*/ 1244 h 84974"/>
                <a:gd name="connsiteX3" fmla="*/ 74108 w 142211"/>
                <a:gd name="connsiteY3" fmla="*/ 52475 h 84974"/>
                <a:gd name="connsiteX4" fmla="*/ 68103 w 142211"/>
                <a:gd name="connsiteY4" fmla="*/ 52475 h 84974"/>
                <a:gd name="connsiteX5" fmla="*/ 16872 w 142211"/>
                <a:gd name="connsiteY5" fmla="*/ 1244 h 84974"/>
                <a:gd name="connsiteX6" fmla="*/ 10867 w 142211"/>
                <a:gd name="connsiteY6" fmla="*/ 1244 h 84974"/>
                <a:gd name="connsiteX7" fmla="*/ 1244 w 142211"/>
                <a:gd name="connsiteY7" fmla="*/ 10867 h 84974"/>
                <a:gd name="connsiteX8" fmla="*/ 1244 w 142211"/>
                <a:gd name="connsiteY8" fmla="*/ 16872 h 84974"/>
                <a:gd name="connsiteX9" fmla="*/ 68103 w 142211"/>
                <a:gd name="connsiteY9" fmla="*/ 83731 h 84974"/>
                <a:gd name="connsiteX10" fmla="*/ 74108 w 142211"/>
                <a:gd name="connsiteY10" fmla="*/ 83731 h 84974"/>
                <a:gd name="connsiteX11" fmla="*/ 140967 w 142211"/>
                <a:gd name="connsiteY11" fmla="*/ 16872 h 84974"/>
                <a:gd name="connsiteX12" fmla="*/ 140967 w 142211"/>
                <a:gd name="connsiteY12" fmla="*/ 10867 h 84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211" h="84974">
                  <a:moveTo>
                    <a:pt x="140967" y="10867"/>
                  </a:moveTo>
                  <a:lnTo>
                    <a:pt x="131344" y="1244"/>
                  </a:lnTo>
                  <a:cubicBezTo>
                    <a:pt x="129685" y="-415"/>
                    <a:pt x="126998" y="-415"/>
                    <a:pt x="125339" y="1244"/>
                  </a:cubicBezTo>
                  <a:lnTo>
                    <a:pt x="74108" y="52475"/>
                  </a:lnTo>
                  <a:cubicBezTo>
                    <a:pt x="72449" y="54134"/>
                    <a:pt x="69762" y="54134"/>
                    <a:pt x="68103" y="52475"/>
                  </a:cubicBezTo>
                  <a:lnTo>
                    <a:pt x="16872" y="1244"/>
                  </a:lnTo>
                  <a:cubicBezTo>
                    <a:pt x="15213" y="-415"/>
                    <a:pt x="12526" y="-415"/>
                    <a:pt x="10867" y="1244"/>
                  </a:cubicBezTo>
                  <a:lnTo>
                    <a:pt x="1244" y="10867"/>
                  </a:lnTo>
                  <a:cubicBezTo>
                    <a:pt x="-415" y="12526"/>
                    <a:pt x="-415" y="15213"/>
                    <a:pt x="1244" y="16872"/>
                  </a:cubicBezTo>
                  <a:lnTo>
                    <a:pt x="68103" y="83731"/>
                  </a:lnTo>
                  <a:cubicBezTo>
                    <a:pt x="69762" y="85390"/>
                    <a:pt x="72449" y="85390"/>
                    <a:pt x="74108" y="83731"/>
                  </a:cubicBezTo>
                  <a:lnTo>
                    <a:pt x="140967" y="16872"/>
                  </a:lnTo>
                  <a:cubicBezTo>
                    <a:pt x="142626" y="15213"/>
                    <a:pt x="142626" y="12526"/>
                    <a:pt x="140967" y="10867"/>
                  </a:cubicBezTo>
                  <a:close/>
                </a:path>
              </a:pathLst>
            </a:custGeom>
            <a:gradFill flip="none" rotWithShape="1">
              <a:gsLst>
                <a:gs pos="0">
                  <a:schemeClr val="accent3"/>
                </a:gs>
                <a:gs pos="100000">
                  <a:schemeClr val="accent2"/>
                </a:gs>
              </a:gsLst>
              <a:lin ang="0" scaled="1"/>
              <a:tileRect/>
            </a:gradFill>
            <a:ln>
              <a:noFill/>
            </a:ln>
          </p:spPr>
          <p:txBody>
            <a:bodyPr lIns="12192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endParaRPr kumimoji="0" lang="en-IN" sz="18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35" name="Freeform: Shape 34">
              <a:extLst>
                <a:ext uri="{FF2B5EF4-FFF2-40B4-BE49-F238E27FC236}">
                  <a16:creationId xmlns:a16="http://schemas.microsoft.com/office/drawing/2014/main" id="{625336E4-EEF2-D379-09D2-3B79BC5681E5}"/>
                </a:ext>
              </a:extLst>
            </p:cNvPr>
            <p:cNvSpPr/>
            <p:nvPr/>
          </p:nvSpPr>
          <p:spPr>
            <a:xfrm>
              <a:off x="6567821" y="3036962"/>
              <a:ext cx="142211" cy="84974"/>
            </a:xfrm>
            <a:custGeom>
              <a:avLst/>
              <a:gdLst>
                <a:gd name="connsiteX0" fmla="*/ 140967 w 142211"/>
                <a:gd name="connsiteY0" fmla="*/ 10867 h 84974"/>
                <a:gd name="connsiteX1" fmla="*/ 131344 w 142211"/>
                <a:gd name="connsiteY1" fmla="*/ 1244 h 84974"/>
                <a:gd name="connsiteX2" fmla="*/ 125339 w 142211"/>
                <a:gd name="connsiteY2" fmla="*/ 1244 h 84974"/>
                <a:gd name="connsiteX3" fmla="*/ 74108 w 142211"/>
                <a:gd name="connsiteY3" fmla="*/ 52475 h 84974"/>
                <a:gd name="connsiteX4" fmla="*/ 68103 w 142211"/>
                <a:gd name="connsiteY4" fmla="*/ 52475 h 84974"/>
                <a:gd name="connsiteX5" fmla="*/ 16872 w 142211"/>
                <a:gd name="connsiteY5" fmla="*/ 1244 h 84974"/>
                <a:gd name="connsiteX6" fmla="*/ 10867 w 142211"/>
                <a:gd name="connsiteY6" fmla="*/ 1244 h 84974"/>
                <a:gd name="connsiteX7" fmla="*/ 1244 w 142211"/>
                <a:gd name="connsiteY7" fmla="*/ 10867 h 84974"/>
                <a:gd name="connsiteX8" fmla="*/ 1244 w 142211"/>
                <a:gd name="connsiteY8" fmla="*/ 16872 h 84974"/>
                <a:gd name="connsiteX9" fmla="*/ 68103 w 142211"/>
                <a:gd name="connsiteY9" fmla="*/ 83731 h 84974"/>
                <a:gd name="connsiteX10" fmla="*/ 74108 w 142211"/>
                <a:gd name="connsiteY10" fmla="*/ 83731 h 84974"/>
                <a:gd name="connsiteX11" fmla="*/ 140967 w 142211"/>
                <a:gd name="connsiteY11" fmla="*/ 16872 h 84974"/>
                <a:gd name="connsiteX12" fmla="*/ 140967 w 142211"/>
                <a:gd name="connsiteY12" fmla="*/ 10867 h 84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211" h="84974">
                  <a:moveTo>
                    <a:pt x="140967" y="10867"/>
                  </a:moveTo>
                  <a:lnTo>
                    <a:pt x="131344" y="1244"/>
                  </a:lnTo>
                  <a:cubicBezTo>
                    <a:pt x="129685" y="-415"/>
                    <a:pt x="126998" y="-415"/>
                    <a:pt x="125339" y="1244"/>
                  </a:cubicBezTo>
                  <a:lnTo>
                    <a:pt x="74108" y="52475"/>
                  </a:lnTo>
                  <a:cubicBezTo>
                    <a:pt x="72449" y="54134"/>
                    <a:pt x="69762" y="54134"/>
                    <a:pt x="68103" y="52475"/>
                  </a:cubicBezTo>
                  <a:lnTo>
                    <a:pt x="16872" y="1244"/>
                  </a:lnTo>
                  <a:cubicBezTo>
                    <a:pt x="15213" y="-415"/>
                    <a:pt x="12526" y="-415"/>
                    <a:pt x="10867" y="1244"/>
                  </a:cubicBezTo>
                  <a:lnTo>
                    <a:pt x="1244" y="10867"/>
                  </a:lnTo>
                  <a:cubicBezTo>
                    <a:pt x="-415" y="12526"/>
                    <a:pt x="-415" y="15213"/>
                    <a:pt x="1244" y="16872"/>
                  </a:cubicBezTo>
                  <a:lnTo>
                    <a:pt x="68103" y="83731"/>
                  </a:lnTo>
                  <a:cubicBezTo>
                    <a:pt x="69762" y="85390"/>
                    <a:pt x="72449" y="85390"/>
                    <a:pt x="74108" y="83731"/>
                  </a:cubicBezTo>
                  <a:lnTo>
                    <a:pt x="140967" y="16872"/>
                  </a:lnTo>
                  <a:cubicBezTo>
                    <a:pt x="142626" y="15246"/>
                    <a:pt x="142626" y="12526"/>
                    <a:pt x="140967" y="10867"/>
                  </a:cubicBezTo>
                  <a:close/>
                </a:path>
              </a:pathLst>
            </a:custGeom>
            <a:gradFill flip="none" rotWithShape="1">
              <a:gsLst>
                <a:gs pos="0">
                  <a:schemeClr val="accent3"/>
                </a:gs>
                <a:gs pos="100000">
                  <a:schemeClr val="accent2"/>
                </a:gs>
              </a:gsLst>
              <a:lin ang="0" scaled="1"/>
              <a:tileRect/>
            </a:gradFill>
            <a:ln>
              <a:noFill/>
            </a:ln>
          </p:spPr>
          <p:txBody>
            <a:bodyPr lIns="12192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endParaRPr kumimoji="0" lang="en-IN" sz="18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grpSp>
      <p:grpSp>
        <p:nvGrpSpPr>
          <p:cNvPr id="13" name="Graphic 3">
            <a:extLst>
              <a:ext uri="{FF2B5EF4-FFF2-40B4-BE49-F238E27FC236}">
                <a16:creationId xmlns:a16="http://schemas.microsoft.com/office/drawing/2014/main" id="{22B673F0-E1CC-2C0A-C980-67A2B45CB427}"/>
              </a:ext>
            </a:extLst>
          </p:cNvPr>
          <p:cNvGrpSpPr/>
          <p:nvPr/>
        </p:nvGrpSpPr>
        <p:grpSpPr>
          <a:xfrm>
            <a:off x="10698815" y="2722905"/>
            <a:ext cx="191373" cy="215975"/>
            <a:chOff x="7948489" y="2337023"/>
            <a:chExt cx="142211" cy="160493"/>
          </a:xfrm>
          <a:solidFill>
            <a:srgbClr val="B54891"/>
          </a:solidFill>
        </p:grpSpPr>
        <p:sp>
          <p:nvSpPr>
            <p:cNvPr id="32" name="Freeform: Shape 31">
              <a:extLst>
                <a:ext uri="{FF2B5EF4-FFF2-40B4-BE49-F238E27FC236}">
                  <a16:creationId xmlns:a16="http://schemas.microsoft.com/office/drawing/2014/main" id="{03E5C2E5-456E-B600-BD44-D552C7D47892}"/>
                </a:ext>
              </a:extLst>
            </p:cNvPr>
            <p:cNvSpPr/>
            <p:nvPr/>
          </p:nvSpPr>
          <p:spPr>
            <a:xfrm>
              <a:off x="7948489" y="2412541"/>
              <a:ext cx="142211" cy="84974"/>
            </a:xfrm>
            <a:custGeom>
              <a:avLst/>
              <a:gdLst>
                <a:gd name="connsiteX0" fmla="*/ 1244 w 142211"/>
                <a:gd name="connsiteY0" fmla="*/ 74108 h 84974"/>
                <a:gd name="connsiteX1" fmla="*/ 10867 w 142211"/>
                <a:gd name="connsiteY1" fmla="*/ 83731 h 84974"/>
                <a:gd name="connsiteX2" fmla="*/ 16873 w 142211"/>
                <a:gd name="connsiteY2" fmla="*/ 83731 h 84974"/>
                <a:gd name="connsiteX3" fmla="*/ 68103 w 142211"/>
                <a:gd name="connsiteY3" fmla="*/ 32500 h 84974"/>
                <a:gd name="connsiteX4" fmla="*/ 74109 w 142211"/>
                <a:gd name="connsiteY4" fmla="*/ 32500 h 84974"/>
                <a:gd name="connsiteX5" fmla="*/ 125339 w 142211"/>
                <a:gd name="connsiteY5" fmla="*/ 83731 h 84974"/>
                <a:gd name="connsiteX6" fmla="*/ 131345 w 142211"/>
                <a:gd name="connsiteY6" fmla="*/ 83731 h 84974"/>
                <a:gd name="connsiteX7" fmla="*/ 140967 w 142211"/>
                <a:gd name="connsiteY7" fmla="*/ 74108 h 84974"/>
                <a:gd name="connsiteX8" fmla="*/ 140967 w 142211"/>
                <a:gd name="connsiteY8" fmla="*/ 68103 h 84974"/>
                <a:gd name="connsiteX9" fmla="*/ 74109 w 142211"/>
                <a:gd name="connsiteY9" fmla="*/ 1244 h 84974"/>
                <a:gd name="connsiteX10" fmla="*/ 68103 w 142211"/>
                <a:gd name="connsiteY10" fmla="*/ 1244 h 84974"/>
                <a:gd name="connsiteX11" fmla="*/ 1244 w 142211"/>
                <a:gd name="connsiteY11" fmla="*/ 68103 h 84974"/>
                <a:gd name="connsiteX12" fmla="*/ 1244 w 142211"/>
                <a:gd name="connsiteY12" fmla="*/ 74108 h 84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211" h="84974">
                  <a:moveTo>
                    <a:pt x="1244" y="74108"/>
                  </a:moveTo>
                  <a:lnTo>
                    <a:pt x="10867" y="83731"/>
                  </a:lnTo>
                  <a:cubicBezTo>
                    <a:pt x="12526" y="85390"/>
                    <a:pt x="15214" y="85390"/>
                    <a:pt x="16873" y="83731"/>
                  </a:cubicBezTo>
                  <a:lnTo>
                    <a:pt x="68103" y="32500"/>
                  </a:lnTo>
                  <a:cubicBezTo>
                    <a:pt x="69762" y="30841"/>
                    <a:pt x="72450" y="30841"/>
                    <a:pt x="74109" y="32500"/>
                  </a:cubicBezTo>
                  <a:lnTo>
                    <a:pt x="125339" y="83731"/>
                  </a:lnTo>
                  <a:cubicBezTo>
                    <a:pt x="126998" y="85390"/>
                    <a:pt x="129686" y="85390"/>
                    <a:pt x="131345" y="83731"/>
                  </a:cubicBezTo>
                  <a:lnTo>
                    <a:pt x="140967" y="74108"/>
                  </a:lnTo>
                  <a:cubicBezTo>
                    <a:pt x="142626" y="72449"/>
                    <a:pt x="142626" y="69762"/>
                    <a:pt x="140967" y="68103"/>
                  </a:cubicBezTo>
                  <a:lnTo>
                    <a:pt x="74109" y="1244"/>
                  </a:lnTo>
                  <a:cubicBezTo>
                    <a:pt x="72450" y="-415"/>
                    <a:pt x="69762" y="-415"/>
                    <a:pt x="68103" y="1244"/>
                  </a:cubicBezTo>
                  <a:lnTo>
                    <a:pt x="1244" y="68103"/>
                  </a:lnTo>
                  <a:cubicBezTo>
                    <a:pt x="-415" y="69762"/>
                    <a:pt x="-415" y="72449"/>
                    <a:pt x="1244" y="74108"/>
                  </a:cubicBezTo>
                  <a:close/>
                </a:path>
              </a:pathLst>
            </a:custGeom>
            <a:gradFill flip="none" rotWithShape="1">
              <a:gsLst>
                <a:gs pos="0">
                  <a:schemeClr val="accent3"/>
                </a:gs>
                <a:gs pos="100000">
                  <a:schemeClr val="accent2"/>
                </a:gs>
              </a:gsLst>
              <a:lin ang="0" scaled="1"/>
              <a:tileRect/>
            </a:gradFill>
            <a:ln>
              <a:noFill/>
            </a:ln>
          </p:spPr>
          <p:txBody>
            <a:bodyPr lIns="12192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endParaRPr kumimoji="0" lang="en-IN" sz="18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33" name="Freeform: Shape 32">
              <a:extLst>
                <a:ext uri="{FF2B5EF4-FFF2-40B4-BE49-F238E27FC236}">
                  <a16:creationId xmlns:a16="http://schemas.microsoft.com/office/drawing/2014/main" id="{B39E61B1-FC78-6B1B-3AFB-995C0B72CC09}"/>
                </a:ext>
              </a:extLst>
            </p:cNvPr>
            <p:cNvSpPr/>
            <p:nvPr/>
          </p:nvSpPr>
          <p:spPr>
            <a:xfrm>
              <a:off x="7948489" y="2337023"/>
              <a:ext cx="142211" cy="84974"/>
            </a:xfrm>
            <a:custGeom>
              <a:avLst/>
              <a:gdLst>
                <a:gd name="connsiteX0" fmla="*/ 1244 w 142211"/>
                <a:gd name="connsiteY0" fmla="*/ 74108 h 84974"/>
                <a:gd name="connsiteX1" fmla="*/ 10867 w 142211"/>
                <a:gd name="connsiteY1" fmla="*/ 83731 h 84974"/>
                <a:gd name="connsiteX2" fmla="*/ 16873 w 142211"/>
                <a:gd name="connsiteY2" fmla="*/ 83731 h 84974"/>
                <a:gd name="connsiteX3" fmla="*/ 68103 w 142211"/>
                <a:gd name="connsiteY3" fmla="*/ 32500 h 84974"/>
                <a:gd name="connsiteX4" fmla="*/ 74109 w 142211"/>
                <a:gd name="connsiteY4" fmla="*/ 32500 h 84974"/>
                <a:gd name="connsiteX5" fmla="*/ 125339 w 142211"/>
                <a:gd name="connsiteY5" fmla="*/ 83731 h 84974"/>
                <a:gd name="connsiteX6" fmla="*/ 131345 w 142211"/>
                <a:gd name="connsiteY6" fmla="*/ 83731 h 84974"/>
                <a:gd name="connsiteX7" fmla="*/ 140967 w 142211"/>
                <a:gd name="connsiteY7" fmla="*/ 74108 h 84974"/>
                <a:gd name="connsiteX8" fmla="*/ 140967 w 142211"/>
                <a:gd name="connsiteY8" fmla="*/ 68103 h 84974"/>
                <a:gd name="connsiteX9" fmla="*/ 74109 w 142211"/>
                <a:gd name="connsiteY9" fmla="*/ 1244 h 84974"/>
                <a:gd name="connsiteX10" fmla="*/ 68103 w 142211"/>
                <a:gd name="connsiteY10" fmla="*/ 1244 h 84974"/>
                <a:gd name="connsiteX11" fmla="*/ 1244 w 142211"/>
                <a:gd name="connsiteY11" fmla="*/ 68103 h 84974"/>
                <a:gd name="connsiteX12" fmla="*/ 1244 w 142211"/>
                <a:gd name="connsiteY12" fmla="*/ 74108 h 84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211" h="84974">
                  <a:moveTo>
                    <a:pt x="1244" y="74108"/>
                  </a:moveTo>
                  <a:lnTo>
                    <a:pt x="10867" y="83731"/>
                  </a:lnTo>
                  <a:cubicBezTo>
                    <a:pt x="12526" y="85390"/>
                    <a:pt x="15214" y="85390"/>
                    <a:pt x="16873" y="83731"/>
                  </a:cubicBezTo>
                  <a:lnTo>
                    <a:pt x="68103" y="32500"/>
                  </a:lnTo>
                  <a:cubicBezTo>
                    <a:pt x="69762" y="30841"/>
                    <a:pt x="72450" y="30841"/>
                    <a:pt x="74109" y="32500"/>
                  </a:cubicBezTo>
                  <a:lnTo>
                    <a:pt x="125339" y="83731"/>
                  </a:lnTo>
                  <a:cubicBezTo>
                    <a:pt x="126998" y="85390"/>
                    <a:pt x="129686" y="85390"/>
                    <a:pt x="131345" y="83731"/>
                  </a:cubicBezTo>
                  <a:lnTo>
                    <a:pt x="140967" y="74108"/>
                  </a:lnTo>
                  <a:cubicBezTo>
                    <a:pt x="142626" y="72449"/>
                    <a:pt x="142626" y="69762"/>
                    <a:pt x="140967" y="68103"/>
                  </a:cubicBezTo>
                  <a:lnTo>
                    <a:pt x="74109" y="1244"/>
                  </a:lnTo>
                  <a:cubicBezTo>
                    <a:pt x="72450" y="-415"/>
                    <a:pt x="69762" y="-415"/>
                    <a:pt x="68103" y="1244"/>
                  </a:cubicBezTo>
                  <a:lnTo>
                    <a:pt x="1244" y="68103"/>
                  </a:lnTo>
                  <a:cubicBezTo>
                    <a:pt x="-415" y="69762"/>
                    <a:pt x="-415" y="72449"/>
                    <a:pt x="1244" y="74108"/>
                  </a:cubicBezTo>
                  <a:close/>
                </a:path>
              </a:pathLst>
            </a:custGeom>
            <a:gradFill flip="none" rotWithShape="1">
              <a:gsLst>
                <a:gs pos="0">
                  <a:schemeClr val="accent3"/>
                </a:gs>
                <a:gs pos="100000">
                  <a:schemeClr val="accent2"/>
                </a:gs>
              </a:gsLst>
              <a:lin ang="0" scaled="1"/>
              <a:tileRect/>
            </a:gradFill>
            <a:ln>
              <a:noFill/>
            </a:ln>
          </p:spPr>
          <p:txBody>
            <a:bodyPr lIns="12192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endParaRPr kumimoji="0" lang="en-IN" sz="18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grpSp>
      <p:sp>
        <p:nvSpPr>
          <p:cNvPr id="14" name="TextBox 13">
            <a:extLst>
              <a:ext uri="{FF2B5EF4-FFF2-40B4-BE49-F238E27FC236}">
                <a16:creationId xmlns:a16="http://schemas.microsoft.com/office/drawing/2014/main" id="{4227BB7F-BB9E-511F-EDE6-36FCCA4FAFF0}"/>
              </a:ext>
            </a:extLst>
          </p:cNvPr>
          <p:cNvSpPr txBox="1">
            <a:spLocks/>
          </p:cNvSpPr>
          <p:nvPr/>
        </p:nvSpPr>
        <p:spPr>
          <a:xfrm>
            <a:off x="685019" y="3990047"/>
            <a:ext cx="1624983" cy="609205"/>
          </a:xfrm>
          <a:prstGeom prst="rect">
            <a:avLst/>
          </a:prstGeom>
          <a:noFill/>
        </p:spPr>
        <p:txBody>
          <a:bodyPr wrap="square" lIns="0" tIns="0" rIns="0" bIns="0">
            <a:noAutofit/>
          </a:bodyPr>
          <a:lstStyle/>
          <a:p>
            <a:pPr marL="0" marR="0" lvl="0" indent="0" algn="ctr" defTabSz="1219170" rtl="0" eaLnBrk="1" fontAlgn="auto" latinLnBrk="0" hangingPunct="1">
              <a:lnSpc>
                <a:spcPct val="100000"/>
              </a:lnSpc>
              <a:spcBef>
                <a:spcPct val="2000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Georgia"/>
                <a:ea typeface="+mn-ea"/>
                <a:cs typeface="+mn-cs"/>
              </a:rPr>
              <a:t>Understand statistics</a:t>
            </a:r>
          </a:p>
        </p:txBody>
      </p:sp>
      <p:sp>
        <p:nvSpPr>
          <p:cNvPr id="15" name="TextBox 14">
            <a:extLst>
              <a:ext uri="{FF2B5EF4-FFF2-40B4-BE49-F238E27FC236}">
                <a16:creationId xmlns:a16="http://schemas.microsoft.com/office/drawing/2014/main" id="{35D19F05-1354-C985-BCD4-90F6F9153860}"/>
              </a:ext>
            </a:extLst>
          </p:cNvPr>
          <p:cNvSpPr txBox="1">
            <a:spLocks/>
          </p:cNvSpPr>
          <p:nvPr/>
        </p:nvSpPr>
        <p:spPr>
          <a:xfrm>
            <a:off x="2188448" y="1393505"/>
            <a:ext cx="2398785" cy="1149289"/>
          </a:xfrm>
          <a:prstGeom prst="rect">
            <a:avLst/>
          </a:prstGeom>
          <a:noFill/>
        </p:spPr>
        <p:txBody>
          <a:bodyPr wrap="square" lIns="0" tIns="0" rIns="0" bIns="0" anchor="b">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Georgia"/>
                <a:ea typeface="+mn-ea"/>
                <a:cs typeface="+mn-cs"/>
              </a:rPr>
              <a:t>Specify verbal risk descriptions if possible, with numbers. </a:t>
            </a:r>
            <a:br>
              <a:rPr kumimoji="0" lang="en-US" sz="1800" b="0" i="0" u="none" strike="noStrike" kern="1200" cap="none" spc="0" normalizeH="0" baseline="0" noProof="0" dirty="0">
                <a:ln>
                  <a:noFill/>
                </a:ln>
                <a:solidFill>
                  <a:prstClr val="black"/>
                </a:solidFill>
                <a:effectLst/>
                <a:uLnTx/>
                <a:uFillTx/>
                <a:latin typeface="Georgia"/>
                <a:ea typeface="+mn-ea"/>
                <a:cs typeface="+mn-cs"/>
              </a:rPr>
            </a:br>
            <a:r>
              <a:rPr kumimoji="0" lang="en-US" sz="1800" b="0" i="0" u="none" strike="noStrike" kern="1200" cap="none" spc="0" normalizeH="0" baseline="0" noProof="0" dirty="0">
                <a:ln>
                  <a:noFill/>
                </a:ln>
                <a:solidFill>
                  <a:prstClr val="black"/>
                </a:solidFill>
                <a:effectLst/>
                <a:uLnTx/>
                <a:uFillTx/>
                <a:latin typeface="Georgia"/>
                <a:ea typeface="+mn-ea"/>
                <a:cs typeface="+mn-cs"/>
              </a:rPr>
              <a:t>Low high </a:t>
            </a:r>
            <a:r>
              <a:rPr kumimoji="0" lang="en-US" sz="1800" b="0" i="0" u="none" strike="noStrike" kern="1200" cap="none" spc="0" normalizeH="0" baseline="0" noProof="0" dirty="0" err="1">
                <a:ln>
                  <a:noFill/>
                </a:ln>
                <a:solidFill>
                  <a:prstClr val="black"/>
                </a:solidFill>
                <a:effectLst/>
                <a:uLnTx/>
                <a:uFillTx/>
                <a:latin typeface="Georgia"/>
                <a:ea typeface="+mn-ea"/>
                <a:cs typeface="+mn-cs"/>
              </a:rPr>
              <a:t>etc</a:t>
            </a:r>
            <a:r>
              <a:rPr kumimoji="0" lang="en-US" sz="1800" b="0" i="0" u="none" strike="noStrike" kern="1200" cap="none" spc="0" normalizeH="0" baseline="0" noProof="0" dirty="0">
                <a:ln>
                  <a:noFill/>
                </a:ln>
                <a:solidFill>
                  <a:prstClr val="black"/>
                </a:solidFill>
                <a:effectLst/>
                <a:uLnTx/>
                <a:uFillTx/>
                <a:latin typeface="Georgia"/>
                <a:ea typeface="+mn-ea"/>
                <a:cs typeface="+mn-cs"/>
              </a:rPr>
              <a:t> </a:t>
            </a:r>
          </a:p>
        </p:txBody>
      </p:sp>
      <p:sp>
        <p:nvSpPr>
          <p:cNvPr id="16" name="TextBox 15">
            <a:extLst>
              <a:ext uri="{FF2B5EF4-FFF2-40B4-BE49-F238E27FC236}">
                <a16:creationId xmlns:a16="http://schemas.microsoft.com/office/drawing/2014/main" id="{7BC97F69-D4B3-1933-866C-95B7F61A1006}"/>
              </a:ext>
            </a:extLst>
          </p:cNvPr>
          <p:cNvSpPr txBox="1">
            <a:spLocks/>
          </p:cNvSpPr>
          <p:nvPr/>
        </p:nvSpPr>
        <p:spPr>
          <a:xfrm>
            <a:off x="4038426" y="3990047"/>
            <a:ext cx="2279786" cy="1643590"/>
          </a:xfrm>
          <a:prstGeom prst="rect">
            <a:avLst/>
          </a:prstGeom>
          <a:noFill/>
        </p:spPr>
        <p:txBody>
          <a:bodyPr wrap="square" lIns="0" tIns="0" rIns="0" bIns="0">
            <a:noAutofit/>
          </a:bodyPr>
          <a:lstStyle/>
          <a:p>
            <a:pPr marL="0" marR="0" lvl="0" indent="0" algn="ctr" defTabSz="1219170" rtl="0" eaLnBrk="1" fontAlgn="auto" latinLnBrk="0" hangingPunct="1">
              <a:lnSpc>
                <a:spcPct val="100000"/>
              </a:lnSpc>
              <a:spcBef>
                <a:spcPct val="2000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Georgia"/>
                <a:ea typeface="+mn-ea"/>
                <a:cs typeface="+mn-cs"/>
              </a:rPr>
              <a:t>Describe </a:t>
            </a:r>
            <a:br>
              <a:rPr kumimoji="0" lang="en-US" sz="1800" b="0" i="0" u="none" strike="noStrike" kern="1200" cap="none" spc="0" normalizeH="0" baseline="0" noProof="0" dirty="0">
                <a:ln>
                  <a:noFill/>
                </a:ln>
                <a:solidFill>
                  <a:prstClr val="black"/>
                </a:solidFill>
                <a:effectLst/>
                <a:uLnTx/>
                <a:uFillTx/>
                <a:latin typeface="Georgia"/>
                <a:ea typeface="+mn-ea"/>
                <a:cs typeface="+mn-cs"/>
              </a:rPr>
            </a:br>
            <a:r>
              <a:rPr kumimoji="0" lang="en-US" sz="1800" b="1" i="0" u="none" strike="noStrike" kern="1200" cap="none" spc="0" normalizeH="0" baseline="0" noProof="0" dirty="0">
                <a:ln>
                  <a:noFill/>
                </a:ln>
                <a:solidFill>
                  <a:srgbClr val="E4002B"/>
                </a:solidFill>
                <a:effectLst/>
                <a:uLnTx/>
                <a:uFillTx/>
                <a:latin typeface="Georgia"/>
                <a:ea typeface="+mn-ea"/>
                <a:cs typeface="+mn-cs"/>
              </a:rPr>
              <a:t>Absolute Risk </a:t>
            </a:r>
            <a:r>
              <a:rPr kumimoji="0" lang="en-US" sz="1800" b="0" i="0" u="none" strike="noStrike" kern="1200" cap="none" spc="0" normalizeH="0" baseline="0" noProof="0" dirty="0">
                <a:ln>
                  <a:noFill/>
                </a:ln>
                <a:solidFill>
                  <a:prstClr val="black"/>
                </a:solidFill>
                <a:effectLst/>
                <a:uLnTx/>
                <a:uFillTx/>
                <a:latin typeface="Georgia"/>
                <a:ea typeface="+mn-ea"/>
                <a:cs typeface="+mn-cs"/>
              </a:rPr>
              <a:t>in relation to a well-defined background population ( keep the same number) </a:t>
            </a:r>
          </a:p>
        </p:txBody>
      </p:sp>
      <p:sp>
        <p:nvSpPr>
          <p:cNvPr id="17" name="TextBox 16">
            <a:extLst>
              <a:ext uri="{FF2B5EF4-FFF2-40B4-BE49-F238E27FC236}">
                <a16:creationId xmlns:a16="http://schemas.microsoft.com/office/drawing/2014/main" id="{3BDBAD96-9C7A-3CB4-1B5F-FACE33F87731}"/>
              </a:ext>
            </a:extLst>
          </p:cNvPr>
          <p:cNvSpPr txBox="1">
            <a:spLocks/>
          </p:cNvSpPr>
          <p:nvPr/>
        </p:nvSpPr>
        <p:spPr>
          <a:xfrm>
            <a:off x="5739886" y="1968150"/>
            <a:ext cx="2677217" cy="574644"/>
          </a:xfrm>
          <a:prstGeom prst="rect">
            <a:avLst/>
          </a:prstGeom>
          <a:noFill/>
        </p:spPr>
        <p:txBody>
          <a:bodyPr wrap="square" lIns="0" tIns="0" rIns="0" bIns="0" anchor="b">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Georgia"/>
                <a:ea typeface="+mn-ea"/>
                <a:cs typeface="+mn-cs"/>
              </a:rPr>
              <a:t>Compare to </a:t>
            </a:r>
            <a:br>
              <a:rPr kumimoji="0" lang="en-US" sz="1800" b="0" i="0" u="none" strike="noStrike" kern="1200" cap="none" spc="0" normalizeH="0" baseline="0" noProof="0" dirty="0">
                <a:ln>
                  <a:noFill/>
                </a:ln>
                <a:solidFill>
                  <a:prstClr val="black"/>
                </a:solidFill>
                <a:effectLst/>
                <a:uLnTx/>
                <a:uFillTx/>
                <a:latin typeface="Georgia"/>
                <a:ea typeface="+mn-ea"/>
                <a:cs typeface="+mn-cs"/>
              </a:rPr>
            </a:br>
            <a:r>
              <a:rPr kumimoji="0" lang="en-US" sz="1800" b="0" i="0" u="none" strike="noStrike" kern="1200" cap="none" spc="0" normalizeH="0" baseline="0" noProof="0" dirty="0">
                <a:ln>
                  <a:noFill/>
                </a:ln>
                <a:solidFill>
                  <a:prstClr val="black"/>
                </a:solidFill>
                <a:effectLst/>
                <a:uLnTx/>
                <a:uFillTx/>
                <a:latin typeface="Georgia"/>
                <a:ea typeface="+mn-ea"/>
                <a:cs typeface="+mn-cs"/>
              </a:rPr>
              <a:t>everyday risk </a:t>
            </a:r>
          </a:p>
        </p:txBody>
      </p:sp>
      <p:sp>
        <p:nvSpPr>
          <p:cNvPr id="18" name="TextBox 17">
            <a:extLst>
              <a:ext uri="{FF2B5EF4-FFF2-40B4-BE49-F238E27FC236}">
                <a16:creationId xmlns:a16="http://schemas.microsoft.com/office/drawing/2014/main" id="{F8A18ECD-49C2-A0EF-BD64-8A989EDE0335}"/>
              </a:ext>
            </a:extLst>
          </p:cNvPr>
          <p:cNvSpPr txBox="1">
            <a:spLocks/>
          </p:cNvSpPr>
          <p:nvPr/>
        </p:nvSpPr>
        <p:spPr>
          <a:xfrm>
            <a:off x="7931478" y="3990047"/>
            <a:ext cx="1992744" cy="1126398"/>
          </a:xfrm>
          <a:prstGeom prst="rect">
            <a:avLst/>
          </a:prstGeom>
          <a:noFill/>
        </p:spPr>
        <p:txBody>
          <a:bodyPr wrap="square" lIns="0" tIns="0" rIns="0" bIns="0">
            <a:noAutofit/>
          </a:bodyPr>
          <a:lstStyle/>
          <a:p>
            <a:pPr marL="0" marR="0" lvl="0" indent="0" algn="ctr" defTabSz="1219170" rtl="0" eaLnBrk="1" fontAlgn="auto" latinLnBrk="0" hangingPunct="1">
              <a:lnSpc>
                <a:spcPct val="100000"/>
              </a:lnSpc>
              <a:spcBef>
                <a:spcPct val="20000"/>
              </a:spcBef>
              <a:spcAft>
                <a:spcPts val="0"/>
              </a:spcAft>
              <a:buClrTx/>
              <a:buSzTx/>
              <a:buFontTx/>
              <a:buNone/>
              <a:tabLst/>
              <a:defRPr/>
            </a:pPr>
            <a:r>
              <a:rPr kumimoji="0" lang="en-US" sz="1800" b="1" i="0" u="none" strike="noStrike" kern="1200" cap="none" spc="0" normalizeH="0" baseline="0" noProof="0" dirty="0">
                <a:ln>
                  <a:noFill/>
                </a:ln>
                <a:solidFill>
                  <a:srgbClr val="E4002B"/>
                </a:solidFill>
                <a:effectLst/>
                <a:uLnTx/>
                <a:uFillTx/>
                <a:latin typeface="Georgia"/>
                <a:ea typeface="+mn-ea"/>
                <a:cs typeface="+mn-cs"/>
              </a:rPr>
              <a:t>Visualize everyday </a:t>
            </a:r>
            <a:br>
              <a:rPr kumimoji="0" lang="en-US" sz="1800" b="1" i="0" u="none" strike="noStrike" kern="1200" cap="none" spc="0" normalizeH="0" baseline="0" noProof="0" dirty="0">
                <a:ln>
                  <a:noFill/>
                </a:ln>
                <a:solidFill>
                  <a:srgbClr val="E4002B"/>
                </a:solidFill>
                <a:effectLst/>
                <a:uLnTx/>
                <a:uFillTx/>
                <a:latin typeface="Georgia"/>
                <a:ea typeface="+mn-ea"/>
                <a:cs typeface="+mn-cs"/>
              </a:rPr>
            </a:br>
            <a:r>
              <a:rPr kumimoji="0" lang="en-US" sz="1800" b="1" i="0" u="none" strike="noStrike" kern="1200" cap="none" spc="0" normalizeH="0" baseline="0" noProof="0" dirty="0">
                <a:ln>
                  <a:noFill/>
                </a:ln>
                <a:solidFill>
                  <a:srgbClr val="E4002B"/>
                </a:solidFill>
                <a:effectLst/>
                <a:uLnTx/>
                <a:uFillTx/>
                <a:latin typeface="Georgia"/>
                <a:ea typeface="+mn-ea"/>
                <a:cs typeface="+mn-cs"/>
              </a:rPr>
              <a:t>risk and </a:t>
            </a:r>
            <a:br>
              <a:rPr kumimoji="0" lang="en-US" sz="1800" b="1" i="0" u="none" strike="noStrike" kern="1200" cap="none" spc="0" normalizeH="0" baseline="0" noProof="0" dirty="0">
                <a:ln>
                  <a:noFill/>
                </a:ln>
                <a:solidFill>
                  <a:srgbClr val="E4002B"/>
                </a:solidFill>
                <a:effectLst/>
                <a:uLnTx/>
                <a:uFillTx/>
                <a:latin typeface="Georgia"/>
                <a:ea typeface="+mn-ea"/>
                <a:cs typeface="+mn-cs"/>
              </a:rPr>
            </a:br>
            <a:r>
              <a:rPr kumimoji="0" lang="en-US" sz="1800" b="1" i="0" u="none" strike="noStrike" kern="1200" cap="none" spc="0" normalizeH="0" baseline="0" noProof="0" dirty="0">
                <a:ln>
                  <a:noFill/>
                </a:ln>
                <a:solidFill>
                  <a:srgbClr val="E4002B"/>
                </a:solidFill>
                <a:effectLst/>
                <a:uLnTx/>
                <a:uFillTx/>
                <a:latin typeface="Georgia"/>
                <a:ea typeface="+mn-ea"/>
                <a:cs typeface="+mn-cs"/>
              </a:rPr>
              <a:t>absolute risk</a:t>
            </a:r>
          </a:p>
        </p:txBody>
      </p:sp>
      <p:sp>
        <p:nvSpPr>
          <p:cNvPr id="19" name="TextBox 18">
            <a:extLst>
              <a:ext uri="{FF2B5EF4-FFF2-40B4-BE49-F238E27FC236}">
                <a16:creationId xmlns:a16="http://schemas.microsoft.com/office/drawing/2014/main" id="{6F2AAFC2-060A-A0D9-AA8E-2E9675798DB6}"/>
              </a:ext>
            </a:extLst>
          </p:cNvPr>
          <p:cNvSpPr txBox="1">
            <a:spLocks/>
          </p:cNvSpPr>
          <p:nvPr/>
        </p:nvSpPr>
        <p:spPr>
          <a:xfrm>
            <a:off x="10074749" y="1680827"/>
            <a:ext cx="1439505" cy="861967"/>
          </a:xfrm>
          <a:prstGeom prst="rect">
            <a:avLst/>
          </a:prstGeom>
          <a:noFill/>
        </p:spPr>
        <p:txBody>
          <a:bodyPr wrap="square" lIns="0" tIns="0" rIns="0" bIns="0" anchor="b">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E4002B"/>
                </a:solidFill>
                <a:effectLst/>
                <a:uLnTx/>
                <a:uFillTx/>
                <a:latin typeface="Georgia"/>
                <a:ea typeface="+mn-ea"/>
                <a:cs typeface="+mn-cs"/>
              </a:rPr>
              <a:t>Show positive and negative outcomes</a:t>
            </a:r>
          </a:p>
        </p:txBody>
      </p:sp>
      <p:sp>
        <p:nvSpPr>
          <p:cNvPr id="20" name="Oval 19">
            <a:extLst>
              <a:ext uri="{FF2B5EF4-FFF2-40B4-BE49-F238E27FC236}">
                <a16:creationId xmlns:a16="http://schemas.microsoft.com/office/drawing/2014/main" id="{0A65B864-A594-C7EB-7CED-FE94B9FBD816}"/>
              </a:ext>
            </a:extLst>
          </p:cNvPr>
          <p:cNvSpPr/>
          <p:nvPr/>
        </p:nvSpPr>
        <p:spPr>
          <a:xfrm>
            <a:off x="929574" y="2000751"/>
            <a:ext cx="1109463" cy="110946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Georgia"/>
              <a:ea typeface="+mn-ea"/>
              <a:cs typeface="+mn-cs"/>
            </a:endParaRPr>
          </a:p>
        </p:txBody>
      </p:sp>
      <p:sp>
        <p:nvSpPr>
          <p:cNvPr id="21" name="Oval 20">
            <a:extLst>
              <a:ext uri="{FF2B5EF4-FFF2-40B4-BE49-F238E27FC236}">
                <a16:creationId xmlns:a16="http://schemas.microsoft.com/office/drawing/2014/main" id="{B47ECB6B-74F9-1A93-94AF-9C53C18D2F22}"/>
              </a:ext>
            </a:extLst>
          </p:cNvPr>
          <p:cNvSpPr/>
          <p:nvPr/>
        </p:nvSpPr>
        <p:spPr>
          <a:xfrm>
            <a:off x="2790078" y="3421624"/>
            <a:ext cx="1109463" cy="110946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Georgia"/>
              <a:ea typeface="+mn-ea"/>
              <a:cs typeface="+mn-cs"/>
            </a:endParaRPr>
          </a:p>
        </p:txBody>
      </p:sp>
      <p:sp>
        <p:nvSpPr>
          <p:cNvPr id="22" name="Oval 21">
            <a:extLst>
              <a:ext uri="{FF2B5EF4-FFF2-40B4-BE49-F238E27FC236}">
                <a16:creationId xmlns:a16="http://schemas.microsoft.com/office/drawing/2014/main" id="{F810AA5E-79DE-09DF-B1CB-864FD8F8B5E4}"/>
              </a:ext>
            </a:extLst>
          </p:cNvPr>
          <p:cNvSpPr/>
          <p:nvPr/>
        </p:nvSpPr>
        <p:spPr>
          <a:xfrm>
            <a:off x="6523763" y="3421624"/>
            <a:ext cx="1109463" cy="110946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Georgia"/>
              <a:ea typeface="+mn-ea"/>
              <a:cs typeface="+mn-cs"/>
            </a:endParaRPr>
          </a:p>
        </p:txBody>
      </p:sp>
      <p:sp>
        <p:nvSpPr>
          <p:cNvPr id="23" name="Oval 22">
            <a:extLst>
              <a:ext uri="{FF2B5EF4-FFF2-40B4-BE49-F238E27FC236}">
                <a16:creationId xmlns:a16="http://schemas.microsoft.com/office/drawing/2014/main" id="{FCDE6A9E-BB18-BE7C-6F77-9E99DED865FA}"/>
              </a:ext>
            </a:extLst>
          </p:cNvPr>
          <p:cNvSpPr/>
          <p:nvPr/>
        </p:nvSpPr>
        <p:spPr>
          <a:xfrm>
            <a:off x="10239770" y="3421624"/>
            <a:ext cx="1109463" cy="110946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Georgia"/>
              <a:ea typeface="+mn-ea"/>
              <a:cs typeface="+mn-cs"/>
            </a:endParaRPr>
          </a:p>
        </p:txBody>
      </p:sp>
      <p:sp>
        <p:nvSpPr>
          <p:cNvPr id="24" name="Oval 23">
            <a:extLst>
              <a:ext uri="{FF2B5EF4-FFF2-40B4-BE49-F238E27FC236}">
                <a16:creationId xmlns:a16="http://schemas.microsoft.com/office/drawing/2014/main" id="{BE9092DE-9AC6-B39F-1172-1FDCFF426593}"/>
              </a:ext>
            </a:extLst>
          </p:cNvPr>
          <p:cNvSpPr/>
          <p:nvPr/>
        </p:nvSpPr>
        <p:spPr>
          <a:xfrm>
            <a:off x="4623588" y="2011298"/>
            <a:ext cx="1109463" cy="110946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Georgia"/>
              <a:ea typeface="+mn-ea"/>
              <a:cs typeface="+mn-cs"/>
            </a:endParaRPr>
          </a:p>
        </p:txBody>
      </p:sp>
      <p:sp>
        <p:nvSpPr>
          <p:cNvPr id="25" name="Oval 24">
            <a:extLst>
              <a:ext uri="{FF2B5EF4-FFF2-40B4-BE49-F238E27FC236}">
                <a16:creationId xmlns:a16="http://schemas.microsoft.com/office/drawing/2014/main" id="{378D2C49-79A3-6D9B-5EB2-86A24F9775D7}"/>
              </a:ext>
            </a:extLst>
          </p:cNvPr>
          <p:cNvSpPr/>
          <p:nvPr/>
        </p:nvSpPr>
        <p:spPr>
          <a:xfrm>
            <a:off x="8373119" y="2048409"/>
            <a:ext cx="1109463" cy="110946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Georgia"/>
              <a:ea typeface="+mn-ea"/>
              <a:cs typeface="+mn-cs"/>
            </a:endParaRPr>
          </a:p>
        </p:txBody>
      </p:sp>
      <p:pic>
        <p:nvPicPr>
          <p:cNvPr id="26" name="Graphic 25">
            <a:extLst>
              <a:ext uri="{FF2B5EF4-FFF2-40B4-BE49-F238E27FC236}">
                <a16:creationId xmlns:a16="http://schemas.microsoft.com/office/drawing/2014/main" id="{D327A731-4609-FB2D-DBC4-EB10B252727F}"/>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211984" y="2283161"/>
            <a:ext cx="544642" cy="544642"/>
          </a:xfrm>
          <a:prstGeom prst="rect">
            <a:avLst/>
          </a:prstGeom>
        </p:spPr>
      </p:pic>
      <p:pic>
        <p:nvPicPr>
          <p:cNvPr id="27" name="Graphic 26">
            <a:extLst>
              <a:ext uri="{FF2B5EF4-FFF2-40B4-BE49-F238E27FC236}">
                <a16:creationId xmlns:a16="http://schemas.microsoft.com/office/drawing/2014/main" id="{D3F858C3-0393-D692-9F0B-FC91DBFB0C23}"/>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102471" y="3734017"/>
            <a:ext cx="484677" cy="484677"/>
          </a:xfrm>
          <a:prstGeom prst="rect">
            <a:avLst/>
          </a:prstGeom>
        </p:spPr>
      </p:pic>
      <p:pic>
        <p:nvPicPr>
          <p:cNvPr id="28" name="Graphic 27">
            <a:extLst>
              <a:ext uri="{FF2B5EF4-FFF2-40B4-BE49-F238E27FC236}">
                <a16:creationId xmlns:a16="http://schemas.microsoft.com/office/drawing/2014/main" id="{D25F695B-DAC6-F357-523C-34DE48BDB009}"/>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4912477" y="2301129"/>
            <a:ext cx="531685" cy="529800"/>
          </a:xfrm>
          <a:prstGeom prst="rect">
            <a:avLst/>
          </a:prstGeom>
        </p:spPr>
      </p:pic>
      <p:pic>
        <p:nvPicPr>
          <p:cNvPr id="29" name="Graphic 28">
            <a:extLst>
              <a:ext uri="{FF2B5EF4-FFF2-40B4-BE49-F238E27FC236}">
                <a16:creationId xmlns:a16="http://schemas.microsoft.com/office/drawing/2014/main" id="{4D0114B4-5081-CADB-CAD1-DCEAB7D8EE79}"/>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6780648" y="3678509"/>
            <a:ext cx="595693" cy="595693"/>
          </a:xfrm>
          <a:prstGeom prst="rect">
            <a:avLst/>
          </a:prstGeom>
        </p:spPr>
      </p:pic>
      <p:pic>
        <p:nvPicPr>
          <p:cNvPr id="30" name="Graphic 29">
            <a:extLst>
              <a:ext uri="{FF2B5EF4-FFF2-40B4-BE49-F238E27FC236}">
                <a16:creationId xmlns:a16="http://schemas.microsoft.com/office/drawing/2014/main" id="{524BE04C-DFF4-A6FF-96D1-F6E17F6BAEA8}"/>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8647042" y="2322332"/>
            <a:ext cx="561616" cy="561616"/>
          </a:xfrm>
          <a:prstGeom prst="rect">
            <a:avLst/>
          </a:prstGeom>
        </p:spPr>
      </p:pic>
      <p:pic>
        <p:nvPicPr>
          <p:cNvPr id="31" name="Graphic 30">
            <a:extLst>
              <a:ext uri="{FF2B5EF4-FFF2-40B4-BE49-F238E27FC236}">
                <a16:creationId xmlns:a16="http://schemas.microsoft.com/office/drawing/2014/main" id="{95EFAF1D-1726-22EA-8767-6C4B9E690420}"/>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10529601" y="3711455"/>
            <a:ext cx="529800" cy="529800"/>
          </a:xfrm>
          <a:prstGeom prst="rect">
            <a:avLst/>
          </a:prstGeom>
        </p:spPr>
      </p:pic>
      <p:sp>
        <p:nvSpPr>
          <p:cNvPr id="3" name="Text Placeholder 7">
            <a:extLst>
              <a:ext uri="{FF2B5EF4-FFF2-40B4-BE49-F238E27FC236}">
                <a16:creationId xmlns:a16="http://schemas.microsoft.com/office/drawing/2014/main" id="{4C2A22EE-10E7-1FD0-320A-67E0F3C78FD4}"/>
              </a:ext>
            </a:extLst>
          </p:cNvPr>
          <p:cNvSpPr txBox="1">
            <a:spLocks/>
          </p:cNvSpPr>
          <p:nvPr/>
        </p:nvSpPr>
        <p:spPr>
          <a:xfrm>
            <a:off x="670560" y="6270893"/>
            <a:ext cx="10035538" cy="237757"/>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Bitzer J, Marin V, Lira J. Contraceptive counselling and care: a personalized interactive approach.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Eur</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J Contracept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Reprod</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Health Care. 2017 Dec;22(6):418-423 </a:t>
            </a:r>
          </a:p>
        </p:txBody>
      </p:sp>
      <p:sp>
        <p:nvSpPr>
          <p:cNvPr id="6" name="TextBox 5">
            <a:extLst>
              <a:ext uri="{FF2B5EF4-FFF2-40B4-BE49-F238E27FC236}">
                <a16:creationId xmlns:a16="http://schemas.microsoft.com/office/drawing/2014/main" id="{5A8C2978-D8C7-2E5A-EB53-773EC81B5602}"/>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GLO2208860</a:t>
            </a:r>
          </a:p>
        </p:txBody>
      </p:sp>
    </p:spTree>
    <p:extLst>
      <p:ext uri="{BB962C8B-B14F-4D97-AF65-F5344CB8AC3E}">
        <p14:creationId xmlns:p14="http://schemas.microsoft.com/office/powerpoint/2010/main" val="353333423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3F5E491-E14E-3B1B-1AD5-6B00112FA305}"/>
            </a:ext>
          </a:extLst>
        </p:cNvPr>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AABC1B81-04B0-156F-CCF2-2758F2AAC1D6}"/>
              </a:ext>
            </a:extLst>
          </p:cNvPr>
          <p:cNvGraphicFramePr>
            <a:graphicFrameLocks noChangeAspect="1"/>
          </p:cNvGraphicFramePr>
          <p:nvPr>
            <p:custDataLst>
              <p:tags r:id="rId1"/>
            </p:custDataLst>
            <p:extLst>
              <p:ext uri="{D42A27DB-BD31-4B8C-83A1-F6EECF244321}">
                <p14:modId xmlns:p14="http://schemas.microsoft.com/office/powerpoint/2010/main" val="1941917151"/>
              </p:ext>
            </p:extLst>
          </p:nvPr>
        </p:nvGraphicFramePr>
        <p:xfrm>
          <a:off x="2118" y="2118"/>
          <a:ext cx="2117" cy="2117"/>
        </p:xfrm>
        <a:graphic>
          <a:graphicData uri="http://schemas.openxmlformats.org/presentationml/2006/ole">
            <mc:AlternateContent xmlns:mc="http://schemas.openxmlformats.org/markup-compatibility/2006">
              <mc:Choice xmlns:v="urn:schemas-microsoft-com:vml" Requires="v">
                <p:oleObj name="think-cell Slide" r:id="rId5" imgW="395" imgH="394" progId="TCLayout.ActiveDocument.1">
                  <p:embed/>
                </p:oleObj>
              </mc:Choice>
              <mc:Fallback>
                <p:oleObj name="think-cell Slide" r:id="rId5" imgW="395" imgH="394" progId="TCLayout.ActiveDocument.1">
                  <p:embed/>
                  <p:pic>
                    <p:nvPicPr>
                      <p:cNvPr id="7" name="Object 6" hidden="1">
                        <a:extLst>
                          <a:ext uri="{FF2B5EF4-FFF2-40B4-BE49-F238E27FC236}">
                            <a16:creationId xmlns:a16="http://schemas.microsoft.com/office/drawing/2014/main" id="{AABC1B81-04B0-156F-CCF2-2758F2AAC1D6}"/>
                          </a:ext>
                        </a:extLst>
                      </p:cNvPr>
                      <p:cNvPicPr/>
                      <p:nvPr/>
                    </p:nvPicPr>
                    <p:blipFill>
                      <a:blip r:embed="rId6"/>
                      <a:stretch>
                        <a:fillRect/>
                      </a:stretch>
                    </p:blipFill>
                    <p:spPr>
                      <a:xfrm>
                        <a:off x="2118" y="2118"/>
                        <a:ext cx="2117" cy="2117"/>
                      </a:xfrm>
                      <a:prstGeom prst="rect">
                        <a:avLst/>
                      </a:prstGeom>
                    </p:spPr>
                  </p:pic>
                </p:oleObj>
              </mc:Fallback>
            </mc:AlternateContent>
          </a:graphicData>
        </a:graphic>
      </p:graphicFrame>
      <p:sp>
        <p:nvSpPr>
          <p:cNvPr id="5" name="Title 4">
            <a:extLst>
              <a:ext uri="{FF2B5EF4-FFF2-40B4-BE49-F238E27FC236}">
                <a16:creationId xmlns:a16="http://schemas.microsoft.com/office/drawing/2014/main" id="{5965BAEA-604F-7D14-1DF5-5BE5F749EAE3}"/>
              </a:ext>
            </a:extLst>
          </p:cNvPr>
          <p:cNvSpPr>
            <a:spLocks noGrp="1"/>
          </p:cNvSpPr>
          <p:nvPr>
            <p:ph type="title"/>
          </p:nvPr>
        </p:nvSpPr>
        <p:spPr>
          <a:xfrm>
            <a:off x="669925" y="355600"/>
            <a:ext cx="10950574" cy="520700"/>
          </a:xfrm>
        </p:spPr>
        <p:txBody>
          <a:bodyPr vert="horz"/>
          <a:lstStyle/>
          <a:p>
            <a:r>
              <a:rPr lang="en-US" dirty="0"/>
              <a:t>Statin compliance and adherence</a:t>
            </a:r>
          </a:p>
        </p:txBody>
      </p:sp>
      <p:sp>
        <p:nvSpPr>
          <p:cNvPr id="2" name="Text Placeholder 5">
            <a:extLst>
              <a:ext uri="{FF2B5EF4-FFF2-40B4-BE49-F238E27FC236}">
                <a16:creationId xmlns:a16="http://schemas.microsoft.com/office/drawing/2014/main" id="{A4C442D7-9F0E-9D4F-95F1-BACA070B3D1B}"/>
              </a:ext>
            </a:extLst>
          </p:cNvPr>
          <p:cNvSpPr txBox="1">
            <a:spLocks/>
          </p:cNvSpPr>
          <p:nvPr/>
        </p:nvSpPr>
        <p:spPr>
          <a:xfrm>
            <a:off x="6306820" y="1457126"/>
            <a:ext cx="5313680" cy="460024"/>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20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Fraction of individuals ≥40 years of age on statins in denmark</a:t>
            </a:r>
            <a:r>
              <a:rPr kumimoji="0" lang="en-US" sz="1200" i="0" u="none" strike="noStrike" kern="1200" cap="none" spc="0" normalizeH="0" baseline="30000" noProof="0" dirty="0">
                <a:ln>
                  <a:noFill/>
                </a:ln>
                <a:solidFill>
                  <a:prstClr val="white"/>
                </a:solidFill>
                <a:effectLst/>
                <a:uLnTx/>
                <a:uFillTx/>
                <a:latin typeface="Georgia"/>
                <a:ea typeface="+mn-ea"/>
                <a:cs typeface="Calibri" panose="020F0502020204030204" pitchFamily="34" charset="0"/>
              </a:rPr>
              <a:t>2</a:t>
            </a:r>
          </a:p>
        </p:txBody>
      </p:sp>
      <p:sp>
        <p:nvSpPr>
          <p:cNvPr id="4" name="Text Placeholder 5">
            <a:extLst>
              <a:ext uri="{FF2B5EF4-FFF2-40B4-BE49-F238E27FC236}">
                <a16:creationId xmlns:a16="http://schemas.microsoft.com/office/drawing/2014/main" id="{FC9A1AC1-8AB2-18F1-961D-769A7F3EA381}"/>
              </a:ext>
            </a:extLst>
          </p:cNvPr>
          <p:cNvSpPr txBox="1">
            <a:spLocks/>
          </p:cNvSpPr>
          <p:nvPr/>
        </p:nvSpPr>
        <p:spPr>
          <a:xfrm>
            <a:off x="669925" y="1457766"/>
            <a:ext cx="5196171" cy="459384"/>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20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Statin compliance over time</a:t>
            </a:r>
            <a:r>
              <a:rPr kumimoji="0" lang="en-US" sz="1200" i="0" u="none" strike="noStrike" kern="1200" cap="none" spc="0" normalizeH="0" baseline="30000" noProof="0" dirty="0">
                <a:ln>
                  <a:noFill/>
                </a:ln>
                <a:solidFill>
                  <a:prstClr val="white"/>
                </a:solidFill>
                <a:effectLst/>
                <a:uLnTx/>
                <a:uFillTx/>
                <a:latin typeface="Georgia"/>
                <a:ea typeface="+mn-ea"/>
                <a:cs typeface="Calibri" panose="020F0502020204030204" pitchFamily="34" charset="0"/>
              </a:rPr>
              <a:t>1</a:t>
            </a:r>
          </a:p>
        </p:txBody>
      </p:sp>
      <p:grpSp>
        <p:nvGrpSpPr>
          <p:cNvPr id="10" name="Group 9">
            <a:extLst>
              <a:ext uri="{FF2B5EF4-FFF2-40B4-BE49-F238E27FC236}">
                <a16:creationId xmlns:a16="http://schemas.microsoft.com/office/drawing/2014/main" id="{D90C30B5-939D-0A2B-CA3E-95745EF562F8}"/>
              </a:ext>
            </a:extLst>
          </p:cNvPr>
          <p:cNvGrpSpPr/>
          <p:nvPr/>
        </p:nvGrpSpPr>
        <p:grpSpPr>
          <a:xfrm>
            <a:off x="669925" y="5114738"/>
            <a:ext cx="5184819" cy="515595"/>
            <a:chOff x="765125" y="5194101"/>
            <a:chExt cx="5093809" cy="577568"/>
          </a:xfrm>
        </p:grpSpPr>
        <p:sp>
          <p:nvSpPr>
            <p:cNvPr id="41" name="Arrow: Chevron 34">
              <a:extLst>
                <a:ext uri="{FF2B5EF4-FFF2-40B4-BE49-F238E27FC236}">
                  <a16:creationId xmlns:a16="http://schemas.microsoft.com/office/drawing/2014/main" id="{1635F3E9-4FCF-C77C-04DA-DC92F4804CFF}"/>
                </a:ext>
              </a:extLst>
            </p:cNvPr>
            <p:cNvSpPr/>
            <p:nvPr/>
          </p:nvSpPr>
          <p:spPr>
            <a:xfrm>
              <a:off x="765125" y="5194101"/>
              <a:ext cx="1755185" cy="577568"/>
            </a:xfrm>
            <a:custGeom>
              <a:avLst/>
              <a:gdLst>
                <a:gd name="connsiteX0" fmla="*/ 0 w 1330325"/>
                <a:gd name="connsiteY0" fmla="*/ 0 h 493512"/>
                <a:gd name="connsiteX1" fmla="*/ 1236622 w 1330325"/>
                <a:gd name="connsiteY1" fmla="*/ 0 h 493512"/>
                <a:gd name="connsiteX2" fmla="*/ 1330325 w 1330325"/>
                <a:gd name="connsiteY2" fmla="*/ 246756 h 493512"/>
                <a:gd name="connsiteX3" fmla="*/ 1236622 w 1330325"/>
                <a:gd name="connsiteY3" fmla="*/ 493512 h 493512"/>
                <a:gd name="connsiteX4" fmla="*/ 0 w 1330325"/>
                <a:gd name="connsiteY4" fmla="*/ 493512 h 493512"/>
                <a:gd name="connsiteX5" fmla="*/ 93703 w 1330325"/>
                <a:gd name="connsiteY5" fmla="*/ 246756 h 493512"/>
                <a:gd name="connsiteX6" fmla="*/ 0 w 1330325"/>
                <a:gd name="connsiteY6" fmla="*/ 0 h 493512"/>
                <a:gd name="connsiteX0" fmla="*/ 0 w 1330325"/>
                <a:gd name="connsiteY0" fmla="*/ 0 h 493512"/>
                <a:gd name="connsiteX1" fmla="*/ 1236622 w 1330325"/>
                <a:gd name="connsiteY1" fmla="*/ 0 h 493512"/>
                <a:gd name="connsiteX2" fmla="*/ 1330325 w 1330325"/>
                <a:gd name="connsiteY2" fmla="*/ 246756 h 493512"/>
                <a:gd name="connsiteX3" fmla="*/ 1236622 w 1330325"/>
                <a:gd name="connsiteY3" fmla="*/ 493512 h 493512"/>
                <a:gd name="connsiteX4" fmla="*/ 0 w 1330325"/>
                <a:gd name="connsiteY4" fmla="*/ 493512 h 493512"/>
                <a:gd name="connsiteX5" fmla="*/ 0 w 1330325"/>
                <a:gd name="connsiteY5" fmla="*/ 0 h 493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0325" h="493512">
                  <a:moveTo>
                    <a:pt x="0" y="0"/>
                  </a:moveTo>
                  <a:lnTo>
                    <a:pt x="1236622" y="0"/>
                  </a:lnTo>
                  <a:lnTo>
                    <a:pt x="1330325" y="246756"/>
                  </a:lnTo>
                  <a:lnTo>
                    <a:pt x="1236622" y="493512"/>
                  </a:lnTo>
                  <a:lnTo>
                    <a:pt x="0" y="493512"/>
                  </a:lnTo>
                  <a:lnTo>
                    <a:pt x="0" y="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4384" rIns="24384"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Georgia"/>
                  <a:ea typeface="+mn-ea"/>
                  <a:cs typeface="+mn-cs"/>
                </a:rPr>
                <a:t>Medication Prescription </a:t>
              </a:r>
              <a:br>
                <a:rPr kumimoji="0" lang="en-US" sz="800" b="0" i="0" u="none" strike="noStrike" kern="1200" cap="none" spc="0" normalizeH="0" baseline="0" noProof="0" dirty="0">
                  <a:ln>
                    <a:noFill/>
                  </a:ln>
                  <a:solidFill>
                    <a:srgbClr val="000000"/>
                  </a:solidFill>
                  <a:effectLst/>
                  <a:uLnTx/>
                  <a:uFillTx/>
                  <a:latin typeface="Georgia"/>
                  <a:ea typeface="+mn-ea"/>
                  <a:cs typeface="+mn-cs"/>
                </a:rPr>
              </a:br>
              <a:r>
                <a:rPr kumimoji="0" lang="en-US" sz="800" b="0" i="0" u="none" strike="noStrike" kern="1200" cap="none" spc="0" normalizeH="0" baseline="0" noProof="0" dirty="0">
                  <a:ln>
                    <a:noFill/>
                  </a:ln>
                  <a:solidFill>
                    <a:srgbClr val="000000"/>
                  </a:solidFill>
                  <a:effectLst/>
                  <a:uLnTx/>
                  <a:uFillTx/>
                  <a:latin typeface="Georgia"/>
                  <a:ea typeface="+mn-ea"/>
                  <a:cs typeface="+mn-cs"/>
                </a:rPr>
                <a:t>Process in the </a:t>
              </a:r>
              <a:br>
                <a:rPr kumimoji="0" lang="en-US" sz="800" b="0" i="0" u="none" strike="noStrike" kern="1200" cap="none" spc="0" normalizeH="0" baseline="0" noProof="0" dirty="0">
                  <a:ln>
                    <a:noFill/>
                  </a:ln>
                  <a:solidFill>
                    <a:srgbClr val="000000"/>
                  </a:solidFill>
                  <a:effectLst/>
                  <a:uLnTx/>
                  <a:uFillTx/>
                  <a:latin typeface="Georgia"/>
                  <a:ea typeface="+mn-ea"/>
                  <a:cs typeface="+mn-cs"/>
                </a:rPr>
              </a:br>
              <a:r>
                <a:rPr kumimoji="0" lang="en-US" sz="800" b="1" i="0" u="none" strike="noStrike" kern="1200" cap="none" spc="0" normalizeH="0" baseline="0" noProof="0" dirty="0">
                  <a:ln>
                    <a:noFill/>
                  </a:ln>
                  <a:solidFill>
                    <a:srgbClr val="000000"/>
                  </a:solidFill>
                  <a:effectLst/>
                  <a:uLnTx/>
                  <a:uFillTx/>
                  <a:latin typeface="Georgia"/>
                  <a:ea typeface="+mn-ea"/>
                  <a:cs typeface="+mn-cs"/>
                </a:rPr>
                <a:t>Prescriber’s office</a:t>
              </a:r>
            </a:p>
          </p:txBody>
        </p:sp>
        <p:sp>
          <p:nvSpPr>
            <p:cNvPr id="42" name="Arrow: Chevron 41">
              <a:extLst>
                <a:ext uri="{FF2B5EF4-FFF2-40B4-BE49-F238E27FC236}">
                  <a16:creationId xmlns:a16="http://schemas.microsoft.com/office/drawing/2014/main" id="{29571B72-E23D-70D7-E33C-E9E3512F0FAE}"/>
                </a:ext>
              </a:extLst>
            </p:cNvPr>
            <p:cNvSpPr/>
            <p:nvPr/>
          </p:nvSpPr>
          <p:spPr>
            <a:xfrm>
              <a:off x="2436181" y="5194101"/>
              <a:ext cx="1753791" cy="577568"/>
            </a:xfrm>
            <a:prstGeom prst="chevron">
              <a:avLst>
                <a:gd name="adj" fmla="val 18987"/>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4384" tIns="60960" rIns="24384" bIns="6096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Georgia"/>
                  <a:ea typeface="+mn-ea"/>
                  <a:cs typeface="+mn-cs"/>
                </a:rPr>
                <a:t>Medication Dispensing Process </a:t>
              </a:r>
              <a:br>
                <a:rPr kumimoji="0" lang="en-US" sz="800" b="0" i="0" u="none" strike="noStrike" kern="1200" cap="none" spc="0" normalizeH="0" baseline="0" noProof="0" dirty="0">
                  <a:ln>
                    <a:noFill/>
                  </a:ln>
                  <a:solidFill>
                    <a:srgbClr val="000000"/>
                  </a:solidFill>
                  <a:effectLst/>
                  <a:uLnTx/>
                  <a:uFillTx/>
                  <a:latin typeface="Georgia"/>
                  <a:ea typeface="+mn-ea"/>
                  <a:cs typeface="+mn-cs"/>
                </a:rPr>
              </a:br>
              <a:r>
                <a:rPr kumimoji="0" lang="en-US" sz="800" b="0" i="0" u="none" strike="noStrike" kern="1200" cap="none" spc="0" normalizeH="0" baseline="0" noProof="0" dirty="0">
                  <a:ln>
                    <a:noFill/>
                  </a:ln>
                  <a:solidFill>
                    <a:srgbClr val="000000"/>
                  </a:solidFill>
                  <a:effectLst/>
                  <a:uLnTx/>
                  <a:uFillTx/>
                  <a:latin typeface="Georgia"/>
                  <a:ea typeface="+mn-ea"/>
                  <a:cs typeface="+mn-cs"/>
                </a:rPr>
                <a:t>in the </a:t>
              </a:r>
              <a:r>
                <a:rPr kumimoji="0" lang="en-US" sz="800" b="1" i="0" u="none" strike="noStrike" kern="1200" cap="none" spc="0" normalizeH="0" baseline="0" noProof="0" dirty="0">
                  <a:ln>
                    <a:noFill/>
                  </a:ln>
                  <a:solidFill>
                    <a:srgbClr val="000000"/>
                  </a:solidFill>
                  <a:effectLst/>
                  <a:uLnTx/>
                  <a:uFillTx/>
                  <a:latin typeface="Georgia"/>
                  <a:ea typeface="+mn-ea"/>
                  <a:cs typeface="+mn-cs"/>
                </a:rPr>
                <a:t>Pharmacy</a:t>
              </a:r>
            </a:p>
          </p:txBody>
        </p:sp>
        <p:sp>
          <p:nvSpPr>
            <p:cNvPr id="43" name="Arrow: Chevron 42">
              <a:extLst>
                <a:ext uri="{FF2B5EF4-FFF2-40B4-BE49-F238E27FC236}">
                  <a16:creationId xmlns:a16="http://schemas.microsoft.com/office/drawing/2014/main" id="{8C64D2E0-F0B6-193C-FA91-991704B4D448}"/>
                </a:ext>
              </a:extLst>
            </p:cNvPr>
            <p:cNvSpPr/>
            <p:nvPr/>
          </p:nvSpPr>
          <p:spPr>
            <a:xfrm>
              <a:off x="4105842" y="5194101"/>
              <a:ext cx="1753092" cy="577568"/>
            </a:xfrm>
            <a:prstGeom prst="chevron">
              <a:avLst>
                <a:gd name="adj" fmla="val 18987"/>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4384" tIns="60960" rIns="24384" bIns="6096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Georgia"/>
                  <a:ea typeface="+mn-ea"/>
                  <a:cs typeface="+mn-cs"/>
                </a:rPr>
                <a:t>Medication Taking Process in the </a:t>
              </a:r>
              <a:r>
                <a:rPr kumimoji="0" lang="en-US" sz="800" b="1" i="0" u="none" strike="noStrike" kern="1200" cap="none" spc="0" normalizeH="0" baseline="0" noProof="0" dirty="0">
                  <a:ln>
                    <a:noFill/>
                  </a:ln>
                  <a:solidFill>
                    <a:srgbClr val="000000"/>
                  </a:solidFill>
                  <a:effectLst/>
                  <a:uLnTx/>
                  <a:uFillTx/>
                  <a:latin typeface="Georgia"/>
                  <a:ea typeface="+mn-ea"/>
                  <a:cs typeface="+mn-cs"/>
                </a:rPr>
                <a:t>Patient’s home</a:t>
              </a:r>
            </a:p>
          </p:txBody>
        </p:sp>
      </p:grpSp>
      <p:graphicFrame>
        <p:nvGraphicFramePr>
          <p:cNvPr id="12" name="Chart 11">
            <a:extLst>
              <a:ext uri="{FF2B5EF4-FFF2-40B4-BE49-F238E27FC236}">
                <a16:creationId xmlns:a16="http://schemas.microsoft.com/office/drawing/2014/main" id="{778DB840-F4B9-AAB6-E8C1-5FF0C3A0A57F}"/>
              </a:ext>
            </a:extLst>
          </p:cNvPr>
          <p:cNvGraphicFramePr/>
          <p:nvPr>
            <p:extLst>
              <p:ext uri="{D42A27DB-BD31-4B8C-83A1-F6EECF244321}">
                <p14:modId xmlns:p14="http://schemas.microsoft.com/office/powerpoint/2010/main" val="3714276830"/>
              </p:ext>
            </p:extLst>
          </p:nvPr>
        </p:nvGraphicFramePr>
        <p:xfrm>
          <a:off x="660401" y="2113257"/>
          <a:ext cx="5194343" cy="3045340"/>
        </p:xfrm>
        <a:graphic>
          <a:graphicData uri="http://schemas.openxmlformats.org/drawingml/2006/chart">
            <c:chart xmlns:c="http://schemas.openxmlformats.org/drawingml/2006/chart" xmlns:r="http://schemas.openxmlformats.org/officeDocument/2006/relationships" r:id="rId7"/>
          </a:graphicData>
        </a:graphic>
      </p:graphicFrame>
      <p:sp>
        <p:nvSpPr>
          <p:cNvPr id="13" name="Rectangle: Rounded Corners 12">
            <a:extLst>
              <a:ext uri="{FF2B5EF4-FFF2-40B4-BE49-F238E27FC236}">
                <a16:creationId xmlns:a16="http://schemas.microsoft.com/office/drawing/2014/main" id="{70505411-151A-95EE-3401-F9F106FB0753}"/>
              </a:ext>
            </a:extLst>
          </p:cNvPr>
          <p:cNvSpPr/>
          <p:nvPr/>
        </p:nvSpPr>
        <p:spPr>
          <a:xfrm>
            <a:off x="804604" y="4037067"/>
            <a:ext cx="1311849" cy="1003841"/>
          </a:xfrm>
          <a:prstGeom prst="roundRect">
            <a:avLst>
              <a:gd name="adj" fmla="val 1296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384" rIns="0" bIns="24384" rtlCol="0" anchor="ctr"/>
          <a:lstStyle/>
          <a:p>
            <a:pPr marL="0" marR="0" lvl="0" indent="0" algn="ctr" defTabSz="1219170" rtl="0" eaLnBrk="1" fontAlgn="auto" latinLnBrk="0" hangingPunct="1">
              <a:lnSpc>
                <a:spcPct val="100000"/>
              </a:lnSpc>
              <a:spcBef>
                <a:spcPts val="133"/>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Georgia"/>
                <a:ea typeface="+mn-ea"/>
                <a:cs typeface="+mn-cs"/>
              </a:rPr>
              <a:t>Common Barriers</a:t>
            </a:r>
          </a:p>
          <a:p>
            <a:pPr marL="0" marR="0" lvl="0" indent="0" algn="ctr" defTabSz="1219170" rtl="0" eaLnBrk="1" fontAlgn="auto" latinLnBrk="0" hangingPunct="1">
              <a:lnSpc>
                <a:spcPct val="100000"/>
              </a:lnSpc>
              <a:spcBef>
                <a:spcPts val="133"/>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Georgia"/>
                <a:ea typeface="+mn-ea"/>
                <a:cs typeface="+mn-cs"/>
              </a:rPr>
              <a:t>Understanding</a:t>
            </a:r>
          </a:p>
          <a:p>
            <a:pPr marL="0" marR="0" lvl="0" indent="0" algn="ctr" defTabSz="1219170" rtl="0" eaLnBrk="1" fontAlgn="auto" latinLnBrk="0" hangingPunct="1">
              <a:lnSpc>
                <a:spcPct val="100000"/>
              </a:lnSpc>
              <a:spcBef>
                <a:spcPts val="133"/>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Georgia"/>
                <a:ea typeface="+mn-ea"/>
                <a:cs typeface="+mn-cs"/>
              </a:rPr>
              <a:t> </a:t>
            </a:r>
            <a:r>
              <a:rPr kumimoji="0" lang="en-US" sz="800" b="0" i="0" u="none" strike="noStrike" kern="1200" cap="none" spc="0" normalizeH="0" baseline="0" noProof="0" dirty="0">
                <a:ln>
                  <a:noFill/>
                </a:ln>
                <a:solidFill>
                  <a:srgbClr val="000000"/>
                </a:solidFill>
                <a:effectLst/>
                <a:uLnTx/>
                <a:uFillTx/>
                <a:latin typeface="Georgia"/>
                <a:ea typeface="+mn-ea"/>
                <a:cs typeface="+mn-cs"/>
              </a:rPr>
              <a:t>benefits of therapy</a:t>
            </a:r>
          </a:p>
          <a:p>
            <a:pPr marL="0" marR="0" lvl="0" indent="0" algn="ctr" defTabSz="1219170" rtl="0" eaLnBrk="1" fontAlgn="auto" latinLnBrk="0" hangingPunct="1">
              <a:lnSpc>
                <a:spcPct val="100000"/>
              </a:lnSpc>
              <a:spcBef>
                <a:spcPts val="133"/>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Georgia"/>
                <a:ea typeface="+mn-ea"/>
                <a:cs typeface="+mn-cs"/>
              </a:rPr>
              <a:t>Denial Financial</a:t>
            </a:r>
          </a:p>
          <a:p>
            <a:pPr marL="0" marR="0" lvl="0" indent="0" algn="ctr" defTabSz="1219170" rtl="0" eaLnBrk="1" fontAlgn="auto" latinLnBrk="0" hangingPunct="1">
              <a:lnSpc>
                <a:spcPct val="100000"/>
              </a:lnSpc>
              <a:spcBef>
                <a:spcPts val="133"/>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Georgia"/>
                <a:ea typeface="+mn-ea"/>
                <a:cs typeface="+mn-cs"/>
              </a:rPr>
              <a:t>Health Literacy</a:t>
            </a:r>
          </a:p>
        </p:txBody>
      </p:sp>
      <p:sp>
        <p:nvSpPr>
          <p:cNvPr id="14" name="Rectangle: Rounded Corners 13">
            <a:extLst>
              <a:ext uri="{FF2B5EF4-FFF2-40B4-BE49-F238E27FC236}">
                <a16:creationId xmlns:a16="http://schemas.microsoft.com/office/drawing/2014/main" id="{7928CFCC-A7B1-E611-CA63-AEFF6E81909E}"/>
              </a:ext>
            </a:extLst>
          </p:cNvPr>
          <p:cNvSpPr/>
          <p:nvPr/>
        </p:nvSpPr>
        <p:spPr>
          <a:xfrm>
            <a:off x="2622608" y="4037067"/>
            <a:ext cx="1311849" cy="1003841"/>
          </a:xfrm>
          <a:prstGeom prst="roundRect">
            <a:avLst>
              <a:gd name="adj" fmla="val 1296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384" rIns="0" bIns="24384" rtlCol="0" anchor="ctr"/>
          <a:lstStyle/>
          <a:p>
            <a:pPr marL="0" marR="0" lvl="0" indent="0" algn="ctr" defTabSz="1219170" rtl="0" eaLnBrk="1" fontAlgn="auto" latinLnBrk="0" hangingPunct="1">
              <a:lnSpc>
                <a:spcPct val="100000"/>
              </a:lnSpc>
              <a:spcBef>
                <a:spcPts val="133"/>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Georgia"/>
                <a:ea typeface="+mn-ea"/>
                <a:cs typeface="+mn-cs"/>
              </a:rPr>
              <a:t>Common Barriers</a:t>
            </a:r>
          </a:p>
          <a:p>
            <a:pPr marL="0" marR="0" lvl="0" indent="0" algn="ctr" defTabSz="1219170" rtl="0" eaLnBrk="1" fontAlgn="auto" latinLnBrk="0" hangingPunct="1">
              <a:lnSpc>
                <a:spcPct val="100000"/>
              </a:lnSpc>
              <a:spcBef>
                <a:spcPts val="133"/>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Georgia"/>
                <a:ea typeface="+mn-ea"/>
                <a:cs typeface="+mn-cs"/>
              </a:rPr>
              <a:t>Perceived SE</a:t>
            </a:r>
            <a:r>
              <a:rPr lang="en-US" sz="800" dirty="0">
                <a:solidFill>
                  <a:srgbClr val="000000"/>
                </a:solidFill>
                <a:latin typeface="Georgia"/>
              </a:rPr>
              <a:t> </a:t>
            </a:r>
            <a:r>
              <a:rPr kumimoji="0" lang="en-US" sz="800" b="0" i="0" u="none" strike="noStrike" kern="1200" cap="none" spc="0" normalizeH="0" baseline="0" noProof="0" dirty="0">
                <a:ln>
                  <a:noFill/>
                </a:ln>
                <a:solidFill>
                  <a:srgbClr val="000000"/>
                </a:solidFill>
                <a:effectLst/>
                <a:uLnTx/>
                <a:uFillTx/>
                <a:latin typeface="Georgia"/>
                <a:ea typeface="+mn-ea"/>
                <a:cs typeface="+mn-cs"/>
              </a:rPr>
              <a:t>Not </a:t>
            </a:r>
          </a:p>
          <a:p>
            <a:pPr marL="0" marR="0" lvl="0" indent="0" algn="ctr" defTabSz="1219170" rtl="0" eaLnBrk="1" fontAlgn="auto" latinLnBrk="0" hangingPunct="1">
              <a:lnSpc>
                <a:spcPct val="100000"/>
              </a:lnSpc>
              <a:spcBef>
                <a:spcPts val="133"/>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Georgia"/>
                <a:ea typeface="+mn-ea"/>
                <a:cs typeface="+mn-cs"/>
              </a:rPr>
              <a:t>understanding benefits and risks </a:t>
            </a:r>
            <a:br>
              <a:rPr kumimoji="0" lang="en-US" sz="800" b="0" i="0" u="none" strike="noStrike" kern="1200" cap="none" spc="0" normalizeH="0" baseline="0" noProof="0" dirty="0">
                <a:ln>
                  <a:noFill/>
                </a:ln>
                <a:solidFill>
                  <a:srgbClr val="000000"/>
                </a:solidFill>
                <a:effectLst/>
                <a:uLnTx/>
                <a:uFillTx/>
                <a:latin typeface="Georgia"/>
                <a:ea typeface="+mn-ea"/>
                <a:cs typeface="+mn-cs"/>
              </a:rPr>
            </a:br>
            <a:r>
              <a:rPr kumimoji="0" lang="en-US" sz="800" b="0" i="0" u="none" strike="noStrike" kern="1200" cap="none" spc="0" normalizeH="0" baseline="0" noProof="0" dirty="0">
                <a:ln>
                  <a:noFill/>
                </a:ln>
                <a:solidFill>
                  <a:srgbClr val="000000"/>
                </a:solidFill>
                <a:effectLst/>
                <a:uLnTx/>
                <a:uFillTx/>
                <a:latin typeface="Georgia"/>
                <a:ea typeface="+mn-ea"/>
                <a:cs typeface="+mn-cs"/>
              </a:rPr>
              <a:t>Polypharmacy</a:t>
            </a:r>
            <a:r>
              <a:rPr lang="en-US" sz="800" dirty="0">
                <a:solidFill>
                  <a:srgbClr val="000000"/>
                </a:solidFill>
                <a:latin typeface="Georgia"/>
              </a:rPr>
              <a:t> </a:t>
            </a:r>
            <a:r>
              <a:rPr kumimoji="0" lang="en-US" sz="800" b="0" i="0" u="none" strike="noStrike" kern="1200" cap="none" spc="0" normalizeH="0" baseline="0" noProof="0" dirty="0">
                <a:ln>
                  <a:noFill/>
                </a:ln>
                <a:solidFill>
                  <a:srgbClr val="000000"/>
                </a:solidFill>
                <a:effectLst/>
                <a:uLnTx/>
                <a:uFillTx/>
                <a:latin typeface="Georgia"/>
                <a:ea typeface="+mn-ea"/>
                <a:cs typeface="+mn-cs"/>
              </a:rPr>
              <a:t>Denial</a:t>
            </a:r>
          </a:p>
        </p:txBody>
      </p:sp>
      <p:sp>
        <p:nvSpPr>
          <p:cNvPr id="16" name="Rectangle: Rounded Corners 15">
            <a:extLst>
              <a:ext uri="{FF2B5EF4-FFF2-40B4-BE49-F238E27FC236}">
                <a16:creationId xmlns:a16="http://schemas.microsoft.com/office/drawing/2014/main" id="{9F93E64A-9F30-16F3-0750-4C3DC9F9AB1D}"/>
              </a:ext>
            </a:extLst>
          </p:cNvPr>
          <p:cNvSpPr/>
          <p:nvPr/>
        </p:nvSpPr>
        <p:spPr>
          <a:xfrm>
            <a:off x="4440613" y="4037067"/>
            <a:ext cx="1311849" cy="1003841"/>
          </a:xfrm>
          <a:prstGeom prst="roundRect">
            <a:avLst>
              <a:gd name="adj" fmla="val 1296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384" rIns="0" bIns="24384" rtlCol="0" anchor="ctr"/>
          <a:lstStyle/>
          <a:p>
            <a:pPr marL="0" marR="0" lvl="0" indent="0" algn="ctr" defTabSz="1219170" rtl="0" eaLnBrk="1" fontAlgn="auto" latinLnBrk="0" hangingPunct="1">
              <a:lnSpc>
                <a:spcPct val="100000"/>
              </a:lnSpc>
              <a:spcBef>
                <a:spcPts val="133"/>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Georgia"/>
                <a:ea typeface="+mn-ea"/>
                <a:cs typeface="+mn-cs"/>
              </a:rPr>
              <a:t>Common Barriers</a:t>
            </a:r>
          </a:p>
          <a:p>
            <a:pPr marL="0" marR="0" lvl="0" indent="0" algn="ctr" defTabSz="1219170" rtl="0" eaLnBrk="1" fontAlgn="auto" latinLnBrk="0" hangingPunct="1">
              <a:lnSpc>
                <a:spcPct val="100000"/>
              </a:lnSpc>
              <a:spcBef>
                <a:spcPts val="133"/>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Georgia"/>
                <a:ea typeface="+mn-ea"/>
                <a:cs typeface="+mn-cs"/>
              </a:rPr>
              <a:t>Forgetfulness</a:t>
            </a:r>
          </a:p>
          <a:p>
            <a:pPr marL="0" marR="0" lvl="0" indent="0" algn="ctr" defTabSz="1219170" rtl="0" eaLnBrk="1" fontAlgn="auto" latinLnBrk="0" hangingPunct="1">
              <a:lnSpc>
                <a:spcPct val="100000"/>
              </a:lnSpc>
              <a:spcBef>
                <a:spcPts val="133"/>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Georgia"/>
                <a:ea typeface="+mn-ea"/>
                <a:cs typeface="+mn-cs"/>
              </a:rPr>
              <a:t>Side effects Financial</a:t>
            </a:r>
          </a:p>
          <a:p>
            <a:pPr marL="0" marR="0" lvl="0" indent="0" algn="ctr" defTabSz="1219170" rtl="0" eaLnBrk="1" fontAlgn="auto" latinLnBrk="0" hangingPunct="1">
              <a:lnSpc>
                <a:spcPct val="100000"/>
              </a:lnSpc>
              <a:spcBef>
                <a:spcPts val="133"/>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Georgia"/>
                <a:ea typeface="+mn-ea"/>
                <a:cs typeface="+mn-cs"/>
              </a:rPr>
              <a:t>Polypharmacy</a:t>
            </a:r>
          </a:p>
          <a:p>
            <a:pPr marL="0" marR="0" lvl="0" indent="0" algn="ctr" defTabSz="1219170" rtl="0" eaLnBrk="1" fontAlgn="auto" latinLnBrk="0" hangingPunct="1">
              <a:lnSpc>
                <a:spcPct val="100000"/>
              </a:lnSpc>
              <a:spcBef>
                <a:spcPts val="133"/>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Georgia"/>
                <a:ea typeface="+mn-ea"/>
                <a:cs typeface="+mn-cs"/>
              </a:rPr>
              <a:t>Ongoing reinforcement</a:t>
            </a:r>
          </a:p>
        </p:txBody>
      </p:sp>
      <p:cxnSp>
        <p:nvCxnSpPr>
          <p:cNvPr id="17" name="Straight Arrow Connector 16">
            <a:extLst>
              <a:ext uri="{FF2B5EF4-FFF2-40B4-BE49-F238E27FC236}">
                <a16:creationId xmlns:a16="http://schemas.microsoft.com/office/drawing/2014/main" id="{FF7684C0-BBEF-468A-A276-5B80E0AB6FDF}"/>
              </a:ext>
            </a:extLst>
          </p:cNvPr>
          <p:cNvCxnSpPr>
            <a:cxnSpLocks/>
          </p:cNvCxnSpPr>
          <p:nvPr/>
        </p:nvCxnSpPr>
        <p:spPr>
          <a:xfrm>
            <a:off x="1700944" y="2305739"/>
            <a:ext cx="991952" cy="320467"/>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9" name="Straight Arrow Connector 18">
            <a:extLst>
              <a:ext uri="{FF2B5EF4-FFF2-40B4-BE49-F238E27FC236}">
                <a16:creationId xmlns:a16="http://schemas.microsoft.com/office/drawing/2014/main" id="{2AA08CC5-12A0-4698-C19D-4903F8AE714A}"/>
              </a:ext>
            </a:extLst>
          </p:cNvPr>
          <p:cNvCxnSpPr>
            <a:cxnSpLocks/>
          </p:cNvCxnSpPr>
          <p:nvPr/>
        </p:nvCxnSpPr>
        <p:spPr>
          <a:xfrm>
            <a:off x="3001763" y="2593329"/>
            <a:ext cx="946155" cy="283810"/>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0" name="Straight Arrow Connector 19">
            <a:extLst>
              <a:ext uri="{FF2B5EF4-FFF2-40B4-BE49-F238E27FC236}">
                <a16:creationId xmlns:a16="http://schemas.microsoft.com/office/drawing/2014/main" id="{38551B56-0BCB-BB15-553D-B3CD5651D309}"/>
              </a:ext>
            </a:extLst>
          </p:cNvPr>
          <p:cNvCxnSpPr>
            <a:cxnSpLocks/>
          </p:cNvCxnSpPr>
          <p:nvPr/>
        </p:nvCxnSpPr>
        <p:spPr>
          <a:xfrm>
            <a:off x="4296998" y="3012178"/>
            <a:ext cx="895885" cy="466592"/>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21" name="Rectangle: Rounded Corners 20">
            <a:extLst>
              <a:ext uri="{FF2B5EF4-FFF2-40B4-BE49-F238E27FC236}">
                <a16:creationId xmlns:a16="http://schemas.microsoft.com/office/drawing/2014/main" id="{5C828964-3EA5-8DCB-BBAC-32DD6146B964}"/>
              </a:ext>
            </a:extLst>
          </p:cNvPr>
          <p:cNvSpPr/>
          <p:nvPr/>
        </p:nvSpPr>
        <p:spPr>
          <a:xfrm>
            <a:off x="4454365" y="2875747"/>
            <a:ext cx="1311849" cy="279087"/>
          </a:xfrm>
          <a:prstGeom prst="roundRect">
            <a:avLst>
              <a:gd name="adj" fmla="val 12963"/>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spAutoFit/>
          </a:bodyPr>
          <a:lstStyle/>
          <a:p>
            <a:pPr marL="0" marR="0" lvl="0" indent="0" algn="ctr" defTabSz="1219170" rtl="0" eaLnBrk="1" fontAlgn="auto" latinLnBrk="0" hangingPunct="1">
              <a:lnSpc>
                <a:spcPct val="100000"/>
              </a:lnSpc>
              <a:spcBef>
                <a:spcPts val="133"/>
              </a:spcBef>
              <a:spcAft>
                <a:spcPts val="0"/>
              </a:spcAft>
              <a:buClrTx/>
              <a:buSzTx/>
              <a:buFontTx/>
              <a:buNone/>
              <a:tabLst/>
              <a:defRPr/>
            </a:pPr>
            <a:r>
              <a:rPr kumimoji="0" lang="en-US" sz="800" b="1" i="0" u="none" strike="noStrike" kern="1200" cap="none" spc="0" normalizeH="0" baseline="0" noProof="0" dirty="0">
                <a:ln>
                  <a:noFill/>
                </a:ln>
                <a:solidFill>
                  <a:srgbClr val="E4002B"/>
                </a:solidFill>
                <a:effectLst/>
                <a:uLnTx/>
                <a:uFillTx/>
                <a:latin typeface="Georgia"/>
                <a:ea typeface="+mn-ea"/>
                <a:cs typeface="+mn-cs"/>
              </a:rPr>
              <a:t>Not finished</a:t>
            </a:r>
          </a:p>
          <a:p>
            <a:pPr marL="0" marR="0" lvl="0" indent="0" algn="ctr" defTabSz="1219170" rtl="0" eaLnBrk="1" fontAlgn="auto" latinLnBrk="0" hangingPunct="1">
              <a:lnSpc>
                <a:spcPct val="100000"/>
              </a:lnSpc>
              <a:spcBef>
                <a:spcPts val="133"/>
              </a:spcBef>
              <a:spcAft>
                <a:spcPts val="0"/>
              </a:spcAft>
              <a:buClrTx/>
              <a:buSzTx/>
              <a:buFontTx/>
              <a:buNone/>
              <a:tabLst/>
              <a:defRPr/>
            </a:pPr>
            <a:r>
              <a:rPr kumimoji="0" lang="en-US" sz="800" b="1" i="0" u="none" strike="noStrike" kern="1200" cap="none" spc="0" normalizeH="0" baseline="0" noProof="0" dirty="0">
                <a:ln>
                  <a:noFill/>
                </a:ln>
                <a:solidFill>
                  <a:srgbClr val="E4002B"/>
                </a:solidFill>
                <a:effectLst/>
                <a:uLnTx/>
                <a:uFillTx/>
                <a:latin typeface="Georgia"/>
                <a:ea typeface="+mn-ea"/>
                <a:cs typeface="+mn-cs"/>
              </a:rPr>
              <a:t>-29%</a:t>
            </a:r>
          </a:p>
        </p:txBody>
      </p:sp>
      <p:sp>
        <p:nvSpPr>
          <p:cNvPr id="22" name="Rectangle: Rounded Corners 21">
            <a:extLst>
              <a:ext uri="{FF2B5EF4-FFF2-40B4-BE49-F238E27FC236}">
                <a16:creationId xmlns:a16="http://schemas.microsoft.com/office/drawing/2014/main" id="{4D72130B-0FCB-DC22-041C-F5B40F5D5880}"/>
              </a:ext>
            </a:extLst>
          </p:cNvPr>
          <p:cNvSpPr/>
          <p:nvPr/>
        </p:nvSpPr>
        <p:spPr>
          <a:xfrm>
            <a:off x="3031928" y="2401998"/>
            <a:ext cx="1311849" cy="279087"/>
          </a:xfrm>
          <a:prstGeom prst="roundRect">
            <a:avLst>
              <a:gd name="adj" fmla="val 12963"/>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spAutoFit/>
          </a:bodyPr>
          <a:lstStyle/>
          <a:p>
            <a:pPr marL="0" marR="0" lvl="0" indent="0" algn="ctr" defTabSz="1219170" rtl="0" eaLnBrk="1" fontAlgn="auto" latinLnBrk="0" hangingPunct="1">
              <a:lnSpc>
                <a:spcPct val="100000"/>
              </a:lnSpc>
              <a:spcBef>
                <a:spcPts val="133"/>
              </a:spcBef>
              <a:spcAft>
                <a:spcPts val="0"/>
              </a:spcAft>
              <a:buClrTx/>
              <a:buSzTx/>
              <a:buFontTx/>
              <a:buNone/>
              <a:tabLst/>
              <a:defRPr/>
            </a:pPr>
            <a:r>
              <a:rPr kumimoji="0" lang="en-US" sz="800" b="1" i="0" u="none" strike="noStrike" kern="1200" cap="none" spc="0" normalizeH="0" baseline="0" noProof="0" dirty="0">
                <a:ln>
                  <a:noFill/>
                </a:ln>
                <a:solidFill>
                  <a:srgbClr val="E4002B"/>
                </a:solidFill>
                <a:effectLst/>
                <a:uLnTx/>
                <a:uFillTx/>
                <a:latin typeface="Georgia"/>
                <a:ea typeface="+mn-ea"/>
                <a:cs typeface="+mn-cs"/>
              </a:rPr>
              <a:t>Not started</a:t>
            </a:r>
          </a:p>
          <a:p>
            <a:pPr marL="0" marR="0" lvl="0" indent="0" algn="ctr" defTabSz="1219170" rtl="0" eaLnBrk="1" fontAlgn="auto" latinLnBrk="0" hangingPunct="1">
              <a:lnSpc>
                <a:spcPct val="100000"/>
              </a:lnSpc>
              <a:spcBef>
                <a:spcPts val="133"/>
              </a:spcBef>
              <a:spcAft>
                <a:spcPts val="0"/>
              </a:spcAft>
              <a:buClrTx/>
              <a:buSzTx/>
              <a:buFontTx/>
              <a:buNone/>
              <a:tabLst/>
              <a:defRPr/>
            </a:pPr>
            <a:r>
              <a:rPr kumimoji="0" lang="en-US" sz="800" b="1" i="0" u="none" strike="noStrike" kern="1200" cap="none" spc="0" normalizeH="0" baseline="0" noProof="0" dirty="0">
                <a:ln>
                  <a:noFill/>
                </a:ln>
                <a:solidFill>
                  <a:srgbClr val="E4002B"/>
                </a:solidFill>
                <a:effectLst/>
                <a:uLnTx/>
                <a:uFillTx/>
                <a:latin typeface="Georgia"/>
                <a:ea typeface="+mn-ea"/>
                <a:cs typeface="+mn-cs"/>
              </a:rPr>
              <a:t>-12%</a:t>
            </a:r>
          </a:p>
        </p:txBody>
      </p:sp>
      <p:sp>
        <p:nvSpPr>
          <p:cNvPr id="23" name="Rectangle: Rounded Corners 22">
            <a:extLst>
              <a:ext uri="{FF2B5EF4-FFF2-40B4-BE49-F238E27FC236}">
                <a16:creationId xmlns:a16="http://schemas.microsoft.com/office/drawing/2014/main" id="{5F9D2C17-8668-91B5-18B7-E49B932F806C}"/>
              </a:ext>
            </a:extLst>
          </p:cNvPr>
          <p:cNvSpPr/>
          <p:nvPr/>
        </p:nvSpPr>
        <p:spPr>
          <a:xfrm>
            <a:off x="1670930" y="2099285"/>
            <a:ext cx="1311849" cy="279087"/>
          </a:xfrm>
          <a:prstGeom prst="roundRect">
            <a:avLst>
              <a:gd name="adj" fmla="val 12963"/>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spAutoFit/>
          </a:bodyPr>
          <a:lstStyle/>
          <a:p>
            <a:pPr marL="0" marR="0" lvl="0" indent="0" algn="ctr" defTabSz="1219170" rtl="0" eaLnBrk="1" fontAlgn="auto" latinLnBrk="0" hangingPunct="1">
              <a:lnSpc>
                <a:spcPct val="100000"/>
              </a:lnSpc>
              <a:spcBef>
                <a:spcPts val="133"/>
              </a:spcBef>
              <a:spcAft>
                <a:spcPts val="0"/>
              </a:spcAft>
              <a:buClrTx/>
              <a:buSzTx/>
              <a:buFontTx/>
              <a:buNone/>
              <a:tabLst/>
              <a:defRPr/>
            </a:pPr>
            <a:r>
              <a:rPr kumimoji="0" lang="en-US" sz="800" b="1" i="0" u="none" strike="noStrike" kern="1200" cap="none" spc="0" normalizeH="0" baseline="0" noProof="0" dirty="0">
                <a:ln>
                  <a:noFill/>
                </a:ln>
                <a:solidFill>
                  <a:srgbClr val="E4002B"/>
                </a:solidFill>
                <a:effectLst/>
                <a:uLnTx/>
                <a:uFillTx/>
                <a:latin typeface="Georgia"/>
                <a:ea typeface="+mn-ea"/>
                <a:cs typeface="+mn-cs"/>
              </a:rPr>
              <a:t>Not filled</a:t>
            </a:r>
          </a:p>
          <a:p>
            <a:pPr marL="0" marR="0" lvl="0" indent="0" algn="ctr" defTabSz="1219170" rtl="0" eaLnBrk="1" fontAlgn="auto" latinLnBrk="0" hangingPunct="1">
              <a:lnSpc>
                <a:spcPct val="100000"/>
              </a:lnSpc>
              <a:spcBef>
                <a:spcPts val="133"/>
              </a:spcBef>
              <a:spcAft>
                <a:spcPts val="0"/>
              </a:spcAft>
              <a:buClrTx/>
              <a:buSzTx/>
              <a:buFontTx/>
              <a:buNone/>
              <a:tabLst/>
              <a:defRPr/>
            </a:pPr>
            <a:r>
              <a:rPr kumimoji="0" lang="en-US" sz="800" b="1" i="0" u="none" strike="noStrike" kern="1200" cap="none" spc="0" normalizeH="0" baseline="0" noProof="0" dirty="0">
                <a:ln>
                  <a:noFill/>
                </a:ln>
                <a:solidFill>
                  <a:srgbClr val="E4002B"/>
                </a:solidFill>
                <a:effectLst/>
                <a:uLnTx/>
                <a:uFillTx/>
                <a:latin typeface="Georgia"/>
                <a:ea typeface="+mn-ea"/>
                <a:cs typeface="+mn-cs"/>
              </a:rPr>
              <a:t>-12%</a:t>
            </a:r>
          </a:p>
        </p:txBody>
      </p:sp>
      <p:grpSp>
        <p:nvGrpSpPr>
          <p:cNvPr id="25" name="Group 24">
            <a:extLst>
              <a:ext uri="{FF2B5EF4-FFF2-40B4-BE49-F238E27FC236}">
                <a16:creationId xmlns:a16="http://schemas.microsoft.com/office/drawing/2014/main" id="{7691D694-2E08-8F9E-8B06-46EE9FC4C6CE}"/>
              </a:ext>
            </a:extLst>
          </p:cNvPr>
          <p:cNvGrpSpPr/>
          <p:nvPr/>
        </p:nvGrpSpPr>
        <p:grpSpPr>
          <a:xfrm>
            <a:off x="2165323" y="4408223"/>
            <a:ext cx="262361" cy="261529"/>
            <a:chOff x="4392000" y="1688093"/>
            <a:chExt cx="322394" cy="360000"/>
          </a:xfrm>
        </p:grpSpPr>
        <p:sp>
          <p:nvSpPr>
            <p:cNvPr id="31" name="Oval 30">
              <a:extLst>
                <a:ext uri="{FF2B5EF4-FFF2-40B4-BE49-F238E27FC236}">
                  <a16:creationId xmlns:a16="http://schemas.microsoft.com/office/drawing/2014/main" id="{712E7659-480E-384F-9858-3FBF3654F2B6}"/>
                </a:ext>
              </a:extLst>
            </p:cNvPr>
            <p:cNvSpPr/>
            <p:nvPr/>
          </p:nvSpPr>
          <p:spPr>
            <a:xfrm flipV="1">
              <a:off x="4392000" y="1688093"/>
              <a:ext cx="322394" cy="36000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48000" rIns="96000" bIns="9600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400" b="1" i="0" u="none" strike="noStrike" kern="1200" cap="none" spc="0" normalizeH="0" baseline="0" noProof="0">
                <a:ln>
                  <a:noFill/>
                </a:ln>
                <a:solidFill>
                  <a:prstClr val="white"/>
                </a:solidFill>
                <a:effectLst/>
                <a:uLnTx/>
                <a:uFillTx/>
                <a:latin typeface="Calibri"/>
                <a:ea typeface="+mn-ea"/>
                <a:cs typeface="+mn-cs"/>
              </a:endParaRPr>
            </a:p>
          </p:txBody>
        </p:sp>
        <p:sp>
          <p:nvSpPr>
            <p:cNvPr id="32" name="Arrow: Chevron 31">
              <a:extLst>
                <a:ext uri="{FF2B5EF4-FFF2-40B4-BE49-F238E27FC236}">
                  <a16:creationId xmlns:a16="http://schemas.microsoft.com/office/drawing/2014/main" id="{2CB3B45B-E5B1-25F0-6212-5F5A36EDC881}"/>
                </a:ext>
              </a:extLst>
            </p:cNvPr>
            <p:cNvSpPr/>
            <p:nvPr/>
          </p:nvSpPr>
          <p:spPr>
            <a:xfrm>
              <a:off x="4481818" y="1786191"/>
              <a:ext cx="142758" cy="163806"/>
            </a:xfrm>
            <a:prstGeom prst="chevron">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b="0" i="0" u="none" strike="noStrike" kern="1200" cap="none" spc="0" normalizeH="0" baseline="0" noProof="0">
                <a:ln>
                  <a:noFill/>
                </a:ln>
                <a:solidFill>
                  <a:srgbClr val="000000"/>
                </a:solidFill>
                <a:effectLst/>
                <a:uLnTx/>
                <a:uFillTx/>
                <a:latin typeface="Calibri"/>
                <a:ea typeface="+mn-ea"/>
                <a:cs typeface="+mn-cs"/>
              </a:endParaRPr>
            </a:p>
          </p:txBody>
        </p:sp>
      </p:grpSp>
      <p:graphicFrame>
        <p:nvGraphicFramePr>
          <p:cNvPr id="50" name="Chart 49">
            <a:extLst>
              <a:ext uri="{FF2B5EF4-FFF2-40B4-BE49-F238E27FC236}">
                <a16:creationId xmlns:a16="http://schemas.microsoft.com/office/drawing/2014/main" id="{7DD85584-2B8B-786C-11BE-A92DEFAB156E}"/>
              </a:ext>
            </a:extLst>
          </p:cNvPr>
          <p:cNvGraphicFramePr>
            <a:graphicFrameLocks/>
          </p:cNvGraphicFramePr>
          <p:nvPr>
            <p:extLst>
              <p:ext uri="{D42A27DB-BD31-4B8C-83A1-F6EECF244321}">
                <p14:modId xmlns:p14="http://schemas.microsoft.com/office/powerpoint/2010/main" val="1641100528"/>
              </p:ext>
            </p:extLst>
          </p:nvPr>
        </p:nvGraphicFramePr>
        <p:xfrm>
          <a:off x="6282267" y="2259504"/>
          <a:ext cx="5338233" cy="1097072"/>
        </p:xfrm>
        <a:graphic>
          <a:graphicData uri="http://schemas.openxmlformats.org/drawingml/2006/chart">
            <c:chart xmlns:c="http://schemas.openxmlformats.org/drawingml/2006/chart" xmlns:r="http://schemas.openxmlformats.org/officeDocument/2006/relationships" r:id="rId8"/>
          </a:graphicData>
        </a:graphic>
      </p:graphicFrame>
      <p:sp>
        <p:nvSpPr>
          <p:cNvPr id="51" name="TextBox 50">
            <a:extLst>
              <a:ext uri="{FF2B5EF4-FFF2-40B4-BE49-F238E27FC236}">
                <a16:creationId xmlns:a16="http://schemas.microsoft.com/office/drawing/2014/main" id="{129ECB9B-396A-A794-3891-08D7E9759FBF}"/>
              </a:ext>
            </a:extLst>
          </p:cNvPr>
          <p:cNvSpPr txBox="1"/>
          <p:nvPr/>
        </p:nvSpPr>
        <p:spPr>
          <a:xfrm>
            <a:off x="6306820" y="1994107"/>
            <a:ext cx="1890641" cy="261610"/>
          </a:xfrm>
          <a:prstGeom prst="rect">
            <a:avLst/>
          </a:prstGeom>
          <a:noFill/>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mj-lt"/>
                <a:ea typeface="+mn-ea"/>
                <a:cs typeface="+mn-cs"/>
              </a:rPr>
              <a:t>% of all individuals</a:t>
            </a:r>
          </a:p>
        </p:txBody>
      </p:sp>
      <p:sp>
        <p:nvSpPr>
          <p:cNvPr id="52" name="Text Placeholder 5">
            <a:extLst>
              <a:ext uri="{FF2B5EF4-FFF2-40B4-BE49-F238E27FC236}">
                <a16:creationId xmlns:a16="http://schemas.microsoft.com/office/drawing/2014/main" id="{14D58C7D-B9A9-45F7-FFCB-2232F8D0BC88}"/>
              </a:ext>
            </a:extLst>
          </p:cNvPr>
          <p:cNvSpPr txBox="1">
            <a:spLocks/>
          </p:cNvSpPr>
          <p:nvPr/>
        </p:nvSpPr>
        <p:spPr>
          <a:xfrm>
            <a:off x="6306820" y="3501425"/>
            <a:ext cx="5313680" cy="460024"/>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lvl="0" defTabSz="1219170">
              <a:spcBef>
                <a:spcPts val="800"/>
              </a:spcBef>
              <a:defRPr/>
            </a:pPr>
            <a:r>
              <a:rPr lang="en-US" sz="1200" dirty="0">
                <a:solidFill>
                  <a:prstClr val="white"/>
                </a:solidFill>
              </a:rPr>
              <a:t>Fraction of statin users with one prescription only</a:t>
            </a:r>
            <a:r>
              <a:rPr lang="en-US" sz="1200" baseline="30000" dirty="0">
                <a:solidFill>
                  <a:prstClr val="white"/>
                </a:solidFill>
              </a:rPr>
              <a:t>2</a:t>
            </a:r>
            <a:endParaRPr lang="en-US" sz="1200" dirty="0">
              <a:solidFill>
                <a:prstClr val="white"/>
              </a:solidFill>
            </a:endParaRPr>
          </a:p>
        </p:txBody>
      </p:sp>
      <p:graphicFrame>
        <p:nvGraphicFramePr>
          <p:cNvPr id="53" name="Chart 52">
            <a:extLst>
              <a:ext uri="{FF2B5EF4-FFF2-40B4-BE49-F238E27FC236}">
                <a16:creationId xmlns:a16="http://schemas.microsoft.com/office/drawing/2014/main" id="{9B192E25-519E-FEFA-65AF-8023D03E096E}"/>
              </a:ext>
            </a:extLst>
          </p:cNvPr>
          <p:cNvGraphicFramePr>
            <a:graphicFrameLocks/>
          </p:cNvGraphicFramePr>
          <p:nvPr>
            <p:extLst>
              <p:ext uri="{D42A27DB-BD31-4B8C-83A1-F6EECF244321}">
                <p14:modId xmlns:p14="http://schemas.microsoft.com/office/powerpoint/2010/main" val="1205362025"/>
              </p:ext>
            </p:extLst>
          </p:nvPr>
        </p:nvGraphicFramePr>
        <p:xfrm>
          <a:off x="6282266" y="4378398"/>
          <a:ext cx="5338233" cy="1022476"/>
        </p:xfrm>
        <a:graphic>
          <a:graphicData uri="http://schemas.openxmlformats.org/drawingml/2006/chart">
            <c:chart xmlns:c="http://schemas.openxmlformats.org/drawingml/2006/chart" xmlns:r="http://schemas.openxmlformats.org/officeDocument/2006/relationships" r:id="rId9"/>
          </a:graphicData>
        </a:graphic>
      </p:graphicFrame>
      <p:sp>
        <p:nvSpPr>
          <p:cNvPr id="54" name="TextBox 53">
            <a:extLst>
              <a:ext uri="{FF2B5EF4-FFF2-40B4-BE49-F238E27FC236}">
                <a16:creationId xmlns:a16="http://schemas.microsoft.com/office/drawing/2014/main" id="{1C5E8AA3-DFD0-1784-05C4-CA505A99AC33}"/>
              </a:ext>
            </a:extLst>
          </p:cNvPr>
          <p:cNvSpPr txBox="1"/>
          <p:nvPr/>
        </p:nvSpPr>
        <p:spPr>
          <a:xfrm>
            <a:off x="6306820" y="4034960"/>
            <a:ext cx="1890641" cy="261610"/>
          </a:xfrm>
          <a:prstGeom prst="rect">
            <a:avLst/>
          </a:prstGeom>
          <a:noFill/>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mj-lt"/>
                <a:ea typeface="+mn-ea"/>
                <a:cs typeface="+mn-cs"/>
              </a:rPr>
              <a:t>% of statin users</a:t>
            </a:r>
          </a:p>
        </p:txBody>
      </p:sp>
      <p:sp>
        <p:nvSpPr>
          <p:cNvPr id="55" name="Text Placeholder 2">
            <a:extLst>
              <a:ext uri="{FF2B5EF4-FFF2-40B4-BE49-F238E27FC236}">
                <a16:creationId xmlns:a16="http://schemas.microsoft.com/office/drawing/2014/main" id="{5607D20E-BAF5-FC66-D1CD-B49F9F437E75}"/>
              </a:ext>
            </a:extLst>
          </p:cNvPr>
          <p:cNvSpPr txBox="1">
            <a:spLocks/>
          </p:cNvSpPr>
          <p:nvPr>
            <p:custDataLst>
              <p:tags r:id="rId2"/>
            </p:custDataLst>
          </p:nvPr>
        </p:nvSpPr>
        <p:spPr bwMode="auto">
          <a:xfrm>
            <a:off x="8018170" y="5460887"/>
            <a:ext cx="1866424" cy="180963"/>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t" anchorCtr="0">
            <a:no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None/>
              <a:tabLst/>
              <a:defRPr/>
            </a:pPr>
            <a:r>
              <a:rPr kumimoji="0" lang="en-US" sz="1067" b="1" i="0" u="none" strike="noStrike" kern="1200" cap="none" spc="0" normalizeH="0" baseline="0" noProof="0" dirty="0">
                <a:ln>
                  <a:noFill/>
                </a:ln>
                <a:solidFill>
                  <a:srgbClr val="000000"/>
                </a:solidFill>
                <a:effectLst/>
                <a:uLnTx/>
                <a:uFillTx/>
                <a:latin typeface="Georgia"/>
                <a:ea typeface="+mn-ea"/>
                <a:cs typeface="+mn-cs"/>
              </a:rPr>
              <a:t>Year</a:t>
            </a:r>
          </a:p>
        </p:txBody>
      </p:sp>
      <p:grpSp>
        <p:nvGrpSpPr>
          <p:cNvPr id="3" name="Group 2">
            <a:extLst>
              <a:ext uri="{FF2B5EF4-FFF2-40B4-BE49-F238E27FC236}">
                <a16:creationId xmlns:a16="http://schemas.microsoft.com/office/drawing/2014/main" id="{B7218E96-F5E2-DBE1-8570-BF2113794F67}"/>
              </a:ext>
            </a:extLst>
          </p:cNvPr>
          <p:cNvGrpSpPr/>
          <p:nvPr/>
        </p:nvGrpSpPr>
        <p:grpSpPr>
          <a:xfrm>
            <a:off x="4125357" y="4408223"/>
            <a:ext cx="262361" cy="261529"/>
            <a:chOff x="4392000" y="1688093"/>
            <a:chExt cx="322394" cy="360000"/>
          </a:xfrm>
        </p:grpSpPr>
        <p:sp>
          <p:nvSpPr>
            <p:cNvPr id="8" name="Oval 7">
              <a:extLst>
                <a:ext uri="{FF2B5EF4-FFF2-40B4-BE49-F238E27FC236}">
                  <a16:creationId xmlns:a16="http://schemas.microsoft.com/office/drawing/2014/main" id="{9BF1A283-5FD0-3B9B-FFC7-7FF857DAAECF}"/>
                </a:ext>
              </a:extLst>
            </p:cNvPr>
            <p:cNvSpPr/>
            <p:nvPr/>
          </p:nvSpPr>
          <p:spPr>
            <a:xfrm flipV="1">
              <a:off x="4392000" y="1688093"/>
              <a:ext cx="322394" cy="36000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48000" rIns="96000" bIns="9600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400" b="1" i="0" u="none" strike="noStrike" kern="1200" cap="none" spc="0" normalizeH="0" baseline="0" noProof="0">
                <a:ln>
                  <a:noFill/>
                </a:ln>
                <a:solidFill>
                  <a:prstClr val="white"/>
                </a:solidFill>
                <a:effectLst/>
                <a:uLnTx/>
                <a:uFillTx/>
                <a:latin typeface="Calibri"/>
                <a:ea typeface="+mn-ea"/>
                <a:cs typeface="+mn-cs"/>
              </a:endParaRPr>
            </a:p>
          </p:txBody>
        </p:sp>
        <p:sp>
          <p:nvSpPr>
            <p:cNvPr id="9" name="Arrow: Chevron 8">
              <a:extLst>
                <a:ext uri="{FF2B5EF4-FFF2-40B4-BE49-F238E27FC236}">
                  <a16:creationId xmlns:a16="http://schemas.microsoft.com/office/drawing/2014/main" id="{BF24F467-449D-C94F-7CBB-F11B802947C1}"/>
                </a:ext>
              </a:extLst>
            </p:cNvPr>
            <p:cNvSpPr/>
            <p:nvPr/>
          </p:nvSpPr>
          <p:spPr>
            <a:xfrm>
              <a:off x="4481818" y="1786191"/>
              <a:ext cx="142758" cy="163806"/>
            </a:xfrm>
            <a:prstGeom prst="chevron">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b="0" i="0" u="none" strike="noStrike" kern="1200" cap="none" spc="0" normalizeH="0" baseline="0" noProof="0">
                <a:ln>
                  <a:noFill/>
                </a:ln>
                <a:solidFill>
                  <a:srgbClr val="000000"/>
                </a:solidFill>
                <a:effectLst/>
                <a:uLnTx/>
                <a:uFillTx/>
                <a:latin typeface="Calibri"/>
                <a:ea typeface="+mn-ea"/>
                <a:cs typeface="+mn-cs"/>
              </a:endParaRPr>
            </a:p>
          </p:txBody>
        </p:sp>
      </p:grpSp>
      <p:sp>
        <p:nvSpPr>
          <p:cNvPr id="6" name="Text Placeholder 7">
            <a:extLst>
              <a:ext uri="{FF2B5EF4-FFF2-40B4-BE49-F238E27FC236}">
                <a16:creationId xmlns:a16="http://schemas.microsoft.com/office/drawing/2014/main" id="{08202EDB-FE22-4F45-7F06-B23E3450C8E3}"/>
              </a:ext>
            </a:extLst>
          </p:cNvPr>
          <p:cNvSpPr txBox="1">
            <a:spLocks/>
          </p:cNvSpPr>
          <p:nvPr/>
        </p:nvSpPr>
        <p:spPr>
          <a:xfrm>
            <a:off x="670561" y="5980044"/>
            <a:ext cx="10035538" cy="528606"/>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en-US" sz="1050" dirty="0">
                <a:solidFill>
                  <a:srgbClr val="000000">
                    <a:lumMod val="65000"/>
                    <a:lumOff val="35000"/>
                  </a:srgbClr>
                </a:solidFill>
                <a:latin typeface="+mj-lt"/>
              </a:rPr>
              <a:t>1. Cohen JD, </a:t>
            </a:r>
            <a:r>
              <a:rPr lang="en-US" sz="1050" dirty="0" err="1">
                <a:solidFill>
                  <a:srgbClr val="000000">
                    <a:lumMod val="65000"/>
                    <a:lumOff val="35000"/>
                  </a:srgbClr>
                </a:solidFill>
                <a:latin typeface="+mj-lt"/>
              </a:rPr>
              <a:t>Aspry</a:t>
            </a:r>
            <a:r>
              <a:rPr lang="en-US" sz="1050" dirty="0">
                <a:solidFill>
                  <a:srgbClr val="000000">
                    <a:lumMod val="65000"/>
                    <a:lumOff val="35000"/>
                  </a:srgbClr>
                </a:solidFill>
                <a:latin typeface="+mj-lt"/>
              </a:rPr>
              <a:t> KE, Brown AS, et al. Use of health information technology to improve statin adherence and low-density lipoprotein cholesterol goal attainment in high-risk patients: Proceedings from a workshop. Journal of Clinical Lipidology. 2013; 7, 573–609; 2. Stroes ES, Thompson PD, Corsini A, et al. Statin-associated muscle symptoms: impact on statin therapy-European Atherosclerosis Society Consensus Panel Statement on Assessment, </a:t>
            </a:r>
            <a:r>
              <a:rPr lang="en-US" sz="1050" dirty="0" err="1">
                <a:solidFill>
                  <a:srgbClr val="000000">
                    <a:lumMod val="65000"/>
                    <a:lumOff val="35000"/>
                  </a:srgbClr>
                </a:solidFill>
                <a:latin typeface="+mj-lt"/>
              </a:rPr>
              <a:t>Aetiology</a:t>
            </a:r>
            <a:r>
              <a:rPr lang="en-US" sz="1050" dirty="0">
                <a:solidFill>
                  <a:srgbClr val="000000">
                    <a:lumMod val="65000"/>
                    <a:lumOff val="35000"/>
                  </a:srgbClr>
                </a:solidFill>
                <a:latin typeface="+mj-lt"/>
              </a:rPr>
              <a:t> and Management. European Heart Journal. 2015; 36, 1012-1022 </a:t>
            </a:r>
          </a:p>
        </p:txBody>
      </p:sp>
      <p:sp>
        <p:nvSpPr>
          <p:cNvPr id="11" name="TextBox 10">
            <a:extLst>
              <a:ext uri="{FF2B5EF4-FFF2-40B4-BE49-F238E27FC236}">
                <a16:creationId xmlns:a16="http://schemas.microsoft.com/office/drawing/2014/main" id="{B20051D6-CFA5-33E5-07C5-DAE208C6677C}"/>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dirty="0">
                <a:solidFill>
                  <a:srgbClr val="595959"/>
                </a:solidFill>
              </a:rPr>
              <a:t>GLO2241819</a:t>
            </a:r>
          </a:p>
        </p:txBody>
      </p:sp>
    </p:spTree>
    <p:extLst>
      <p:ext uri="{BB962C8B-B14F-4D97-AF65-F5344CB8AC3E}">
        <p14:creationId xmlns:p14="http://schemas.microsoft.com/office/powerpoint/2010/main" val="3165312544"/>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6B56553A-823C-CC5B-3361-9C179812913D}"/>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4" progId="TCLayout.ActiveDocument.1">
                  <p:embed/>
                </p:oleObj>
              </mc:Choice>
              <mc:Fallback>
                <p:oleObj name="think-cell Slide" r:id="rId4" imgW="395" imgH="394" progId="TCLayout.ActiveDocument.1">
                  <p:embed/>
                  <p:pic>
                    <p:nvPicPr>
                      <p:cNvPr id="5" name="think-cell data - do not delete" hidden="1">
                        <a:extLst>
                          <a:ext uri="{FF2B5EF4-FFF2-40B4-BE49-F238E27FC236}">
                            <a16:creationId xmlns:a16="http://schemas.microsoft.com/office/drawing/2014/main" id="{6B56553A-823C-CC5B-3361-9C179812913D}"/>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7" name="Rectangle 6">
            <a:extLst>
              <a:ext uri="{FF2B5EF4-FFF2-40B4-BE49-F238E27FC236}">
                <a16:creationId xmlns:a16="http://schemas.microsoft.com/office/drawing/2014/main" id="{2113B198-6088-9CC9-A7E8-57DF89CB889C}"/>
              </a:ext>
            </a:extLst>
          </p:cNvPr>
          <p:cNvSpPr/>
          <p:nvPr/>
        </p:nvSpPr>
        <p:spPr>
          <a:xfrm>
            <a:off x="0" y="0"/>
            <a:ext cx="4005072" cy="6858000"/>
          </a:xfrm>
          <a:prstGeom prst="rect">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endParaRPr kumimoji="0" lang="en-IN" sz="2400" b="1" i="0" u="none" strike="noStrike" kern="1200" cap="all" spc="0" normalizeH="0" baseline="0" noProof="0" dirty="0">
              <a:ln>
                <a:noFill/>
              </a:ln>
              <a:solidFill>
                <a:prstClr val="white"/>
              </a:solidFill>
              <a:effectLst/>
              <a:uLnTx/>
              <a:uFillTx/>
              <a:latin typeface="Calibri"/>
              <a:ea typeface="+mn-ea"/>
              <a:cs typeface="Calibri" panose="020F0502020204030204" pitchFamily="34" charset="0"/>
            </a:endParaRPr>
          </a:p>
        </p:txBody>
      </p:sp>
      <p:sp>
        <p:nvSpPr>
          <p:cNvPr id="2" name="Title 1">
            <a:extLst>
              <a:ext uri="{FF2B5EF4-FFF2-40B4-BE49-F238E27FC236}">
                <a16:creationId xmlns:a16="http://schemas.microsoft.com/office/drawing/2014/main" id="{D7E3F524-5325-4A4B-7485-93859F35ABAB}"/>
              </a:ext>
            </a:extLst>
          </p:cNvPr>
          <p:cNvSpPr>
            <a:spLocks noGrp="1"/>
          </p:cNvSpPr>
          <p:nvPr>
            <p:ph type="title"/>
          </p:nvPr>
        </p:nvSpPr>
        <p:spPr>
          <a:xfrm>
            <a:off x="669926" y="355600"/>
            <a:ext cx="3210096" cy="3277286"/>
          </a:xfrm>
        </p:spPr>
        <p:txBody>
          <a:bodyPr vert="horz"/>
          <a:lstStyle/>
          <a:p>
            <a:r>
              <a:rPr lang="en-US" dirty="0">
                <a:solidFill>
                  <a:schemeClr val="bg1"/>
                </a:solidFill>
              </a:rPr>
              <a:t>Contraceptive counselling </a:t>
            </a:r>
            <a:br>
              <a:rPr lang="en-US" dirty="0">
                <a:solidFill>
                  <a:schemeClr val="bg1"/>
                </a:solidFill>
              </a:rPr>
            </a:br>
            <a:r>
              <a:rPr lang="en-US" dirty="0">
                <a:solidFill>
                  <a:schemeClr val="bg1"/>
                </a:solidFill>
              </a:rPr>
              <a:t>and care is a continuous benefit/</a:t>
            </a:r>
            <a:br>
              <a:rPr lang="en-US" dirty="0">
                <a:solidFill>
                  <a:schemeClr val="bg1"/>
                </a:solidFill>
              </a:rPr>
            </a:br>
            <a:r>
              <a:rPr lang="en-US" dirty="0">
                <a:solidFill>
                  <a:schemeClr val="bg1"/>
                </a:solidFill>
              </a:rPr>
              <a:t>risk evaluation- trade off</a:t>
            </a:r>
          </a:p>
        </p:txBody>
      </p:sp>
      <p:sp>
        <p:nvSpPr>
          <p:cNvPr id="8" name="Textfeld 3">
            <a:extLst>
              <a:ext uri="{FF2B5EF4-FFF2-40B4-BE49-F238E27FC236}">
                <a16:creationId xmlns:a16="http://schemas.microsoft.com/office/drawing/2014/main" id="{78A0F00C-F0F5-793B-80F3-F2C1CF3725A6}"/>
              </a:ext>
            </a:extLst>
          </p:cNvPr>
          <p:cNvSpPr txBox="1"/>
          <p:nvPr/>
        </p:nvSpPr>
        <p:spPr>
          <a:xfrm>
            <a:off x="4165722" y="1661153"/>
            <a:ext cx="2371719" cy="1656060"/>
          </a:xfrm>
          <a:prstGeom prst="rect">
            <a:avLst/>
          </a:prstGeom>
          <a:solidFill>
            <a:srgbClr val="00B050"/>
          </a:solidFill>
        </p:spPr>
        <p:txBody>
          <a:bodyPr wrap="square" lIns="60960" tIns="274320" rIns="60960" bIns="60960" rtlCol="0" anchor="t" anchorCtr="0">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white"/>
                </a:solidFill>
                <a:effectLst/>
                <a:uLnTx/>
                <a:uFillTx/>
                <a:latin typeface="Georgia"/>
                <a:ea typeface="+mn-ea"/>
                <a:cs typeface="+mn-cs"/>
              </a:rPr>
              <a:t>Benefits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white"/>
                </a:solidFill>
                <a:effectLst/>
                <a:uLnTx/>
                <a:uFillTx/>
                <a:latin typeface="Georgia"/>
                <a:ea typeface="+mn-ea"/>
                <a:cs typeface="+mn-cs"/>
              </a:rPr>
              <a:t>Effective protection against unwanted pregnancy</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white"/>
                </a:solidFill>
                <a:effectLst/>
                <a:uLnTx/>
                <a:uFillTx/>
                <a:latin typeface="Georgia"/>
                <a:ea typeface="+mn-ea"/>
                <a:cs typeface="+mn-cs"/>
              </a:rPr>
              <a:t>Additional benefits  </a:t>
            </a:r>
          </a:p>
        </p:txBody>
      </p:sp>
      <p:sp>
        <p:nvSpPr>
          <p:cNvPr id="9" name="Textfeld 11">
            <a:extLst>
              <a:ext uri="{FF2B5EF4-FFF2-40B4-BE49-F238E27FC236}">
                <a16:creationId xmlns:a16="http://schemas.microsoft.com/office/drawing/2014/main" id="{82EECAEB-3D1E-179C-5FD0-890680889ECC}"/>
              </a:ext>
            </a:extLst>
          </p:cNvPr>
          <p:cNvSpPr txBox="1"/>
          <p:nvPr/>
        </p:nvSpPr>
        <p:spPr>
          <a:xfrm>
            <a:off x="9186065" y="1684408"/>
            <a:ext cx="2434435" cy="1632807"/>
          </a:xfrm>
          <a:prstGeom prst="rect">
            <a:avLst/>
          </a:prstGeom>
          <a:solidFill>
            <a:schemeClr val="tx2"/>
          </a:solidFill>
        </p:spPr>
        <p:txBody>
          <a:bodyPr wrap="square" lIns="60960" tIns="274320" rIns="60960" bIns="60960" rtlCol="0" anchor="t" anchorCtr="0">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solidFill>
                <a:effectLst/>
                <a:uLnTx/>
                <a:uFillTx/>
                <a:latin typeface="Georgia"/>
                <a:ea typeface="+mn-ea"/>
                <a:cs typeface="+mn-cs"/>
              </a:rPr>
              <a:t>Risks/Side effects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solidFill>
                <a:effectLst/>
                <a:uLnTx/>
                <a:uFillTx/>
                <a:latin typeface="Georgia"/>
                <a:ea typeface="+mn-ea"/>
                <a:cs typeface="+mn-cs"/>
              </a:rPr>
              <a:t>Cardiovascular </a:t>
            </a:r>
            <a:r>
              <a:rPr kumimoji="0" lang="en-US" sz="1100" b="0" i="0" u="none" strike="noStrike" kern="1200" cap="none" spc="0" normalizeH="0" baseline="0" noProof="0" dirty="0" err="1">
                <a:ln>
                  <a:noFill/>
                </a:ln>
                <a:solidFill>
                  <a:prstClr val="white"/>
                </a:solidFill>
                <a:effectLst/>
                <a:uLnTx/>
                <a:uFillTx/>
                <a:latin typeface="Georgia"/>
                <a:ea typeface="+mn-ea"/>
                <a:cs typeface="+mn-cs"/>
              </a:rPr>
              <a:t>etc</a:t>
            </a:r>
            <a:endParaRPr kumimoji="0" lang="en-US" sz="1100" b="0" i="0" u="none" strike="noStrike" kern="1200" cap="none" spc="0" normalizeH="0" baseline="0" noProof="0" dirty="0">
              <a:ln>
                <a:noFill/>
              </a:ln>
              <a:solidFill>
                <a:prstClr val="white"/>
              </a:solidFill>
              <a:effectLst/>
              <a:uLnTx/>
              <a:uFillTx/>
              <a:latin typeface="Georgia"/>
              <a:ea typeface="+mn-ea"/>
              <a:cs typeface="+mn-cs"/>
            </a:endParaRP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solidFill>
                <a:effectLst/>
                <a:uLnTx/>
                <a:uFillTx/>
                <a:latin typeface="Georgia"/>
                <a:ea typeface="+mn-ea"/>
                <a:cs typeface="+mn-cs"/>
              </a:rPr>
              <a:t>Complications (Insertion, </a:t>
            </a:r>
            <a:br>
              <a:rPr kumimoji="0" lang="en-US" sz="1100" b="0" i="0" u="none" strike="noStrike" kern="1200" cap="none" spc="0" normalizeH="0" baseline="0" noProof="0" dirty="0">
                <a:ln>
                  <a:noFill/>
                </a:ln>
                <a:solidFill>
                  <a:prstClr val="white"/>
                </a:solidFill>
                <a:effectLst/>
                <a:uLnTx/>
                <a:uFillTx/>
                <a:latin typeface="Georgia"/>
                <a:ea typeface="+mn-ea"/>
                <a:cs typeface="+mn-cs"/>
              </a:rPr>
            </a:br>
            <a:r>
              <a:rPr kumimoji="0" lang="en-US" sz="1100" b="0" i="0" u="none" strike="noStrike" kern="1200" cap="none" spc="0" normalizeH="0" baseline="0" noProof="0" dirty="0">
                <a:ln>
                  <a:noFill/>
                </a:ln>
                <a:solidFill>
                  <a:prstClr val="white"/>
                </a:solidFill>
                <a:effectLst/>
                <a:uLnTx/>
                <a:uFillTx/>
                <a:latin typeface="Georgia"/>
                <a:ea typeface="+mn-ea"/>
                <a:cs typeface="+mn-cs"/>
              </a:rPr>
              <a:t>Removal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solidFill>
                <a:effectLst/>
                <a:uLnTx/>
                <a:uFillTx/>
                <a:latin typeface="Georgia"/>
                <a:ea typeface="+mn-ea"/>
                <a:cs typeface="+mn-cs"/>
              </a:rPr>
              <a:t>Somatic/psychological </a:t>
            </a:r>
            <a:br>
              <a:rPr kumimoji="0" lang="en-US" sz="1100" b="0" i="0" u="none" strike="noStrike" kern="1200" cap="none" spc="0" normalizeH="0" baseline="0" noProof="0" dirty="0">
                <a:ln>
                  <a:noFill/>
                </a:ln>
                <a:solidFill>
                  <a:prstClr val="white"/>
                </a:solidFill>
                <a:effectLst/>
                <a:uLnTx/>
                <a:uFillTx/>
                <a:latin typeface="Georgia"/>
                <a:ea typeface="+mn-ea"/>
                <a:cs typeface="+mn-cs"/>
              </a:rPr>
            </a:br>
            <a:r>
              <a:rPr kumimoji="0" lang="en-US" sz="1100" b="0" i="0" u="none" strike="noStrike" kern="1200" cap="none" spc="0" normalizeH="0" baseline="0" noProof="0" dirty="0">
                <a:ln>
                  <a:noFill/>
                </a:ln>
                <a:solidFill>
                  <a:prstClr val="white"/>
                </a:solidFill>
                <a:effectLst/>
                <a:uLnTx/>
                <a:uFillTx/>
                <a:latin typeface="Georgia"/>
                <a:ea typeface="+mn-ea"/>
                <a:cs typeface="+mn-cs"/>
              </a:rPr>
              <a:t>unwanted effects </a:t>
            </a:r>
          </a:p>
        </p:txBody>
      </p:sp>
      <p:grpSp>
        <p:nvGrpSpPr>
          <p:cNvPr id="10" name="Group 9">
            <a:extLst>
              <a:ext uri="{FF2B5EF4-FFF2-40B4-BE49-F238E27FC236}">
                <a16:creationId xmlns:a16="http://schemas.microsoft.com/office/drawing/2014/main" id="{2CDB886F-BC50-632A-01C5-11195FE53EB0}"/>
              </a:ext>
            </a:extLst>
          </p:cNvPr>
          <p:cNvGrpSpPr/>
          <p:nvPr/>
        </p:nvGrpSpPr>
        <p:grpSpPr>
          <a:xfrm>
            <a:off x="6689683" y="577062"/>
            <a:ext cx="2371720" cy="3824245"/>
            <a:chOff x="4710588" y="361663"/>
            <a:chExt cx="1828801" cy="2948824"/>
          </a:xfrm>
        </p:grpSpPr>
        <p:sp>
          <p:nvSpPr>
            <p:cNvPr id="11" name="Textfeld 1">
              <a:extLst>
                <a:ext uri="{FF2B5EF4-FFF2-40B4-BE49-F238E27FC236}">
                  <a16:creationId xmlns:a16="http://schemas.microsoft.com/office/drawing/2014/main" id="{9EE7F048-8BFE-E449-7498-B16FF553A574}"/>
                </a:ext>
              </a:extLst>
            </p:cNvPr>
            <p:cNvSpPr txBox="1"/>
            <p:nvPr/>
          </p:nvSpPr>
          <p:spPr>
            <a:xfrm>
              <a:off x="4710589" y="2526762"/>
              <a:ext cx="1828800" cy="365760"/>
            </a:xfrm>
            <a:prstGeom prst="rect">
              <a:avLst/>
            </a:prstGeom>
            <a:solidFill>
              <a:schemeClr val="accent4"/>
            </a:solidFill>
          </p:spPr>
          <p:txBody>
            <a:bodyPr wrap="square" lIns="60960" tIns="60960" rIns="60960" bIns="60960" rtlCol="0" anchor="ctr" anchorCtr="0">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Georgia"/>
                  <a:ea typeface="+mn-ea"/>
                  <a:cs typeface="+mn-cs"/>
                </a:rPr>
                <a:t>The physician’s role</a:t>
              </a:r>
            </a:p>
          </p:txBody>
        </p:sp>
        <p:sp>
          <p:nvSpPr>
            <p:cNvPr id="12" name="Textfeld 2">
              <a:extLst>
                <a:ext uri="{FF2B5EF4-FFF2-40B4-BE49-F238E27FC236}">
                  <a16:creationId xmlns:a16="http://schemas.microsoft.com/office/drawing/2014/main" id="{985061D3-29C8-590E-79B0-28A45CD91170}"/>
                </a:ext>
              </a:extLst>
            </p:cNvPr>
            <p:cNvSpPr txBox="1"/>
            <p:nvPr/>
          </p:nvSpPr>
          <p:spPr>
            <a:xfrm>
              <a:off x="4710589" y="2944727"/>
              <a:ext cx="1828800" cy="365760"/>
            </a:xfrm>
            <a:prstGeom prst="rect">
              <a:avLst/>
            </a:prstGeom>
            <a:solidFill>
              <a:schemeClr val="accent3"/>
            </a:solidFill>
          </p:spPr>
          <p:txBody>
            <a:bodyPr wrap="square" lIns="60960" tIns="60960" rIns="60960" bIns="60960" rtlCol="0" anchor="ctr" anchorCtr="0">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solidFill>
                  <a:effectLst/>
                  <a:uLnTx/>
                  <a:uFillTx/>
                  <a:latin typeface="Georgia"/>
                  <a:ea typeface="+mn-ea"/>
                  <a:cs typeface="+mn-cs"/>
                </a:rPr>
                <a:t>Provides Evidence based information </a:t>
              </a:r>
            </a:p>
          </p:txBody>
        </p:sp>
        <p:sp>
          <p:nvSpPr>
            <p:cNvPr id="37" name="Textfeld 12">
              <a:extLst>
                <a:ext uri="{FF2B5EF4-FFF2-40B4-BE49-F238E27FC236}">
                  <a16:creationId xmlns:a16="http://schemas.microsoft.com/office/drawing/2014/main" id="{E39D6B44-9CEB-A70B-521D-3A345B24F57B}"/>
                </a:ext>
              </a:extLst>
            </p:cNvPr>
            <p:cNvSpPr txBox="1"/>
            <p:nvPr/>
          </p:nvSpPr>
          <p:spPr>
            <a:xfrm>
              <a:off x="4710589" y="361663"/>
              <a:ext cx="1828800" cy="365760"/>
            </a:xfrm>
            <a:prstGeom prst="rect">
              <a:avLst/>
            </a:prstGeom>
            <a:solidFill>
              <a:schemeClr val="accent1"/>
            </a:solidFill>
          </p:spPr>
          <p:txBody>
            <a:bodyPr wrap="square" lIns="60960" tIns="60960" rIns="60960" bIns="60960" rtlCol="0" anchor="ctr" anchorCtr="0">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solidFill>
                  <a:effectLst/>
                  <a:uLnTx/>
                  <a:uFillTx/>
                  <a:latin typeface="Georgia"/>
                  <a:ea typeface="+mn-ea"/>
                  <a:cs typeface="+mn-cs"/>
                </a:rPr>
                <a:t>The woman´s role </a:t>
              </a:r>
            </a:p>
          </p:txBody>
        </p:sp>
        <p:sp>
          <p:nvSpPr>
            <p:cNvPr id="38" name="Textfeld 13">
              <a:extLst>
                <a:ext uri="{FF2B5EF4-FFF2-40B4-BE49-F238E27FC236}">
                  <a16:creationId xmlns:a16="http://schemas.microsoft.com/office/drawing/2014/main" id="{B6700066-3FC2-3D6B-8F9C-223E0888A086}"/>
                </a:ext>
              </a:extLst>
            </p:cNvPr>
            <p:cNvSpPr txBox="1"/>
            <p:nvPr/>
          </p:nvSpPr>
          <p:spPr>
            <a:xfrm>
              <a:off x="4710589" y="779627"/>
              <a:ext cx="1828800" cy="365760"/>
            </a:xfrm>
            <a:prstGeom prst="rect">
              <a:avLst/>
            </a:prstGeom>
            <a:solidFill>
              <a:schemeClr val="accent3"/>
            </a:solidFill>
          </p:spPr>
          <p:txBody>
            <a:bodyPr wrap="square" lIns="60960" tIns="60960" rIns="60960" bIns="60960" rtlCol="0" anchor="ctr" anchorCtr="0">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white"/>
                  </a:solidFill>
                  <a:effectLst/>
                  <a:uLnTx/>
                  <a:uFillTx/>
                  <a:latin typeface="Georgia"/>
                  <a:ea typeface="+mn-ea"/>
                  <a:cs typeface="+mn-cs"/>
                </a:rPr>
                <a:t>The woman gives weight to these EBM based information</a:t>
              </a:r>
            </a:p>
          </p:txBody>
        </p:sp>
        <p:pic>
          <p:nvPicPr>
            <p:cNvPr id="39" name="Picture 2">
              <a:extLst>
                <a:ext uri="{FF2B5EF4-FFF2-40B4-BE49-F238E27FC236}">
                  <a16:creationId xmlns:a16="http://schemas.microsoft.com/office/drawing/2014/main" id="{F416A607-41D2-0481-C80D-7E7437C23DFB}"/>
                </a:ext>
              </a:extLst>
            </p:cNvPr>
            <p:cNvPicPr>
              <a:picLocks noChangeAspect="1" noChangeArrowheads="1"/>
            </p:cNvPicPr>
            <p:nvPr/>
          </p:nvPicPr>
          <p:blipFill rotWithShape="1">
            <a:blip r:embed="rId6"/>
            <a:srcRect b="8907"/>
            <a:stretch/>
          </p:blipFill>
          <p:spPr bwMode="auto">
            <a:xfrm>
              <a:off x="4710588" y="1197591"/>
              <a:ext cx="1817499" cy="1276967"/>
            </a:xfrm>
            <a:prstGeom prst="rect">
              <a:avLst/>
            </a:prstGeom>
            <a:noFill/>
            <a:ln w="9525">
              <a:noFill/>
              <a:miter lim="800000"/>
              <a:headEnd/>
              <a:tailEnd/>
            </a:ln>
          </p:spPr>
        </p:pic>
      </p:grpSp>
      <p:grpSp>
        <p:nvGrpSpPr>
          <p:cNvPr id="40" name="Group 39">
            <a:extLst>
              <a:ext uri="{FF2B5EF4-FFF2-40B4-BE49-F238E27FC236}">
                <a16:creationId xmlns:a16="http://schemas.microsoft.com/office/drawing/2014/main" id="{B2E7DD70-C7D0-229C-4B2B-78F7B869EE30}"/>
              </a:ext>
            </a:extLst>
          </p:cNvPr>
          <p:cNvGrpSpPr/>
          <p:nvPr/>
        </p:nvGrpSpPr>
        <p:grpSpPr>
          <a:xfrm>
            <a:off x="6689683" y="4597007"/>
            <a:ext cx="2376864" cy="1415173"/>
            <a:chOff x="4050515" y="3012630"/>
            <a:chExt cx="3097549" cy="1844265"/>
          </a:xfrm>
        </p:grpSpPr>
        <p:grpSp>
          <p:nvGrpSpPr>
            <p:cNvPr id="41" name="Graphic 28">
              <a:extLst>
                <a:ext uri="{FF2B5EF4-FFF2-40B4-BE49-F238E27FC236}">
                  <a16:creationId xmlns:a16="http://schemas.microsoft.com/office/drawing/2014/main" id="{A452F3C5-43CD-8184-196D-5C92E9D7032B}"/>
                </a:ext>
              </a:extLst>
            </p:cNvPr>
            <p:cNvGrpSpPr/>
            <p:nvPr/>
          </p:nvGrpSpPr>
          <p:grpSpPr>
            <a:xfrm flipH="1">
              <a:off x="6198902" y="3275619"/>
              <a:ext cx="949162" cy="1058109"/>
              <a:chOff x="4187675" y="3580419"/>
              <a:chExt cx="949162" cy="1058109"/>
            </a:xfrm>
            <a:noFill/>
          </p:grpSpPr>
          <p:sp>
            <p:nvSpPr>
              <p:cNvPr id="51" name="Freeform: Shape 50">
                <a:extLst>
                  <a:ext uri="{FF2B5EF4-FFF2-40B4-BE49-F238E27FC236}">
                    <a16:creationId xmlns:a16="http://schemas.microsoft.com/office/drawing/2014/main" id="{32FB8756-C54A-1E2B-8CF2-416DEF846747}"/>
                  </a:ext>
                </a:extLst>
              </p:cNvPr>
              <p:cNvSpPr/>
              <p:nvPr/>
            </p:nvSpPr>
            <p:spPr>
              <a:xfrm>
                <a:off x="4187675" y="4349757"/>
                <a:ext cx="949162" cy="288771"/>
              </a:xfrm>
              <a:custGeom>
                <a:avLst/>
                <a:gdLst>
                  <a:gd name="connsiteX0" fmla="*/ 949162 w 949162"/>
                  <a:gd name="connsiteY0" fmla="*/ 0 h 288771"/>
                  <a:gd name="connsiteX1" fmla="*/ 474559 w 949162"/>
                  <a:gd name="connsiteY1" fmla="*/ 288772 h 288771"/>
                  <a:gd name="connsiteX2" fmla="*/ 0 w 949162"/>
                  <a:gd name="connsiteY2" fmla="*/ 0 h 288771"/>
                  <a:gd name="connsiteX3" fmla="*/ 949162 w 949162"/>
                  <a:gd name="connsiteY3" fmla="*/ 0 h 288771"/>
                </a:gdLst>
                <a:ahLst/>
                <a:cxnLst>
                  <a:cxn ang="0">
                    <a:pos x="connsiteX0" y="connsiteY0"/>
                  </a:cxn>
                  <a:cxn ang="0">
                    <a:pos x="connsiteX1" y="connsiteY1"/>
                  </a:cxn>
                  <a:cxn ang="0">
                    <a:pos x="connsiteX2" y="connsiteY2"/>
                  </a:cxn>
                  <a:cxn ang="0">
                    <a:pos x="connsiteX3" y="connsiteY3"/>
                  </a:cxn>
                </a:cxnLst>
                <a:rect l="l" t="t" r="r" b="b"/>
                <a:pathLst>
                  <a:path w="949162" h="288771">
                    <a:moveTo>
                      <a:pt x="949162" y="0"/>
                    </a:moveTo>
                    <a:cubicBezTo>
                      <a:pt x="949162" y="159506"/>
                      <a:pt x="736690" y="288772"/>
                      <a:pt x="474559" y="288772"/>
                    </a:cubicBezTo>
                    <a:cubicBezTo>
                      <a:pt x="212472" y="288772"/>
                      <a:pt x="0" y="159506"/>
                      <a:pt x="0" y="0"/>
                    </a:cubicBezTo>
                    <a:lnTo>
                      <a:pt x="949162" y="0"/>
                    </a:lnTo>
                    <a:close/>
                  </a:path>
                </a:pathLst>
              </a:custGeom>
              <a:noFill/>
              <a:ln w="44877" cap="flat">
                <a:solidFill>
                  <a:srgbClr val="231F2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52" name="Freeform: Shape 51">
                <a:extLst>
                  <a:ext uri="{FF2B5EF4-FFF2-40B4-BE49-F238E27FC236}">
                    <a16:creationId xmlns:a16="http://schemas.microsoft.com/office/drawing/2014/main" id="{18A46222-D11B-B6A4-A03C-EB9D5A7057F8}"/>
                  </a:ext>
                </a:extLst>
              </p:cNvPr>
              <p:cNvSpPr/>
              <p:nvPr/>
            </p:nvSpPr>
            <p:spPr>
              <a:xfrm>
                <a:off x="4272682" y="3580419"/>
                <a:ext cx="389574" cy="769337"/>
              </a:xfrm>
              <a:custGeom>
                <a:avLst/>
                <a:gdLst>
                  <a:gd name="connsiteX0" fmla="*/ 389574 w 389574"/>
                  <a:gd name="connsiteY0" fmla="*/ 0 h 769337"/>
                  <a:gd name="connsiteX1" fmla="*/ 0 w 389574"/>
                  <a:gd name="connsiteY1" fmla="*/ 769338 h 769337"/>
                </a:gdLst>
                <a:ahLst/>
                <a:cxnLst>
                  <a:cxn ang="0">
                    <a:pos x="connsiteX0" y="connsiteY0"/>
                  </a:cxn>
                  <a:cxn ang="0">
                    <a:pos x="connsiteX1" y="connsiteY1"/>
                  </a:cxn>
                </a:cxnLst>
                <a:rect l="l" t="t" r="r" b="b"/>
                <a:pathLst>
                  <a:path w="389574" h="769337">
                    <a:moveTo>
                      <a:pt x="389574" y="0"/>
                    </a:moveTo>
                    <a:lnTo>
                      <a:pt x="0" y="769338"/>
                    </a:lnTo>
                  </a:path>
                </a:pathLst>
              </a:custGeom>
              <a:ln w="44877" cap="flat">
                <a:solidFill>
                  <a:srgbClr val="231F2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53" name="Freeform: Shape 52">
                <a:extLst>
                  <a:ext uri="{FF2B5EF4-FFF2-40B4-BE49-F238E27FC236}">
                    <a16:creationId xmlns:a16="http://schemas.microsoft.com/office/drawing/2014/main" id="{30E94309-5299-763C-BCFD-20EA3BB675E2}"/>
                  </a:ext>
                </a:extLst>
              </p:cNvPr>
              <p:cNvSpPr/>
              <p:nvPr/>
            </p:nvSpPr>
            <p:spPr>
              <a:xfrm>
                <a:off x="4662256" y="3580419"/>
                <a:ext cx="389574" cy="769337"/>
              </a:xfrm>
              <a:custGeom>
                <a:avLst/>
                <a:gdLst>
                  <a:gd name="connsiteX0" fmla="*/ 0 w 389574"/>
                  <a:gd name="connsiteY0" fmla="*/ 0 h 769337"/>
                  <a:gd name="connsiteX1" fmla="*/ 389574 w 389574"/>
                  <a:gd name="connsiteY1" fmla="*/ 769338 h 769337"/>
                </a:gdLst>
                <a:ahLst/>
                <a:cxnLst>
                  <a:cxn ang="0">
                    <a:pos x="connsiteX0" y="connsiteY0"/>
                  </a:cxn>
                  <a:cxn ang="0">
                    <a:pos x="connsiteX1" y="connsiteY1"/>
                  </a:cxn>
                </a:cxnLst>
                <a:rect l="l" t="t" r="r" b="b"/>
                <a:pathLst>
                  <a:path w="389574" h="769337">
                    <a:moveTo>
                      <a:pt x="0" y="0"/>
                    </a:moveTo>
                    <a:lnTo>
                      <a:pt x="389574" y="769338"/>
                    </a:lnTo>
                  </a:path>
                </a:pathLst>
              </a:custGeom>
              <a:ln w="44877" cap="flat">
                <a:solidFill>
                  <a:srgbClr val="231F2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grpSp>
        <p:grpSp>
          <p:nvGrpSpPr>
            <p:cNvPr id="42" name="Graphic 28">
              <a:extLst>
                <a:ext uri="{FF2B5EF4-FFF2-40B4-BE49-F238E27FC236}">
                  <a16:creationId xmlns:a16="http://schemas.microsoft.com/office/drawing/2014/main" id="{F8FE7AAC-6C38-99E4-A7AE-6923D6327711}"/>
                </a:ext>
              </a:extLst>
            </p:cNvPr>
            <p:cNvGrpSpPr/>
            <p:nvPr/>
          </p:nvGrpSpPr>
          <p:grpSpPr>
            <a:xfrm flipH="1">
              <a:off x="4050515" y="3112718"/>
              <a:ext cx="949184" cy="1058109"/>
              <a:chOff x="6038860" y="2906978"/>
              <a:chExt cx="949184" cy="1058109"/>
            </a:xfrm>
            <a:noFill/>
          </p:grpSpPr>
          <p:sp>
            <p:nvSpPr>
              <p:cNvPr id="48" name="Freeform: Shape 47">
                <a:extLst>
                  <a:ext uri="{FF2B5EF4-FFF2-40B4-BE49-F238E27FC236}">
                    <a16:creationId xmlns:a16="http://schemas.microsoft.com/office/drawing/2014/main" id="{C6A2501A-4FCF-016F-67F8-74E31C3AFC1F}"/>
                  </a:ext>
                </a:extLst>
              </p:cNvPr>
              <p:cNvSpPr/>
              <p:nvPr/>
            </p:nvSpPr>
            <p:spPr>
              <a:xfrm>
                <a:off x="6038860" y="3676316"/>
                <a:ext cx="949184" cy="288771"/>
              </a:xfrm>
              <a:custGeom>
                <a:avLst/>
                <a:gdLst>
                  <a:gd name="connsiteX0" fmla="*/ 0 w 949184"/>
                  <a:gd name="connsiteY0" fmla="*/ 0 h 288771"/>
                  <a:gd name="connsiteX1" fmla="*/ 474604 w 949184"/>
                  <a:gd name="connsiteY1" fmla="*/ 288772 h 288771"/>
                  <a:gd name="connsiteX2" fmla="*/ 949184 w 949184"/>
                  <a:gd name="connsiteY2" fmla="*/ 0 h 288771"/>
                  <a:gd name="connsiteX3" fmla="*/ 0 w 949184"/>
                  <a:gd name="connsiteY3" fmla="*/ 0 h 288771"/>
                </a:gdLst>
                <a:ahLst/>
                <a:cxnLst>
                  <a:cxn ang="0">
                    <a:pos x="connsiteX0" y="connsiteY0"/>
                  </a:cxn>
                  <a:cxn ang="0">
                    <a:pos x="connsiteX1" y="connsiteY1"/>
                  </a:cxn>
                  <a:cxn ang="0">
                    <a:pos x="connsiteX2" y="connsiteY2"/>
                  </a:cxn>
                  <a:cxn ang="0">
                    <a:pos x="connsiteX3" y="connsiteY3"/>
                  </a:cxn>
                </a:cxnLst>
                <a:rect l="l" t="t" r="r" b="b"/>
                <a:pathLst>
                  <a:path w="949184" h="288771">
                    <a:moveTo>
                      <a:pt x="0" y="0"/>
                    </a:moveTo>
                    <a:cubicBezTo>
                      <a:pt x="0" y="159506"/>
                      <a:pt x="212472" y="288772"/>
                      <a:pt x="474604" y="288772"/>
                    </a:cubicBezTo>
                    <a:cubicBezTo>
                      <a:pt x="736712" y="288772"/>
                      <a:pt x="949184" y="159506"/>
                      <a:pt x="949184" y="0"/>
                    </a:cubicBezTo>
                    <a:lnTo>
                      <a:pt x="0" y="0"/>
                    </a:lnTo>
                    <a:close/>
                  </a:path>
                </a:pathLst>
              </a:custGeom>
              <a:noFill/>
              <a:ln w="44877" cap="flat">
                <a:solidFill>
                  <a:srgbClr val="231F2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49" name="Freeform: Shape 48">
                <a:extLst>
                  <a:ext uri="{FF2B5EF4-FFF2-40B4-BE49-F238E27FC236}">
                    <a16:creationId xmlns:a16="http://schemas.microsoft.com/office/drawing/2014/main" id="{2E255593-8392-1D10-1D7E-91C112D3B264}"/>
                  </a:ext>
                </a:extLst>
              </p:cNvPr>
              <p:cNvSpPr/>
              <p:nvPr/>
            </p:nvSpPr>
            <p:spPr>
              <a:xfrm>
                <a:off x="6513441" y="2906978"/>
                <a:ext cx="389574" cy="769337"/>
              </a:xfrm>
              <a:custGeom>
                <a:avLst/>
                <a:gdLst>
                  <a:gd name="connsiteX0" fmla="*/ 0 w 389574"/>
                  <a:gd name="connsiteY0" fmla="*/ 0 h 769337"/>
                  <a:gd name="connsiteX1" fmla="*/ 389574 w 389574"/>
                  <a:gd name="connsiteY1" fmla="*/ 769338 h 769337"/>
                </a:gdLst>
                <a:ahLst/>
                <a:cxnLst>
                  <a:cxn ang="0">
                    <a:pos x="connsiteX0" y="connsiteY0"/>
                  </a:cxn>
                  <a:cxn ang="0">
                    <a:pos x="connsiteX1" y="connsiteY1"/>
                  </a:cxn>
                </a:cxnLst>
                <a:rect l="l" t="t" r="r" b="b"/>
                <a:pathLst>
                  <a:path w="389574" h="769337">
                    <a:moveTo>
                      <a:pt x="0" y="0"/>
                    </a:moveTo>
                    <a:lnTo>
                      <a:pt x="389574" y="769338"/>
                    </a:lnTo>
                  </a:path>
                </a:pathLst>
              </a:custGeom>
              <a:ln w="44877" cap="flat">
                <a:solidFill>
                  <a:srgbClr val="231F2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50" name="Freeform: Shape 49">
                <a:extLst>
                  <a:ext uri="{FF2B5EF4-FFF2-40B4-BE49-F238E27FC236}">
                    <a16:creationId xmlns:a16="http://schemas.microsoft.com/office/drawing/2014/main" id="{A2157741-56C4-4DC3-80EF-63A9B3FC249F}"/>
                  </a:ext>
                </a:extLst>
              </p:cNvPr>
              <p:cNvSpPr/>
              <p:nvPr/>
            </p:nvSpPr>
            <p:spPr>
              <a:xfrm>
                <a:off x="6123867" y="2906978"/>
                <a:ext cx="389574" cy="769337"/>
              </a:xfrm>
              <a:custGeom>
                <a:avLst/>
                <a:gdLst>
                  <a:gd name="connsiteX0" fmla="*/ 389574 w 389574"/>
                  <a:gd name="connsiteY0" fmla="*/ 0 h 769337"/>
                  <a:gd name="connsiteX1" fmla="*/ 0 w 389574"/>
                  <a:gd name="connsiteY1" fmla="*/ 769338 h 769337"/>
                </a:gdLst>
                <a:ahLst/>
                <a:cxnLst>
                  <a:cxn ang="0">
                    <a:pos x="connsiteX0" y="connsiteY0"/>
                  </a:cxn>
                  <a:cxn ang="0">
                    <a:pos x="connsiteX1" y="connsiteY1"/>
                  </a:cxn>
                </a:cxnLst>
                <a:rect l="l" t="t" r="r" b="b"/>
                <a:pathLst>
                  <a:path w="389574" h="769337">
                    <a:moveTo>
                      <a:pt x="389574" y="0"/>
                    </a:moveTo>
                    <a:lnTo>
                      <a:pt x="0" y="769338"/>
                    </a:lnTo>
                  </a:path>
                </a:pathLst>
              </a:custGeom>
              <a:ln w="44877" cap="flat">
                <a:solidFill>
                  <a:srgbClr val="231F2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grpSp>
        <p:sp>
          <p:nvSpPr>
            <p:cNvPr id="43" name="Freeform: Shape 42">
              <a:extLst>
                <a:ext uri="{FF2B5EF4-FFF2-40B4-BE49-F238E27FC236}">
                  <a16:creationId xmlns:a16="http://schemas.microsoft.com/office/drawing/2014/main" id="{9DA5BF00-F9E1-546E-5612-19959DE7059A}"/>
                </a:ext>
              </a:extLst>
            </p:cNvPr>
            <p:cNvSpPr/>
            <p:nvPr/>
          </p:nvSpPr>
          <p:spPr>
            <a:xfrm flipH="1">
              <a:off x="5585969" y="3358856"/>
              <a:ext cx="2250" cy="1318935"/>
            </a:xfrm>
            <a:custGeom>
              <a:avLst/>
              <a:gdLst>
                <a:gd name="connsiteX0" fmla="*/ 0 w 2250"/>
                <a:gd name="connsiteY0" fmla="*/ 0 h 1318935"/>
                <a:gd name="connsiteX1" fmla="*/ 0 w 2250"/>
                <a:gd name="connsiteY1" fmla="*/ 1318936 h 1318935"/>
              </a:gdLst>
              <a:ahLst/>
              <a:cxnLst>
                <a:cxn ang="0">
                  <a:pos x="connsiteX0" y="connsiteY0"/>
                </a:cxn>
                <a:cxn ang="0">
                  <a:pos x="connsiteX1" y="connsiteY1"/>
                </a:cxn>
              </a:cxnLst>
              <a:rect l="l" t="t" r="r" b="b"/>
              <a:pathLst>
                <a:path w="2250" h="1318935">
                  <a:moveTo>
                    <a:pt x="0" y="0"/>
                  </a:moveTo>
                  <a:lnTo>
                    <a:pt x="0" y="1318936"/>
                  </a:lnTo>
                </a:path>
              </a:pathLst>
            </a:custGeom>
            <a:ln w="44877" cap="rnd">
              <a:solidFill>
                <a:srgbClr val="231F2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44" name="Freeform: Shape 43">
              <a:extLst>
                <a:ext uri="{FF2B5EF4-FFF2-40B4-BE49-F238E27FC236}">
                  <a16:creationId xmlns:a16="http://schemas.microsoft.com/office/drawing/2014/main" id="{9A18EFE3-4DB8-1A70-4979-4D21411BE8B5}"/>
                </a:ext>
              </a:extLst>
            </p:cNvPr>
            <p:cNvSpPr/>
            <p:nvPr/>
          </p:nvSpPr>
          <p:spPr>
            <a:xfrm flipH="1">
              <a:off x="5061865" y="4709045"/>
              <a:ext cx="1052709" cy="147850"/>
            </a:xfrm>
            <a:custGeom>
              <a:avLst/>
              <a:gdLst>
                <a:gd name="connsiteX0" fmla="*/ 1052709 w 1052709"/>
                <a:gd name="connsiteY0" fmla="*/ 147851 h 147850"/>
                <a:gd name="connsiteX1" fmla="*/ 0 w 1052709"/>
                <a:gd name="connsiteY1" fmla="*/ 147851 h 147850"/>
                <a:gd name="connsiteX2" fmla="*/ 43426 w 1052709"/>
                <a:gd name="connsiteY2" fmla="*/ 43426 h 147850"/>
                <a:gd name="connsiteX3" fmla="*/ 147851 w 1052709"/>
                <a:gd name="connsiteY3" fmla="*/ 0 h 147850"/>
                <a:gd name="connsiteX4" fmla="*/ 904836 w 1052709"/>
                <a:gd name="connsiteY4" fmla="*/ 0 h 147850"/>
                <a:gd name="connsiteX5" fmla="*/ 1052709 w 1052709"/>
                <a:gd name="connsiteY5" fmla="*/ 147851 h 14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2709" h="147850">
                  <a:moveTo>
                    <a:pt x="1052709" y="147851"/>
                  </a:moveTo>
                  <a:lnTo>
                    <a:pt x="0" y="147851"/>
                  </a:lnTo>
                  <a:cubicBezTo>
                    <a:pt x="0" y="107170"/>
                    <a:pt x="16628" y="70247"/>
                    <a:pt x="43426" y="43426"/>
                  </a:cubicBezTo>
                  <a:cubicBezTo>
                    <a:pt x="70224" y="16628"/>
                    <a:pt x="107215" y="0"/>
                    <a:pt x="147851" y="0"/>
                  </a:cubicBezTo>
                  <a:lnTo>
                    <a:pt x="904836" y="0"/>
                  </a:lnTo>
                  <a:cubicBezTo>
                    <a:pt x="986175" y="0"/>
                    <a:pt x="1052709" y="66534"/>
                    <a:pt x="1052709" y="147851"/>
                  </a:cubicBezTo>
                  <a:close/>
                </a:path>
              </a:pathLst>
            </a:custGeom>
            <a:noFill/>
            <a:ln w="44877" cap="rnd">
              <a:solidFill>
                <a:srgbClr val="231F2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45" name="Freeform: Shape 44">
              <a:extLst>
                <a:ext uri="{FF2B5EF4-FFF2-40B4-BE49-F238E27FC236}">
                  <a16:creationId xmlns:a16="http://schemas.microsoft.com/office/drawing/2014/main" id="{C7FDEF8A-1887-03FE-96F3-66CF3FC8D3C6}"/>
                </a:ext>
              </a:extLst>
            </p:cNvPr>
            <p:cNvSpPr/>
            <p:nvPr/>
          </p:nvSpPr>
          <p:spPr>
            <a:xfrm flipH="1">
              <a:off x="5470316" y="3123051"/>
              <a:ext cx="235828" cy="235827"/>
            </a:xfrm>
            <a:custGeom>
              <a:avLst/>
              <a:gdLst>
                <a:gd name="connsiteX0" fmla="*/ 235828 w 235828"/>
                <a:gd name="connsiteY0" fmla="*/ 117903 h 235827"/>
                <a:gd name="connsiteX1" fmla="*/ 117903 w 235828"/>
                <a:gd name="connsiteY1" fmla="*/ 235828 h 235827"/>
                <a:gd name="connsiteX2" fmla="*/ 7133 w 235828"/>
                <a:gd name="connsiteY2" fmla="*/ 158336 h 235827"/>
                <a:gd name="connsiteX3" fmla="*/ 0 w 235828"/>
                <a:gd name="connsiteY3" fmla="*/ 117903 h 235827"/>
                <a:gd name="connsiteX4" fmla="*/ 117903 w 235828"/>
                <a:gd name="connsiteY4" fmla="*/ 0 h 235827"/>
                <a:gd name="connsiteX5" fmla="*/ 228763 w 235828"/>
                <a:gd name="connsiteY5" fmla="*/ 77672 h 235827"/>
                <a:gd name="connsiteX6" fmla="*/ 235828 w 235828"/>
                <a:gd name="connsiteY6" fmla="*/ 117903 h 23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828" h="235827">
                  <a:moveTo>
                    <a:pt x="235828" y="117903"/>
                  </a:moveTo>
                  <a:cubicBezTo>
                    <a:pt x="235828" y="183019"/>
                    <a:pt x="183042" y="235828"/>
                    <a:pt x="117903" y="235828"/>
                  </a:cubicBezTo>
                  <a:cubicBezTo>
                    <a:pt x="67007" y="235828"/>
                    <a:pt x="23603" y="203540"/>
                    <a:pt x="7133" y="158336"/>
                  </a:cubicBezTo>
                  <a:cubicBezTo>
                    <a:pt x="2520" y="145713"/>
                    <a:pt x="0" y="132101"/>
                    <a:pt x="0" y="117903"/>
                  </a:cubicBezTo>
                  <a:cubicBezTo>
                    <a:pt x="0" y="52786"/>
                    <a:pt x="52786" y="0"/>
                    <a:pt x="117903" y="0"/>
                  </a:cubicBezTo>
                  <a:cubicBezTo>
                    <a:pt x="168911" y="0"/>
                    <a:pt x="212360" y="32378"/>
                    <a:pt x="228763" y="77672"/>
                  </a:cubicBezTo>
                  <a:cubicBezTo>
                    <a:pt x="233353" y="90227"/>
                    <a:pt x="235828" y="103750"/>
                    <a:pt x="235828" y="117903"/>
                  </a:cubicBezTo>
                  <a:close/>
                </a:path>
              </a:pathLst>
            </a:custGeom>
            <a:noFill/>
            <a:ln w="44877" cap="rnd">
              <a:solidFill>
                <a:srgbClr val="231F2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46" name="Freeform: Shape 45">
              <a:extLst>
                <a:ext uri="{FF2B5EF4-FFF2-40B4-BE49-F238E27FC236}">
                  <a16:creationId xmlns:a16="http://schemas.microsoft.com/office/drawing/2014/main" id="{42890D0C-809E-9F8C-79E1-48D3EEAB5A13}"/>
                </a:ext>
              </a:extLst>
            </p:cNvPr>
            <p:cNvSpPr/>
            <p:nvPr/>
          </p:nvSpPr>
          <p:spPr>
            <a:xfrm rot="20840899" flipH="1">
              <a:off x="4539966" y="3012630"/>
              <a:ext cx="914533" cy="332872"/>
            </a:xfrm>
            <a:custGeom>
              <a:avLst/>
              <a:gdLst>
                <a:gd name="connsiteX0" fmla="*/ 914534 w 914533"/>
                <a:gd name="connsiteY0" fmla="*/ 0 h 332872"/>
                <a:gd name="connsiteX1" fmla="*/ 0 w 914533"/>
                <a:gd name="connsiteY1" fmla="*/ 332873 h 332872"/>
              </a:gdLst>
              <a:ahLst/>
              <a:cxnLst>
                <a:cxn ang="0">
                  <a:pos x="connsiteX0" y="connsiteY0"/>
                </a:cxn>
                <a:cxn ang="0">
                  <a:pos x="connsiteX1" y="connsiteY1"/>
                </a:cxn>
              </a:cxnLst>
              <a:rect l="l" t="t" r="r" b="b"/>
              <a:pathLst>
                <a:path w="914533" h="332872">
                  <a:moveTo>
                    <a:pt x="914534" y="0"/>
                  </a:moveTo>
                  <a:lnTo>
                    <a:pt x="0" y="332873"/>
                  </a:lnTo>
                </a:path>
              </a:pathLst>
            </a:custGeom>
            <a:ln w="44877" cap="rnd">
              <a:solidFill>
                <a:srgbClr val="231F2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47" name="Freeform: Shape 46">
              <a:extLst>
                <a:ext uri="{FF2B5EF4-FFF2-40B4-BE49-F238E27FC236}">
                  <a16:creationId xmlns:a16="http://schemas.microsoft.com/office/drawing/2014/main" id="{85EB98D3-E5F2-FD4D-9275-125538C28AD7}"/>
                </a:ext>
              </a:extLst>
            </p:cNvPr>
            <p:cNvSpPr/>
            <p:nvPr/>
          </p:nvSpPr>
          <p:spPr>
            <a:xfrm rot="20517964" flipH="1">
              <a:off x="5744710" y="3098507"/>
              <a:ext cx="913926" cy="332647"/>
            </a:xfrm>
            <a:custGeom>
              <a:avLst/>
              <a:gdLst>
                <a:gd name="connsiteX0" fmla="*/ 913926 w 913926"/>
                <a:gd name="connsiteY0" fmla="*/ 0 h 332647"/>
                <a:gd name="connsiteX1" fmla="*/ 0 w 913926"/>
                <a:gd name="connsiteY1" fmla="*/ 332648 h 332647"/>
              </a:gdLst>
              <a:ahLst/>
              <a:cxnLst>
                <a:cxn ang="0">
                  <a:pos x="connsiteX0" y="connsiteY0"/>
                </a:cxn>
                <a:cxn ang="0">
                  <a:pos x="connsiteX1" y="connsiteY1"/>
                </a:cxn>
              </a:cxnLst>
              <a:rect l="l" t="t" r="r" b="b"/>
              <a:pathLst>
                <a:path w="913926" h="332647">
                  <a:moveTo>
                    <a:pt x="913926" y="0"/>
                  </a:moveTo>
                  <a:lnTo>
                    <a:pt x="0" y="332648"/>
                  </a:lnTo>
                </a:path>
              </a:pathLst>
            </a:custGeom>
            <a:ln w="44877" cap="rnd">
              <a:solidFill>
                <a:srgbClr val="231F2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grpSp>
      <p:cxnSp>
        <p:nvCxnSpPr>
          <p:cNvPr id="54" name="Connector: Elbow 53">
            <a:extLst>
              <a:ext uri="{FF2B5EF4-FFF2-40B4-BE49-F238E27FC236}">
                <a16:creationId xmlns:a16="http://schemas.microsoft.com/office/drawing/2014/main" id="{B0EE372B-7575-D126-1F0A-8F8053FBFCE4}"/>
              </a:ext>
            </a:extLst>
          </p:cNvPr>
          <p:cNvCxnSpPr>
            <a:stCxn id="37" idx="1"/>
            <a:endCxn id="8" idx="0"/>
          </p:cNvCxnSpPr>
          <p:nvPr/>
        </p:nvCxnSpPr>
        <p:spPr>
          <a:xfrm rot="10800000" flipV="1">
            <a:off x="5351583" y="814233"/>
            <a:ext cx="1338103" cy="846919"/>
          </a:xfrm>
          <a:prstGeom prst="bentConnector2">
            <a:avLst/>
          </a:prstGeom>
          <a:ln w="28575">
            <a:solidFill>
              <a:schemeClr val="bg1">
                <a:lumMod val="65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55" name="Connector: Elbow 54">
            <a:extLst>
              <a:ext uri="{FF2B5EF4-FFF2-40B4-BE49-F238E27FC236}">
                <a16:creationId xmlns:a16="http://schemas.microsoft.com/office/drawing/2014/main" id="{DD789D51-1F95-C262-F778-9F9AB8B78761}"/>
              </a:ext>
            </a:extLst>
          </p:cNvPr>
          <p:cNvCxnSpPr>
            <a:cxnSpLocks/>
            <a:stCxn id="37" idx="3"/>
            <a:endCxn id="9" idx="0"/>
          </p:cNvCxnSpPr>
          <p:nvPr/>
        </p:nvCxnSpPr>
        <p:spPr>
          <a:xfrm>
            <a:off x="9061403" y="814234"/>
            <a:ext cx="1341880" cy="870173"/>
          </a:xfrm>
          <a:prstGeom prst="bentConnector2">
            <a:avLst/>
          </a:prstGeom>
          <a:ln w="28575">
            <a:solidFill>
              <a:schemeClr val="bg1">
                <a:lumMod val="65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3" name="Text Placeholder 7">
            <a:extLst>
              <a:ext uri="{FF2B5EF4-FFF2-40B4-BE49-F238E27FC236}">
                <a16:creationId xmlns:a16="http://schemas.microsoft.com/office/drawing/2014/main" id="{18675E91-DB92-221B-1599-4D281ABE5D65}"/>
              </a:ext>
            </a:extLst>
          </p:cNvPr>
          <p:cNvSpPr txBox="1">
            <a:spLocks/>
          </p:cNvSpPr>
          <p:nvPr/>
        </p:nvSpPr>
        <p:spPr>
          <a:xfrm>
            <a:off x="670561" y="5834619"/>
            <a:ext cx="3030070" cy="674031"/>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Bitzer J, Marin V, Lira J. Contraceptive counselling and care: a personalized interactive approach. </a:t>
            </a:r>
            <a:r>
              <a:rPr kumimoji="0" lang="en-US" sz="1050" b="0" i="0" u="none" strike="noStrike" kern="1200" cap="none" spc="0" normalizeH="0" baseline="0" noProof="0" dirty="0" err="1">
                <a:ln>
                  <a:noFill/>
                </a:ln>
                <a:solidFill>
                  <a:prstClr val="white"/>
                </a:solidFill>
                <a:effectLst/>
                <a:uLnTx/>
                <a:uFillTx/>
                <a:latin typeface="Georgia"/>
                <a:ea typeface="+mn-ea"/>
                <a:cs typeface="Calibri" panose="020F0502020204030204" pitchFamily="34" charset="0"/>
              </a:rPr>
              <a:t>Eur</a:t>
            </a:r>
            <a:r>
              <a:rPr kumimoji="0" lang="en-US" sz="105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 J Contracept </a:t>
            </a:r>
            <a:r>
              <a:rPr kumimoji="0" lang="en-US" sz="1050" b="0" i="0" u="none" strike="noStrike" kern="1200" cap="none" spc="0" normalizeH="0" baseline="0" noProof="0" dirty="0" err="1">
                <a:ln>
                  <a:noFill/>
                </a:ln>
                <a:solidFill>
                  <a:prstClr val="white"/>
                </a:solidFill>
                <a:effectLst/>
                <a:uLnTx/>
                <a:uFillTx/>
                <a:latin typeface="Georgia"/>
                <a:ea typeface="+mn-ea"/>
                <a:cs typeface="Calibri" panose="020F0502020204030204" pitchFamily="34" charset="0"/>
              </a:rPr>
              <a:t>Reprod</a:t>
            </a:r>
            <a:r>
              <a:rPr kumimoji="0" lang="en-US" sz="105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 Health Care. 2017 Dec;22(6):418-423</a:t>
            </a:r>
          </a:p>
        </p:txBody>
      </p:sp>
      <p:sp>
        <p:nvSpPr>
          <p:cNvPr id="6" name="TextBox 5">
            <a:extLst>
              <a:ext uri="{FF2B5EF4-FFF2-40B4-BE49-F238E27FC236}">
                <a16:creationId xmlns:a16="http://schemas.microsoft.com/office/drawing/2014/main" id="{7F2B239A-0402-2045-BBAE-1D17D37FCAF2}"/>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GLO2208860</a:t>
            </a:r>
          </a:p>
        </p:txBody>
      </p:sp>
    </p:spTree>
    <p:extLst>
      <p:ext uri="{BB962C8B-B14F-4D97-AF65-F5344CB8AC3E}">
        <p14:creationId xmlns:p14="http://schemas.microsoft.com/office/powerpoint/2010/main" val="3391775940"/>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3EC8221A-ED34-E762-06A9-65567210501E}"/>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3EC8221A-ED34-E762-06A9-65567210501E}"/>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08043D82-A06E-79D9-F9ED-B14BCF792DC3}"/>
              </a:ext>
            </a:extLst>
          </p:cNvPr>
          <p:cNvSpPr>
            <a:spLocks noGrp="1"/>
          </p:cNvSpPr>
          <p:nvPr>
            <p:ph type="title"/>
          </p:nvPr>
        </p:nvSpPr>
        <p:spPr/>
        <p:txBody>
          <a:bodyPr vert="horz"/>
          <a:lstStyle/>
          <a:p>
            <a:r>
              <a:rPr lang="en-US" dirty="0"/>
              <a:t>Menopause is a long journey</a:t>
            </a:r>
          </a:p>
        </p:txBody>
      </p:sp>
      <p:sp>
        <p:nvSpPr>
          <p:cNvPr id="7" name="Freccia in giù 3">
            <a:extLst>
              <a:ext uri="{FF2B5EF4-FFF2-40B4-BE49-F238E27FC236}">
                <a16:creationId xmlns:a16="http://schemas.microsoft.com/office/drawing/2014/main" id="{DE7AD843-0726-9786-E213-E92C5D131417}"/>
              </a:ext>
            </a:extLst>
          </p:cNvPr>
          <p:cNvSpPr/>
          <p:nvPr/>
        </p:nvSpPr>
        <p:spPr>
          <a:xfrm>
            <a:off x="6463259" y="1461375"/>
            <a:ext cx="116138" cy="541831"/>
          </a:xfrm>
          <a:prstGeom prst="downArrow">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dirty="0">
              <a:ln>
                <a:noFill/>
              </a:ln>
              <a:solidFill>
                <a:prstClr val="white"/>
              </a:solidFill>
              <a:effectLst/>
              <a:uLnTx/>
              <a:uFillTx/>
              <a:latin typeface="Georgia"/>
              <a:ea typeface="+mn-ea"/>
              <a:cs typeface="+mn-cs"/>
            </a:endParaRPr>
          </a:p>
        </p:txBody>
      </p:sp>
      <p:sp>
        <p:nvSpPr>
          <p:cNvPr id="8" name="Text Placeholder 13">
            <a:extLst>
              <a:ext uri="{FF2B5EF4-FFF2-40B4-BE49-F238E27FC236}">
                <a16:creationId xmlns:a16="http://schemas.microsoft.com/office/drawing/2014/main" id="{F39F437B-B5DA-9DCC-2698-EB11B0B70983}"/>
              </a:ext>
            </a:extLst>
          </p:cNvPr>
          <p:cNvSpPr txBox="1">
            <a:spLocks/>
          </p:cNvSpPr>
          <p:nvPr/>
        </p:nvSpPr>
        <p:spPr>
          <a:xfrm>
            <a:off x="6151188" y="2017442"/>
            <a:ext cx="740280" cy="299574"/>
          </a:xfrm>
          <a:prstGeom prst="rect">
            <a:avLst/>
          </a:prstGeom>
        </p:spPr>
        <p:txBody>
          <a:bodyPr vert="horz" lIns="0" tIns="0" rIns="0" bIns="0" rtlCol="0">
            <a:noAutofit/>
          </a:bodyPr>
          <a:lstStyle>
            <a:lvl1pPr marL="0" indent="0" algn="l" defTabSz="914400" rtl="0" eaLnBrk="1" latinLnBrk="0" hangingPunct="1">
              <a:lnSpc>
                <a:spcPct val="100000"/>
              </a:lnSpc>
              <a:spcBef>
                <a:spcPts val="600"/>
              </a:spcBef>
              <a:buFont typeface="Arial" panose="020B0604020202020204" pitchFamily="34" charset="0"/>
              <a:buNone/>
              <a:defRPr sz="1800" b="1" kern="1200" cap="all" baseline="0">
                <a:solidFill>
                  <a:schemeClr val="accent3"/>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1625519" rtl="0" eaLnBrk="1" fontAlgn="auto" latinLnBrk="0" hangingPunct="1">
              <a:lnSpc>
                <a:spcPct val="100000"/>
              </a:lnSpc>
              <a:spcBef>
                <a:spcPts val="1067"/>
              </a:spcBef>
              <a:spcAft>
                <a:spcPts val="0"/>
              </a:spcAft>
              <a:buClrTx/>
              <a:buSzTx/>
              <a:buFont typeface="Arial" panose="020B0604020202020204" pitchFamily="34" charset="0"/>
              <a:buNone/>
              <a:tabLst/>
              <a:defRPr/>
            </a:pPr>
            <a:r>
              <a:rPr kumimoji="0" lang="en-US" sz="1800" b="1" i="0" u="none" strike="noStrike" kern="1200" cap="all" spc="0" normalizeH="0" baseline="0" noProof="0" dirty="0">
                <a:ln>
                  <a:noFill/>
                </a:ln>
                <a:solidFill>
                  <a:srgbClr val="009CDE"/>
                </a:solidFill>
                <a:effectLst/>
                <a:uLnTx/>
                <a:uFillTx/>
                <a:latin typeface="Georgia"/>
                <a:ea typeface="+mn-ea"/>
                <a:cs typeface="Calibri" panose="020F0502020204030204" pitchFamily="34" charset="0"/>
              </a:rPr>
              <a:t>FMP</a:t>
            </a:r>
          </a:p>
        </p:txBody>
      </p:sp>
      <p:sp>
        <p:nvSpPr>
          <p:cNvPr id="20" name="Text Placeholder 13">
            <a:extLst>
              <a:ext uri="{FF2B5EF4-FFF2-40B4-BE49-F238E27FC236}">
                <a16:creationId xmlns:a16="http://schemas.microsoft.com/office/drawing/2014/main" id="{0521267A-D120-6190-F08E-446851ADF64A}"/>
              </a:ext>
            </a:extLst>
          </p:cNvPr>
          <p:cNvSpPr txBox="1">
            <a:spLocks/>
          </p:cNvSpPr>
          <p:nvPr/>
        </p:nvSpPr>
        <p:spPr>
          <a:xfrm>
            <a:off x="5689354" y="1567501"/>
            <a:ext cx="593826" cy="299574"/>
          </a:xfrm>
          <a:prstGeom prst="rect">
            <a:avLst/>
          </a:prstGeom>
        </p:spPr>
        <p:txBody>
          <a:bodyPr vert="horz" lIns="0" tIns="0" rIns="0" bIns="0" rtlCol="0">
            <a:noAutofit/>
          </a:bodyPr>
          <a:lstStyle>
            <a:lvl1pPr marL="0" indent="0" algn="l" defTabSz="914400" rtl="0" eaLnBrk="1" latinLnBrk="0" hangingPunct="1">
              <a:lnSpc>
                <a:spcPct val="100000"/>
              </a:lnSpc>
              <a:spcBef>
                <a:spcPts val="600"/>
              </a:spcBef>
              <a:buFont typeface="Arial" panose="020B0604020202020204" pitchFamily="34" charset="0"/>
              <a:buNone/>
              <a:defRPr sz="1800" b="1" kern="1200" cap="all" baseline="0">
                <a:solidFill>
                  <a:schemeClr val="accent3"/>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1625519" rtl="0" eaLnBrk="1" fontAlgn="auto" latinLnBrk="0" hangingPunct="1">
              <a:lnSpc>
                <a:spcPct val="100000"/>
              </a:lnSpc>
              <a:spcBef>
                <a:spcPts val="1067"/>
              </a:spcBef>
              <a:spcAft>
                <a:spcPts val="0"/>
              </a:spcAft>
              <a:buClrTx/>
              <a:buSzTx/>
              <a:buFont typeface="Arial" panose="020B0604020202020204" pitchFamily="34" charset="0"/>
              <a:buNone/>
              <a:tabLst/>
              <a:defRPr/>
            </a:pPr>
            <a:r>
              <a:rPr kumimoji="0" lang="en-US" sz="1800" b="1" i="0" u="none" strike="noStrike" kern="1200" cap="all" spc="0" normalizeH="0" baseline="0" noProof="0" dirty="0">
                <a:ln>
                  <a:noFill/>
                </a:ln>
                <a:solidFill>
                  <a:srgbClr val="009CDE"/>
                </a:solidFill>
                <a:effectLst/>
                <a:uLnTx/>
                <a:uFillTx/>
                <a:latin typeface="Georgia"/>
                <a:ea typeface="+mn-ea"/>
                <a:cs typeface="Calibri" panose="020F0502020204030204" pitchFamily="34" charset="0"/>
              </a:rPr>
              <a:t>FSH</a:t>
            </a:r>
          </a:p>
        </p:txBody>
      </p:sp>
      <p:sp>
        <p:nvSpPr>
          <p:cNvPr id="21" name="Freccia in giù 5">
            <a:extLst>
              <a:ext uri="{FF2B5EF4-FFF2-40B4-BE49-F238E27FC236}">
                <a16:creationId xmlns:a16="http://schemas.microsoft.com/office/drawing/2014/main" id="{77449BF9-CB2A-2571-FDA1-F7F99BC9CE23}"/>
              </a:ext>
            </a:extLst>
          </p:cNvPr>
          <p:cNvSpPr/>
          <p:nvPr/>
        </p:nvSpPr>
        <p:spPr>
          <a:xfrm flipV="1">
            <a:off x="5505728" y="1451852"/>
            <a:ext cx="161464" cy="362428"/>
          </a:xfrm>
          <a:prstGeom prst="downArrow">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dirty="0">
              <a:ln>
                <a:noFill/>
              </a:ln>
              <a:solidFill>
                <a:prstClr val="white"/>
              </a:solidFill>
              <a:effectLst/>
              <a:uLnTx/>
              <a:uFillTx/>
              <a:latin typeface="Georgia"/>
              <a:ea typeface="+mn-ea"/>
              <a:cs typeface="+mn-cs"/>
            </a:endParaRPr>
          </a:p>
        </p:txBody>
      </p:sp>
      <p:pic>
        <p:nvPicPr>
          <p:cNvPr id="22" name="Immagine 1">
            <a:extLst>
              <a:ext uri="{FF2B5EF4-FFF2-40B4-BE49-F238E27FC236}">
                <a16:creationId xmlns:a16="http://schemas.microsoft.com/office/drawing/2014/main" id="{1B6498A9-F97E-B01B-316E-804D1D1B5614}"/>
              </a:ext>
            </a:extLst>
          </p:cNvPr>
          <p:cNvPicPr>
            <a:picLocks noChangeAspect="1"/>
          </p:cNvPicPr>
          <p:nvPr/>
        </p:nvPicPr>
        <p:blipFill rotWithShape="1">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l="53650" t="9639" r="28100" b="55714"/>
          <a:stretch/>
        </p:blipFill>
        <p:spPr bwMode="auto">
          <a:xfrm>
            <a:off x="3645870" y="2164347"/>
            <a:ext cx="819450" cy="7730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 name="Text Placeholder 5">
            <a:extLst>
              <a:ext uri="{FF2B5EF4-FFF2-40B4-BE49-F238E27FC236}">
                <a16:creationId xmlns:a16="http://schemas.microsoft.com/office/drawing/2014/main" id="{4C73DE99-67B0-F4D6-C92B-57CF3E95113A}"/>
              </a:ext>
            </a:extLst>
          </p:cNvPr>
          <p:cNvSpPr txBox="1">
            <a:spLocks/>
          </p:cNvSpPr>
          <p:nvPr/>
        </p:nvSpPr>
        <p:spPr>
          <a:xfrm>
            <a:off x="670560" y="1454332"/>
            <a:ext cx="4603130" cy="332662"/>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2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Individual experience</a:t>
            </a:r>
          </a:p>
        </p:txBody>
      </p:sp>
      <p:sp>
        <p:nvSpPr>
          <p:cNvPr id="24" name="Rettangolo 14">
            <a:extLst>
              <a:ext uri="{FF2B5EF4-FFF2-40B4-BE49-F238E27FC236}">
                <a16:creationId xmlns:a16="http://schemas.microsoft.com/office/drawing/2014/main" id="{DC202D11-0F2A-9E67-DE3F-818D97C60F28}"/>
              </a:ext>
            </a:extLst>
          </p:cNvPr>
          <p:cNvSpPr/>
          <p:nvPr/>
        </p:nvSpPr>
        <p:spPr>
          <a:xfrm>
            <a:off x="4453780" y="2363614"/>
            <a:ext cx="4135096" cy="374468"/>
          </a:xfrm>
          <a:prstGeom prst="rect">
            <a:avLst/>
          </a:prstGeom>
        </p:spPr>
        <p:txBody>
          <a:bodyPr wrap="square" lIns="0" tIns="0" rIns="0" bIns="0">
            <a:noAutofit/>
          </a:bodyPr>
          <a:lstStyle/>
          <a:p>
            <a:pPr marL="0" marR="0" lvl="0" indent="0" algn="ctr" defTabSz="1625519"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Georgia"/>
                <a:ea typeface="+mn-ea"/>
                <a:cs typeface="+mn-cs"/>
              </a:rPr>
              <a:t>Increase of the commonly observed menopausal symptoms:</a:t>
            </a:r>
          </a:p>
          <a:p>
            <a:pPr marL="0" marR="0" lvl="0" indent="0" algn="ctr" defTabSz="1625519"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Georgia"/>
                <a:ea typeface="+mn-ea"/>
                <a:cs typeface="+mn-cs"/>
              </a:rPr>
              <a:t>hot flashes, poor sleep, adverse mood, and vaginal dryness</a:t>
            </a:r>
          </a:p>
        </p:txBody>
      </p:sp>
      <p:sp>
        <p:nvSpPr>
          <p:cNvPr id="36" name="TextBox 35">
            <a:extLst>
              <a:ext uri="{FF2B5EF4-FFF2-40B4-BE49-F238E27FC236}">
                <a16:creationId xmlns:a16="http://schemas.microsoft.com/office/drawing/2014/main" id="{2ACB1CD1-9ED6-9F0D-D61D-8ACF1FFBA883}"/>
              </a:ext>
            </a:extLst>
          </p:cNvPr>
          <p:cNvSpPr txBox="1"/>
          <p:nvPr/>
        </p:nvSpPr>
        <p:spPr>
          <a:xfrm>
            <a:off x="2429581" y="1870248"/>
            <a:ext cx="2110140" cy="169277"/>
          </a:xfrm>
          <a:prstGeom prst="rect">
            <a:avLst/>
          </a:prstGeom>
          <a:noFill/>
        </p:spPr>
        <p:txBody>
          <a:bodyPr vert="horz"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IN" sz="1100" b="1" i="0" u="none" strike="noStrike" kern="1200" cap="none" spc="0" normalizeH="0" baseline="0" noProof="0" dirty="0">
                <a:ln>
                  <a:noFill/>
                </a:ln>
                <a:solidFill>
                  <a:srgbClr val="000000"/>
                </a:solidFill>
                <a:effectLst/>
                <a:uLnTx/>
                <a:uFillTx/>
                <a:latin typeface="Georgia"/>
                <a:ea typeface="+mn-ea"/>
                <a:cs typeface="+mn-cs"/>
              </a:rPr>
              <a:t>The Road to Menopause</a:t>
            </a:r>
          </a:p>
        </p:txBody>
      </p:sp>
      <p:cxnSp>
        <p:nvCxnSpPr>
          <p:cNvPr id="9" name="Connettore 1 7">
            <a:extLst>
              <a:ext uri="{FF2B5EF4-FFF2-40B4-BE49-F238E27FC236}">
                <a16:creationId xmlns:a16="http://schemas.microsoft.com/office/drawing/2014/main" id="{E9CBDECA-1C71-1272-3595-5FB4C3A11910}"/>
              </a:ext>
            </a:extLst>
          </p:cNvPr>
          <p:cNvCxnSpPr>
            <a:cxnSpLocks/>
          </p:cNvCxnSpPr>
          <p:nvPr/>
        </p:nvCxnSpPr>
        <p:spPr>
          <a:xfrm>
            <a:off x="6526217" y="2785533"/>
            <a:ext cx="0" cy="1926992"/>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10" name="Freccia a destra 11">
            <a:extLst>
              <a:ext uri="{FF2B5EF4-FFF2-40B4-BE49-F238E27FC236}">
                <a16:creationId xmlns:a16="http://schemas.microsoft.com/office/drawing/2014/main" id="{7D1CCF20-6A7A-5DAC-A364-B54C104C8145}"/>
              </a:ext>
            </a:extLst>
          </p:cNvPr>
          <p:cNvSpPr/>
          <p:nvPr/>
        </p:nvSpPr>
        <p:spPr>
          <a:xfrm>
            <a:off x="6588461" y="3512714"/>
            <a:ext cx="5019339" cy="620047"/>
          </a:xfrm>
          <a:prstGeom prst="rightArrow">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dirty="0">
              <a:ln>
                <a:noFill/>
              </a:ln>
              <a:solidFill>
                <a:prstClr val="white"/>
              </a:solidFill>
              <a:effectLst/>
              <a:uLnTx/>
              <a:uFillTx/>
              <a:latin typeface="Georgia"/>
              <a:ea typeface="+mn-ea"/>
              <a:cs typeface="+mn-cs"/>
            </a:endParaRPr>
          </a:p>
        </p:txBody>
      </p:sp>
      <p:sp>
        <p:nvSpPr>
          <p:cNvPr id="12" name="Rettangolo 21">
            <a:extLst>
              <a:ext uri="{FF2B5EF4-FFF2-40B4-BE49-F238E27FC236}">
                <a16:creationId xmlns:a16="http://schemas.microsoft.com/office/drawing/2014/main" id="{CE13F6FD-6667-57AF-5515-B7FF192BAF0A}"/>
              </a:ext>
            </a:extLst>
          </p:cNvPr>
          <p:cNvSpPr/>
          <p:nvPr/>
        </p:nvSpPr>
        <p:spPr>
          <a:xfrm>
            <a:off x="6588460" y="3092248"/>
            <a:ext cx="4397054" cy="325253"/>
          </a:xfrm>
          <a:prstGeom prst="rect">
            <a:avLst/>
          </a:prstGeom>
        </p:spPr>
        <p:txBody>
          <a:bodyPr wrap="square" lIns="0" tIns="0" rIns="0" bIns="0">
            <a:noAutofit/>
          </a:bodyPr>
          <a:lstStyle/>
          <a:p>
            <a:pPr marL="0" marR="0" lvl="0" indent="0" algn="l" defTabSz="1625519"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Georgia"/>
                <a:ea typeface="+mn-ea"/>
                <a:cs typeface="+mn-cs"/>
              </a:rPr>
              <a:t>Increase of risk factors and medical conditions associated with menopause and aging (CVD, osteoporosis, …)</a:t>
            </a:r>
          </a:p>
        </p:txBody>
      </p:sp>
      <p:sp>
        <p:nvSpPr>
          <p:cNvPr id="13" name="Text Placeholder 13">
            <a:extLst>
              <a:ext uri="{FF2B5EF4-FFF2-40B4-BE49-F238E27FC236}">
                <a16:creationId xmlns:a16="http://schemas.microsoft.com/office/drawing/2014/main" id="{34B88D90-5F16-B39B-3AED-A5194BB51EC9}"/>
              </a:ext>
            </a:extLst>
          </p:cNvPr>
          <p:cNvSpPr txBox="1">
            <a:spLocks/>
          </p:cNvSpPr>
          <p:nvPr/>
        </p:nvSpPr>
        <p:spPr>
          <a:xfrm>
            <a:off x="7068979" y="3728842"/>
            <a:ext cx="1064466" cy="187791"/>
          </a:xfrm>
          <a:prstGeom prst="rect">
            <a:avLst/>
          </a:prstGeom>
        </p:spPr>
        <p:txBody>
          <a:bodyPr vert="horz" lIns="0" tIns="0" rIns="0" bIns="0" rtlCol="0">
            <a:spAutoFit/>
          </a:bodyPr>
          <a:lstStyle>
            <a:lvl1pPr marL="0" indent="0" algn="l" defTabSz="914400" rtl="0" eaLnBrk="1" latinLnBrk="0" hangingPunct="1">
              <a:lnSpc>
                <a:spcPct val="100000"/>
              </a:lnSpc>
              <a:spcBef>
                <a:spcPts val="600"/>
              </a:spcBef>
              <a:buFont typeface="Arial" panose="020B0604020202020204" pitchFamily="34" charset="0"/>
              <a:buNone/>
              <a:defRPr sz="1800" b="1" kern="1200" cap="all" baseline="0">
                <a:solidFill>
                  <a:schemeClr val="accent3"/>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1625519" rtl="0" eaLnBrk="1" fontAlgn="auto" latinLnBrk="0" hangingPunct="1">
              <a:lnSpc>
                <a:spcPct val="100000"/>
              </a:lnSpc>
              <a:spcBef>
                <a:spcPts val="1067"/>
              </a:spcBef>
              <a:spcAft>
                <a:spcPts val="0"/>
              </a:spcAft>
              <a:buClrTx/>
              <a:buSzTx/>
              <a:buFont typeface="Arial" panose="020B0604020202020204" pitchFamily="34" charset="0"/>
              <a:buNone/>
              <a:tabLst/>
              <a:defRPr/>
            </a:pPr>
            <a:r>
              <a:rPr kumimoji="0" lang="en-US" sz="1100" b="1"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Early</a:t>
            </a:r>
          </a:p>
        </p:txBody>
      </p:sp>
      <p:sp>
        <p:nvSpPr>
          <p:cNvPr id="14" name="Text Placeholder 13">
            <a:extLst>
              <a:ext uri="{FF2B5EF4-FFF2-40B4-BE49-F238E27FC236}">
                <a16:creationId xmlns:a16="http://schemas.microsoft.com/office/drawing/2014/main" id="{EA01E5D9-0985-2E49-53B4-B59D0656E4C1}"/>
              </a:ext>
            </a:extLst>
          </p:cNvPr>
          <p:cNvSpPr txBox="1">
            <a:spLocks/>
          </p:cNvSpPr>
          <p:nvPr/>
        </p:nvSpPr>
        <p:spPr>
          <a:xfrm>
            <a:off x="9193825" y="3728842"/>
            <a:ext cx="1064466" cy="187791"/>
          </a:xfrm>
          <a:prstGeom prst="rect">
            <a:avLst/>
          </a:prstGeom>
        </p:spPr>
        <p:txBody>
          <a:bodyPr vert="horz" lIns="0" tIns="0" rIns="0" bIns="0" rtlCol="0">
            <a:spAutoFit/>
          </a:bodyPr>
          <a:lstStyle>
            <a:lvl1pPr marL="0" indent="0" algn="l" defTabSz="914400" rtl="0" eaLnBrk="1" latinLnBrk="0" hangingPunct="1">
              <a:lnSpc>
                <a:spcPct val="100000"/>
              </a:lnSpc>
              <a:spcBef>
                <a:spcPts val="600"/>
              </a:spcBef>
              <a:buFont typeface="Arial" panose="020B0604020202020204" pitchFamily="34" charset="0"/>
              <a:buNone/>
              <a:defRPr sz="1800" b="1" kern="1200" cap="all" baseline="0">
                <a:solidFill>
                  <a:schemeClr val="accent3"/>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1625519" rtl="0" eaLnBrk="1" fontAlgn="auto" latinLnBrk="0" hangingPunct="1">
              <a:lnSpc>
                <a:spcPct val="100000"/>
              </a:lnSpc>
              <a:spcBef>
                <a:spcPts val="1067"/>
              </a:spcBef>
              <a:spcAft>
                <a:spcPts val="0"/>
              </a:spcAft>
              <a:buClrTx/>
              <a:buSzTx/>
              <a:buFont typeface="Arial" panose="020B0604020202020204" pitchFamily="34" charset="0"/>
              <a:buNone/>
              <a:tabLst/>
              <a:defRPr/>
            </a:pPr>
            <a:r>
              <a:rPr kumimoji="0" lang="en-US" sz="1100" b="1"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Late</a:t>
            </a:r>
          </a:p>
        </p:txBody>
      </p:sp>
      <p:sp>
        <p:nvSpPr>
          <p:cNvPr id="15" name="Rectangle 7">
            <a:extLst>
              <a:ext uri="{FF2B5EF4-FFF2-40B4-BE49-F238E27FC236}">
                <a16:creationId xmlns:a16="http://schemas.microsoft.com/office/drawing/2014/main" id="{4EB2B2FD-2806-2D39-D62F-87BEC6C29D16}"/>
              </a:ext>
            </a:extLst>
          </p:cNvPr>
          <p:cNvSpPr txBox="1">
            <a:spLocks noChangeArrowheads="1"/>
          </p:cNvSpPr>
          <p:nvPr/>
        </p:nvSpPr>
        <p:spPr bwMode="auto">
          <a:xfrm>
            <a:off x="6207584" y="4245795"/>
            <a:ext cx="4969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lnSpc>
                <a:spcPct val="110000"/>
              </a:lnSpc>
              <a:spcBef>
                <a:spcPct val="50000"/>
              </a:spcBef>
              <a:buClr>
                <a:schemeClr val="accent1"/>
              </a:buClr>
              <a:buFont typeface="Wingdings" panose="05000000000000000000" pitchFamily="2" charset="2"/>
              <a:buChar char="l"/>
              <a:defRPr>
                <a:solidFill>
                  <a:schemeClr val="tx1"/>
                </a:solidFill>
                <a:latin typeface="Verdana" panose="020B0604030504040204" pitchFamily="34" charset="0"/>
              </a:defRPr>
            </a:lvl1pPr>
            <a:lvl2pPr marL="741363" indent="-284163">
              <a:lnSpc>
                <a:spcPct val="110000"/>
              </a:lnSpc>
              <a:spcBef>
                <a:spcPct val="50000"/>
              </a:spcBef>
              <a:buClr>
                <a:schemeClr val="accent2"/>
              </a:buClr>
              <a:buFont typeface="Arial" panose="020B0604020202020204" pitchFamily="34" charset="0"/>
              <a:buChar char="–"/>
              <a:defRPr>
                <a:solidFill>
                  <a:schemeClr val="tx1"/>
                </a:solidFill>
                <a:latin typeface="Verdana" panose="020B0604030504040204" pitchFamily="34" charset="0"/>
              </a:defRPr>
            </a:lvl2pPr>
            <a:lvl3pPr marL="1141413" indent="-227013">
              <a:spcBef>
                <a:spcPct val="20000"/>
              </a:spcBef>
              <a:buChar char="•"/>
              <a:defRPr sz="2000">
                <a:solidFill>
                  <a:schemeClr val="tx1"/>
                </a:solidFill>
                <a:latin typeface="Verdana" panose="020B0604030504040204" pitchFamily="34" charset="0"/>
              </a:defRPr>
            </a:lvl3pPr>
            <a:lvl4pPr marL="1598613" indent="-227013">
              <a:spcBef>
                <a:spcPct val="20000"/>
              </a:spcBef>
              <a:buChar char="–"/>
              <a:defRPr sz="2000">
                <a:solidFill>
                  <a:schemeClr val="tx1"/>
                </a:solidFill>
                <a:latin typeface="Verdana" panose="020B0604030504040204" pitchFamily="34" charset="0"/>
              </a:defRPr>
            </a:lvl4pPr>
            <a:lvl5pPr marL="2054225" indent="-227013">
              <a:spcBef>
                <a:spcPct val="20000"/>
              </a:spcBef>
              <a:buChar char="»"/>
              <a:defRPr sz="2000">
                <a:solidFill>
                  <a:schemeClr val="tx1"/>
                </a:solidFill>
                <a:latin typeface="Verdana" panose="020B0604030504040204" pitchFamily="34" charset="0"/>
              </a:defRPr>
            </a:lvl5pPr>
            <a:lvl6pPr marL="2511425" indent="-227013" eaLnBrk="0" fontAlgn="base" hangingPunct="0">
              <a:spcBef>
                <a:spcPct val="20000"/>
              </a:spcBef>
              <a:spcAft>
                <a:spcPct val="0"/>
              </a:spcAft>
              <a:buChar char="»"/>
              <a:defRPr sz="2000">
                <a:solidFill>
                  <a:schemeClr val="tx1"/>
                </a:solidFill>
                <a:latin typeface="Verdana" panose="020B0604030504040204" pitchFamily="34" charset="0"/>
              </a:defRPr>
            </a:lvl6pPr>
            <a:lvl7pPr marL="2968625" indent="-227013" eaLnBrk="0" fontAlgn="base" hangingPunct="0">
              <a:spcBef>
                <a:spcPct val="20000"/>
              </a:spcBef>
              <a:spcAft>
                <a:spcPct val="0"/>
              </a:spcAft>
              <a:buChar char="»"/>
              <a:defRPr sz="2000">
                <a:solidFill>
                  <a:schemeClr val="tx1"/>
                </a:solidFill>
                <a:latin typeface="Verdana" panose="020B0604030504040204" pitchFamily="34" charset="0"/>
              </a:defRPr>
            </a:lvl7pPr>
            <a:lvl8pPr marL="3425825" indent="-227013" eaLnBrk="0" fontAlgn="base" hangingPunct="0">
              <a:spcBef>
                <a:spcPct val="20000"/>
              </a:spcBef>
              <a:spcAft>
                <a:spcPct val="0"/>
              </a:spcAft>
              <a:buChar char="»"/>
              <a:defRPr sz="2000">
                <a:solidFill>
                  <a:schemeClr val="tx1"/>
                </a:solidFill>
                <a:latin typeface="Verdana" panose="020B0604030504040204" pitchFamily="34" charset="0"/>
              </a:defRPr>
            </a:lvl8pPr>
            <a:lvl9pPr marL="3883025" indent="-227013" eaLnBrk="0" fontAlgn="base" hangingPunct="0">
              <a:spcBef>
                <a:spcPct val="20000"/>
              </a:spcBef>
              <a:spcAft>
                <a:spcPct val="0"/>
              </a:spcAft>
              <a:buChar char="»"/>
              <a:defRPr sz="2000">
                <a:solidFill>
                  <a:schemeClr val="tx1"/>
                </a:solidFill>
                <a:latin typeface="Verdana" panose="020B0604030504040204" pitchFamily="34" charset="0"/>
              </a:defRPr>
            </a:lvl9pPr>
          </a:lstStyle>
          <a:p>
            <a:pPr marL="0" marR="0" lvl="0" indent="0" algn="ctr" defTabSz="1625519" rtl="0" eaLnBrk="1" fontAlgn="auto" latinLnBrk="0" hangingPunct="1">
              <a:lnSpc>
                <a:spcPct val="100000"/>
              </a:lnSpc>
              <a:spcBef>
                <a:spcPct val="20000"/>
              </a:spcBef>
              <a:spcAft>
                <a:spcPts val="0"/>
              </a:spcAft>
              <a:buClr>
                <a:srgbClr val="6E1D48"/>
              </a:buClr>
              <a:buSzPct val="50000"/>
              <a:buFont typeface="Wingdings" panose="05000000000000000000" pitchFamily="2" charset="2"/>
              <a:buNone/>
              <a:tabLst/>
              <a:defRPr/>
            </a:pPr>
            <a:r>
              <a:rPr kumimoji="0" lang="it-IT" altLang="it-IT" sz="2400" b="1" i="0" u="none" strike="noStrike" kern="1200" cap="none" spc="0" normalizeH="0" baseline="0" noProof="0" dirty="0">
                <a:ln>
                  <a:noFill/>
                </a:ln>
                <a:solidFill>
                  <a:srgbClr val="009CDE"/>
                </a:solidFill>
                <a:effectLst/>
                <a:uLnTx/>
                <a:uFillTx/>
                <a:latin typeface="Calibri"/>
                <a:ea typeface="MS PGothic" panose="020B0600070205080204" pitchFamily="34" charset="-128"/>
                <a:cs typeface="Tahoma" panose="020B0604030504040204" pitchFamily="34" charset="0"/>
              </a:rPr>
              <a:t>≈50</a:t>
            </a:r>
          </a:p>
        </p:txBody>
      </p:sp>
      <p:sp>
        <p:nvSpPr>
          <p:cNvPr id="17" name="Rettangolo 26">
            <a:extLst>
              <a:ext uri="{FF2B5EF4-FFF2-40B4-BE49-F238E27FC236}">
                <a16:creationId xmlns:a16="http://schemas.microsoft.com/office/drawing/2014/main" id="{A16C4525-5286-B02B-07C6-0494C5E199C2}"/>
              </a:ext>
            </a:extLst>
          </p:cNvPr>
          <p:cNvSpPr/>
          <p:nvPr/>
        </p:nvSpPr>
        <p:spPr>
          <a:xfrm>
            <a:off x="7416219" y="4073515"/>
            <a:ext cx="369987" cy="187791"/>
          </a:xfrm>
          <a:prstGeom prst="rect">
            <a:avLst/>
          </a:prstGeom>
        </p:spPr>
        <p:txBody>
          <a:bodyPr wrap="square" lIns="0" tIns="0" rIns="0" bIns="0">
            <a:spAutoFit/>
          </a:bodyPr>
          <a:lstStyle/>
          <a:p>
            <a:pPr marL="0" marR="0" lvl="0" indent="0" algn="l" defTabSz="1625519"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Georgia"/>
                <a:ea typeface="+mn-ea"/>
                <a:cs typeface="+mn-cs"/>
              </a:rPr>
              <a:t>2 </a:t>
            </a:r>
            <a:r>
              <a:rPr kumimoji="0" lang="en-US" sz="1100" b="0" i="0" u="none" strike="noStrike" kern="1200" cap="none" spc="0" normalizeH="0" baseline="0" noProof="0" dirty="0" err="1">
                <a:ln>
                  <a:noFill/>
                </a:ln>
                <a:solidFill>
                  <a:srgbClr val="000000"/>
                </a:solidFill>
                <a:effectLst/>
                <a:uLnTx/>
                <a:uFillTx/>
                <a:latin typeface="Georgia"/>
                <a:ea typeface="+mn-ea"/>
                <a:cs typeface="+mn-cs"/>
              </a:rPr>
              <a:t>yrs</a:t>
            </a:r>
            <a:endParaRPr kumimoji="0" lang="en-US" sz="1100" b="0" i="0" u="none" strike="noStrike" kern="1200" cap="none" spc="0" normalizeH="0" baseline="0" noProof="0" dirty="0">
              <a:ln>
                <a:noFill/>
              </a:ln>
              <a:solidFill>
                <a:srgbClr val="000000"/>
              </a:solidFill>
              <a:effectLst/>
              <a:uLnTx/>
              <a:uFillTx/>
              <a:latin typeface="Georgia"/>
              <a:ea typeface="+mn-ea"/>
              <a:cs typeface="+mn-cs"/>
            </a:endParaRPr>
          </a:p>
        </p:txBody>
      </p:sp>
      <p:sp>
        <p:nvSpPr>
          <p:cNvPr id="19" name="Rettangolo 28">
            <a:extLst>
              <a:ext uri="{FF2B5EF4-FFF2-40B4-BE49-F238E27FC236}">
                <a16:creationId xmlns:a16="http://schemas.microsoft.com/office/drawing/2014/main" id="{2D6D522D-247E-D5E0-4B03-E06499871BA1}"/>
              </a:ext>
            </a:extLst>
          </p:cNvPr>
          <p:cNvSpPr/>
          <p:nvPr/>
        </p:nvSpPr>
        <p:spPr>
          <a:xfrm>
            <a:off x="9461010" y="4073515"/>
            <a:ext cx="530096" cy="187791"/>
          </a:xfrm>
          <a:prstGeom prst="rect">
            <a:avLst/>
          </a:prstGeom>
        </p:spPr>
        <p:txBody>
          <a:bodyPr wrap="square" lIns="0" tIns="0" rIns="0" bIns="0">
            <a:spAutoFit/>
          </a:bodyPr>
          <a:lstStyle/>
          <a:p>
            <a:pPr marL="0" marR="0" lvl="0" indent="0" algn="l" defTabSz="1625519"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Georgia"/>
                <a:ea typeface="+mn-ea"/>
                <a:cs typeface="+mn-cs"/>
              </a:rPr>
              <a:t>3-6 </a:t>
            </a:r>
            <a:r>
              <a:rPr kumimoji="0" lang="en-US" sz="1100" b="0" i="0" u="none" strike="noStrike" kern="1200" cap="none" spc="0" normalizeH="0" baseline="0" noProof="0" dirty="0" err="1">
                <a:ln>
                  <a:noFill/>
                </a:ln>
                <a:solidFill>
                  <a:srgbClr val="000000"/>
                </a:solidFill>
                <a:effectLst/>
                <a:uLnTx/>
                <a:uFillTx/>
                <a:latin typeface="Georgia"/>
                <a:ea typeface="+mn-ea"/>
                <a:cs typeface="+mn-cs"/>
              </a:rPr>
              <a:t>yrs</a:t>
            </a:r>
            <a:endParaRPr kumimoji="0" lang="en-US" sz="1100" b="0" i="0" u="none" strike="noStrike" kern="1200" cap="none" spc="0" normalizeH="0" baseline="0" noProof="0" dirty="0">
              <a:ln>
                <a:noFill/>
              </a:ln>
              <a:solidFill>
                <a:srgbClr val="000000"/>
              </a:solidFill>
              <a:effectLst/>
              <a:uLnTx/>
              <a:uFillTx/>
              <a:latin typeface="Georgia"/>
              <a:ea typeface="+mn-ea"/>
              <a:cs typeface="+mn-cs"/>
            </a:endParaRPr>
          </a:p>
        </p:txBody>
      </p:sp>
      <p:sp>
        <p:nvSpPr>
          <p:cNvPr id="25" name="Arrow: Pentagon 24">
            <a:extLst>
              <a:ext uri="{FF2B5EF4-FFF2-40B4-BE49-F238E27FC236}">
                <a16:creationId xmlns:a16="http://schemas.microsoft.com/office/drawing/2014/main" id="{DC5D00FA-D2EA-A518-3572-F0402B49C7CD}"/>
              </a:ext>
            </a:extLst>
          </p:cNvPr>
          <p:cNvSpPr/>
          <p:nvPr/>
        </p:nvSpPr>
        <p:spPr>
          <a:xfrm>
            <a:off x="1025571" y="3491724"/>
            <a:ext cx="1308169" cy="840402"/>
          </a:xfrm>
          <a:prstGeom prst="homePlate">
            <a:avLst>
              <a:gd name="adj" fmla="val 20444"/>
            </a:avLst>
          </a:prstGeom>
          <a:gradFill>
            <a:gsLst>
              <a:gs pos="0">
                <a:schemeClr val="accent1"/>
              </a:gs>
              <a:gs pos="100000">
                <a:schemeClr val="accent1">
                  <a:lumMod val="20000"/>
                  <a:lumOff val="8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45720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Georgia"/>
                <a:ea typeface="+mn-ea"/>
                <a:cs typeface="+mn-cs"/>
              </a:rPr>
              <a:t>Normal</a:t>
            </a:r>
            <a:br>
              <a:rPr kumimoji="0" lang="en-US" sz="1050" b="0" i="0" u="none" strike="noStrike" kern="1200" cap="none" spc="0" normalizeH="0" baseline="0" noProof="0" dirty="0">
                <a:ln>
                  <a:noFill/>
                </a:ln>
                <a:solidFill>
                  <a:srgbClr val="000000"/>
                </a:solidFill>
                <a:effectLst/>
                <a:uLnTx/>
                <a:uFillTx/>
                <a:latin typeface="Georgia"/>
                <a:ea typeface="+mn-ea"/>
                <a:cs typeface="+mn-cs"/>
              </a:rPr>
            </a:br>
            <a:r>
              <a:rPr kumimoji="0" lang="en-US" sz="1050" b="0" i="0" u="none" strike="noStrike" kern="1200" cap="none" spc="0" normalizeH="0" baseline="0" noProof="0" dirty="0">
                <a:ln>
                  <a:noFill/>
                </a:ln>
                <a:solidFill>
                  <a:srgbClr val="000000"/>
                </a:solidFill>
                <a:effectLst/>
                <a:uLnTx/>
                <a:uFillTx/>
                <a:latin typeface="Georgia"/>
                <a:ea typeface="+mn-ea"/>
                <a:cs typeface="+mn-cs"/>
              </a:rPr>
              <a:t>to low ovarian reserve</a:t>
            </a:r>
          </a:p>
        </p:txBody>
      </p:sp>
      <p:sp>
        <p:nvSpPr>
          <p:cNvPr id="26" name="Oval 25">
            <a:extLst>
              <a:ext uri="{FF2B5EF4-FFF2-40B4-BE49-F238E27FC236}">
                <a16:creationId xmlns:a16="http://schemas.microsoft.com/office/drawing/2014/main" id="{7F74834C-5AFD-C8FF-8B05-479F3D50B432}"/>
              </a:ext>
            </a:extLst>
          </p:cNvPr>
          <p:cNvSpPr/>
          <p:nvPr/>
        </p:nvSpPr>
        <p:spPr>
          <a:xfrm>
            <a:off x="670559" y="3561690"/>
            <a:ext cx="700468" cy="700469"/>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IN" sz="700" b="1" i="0" u="none" strike="noStrike" kern="1200" cap="none" spc="0" normalizeH="0" baseline="0" noProof="0" dirty="0">
                <a:ln>
                  <a:noFill/>
                </a:ln>
                <a:solidFill>
                  <a:prstClr val="white"/>
                </a:solidFill>
                <a:effectLst/>
                <a:uLnTx/>
                <a:uFillTx/>
                <a:latin typeface="Georgia"/>
                <a:ea typeface="+mn-ea"/>
                <a:cs typeface="+mn-cs"/>
              </a:rPr>
              <a:t>Regular</a:t>
            </a:r>
          </a:p>
        </p:txBody>
      </p:sp>
      <p:sp>
        <p:nvSpPr>
          <p:cNvPr id="27" name="TextBox 26">
            <a:extLst>
              <a:ext uri="{FF2B5EF4-FFF2-40B4-BE49-F238E27FC236}">
                <a16:creationId xmlns:a16="http://schemas.microsoft.com/office/drawing/2014/main" id="{B789C369-AE57-1EE9-E429-4498343EB4AB}"/>
              </a:ext>
            </a:extLst>
          </p:cNvPr>
          <p:cNvSpPr txBox="1"/>
          <p:nvPr/>
        </p:nvSpPr>
        <p:spPr>
          <a:xfrm>
            <a:off x="1271882" y="3191630"/>
            <a:ext cx="815546" cy="164915"/>
          </a:xfrm>
          <a:prstGeom prst="rect">
            <a:avLst/>
          </a:prstGeom>
          <a:noFill/>
        </p:spPr>
        <p:txBody>
          <a:bodyPr vert="horz"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IN" sz="1050" b="0" i="0" u="none" strike="noStrike" kern="1200" cap="none" spc="0" normalizeH="0" baseline="0" noProof="0" dirty="0">
                <a:ln>
                  <a:noFill/>
                </a:ln>
                <a:solidFill>
                  <a:srgbClr val="000000"/>
                </a:solidFill>
                <a:effectLst/>
                <a:uLnTx/>
                <a:uFillTx/>
                <a:latin typeface="Georgia"/>
                <a:ea typeface="+mn-ea"/>
                <a:cs typeface="+mn-cs"/>
              </a:rPr>
              <a:t>Pre-MT</a:t>
            </a:r>
          </a:p>
        </p:txBody>
      </p:sp>
      <p:sp>
        <p:nvSpPr>
          <p:cNvPr id="28" name="Arrow: Pentagon 27">
            <a:extLst>
              <a:ext uri="{FF2B5EF4-FFF2-40B4-BE49-F238E27FC236}">
                <a16:creationId xmlns:a16="http://schemas.microsoft.com/office/drawing/2014/main" id="{3FACC72A-4C60-8D63-E18B-DF958FC519E7}"/>
              </a:ext>
            </a:extLst>
          </p:cNvPr>
          <p:cNvSpPr/>
          <p:nvPr/>
        </p:nvSpPr>
        <p:spPr>
          <a:xfrm>
            <a:off x="2768402" y="3491724"/>
            <a:ext cx="1473392" cy="840402"/>
          </a:xfrm>
          <a:prstGeom prst="homePlate">
            <a:avLst>
              <a:gd name="adj" fmla="val 20444"/>
            </a:avLst>
          </a:prstGeom>
          <a:gradFill>
            <a:gsLst>
              <a:gs pos="0">
                <a:schemeClr val="accent3"/>
              </a:gs>
              <a:gs pos="100000">
                <a:schemeClr val="accent1">
                  <a:lumMod val="20000"/>
                  <a:lumOff val="8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45720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Georgia"/>
                <a:ea typeface="+mn-ea"/>
                <a:cs typeface="+mn-cs"/>
              </a:rPr>
              <a:t>Reduced reserve Brief bouts of amenorrhea</a:t>
            </a:r>
          </a:p>
        </p:txBody>
      </p:sp>
      <p:sp>
        <p:nvSpPr>
          <p:cNvPr id="29" name="Oval 28">
            <a:extLst>
              <a:ext uri="{FF2B5EF4-FFF2-40B4-BE49-F238E27FC236}">
                <a16:creationId xmlns:a16="http://schemas.microsoft.com/office/drawing/2014/main" id="{F3C0EC7D-BDF2-57F8-9C27-FDB15AC46011}"/>
              </a:ext>
            </a:extLst>
          </p:cNvPr>
          <p:cNvSpPr/>
          <p:nvPr/>
        </p:nvSpPr>
        <p:spPr>
          <a:xfrm>
            <a:off x="2424327" y="3561690"/>
            <a:ext cx="700468" cy="700469"/>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IN" sz="700" b="1" i="0" u="none" strike="noStrike" kern="1200" cap="none" spc="0" normalizeH="0" baseline="0" noProof="0" dirty="0">
                <a:ln>
                  <a:noFill/>
                </a:ln>
                <a:solidFill>
                  <a:prstClr val="white"/>
                </a:solidFill>
                <a:effectLst/>
                <a:uLnTx/>
                <a:uFillTx/>
                <a:latin typeface="Georgia"/>
                <a:ea typeface="+mn-ea"/>
                <a:cs typeface="+mn-cs"/>
              </a:rPr>
              <a:t>Skipped</a:t>
            </a:r>
            <a:br>
              <a:rPr kumimoji="0" lang="en-IN" sz="700" b="1" i="0" u="none" strike="noStrike" kern="1200" cap="none" spc="0" normalizeH="0" baseline="0" noProof="0" dirty="0">
                <a:ln>
                  <a:noFill/>
                </a:ln>
                <a:solidFill>
                  <a:prstClr val="white"/>
                </a:solidFill>
                <a:effectLst/>
                <a:uLnTx/>
                <a:uFillTx/>
                <a:latin typeface="Georgia"/>
                <a:ea typeface="+mn-ea"/>
                <a:cs typeface="+mn-cs"/>
              </a:rPr>
            </a:br>
            <a:r>
              <a:rPr kumimoji="0" lang="en-IN" sz="700" b="1" i="0" u="none" strike="noStrike" kern="1200" cap="none" spc="0" normalizeH="0" baseline="0" noProof="0" dirty="0">
                <a:ln>
                  <a:noFill/>
                </a:ln>
                <a:solidFill>
                  <a:prstClr val="white"/>
                </a:solidFill>
                <a:effectLst/>
                <a:uLnTx/>
                <a:uFillTx/>
                <a:latin typeface="Georgia"/>
                <a:ea typeface="+mn-ea"/>
                <a:cs typeface="+mn-cs"/>
              </a:rPr>
              <a:t>cycles</a:t>
            </a:r>
          </a:p>
        </p:txBody>
      </p:sp>
      <p:sp>
        <p:nvSpPr>
          <p:cNvPr id="30" name="TextBox 29">
            <a:extLst>
              <a:ext uri="{FF2B5EF4-FFF2-40B4-BE49-F238E27FC236}">
                <a16:creationId xmlns:a16="http://schemas.microsoft.com/office/drawing/2014/main" id="{8D3B7CCD-DB91-6A3A-ACE2-91D6F0ADAC8F}"/>
              </a:ext>
            </a:extLst>
          </p:cNvPr>
          <p:cNvSpPr txBox="1"/>
          <p:nvPr/>
        </p:nvSpPr>
        <p:spPr>
          <a:xfrm>
            <a:off x="2978888" y="4388517"/>
            <a:ext cx="1052421" cy="254869"/>
          </a:xfrm>
          <a:prstGeom prst="rect">
            <a:avLst/>
          </a:prstGeom>
          <a:noFill/>
        </p:spPr>
        <p:txBody>
          <a:bodyPr wrap="square" lIns="0" r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IN" sz="1050" b="0" i="0" u="none" strike="noStrike" kern="1200" cap="none" spc="0" normalizeH="0" baseline="0" noProof="0" dirty="0">
                <a:ln>
                  <a:noFill/>
                </a:ln>
                <a:solidFill>
                  <a:srgbClr val="000000"/>
                </a:solidFill>
                <a:effectLst/>
                <a:uLnTx/>
                <a:uFillTx/>
                <a:latin typeface="Georgia"/>
                <a:ea typeface="+mn-ea"/>
                <a:cs typeface="+mn-cs"/>
              </a:rPr>
              <a:t>Median Age </a:t>
            </a:r>
            <a:r>
              <a:rPr kumimoji="0" lang="en-IN" sz="1050" b="0" i="0" u="none" strike="noStrike" kern="1200" cap="none" spc="0" normalizeH="0" baseline="0" noProof="0" dirty="0">
                <a:ln>
                  <a:noFill/>
                </a:ln>
                <a:solidFill>
                  <a:srgbClr val="000000"/>
                </a:solidFill>
                <a:effectLst/>
                <a:uLnTx/>
                <a:uFillTx/>
                <a:latin typeface="Calibri"/>
                <a:ea typeface="+mn-ea"/>
                <a:cs typeface="+mn-cs"/>
              </a:rPr>
              <a:t>47</a:t>
            </a:r>
          </a:p>
        </p:txBody>
      </p:sp>
      <p:sp>
        <p:nvSpPr>
          <p:cNvPr id="31" name="TextBox 30">
            <a:extLst>
              <a:ext uri="{FF2B5EF4-FFF2-40B4-BE49-F238E27FC236}">
                <a16:creationId xmlns:a16="http://schemas.microsoft.com/office/drawing/2014/main" id="{E3E89A6E-9461-66E8-EAB2-4CA3D99D7628}"/>
              </a:ext>
            </a:extLst>
          </p:cNvPr>
          <p:cNvSpPr txBox="1"/>
          <p:nvPr/>
        </p:nvSpPr>
        <p:spPr>
          <a:xfrm>
            <a:off x="3097325" y="3191630"/>
            <a:ext cx="815546" cy="164915"/>
          </a:xfrm>
          <a:prstGeom prst="rect">
            <a:avLst/>
          </a:prstGeom>
          <a:noFill/>
        </p:spPr>
        <p:txBody>
          <a:bodyPr vert="horz"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IN" sz="1050" b="0" i="0" u="none" strike="noStrike" kern="1200" cap="none" spc="0" normalizeH="0" baseline="0" noProof="0" dirty="0">
                <a:ln>
                  <a:noFill/>
                </a:ln>
                <a:solidFill>
                  <a:srgbClr val="000000"/>
                </a:solidFill>
                <a:effectLst/>
                <a:uLnTx/>
                <a:uFillTx/>
                <a:latin typeface="Georgia"/>
                <a:ea typeface="+mn-ea"/>
                <a:cs typeface="+mn-cs"/>
              </a:rPr>
              <a:t>Early MT</a:t>
            </a:r>
          </a:p>
        </p:txBody>
      </p:sp>
      <p:sp>
        <p:nvSpPr>
          <p:cNvPr id="32" name="Arrow: Pentagon 31">
            <a:extLst>
              <a:ext uri="{FF2B5EF4-FFF2-40B4-BE49-F238E27FC236}">
                <a16:creationId xmlns:a16="http://schemas.microsoft.com/office/drawing/2014/main" id="{939CC176-9C61-F5A1-54F2-06C13041FE20}"/>
              </a:ext>
            </a:extLst>
          </p:cNvPr>
          <p:cNvSpPr/>
          <p:nvPr/>
        </p:nvSpPr>
        <p:spPr>
          <a:xfrm>
            <a:off x="4677504" y="3491724"/>
            <a:ext cx="1486229" cy="840402"/>
          </a:xfrm>
          <a:prstGeom prst="homePlate">
            <a:avLst>
              <a:gd name="adj" fmla="val 20444"/>
            </a:avLst>
          </a:prstGeom>
          <a:gradFill>
            <a:gsLst>
              <a:gs pos="0">
                <a:schemeClr val="accent2"/>
              </a:gs>
              <a:gs pos="100000">
                <a:schemeClr val="accent2">
                  <a:lumMod val="20000"/>
                  <a:lumOff val="8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45720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IN" sz="1050" b="0" i="0" u="none" strike="noStrike" kern="1200" cap="none" spc="0" normalizeH="0" baseline="0" noProof="0" dirty="0">
                <a:ln>
                  <a:noFill/>
                </a:ln>
                <a:solidFill>
                  <a:srgbClr val="000000"/>
                </a:solidFill>
                <a:effectLst/>
                <a:uLnTx/>
                <a:uFillTx/>
                <a:latin typeface="Georgia"/>
                <a:ea typeface="+mn-ea"/>
                <a:cs typeface="+mn-cs"/>
              </a:rPr>
              <a:t>Menses 2-11 months apart</a:t>
            </a:r>
          </a:p>
        </p:txBody>
      </p:sp>
      <p:sp>
        <p:nvSpPr>
          <p:cNvPr id="33" name="Oval 32">
            <a:extLst>
              <a:ext uri="{FF2B5EF4-FFF2-40B4-BE49-F238E27FC236}">
                <a16:creationId xmlns:a16="http://schemas.microsoft.com/office/drawing/2014/main" id="{AFBF37A7-4435-79C8-ED46-71CB4D4065B2}"/>
              </a:ext>
            </a:extLst>
          </p:cNvPr>
          <p:cNvSpPr/>
          <p:nvPr/>
        </p:nvSpPr>
        <p:spPr>
          <a:xfrm>
            <a:off x="4332382" y="3561690"/>
            <a:ext cx="700468" cy="700469"/>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IN" sz="700" b="1" i="0" u="none" strike="noStrike" kern="1200" cap="none" spc="0" normalizeH="0" baseline="0" noProof="0" dirty="0">
                <a:ln>
                  <a:noFill/>
                </a:ln>
                <a:solidFill>
                  <a:prstClr val="white"/>
                </a:solidFill>
                <a:effectLst/>
                <a:uLnTx/>
                <a:uFillTx/>
                <a:latin typeface="Georgia"/>
                <a:ea typeface="+mn-ea"/>
                <a:cs typeface="+mn-cs"/>
              </a:rPr>
              <a:t>Prolonged </a:t>
            </a:r>
            <a:br>
              <a:rPr kumimoji="0" lang="en-IN" sz="700" b="1" i="0" u="none" strike="noStrike" kern="1200" cap="none" spc="0" normalizeH="0" baseline="0" noProof="0" dirty="0">
                <a:ln>
                  <a:noFill/>
                </a:ln>
                <a:solidFill>
                  <a:prstClr val="white"/>
                </a:solidFill>
                <a:effectLst/>
                <a:uLnTx/>
                <a:uFillTx/>
                <a:latin typeface="Georgia"/>
                <a:ea typeface="+mn-ea"/>
                <a:cs typeface="+mn-cs"/>
              </a:rPr>
            </a:br>
            <a:r>
              <a:rPr kumimoji="0" lang="en-IN" sz="700" b="1" i="0" u="none" strike="noStrike" kern="1200" cap="none" spc="0" normalizeH="0" baseline="0" noProof="0" dirty="0">
                <a:ln>
                  <a:noFill/>
                </a:ln>
                <a:solidFill>
                  <a:prstClr val="white"/>
                </a:solidFill>
                <a:effectLst/>
                <a:uLnTx/>
                <a:uFillTx/>
                <a:latin typeface="Georgia"/>
                <a:ea typeface="+mn-ea"/>
                <a:cs typeface="+mn-cs"/>
              </a:rPr>
              <a:t>amenorrhea</a:t>
            </a:r>
          </a:p>
        </p:txBody>
      </p:sp>
      <p:sp>
        <p:nvSpPr>
          <p:cNvPr id="34" name="TextBox 33">
            <a:extLst>
              <a:ext uri="{FF2B5EF4-FFF2-40B4-BE49-F238E27FC236}">
                <a16:creationId xmlns:a16="http://schemas.microsoft.com/office/drawing/2014/main" id="{16C187AC-33C7-588F-2774-3093D9FE2980}"/>
              </a:ext>
            </a:extLst>
          </p:cNvPr>
          <p:cNvSpPr txBox="1"/>
          <p:nvPr/>
        </p:nvSpPr>
        <p:spPr>
          <a:xfrm>
            <a:off x="4894408" y="4375151"/>
            <a:ext cx="1052421" cy="254869"/>
          </a:xfrm>
          <a:prstGeom prst="rect">
            <a:avLst/>
          </a:prstGeom>
          <a:noFill/>
        </p:spPr>
        <p:txBody>
          <a:bodyPr wrap="square" lIns="0" r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IN" sz="1050" b="0" i="0" u="none" strike="noStrike" kern="1200" cap="none" spc="0" normalizeH="0" baseline="0" noProof="0" dirty="0">
                <a:ln>
                  <a:noFill/>
                </a:ln>
                <a:solidFill>
                  <a:srgbClr val="000000"/>
                </a:solidFill>
                <a:effectLst/>
                <a:uLnTx/>
                <a:uFillTx/>
                <a:latin typeface="Georgia"/>
                <a:ea typeface="+mn-ea"/>
                <a:cs typeface="+mn-cs"/>
              </a:rPr>
              <a:t>Median Age </a:t>
            </a:r>
            <a:r>
              <a:rPr kumimoji="0" lang="en-IN" sz="1050" b="0" i="0" u="none" strike="noStrike" kern="1200" cap="none" spc="0" normalizeH="0" baseline="0" noProof="0" dirty="0">
                <a:ln>
                  <a:noFill/>
                </a:ln>
                <a:solidFill>
                  <a:srgbClr val="000000"/>
                </a:solidFill>
                <a:effectLst/>
                <a:uLnTx/>
                <a:uFillTx/>
                <a:latin typeface="Calibri"/>
                <a:ea typeface="+mn-ea"/>
                <a:cs typeface="+mn-cs"/>
              </a:rPr>
              <a:t>49</a:t>
            </a:r>
          </a:p>
        </p:txBody>
      </p:sp>
      <p:sp>
        <p:nvSpPr>
          <p:cNvPr id="35" name="TextBox 34">
            <a:extLst>
              <a:ext uri="{FF2B5EF4-FFF2-40B4-BE49-F238E27FC236}">
                <a16:creationId xmlns:a16="http://schemas.microsoft.com/office/drawing/2014/main" id="{B17179AF-3ED8-8222-2A8F-CF0A36C08511}"/>
              </a:ext>
            </a:extLst>
          </p:cNvPr>
          <p:cNvSpPr txBox="1"/>
          <p:nvPr/>
        </p:nvSpPr>
        <p:spPr>
          <a:xfrm>
            <a:off x="5012845" y="3191630"/>
            <a:ext cx="815546" cy="164915"/>
          </a:xfrm>
          <a:prstGeom prst="rect">
            <a:avLst/>
          </a:prstGeom>
          <a:noFill/>
        </p:spPr>
        <p:txBody>
          <a:bodyPr vert="horz"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IN" sz="1050" b="0" i="0" u="none" strike="noStrike" kern="1200" cap="none" spc="0" normalizeH="0" baseline="0" noProof="0" dirty="0">
                <a:ln>
                  <a:noFill/>
                </a:ln>
                <a:solidFill>
                  <a:srgbClr val="000000"/>
                </a:solidFill>
                <a:effectLst/>
                <a:uLnTx/>
                <a:uFillTx/>
                <a:latin typeface="Georgia"/>
                <a:ea typeface="+mn-ea"/>
                <a:cs typeface="+mn-cs"/>
              </a:rPr>
              <a:t>Late MT</a:t>
            </a:r>
          </a:p>
        </p:txBody>
      </p:sp>
      <p:sp>
        <p:nvSpPr>
          <p:cNvPr id="37" name="Parentesi graffa chiusa 16">
            <a:extLst>
              <a:ext uri="{FF2B5EF4-FFF2-40B4-BE49-F238E27FC236}">
                <a16:creationId xmlns:a16="http://schemas.microsoft.com/office/drawing/2014/main" id="{F02CF08C-7739-E44A-3EF3-2624F0DEFEDE}"/>
              </a:ext>
            </a:extLst>
          </p:cNvPr>
          <p:cNvSpPr/>
          <p:nvPr/>
        </p:nvSpPr>
        <p:spPr>
          <a:xfrm rot="5400000">
            <a:off x="4485699" y="3024012"/>
            <a:ext cx="357417" cy="3723605"/>
          </a:xfrm>
          <a:prstGeom prst="rightBrace">
            <a:avLst>
              <a:gd name="adj1" fmla="val 0"/>
              <a:gd name="adj2" fmla="val 50000"/>
            </a:avLst>
          </a:prstGeom>
          <a:ln>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srgbClr val="000000"/>
              </a:solidFill>
              <a:effectLst/>
              <a:uLnTx/>
              <a:uFillTx/>
              <a:latin typeface="Georgia"/>
              <a:ea typeface="+mn-ea"/>
              <a:cs typeface="+mn-cs"/>
            </a:endParaRPr>
          </a:p>
        </p:txBody>
      </p:sp>
      <p:sp>
        <p:nvSpPr>
          <p:cNvPr id="38" name="Text Placeholder 13">
            <a:extLst>
              <a:ext uri="{FF2B5EF4-FFF2-40B4-BE49-F238E27FC236}">
                <a16:creationId xmlns:a16="http://schemas.microsoft.com/office/drawing/2014/main" id="{8244F3D7-2821-2E1B-0972-EDB579D8CAD5}"/>
              </a:ext>
            </a:extLst>
          </p:cNvPr>
          <p:cNvSpPr txBox="1">
            <a:spLocks/>
          </p:cNvSpPr>
          <p:nvPr/>
        </p:nvSpPr>
        <p:spPr>
          <a:xfrm>
            <a:off x="3097381" y="5113731"/>
            <a:ext cx="3160246" cy="307294"/>
          </a:xfrm>
          <a:prstGeom prst="rect">
            <a:avLst/>
          </a:prstGeom>
        </p:spPr>
        <p:txBody>
          <a:bodyPr vert="horz" lIns="0" tIns="0" rIns="0" bIns="0" rtlCol="0">
            <a:spAutoFit/>
          </a:bodyPr>
          <a:lstStyle>
            <a:lvl1pPr marL="0" indent="0" algn="l" defTabSz="914400" rtl="0" eaLnBrk="1" latinLnBrk="0" hangingPunct="1">
              <a:lnSpc>
                <a:spcPct val="100000"/>
              </a:lnSpc>
              <a:spcBef>
                <a:spcPts val="600"/>
              </a:spcBef>
              <a:buFont typeface="Arial" panose="020B0604020202020204" pitchFamily="34" charset="0"/>
              <a:buNone/>
              <a:defRPr sz="1800" b="1" kern="1200" cap="all" baseline="0">
                <a:solidFill>
                  <a:schemeClr val="accent3"/>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1625519" rtl="0" eaLnBrk="1" fontAlgn="auto" latinLnBrk="0" hangingPunct="1">
              <a:lnSpc>
                <a:spcPct val="100000"/>
              </a:lnSpc>
              <a:spcBef>
                <a:spcPts val="1067"/>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9CDE"/>
                </a:solidFill>
                <a:effectLst/>
                <a:uLnTx/>
                <a:uFillTx/>
                <a:latin typeface="Georgia"/>
                <a:ea typeface="+mn-ea"/>
                <a:cs typeface="Calibri" panose="020F0502020204030204" pitchFamily="34" charset="0"/>
              </a:rPr>
              <a:t>Perimenopause</a:t>
            </a:r>
          </a:p>
        </p:txBody>
      </p:sp>
      <p:sp>
        <p:nvSpPr>
          <p:cNvPr id="11" name="Parentesi graffa chiusa 16">
            <a:extLst>
              <a:ext uri="{FF2B5EF4-FFF2-40B4-BE49-F238E27FC236}">
                <a16:creationId xmlns:a16="http://schemas.microsoft.com/office/drawing/2014/main" id="{F1ED5F1E-201A-91F4-13D8-621CBFE8FB12}"/>
              </a:ext>
            </a:extLst>
          </p:cNvPr>
          <p:cNvSpPr/>
          <p:nvPr/>
        </p:nvSpPr>
        <p:spPr>
          <a:xfrm rot="5400000">
            <a:off x="8871471" y="2338673"/>
            <a:ext cx="403776" cy="5094283"/>
          </a:xfrm>
          <a:prstGeom prst="rightBrace">
            <a:avLst>
              <a:gd name="adj1" fmla="val 0"/>
              <a:gd name="adj2" fmla="val 50000"/>
            </a:avLst>
          </a:prstGeom>
          <a:ln>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srgbClr val="000000"/>
              </a:solidFill>
              <a:effectLst/>
              <a:uLnTx/>
              <a:uFillTx/>
              <a:latin typeface="Georgia"/>
              <a:ea typeface="+mn-ea"/>
              <a:cs typeface="+mn-cs"/>
            </a:endParaRPr>
          </a:p>
        </p:txBody>
      </p:sp>
      <p:sp>
        <p:nvSpPr>
          <p:cNvPr id="16" name="Freccia bidirezionale orizzontale 1">
            <a:extLst>
              <a:ext uri="{FF2B5EF4-FFF2-40B4-BE49-F238E27FC236}">
                <a16:creationId xmlns:a16="http://schemas.microsoft.com/office/drawing/2014/main" id="{7F14D270-4620-2C31-EEF8-D4C01DA35569}"/>
              </a:ext>
            </a:extLst>
          </p:cNvPr>
          <p:cNvSpPr/>
          <p:nvPr/>
        </p:nvSpPr>
        <p:spPr>
          <a:xfrm>
            <a:off x="6814163" y="4355632"/>
            <a:ext cx="1574099" cy="165210"/>
          </a:xfrm>
          <a:prstGeom prst="leftRightArrow">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dirty="0">
              <a:ln>
                <a:noFill/>
              </a:ln>
              <a:solidFill>
                <a:prstClr val="white"/>
              </a:solidFill>
              <a:effectLst/>
              <a:uLnTx/>
              <a:uFillTx/>
              <a:latin typeface="Georgia"/>
              <a:ea typeface="+mn-ea"/>
              <a:cs typeface="+mn-cs"/>
            </a:endParaRPr>
          </a:p>
        </p:txBody>
      </p:sp>
      <p:sp>
        <p:nvSpPr>
          <p:cNvPr id="18" name="Freccia bidirezionale orizzontale 27">
            <a:extLst>
              <a:ext uri="{FF2B5EF4-FFF2-40B4-BE49-F238E27FC236}">
                <a16:creationId xmlns:a16="http://schemas.microsoft.com/office/drawing/2014/main" id="{82CBFBA1-146B-EFB0-18FA-15C65340C465}"/>
              </a:ext>
            </a:extLst>
          </p:cNvPr>
          <p:cNvSpPr/>
          <p:nvPr/>
        </p:nvSpPr>
        <p:spPr>
          <a:xfrm>
            <a:off x="8511566" y="4355633"/>
            <a:ext cx="2428985" cy="166765"/>
          </a:xfrm>
          <a:prstGeom prst="leftRightArrow">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dirty="0">
              <a:ln>
                <a:noFill/>
              </a:ln>
              <a:solidFill>
                <a:prstClr val="white"/>
              </a:solidFill>
              <a:effectLst/>
              <a:uLnTx/>
              <a:uFillTx/>
              <a:latin typeface="Georgia"/>
              <a:ea typeface="+mn-ea"/>
              <a:cs typeface="+mn-cs"/>
            </a:endParaRPr>
          </a:p>
        </p:txBody>
      </p:sp>
      <p:sp>
        <p:nvSpPr>
          <p:cNvPr id="39" name="Text Placeholder 13">
            <a:extLst>
              <a:ext uri="{FF2B5EF4-FFF2-40B4-BE49-F238E27FC236}">
                <a16:creationId xmlns:a16="http://schemas.microsoft.com/office/drawing/2014/main" id="{8AA7BF3E-58E6-544B-0B55-1C0D8F7BF032}"/>
              </a:ext>
            </a:extLst>
          </p:cNvPr>
          <p:cNvSpPr txBox="1">
            <a:spLocks/>
          </p:cNvSpPr>
          <p:nvPr/>
        </p:nvSpPr>
        <p:spPr>
          <a:xfrm>
            <a:off x="7056758" y="5113731"/>
            <a:ext cx="4033199" cy="307294"/>
          </a:xfrm>
          <a:prstGeom prst="rect">
            <a:avLst/>
          </a:prstGeom>
        </p:spPr>
        <p:txBody>
          <a:bodyPr vert="horz" lIns="0" tIns="0" rIns="0" bIns="0" rtlCol="0">
            <a:spAutoFit/>
          </a:bodyPr>
          <a:lstStyle>
            <a:lvl1pPr marL="0" indent="0" algn="l" defTabSz="914400" rtl="0" eaLnBrk="1" latinLnBrk="0" hangingPunct="1">
              <a:lnSpc>
                <a:spcPct val="100000"/>
              </a:lnSpc>
              <a:spcBef>
                <a:spcPts val="600"/>
              </a:spcBef>
              <a:buFont typeface="Arial" panose="020B0604020202020204" pitchFamily="34" charset="0"/>
              <a:buNone/>
              <a:defRPr sz="1800" b="1" kern="1200" cap="all" baseline="0">
                <a:solidFill>
                  <a:schemeClr val="accent3"/>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1625519" rtl="0" eaLnBrk="1" fontAlgn="auto" latinLnBrk="0" hangingPunct="1">
              <a:lnSpc>
                <a:spcPct val="100000"/>
              </a:lnSpc>
              <a:spcBef>
                <a:spcPts val="1067"/>
              </a:spcBef>
              <a:spcAft>
                <a:spcPts val="0"/>
              </a:spcAft>
              <a:buClrTx/>
              <a:buSzTx/>
              <a:buFont typeface="Arial" panose="020B0604020202020204" pitchFamily="34" charset="0"/>
              <a:buNone/>
              <a:tabLst/>
              <a:defRPr/>
            </a:pPr>
            <a:r>
              <a:rPr kumimoji="0" lang="en-US" sz="1800" b="1" i="0" u="none" strike="noStrike" kern="1200" cap="none" spc="0" normalizeH="0" baseline="0" noProof="0" dirty="0" err="1">
                <a:ln>
                  <a:noFill/>
                </a:ln>
                <a:solidFill>
                  <a:srgbClr val="009CDE"/>
                </a:solidFill>
                <a:effectLst/>
                <a:uLnTx/>
                <a:uFillTx/>
                <a:latin typeface="Georgia"/>
                <a:ea typeface="+mn-ea"/>
                <a:cs typeface="Calibri" panose="020F0502020204030204" pitchFamily="34" charset="0"/>
              </a:rPr>
              <a:t>Postmenopause</a:t>
            </a:r>
            <a:endParaRPr kumimoji="0" lang="en-US" sz="1800" b="1" i="0" u="none" strike="noStrike" kern="1200" cap="none" spc="0" normalizeH="0" baseline="0" noProof="0" dirty="0">
              <a:ln>
                <a:noFill/>
              </a:ln>
              <a:solidFill>
                <a:srgbClr val="009CDE"/>
              </a:solidFill>
              <a:effectLst/>
              <a:uLnTx/>
              <a:uFillTx/>
              <a:latin typeface="Georgia"/>
              <a:ea typeface="+mn-ea"/>
              <a:cs typeface="Calibri" panose="020F0502020204030204" pitchFamily="34" charset="0"/>
            </a:endParaRPr>
          </a:p>
        </p:txBody>
      </p:sp>
      <p:sp>
        <p:nvSpPr>
          <p:cNvPr id="3" name="Text Placeholder 7">
            <a:extLst>
              <a:ext uri="{FF2B5EF4-FFF2-40B4-BE49-F238E27FC236}">
                <a16:creationId xmlns:a16="http://schemas.microsoft.com/office/drawing/2014/main" id="{4D92D957-0463-8FA8-EA34-F5349798A58E}"/>
              </a:ext>
            </a:extLst>
          </p:cNvPr>
          <p:cNvSpPr txBox="1">
            <a:spLocks/>
          </p:cNvSpPr>
          <p:nvPr/>
        </p:nvSpPr>
        <p:spPr>
          <a:xfrm>
            <a:off x="670560" y="5834619"/>
            <a:ext cx="10035538" cy="674031"/>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Santoro N. Perimenopause: From Research to Practice. J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Womens</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Health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Larchmt</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2016 Apr;25(4):332-9.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Epub</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2015 Dec 10.; Harlow Sd et al.; STRAW 10 Collaborative Group. Executive summary of the Stages of Reproductive Aging Workshop + 10: addressing the unfinished agenda of staging reproductive aging. Menopause. 2012 Apr;19(4):387-95; The NAMS. Keeping your heart healthy at menopause </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hlinkClick r:id="rId6">
                  <a:extLst>
                    <a:ext uri="{A12FA001-AC4F-418D-AE19-62706E023703}">
                      <ahyp:hlinkClr xmlns:ahyp="http://schemas.microsoft.com/office/drawing/2018/hyperlinkcolor" val="tx"/>
                    </a:ext>
                  </a:extLst>
                </a:hlinkClick>
              </a:rPr>
              <a:t>https://www.menopause.org/for-women/menopauseflashes/bone-health-and-heart-health/keeping-your-heart-healthy-at-menopause</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[Accessed October2021]</a:t>
            </a:r>
          </a:p>
        </p:txBody>
      </p:sp>
      <p:sp>
        <p:nvSpPr>
          <p:cNvPr id="6" name="TextBox 5">
            <a:extLst>
              <a:ext uri="{FF2B5EF4-FFF2-40B4-BE49-F238E27FC236}">
                <a16:creationId xmlns:a16="http://schemas.microsoft.com/office/drawing/2014/main" id="{D9EEE361-FFD5-0332-4735-07DF963E055F}"/>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GLO2208860</a:t>
            </a:r>
          </a:p>
        </p:txBody>
      </p:sp>
    </p:spTree>
    <p:extLst>
      <p:ext uri="{BB962C8B-B14F-4D97-AF65-F5344CB8AC3E}">
        <p14:creationId xmlns:p14="http://schemas.microsoft.com/office/powerpoint/2010/main" val="3538343047"/>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47AAD02E-77A0-C397-0040-3AC38D4F5D87}"/>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47AAD02E-77A0-C397-0040-3AC38D4F5D87}"/>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DE25CAD8-A44C-22F0-AD39-0C7A7ECEB56D}"/>
              </a:ext>
            </a:extLst>
          </p:cNvPr>
          <p:cNvSpPr>
            <a:spLocks noGrp="1"/>
          </p:cNvSpPr>
          <p:nvPr>
            <p:ph type="title"/>
          </p:nvPr>
        </p:nvSpPr>
        <p:spPr/>
        <p:txBody>
          <a:bodyPr vert="horz"/>
          <a:lstStyle/>
          <a:p>
            <a:r>
              <a:rPr lang="en-US" dirty="0"/>
              <a:t>Menopause is a bio-psycho-socio-cultural process</a:t>
            </a:r>
          </a:p>
        </p:txBody>
      </p:sp>
      <p:sp>
        <p:nvSpPr>
          <p:cNvPr id="7" name="Text Placeholder 5">
            <a:extLst>
              <a:ext uri="{FF2B5EF4-FFF2-40B4-BE49-F238E27FC236}">
                <a16:creationId xmlns:a16="http://schemas.microsoft.com/office/drawing/2014/main" id="{EC9FD546-BD35-7FC3-BABF-B57ABC565156}"/>
              </a:ext>
            </a:extLst>
          </p:cNvPr>
          <p:cNvSpPr txBox="1">
            <a:spLocks/>
          </p:cNvSpPr>
          <p:nvPr/>
        </p:nvSpPr>
        <p:spPr>
          <a:xfrm>
            <a:off x="675583" y="1462676"/>
            <a:ext cx="5628641" cy="307455"/>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sp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The “hot-flushes” example</a:t>
            </a:r>
          </a:p>
        </p:txBody>
      </p:sp>
      <p:pic>
        <p:nvPicPr>
          <p:cNvPr id="8" name="Immagine 9">
            <a:extLst>
              <a:ext uri="{FF2B5EF4-FFF2-40B4-BE49-F238E27FC236}">
                <a16:creationId xmlns:a16="http://schemas.microsoft.com/office/drawing/2014/main" id="{79B4A900-7318-BDE9-10D9-05A2FE53AF02}"/>
              </a:ext>
            </a:extLst>
          </p:cNvPr>
          <p:cNvPicPr>
            <a:picLocks noChangeAspect="1"/>
          </p:cNvPicPr>
          <p:nvPr/>
        </p:nvPicPr>
        <p:blipFill>
          <a:blip r:embed="rId5">
            <a:clrChange>
              <a:clrFrom>
                <a:srgbClr val="FFFFFF"/>
              </a:clrFrom>
              <a:clrTo>
                <a:srgbClr val="FFFFFF">
                  <a:alpha val="0"/>
                </a:srgbClr>
              </a:clrTo>
            </a:clrChange>
          </a:blip>
          <a:srcRect r="450" b="381"/>
          <a:stretch>
            <a:fillRect/>
          </a:stretch>
        </p:blipFill>
        <p:spPr>
          <a:xfrm>
            <a:off x="660401" y="1910451"/>
            <a:ext cx="5613399" cy="3118750"/>
          </a:xfrm>
          <a:prstGeom prst="rect">
            <a:avLst/>
          </a:prstGeom>
        </p:spPr>
      </p:pic>
      <p:cxnSp>
        <p:nvCxnSpPr>
          <p:cNvPr id="9" name="Straight Connector 8">
            <a:extLst>
              <a:ext uri="{FF2B5EF4-FFF2-40B4-BE49-F238E27FC236}">
                <a16:creationId xmlns:a16="http://schemas.microsoft.com/office/drawing/2014/main" id="{B2DB6A47-B21A-67D7-B7B2-91916D94B8E4}"/>
              </a:ext>
            </a:extLst>
          </p:cNvPr>
          <p:cNvCxnSpPr>
            <a:cxnSpLocks/>
          </p:cNvCxnSpPr>
          <p:nvPr/>
        </p:nvCxnSpPr>
        <p:spPr>
          <a:xfrm>
            <a:off x="660401" y="5171400"/>
            <a:ext cx="5638799" cy="0"/>
          </a:xfrm>
          <a:prstGeom prst="line">
            <a:avLst/>
          </a:prstGeom>
          <a:ln w="28575">
            <a:solidFill>
              <a:schemeClr val="accent6"/>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10" name="Text Placeholder 51">
            <a:extLst>
              <a:ext uri="{FF2B5EF4-FFF2-40B4-BE49-F238E27FC236}">
                <a16:creationId xmlns:a16="http://schemas.microsoft.com/office/drawing/2014/main" id="{D6D131AC-5D49-FBB5-5712-43E9B3F72A80}"/>
              </a:ext>
            </a:extLst>
          </p:cNvPr>
          <p:cNvSpPr txBox="1">
            <a:spLocks/>
          </p:cNvSpPr>
          <p:nvPr/>
        </p:nvSpPr>
        <p:spPr>
          <a:xfrm>
            <a:off x="1453609" y="5257404"/>
            <a:ext cx="4052382" cy="510909"/>
          </a:xfrm>
          <a:prstGeom prst="rect">
            <a:avLst/>
          </a:prstGeom>
        </p:spPr>
        <p:txBody>
          <a:bodyPr vert="horz" wrap="square" lIns="60960" tIns="60960" rIns="60960" bIns="60960" rtlCol="0" anchor="ctr" anchorCtr="0">
            <a:spAutoFit/>
          </a:bodyPr>
          <a:lstStyle>
            <a:defPPr>
              <a:defRPr lang="en-US"/>
            </a:defPPr>
            <a:lvl1pPr indent="0">
              <a:lnSpc>
                <a:spcPct val="90000"/>
              </a:lnSpc>
              <a:spcBef>
                <a:spcPts val="200"/>
              </a:spcBef>
              <a:buFont typeface="Arial" panose="020B0604020202020204" pitchFamily="34" charset="0"/>
              <a:buNone/>
              <a:defRPr sz="900" b="0">
                <a:solidFill>
                  <a:schemeClr val="tx1">
                    <a:lumMod val="65000"/>
                    <a:lumOff val="35000"/>
                  </a:schemeClr>
                </a:solidFill>
                <a:cs typeface="Calibri" panose="020F0502020204030204" pitchFamily="34" charset="0"/>
              </a:defRPr>
            </a:lvl1pPr>
            <a:lvl2pPr marL="169863" indent="-169863">
              <a:lnSpc>
                <a:spcPct val="100000"/>
              </a:lnSpc>
              <a:spcBef>
                <a:spcPts val="600"/>
              </a:spcBef>
              <a:buFont typeface="Arial" panose="020B0604020202020204" pitchFamily="34" charset="0"/>
              <a:buChar char="•"/>
              <a:defRPr sz="1400" b="0">
                <a:latin typeface="+mj-lt"/>
              </a:defRPr>
            </a:lvl2pPr>
            <a:lvl3pPr marL="400050" indent="-171450">
              <a:lnSpc>
                <a:spcPct val="100000"/>
              </a:lnSpc>
              <a:spcBef>
                <a:spcPts val="600"/>
              </a:spcBef>
              <a:buFont typeface="Arial" panose="020B0604020202020204" pitchFamily="34" charset="0"/>
              <a:buChar char="–"/>
              <a:defRPr sz="1200" b="0">
                <a:latin typeface="+mj-lt"/>
              </a:defRPr>
            </a:lvl3pPr>
            <a:lvl4pPr marL="576263" indent="-169863">
              <a:lnSpc>
                <a:spcPct val="100000"/>
              </a:lnSpc>
              <a:spcBef>
                <a:spcPts val="600"/>
              </a:spcBef>
              <a:buFont typeface="Arial" panose="020B0604020202020204" pitchFamily="34" charset="0"/>
              <a:buChar char="•"/>
              <a:defRPr sz="1100" b="0">
                <a:latin typeface="+mj-lt"/>
              </a:defRPr>
            </a:lvl4pPr>
            <a:lvl5pPr marL="744538" indent="-171450">
              <a:lnSpc>
                <a:spcPct val="100000"/>
              </a:lnSpc>
              <a:spcBef>
                <a:spcPts val="600"/>
              </a:spcBef>
              <a:buFont typeface="Arial" panose="020B0604020202020204" pitchFamily="34" charset="0"/>
              <a:buChar char="»"/>
              <a:defRPr sz="1100" b="0">
                <a:latin typeface="+mj-lt"/>
              </a:defRPr>
            </a:lvl5pPr>
            <a:lvl6pPr marL="2514600" indent="-228600">
              <a:spcBef>
                <a:spcPct val="20000"/>
              </a:spcBef>
              <a:buFont typeface="Arial" panose="020B0604020202020204" pitchFamily="34" charset="0"/>
              <a:buChar char="•"/>
              <a:defRPr sz="2000"/>
            </a:lvl6pPr>
            <a:lvl7pPr marL="2971800" indent="-228600">
              <a:spcBef>
                <a:spcPct val="20000"/>
              </a:spcBef>
              <a:buFont typeface="Arial" panose="020B0604020202020204" pitchFamily="34" charset="0"/>
              <a:buChar char="•"/>
              <a:defRPr sz="2000"/>
            </a:lvl7pPr>
            <a:lvl8pPr marL="3429000" indent="-228600">
              <a:spcBef>
                <a:spcPct val="20000"/>
              </a:spcBef>
              <a:buFont typeface="Arial" panose="020B0604020202020204" pitchFamily="34" charset="0"/>
              <a:buChar char="•"/>
              <a:defRPr sz="2000"/>
            </a:lvl8pPr>
            <a:lvl9pPr marL="3886200" indent="-228600">
              <a:spcBef>
                <a:spcPct val="20000"/>
              </a:spcBef>
              <a:buFont typeface="Arial" panose="020B0604020202020204" pitchFamily="34" charset="0"/>
              <a:buChar char="•"/>
              <a:defRPr sz="2000"/>
            </a:lvl9pPr>
          </a:lstStyle>
          <a:p>
            <a:pPr marL="0" marR="0" lvl="0" indent="0" algn="ctr" defTabSz="1625519" rtl="0" eaLnBrk="1" fontAlgn="auto" latinLnBrk="0" hangingPunct="1">
              <a:lnSpc>
                <a:spcPct val="90000"/>
              </a:lnSpc>
              <a:spcBef>
                <a:spcPts val="1067"/>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Neuroendocrine mechanisms interact with </a:t>
            </a:r>
            <a:br>
              <a:rPr kumimoji="0" lang="en-US" sz="1400" b="1"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br>
            <a:r>
              <a:rPr kumimoji="0" lang="en-US" sz="1400" b="1"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other dimensions</a:t>
            </a:r>
          </a:p>
        </p:txBody>
      </p:sp>
      <p:sp>
        <p:nvSpPr>
          <p:cNvPr id="12" name="Oval 11">
            <a:extLst>
              <a:ext uri="{FF2B5EF4-FFF2-40B4-BE49-F238E27FC236}">
                <a16:creationId xmlns:a16="http://schemas.microsoft.com/office/drawing/2014/main" id="{83D141C6-EF09-B966-72E0-89931CB98CE8}"/>
              </a:ext>
            </a:extLst>
          </p:cNvPr>
          <p:cNvSpPr/>
          <p:nvPr/>
        </p:nvSpPr>
        <p:spPr>
          <a:xfrm>
            <a:off x="8376108" y="4728770"/>
            <a:ext cx="1456267" cy="795730"/>
          </a:xfrm>
          <a:prstGeom prst="ellipse">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000" b="0" i="0" u="none" strike="noStrike" kern="1200" cap="none" spc="0" normalizeH="0" baseline="0" noProof="0" dirty="0">
              <a:ln>
                <a:noFill/>
              </a:ln>
              <a:solidFill>
                <a:prstClr val="white"/>
              </a:solidFill>
              <a:effectLst/>
              <a:uLnTx/>
              <a:uFillTx/>
              <a:latin typeface="Georgia"/>
              <a:ea typeface="+mn-ea"/>
              <a:cs typeface="+mn-cs"/>
            </a:endParaRPr>
          </a:p>
        </p:txBody>
      </p:sp>
      <p:sp>
        <p:nvSpPr>
          <p:cNvPr id="14" name="Oval 13">
            <a:extLst>
              <a:ext uri="{FF2B5EF4-FFF2-40B4-BE49-F238E27FC236}">
                <a16:creationId xmlns:a16="http://schemas.microsoft.com/office/drawing/2014/main" id="{47719AD5-E740-17C9-7EE7-96A61F084736}"/>
              </a:ext>
            </a:extLst>
          </p:cNvPr>
          <p:cNvSpPr/>
          <p:nvPr/>
        </p:nvSpPr>
        <p:spPr>
          <a:xfrm>
            <a:off x="8376108" y="1447800"/>
            <a:ext cx="1456267" cy="795730"/>
          </a:xfrm>
          <a:prstGeom prst="ellipse">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000" b="0" i="0" u="none" strike="noStrike" kern="1200" cap="none" spc="0" normalizeH="0" baseline="0" noProof="0" dirty="0">
              <a:ln>
                <a:noFill/>
              </a:ln>
              <a:solidFill>
                <a:prstClr val="white"/>
              </a:solidFill>
              <a:effectLst/>
              <a:uLnTx/>
              <a:uFillTx/>
              <a:latin typeface="Georgia"/>
              <a:ea typeface="+mn-ea"/>
              <a:cs typeface="+mn-cs"/>
            </a:endParaRPr>
          </a:p>
        </p:txBody>
      </p:sp>
      <p:sp>
        <p:nvSpPr>
          <p:cNvPr id="15" name="Oval 14">
            <a:extLst>
              <a:ext uri="{FF2B5EF4-FFF2-40B4-BE49-F238E27FC236}">
                <a16:creationId xmlns:a16="http://schemas.microsoft.com/office/drawing/2014/main" id="{A9788592-CEAE-D3C0-511C-51770D253EC3}"/>
              </a:ext>
            </a:extLst>
          </p:cNvPr>
          <p:cNvSpPr/>
          <p:nvPr/>
        </p:nvSpPr>
        <p:spPr>
          <a:xfrm>
            <a:off x="8376108" y="3627602"/>
            <a:ext cx="1456267" cy="795730"/>
          </a:xfrm>
          <a:prstGeom prst="ellipse">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000" b="0" i="0" u="none" strike="noStrike" kern="1200" cap="none" spc="0" normalizeH="0" baseline="0" noProof="0" dirty="0">
              <a:ln>
                <a:noFill/>
              </a:ln>
              <a:solidFill>
                <a:prstClr val="white"/>
              </a:solidFill>
              <a:effectLst/>
              <a:uLnTx/>
              <a:uFillTx/>
              <a:latin typeface="Georgia"/>
              <a:ea typeface="+mn-ea"/>
              <a:cs typeface="+mn-cs"/>
            </a:endParaRPr>
          </a:p>
        </p:txBody>
      </p:sp>
      <p:sp>
        <p:nvSpPr>
          <p:cNvPr id="16" name="Oval 15">
            <a:extLst>
              <a:ext uri="{FF2B5EF4-FFF2-40B4-BE49-F238E27FC236}">
                <a16:creationId xmlns:a16="http://schemas.microsoft.com/office/drawing/2014/main" id="{2D2A3145-415E-F6E8-964C-8ADF08106EC0}"/>
              </a:ext>
            </a:extLst>
          </p:cNvPr>
          <p:cNvSpPr/>
          <p:nvPr/>
        </p:nvSpPr>
        <p:spPr>
          <a:xfrm>
            <a:off x="10169348" y="3627602"/>
            <a:ext cx="1456267" cy="795730"/>
          </a:xfrm>
          <a:prstGeom prst="ellipse">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000" b="0" i="0" u="none" strike="noStrike" kern="1200" cap="none" spc="0" normalizeH="0" baseline="0" noProof="0" dirty="0">
              <a:ln>
                <a:noFill/>
              </a:ln>
              <a:solidFill>
                <a:prstClr val="white"/>
              </a:solidFill>
              <a:effectLst/>
              <a:uLnTx/>
              <a:uFillTx/>
              <a:latin typeface="Georgia"/>
              <a:ea typeface="+mn-ea"/>
              <a:cs typeface="+mn-cs"/>
            </a:endParaRPr>
          </a:p>
        </p:txBody>
      </p:sp>
      <p:sp>
        <p:nvSpPr>
          <p:cNvPr id="17" name="TextBox 16">
            <a:extLst>
              <a:ext uri="{FF2B5EF4-FFF2-40B4-BE49-F238E27FC236}">
                <a16:creationId xmlns:a16="http://schemas.microsoft.com/office/drawing/2014/main" id="{D0F2812B-27FC-0EA3-648F-958F8BDD19A7}"/>
              </a:ext>
            </a:extLst>
          </p:cNvPr>
          <p:cNvSpPr txBox="1"/>
          <p:nvPr/>
        </p:nvSpPr>
        <p:spPr>
          <a:xfrm>
            <a:off x="8498874" y="1654513"/>
            <a:ext cx="1210735" cy="382304"/>
          </a:xfrm>
          <a:prstGeom prst="rect">
            <a:avLst/>
          </a:prstGeom>
          <a:noFill/>
        </p:spPr>
        <p:txBody>
          <a:bodyPr wrap="square" lIns="0" r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IN" sz="1100" b="0" i="0" u="none" strike="noStrike" kern="1200" cap="none" spc="0" normalizeH="0" baseline="0" noProof="0" dirty="0">
                <a:ln>
                  <a:noFill/>
                </a:ln>
                <a:solidFill>
                  <a:srgbClr val="000000"/>
                </a:solidFill>
                <a:effectLst/>
                <a:uLnTx/>
                <a:uFillTx/>
                <a:latin typeface="Georgia"/>
                <a:ea typeface="+mn-ea"/>
                <a:cs typeface="+mn-cs"/>
              </a:rPr>
              <a:t>Stress and life style triggers</a:t>
            </a:r>
          </a:p>
        </p:txBody>
      </p:sp>
      <p:grpSp>
        <p:nvGrpSpPr>
          <p:cNvPr id="18" name="Group 17">
            <a:extLst>
              <a:ext uri="{FF2B5EF4-FFF2-40B4-BE49-F238E27FC236}">
                <a16:creationId xmlns:a16="http://schemas.microsoft.com/office/drawing/2014/main" id="{F3D7676B-BE5A-12DF-2B33-90C06302BB14}"/>
              </a:ext>
            </a:extLst>
          </p:cNvPr>
          <p:cNvGrpSpPr/>
          <p:nvPr/>
        </p:nvGrpSpPr>
        <p:grpSpPr>
          <a:xfrm>
            <a:off x="6582868" y="2537701"/>
            <a:ext cx="1456267" cy="795730"/>
            <a:chOff x="4859020" y="2070772"/>
            <a:chExt cx="1092200" cy="672637"/>
          </a:xfrm>
        </p:grpSpPr>
        <p:sp>
          <p:nvSpPr>
            <p:cNvPr id="37" name="Oval 36">
              <a:extLst>
                <a:ext uri="{FF2B5EF4-FFF2-40B4-BE49-F238E27FC236}">
                  <a16:creationId xmlns:a16="http://schemas.microsoft.com/office/drawing/2014/main" id="{C9E90491-C5FD-4128-B296-108881D0FB68}"/>
                </a:ext>
              </a:extLst>
            </p:cNvPr>
            <p:cNvSpPr/>
            <p:nvPr/>
          </p:nvSpPr>
          <p:spPr>
            <a:xfrm>
              <a:off x="4859020" y="2070772"/>
              <a:ext cx="1092200" cy="672637"/>
            </a:xfrm>
            <a:prstGeom prst="ellipse">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000" b="0" i="0" u="none" strike="noStrike" kern="1200" cap="none" spc="0" normalizeH="0" baseline="0" noProof="0" dirty="0">
                <a:ln>
                  <a:noFill/>
                </a:ln>
                <a:solidFill>
                  <a:prstClr val="white"/>
                </a:solidFill>
                <a:effectLst/>
                <a:uLnTx/>
                <a:uFillTx/>
                <a:latin typeface="Georgia"/>
                <a:ea typeface="+mn-ea"/>
                <a:cs typeface="+mn-cs"/>
              </a:endParaRPr>
            </a:p>
          </p:txBody>
        </p:sp>
        <p:sp>
          <p:nvSpPr>
            <p:cNvPr id="38" name="TextBox 37">
              <a:extLst>
                <a:ext uri="{FF2B5EF4-FFF2-40B4-BE49-F238E27FC236}">
                  <a16:creationId xmlns:a16="http://schemas.microsoft.com/office/drawing/2014/main" id="{4F84CD9C-BB39-3C42-39CA-C29FE7D3F941}"/>
                </a:ext>
              </a:extLst>
            </p:cNvPr>
            <p:cNvSpPr txBox="1"/>
            <p:nvPr/>
          </p:nvSpPr>
          <p:spPr>
            <a:xfrm>
              <a:off x="4951094" y="2224975"/>
              <a:ext cx="908051" cy="364232"/>
            </a:xfrm>
            <a:prstGeom prst="rect">
              <a:avLst/>
            </a:prstGeom>
            <a:noFill/>
          </p:spPr>
          <p:txBody>
            <a:bodyPr wrap="square" lIns="0" r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IN" sz="1100" b="0" i="0" u="none" strike="noStrike" kern="1200" cap="none" spc="0" normalizeH="0" baseline="0" noProof="0" dirty="0">
                  <a:ln>
                    <a:noFill/>
                  </a:ln>
                  <a:solidFill>
                    <a:srgbClr val="000000"/>
                  </a:solidFill>
                  <a:effectLst/>
                  <a:uLnTx/>
                  <a:uFillTx/>
                  <a:latin typeface="Georgia"/>
                  <a:ea typeface="+mn-ea"/>
                  <a:cs typeface="+mn-cs"/>
                </a:rPr>
                <a:t>Bodily and </a:t>
              </a:r>
              <a:br>
                <a:rPr kumimoji="0" lang="en-IN" sz="1100" b="0" i="0" u="none" strike="noStrike" kern="1200" cap="none" spc="0" normalizeH="0" baseline="0" noProof="0" dirty="0">
                  <a:ln>
                    <a:noFill/>
                  </a:ln>
                  <a:solidFill>
                    <a:srgbClr val="000000"/>
                  </a:solidFill>
                  <a:effectLst/>
                  <a:uLnTx/>
                  <a:uFillTx/>
                  <a:latin typeface="Georgia"/>
                  <a:ea typeface="+mn-ea"/>
                  <a:cs typeface="+mn-cs"/>
                </a:rPr>
              </a:br>
              <a:r>
                <a:rPr kumimoji="0" lang="en-IN" sz="1100" b="0" i="0" u="none" strike="noStrike" kern="1200" cap="none" spc="0" normalizeH="0" baseline="0" noProof="0" dirty="0">
                  <a:ln>
                    <a:noFill/>
                  </a:ln>
                  <a:solidFill>
                    <a:srgbClr val="000000"/>
                  </a:solidFill>
                  <a:effectLst/>
                  <a:uLnTx/>
                  <a:uFillTx/>
                  <a:latin typeface="Georgia"/>
                  <a:ea typeface="+mn-ea"/>
                  <a:cs typeface="+mn-cs"/>
                </a:rPr>
                <a:t>physical changes</a:t>
              </a:r>
            </a:p>
          </p:txBody>
        </p:sp>
      </p:grpSp>
      <p:sp>
        <p:nvSpPr>
          <p:cNvPr id="19" name="TextBox 18">
            <a:extLst>
              <a:ext uri="{FF2B5EF4-FFF2-40B4-BE49-F238E27FC236}">
                <a16:creationId xmlns:a16="http://schemas.microsoft.com/office/drawing/2014/main" id="{E1A0BDE1-5F82-3681-C121-9F143C3670FB}"/>
              </a:ext>
            </a:extLst>
          </p:cNvPr>
          <p:cNvSpPr txBox="1"/>
          <p:nvPr/>
        </p:nvSpPr>
        <p:spPr>
          <a:xfrm>
            <a:off x="8702093" y="3808603"/>
            <a:ext cx="804297" cy="433728"/>
          </a:xfrm>
          <a:prstGeom prst="rect">
            <a:avLst/>
          </a:prstGeom>
          <a:noFill/>
        </p:spPr>
        <p:txBody>
          <a:bodyPr wrap="square" lIns="0" r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IN" sz="1100" b="0" i="0" u="none" strike="noStrike" kern="1200" cap="none" spc="0" normalizeH="0" baseline="0" noProof="0" dirty="0">
                <a:ln>
                  <a:noFill/>
                </a:ln>
                <a:solidFill>
                  <a:srgbClr val="000000"/>
                </a:solidFill>
                <a:effectLst/>
                <a:uLnTx/>
                <a:uFillTx/>
                <a:latin typeface="Georgia"/>
                <a:ea typeface="+mn-ea"/>
                <a:cs typeface="+mn-cs"/>
              </a:rPr>
              <a:t>Thoughts and beliefs</a:t>
            </a:r>
          </a:p>
        </p:txBody>
      </p:sp>
      <p:sp>
        <p:nvSpPr>
          <p:cNvPr id="20" name="Oval 19">
            <a:extLst>
              <a:ext uri="{FF2B5EF4-FFF2-40B4-BE49-F238E27FC236}">
                <a16:creationId xmlns:a16="http://schemas.microsoft.com/office/drawing/2014/main" id="{B70D5ECB-C125-C05D-9C05-C93AA549AD9E}"/>
              </a:ext>
            </a:extLst>
          </p:cNvPr>
          <p:cNvSpPr/>
          <p:nvPr/>
        </p:nvSpPr>
        <p:spPr>
          <a:xfrm>
            <a:off x="8376108" y="2537701"/>
            <a:ext cx="1456267" cy="795730"/>
          </a:xfrm>
          <a:prstGeom prst="ellipse">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000" b="0" i="0" u="none" strike="noStrike" kern="1200" cap="none" spc="0" normalizeH="0" baseline="0" noProof="0" dirty="0">
              <a:ln>
                <a:noFill/>
              </a:ln>
              <a:solidFill>
                <a:prstClr val="white"/>
              </a:solidFill>
              <a:effectLst/>
              <a:uLnTx/>
              <a:uFillTx/>
              <a:latin typeface="Georgia"/>
              <a:ea typeface="+mn-ea"/>
              <a:cs typeface="+mn-cs"/>
            </a:endParaRPr>
          </a:p>
        </p:txBody>
      </p:sp>
      <p:sp>
        <p:nvSpPr>
          <p:cNvPr id="21" name="TextBox 20">
            <a:extLst>
              <a:ext uri="{FF2B5EF4-FFF2-40B4-BE49-F238E27FC236}">
                <a16:creationId xmlns:a16="http://schemas.microsoft.com/office/drawing/2014/main" id="{38DC18CB-E3A4-99F7-B66E-3E674BEA61B9}"/>
              </a:ext>
            </a:extLst>
          </p:cNvPr>
          <p:cNvSpPr txBox="1"/>
          <p:nvPr/>
        </p:nvSpPr>
        <p:spPr>
          <a:xfrm>
            <a:off x="8498874" y="2696002"/>
            <a:ext cx="1210735" cy="479128"/>
          </a:xfrm>
          <a:prstGeom prst="rect">
            <a:avLst/>
          </a:prstGeom>
          <a:noFill/>
        </p:spPr>
        <p:txBody>
          <a:bodyPr wrap="square" lIns="0" tIns="0" rIns="0" bIns="0" rtlCol="0">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IN" sz="1100" b="0" i="0" u="none" strike="noStrike" kern="1200" cap="none" spc="0" normalizeH="0" baseline="0" noProof="0" dirty="0">
                <a:ln>
                  <a:noFill/>
                </a:ln>
                <a:solidFill>
                  <a:srgbClr val="000000"/>
                </a:solidFill>
                <a:effectLst/>
                <a:uLnTx/>
                <a:uFillTx/>
                <a:latin typeface="Georgia"/>
                <a:ea typeface="+mn-ea"/>
                <a:cs typeface="+mn-cs"/>
              </a:rPr>
              <a:t>Experience of </a:t>
            </a:r>
            <a:br>
              <a:rPr kumimoji="0" lang="en-IN" sz="1100" b="0" i="0" u="none" strike="noStrike" kern="1200" cap="none" spc="0" normalizeH="0" baseline="0" noProof="0" dirty="0">
                <a:ln>
                  <a:noFill/>
                </a:ln>
                <a:solidFill>
                  <a:srgbClr val="000000"/>
                </a:solidFill>
                <a:effectLst/>
                <a:uLnTx/>
                <a:uFillTx/>
                <a:latin typeface="Georgia"/>
                <a:ea typeface="+mn-ea"/>
                <a:cs typeface="+mn-cs"/>
              </a:rPr>
            </a:br>
            <a:r>
              <a:rPr kumimoji="0" lang="en-IN" sz="1100" b="0" i="0" u="none" strike="noStrike" kern="1200" cap="none" spc="0" normalizeH="0" baseline="0" noProof="0" dirty="0">
                <a:ln>
                  <a:noFill/>
                </a:ln>
                <a:solidFill>
                  <a:srgbClr val="000000"/>
                </a:solidFill>
                <a:effectLst/>
                <a:uLnTx/>
                <a:uFillTx/>
                <a:latin typeface="Georgia"/>
                <a:ea typeface="+mn-ea"/>
                <a:cs typeface="+mn-cs"/>
              </a:rPr>
              <a:t>hot flushes and night sweats</a:t>
            </a:r>
          </a:p>
        </p:txBody>
      </p:sp>
      <p:sp>
        <p:nvSpPr>
          <p:cNvPr id="22" name="TextBox 21">
            <a:extLst>
              <a:ext uri="{FF2B5EF4-FFF2-40B4-BE49-F238E27FC236}">
                <a16:creationId xmlns:a16="http://schemas.microsoft.com/office/drawing/2014/main" id="{C8D68564-73A1-7F89-2680-CC0C71D6D124}"/>
              </a:ext>
            </a:extLst>
          </p:cNvPr>
          <p:cNvSpPr txBox="1"/>
          <p:nvPr/>
        </p:nvSpPr>
        <p:spPr>
          <a:xfrm>
            <a:off x="8467123" y="4879827"/>
            <a:ext cx="1274236" cy="493616"/>
          </a:xfrm>
          <a:prstGeom prst="rect">
            <a:avLst/>
          </a:prstGeom>
          <a:noFill/>
        </p:spPr>
        <p:txBody>
          <a:bodyPr wrap="square" lIns="0" tIns="0" rIns="0" bIns="0" rtlCol="0">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IN" sz="1100" b="0" i="0" u="none" strike="noStrike" kern="1200" cap="none" spc="0" normalizeH="0" baseline="0" noProof="0" dirty="0">
                <a:ln>
                  <a:noFill/>
                </a:ln>
                <a:solidFill>
                  <a:srgbClr val="000000"/>
                </a:solidFill>
                <a:effectLst/>
                <a:uLnTx/>
                <a:uFillTx/>
                <a:latin typeface="Georgia"/>
                <a:ea typeface="+mn-ea"/>
                <a:cs typeface="+mn-cs"/>
              </a:rPr>
              <a:t>Developmental, social &amp; cultural factors</a:t>
            </a:r>
          </a:p>
        </p:txBody>
      </p:sp>
      <p:cxnSp>
        <p:nvCxnSpPr>
          <p:cNvPr id="23" name="Connector: Elbow 22">
            <a:extLst>
              <a:ext uri="{FF2B5EF4-FFF2-40B4-BE49-F238E27FC236}">
                <a16:creationId xmlns:a16="http://schemas.microsoft.com/office/drawing/2014/main" id="{00142E19-B72E-7875-6543-D5A42A006BCE}"/>
              </a:ext>
            </a:extLst>
          </p:cNvPr>
          <p:cNvCxnSpPr>
            <a:cxnSpLocks/>
            <a:stCxn id="14" idx="2"/>
            <a:endCxn id="37" idx="0"/>
          </p:cNvCxnSpPr>
          <p:nvPr/>
        </p:nvCxnSpPr>
        <p:spPr>
          <a:xfrm rot="10800000" flipV="1">
            <a:off x="7311002" y="1845665"/>
            <a:ext cx="1065106" cy="692036"/>
          </a:xfrm>
          <a:prstGeom prst="bentConnector2">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4" name="Straight Arrow Connector 23">
            <a:extLst>
              <a:ext uri="{FF2B5EF4-FFF2-40B4-BE49-F238E27FC236}">
                <a16:creationId xmlns:a16="http://schemas.microsoft.com/office/drawing/2014/main" id="{0F61CD6C-54D7-E628-1F75-23C894E54BC1}"/>
              </a:ext>
            </a:extLst>
          </p:cNvPr>
          <p:cNvCxnSpPr>
            <a:cxnSpLocks/>
            <a:stCxn id="14" idx="4"/>
            <a:endCxn id="20" idx="0"/>
          </p:cNvCxnSpPr>
          <p:nvPr/>
        </p:nvCxnSpPr>
        <p:spPr>
          <a:xfrm>
            <a:off x="9104242" y="2243530"/>
            <a:ext cx="0" cy="294171"/>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5" name="Straight Arrow Connector 24">
            <a:extLst>
              <a:ext uri="{FF2B5EF4-FFF2-40B4-BE49-F238E27FC236}">
                <a16:creationId xmlns:a16="http://schemas.microsoft.com/office/drawing/2014/main" id="{7B7216B1-F41A-28A5-2437-6A19558ABECE}"/>
              </a:ext>
            </a:extLst>
          </p:cNvPr>
          <p:cNvCxnSpPr>
            <a:cxnSpLocks/>
            <a:stCxn id="15" idx="0"/>
            <a:endCxn id="20" idx="4"/>
          </p:cNvCxnSpPr>
          <p:nvPr/>
        </p:nvCxnSpPr>
        <p:spPr>
          <a:xfrm flipV="1">
            <a:off x="9104242" y="3333431"/>
            <a:ext cx="0" cy="294171"/>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3C63B716-5FF9-FA1E-0F2D-BB0887189897}"/>
              </a:ext>
            </a:extLst>
          </p:cNvPr>
          <p:cNvCxnSpPr>
            <a:cxnSpLocks/>
            <a:stCxn id="12" idx="0"/>
            <a:endCxn id="15" idx="4"/>
          </p:cNvCxnSpPr>
          <p:nvPr/>
        </p:nvCxnSpPr>
        <p:spPr>
          <a:xfrm flipV="1">
            <a:off x="9104242" y="4423332"/>
            <a:ext cx="0" cy="305438"/>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E5A03FD9-A9F2-69B7-9FDE-03C4776C2CC2}"/>
              </a:ext>
            </a:extLst>
          </p:cNvPr>
          <p:cNvSpPr txBox="1"/>
          <p:nvPr/>
        </p:nvSpPr>
        <p:spPr>
          <a:xfrm>
            <a:off x="10428022" y="3810024"/>
            <a:ext cx="938918" cy="430887"/>
          </a:xfrm>
          <a:prstGeom prst="rect">
            <a:avLst/>
          </a:prstGeom>
          <a:noFill/>
        </p:spPr>
        <p:txBody>
          <a:bodyPr wrap="square" lIns="0" r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IN" sz="1100" b="0" i="0" u="none" strike="noStrike" kern="1200" cap="none" spc="0" normalizeH="0" baseline="0" noProof="0" dirty="0">
                <a:ln>
                  <a:noFill/>
                </a:ln>
                <a:solidFill>
                  <a:srgbClr val="000000"/>
                </a:solidFill>
                <a:effectLst/>
                <a:uLnTx/>
                <a:uFillTx/>
                <a:latin typeface="Georgia"/>
                <a:ea typeface="+mn-ea"/>
                <a:cs typeface="+mn-cs"/>
              </a:rPr>
              <a:t>Behavioural strategies</a:t>
            </a:r>
          </a:p>
        </p:txBody>
      </p:sp>
      <p:grpSp>
        <p:nvGrpSpPr>
          <p:cNvPr id="28" name="Group 27">
            <a:extLst>
              <a:ext uri="{FF2B5EF4-FFF2-40B4-BE49-F238E27FC236}">
                <a16:creationId xmlns:a16="http://schemas.microsoft.com/office/drawing/2014/main" id="{0DB5CA92-8006-5C9E-FFA4-3A95566B397E}"/>
              </a:ext>
            </a:extLst>
          </p:cNvPr>
          <p:cNvGrpSpPr/>
          <p:nvPr/>
        </p:nvGrpSpPr>
        <p:grpSpPr>
          <a:xfrm>
            <a:off x="10169348" y="2537701"/>
            <a:ext cx="1456267" cy="795730"/>
            <a:chOff x="7548880" y="1821270"/>
            <a:chExt cx="1092200" cy="672637"/>
          </a:xfrm>
        </p:grpSpPr>
        <p:sp>
          <p:nvSpPr>
            <p:cNvPr id="35" name="Oval 34">
              <a:extLst>
                <a:ext uri="{FF2B5EF4-FFF2-40B4-BE49-F238E27FC236}">
                  <a16:creationId xmlns:a16="http://schemas.microsoft.com/office/drawing/2014/main" id="{E09600EF-D554-4045-20FE-42A893931D35}"/>
                </a:ext>
              </a:extLst>
            </p:cNvPr>
            <p:cNvSpPr/>
            <p:nvPr/>
          </p:nvSpPr>
          <p:spPr>
            <a:xfrm>
              <a:off x="7548880" y="1821270"/>
              <a:ext cx="1092200" cy="672637"/>
            </a:xfrm>
            <a:prstGeom prst="ellipse">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000" b="0" i="0" u="none" strike="noStrike" kern="1200" cap="none" spc="0" normalizeH="0" baseline="0" noProof="0" dirty="0">
                <a:ln>
                  <a:noFill/>
                </a:ln>
                <a:solidFill>
                  <a:prstClr val="white"/>
                </a:solidFill>
                <a:effectLst/>
                <a:uLnTx/>
                <a:uFillTx/>
                <a:latin typeface="Georgia"/>
                <a:ea typeface="+mn-ea"/>
                <a:cs typeface="+mn-cs"/>
              </a:endParaRPr>
            </a:p>
          </p:txBody>
        </p:sp>
        <p:sp>
          <p:nvSpPr>
            <p:cNvPr id="36" name="TextBox 35">
              <a:extLst>
                <a:ext uri="{FF2B5EF4-FFF2-40B4-BE49-F238E27FC236}">
                  <a16:creationId xmlns:a16="http://schemas.microsoft.com/office/drawing/2014/main" id="{D47D8B76-3CA7-246E-B809-C9F93D05E02C}"/>
                </a:ext>
              </a:extLst>
            </p:cNvPr>
            <p:cNvSpPr txBox="1"/>
            <p:nvPr/>
          </p:nvSpPr>
          <p:spPr>
            <a:xfrm>
              <a:off x="7640954" y="1996006"/>
              <a:ext cx="908051" cy="323165"/>
            </a:xfrm>
            <a:prstGeom prst="rect">
              <a:avLst/>
            </a:prstGeom>
            <a:noFill/>
          </p:spPr>
          <p:txBody>
            <a:bodyPr wrap="square" lIns="0" r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IN" sz="1100" b="0" i="0" u="none" strike="noStrike" kern="1200" cap="none" spc="0" normalizeH="0" baseline="0" noProof="0" dirty="0">
                  <a:ln>
                    <a:noFill/>
                  </a:ln>
                  <a:solidFill>
                    <a:srgbClr val="000000"/>
                  </a:solidFill>
                  <a:effectLst/>
                  <a:uLnTx/>
                  <a:uFillTx/>
                  <a:latin typeface="Georgia"/>
                  <a:ea typeface="+mn-ea"/>
                  <a:cs typeface="+mn-cs"/>
                </a:rPr>
                <a:t>Mood and emotional reaction</a:t>
              </a:r>
            </a:p>
          </p:txBody>
        </p:sp>
      </p:grpSp>
      <p:cxnSp>
        <p:nvCxnSpPr>
          <p:cNvPr id="29" name="Straight Arrow Connector 28">
            <a:extLst>
              <a:ext uri="{FF2B5EF4-FFF2-40B4-BE49-F238E27FC236}">
                <a16:creationId xmlns:a16="http://schemas.microsoft.com/office/drawing/2014/main" id="{51BE3B4E-E3E0-13FA-A874-752688C886F3}"/>
              </a:ext>
            </a:extLst>
          </p:cNvPr>
          <p:cNvCxnSpPr>
            <a:cxnSpLocks/>
            <a:stCxn id="35" idx="4"/>
            <a:endCxn id="16" idx="0"/>
          </p:cNvCxnSpPr>
          <p:nvPr/>
        </p:nvCxnSpPr>
        <p:spPr>
          <a:xfrm>
            <a:off x="10897482" y="3333431"/>
            <a:ext cx="0" cy="294171"/>
          </a:xfrm>
          <a:prstGeom prst="straightConnector1">
            <a:avLst/>
          </a:prstGeom>
          <a:ln>
            <a:solidFill>
              <a:schemeClr val="bg1">
                <a:lumMod val="50000"/>
              </a:schemeClr>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30" name="Connector: Elbow 29">
            <a:extLst>
              <a:ext uri="{FF2B5EF4-FFF2-40B4-BE49-F238E27FC236}">
                <a16:creationId xmlns:a16="http://schemas.microsoft.com/office/drawing/2014/main" id="{B9239DA1-7007-1FDC-027B-7338C6A79F9A}"/>
              </a:ext>
            </a:extLst>
          </p:cNvPr>
          <p:cNvCxnSpPr>
            <a:cxnSpLocks/>
            <a:stCxn id="14" idx="6"/>
            <a:endCxn id="35" idx="0"/>
          </p:cNvCxnSpPr>
          <p:nvPr/>
        </p:nvCxnSpPr>
        <p:spPr>
          <a:xfrm>
            <a:off x="9832375" y="1845665"/>
            <a:ext cx="1065107" cy="692036"/>
          </a:xfrm>
          <a:prstGeom prst="bentConnector2">
            <a:avLst/>
          </a:prstGeom>
          <a:ln>
            <a:solidFill>
              <a:schemeClr val="bg1">
                <a:lumMod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31" name="Straight Arrow Connector 30">
            <a:extLst>
              <a:ext uri="{FF2B5EF4-FFF2-40B4-BE49-F238E27FC236}">
                <a16:creationId xmlns:a16="http://schemas.microsoft.com/office/drawing/2014/main" id="{4409178A-CEF0-E67C-E3D9-FDC20ECA532C}"/>
              </a:ext>
            </a:extLst>
          </p:cNvPr>
          <p:cNvCxnSpPr>
            <a:cxnSpLocks/>
            <a:stCxn id="15" idx="6"/>
            <a:endCxn id="16" idx="2"/>
          </p:cNvCxnSpPr>
          <p:nvPr/>
        </p:nvCxnSpPr>
        <p:spPr>
          <a:xfrm>
            <a:off x="9832375" y="4025467"/>
            <a:ext cx="336973" cy="0"/>
          </a:xfrm>
          <a:prstGeom prst="straightConnector1">
            <a:avLst/>
          </a:prstGeom>
          <a:ln>
            <a:solidFill>
              <a:schemeClr val="bg1">
                <a:lumMod val="50000"/>
              </a:schemeClr>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32" name="Connector: Elbow 31">
            <a:extLst>
              <a:ext uri="{FF2B5EF4-FFF2-40B4-BE49-F238E27FC236}">
                <a16:creationId xmlns:a16="http://schemas.microsoft.com/office/drawing/2014/main" id="{ED435ED0-ACBB-4BC4-505C-335C70CF89E0}"/>
              </a:ext>
            </a:extLst>
          </p:cNvPr>
          <p:cNvCxnSpPr>
            <a:cxnSpLocks/>
            <a:stCxn id="20" idx="5"/>
            <a:endCxn id="16" idx="1"/>
          </p:cNvCxnSpPr>
          <p:nvPr/>
        </p:nvCxnSpPr>
        <p:spPr>
          <a:xfrm rot="16200000" flipH="1">
            <a:off x="9737244" y="3098764"/>
            <a:ext cx="527235" cy="763503"/>
          </a:xfrm>
          <a:prstGeom prst="bentConnector3">
            <a:avLst>
              <a:gd name="adj1" fmla="val 50000"/>
            </a:avLst>
          </a:prstGeom>
          <a:ln>
            <a:solidFill>
              <a:schemeClr val="bg1">
                <a:lumMod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33" name="Straight Arrow Connector 32">
            <a:extLst>
              <a:ext uri="{FF2B5EF4-FFF2-40B4-BE49-F238E27FC236}">
                <a16:creationId xmlns:a16="http://schemas.microsoft.com/office/drawing/2014/main" id="{CC393C85-DDA3-C833-AA85-0A524A88D740}"/>
              </a:ext>
            </a:extLst>
          </p:cNvPr>
          <p:cNvCxnSpPr>
            <a:cxnSpLocks/>
            <a:stCxn id="35" idx="2"/>
            <a:endCxn id="20" idx="6"/>
          </p:cNvCxnSpPr>
          <p:nvPr/>
        </p:nvCxnSpPr>
        <p:spPr>
          <a:xfrm flipH="1">
            <a:off x="9832375" y="2935566"/>
            <a:ext cx="336973" cy="0"/>
          </a:xfrm>
          <a:prstGeom prst="straightConnector1">
            <a:avLst/>
          </a:prstGeom>
          <a:ln>
            <a:solidFill>
              <a:schemeClr val="bg1">
                <a:lumMod val="50000"/>
              </a:schemeClr>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34" name="Straight Arrow Connector 33">
            <a:extLst>
              <a:ext uri="{FF2B5EF4-FFF2-40B4-BE49-F238E27FC236}">
                <a16:creationId xmlns:a16="http://schemas.microsoft.com/office/drawing/2014/main" id="{F0D16031-30B7-C0AB-86FB-615912881015}"/>
              </a:ext>
            </a:extLst>
          </p:cNvPr>
          <p:cNvCxnSpPr>
            <a:cxnSpLocks/>
            <a:stCxn id="37" idx="6"/>
            <a:endCxn id="20" idx="2"/>
          </p:cNvCxnSpPr>
          <p:nvPr/>
        </p:nvCxnSpPr>
        <p:spPr>
          <a:xfrm>
            <a:off x="8039135" y="2935566"/>
            <a:ext cx="336973" cy="0"/>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 name="Text Placeholder 7">
            <a:extLst>
              <a:ext uri="{FF2B5EF4-FFF2-40B4-BE49-F238E27FC236}">
                <a16:creationId xmlns:a16="http://schemas.microsoft.com/office/drawing/2014/main" id="{535A8193-B86E-502D-DC78-F4F9FE5F4A2B}"/>
              </a:ext>
            </a:extLst>
          </p:cNvPr>
          <p:cNvSpPr txBox="1">
            <a:spLocks/>
          </p:cNvSpPr>
          <p:nvPr/>
        </p:nvSpPr>
        <p:spPr>
          <a:xfrm>
            <a:off x="670560" y="6125468"/>
            <a:ext cx="10035538"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Hunter M, Rendall M. Bio-psycho-socio-cultural perspectives on menopause. Best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Pract</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Res Clin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Obstet</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Gynaecol. 2007 Apr;21(2):261-74. Santoro N,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Roeca</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C, Peters BA, Neal-Perry G. The Menopause Transition: Signs, Symptoms, and Management Options. J Clin Endocrinol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Metab</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2021 Jan 1;106(1):1-15. </a:t>
            </a:r>
          </a:p>
        </p:txBody>
      </p:sp>
      <p:sp>
        <p:nvSpPr>
          <p:cNvPr id="6" name="TextBox 5">
            <a:extLst>
              <a:ext uri="{FF2B5EF4-FFF2-40B4-BE49-F238E27FC236}">
                <a16:creationId xmlns:a16="http://schemas.microsoft.com/office/drawing/2014/main" id="{20E3E166-353C-5C4F-74D3-253302E2DBA1}"/>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GLO2208860</a:t>
            </a:r>
          </a:p>
        </p:txBody>
      </p:sp>
    </p:spTree>
    <p:extLst>
      <p:ext uri="{BB962C8B-B14F-4D97-AF65-F5344CB8AC3E}">
        <p14:creationId xmlns:p14="http://schemas.microsoft.com/office/powerpoint/2010/main" val="2962104232"/>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54AC10DE-1707-6BCA-26D2-924C13672B42}"/>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54AC10DE-1707-6BCA-26D2-924C13672B42}"/>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D76B6D2F-3D0D-C32F-E8C3-DC29F7BF2D3E}"/>
              </a:ext>
            </a:extLst>
          </p:cNvPr>
          <p:cNvSpPr>
            <a:spLocks noGrp="1"/>
          </p:cNvSpPr>
          <p:nvPr>
            <p:ph type="title"/>
          </p:nvPr>
        </p:nvSpPr>
        <p:spPr/>
        <p:txBody>
          <a:bodyPr vert="horz"/>
          <a:lstStyle/>
          <a:p>
            <a:r>
              <a:rPr lang="en-US" dirty="0"/>
              <a:t>There is not only one menopause! </a:t>
            </a:r>
          </a:p>
        </p:txBody>
      </p:sp>
      <p:grpSp>
        <p:nvGrpSpPr>
          <p:cNvPr id="7" name="Graphic 45">
            <a:extLst>
              <a:ext uri="{FF2B5EF4-FFF2-40B4-BE49-F238E27FC236}">
                <a16:creationId xmlns:a16="http://schemas.microsoft.com/office/drawing/2014/main" id="{EFFA0A1D-DDCB-6E61-DED4-3E17946BDE65}"/>
              </a:ext>
            </a:extLst>
          </p:cNvPr>
          <p:cNvGrpSpPr/>
          <p:nvPr/>
        </p:nvGrpSpPr>
        <p:grpSpPr>
          <a:xfrm>
            <a:off x="4095446" y="1967335"/>
            <a:ext cx="832383" cy="2827285"/>
            <a:chOff x="2813196" y="1383953"/>
            <a:chExt cx="680276" cy="2310637"/>
          </a:xfrm>
          <a:solidFill>
            <a:schemeClr val="accent2"/>
          </a:solidFill>
        </p:grpSpPr>
        <p:grpSp>
          <p:nvGrpSpPr>
            <p:cNvPr id="75" name="Graphic 45">
              <a:extLst>
                <a:ext uri="{FF2B5EF4-FFF2-40B4-BE49-F238E27FC236}">
                  <a16:creationId xmlns:a16="http://schemas.microsoft.com/office/drawing/2014/main" id="{F1387BC5-DD53-5F1B-0603-99C0FB55A363}"/>
                </a:ext>
              </a:extLst>
            </p:cNvPr>
            <p:cNvGrpSpPr/>
            <p:nvPr/>
          </p:nvGrpSpPr>
          <p:grpSpPr>
            <a:xfrm>
              <a:off x="2902969" y="3019087"/>
              <a:ext cx="590504" cy="675503"/>
              <a:chOff x="2902969" y="3019087"/>
              <a:chExt cx="590504" cy="675503"/>
            </a:xfrm>
            <a:grpFill/>
          </p:grpSpPr>
          <p:sp>
            <p:nvSpPr>
              <p:cNvPr id="82" name="Freeform: Shape 81">
                <a:extLst>
                  <a:ext uri="{FF2B5EF4-FFF2-40B4-BE49-F238E27FC236}">
                    <a16:creationId xmlns:a16="http://schemas.microsoft.com/office/drawing/2014/main" id="{23D67CA6-C06B-7ABA-BA4B-30A0C5395B9F}"/>
                  </a:ext>
                </a:extLst>
              </p:cNvPr>
              <p:cNvSpPr/>
              <p:nvPr/>
            </p:nvSpPr>
            <p:spPr>
              <a:xfrm>
                <a:off x="3241212" y="3500797"/>
                <a:ext cx="252260" cy="193793"/>
              </a:xfrm>
              <a:custGeom>
                <a:avLst/>
                <a:gdLst>
                  <a:gd name="connsiteX0" fmla="*/ 19934 w 252260"/>
                  <a:gd name="connsiteY0" fmla="*/ 0 h 193793"/>
                  <a:gd name="connsiteX1" fmla="*/ 252261 w 252260"/>
                  <a:gd name="connsiteY1" fmla="*/ 169788 h 193793"/>
                  <a:gd name="connsiteX2" fmla="*/ 238504 w 252260"/>
                  <a:gd name="connsiteY2" fmla="*/ 193793 h 193793"/>
                  <a:gd name="connsiteX3" fmla="*/ 0 w 252260"/>
                  <a:gd name="connsiteY3" fmla="*/ 19232 h 193793"/>
                  <a:gd name="connsiteX4" fmla="*/ 19934 w 252260"/>
                  <a:gd name="connsiteY4" fmla="*/ 0 h 1937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260" h="193793">
                    <a:moveTo>
                      <a:pt x="19934" y="0"/>
                    </a:moveTo>
                    <a:cubicBezTo>
                      <a:pt x="90685" y="64715"/>
                      <a:pt x="168525" y="121779"/>
                      <a:pt x="252261" y="169788"/>
                    </a:cubicBezTo>
                    <a:lnTo>
                      <a:pt x="238504" y="193793"/>
                    </a:lnTo>
                    <a:cubicBezTo>
                      <a:pt x="152522" y="144450"/>
                      <a:pt x="72576" y="85842"/>
                      <a:pt x="0" y="19232"/>
                    </a:cubicBezTo>
                    <a:cubicBezTo>
                      <a:pt x="7510" y="13827"/>
                      <a:pt x="14249" y="7300"/>
                      <a:pt x="19934" y="0"/>
                    </a:cubicBezTo>
                    <a:close/>
                  </a:path>
                </a:pathLst>
              </a:custGeom>
              <a:grpFill/>
              <a:ln w="700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600" b="0" i="0" u="none" strike="noStrike" kern="1200" cap="none" spc="0" normalizeH="0" baseline="0" noProof="0">
                  <a:ln>
                    <a:noFill/>
                  </a:ln>
                  <a:solidFill>
                    <a:srgbClr val="000000"/>
                  </a:solidFill>
                  <a:effectLst/>
                  <a:uLnTx/>
                  <a:uFillTx/>
                  <a:latin typeface="Calibri"/>
                  <a:ea typeface="+mn-ea"/>
                  <a:cs typeface="+mn-cs"/>
                </a:endParaRPr>
              </a:p>
            </p:txBody>
          </p:sp>
          <p:sp>
            <p:nvSpPr>
              <p:cNvPr id="83" name="Freeform: Shape 82">
                <a:extLst>
                  <a:ext uri="{FF2B5EF4-FFF2-40B4-BE49-F238E27FC236}">
                    <a16:creationId xmlns:a16="http://schemas.microsoft.com/office/drawing/2014/main" id="{EB886182-B568-EC16-B232-E02496C2E6B0}"/>
                  </a:ext>
                </a:extLst>
              </p:cNvPr>
              <p:cNvSpPr/>
              <p:nvPr/>
            </p:nvSpPr>
            <p:spPr>
              <a:xfrm>
                <a:off x="2902969" y="3019087"/>
                <a:ext cx="226922" cy="361475"/>
              </a:xfrm>
              <a:custGeom>
                <a:avLst/>
                <a:gdLst>
                  <a:gd name="connsiteX0" fmla="*/ 25689 w 226922"/>
                  <a:gd name="connsiteY0" fmla="*/ 0 h 361475"/>
                  <a:gd name="connsiteX1" fmla="*/ 226923 w 226922"/>
                  <a:gd name="connsiteY1" fmla="*/ 342665 h 361475"/>
                  <a:gd name="connsiteX2" fmla="*/ 206568 w 226922"/>
                  <a:gd name="connsiteY2" fmla="*/ 361476 h 361475"/>
                  <a:gd name="connsiteX3" fmla="*/ 0 w 226922"/>
                  <a:gd name="connsiteY3" fmla="*/ 10178 h 361475"/>
                  <a:gd name="connsiteX4" fmla="*/ 25689 w 226922"/>
                  <a:gd name="connsiteY4" fmla="*/ 0 h 36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922" h="361475">
                    <a:moveTo>
                      <a:pt x="25689" y="0"/>
                    </a:moveTo>
                    <a:cubicBezTo>
                      <a:pt x="75173" y="124867"/>
                      <a:pt x="143467" y="240188"/>
                      <a:pt x="226923" y="342665"/>
                    </a:cubicBezTo>
                    <a:cubicBezTo>
                      <a:pt x="219272" y="347929"/>
                      <a:pt x="212393" y="354246"/>
                      <a:pt x="206568" y="361476"/>
                    </a:cubicBezTo>
                    <a:cubicBezTo>
                      <a:pt x="120796" y="256543"/>
                      <a:pt x="50747" y="138273"/>
                      <a:pt x="0" y="10178"/>
                    </a:cubicBezTo>
                    <a:cubicBezTo>
                      <a:pt x="0" y="10178"/>
                      <a:pt x="25689" y="0"/>
                      <a:pt x="25689" y="0"/>
                    </a:cubicBezTo>
                    <a:close/>
                  </a:path>
                </a:pathLst>
              </a:custGeom>
              <a:grpFill/>
              <a:ln w="700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600" b="0" i="0" u="none" strike="noStrike" kern="1200" cap="none" spc="0" normalizeH="0" baseline="0" noProof="0">
                  <a:ln>
                    <a:noFill/>
                  </a:ln>
                  <a:solidFill>
                    <a:srgbClr val="000000"/>
                  </a:solidFill>
                  <a:effectLst/>
                  <a:uLnTx/>
                  <a:uFillTx/>
                  <a:latin typeface="Calibri"/>
                  <a:ea typeface="+mn-ea"/>
                  <a:cs typeface="+mn-cs"/>
                </a:endParaRPr>
              </a:p>
            </p:txBody>
          </p:sp>
        </p:grpSp>
        <p:grpSp>
          <p:nvGrpSpPr>
            <p:cNvPr id="76" name="Graphic 45">
              <a:extLst>
                <a:ext uri="{FF2B5EF4-FFF2-40B4-BE49-F238E27FC236}">
                  <a16:creationId xmlns:a16="http://schemas.microsoft.com/office/drawing/2014/main" id="{B5AF1B6A-27C3-6DE8-3685-E6A77A4AE626}"/>
                </a:ext>
              </a:extLst>
            </p:cNvPr>
            <p:cNvGrpSpPr/>
            <p:nvPr/>
          </p:nvGrpSpPr>
          <p:grpSpPr>
            <a:xfrm>
              <a:off x="2902899" y="1383953"/>
              <a:ext cx="590574" cy="675503"/>
              <a:chOff x="2902899" y="1383953"/>
              <a:chExt cx="590574" cy="675503"/>
            </a:xfrm>
            <a:grpFill/>
          </p:grpSpPr>
          <p:sp>
            <p:nvSpPr>
              <p:cNvPr id="80" name="Freeform: Shape 79">
                <a:extLst>
                  <a:ext uri="{FF2B5EF4-FFF2-40B4-BE49-F238E27FC236}">
                    <a16:creationId xmlns:a16="http://schemas.microsoft.com/office/drawing/2014/main" id="{CF8B5ABA-ED09-0C0D-CE71-E80E3F69F334}"/>
                  </a:ext>
                </a:extLst>
              </p:cNvPr>
              <p:cNvSpPr/>
              <p:nvPr/>
            </p:nvSpPr>
            <p:spPr>
              <a:xfrm>
                <a:off x="2902899" y="1697980"/>
                <a:ext cx="226992" cy="361475"/>
              </a:xfrm>
              <a:custGeom>
                <a:avLst/>
                <a:gdLst>
                  <a:gd name="connsiteX0" fmla="*/ 226993 w 226992"/>
                  <a:gd name="connsiteY0" fmla="*/ 18811 h 361475"/>
                  <a:gd name="connsiteX1" fmla="*/ 25760 w 226992"/>
                  <a:gd name="connsiteY1" fmla="*/ 361476 h 361475"/>
                  <a:gd name="connsiteX2" fmla="*/ 0 w 226992"/>
                  <a:gd name="connsiteY2" fmla="*/ 351298 h 361475"/>
                  <a:gd name="connsiteX3" fmla="*/ 206568 w 226992"/>
                  <a:gd name="connsiteY3" fmla="*/ 0 h 361475"/>
                  <a:gd name="connsiteX4" fmla="*/ 226993 w 226992"/>
                  <a:gd name="connsiteY4" fmla="*/ 18811 h 36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992" h="361475">
                    <a:moveTo>
                      <a:pt x="226993" y="18811"/>
                    </a:moveTo>
                    <a:cubicBezTo>
                      <a:pt x="143467" y="121287"/>
                      <a:pt x="75243" y="236609"/>
                      <a:pt x="25760" y="361476"/>
                    </a:cubicBezTo>
                    <a:lnTo>
                      <a:pt x="0" y="351298"/>
                    </a:lnTo>
                    <a:cubicBezTo>
                      <a:pt x="50747" y="223202"/>
                      <a:pt x="120866" y="105003"/>
                      <a:pt x="206568" y="0"/>
                    </a:cubicBezTo>
                    <a:cubicBezTo>
                      <a:pt x="212464" y="7230"/>
                      <a:pt x="219342" y="13547"/>
                      <a:pt x="226993" y="18811"/>
                    </a:cubicBezTo>
                    <a:close/>
                  </a:path>
                </a:pathLst>
              </a:custGeom>
              <a:grpFill/>
              <a:ln w="700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600" b="0" i="0" u="none" strike="noStrike" kern="1200" cap="none" spc="0" normalizeH="0" baseline="0" noProof="0">
                  <a:ln>
                    <a:noFill/>
                  </a:ln>
                  <a:solidFill>
                    <a:srgbClr val="000000"/>
                  </a:solidFill>
                  <a:effectLst/>
                  <a:uLnTx/>
                  <a:uFillTx/>
                  <a:latin typeface="Calibri"/>
                  <a:ea typeface="+mn-ea"/>
                  <a:cs typeface="+mn-cs"/>
                </a:endParaRPr>
              </a:p>
            </p:txBody>
          </p:sp>
          <p:sp>
            <p:nvSpPr>
              <p:cNvPr id="81" name="Freeform: Shape 80">
                <a:extLst>
                  <a:ext uri="{FF2B5EF4-FFF2-40B4-BE49-F238E27FC236}">
                    <a16:creationId xmlns:a16="http://schemas.microsoft.com/office/drawing/2014/main" id="{BD8DB5E7-E50D-570B-52E5-0533A85859E3}"/>
                  </a:ext>
                </a:extLst>
              </p:cNvPr>
              <p:cNvSpPr/>
              <p:nvPr/>
            </p:nvSpPr>
            <p:spPr>
              <a:xfrm>
                <a:off x="3241212" y="1383953"/>
                <a:ext cx="252260" cy="193793"/>
              </a:xfrm>
              <a:custGeom>
                <a:avLst/>
                <a:gdLst>
                  <a:gd name="connsiteX0" fmla="*/ 0 w 252260"/>
                  <a:gd name="connsiteY0" fmla="*/ 174561 h 193793"/>
                  <a:gd name="connsiteX1" fmla="*/ 238504 w 252260"/>
                  <a:gd name="connsiteY1" fmla="*/ 0 h 193793"/>
                  <a:gd name="connsiteX2" fmla="*/ 252261 w 252260"/>
                  <a:gd name="connsiteY2" fmla="*/ 24005 h 193793"/>
                  <a:gd name="connsiteX3" fmla="*/ 20004 w 252260"/>
                  <a:gd name="connsiteY3" fmla="*/ 193793 h 193793"/>
                  <a:gd name="connsiteX4" fmla="*/ 0 w 252260"/>
                  <a:gd name="connsiteY4" fmla="*/ 174561 h 1937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260" h="193793">
                    <a:moveTo>
                      <a:pt x="0" y="174561"/>
                    </a:moveTo>
                    <a:cubicBezTo>
                      <a:pt x="72576" y="108022"/>
                      <a:pt x="152452" y="49343"/>
                      <a:pt x="238504" y="0"/>
                    </a:cubicBezTo>
                    <a:cubicBezTo>
                      <a:pt x="238504" y="0"/>
                      <a:pt x="252261" y="23935"/>
                      <a:pt x="252261" y="24005"/>
                    </a:cubicBezTo>
                    <a:cubicBezTo>
                      <a:pt x="168525" y="72014"/>
                      <a:pt x="90685" y="129078"/>
                      <a:pt x="20004" y="193793"/>
                    </a:cubicBezTo>
                    <a:cubicBezTo>
                      <a:pt x="14249" y="186493"/>
                      <a:pt x="7510" y="180036"/>
                      <a:pt x="0" y="174561"/>
                    </a:cubicBezTo>
                    <a:close/>
                  </a:path>
                </a:pathLst>
              </a:custGeom>
              <a:grpFill/>
              <a:ln w="700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600" b="0" i="0" u="none" strike="noStrike" kern="1200" cap="none" spc="0" normalizeH="0" baseline="0" noProof="0">
                  <a:ln>
                    <a:noFill/>
                  </a:ln>
                  <a:solidFill>
                    <a:srgbClr val="000000"/>
                  </a:solidFill>
                  <a:effectLst/>
                  <a:uLnTx/>
                  <a:uFillTx/>
                  <a:latin typeface="Calibri"/>
                  <a:ea typeface="+mn-ea"/>
                  <a:cs typeface="+mn-cs"/>
                </a:endParaRPr>
              </a:p>
            </p:txBody>
          </p:sp>
        </p:grpSp>
        <p:grpSp>
          <p:nvGrpSpPr>
            <p:cNvPr id="77" name="Graphic 45">
              <a:extLst>
                <a:ext uri="{FF2B5EF4-FFF2-40B4-BE49-F238E27FC236}">
                  <a16:creationId xmlns:a16="http://schemas.microsoft.com/office/drawing/2014/main" id="{C275EFB4-2072-C611-4E7F-0221682A03D3}"/>
                </a:ext>
              </a:extLst>
            </p:cNvPr>
            <p:cNvGrpSpPr/>
            <p:nvPr/>
          </p:nvGrpSpPr>
          <p:grpSpPr>
            <a:xfrm>
              <a:off x="2813196" y="2049349"/>
              <a:ext cx="115461" cy="979915"/>
              <a:chOff x="2813196" y="2049349"/>
              <a:chExt cx="115461" cy="979915"/>
            </a:xfrm>
            <a:grpFill/>
          </p:grpSpPr>
          <p:sp>
            <p:nvSpPr>
              <p:cNvPr id="78" name="Freeform: Shape 77">
                <a:extLst>
                  <a:ext uri="{FF2B5EF4-FFF2-40B4-BE49-F238E27FC236}">
                    <a16:creationId xmlns:a16="http://schemas.microsoft.com/office/drawing/2014/main" id="{011ADBE5-9913-03D3-BDF2-52C579B4278D}"/>
                  </a:ext>
                </a:extLst>
              </p:cNvPr>
              <p:cNvSpPr/>
              <p:nvPr/>
            </p:nvSpPr>
            <p:spPr>
              <a:xfrm>
                <a:off x="2813267" y="2049349"/>
                <a:ext cx="115391" cy="394535"/>
              </a:xfrm>
              <a:custGeom>
                <a:avLst/>
                <a:gdLst>
                  <a:gd name="connsiteX0" fmla="*/ 11932 w 115391"/>
                  <a:gd name="connsiteY0" fmla="*/ 393131 h 394535"/>
                  <a:gd name="connsiteX1" fmla="*/ 0 w 115391"/>
                  <a:gd name="connsiteY1" fmla="*/ 393974 h 394535"/>
                  <a:gd name="connsiteX2" fmla="*/ 89702 w 115391"/>
                  <a:gd name="connsiteY2" fmla="*/ 0 h 394535"/>
                  <a:gd name="connsiteX3" fmla="*/ 115391 w 115391"/>
                  <a:gd name="connsiteY3" fmla="*/ 10178 h 394535"/>
                  <a:gd name="connsiteX4" fmla="*/ 27655 w 115391"/>
                  <a:gd name="connsiteY4" fmla="*/ 394535 h 394535"/>
                  <a:gd name="connsiteX5" fmla="*/ 12073 w 115391"/>
                  <a:gd name="connsiteY5" fmla="*/ 393131 h 394535"/>
                  <a:gd name="connsiteX6" fmla="*/ 11932 w 115391"/>
                  <a:gd name="connsiteY6" fmla="*/ 393131 h 39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391" h="394535">
                    <a:moveTo>
                      <a:pt x="11932" y="393131"/>
                    </a:moveTo>
                    <a:cubicBezTo>
                      <a:pt x="7861" y="393131"/>
                      <a:pt x="3931" y="393482"/>
                      <a:pt x="0" y="393974"/>
                    </a:cubicBezTo>
                    <a:cubicBezTo>
                      <a:pt x="9827" y="255770"/>
                      <a:pt x="40850" y="123323"/>
                      <a:pt x="89702" y="0"/>
                    </a:cubicBezTo>
                    <a:cubicBezTo>
                      <a:pt x="89702" y="0"/>
                      <a:pt x="115391" y="10178"/>
                      <a:pt x="115391" y="10178"/>
                    </a:cubicBezTo>
                    <a:cubicBezTo>
                      <a:pt x="67733" y="130552"/>
                      <a:pt x="37411" y="259701"/>
                      <a:pt x="27655" y="394535"/>
                    </a:cubicBezTo>
                    <a:cubicBezTo>
                      <a:pt x="22601" y="393693"/>
                      <a:pt x="17407" y="393131"/>
                      <a:pt x="12073" y="393131"/>
                    </a:cubicBezTo>
                    <a:cubicBezTo>
                      <a:pt x="12002" y="393131"/>
                      <a:pt x="12002" y="393131"/>
                      <a:pt x="11932" y="393131"/>
                    </a:cubicBezTo>
                    <a:close/>
                  </a:path>
                </a:pathLst>
              </a:custGeom>
              <a:grpFill/>
              <a:ln w="700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600" b="0" i="0" u="none" strike="noStrike" kern="1200" cap="none" spc="0" normalizeH="0" baseline="0" noProof="0">
                  <a:ln>
                    <a:noFill/>
                  </a:ln>
                  <a:solidFill>
                    <a:srgbClr val="000000"/>
                  </a:solidFill>
                  <a:effectLst/>
                  <a:uLnTx/>
                  <a:uFillTx/>
                  <a:latin typeface="Calibri"/>
                  <a:ea typeface="+mn-ea"/>
                  <a:cs typeface="+mn-cs"/>
                </a:endParaRPr>
              </a:p>
            </p:txBody>
          </p:sp>
          <p:sp>
            <p:nvSpPr>
              <p:cNvPr id="79" name="Freeform: Shape 78">
                <a:extLst>
                  <a:ext uri="{FF2B5EF4-FFF2-40B4-BE49-F238E27FC236}">
                    <a16:creationId xmlns:a16="http://schemas.microsoft.com/office/drawing/2014/main" id="{5BE2F2F7-E257-3F2C-13A3-E22D534EB1C5}"/>
                  </a:ext>
                </a:extLst>
              </p:cNvPr>
              <p:cNvSpPr/>
              <p:nvPr/>
            </p:nvSpPr>
            <p:spPr>
              <a:xfrm>
                <a:off x="2813196" y="2634659"/>
                <a:ext cx="115461" cy="394605"/>
              </a:xfrm>
              <a:custGeom>
                <a:avLst/>
                <a:gdLst>
                  <a:gd name="connsiteX0" fmla="*/ 12143 w 115461"/>
                  <a:gd name="connsiteY0" fmla="*/ 1404 h 394605"/>
                  <a:gd name="connsiteX1" fmla="*/ 27725 w 115461"/>
                  <a:gd name="connsiteY1" fmla="*/ 0 h 394605"/>
                  <a:gd name="connsiteX2" fmla="*/ 115462 w 115461"/>
                  <a:gd name="connsiteY2" fmla="*/ 384428 h 394605"/>
                  <a:gd name="connsiteX3" fmla="*/ 89702 w 115461"/>
                  <a:gd name="connsiteY3" fmla="*/ 394605 h 394605"/>
                  <a:gd name="connsiteX4" fmla="*/ 0 w 115461"/>
                  <a:gd name="connsiteY4" fmla="*/ 561 h 394605"/>
                  <a:gd name="connsiteX5" fmla="*/ 11862 w 115461"/>
                  <a:gd name="connsiteY5" fmla="*/ 1404 h 394605"/>
                  <a:gd name="connsiteX6" fmla="*/ 12143 w 115461"/>
                  <a:gd name="connsiteY6" fmla="*/ 1404 h 394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461" h="394605">
                    <a:moveTo>
                      <a:pt x="12143" y="1404"/>
                    </a:moveTo>
                    <a:cubicBezTo>
                      <a:pt x="17477" y="1404"/>
                      <a:pt x="22671" y="842"/>
                      <a:pt x="27725" y="0"/>
                    </a:cubicBezTo>
                    <a:cubicBezTo>
                      <a:pt x="37481" y="134834"/>
                      <a:pt x="67733" y="264053"/>
                      <a:pt x="115462" y="384428"/>
                    </a:cubicBezTo>
                    <a:lnTo>
                      <a:pt x="89702" y="394605"/>
                    </a:lnTo>
                    <a:cubicBezTo>
                      <a:pt x="40850" y="271212"/>
                      <a:pt x="9827" y="138835"/>
                      <a:pt x="0" y="561"/>
                    </a:cubicBezTo>
                    <a:cubicBezTo>
                      <a:pt x="3931" y="1053"/>
                      <a:pt x="7861" y="1404"/>
                      <a:pt x="11862" y="1404"/>
                    </a:cubicBezTo>
                    <a:cubicBezTo>
                      <a:pt x="12002" y="1404"/>
                      <a:pt x="12073" y="1404"/>
                      <a:pt x="12143" y="1404"/>
                    </a:cubicBezTo>
                    <a:close/>
                  </a:path>
                </a:pathLst>
              </a:custGeom>
              <a:grpFill/>
              <a:ln w="700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600" b="0" i="0" u="none" strike="noStrike" kern="1200" cap="none" spc="0" normalizeH="0" baseline="0" noProof="0">
                  <a:ln>
                    <a:noFill/>
                  </a:ln>
                  <a:solidFill>
                    <a:srgbClr val="000000"/>
                  </a:solidFill>
                  <a:effectLst/>
                  <a:uLnTx/>
                  <a:uFillTx/>
                  <a:latin typeface="Calibri"/>
                  <a:ea typeface="+mn-ea"/>
                  <a:cs typeface="+mn-cs"/>
                </a:endParaRPr>
              </a:p>
            </p:txBody>
          </p:sp>
        </p:grpSp>
      </p:grpSp>
      <p:sp>
        <p:nvSpPr>
          <p:cNvPr id="8" name="Freeform: Shape 7">
            <a:extLst>
              <a:ext uri="{FF2B5EF4-FFF2-40B4-BE49-F238E27FC236}">
                <a16:creationId xmlns:a16="http://schemas.microsoft.com/office/drawing/2014/main" id="{5FD9DC03-940C-04B9-F799-DDAED3D90DE1}"/>
              </a:ext>
            </a:extLst>
          </p:cNvPr>
          <p:cNvSpPr/>
          <p:nvPr/>
        </p:nvSpPr>
        <p:spPr>
          <a:xfrm>
            <a:off x="4467753" y="2194753"/>
            <a:ext cx="164553" cy="164551"/>
          </a:xfrm>
          <a:custGeom>
            <a:avLst/>
            <a:gdLst>
              <a:gd name="connsiteX0" fmla="*/ 0 w 134483"/>
              <a:gd name="connsiteY0" fmla="*/ 67242 h 134482"/>
              <a:gd name="connsiteX1" fmla="*/ 67242 w 134483"/>
              <a:gd name="connsiteY1" fmla="*/ 134483 h 134482"/>
              <a:gd name="connsiteX2" fmla="*/ 67312 w 134483"/>
              <a:gd name="connsiteY2" fmla="*/ 134483 h 134482"/>
              <a:gd name="connsiteX3" fmla="*/ 134483 w 134483"/>
              <a:gd name="connsiteY3" fmla="*/ 67242 h 134482"/>
              <a:gd name="connsiteX4" fmla="*/ 67382 w 134483"/>
              <a:gd name="connsiteY4" fmla="*/ 0 h 134482"/>
              <a:gd name="connsiteX5" fmla="*/ 67242 w 134483"/>
              <a:gd name="connsiteY5" fmla="*/ 0 h 134482"/>
              <a:gd name="connsiteX6" fmla="*/ 0 w 134483"/>
              <a:gd name="connsiteY6" fmla="*/ 67242 h 134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483" h="134482">
                <a:moveTo>
                  <a:pt x="0" y="67242"/>
                </a:moveTo>
                <a:cubicBezTo>
                  <a:pt x="0" y="104372"/>
                  <a:pt x="30111" y="134483"/>
                  <a:pt x="67242" y="134483"/>
                </a:cubicBezTo>
                <a:cubicBezTo>
                  <a:pt x="67242" y="134483"/>
                  <a:pt x="67312" y="134483"/>
                  <a:pt x="67312" y="134483"/>
                </a:cubicBezTo>
                <a:cubicBezTo>
                  <a:pt x="104372" y="134413"/>
                  <a:pt x="134483" y="104372"/>
                  <a:pt x="134483" y="67242"/>
                </a:cubicBezTo>
                <a:cubicBezTo>
                  <a:pt x="134483" y="30181"/>
                  <a:pt x="104442" y="70"/>
                  <a:pt x="67382" y="0"/>
                </a:cubicBezTo>
                <a:cubicBezTo>
                  <a:pt x="67312" y="0"/>
                  <a:pt x="67312" y="0"/>
                  <a:pt x="67242" y="0"/>
                </a:cubicBezTo>
                <a:cubicBezTo>
                  <a:pt x="30111" y="0"/>
                  <a:pt x="0" y="30111"/>
                  <a:pt x="0" y="67242"/>
                </a:cubicBezTo>
                <a:close/>
              </a:path>
            </a:pathLst>
          </a:custGeom>
          <a:solidFill>
            <a:schemeClr val="accent2"/>
          </a:solidFill>
          <a:ln w="700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600" b="0" i="0" u="none" strike="noStrike" kern="1200" cap="none" spc="0" normalizeH="0" baseline="0" noProof="0">
              <a:ln>
                <a:noFill/>
              </a:ln>
              <a:solidFill>
                <a:srgbClr val="000000"/>
              </a:solidFill>
              <a:effectLst/>
              <a:uLnTx/>
              <a:uFillTx/>
              <a:latin typeface="Calibri"/>
              <a:ea typeface="+mn-ea"/>
              <a:cs typeface="+mn-cs"/>
            </a:endParaRPr>
          </a:p>
        </p:txBody>
      </p:sp>
      <p:sp>
        <p:nvSpPr>
          <p:cNvPr id="9" name="Freeform: Shape 8">
            <a:extLst>
              <a:ext uri="{FF2B5EF4-FFF2-40B4-BE49-F238E27FC236}">
                <a16:creationId xmlns:a16="http://schemas.microsoft.com/office/drawing/2014/main" id="{52701BD2-7E4B-14AA-3C0D-F23F77556303}"/>
              </a:ext>
            </a:extLst>
          </p:cNvPr>
          <p:cNvSpPr/>
          <p:nvPr/>
        </p:nvSpPr>
        <p:spPr>
          <a:xfrm>
            <a:off x="4028030" y="3298701"/>
            <a:ext cx="164553" cy="164553"/>
          </a:xfrm>
          <a:custGeom>
            <a:avLst/>
            <a:gdLst>
              <a:gd name="connsiteX0" fmla="*/ 0 w 134483"/>
              <a:gd name="connsiteY0" fmla="*/ 67242 h 134483"/>
              <a:gd name="connsiteX1" fmla="*/ 67242 w 134483"/>
              <a:gd name="connsiteY1" fmla="*/ 134483 h 134483"/>
              <a:gd name="connsiteX2" fmla="*/ 67312 w 134483"/>
              <a:gd name="connsiteY2" fmla="*/ 134483 h 134483"/>
              <a:gd name="connsiteX3" fmla="*/ 134483 w 134483"/>
              <a:gd name="connsiteY3" fmla="*/ 67242 h 134483"/>
              <a:gd name="connsiteX4" fmla="*/ 67382 w 134483"/>
              <a:gd name="connsiteY4" fmla="*/ 0 h 134483"/>
              <a:gd name="connsiteX5" fmla="*/ 67242 w 134483"/>
              <a:gd name="connsiteY5" fmla="*/ 0 h 134483"/>
              <a:gd name="connsiteX6" fmla="*/ 0 w 134483"/>
              <a:gd name="connsiteY6" fmla="*/ 67242 h 134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483" h="134483">
                <a:moveTo>
                  <a:pt x="0" y="67242"/>
                </a:moveTo>
                <a:cubicBezTo>
                  <a:pt x="0" y="104372"/>
                  <a:pt x="30111" y="134483"/>
                  <a:pt x="67242" y="134483"/>
                </a:cubicBezTo>
                <a:cubicBezTo>
                  <a:pt x="67242" y="134483"/>
                  <a:pt x="67312" y="134483"/>
                  <a:pt x="67312" y="134483"/>
                </a:cubicBezTo>
                <a:cubicBezTo>
                  <a:pt x="104372" y="134413"/>
                  <a:pt x="134483" y="104372"/>
                  <a:pt x="134483" y="67242"/>
                </a:cubicBezTo>
                <a:cubicBezTo>
                  <a:pt x="134483" y="30181"/>
                  <a:pt x="104442" y="70"/>
                  <a:pt x="67382" y="0"/>
                </a:cubicBezTo>
                <a:cubicBezTo>
                  <a:pt x="67312" y="0"/>
                  <a:pt x="67312" y="0"/>
                  <a:pt x="67242" y="0"/>
                </a:cubicBezTo>
                <a:cubicBezTo>
                  <a:pt x="30111" y="0"/>
                  <a:pt x="0" y="30111"/>
                  <a:pt x="0" y="67242"/>
                </a:cubicBezTo>
                <a:close/>
              </a:path>
            </a:pathLst>
          </a:custGeom>
          <a:solidFill>
            <a:schemeClr val="accent2"/>
          </a:solidFill>
          <a:ln w="700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600" b="0" i="0" u="none" strike="noStrike" kern="1200" cap="none" spc="0" normalizeH="0" baseline="0" noProof="0">
              <a:ln>
                <a:noFill/>
              </a:ln>
              <a:solidFill>
                <a:srgbClr val="000000"/>
              </a:solidFill>
              <a:effectLst/>
              <a:uLnTx/>
              <a:uFillTx/>
              <a:latin typeface="Calibri"/>
              <a:ea typeface="+mn-ea"/>
              <a:cs typeface="+mn-cs"/>
            </a:endParaRPr>
          </a:p>
        </p:txBody>
      </p:sp>
      <p:sp>
        <p:nvSpPr>
          <p:cNvPr id="10" name="Freeform: Shape 9">
            <a:extLst>
              <a:ext uri="{FF2B5EF4-FFF2-40B4-BE49-F238E27FC236}">
                <a16:creationId xmlns:a16="http://schemas.microsoft.com/office/drawing/2014/main" id="{98B4C66A-6DDF-D19F-78EE-D689E6E3674C}"/>
              </a:ext>
            </a:extLst>
          </p:cNvPr>
          <p:cNvSpPr/>
          <p:nvPr/>
        </p:nvSpPr>
        <p:spPr>
          <a:xfrm>
            <a:off x="4467753" y="4402647"/>
            <a:ext cx="164553" cy="164553"/>
          </a:xfrm>
          <a:custGeom>
            <a:avLst/>
            <a:gdLst>
              <a:gd name="connsiteX0" fmla="*/ 0 w 134483"/>
              <a:gd name="connsiteY0" fmla="*/ 67241 h 134483"/>
              <a:gd name="connsiteX1" fmla="*/ 67242 w 134483"/>
              <a:gd name="connsiteY1" fmla="*/ 134483 h 134483"/>
              <a:gd name="connsiteX2" fmla="*/ 67312 w 134483"/>
              <a:gd name="connsiteY2" fmla="*/ 134483 h 134483"/>
              <a:gd name="connsiteX3" fmla="*/ 134483 w 134483"/>
              <a:gd name="connsiteY3" fmla="*/ 67241 h 134483"/>
              <a:gd name="connsiteX4" fmla="*/ 67382 w 134483"/>
              <a:gd name="connsiteY4" fmla="*/ 0 h 134483"/>
              <a:gd name="connsiteX5" fmla="*/ 67242 w 134483"/>
              <a:gd name="connsiteY5" fmla="*/ 0 h 134483"/>
              <a:gd name="connsiteX6" fmla="*/ 0 w 134483"/>
              <a:gd name="connsiteY6" fmla="*/ 67241 h 134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483" h="134483">
                <a:moveTo>
                  <a:pt x="0" y="67241"/>
                </a:moveTo>
                <a:cubicBezTo>
                  <a:pt x="0" y="104372"/>
                  <a:pt x="30111" y="134483"/>
                  <a:pt x="67242" y="134483"/>
                </a:cubicBezTo>
                <a:cubicBezTo>
                  <a:pt x="67242" y="134483"/>
                  <a:pt x="67312" y="134483"/>
                  <a:pt x="67312" y="134483"/>
                </a:cubicBezTo>
                <a:cubicBezTo>
                  <a:pt x="104372" y="134413"/>
                  <a:pt x="134483" y="104372"/>
                  <a:pt x="134483" y="67241"/>
                </a:cubicBezTo>
                <a:cubicBezTo>
                  <a:pt x="134483" y="30181"/>
                  <a:pt x="104442" y="70"/>
                  <a:pt x="67382" y="0"/>
                </a:cubicBezTo>
                <a:cubicBezTo>
                  <a:pt x="67312" y="0"/>
                  <a:pt x="67312" y="0"/>
                  <a:pt x="67242" y="0"/>
                </a:cubicBezTo>
                <a:cubicBezTo>
                  <a:pt x="30111" y="0"/>
                  <a:pt x="0" y="30111"/>
                  <a:pt x="0" y="67241"/>
                </a:cubicBezTo>
                <a:close/>
              </a:path>
            </a:pathLst>
          </a:custGeom>
          <a:solidFill>
            <a:schemeClr val="accent2"/>
          </a:solidFill>
          <a:ln w="700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600" b="0" i="0" u="none" strike="noStrike" kern="1200" cap="none" spc="0" normalizeH="0" baseline="0" noProof="0">
              <a:ln>
                <a:noFill/>
              </a:ln>
              <a:solidFill>
                <a:srgbClr val="000000"/>
              </a:solidFill>
              <a:effectLst/>
              <a:uLnTx/>
              <a:uFillTx/>
              <a:latin typeface="Calibri"/>
              <a:ea typeface="+mn-ea"/>
              <a:cs typeface="+mn-cs"/>
            </a:endParaRPr>
          </a:p>
        </p:txBody>
      </p:sp>
      <p:grpSp>
        <p:nvGrpSpPr>
          <p:cNvPr id="11" name="Graphic 45">
            <a:extLst>
              <a:ext uri="{FF2B5EF4-FFF2-40B4-BE49-F238E27FC236}">
                <a16:creationId xmlns:a16="http://schemas.microsoft.com/office/drawing/2014/main" id="{488C34BA-BB17-384C-FB17-536D79F4ACA5}"/>
              </a:ext>
            </a:extLst>
          </p:cNvPr>
          <p:cNvGrpSpPr/>
          <p:nvPr/>
        </p:nvGrpSpPr>
        <p:grpSpPr>
          <a:xfrm>
            <a:off x="6614411" y="1967335"/>
            <a:ext cx="832383" cy="2827285"/>
            <a:chOff x="4871854" y="1383953"/>
            <a:chExt cx="680276" cy="2310637"/>
          </a:xfrm>
          <a:solidFill>
            <a:schemeClr val="accent2"/>
          </a:solidFill>
        </p:grpSpPr>
        <p:grpSp>
          <p:nvGrpSpPr>
            <p:cNvPr id="66" name="Graphic 45">
              <a:extLst>
                <a:ext uri="{FF2B5EF4-FFF2-40B4-BE49-F238E27FC236}">
                  <a16:creationId xmlns:a16="http://schemas.microsoft.com/office/drawing/2014/main" id="{54075E6C-70A8-9A94-C5DA-DA00C4791E74}"/>
                </a:ext>
              </a:extLst>
            </p:cNvPr>
            <p:cNvGrpSpPr/>
            <p:nvPr/>
          </p:nvGrpSpPr>
          <p:grpSpPr>
            <a:xfrm>
              <a:off x="4871854" y="3019087"/>
              <a:ext cx="590574" cy="675503"/>
              <a:chOff x="4871854" y="3019087"/>
              <a:chExt cx="590574" cy="675503"/>
            </a:xfrm>
            <a:grpFill/>
          </p:grpSpPr>
          <p:sp>
            <p:nvSpPr>
              <p:cNvPr id="73" name="Freeform: Shape 72">
                <a:extLst>
                  <a:ext uri="{FF2B5EF4-FFF2-40B4-BE49-F238E27FC236}">
                    <a16:creationId xmlns:a16="http://schemas.microsoft.com/office/drawing/2014/main" id="{21C39491-61A6-1B76-9A9F-B2FF9A846B19}"/>
                  </a:ext>
                </a:extLst>
              </p:cNvPr>
              <p:cNvSpPr/>
              <p:nvPr/>
            </p:nvSpPr>
            <p:spPr>
              <a:xfrm>
                <a:off x="4871854" y="3500797"/>
                <a:ext cx="252260" cy="193793"/>
              </a:xfrm>
              <a:custGeom>
                <a:avLst/>
                <a:gdLst>
                  <a:gd name="connsiteX0" fmla="*/ 232327 w 252260"/>
                  <a:gd name="connsiteY0" fmla="*/ 0 h 193793"/>
                  <a:gd name="connsiteX1" fmla="*/ 0 w 252260"/>
                  <a:gd name="connsiteY1" fmla="*/ 169788 h 193793"/>
                  <a:gd name="connsiteX2" fmla="*/ 13757 w 252260"/>
                  <a:gd name="connsiteY2" fmla="*/ 193793 h 193793"/>
                  <a:gd name="connsiteX3" fmla="*/ 252261 w 252260"/>
                  <a:gd name="connsiteY3" fmla="*/ 19232 h 193793"/>
                  <a:gd name="connsiteX4" fmla="*/ 232327 w 252260"/>
                  <a:gd name="connsiteY4" fmla="*/ 0 h 1937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260" h="193793">
                    <a:moveTo>
                      <a:pt x="232327" y="0"/>
                    </a:moveTo>
                    <a:cubicBezTo>
                      <a:pt x="161576" y="64715"/>
                      <a:pt x="83736" y="121779"/>
                      <a:pt x="0" y="169788"/>
                    </a:cubicBezTo>
                    <a:lnTo>
                      <a:pt x="13757" y="193793"/>
                    </a:lnTo>
                    <a:cubicBezTo>
                      <a:pt x="99739" y="144450"/>
                      <a:pt x="179685" y="85842"/>
                      <a:pt x="252261" y="19232"/>
                    </a:cubicBezTo>
                    <a:cubicBezTo>
                      <a:pt x="244751" y="13827"/>
                      <a:pt x="238013" y="7300"/>
                      <a:pt x="232327" y="0"/>
                    </a:cubicBezTo>
                    <a:close/>
                  </a:path>
                </a:pathLst>
              </a:custGeom>
              <a:grpFill/>
              <a:ln w="700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600" b="0" i="0" u="none" strike="noStrike" kern="1200" cap="none" spc="0" normalizeH="0" baseline="0" noProof="0">
                  <a:ln>
                    <a:noFill/>
                  </a:ln>
                  <a:solidFill>
                    <a:srgbClr val="000000"/>
                  </a:solidFill>
                  <a:effectLst/>
                  <a:uLnTx/>
                  <a:uFillTx/>
                  <a:latin typeface="Calibri"/>
                  <a:ea typeface="+mn-ea"/>
                  <a:cs typeface="+mn-cs"/>
                </a:endParaRPr>
              </a:p>
            </p:txBody>
          </p:sp>
          <p:sp>
            <p:nvSpPr>
              <p:cNvPr id="74" name="Freeform: Shape 73">
                <a:extLst>
                  <a:ext uri="{FF2B5EF4-FFF2-40B4-BE49-F238E27FC236}">
                    <a16:creationId xmlns:a16="http://schemas.microsoft.com/office/drawing/2014/main" id="{474F9BF6-9138-2C0B-D396-5A93CC59F631}"/>
                  </a:ext>
                </a:extLst>
              </p:cNvPr>
              <p:cNvSpPr/>
              <p:nvPr/>
            </p:nvSpPr>
            <p:spPr>
              <a:xfrm>
                <a:off x="5235505" y="3019087"/>
                <a:ext cx="226922" cy="361475"/>
              </a:xfrm>
              <a:custGeom>
                <a:avLst/>
                <a:gdLst>
                  <a:gd name="connsiteX0" fmla="*/ 201233 w 226922"/>
                  <a:gd name="connsiteY0" fmla="*/ 0 h 361475"/>
                  <a:gd name="connsiteX1" fmla="*/ 0 w 226922"/>
                  <a:gd name="connsiteY1" fmla="*/ 342665 h 361475"/>
                  <a:gd name="connsiteX2" fmla="*/ 20355 w 226922"/>
                  <a:gd name="connsiteY2" fmla="*/ 361476 h 361475"/>
                  <a:gd name="connsiteX3" fmla="*/ 226923 w 226922"/>
                  <a:gd name="connsiteY3" fmla="*/ 10178 h 361475"/>
                  <a:gd name="connsiteX4" fmla="*/ 201233 w 226922"/>
                  <a:gd name="connsiteY4" fmla="*/ 0 h 36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922" h="361475">
                    <a:moveTo>
                      <a:pt x="201233" y="0"/>
                    </a:moveTo>
                    <a:cubicBezTo>
                      <a:pt x="151750" y="124867"/>
                      <a:pt x="83455" y="240188"/>
                      <a:pt x="0" y="342665"/>
                    </a:cubicBezTo>
                    <a:cubicBezTo>
                      <a:pt x="7651" y="347929"/>
                      <a:pt x="14529" y="354246"/>
                      <a:pt x="20355" y="361476"/>
                    </a:cubicBezTo>
                    <a:cubicBezTo>
                      <a:pt x="106127" y="256543"/>
                      <a:pt x="176176" y="138273"/>
                      <a:pt x="226923" y="10178"/>
                    </a:cubicBezTo>
                    <a:cubicBezTo>
                      <a:pt x="226923" y="10178"/>
                      <a:pt x="201233" y="0"/>
                      <a:pt x="201233" y="0"/>
                    </a:cubicBezTo>
                    <a:close/>
                  </a:path>
                </a:pathLst>
              </a:custGeom>
              <a:grpFill/>
              <a:ln w="700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600" b="0" i="0" u="none" strike="noStrike" kern="1200" cap="none" spc="0" normalizeH="0" baseline="0" noProof="0">
                  <a:ln>
                    <a:noFill/>
                  </a:ln>
                  <a:solidFill>
                    <a:srgbClr val="000000"/>
                  </a:solidFill>
                  <a:effectLst/>
                  <a:uLnTx/>
                  <a:uFillTx/>
                  <a:latin typeface="Calibri"/>
                  <a:ea typeface="+mn-ea"/>
                  <a:cs typeface="+mn-cs"/>
                </a:endParaRPr>
              </a:p>
            </p:txBody>
          </p:sp>
        </p:grpSp>
        <p:grpSp>
          <p:nvGrpSpPr>
            <p:cNvPr id="67" name="Graphic 45">
              <a:extLst>
                <a:ext uri="{FF2B5EF4-FFF2-40B4-BE49-F238E27FC236}">
                  <a16:creationId xmlns:a16="http://schemas.microsoft.com/office/drawing/2014/main" id="{D3EC9FB9-F243-A59D-C104-59344E113C41}"/>
                </a:ext>
              </a:extLst>
            </p:cNvPr>
            <p:cNvGrpSpPr/>
            <p:nvPr/>
          </p:nvGrpSpPr>
          <p:grpSpPr>
            <a:xfrm>
              <a:off x="4871854" y="1383953"/>
              <a:ext cx="590574" cy="675503"/>
              <a:chOff x="4871854" y="1383953"/>
              <a:chExt cx="590574" cy="675503"/>
            </a:xfrm>
            <a:grpFill/>
          </p:grpSpPr>
          <p:sp>
            <p:nvSpPr>
              <p:cNvPr id="71" name="Freeform: Shape 70">
                <a:extLst>
                  <a:ext uri="{FF2B5EF4-FFF2-40B4-BE49-F238E27FC236}">
                    <a16:creationId xmlns:a16="http://schemas.microsoft.com/office/drawing/2014/main" id="{80EE3A2A-8F3C-6321-6C05-9204E1F011DE}"/>
                  </a:ext>
                </a:extLst>
              </p:cNvPr>
              <p:cNvSpPr/>
              <p:nvPr/>
            </p:nvSpPr>
            <p:spPr>
              <a:xfrm>
                <a:off x="5235505" y="1697980"/>
                <a:ext cx="226922" cy="361475"/>
              </a:xfrm>
              <a:custGeom>
                <a:avLst/>
                <a:gdLst>
                  <a:gd name="connsiteX0" fmla="*/ 0 w 226922"/>
                  <a:gd name="connsiteY0" fmla="*/ 18811 h 361475"/>
                  <a:gd name="connsiteX1" fmla="*/ 201233 w 226922"/>
                  <a:gd name="connsiteY1" fmla="*/ 361476 h 361475"/>
                  <a:gd name="connsiteX2" fmla="*/ 226923 w 226922"/>
                  <a:gd name="connsiteY2" fmla="*/ 351298 h 361475"/>
                  <a:gd name="connsiteX3" fmla="*/ 20355 w 226922"/>
                  <a:gd name="connsiteY3" fmla="*/ 0 h 361475"/>
                  <a:gd name="connsiteX4" fmla="*/ 0 w 226922"/>
                  <a:gd name="connsiteY4" fmla="*/ 18811 h 36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922" h="361475">
                    <a:moveTo>
                      <a:pt x="0" y="18811"/>
                    </a:moveTo>
                    <a:cubicBezTo>
                      <a:pt x="83526" y="121287"/>
                      <a:pt x="151750" y="236609"/>
                      <a:pt x="201233" y="361476"/>
                    </a:cubicBezTo>
                    <a:lnTo>
                      <a:pt x="226923" y="351298"/>
                    </a:lnTo>
                    <a:cubicBezTo>
                      <a:pt x="176176" y="223202"/>
                      <a:pt x="106056" y="105003"/>
                      <a:pt x="20355" y="0"/>
                    </a:cubicBezTo>
                    <a:cubicBezTo>
                      <a:pt x="14459" y="7230"/>
                      <a:pt x="7651" y="13547"/>
                      <a:pt x="0" y="18811"/>
                    </a:cubicBezTo>
                    <a:close/>
                  </a:path>
                </a:pathLst>
              </a:custGeom>
              <a:grpFill/>
              <a:ln w="700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600" b="0" i="0" u="none" strike="noStrike" kern="1200" cap="none" spc="0" normalizeH="0" baseline="0" noProof="0">
                  <a:ln>
                    <a:noFill/>
                  </a:ln>
                  <a:solidFill>
                    <a:srgbClr val="000000"/>
                  </a:solidFill>
                  <a:effectLst/>
                  <a:uLnTx/>
                  <a:uFillTx/>
                  <a:latin typeface="Calibri"/>
                  <a:ea typeface="+mn-ea"/>
                  <a:cs typeface="+mn-cs"/>
                </a:endParaRPr>
              </a:p>
            </p:txBody>
          </p:sp>
          <p:sp>
            <p:nvSpPr>
              <p:cNvPr id="72" name="Freeform: Shape 71">
                <a:extLst>
                  <a:ext uri="{FF2B5EF4-FFF2-40B4-BE49-F238E27FC236}">
                    <a16:creationId xmlns:a16="http://schemas.microsoft.com/office/drawing/2014/main" id="{8794C40C-11EF-3A4C-36B8-ACB127F48C9F}"/>
                  </a:ext>
                </a:extLst>
              </p:cNvPr>
              <p:cNvSpPr/>
              <p:nvPr/>
            </p:nvSpPr>
            <p:spPr>
              <a:xfrm>
                <a:off x="4871854" y="1383953"/>
                <a:ext cx="252260" cy="193793"/>
              </a:xfrm>
              <a:custGeom>
                <a:avLst/>
                <a:gdLst>
                  <a:gd name="connsiteX0" fmla="*/ 252261 w 252260"/>
                  <a:gd name="connsiteY0" fmla="*/ 174561 h 193793"/>
                  <a:gd name="connsiteX1" fmla="*/ 13757 w 252260"/>
                  <a:gd name="connsiteY1" fmla="*/ 0 h 193793"/>
                  <a:gd name="connsiteX2" fmla="*/ 0 w 252260"/>
                  <a:gd name="connsiteY2" fmla="*/ 24005 h 193793"/>
                  <a:gd name="connsiteX3" fmla="*/ 232257 w 252260"/>
                  <a:gd name="connsiteY3" fmla="*/ 193793 h 193793"/>
                  <a:gd name="connsiteX4" fmla="*/ 252261 w 252260"/>
                  <a:gd name="connsiteY4" fmla="*/ 174561 h 1937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260" h="193793">
                    <a:moveTo>
                      <a:pt x="252261" y="174561"/>
                    </a:moveTo>
                    <a:cubicBezTo>
                      <a:pt x="179685" y="108022"/>
                      <a:pt x="99809" y="49343"/>
                      <a:pt x="13757" y="0"/>
                    </a:cubicBezTo>
                    <a:cubicBezTo>
                      <a:pt x="13757" y="0"/>
                      <a:pt x="0" y="23935"/>
                      <a:pt x="0" y="24005"/>
                    </a:cubicBezTo>
                    <a:cubicBezTo>
                      <a:pt x="83736" y="72014"/>
                      <a:pt x="161576" y="129078"/>
                      <a:pt x="232257" y="193793"/>
                    </a:cubicBezTo>
                    <a:cubicBezTo>
                      <a:pt x="238013" y="186493"/>
                      <a:pt x="244751" y="180036"/>
                      <a:pt x="252261" y="174561"/>
                    </a:cubicBezTo>
                    <a:close/>
                  </a:path>
                </a:pathLst>
              </a:custGeom>
              <a:grpFill/>
              <a:ln w="700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600" b="0" i="0" u="none" strike="noStrike" kern="1200" cap="none" spc="0" normalizeH="0" baseline="0" noProof="0">
                  <a:ln>
                    <a:noFill/>
                  </a:ln>
                  <a:solidFill>
                    <a:srgbClr val="000000"/>
                  </a:solidFill>
                  <a:effectLst/>
                  <a:uLnTx/>
                  <a:uFillTx/>
                  <a:latin typeface="Calibri"/>
                  <a:ea typeface="+mn-ea"/>
                  <a:cs typeface="+mn-cs"/>
                </a:endParaRPr>
              </a:p>
            </p:txBody>
          </p:sp>
        </p:grpSp>
        <p:grpSp>
          <p:nvGrpSpPr>
            <p:cNvPr id="68" name="Graphic 45">
              <a:extLst>
                <a:ext uri="{FF2B5EF4-FFF2-40B4-BE49-F238E27FC236}">
                  <a16:creationId xmlns:a16="http://schemas.microsoft.com/office/drawing/2014/main" id="{B5C69C37-BD4F-6E92-1636-F58FE7FBB4BE}"/>
                </a:ext>
              </a:extLst>
            </p:cNvPr>
            <p:cNvGrpSpPr/>
            <p:nvPr/>
          </p:nvGrpSpPr>
          <p:grpSpPr>
            <a:xfrm>
              <a:off x="5436739" y="2049349"/>
              <a:ext cx="115391" cy="979915"/>
              <a:chOff x="5436739" y="2049349"/>
              <a:chExt cx="115391" cy="979915"/>
            </a:xfrm>
            <a:grpFill/>
          </p:grpSpPr>
          <p:sp>
            <p:nvSpPr>
              <p:cNvPr id="69" name="Freeform: Shape 68">
                <a:extLst>
                  <a:ext uri="{FF2B5EF4-FFF2-40B4-BE49-F238E27FC236}">
                    <a16:creationId xmlns:a16="http://schemas.microsoft.com/office/drawing/2014/main" id="{D3ADBD8A-0395-DFC4-D354-786EA49995E2}"/>
                  </a:ext>
                </a:extLst>
              </p:cNvPr>
              <p:cNvSpPr/>
              <p:nvPr/>
            </p:nvSpPr>
            <p:spPr>
              <a:xfrm>
                <a:off x="5436739" y="2049349"/>
                <a:ext cx="115391" cy="394535"/>
              </a:xfrm>
              <a:custGeom>
                <a:avLst/>
                <a:gdLst>
                  <a:gd name="connsiteX0" fmla="*/ 103389 w 115391"/>
                  <a:gd name="connsiteY0" fmla="*/ 393131 h 394535"/>
                  <a:gd name="connsiteX1" fmla="*/ 115392 w 115391"/>
                  <a:gd name="connsiteY1" fmla="*/ 393974 h 394535"/>
                  <a:gd name="connsiteX2" fmla="*/ 25689 w 115391"/>
                  <a:gd name="connsiteY2" fmla="*/ 0 h 394535"/>
                  <a:gd name="connsiteX3" fmla="*/ 0 w 115391"/>
                  <a:gd name="connsiteY3" fmla="*/ 10178 h 394535"/>
                  <a:gd name="connsiteX4" fmla="*/ 87737 w 115391"/>
                  <a:gd name="connsiteY4" fmla="*/ 394535 h 394535"/>
                  <a:gd name="connsiteX5" fmla="*/ 103319 w 115391"/>
                  <a:gd name="connsiteY5" fmla="*/ 393131 h 394535"/>
                  <a:gd name="connsiteX6" fmla="*/ 103389 w 115391"/>
                  <a:gd name="connsiteY6" fmla="*/ 393131 h 39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391" h="394535">
                    <a:moveTo>
                      <a:pt x="103389" y="393131"/>
                    </a:moveTo>
                    <a:cubicBezTo>
                      <a:pt x="107460" y="393131"/>
                      <a:pt x="111461" y="393482"/>
                      <a:pt x="115392" y="393974"/>
                    </a:cubicBezTo>
                    <a:cubicBezTo>
                      <a:pt x="105565" y="255770"/>
                      <a:pt x="74541" y="123323"/>
                      <a:pt x="25689" y="0"/>
                    </a:cubicBezTo>
                    <a:cubicBezTo>
                      <a:pt x="25689" y="0"/>
                      <a:pt x="0" y="10178"/>
                      <a:pt x="0" y="10178"/>
                    </a:cubicBezTo>
                    <a:cubicBezTo>
                      <a:pt x="47659" y="130552"/>
                      <a:pt x="77980" y="259701"/>
                      <a:pt x="87737" y="394535"/>
                    </a:cubicBezTo>
                    <a:cubicBezTo>
                      <a:pt x="92790" y="393693"/>
                      <a:pt x="97984" y="393131"/>
                      <a:pt x="103319" y="393131"/>
                    </a:cubicBezTo>
                    <a:cubicBezTo>
                      <a:pt x="103319" y="393131"/>
                      <a:pt x="103389" y="393131"/>
                      <a:pt x="103389" y="393131"/>
                    </a:cubicBezTo>
                    <a:close/>
                  </a:path>
                </a:pathLst>
              </a:custGeom>
              <a:grpFill/>
              <a:ln w="700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600" b="0" i="0" u="none" strike="noStrike" kern="1200" cap="none" spc="0" normalizeH="0" baseline="0" noProof="0">
                  <a:ln>
                    <a:noFill/>
                  </a:ln>
                  <a:solidFill>
                    <a:srgbClr val="000000"/>
                  </a:solidFill>
                  <a:effectLst/>
                  <a:uLnTx/>
                  <a:uFillTx/>
                  <a:latin typeface="Calibri"/>
                  <a:ea typeface="+mn-ea"/>
                  <a:cs typeface="+mn-cs"/>
                </a:endParaRPr>
              </a:p>
            </p:txBody>
          </p:sp>
          <p:sp>
            <p:nvSpPr>
              <p:cNvPr id="70" name="Freeform: Shape 69">
                <a:extLst>
                  <a:ext uri="{FF2B5EF4-FFF2-40B4-BE49-F238E27FC236}">
                    <a16:creationId xmlns:a16="http://schemas.microsoft.com/office/drawing/2014/main" id="{9FDAE866-021F-F541-DA3D-EB7AD17B056D}"/>
                  </a:ext>
                </a:extLst>
              </p:cNvPr>
              <p:cNvSpPr/>
              <p:nvPr/>
            </p:nvSpPr>
            <p:spPr>
              <a:xfrm>
                <a:off x="5436739" y="2634659"/>
                <a:ext cx="115391" cy="394605"/>
              </a:xfrm>
              <a:custGeom>
                <a:avLst/>
                <a:gdLst>
                  <a:gd name="connsiteX0" fmla="*/ 103319 w 115391"/>
                  <a:gd name="connsiteY0" fmla="*/ 1404 h 394605"/>
                  <a:gd name="connsiteX1" fmla="*/ 87737 w 115391"/>
                  <a:gd name="connsiteY1" fmla="*/ 0 h 394605"/>
                  <a:gd name="connsiteX2" fmla="*/ 0 w 115391"/>
                  <a:gd name="connsiteY2" fmla="*/ 384428 h 394605"/>
                  <a:gd name="connsiteX3" fmla="*/ 25689 w 115391"/>
                  <a:gd name="connsiteY3" fmla="*/ 394605 h 394605"/>
                  <a:gd name="connsiteX4" fmla="*/ 115392 w 115391"/>
                  <a:gd name="connsiteY4" fmla="*/ 561 h 394605"/>
                  <a:gd name="connsiteX5" fmla="*/ 103529 w 115391"/>
                  <a:gd name="connsiteY5" fmla="*/ 1404 h 394605"/>
                  <a:gd name="connsiteX6" fmla="*/ 103319 w 115391"/>
                  <a:gd name="connsiteY6" fmla="*/ 1404 h 394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391" h="394605">
                    <a:moveTo>
                      <a:pt x="103319" y="1404"/>
                    </a:moveTo>
                    <a:cubicBezTo>
                      <a:pt x="97984" y="1404"/>
                      <a:pt x="92790" y="842"/>
                      <a:pt x="87737" y="0"/>
                    </a:cubicBezTo>
                    <a:cubicBezTo>
                      <a:pt x="77980" y="134834"/>
                      <a:pt x="47729" y="264053"/>
                      <a:pt x="0" y="384428"/>
                    </a:cubicBezTo>
                    <a:lnTo>
                      <a:pt x="25689" y="394605"/>
                    </a:lnTo>
                    <a:cubicBezTo>
                      <a:pt x="74541" y="271212"/>
                      <a:pt x="105565" y="138835"/>
                      <a:pt x="115392" y="561"/>
                    </a:cubicBezTo>
                    <a:cubicBezTo>
                      <a:pt x="111461" y="1053"/>
                      <a:pt x="107530" y="1404"/>
                      <a:pt x="103529" y="1404"/>
                    </a:cubicBezTo>
                    <a:cubicBezTo>
                      <a:pt x="103459" y="1404"/>
                      <a:pt x="103319" y="1404"/>
                      <a:pt x="103319" y="1404"/>
                    </a:cubicBezTo>
                    <a:close/>
                  </a:path>
                </a:pathLst>
              </a:custGeom>
              <a:grpFill/>
              <a:ln w="700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600" b="0" i="0" u="none" strike="noStrike" kern="1200" cap="none" spc="0" normalizeH="0" baseline="0" noProof="0">
                  <a:ln>
                    <a:noFill/>
                  </a:ln>
                  <a:solidFill>
                    <a:srgbClr val="000000"/>
                  </a:solidFill>
                  <a:effectLst/>
                  <a:uLnTx/>
                  <a:uFillTx/>
                  <a:latin typeface="Calibri"/>
                  <a:ea typeface="+mn-ea"/>
                  <a:cs typeface="+mn-cs"/>
                </a:endParaRPr>
              </a:p>
            </p:txBody>
          </p:sp>
        </p:grpSp>
      </p:grpSp>
      <p:sp>
        <p:nvSpPr>
          <p:cNvPr id="12" name="Freeform: Shape 11">
            <a:extLst>
              <a:ext uri="{FF2B5EF4-FFF2-40B4-BE49-F238E27FC236}">
                <a16:creationId xmlns:a16="http://schemas.microsoft.com/office/drawing/2014/main" id="{4945EB4D-5F76-7059-CD5F-72D27DA534CC}"/>
              </a:ext>
            </a:extLst>
          </p:cNvPr>
          <p:cNvSpPr/>
          <p:nvPr/>
        </p:nvSpPr>
        <p:spPr>
          <a:xfrm>
            <a:off x="6909937" y="2194753"/>
            <a:ext cx="164553" cy="164551"/>
          </a:xfrm>
          <a:custGeom>
            <a:avLst/>
            <a:gdLst>
              <a:gd name="connsiteX0" fmla="*/ 0 w 134483"/>
              <a:gd name="connsiteY0" fmla="*/ 67242 h 134482"/>
              <a:gd name="connsiteX1" fmla="*/ 67242 w 134483"/>
              <a:gd name="connsiteY1" fmla="*/ 134483 h 134482"/>
              <a:gd name="connsiteX2" fmla="*/ 67312 w 134483"/>
              <a:gd name="connsiteY2" fmla="*/ 134483 h 134482"/>
              <a:gd name="connsiteX3" fmla="*/ 134483 w 134483"/>
              <a:gd name="connsiteY3" fmla="*/ 67242 h 134482"/>
              <a:gd name="connsiteX4" fmla="*/ 67382 w 134483"/>
              <a:gd name="connsiteY4" fmla="*/ 0 h 134482"/>
              <a:gd name="connsiteX5" fmla="*/ 67242 w 134483"/>
              <a:gd name="connsiteY5" fmla="*/ 0 h 134482"/>
              <a:gd name="connsiteX6" fmla="*/ 0 w 134483"/>
              <a:gd name="connsiteY6" fmla="*/ 67242 h 134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483" h="134482">
                <a:moveTo>
                  <a:pt x="0" y="67242"/>
                </a:moveTo>
                <a:cubicBezTo>
                  <a:pt x="0" y="104372"/>
                  <a:pt x="30111" y="134483"/>
                  <a:pt x="67242" y="134483"/>
                </a:cubicBezTo>
                <a:cubicBezTo>
                  <a:pt x="67242" y="134483"/>
                  <a:pt x="67312" y="134483"/>
                  <a:pt x="67312" y="134483"/>
                </a:cubicBezTo>
                <a:cubicBezTo>
                  <a:pt x="104372" y="134413"/>
                  <a:pt x="134483" y="104372"/>
                  <a:pt x="134483" y="67242"/>
                </a:cubicBezTo>
                <a:cubicBezTo>
                  <a:pt x="134483" y="30181"/>
                  <a:pt x="104442" y="70"/>
                  <a:pt x="67382" y="0"/>
                </a:cubicBezTo>
                <a:cubicBezTo>
                  <a:pt x="67312" y="0"/>
                  <a:pt x="67312" y="0"/>
                  <a:pt x="67242" y="0"/>
                </a:cubicBezTo>
                <a:cubicBezTo>
                  <a:pt x="30111" y="0"/>
                  <a:pt x="0" y="30111"/>
                  <a:pt x="0" y="67242"/>
                </a:cubicBezTo>
                <a:close/>
              </a:path>
            </a:pathLst>
          </a:custGeom>
          <a:solidFill>
            <a:schemeClr val="accent2"/>
          </a:solidFill>
          <a:ln w="700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600" b="0" i="0" u="none" strike="noStrike" kern="1200" cap="none" spc="0" normalizeH="0" baseline="0" noProof="0">
              <a:ln>
                <a:noFill/>
              </a:ln>
              <a:solidFill>
                <a:srgbClr val="000000"/>
              </a:solidFill>
              <a:effectLst/>
              <a:uLnTx/>
              <a:uFillTx/>
              <a:latin typeface="Calibri"/>
              <a:ea typeface="+mn-ea"/>
              <a:cs typeface="+mn-cs"/>
            </a:endParaRPr>
          </a:p>
        </p:txBody>
      </p:sp>
      <p:sp>
        <p:nvSpPr>
          <p:cNvPr id="13" name="Freeform: Shape 12">
            <a:extLst>
              <a:ext uri="{FF2B5EF4-FFF2-40B4-BE49-F238E27FC236}">
                <a16:creationId xmlns:a16="http://schemas.microsoft.com/office/drawing/2014/main" id="{B7169E83-E4D5-E5ED-8B9D-B5314E40616B}"/>
              </a:ext>
            </a:extLst>
          </p:cNvPr>
          <p:cNvSpPr/>
          <p:nvPr/>
        </p:nvSpPr>
        <p:spPr>
          <a:xfrm>
            <a:off x="7349746" y="3298701"/>
            <a:ext cx="164551" cy="164553"/>
          </a:xfrm>
          <a:custGeom>
            <a:avLst/>
            <a:gdLst>
              <a:gd name="connsiteX0" fmla="*/ 0 w 134482"/>
              <a:gd name="connsiteY0" fmla="*/ 67242 h 134483"/>
              <a:gd name="connsiteX1" fmla="*/ 67241 w 134482"/>
              <a:gd name="connsiteY1" fmla="*/ 134483 h 134483"/>
              <a:gd name="connsiteX2" fmla="*/ 67312 w 134482"/>
              <a:gd name="connsiteY2" fmla="*/ 134483 h 134483"/>
              <a:gd name="connsiteX3" fmla="*/ 134483 w 134482"/>
              <a:gd name="connsiteY3" fmla="*/ 67242 h 134483"/>
              <a:gd name="connsiteX4" fmla="*/ 67382 w 134482"/>
              <a:gd name="connsiteY4" fmla="*/ 0 h 134483"/>
              <a:gd name="connsiteX5" fmla="*/ 67241 w 134482"/>
              <a:gd name="connsiteY5" fmla="*/ 0 h 134483"/>
              <a:gd name="connsiteX6" fmla="*/ 0 w 134482"/>
              <a:gd name="connsiteY6" fmla="*/ 67242 h 134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482" h="134483">
                <a:moveTo>
                  <a:pt x="0" y="67242"/>
                </a:moveTo>
                <a:cubicBezTo>
                  <a:pt x="0" y="104372"/>
                  <a:pt x="30111" y="134483"/>
                  <a:pt x="67241" y="134483"/>
                </a:cubicBezTo>
                <a:cubicBezTo>
                  <a:pt x="67241" y="134483"/>
                  <a:pt x="67312" y="134483"/>
                  <a:pt x="67312" y="134483"/>
                </a:cubicBezTo>
                <a:cubicBezTo>
                  <a:pt x="104372" y="134413"/>
                  <a:pt x="134483" y="104372"/>
                  <a:pt x="134483" y="67242"/>
                </a:cubicBezTo>
                <a:cubicBezTo>
                  <a:pt x="134483" y="30181"/>
                  <a:pt x="104442" y="70"/>
                  <a:pt x="67382" y="0"/>
                </a:cubicBezTo>
                <a:cubicBezTo>
                  <a:pt x="67312" y="0"/>
                  <a:pt x="67312" y="0"/>
                  <a:pt x="67241" y="0"/>
                </a:cubicBezTo>
                <a:cubicBezTo>
                  <a:pt x="30111" y="0"/>
                  <a:pt x="0" y="30111"/>
                  <a:pt x="0" y="67242"/>
                </a:cubicBezTo>
                <a:close/>
              </a:path>
            </a:pathLst>
          </a:custGeom>
          <a:solidFill>
            <a:schemeClr val="accent2"/>
          </a:solidFill>
          <a:ln w="700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600" b="0" i="0" u="none" strike="noStrike" kern="1200" cap="none" spc="0" normalizeH="0" baseline="0" noProof="0">
              <a:ln>
                <a:noFill/>
              </a:ln>
              <a:solidFill>
                <a:srgbClr val="000000"/>
              </a:solidFill>
              <a:effectLst/>
              <a:uLnTx/>
              <a:uFillTx/>
              <a:latin typeface="Calibri"/>
              <a:ea typeface="+mn-ea"/>
              <a:cs typeface="+mn-cs"/>
            </a:endParaRPr>
          </a:p>
        </p:txBody>
      </p:sp>
      <p:sp>
        <p:nvSpPr>
          <p:cNvPr id="14" name="Freeform: Shape 13">
            <a:extLst>
              <a:ext uri="{FF2B5EF4-FFF2-40B4-BE49-F238E27FC236}">
                <a16:creationId xmlns:a16="http://schemas.microsoft.com/office/drawing/2014/main" id="{F4CC4874-7EA3-D003-85D8-8990A143E884}"/>
              </a:ext>
            </a:extLst>
          </p:cNvPr>
          <p:cNvSpPr/>
          <p:nvPr/>
        </p:nvSpPr>
        <p:spPr>
          <a:xfrm>
            <a:off x="6909937" y="4402647"/>
            <a:ext cx="164553" cy="164553"/>
          </a:xfrm>
          <a:custGeom>
            <a:avLst/>
            <a:gdLst>
              <a:gd name="connsiteX0" fmla="*/ 0 w 134483"/>
              <a:gd name="connsiteY0" fmla="*/ 67241 h 134483"/>
              <a:gd name="connsiteX1" fmla="*/ 67242 w 134483"/>
              <a:gd name="connsiteY1" fmla="*/ 134483 h 134483"/>
              <a:gd name="connsiteX2" fmla="*/ 67312 w 134483"/>
              <a:gd name="connsiteY2" fmla="*/ 134483 h 134483"/>
              <a:gd name="connsiteX3" fmla="*/ 134483 w 134483"/>
              <a:gd name="connsiteY3" fmla="*/ 67241 h 134483"/>
              <a:gd name="connsiteX4" fmla="*/ 67382 w 134483"/>
              <a:gd name="connsiteY4" fmla="*/ 0 h 134483"/>
              <a:gd name="connsiteX5" fmla="*/ 67242 w 134483"/>
              <a:gd name="connsiteY5" fmla="*/ 0 h 134483"/>
              <a:gd name="connsiteX6" fmla="*/ 0 w 134483"/>
              <a:gd name="connsiteY6" fmla="*/ 67241 h 134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483" h="134483">
                <a:moveTo>
                  <a:pt x="0" y="67241"/>
                </a:moveTo>
                <a:cubicBezTo>
                  <a:pt x="0" y="104372"/>
                  <a:pt x="30111" y="134483"/>
                  <a:pt x="67242" y="134483"/>
                </a:cubicBezTo>
                <a:cubicBezTo>
                  <a:pt x="67242" y="134483"/>
                  <a:pt x="67312" y="134483"/>
                  <a:pt x="67312" y="134483"/>
                </a:cubicBezTo>
                <a:cubicBezTo>
                  <a:pt x="104372" y="134413"/>
                  <a:pt x="134483" y="104372"/>
                  <a:pt x="134483" y="67241"/>
                </a:cubicBezTo>
                <a:cubicBezTo>
                  <a:pt x="134483" y="30181"/>
                  <a:pt x="104442" y="70"/>
                  <a:pt x="67382" y="0"/>
                </a:cubicBezTo>
                <a:cubicBezTo>
                  <a:pt x="67312" y="0"/>
                  <a:pt x="67312" y="0"/>
                  <a:pt x="67242" y="0"/>
                </a:cubicBezTo>
                <a:cubicBezTo>
                  <a:pt x="30111" y="0"/>
                  <a:pt x="0" y="30111"/>
                  <a:pt x="0" y="67241"/>
                </a:cubicBezTo>
                <a:close/>
              </a:path>
            </a:pathLst>
          </a:custGeom>
          <a:solidFill>
            <a:schemeClr val="accent2"/>
          </a:solidFill>
          <a:ln w="700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600" b="0" i="0" u="none" strike="noStrike" kern="1200" cap="none" spc="0" normalizeH="0" baseline="0" noProof="0">
              <a:ln>
                <a:noFill/>
              </a:ln>
              <a:solidFill>
                <a:srgbClr val="000000"/>
              </a:solidFill>
              <a:effectLst/>
              <a:uLnTx/>
              <a:uFillTx/>
              <a:latin typeface="Calibri"/>
              <a:ea typeface="+mn-ea"/>
              <a:cs typeface="+mn-cs"/>
            </a:endParaRPr>
          </a:p>
        </p:txBody>
      </p:sp>
      <p:sp>
        <p:nvSpPr>
          <p:cNvPr id="15" name="Freeform: Shape 14">
            <a:extLst>
              <a:ext uri="{FF2B5EF4-FFF2-40B4-BE49-F238E27FC236}">
                <a16:creationId xmlns:a16="http://schemas.microsoft.com/office/drawing/2014/main" id="{F6C69A33-03FB-D61B-8BA6-A05B6E7C01D7}"/>
              </a:ext>
            </a:extLst>
          </p:cNvPr>
          <p:cNvSpPr/>
          <p:nvPr/>
        </p:nvSpPr>
        <p:spPr>
          <a:xfrm>
            <a:off x="6077896" y="4505794"/>
            <a:ext cx="805072" cy="805243"/>
          </a:xfrm>
          <a:custGeom>
            <a:avLst/>
            <a:gdLst>
              <a:gd name="connsiteX0" fmla="*/ 0 w 657956"/>
              <a:gd name="connsiteY0" fmla="*/ 329048 h 658096"/>
              <a:gd name="connsiteX1" fmla="*/ 328978 w 657956"/>
              <a:gd name="connsiteY1" fmla="*/ 658096 h 658096"/>
              <a:gd name="connsiteX2" fmla="*/ 657956 w 657956"/>
              <a:gd name="connsiteY2" fmla="*/ 329048 h 658096"/>
              <a:gd name="connsiteX3" fmla="*/ 328978 w 657956"/>
              <a:gd name="connsiteY3" fmla="*/ 0 h 658096"/>
              <a:gd name="connsiteX4" fmla="*/ 0 w 657956"/>
              <a:gd name="connsiteY4" fmla="*/ 329048 h 658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7956" h="658096">
                <a:moveTo>
                  <a:pt x="0" y="329048"/>
                </a:moveTo>
                <a:cubicBezTo>
                  <a:pt x="0" y="510769"/>
                  <a:pt x="147328" y="658096"/>
                  <a:pt x="328978" y="658096"/>
                </a:cubicBezTo>
                <a:cubicBezTo>
                  <a:pt x="510699" y="658096"/>
                  <a:pt x="657956" y="510769"/>
                  <a:pt x="657956" y="329048"/>
                </a:cubicBezTo>
                <a:cubicBezTo>
                  <a:pt x="657956" y="147328"/>
                  <a:pt x="510699" y="70"/>
                  <a:pt x="328978" y="0"/>
                </a:cubicBezTo>
                <a:cubicBezTo>
                  <a:pt x="147328" y="70"/>
                  <a:pt x="0" y="147328"/>
                  <a:pt x="0" y="329048"/>
                </a:cubicBezTo>
                <a:close/>
              </a:path>
            </a:pathLst>
          </a:custGeom>
          <a:gradFill>
            <a:gsLst>
              <a:gs pos="0">
                <a:schemeClr val="accent3"/>
              </a:gs>
              <a:gs pos="100000">
                <a:schemeClr val="accent2"/>
              </a:gs>
            </a:gsLst>
            <a:lin ang="18900000" scaled="1"/>
          </a:gradFill>
          <a:ln w="700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600" b="0" i="0" u="none" strike="noStrike" kern="1200" cap="none" spc="0" normalizeH="0" baseline="0" noProof="0">
              <a:ln>
                <a:noFill/>
              </a:ln>
              <a:solidFill>
                <a:srgbClr val="000000"/>
              </a:solidFill>
              <a:effectLst/>
              <a:uLnTx/>
              <a:uFillTx/>
              <a:latin typeface="Calibri"/>
              <a:ea typeface="+mn-ea"/>
              <a:cs typeface="+mn-cs"/>
            </a:endParaRPr>
          </a:p>
        </p:txBody>
      </p:sp>
      <p:sp>
        <p:nvSpPr>
          <p:cNvPr id="16" name="Freeform: Shape 15">
            <a:extLst>
              <a:ext uri="{FF2B5EF4-FFF2-40B4-BE49-F238E27FC236}">
                <a16:creationId xmlns:a16="http://schemas.microsoft.com/office/drawing/2014/main" id="{030DA6C7-B403-142F-A153-3E43F332A501}"/>
              </a:ext>
            </a:extLst>
          </p:cNvPr>
          <p:cNvSpPr/>
          <p:nvPr/>
        </p:nvSpPr>
        <p:spPr>
          <a:xfrm>
            <a:off x="6165241" y="4593224"/>
            <a:ext cx="630470" cy="630470"/>
          </a:xfrm>
          <a:custGeom>
            <a:avLst/>
            <a:gdLst>
              <a:gd name="connsiteX0" fmla="*/ 0 w 515260"/>
              <a:gd name="connsiteY0" fmla="*/ 257595 h 515260"/>
              <a:gd name="connsiteX1" fmla="*/ 257595 w 515260"/>
              <a:gd name="connsiteY1" fmla="*/ 0 h 515260"/>
              <a:gd name="connsiteX2" fmla="*/ 515261 w 515260"/>
              <a:gd name="connsiteY2" fmla="*/ 257595 h 515260"/>
              <a:gd name="connsiteX3" fmla="*/ 257595 w 515260"/>
              <a:gd name="connsiteY3" fmla="*/ 515261 h 515260"/>
              <a:gd name="connsiteX4" fmla="*/ 0 w 515260"/>
              <a:gd name="connsiteY4" fmla="*/ 257595 h 5152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260" h="515260">
                <a:moveTo>
                  <a:pt x="0" y="257595"/>
                </a:moveTo>
                <a:cubicBezTo>
                  <a:pt x="0" y="115321"/>
                  <a:pt x="115321" y="0"/>
                  <a:pt x="257595" y="0"/>
                </a:cubicBezTo>
                <a:cubicBezTo>
                  <a:pt x="399869" y="0"/>
                  <a:pt x="515191" y="115321"/>
                  <a:pt x="515261" y="257595"/>
                </a:cubicBezTo>
                <a:cubicBezTo>
                  <a:pt x="515261" y="399869"/>
                  <a:pt x="399940" y="515191"/>
                  <a:pt x="257595" y="515261"/>
                </a:cubicBezTo>
                <a:cubicBezTo>
                  <a:pt x="115321" y="515261"/>
                  <a:pt x="0" y="399869"/>
                  <a:pt x="0" y="257595"/>
                </a:cubicBezTo>
                <a:close/>
              </a:path>
            </a:pathLst>
          </a:custGeom>
          <a:solidFill>
            <a:schemeClr val="bg1"/>
          </a:solidFill>
          <a:ln w="7009" cap="flat">
            <a:noFill/>
            <a:prstDash val="solid"/>
            <a:miter/>
          </a:ln>
          <a:effectLst>
            <a:outerShdw blurRad="63500" sx="102000" sy="102000" algn="ctr" rotWithShape="0">
              <a:prstClr val="black">
                <a:alpha val="40000"/>
              </a:prstClr>
            </a:outerShdw>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600" b="0" i="0" u="none" strike="noStrike" kern="1200" cap="none" spc="0" normalizeH="0" baseline="0" noProof="0">
              <a:ln>
                <a:noFill/>
              </a:ln>
              <a:solidFill>
                <a:srgbClr val="000000"/>
              </a:solidFill>
              <a:effectLst/>
              <a:uLnTx/>
              <a:uFillTx/>
              <a:latin typeface="Calibri"/>
              <a:ea typeface="+mn-ea"/>
              <a:cs typeface="+mn-cs"/>
            </a:endParaRPr>
          </a:p>
        </p:txBody>
      </p:sp>
      <p:sp>
        <p:nvSpPr>
          <p:cNvPr id="17" name="Freeform: Shape 16">
            <a:extLst>
              <a:ext uri="{FF2B5EF4-FFF2-40B4-BE49-F238E27FC236}">
                <a16:creationId xmlns:a16="http://schemas.microsoft.com/office/drawing/2014/main" id="{1C03F121-FB36-5E16-8EE2-75C0B5EB9A60}"/>
              </a:ext>
            </a:extLst>
          </p:cNvPr>
          <p:cNvSpPr/>
          <p:nvPr/>
        </p:nvSpPr>
        <p:spPr>
          <a:xfrm>
            <a:off x="7012825" y="3571723"/>
            <a:ext cx="805072" cy="805158"/>
          </a:xfrm>
          <a:custGeom>
            <a:avLst/>
            <a:gdLst>
              <a:gd name="connsiteX0" fmla="*/ 0 w 657956"/>
              <a:gd name="connsiteY0" fmla="*/ 328978 h 658026"/>
              <a:gd name="connsiteX1" fmla="*/ 328978 w 657956"/>
              <a:gd name="connsiteY1" fmla="*/ 658026 h 658026"/>
              <a:gd name="connsiteX2" fmla="*/ 657956 w 657956"/>
              <a:gd name="connsiteY2" fmla="*/ 328978 h 658026"/>
              <a:gd name="connsiteX3" fmla="*/ 328978 w 657956"/>
              <a:gd name="connsiteY3" fmla="*/ 0 h 658026"/>
              <a:gd name="connsiteX4" fmla="*/ 0 w 657956"/>
              <a:gd name="connsiteY4" fmla="*/ 328978 h 6580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7956" h="658026">
                <a:moveTo>
                  <a:pt x="0" y="328978"/>
                </a:moveTo>
                <a:cubicBezTo>
                  <a:pt x="0" y="510699"/>
                  <a:pt x="147328" y="657956"/>
                  <a:pt x="328978" y="658026"/>
                </a:cubicBezTo>
                <a:cubicBezTo>
                  <a:pt x="510699" y="658026"/>
                  <a:pt x="657956" y="510699"/>
                  <a:pt x="657956" y="328978"/>
                </a:cubicBezTo>
                <a:cubicBezTo>
                  <a:pt x="657956" y="147258"/>
                  <a:pt x="510699" y="0"/>
                  <a:pt x="328978" y="0"/>
                </a:cubicBezTo>
                <a:cubicBezTo>
                  <a:pt x="147328" y="0"/>
                  <a:pt x="0" y="147258"/>
                  <a:pt x="0" y="328978"/>
                </a:cubicBezTo>
                <a:close/>
              </a:path>
            </a:pathLst>
          </a:custGeom>
          <a:gradFill>
            <a:gsLst>
              <a:gs pos="0">
                <a:schemeClr val="accent3"/>
              </a:gs>
              <a:gs pos="100000">
                <a:schemeClr val="accent2"/>
              </a:gs>
            </a:gsLst>
            <a:lin ang="18900000" scaled="1"/>
          </a:gradFill>
          <a:ln w="700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600" b="0" i="0" u="none" strike="noStrike" kern="1200" cap="none" spc="0" normalizeH="0" baseline="0" noProof="0">
              <a:ln>
                <a:noFill/>
              </a:ln>
              <a:solidFill>
                <a:srgbClr val="000000"/>
              </a:solidFill>
              <a:effectLst/>
              <a:uLnTx/>
              <a:uFillTx/>
              <a:latin typeface="Calibri"/>
              <a:ea typeface="+mn-ea"/>
              <a:cs typeface="+mn-cs"/>
            </a:endParaRPr>
          </a:p>
        </p:txBody>
      </p:sp>
      <p:sp>
        <p:nvSpPr>
          <p:cNvPr id="18" name="Freeform: Shape 17">
            <a:extLst>
              <a:ext uri="{FF2B5EF4-FFF2-40B4-BE49-F238E27FC236}">
                <a16:creationId xmlns:a16="http://schemas.microsoft.com/office/drawing/2014/main" id="{EB89B566-D5C6-CBF1-3E4E-A06DEE2D5CA3}"/>
              </a:ext>
            </a:extLst>
          </p:cNvPr>
          <p:cNvSpPr/>
          <p:nvPr/>
        </p:nvSpPr>
        <p:spPr>
          <a:xfrm>
            <a:off x="7100168" y="3659068"/>
            <a:ext cx="630470" cy="630384"/>
          </a:xfrm>
          <a:custGeom>
            <a:avLst/>
            <a:gdLst>
              <a:gd name="connsiteX0" fmla="*/ 0 w 515260"/>
              <a:gd name="connsiteY0" fmla="*/ 257595 h 515190"/>
              <a:gd name="connsiteX1" fmla="*/ 257595 w 515260"/>
              <a:gd name="connsiteY1" fmla="*/ 0 h 515190"/>
              <a:gd name="connsiteX2" fmla="*/ 515261 w 515260"/>
              <a:gd name="connsiteY2" fmla="*/ 257595 h 515190"/>
              <a:gd name="connsiteX3" fmla="*/ 257595 w 515260"/>
              <a:gd name="connsiteY3" fmla="*/ 515191 h 515190"/>
              <a:gd name="connsiteX4" fmla="*/ 0 w 515260"/>
              <a:gd name="connsiteY4" fmla="*/ 257595 h 5151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260" h="515190">
                <a:moveTo>
                  <a:pt x="0" y="257595"/>
                </a:moveTo>
                <a:cubicBezTo>
                  <a:pt x="0" y="115321"/>
                  <a:pt x="115321" y="0"/>
                  <a:pt x="257595" y="0"/>
                </a:cubicBezTo>
                <a:cubicBezTo>
                  <a:pt x="399869" y="0"/>
                  <a:pt x="515191" y="115321"/>
                  <a:pt x="515261" y="257595"/>
                </a:cubicBezTo>
                <a:cubicBezTo>
                  <a:pt x="515261" y="399869"/>
                  <a:pt x="399940" y="515191"/>
                  <a:pt x="257595" y="515191"/>
                </a:cubicBezTo>
                <a:cubicBezTo>
                  <a:pt x="115392" y="515191"/>
                  <a:pt x="0" y="399869"/>
                  <a:pt x="0" y="257595"/>
                </a:cubicBezTo>
                <a:close/>
              </a:path>
            </a:pathLst>
          </a:custGeom>
          <a:solidFill>
            <a:schemeClr val="bg1"/>
          </a:solidFill>
          <a:ln w="7009" cap="flat">
            <a:noFill/>
            <a:prstDash val="solid"/>
            <a:miter/>
          </a:ln>
          <a:effectLst>
            <a:outerShdw blurRad="63500" sx="102000" sy="102000" algn="ctr" rotWithShape="0">
              <a:prstClr val="black">
                <a:alpha val="40000"/>
              </a:prstClr>
            </a:outerShdw>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600" b="0" i="0" u="none" strike="noStrike" kern="1200" cap="none" spc="0" normalizeH="0" baseline="0" noProof="0">
              <a:ln>
                <a:noFill/>
              </a:ln>
              <a:solidFill>
                <a:srgbClr val="000000"/>
              </a:solidFill>
              <a:effectLst/>
              <a:uLnTx/>
              <a:uFillTx/>
              <a:latin typeface="Calibri"/>
              <a:ea typeface="+mn-ea"/>
              <a:cs typeface="+mn-cs"/>
            </a:endParaRPr>
          </a:p>
        </p:txBody>
      </p:sp>
      <p:sp>
        <p:nvSpPr>
          <p:cNvPr id="19" name="Freeform: Shape 18">
            <a:extLst>
              <a:ext uri="{FF2B5EF4-FFF2-40B4-BE49-F238E27FC236}">
                <a16:creationId xmlns:a16="http://schemas.microsoft.com/office/drawing/2014/main" id="{CC8845CD-0FA6-CB16-BC34-1DF140A8359F}"/>
              </a:ext>
            </a:extLst>
          </p:cNvPr>
          <p:cNvSpPr/>
          <p:nvPr/>
        </p:nvSpPr>
        <p:spPr>
          <a:xfrm>
            <a:off x="6987919" y="2385071"/>
            <a:ext cx="805158" cy="805158"/>
          </a:xfrm>
          <a:custGeom>
            <a:avLst/>
            <a:gdLst>
              <a:gd name="connsiteX0" fmla="*/ 0 w 658026"/>
              <a:gd name="connsiteY0" fmla="*/ 329048 h 658026"/>
              <a:gd name="connsiteX1" fmla="*/ 328978 w 658026"/>
              <a:gd name="connsiteY1" fmla="*/ 658026 h 658026"/>
              <a:gd name="connsiteX2" fmla="*/ 658026 w 658026"/>
              <a:gd name="connsiteY2" fmla="*/ 329048 h 658026"/>
              <a:gd name="connsiteX3" fmla="*/ 328978 w 658026"/>
              <a:gd name="connsiteY3" fmla="*/ 0 h 658026"/>
              <a:gd name="connsiteX4" fmla="*/ 0 w 658026"/>
              <a:gd name="connsiteY4" fmla="*/ 329048 h 6580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026" h="658026">
                <a:moveTo>
                  <a:pt x="0" y="329048"/>
                </a:moveTo>
                <a:cubicBezTo>
                  <a:pt x="0" y="510699"/>
                  <a:pt x="147328" y="658026"/>
                  <a:pt x="328978" y="658026"/>
                </a:cubicBezTo>
                <a:cubicBezTo>
                  <a:pt x="510698" y="658026"/>
                  <a:pt x="658026" y="510699"/>
                  <a:pt x="658026" y="329048"/>
                </a:cubicBezTo>
                <a:cubicBezTo>
                  <a:pt x="658026" y="147328"/>
                  <a:pt x="510698" y="0"/>
                  <a:pt x="328978" y="0"/>
                </a:cubicBezTo>
                <a:cubicBezTo>
                  <a:pt x="147328" y="70"/>
                  <a:pt x="0" y="147328"/>
                  <a:pt x="0" y="329048"/>
                </a:cubicBezTo>
                <a:close/>
              </a:path>
            </a:pathLst>
          </a:custGeom>
          <a:gradFill>
            <a:gsLst>
              <a:gs pos="0">
                <a:schemeClr val="accent3"/>
              </a:gs>
              <a:gs pos="100000">
                <a:schemeClr val="accent2"/>
              </a:gs>
            </a:gsLst>
            <a:lin ang="18900000" scaled="1"/>
          </a:gradFill>
          <a:ln w="700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600" b="0" i="0" u="none" strike="noStrike" kern="1200" cap="none" spc="0" normalizeH="0" baseline="0" noProof="0">
              <a:ln>
                <a:noFill/>
              </a:ln>
              <a:solidFill>
                <a:srgbClr val="000000"/>
              </a:solidFill>
              <a:effectLst/>
              <a:uLnTx/>
              <a:uFillTx/>
              <a:latin typeface="Calibri"/>
              <a:ea typeface="+mn-ea"/>
              <a:cs typeface="+mn-cs"/>
            </a:endParaRPr>
          </a:p>
        </p:txBody>
      </p:sp>
      <p:sp>
        <p:nvSpPr>
          <p:cNvPr id="20" name="Freeform: Shape 19">
            <a:extLst>
              <a:ext uri="{FF2B5EF4-FFF2-40B4-BE49-F238E27FC236}">
                <a16:creationId xmlns:a16="http://schemas.microsoft.com/office/drawing/2014/main" id="{6598A7D9-9382-09BC-9EB4-8F3DA852A269}"/>
              </a:ext>
            </a:extLst>
          </p:cNvPr>
          <p:cNvSpPr/>
          <p:nvPr/>
        </p:nvSpPr>
        <p:spPr>
          <a:xfrm>
            <a:off x="7075262" y="2472501"/>
            <a:ext cx="630470" cy="630384"/>
          </a:xfrm>
          <a:custGeom>
            <a:avLst/>
            <a:gdLst>
              <a:gd name="connsiteX0" fmla="*/ 0 w 515260"/>
              <a:gd name="connsiteY0" fmla="*/ 257595 h 515190"/>
              <a:gd name="connsiteX1" fmla="*/ 257595 w 515260"/>
              <a:gd name="connsiteY1" fmla="*/ 0 h 515190"/>
              <a:gd name="connsiteX2" fmla="*/ 515261 w 515260"/>
              <a:gd name="connsiteY2" fmla="*/ 257595 h 515190"/>
              <a:gd name="connsiteX3" fmla="*/ 257595 w 515260"/>
              <a:gd name="connsiteY3" fmla="*/ 515191 h 515190"/>
              <a:gd name="connsiteX4" fmla="*/ 0 w 515260"/>
              <a:gd name="connsiteY4" fmla="*/ 257595 h 5151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260" h="515190">
                <a:moveTo>
                  <a:pt x="0" y="257595"/>
                </a:moveTo>
                <a:cubicBezTo>
                  <a:pt x="0" y="115321"/>
                  <a:pt x="115321" y="0"/>
                  <a:pt x="257595" y="0"/>
                </a:cubicBezTo>
                <a:cubicBezTo>
                  <a:pt x="399869" y="0"/>
                  <a:pt x="515261" y="115321"/>
                  <a:pt x="515261" y="257595"/>
                </a:cubicBezTo>
                <a:cubicBezTo>
                  <a:pt x="515261" y="399869"/>
                  <a:pt x="399940" y="515191"/>
                  <a:pt x="257595" y="515191"/>
                </a:cubicBezTo>
                <a:cubicBezTo>
                  <a:pt x="115321" y="515191"/>
                  <a:pt x="0" y="399869"/>
                  <a:pt x="0" y="257595"/>
                </a:cubicBezTo>
                <a:close/>
              </a:path>
            </a:pathLst>
          </a:custGeom>
          <a:solidFill>
            <a:schemeClr val="bg1"/>
          </a:solidFill>
          <a:ln w="7009" cap="flat">
            <a:noFill/>
            <a:prstDash val="solid"/>
            <a:miter/>
          </a:ln>
          <a:effectLst>
            <a:outerShdw blurRad="63500" sx="102000" sy="102000" algn="ctr" rotWithShape="0">
              <a:prstClr val="black">
                <a:alpha val="40000"/>
              </a:prstClr>
            </a:outerShdw>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600" b="0" i="0" u="none" strike="noStrike" kern="1200" cap="none" spc="0" normalizeH="0" baseline="0" noProof="0">
              <a:ln>
                <a:noFill/>
              </a:ln>
              <a:solidFill>
                <a:srgbClr val="000000"/>
              </a:solidFill>
              <a:effectLst/>
              <a:uLnTx/>
              <a:uFillTx/>
              <a:latin typeface="Calibri"/>
              <a:ea typeface="+mn-ea"/>
              <a:cs typeface="+mn-cs"/>
            </a:endParaRPr>
          </a:p>
        </p:txBody>
      </p:sp>
      <p:sp>
        <p:nvSpPr>
          <p:cNvPr id="21" name="Freeform: Shape 20">
            <a:extLst>
              <a:ext uri="{FF2B5EF4-FFF2-40B4-BE49-F238E27FC236}">
                <a16:creationId xmlns:a16="http://schemas.microsoft.com/office/drawing/2014/main" id="{0E385419-0585-E958-7267-CD788991C612}"/>
              </a:ext>
            </a:extLst>
          </p:cNvPr>
          <p:cNvSpPr/>
          <p:nvPr/>
        </p:nvSpPr>
        <p:spPr>
          <a:xfrm>
            <a:off x="6077897" y="1450917"/>
            <a:ext cx="805243" cy="805072"/>
          </a:xfrm>
          <a:custGeom>
            <a:avLst/>
            <a:gdLst>
              <a:gd name="connsiteX0" fmla="*/ 0 w 658096"/>
              <a:gd name="connsiteY0" fmla="*/ 328978 h 657956"/>
              <a:gd name="connsiteX1" fmla="*/ 329048 w 658096"/>
              <a:gd name="connsiteY1" fmla="*/ 657956 h 657956"/>
              <a:gd name="connsiteX2" fmla="*/ 658097 w 658096"/>
              <a:gd name="connsiteY2" fmla="*/ 328978 h 657956"/>
              <a:gd name="connsiteX3" fmla="*/ 328978 w 658096"/>
              <a:gd name="connsiteY3" fmla="*/ 0 h 657956"/>
              <a:gd name="connsiteX4" fmla="*/ 0 w 658096"/>
              <a:gd name="connsiteY4" fmla="*/ 328978 h 657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096" h="657956">
                <a:moveTo>
                  <a:pt x="0" y="328978"/>
                </a:moveTo>
                <a:cubicBezTo>
                  <a:pt x="0" y="510699"/>
                  <a:pt x="147328" y="657956"/>
                  <a:pt x="329048" y="657956"/>
                </a:cubicBezTo>
                <a:cubicBezTo>
                  <a:pt x="510769" y="657956"/>
                  <a:pt x="658026" y="510628"/>
                  <a:pt x="658097" y="328978"/>
                </a:cubicBezTo>
                <a:cubicBezTo>
                  <a:pt x="658026" y="147328"/>
                  <a:pt x="510699" y="0"/>
                  <a:pt x="328978" y="0"/>
                </a:cubicBezTo>
                <a:cubicBezTo>
                  <a:pt x="147328" y="0"/>
                  <a:pt x="0" y="147328"/>
                  <a:pt x="0" y="328978"/>
                </a:cubicBezTo>
                <a:close/>
              </a:path>
            </a:pathLst>
          </a:custGeom>
          <a:gradFill>
            <a:gsLst>
              <a:gs pos="0">
                <a:schemeClr val="accent3"/>
              </a:gs>
              <a:gs pos="100000">
                <a:schemeClr val="accent2"/>
              </a:gs>
            </a:gsLst>
            <a:lin ang="18900000" scaled="1"/>
          </a:gradFill>
          <a:ln w="700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600" b="0" i="0" u="none" strike="noStrike" kern="1200" cap="none" spc="0" normalizeH="0" baseline="0" noProof="0">
              <a:ln>
                <a:noFill/>
              </a:ln>
              <a:solidFill>
                <a:srgbClr val="000000"/>
              </a:solidFill>
              <a:effectLst/>
              <a:uLnTx/>
              <a:uFillTx/>
              <a:latin typeface="Calibri"/>
              <a:ea typeface="+mn-ea"/>
              <a:cs typeface="+mn-cs"/>
            </a:endParaRPr>
          </a:p>
        </p:txBody>
      </p:sp>
      <p:sp>
        <p:nvSpPr>
          <p:cNvPr id="22" name="Freeform: Shape 21">
            <a:extLst>
              <a:ext uri="{FF2B5EF4-FFF2-40B4-BE49-F238E27FC236}">
                <a16:creationId xmlns:a16="http://schemas.microsoft.com/office/drawing/2014/main" id="{E792E2EA-5D8A-A9A8-C954-FF50ED377DB7}"/>
              </a:ext>
            </a:extLst>
          </p:cNvPr>
          <p:cNvSpPr/>
          <p:nvPr/>
        </p:nvSpPr>
        <p:spPr>
          <a:xfrm>
            <a:off x="6165241" y="1538260"/>
            <a:ext cx="630470" cy="630384"/>
          </a:xfrm>
          <a:custGeom>
            <a:avLst/>
            <a:gdLst>
              <a:gd name="connsiteX0" fmla="*/ 0 w 515260"/>
              <a:gd name="connsiteY0" fmla="*/ 257595 h 515190"/>
              <a:gd name="connsiteX1" fmla="*/ 257595 w 515260"/>
              <a:gd name="connsiteY1" fmla="*/ 0 h 515190"/>
              <a:gd name="connsiteX2" fmla="*/ 515261 w 515260"/>
              <a:gd name="connsiteY2" fmla="*/ 257595 h 515190"/>
              <a:gd name="connsiteX3" fmla="*/ 257666 w 515260"/>
              <a:gd name="connsiteY3" fmla="*/ 515191 h 515190"/>
              <a:gd name="connsiteX4" fmla="*/ 0 w 515260"/>
              <a:gd name="connsiteY4" fmla="*/ 257595 h 5151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260" h="515190">
                <a:moveTo>
                  <a:pt x="0" y="257595"/>
                </a:moveTo>
                <a:cubicBezTo>
                  <a:pt x="0" y="115321"/>
                  <a:pt x="115321" y="0"/>
                  <a:pt x="257595" y="0"/>
                </a:cubicBezTo>
                <a:cubicBezTo>
                  <a:pt x="399869" y="0"/>
                  <a:pt x="515261" y="115321"/>
                  <a:pt x="515261" y="257595"/>
                </a:cubicBezTo>
                <a:cubicBezTo>
                  <a:pt x="515261" y="399869"/>
                  <a:pt x="399940" y="515191"/>
                  <a:pt x="257666" y="515191"/>
                </a:cubicBezTo>
                <a:cubicBezTo>
                  <a:pt x="115321" y="515261"/>
                  <a:pt x="0" y="399940"/>
                  <a:pt x="0" y="257595"/>
                </a:cubicBezTo>
                <a:close/>
              </a:path>
            </a:pathLst>
          </a:custGeom>
          <a:solidFill>
            <a:schemeClr val="bg1"/>
          </a:solidFill>
          <a:ln w="7009" cap="flat">
            <a:noFill/>
            <a:prstDash val="solid"/>
            <a:miter/>
          </a:ln>
          <a:effectLst>
            <a:outerShdw blurRad="63500" sx="102000" sy="102000" algn="ctr" rotWithShape="0">
              <a:prstClr val="black">
                <a:alpha val="40000"/>
              </a:prstClr>
            </a:outerShdw>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600" b="0" i="0" u="none" strike="noStrike" kern="1200" cap="none" spc="0" normalizeH="0" baseline="0" noProof="0">
              <a:ln>
                <a:noFill/>
              </a:ln>
              <a:solidFill>
                <a:srgbClr val="000000"/>
              </a:solidFill>
              <a:effectLst/>
              <a:uLnTx/>
              <a:uFillTx/>
              <a:latin typeface="Calibri"/>
              <a:ea typeface="+mn-ea"/>
              <a:cs typeface="+mn-cs"/>
            </a:endParaRPr>
          </a:p>
        </p:txBody>
      </p:sp>
      <p:sp>
        <p:nvSpPr>
          <p:cNvPr id="23" name="Freeform: Shape 22">
            <a:extLst>
              <a:ext uri="{FF2B5EF4-FFF2-40B4-BE49-F238E27FC236}">
                <a16:creationId xmlns:a16="http://schemas.microsoft.com/office/drawing/2014/main" id="{502E3EEE-9803-9986-C6E8-992626E8136C}"/>
              </a:ext>
            </a:extLst>
          </p:cNvPr>
          <p:cNvSpPr/>
          <p:nvPr/>
        </p:nvSpPr>
        <p:spPr>
          <a:xfrm>
            <a:off x="4659186" y="4505879"/>
            <a:ext cx="805158" cy="805072"/>
          </a:xfrm>
          <a:custGeom>
            <a:avLst/>
            <a:gdLst>
              <a:gd name="connsiteX0" fmla="*/ 0 w 658026"/>
              <a:gd name="connsiteY0" fmla="*/ 328978 h 657956"/>
              <a:gd name="connsiteX1" fmla="*/ 328978 w 658026"/>
              <a:gd name="connsiteY1" fmla="*/ 657956 h 657956"/>
              <a:gd name="connsiteX2" fmla="*/ 658026 w 658026"/>
              <a:gd name="connsiteY2" fmla="*/ 328978 h 657956"/>
              <a:gd name="connsiteX3" fmla="*/ 328978 w 658026"/>
              <a:gd name="connsiteY3" fmla="*/ 0 h 657956"/>
              <a:gd name="connsiteX4" fmla="*/ 0 w 658026"/>
              <a:gd name="connsiteY4" fmla="*/ 328978 h 657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026" h="657956">
                <a:moveTo>
                  <a:pt x="0" y="328978"/>
                </a:moveTo>
                <a:cubicBezTo>
                  <a:pt x="0" y="510699"/>
                  <a:pt x="147328" y="657956"/>
                  <a:pt x="328978" y="657956"/>
                </a:cubicBezTo>
                <a:cubicBezTo>
                  <a:pt x="510699" y="657956"/>
                  <a:pt x="657956" y="510628"/>
                  <a:pt x="658026" y="328978"/>
                </a:cubicBezTo>
                <a:cubicBezTo>
                  <a:pt x="658026" y="147258"/>
                  <a:pt x="510699" y="0"/>
                  <a:pt x="328978" y="0"/>
                </a:cubicBezTo>
                <a:cubicBezTo>
                  <a:pt x="147328" y="0"/>
                  <a:pt x="0" y="147258"/>
                  <a:pt x="0" y="328978"/>
                </a:cubicBezTo>
                <a:close/>
              </a:path>
            </a:pathLst>
          </a:custGeom>
          <a:gradFill>
            <a:gsLst>
              <a:gs pos="0">
                <a:schemeClr val="accent3"/>
              </a:gs>
              <a:gs pos="100000">
                <a:schemeClr val="accent2"/>
              </a:gs>
            </a:gsLst>
            <a:lin ang="18900000" scaled="1"/>
          </a:gradFill>
          <a:ln w="700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600" b="0" i="0" u="none" strike="noStrike" kern="1200" cap="none" spc="0" normalizeH="0" baseline="0" noProof="0">
              <a:ln>
                <a:noFill/>
              </a:ln>
              <a:solidFill>
                <a:srgbClr val="000000"/>
              </a:solidFill>
              <a:effectLst/>
              <a:uLnTx/>
              <a:uFillTx/>
              <a:latin typeface="Calibri"/>
              <a:ea typeface="+mn-ea"/>
              <a:cs typeface="+mn-cs"/>
            </a:endParaRPr>
          </a:p>
        </p:txBody>
      </p:sp>
      <p:sp>
        <p:nvSpPr>
          <p:cNvPr id="24" name="Freeform: Shape 23">
            <a:extLst>
              <a:ext uri="{FF2B5EF4-FFF2-40B4-BE49-F238E27FC236}">
                <a16:creationId xmlns:a16="http://schemas.microsoft.com/office/drawing/2014/main" id="{09071A25-2050-CC39-9680-CED97F89A6B8}"/>
              </a:ext>
            </a:extLst>
          </p:cNvPr>
          <p:cNvSpPr/>
          <p:nvPr/>
        </p:nvSpPr>
        <p:spPr>
          <a:xfrm>
            <a:off x="4746616" y="4593223"/>
            <a:ext cx="630470" cy="630384"/>
          </a:xfrm>
          <a:custGeom>
            <a:avLst/>
            <a:gdLst>
              <a:gd name="connsiteX0" fmla="*/ 0 w 515260"/>
              <a:gd name="connsiteY0" fmla="*/ 257595 h 515190"/>
              <a:gd name="connsiteX1" fmla="*/ 257595 w 515260"/>
              <a:gd name="connsiteY1" fmla="*/ 0 h 515190"/>
              <a:gd name="connsiteX2" fmla="*/ 515261 w 515260"/>
              <a:gd name="connsiteY2" fmla="*/ 257595 h 515190"/>
              <a:gd name="connsiteX3" fmla="*/ 257666 w 515260"/>
              <a:gd name="connsiteY3" fmla="*/ 515191 h 515190"/>
              <a:gd name="connsiteX4" fmla="*/ 0 w 515260"/>
              <a:gd name="connsiteY4" fmla="*/ 257595 h 5151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260" h="515190">
                <a:moveTo>
                  <a:pt x="0" y="257595"/>
                </a:moveTo>
                <a:cubicBezTo>
                  <a:pt x="0" y="115321"/>
                  <a:pt x="115321" y="0"/>
                  <a:pt x="257595" y="0"/>
                </a:cubicBezTo>
                <a:cubicBezTo>
                  <a:pt x="399869" y="0"/>
                  <a:pt x="515261" y="115321"/>
                  <a:pt x="515261" y="257595"/>
                </a:cubicBezTo>
                <a:cubicBezTo>
                  <a:pt x="515261" y="399869"/>
                  <a:pt x="399940" y="515191"/>
                  <a:pt x="257666" y="515191"/>
                </a:cubicBezTo>
                <a:cubicBezTo>
                  <a:pt x="115321" y="515261"/>
                  <a:pt x="0" y="399869"/>
                  <a:pt x="0" y="257595"/>
                </a:cubicBezTo>
                <a:close/>
              </a:path>
            </a:pathLst>
          </a:custGeom>
          <a:solidFill>
            <a:schemeClr val="bg1"/>
          </a:solidFill>
          <a:ln w="7009" cap="flat">
            <a:noFill/>
            <a:prstDash val="solid"/>
            <a:miter/>
          </a:ln>
          <a:effectLst>
            <a:outerShdw blurRad="63500" sx="102000" sy="102000" algn="ctr" rotWithShape="0">
              <a:prstClr val="black">
                <a:alpha val="40000"/>
              </a:prstClr>
            </a:outerShdw>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600" b="0" i="0" u="none" strike="noStrike" kern="1200" cap="none" spc="0" normalizeH="0" baseline="0" noProof="0">
              <a:ln>
                <a:noFill/>
              </a:ln>
              <a:solidFill>
                <a:srgbClr val="000000"/>
              </a:solidFill>
              <a:effectLst/>
              <a:uLnTx/>
              <a:uFillTx/>
              <a:latin typeface="Calibri"/>
              <a:ea typeface="+mn-ea"/>
              <a:cs typeface="+mn-cs"/>
            </a:endParaRPr>
          </a:p>
        </p:txBody>
      </p:sp>
      <p:sp>
        <p:nvSpPr>
          <p:cNvPr id="25" name="Freeform: Shape 24">
            <a:extLst>
              <a:ext uri="{FF2B5EF4-FFF2-40B4-BE49-F238E27FC236}">
                <a16:creationId xmlns:a16="http://schemas.microsoft.com/office/drawing/2014/main" id="{89CBD2A0-FB56-1920-028E-A89C9CCBCB61}"/>
              </a:ext>
            </a:extLst>
          </p:cNvPr>
          <p:cNvSpPr/>
          <p:nvPr/>
        </p:nvSpPr>
        <p:spPr>
          <a:xfrm>
            <a:off x="3724259" y="3571723"/>
            <a:ext cx="805158" cy="805158"/>
          </a:xfrm>
          <a:custGeom>
            <a:avLst/>
            <a:gdLst>
              <a:gd name="connsiteX0" fmla="*/ 0 w 658026"/>
              <a:gd name="connsiteY0" fmla="*/ 329048 h 658026"/>
              <a:gd name="connsiteX1" fmla="*/ 328978 w 658026"/>
              <a:gd name="connsiteY1" fmla="*/ 658026 h 658026"/>
              <a:gd name="connsiteX2" fmla="*/ 658026 w 658026"/>
              <a:gd name="connsiteY2" fmla="*/ 329048 h 658026"/>
              <a:gd name="connsiteX3" fmla="*/ 328978 w 658026"/>
              <a:gd name="connsiteY3" fmla="*/ 0 h 658026"/>
              <a:gd name="connsiteX4" fmla="*/ 0 w 658026"/>
              <a:gd name="connsiteY4" fmla="*/ 329048 h 6580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026" h="658026">
                <a:moveTo>
                  <a:pt x="0" y="329048"/>
                </a:moveTo>
                <a:cubicBezTo>
                  <a:pt x="0" y="510699"/>
                  <a:pt x="147328" y="658026"/>
                  <a:pt x="328978" y="658026"/>
                </a:cubicBezTo>
                <a:cubicBezTo>
                  <a:pt x="510699" y="658026"/>
                  <a:pt x="658026" y="510699"/>
                  <a:pt x="658026" y="329048"/>
                </a:cubicBezTo>
                <a:cubicBezTo>
                  <a:pt x="658026" y="147328"/>
                  <a:pt x="510699" y="0"/>
                  <a:pt x="328978" y="0"/>
                </a:cubicBezTo>
                <a:cubicBezTo>
                  <a:pt x="147328" y="0"/>
                  <a:pt x="0" y="147328"/>
                  <a:pt x="0" y="329048"/>
                </a:cubicBezTo>
                <a:close/>
              </a:path>
            </a:pathLst>
          </a:custGeom>
          <a:gradFill>
            <a:gsLst>
              <a:gs pos="0">
                <a:schemeClr val="accent3"/>
              </a:gs>
              <a:gs pos="100000">
                <a:schemeClr val="accent2"/>
              </a:gs>
            </a:gsLst>
            <a:lin ang="18900000" scaled="1"/>
          </a:gradFill>
          <a:ln w="700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600" b="0" i="0" u="none" strike="noStrike" kern="1200" cap="none" spc="0" normalizeH="0" baseline="0" noProof="0">
              <a:ln>
                <a:noFill/>
              </a:ln>
              <a:solidFill>
                <a:srgbClr val="000000"/>
              </a:solidFill>
              <a:effectLst/>
              <a:uLnTx/>
              <a:uFillTx/>
              <a:latin typeface="Calibri"/>
              <a:ea typeface="+mn-ea"/>
              <a:cs typeface="+mn-cs"/>
            </a:endParaRPr>
          </a:p>
        </p:txBody>
      </p:sp>
      <p:sp>
        <p:nvSpPr>
          <p:cNvPr id="26" name="Freeform: Shape 25">
            <a:extLst>
              <a:ext uri="{FF2B5EF4-FFF2-40B4-BE49-F238E27FC236}">
                <a16:creationId xmlns:a16="http://schemas.microsoft.com/office/drawing/2014/main" id="{067AE266-BE72-01F9-AA20-5D6934B24A8E}"/>
              </a:ext>
            </a:extLst>
          </p:cNvPr>
          <p:cNvSpPr/>
          <p:nvPr/>
        </p:nvSpPr>
        <p:spPr>
          <a:xfrm>
            <a:off x="3811602" y="3659153"/>
            <a:ext cx="630470" cy="630384"/>
          </a:xfrm>
          <a:custGeom>
            <a:avLst/>
            <a:gdLst>
              <a:gd name="connsiteX0" fmla="*/ 0 w 515260"/>
              <a:gd name="connsiteY0" fmla="*/ 257595 h 515190"/>
              <a:gd name="connsiteX1" fmla="*/ 257595 w 515260"/>
              <a:gd name="connsiteY1" fmla="*/ 0 h 515190"/>
              <a:gd name="connsiteX2" fmla="*/ 515261 w 515260"/>
              <a:gd name="connsiteY2" fmla="*/ 257595 h 515190"/>
              <a:gd name="connsiteX3" fmla="*/ 257595 w 515260"/>
              <a:gd name="connsiteY3" fmla="*/ 515191 h 515190"/>
              <a:gd name="connsiteX4" fmla="*/ 0 w 515260"/>
              <a:gd name="connsiteY4" fmla="*/ 257595 h 5151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260" h="515190">
                <a:moveTo>
                  <a:pt x="0" y="257595"/>
                </a:moveTo>
                <a:cubicBezTo>
                  <a:pt x="0" y="115321"/>
                  <a:pt x="115321" y="0"/>
                  <a:pt x="257595" y="0"/>
                </a:cubicBezTo>
                <a:cubicBezTo>
                  <a:pt x="399869" y="0"/>
                  <a:pt x="515261" y="115321"/>
                  <a:pt x="515261" y="257595"/>
                </a:cubicBezTo>
                <a:cubicBezTo>
                  <a:pt x="515261" y="399869"/>
                  <a:pt x="399940" y="515191"/>
                  <a:pt x="257595" y="515191"/>
                </a:cubicBezTo>
                <a:cubicBezTo>
                  <a:pt x="115321" y="515191"/>
                  <a:pt x="0" y="399799"/>
                  <a:pt x="0" y="257595"/>
                </a:cubicBezTo>
                <a:close/>
              </a:path>
            </a:pathLst>
          </a:custGeom>
          <a:solidFill>
            <a:schemeClr val="bg1"/>
          </a:solidFill>
          <a:ln w="7009" cap="flat">
            <a:noFill/>
            <a:prstDash val="solid"/>
            <a:miter/>
          </a:ln>
          <a:effectLst>
            <a:outerShdw blurRad="63500" sx="102000" sy="102000" algn="ctr" rotWithShape="0">
              <a:prstClr val="black">
                <a:alpha val="40000"/>
              </a:prstClr>
            </a:outerShdw>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600" b="0" i="0" u="none" strike="noStrike" kern="1200" cap="none" spc="0" normalizeH="0" baseline="0" noProof="0">
              <a:ln>
                <a:noFill/>
              </a:ln>
              <a:solidFill>
                <a:srgbClr val="000000"/>
              </a:solidFill>
              <a:effectLst/>
              <a:uLnTx/>
              <a:uFillTx/>
              <a:latin typeface="Calibri"/>
              <a:ea typeface="+mn-ea"/>
              <a:cs typeface="+mn-cs"/>
            </a:endParaRPr>
          </a:p>
        </p:txBody>
      </p:sp>
      <p:sp>
        <p:nvSpPr>
          <p:cNvPr id="27" name="Freeform: Shape 26">
            <a:extLst>
              <a:ext uri="{FF2B5EF4-FFF2-40B4-BE49-F238E27FC236}">
                <a16:creationId xmlns:a16="http://schemas.microsoft.com/office/drawing/2014/main" id="{FA43027C-2D74-C12D-520E-BD003B8B190C}"/>
              </a:ext>
            </a:extLst>
          </p:cNvPr>
          <p:cNvSpPr/>
          <p:nvPr/>
        </p:nvSpPr>
        <p:spPr>
          <a:xfrm>
            <a:off x="3749251" y="2385156"/>
            <a:ext cx="805072" cy="805158"/>
          </a:xfrm>
          <a:custGeom>
            <a:avLst/>
            <a:gdLst>
              <a:gd name="connsiteX0" fmla="*/ 0 w 657956"/>
              <a:gd name="connsiteY0" fmla="*/ 328978 h 658026"/>
              <a:gd name="connsiteX1" fmla="*/ 328978 w 657956"/>
              <a:gd name="connsiteY1" fmla="*/ 658026 h 658026"/>
              <a:gd name="connsiteX2" fmla="*/ 657956 w 657956"/>
              <a:gd name="connsiteY2" fmla="*/ 328978 h 658026"/>
              <a:gd name="connsiteX3" fmla="*/ 328978 w 657956"/>
              <a:gd name="connsiteY3" fmla="*/ 0 h 658026"/>
              <a:gd name="connsiteX4" fmla="*/ 0 w 657956"/>
              <a:gd name="connsiteY4" fmla="*/ 328978 h 6580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7956" h="658026">
                <a:moveTo>
                  <a:pt x="0" y="328978"/>
                </a:moveTo>
                <a:cubicBezTo>
                  <a:pt x="0" y="510699"/>
                  <a:pt x="147328" y="657956"/>
                  <a:pt x="328978" y="658026"/>
                </a:cubicBezTo>
                <a:cubicBezTo>
                  <a:pt x="510699" y="658026"/>
                  <a:pt x="657956" y="510699"/>
                  <a:pt x="657956" y="328978"/>
                </a:cubicBezTo>
                <a:cubicBezTo>
                  <a:pt x="657956" y="147258"/>
                  <a:pt x="510699" y="0"/>
                  <a:pt x="328978" y="0"/>
                </a:cubicBezTo>
                <a:cubicBezTo>
                  <a:pt x="147258" y="-70"/>
                  <a:pt x="-70" y="147258"/>
                  <a:pt x="0" y="328978"/>
                </a:cubicBezTo>
                <a:close/>
              </a:path>
            </a:pathLst>
          </a:custGeom>
          <a:gradFill>
            <a:gsLst>
              <a:gs pos="0">
                <a:schemeClr val="accent3"/>
              </a:gs>
              <a:gs pos="100000">
                <a:schemeClr val="accent2"/>
              </a:gs>
            </a:gsLst>
            <a:lin ang="18900000" scaled="1"/>
          </a:gradFill>
          <a:ln w="700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600" b="0" i="0" u="none" strike="noStrike" kern="1200" cap="none" spc="0" normalizeH="0" baseline="0" noProof="0">
              <a:ln>
                <a:noFill/>
              </a:ln>
              <a:solidFill>
                <a:srgbClr val="000000"/>
              </a:solidFill>
              <a:effectLst/>
              <a:uLnTx/>
              <a:uFillTx/>
              <a:latin typeface="Calibri"/>
              <a:ea typeface="+mn-ea"/>
              <a:cs typeface="+mn-cs"/>
            </a:endParaRPr>
          </a:p>
        </p:txBody>
      </p:sp>
      <p:sp>
        <p:nvSpPr>
          <p:cNvPr id="28" name="Freeform: Shape 27">
            <a:extLst>
              <a:ext uri="{FF2B5EF4-FFF2-40B4-BE49-F238E27FC236}">
                <a16:creationId xmlns:a16="http://schemas.microsoft.com/office/drawing/2014/main" id="{2F765EFC-BB72-4740-A2AC-FE47FEA4BD0F}"/>
              </a:ext>
            </a:extLst>
          </p:cNvPr>
          <p:cNvSpPr/>
          <p:nvPr/>
        </p:nvSpPr>
        <p:spPr>
          <a:xfrm>
            <a:off x="3836593" y="2472501"/>
            <a:ext cx="630470" cy="630384"/>
          </a:xfrm>
          <a:custGeom>
            <a:avLst/>
            <a:gdLst>
              <a:gd name="connsiteX0" fmla="*/ 0 w 515260"/>
              <a:gd name="connsiteY0" fmla="*/ 257595 h 515190"/>
              <a:gd name="connsiteX1" fmla="*/ 257595 w 515260"/>
              <a:gd name="connsiteY1" fmla="*/ 0 h 515190"/>
              <a:gd name="connsiteX2" fmla="*/ 515261 w 515260"/>
              <a:gd name="connsiteY2" fmla="*/ 257595 h 515190"/>
              <a:gd name="connsiteX3" fmla="*/ 257595 w 515260"/>
              <a:gd name="connsiteY3" fmla="*/ 515191 h 515190"/>
              <a:gd name="connsiteX4" fmla="*/ 0 w 515260"/>
              <a:gd name="connsiteY4" fmla="*/ 257595 h 5151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260" h="515190">
                <a:moveTo>
                  <a:pt x="0" y="257595"/>
                </a:moveTo>
                <a:cubicBezTo>
                  <a:pt x="0" y="115321"/>
                  <a:pt x="115321" y="0"/>
                  <a:pt x="257595" y="0"/>
                </a:cubicBezTo>
                <a:cubicBezTo>
                  <a:pt x="399869" y="0"/>
                  <a:pt x="515191" y="115321"/>
                  <a:pt x="515261" y="257595"/>
                </a:cubicBezTo>
                <a:cubicBezTo>
                  <a:pt x="515261" y="399869"/>
                  <a:pt x="399940" y="515191"/>
                  <a:pt x="257595" y="515191"/>
                </a:cubicBezTo>
                <a:cubicBezTo>
                  <a:pt x="115321" y="515191"/>
                  <a:pt x="0" y="399869"/>
                  <a:pt x="0" y="257595"/>
                </a:cubicBezTo>
                <a:close/>
              </a:path>
            </a:pathLst>
          </a:custGeom>
          <a:solidFill>
            <a:schemeClr val="bg1"/>
          </a:solidFill>
          <a:ln w="7009" cap="flat">
            <a:noFill/>
            <a:prstDash val="solid"/>
            <a:miter/>
          </a:ln>
          <a:effectLst>
            <a:outerShdw blurRad="63500" sx="102000" sy="102000" algn="ctr" rotWithShape="0">
              <a:prstClr val="black">
                <a:alpha val="40000"/>
              </a:prstClr>
            </a:outerShdw>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600" b="0" i="0" u="none" strike="noStrike" kern="1200" cap="none" spc="0" normalizeH="0" baseline="0" noProof="0">
              <a:ln>
                <a:noFill/>
              </a:ln>
              <a:solidFill>
                <a:srgbClr val="000000"/>
              </a:solidFill>
              <a:effectLst/>
              <a:uLnTx/>
              <a:uFillTx/>
              <a:latin typeface="Calibri"/>
              <a:ea typeface="+mn-ea"/>
              <a:cs typeface="+mn-cs"/>
            </a:endParaRPr>
          </a:p>
        </p:txBody>
      </p:sp>
      <p:sp>
        <p:nvSpPr>
          <p:cNvPr id="29" name="Freeform: Shape 28">
            <a:extLst>
              <a:ext uri="{FF2B5EF4-FFF2-40B4-BE49-F238E27FC236}">
                <a16:creationId xmlns:a16="http://schemas.microsoft.com/office/drawing/2014/main" id="{B64439E5-F2B6-79D5-B659-0C05E2190EBC}"/>
              </a:ext>
            </a:extLst>
          </p:cNvPr>
          <p:cNvSpPr/>
          <p:nvPr/>
        </p:nvSpPr>
        <p:spPr>
          <a:xfrm>
            <a:off x="4659272" y="1450917"/>
            <a:ext cx="805072" cy="805243"/>
          </a:xfrm>
          <a:custGeom>
            <a:avLst/>
            <a:gdLst>
              <a:gd name="connsiteX0" fmla="*/ 0 w 657956"/>
              <a:gd name="connsiteY0" fmla="*/ 329048 h 658096"/>
              <a:gd name="connsiteX1" fmla="*/ 328978 w 657956"/>
              <a:gd name="connsiteY1" fmla="*/ 658096 h 658096"/>
              <a:gd name="connsiteX2" fmla="*/ 657956 w 657956"/>
              <a:gd name="connsiteY2" fmla="*/ 329048 h 658096"/>
              <a:gd name="connsiteX3" fmla="*/ 328978 w 657956"/>
              <a:gd name="connsiteY3" fmla="*/ 0 h 658096"/>
              <a:gd name="connsiteX4" fmla="*/ 0 w 657956"/>
              <a:gd name="connsiteY4" fmla="*/ 329048 h 658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7956" h="658096">
                <a:moveTo>
                  <a:pt x="0" y="329048"/>
                </a:moveTo>
                <a:cubicBezTo>
                  <a:pt x="0" y="510769"/>
                  <a:pt x="147328" y="658096"/>
                  <a:pt x="328978" y="658096"/>
                </a:cubicBezTo>
                <a:cubicBezTo>
                  <a:pt x="510699" y="658096"/>
                  <a:pt x="657956" y="510769"/>
                  <a:pt x="657956" y="329048"/>
                </a:cubicBezTo>
                <a:cubicBezTo>
                  <a:pt x="657956" y="147328"/>
                  <a:pt x="510699" y="0"/>
                  <a:pt x="328978" y="0"/>
                </a:cubicBezTo>
                <a:cubicBezTo>
                  <a:pt x="147258" y="0"/>
                  <a:pt x="-70" y="147328"/>
                  <a:pt x="0" y="329048"/>
                </a:cubicBezTo>
                <a:close/>
              </a:path>
            </a:pathLst>
          </a:custGeom>
          <a:gradFill>
            <a:gsLst>
              <a:gs pos="0">
                <a:schemeClr val="accent3"/>
              </a:gs>
              <a:gs pos="100000">
                <a:schemeClr val="accent2"/>
              </a:gs>
            </a:gsLst>
            <a:lin ang="18900000" scaled="1"/>
          </a:gradFill>
          <a:ln w="700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600" b="0" i="0" u="none" strike="noStrike" kern="1200" cap="none" spc="0" normalizeH="0" baseline="0" noProof="0">
              <a:ln>
                <a:noFill/>
              </a:ln>
              <a:solidFill>
                <a:srgbClr val="000000"/>
              </a:solidFill>
              <a:effectLst/>
              <a:uLnTx/>
              <a:uFillTx/>
              <a:latin typeface="Calibri"/>
              <a:ea typeface="+mn-ea"/>
              <a:cs typeface="+mn-cs"/>
            </a:endParaRPr>
          </a:p>
        </p:txBody>
      </p:sp>
      <p:sp>
        <p:nvSpPr>
          <p:cNvPr id="30" name="Freeform: Shape 29">
            <a:extLst>
              <a:ext uri="{FF2B5EF4-FFF2-40B4-BE49-F238E27FC236}">
                <a16:creationId xmlns:a16="http://schemas.microsoft.com/office/drawing/2014/main" id="{4CD71DE0-8450-16AA-159D-AF35ACFB1456}"/>
              </a:ext>
            </a:extLst>
          </p:cNvPr>
          <p:cNvSpPr/>
          <p:nvPr/>
        </p:nvSpPr>
        <p:spPr>
          <a:xfrm>
            <a:off x="4746616" y="1538345"/>
            <a:ext cx="630470" cy="630470"/>
          </a:xfrm>
          <a:custGeom>
            <a:avLst/>
            <a:gdLst>
              <a:gd name="connsiteX0" fmla="*/ 0 w 515260"/>
              <a:gd name="connsiteY0" fmla="*/ 257595 h 515260"/>
              <a:gd name="connsiteX1" fmla="*/ 257595 w 515260"/>
              <a:gd name="connsiteY1" fmla="*/ 0 h 515260"/>
              <a:gd name="connsiteX2" fmla="*/ 515261 w 515260"/>
              <a:gd name="connsiteY2" fmla="*/ 257595 h 515260"/>
              <a:gd name="connsiteX3" fmla="*/ 257595 w 515260"/>
              <a:gd name="connsiteY3" fmla="*/ 515261 h 515260"/>
              <a:gd name="connsiteX4" fmla="*/ 0 w 515260"/>
              <a:gd name="connsiteY4" fmla="*/ 257595 h 5152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260" h="515260">
                <a:moveTo>
                  <a:pt x="0" y="257595"/>
                </a:moveTo>
                <a:cubicBezTo>
                  <a:pt x="0" y="115321"/>
                  <a:pt x="115321" y="0"/>
                  <a:pt x="257595" y="0"/>
                </a:cubicBezTo>
                <a:cubicBezTo>
                  <a:pt x="399869" y="0"/>
                  <a:pt x="515191" y="115321"/>
                  <a:pt x="515261" y="257595"/>
                </a:cubicBezTo>
                <a:cubicBezTo>
                  <a:pt x="515261" y="399869"/>
                  <a:pt x="399940" y="515191"/>
                  <a:pt x="257595" y="515261"/>
                </a:cubicBezTo>
                <a:cubicBezTo>
                  <a:pt x="115321" y="515191"/>
                  <a:pt x="0" y="399869"/>
                  <a:pt x="0" y="257595"/>
                </a:cubicBezTo>
                <a:close/>
              </a:path>
            </a:pathLst>
          </a:custGeom>
          <a:solidFill>
            <a:schemeClr val="bg1"/>
          </a:solidFill>
          <a:ln w="7009" cap="flat">
            <a:noFill/>
            <a:prstDash val="solid"/>
            <a:miter/>
          </a:ln>
          <a:effectLst>
            <a:outerShdw blurRad="63500" sx="102000" sy="102000" algn="ctr" rotWithShape="0">
              <a:prstClr val="black">
                <a:alpha val="40000"/>
              </a:prstClr>
            </a:outerShdw>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600" b="0" i="0" u="none" strike="noStrike" kern="1200" cap="none" spc="0" normalizeH="0" baseline="0" noProof="0">
              <a:ln>
                <a:noFill/>
              </a:ln>
              <a:solidFill>
                <a:srgbClr val="000000"/>
              </a:solidFill>
              <a:effectLst/>
              <a:uLnTx/>
              <a:uFillTx/>
              <a:latin typeface="Calibri"/>
              <a:ea typeface="+mn-ea"/>
              <a:cs typeface="+mn-cs"/>
            </a:endParaRPr>
          </a:p>
        </p:txBody>
      </p:sp>
      <p:sp>
        <p:nvSpPr>
          <p:cNvPr id="31" name="Freeform: Shape 30">
            <a:extLst>
              <a:ext uri="{FF2B5EF4-FFF2-40B4-BE49-F238E27FC236}">
                <a16:creationId xmlns:a16="http://schemas.microsoft.com/office/drawing/2014/main" id="{5B4876A2-4B4F-5862-4418-4B1DEC4061A7}"/>
              </a:ext>
            </a:extLst>
          </p:cNvPr>
          <p:cNvSpPr/>
          <p:nvPr/>
        </p:nvSpPr>
        <p:spPr>
          <a:xfrm>
            <a:off x="6440626" y="3298700"/>
            <a:ext cx="475924" cy="916248"/>
          </a:xfrm>
          <a:custGeom>
            <a:avLst/>
            <a:gdLst>
              <a:gd name="connsiteX0" fmla="*/ 254472 w 388955"/>
              <a:gd name="connsiteY0" fmla="*/ 67242 h 748816"/>
              <a:gd name="connsiteX1" fmla="*/ 19688 w 388955"/>
              <a:gd name="connsiteY1" fmla="*/ 634022 h 748816"/>
              <a:gd name="connsiteX2" fmla="*/ 19688 w 388955"/>
              <a:gd name="connsiteY2" fmla="*/ 634022 h 748816"/>
              <a:gd name="connsiteX3" fmla="*/ 19688 w 388955"/>
              <a:gd name="connsiteY3" fmla="*/ 729128 h 748816"/>
              <a:gd name="connsiteX4" fmla="*/ 19688 w 388955"/>
              <a:gd name="connsiteY4" fmla="*/ 729128 h 748816"/>
              <a:gd name="connsiteX5" fmla="*/ 114795 w 388955"/>
              <a:gd name="connsiteY5" fmla="*/ 729128 h 748816"/>
              <a:gd name="connsiteX6" fmla="*/ 114795 w 388955"/>
              <a:gd name="connsiteY6" fmla="*/ 729128 h 748816"/>
              <a:gd name="connsiteX7" fmla="*/ 388955 w 388955"/>
              <a:gd name="connsiteY7" fmla="*/ 67242 h 748816"/>
              <a:gd name="connsiteX8" fmla="*/ 388955 w 388955"/>
              <a:gd name="connsiteY8" fmla="*/ 67242 h 748816"/>
              <a:gd name="connsiteX9" fmla="*/ 321713 w 388955"/>
              <a:gd name="connsiteY9" fmla="*/ 0 h 748816"/>
              <a:gd name="connsiteX10" fmla="*/ 321713 w 388955"/>
              <a:gd name="connsiteY10" fmla="*/ 0 h 748816"/>
              <a:gd name="connsiteX11" fmla="*/ 254472 w 388955"/>
              <a:gd name="connsiteY11" fmla="*/ 67242 h 748816"/>
              <a:gd name="connsiteX12" fmla="*/ 254472 w 388955"/>
              <a:gd name="connsiteY12" fmla="*/ 67242 h 748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8955" h="748816">
                <a:moveTo>
                  <a:pt x="254472" y="67242"/>
                </a:moveTo>
                <a:cubicBezTo>
                  <a:pt x="254472" y="288830"/>
                  <a:pt x="164840" y="488800"/>
                  <a:pt x="19688" y="634022"/>
                </a:cubicBezTo>
                <a:lnTo>
                  <a:pt x="19688" y="634022"/>
                </a:lnTo>
                <a:cubicBezTo>
                  <a:pt x="-6563" y="660272"/>
                  <a:pt x="-6563" y="702877"/>
                  <a:pt x="19688" y="729128"/>
                </a:cubicBezTo>
                <a:lnTo>
                  <a:pt x="19688" y="729128"/>
                </a:lnTo>
                <a:cubicBezTo>
                  <a:pt x="45939" y="755379"/>
                  <a:pt x="88474" y="755379"/>
                  <a:pt x="114795" y="729128"/>
                </a:cubicBezTo>
                <a:lnTo>
                  <a:pt x="114795" y="729128"/>
                </a:lnTo>
                <a:cubicBezTo>
                  <a:pt x="284092" y="559972"/>
                  <a:pt x="388955" y="325539"/>
                  <a:pt x="388955" y="67242"/>
                </a:cubicBezTo>
                <a:lnTo>
                  <a:pt x="388955" y="67242"/>
                </a:lnTo>
                <a:cubicBezTo>
                  <a:pt x="388955" y="30111"/>
                  <a:pt x="358844" y="0"/>
                  <a:pt x="321713" y="0"/>
                </a:cubicBezTo>
                <a:lnTo>
                  <a:pt x="321713" y="0"/>
                </a:lnTo>
                <a:cubicBezTo>
                  <a:pt x="284583" y="0"/>
                  <a:pt x="254472" y="30111"/>
                  <a:pt x="254472" y="67242"/>
                </a:cubicBezTo>
                <a:lnTo>
                  <a:pt x="254472" y="67242"/>
                </a:lnTo>
                <a:close/>
              </a:path>
            </a:pathLst>
          </a:custGeom>
          <a:gradFill>
            <a:gsLst>
              <a:gs pos="0">
                <a:schemeClr val="accent3"/>
              </a:gs>
              <a:gs pos="100000">
                <a:schemeClr val="accent2"/>
              </a:gs>
            </a:gsLst>
            <a:lin ang="18900000" scaled="1"/>
          </a:gradFill>
          <a:ln w="700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600" b="0" i="0" u="none" strike="noStrike" kern="1200" cap="none" spc="0" normalizeH="0" baseline="0" noProof="0">
              <a:ln>
                <a:noFill/>
              </a:ln>
              <a:solidFill>
                <a:srgbClr val="000000"/>
              </a:solidFill>
              <a:effectLst/>
              <a:uLnTx/>
              <a:uFillTx/>
              <a:latin typeface="Calibri"/>
              <a:ea typeface="+mn-ea"/>
              <a:cs typeface="+mn-cs"/>
            </a:endParaRPr>
          </a:p>
        </p:txBody>
      </p:sp>
      <p:sp>
        <p:nvSpPr>
          <p:cNvPr id="32" name="Freeform: Shape 31">
            <a:extLst>
              <a:ext uri="{FF2B5EF4-FFF2-40B4-BE49-F238E27FC236}">
                <a16:creationId xmlns:a16="http://schemas.microsoft.com/office/drawing/2014/main" id="{F00E742C-C1B1-E298-0EAB-9CBA85F361F7}"/>
              </a:ext>
            </a:extLst>
          </p:cNvPr>
          <p:cNvSpPr/>
          <p:nvPr/>
        </p:nvSpPr>
        <p:spPr>
          <a:xfrm>
            <a:off x="5688844" y="4050439"/>
            <a:ext cx="916334" cy="475966"/>
          </a:xfrm>
          <a:custGeom>
            <a:avLst/>
            <a:gdLst>
              <a:gd name="connsiteX0" fmla="*/ 634092 w 748886"/>
              <a:gd name="connsiteY0" fmla="*/ 19723 h 388990"/>
              <a:gd name="connsiteX1" fmla="*/ 67242 w 748886"/>
              <a:gd name="connsiteY1" fmla="*/ 254507 h 388990"/>
              <a:gd name="connsiteX2" fmla="*/ 67242 w 748886"/>
              <a:gd name="connsiteY2" fmla="*/ 254507 h 388990"/>
              <a:gd name="connsiteX3" fmla="*/ 0 w 748886"/>
              <a:gd name="connsiteY3" fmla="*/ 321748 h 388990"/>
              <a:gd name="connsiteX4" fmla="*/ 0 w 748886"/>
              <a:gd name="connsiteY4" fmla="*/ 321748 h 388990"/>
              <a:gd name="connsiteX5" fmla="*/ 67242 w 748886"/>
              <a:gd name="connsiteY5" fmla="*/ 388990 h 388990"/>
              <a:gd name="connsiteX6" fmla="*/ 67242 w 748886"/>
              <a:gd name="connsiteY6" fmla="*/ 388990 h 388990"/>
              <a:gd name="connsiteX7" fmla="*/ 729199 w 748886"/>
              <a:gd name="connsiteY7" fmla="*/ 114830 h 388990"/>
              <a:gd name="connsiteX8" fmla="*/ 729199 w 748886"/>
              <a:gd name="connsiteY8" fmla="*/ 114830 h 388990"/>
              <a:gd name="connsiteX9" fmla="*/ 729199 w 748886"/>
              <a:gd name="connsiteY9" fmla="*/ 114830 h 388990"/>
              <a:gd name="connsiteX10" fmla="*/ 729199 w 748886"/>
              <a:gd name="connsiteY10" fmla="*/ 19723 h 388990"/>
              <a:gd name="connsiteX11" fmla="*/ 729199 w 748886"/>
              <a:gd name="connsiteY11" fmla="*/ 19723 h 388990"/>
              <a:gd name="connsiteX12" fmla="*/ 681680 w 748886"/>
              <a:gd name="connsiteY12" fmla="*/ 0 h 388990"/>
              <a:gd name="connsiteX13" fmla="*/ 681680 w 748886"/>
              <a:gd name="connsiteY13" fmla="*/ 0 h 388990"/>
              <a:gd name="connsiteX14" fmla="*/ 634092 w 748886"/>
              <a:gd name="connsiteY14" fmla="*/ 19723 h 388990"/>
              <a:gd name="connsiteX15" fmla="*/ 634092 w 748886"/>
              <a:gd name="connsiteY15" fmla="*/ 19723 h 388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8886" h="388990">
                <a:moveTo>
                  <a:pt x="634092" y="19723"/>
                </a:moveTo>
                <a:cubicBezTo>
                  <a:pt x="488800" y="164875"/>
                  <a:pt x="288830" y="254507"/>
                  <a:pt x="67242" y="254507"/>
                </a:cubicBezTo>
                <a:lnTo>
                  <a:pt x="67242" y="254507"/>
                </a:lnTo>
                <a:cubicBezTo>
                  <a:pt x="30111" y="254507"/>
                  <a:pt x="0" y="284618"/>
                  <a:pt x="0" y="321748"/>
                </a:cubicBezTo>
                <a:lnTo>
                  <a:pt x="0" y="321748"/>
                </a:lnTo>
                <a:cubicBezTo>
                  <a:pt x="0" y="358879"/>
                  <a:pt x="30111" y="388990"/>
                  <a:pt x="67242" y="388990"/>
                </a:cubicBezTo>
                <a:lnTo>
                  <a:pt x="67242" y="388990"/>
                </a:lnTo>
                <a:cubicBezTo>
                  <a:pt x="325539" y="388990"/>
                  <a:pt x="559972" y="284127"/>
                  <a:pt x="729199" y="114830"/>
                </a:cubicBezTo>
                <a:lnTo>
                  <a:pt x="729199" y="114830"/>
                </a:lnTo>
                <a:lnTo>
                  <a:pt x="729199" y="114830"/>
                </a:lnTo>
                <a:cubicBezTo>
                  <a:pt x="755449" y="88579"/>
                  <a:pt x="755449" y="45974"/>
                  <a:pt x="729199" y="19723"/>
                </a:cubicBezTo>
                <a:lnTo>
                  <a:pt x="729199" y="19723"/>
                </a:lnTo>
                <a:cubicBezTo>
                  <a:pt x="716073" y="6598"/>
                  <a:pt x="698877" y="0"/>
                  <a:pt x="681680" y="0"/>
                </a:cubicBezTo>
                <a:lnTo>
                  <a:pt x="681680" y="0"/>
                </a:lnTo>
                <a:cubicBezTo>
                  <a:pt x="664414" y="0"/>
                  <a:pt x="647217" y="6528"/>
                  <a:pt x="634092" y="19723"/>
                </a:cubicBezTo>
                <a:lnTo>
                  <a:pt x="634092" y="19723"/>
                </a:lnTo>
                <a:close/>
              </a:path>
            </a:pathLst>
          </a:custGeom>
          <a:gradFill>
            <a:gsLst>
              <a:gs pos="0">
                <a:schemeClr val="accent3"/>
              </a:gs>
              <a:gs pos="100000">
                <a:schemeClr val="accent2"/>
              </a:gs>
            </a:gsLst>
            <a:lin ang="18900000" scaled="1"/>
          </a:gradFill>
          <a:ln w="700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600" b="0" i="0" u="none" strike="noStrike" kern="1200" cap="none" spc="0" normalizeH="0" baseline="0" noProof="0">
              <a:ln>
                <a:noFill/>
              </a:ln>
              <a:solidFill>
                <a:srgbClr val="000000"/>
              </a:solidFill>
              <a:effectLst/>
              <a:uLnTx/>
              <a:uFillTx/>
              <a:latin typeface="Calibri"/>
              <a:ea typeface="+mn-ea"/>
              <a:cs typeface="+mn-cs"/>
            </a:endParaRPr>
          </a:p>
        </p:txBody>
      </p:sp>
      <p:sp>
        <p:nvSpPr>
          <p:cNvPr id="33" name="Freeform: Shape 32">
            <a:extLst>
              <a:ext uri="{FF2B5EF4-FFF2-40B4-BE49-F238E27FC236}">
                <a16:creationId xmlns:a16="http://schemas.microsoft.com/office/drawing/2014/main" id="{C354EFC9-D9E5-2C99-0688-0D23D2675BAA}"/>
              </a:ext>
            </a:extLst>
          </p:cNvPr>
          <p:cNvSpPr/>
          <p:nvPr/>
        </p:nvSpPr>
        <p:spPr>
          <a:xfrm>
            <a:off x="5688845" y="2235548"/>
            <a:ext cx="916248" cy="475922"/>
          </a:xfrm>
          <a:custGeom>
            <a:avLst/>
            <a:gdLst>
              <a:gd name="connsiteX0" fmla="*/ 67242 w 748816"/>
              <a:gd name="connsiteY0" fmla="*/ 0 h 388954"/>
              <a:gd name="connsiteX1" fmla="*/ 0 w 748816"/>
              <a:gd name="connsiteY1" fmla="*/ 67242 h 388954"/>
              <a:gd name="connsiteX2" fmla="*/ 0 w 748816"/>
              <a:gd name="connsiteY2" fmla="*/ 67242 h 388954"/>
              <a:gd name="connsiteX3" fmla="*/ 67242 w 748816"/>
              <a:gd name="connsiteY3" fmla="*/ 134483 h 388954"/>
              <a:gd name="connsiteX4" fmla="*/ 67242 w 748816"/>
              <a:gd name="connsiteY4" fmla="*/ 134483 h 388954"/>
              <a:gd name="connsiteX5" fmla="*/ 634021 w 748816"/>
              <a:gd name="connsiteY5" fmla="*/ 369267 h 388954"/>
              <a:gd name="connsiteX6" fmla="*/ 634021 w 748816"/>
              <a:gd name="connsiteY6" fmla="*/ 369267 h 388954"/>
              <a:gd name="connsiteX7" fmla="*/ 729128 w 748816"/>
              <a:gd name="connsiteY7" fmla="*/ 369267 h 388954"/>
              <a:gd name="connsiteX8" fmla="*/ 729128 w 748816"/>
              <a:gd name="connsiteY8" fmla="*/ 369267 h 388954"/>
              <a:gd name="connsiteX9" fmla="*/ 729128 w 748816"/>
              <a:gd name="connsiteY9" fmla="*/ 274230 h 388954"/>
              <a:gd name="connsiteX10" fmla="*/ 729128 w 748816"/>
              <a:gd name="connsiteY10" fmla="*/ 274230 h 388954"/>
              <a:gd name="connsiteX11" fmla="*/ 67382 w 748816"/>
              <a:gd name="connsiteY11" fmla="*/ 70 h 388954"/>
              <a:gd name="connsiteX12" fmla="*/ 67382 w 748816"/>
              <a:gd name="connsiteY12" fmla="*/ 70 h 388954"/>
              <a:gd name="connsiteX13" fmla="*/ 67242 w 748816"/>
              <a:gd name="connsiteY13" fmla="*/ 0 h 388954"/>
              <a:gd name="connsiteX14" fmla="*/ 67242 w 748816"/>
              <a:gd name="connsiteY14" fmla="*/ 0 h 388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48816" h="388954">
                <a:moveTo>
                  <a:pt x="67242" y="0"/>
                </a:moveTo>
                <a:cubicBezTo>
                  <a:pt x="30111" y="0"/>
                  <a:pt x="0" y="30111"/>
                  <a:pt x="0" y="67242"/>
                </a:cubicBezTo>
                <a:lnTo>
                  <a:pt x="0" y="67242"/>
                </a:lnTo>
                <a:cubicBezTo>
                  <a:pt x="0" y="104372"/>
                  <a:pt x="30111" y="134483"/>
                  <a:pt x="67242" y="134483"/>
                </a:cubicBezTo>
                <a:lnTo>
                  <a:pt x="67242" y="134483"/>
                </a:lnTo>
                <a:cubicBezTo>
                  <a:pt x="288830" y="134483"/>
                  <a:pt x="488800" y="224115"/>
                  <a:pt x="634021" y="369267"/>
                </a:cubicBezTo>
                <a:lnTo>
                  <a:pt x="634021" y="369267"/>
                </a:lnTo>
                <a:cubicBezTo>
                  <a:pt x="660272" y="395518"/>
                  <a:pt x="702807" y="395518"/>
                  <a:pt x="729128" y="369267"/>
                </a:cubicBezTo>
                <a:lnTo>
                  <a:pt x="729128" y="369267"/>
                </a:lnTo>
                <a:cubicBezTo>
                  <a:pt x="755379" y="343016"/>
                  <a:pt x="755379" y="300481"/>
                  <a:pt x="729128" y="274230"/>
                </a:cubicBezTo>
                <a:lnTo>
                  <a:pt x="729128" y="274230"/>
                </a:lnTo>
                <a:cubicBezTo>
                  <a:pt x="559972" y="104933"/>
                  <a:pt x="325609" y="70"/>
                  <a:pt x="67382" y="70"/>
                </a:cubicBezTo>
                <a:lnTo>
                  <a:pt x="67382" y="70"/>
                </a:lnTo>
                <a:cubicBezTo>
                  <a:pt x="67312" y="0"/>
                  <a:pt x="67242" y="0"/>
                  <a:pt x="67242" y="0"/>
                </a:cubicBezTo>
                <a:lnTo>
                  <a:pt x="67242" y="0"/>
                </a:lnTo>
                <a:close/>
              </a:path>
            </a:pathLst>
          </a:custGeom>
          <a:gradFill>
            <a:gsLst>
              <a:gs pos="0">
                <a:schemeClr val="accent3"/>
              </a:gs>
              <a:gs pos="100000">
                <a:schemeClr val="accent2"/>
              </a:gs>
            </a:gsLst>
            <a:lin ang="18900000" scaled="1"/>
          </a:gradFill>
          <a:ln w="700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600" b="0" i="0" u="none" strike="noStrike" kern="1200" cap="none" spc="0" normalizeH="0" baseline="0" noProof="0">
              <a:ln>
                <a:noFill/>
              </a:ln>
              <a:solidFill>
                <a:srgbClr val="000000"/>
              </a:solidFill>
              <a:effectLst/>
              <a:uLnTx/>
              <a:uFillTx/>
              <a:latin typeface="Calibri"/>
              <a:ea typeface="+mn-ea"/>
              <a:cs typeface="+mn-cs"/>
            </a:endParaRPr>
          </a:p>
        </p:txBody>
      </p:sp>
      <p:sp>
        <p:nvSpPr>
          <p:cNvPr id="34" name="Freeform: Shape 33">
            <a:extLst>
              <a:ext uri="{FF2B5EF4-FFF2-40B4-BE49-F238E27FC236}">
                <a16:creationId xmlns:a16="http://schemas.microsoft.com/office/drawing/2014/main" id="{CD9FFAE4-49EA-1158-4B7F-9B7621B29F10}"/>
              </a:ext>
            </a:extLst>
          </p:cNvPr>
          <p:cNvSpPr/>
          <p:nvPr/>
        </p:nvSpPr>
        <p:spPr>
          <a:xfrm>
            <a:off x="6440541" y="2547047"/>
            <a:ext cx="476009" cy="916292"/>
          </a:xfrm>
          <a:custGeom>
            <a:avLst/>
            <a:gdLst>
              <a:gd name="connsiteX0" fmla="*/ 19688 w 389025"/>
              <a:gd name="connsiteY0" fmla="*/ 19654 h 748852"/>
              <a:gd name="connsiteX1" fmla="*/ 19688 w 389025"/>
              <a:gd name="connsiteY1" fmla="*/ 114760 h 748852"/>
              <a:gd name="connsiteX2" fmla="*/ 19688 w 389025"/>
              <a:gd name="connsiteY2" fmla="*/ 114760 h 748852"/>
              <a:gd name="connsiteX3" fmla="*/ 254542 w 389025"/>
              <a:gd name="connsiteY3" fmla="*/ 681611 h 748852"/>
              <a:gd name="connsiteX4" fmla="*/ 254542 w 389025"/>
              <a:gd name="connsiteY4" fmla="*/ 681611 h 748852"/>
              <a:gd name="connsiteX5" fmla="*/ 321784 w 389025"/>
              <a:gd name="connsiteY5" fmla="*/ 748852 h 748852"/>
              <a:gd name="connsiteX6" fmla="*/ 321784 w 389025"/>
              <a:gd name="connsiteY6" fmla="*/ 748852 h 748852"/>
              <a:gd name="connsiteX7" fmla="*/ 389025 w 389025"/>
              <a:gd name="connsiteY7" fmla="*/ 681611 h 748852"/>
              <a:gd name="connsiteX8" fmla="*/ 389025 w 389025"/>
              <a:gd name="connsiteY8" fmla="*/ 681611 h 748852"/>
              <a:gd name="connsiteX9" fmla="*/ 114795 w 389025"/>
              <a:gd name="connsiteY9" fmla="*/ 19724 h 748852"/>
              <a:gd name="connsiteX10" fmla="*/ 114795 w 389025"/>
              <a:gd name="connsiteY10" fmla="*/ 19724 h 748852"/>
              <a:gd name="connsiteX11" fmla="*/ 114795 w 389025"/>
              <a:gd name="connsiteY11" fmla="*/ 19724 h 748852"/>
              <a:gd name="connsiteX12" fmla="*/ 67277 w 389025"/>
              <a:gd name="connsiteY12" fmla="*/ 1 h 748852"/>
              <a:gd name="connsiteX13" fmla="*/ 67277 w 389025"/>
              <a:gd name="connsiteY13" fmla="*/ 1 h 748852"/>
              <a:gd name="connsiteX14" fmla="*/ 19688 w 389025"/>
              <a:gd name="connsiteY14" fmla="*/ 19654 h 748852"/>
              <a:gd name="connsiteX15" fmla="*/ 19688 w 389025"/>
              <a:gd name="connsiteY15" fmla="*/ 19654 h 748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9025" h="748852">
                <a:moveTo>
                  <a:pt x="19688" y="19654"/>
                </a:moveTo>
                <a:cubicBezTo>
                  <a:pt x="-6563" y="45904"/>
                  <a:pt x="-6563" y="88510"/>
                  <a:pt x="19688" y="114760"/>
                </a:cubicBezTo>
                <a:lnTo>
                  <a:pt x="19688" y="114760"/>
                </a:lnTo>
                <a:cubicBezTo>
                  <a:pt x="164910" y="260053"/>
                  <a:pt x="254472" y="460022"/>
                  <a:pt x="254542" y="681611"/>
                </a:cubicBezTo>
                <a:lnTo>
                  <a:pt x="254542" y="681611"/>
                </a:lnTo>
                <a:cubicBezTo>
                  <a:pt x="254542" y="718741"/>
                  <a:pt x="284653" y="748852"/>
                  <a:pt x="321784" y="748852"/>
                </a:cubicBezTo>
                <a:lnTo>
                  <a:pt x="321784" y="748852"/>
                </a:lnTo>
                <a:cubicBezTo>
                  <a:pt x="358914" y="748852"/>
                  <a:pt x="389025" y="718741"/>
                  <a:pt x="389025" y="681611"/>
                </a:cubicBezTo>
                <a:lnTo>
                  <a:pt x="389025" y="681611"/>
                </a:lnTo>
                <a:cubicBezTo>
                  <a:pt x="389025" y="423313"/>
                  <a:pt x="284162" y="188880"/>
                  <a:pt x="114795" y="19724"/>
                </a:cubicBezTo>
                <a:lnTo>
                  <a:pt x="114795" y="19724"/>
                </a:lnTo>
                <a:lnTo>
                  <a:pt x="114795" y="19724"/>
                </a:lnTo>
                <a:cubicBezTo>
                  <a:pt x="101670" y="6598"/>
                  <a:pt x="84473" y="1"/>
                  <a:pt x="67277" y="1"/>
                </a:cubicBezTo>
                <a:lnTo>
                  <a:pt x="67277" y="1"/>
                </a:lnTo>
                <a:cubicBezTo>
                  <a:pt x="50080" y="-70"/>
                  <a:pt x="32814" y="6458"/>
                  <a:pt x="19688" y="19654"/>
                </a:cubicBezTo>
                <a:lnTo>
                  <a:pt x="19688" y="19654"/>
                </a:lnTo>
                <a:close/>
              </a:path>
            </a:pathLst>
          </a:custGeom>
          <a:gradFill>
            <a:gsLst>
              <a:gs pos="0">
                <a:schemeClr val="accent3"/>
              </a:gs>
              <a:gs pos="100000">
                <a:schemeClr val="accent2"/>
              </a:gs>
            </a:gsLst>
            <a:lin ang="18900000" scaled="1"/>
          </a:gradFill>
          <a:ln w="700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600" b="0" i="0" u="none" strike="noStrike" kern="1200" cap="none" spc="0" normalizeH="0" baseline="0" noProof="0">
              <a:ln>
                <a:noFill/>
              </a:ln>
              <a:solidFill>
                <a:srgbClr val="000000"/>
              </a:solidFill>
              <a:effectLst/>
              <a:uLnTx/>
              <a:uFillTx/>
              <a:latin typeface="Calibri"/>
              <a:ea typeface="+mn-ea"/>
              <a:cs typeface="+mn-cs"/>
            </a:endParaRPr>
          </a:p>
        </p:txBody>
      </p:sp>
      <p:sp>
        <p:nvSpPr>
          <p:cNvPr id="35" name="Freeform: Shape 34">
            <a:extLst>
              <a:ext uri="{FF2B5EF4-FFF2-40B4-BE49-F238E27FC236}">
                <a16:creationId xmlns:a16="http://schemas.microsoft.com/office/drawing/2014/main" id="{B3511961-19D5-2C3E-6D63-6FD68C8AF4BB}"/>
              </a:ext>
            </a:extLst>
          </p:cNvPr>
          <p:cNvSpPr/>
          <p:nvPr/>
        </p:nvSpPr>
        <p:spPr>
          <a:xfrm>
            <a:off x="5688845" y="2235635"/>
            <a:ext cx="164553" cy="164551"/>
          </a:xfrm>
          <a:custGeom>
            <a:avLst/>
            <a:gdLst>
              <a:gd name="connsiteX0" fmla="*/ 67242 w 134483"/>
              <a:gd name="connsiteY0" fmla="*/ 0 h 134482"/>
              <a:gd name="connsiteX1" fmla="*/ 134483 w 134483"/>
              <a:gd name="connsiteY1" fmla="*/ 67241 h 134482"/>
              <a:gd name="connsiteX2" fmla="*/ 67242 w 134483"/>
              <a:gd name="connsiteY2" fmla="*/ 134483 h 134482"/>
              <a:gd name="connsiteX3" fmla="*/ 0 w 134483"/>
              <a:gd name="connsiteY3" fmla="*/ 67241 h 134482"/>
              <a:gd name="connsiteX4" fmla="*/ 67242 w 134483"/>
              <a:gd name="connsiteY4" fmla="*/ 0 h 1344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483" h="134482">
                <a:moveTo>
                  <a:pt x="67242" y="0"/>
                </a:moveTo>
                <a:cubicBezTo>
                  <a:pt x="104372" y="0"/>
                  <a:pt x="134483" y="30111"/>
                  <a:pt x="134483" y="67241"/>
                </a:cubicBezTo>
                <a:cubicBezTo>
                  <a:pt x="134483" y="104372"/>
                  <a:pt x="104372" y="134483"/>
                  <a:pt x="67242" y="134483"/>
                </a:cubicBezTo>
                <a:cubicBezTo>
                  <a:pt x="30111" y="134483"/>
                  <a:pt x="0" y="104372"/>
                  <a:pt x="0" y="67241"/>
                </a:cubicBezTo>
                <a:cubicBezTo>
                  <a:pt x="0" y="30041"/>
                  <a:pt x="30111" y="0"/>
                  <a:pt x="67242" y="0"/>
                </a:cubicBezTo>
                <a:close/>
              </a:path>
            </a:pathLst>
          </a:custGeom>
          <a:gradFill>
            <a:gsLst>
              <a:gs pos="0">
                <a:schemeClr val="accent3"/>
              </a:gs>
              <a:gs pos="100000">
                <a:schemeClr val="accent2"/>
              </a:gs>
            </a:gsLst>
            <a:lin ang="18900000" scaled="1"/>
          </a:gradFill>
          <a:ln w="700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600" b="0" i="0" u="none" strike="noStrike" kern="1200" cap="none" spc="0" normalizeH="0" baseline="0" noProof="0">
              <a:ln>
                <a:noFill/>
              </a:ln>
              <a:solidFill>
                <a:srgbClr val="000000"/>
              </a:solidFill>
              <a:effectLst/>
              <a:uLnTx/>
              <a:uFillTx/>
              <a:latin typeface="Calibri"/>
              <a:ea typeface="+mn-ea"/>
              <a:cs typeface="+mn-cs"/>
            </a:endParaRPr>
          </a:p>
        </p:txBody>
      </p:sp>
      <p:sp>
        <p:nvSpPr>
          <p:cNvPr id="36" name="Freeform: Shape 35">
            <a:extLst>
              <a:ext uri="{FF2B5EF4-FFF2-40B4-BE49-F238E27FC236}">
                <a16:creationId xmlns:a16="http://schemas.microsoft.com/office/drawing/2014/main" id="{5F2AF04C-3289-12C5-8272-05D3A7F764F2}"/>
              </a:ext>
            </a:extLst>
          </p:cNvPr>
          <p:cNvSpPr/>
          <p:nvPr/>
        </p:nvSpPr>
        <p:spPr>
          <a:xfrm>
            <a:off x="6440583" y="2546962"/>
            <a:ext cx="164553" cy="164551"/>
          </a:xfrm>
          <a:custGeom>
            <a:avLst/>
            <a:gdLst>
              <a:gd name="connsiteX0" fmla="*/ 67241 w 134483"/>
              <a:gd name="connsiteY0" fmla="*/ 0 h 134482"/>
              <a:gd name="connsiteX1" fmla="*/ 134483 w 134483"/>
              <a:gd name="connsiteY1" fmla="*/ 67241 h 134482"/>
              <a:gd name="connsiteX2" fmla="*/ 67241 w 134483"/>
              <a:gd name="connsiteY2" fmla="*/ 134483 h 134482"/>
              <a:gd name="connsiteX3" fmla="*/ 0 w 134483"/>
              <a:gd name="connsiteY3" fmla="*/ 67241 h 134482"/>
              <a:gd name="connsiteX4" fmla="*/ 67241 w 134483"/>
              <a:gd name="connsiteY4" fmla="*/ 0 h 1344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483" h="134482">
                <a:moveTo>
                  <a:pt x="67241" y="0"/>
                </a:moveTo>
                <a:cubicBezTo>
                  <a:pt x="104372" y="0"/>
                  <a:pt x="134483" y="30111"/>
                  <a:pt x="134483" y="67241"/>
                </a:cubicBezTo>
                <a:cubicBezTo>
                  <a:pt x="134483" y="104372"/>
                  <a:pt x="104372" y="134483"/>
                  <a:pt x="67241" y="134483"/>
                </a:cubicBezTo>
                <a:cubicBezTo>
                  <a:pt x="30111" y="134483"/>
                  <a:pt x="0" y="104372"/>
                  <a:pt x="0" y="67241"/>
                </a:cubicBezTo>
                <a:cubicBezTo>
                  <a:pt x="0" y="30111"/>
                  <a:pt x="30111" y="0"/>
                  <a:pt x="67241" y="0"/>
                </a:cubicBezTo>
                <a:close/>
              </a:path>
            </a:pathLst>
          </a:custGeom>
          <a:gradFill>
            <a:gsLst>
              <a:gs pos="0">
                <a:schemeClr val="accent3"/>
              </a:gs>
              <a:gs pos="100000">
                <a:schemeClr val="accent2"/>
              </a:gs>
            </a:gsLst>
            <a:lin ang="18900000" scaled="1"/>
          </a:gradFill>
          <a:ln w="700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600" b="0" i="0" u="none" strike="noStrike" kern="1200" cap="none" spc="0" normalizeH="0" baseline="0" noProof="0">
              <a:ln>
                <a:noFill/>
              </a:ln>
              <a:solidFill>
                <a:srgbClr val="000000"/>
              </a:solidFill>
              <a:effectLst/>
              <a:uLnTx/>
              <a:uFillTx/>
              <a:latin typeface="Calibri"/>
              <a:ea typeface="+mn-ea"/>
              <a:cs typeface="+mn-cs"/>
            </a:endParaRPr>
          </a:p>
        </p:txBody>
      </p:sp>
      <p:sp>
        <p:nvSpPr>
          <p:cNvPr id="37" name="Freeform: Shape 36">
            <a:extLst>
              <a:ext uri="{FF2B5EF4-FFF2-40B4-BE49-F238E27FC236}">
                <a16:creationId xmlns:a16="http://schemas.microsoft.com/office/drawing/2014/main" id="{F82DB3AE-0FFB-A5A4-EFBA-0EE8E719BD8A}"/>
              </a:ext>
            </a:extLst>
          </p:cNvPr>
          <p:cNvSpPr/>
          <p:nvPr/>
        </p:nvSpPr>
        <p:spPr>
          <a:xfrm>
            <a:off x="6751997" y="3298701"/>
            <a:ext cx="164553" cy="164553"/>
          </a:xfrm>
          <a:custGeom>
            <a:avLst/>
            <a:gdLst>
              <a:gd name="connsiteX0" fmla="*/ 67241 w 134483"/>
              <a:gd name="connsiteY0" fmla="*/ 0 h 134483"/>
              <a:gd name="connsiteX1" fmla="*/ 134483 w 134483"/>
              <a:gd name="connsiteY1" fmla="*/ 67242 h 134483"/>
              <a:gd name="connsiteX2" fmla="*/ 67241 w 134483"/>
              <a:gd name="connsiteY2" fmla="*/ 134483 h 134483"/>
              <a:gd name="connsiteX3" fmla="*/ 0 w 134483"/>
              <a:gd name="connsiteY3" fmla="*/ 67242 h 134483"/>
              <a:gd name="connsiteX4" fmla="*/ 67241 w 134483"/>
              <a:gd name="connsiteY4" fmla="*/ 0 h 134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483" h="134483">
                <a:moveTo>
                  <a:pt x="67241" y="0"/>
                </a:moveTo>
                <a:cubicBezTo>
                  <a:pt x="104372" y="0"/>
                  <a:pt x="134483" y="30111"/>
                  <a:pt x="134483" y="67242"/>
                </a:cubicBezTo>
                <a:cubicBezTo>
                  <a:pt x="134483" y="104372"/>
                  <a:pt x="104372" y="134483"/>
                  <a:pt x="67241" y="134483"/>
                </a:cubicBezTo>
                <a:cubicBezTo>
                  <a:pt x="30111" y="134483"/>
                  <a:pt x="0" y="104372"/>
                  <a:pt x="0" y="67242"/>
                </a:cubicBezTo>
                <a:cubicBezTo>
                  <a:pt x="0" y="30111"/>
                  <a:pt x="30111" y="0"/>
                  <a:pt x="67241" y="0"/>
                </a:cubicBezTo>
                <a:close/>
              </a:path>
            </a:pathLst>
          </a:custGeom>
          <a:gradFill>
            <a:gsLst>
              <a:gs pos="0">
                <a:schemeClr val="accent3"/>
              </a:gs>
              <a:gs pos="100000">
                <a:schemeClr val="accent2"/>
              </a:gs>
            </a:gsLst>
            <a:lin ang="18900000" scaled="1"/>
          </a:gradFill>
          <a:ln w="700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600" b="0" i="0" u="none" strike="noStrike" kern="1200" cap="none" spc="0" normalizeH="0" baseline="0" noProof="0">
              <a:ln>
                <a:noFill/>
              </a:ln>
              <a:solidFill>
                <a:srgbClr val="000000"/>
              </a:solidFill>
              <a:effectLst/>
              <a:uLnTx/>
              <a:uFillTx/>
              <a:latin typeface="Calibri"/>
              <a:ea typeface="+mn-ea"/>
              <a:cs typeface="+mn-cs"/>
            </a:endParaRPr>
          </a:p>
        </p:txBody>
      </p:sp>
      <p:sp>
        <p:nvSpPr>
          <p:cNvPr id="38" name="Freeform: Shape 37">
            <a:extLst>
              <a:ext uri="{FF2B5EF4-FFF2-40B4-BE49-F238E27FC236}">
                <a16:creationId xmlns:a16="http://schemas.microsoft.com/office/drawing/2014/main" id="{5E6FE9E2-B183-A7C7-34C1-DBE46FF31CC6}"/>
              </a:ext>
            </a:extLst>
          </p:cNvPr>
          <p:cNvSpPr/>
          <p:nvPr/>
        </p:nvSpPr>
        <p:spPr>
          <a:xfrm>
            <a:off x="6440669" y="4050439"/>
            <a:ext cx="164553" cy="164553"/>
          </a:xfrm>
          <a:custGeom>
            <a:avLst/>
            <a:gdLst>
              <a:gd name="connsiteX0" fmla="*/ 67241 w 134483"/>
              <a:gd name="connsiteY0" fmla="*/ 0 h 134483"/>
              <a:gd name="connsiteX1" fmla="*/ 134483 w 134483"/>
              <a:gd name="connsiteY1" fmla="*/ 67242 h 134483"/>
              <a:gd name="connsiteX2" fmla="*/ 67241 w 134483"/>
              <a:gd name="connsiteY2" fmla="*/ 134483 h 134483"/>
              <a:gd name="connsiteX3" fmla="*/ 0 w 134483"/>
              <a:gd name="connsiteY3" fmla="*/ 67242 h 134483"/>
              <a:gd name="connsiteX4" fmla="*/ 67241 w 134483"/>
              <a:gd name="connsiteY4" fmla="*/ 0 h 134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483" h="134483">
                <a:moveTo>
                  <a:pt x="67241" y="0"/>
                </a:moveTo>
                <a:cubicBezTo>
                  <a:pt x="104372" y="0"/>
                  <a:pt x="134483" y="30111"/>
                  <a:pt x="134483" y="67242"/>
                </a:cubicBezTo>
                <a:cubicBezTo>
                  <a:pt x="134483" y="104372"/>
                  <a:pt x="104372" y="134483"/>
                  <a:pt x="67241" y="134483"/>
                </a:cubicBezTo>
                <a:cubicBezTo>
                  <a:pt x="30111" y="134483"/>
                  <a:pt x="0" y="104372"/>
                  <a:pt x="0" y="67242"/>
                </a:cubicBezTo>
                <a:cubicBezTo>
                  <a:pt x="0" y="30111"/>
                  <a:pt x="30041" y="0"/>
                  <a:pt x="67241" y="0"/>
                </a:cubicBezTo>
                <a:close/>
              </a:path>
            </a:pathLst>
          </a:custGeom>
          <a:gradFill>
            <a:gsLst>
              <a:gs pos="0">
                <a:schemeClr val="accent3"/>
              </a:gs>
              <a:gs pos="100000">
                <a:schemeClr val="accent2"/>
              </a:gs>
            </a:gsLst>
            <a:lin ang="18900000" scaled="1"/>
          </a:gradFill>
          <a:ln w="700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600" b="0" i="0" u="none" strike="noStrike" kern="1200" cap="none" spc="0" normalizeH="0" baseline="0" noProof="0">
              <a:ln>
                <a:noFill/>
              </a:ln>
              <a:solidFill>
                <a:srgbClr val="000000"/>
              </a:solidFill>
              <a:effectLst/>
              <a:uLnTx/>
              <a:uFillTx/>
              <a:latin typeface="Calibri"/>
              <a:ea typeface="+mn-ea"/>
              <a:cs typeface="+mn-cs"/>
            </a:endParaRPr>
          </a:p>
        </p:txBody>
      </p:sp>
      <p:sp>
        <p:nvSpPr>
          <p:cNvPr id="39" name="Freeform: Shape 38">
            <a:extLst>
              <a:ext uri="{FF2B5EF4-FFF2-40B4-BE49-F238E27FC236}">
                <a16:creationId xmlns:a16="http://schemas.microsoft.com/office/drawing/2014/main" id="{88081AF7-98DD-E6DC-D4A2-D6732DD7D0BF}"/>
              </a:ext>
            </a:extLst>
          </p:cNvPr>
          <p:cNvSpPr/>
          <p:nvPr/>
        </p:nvSpPr>
        <p:spPr>
          <a:xfrm>
            <a:off x="5688845" y="4361853"/>
            <a:ext cx="164553" cy="164553"/>
          </a:xfrm>
          <a:custGeom>
            <a:avLst/>
            <a:gdLst>
              <a:gd name="connsiteX0" fmla="*/ 67242 w 134483"/>
              <a:gd name="connsiteY0" fmla="*/ 0 h 134483"/>
              <a:gd name="connsiteX1" fmla="*/ 134483 w 134483"/>
              <a:gd name="connsiteY1" fmla="*/ 67241 h 134483"/>
              <a:gd name="connsiteX2" fmla="*/ 67242 w 134483"/>
              <a:gd name="connsiteY2" fmla="*/ 134483 h 134483"/>
              <a:gd name="connsiteX3" fmla="*/ 0 w 134483"/>
              <a:gd name="connsiteY3" fmla="*/ 67241 h 134483"/>
              <a:gd name="connsiteX4" fmla="*/ 67242 w 134483"/>
              <a:gd name="connsiteY4" fmla="*/ 0 h 134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483" h="134483">
                <a:moveTo>
                  <a:pt x="67242" y="0"/>
                </a:moveTo>
                <a:cubicBezTo>
                  <a:pt x="104372" y="0"/>
                  <a:pt x="134483" y="30111"/>
                  <a:pt x="134483" y="67241"/>
                </a:cubicBezTo>
                <a:cubicBezTo>
                  <a:pt x="134483" y="104372"/>
                  <a:pt x="104372" y="134483"/>
                  <a:pt x="67242" y="134483"/>
                </a:cubicBezTo>
                <a:cubicBezTo>
                  <a:pt x="30111" y="134483"/>
                  <a:pt x="0" y="104372"/>
                  <a:pt x="0" y="67241"/>
                </a:cubicBezTo>
                <a:cubicBezTo>
                  <a:pt x="0" y="30111"/>
                  <a:pt x="30111" y="0"/>
                  <a:pt x="67242" y="0"/>
                </a:cubicBezTo>
                <a:close/>
              </a:path>
            </a:pathLst>
          </a:custGeom>
          <a:gradFill>
            <a:gsLst>
              <a:gs pos="0">
                <a:schemeClr val="accent3"/>
              </a:gs>
              <a:gs pos="100000">
                <a:schemeClr val="accent2"/>
              </a:gs>
            </a:gsLst>
            <a:lin ang="18900000" scaled="1"/>
          </a:gradFill>
          <a:ln w="700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600" b="0" i="0" u="none" strike="noStrike" kern="1200" cap="none" spc="0" normalizeH="0" baseline="0" noProof="0">
              <a:ln>
                <a:noFill/>
              </a:ln>
              <a:solidFill>
                <a:srgbClr val="000000"/>
              </a:solidFill>
              <a:effectLst/>
              <a:uLnTx/>
              <a:uFillTx/>
              <a:latin typeface="Calibri"/>
              <a:ea typeface="+mn-ea"/>
              <a:cs typeface="+mn-cs"/>
            </a:endParaRPr>
          </a:p>
        </p:txBody>
      </p:sp>
      <p:sp>
        <p:nvSpPr>
          <p:cNvPr id="40" name="Freeform: Shape 39">
            <a:extLst>
              <a:ext uri="{FF2B5EF4-FFF2-40B4-BE49-F238E27FC236}">
                <a16:creationId xmlns:a16="http://schemas.microsoft.com/office/drawing/2014/main" id="{C723378F-103E-BFA2-FD19-8D5B45E5E9C8}"/>
              </a:ext>
            </a:extLst>
          </p:cNvPr>
          <p:cNvSpPr/>
          <p:nvPr/>
        </p:nvSpPr>
        <p:spPr>
          <a:xfrm>
            <a:off x="4625777" y="3298700"/>
            <a:ext cx="475837" cy="916248"/>
          </a:xfrm>
          <a:custGeom>
            <a:avLst/>
            <a:gdLst>
              <a:gd name="connsiteX0" fmla="*/ 134413 w 388884"/>
              <a:gd name="connsiteY0" fmla="*/ 67242 h 748816"/>
              <a:gd name="connsiteX1" fmla="*/ 369197 w 388884"/>
              <a:gd name="connsiteY1" fmla="*/ 634022 h 748816"/>
              <a:gd name="connsiteX2" fmla="*/ 369197 w 388884"/>
              <a:gd name="connsiteY2" fmla="*/ 634022 h 748816"/>
              <a:gd name="connsiteX3" fmla="*/ 369197 w 388884"/>
              <a:gd name="connsiteY3" fmla="*/ 729128 h 748816"/>
              <a:gd name="connsiteX4" fmla="*/ 369197 w 388884"/>
              <a:gd name="connsiteY4" fmla="*/ 729128 h 748816"/>
              <a:gd name="connsiteX5" fmla="*/ 274160 w 388884"/>
              <a:gd name="connsiteY5" fmla="*/ 729128 h 748816"/>
              <a:gd name="connsiteX6" fmla="*/ 274160 w 388884"/>
              <a:gd name="connsiteY6" fmla="*/ 729128 h 748816"/>
              <a:gd name="connsiteX7" fmla="*/ 0 w 388884"/>
              <a:gd name="connsiteY7" fmla="*/ 67242 h 748816"/>
              <a:gd name="connsiteX8" fmla="*/ 0 w 388884"/>
              <a:gd name="connsiteY8" fmla="*/ 67242 h 748816"/>
              <a:gd name="connsiteX9" fmla="*/ 67242 w 388884"/>
              <a:gd name="connsiteY9" fmla="*/ 0 h 748816"/>
              <a:gd name="connsiteX10" fmla="*/ 67242 w 388884"/>
              <a:gd name="connsiteY10" fmla="*/ 0 h 748816"/>
              <a:gd name="connsiteX11" fmla="*/ 134413 w 388884"/>
              <a:gd name="connsiteY11" fmla="*/ 67242 h 748816"/>
              <a:gd name="connsiteX12" fmla="*/ 134413 w 388884"/>
              <a:gd name="connsiteY12" fmla="*/ 67242 h 748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8884" h="748816">
                <a:moveTo>
                  <a:pt x="134413" y="67242"/>
                </a:moveTo>
                <a:cubicBezTo>
                  <a:pt x="134413" y="288830"/>
                  <a:pt x="224045" y="488800"/>
                  <a:pt x="369197" y="634022"/>
                </a:cubicBezTo>
                <a:lnTo>
                  <a:pt x="369197" y="634022"/>
                </a:lnTo>
                <a:cubicBezTo>
                  <a:pt x="395447" y="660272"/>
                  <a:pt x="395447" y="702877"/>
                  <a:pt x="369197" y="729128"/>
                </a:cubicBezTo>
                <a:lnTo>
                  <a:pt x="369197" y="729128"/>
                </a:lnTo>
                <a:cubicBezTo>
                  <a:pt x="342946" y="755379"/>
                  <a:pt x="300411" y="755379"/>
                  <a:pt x="274160" y="729128"/>
                </a:cubicBezTo>
                <a:lnTo>
                  <a:pt x="274160" y="729128"/>
                </a:lnTo>
                <a:cubicBezTo>
                  <a:pt x="104863" y="559972"/>
                  <a:pt x="0" y="325539"/>
                  <a:pt x="0" y="67242"/>
                </a:cubicBezTo>
                <a:lnTo>
                  <a:pt x="0" y="67242"/>
                </a:lnTo>
                <a:cubicBezTo>
                  <a:pt x="0" y="30111"/>
                  <a:pt x="30111" y="0"/>
                  <a:pt x="67242" y="0"/>
                </a:cubicBezTo>
                <a:lnTo>
                  <a:pt x="67242" y="0"/>
                </a:lnTo>
                <a:cubicBezTo>
                  <a:pt x="104372" y="0"/>
                  <a:pt x="134413" y="30111"/>
                  <a:pt x="134413" y="67242"/>
                </a:cubicBezTo>
                <a:lnTo>
                  <a:pt x="134413" y="67242"/>
                </a:lnTo>
                <a:close/>
              </a:path>
            </a:pathLst>
          </a:custGeom>
          <a:gradFill>
            <a:gsLst>
              <a:gs pos="0">
                <a:schemeClr val="accent3"/>
              </a:gs>
              <a:gs pos="100000">
                <a:schemeClr val="accent2"/>
              </a:gs>
            </a:gsLst>
            <a:lin ang="18900000" scaled="1"/>
          </a:gradFill>
          <a:ln w="700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600" b="0" i="0" u="none" strike="noStrike" kern="1200" cap="none" spc="0" normalizeH="0" baseline="0" noProof="0">
              <a:ln>
                <a:noFill/>
              </a:ln>
              <a:solidFill>
                <a:srgbClr val="000000"/>
              </a:solidFill>
              <a:effectLst/>
              <a:uLnTx/>
              <a:uFillTx/>
              <a:latin typeface="Calibri"/>
              <a:ea typeface="+mn-ea"/>
              <a:cs typeface="+mn-cs"/>
            </a:endParaRPr>
          </a:p>
        </p:txBody>
      </p:sp>
      <p:sp>
        <p:nvSpPr>
          <p:cNvPr id="41" name="Freeform: Shape 40">
            <a:extLst>
              <a:ext uri="{FF2B5EF4-FFF2-40B4-BE49-F238E27FC236}">
                <a16:creationId xmlns:a16="http://schemas.microsoft.com/office/drawing/2014/main" id="{C18B9065-0A4E-72EE-3943-EE85EF2680EC}"/>
              </a:ext>
            </a:extLst>
          </p:cNvPr>
          <p:cNvSpPr/>
          <p:nvPr/>
        </p:nvSpPr>
        <p:spPr>
          <a:xfrm>
            <a:off x="4937062" y="4050439"/>
            <a:ext cx="916334" cy="475880"/>
          </a:xfrm>
          <a:custGeom>
            <a:avLst/>
            <a:gdLst>
              <a:gd name="connsiteX0" fmla="*/ 114795 w 748886"/>
              <a:gd name="connsiteY0" fmla="*/ 19653 h 388919"/>
              <a:gd name="connsiteX1" fmla="*/ 681645 w 748886"/>
              <a:gd name="connsiteY1" fmla="*/ 254437 h 388919"/>
              <a:gd name="connsiteX2" fmla="*/ 681645 w 748886"/>
              <a:gd name="connsiteY2" fmla="*/ 254437 h 388919"/>
              <a:gd name="connsiteX3" fmla="*/ 748887 w 748886"/>
              <a:gd name="connsiteY3" fmla="*/ 321678 h 388919"/>
              <a:gd name="connsiteX4" fmla="*/ 748887 w 748886"/>
              <a:gd name="connsiteY4" fmla="*/ 321678 h 388919"/>
              <a:gd name="connsiteX5" fmla="*/ 681645 w 748886"/>
              <a:gd name="connsiteY5" fmla="*/ 388920 h 388919"/>
              <a:gd name="connsiteX6" fmla="*/ 681645 w 748886"/>
              <a:gd name="connsiteY6" fmla="*/ 388920 h 388919"/>
              <a:gd name="connsiteX7" fmla="*/ 19688 w 748886"/>
              <a:gd name="connsiteY7" fmla="*/ 114760 h 388919"/>
              <a:gd name="connsiteX8" fmla="*/ 19688 w 748886"/>
              <a:gd name="connsiteY8" fmla="*/ 114760 h 388919"/>
              <a:gd name="connsiteX9" fmla="*/ 19688 w 748886"/>
              <a:gd name="connsiteY9" fmla="*/ 114760 h 388919"/>
              <a:gd name="connsiteX10" fmla="*/ 19688 w 748886"/>
              <a:gd name="connsiteY10" fmla="*/ 19653 h 388919"/>
              <a:gd name="connsiteX11" fmla="*/ 19688 w 748886"/>
              <a:gd name="connsiteY11" fmla="*/ 19653 h 388919"/>
              <a:gd name="connsiteX12" fmla="*/ 67206 w 748886"/>
              <a:gd name="connsiteY12" fmla="*/ 0 h 388919"/>
              <a:gd name="connsiteX13" fmla="*/ 67206 w 748886"/>
              <a:gd name="connsiteY13" fmla="*/ 0 h 388919"/>
              <a:gd name="connsiteX14" fmla="*/ 114795 w 748886"/>
              <a:gd name="connsiteY14" fmla="*/ 19653 h 388919"/>
              <a:gd name="connsiteX15" fmla="*/ 114795 w 748886"/>
              <a:gd name="connsiteY15" fmla="*/ 19653 h 388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8886" h="388919">
                <a:moveTo>
                  <a:pt x="114795" y="19653"/>
                </a:moveTo>
                <a:cubicBezTo>
                  <a:pt x="260087" y="164805"/>
                  <a:pt x="460057" y="254437"/>
                  <a:pt x="681645" y="254437"/>
                </a:cubicBezTo>
                <a:lnTo>
                  <a:pt x="681645" y="254437"/>
                </a:lnTo>
                <a:cubicBezTo>
                  <a:pt x="718775" y="254437"/>
                  <a:pt x="748887" y="284548"/>
                  <a:pt x="748887" y="321678"/>
                </a:cubicBezTo>
                <a:lnTo>
                  <a:pt x="748887" y="321678"/>
                </a:lnTo>
                <a:cubicBezTo>
                  <a:pt x="748887" y="358809"/>
                  <a:pt x="718775" y="388920"/>
                  <a:pt x="681645" y="388920"/>
                </a:cubicBezTo>
                <a:lnTo>
                  <a:pt x="681645" y="388920"/>
                </a:lnTo>
                <a:cubicBezTo>
                  <a:pt x="423348" y="388920"/>
                  <a:pt x="188915" y="284057"/>
                  <a:pt x="19688" y="114760"/>
                </a:cubicBezTo>
                <a:lnTo>
                  <a:pt x="19688" y="114760"/>
                </a:lnTo>
                <a:lnTo>
                  <a:pt x="19688" y="114760"/>
                </a:lnTo>
                <a:cubicBezTo>
                  <a:pt x="-6563" y="88509"/>
                  <a:pt x="-6563" y="45904"/>
                  <a:pt x="19688" y="19653"/>
                </a:cubicBezTo>
                <a:lnTo>
                  <a:pt x="19688" y="19653"/>
                </a:lnTo>
                <a:cubicBezTo>
                  <a:pt x="32814" y="6528"/>
                  <a:pt x="50010" y="0"/>
                  <a:pt x="67206" y="0"/>
                </a:cubicBezTo>
                <a:lnTo>
                  <a:pt x="67206" y="0"/>
                </a:lnTo>
                <a:cubicBezTo>
                  <a:pt x="84473" y="0"/>
                  <a:pt x="101669" y="6528"/>
                  <a:pt x="114795" y="19653"/>
                </a:cubicBezTo>
                <a:lnTo>
                  <a:pt x="114795" y="19653"/>
                </a:lnTo>
                <a:close/>
              </a:path>
            </a:pathLst>
          </a:custGeom>
          <a:gradFill>
            <a:gsLst>
              <a:gs pos="0">
                <a:schemeClr val="accent3"/>
              </a:gs>
              <a:gs pos="100000">
                <a:schemeClr val="accent2"/>
              </a:gs>
            </a:gsLst>
            <a:lin ang="18900000" scaled="1"/>
          </a:gradFill>
          <a:ln w="700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600" b="0" i="0" u="none" strike="noStrike" kern="1200" cap="none" spc="0" normalizeH="0" baseline="0" noProof="0">
              <a:ln>
                <a:noFill/>
              </a:ln>
              <a:solidFill>
                <a:srgbClr val="000000"/>
              </a:solidFill>
              <a:effectLst/>
              <a:uLnTx/>
              <a:uFillTx/>
              <a:latin typeface="Calibri"/>
              <a:ea typeface="+mn-ea"/>
              <a:cs typeface="+mn-cs"/>
            </a:endParaRPr>
          </a:p>
        </p:txBody>
      </p:sp>
      <p:sp>
        <p:nvSpPr>
          <p:cNvPr id="42" name="Freeform: Shape 41">
            <a:extLst>
              <a:ext uri="{FF2B5EF4-FFF2-40B4-BE49-F238E27FC236}">
                <a16:creationId xmlns:a16="http://schemas.microsoft.com/office/drawing/2014/main" id="{144D6915-B785-3F08-49B0-1182D99217C7}"/>
              </a:ext>
            </a:extLst>
          </p:cNvPr>
          <p:cNvSpPr/>
          <p:nvPr/>
        </p:nvSpPr>
        <p:spPr>
          <a:xfrm>
            <a:off x="4937062" y="2235548"/>
            <a:ext cx="916334" cy="475922"/>
          </a:xfrm>
          <a:custGeom>
            <a:avLst/>
            <a:gdLst>
              <a:gd name="connsiteX0" fmla="*/ 681645 w 748886"/>
              <a:gd name="connsiteY0" fmla="*/ 0 h 388954"/>
              <a:gd name="connsiteX1" fmla="*/ 748887 w 748886"/>
              <a:gd name="connsiteY1" fmla="*/ 67242 h 388954"/>
              <a:gd name="connsiteX2" fmla="*/ 748887 w 748886"/>
              <a:gd name="connsiteY2" fmla="*/ 67242 h 388954"/>
              <a:gd name="connsiteX3" fmla="*/ 681645 w 748886"/>
              <a:gd name="connsiteY3" fmla="*/ 134483 h 388954"/>
              <a:gd name="connsiteX4" fmla="*/ 681645 w 748886"/>
              <a:gd name="connsiteY4" fmla="*/ 134483 h 388954"/>
              <a:gd name="connsiteX5" fmla="*/ 114795 w 748886"/>
              <a:gd name="connsiteY5" fmla="*/ 369267 h 388954"/>
              <a:gd name="connsiteX6" fmla="*/ 114795 w 748886"/>
              <a:gd name="connsiteY6" fmla="*/ 369267 h 388954"/>
              <a:gd name="connsiteX7" fmla="*/ 19688 w 748886"/>
              <a:gd name="connsiteY7" fmla="*/ 369267 h 388954"/>
              <a:gd name="connsiteX8" fmla="*/ 19688 w 748886"/>
              <a:gd name="connsiteY8" fmla="*/ 369267 h 388954"/>
              <a:gd name="connsiteX9" fmla="*/ 19688 w 748886"/>
              <a:gd name="connsiteY9" fmla="*/ 274230 h 388954"/>
              <a:gd name="connsiteX10" fmla="*/ 19688 w 748886"/>
              <a:gd name="connsiteY10" fmla="*/ 274230 h 388954"/>
              <a:gd name="connsiteX11" fmla="*/ 681435 w 748886"/>
              <a:gd name="connsiteY11" fmla="*/ 70 h 388954"/>
              <a:gd name="connsiteX12" fmla="*/ 681435 w 748886"/>
              <a:gd name="connsiteY12" fmla="*/ 70 h 388954"/>
              <a:gd name="connsiteX13" fmla="*/ 681645 w 748886"/>
              <a:gd name="connsiteY13" fmla="*/ 0 h 388954"/>
              <a:gd name="connsiteX14" fmla="*/ 681645 w 748886"/>
              <a:gd name="connsiteY14" fmla="*/ 0 h 388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48886" h="388954">
                <a:moveTo>
                  <a:pt x="681645" y="0"/>
                </a:moveTo>
                <a:cubicBezTo>
                  <a:pt x="718775" y="0"/>
                  <a:pt x="748887" y="30111"/>
                  <a:pt x="748887" y="67242"/>
                </a:cubicBezTo>
                <a:lnTo>
                  <a:pt x="748887" y="67242"/>
                </a:lnTo>
                <a:cubicBezTo>
                  <a:pt x="748887" y="104372"/>
                  <a:pt x="718775" y="134483"/>
                  <a:pt x="681645" y="134483"/>
                </a:cubicBezTo>
                <a:lnTo>
                  <a:pt x="681645" y="134483"/>
                </a:lnTo>
                <a:cubicBezTo>
                  <a:pt x="460057" y="134483"/>
                  <a:pt x="260087" y="224115"/>
                  <a:pt x="114795" y="369267"/>
                </a:cubicBezTo>
                <a:lnTo>
                  <a:pt x="114795" y="369267"/>
                </a:lnTo>
                <a:cubicBezTo>
                  <a:pt x="88544" y="395518"/>
                  <a:pt x="46009" y="395518"/>
                  <a:pt x="19688" y="369267"/>
                </a:cubicBezTo>
                <a:lnTo>
                  <a:pt x="19688" y="369267"/>
                </a:lnTo>
                <a:cubicBezTo>
                  <a:pt x="-6563" y="343016"/>
                  <a:pt x="-6563" y="300481"/>
                  <a:pt x="19688" y="274230"/>
                </a:cubicBezTo>
                <a:lnTo>
                  <a:pt x="19688" y="274230"/>
                </a:lnTo>
                <a:cubicBezTo>
                  <a:pt x="188845" y="105003"/>
                  <a:pt x="423207" y="70"/>
                  <a:pt x="681435" y="70"/>
                </a:cubicBezTo>
                <a:lnTo>
                  <a:pt x="681435" y="70"/>
                </a:lnTo>
                <a:cubicBezTo>
                  <a:pt x="681575" y="0"/>
                  <a:pt x="681645" y="0"/>
                  <a:pt x="681645" y="0"/>
                </a:cubicBezTo>
                <a:lnTo>
                  <a:pt x="681645" y="0"/>
                </a:lnTo>
                <a:close/>
              </a:path>
            </a:pathLst>
          </a:custGeom>
          <a:gradFill>
            <a:gsLst>
              <a:gs pos="0">
                <a:schemeClr val="accent3"/>
              </a:gs>
              <a:gs pos="100000">
                <a:schemeClr val="accent2"/>
              </a:gs>
            </a:gsLst>
            <a:lin ang="18900000" scaled="1"/>
          </a:gradFill>
          <a:ln w="700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600" b="0" i="0" u="none" strike="noStrike" kern="1200" cap="none" spc="0" normalizeH="0" baseline="0" noProof="0">
              <a:ln>
                <a:noFill/>
              </a:ln>
              <a:solidFill>
                <a:srgbClr val="000000"/>
              </a:solidFill>
              <a:effectLst/>
              <a:uLnTx/>
              <a:uFillTx/>
              <a:latin typeface="Calibri"/>
              <a:ea typeface="+mn-ea"/>
              <a:cs typeface="+mn-cs"/>
            </a:endParaRPr>
          </a:p>
        </p:txBody>
      </p:sp>
      <p:sp>
        <p:nvSpPr>
          <p:cNvPr id="43" name="Freeform: Shape 42">
            <a:extLst>
              <a:ext uri="{FF2B5EF4-FFF2-40B4-BE49-F238E27FC236}">
                <a16:creationId xmlns:a16="http://schemas.microsoft.com/office/drawing/2014/main" id="{0A25F4ED-4DF3-E898-4BC8-8DBCFD72C42C}"/>
              </a:ext>
            </a:extLst>
          </p:cNvPr>
          <p:cNvSpPr/>
          <p:nvPr/>
        </p:nvSpPr>
        <p:spPr>
          <a:xfrm>
            <a:off x="4625778" y="2546962"/>
            <a:ext cx="475924" cy="916291"/>
          </a:xfrm>
          <a:custGeom>
            <a:avLst/>
            <a:gdLst>
              <a:gd name="connsiteX0" fmla="*/ 369267 w 388955"/>
              <a:gd name="connsiteY0" fmla="*/ 19653 h 748851"/>
              <a:gd name="connsiteX1" fmla="*/ 369267 w 388955"/>
              <a:gd name="connsiteY1" fmla="*/ 114760 h 748851"/>
              <a:gd name="connsiteX2" fmla="*/ 369267 w 388955"/>
              <a:gd name="connsiteY2" fmla="*/ 114760 h 748851"/>
              <a:gd name="connsiteX3" fmla="*/ 134483 w 388955"/>
              <a:gd name="connsiteY3" fmla="*/ 681610 h 748851"/>
              <a:gd name="connsiteX4" fmla="*/ 134483 w 388955"/>
              <a:gd name="connsiteY4" fmla="*/ 681610 h 748851"/>
              <a:gd name="connsiteX5" fmla="*/ 67242 w 388955"/>
              <a:gd name="connsiteY5" fmla="*/ 748851 h 748851"/>
              <a:gd name="connsiteX6" fmla="*/ 67242 w 388955"/>
              <a:gd name="connsiteY6" fmla="*/ 748851 h 748851"/>
              <a:gd name="connsiteX7" fmla="*/ 0 w 388955"/>
              <a:gd name="connsiteY7" fmla="*/ 681610 h 748851"/>
              <a:gd name="connsiteX8" fmla="*/ 0 w 388955"/>
              <a:gd name="connsiteY8" fmla="*/ 681610 h 748851"/>
              <a:gd name="connsiteX9" fmla="*/ 274230 w 388955"/>
              <a:gd name="connsiteY9" fmla="*/ 19723 h 748851"/>
              <a:gd name="connsiteX10" fmla="*/ 274230 w 388955"/>
              <a:gd name="connsiteY10" fmla="*/ 19723 h 748851"/>
              <a:gd name="connsiteX11" fmla="*/ 274230 w 388955"/>
              <a:gd name="connsiteY11" fmla="*/ 19723 h 748851"/>
              <a:gd name="connsiteX12" fmla="*/ 321749 w 388955"/>
              <a:gd name="connsiteY12" fmla="*/ 0 h 748851"/>
              <a:gd name="connsiteX13" fmla="*/ 321749 w 388955"/>
              <a:gd name="connsiteY13" fmla="*/ 0 h 748851"/>
              <a:gd name="connsiteX14" fmla="*/ 369267 w 388955"/>
              <a:gd name="connsiteY14" fmla="*/ 19653 h 748851"/>
              <a:gd name="connsiteX15" fmla="*/ 369267 w 388955"/>
              <a:gd name="connsiteY15" fmla="*/ 19653 h 748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8955" h="748851">
                <a:moveTo>
                  <a:pt x="369267" y="19653"/>
                </a:moveTo>
                <a:cubicBezTo>
                  <a:pt x="395518" y="45904"/>
                  <a:pt x="395518" y="88509"/>
                  <a:pt x="369267" y="114760"/>
                </a:cubicBezTo>
                <a:lnTo>
                  <a:pt x="369267" y="114760"/>
                </a:lnTo>
                <a:cubicBezTo>
                  <a:pt x="224115" y="260052"/>
                  <a:pt x="134483" y="460022"/>
                  <a:pt x="134483" y="681610"/>
                </a:cubicBezTo>
                <a:lnTo>
                  <a:pt x="134483" y="681610"/>
                </a:lnTo>
                <a:cubicBezTo>
                  <a:pt x="134483" y="718740"/>
                  <a:pt x="104372" y="748851"/>
                  <a:pt x="67242" y="748851"/>
                </a:cubicBezTo>
                <a:lnTo>
                  <a:pt x="67242" y="748851"/>
                </a:lnTo>
                <a:cubicBezTo>
                  <a:pt x="30111" y="748851"/>
                  <a:pt x="0" y="718740"/>
                  <a:pt x="0" y="681610"/>
                </a:cubicBezTo>
                <a:lnTo>
                  <a:pt x="0" y="681610"/>
                </a:lnTo>
                <a:cubicBezTo>
                  <a:pt x="0" y="423313"/>
                  <a:pt x="104863" y="188880"/>
                  <a:pt x="274230" y="19723"/>
                </a:cubicBezTo>
                <a:lnTo>
                  <a:pt x="274230" y="19723"/>
                </a:lnTo>
                <a:lnTo>
                  <a:pt x="274230" y="19723"/>
                </a:lnTo>
                <a:cubicBezTo>
                  <a:pt x="287356" y="6598"/>
                  <a:pt x="304552" y="0"/>
                  <a:pt x="321749" y="0"/>
                </a:cubicBezTo>
                <a:lnTo>
                  <a:pt x="321749" y="0"/>
                </a:lnTo>
                <a:cubicBezTo>
                  <a:pt x="338945" y="0"/>
                  <a:pt x="356141" y="6528"/>
                  <a:pt x="369267" y="19653"/>
                </a:cubicBezTo>
                <a:lnTo>
                  <a:pt x="369267" y="19653"/>
                </a:lnTo>
                <a:close/>
              </a:path>
            </a:pathLst>
          </a:custGeom>
          <a:gradFill>
            <a:gsLst>
              <a:gs pos="0">
                <a:schemeClr val="accent3"/>
              </a:gs>
              <a:gs pos="100000">
                <a:schemeClr val="accent2"/>
              </a:gs>
            </a:gsLst>
            <a:lin ang="18900000" scaled="1"/>
          </a:gradFill>
          <a:ln w="700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600" b="0" i="0" u="none" strike="noStrike" kern="1200" cap="none" spc="0" normalizeH="0" baseline="0" noProof="0">
              <a:ln>
                <a:noFill/>
              </a:ln>
              <a:solidFill>
                <a:srgbClr val="000000"/>
              </a:solidFill>
              <a:effectLst/>
              <a:uLnTx/>
              <a:uFillTx/>
              <a:latin typeface="Calibri"/>
              <a:ea typeface="+mn-ea"/>
              <a:cs typeface="+mn-cs"/>
            </a:endParaRPr>
          </a:p>
        </p:txBody>
      </p:sp>
      <p:sp>
        <p:nvSpPr>
          <p:cNvPr id="44" name="Freeform: Shape 43">
            <a:extLst>
              <a:ext uri="{FF2B5EF4-FFF2-40B4-BE49-F238E27FC236}">
                <a16:creationId xmlns:a16="http://schemas.microsoft.com/office/drawing/2014/main" id="{DBC03757-8DF0-742B-8C95-5583C61669B1}"/>
              </a:ext>
            </a:extLst>
          </p:cNvPr>
          <p:cNvSpPr/>
          <p:nvPr/>
        </p:nvSpPr>
        <p:spPr>
          <a:xfrm>
            <a:off x="5688845" y="2235548"/>
            <a:ext cx="164553" cy="164551"/>
          </a:xfrm>
          <a:custGeom>
            <a:avLst/>
            <a:gdLst>
              <a:gd name="connsiteX0" fmla="*/ 67242 w 134483"/>
              <a:gd name="connsiteY0" fmla="*/ 0 h 134482"/>
              <a:gd name="connsiteX1" fmla="*/ 0 w 134483"/>
              <a:gd name="connsiteY1" fmla="*/ 67242 h 134482"/>
              <a:gd name="connsiteX2" fmla="*/ 67242 w 134483"/>
              <a:gd name="connsiteY2" fmla="*/ 134483 h 134482"/>
              <a:gd name="connsiteX3" fmla="*/ 134483 w 134483"/>
              <a:gd name="connsiteY3" fmla="*/ 67242 h 134482"/>
              <a:gd name="connsiteX4" fmla="*/ 67242 w 134483"/>
              <a:gd name="connsiteY4" fmla="*/ 0 h 1344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483" h="134482">
                <a:moveTo>
                  <a:pt x="67242" y="0"/>
                </a:moveTo>
                <a:cubicBezTo>
                  <a:pt x="30111" y="0"/>
                  <a:pt x="0" y="30111"/>
                  <a:pt x="0" y="67242"/>
                </a:cubicBezTo>
                <a:cubicBezTo>
                  <a:pt x="0" y="104372"/>
                  <a:pt x="30111" y="134483"/>
                  <a:pt x="67242" y="134483"/>
                </a:cubicBezTo>
                <a:cubicBezTo>
                  <a:pt x="104372" y="134483"/>
                  <a:pt x="134483" y="104372"/>
                  <a:pt x="134483" y="67242"/>
                </a:cubicBezTo>
                <a:cubicBezTo>
                  <a:pt x="134483" y="30111"/>
                  <a:pt x="104372" y="0"/>
                  <a:pt x="67242" y="0"/>
                </a:cubicBezTo>
                <a:close/>
              </a:path>
            </a:pathLst>
          </a:custGeom>
          <a:gradFill>
            <a:gsLst>
              <a:gs pos="0">
                <a:schemeClr val="accent3"/>
              </a:gs>
              <a:gs pos="100000">
                <a:schemeClr val="accent2"/>
              </a:gs>
            </a:gsLst>
            <a:lin ang="18900000" scaled="1"/>
          </a:gradFill>
          <a:ln w="700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600" b="0" i="0" u="none" strike="noStrike" kern="1200" cap="none" spc="0" normalizeH="0" baseline="0" noProof="0">
              <a:ln>
                <a:noFill/>
              </a:ln>
              <a:solidFill>
                <a:srgbClr val="000000"/>
              </a:solidFill>
              <a:effectLst/>
              <a:uLnTx/>
              <a:uFillTx/>
              <a:latin typeface="Calibri"/>
              <a:ea typeface="+mn-ea"/>
              <a:cs typeface="+mn-cs"/>
            </a:endParaRPr>
          </a:p>
        </p:txBody>
      </p:sp>
      <p:sp>
        <p:nvSpPr>
          <p:cNvPr id="45" name="Freeform: Shape 44">
            <a:extLst>
              <a:ext uri="{FF2B5EF4-FFF2-40B4-BE49-F238E27FC236}">
                <a16:creationId xmlns:a16="http://schemas.microsoft.com/office/drawing/2014/main" id="{BA03C572-C7E3-D2B6-864C-A3983A6F4AF5}"/>
              </a:ext>
            </a:extLst>
          </p:cNvPr>
          <p:cNvSpPr/>
          <p:nvPr/>
        </p:nvSpPr>
        <p:spPr>
          <a:xfrm>
            <a:off x="4937105" y="2546962"/>
            <a:ext cx="164553" cy="164551"/>
          </a:xfrm>
          <a:custGeom>
            <a:avLst/>
            <a:gdLst>
              <a:gd name="connsiteX0" fmla="*/ 67242 w 134483"/>
              <a:gd name="connsiteY0" fmla="*/ 0 h 134482"/>
              <a:gd name="connsiteX1" fmla="*/ 0 w 134483"/>
              <a:gd name="connsiteY1" fmla="*/ 67241 h 134482"/>
              <a:gd name="connsiteX2" fmla="*/ 67242 w 134483"/>
              <a:gd name="connsiteY2" fmla="*/ 134483 h 134482"/>
              <a:gd name="connsiteX3" fmla="*/ 134483 w 134483"/>
              <a:gd name="connsiteY3" fmla="*/ 67241 h 134482"/>
              <a:gd name="connsiteX4" fmla="*/ 67242 w 134483"/>
              <a:gd name="connsiteY4" fmla="*/ 0 h 1344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483" h="134482">
                <a:moveTo>
                  <a:pt x="67242" y="0"/>
                </a:moveTo>
                <a:cubicBezTo>
                  <a:pt x="30111" y="0"/>
                  <a:pt x="0" y="30111"/>
                  <a:pt x="0" y="67241"/>
                </a:cubicBezTo>
                <a:cubicBezTo>
                  <a:pt x="0" y="104372"/>
                  <a:pt x="30111" y="134483"/>
                  <a:pt x="67242" y="134483"/>
                </a:cubicBezTo>
                <a:cubicBezTo>
                  <a:pt x="104372" y="134483"/>
                  <a:pt x="134483" y="104372"/>
                  <a:pt x="134483" y="67241"/>
                </a:cubicBezTo>
                <a:cubicBezTo>
                  <a:pt x="134483" y="30111"/>
                  <a:pt x="104372" y="0"/>
                  <a:pt x="67242" y="0"/>
                </a:cubicBezTo>
                <a:close/>
              </a:path>
            </a:pathLst>
          </a:custGeom>
          <a:gradFill>
            <a:gsLst>
              <a:gs pos="0">
                <a:schemeClr val="accent3"/>
              </a:gs>
              <a:gs pos="100000">
                <a:schemeClr val="accent2"/>
              </a:gs>
            </a:gsLst>
            <a:lin ang="18900000" scaled="1"/>
          </a:gradFill>
          <a:ln w="700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600" b="0" i="0" u="none" strike="noStrike" kern="1200" cap="none" spc="0" normalizeH="0" baseline="0" noProof="0">
              <a:ln>
                <a:noFill/>
              </a:ln>
              <a:solidFill>
                <a:srgbClr val="000000"/>
              </a:solidFill>
              <a:effectLst/>
              <a:uLnTx/>
              <a:uFillTx/>
              <a:latin typeface="Calibri"/>
              <a:ea typeface="+mn-ea"/>
              <a:cs typeface="+mn-cs"/>
            </a:endParaRPr>
          </a:p>
        </p:txBody>
      </p:sp>
      <p:sp>
        <p:nvSpPr>
          <p:cNvPr id="46" name="Freeform: Shape 45">
            <a:extLst>
              <a:ext uri="{FF2B5EF4-FFF2-40B4-BE49-F238E27FC236}">
                <a16:creationId xmlns:a16="http://schemas.microsoft.com/office/drawing/2014/main" id="{6A46816A-3B8C-5157-0638-93EB774BA034}"/>
              </a:ext>
            </a:extLst>
          </p:cNvPr>
          <p:cNvSpPr/>
          <p:nvPr/>
        </p:nvSpPr>
        <p:spPr>
          <a:xfrm>
            <a:off x="4625692" y="3298701"/>
            <a:ext cx="164553" cy="164553"/>
          </a:xfrm>
          <a:custGeom>
            <a:avLst/>
            <a:gdLst>
              <a:gd name="connsiteX0" fmla="*/ 67242 w 134483"/>
              <a:gd name="connsiteY0" fmla="*/ 0 h 134483"/>
              <a:gd name="connsiteX1" fmla="*/ 0 w 134483"/>
              <a:gd name="connsiteY1" fmla="*/ 67242 h 134483"/>
              <a:gd name="connsiteX2" fmla="*/ 67242 w 134483"/>
              <a:gd name="connsiteY2" fmla="*/ 134483 h 134483"/>
              <a:gd name="connsiteX3" fmla="*/ 134483 w 134483"/>
              <a:gd name="connsiteY3" fmla="*/ 67242 h 134483"/>
              <a:gd name="connsiteX4" fmla="*/ 67242 w 134483"/>
              <a:gd name="connsiteY4" fmla="*/ 0 h 134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483" h="134483">
                <a:moveTo>
                  <a:pt x="67242" y="0"/>
                </a:moveTo>
                <a:cubicBezTo>
                  <a:pt x="30111" y="0"/>
                  <a:pt x="0" y="30111"/>
                  <a:pt x="0" y="67242"/>
                </a:cubicBezTo>
                <a:cubicBezTo>
                  <a:pt x="0" y="104372"/>
                  <a:pt x="30111" y="134483"/>
                  <a:pt x="67242" y="134483"/>
                </a:cubicBezTo>
                <a:cubicBezTo>
                  <a:pt x="104372" y="134483"/>
                  <a:pt x="134483" y="104372"/>
                  <a:pt x="134483" y="67242"/>
                </a:cubicBezTo>
                <a:cubicBezTo>
                  <a:pt x="134483" y="30111"/>
                  <a:pt x="104372" y="0"/>
                  <a:pt x="67242" y="0"/>
                </a:cubicBezTo>
                <a:close/>
              </a:path>
            </a:pathLst>
          </a:custGeom>
          <a:gradFill>
            <a:gsLst>
              <a:gs pos="0">
                <a:schemeClr val="accent3"/>
              </a:gs>
              <a:gs pos="100000">
                <a:schemeClr val="accent2"/>
              </a:gs>
            </a:gsLst>
            <a:lin ang="18900000" scaled="1"/>
          </a:gradFill>
          <a:ln w="700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600" b="0" i="0" u="none" strike="noStrike" kern="1200" cap="none" spc="0" normalizeH="0" baseline="0" noProof="0">
              <a:ln>
                <a:noFill/>
              </a:ln>
              <a:solidFill>
                <a:srgbClr val="000000"/>
              </a:solidFill>
              <a:effectLst/>
              <a:uLnTx/>
              <a:uFillTx/>
              <a:latin typeface="Calibri"/>
              <a:ea typeface="+mn-ea"/>
              <a:cs typeface="+mn-cs"/>
            </a:endParaRPr>
          </a:p>
        </p:txBody>
      </p:sp>
      <p:sp>
        <p:nvSpPr>
          <p:cNvPr id="47" name="Freeform: Shape 46">
            <a:extLst>
              <a:ext uri="{FF2B5EF4-FFF2-40B4-BE49-F238E27FC236}">
                <a16:creationId xmlns:a16="http://schemas.microsoft.com/office/drawing/2014/main" id="{4BBF1363-2BED-F20D-A8B5-A7E45A9BA85C}"/>
              </a:ext>
            </a:extLst>
          </p:cNvPr>
          <p:cNvSpPr/>
          <p:nvPr/>
        </p:nvSpPr>
        <p:spPr>
          <a:xfrm>
            <a:off x="4937105" y="4050439"/>
            <a:ext cx="164553" cy="164553"/>
          </a:xfrm>
          <a:custGeom>
            <a:avLst/>
            <a:gdLst>
              <a:gd name="connsiteX0" fmla="*/ 67242 w 134483"/>
              <a:gd name="connsiteY0" fmla="*/ 0 h 134483"/>
              <a:gd name="connsiteX1" fmla="*/ 0 w 134483"/>
              <a:gd name="connsiteY1" fmla="*/ 67242 h 134483"/>
              <a:gd name="connsiteX2" fmla="*/ 67242 w 134483"/>
              <a:gd name="connsiteY2" fmla="*/ 134483 h 134483"/>
              <a:gd name="connsiteX3" fmla="*/ 134483 w 134483"/>
              <a:gd name="connsiteY3" fmla="*/ 67242 h 134483"/>
              <a:gd name="connsiteX4" fmla="*/ 67242 w 134483"/>
              <a:gd name="connsiteY4" fmla="*/ 0 h 134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483" h="134483">
                <a:moveTo>
                  <a:pt x="67242" y="0"/>
                </a:moveTo>
                <a:cubicBezTo>
                  <a:pt x="30111" y="0"/>
                  <a:pt x="0" y="30111"/>
                  <a:pt x="0" y="67242"/>
                </a:cubicBezTo>
                <a:cubicBezTo>
                  <a:pt x="0" y="104372"/>
                  <a:pt x="30111" y="134483"/>
                  <a:pt x="67242" y="134483"/>
                </a:cubicBezTo>
                <a:cubicBezTo>
                  <a:pt x="104372" y="134483"/>
                  <a:pt x="134483" y="104372"/>
                  <a:pt x="134483" y="67242"/>
                </a:cubicBezTo>
                <a:cubicBezTo>
                  <a:pt x="134483" y="30111"/>
                  <a:pt x="104372" y="0"/>
                  <a:pt x="67242" y="0"/>
                </a:cubicBezTo>
                <a:close/>
              </a:path>
            </a:pathLst>
          </a:custGeom>
          <a:gradFill>
            <a:gsLst>
              <a:gs pos="0">
                <a:schemeClr val="accent3"/>
              </a:gs>
              <a:gs pos="100000">
                <a:schemeClr val="accent2"/>
              </a:gs>
            </a:gsLst>
            <a:lin ang="18900000" scaled="1"/>
          </a:gradFill>
          <a:ln w="700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600" b="0" i="0" u="none" strike="noStrike" kern="1200" cap="none" spc="0" normalizeH="0" baseline="0" noProof="0">
              <a:ln>
                <a:noFill/>
              </a:ln>
              <a:solidFill>
                <a:srgbClr val="000000"/>
              </a:solidFill>
              <a:effectLst/>
              <a:uLnTx/>
              <a:uFillTx/>
              <a:latin typeface="Calibri"/>
              <a:ea typeface="+mn-ea"/>
              <a:cs typeface="+mn-cs"/>
            </a:endParaRPr>
          </a:p>
        </p:txBody>
      </p:sp>
      <p:sp>
        <p:nvSpPr>
          <p:cNvPr id="48" name="Freeform: Shape 47">
            <a:extLst>
              <a:ext uri="{FF2B5EF4-FFF2-40B4-BE49-F238E27FC236}">
                <a16:creationId xmlns:a16="http://schemas.microsoft.com/office/drawing/2014/main" id="{24A9F70A-7F04-AD81-7734-135B1D009B8E}"/>
              </a:ext>
            </a:extLst>
          </p:cNvPr>
          <p:cNvSpPr/>
          <p:nvPr/>
        </p:nvSpPr>
        <p:spPr>
          <a:xfrm>
            <a:off x="5688845" y="4361853"/>
            <a:ext cx="164553" cy="164553"/>
          </a:xfrm>
          <a:custGeom>
            <a:avLst/>
            <a:gdLst>
              <a:gd name="connsiteX0" fmla="*/ 67242 w 134483"/>
              <a:gd name="connsiteY0" fmla="*/ 0 h 134483"/>
              <a:gd name="connsiteX1" fmla="*/ 0 w 134483"/>
              <a:gd name="connsiteY1" fmla="*/ 67241 h 134483"/>
              <a:gd name="connsiteX2" fmla="*/ 67242 w 134483"/>
              <a:gd name="connsiteY2" fmla="*/ 134483 h 134483"/>
              <a:gd name="connsiteX3" fmla="*/ 134483 w 134483"/>
              <a:gd name="connsiteY3" fmla="*/ 67241 h 134483"/>
              <a:gd name="connsiteX4" fmla="*/ 67242 w 134483"/>
              <a:gd name="connsiteY4" fmla="*/ 0 h 134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483" h="134483">
                <a:moveTo>
                  <a:pt x="67242" y="0"/>
                </a:moveTo>
                <a:cubicBezTo>
                  <a:pt x="30111" y="0"/>
                  <a:pt x="0" y="30111"/>
                  <a:pt x="0" y="67241"/>
                </a:cubicBezTo>
                <a:cubicBezTo>
                  <a:pt x="0" y="104372"/>
                  <a:pt x="30111" y="134483"/>
                  <a:pt x="67242" y="134483"/>
                </a:cubicBezTo>
                <a:cubicBezTo>
                  <a:pt x="104372" y="134483"/>
                  <a:pt x="134483" y="104372"/>
                  <a:pt x="134483" y="67241"/>
                </a:cubicBezTo>
                <a:cubicBezTo>
                  <a:pt x="134483" y="30111"/>
                  <a:pt x="104372" y="0"/>
                  <a:pt x="67242" y="0"/>
                </a:cubicBezTo>
                <a:close/>
              </a:path>
            </a:pathLst>
          </a:custGeom>
          <a:gradFill>
            <a:gsLst>
              <a:gs pos="0">
                <a:schemeClr val="accent3"/>
              </a:gs>
              <a:gs pos="100000">
                <a:schemeClr val="accent2"/>
              </a:gs>
            </a:gsLst>
            <a:lin ang="18900000" scaled="1"/>
          </a:gradFill>
          <a:ln w="700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600" b="0" i="0" u="none" strike="noStrike" kern="1200" cap="none" spc="0" normalizeH="0" baseline="0" noProof="0">
              <a:ln>
                <a:noFill/>
              </a:ln>
              <a:solidFill>
                <a:srgbClr val="000000"/>
              </a:solidFill>
              <a:effectLst/>
              <a:uLnTx/>
              <a:uFillTx/>
              <a:latin typeface="Calibri"/>
              <a:ea typeface="+mn-ea"/>
              <a:cs typeface="+mn-cs"/>
            </a:endParaRPr>
          </a:p>
        </p:txBody>
      </p:sp>
      <p:sp>
        <p:nvSpPr>
          <p:cNvPr id="49" name="TextBox 48">
            <a:extLst>
              <a:ext uri="{FF2B5EF4-FFF2-40B4-BE49-F238E27FC236}">
                <a16:creationId xmlns:a16="http://schemas.microsoft.com/office/drawing/2014/main" id="{5DEB819A-0FAD-E577-C910-A084D5A929B6}"/>
              </a:ext>
            </a:extLst>
          </p:cNvPr>
          <p:cNvSpPr txBox="1"/>
          <p:nvPr/>
        </p:nvSpPr>
        <p:spPr>
          <a:xfrm>
            <a:off x="7012825" y="1626724"/>
            <a:ext cx="4118027" cy="310395"/>
          </a:xfrm>
          <a:prstGeom prst="rect">
            <a:avLst/>
          </a:prstGeom>
          <a:noFill/>
        </p:spPr>
        <p:txBody>
          <a:bodyPr wrap="square" lIns="90011" tIns="45561" rIns="90011" bIns="45561">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Age </a:t>
            </a:r>
          </a:p>
        </p:txBody>
      </p:sp>
      <p:sp>
        <p:nvSpPr>
          <p:cNvPr id="50" name="TextBox 49">
            <a:extLst>
              <a:ext uri="{FF2B5EF4-FFF2-40B4-BE49-F238E27FC236}">
                <a16:creationId xmlns:a16="http://schemas.microsoft.com/office/drawing/2014/main" id="{725811EE-E35A-72CD-982B-66F10C65A288}"/>
              </a:ext>
            </a:extLst>
          </p:cNvPr>
          <p:cNvSpPr txBox="1"/>
          <p:nvPr/>
        </p:nvSpPr>
        <p:spPr>
          <a:xfrm>
            <a:off x="7859274" y="2496881"/>
            <a:ext cx="3119875" cy="584454"/>
          </a:xfrm>
          <a:prstGeom prst="rect">
            <a:avLst/>
          </a:prstGeom>
          <a:noFill/>
        </p:spPr>
        <p:txBody>
          <a:bodyPr wrap="square" lIns="90011" tIns="45561" rIns="90011" bIns="45561">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Type of menopause (natural, surgical, chemo-/radio-therapy)</a:t>
            </a:r>
          </a:p>
        </p:txBody>
      </p:sp>
      <p:sp>
        <p:nvSpPr>
          <p:cNvPr id="51" name="TextBox 50">
            <a:extLst>
              <a:ext uri="{FF2B5EF4-FFF2-40B4-BE49-F238E27FC236}">
                <a16:creationId xmlns:a16="http://schemas.microsoft.com/office/drawing/2014/main" id="{9218352A-CACC-8D41-B2D1-5AD137C6864F}"/>
              </a:ext>
            </a:extLst>
          </p:cNvPr>
          <p:cNvSpPr txBox="1"/>
          <p:nvPr/>
        </p:nvSpPr>
        <p:spPr>
          <a:xfrm>
            <a:off x="7905241" y="3682075"/>
            <a:ext cx="2942431" cy="584454"/>
          </a:xfrm>
          <a:prstGeom prst="rect">
            <a:avLst/>
          </a:prstGeom>
          <a:noFill/>
        </p:spPr>
        <p:txBody>
          <a:bodyPr wrap="square" lIns="90011" tIns="45561" rIns="90011" bIns="45561">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Time since </a:t>
            </a:r>
            <a:br>
              <a:rPr kumimoji="0" lang="en-US" sz="1600" b="0" i="0" u="none" strike="noStrike" kern="1200" cap="none" spc="0" normalizeH="0" baseline="0" noProof="0" dirty="0">
                <a:ln>
                  <a:noFill/>
                </a:ln>
                <a:solidFill>
                  <a:srgbClr val="000000"/>
                </a:solidFill>
                <a:effectLst/>
                <a:uLnTx/>
                <a:uFillTx/>
                <a:latin typeface="Georgia"/>
                <a:ea typeface="+mn-ea"/>
                <a:cs typeface="+mn-cs"/>
              </a:rPr>
            </a:br>
            <a:r>
              <a:rPr kumimoji="0" lang="en-US" sz="1600" b="0" i="0" u="none" strike="noStrike" kern="1200" cap="none" spc="0" normalizeH="0" baseline="0" noProof="0" dirty="0">
                <a:ln>
                  <a:noFill/>
                </a:ln>
                <a:solidFill>
                  <a:srgbClr val="000000"/>
                </a:solidFill>
                <a:effectLst/>
                <a:uLnTx/>
                <a:uFillTx/>
                <a:latin typeface="Georgia"/>
                <a:ea typeface="+mn-ea"/>
                <a:cs typeface="+mn-cs"/>
              </a:rPr>
              <a:t>menopause onset</a:t>
            </a:r>
          </a:p>
        </p:txBody>
      </p:sp>
      <p:sp>
        <p:nvSpPr>
          <p:cNvPr id="52" name="TextBox 51">
            <a:extLst>
              <a:ext uri="{FF2B5EF4-FFF2-40B4-BE49-F238E27FC236}">
                <a16:creationId xmlns:a16="http://schemas.microsoft.com/office/drawing/2014/main" id="{18648AE8-24FE-15DC-157E-3F4BC6186D49}"/>
              </a:ext>
            </a:extLst>
          </p:cNvPr>
          <p:cNvSpPr txBox="1"/>
          <p:nvPr/>
        </p:nvSpPr>
        <p:spPr>
          <a:xfrm>
            <a:off x="6999575" y="4763636"/>
            <a:ext cx="3848097" cy="584454"/>
          </a:xfrm>
          <a:prstGeom prst="rect">
            <a:avLst/>
          </a:prstGeom>
          <a:noFill/>
        </p:spPr>
        <p:txBody>
          <a:bodyPr wrap="square" lIns="90011" tIns="45561" rIns="90011" bIns="45561">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Type, intensity and duration </a:t>
            </a:r>
            <a:br>
              <a:rPr kumimoji="0" lang="en-US" sz="1600" b="0" i="0" u="none" strike="noStrike" kern="1200" cap="none" spc="0" normalizeH="0" baseline="0" noProof="0" dirty="0">
                <a:ln>
                  <a:noFill/>
                </a:ln>
                <a:solidFill>
                  <a:srgbClr val="000000"/>
                </a:solidFill>
                <a:effectLst/>
                <a:uLnTx/>
                <a:uFillTx/>
                <a:latin typeface="Georgia"/>
                <a:ea typeface="+mn-ea"/>
                <a:cs typeface="+mn-cs"/>
              </a:rPr>
            </a:br>
            <a:r>
              <a:rPr kumimoji="0" lang="en-US" sz="1600" b="0" i="0" u="none" strike="noStrike" kern="1200" cap="none" spc="0" normalizeH="0" baseline="0" noProof="0" dirty="0">
                <a:ln>
                  <a:noFill/>
                </a:ln>
                <a:solidFill>
                  <a:srgbClr val="000000"/>
                </a:solidFill>
                <a:effectLst/>
                <a:uLnTx/>
                <a:uFillTx/>
                <a:latin typeface="Georgia"/>
                <a:ea typeface="+mn-ea"/>
                <a:cs typeface="+mn-cs"/>
              </a:rPr>
              <a:t>of symptoms</a:t>
            </a:r>
          </a:p>
        </p:txBody>
      </p:sp>
      <p:sp>
        <p:nvSpPr>
          <p:cNvPr id="53" name="TextBox 52">
            <a:extLst>
              <a:ext uri="{FF2B5EF4-FFF2-40B4-BE49-F238E27FC236}">
                <a16:creationId xmlns:a16="http://schemas.microsoft.com/office/drawing/2014/main" id="{726710BC-48D0-E042-7EEA-64DF8E417A9C}"/>
              </a:ext>
            </a:extLst>
          </p:cNvPr>
          <p:cNvSpPr txBox="1"/>
          <p:nvPr/>
        </p:nvSpPr>
        <p:spPr>
          <a:xfrm>
            <a:off x="1082127" y="1626724"/>
            <a:ext cx="3489715" cy="310395"/>
          </a:xfrm>
          <a:prstGeom prst="rect">
            <a:avLst/>
          </a:prstGeom>
          <a:noFill/>
        </p:spPr>
        <p:txBody>
          <a:bodyPr wrap="square" lIns="90011" tIns="45561" rIns="90011" bIns="45561">
            <a:spAutoFit/>
          </a:bodyPr>
          <a:lstStyle/>
          <a:p>
            <a:pPr marL="0" marR="0" lvl="1" indent="0" algn="r"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Duration of treatments</a:t>
            </a:r>
          </a:p>
        </p:txBody>
      </p:sp>
      <p:sp>
        <p:nvSpPr>
          <p:cNvPr id="54" name="TextBox 53">
            <a:extLst>
              <a:ext uri="{FF2B5EF4-FFF2-40B4-BE49-F238E27FC236}">
                <a16:creationId xmlns:a16="http://schemas.microsoft.com/office/drawing/2014/main" id="{C5929D20-51A3-4591-00B7-CE9C76FC358D}"/>
              </a:ext>
            </a:extLst>
          </p:cNvPr>
          <p:cNvSpPr txBox="1"/>
          <p:nvPr/>
        </p:nvSpPr>
        <p:spPr>
          <a:xfrm>
            <a:off x="1082127" y="2496881"/>
            <a:ext cx="2579694" cy="536352"/>
          </a:xfrm>
          <a:prstGeom prst="rect">
            <a:avLst/>
          </a:prstGeom>
          <a:noFill/>
        </p:spPr>
        <p:txBody>
          <a:bodyPr wrap="square" lIns="90011" tIns="45561" rIns="90011" bIns="45561">
            <a:spAutoFit/>
          </a:bodyPr>
          <a:lstStyle/>
          <a:p>
            <a:pPr marL="0" marR="0" lvl="1" indent="0" algn="r"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Attitudes to chronic medical interventions</a:t>
            </a:r>
          </a:p>
        </p:txBody>
      </p:sp>
      <p:sp>
        <p:nvSpPr>
          <p:cNvPr id="55" name="TextBox 54">
            <a:extLst>
              <a:ext uri="{FF2B5EF4-FFF2-40B4-BE49-F238E27FC236}">
                <a16:creationId xmlns:a16="http://schemas.microsoft.com/office/drawing/2014/main" id="{A68AF3B6-5E9B-F955-613C-A517E29EB7D9}"/>
              </a:ext>
            </a:extLst>
          </p:cNvPr>
          <p:cNvSpPr txBox="1"/>
          <p:nvPr/>
        </p:nvSpPr>
        <p:spPr>
          <a:xfrm>
            <a:off x="1082128" y="3682075"/>
            <a:ext cx="2463602" cy="584454"/>
          </a:xfrm>
          <a:prstGeom prst="rect">
            <a:avLst/>
          </a:prstGeom>
          <a:noFill/>
        </p:spPr>
        <p:txBody>
          <a:bodyPr wrap="square" lIns="90011" tIns="45561" rIns="90011" bIns="45561">
            <a:spAutoFit/>
          </a:bodyPr>
          <a:lstStyle/>
          <a:p>
            <a:pPr marL="0" marR="0" lvl="1" indent="0" algn="r"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Level of general </a:t>
            </a:r>
            <a:br>
              <a:rPr kumimoji="0" lang="en-US" sz="1600" b="0" i="0" u="none" strike="noStrike" kern="1200" cap="none" spc="0" normalizeH="0" baseline="0" noProof="0" dirty="0">
                <a:ln>
                  <a:noFill/>
                </a:ln>
                <a:solidFill>
                  <a:srgbClr val="000000"/>
                </a:solidFill>
                <a:effectLst/>
                <a:uLnTx/>
                <a:uFillTx/>
                <a:latin typeface="Georgia"/>
                <a:ea typeface="+mn-ea"/>
                <a:cs typeface="+mn-cs"/>
              </a:rPr>
            </a:br>
            <a:r>
              <a:rPr kumimoji="0" lang="en-US" sz="1600" b="0" i="0" u="none" strike="noStrike" kern="1200" cap="none" spc="0" normalizeH="0" baseline="0" noProof="0" dirty="0">
                <a:ln>
                  <a:noFill/>
                </a:ln>
                <a:solidFill>
                  <a:srgbClr val="000000"/>
                </a:solidFill>
                <a:effectLst/>
                <a:uLnTx/>
                <a:uFillTx/>
                <a:latin typeface="Georgia"/>
                <a:ea typeface="+mn-ea"/>
                <a:cs typeface="+mn-cs"/>
              </a:rPr>
              <a:t>health literacy</a:t>
            </a:r>
          </a:p>
        </p:txBody>
      </p:sp>
      <p:sp>
        <p:nvSpPr>
          <p:cNvPr id="56" name="TextBox 55">
            <a:extLst>
              <a:ext uri="{FF2B5EF4-FFF2-40B4-BE49-F238E27FC236}">
                <a16:creationId xmlns:a16="http://schemas.microsoft.com/office/drawing/2014/main" id="{6A321979-CA6C-BB74-D8F6-A2C0776A0A46}"/>
              </a:ext>
            </a:extLst>
          </p:cNvPr>
          <p:cNvSpPr txBox="1"/>
          <p:nvPr/>
        </p:nvSpPr>
        <p:spPr>
          <a:xfrm>
            <a:off x="1061148" y="4763636"/>
            <a:ext cx="3481431" cy="584454"/>
          </a:xfrm>
          <a:prstGeom prst="rect">
            <a:avLst/>
          </a:prstGeom>
          <a:noFill/>
        </p:spPr>
        <p:txBody>
          <a:bodyPr wrap="square" lIns="90011" tIns="45561" rIns="90011" bIns="45561">
            <a:spAutoFit/>
          </a:bodyPr>
          <a:lstStyle/>
          <a:p>
            <a:pPr marL="0" marR="0" lvl="1" indent="0" algn="r"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Presence of underlying conditions and/or risk-factors</a:t>
            </a:r>
          </a:p>
        </p:txBody>
      </p:sp>
      <p:sp>
        <p:nvSpPr>
          <p:cNvPr id="57" name="TextBox 56">
            <a:extLst>
              <a:ext uri="{FF2B5EF4-FFF2-40B4-BE49-F238E27FC236}">
                <a16:creationId xmlns:a16="http://schemas.microsoft.com/office/drawing/2014/main" id="{2874D4AB-6FB8-BFF2-B25D-D44C9195E66F}"/>
              </a:ext>
            </a:extLst>
          </p:cNvPr>
          <p:cNvSpPr txBox="1"/>
          <p:nvPr/>
        </p:nvSpPr>
        <p:spPr>
          <a:xfrm>
            <a:off x="4962032" y="3109246"/>
            <a:ext cx="1615294" cy="615553"/>
          </a:xfrm>
          <a:prstGeom prst="rect">
            <a:avLst/>
          </a:prstGeom>
          <a:noFill/>
        </p:spPr>
        <p:txBody>
          <a:bodyPr wrap="square" lIns="60960" tIns="60960" rIns="60960" bIns="60960">
            <a:spAutoFit/>
          </a:bodyPr>
          <a:lstStyle/>
          <a:p>
            <a:pPr marL="0" marR="0" lvl="1" indent="0" algn="ctr" defTabSz="121917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Georgia"/>
                <a:ea typeface="+mn-ea"/>
                <a:cs typeface="+mn-cs"/>
              </a:rPr>
              <a:t>Phenotyping is the key</a:t>
            </a:r>
          </a:p>
        </p:txBody>
      </p:sp>
      <p:pic>
        <p:nvPicPr>
          <p:cNvPr id="58" name="Graphic 57">
            <a:extLst>
              <a:ext uri="{FF2B5EF4-FFF2-40B4-BE49-F238E27FC236}">
                <a16:creationId xmlns:a16="http://schemas.microsoft.com/office/drawing/2014/main" id="{B5021AB9-E69A-DD1D-AFC2-4A70A70585E0}"/>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6284272" y="4759109"/>
            <a:ext cx="392408" cy="298700"/>
          </a:xfrm>
          <a:prstGeom prst="rect">
            <a:avLst/>
          </a:prstGeom>
        </p:spPr>
      </p:pic>
      <p:pic>
        <p:nvPicPr>
          <p:cNvPr id="59" name="Graphic 58">
            <a:extLst>
              <a:ext uri="{FF2B5EF4-FFF2-40B4-BE49-F238E27FC236}">
                <a16:creationId xmlns:a16="http://schemas.microsoft.com/office/drawing/2014/main" id="{B7FB7796-60BD-0A87-5895-F76DECAC9259}"/>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7254870" y="3807960"/>
            <a:ext cx="321066" cy="332601"/>
          </a:xfrm>
          <a:prstGeom prst="rect">
            <a:avLst/>
          </a:prstGeom>
        </p:spPr>
      </p:pic>
      <p:pic>
        <p:nvPicPr>
          <p:cNvPr id="60" name="Graphic 59">
            <a:extLst>
              <a:ext uri="{FF2B5EF4-FFF2-40B4-BE49-F238E27FC236}">
                <a16:creationId xmlns:a16="http://schemas.microsoft.com/office/drawing/2014/main" id="{8EFC8442-6264-56C9-E06F-1FBC0C043A7B}"/>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7228804" y="2620247"/>
            <a:ext cx="323386" cy="334891"/>
          </a:xfrm>
          <a:prstGeom prst="rect">
            <a:avLst/>
          </a:prstGeom>
        </p:spPr>
      </p:pic>
      <p:pic>
        <p:nvPicPr>
          <p:cNvPr id="61" name="Graphic 60">
            <a:extLst>
              <a:ext uri="{FF2B5EF4-FFF2-40B4-BE49-F238E27FC236}">
                <a16:creationId xmlns:a16="http://schemas.microsoft.com/office/drawing/2014/main" id="{3A8E3C92-10E8-AD16-233B-009B72C675FA}"/>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287942" y="1705212"/>
            <a:ext cx="385068" cy="296480"/>
          </a:xfrm>
          <a:prstGeom prst="rect">
            <a:avLst/>
          </a:prstGeom>
        </p:spPr>
      </p:pic>
      <p:pic>
        <p:nvPicPr>
          <p:cNvPr id="62" name="Graphic 61">
            <a:extLst>
              <a:ext uri="{FF2B5EF4-FFF2-40B4-BE49-F238E27FC236}">
                <a16:creationId xmlns:a16="http://schemas.microsoft.com/office/drawing/2014/main" id="{4358EAE7-6081-0955-52D6-5AEC1AC31301}"/>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3960563" y="2595419"/>
            <a:ext cx="382531" cy="384548"/>
          </a:xfrm>
          <a:prstGeom prst="rect">
            <a:avLst/>
          </a:prstGeom>
        </p:spPr>
      </p:pic>
      <p:pic>
        <p:nvPicPr>
          <p:cNvPr id="63" name="Graphic 62">
            <a:extLst>
              <a:ext uri="{FF2B5EF4-FFF2-40B4-BE49-F238E27FC236}">
                <a16:creationId xmlns:a16="http://schemas.microsoft.com/office/drawing/2014/main" id="{3EBE76CA-B57E-4B7E-6FF2-0878B084EBA4}"/>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4884042" y="1687329"/>
            <a:ext cx="355619" cy="332503"/>
          </a:xfrm>
          <a:prstGeom prst="rect">
            <a:avLst/>
          </a:prstGeom>
        </p:spPr>
      </p:pic>
      <p:pic>
        <p:nvPicPr>
          <p:cNvPr id="64" name="Graphic 63">
            <a:extLst>
              <a:ext uri="{FF2B5EF4-FFF2-40B4-BE49-F238E27FC236}">
                <a16:creationId xmlns:a16="http://schemas.microsoft.com/office/drawing/2014/main" id="{9D889512-E623-9DF7-5908-E3DDB39994BB}"/>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3978562" y="3819009"/>
            <a:ext cx="296551" cy="310672"/>
          </a:xfrm>
          <a:prstGeom prst="rect">
            <a:avLst/>
          </a:prstGeom>
        </p:spPr>
      </p:pic>
      <p:pic>
        <p:nvPicPr>
          <p:cNvPr id="65" name="Graphic 64">
            <a:extLst>
              <a:ext uri="{FF2B5EF4-FFF2-40B4-BE49-F238E27FC236}">
                <a16:creationId xmlns:a16="http://schemas.microsoft.com/office/drawing/2014/main" id="{56179FED-9D9B-AECC-07E7-C79B220544E8}"/>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4861860" y="4777088"/>
            <a:ext cx="399982" cy="262655"/>
          </a:xfrm>
          <a:prstGeom prst="rect">
            <a:avLst/>
          </a:prstGeom>
        </p:spPr>
      </p:pic>
      <p:sp>
        <p:nvSpPr>
          <p:cNvPr id="3" name="Text Placeholder 7">
            <a:extLst>
              <a:ext uri="{FF2B5EF4-FFF2-40B4-BE49-F238E27FC236}">
                <a16:creationId xmlns:a16="http://schemas.microsoft.com/office/drawing/2014/main" id="{1C0FC0F2-F6A6-E425-6F3F-CA6148940F4B}"/>
              </a:ext>
            </a:extLst>
          </p:cNvPr>
          <p:cNvSpPr txBox="1">
            <a:spLocks/>
          </p:cNvSpPr>
          <p:nvPr/>
        </p:nvSpPr>
        <p:spPr>
          <a:xfrm>
            <a:off x="670560" y="5689195"/>
            <a:ext cx="10035538" cy="819455"/>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1.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Genazzani</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AR et al. Hormone therapy in the postmenopausal years: considering benefits and risks in clinical practice. Hum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Reprod</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Update. 2021 Aug 25:dmab026; 2. The 2017 Hormone therapy position statement of The NAMS. Menopause. 2017 Nov;24(7):728-753; 3. Baber RJ, Panay N, Fenton A; IMS Writing Group. 2016 IMS Recommendations on women's midlife health and menopause hormone therapy. Climacteric. 2016 Apr;19(2):109-50.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Epub</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2016 Feb 12.; 4. Stuenkel et al. Treatment of Symptoms of the Menopause: An Endocrine Society Clinical Practice Guideline. J Clin Endocrinol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Metab</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2015 Nov;100(11):3975-4011.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Epub</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2015 Oct 7.; 5. Berkman ND, Davis TC, McCormack L. Health literacy: what is it? J Health Commun. 2010;15 Suppl 2:9-19.</a:t>
            </a:r>
          </a:p>
        </p:txBody>
      </p:sp>
      <p:sp>
        <p:nvSpPr>
          <p:cNvPr id="6" name="TextBox 5">
            <a:extLst>
              <a:ext uri="{FF2B5EF4-FFF2-40B4-BE49-F238E27FC236}">
                <a16:creationId xmlns:a16="http://schemas.microsoft.com/office/drawing/2014/main" id="{4A6162E8-D940-24DB-CEA3-2DEBE16CF1FE}"/>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GLO2208860</a:t>
            </a:r>
          </a:p>
        </p:txBody>
      </p:sp>
    </p:spTree>
    <p:extLst>
      <p:ext uri="{BB962C8B-B14F-4D97-AF65-F5344CB8AC3E}">
        <p14:creationId xmlns:p14="http://schemas.microsoft.com/office/powerpoint/2010/main" val="2522435920"/>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6420AB40-C708-4EF8-E4B3-F0DC441D66C8}"/>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6420AB40-C708-4EF8-E4B3-F0DC441D66C8}"/>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0" name="Arc 19">
            <a:extLst>
              <a:ext uri="{FF2B5EF4-FFF2-40B4-BE49-F238E27FC236}">
                <a16:creationId xmlns:a16="http://schemas.microsoft.com/office/drawing/2014/main" id="{E31658BB-C04A-6B16-6882-4F3D6816FFD3}"/>
              </a:ext>
            </a:extLst>
          </p:cNvPr>
          <p:cNvSpPr/>
          <p:nvPr/>
        </p:nvSpPr>
        <p:spPr>
          <a:xfrm rot="401260">
            <a:off x="8905316" y="2561234"/>
            <a:ext cx="1147415" cy="1062000"/>
          </a:xfrm>
          <a:prstGeom prst="arc">
            <a:avLst>
              <a:gd name="adj1" fmla="val 15689416"/>
              <a:gd name="adj2" fmla="val 5008585"/>
            </a:avLst>
          </a:prstGeom>
          <a:solidFill>
            <a:schemeClr val="bg1"/>
          </a:solidFill>
          <a:ln>
            <a:noFill/>
          </a:ln>
          <a:effectLst>
            <a:outerShdw blurRad="50800" dist="38100" dir="10800000" algn="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1600" b="0" i="0" u="none" strike="noStrike" kern="1200" cap="none" spc="0" normalizeH="0" baseline="0" noProof="0">
              <a:ln>
                <a:noFill/>
              </a:ln>
              <a:solidFill>
                <a:srgbClr val="000000"/>
              </a:solidFill>
              <a:effectLst/>
              <a:uLnTx/>
              <a:uFillTx/>
              <a:latin typeface="Georgia"/>
              <a:ea typeface="+mn-ea"/>
              <a:cs typeface="+mn-cs"/>
            </a:endParaRPr>
          </a:p>
        </p:txBody>
      </p:sp>
      <p:sp>
        <p:nvSpPr>
          <p:cNvPr id="2" name="Title 1">
            <a:extLst>
              <a:ext uri="{FF2B5EF4-FFF2-40B4-BE49-F238E27FC236}">
                <a16:creationId xmlns:a16="http://schemas.microsoft.com/office/drawing/2014/main" id="{7C8D3257-FBB8-0804-F5D5-D44889535CA1}"/>
              </a:ext>
            </a:extLst>
          </p:cNvPr>
          <p:cNvSpPr>
            <a:spLocks noGrp="1"/>
          </p:cNvSpPr>
          <p:nvPr>
            <p:ph type="title"/>
          </p:nvPr>
        </p:nvSpPr>
        <p:spPr/>
        <p:txBody>
          <a:bodyPr vert="horz"/>
          <a:lstStyle/>
          <a:p>
            <a:r>
              <a:rPr lang="en-US" dirty="0"/>
              <a:t>Specific challenges at menopause</a:t>
            </a:r>
          </a:p>
        </p:txBody>
      </p:sp>
      <p:sp>
        <p:nvSpPr>
          <p:cNvPr id="6" name="Content Placeholder 5">
            <a:extLst>
              <a:ext uri="{FF2B5EF4-FFF2-40B4-BE49-F238E27FC236}">
                <a16:creationId xmlns:a16="http://schemas.microsoft.com/office/drawing/2014/main" id="{DF66B36F-7494-332D-096B-2D21A876307E}"/>
              </a:ext>
            </a:extLst>
          </p:cNvPr>
          <p:cNvSpPr txBox="1">
            <a:spLocks/>
          </p:cNvSpPr>
          <p:nvPr/>
        </p:nvSpPr>
        <p:spPr>
          <a:xfrm>
            <a:off x="668032" y="5139641"/>
            <a:ext cx="10937875" cy="511859"/>
          </a:xfrm>
          <a:prstGeom prst="rect">
            <a:avLst/>
          </a:prstGeom>
          <a:solidFill>
            <a:schemeClr val="accent1"/>
          </a:solidFill>
        </p:spPr>
        <p:txBody>
          <a:bodyPr vert="horz" wrap="square" lIns="60960" tIns="60960" rIns="60960" bIns="60960" rtlCol="0" anchor="ctr">
            <a:no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6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867" b="1"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Training and competence of hcps are fundamental to empower women</a:t>
            </a:r>
          </a:p>
        </p:txBody>
      </p:sp>
      <p:sp>
        <p:nvSpPr>
          <p:cNvPr id="9" name="Arc 8">
            <a:extLst>
              <a:ext uri="{FF2B5EF4-FFF2-40B4-BE49-F238E27FC236}">
                <a16:creationId xmlns:a16="http://schemas.microsoft.com/office/drawing/2014/main" id="{B165AA65-5211-DF75-169B-B21B3B7B8A24}"/>
              </a:ext>
            </a:extLst>
          </p:cNvPr>
          <p:cNvSpPr/>
          <p:nvPr/>
        </p:nvSpPr>
        <p:spPr>
          <a:xfrm rot="21198740" flipH="1">
            <a:off x="2125154" y="2561233"/>
            <a:ext cx="1147415" cy="1062000"/>
          </a:xfrm>
          <a:prstGeom prst="arc">
            <a:avLst>
              <a:gd name="adj1" fmla="val 15697771"/>
              <a:gd name="adj2" fmla="val 5008585"/>
            </a:avLst>
          </a:prstGeom>
          <a:solidFill>
            <a:schemeClr val="bg1"/>
          </a:solidFill>
          <a:ln>
            <a:noFill/>
          </a:ln>
          <a:effectLst>
            <a:outerShdw blurRad="50800" dist="38100" dir="10800000" algn="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1600" b="0" i="0" u="none" strike="noStrike" kern="1200" cap="none" spc="0" normalizeH="0" baseline="0" noProof="0">
              <a:ln>
                <a:noFill/>
              </a:ln>
              <a:solidFill>
                <a:srgbClr val="000000"/>
              </a:solidFill>
              <a:effectLst/>
              <a:uLnTx/>
              <a:uFillTx/>
              <a:latin typeface="Georgia"/>
              <a:ea typeface="+mn-ea"/>
              <a:cs typeface="+mn-cs"/>
            </a:endParaRPr>
          </a:p>
        </p:txBody>
      </p:sp>
      <p:sp>
        <p:nvSpPr>
          <p:cNvPr id="17" name="Freeform: Shape 16">
            <a:extLst>
              <a:ext uri="{FF2B5EF4-FFF2-40B4-BE49-F238E27FC236}">
                <a16:creationId xmlns:a16="http://schemas.microsoft.com/office/drawing/2014/main" id="{DD2672FE-EF7E-9594-BED8-188279B95606}"/>
              </a:ext>
            </a:extLst>
          </p:cNvPr>
          <p:cNvSpPr/>
          <p:nvPr/>
        </p:nvSpPr>
        <p:spPr>
          <a:xfrm>
            <a:off x="6068779" y="1324185"/>
            <a:ext cx="3432759" cy="3554240"/>
          </a:xfrm>
          <a:custGeom>
            <a:avLst/>
            <a:gdLst>
              <a:gd name="connsiteX0" fmla="*/ 2386320 w 2484128"/>
              <a:gd name="connsiteY0" fmla="*/ 185717 h 2572037"/>
              <a:gd name="connsiteX1" fmla="*/ 2151106 w 2484128"/>
              <a:gd name="connsiteY1" fmla="*/ 87909 h 2572037"/>
              <a:gd name="connsiteX2" fmla="*/ 441322 w 2484128"/>
              <a:gd name="connsiteY2" fmla="*/ 87909 h 2572037"/>
              <a:gd name="connsiteX3" fmla="*/ 333022 w 2484128"/>
              <a:gd name="connsiteY3" fmla="*/ 0 h 2572037"/>
              <a:gd name="connsiteX4" fmla="*/ 222353 w 2484128"/>
              <a:gd name="connsiteY4" fmla="*/ 110669 h 2572037"/>
              <a:gd name="connsiteX5" fmla="*/ 333022 w 2484128"/>
              <a:gd name="connsiteY5" fmla="*/ 221338 h 2572037"/>
              <a:gd name="connsiteX6" fmla="*/ 441322 w 2484128"/>
              <a:gd name="connsiteY6" fmla="*/ 133429 h 2572037"/>
              <a:gd name="connsiteX7" fmla="*/ 2151106 w 2484128"/>
              <a:gd name="connsiteY7" fmla="*/ 133429 h 2572037"/>
              <a:gd name="connsiteX8" fmla="*/ 2438609 w 2484128"/>
              <a:gd name="connsiteY8" fmla="*/ 420931 h 2572037"/>
              <a:gd name="connsiteX9" fmla="*/ 2438609 w 2484128"/>
              <a:gd name="connsiteY9" fmla="*/ 2239015 h 2572037"/>
              <a:gd name="connsiteX10" fmla="*/ 2151106 w 2484128"/>
              <a:gd name="connsiteY10" fmla="*/ 2526518 h 2572037"/>
              <a:gd name="connsiteX11" fmla="*/ 333022 w 2484128"/>
              <a:gd name="connsiteY11" fmla="*/ 2526518 h 2572037"/>
              <a:gd name="connsiteX12" fmla="*/ 45520 w 2484128"/>
              <a:gd name="connsiteY12" fmla="*/ 2239015 h 2572037"/>
              <a:gd name="connsiteX13" fmla="*/ 45520 w 2484128"/>
              <a:gd name="connsiteY13" fmla="*/ 1314109 h 2572037"/>
              <a:gd name="connsiteX14" fmla="*/ 0 w 2484128"/>
              <a:gd name="connsiteY14" fmla="*/ 1314109 h 2572037"/>
              <a:gd name="connsiteX15" fmla="*/ 0 w 2484128"/>
              <a:gd name="connsiteY15" fmla="*/ 2239015 h 2572037"/>
              <a:gd name="connsiteX16" fmla="*/ 97808 w 2484128"/>
              <a:gd name="connsiteY16" fmla="*/ 2474229 h 2572037"/>
              <a:gd name="connsiteX17" fmla="*/ 333022 w 2484128"/>
              <a:gd name="connsiteY17" fmla="*/ 2572037 h 2572037"/>
              <a:gd name="connsiteX18" fmla="*/ 2151106 w 2484128"/>
              <a:gd name="connsiteY18" fmla="*/ 2572037 h 2572037"/>
              <a:gd name="connsiteX19" fmla="*/ 2386320 w 2484128"/>
              <a:gd name="connsiteY19" fmla="*/ 2474229 h 2572037"/>
              <a:gd name="connsiteX20" fmla="*/ 2484128 w 2484128"/>
              <a:gd name="connsiteY20" fmla="*/ 2239015 h 2572037"/>
              <a:gd name="connsiteX21" fmla="*/ 2484128 w 2484128"/>
              <a:gd name="connsiteY21" fmla="*/ 420931 h 2572037"/>
              <a:gd name="connsiteX22" fmla="*/ 2386320 w 2484128"/>
              <a:gd name="connsiteY22" fmla="*/ 185717 h 2572037"/>
              <a:gd name="connsiteX23" fmla="*/ 333022 w 2484128"/>
              <a:gd name="connsiteY23" fmla="*/ 175818 h 2572037"/>
              <a:gd name="connsiteX24" fmla="*/ 267873 w 2484128"/>
              <a:gd name="connsiteY24" fmla="*/ 110669 h 2572037"/>
              <a:gd name="connsiteX25" fmla="*/ 333022 w 2484128"/>
              <a:gd name="connsiteY25" fmla="*/ 45520 h 2572037"/>
              <a:gd name="connsiteX26" fmla="*/ 398171 w 2484128"/>
              <a:gd name="connsiteY26" fmla="*/ 110669 h 2572037"/>
              <a:gd name="connsiteX27" fmla="*/ 333022 w 2484128"/>
              <a:gd name="connsiteY27" fmla="*/ 175818 h 2572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484128" h="2572037">
                <a:moveTo>
                  <a:pt x="2386320" y="185717"/>
                </a:moveTo>
                <a:cubicBezTo>
                  <a:pt x="2323244" y="122641"/>
                  <a:pt x="2239692" y="87909"/>
                  <a:pt x="2151106" y="87909"/>
                </a:cubicBezTo>
                <a:lnTo>
                  <a:pt x="441322" y="87909"/>
                </a:lnTo>
                <a:cubicBezTo>
                  <a:pt x="430788" y="37778"/>
                  <a:pt x="386241" y="0"/>
                  <a:pt x="333022" y="0"/>
                </a:cubicBezTo>
                <a:cubicBezTo>
                  <a:pt x="272019" y="0"/>
                  <a:pt x="222353" y="49623"/>
                  <a:pt x="222353" y="110669"/>
                </a:cubicBezTo>
                <a:cubicBezTo>
                  <a:pt x="222353" y="171672"/>
                  <a:pt x="272019" y="221338"/>
                  <a:pt x="333022" y="221338"/>
                </a:cubicBezTo>
                <a:cubicBezTo>
                  <a:pt x="386241" y="221338"/>
                  <a:pt x="430788" y="183560"/>
                  <a:pt x="441322" y="133429"/>
                </a:cubicBezTo>
                <a:lnTo>
                  <a:pt x="2151106" y="133429"/>
                </a:lnTo>
                <a:cubicBezTo>
                  <a:pt x="2309664" y="133429"/>
                  <a:pt x="2438609" y="262416"/>
                  <a:pt x="2438609" y="420931"/>
                </a:cubicBezTo>
                <a:lnTo>
                  <a:pt x="2438609" y="2239015"/>
                </a:lnTo>
                <a:cubicBezTo>
                  <a:pt x="2438609" y="2397573"/>
                  <a:pt x="2309622" y="2526518"/>
                  <a:pt x="2151106" y="2526518"/>
                </a:cubicBezTo>
                <a:lnTo>
                  <a:pt x="333022" y="2526518"/>
                </a:lnTo>
                <a:cubicBezTo>
                  <a:pt x="174464" y="2526518"/>
                  <a:pt x="45520" y="2397531"/>
                  <a:pt x="45520" y="2239015"/>
                </a:cubicBezTo>
                <a:lnTo>
                  <a:pt x="45520" y="1314109"/>
                </a:lnTo>
                <a:lnTo>
                  <a:pt x="0" y="1314109"/>
                </a:lnTo>
                <a:lnTo>
                  <a:pt x="0" y="2239015"/>
                </a:lnTo>
                <a:cubicBezTo>
                  <a:pt x="0" y="2327644"/>
                  <a:pt x="34732" y="2411153"/>
                  <a:pt x="97808" y="2474229"/>
                </a:cubicBezTo>
                <a:cubicBezTo>
                  <a:pt x="160884" y="2537305"/>
                  <a:pt x="244436" y="2572037"/>
                  <a:pt x="333022" y="2572037"/>
                </a:cubicBezTo>
                <a:lnTo>
                  <a:pt x="2151106" y="2572037"/>
                </a:lnTo>
                <a:cubicBezTo>
                  <a:pt x="2239734" y="2572037"/>
                  <a:pt x="2323244" y="2537305"/>
                  <a:pt x="2386320" y="2474229"/>
                </a:cubicBezTo>
                <a:cubicBezTo>
                  <a:pt x="2449396" y="2411153"/>
                  <a:pt x="2484128" y="2327601"/>
                  <a:pt x="2484128" y="2239015"/>
                </a:cubicBezTo>
                <a:lnTo>
                  <a:pt x="2484128" y="420931"/>
                </a:lnTo>
                <a:cubicBezTo>
                  <a:pt x="2484128" y="332303"/>
                  <a:pt x="2449396" y="248794"/>
                  <a:pt x="2386320" y="185717"/>
                </a:cubicBezTo>
                <a:close/>
                <a:moveTo>
                  <a:pt x="333022" y="175818"/>
                </a:moveTo>
                <a:cubicBezTo>
                  <a:pt x="297105" y="175818"/>
                  <a:pt x="267873" y="146586"/>
                  <a:pt x="267873" y="110669"/>
                </a:cubicBezTo>
                <a:cubicBezTo>
                  <a:pt x="267873" y="74752"/>
                  <a:pt x="297105" y="45520"/>
                  <a:pt x="333022" y="45520"/>
                </a:cubicBezTo>
                <a:cubicBezTo>
                  <a:pt x="368939" y="45520"/>
                  <a:pt x="398171" y="74752"/>
                  <a:pt x="398171" y="110669"/>
                </a:cubicBezTo>
                <a:cubicBezTo>
                  <a:pt x="398171" y="146586"/>
                  <a:pt x="368939" y="175818"/>
                  <a:pt x="333022" y="175818"/>
                </a:cubicBezTo>
                <a:close/>
              </a:path>
            </a:pathLst>
          </a:custGeom>
          <a:gradFill>
            <a:gsLst>
              <a:gs pos="0">
                <a:schemeClr val="accent3"/>
              </a:gs>
              <a:gs pos="100000">
                <a:schemeClr val="accent2"/>
              </a:gs>
            </a:gsLst>
            <a:lin ang="0" scaled="1"/>
          </a:gradFill>
          <a:ln w="42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600" b="0" i="0" u="none" strike="noStrike" kern="1200" cap="none" spc="0" normalizeH="0" baseline="0" noProof="0">
              <a:ln>
                <a:noFill/>
              </a:ln>
              <a:solidFill>
                <a:srgbClr val="000000"/>
              </a:solidFill>
              <a:effectLst/>
              <a:uLnTx/>
              <a:uFillTx/>
              <a:latin typeface="Georgia"/>
              <a:ea typeface="+mn-ea"/>
              <a:cs typeface="+mn-cs"/>
            </a:endParaRPr>
          </a:p>
        </p:txBody>
      </p:sp>
      <p:sp>
        <p:nvSpPr>
          <p:cNvPr id="18" name="Freeform: Shape 17">
            <a:extLst>
              <a:ext uri="{FF2B5EF4-FFF2-40B4-BE49-F238E27FC236}">
                <a16:creationId xmlns:a16="http://schemas.microsoft.com/office/drawing/2014/main" id="{C45BD6CB-0D74-8D29-3272-977FE4F2005B}"/>
              </a:ext>
            </a:extLst>
          </p:cNvPr>
          <p:cNvSpPr/>
          <p:nvPr/>
        </p:nvSpPr>
        <p:spPr>
          <a:xfrm rot="20802852">
            <a:off x="6478695" y="1426747"/>
            <a:ext cx="100078" cy="100078"/>
          </a:xfrm>
          <a:custGeom>
            <a:avLst/>
            <a:gdLst>
              <a:gd name="connsiteX0" fmla="*/ 72423 w 72422"/>
              <a:gd name="connsiteY0" fmla="*/ 36211 h 72422"/>
              <a:gd name="connsiteX1" fmla="*/ 36211 w 72422"/>
              <a:gd name="connsiteY1" fmla="*/ 72423 h 72422"/>
              <a:gd name="connsiteX2" fmla="*/ 0 w 72422"/>
              <a:gd name="connsiteY2" fmla="*/ 36211 h 72422"/>
              <a:gd name="connsiteX3" fmla="*/ 36211 w 72422"/>
              <a:gd name="connsiteY3" fmla="*/ 0 h 72422"/>
              <a:gd name="connsiteX4" fmla="*/ 72423 w 72422"/>
              <a:gd name="connsiteY4" fmla="*/ 36211 h 72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422" h="72422">
                <a:moveTo>
                  <a:pt x="72423" y="36211"/>
                </a:moveTo>
                <a:cubicBezTo>
                  <a:pt x="72423" y="56210"/>
                  <a:pt x="56210" y="72423"/>
                  <a:pt x="36211" y="72423"/>
                </a:cubicBezTo>
                <a:cubicBezTo>
                  <a:pt x="16212" y="72423"/>
                  <a:pt x="0" y="56210"/>
                  <a:pt x="0" y="36211"/>
                </a:cubicBezTo>
                <a:cubicBezTo>
                  <a:pt x="0" y="16212"/>
                  <a:pt x="16212" y="0"/>
                  <a:pt x="36211" y="0"/>
                </a:cubicBezTo>
                <a:cubicBezTo>
                  <a:pt x="56210" y="0"/>
                  <a:pt x="72423" y="16212"/>
                  <a:pt x="72423" y="36211"/>
                </a:cubicBezTo>
                <a:close/>
              </a:path>
            </a:pathLst>
          </a:custGeom>
          <a:gradFill>
            <a:gsLst>
              <a:gs pos="0">
                <a:schemeClr val="accent3"/>
              </a:gs>
              <a:gs pos="100000">
                <a:schemeClr val="accent2"/>
              </a:gs>
            </a:gsLst>
            <a:lin ang="0" scaled="1"/>
          </a:gradFill>
          <a:ln w="42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600" b="0" i="0" u="none" strike="noStrike" kern="1200" cap="none" spc="0" normalizeH="0" baseline="0" noProof="0">
              <a:ln>
                <a:noFill/>
              </a:ln>
              <a:solidFill>
                <a:srgbClr val="000000"/>
              </a:solidFill>
              <a:effectLst/>
              <a:uLnTx/>
              <a:uFillTx/>
              <a:latin typeface="Georgia"/>
              <a:ea typeface="+mn-ea"/>
              <a:cs typeface="+mn-cs"/>
            </a:endParaRPr>
          </a:p>
        </p:txBody>
      </p:sp>
      <p:sp>
        <p:nvSpPr>
          <p:cNvPr id="16" name="Freeform: Shape 15">
            <a:extLst>
              <a:ext uri="{FF2B5EF4-FFF2-40B4-BE49-F238E27FC236}">
                <a16:creationId xmlns:a16="http://schemas.microsoft.com/office/drawing/2014/main" id="{B21AE815-1A4E-39FF-C7EC-61D58987C595}"/>
              </a:ext>
            </a:extLst>
          </p:cNvPr>
          <p:cNvSpPr/>
          <p:nvPr/>
        </p:nvSpPr>
        <p:spPr>
          <a:xfrm>
            <a:off x="2698863" y="1445664"/>
            <a:ext cx="3432759" cy="3554240"/>
          </a:xfrm>
          <a:custGeom>
            <a:avLst/>
            <a:gdLst>
              <a:gd name="connsiteX0" fmla="*/ 2386320 w 2484128"/>
              <a:gd name="connsiteY0" fmla="*/ 97808 h 2572037"/>
              <a:gd name="connsiteX1" fmla="*/ 2151106 w 2484128"/>
              <a:gd name="connsiteY1" fmla="*/ 0 h 2572037"/>
              <a:gd name="connsiteX2" fmla="*/ 333022 w 2484128"/>
              <a:gd name="connsiteY2" fmla="*/ 0 h 2572037"/>
              <a:gd name="connsiteX3" fmla="*/ 97808 w 2484128"/>
              <a:gd name="connsiteY3" fmla="*/ 97808 h 2572037"/>
              <a:gd name="connsiteX4" fmla="*/ 0 w 2484128"/>
              <a:gd name="connsiteY4" fmla="*/ 333022 h 2572037"/>
              <a:gd name="connsiteX5" fmla="*/ 0 w 2484128"/>
              <a:gd name="connsiteY5" fmla="*/ 2151106 h 2572037"/>
              <a:gd name="connsiteX6" fmla="*/ 97808 w 2484128"/>
              <a:gd name="connsiteY6" fmla="*/ 2386320 h 2572037"/>
              <a:gd name="connsiteX7" fmla="*/ 333022 w 2484128"/>
              <a:gd name="connsiteY7" fmla="*/ 2484128 h 2572037"/>
              <a:gd name="connsiteX8" fmla="*/ 2042806 w 2484128"/>
              <a:gd name="connsiteY8" fmla="*/ 2484128 h 2572037"/>
              <a:gd name="connsiteX9" fmla="*/ 2151106 w 2484128"/>
              <a:gd name="connsiteY9" fmla="*/ 2572038 h 2572037"/>
              <a:gd name="connsiteX10" fmla="*/ 2261775 w 2484128"/>
              <a:gd name="connsiteY10" fmla="*/ 2461368 h 2572037"/>
              <a:gd name="connsiteX11" fmla="*/ 2151106 w 2484128"/>
              <a:gd name="connsiteY11" fmla="*/ 2350700 h 2572037"/>
              <a:gd name="connsiteX12" fmla="*/ 2042806 w 2484128"/>
              <a:gd name="connsiteY12" fmla="*/ 2438609 h 2572037"/>
              <a:gd name="connsiteX13" fmla="*/ 333022 w 2484128"/>
              <a:gd name="connsiteY13" fmla="*/ 2438609 h 2572037"/>
              <a:gd name="connsiteX14" fmla="*/ 45520 w 2484128"/>
              <a:gd name="connsiteY14" fmla="*/ 2151106 h 2572037"/>
              <a:gd name="connsiteX15" fmla="*/ 45520 w 2484128"/>
              <a:gd name="connsiteY15" fmla="*/ 333022 h 2572037"/>
              <a:gd name="connsiteX16" fmla="*/ 333022 w 2484128"/>
              <a:gd name="connsiteY16" fmla="*/ 45520 h 2572037"/>
              <a:gd name="connsiteX17" fmla="*/ 2151106 w 2484128"/>
              <a:gd name="connsiteY17" fmla="*/ 45520 h 2572037"/>
              <a:gd name="connsiteX18" fmla="*/ 2438609 w 2484128"/>
              <a:gd name="connsiteY18" fmla="*/ 333022 h 2572037"/>
              <a:gd name="connsiteX19" fmla="*/ 2438609 w 2484128"/>
              <a:gd name="connsiteY19" fmla="*/ 1242064 h 2572037"/>
              <a:gd name="connsiteX20" fmla="*/ 2484128 w 2484128"/>
              <a:gd name="connsiteY20" fmla="*/ 1242064 h 2572037"/>
              <a:gd name="connsiteX21" fmla="*/ 2484128 w 2484128"/>
              <a:gd name="connsiteY21" fmla="*/ 333022 h 2572037"/>
              <a:gd name="connsiteX22" fmla="*/ 2386320 w 2484128"/>
              <a:gd name="connsiteY22" fmla="*/ 97808 h 2572037"/>
              <a:gd name="connsiteX23" fmla="*/ 2151106 w 2484128"/>
              <a:gd name="connsiteY23" fmla="*/ 2396219 h 2572037"/>
              <a:gd name="connsiteX24" fmla="*/ 2216255 w 2484128"/>
              <a:gd name="connsiteY24" fmla="*/ 2461368 h 2572037"/>
              <a:gd name="connsiteX25" fmla="*/ 2151106 w 2484128"/>
              <a:gd name="connsiteY25" fmla="*/ 2526518 h 2572037"/>
              <a:gd name="connsiteX26" fmla="*/ 2085957 w 2484128"/>
              <a:gd name="connsiteY26" fmla="*/ 2461368 h 2572037"/>
              <a:gd name="connsiteX27" fmla="*/ 2151106 w 2484128"/>
              <a:gd name="connsiteY27" fmla="*/ 2396219 h 2572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484128" h="2572037">
                <a:moveTo>
                  <a:pt x="2386320" y="97808"/>
                </a:moveTo>
                <a:cubicBezTo>
                  <a:pt x="2323244" y="34732"/>
                  <a:pt x="2239692" y="0"/>
                  <a:pt x="2151106" y="0"/>
                </a:cubicBezTo>
                <a:lnTo>
                  <a:pt x="333022" y="0"/>
                </a:lnTo>
                <a:cubicBezTo>
                  <a:pt x="244394" y="0"/>
                  <a:pt x="160885" y="34732"/>
                  <a:pt x="97808" y="97808"/>
                </a:cubicBezTo>
                <a:cubicBezTo>
                  <a:pt x="34732" y="160885"/>
                  <a:pt x="0" y="244436"/>
                  <a:pt x="0" y="333022"/>
                </a:cubicBezTo>
                <a:lnTo>
                  <a:pt x="0" y="2151106"/>
                </a:lnTo>
                <a:cubicBezTo>
                  <a:pt x="0" y="2239735"/>
                  <a:pt x="34732" y="2323244"/>
                  <a:pt x="97808" y="2386320"/>
                </a:cubicBezTo>
                <a:cubicBezTo>
                  <a:pt x="160885" y="2449396"/>
                  <a:pt x="244436" y="2484128"/>
                  <a:pt x="333022" y="2484128"/>
                </a:cubicBezTo>
                <a:lnTo>
                  <a:pt x="2042806" y="2484128"/>
                </a:lnTo>
                <a:cubicBezTo>
                  <a:pt x="2053340" y="2534260"/>
                  <a:pt x="2097887" y="2572038"/>
                  <a:pt x="2151106" y="2572038"/>
                </a:cubicBezTo>
                <a:cubicBezTo>
                  <a:pt x="2212109" y="2572038"/>
                  <a:pt x="2261775" y="2522372"/>
                  <a:pt x="2261775" y="2461368"/>
                </a:cubicBezTo>
                <a:cubicBezTo>
                  <a:pt x="2261775" y="2400365"/>
                  <a:pt x="2212109" y="2350700"/>
                  <a:pt x="2151106" y="2350700"/>
                </a:cubicBezTo>
                <a:cubicBezTo>
                  <a:pt x="2097887" y="2350700"/>
                  <a:pt x="2053340" y="2388478"/>
                  <a:pt x="2042806" y="2438609"/>
                </a:cubicBezTo>
                <a:lnTo>
                  <a:pt x="333022" y="2438609"/>
                </a:lnTo>
                <a:cubicBezTo>
                  <a:pt x="174464" y="2438609"/>
                  <a:pt x="45520" y="2309622"/>
                  <a:pt x="45520" y="2151106"/>
                </a:cubicBezTo>
                <a:lnTo>
                  <a:pt x="45520" y="333022"/>
                </a:lnTo>
                <a:cubicBezTo>
                  <a:pt x="45520" y="174464"/>
                  <a:pt x="174507" y="45520"/>
                  <a:pt x="333022" y="45520"/>
                </a:cubicBezTo>
                <a:lnTo>
                  <a:pt x="2151106" y="45520"/>
                </a:lnTo>
                <a:cubicBezTo>
                  <a:pt x="2309664" y="45520"/>
                  <a:pt x="2438609" y="174507"/>
                  <a:pt x="2438609" y="333022"/>
                </a:cubicBezTo>
                <a:lnTo>
                  <a:pt x="2438609" y="1242064"/>
                </a:lnTo>
                <a:lnTo>
                  <a:pt x="2484128" y="1242064"/>
                </a:lnTo>
                <a:lnTo>
                  <a:pt x="2484128" y="333022"/>
                </a:lnTo>
                <a:cubicBezTo>
                  <a:pt x="2484128" y="244394"/>
                  <a:pt x="2449396" y="160885"/>
                  <a:pt x="2386320" y="97808"/>
                </a:cubicBezTo>
                <a:close/>
                <a:moveTo>
                  <a:pt x="2151106" y="2396219"/>
                </a:moveTo>
                <a:cubicBezTo>
                  <a:pt x="2187023" y="2396219"/>
                  <a:pt x="2216255" y="2425452"/>
                  <a:pt x="2216255" y="2461368"/>
                </a:cubicBezTo>
                <a:cubicBezTo>
                  <a:pt x="2216255" y="2497285"/>
                  <a:pt x="2187023" y="2526518"/>
                  <a:pt x="2151106" y="2526518"/>
                </a:cubicBezTo>
                <a:cubicBezTo>
                  <a:pt x="2115190" y="2526518"/>
                  <a:pt x="2085957" y="2497285"/>
                  <a:pt x="2085957" y="2461368"/>
                </a:cubicBezTo>
                <a:cubicBezTo>
                  <a:pt x="2085957" y="2425452"/>
                  <a:pt x="2115190" y="2396219"/>
                  <a:pt x="2151106" y="2396219"/>
                </a:cubicBezTo>
                <a:close/>
              </a:path>
            </a:pathLst>
          </a:custGeom>
          <a:gradFill>
            <a:gsLst>
              <a:gs pos="0">
                <a:schemeClr val="accent3"/>
              </a:gs>
              <a:gs pos="100000">
                <a:schemeClr val="accent2"/>
              </a:gs>
            </a:gsLst>
            <a:lin ang="0" scaled="1"/>
          </a:gradFill>
          <a:ln w="42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600" b="0" i="0" u="none" strike="noStrike" kern="1200" cap="none" spc="0" normalizeH="0" baseline="0" noProof="0">
              <a:ln>
                <a:noFill/>
              </a:ln>
              <a:solidFill>
                <a:srgbClr val="000000"/>
              </a:solidFill>
              <a:effectLst/>
              <a:uLnTx/>
              <a:uFillTx/>
              <a:latin typeface="Georgia"/>
              <a:ea typeface="+mn-ea"/>
              <a:cs typeface="+mn-cs"/>
            </a:endParaRPr>
          </a:p>
        </p:txBody>
      </p:sp>
      <p:sp>
        <p:nvSpPr>
          <p:cNvPr id="11" name="Content Placeholder 5">
            <a:extLst>
              <a:ext uri="{FF2B5EF4-FFF2-40B4-BE49-F238E27FC236}">
                <a16:creationId xmlns:a16="http://schemas.microsoft.com/office/drawing/2014/main" id="{29711E1B-E617-D850-5C9D-72029F274701}"/>
              </a:ext>
            </a:extLst>
          </p:cNvPr>
          <p:cNvSpPr txBox="1">
            <a:spLocks/>
          </p:cNvSpPr>
          <p:nvPr/>
        </p:nvSpPr>
        <p:spPr>
          <a:xfrm>
            <a:off x="6428248" y="1607740"/>
            <a:ext cx="2947300" cy="2133596"/>
          </a:xfrm>
          <a:prstGeom prst="rect">
            <a:avLst/>
          </a:prstGeom>
        </p:spPr>
        <p:txBody>
          <a:bodyPr vert="horz" lIns="90011" tIns="45561" rIns="90011" bIns="45561" rtlCol="0">
            <a:sp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6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1" indent="0" algn="l" defTabSz="1625519" rtl="0" eaLnBrk="1" fontAlgn="auto" latinLnBrk="0" hangingPunct="1">
              <a:lnSpc>
                <a:spcPct val="100000"/>
              </a:lnSpc>
              <a:spcBef>
                <a:spcPts val="1067"/>
              </a:spcBef>
              <a:spcAft>
                <a:spcPts val="0"/>
              </a:spcAft>
              <a:buClrTx/>
              <a:buSzTx/>
              <a:buFont typeface="Arial" panose="020B0604020202020204" pitchFamily="34" charset="0"/>
              <a:buNone/>
              <a:tabLst/>
              <a:defRPr/>
            </a:pPr>
            <a:r>
              <a:rPr kumimoji="0" lang="en-US" sz="1600" b="0" i="0" u="none" strike="noStrike" kern="1200" cap="none" spc="0" normalizeH="0" baseline="0" noProof="0" dirty="0">
                <a:ln>
                  <a:noFill/>
                </a:ln>
                <a:solidFill>
                  <a:srgbClr val="00B0F0"/>
                </a:solidFill>
                <a:effectLst/>
                <a:uLnTx/>
                <a:uFillTx/>
                <a:latin typeface="Georgia"/>
                <a:ea typeface="+mn-ea"/>
                <a:cs typeface="+mn-cs"/>
              </a:rPr>
              <a:t>Benefit-risk evaluation </a:t>
            </a:r>
            <a:br>
              <a:rPr kumimoji="0" lang="en-US" sz="1600" b="0" i="0" u="none" strike="noStrike" kern="1200" cap="none" spc="0" normalizeH="0" baseline="0" noProof="0" dirty="0">
                <a:ln>
                  <a:noFill/>
                </a:ln>
                <a:solidFill>
                  <a:srgbClr val="00B0F0"/>
                </a:solidFill>
                <a:effectLst/>
                <a:uLnTx/>
                <a:uFillTx/>
                <a:latin typeface="Georgia"/>
                <a:ea typeface="+mn-ea"/>
                <a:cs typeface="+mn-cs"/>
              </a:rPr>
            </a:br>
            <a:r>
              <a:rPr kumimoji="0" lang="en-US" sz="1600" b="0" i="0" u="none" strike="noStrike" kern="1200" cap="none" spc="0" normalizeH="0" baseline="0" noProof="0" dirty="0">
                <a:ln>
                  <a:noFill/>
                </a:ln>
                <a:solidFill>
                  <a:srgbClr val="000000"/>
                </a:solidFill>
                <a:effectLst/>
                <a:uLnTx/>
                <a:uFillTx/>
                <a:latin typeface="Georgia"/>
                <a:ea typeface="+mn-ea"/>
                <a:cs typeface="+mn-cs"/>
              </a:rPr>
              <a:t>may be difficult</a:t>
            </a:r>
          </a:p>
          <a:p>
            <a:pPr marL="228594" marR="0" lvl="3" indent="-228594" algn="l" defTabSz="1219170" rtl="0" eaLnBrk="1" fontAlgn="auto" latinLnBrk="0" hangingPunct="1">
              <a:lnSpc>
                <a:spcPct val="100000"/>
              </a:lnSpc>
              <a:spcBef>
                <a:spcPts val="1067"/>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Lack of awareness</a:t>
            </a:r>
          </a:p>
          <a:p>
            <a:pPr marL="228594" marR="0" lvl="3" indent="-228594" algn="l" defTabSz="1219170" rtl="0" eaLnBrk="1" fontAlgn="auto" latinLnBrk="0" hangingPunct="1">
              <a:lnSpc>
                <a:spcPct val="100000"/>
              </a:lnSpc>
              <a:spcBef>
                <a:spcPts val="1067"/>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Sensitive topics</a:t>
            </a:r>
          </a:p>
          <a:p>
            <a:pPr marL="228594" marR="0" lvl="3" indent="-228594" algn="l" defTabSz="1219170" rtl="0" eaLnBrk="1" fontAlgn="auto" latinLnBrk="0" hangingPunct="1">
              <a:lnSpc>
                <a:spcPct val="100000"/>
              </a:lnSpc>
              <a:spcBef>
                <a:spcPts val="1067"/>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Goals and Concerns</a:t>
            </a:r>
          </a:p>
          <a:p>
            <a:pPr marL="228594" marR="0" lvl="3" indent="-228594" algn="l" defTabSz="1219170" rtl="0" eaLnBrk="1" fontAlgn="auto" latinLnBrk="0" hangingPunct="1">
              <a:lnSpc>
                <a:spcPct val="100000"/>
              </a:lnSpc>
              <a:spcBef>
                <a:spcPts val="1067"/>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Complex data environment</a:t>
            </a:r>
          </a:p>
        </p:txBody>
      </p:sp>
      <p:sp>
        <p:nvSpPr>
          <p:cNvPr id="12" name="Content Placeholder 5">
            <a:extLst>
              <a:ext uri="{FF2B5EF4-FFF2-40B4-BE49-F238E27FC236}">
                <a16:creationId xmlns:a16="http://schemas.microsoft.com/office/drawing/2014/main" id="{1A7DD691-64F0-9879-ABD1-BE1EBDEF83A5}"/>
              </a:ext>
            </a:extLst>
          </p:cNvPr>
          <p:cNvSpPr txBox="1">
            <a:spLocks/>
          </p:cNvSpPr>
          <p:nvPr/>
        </p:nvSpPr>
        <p:spPr>
          <a:xfrm>
            <a:off x="2836159" y="1607740"/>
            <a:ext cx="3008137" cy="2872260"/>
          </a:xfrm>
          <a:prstGeom prst="rect">
            <a:avLst/>
          </a:prstGeom>
        </p:spPr>
        <p:txBody>
          <a:bodyPr vert="horz" wrap="square" lIns="90011" tIns="45561" rIns="90011" bIns="45561" rtlCol="0">
            <a:sp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6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1" indent="0" algn="l" defTabSz="1219170" rtl="0" eaLnBrk="1" fontAlgn="auto" latinLnBrk="0" hangingPunct="1">
              <a:lnSpc>
                <a:spcPct val="100000"/>
              </a:lnSpc>
              <a:spcBef>
                <a:spcPts val="1067"/>
              </a:spcBef>
              <a:spcAft>
                <a:spcPts val="0"/>
              </a:spcAft>
              <a:buClrTx/>
              <a:buSzTx/>
              <a:buFont typeface="Arial" panose="020B0604020202020204" pitchFamily="34" charset="0"/>
              <a:buNone/>
              <a:tabLst/>
              <a:defRPr/>
            </a:pPr>
            <a:r>
              <a:rPr kumimoji="0" lang="en-US" sz="1600" b="0" i="0" u="none" strike="noStrike" kern="1200" cap="none" spc="0" normalizeH="0" baseline="0" noProof="0" dirty="0">
                <a:ln>
                  <a:noFill/>
                </a:ln>
                <a:solidFill>
                  <a:srgbClr val="00B0F0"/>
                </a:solidFill>
                <a:effectLst/>
                <a:uLnTx/>
                <a:uFillTx/>
                <a:latin typeface="Georgia"/>
                <a:ea typeface="+mn-ea"/>
                <a:cs typeface="+mn-cs"/>
              </a:rPr>
              <a:t>Menopause should be treated like any other medical condition</a:t>
            </a:r>
            <a:r>
              <a:rPr kumimoji="0" lang="en-US" sz="1600" b="0" i="0" u="none" strike="noStrike" kern="1200" cap="none" spc="0" normalizeH="0" baseline="0" noProof="0" dirty="0">
                <a:ln>
                  <a:noFill/>
                </a:ln>
                <a:solidFill>
                  <a:srgbClr val="000000"/>
                </a:solidFill>
                <a:effectLst/>
                <a:uLnTx/>
                <a:uFillTx/>
                <a:latin typeface="Georgia"/>
                <a:ea typeface="+mn-ea"/>
                <a:cs typeface="+mn-cs"/>
              </a:rPr>
              <a:t>, especially if distressing symptoms and/or specific risk factors are present</a:t>
            </a:r>
          </a:p>
          <a:p>
            <a:pPr marL="228594" marR="0" lvl="3" indent="-228594" algn="l" defTabSz="1219170" rtl="0" eaLnBrk="1" fontAlgn="auto" latinLnBrk="0" hangingPunct="1">
              <a:lnSpc>
                <a:spcPct val="100000"/>
              </a:lnSpc>
              <a:spcBef>
                <a:spcPts val="1067"/>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Collect history</a:t>
            </a:r>
          </a:p>
          <a:p>
            <a:pPr marL="228594" marR="0" lvl="3" indent="-228594" algn="l" defTabSz="1219170" rtl="0" eaLnBrk="1" fontAlgn="auto" latinLnBrk="0" hangingPunct="1">
              <a:lnSpc>
                <a:spcPct val="100000"/>
              </a:lnSpc>
              <a:spcBef>
                <a:spcPts val="1067"/>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Share information</a:t>
            </a:r>
          </a:p>
          <a:p>
            <a:pPr marL="228594" marR="0" lvl="3" indent="-228594" algn="l" defTabSz="1219170" rtl="0" eaLnBrk="1" fontAlgn="auto" latinLnBrk="0" hangingPunct="1">
              <a:lnSpc>
                <a:spcPct val="100000"/>
              </a:lnSpc>
              <a:spcBef>
                <a:spcPts val="1067"/>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Take decisions</a:t>
            </a:r>
          </a:p>
          <a:p>
            <a:pPr marL="228594" marR="0" lvl="3" indent="-228594" algn="l" defTabSz="1219170" rtl="0" eaLnBrk="1" fontAlgn="auto" latinLnBrk="0" hangingPunct="1">
              <a:lnSpc>
                <a:spcPct val="100000"/>
              </a:lnSpc>
              <a:spcBef>
                <a:spcPts val="1067"/>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Make appropriate follow-up</a:t>
            </a:r>
          </a:p>
        </p:txBody>
      </p:sp>
      <p:pic>
        <p:nvPicPr>
          <p:cNvPr id="13" name="Graphic 12">
            <a:extLst>
              <a:ext uri="{FF2B5EF4-FFF2-40B4-BE49-F238E27FC236}">
                <a16:creationId xmlns:a16="http://schemas.microsoft.com/office/drawing/2014/main" id="{E19506F2-0402-820A-DA03-CF98970F52EA}"/>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234584" y="2890539"/>
            <a:ext cx="403389" cy="403389"/>
          </a:xfrm>
          <a:prstGeom prst="rect">
            <a:avLst/>
          </a:prstGeom>
        </p:spPr>
      </p:pic>
      <p:pic>
        <p:nvPicPr>
          <p:cNvPr id="14" name="Graphic 13">
            <a:extLst>
              <a:ext uri="{FF2B5EF4-FFF2-40B4-BE49-F238E27FC236}">
                <a16:creationId xmlns:a16="http://schemas.microsoft.com/office/drawing/2014/main" id="{CCB0FC0B-018A-56A0-B429-1EA2C8D8D7B1}"/>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560240" y="2861374"/>
            <a:ext cx="397176" cy="461718"/>
          </a:xfrm>
          <a:prstGeom prst="rect">
            <a:avLst/>
          </a:prstGeom>
        </p:spPr>
      </p:pic>
      <p:sp>
        <p:nvSpPr>
          <p:cNvPr id="21" name="Freeform: Shape 20">
            <a:extLst>
              <a:ext uri="{FF2B5EF4-FFF2-40B4-BE49-F238E27FC236}">
                <a16:creationId xmlns:a16="http://schemas.microsoft.com/office/drawing/2014/main" id="{8A685158-7A31-15ED-CEAC-409D08DB7459}"/>
              </a:ext>
            </a:extLst>
          </p:cNvPr>
          <p:cNvSpPr/>
          <p:nvPr/>
        </p:nvSpPr>
        <p:spPr>
          <a:xfrm rot="20802852">
            <a:off x="5621629" y="4793586"/>
            <a:ext cx="100078" cy="100078"/>
          </a:xfrm>
          <a:custGeom>
            <a:avLst/>
            <a:gdLst>
              <a:gd name="connsiteX0" fmla="*/ 72423 w 72422"/>
              <a:gd name="connsiteY0" fmla="*/ 36211 h 72422"/>
              <a:gd name="connsiteX1" fmla="*/ 36211 w 72422"/>
              <a:gd name="connsiteY1" fmla="*/ 72423 h 72422"/>
              <a:gd name="connsiteX2" fmla="*/ 0 w 72422"/>
              <a:gd name="connsiteY2" fmla="*/ 36211 h 72422"/>
              <a:gd name="connsiteX3" fmla="*/ 36211 w 72422"/>
              <a:gd name="connsiteY3" fmla="*/ 0 h 72422"/>
              <a:gd name="connsiteX4" fmla="*/ 72423 w 72422"/>
              <a:gd name="connsiteY4" fmla="*/ 36211 h 72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422" h="72422">
                <a:moveTo>
                  <a:pt x="72423" y="36211"/>
                </a:moveTo>
                <a:cubicBezTo>
                  <a:pt x="72423" y="56210"/>
                  <a:pt x="56210" y="72423"/>
                  <a:pt x="36211" y="72423"/>
                </a:cubicBezTo>
                <a:cubicBezTo>
                  <a:pt x="16212" y="72423"/>
                  <a:pt x="0" y="56210"/>
                  <a:pt x="0" y="36211"/>
                </a:cubicBezTo>
                <a:cubicBezTo>
                  <a:pt x="0" y="16212"/>
                  <a:pt x="16212" y="0"/>
                  <a:pt x="36211" y="0"/>
                </a:cubicBezTo>
                <a:cubicBezTo>
                  <a:pt x="56210" y="0"/>
                  <a:pt x="72423" y="16212"/>
                  <a:pt x="72423" y="36211"/>
                </a:cubicBezTo>
                <a:close/>
              </a:path>
            </a:pathLst>
          </a:custGeom>
          <a:gradFill>
            <a:gsLst>
              <a:gs pos="0">
                <a:schemeClr val="accent3"/>
              </a:gs>
              <a:gs pos="100000">
                <a:schemeClr val="accent2"/>
              </a:gs>
            </a:gsLst>
            <a:lin ang="0" scaled="1"/>
          </a:gradFill>
          <a:ln w="42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600" b="0" i="0" u="none" strike="noStrike" kern="1200" cap="none" spc="0" normalizeH="0" baseline="0" noProof="0">
              <a:ln>
                <a:noFill/>
              </a:ln>
              <a:solidFill>
                <a:srgbClr val="000000"/>
              </a:solidFill>
              <a:effectLst/>
              <a:uLnTx/>
              <a:uFillTx/>
              <a:latin typeface="Georgia"/>
              <a:ea typeface="+mn-ea"/>
              <a:cs typeface="+mn-cs"/>
            </a:endParaRPr>
          </a:p>
        </p:txBody>
      </p:sp>
      <p:sp>
        <p:nvSpPr>
          <p:cNvPr id="3" name="Text Placeholder 7">
            <a:extLst>
              <a:ext uri="{FF2B5EF4-FFF2-40B4-BE49-F238E27FC236}">
                <a16:creationId xmlns:a16="http://schemas.microsoft.com/office/drawing/2014/main" id="{767D1ED8-3ACB-8641-83F5-65F67D4F288E}"/>
              </a:ext>
            </a:extLst>
          </p:cNvPr>
          <p:cNvSpPr txBox="1">
            <a:spLocks/>
          </p:cNvSpPr>
          <p:nvPr/>
        </p:nvSpPr>
        <p:spPr>
          <a:xfrm>
            <a:off x="670560" y="6125468"/>
            <a:ext cx="10035538"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Parish SJ, Nappi RE,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Kingsberg</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S. Perspectives on counseling patients about menopausal hormone therapy: strategies in a complex data environment. Menopause. 2018 Aug;25(8):937-949.</a:t>
            </a:r>
          </a:p>
        </p:txBody>
      </p:sp>
      <p:sp>
        <p:nvSpPr>
          <p:cNvPr id="7" name="TextBox 6">
            <a:extLst>
              <a:ext uri="{FF2B5EF4-FFF2-40B4-BE49-F238E27FC236}">
                <a16:creationId xmlns:a16="http://schemas.microsoft.com/office/drawing/2014/main" id="{B0CE14E1-6B48-A437-22AE-F8CD67B8FC49}"/>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GLO2208860</a:t>
            </a:r>
          </a:p>
        </p:txBody>
      </p:sp>
    </p:spTree>
    <p:extLst>
      <p:ext uri="{BB962C8B-B14F-4D97-AF65-F5344CB8AC3E}">
        <p14:creationId xmlns:p14="http://schemas.microsoft.com/office/powerpoint/2010/main" val="2327225761"/>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D0526F0A-AA2D-DA1F-DB21-28D99CEC9E4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D0526F0A-AA2D-DA1F-DB21-28D99CEC9E40}"/>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0F0C81C8-B933-2110-6097-F8BCED1CD25B}"/>
              </a:ext>
            </a:extLst>
          </p:cNvPr>
          <p:cNvSpPr>
            <a:spLocks noGrp="1"/>
          </p:cNvSpPr>
          <p:nvPr>
            <p:ph type="title"/>
          </p:nvPr>
        </p:nvSpPr>
        <p:spPr/>
        <p:txBody>
          <a:bodyPr vert="horz"/>
          <a:lstStyle/>
          <a:p>
            <a:r>
              <a:rPr lang="en-US" dirty="0"/>
              <a:t>Successful communication at menopause</a:t>
            </a:r>
          </a:p>
        </p:txBody>
      </p:sp>
      <p:sp>
        <p:nvSpPr>
          <p:cNvPr id="6" name="Rectangle 5">
            <a:extLst>
              <a:ext uri="{FF2B5EF4-FFF2-40B4-BE49-F238E27FC236}">
                <a16:creationId xmlns:a16="http://schemas.microsoft.com/office/drawing/2014/main" id="{CD4748EB-E44A-978E-DD1A-8CAB459B2054}"/>
              </a:ext>
            </a:extLst>
          </p:cNvPr>
          <p:cNvSpPr>
            <a:spLocks/>
          </p:cNvSpPr>
          <p:nvPr/>
        </p:nvSpPr>
        <p:spPr>
          <a:xfrm>
            <a:off x="670560" y="5468770"/>
            <a:ext cx="10937240" cy="3344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Georgia"/>
                <a:ea typeface="+mn-ea"/>
                <a:cs typeface="+mn-cs"/>
              </a:rPr>
              <a:t>OARS, open questions, affirmation, reflective listening, and summary reflections </a:t>
            </a:r>
          </a:p>
        </p:txBody>
      </p:sp>
      <p:cxnSp>
        <p:nvCxnSpPr>
          <p:cNvPr id="12" name="Straight Connector 11">
            <a:extLst>
              <a:ext uri="{FF2B5EF4-FFF2-40B4-BE49-F238E27FC236}">
                <a16:creationId xmlns:a16="http://schemas.microsoft.com/office/drawing/2014/main" id="{9372E6F8-E51F-9D69-3871-19313C61AE7E}"/>
              </a:ext>
            </a:extLst>
          </p:cNvPr>
          <p:cNvCxnSpPr>
            <a:cxnSpLocks/>
          </p:cNvCxnSpPr>
          <p:nvPr/>
        </p:nvCxnSpPr>
        <p:spPr>
          <a:xfrm>
            <a:off x="725518" y="2342692"/>
            <a:ext cx="10763564" cy="0"/>
          </a:xfrm>
          <a:prstGeom prst="line">
            <a:avLst/>
          </a:prstGeom>
          <a:ln w="12700" cap="sq">
            <a:solidFill>
              <a:schemeClr val="bg1">
                <a:lumMod val="50000"/>
              </a:schemeClr>
            </a:solidFill>
            <a:bevel/>
            <a:headEnd type="none"/>
            <a:tailEnd type="none"/>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94997D74-74C0-9B31-7EA4-9FCF0AC81095}"/>
              </a:ext>
            </a:extLst>
          </p:cNvPr>
          <p:cNvSpPr txBox="1"/>
          <p:nvPr/>
        </p:nvSpPr>
        <p:spPr>
          <a:xfrm>
            <a:off x="647376" y="2921781"/>
            <a:ext cx="2353203" cy="338554"/>
          </a:xfrm>
          <a:prstGeom prst="rect">
            <a:avLst/>
          </a:prstGeom>
          <a:noFill/>
        </p:spPr>
        <p:txBody>
          <a:bodyPr wrap="square" lIns="0" tIns="0" rIns="0" bIns="0" rtlCol="0" anchor="t" anchorCtr="0">
            <a:spAutoFit/>
          </a:bodyPr>
          <a:lstStyle/>
          <a:p>
            <a:pPr marL="0" marR="0" lvl="0" indent="0" algn="ctr" defTabSz="1625519" rtl="0" eaLnBrk="1" fontAlgn="auto" latinLnBrk="0" hangingPunct="1">
              <a:lnSpc>
                <a:spcPct val="100000"/>
              </a:lnSpc>
              <a:spcBef>
                <a:spcPts val="667"/>
              </a:spcBef>
              <a:spcAft>
                <a:spcPts val="667"/>
              </a:spcAft>
              <a:buClrTx/>
              <a:buSzTx/>
              <a:buFontTx/>
              <a:buNone/>
              <a:tabLst/>
              <a:defRPr/>
            </a:pPr>
            <a:r>
              <a:rPr kumimoji="0" lang="en-US" sz="1100" b="0" i="0" u="none" strike="noStrike" kern="1200" cap="none" spc="0" normalizeH="0" baseline="0" noProof="0" dirty="0">
                <a:ln>
                  <a:noFill/>
                </a:ln>
                <a:solidFill>
                  <a:srgbClr val="009CDE"/>
                </a:solidFill>
                <a:effectLst/>
                <a:uLnTx/>
                <a:uFillTx/>
                <a:latin typeface="Georgia"/>
                <a:ea typeface="+mn-ea"/>
                <a:cs typeface="+mn-cs"/>
              </a:rPr>
              <a:t>O</a:t>
            </a:r>
            <a:r>
              <a:rPr kumimoji="0" lang="en-US" sz="1100" b="0" i="0" u="none" strike="noStrike" kern="1200" cap="none" spc="0" normalizeH="0" baseline="0" noProof="0" dirty="0">
                <a:ln>
                  <a:noFill/>
                </a:ln>
                <a:solidFill>
                  <a:srgbClr val="000000"/>
                </a:solidFill>
                <a:effectLst/>
                <a:uLnTx/>
                <a:uFillTx/>
                <a:latin typeface="Georgia"/>
                <a:ea typeface="+mn-ea"/>
                <a:cs typeface="+mn-cs"/>
              </a:rPr>
              <a:t>pen questions that encourage further elaboration and consideration</a:t>
            </a:r>
          </a:p>
        </p:txBody>
      </p:sp>
      <p:sp>
        <p:nvSpPr>
          <p:cNvPr id="14" name="TextBox 13">
            <a:extLst>
              <a:ext uri="{FF2B5EF4-FFF2-40B4-BE49-F238E27FC236}">
                <a16:creationId xmlns:a16="http://schemas.microsoft.com/office/drawing/2014/main" id="{1B90D2B4-C6A3-C1A0-902F-6AD5F626DB10}"/>
              </a:ext>
            </a:extLst>
          </p:cNvPr>
          <p:cNvSpPr txBox="1"/>
          <p:nvPr/>
        </p:nvSpPr>
        <p:spPr>
          <a:xfrm>
            <a:off x="3495391" y="2921782"/>
            <a:ext cx="2353203" cy="338554"/>
          </a:xfrm>
          <a:prstGeom prst="rect">
            <a:avLst/>
          </a:prstGeom>
          <a:noFill/>
        </p:spPr>
        <p:txBody>
          <a:bodyPr wrap="square" lIns="0" tIns="0" rIns="0" bIns="0" rtlCol="0" anchor="t" anchorCtr="0">
            <a:spAutoFit/>
          </a:bodyPr>
          <a:lstStyle/>
          <a:p>
            <a:pPr marL="0" marR="0" lvl="0" indent="0" algn="ctr" defTabSz="1625519" rtl="0" eaLnBrk="1" fontAlgn="auto" latinLnBrk="0" hangingPunct="1">
              <a:lnSpc>
                <a:spcPct val="100000"/>
              </a:lnSpc>
              <a:spcBef>
                <a:spcPts val="667"/>
              </a:spcBef>
              <a:spcAft>
                <a:spcPts val="667"/>
              </a:spcAft>
              <a:buClrTx/>
              <a:buSzTx/>
              <a:buFontTx/>
              <a:buNone/>
              <a:tabLst/>
              <a:defRPr/>
            </a:pPr>
            <a:r>
              <a:rPr kumimoji="0" lang="en-US" sz="1100" b="0" i="0" u="none" strike="noStrike" kern="1200" cap="none" spc="0" normalizeH="0" baseline="0" noProof="0" dirty="0">
                <a:ln>
                  <a:noFill/>
                </a:ln>
                <a:solidFill>
                  <a:srgbClr val="009CDE"/>
                </a:solidFill>
                <a:effectLst/>
                <a:uLnTx/>
                <a:uFillTx/>
                <a:latin typeface="Georgia"/>
                <a:ea typeface="+mn-ea"/>
                <a:cs typeface="+mn-cs"/>
              </a:rPr>
              <a:t>A</a:t>
            </a:r>
            <a:r>
              <a:rPr kumimoji="0" lang="en-US" sz="1100" b="0" i="0" u="none" strike="noStrike" kern="1200" cap="none" spc="0" normalizeH="0" baseline="0" noProof="0" dirty="0">
                <a:ln>
                  <a:noFill/>
                </a:ln>
                <a:solidFill>
                  <a:srgbClr val="000000"/>
                </a:solidFill>
                <a:effectLst/>
                <a:uLnTx/>
                <a:uFillTx/>
                <a:latin typeface="Georgia"/>
                <a:ea typeface="+mn-ea"/>
                <a:cs typeface="+mn-cs"/>
              </a:rPr>
              <a:t>ffirmations that foster positive feelings during the consultation</a:t>
            </a:r>
          </a:p>
        </p:txBody>
      </p:sp>
      <p:sp>
        <p:nvSpPr>
          <p:cNvPr id="15" name="TextBox 14">
            <a:extLst>
              <a:ext uri="{FF2B5EF4-FFF2-40B4-BE49-F238E27FC236}">
                <a16:creationId xmlns:a16="http://schemas.microsoft.com/office/drawing/2014/main" id="{14ACE03C-4D6F-19B9-47D4-C1F52AB19955}"/>
              </a:ext>
            </a:extLst>
          </p:cNvPr>
          <p:cNvSpPr txBox="1"/>
          <p:nvPr/>
        </p:nvSpPr>
        <p:spPr>
          <a:xfrm>
            <a:off x="6343405" y="2921781"/>
            <a:ext cx="2353203" cy="507831"/>
          </a:xfrm>
          <a:prstGeom prst="rect">
            <a:avLst/>
          </a:prstGeom>
          <a:noFill/>
        </p:spPr>
        <p:txBody>
          <a:bodyPr wrap="square" lIns="0" tIns="0" rIns="0" bIns="0" rtlCol="0" anchor="t" anchorCtr="0">
            <a:spAutoFit/>
          </a:bodyPr>
          <a:lstStyle/>
          <a:p>
            <a:pPr marL="0" marR="0" lvl="0" indent="0" algn="ctr" defTabSz="1625519" rtl="0" eaLnBrk="1" fontAlgn="auto" latinLnBrk="0" hangingPunct="1">
              <a:lnSpc>
                <a:spcPct val="100000"/>
              </a:lnSpc>
              <a:spcBef>
                <a:spcPts val="667"/>
              </a:spcBef>
              <a:spcAft>
                <a:spcPts val="667"/>
              </a:spcAft>
              <a:buClrTx/>
              <a:buSzTx/>
              <a:buFontTx/>
              <a:buNone/>
              <a:tabLst/>
              <a:defRPr/>
            </a:pPr>
            <a:r>
              <a:rPr kumimoji="0" lang="en-US" sz="1100" b="0" i="0" u="none" strike="noStrike" kern="1200" cap="none" spc="0" normalizeH="0" baseline="0" noProof="0" dirty="0">
                <a:ln>
                  <a:noFill/>
                </a:ln>
                <a:solidFill>
                  <a:srgbClr val="009CDE"/>
                </a:solidFill>
                <a:effectLst/>
                <a:uLnTx/>
                <a:uFillTx/>
                <a:latin typeface="Georgia"/>
                <a:ea typeface="+mn-ea"/>
                <a:cs typeface="+mn-cs"/>
              </a:rPr>
              <a:t>R</a:t>
            </a:r>
            <a:r>
              <a:rPr kumimoji="0" lang="en-US" sz="1100" b="0" i="0" u="none" strike="noStrike" kern="1200" cap="none" spc="0" normalizeH="0" baseline="0" noProof="0" dirty="0">
                <a:ln>
                  <a:noFill/>
                </a:ln>
                <a:solidFill>
                  <a:srgbClr val="000000"/>
                </a:solidFill>
                <a:effectLst/>
                <a:uLnTx/>
                <a:uFillTx/>
                <a:latin typeface="Georgia"/>
                <a:ea typeface="+mn-ea"/>
                <a:cs typeface="+mn-cs"/>
              </a:rPr>
              <a:t>eflections that indicate the clinician has heard and accurately understood </a:t>
            </a:r>
            <a:br>
              <a:rPr kumimoji="0" lang="en-US" sz="1100" b="0" i="0" u="none" strike="noStrike" kern="1200" cap="none" spc="0" normalizeH="0" baseline="0" noProof="0" dirty="0">
                <a:ln>
                  <a:noFill/>
                </a:ln>
                <a:solidFill>
                  <a:srgbClr val="000000"/>
                </a:solidFill>
                <a:effectLst/>
                <a:uLnTx/>
                <a:uFillTx/>
                <a:latin typeface="Georgia"/>
                <a:ea typeface="+mn-ea"/>
                <a:cs typeface="+mn-cs"/>
              </a:rPr>
            </a:br>
            <a:r>
              <a:rPr kumimoji="0" lang="en-US" sz="1100" b="0" i="0" u="none" strike="noStrike" kern="1200" cap="none" spc="0" normalizeH="0" baseline="0" noProof="0" dirty="0">
                <a:ln>
                  <a:noFill/>
                </a:ln>
                <a:solidFill>
                  <a:srgbClr val="000000"/>
                </a:solidFill>
                <a:effectLst/>
                <a:uLnTx/>
                <a:uFillTx/>
                <a:latin typeface="Georgia"/>
                <a:ea typeface="+mn-ea"/>
                <a:cs typeface="+mn-cs"/>
              </a:rPr>
              <a:t>the patient</a:t>
            </a:r>
          </a:p>
        </p:txBody>
      </p:sp>
      <p:sp>
        <p:nvSpPr>
          <p:cNvPr id="16" name="TextBox 15">
            <a:extLst>
              <a:ext uri="{FF2B5EF4-FFF2-40B4-BE49-F238E27FC236}">
                <a16:creationId xmlns:a16="http://schemas.microsoft.com/office/drawing/2014/main" id="{E5CD3A7E-D7FF-5A67-F210-C954668180E4}"/>
              </a:ext>
            </a:extLst>
          </p:cNvPr>
          <p:cNvSpPr txBox="1"/>
          <p:nvPr/>
        </p:nvSpPr>
        <p:spPr>
          <a:xfrm>
            <a:off x="9191420" y="2921781"/>
            <a:ext cx="2353203" cy="507831"/>
          </a:xfrm>
          <a:prstGeom prst="rect">
            <a:avLst/>
          </a:prstGeom>
          <a:noFill/>
        </p:spPr>
        <p:txBody>
          <a:bodyPr wrap="square" lIns="0" tIns="0" rIns="0" bIns="0" rtlCol="0" anchor="t" anchorCtr="0">
            <a:spAutoFit/>
          </a:bodyPr>
          <a:lstStyle/>
          <a:p>
            <a:pPr marL="0" marR="0" lvl="0" indent="0" algn="ctr" defTabSz="1625519" rtl="0" eaLnBrk="1" fontAlgn="auto" latinLnBrk="0" hangingPunct="1">
              <a:lnSpc>
                <a:spcPct val="100000"/>
              </a:lnSpc>
              <a:spcBef>
                <a:spcPts val="667"/>
              </a:spcBef>
              <a:spcAft>
                <a:spcPts val="667"/>
              </a:spcAft>
              <a:buClrTx/>
              <a:buSzTx/>
              <a:buFontTx/>
              <a:buNone/>
              <a:tabLst/>
              <a:defRPr/>
            </a:pPr>
            <a:r>
              <a:rPr kumimoji="0" lang="en-US" sz="1100" b="0" i="0" u="none" strike="noStrike" kern="1200" cap="none" spc="0" normalizeH="0" baseline="0" noProof="0" dirty="0">
                <a:ln>
                  <a:noFill/>
                </a:ln>
                <a:solidFill>
                  <a:srgbClr val="009CDE"/>
                </a:solidFill>
                <a:effectLst/>
                <a:uLnTx/>
                <a:uFillTx/>
                <a:latin typeface="Georgia"/>
                <a:ea typeface="+mn-ea"/>
                <a:cs typeface="+mn-cs"/>
              </a:rPr>
              <a:t>S</a:t>
            </a:r>
            <a:r>
              <a:rPr kumimoji="0" lang="en-US" sz="1100" b="0" i="0" u="none" strike="noStrike" kern="1200" cap="none" spc="0" normalizeH="0" baseline="0" noProof="0" dirty="0">
                <a:ln>
                  <a:noFill/>
                </a:ln>
                <a:solidFill>
                  <a:srgbClr val="000000"/>
                </a:solidFill>
                <a:effectLst/>
                <a:uLnTx/>
                <a:uFillTx/>
                <a:latin typeface="Georgia"/>
                <a:ea typeface="+mn-ea"/>
                <a:cs typeface="+mn-cs"/>
              </a:rPr>
              <a:t>ummaries that extend the basic reflections to include </a:t>
            </a:r>
            <a:br>
              <a:rPr kumimoji="0" lang="en-US" sz="1100" b="0" i="0" u="none" strike="noStrike" kern="1200" cap="none" spc="0" normalizeH="0" baseline="0" noProof="0" dirty="0">
                <a:ln>
                  <a:noFill/>
                </a:ln>
                <a:solidFill>
                  <a:srgbClr val="000000"/>
                </a:solidFill>
                <a:effectLst/>
                <a:uLnTx/>
                <a:uFillTx/>
                <a:latin typeface="Georgia"/>
                <a:ea typeface="+mn-ea"/>
                <a:cs typeface="+mn-cs"/>
              </a:rPr>
            </a:br>
            <a:r>
              <a:rPr kumimoji="0" lang="en-US" sz="1100" b="0" i="0" u="none" strike="noStrike" kern="1200" cap="none" spc="0" normalizeH="0" baseline="0" noProof="0" dirty="0">
                <a:ln>
                  <a:noFill/>
                </a:ln>
                <a:solidFill>
                  <a:srgbClr val="000000"/>
                </a:solidFill>
                <a:effectLst/>
                <a:uLnTx/>
                <a:uFillTx/>
                <a:latin typeface="Georgia"/>
                <a:ea typeface="+mn-ea"/>
                <a:cs typeface="+mn-cs"/>
              </a:rPr>
              <a:t>additional information</a:t>
            </a:r>
          </a:p>
        </p:txBody>
      </p:sp>
      <p:sp>
        <p:nvSpPr>
          <p:cNvPr id="17" name="TextBox 16">
            <a:extLst>
              <a:ext uri="{FF2B5EF4-FFF2-40B4-BE49-F238E27FC236}">
                <a16:creationId xmlns:a16="http://schemas.microsoft.com/office/drawing/2014/main" id="{24128872-C89F-5C95-5673-A87FFD6FA3CD}"/>
              </a:ext>
            </a:extLst>
          </p:cNvPr>
          <p:cNvSpPr txBox="1">
            <a:spLocks/>
          </p:cNvSpPr>
          <p:nvPr/>
        </p:nvSpPr>
        <p:spPr>
          <a:xfrm>
            <a:off x="670025" y="1450942"/>
            <a:ext cx="10937240" cy="322580"/>
          </a:xfrm>
          <a:prstGeom prst="rect">
            <a:avLst/>
          </a:prstGeom>
          <a:gradFill flip="none" rotWithShape="1">
            <a:gsLst>
              <a:gs pos="0">
                <a:schemeClr val="accent3"/>
              </a:gs>
              <a:gs pos="100000">
                <a:schemeClr val="accent2"/>
              </a:gs>
            </a:gsLst>
            <a:lin ang="0" scaled="1"/>
            <a:tileRect/>
          </a:gradFill>
          <a:ln>
            <a:noFill/>
          </a:ln>
        </p:spPr>
        <p:txBody>
          <a:bodyPr lIns="121920" anchor="ctr"/>
          <a:lstStyle>
            <a:defPPr>
              <a:defRPr lang="en-US"/>
            </a:defPPr>
            <a:lvl1pPr indent="0">
              <a:lnSpc>
                <a:spcPct val="100000"/>
              </a:lnSpc>
              <a:spcBef>
                <a:spcPts val="600"/>
              </a:spcBef>
              <a:buFont typeface="Arial" panose="020B0604020202020204" pitchFamily="34" charset="0"/>
              <a:buNone/>
              <a:defRPr sz="1200" b="1" cap="all">
                <a:solidFill>
                  <a:schemeClr val="bg1"/>
                </a:solidFill>
                <a:cs typeface="Calibri" panose="020F0502020204030204" pitchFamily="34" charset="0"/>
              </a:defRPr>
            </a:lvl1pPr>
            <a:lvl2pPr marL="169863" indent="-169863">
              <a:lnSpc>
                <a:spcPct val="100000"/>
              </a:lnSpc>
              <a:spcBef>
                <a:spcPts val="600"/>
              </a:spcBef>
              <a:buFont typeface="Arial" panose="020B0604020202020204" pitchFamily="34" charset="0"/>
              <a:buChar char="•"/>
              <a:defRPr sz="1400" b="0">
                <a:latin typeface="+mj-lt"/>
              </a:defRPr>
            </a:lvl2pPr>
            <a:lvl3pPr marL="400050" indent="-171450">
              <a:lnSpc>
                <a:spcPct val="100000"/>
              </a:lnSpc>
              <a:spcBef>
                <a:spcPts val="600"/>
              </a:spcBef>
              <a:buFont typeface="Arial" panose="020B0604020202020204" pitchFamily="34" charset="0"/>
              <a:buChar char="–"/>
              <a:defRPr sz="1200" b="0">
                <a:latin typeface="+mj-lt"/>
              </a:defRPr>
            </a:lvl3pPr>
            <a:lvl4pPr marL="576263" indent="-169863">
              <a:lnSpc>
                <a:spcPct val="100000"/>
              </a:lnSpc>
              <a:spcBef>
                <a:spcPts val="600"/>
              </a:spcBef>
              <a:buFont typeface="Arial" panose="020B0604020202020204" pitchFamily="34" charset="0"/>
              <a:buChar char="•"/>
              <a:defRPr sz="1100" b="0">
                <a:latin typeface="+mj-lt"/>
              </a:defRPr>
            </a:lvl4pPr>
            <a:lvl5pPr marL="744538" indent="-171450">
              <a:lnSpc>
                <a:spcPct val="100000"/>
              </a:lnSpc>
              <a:spcBef>
                <a:spcPts val="600"/>
              </a:spcBef>
              <a:buFont typeface="Arial" panose="020B0604020202020204" pitchFamily="34" charset="0"/>
              <a:buChar char="»"/>
              <a:defRPr sz="1100" b="0">
                <a:latin typeface="+mj-lt"/>
              </a:defRPr>
            </a:lvl5pPr>
            <a:lvl6pPr marL="2514600" indent="-228600">
              <a:spcBef>
                <a:spcPct val="20000"/>
              </a:spcBef>
              <a:buFont typeface="Arial" panose="020B0604020202020204" pitchFamily="34" charset="0"/>
              <a:buChar char="•"/>
              <a:defRPr sz="2000"/>
            </a:lvl6pPr>
            <a:lvl7pPr marL="2971800" indent="-228600">
              <a:spcBef>
                <a:spcPct val="20000"/>
              </a:spcBef>
              <a:buFont typeface="Arial" panose="020B0604020202020204" pitchFamily="34" charset="0"/>
              <a:buChar char="•"/>
              <a:defRPr sz="2000"/>
            </a:lvl7pPr>
            <a:lvl8pPr marL="3429000" indent="-228600">
              <a:spcBef>
                <a:spcPct val="20000"/>
              </a:spcBef>
              <a:buFont typeface="Arial" panose="020B0604020202020204" pitchFamily="34" charset="0"/>
              <a:buChar char="•"/>
              <a:defRPr sz="2000"/>
            </a:lvl8pPr>
            <a:lvl9pPr marL="3886200" indent="-228600">
              <a:spcBef>
                <a:spcPct val="20000"/>
              </a:spcBef>
              <a:buFont typeface="Arial" panose="020B0604020202020204" pitchFamily="34" charset="0"/>
              <a:buChar char="•"/>
              <a:defRPr sz="2000"/>
            </a:lvl9pPr>
          </a:lstStyle>
          <a:p>
            <a:pPr marL="0" marR="0" lvl="0" indent="0" algn="ctr"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200" b="1" i="0" u="none" strike="noStrike" kern="1200" cap="all" spc="0" normalizeH="0" baseline="0" noProof="0" dirty="0">
                <a:ln>
                  <a:noFill/>
                </a:ln>
                <a:solidFill>
                  <a:prstClr val="white"/>
                </a:solidFill>
                <a:effectLst/>
                <a:uLnTx/>
                <a:uFillTx/>
                <a:latin typeface="Georgia"/>
                <a:ea typeface="+mn-ea"/>
                <a:cs typeface="Calibri" panose="020F0502020204030204" pitchFamily="34" charset="0"/>
              </a:rPr>
              <a:t>OARS</a:t>
            </a:r>
          </a:p>
        </p:txBody>
      </p:sp>
      <p:sp>
        <p:nvSpPr>
          <p:cNvPr id="8" name="Freeform 9">
            <a:extLst>
              <a:ext uri="{FF2B5EF4-FFF2-40B4-BE49-F238E27FC236}">
                <a16:creationId xmlns:a16="http://schemas.microsoft.com/office/drawing/2014/main" id="{0D0EF2ED-7CC9-BE88-C86A-D3EE88FDF6A8}"/>
              </a:ext>
            </a:extLst>
          </p:cNvPr>
          <p:cNvSpPr>
            <a:spLocks/>
          </p:cNvSpPr>
          <p:nvPr/>
        </p:nvSpPr>
        <p:spPr bwMode="auto">
          <a:xfrm>
            <a:off x="1350080" y="2350342"/>
            <a:ext cx="947795" cy="478550"/>
          </a:xfrm>
          <a:custGeom>
            <a:avLst/>
            <a:gdLst>
              <a:gd name="T0" fmla="*/ 429 w 429"/>
              <a:gd name="T1" fmla="*/ 0 h 215"/>
              <a:gd name="T2" fmla="*/ 214 w 429"/>
              <a:gd name="T3" fmla="*/ 215 h 215"/>
              <a:gd name="T4" fmla="*/ 0 w 429"/>
              <a:gd name="T5" fmla="*/ 0 h 215"/>
              <a:gd name="T6" fmla="*/ 429 w 429"/>
              <a:gd name="T7" fmla="*/ 0 h 215"/>
            </a:gdLst>
            <a:ahLst/>
            <a:cxnLst>
              <a:cxn ang="0">
                <a:pos x="T0" y="T1"/>
              </a:cxn>
              <a:cxn ang="0">
                <a:pos x="T2" y="T3"/>
              </a:cxn>
              <a:cxn ang="0">
                <a:pos x="T4" y="T5"/>
              </a:cxn>
              <a:cxn ang="0">
                <a:pos x="T6" y="T7"/>
              </a:cxn>
            </a:cxnLst>
            <a:rect l="0" t="0" r="r" b="b"/>
            <a:pathLst>
              <a:path w="429" h="215">
                <a:moveTo>
                  <a:pt x="429" y="0"/>
                </a:moveTo>
                <a:cubicBezTo>
                  <a:pt x="429" y="119"/>
                  <a:pt x="333" y="215"/>
                  <a:pt x="214" y="215"/>
                </a:cubicBezTo>
                <a:cubicBezTo>
                  <a:pt x="96" y="215"/>
                  <a:pt x="0" y="119"/>
                  <a:pt x="0" y="0"/>
                </a:cubicBezTo>
                <a:cubicBezTo>
                  <a:pt x="429" y="0"/>
                  <a:pt x="429" y="0"/>
                  <a:pt x="429" y="0"/>
                </a:cubicBezTo>
                <a:close/>
              </a:path>
            </a:pathLst>
          </a:custGeom>
          <a:gradFill flip="none" rotWithShape="1">
            <a:gsLst>
              <a:gs pos="0">
                <a:schemeClr val="accent3"/>
              </a:gs>
              <a:gs pos="100000">
                <a:schemeClr val="accent2"/>
              </a:gs>
            </a:gsLst>
            <a:lin ang="10800000" scaled="1"/>
            <a:tileRect/>
          </a:gradFill>
          <a:ln>
            <a:noFill/>
          </a:ln>
          <a:effectLst/>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200" b="1" i="0" u="none" strike="noStrike" kern="1200" cap="all" spc="0" normalizeH="0" baseline="0" noProof="0" dirty="0">
              <a:ln>
                <a:noFill/>
              </a:ln>
              <a:solidFill>
                <a:prstClr val="white"/>
              </a:solidFill>
              <a:effectLst/>
              <a:uLnTx/>
              <a:uFillTx/>
              <a:latin typeface="Calibri"/>
              <a:ea typeface="+mn-ea"/>
              <a:cs typeface="Calibri" panose="020F0502020204030204" pitchFamily="34" charset="0"/>
            </a:endParaRPr>
          </a:p>
        </p:txBody>
      </p:sp>
      <p:sp>
        <p:nvSpPr>
          <p:cNvPr id="18" name="Oval 13">
            <a:extLst>
              <a:ext uri="{FF2B5EF4-FFF2-40B4-BE49-F238E27FC236}">
                <a16:creationId xmlns:a16="http://schemas.microsoft.com/office/drawing/2014/main" id="{CA9ECDDD-72F5-3C88-84A2-B21F32EE720A}"/>
              </a:ext>
            </a:extLst>
          </p:cNvPr>
          <p:cNvSpPr>
            <a:spLocks noChangeArrowheads="1"/>
          </p:cNvSpPr>
          <p:nvPr/>
        </p:nvSpPr>
        <p:spPr bwMode="auto">
          <a:xfrm>
            <a:off x="1610229" y="2006055"/>
            <a:ext cx="682451" cy="686172"/>
          </a:xfrm>
          <a:prstGeom prst="ellipse">
            <a:avLst/>
          </a:prstGeom>
          <a:solidFill>
            <a:srgbClr val="FFFFFF"/>
          </a:solidFill>
          <a:ln>
            <a:noFill/>
          </a:ln>
          <a:effectLst>
            <a:outerShdw blurRad="50800" dist="38100" dir="8100000" algn="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162560" tIns="81280" rIns="162560" bIns="81280" numCol="1" anchor="t" anchorCtr="0" compatLnSpc="1">
            <a:prstTxWarp prst="textNoShape">
              <a:avLst/>
            </a:prstTxWarp>
          </a:bodyPr>
          <a:lstStyle/>
          <a:p>
            <a:pPr marL="0" marR="0" lvl="0" indent="0" algn="l" defTabSz="1625519"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Segoe UI Semilight"/>
              <a:ea typeface="+mn-ea"/>
              <a:cs typeface="+mn-cs"/>
            </a:endParaRPr>
          </a:p>
        </p:txBody>
      </p:sp>
      <p:pic>
        <p:nvPicPr>
          <p:cNvPr id="19" name="Graphic 18">
            <a:extLst>
              <a:ext uri="{FF2B5EF4-FFF2-40B4-BE49-F238E27FC236}">
                <a16:creationId xmlns:a16="http://schemas.microsoft.com/office/drawing/2014/main" id="{65FD0FA0-A8FD-B910-F87F-FE489EC275E2}"/>
              </a:ext>
            </a:extLst>
          </p:cNvPr>
          <p:cNvPicPr>
            <a:picLocks noChangeAspect="1"/>
          </p:cNvPicPr>
          <p:nvPr/>
        </p:nvPicPr>
        <p:blipFill rotWithShape="1">
          <a:blip r:embed="rId5">
            <a:extLst>
              <a:ext uri="{96DAC541-7B7A-43D3-8B79-37D633B846F1}">
                <asvg:svgBlip xmlns:asvg="http://schemas.microsoft.com/office/drawing/2016/SVG/main" r:embed="rId6"/>
              </a:ext>
            </a:extLst>
          </a:blip>
          <a:srcRect b="19535"/>
          <a:stretch/>
        </p:blipFill>
        <p:spPr>
          <a:xfrm>
            <a:off x="1739228" y="2184620"/>
            <a:ext cx="424456" cy="329040"/>
          </a:xfrm>
          <a:prstGeom prst="rect">
            <a:avLst/>
          </a:prstGeom>
        </p:spPr>
      </p:pic>
      <p:grpSp>
        <p:nvGrpSpPr>
          <p:cNvPr id="40" name="Group 39">
            <a:extLst>
              <a:ext uri="{FF2B5EF4-FFF2-40B4-BE49-F238E27FC236}">
                <a16:creationId xmlns:a16="http://schemas.microsoft.com/office/drawing/2014/main" id="{5F9F5C2D-93AA-5A6C-055A-94E9F4E12D6E}"/>
              </a:ext>
            </a:extLst>
          </p:cNvPr>
          <p:cNvGrpSpPr/>
          <p:nvPr/>
        </p:nvGrpSpPr>
        <p:grpSpPr>
          <a:xfrm>
            <a:off x="4197630" y="1864796"/>
            <a:ext cx="948725" cy="814208"/>
            <a:chOff x="4197630" y="1864796"/>
            <a:chExt cx="948725" cy="814208"/>
          </a:xfrm>
        </p:grpSpPr>
        <p:sp>
          <p:nvSpPr>
            <p:cNvPr id="10" name="Freeform 11">
              <a:extLst>
                <a:ext uri="{FF2B5EF4-FFF2-40B4-BE49-F238E27FC236}">
                  <a16:creationId xmlns:a16="http://schemas.microsoft.com/office/drawing/2014/main" id="{F087F7D4-51D9-C9E4-2367-560BE200E3D4}"/>
                </a:ext>
              </a:extLst>
            </p:cNvPr>
            <p:cNvSpPr>
              <a:spLocks/>
            </p:cNvSpPr>
            <p:nvPr/>
          </p:nvSpPr>
          <p:spPr bwMode="auto">
            <a:xfrm>
              <a:off x="4197630" y="1864796"/>
              <a:ext cx="948725" cy="475759"/>
            </a:xfrm>
            <a:custGeom>
              <a:avLst/>
              <a:gdLst>
                <a:gd name="T0" fmla="*/ 429 w 429"/>
                <a:gd name="T1" fmla="*/ 214 h 214"/>
                <a:gd name="T2" fmla="*/ 214 w 429"/>
                <a:gd name="T3" fmla="*/ 0 h 214"/>
                <a:gd name="T4" fmla="*/ 0 w 429"/>
                <a:gd name="T5" fmla="*/ 214 h 214"/>
                <a:gd name="T6" fmla="*/ 429 w 429"/>
                <a:gd name="T7" fmla="*/ 214 h 214"/>
              </a:gdLst>
              <a:ahLst/>
              <a:cxnLst>
                <a:cxn ang="0">
                  <a:pos x="T0" y="T1"/>
                </a:cxn>
                <a:cxn ang="0">
                  <a:pos x="T2" y="T3"/>
                </a:cxn>
                <a:cxn ang="0">
                  <a:pos x="T4" y="T5"/>
                </a:cxn>
                <a:cxn ang="0">
                  <a:pos x="T6" y="T7"/>
                </a:cxn>
              </a:cxnLst>
              <a:rect l="0" t="0" r="r" b="b"/>
              <a:pathLst>
                <a:path w="429" h="214">
                  <a:moveTo>
                    <a:pt x="429" y="214"/>
                  </a:moveTo>
                  <a:cubicBezTo>
                    <a:pt x="429" y="96"/>
                    <a:pt x="333" y="0"/>
                    <a:pt x="214" y="0"/>
                  </a:cubicBezTo>
                  <a:cubicBezTo>
                    <a:pt x="96" y="0"/>
                    <a:pt x="0" y="96"/>
                    <a:pt x="0" y="214"/>
                  </a:cubicBezTo>
                  <a:cubicBezTo>
                    <a:pt x="429" y="214"/>
                    <a:pt x="429" y="214"/>
                    <a:pt x="429" y="214"/>
                  </a:cubicBezTo>
                  <a:close/>
                </a:path>
              </a:pathLst>
            </a:custGeom>
            <a:gradFill flip="none" rotWithShape="1">
              <a:gsLst>
                <a:gs pos="0">
                  <a:schemeClr val="accent3"/>
                </a:gs>
                <a:gs pos="100000">
                  <a:schemeClr val="accent2"/>
                </a:gs>
              </a:gsLst>
              <a:lin ang="10800000" scaled="1"/>
              <a:tileRect/>
            </a:gradFill>
            <a:ln>
              <a:noFill/>
            </a:ln>
            <a:effectLst/>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200"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20" name="Oval 15">
              <a:extLst>
                <a:ext uri="{FF2B5EF4-FFF2-40B4-BE49-F238E27FC236}">
                  <a16:creationId xmlns:a16="http://schemas.microsoft.com/office/drawing/2014/main" id="{57061A91-CD36-FA01-F1C0-C37EE4817F61}"/>
                </a:ext>
              </a:extLst>
            </p:cNvPr>
            <p:cNvSpPr>
              <a:spLocks noChangeArrowheads="1"/>
            </p:cNvSpPr>
            <p:nvPr/>
          </p:nvSpPr>
          <p:spPr bwMode="auto">
            <a:xfrm>
              <a:off x="4461113" y="1992832"/>
              <a:ext cx="685242" cy="686172"/>
            </a:xfrm>
            <a:prstGeom prst="ellipse">
              <a:avLst/>
            </a:prstGeom>
            <a:solidFill>
              <a:srgbClr val="FFFFFF"/>
            </a:solidFill>
            <a:ln>
              <a:noFill/>
            </a:ln>
            <a:effectLst>
              <a:outerShdw blurRad="50800" dist="38100" dir="8100000" algn="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162560" tIns="81280" rIns="162560" bIns="81280" numCol="1" anchor="t" anchorCtr="0" compatLnSpc="1">
              <a:prstTxWarp prst="textNoShape">
                <a:avLst/>
              </a:prstTxWarp>
            </a:bodyPr>
            <a:lstStyle/>
            <a:p>
              <a:pPr marL="0" marR="0" lvl="0" indent="0" algn="l" defTabSz="1625519"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Segoe UI Semilight"/>
                <a:ea typeface="+mn-ea"/>
                <a:cs typeface="+mn-cs"/>
              </a:endParaRPr>
            </a:p>
          </p:txBody>
        </p:sp>
        <p:pic>
          <p:nvPicPr>
            <p:cNvPr id="21" name="Graphic 20">
              <a:extLst>
                <a:ext uri="{FF2B5EF4-FFF2-40B4-BE49-F238E27FC236}">
                  <a16:creationId xmlns:a16="http://schemas.microsoft.com/office/drawing/2014/main" id="{3F39F50C-FE02-540D-B6AC-93CF486F63E1}"/>
                </a:ext>
              </a:extLst>
            </p:cNvPr>
            <p:cNvPicPr>
              <a:picLocks noChangeAspect="1"/>
            </p:cNvPicPr>
            <p:nvPr/>
          </p:nvPicPr>
          <p:blipFill rotWithShape="1">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rcRect l="1958" t="2243" r="1793" b="22556"/>
            <a:stretch/>
          </p:blipFill>
          <p:spPr>
            <a:xfrm>
              <a:off x="4614622" y="2164448"/>
              <a:ext cx="378227" cy="369384"/>
            </a:xfrm>
            <a:prstGeom prst="rect">
              <a:avLst/>
            </a:prstGeom>
          </p:spPr>
        </p:pic>
      </p:grpSp>
      <p:grpSp>
        <p:nvGrpSpPr>
          <p:cNvPr id="42" name="Group 41">
            <a:extLst>
              <a:ext uri="{FF2B5EF4-FFF2-40B4-BE49-F238E27FC236}">
                <a16:creationId xmlns:a16="http://schemas.microsoft.com/office/drawing/2014/main" id="{71BFEBCB-3DE5-2386-D4CE-7124AA833689}"/>
              </a:ext>
            </a:extLst>
          </p:cNvPr>
          <p:cNvGrpSpPr/>
          <p:nvPr/>
        </p:nvGrpSpPr>
        <p:grpSpPr>
          <a:xfrm>
            <a:off x="9893659" y="1864796"/>
            <a:ext cx="948725" cy="814208"/>
            <a:chOff x="9893659" y="1864796"/>
            <a:chExt cx="948725" cy="814208"/>
          </a:xfrm>
        </p:grpSpPr>
        <p:sp>
          <p:nvSpPr>
            <p:cNvPr id="11" name="Freeform 11">
              <a:extLst>
                <a:ext uri="{FF2B5EF4-FFF2-40B4-BE49-F238E27FC236}">
                  <a16:creationId xmlns:a16="http://schemas.microsoft.com/office/drawing/2014/main" id="{C61AFC7E-8FED-D441-0E82-0EAB95BCB9D6}"/>
                </a:ext>
              </a:extLst>
            </p:cNvPr>
            <p:cNvSpPr>
              <a:spLocks/>
            </p:cNvSpPr>
            <p:nvPr/>
          </p:nvSpPr>
          <p:spPr bwMode="auto">
            <a:xfrm>
              <a:off x="9893659" y="1864796"/>
              <a:ext cx="948725" cy="475759"/>
            </a:xfrm>
            <a:custGeom>
              <a:avLst/>
              <a:gdLst>
                <a:gd name="T0" fmla="*/ 429 w 429"/>
                <a:gd name="T1" fmla="*/ 214 h 214"/>
                <a:gd name="T2" fmla="*/ 214 w 429"/>
                <a:gd name="T3" fmla="*/ 0 h 214"/>
                <a:gd name="T4" fmla="*/ 0 w 429"/>
                <a:gd name="T5" fmla="*/ 214 h 214"/>
                <a:gd name="T6" fmla="*/ 429 w 429"/>
                <a:gd name="T7" fmla="*/ 214 h 214"/>
              </a:gdLst>
              <a:ahLst/>
              <a:cxnLst>
                <a:cxn ang="0">
                  <a:pos x="T0" y="T1"/>
                </a:cxn>
                <a:cxn ang="0">
                  <a:pos x="T2" y="T3"/>
                </a:cxn>
                <a:cxn ang="0">
                  <a:pos x="T4" y="T5"/>
                </a:cxn>
                <a:cxn ang="0">
                  <a:pos x="T6" y="T7"/>
                </a:cxn>
              </a:cxnLst>
              <a:rect l="0" t="0" r="r" b="b"/>
              <a:pathLst>
                <a:path w="429" h="214">
                  <a:moveTo>
                    <a:pt x="429" y="214"/>
                  </a:moveTo>
                  <a:cubicBezTo>
                    <a:pt x="429" y="96"/>
                    <a:pt x="333" y="0"/>
                    <a:pt x="214" y="0"/>
                  </a:cubicBezTo>
                  <a:cubicBezTo>
                    <a:pt x="96" y="0"/>
                    <a:pt x="0" y="96"/>
                    <a:pt x="0" y="214"/>
                  </a:cubicBezTo>
                  <a:cubicBezTo>
                    <a:pt x="429" y="214"/>
                    <a:pt x="429" y="214"/>
                    <a:pt x="429" y="214"/>
                  </a:cubicBezTo>
                  <a:close/>
                </a:path>
              </a:pathLst>
            </a:custGeom>
            <a:gradFill flip="none" rotWithShape="1">
              <a:gsLst>
                <a:gs pos="0">
                  <a:schemeClr val="accent3"/>
                </a:gs>
                <a:gs pos="100000">
                  <a:schemeClr val="accent2"/>
                </a:gs>
              </a:gsLst>
              <a:lin ang="10800000" scaled="1"/>
              <a:tileRect/>
            </a:gradFill>
            <a:ln>
              <a:noFill/>
            </a:ln>
            <a:effectLst/>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200"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22" name="Oval 15">
              <a:extLst>
                <a:ext uri="{FF2B5EF4-FFF2-40B4-BE49-F238E27FC236}">
                  <a16:creationId xmlns:a16="http://schemas.microsoft.com/office/drawing/2014/main" id="{C02384F8-B490-2219-7021-9F5A840BE8D8}"/>
                </a:ext>
              </a:extLst>
            </p:cNvPr>
            <p:cNvSpPr>
              <a:spLocks noChangeArrowheads="1"/>
            </p:cNvSpPr>
            <p:nvPr/>
          </p:nvSpPr>
          <p:spPr bwMode="auto">
            <a:xfrm>
              <a:off x="10157142" y="1992832"/>
              <a:ext cx="685242" cy="686172"/>
            </a:xfrm>
            <a:prstGeom prst="ellipse">
              <a:avLst/>
            </a:prstGeom>
            <a:solidFill>
              <a:srgbClr val="FFFFFF"/>
            </a:solidFill>
            <a:ln>
              <a:noFill/>
            </a:ln>
            <a:effectLst>
              <a:outerShdw blurRad="50800" dist="38100" dir="8100000" algn="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162560" tIns="81280" rIns="162560" bIns="81280" numCol="1" anchor="t" anchorCtr="0" compatLnSpc="1">
              <a:prstTxWarp prst="textNoShape">
                <a:avLst/>
              </a:prstTxWarp>
            </a:bodyPr>
            <a:lstStyle/>
            <a:p>
              <a:pPr marL="0" marR="0" lvl="0" indent="0" algn="l" defTabSz="1625519"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Segoe UI Semilight"/>
                <a:ea typeface="+mn-ea"/>
                <a:cs typeface="+mn-cs"/>
              </a:endParaRPr>
            </a:p>
          </p:txBody>
        </p:sp>
        <p:pic>
          <p:nvPicPr>
            <p:cNvPr id="23" name="Graphic 22">
              <a:extLst>
                <a:ext uri="{FF2B5EF4-FFF2-40B4-BE49-F238E27FC236}">
                  <a16:creationId xmlns:a16="http://schemas.microsoft.com/office/drawing/2014/main" id="{0AA57465-FDBD-DBA3-F767-3E3ED961F499}"/>
                </a:ext>
              </a:extLst>
            </p:cNvPr>
            <p:cNvPicPr>
              <a:picLocks noChangeAspect="1"/>
            </p:cNvPicPr>
            <p:nvPr/>
          </p:nvPicPr>
          <p:blipFill rotWithShape="1">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rcRect l="19453" t="5312" r="10625" b="25312"/>
            <a:stretch/>
          </p:blipFill>
          <p:spPr>
            <a:xfrm>
              <a:off x="10310652" y="2114601"/>
              <a:ext cx="378224" cy="469080"/>
            </a:xfrm>
            <a:prstGeom prst="rect">
              <a:avLst/>
            </a:prstGeom>
          </p:spPr>
        </p:pic>
      </p:grpSp>
      <p:grpSp>
        <p:nvGrpSpPr>
          <p:cNvPr id="41" name="Group 40">
            <a:extLst>
              <a:ext uri="{FF2B5EF4-FFF2-40B4-BE49-F238E27FC236}">
                <a16:creationId xmlns:a16="http://schemas.microsoft.com/office/drawing/2014/main" id="{97CF9414-8AD5-FDBC-7C8D-23CF8D0015B8}"/>
              </a:ext>
            </a:extLst>
          </p:cNvPr>
          <p:cNvGrpSpPr/>
          <p:nvPr/>
        </p:nvGrpSpPr>
        <p:grpSpPr>
          <a:xfrm>
            <a:off x="7047040" y="1999232"/>
            <a:ext cx="945933" cy="830635"/>
            <a:chOff x="7047040" y="1999232"/>
            <a:chExt cx="945933" cy="830635"/>
          </a:xfrm>
        </p:grpSpPr>
        <p:sp>
          <p:nvSpPr>
            <p:cNvPr id="9" name="Freeform 10">
              <a:extLst>
                <a:ext uri="{FF2B5EF4-FFF2-40B4-BE49-F238E27FC236}">
                  <a16:creationId xmlns:a16="http://schemas.microsoft.com/office/drawing/2014/main" id="{ECC72C5B-7C6E-281D-4F5B-D7789EE4AEE5}"/>
                </a:ext>
              </a:extLst>
            </p:cNvPr>
            <p:cNvSpPr>
              <a:spLocks/>
            </p:cNvSpPr>
            <p:nvPr/>
          </p:nvSpPr>
          <p:spPr bwMode="auto">
            <a:xfrm>
              <a:off x="7047040" y="2351316"/>
              <a:ext cx="945933" cy="478551"/>
            </a:xfrm>
            <a:custGeom>
              <a:avLst/>
              <a:gdLst>
                <a:gd name="T0" fmla="*/ 428 w 428"/>
                <a:gd name="T1" fmla="*/ 0 h 215"/>
                <a:gd name="T2" fmla="*/ 214 w 428"/>
                <a:gd name="T3" fmla="*/ 215 h 215"/>
                <a:gd name="T4" fmla="*/ 0 w 428"/>
                <a:gd name="T5" fmla="*/ 0 h 215"/>
                <a:gd name="T6" fmla="*/ 428 w 428"/>
                <a:gd name="T7" fmla="*/ 0 h 215"/>
              </a:gdLst>
              <a:ahLst/>
              <a:cxnLst>
                <a:cxn ang="0">
                  <a:pos x="T0" y="T1"/>
                </a:cxn>
                <a:cxn ang="0">
                  <a:pos x="T2" y="T3"/>
                </a:cxn>
                <a:cxn ang="0">
                  <a:pos x="T4" y="T5"/>
                </a:cxn>
                <a:cxn ang="0">
                  <a:pos x="T6" y="T7"/>
                </a:cxn>
              </a:cxnLst>
              <a:rect l="0" t="0" r="r" b="b"/>
              <a:pathLst>
                <a:path w="428" h="215">
                  <a:moveTo>
                    <a:pt x="428" y="0"/>
                  </a:moveTo>
                  <a:cubicBezTo>
                    <a:pt x="428" y="119"/>
                    <a:pt x="332" y="215"/>
                    <a:pt x="214" y="215"/>
                  </a:cubicBezTo>
                  <a:cubicBezTo>
                    <a:pt x="96" y="215"/>
                    <a:pt x="0" y="119"/>
                    <a:pt x="0" y="0"/>
                  </a:cubicBezTo>
                  <a:cubicBezTo>
                    <a:pt x="428" y="0"/>
                    <a:pt x="428" y="0"/>
                    <a:pt x="428" y="0"/>
                  </a:cubicBezTo>
                  <a:close/>
                </a:path>
              </a:pathLst>
            </a:custGeom>
            <a:gradFill flip="none" rotWithShape="1">
              <a:gsLst>
                <a:gs pos="0">
                  <a:schemeClr val="accent3"/>
                </a:gs>
                <a:gs pos="100000">
                  <a:schemeClr val="accent2"/>
                </a:gs>
              </a:gsLst>
              <a:lin ang="10800000" scaled="1"/>
              <a:tileRect/>
            </a:gradFill>
            <a:ln>
              <a:noFill/>
            </a:ln>
            <a:effectLst/>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200"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24" name="Oval 14">
              <a:extLst>
                <a:ext uri="{FF2B5EF4-FFF2-40B4-BE49-F238E27FC236}">
                  <a16:creationId xmlns:a16="http://schemas.microsoft.com/office/drawing/2014/main" id="{6E8C8DF9-F06D-E2FF-FC72-758424C0C69D}"/>
                </a:ext>
              </a:extLst>
            </p:cNvPr>
            <p:cNvSpPr>
              <a:spLocks noChangeArrowheads="1"/>
            </p:cNvSpPr>
            <p:nvPr/>
          </p:nvSpPr>
          <p:spPr bwMode="auto">
            <a:xfrm>
              <a:off x="7310523" y="1999232"/>
              <a:ext cx="682450" cy="686174"/>
            </a:xfrm>
            <a:prstGeom prst="ellipse">
              <a:avLst/>
            </a:prstGeom>
            <a:solidFill>
              <a:srgbClr val="FFFFFF"/>
            </a:solidFill>
            <a:ln>
              <a:noFill/>
            </a:ln>
            <a:effectLst>
              <a:outerShdw blurRad="50800" dist="38100" dir="8100000" algn="tr"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162560" tIns="81280" rIns="162560" bIns="81280" numCol="1" anchor="t" anchorCtr="0" compatLnSpc="1">
              <a:prstTxWarp prst="textNoShape">
                <a:avLst/>
              </a:prstTxWarp>
            </a:bodyPr>
            <a:lstStyle/>
            <a:p>
              <a:pPr marL="0" marR="0" lvl="0" indent="0" algn="l" defTabSz="1625519"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Segoe UI Semilight"/>
                <a:ea typeface="+mn-ea"/>
                <a:cs typeface="+mn-cs"/>
              </a:endParaRPr>
            </a:p>
          </p:txBody>
        </p:sp>
        <p:pic>
          <p:nvPicPr>
            <p:cNvPr id="25" name="Graphic 24">
              <a:extLst>
                <a:ext uri="{FF2B5EF4-FFF2-40B4-BE49-F238E27FC236}">
                  <a16:creationId xmlns:a16="http://schemas.microsoft.com/office/drawing/2014/main" id="{01449BA6-D767-20F3-D847-C5D2EA29F358}"/>
                </a:ext>
              </a:extLst>
            </p:cNvPr>
            <p:cNvPicPr>
              <a:picLocks noChangeAspect="1"/>
            </p:cNvPicPr>
            <p:nvPr/>
          </p:nvPicPr>
          <p:blipFill rotWithShape="1">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rcRect l="10161" t="8625" r="10161" b="29153"/>
            <a:stretch/>
          </p:blipFill>
          <p:spPr>
            <a:xfrm>
              <a:off x="7462636" y="2164539"/>
              <a:ext cx="378227" cy="369203"/>
            </a:xfrm>
            <a:prstGeom prst="rect">
              <a:avLst/>
            </a:prstGeom>
          </p:spPr>
        </p:pic>
      </p:grpSp>
      <p:sp>
        <p:nvSpPr>
          <p:cNvPr id="26" name="TextBox 25">
            <a:extLst>
              <a:ext uri="{FF2B5EF4-FFF2-40B4-BE49-F238E27FC236}">
                <a16:creationId xmlns:a16="http://schemas.microsoft.com/office/drawing/2014/main" id="{15B801B3-8A7B-E3FE-C190-EFA9DE9653DB}"/>
              </a:ext>
            </a:extLst>
          </p:cNvPr>
          <p:cNvSpPr txBox="1"/>
          <p:nvPr/>
        </p:nvSpPr>
        <p:spPr>
          <a:xfrm>
            <a:off x="647376" y="4313690"/>
            <a:ext cx="2353203" cy="846386"/>
          </a:xfrm>
          <a:prstGeom prst="rect">
            <a:avLst/>
          </a:prstGeom>
          <a:noFill/>
        </p:spPr>
        <p:txBody>
          <a:bodyPr wrap="square" lIns="0" tIns="0" rIns="0" bIns="0" rtlCol="0" anchor="t" anchorCtr="0">
            <a:spAutoFit/>
          </a:bodyPr>
          <a:lstStyle/>
          <a:p>
            <a:pPr marL="0" marR="0" lvl="0" indent="0" algn="ctr" defTabSz="1625519"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Georgia"/>
                <a:ea typeface="+mn-ea"/>
                <a:cs typeface="+mn-cs"/>
              </a:rPr>
              <a:t>“What do you know about the symptoms of menopause?” </a:t>
            </a:r>
          </a:p>
          <a:p>
            <a:pPr marL="0" marR="0" lvl="0" indent="0" algn="ctr" defTabSz="1625519"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Georgia"/>
                <a:ea typeface="+mn-ea"/>
                <a:cs typeface="+mn-cs"/>
              </a:rPr>
              <a:t>“What do you know about taking hormones at the time </a:t>
            </a:r>
            <a:br>
              <a:rPr kumimoji="0" lang="en-US" sz="1100" b="0" i="0" u="none" strike="noStrike" kern="1200" cap="none" spc="0" normalizeH="0" baseline="0" noProof="0" dirty="0">
                <a:ln>
                  <a:noFill/>
                </a:ln>
                <a:solidFill>
                  <a:srgbClr val="000000"/>
                </a:solidFill>
                <a:effectLst/>
                <a:uLnTx/>
                <a:uFillTx/>
                <a:latin typeface="Georgia"/>
                <a:ea typeface="+mn-ea"/>
                <a:cs typeface="+mn-cs"/>
              </a:rPr>
            </a:br>
            <a:r>
              <a:rPr kumimoji="0" lang="en-US" sz="1100" b="0" i="0" u="none" strike="noStrike" kern="1200" cap="none" spc="0" normalizeH="0" baseline="0" noProof="0" dirty="0">
                <a:ln>
                  <a:noFill/>
                </a:ln>
                <a:solidFill>
                  <a:srgbClr val="000000"/>
                </a:solidFill>
                <a:effectLst/>
                <a:uLnTx/>
                <a:uFillTx/>
                <a:latin typeface="Georgia"/>
                <a:ea typeface="+mn-ea"/>
                <a:cs typeface="+mn-cs"/>
              </a:rPr>
              <a:t>of menopause?”</a:t>
            </a:r>
          </a:p>
        </p:txBody>
      </p:sp>
      <p:sp>
        <p:nvSpPr>
          <p:cNvPr id="27" name="TextBox 26">
            <a:extLst>
              <a:ext uri="{FF2B5EF4-FFF2-40B4-BE49-F238E27FC236}">
                <a16:creationId xmlns:a16="http://schemas.microsoft.com/office/drawing/2014/main" id="{AE5ECE62-2373-C2FC-0DC0-0DA20DCDB038}"/>
              </a:ext>
            </a:extLst>
          </p:cNvPr>
          <p:cNvSpPr txBox="1"/>
          <p:nvPr/>
        </p:nvSpPr>
        <p:spPr>
          <a:xfrm>
            <a:off x="3495391" y="4313691"/>
            <a:ext cx="2353203" cy="338554"/>
          </a:xfrm>
          <a:prstGeom prst="rect">
            <a:avLst/>
          </a:prstGeom>
          <a:noFill/>
        </p:spPr>
        <p:txBody>
          <a:bodyPr wrap="square" lIns="0" tIns="0" rIns="0" bIns="0" rtlCol="0" anchor="t" anchorCtr="0">
            <a:spAutoFit/>
          </a:bodyPr>
          <a:lstStyle/>
          <a:p>
            <a:pPr marL="0" marR="0" lvl="0" indent="0" algn="ctr" defTabSz="1625519"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Georgia"/>
                <a:ea typeface="+mn-ea"/>
                <a:cs typeface="+mn-cs"/>
              </a:rPr>
              <a:t>“Those hot flushes must be very uncomfortable”</a:t>
            </a:r>
          </a:p>
        </p:txBody>
      </p:sp>
      <p:sp>
        <p:nvSpPr>
          <p:cNvPr id="28" name="TextBox 27">
            <a:extLst>
              <a:ext uri="{FF2B5EF4-FFF2-40B4-BE49-F238E27FC236}">
                <a16:creationId xmlns:a16="http://schemas.microsoft.com/office/drawing/2014/main" id="{B2F9A718-389C-E403-BB8D-688BFC789966}"/>
              </a:ext>
            </a:extLst>
          </p:cNvPr>
          <p:cNvSpPr txBox="1"/>
          <p:nvPr/>
        </p:nvSpPr>
        <p:spPr>
          <a:xfrm>
            <a:off x="6343405" y="4313690"/>
            <a:ext cx="2353203" cy="507831"/>
          </a:xfrm>
          <a:prstGeom prst="rect">
            <a:avLst/>
          </a:prstGeom>
          <a:noFill/>
        </p:spPr>
        <p:txBody>
          <a:bodyPr wrap="square" lIns="0" tIns="0" rIns="0" bIns="0" rtlCol="0" anchor="t" anchorCtr="0">
            <a:spAutoFit/>
          </a:bodyPr>
          <a:lstStyle/>
          <a:p>
            <a:pPr marL="0" marR="0" lvl="0" indent="0" algn="ctr" defTabSz="1625519" rtl="0" eaLnBrk="1" fontAlgn="auto" latinLnBrk="0" hangingPunct="1">
              <a:lnSpc>
                <a:spcPct val="100000"/>
              </a:lnSpc>
              <a:spcBef>
                <a:spcPts val="667"/>
              </a:spcBef>
              <a:spcAft>
                <a:spcPts val="667"/>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Georgia"/>
                <a:ea typeface="+mn-ea"/>
                <a:cs typeface="+mn-cs"/>
              </a:rPr>
              <a:t>“I understand that you would like to consider treatment options for your symptoms but have some questions”</a:t>
            </a:r>
          </a:p>
        </p:txBody>
      </p:sp>
      <p:sp>
        <p:nvSpPr>
          <p:cNvPr id="29" name="TextBox 28">
            <a:extLst>
              <a:ext uri="{FF2B5EF4-FFF2-40B4-BE49-F238E27FC236}">
                <a16:creationId xmlns:a16="http://schemas.microsoft.com/office/drawing/2014/main" id="{9A64B692-DA04-17BE-CF61-C804D979A4A9}"/>
              </a:ext>
            </a:extLst>
          </p:cNvPr>
          <p:cNvSpPr txBox="1"/>
          <p:nvPr/>
        </p:nvSpPr>
        <p:spPr>
          <a:xfrm>
            <a:off x="9191420" y="4313691"/>
            <a:ext cx="2353203" cy="846386"/>
          </a:xfrm>
          <a:prstGeom prst="rect">
            <a:avLst/>
          </a:prstGeom>
          <a:noFill/>
        </p:spPr>
        <p:txBody>
          <a:bodyPr wrap="square" lIns="0" tIns="0" rIns="0" bIns="0" rtlCol="0" anchor="t" anchorCtr="0">
            <a:spAutoFit/>
          </a:bodyPr>
          <a:lstStyle/>
          <a:p>
            <a:pPr marL="0" marR="0" lvl="0" indent="0" algn="ctr" defTabSz="1625519"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Georgia"/>
                <a:ea typeface="+mn-ea"/>
                <a:cs typeface="+mn-cs"/>
              </a:rPr>
              <a:t>“Every woman’s experience with menopause is her own. We can tailor HT to your specific needs and work to maximize the potential benefits and minimize the potential risks”</a:t>
            </a:r>
          </a:p>
        </p:txBody>
      </p:sp>
      <p:grpSp>
        <p:nvGrpSpPr>
          <p:cNvPr id="38" name="Group 37">
            <a:extLst>
              <a:ext uri="{FF2B5EF4-FFF2-40B4-BE49-F238E27FC236}">
                <a16:creationId xmlns:a16="http://schemas.microsoft.com/office/drawing/2014/main" id="{3A6EE1A3-ACDA-9C8B-3900-515510C2D3E7}"/>
              </a:ext>
            </a:extLst>
          </p:cNvPr>
          <p:cNvGrpSpPr/>
          <p:nvPr/>
        </p:nvGrpSpPr>
        <p:grpSpPr>
          <a:xfrm>
            <a:off x="3247985" y="2769055"/>
            <a:ext cx="5696028" cy="2391019"/>
            <a:chOff x="3247985" y="2769054"/>
            <a:chExt cx="5696028" cy="2973393"/>
          </a:xfrm>
        </p:grpSpPr>
        <p:cxnSp>
          <p:nvCxnSpPr>
            <p:cNvPr id="30" name="Straight Connector 29">
              <a:extLst>
                <a:ext uri="{FF2B5EF4-FFF2-40B4-BE49-F238E27FC236}">
                  <a16:creationId xmlns:a16="http://schemas.microsoft.com/office/drawing/2014/main" id="{D880895C-C8C0-9AB2-F510-E876793CC155}"/>
                </a:ext>
              </a:extLst>
            </p:cNvPr>
            <p:cNvCxnSpPr>
              <a:cxnSpLocks/>
            </p:cNvCxnSpPr>
            <p:nvPr/>
          </p:nvCxnSpPr>
          <p:spPr>
            <a:xfrm flipV="1">
              <a:off x="3247985" y="2769054"/>
              <a:ext cx="0" cy="2973393"/>
            </a:xfrm>
            <a:prstGeom prst="line">
              <a:avLst/>
            </a:prstGeom>
            <a:ln w="6350" cap="sq">
              <a:solidFill>
                <a:schemeClr val="bg1">
                  <a:lumMod val="50000"/>
                </a:schemeClr>
              </a:solidFill>
              <a:prstDash val="dash"/>
              <a:bevel/>
              <a:headEnd type="none"/>
              <a:tailEnd type="none"/>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AE2E0868-32C6-6AB3-E55E-84607A2A64EE}"/>
                </a:ext>
              </a:extLst>
            </p:cNvPr>
            <p:cNvCxnSpPr>
              <a:cxnSpLocks/>
            </p:cNvCxnSpPr>
            <p:nvPr/>
          </p:nvCxnSpPr>
          <p:spPr>
            <a:xfrm flipV="1">
              <a:off x="6095999" y="2769054"/>
              <a:ext cx="0" cy="2973393"/>
            </a:xfrm>
            <a:prstGeom prst="line">
              <a:avLst/>
            </a:prstGeom>
            <a:ln w="6350" cap="sq">
              <a:solidFill>
                <a:schemeClr val="bg1">
                  <a:lumMod val="50000"/>
                </a:schemeClr>
              </a:solidFill>
              <a:prstDash val="dash"/>
              <a:bevel/>
              <a:headEnd type="none"/>
              <a:tailEnd type="none"/>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F5D2DC1A-10C6-0AC5-67D0-FEE556BE45C3}"/>
                </a:ext>
              </a:extLst>
            </p:cNvPr>
            <p:cNvCxnSpPr>
              <a:cxnSpLocks/>
            </p:cNvCxnSpPr>
            <p:nvPr/>
          </p:nvCxnSpPr>
          <p:spPr>
            <a:xfrm flipV="1">
              <a:off x="8944013" y="2769054"/>
              <a:ext cx="0" cy="2973393"/>
            </a:xfrm>
            <a:prstGeom prst="line">
              <a:avLst/>
            </a:prstGeom>
            <a:ln w="6350" cap="sq">
              <a:solidFill>
                <a:schemeClr val="bg1">
                  <a:lumMod val="50000"/>
                </a:schemeClr>
              </a:solidFill>
              <a:prstDash val="dash"/>
              <a:bevel/>
              <a:headEnd type="none"/>
              <a:tailEnd type="none"/>
            </a:ln>
          </p:spPr>
          <p:style>
            <a:lnRef idx="1">
              <a:schemeClr val="accent1"/>
            </a:lnRef>
            <a:fillRef idx="0">
              <a:schemeClr val="accent1"/>
            </a:fillRef>
            <a:effectRef idx="0">
              <a:schemeClr val="accent1"/>
            </a:effectRef>
            <a:fontRef idx="minor">
              <a:schemeClr val="tx1"/>
            </a:fontRef>
          </p:style>
        </p:cxnSp>
      </p:grpSp>
      <p:sp>
        <p:nvSpPr>
          <p:cNvPr id="33" name="TextBox 32">
            <a:extLst>
              <a:ext uri="{FF2B5EF4-FFF2-40B4-BE49-F238E27FC236}">
                <a16:creationId xmlns:a16="http://schemas.microsoft.com/office/drawing/2014/main" id="{056863BE-3005-E3D9-C708-959EE5AC687C}"/>
              </a:ext>
            </a:extLst>
          </p:cNvPr>
          <p:cNvSpPr txBox="1">
            <a:spLocks/>
          </p:cNvSpPr>
          <p:nvPr/>
        </p:nvSpPr>
        <p:spPr>
          <a:xfrm>
            <a:off x="670025" y="3770176"/>
            <a:ext cx="10937240" cy="421582"/>
          </a:xfrm>
          <a:prstGeom prst="rect">
            <a:avLst/>
          </a:prstGeom>
          <a:gradFill flip="none" rotWithShape="1">
            <a:gsLst>
              <a:gs pos="0">
                <a:schemeClr val="accent3"/>
              </a:gs>
              <a:gs pos="100000">
                <a:schemeClr val="accent2"/>
              </a:gs>
            </a:gsLst>
            <a:lin ang="0" scaled="1"/>
            <a:tileRect/>
          </a:gradFill>
          <a:ln>
            <a:noFill/>
          </a:ln>
        </p:spPr>
        <p:txBody>
          <a:bodyPr lIns="121920" anchor="ctr"/>
          <a:lstStyle>
            <a:defPPr>
              <a:defRPr lang="en-US"/>
            </a:defPPr>
            <a:lvl1pPr indent="0">
              <a:lnSpc>
                <a:spcPct val="100000"/>
              </a:lnSpc>
              <a:spcBef>
                <a:spcPts val="600"/>
              </a:spcBef>
              <a:buFont typeface="Arial" panose="020B0604020202020204" pitchFamily="34" charset="0"/>
              <a:buNone/>
              <a:defRPr sz="1200" b="1" cap="all">
                <a:solidFill>
                  <a:schemeClr val="bg1"/>
                </a:solidFill>
                <a:cs typeface="Calibri" panose="020F0502020204030204" pitchFamily="34" charset="0"/>
              </a:defRPr>
            </a:lvl1pPr>
            <a:lvl2pPr marL="169863" indent="-169863">
              <a:lnSpc>
                <a:spcPct val="100000"/>
              </a:lnSpc>
              <a:spcBef>
                <a:spcPts val="600"/>
              </a:spcBef>
              <a:buFont typeface="Arial" panose="020B0604020202020204" pitchFamily="34" charset="0"/>
              <a:buChar char="•"/>
              <a:defRPr sz="1400" b="0">
                <a:latin typeface="+mj-lt"/>
              </a:defRPr>
            </a:lvl2pPr>
            <a:lvl3pPr marL="400050" indent="-171450">
              <a:lnSpc>
                <a:spcPct val="100000"/>
              </a:lnSpc>
              <a:spcBef>
                <a:spcPts val="600"/>
              </a:spcBef>
              <a:buFont typeface="Arial" panose="020B0604020202020204" pitchFamily="34" charset="0"/>
              <a:buChar char="–"/>
              <a:defRPr sz="1200" b="0">
                <a:latin typeface="+mj-lt"/>
              </a:defRPr>
            </a:lvl3pPr>
            <a:lvl4pPr marL="576263" indent="-169863">
              <a:lnSpc>
                <a:spcPct val="100000"/>
              </a:lnSpc>
              <a:spcBef>
                <a:spcPts val="600"/>
              </a:spcBef>
              <a:buFont typeface="Arial" panose="020B0604020202020204" pitchFamily="34" charset="0"/>
              <a:buChar char="•"/>
              <a:defRPr sz="1100" b="0">
                <a:latin typeface="+mj-lt"/>
              </a:defRPr>
            </a:lvl4pPr>
            <a:lvl5pPr marL="744538" indent="-171450">
              <a:lnSpc>
                <a:spcPct val="100000"/>
              </a:lnSpc>
              <a:spcBef>
                <a:spcPts val="600"/>
              </a:spcBef>
              <a:buFont typeface="Arial" panose="020B0604020202020204" pitchFamily="34" charset="0"/>
              <a:buChar char="»"/>
              <a:defRPr sz="1100" b="0">
                <a:latin typeface="+mj-lt"/>
              </a:defRPr>
            </a:lvl5pPr>
            <a:lvl6pPr marL="2514600" indent="-228600">
              <a:spcBef>
                <a:spcPct val="20000"/>
              </a:spcBef>
              <a:buFont typeface="Arial" panose="020B0604020202020204" pitchFamily="34" charset="0"/>
              <a:buChar char="•"/>
              <a:defRPr sz="2000"/>
            </a:lvl6pPr>
            <a:lvl7pPr marL="2971800" indent="-228600">
              <a:spcBef>
                <a:spcPct val="20000"/>
              </a:spcBef>
              <a:buFont typeface="Arial" panose="020B0604020202020204" pitchFamily="34" charset="0"/>
              <a:buChar char="•"/>
              <a:defRPr sz="2000"/>
            </a:lvl7pPr>
            <a:lvl8pPr marL="3429000" indent="-228600">
              <a:spcBef>
                <a:spcPct val="20000"/>
              </a:spcBef>
              <a:buFont typeface="Arial" panose="020B0604020202020204" pitchFamily="34" charset="0"/>
              <a:buChar char="•"/>
              <a:defRPr sz="2000"/>
            </a:lvl8pPr>
            <a:lvl9pPr marL="3886200" indent="-228600">
              <a:spcBef>
                <a:spcPct val="20000"/>
              </a:spcBef>
              <a:buFont typeface="Arial" panose="020B0604020202020204" pitchFamily="34" charset="0"/>
              <a:buChar char="•"/>
              <a:defRPr sz="2000"/>
            </a:lvl9pPr>
          </a:lstStyle>
          <a:p>
            <a:pPr marL="0" marR="0" lvl="0" indent="0" algn="ctr"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endParaRPr kumimoji="0" lang="en-US" sz="1200" b="1" i="0" u="none" strike="noStrike" kern="1200" cap="all" spc="0" normalizeH="0" baseline="0" noProof="0" dirty="0">
              <a:ln>
                <a:noFill/>
              </a:ln>
              <a:solidFill>
                <a:prstClr val="white"/>
              </a:solidFill>
              <a:effectLst/>
              <a:uLnTx/>
              <a:uFillTx/>
              <a:latin typeface="Calibri"/>
              <a:ea typeface="+mn-ea"/>
              <a:cs typeface="Calibri" panose="020F0502020204030204" pitchFamily="34" charset="0"/>
            </a:endParaRPr>
          </a:p>
        </p:txBody>
      </p:sp>
      <p:sp>
        <p:nvSpPr>
          <p:cNvPr id="34" name="TextBox 33">
            <a:extLst>
              <a:ext uri="{FF2B5EF4-FFF2-40B4-BE49-F238E27FC236}">
                <a16:creationId xmlns:a16="http://schemas.microsoft.com/office/drawing/2014/main" id="{D03270C0-B290-F47A-6860-AE4892CAF518}"/>
              </a:ext>
            </a:extLst>
          </p:cNvPr>
          <p:cNvSpPr txBox="1"/>
          <p:nvPr/>
        </p:nvSpPr>
        <p:spPr>
          <a:xfrm>
            <a:off x="647376" y="3811690"/>
            <a:ext cx="2353203" cy="338554"/>
          </a:xfrm>
          <a:prstGeom prst="rect">
            <a:avLst/>
          </a:prstGeom>
          <a:noFill/>
        </p:spPr>
        <p:txBody>
          <a:bodyPr wrap="square" lIns="0" tIns="0" rIns="0" bIns="0" rtlCol="0" anchor="b" anchorCtr="0">
            <a:spAutoFit/>
          </a:bodyPr>
          <a:lstStyle/>
          <a:p>
            <a:pPr marL="0" marR="0" lvl="0" indent="0" algn="ctr" defTabSz="1625519" rtl="0" eaLnBrk="1" fontAlgn="auto" latinLnBrk="0" hangingPunct="1">
              <a:lnSpc>
                <a:spcPct val="100000"/>
              </a:lnSpc>
              <a:spcBef>
                <a:spcPts val="667"/>
              </a:spcBef>
              <a:spcAft>
                <a:spcPts val="667"/>
              </a:spcAft>
              <a:buClrTx/>
              <a:buSzTx/>
              <a:buFontTx/>
              <a:buNone/>
              <a:tabLst/>
              <a:defRPr/>
            </a:pPr>
            <a:r>
              <a:rPr kumimoji="0" lang="en-US" sz="1100" b="1" i="0" u="none" strike="noStrike" kern="1200" cap="none" spc="0" normalizeH="0" baseline="0" noProof="0" dirty="0">
                <a:ln>
                  <a:noFill/>
                </a:ln>
                <a:solidFill>
                  <a:prstClr val="white"/>
                </a:solidFill>
                <a:effectLst/>
                <a:uLnTx/>
                <a:uFillTx/>
                <a:latin typeface="Georgia"/>
                <a:ea typeface="+mn-ea"/>
                <a:cs typeface="+mn-cs"/>
              </a:rPr>
              <a:t>O</a:t>
            </a:r>
            <a:br>
              <a:rPr kumimoji="0" lang="en-US" sz="1100" b="1" i="0" u="none" strike="noStrike" kern="1200" cap="none" spc="0" normalizeH="0" baseline="0" noProof="0" dirty="0">
                <a:ln>
                  <a:noFill/>
                </a:ln>
                <a:solidFill>
                  <a:prstClr val="white"/>
                </a:solidFill>
                <a:effectLst/>
                <a:uLnTx/>
                <a:uFillTx/>
                <a:latin typeface="Georgia"/>
                <a:ea typeface="+mn-ea"/>
                <a:cs typeface="+mn-cs"/>
              </a:rPr>
            </a:br>
            <a:r>
              <a:rPr kumimoji="0" lang="en-US" sz="1100" b="1" i="0" u="none" strike="noStrike" kern="1200" cap="none" spc="0" normalizeH="0" baseline="0" noProof="0" dirty="0">
                <a:ln>
                  <a:noFill/>
                </a:ln>
                <a:solidFill>
                  <a:prstClr val="white"/>
                </a:solidFill>
                <a:effectLst/>
                <a:uLnTx/>
                <a:uFillTx/>
                <a:latin typeface="Georgia"/>
                <a:ea typeface="+mn-ea"/>
                <a:cs typeface="+mn-cs"/>
              </a:rPr>
              <a:t>Open questions</a:t>
            </a:r>
          </a:p>
        </p:txBody>
      </p:sp>
      <p:sp>
        <p:nvSpPr>
          <p:cNvPr id="35" name="TextBox 34">
            <a:extLst>
              <a:ext uri="{FF2B5EF4-FFF2-40B4-BE49-F238E27FC236}">
                <a16:creationId xmlns:a16="http://schemas.microsoft.com/office/drawing/2014/main" id="{6CAB25C2-8E81-7A51-677C-E67A60454341}"/>
              </a:ext>
            </a:extLst>
          </p:cNvPr>
          <p:cNvSpPr txBox="1"/>
          <p:nvPr/>
        </p:nvSpPr>
        <p:spPr>
          <a:xfrm>
            <a:off x="3495391" y="3811690"/>
            <a:ext cx="2353203" cy="338554"/>
          </a:xfrm>
          <a:prstGeom prst="rect">
            <a:avLst/>
          </a:prstGeom>
          <a:noFill/>
        </p:spPr>
        <p:txBody>
          <a:bodyPr wrap="square" lIns="0" tIns="0" rIns="0" bIns="0" rtlCol="0" anchor="b" anchorCtr="0">
            <a:spAutoFit/>
          </a:bodyPr>
          <a:lstStyle/>
          <a:p>
            <a:pPr marL="0" marR="0" lvl="0" indent="0" algn="ctr" defTabSz="1625519" rtl="0" eaLnBrk="1" fontAlgn="auto" latinLnBrk="0" hangingPunct="1">
              <a:lnSpc>
                <a:spcPct val="100000"/>
              </a:lnSpc>
              <a:spcBef>
                <a:spcPts val="667"/>
              </a:spcBef>
              <a:spcAft>
                <a:spcPts val="667"/>
              </a:spcAft>
              <a:buClrTx/>
              <a:buSzTx/>
              <a:buFontTx/>
              <a:buNone/>
              <a:tabLst/>
              <a:defRPr/>
            </a:pPr>
            <a:r>
              <a:rPr kumimoji="0" lang="en-US" sz="1100" b="1" i="0" u="none" strike="noStrike" kern="1200" cap="none" spc="0" normalizeH="0" baseline="0" noProof="0" dirty="0">
                <a:ln>
                  <a:noFill/>
                </a:ln>
                <a:solidFill>
                  <a:prstClr val="white"/>
                </a:solidFill>
                <a:effectLst/>
                <a:uLnTx/>
                <a:uFillTx/>
                <a:latin typeface="Georgia"/>
                <a:ea typeface="+mn-ea"/>
                <a:cs typeface="+mn-cs"/>
              </a:rPr>
              <a:t>A</a:t>
            </a:r>
            <a:br>
              <a:rPr kumimoji="0" lang="en-US" sz="1100" b="1" i="0" u="none" strike="noStrike" kern="1200" cap="none" spc="0" normalizeH="0" baseline="0" noProof="0" dirty="0">
                <a:ln>
                  <a:noFill/>
                </a:ln>
                <a:solidFill>
                  <a:prstClr val="white"/>
                </a:solidFill>
                <a:effectLst/>
                <a:uLnTx/>
                <a:uFillTx/>
                <a:latin typeface="Georgia"/>
                <a:ea typeface="+mn-ea"/>
                <a:cs typeface="+mn-cs"/>
              </a:rPr>
            </a:br>
            <a:r>
              <a:rPr kumimoji="0" lang="en-US" sz="1100" b="1" i="0" u="none" strike="noStrike" kern="1200" cap="none" spc="0" normalizeH="0" baseline="0" noProof="0" dirty="0">
                <a:ln>
                  <a:noFill/>
                </a:ln>
                <a:solidFill>
                  <a:prstClr val="white"/>
                </a:solidFill>
                <a:effectLst/>
                <a:uLnTx/>
                <a:uFillTx/>
                <a:latin typeface="Georgia"/>
                <a:ea typeface="+mn-ea"/>
                <a:cs typeface="+mn-cs"/>
              </a:rPr>
              <a:t>Affirmations</a:t>
            </a:r>
          </a:p>
        </p:txBody>
      </p:sp>
      <p:sp>
        <p:nvSpPr>
          <p:cNvPr id="36" name="TextBox 35">
            <a:extLst>
              <a:ext uri="{FF2B5EF4-FFF2-40B4-BE49-F238E27FC236}">
                <a16:creationId xmlns:a16="http://schemas.microsoft.com/office/drawing/2014/main" id="{C882E9D7-91EF-A9F9-1D07-C4FCE810A376}"/>
              </a:ext>
            </a:extLst>
          </p:cNvPr>
          <p:cNvSpPr txBox="1"/>
          <p:nvPr/>
        </p:nvSpPr>
        <p:spPr>
          <a:xfrm>
            <a:off x="6343405" y="3811690"/>
            <a:ext cx="2353203" cy="338554"/>
          </a:xfrm>
          <a:prstGeom prst="rect">
            <a:avLst/>
          </a:prstGeom>
          <a:noFill/>
        </p:spPr>
        <p:txBody>
          <a:bodyPr wrap="square" lIns="0" tIns="0" rIns="0" bIns="0" rtlCol="0" anchor="b" anchorCtr="0">
            <a:spAutoFit/>
          </a:bodyPr>
          <a:lstStyle/>
          <a:p>
            <a:pPr marL="0" marR="0" lvl="0" indent="0" algn="ctr" defTabSz="1625519" rtl="0" eaLnBrk="1" fontAlgn="auto" latinLnBrk="0" hangingPunct="1">
              <a:lnSpc>
                <a:spcPct val="100000"/>
              </a:lnSpc>
              <a:spcBef>
                <a:spcPts val="667"/>
              </a:spcBef>
              <a:spcAft>
                <a:spcPts val="667"/>
              </a:spcAft>
              <a:buClrTx/>
              <a:buSzTx/>
              <a:buFontTx/>
              <a:buNone/>
              <a:tabLst/>
              <a:defRPr/>
            </a:pPr>
            <a:r>
              <a:rPr kumimoji="0" lang="en-US" sz="1100" b="1" i="0" u="none" strike="noStrike" kern="1200" cap="none" spc="0" normalizeH="0" baseline="0" noProof="0" dirty="0">
                <a:ln>
                  <a:noFill/>
                </a:ln>
                <a:solidFill>
                  <a:prstClr val="white"/>
                </a:solidFill>
                <a:effectLst/>
                <a:uLnTx/>
                <a:uFillTx/>
                <a:latin typeface="Georgia"/>
                <a:ea typeface="+mn-ea"/>
                <a:cs typeface="+mn-cs"/>
              </a:rPr>
              <a:t>R</a:t>
            </a:r>
            <a:br>
              <a:rPr kumimoji="0" lang="en-US" sz="1100" b="1" i="0" u="none" strike="noStrike" kern="1200" cap="none" spc="0" normalizeH="0" baseline="0" noProof="0" dirty="0">
                <a:ln>
                  <a:noFill/>
                </a:ln>
                <a:solidFill>
                  <a:prstClr val="white"/>
                </a:solidFill>
                <a:effectLst/>
                <a:uLnTx/>
                <a:uFillTx/>
                <a:latin typeface="Georgia"/>
                <a:ea typeface="+mn-ea"/>
                <a:cs typeface="+mn-cs"/>
              </a:rPr>
            </a:br>
            <a:r>
              <a:rPr kumimoji="0" lang="en-US" sz="1100" b="1" i="0" u="none" strike="noStrike" kern="1200" cap="none" spc="0" normalizeH="0" baseline="0" noProof="0" dirty="0">
                <a:ln>
                  <a:noFill/>
                </a:ln>
                <a:solidFill>
                  <a:prstClr val="white"/>
                </a:solidFill>
                <a:effectLst/>
                <a:uLnTx/>
                <a:uFillTx/>
                <a:latin typeface="Georgia"/>
                <a:ea typeface="+mn-ea"/>
                <a:cs typeface="+mn-cs"/>
              </a:rPr>
              <a:t>Reflections</a:t>
            </a:r>
          </a:p>
        </p:txBody>
      </p:sp>
      <p:sp>
        <p:nvSpPr>
          <p:cNvPr id="37" name="TextBox 36">
            <a:extLst>
              <a:ext uri="{FF2B5EF4-FFF2-40B4-BE49-F238E27FC236}">
                <a16:creationId xmlns:a16="http://schemas.microsoft.com/office/drawing/2014/main" id="{78182DF1-612E-4404-A807-27C54DFB408F}"/>
              </a:ext>
            </a:extLst>
          </p:cNvPr>
          <p:cNvSpPr txBox="1"/>
          <p:nvPr/>
        </p:nvSpPr>
        <p:spPr>
          <a:xfrm>
            <a:off x="9191420" y="3811690"/>
            <a:ext cx="2353203" cy="338554"/>
          </a:xfrm>
          <a:prstGeom prst="rect">
            <a:avLst/>
          </a:prstGeom>
          <a:noFill/>
        </p:spPr>
        <p:txBody>
          <a:bodyPr wrap="square" lIns="0" tIns="0" rIns="0" bIns="0" rtlCol="0" anchor="b" anchorCtr="0">
            <a:spAutoFit/>
          </a:bodyPr>
          <a:lstStyle/>
          <a:p>
            <a:pPr marL="0" marR="0" lvl="0" indent="0" algn="ctr" defTabSz="1625519" rtl="0" eaLnBrk="1" fontAlgn="auto" latinLnBrk="0" hangingPunct="1">
              <a:lnSpc>
                <a:spcPct val="100000"/>
              </a:lnSpc>
              <a:spcBef>
                <a:spcPts val="667"/>
              </a:spcBef>
              <a:spcAft>
                <a:spcPts val="667"/>
              </a:spcAft>
              <a:buClrTx/>
              <a:buSzTx/>
              <a:buFontTx/>
              <a:buNone/>
              <a:tabLst/>
              <a:defRPr/>
            </a:pPr>
            <a:r>
              <a:rPr kumimoji="0" lang="en-US" sz="1100" b="1" i="0" u="none" strike="noStrike" kern="1200" cap="none" spc="0" normalizeH="0" baseline="0" noProof="0" dirty="0">
                <a:ln>
                  <a:noFill/>
                </a:ln>
                <a:solidFill>
                  <a:prstClr val="white"/>
                </a:solidFill>
                <a:effectLst/>
                <a:uLnTx/>
                <a:uFillTx/>
                <a:latin typeface="Georgia"/>
                <a:ea typeface="+mn-ea"/>
                <a:cs typeface="+mn-cs"/>
              </a:rPr>
              <a:t>S</a:t>
            </a:r>
            <a:br>
              <a:rPr kumimoji="0" lang="en-US" sz="1100" b="1" i="0" u="none" strike="noStrike" kern="1200" cap="none" spc="0" normalizeH="0" baseline="0" noProof="0" dirty="0">
                <a:ln>
                  <a:noFill/>
                </a:ln>
                <a:solidFill>
                  <a:prstClr val="white"/>
                </a:solidFill>
                <a:effectLst/>
                <a:uLnTx/>
                <a:uFillTx/>
                <a:latin typeface="Georgia"/>
                <a:ea typeface="+mn-ea"/>
                <a:cs typeface="+mn-cs"/>
              </a:rPr>
            </a:br>
            <a:r>
              <a:rPr kumimoji="0" lang="en-US" sz="1100" b="1" i="0" u="none" strike="noStrike" kern="1200" cap="none" spc="0" normalizeH="0" baseline="0" noProof="0" dirty="0">
                <a:ln>
                  <a:noFill/>
                </a:ln>
                <a:solidFill>
                  <a:prstClr val="white"/>
                </a:solidFill>
                <a:effectLst/>
                <a:uLnTx/>
                <a:uFillTx/>
                <a:latin typeface="Georgia"/>
                <a:ea typeface="+mn-ea"/>
                <a:cs typeface="+mn-cs"/>
              </a:rPr>
              <a:t>Summaries</a:t>
            </a:r>
          </a:p>
        </p:txBody>
      </p:sp>
      <p:sp>
        <p:nvSpPr>
          <p:cNvPr id="3" name="Text Placeholder 7">
            <a:extLst>
              <a:ext uri="{FF2B5EF4-FFF2-40B4-BE49-F238E27FC236}">
                <a16:creationId xmlns:a16="http://schemas.microsoft.com/office/drawing/2014/main" id="{DAD72170-0ABD-EE3E-D882-5F5A8DD6ED9F}"/>
              </a:ext>
            </a:extLst>
          </p:cNvPr>
          <p:cNvSpPr txBox="1">
            <a:spLocks/>
          </p:cNvSpPr>
          <p:nvPr/>
        </p:nvSpPr>
        <p:spPr>
          <a:xfrm>
            <a:off x="670560" y="5980044"/>
            <a:ext cx="10035538" cy="528606"/>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Tuccero</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D, Railey K, Briggs M, Hull SK. Behavioral Health in Prevention and Chronic Illness Management: Motivational Interviewing. Prim Care. 2016 Jun;43(2):</a:t>
            </a:r>
            <a:b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b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191-202.; Parish SJ, et al. Perspectives on counseling patients about menopausal hormone therapy: strategies in a complex data environment. Menopause. 2018 Aug;25(8):937-949. </a:t>
            </a:r>
          </a:p>
        </p:txBody>
      </p:sp>
      <p:sp>
        <p:nvSpPr>
          <p:cNvPr id="7" name="TextBox 6">
            <a:extLst>
              <a:ext uri="{FF2B5EF4-FFF2-40B4-BE49-F238E27FC236}">
                <a16:creationId xmlns:a16="http://schemas.microsoft.com/office/drawing/2014/main" id="{74B8DFFC-52AD-516C-D557-91D4D0050171}"/>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GLO2208860</a:t>
            </a:r>
          </a:p>
        </p:txBody>
      </p:sp>
    </p:spTree>
    <p:extLst>
      <p:ext uri="{BB962C8B-B14F-4D97-AF65-F5344CB8AC3E}">
        <p14:creationId xmlns:p14="http://schemas.microsoft.com/office/powerpoint/2010/main" val="318800818"/>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91BBF379-88DB-3466-DA84-D1A050568426}"/>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91BBF379-88DB-3466-DA84-D1A050568426}"/>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8805B2D4-B50C-91DE-9C0E-F4A334C9E824}"/>
              </a:ext>
            </a:extLst>
          </p:cNvPr>
          <p:cNvSpPr>
            <a:spLocks noGrp="1"/>
          </p:cNvSpPr>
          <p:nvPr>
            <p:ph type="title"/>
          </p:nvPr>
        </p:nvSpPr>
        <p:spPr/>
        <p:txBody>
          <a:bodyPr vert="horz"/>
          <a:lstStyle/>
          <a:p>
            <a:r>
              <a:rPr lang="en-US" dirty="0"/>
              <a:t>Individualizing discussions with women about treatment of </a:t>
            </a:r>
            <a:br>
              <a:rPr lang="en-US" dirty="0"/>
            </a:br>
            <a:r>
              <a:rPr lang="en-US" dirty="0"/>
              <a:t>menopausal symptoms</a:t>
            </a:r>
          </a:p>
        </p:txBody>
      </p:sp>
      <p:grpSp>
        <p:nvGrpSpPr>
          <p:cNvPr id="7" name="Graphic 2">
            <a:extLst>
              <a:ext uri="{FF2B5EF4-FFF2-40B4-BE49-F238E27FC236}">
                <a16:creationId xmlns:a16="http://schemas.microsoft.com/office/drawing/2014/main" id="{1E01B27B-C7AB-28D1-BEBF-F24C295C61E4}"/>
              </a:ext>
            </a:extLst>
          </p:cNvPr>
          <p:cNvGrpSpPr/>
          <p:nvPr/>
        </p:nvGrpSpPr>
        <p:grpSpPr>
          <a:xfrm>
            <a:off x="669311" y="3435372"/>
            <a:ext cx="2009001" cy="1636540"/>
            <a:chOff x="736121" y="2649173"/>
            <a:chExt cx="1407479" cy="1146538"/>
          </a:xfrm>
          <a:gradFill>
            <a:gsLst>
              <a:gs pos="0">
                <a:schemeClr val="accent1"/>
              </a:gs>
              <a:gs pos="100000">
                <a:schemeClr val="accent1">
                  <a:lumMod val="20000"/>
                  <a:lumOff val="80000"/>
                </a:schemeClr>
              </a:gs>
            </a:gsLst>
            <a:lin ang="18900000" scaled="1"/>
          </a:gradFill>
        </p:grpSpPr>
        <p:sp>
          <p:nvSpPr>
            <p:cNvPr id="87" name="Freeform: Shape 86">
              <a:extLst>
                <a:ext uri="{FF2B5EF4-FFF2-40B4-BE49-F238E27FC236}">
                  <a16:creationId xmlns:a16="http://schemas.microsoft.com/office/drawing/2014/main" id="{75203D20-2A9A-1B84-AB8D-AA512259811F}"/>
                </a:ext>
              </a:extLst>
            </p:cNvPr>
            <p:cNvSpPr/>
            <p:nvPr/>
          </p:nvSpPr>
          <p:spPr>
            <a:xfrm>
              <a:off x="1932480" y="2779527"/>
              <a:ext cx="211120" cy="175412"/>
            </a:xfrm>
            <a:custGeom>
              <a:avLst/>
              <a:gdLst>
                <a:gd name="connsiteX0" fmla="*/ 202782 w 211120"/>
                <a:gd name="connsiteY0" fmla="*/ 19613 h 175412"/>
                <a:gd name="connsiteX1" fmla="*/ 138709 w 211120"/>
                <a:gd name="connsiteY1" fmla="*/ 8324 h 175412"/>
                <a:gd name="connsiteX2" fmla="*/ 19613 w 211120"/>
                <a:gd name="connsiteY2" fmla="*/ 91726 h 175412"/>
                <a:gd name="connsiteX3" fmla="*/ 8324 w 211120"/>
                <a:gd name="connsiteY3" fmla="*/ 155800 h 175412"/>
                <a:gd name="connsiteX4" fmla="*/ 72397 w 211120"/>
                <a:gd name="connsiteY4" fmla="*/ 167088 h 175412"/>
                <a:gd name="connsiteX5" fmla="*/ 191494 w 211120"/>
                <a:gd name="connsiteY5" fmla="*/ 83686 h 175412"/>
                <a:gd name="connsiteX6" fmla="*/ 202782 w 211120"/>
                <a:gd name="connsiteY6" fmla="*/ 19613 h 175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120" h="175412">
                  <a:moveTo>
                    <a:pt x="202782" y="19613"/>
                  </a:moveTo>
                  <a:cubicBezTo>
                    <a:pt x="188215" y="-1199"/>
                    <a:pt x="159520" y="-6244"/>
                    <a:pt x="138709" y="8324"/>
                  </a:cubicBezTo>
                  <a:lnTo>
                    <a:pt x="19613" y="91726"/>
                  </a:lnTo>
                  <a:cubicBezTo>
                    <a:pt x="-1199" y="106294"/>
                    <a:pt x="-6244" y="134989"/>
                    <a:pt x="8324" y="155800"/>
                  </a:cubicBezTo>
                  <a:cubicBezTo>
                    <a:pt x="22892" y="176611"/>
                    <a:pt x="51586" y="181656"/>
                    <a:pt x="72397" y="167088"/>
                  </a:cubicBezTo>
                  <a:lnTo>
                    <a:pt x="191494" y="83686"/>
                  </a:lnTo>
                  <a:cubicBezTo>
                    <a:pt x="212305" y="69118"/>
                    <a:pt x="217382" y="40424"/>
                    <a:pt x="202782" y="19613"/>
                  </a:cubicBezTo>
                  <a:close/>
                </a:path>
              </a:pathLst>
            </a:custGeom>
            <a:grpFill/>
            <a:ln w="315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sp>
          <p:nvSpPr>
            <p:cNvPr id="88" name="Freeform: Shape 87">
              <a:extLst>
                <a:ext uri="{FF2B5EF4-FFF2-40B4-BE49-F238E27FC236}">
                  <a16:creationId xmlns:a16="http://schemas.microsoft.com/office/drawing/2014/main" id="{1DA064FA-6E95-E5EB-493E-AEB44D37E054}"/>
                </a:ext>
              </a:extLst>
            </p:cNvPr>
            <p:cNvSpPr/>
            <p:nvPr/>
          </p:nvSpPr>
          <p:spPr>
            <a:xfrm>
              <a:off x="736121" y="2649173"/>
              <a:ext cx="1237129" cy="1146538"/>
            </a:xfrm>
            <a:custGeom>
              <a:avLst/>
              <a:gdLst>
                <a:gd name="connsiteX0" fmla="*/ 1107533 w 1237129"/>
                <a:gd name="connsiteY0" fmla="*/ 297978 h 1146538"/>
                <a:gd name="connsiteX1" fmla="*/ 1084452 w 1237129"/>
                <a:gd name="connsiteY1" fmla="*/ 314123 h 1146538"/>
                <a:gd name="connsiteX2" fmla="*/ 1067582 w 1237129"/>
                <a:gd name="connsiteY2" fmla="*/ 283253 h 1146538"/>
                <a:gd name="connsiteX3" fmla="*/ 1217517 w 1237129"/>
                <a:gd name="connsiteY3" fmla="*/ 178283 h 1146538"/>
                <a:gd name="connsiteX4" fmla="*/ 1228806 w 1237129"/>
                <a:gd name="connsiteY4" fmla="*/ 114209 h 1146538"/>
                <a:gd name="connsiteX5" fmla="*/ 1164732 w 1237129"/>
                <a:gd name="connsiteY5" fmla="*/ 102921 h 1146538"/>
                <a:gd name="connsiteX6" fmla="*/ 1014829 w 1237129"/>
                <a:gd name="connsiteY6" fmla="*/ 207860 h 1146538"/>
                <a:gd name="connsiteX7" fmla="*/ 991495 w 1237129"/>
                <a:gd name="connsiteY7" fmla="*/ 181530 h 1146538"/>
                <a:gd name="connsiteX8" fmla="*/ 1029397 w 1237129"/>
                <a:gd name="connsiteY8" fmla="*/ 154980 h 1146538"/>
                <a:gd name="connsiteX9" fmla="*/ 1040685 w 1237129"/>
                <a:gd name="connsiteY9" fmla="*/ 90907 h 1146538"/>
                <a:gd name="connsiteX10" fmla="*/ 976612 w 1237129"/>
                <a:gd name="connsiteY10" fmla="*/ 79619 h 1146538"/>
                <a:gd name="connsiteX11" fmla="*/ 921557 w 1237129"/>
                <a:gd name="connsiteY11" fmla="*/ 118151 h 1146538"/>
                <a:gd name="connsiteX12" fmla="*/ 573159 w 1237129"/>
                <a:gd name="connsiteY12" fmla="*/ 0 h 1146538"/>
                <a:gd name="connsiteX13" fmla="*/ 0 w 1237129"/>
                <a:gd name="connsiteY13" fmla="*/ 573317 h 1146538"/>
                <a:gd name="connsiteX14" fmla="*/ 573222 w 1237129"/>
                <a:gd name="connsiteY14" fmla="*/ 1146539 h 1146538"/>
                <a:gd name="connsiteX15" fmla="*/ 1146444 w 1237129"/>
                <a:gd name="connsiteY15" fmla="*/ 573317 h 1146538"/>
                <a:gd name="connsiteX16" fmla="*/ 1120209 w 1237129"/>
                <a:gd name="connsiteY16" fmla="*/ 401467 h 1146538"/>
                <a:gd name="connsiteX17" fmla="*/ 1160318 w 1237129"/>
                <a:gd name="connsiteY17" fmla="*/ 373372 h 1146538"/>
                <a:gd name="connsiteX18" fmla="*/ 1171606 w 1237129"/>
                <a:gd name="connsiteY18" fmla="*/ 309298 h 1146538"/>
                <a:gd name="connsiteX19" fmla="*/ 1107533 w 1237129"/>
                <a:gd name="connsiteY19" fmla="*/ 297978 h 1146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37129" h="1146538">
                  <a:moveTo>
                    <a:pt x="1107533" y="297978"/>
                  </a:moveTo>
                  <a:lnTo>
                    <a:pt x="1084452" y="314123"/>
                  </a:lnTo>
                  <a:cubicBezTo>
                    <a:pt x="1079123" y="303654"/>
                    <a:pt x="1073542" y="293343"/>
                    <a:pt x="1067582" y="283253"/>
                  </a:cubicBezTo>
                  <a:lnTo>
                    <a:pt x="1217517" y="178283"/>
                  </a:lnTo>
                  <a:cubicBezTo>
                    <a:pt x="1238328" y="163715"/>
                    <a:pt x="1243374" y="135020"/>
                    <a:pt x="1228806" y="114209"/>
                  </a:cubicBezTo>
                  <a:cubicBezTo>
                    <a:pt x="1214238" y="93398"/>
                    <a:pt x="1185544" y="88353"/>
                    <a:pt x="1164732" y="102921"/>
                  </a:cubicBezTo>
                  <a:lnTo>
                    <a:pt x="1014829" y="207860"/>
                  </a:lnTo>
                  <a:cubicBezTo>
                    <a:pt x="1007356" y="198810"/>
                    <a:pt x="999504" y="190107"/>
                    <a:pt x="991495" y="181530"/>
                  </a:cubicBezTo>
                  <a:lnTo>
                    <a:pt x="1029397" y="154980"/>
                  </a:lnTo>
                  <a:cubicBezTo>
                    <a:pt x="1050208" y="140413"/>
                    <a:pt x="1055253" y="111718"/>
                    <a:pt x="1040685" y="90907"/>
                  </a:cubicBezTo>
                  <a:cubicBezTo>
                    <a:pt x="1026117" y="70096"/>
                    <a:pt x="997423" y="65051"/>
                    <a:pt x="976612" y="79619"/>
                  </a:cubicBezTo>
                  <a:lnTo>
                    <a:pt x="921557" y="118151"/>
                  </a:lnTo>
                  <a:cubicBezTo>
                    <a:pt x="824974" y="44113"/>
                    <a:pt x="704269" y="0"/>
                    <a:pt x="573159" y="0"/>
                  </a:cubicBezTo>
                  <a:cubicBezTo>
                    <a:pt x="256640" y="95"/>
                    <a:pt x="0" y="256734"/>
                    <a:pt x="0" y="573317"/>
                  </a:cubicBezTo>
                  <a:cubicBezTo>
                    <a:pt x="0" y="889899"/>
                    <a:pt x="256640" y="1146539"/>
                    <a:pt x="573222" y="1146539"/>
                  </a:cubicBezTo>
                  <a:cubicBezTo>
                    <a:pt x="889804" y="1146539"/>
                    <a:pt x="1146444" y="889899"/>
                    <a:pt x="1146444" y="573317"/>
                  </a:cubicBezTo>
                  <a:cubicBezTo>
                    <a:pt x="1146444" y="513437"/>
                    <a:pt x="1137237" y="455734"/>
                    <a:pt x="1120209" y="401467"/>
                  </a:cubicBezTo>
                  <a:lnTo>
                    <a:pt x="1160318" y="373372"/>
                  </a:lnTo>
                  <a:cubicBezTo>
                    <a:pt x="1181129" y="358804"/>
                    <a:pt x="1186174" y="330110"/>
                    <a:pt x="1171606" y="309298"/>
                  </a:cubicBezTo>
                  <a:cubicBezTo>
                    <a:pt x="1157039" y="288487"/>
                    <a:pt x="1128344" y="283411"/>
                    <a:pt x="1107533" y="297978"/>
                  </a:cubicBezTo>
                  <a:close/>
                </a:path>
              </a:pathLst>
            </a:custGeom>
            <a:grpFill/>
            <a:ln w="315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grpSp>
      <p:grpSp>
        <p:nvGrpSpPr>
          <p:cNvPr id="8" name="Graphic 2">
            <a:extLst>
              <a:ext uri="{FF2B5EF4-FFF2-40B4-BE49-F238E27FC236}">
                <a16:creationId xmlns:a16="http://schemas.microsoft.com/office/drawing/2014/main" id="{F80801AF-CB22-7513-7ADB-67CD2001C9B2}"/>
              </a:ext>
            </a:extLst>
          </p:cNvPr>
          <p:cNvGrpSpPr/>
          <p:nvPr/>
        </p:nvGrpSpPr>
        <p:grpSpPr>
          <a:xfrm>
            <a:off x="2190134" y="2130770"/>
            <a:ext cx="2143529" cy="1747391"/>
            <a:chOff x="1801590" y="1735186"/>
            <a:chExt cx="1501728" cy="1224199"/>
          </a:xfrm>
          <a:gradFill>
            <a:gsLst>
              <a:gs pos="0">
                <a:schemeClr val="accent3"/>
              </a:gs>
              <a:gs pos="100000">
                <a:schemeClr val="accent1">
                  <a:lumMod val="20000"/>
                  <a:lumOff val="80000"/>
                </a:schemeClr>
              </a:gs>
            </a:gsLst>
            <a:lin ang="18900000" scaled="1"/>
          </a:gradFill>
        </p:grpSpPr>
        <p:sp>
          <p:nvSpPr>
            <p:cNvPr id="85" name="Freeform: Shape 84">
              <a:extLst>
                <a:ext uri="{FF2B5EF4-FFF2-40B4-BE49-F238E27FC236}">
                  <a16:creationId xmlns:a16="http://schemas.microsoft.com/office/drawing/2014/main" id="{B2A46460-32B2-3627-9A24-36EE05963A23}"/>
                </a:ext>
              </a:extLst>
            </p:cNvPr>
            <p:cNvSpPr/>
            <p:nvPr/>
          </p:nvSpPr>
          <p:spPr>
            <a:xfrm>
              <a:off x="3092199" y="2783973"/>
              <a:ext cx="211120" cy="175412"/>
            </a:xfrm>
            <a:custGeom>
              <a:avLst/>
              <a:gdLst>
                <a:gd name="connsiteX0" fmla="*/ 191494 w 211120"/>
                <a:gd name="connsiteY0" fmla="*/ 91726 h 175412"/>
                <a:gd name="connsiteX1" fmla="*/ 72397 w 211120"/>
                <a:gd name="connsiteY1" fmla="*/ 8324 h 175412"/>
                <a:gd name="connsiteX2" fmla="*/ 8324 w 211120"/>
                <a:gd name="connsiteY2" fmla="*/ 19612 h 175412"/>
                <a:gd name="connsiteX3" fmla="*/ 19612 w 211120"/>
                <a:gd name="connsiteY3" fmla="*/ 83686 h 175412"/>
                <a:gd name="connsiteX4" fmla="*/ 138709 w 211120"/>
                <a:gd name="connsiteY4" fmla="*/ 167088 h 175412"/>
                <a:gd name="connsiteX5" fmla="*/ 202782 w 211120"/>
                <a:gd name="connsiteY5" fmla="*/ 155800 h 175412"/>
                <a:gd name="connsiteX6" fmla="*/ 202782 w 211120"/>
                <a:gd name="connsiteY6" fmla="*/ 155800 h 175412"/>
                <a:gd name="connsiteX7" fmla="*/ 191494 w 211120"/>
                <a:gd name="connsiteY7" fmla="*/ 91726 h 175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120" h="175412">
                  <a:moveTo>
                    <a:pt x="191494" y="91726"/>
                  </a:moveTo>
                  <a:lnTo>
                    <a:pt x="72397" y="8324"/>
                  </a:lnTo>
                  <a:cubicBezTo>
                    <a:pt x="51586" y="-6244"/>
                    <a:pt x="22892" y="-1199"/>
                    <a:pt x="8324" y="19612"/>
                  </a:cubicBezTo>
                  <a:cubicBezTo>
                    <a:pt x="-6244" y="40424"/>
                    <a:pt x="-1199" y="69118"/>
                    <a:pt x="19612" y="83686"/>
                  </a:cubicBezTo>
                  <a:lnTo>
                    <a:pt x="138709" y="167088"/>
                  </a:lnTo>
                  <a:cubicBezTo>
                    <a:pt x="159520" y="181656"/>
                    <a:pt x="188215" y="176611"/>
                    <a:pt x="202782" y="155800"/>
                  </a:cubicBezTo>
                  <a:lnTo>
                    <a:pt x="202782" y="155800"/>
                  </a:lnTo>
                  <a:cubicBezTo>
                    <a:pt x="217382" y="134989"/>
                    <a:pt x="212305" y="106326"/>
                    <a:pt x="191494" y="91726"/>
                  </a:cubicBezTo>
                  <a:close/>
                </a:path>
              </a:pathLst>
            </a:custGeom>
            <a:grpFill/>
            <a:ln w="315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sp>
          <p:nvSpPr>
            <p:cNvPr id="86" name="Freeform: Shape 85">
              <a:extLst>
                <a:ext uri="{FF2B5EF4-FFF2-40B4-BE49-F238E27FC236}">
                  <a16:creationId xmlns:a16="http://schemas.microsoft.com/office/drawing/2014/main" id="{B441694C-5060-34CE-601E-8A729FC2DEBF}"/>
                </a:ext>
              </a:extLst>
            </p:cNvPr>
            <p:cNvSpPr/>
            <p:nvPr/>
          </p:nvSpPr>
          <p:spPr>
            <a:xfrm>
              <a:off x="1801590" y="1735186"/>
              <a:ext cx="1477056" cy="1146515"/>
            </a:xfrm>
            <a:custGeom>
              <a:avLst/>
              <a:gdLst>
                <a:gd name="connsiteX0" fmla="*/ 1254567 w 1477056"/>
                <a:gd name="connsiteY0" fmla="*/ 981213 h 1146515"/>
                <a:gd name="connsiteX1" fmla="*/ 1231580 w 1477056"/>
                <a:gd name="connsiteY1" fmla="*/ 965100 h 1146515"/>
                <a:gd name="connsiteX2" fmla="*/ 1254756 w 1477056"/>
                <a:gd name="connsiteY2" fmla="*/ 938677 h 1146515"/>
                <a:gd name="connsiteX3" fmla="*/ 1404660 w 1477056"/>
                <a:gd name="connsiteY3" fmla="*/ 1043615 h 1146515"/>
                <a:gd name="connsiteX4" fmla="*/ 1468733 w 1477056"/>
                <a:gd name="connsiteY4" fmla="*/ 1032327 h 1146515"/>
                <a:gd name="connsiteX5" fmla="*/ 1457444 w 1477056"/>
                <a:gd name="connsiteY5" fmla="*/ 968254 h 1146515"/>
                <a:gd name="connsiteX6" fmla="*/ 1307541 w 1477056"/>
                <a:gd name="connsiteY6" fmla="*/ 863283 h 1146515"/>
                <a:gd name="connsiteX7" fmla="*/ 1324442 w 1477056"/>
                <a:gd name="connsiteY7" fmla="*/ 832476 h 1146515"/>
                <a:gd name="connsiteX8" fmla="*/ 1362186 w 1477056"/>
                <a:gd name="connsiteY8" fmla="*/ 858900 h 1146515"/>
                <a:gd name="connsiteX9" fmla="*/ 1426259 w 1477056"/>
                <a:gd name="connsiteY9" fmla="*/ 847612 h 1146515"/>
                <a:gd name="connsiteX10" fmla="*/ 1414971 w 1477056"/>
                <a:gd name="connsiteY10" fmla="*/ 783539 h 1146515"/>
                <a:gd name="connsiteX11" fmla="*/ 1359916 w 1477056"/>
                <a:gd name="connsiteY11" fmla="*/ 744975 h 1146515"/>
                <a:gd name="connsiteX12" fmla="*/ 1282694 w 1477056"/>
                <a:gd name="connsiteY12" fmla="*/ 244466 h 1146515"/>
                <a:gd name="connsiteX13" fmla="*/ 484332 w 1477056"/>
                <a:gd name="connsiteY13" fmla="*/ 103707 h 1146515"/>
                <a:gd name="connsiteX14" fmla="*/ 266162 w 1477056"/>
                <a:gd name="connsiteY14" fmla="*/ 745101 h 1146515"/>
                <a:gd name="connsiteX15" fmla="*/ 19612 w 1477056"/>
                <a:gd name="connsiteY15" fmla="*/ 917739 h 1146515"/>
                <a:gd name="connsiteX16" fmla="*/ 8324 w 1477056"/>
                <a:gd name="connsiteY16" fmla="*/ 981812 h 1146515"/>
                <a:gd name="connsiteX17" fmla="*/ 8324 w 1477056"/>
                <a:gd name="connsiteY17" fmla="*/ 981812 h 1146515"/>
                <a:gd name="connsiteX18" fmla="*/ 72397 w 1477056"/>
                <a:gd name="connsiteY18" fmla="*/ 993101 h 1146515"/>
                <a:gd name="connsiteX19" fmla="*/ 301888 w 1477056"/>
                <a:gd name="connsiteY19" fmla="*/ 832413 h 1146515"/>
                <a:gd name="connsiteX20" fmla="*/ 318821 w 1477056"/>
                <a:gd name="connsiteY20" fmla="*/ 863220 h 1146515"/>
                <a:gd name="connsiteX21" fmla="*/ 207733 w 1477056"/>
                <a:gd name="connsiteY21" fmla="*/ 941010 h 1146515"/>
                <a:gd name="connsiteX22" fmla="*/ 196445 w 1477056"/>
                <a:gd name="connsiteY22" fmla="*/ 1005083 h 1146515"/>
                <a:gd name="connsiteX23" fmla="*/ 196445 w 1477056"/>
                <a:gd name="connsiteY23" fmla="*/ 1005083 h 1146515"/>
                <a:gd name="connsiteX24" fmla="*/ 260518 w 1477056"/>
                <a:gd name="connsiteY24" fmla="*/ 1016372 h 1146515"/>
                <a:gd name="connsiteX25" fmla="*/ 371605 w 1477056"/>
                <a:gd name="connsiteY25" fmla="*/ 938582 h 1146515"/>
                <a:gd name="connsiteX26" fmla="*/ 394750 w 1477056"/>
                <a:gd name="connsiteY26" fmla="*/ 965037 h 1146515"/>
                <a:gd name="connsiteX27" fmla="*/ 377533 w 1477056"/>
                <a:gd name="connsiteY27" fmla="*/ 977114 h 1146515"/>
                <a:gd name="connsiteX28" fmla="*/ 366245 w 1477056"/>
                <a:gd name="connsiteY28" fmla="*/ 1041187 h 1146515"/>
                <a:gd name="connsiteX29" fmla="*/ 430318 w 1477056"/>
                <a:gd name="connsiteY29" fmla="*/ 1052476 h 1146515"/>
                <a:gd name="connsiteX30" fmla="*/ 464593 w 1477056"/>
                <a:gd name="connsiteY30" fmla="*/ 1028480 h 1146515"/>
                <a:gd name="connsiteX31" fmla="*/ 1141934 w 1477056"/>
                <a:gd name="connsiteY31" fmla="*/ 1042827 h 1146515"/>
                <a:gd name="connsiteX32" fmla="*/ 1161516 w 1477056"/>
                <a:gd name="connsiteY32" fmla="*/ 1028354 h 1146515"/>
                <a:gd name="connsiteX33" fmla="*/ 1201814 w 1477056"/>
                <a:gd name="connsiteY33" fmla="*/ 1056575 h 1146515"/>
                <a:gd name="connsiteX34" fmla="*/ 1265887 w 1477056"/>
                <a:gd name="connsiteY34" fmla="*/ 1045287 h 1146515"/>
                <a:gd name="connsiteX35" fmla="*/ 1254567 w 1477056"/>
                <a:gd name="connsiteY35" fmla="*/ 981213 h 114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77056" h="1146515">
                  <a:moveTo>
                    <a:pt x="1254567" y="981213"/>
                  </a:moveTo>
                  <a:lnTo>
                    <a:pt x="1231580" y="965100"/>
                  </a:lnTo>
                  <a:cubicBezTo>
                    <a:pt x="1239652" y="956524"/>
                    <a:pt x="1247314" y="947663"/>
                    <a:pt x="1254756" y="938677"/>
                  </a:cubicBezTo>
                  <a:lnTo>
                    <a:pt x="1404660" y="1043615"/>
                  </a:lnTo>
                  <a:cubicBezTo>
                    <a:pt x="1425471" y="1058183"/>
                    <a:pt x="1454165" y="1053138"/>
                    <a:pt x="1468733" y="1032327"/>
                  </a:cubicBezTo>
                  <a:cubicBezTo>
                    <a:pt x="1483301" y="1011516"/>
                    <a:pt x="1478256" y="982821"/>
                    <a:pt x="1457444" y="968254"/>
                  </a:cubicBezTo>
                  <a:lnTo>
                    <a:pt x="1307541" y="863283"/>
                  </a:lnTo>
                  <a:cubicBezTo>
                    <a:pt x="1313469" y="853161"/>
                    <a:pt x="1319176" y="842914"/>
                    <a:pt x="1324442" y="832476"/>
                  </a:cubicBezTo>
                  <a:lnTo>
                    <a:pt x="1362186" y="858900"/>
                  </a:lnTo>
                  <a:cubicBezTo>
                    <a:pt x="1382997" y="873468"/>
                    <a:pt x="1411691" y="868423"/>
                    <a:pt x="1426259" y="847612"/>
                  </a:cubicBezTo>
                  <a:cubicBezTo>
                    <a:pt x="1440827" y="826801"/>
                    <a:pt x="1435782" y="798106"/>
                    <a:pt x="1414971" y="783539"/>
                  </a:cubicBezTo>
                  <a:lnTo>
                    <a:pt x="1359916" y="744975"/>
                  </a:lnTo>
                  <a:cubicBezTo>
                    <a:pt x="1411250" y="581071"/>
                    <a:pt x="1388831" y="396041"/>
                    <a:pt x="1282694" y="244466"/>
                  </a:cubicBezTo>
                  <a:cubicBezTo>
                    <a:pt x="1101100" y="-14854"/>
                    <a:pt x="743652" y="-77855"/>
                    <a:pt x="484332" y="103707"/>
                  </a:cubicBezTo>
                  <a:cubicBezTo>
                    <a:pt x="274392" y="250709"/>
                    <a:pt x="193165" y="512962"/>
                    <a:pt x="266162" y="745101"/>
                  </a:cubicBezTo>
                  <a:lnTo>
                    <a:pt x="19612" y="917739"/>
                  </a:lnTo>
                  <a:cubicBezTo>
                    <a:pt x="-1199" y="932307"/>
                    <a:pt x="-6244" y="961001"/>
                    <a:pt x="8324" y="981812"/>
                  </a:cubicBezTo>
                  <a:lnTo>
                    <a:pt x="8324" y="981812"/>
                  </a:lnTo>
                  <a:cubicBezTo>
                    <a:pt x="22892" y="1002624"/>
                    <a:pt x="51586" y="1007669"/>
                    <a:pt x="72397" y="993101"/>
                  </a:cubicBezTo>
                  <a:lnTo>
                    <a:pt x="301888" y="832413"/>
                  </a:lnTo>
                  <a:cubicBezTo>
                    <a:pt x="307154" y="842787"/>
                    <a:pt x="312861" y="853067"/>
                    <a:pt x="318821" y="863220"/>
                  </a:cubicBezTo>
                  <a:lnTo>
                    <a:pt x="207733" y="941010"/>
                  </a:lnTo>
                  <a:cubicBezTo>
                    <a:pt x="186922" y="955578"/>
                    <a:pt x="181877" y="984272"/>
                    <a:pt x="196445" y="1005083"/>
                  </a:cubicBezTo>
                  <a:lnTo>
                    <a:pt x="196445" y="1005083"/>
                  </a:lnTo>
                  <a:cubicBezTo>
                    <a:pt x="211012" y="1025894"/>
                    <a:pt x="239707" y="1030939"/>
                    <a:pt x="260518" y="1016372"/>
                  </a:cubicBezTo>
                  <a:lnTo>
                    <a:pt x="371605" y="938582"/>
                  </a:lnTo>
                  <a:cubicBezTo>
                    <a:pt x="379110" y="947663"/>
                    <a:pt x="386804" y="956524"/>
                    <a:pt x="394750" y="965037"/>
                  </a:cubicBezTo>
                  <a:lnTo>
                    <a:pt x="377533" y="977114"/>
                  </a:lnTo>
                  <a:cubicBezTo>
                    <a:pt x="356722" y="991682"/>
                    <a:pt x="351677" y="1020376"/>
                    <a:pt x="366245" y="1041187"/>
                  </a:cubicBezTo>
                  <a:cubicBezTo>
                    <a:pt x="380813" y="1061999"/>
                    <a:pt x="409507" y="1067044"/>
                    <a:pt x="430318" y="1052476"/>
                  </a:cubicBezTo>
                  <a:lnTo>
                    <a:pt x="464593" y="1028480"/>
                  </a:lnTo>
                  <a:cubicBezTo>
                    <a:pt x="657759" y="1176460"/>
                    <a:pt x="931994" y="1189830"/>
                    <a:pt x="1141934" y="1042827"/>
                  </a:cubicBezTo>
                  <a:cubicBezTo>
                    <a:pt x="1148619" y="1038129"/>
                    <a:pt x="1155083" y="1033273"/>
                    <a:pt x="1161516" y="1028354"/>
                  </a:cubicBezTo>
                  <a:lnTo>
                    <a:pt x="1201814" y="1056575"/>
                  </a:lnTo>
                  <a:cubicBezTo>
                    <a:pt x="1222625" y="1071143"/>
                    <a:pt x="1251319" y="1066098"/>
                    <a:pt x="1265887" y="1045287"/>
                  </a:cubicBezTo>
                  <a:cubicBezTo>
                    <a:pt x="1280455" y="1024475"/>
                    <a:pt x="1275378" y="995781"/>
                    <a:pt x="1254567" y="981213"/>
                  </a:cubicBezTo>
                  <a:close/>
                </a:path>
              </a:pathLst>
            </a:custGeom>
            <a:grpFill/>
            <a:ln w="315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grpSp>
      <p:grpSp>
        <p:nvGrpSpPr>
          <p:cNvPr id="9" name="Graphic 2">
            <a:extLst>
              <a:ext uri="{FF2B5EF4-FFF2-40B4-BE49-F238E27FC236}">
                <a16:creationId xmlns:a16="http://schemas.microsoft.com/office/drawing/2014/main" id="{0668FCA1-4CB6-38F5-3061-A71A78F93321}"/>
              </a:ext>
            </a:extLst>
          </p:cNvPr>
          <p:cNvGrpSpPr/>
          <p:nvPr/>
        </p:nvGrpSpPr>
        <p:grpSpPr>
          <a:xfrm>
            <a:off x="4261140" y="3345626"/>
            <a:ext cx="2143665" cy="1726257"/>
            <a:chOff x="3252508" y="2586298"/>
            <a:chExt cx="1501823" cy="1209392"/>
          </a:xfrm>
          <a:gradFill>
            <a:gsLst>
              <a:gs pos="0">
                <a:schemeClr val="accent2"/>
              </a:gs>
              <a:gs pos="100000">
                <a:schemeClr val="accent2">
                  <a:lumMod val="40000"/>
                  <a:lumOff val="60000"/>
                </a:schemeClr>
              </a:gs>
            </a:gsLst>
            <a:lin ang="18900000" scaled="1"/>
          </a:gradFill>
        </p:grpSpPr>
        <p:sp>
          <p:nvSpPr>
            <p:cNvPr id="83" name="Freeform: Shape 82">
              <a:extLst>
                <a:ext uri="{FF2B5EF4-FFF2-40B4-BE49-F238E27FC236}">
                  <a16:creationId xmlns:a16="http://schemas.microsoft.com/office/drawing/2014/main" id="{CF279E6A-C918-BB20-DA03-FFCB8D51863A}"/>
                </a:ext>
              </a:extLst>
            </p:cNvPr>
            <p:cNvSpPr/>
            <p:nvPr/>
          </p:nvSpPr>
          <p:spPr>
            <a:xfrm>
              <a:off x="4543211" y="2779527"/>
              <a:ext cx="211120" cy="175412"/>
            </a:xfrm>
            <a:custGeom>
              <a:avLst/>
              <a:gdLst>
                <a:gd name="connsiteX0" fmla="*/ 202783 w 211120"/>
                <a:gd name="connsiteY0" fmla="*/ 19613 h 175412"/>
                <a:gd name="connsiteX1" fmla="*/ 138709 w 211120"/>
                <a:gd name="connsiteY1" fmla="*/ 8324 h 175412"/>
                <a:gd name="connsiteX2" fmla="*/ 19612 w 211120"/>
                <a:gd name="connsiteY2" fmla="*/ 91726 h 175412"/>
                <a:gd name="connsiteX3" fmla="*/ 8324 w 211120"/>
                <a:gd name="connsiteY3" fmla="*/ 155800 h 175412"/>
                <a:gd name="connsiteX4" fmla="*/ 72397 w 211120"/>
                <a:gd name="connsiteY4" fmla="*/ 167088 h 175412"/>
                <a:gd name="connsiteX5" fmla="*/ 191494 w 211120"/>
                <a:gd name="connsiteY5" fmla="*/ 83686 h 175412"/>
                <a:gd name="connsiteX6" fmla="*/ 202783 w 211120"/>
                <a:gd name="connsiteY6" fmla="*/ 19613 h 175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120" h="175412">
                  <a:moveTo>
                    <a:pt x="202783" y="19613"/>
                  </a:moveTo>
                  <a:cubicBezTo>
                    <a:pt x="188215" y="-1199"/>
                    <a:pt x="159520" y="-6244"/>
                    <a:pt x="138709" y="8324"/>
                  </a:cubicBezTo>
                  <a:lnTo>
                    <a:pt x="19612" y="91726"/>
                  </a:lnTo>
                  <a:cubicBezTo>
                    <a:pt x="-1199" y="106294"/>
                    <a:pt x="-6244" y="134989"/>
                    <a:pt x="8324" y="155800"/>
                  </a:cubicBezTo>
                  <a:cubicBezTo>
                    <a:pt x="22892" y="176611"/>
                    <a:pt x="51586" y="181656"/>
                    <a:pt x="72397" y="167088"/>
                  </a:cubicBezTo>
                  <a:lnTo>
                    <a:pt x="191494" y="83686"/>
                  </a:lnTo>
                  <a:cubicBezTo>
                    <a:pt x="212305" y="69118"/>
                    <a:pt x="217382" y="40424"/>
                    <a:pt x="202783" y="19613"/>
                  </a:cubicBezTo>
                  <a:close/>
                </a:path>
              </a:pathLst>
            </a:custGeom>
            <a:grpFill/>
            <a:ln w="315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sp>
          <p:nvSpPr>
            <p:cNvPr id="84" name="Freeform: Shape 83">
              <a:extLst>
                <a:ext uri="{FF2B5EF4-FFF2-40B4-BE49-F238E27FC236}">
                  <a16:creationId xmlns:a16="http://schemas.microsoft.com/office/drawing/2014/main" id="{B6C99483-A2B4-9352-145D-4E0BC9068202}"/>
                </a:ext>
              </a:extLst>
            </p:cNvPr>
            <p:cNvSpPr/>
            <p:nvPr/>
          </p:nvSpPr>
          <p:spPr>
            <a:xfrm>
              <a:off x="3252508" y="2586298"/>
              <a:ext cx="1331473" cy="1209392"/>
            </a:xfrm>
            <a:custGeom>
              <a:avLst/>
              <a:gdLst>
                <a:gd name="connsiteX0" fmla="*/ 1201877 w 1331473"/>
                <a:gd name="connsiteY0" fmla="*/ 360853 h 1209392"/>
                <a:gd name="connsiteX1" fmla="*/ 1178859 w 1331473"/>
                <a:gd name="connsiteY1" fmla="*/ 376966 h 1209392"/>
                <a:gd name="connsiteX2" fmla="*/ 1161957 w 1331473"/>
                <a:gd name="connsiteY2" fmla="*/ 346159 h 1209392"/>
                <a:gd name="connsiteX3" fmla="*/ 1311861 w 1331473"/>
                <a:gd name="connsiteY3" fmla="*/ 241189 h 1209392"/>
                <a:gd name="connsiteX4" fmla="*/ 1323149 w 1331473"/>
                <a:gd name="connsiteY4" fmla="*/ 177115 h 1209392"/>
                <a:gd name="connsiteX5" fmla="*/ 1259076 w 1331473"/>
                <a:gd name="connsiteY5" fmla="*/ 165827 h 1209392"/>
                <a:gd name="connsiteX6" fmla="*/ 1109173 w 1331473"/>
                <a:gd name="connsiteY6" fmla="*/ 270766 h 1209392"/>
                <a:gd name="connsiteX7" fmla="*/ 1085996 w 1331473"/>
                <a:gd name="connsiteY7" fmla="*/ 244342 h 1209392"/>
                <a:gd name="connsiteX8" fmla="*/ 1123740 w 1331473"/>
                <a:gd name="connsiteY8" fmla="*/ 217918 h 1209392"/>
                <a:gd name="connsiteX9" fmla="*/ 1135029 w 1331473"/>
                <a:gd name="connsiteY9" fmla="*/ 153845 h 1209392"/>
                <a:gd name="connsiteX10" fmla="*/ 1070956 w 1331473"/>
                <a:gd name="connsiteY10" fmla="*/ 142556 h 1209392"/>
                <a:gd name="connsiteX11" fmla="*/ 1015900 w 1331473"/>
                <a:gd name="connsiteY11" fmla="*/ 181088 h 1209392"/>
                <a:gd name="connsiteX12" fmla="*/ 996288 w 1331473"/>
                <a:gd name="connsiteY12" fmla="*/ 166615 h 1209392"/>
                <a:gd name="connsiteX13" fmla="*/ 318947 w 1331473"/>
                <a:gd name="connsiteY13" fmla="*/ 180962 h 1209392"/>
                <a:gd name="connsiteX14" fmla="*/ 72397 w 1331473"/>
                <a:gd name="connsiteY14" fmla="*/ 8324 h 1209392"/>
                <a:gd name="connsiteX15" fmla="*/ 8324 w 1331473"/>
                <a:gd name="connsiteY15" fmla="*/ 19613 h 1209392"/>
                <a:gd name="connsiteX16" fmla="*/ 8324 w 1331473"/>
                <a:gd name="connsiteY16" fmla="*/ 19613 h 1209392"/>
                <a:gd name="connsiteX17" fmla="*/ 19613 w 1331473"/>
                <a:gd name="connsiteY17" fmla="*/ 83686 h 1209392"/>
                <a:gd name="connsiteX18" fmla="*/ 249103 w 1331473"/>
                <a:gd name="connsiteY18" fmla="*/ 244373 h 1209392"/>
                <a:gd name="connsiteX19" fmla="*/ 225959 w 1331473"/>
                <a:gd name="connsiteY19" fmla="*/ 270829 h 1209392"/>
                <a:gd name="connsiteX20" fmla="*/ 114871 w 1331473"/>
                <a:gd name="connsiteY20" fmla="*/ 193039 h 1209392"/>
                <a:gd name="connsiteX21" fmla="*/ 50798 w 1331473"/>
                <a:gd name="connsiteY21" fmla="*/ 204328 h 1209392"/>
                <a:gd name="connsiteX22" fmla="*/ 62086 w 1331473"/>
                <a:gd name="connsiteY22" fmla="*/ 268401 h 1209392"/>
                <a:gd name="connsiteX23" fmla="*/ 173174 w 1331473"/>
                <a:gd name="connsiteY23" fmla="*/ 346190 h 1209392"/>
                <a:gd name="connsiteX24" fmla="*/ 156241 w 1331473"/>
                <a:gd name="connsiteY24" fmla="*/ 376997 h 1209392"/>
                <a:gd name="connsiteX25" fmla="*/ 139025 w 1331473"/>
                <a:gd name="connsiteY25" fmla="*/ 364921 h 1209392"/>
                <a:gd name="connsiteX26" fmla="*/ 74951 w 1331473"/>
                <a:gd name="connsiteY26" fmla="*/ 376209 h 1209392"/>
                <a:gd name="connsiteX27" fmla="*/ 86240 w 1331473"/>
                <a:gd name="connsiteY27" fmla="*/ 440282 h 1209392"/>
                <a:gd name="connsiteX28" fmla="*/ 120515 w 1331473"/>
                <a:gd name="connsiteY28" fmla="*/ 464278 h 1209392"/>
                <a:gd name="connsiteX29" fmla="*/ 338686 w 1331473"/>
                <a:gd name="connsiteY29" fmla="*/ 1105673 h 1209392"/>
                <a:gd name="connsiteX30" fmla="*/ 1137015 w 1331473"/>
                <a:gd name="connsiteY30" fmla="*/ 964913 h 1209392"/>
                <a:gd name="connsiteX31" fmla="*/ 1214237 w 1331473"/>
                <a:gd name="connsiteY31" fmla="*/ 464404 h 1209392"/>
                <a:gd name="connsiteX32" fmla="*/ 1254567 w 1331473"/>
                <a:gd name="connsiteY32" fmla="*/ 436183 h 1209392"/>
                <a:gd name="connsiteX33" fmla="*/ 1265855 w 1331473"/>
                <a:gd name="connsiteY33" fmla="*/ 372110 h 1209392"/>
                <a:gd name="connsiteX34" fmla="*/ 1201877 w 1331473"/>
                <a:gd name="connsiteY34" fmla="*/ 360853 h 1209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331473" h="1209392">
                  <a:moveTo>
                    <a:pt x="1201877" y="360853"/>
                  </a:moveTo>
                  <a:lnTo>
                    <a:pt x="1178859" y="376966"/>
                  </a:lnTo>
                  <a:cubicBezTo>
                    <a:pt x="1173593" y="366529"/>
                    <a:pt x="1167885" y="356281"/>
                    <a:pt x="1161957" y="346159"/>
                  </a:cubicBezTo>
                  <a:lnTo>
                    <a:pt x="1311861" y="241189"/>
                  </a:lnTo>
                  <a:cubicBezTo>
                    <a:pt x="1332672" y="226621"/>
                    <a:pt x="1337717" y="197927"/>
                    <a:pt x="1323149" y="177115"/>
                  </a:cubicBezTo>
                  <a:cubicBezTo>
                    <a:pt x="1308582" y="156304"/>
                    <a:pt x="1279887" y="151259"/>
                    <a:pt x="1259076" y="165827"/>
                  </a:cubicBezTo>
                  <a:lnTo>
                    <a:pt x="1109173" y="270766"/>
                  </a:lnTo>
                  <a:cubicBezTo>
                    <a:pt x="1101731" y="261779"/>
                    <a:pt x="1094069" y="252919"/>
                    <a:pt x="1085996" y="244342"/>
                  </a:cubicBezTo>
                  <a:lnTo>
                    <a:pt x="1123740" y="217918"/>
                  </a:lnTo>
                  <a:cubicBezTo>
                    <a:pt x="1144552" y="203350"/>
                    <a:pt x="1149597" y="174656"/>
                    <a:pt x="1135029" y="153845"/>
                  </a:cubicBezTo>
                  <a:cubicBezTo>
                    <a:pt x="1120461" y="133033"/>
                    <a:pt x="1091767" y="127988"/>
                    <a:pt x="1070956" y="142556"/>
                  </a:cubicBezTo>
                  <a:lnTo>
                    <a:pt x="1015900" y="181088"/>
                  </a:lnTo>
                  <a:cubicBezTo>
                    <a:pt x="1009468" y="176169"/>
                    <a:pt x="1003004" y="171313"/>
                    <a:pt x="996288" y="166615"/>
                  </a:cubicBezTo>
                  <a:cubicBezTo>
                    <a:pt x="786347" y="19613"/>
                    <a:pt x="512144" y="32982"/>
                    <a:pt x="318947" y="180962"/>
                  </a:cubicBezTo>
                  <a:lnTo>
                    <a:pt x="72397" y="8324"/>
                  </a:lnTo>
                  <a:cubicBezTo>
                    <a:pt x="51586" y="-6244"/>
                    <a:pt x="22892" y="-1199"/>
                    <a:pt x="8324" y="19613"/>
                  </a:cubicBezTo>
                  <a:lnTo>
                    <a:pt x="8324" y="19613"/>
                  </a:lnTo>
                  <a:cubicBezTo>
                    <a:pt x="-6244" y="40424"/>
                    <a:pt x="-1199" y="69118"/>
                    <a:pt x="19613" y="83686"/>
                  </a:cubicBezTo>
                  <a:lnTo>
                    <a:pt x="249103" y="244373"/>
                  </a:lnTo>
                  <a:cubicBezTo>
                    <a:pt x="241157" y="252887"/>
                    <a:pt x="233463" y="261747"/>
                    <a:pt x="225959" y="270829"/>
                  </a:cubicBezTo>
                  <a:lnTo>
                    <a:pt x="114871" y="193039"/>
                  </a:lnTo>
                  <a:cubicBezTo>
                    <a:pt x="94060" y="178471"/>
                    <a:pt x="65366" y="183516"/>
                    <a:pt x="50798" y="204328"/>
                  </a:cubicBezTo>
                  <a:cubicBezTo>
                    <a:pt x="36230" y="225139"/>
                    <a:pt x="41275" y="253833"/>
                    <a:pt x="62086" y="268401"/>
                  </a:cubicBezTo>
                  <a:lnTo>
                    <a:pt x="173174" y="346190"/>
                  </a:lnTo>
                  <a:cubicBezTo>
                    <a:pt x="167214" y="356344"/>
                    <a:pt x="161507" y="366592"/>
                    <a:pt x="156241" y="376997"/>
                  </a:cubicBezTo>
                  <a:lnTo>
                    <a:pt x="139025" y="364921"/>
                  </a:lnTo>
                  <a:cubicBezTo>
                    <a:pt x="118213" y="350353"/>
                    <a:pt x="89519" y="355398"/>
                    <a:pt x="74951" y="376209"/>
                  </a:cubicBezTo>
                  <a:cubicBezTo>
                    <a:pt x="60384" y="397020"/>
                    <a:pt x="65429" y="425714"/>
                    <a:pt x="86240" y="440282"/>
                  </a:cubicBezTo>
                  <a:lnTo>
                    <a:pt x="120515" y="464278"/>
                  </a:lnTo>
                  <a:cubicBezTo>
                    <a:pt x="47518" y="696417"/>
                    <a:pt x="128745" y="958670"/>
                    <a:pt x="338686" y="1105673"/>
                  </a:cubicBezTo>
                  <a:cubicBezTo>
                    <a:pt x="598006" y="1287266"/>
                    <a:pt x="955454" y="1224233"/>
                    <a:pt x="1137015" y="964913"/>
                  </a:cubicBezTo>
                  <a:cubicBezTo>
                    <a:pt x="1243153" y="813338"/>
                    <a:pt x="1265572" y="628308"/>
                    <a:pt x="1214237" y="464404"/>
                  </a:cubicBezTo>
                  <a:lnTo>
                    <a:pt x="1254567" y="436183"/>
                  </a:lnTo>
                  <a:cubicBezTo>
                    <a:pt x="1275378" y="421615"/>
                    <a:pt x="1280423" y="392921"/>
                    <a:pt x="1265855" y="372110"/>
                  </a:cubicBezTo>
                  <a:cubicBezTo>
                    <a:pt x="1251382" y="351362"/>
                    <a:pt x="1222688" y="346285"/>
                    <a:pt x="1201877" y="360853"/>
                  </a:cubicBezTo>
                  <a:close/>
                </a:path>
              </a:pathLst>
            </a:custGeom>
            <a:grpFill/>
            <a:ln w="315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grpSp>
      <p:sp>
        <p:nvSpPr>
          <p:cNvPr id="10" name="Freeform: Shape 9">
            <a:extLst>
              <a:ext uri="{FF2B5EF4-FFF2-40B4-BE49-F238E27FC236}">
                <a16:creationId xmlns:a16="http://schemas.microsoft.com/office/drawing/2014/main" id="{E8746239-E4A9-8113-6937-6C934C65F46C}"/>
              </a:ext>
            </a:extLst>
          </p:cNvPr>
          <p:cNvSpPr/>
          <p:nvPr/>
        </p:nvSpPr>
        <p:spPr>
          <a:xfrm>
            <a:off x="9643119" y="2130751"/>
            <a:ext cx="1978890" cy="1636527"/>
          </a:xfrm>
          <a:custGeom>
            <a:avLst/>
            <a:gdLst>
              <a:gd name="connsiteX0" fmla="*/ 1282662 w 1386384"/>
              <a:gd name="connsiteY0" fmla="*/ 244480 h 1146529"/>
              <a:gd name="connsiteX1" fmla="*/ 484332 w 1386384"/>
              <a:gd name="connsiteY1" fmla="*/ 103720 h 1146529"/>
              <a:gd name="connsiteX2" fmla="*/ 266162 w 1386384"/>
              <a:gd name="connsiteY2" fmla="*/ 745115 h 1146529"/>
              <a:gd name="connsiteX3" fmla="*/ 19613 w 1386384"/>
              <a:gd name="connsiteY3" fmla="*/ 917753 h 1146529"/>
              <a:gd name="connsiteX4" fmla="*/ 8324 w 1386384"/>
              <a:gd name="connsiteY4" fmla="*/ 981826 h 1146529"/>
              <a:gd name="connsiteX5" fmla="*/ 72397 w 1386384"/>
              <a:gd name="connsiteY5" fmla="*/ 993115 h 1146529"/>
              <a:gd name="connsiteX6" fmla="*/ 301888 w 1386384"/>
              <a:gd name="connsiteY6" fmla="*/ 832427 h 1146529"/>
              <a:gd name="connsiteX7" fmla="*/ 318820 w 1386384"/>
              <a:gd name="connsiteY7" fmla="*/ 863234 h 1146529"/>
              <a:gd name="connsiteX8" fmla="*/ 207733 w 1386384"/>
              <a:gd name="connsiteY8" fmla="*/ 941024 h 1146529"/>
              <a:gd name="connsiteX9" fmla="*/ 196445 w 1386384"/>
              <a:gd name="connsiteY9" fmla="*/ 1005097 h 1146529"/>
              <a:gd name="connsiteX10" fmla="*/ 260518 w 1386384"/>
              <a:gd name="connsiteY10" fmla="*/ 1016385 h 1146529"/>
              <a:gd name="connsiteX11" fmla="*/ 371605 w 1386384"/>
              <a:gd name="connsiteY11" fmla="*/ 938596 h 1146529"/>
              <a:gd name="connsiteX12" fmla="*/ 394750 w 1386384"/>
              <a:gd name="connsiteY12" fmla="*/ 965051 h 1146529"/>
              <a:gd name="connsiteX13" fmla="*/ 377534 w 1386384"/>
              <a:gd name="connsiteY13" fmla="*/ 977128 h 1146529"/>
              <a:gd name="connsiteX14" fmla="*/ 366245 w 1386384"/>
              <a:gd name="connsiteY14" fmla="*/ 1041201 h 1146529"/>
              <a:gd name="connsiteX15" fmla="*/ 430318 w 1386384"/>
              <a:gd name="connsiteY15" fmla="*/ 1052490 h 1146529"/>
              <a:gd name="connsiteX16" fmla="*/ 464593 w 1386384"/>
              <a:gd name="connsiteY16" fmla="*/ 1028494 h 1146529"/>
              <a:gd name="connsiteX17" fmla="*/ 1141934 w 1386384"/>
              <a:gd name="connsiteY17" fmla="*/ 1042841 h 1146529"/>
              <a:gd name="connsiteX18" fmla="*/ 1282662 w 1386384"/>
              <a:gd name="connsiteY18" fmla="*/ 244480 h 1146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86384" h="1146529">
                <a:moveTo>
                  <a:pt x="1282662" y="244480"/>
                </a:moveTo>
                <a:cubicBezTo>
                  <a:pt x="1101069" y="-14840"/>
                  <a:pt x="743652" y="-77873"/>
                  <a:pt x="484332" y="103720"/>
                </a:cubicBezTo>
                <a:cubicBezTo>
                  <a:pt x="274392" y="250723"/>
                  <a:pt x="193166" y="512975"/>
                  <a:pt x="266162" y="745115"/>
                </a:cubicBezTo>
                <a:lnTo>
                  <a:pt x="19613" y="917753"/>
                </a:lnTo>
                <a:cubicBezTo>
                  <a:pt x="-1199" y="932321"/>
                  <a:pt x="-6244" y="961015"/>
                  <a:pt x="8324" y="981826"/>
                </a:cubicBezTo>
                <a:cubicBezTo>
                  <a:pt x="22892" y="1002637"/>
                  <a:pt x="51586" y="1007683"/>
                  <a:pt x="72397" y="993115"/>
                </a:cubicBezTo>
                <a:lnTo>
                  <a:pt x="301888" y="832427"/>
                </a:lnTo>
                <a:cubicBezTo>
                  <a:pt x="307154" y="842801"/>
                  <a:pt x="312861" y="853081"/>
                  <a:pt x="318820" y="863234"/>
                </a:cubicBezTo>
                <a:lnTo>
                  <a:pt x="207733" y="941024"/>
                </a:lnTo>
                <a:cubicBezTo>
                  <a:pt x="186922" y="955591"/>
                  <a:pt x="181877" y="984286"/>
                  <a:pt x="196445" y="1005097"/>
                </a:cubicBezTo>
                <a:cubicBezTo>
                  <a:pt x="211012" y="1025908"/>
                  <a:pt x="239707" y="1030953"/>
                  <a:pt x="260518" y="1016385"/>
                </a:cubicBezTo>
                <a:lnTo>
                  <a:pt x="371605" y="938596"/>
                </a:lnTo>
                <a:cubicBezTo>
                  <a:pt x="379110" y="947677"/>
                  <a:pt x="386804" y="956537"/>
                  <a:pt x="394750" y="965051"/>
                </a:cubicBezTo>
                <a:lnTo>
                  <a:pt x="377534" y="977128"/>
                </a:lnTo>
                <a:cubicBezTo>
                  <a:pt x="356722" y="991696"/>
                  <a:pt x="351677" y="1020390"/>
                  <a:pt x="366245" y="1041201"/>
                </a:cubicBezTo>
                <a:cubicBezTo>
                  <a:pt x="380813" y="1062012"/>
                  <a:pt x="409507" y="1067057"/>
                  <a:pt x="430318" y="1052490"/>
                </a:cubicBezTo>
                <a:lnTo>
                  <a:pt x="464593" y="1028494"/>
                </a:lnTo>
                <a:cubicBezTo>
                  <a:pt x="657759" y="1176474"/>
                  <a:pt x="931993" y="1189843"/>
                  <a:pt x="1141934" y="1042841"/>
                </a:cubicBezTo>
                <a:cubicBezTo>
                  <a:pt x="1401223" y="861247"/>
                  <a:pt x="1464255" y="503831"/>
                  <a:pt x="1282662" y="244480"/>
                </a:cubicBezTo>
                <a:close/>
              </a:path>
            </a:pathLst>
          </a:custGeom>
          <a:gradFill>
            <a:gsLst>
              <a:gs pos="0">
                <a:schemeClr val="accent6"/>
              </a:gs>
              <a:gs pos="100000">
                <a:schemeClr val="accent6">
                  <a:lumMod val="20000"/>
                  <a:lumOff val="80000"/>
                </a:schemeClr>
              </a:gs>
            </a:gsLst>
            <a:lin ang="0" scaled="0"/>
          </a:gradFill>
          <a:ln>
            <a:noFill/>
          </a:ln>
        </p:spPr>
        <p:txBody>
          <a:bodyPr lIns="12192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endParaRPr kumimoji="0" lang="en-US" sz="24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grpSp>
        <p:nvGrpSpPr>
          <p:cNvPr id="11" name="Graphic 2">
            <a:extLst>
              <a:ext uri="{FF2B5EF4-FFF2-40B4-BE49-F238E27FC236}">
                <a16:creationId xmlns:a16="http://schemas.microsoft.com/office/drawing/2014/main" id="{55E886BF-3E58-A1C8-9FFA-9B1BA7AF79E8}"/>
              </a:ext>
            </a:extLst>
          </p:cNvPr>
          <p:cNvGrpSpPr/>
          <p:nvPr/>
        </p:nvGrpSpPr>
        <p:grpSpPr>
          <a:xfrm>
            <a:off x="5916673" y="2130750"/>
            <a:ext cx="2143486" cy="1747410"/>
            <a:chOff x="4412353" y="1735172"/>
            <a:chExt cx="1501697" cy="1224212"/>
          </a:xfrm>
          <a:gradFill>
            <a:gsLst>
              <a:gs pos="0">
                <a:schemeClr val="accent4"/>
              </a:gs>
              <a:gs pos="100000">
                <a:schemeClr val="accent4">
                  <a:lumMod val="20000"/>
                  <a:lumOff val="80000"/>
                </a:schemeClr>
              </a:gs>
            </a:gsLst>
            <a:lin ang="18900000" scaled="1"/>
          </a:gradFill>
        </p:grpSpPr>
        <p:sp>
          <p:nvSpPr>
            <p:cNvPr id="81" name="Freeform: Shape 80">
              <a:extLst>
                <a:ext uri="{FF2B5EF4-FFF2-40B4-BE49-F238E27FC236}">
                  <a16:creationId xmlns:a16="http://schemas.microsoft.com/office/drawing/2014/main" id="{0044DA77-5ED3-2617-B9DA-87A016F08F5A}"/>
                </a:ext>
              </a:extLst>
            </p:cNvPr>
            <p:cNvSpPr/>
            <p:nvPr/>
          </p:nvSpPr>
          <p:spPr>
            <a:xfrm>
              <a:off x="5702930" y="2783973"/>
              <a:ext cx="211120" cy="175412"/>
            </a:xfrm>
            <a:custGeom>
              <a:avLst/>
              <a:gdLst>
                <a:gd name="connsiteX0" fmla="*/ 191494 w 211120"/>
                <a:gd name="connsiteY0" fmla="*/ 91726 h 175412"/>
                <a:gd name="connsiteX1" fmla="*/ 72397 w 211120"/>
                <a:gd name="connsiteY1" fmla="*/ 8324 h 175412"/>
                <a:gd name="connsiteX2" fmla="*/ 8324 w 211120"/>
                <a:gd name="connsiteY2" fmla="*/ 19612 h 175412"/>
                <a:gd name="connsiteX3" fmla="*/ 19612 w 211120"/>
                <a:gd name="connsiteY3" fmla="*/ 83686 h 175412"/>
                <a:gd name="connsiteX4" fmla="*/ 138709 w 211120"/>
                <a:gd name="connsiteY4" fmla="*/ 167088 h 175412"/>
                <a:gd name="connsiteX5" fmla="*/ 202782 w 211120"/>
                <a:gd name="connsiteY5" fmla="*/ 155800 h 175412"/>
                <a:gd name="connsiteX6" fmla="*/ 191494 w 211120"/>
                <a:gd name="connsiteY6" fmla="*/ 91726 h 175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120" h="175412">
                  <a:moveTo>
                    <a:pt x="191494" y="91726"/>
                  </a:moveTo>
                  <a:lnTo>
                    <a:pt x="72397" y="8324"/>
                  </a:lnTo>
                  <a:cubicBezTo>
                    <a:pt x="51586" y="-6244"/>
                    <a:pt x="22892" y="-1199"/>
                    <a:pt x="8324" y="19612"/>
                  </a:cubicBezTo>
                  <a:cubicBezTo>
                    <a:pt x="-6244" y="40424"/>
                    <a:pt x="-1199" y="69118"/>
                    <a:pt x="19612" y="83686"/>
                  </a:cubicBezTo>
                  <a:lnTo>
                    <a:pt x="138709" y="167088"/>
                  </a:lnTo>
                  <a:cubicBezTo>
                    <a:pt x="159520" y="181656"/>
                    <a:pt x="188214" y="176611"/>
                    <a:pt x="202782" y="155800"/>
                  </a:cubicBezTo>
                  <a:cubicBezTo>
                    <a:pt x="217382" y="134989"/>
                    <a:pt x="212305" y="106326"/>
                    <a:pt x="191494" y="91726"/>
                  </a:cubicBezTo>
                  <a:close/>
                </a:path>
              </a:pathLst>
            </a:custGeom>
            <a:grpFill/>
            <a:ln>
              <a:noFill/>
            </a:ln>
          </p:spPr>
          <p:txBody>
            <a:bodyPr lIns="12192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endParaRPr kumimoji="0" lang="en-US" sz="24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82" name="Freeform: Shape 81">
              <a:extLst>
                <a:ext uri="{FF2B5EF4-FFF2-40B4-BE49-F238E27FC236}">
                  <a16:creationId xmlns:a16="http://schemas.microsoft.com/office/drawing/2014/main" id="{14921246-9EF7-3449-040C-6AE666F2311B}"/>
                </a:ext>
              </a:extLst>
            </p:cNvPr>
            <p:cNvSpPr/>
            <p:nvPr/>
          </p:nvSpPr>
          <p:spPr>
            <a:xfrm>
              <a:off x="4412353" y="1735172"/>
              <a:ext cx="1477025" cy="1146529"/>
            </a:xfrm>
            <a:custGeom>
              <a:avLst/>
              <a:gdLst>
                <a:gd name="connsiteX0" fmla="*/ 1254535 w 1477025"/>
                <a:gd name="connsiteY0" fmla="*/ 981227 h 1146529"/>
                <a:gd name="connsiteX1" fmla="*/ 1231548 w 1477025"/>
                <a:gd name="connsiteY1" fmla="*/ 965114 h 1146529"/>
                <a:gd name="connsiteX2" fmla="*/ 1254725 w 1477025"/>
                <a:gd name="connsiteY2" fmla="*/ 938690 h 1146529"/>
                <a:gd name="connsiteX3" fmla="*/ 1404628 w 1477025"/>
                <a:gd name="connsiteY3" fmla="*/ 1043629 h 1146529"/>
                <a:gd name="connsiteX4" fmla="*/ 1468701 w 1477025"/>
                <a:gd name="connsiteY4" fmla="*/ 1032341 h 1146529"/>
                <a:gd name="connsiteX5" fmla="*/ 1457413 w 1477025"/>
                <a:gd name="connsiteY5" fmla="*/ 968267 h 1146529"/>
                <a:gd name="connsiteX6" fmla="*/ 1307509 w 1477025"/>
                <a:gd name="connsiteY6" fmla="*/ 863297 h 1146529"/>
                <a:gd name="connsiteX7" fmla="*/ 1324411 w 1477025"/>
                <a:gd name="connsiteY7" fmla="*/ 832490 h 1146529"/>
                <a:gd name="connsiteX8" fmla="*/ 1362154 w 1477025"/>
                <a:gd name="connsiteY8" fmla="*/ 858914 h 1146529"/>
                <a:gd name="connsiteX9" fmla="*/ 1426228 w 1477025"/>
                <a:gd name="connsiteY9" fmla="*/ 847626 h 1146529"/>
                <a:gd name="connsiteX10" fmla="*/ 1414939 w 1477025"/>
                <a:gd name="connsiteY10" fmla="*/ 783552 h 1146529"/>
                <a:gd name="connsiteX11" fmla="*/ 1359884 w 1477025"/>
                <a:gd name="connsiteY11" fmla="*/ 744989 h 1146529"/>
                <a:gd name="connsiteX12" fmla="*/ 1282662 w 1477025"/>
                <a:gd name="connsiteY12" fmla="*/ 244480 h 1146529"/>
                <a:gd name="connsiteX13" fmla="*/ 484332 w 1477025"/>
                <a:gd name="connsiteY13" fmla="*/ 103720 h 1146529"/>
                <a:gd name="connsiteX14" fmla="*/ 266162 w 1477025"/>
                <a:gd name="connsiteY14" fmla="*/ 745115 h 1146529"/>
                <a:gd name="connsiteX15" fmla="*/ 19612 w 1477025"/>
                <a:gd name="connsiteY15" fmla="*/ 917753 h 1146529"/>
                <a:gd name="connsiteX16" fmla="*/ 8324 w 1477025"/>
                <a:gd name="connsiteY16" fmla="*/ 981826 h 1146529"/>
                <a:gd name="connsiteX17" fmla="*/ 72397 w 1477025"/>
                <a:gd name="connsiteY17" fmla="*/ 993115 h 1146529"/>
                <a:gd name="connsiteX18" fmla="*/ 301888 w 1477025"/>
                <a:gd name="connsiteY18" fmla="*/ 832427 h 1146529"/>
                <a:gd name="connsiteX19" fmla="*/ 318820 w 1477025"/>
                <a:gd name="connsiteY19" fmla="*/ 863234 h 1146529"/>
                <a:gd name="connsiteX20" fmla="*/ 207733 w 1477025"/>
                <a:gd name="connsiteY20" fmla="*/ 941024 h 1146529"/>
                <a:gd name="connsiteX21" fmla="*/ 196445 w 1477025"/>
                <a:gd name="connsiteY21" fmla="*/ 1005097 h 1146529"/>
                <a:gd name="connsiteX22" fmla="*/ 260518 w 1477025"/>
                <a:gd name="connsiteY22" fmla="*/ 1016385 h 1146529"/>
                <a:gd name="connsiteX23" fmla="*/ 371605 w 1477025"/>
                <a:gd name="connsiteY23" fmla="*/ 938596 h 1146529"/>
                <a:gd name="connsiteX24" fmla="*/ 394750 w 1477025"/>
                <a:gd name="connsiteY24" fmla="*/ 965051 h 1146529"/>
                <a:gd name="connsiteX25" fmla="*/ 377533 w 1477025"/>
                <a:gd name="connsiteY25" fmla="*/ 977128 h 1146529"/>
                <a:gd name="connsiteX26" fmla="*/ 366245 w 1477025"/>
                <a:gd name="connsiteY26" fmla="*/ 1041201 h 1146529"/>
                <a:gd name="connsiteX27" fmla="*/ 430318 w 1477025"/>
                <a:gd name="connsiteY27" fmla="*/ 1052490 h 1146529"/>
                <a:gd name="connsiteX28" fmla="*/ 464593 w 1477025"/>
                <a:gd name="connsiteY28" fmla="*/ 1028494 h 1146529"/>
                <a:gd name="connsiteX29" fmla="*/ 1141934 w 1477025"/>
                <a:gd name="connsiteY29" fmla="*/ 1042841 h 1146529"/>
                <a:gd name="connsiteX30" fmla="*/ 1161516 w 1477025"/>
                <a:gd name="connsiteY30" fmla="*/ 1028368 h 1146529"/>
                <a:gd name="connsiteX31" fmla="*/ 1201814 w 1477025"/>
                <a:gd name="connsiteY31" fmla="*/ 1056589 h 1146529"/>
                <a:gd name="connsiteX32" fmla="*/ 1265887 w 1477025"/>
                <a:gd name="connsiteY32" fmla="*/ 1045300 h 1146529"/>
                <a:gd name="connsiteX33" fmla="*/ 1254535 w 1477025"/>
                <a:gd name="connsiteY33" fmla="*/ 981227 h 1146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477025" h="1146529">
                  <a:moveTo>
                    <a:pt x="1254535" y="981227"/>
                  </a:moveTo>
                  <a:lnTo>
                    <a:pt x="1231548" y="965114"/>
                  </a:lnTo>
                  <a:cubicBezTo>
                    <a:pt x="1239621" y="956537"/>
                    <a:pt x="1247283" y="947677"/>
                    <a:pt x="1254725" y="938690"/>
                  </a:cubicBezTo>
                  <a:lnTo>
                    <a:pt x="1404628" y="1043629"/>
                  </a:lnTo>
                  <a:cubicBezTo>
                    <a:pt x="1425440" y="1058197"/>
                    <a:pt x="1454134" y="1053152"/>
                    <a:pt x="1468701" y="1032341"/>
                  </a:cubicBezTo>
                  <a:cubicBezTo>
                    <a:pt x="1483269" y="1011529"/>
                    <a:pt x="1478224" y="982835"/>
                    <a:pt x="1457413" y="968267"/>
                  </a:cubicBezTo>
                  <a:lnTo>
                    <a:pt x="1307509" y="863297"/>
                  </a:lnTo>
                  <a:cubicBezTo>
                    <a:pt x="1313437" y="853175"/>
                    <a:pt x="1319145" y="842927"/>
                    <a:pt x="1324411" y="832490"/>
                  </a:cubicBezTo>
                  <a:lnTo>
                    <a:pt x="1362154" y="858914"/>
                  </a:lnTo>
                  <a:cubicBezTo>
                    <a:pt x="1382966" y="873482"/>
                    <a:pt x="1411660" y="868437"/>
                    <a:pt x="1426228" y="847626"/>
                  </a:cubicBezTo>
                  <a:cubicBezTo>
                    <a:pt x="1440796" y="826814"/>
                    <a:pt x="1435750" y="798120"/>
                    <a:pt x="1414939" y="783552"/>
                  </a:cubicBezTo>
                  <a:lnTo>
                    <a:pt x="1359884" y="744989"/>
                  </a:lnTo>
                  <a:cubicBezTo>
                    <a:pt x="1411219" y="581085"/>
                    <a:pt x="1388799" y="396054"/>
                    <a:pt x="1282662" y="244480"/>
                  </a:cubicBezTo>
                  <a:cubicBezTo>
                    <a:pt x="1101069" y="-14840"/>
                    <a:pt x="743652" y="-77873"/>
                    <a:pt x="484332" y="103720"/>
                  </a:cubicBezTo>
                  <a:cubicBezTo>
                    <a:pt x="274392" y="250723"/>
                    <a:pt x="193165" y="512975"/>
                    <a:pt x="266162" y="745115"/>
                  </a:cubicBezTo>
                  <a:lnTo>
                    <a:pt x="19612" y="917753"/>
                  </a:lnTo>
                  <a:cubicBezTo>
                    <a:pt x="-1199" y="932321"/>
                    <a:pt x="-6244" y="961015"/>
                    <a:pt x="8324" y="981826"/>
                  </a:cubicBezTo>
                  <a:cubicBezTo>
                    <a:pt x="22892" y="1002637"/>
                    <a:pt x="51586" y="1007683"/>
                    <a:pt x="72397" y="993115"/>
                  </a:cubicBezTo>
                  <a:lnTo>
                    <a:pt x="301888" y="832427"/>
                  </a:lnTo>
                  <a:cubicBezTo>
                    <a:pt x="307154" y="842801"/>
                    <a:pt x="312861" y="853081"/>
                    <a:pt x="318820" y="863234"/>
                  </a:cubicBezTo>
                  <a:lnTo>
                    <a:pt x="207733" y="941024"/>
                  </a:lnTo>
                  <a:cubicBezTo>
                    <a:pt x="186922" y="955591"/>
                    <a:pt x="181877" y="984286"/>
                    <a:pt x="196445" y="1005097"/>
                  </a:cubicBezTo>
                  <a:cubicBezTo>
                    <a:pt x="211012" y="1025908"/>
                    <a:pt x="239707" y="1030953"/>
                    <a:pt x="260518" y="1016385"/>
                  </a:cubicBezTo>
                  <a:lnTo>
                    <a:pt x="371605" y="938596"/>
                  </a:lnTo>
                  <a:cubicBezTo>
                    <a:pt x="379110" y="947677"/>
                    <a:pt x="386804" y="956537"/>
                    <a:pt x="394750" y="965051"/>
                  </a:cubicBezTo>
                  <a:lnTo>
                    <a:pt x="377533" y="977128"/>
                  </a:lnTo>
                  <a:cubicBezTo>
                    <a:pt x="356722" y="991696"/>
                    <a:pt x="351677" y="1020390"/>
                    <a:pt x="366245" y="1041201"/>
                  </a:cubicBezTo>
                  <a:cubicBezTo>
                    <a:pt x="380813" y="1062012"/>
                    <a:pt x="409507" y="1067057"/>
                    <a:pt x="430318" y="1052490"/>
                  </a:cubicBezTo>
                  <a:lnTo>
                    <a:pt x="464593" y="1028494"/>
                  </a:lnTo>
                  <a:cubicBezTo>
                    <a:pt x="657759" y="1176474"/>
                    <a:pt x="931993" y="1189843"/>
                    <a:pt x="1141934" y="1042841"/>
                  </a:cubicBezTo>
                  <a:cubicBezTo>
                    <a:pt x="1148619" y="1038143"/>
                    <a:pt x="1155083" y="1033287"/>
                    <a:pt x="1161516" y="1028368"/>
                  </a:cubicBezTo>
                  <a:lnTo>
                    <a:pt x="1201814" y="1056589"/>
                  </a:lnTo>
                  <a:cubicBezTo>
                    <a:pt x="1222625" y="1071157"/>
                    <a:pt x="1251319" y="1066112"/>
                    <a:pt x="1265887" y="1045300"/>
                  </a:cubicBezTo>
                  <a:cubicBezTo>
                    <a:pt x="1280423" y="1024489"/>
                    <a:pt x="1275346" y="995795"/>
                    <a:pt x="1254535" y="981227"/>
                  </a:cubicBezTo>
                  <a:close/>
                </a:path>
              </a:pathLst>
            </a:custGeom>
            <a:grpFill/>
            <a:ln>
              <a:noFill/>
            </a:ln>
          </p:spPr>
          <p:txBody>
            <a:bodyPr lIns="12192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endParaRPr kumimoji="0" lang="en-US" sz="24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grpSp>
      <p:grpSp>
        <p:nvGrpSpPr>
          <p:cNvPr id="12" name="Graphic 2">
            <a:extLst>
              <a:ext uri="{FF2B5EF4-FFF2-40B4-BE49-F238E27FC236}">
                <a16:creationId xmlns:a16="http://schemas.microsoft.com/office/drawing/2014/main" id="{E4CF1220-40F8-D58D-AE13-8A46C56B16DC}"/>
              </a:ext>
            </a:extLst>
          </p:cNvPr>
          <p:cNvGrpSpPr/>
          <p:nvPr/>
        </p:nvGrpSpPr>
        <p:grpSpPr>
          <a:xfrm>
            <a:off x="7987632" y="3345626"/>
            <a:ext cx="2143645" cy="1726257"/>
            <a:chOff x="5863239" y="2586298"/>
            <a:chExt cx="1501809" cy="1209392"/>
          </a:xfrm>
          <a:gradFill>
            <a:gsLst>
              <a:gs pos="0">
                <a:schemeClr val="accent5"/>
              </a:gs>
              <a:gs pos="100000">
                <a:schemeClr val="accent5">
                  <a:lumMod val="20000"/>
                  <a:lumOff val="80000"/>
                </a:schemeClr>
              </a:gs>
            </a:gsLst>
            <a:lin ang="18900000" scaled="1"/>
          </a:gradFill>
        </p:grpSpPr>
        <p:sp>
          <p:nvSpPr>
            <p:cNvPr id="79" name="Freeform: Shape 78">
              <a:extLst>
                <a:ext uri="{FF2B5EF4-FFF2-40B4-BE49-F238E27FC236}">
                  <a16:creationId xmlns:a16="http://schemas.microsoft.com/office/drawing/2014/main" id="{C335AADF-BEC4-E184-56FB-0652DFB76518}"/>
                </a:ext>
              </a:extLst>
            </p:cNvPr>
            <p:cNvSpPr/>
            <p:nvPr/>
          </p:nvSpPr>
          <p:spPr>
            <a:xfrm>
              <a:off x="7153942" y="2779527"/>
              <a:ext cx="211106" cy="175412"/>
            </a:xfrm>
            <a:custGeom>
              <a:avLst/>
              <a:gdLst>
                <a:gd name="connsiteX0" fmla="*/ 202782 w 211106"/>
                <a:gd name="connsiteY0" fmla="*/ 19613 h 175412"/>
                <a:gd name="connsiteX1" fmla="*/ 138710 w 211106"/>
                <a:gd name="connsiteY1" fmla="*/ 8324 h 175412"/>
                <a:gd name="connsiteX2" fmla="*/ 19613 w 211106"/>
                <a:gd name="connsiteY2" fmla="*/ 91726 h 175412"/>
                <a:gd name="connsiteX3" fmla="*/ 8324 w 211106"/>
                <a:gd name="connsiteY3" fmla="*/ 155800 h 175412"/>
                <a:gd name="connsiteX4" fmla="*/ 72397 w 211106"/>
                <a:gd name="connsiteY4" fmla="*/ 167088 h 175412"/>
                <a:gd name="connsiteX5" fmla="*/ 191494 w 211106"/>
                <a:gd name="connsiteY5" fmla="*/ 83686 h 175412"/>
                <a:gd name="connsiteX6" fmla="*/ 202782 w 211106"/>
                <a:gd name="connsiteY6" fmla="*/ 19613 h 175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106" h="175412">
                  <a:moveTo>
                    <a:pt x="202782" y="19613"/>
                  </a:moveTo>
                  <a:cubicBezTo>
                    <a:pt x="188215" y="-1199"/>
                    <a:pt x="159520" y="-6244"/>
                    <a:pt x="138710" y="8324"/>
                  </a:cubicBezTo>
                  <a:lnTo>
                    <a:pt x="19613" y="91726"/>
                  </a:lnTo>
                  <a:cubicBezTo>
                    <a:pt x="-1199" y="106294"/>
                    <a:pt x="-6244" y="134989"/>
                    <a:pt x="8324" y="155800"/>
                  </a:cubicBezTo>
                  <a:cubicBezTo>
                    <a:pt x="22892" y="176611"/>
                    <a:pt x="51586" y="181656"/>
                    <a:pt x="72397" y="167088"/>
                  </a:cubicBezTo>
                  <a:lnTo>
                    <a:pt x="191494" y="83686"/>
                  </a:lnTo>
                  <a:cubicBezTo>
                    <a:pt x="212305" y="69118"/>
                    <a:pt x="217350" y="40424"/>
                    <a:pt x="202782" y="19613"/>
                  </a:cubicBezTo>
                  <a:close/>
                </a:path>
              </a:pathLst>
            </a:custGeom>
            <a:grpFill/>
            <a:ln w="315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sp>
          <p:nvSpPr>
            <p:cNvPr id="80" name="Freeform: Shape 79">
              <a:extLst>
                <a:ext uri="{FF2B5EF4-FFF2-40B4-BE49-F238E27FC236}">
                  <a16:creationId xmlns:a16="http://schemas.microsoft.com/office/drawing/2014/main" id="{BFF8D741-2991-4A3F-B963-AA64B9A342DF}"/>
                </a:ext>
              </a:extLst>
            </p:cNvPr>
            <p:cNvSpPr/>
            <p:nvPr/>
          </p:nvSpPr>
          <p:spPr>
            <a:xfrm>
              <a:off x="5863239" y="2586298"/>
              <a:ext cx="1331473" cy="1209392"/>
            </a:xfrm>
            <a:custGeom>
              <a:avLst/>
              <a:gdLst>
                <a:gd name="connsiteX0" fmla="*/ 1201877 w 1331473"/>
                <a:gd name="connsiteY0" fmla="*/ 360853 h 1209392"/>
                <a:gd name="connsiteX1" fmla="*/ 1178858 w 1331473"/>
                <a:gd name="connsiteY1" fmla="*/ 376966 h 1209392"/>
                <a:gd name="connsiteX2" fmla="*/ 1161957 w 1331473"/>
                <a:gd name="connsiteY2" fmla="*/ 346159 h 1209392"/>
                <a:gd name="connsiteX3" fmla="*/ 1311861 w 1331473"/>
                <a:gd name="connsiteY3" fmla="*/ 241189 h 1209392"/>
                <a:gd name="connsiteX4" fmla="*/ 1323149 w 1331473"/>
                <a:gd name="connsiteY4" fmla="*/ 177115 h 1209392"/>
                <a:gd name="connsiteX5" fmla="*/ 1259076 w 1331473"/>
                <a:gd name="connsiteY5" fmla="*/ 165827 h 1209392"/>
                <a:gd name="connsiteX6" fmla="*/ 1109172 w 1331473"/>
                <a:gd name="connsiteY6" fmla="*/ 270766 h 1209392"/>
                <a:gd name="connsiteX7" fmla="*/ 1085996 w 1331473"/>
                <a:gd name="connsiteY7" fmla="*/ 244342 h 1209392"/>
                <a:gd name="connsiteX8" fmla="*/ 1123740 w 1331473"/>
                <a:gd name="connsiteY8" fmla="*/ 217918 h 1209392"/>
                <a:gd name="connsiteX9" fmla="*/ 1135029 w 1331473"/>
                <a:gd name="connsiteY9" fmla="*/ 153845 h 1209392"/>
                <a:gd name="connsiteX10" fmla="*/ 1070956 w 1331473"/>
                <a:gd name="connsiteY10" fmla="*/ 142556 h 1209392"/>
                <a:gd name="connsiteX11" fmla="*/ 1015901 w 1331473"/>
                <a:gd name="connsiteY11" fmla="*/ 181088 h 1209392"/>
                <a:gd name="connsiteX12" fmla="*/ 996287 w 1331473"/>
                <a:gd name="connsiteY12" fmla="*/ 166615 h 1209392"/>
                <a:gd name="connsiteX13" fmla="*/ 318947 w 1331473"/>
                <a:gd name="connsiteY13" fmla="*/ 180962 h 1209392"/>
                <a:gd name="connsiteX14" fmla="*/ 72397 w 1331473"/>
                <a:gd name="connsiteY14" fmla="*/ 8324 h 1209392"/>
                <a:gd name="connsiteX15" fmla="*/ 8324 w 1331473"/>
                <a:gd name="connsiteY15" fmla="*/ 19613 h 1209392"/>
                <a:gd name="connsiteX16" fmla="*/ 19612 w 1331473"/>
                <a:gd name="connsiteY16" fmla="*/ 83686 h 1209392"/>
                <a:gd name="connsiteX17" fmla="*/ 249103 w 1331473"/>
                <a:gd name="connsiteY17" fmla="*/ 244373 h 1209392"/>
                <a:gd name="connsiteX18" fmla="*/ 225959 w 1331473"/>
                <a:gd name="connsiteY18" fmla="*/ 270829 h 1209392"/>
                <a:gd name="connsiteX19" fmla="*/ 114871 w 1331473"/>
                <a:gd name="connsiteY19" fmla="*/ 193039 h 1209392"/>
                <a:gd name="connsiteX20" fmla="*/ 50798 w 1331473"/>
                <a:gd name="connsiteY20" fmla="*/ 204328 h 1209392"/>
                <a:gd name="connsiteX21" fmla="*/ 62086 w 1331473"/>
                <a:gd name="connsiteY21" fmla="*/ 268401 h 1209392"/>
                <a:gd name="connsiteX22" fmla="*/ 173174 w 1331473"/>
                <a:gd name="connsiteY22" fmla="*/ 346190 h 1209392"/>
                <a:gd name="connsiteX23" fmla="*/ 156241 w 1331473"/>
                <a:gd name="connsiteY23" fmla="*/ 376997 h 1209392"/>
                <a:gd name="connsiteX24" fmla="*/ 139024 w 1331473"/>
                <a:gd name="connsiteY24" fmla="*/ 364921 h 1209392"/>
                <a:gd name="connsiteX25" fmla="*/ 74951 w 1331473"/>
                <a:gd name="connsiteY25" fmla="*/ 376209 h 1209392"/>
                <a:gd name="connsiteX26" fmla="*/ 86240 w 1331473"/>
                <a:gd name="connsiteY26" fmla="*/ 440282 h 1209392"/>
                <a:gd name="connsiteX27" fmla="*/ 120515 w 1331473"/>
                <a:gd name="connsiteY27" fmla="*/ 464278 h 1209392"/>
                <a:gd name="connsiteX28" fmla="*/ 338686 w 1331473"/>
                <a:gd name="connsiteY28" fmla="*/ 1105673 h 1209392"/>
                <a:gd name="connsiteX29" fmla="*/ 1137015 w 1331473"/>
                <a:gd name="connsiteY29" fmla="*/ 964913 h 1209392"/>
                <a:gd name="connsiteX30" fmla="*/ 1214237 w 1331473"/>
                <a:gd name="connsiteY30" fmla="*/ 464404 h 1209392"/>
                <a:gd name="connsiteX31" fmla="*/ 1254567 w 1331473"/>
                <a:gd name="connsiteY31" fmla="*/ 436183 h 1209392"/>
                <a:gd name="connsiteX32" fmla="*/ 1265855 w 1331473"/>
                <a:gd name="connsiteY32" fmla="*/ 372110 h 1209392"/>
                <a:gd name="connsiteX33" fmla="*/ 1201877 w 1331473"/>
                <a:gd name="connsiteY33" fmla="*/ 360853 h 1209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31473" h="1209392">
                  <a:moveTo>
                    <a:pt x="1201877" y="360853"/>
                  </a:moveTo>
                  <a:lnTo>
                    <a:pt x="1178858" y="376966"/>
                  </a:lnTo>
                  <a:cubicBezTo>
                    <a:pt x="1173592" y="366529"/>
                    <a:pt x="1167885" y="356281"/>
                    <a:pt x="1161957" y="346159"/>
                  </a:cubicBezTo>
                  <a:lnTo>
                    <a:pt x="1311861" y="241189"/>
                  </a:lnTo>
                  <a:cubicBezTo>
                    <a:pt x="1332672" y="226621"/>
                    <a:pt x="1337717" y="197927"/>
                    <a:pt x="1323149" y="177115"/>
                  </a:cubicBezTo>
                  <a:cubicBezTo>
                    <a:pt x="1308581" y="156304"/>
                    <a:pt x="1279887" y="151259"/>
                    <a:pt x="1259076" y="165827"/>
                  </a:cubicBezTo>
                  <a:lnTo>
                    <a:pt x="1109172" y="270766"/>
                  </a:lnTo>
                  <a:cubicBezTo>
                    <a:pt x="1101731" y="261779"/>
                    <a:pt x="1094068" y="252919"/>
                    <a:pt x="1085996" y="244342"/>
                  </a:cubicBezTo>
                  <a:lnTo>
                    <a:pt x="1123740" y="217918"/>
                  </a:lnTo>
                  <a:cubicBezTo>
                    <a:pt x="1144551" y="203350"/>
                    <a:pt x="1149596" y="174656"/>
                    <a:pt x="1135029" y="153845"/>
                  </a:cubicBezTo>
                  <a:cubicBezTo>
                    <a:pt x="1120461" y="133033"/>
                    <a:pt x="1091767" y="127988"/>
                    <a:pt x="1070956" y="142556"/>
                  </a:cubicBezTo>
                  <a:lnTo>
                    <a:pt x="1015901" y="181088"/>
                  </a:lnTo>
                  <a:cubicBezTo>
                    <a:pt x="1009468" y="176169"/>
                    <a:pt x="1003004" y="171313"/>
                    <a:pt x="996287" y="166615"/>
                  </a:cubicBezTo>
                  <a:cubicBezTo>
                    <a:pt x="786347" y="19613"/>
                    <a:pt x="512144" y="32982"/>
                    <a:pt x="318947" y="180962"/>
                  </a:cubicBezTo>
                  <a:lnTo>
                    <a:pt x="72397" y="8324"/>
                  </a:lnTo>
                  <a:cubicBezTo>
                    <a:pt x="51586" y="-6244"/>
                    <a:pt x="22892" y="-1199"/>
                    <a:pt x="8324" y="19613"/>
                  </a:cubicBezTo>
                  <a:cubicBezTo>
                    <a:pt x="-6244" y="40424"/>
                    <a:pt x="-1199" y="69118"/>
                    <a:pt x="19612" y="83686"/>
                  </a:cubicBezTo>
                  <a:lnTo>
                    <a:pt x="249103" y="244373"/>
                  </a:lnTo>
                  <a:cubicBezTo>
                    <a:pt x="241157" y="252887"/>
                    <a:pt x="233463" y="261747"/>
                    <a:pt x="225959" y="270829"/>
                  </a:cubicBezTo>
                  <a:lnTo>
                    <a:pt x="114871" y="193039"/>
                  </a:lnTo>
                  <a:cubicBezTo>
                    <a:pt x="94060" y="178471"/>
                    <a:pt x="65365" y="183516"/>
                    <a:pt x="50798" y="204328"/>
                  </a:cubicBezTo>
                  <a:cubicBezTo>
                    <a:pt x="36230" y="225139"/>
                    <a:pt x="41275" y="253833"/>
                    <a:pt x="62086" y="268401"/>
                  </a:cubicBezTo>
                  <a:lnTo>
                    <a:pt x="173174" y="346190"/>
                  </a:lnTo>
                  <a:cubicBezTo>
                    <a:pt x="167214" y="356344"/>
                    <a:pt x="161507" y="366592"/>
                    <a:pt x="156241" y="376997"/>
                  </a:cubicBezTo>
                  <a:lnTo>
                    <a:pt x="139024" y="364921"/>
                  </a:lnTo>
                  <a:cubicBezTo>
                    <a:pt x="118213" y="350353"/>
                    <a:pt x="89519" y="355398"/>
                    <a:pt x="74951" y="376209"/>
                  </a:cubicBezTo>
                  <a:cubicBezTo>
                    <a:pt x="60384" y="397020"/>
                    <a:pt x="65429" y="425714"/>
                    <a:pt x="86240" y="440282"/>
                  </a:cubicBezTo>
                  <a:lnTo>
                    <a:pt x="120515" y="464278"/>
                  </a:lnTo>
                  <a:cubicBezTo>
                    <a:pt x="47518" y="696417"/>
                    <a:pt x="128745" y="958670"/>
                    <a:pt x="338686" y="1105673"/>
                  </a:cubicBezTo>
                  <a:cubicBezTo>
                    <a:pt x="598006" y="1287266"/>
                    <a:pt x="955454" y="1224233"/>
                    <a:pt x="1137015" y="964913"/>
                  </a:cubicBezTo>
                  <a:cubicBezTo>
                    <a:pt x="1243152" y="813338"/>
                    <a:pt x="1265572" y="628308"/>
                    <a:pt x="1214237" y="464404"/>
                  </a:cubicBezTo>
                  <a:lnTo>
                    <a:pt x="1254567" y="436183"/>
                  </a:lnTo>
                  <a:cubicBezTo>
                    <a:pt x="1275378" y="421615"/>
                    <a:pt x="1280423" y="392921"/>
                    <a:pt x="1265855" y="372110"/>
                  </a:cubicBezTo>
                  <a:cubicBezTo>
                    <a:pt x="1251382" y="351362"/>
                    <a:pt x="1222688" y="346285"/>
                    <a:pt x="1201877" y="360853"/>
                  </a:cubicBezTo>
                  <a:close/>
                </a:path>
              </a:pathLst>
            </a:custGeom>
            <a:grpFill/>
            <a:ln w="315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grpSp>
      <p:sp>
        <p:nvSpPr>
          <p:cNvPr id="13" name="Freeform: Shape 12">
            <a:extLst>
              <a:ext uri="{FF2B5EF4-FFF2-40B4-BE49-F238E27FC236}">
                <a16:creationId xmlns:a16="http://schemas.microsoft.com/office/drawing/2014/main" id="{39A3A308-6F72-34FB-C66A-18D4118D5AF2}"/>
              </a:ext>
            </a:extLst>
          </p:cNvPr>
          <p:cNvSpPr/>
          <p:nvPr/>
        </p:nvSpPr>
        <p:spPr>
          <a:xfrm>
            <a:off x="1373416" y="3252481"/>
            <a:ext cx="250187" cy="72997"/>
          </a:xfrm>
          <a:custGeom>
            <a:avLst/>
            <a:gdLst>
              <a:gd name="connsiteX0" fmla="*/ 166249 w 175278"/>
              <a:gd name="connsiteY0" fmla="*/ 51129 h 51140"/>
              <a:gd name="connsiteX1" fmla="*/ 162748 w 175278"/>
              <a:gd name="connsiteY1" fmla="*/ 50436 h 51140"/>
              <a:gd name="connsiteX2" fmla="*/ 87639 w 175278"/>
              <a:gd name="connsiteY2" fmla="*/ 18840 h 51140"/>
              <a:gd name="connsiteX3" fmla="*/ 12530 w 175278"/>
              <a:gd name="connsiteY3" fmla="*/ 50436 h 51140"/>
              <a:gd name="connsiteX4" fmla="*/ 705 w 175278"/>
              <a:gd name="connsiteY4" fmla="*/ 45611 h 51140"/>
              <a:gd name="connsiteX5" fmla="*/ 5529 w 175278"/>
              <a:gd name="connsiteY5" fmla="*/ 33787 h 51140"/>
              <a:gd name="connsiteX6" fmla="*/ 84139 w 175278"/>
              <a:gd name="connsiteY6" fmla="*/ 709 h 51140"/>
              <a:gd name="connsiteX7" fmla="*/ 91139 w 175278"/>
              <a:gd name="connsiteY7" fmla="*/ 709 h 51140"/>
              <a:gd name="connsiteX8" fmla="*/ 169749 w 175278"/>
              <a:gd name="connsiteY8" fmla="*/ 33787 h 51140"/>
              <a:gd name="connsiteX9" fmla="*/ 174573 w 175278"/>
              <a:gd name="connsiteY9" fmla="*/ 45611 h 51140"/>
              <a:gd name="connsiteX10" fmla="*/ 166249 w 175278"/>
              <a:gd name="connsiteY10" fmla="*/ 51129 h 51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5278" h="51140">
                <a:moveTo>
                  <a:pt x="166249" y="51129"/>
                </a:moveTo>
                <a:cubicBezTo>
                  <a:pt x="165082" y="51129"/>
                  <a:pt x="163884" y="50909"/>
                  <a:pt x="162748" y="50436"/>
                </a:cubicBezTo>
                <a:lnTo>
                  <a:pt x="87639" y="18840"/>
                </a:lnTo>
                <a:lnTo>
                  <a:pt x="12530" y="50436"/>
                </a:lnTo>
                <a:cubicBezTo>
                  <a:pt x="7957" y="52359"/>
                  <a:pt x="2660" y="50215"/>
                  <a:pt x="705" y="45611"/>
                </a:cubicBezTo>
                <a:cubicBezTo>
                  <a:pt x="-1218" y="41008"/>
                  <a:pt x="926" y="35742"/>
                  <a:pt x="5529" y="33787"/>
                </a:cubicBezTo>
                <a:lnTo>
                  <a:pt x="84139" y="709"/>
                </a:lnTo>
                <a:cubicBezTo>
                  <a:pt x="86378" y="-236"/>
                  <a:pt x="88900" y="-236"/>
                  <a:pt x="91139" y="709"/>
                </a:cubicBezTo>
                <a:lnTo>
                  <a:pt x="169749" y="33787"/>
                </a:lnTo>
                <a:cubicBezTo>
                  <a:pt x="174352" y="35710"/>
                  <a:pt x="176496" y="41008"/>
                  <a:pt x="174573" y="45611"/>
                </a:cubicBezTo>
                <a:cubicBezTo>
                  <a:pt x="173091" y="49080"/>
                  <a:pt x="169749" y="51129"/>
                  <a:pt x="166249" y="51129"/>
                </a:cubicBezTo>
                <a:close/>
              </a:path>
            </a:pathLst>
          </a:custGeom>
          <a:gradFill>
            <a:gsLst>
              <a:gs pos="0">
                <a:schemeClr val="accent3"/>
              </a:gs>
              <a:gs pos="100000">
                <a:schemeClr val="accent2"/>
              </a:gs>
            </a:gsLst>
            <a:lin ang="18900000" scaled="1"/>
          </a:gradFill>
          <a:ln w="315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sp>
        <p:nvSpPr>
          <p:cNvPr id="14" name="Freeform: Shape 13">
            <a:extLst>
              <a:ext uri="{FF2B5EF4-FFF2-40B4-BE49-F238E27FC236}">
                <a16:creationId xmlns:a16="http://schemas.microsoft.com/office/drawing/2014/main" id="{9B64E600-8B4A-907E-9542-88A7ACA331CA}"/>
              </a:ext>
            </a:extLst>
          </p:cNvPr>
          <p:cNvSpPr/>
          <p:nvPr/>
        </p:nvSpPr>
        <p:spPr>
          <a:xfrm>
            <a:off x="3209090" y="3877246"/>
            <a:ext cx="250187" cy="72997"/>
          </a:xfrm>
          <a:custGeom>
            <a:avLst/>
            <a:gdLst>
              <a:gd name="connsiteX0" fmla="*/ 9030 w 175278"/>
              <a:gd name="connsiteY0" fmla="*/ 11 h 51140"/>
              <a:gd name="connsiteX1" fmla="*/ 12530 w 175278"/>
              <a:gd name="connsiteY1" fmla="*/ 705 h 51140"/>
              <a:gd name="connsiteX2" fmla="*/ 87639 w 175278"/>
              <a:gd name="connsiteY2" fmla="*/ 32300 h 51140"/>
              <a:gd name="connsiteX3" fmla="*/ 162749 w 175278"/>
              <a:gd name="connsiteY3" fmla="*/ 705 h 51140"/>
              <a:gd name="connsiteX4" fmla="*/ 174573 w 175278"/>
              <a:gd name="connsiteY4" fmla="*/ 5529 h 51140"/>
              <a:gd name="connsiteX5" fmla="*/ 169749 w 175278"/>
              <a:gd name="connsiteY5" fmla="*/ 17354 h 51140"/>
              <a:gd name="connsiteX6" fmla="*/ 91139 w 175278"/>
              <a:gd name="connsiteY6" fmla="*/ 50431 h 51140"/>
              <a:gd name="connsiteX7" fmla="*/ 84139 w 175278"/>
              <a:gd name="connsiteY7" fmla="*/ 50431 h 51140"/>
              <a:gd name="connsiteX8" fmla="*/ 5529 w 175278"/>
              <a:gd name="connsiteY8" fmla="*/ 17354 h 51140"/>
              <a:gd name="connsiteX9" fmla="*/ 705 w 175278"/>
              <a:gd name="connsiteY9" fmla="*/ 5529 h 51140"/>
              <a:gd name="connsiteX10" fmla="*/ 9030 w 175278"/>
              <a:gd name="connsiteY10" fmla="*/ 11 h 51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5278" h="51140">
                <a:moveTo>
                  <a:pt x="9030" y="11"/>
                </a:moveTo>
                <a:cubicBezTo>
                  <a:pt x="10196" y="11"/>
                  <a:pt x="11394" y="232"/>
                  <a:pt x="12530" y="705"/>
                </a:cubicBezTo>
                <a:lnTo>
                  <a:pt x="87639" y="32300"/>
                </a:lnTo>
                <a:lnTo>
                  <a:pt x="162749" y="705"/>
                </a:lnTo>
                <a:cubicBezTo>
                  <a:pt x="167321" y="-1218"/>
                  <a:pt x="172618" y="926"/>
                  <a:pt x="174573" y="5529"/>
                </a:cubicBezTo>
                <a:cubicBezTo>
                  <a:pt x="176496" y="10133"/>
                  <a:pt x="174352" y="15399"/>
                  <a:pt x="169749" y="17354"/>
                </a:cubicBezTo>
                <a:lnTo>
                  <a:pt x="91139" y="50431"/>
                </a:lnTo>
                <a:cubicBezTo>
                  <a:pt x="88900" y="51377"/>
                  <a:pt x="86378" y="51377"/>
                  <a:pt x="84139" y="50431"/>
                </a:cubicBezTo>
                <a:lnTo>
                  <a:pt x="5529" y="17354"/>
                </a:lnTo>
                <a:cubicBezTo>
                  <a:pt x="926" y="15431"/>
                  <a:pt x="-1218" y="10133"/>
                  <a:pt x="705" y="5529"/>
                </a:cubicBezTo>
                <a:cubicBezTo>
                  <a:pt x="2155" y="2093"/>
                  <a:pt x="5498" y="11"/>
                  <a:pt x="9030" y="11"/>
                </a:cubicBezTo>
                <a:close/>
              </a:path>
            </a:pathLst>
          </a:custGeom>
          <a:gradFill>
            <a:gsLst>
              <a:gs pos="0">
                <a:schemeClr val="accent3"/>
              </a:gs>
              <a:gs pos="100000">
                <a:schemeClr val="accent2"/>
              </a:gs>
            </a:gsLst>
            <a:lin ang="18900000" scaled="1"/>
          </a:gradFill>
          <a:ln w="315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sp>
        <p:nvSpPr>
          <p:cNvPr id="15" name="Freeform: Shape 14">
            <a:extLst>
              <a:ext uri="{FF2B5EF4-FFF2-40B4-BE49-F238E27FC236}">
                <a16:creationId xmlns:a16="http://schemas.microsoft.com/office/drawing/2014/main" id="{EDD03AAC-86CA-26F1-156F-136CB53D484C}"/>
              </a:ext>
            </a:extLst>
          </p:cNvPr>
          <p:cNvSpPr/>
          <p:nvPr/>
        </p:nvSpPr>
        <p:spPr>
          <a:xfrm>
            <a:off x="5095879" y="3252481"/>
            <a:ext cx="250187" cy="72997"/>
          </a:xfrm>
          <a:custGeom>
            <a:avLst/>
            <a:gdLst>
              <a:gd name="connsiteX0" fmla="*/ 166249 w 175278"/>
              <a:gd name="connsiteY0" fmla="*/ 51129 h 51140"/>
              <a:gd name="connsiteX1" fmla="*/ 162748 w 175278"/>
              <a:gd name="connsiteY1" fmla="*/ 50436 h 51140"/>
              <a:gd name="connsiteX2" fmla="*/ 87639 w 175278"/>
              <a:gd name="connsiteY2" fmla="*/ 18840 h 51140"/>
              <a:gd name="connsiteX3" fmla="*/ 12530 w 175278"/>
              <a:gd name="connsiteY3" fmla="*/ 50436 h 51140"/>
              <a:gd name="connsiteX4" fmla="*/ 705 w 175278"/>
              <a:gd name="connsiteY4" fmla="*/ 45611 h 51140"/>
              <a:gd name="connsiteX5" fmla="*/ 5530 w 175278"/>
              <a:gd name="connsiteY5" fmla="*/ 33787 h 51140"/>
              <a:gd name="connsiteX6" fmla="*/ 84139 w 175278"/>
              <a:gd name="connsiteY6" fmla="*/ 709 h 51140"/>
              <a:gd name="connsiteX7" fmla="*/ 91139 w 175278"/>
              <a:gd name="connsiteY7" fmla="*/ 709 h 51140"/>
              <a:gd name="connsiteX8" fmla="*/ 169749 w 175278"/>
              <a:gd name="connsiteY8" fmla="*/ 33787 h 51140"/>
              <a:gd name="connsiteX9" fmla="*/ 174573 w 175278"/>
              <a:gd name="connsiteY9" fmla="*/ 45611 h 51140"/>
              <a:gd name="connsiteX10" fmla="*/ 166249 w 175278"/>
              <a:gd name="connsiteY10" fmla="*/ 51129 h 51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5278" h="51140">
                <a:moveTo>
                  <a:pt x="166249" y="51129"/>
                </a:moveTo>
                <a:cubicBezTo>
                  <a:pt x="165082" y="51129"/>
                  <a:pt x="163884" y="50909"/>
                  <a:pt x="162748" y="50436"/>
                </a:cubicBezTo>
                <a:lnTo>
                  <a:pt x="87639" y="18840"/>
                </a:lnTo>
                <a:lnTo>
                  <a:pt x="12530" y="50436"/>
                </a:lnTo>
                <a:cubicBezTo>
                  <a:pt x="7957" y="52359"/>
                  <a:pt x="2660" y="50215"/>
                  <a:pt x="705" y="45611"/>
                </a:cubicBezTo>
                <a:cubicBezTo>
                  <a:pt x="-1218" y="41008"/>
                  <a:pt x="926" y="35742"/>
                  <a:pt x="5530" y="33787"/>
                </a:cubicBezTo>
                <a:lnTo>
                  <a:pt x="84139" y="709"/>
                </a:lnTo>
                <a:cubicBezTo>
                  <a:pt x="86378" y="-236"/>
                  <a:pt x="88900" y="-236"/>
                  <a:pt x="91139" y="709"/>
                </a:cubicBezTo>
                <a:lnTo>
                  <a:pt x="169749" y="33787"/>
                </a:lnTo>
                <a:cubicBezTo>
                  <a:pt x="174352" y="35710"/>
                  <a:pt x="176497" y="41008"/>
                  <a:pt x="174573" y="45611"/>
                </a:cubicBezTo>
                <a:cubicBezTo>
                  <a:pt x="173091" y="49080"/>
                  <a:pt x="169749" y="51129"/>
                  <a:pt x="166249" y="51129"/>
                </a:cubicBezTo>
                <a:close/>
              </a:path>
            </a:pathLst>
          </a:custGeom>
          <a:gradFill>
            <a:gsLst>
              <a:gs pos="0">
                <a:schemeClr val="accent3"/>
              </a:gs>
              <a:gs pos="100000">
                <a:schemeClr val="accent2"/>
              </a:gs>
            </a:gsLst>
            <a:lin ang="18900000" scaled="1"/>
          </a:gradFill>
          <a:ln w="315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sp>
        <p:nvSpPr>
          <p:cNvPr id="16" name="Freeform: Shape 15">
            <a:extLst>
              <a:ext uri="{FF2B5EF4-FFF2-40B4-BE49-F238E27FC236}">
                <a16:creationId xmlns:a16="http://schemas.microsoft.com/office/drawing/2014/main" id="{380A6A75-FB7D-F694-A576-C9CD2BA78B7F}"/>
              </a:ext>
            </a:extLst>
          </p:cNvPr>
          <p:cNvSpPr/>
          <p:nvPr/>
        </p:nvSpPr>
        <p:spPr>
          <a:xfrm>
            <a:off x="6988756" y="3877246"/>
            <a:ext cx="250187" cy="72997"/>
          </a:xfrm>
          <a:custGeom>
            <a:avLst/>
            <a:gdLst>
              <a:gd name="connsiteX0" fmla="*/ 9030 w 175278"/>
              <a:gd name="connsiteY0" fmla="*/ 11 h 51140"/>
              <a:gd name="connsiteX1" fmla="*/ 12530 w 175278"/>
              <a:gd name="connsiteY1" fmla="*/ 705 h 51140"/>
              <a:gd name="connsiteX2" fmla="*/ 87639 w 175278"/>
              <a:gd name="connsiteY2" fmla="*/ 32300 h 51140"/>
              <a:gd name="connsiteX3" fmla="*/ 162749 w 175278"/>
              <a:gd name="connsiteY3" fmla="*/ 705 h 51140"/>
              <a:gd name="connsiteX4" fmla="*/ 174573 w 175278"/>
              <a:gd name="connsiteY4" fmla="*/ 5529 h 51140"/>
              <a:gd name="connsiteX5" fmla="*/ 169749 w 175278"/>
              <a:gd name="connsiteY5" fmla="*/ 17354 h 51140"/>
              <a:gd name="connsiteX6" fmla="*/ 91139 w 175278"/>
              <a:gd name="connsiteY6" fmla="*/ 50431 h 51140"/>
              <a:gd name="connsiteX7" fmla="*/ 84139 w 175278"/>
              <a:gd name="connsiteY7" fmla="*/ 50431 h 51140"/>
              <a:gd name="connsiteX8" fmla="*/ 5529 w 175278"/>
              <a:gd name="connsiteY8" fmla="*/ 17354 h 51140"/>
              <a:gd name="connsiteX9" fmla="*/ 705 w 175278"/>
              <a:gd name="connsiteY9" fmla="*/ 5529 h 51140"/>
              <a:gd name="connsiteX10" fmla="*/ 9030 w 175278"/>
              <a:gd name="connsiteY10" fmla="*/ 11 h 51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5278" h="51140">
                <a:moveTo>
                  <a:pt x="9030" y="11"/>
                </a:moveTo>
                <a:cubicBezTo>
                  <a:pt x="10196" y="11"/>
                  <a:pt x="11394" y="232"/>
                  <a:pt x="12530" y="705"/>
                </a:cubicBezTo>
                <a:lnTo>
                  <a:pt x="87639" y="32300"/>
                </a:lnTo>
                <a:lnTo>
                  <a:pt x="162749" y="705"/>
                </a:lnTo>
                <a:cubicBezTo>
                  <a:pt x="167321" y="-1218"/>
                  <a:pt x="172618" y="926"/>
                  <a:pt x="174573" y="5529"/>
                </a:cubicBezTo>
                <a:cubicBezTo>
                  <a:pt x="176496" y="10133"/>
                  <a:pt x="174352" y="15399"/>
                  <a:pt x="169749" y="17354"/>
                </a:cubicBezTo>
                <a:lnTo>
                  <a:pt x="91139" y="50431"/>
                </a:lnTo>
                <a:cubicBezTo>
                  <a:pt x="88900" y="51377"/>
                  <a:pt x="86378" y="51377"/>
                  <a:pt x="84139" y="50431"/>
                </a:cubicBezTo>
                <a:lnTo>
                  <a:pt x="5529" y="17354"/>
                </a:lnTo>
                <a:cubicBezTo>
                  <a:pt x="926" y="15431"/>
                  <a:pt x="-1218" y="10133"/>
                  <a:pt x="705" y="5529"/>
                </a:cubicBezTo>
                <a:cubicBezTo>
                  <a:pt x="2155" y="2093"/>
                  <a:pt x="5498" y="11"/>
                  <a:pt x="9030" y="11"/>
                </a:cubicBezTo>
                <a:close/>
              </a:path>
            </a:pathLst>
          </a:custGeom>
          <a:gradFill>
            <a:gsLst>
              <a:gs pos="0">
                <a:schemeClr val="accent3"/>
              </a:gs>
              <a:gs pos="100000">
                <a:schemeClr val="accent2"/>
              </a:gs>
            </a:gsLst>
            <a:lin ang="18900000" scaled="1"/>
          </a:gradFill>
          <a:ln w="315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sp>
        <p:nvSpPr>
          <p:cNvPr id="17" name="Freeform: Shape 16">
            <a:extLst>
              <a:ext uri="{FF2B5EF4-FFF2-40B4-BE49-F238E27FC236}">
                <a16:creationId xmlns:a16="http://schemas.microsoft.com/office/drawing/2014/main" id="{37312F64-F3C3-2A0B-061C-F2D9DB620DAC}"/>
              </a:ext>
            </a:extLst>
          </p:cNvPr>
          <p:cNvSpPr/>
          <p:nvPr/>
        </p:nvSpPr>
        <p:spPr>
          <a:xfrm>
            <a:off x="8815404" y="3252481"/>
            <a:ext cx="250187" cy="72997"/>
          </a:xfrm>
          <a:custGeom>
            <a:avLst/>
            <a:gdLst>
              <a:gd name="connsiteX0" fmla="*/ 166249 w 175278"/>
              <a:gd name="connsiteY0" fmla="*/ 51129 h 51140"/>
              <a:gd name="connsiteX1" fmla="*/ 162749 w 175278"/>
              <a:gd name="connsiteY1" fmla="*/ 50436 h 51140"/>
              <a:gd name="connsiteX2" fmla="*/ 87639 w 175278"/>
              <a:gd name="connsiteY2" fmla="*/ 18840 h 51140"/>
              <a:gd name="connsiteX3" fmla="*/ 12530 w 175278"/>
              <a:gd name="connsiteY3" fmla="*/ 50436 h 51140"/>
              <a:gd name="connsiteX4" fmla="*/ 705 w 175278"/>
              <a:gd name="connsiteY4" fmla="*/ 45611 h 51140"/>
              <a:gd name="connsiteX5" fmla="*/ 5530 w 175278"/>
              <a:gd name="connsiteY5" fmla="*/ 33787 h 51140"/>
              <a:gd name="connsiteX6" fmla="*/ 84139 w 175278"/>
              <a:gd name="connsiteY6" fmla="*/ 709 h 51140"/>
              <a:gd name="connsiteX7" fmla="*/ 91139 w 175278"/>
              <a:gd name="connsiteY7" fmla="*/ 709 h 51140"/>
              <a:gd name="connsiteX8" fmla="*/ 169749 w 175278"/>
              <a:gd name="connsiteY8" fmla="*/ 33787 h 51140"/>
              <a:gd name="connsiteX9" fmla="*/ 174573 w 175278"/>
              <a:gd name="connsiteY9" fmla="*/ 45611 h 51140"/>
              <a:gd name="connsiteX10" fmla="*/ 166249 w 175278"/>
              <a:gd name="connsiteY10" fmla="*/ 51129 h 51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5278" h="51140">
                <a:moveTo>
                  <a:pt x="166249" y="51129"/>
                </a:moveTo>
                <a:cubicBezTo>
                  <a:pt x="165082" y="51129"/>
                  <a:pt x="163884" y="50909"/>
                  <a:pt x="162749" y="50436"/>
                </a:cubicBezTo>
                <a:lnTo>
                  <a:pt x="87639" y="18840"/>
                </a:lnTo>
                <a:lnTo>
                  <a:pt x="12530" y="50436"/>
                </a:lnTo>
                <a:cubicBezTo>
                  <a:pt x="7957" y="52359"/>
                  <a:pt x="2660" y="50215"/>
                  <a:pt x="705" y="45611"/>
                </a:cubicBezTo>
                <a:cubicBezTo>
                  <a:pt x="-1218" y="41008"/>
                  <a:pt x="926" y="35742"/>
                  <a:pt x="5530" y="33787"/>
                </a:cubicBezTo>
                <a:lnTo>
                  <a:pt x="84139" y="709"/>
                </a:lnTo>
                <a:cubicBezTo>
                  <a:pt x="86378" y="-236"/>
                  <a:pt x="88900" y="-236"/>
                  <a:pt x="91139" y="709"/>
                </a:cubicBezTo>
                <a:lnTo>
                  <a:pt x="169749" y="33787"/>
                </a:lnTo>
                <a:cubicBezTo>
                  <a:pt x="174352" y="35710"/>
                  <a:pt x="176496" y="41008"/>
                  <a:pt x="174573" y="45611"/>
                </a:cubicBezTo>
                <a:cubicBezTo>
                  <a:pt x="173091" y="49080"/>
                  <a:pt x="169749" y="51129"/>
                  <a:pt x="166249" y="51129"/>
                </a:cubicBezTo>
                <a:close/>
              </a:path>
            </a:pathLst>
          </a:custGeom>
          <a:gradFill>
            <a:gsLst>
              <a:gs pos="0">
                <a:schemeClr val="accent3"/>
              </a:gs>
              <a:gs pos="100000">
                <a:schemeClr val="accent2"/>
              </a:gs>
            </a:gsLst>
            <a:lin ang="18900000" scaled="1"/>
          </a:gradFill>
          <a:ln w="315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sp>
        <p:nvSpPr>
          <p:cNvPr id="18" name="Freeform: Shape 17">
            <a:extLst>
              <a:ext uri="{FF2B5EF4-FFF2-40B4-BE49-F238E27FC236}">
                <a16:creationId xmlns:a16="http://schemas.microsoft.com/office/drawing/2014/main" id="{E124B5B5-9B00-5284-3403-7B6B82382B7C}"/>
              </a:ext>
            </a:extLst>
          </p:cNvPr>
          <p:cNvSpPr/>
          <p:nvPr/>
        </p:nvSpPr>
        <p:spPr>
          <a:xfrm>
            <a:off x="10713195" y="3877246"/>
            <a:ext cx="250187" cy="72997"/>
          </a:xfrm>
          <a:custGeom>
            <a:avLst/>
            <a:gdLst>
              <a:gd name="connsiteX0" fmla="*/ 9029 w 175278"/>
              <a:gd name="connsiteY0" fmla="*/ 11 h 51140"/>
              <a:gd name="connsiteX1" fmla="*/ 12530 w 175278"/>
              <a:gd name="connsiteY1" fmla="*/ 705 h 51140"/>
              <a:gd name="connsiteX2" fmla="*/ 87639 w 175278"/>
              <a:gd name="connsiteY2" fmla="*/ 32300 h 51140"/>
              <a:gd name="connsiteX3" fmla="*/ 162748 w 175278"/>
              <a:gd name="connsiteY3" fmla="*/ 705 h 51140"/>
              <a:gd name="connsiteX4" fmla="*/ 174573 w 175278"/>
              <a:gd name="connsiteY4" fmla="*/ 5529 h 51140"/>
              <a:gd name="connsiteX5" fmla="*/ 169748 w 175278"/>
              <a:gd name="connsiteY5" fmla="*/ 17354 h 51140"/>
              <a:gd name="connsiteX6" fmla="*/ 91139 w 175278"/>
              <a:gd name="connsiteY6" fmla="*/ 50431 h 51140"/>
              <a:gd name="connsiteX7" fmla="*/ 84139 w 175278"/>
              <a:gd name="connsiteY7" fmla="*/ 50431 h 51140"/>
              <a:gd name="connsiteX8" fmla="*/ 5529 w 175278"/>
              <a:gd name="connsiteY8" fmla="*/ 17354 h 51140"/>
              <a:gd name="connsiteX9" fmla="*/ 705 w 175278"/>
              <a:gd name="connsiteY9" fmla="*/ 5529 h 51140"/>
              <a:gd name="connsiteX10" fmla="*/ 9029 w 175278"/>
              <a:gd name="connsiteY10" fmla="*/ 11 h 51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5278" h="51140">
                <a:moveTo>
                  <a:pt x="9029" y="11"/>
                </a:moveTo>
                <a:cubicBezTo>
                  <a:pt x="10196" y="11"/>
                  <a:pt x="11394" y="232"/>
                  <a:pt x="12530" y="705"/>
                </a:cubicBezTo>
                <a:lnTo>
                  <a:pt x="87639" y="32300"/>
                </a:lnTo>
                <a:lnTo>
                  <a:pt x="162748" y="705"/>
                </a:lnTo>
                <a:cubicBezTo>
                  <a:pt x="167320" y="-1218"/>
                  <a:pt x="172618" y="926"/>
                  <a:pt x="174573" y="5529"/>
                </a:cubicBezTo>
                <a:cubicBezTo>
                  <a:pt x="176497" y="10133"/>
                  <a:pt x="174352" y="15399"/>
                  <a:pt x="169748" y="17354"/>
                </a:cubicBezTo>
                <a:lnTo>
                  <a:pt x="91139" y="50431"/>
                </a:lnTo>
                <a:cubicBezTo>
                  <a:pt x="88900" y="51377"/>
                  <a:pt x="86378" y="51377"/>
                  <a:pt x="84139" y="50431"/>
                </a:cubicBezTo>
                <a:lnTo>
                  <a:pt x="5529" y="17354"/>
                </a:lnTo>
                <a:cubicBezTo>
                  <a:pt x="925" y="15431"/>
                  <a:pt x="-1219" y="10133"/>
                  <a:pt x="705" y="5529"/>
                </a:cubicBezTo>
                <a:cubicBezTo>
                  <a:pt x="2156" y="2093"/>
                  <a:pt x="5497" y="11"/>
                  <a:pt x="9029" y="11"/>
                </a:cubicBezTo>
                <a:close/>
              </a:path>
            </a:pathLst>
          </a:custGeom>
          <a:gradFill>
            <a:gsLst>
              <a:gs pos="0">
                <a:schemeClr val="accent3"/>
              </a:gs>
              <a:gs pos="100000">
                <a:schemeClr val="accent2"/>
              </a:gs>
            </a:gsLst>
            <a:lin ang="18900000" scaled="1"/>
          </a:gradFill>
          <a:ln w="315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sp>
        <p:nvSpPr>
          <p:cNvPr id="19" name="Rectangle 18">
            <a:extLst>
              <a:ext uri="{FF2B5EF4-FFF2-40B4-BE49-F238E27FC236}">
                <a16:creationId xmlns:a16="http://schemas.microsoft.com/office/drawing/2014/main" id="{806039F4-09F7-CCE3-8A88-632C1EA686FF}"/>
              </a:ext>
            </a:extLst>
          </p:cNvPr>
          <p:cNvSpPr>
            <a:spLocks/>
          </p:cNvSpPr>
          <p:nvPr/>
        </p:nvSpPr>
        <p:spPr>
          <a:xfrm>
            <a:off x="594431" y="1290181"/>
            <a:ext cx="1957787" cy="163650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HCP review of </a:t>
            </a:r>
            <a:br>
              <a:rPr kumimoji="0" lang="en-US" sz="1400" b="0" i="0" u="none" strike="noStrike" kern="1200" cap="none" spc="0" normalizeH="0" baseline="0" noProof="0" dirty="0">
                <a:ln>
                  <a:noFill/>
                </a:ln>
                <a:solidFill>
                  <a:srgbClr val="000000"/>
                </a:solidFill>
                <a:effectLst/>
                <a:uLnTx/>
                <a:uFillTx/>
                <a:latin typeface="Georgia"/>
                <a:ea typeface="+mn-ea"/>
                <a:cs typeface="+mn-cs"/>
              </a:rPr>
            </a:br>
            <a:r>
              <a:rPr kumimoji="0" lang="en-US" sz="1400" b="0" i="0" u="none" strike="noStrike" kern="1200" cap="none" spc="0" normalizeH="0" baseline="0" noProof="0" dirty="0">
                <a:ln>
                  <a:noFill/>
                </a:ln>
                <a:solidFill>
                  <a:srgbClr val="000000"/>
                </a:solidFill>
                <a:effectLst/>
                <a:uLnTx/>
                <a:uFillTx/>
                <a:latin typeface="Georgia"/>
                <a:ea typeface="+mn-ea"/>
                <a:cs typeface="+mn-cs"/>
              </a:rPr>
              <a:t>the literature to develop up-to-date</a:t>
            </a:r>
            <a:br>
              <a:rPr kumimoji="0" lang="en-US" sz="1400" b="0" i="0" u="none" strike="noStrike" kern="1200" cap="none" spc="0" normalizeH="0" baseline="0" noProof="0" dirty="0">
                <a:ln>
                  <a:noFill/>
                </a:ln>
                <a:solidFill>
                  <a:srgbClr val="000000"/>
                </a:solidFill>
                <a:effectLst/>
                <a:uLnTx/>
                <a:uFillTx/>
                <a:latin typeface="Georgia"/>
                <a:ea typeface="+mn-ea"/>
                <a:cs typeface="+mn-cs"/>
              </a:rPr>
            </a:br>
            <a:r>
              <a:rPr kumimoji="0" lang="en-US" sz="1400" b="0" i="0" u="none" strike="noStrike" kern="1200" cap="none" spc="0" normalizeH="0" baseline="0" noProof="0" dirty="0">
                <a:ln>
                  <a:noFill/>
                </a:ln>
                <a:solidFill>
                  <a:srgbClr val="000000"/>
                </a:solidFill>
                <a:effectLst/>
                <a:uLnTx/>
                <a:uFillTx/>
                <a:latin typeface="Georgia"/>
                <a:ea typeface="+mn-ea"/>
                <a:cs typeface="+mn-cs"/>
              </a:rPr>
              <a:t>understanding of nuances regarding available menopausal therapies </a:t>
            </a:r>
          </a:p>
        </p:txBody>
      </p:sp>
      <p:sp>
        <p:nvSpPr>
          <p:cNvPr id="20" name="Rectangle 19">
            <a:extLst>
              <a:ext uri="{FF2B5EF4-FFF2-40B4-BE49-F238E27FC236}">
                <a16:creationId xmlns:a16="http://schemas.microsoft.com/office/drawing/2014/main" id="{E43CD342-072E-DFCA-693F-D7869856B12E}"/>
              </a:ext>
            </a:extLst>
          </p:cNvPr>
          <p:cNvSpPr>
            <a:spLocks/>
          </p:cNvSpPr>
          <p:nvPr/>
        </p:nvSpPr>
        <p:spPr>
          <a:xfrm>
            <a:off x="2325628" y="4107005"/>
            <a:ext cx="2017111" cy="137030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Proactively initiate discussion with patient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about range of menopausal symptoms </a:t>
            </a:r>
          </a:p>
        </p:txBody>
      </p:sp>
      <p:sp>
        <p:nvSpPr>
          <p:cNvPr id="21" name="Rectangle 20">
            <a:extLst>
              <a:ext uri="{FF2B5EF4-FFF2-40B4-BE49-F238E27FC236}">
                <a16:creationId xmlns:a16="http://schemas.microsoft.com/office/drawing/2014/main" id="{A21714E1-0B04-3ED9-FE9D-183E21C6DF6D}"/>
              </a:ext>
            </a:extLst>
          </p:cNvPr>
          <p:cNvSpPr>
            <a:spLocks/>
          </p:cNvSpPr>
          <p:nvPr/>
        </p:nvSpPr>
        <p:spPr>
          <a:xfrm>
            <a:off x="4254231" y="1270805"/>
            <a:ext cx="1918709" cy="163650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Assess nature </a:t>
            </a:r>
            <a:br>
              <a:rPr kumimoji="0" lang="en-US" sz="1400" b="0" i="0" u="none" strike="noStrike" kern="1200" cap="none" spc="0" normalizeH="0" baseline="0" noProof="0" dirty="0">
                <a:ln>
                  <a:noFill/>
                </a:ln>
                <a:solidFill>
                  <a:srgbClr val="000000"/>
                </a:solidFill>
                <a:effectLst/>
                <a:uLnTx/>
                <a:uFillTx/>
                <a:latin typeface="Georgia"/>
                <a:ea typeface="+mn-ea"/>
                <a:cs typeface="+mn-cs"/>
              </a:rPr>
            </a:br>
            <a:r>
              <a:rPr kumimoji="0" lang="en-US" sz="1400" b="0" i="0" u="none" strike="noStrike" kern="1200" cap="none" spc="0" normalizeH="0" baseline="0" noProof="0" dirty="0">
                <a:ln>
                  <a:noFill/>
                </a:ln>
                <a:solidFill>
                  <a:srgbClr val="000000"/>
                </a:solidFill>
                <a:effectLst/>
                <a:uLnTx/>
                <a:uFillTx/>
                <a:latin typeface="Georgia"/>
                <a:ea typeface="+mn-ea"/>
                <a:cs typeface="+mn-cs"/>
              </a:rPr>
              <a:t>and severity of menopausal symptoms, age, years since menopause, medical and family history </a:t>
            </a:r>
          </a:p>
        </p:txBody>
      </p:sp>
      <p:sp>
        <p:nvSpPr>
          <p:cNvPr id="22" name="Rectangle 21">
            <a:extLst>
              <a:ext uri="{FF2B5EF4-FFF2-40B4-BE49-F238E27FC236}">
                <a16:creationId xmlns:a16="http://schemas.microsoft.com/office/drawing/2014/main" id="{390F36C1-EC56-84BD-3F61-122616778C76}"/>
              </a:ext>
            </a:extLst>
          </p:cNvPr>
          <p:cNvSpPr>
            <a:spLocks/>
          </p:cNvSpPr>
          <p:nvPr/>
        </p:nvSpPr>
        <p:spPr>
          <a:xfrm>
            <a:off x="6134956" y="4107005"/>
            <a:ext cx="1957787" cy="137030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Answer any outstanding </a:t>
            </a:r>
            <a:br>
              <a:rPr kumimoji="0" lang="en-US" sz="1400" b="0" i="0" u="none" strike="noStrike" kern="1200" cap="none" spc="0" normalizeH="0" baseline="0" noProof="0" dirty="0">
                <a:ln>
                  <a:noFill/>
                </a:ln>
                <a:solidFill>
                  <a:srgbClr val="000000"/>
                </a:solidFill>
                <a:effectLst/>
                <a:uLnTx/>
                <a:uFillTx/>
                <a:latin typeface="Georgia"/>
                <a:ea typeface="+mn-ea"/>
                <a:cs typeface="+mn-cs"/>
              </a:rPr>
            </a:br>
            <a:r>
              <a:rPr kumimoji="0" lang="en-US" sz="1400" b="0" i="0" u="none" strike="noStrike" kern="1200" cap="none" spc="0" normalizeH="0" baseline="0" noProof="0" dirty="0">
                <a:ln>
                  <a:noFill/>
                </a:ln>
                <a:solidFill>
                  <a:srgbClr val="000000"/>
                </a:solidFill>
                <a:effectLst/>
                <a:uLnTx/>
                <a:uFillTx/>
                <a:latin typeface="Georgia"/>
                <a:ea typeface="+mn-ea"/>
                <a:cs typeface="+mn-cs"/>
              </a:rPr>
              <a:t>patient questions</a:t>
            </a:r>
          </a:p>
        </p:txBody>
      </p:sp>
      <p:sp>
        <p:nvSpPr>
          <p:cNvPr id="23" name="Rectangle 22">
            <a:extLst>
              <a:ext uri="{FF2B5EF4-FFF2-40B4-BE49-F238E27FC236}">
                <a16:creationId xmlns:a16="http://schemas.microsoft.com/office/drawing/2014/main" id="{657CAB91-EBF9-3C8C-B2D3-2144AA43667E}"/>
              </a:ext>
            </a:extLst>
          </p:cNvPr>
          <p:cNvSpPr>
            <a:spLocks/>
          </p:cNvSpPr>
          <p:nvPr/>
        </p:nvSpPr>
        <p:spPr>
          <a:xfrm>
            <a:off x="7986428" y="1290181"/>
            <a:ext cx="1957787" cy="163650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Partner with patient </a:t>
            </a:r>
            <a:br>
              <a:rPr kumimoji="0" lang="en-US" sz="1400" b="0" i="0" u="none" strike="noStrike" kern="1200" cap="none" spc="0" normalizeH="0" baseline="0" noProof="0" dirty="0">
                <a:ln>
                  <a:noFill/>
                </a:ln>
                <a:solidFill>
                  <a:srgbClr val="000000"/>
                </a:solidFill>
                <a:effectLst/>
                <a:uLnTx/>
                <a:uFillTx/>
                <a:latin typeface="Georgia"/>
                <a:ea typeface="+mn-ea"/>
                <a:cs typeface="+mn-cs"/>
              </a:rPr>
            </a:br>
            <a:r>
              <a:rPr kumimoji="0" lang="en-US" sz="1400" b="0" i="0" u="none" strike="noStrike" kern="1200" cap="none" spc="0" normalizeH="0" baseline="0" noProof="0" dirty="0">
                <a:ln>
                  <a:noFill/>
                </a:ln>
                <a:solidFill>
                  <a:srgbClr val="000000"/>
                </a:solidFill>
                <a:effectLst/>
                <a:uLnTx/>
                <a:uFillTx/>
                <a:latin typeface="Georgia"/>
                <a:ea typeface="+mn-ea"/>
                <a:cs typeface="+mn-cs"/>
              </a:rPr>
              <a:t>to develop an individualized</a:t>
            </a:r>
            <a:br>
              <a:rPr kumimoji="0" lang="en-US" sz="1400" b="0" i="0" u="none" strike="noStrike" kern="1200" cap="none" spc="0" normalizeH="0" baseline="0" noProof="0" dirty="0">
                <a:ln>
                  <a:noFill/>
                </a:ln>
                <a:solidFill>
                  <a:srgbClr val="000000"/>
                </a:solidFill>
                <a:effectLst/>
                <a:uLnTx/>
                <a:uFillTx/>
                <a:latin typeface="Georgia"/>
                <a:ea typeface="+mn-ea"/>
                <a:cs typeface="+mn-cs"/>
              </a:rPr>
            </a:br>
            <a:r>
              <a:rPr kumimoji="0" lang="en-US" sz="1400" b="0" i="0" u="none" strike="noStrike" kern="1200" cap="none" spc="0" normalizeH="0" baseline="0" noProof="0" dirty="0">
                <a:ln>
                  <a:noFill/>
                </a:ln>
                <a:solidFill>
                  <a:srgbClr val="000000"/>
                </a:solidFill>
                <a:effectLst/>
                <a:uLnTx/>
                <a:uFillTx/>
                <a:latin typeface="Georgia"/>
                <a:ea typeface="+mn-ea"/>
                <a:cs typeface="+mn-cs"/>
              </a:rPr>
              <a:t>treatment plan that she feels good about</a:t>
            </a:r>
          </a:p>
        </p:txBody>
      </p:sp>
      <p:sp>
        <p:nvSpPr>
          <p:cNvPr id="24" name="Rectangle 23">
            <a:extLst>
              <a:ext uri="{FF2B5EF4-FFF2-40B4-BE49-F238E27FC236}">
                <a16:creationId xmlns:a16="http://schemas.microsoft.com/office/drawing/2014/main" id="{95E3CC12-D720-B94B-3D2C-7098249F96FB}"/>
              </a:ext>
            </a:extLst>
          </p:cNvPr>
          <p:cNvSpPr>
            <a:spLocks/>
          </p:cNvSpPr>
          <p:nvPr/>
        </p:nvSpPr>
        <p:spPr>
          <a:xfrm>
            <a:off x="10054568" y="4107005"/>
            <a:ext cx="1567441" cy="172625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Assess adherence, tolerability, and patient concerns, and reassess risk: Benefit at </a:t>
            </a:r>
            <a:br>
              <a:rPr kumimoji="0" lang="en-US" sz="1400" b="0" i="0" u="none" strike="noStrike" kern="1200" cap="none" spc="0" normalizeH="0" baseline="0" noProof="0" dirty="0">
                <a:ln>
                  <a:noFill/>
                </a:ln>
                <a:solidFill>
                  <a:srgbClr val="000000"/>
                </a:solidFill>
                <a:effectLst/>
                <a:uLnTx/>
                <a:uFillTx/>
                <a:latin typeface="Georgia"/>
                <a:ea typeface="+mn-ea"/>
                <a:cs typeface="+mn-cs"/>
              </a:rPr>
            </a:br>
            <a:r>
              <a:rPr kumimoji="0" lang="en-US" sz="1400" b="0" i="0" u="none" strike="noStrike" kern="1200" cap="none" spc="0" normalizeH="0" baseline="0" noProof="0" dirty="0">
                <a:ln>
                  <a:noFill/>
                </a:ln>
                <a:solidFill>
                  <a:srgbClr val="000000"/>
                </a:solidFill>
                <a:effectLst/>
                <a:uLnTx/>
                <a:uFillTx/>
                <a:latin typeface="Georgia"/>
                <a:ea typeface="+mn-ea"/>
                <a:cs typeface="+mn-cs"/>
              </a:rPr>
              <a:t>follow-up. Address any new questions/concerns </a:t>
            </a:r>
          </a:p>
        </p:txBody>
      </p:sp>
      <p:sp>
        <p:nvSpPr>
          <p:cNvPr id="25" name="Oval 24">
            <a:extLst>
              <a:ext uri="{FF2B5EF4-FFF2-40B4-BE49-F238E27FC236}">
                <a16:creationId xmlns:a16="http://schemas.microsoft.com/office/drawing/2014/main" id="{94533E74-F5B0-CD2A-CA46-84921894BE12}"/>
              </a:ext>
            </a:extLst>
          </p:cNvPr>
          <p:cNvSpPr/>
          <p:nvPr/>
        </p:nvSpPr>
        <p:spPr>
          <a:xfrm>
            <a:off x="2772713" y="2352952"/>
            <a:ext cx="1174673" cy="117467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Georgia"/>
              <a:ea typeface="+mn-ea"/>
              <a:cs typeface="+mn-cs"/>
            </a:endParaRPr>
          </a:p>
        </p:txBody>
      </p:sp>
      <p:sp>
        <p:nvSpPr>
          <p:cNvPr id="26" name="Oval 25">
            <a:extLst>
              <a:ext uri="{FF2B5EF4-FFF2-40B4-BE49-F238E27FC236}">
                <a16:creationId xmlns:a16="http://schemas.microsoft.com/office/drawing/2014/main" id="{5C9B7356-EC3B-827D-A90D-45A5E8882C1E}"/>
              </a:ext>
            </a:extLst>
          </p:cNvPr>
          <p:cNvSpPr/>
          <p:nvPr/>
        </p:nvSpPr>
        <p:spPr>
          <a:xfrm>
            <a:off x="884465" y="3674346"/>
            <a:ext cx="1174673" cy="117467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Georgia"/>
              <a:ea typeface="+mn-ea"/>
              <a:cs typeface="+mn-cs"/>
            </a:endParaRPr>
          </a:p>
        </p:txBody>
      </p:sp>
      <p:sp>
        <p:nvSpPr>
          <p:cNvPr id="27" name="Oval 26">
            <a:extLst>
              <a:ext uri="{FF2B5EF4-FFF2-40B4-BE49-F238E27FC236}">
                <a16:creationId xmlns:a16="http://schemas.microsoft.com/office/drawing/2014/main" id="{88D25677-45CF-AB3B-C8DE-BDCA0396FFC0}"/>
              </a:ext>
            </a:extLst>
          </p:cNvPr>
          <p:cNvSpPr/>
          <p:nvPr/>
        </p:nvSpPr>
        <p:spPr>
          <a:xfrm>
            <a:off x="4633636" y="3674193"/>
            <a:ext cx="1174673" cy="117467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Georgia"/>
              <a:ea typeface="+mn-ea"/>
              <a:cs typeface="+mn-cs"/>
            </a:endParaRPr>
          </a:p>
        </p:txBody>
      </p:sp>
      <p:sp>
        <p:nvSpPr>
          <p:cNvPr id="28" name="Oval 27">
            <a:extLst>
              <a:ext uri="{FF2B5EF4-FFF2-40B4-BE49-F238E27FC236}">
                <a16:creationId xmlns:a16="http://schemas.microsoft.com/office/drawing/2014/main" id="{D86FD05B-D7C9-6BE1-C307-82AF6AAA9F1E}"/>
              </a:ext>
            </a:extLst>
          </p:cNvPr>
          <p:cNvSpPr/>
          <p:nvPr/>
        </p:nvSpPr>
        <p:spPr>
          <a:xfrm>
            <a:off x="6494559" y="2352952"/>
            <a:ext cx="1174673" cy="117467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Georgia"/>
              <a:ea typeface="+mn-ea"/>
              <a:cs typeface="+mn-cs"/>
            </a:endParaRPr>
          </a:p>
        </p:txBody>
      </p:sp>
      <p:sp>
        <p:nvSpPr>
          <p:cNvPr id="29" name="Oval 28">
            <a:extLst>
              <a:ext uri="{FF2B5EF4-FFF2-40B4-BE49-F238E27FC236}">
                <a16:creationId xmlns:a16="http://schemas.microsoft.com/office/drawing/2014/main" id="{F82EBF00-5A76-4BDC-482B-044C3BCD972C}"/>
              </a:ext>
            </a:extLst>
          </p:cNvPr>
          <p:cNvSpPr/>
          <p:nvPr/>
        </p:nvSpPr>
        <p:spPr>
          <a:xfrm>
            <a:off x="10216407" y="2352952"/>
            <a:ext cx="1174673" cy="117467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Georgia"/>
              <a:ea typeface="+mn-ea"/>
              <a:cs typeface="+mn-cs"/>
            </a:endParaRPr>
          </a:p>
        </p:txBody>
      </p:sp>
      <p:sp>
        <p:nvSpPr>
          <p:cNvPr id="30" name="Oval 29">
            <a:extLst>
              <a:ext uri="{FF2B5EF4-FFF2-40B4-BE49-F238E27FC236}">
                <a16:creationId xmlns:a16="http://schemas.microsoft.com/office/drawing/2014/main" id="{E6C29A5B-42B3-26FB-C9E2-D156E0FFD020}"/>
              </a:ext>
            </a:extLst>
          </p:cNvPr>
          <p:cNvSpPr/>
          <p:nvPr/>
        </p:nvSpPr>
        <p:spPr>
          <a:xfrm>
            <a:off x="8355482" y="3657510"/>
            <a:ext cx="1174673" cy="117467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Georgia"/>
              <a:ea typeface="+mn-ea"/>
              <a:cs typeface="+mn-cs"/>
            </a:endParaRPr>
          </a:p>
        </p:txBody>
      </p:sp>
      <p:grpSp>
        <p:nvGrpSpPr>
          <p:cNvPr id="31" name="Graphic 6">
            <a:extLst>
              <a:ext uri="{FF2B5EF4-FFF2-40B4-BE49-F238E27FC236}">
                <a16:creationId xmlns:a16="http://schemas.microsoft.com/office/drawing/2014/main" id="{9EA55A79-D5CE-5318-AAA1-2D99C00488FB}"/>
              </a:ext>
            </a:extLst>
          </p:cNvPr>
          <p:cNvGrpSpPr/>
          <p:nvPr/>
        </p:nvGrpSpPr>
        <p:grpSpPr>
          <a:xfrm>
            <a:off x="10511253" y="2694792"/>
            <a:ext cx="584980" cy="490993"/>
            <a:chOff x="4799535" y="3349142"/>
            <a:chExt cx="476257" cy="399738"/>
          </a:xfrm>
          <a:solidFill>
            <a:srgbClr val="000000"/>
          </a:solidFill>
        </p:grpSpPr>
        <p:sp>
          <p:nvSpPr>
            <p:cNvPr id="76" name="Freeform: Shape 75">
              <a:extLst>
                <a:ext uri="{FF2B5EF4-FFF2-40B4-BE49-F238E27FC236}">
                  <a16:creationId xmlns:a16="http://schemas.microsoft.com/office/drawing/2014/main" id="{79D8147D-DDAB-0E57-2460-89F36DA4E3A6}"/>
                </a:ext>
              </a:extLst>
            </p:cNvPr>
            <p:cNvSpPr/>
            <p:nvPr/>
          </p:nvSpPr>
          <p:spPr>
            <a:xfrm>
              <a:off x="4799535" y="3349142"/>
              <a:ext cx="476257" cy="399738"/>
            </a:xfrm>
            <a:custGeom>
              <a:avLst/>
              <a:gdLst>
                <a:gd name="connsiteX0" fmla="*/ 474895 w 476257"/>
                <a:gd name="connsiteY0" fmla="*/ 385308 h 399738"/>
                <a:gd name="connsiteX1" fmla="*/ 246295 w 476257"/>
                <a:gd name="connsiteY1" fmla="*/ 4308 h 399738"/>
                <a:gd name="connsiteX2" fmla="*/ 229959 w 476257"/>
                <a:gd name="connsiteY2" fmla="*/ 4308 h 399738"/>
                <a:gd name="connsiteX3" fmla="*/ 1359 w 476257"/>
                <a:gd name="connsiteY3" fmla="*/ 385308 h 399738"/>
                <a:gd name="connsiteX4" fmla="*/ 1235 w 476257"/>
                <a:gd name="connsiteY4" fmla="*/ 394909 h 399738"/>
                <a:gd name="connsiteX5" fmla="*/ 9532 w 476257"/>
                <a:gd name="connsiteY5" fmla="*/ 399738 h 399738"/>
                <a:gd name="connsiteX6" fmla="*/ 466732 w 476257"/>
                <a:gd name="connsiteY6" fmla="*/ 399738 h 399738"/>
                <a:gd name="connsiteX7" fmla="*/ 475018 w 476257"/>
                <a:gd name="connsiteY7" fmla="*/ 394909 h 399738"/>
                <a:gd name="connsiteX8" fmla="*/ 474895 w 476257"/>
                <a:gd name="connsiteY8" fmla="*/ 385308 h 399738"/>
                <a:gd name="connsiteX9" fmla="*/ 26353 w 476257"/>
                <a:gd name="connsiteY9" fmla="*/ 380688 h 399738"/>
                <a:gd name="connsiteX10" fmla="*/ 238132 w 476257"/>
                <a:gd name="connsiteY10" fmla="*/ 27730 h 399738"/>
                <a:gd name="connsiteX11" fmla="*/ 449901 w 476257"/>
                <a:gd name="connsiteY11" fmla="*/ 380688 h 399738"/>
                <a:gd name="connsiteX12" fmla="*/ 26353 w 476257"/>
                <a:gd name="connsiteY12" fmla="*/ 380688 h 399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6257" h="399738">
                  <a:moveTo>
                    <a:pt x="474895" y="385308"/>
                  </a:moveTo>
                  <a:lnTo>
                    <a:pt x="246295" y="4308"/>
                  </a:lnTo>
                  <a:cubicBezTo>
                    <a:pt x="242856" y="-1436"/>
                    <a:pt x="233398" y="-1436"/>
                    <a:pt x="229959" y="4308"/>
                  </a:cubicBezTo>
                  <a:lnTo>
                    <a:pt x="1359" y="385308"/>
                  </a:lnTo>
                  <a:cubicBezTo>
                    <a:pt x="-412" y="388251"/>
                    <a:pt x="-451" y="391909"/>
                    <a:pt x="1235" y="394909"/>
                  </a:cubicBezTo>
                  <a:cubicBezTo>
                    <a:pt x="2931" y="397900"/>
                    <a:pt x="6103" y="399738"/>
                    <a:pt x="9532" y="399738"/>
                  </a:cubicBezTo>
                  <a:lnTo>
                    <a:pt x="466732" y="399738"/>
                  </a:lnTo>
                  <a:cubicBezTo>
                    <a:pt x="470161" y="399738"/>
                    <a:pt x="473323" y="397900"/>
                    <a:pt x="475018" y="394909"/>
                  </a:cubicBezTo>
                  <a:cubicBezTo>
                    <a:pt x="476714" y="391918"/>
                    <a:pt x="476666" y="388251"/>
                    <a:pt x="474895" y="385308"/>
                  </a:cubicBezTo>
                  <a:close/>
                  <a:moveTo>
                    <a:pt x="26353" y="380688"/>
                  </a:moveTo>
                  <a:lnTo>
                    <a:pt x="238132" y="27730"/>
                  </a:lnTo>
                  <a:lnTo>
                    <a:pt x="449901" y="380688"/>
                  </a:lnTo>
                  <a:lnTo>
                    <a:pt x="26353" y="380688"/>
                  </a:ln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sp>
          <p:nvSpPr>
            <p:cNvPr id="77" name="Freeform: Shape 76">
              <a:extLst>
                <a:ext uri="{FF2B5EF4-FFF2-40B4-BE49-F238E27FC236}">
                  <a16:creationId xmlns:a16="http://schemas.microsoft.com/office/drawing/2014/main" id="{B68A0B34-94E0-B40F-F828-2632E773AC65}"/>
                </a:ext>
              </a:extLst>
            </p:cNvPr>
            <p:cNvSpPr/>
            <p:nvPr/>
          </p:nvSpPr>
          <p:spPr>
            <a:xfrm>
              <a:off x="5028142" y="3482181"/>
              <a:ext cx="19050" cy="114300"/>
            </a:xfrm>
            <a:custGeom>
              <a:avLst/>
              <a:gdLst>
                <a:gd name="connsiteX0" fmla="*/ 0 w 19050"/>
                <a:gd name="connsiteY0" fmla="*/ 9525 h 114300"/>
                <a:gd name="connsiteX1" fmla="*/ 0 w 19050"/>
                <a:gd name="connsiteY1" fmla="*/ 104775 h 114300"/>
                <a:gd name="connsiteX2" fmla="*/ 9525 w 19050"/>
                <a:gd name="connsiteY2" fmla="*/ 114300 h 114300"/>
                <a:gd name="connsiteX3" fmla="*/ 19050 w 19050"/>
                <a:gd name="connsiteY3" fmla="*/ 104775 h 114300"/>
                <a:gd name="connsiteX4" fmla="*/ 19050 w 19050"/>
                <a:gd name="connsiteY4" fmla="*/ 9525 h 114300"/>
                <a:gd name="connsiteX5" fmla="*/ 9525 w 19050"/>
                <a:gd name="connsiteY5" fmla="*/ 0 h 114300"/>
                <a:gd name="connsiteX6" fmla="*/ 0 w 19050"/>
                <a:gd name="connsiteY6" fmla="*/ 9525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14300">
                  <a:moveTo>
                    <a:pt x="0" y="9525"/>
                  </a:moveTo>
                  <a:lnTo>
                    <a:pt x="0" y="104775"/>
                  </a:lnTo>
                  <a:cubicBezTo>
                    <a:pt x="0" y="110042"/>
                    <a:pt x="4267" y="114300"/>
                    <a:pt x="9525" y="114300"/>
                  </a:cubicBezTo>
                  <a:cubicBezTo>
                    <a:pt x="14783" y="114300"/>
                    <a:pt x="19050" y="110042"/>
                    <a:pt x="19050" y="104775"/>
                  </a:cubicBezTo>
                  <a:lnTo>
                    <a:pt x="19050" y="9525"/>
                  </a:lnTo>
                  <a:cubicBezTo>
                    <a:pt x="19050" y="4267"/>
                    <a:pt x="14783" y="0"/>
                    <a:pt x="9525" y="0"/>
                  </a:cubicBezTo>
                  <a:cubicBezTo>
                    <a:pt x="4267" y="0"/>
                    <a:pt x="0" y="4267"/>
                    <a:pt x="0" y="9525"/>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sp>
          <p:nvSpPr>
            <p:cNvPr id="78" name="Freeform: Shape 77">
              <a:extLst>
                <a:ext uri="{FF2B5EF4-FFF2-40B4-BE49-F238E27FC236}">
                  <a16:creationId xmlns:a16="http://schemas.microsoft.com/office/drawing/2014/main" id="{8A6A02D4-5347-3804-B9D0-15E0725DB049}"/>
                </a:ext>
              </a:extLst>
            </p:cNvPr>
            <p:cNvSpPr/>
            <p:nvPr/>
          </p:nvSpPr>
          <p:spPr>
            <a:xfrm>
              <a:off x="5028142" y="3634581"/>
              <a:ext cx="19050" cy="38100"/>
            </a:xfrm>
            <a:custGeom>
              <a:avLst/>
              <a:gdLst>
                <a:gd name="connsiteX0" fmla="*/ 9525 w 19050"/>
                <a:gd name="connsiteY0" fmla="*/ 0 h 38100"/>
                <a:gd name="connsiteX1" fmla="*/ 0 w 19050"/>
                <a:gd name="connsiteY1" fmla="*/ 9525 h 38100"/>
                <a:gd name="connsiteX2" fmla="*/ 0 w 19050"/>
                <a:gd name="connsiteY2" fmla="*/ 28575 h 38100"/>
                <a:gd name="connsiteX3" fmla="*/ 9525 w 19050"/>
                <a:gd name="connsiteY3" fmla="*/ 38100 h 38100"/>
                <a:gd name="connsiteX4" fmla="*/ 19050 w 19050"/>
                <a:gd name="connsiteY4" fmla="*/ 28575 h 38100"/>
                <a:gd name="connsiteX5" fmla="*/ 19050 w 19050"/>
                <a:gd name="connsiteY5" fmla="*/ 9525 h 38100"/>
                <a:gd name="connsiteX6" fmla="*/ 9525 w 19050"/>
                <a:gd name="connsiteY6"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38100">
                  <a:moveTo>
                    <a:pt x="9525" y="0"/>
                  </a:moveTo>
                  <a:cubicBezTo>
                    <a:pt x="4267" y="0"/>
                    <a:pt x="0" y="4258"/>
                    <a:pt x="0" y="9525"/>
                  </a:cubicBezTo>
                  <a:lnTo>
                    <a:pt x="0" y="28575"/>
                  </a:lnTo>
                  <a:cubicBezTo>
                    <a:pt x="0" y="33842"/>
                    <a:pt x="4267" y="38100"/>
                    <a:pt x="9525" y="38100"/>
                  </a:cubicBezTo>
                  <a:cubicBezTo>
                    <a:pt x="14783" y="38100"/>
                    <a:pt x="19050" y="33842"/>
                    <a:pt x="19050" y="28575"/>
                  </a:cubicBezTo>
                  <a:lnTo>
                    <a:pt x="19050" y="9525"/>
                  </a:lnTo>
                  <a:cubicBezTo>
                    <a:pt x="19050" y="4258"/>
                    <a:pt x="14783" y="0"/>
                    <a:pt x="9525" y="0"/>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grpSp>
      <p:grpSp>
        <p:nvGrpSpPr>
          <p:cNvPr id="32" name="Group 31">
            <a:extLst>
              <a:ext uri="{FF2B5EF4-FFF2-40B4-BE49-F238E27FC236}">
                <a16:creationId xmlns:a16="http://schemas.microsoft.com/office/drawing/2014/main" id="{1D3FC1ED-DC6D-3337-8C10-1D00D764D5B0}"/>
              </a:ext>
            </a:extLst>
          </p:cNvPr>
          <p:cNvGrpSpPr/>
          <p:nvPr/>
        </p:nvGrpSpPr>
        <p:grpSpPr>
          <a:xfrm>
            <a:off x="8629551" y="3931580"/>
            <a:ext cx="626534" cy="626534"/>
            <a:chOff x="3818467" y="1047750"/>
            <a:chExt cx="1219200" cy="1219200"/>
          </a:xfrm>
        </p:grpSpPr>
        <p:sp>
          <p:nvSpPr>
            <p:cNvPr id="68" name="Freeform: Shape 67">
              <a:extLst>
                <a:ext uri="{FF2B5EF4-FFF2-40B4-BE49-F238E27FC236}">
                  <a16:creationId xmlns:a16="http://schemas.microsoft.com/office/drawing/2014/main" id="{8AB0CC96-14BD-14B2-52E7-09BE6D6E5ABE}"/>
                </a:ext>
              </a:extLst>
            </p:cNvPr>
            <p:cNvSpPr/>
            <p:nvPr/>
          </p:nvSpPr>
          <p:spPr>
            <a:xfrm>
              <a:off x="3818467" y="1047750"/>
              <a:ext cx="952500" cy="952500"/>
            </a:xfrm>
            <a:custGeom>
              <a:avLst/>
              <a:gdLst>
                <a:gd name="connsiteX0" fmla="*/ 609600 w 952500"/>
                <a:gd name="connsiteY0" fmla="*/ 914400 h 952500"/>
                <a:gd name="connsiteX1" fmla="*/ 38100 w 952500"/>
                <a:gd name="connsiteY1" fmla="*/ 914400 h 952500"/>
                <a:gd name="connsiteX2" fmla="*/ 38100 w 952500"/>
                <a:gd name="connsiteY2" fmla="*/ 190500 h 952500"/>
                <a:gd name="connsiteX3" fmla="*/ 228600 w 952500"/>
                <a:gd name="connsiteY3" fmla="*/ 190500 h 952500"/>
                <a:gd name="connsiteX4" fmla="*/ 228600 w 952500"/>
                <a:gd name="connsiteY4" fmla="*/ 285750 h 952500"/>
                <a:gd name="connsiteX5" fmla="*/ 247650 w 952500"/>
                <a:gd name="connsiteY5" fmla="*/ 304800 h 952500"/>
                <a:gd name="connsiteX6" fmla="*/ 266700 w 952500"/>
                <a:gd name="connsiteY6" fmla="*/ 285750 h 952500"/>
                <a:gd name="connsiteX7" fmla="*/ 266700 w 952500"/>
                <a:gd name="connsiteY7" fmla="*/ 190500 h 952500"/>
                <a:gd name="connsiteX8" fmla="*/ 685800 w 952500"/>
                <a:gd name="connsiteY8" fmla="*/ 190500 h 952500"/>
                <a:gd name="connsiteX9" fmla="*/ 685800 w 952500"/>
                <a:gd name="connsiteY9" fmla="*/ 285750 h 952500"/>
                <a:gd name="connsiteX10" fmla="*/ 704850 w 952500"/>
                <a:gd name="connsiteY10" fmla="*/ 304800 h 952500"/>
                <a:gd name="connsiteX11" fmla="*/ 723900 w 952500"/>
                <a:gd name="connsiteY11" fmla="*/ 285750 h 952500"/>
                <a:gd name="connsiteX12" fmla="*/ 723900 w 952500"/>
                <a:gd name="connsiteY12" fmla="*/ 190500 h 952500"/>
                <a:gd name="connsiteX13" fmla="*/ 914400 w 952500"/>
                <a:gd name="connsiteY13" fmla="*/ 190500 h 952500"/>
                <a:gd name="connsiteX14" fmla="*/ 914400 w 952500"/>
                <a:gd name="connsiteY14" fmla="*/ 285750 h 952500"/>
                <a:gd name="connsiteX15" fmla="*/ 933450 w 952500"/>
                <a:gd name="connsiteY15" fmla="*/ 304800 h 952500"/>
                <a:gd name="connsiteX16" fmla="*/ 952500 w 952500"/>
                <a:gd name="connsiteY16" fmla="*/ 285750 h 952500"/>
                <a:gd name="connsiteX17" fmla="*/ 952500 w 952500"/>
                <a:gd name="connsiteY17" fmla="*/ 171450 h 952500"/>
                <a:gd name="connsiteX18" fmla="*/ 933450 w 952500"/>
                <a:gd name="connsiteY18" fmla="*/ 152400 h 952500"/>
                <a:gd name="connsiteX19" fmla="*/ 723900 w 952500"/>
                <a:gd name="connsiteY19" fmla="*/ 152400 h 952500"/>
                <a:gd name="connsiteX20" fmla="*/ 723900 w 952500"/>
                <a:gd name="connsiteY20" fmla="*/ 19050 h 952500"/>
                <a:gd name="connsiteX21" fmla="*/ 704850 w 952500"/>
                <a:gd name="connsiteY21" fmla="*/ 0 h 952500"/>
                <a:gd name="connsiteX22" fmla="*/ 685800 w 952500"/>
                <a:gd name="connsiteY22" fmla="*/ 19050 h 952500"/>
                <a:gd name="connsiteX23" fmla="*/ 685800 w 952500"/>
                <a:gd name="connsiteY23" fmla="*/ 152400 h 952500"/>
                <a:gd name="connsiteX24" fmla="*/ 266700 w 952500"/>
                <a:gd name="connsiteY24" fmla="*/ 152400 h 952500"/>
                <a:gd name="connsiteX25" fmla="*/ 266700 w 952500"/>
                <a:gd name="connsiteY25" fmla="*/ 19050 h 952500"/>
                <a:gd name="connsiteX26" fmla="*/ 247650 w 952500"/>
                <a:gd name="connsiteY26" fmla="*/ 0 h 952500"/>
                <a:gd name="connsiteX27" fmla="*/ 228600 w 952500"/>
                <a:gd name="connsiteY27" fmla="*/ 19050 h 952500"/>
                <a:gd name="connsiteX28" fmla="*/ 228600 w 952500"/>
                <a:gd name="connsiteY28" fmla="*/ 152400 h 952500"/>
                <a:gd name="connsiteX29" fmla="*/ 19050 w 952500"/>
                <a:gd name="connsiteY29" fmla="*/ 152400 h 952500"/>
                <a:gd name="connsiteX30" fmla="*/ 0 w 952500"/>
                <a:gd name="connsiteY30" fmla="*/ 171450 h 952500"/>
                <a:gd name="connsiteX31" fmla="*/ 0 w 952500"/>
                <a:gd name="connsiteY31" fmla="*/ 933450 h 952500"/>
                <a:gd name="connsiteX32" fmla="*/ 19050 w 952500"/>
                <a:gd name="connsiteY32" fmla="*/ 952500 h 952500"/>
                <a:gd name="connsiteX33" fmla="*/ 609600 w 952500"/>
                <a:gd name="connsiteY33" fmla="*/ 952500 h 952500"/>
                <a:gd name="connsiteX34" fmla="*/ 628650 w 952500"/>
                <a:gd name="connsiteY34" fmla="*/ 933450 h 952500"/>
                <a:gd name="connsiteX35" fmla="*/ 609600 w 952500"/>
                <a:gd name="connsiteY35" fmla="*/ 914400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952500" h="952500">
                  <a:moveTo>
                    <a:pt x="609600" y="914400"/>
                  </a:moveTo>
                  <a:lnTo>
                    <a:pt x="38100" y="914400"/>
                  </a:lnTo>
                  <a:lnTo>
                    <a:pt x="38100" y="190500"/>
                  </a:lnTo>
                  <a:lnTo>
                    <a:pt x="228600" y="190500"/>
                  </a:lnTo>
                  <a:lnTo>
                    <a:pt x="228600" y="285750"/>
                  </a:lnTo>
                  <a:cubicBezTo>
                    <a:pt x="228600" y="296271"/>
                    <a:pt x="237129" y="304800"/>
                    <a:pt x="247650" y="304800"/>
                  </a:cubicBezTo>
                  <a:cubicBezTo>
                    <a:pt x="258171" y="304800"/>
                    <a:pt x="266700" y="296271"/>
                    <a:pt x="266700" y="285750"/>
                  </a:cubicBezTo>
                  <a:lnTo>
                    <a:pt x="266700" y="190500"/>
                  </a:lnTo>
                  <a:lnTo>
                    <a:pt x="685800" y="190500"/>
                  </a:lnTo>
                  <a:lnTo>
                    <a:pt x="685800" y="285750"/>
                  </a:lnTo>
                  <a:cubicBezTo>
                    <a:pt x="685800" y="296271"/>
                    <a:pt x="694329" y="304800"/>
                    <a:pt x="704850" y="304800"/>
                  </a:cubicBezTo>
                  <a:cubicBezTo>
                    <a:pt x="715371" y="304800"/>
                    <a:pt x="723900" y="296271"/>
                    <a:pt x="723900" y="285750"/>
                  </a:cubicBezTo>
                  <a:lnTo>
                    <a:pt x="723900" y="190500"/>
                  </a:lnTo>
                  <a:lnTo>
                    <a:pt x="914400" y="190500"/>
                  </a:lnTo>
                  <a:lnTo>
                    <a:pt x="914400" y="285750"/>
                  </a:lnTo>
                  <a:cubicBezTo>
                    <a:pt x="914400" y="296271"/>
                    <a:pt x="922929" y="304800"/>
                    <a:pt x="933450" y="304800"/>
                  </a:cubicBezTo>
                  <a:cubicBezTo>
                    <a:pt x="943971" y="304800"/>
                    <a:pt x="952500" y="296271"/>
                    <a:pt x="952500" y="285750"/>
                  </a:cubicBezTo>
                  <a:lnTo>
                    <a:pt x="952500" y="171450"/>
                  </a:lnTo>
                  <a:cubicBezTo>
                    <a:pt x="952500" y="160929"/>
                    <a:pt x="943971" y="152400"/>
                    <a:pt x="933450" y="152400"/>
                  </a:cubicBezTo>
                  <a:lnTo>
                    <a:pt x="723900" y="152400"/>
                  </a:lnTo>
                  <a:lnTo>
                    <a:pt x="723900" y="19050"/>
                  </a:lnTo>
                  <a:cubicBezTo>
                    <a:pt x="723900" y="8529"/>
                    <a:pt x="715371" y="0"/>
                    <a:pt x="704850" y="0"/>
                  </a:cubicBezTo>
                  <a:cubicBezTo>
                    <a:pt x="694329" y="0"/>
                    <a:pt x="685800" y="8529"/>
                    <a:pt x="685800" y="19050"/>
                  </a:cubicBezTo>
                  <a:lnTo>
                    <a:pt x="685800" y="152400"/>
                  </a:lnTo>
                  <a:lnTo>
                    <a:pt x="266700" y="152400"/>
                  </a:lnTo>
                  <a:lnTo>
                    <a:pt x="266700" y="19050"/>
                  </a:lnTo>
                  <a:cubicBezTo>
                    <a:pt x="266700" y="8529"/>
                    <a:pt x="258171" y="0"/>
                    <a:pt x="247650" y="0"/>
                  </a:cubicBezTo>
                  <a:cubicBezTo>
                    <a:pt x="237129" y="0"/>
                    <a:pt x="228600" y="8529"/>
                    <a:pt x="228600" y="19050"/>
                  </a:cubicBezTo>
                  <a:lnTo>
                    <a:pt x="228600" y="152400"/>
                  </a:lnTo>
                  <a:lnTo>
                    <a:pt x="19050" y="152400"/>
                  </a:lnTo>
                  <a:cubicBezTo>
                    <a:pt x="8529" y="152400"/>
                    <a:pt x="0" y="160929"/>
                    <a:pt x="0" y="171450"/>
                  </a:cubicBezTo>
                  <a:lnTo>
                    <a:pt x="0" y="933450"/>
                  </a:lnTo>
                  <a:cubicBezTo>
                    <a:pt x="0" y="943971"/>
                    <a:pt x="8529" y="952500"/>
                    <a:pt x="19050" y="952500"/>
                  </a:cubicBezTo>
                  <a:lnTo>
                    <a:pt x="609600" y="952500"/>
                  </a:lnTo>
                  <a:cubicBezTo>
                    <a:pt x="620121" y="952500"/>
                    <a:pt x="628650" y="943971"/>
                    <a:pt x="628650" y="933450"/>
                  </a:cubicBezTo>
                  <a:cubicBezTo>
                    <a:pt x="628650" y="922929"/>
                    <a:pt x="620121" y="914400"/>
                    <a:pt x="609600" y="914400"/>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sp>
          <p:nvSpPr>
            <p:cNvPr id="69" name="Freeform: Shape 68">
              <a:extLst>
                <a:ext uri="{FF2B5EF4-FFF2-40B4-BE49-F238E27FC236}">
                  <a16:creationId xmlns:a16="http://schemas.microsoft.com/office/drawing/2014/main" id="{82E850CF-20B7-B655-BD72-9BA10B95EE87}"/>
                </a:ext>
              </a:extLst>
            </p:cNvPr>
            <p:cNvSpPr/>
            <p:nvPr/>
          </p:nvSpPr>
          <p:spPr>
            <a:xfrm>
              <a:off x="4047828" y="1504950"/>
              <a:ext cx="113538" cy="38100"/>
            </a:xfrm>
            <a:custGeom>
              <a:avLst/>
              <a:gdLst>
                <a:gd name="connsiteX0" fmla="*/ 94488 w 113538"/>
                <a:gd name="connsiteY0" fmla="*/ 0 h 38100"/>
                <a:gd name="connsiteX1" fmla="*/ 19050 w 113538"/>
                <a:gd name="connsiteY1" fmla="*/ 0 h 38100"/>
                <a:gd name="connsiteX2" fmla="*/ 0 w 113538"/>
                <a:gd name="connsiteY2" fmla="*/ 19050 h 38100"/>
                <a:gd name="connsiteX3" fmla="*/ 19050 w 113538"/>
                <a:gd name="connsiteY3" fmla="*/ 38100 h 38100"/>
                <a:gd name="connsiteX4" fmla="*/ 94488 w 113538"/>
                <a:gd name="connsiteY4" fmla="*/ 38100 h 38100"/>
                <a:gd name="connsiteX5" fmla="*/ 113538 w 113538"/>
                <a:gd name="connsiteY5" fmla="*/ 19050 h 38100"/>
                <a:gd name="connsiteX6" fmla="*/ 94488 w 113538"/>
                <a:gd name="connsiteY6"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538" h="38100">
                  <a:moveTo>
                    <a:pt x="94488" y="0"/>
                  </a:moveTo>
                  <a:lnTo>
                    <a:pt x="19050" y="0"/>
                  </a:lnTo>
                  <a:cubicBezTo>
                    <a:pt x="8529" y="0"/>
                    <a:pt x="0" y="8529"/>
                    <a:pt x="0" y="19050"/>
                  </a:cubicBezTo>
                  <a:cubicBezTo>
                    <a:pt x="0" y="29571"/>
                    <a:pt x="8529" y="38100"/>
                    <a:pt x="19050" y="38100"/>
                  </a:cubicBezTo>
                  <a:lnTo>
                    <a:pt x="94488" y="38100"/>
                  </a:lnTo>
                  <a:cubicBezTo>
                    <a:pt x="105009" y="38100"/>
                    <a:pt x="113538" y="29571"/>
                    <a:pt x="113538" y="19050"/>
                  </a:cubicBezTo>
                  <a:cubicBezTo>
                    <a:pt x="113538" y="8529"/>
                    <a:pt x="105009" y="0"/>
                    <a:pt x="94488" y="0"/>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sp>
          <p:nvSpPr>
            <p:cNvPr id="70" name="Freeform: Shape 69">
              <a:extLst>
                <a:ext uri="{FF2B5EF4-FFF2-40B4-BE49-F238E27FC236}">
                  <a16:creationId xmlns:a16="http://schemas.microsoft.com/office/drawing/2014/main" id="{EEFEC17D-35FE-FA02-36C6-6A42ED1BD739}"/>
                </a:ext>
              </a:extLst>
            </p:cNvPr>
            <p:cNvSpPr/>
            <p:nvPr/>
          </p:nvSpPr>
          <p:spPr>
            <a:xfrm>
              <a:off x="4237567" y="1504950"/>
              <a:ext cx="114300" cy="38100"/>
            </a:xfrm>
            <a:custGeom>
              <a:avLst/>
              <a:gdLst>
                <a:gd name="connsiteX0" fmla="*/ 95250 w 114300"/>
                <a:gd name="connsiteY0" fmla="*/ 0 h 38100"/>
                <a:gd name="connsiteX1" fmla="*/ 19050 w 114300"/>
                <a:gd name="connsiteY1" fmla="*/ 0 h 38100"/>
                <a:gd name="connsiteX2" fmla="*/ 0 w 114300"/>
                <a:gd name="connsiteY2" fmla="*/ 19050 h 38100"/>
                <a:gd name="connsiteX3" fmla="*/ 19050 w 114300"/>
                <a:gd name="connsiteY3" fmla="*/ 38100 h 38100"/>
                <a:gd name="connsiteX4" fmla="*/ 95250 w 114300"/>
                <a:gd name="connsiteY4" fmla="*/ 38100 h 38100"/>
                <a:gd name="connsiteX5" fmla="*/ 114300 w 114300"/>
                <a:gd name="connsiteY5" fmla="*/ 19050 h 38100"/>
                <a:gd name="connsiteX6" fmla="*/ 95250 w 114300"/>
                <a:gd name="connsiteY6"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00" h="38100">
                  <a:moveTo>
                    <a:pt x="95250" y="0"/>
                  </a:moveTo>
                  <a:lnTo>
                    <a:pt x="19050" y="0"/>
                  </a:lnTo>
                  <a:cubicBezTo>
                    <a:pt x="8529" y="0"/>
                    <a:pt x="0" y="8529"/>
                    <a:pt x="0" y="19050"/>
                  </a:cubicBezTo>
                  <a:cubicBezTo>
                    <a:pt x="0" y="29571"/>
                    <a:pt x="8529" y="38100"/>
                    <a:pt x="19050" y="38100"/>
                  </a:cubicBezTo>
                  <a:lnTo>
                    <a:pt x="95250" y="38100"/>
                  </a:lnTo>
                  <a:cubicBezTo>
                    <a:pt x="105771" y="38100"/>
                    <a:pt x="114300" y="29571"/>
                    <a:pt x="114300" y="19050"/>
                  </a:cubicBezTo>
                  <a:cubicBezTo>
                    <a:pt x="114300" y="8529"/>
                    <a:pt x="105771" y="0"/>
                    <a:pt x="95250" y="0"/>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sp>
          <p:nvSpPr>
            <p:cNvPr id="71" name="Freeform: Shape 70">
              <a:extLst>
                <a:ext uri="{FF2B5EF4-FFF2-40B4-BE49-F238E27FC236}">
                  <a16:creationId xmlns:a16="http://schemas.microsoft.com/office/drawing/2014/main" id="{C2565F43-8A98-05A4-57E7-9EEA9173022F}"/>
                </a:ext>
              </a:extLst>
            </p:cNvPr>
            <p:cNvSpPr/>
            <p:nvPr/>
          </p:nvSpPr>
          <p:spPr>
            <a:xfrm>
              <a:off x="4047828" y="1695450"/>
              <a:ext cx="113538" cy="38100"/>
            </a:xfrm>
            <a:custGeom>
              <a:avLst/>
              <a:gdLst>
                <a:gd name="connsiteX0" fmla="*/ 94488 w 113538"/>
                <a:gd name="connsiteY0" fmla="*/ 0 h 38100"/>
                <a:gd name="connsiteX1" fmla="*/ 19050 w 113538"/>
                <a:gd name="connsiteY1" fmla="*/ 0 h 38100"/>
                <a:gd name="connsiteX2" fmla="*/ 0 w 113538"/>
                <a:gd name="connsiteY2" fmla="*/ 19050 h 38100"/>
                <a:gd name="connsiteX3" fmla="*/ 19050 w 113538"/>
                <a:gd name="connsiteY3" fmla="*/ 38100 h 38100"/>
                <a:gd name="connsiteX4" fmla="*/ 94488 w 113538"/>
                <a:gd name="connsiteY4" fmla="*/ 38100 h 38100"/>
                <a:gd name="connsiteX5" fmla="*/ 113538 w 113538"/>
                <a:gd name="connsiteY5" fmla="*/ 19050 h 38100"/>
                <a:gd name="connsiteX6" fmla="*/ 94488 w 113538"/>
                <a:gd name="connsiteY6"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538" h="38100">
                  <a:moveTo>
                    <a:pt x="94488" y="0"/>
                  </a:moveTo>
                  <a:lnTo>
                    <a:pt x="19050" y="0"/>
                  </a:lnTo>
                  <a:cubicBezTo>
                    <a:pt x="8529" y="0"/>
                    <a:pt x="0" y="8529"/>
                    <a:pt x="0" y="19050"/>
                  </a:cubicBezTo>
                  <a:cubicBezTo>
                    <a:pt x="0" y="29571"/>
                    <a:pt x="8529" y="38100"/>
                    <a:pt x="19050" y="38100"/>
                  </a:cubicBezTo>
                  <a:lnTo>
                    <a:pt x="94488" y="38100"/>
                  </a:lnTo>
                  <a:cubicBezTo>
                    <a:pt x="105009" y="38100"/>
                    <a:pt x="113538" y="29571"/>
                    <a:pt x="113538" y="19050"/>
                  </a:cubicBezTo>
                  <a:cubicBezTo>
                    <a:pt x="113538" y="8529"/>
                    <a:pt x="105009" y="0"/>
                    <a:pt x="94488" y="0"/>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sp>
          <p:nvSpPr>
            <p:cNvPr id="72" name="Freeform: Shape 71">
              <a:extLst>
                <a:ext uri="{FF2B5EF4-FFF2-40B4-BE49-F238E27FC236}">
                  <a16:creationId xmlns:a16="http://schemas.microsoft.com/office/drawing/2014/main" id="{A16F8F98-94E4-0310-463F-2CE32628D381}"/>
                </a:ext>
              </a:extLst>
            </p:cNvPr>
            <p:cNvSpPr/>
            <p:nvPr/>
          </p:nvSpPr>
          <p:spPr>
            <a:xfrm>
              <a:off x="4237567" y="1695450"/>
              <a:ext cx="114300" cy="38100"/>
            </a:xfrm>
            <a:custGeom>
              <a:avLst/>
              <a:gdLst>
                <a:gd name="connsiteX0" fmla="*/ 95250 w 114300"/>
                <a:gd name="connsiteY0" fmla="*/ 0 h 38100"/>
                <a:gd name="connsiteX1" fmla="*/ 19050 w 114300"/>
                <a:gd name="connsiteY1" fmla="*/ 0 h 38100"/>
                <a:gd name="connsiteX2" fmla="*/ 0 w 114300"/>
                <a:gd name="connsiteY2" fmla="*/ 19050 h 38100"/>
                <a:gd name="connsiteX3" fmla="*/ 19050 w 114300"/>
                <a:gd name="connsiteY3" fmla="*/ 38100 h 38100"/>
                <a:gd name="connsiteX4" fmla="*/ 95250 w 114300"/>
                <a:gd name="connsiteY4" fmla="*/ 38100 h 38100"/>
                <a:gd name="connsiteX5" fmla="*/ 114300 w 114300"/>
                <a:gd name="connsiteY5" fmla="*/ 19050 h 38100"/>
                <a:gd name="connsiteX6" fmla="*/ 95250 w 114300"/>
                <a:gd name="connsiteY6"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00" h="38100">
                  <a:moveTo>
                    <a:pt x="95250" y="0"/>
                  </a:moveTo>
                  <a:lnTo>
                    <a:pt x="19050" y="0"/>
                  </a:lnTo>
                  <a:cubicBezTo>
                    <a:pt x="8529" y="0"/>
                    <a:pt x="0" y="8529"/>
                    <a:pt x="0" y="19050"/>
                  </a:cubicBezTo>
                  <a:cubicBezTo>
                    <a:pt x="0" y="29571"/>
                    <a:pt x="8529" y="38100"/>
                    <a:pt x="19050" y="38100"/>
                  </a:cubicBezTo>
                  <a:lnTo>
                    <a:pt x="95250" y="38100"/>
                  </a:lnTo>
                  <a:cubicBezTo>
                    <a:pt x="105771" y="38100"/>
                    <a:pt x="114300" y="29571"/>
                    <a:pt x="114300" y="19050"/>
                  </a:cubicBezTo>
                  <a:cubicBezTo>
                    <a:pt x="114300" y="8529"/>
                    <a:pt x="105771" y="0"/>
                    <a:pt x="95250" y="0"/>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sp>
          <p:nvSpPr>
            <p:cNvPr id="73" name="Freeform: Shape 72">
              <a:extLst>
                <a:ext uri="{FF2B5EF4-FFF2-40B4-BE49-F238E27FC236}">
                  <a16:creationId xmlns:a16="http://schemas.microsoft.com/office/drawing/2014/main" id="{FE70DDE7-F581-8DA7-3751-5C675C51A418}"/>
                </a:ext>
              </a:extLst>
            </p:cNvPr>
            <p:cNvSpPr/>
            <p:nvPr/>
          </p:nvSpPr>
          <p:spPr>
            <a:xfrm>
              <a:off x="4428067" y="1390650"/>
              <a:ext cx="609600" cy="228600"/>
            </a:xfrm>
            <a:custGeom>
              <a:avLst/>
              <a:gdLst>
                <a:gd name="connsiteX0" fmla="*/ 590550 w 609600"/>
                <a:gd name="connsiteY0" fmla="*/ 0 h 228600"/>
                <a:gd name="connsiteX1" fmla="*/ 19050 w 609600"/>
                <a:gd name="connsiteY1" fmla="*/ 0 h 228600"/>
                <a:gd name="connsiteX2" fmla="*/ 0 w 609600"/>
                <a:gd name="connsiteY2" fmla="*/ 19050 h 228600"/>
                <a:gd name="connsiteX3" fmla="*/ 0 w 609600"/>
                <a:gd name="connsiteY3" fmla="*/ 209550 h 228600"/>
                <a:gd name="connsiteX4" fmla="*/ 19050 w 609600"/>
                <a:gd name="connsiteY4" fmla="*/ 228600 h 228600"/>
                <a:gd name="connsiteX5" fmla="*/ 590550 w 609600"/>
                <a:gd name="connsiteY5" fmla="*/ 228600 h 228600"/>
                <a:gd name="connsiteX6" fmla="*/ 609600 w 609600"/>
                <a:gd name="connsiteY6" fmla="*/ 209550 h 228600"/>
                <a:gd name="connsiteX7" fmla="*/ 609600 w 609600"/>
                <a:gd name="connsiteY7" fmla="*/ 19050 h 228600"/>
                <a:gd name="connsiteX8" fmla="*/ 590550 w 609600"/>
                <a:gd name="connsiteY8" fmla="*/ 0 h 228600"/>
                <a:gd name="connsiteX9" fmla="*/ 571500 w 609600"/>
                <a:gd name="connsiteY9" fmla="*/ 190500 h 228600"/>
                <a:gd name="connsiteX10" fmla="*/ 38100 w 609600"/>
                <a:gd name="connsiteY10" fmla="*/ 190500 h 228600"/>
                <a:gd name="connsiteX11" fmla="*/ 38100 w 609600"/>
                <a:gd name="connsiteY11" fmla="*/ 38100 h 228600"/>
                <a:gd name="connsiteX12" fmla="*/ 571500 w 609600"/>
                <a:gd name="connsiteY12" fmla="*/ 3810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9600" h="228600">
                  <a:moveTo>
                    <a:pt x="590550" y="0"/>
                  </a:moveTo>
                  <a:lnTo>
                    <a:pt x="19050" y="0"/>
                  </a:lnTo>
                  <a:cubicBezTo>
                    <a:pt x="8529" y="0"/>
                    <a:pt x="0" y="8529"/>
                    <a:pt x="0" y="19050"/>
                  </a:cubicBezTo>
                  <a:lnTo>
                    <a:pt x="0" y="209550"/>
                  </a:lnTo>
                  <a:cubicBezTo>
                    <a:pt x="0" y="220071"/>
                    <a:pt x="8529" y="228600"/>
                    <a:pt x="19050" y="228600"/>
                  </a:cubicBezTo>
                  <a:lnTo>
                    <a:pt x="590550" y="228600"/>
                  </a:lnTo>
                  <a:cubicBezTo>
                    <a:pt x="601075" y="228600"/>
                    <a:pt x="609600" y="220071"/>
                    <a:pt x="609600" y="209550"/>
                  </a:cubicBezTo>
                  <a:lnTo>
                    <a:pt x="609600" y="19050"/>
                  </a:lnTo>
                  <a:cubicBezTo>
                    <a:pt x="609600" y="8529"/>
                    <a:pt x="601075" y="0"/>
                    <a:pt x="590550" y="0"/>
                  </a:cubicBezTo>
                  <a:close/>
                  <a:moveTo>
                    <a:pt x="571500" y="190500"/>
                  </a:moveTo>
                  <a:lnTo>
                    <a:pt x="38100" y="190500"/>
                  </a:lnTo>
                  <a:lnTo>
                    <a:pt x="38100" y="38100"/>
                  </a:lnTo>
                  <a:lnTo>
                    <a:pt x="571500" y="38100"/>
                  </a:ln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sp>
          <p:nvSpPr>
            <p:cNvPr id="74" name="Freeform: Shape 73">
              <a:extLst>
                <a:ext uri="{FF2B5EF4-FFF2-40B4-BE49-F238E27FC236}">
                  <a16:creationId xmlns:a16="http://schemas.microsoft.com/office/drawing/2014/main" id="{F2CB0E48-BADF-64DB-68FD-D6E23F38A4A7}"/>
                </a:ext>
              </a:extLst>
            </p:cNvPr>
            <p:cNvSpPr/>
            <p:nvPr/>
          </p:nvSpPr>
          <p:spPr>
            <a:xfrm>
              <a:off x="4485217" y="1657350"/>
              <a:ext cx="495300" cy="609600"/>
            </a:xfrm>
            <a:custGeom>
              <a:avLst/>
              <a:gdLst>
                <a:gd name="connsiteX0" fmla="*/ 476250 w 495300"/>
                <a:gd name="connsiteY0" fmla="*/ 0 h 609600"/>
                <a:gd name="connsiteX1" fmla="*/ 457200 w 495300"/>
                <a:gd name="connsiteY1" fmla="*/ 19050 h 609600"/>
                <a:gd name="connsiteX2" fmla="*/ 457200 w 495300"/>
                <a:gd name="connsiteY2" fmla="*/ 571500 h 609600"/>
                <a:gd name="connsiteX3" fmla="*/ 38100 w 495300"/>
                <a:gd name="connsiteY3" fmla="*/ 571500 h 609600"/>
                <a:gd name="connsiteX4" fmla="*/ 38100 w 495300"/>
                <a:gd name="connsiteY4" fmla="*/ 19050 h 609600"/>
                <a:gd name="connsiteX5" fmla="*/ 19050 w 495300"/>
                <a:gd name="connsiteY5" fmla="*/ 0 h 609600"/>
                <a:gd name="connsiteX6" fmla="*/ 0 w 495300"/>
                <a:gd name="connsiteY6" fmla="*/ 19050 h 609600"/>
                <a:gd name="connsiteX7" fmla="*/ 0 w 495300"/>
                <a:gd name="connsiteY7" fmla="*/ 590550 h 609600"/>
                <a:gd name="connsiteX8" fmla="*/ 19050 w 495300"/>
                <a:gd name="connsiteY8" fmla="*/ 609600 h 609600"/>
                <a:gd name="connsiteX9" fmla="*/ 476250 w 495300"/>
                <a:gd name="connsiteY9" fmla="*/ 609600 h 609600"/>
                <a:gd name="connsiteX10" fmla="*/ 495300 w 495300"/>
                <a:gd name="connsiteY10" fmla="*/ 590550 h 609600"/>
                <a:gd name="connsiteX11" fmla="*/ 495300 w 495300"/>
                <a:gd name="connsiteY11" fmla="*/ 19050 h 609600"/>
                <a:gd name="connsiteX12" fmla="*/ 476250 w 495300"/>
                <a:gd name="connsiteY12" fmla="*/ 0 h 60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5300" h="609600">
                  <a:moveTo>
                    <a:pt x="476250" y="0"/>
                  </a:moveTo>
                  <a:cubicBezTo>
                    <a:pt x="465725" y="0"/>
                    <a:pt x="457200" y="8529"/>
                    <a:pt x="457200" y="19050"/>
                  </a:cubicBezTo>
                  <a:lnTo>
                    <a:pt x="457200" y="571500"/>
                  </a:lnTo>
                  <a:lnTo>
                    <a:pt x="38100" y="571500"/>
                  </a:lnTo>
                  <a:lnTo>
                    <a:pt x="38100" y="19050"/>
                  </a:lnTo>
                  <a:cubicBezTo>
                    <a:pt x="38100" y="8529"/>
                    <a:pt x="29571" y="0"/>
                    <a:pt x="19050" y="0"/>
                  </a:cubicBezTo>
                  <a:cubicBezTo>
                    <a:pt x="8529" y="0"/>
                    <a:pt x="0" y="8529"/>
                    <a:pt x="0" y="19050"/>
                  </a:cubicBezTo>
                  <a:lnTo>
                    <a:pt x="0" y="590550"/>
                  </a:lnTo>
                  <a:cubicBezTo>
                    <a:pt x="0" y="601075"/>
                    <a:pt x="8529" y="609600"/>
                    <a:pt x="19050" y="609600"/>
                  </a:cubicBezTo>
                  <a:lnTo>
                    <a:pt x="476250" y="609600"/>
                  </a:lnTo>
                  <a:cubicBezTo>
                    <a:pt x="486775" y="609600"/>
                    <a:pt x="495300" y="601075"/>
                    <a:pt x="495300" y="590550"/>
                  </a:cubicBezTo>
                  <a:lnTo>
                    <a:pt x="495300" y="19050"/>
                  </a:lnTo>
                  <a:cubicBezTo>
                    <a:pt x="495300" y="8529"/>
                    <a:pt x="486775" y="0"/>
                    <a:pt x="476250" y="0"/>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sp>
          <p:nvSpPr>
            <p:cNvPr id="75" name="Freeform: Shape 74">
              <a:extLst>
                <a:ext uri="{FF2B5EF4-FFF2-40B4-BE49-F238E27FC236}">
                  <a16:creationId xmlns:a16="http://schemas.microsoft.com/office/drawing/2014/main" id="{A25B8170-4AF9-CD54-C585-5A842C98C29D}"/>
                </a:ext>
              </a:extLst>
            </p:cNvPr>
            <p:cNvSpPr/>
            <p:nvPr/>
          </p:nvSpPr>
          <p:spPr>
            <a:xfrm>
              <a:off x="4609012" y="1771620"/>
              <a:ext cx="247710" cy="247710"/>
            </a:xfrm>
            <a:custGeom>
              <a:avLst/>
              <a:gdLst>
                <a:gd name="connsiteX0" fmla="*/ 152430 w 247710"/>
                <a:gd name="connsiteY0" fmla="*/ 30 h 247710"/>
                <a:gd name="connsiteX1" fmla="*/ 95280 w 247710"/>
                <a:gd name="connsiteY1" fmla="*/ 30 h 247710"/>
                <a:gd name="connsiteX2" fmla="*/ 66705 w 247710"/>
                <a:gd name="connsiteY2" fmla="*/ 26069 h 247710"/>
                <a:gd name="connsiteX3" fmla="*/ 66705 w 247710"/>
                <a:gd name="connsiteY3" fmla="*/ 28605 h 247710"/>
                <a:gd name="connsiteX4" fmla="*/ 66705 w 247710"/>
                <a:gd name="connsiteY4" fmla="*/ 66705 h 247710"/>
                <a:gd name="connsiteX5" fmla="*/ 28605 w 247710"/>
                <a:gd name="connsiteY5" fmla="*/ 66705 h 247710"/>
                <a:gd name="connsiteX6" fmla="*/ 30 w 247710"/>
                <a:gd name="connsiteY6" fmla="*/ 92744 h 247710"/>
                <a:gd name="connsiteX7" fmla="*/ 30 w 247710"/>
                <a:gd name="connsiteY7" fmla="*/ 95280 h 247710"/>
                <a:gd name="connsiteX8" fmla="*/ 30 w 247710"/>
                <a:gd name="connsiteY8" fmla="*/ 152430 h 247710"/>
                <a:gd name="connsiteX9" fmla="*/ 26069 w 247710"/>
                <a:gd name="connsiteY9" fmla="*/ 181005 h 247710"/>
                <a:gd name="connsiteX10" fmla="*/ 28605 w 247710"/>
                <a:gd name="connsiteY10" fmla="*/ 181005 h 247710"/>
                <a:gd name="connsiteX11" fmla="*/ 66705 w 247710"/>
                <a:gd name="connsiteY11" fmla="*/ 181005 h 247710"/>
                <a:gd name="connsiteX12" fmla="*/ 66705 w 247710"/>
                <a:gd name="connsiteY12" fmla="*/ 219105 h 247710"/>
                <a:gd name="connsiteX13" fmla="*/ 92744 w 247710"/>
                <a:gd name="connsiteY13" fmla="*/ 247680 h 247710"/>
                <a:gd name="connsiteX14" fmla="*/ 95280 w 247710"/>
                <a:gd name="connsiteY14" fmla="*/ 247680 h 247710"/>
                <a:gd name="connsiteX15" fmla="*/ 152430 w 247710"/>
                <a:gd name="connsiteY15" fmla="*/ 247680 h 247710"/>
                <a:gd name="connsiteX16" fmla="*/ 181005 w 247710"/>
                <a:gd name="connsiteY16" fmla="*/ 221640 h 247710"/>
                <a:gd name="connsiteX17" fmla="*/ 181005 w 247710"/>
                <a:gd name="connsiteY17" fmla="*/ 219105 h 247710"/>
                <a:gd name="connsiteX18" fmla="*/ 181005 w 247710"/>
                <a:gd name="connsiteY18" fmla="*/ 181005 h 247710"/>
                <a:gd name="connsiteX19" fmla="*/ 219105 w 247710"/>
                <a:gd name="connsiteY19" fmla="*/ 181005 h 247710"/>
                <a:gd name="connsiteX20" fmla="*/ 247680 w 247710"/>
                <a:gd name="connsiteY20" fmla="*/ 154965 h 247710"/>
                <a:gd name="connsiteX21" fmla="*/ 247680 w 247710"/>
                <a:gd name="connsiteY21" fmla="*/ 152430 h 247710"/>
                <a:gd name="connsiteX22" fmla="*/ 247680 w 247710"/>
                <a:gd name="connsiteY22" fmla="*/ 95280 h 247710"/>
                <a:gd name="connsiteX23" fmla="*/ 221639 w 247710"/>
                <a:gd name="connsiteY23" fmla="*/ 66705 h 247710"/>
                <a:gd name="connsiteX24" fmla="*/ 219105 w 247710"/>
                <a:gd name="connsiteY24" fmla="*/ 66705 h 247710"/>
                <a:gd name="connsiteX25" fmla="*/ 181005 w 247710"/>
                <a:gd name="connsiteY25" fmla="*/ 66705 h 247710"/>
                <a:gd name="connsiteX26" fmla="*/ 181005 w 247710"/>
                <a:gd name="connsiteY26" fmla="*/ 28605 h 247710"/>
                <a:gd name="connsiteX27" fmla="*/ 154965 w 247710"/>
                <a:gd name="connsiteY27" fmla="*/ 30 h 247710"/>
                <a:gd name="connsiteX28" fmla="*/ 152430 w 247710"/>
                <a:gd name="connsiteY28" fmla="*/ 30 h 247710"/>
                <a:gd name="connsiteX29" fmla="*/ 209580 w 247710"/>
                <a:gd name="connsiteY29" fmla="*/ 104805 h 247710"/>
                <a:gd name="connsiteX30" fmla="*/ 209580 w 247710"/>
                <a:gd name="connsiteY30" fmla="*/ 142905 h 247710"/>
                <a:gd name="connsiteX31" fmla="*/ 161955 w 247710"/>
                <a:gd name="connsiteY31" fmla="*/ 142905 h 247710"/>
                <a:gd name="connsiteX32" fmla="*/ 142905 w 247710"/>
                <a:gd name="connsiteY32" fmla="*/ 161955 h 247710"/>
                <a:gd name="connsiteX33" fmla="*/ 142905 w 247710"/>
                <a:gd name="connsiteY33" fmla="*/ 209580 h 247710"/>
                <a:gd name="connsiteX34" fmla="*/ 104805 w 247710"/>
                <a:gd name="connsiteY34" fmla="*/ 209580 h 247710"/>
                <a:gd name="connsiteX35" fmla="*/ 104805 w 247710"/>
                <a:gd name="connsiteY35" fmla="*/ 161955 h 247710"/>
                <a:gd name="connsiteX36" fmla="*/ 85755 w 247710"/>
                <a:gd name="connsiteY36" fmla="*/ 142905 h 247710"/>
                <a:gd name="connsiteX37" fmla="*/ 38130 w 247710"/>
                <a:gd name="connsiteY37" fmla="*/ 142905 h 247710"/>
                <a:gd name="connsiteX38" fmla="*/ 38130 w 247710"/>
                <a:gd name="connsiteY38" fmla="*/ 104805 h 247710"/>
                <a:gd name="connsiteX39" fmla="*/ 85755 w 247710"/>
                <a:gd name="connsiteY39" fmla="*/ 104805 h 247710"/>
                <a:gd name="connsiteX40" fmla="*/ 104805 w 247710"/>
                <a:gd name="connsiteY40" fmla="*/ 85755 h 247710"/>
                <a:gd name="connsiteX41" fmla="*/ 104805 w 247710"/>
                <a:gd name="connsiteY41" fmla="*/ 38130 h 247710"/>
                <a:gd name="connsiteX42" fmla="*/ 142905 w 247710"/>
                <a:gd name="connsiteY42" fmla="*/ 38130 h 247710"/>
                <a:gd name="connsiteX43" fmla="*/ 142905 w 247710"/>
                <a:gd name="connsiteY43" fmla="*/ 85755 h 247710"/>
                <a:gd name="connsiteX44" fmla="*/ 161955 w 247710"/>
                <a:gd name="connsiteY44" fmla="*/ 104805 h 247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47710" h="247710">
                  <a:moveTo>
                    <a:pt x="152430" y="30"/>
                  </a:moveTo>
                  <a:lnTo>
                    <a:pt x="95280" y="30"/>
                  </a:lnTo>
                  <a:cubicBezTo>
                    <a:pt x="80198" y="-670"/>
                    <a:pt x="67405" y="10988"/>
                    <a:pt x="66705" y="26069"/>
                  </a:cubicBezTo>
                  <a:cubicBezTo>
                    <a:pt x="66666" y="26914"/>
                    <a:pt x="66666" y="27760"/>
                    <a:pt x="66705" y="28605"/>
                  </a:cubicBezTo>
                  <a:lnTo>
                    <a:pt x="66705" y="66705"/>
                  </a:lnTo>
                  <a:lnTo>
                    <a:pt x="28605" y="66705"/>
                  </a:lnTo>
                  <a:cubicBezTo>
                    <a:pt x="13523" y="66005"/>
                    <a:pt x="730" y="77663"/>
                    <a:pt x="30" y="92744"/>
                  </a:cubicBezTo>
                  <a:cubicBezTo>
                    <a:pt x="-9" y="93589"/>
                    <a:pt x="-9" y="94435"/>
                    <a:pt x="30" y="95280"/>
                  </a:cubicBezTo>
                  <a:lnTo>
                    <a:pt x="30" y="152430"/>
                  </a:lnTo>
                  <a:cubicBezTo>
                    <a:pt x="-670" y="167512"/>
                    <a:pt x="10988" y="180305"/>
                    <a:pt x="26069" y="181005"/>
                  </a:cubicBezTo>
                  <a:cubicBezTo>
                    <a:pt x="26914" y="181044"/>
                    <a:pt x="27760" y="181044"/>
                    <a:pt x="28605" y="181005"/>
                  </a:cubicBezTo>
                  <a:lnTo>
                    <a:pt x="66705" y="181005"/>
                  </a:lnTo>
                  <a:lnTo>
                    <a:pt x="66705" y="219105"/>
                  </a:lnTo>
                  <a:cubicBezTo>
                    <a:pt x="66005" y="234183"/>
                    <a:pt x="77663" y="246975"/>
                    <a:pt x="92744" y="247680"/>
                  </a:cubicBezTo>
                  <a:cubicBezTo>
                    <a:pt x="93589" y="247718"/>
                    <a:pt x="94435" y="247718"/>
                    <a:pt x="95280" y="247680"/>
                  </a:cubicBezTo>
                  <a:lnTo>
                    <a:pt x="152430" y="247680"/>
                  </a:lnTo>
                  <a:cubicBezTo>
                    <a:pt x="167508" y="248385"/>
                    <a:pt x="180300" y="236726"/>
                    <a:pt x="181005" y="221640"/>
                  </a:cubicBezTo>
                  <a:cubicBezTo>
                    <a:pt x="181043" y="220796"/>
                    <a:pt x="181043" y="219950"/>
                    <a:pt x="181005" y="219105"/>
                  </a:cubicBezTo>
                  <a:lnTo>
                    <a:pt x="181005" y="181005"/>
                  </a:lnTo>
                  <a:lnTo>
                    <a:pt x="219105" y="181005"/>
                  </a:lnTo>
                  <a:cubicBezTo>
                    <a:pt x="234183" y="181705"/>
                    <a:pt x="246975" y="170046"/>
                    <a:pt x="247680" y="154965"/>
                  </a:cubicBezTo>
                  <a:cubicBezTo>
                    <a:pt x="247718" y="154121"/>
                    <a:pt x="247718" y="153275"/>
                    <a:pt x="247680" y="152430"/>
                  </a:cubicBezTo>
                  <a:lnTo>
                    <a:pt x="247680" y="95280"/>
                  </a:lnTo>
                  <a:cubicBezTo>
                    <a:pt x="248385" y="80198"/>
                    <a:pt x="236726" y="67405"/>
                    <a:pt x="221639" y="66705"/>
                  </a:cubicBezTo>
                  <a:cubicBezTo>
                    <a:pt x="220791" y="66666"/>
                    <a:pt x="219953" y="66666"/>
                    <a:pt x="219105" y="66705"/>
                  </a:cubicBezTo>
                  <a:lnTo>
                    <a:pt x="181005" y="66705"/>
                  </a:lnTo>
                  <a:lnTo>
                    <a:pt x="181005" y="28605"/>
                  </a:lnTo>
                  <a:cubicBezTo>
                    <a:pt x="181710" y="13523"/>
                    <a:pt x="170051" y="730"/>
                    <a:pt x="154965" y="30"/>
                  </a:cubicBezTo>
                  <a:cubicBezTo>
                    <a:pt x="154121" y="-9"/>
                    <a:pt x="153275" y="-9"/>
                    <a:pt x="152430" y="30"/>
                  </a:cubicBezTo>
                  <a:close/>
                  <a:moveTo>
                    <a:pt x="209580" y="104805"/>
                  </a:moveTo>
                  <a:lnTo>
                    <a:pt x="209580" y="142905"/>
                  </a:lnTo>
                  <a:lnTo>
                    <a:pt x="161955" y="142905"/>
                  </a:lnTo>
                  <a:cubicBezTo>
                    <a:pt x="151434" y="142905"/>
                    <a:pt x="142905" y="151434"/>
                    <a:pt x="142905" y="161955"/>
                  </a:cubicBezTo>
                  <a:lnTo>
                    <a:pt x="142905" y="209580"/>
                  </a:lnTo>
                  <a:lnTo>
                    <a:pt x="104805" y="209580"/>
                  </a:lnTo>
                  <a:lnTo>
                    <a:pt x="104805" y="161955"/>
                  </a:lnTo>
                  <a:cubicBezTo>
                    <a:pt x="104805" y="151434"/>
                    <a:pt x="96276" y="142905"/>
                    <a:pt x="85755" y="142905"/>
                  </a:cubicBezTo>
                  <a:lnTo>
                    <a:pt x="38130" y="142905"/>
                  </a:lnTo>
                  <a:lnTo>
                    <a:pt x="38130" y="104805"/>
                  </a:lnTo>
                  <a:lnTo>
                    <a:pt x="85755" y="104805"/>
                  </a:lnTo>
                  <a:cubicBezTo>
                    <a:pt x="96276" y="104805"/>
                    <a:pt x="104805" y="96276"/>
                    <a:pt x="104805" y="85755"/>
                  </a:cubicBezTo>
                  <a:lnTo>
                    <a:pt x="104805" y="38130"/>
                  </a:lnTo>
                  <a:lnTo>
                    <a:pt x="142905" y="38130"/>
                  </a:lnTo>
                  <a:lnTo>
                    <a:pt x="142905" y="85755"/>
                  </a:lnTo>
                  <a:cubicBezTo>
                    <a:pt x="142905" y="96276"/>
                    <a:pt x="151434" y="104805"/>
                    <a:pt x="161955" y="104805"/>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grpSp>
      <p:grpSp>
        <p:nvGrpSpPr>
          <p:cNvPr id="33" name="Graphic 10">
            <a:extLst>
              <a:ext uri="{FF2B5EF4-FFF2-40B4-BE49-F238E27FC236}">
                <a16:creationId xmlns:a16="http://schemas.microsoft.com/office/drawing/2014/main" id="{DD0638A7-069C-5205-ACE8-21BEF5A9D9A9}"/>
              </a:ext>
            </a:extLst>
          </p:cNvPr>
          <p:cNvGrpSpPr/>
          <p:nvPr/>
        </p:nvGrpSpPr>
        <p:grpSpPr>
          <a:xfrm>
            <a:off x="6754600" y="2693535"/>
            <a:ext cx="654592" cy="493507"/>
            <a:chOff x="1797504" y="3379045"/>
            <a:chExt cx="904949" cy="682255"/>
          </a:xfrm>
          <a:solidFill>
            <a:srgbClr val="000000"/>
          </a:solidFill>
        </p:grpSpPr>
        <p:sp>
          <p:nvSpPr>
            <p:cNvPr id="62" name="Freeform: Shape 61">
              <a:extLst>
                <a:ext uri="{FF2B5EF4-FFF2-40B4-BE49-F238E27FC236}">
                  <a16:creationId xmlns:a16="http://schemas.microsoft.com/office/drawing/2014/main" id="{3B0BF2F5-B8AD-3EF3-5A4C-8EC0B1E0964B}"/>
                </a:ext>
              </a:extLst>
            </p:cNvPr>
            <p:cNvSpPr/>
            <p:nvPr/>
          </p:nvSpPr>
          <p:spPr>
            <a:xfrm>
              <a:off x="1978463" y="3484086"/>
              <a:ext cx="181565" cy="199072"/>
            </a:xfrm>
            <a:custGeom>
              <a:avLst/>
              <a:gdLst>
                <a:gd name="connsiteX0" fmla="*/ 172493 w 181565"/>
                <a:gd name="connsiteY0" fmla="*/ 46672 h 199072"/>
                <a:gd name="connsiteX1" fmla="*/ 91531 w 181565"/>
                <a:gd name="connsiteY1" fmla="*/ 0 h 199072"/>
                <a:gd name="connsiteX2" fmla="*/ 91 w 181565"/>
                <a:gd name="connsiteY2" fmla="*/ 79057 h 199072"/>
                <a:gd name="connsiteX3" fmla="*/ 14378 w 181565"/>
                <a:gd name="connsiteY3" fmla="*/ 94297 h 199072"/>
                <a:gd name="connsiteX4" fmla="*/ 35333 w 181565"/>
                <a:gd name="connsiteY4" fmla="*/ 94297 h 199072"/>
                <a:gd name="connsiteX5" fmla="*/ 48668 w 181565"/>
                <a:gd name="connsiteY5" fmla="*/ 82868 h 199072"/>
                <a:gd name="connsiteX6" fmla="*/ 91531 w 181565"/>
                <a:gd name="connsiteY6" fmla="*/ 48577 h 199072"/>
                <a:gd name="connsiteX7" fmla="*/ 128678 w 181565"/>
                <a:gd name="connsiteY7" fmla="*/ 68580 h 199072"/>
                <a:gd name="connsiteX8" fmla="*/ 126773 w 181565"/>
                <a:gd name="connsiteY8" fmla="*/ 101918 h 199072"/>
                <a:gd name="connsiteX9" fmla="*/ 105818 w 181565"/>
                <a:gd name="connsiteY9" fmla="*/ 120968 h 199072"/>
                <a:gd name="connsiteX10" fmla="*/ 70576 w 181565"/>
                <a:gd name="connsiteY10" fmla="*/ 183833 h 199072"/>
                <a:gd name="connsiteX11" fmla="*/ 83911 w 181565"/>
                <a:gd name="connsiteY11" fmla="*/ 199072 h 199072"/>
                <a:gd name="connsiteX12" fmla="*/ 104866 w 181565"/>
                <a:gd name="connsiteY12" fmla="*/ 199072 h 199072"/>
                <a:gd name="connsiteX13" fmla="*/ 119153 w 181565"/>
                <a:gd name="connsiteY13" fmla="*/ 186690 h 199072"/>
                <a:gd name="connsiteX14" fmla="*/ 134393 w 181565"/>
                <a:gd name="connsiteY14" fmla="*/ 160972 h 199072"/>
                <a:gd name="connsiteX15" fmla="*/ 165826 w 181565"/>
                <a:gd name="connsiteY15" fmla="*/ 131445 h 199072"/>
                <a:gd name="connsiteX16" fmla="*/ 172493 w 181565"/>
                <a:gd name="connsiteY16" fmla="*/ 46672 h 199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1565" h="199072">
                  <a:moveTo>
                    <a:pt x="172493" y="46672"/>
                  </a:moveTo>
                  <a:cubicBezTo>
                    <a:pt x="157253" y="17145"/>
                    <a:pt x="127726" y="0"/>
                    <a:pt x="91531" y="0"/>
                  </a:cubicBezTo>
                  <a:cubicBezTo>
                    <a:pt x="35333" y="0"/>
                    <a:pt x="5806" y="39052"/>
                    <a:pt x="91" y="79057"/>
                  </a:cubicBezTo>
                  <a:cubicBezTo>
                    <a:pt x="-862" y="87630"/>
                    <a:pt x="5806" y="94297"/>
                    <a:pt x="14378" y="94297"/>
                  </a:cubicBezTo>
                  <a:lnTo>
                    <a:pt x="35333" y="94297"/>
                  </a:lnTo>
                  <a:cubicBezTo>
                    <a:pt x="42001" y="94297"/>
                    <a:pt x="47716" y="89535"/>
                    <a:pt x="48668" y="82868"/>
                  </a:cubicBezTo>
                  <a:cubicBezTo>
                    <a:pt x="51526" y="67627"/>
                    <a:pt x="61051" y="48577"/>
                    <a:pt x="91531" y="48577"/>
                  </a:cubicBezTo>
                  <a:cubicBezTo>
                    <a:pt x="115343" y="48577"/>
                    <a:pt x="124868" y="60960"/>
                    <a:pt x="128678" y="68580"/>
                  </a:cubicBezTo>
                  <a:cubicBezTo>
                    <a:pt x="134393" y="80010"/>
                    <a:pt x="133441" y="92393"/>
                    <a:pt x="126773" y="101918"/>
                  </a:cubicBezTo>
                  <a:cubicBezTo>
                    <a:pt x="120106" y="111443"/>
                    <a:pt x="113438" y="115252"/>
                    <a:pt x="105818" y="120968"/>
                  </a:cubicBezTo>
                  <a:cubicBezTo>
                    <a:pt x="87721" y="133350"/>
                    <a:pt x="73433" y="146685"/>
                    <a:pt x="70576" y="183833"/>
                  </a:cubicBezTo>
                  <a:cubicBezTo>
                    <a:pt x="69623" y="192405"/>
                    <a:pt x="76291" y="199072"/>
                    <a:pt x="83911" y="199072"/>
                  </a:cubicBezTo>
                  <a:lnTo>
                    <a:pt x="104866" y="199072"/>
                  </a:lnTo>
                  <a:cubicBezTo>
                    <a:pt x="111533" y="199072"/>
                    <a:pt x="118201" y="193358"/>
                    <a:pt x="119153" y="186690"/>
                  </a:cubicBezTo>
                  <a:cubicBezTo>
                    <a:pt x="120106" y="171450"/>
                    <a:pt x="123916" y="167640"/>
                    <a:pt x="134393" y="160972"/>
                  </a:cubicBezTo>
                  <a:cubicBezTo>
                    <a:pt x="142966" y="155258"/>
                    <a:pt x="154396" y="146685"/>
                    <a:pt x="165826" y="131445"/>
                  </a:cubicBezTo>
                  <a:cubicBezTo>
                    <a:pt x="183923" y="105727"/>
                    <a:pt x="186781" y="74295"/>
                    <a:pt x="172493" y="46672"/>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sp>
          <p:nvSpPr>
            <p:cNvPr id="63" name="Freeform: Shape 62">
              <a:extLst>
                <a:ext uri="{FF2B5EF4-FFF2-40B4-BE49-F238E27FC236}">
                  <a16:creationId xmlns:a16="http://schemas.microsoft.com/office/drawing/2014/main" id="{AEC37727-3F75-CB49-666D-880603D120DF}"/>
                </a:ext>
              </a:extLst>
            </p:cNvPr>
            <p:cNvSpPr/>
            <p:nvPr/>
          </p:nvSpPr>
          <p:spPr>
            <a:xfrm>
              <a:off x="2044276" y="3706970"/>
              <a:ext cx="59054" cy="59055"/>
            </a:xfrm>
            <a:custGeom>
              <a:avLst/>
              <a:gdLst>
                <a:gd name="connsiteX0" fmla="*/ 29528 w 59054"/>
                <a:gd name="connsiteY0" fmla="*/ 0 h 59055"/>
                <a:gd name="connsiteX1" fmla="*/ 0 w 59054"/>
                <a:gd name="connsiteY1" fmla="*/ 29528 h 59055"/>
                <a:gd name="connsiteX2" fmla="*/ 29528 w 59054"/>
                <a:gd name="connsiteY2" fmla="*/ 59055 h 59055"/>
                <a:gd name="connsiteX3" fmla="*/ 59055 w 59054"/>
                <a:gd name="connsiteY3" fmla="*/ 29528 h 59055"/>
                <a:gd name="connsiteX4" fmla="*/ 29528 w 59054"/>
                <a:gd name="connsiteY4" fmla="*/ 0 h 59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054" h="59055">
                  <a:moveTo>
                    <a:pt x="29528" y="0"/>
                  </a:moveTo>
                  <a:cubicBezTo>
                    <a:pt x="13335" y="0"/>
                    <a:pt x="0" y="13335"/>
                    <a:pt x="0" y="29528"/>
                  </a:cubicBezTo>
                  <a:cubicBezTo>
                    <a:pt x="0" y="45720"/>
                    <a:pt x="13335" y="59055"/>
                    <a:pt x="29528" y="59055"/>
                  </a:cubicBezTo>
                  <a:cubicBezTo>
                    <a:pt x="45720" y="59055"/>
                    <a:pt x="59055" y="45720"/>
                    <a:pt x="59055" y="29528"/>
                  </a:cubicBezTo>
                  <a:cubicBezTo>
                    <a:pt x="59055" y="13335"/>
                    <a:pt x="45720" y="0"/>
                    <a:pt x="29528" y="0"/>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sp>
          <p:nvSpPr>
            <p:cNvPr id="64" name="Freeform: Shape 63">
              <a:extLst>
                <a:ext uri="{FF2B5EF4-FFF2-40B4-BE49-F238E27FC236}">
                  <a16:creationId xmlns:a16="http://schemas.microsoft.com/office/drawing/2014/main" id="{4F7ED0FB-38DE-0708-D13E-B94BD5AB8E41}"/>
                </a:ext>
              </a:extLst>
            </p:cNvPr>
            <p:cNvSpPr/>
            <p:nvPr/>
          </p:nvSpPr>
          <p:spPr>
            <a:xfrm>
              <a:off x="1797504" y="3379045"/>
              <a:ext cx="904949" cy="682255"/>
            </a:xfrm>
            <a:custGeom>
              <a:avLst/>
              <a:gdLst>
                <a:gd name="connsiteX0" fmla="*/ 902092 w 904949"/>
                <a:gd name="connsiteY0" fmla="*/ 633678 h 682255"/>
                <a:gd name="connsiteX1" fmla="*/ 902092 w 904949"/>
                <a:gd name="connsiteY1" fmla="*/ 633678 h 682255"/>
                <a:gd name="connsiteX2" fmla="*/ 851610 w 904949"/>
                <a:gd name="connsiteY2" fmla="*/ 524140 h 682255"/>
                <a:gd name="connsiteX3" fmla="*/ 876375 w 904949"/>
                <a:gd name="connsiteY3" fmla="*/ 370788 h 682255"/>
                <a:gd name="connsiteX4" fmla="*/ 673492 w 904949"/>
                <a:gd name="connsiteY4" fmla="*/ 166953 h 682255"/>
                <a:gd name="connsiteX5" fmla="*/ 512520 w 904949"/>
                <a:gd name="connsiteY5" fmla="*/ 195528 h 682255"/>
                <a:gd name="connsiteX6" fmla="*/ 445845 w 904949"/>
                <a:gd name="connsiteY6" fmla="*/ 71703 h 682255"/>
                <a:gd name="connsiteX7" fmla="*/ 231532 w 904949"/>
                <a:gd name="connsiteY7" fmla="*/ 3123 h 682255"/>
                <a:gd name="connsiteX8" fmla="*/ 28650 w 904949"/>
                <a:gd name="connsiteY8" fmla="*/ 206958 h 682255"/>
                <a:gd name="connsiteX9" fmla="*/ 53415 w 904949"/>
                <a:gd name="connsiteY9" fmla="*/ 360310 h 682255"/>
                <a:gd name="connsiteX10" fmla="*/ 2932 w 904949"/>
                <a:gd name="connsiteY10" fmla="*/ 469848 h 682255"/>
                <a:gd name="connsiteX11" fmla="*/ 9600 w 904949"/>
                <a:gd name="connsiteY11" fmla="*/ 508900 h 682255"/>
                <a:gd name="connsiteX12" fmla="*/ 33412 w 904949"/>
                <a:gd name="connsiteY12" fmla="*/ 519378 h 682255"/>
                <a:gd name="connsiteX13" fmla="*/ 47700 w 904949"/>
                <a:gd name="connsiteY13" fmla="*/ 516520 h 682255"/>
                <a:gd name="connsiteX14" fmla="*/ 47700 w 904949"/>
                <a:gd name="connsiteY14" fmla="*/ 516520 h 682255"/>
                <a:gd name="connsiteX15" fmla="*/ 158190 w 904949"/>
                <a:gd name="connsiteY15" fmla="*/ 465085 h 682255"/>
                <a:gd name="connsiteX16" fmla="*/ 311542 w 904949"/>
                <a:gd name="connsiteY16" fmla="*/ 489850 h 682255"/>
                <a:gd name="connsiteX17" fmla="*/ 391552 w 904949"/>
                <a:gd name="connsiteY17" fmla="*/ 461275 h 682255"/>
                <a:gd name="connsiteX18" fmla="*/ 592530 w 904949"/>
                <a:gd name="connsiteY18" fmla="*/ 653680 h 682255"/>
                <a:gd name="connsiteX19" fmla="*/ 745882 w 904949"/>
                <a:gd name="connsiteY19" fmla="*/ 628915 h 682255"/>
                <a:gd name="connsiteX20" fmla="*/ 855420 w 904949"/>
                <a:gd name="connsiteY20" fmla="*/ 679398 h 682255"/>
                <a:gd name="connsiteX21" fmla="*/ 869707 w 904949"/>
                <a:gd name="connsiteY21" fmla="*/ 682255 h 682255"/>
                <a:gd name="connsiteX22" fmla="*/ 893520 w 904949"/>
                <a:gd name="connsiteY22" fmla="*/ 671778 h 682255"/>
                <a:gd name="connsiteX23" fmla="*/ 902092 w 904949"/>
                <a:gd name="connsiteY23" fmla="*/ 633678 h 682255"/>
                <a:gd name="connsiteX24" fmla="*/ 303922 w 904949"/>
                <a:gd name="connsiteY24" fmla="*/ 442225 h 682255"/>
                <a:gd name="connsiteX25" fmla="*/ 171525 w 904949"/>
                <a:gd name="connsiteY25" fmla="*/ 417460 h 682255"/>
                <a:gd name="connsiteX26" fmla="*/ 149617 w 904949"/>
                <a:gd name="connsiteY26" fmla="*/ 416508 h 682255"/>
                <a:gd name="connsiteX27" fmla="*/ 61987 w 904949"/>
                <a:gd name="connsiteY27" fmla="*/ 456513 h 682255"/>
                <a:gd name="connsiteX28" fmla="*/ 101992 w 904949"/>
                <a:gd name="connsiteY28" fmla="*/ 368883 h 682255"/>
                <a:gd name="connsiteX29" fmla="*/ 101040 w 904949"/>
                <a:gd name="connsiteY29" fmla="*/ 346975 h 682255"/>
                <a:gd name="connsiteX30" fmla="*/ 76275 w 904949"/>
                <a:gd name="connsiteY30" fmla="*/ 214578 h 682255"/>
                <a:gd name="connsiteX31" fmla="*/ 239152 w 904949"/>
                <a:gd name="connsiteY31" fmla="*/ 50748 h 682255"/>
                <a:gd name="connsiteX32" fmla="*/ 272490 w 904949"/>
                <a:gd name="connsiteY32" fmla="*/ 47890 h 682255"/>
                <a:gd name="connsiteX33" fmla="*/ 412507 w 904949"/>
                <a:gd name="connsiteY33" fmla="*/ 105993 h 682255"/>
                <a:gd name="connsiteX34" fmla="*/ 469657 w 904949"/>
                <a:gd name="connsiteY34" fmla="*/ 226960 h 682255"/>
                <a:gd name="connsiteX35" fmla="*/ 460132 w 904949"/>
                <a:gd name="connsiteY35" fmla="*/ 235533 h 682255"/>
                <a:gd name="connsiteX36" fmla="*/ 387742 w 904949"/>
                <a:gd name="connsiteY36" fmla="*/ 407935 h 682255"/>
                <a:gd name="connsiteX37" fmla="*/ 303922 w 904949"/>
                <a:gd name="connsiteY37" fmla="*/ 442225 h 682255"/>
                <a:gd name="connsiteX38" fmla="*/ 755407 w 904949"/>
                <a:gd name="connsiteY38" fmla="*/ 580338 h 682255"/>
                <a:gd name="connsiteX39" fmla="*/ 745882 w 904949"/>
                <a:gd name="connsiteY39" fmla="*/ 578433 h 682255"/>
                <a:gd name="connsiteX40" fmla="*/ 733500 w 904949"/>
                <a:gd name="connsiteY40" fmla="*/ 581290 h 682255"/>
                <a:gd name="connsiteX41" fmla="*/ 601102 w 904949"/>
                <a:gd name="connsiteY41" fmla="*/ 606055 h 682255"/>
                <a:gd name="connsiteX42" fmla="*/ 437272 w 904949"/>
                <a:gd name="connsiteY42" fmla="*/ 442225 h 682255"/>
                <a:gd name="connsiteX43" fmla="*/ 493470 w 904949"/>
                <a:gd name="connsiteY43" fmla="*/ 268870 h 682255"/>
                <a:gd name="connsiteX44" fmla="*/ 666825 w 904949"/>
                <a:gd name="connsiteY44" fmla="*/ 213625 h 682255"/>
                <a:gd name="connsiteX45" fmla="*/ 829702 w 904949"/>
                <a:gd name="connsiteY45" fmla="*/ 377455 h 682255"/>
                <a:gd name="connsiteX46" fmla="*/ 804937 w 904949"/>
                <a:gd name="connsiteY46" fmla="*/ 509853 h 682255"/>
                <a:gd name="connsiteX47" fmla="*/ 803985 w 904949"/>
                <a:gd name="connsiteY47" fmla="*/ 531760 h 682255"/>
                <a:gd name="connsiteX48" fmla="*/ 843990 w 904949"/>
                <a:gd name="connsiteY48" fmla="*/ 619390 h 682255"/>
                <a:gd name="connsiteX49" fmla="*/ 755407 w 904949"/>
                <a:gd name="connsiteY49" fmla="*/ 580338 h 682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904949" h="682255">
                  <a:moveTo>
                    <a:pt x="902092" y="633678"/>
                  </a:moveTo>
                  <a:cubicBezTo>
                    <a:pt x="902092" y="633678"/>
                    <a:pt x="902092" y="633678"/>
                    <a:pt x="902092" y="633678"/>
                  </a:cubicBezTo>
                  <a:lnTo>
                    <a:pt x="851610" y="524140"/>
                  </a:lnTo>
                  <a:cubicBezTo>
                    <a:pt x="876375" y="477468"/>
                    <a:pt x="884947" y="424128"/>
                    <a:pt x="876375" y="370788"/>
                  </a:cubicBezTo>
                  <a:cubicBezTo>
                    <a:pt x="860182" y="267918"/>
                    <a:pt x="776362" y="184098"/>
                    <a:pt x="673492" y="166953"/>
                  </a:cubicBezTo>
                  <a:cubicBezTo>
                    <a:pt x="616342" y="157428"/>
                    <a:pt x="560145" y="167905"/>
                    <a:pt x="512520" y="195528"/>
                  </a:cubicBezTo>
                  <a:cubicBezTo>
                    <a:pt x="502995" y="148855"/>
                    <a:pt x="480135" y="106945"/>
                    <a:pt x="445845" y="71703"/>
                  </a:cubicBezTo>
                  <a:cubicBezTo>
                    <a:pt x="389647" y="15505"/>
                    <a:pt x="311542" y="-9260"/>
                    <a:pt x="231532" y="3123"/>
                  </a:cubicBezTo>
                  <a:cubicBezTo>
                    <a:pt x="128662" y="20268"/>
                    <a:pt x="44842" y="104088"/>
                    <a:pt x="28650" y="206958"/>
                  </a:cubicBezTo>
                  <a:cubicBezTo>
                    <a:pt x="20077" y="260298"/>
                    <a:pt x="28650" y="312685"/>
                    <a:pt x="53415" y="360310"/>
                  </a:cubicBezTo>
                  <a:lnTo>
                    <a:pt x="2932" y="469848"/>
                  </a:lnTo>
                  <a:cubicBezTo>
                    <a:pt x="-2783" y="483183"/>
                    <a:pt x="75" y="498423"/>
                    <a:pt x="9600" y="508900"/>
                  </a:cubicBezTo>
                  <a:cubicBezTo>
                    <a:pt x="16267" y="515568"/>
                    <a:pt x="24840" y="519378"/>
                    <a:pt x="33412" y="519378"/>
                  </a:cubicBezTo>
                  <a:cubicBezTo>
                    <a:pt x="38175" y="519378"/>
                    <a:pt x="42937" y="518425"/>
                    <a:pt x="47700" y="516520"/>
                  </a:cubicBezTo>
                  <a:cubicBezTo>
                    <a:pt x="47700" y="516520"/>
                    <a:pt x="47700" y="516520"/>
                    <a:pt x="47700" y="516520"/>
                  </a:cubicBezTo>
                  <a:lnTo>
                    <a:pt x="158190" y="465085"/>
                  </a:lnTo>
                  <a:cubicBezTo>
                    <a:pt x="205815" y="489850"/>
                    <a:pt x="258202" y="498423"/>
                    <a:pt x="311542" y="489850"/>
                  </a:cubicBezTo>
                  <a:cubicBezTo>
                    <a:pt x="340117" y="485088"/>
                    <a:pt x="367740" y="475563"/>
                    <a:pt x="391552" y="461275"/>
                  </a:cubicBezTo>
                  <a:cubicBezTo>
                    <a:pt x="411555" y="559383"/>
                    <a:pt x="492517" y="637488"/>
                    <a:pt x="592530" y="653680"/>
                  </a:cubicBezTo>
                  <a:cubicBezTo>
                    <a:pt x="645870" y="662253"/>
                    <a:pt x="698257" y="653680"/>
                    <a:pt x="745882" y="628915"/>
                  </a:cubicBezTo>
                  <a:lnTo>
                    <a:pt x="855420" y="679398"/>
                  </a:lnTo>
                  <a:cubicBezTo>
                    <a:pt x="860182" y="681303"/>
                    <a:pt x="864945" y="682255"/>
                    <a:pt x="869707" y="682255"/>
                  </a:cubicBezTo>
                  <a:cubicBezTo>
                    <a:pt x="878280" y="682255"/>
                    <a:pt x="886852" y="678445"/>
                    <a:pt x="893520" y="671778"/>
                  </a:cubicBezTo>
                  <a:cubicBezTo>
                    <a:pt x="904950" y="661300"/>
                    <a:pt x="907807" y="646060"/>
                    <a:pt x="902092" y="633678"/>
                  </a:cubicBezTo>
                  <a:close/>
                  <a:moveTo>
                    <a:pt x="303922" y="442225"/>
                  </a:moveTo>
                  <a:cubicBezTo>
                    <a:pt x="257250" y="449845"/>
                    <a:pt x="211530" y="441273"/>
                    <a:pt x="171525" y="417460"/>
                  </a:cubicBezTo>
                  <a:cubicBezTo>
                    <a:pt x="164857" y="413650"/>
                    <a:pt x="156285" y="412698"/>
                    <a:pt x="149617" y="416508"/>
                  </a:cubicBezTo>
                  <a:lnTo>
                    <a:pt x="61987" y="456513"/>
                  </a:lnTo>
                  <a:lnTo>
                    <a:pt x="101992" y="368883"/>
                  </a:lnTo>
                  <a:cubicBezTo>
                    <a:pt x="104850" y="362215"/>
                    <a:pt x="104850" y="353643"/>
                    <a:pt x="101040" y="346975"/>
                  </a:cubicBezTo>
                  <a:cubicBezTo>
                    <a:pt x="77227" y="306970"/>
                    <a:pt x="68655" y="261250"/>
                    <a:pt x="76275" y="214578"/>
                  </a:cubicBezTo>
                  <a:cubicBezTo>
                    <a:pt x="89610" y="131710"/>
                    <a:pt x="156285" y="64083"/>
                    <a:pt x="239152" y="50748"/>
                  </a:cubicBezTo>
                  <a:cubicBezTo>
                    <a:pt x="250582" y="48843"/>
                    <a:pt x="261060" y="47890"/>
                    <a:pt x="272490" y="47890"/>
                  </a:cubicBezTo>
                  <a:cubicBezTo>
                    <a:pt x="324877" y="47890"/>
                    <a:pt x="374407" y="67893"/>
                    <a:pt x="412507" y="105993"/>
                  </a:cubicBezTo>
                  <a:cubicBezTo>
                    <a:pt x="445845" y="139330"/>
                    <a:pt x="464895" y="181240"/>
                    <a:pt x="469657" y="226960"/>
                  </a:cubicBezTo>
                  <a:cubicBezTo>
                    <a:pt x="466800" y="229818"/>
                    <a:pt x="462990" y="232675"/>
                    <a:pt x="460132" y="235533"/>
                  </a:cubicBezTo>
                  <a:cubicBezTo>
                    <a:pt x="413460" y="282205"/>
                    <a:pt x="388695" y="343165"/>
                    <a:pt x="387742" y="407935"/>
                  </a:cubicBezTo>
                  <a:cubicBezTo>
                    <a:pt x="362977" y="425080"/>
                    <a:pt x="334402" y="437463"/>
                    <a:pt x="303922" y="442225"/>
                  </a:cubicBezTo>
                  <a:close/>
                  <a:moveTo>
                    <a:pt x="755407" y="580338"/>
                  </a:moveTo>
                  <a:cubicBezTo>
                    <a:pt x="752550" y="578433"/>
                    <a:pt x="748740" y="578433"/>
                    <a:pt x="745882" y="578433"/>
                  </a:cubicBezTo>
                  <a:cubicBezTo>
                    <a:pt x="742072" y="578433"/>
                    <a:pt x="737310" y="579385"/>
                    <a:pt x="733500" y="581290"/>
                  </a:cubicBezTo>
                  <a:cubicBezTo>
                    <a:pt x="693495" y="605103"/>
                    <a:pt x="647775" y="613675"/>
                    <a:pt x="601102" y="606055"/>
                  </a:cubicBezTo>
                  <a:cubicBezTo>
                    <a:pt x="518235" y="592720"/>
                    <a:pt x="450607" y="525093"/>
                    <a:pt x="437272" y="442225"/>
                  </a:cubicBezTo>
                  <a:cubicBezTo>
                    <a:pt x="426795" y="377455"/>
                    <a:pt x="447750" y="314590"/>
                    <a:pt x="493470" y="268870"/>
                  </a:cubicBezTo>
                  <a:cubicBezTo>
                    <a:pt x="539190" y="223150"/>
                    <a:pt x="602055" y="203148"/>
                    <a:pt x="666825" y="213625"/>
                  </a:cubicBezTo>
                  <a:cubicBezTo>
                    <a:pt x="749692" y="226960"/>
                    <a:pt x="816367" y="294588"/>
                    <a:pt x="829702" y="377455"/>
                  </a:cubicBezTo>
                  <a:cubicBezTo>
                    <a:pt x="837322" y="424128"/>
                    <a:pt x="828750" y="469848"/>
                    <a:pt x="804937" y="509853"/>
                  </a:cubicBezTo>
                  <a:cubicBezTo>
                    <a:pt x="801127" y="516520"/>
                    <a:pt x="800175" y="525093"/>
                    <a:pt x="803985" y="531760"/>
                  </a:cubicBezTo>
                  <a:lnTo>
                    <a:pt x="843990" y="619390"/>
                  </a:lnTo>
                  <a:lnTo>
                    <a:pt x="755407" y="580338"/>
                  </a:ln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sp>
          <p:nvSpPr>
            <p:cNvPr id="65" name="Freeform: Shape 64">
              <a:extLst>
                <a:ext uri="{FF2B5EF4-FFF2-40B4-BE49-F238E27FC236}">
                  <a16:creationId xmlns:a16="http://schemas.microsoft.com/office/drawing/2014/main" id="{C33A238C-965D-C398-FC98-1A96274B6B8B}"/>
                </a:ext>
              </a:extLst>
            </p:cNvPr>
            <p:cNvSpPr/>
            <p:nvPr/>
          </p:nvSpPr>
          <p:spPr>
            <a:xfrm>
              <a:off x="2277639" y="3750786"/>
              <a:ext cx="76200" cy="76200"/>
            </a:xfrm>
            <a:custGeom>
              <a:avLst/>
              <a:gdLst>
                <a:gd name="connsiteX0" fmla="*/ 38100 w 76200"/>
                <a:gd name="connsiteY0" fmla="*/ 0 h 76200"/>
                <a:gd name="connsiteX1" fmla="*/ 0 w 76200"/>
                <a:gd name="connsiteY1" fmla="*/ 38100 h 76200"/>
                <a:gd name="connsiteX2" fmla="*/ 38100 w 76200"/>
                <a:gd name="connsiteY2" fmla="*/ 76200 h 76200"/>
                <a:gd name="connsiteX3" fmla="*/ 76200 w 76200"/>
                <a:gd name="connsiteY3" fmla="*/ 38100 h 76200"/>
                <a:gd name="connsiteX4" fmla="*/ 38100 w 76200"/>
                <a:gd name="connsiteY4" fmla="*/ 0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76200">
                  <a:moveTo>
                    <a:pt x="38100" y="0"/>
                  </a:moveTo>
                  <a:cubicBezTo>
                    <a:pt x="17145" y="0"/>
                    <a:pt x="0" y="17145"/>
                    <a:pt x="0" y="38100"/>
                  </a:cubicBezTo>
                  <a:cubicBezTo>
                    <a:pt x="0" y="59055"/>
                    <a:pt x="17145" y="76200"/>
                    <a:pt x="38100" y="76200"/>
                  </a:cubicBezTo>
                  <a:cubicBezTo>
                    <a:pt x="59055" y="76200"/>
                    <a:pt x="76200" y="59055"/>
                    <a:pt x="76200" y="38100"/>
                  </a:cubicBezTo>
                  <a:cubicBezTo>
                    <a:pt x="76200" y="17145"/>
                    <a:pt x="59055" y="0"/>
                    <a:pt x="38100" y="0"/>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sp>
          <p:nvSpPr>
            <p:cNvPr id="66" name="Freeform: Shape 65">
              <a:extLst>
                <a:ext uri="{FF2B5EF4-FFF2-40B4-BE49-F238E27FC236}">
                  <a16:creationId xmlns:a16="http://schemas.microsoft.com/office/drawing/2014/main" id="{CAB2B82F-94FF-6759-F632-09F2EBC90F7A}"/>
                </a:ext>
              </a:extLst>
            </p:cNvPr>
            <p:cNvSpPr/>
            <p:nvPr/>
          </p:nvSpPr>
          <p:spPr>
            <a:xfrm>
              <a:off x="2392892" y="3750786"/>
              <a:ext cx="76200" cy="76200"/>
            </a:xfrm>
            <a:custGeom>
              <a:avLst/>
              <a:gdLst>
                <a:gd name="connsiteX0" fmla="*/ 38100 w 76200"/>
                <a:gd name="connsiteY0" fmla="*/ 0 h 76200"/>
                <a:gd name="connsiteX1" fmla="*/ 0 w 76200"/>
                <a:gd name="connsiteY1" fmla="*/ 38100 h 76200"/>
                <a:gd name="connsiteX2" fmla="*/ 38100 w 76200"/>
                <a:gd name="connsiteY2" fmla="*/ 76200 h 76200"/>
                <a:gd name="connsiteX3" fmla="*/ 76200 w 76200"/>
                <a:gd name="connsiteY3" fmla="*/ 38100 h 76200"/>
                <a:gd name="connsiteX4" fmla="*/ 38100 w 76200"/>
                <a:gd name="connsiteY4" fmla="*/ 0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76200">
                  <a:moveTo>
                    <a:pt x="38100" y="0"/>
                  </a:moveTo>
                  <a:cubicBezTo>
                    <a:pt x="17145" y="0"/>
                    <a:pt x="0" y="17145"/>
                    <a:pt x="0" y="38100"/>
                  </a:cubicBezTo>
                  <a:cubicBezTo>
                    <a:pt x="0" y="59055"/>
                    <a:pt x="17145" y="76200"/>
                    <a:pt x="38100" y="76200"/>
                  </a:cubicBezTo>
                  <a:cubicBezTo>
                    <a:pt x="59055" y="76200"/>
                    <a:pt x="76200" y="59055"/>
                    <a:pt x="76200" y="38100"/>
                  </a:cubicBezTo>
                  <a:cubicBezTo>
                    <a:pt x="76200" y="17145"/>
                    <a:pt x="59055" y="0"/>
                    <a:pt x="38100" y="0"/>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sp>
          <p:nvSpPr>
            <p:cNvPr id="67" name="Freeform: Shape 66">
              <a:extLst>
                <a:ext uri="{FF2B5EF4-FFF2-40B4-BE49-F238E27FC236}">
                  <a16:creationId xmlns:a16="http://schemas.microsoft.com/office/drawing/2014/main" id="{27E52246-0DB9-37D6-E09B-5AED950C3E5E}"/>
                </a:ext>
              </a:extLst>
            </p:cNvPr>
            <p:cNvSpPr/>
            <p:nvPr/>
          </p:nvSpPr>
          <p:spPr>
            <a:xfrm>
              <a:off x="2508144" y="3750786"/>
              <a:ext cx="76200" cy="76200"/>
            </a:xfrm>
            <a:custGeom>
              <a:avLst/>
              <a:gdLst>
                <a:gd name="connsiteX0" fmla="*/ 38100 w 76200"/>
                <a:gd name="connsiteY0" fmla="*/ 0 h 76200"/>
                <a:gd name="connsiteX1" fmla="*/ 0 w 76200"/>
                <a:gd name="connsiteY1" fmla="*/ 38100 h 76200"/>
                <a:gd name="connsiteX2" fmla="*/ 38100 w 76200"/>
                <a:gd name="connsiteY2" fmla="*/ 76200 h 76200"/>
                <a:gd name="connsiteX3" fmla="*/ 76200 w 76200"/>
                <a:gd name="connsiteY3" fmla="*/ 38100 h 76200"/>
                <a:gd name="connsiteX4" fmla="*/ 38100 w 76200"/>
                <a:gd name="connsiteY4" fmla="*/ 0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76200">
                  <a:moveTo>
                    <a:pt x="38100" y="0"/>
                  </a:moveTo>
                  <a:cubicBezTo>
                    <a:pt x="17145" y="0"/>
                    <a:pt x="0" y="17145"/>
                    <a:pt x="0" y="38100"/>
                  </a:cubicBezTo>
                  <a:cubicBezTo>
                    <a:pt x="0" y="59055"/>
                    <a:pt x="17145" y="76200"/>
                    <a:pt x="38100" y="76200"/>
                  </a:cubicBezTo>
                  <a:cubicBezTo>
                    <a:pt x="59055" y="76200"/>
                    <a:pt x="76200" y="59055"/>
                    <a:pt x="76200" y="38100"/>
                  </a:cubicBezTo>
                  <a:cubicBezTo>
                    <a:pt x="76200" y="17145"/>
                    <a:pt x="59055" y="0"/>
                    <a:pt x="38100" y="0"/>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grpSp>
      <p:grpSp>
        <p:nvGrpSpPr>
          <p:cNvPr id="34" name="Group 33">
            <a:extLst>
              <a:ext uri="{FF2B5EF4-FFF2-40B4-BE49-F238E27FC236}">
                <a16:creationId xmlns:a16="http://schemas.microsoft.com/office/drawing/2014/main" id="{6636F68F-7EC4-3602-357D-CBBDADBBA0F1}"/>
              </a:ext>
            </a:extLst>
          </p:cNvPr>
          <p:cNvGrpSpPr/>
          <p:nvPr/>
        </p:nvGrpSpPr>
        <p:grpSpPr>
          <a:xfrm>
            <a:off x="4903043" y="3943601"/>
            <a:ext cx="635857" cy="635857"/>
            <a:chOff x="7138458" y="3298032"/>
            <a:chExt cx="590550" cy="590550"/>
          </a:xfrm>
        </p:grpSpPr>
        <p:sp>
          <p:nvSpPr>
            <p:cNvPr id="57" name="Freeform: Shape 56">
              <a:extLst>
                <a:ext uri="{FF2B5EF4-FFF2-40B4-BE49-F238E27FC236}">
                  <a16:creationId xmlns:a16="http://schemas.microsoft.com/office/drawing/2014/main" id="{EB54D5AF-7075-0A1B-D0B8-49BD30426D8D}"/>
                </a:ext>
              </a:extLst>
            </p:cNvPr>
            <p:cNvSpPr/>
            <p:nvPr/>
          </p:nvSpPr>
          <p:spPr>
            <a:xfrm>
              <a:off x="7405158" y="3698082"/>
              <a:ext cx="114300" cy="114300"/>
            </a:xfrm>
            <a:custGeom>
              <a:avLst/>
              <a:gdLst>
                <a:gd name="connsiteX0" fmla="*/ 28575 w 114300"/>
                <a:gd name="connsiteY0" fmla="*/ 9525 h 114300"/>
                <a:gd name="connsiteX1" fmla="*/ 28575 w 114300"/>
                <a:gd name="connsiteY1" fmla="*/ 28575 h 114300"/>
                <a:gd name="connsiteX2" fmla="*/ 9525 w 114300"/>
                <a:gd name="connsiteY2" fmla="*/ 28575 h 114300"/>
                <a:gd name="connsiteX3" fmla="*/ 0 w 114300"/>
                <a:gd name="connsiteY3" fmla="*/ 38100 h 114300"/>
                <a:gd name="connsiteX4" fmla="*/ 0 w 114300"/>
                <a:gd name="connsiteY4" fmla="*/ 76200 h 114300"/>
                <a:gd name="connsiteX5" fmla="*/ 9525 w 114300"/>
                <a:gd name="connsiteY5" fmla="*/ 85725 h 114300"/>
                <a:gd name="connsiteX6" fmla="*/ 28575 w 114300"/>
                <a:gd name="connsiteY6" fmla="*/ 85725 h 114300"/>
                <a:gd name="connsiteX7" fmla="*/ 28575 w 114300"/>
                <a:gd name="connsiteY7" fmla="*/ 104775 h 114300"/>
                <a:gd name="connsiteX8" fmla="*/ 38100 w 114300"/>
                <a:gd name="connsiteY8" fmla="*/ 114300 h 114300"/>
                <a:gd name="connsiteX9" fmla="*/ 76200 w 114300"/>
                <a:gd name="connsiteY9" fmla="*/ 114300 h 114300"/>
                <a:gd name="connsiteX10" fmla="*/ 85725 w 114300"/>
                <a:gd name="connsiteY10" fmla="*/ 104775 h 114300"/>
                <a:gd name="connsiteX11" fmla="*/ 85725 w 114300"/>
                <a:gd name="connsiteY11" fmla="*/ 85725 h 114300"/>
                <a:gd name="connsiteX12" fmla="*/ 104775 w 114300"/>
                <a:gd name="connsiteY12" fmla="*/ 85725 h 114300"/>
                <a:gd name="connsiteX13" fmla="*/ 114300 w 114300"/>
                <a:gd name="connsiteY13" fmla="*/ 76200 h 114300"/>
                <a:gd name="connsiteX14" fmla="*/ 114300 w 114300"/>
                <a:gd name="connsiteY14" fmla="*/ 38100 h 114300"/>
                <a:gd name="connsiteX15" fmla="*/ 104775 w 114300"/>
                <a:gd name="connsiteY15" fmla="*/ 28575 h 114300"/>
                <a:gd name="connsiteX16" fmla="*/ 85725 w 114300"/>
                <a:gd name="connsiteY16" fmla="*/ 28575 h 114300"/>
                <a:gd name="connsiteX17" fmla="*/ 85725 w 114300"/>
                <a:gd name="connsiteY17" fmla="*/ 9525 h 114300"/>
                <a:gd name="connsiteX18" fmla="*/ 76200 w 114300"/>
                <a:gd name="connsiteY18" fmla="*/ 0 h 114300"/>
                <a:gd name="connsiteX19" fmla="*/ 38100 w 114300"/>
                <a:gd name="connsiteY19" fmla="*/ 0 h 114300"/>
                <a:gd name="connsiteX20" fmla="*/ 28575 w 114300"/>
                <a:gd name="connsiteY20" fmla="*/ 9525 h 114300"/>
                <a:gd name="connsiteX21" fmla="*/ 47625 w 114300"/>
                <a:gd name="connsiteY21" fmla="*/ 38100 h 114300"/>
                <a:gd name="connsiteX22" fmla="*/ 47625 w 114300"/>
                <a:gd name="connsiteY22" fmla="*/ 19050 h 114300"/>
                <a:gd name="connsiteX23" fmla="*/ 66675 w 114300"/>
                <a:gd name="connsiteY23" fmla="*/ 19050 h 114300"/>
                <a:gd name="connsiteX24" fmla="*/ 66675 w 114300"/>
                <a:gd name="connsiteY24" fmla="*/ 38100 h 114300"/>
                <a:gd name="connsiteX25" fmla="*/ 76200 w 114300"/>
                <a:gd name="connsiteY25" fmla="*/ 47625 h 114300"/>
                <a:gd name="connsiteX26" fmla="*/ 95250 w 114300"/>
                <a:gd name="connsiteY26" fmla="*/ 47625 h 114300"/>
                <a:gd name="connsiteX27" fmla="*/ 95250 w 114300"/>
                <a:gd name="connsiteY27" fmla="*/ 66675 h 114300"/>
                <a:gd name="connsiteX28" fmla="*/ 76200 w 114300"/>
                <a:gd name="connsiteY28" fmla="*/ 66675 h 114300"/>
                <a:gd name="connsiteX29" fmla="*/ 66675 w 114300"/>
                <a:gd name="connsiteY29" fmla="*/ 76200 h 114300"/>
                <a:gd name="connsiteX30" fmla="*/ 66675 w 114300"/>
                <a:gd name="connsiteY30" fmla="*/ 95250 h 114300"/>
                <a:gd name="connsiteX31" fmla="*/ 47625 w 114300"/>
                <a:gd name="connsiteY31" fmla="*/ 95250 h 114300"/>
                <a:gd name="connsiteX32" fmla="*/ 47625 w 114300"/>
                <a:gd name="connsiteY32" fmla="*/ 76200 h 114300"/>
                <a:gd name="connsiteX33" fmla="*/ 38100 w 114300"/>
                <a:gd name="connsiteY33" fmla="*/ 66675 h 114300"/>
                <a:gd name="connsiteX34" fmla="*/ 19050 w 114300"/>
                <a:gd name="connsiteY34" fmla="*/ 66675 h 114300"/>
                <a:gd name="connsiteX35" fmla="*/ 19050 w 114300"/>
                <a:gd name="connsiteY35" fmla="*/ 47625 h 114300"/>
                <a:gd name="connsiteX36" fmla="*/ 38100 w 114300"/>
                <a:gd name="connsiteY36" fmla="*/ 47625 h 114300"/>
                <a:gd name="connsiteX37" fmla="*/ 47625 w 114300"/>
                <a:gd name="connsiteY37" fmla="*/ 3810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14300" h="114300">
                  <a:moveTo>
                    <a:pt x="28575" y="9525"/>
                  </a:moveTo>
                  <a:lnTo>
                    <a:pt x="28575" y="28575"/>
                  </a:lnTo>
                  <a:lnTo>
                    <a:pt x="9525" y="28575"/>
                  </a:lnTo>
                  <a:cubicBezTo>
                    <a:pt x="4264" y="28575"/>
                    <a:pt x="0" y="32839"/>
                    <a:pt x="0" y="38100"/>
                  </a:cubicBezTo>
                  <a:lnTo>
                    <a:pt x="0" y="76200"/>
                  </a:lnTo>
                  <a:cubicBezTo>
                    <a:pt x="0" y="81461"/>
                    <a:pt x="4264" y="85725"/>
                    <a:pt x="9525" y="85725"/>
                  </a:cubicBezTo>
                  <a:lnTo>
                    <a:pt x="28575" y="85725"/>
                  </a:lnTo>
                  <a:lnTo>
                    <a:pt x="28575" y="104775"/>
                  </a:lnTo>
                  <a:cubicBezTo>
                    <a:pt x="28575" y="110036"/>
                    <a:pt x="32839" y="114300"/>
                    <a:pt x="38100" y="114300"/>
                  </a:cubicBezTo>
                  <a:lnTo>
                    <a:pt x="76200" y="114300"/>
                  </a:lnTo>
                  <a:cubicBezTo>
                    <a:pt x="81461" y="114300"/>
                    <a:pt x="85725" y="110036"/>
                    <a:pt x="85725" y="104775"/>
                  </a:cubicBezTo>
                  <a:lnTo>
                    <a:pt x="85725" y="85725"/>
                  </a:lnTo>
                  <a:lnTo>
                    <a:pt x="104775" y="85725"/>
                  </a:lnTo>
                  <a:cubicBezTo>
                    <a:pt x="110036" y="85725"/>
                    <a:pt x="114300" y="81461"/>
                    <a:pt x="114300" y="76200"/>
                  </a:cubicBezTo>
                  <a:lnTo>
                    <a:pt x="114300" y="38100"/>
                  </a:lnTo>
                  <a:cubicBezTo>
                    <a:pt x="114300" y="32839"/>
                    <a:pt x="110036" y="28575"/>
                    <a:pt x="104775" y="28575"/>
                  </a:cubicBezTo>
                  <a:lnTo>
                    <a:pt x="85725" y="28575"/>
                  </a:lnTo>
                  <a:lnTo>
                    <a:pt x="85725" y="9525"/>
                  </a:lnTo>
                  <a:cubicBezTo>
                    <a:pt x="85725" y="4264"/>
                    <a:pt x="81461" y="0"/>
                    <a:pt x="76200" y="0"/>
                  </a:cubicBezTo>
                  <a:lnTo>
                    <a:pt x="38100" y="0"/>
                  </a:lnTo>
                  <a:cubicBezTo>
                    <a:pt x="32839" y="0"/>
                    <a:pt x="28575" y="4264"/>
                    <a:pt x="28575" y="9525"/>
                  </a:cubicBezTo>
                  <a:close/>
                  <a:moveTo>
                    <a:pt x="47625" y="38100"/>
                  </a:moveTo>
                  <a:lnTo>
                    <a:pt x="47625" y="19050"/>
                  </a:lnTo>
                  <a:lnTo>
                    <a:pt x="66675" y="19050"/>
                  </a:lnTo>
                  <a:lnTo>
                    <a:pt x="66675" y="38100"/>
                  </a:lnTo>
                  <a:cubicBezTo>
                    <a:pt x="66675" y="43361"/>
                    <a:pt x="70939" y="47625"/>
                    <a:pt x="76200" y="47625"/>
                  </a:cubicBezTo>
                  <a:lnTo>
                    <a:pt x="95250" y="47625"/>
                  </a:lnTo>
                  <a:lnTo>
                    <a:pt x="95250" y="66675"/>
                  </a:lnTo>
                  <a:lnTo>
                    <a:pt x="76200" y="66675"/>
                  </a:lnTo>
                  <a:cubicBezTo>
                    <a:pt x="70939" y="66675"/>
                    <a:pt x="66675" y="70939"/>
                    <a:pt x="66675" y="76200"/>
                  </a:cubicBezTo>
                  <a:lnTo>
                    <a:pt x="66675" y="95250"/>
                  </a:lnTo>
                  <a:lnTo>
                    <a:pt x="47625" y="95250"/>
                  </a:lnTo>
                  <a:lnTo>
                    <a:pt x="47625" y="76200"/>
                  </a:lnTo>
                  <a:cubicBezTo>
                    <a:pt x="47625" y="70939"/>
                    <a:pt x="43361" y="66675"/>
                    <a:pt x="38100" y="66675"/>
                  </a:cubicBezTo>
                  <a:lnTo>
                    <a:pt x="19050" y="66675"/>
                  </a:lnTo>
                  <a:lnTo>
                    <a:pt x="19050" y="47625"/>
                  </a:lnTo>
                  <a:lnTo>
                    <a:pt x="38100" y="47625"/>
                  </a:lnTo>
                  <a:cubicBezTo>
                    <a:pt x="43361" y="47625"/>
                    <a:pt x="47625" y="43361"/>
                    <a:pt x="47625" y="38100"/>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sp>
          <p:nvSpPr>
            <p:cNvPr id="58" name="Freeform: Shape 57">
              <a:extLst>
                <a:ext uri="{FF2B5EF4-FFF2-40B4-BE49-F238E27FC236}">
                  <a16:creationId xmlns:a16="http://schemas.microsoft.com/office/drawing/2014/main" id="{701765D4-15DB-3A9F-DCB4-51ED166BFD7C}"/>
                </a:ext>
              </a:extLst>
            </p:cNvPr>
            <p:cNvSpPr/>
            <p:nvPr/>
          </p:nvSpPr>
          <p:spPr>
            <a:xfrm>
              <a:off x="7138458" y="3298032"/>
              <a:ext cx="590550" cy="590550"/>
            </a:xfrm>
            <a:custGeom>
              <a:avLst/>
              <a:gdLst>
                <a:gd name="connsiteX0" fmla="*/ 581025 w 590550"/>
                <a:gd name="connsiteY0" fmla="*/ 285750 h 590550"/>
                <a:gd name="connsiteX1" fmla="*/ 400050 w 590550"/>
                <a:gd name="connsiteY1" fmla="*/ 285750 h 590550"/>
                <a:gd name="connsiteX2" fmla="*/ 400050 w 590550"/>
                <a:gd name="connsiteY2" fmla="*/ 9525 h 590550"/>
                <a:gd name="connsiteX3" fmla="*/ 390525 w 590550"/>
                <a:gd name="connsiteY3" fmla="*/ 0 h 590550"/>
                <a:gd name="connsiteX4" fmla="*/ 9525 w 590550"/>
                <a:gd name="connsiteY4" fmla="*/ 0 h 590550"/>
                <a:gd name="connsiteX5" fmla="*/ 0 w 590550"/>
                <a:gd name="connsiteY5" fmla="*/ 9525 h 590550"/>
                <a:gd name="connsiteX6" fmla="*/ 0 w 590550"/>
                <a:gd name="connsiteY6" fmla="*/ 504825 h 590550"/>
                <a:gd name="connsiteX7" fmla="*/ 9525 w 590550"/>
                <a:gd name="connsiteY7" fmla="*/ 514350 h 590550"/>
                <a:gd name="connsiteX8" fmla="*/ 95250 w 590550"/>
                <a:gd name="connsiteY8" fmla="*/ 514350 h 590550"/>
                <a:gd name="connsiteX9" fmla="*/ 95250 w 590550"/>
                <a:gd name="connsiteY9" fmla="*/ 581025 h 590550"/>
                <a:gd name="connsiteX10" fmla="*/ 104775 w 590550"/>
                <a:gd name="connsiteY10" fmla="*/ 590550 h 590550"/>
                <a:gd name="connsiteX11" fmla="*/ 561975 w 590550"/>
                <a:gd name="connsiteY11" fmla="*/ 590550 h 590550"/>
                <a:gd name="connsiteX12" fmla="*/ 590550 w 590550"/>
                <a:gd name="connsiteY12" fmla="*/ 561975 h 590550"/>
                <a:gd name="connsiteX13" fmla="*/ 590550 w 590550"/>
                <a:gd name="connsiteY13" fmla="*/ 295275 h 590550"/>
                <a:gd name="connsiteX14" fmla="*/ 581025 w 590550"/>
                <a:gd name="connsiteY14" fmla="*/ 285750 h 590550"/>
                <a:gd name="connsiteX15" fmla="*/ 38100 w 590550"/>
                <a:gd name="connsiteY15" fmla="*/ 266700 h 590550"/>
                <a:gd name="connsiteX16" fmla="*/ 38100 w 590550"/>
                <a:gd name="connsiteY16" fmla="*/ 285750 h 590550"/>
                <a:gd name="connsiteX17" fmla="*/ 95250 w 590550"/>
                <a:gd name="connsiteY17" fmla="*/ 285750 h 590550"/>
                <a:gd name="connsiteX18" fmla="*/ 95250 w 590550"/>
                <a:gd name="connsiteY18" fmla="*/ 304800 h 590550"/>
                <a:gd name="connsiteX19" fmla="*/ 38100 w 590550"/>
                <a:gd name="connsiteY19" fmla="*/ 304800 h 590550"/>
                <a:gd name="connsiteX20" fmla="*/ 38100 w 590550"/>
                <a:gd name="connsiteY20" fmla="*/ 323850 h 590550"/>
                <a:gd name="connsiteX21" fmla="*/ 95250 w 590550"/>
                <a:gd name="connsiteY21" fmla="*/ 323850 h 590550"/>
                <a:gd name="connsiteX22" fmla="*/ 95250 w 590550"/>
                <a:gd name="connsiteY22" fmla="*/ 342900 h 590550"/>
                <a:gd name="connsiteX23" fmla="*/ 38100 w 590550"/>
                <a:gd name="connsiteY23" fmla="*/ 342900 h 590550"/>
                <a:gd name="connsiteX24" fmla="*/ 38100 w 590550"/>
                <a:gd name="connsiteY24" fmla="*/ 361950 h 590550"/>
                <a:gd name="connsiteX25" fmla="*/ 95250 w 590550"/>
                <a:gd name="connsiteY25" fmla="*/ 361950 h 590550"/>
                <a:gd name="connsiteX26" fmla="*/ 95250 w 590550"/>
                <a:gd name="connsiteY26" fmla="*/ 381000 h 590550"/>
                <a:gd name="connsiteX27" fmla="*/ 38100 w 590550"/>
                <a:gd name="connsiteY27" fmla="*/ 381000 h 590550"/>
                <a:gd name="connsiteX28" fmla="*/ 38100 w 590550"/>
                <a:gd name="connsiteY28" fmla="*/ 400050 h 590550"/>
                <a:gd name="connsiteX29" fmla="*/ 95250 w 590550"/>
                <a:gd name="connsiteY29" fmla="*/ 400050 h 590550"/>
                <a:gd name="connsiteX30" fmla="*/ 95250 w 590550"/>
                <a:gd name="connsiteY30" fmla="*/ 419100 h 590550"/>
                <a:gd name="connsiteX31" fmla="*/ 38100 w 590550"/>
                <a:gd name="connsiteY31" fmla="*/ 419100 h 590550"/>
                <a:gd name="connsiteX32" fmla="*/ 38100 w 590550"/>
                <a:gd name="connsiteY32" fmla="*/ 438150 h 590550"/>
                <a:gd name="connsiteX33" fmla="*/ 95250 w 590550"/>
                <a:gd name="connsiteY33" fmla="*/ 438150 h 590550"/>
                <a:gd name="connsiteX34" fmla="*/ 95250 w 590550"/>
                <a:gd name="connsiteY34" fmla="*/ 495300 h 590550"/>
                <a:gd name="connsiteX35" fmla="*/ 19050 w 590550"/>
                <a:gd name="connsiteY35" fmla="*/ 495300 h 590550"/>
                <a:gd name="connsiteX36" fmla="*/ 19050 w 590550"/>
                <a:gd name="connsiteY36" fmla="*/ 19050 h 590550"/>
                <a:gd name="connsiteX37" fmla="*/ 381000 w 590550"/>
                <a:gd name="connsiteY37" fmla="*/ 19050 h 590550"/>
                <a:gd name="connsiteX38" fmla="*/ 381000 w 590550"/>
                <a:gd name="connsiteY38" fmla="*/ 285750 h 590550"/>
                <a:gd name="connsiteX39" fmla="*/ 318021 w 590550"/>
                <a:gd name="connsiteY39" fmla="*/ 285750 h 590550"/>
                <a:gd name="connsiteX40" fmla="*/ 313839 w 590550"/>
                <a:gd name="connsiteY40" fmla="*/ 273215 h 590550"/>
                <a:gd name="connsiteX41" fmla="*/ 304800 w 590550"/>
                <a:gd name="connsiteY41" fmla="*/ 266700 h 590550"/>
                <a:gd name="connsiteX42" fmla="*/ 38100 w 590550"/>
                <a:gd name="connsiteY42" fmla="*/ 266700 h 590550"/>
                <a:gd name="connsiteX43" fmla="*/ 533400 w 590550"/>
                <a:gd name="connsiteY43" fmla="*/ 571500 h 590550"/>
                <a:gd name="connsiteX44" fmla="*/ 114300 w 590550"/>
                <a:gd name="connsiteY44" fmla="*/ 571500 h 590550"/>
                <a:gd name="connsiteX45" fmla="*/ 114300 w 590550"/>
                <a:gd name="connsiteY45" fmla="*/ 285750 h 590550"/>
                <a:gd name="connsiteX46" fmla="*/ 297932 w 590550"/>
                <a:gd name="connsiteY46" fmla="*/ 285750 h 590550"/>
                <a:gd name="connsiteX47" fmla="*/ 314811 w 590550"/>
                <a:gd name="connsiteY47" fmla="*/ 336385 h 590550"/>
                <a:gd name="connsiteX48" fmla="*/ 323850 w 590550"/>
                <a:gd name="connsiteY48" fmla="*/ 342900 h 590550"/>
                <a:gd name="connsiteX49" fmla="*/ 533400 w 590550"/>
                <a:gd name="connsiteY49" fmla="*/ 342900 h 590550"/>
                <a:gd name="connsiteX50" fmla="*/ 571500 w 590550"/>
                <a:gd name="connsiteY50" fmla="*/ 561975 h 590550"/>
                <a:gd name="connsiteX51" fmla="*/ 561975 w 590550"/>
                <a:gd name="connsiteY51" fmla="*/ 571500 h 590550"/>
                <a:gd name="connsiteX52" fmla="*/ 552450 w 590550"/>
                <a:gd name="connsiteY52" fmla="*/ 571500 h 590550"/>
                <a:gd name="connsiteX53" fmla="*/ 552450 w 590550"/>
                <a:gd name="connsiteY53" fmla="*/ 333375 h 590550"/>
                <a:gd name="connsiteX54" fmla="*/ 542925 w 590550"/>
                <a:gd name="connsiteY54" fmla="*/ 323850 h 590550"/>
                <a:gd name="connsiteX55" fmla="*/ 330718 w 590550"/>
                <a:gd name="connsiteY55" fmla="*/ 323850 h 590550"/>
                <a:gd name="connsiteX56" fmla="*/ 324364 w 590550"/>
                <a:gd name="connsiteY56" fmla="*/ 304800 h 590550"/>
                <a:gd name="connsiteX57" fmla="*/ 571500 w 590550"/>
                <a:gd name="connsiteY57" fmla="*/ 304800 h 59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590550" h="590550">
                  <a:moveTo>
                    <a:pt x="581025" y="285750"/>
                  </a:moveTo>
                  <a:lnTo>
                    <a:pt x="400050" y="285750"/>
                  </a:lnTo>
                  <a:lnTo>
                    <a:pt x="400050" y="9525"/>
                  </a:lnTo>
                  <a:cubicBezTo>
                    <a:pt x="400050" y="4265"/>
                    <a:pt x="395786" y="0"/>
                    <a:pt x="390525" y="0"/>
                  </a:cubicBezTo>
                  <a:lnTo>
                    <a:pt x="9525" y="0"/>
                  </a:lnTo>
                  <a:cubicBezTo>
                    <a:pt x="4265" y="0"/>
                    <a:pt x="0" y="4265"/>
                    <a:pt x="0" y="9525"/>
                  </a:cubicBezTo>
                  <a:lnTo>
                    <a:pt x="0" y="504825"/>
                  </a:lnTo>
                  <a:cubicBezTo>
                    <a:pt x="0" y="510086"/>
                    <a:pt x="4265" y="514350"/>
                    <a:pt x="9525" y="514350"/>
                  </a:cubicBezTo>
                  <a:lnTo>
                    <a:pt x="95250" y="514350"/>
                  </a:lnTo>
                  <a:lnTo>
                    <a:pt x="95250" y="581025"/>
                  </a:lnTo>
                  <a:cubicBezTo>
                    <a:pt x="95250" y="586286"/>
                    <a:pt x="99514" y="590550"/>
                    <a:pt x="104775" y="590550"/>
                  </a:cubicBezTo>
                  <a:lnTo>
                    <a:pt x="561975" y="590550"/>
                  </a:lnTo>
                  <a:cubicBezTo>
                    <a:pt x="577757" y="590550"/>
                    <a:pt x="590550" y="577757"/>
                    <a:pt x="590550" y="561975"/>
                  </a:cubicBezTo>
                  <a:lnTo>
                    <a:pt x="590550" y="295275"/>
                  </a:lnTo>
                  <a:cubicBezTo>
                    <a:pt x="590550" y="290014"/>
                    <a:pt x="586286" y="285750"/>
                    <a:pt x="581025" y="285750"/>
                  </a:cubicBezTo>
                  <a:close/>
                  <a:moveTo>
                    <a:pt x="38100" y="266700"/>
                  </a:moveTo>
                  <a:lnTo>
                    <a:pt x="38100" y="285750"/>
                  </a:lnTo>
                  <a:lnTo>
                    <a:pt x="95250" y="285750"/>
                  </a:lnTo>
                  <a:lnTo>
                    <a:pt x="95250" y="304800"/>
                  </a:lnTo>
                  <a:lnTo>
                    <a:pt x="38100" y="304800"/>
                  </a:lnTo>
                  <a:lnTo>
                    <a:pt x="38100" y="323850"/>
                  </a:lnTo>
                  <a:lnTo>
                    <a:pt x="95250" y="323850"/>
                  </a:lnTo>
                  <a:lnTo>
                    <a:pt x="95250" y="342900"/>
                  </a:lnTo>
                  <a:lnTo>
                    <a:pt x="38100" y="342900"/>
                  </a:lnTo>
                  <a:lnTo>
                    <a:pt x="38100" y="361950"/>
                  </a:lnTo>
                  <a:lnTo>
                    <a:pt x="95250" y="361950"/>
                  </a:lnTo>
                  <a:lnTo>
                    <a:pt x="95250" y="381000"/>
                  </a:lnTo>
                  <a:lnTo>
                    <a:pt x="38100" y="381000"/>
                  </a:lnTo>
                  <a:lnTo>
                    <a:pt x="38100" y="400050"/>
                  </a:lnTo>
                  <a:lnTo>
                    <a:pt x="95250" y="400050"/>
                  </a:lnTo>
                  <a:lnTo>
                    <a:pt x="95250" y="419100"/>
                  </a:lnTo>
                  <a:lnTo>
                    <a:pt x="38100" y="419100"/>
                  </a:lnTo>
                  <a:lnTo>
                    <a:pt x="38100" y="438150"/>
                  </a:lnTo>
                  <a:lnTo>
                    <a:pt x="95250" y="438150"/>
                  </a:lnTo>
                  <a:lnTo>
                    <a:pt x="95250" y="495300"/>
                  </a:lnTo>
                  <a:lnTo>
                    <a:pt x="19050" y="495300"/>
                  </a:lnTo>
                  <a:lnTo>
                    <a:pt x="19050" y="19050"/>
                  </a:lnTo>
                  <a:lnTo>
                    <a:pt x="381000" y="19050"/>
                  </a:lnTo>
                  <a:lnTo>
                    <a:pt x="381000" y="285750"/>
                  </a:lnTo>
                  <a:lnTo>
                    <a:pt x="318021" y="285750"/>
                  </a:lnTo>
                  <a:lnTo>
                    <a:pt x="313839" y="273215"/>
                  </a:lnTo>
                  <a:cubicBezTo>
                    <a:pt x="312543" y="269324"/>
                    <a:pt x="308901" y="266699"/>
                    <a:pt x="304800" y="266700"/>
                  </a:cubicBezTo>
                  <a:lnTo>
                    <a:pt x="38100" y="266700"/>
                  </a:lnTo>
                  <a:close/>
                  <a:moveTo>
                    <a:pt x="533400" y="571500"/>
                  </a:moveTo>
                  <a:lnTo>
                    <a:pt x="114300" y="571500"/>
                  </a:lnTo>
                  <a:lnTo>
                    <a:pt x="114300" y="285750"/>
                  </a:lnTo>
                  <a:lnTo>
                    <a:pt x="297932" y="285750"/>
                  </a:lnTo>
                  <a:lnTo>
                    <a:pt x="314811" y="336385"/>
                  </a:lnTo>
                  <a:cubicBezTo>
                    <a:pt x="316107" y="340276"/>
                    <a:pt x="319749" y="342901"/>
                    <a:pt x="323850" y="342900"/>
                  </a:cubicBezTo>
                  <a:lnTo>
                    <a:pt x="533400" y="342900"/>
                  </a:lnTo>
                  <a:close/>
                  <a:moveTo>
                    <a:pt x="571500" y="561975"/>
                  </a:moveTo>
                  <a:cubicBezTo>
                    <a:pt x="571500" y="567236"/>
                    <a:pt x="567236" y="571500"/>
                    <a:pt x="561975" y="571500"/>
                  </a:cubicBezTo>
                  <a:lnTo>
                    <a:pt x="552450" y="571500"/>
                  </a:lnTo>
                  <a:lnTo>
                    <a:pt x="552450" y="333375"/>
                  </a:lnTo>
                  <a:cubicBezTo>
                    <a:pt x="552450" y="328114"/>
                    <a:pt x="548186" y="323850"/>
                    <a:pt x="542925" y="323850"/>
                  </a:cubicBezTo>
                  <a:lnTo>
                    <a:pt x="330718" y="323850"/>
                  </a:lnTo>
                  <a:lnTo>
                    <a:pt x="324364" y="304800"/>
                  </a:lnTo>
                  <a:lnTo>
                    <a:pt x="571500" y="304800"/>
                  </a:ln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sp>
          <p:nvSpPr>
            <p:cNvPr id="59" name="Freeform: Shape 58">
              <a:extLst>
                <a:ext uri="{FF2B5EF4-FFF2-40B4-BE49-F238E27FC236}">
                  <a16:creationId xmlns:a16="http://schemas.microsoft.com/office/drawing/2014/main" id="{6EA9A60A-9A08-8F32-DAB6-963FF5288F08}"/>
                </a:ext>
              </a:extLst>
            </p:cNvPr>
            <p:cNvSpPr/>
            <p:nvPr/>
          </p:nvSpPr>
          <p:spPr>
            <a:xfrm>
              <a:off x="7290858" y="3336458"/>
              <a:ext cx="95248" cy="94922"/>
            </a:xfrm>
            <a:custGeom>
              <a:avLst/>
              <a:gdLst>
                <a:gd name="connsiteX0" fmla="*/ 15106 w 95248"/>
                <a:gd name="connsiteY0" fmla="*/ 85398 h 94922"/>
                <a:gd name="connsiteX1" fmla="*/ 61092 w 95248"/>
                <a:gd name="connsiteY1" fmla="*/ 85398 h 94922"/>
                <a:gd name="connsiteX2" fmla="*/ 85724 w 95248"/>
                <a:gd name="connsiteY2" fmla="*/ 60767 h 94922"/>
                <a:gd name="connsiteX3" fmla="*/ 85724 w 95248"/>
                <a:gd name="connsiteY3" fmla="*/ 14780 h 94922"/>
                <a:gd name="connsiteX4" fmla="*/ 80142 w 95248"/>
                <a:gd name="connsiteY4" fmla="*/ 9198 h 94922"/>
                <a:gd name="connsiteX5" fmla="*/ 34156 w 95248"/>
                <a:gd name="connsiteY5" fmla="*/ 9198 h 94922"/>
                <a:gd name="connsiteX6" fmla="*/ 9524 w 95248"/>
                <a:gd name="connsiteY6" fmla="*/ 33830 h 94922"/>
                <a:gd name="connsiteX7" fmla="*/ 9524 w 95248"/>
                <a:gd name="connsiteY7" fmla="*/ 79817 h 94922"/>
                <a:gd name="connsiteX8" fmla="*/ 57149 w 95248"/>
                <a:gd name="connsiteY8" fmla="*/ 18723 h 94922"/>
                <a:gd name="connsiteX9" fmla="*/ 66674 w 95248"/>
                <a:gd name="connsiteY9" fmla="*/ 22667 h 94922"/>
                <a:gd name="connsiteX10" fmla="*/ 72256 w 95248"/>
                <a:gd name="connsiteY10" fmla="*/ 28248 h 94922"/>
                <a:gd name="connsiteX11" fmla="*/ 72256 w 95248"/>
                <a:gd name="connsiteY11" fmla="*/ 47298 h 94922"/>
                <a:gd name="connsiteX12" fmla="*/ 66674 w 95248"/>
                <a:gd name="connsiteY12" fmla="*/ 52880 h 94922"/>
                <a:gd name="connsiteX13" fmla="*/ 42042 w 95248"/>
                <a:gd name="connsiteY13" fmla="*/ 28248 h 94922"/>
                <a:gd name="connsiteX14" fmla="*/ 47624 w 95248"/>
                <a:gd name="connsiteY14" fmla="*/ 22667 h 94922"/>
                <a:gd name="connsiteX15" fmla="*/ 57149 w 95248"/>
                <a:gd name="connsiteY15" fmla="*/ 18723 h 94922"/>
                <a:gd name="connsiteX16" fmla="*/ 22992 w 95248"/>
                <a:gd name="connsiteY16" fmla="*/ 47298 h 94922"/>
                <a:gd name="connsiteX17" fmla="*/ 28574 w 95248"/>
                <a:gd name="connsiteY17" fmla="*/ 41717 h 94922"/>
                <a:gd name="connsiteX18" fmla="*/ 53206 w 95248"/>
                <a:gd name="connsiteY18" fmla="*/ 66348 h 94922"/>
                <a:gd name="connsiteX19" fmla="*/ 47624 w 95248"/>
                <a:gd name="connsiteY19" fmla="*/ 71930 h 94922"/>
                <a:gd name="connsiteX20" fmla="*/ 28574 w 95248"/>
                <a:gd name="connsiteY20" fmla="*/ 71930 h 94922"/>
                <a:gd name="connsiteX21" fmla="*/ 22992 w 95248"/>
                <a:gd name="connsiteY21" fmla="*/ 66348 h 94922"/>
                <a:gd name="connsiteX22" fmla="*/ 22992 w 95248"/>
                <a:gd name="connsiteY22" fmla="*/ 47298 h 94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5248" h="94922">
                  <a:moveTo>
                    <a:pt x="15106" y="85398"/>
                  </a:moveTo>
                  <a:cubicBezTo>
                    <a:pt x="27804" y="98097"/>
                    <a:pt x="48394" y="98097"/>
                    <a:pt x="61092" y="85398"/>
                  </a:cubicBezTo>
                  <a:lnTo>
                    <a:pt x="85724" y="60767"/>
                  </a:lnTo>
                  <a:cubicBezTo>
                    <a:pt x="98423" y="48068"/>
                    <a:pt x="98423" y="27479"/>
                    <a:pt x="85724" y="14780"/>
                  </a:cubicBezTo>
                  <a:lnTo>
                    <a:pt x="80142" y="9198"/>
                  </a:lnTo>
                  <a:cubicBezTo>
                    <a:pt x="67267" y="-3066"/>
                    <a:pt x="47032" y="-3066"/>
                    <a:pt x="34156" y="9198"/>
                  </a:cubicBezTo>
                  <a:lnTo>
                    <a:pt x="9524" y="33830"/>
                  </a:lnTo>
                  <a:cubicBezTo>
                    <a:pt x="-3175" y="46529"/>
                    <a:pt x="-3175" y="67118"/>
                    <a:pt x="9524" y="79817"/>
                  </a:cubicBezTo>
                  <a:close/>
                  <a:moveTo>
                    <a:pt x="57149" y="18723"/>
                  </a:moveTo>
                  <a:cubicBezTo>
                    <a:pt x="60719" y="18734"/>
                    <a:pt x="64141" y="20151"/>
                    <a:pt x="66674" y="22667"/>
                  </a:cubicBezTo>
                  <a:lnTo>
                    <a:pt x="72256" y="28248"/>
                  </a:lnTo>
                  <a:cubicBezTo>
                    <a:pt x="77513" y="33511"/>
                    <a:pt x="77513" y="42036"/>
                    <a:pt x="72256" y="47298"/>
                  </a:cubicBezTo>
                  <a:lnTo>
                    <a:pt x="66674" y="52880"/>
                  </a:lnTo>
                  <a:lnTo>
                    <a:pt x="42042" y="28248"/>
                  </a:lnTo>
                  <a:lnTo>
                    <a:pt x="47624" y="22667"/>
                  </a:lnTo>
                  <a:cubicBezTo>
                    <a:pt x="50157" y="20151"/>
                    <a:pt x="53579" y="18734"/>
                    <a:pt x="57149" y="18723"/>
                  </a:cubicBezTo>
                  <a:close/>
                  <a:moveTo>
                    <a:pt x="22992" y="47298"/>
                  </a:moveTo>
                  <a:lnTo>
                    <a:pt x="28574" y="41717"/>
                  </a:lnTo>
                  <a:lnTo>
                    <a:pt x="53206" y="66348"/>
                  </a:lnTo>
                  <a:lnTo>
                    <a:pt x="47624" y="71930"/>
                  </a:lnTo>
                  <a:cubicBezTo>
                    <a:pt x="42261" y="76938"/>
                    <a:pt x="33937" y="76938"/>
                    <a:pt x="28574" y="71930"/>
                  </a:cubicBezTo>
                  <a:lnTo>
                    <a:pt x="22992" y="66348"/>
                  </a:lnTo>
                  <a:cubicBezTo>
                    <a:pt x="17736" y="61086"/>
                    <a:pt x="17736" y="52561"/>
                    <a:pt x="22992" y="47298"/>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sp>
          <p:nvSpPr>
            <p:cNvPr id="60" name="Freeform: Shape 59">
              <a:extLst>
                <a:ext uri="{FF2B5EF4-FFF2-40B4-BE49-F238E27FC236}">
                  <a16:creationId xmlns:a16="http://schemas.microsoft.com/office/drawing/2014/main" id="{E5D6809B-1663-FC64-0789-B088E8B7FAB1}"/>
                </a:ext>
              </a:extLst>
            </p:cNvPr>
            <p:cNvSpPr/>
            <p:nvPr/>
          </p:nvSpPr>
          <p:spPr>
            <a:xfrm>
              <a:off x="7176558" y="3450432"/>
              <a:ext cx="323850" cy="57150"/>
            </a:xfrm>
            <a:custGeom>
              <a:avLst/>
              <a:gdLst>
                <a:gd name="connsiteX0" fmla="*/ 9525 w 323850"/>
                <a:gd name="connsiteY0" fmla="*/ 57150 h 57150"/>
                <a:gd name="connsiteX1" fmla="*/ 314325 w 323850"/>
                <a:gd name="connsiteY1" fmla="*/ 57150 h 57150"/>
                <a:gd name="connsiteX2" fmla="*/ 323850 w 323850"/>
                <a:gd name="connsiteY2" fmla="*/ 47625 h 57150"/>
                <a:gd name="connsiteX3" fmla="*/ 323850 w 323850"/>
                <a:gd name="connsiteY3" fmla="*/ 9525 h 57150"/>
                <a:gd name="connsiteX4" fmla="*/ 314325 w 323850"/>
                <a:gd name="connsiteY4" fmla="*/ 0 h 57150"/>
                <a:gd name="connsiteX5" fmla="*/ 9525 w 323850"/>
                <a:gd name="connsiteY5" fmla="*/ 0 h 57150"/>
                <a:gd name="connsiteX6" fmla="*/ 0 w 323850"/>
                <a:gd name="connsiteY6" fmla="*/ 9525 h 57150"/>
                <a:gd name="connsiteX7" fmla="*/ 0 w 323850"/>
                <a:gd name="connsiteY7" fmla="*/ 47625 h 57150"/>
                <a:gd name="connsiteX8" fmla="*/ 9525 w 323850"/>
                <a:gd name="connsiteY8" fmla="*/ 57150 h 57150"/>
                <a:gd name="connsiteX9" fmla="*/ 19050 w 323850"/>
                <a:gd name="connsiteY9" fmla="*/ 19050 h 57150"/>
                <a:gd name="connsiteX10" fmla="*/ 304800 w 323850"/>
                <a:gd name="connsiteY10" fmla="*/ 19050 h 57150"/>
                <a:gd name="connsiteX11" fmla="*/ 304800 w 323850"/>
                <a:gd name="connsiteY11" fmla="*/ 38100 h 57150"/>
                <a:gd name="connsiteX12" fmla="*/ 19050 w 323850"/>
                <a:gd name="connsiteY12" fmla="*/ 3810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3850" h="57150">
                  <a:moveTo>
                    <a:pt x="9525" y="57150"/>
                  </a:moveTo>
                  <a:lnTo>
                    <a:pt x="314325" y="57150"/>
                  </a:lnTo>
                  <a:cubicBezTo>
                    <a:pt x="319586" y="57150"/>
                    <a:pt x="323850" y="52886"/>
                    <a:pt x="323850" y="47625"/>
                  </a:cubicBezTo>
                  <a:lnTo>
                    <a:pt x="323850" y="9525"/>
                  </a:lnTo>
                  <a:cubicBezTo>
                    <a:pt x="323850" y="4264"/>
                    <a:pt x="319586" y="0"/>
                    <a:pt x="314325" y="0"/>
                  </a:cubicBezTo>
                  <a:lnTo>
                    <a:pt x="9525" y="0"/>
                  </a:lnTo>
                  <a:cubicBezTo>
                    <a:pt x="4265" y="0"/>
                    <a:pt x="0" y="4264"/>
                    <a:pt x="0" y="9525"/>
                  </a:cubicBezTo>
                  <a:lnTo>
                    <a:pt x="0" y="47625"/>
                  </a:lnTo>
                  <a:cubicBezTo>
                    <a:pt x="0" y="52886"/>
                    <a:pt x="4265" y="57150"/>
                    <a:pt x="9525" y="57150"/>
                  </a:cubicBezTo>
                  <a:close/>
                  <a:moveTo>
                    <a:pt x="19050" y="19050"/>
                  </a:moveTo>
                  <a:lnTo>
                    <a:pt x="304800" y="19050"/>
                  </a:lnTo>
                  <a:lnTo>
                    <a:pt x="304800" y="38100"/>
                  </a:lnTo>
                  <a:lnTo>
                    <a:pt x="19050" y="38100"/>
                  </a:ln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sp>
          <p:nvSpPr>
            <p:cNvPr id="61" name="Freeform: Shape 60">
              <a:extLst>
                <a:ext uri="{FF2B5EF4-FFF2-40B4-BE49-F238E27FC236}">
                  <a16:creationId xmlns:a16="http://schemas.microsoft.com/office/drawing/2014/main" id="{A81A4424-0603-21FC-A0A6-86F41C7BD9F9}"/>
                </a:ext>
              </a:extLst>
            </p:cNvPr>
            <p:cNvSpPr/>
            <p:nvPr/>
          </p:nvSpPr>
          <p:spPr>
            <a:xfrm>
              <a:off x="7176558" y="3526632"/>
              <a:ext cx="323850" cy="19050"/>
            </a:xfrm>
            <a:custGeom>
              <a:avLst/>
              <a:gdLst>
                <a:gd name="connsiteX0" fmla="*/ 0 w 323850"/>
                <a:gd name="connsiteY0" fmla="*/ 0 h 19050"/>
                <a:gd name="connsiteX1" fmla="*/ 323850 w 323850"/>
                <a:gd name="connsiteY1" fmla="*/ 0 h 19050"/>
                <a:gd name="connsiteX2" fmla="*/ 323850 w 323850"/>
                <a:gd name="connsiteY2" fmla="*/ 19050 h 19050"/>
                <a:gd name="connsiteX3" fmla="*/ 0 w 323850"/>
                <a:gd name="connsiteY3" fmla="*/ 19050 h 19050"/>
              </a:gdLst>
              <a:ahLst/>
              <a:cxnLst>
                <a:cxn ang="0">
                  <a:pos x="connsiteX0" y="connsiteY0"/>
                </a:cxn>
                <a:cxn ang="0">
                  <a:pos x="connsiteX1" y="connsiteY1"/>
                </a:cxn>
                <a:cxn ang="0">
                  <a:pos x="connsiteX2" y="connsiteY2"/>
                </a:cxn>
                <a:cxn ang="0">
                  <a:pos x="connsiteX3" y="connsiteY3"/>
                </a:cxn>
              </a:cxnLst>
              <a:rect l="l" t="t" r="r" b="b"/>
              <a:pathLst>
                <a:path w="323850" h="19050">
                  <a:moveTo>
                    <a:pt x="0" y="0"/>
                  </a:moveTo>
                  <a:lnTo>
                    <a:pt x="323850" y="0"/>
                  </a:lnTo>
                  <a:lnTo>
                    <a:pt x="323850" y="19050"/>
                  </a:lnTo>
                  <a:lnTo>
                    <a:pt x="0" y="19050"/>
                  </a:ln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grpSp>
      <p:grpSp>
        <p:nvGrpSpPr>
          <p:cNvPr id="35" name="Graphic 14">
            <a:extLst>
              <a:ext uri="{FF2B5EF4-FFF2-40B4-BE49-F238E27FC236}">
                <a16:creationId xmlns:a16="http://schemas.microsoft.com/office/drawing/2014/main" id="{C69C34EA-CA54-81F4-1099-C1ABBDB9D359}"/>
              </a:ext>
            </a:extLst>
          </p:cNvPr>
          <p:cNvGrpSpPr/>
          <p:nvPr/>
        </p:nvGrpSpPr>
        <p:grpSpPr>
          <a:xfrm>
            <a:off x="3047401" y="2622305"/>
            <a:ext cx="625298" cy="635967"/>
            <a:chOff x="6423275" y="1185863"/>
            <a:chExt cx="1208112" cy="1228725"/>
          </a:xfrm>
          <a:solidFill>
            <a:srgbClr val="000000"/>
          </a:solidFill>
        </p:grpSpPr>
        <p:sp>
          <p:nvSpPr>
            <p:cNvPr id="50" name="Freeform: Shape 49">
              <a:extLst>
                <a:ext uri="{FF2B5EF4-FFF2-40B4-BE49-F238E27FC236}">
                  <a16:creationId xmlns:a16="http://schemas.microsoft.com/office/drawing/2014/main" id="{6E02D091-8CE1-43F7-D5D3-784C6F53BBBD}"/>
                </a:ext>
              </a:extLst>
            </p:cNvPr>
            <p:cNvSpPr/>
            <p:nvPr/>
          </p:nvSpPr>
          <p:spPr>
            <a:xfrm>
              <a:off x="6874933" y="1185863"/>
              <a:ext cx="304800" cy="361950"/>
            </a:xfrm>
            <a:custGeom>
              <a:avLst/>
              <a:gdLst>
                <a:gd name="connsiteX0" fmla="*/ 10804 w 304800"/>
                <a:gd name="connsiteY0" fmla="*/ 190282 h 361950"/>
                <a:gd name="connsiteX1" fmla="*/ 9524 w 304800"/>
                <a:gd name="connsiteY1" fmla="*/ 209578 h 361950"/>
                <a:gd name="connsiteX2" fmla="*/ 152399 w 304800"/>
                <a:gd name="connsiteY2" fmla="*/ 361950 h 361950"/>
                <a:gd name="connsiteX3" fmla="*/ 295274 w 304800"/>
                <a:gd name="connsiteY3" fmla="*/ 209578 h 361950"/>
                <a:gd name="connsiteX4" fmla="*/ 293948 w 304800"/>
                <a:gd name="connsiteY4" fmla="*/ 190114 h 361950"/>
                <a:gd name="connsiteX5" fmla="*/ 300642 w 304800"/>
                <a:gd name="connsiteY5" fmla="*/ 183272 h 361950"/>
                <a:gd name="connsiteX6" fmla="*/ 304502 w 304800"/>
                <a:gd name="connsiteY6" fmla="*/ 114672 h 361950"/>
                <a:gd name="connsiteX7" fmla="*/ 267713 w 304800"/>
                <a:gd name="connsiteY7" fmla="*/ 31092 h 361950"/>
                <a:gd name="connsiteX8" fmla="*/ 225497 w 304800"/>
                <a:gd name="connsiteY8" fmla="*/ 10809 h 361950"/>
                <a:gd name="connsiteX9" fmla="*/ 152985 w 304800"/>
                <a:gd name="connsiteY9" fmla="*/ 0 h 361950"/>
                <a:gd name="connsiteX10" fmla="*/ 109188 w 304800"/>
                <a:gd name="connsiteY10" fmla="*/ 3204 h 361950"/>
                <a:gd name="connsiteX11" fmla="*/ 76557 w 304800"/>
                <a:gd name="connsiteY11" fmla="*/ 10809 h 361950"/>
                <a:gd name="connsiteX12" fmla="*/ 34337 w 304800"/>
                <a:gd name="connsiteY12" fmla="*/ 31092 h 361950"/>
                <a:gd name="connsiteX13" fmla="*/ 622 w 304800"/>
                <a:gd name="connsiteY13" fmla="*/ 118151 h 361950"/>
                <a:gd name="connsiteX14" fmla="*/ 3283 w 304800"/>
                <a:gd name="connsiteY14" fmla="*/ 183221 h 361950"/>
                <a:gd name="connsiteX15" fmla="*/ 10804 w 304800"/>
                <a:gd name="connsiteY15" fmla="*/ 190282 h 361950"/>
                <a:gd name="connsiteX16" fmla="*/ 152399 w 304800"/>
                <a:gd name="connsiteY16" fmla="*/ 342900 h 361950"/>
                <a:gd name="connsiteX17" fmla="*/ 28574 w 304800"/>
                <a:gd name="connsiteY17" fmla="*/ 209578 h 361950"/>
                <a:gd name="connsiteX18" fmla="*/ 30518 w 304800"/>
                <a:gd name="connsiteY18" fmla="*/ 186938 h 361950"/>
                <a:gd name="connsiteX19" fmla="*/ 142032 w 304800"/>
                <a:gd name="connsiteY19" fmla="*/ 175041 h 361950"/>
                <a:gd name="connsiteX20" fmla="*/ 149939 w 304800"/>
                <a:gd name="connsiteY20" fmla="*/ 175129 h 361950"/>
                <a:gd name="connsiteX21" fmla="*/ 274192 w 304800"/>
                <a:gd name="connsiteY21" fmla="*/ 187375 h 361950"/>
                <a:gd name="connsiteX22" fmla="*/ 276224 w 304800"/>
                <a:gd name="connsiteY22" fmla="*/ 209578 h 361950"/>
                <a:gd name="connsiteX23" fmla="*/ 152399 w 304800"/>
                <a:gd name="connsiteY23" fmla="*/ 342900 h 361950"/>
                <a:gd name="connsiteX24" fmla="*/ 19630 w 304800"/>
                <a:gd name="connsiteY24" fmla="*/ 119440 h 361950"/>
                <a:gd name="connsiteX25" fmla="*/ 46127 w 304800"/>
                <a:gd name="connsiteY25" fmla="*/ 46053 h 361950"/>
                <a:gd name="connsiteX26" fmla="*/ 82492 w 304800"/>
                <a:gd name="connsiteY26" fmla="*/ 28910 h 361950"/>
                <a:gd name="connsiteX27" fmla="*/ 111886 w 304800"/>
                <a:gd name="connsiteY27" fmla="*/ 22064 h 361950"/>
                <a:gd name="connsiteX28" fmla="*/ 152985 w 304800"/>
                <a:gd name="connsiteY28" fmla="*/ 19050 h 361950"/>
                <a:gd name="connsiteX29" fmla="*/ 219549 w 304800"/>
                <a:gd name="connsiteY29" fmla="*/ 28906 h 361950"/>
                <a:gd name="connsiteX30" fmla="*/ 255928 w 304800"/>
                <a:gd name="connsiteY30" fmla="*/ 46057 h 361950"/>
                <a:gd name="connsiteX31" fmla="*/ 285475 w 304800"/>
                <a:gd name="connsiteY31" fmla="*/ 115579 h 361950"/>
                <a:gd name="connsiteX32" fmla="*/ 283336 w 304800"/>
                <a:gd name="connsiteY32" fmla="*/ 169678 h 361950"/>
                <a:gd name="connsiteX33" fmla="*/ 150367 w 304800"/>
                <a:gd name="connsiteY33" fmla="*/ 156083 h 361950"/>
                <a:gd name="connsiteX34" fmla="*/ 142032 w 304800"/>
                <a:gd name="connsiteY34" fmla="*/ 155991 h 361950"/>
                <a:gd name="connsiteX35" fmla="*/ 20877 w 304800"/>
                <a:gd name="connsiteY35" fmla="*/ 169395 h 361950"/>
                <a:gd name="connsiteX36" fmla="*/ 19630 w 304800"/>
                <a:gd name="connsiteY36" fmla="*/ 119440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04800" h="361950">
                  <a:moveTo>
                    <a:pt x="10804" y="190282"/>
                  </a:moveTo>
                  <a:cubicBezTo>
                    <a:pt x="10045" y="196616"/>
                    <a:pt x="9524" y="203024"/>
                    <a:pt x="9524" y="209578"/>
                  </a:cubicBezTo>
                  <a:cubicBezTo>
                    <a:pt x="9524" y="293707"/>
                    <a:pt x="73544" y="361950"/>
                    <a:pt x="152399" y="361950"/>
                  </a:cubicBezTo>
                  <a:cubicBezTo>
                    <a:pt x="231245" y="361950"/>
                    <a:pt x="295274" y="293707"/>
                    <a:pt x="295274" y="209578"/>
                  </a:cubicBezTo>
                  <a:cubicBezTo>
                    <a:pt x="295274" y="202964"/>
                    <a:pt x="294739" y="196495"/>
                    <a:pt x="293948" y="190114"/>
                  </a:cubicBezTo>
                  <a:cubicBezTo>
                    <a:pt x="297330" y="189277"/>
                    <a:pt x="300042" y="186807"/>
                    <a:pt x="300642" y="183272"/>
                  </a:cubicBezTo>
                  <a:cubicBezTo>
                    <a:pt x="303934" y="163651"/>
                    <a:pt x="305501" y="135638"/>
                    <a:pt x="304502" y="114672"/>
                  </a:cubicBezTo>
                  <a:cubicBezTo>
                    <a:pt x="302944" y="82344"/>
                    <a:pt x="293521" y="51411"/>
                    <a:pt x="267713" y="31092"/>
                  </a:cubicBezTo>
                  <a:cubicBezTo>
                    <a:pt x="255305" y="21310"/>
                    <a:pt x="240143" y="15622"/>
                    <a:pt x="225497" y="10809"/>
                  </a:cubicBezTo>
                  <a:cubicBezTo>
                    <a:pt x="202322" y="3209"/>
                    <a:pt x="177598" y="0"/>
                    <a:pt x="152985" y="0"/>
                  </a:cubicBezTo>
                  <a:cubicBezTo>
                    <a:pt x="138228" y="0"/>
                    <a:pt x="123513" y="1153"/>
                    <a:pt x="109188" y="3204"/>
                  </a:cubicBezTo>
                  <a:cubicBezTo>
                    <a:pt x="98147" y="4777"/>
                    <a:pt x="87213" y="7316"/>
                    <a:pt x="76557" y="10809"/>
                  </a:cubicBezTo>
                  <a:cubicBezTo>
                    <a:pt x="61917" y="15622"/>
                    <a:pt x="46750" y="21310"/>
                    <a:pt x="34337" y="31092"/>
                  </a:cubicBezTo>
                  <a:cubicBezTo>
                    <a:pt x="10050" y="50211"/>
                    <a:pt x="2687" y="87683"/>
                    <a:pt x="622" y="118151"/>
                  </a:cubicBezTo>
                  <a:cubicBezTo>
                    <a:pt x="157" y="124978"/>
                    <a:pt x="-1396" y="146461"/>
                    <a:pt x="3283" y="183221"/>
                  </a:cubicBezTo>
                  <a:cubicBezTo>
                    <a:pt x="3786" y="187188"/>
                    <a:pt x="6929" y="189821"/>
                    <a:pt x="10804" y="190282"/>
                  </a:cubicBezTo>
                  <a:close/>
                  <a:moveTo>
                    <a:pt x="152399" y="342900"/>
                  </a:moveTo>
                  <a:cubicBezTo>
                    <a:pt x="84119" y="342900"/>
                    <a:pt x="28574" y="283090"/>
                    <a:pt x="28574" y="209578"/>
                  </a:cubicBezTo>
                  <a:cubicBezTo>
                    <a:pt x="28574" y="201839"/>
                    <a:pt x="29295" y="194295"/>
                    <a:pt x="30518" y="186938"/>
                  </a:cubicBezTo>
                  <a:cubicBezTo>
                    <a:pt x="57327" y="181854"/>
                    <a:pt x="100909" y="175041"/>
                    <a:pt x="142032" y="175041"/>
                  </a:cubicBezTo>
                  <a:cubicBezTo>
                    <a:pt x="144679" y="175041"/>
                    <a:pt x="147316" y="175069"/>
                    <a:pt x="149939" y="175129"/>
                  </a:cubicBezTo>
                  <a:cubicBezTo>
                    <a:pt x="203387" y="176324"/>
                    <a:pt x="248082" y="182719"/>
                    <a:pt x="274192" y="187375"/>
                  </a:cubicBezTo>
                  <a:cubicBezTo>
                    <a:pt x="275373" y="194616"/>
                    <a:pt x="276224" y="201974"/>
                    <a:pt x="276224" y="209578"/>
                  </a:cubicBezTo>
                  <a:cubicBezTo>
                    <a:pt x="276224" y="283090"/>
                    <a:pt x="220679" y="342900"/>
                    <a:pt x="152399" y="342900"/>
                  </a:cubicBezTo>
                  <a:close/>
                  <a:moveTo>
                    <a:pt x="19630" y="119440"/>
                  </a:moveTo>
                  <a:cubicBezTo>
                    <a:pt x="22091" y="83139"/>
                    <a:pt x="31249" y="57764"/>
                    <a:pt x="46127" y="46053"/>
                  </a:cubicBezTo>
                  <a:cubicBezTo>
                    <a:pt x="56549" y="37840"/>
                    <a:pt x="70372" y="32896"/>
                    <a:pt x="82492" y="28910"/>
                  </a:cubicBezTo>
                  <a:cubicBezTo>
                    <a:pt x="92021" y="25784"/>
                    <a:pt x="101909" y="23482"/>
                    <a:pt x="111886" y="22064"/>
                  </a:cubicBezTo>
                  <a:cubicBezTo>
                    <a:pt x="125847" y="20063"/>
                    <a:pt x="139675" y="19050"/>
                    <a:pt x="152985" y="19050"/>
                  </a:cubicBezTo>
                  <a:cubicBezTo>
                    <a:pt x="177217" y="19050"/>
                    <a:pt x="199610" y="22370"/>
                    <a:pt x="219549" y="28906"/>
                  </a:cubicBezTo>
                  <a:cubicBezTo>
                    <a:pt x="231678" y="32891"/>
                    <a:pt x="245496" y="37835"/>
                    <a:pt x="255928" y="46057"/>
                  </a:cubicBezTo>
                  <a:cubicBezTo>
                    <a:pt x="274248" y="60485"/>
                    <a:pt x="283912" y="83228"/>
                    <a:pt x="285475" y="115579"/>
                  </a:cubicBezTo>
                  <a:cubicBezTo>
                    <a:pt x="286247" y="131792"/>
                    <a:pt x="285377" y="152632"/>
                    <a:pt x="283336" y="169678"/>
                  </a:cubicBezTo>
                  <a:cubicBezTo>
                    <a:pt x="258155" y="164971"/>
                    <a:pt x="209354" y="157400"/>
                    <a:pt x="150367" y="156083"/>
                  </a:cubicBezTo>
                  <a:cubicBezTo>
                    <a:pt x="147600" y="156023"/>
                    <a:pt x="144823" y="155991"/>
                    <a:pt x="142032" y="155991"/>
                  </a:cubicBezTo>
                  <a:cubicBezTo>
                    <a:pt x="96101" y="155991"/>
                    <a:pt x="47410" y="164153"/>
                    <a:pt x="20877" y="169395"/>
                  </a:cubicBezTo>
                  <a:cubicBezTo>
                    <a:pt x="18096" y="141865"/>
                    <a:pt x="19217" y="125495"/>
                    <a:pt x="19630" y="119440"/>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sp>
          <p:nvSpPr>
            <p:cNvPr id="51" name="Freeform: Shape 50">
              <a:extLst>
                <a:ext uri="{FF2B5EF4-FFF2-40B4-BE49-F238E27FC236}">
                  <a16:creationId xmlns:a16="http://schemas.microsoft.com/office/drawing/2014/main" id="{B06C04B3-623A-DC8A-CB10-D4298EF078A1}"/>
                </a:ext>
              </a:extLst>
            </p:cNvPr>
            <p:cNvSpPr/>
            <p:nvPr/>
          </p:nvSpPr>
          <p:spPr>
            <a:xfrm>
              <a:off x="6979708" y="1223963"/>
              <a:ext cx="95250" cy="95250"/>
            </a:xfrm>
            <a:custGeom>
              <a:avLst/>
              <a:gdLst>
                <a:gd name="connsiteX0" fmla="*/ 14710 w 95250"/>
                <a:gd name="connsiteY0" fmla="*/ 73214 h 95250"/>
                <a:gd name="connsiteX1" fmla="*/ 22031 w 95250"/>
                <a:gd name="connsiteY1" fmla="*/ 73214 h 95250"/>
                <a:gd name="connsiteX2" fmla="*/ 22031 w 95250"/>
                <a:gd name="connsiteY2" fmla="*/ 80544 h 95250"/>
                <a:gd name="connsiteX3" fmla="*/ 36746 w 95250"/>
                <a:gd name="connsiteY3" fmla="*/ 95250 h 95250"/>
                <a:gd name="connsiteX4" fmla="*/ 58508 w 95250"/>
                <a:gd name="connsiteY4" fmla="*/ 95250 h 95250"/>
                <a:gd name="connsiteX5" fmla="*/ 73219 w 95250"/>
                <a:gd name="connsiteY5" fmla="*/ 80544 h 95250"/>
                <a:gd name="connsiteX6" fmla="*/ 73219 w 95250"/>
                <a:gd name="connsiteY6" fmla="*/ 73214 h 95250"/>
                <a:gd name="connsiteX7" fmla="*/ 80540 w 95250"/>
                <a:gd name="connsiteY7" fmla="*/ 73214 h 95250"/>
                <a:gd name="connsiteX8" fmla="*/ 95250 w 95250"/>
                <a:gd name="connsiteY8" fmla="*/ 58508 h 95250"/>
                <a:gd name="connsiteX9" fmla="*/ 95250 w 95250"/>
                <a:gd name="connsiteY9" fmla="*/ 36742 h 95250"/>
                <a:gd name="connsiteX10" fmla="*/ 80540 w 95250"/>
                <a:gd name="connsiteY10" fmla="*/ 22036 h 95250"/>
                <a:gd name="connsiteX11" fmla="*/ 73219 w 95250"/>
                <a:gd name="connsiteY11" fmla="*/ 22036 h 95250"/>
                <a:gd name="connsiteX12" fmla="*/ 73219 w 95250"/>
                <a:gd name="connsiteY12" fmla="*/ 14706 h 95250"/>
                <a:gd name="connsiteX13" fmla="*/ 58508 w 95250"/>
                <a:gd name="connsiteY13" fmla="*/ 0 h 95250"/>
                <a:gd name="connsiteX14" fmla="*/ 36746 w 95250"/>
                <a:gd name="connsiteY14" fmla="*/ 0 h 95250"/>
                <a:gd name="connsiteX15" fmla="*/ 22031 w 95250"/>
                <a:gd name="connsiteY15" fmla="*/ 14706 h 95250"/>
                <a:gd name="connsiteX16" fmla="*/ 22031 w 95250"/>
                <a:gd name="connsiteY16" fmla="*/ 22036 h 95250"/>
                <a:gd name="connsiteX17" fmla="*/ 14710 w 95250"/>
                <a:gd name="connsiteY17" fmla="*/ 22036 h 95250"/>
                <a:gd name="connsiteX18" fmla="*/ 0 w 95250"/>
                <a:gd name="connsiteY18" fmla="*/ 36742 h 95250"/>
                <a:gd name="connsiteX19" fmla="*/ 0 w 95250"/>
                <a:gd name="connsiteY19" fmla="*/ 58508 h 95250"/>
                <a:gd name="connsiteX20" fmla="*/ 14710 w 95250"/>
                <a:gd name="connsiteY20" fmla="*/ 73214 h 95250"/>
                <a:gd name="connsiteX21" fmla="*/ 19050 w 95250"/>
                <a:gd name="connsiteY21" fmla="*/ 41086 h 95250"/>
                <a:gd name="connsiteX22" fmla="*/ 31556 w 95250"/>
                <a:gd name="connsiteY22" fmla="*/ 41086 h 95250"/>
                <a:gd name="connsiteX23" fmla="*/ 41081 w 95250"/>
                <a:gd name="connsiteY23" fmla="*/ 31561 h 95250"/>
                <a:gd name="connsiteX24" fmla="*/ 41081 w 95250"/>
                <a:gd name="connsiteY24" fmla="*/ 19050 h 95250"/>
                <a:gd name="connsiteX25" fmla="*/ 54169 w 95250"/>
                <a:gd name="connsiteY25" fmla="*/ 19050 h 95250"/>
                <a:gd name="connsiteX26" fmla="*/ 54169 w 95250"/>
                <a:gd name="connsiteY26" fmla="*/ 31561 h 95250"/>
                <a:gd name="connsiteX27" fmla="*/ 63694 w 95250"/>
                <a:gd name="connsiteY27" fmla="*/ 41086 h 95250"/>
                <a:gd name="connsiteX28" fmla="*/ 76200 w 95250"/>
                <a:gd name="connsiteY28" fmla="*/ 41086 h 95250"/>
                <a:gd name="connsiteX29" fmla="*/ 76200 w 95250"/>
                <a:gd name="connsiteY29" fmla="*/ 54164 h 95250"/>
                <a:gd name="connsiteX30" fmla="*/ 63694 w 95250"/>
                <a:gd name="connsiteY30" fmla="*/ 54164 h 95250"/>
                <a:gd name="connsiteX31" fmla="*/ 54169 w 95250"/>
                <a:gd name="connsiteY31" fmla="*/ 63689 h 95250"/>
                <a:gd name="connsiteX32" fmla="*/ 54169 w 95250"/>
                <a:gd name="connsiteY32" fmla="*/ 76200 h 95250"/>
                <a:gd name="connsiteX33" fmla="*/ 41081 w 95250"/>
                <a:gd name="connsiteY33" fmla="*/ 76200 h 95250"/>
                <a:gd name="connsiteX34" fmla="*/ 41081 w 95250"/>
                <a:gd name="connsiteY34" fmla="*/ 63689 h 95250"/>
                <a:gd name="connsiteX35" fmla="*/ 31556 w 95250"/>
                <a:gd name="connsiteY35" fmla="*/ 54164 h 95250"/>
                <a:gd name="connsiteX36" fmla="*/ 19050 w 95250"/>
                <a:gd name="connsiteY36" fmla="*/ 54164 h 95250"/>
                <a:gd name="connsiteX37" fmla="*/ 19050 w 95250"/>
                <a:gd name="connsiteY37" fmla="*/ 41086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5250" h="95250">
                  <a:moveTo>
                    <a:pt x="14710" y="73214"/>
                  </a:moveTo>
                  <a:lnTo>
                    <a:pt x="22031" y="73214"/>
                  </a:lnTo>
                  <a:lnTo>
                    <a:pt x="22031" y="80544"/>
                  </a:lnTo>
                  <a:cubicBezTo>
                    <a:pt x="22031" y="88655"/>
                    <a:pt x="28631" y="95250"/>
                    <a:pt x="36746" y="95250"/>
                  </a:cubicBezTo>
                  <a:lnTo>
                    <a:pt x="58508" y="95250"/>
                  </a:lnTo>
                  <a:cubicBezTo>
                    <a:pt x="66619" y="95250"/>
                    <a:pt x="73219" y="88655"/>
                    <a:pt x="73219" y="80544"/>
                  </a:cubicBezTo>
                  <a:lnTo>
                    <a:pt x="73219" y="73214"/>
                  </a:lnTo>
                  <a:lnTo>
                    <a:pt x="80540" y="73214"/>
                  </a:lnTo>
                  <a:cubicBezTo>
                    <a:pt x="88650" y="73214"/>
                    <a:pt x="95250" y="66619"/>
                    <a:pt x="95250" y="58508"/>
                  </a:cubicBezTo>
                  <a:lnTo>
                    <a:pt x="95250" y="36742"/>
                  </a:lnTo>
                  <a:cubicBezTo>
                    <a:pt x="95250" y="28631"/>
                    <a:pt x="88650" y="22036"/>
                    <a:pt x="80540" y="22036"/>
                  </a:cubicBezTo>
                  <a:lnTo>
                    <a:pt x="73219" y="22036"/>
                  </a:lnTo>
                  <a:lnTo>
                    <a:pt x="73219" y="14706"/>
                  </a:lnTo>
                  <a:cubicBezTo>
                    <a:pt x="73219" y="6595"/>
                    <a:pt x="66619" y="0"/>
                    <a:pt x="58508" y="0"/>
                  </a:cubicBezTo>
                  <a:lnTo>
                    <a:pt x="36746" y="0"/>
                  </a:lnTo>
                  <a:cubicBezTo>
                    <a:pt x="28631" y="0"/>
                    <a:pt x="22031" y="6595"/>
                    <a:pt x="22031" y="14706"/>
                  </a:cubicBezTo>
                  <a:lnTo>
                    <a:pt x="22031" y="22036"/>
                  </a:lnTo>
                  <a:lnTo>
                    <a:pt x="14710" y="22036"/>
                  </a:lnTo>
                  <a:cubicBezTo>
                    <a:pt x="6600" y="22036"/>
                    <a:pt x="0" y="28631"/>
                    <a:pt x="0" y="36742"/>
                  </a:cubicBezTo>
                  <a:lnTo>
                    <a:pt x="0" y="58508"/>
                  </a:lnTo>
                  <a:cubicBezTo>
                    <a:pt x="0" y="66619"/>
                    <a:pt x="6600" y="73214"/>
                    <a:pt x="14710" y="73214"/>
                  </a:cubicBezTo>
                  <a:close/>
                  <a:moveTo>
                    <a:pt x="19050" y="41086"/>
                  </a:moveTo>
                  <a:lnTo>
                    <a:pt x="31556" y="41086"/>
                  </a:lnTo>
                  <a:cubicBezTo>
                    <a:pt x="36816" y="41086"/>
                    <a:pt x="41081" y="36821"/>
                    <a:pt x="41081" y="31561"/>
                  </a:cubicBezTo>
                  <a:lnTo>
                    <a:pt x="41081" y="19050"/>
                  </a:lnTo>
                  <a:lnTo>
                    <a:pt x="54169" y="19050"/>
                  </a:lnTo>
                  <a:lnTo>
                    <a:pt x="54169" y="31561"/>
                  </a:lnTo>
                  <a:cubicBezTo>
                    <a:pt x="54169" y="36821"/>
                    <a:pt x="58434" y="41086"/>
                    <a:pt x="63694" y="41086"/>
                  </a:cubicBezTo>
                  <a:lnTo>
                    <a:pt x="76200" y="41086"/>
                  </a:lnTo>
                  <a:lnTo>
                    <a:pt x="76200" y="54164"/>
                  </a:lnTo>
                  <a:lnTo>
                    <a:pt x="63694" y="54164"/>
                  </a:lnTo>
                  <a:cubicBezTo>
                    <a:pt x="58434" y="54164"/>
                    <a:pt x="54169" y="58429"/>
                    <a:pt x="54169" y="63689"/>
                  </a:cubicBezTo>
                  <a:lnTo>
                    <a:pt x="54169" y="76200"/>
                  </a:lnTo>
                  <a:lnTo>
                    <a:pt x="41081" y="76200"/>
                  </a:lnTo>
                  <a:lnTo>
                    <a:pt x="41081" y="63689"/>
                  </a:lnTo>
                  <a:cubicBezTo>
                    <a:pt x="41081" y="58429"/>
                    <a:pt x="36816" y="54164"/>
                    <a:pt x="31556" y="54164"/>
                  </a:cubicBezTo>
                  <a:lnTo>
                    <a:pt x="19050" y="54164"/>
                  </a:lnTo>
                  <a:lnTo>
                    <a:pt x="19050" y="41086"/>
                  </a:ln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sp>
          <p:nvSpPr>
            <p:cNvPr id="52" name="Freeform: Shape 51">
              <a:extLst>
                <a:ext uri="{FF2B5EF4-FFF2-40B4-BE49-F238E27FC236}">
                  <a16:creationId xmlns:a16="http://schemas.microsoft.com/office/drawing/2014/main" id="{010995AE-A69A-5708-5115-AC707D96D052}"/>
                </a:ext>
              </a:extLst>
            </p:cNvPr>
            <p:cNvSpPr/>
            <p:nvPr/>
          </p:nvSpPr>
          <p:spPr>
            <a:xfrm>
              <a:off x="7159213" y="1709738"/>
              <a:ext cx="106244" cy="123825"/>
            </a:xfrm>
            <a:custGeom>
              <a:avLst/>
              <a:gdLst>
                <a:gd name="connsiteX0" fmla="*/ 51560 w 106244"/>
                <a:gd name="connsiteY0" fmla="*/ 103696 h 123825"/>
                <a:gd name="connsiteX1" fmla="*/ 47625 w 106244"/>
                <a:gd name="connsiteY1" fmla="*/ 101882 h 123825"/>
                <a:gd name="connsiteX2" fmla="*/ 49062 w 106244"/>
                <a:gd name="connsiteY2" fmla="*/ 123230 h 123825"/>
                <a:gd name="connsiteX3" fmla="*/ 51797 w 106244"/>
                <a:gd name="connsiteY3" fmla="*/ 123825 h 123825"/>
                <a:gd name="connsiteX4" fmla="*/ 56174 w 106244"/>
                <a:gd name="connsiteY4" fmla="*/ 122765 h 123825"/>
                <a:gd name="connsiteX5" fmla="*/ 101096 w 106244"/>
                <a:gd name="connsiteY5" fmla="*/ 99538 h 123825"/>
                <a:gd name="connsiteX6" fmla="*/ 106245 w 106244"/>
                <a:gd name="connsiteY6" fmla="*/ 91073 h 123825"/>
                <a:gd name="connsiteX7" fmla="*/ 106245 w 106244"/>
                <a:gd name="connsiteY7" fmla="*/ 9525 h 123825"/>
                <a:gd name="connsiteX8" fmla="*/ 96720 w 106244"/>
                <a:gd name="connsiteY8" fmla="*/ 0 h 123825"/>
                <a:gd name="connsiteX9" fmla="*/ 1470 w 106244"/>
                <a:gd name="connsiteY9" fmla="*/ 0 h 123825"/>
                <a:gd name="connsiteX10" fmla="*/ 0 w 106244"/>
                <a:gd name="connsiteY10" fmla="*/ 298 h 123825"/>
                <a:gd name="connsiteX11" fmla="*/ 15394 w 106244"/>
                <a:gd name="connsiteY11" fmla="*/ 19050 h 123825"/>
                <a:gd name="connsiteX12" fmla="*/ 87195 w 106244"/>
                <a:gd name="connsiteY12" fmla="*/ 19050 h 123825"/>
                <a:gd name="connsiteX13" fmla="*/ 87195 w 106244"/>
                <a:gd name="connsiteY13" fmla="*/ 38100 h 123825"/>
                <a:gd name="connsiteX14" fmla="*/ 27441 w 106244"/>
                <a:gd name="connsiteY14" fmla="*/ 38100 h 123825"/>
                <a:gd name="connsiteX15" fmla="*/ 36203 w 106244"/>
                <a:gd name="connsiteY15" fmla="*/ 57150 h 123825"/>
                <a:gd name="connsiteX16" fmla="*/ 87195 w 106244"/>
                <a:gd name="connsiteY16" fmla="*/ 57150 h 123825"/>
                <a:gd name="connsiteX17" fmla="*/ 87195 w 106244"/>
                <a:gd name="connsiteY17" fmla="*/ 85274 h 123825"/>
                <a:gd name="connsiteX18" fmla="*/ 51560 w 106244"/>
                <a:gd name="connsiteY18" fmla="*/ 103696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44" h="123825">
                  <a:moveTo>
                    <a:pt x="51560" y="103696"/>
                  </a:moveTo>
                  <a:lnTo>
                    <a:pt x="47625" y="101882"/>
                  </a:lnTo>
                  <a:cubicBezTo>
                    <a:pt x="48476" y="108896"/>
                    <a:pt x="49039" y="115993"/>
                    <a:pt x="49062" y="123230"/>
                  </a:cubicBezTo>
                  <a:cubicBezTo>
                    <a:pt x="49964" y="123499"/>
                    <a:pt x="50862" y="123825"/>
                    <a:pt x="51797" y="123825"/>
                  </a:cubicBezTo>
                  <a:cubicBezTo>
                    <a:pt x="53299" y="123825"/>
                    <a:pt x="54801" y="123472"/>
                    <a:pt x="56174" y="122765"/>
                  </a:cubicBezTo>
                  <a:lnTo>
                    <a:pt x="101096" y="99538"/>
                  </a:lnTo>
                  <a:cubicBezTo>
                    <a:pt x="104259" y="97901"/>
                    <a:pt x="106245" y="94636"/>
                    <a:pt x="106245" y="91073"/>
                  </a:cubicBezTo>
                  <a:lnTo>
                    <a:pt x="106245" y="9525"/>
                  </a:lnTo>
                  <a:cubicBezTo>
                    <a:pt x="106245" y="4265"/>
                    <a:pt x="101979" y="0"/>
                    <a:pt x="96720" y="0"/>
                  </a:cubicBezTo>
                  <a:lnTo>
                    <a:pt x="1470" y="0"/>
                  </a:lnTo>
                  <a:cubicBezTo>
                    <a:pt x="949" y="0"/>
                    <a:pt x="497" y="214"/>
                    <a:pt x="0" y="298"/>
                  </a:cubicBezTo>
                  <a:cubicBezTo>
                    <a:pt x="5535" y="6200"/>
                    <a:pt x="10683" y="12445"/>
                    <a:pt x="15394" y="19050"/>
                  </a:cubicBezTo>
                  <a:lnTo>
                    <a:pt x="87195" y="19050"/>
                  </a:lnTo>
                  <a:lnTo>
                    <a:pt x="87195" y="38100"/>
                  </a:lnTo>
                  <a:lnTo>
                    <a:pt x="27441" y="38100"/>
                  </a:lnTo>
                  <a:cubicBezTo>
                    <a:pt x="30751" y="44230"/>
                    <a:pt x="33602" y="50624"/>
                    <a:pt x="36203" y="57150"/>
                  </a:cubicBezTo>
                  <a:lnTo>
                    <a:pt x="87195" y="57150"/>
                  </a:lnTo>
                  <a:lnTo>
                    <a:pt x="87195" y="85274"/>
                  </a:lnTo>
                  <a:lnTo>
                    <a:pt x="51560" y="103696"/>
                  </a:ln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sp>
          <p:nvSpPr>
            <p:cNvPr id="53" name="Freeform: Shape 52">
              <a:extLst>
                <a:ext uri="{FF2B5EF4-FFF2-40B4-BE49-F238E27FC236}">
                  <a16:creationId xmlns:a16="http://schemas.microsoft.com/office/drawing/2014/main" id="{01D89A36-854B-82D6-2727-E2D32917463F}"/>
                </a:ext>
              </a:extLst>
            </p:cNvPr>
            <p:cNvSpPr/>
            <p:nvPr/>
          </p:nvSpPr>
          <p:spPr>
            <a:xfrm>
              <a:off x="6706659" y="1671638"/>
              <a:ext cx="644523" cy="742950"/>
            </a:xfrm>
            <a:custGeom>
              <a:avLst/>
              <a:gdLst>
                <a:gd name="connsiteX0" fmla="*/ 634998 w 644523"/>
                <a:gd name="connsiteY0" fmla="*/ 552450 h 742950"/>
                <a:gd name="connsiteX1" fmla="*/ 644523 w 644523"/>
                <a:gd name="connsiteY1" fmla="*/ 542925 h 742950"/>
                <a:gd name="connsiteX2" fmla="*/ 634998 w 644523"/>
                <a:gd name="connsiteY2" fmla="*/ 533400 h 742950"/>
                <a:gd name="connsiteX3" fmla="*/ 610870 w 644523"/>
                <a:gd name="connsiteY3" fmla="*/ 533400 h 742950"/>
                <a:gd name="connsiteX4" fmla="*/ 606423 w 644523"/>
                <a:gd name="connsiteY4" fmla="*/ 531019 h 742950"/>
                <a:gd name="connsiteX5" fmla="*/ 605623 w 644523"/>
                <a:gd name="connsiteY5" fmla="*/ 530657 h 742950"/>
                <a:gd name="connsiteX6" fmla="*/ 390278 w 644523"/>
                <a:gd name="connsiteY6" fmla="*/ 307944 h 742950"/>
                <a:gd name="connsiteX7" fmla="*/ 482598 w 644523"/>
                <a:gd name="connsiteY7" fmla="*/ 161953 h 742950"/>
                <a:gd name="connsiteX8" fmla="*/ 320673 w 644523"/>
                <a:gd name="connsiteY8" fmla="*/ 0 h 742950"/>
                <a:gd name="connsiteX9" fmla="*/ 158748 w 644523"/>
                <a:gd name="connsiteY9" fmla="*/ 161953 h 742950"/>
                <a:gd name="connsiteX10" fmla="*/ 250966 w 644523"/>
                <a:gd name="connsiteY10" fmla="*/ 307898 h 742950"/>
                <a:gd name="connsiteX11" fmla="*/ 35482 w 644523"/>
                <a:gd name="connsiteY11" fmla="*/ 531905 h 742950"/>
                <a:gd name="connsiteX12" fmla="*/ 31774 w 644523"/>
                <a:gd name="connsiteY12" fmla="*/ 533400 h 742950"/>
                <a:gd name="connsiteX13" fmla="*/ 9525 w 644523"/>
                <a:gd name="connsiteY13" fmla="*/ 533400 h 742950"/>
                <a:gd name="connsiteX14" fmla="*/ 0 w 644523"/>
                <a:gd name="connsiteY14" fmla="*/ 542925 h 742950"/>
                <a:gd name="connsiteX15" fmla="*/ 9525 w 644523"/>
                <a:gd name="connsiteY15" fmla="*/ 552450 h 742950"/>
                <a:gd name="connsiteX16" fmla="*/ 27384 w 644523"/>
                <a:gd name="connsiteY16" fmla="*/ 552450 h 742950"/>
                <a:gd name="connsiteX17" fmla="*/ 44527 w 644523"/>
                <a:gd name="connsiteY17" fmla="*/ 734635 h 742950"/>
                <a:gd name="connsiteX18" fmla="*/ 53959 w 644523"/>
                <a:gd name="connsiteY18" fmla="*/ 742950 h 742950"/>
                <a:gd name="connsiteX19" fmla="*/ 55183 w 644523"/>
                <a:gd name="connsiteY19" fmla="*/ 742874 h 742950"/>
                <a:gd name="connsiteX20" fmla="*/ 63419 w 644523"/>
                <a:gd name="connsiteY20" fmla="*/ 732215 h 742950"/>
                <a:gd name="connsiteX21" fmla="*/ 46481 w 644523"/>
                <a:gd name="connsiteY21" fmla="*/ 552450 h 742950"/>
                <a:gd name="connsiteX22" fmla="*/ 598024 w 644523"/>
                <a:gd name="connsiteY22" fmla="*/ 552450 h 742950"/>
                <a:gd name="connsiteX23" fmla="*/ 577923 w 644523"/>
                <a:gd name="connsiteY23" fmla="*/ 732225 h 742950"/>
                <a:gd name="connsiteX24" fmla="*/ 586169 w 644523"/>
                <a:gd name="connsiteY24" fmla="*/ 742874 h 742950"/>
                <a:gd name="connsiteX25" fmla="*/ 596824 w 644523"/>
                <a:gd name="connsiteY25" fmla="*/ 734625 h 742950"/>
                <a:gd name="connsiteX26" fmla="*/ 617181 w 644523"/>
                <a:gd name="connsiteY26" fmla="*/ 552450 h 742950"/>
                <a:gd name="connsiteX27" fmla="*/ 634998 w 644523"/>
                <a:gd name="connsiteY27" fmla="*/ 552450 h 742950"/>
                <a:gd name="connsiteX28" fmla="*/ 177798 w 644523"/>
                <a:gd name="connsiteY28" fmla="*/ 161953 h 742950"/>
                <a:gd name="connsiteX29" fmla="*/ 320673 w 644523"/>
                <a:gd name="connsiteY29" fmla="*/ 19050 h 742950"/>
                <a:gd name="connsiteX30" fmla="*/ 463548 w 644523"/>
                <a:gd name="connsiteY30" fmla="*/ 161953 h 742950"/>
                <a:gd name="connsiteX31" fmla="*/ 320673 w 644523"/>
                <a:gd name="connsiteY31" fmla="*/ 304800 h 742950"/>
                <a:gd name="connsiteX32" fmla="*/ 177798 w 644523"/>
                <a:gd name="connsiteY32" fmla="*/ 161953 h 742950"/>
                <a:gd name="connsiteX33" fmla="*/ 291838 w 644523"/>
                <a:gd name="connsiteY33" fmla="*/ 323850 h 742950"/>
                <a:gd name="connsiteX34" fmla="*/ 349253 w 644523"/>
                <a:gd name="connsiteY34" fmla="*/ 323850 h 742950"/>
                <a:gd name="connsiteX35" fmla="*/ 586680 w 644523"/>
                <a:gd name="connsiteY35" fmla="*/ 533400 h 742950"/>
                <a:gd name="connsiteX36" fmla="*/ 54550 w 644523"/>
                <a:gd name="connsiteY36" fmla="*/ 533400 h 742950"/>
                <a:gd name="connsiteX37" fmla="*/ 291838 w 644523"/>
                <a:gd name="connsiteY37" fmla="*/ 323850 h 74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44523" h="742950">
                  <a:moveTo>
                    <a:pt x="634998" y="552450"/>
                  </a:moveTo>
                  <a:cubicBezTo>
                    <a:pt x="640258" y="552450"/>
                    <a:pt x="644523" y="548192"/>
                    <a:pt x="644523" y="542925"/>
                  </a:cubicBezTo>
                  <a:cubicBezTo>
                    <a:pt x="644523" y="537658"/>
                    <a:pt x="640258" y="533400"/>
                    <a:pt x="634998" y="533400"/>
                  </a:cubicBezTo>
                  <a:lnTo>
                    <a:pt x="610870" y="533400"/>
                  </a:lnTo>
                  <a:cubicBezTo>
                    <a:pt x="609269" y="532400"/>
                    <a:pt x="607679" y="531609"/>
                    <a:pt x="606423" y="531019"/>
                  </a:cubicBezTo>
                  <a:cubicBezTo>
                    <a:pt x="606159" y="530895"/>
                    <a:pt x="605888" y="530781"/>
                    <a:pt x="605623" y="530657"/>
                  </a:cubicBezTo>
                  <a:cubicBezTo>
                    <a:pt x="597350" y="414794"/>
                    <a:pt x="508020" y="325060"/>
                    <a:pt x="390278" y="307944"/>
                  </a:cubicBezTo>
                  <a:cubicBezTo>
                    <a:pt x="444800" y="281890"/>
                    <a:pt x="482598" y="226386"/>
                    <a:pt x="482598" y="161953"/>
                  </a:cubicBezTo>
                  <a:cubicBezTo>
                    <a:pt x="482598" y="72549"/>
                    <a:pt x="410035" y="0"/>
                    <a:pt x="320673" y="0"/>
                  </a:cubicBezTo>
                  <a:cubicBezTo>
                    <a:pt x="231297" y="0"/>
                    <a:pt x="158748" y="72549"/>
                    <a:pt x="158748" y="161953"/>
                  </a:cubicBezTo>
                  <a:cubicBezTo>
                    <a:pt x="158748" y="226349"/>
                    <a:pt x="196495" y="281825"/>
                    <a:pt x="250966" y="307898"/>
                  </a:cubicBezTo>
                  <a:cubicBezTo>
                    <a:pt x="132219" y="324902"/>
                    <a:pt x="43248" y="415026"/>
                    <a:pt x="35482" y="531905"/>
                  </a:cubicBezTo>
                  <a:cubicBezTo>
                    <a:pt x="33984" y="532247"/>
                    <a:pt x="32812" y="532790"/>
                    <a:pt x="31774" y="533400"/>
                  </a:cubicBezTo>
                  <a:lnTo>
                    <a:pt x="9525" y="533400"/>
                  </a:lnTo>
                  <a:cubicBezTo>
                    <a:pt x="4265" y="533400"/>
                    <a:pt x="0" y="537658"/>
                    <a:pt x="0" y="542925"/>
                  </a:cubicBezTo>
                  <a:cubicBezTo>
                    <a:pt x="0" y="548192"/>
                    <a:pt x="4265" y="552450"/>
                    <a:pt x="9525" y="552450"/>
                  </a:cubicBezTo>
                  <a:lnTo>
                    <a:pt x="27384" y="552450"/>
                  </a:lnTo>
                  <a:cubicBezTo>
                    <a:pt x="30105" y="584921"/>
                    <a:pt x="39481" y="695287"/>
                    <a:pt x="44527" y="734635"/>
                  </a:cubicBezTo>
                  <a:cubicBezTo>
                    <a:pt x="45142" y="739445"/>
                    <a:pt x="49239" y="742950"/>
                    <a:pt x="53959" y="742950"/>
                  </a:cubicBezTo>
                  <a:cubicBezTo>
                    <a:pt x="54364" y="742950"/>
                    <a:pt x="54774" y="742921"/>
                    <a:pt x="55183" y="742874"/>
                  </a:cubicBezTo>
                  <a:cubicBezTo>
                    <a:pt x="60401" y="742207"/>
                    <a:pt x="64089" y="737435"/>
                    <a:pt x="63419" y="732215"/>
                  </a:cubicBezTo>
                  <a:cubicBezTo>
                    <a:pt x="58476" y="693601"/>
                    <a:pt x="49271" y="585511"/>
                    <a:pt x="46481" y="552450"/>
                  </a:cubicBezTo>
                  <a:lnTo>
                    <a:pt x="598024" y="552450"/>
                  </a:lnTo>
                  <a:cubicBezTo>
                    <a:pt x="594619" y="584111"/>
                    <a:pt x="582630" y="695249"/>
                    <a:pt x="577923" y="732225"/>
                  </a:cubicBezTo>
                  <a:cubicBezTo>
                    <a:pt x="577263" y="737445"/>
                    <a:pt x="580951" y="742207"/>
                    <a:pt x="586169" y="742874"/>
                  </a:cubicBezTo>
                  <a:cubicBezTo>
                    <a:pt x="591383" y="743493"/>
                    <a:pt x="596159" y="739845"/>
                    <a:pt x="596824" y="734625"/>
                  </a:cubicBezTo>
                  <a:cubicBezTo>
                    <a:pt x="601656" y="696678"/>
                    <a:pt x="614102" y="581158"/>
                    <a:pt x="617181" y="552450"/>
                  </a:cubicBezTo>
                  <a:lnTo>
                    <a:pt x="634998" y="552450"/>
                  </a:lnTo>
                  <a:close/>
                  <a:moveTo>
                    <a:pt x="177798" y="161953"/>
                  </a:moveTo>
                  <a:cubicBezTo>
                    <a:pt x="177798" y="83158"/>
                    <a:pt x="241892" y="19050"/>
                    <a:pt x="320673" y="19050"/>
                  </a:cubicBezTo>
                  <a:cubicBezTo>
                    <a:pt x="399455" y="19050"/>
                    <a:pt x="463548" y="83158"/>
                    <a:pt x="463548" y="161953"/>
                  </a:cubicBezTo>
                  <a:cubicBezTo>
                    <a:pt x="463548" y="240721"/>
                    <a:pt x="399455" y="304800"/>
                    <a:pt x="320673" y="304800"/>
                  </a:cubicBezTo>
                  <a:cubicBezTo>
                    <a:pt x="241892" y="304800"/>
                    <a:pt x="177798" y="240721"/>
                    <a:pt x="177798" y="161953"/>
                  </a:cubicBezTo>
                  <a:close/>
                  <a:moveTo>
                    <a:pt x="291838" y="323850"/>
                  </a:moveTo>
                  <a:lnTo>
                    <a:pt x="349253" y="323850"/>
                  </a:lnTo>
                  <a:cubicBezTo>
                    <a:pt x="479227" y="323850"/>
                    <a:pt x="578788" y="411882"/>
                    <a:pt x="586680" y="533400"/>
                  </a:cubicBezTo>
                  <a:lnTo>
                    <a:pt x="54550" y="533400"/>
                  </a:lnTo>
                  <a:cubicBezTo>
                    <a:pt x="62434" y="413500"/>
                    <a:pt x="163279" y="323850"/>
                    <a:pt x="291838" y="323850"/>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sp>
          <p:nvSpPr>
            <p:cNvPr id="54" name="Freeform: Shape 53">
              <a:extLst>
                <a:ext uri="{FF2B5EF4-FFF2-40B4-BE49-F238E27FC236}">
                  <a16:creationId xmlns:a16="http://schemas.microsoft.com/office/drawing/2014/main" id="{CA1BFB6E-8711-6EE0-9E41-9E07097F08AA}"/>
                </a:ext>
              </a:extLst>
            </p:cNvPr>
            <p:cNvSpPr/>
            <p:nvPr/>
          </p:nvSpPr>
          <p:spPr>
            <a:xfrm>
              <a:off x="6789208" y="1709738"/>
              <a:ext cx="106244" cy="123239"/>
            </a:xfrm>
            <a:custGeom>
              <a:avLst/>
              <a:gdLst>
                <a:gd name="connsiteX0" fmla="*/ 90850 w 106244"/>
                <a:gd name="connsiteY0" fmla="*/ 19050 h 123239"/>
                <a:gd name="connsiteX1" fmla="*/ 106245 w 106244"/>
                <a:gd name="connsiteY1" fmla="*/ 298 h 123239"/>
                <a:gd name="connsiteX2" fmla="*/ 104775 w 106244"/>
                <a:gd name="connsiteY2" fmla="*/ 0 h 123239"/>
                <a:gd name="connsiteX3" fmla="*/ 9525 w 106244"/>
                <a:gd name="connsiteY3" fmla="*/ 0 h 123239"/>
                <a:gd name="connsiteX4" fmla="*/ 0 w 106244"/>
                <a:gd name="connsiteY4" fmla="*/ 9525 h 123239"/>
                <a:gd name="connsiteX5" fmla="*/ 0 w 106244"/>
                <a:gd name="connsiteY5" fmla="*/ 91073 h 123239"/>
                <a:gd name="connsiteX6" fmla="*/ 5535 w 106244"/>
                <a:gd name="connsiteY6" fmla="*/ 99724 h 123239"/>
                <a:gd name="connsiteX7" fmla="*/ 55861 w 106244"/>
                <a:gd name="connsiteY7" fmla="*/ 122951 h 123239"/>
                <a:gd name="connsiteX8" fmla="*/ 57182 w 106244"/>
                <a:gd name="connsiteY8" fmla="*/ 123239 h 123239"/>
                <a:gd name="connsiteX9" fmla="*/ 58424 w 106244"/>
                <a:gd name="connsiteY9" fmla="*/ 103147 h 123239"/>
                <a:gd name="connsiteX10" fmla="*/ 19050 w 106244"/>
                <a:gd name="connsiteY10" fmla="*/ 84981 h 123239"/>
                <a:gd name="connsiteX11" fmla="*/ 19050 w 106244"/>
                <a:gd name="connsiteY11" fmla="*/ 57150 h 123239"/>
                <a:gd name="connsiteX12" fmla="*/ 70042 w 106244"/>
                <a:gd name="connsiteY12" fmla="*/ 57150 h 123239"/>
                <a:gd name="connsiteX13" fmla="*/ 78804 w 106244"/>
                <a:gd name="connsiteY13" fmla="*/ 38100 h 123239"/>
                <a:gd name="connsiteX14" fmla="*/ 19050 w 106244"/>
                <a:gd name="connsiteY14" fmla="*/ 38100 h 123239"/>
                <a:gd name="connsiteX15" fmla="*/ 19050 w 106244"/>
                <a:gd name="connsiteY15" fmla="*/ 19050 h 123239"/>
                <a:gd name="connsiteX16" fmla="*/ 90850 w 106244"/>
                <a:gd name="connsiteY16" fmla="*/ 19050 h 123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6244" h="123239">
                  <a:moveTo>
                    <a:pt x="90850" y="19050"/>
                  </a:moveTo>
                  <a:cubicBezTo>
                    <a:pt x="95561" y="12445"/>
                    <a:pt x="100710" y="6200"/>
                    <a:pt x="106245" y="298"/>
                  </a:cubicBezTo>
                  <a:cubicBezTo>
                    <a:pt x="105748" y="214"/>
                    <a:pt x="105296" y="0"/>
                    <a:pt x="104775" y="0"/>
                  </a:cubicBezTo>
                  <a:lnTo>
                    <a:pt x="9525" y="0"/>
                  </a:lnTo>
                  <a:cubicBezTo>
                    <a:pt x="4265" y="0"/>
                    <a:pt x="0" y="4265"/>
                    <a:pt x="0" y="9525"/>
                  </a:cubicBezTo>
                  <a:lnTo>
                    <a:pt x="0" y="91073"/>
                  </a:lnTo>
                  <a:cubicBezTo>
                    <a:pt x="0" y="94790"/>
                    <a:pt x="2158" y="98162"/>
                    <a:pt x="5535" y="99724"/>
                  </a:cubicBezTo>
                  <a:lnTo>
                    <a:pt x="55861" y="122951"/>
                  </a:lnTo>
                  <a:cubicBezTo>
                    <a:pt x="56280" y="123146"/>
                    <a:pt x="56745" y="123109"/>
                    <a:pt x="57182" y="123239"/>
                  </a:cubicBezTo>
                  <a:cubicBezTo>
                    <a:pt x="57206" y="116439"/>
                    <a:pt x="57671" y="109752"/>
                    <a:pt x="58424" y="103147"/>
                  </a:cubicBezTo>
                  <a:lnTo>
                    <a:pt x="19050" y="84981"/>
                  </a:lnTo>
                  <a:lnTo>
                    <a:pt x="19050" y="57150"/>
                  </a:lnTo>
                  <a:lnTo>
                    <a:pt x="70042" y="57150"/>
                  </a:lnTo>
                  <a:cubicBezTo>
                    <a:pt x="72642" y="50624"/>
                    <a:pt x="75493" y="44230"/>
                    <a:pt x="78804" y="38100"/>
                  </a:cubicBezTo>
                  <a:lnTo>
                    <a:pt x="19050" y="38100"/>
                  </a:lnTo>
                  <a:lnTo>
                    <a:pt x="19050" y="19050"/>
                  </a:lnTo>
                  <a:lnTo>
                    <a:pt x="90850" y="19050"/>
                  </a:ln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sp>
          <p:nvSpPr>
            <p:cNvPr id="55" name="Freeform: Shape 54">
              <a:extLst>
                <a:ext uri="{FF2B5EF4-FFF2-40B4-BE49-F238E27FC236}">
                  <a16:creationId xmlns:a16="http://schemas.microsoft.com/office/drawing/2014/main" id="{966FD561-C905-7D25-CD9B-0C84570CB812}"/>
                </a:ext>
              </a:extLst>
            </p:cNvPr>
            <p:cNvSpPr/>
            <p:nvPr/>
          </p:nvSpPr>
          <p:spPr>
            <a:xfrm>
              <a:off x="7058358" y="1509713"/>
              <a:ext cx="573029" cy="895350"/>
            </a:xfrm>
            <a:custGeom>
              <a:avLst/>
              <a:gdLst>
                <a:gd name="connsiteX0" fmla="*/ 571888 w 573029"/>
                <a:gd name="connsiteY0" fmla="*/ 458410 h 895350"/>
                <a:gd name="connsiteX1" fmla="*/ 528111 w 573029"/>
                <a:gd name="connsiteY1" fmla="*/ 379790 h 895350"/>
                <a:gd name="connsiteX2" fmla="*/ 502374 w 573029"/>
                <a:gd name="connsiteY2" fmla="*/ 361950 h 895350"/>
                <a:gd name="connsiteX3" fmla="*/ 320332 w 573029"/>
                <a:gd name="connsiteY3" fmla="*/ 361950 h 895350"/>
                <a:gd name="connsiteX4" fmla="*/ 302219 w 573029"/>
                <a:gd name="connsiteY4" fmla="*/ 38579 h 895350"/>
                <a:gd name="connsiteX5" fmla="*/ 263859 w 573029"/>
                <a:gd name="connsiteY5" fmla="*/ 0 h 895350"/>
                <a:gd name="connsiteX6" fmla="*/ 89329 w 573029"/>
                <a:gd name="connsiteY6" fmla="*/ 0 h 895350"/>
                <a:gd name="connsiteX7" fmla="*/ 70535 w 573029"/>
                <a:gd name="connsiteY7" fmla="*/ 19050 h 895350"/>
                <a:gd name="connsiteX8" fmla="*/ 263859 w 573029"/>
                <a:gd name="connsiteY8" fmla="*/ 19050 h 895350"/>
                <a:gd name="connsiteX9" fmla="*/ 283169 w 573029"/>
                <a:gd name="connsiteY9" fmla="*/ 38579 h 895350"/>
                <a:gd name="connsiteX10" fmla="*/ 283197 w 573029"/>
                <a:gd name="connsiteY10" fmla="*/ 39644 h 895350"/>
                <a:gd name="connsiteX11" fmla="*/ 301252 w 573029"/>
                <a:gd name="connsiteY11" fmla="*/ 361950 h 895350"/>
                <a:gd name="connsiteX12" fmla="*/ 264244 w 573029"/>
                <a:gd name="connsiteY12" fmla="*/ 361950 h 895350"/>
                <a:gd name="connsiteX13" fmla="*/ 264249 w 573029"/>
                <a:gd name="connsiteY13" fmla="*/ 361922 h 895350"/>
                <a:gd name="connsiteX14" fmla="*/ 264101 w 573029"/>
                <a:gd name="connsiteY14" fmla="*/ 242334 h 895350"/>
                <a:gd name="connsiteX15" fmla="*/ 73368 w 573029"/>
                <a:gd name="connsiteY15" fmla="*/ 20464 h 895350"/>
                <a:gd name="connsiteX16" fmla="*/ 70982 w 573029"/>
                <a:gd name="connsiteY16" fmla="*/ 19743 h 895350"/>
                <a:gd name="connsiteX17" fmla="*/ 70029 w 573029"/>
                <a:gd name="connsiteY17" fmla="*/ 19455 h 895350"/>
                <a:gd name="connsiteX18" fmla="*/ 69987 w 573029"/>
                <a:gd name="connsiteY18" fmla="*/ 19487 h 895350"/>
                <a:gd name="connsiteX19" fmla="*/ 65899 w 573029"/>
                <a:gd name="connsiteY19" fmla="*/ 19050 h 895350"/>
                <a:gd name="connsiteX20" fmla="*/ 52448 w 573029"/>
                <a:gd name="connsiteY20" fmla="*/ 23914 h 895350"/>
                <a:gd name="connsiteX21" fmla="*/ 12511 w 573029"/>
                <a:gd name="connsiteY21" fmla="*/ 56419 h 895350"/>
                <a:gd name="connsiteX22" fmla="*/ 7623 w 573029"/>
                <a:gd name="connsiteY22" fmla="*/ 86064 h 895350"/>
                <a:gd name="connsiteX23" fmla="*/ 14325 w 573029"/>
                <a:gd name="connsiteY23" fmla="*/ 96915 h 895350"/>
                <a:gd name="connsiteX24" fmla="*/ 0 w 573029"/>
                <a:gd name="connsiteY24" fmla="*/ 145731 h 895350"/>
                <a:gd name="connsiteX25" fmla="*/ 18608 w 573029"/>
                <a:gd name="connsiteY25" fmla="*/ 149963 h 895350"/>
                <a:gd name="connsiteX26" fmla="*/ 34994 w 573029"/>
                <a:gd name="connsiteY26" fmla="*/ 94129 h 895350"/>
                <a:gd name="connsiteX27" fmla="*/ 23827 w 573029"/>
                <a:gd name="connsiteY27" fmla="*/ 76047 h 895350"/>
                <a:gd name="connsiteX28" fmla="*/ 24538 w 573029"/>
                <a:gd name="connsiteY28" fmla="*/ 71196 h 895350"/>
                <a:gd name="connsiteX29" fmla="*/ 64513 w 573029"/>
                <a:gd name="connsiteY29" fmla="*/ 38658 h 895350"/>
                <a:gd name="connsiteX30" fmla="*/ 65899 w 573029"/>
                <a:gd name="connsiteY30" fmla="*/ 38100 h 895350"/>
                <a:gd name="connsiteX31" fmla="*/ 67838 w 573029"/>
                <a:gd name="connsiteY31" fmla="*/ 39993 h 895350"/>
                <a:gd name="connsiteX32" fmla="*/ 83148 w 573029"/>
                <a:gd name="connsiteY32" fmla="*/ 99236 h 895350"/>
                <a:gd name="connsiteX33" fmla="*/ 81679 w 573029"/>
                <a:gd name="connsiteY33" fmla="*/ 101924 h 895350"/>
                <a:gd name="connsiteX34" fmla="*/ 81065 w 573029"/>
                <a:gd name="connsiteY34" fmla="*/ 101845 h 895350"/>
                <a:gd name="connsiteX35" fmla="*/ 56067 w 573029"/>
                <a:gd name="connsiteY35" fmla="*/ 95589 h 895350"/>
                <a:gd name="connsiteX36" fmla="*/ 66452 w 573029"/>
                <a:gd name="connsiteY36" fmla="*/ 120876 h 895350"/>
                <a:gd name="connsiteX37" fmla="*/ 65689 w 573029"/>
                <a:gd name="connsiteY37" fmla="*/ 126583 h 895350"/>
                <a:gd name="connsiteX38" fmla="*/ 38332 w 573029"/>
                <a:gd name="connsiteY38" fmla="*/ 156748 h 895350"/>
                <a:gd name="connsiteX39" fmla="*/ 56211 w 573029"/>
                <a:gd name="connsiteY39" fmla="*/ 165390 h 895350"/>
                <a:gd name="connsiteX40" fmla="*/ 79800 w 573029"/>
                <a:gd name="connsiteY40" fmla="*/ 139377 h 895350"/>
                <a:gd name="connsiteX41" fmla="*/ 80483 w 573029"/>
                <a:gd name="connsiteY41" fmla="*/ 138587 h 895350"/>
                <a:gd name="connsiteX42" fmla="*/ 85754 w 573029"/>
                <a:gd name="connsiteY42" fmla="*/ 120579 h 895350"/>
                <a:gd name="connsiteX43" fmla="*/ 97980 w 573029"/>
                <a:gd name="connsiteY43" fmla="*/ 113026 h 895350"/>
                <a:gd name="connsiteX44" fmla="*/ 101590 w 573029"/>
                <a:gd name="connsiteY44" fmla="*/ 94450 h 895350"/>
                <a:gd name="connsiteX45" fmla="*/ 88869 w 573029"/>
                <a:gd name="connsiteY45" fmla="*/ 45234 h 895350"/>
                <a:gd name="connsiteX46" fmla="*/ 245051 w 573029"/>
                <a:gd name="connsiteY46" fmla="*/ 242339 h 895350"/>
                <a:gd name="connsiteX47" fmla="*/ 245199 w 573029"/>
                <a:gd name="connsiteY47" fmla="*/ 361950 h 895350"/>
                <a:gd name="connsiteX48" fmla="*/ 145861 w 573029"/>
                <a:gd name="connsiteY48" fmla="*/ 361950 h 895350"/>
                <a:gd name="connsiteX49" fmla="*/ 140634 w 573029"/>
                <a:gd name="connsiteY49" fmla="*/ 381000 h 895350"/>
                <a:gd name="connsiteX50" fmla="*/ 502374 w 573029"/>
                <a:gd name="connsiteY50" fmla="*/ 381000 h 895350"/>
                <a:gd name="connsiteX51" fmla="*/ 510280 w 573029"/>
                <a:gd name="connsiteY51" fmla="*/ 386479 h 895350"/>
                <a:gd name="connsiteX52" fmla="*/ 549409 w 573029"/>
                <a:gd name="connsiteY52" fmla="*/ 457200 h 895350"/>
                <a:gd name="connsiteX53" fmla="*/ 90897 w 573029"/>
                <a:gd name="connsiteY53" fmla="*/ 457200 h 895350"/>
                <a:gd name="connsiteX54" fmla="*/ 86948 w 573029"/>
                <a:gd name="connsiteY54" fmla="*/ 460791 h 895350"/>
                <a:gd name="connsiteX55" fmla="*/ 126602 w 573029"/>
                <a:gd name="connsiteY55" fmla="*/ 476250 h 895350"/>
                <a:gd name="connsiteX56" fmla="*/ 402362 w 573029"/>
                <a:gd name="connsiteY56" fmla="*/ 476250 h 895350"/>
                <a:gd name="connsiteX57" fmla="*/ 402362 w 573029"/>
                <a:gd name="connsiteY57" fmla="*/ 590550 h 895350"/>
                <a:gd name="connsiteX58" fmla="*/ 273774 w 573029"/>
                <a:gd name="connsiteY58" fmla="*/ 590550 h 895350"/>
                <a:gd name="connsiteX59" fmla="*/ 264249 w 573029"/>
                <a:gd name="connsiteY59" fmla="*/ 600075 h 895350"/>
                <a:gd name="connsiteX60" fmla="*/ 273774 w 573029"/>
                <a:gd name="connsiteY60" fmla="*/ 609600 h 895350"/>
                <a:gd name="connsiteX61" fmla="*/ 402362 w 573029"/>
                <a:gd name="connsiteY61" fmla="*/ 609600 h 895350"/>
                <a:gd name="connsiteX62" fmla="*/ 402362 w 573029"/>
                <a:gd name="connsiteY62" fmla="*/ 628650 h 895350"/>
                <a:gd name="connsiteX63" fmla="*/ 321399 w 573029"/>
                <a:gd name="connsiteY63" fmla="*/ 628650 h 895350"/>
                <a:gd name="connsiteX64" fmla="*/ 311874 w 573029"/>
                <a:gd name="connsiteY64" fmla="*/ 638175 h 895350"/>
                <a:gd name="connsiteX65" fmla="*/ 321399 w 573029"/>
                <a:gd name="connsiteY65" fmla="*/ 647700 h 895350"/>
                <a:gd name="connsiteX66" fmla="*/ 402362 w 573029"/>
                <a:gd name="connsiteY66" fmla="*/ 647700 h 895350"/>
                <a:gd name="connsiteX67" fmla="*/ 402362 w 573029"/>
                <a:gd name="connsiteY67" fmla="*/ 857250 h 895350"/>
                <a:gd name="connsiteX68" fmla="*/ 383312 w 573029"/>
                <a:gd name="connsiteY68" fmla="*/ 876300 h 895350"/>
                <a:gd name="connsiteX69" fmla="*/ 273737 w 573029"/>
                <a:gd name="connsiteY69" fmla="*/ 876300 h 895350"/>
                <a:gd name="connsiteX70" fmla="*/ 273774 w 573029"/>
                <a:gd name="connsiteY70" fmla="*/ 895274 h 895350"/>
                <a:gd name="connsiteX71" fmla="*/ 273765 w 573029"/>
                <a:gd name="connsiteY71" fmla="*/ 895350 h 895350"/>
                <a:gd name="connsiteX72" fmla="*/ 383312 w 573029"/>
                <a:gd name="connsiteY72" fmla="*/ 895350 h 895350"/>
                <a:gd name="connsiteX73" fmla="*/ 421412 w 573029"/>
                <a:gd name="connsiteY73" fmla="*/ 857250 h 895350"/>
                <a:gd name="connsiteX74" fmla="*/ 421412 w 573029"/>
                <a:gd name="connsiteY74" fmla="*/ 476250 h 895350"/>
                <a:gd name="connsiteX75" fmla="*/ 559524 w 573029"/>
                <a:gd name="connsiteY75" fmla="*/ 476250 h 895350"/>
                <a:gd name="connsiteX76" fmla="*/ 571888 w 573029"/>
                <a:gd name="connsiteY76" fmla="*/ 458410 h 89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73029" h="895350">
                  <a:moveTo>
                    <a:pt x="571888" y="458410"/>
                  </a:moveTo>
                  <a:lnTo>
                    <a:pt x="528111" y="379790"/>
                  </a:lnTo>
                  <a:cubicBezTo>
                    <a:pt x="524415" y="369941"/>
                    <a:pt x="512890" y="361950"/>
                    <a:pt x="502374" y="361950"/>
                  </a:cubicBezTo>
                  <a:lnTo>
                    <a:pt x="320332" y="361950"/>
                  </a:lnTo>
                  <a:lnTo>
                    <a:pt x="302219" y="38579"/>
                  </a:lnTo>
                  <a:cubicBezTo>
                    <a:pt x="302219" y="17278"/>
                    <a:pt x="285043" y="0"/>
                    <a:pt x="263859" y="0"/>
                  </a:cubicBezTo>
                  <a:lnTo>
                    <a:pt x="89329" y="0"/>
                  </a:lnTo>
                  <a:cubicBezTo>
                    <a:pt x="83526" y="6847"/>
                    <a:pt x="77298" y="13265"/>
                    <a:pt x="70535" y="19050"/>
                  </a:cubicBezTo>
                  <a:lnTo>
                    <a:pt x="263859" y="19050"/>
                  </a:lnTo>
                  <a:cubicBezTo>
                    <a:pt x="274505" y="19050"/>
                    <a:pt x="283169" y="27812"/>
                    <a:pt x="283169" y="38579"/>
                  </a:cubicBezTo>
                  <a:cubicBezTo>
                    <a:pt x="283169" y="38932"/>
                    <a:pt x="283178" y="39291"/>
                    <a:pt x="283197" y="39644"/>
                  </a:cubicBezTo>
                  <a:lnTo>
                    <a:pt x="301252" y="361950"/>
                  </a:lnTo>
                  <a:lnTo>
                    <a:pt x="264244" y="361950"/>
                  </a:lnTo>
                  <a:cubicBezTo>
                    <a:pt x="264244" y="361940"/>
                    <a:pt x="264249" y="361931"/>
                    <a:pt x="264249" y="361922"/>
                  </a:cubicBezTo>
                  <a:cubicBezTo>
                    <a:pt x="264156" y="324260"/>
                    <a:pt x="264101" y="242329"/>
                    <a:pt x="264101" y="242334"/>
                  </a:cubicBezTo>
                  <a:cubicBezTo>
                    <a:pt x="264101" y="130894"/>
                    <a:pt x="175246" y="48843"/>
                    <a:pt x="73368" y="20464"/>
                  </a:cubicBezTo>
                  <a:cubicBezTo>
                    <a:pt x="72596" y="20166"/>
                    <a:pt x="71796" y="19943"/>
                    <a:pt x="70982" y="19743"/>
                  </a:cubicBezTo>
                  <a:cubicBezTo>
                    <a:pt x="70661" y="19655"/>
                    <a:pt x="70350" y="19539"/>
                    <a:pt x="70029" y="19455"/>
                  </a:cubicBezTo>
                  <a:cubicBezTo>
                    <a:pt x="70014" y="19464"/>
                    <a:pt x="70000" y="19473"/>
                    <a:pt x="69987" y="19487"/>
                  </a:cubicBezTo>
                  <a:cubicBezTo>
                    <a:pt x="68661" y="19222"/>
                    <a:pt x="67303" y="19050"/>
                    <a:pt x="65899" y="19050"/>
                  </a:cubicBezTo>
                  <a:cubicBezTo>
                    <a:pt x="61057" y="19050"/>
                    <a:pt x="56280" y="20780"/>
                    <a:pt x="52448" y="23914"/>
                  </a:cubicBezTo>
                  <a:lnTo>
                    <a:pt x="12511" y="56419"/>
                  </a:lnTo>
                  <a:cubicBezTo>
                    <a:pt x="3707" y="63550"/>
                    <a:pt x="1591" y="76307"/>
                    <a:pt x="7623" y="86064"/>
                  </a:cubicBezTo>
                  <a:lnTo>
                    <a:pt x="14325" y="96915"/>
                  </a:lnTo>
                  <a:lnTo>
                    <a:pt x="0" y="145731"/>
                  </a:lnTo>
                  <a:cubicBezTo>
                    <a:pt x="6321" y="146833"/>
                    <a:pt x="12530" y="148223"/>
                    <a:pt x="18608" y="149963"/>
                  </a:cubicBezTo>
                  <a:lnTo>
                    <a:pt x="34994" y="94129"/>
                  </a:lnTo>
                  <a:lnTo>
                    <a:pt x="23827" y="76047"/>
                  </a:lnTo>
                  <a:cubicBezTo>
                    <a:pt x="22854" y="74474"/>
                    <a:pt x="23171" y="72302"/>
                    <a:pt x="24538" y="71196"/>
                  </a:cubicBezTo>
                  <a:lnTo>
                    <a:pt x="64513" y="38658"/>
                  </a:lnTo>
                  <a:cubicBezTo>
                    <a:pt x="64973" y="38281"/>
                    <a:pt x="65452" y="38100"/>
                    <a:pt x="65899" y="38100"/>
                  </a:cubicBezTo>
                  <a:cubicBezTo>
                    <a:pt x="66768" y="38100"/>
                    <a:pt x="67522" y="38774"/>
                    <a:pt x="67838" y="39993"/>
                  </a:cubicBezTo>
                  <a:lnTo>
                    <a:pt x="83148" y="99236"/>
                  </a:lnTo>
                  <a:cubicBezTo>
                    <a:pt x="83563" y="100835"/>
                    <a:pt x="82921" y="101924"/>
                    <a:pt x="81679" y="101924"/>
                  </a:cubicBezTo>
                  <a:cubicBezTo>
                    <a:pt x="81488" y="101924"/>
                    <a:pt x="81283" y="101900"/>
                    <a:pt x="81065" y="101845"/>
                  </a:cubicBezTo>
                  <a:lnTo>
                    <a:pt x="56067" y="95589"/>
                  </a:lnTo>
                  <a:lnTo>
                    <a:pt x="66452" y="120876"/>
                  </a:lnTo>
                  <a:cubicBezTo>
                    <a:pt x="67168" y="122625"/>
                    <a:pt x="66828" y="125179"/>
                    <a:pt x="65689" y="126583"/>
                  </a:cubicBezTo>
                  <a:lnTo>
                    <a:pt x="38332" y="156748"/>
                  </a:lnTo>
                  <a:cubicBezTo>
                    <a:pt x="44472" y="159307"/>
                    <a:pt x="50434" y="162195"/>
                    <a:pt x="56211" y="165390"/>
                  </a:cubicBezTo>
                  <a:lnTo>
                    <a:pt x="79800" y="139377"/>
                  </a:lnTo>
                  <a:cubicBezTo>
                    <a:pt x="80038" y="139122"/>
                    <a:pt x="80265" y="138856"/>
                    <a:pt x="80483" y="138587"/>
                  </a:cubicBezTo>
                  <a:cubicBezTo>
                    <a:pt x="84484" y="133652"/>
                    <a:pt x="86339" y="126987"/>
                    <a:pt x="85754" y="120579"/>
                  </a:cubicBezTo>
                  <a:cubicBezTo>
                    <a:pt x="90590" y="119630"/>
                    <a:pt x="94911" y="116993"/>
                    <a:pt x="97980" y="113026"/>
                  </a:cubicBezTo>
                  <a:cubicBezTo>
                    <a:pt x="101989" y="107840"/>
                    <a:pt x="103305" y="101073"/>
                    <a:pt x="101590" y="94450"/>
                  </a:cubicBezTo>
                  <a:lnTo>
                    <a:pt x="88869" y="45234"/>
                  </a:lnTo>
                  <a:cubicBezTo>
                    <a:pt x="174394" y="76056"/>
                    <a:pt x="245051" y="147665"/>
                    <a:pt x="245051" y="242339"/>
                  </a:cubicBezTo>
                  <a:cubicBezTo>
                    <a:pt x="245051" y="242339"/>
                    <a:pt x="245106" y="324260"/>
                    <a:pt x="245199" y="361950"/>
                  </a:cubicBezTo>
                  <a:lnTo>
                    <a:pt x="145861" y="361950"/>
                  </a:lnTo>
                  <a:cubicBezTo>
                    <a:pt x="144456" y="368434"/>
                    <a:pt x="142712" y="374795"/>
                    <a:pt x="140634" y="381000"/>
                  </a:cubicBezTo>
                  <a:lnTo>
                    <a:pt x="502374" y="381000"/>
                  </a:lnTo>
                  <a:cubicBezTo>
                    <a:pt x="504946" y="381000"/>
                    <a:pt x="509375" y="384070"/>
                    <a:pt x="510280" y="386479"/>
                  </a:cubicBezTo>
                  <a:lnTo>
                    <a:pt x="549409" y="457200"/>
                  </a:lnTo>
                  <a:lnTo>
                    <a:pt x="90897" y="457200"/>
                  </a:lnTo>
                  <a:cubicBezTo>
                    <a:pt x="89585" y="458400"/>
                    <a:pt x="88297" y="459628"/>
                    <a:pt x="86948" y="460791"/>
                  </a:cubicBezTo>
                  <a:cubicBezTo>
                    <a:pt x="100734" y="465004"/>
                    <a:pt x="113974" y="470185"/>
                    <a:pt x="126602" y="476250"/>
                  </a:cubicBezTo>
                  <a:lnTo>
                    <a:pt x="402362" y="476250"/>
                  </a:lnTo>
                  <a:lnTo>
                    <a:pt x="402362" y="590550"/>
                  </a:lnTo>
                  <a:lnTo>
                    <a:pt x="273774" y="590550"/>
                  </a:lnTo>
                  <a:cubicBezTo>
                    <a:pt x="268515" y="590550"/>
                    <a:pt x="264249" y="594811"/>
                    <a:pt x="264249" y="600075"/>
                  </a:cubicBezTo>
                  <a:cubicBezTo>
                    <a:pt x="264249" y="605339"/>
                    <a:pt x="268515" y="609600"/>
                    <a:pt x="273774" y="609600"/>
                  </a:cubicBezTo>
                  <a:lnTo>
                    <a:pt x="402362" y="609600"/>
                  </a:lnTo>
                  <a:lnTo>
                    <a:pt x="402362" y="628650"/>
                  </a:lnTo>
                  <a:lnTo>
                    <a:pt x="321399" y="628650"/>
                  </a:lnTo>
                  <a:cubicBezTo>
                    <a:pt x="316141" y="628650"/>
                    <a:pt x="311874" y="632908"/>
                    <a:pt x="311874" y="638175"/>
                  </a:cubicBezTo>
                  <a:cubicBezTo>
                    <a:pt x="311874" y="643442"/>
                    <a:pt x="316141" y="647700"/>
                    <a:pt x="321399" y="647700"/>
                  </a:cubicBezTo>
                  <a:lnTo>
                    <a:pt x="402362" y="647700"/>
                  </a:lnTo>
                  <a:lnTo>
                    <a:pt x="402362" y="857250"/>
                  </a:lnTo>
                  <a:cubicBezTo>
                    <a:pt x="402362" y="867756"/>
                    <a:pt x="393818" y="876300"/>
                    <a:pt x="383312" y="876300"/>
                  </a:cubicBezTo>
                  <a:lnTo>
                    <a:pt x="273737" y="876300"/>
                  </a:lnTo>
                  <a:cubicBezTo>
                    <a:pt x="273751" y="883911"/>
                    <a:pt x="273760" y="890397"/>
                    <a:pt x="273774" y="895274"/>
                  </a:cubicBezTo>
                  <a:cubicBezTo>
                    <a:pt x="273774" y="895302"/>
                    <a:pt x="273765" y="895321"/>
                    <a:pt x="273765" y="895350"/>
                  </a:cubicBezTo>
                  <a:lnTo>
                    <a:pt x="383312" y="895350"/>
                  </a:lnTo>
                  <a:cubicBezTo>
                    <a:pt x="404352" y="895350"/>
                    <a:pt x="421412" y="878291"/>
                    <a:pt x="421412" y="857250"/>
                  </a:cubicBezTo>
                  <a:lnTo>
                    <a:pt x="421412" y="476250"/>
                  </a:lnTo>
                  <a:lnTo>
                    <a:pt x="559524" y="476250"/>
                  </a:lnTo>
                  <a:cubicBezTo>
                    <a:pt x="570040" y="476250"/>
                    <a:pt x="575574" y="468260"/>
                    <a:pt x="571888" y="458410"/>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sp>
          <p:nvSpPr>
            <p:cNvPr id="56" name="Freeform: Shape 55">
              <a:extLst>
                <a:ext uri="{FF2B5EF4-FFF2-40B4-BE49-F238E27FC236}">
                  <a16:creationId xmlns:a16="http://schemas.microsoft.com/office/drawing/2014/main" id="{A95AA582-58BB-2B40-86F2-758CC8B81212}"/>
                </a:ext>
              </a:extLst>
            </p:cNvPr>
            <p:cNvSpPr/>
            <p:nvPr/>
          </p:nvSpPr>
          <p:spPr>
            <a:xfrm>
              <a:off x="6423275" y="1509713"/>
              <a:ext cx="573031" cy="895350"/>
            </a:xfrm>
            <a:custGeom>
              <a:avLst/>
              <a:gdLst>
                <a:gd name="connsiteX0" fmla="*/ 170670 w 573031"/>
                <a:gd name="connsiteY0" fmla="*/ 857250 h 895350"/>
                <a:gd name="connsiteX1" fmla="*/ 170670 w 573031"/>
                <a:gd name="connsiteY1" fmla="*/ 647700 h 895350"/>
                <a:gd name="connsiteX2" fmla="*/ 251632 w 573031"/>
                <a:gd name="connsiteY2" fmla="*/ 647700 h 895350"/>
                <a:gd name="connsiteX3" fmla="*/ 261157 w 573031"/>
                <a:gd name="connsiteY3" fmla="*/ 638175 h 895350"/>
                <a:gd name="connsiteX4" fmla="*/ 251632 w 573031"/>
                <a:gd name="connsiteY4" fmla="*/ 628650 h 895350"/>
                <a:gd name="connsiteX5" fmla="*/ 170670 w 573031"/>
                <a:gd name="connsiteY5" fmla="*/ 628650 h 895350"/>
                <a:gd name="connsiteX6" fmla="*/ 170670 w 573031"/>
                <a:gd name="connsiteY6" fmla="*/ 609600 h 895350"/>
                <a:gd name="connsiteX7" fmla="*/ 299257 w 573031"/>
                <a:gd name="connsiteY7" fmla="*/ 609600 h 895350"/>
                <a:gd name="connsiteX8" fmla="*/ 308782 w 573031"/>
                <a:gd name="connsiteY8" fmla="*/ 600075 h 895350"/>
                <a:gd name="connsiteX9" fmla="*/ 299257 w 573031"/>
                <a:gd name="connsiteY9" fmla="*/ 590550 h 895350"/>
                <a:gd name="connsiteX10" fmla="*/ 170670 w 573031"/>
                <a:gd name="connsiteY10" fmla="*/ 590550 h 895350"/>
                <a:gd name="connsiteX11" fmla="*/ 170670 w 573031"/>
                <a:gd name="connsiteY11" fmla="*/ 476250 h 895350"/>
                <a:gd name="connsiteX12" fmla="*/ 446211 w 573031"/>
                <a:gd name="connsiteY12" fmla="*/ 476250 h 895350"/>
                <a:gd name="connsiteX13" fmla="*/ 486027 w 573031"/>
                <a:gd name="connsiteY13" fmla="*/ 460744 h 895350"/>
                <a:gd name="connsiteX14" fmla="*/ 482129 w 573031"/>
                <a:gd name="connsiteY14" fmla="*/ 457200 h 895350"/>
                <a:gd name="connsiteX15" fmla="*/ 151620 w 573031"/>
                <a:gd name="connsiteY15" fmla="*/ 457200 h 895350"/>
                <a:gd name="connsiteX16" fmla="*/ 23623 w 573031"/>
                <a:gd name="connsiteY16" fmla="*/ 457200 h 895350"/>
                <a:gd name="connsiteX17" fmla="*/ 62755 w 573031"/>
                <a:gd name="connsiteY17" fmla="*/ 386479 h 895350"/>
                <a:gd name="connsiteX18" fmla="*/ 70657 w 573031"/>
                <a:gd name="connsiteY18" fmla="*/ 381000 h 895350"/>
                <a:gd name="connsiteX19" fmla="*/ 432397 w 573031"/>
                <a:gd name="connsiteY19" fmla="*/ 381000 h 895350"/>
                <a:gd name="connsiteX20" fmla="*/ 427170 w 573031"/>
                <a:gd name="connsiteY20" fmla="*/ 361950 h 895350"/>
                <a:gd name="connsiteX21" fmla="*/ 327832 w 573031"/>
                <a:gd name="connsiteY21" fmla="*/ 361950 h 895350"/>
                <a:gd name="connsiteX22" fmla="*/ 327832 w 573031"/>
                <a:gd name="connsiteY22" fmla="*/ 242334 h 895350"/>
                <a:gd name="connsiteX23" fmla="*/ 484181 w 573031"/>
                <a:gd name="connsiteY23" fmla="*/ 45160 h 895350"/>
                <a:gd name="connsiteX24" fmla="*/ 471438 w 573031"/>
                <a:gd name="connsiteY24" fmla="*/ 94469 h 895350"/>
                <a:gd name="connsiteX25" fmla="*/ 475051 w 573031"/>
                <a:gd name="connsiteY25" fmla="*/ 113026 h 895350"/>
                <a:gd name="connsiteX26" fmla="*/ 487278 w 573031"/>
                <a:gd name="connsiteY26" fmla="*/ 120579 h 895350"/>
                <a:gd name="connsiteX27" fmla="*/ 492548 w 573031"/>
                <a:gd name="connsiteY27" fmla="*/ 138587 h 895350"/>
                <a:gd name="connsiteX28" fmla="*/ 493231 w 573031"/>
                <a:gd name="connsiteY28" fmla="*/ 139377 h 895350"/>
                <a:gd name="connsiteX29" fmla="*/ 516820 w 573031"/>
                <a:gd name="connsiteY29" fmla="*/ 165390 h 895350"/>
                <a:gd name="connsiteX30" fmla="*/ 534699 w 573031"/>
                <a:gd name="connsiteY30" fmla="*/ 156748 h 895350"/>
                <a:gd name="connsiteX31" fmla="*/ 507342 w 573031"/>
                <a:gd name="connsiteY31" fmla="*/ 126583 h 895350"/>
                <a:gd name="connsiteX32" fmla="*/ 506579 w 573031"/>
                <a:gd name="connsiteY32" fmla="*/ 120876 h 895350"/>
                <a:gd name="connsiteX33" fmla="*/ 516964 w 573031"/>
                <a:gd name="connsiteY33" fmla="*/ 95589 h 895350"/>
                <a:gd name="connsiteX34" fmla="*/ 491966 w 573031"/>
                <a:gd name="connsiteY34" fmla="*/ 101845 h 895350"/>
                <a:gd name="connsiteX35" fmla="*/ 491352 w 573031"/>
                <a:gd name="connsiteY35" fmla="*/ 101924 h 895350"/>
                <a:gd name="connsiteX36" fmla="*/ 489883 w 573031"/>
                <a:gd name="connsiteY36" fmla="*/ 99236 h 895350"/>
                <a:gd name="connsiteX37" fmla="*/ 505193 w 573031"/>
                <a:gd name="connsiteY37" fmla="*/ 39993 h 895350"/>
                <a:gd name="connsiteX38" fmla="*/ 507133 w 573031"/>
                <a:gd name="connsiteY38" fmla="*/ 38100 h 895350"/>
                <a:gd name="connsiteX39" fmla="*/ 508518 w 573031"/>
                <a:gd name="connsiteY39" fmla="*/ 38658 h 895350"/>
                <a:gd name="connsiteX40" fmla="*/ 548493 w 573031"/>
                <a:gd name="connsiteY40" fmla="*/ 71196 h 895350"/>
                <a:gd name="connsiteX41" fmla="*/ 549204 w 573031"/>
                <a:gd name="connsiteY41" fmla="*/ 76047 h 895350"/>
                <a:gd name="connsiteX42" fmla="*/ 538037 w 573031"/>
                <a:gd name="connsiteY42" fmla="*/ 94129 h 895350"/>
                <a:gd name="connsiteX43" fmla="*/ 554423 w 573031"/>
                <a:gd name="connsiteY43" fmla="*/ 149963 h 895350"/>
                <a:gd name="connsiteX44" fmla="*/ 573031 w 573031"/>
                <a:gd name="connsiteY44" fmla="*/ 145731 h 895350"/>
                <a:gd name="connsiteX45" fmla="*/ 558707 w 573031"/>
                <a:gd name="connsiteY45" fmla="*/ 96915 h 895350"/>
                <a:gd name="connsiteX46" fmla="*/ 565413 w 573031"/>
                <a:gd name="connsiteY46" fmla="*/ 86056 h 895350"/>
                <a:gd name="connsiteX47" fmla="*/ 560478 w 573031"/>
                <a:gd name="connsiteY47" fmla="*/ 56387 h 895350"/>
                <a:gd name="connsiteX48" fmla="*/ 520546 w 573031"/>
                <a:gd name="connsiteY48" fmla="*/ 23882 h 895350"/>
                <a:gd name="connsiteX49" fmla="*/ 507137 w 573031"/>
                <a:gd name="connsiteY49" fmla="*/ 19050 h 895350"/>
                <a:gd name="connsiteX50" fmla="*/ 507133 w 573031"/>
                <a:gd name="connsiteY50" fmla="*/ 19050 h 895350"/>
                <a:gd name="connsiteX51" fmla="*/ 503044 w 573031"/>
                <a:gd name="connsiteY51" fmla="*/ 19487 h 895350"/>
                <a:gd name="connsiteX52" fmla="*/ 502952 w 573031"/>
                <a:gd name="connsiteY52" fmla="*/ 19413 h 895350"/>
                <a:gd name="connsiteX53" fmla="*/ 500724 w 573031"/>
                <a:gd name="connsiteY53" fmla="*/ 20082 h 895350"/>
                <a:gd name="connsiteX54" fmla="*/ 500063 w 573031"/>
                <a:gd name="connsiteY54" fmla="*/ 20283 h 895350"/>
                <a:gd name="connsiteX55" fmla="*/ 308782 w 573031"/>
                <a:gd name="connsiteY55" fmla="*/ 242334 h 895350"/>
                <a:gd name="connsiteX56" fmla="*/ 308782 w 573031"/>
                <a:gd name="connsiteY56" fmla="*/ 361950 h 895350"/>
                <a:gd name="connsiteX57" fmla="*/ 271779 w 573031"/>
                <a:gd name="connsiteY57" fmla="*/ 361950 h 895350"/>
                <a:gd name="connsiteX58" fmla="*/ 289834 w 573031"/>
                <a:gd name="connsiteY58" fmla="*/ 39644 h 895350"/>
                <a:gd name="connsiteX59" fmla="*/ 289863 w 573031"/>
                <a:gd name="connsiteY59" fmla="*/ 38579 h 895350"/>
                <a:gd name="connsiteX60" fmla="*/ 309173 w 573031"/>
                <a:gd name="connsiteY60" fmla="*/ 19050 h 895350"/>
                <a:gd name="connsiteX61" fmla="*/ 502496 w 573031"/>
                <a:gd name="connsiteY61" fmla="*/ 19050 h 895350"/>
                <a:gd name="connsiteX62" fmla="*/ 483702 w 573031"/>
                <a:gd name="connsiteY62" fmla="*/ 0 h 895350"/>
                <a:gd name="connsiteX63" fmla="*/ 309173 w 573031"/>
                <a:gd name="connsiteY63" fmla="*/ 0 h 895350"/>
                <a:gd name="connsiteX64" fmla="*/ 270813 w 573031"/>
                <a:gd name="connsiteY64" fmla="*/ 38579 h 895350"/>
                <a:gd name="connsiteX65" fmla="*/ 252702 w 573031"/>
                <a:gd name="connsiteY65" fmla="*/ 361950 h 895350"/>
                <a:gd name="connsiteX66" fmla="*/ 70657 w 573031"/>
                <a:gd name="connsiteY66" fmla="*/ 361950 h 895350"/>
                <a:gd name="connsiteX67" fmla="*/ 44919 w 573031"/>
                <a:gd name="connsiteY67" fmla="*/ 379790 h 895350"/>
                <a:gd name="connsiteX68" fmla="*/ 1145 w 573031"/>
                <a:gd name="connsiteY68" fmla="*/ 458410 h 895350"/>
                <a:gd name="connsiteX69" fmla="*/ 13507 w 573031"/>
                <a:gd name="connsiteY69" fmla="*/ 476250 h 895350"/>
                <a:gd name="connsiteX70" fmla="*/ 151620 w 573031"/>
                <a:gd name="connsiteY70" fmla="*/ 476250 h 895350"/>
                <a:gd name="connsiteX71" fmla="*/ 151620 w 573031"/>
                <a:gd name="connsiteY71" fmla="*/ 857250 h 895350"/>
                <a:gd name="connsiteX72" fmla="*/ 189720 w 573031"/>
                <a:gd name="connsiteY72" fmla="*/ 895350 h 895350"/>
                <a:gd name="connsiteX73" fmla="*/ 299257 w 573031"/>
                <a:gd name="connsiteY73" fmla="*/ 895350 h 895350"/>
                <a:gd name="connsiteX74" fmla="*/ 299257 w 573031"/>
                <a:gd name="connsiteY74" fmla="*/ 876300 h 895350"/>
                <a:gd name="connsiteX75" fmla="*/ 189720 w 573031"/>
                <a:gd name="connsiteY75" fmla="*/ 876300 h 895350"/>
                <a:gd name="connsiteX76" fmla="*/ 170670 w 573031"/>
                <a:gd name="connsiteY76" fmla="*/ 857250 h 89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73031" h="895350">
                  <a:moveTo>
                    <a:pt x="170670" y="857250"/>
                  </a:moveTo>
                  <a:lnTo>
                    <a:pt x="170670" y="647700"/>
                  </a:lnTo>
                  <a:lnTo>
                    <a:pt x="251632" y="647700"/>
                  </a:lnTo>
                  <a:cubicBezTo>
                    <a:pt x="256892" y="647700"/>
                    <a:pt x="261157" y="643442"/>
                    <a:pt x="261157" y="638175"/>
                  </a:cubicBezTo>
                  <a:cubicBezTo>
                    <a:pt x="261157" y="632908"/>
                    <a:pt x="256892" y="628650"/>
                    <a:pt x="251632" y="628650"/>
                  </a:cubicBezTo>
                  <a:lnTo>
                    <a:pt x="170670" y="628650"/>
                  </a:lnTo>
                  <a:lnTo>
                    <a:pt x="170670" y="609600"/>
                  </a:lnTo>
                  <a:lnTo>
                    <a:pt x="299257" y="609600"/>
                  </a:lnTo>
                  <a:cubicBezTo>
                    <a:pt x="304517" y="609600"/>
                    <a:pt x="308782" y="605339"/>
                    <a:pt x="308782" y="600075"/>
                  </a:cubicBezTo>
                  <a:cubicBezTo>
                    <a:pt x="308782" y="594811"/>
                    <a:pt x="304517" y="590550"/>
                    <a:pt x="299257" y="590550"/>
                  </a:cubicBezTo>
                  <a:lnTo>
                    <a:pt x="170670" y="590550"/>
                  </a:lnTo>
                  <a:lnTo>
                    <a:pt x="170670" y="476250"/>
                  </a:lnTo>
                  <a:lnTo>
                    <a:pt x="446211" y="476250"/>
                  </a:lnTo>
                  <a:cubicBezTo>
                    <a:pt x="458885" y="470158"/>
                    <a:pt x="472186" y="464967"/>
                    <a:pt x="486027" y="460744"/>
                  </a:cubicBezTo>
                  <a:cubicBezTo>
                    <a:pt x="484697" y="459600"/>
                    <a:pt x="483427" y="458381"/>
                    <a:pt x="482129" y="457200"/>
                  </a:cubicBezTo>
                  <a:lnTo>
                    <a:pt x="151620" y="457200"/>
                  </a:lnTo>
                  <a:lnTo>
                    <a:pt x="23623" y="457200"/>
                  </a:lnTo>
                  <a:lnTo>
                    <a:pt x="62755" y="386479"/>
                  </a:lnTo>
                  <a:cubicBezTo>
                    <a:pt x="63657" y="384070"/>
                    <a:pt x="68090" y="381000"/>
                    <a:pt x="70657" y="381000"/>
                  </a:cubicBezTo>
                  <a:lnTo>
                    <a:pt x="432397" y="381000"/>
                  </a:lnTo>
                  <a:cubicBezTo>
                    <a:pt x="430319" y="374795"/>
                    <a:pt x="428570" y="368434"/>
                    <a:pt x="427170" y="361950"/>
                  </a:cubicBezTo>
                  <a:lnTo>
                    <a:pt x="327832" y="361950"/>
                  </a:lnTo>
                  <a:lnTo>
                    <a:pt x="327832" y="242334"/>
                  </a:lnTo>
                  <a:cubicBezTo>
                    <a:pt x="327832" y="147586"/>
                    <a:pt x="398581" y="75940"/>
                    <a:pt x="484181" y="45160"/>
                  </a:cubicBezTo>
                  <a:lnTo>
                    <a:pt x="471438" y="94469"/>
                  </a:lnTo>
                  <a:cubicBezTo>
                    <a:pt x="469726" y="101073"/>
                    <a:pt x="471042" y="107840"/>
                    <a:pt x="475051" y="113026"/>
                  </a:cubicBezTo>
                  <a:cubicBezTo>
                    <a:pt x="478120" y="116993"/>
                    <a:pt x="482441" y="119630"/>
                    <a:pt x="487278" y="120579"/>
                  </a:cubicBezTo>
                  <a:cubicBezTo>
                    <a:pt x="486692" y="126992"/>
                    <a:pt x="488547" y="133652"/>
                    <a:pt x="492548" y="138587"/>
                  </a:cubicBezTo>
                  <a:cubicBezTo>
                    <a:pt x="492766" y="138856"/>
                    <a:pt x="492994" y="139122"/>
                    <a:pt x="493231" y="139377"/>
                  </a:cubicBezTo>
                  <a:lnTo>
                    <a:pt x="516820" y="165390"/>
                  </a:lnTo>
                  <a:cubicBezTo>
                    <a:pt x="522597" y="162195"/>
                    <a:pt x="528559" y="159307"/>
                    <a:pt x="534699" y="156748"/>
                  </a:cubicBezTo>
                  <a:lnTo>
                    <a:pt x="507342" y="126583"/>
                  </a:lnTo>
                  <a:cubicBezTo>
                    <a:pt x="506203" y="125179"/>
                    <a:pt x="505863" y="122625"/>
                    <a:pt x="506579" y="120876"/>
                  </a:cubicBezTo>
                  <a:lnTo>
                    <a:pt x="516964" y="95589"/>
                  </a:lnTo>
                  <a:lnTo>
                    <a:pt x="491966" y="101845"/>
                  </a:lnTo>
                  <a:cubicBezTo>
                    <a:pt x="491748" y="101900"/>
                    <a:pt x="491543" y="101924"/>
                    <a:pt x="491352" y="101924"/>
                  </a:cubicBezTo>
                  <a:cubicBezTo>
                    <a:pt x="490110" y="101924"/>
                    <a:pt x="489468" y="100835"/>
                    <a:pt x="489883" y="99236"/>
                  </a:cubicBezTo>
                  <a:lnTo>
                    <a:pt x="505193" y="39993"/>
                  </a:lnTo>
                  <a:cubicBezTo>
                    <a:pt x="505509" y="38774"/>
                    <a:pt x="506263" y="38100"/>
                    <a:pt x="507133" y="38100"/>
                  </a:cubicBezTo>
                  <a:cubicBezTo>
                    <a:pt x="507579" y="38100"/>
                    <a:pt x="508058" y="38281"/>
                    <a:pt x="508518" y="38658"/>
                  </a:cubicBezTo>
                  <a:lnTo>
                    <a:pt x="548493" y="71196"/>
                  </a:lnTo>
                  <a:cubicBezTo>
                    <a:pt x="549861" y="72302"/>
                    <a:pt x="550177" y="74474"/>
                    <a:pt x="549204" y="76047"/>
                  </a:cubicBezTo>
                  <a:lnTo>
                    <a:pt x="538037" y="94129"/>
                  </a:lnTo>
                  <a:lnTo>
                    <a:pt x="554423" y="149963"/>
                  </a:lnTo>
                  <a:cubicBezTo>
                    <a:pt x="560501" y="148223"/>
                    <a:pt x="566710" y="146833"/>
                    <a:pt x="573031" y="145731"/>
                  </a:cubicBezTo>
                  <a:lnTo>
                    <a:pt x="558707" y="96915"/>
                  </a:lnTo>
                  <a:lnTo>
                    <a:pt x="565413" y="86056"/>
                  </a:lnTo>
                  <a:cubicBezTo>
                    <a:pt x="571441" y="76307"/>
                    <a:pt x="569324" y="63550"/>
                    <a:pt x="560478" y="56387"/>
                  </a:cubicBezTo>
                  <a:lnTo>
                    <a:pt x="520546" y="23882"/>
                  </a:lnTo>
                  <a:cubicBezTo>
                    <a:pt x="516751" y="20780"/>
                    <a:pt x="511974" y="19050"/>
                    <a:pt x="507137" y="19050"/>
                  </a:cubicBezTo>
                  <a:cubicBezTo>
                    <a:pt x="507133" y="19050"/>
                    <a:pt x="507133" y="19050"/>
                    <a:pt x="507133" y="19050"/>
                  </a:cubicBezTo>
                  <a:cubicBezTo>
                    <a:pt x="505729" y="19050"/>
                    <a:pt x="504370" y="19222"/>
                    <a:pt x="503044" y="19487"/>
                  </a:cubicBezTo>
                  <a:cubicBezTo>
                    <a:pt x="503012" y="19460"/>
                    <a:pt x="502984" y="19441"/>
                    <a:pt x="502952" y="19413"/>
                  </a:cubicBezTo>
                  <a:cubicBezTo>
                    <a:pt x="502202" y="19613"/>
                    <a:pt x="501468" y="19878"/>
                    <a:pt x="500724" y="20082"/>
                  </a:cubicBezTo>
                  <a:cubicBezTo>
                    <a:pt x="500505" y="20157"/>
                    <a:pt x="500277" y="20208"/>
                    <a:pt x="500063" y="20283"/>
                  </a:cubicBezTo>
                  <a:cubicBezTo>
                    <a:pt x="397963" y="48509"/>
                    <a:pt x="308782" y="130675"/>
                    <a:pt x="308782" y="242334"/>
                  </a:cubicBezTo>
                  <a:lnTo>
                    <a:pt x="308782" y="361950"/>
                  </a:lnTo>
                  <a:lnTo>
                    <a:pt x="271779" y="361950"/>
                  </a:lnTo>
                  <a:lnTo>
                    <a:pt x="289834" y="39644"/>
                  </a:lnTo>
                  <a:cubicBezTo>
                    <a:pt x="289853" y="39291"/>
                    <a:pt x="289863" y="38932"/>
                    <a:pt x="289863" y="38579"/>
                  </a:cubicBezTo>
                  <a:cubicBezTo>
                    <a:pt x="289863" y="27812"/>
                    <a:pt x="298526" y="19050"/>
                    <a:pt x="309173" y="19050"/>
                  </a:cubicBezTo>
                  <a:lnTo>
                    <a:pt x="502496" y="19050"/>
                  </a:lnTo>
                  <a:cubicBezTo>
                    <a:pt x="495733" y="13265"/>
                    <a:pt x="489506" y="6847"/>
                    <a:pt x="483702" y="0"/>
                  </a:cubicBezTo>
                  <a:lnTo>
                    <a:pt x="309173" y="0"/>
                  </a:lnTo>
                  <a:cubicBezTo>
                    <a:pt x="287988" y="0"/>
                    <a:pt x="270813" y="17278"/>
                    <a:pt x="270813" y="38579"/>
                  </a:cubicBezTo>
                  <a:lnTo>
                    <a:pt x="252702" y="361950"/>
                  </a:lnTo>
                  <a:lnTo>
                    <a:pt x="70657" y="361950"/>
                  </a:lnTo>
                  <a:cubicBezTo>
                    <a:pt x="60137" y="361950"/>
                    <a:pt x="48612" y="369941"/>
                    <a:pt x="44919" y="379790"/>
                  </a:cubicBezTo>
                  <a:lnTo>
                    <a:pt x="1145" y="458410"/>
                  </a:lnTo>
                  <a:cubicBezTo>
                    <a:pt x="-2548" y="468260"/>
                    <a:pt x="2987" y="476250"/>
                    <a:pt x="13507" y="476250"/>
                  </a:cubicBezTo>
                  <a:lnTo>
                    <a:pt x="151620" y="476250"/>
                  </a:lnTo>
                  <a:lnTo>
                    <a:pt x="151620" y="857250"/>
                  </a:lnTo>
                  <a:cubicBezTo>
                    <a:pt x="151620" y="878291"/>
                    <a:pt x="168679" y="895350"/>
                    <a:pt x="189720" y="895350"/>
                  </a:cubicBezTo>
                  <a:lnTo>
                    <a:pt x="299257" y="895350"/>
                  </a:lnTo>
                  <a:lnTo>
                    <a:pt x="299257" y="876300"/>
                  </a:lnTo>
                  <a:lnTo>
                    <a:pt x="189720" y="876300"/>
                  </a:lnTo>
                  <a:cubicBezTo>
                    <a:pt x="179213" y="876300"/>
                    <a:pt x="170670" y="867756"/>
                    <a:pt x="170670" y="857250"/>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grpSp>
      <p:grpSp>
        <p:nvGrpSpPr>
          <p:cNvPr id="36" name="Group 35">
            <a:extLst>
              <a:ext uri="{FF2B5EF4-FFF2-40B4-BE49-F238E27FC236}">
                <a16:creationId xmlns:a16="http://schemas.microsoft.com/office/drawing/2014/main" id="{05844FFC-FB1D-5C70-9797-40D395F3FD31}"/>
              </a:ext>
            </a:extLst>
          </p:cNvPr>
          <p:cNvGrpSpPr/>
          <p:nvPr/>
        </p:nvGrpSpPr>
        <p:grpSpPr>
          <a:xfrm>
            <a:off x="1171081" y="3960962"/>
            <a:ext cx="601440" cy="601440"/>
            <a:chOff x="1084735" y="2953192"/>
            <a:chExt cx="469231" cy="469231"/>
          </a:xfrm>
        </p:grpSpPr>
        <p:sp>
          <p:nvSpPr>
            <p:cNvPr id="37" name="Freeform: Shape 36">
              <a:extLst>
                <a:ext uri="{FF2B5EF4-FFF2-40B4-BE49-F238E27FC236}">
                  <a16:creationId xmlns:a16="http://schemas.microsoft.com/office/drawing/2014/main" id="{229F3216-B69F-D8E5-43AC-A0F56AE5EF52}"/>
                </a:ext>
              </a:extLst>
            </p:cNvPr>
            <p:cNvSpPr/>
            <p:nvPr/>
          </p:nvSpPr>
          <p:spPr>
            <a:xfrm>
              <a:off x="1084735" y="2953192"/>
              <a:ext cx="330640" cy="469231"/>
            </a:xfrm>
            <a:custGeom>
              <a:avLst/>
              <a:gdLst>
                <a:gd name="connsiteX0" fmla="*/ 1055371 w 1272540"/>
                <a:gd name="connsiteY0" fmla="*/ 1805941 h 1805940"/>
                <a:gd name="connsiteX1" fmla="*/ 26670 w 1272540"/>
                <a:gd name="connsiteY1" fmla="*/ 1805941 h 1805940"/>
                <a:gd name="connsiteX2" fmla="*/ 0 w 1272540"/>
                <a:gd name="connsiteY2" fmla="*/ 1779271 h 1805940"/>
                <a:gd name="connsiteX3" fmla="*/ 0 w 1272540"/>
                <a:gd name="connsiteY3" fmla="*/ 293370 h 1805940"/>
                <a:gd name="connsiteX4" fmla="*/ 6420 w 1272540"/>
                <a:gd name="connsiteY4" fmla="*/ 276012 h 1805940"/>
                <a:gd name="connsiteX5" fmla="*/ 235020 w 1272540"/>
                <a:gd name="connsiteY5" fmla="*/ 9312 h 1805940"/>
                <a:gd name="connsiteX6" fmla="*/ 255270 w 1272540"/>
                <a:gd name="connsiteY6" fmla="*/ 0 h 1805940"/>
                <a:gd name="connsiteX7" fmla="*/ 1245871 w 1272540"/>
                <a:gd name="connsiteY7" fmla="*/ 0 h 1805940"/>
                <a:gd name="connsiteX8" fmla="*/ 1272541 w 1272540"/>
                <a:gd name="connsiteY8" fmla="*/ 26670 h 1805940"/>
                <a:gd name="connsiteX9" fmla="*/ 1272541 w 1272540"/>
                <a:gd name="connsiteY9" fmla="*/ 636270 h 1805940"/>
                <a:gd name="connsiteX10" fmla="*/ 1245871 w 1272540"/>
                <a:gd name="connsiteY10" fmla="*/ 662940 h 1805940"/>
                <a:gd name="connsiteX11" fmla="*/ 1219201 w 1272540"/>
                <a:gd name="connsiteY11" fmla="*/ 636270 h 1805940"/>
                <a:gd name="connsiteX12" fmla="*/ 1219201 w 1272540"/>
                <a:gd name="connsiteY12" fmla="*/ 53340 h 1805940"/>
                <a:gd name="connsiteX13" fmla="*/ 267538 w 1272540"/>
                <a:gd name="connsiteY13" fmla="*/ 53340 h 1805940"/>
                <a:gd name="connsiteX14" fmla="*/ 53340 w 1272540"/>
                <a:gd name="connsiteY14" fmla="*/ 303234 h 1805940"/>
                <a:gd name="connsiteX15" fmla="*/ 53340 w 1272540"/>
                <a:gd name="connsiteY15" fmla="*/ 1752601 h 1805940"/>
                <a:gd name="connsiteX16" fmla="*/ 1055371 w 1272540"/>
                <a:gd name="connsiteY16" fmla="*/ 1752601 h 1805940"/>
                <a:gd name="connsiteX17" fmla="*/ 1082041 w 1272540"/>
                <a:gd name="connsiteY17" fmla="*/ 1779271 h 1805940"/>
                <a:gd name="connsiteX18" fmla="*/ 1055371 w 1272540"/>
                <a:gd name="connsiteY18" fmla="*/ 1805941 h 1805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72540" h="1805940">
                  <a:moveTo>
                    <a:pt x="1055371" y="1805941"/>
                  </a:moveTo>
                  <a:lnTo>
                    <a:pt x="26670" y="1805941"/>
                  </a:lnTo>
                  <a:cubicBezTo>
                    <a:pt x="11941" y="1805941"/>
                    <a:pt x="0" y="1794000"/>
                    <a:pt x="0" y="1779271"/>
                  </a:cubicBezTo>
                  <a:lnTo>
                    <a:pt x="0" y="293370"/>
                  </a:lnTo>
                  <a:cubicBezTo>
                    <a:pt x="0" y="287004"/>
                    <a:pt x="2278" y="280847"/>
                    <a:pt x="6420" y="276012"/>
                  </a:cubicBezTo>
                  <a:lnTo>
                    <a:pt x="235020" y="9312"/>
                  </a:lnTo>
                  <a:cubicBezTo>
                    <a:pt x="240087" y="3402"/>
                    <a:pt x="247486" y="0"/>
                    <a:pt x="255270" y="0"/>
                  </a:cubicBezTo>
                  <a:lnTo>
                    <a:pt x="1245871" y="0"/>
                  </a:lnTo>
                  <a:cubicBezTo>
                    <a:pt x="1260600" y="0"/>
                    <a:pt x="1272541" y="11941"/>
                    <a:pt x="1272541" y="26670"/>
                  </a:cubicBezTo>
                  <a:lnTo>
                    <a:pt x="1272541" y="636270"/>
                  </a:lnTo>
                  <a:cubicBezTo>
                    <a:pt x="1272541" y="651000"/>
                    <a:pt x="1260600" y="662940"/>
                    <a:pt x="1245871" y="662940"/>
                  </a:cubicBezTo>
                  <a:cubicBezTo>
                    <a:pt x="1231141" y="662940"/>
                    <a:pt x="1219201" y="651000"/>
                    <a:pt x="1219201" y="636270"/>
                  </a:cubicBezTo>
                  <a:lnTo>
                    <a:pt x="1219201" y="53340"/>
                  </a:lnTo>
                  <a:lnTo>
                    <a:pt x="267538" y="53340"/>
                  </a:lnTo>
                  <a:lnTo>
                    <a:pt x="53340" y="303234"/>
                  </a:lnTo>
                  <a:lnTo>
                    <a:pt x="53340" y="1752601"/>
                  </a:lnTo>
                  <a:lnTo>
                    <a:pt x="1055371" y="1752601"/>
                  </a:lnTo>
                  <a:cubicBezTo>
                    <a:pt x="1070100" y="1752601"/>
                    <a:pt x="1082041" y="1764541"/>
                    <a:pt x="1082041" y="1779271"/>
                  </a:cubicBezTo>
                  <a:cubicBezTo>
                    <a:pt x="1082041" y="1794000"/>
                    <a:pt x="1070100" y="1805941"/>
                    <a:pt x="1055371" y="1805941"/>
                  </a:cubicBezTo>
                  <a:close/>
                </a:path>
              </a:pathLst>
            </a:custGeom>
            <a:solidFill>
              <a:srgbClr val="000000"/>
            </a:solidFill>
            <a:ln w="379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sp>
          <p:nvSpPr>
            <p:cNvPr id="38" name="Freeform: Shape 37">
              <a:extLst>
                <a:ext uri="{FF2B5EF4-FFF2-40B4-BE49-F238E27FC236}">
                  <a16:creationId xmlns:a16="http://schemas.microsoft.com/office/drawing/2014/main" id="{B48D9E07-24B5-A919-E806-2930DD4FDA5F}"/>
                </a:ext>
              </a:extLst>
            </p:cNvPr>
            <p:cNvSpPr/>
            <p:nvPr/>
          </p:nvSpPr>
          <p:spPr>
            <a:xfrm>
              <a:off x="1084735" y="2953192"/>
              <a:ext cx="73255" cy="83155"/>
            </a:xfrm>
            <a:custGeom>
              <a:avLst/>
              <a:gdLst>
                <a:gd name="connsiteX0" fmla="*/ 255270 w 281940"/>
                <a:gd name="connsiteY0" fmla="*/ 320040 h 320040"/>
                <a:gd name="connsiteX1" fmla="*/ 26670 w 281940"/>
                <a:gd name="connsiteY1" fmla="*/ 320040 h 320040"/>
                <a:gd name="connsiteX2" fmla="*/ 0 w 281940"/>
                <a:gd name="connsiteY2" fmla="*/ 293370 h 320040"/>
                <a:gd name="connsiteX3" fmla="*/ 26670 w 281940"/>
                <a:gd name="connsiteY3" fmla="*/ 266700 h 320040"/>
                <a:gd name="connsiteX4" fmla="*/ 228600 w 281940"/>
                <a:gd name="connsiteY4" fmla="*/ 266700 h 320040"/>
                <a:gd name="connsiteX5" fmla="*/ 228600 w 281940"/>
                <a:gd name="connsiteY5" fmla="*/ 26670 h 320040"/>
                <a:gd name="connsiteX6" fmla="*/ 255270 w 281940"/>
                <a:gd name="connsiteY6" fmla="*/ 0 h 320040"/>
                <a:gd name="connsiteX7" fmla="*/ 281940 w 281940"/>
                <a:gd name="connsiteY7" fmla="*/ 26670 h 320040"/>
                <a:gd name="connsiteX8" fmla="*/ 281940 w 281940"/>
                <a:gd name="connsiteY8" fmla="*/ 293370 h 320040"/>
                <a:gd name="connsiteX9" fmla="*/ 255270 w 281940"/>
                <a:gd name="connsiteY9" fmla="*/ 320040 h 320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1940" h="320040">
                  <a:moveTo>
                    <a:pt x="255270" y="320040"/>
                  </a:moveTo>
                  <a:lnTo>
                    <a:pt x="26670" y="320040"/>
                  </a:lnTo>
                  <a:cubicBezTo>
                    <a:pt x="11941" y="320040"/>
                    <a:pt x="0" y="308100"/>
                    <a:pt x="0" y="293370"/>
                  </a:cubicBezTo>
                  <a:cubicBezTo>
                    <a:pt x="0" y="278641"/>
                    <a:pt x="11941" y="266700"/>
                    <a:pt x="26670" y="266700"/>
                  </a:cubicBezTo>
                  <a:lnTo>
                    <a:pt x="228600" y="266700"/>
                  </a:lnTo>
                  <a:lnTo>
                    <a:pt x="228600" y="26670"/>
                  </a:lnTo>
                  <a:cubicBezTo>
                    <a:pt x="228600" y="11941"/>
                    <a:pt x="240541" y="0"/>
                    <a:pt x="255270" y="0"/>
                  </a:cubicBezTo>
                  <a:cubicBezTo>
                    <a:pt x="270000" y="0"/>
                    <a:pt x="281940" y="11941"/>
                    <a:pt x="281940" y="26670"/>
                  </a:cubicBezTo>
                  <a:lnTo>
                    <a:pt x="281940" y="293370"/>
                  </a:lnTo>
                  <a:cubicBezTo>
                    <a:pt x="281940" y="308100"/>
                    <a:pt x="270000" y="320040"/>
                    <a:pt x="255270" y="320040"/>
                  </a:cubicBezTo>
                  <a:close/>
                </a:path>
              </a:pathLst>
            </a:custGeom>
            <a:solidFill>
              <a:srgbClr val="000000"/>
            </a:solidFill>
            <a:ln w="379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sp>
          <p:nvSpPr>
            <p:cNvPr id="39" name="Freeform: Shape 38">
              <a:extLst>
                <a:ext uri="{FF2B5EF4-FFF2-40B4-BE49-F238E27FC236}">
                  <a16:creationId xmlns:a16="http://schemas.microsoft.com/office/drawing/2014/main" id="{3CF38FF0-E8F4-4D1A-8B6F-6993FD39B812}"/>
                </a:ext>
              </a:extLst>
            </p:cNvPr>
            <p:cNvSpPr/>
            <p:nvPr/>
          </p:nvSpPr>
          <p:spPr>
            <a:xfrm>
              <a:off x="1243125" y="3012588"/>
              <a:ext cx="63356" cy="13859"/>
            </a:xfrm>
            <a:custGeom>
              <a:avLst/>
              <a:gdLst>
                <a:gd name="connsiteX0" fmla="*/ 217170 w 243840"/>
                <a:gd name="connsiteY0" fmla="*/ 53340 h 53340"/>
                <a:gd name="connsiteX1" fmla="*/ 26670 w 243840"/>
                <a:gd name="connsiteY1" fmla="*/ 53340 h 53340"/>
                <a:gd name="connsiteX2" fmla="*/ 0 w 243840"/>
                <a:gd name="connsiteY2" fmla="*/ 26670 h 53340"/>
                <a:gd name="connsiteX3" fmla="*/ 26670 w 243840"/>
                <a:gd name="connsiteY3" fmla="*/ 0 h 53340"/>
                <a:gd name="connsiteX4" fmla="*/ 217170 w 243840"/>
                <a:gd name="connsiteY4" fmla="*/ 0 h 53340"/>
                <a:gd name="connsiteX5" fmla="*/ 243840 w 243840"/>
                <a:gd name="connsiteY5" fmla="*/ 26670 h 53340"/>
                <a:gd name="connsiteX6" fmla="*/ 217170 w 243840"/>
                <a:gd name="connsiteY6" fmla="*/ 53340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3840" h="53340">
                  <a:moveTo>
                    <a:pt x="217170" y="53340"/>
                  </a:moveTo>
                  <a:lnTo>
                    <a:pt x="26670" y="53340"/>
                  </a:lnTo>
                  <a:cubicBezTo>
                    <a:pt x="11941" y="53340"/>
                    <a:pt x="0" y="41399"/>
                    <a:pt x="0" y="26670"/>
                  </a:cubicBezTo>
                  <a:cubicBezTo>
                    <a:pt x="0" y="11941"/>
                    <a:pt x="11941" y="0"/>
                    <a:pt x="26670" y="0"/>
                  </a:cubicBezTo>
                  <a:lnTo>
                    <a:pt x="217170" y="0"/>
                  </a:lnTo>
                  <a:cubicBezTo>
                    <a:pt x="231900" y="0"/>
                    <a:pt x="243840" y="11941"/>
                    <a:pt x="243840" y="26670"/>
                  </a:cubicBezTo>
                  <a:cubicBezTo>
                    <a:pt x="243840" y="41399"/>
                    <a:pt x="231900" y="53340"/>
                    <a:pt x="217170" y="53340"/>
                  </a:cubicBezTo>
                  <a:close/>
                </a:path>
              </a:pathLst>
            </a:custGeom>
            <a:solidFill>
              <a:srgbClr val="000000"/>
            </a:solidFill>
            <a:ln w="379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sp>
          <p:nvSpPr>
            <p:cNvPr id="40" name="Freeform: Shape 39">
              <a:extLst>
                <a:ext uri="{FF2B5EF4-FFF2-40B4-BE49-F238E27FC236}">
                  <a16:creationId xmlns:a16="http://schemas.microsoft.com/office/drawing/2014/main" id="{BA38C008-4010-F1F2-A465-A2F415302A14}"/>
                </a:ext>
              </a:extLst>
            </p:cNvPr>
            <p:cNvSpPr/>
            <p:nvPr/>
          </p:nvSpPr>
          <p:spPr>
            <a:xfrm>
              <a:off x="1193628" y="3052186"/>
              <a:ext cx="112853" cy="13859"/>
            </a:xfrm>
            <a:custGeom>
              <a:avLst/>
              <a:gdLst>
                <a:gd name="connsiteX0" fmla="*/ 407670 w 434340"/>
                <a:gd name="connsiteY0" fmla="*/ 53340 h 53340"/>
                <a:gd name="connsiteX1" fmla="*/ 26670 w 434340"/>
                <a:gd name="connsiteY1" fmla="*/ 53340 h 53340"/>
                <a:gd name="connsiteX2" fmla="*/ 0 w 434340"/>
                <a:gd name="connsiteY2" fmla="*/ 26670 h 53340"/>
                <a:gd name="connsiteX3" fmla="*/ 26670 w 434340"/>
                <a:gd name="connsiteY3" fmla="*/ 0 h 53340"/>
                <a:gd name="connsiteX4" fmla="*/ 407670 w 434340"/>
                <a:gd name="connsiteY4" fmla="*/ 0 h 53340"/>
                <a:gd name="connsiteX5" fmla="*/ 434340 w 434340"/>
                <a:gd name="connsiteY5" fmla="*/ 26670 h 53340"/>
                <a:gd name="connsiteX6" fmla="*/ 407670 w 434340"/>
                <a:gd name="connsiteY6" fmla="*/ 53340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4340" h="53340">
                  <a:moveTo>
                    <a:pt x="407670" y="53340"/>
                  </a:moveTo>
                  <a:lnTo>
                    <a:pt x="26670" y="53340"/>
                  </a:lnTo>
                  <a:cubicBezTo>
                    <a:pt x="11941" y="53340"/>
                    <a:pt x="0" y="41399"/>
                    <a:pt x="0" y="26670"/>
                  </a:cubicBezTo>
                  <a:cubicBezTo>
                    <a:pt x="0" y="11941"/>
                    <a:pt x="11941" y="0"/>
                    <a:pt x="26670" y="0"/>
                  </a:cubicBezTo>
                  <a:lnTo>
                    <a:pt x="407670" y="0"/>
                  </a:lnTo>
                  <a:cubicBezTo>
                    <a:pt x="422400" y="0"/>
                    <a:pt x="434340" y="11941"/>
                    <a:pt x="434340" y="26670"/>
                  </a:cubicBezTo>
                  <a:cubicBezTo>
                    <a:pt x="434340" y="41399"/>
                    <a:pt x="422400" y="53340"/>
                    <a:pt x="407670" y="53340"/>
                  </a:cubicBezTo>
                  <a:close/>
                </a:path>
              </a:pathLst>
            </a:custGeom>
            <a:solidFill>
              <a:srgbClr val="000000"/>
            </a:solidFill>
            <a:ln w="379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sp>
          <p:nvSpPr>
            <p:cNvPr id="41" name="Freeform: Shape 40">
              <a:extLst>
                <a:ext uri="{FF2B5EF4-FFF2-40B4-BE49-F238E27FC236}">
                  <a16:creationId xmlns:a16="http://schemas.microsoft.com/office/drawing/2014/main" id="{4307D93E-4623-913C-0C79-A7CF0A6D419A}"/>
                </a:ext>
              </a:extLst>
            </p:cNvPr>
            <p:cNvSpPr/>
            <p:nvPr/>
          </p:nvSpPr>
          <p:spPr>
            <a:xfrm>
              <a:off x="1193628" y="3091783"/>
              <a:ext cx="112853" cy="13859"/>
            </a:xfrm>
            <a:custGeom>
              <a:avLst/>
              <a:gdLst>
                <a:gd name="connsiteX0" fmla="*/ 407670 w 434340"/>
                <a:gd name="connsiteY0" fmla="*/ 53340 h 53340"/>
                <a:gd name="connsiteX1" fmla="*/ 26670 w 434340"/>
                <a:gd name="connsiteY1" fmla="*/ 53340 h 53340"/>
                <a:gd name="connsiteX2" fmla="*/ 0 w 434340"/>
                <a:gd name="connsiteY2" fmla="*/ 26670 h 53340"/>
                <a:gd name="connsiteX3" fmla="*/ 26670 w 434340"/>
                <a:gd name="connsiteY3" fmla="*/ 0 h 53340"/>
                <a:gd name="connsiteX4" fmla="*/ 407670 w 434340"/>
                <a:gd name="connsiteY4" fmla="*/ 0 h 53340"/>
                <a:gd name="connsiteX5" fmla="*/ 434340 w 434340"/>
                <a:gd name="connsiteY5" fmla="*/ 26670 h 53340"/>
                <a:gd name="connsiteX6" fmla="*/ 407670 w 434340"/>
                <a:gd name="connsiteY6" fmla="*/ 53340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4340" h="53340">
                  <a:moveTo>
                    <a:pt x="407670" y="53340"/>
                  </a:moveTo>
                  <a:lnTo>
                    <a:pt x="26670" y="53340"/>
                  </a:lnTo>
                  <a:cubicBezTo>
                    <a:pt x="11941" y="53340"/>
                    <a:pt x="0" y="41399"/>
                    <a:pt x="0" y="26670"/>
                  </a:cubicBezTo>
                  <a:cubicBezTo>
                    <a:pt x="0" y="11941"/>
                    <a:pt x="11941" y="0"/>
                    <a:pt x="26670" y="0"/>
                  </a:cubicBezTo>
                  <a:lnTo>
                    <a:pt x="407670" y="0"/>
                  </a:lnTo>
                  <a:cubicBezTo>
                    <a:pt x="422400" y="0"/>
                    <a:pt x="434340" y="11941"/>
                    <a:pt x="434340" y="26670"/>
                  </a:cubicBezTo>
                  <a:cubicBezTo>
                    <a:pt x="434340" y="41399"/>
                    <a:pt x="422400" y="53340"/>
                    <a:pt x="407670" y="53340"/>
                  </a:cubicBezTo>
                  <a:close/>
                </a:path>
              </a:pathLst>
            </a:custGeom>
            <a:solidFill>
              <a:srgbClr val="000000"/>
            </a:solidFill>
            <a:ln w="379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sp>
          <p:nvSpPr>
            <p:cNvPr id="42" name="Freeform: Shape 41">
              <a:extLst>
                <a:ext uri="{FF2B5EF4-FFF2-40B4-BE49-F238E27FC236}">
                  <a16:creationId xmlns:a16="http://schemas.microsoft.com/office/drawing/2014/main" id="{DCA01177-A1CB-881C-9844-D43EA16C3876}"/>
                </a:ext>
              </a:extLst>
            </p:cNvPr>
            <p:cNvSpPr/>
            <p:nvPr/>
          </p:nvSpPr>
          <p:spPr>
            <a:xfrm>
              <a:off x="1218377" y="3269972"/>
              <a:ext cx="38608" cy="13859"/>
            </a:xfrm>
            <a:custGeom>
              <a:avLst/>
              <a:gdLst>
                <a:gd name="connsiteX0" fmla="*/ 121920 w 148590"/>
                <a:gd name="connsiteY0" fmla="*/ 53340 h 53340"/>
                <a:gd name="connsiteX1" fmla="*/ 26670 w 148590"/>
                <a:gd name="connsiteY1" fmla="*/ 53340 h 53340"/>
                <a:gd name="connsiteX2" fmla="*/ 0 w 148590"/>
                <a:gd name="connsiteY2" fmla="*/ 26670 h 53340"/>
                <a:gd name="connsiteX3" fmla="*/ 26670 w 148590"/>
                <a:gd name="connsiteY3" fmla="*/ 0 h 53340"/>
                <a:gd name="connsiteX4" fmla="*/ 121920 w 148590"/>
                <a:gd name="connsiteY4" fmla="*/ 0 h 53340"/>
                <a:gd name="connsiteX5" fmla="*/ 148590 w 148590"/>
                <a:gd name="connsiteY5" fmla="*/ 26670 h 53340"/>
                <a:gd name="connsiteX6" fmla="*/ 121920 w 148590"/>
                <a:gd name="connsiteY6" fmla="*/ 53340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90" h="53340">
                  <a:moveTo>
                    <a:pt x="121920" y="53340"/>
                  </a:moveTo>
                  <a:lnTo>
                    <a:pt x="26670" y="53340"/>
                  </a:lnTo>
                  <a:cubicBezTo>
                    <a:pt x="11941" y="53340"/>
                    <a:pt x="0" y="41399"/>
                    <a:pt x="0" y="26670"/>
                  </a:cubicBezTo>
                  <a:cubicBezTo>
                    <a:pt x="0" y="11941"/>
                    <a:pt x="11941" y="0"/>
                    <a:pt x="26670" y="0"/>
                  </a:cubicBezTo>
                  <a:lnTo>
                    <a:pt x="121920" y="0"/>
                  </a:lnTo>
                  <a:cubicBezTo>
                    <a:pt x="136650" y="0"/>
                    <a:pt x="148590" y="11941"/>
                    <a:pt x="148590" y="26670"/>
                  </a:cubicBezTo>
                  <a:cubicBezTo>
                    <a:pt x="148590" y="41399"/>
                    <a:pt x="136650" y="53340"/>
                    <a:pt x="121920" y="53340"/>
                  </a:cubicBezTo>
                  <a:close/>
                </a:path>
              </a:pathLst>
            </a:custGeom>
            <a:solidFill>
              <a:srgbClr val="000000"/>
            </a:solidFill>
            <a:ln w="379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sp>
          <p:nvSpPr>
            <p:cNvPr id="43" name="Freeform: Shape 42">
              <a:extLst>
                <a:ext uri="{FF2B5EF4-FFF2-40B4-BE49-F238E27FC236}">
                  <a16:creationId xmlns:a16="http://schemas.microsoft.com/office/drawing/2014/main" id="{4CE1DD04-13F2-B84E-0757-CCF8A5B7D375}"/>
                </a:ext>
              </a:extLst>
            </p:cNvPr>
            <p:cNvSpPr/>
            <p:nvPr/>
          </p:nvSpPr>
          <p:spPr>
            <a:xfrm>
              <a:off x="1193628" y="3309570"/>
              <a:ext cx="63356" cy="13859"/>
            </a:xfrm>
            <a:custGeom>
              <a:avLst/>
              <a:gdLst>
                <a:gd name="connsiteX0" fmla="*/ 217170 w 243840"/>
                <a:gd name="connsiteY0" fmla="*/ 53340 h 53340"/>
                <a:gd name="connsiteX1" fmla="*/ 26670 w 243840"/>
                <a:gd name="connsiteY1" fmla="*/ 53340 h 53340"/>
                <a:gd name="connsiteX2" fmla="*/ 0 w 243840"/>
                <a:gd name="connsiteY2" fmla="*/ 26670 h 53340"/>
                <a:gd name="connsiteX3" fmla="*/ 26670 w 243840"/>
                <a:gd name="connsiteY3" fmla="*/ 0 h 53340"/>
                <a:gd name="connsiteX4" fmla="*/ 217170 w 243840"/>
                <a:gd name="connsiteY4" fmla="*/ 0 h 53340"/>
                <a:gd name="connsiteX5" fmla="*/ 243840 w 243840"/>
                <a:gd name="connsiteY5" fmla="*/ 26670 h 53340"/>
                <a:gd name="connsiteX6" fmla="*/ 217170 w 243840"/>
                <a:gd name="connsiteY6" fmla="*/ 53340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3840" h="53340">
                  <a:moveTo>
                    <a:pt x="217170" y="53340"/>
                  </a:moveTo>
                  <a:lnTo>
                    <a:pt x="26670" y="53340"/>
                  </a:lnTo>
                  <a:cubicBezTo>
                    <a:pt x="11941" y="53340"/>
                    <a:pt x="0" y="41399"/>
                    <a:pt x="0" y="26670"/>
                  </a:cubicBezTo>
                  <a:cubicBezTo>
                    <a:pt x="0" y="11941"/>
                    <a:pt x="11941" y="0"/>
                    <a:pt x="26670" y="0"/>
                  </a:cubicBezTo>
                  <a:lnTo>
                    <a:pt x="217170" y="0"/>
                  </a:lnTo>
                  <a:cubicBezTo>
                    <a:pt x="231900" y="0"/>
                    <a:pt x="243840" y="11941"/>
                    <a:pt x="243840" y="26670"/>
                  </a:cubicBezTo>
                  <a:cubicBezTo>
                    <a:pt x="243840" y="41399"/>
                    <a:pt x="231900" y="53340"/>
                    <a:pt x="217170" y="53340"/>
                  </a:cubicBezTo>
                  <a:close/>
                </a:path>
              </a:pathLst>
            </a:custGeom>
            <a:solidFill>
              <a:srgbClr val="000000"/>
            </a:solidFill>
            <a:ln w="379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sp>
          <p:nvSpPr>
            <p:cNvPr id="44" name="Freeform: Shape 43">
              <a:extLst>
                <a:ext uri="{FF2B5EF4-FFF2-40B4-BE49-F238E27FC236}">
                  <a16:creationId xmlns:a16="http://schemas.microsoft.com/office/drawing/2014/main" id="{67028E39-1BC5-EA6F-184F-398A6AD54E62}"/>
                </a:ext>
              </a:extLst>
            </p:cNvPr>
            <p:cNvSpPr/>
            <p:nvPr/>
          </p:nvSpPr>
          <p:spPr>
            <a:xfrm>
              <a:off x="1193628" y="3349168"/>
              <a:ext cx="63356" cy="13859"/>
            </a:xfrm>
            <a:custGeom>
              <a:avLst/>
              <a:gdLst>
                <a:gd name="connsiteX0" fmla="*/ 217170 w 243840"/>
                <a:gd name="connsiteY0" fmla="*/ 53340 h 53340"/>
                <a:gd name="connsiteX1" fmla="*/ 26670 w 243840"/>
                <a:gd name="connsiteY1" fmla="*/ 53340 h 53340"/>
                <a:gd name="connsiteX2" fmla="*/ 0 w 243840"/>
                <a:gd name="connsiteY2" fmla="*/ 26670 h 53340"/>
                <a:gd name="connsiteX3" fmla="*/ 26670 w 243840"/>
                <a:gd name="connsiteY3" fmla="*/ 0 h 53340"/>
                <a:gd name="connsiteX4" fmla="*/ 217170 w 243840"/>
                <a:gd name="connsiteY4" fmla="*/ 0 h 53340"/>
                <a:gd name="connsiteX5" fmla="*/ 243840 w 243840"/>
                <a:gd name="connsiteY5" fmla="*/ 26670 h 53340"/>
                <a:gd name="connsiteX6" fmla="*/ 217170 w 243840"/>
                <a:gd name="connsiteY6" fmla="*/ 53340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3840" h="53340">
                  <a:moveTo>
                    <a:pt x="217170" y="53340"/>
                  </a:moveTo>
                  <a:lnTo>
                    <a:pt x="26670" y="53340"/>
                  </a:lnTo>
                  <a:cubicBezTo>
                    <a:pt x="11941" y="53340"/>
                    <a:pt x="0" y="41399"/>
                    <a:pt x="0" y="26670"/>
                  </a:cubicBezTo>
                  <a:cubicBezTo>
                    <a:pt x="0" y="11941"/>
                    <a:pt x="11941" y="0"/>
                    <a:pt x="26670" y="0"/>
                  </a:cubicBezTo>
                  <a:lnTo>
                    <a:pt x="217170" y="0"/>
                  </a:lnTo>
                  <a:cubicBezTo>
                    <a:pt x="231900" y="0"/>
                    <a:pt x="243840" y="11941"/>
                    <a:pt x="243840" y="26670"/>
                  </a:cubicBezTo>
                  <a:cubicBezTo>
                    <a:pt x="243840" y="41399"/>
                    <a:pt x="231900" y="53340"/>
                    <a:pt x="217170" y="53340"/>
                  </a:cubicBezTo>
                  <a:close/>
                </a:path>
              </a:pathLst>
            </a:custGeom>
            <a:solidFill>
              <a:srgbClr val="000000"/>
            </a:solidFill>
            <a:ln w="379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grpSp>
          <p:nvGrpSpPr>
            <p:cNvPr id="45" name="Graphic 16">
              <a:extLst>
                <a:ext uri="{FF2B5EF4-FFF2-40B4-BE49-F238E27FC236}">
                  <a16:creationId xmlns:a16="http://schemas.microsoft.com/office/drawing/2014/main" id="{36CAA916-F3F0-6656-B876-ABD5725EBC65}"/>
                </a:ext>
              </a:extLst>
            </p:cNvPr>
            <p:cNvGrpSpPr/>
            <p:nvPr/>
          </p:nvGrpSpPr>
          <p:grpSpPr>
            <a:xfrm>
              <a:off x="1282723" y="3151180"/>
              <a:ext cx="271243" cy="271243"/>
              <a:chOff x="1329690" y="1805939"/>
              <a:chExt cx="1043940" cy="1043940"/>
            </a:xfrm>
            <a:solidFill>
              <a:srgbClr val="000000"/>
            </a:solidFill>
          </p:grpSpPr>
          <p:sp>
            <p:nvSpPr>
              <p:cNvPr id="48" name="Freeform: Shape 47">
                <a:extLst>
                  <a:ext uri="{FF2B5EF4-FFF2-40B4-BE49-F238E27FC236}">
                    <a16:creationId xmlns:a16="http://schemas.microsoft.com/office/drawing/2014/main" id="{AACF8F42-DE2F-5061-A78F-156FB42F5B79}"/>
                  </a:ext>
                </a:extLst>
              </p:cNvPr>
              <p:cNvSpPr/>
              <p:nvPr/>
            </p:nvSpPr>
            <p:spPr>
              <a:xfrm>
                <a:off x="1626870" y="2103119"/>
                <a:ext cx="449580" cy="449580"/>
              </a:xfrm>
              <a:custGeom>
                <a:avLst/>
                <a:gdLst>
                  <a:gd name="connsiteX0" fmla="*/ 224790 w 449580"/>
                  <a:gd name="connsiteY0" fmla="*/ 449580 h 449580"/>
                  <a:gd name="connsiteX1" fmla="*/ 0 w 449580"/>
                  <a:gd name="connsiteY1" fmla="*/ 224790 h 449580"/>
                  <a:gd name="connsiteX2" fmla="*/ 224790 w 449580"/>
                  <a:gd name="connsiteY2" fmla="*/ 0 h 449580"/>
                  <a:gd name="connsiteX3" fmla="*/ 449580 w 449580"/>
                  <a:gd name="connsiteY3" fmla="*/ 224790 h 449580"/>
                  <a:gd name="connsiteX4" fmla="*/ 224790 w 449580"/>
                  <a:gd name="connsiteY4" fmla="*/ 449580 h 449580"/>
                  <a:gd name="connsiteX5" fmla="*/ 224790 w 449580"/>
                  <a:gd name="connsiteY5" fmla="*/ 53340 h 449580"/>
                  <a:gd name="connsiteX6" fmla="*/ 53340 w 449580"/>
                  <a:gd name="connsiteY6" fmla="*/ 224790 h 449580"/>
                  <a:gd name="connsiteX7" fmla="*/ 224790 w 449580"/>
                  <a:gd name="connsiteY7" fmla="*/ 396240 h 449580"/>
                  <a:gd name="connsiteX8" fmla="*/ 396240 w 449580"/>
                  <a:gd name="connsiteY8" fmla="*/ 224790 h 449580"/>
                  <a:gd name="connsiteX9" fmla="*/ 224790 w 449580"/>
                  <a:gd name="connsiteY9" fmla="*/ 53340 h 44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9580" h="449580">
                    <a:moveTo>
                      <a:pt x="224790" y="449580"/>
                    </a:moveTo>
                    <a:cubicBezTo>
                      <a:pt x="100839" y="449580"/>
                      <a:pt x="0" y="348741"/>
                      <a:pt x="0" y="224790"/>
                    </a:cubicBezTo>
                    <a:cubicBezTo>
                      <a:pt x="0" y="100839"/>
                      <a:pt x="100839" y="0"/>
                      <a:pt x="224790" y="0"/>
                    </a:cubicBezTo>
                    <a:cubicBezTo>
                      <a:pt x="348741" y="0"/>
                      <a:pt x="449580" y="100839"/>
                      <a:pt x="449580" y="224790"/>
                    </a:cubicBezTo>
                    <a:cubicBezTo>
                      <a:pt x="449580" y="348741"/>
                      <a:pt x="348741" y="449580"/>
                      <a:pt x="224790" y="449580"/>
                    </a:cubicBezTo>
                    <a:close/>
                    <a:moveTo>
                      <a:pt x="224790" y="53340"/>
                    </a:moveTo>
                    <a:cubicBezTo>
                      <a:pt x="130253" y="53340"/>
                      <a:pt x="53340" y="130253"/>
                      <a:pt x="53340" y="224790"/>
                    </a:cubicBezTo>
                    <a:cubicBezTo>
                      <a:pt x="53340" y="319328"/>
                      <a:pt x="130253" y="396240"/>
                      <a:pt x="224790" y="396240"/>
                    </a:cubicBezTo>
                    <a:cubicBezTo>
                      <a:pt x="319328" y="396240"/>
                      <a:pt x="396240" y="319328"/>
                      <a:pt x="396240" y="224790"/>
                    </a:cubicBezTo>
                    <a:cubicBezTo>
                      <a:pt x="396240" y="130253"/>
                      <a:pt x="319328" y="53340"/>
                      <a:pt x="224790" y="53340"/>
                    </a:cubicBezTo>
                    <a:close/>
                  </a:path>
                </a:pathLst>
              </a:custGeom>
              <a:solidFill>
                <a:srgbClr val="000000"/>
              </a:solidFill>
              <a:ln w="379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sp>
            <p:nvSpPr>
              <p:cNvPr id="49" name="Freeform: Shape 48">
                <a:extLst>
                  <a:ext uri="{FF2B5EF4-FFF2-40B4-BE49-F238E27FC236}">
                    <a16:creationId xmlns:a16="http://schemas.microsoft.com/office/drawing/2014/main" id="{E19EBA2E-9233-E5E9-1D1F-785DFEF2043C}"/>
                  </a:ext>
                </a:extLst>
              </p:cNvPr>
              <p:cNvSpPr/>
              <p:nvPr/>
            </p:nvSpPr>
            <p:spPr>
              <a:xfrm>
                <a:off x="1329690" y="1805939"/>
                <a:ext cx="1043940" cy="1043940"/>
              </a:xfrm>
              <a:custGeom>
                <a:avLst/>
                <a:gdLst>
                  <a:gd name="connsiteX0" fmla="*/ 588009 w 1043940"/>
                  <a:gd name="connsiteY0" fmla="*/ 1043940 h 1043940"/>
                  <a:gd name="connsiteX1" fmla="*/ 455931 w 1043940"/>
                  <a:gd name="connsiteY1" fmla="*/ 1043940 h 1043940"/>
                  <a:gd name="connsiteX2" fmla="*/ 429261 w 1043940"/>
                  <a:gd name="connsiteY2" fmla="*/ 1017270 h 1043940"/>
                  <a:gd name="connsiteX3" fmla="*/ 429261 w 1043940"/>
                  <a:gd name="connsiteY3" fmla="*/ 900757 h 1043940"/>
                  <a:gd name="connsiteX4" fmla="*/ 319713 w 1043940"/>
                  <a:gd name="connsiteY4" fmla="*/ 855342 h 1043940"/>
                  <a:gd name="connsiteX5" fmla="*/ 237298 w 1043940"/>
                  <a:gd name="connsiteY5" fmla="*/ 937756 h 1043940"/>
                  <a:gd name="connsiteX6" fmla="*/ 218439 w 1043940"/>
                  <a:gd name="connsiteY6" fmla="*/ 945570 h 1043940"/>
                  <a:gd name="connsiteX7" fmla="*/ 199579 w 1043940"/>
                  <a:gd name="connsiteY7" fmla="*/ 937756 h 1043940"/>
                  <a:gd name="connsiteX8" fmla="*/ 106185 w 1043940"/>
                  <a:gd name="connsiteY8" fmla="*/ 844361 h 1043940"/>
                  <a:gd name="connsiteX9" fmla="*/ 98374 w 1043940"/>
                  <a:gd name="connsiteY9" fmla="*/ 825502 h 1043940"/>
                  <a:gd name="connsiteX10" fmla="*/ 106185 w 1043940"/>
                  <a:gd name="connsiteY10" fmla="*/ 806642 h 1043940"/>
                  <a:gd name="connsiteX11" fmla="*/ 188599 w 1043940"/>
                  <a:gd name="connsiteY11" fmla="*/ 724228 h 1043940"/>
                  <a:gd name="connsiteX12" fmla="*/ 143184 w 1043940"/>
                  <a:gd name="connsiteY12" fmla="*/ 614679 h 1043940"/>
                  <a:gd name="connsiteX13" fmla="*/ 26670 w 1043940"/>
                  <a:gd name="connsiteY13" fmla="*/ 614679 h 1043940"/>
                  <a:gd name="connsiteX14" fmla="*/ 0 w 1043940"/>
                  <a:gd name="connsiteY14" fmla="*/ 588009 h 1043940"/>
                  <a:gd name="connsiteX15" fmla="*/ 0 w 1043940"/>
                  <a:gd name="connsiteY15" fmla="*/ 455931 h 1043940"/>
                  <a:gd name="connsiteX16" fmla="*/ 26670 w 1043940"/>
                  <a:gd name="connsiteY16" fmla="*/ 429261 h 1043940"/>
                  <a:gd name="connsiteX17" fmla="*/ 143184 w 1043940"/>
                  <a:gd name="connsiteY17" fmla="*/ 429261 h 1043940"/>
                  <a:gd name="connsiteX18" fmla="*/ 188599 w 1043940"/>
                  <a:gd name="connsiteY18" fmla="*/ 319712 h 1043940"/>
                  <a:gd name="connsiteX19" fmla="*/ 106185 w 1043940"/>
                  <a:gd name="connsiteY19" fmla="*/ 237298 h 1043940"/>
                  <a:gd name="connsiteX20" fmla="*/ 98374 w 1043940"/>
                  <a:gd name="connsiteY20" fmla="*/ 218439 h 1043940"/>
                  <a:gd name="connsiteX21" fmla="*/ 106185 w 1043940"/>
                  <a:gd name="connsiteY21" fmla="*/ 199579 h 1043940"/>
                  <a:gd name="connsiteX22" fmla="*/ 199579 w 1043940"/>
                  <a:gd name="connsiteY22" fmla="*/ 106185 h 1043940"/>
                  <a:gd name="connsiteX23" fmla="*/ 218439 w 1043940"/>
                  <a:gd name="connsiteY23" fmla="*/ 98374 h 1043940"/>
                  <a:gd name="connsiteX24" fmla="*/ 237298 w 1043940"/>
                  <a:gd name="connsiteY24" fmla="*/ 106185 h 1043940"/>
                  <a:gd name="connsiteX25" fmla="*/ 319713 w 1043940"/>
                  <a:gd name="connsiteY25" fmla="*/ 188599 h 1043940"/>
                  <a:gd name="connsiteX26" fmla="*/ 429261 w 1043940"/>
                  <a:gd name="connsiteY26" fmla="*/ 143184 h 1043940"/>
                  <a:gd name="connsiteX27" fmla="*/ 429261 w 1043940"/>
                  <a:gd name="connsiteY27" fmla="*/ 26670 h 1043940"/>
                  <a:gd name="connsiteX28" fmla="*/ 455931 w 1043940"/>
                  <a:gd name="connsiteY28" fmla="*/ 0 h 1043940"/>
                  <a:gd name="connsiteX29" fmla="*/ 588009 w 1043940"/>
                  <a:gd name="connsiteY29" fmla="*/ 0 h 1043940"/>
                  <a:gd name="connsiteX30" fmla="*/ 614679 w 1043940"/>
                  <a:gd name="connsiteY30" fmla="*/ 26670 h 1043940"/>
                  <a:gd name="connsiteX31" fmla="*/ 614679 w 1043940"/>
                  <a:gd name="connsiteY31" fmla="*/ 143184 h 1043940"/>
                  <a:gd name="connsiteX32" fmla="*/ 724228 w 1043940"/>
                  <a:gd name="connsiteY32" fmla="*/ 188599 h 1043940"/>
                  <a:gd name="connsiteX33" fmla="*/ 806642 w 1043940"/>
                  <a:gd name="connsiteY33" fmla="*/ 106185 h 1043940"/>
                  <a:gd name="connsiteX34" fmla="*/ 825502 w 1043940"/>
                  <a:gd name="connsiteY34" fmla="*/ 98374 h 1043940"/>
                  <a:gd name="connsiteX35" fmla="*/ 844361 w 1043940"/>
                  <a:gd name="connsiteY35" fmla="*/ 106185 h 1043940"/>
                  <a:gd name="connsiteX36" fmla="*/ 937756 w 1043940"/>
                  <a:gd name="connsiteY36" fmla="*/ 199579 h 1043940"/>
                  <a:gd name="connsiteX37" fmla="*/ 945570 w 1043940"/>
                  <a:gd name="connsiteY37" fmla="*/ 218439 h 1043940"/>
                  <a:gd name="connsiteX38" fmla="*/ 937756 w 1043940"/>
                  <a:gd name="connsiteY38" fmla="*/ 237298 h 1043940"/>
                  <a:gd name="connsiteX39" fmla="*/ 855342 w 1043940"/>
                  <a:gd name="connsiteY39" fmla="*/ 319712 h 1043940"/>
                  <a:gd name="connsiteX40" fmla="*/ 900757 w 1043940"/>
                  <a:gd name="connsiteY40" fmla="*/ 429261 h 1043940"/>
                  <a:gd name="connsiteX41" fmla="*/ 1017271 w 1043940"/>
                  <a:gd name="connsiteY41" fmla="*/ 429261 h 1043940"/>
                  <a:gd name="connsiteX42" fmla="*/ 1043941 w 1043940"/>
                  <a:gd name="connsiteY42" fmla="*/ 455931 h 1043940"/>
                  <a:gd name="connsiteX43" fmla="*/ 1043941 w 1043940"/>
                  <a:gd name="connsiteY43" fmla="*/ 588009 h 1043940"/>
                  <a:gd name="connsiteX44" fmla="*/ 1017271 w 1043940"/>
                  <a:gd name="connsiteY44" fmla="*/ 614679 h 1043940"/>
                  <a:gd name="connsiteX45" fmla="*/ 900757 w 1043940"/>
                  <a:gd name="connsiteY45" fmla="*/ 614679 h 1043940"/>
                  <a:gd name="connsiteX46" fmla="*/ 855342 w 1043940"/>
                  <a:gd name="connsiteY46" fmla="*/ 724228 h 1043940"/>
                  <a:gd name="connsiteX47" fmla="*/ 937760 w 1043940"/>
                  <a:gd name="connsiteY47" fmla="*/ 806642 h 1043940"/>
                  <a:gd name="connsiteX48" fmla="*/ 937760 w 1043940"/>
                  <a:gd name="connsiteY48" fmla="*/ 844361 h 1043940"/>
                  <a:gd name="connsiteX49" fmla="*/ 844361 w 1043940"/>
                  <a:gd name="connsiteY49" fmla="*/ 937760 h 1043940"/>
                  <a:gd name="connsiteX50" fmla="*/ 825502 w 1043940"/>
                  <a:gd name="connsiteY50" fmla="*/ 945570 h 1043940"/>
                  <a:gd name="connsiteX51" fmla="*/ 806642 w 1043940"/>
                  <a:gd name="connsiteY51" fmla="*/ 937756 h 1043940"/>
                  <a:gd name="connsiteX52" fmla="*/ 724228 w 1043940"/>
                  <a:gd name="connsiteY52" fmla="*/ 855342 h 1043940"/>
                  <a:gd name="connsiteX53" fmla="*/ 614679 w 1043940"/>
                  <a:gd name="connsiteY53" fmla="*/ 900757 h 1043940"/>
                  <a:gd name="connsiteX54" fmla="*/ 614679 w 1043940"/>
                  <a:gd name="connsiteY54" fmla="*/ 1017270 h 1043940"/>
                  <a:gd name="connsiteX55" fmla="*/ 588009 w 1043940"/>
                  <a:gd name="connsiteY55" fmla="*/ 1043940 h 1043940"/>
                  <a:gd name="connsiteX56" fmla="*/ 482602 w 1043940"/>
                  <a:gd name="connsiteY56" fmla="*/ 990600 h 1043940"/>
                  <a:gd name="connsiteX57" fmla="*/ 561339 w 1043940"/>
                  <a:gd name="connsiteY57" fmla="*/ 990600 h 1043940"/>
                  <a:gd name="connsiteX58" fmla="*/ 561339 w 1043940"/>
                  <a:gd name="connsiteY58" fmla="*/ 879185 h 1043940"/>
                  <a:gd name="connsiteX59" fmla="*/ 583189 w 1043940"/>
                  <a:gd name="connsiteY59" fmla="*/ 852953 h 1043940"/>
                  <a:gd name="connsiteX60" fmla="*/ 712695 w 1043940"/>
                  <a:gd name="connsiteY60" fmla="*/ 799266 h 1043940"/>
                  <a:gd name="connsiteX61" fmla="*/ 746692 w 1043940"/>
                  <a:gd name="connsiteY61" fmla="*/ 802367 h 1043940"/>
                  <a:gd name="connsiteX62" fmla="*/ 825502 w 1043940"/>
                  <a:gd name="connsiteY62" fmla="*/ 881181 h 1043940"/>
                  <a:gd name="connsiteX63" fmla="*/ 881181 w 1043940"/>
                  <a:gd name="connsiteY63" fmla="*/ 825502 h 1043940"/>
                  <a:gd name="connsiteX64" fmla="*/ 802364 w 1043940"/>
                  <a:gd name="connsiteY64" fmla="*/ 746688 h 1043940"/>
                  <a:gd name="connsiteX65" fmla="*/ 799266 w 1043940"/>
                  <a:gd name="connsiteY65" fmla="*/ 712691 h 1043940"/>
                  <a:gd name="connsiteX66" fmla="*/ 852953 w 1043940"/>
                  <a:gd name="connsiteY66" fmla="*/ 583189 h 1043940"/>
                  <a:gd name="connsiteX67" fmla="*/ 879185 w 1043940"/>
                  <a:gd name="connsiteY67" fmla="*/ 561339 h 1043940"/>
                  <a:gd name="connsiteX68" fmla="*/ 990601 w 1043940"/>
                  <a:gd name="connsiteY68" fmla="*/ 561339 h 1043940"/>
                  <a:gd name="connsiteX69" fmla="*/ 990601 w 1043940"/>
                  <a:gd name="connsiteY69" fmla="*/ 482601 h 1043940"/>
                  <a:gd name="connsiteX70" fmla="*/ 879185 w 1043940"/>
                  <a:gd name="connsiteY70" fmla="*/ 482601 h 1043940"/>
                  <a:gd name="connsiteX71" fmla="*/ 852953 w 1043940"/>
                  <a:gd name="connsiteY71" fmla="*/ 460751 h 1043940"/>
                  <a:gd name="connsiteX72" fmla="*/ 799266 w 1043940"/>
                  <a:gd name="connsiteY72" fmla="*/ 331245 h 1043940"/>
                  <a:gd name="connsiteX73" fmla="*/ 802367 w 1043940"/>
                  <a:gd name="connsiteY73" fmla="*/ 297249 h 1043940"/>
                  <a:gd name="connsiteX74" fmla="*/ 881181 w 1043940"/>
                  <a:gd name="connsiteY74" fmla="*/ 218439 h 1043940"/>
                  <a:gd name="connsiteX75" fmla="*/ 825502 w 1043940"/>
                  <a:gd name="connsiteY75" fmla="*/ 162763 h 1043940"/>
                  <a:gd name="connsiteX76" fmla="*/ 746692 w 1043940"/>
                  <a:gd name="connsiteY76" fmla="*/ 241577 h 1043940"/>
                  <a:gd name="connsiteX77" fmla="*/ 712695 w 1043940"/>
                  <a:gd name="connsiteY77" fmla="*/ 244674 h 1043940"/>
                  <a:gd name="connsiteX78" fmla="*/ 583189 w 1043940"/>
                  <a:gd name="connsiteY78" fmla="*/ 190988 h 1043940"/>
                  <a:gd name="connsiteX79" fmla="*/ 561339 w 1043940"/>
                  <a:gd name="connsiteY79" fmla="*/ 164756 h 1043940"/>
                  <a:gd name="connsiteX80" fmla="*/ 561339 w 1043940"/>
                  <a:gd name="connsiteY80" fmla="*/ 53340 h 1043940"/>
                  <a:gd name="connsiteX81" fmla="*/ 482602 w 1043940"/>
                  <a:gd name="connsiteY81" fmla="*/ 53340 h 1043940"/>
                  <a:gd name="connsiteX82" fmla="*/ 482602 w 1043940"/>
                  <a:gd name="connsiteY82" fmla="*/ 164756 h 1043940"/>
                  <a:gd name="connsiteX83" fmla="*/ 460751 w 1043940"/>
                  <a:gd name="connsiteY83" fmla="*/ 190988 h 1043940"/>
                  <a:gd name="connsiteX84" fmla="*/ 331245 w 1043940"/>
                  <a:gd name="connsiteY84" fmla="*/ 244674 h 1043940"/>
                  <a:gd name="connsiteX85" fmla="*/ 297249 w 1043940"/>
                  <a:gd name="connsiteY85" fmla="*/ 241577 h 1043940"/>
                  <a:gd name="connsiteX86" fmla="*/ 218439 w 1043940"/>
                  <a:gd name="connsiteY86" fmla="*/ 162763 h 1043940"/>
                  <a:gd name="connsiteX87" fmla="*/ 162763 w 1043940"/>
                  <a:gd name="connsiteY87" fmla="*/ 218439 h 1043940"/>
                  <a:gd name="connsiteX88" fmla="*/ 241577 w 1043940"/>
                  <a:gd name="connsiteY88" fmla="*/ 297249 h 1043940"/>
                  <a:gd name="connsiteX89" fmla="*/ 244675 w 1043940"/>
                  <a:gd name="connsiteY89" fmla="*/ 331245 h 1043940"/>
                  <a:gd name="connsiteX90" fmla="*/ 190988 w 1043940"/>
                  <a:gd name="connsiteY90" fmla="*/ 460751 h 1043940"/>
                  <a:gd name="connsiteX91" fmla="*/ 164756 w 1043940"/>
                  <a:gd name="connsiteY91" fmla="*/ 482601 h 1043940"/>
                  <a:gd name="connsiteX92" fmla="*/ 53340 w 1043940"/>
                  <a:gd name="connsiteY92" fmla="*/ 482601 h 1043940"/>
                  <a:gd name="connsiteX93" fmla="*/ 53340 w 1043940"/>
                  <a:gd name="connsiteY93" fmla="*/ 561339 h 1043940"/>
                  <a:gd name="connsiteX94" fmla="*/ 164756 w 1043940"/>
                  <a:gd name="connsiteY94" fmla="*/ 561339 h 1043940"/>
                  <a:gd name="connsiteX95" fmla="*/ 190988 w 1043940"/>
                  <a:gd name="connsiteY95" fmla="*/ 583189 h 1043940"/>
                  <a:gd name="connsiteX96" fmla="*/ 244675 w 1043940"/>
                  <a:gd name="connsiteY96" fmla="*/ 712695 h 1043940"/>
                  <a:gd name="connsiteX97" fmla="*/ 241577 w 1043940"/>
                  <a:gd name="connsiteY97" fmla="*/ 746692 h 1043940"/>
                  <a:gd name="connsiteX98" fmla="*/ 162763 w 1043940"/>
                  <a:gd name="connsiteY98" fmla="*/ 825502 h 1043940"/>
                  <a:gd name="connsiteX99" fmla="*/ 218439 w 1043940"/>
                  <a:gd name="connsiteY99" fmla="*/ 881181 h 1043940"/>
                  <a:gd name="connsiteX100" fmla="*/ 297249 w 1043940"/>
                  <a:gd name="connsiteY100" fmla="*/ 802367 h 1043940"/>
                  <a:gd name="connsiteX101" fmla="*/ 331245 w 1043940"/>
                  <a:gd name="connsiteY101" fmla="*/ 799266 h 1043940"/>
                  <a:gd name="connsiteX102" fmla="*/ 460751 w 1043940"/>
                  <a:gd name="connsiteY102" fmla="*/ 852953 h 1043940"/>
                  <a:gd name="connsiteX103" fmla="*/ 482602 w 1043940"/>
                  <a:gd name="connsiteY103" fmla="*/ 879185 h 1043940"/>
                  <a:gd name="connsiteX104" fmla="*/ 482602 w 1043940"/>
                  <a:gd name="connsiteY104" fmla="*/ 990600 h 1043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1043940" h="1043940">
                    <a:moveTo>
                      <a:pt x="588009" y="1043940"/>
                    </a:moveTo>
                    <a:lnTo>
                      <a:pt x="455931" y="1043940"/>
                    </a:lnTo>
                    <a:cubicBezTo>
                      <a:pt x="441202" y="1043940"/>
                      <a:pt x="429261" y="1032000"/>
                      <a:pt x="429261" y="1017270"/>
                    </a:cubicBezTo>
                    <a:lnTo>
                      <a:pt x="429261" y="900757"/>
                    </a:lnTo>
                    <a:cubicBezTo>
                      <a:pt x="390529" y="891335"/>
                      <a:pt x="353831" y="876121"/>
                      <a:pt x="319713" y="855342"/>
                    </a:cubicBezTo>
                    <a:lnTo>
                      <a:pt x="237298" y="937756"/>
                    </a:lnTo>
                    <a:cubicBezTo>
                      <a:pt x="232296" y="942758"/>
                      <a:pt x="225510" y="945570"/>
                      <a:pt x="218439" y="945570"/>
                    </a:cubicBezTo>
                    <a:cubicBezTo>
                      <a:pt x="211367" y="945570"/>
                      <a:pt x="204582" y="942762"/>
                      <a:pt x="199579" y="937756"/>
                    </a:cubicBezTo>
                    <a:lnTo>
                      <a:pt x="106185" y="844361"/>
                    </a:lnTo>
                    <a:cubicBezTo>
                      <a:pt x="101182" y="839359"/>
                      <a:pt x="98374" y="832573"/>
                      <a:pt x="98374" y="825502"/>
                    </a:cubicBezTo>
                    <a:cubicBezTo>
                      <a:pt x="98374" y="818430"/>
                      <a:pt x="101182" y="811645"/>
                      <a:pt x="106185" y="806642"/>
                    </a:cubicBezTo>
                    <a:lnTo>
                      <a:pt x="188599" y="724228"/>
                    </a:lnTo>
                    <a:cubicBezTo>
                      <a:pt x="167819" y="690109"/>
                      <a:pt x="152602" y="653411"/>
                      <a:pt x="143184" y="614679"/>
                    </a:cubicBezTo>
                    <a:lnTo>
                      <a:pt x="26670" y="614679"/>
                    </a:lnTo>
                    <a:cubicBezTo>
                      <a:pt x="11941" y="614679"/>
                      <a:pt x="0" y="602738"/>
                      <a:pt x="0" y="588009"/>
                    </a:cubicBezTo>
                    <a:lnTo>
                      <a:pt x="0" y="455931"/>
                    </a:lnTo>
                    <a:cubicBezTo>
                      <a:pt x="0" y="441202"/>
                      <a:pt x="11941" y="429261"/>
                      <a:pt x="26670" y="429261"/>
                    </a:cubicBezTo>
                    <a:lnTo>
                      <a:pt x="143184" y="429261"/>
                    </a:lnTo>
                    <a:cubicBezTo>
                      <a:pt x="152602" y="390529"/>
                      <a:pt x="167819" y="353831"/>
                      <a:pt x="188599" y="319712"/>
                    </a:cubicBezTo>
                    <a:lnTo>
                      <a:pt x="106185" y="237298"/>
                    </a:lnTo>
                    <a:cubicBezTo>
                      <a:pt x="101182" y="232296"/>
                      <a:pt x="98374" y="225510"/>
                      <a:pt x="98374" y="218439"/>
                    </a:cubicBezTo>
                    <a:cubicBezTo>
                      <a:pt x="98374" y="211367"/>
                      <a:pt x="101182" y="204582"/>
                      <a:pt x="106185" y="199579"/>
                    </a:cubicBezTo>
                    <a:lnTo>
                      <a:pt x="199579" y="106185"/>
                    </a:lnTo>
                    <a:cubicBezTo>
                      <a:pt x="204582" y="101182"/>
                      <a:pt x="211367" y="98374"/>
                      <a:pt x="218439" y="98374"/>
                    </a:cubicBezTo>
                    <a:cubicBezTo>
                      <a:pt x="225510" y="98374"/>
                      <a:pt x="232296" y="101182"/>
                      <a:pt x="237298" y="106185"/>
                    </a:cubicBezTo>
                    <a:lnTo>
                      <a:pt x="319713" y="188599"/>
                    </a:lnTo>
                    <a:cubicBezTo>
                      <a:pt x="353831" y="167819"/>
                      <a:pt x="390529" y="152602"/>
                      <a:pt x="429261" y="143184"/>
                    </a:cubicBezTo>
                    <a:lnTo>
                      <a:pt x="429261" y="26670"/>
                    </a:lnTo>
                    <a:cubicBezTo>
                      <a:pt x="429261" y="11941"/>
                      <a:pt x="441202" y="0"/>
                      <a:pt x="455931" y="0"/>
                    </a:cubicBezTo>
                    <a:lnTo>
                      <a:pt x="588009" y="0"/>
                    </a:lnTo>
                    <a:cubicBezTo>
                      <a:pt x="602739" y="0"/>
                      <a:pt x="614679" y="11941"/>
                      <a:pt x="614679" y="26670"/>
                    </a:cubicBezTo>
                    <a:lnTo>
                      <a:pt x="614679" y="143184"/>
                    </a:lnTo>
                    <a:cubicBezTo>
                      <a:pt x="653412" y="152606"/>
                      <a:pt x="690110" y="167819"/>
                      <a:pt x="724228" y="188599"/>
                    </a:cubicBezTo>
                    <a:lnTo>
                      <a:pt x="806642" y="106185"/>
                    </a:lnTo>
                    <a:cubicBezTo>
                      <a:pt x="811645" y="101182"/>
                      <a:pt x="818430" y="98374"/>
                      <a:pt x="825502" y="98374"/>
                    </a:cubicBezTo>
                    <a:cubicBezTo>
                      <a:pt x="832573" y="98374"/>
                      <a:pt x="839359" y="101182"/>
                      <a:pt x="844361" y="106185"/>
                    </a:cubicBezTo>
                    <a:lnTo>
                      <a:pt x="937756" y="199579"/>
                    </a:lnTo>
                    <a:cubicBezTo>
                      <a:pt x="942758" y="204582"/>
                      <a:pt x="945570" y="211367"/>
                      <a:pt x="945570" y="218439"/>
                    </a:cubicBezTo>
                    <a:cubicBezTo>
                      <a:pt x="945570" y="225510"/>
                      <a:pt x="942762" y="232296"/>
                      <a:pt x="937756" y="237298"/>
                    </a:cubicBezTo>
                    <a:lnTo>
                      <a:pt x="855342" y="319712"/>
                    </a:lnTo>
                    <a:cubicBezTo>
                      <a:pt x="876121" y="353831"/>
                      <a:pt x="891339" y="390529"/>
                      <a:pt x="900757" y="429261"/>
                    </a:cubicBezTo>
                    <a:lnTo>
                      <a:pt x="1017271" y="429261"/>
                    </a:lnTo>
                    <a:cubicBezTo>
                      <a:pt x="1032000" y="429261"/>
                      <a:pt x="1043941" y="441202"/>
                      <a:pt x="1043941" y="455931"/>
                    </a:cubicBezTo>
                    <a:lnTo>
                      <a:pt x="1043941" y="588009"/>
                    </a:lnTo>
                    <a:cubicBezTo>
                      <a:pt x="1043941" y="602738"/>
                      <a:pt x="1032000" y="614679"/>
                      <a:pt x="1017271" y="614679"/>
                    </a:cubicBezTo>
                    <a:lnTo>
                      <a:pt x="900757" y="614679"/>
                    </a:lnTo>
                    <a:cubicBezTo>
                      <a:pt x="891335" y="653411"/>
                      <a:pt x="876121" y="690109"/>
                      <a:pt x="855342" y="724228"/>
                    </a:cubicBezTo>
                    <a:lnTo>
                      <a:pt x="937760" y="806642"/>
                    </a:lnTo>
                    <a:cubicBezTo>
                      <a:pt x="948172" y="817059"/>
                      <a:pt x="948172" y="833945"/>
                      <a:pt x="937760" y="844361"/>
                    </a:cubicBezTo>
                    <a:lnTo>
                      <a:pt x="844361" y="937760"/>
                    </a:lnTo>
                    <a:cubicBezTo>
                      <a:pt x="839359" y="942762"/>
                      <a:pt x="832573" y="945570"/>
                      <a:pt x="825502" y="945570"/>
                    </a:cubicBezTo>
                    <a:cubicBezTo>
                      <a:pt x="818430" y="945570"/>
                      <a:pt x="811645" y="942762"/>
                      <a:pt x="806642" y="937756"/>
                    </a:cubicBezTo>
                    <a:lnTo>
                      <a:pt x="724228" y="855342"/>
                    </a:lnTo>
                    <a:cubicBezTo>
                      <a:pt x="690110" y="876121"/>
                      <a:pt x="653412" y="891338"/>
                      <a:pt x="614679" y="900757"/>
                    </a:cubicBezTo>
                    <a:lnTo>
                      <a:pt x="614679" y="1017270"/>
                    </a:lnTo>
                    <a:cubicBezTo>
                      <a:pt x="614679" y="1032000"/>
                      <a:pt x="602739" y="1043940"/>
                      <a:pt x="588009" y="1043940"/>
                    </a:cubicBezTo>
                    <a:close/>
                    <a:moveTo>
                      <a:pt x="482602" y="990600"/>
                    </a:moveTo>
                    <a:lnTo>
                      <a:pt x="561339" y="990600"/>
                    </a:lnTo>
                    <a:lnTo>
                      <a:pt x="561339" y="879185"/>
                    </a:lnTo>
                    <a:cubicBezTo>
                      <a:pt x="561339" y="866314"/>
                      <a:pt x="570529" y="855281"/>
                      <a:pt x="583189" y="852953"/>
                    </a:cubicBezTo>
                    <a:cubicBezTo>
                      <a:pt x="629889" y="844373"/>
                      <a:pt x="673460" y="826309"/>
                      <a:pt x="712695" y="799266"/>
                    </a:cubicBezTo>
                    <a:cubicBezTo>
                      <a:pt x="723283" y="791966"/>
                      <a:pt x="737586" y="793269"/>
                      <a:pt x="746692" y="802367"/>
                    </a:cubicBezTo>
                    <a:lnTo>
                      <a:pt x="825502" y="881181"/>
                    </a:lnTo>
                    <a:lnTo>
                      <a:pt x="881181" y="825502"/>
                    </a:lnTo>
                    <a:lnTo>
                      <a:pt x="802364" y="746688"/>
                    </a:lnTo>
                    <a:cubicBezTo>
                      <a:pt x="793265" y="737586"/>
                      <a:pt x="791962" y="723287"/>
                      <a:pt x="799266" y="712691"/>
                    </a:cubicBezTo>
                    <a:cubicBezTo>
                      <a:pt x="826309" y="673464"/>
                      <a:pt x="844369" y="629892"/>
                      <a:pt x="852953" y="583189"/>
                    </a:cubicBezTo>
                    <a:cubicBezTo>
                      <a:pt x="855277" y="570529"/>
                      <a:pt x="866314" y="561339"/>
                      <a:pt x="879185" y="561339"/>
                    </a:cubicBezTo>
                    <a:lnTo>
                      <a:pt x="990601" y="561339"/>
                    </a:lnTo>
                    <a:lnTo>
                      <a:pt x="990601" y="482601"/>
                    </a:lnTo>
                    <a:lnTo>
                      <a:pt x="879185" y="482601"/>
                    </a:lnTo>
                    <a:cubicBezTo>
                      <a:pt x="866314" y="482601"/>
                      <a:pt x="855281" y="473412"/>
                      <a:pt x="852953" y="460751"/>
                    </a:cubicBezTo>
                    <a:cubicBezTo>
                      <a:pt x="844373" y="414052"/>
                      <a:pt x="826309" y="370481"/>
                      <a:pt x="799266" y="331245"/>
                    </a:cubicBezTo>
                    <a:cubicBezTo>
                      <a:pt x="791962" y="320650"/>
                      <a:pt x="793269" y="306351"/>
                      <a:pt x="802367" y="297249"/>
                    </a:cubicBezTo>
                    <a:lnTo>
                      <a:pt x="881181" y="218439"/>
                    </a:lnTo>
                    <a:lnTo>
                      <a:pt x="825502" y="162763"/>
                    </a:lnTo>
                    <a:lnTo>
                      <a:pt x="746692" y="241577"/>
                    </a:lnTo>
                    <a:cubicBezTo>
                      <a:pt x="737586" y="250679"/>
                      <a:pt x="723295" y="251974"/>
                      <a:pt x="712695" y="244674"/>
                    </a:cubicBezTo>
                    <a:cubicBezTo>
                      <a:pt x="673464" y="217631"/>
                      <a:pt x="629892" y="199568"/>
                      <a:pt x="583189" y="190988"/>
                    </a:cubicBezTo>
                    <a:cubicBezTo>
                      <a:pt x="570529" y="188664"/>
                      <a:pt x="561339" y="177626"/>
                      <a:pt x="561339" y="164756"/>
                    </a:cubicBezTo>
                    <a:lnTo>
                      <a:pt x="561339" y="53340"/>
                    </a:lnTo>
                    <a:lnTo>
                      <a:pt x="482602" y="53340"/>
                    </a:lnTo>
                    <a:lnTo>
                      <a:pt x="482602" y="164756"/>
                    </a:lnTo>
                    <a:cubicBezTo>
                      <a:pt x="482602" y="177626"/>
                      <a:pt x="473412" y="188660"/>
                      <a:pt x="460751" y="190988"/>
                    </a:cubicBezTo>
                    <a:cubicBezTo>
                      <a:pt x="414052" y="199568"/>
                      <a:pt x="370481" y="217631"/>
                      <a:pt x="331245" y="244674"/>
                    </a:cubicBezTo>
                    <a:cubicBezTo>
                      <a:pt x="320654" y="251982"/>
                      <a:pt x="306351" y="250671"/>
                      <a:pt x="297249" y="241577"/>
                    </a:cubicBezTo>
                    <a:lnTo>
                      <a:pt x="218439" y="162763"/>
                    </a:lnTo>
                    <a:lnTo>
                      <a:pt x="162763" y="218439"/>
                    </a:lnTo>
                    <a:lnTo>
                      <a:pt x="241577" y="297249"/>
                    </a:lnTo>
                    <a:cubicBezTo>
                      <a:pt x="250675" y="306351"/>
                      <a:pt x="251978" y="320650"/>
                      <a:pt x="244675" y="331245"/>
                    </a:cubicBezTo>
                    <a:cubicBezTo>
                      <a:pt x="217631" y="370481"/>
                      <a:pt x="199568" y="414052"/>
                      <a:pt x="190988" y="460751"/>
                    </a:cubicBezTo>
                    <a:cubicBezTo>
                      <a:pt x="188664" y="473412"/>
                      <a:pt x="177626" y="482601"/>
                      <a:pt x="164756" y="482601"/>
                    </a:cubicBezTo>
                    <a:lnTo>
                      <a:pt x="53340" y="482601"/>
                    </a:lnTo>
                    <a:lnTo>
                      <a:pt x="53340" y="561339"/>
                    </a:lnTo>
                    <a:lnTo>
                      <a:pt x="164756" y="561339"/>
                    </a:lnTo>
                    <a:cubicBezTo>
                      <a:pt x="177626" y="561339"/>
                      <a:pt x="188660" y="570529"/>
                      <a:pt x="190988" y="583189"/>
                    </a:cubicBezTo>
                    <a:cubicBezTo>
                      <a:pt x="199568" y="629889"/>
                      <a:pt x="217631" y="673460"/>
                      <a:pt x="244675" y="712695"/>
                    </a:cubicBezTo>
                    <a:cubicBezTo>
                      <a:pt x="251978" y="723291"/>
                      <a:pt x="250671" y="737590"/>
                      <a:pt x="241577" y="746692"/>
                    </a:cubicBezTo>
                    <a:lnTo>
                      <a:pt x="162763" y="825502"/>
                    </a:lnTo>
                    <a:lnTo>
                      <a:pt x="218439" y="881181"/>
                    </a:lnTo>
                    <a:lnTo>
                      <a:pt x="297249" y="802367"/>
                    </a:lnTo>
                    <a:cubicBezTo>
                      <a:pt x="306358" y="793261"/>
                      <a:pt x="320654" y="791970"/>
                      <a:pt x="331245" y="799266"/>
                    </a:cubicBezTo>
                    <a:cubicBezTo>
                      <a:pt x="370477" y="826309"/>
                      <a:pt x="414048" y="844373"/>
                      <a:pt x="460751" y="852953"/>
                    </a:cubicBezTo>
                    <a:cubicBezTo>
                      <a:pt x="473412" y="855277"/>
                      <a:pt x="482602" y="866314"/>
                      <a:pt x="482602" y="879185"/>
                    </a:cubicBezTo>
                    <a:lnTo>
                      <a:pt x="482602" y="990600"/>
                    </a:lnTo>
                    <a:close/>
                  </a:path>
                </a:pathLst>
              </a:custGeom>
              <a:solidFill>
                <a:srgbClr val="000000"/>
              </a:solidFill>
              <a:ln w="379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grpSp>
        <p:sp>
          <p:nvSpPr>
            <p:cNvPr id="46" name="Freeform: Shape 45">
              <a:extLst>
                <a:ext uri="{FF2B5EF4-FFF2-40B4-BE49-F238E27FC236}">
                  <a16:creationId xmlns:a16="http://schemas.microsoft.com/office/drawing/2014/main" id="{C9E806D7-D63E-0792-8208-C031C9ADF66A}"/>
                </a:ext>
              </a:extLst>
            </p:cNvPr>
            <p:cNvSpPr/>
            <p:nvPr/>
          </p:nvSpPr>
          <p:spPr>
            <a:xfrm>
              <a:off x="1124333" y="3269972"/>
              <a:ext cx="53457" cy="93054"/>
            </a:xfrm>
            <a:custGeom>
              <a:avLst/>
              <a:gdLst>
                <a:gd name="connsiteX0" fmla="*/ 179070 w 205740"/>
                <a:gd name="connsiteY0" fmla="*/ 358140 h 358140"/>
                <a:gd name="connsiteX1" fmla="*/ 77469 w 205740"/>
                <a:gd name="connsiteY1" fmla="*/ 358140 h 358140"/>
                <a:gd name="connsiteX2" fmla="*/ 50799 w 205740"/>
                <a:gd name="connsiteY2" fmla="*/ 331470 h 358140"/>
                <a:gd name="connsiteX3" fmla="*/ 50799 w 205740"/>
                <a:gd name="connsiteY3" fmla="*/ 215288 h 358140"/>
                <a:gd name="connsiteX4" fmla="*/ 9468 w 205740"/>
                <a:gd name="connsiteY4" fmla="*/ 180404 h 358140"/>
                <a:gd name="connsiteX5" fmla="*/ 0 w 205740"/>
                <a:gd name="connsiteY5" fmla="*/ 160016 h 358140"/>
                <a:gd name="connsiteX6" fmla="*/ 9472 w 205740"/>
                <a:gd name="connsiteY6" fmla="*/ 139637 h 358140"/>
                <a:gd name="connsiteX7" fmla="*/ 50799 w 205740"/>
                <a:gd name="connsiteY7" fmla="*/ 104764 h 358140"/>
                <a:gd name="connsiteX8" fmla="*/ 50799 w 205740"/>
                <a:gd name="connsiteY8" fmla="*/ 26670 h 358140"/>
                <a:gd name="connsiteX9" fmla="*/ 77469 w 205740"/>
                <a:gd name="connsiteY9" fmla="*/ 0 h 358140"/>
                <a:gd name="connsiteX10" fmla="*/ 179070 w 205740"/>
                <a:gd name="connsiteY10" fmla="*/ 0 h 358140"/>
                <a:gd name="connsiteX11" fmla="*/ 205740 w 205740"/>
                <a:gd name="connsiteY11" fmla="*/ 26670 h 358140"/>
                <a:gd name="connsiteX12" fmla="*/ 179070 w 205740"/>
                <a:gd name="connsiteY12" fmla="*/ 53340 h 358140"/>
                <a:gd name="connsiteX13" fmla="*/ 104139 w 205740"/>
                <a:gd name="connsiteY13" fmla="*/ 53340 h 358140"/>
                <a:gd name="connsiteX14" fmla="*/ 104139 w 205740"/>
                <a:gd name="connsiteY14" fmla="*/ 117158 h 358140"/>
                <a:gd name="connsiteX15" fmla="*/ 94667 w 205740"/>
                <a:gd name="connsiteY15" fmla="*/ 137541 h 358140"/>
                <a:gd name="connsiteX16" fmla="*/ 68020 w 205740"/>
                <a:gd name="connsiteY16" fmla="*/ 160024 h 358140"/>
                <a:gd name="connsiteX17" fmla="*/ 94671 w 205740"/>
                <a:gd name="connsiteY17" fmla="*/ 182514 h 358140"/>
                <a:gd name="connsiteX18" fmla="*/ 104139 w 205740"/>
                <a:gd name="connsiteY18" fmla="*/ 202898 h 358140"/>
                <a:gd name="connsiteX19" fmla="*/ 104139 w 205740"/>
                <a:gd name="connsiteY19" fmla="*/ 304800 h 358140"/>
                <a:gd name="connsiteX20" fmla="*/ 179070 w 205740"/>
                <a:gd name="connsiteY20" fmla="*/ 304800 h 358140"/>
                <a:gd name="connsiteX21" fmla="*/ 205740 w 205740"/>
                <a:gd name="connsiteY21" fmla="*/ 331470 h 358140"/>
                <a:gd name="connsiteX22" fmla="*/ 179070 w 205740"/>
                <a:gd name="connsiteY22" fmla="*/ 358140 h 35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5740" h="358140">
                  <a:moveTo>
                    <a:pt x="179070" y="358140"/>
                  </a:moveTo>
                  <a:lnTo>
                    <a:pt x="77469" y="358140"/>
                  </a:lnTo>
                  <a:cubicBezTo>
                    <a:pt x="62739" y="358140"/>
                    <a:pt x="50799" y="346200"/>
                    <a:pt x="50799" y="331470"/>
                  </a:cubicBezTo>
                  <a:lnTo>
                    <a:pt x="50799" y="215288"/>
                  </a:lnTo>
                  <a:lnTo>
                    <a:pt x="9468" y="180404"/>
                  </a:lnTo>
                  <a:cubicBezTo>
                    <a:pt x="3463" y="175336"/>
                    <a:pt x="0" y="167876"/>
                    <a:pt x="0" y="160016"/>
                  </a:cubicBezTo>
                  <a:cubicBezTo>
                    <a:pt x="0" y="152160"/>
                    <a:pt x="3467" y="144700"/>
                    <a:pt x="9472" y="139637"/>
                  </a:cubicBezTo>
                  <a:lnTo>
                    <a:pt x="50799" y="104764"/>
                  </a:lnTo>
                  <a:lnTo>
                    <a:pt x="50799" y="26670"/>
                  </a:lnTo>
                  <a:cubicBezTo>
                    <a:pt x="50799" y="11941"/>
                    <a:pt x="62739" y="0"/>
                    <a:pt x="77469" y="0"/>
                  </a:cubicBezTo>
                  <a:lnTo>
                    <a:pt x="179070" y="0"/>
                  </a:lnTo>
                  <a:cubicBezTo>
                    <a:pt x="193800" y="0"/>
                    <a:pt x="205740" y="11941"/>
                    <a:pt x="205740" y="26670"/>
                  </a:cubicBezTo>
                  <a:cubicBezTo>
                    <a:pt x="205740" y="41399"/>
                    <a:pt x="193800" y="53340"/>
                    <a:pt x="179070" y="53340"/>
                  </a:cubicBezTo>
                  <a:lnTo>
                    <a:pt x="104139" y="53340"/>
                  </a:lnTo>
                  <a:lnTo>
                    <a:pt x="104139" y="117158"/>
                  </a:lnTo>
                  <a:cubicBezTo>
                    <a:pt x="104139" y="125018"/>
                    <a:pt x="100672" y="132474"/>
                    <a:pt x="94667" y="137541"/>
                  </a:cubicBezTo>
                  <a:lnTo>
                    <a:pt x="68020" y="160024"/>
                  </a:lnTo>
                  <a:lnTo>
                    <a:pt x="94671" y="182514"/>
                  </a:lnTo>
                  <a:cubicBezTo>
                    <a:pt x="100676" y="187582"/>
                    <a:pt x="104139" y="195038"/>
                    <a:pt x="104139" y="202898"/>
                  </a:cubicBezTo>
                  <a:lnTo>
                    <a:pt x="104139" y="304800"/>
                  </a:lnTo>
                  <a:lnTo>
                    <a:pt x="179070" y="304800"/>
                  </a:lnTo>
                  <a:cubicBezTo>
                    <a:pt x="193800" y="304800"/>
                    <a:pt x="205740" y="316741"/>
                    <a:pt x="205740" y="331470"/>
                  </a:cubicBezTo>
                  <a:cubicBezTo>
                    <a:pt x="205740" y="346200"/>
                    <a:pt x="193800" y="358140"/>
                    <a:pt x="179070" y="358140"/>
                  </a:cubicBezTo>
                  <a:close/>
                </a:path>
              </a:pathLst>
            </a:custGeom>
            <a:solidFill>
              <a:srgbClr val="000000"/>
            </a:solidFill>
            <a:ln w="379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sp>
          <p:nvSpPr>
            <p:cNvPr id="47" name="Freeform: Shape 46">
              <a:extLst>
                <a:ext uri="{FF2B5EF4-FFF2-40B4-BE49-F238E27FC236}">
                  <a16:creationId xmlns:a16="http://schemas.microsoft.com/office/drawing/2014/main" id="{DDF07308-707E-33BD-8628-3C723CCE2092}"/>
                </a:ext>
              </a:extLst>
            </p:cNvPr>
            <p:cNvSpPr/>
            <p:nvPr/>
          </p:nvSpPr>
          <p:spPr>
            <a:xfrm>
              <a:off x="1322320" y="3012588"/>
              <a:ext cx="53457" cy="93054"/>
            </a:xfrm>
            <a:custGeom>
              <a:avLst/>
              <a:gdLst>
                <a:gd name="connsiteX0" fmla="*/ 128271 w 205740"/>
                <a:gd name="connsiteY0" fmla="*/ 358140 h 358140"/>
                <a:gd name="connsiteX1" fmla="*/ 26670 w 205740"/>
                <a:gd name="connsiteY1" fmla="*/ 358140 h 358140"/>
                <a:gd name="connsiteX2" fmla="*/ 0 w 205740"/>
                <a:gd name="connsiteY2" fmla="*/ 331470 h 358140"/>
                <a:gd name="connsiteX3" fmla="*/ 26670 w 205740"/>
                <a:gd name="connsiteY3" fmla="*/ 304800 h 358140"/>
                <a:gd name="connsiteX4" fmla="*/ 101601 w 205740"/>
                <a:gd name="connsiteY4" fmla="*/ 304800 h 358140"/>
                <a:gd name="connsiteX5" fmla="*/ 101601 w 205740"/>
                <a:gd name="connsiteY5" fmla="*/ 240998 h 358140"/>
                <a:gd name="connsiteX6" fmla="*/ 111069 w 205740"/>
                <a:gd name="connsiteY6" fmla="*/ 220618 h 358140"/>
                <a:gd name="connsiteX7" fmla="*/ 137716 w 205740"/>
                <a:gd name="connsiteY7" fmla="*/ 198124 h 358140"/>
                <a:gd name="connsiteX8" fmla="*/ 111073 w 205740"/>
                <a:gd name="connsiteY8" fmla="*/ 175641 h 358140"/>
                <a:gd name="connsiteX9" fmla="*/ 101601 w 205740"/>
                <a:gd name="connsiteY9" fmla="*/ 155258 h 358140"/>
                <a:gd name="connsiteX10" fmla="*/ 101601 w 205740"/>
                <a:gd name="connsiteY10" fmla="*/ 53340 h 358140"/>
                <a:gd name="connsiteX11" fmla="*/ 26670 w 205740"/>
                <a:gd name="connsiteY11" fmla="*/ 53340 h 358140"/>
                <a:gd name="connsiteX12" fmla="*/ 0 w 205740"/>
                <a:gd name="connsiteY12" fmla="*/ 26670 h 358140"/>
                <a:gd name="connsiteX13" fmla="*/ 26670 w 205740"/>
                <a:gd name="connsiteY13" fmla="*/ 0 h 358140"/>
                <a:gd name="connsiteX14" fmla="*/ 128271 w 205740"/>
                <a:gd name="connsiteY14" fmla="*/ 0 h 358140"/>
                <a:gd name="connsiteX15" fmla="*/ 154941 w 205740"/>
                <a:gd name="connsiteY15" fmla="*/ 26670 h 358140"/>
                <a:gd name="connsiteX16" fmla="*/ 154941 w 205740"/>
                <a:gd name="connsiteY16" fmla="*/ 142867 h 358140"/>
                <a:gd name="connsiteX17" fmla="*/ 196272 w 205740"/>
                <a:gd name="connsiteY17" fmla="*/ 177737 h 358140"/>
                <a:gd name="connsiteX18" fmla="*/ 205740 w 205740"/>
                <a:gd name="connsiteY18" fmla="*/ 198120 h 358140"/>
                <a:gd name="connsiteX19" fmla="*/ 196272 w 205740"/>
                <a:gd name="connsiteY19" fmla="*/ 218504 h 358140"/>
                <a:gd name="connsiteX20" fmla="*/ 154941 w 205740"/>
                <a:gd name="connsiteY20" fmla="*/ 253392 h 358140"/>
                <a:gd name="connsiteX21" fmla="*/ 154941 w 205740"/>
                <a:gd name="connsiteY21" fmla="*/ 331470 h 358140"/>
                <a:gd name="connsiteX22" fmla="*/ 128271 w 205740"/>
                <a:gd name="connsiteY22" fmla="*/ 358140 h 35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5740" h="358140">
                  <a:moveTo>
                    <a:pt x="128271" y="358140"/>
                  </a:moveTo>
                  <a:lnTo>
                    <a:pt x="26670" y="358140"/>
                  </a:lnTo>
                  <a:cubicBezTo>
                    <a:pt x="11941" y="358140"/>
                    <a:pt x="0" y="346200"/>
                    <a:pt x="0" y="331470"/>
                  </a:cubicBezTo>
                  <a:cubicBezTo>
                    <a:pt x="0" y="316741"/>
                    <a:pt x="11941" y="304800"/>
                    <a:pt x="26670" y="304800"/>
                  </a:cubicBezTo>
                  <a:lnTo>
                    <a:pt x="101601" y="304800"/>
                  </a:lnTo>
                  <a:lnTo>
                    <a:pt x="101601" y="240998"/>
                  </a:lnTo>
                  <a:cubicBezTo>
                    <a:pt x="101601" y="233142"/>
                    <a:pt x="105065" y="225685"/>
                    <a:pt x="111069" y="220618"/>
                  </a:cubicBezTo>
                  <a:lnTo>
                    <a:pt x="137716" y="198124"/>
                  </a:lnTo>
                  <a:lnTo>
                    <a:pt x="111073" y="175641"/>
                  </a:lnTo>
                  <a:cubicBezTo>
                    <a:pt x="105065" y="170574"/>
                    <a:pt x="101601" y="163114"/>
                    <a:pt x="101601" y="155258"/>
                  </a:cubicBezTo>
                  <a:lnTo>
                    <a:pt x="101601" y="53340"/>
                  </a:lnTo>
                  <a:lnTo>
                    <a:pt x="26670" y="53340"/>
                  </a:lnTo>
                  <a:cubicBezTo>
                    <a:pt x="11941" y="53340"/>
                    <a:pt x="0" y="41399"/>
                    <a:pt x="0" y="26670"/>
                  </a:cubicBezTo>
                  <a:cubicBezTo>
                    <a:pt x="0" y="11941"/>
                    <a:pt x="11941" y="0"/>
                    <a:pt x="26670" y="0"/>
                  </a:cubicBezTo>
                  <a:lnTo>
                    <a:pt x="128271" y="0"/>
                  </a:lnTo>
                  <a:cubicBezTo>
                    <a:pt x="143001" y="0"/>
                    <a:pt x="154941" y="11941"/>
                    <a:pt x="154941" y="26670"/>
                  </a:cubicBezTo>
                  <a:lnTo>
                    <a:pt x="154941" y="142867"/>
                  </a:lnTo>
                  <a:lnTo>
                    <a:pt x="196272" y="177737"/>
                  </a:lnTo>
                  <a:cubicBezTo>
                    <a:pt x="202273" y="182804"/>
                    <a:pt x="205740" y="190260"/>
                    <a:pt x="205740" y="198120"/>
                  </a:cubicBezTo>
                  <a:cubicBezTo>
                    <a:pt x="205740" y="205976"/>
                    <a:pt x="202277" y="213436"/>
                    <a:pt x="196272" y="218504"/>
                  </a:cubicBezTo>
                  <a:lnTo>
                    <a:pt x="154941" y="253392"/>
                  </a:lnTo>
                  <a:lnTo>
                    <a:pt x="154941" y="331470"/>
                  </a:lnTo>
                  <a:cubicBezTo>
                    <a:pt x="154941" y="346200"/>
                    <a:pt x="143001" y="358140"/>
                    <a:pt x="128271" y="358140"/>
                  </a:cubicBezTo>
                  <a:close/>
                </a:path>
              </a:pathLst>
            </a:custGeom>
            <a:solidFill>
              <a:srgbClr val="000000"/>
            </a:solidFill>
            <a:ln w="379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grpSp>
      <p:sp>
        <p:nvSpPr>
          <p:cNvPr id="3" name="Text Placeholder 7">
            <a:extLst>
              <a:ext uri="{FF2B5EF4-FFF2-40B4-BE49-F238E27FC236}">
                <a16:creationId xmlns:a16="http://schemas.microsoft.com/office/drawing/2014/main" id="{13369298-34E2-68B3-CF08-FDCAC32F1A5E}"/>
              </a:ext>
            </a:extLst>
          </p:cNvPr>
          <p:cNvSpPr txBox="1">
            <a:spLocks/>
          </p:cNvSpPr>
          <p:nvPr/>
        </p:nvSpPr>
        <p:spPr>
          <a:xfrm>
            <a:off x="670560" y="6125468"/>
            <a:ext cx="10035538"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Parish SJ, Nappi RE,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Kingsberg</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S. Perspectives on counseling patients about menopausal hormone therapy: strategies in a complex data environment. Menopause. 2018 Aug;25(8):937-949</a:t>
            </a:r>
          </a:p>
        </p:txBody>
      </p:sp>
      <p:sp>
        <p:nvSpPr>
          <p:cNvPr id="6" name="TextBox 5">
            <a:extLst>
              <a:ext uri="{FF2B5EF4-FFF2-40B4-BE49-F238E27FC236}">
                <a16:creationId xmlns:a16="http://schemas.microsoft.com/office/drawing/2014/main" id="{222B674E-33EA-89EC-99DE-DADC1D1D1916}"/>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GLO2208860</a:t>
            </a:r>
          </a:p>
        </p:txBody>
      </p:sp>
    </p:spTree>
    <p:extLst>
      <p:ext uri="{BB962C8B-B14F-4D97-AF65-F5344CB8AC3E}">
        <p14:creationId xmlns:p14="http://schemas.microsoft.com/office/powerpoint/2010/main" val="1732015487"/>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4E4D2698-1F0C-F89D-FE29-298500B10DB5}"/>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4" name="think-cell data - do not delete" hidden="1">
                        <a:extLst>
                          <a:ext uri="{FF2B5EF4-FFF2-40B4-BE49-F238E27FC236}">
                            <a16:creationId xmlns:a16="http://schemas.microsoft.com/office/drawing/2014/main" id="{4E4D2698-1F0C-F89D-FE29-298500B10DB5}"/>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B8B11926-2121-4727-5F8C-7F17D9EA6AB5}"/>
              </a:ext>
            </a:extLst>
          </p:cNvPr>
          <p:cNvSpPr>
            <a:spLocks noGrp="1"/>
          </p:cNvSpPr>
          <p:nvPr>
            <p:ph type="title"/>
          </p:nvPr>
        </p:nvSpPr>
        <p:spPr/>
        <p:txBody>
          <a:bodyPr vert="horz"/>
          <a:lstStyle/>
          <a:p>
            <a:r>
              <a:rPr lang="en-US" dirty="0"/>
              <a:t>Method</a:t>
            </a:r>
          </a:p>
        </p:txBody>
      </p:sp>
      <p:grpSp>
        <p:nvGrpSpPr>
          <p:cNvPr id="5" name="Group 4">
            <a:extLst>
              <a:ext uri="{FF2B5EF4-FFF2-40B4-BE49-F238E27FC236}">
                <a16:creationId xmlns:a16="http://schemas.microsoft.com/office/drawing/2014/main" id="{08E41BF7-7726-B14A-0DEC-C1FF2D9E184C}"/>
              </a:ext>
            </a:extLst>
          </p:cNvPr>
          <p:cNvGrpSpPr/>
          <p:nvPr/>
        </p:nvGrpSpPr>
        <p:grpSpPr>
          <a:xfrm>
            <a:off x="670560" y="1442059"/>
            <a:ext cx="10949940" cy="685124"/>
            <a:chOff x="670560" y="1149958"/>
            <a:chExt cx="10949940" cy="865227"/>
          </a:xfrm>
        </p:grpSpPr>
        <p:sp>
          <p:nvSpPr>
            <p:cNvPr id="6" name="Text Placeholder 5">
              <a:extLst>
                <a:ext uri="{FF2B5EF4-FFF2-40B4-BE49-F238E27FC236}">
                  <a16:creationId xmlns:a16="http://schemas.microsoft.com/office/drawing/2014/main" id="{7B0A601A-B44F-AB1B-1CEF-C9DC03CAEDD9}"/>
                </a:ext>
              </a:extLst>
            </p:cNvPr>
            <p:cNvSpPr txBox="1">
              <a:spLocks/>
            </p:cNvSpPr>
            <p:nvPr/>
          </p:nvSpPr>
          <p:spPr>
            <a:xfrm>
              <a:off x="670560" y="1149958"/>
              <a:ext cx="10937240" cy="865227"/>
            </a:xfrm>
            <a:prstGeom prst="rect">
              <a:avLst/>
            </a:prstGeom>
            <a:gradFill flip="none" rotWithShape="1">
              <a:gsLst>
                <a:gs pos="0">
                  <a:schemeClr val="accent3"/>
                </a:gs>
                <a:gs pos="100000">
                  <a:schemeClr val="accent2"/>
                </a:gs>
              </a:gsLst>
              <a:lin ang="0" scaled="1"/>
              <a:tileRect/>
            </a:gradFill>
            <a:ln>
              <a:noFill/>
            </a:ln>
          </p:spPr>
          <p:txBody>
            <a:bodyPr lIns="121920" anchor="ctr"/>
            <a:lstStyle>
              <a:defPPr>
                <a:defRPr lang="en-US"/>
              </a:defPPr>
              <a:lvl1pPr marR="0" lvl="0" indent="0" algn="ctr" defTabSz="1219170" fontAlgn="auto">
                <a:lnSpc>
                  <a:spcPct val="100000"/>
                </a:lnSpc>
                <a:spcBef>
                  <a:spcPts val="800"/>
                </a:spcBef>
                <a:spcAft>
                  <a:spcPts val="0"/>
                </a:spcAft>
                <a:buClrTx/>
                <a:buSzTx/>
                <a:buFont typeface="Arial" panose="020B0604020202020204" pitchFamily="34" charset="0"/>
                <a:buNone/>
                <a:tabLst/>
                <a:defRPr kumimoji="0" sz="1333" b="1" i="0" u="none" strike="noStrike" cap="all" spc="0" normalizeH="0" baseline="0">
                  <a:ln>
                    <a:noFill/>
                  </a:ln>
                  <a:solidFill>
                    <a:prstClr val="white"/>
                  </a:solidFill>
                  <a:effectLst/>
                  <a:uLnTx/>
                  <a:uFillTx/>
                  <a:latin typeface="Calibri"/>
                  <a:cs typeface="Calibri" panose="020F0502020204030204" pitchFamily="34" charset="0"/>
                </a:defRPr>
              </a:lvl1pPr>
              <a:lvl2pPr marL="169863" indent="-169863">
                <a:lnSpc>
                  <a:spcPct val="100000"/>
                </a:lnSpc>
                <a:spcBef>
                  <a:spcPts val="600"/>
                </a:spcBef>
                <a:buFont typeface="Arial" panose="020B0604020202020204" pitchFamily="34" charset="0"/>
                <a:buChar char="•"/>
                <a:defRPr sz="1400" b="0">
                  <a:latin typeface="+mj-lt"/>
                </a:defRPr>
              </a:lvl2pPr>
              <a:lvl3pPr marL="400050" indent="-171450">
                <a:lnSpc>
                  <a:spcPct val="100000"/>
                </a:lnSpc>
                <a:spcBef>
                  <a:spcPts val="600"/>
                </a:spcBef>
                <a:buFont typeface="Arial" panose="020B0604020202020204" pitchFamily="34" charset="0"/>
                <a:buChar char="–"/>
                <a:defRPr sz="1200" b="0">
                  <a:latin typeface="+mj-lt"/>
                </a:defRPr>
              </a:lvl3pPr>
              <a:lvl4pPr marL="576263" indent="-169863">
                <a:lnSpc>
                  <a:spcPct val="100000"/>
                </a:lnSpc>
                <a:spcBef>
                  <a:spcPts val="600"/>
                </a:spcBef>
                <a:buFont typeface="Arial" panose="020B0604020202020204" pitchFamily="34" charset="0"/>
                <a:buChar char="•"/>
                <a:defRPr sz="1100" b="0">
                  <a:latin typeface="+mj-lt"/>
                </a:defRPr>
              </a:lvl4pPr>
              <a:lvl5pPr marL="744538" indent="-171450">
                <a:lnSpc>
                  <a:spcPct val="100000"/>
                </a:lnSpc>
                <a:spcBef>
                  <a:spcPts val="600"/>
                </a:spcBef>
                <a:buFont typeface="Arial" panose="020B0604020202020204" pitchFamily="34" charset="0"/>
                <a:buChar char="»"/>
                <a:defRPr sz="1100" b="0">
                  <a:latin typeface="+mj-lt"/>
                </a:defRPr>
              </a:lvl5pPr>
              <a:lvl6pPr marL="2514600" indent="-228600">
                <a:spcBef>
                  <a:spcPct val="20000"/>
                </a:spcBef>
                <a:buFont typeface="Arial" panose="020B0604020202020204" pitchFamily="34" charset="0"/>
                <a:buChar char="•"/>
                <a:defRPr sz="2000"/>
              </a:lvl6pPr>
              <a:lvl7pPr marL="2971800" indent="-228600">
                <a:spcBef>
                  <a:spcPct val="20000"/>
                </a:spcBef>
                <a:buFont typeface="Arial" panose="020B0604020202020204" pitchFamily="34" charset="0"/>
                <a:buChar char="•"/>
                <a:defRPr sz="2000"/>
              </a:lvl7pPr>
              <a:lvl8pPr marL="3429000" indent="-228600">
                <a:spcBef>
                  <a:spcPct val="20000"/>
                </a:spcBef>
                <a:buFont typeface="Arial" panose="020B0604020202020204" pitchFamily="34" charset="0"/>
                <a:buChar char="•"/>
                <a:defRPr sz="2000"/>
              </a:lvl8pPr>
              <a:lvl9pPr marL="3886200" indent="-228600">
                <a:spcBef>
                  <a:spcPct val="20000"/>
                </a:spcBef>
                <a:buFont typeface="Arial" panose="020B0604020202020204" pitchFamily="34" charset="0"/>
                <a:buChar char="•"/>
                <a:defRPr sz="2000"/>
              </a:lvl9pPr>
            </a:lstStyle>
            <a:p>
              <a:pPr marL="0" marR="0" lvl="0" indent="0" algn="l" defTabSz="1219170" rtl="0" eaLnBrk="1" fontAlgn="auto" latinLnBrk="0" hangingPunct="1">
                <a:lnSpc>
                  <a:spcPct val="100000"/>
                </a:lnSpc>
                <a:spcBef>
                  <a:spcPts val="0"/>
                </a:spcBef>
                <a:spcAft>
                  <a:spcPts val="800"/>
                </a:spcAft>
                <a:buClrTx/>
                <a:buSzTx/>
                <a:buFont typeface="Arial" panose="020B0604020202020204" pitchFamily="34" charset="0"/>
                <a:buNone/>
                <a:tabLst/>
                <a:defRPr/>
              </a:pPr>
              <a:r>
                <a:rPr kumimoji="0" lang="en-US" sz="16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Overview</a:t>
              </a:r>
            </a:p>
          </p:txBody>
        </p:sp>
        <p:sp>
          <p:nvSpPr>
            <p:cNvPr id="7" name="Text Placeholder 5">
              <a:extLst>
                <a:ext uri="{FF2B5EF4-FFF2-40B4-BE49-F238E27FC236}">
                  <a16:creationId xmlns:a16="http://schemas.microsoft.com/office/drawing/2014/main" id="{45FA713C-8F41-EA8C-6F36-9E4C353F00B4}"/>
                </a:ext>
              </a:extLst>
            </p:cNvPr>
            <p:cNvSpPr txBox="1">
              <a:spLocks/>
            </p:cNvSpPr>
            <p:nvPr/>
          </p:nvSpPr>
          <p:spPr>
            <a:xfrm>
              <a:off x="3102081" y="1217956"/>
              <a:ext cx="8518419" cy="729232"/>
            </a:xfrm>
            <a:prstGeom prst="rect">
              <a:avLst/>
            </a:prstGeom>
            <a:noFill/>
            <a:ln>
              <a:noFill/>
            </a:ln>
          </p:spPr>
          <p:txBody>
            <a:bodyPr lIns="121920" tIns="121920" rIns="121920" bIns="121920"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800"/>
                </a:spcAft>
                <a:buClrTx/>
                <a:buSzTx/>
                <a:buFont typeface="Arial" panose="020B0604020202020204" pitchFamily="34" charset="0"/>
                <a:buNone/>
                <a:tabLst/>
                <a:defRPr/>
              </a:pPr>
              <a:r>
                <a:rPr kumimoji="0" lang="en-US" sz="1600" b="1"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Health economic model simulation</a:t>
              </a:r>
              <a:r>
                <a:rPr kumimoji="0" lang="en-US" sz="16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 to estimate benefit of improving adherence during </a:t>
              </a:r>
              <a:r>
                <a:rPr kumimoji="0" lang="en-US" sz="1600" b="1"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lifetime</a:t>
              </a:r>
              <a:r>
                <a:rPr kumimoji="0" lang="en-US" sz="16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 time horizon</a:t>
              </a:r>
            </a:p>
          </p:txBody>
        </p:sp>
        <p:cxnSp>
          <p:nvCxnSpPr>
            <p:cNvPr id="8" name="Straight Connector 7">
              <a:extLst>
                <a:ext uri="{FF2B5EF4-FFF2-40B4-BE49-F238E27FC236}">
                  <a16:creationId xmlns:a16="http://schemas.microsoft.com/office/drawing/2014/main" id="{B9B5E5DC-5A55-F290-C409-73A5CEFCB6C1}"/>
                </a:ext>
              </a:extLst>
            </p:cNvPr>
            <p:cNvCxnSpPr>
              <a:cxnSpLocks/>
            </p:cNvCxnSpPr>
            <p:nvPr/>
          </p:nvCxnSpPr>
          <p:spPr>
            <a:xfrm>
              <a:off x="2663373" y="1323843"/>
              <a:ext cx="0" cy="517461"/>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0" name="Text Placeholder 3">
            <a:extLst>
              <a:ext uri="{FF2B5EF4-FFF2-40B4-BE49-F238E27FC236}">
                <a16:creationId xmlns:a16="http://schemas.microsoft.com/office/drawing/2014/main" id="{8782F7B3-4FB0-19B8-A8F1-2801FF9CA625}"/>
              </a:ext>
            </a:extLst>
          </p:cNvPr>
          <p:cNvSpPr txBox="1">
            <a:spLocks/>
          </p:cNvSpPr>
          <p:nvPr/>
        </p:nvSpPr>
        <p:spPr>
          <a:xfrm>
            <a:off x="669924" y="2423550"/>
            <a:ext cx="5065553" cy="588709"/>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defPPr>
              <a:defRPr lang="en-US"/>
            </a:defPPr>
            <a:lvl1pPr marL="0" indent="0" algn="l" defTabSz="1311772" rtl="0" eaLnBrk="1" latinLnBrk="0" hangingPunct="1">
              <a:lnSpc>
                <a:spcPct val="100000"/>
              </a:lnSpc>
              <a:spcBef>
                <a:spcPts val="860"/>
              </a:spcBef>
              <a:buFont typeface="Arial" panose="020B0604020202020204" pitchFamily="34" charset="0"/>
              <a:buNone/>
              <a:defRPr sz="2296" b="0" kern="1200">
                <a:solidFill>
                  <a:schemeClr val="tx1"/>
                </a:solidFill>
                <a:latin typeface="+mj-lt"/>
                <a:ea typeface="+mn-ea"/>
                <a:cs typeface="Calibri" panose="020F0502020204030204" pitchFamily="34" charset="0"/>
              </a:defRPr>
            </a:lvl1pPr>
            <a:lvl2pPr marL="0" lvl="1">
              <a:spcBef>
                <a:spcPts val="600"/>
              </a:spcBef>
              <a:defRPr sz="1400" b="1">
                <a:solidFill>
                  <a:schemeClr val="bg1"/>
                </a:solidFill>
                <a:latin typeface="+mj-lt"/>
              </a:defRPr>
            </a:lvl2pPr>
            <a:lvl3pPr marL="573901" indent="-245958" algn="l" defTabSz="1311772" rtl="0" eaLnBrk="1" latinLnBrk="0" hangingPunct="1">
              <a:lnSpc>
                <a:spcPct val="100000"/>
              </a:lnSpc>
              <a:spcBef>
                <a:spcPts val="860"/>
              </a:spcBef>
              <a:buFont typeface="Arial" panose="020B0604020202020204" pitchFamily="34" charset="0"/>
              <a:buChar char="–"/>
              <a:defRPr sz="1721" b="0" kern="1200">
                <a:solidFill>
                  <a:schemeClr val="tx1"/>
                </a:solidFill>
                <a:latin typeface="+mj-lt"/>
                <a:ea typeface="+mn-ea"/>
                <a:cs typeface="+mn-cs"/>
              </a:defRPr>
            </a:lvl3pPr>
            <a:lvl4pPr marL="819858" indent="-243681" algn="l" defTabSz="1311772" rtl="0" eaLnBrk="1" latinLnBrk="0" hangingPunct="1">
              <a:lnSpc>
                <a:spcPct val="100000"/>
              </a:lnSpc>
              <a:spcBef>
                <a:spcPts val="860"/>
              </a:spcBef>
              <a:buFont typeface="Arial" panose="020B0604020202020204" pitchFamily="34" charset="0"/>
              <a:buChar char="•"/>
              <a:defRPr sz="1578" b="0" kern="1200">
                <a:solidFill>
                  <a:schemeClr val="tx1"/>
                </a:solidFill>
                <a:latin typeface="+mj-lt"/>
                <a:ea typeface="+mn-ea"/>
                <a:cs typeface="+mn-cs"/>
              </a:defRPr>
            </a:lvl4pPr>
            <a:lvl5pPr marL="1065814" indent="-245958" algn="l" defTabSz="1311772" rtl="0" eaLnBrk="1" latinLnBrk="0" hangingPunct="1">
              <a:lnSpc>
                <a:spcPct val="100000"/>
              </a:lnSpc>
              <a:spcBef>
                <a:spcPts val="860"/>
              </a:spcBef>
              <a:buFont typeface="Arial" panose="020B0604020202020204" pitchFamily="34" charset="0"/>
              <a:buChar char="»"/>
              <a:defRPr sz="1578" b="0" kern="1200">
                <a:solidFill>
                  <a:schemeClr val="tx1"/>
                </a:solidFill>
                <a:latin typeface="+mj-lt"/>
                <a:ea typeface="+mn-ea"/>
                <a:cs typeface="+mn-cs"/>
              </a:defRPr>
            </a:lvl5pPr>
            <a:lvl6pPr marL="3607372"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6pPr>
            <a:lvl7pPr marL="4263258"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7pPr>
            <a:lvl8pPr marL="4919145"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8pPr>
            <a:lvl9pPr marL="5575030"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9pPr>
          </a:lstStyle>
          <a:p>
            <a:pPr marL="0" marR="0" lvl="1" indent="0" algn="l" defTabSz="1219170" rtl="0" eaLnBrk="1" fontAlgn="auto" latinLnBrk="0" hangingPunct="1">
              <a:lnSpc>
                <a:spcPct val="100000"/>
              </a:lnSpc>
              <a:spcBef>
                <a:spcPts val="80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Georgia"/>
                <a:ea typeface="+mn-ea"/>
                <a:cs typeface="+mn-cs"/>
              </a:rPr>
              <a:t>Optimal adherence scenario</a:t>
            </a:r>
          </a:p>
        </p:txBody>
      </p:sp>
      <p:sp>
        <p:nvSpPr>
          <p:cNvPr id="11" name="Text Placeholder 3">
            <a:extLst>
              <a:ext uri="{FF2B5EF4-FFF2-40B4-BE49-F238E27FC236}">
                <a16:creationId xmlns:a16="http://schemas.microsoft.com/office/drawing/2014/main" id="{B7B370ED-B64A-E613-3471-67D51E17BBAA}"/>
              </a:ext>
            </a:extLst>
          </p:cNvPr>
          <p:cNvSpPr txBox="1">
            <a:spLocks/>
          </p:cNvSpPr>
          <p:nvPr/>
        </p:nvSpPr>
        <p:spPr>
          <a:xfrm>
            <a:off x="6555584" y="2457700"/>
            <a:ext cx="5064916" cy="588709"/>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defPPr>
              <a:defRPr lang="en-US"/>
            </a:defPPr>
            <a:lvl1pPr indent="0" defTabSz="1311772">
              <a:lnSpc>
                <a:spcPct val="100000"/>
              </a:lnSpc>
              <a:spcBef>
                <a:spcPts val="860"/>
              </a:spcBef>
              <a:buFont typeface="Arial" panose="020B0604020202020204" pitchFamily="34" charset="0"/>
              <a:buNone/>
              <a:defRPr sz="2296" b="0">
                <a:latin typeface="+mj-lt"/>
                <a:cs typeface="Calibri" panose="020F0502020204030204" pitchFamily="34" charset="0"/>
              </a:defRPr>
            </a:lvl1pPr>
            <a:lvl2pPr marL="0" lvl="1">
              <a:spcBef>
                <a:spcPts val="600"/>
              </a:spcBef>
              <a:defRPr sz="1200" b="1">
                <a:solidFill>
                  <a:schemeClr val="bg1"/>
                </a:solidFill>
                <a:latin typeface="+mj-lt"/>
              </a:defRPr>
            </a:lvl2pPr>
            <a:lvl3pPr marL="573901" indent="-245958" defTabSz="1311772">
              <a:lnSpc>
                <a:spcPct val="100000"/>
              </a:lnSpc>
              <a:spcBef>
                <a:spcPts val="860"/>
              </a:spcBef>
              <a:buFont typeface="Arial" panose="020B0604020202020204" pitchFamily="34" charset="0"/>
              <a:buChar char="–"/>
              <a:defRPr sz="1721" b="0">
                <a:latin typeface="+mj-lt"/>
              </a:defRPr>
            </a:lvl3pPr>
            <a:lvl4pPr marL="819858" indent="-243681" defTabSz="1311772">
              <a:lnSpc>
                <a:spcPct val="100000"/>
              </a:lnSpc>
              <a:spcBef>
                <a:spcPts val="860"/>
              </a:spcBef>
              <a:buFont typeface="Arial" panose="020B0604020202020204" pitchFamily="34" charset="0"/>
              <a:buChar char="•"/>
              <a:defRPr sz="1578" b="0">
                <a:latin typeface="+mj-lt"/>
              </a:defRPr>
            </a:lvl4pPr>
            <a:lvl5pPr marL="1065814" indent="-245958" defTabSz="1311772">
              <a:lnSpc>
                <a:spcPct val="100000"/>
              </a:lnSpc>
              <a:spcBef>
                <a:spcPts val="860"/>
              </a:spcBef>
              <a:buFont typeface="Arial" panose="020B0604020202020204" pitchFamily="34" charset="0"/>
              <a:buChar char="»"/>
              <a:defRPr sz="1578" b="0">
                <a:latin typeface="+mj-lt"/>
              </a:defRPr>
            </a:lvl5pPr>
            <a:lvl6pPr marL="3607372" indent="-327942" defTabSz="1311772">
              <a:spcBef>
                <a:spcPct val="20000"/>
              </a:spcBef>
              <a:buFont typeface="Arial" panose="020B0604020202020204" pitchFamily="34" charset="0"/>
              <a:buChar char="•"/>
              <a:defRPr sz="2869"/>
            </a:lvl6pPr>
            <a:lvl7pPr marL="4263258" indent="-327942" defTabSz="1311772">
              <a:spcBef>
                <a:spcPct val="20000"/>
              </a:spcBef>
              <a:buFont typeface="Arial" panose="020B0604020202020204" pitchFamily="34" charset="0"/>
              <a:buChar char="•"/>
              <a:defRPr sz="2869"/>
            </a:lvl7pPr>
            <a:lvl8pPr marL="4919145" indent="-327942" defTabSz="1311772">
              <a:spcBef>
                <a:spcPct val="20000"/>
              </a:spcBef>
              <a:buFont typeface="Arial" panose="020B0604020202020204" pitchFamily="34" charset="0"/>
              <a:buChar char="•"/>
              <a:defRPr sz="2869"/>
            </a:lvl8pPr>
            <a:lvl9pPr marL="5575030" indent="-327942" defTabSz="1311772">
              <a:spcBef>
                <a:spcPct val="20000"/>
              </a:spcBef>
              <a:buFont typeface="Arial" panose="020B0604020202020204" pitchFamily="34" charset="0"/>
              <a:buChar char="•"/>
              <a:defRPr sz="2869"/>
            </a:lvl9pPr>
          </a:lstStyle>
          <a:p>
            <a:pPr marL="0" marR="0" lvl="1" indent="0" algn="l" defTabSz="1219170" rtl="0" eaLnBrk="1" fontAlgn="auto" latinLnBrk="0" hangingPunct="1">
              <a:lnSpc>
                <a:spcPct val="100000"/>
              </a:lnSpc>
              <a:spcBef>
                <a:spcPts val="80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Georgia"/>
                <a:ea typeface="+mn-ea"/>
                <a:cs typeface="+mn-cs"/>
              </a:rPr>
              <a:t>Status quo scenario</a:t>
            </a:r>
          </a:p>
        </p:txBody>
      </p:sp>
      <p:sp>
        <p:nvSpPr>
          <p:cNvPr id="12" name="Rounded Rectangle 7">
            <a:extLst>
              <a:ext uri="{FF2B5EF4-FFF2-40B4-BE49-F238E27FC236}">
                <a16:creationId xmlns:a16="http://schemas.microsoft.com/office/drawing/2014/main" id="{CC98C8A1-978D-BC21-3F58-763BEDAF9908}"/>
              </a:ext>
            </a:extLst>
          </p:cNvPr>
          <p:cNvSpPr>
            <a:spLocks/>
          </p:cNvSpPr>
          <p:nvPr/>
        </p:nvSpPr>
        <p:spPr>
          <a:xfrm>
            <a:off x="6860020" y="3225516"/>
            <a:ext cx="4761116" cy="287323"/>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lIns="0" tIns="0" rIns="0" bIns="0" rtlCol="0" anchor="t">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867" b="0" i="0" u="none" strike="noStrike" kern="1200" cap="none" spc="0" normalizeH="0" baseline="0" noProof="0" dirty="0">
                <a:ln>
                  <a:noFill/>
                </a:ln>
                <a:solidFill>
                  <a:srgbClr val="000000"/>
                </a:solidFill>
                <a:effectLst/>
                <a:uLnTx/>
                <a:uFillTx/>
                <a:latin typeface="Georgia"/>
                <a:ea typeface="+mn-ea"/>
                <a:cs typeface="+mn-cs"/>
              </a:rPr>
              <a:t>C</a:t>
            </a:r>
            <a:r>
              <a:rPr kumimoji="0" lang="en-KR" sz="1600" b="0" i="0" u="none" strike="noStrike" kern="1200" cap="none" spc="0" normalizeH="0" baseline="0" noProof="0" dirty="0">
                <a:ln>
                  <a:noFill/>
                </a:ln>
                <a:solidFill>
                  <a:srgbClr val="000000"/>
                </a:solidFill>
                <a:effectLst/>
                <a:uLnTx/>
                <a:uFillTx/>
                <a:latin typeface="Georgia"/>
                <a:ea typeface="+mn-ea"/>
                <a:cs typeface="+mn-cs"/>
              </a:rPr>
              <a:t>urrent level of adherence</a:t>
            </a:r>
            <a:endParaRPr kumimoji="0" lang="en-KR" sz="1867" b="0" i="0" u="none" strike="noStrike" kern="1200" cap="none" spc="0" normalizeH="0" baseline="0" noProof="0" dirty="0">
              <a:ln>
                <a:noFill/>
              </a:ln>
              <a:solidFill>
                <a:srgbClr val="000000"/>
              </a:solidFill>
              <a:effectLst/>
              <a:uLnTx/>
              <a:uFillTx/>
              <a:latin typeface="Georgia"/>
              <a:ea typeface="+mn-ea"/>
              <a:cs typeface="+mn-cs"/>
            </a:endParaRPr>
          </a:p>
        </p:txBody>
      </p:sp>
      <p:sp>
        <p:nvSpPr>
          <p:cNvPr id="13" name="Rounded Rectangle 3">
            <a:extLst>
              <a:ext uri="{FF2B5EF4-FFF2-40B4-BE49-F238E27FC236}">
                <a16:creationId xmlns:a16="http://schemas.microsoft.com/office/drawing/2014/main" id="{2BD3E65D-B155-47C3-59A2-68D21BB21A15}"/>
              </a:ext>
            </a:extLst>
          </p:cNvPr>
          <p:cNvSpPr>
            <a:spLocks/>
          </p:cNvSpPr>
          <p:nvPr/>
        </p:nvSpPr>
        <p:spPr>
          <a:xfrm>
            <a:off x="974361" y="3180190"/>
            <a:ext cx="4761116" cy="1149289"/>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lIns="0" tIns="0" rIns="0" bIns="0" rtlCol="0" anchor="t">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KR" sz="1600" b="0" i="0" u="none" strike="noStrike" kern="1200" cap="none" spc="0" normalizeH="0" baseline="0" noProof="0" dirty="0">
                <a:ln>
                  <a:noFill/>
                </a:ln>
                <a:solidFill>
                  <a:srgbClr val="000000"/>
                </a:solidFill>
                <a:effectLst/>
                <a:uLnTx/>
                <a:uFillTx/>
                <a:latin typeface="Georgia"/>
                <a:ea typeface="+mn-ea"/>
                <a:cs typeface="+mn-cs"/>
              </a:rPr>
              <a:t>Expected outcomes of</a:t>
            </a:r>
            <a:r>
              <a:rPr kumimoji="0" lang="en-IN" sz="1600" b="0" i="0" u="none" strike="noStrike" kern="1200" cap="none" spc="0" normalizeH="0" baseline="0" noProof="0" dirty="0">
                <a:ln>
                  <a:noFill/>
                </a:ln>
                <a:solidFill>
                  <a:srgbClr val="000000"/>
                </a:solidFill>
                <a:effectLst/>
                <a:uLnTx/>
                <a:uFillTx/>
                <a:latin typeface="Georgia"/>
                <a:ea typeface="+mn-ea"/>
                <a:cs typeface="+mn-cs"/>
              </a:rPr>
              <a:t> </a:t>
            </a:r>
            <a:r>
              <a:rPr kumimoji="0" lang="en-KR" sz="1600" b="0" i="0" u="none" strike="noStrike" kern="1200" cap="none" spc="0" normalizeH="0" baseline="0" noProof="0" dirty="0">
                <a:ln>
                  <a:noFill/>
                </a:ln>
                <a:solidFill>
                  <a:srgbClr val="000000"/>
                </a:solidFill>
                <a:effectLst/>
                <a:uLnTx/>
                <a:uFillTx/>
                <a:latin typeface="Georgia"/>
                <a:ea typeface="+mn-ea"/>
                <a:cs typeface="+mn-cs"/>
              </a:rPr>
              <a:t>lipid-lowering agents from </a:t>
            </a:r>
            <a:r>
              <a:rPr kumimoji="0" lang="en-KR" sz="1600" b="1" i="0" u="none" strike="noStrike" kern="1200" cap="none" spc="0" normalizeH="0" baseline="0" noProof="0" dirty="0">
                <a:ln>
                  <a:noFill/>
                </a:ln>
                <a:solidFill>
                  <a:srgbClr val="000000"/>
                </a:solidFill>
                <a:effectLst/>
                <a:uLnTx/>
                <a:uFillTx/>
                <a:latin typeface="Georgia"/>
                <a:ea typeface="+mn-ea"/>
                <a:cs typeface="+mn-cs"/>
              </a:rPr>
              <a:t>model simulation</a:t>
            </a:r>
            <a:r>
              <a:rPr kumimoji="0" lang="en-KR" sz="1600" b="0" i="0" u="none" strike="noStrike" kern="1200" cap="none" spc="0" normalizeH="0" baseline="0" noProof="0" dirty="0">
                <a:ln>
                  <a:noFill/>
                </a:ln>
                <a:solidFill>
                  <a:srgbClr val="000000"/>
                </a:solidFill>
                <a:effectLst/>
                <a:uLnTx/>
                <a:uFillTx/>
                <a:latin typeface="Georgia"/>
                <a:ea typeface="+mn-ea"/>
                <a:cs typeface="+mn-cs"/>
              </a:rPr>
              <a:t> using in</a:t>
            </a:r>
            <a:r>
              <a:rPr kumimoji="0" lang="en-US" sz="1600" b="0" i="0" u="none" strike="noStrike" kern="1200" cap="none" spc="0" normalizeH="0" baseline="0" noProof="0" dirty="0">
                <a:ln>
                  <a:noFill/>
                </a:ln>
                <a:solidFill>
                  <a:srgbClr val="000000"/>
                </a:solidFill>
                <a:effectLst/>
                <a:uLnTx/>
                <a:uFillTx/>
                <a:latin typeface="Georgia"/>
                <a:ea typeface="+mn-ea"/>
                <a:cs typeface="+mn-cs"/>
              </a:rPr>
              <a:t>p</a:t>
            </a:r>
            <a:r>
              <a:rPr kumimoji="0" lang="en-KR" sz="1600" b="0" i="0" u="none" strike="noStrike" kern="1200" cap="none" spc="0" normalizeH="0" baseline="0" noProof="0" dirty="0">
                <a:ln>
                  <a:noFill/>
                </a:ln>
                <a:solidFill>
                  <a:srgbClr val="000000"/>
                </a:solidFill>
                <a:effectLst/>
                <a:uLnTx/>
                <a:uFillTx/>
                <a:latin typeface="Georgia"/>
                <a:ea typeface="+mn-ea"/>
                <a:cs typeface="+mn-cs"/>
              </a:rPr>
              <a:t>ut from </a:t>
            </a:r>
            <a:r>
              <a:rPr kumimoji="0" lang="en-KR" sz="1600" b="1" i="0" u="none" strike="noStrike" kern="1200" cap="none" spc="0" normalizeH="0" baseline="0" noProof="0" dirty="0">
                <a:ln>
                  <a:noFill/>
                </a:ln>
                <a:solidFill>
                  <a:srgbClr val="000000"/>
                </a:solidFill>
                <a:effectLst/>
                <a:uLnTx/>
                <a:uFillTx/>
                <a:latin typeface="Georgia"/>
                <a:ea typeface="+mn-ea"/>
                <a:cs typeface="+mn-cs"/>
              </a:rPr>
              <a:t>meta-analysis of RCTs</a:t>
            </a:r>
            <a:r>
              <a:rPr kumimoji="0" lang="fr-FR" sz="1600" b="1" i="0" u="none" strike="noStrike" kern="1200" cap="none" spc="0" normalizeH="0" baseline="0" noProof="0" dirty="0">
                <a:ln>
                  <a:noFill/>
                </a:ln>
                <a:solidFill>
                  <a:srgbClr val="000000"/>
                </a:solidFill>
                <a:effectLst/>
                <a:uLnTx/>
                <a:uFillTx/>
                <a:latin typeface="Georgia"/>
                <a:ea typeface="+mn-ea"/>
                <a:cs typeface="+mn-cs"/>
              </a:rPr>
              <a:t> and </a:t>
            </a:r>
            <a:r>
              <a:rPr kumimoji="0" lang="fr-FR" sz="1600" b="1" i="0" u="none" strike="noStrike" kern="1200" cap="none" spc="0" normalizeH="0" baseline="0" noProof="0" dirty="0" err="1">
                <a:ln>
                  <a:noFill/>
                </a:ln>
                <a:solidFill>
                  <a:srgbClr val="000000"/>
                </a:solidFill>
                <a:effectLst/>
                <a:uLnTx/>
                <a:uFillTx/>
                <a:latin typeface="Georgia"/>
                <a:ea typeface="+mn-ea"/>
                <a:cs typeface="+mn-cs"/>
              </a:rPr>
              <a:t>retrospective</a:t>
            </a:r>
            <a:r>
              <a:rPr kumimoji="0" lang="fr-FR" sz="1600" b="1" i="0" u="none" strike="noStrike" kern="1200" cap="none" spc="0" normalizeH="0" baseline="0" noProof="0" dirty="0">
                <a:ln>
                  <a:noFill/>
                </a:ln>
                <a:solidFill>
                  <a:srgbClr val="000000"/>
                </a:solidFill>
                <a:effectLst/>
                <a:uLnTx/>
                <a:uFillTx/>
                <a:latin typeface="Georgia"/>
                <a:ea typeface="+mn-ea"/>
                <a:cs typeface="+mn-cs"/>
              </a:rPr>
              <a:t> </a:t>
            </a:r>
            <a:r>
              <a:rPr kumimoji="0" lang="fr-FR" sz="1600" b="1" i="0" u="none" strike="noStrike" kern="1200" cap="none" spc="0" normalizeH="0" baseline="0" noProof="0" dirty="0" err="1">
                <a:ln>
                  <a:noFill/>
                </a:ln>
                <a:solidFill>
                  <a:srgbClr val="000000"/>
                </a:solidFill>
                <a:effectLst/>
                <a:uLnTx/>
                <a:uFillTx/>
                <a:latin typeface="Georgia"/>
                <a:ea typeface="+mn-ea"/>
                <a:cs typeface="+mn-cs"/>
              </a:rPr>
              <a:t>studies</a:t>
            </a:r>
            <a:r>
              <a:rPr kumimoji="0" lang="en-KR" sz="1600" b="1" i="0" u="none" strike="noStrike" kern="1200" cap="none" spc="0" normalizeH="0" baseline="30000" noProof="0" dirty="0">
                <a:ln>
                  <a:noFill/>
                </a:ln>
                <a:solidFill>
                  <a:srgbClr val="000000"/>
                </a:solidFill>
                <a:effectLst/>
                <a:uLnTx/>
                <a:uFillTx/>
                <a:latin typeface="Georgia"/>
                <a:ea typeface="+mn-ea"/>
                <a:cs typeface="+mn-cs"/>
              </a:rPr>
              <a:t>1,2</a:t>
            </a:r>
            <a:r>
              <a:rPr kumimoji="0" lang="en-KR" sz="1600" b="1" i="0" u="none" strike="noStrike" kern="1200" cap="none" spc="0" normalizeH="0" baseline="0" noProof="0" dirty="0">
                <a:ln>
                  <a:noFill/>
                </a:ln>
                <a:solidFill>
                  <a:srgbClr val="000000"/>
                </a:solidFill>
                <a:effectLst/>
                <a:uLnTx/>
                <a:uFillTx/>
                <a:latin typeface="Georgia"/>
                <a:ea typeface="+mn-ea"/>
                <a:cs typeface="+mn-cs"/>
              </a:rPr>
              <a:t> </a:t>
            </a:r>
          </a:p>
        </p:txBody>
      </p:sp>
      <p:grpSp>
        <p:nvGrpSpPr>
          <p:cNvPr id="14" name="Group 13">
            <a:extLst>
              <a:ext uri="{FF2B5EF4-FFF2-40B4-BE49-F238E27FC236}">
                <a16:creationId xmlns:a16="http://schemas.microsoft.com/office/drawing/2014/main" id="{7B67940F-1E4B-EEDC-5A35-213A91E55004}"/>
              </a:ext>
            </a:extLst>
          </p:cNvPr>
          <p:cNvGrpSpPr/>
          <p:nvPr/>
        </p:nvGrpSpPr>
        <p:grpSpPr>
          <a:xfrm>
            <a:off x="669924" y="3211748"/>
            <a:ext cx="209156" cy="209156"/>
            <a:chOff x="502919" y="1478424"/>
            <a:chExt cx="140365" cy="140363"/>
          </a:xfrm>
        </p:grpSpPr>
        <p:sp>
          <p:nvSpPr>
            <p:cNvPr id="24" name="Oval 23">
              <a:extLst>
                <a:ext uri="{FF2B5EF4-FFF2-40B4-BE49-F238E27FC236}">
                  <a16:creationId xmlns:a16="http://schemas.microsoft.com/office/drawing/2014/main" id="{AF795630-B170-7996-5E40-681375085CF7}"/>
                </a:ext>
              </a:extLst>
            </p:cNvPr>
            <p:cNvSpPr/>
            <p:nvPr/>
          </p:nvSpPr>
          <p:spPr>
            <a:xfrm>
              <a:off x="502919" y="1478424"/>
              <a:ext cx="140365" cy="140363"/>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25" name="Oval 24">
              <a:extLst>
                <a:ext uri="{FF2B5EF4-FFF2-40B4-BE49-F238E27FC236}">
                  <a16:creationId xmlns:a16="http://schemas.microsoft.com/office/drawing/2014/main" id="{0C07DE9B-7415-87B0-CC70-6F0FCF89AB0C}"/>
                </a:ext>
              </a:extLst>
            </p:cNvPr>
            <p:cNvSpPr/>
            <p:nvPr/>
          </p:nvSpPr>
          <p:spPr>
            <a:xfrm>
              <a:off x="526448" y="1501953"/>
              <a:ext cx="93306" cy="93305"/>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Georgia"/>
                <a:ea typeface="+mn-ea"/>
                <a:cs typeface="+mn-cs"/>
              </a:endParaRPr>
            </a:p>
          </p:txBody>
        </p:sp>
      </p:grpSp>
      <p:grpSp>
        <p:nvGrpSpPr>
          <p:cNvPr id="15" name="Group 14">
            <a:extLst>
              <a:ext uri="{FF2B5EF4-FFF2-40B4-BE49-F238E27FC236}">
                <a16:creationId xmlns:a16="http://schemas.microsoft.com/office/drawing/2014/main" id="{E34AE613-CA2F-F157-6EA4-A26419D80583}"/>
              </a:ext>
            </a:extLst>
          </p:cNvPr>
          <p:cNvGrpSpPr/>
          <p:nvPr/>
        </p:nvGrpSpPr>
        <p:grpSpPr>
          <a:xfrm>
            <a:off x="6555584" y="3262548"/>
            <a:ext cx="209156" cy="209156"/>
            <a:chOff x="502919" y="1478424"/>
            <a:chExt cx="140365" cy="140363"/>
          </a:xfrm>
        </p:grpSpPr>
        <p:sp>
          <p:nvSpPr>
            <p:cNvPr id="22" name="Oval 21">
              <a:extLst>
                <a:ext uri="{FF2B5EF4-FFF2-40B4-BE49-F238E27FC236}">
                  <a16:creationId xmlns:a16="http://schemas.microsoft.com/office/drawing/2014/main" id="{9824B9D2-F623-8107-E677-1D3E8C99CCFC}"/>
                </a:ext>
              </a:extLst>
            </p:cNvPr>
            <p:cNvSpPr/>
            <p:nvPr/>
          </p:nvSpPr>
          <p:spPr>
            <a:xfrm>
              <a:off x="502919" y="1478424"/>
              <a:ext cx="140365" cy="140363"/>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23" name="Oval 22">
              <a:extLst>
                <a:ext uri="{FF2B5EF4-FFF2-40B4-BE49-F238E27FC236}">
                  <a16:creationId xmlns:a16="http://schemas.microsoft.com/office/drawing/2014/main" id="{61ABC58F-6C7D-A27B-484E-F86107138384}"/>
                </a:ext>
              </a:extLst>
            </p:cNvPr>
            <p:cNvSpPr/>
            <p:nvPr/>
          </p:nvSpPr>
          <p:spPr>
            <a:xfrm>
              <a:off x="526448" y="1501953"/>
              <a:ext cx="93306" cy="93305"/>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Georgia"/>
                <a:ea typeface="+mn-ea"/>
                <a:cs typeface="+mn-cs"/>
              </a:endParaRPr>
            </a:p>
          </p:txBody>
        </p:sp>
      </p:grpSp>
      <p:sp>
        <p:nvSpPr>
          <p:cNvPr id="16" name="Text Placeholder 3">
            <a:extLst>
              <a:ext uri="{FF2B5EF4-FFF2-40B4-BE49-F238E27FC236}">
                <a16:creationId xmlns:a16="http://schemas.microsoft.com/office/drawing/2014/main" id="{0A72C6C0-DA1A-7E03-136B-79101E9C88EB}"/>
              </a:ext>
            </a:extLst>
          </p:cNvPr>
          <p:cNvSpPr txBox="1">
            <a:spLocks/>
          </p:cNvSpPr>
          <p:nvPr/>
        </p:nvSpPr>
        <p:spPr>
          <a:xfrm>
            <a:off x="10224519" y="3845254"/>
            <a:ext cx="1378988" cy="309464"/>
          </a:xfrm>
          <a:prstGeom prst="rect">
            <a:avLst/>
          </a:prstGeom>
        </p:spPr>
        <p:txBody>
          <a:bodyPr vert="horz" wrap="square" lIns="0" tIns="0" rIns="64300" bIns="32151" rtlCol="0">
            <a:spAutoFit/>
          </a:bodyPr>
          <a:lstStyle>
            <a:lvl1pPr marL="0" indent="0" algn="l" defTabSz="1311772" rtl="0" eaLnBrk="1" latinLnBrk="0" hangingPunct="1">
              <a:lnSpc>
                <a:spcPct val="100000"/>
              </a:lnSpc>
              <a:spcBef>
                <a:spcPts val="860"/>
              </a:spcBef>
              <a:buFont typeface="Arial" panose="020B0604020202020204" pitchFamily="34" charset="0"/>
              <a:buNone/>
              <a:defRPr sz="2296" b="0" kern="1200">
                <a:solidFill>
                  <a:schemeClr val="tx1"/>
                </a:solidFill>
                <a:latin typeface="+mj-lt"/>
                <a:ea typeface="+mn-ea"/>
                <a:cs typeface="Calibri" panose="020F0502020204030204" pitchFamily="34" charset="0"/>
              </a:defRPr>
            </a:lvl1pPr>
            <a:lvl2pPr marL="243681" indent="-243681" algn="l" defTabSz="1311772" rtl="0" eaLnBrk="1" latinLnBrk="0" hangingPunct="1">
              <a:lnSpc>
                <a:spcPct val="100000"/>
              </a:lnSpc>
              <a:spcBef>
                <a:spcPts val="860"/>
              </a:spcBef>
              <a:buFont typeface="Arial" panose="020B0604020202020204" pitchFamily="34" charset="0"/>
              <a:buChar char="•"/>
              <a:defRPr sz="2009" b="0" kern="1200">
                <a:solidFill>
                  <a:schemeClr val="tx1"/>
                </a:solidFill>
                <a:latin typeface="+mj-lt"/>
                <a:ea typeface="+mn-ea"/>
                <a:cs typeface="+mn-cs"/>
              </a:defRPr>
            </a:lvl2pPr>
            <a:lvl3pPr marL="573901" indent="-245958" algn="l" defTabSz="1311772" rtl="0" eaLnBrk="1" latinLnBrk="0" hangingPunct="1">
              <a:lnSpc>
                <a:spcPct val="100000"/>
              </a:lnSpc>
              <a:spcBef>
                <a:spcPts val="860"/>
              </a:spcBef>
              <a:buFont typeface="Arial" panose="020B0604020202020204" pitchFamily="34" charset="0"/>
              <a:buChar char="–"/>
              <a:defRPr sz="1721" b="0" kern="1200">
                <a:solidFill>
                  <a:schemeClr val="tx1"/>
                </a:solidFill>
                <a:latin typeface="+mj-lt"/>
                <a:ea typeface="+mn-ea"/>
                <a:cs typeface="+mn-cs"/>
              </a:defRPr>
            </a:lvl3pPr>
            <a:lvl4pPr marL="819858" indent="-243681" algn="l" defTabSz="1311772" rtl="0" eaLnBrk="1" latinLnBrk="0" hangingPunct="1">
              <a:lnSpc>
                <a:spcPct val="100000"/>
              </a:lnSpc>
              <a:spcBef>
                <a:spcPts val="860"/>
              </a:spcBef>
              <a:buFont typeface="Arial" panose="020B0604020202020204" pitchFamily="34" charset="0"/>
              <a:buChar char="•"/>
              <a:defRPr sz="1578" b="0" kern="1200">
                <a:solidFill>
                  <a:schemeClr val="tx1"/>
                </a:solidFill>
                <a:latin typeface="+mj-lt"/>
                <a:ea typeface="+mn-ea"/>
                <a:cs typeface="+mn-cs"/>
              </a:defRPr>
            </a:lvl4pPr>
            <a:lvl5pPr marL="1065814" indent="-245958" algn="l" defTabSz="1311772" rtl="0" eaLnBrk="1" latinLnBrk="0" hangingPunct="1">
              <a:lnSpc>
                <a:spcPct val="100000"/>
              </a:lnSpc>
              <a:spcBef>
                <a:spcPts val="860"/>
              </a:spcBef>
              <a:buFont typeface="Arial" panose="020B0604020202020204" pitchFamily="34" charset="0"/>
              <a:buChar char="»"/>
              <a:defRPr sz="1578" b="0" kern="1200">
                <a:solidFill>
                  <a:schemeClr val="tx1"/>
                </a:solidFill>
                <a:latin typeface="+mj-lt"/>
                <a:ea typeface="+mn-ea"/>
                <a:cs typeface="+mn-cs"/>
              </a:defRPr>
            </a:lvl5pPr>
            <a:lvl6pPr marL="3607372"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6pPr>
            <a:lvl7pPr marL="4263258"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7pPr>
            <a:lvl8pPr marL="4919145"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8pPr>
            <a:lvl9pPr marL="5575030"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9pPr>
          </a:lstStyle>
          <a:p>
            <a:pPr marL="0" marR="0" lvl="1" indent="0" algn="ctr" defTabSz="2331923" rtl="0" eaLnBrk="1" fontAlgn="auto" latinLnBrk="0" hangingPunct="1">
              <a:lnSpc>
                <a:spcPct val="100000"/>
              </a:lnSpc>
              <a:spcBef>
                <a:spcPts val="0"/>
              </a:spcBef>
              <a:spcAft>
                <a:spcPts val="80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64CCC9"/>
                </a:solidFill>
                <a:effectLst/>
                <a:uLnTx/>
                <a:uFillTx/>
                <a:latin typeface="Georgia"/>
                <a:ea typeface="+mn-ea"/>
                <a:cs typeface="+mn-cs"/>
              </a:rPr>
              <a:t>China</a:t>
            </a:r>
            <a:r>
              <a:rPr kumimoji="0" lang="en-US" sz="1800" b="1" i="0" u="none" strike="noStrike" kern="1200" cap="none" spc="0" normalizeH="0" baseline="30000" noProof="0" dirty="0">
                <a:ln>
                  <a:noFill/>
                </a:ln>
                <a:solidFill>
                  <a:srgbClr val="64CCC9"/>
                </a:solidFill>
                <a:effectLst/>
                <a:uLnTx/>
                <a:uFillTx/>
                <a:latin typeface="Georgia"/>
                <a:ea typeface="+mn-ea"/>
                <a:cs typeface="+mn-cs"/>
              </a:rPr>
              <a:t>2</a:t>
            </a:r>
            <a:endParaRPr kumimoji="0" lang="en-US" sz="1800" b="0" i="0" u="none" strike="noStrike" kern="1200" cap="none" spc="0" normalizeH="0" baseline="0" noProof="0" dirty="0">
              <a:ln>
                <a:noFill/>
              </a:ln>
              <a:solidFill>
                <a:srgbClr val="64CCC9"/>
              </a:solidFill>
              <a:effectLst/>
              <a:uLnTx/>
              <a:uFillTx/>
              <a:latin typeface="Georgia"/>
              <a:ea typeface="+mn-ea"/>
              <a:cs typeface="+mn-cs"/>
            </a:endParaRPr>
          </a:p>
        </p:txBody>
      </p:sp>
      <p:sp>
        <p:nvSpPr>
          <p:cNvPr id="17" name="Rectangle 16">
            <a:extLst>
              <a:ext uri="{FF2B5EF4-FFF2-40B4-BE49-F238E27FC236}">
                <a16:creationId xmlns:a16="http://schemas.microsoft.com/office/drawing/2014/main" id="{257D8C09-C1B0-FD1C-B195-03F81DBCE85A}"/>
              </a:ext>
            </a:extLst>
          </p:cNvPr>
          <p:cNvSpPr/>
          <p:nvPr/>
        </p:nvSpPr>
        <p:spPr>
          <a:xfrm>
            <a:off x="10553930" y="4163006"/>
            <a:ext cx="720166" cy="492443"/>
          </a:xfrm>
          <a:prstGeom prst="rect">
            <a:avLst/>
          </a:prstGeom>
          <a:solidFill>
            <a:schemeClr val="bg1">
              <a:lumMod val="95000"/>
            </a:schemeClr>
          </a:solidFill>
          <a:ln w="4639" cap="flat">
            <a:noFill/>
            <a:prstDash val="solid"/>
            <a:miter/>
          </a:ln>
          <a:effectLst/>
        </p:spPr>
        <p:txBody>
          <a:bodyPr wrap="square" lIns="0" tIns="0" rIns="0" bIns="0" rtlCol="0" anchor="ctr">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a:ln>
                  <a:noFill/>
                </a:ln>
                <a:solidFill>
                  <a:srgbClr val="64CCC9"/>
                </a:solidFill>
                <a:effectLst/>
                <a:uLnTx/>
                <a:uFillTx/>
                <a:latin typeface="Calibri"/>
                <a:ea typeface="STKaiti"/>
                <a:cs typeface="Calibri Light" panose="020F0302020204030204" pitchFamily="34" charset="0"/>
              </a:rPr>
              <a:t>19%</a:t>
            </a:r>
          </a:p>
        </p:txBody>
      </p:sp>
      <p:sp>
        <p:nvSpPr>
          <p:cNvPr id="18" name="Text Placeholder 3">
            <a:extLst>
              <a:ext uri="{FF2B5EF4-FFF2-40B4-BE49-F238E27FC236}">
                <a16:creationId xmlns:a16="http://schemas.microsoft.com/office/drawing/2014/main" id="{492D7423-3602-D580-B077-A5F5103433FD}"/>
              </a:ext>
            </a:extLst>
          </p:cNvPr>
          <p:cNvSpPr txBox="1">
            <a:spLocks/>
          </p:cNvSpPr>
          <p:nvPr/>
        </p:nvSpPr>
        <p:spPr>
          <a:xfrm>
            <a:off x="8466127" y="3845254"/>
            <a:ext cx="1228708" cy="309464"/>
          </a:xfrm>
          <a:prstGeom prst="rect">
            <a:avLst/>
          </a:prstGeom>
        </p:spPr>
        <p:txBody>
          <a:bodyPr vert="horz" wrap="none" lIns="0" tIns="0" rIns="64300" bIns="32151" rtlCol="0">
            <a:spAutoFit/>
          </a:bodyPr>
          <a:lstStyle>
            <a:lvl1pPr marL="0" indent="0" algn="l" defTabSz="1311772" rtl="0" eaLnBrk="1" latinLnBrk="0" hangingPunct="1">
              <a:lnSpc>
                <a:spcPct val="100000"/>
              </a:lnSpc>
              <a:spcBef>
                <a:spcPts val="860"/>
              </a:spcBef>
              <a:buFont typeface="Arial" panose="020B0604020202020204" pitchFamily="34" charset="0"/>
              <a:buNone/>
              <a:defRPr sz="2296" b="0" kern="1200">
                <a:solidFill>
                  <a:schemeClr val="tx1"/>
                </a:solidFill>
                <a:latin typeface="+mj-lt"/>
                <a:ea typeface="+mn-ea"/>
                <a:cs typeface="Calibri" panose="020F0502020204030204" pitchFamily="34" charset="0"/>
              </a:defRPr>
            </a:lvl1pPr>
            <a:lvl2pPr marL="243681" indent="-243681" algn="l" defTabSz="1311772" rtl="0" eaLnBrk="1" latinLnBrk="0" hangingPunct="1">
              <a:lnSpc>
                <a:spcPct val="100000"/>
              </a:lnSpc>
              <a:spcBef>
                <a:spcPts val="860"/>
              </a:spcBef>
              <a:buFont typeface="Arial" panose="020B0604020202020204" pitchFamily="34" charset="0"/>
              <a:buChar char="•"/>
              <a:defRPr sz="2009" b="0" kern="1200">
                <a:solidFill>
                  <a:schemeClr val="tx1"/>
                </a:solidFill>
                <a:latin typeface="+mj-lt"/>
                <a:ea typeface="+mn-ea"/>
                <a:cs typeface="+mn-cs"/>
              </a:defRPr>
            </a:lvl2pPr>
            <a:lvl3pPr marL="573901" indent="-245958" algn="l" defTabSz="1311772" rtl="0" eaLnBrk="1" latinLnBrk="0" hangingPunct="1">
              <a:lnSpc>
                <a:spcPct val="100000"/>
              </a:lnSpc>
              <a:spcBef>
                <a:spcPts val="860"/>
              </a:spcBef>
              <a:buFont typeface="Arial" panose="020B0604020202020204" pitchFamily="34" charset="0"/>
              <a:buChar char="–"/>
              <a:defRPr sz="1721" b="0" kern="1200">
                <a:solidFill>
                  <a:schemeClr val="tx1"/>
                </a:solidFill>
                <a:latin typeface="+mj-lt"/>
                <a:ea typeface="+mn-ea"/>
                <a:cs typeface="+mn-cs"/>
              </a:defRPr>
            </a:lvl3pPr>
            <a:lvl4pPr marL="819858" indent="-243681" algn="l" defTabSz="1311772" rtl="0" eaLnBrk="1" latinLnBrk="0" hangingPunct="1">
              <a:lnSpc>
                <a:spcPct val="100000"/>
              </a:lnSpc>
              <a:spcBef>
                <a:spcPts val="860"/>
              </a:spcBef>
              <a:buFont typeface="Arial" panose="020B0604020202020204" pitchFamily="34" charset="0"/>
              <a:buChar char="•"/>
              <a:defRPr sz="1578" b="0" kern="1200">
                <a:solidFill>
                  <a:schemeClr val="tx1"/>
                </a:solidFill>
                <a:latin typeface="+mj-lt"/>
                <a:ea typeface="+mn-ea"/>
                <a:cs typeface="+mn-cs"/>
              </a:defRPr>
            </a:lvl4pPr>
            <a:lvl5pPr marL="1065814" indent="-245958" algn="l" defTabSz="1311772" rtl="0" eaLnBrk="1" latinLnBrk="0" hangingPunct="1">
              <a:lnSpc>
                <a:spcPct val="100000"/>
              </a:lnSpc>
              <a:spcBef>
                <a:spcPts val="860"/>
              </a:spcBef>
              <a:buFont typeface="Arial" panose="020B0604020202020204" pitchFamily="34" charset="0"/>
              <a:buChar char="»"/>
              <a:defRPr sz="1578" b="0" kern="1200">
                <a:solidFill>
                  <a:schemeClr val="tx1"/>
                </a:solidFill>
                <a:latin typeface="+mj-lt"/>
                <a:ea typeface="+mn-ea"/>
                <a:cs typeface="+mn-cs"/>
              </a:defRPr>
            </a:lvl5pPr>
            <a:lvl6pPr marL="3607372"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6pPr>
            <a:lvl7pPr marL="4263258"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7pPr>
            <a:lvl8pPr marL="4919145"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8pPr>
            <a:lvl9pPr marL="5575030"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9pPr>
          </a:lstStyle>
          <a:p>
            <a:pPr marL="0" marR="0" lvl="1" indent="0" algn="ctr" defTabSz="2331923" rtl="0" eaLnBrk="1" fontAlgn="auto" latinLnBrk="0" hangingPunct="1">
              <a:lnSpc>
                <a:spcPct val="100000"/>
              </a:lnSpc>
              <a:spcBef>
                <a:spcPts val="0"/>
              </a:spcBef>
              <a:spcAft>
                <a:spcPts val="80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9CDE"/>
                </a:solidFill>
                <a:effectLst/>
                <a:uLnTx/>
                <a:uFillTx/>
                <a:latin typeface="Georgia"/>
                <a:ea typeface="+mn-ea"/>
                <a:cs typeface="+mn-cs"/>
              </a:rPr>
              <a:t>Thailand</a:t>
            </a:r>
            <a:r>
              <a:rPr kumimoji="0" lang="en-US" sz="1800" b="1" i="0" u="none" strike="noStrike" kern="1200" cap="none" spc="0" normalizeH="0" baseline="30000" noProof="0" dirty="0">
                <a:ln>
                  <a:noFill/>
                </a:ln>
                <a:solidFill>
                  <a:srgbClr val="009CDE"/>
                </a:solidFill>
                <a:effectLst/>
                <a:uLnTx/>
                <a:uFillTx/>
                <a:latin typeface="Georgia"/>
                <a:ea typeface="+mn-ea"/>
                <a:cs typeface="+mn-cs"/>
              </a:rPr>
              <a:t>4</a:t>
            </a:r>
            <a:endParaRPr kumimoji="0" lang="en-US" sz="1800" b="0" i="0" u="none" strike="noStrike" kern="1200" cap="none" spc="0" normalizeH="0" baseline="30000" noProof="0" dirty="0">
              <a:ln>
                <a:noFill/>
              </a:ln>
              <a:solidFill>
                <a:srgbClr val="009CDE"/>
              </a:solidFill>
              <a:effectLst/>
              <a:uLnTx/>
              <a:uFillTx/>
              <a:latin typeface="Georgia"/>
              <a:ea typeface="+mn-ea"/>
              <a:cs typeface="+mn-cs"/>
            </a:endParaRPr>
          </a:p>
        </p:txBody>
      </p:sp>
      <p:sp>
        <p:nvSpPr>
          <p:cNvPr id="19" name="Rectangle 18">
            <a:extLst>
              <a:ext uri="{FF2B5EF4-FFF2-40B4-BE49-F238E27FC236}">
                <a16:creationId xmlns:a16="http://schemas.microsoft.com/office/drawing/2014/main" id="{CA289D69-80E5-4329-5E5B-684606C1FA62}"/>
              </a:ext>
            </a:extLst>
          </p:cNvPr>
          <p:cNvSpPr/>
          <p:nvPr/>
        </p:nvSpPr>
        <p:spPr>
          <a:xfrm>
            <a:off x="8720398" y="4163008"/>
            <a:ext cx="720167" cy="492443"/>
          </a:xfrm>
          <a:prstGeom prst="rect">
            <a:avLst/>
          </a:prstGeom>
          <a:solidFill>
            <a:schemeClr val="bg1">
              <a:lumMod val="95000"/>
            </a:schemeClr>
          </a:solidFill>
          <a:ln w="4639" cap="flat">
            <a:noFill/>
            <a:prstDash val="solid"/>
            <a:miter/>
          </a:ln>
          <a:effectLst/>
        </p:spPr>
        <p:txBody>
          <a:bodyPr wrap="square" lIns="0" tIns="0" rIns="0" bIns="0" rtlCol="0" anchor="ctr">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a:ln>
                  <a:noFill/>
                </a:ln>
                <a:solidFill>
                  <a:srgbClr val="009CDE"/>
                </a:solidFill>
                <a:effectLst/>
                <a:uLnTx/>
                <a:uFillTx/>
                <a:latin typeface="Calibri"/>
                <a:ea typeface="STKaiti"/>
                <a:cs typeface="Calibri Light" panose="020F0302020204030204" pitchFamily="34" charset="0"/>
              </a:rPr>
              <a:t>53%</a:t>
            </a:r>
          </a:p>
        </p:txBody>
      </p:sp>
      <p:sp>
        <p:nvSpPr>
          <p:cNvPr id="20" name="Text Placeholder 3">
            <a:extLst>
              <a:ext uri="{FF2B5EF4-FFF2-40B4-BE49-F238E27FC236}">
                <a16:creationId xmlns:a16="http://schemas.microsoft.com/office/drawing/2014/main" id="{8664B866-AE36-ECA9-D316-A62913974B2B}"/>
              </a:ext>
            </a:extLst>
          </p:cNvPr>
          <p:cNvSpPr txBox="1">
            <a:spLocks/>
          </p:cNvSpPr>
          <p:nvPr/>
        </p:nvSpPr>
        <p:spPr>
          <a:xfrm>
            <a:off x="6860020" y="3845254"/>
            <a:ext cx="1076423" cy="309464"/>
          </a:xfrm>
          <a:prstGeom prst="rect">
            <a:avLst/>
          </a:prstGeom>
        </p:spPr>
        <p:txBody>
          <a:bodyPr vert="horz" wrap="square" lIns="0" tIns="0" rIns="64300" bIns="32151" rtlCol="0">
            <a:spAutoFit/>
          </a:bodyPr>
          <a:lstStyle>
            <a:lvl1pPr marL="0" indent="0" algn="l" defTabSz="1311772" rtl="0" eaLnBrk="1" latinLnBrk="0" hangingPunct="1">
              <a:lnSpc>
                <a:spcPct val="100000"/>
              </a:lnSpc>
              <a:spcBef>
                <a:spcPts val="860"/>
              </a:spcBef>
              <a:buFont typeface="Arial" panose="020B0604020202020204" pitchFamily="34" charset="0"/>
              <a:buNone/>
              <a:defRPr sz="2296" b="0" kern="1200">
                <a:solidFill>
                  <a:schemeClr val="tx1"/>
                </a:solidFill>
                <a:latin typeface="+mj-lt"/>
                <a:ea typeface="+mn-ea"/>
                <a:cs typeface="Calibri" panose="020F0502020204030204" pitchFamily="34" charset="0"/>
              </a:defRPr>
            </a:lvl1pPr>
            <a:lvl2pPr marL="243681" indent="-243681" algn="l" defTabSz="1311772" rtl="0" eaLnBrk="1" latinLnBrk="0" hangingPunct="1">
              <a:lnSpc>
                <a:spcPct val="100000"/>
              </a:lnSpc>
              <a:spcBef>
                <a:spcPts val="860"/>
              </a:spcBef>
              <a:buFont typeface="Arial" panose="020B0604020202020204" pitchFamily="34" charset="0"/>
              <a:buChar char="•"/>
              <a:defRPr sz="2009" b="0" kern="1200">
                <a:solidFill>
                  <a:schemeClr val="tx1"/>
                </a:solidFill>
                <a:latin typeface="+mj-lt"/>
                <a:ea typeface="+mn-ea"/>
                <a:cs typeface="+mn-cs"/>
              </a:defRPr>
            </a:lvl2pPr>
            <a:lvl3pPr marL="573901" indent="-245958" algn="l" defTabSz="1311772" rtl="0" eaLnBrk="1" latinLnBrk="0" hangingPunct="1">
              <a:lnSpc>
                <a:spcPct val="100000"/>
              </a:lnSpc>
              <a:spcBef>
                <a:spcPts val="860"/>
              </a:spcBef>
              <a:buFont typeface="Arial" panose="020B0604020202020204" pitchFamily="34" charset="0"/>
              <a:buChar char="–"/>
              <a:defRPr sz="1721" b="0" kern="1200">
                <a:solidFill>
                  <a:schemeClr val="tx1"/>
                </a:solidFill>
                <a:latin typeface="+mj-lt"/>
                <a:ea typeface="+mn-ea"/>
                <a:cs typeface="+mn-cs"/>
              </a:defRPr>
            </a:lvl3pPr>
            <a:lvl4pPr marL="819858" indent="-243681" algn="l" defTabSz="1311772" rtl="0" eaLnBrk="1" latinLnBrk="0" hangingPunct="1">
              <a:lnSpc>
                <a:spcPct val="100000"/>
              </a:lnSpc>
              <a:spcBef>
                <a:spcPts val="860"/>
              </a:spcBef>
              <a:buFont typeface="Arial" panose="020B0604020202020204" pitchFamily="34" charset="0"/>
              <a:buChar char="•"/>
              <a:defRPr sz="1578" b="0" kern="1200">
                <a:solidFill>
                  <a:schemeClr val="tx1"/>
                </a:solidFill>
                <a:latin typeface="+mj-lt"/>
                <a:ea typeface="+mn-ea"/>
                <a:cs typeface="+mn-cs"/>
              </a:defRPr>
            </a:lvl4pPr>
            <a:lvl5pPr marL="1065814" indent="-245958" algn="l" defTabSz="1311772" rtl="0" eaLnBrk="1" latinLnBrk="0" hangingPunct="1">
              <a:lnSpc>
                <a:spcPct val="100000"/>
              </a:lnSpc>
              <a:spcBef>
                <a:spcPts val="860"/>
              </a:spcBef>
              <a:buFont typeface="Arial" panose="020B0604020202020204" pitchFamily="34" charset="0"/>
              <a:buChar char="»"/>
              <a:defRPr sz="1578" b="0" kern="1200">
                <a:solidFill>
                  <a:schemeClr val="tx1"/>
                </a:solidFill>
                <a:latin typeface="+mj-lt"/>
                <a:ea typeface="+mn-ea"/>
                <a:cs typeface="+mn-cs"/>
              </a:defRPr>
            </a:lvl5pPr>
            <a:lvl6pPr marL="3607372"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6pPr>
            <a:lvl7pPr marL="4263258"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7pPr>
            <a:lvl8pPr marL="4919145"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8pPr>
            <a:lvl9pPr marL="5575030"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9pPr>
          </a:lstStyle>
          <a:p>
            <a:pPr marL="0" marR="0" lvl="1" indent="0" algn="ctr" defTabSz="2331923" rtl="0" eaLnBrk="1" fontAlgn="auto" latinLnBrk="0" hangingPunct="1">
              <a:lnSpc>
                <a:spcPct val="100000"/>
              </a:lnSpc>
              <a:spcBef>
                <a:spcPts val="0"/>
              </a:spcBef>
              <a:spcAft>
                <a:spcPts val="80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4F71"/>
                </a:solidFill>
                <a:effectLst/>
                <a:uLnTx/>
                <a:uFillTx/>
                <a:latin typeface="Georgia"/>
                <a:ea typeface="+mn-ea"/>
                <a:cs typeface="+mn-cs"/>
              </a:rPr>
              <a:t>Mexico</a:t>
            </a:r>
            <a:r>
              <a:rPr kumimoji="0" lang="en-US" sz="1800" b="1" i="0" u="none" strike="noStrike" kern="1200" cap="none" spc="0" normalizeH="0" baseline="30000" noProof="0" dirty="0">
                <a:ln>
                  <a:noFill/>
                </a:ln>
                <a:solidFill>
                  <a:srgbClr val="004F71"/>
                </a:solidFill>
                <a:effectLst/>
                <a:uLnTx/>
                <a:uFillTx/>
                <a:latin typeface="Georgia"/>
                <a:ea typeface="+mn-ea"/>
                <a:cs typeface="+mn-cs"/>
              </a:rPr>
              <a:t>3</a:t>
            </a:r>
            <a:r>
              <a:rPr kumimoji="0" lang="en-KR" sz="1800" b="1" i="0" u="none" strike="noStrike" kern="1200" cap="none" spc="0" normalizeH="0" baseline="0" noProof="0" dirty="0">
                <a:ln>
                  <a:noFill/>
                </a:ln>
                <a:solidFill>
                  <a:srgbClr val="000000"/>
                </a:solidFill>
                <a:effectLst/>
                <a:uLnTx/>
                <a:uFillTx/>
                <a:latin typeface="Georgia"/>
                <a:ea typeface="+mn-ea"/>
                <a:cs typeface="+mn-cs"/>
              </a:rPr>
              <a:t> </a:t>
            </a:r>
            <a:endParaRPr kumimoji="0" lang="en-US" sz="1800" b="0" i="0" u="none" strike="noStrike" kern="1200" cap="none" spc="0" normalizeH="0" baseline="0" noProof="0" dirty="0">
              <a:ln>
                <a:noFill/>
              </a:ln>
              <a:solidFill>
                <a:srgbClr val="004F71"/>
              </a:solidFill>
              <a:effectLst/>
              <a:uLnTx/>
              <a:uFillTx/>
              <a:latin typeface="Georgia"/>
              <a:ea typeface="+mn-ea"/>
              <a:cs typeface="+mn-cs"/>
            </a:endParaRPr>
          </a:p>
        </p:txBody>
      </p:sp>
      <p:sp>
        <p:nvSpPr>
          <p:cNvPr id="21" name="Rectangle 20">
            <a:extLst>
              <a:ext uri="{FF2B5EF4-FFF2-40B4-BE49-F238E27FC236}">
                <a16:creationId xmlns:a16="http://schemas.microsoft.com/office/drawing/2014/main" id="{C3746D69-F040-584C-E14A-A9E86134220E}"/>
              </a:ext>
            </a:extLst>
          </p:cNvPr>
          <p:cNvSpPr/>
          <p:nvPr/>
        </p:nvSpPr>
        <p:spPr>
          <a:xfrm>
            <a:off x="7038148" y="4163006"/>
            <a:ext cx="720167" cy="492443"/>
          </a:xfrm>
          <a:prstGeom prst="rect">
            <a:avLst/>
          </a:prstGeom>
          <a:solidFill>
            <a:schemeClr val="bg1">
              <a:lumMod val="95000"/>
            </a:schemeClr>
          </a:solidFill>
          <a:ln w="4639" cap="flat">
            <a:noFill/>
            <a:prstDash val="solid"/>
            <a:miter/>
          </a:ln>
          <a:effectLst/>
        </p:spPr>
        <p:txBody>
          <a:bodyPr wrap="square" lIns="0" tIns="0" rIns="0" bIns="0" rtlCol="0" anchor="ctr">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a:ln>
                  <a:noFill/>
                </a:ln>
                <a:solidFill>
                  <a:srgbClr val="004F71"/>
                </a:solidFill>
                <a:effectLst/>
                <a:uLnTx/>
                <a:uFillTx/>
                <a:latin typeface="Calibri"/>
                <a:ea typeface="STKaiti"/>
                <a:cs typeface="Calibri Light" panose="020F0302020204030204" pitchFamily="34" charset="0"/>
              </a:rPr>
              <a:t>50%</a:t>
            </a:r>
          </a:p>
        </p:txBody>
      </p:sp>
      <p:cxnSp>
        <p:nvCxnSpPr>
          <p:cNvPr id="30" name="Straight Connector 29">
            <a:extLst>
              <a:ext uri="{FF2B5EF4-FFF2-40B4-BE49-F238E27FC236}">
                <a16:creationId xmlns:a16="http://schemas.microsoft.com/office/drawing/2014/main" id="{84A2F3AF-1B27-9D4B-E434-D5796AC80F94}"/>
              </a:ext>
            </a:extLst>
          </p:cNvPr>
          <p:cNvCxnSpPr/>
          <p:nvPr/>
        </p:nvCxnSpPr>
        <p:spPr>
          <a:xfrm>
            <a:off x="8201285" y="3845254"/>
            <a:ext cx="0" cy="812800"/>
          </a:xfrm>
          <a:prstGeom prst="line">
            <a:avLst/>
          </a:prstGeom>
          <a:ln w="6350">
            <a:solidFill>
              <a:srgbClr val="7F7F7F"/>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301F6397-FC7C-453C-BE3C-87113004FDB1}"/>
              </a:ext>
            </a:extLst>
          </p:cNvPr>
          <p:cNvCxnSpPr/>
          <p:nvPr/>
        </p:nvCxnSpPr>
        <p:spPr>
          <a:xfrm>
            <a:off x="9959677" y="3845254"/>
            <a:ext cx="0" cy="812800"/>
          </a:xfrm>
          <a:prstGeom prst="line">
            <a:avLst/>
          </a:prstGeom>
          <a:ln w="6350">
            <a:solidFill>
              <a:srgbClr val="7F7F7F"/>
            </a:solidFill>
            <a:prstDash val="dash"/>
          </a:ln>
        </p:spPr>
        <p:style>
          <a:lnRef idx="1">
            <a:schemeClr val="accent1"/>
          </a:lnRef>
          <a:fillRef idx="0">
            <a:schemeClr val="accent1"/>
          </a:fillRef>
          <a:effectRef idx="0">
            <a:schemeClr val="accent1"/>
          </a:effectRef>
          <a:fontRef idx="minor">
            <a:schemeClr val="tx1"/>
          </a:fontRef>
        </p:style>
      </p:cxnSp>
      <p:sp>
        <p:nvSpPr>
          <p:cNvPr id="3" name="Text Placeholder 7">
            <a:extLst>
              <a:ext uri="{FF2B5EF4-FFF2-40B4-BE49-F238E27FC236}">
                <a16:creationId xmlns:a16="http://schemas.microsoft.com/office/drawing/2014/main" id="{818B066A-5A26-48DB-0BBD-754E50B7FC54}"/>
              </a:ext>
            </a:extLst>
          </p:cNvPr>
          <p:cNvSpPr txBox="1">
            <a:spLocks/>
          </p:cNvSpPr>
          <p:nvPr/>
        </p:nvSpPr>
        <p:spPr>
          <a:xfrm>
            <a:off x="670560" y="5505298"/>
            <a:ext cx="10035538" cy="100335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RCT: Randomized controlled trial; </a:t>
            </a:r>
          </a:p>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1.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Chaiyasothi</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T, et al. Effects of Non-statin Lipid-Modifying Agents on Cardiovascular Morbidity and Mortality Among Statin-Treated Patients: A Systematic Review and Network Meta-Analysis. Front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Pharmacol</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2019;10:547. 2. Zhao B, et al. Adherence to statins and its impact on clinical outcomes: a retrospective population-based study in China. BMC Cardiovasc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Disord</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2020;20:282 3. Morales-Villegas EC, et al. Management of hypertension and dyslipidemia in Mexico: Evidence, gaps, and approach. Arch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Cardiol</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Mex. 2023;93:077-087. 4.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Woodham</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N, et al. Medication adherence and associated factors among elderly hypertension patients with uncontrolled blood pressure in rural area, Northeast Thailand. Journal of Health Research. 2018;32:10.</a:t>
            </a:r>
          </a:p>
        </p:txBody>
      </p:sp>
      <p:sp>
        <p:nvSpPr>
          <p:cNvPr id="26" name="TextBox 25">
            <a:extLst>
              <a:ext uri="{FF2B5EF4-FFF2-40B4-BE49-F238E27FC236}">
                <a16:creationId xmlns:a16="http://schemas.microsoft.com/office/drawing/2014/main" id="{2F708549-4A71-978D-5838-D6D7565020A5}"/>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GLO2329519</a:t>
            </a:r>
          </a:p>
        </p:txBody>
      </p:sp>
    </p:spTree>
    <p:extLst>
      <p:ext uri="{BB962C8B-B14F-4D97-AF65-F5344CB8AC3E}">
        <p14:creationId xmlns:p14="http://schemas.microsoft.com/office/powerpoint/2010/main" val="1175696131"/>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87A67667-59EC-4FE7-DFFC-A8EC885CD887}"/>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4" name="think-cell data - do not delete" hidden="1">
                        <a:extLst>
                          <a:ext uri="{FF2B5EF4-FFF2-40B4-BE49-F238E27FC236}">
                            <a16:creationId xmlns:a16="http://schemas.microsoft.com/office/drawing/2014/main" id="{87A67667-59EC-4FE7-DFFC-A8EC885CD887}"/>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C5406C73-BCD0-07E2-0A45-54DA6D28AC6D}"/>
              </a:ext>
            </a:extLst>
          </p:cNvPr>
          <p:cNvSpPr>
            <a:spLocks noGrp="1"/>
          </p:cNvSpPr>
          <p:nvPr>
            <p:ph type="title"/>
          </p:nvPr>
        </p:nvSpPr>
        <p:spPr/>
        <p:txBody>
          <a:bodyPr vert="horz"/>
          <a:lstStyle/>
          <a:p>
            <a:r>
              <a:rPr lang="en-US" dirty="0"/>
              <a:t>Method</a:t>
            </a:r>
          </a:p>
        </p:txBody>
      </p:sp>
      <p:sp>
        <p:nvSpPr>
          <p:cNvPr id="5" name="Text Placeholder 5">
            <a:extLst>
              <a:ext uri="{FF2B5EF4-FFF2-40B4-BE49-F238E27FC236}">
                <a16:creationId xmlns:a16="http://schemas.microsoft.com/office/drawing/2014/main" id="{2539342D-0392-BB16-9989-9AB83CCA6FDB}"/>
              </a:ext>
            </a:extLst>
          </p:cNvPr>
          <p:cNvSpPr txBox="1">
            <a:spLocks/>
          </p:cNvSpPr>
          <p:nvPr/>
        </p:nvSpPr>
        <p:spPr>
          <a:xfrm>
            <a:off x="670560" y="1442053"/>
            <a:ext cx="10937240" cy="419983"/>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defPPr>
              <a:defRPr lang="en-US"/>
            </a:defPPr>
            <a:lvl1pPr indent="0" defTabSz="1311772">
              <a:lnSpc>
                <a:spcPct val="100000"/>
              </a:lnSpc>
              <a:spcBef>
                <a:spcPts val="860"/>
              </a:spcBef>
              <a:buFont typeface="Arial" panose="020B0604020202020204" pitchFamily="34" charset="0"/>
              <a:buNone/>
              <a:defRPr sz="2296" b="0">
                <a:latin typeface="+mj-lt"/>
                <a:cs typeface="Calibri" panose="020F0502020204030204" pitchFamily="34" charset="0"/>
              </a:defRPr>
            </a:lvl1pPr>
            <a:lvl2pPr marL="0" marR="0" lvl="1" indent="0" defTabSz="1219170" fontAlgn="auto">
              <a:lnSpc>
                <a:spcPct val="100000"/>
              </a:lnSpc>
              <a:spcBef>
                <a:spcPts val="800"/>
              </a:spcBef>
              <a:spcAft>
                <a:spcPts val="0"/>
              </a:spcAft>
              <a:buClrTx/>
              <a:buSzTx/>
              <a:buFontTx/>
              <a:buNone/>
              <a:tabLst/>
              <a:defRPr kumimoji="0" sz="1867" b="1" i="0" u="none" strike="noStrike" cap="none" spc="0" normalizeH="0" baseline="0">
                <a:ln>
                  <a:noFill/>
                </a:ln>
                <a:solidFill>
                  <a:prstClr val="white"/>
                </a:solidFill>
                <a:effectLst/>
                <a:uLnTx/>
                <a:uFillTx/>
                <a:latin typeface="Georgia"/>
              </a:defRPr>
            </a:lvl2pPr>
            <a:lvl3pPr marL="573901" indent="-245958" defTabSz="1311772">
              <a:lnSpc>
                <a:spcPct val="100000"/>
              </a:lnSpc>
              <a:spcBef>
                <a:spcPts val="860"/>
              </a:spcBef>
              <a:buFont typeface="Arial" panose="020B0604020202020204" pitchFamily="34" charset="0"/>
              <a:buChar char="–"/>
              <a:defRPr sz="1721" b="0">
                <a:latin typeface="+mj-lt"/>
              </a:defRPr>
            </a:lvl3pPr>
            <a:lvl4pPr marL="819858" indent="-243681" defTabSz="1311772">
              <a:lnSpc>
                <a:spcPct val="100000"/>
              </a:lnSpc>
              <a:spcBef>
                <a:spcPts val="860"/>
              </a:spcBef>
              <a:buFont typeface="Arial" panose="020B0604020202020204" pitchFamily="34" charset="0"/>
              <a:buChar char="•"/>
              <a:defRPr sz="1578" b="0">
                <a:latin typeface="+mj-lt"/>
              </a:defRPr>
            </a:lvl4pPr>
            <a:lvl5pPr marL="1065814" indent="-245958" defTabSz="1311772">
              <a:lnSpc>
                <a:spcPct val="100000"/>
              </a:lnSpc>
              <a:spcBef>
                <a:spcPts val="860"/>
              </a:spcBef>
              <a:buFont typeface="Arial" panose="020B0604020202020204" pitchFamily="34" charset="0"/>
              <a:buChar char="»"/>
              <a:defRPr sz="1578" b="0">
                <a:latin typeface="+mj-lt"/>
              </a:defRPr>
            </a:lvl5pPr>
            <a:lvl6pPr marL="3607372" indent="-327942" defTabSz="1311772">
              <a:spcBef>
                <a:spcPct val="20000"/>
              </a:spcBef>
              <a:buFont typeface="Arial" panose="020B0604020202020204" pitchFamily="34" charset="0"/>
              <a:buChar char="•"/>
              <a:defRPr sz="2869"/>
            </a:lvl6pPr>
            <a:lvl7pPr marL="4263258" indent="-327942" defTabSz="1311772">
              <a:spcBef>
                <a:spcPct val="20000"/>
              </a:spcBef>
              <a:buFont typeface="Arial" panose="020B0604020202020204" pitchFamily="34" charset="0"/>
              <a:buChar char="•"/>
              <a:defRPr sz="2869"/>
            </a:lvl7pPr>
            <a:lvl8pPr marL="4919145" indent="-327942" defTabSz="1311772">
              <a:spcBef>
                <a:spcPct val="20000"/>
              </a:spcBef>
              <a:buFont typeface="Arial" panose="020B0604020202020204" pitchFamily="34" charset="0"/>
              <a:buChar char="•"/>
              <a:defRPr sz="2869"/>
            </a:lvl8pPr>
            <a:lvl9pPr marL="5575030" indent="-327942" defTabSz="1311772">
              <a:spcBef>
                <a:spcPct val="20000"/>
              </a:spcBef>
              <a:buFont typeface="Arial" panose="020B0604020202020204" pitchFamily="34" charset="0"/>
              <a:buChar char="•"/>
              <a:defRPr sz="2869"/>
            </a:lvl9pPr>
          </a:lstStyle>
          <a:p>
            <a:pPr marL="0" marR="0" lvl="0" indent="0" algn="l" defTabSz="1311772" rtl="0" eaLnBrk="1" fontAlgn="auto" latinLnBrk="0" hangingPunct="1">
              <a:lnSpc>
                <a:spcPct val="100000"/>
              </a:lnSpc>
              <a:spcBef>
                <a:spcPts val="860"/>
              </a:spcBef>
              <a:spcAft>
                <a:spcPts val="0"/>
              </a:spcAft>
              <a:buClrTx/>
              <a:buSzTx/>
              <a:buFont typeface="Arial" panose="020B0604020202020204" pitchFamily="34" charset="0"/>
              <a:buNone/>
              <a:tabLst/>
              <a:defRPr/>
            </a:pPr>
            <a:r>
              <a:rPr kumimoji="0" lang="en-US" sz="187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Outcomes</a:t>
            </a:r>
          </a:p>
        </p:txBody>
      </p:sp>
      <p:sp>
        <p:nvSpPr>
          <p:cNvPr id="7" name="Text Placeholder 3">
            <a:extLst>
              <a:ext uri="{FF2B5EF4-FFF2-40B4-BE49-F238E27FC236}">
                <a16:creationId xmlns:a16="http://schemas.microsoft.com/office/drawing/2014/main" id="{FAD86105-2DDE-0819-59E3-33166437C75F}"/>
              </a:ext>
            </a:extLst>
          </p:cNvPr>
          <p:cNvSpPr txBox="1">
            <a:spLocks/>
          </p:cNvSpPr>
          <p:nvPr/>
        </p:nvSpPr>
        <p:spPr>
          <a:xfrm>
            <a:off x="731362" y="2830522"/>
            <a:ext cx="2861670" cy="1495144"/>
          </a:xfrm>
          <a:prstGeom prst="rect">
            <a:avLst/>
          </a:prstGeom>
        </p:spPr>
        <p:txBody>
          <a:bodyPr vert="horz" wrap="square" lIns="0" tIns="0" rIns="64300" bIns="32151" rtlCol="0">
            <a:spAutoFit/>
          </a:bodyPr>
          <a:lstStyle>
            <a:lvl1pPr marL="0" indent="0" algn="l" defTabSz="1311772" rtl="0" eaLnBrk="1" latinLnBrk="0" hangingPunct="1">
              <a:lnSpc>
                <a:spcPct val="100000"/>
              </a:lnSpc>
              <a:spcBef>
                <a:spcPts val="860"/>
              </a:spcBef>
              <a:buFont typeface="Arial" panose="020B0604020202020204" pitchFamily="34" charset="0"/>
              <a:buNone/>
              <a:defRPr sz="2296" b="0" kern="1200">
                <a:solidFill>
                  <a:schemeClr val="tx1"/>
                </a:solidFill>
                <a:latin typeface="+mj-lt"/>
                <a:ea typeface="+mn-ea"/>
                <a:cs typeface="Calibri" panose="020F0502020204030204" pitchFamily="34" charset="0"/>
              </a:defRPr>
            </a:lvl1pPr>
            <a:lvl2pPr marL="243681" indent="-243681" algn="l" defTabSz="1311772" rtl="0" eaLnBrk="1" latinLnBrk="0" hangingPunct="1">
              <a:lnSpc>
                <a:spcPct val="100000"/>
              </a:lnSpc>
              <a:spcBef>
                <a:spcPts val="860"/>
              </a:spcBef>
              <a:buFont typeface="Arial" panose="020B0604020202020204" pitchFamily="34" charset="0"/>
              <a:buChar char="•"/>
              <a:defRPr sz="2009" b="0" kern="1200">
                <a:solidFill>
                  <a:schemeClr val="tx1"/>
                </a:solidFill>
                <a:latin typeface="+mj-lt"/>
                <a:ea typeface="+mn-ea"/>
                <a:cs typeface="+mn-cs"/>
              </a:defRPr>
            </a:lvl2pPr>
            <a:lvl3pPr marL="573901" indent="-245958" algn="l" defTabSz="1311772" rtl="0" eaLnBrk="1" latinLnBrk="0" hangingPunct="1">
              <a:lnSpc>
                <a:spcPct val="100000"/>
              </a:lnSpc>
              <a:spcBef>
                <a:spcPts val="860"/>
              </a:spcBef>
              <a:buFont typeface="Arial" panose="020B0604020202020204" pitchFamily="34" charset="0"/>
              <a:buChar char="–"/>
              <a:defRPr sz="1721" b="0" kern="1200">
                <a:solidFill>
                  <a:schemeClr val="tx1"/>
                </a:solidFill>
                <a:latin typeface="+mj-lt"/>
                <a:ea typeface="+mn-ea"/>
                <a:cs typeface="+mn-cs"/>
              </a:defRPr>
            </a:lvl3pPr>
            <a:lvl4pPr marL="819858" indent="-243681" algn="l" defTabSz="1311772" rtl="0" eaLnBrk="1" latinLnBrk="0" hangingPunct="1">
              <a:lnSpc>
                <a:spcPct val="100000"/>
              </a:lnSpc>
              <a:spcBef>
                <a:spcPts val="860"/>
              </a:spcBef>
              <a:buFont typeface="Arial" panose="020B0604020202020204" pitchFamily="34" charset="0"/>
              <a:buChar char="•"/>
              <a:defRPr sz="1578" b="0" kern="1200">
                <a:solidFill>
                  <a:schemeClr val="tx1"/>
                </a:solidFill>
                <a:latin typeface="+mj-lt"/>
                <a:ea typeface="+mn-ea"/>
                <a:cs typeface="+mn-cs"/>
              </a:defRPr>
            </a:lvl4pPr>
            <a:lvl5pPr marL="1065814" indent="-245958" algn="l" defTabSz="1311772" rtl="0" eaLnBrk="1" latinLnBrk="0" hangingPunct="1">
              <a:lnSpc>
                <a:spcPct val="100000"/>
              </a:lnSpc>
              <a:spcBef>
                <a:spcPts val="860"/>
              </a:spcBef>
              <a:buFont typeface="Arial" panose="020B0604020202020204" pitchFamily="34" charset="0"/>
              <a:buChar char="»"/>
              <a:defRPr sz="1578" b="0" kern="1200">
                <a:solidFill>
                  <a:schemeClr val="tx1"/>
                </a:solidFill>
                <a:latin typeface="+mj-lt"/>
                <a:ea typeface="+mn-ea"/>
                <a:cs typeface="+mn-cs"/>
              </a:defRPr>
            </a:lvl5pPr>
            <a:lvl6pPr marL="3607372"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6pPr>
            <a:lvl7pPr marL="4263258"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7pPr>
            <a:lvl8pPr marL="4919145"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8pPr>
            <a:lvl9pPr marL="5575030"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9pPr>
          </a:lstStyle>
          <a:p>
            <a:pPr marL="324900" marR="0" lvl="1" indent="-324900" algn="l" defTabSz="2331923" rtl="0" eaLnBrk="1" fontAlgn="auto" latinLnBrk="0" hangingPunct="1">
              <a:lnSpc>
                <a:spcPct val="100000"/>
              </a:lnSpc>
              <a:spcBef>
                <a:spcPts val="0"/>
              </a:spcBef>
              <a:spcAft>
                <a:spcPts val="8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Number of </a:t>
            </a:r>
            <a:br>
              <a:rPr kumimoji="0" lang="en-US" sz="1400" b="0" i="0" u="none" strike="noStrike" kern="1200" cap="none" spc="0" normalizeH="0" baseline="0" noProof="0" dirty="0">
                <a:ln>
                  <a:noFill/>
                </a:ln>
                <a:solidFill>
                  <a:srgbClr val="000000"/>
                </a:solidFill>
                <a:effectLst/>
                <a:uLnTx/>
                <a:uFillTx/>
                <a:latin typeface="Georgia"/>
                <a:ea typeface="+mn-ea"/>
                <a:cs typeface="+mn-cs"/>
              </a:rPr>
            </a:br>
            <a:r>
              <a:rPr kumimoji="0" lang="en-US" sz="1400" b="0" i="0" u="none" strike="noStrike" kern="1200" cap="none" spc="0" normalizeH="0" baseline="0" noProof="0" dirty="0">
                <a:ln>
                  <a:noFill/>
                </a:ln>
                <a:solidFill>
                  <a:srgbClr val="000000"/>
                </a:solidFill>
                <a:effectLst/>
                <a:uLnTx/>
                <a:uFillTx/>
                <a:latin typeface="Georgia"/>
                <a:ea typeface="+mn-ea"/>
                <a:cs typeface="+mn-cs"/>
              </a:rPr>
              <a:t>cardiovascular events </a:t>
            </a:r>
          </a:p>
          <a:p>
            <a:pPr marL="324900" marR="0" lvl="1" indent="-324900" algn="l" defTabSz="2331923" rtl="0" eaLnBrk="1" fontAlgn="auto" latinLnBrk="0" hangingPunct="1">
              <a:lnSpc>
                <a:spcPct val="100000"/>
              </a:lnSpc>
              <a:spcBef>
                <a:spcPts val="0"/>
              </a:spcBef>
              <a:spcAft>
                <a:spcPts val="8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Life year</a:t>
            </a:r>
          </a:p>
          <a:p>
            <a:pPr marL="324900" marR="0" lvl="1" indent="-324900" algn="l" defTabSz="2331923" rtl="0" eaLnBrk="1" fontAlgn="auto" latinLnBrk="0" hangingPunct="1">
              <a:lnSpc>
                <a:spcPct val="100000"/>
              </a:lnSpc>
              <a:spcBef>
                <a:spcPts val="0"/>
              </a:spcBef>
              <a:spcAft>
                <a:spcPts val="8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Quality adjusted life years</a:t>
            </a:r>
          </a:p>
          <a:p>
            <a:pPr marL="324900" marR="0" lvl="1" indent="-324900" algn="l" defTabSz="2331923" rtl="0" eaLnBrk="1" fontAlgn="auto" latinLnBrk="0" hangingPunct="1">
              <a:lnSpc>
                <a:spcPct val="100000"/>
              </a:lnSpc>
              <a:spcBef>
                <a:spcPts val="0"/>
              </a:spcBef>
              <a:spcAft>
                <a:spcPts val="8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Medical costs</a:t>
            </a:r>
          </a:p>
        </p:txBody>
      </p:sp>
      <p:grpSp>
        <p:nvGrpSpPr>
          <p:cNvPr id="8" name="Group 7">
            <a:extLst>
              <a:ext uri="{FF2B5EF4-FFF2-40B4-BE49-F238E27FC236}">
                <a16:creationId xmlns:a16="http://schemas.microsoft.com/office/drawing/2014/main" id="{6A645309-54D2-14C8-F3D6-B4B765A1F90B}"/>
              </a:ext>
            </a:extLst>
          </p:cNvPr>
          <p:cNvGrpSpPr/>
          <p:nvPr/>
        </p:nvGrpSpPr>
        <p:grpSpPr>
          <a:xfrm>
            <a:off x="670592" y="2867657"/>
            <a:ext cx="155448" cy="153696"/>
            <a:chOff x="502919" y="1478424"/>
            <a:chExt cx="140365" cy="140363"/>
          </a:xfrm>
        </p:grpSpPr>
        <p:sp>
          <p:nvSpPr>
            <p:cNvPr id="35" name="Oval 34">
              <a:extLst>
                <a:ext uri="{FF2B5EF4-FFF2-40B4-BE49-F238E27FC236}">
                  <a16:creationId xmlns:a16="http://schemas.microsoft.com/office/drawing/2014/main" id="{3A267D22-DEE3-7164-D8BA-4006B3AB78A7}"/>
                </a:ext>
              </a:extLst>
            </p:cNvPr>
            <p:cNvSpPr/>
            <p:nvPr/>
          </p:nvSpPr>
          <p:spPr>
            <a:xfrm>
              <a:off x="502919" y="1478424"/>
              <a:ext cx="140365" cy="140363"/>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14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36" name="Oval 35">
              <a:extLst>
                <a:ext uri="{FF2B5EF4-FFF2-40B4-BE49-F238E27FC236}">
                  <a16:creationId xmlns:a16="http://schemas.microsoft.com/office/drawing/2014/main" id="{42699507-B181-9C4F-4AA2-C9C80D0ED519}"/>
                </a:ext>
              </a:extLst>
            </p:cNvPr>
            <p:cNvSpPr/>
            <p:nvPr/>
          </p:nvSpPr>
          <p:spPr>
            <a:xfrm>
              <a:off x="526448" y="1501953"/>
              <a:ext cx="93306" cy="93305"/>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Georgia"/>
                <a:ea typeface="+mn-ea"/>
                <a:cs typeface="+mn-cs"/>
              </a:endParaRPr>
            </a:p>
          </p:txBody>
        </p:sp>
      </p:grpSp>
      <p:cxnSp>
        <p:nvCxnSpPr>
          <p:cNvPr id="9" name="Straight Arrow Connector 8">
            <a:extLst>
              <a:ext uri="{FF2B5EF4-FFF2-40B4-BE49-F238E27FC236}">
                <a16:creationId xmlns:a16="http://schemas.microsoft.com/office/drawing/2014/main" id="{91F54401-DF5B-B5AE-8338-7D1C1F86D638}"/>
              </a:ext>
            </a:extLst>
          </p:cNvPr>
          <p:cNvCxnSpPr>
            <a:cxnSpLocks/>
          </p:cNvCxnSpPr>
          <p:nvPr/>
        </p:nvCxnSpPr>
        <p:spPr>
          <a:xfrm flipV="1">
            <a:off x="4979345" y="2033992"/>
            <a:ext cx="0" cy="3024742"/>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9814FBA4-1B5D-54E1-0E02-7E1E8B51FBA3}"/>
              </a:ext>
            </a:extLst>
          </p:cNvPr>
          <p:cNvCxnSpPr>
            <a:cxnSpLocks/>
          </p:cNvCxnSpPr>
          <p:nvPr/>
        </p:nvCxnSpPr>
        <p:spPr>
          <a:xfrm>
            <a:off x="4979345" y="5058734"/>
            <a:ext cx="5287804"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D88EBCB6-8389-354D-08D7-508437B15F97}"/>
              </a:ext>
            </a:extLst>
          </p:cNvPr>
          <p:cNvSpPr txBox="1"/>
          <p:nvPr/>
        </p:nvSpPr>
        <p:spPr>
          <a:xfrm rot="16200000">
            <a:off x="3185935" y="3392475"/>
            <a:ext cx="2202694" cy="307777"/>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KR" sz="1400" b="0" i="0" u="none" strike="noStrike" kern="1200" cap="none" spc="0" normalizeH="0" baseline="0" noProof="0" dirty="0">
                <a:ln>
                  <a:noFill/>
                </a:ln>
                <a:solidFill>
                  <a:srgbClr val="000000"/>
                </a:solidFill>
                <a:effectLst/>
                <a:uLnTx/>
                <a:uFillTx/>
                <a:latin typeface="Georgia"/>
                <a:ea typeface="+mn-ea"/>
                <a:cs typeface="+mn-cs"/>
              </a:rPr>
              <a:t>Quality-of-life weighting</a:t>
            </a:r>
          </a:p>
        </p:txBody>
      </p:sp>
      <p:pic>
        <p:nvPicPr>
          <p:cNvPr id="12" name="Graphic 11" descr="Crying face outline with solid fill">
            <a:extLst>
              <a:ext uri="{FF2B5EF4-FFF2-40B4-BE49-F238E27FC236}">
                <a16:creationId xmlns:a16="http://schemas.microsoft.com/office/drawing/2014/main" id="{C5656370-842B-7CDF-76EB-A0EDDB1B1F63}"/>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3594054" y="4825199"/>
            <a:ext cx="365760" cy="356401"/>
          </a:xfrm>
          <a:prstGeom prst="rect">
            <a:avLst/>
          </a:prstGeom>
        </p:spPr>
      </p:pic>
      <p:sp>
        <p:nvSpPr>
          <p:cNvPr id="13" name="TextBox 12">
            <a:extLst>
              <a:ext uri="{FF2B5EF4-FFF2-40B4-BE49-F238E27FC236}">
                <a16:creationId xmlns:a16="http://schemas.microsoft.com/office/drawing/2014/main" id="{64DFA279-C712-FAFA-5C30-8573681A014C}"/>
              </a:ext>
            </a:extLst>
          </p:cNvPr>
          <p:cNvSpPr txBox="1"/>
          <p:nvPr/>
        </p:nvSpPr>
        <p:spPr>
          <a:xfrm>
            <a:off x="2692006" y="2003008"/>
            <a:ext cx="2167884" cy="249236"/>
          </a:xfrm>
          <a:prstGeom prst="rect">
            <a:avLst/>
          </a:prstGeom>
          <a:noFill/>
        </p:spPr>
        <p:txBody>
          <a:bodyPr wrap="square" lIns="0" tIns="0" rIns="0" bIns="0" rtlCol="0">
            <a:no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KR" sz="1800" b="0" i="0" u="none" strike="noStrike" kern="1200" cap="none" spc="0" normalizeH="0" baseline="0" noProof="0" dirty="0">
                <a:ln>
                  <a:noFill/>
                </a:ln>
                <a:solidFill>
                  <a:srgbClr val="000000"/>
                </a:solidFill>
                <a:effectLst/>
                <a:uLnTx/>
                <a:uFillTx/>
                <a:latin typeface="Georgia"/>
                <a:ea typeface="+mn-ea"/>
                <a:cs typeface="+mn-cs"/>
              </a:rPr>
              <a:t>Perfect health: 1</a:t>
            </a:r>
          </a:p>
        </p:txBody>
      </p:sp>
      <p:sp>
        <p:nvSpPr>
          <p:cNvPr id="14" name="TextBox 13">
            <a:extLst>
              <a:ext uri="{FF2B5EF4-FFF2-40B4-BE49-F238E27FC236}">
                <a16:creationId xmlns:a16="http://schemas.microsoft.com/office/drawing/2014/main" id="{E9800ABF-C7E5-11C9-26F5-446B16932714}"/>
              </a:ext>
            </a:extLst>
          </p:cNvPr>
          <p:cNvSpPr txBox="1"/>
          <p:nvPr/>
        </p:nvSpPr>
        <p:spPr>
          <a:xfrm>
            <a:off x="3644040" y="4878781"/>
            <a:ext cx="1215850" cy="249236"/>
          </a:xfrm>
          <a:prstGeom prst="rect">
            <a:avLst/>
          </a:prstGeom>
          <a:noFill/>
        </p:spPr>
        <p:txBody>
          <a:bodyPr wrap="square" lIns="0" tIns="0" rIns="0" bIns="0" rtlCol="0" anchor="t">
            <a:no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KR" sz="1800" b="0" i="0" u="none" strike="noStrike" kern="1200" cap="none" spc="0" normalizeH="0" baseline="0" noProof="0" dirty="0">
                <a:ln>
                  <a:noFill/>
                </a:ln>
                <a:solidFill>
                  <a:srgbClr val="000000"/>
                </a:solidFill>
                <a:effectLst/>
                <a:uLnTx/>
                <a:uFillTx/>
                <a:latin typeface="Georgia"/>
                <a:ea typeface="+mn-ea"/>
                <a:cs typeface="+mn-cs"/>
              </a:rPr>
              <a:t>Dead: 0</a:t>
            </a:r>
            <a:endParaRPr kumimoji="0" lang="en-US" sz="1800" b="0" i="0" u="none" strike="noStrike" kern="1200" cap="none" spc="0" normalizeH="0" baseline="0" noProof="0" dirty="0">
              <a:ln>
                <a:noFill/>
              </a:ln>
              <a:solidFill>
                <a:srgbClr val="000000"/>
              </a:solidFill>
              <a:effectLst/>
              <a:uLnTx/>
              <a:uFillTx/>
              <a:latin typeface="Georgia"/>
              <a:ea typeface="+mn-ea"/>
              <a:cs typeface="+mn-cs"/>
            </a:endParaRPr>
          </a:p>
        </p:txBody>
      </p:sp>
      <p:pic>
        <p:nvPicPr>
          <p:cNvPr id="15" name="Graphic 14" descr="Smiling face outline with solid fill">
            <a:extLst>
              <a:ext uri="{FF2B5EF4-FFF2-40B4-BE49-F238E27FC236}">
                <a16:creationId xmlns:a16="http://schemas.microsoft.com/office/drawing/2014/main" id="{4374C0AF-21B4-25AA-BBE1-5D4A327A5FA2}"/>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786813" y="1949426"/>
            <a:ext cx="365760" cy="356401"/>
          </a:xfrm>
          <a:prstGeom prst="rect">
            <a:avLst/>
          </a:prstGeom>
        </p:spPr>
      </p:pic>
      <p:sp>
        <p:nvSpPr>
          <p:cNvPr id="16" name="TextBox 15">
            <a:extLst>
              <a:ext uri="{FF2B5EF4-FFF2-40B4-BE49-F238E27FC236}">
                <a16:creationId xmlns:a16="http://schemas.microsoft.com/office/drawing/2014/main" id="{A5E915CF-AEC1-AA83-FA51-0AB8165A71C5}"/>
              </a:ext>
            </a:extLst>
          </p:cNvPr>
          <p:cNvSpPr txBox="1"/>
          <p:nvPr/>
        </p:nvSpPr>
        <p:spPr>
          <a:xfrm>
            <a:off x="6601934" y="5321796"/>
            <a:ext cx="2167884" cy="357108"/>
          </a:xfrm>
          <a:prstGeom prst="rect">
            <a:avLst/>
          </a:prstGeom>
          <a:noFill/>
        </p:spPr>
        <p:txBody>
          <a:bodyPr wrap="square" lIns="121920" tIns="60960" rIns="121920" bIns="60960" rtlCol="0" anchor="t">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KR" sz="1400" b="0" i="0" u="none" strike="noStrike" kern="1200" cap="none" spc="0" normalizeH="0" baseline="0" noProof="0">
                <a:ln>
                  <a:noFill/>
                </a:ln>
                <a:solidFill>
                  <a:srgbClr val="000000"/>
                </a:solidFill>
                <a:effectLst/>
                <a:uLnTx/>
                <a:uFillTx/>
                <a:latin typeface="Georgia"/>
                <a:ea typeface="+mn-ea"/>
                <a:cs typeface="+mn-cs"/>
              </a:rPr>
              <a:t>Time (years)</a:t>
            </a:r>
            <a:endParaRPr kumimoji="0" lang="en-US" sz="1400" b="0" i="0" u="none" strike="noStrike" kern="1200" cap="none" spc="0" normalizeH="0" baseline="0" noProof="0">
              <a:ln>
                <a:noFill/>
              </a:ln>
              <a:solidFill>
                <a:srgbClr val="000000"/>
              </a:solidFill>
              <a:effectLst/>
              <a:uLnTx/>
              <a:uFillTx/>
              <a:latin typeface="Georgia"/>
              <a:ea typeface="+mn-ea"/>
              <a:cs typeface="+mn-cs"/>
            </a:endParaRPr>
          </a:p>
        </p:txBody>
      </p:sp>
      <p:sp>
        <p:nvSpPr>
          <p:cNvPr id="17" name="Rectangle 16">
            <a:extLst>
              <a:ext uri="{FF2B5EF4-FFF2-40B4-BE49-F238E27FC236}">
                <a16:creationId xmlns:a16="http://schemas.microsoft.com/office/drawing/2014/main" id="{26BD7940-892A-BBB4-1303-49D2EFECB67F}"/>
              </a:ext>
            </a:extLst>
          </p:cNvPr>
          <p:cNvSpPr/>
          <p:nvPr/>
        </p:nvSpPr>
        <p:spPr>
          <a:xfrm>
            <a:off x="4979346" y="2251677"/>
            <a:ext cx="2764340" cy="2807057"/>
          </a:xfrm>
          <a:prstGeom prst="rect">
            <a:avLst/>
          </a:prstGeom>
          <a:solidFill>
            <a:srgbClr val="009CDE">
              <a:alpha val="25098"/>
            </a:srgb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KR" sz="2000" b="0" i="0" u="none" strike="noStrike" kern="1200" cap="none" spc="0" normalizeH="0" baseline="0" noProof="0">
              <a:ln>
                <a:noFill/>
              </a:ln>
              <a:solidFill>
                <a:prstClr val="white"/>
              </a:solidFill>
              <a:effectLst/>
              <a:uLnTx/>
              <a:uFillTx/>
              <a:latin typeface="Georgia"/>
              <a:ea typeface="+mn-ea"/>
              <a:cs typeface="+mn-cs"/>
            </a:endParaRPr>
          </a:p>
        </p:txBody>
      </p:sp>
      <p:sp>
        <p:nvSpPr>
          <p:cNvPr id="18" name="Rectangle 17">
            <a:extLst>
              <a:ext uri="{FF2B5EF4-FFF2-40B4-BE49-F238E27FC236}">
                <a16:creationId xmlns:a16="http://schemas.microsoft.com/office/drawing/2014/main" id="{683C18D5-BC26-028C-99C0-F0F6CF039F44}"/>
              </a:ext>
            </a:extLst>
          </p:cNvPr>
          <p:cNvSpPr/>
          <p:nvPr/>
        </p:nvSpPr>
        <p:spPr>
          <a:xfrm>
            <a:off x="4979344" y="3088672"/>
            <a:ext cx="4103386" cy="1970063"/>
          </a:xfrm>
          <a:prstGeom prst="rect">
            <a:avLst/>
          </a:prstGeom>
          <a:solidFill>
            <a:srgbClr val="470A68">
              <a:alpha val="25098"/>
            </a:srgbClr>
          </a:solid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KR" sz="2000" b="0" i="0" u="none" strike="noStrike" kern="1200" cap="none" spc="0" normalizeH="0" baseline="0" noProof="0">
              <a:ln>
                <a:noFill/>
              </a:ln>
              <a:solidFill>
                <a:prstClr val="white"/>
              </a:solidFill>
              <a:effectLst/>
              <a:uLnTx/>
              <a:uFillTx/>
              <a:latin typeface="Georgia"/>
              <a:ea typeface="+mn-ea"/>
              <a:cs typeface="+mn-cs"/>
            </a:endParaRPr>
          </a:p>
        </p:txBody>
      </p:sp>
      <p:sp>
        <p:nvSpPr>
          <p:cNvPr id="19" name="TextBox 18">
            <a:extLst>
              <a:ext uri="{FF2B5EF4-FFF2-40B4-BE49-F238E27FC236}">
                <a16:creationId xmlns:a16="http://schemas.microsoft.com/office/drawing/2014/main" id="{67413D42-C644-9CE4-4A6B-C142E712D50A}"/>
              </a:ext>
            </a:extLst>
          </p:cNvPr>
          <p:cNvSpPr txBox="1"/>
          <p:nvPr/>
        </p:nvSpPr>
        <p:spPr>
          <a:xfrm>
            <a:off x="4988402" y="2260166"/>
            <a:ext cx="2746228" cy="779146"/>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KR" sz="1400" b="0" i="0" u="none" strike="noStrike" kern="1200" cap="none" spc="0" normalizeH="0" baseline="0" noProof="0" dirty="0">
                <a:ln>
                  <a:noFill/>
                </a:ln>
                <a:solidFill>
                  <a:srgbClr val="000000"/>
                </a:solidFill>
                <a:effectLst/>
                <a:uLnTx/>
                <a:uFillTx/>
                <a:latin typeface="Georgia"/>
                <a:ea typeface="+mn-ea"/>
                <a:cs typeface="+mn-cs"/>
              </a:rPr>
              <a:t>A short life in </a:t>
            </a:r>
            <a:br>
              <a:rPr kumimoji="0" lang="en-KR" sz="1400" b="0" i="0" u="none" strike="noStrike" kern="1200" cap="none" spc="0" normalizeH="0" baseline="0" noProof="0" dirty="0">
                <a:ln>
                  <a:noFill/>
                </a:ln>
                <a:solidFill>
                  <a:srgbClr val="000000"/>
                </a:solidFill>
                <a:effectLst/>
                <a:uLnTx/>
                <a:uFillTx/>
                <a:latin typeface="Georgia"/>
                <a:ea typeface="+mn-ea"/>
                <a:cs typeface="+mn-cs"/>
              </a:rPr>
            </a:br>
            <a:r>
              <a:rPr kumimoji="0" lang="en-KR" sz="1400" b="1" i="0" u="none" strike="noStrike" kern="1200" cap="none" spc="0" normalizeH="0" baseline="0" noProof="0" dirty="0">
                <a:ln>
                  <a:noFill/>
                </a:ln>
                <a:solidFill>
                  <a:srgbClr val="000000"/>
                </a:solidFill>
                <a:effectLst/>
                <a:uLnTx/>
                <a:uFillTx/>
                <a:latin typeface="Georgia"/>
                <a:ea typeface="+mn-ea"/>
                <a:cs typeface="+mn-cs"/>
              </a:rPr>
              <a:t>perfect health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KR" sz="1400" b="1" i="0" u="none" strike="noStrike" kern="1200" cap="none" spc="0" normalizeH="0" baseline="0" noProof="0" dirty="0">
                <a:ln>
                  <a:noFill/>
                </a:ln>
                <a:solidFill>
                  <a:srgbClr val="000000"/>
                </a:solidFill>
                <a:effectLst/>
                <a:uLnTx/>
                <a:uFillTx/>
                <a:latin typeface="Georgia"/>
                <a:ea typeface="+mn-ea"/>
                <a:cs typeface="+mn-cs"/>
              </a:rPr>
              <a:t>40*1.00</a:t>
            </a:r>
            <a:r>
              <a:rPr kumimoji="0" lang="en-KR" sz="1400" b="0" i="0" u="none" strike="noStrike" kern="1200" cap="none" spc="0" normalizeH="0" baseline="0" noProof="0" dirty="0">
                <a:ln>
                  <a:noFill/>
                </a:ln>
                <a:solidFill>
                  <a:srgbClr val="000000"/>
                </a:solidFill>
                <a:effectLst/>
                <a:uLnTx/>
                <a:uFillTx/>
                <a:latin typeface="Georgia"/>
                <a:ea typeface="+mn-ea"/>
                <a:cs typeface="+mn-cs"/>
              </a:rPr>
              <a:t> = </a:t>
            </a:r>
            <a:r>
              <a:rPr kumimoji="0" lang="en-KR" sz="1400" b="1" i="0" u="none" strike="noStrike" kern="1200" cap="none" spc="0" normalizeH="0" baseline="0" noProof="0" dirty="0">
                <a:ln>
                  <a:noFill/>
                </a:ln>
                <a:solidFill>
                  <a:srgbClr val="000000"/>
                </a:solidFill>
                <a:effectLst/>
                <a:uLnTx/>
                <a:uFillTx/>
                <a:latin typeface="Georgia"/>
                <a:ea typeface="+mn-ea"/>
                <a:cs typeface="+mn-cs"/>
              </a:rPr>
              <a:t>40 QALYs</a:t>
            </a:r>
          </a:p>
        </p:txBody>
      </p:sp>
      <p:sp>
        <p:nvSpPr>
          <p:cNvPr id="20" name="TextBox 19">
            <a:extLst>
              <a:ext uri="{FF2B5EF4-FFF2-40B4-BE49-F238E27FC236}">
                <a16:creationId xmlns:a16="http://schemas.microsoft.com/office/drawing/2014/main" id="{FCD8E487-9CF4-434E-8DE5-D42114D5C38E}"/>
              </a:ext>
            </a:extLst>
          </p:cNvPr>
          <p:cNvSpPr txBox="1"/>
          <p:nvPr/>
        </p:nvSpPr>
        <p:spPr>
          <a:xfrm>
            <a:off x="9520344" y="3671510"/>
            <a:ext cx="2087456" cy="1006396"/>
          </a:xfrm>
          <a:prstGeom prst="rect">
            <a:avLst/>
          </a:prstGeom>
          <a:noFill/>
          <a:ln w="38100">
            <a:solidFill>
              <a:schemeClr val="tx2"/>
            </a:solidFill>
          </a:ln>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KR" sz="1400" b="0" i="0" u="none" strike="noStrike" kern="1200" cap="none" spc="0" normalizeH="0" baseline="0" noProof="0" dirty="0">
                <a:ln>
                  <a:noFill/>
                </a:ln>
                <a:solidFill>
                  <a:srgbClr val="000000"/>
                </a:solidFill>
                <a:effectLst/>
                <a:uLnTx/>
                <a:uFillTx/>
                <a:latin typeface="Georgia"/>
                <a:ea typeface="+mn-ea"/>
                <a:cs typeface="+mn-cs"/>
              </a:rPr>
              <a:t>A longer life with </a:t>
            </a:r>
            <a:br>
              <a:rPr kumimoji="0" lang="en-KR" sz="1400" b="0" i="0" u="none" strike="noStrike" kern="1200" cap="none" spc="0" normalizeH="0" baseline="0" noProof="0" dirty="0">
                <a:ln>
                  <a:noFill/>
                </a:ln>
                <a:solidFill>
                  <a:srgbClr val="000000"/>
                </a:solidFill>
                <a:effectLst/>
                <a:uLnTx/>
                <a:uFillTx/>
                <a:latin typeface="Georgia"/>
                <a:ea typeface="+mn-ea"/>
                <a:cs typeface="+mn-cs"/>
              </a:rPr>
            </a:br>
            <a:r>
              <a:rPr kumimoji="0" lang="en-KR" sz="1400" b="1" i="0" u="none" strike="noStrike" kern="1200" cap="none" spc="0" normalizeH="0" baseline="0" noProof="0" dirty="0">
                <a:ln>
                  <a:noFill/>
                </a:ln>
                <a:solidFill>
                  <a:srgbClr val="000000"/>
                </a:solidFill>
                <a:effectLst/>
                <a:uLnTx/>
                <a:uFillTx/>
                <a:latin typeface="Georgia"/>
                <a:ea typeface="+mn-ea"/>
                <a:cs typeface="+mn-cs"/>
              </a:rPr>
              <a:t>chronic disease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KR" sz="1400" b="1" i="0" u="none" strike="noStrike" kern="1200" cap="none" spc="0" normalizeH="0" baseline="0" noProof="0" dirty="0">
                <a:ln>
                  <a:noFill/>
                </a:ln>
                <a:solidFill>
                  <a:srgbClr val="000000"/>
                </a:solidFill>
                <a:effectLst/>
                <a:uLnTx/>
                <a:uFillTx/>
                <a:latin typeface="Georgia"/>
                <a:ea typeface="+mn-ea"/>
                <a:cs typeface="+mn-cs"/>
              </a:rPr>
              <a:t>45*0.60</a:t>
            </a:r>
            <a:r>
              <a:rPr kumimoji="0" lang="en-KR" sz="1400" b="0" i="0" u="none" strike="noStrike" kern="1200" cap="none" spc="0" normalizeH="0" baseline="0" noProof="0" dirty="0">
                <a:ln>
                  <a:noFill/>
                </a:ln>
                <a:solidFill>
                  <a:srgbClr val="000000"/>
                </a:solidFill>
                <a:effectLst/>
                <a:uLnTx/>
                <a:uFillTx/>
                <a:latin typeface="Georgia"/>
                <a:ea typeface="+mn-ea"/>
                <a:cs typeface="+mn-cs"/>
              </a:rPr>
              <a:t> </a:t>
            </a:r>
            <a:br>
              <a:rPr kumimoji="0" lang="en-KR" sz="1400" b="0" i="0" u="none" strike="noStrike" kern="1200" cap="none" spc="0" normalizeH="0" baseline="0" noProof="0" dirty="0">
                <a:ln>
                  <a:noFill/>
                </a:ln>
                <a:solidFill>
                  <a:srgbClr val="000000"/>
                </a:solidFill>
                <a:effectLst/>
                <a:uLnTx/>
                <a:uFillTx/>
                <a:latin typeface="Georgia"/>
                <a:ea typeface="+mn-ea"/>
                <a:cs typeface="+mn-cs"/>
              </a:rPr>
            </a:br>
            <a:r>
              <a:rPr kumimoji="0" lang="en-KR" sz="1400" b="0" i="0" u="none" strike="noStrike" kern="1200" cap="none" spc="0" normalizeH="0" baseline="0" noProof="0" dirty="0">
                <a:ln>
                  <a:noFill/>
                </a:ln>
                <a:solidFill>
                  <a:srgbClr val="000000"/>
                </a:solidFill>
                <a:effectLst/>
                <a:uLnTx/>
                <a:uFillTx/>
                <a:latin typeface="Georgia"/>
                <a:ea typeface="+mn-ea"/>
                <a:cs typeface="+mn-cs"/>
              </a:rPr>
              <a:t>= </a:t>
            </a:r>
            <a:r>
              <a:rPr kumimoji="0" lang="en-KR" sz="1400" b="1" i="0" u="none" strike="noStrike" kern="1200" cap="none" spc="0" normalizeH="0" baseline="0" noProof="0" dirty="0">
                <a:ln>
                  <a:noFill/>
                </a:ln>
                <a:solidFill>
                  <a:srgbClr val="000000"/>
                </a:solidFill>
                <a:effectLst/>
                <a:uLnTx/>
                <a:uFillTx/>
                <a:latin typeface="Georgia"/>
                <a:ea typeface="+mn-ea"/>
                <a:cs typeface="+mn-cs"/>
              </a:rPr>
              <a:t>27 QALYs</a:t>
            </a:r>
          </a:p>
        </p:txBody>
      </p:sp>
      <p:sp>
        <p:nvSpPr>
          <p:cNvPr id="21" name="TextBox 20">
            <a:extLst>
              <a:ext uri="{FF2B5EF4-FFF2-40B4-BE49-F238E27FC236}">
                <a16:creationId xmlns:a16="http://schemas.microsoft.com/office/drawing/2014/main" id="{64C0A863-DEBD-37EF-D08C-265E58A01FB6}"/>
              </a:ext>
            </a:extLst>
          </p:cNvPr>
          <p:cNvSpPr txBox="1"/>
          <p:nvPr/>
        </p:nvSpPr>
        <p:spPr>
          <a:xfrm>
            <a:off x="7018480" y="5022941"/>
            <a:ext cx="2701252" cy="422038"/>
          </a:xfrm>
          <a:prstGeom prst="rect">
            <a:avLst/>
          </a:prstGeom>
          <a:noFill/>
        </p:spPr>
        <p:txBody>
          <a:bodyPr wrap="square" lIns="121920" tIns="60960" rIns="121920" bIns="6096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KR" sz="1800" b="0" i="0" u="none" strike="noStrike" kern="1200" cap="none" spc="0" normalizeH="0" baseline="0" noProof="0" dirty="0">
                <a:ln>
                  <a:noFill/>
                </a:ln>
                <a:solidFill>
                  <a:srgbClr val="000000"/>
                </a:solidFill>
                <a:effectLst/>
                <a:uLnTx/>
                <a:uFillTx/>
                <a:latin typeface="Calibri"/>
                <a:ea typeface="+mn-ea"/>
                <a:cs typeface="+mn-cs"/>
              </a:rPr>
              <a:t>40                     45</a:t>
            </a: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22" name="TextBox 21">
            <a:extLst>
              <a:ext uri="{FF2B5EF4-FFF2-40B4-BE49-F238E27FC236}">
                <a16:creationId xmlns:a16="http://schemas.microsoft.com/office/drawing/2014/main" id="{B07C4BD4-101A-F2B1-3275-9E5BD79BFFAC}"/>
              </a:ext>
            </a:extLst>
          </p:cNvPr>
          <p:cNvSpPr txBox="1"/>
          <p:nvPr/>
        </p:nvSpPr>
        <p:spPr>
          <a:xfrm>
            <a:off x="5140203" y="3754179"/>
            <a:ext cx="2442626" cy="779146"/>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KR" sz="1400" b="0" i="0" u="none" strike="noStrike" kern="1200" cap="none" spc="0" normalizeH="0" baseline="0" noProof="0" dirty="0">
                <a:ln>
                  <a:noFill/>
                </a:ln>
                <a:solidFill>
                  <a:srgbClr val="000000"/>
                </a:solidFill>
                <a:effectLst/>
                <a:uLnTx/>
                <a:uFillTx/>
                <a:latin typeface="Georgia"/>
                <a:ea typeface="+mn-ea"/>
                <a:cs typeface="+mn-cs"/>
              </a:rPr>
              <a:t>A short life with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KR" sz="1400" b="1" i="0" u="none" strike="noStrike" kern="1200" cap="none" spc="0" normalizeH="0" baseline="0" noProof="0" dirty="0">
                <a:ln>
                  <a:noFill/>
                </a:ln>
                <a:solidFill>
                  <a:srgbClr val="000000"/>
                </a:solidFill>
                <a:effectLst/>
                <a:uLnTx/>
                <a:uFillTx/>
                <a:latin typeface="Georgia"/>
                <a:ea typeface="+mn-ea"/>
                <a:cs typeface="+mn-cs"/>
              </a:rPr>
              <a:t>chronic disease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KR" sz="1400" b="1" i="0" u="none" strike="noStrike" kern="1200" cap="none" spc="0" normalizeH="0" baseline="0" noProof="0" dirty="0">
                <a:ln>
                  <a:noFill/>
                </a:ln>
                <a:solidFill>
                  <a:srgbClr val="000000"/>
                </a:solidFill>
                <a:effectLst/>
                <a:uLnTx/>
                <a:uFillTx/>
                <a:latin typeface="Georgia"/>
                <a:ea typeface="+mn-ea"/>
                <a:cs typeface="+mn-cs"/>
              </a:rPr>
              <a:t>40*0.60 = 24 QALYs</a:t>
            </a:r>
          </a:p>
        </p:txBody>
      </p:sp>
      <p:sp>
        <p:nvSpPr>
          <p:cNvPr id="23" name="Rectangle 22">
            <a:extLst>
              <a:ext uri="{FF2B5EF4-FFF2-40B4-BE49-F238E27FC236}">
                <a16:creationId xmlns:a16="http://schemas.microsoft.com/office/drawing/2014/main" id="{DB8375B3-C654-A841-4FE3-D0A632863ABE}"/>
              </a:ext>
            </a:extLst>
          </p:cNvPr>
          <p:cNvSpPr/>
          <p:nvPr/>
        </p:nvSpPr>
        <p:spPr>
          <a:xfrm>
            <a:off x="4979344" y="3088673"/>
            <a:ext cx="2764343" cy="1970062"/>
          </a:xfrm>
          <a:prstGeom prst="rect">
            <a:avLst/>
          </a:prstGeom>
          <a:noFill/>
          <a:ln w="381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KR" sz="2000" b="0" i="0" u="none" strike="noStrike" kern="1200" cap="none" spc="0" normalizeH="0" baseline="0" noProof="0">
              <a:ln>
                <a:noFill/>
              </a:ln>
              <a:solidFill>
                <a:prstClr val="white"/>
              </a:solidFill>
              <a:effectLst/>
              <a:uLnTx/>
              <a:uFillTx/>
              <a:latin typeface="Georgia"/>
              <a:ea typeface="+mn-ea"/>
              <a:cs typeface="+mn-cs"/>
            </a:endParaRPr>
          </a:p>
        </p:txBody>
      </p:sp>
      <p:cxnSp>
        <p:nvCxnSpPr>
          <p:cNvPr id="24" name="Straight Connector 23">
            <a:extLst>
              <a:ext uri="{FF2B5EF4-FFF2-40B4-BE49-F238E27FC236}">
                <a16:creationId xmlns:a16="http://schemas.microsoft.com/office/drawing/2014/main" id="{E151F1C5-1563-CFF0-AEFC-AE03691BCB88}"/>
              </a:ext>
            </a:extLst>
          </p:cNvPr>
          <p:cNvCxnSpPr>
            <a:cxnSpLocks/>
            <a:stCxn id="18" idx="3"/>
          </p:cNvCxnSpPr>
          <p:nvPr/>
        </p:nvCxnSpPr>
        <p:spPr>
          <a:xfrm>
            <a:off x="9082731" y="4073702"/>
            <a:ext cx="381169" cy="0"/>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77687BBB-53FC-2948-A06A-E403DAEC752B}"/>
              </a:ext>
            </a:extLst>
          </p:cNvPr>
          <p:cNvCxnSpPr>
            <a:cxnSpLocks/>
            <a:stCxn id="36" idx="4"/>
            <a:endCxn id="33" idx="0"/>
          </p:cNvCxnSpPr>
          <p:nvPr/>
        </p:nvCxnSpPr>
        <p:spPr>
          <a:xfrm flipH="1">
            <a:off x="748285" y="2995589"/>
            <a:ext cx="30" cy="1009112"/>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nvGrpSpPr>
          <p:cNvPr id="26" name="Group 25">
            <a:extLst>
              <a:ext uri="{FF2B5EF4-FFF2-40B4-BE49-F238E27FC236}">
                <a16:creationId xmlns:a16="http://schemas.microsoft.com/office/drawing/2014/main" id="{E8A3AAEF-3656-D62A-C3DF-93CFF4693069}"/>
              </a:ext>
            </a:extLst>
          </p:cNvPr>
          <p:cNvGrpSpPr/>
          <p:nvPr/>
        </p:nvGrpSpPr>
        <p:grpSpPr>
          <a:xfrm>
            <a:off x="670561" y="4004701"/>
            <a:ext cx="155448" cy="153696"/>
            <a:chOff x="502919" y="1478424"/>
            <a:chExt cx="140365" cy="140363"/>
          </a:xfrm>
        </p:grpSpPr>
        <p:sp>
          <p:nvSpPr>
            <p:cNvPr id="33" name="Oval 32">
              <a:extLst>
                <a:ext uri="{FF2B5EF4-FFF2-40B4-BE49-F238E27FC236}">
                  <a16:creationId xmlns:a16="http://schemas.microsoft.com/office/drawing/2014/main" id="{15EC1A30-07EB-8361-0E4E-049382CC655C}"/>
                </a:ext>
              </a:extLst>
            </p:cNvPr>
            <p:cNvSpPr/>
            <p:nvPr/>
          </p:nvSpPr>
          <p:spPr>
            <a:xfrm>
              <a:off x="502919" y="1478424"/>
              <a:ext cx="140365" cy="140363"/>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14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34" name="Oval 33">
              <a:extLst>
                <a:ext uri="{FF2B5EF4-FFF2-40B4-BE49-F238E27FC236}">
                  <a16:creationId xmlns:a16="http://schemas.microsoft.com/office/drawing/2014/main" id="{4384B22D-21D4-D3E4-376C-CF0028B07396}"/>
                </a:ext>
              </a:extLst>
            </p:cNvPr>
            <p:cNvSpPr/>
            <p:nvPr/>
          </p:nvSpPr>
          <p:spPr>
            <a:xfrm>
              <a:off x="526448" y="1501953"/>
              <a:ext cx="93306" cy="93305"/>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Georgia"/>
                <a:ea typeface="+mn-ea"/>
                <a:cs typeface="+mn-cs"/>
              </a:endParaRPr>
            </a:p>
          </p:txBody>
        </p:sp>
      </p:grpSp>
      <p:grpSp>
        <p:nvGrpSpPr>
          <p:cNvPr id="27" name="Group 26">
            <a:extLst>
              <a:ext uri="{FF2B5EF4-FFF2-40B4-BE49-F238E27FC236}">
                <a16:creationId xmlns:a16="http://schemas.microsoft.com/office/drawing/2014/main" id="{011BD1F1-300B-F012-3D49-36FBD46D3398}"/>
              </a:ext>
            </a:extLst>
          </p:cNvPr>
          <p:cNvGrpSpPr/>
          <p:nvPr/>
        </p:nvGrpSpPr>
        <p:grpSpPr>
          <a:xfrm>
            <a:off x="670562" y="3384468"/>
            <a:ext cx="155448" cy="153696"/>
            <a:chOff x="502919" y="1478424"/>
            <a:chExt cx="140365" cy="140363"/>
          </a:xfrm>
        </p:grpSpPr>
        <p:sp>
          <p:nvSpPr>
            <p:cNvPr id="31" name="Oval 30">
              <a:extLst>
                <a:ext uri="{FF2B5EF4-FFF2-40B4-BE49-F238E27FC236}">
                  <a16:creationId xmlns:a16="http://schemas.microsoft.com/office/drawing/2014/main" id="{C5FF8008-1E46-DCC5-3113-E85A1EB65A17}"/>
                </a:ext>
              </a:extLst>
            </p:cNvPr>
            <p:cNvSpPr/>
            <p:nvPr/>
          </p:nvSpPr>
          <p:spPr>
            <a:xfrm>
              <a:off x="502919" y="1478424"/>
              <a:ext cx="140365" cy="140363"/>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14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32" name="Oval 31">
              <a:extLst>
                <a:ext uri="{FF2B5EF4-FFF2-40B4-BE49-F238E27FC236}">
                  <a16:creationId xmlns:a16="http://schemas.microsoft.com/office/drawing/2014/main" id="{7483B076-552D-5924-120C-CA3FDBE39835}"/>
                </a:ext>
              </a:extLst>
            </p:cNvPr>
            <p:cNvSpPr/>
            <p:nvPr/>
          </p:nvSpPr>
          <p:spPr>
            <a:xfrm>
              <a:off x="526448" y="1501953"/>
              <a:ext cx="93306" cy="93305"/>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Georgia"/>
                <a:ea typeface="+mn-ea"/>
                <a:cs typeface="+mn-cs"/>
              </a:endParaRPr>
            </a:p>
          </p:txBody>
        </p:sp>
      </p:grpSp>
      <p:grpSp>
        <p:nvGrpSpPr>
          <p:cNvPr id="28" name="Group 27">
            <a:extLst>
              <a:ext uri="{FF2B5EF4-FFF2-40B4-BE49-F238E27FC236}">
                <a16:creationId xmlns:a16="http://schemas.microsoft.com/office/drawing/2014/main" id="{CAF4E20F-C4E6-55DE-DB41-B4D2140D7538}"/>
              </a:ext>
            </a:extLst>
          </p:cNvPr>
          <p:cNvGrpSpPr/>
          <p:nvPr/>
        </p:nvGrpSpPr>
        <p:grpSpPr>
          <a:xfrm>
            <a:off x="672814" y="3700789"/>
            <a:ext cx="155448" cy="153696"/>
            <a:chOff x="502919" y="1478424"/>
            <a:chExt cx="140365" cy="140363"/>
          </a:xfrm>
        </p:grpSpPr>
        <p:sp>
          <p:nvSpPr>
            <p:cNvPr id="29" name="Oval 28">
              <a:extLst>
                <a:ext uri="{FF2B5EF4-FFF2-40B4-BE49-F238E27FC236}">
                  <a16:creationId xmlns:a16="http://schemas.microsoft.com/office/drawing/2014/main" id="{B84DFFEB-AAE8-9452-6F1B-E7219F025265}"/>
                </a:ext>
              </a:extLst>
            </p:cNvPr>
            <p:cNvSpPr/>
            <p:nvPr/>
          </p:nvSpPr>
          <p:spPr>
            <a:xfrm>
              <a:off x="502919" y="1478424"/>
              <a:ext cx="140365" cy="140363"/>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14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30" name="Oval 29">
              <a:extLst>
                <a:ext uri="{FF2B5EF4-FFF2-40B4-BE49-F238E27FC236}">
                  <a16:creationId xmlns:a16="http://schemas.microsoft.com/office/drawing/2014/main" id="{BD16AC3B-BCDE-5C28-8819-584CAE435F5F}"/>
                </a:ext>
              </a:extLst>
            </p:cNvPr>
            <p:cNvSpPr/>
            <p:nvPr/>
          </p:nvSpPr>
          <p:spPr>
            <a:xfrm>
              <a:off x="526448" y="1506289"/>
              <a:ext cx="93306" cy="93305"/>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prstClr val="white"/>
                </a:solidFill>
                <a:effectLst/>
                <a:uLnTx/>
                <a:uFillTx/>
                <a:latin typeface="Georgia"/>
                <a:ea typeface="+mn-ea"/>
                <a:cs typeface="+mn-cs"/>
              </a:endParaRPr>
            </a:p>
          </p:txBody>
        </p:sp>
      </p:grpSp>
      <p:sp>
        <p:nvSpPr>
          <p:cNvPr id="3" name="Text Placeholder 7">
            <a:extLst>
              <a:ext uri="{FF2B5EF4-FFF2-40B4-BE49-F238E27FC236}">
                <a16:creationId xmlns:a16="http://schemas.microsoft.com/office/drawing/2014/main" id="{6D9F8049-1EDC-7AD7-52A5-923B7A4FEAD7}"/>
              </a:ext>
            </a:extLst>
          </p:cNvPr>
          <p:cNvSpPr txBox="1">
            <a:spLocks/>
          </p:cNvSpPr>
          <p:nvPr/>
        </p:nvSpPr>
        <p:spPr>
          <a:xfrm>
            <a:off x="670560" y="6125468"/>
            <a:ext cx="10035538"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Cho JY, et al. Projected Cost Savings with Optimal Medication Adherence in Cardiovascular Disease Patients Requiring Lipid Lowering Therapy: a Multi-National Economic Evaluation Study. JAHA 2024. Manuscript in Press.</a:t>
            </a:r>
          </a:p>
        </p:txBody>
      </p:sp>
      <p:sp>
        <p:nvSpPr>
          <p:cNvPr id="37" name="TextBox 36">
            <a:extLst>
              <a:ext uri="{FF2B5EF4-FFF2-40B4-BE49-F238E27FC236}">
                <a16:creationId xmlns:a16="http://schemas.microsoft.com/office/drawing/2014/main" id="{E9C76AC8-8044-4822-C81E-115749181869}"/>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GLO2329519</a:t>
            </a:r>
          </a:p>
        </p:txBody>
      </p:sp>
    </p:spTree>
    <p:extLst>
      <p:ext uri="{BB962C8B-B14F-4D97-AF65-F5344CB8AC3E}">
        <p14:creationId xmlns:p14="http://schemas.microsoft.com/office/powerpoint/2010/main" val="930482520"/>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94C5EECE-B2E4-5AC2-7347-87AD24F565AB}"/>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4" name="think-cell data - do not delete" hidden="1">
                        <a:extLst>
                          <a:ext uri="{FF2B5EF4-FFF2-40B4-BE49-F238E27FC236}">
                            <a16:creationId xmlns:a16="http://schemas.microsoft.com/office/drawing/2014/main" id="{94C5EECE-B2E4-5AC2-7347-87AD24F565A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7C29BC2E-558C-84B3-B173-5E30F8AFBE16}"/>
              </a:ext>
            </a:extLst>
          </p:cNvPr>
          <p:cNvSpPr>
            <a:spLocks noGrp="1"/>
          </p:cNvSpPr>
          <p:nvPr>
            <p:ph type="title"/>
          </p:nvPr>
        </p:nvSpPr>
        <p:spPr/>
        <p:txBody>
          <a:bodyPr vert="horz"/>
          <a:lstStyle/>
          <a:p>
            <a:r>
              <a:rPr lang="en-US" dirty="0"/>
              <a:t>Result</a:t>
            </a:r>
          </a:p>
        </p:txBody>
      </p:sp>
      <p:sp>
        <p:nvSpPr>
          <p:cNvPr id="5" name="Text Placeholder 5">
            <a:extLst>
              <a:ext uri="{FF2B5EF4-FFF2-40B4-BE49-F238E27FC236}">
                <a16:creationId xmlns:a16="http://schemas.microsoft.com/office/drawing/2014/main" id="{7E029B7B-D7A8-23DD-E28B-38BF751738F7}"/>
              </a:ext>
            </a:extLst>
          </p:cNvPr>
          <p:cNvSpPr txBox="1">
            <a:spLocks/>
          </p:cNvSpPr>
          <p:nvPr/>
        </p:nvSpPr>
        <p:spPr>
          <a:xfrm>
            <a:off x="670562" y="1442053"/>
            <a:ext cx="10937240" cy="419983"/>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defPPr>
              <a:defRPr lang="en-US"/>
            </a:defPPr>
            <a:lvl1pPr indent="0" defTabSz="1311772">
              <a:lnSpc>
                <a:spcPct val="100000"/>
              </a:lnSpc>
              <a:spcBef>
                <a:spcPts val="860"/>
              </a:spcBef>
              <a:buFont typeface="Arial" panose="020B0604020202020204" pitchFamily="34" charset="0"/>
              <a:buNone/>
              <a:defRPr sz="1870" b="1">
                <a:solidFill>
                  <a:schemeClr val="bg1"/>
                </a:solidFill>
                <a:latin typeface="+mj-lt"/>
                <a:cs typeface="Calibri" panose="020F0502020204030204" pitchFamily="34" charset="0"/>
              </a:defRPr>
            </a:lvl1pPr>
            <a:lvl2pPr marL="0" marR="0" lvl="1" indent="0" defTabSz="1219170" fontAlgn="auto">
              <a:lnSpc>
                <a:spcPct val="100000"/>
              </a:lnSpc>
              <a:spcBef>
                <a:spcPts val="800"/>
              </a:spcBef>
              <a:spcAft>
                <a:spcPts val="0"/>
              </a:spcAft>
              <a:buClrTx/>
              <a:buSzTx/>
              <a:buFontTx/>
              <a:buNone/>
              <a:tabLst/>
              <a:defRPr kumimoji="0" sz="1867" b="1" i="0" u="none" strike="noStrike" cap="none" spc="0" normalizeH="0" baseline="0">
                <a:ln>
                  <a:noFill/>
                </a:ln>
                <a:solidFill>
                  <a:prstClr val="white"/>
                </a:solidFill>
                <a:effectLst/>
                <a:uLnTx/>
                <a:uFillTx/>
                <a:latin typeface="Georgia"/>
              </a:defRPr>
            </a:lvl2pPr>
            <a:lvl3pPr marL="573901" indent="-245958" defTabSz="1311772">
              <a:lnSpc>
                <a:spcPct val="100000"/>
              </a:lnSpc>
              <a:spcBef>
                <a:spcPts val="860"/>
              </a:spcBef>
              <a:buFont typeface="Arial" panose="020B0604020202020204" pitchFamily="34" charset="0"/>
              <a:buChar char="–"/>
              <a:defRPr sz="1721" b="0">
                <a:latin typeface="+mj-lt"/>
              </a:defRPr>
            </a:lvl3pPr>
            <a:lvl4pPr marL="819858" indent="-243681" defTabSz="1311772">
              <a:lnSpc>
                <a:spcPct val="100000"/>
              </a:lnSpc>
              <a:spcBef>
                <a:spcPts val="860"/>
              </a:spcBef>
              <a:buFont typeface="Arial" panose="020B0604020202020204" pitchFamily="34" charset="0"/>
              <a:buChar char="•"/>
              <a:defRPr sz="1578" b="0">
                <a:latin typeface="+mj-lt"/>
              </a:defRPr>
            </a:lvl4pPr>
            <a:lvl5pPr marL="1065814" indent="-245958" defTabSz="1311772">
              <a:lnSpc>
                <a:spcPct val="100000"/>
              </a:lnSpc>
              <a:spcBef>
                <a:spcPts val="860"/>
              </a:spcBef>
              <a:buFont typeface="Arial" panose="020B0604020202020204" pitchFamily="34" charset="0"/>
              <a:buChar char="»"/>
              <a:defRPr sz="1578" b="0">
                <a:latin typeface="+mj-lt"/>
              </a:defRPr>
            </a:lvl5pPr>
            <a:lvl6pPr marL="3607372" indent="-327942" defTabSz="1311772">
              <a:spcBef>
                <a:spcPct val="20000"/>
              </a:spcBef>
              <a:buFont typeface="Arial" panose="020B0604020202020204" pitchFamily="34" charset="0"/>
              <a:buChar char="•"/>
              <a:defRPr sz="2869"/>
            </a:lvl6pPr>
            <a:lvl7pPr marL="4263258" indent="-327942" defTabSz="1311772">
              <a:spcBef>
                <a:spcPct val="20000"/>
              </a:spcBef>
              <a:buFont typeface="Arial" panose="020B0604020202020204" pitchFamily="34" charset="0"/>
              <a:buChar char="•"/>
              <a:defRPr sz="2869"/>
            </a:lvl7pPr>
            <a:lvl8pPr marL="4919145" indent="-327942" defTabSz="1311772">
              <a:spcBef>
                <a:spcPct val="20000"/>
              </a:spcBef>
              <a:buFont typeface="Arial" panose="020B0604020202020204" pitchFamily="34" charset="0"/>
              <a:buChar char="•"/>
              <a:defRPr sz="2869"/>
            </a:lvl8pPr>
            <a:lvl9pPr marL="5575030" indent="-327942" defTabSz="1311772">
              <a:spcBef>
                <a:spcPct val="20000"/>
              </a:spcBef>
              <a:buFont typeface="Arial" panose="020B0604020202020204" pitchFamily="34" charset="0"/>
              <a:buChar char="•"/>
              <a:defRPr sz="2869"/>
            </a:lvl9pPr>
          </a:lstStyle>
          <a:p>
            <a:pPr marL="0" marR="0" lvl="0" indent="0" algn="l" defTabSz="1311772" rtl="0" eaLnBrk="1" fontAlgn="auto" latinLnBrk="0" hangingPunct="1">
              <a:lnSpc>
                <a:spcPct val="100000"/>
              </a:lnSpc>
              <a:spcBef>
                <a:spcPts val="86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Key findings</a:t>
            </a:r>
          </a:p>
        </p:txBody>
      </p:sp>
      <p:sp>
        <p:nvSpPr>
          <p:cNvPr id="6" name="TextBox 5">
            <a:extLst>
              <a:ext uri="{FF2B5EF4-FFF2-40B4-BE49-F238E27FC236}">
                <a16:creationId xmlns:a16="http://schemas.microsoft.com/office/drawing/2014/main" id="{CA0E13FD-9033-627D-C6EF-5BC428E80ABF}"/>
              </a:ext>
            </a:extLst>
          </p:cNvPr>
          <p:cNvSpPr txBox="1">
            <a:spLocks/>
          </p:cNvSpPr>
          <p:nvPr/>
        </p:nvSpPr>
        <p:spPr>
          <a:xfrm>
            <a:off x="670560" y="1978996"/>
            <a:ext cx="10937240" cy="215444"/>
          </a:xfrm>
          <a:prstGeom prst="rect">
            <a:avLst/>
          </a:prstGeom>
          <a:noFill/>
        </p:spPr>
        <p:txBody>
          <a:bodyPr wrap="square" lIns="91440" tIns="0" rIns="0" bIns="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Result of base-case analysis from 1,000 patients in each country</a:t>
            </a:r>
          </a:p>
        </p:txBody>
      </p:sp>
      <p:sp>
        <p:nvSpPr>
          <p:cNvPr id="7" name="Text Placeholder 5">
            <a:extLst>
              <a:ext uri="{FF2B5EF4-FFF2-40B4-BE49-F238E27FC236}">
                <a16:creationId xmlns:a16="http://schemas.microsoft.com/office/drawing/2014/main" id="{B74A321F-38B4-668F-8D62-74AAA14BC39B}"/>
              </a:ext>
            </a:extLst>
          </p:cNvPr>
          <p:cNvSpPr txBox="1">
            <a:spLocks/>
          </p:cNvSpPr>
          <p:nvPr/>
        </p:nvSpPr>
        <p:spPr>
          <a:xfrm>
            <a:off x="670562" y="2307167"/>
            <a:ext cx="10937240" cy="342899"/>
          </a:xfrm>
          <a:prstGeom prst="rect">
            <a:avLst/>
          </a:prstGeom>
          <a:gradFill flip="none" rotWithShape="1">
            <a:gsLst>
              <a:gs pos="0">
                <a:schemeClr val="accent3"/>
              </a:gs>
              <a:gs pos="100000">
                <a:schemeClr val="accent2"/>
              </a:gs>
            </a:gsLst>
            <a:lin ang="0" scaled="1"/>
            <a:tileRect/>
          </a:gradFill>
          <a:ln>
            <a:noFill/>
          </a:ln>
        </p:spPr>
        <p:txBody>
          <a:bodyPr lIns="670560" tIns="121920" rIns="121920" bIns="121920"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400"/>
              </a:spcAft>
              <a:buClrTx/>
              <a:buSzTx/>
              <a:buFont typeface="Arial" panose="020B0604020202020204" pitchFamily="34" charset="0"/>
              <a:buNone/>
              <a:tabLst/>
              <a:defRPr/>
            </a:pPr>
            <a:endParaRPr kumimoji="0" lang="en-US" sz="1600" b="1" i="0" u="none" strike="noStrike" kern="1200" cap="none" spc="0" normalizeH="0" baseline="0" noProof="0">
              <a:ln>
                <a:noFill/>
              </a:ln>
              <a:solidFill>
                <a:prstClr val="white"/>
              </a:solidFill>
              <a:effectLst/>
              <a:uLnTx/>
              <a:uFillTx/>
              <a:latin typeface="Georgia"/>
              <a:ea typeface="+mn-ea"/>
              <a:cs typeface="Calibri" panose="020F0502020204030204" pitchFamily="34" charset="0"/>
            </a:endParaRPr>
          </a:p>
        </p:txBody>
      </p:sp>
      <p:graphicFrame>
        <p:nvGraphicFramePr>
          <p:cNvPr id="8" name="Table 7">
            <a:extLst>
              <a:ext uri="{FF2B5EF4-FFF2-40B4-BE49-F238E27FC236}">
                <a16:creationId xmlns:a16="http://schemas.microsoft.com/office/drawing/2014/main" id="{8FA1F587-3FF2-225C-1306-6A37AA3239A6}"/>
              </a:ext>
            </a:extLst>
          </p:cNvPr>
          <p:cNvGraphicFramePr>
            <a:graphicFrameLocks noGrp="1"/>
          </p:cNvGraphicFramePr>
          <p:nvPr/>
        </p:nvGraphicFramePr>
        <p:xfrm>
          <a:off x="670562" y="2311399"/>
          <a:ext cx="10954512" cy="3387944"/>
        </p:xfrm>
        <a:graphic>
          <a:graphicData uri="http://schemas.openxmlformats.org/drawingml/2006/table">
            <a:tbl>
              <a:tblPr firstRow="1" firstCol="1" bandRow="1">
                <a:tableStyleId>{69012ECD-51FC-41F1-AA8D-1B2483CD663E}</a:tableStyleId>
              </a:tblPr>
              <a:tblGrid>
                <a:gridCol w="6291072">
                  <a:extLst>
                    <a:ext uri="{9D8B030D-6E8A-4147-A177-3AD203B41FA5}">
                      <a16:colId xmlns:a16="http://schemas.microsoft.com/office/drawing/2014/main" val="3733211570"/>
                    </a:ext>
                  </a:extLst>
                </a:gridCol>
                <a:gridCol w="1554480">
                  <a:extLst>
                    <a:ext uri="{9D8B030D-6E8A-4147-A177-3AD203B41FA5}">
                      <a16:colId xmlns:a16="http://schemas.microsoft.com/office/drawing/2014/main" val="2704885111"/>
                    </a:ext>
                  </a:extLst>
                </a:gridCol>
                <a:gridCol w="1554480">
                  <a:extLst>
                    <a:ext uri="{9D8B030D-6E8A-4147-A177-3AD203B41FA5}">
                      <a16:colId xmlns:a16="http://schemas.microsoft.com/office/drawing/2014/main" val="2485550577"/>
                    </a:ext>
                  </a:extLst>
                </a:gridCol>
                <a:gridCol w="1554480">
                  <a:extLst>
                    <a:ext uri="{9D8B030D-6E8A-4147-A177-3AD203B41FA5}">
                      <a16:colId xmlns:a16="http://schemas.microsoft.com/office/drawing/2014/main" val="673404588"/>
                    </a:ext>
                  </a:extLst>
                </a:gridCol>
              </a:tblGrid>
              <a:tr h="339574">
                <a:tc>
                  <a:txBody>
                    <a:bodyPr/>
                    <a:lstStyle/>
                    <a:p>
                      <a:pPr marL="0" algn="l">
                        <a:lnSpc>
                          <a:spcPct val="100000"/>
                        </a:lnSpc>
                      </a:pPr>
                      <a:r>
                        <a:rPr lang="en-GB" sz="1200" b="1" kern="0" dirty="0">
                          <a:effectLst/>
                          <a:latin typeface="+mj-lt"/>
                        </a:rPr>
                        <a:t>Outcomes</a:t>
                      </a:r>
                      <a:endParaRPr lang="en-KR" sz="1200" b="1" kern="100" dirty="0">
                        <a:effectLst/>
                        <a:latin typeface="+mj-lt"/>
                        <a:ea typeface="Malgun Gothic" panose="020B0503020000020004" pitchFamily="34" charset="-127"/>
                        <a:cs typeface="Cordia New" panose="020B0304020202020204" pitchFamily="34" charset="-34"/>
                      </a:endParaRPr>
                    </a:p>
                  </a:txBody>
                  <a:tcPr marR="0" marT="60960" marB="60960" anchor="ctr">
                    <a:lnL w="9525" cap="flat" cmpd="sng" algn="ctr">
                      <a:noFill/>
                      <a:prstDash val="solid"/>
                    </a:lnL>
                    <a:lnR w="12700" cap="flat" cmpd="sng" algn="ctr">
                      <a:solidFill>
                        <a:schemeClr val="bg1"/>
                      </a:solidFill>
                      <a:prstDash val="solid"/>
                      <a:round/>
                      <a:headEnd type="none" w="med" len="med"/>
                      <a:tailEnd type="none" w="med" len="med"/>
                    </a:lnR>
                    <a:lnT w="9525" cap="flat" cmpd="sng" algn="ctr">
                      <a:noFill/>
                      <a:prstDash val="soli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a:lnSpc>
                          <a:spcPct val="100000"/>
                        </a:lnSpc>
                      </a:pPr>
                      <a:r>
                        <a:rPr lang="en-GB" sz="1200" b="1" kern="0" dirty="0">
                          <a:effectLst/>
                          <a:latin typeface="+mj-lt"/>
                        </a:rPr>
                        <a:t>Mexico</a:t>
                      </a:r>
                      <a:endParaRPr lang="en-KR" sz="1200" b="1" kern="100" dirty="0">
                        <a:effectLst/>
                        <a:latin typeface="+mj-lt"/>
                        <a:ea typeface="Malgun Gothic" panose="020B0503020000020004" pitchFamily="34" charset="-127"/>
                        <a:cs typeface="Cordia New" panose="020B0304020202020204" pitchFamily="34" charset="-34"/>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a:lnSpc>
                          <a:spcPct val="100000"/>
                        </a:lnSpc>
                      </a:pPr>
                      <a:r>
                        <a:rPr lang="en-GB" sz="1200" b="1" kern="0" dirty="0">
                          <a:effectLst/>
                          <a:latin typeface="+mj-lt"/>
                        </a:rPr>
                        <a:t>Thailand</a:t>
                      </a:r>
                      <a:endParaRPr lang="en-KR" sz="1200" b="1" kern="100" dirty="0">
                        <a:effectLst/>
                        <a:latin typeface="+mj-lt"/>
                        <a:ea typeface="Malgun Gothic" panose="020B0503020000020004" pitchFamily="34" charset="-127"/>
                        <a:cs typeface="Cordia New" panose="020B0304020202020204" pitchFamily="34" charset="-34"/>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a:lnSpc>
                          <a:spcPct val="100000"/>
                        </a:lnSpc>
                      </a:pPr>
                      <a:r>
                        <a:rPr lang="en-GB" sz="1200" b="1" kern="0" dirty="0">
                          <a:effectLst/>
                          <a:latin typeface="+mj-lt"/>
                        </a:rPr>
                        <a:t>China</a:t>
                      </a:r>
                      <a:endParaRPr lang="en-KR" sz="1200" b="1" kern="100" dirty="0">
                        <a:effectLst/>
                        <a:latin typeface="+mj-lt"/>
                        <a:ea typeface="Malgun Gothic" panose="020B0503020000020004" pitchFamily="34" charset="-127"/>
                        <a:cs typeface="Cordia New" panose="020B0304020202020204" pitchFamily="34" charset="-34"/>
                      </a:endParaRPr>
                    </a:p>
                  </a:txBody>
                  <a:tcPr marL="121920" marR="121920" marT="60960" marB="60960" anchor="ctr">
                    <a:lnL w="12700" cap="flat" cmpd="sng" algn="ctr">
                      <a:solidFill>
                        <a:schemeClr val="bg1"/>
                      </a:solidFill>
                      <a:prstDash val="solid"/>
                      <a:round/>
                      <a:headEnd type="none" w="med" len="med"/>
                      <a:tailEnd type="none" w="med" len="med"/>
                    </a:lnL>
                    <a:lnR w="9525" cap="flat" cmpd="sng" algn="ctr">
                      <a:noFill/>
                      <a:prstDash val="solid"/>
                    </a:lnR>
                    <a:lnT w="9525" cap="flat" cmpd="sng" algn="ctr">
                      <a:noFill/>
                      <a:prstDash val="soli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82791565"/>
                  </a:ext>
                </a:extLst>
              </a:tr>
              <a:tr h="234490">
                <a:tc>
                  <a:txBody>
                    <a:bodyPr/>
                    <a:lstStyle/>
                    <a:p>
                      <a:pPr>
                        <a:lnSpc>
                          <a:spcPct val="115000"/>
                        </a:lnSpc>
                      </a:pPr>
                      <a:r>
                        <a:rPr lang="en-GB" sz="1200" b="0" kern="0" dirty="0">
                          <a:effectLst/>
                          <a:latin typeface="+mj-lt"/>
                        </a:rPr>
                        <a:t>Cardiovascular events averted </a:t>
                      </a:r>
                      <a:endParaRPr lang="en-KR" sz="1200" b="0" kern="100" dirty="0">
                        <a:effectLst/>
                        <a:latin typeface="+mj-lt"/>
                        <a:ea typeface="Malgun Gothic" panose="020B0503020000020004" pitchFamily="34" charset="-127"/>
                        <a:cs typeface="Cordia New" panose="020B0304020202020204" pitchFamily="34" charset="-34"/>
                      </a:endParaRPr>
                    </a:p>
                  </a:txBody>
                  <a:tcPr marR="121920" marT="12192" marB="12192">
                    <a:lnL w="9525" cap="flat" cmpd="sng" algn="ctr">
                      <a:noFill/>
                      <a:prstDash val="solid"/>
                    </a:lnL>
                    <a:lnR>
                      <a:noFill/>
                    </a:lnR>
                    <a:lnT w="12700" cap="flat" cmpd="sng" algn="ctr">
                      <a:noFill/>
                      <a:prstDash val="solid"/>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a:lnSpc>
                          <a:spcPct val="115000"/>
                        </a:lnSpc>
                      </a:pPr>
                      <a:r>
                        <a:rPr lang="en-GB" sz="1200" b="0" kern="0" dirty="0">
                          <a:effectLst/>
                          <a:latin typeface="+mn-lt"/>
                        </a:rPr>
                        <a:t> </a:t>
                      </a:r>
                      <a:endParaRPr lang="en-KR" sz="1200" b="0" kern="100" dirty="0">
                        <a:effectLst/>
                        <a:latin typeface="+mn-lt"/>
                        <a:ea typeface="Malgun Gothic" panose="020B0503020000020004" pitchFamily="34" charset="-127"/>
                        <a:cs typeface="Cordia New" panose="020B0304020202020204" pitchFamily="34" charset="-34"/>
                      </a:endParaRPr>
                    </a:p>
                  </a:txBody>
                  <a:tcPr marL="121920" marR="121920" marT="12192" marB="12192">
                    <a:lnL>
                      <a:noFill/>
                    </a:lnL>
                    <a:lnR>
                      <a:noFill/>
                    </a:lnR>
                    <a:lnT w="12700" cap="flat" cmpd="sng" algn="ctr">
                      <a:noFill/>
                      <a:prstDash val="solid"/>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tc>
                  <a:txBody>
                    <a:bodyPr/>
                    <a:lstStyle/>
                    <a:p>
                      <a:pPr algn="ctr">
                        <a:lnSpc>
                          <a:spcPct val="115000"/>
                        </a:lnSpc>
                      </a:pPr>
                      <a:r>
                        <a:rPr lang="en-GB" sz="1200" b="0" kern="0">
                          <a:effectLst/>
                          <a:latin typeface="+mn-lt"/>
                        </a:rPr>
                        <a:t> </a:t>
                      </a:r>
                      <a:endParaRPr lang="en-KR" sz="1200" b="0" kern="100">
                        <a:effectLst/>
                        <a:latin typeface="+mn-lt"/>
                        <a:ea typeface="Malgun Gothic" panose="020B0503020000020004" pitchFamily="34" charset="-127"/>
                        <a:cs typeface="Cordia New" panose="020B0304020202020204" pitchFamily="34" charset="-34"/>
                      </a:endParaRPr>
                    </a:p>
                  </a:txBody>
                  <a:tcPr marL="121920" marR="121920" marT="12192" marB="12192">
                    <a:lnL>
                      <a:noFill/>
                    </a:lnL>
                    <a:lnR>
                      <a:noFill/>
                    </a:lnR>
                    <a:lnT w="12700" cap="flat" cmpd="sng" algn="ctr">
                      <a:noFill/>
                      <a:prstDash val="solid"/>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tc>
                  <a:txBody>
                    <a:bodyPr/>
                    <a:lstStyle/>
                    <a:p>
                      <a:pPr algn="ctr">
                        <a:lnSpc>
                          <a:spcPct val="115000"/>
                        </a:lnSpc>
                      </a:pPr>
                      <a:r>
                        <a:rPr lang="en-GB" sz="1200" b="0" kern="0">
                          <a:effectLst/>
                          <a:latin typeface="+mn-lt"/>
                        </a:rPr>
                        <a:t> </a:t>
                      </a:r>
                      <a:endParaRPr lang="en-KR" sz="1200" b="0" kern="100">
                        <a:effectLst/>
                        <a:latin typeface="+mn-lt"/>
                        <a:ea typeface="Malgun Gothic" panose="020B0503020000020004" pitchFamily="34" charset="-127"/>
                        <a:cs typeface="Cordia New" panose="020B0304020202020204" pitchFamily="34" charset="-34"/>
                      </a:endParaRPr>
                    </a:p>
                  </a:txBody>
                  <a:tcPr marL="121920" marR="121920" marT="12192" marB="12192">
                    <a:lnL>
                      <a:noFill/>
                    </a:lnL>
                    <a:lnR w="9525" cap="flat" cmpd="sng" algn="ctr">
                      <a:noFill/>
                      <a:prstDash val="solid"/>
                    </a:lnR>
                    <a:lnT w="12700" cap="flat" cmpd="sng" algn="ctr">
                      <a:noFill/>
                      <a:prstDash val="solid"/>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733431139"/>
                  </a:ext>
                </a:extLst>
              </a:tr>
              <a:tr h="234490">
                <a:tc>
                  <a:txBody>
                    <a:bodyPr/>
                    <a:lstStyle/>
                    <a:p>
                      <a:pPr>
                        <a:lnSpc>
                          <a:spcPct val="115000"/>
                        </a:lnSpc>
                      </a:pPr>
                      <a:r>
                        <a:rPr lang="en-GB" sz="1200" b="0" kern="0" dirty="0">
                          <a:effectLst/>
                          <a:latin typeface="+mj-lt"/>
                        </a:rPr>
                        <a:t>   Non-fatal CVEs</a:t>
                      </a:r>
                      <a:endParaRPr lang="en-KR" sz="1200" b="0" kern="100" dirty="0">
                        <a:effectLst/>
                        <a:latin typeface="+mj-lt"/>
                        <a:ea typeface="Malgun Gothic" panose="020B0503020000020004" pitchFamily="34" charset="-127"/>
                        <a:cs typeface="Cordia New" panose="020B0304020202020204" pitchFamily="34" charset="-34"/>
                      </a:endParaRPr>
                    </a:p>
                  </a:txBody>
                  <a:tcPr marR="121920" marT="12192" marB="12192">
                    <a:lnL w="9525" cap="flat" cmpd="sng" algn="ctr">
                      <a:noFill/>
                      <a:prstDash val="solid"/>
                    </a:lnL>
                    <a:lnR>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a:lnSpc>
                          <a:spcPct val="115000"/>
                        </a:lnSpc>
                      </a:pPr>
                      <a:r>
                        <a:rPr lang="en-GB" sz="1200" b="0" kern="0">
                          <a:effectLst/>
                          <a:latin typeface="+mn-lt"/>
                        </a:rPr>
                        <a:t>22.07</a:t>
                      </a:r>
                      <a:endParaRPr lang="en-KR" sz="1200" b="0" kern="100">
                        <a:effectLst/>
                        <a:latin typeface="+mn-lt"/>
                        <a:ea typeface="Malgun Gothic" panose="020B0503020000020004" pitchFamily="34" charset="-127"/>
                        <a:cs typeface="Cordia New" panose="020B0304020202020204" pitchFamily="34" charset="-34"/>
                      </a:endParaRPr>
                    </a:p>
                  </a:txBody>
                  <a:tcPr marL="121920" marR="121920" marT="12192" marB="12192">
                    <a:lnL>
                      <a:noFill/>
                    </a:lnL>
                    <a:lnR>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tc>
                  <a:txBody>
                    <a:bodyPr/>
                    <a:lstStyle/>
                    <a:p>
                      <a:pPr algn="ctr">
                        <a:lnSpc>
                          <a:spcPct val="115000"/>
                        </a:lnSpc>
                      </a:pPr>
                      <a:r>
                        <a:rPr lang="en-GB" sz="1200" b="0" kern="0">
                          <a:effectLst/>
                          <a:latin typeface="+mn-lt"/>
                        </a:rPr>
                        <a:t>21.36</a:t>
                      </a:r>
                      <a:endParaRPr lang="en-KR" sz="1200" b="0" kern="100">
                        <a:effectLst/>
                        <a:latin typeface="+mn-lt"/>
                        <a:ea typeface="Malgun Gothic" panose="020B0503020000020004" pitchFamily="34" charset="-127"/>
                        <a:cs typeface="Cordia New" panose="020B0304020202020204" pitchFamily="34" charset="-34"/>
                      </a:endParaRPr>
                    </a:p>
                  </a:txBody>
                  <a:tcPr marL="121920" marR="121920" marT="12192" marB="12192">
                    <a:lnL>
                      <a:noFill/>
                    </a:lnL>
                    <a:lnR>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tc>
                  <a:txBody>
                    <a:bodyPr/>
                    <a:lstStyle/>
                    <a:p>
                      <a:pPr algn="ctr">
                        <a:lnSpc>
                          <a:spcPct val="115000"/>
                        </a:lnSpc>
                      </a:pPr>
                      <a:r>
                        <a:rPr lang="en-GB" sz="1200" b="0" kern="0" dirty="0">
                          <a:solidFill>
                            <a:schemeClr val="tx1"/>
                          </a:solidFill>
                          <a:effectLst/>
                          <a:latin typeface="+mn-lt"/>
                        </a:rPr>
                        <a:t>38.49</a:t>
                      </a:r>
                      <a:endParaRPr lang="en-KR" sz="1200" b="0" kern="100" dirty="0">
                        <a:solidFill>
                          <a:schemeClr val="tx1"/>
                        </a:solidFill>
                        <a:effectLst/>
                        <a:latin typeface="+mn-lt"/>
                        <a:ea typeface="Malgun Gothic" panose="020B0503020000020004" pitchFamily="34" charset="-127"/>
                        <a:cs typeface="Cordia New" panose="020B0304020202020204" pitchFamily="34" charset="-34"/>
                      </a:endParaRPr>
                    </a:p>
                  </a:txBody>
                  <a:tcPr marL="121920" marR="121920" marT="12192" marB="12192">
                    <a:lnL>
                      <a:noFill/>
                    </a:lnL>
                    <a:lnR w="9525" cap="flat" cmpd="sng" algn="ctr">
                      <a:noFill/>
                      <a:prstDash val="soli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6019073"/>
                  </a:ext>
                </a:extLst>
              </a:tr>
              <a:tr h="234490">
                <a:tc>
                  <a:txBody>
                    <a:bodyPr/>
                    <a:lstStyle/>
                    <a:p>
                      <a:pPr>
                        <a:lnSpc>
                          <a:spcPct val="115000"/>
                        </a:lnSpc>
                      </a:pPr>
                      <a:r>
                        <a:rPr lang="en-GB" sz="1200" b="0" kern="0" dirty="0">
                          <a:effectLst/>
                          <a:latin typeface="+mj-lt"/>
                        </a:rPr>
                        <a:t>   Fatal CVEs</a:t>
                      </a:r>
                      <a:endParaRPr lang="en-KR" sz="1200" b="0" kern="100" dirty="0">
                        <a:effectLst/>
                        <a:latin typeface="+mj-lt"/>
                        <a:ea typeface="Malgun Gothic" panose="020B0503020000020004" pitchFamily="34" charset="-127"/>
                        <a:cs typeface="Cordia New" panose="020B0304020202020204" pitchFamily="34" charset="-34"/>
                      </a:endParaRPr>
                    </a:p>
                  </a:txBody>
                  <a:tcPr marR="121920" marT="12192" marB="12192">
                    <a:lnL w="9525" cap="flat" cmpd="sng" algn="ctr">
                      <a:noFill/>
                      <a:prstDash val="solid"/>
                    </a:lnL>
                    <a:lnR>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a:lnSpc>
                          <a:spcPct val="115000"/>
                        </a:lnSpc>
                      </a:pPr>
                      <a:r>
                        <a:rPr lang="en-GB" sz="1200" b="0" kern="0">
                          <a:effectLst/>
                          <a:latin typeface="+mn-lt"/>
                        </a:rPr>
                        <a:t>17.91</a:t>
                      </a:r>
                      <a:endParaRPr lang="en-KR" sz="1200" b="0" kern="100">
                        <a:effectLst/>
                        <a:latin typeface="+mn-lt"/>
                        <a:ea typeface="Malgun Gothic" panose="020B0503020000020004" pitchFamily="34" charset="-127"/>
                        <a:cs typeface="Cordia New" panose="020B0304020202020204" pitchFamily="34" charset="-34"/>
                      </a:endParaRPr>
                    </a:p>
                  </a:txBody>
                  <a:tcPr marL="121920" marR="121920" marT="12192" marB="12192">
                    <a:lnL>
                      <a:noFill/>
                    </a:lnL>
                    <a:lnR>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tc>
                  <a:txBody>
                    <a:bodyPr/>
                    <a:lstStyle/>
                    <a:p>
                      <a:pPr algn="ctr">
                        <a:lnSpc>
                          <a:spcPct val="115000"/>
                        </a:lnSpc>
                      </a:pPr>
                      <a:r>
                        <a:rPr lang="en-GB" sz="1200" b="0" kern="0">
                          <a:effectLst/>
                          <a:latin typeface="+mn-lt"/>
                        </a:rPr>
                        <a:t>12.67</a:t>
                      </a:r>
                      <a:endParaRPr lang="en-KR" sz="1200" b="0" kern="100">
                        <a:effectLst/>
                        <a:latin typeface="+mn-lt"/>
                        <a:ea typeface="Malgun Gothic" panose="020B0503020000020004" pitchFamily="34" charset="-127"/>
                        <a:cs typeface="Cordia New" panose="020B0304020202020204" pitchFamily="34" charset="-34"/>
                      </a:endParaRPr>
                    </a:p>
                  </a:txBody>
                  <a:tcPr marL="121920" marR="121920" marT="12192" marB="12192">
                    <a:lnL>
                      <a:noFill/>
                    </a:lnL>
                    <a:lnR>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tc>
                  <a:txBody>
                    <a:bodyPr/>
                    <a:lstStyle/>
                    <a:p>
                      <a:pPr algn="ctr">
                        <a:lnSpc>
                          <a:spcPct val="115000"/>
                        </a:lnSpc>
                      </a:pPr>
                      <a:r>
                        <a:rPr lang="en-GB" sz="1200" b="0" kern="0">
                          <a:solidFill>
                            <a:schemeClr val="tx1"/>
                          </a:solidFill>
                          <a:effectLst/>
                          <a:latin typeface="+mn-lt"/>
                        </a:rPr>
                        <a:t>24.47</a:t>
                      </a:r>
                      <a:endParaRPr lang="en-KR" sz="1200" b="0" kern="100">
                        <a:solidFill>
                          <a:schemeClr val="tx1"/>
                        </a:solidFill>
                        <a:effectLst/>
                        <a:latin typeface="+mn-lt"/>
                        <a:ea typeface="Malgun Gothic" panose="020B0503020000020004" pitchFamily="34" charset="-127"/>
                        <a:cs typeface="Cordia New" panose="020B0304020202020204" pitchFamily="34" charset="-34"/>
                      </a:endParaRPr>
                    </a:p>
                  </a:txBody>
                  <a:tcPr marL="121920" marR="121920" marT="12192" marB="12192">
                    <a:lnL>
                      <a:noFill/>
                    </a:lnL>
                    <a:lnR w="9525" cap="flat" cmpd="sng" algn="ctr">
                      <a:noFill/>
                      <a:prstDash val="soli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802564441"/>
                  </a:ext>
                </a:extLst>
              </a:tr>
              <a:tr h="234490">
                <a:tc>
                  <a:txBody>
                    <a:bodyPr/>
                    <a:lstStyle/>
                    <a:p>
                      <a:pPr>
                        <a:lnSpc>
                          <a:spcPct val="115000"/>
                        </a:lnSpc>
                      </a:pPr>
                      <a:r>
                        <a:rPr lang="en-GB" sz="1200" b="0" kern="0" dirty="0">
                          <a:effectLst/>
                          <a:latin typeface="+mj-lt"/>
                        </a:rPr>
                        <a:t>   Total CVEs</a:t>
                      </a:r>
                      <a:endParaRPr lang="en-KR" sz="1200" b="0" kern="100" dirty="0">
                        <a:effectLst/>
                        <a:latin typeface="+mj-lt"/>
                        <a:ea typeface="Malgun Gothic" panose="020B0503020000020004" pitchFamily="34" charset="-127"/>
                        <a:cs typeface="Cordia New" panose="020B0304020202020204" pitchFamily="34" charset="-34"/>
                      </a:endParaRPr>
                    </a:p>
                  </a:txBody>
                  <a:tcPr marR="121920" marT="12192" marB="12192">
                    <a:lnL w="9525" cap="flat" cmpd="sng" algn="ctr">
                      <a:noFill/>
                      <a:prstDash val="solid"/>
                    </a:lnL>
                    <a:lnR>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a:lnSpc>
                          <a:spcPct val="115000"/>
                        </a:lnSpc>
                      </a:pPr>
                      <a:r>
                        <a:rPr lang="en-GB" sz="1200" b="0" kern="0">
                          <a:solidFill>
                            <a:srgbClr val="009CDE"/>
                          </a:solidFill>
                          <a:effectLst/>
                          <a:latin typeface="+mn-lt"/>
                        </a:rPr>
                        <a:t>41.54</a:t>
                      </a:r>
                    </a:p>
                  </a:txBody>
                  <a:tcPr marL="121920" marR="121920" marT="12192" marB="12192">
                    <a:lnL>
                      <a:noFill/>
                    </a:lnL>
                    <a:lnR>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tc>
                  <a:txBody>
                    <a:bodyPr/>
                    <a:lstStyle/>
                    <a:p>
                      <a:pPr algn="ctr">
                        <a:lnSpc>
                          <a:spcPct val="115000"/>
                        </a:lnSpc>
                      </a:pPr>
                      <a:r>
                        <a:rPr lang="en-GB" sz="1200" b="0" kern="0" dirty="0">
                          <a:solidFill>
                            <a:srgbClr val="009CDE"/>
                          </a:solidFill>
                          <a:effectLst/>
                          <a:latin typeface="+mn-lt"/>
                        </a:rPr>
                        <a:t>34.05</a:t>
                      </a:r>
                      <a:endParaRPr lang="en-KR" sz="1200" b="0" kern="100" dirty="0">
                        <a:solidFill>
                          <a:srgbClr val="009CDE"/>
                        </a:solidFill>
                        <a:effectLst/>
                        <a:latin typeface="+mn-lt"/>
                        <a:ea typeface="Malgun Gothic" panose="020B0503020000020004" pitchFamily="34" charset="-127"/>
                        <a:cs typeface="Cordia New" panose="020B0304020202020204" pitchFamily="34" charset="-34"/>
                      </a:endParaRPr>
                    </a:p>
                  </a:txBody>
                  <a:tcPr marL="121920" marR="121920" marT="12192" marB="12192">
                    <a:lnL>
                      <a:noFill/>
                    </a:lnL>
                    <a:lnR>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tc>
                  <a:txBody>
                    <a:bodyPr/>
                    <a:lstStyle/>
                    <a:p>
                      <a:pPr algn="ctr">
                        <a:lnSpc>
                          <a:spcPct val="115000"/>
                        </a:lnSpc>
                      </a:pPr>
                      <a:r>
                        <a:rPr lang="en-GB" sz="1200" b="0" kern="0">
                          <a:solidFill>
                            <a:srgbClr val="009CDE"/>
                          </a:solidFill>
                          <a:effectLst/>
                          <a:latin typeface="+mn-lt"/>
                        </a:rPr>
                        <a:t>62.96</a:t>
                      </a:r>
                      <a:endParaRPr lang="en-KR" sz="1200" b="0" kern="100">
                        <a:solidFill>
                          <a:srgbClr val="009CDE"/>
                        </a:solidFill>
                        <a:effectLst/>
                        <a:latin typeface="+mn-lt"/>
                        <a:ea typeface="Malgun Gothic" panose="020B0503020000020004" pitchFamily="34" charset="-127"/>
                        <a:cs typeface="Cordia New" panose="020B0304020202020204" pitchFamily="34" charset="-34"/>
                      </a:endParaRPr>
                    </a:p>
                  </a:txBody>
                  <a:tcPr marL="121920" marR="121920" marT="12192" marB="12192">
                    <a:lnL>
                      <a:noFill/>
                    </a:lnL>
                    <a:lnR w="9525" cap="flat" cmpd="sng" algn="ctr">
                      <a:noFill/>
                      <a:prstDash val="soli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87698751"/>
                  </a:ext>
                </a:extLst>
              </a:tr>
              <a:tr h="234490">
                <a:tc>
                  <a:txBody>
                    <a:bodyPr/>
                    <a:lstStyle/>
                    <a:p>
                      <a:pPr>
                        <a:lnSpc>
                          <a:spcPct val="115000"/>
                        </a:lnSpc>
                      </a:pPr>
                      <a:r>
                        <a:rPr lang="en-GB" sz="1200" b="0" kern="0" dirty="0">
                          <a:effectLst/>
                          <a:latin typeface="+mj-lt"/>
                        </a:rPr>
                        <a:t>Incremental effectiveness</a:t>
                      </a:r>
                      <a:endParaRPr lang="en-KR" sz="1200" b="0" kern="100" dirty="0">
                        <a:effectLst/>
                        <a:latin typeface="+mj-lt"/>
                        <a:ea typeface="Malgun Gothic" panose="020B0503020000020004" pitchFamily="34" charset="-127"/>
                        <a:cs typeface="Cordia New" panose="020B0304020202020204" pitchFamily="34" charset="-34"/>
                      </a:endParaRPr>
                    </a:p>
                  </a:txBody>
                  <a:tcPr marR="121920" marT="12192" marB="12192">
                    <a:lnL w="9525" cap="flat" cmpd="sng" algn="ctr">
                      <a:noFill/>
                      <a:prstDash val="solid"/>
                    </a:lnL>
                    <a:lnR>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a:lnSpc>
                          <a:spcPct val="115000"/>
                        </a:lnSpc>
                      </a:pPr>
                      <a:r>
                        <a:rPr lang="en-GB" sz="1200" b="0" kern="0">
                          <a:solidFill>
                            <a:srgbClr val="009CDE"/>
                          </a:solidFill>
                          <a:effectLst/>
                          <a:latin typeface="+mn-lt"/>
                        </a:rPr>
                        <a:t>0.60 LY</a:t>
                      </a:r>
                      <a:endParaRPr lang="en-KR" sz="1200" b="0" kern="100">
                        <a:solidFill>
                          <a:srgbClr val="009CDE"/>
                        </a:solidFill>
                        <a:effectLst/>
                        <a:latin typeface="+mn-lt"/>
                        <a:ea typeface="Malgun Gothic" panose="020B0503020000020004" pitchFamily="34" charset="-127"/>
                        <a:cs typeface="Cordia New" panose="020B0304020202020204" pitchFamily="34" charset="-34"/>
                      </a:endParaRPr>
                    </a:p>
                  </a:txBody>
                  <a:tcPr marL="121920" marR="121920" marT="12192" marB="12192">
                    <a:lnL>
                      <a:noFill/>
                    </a:lnL>
                    <a:lnR>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tc>
                  <a:txBody>
                    <a:bodyPr/>
                    <a:lstStyle/>
                    <a:p>
                      <a:pPr algn="ctr">
                        <a:lnSpc>
                          <a:spcPct val="115000"/>
                        </a:lnSpc>
                      </a:pPr>
                      <a:r>
                        <a:rPr lang="en-GB" sz="1200" b="0" kern="0">
                          <a:solidFill>
                            <a:srgbClr val="009CDE"/>
                          </a:solidFill>
                          <a:effectLst/>
                          <a:latin typeface="+mn-lt"/>
                        </a:rPr>
                        <a:t>0.59 QALYs</a:t>
                      </a:r>
                      <a:endParaRPr lang="en-KR" sz="1200" b="0" kern="100">
                        <a:solidFill>
                          <a:srgbClr val="009CDE"/>
                        </a:solidFill>
                        <a:effectLst/>
                        <a:latin typeface="+mn-lt"/>
                        <a:ea typeface="Malgun Gothic" panose="020B0503020000020004" pitchFamily="34" charset="-127"/>
                        <a:cs typeface="Cordia New" panose="020B0304020202020204" pitchFamily="34" charset="-34"/>
                      </a:endParaRPr>
                    </a:p>
                  </a:txBody>
                  <a:tcPr marL="121920" marR="121920" marT="12192" marB="12192">
                    <a:lnL>
                      <a:noFill/>
                    </a:lnL>
                    <a:lnR>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tc>
                  <a:txBody>
                    <a:bodyPr/>
                    <a:lstStyle/>
                    <a:p>
                      <a:pPr algn="ctr">
                        <a:lnSpc>
                          <a:spcPct val="115000"/>
                        </a:lnSpc>
                      </a:pPr>
                      <a:r>
                        <a:rPr lang="en-GB" sz="1200" b="0" kern="0">
                          <a:solidFill>
                            <a:srgbClr val="009CDE"/>
                          </a:solidFill>
                          <a:effectLst/>
                          <a:latin typeface="+mn-lt"/>
                        </a:rPr>
                        <a:t>0.93 QALYs</a:t>
                      </a:r>
                      <a:endParaRPr lang="en-KR" sz="1200" b="0" kern="100">
                        <a:solidFill>
                          <a:srgbClr val="009CDE"/>
                        </a:solidFill>
                        <a:effectLst/>
                        <a:latin typeface="+mn-lt"/>
                        <a:ea typeface="Malgun Gothic" panose="020B0503020000020004" pitchFamily="34" charset="-127"/>
                        <a:cs typeface="Cordia New" panose="020B0304020202020204" pitchFamily="34" charset="-34"/>
                      </a:endParaRPr>
                    </a:p>
                  </a:txBody>
                  <a:tcPr marL="121920" marR="121920" marT="12192" marB="12192">
                    <a:lnL>
                      <a:noFill/>
                    </a:lnL>
                    <a:lnR w="9525" cap="flat" cmpd="sng" algn="ctr">
                      <a:noFill/>
                      <a:prstDash val="soli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00238922"/>
                  </a:ext>
                </a:extLst>
              </a:tr>
              <a:tr h="234490">
                <a:tc>
                  <a:txBody>
                    <a:bodyPr/>
                    <a:lstStyle/>
                    <a:p>
                      <a:pPr>
                        <a:lnSpc>
                          <a:spcPct val="115000"/>
                        </a:lnSpc>
                      </a:pPr>
                      <a:r>
                        <a:rPr lang="en-GB" sz="1200" b="0" kern="0">
                          <a:effectLst/>
                          <a:latin typeface="+mj-lt"/>
                        </a:rPr>
                        <a:t>Incremental direct medical costs </a:t>
                      </a:r>
                      <a:endParaRPr lang="en-KR" sz="1200" b="0" kern="100">
                        <a:effectLst/>
                        <a:latin typeface="+mj-lt"/>
                        <a:ea typeface="Malgun Gothic" panose="020B0503020000020004" pitchFamily="34" charset="-127"/>
                        <a:cs typeface="Cordia New" panose="020B0304020202020204" pitchFamily="34" charset="-34"/>
                      </a:endParaRPr>
                    </a:p>
                  </a:txBody>
                  <a:tcPr marR="121920" marT="12192" marB="12192">
                    <a:lnL w="9525" cap="flat" cmpd="sng" algn="ctr">
                      <a:noFill/>
                      <a:prstDash val="solid"/>
                    </a:lnL>
                    <a:lnR>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a:lnSpc>
                          <a:spcPct val="115000"/>
                        </a:lnSpc>
                      </a:pPr>
                      <a:r>
                        <a:rPr lang="en-GB" sz="1200" b="0" kern="0">
                          <a:effectLst/>
                          <a:latin typeface="+mn-lt"/>
                        </a:rPr>
                        <a:t> </a:t>
                      </a:r>
                      <a:endParaRPr lang="en-KR" sz="1200" b="0" kern="100">
                        <a:effectLst/>
                        <a:latin typeface="+mn-lt"/>
                        <a:ea typeface="Malgun Gothic" panose="020B0503020000020004" pitchFamily="34" charset="-127"/>
                        <a:cs typeface="Cordia New" panose="020B0304020202020204" pitchFamily="34" charset="-34"/>
                      </a:endParaRPr>
                    </a:p>
                  </a:txBody>
                  <a:tcPr marL="121920" marR="121920" marT="12192" marB="12192">
                    <a:lnL>
                      <a:noFill/>
                    </a:lnL>
                    <a:lnR>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tc>
                  <a:txBody>
                    <a:bodyPr/>
                    <a:lstStyle/>
                    <a:p>
                      <a:pPr algn="ctr">
                        <a:lnSpc>
                          <a:spcPct val="115000"/>
                        </a:lnSpc>
                      </a:pPr>
                      <a:r>
                        <a:rPr lang="en-GB" sz="1200" b="0" kern="0">
                          <a:effectLst/>
                          <a:latin typeface="+mn-lt"/>
                        </a:rPr>
                        <a:t> </a:t>
                      </a:r>
                      <a:endParaRPr lang="en-KR" sz="1200" b="0" kern="100">
                        <a:effectLst/>
                        <a:latin typeface="+mn-lt"/>
                        <a:ea typeface="Malgun Gothic" panose="020B0503020000020004" pitchFamily="34" charset="-127"/>
                        <a:cs typeface="Cordia New" panose="020B0304020202020204" pitchFamily="34" charset="-34"/>
                      </a:endParaRPr>
                    </a:p>
                  </a:txBody>
                  <a:tcPr marL="121920" marR="121920" marT="12192" marB="12192">
                    <a:lnL>
                      <a:noFill/>
                    </a:lnL>
                    <a:lnR>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tc>
                  <a:txBody>
                    <a:bodyPr/>
                    <a:lstStyle/>
                    <a:p>
                      <a:pPr algn="ctr">
                        <a:lnSpc>
                          <a:spcPct val="115000"/>
                        </a:lnSpc>
                      </a:pPr>
                      <a:r>
                        <a:rPr lang="en-GB" sz="1200" b="0" kern="0">
                          <a:effectLst/>
                          <a:latin typeface="+mn-lt"/>
                        </a:rPr>
                        <a:t> </a:t>
                      </a:r>
                      <a:endParaRPr lang="en-KR" sz="1200" b="0" kern="100">
                        <a:effectLst/>
                        <a:latin typeface="+mn-lt"/>
                        <a:ea typeface="Malgun Gothic" panose="020B0503020000020004" pitchFamily="34" charset="-127"/>
                        <a:cs typeface="Cordia New" panose="020B0304020202020204" pitchFamily="34" charset="-34"/>
                      </a:endParaRPr>
                    </a:p>
                  </a:txBody>
                  <a:tcPr marL="121920" marR="121920" marT="12192" marB="12192">
                    <a:lnL>
                      <a:noFill/>
                    </a:lnL>
                    <a:lnR w="9525" cap="flat" cmpd="sng" algn="ctr">
                      <a:noFill/>
                      <a:prstDash val="soli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12370251"/>
                  </a:ext>
                </a:extLst>
              </a:tr>
              <a:tr h="234490">
                <a:tc>
                  <a:txBody>
                    <a:bodyPr/>
                    <a:lstStyle/>
                    <a:p>
                      <a:pPr>
                        <a:lnSpc>
                          <a:spcPct val="115000"/>
                        </a:lnSpc>
                      </a:pPr>
                      <a:r>
                        <a:rPr lang="en-GB" sz="1200" b="0" kern="0" dirty="0">
                          <a:effectLst/>
                          <a:latin typeface="+mj-lt"/>
                        </a:rPr>
                        <a:t>  Disease management cost</a:t>
                      </a:r>
                      <a:endParaRPr lang="en-KR" sz="1200" b="0" kern="100" dirty="0">
                        <a:effectLst/>
                        <a:latin typeface="+mj-lt"/>
                        <a:ea typeface="Malgun Gothic" panose="020B0503020000020004" pitchFamily="34" charset="-127"/>
                        <a:cs typeface="Cordia New" panose="020B0304020202020204" pitchFamily="34" charset="-34"/>
                      </a:endParaRPr>
                    </a:p>
                  </a:txBody>
                  <a:tcPr marR="121920" marT="12192" marB="12192">
                    <a:lnL w="9525" cap="flat" cmpd="sng" algn="ctr">
                      <a:noFill/>
                      <a:prstDash val="solid"/>
                    </a:lnL>
                    <a:lnR>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latinLnBrk="0" hangingPunct="1">
                        <a:lnSpc>
                          <a:spcPct val="115000"/>
                        </a:lnSpc>
                      </a:pPr>
                      <a:r>
                        <a:rPr lang="en-GB" sz="1200" b="0" kern="0">
                          <a:solidFill>
                            <a:schemeClr val="tx1"/>
                          </a:solidFill>
                          <a:effectLst/>
                          <a:latin typeface="+mn-lt"/>
                          <a:ea typeface="+mn-ea"/>
                          <a:cs typeface="+mn-cs"/>
                        </a:rPr>
                        <a:t>$226.67</a:t>
                      </a:r>
                      <a:endParaRPr lang="en-KR" sz="1200" b="0" kern="0">
                        <a:solidFill>
                          <a:schemeClr val="tx1"/>
                        </a:solidFill>
                        <a:effectLst/>
                        <a:latin typeface="+mn-lt"/>
                        <a:ea typeface="+mn-ea"/>
                        <a:cs typeface="+mn-cs"/>
                      </a:endParaRPr>
                    </a:p>
                  </a:txBody>
                  <a:tcPr marT="0" marB="0" anchor="ctr">
                    <a:lnL>
                      <a:noFill/>
                    </a:lnL>
                    <a:lnR>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tc>
                  <a:txBody>
                    <a:bodyPr/>
                    <a:lstStyle/>
                    <a:p>
                      <a:pPr algn="ctr">
                        <a:lnSpc>
                          <a:spcPct val="115000"/>
                        </a:lnSpc>
                      </a:pPr>
                      <a:r>
                        <a:rPr lang="en-GB" sz="1200" b="0" kern="0">
                          <a:effectLst/>
                          <a:latin typeface="+mn-lt"/>
                        </a:rPr>
                        <a:t>$23.74</a:t>
                      </a:r>
                      <a:endParaRPr lang="en-KR" sz="1200" b="0" kern="100">
                        <a:effectLst/>
                        <a:latin typeface="+mn-lt"/>
                        <a:ea typeface="Malgun Gothic" panose="020B0503020000020004" pitchFamily="34" charset="-127"/>
                        <a:cs typeface="Cordia New" panose="020B0304020202020204" pitchFamily="34" charset="-34"/>
                      </a:endParaRPr>
                    </a:p>
                  </a:txBody>
                  <a:tcPr marL="121920" marR="121920" marT="12192" marB="12192">
                    <a:lnL>
                      <a:noFill/>
                    </a:lnL>
                    <a:lnR>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tc>
                  <a:txBody>
                    <a:bodyPr/>
                    <a:lstStyle/>
                    <a:p>
                      <a:pPr algn="ctr">
                        <a:lnSpc>
                          <a:spcPct val="115000"/>
                        </a:lnSpc>
                      </a:pPr>
                      <a:r>
                        <a:rPr lang="en-GB" sz="1200" b="0" kern="0">
                          <a:effectLst/>
                          <a:latin typeface="+mn-lt"/>
                        </a:rPr>
                        <a:t>$271.96</a:t>
                      </a:r>
                      <a:endParaRPr lang="en-KR" sz="1200" b="0" kern="100">
                        <a:effectLst/>
                        <a:latin typeface="+mn-lt"/>
                        <a:ea typeface="Malgun Gothic" panose="020B0503020000020004" pitchFamily="34" charset="-127"/>
                        <a:cs typeface="Cordia New" panose="020B0304020202020204" pitchFamily="34" charset="-34"/>
                      </a:endParaRPr>
                    </a:p>
                  </a:txBody>
                  <a:tcPr marL="121920" marR="121920" marT="12192" marB="12192">
                    <a:lnL>
                      <a:noFill/>
                    </a:lnL>
                    <a:lnR w="9525" cap="flat" cmpd="sng" algn="ctr">
                      <a:noFill/>
                      <a:prstDash val="soli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8447574"/>
                  </a:ext>
                </a:extLst>
              </a:tr>
              <a:tr h="234490">
                <a:tc>
                  <a:txBody>
                    <a:bodyPr/>
                    <a:lstStyle/>
                    <a:p>
                      <a:pPr>
                        <a:lnSpc>
                          <a:spcPct val="115000"/>
                        </a:lnSpc>
                      </a:pPr>
                      <a:r>
                        <a:rPr lang="en-GB" sz="1200" b="0" kern="0" dirty="0">
                          <a:effectLst/>
                          <a:latin typeface="+mj-lt"/>
                        </a:rPr>
                        <a:t>  Non-fatal CVE cost</a:t>
                      </a:r>
                      <a:endParaRPr lang="en-KR" sz="1200" b="0" kern="100" dirty="0">
                        <a:effectLst/>
                        <a:latin typeface="+mj-lt"/>
                        <a:ea typeface="Malgun Gothic" panose="020B0503020000020004" pitchFamily="34" charset="-127"/>
                        <a:cs typeface="Cordia New" panose="020B0304020202020204" pitchFamily="34" charset="-34"/>
                      </a:endParaRPr>
                    </a:p>
                  </a:txBody>
                  <a:tcPr marR="121920" marT="12192" marB="12192">
                    <a:lnL w="9525" cap="flat" cmpd="sng" algn="ctr">
                      <a:noFill/>
                      <a:prstDash val="solid"/>
                    </a:lnL>
                    <a:lnR>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latinLnBrk="0" hangingPunct="1">
                        <a:lnSpc>
                          <a:spcPct val="115000"/>
                        </a:lnSpc>
                      </a:pPr>
                      <a:r>
                        <a:rPr lang="en-GB" sz="1200" b="0" kern="0">
                          <a:solidFill>
                            <a:schemeClr val="tx1"/>
                          </a:solidFill>
                          <a:effectLst/>
                          <a:latin typeface="+mn-lt"/>
                          <a:ea typeface="+mn-ea"/>
                          <a:cs typeface="+mn-cs"/>
                        </a:rPr>
                        <a:t>-$401.78</a:t>
                      </a:r>
                      <a:endParaRPr lang="en-KR" sz="1200" b="0" kern="0">
                        <a:solidFill>
                          <a:schemeClr val="tx1"/>
                        </a:solidFill>
                        <a:effectLst/>
                        <a:latin typeface="+mn-lt"/>
                        <a:ea typeface="+mn-ea"/>
                        <a:cs typeface="+mn-cs"/>
                      </a:endParaRPr>
                    </a:p>
                  </a:txBody>
                  <a:tcPr marT="0" marB="0" anchor="ctr">
                    <a:lnL>
                      <a:noFill/>
                    </a:lnL>
                    <a:lnR>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tc>
                  <a:txBody>
                    <a:bodyPr/>
                    <a:lstStyle/>
                    <a:p>
                      <a:pPr algn="ctr">
                        <a:lnSpc>
                          <a:spcPct val="115000"/>
                        </a:lnSpc>
                      </a:pPr>
                      <a:r>
                        <a:rPr lang="en-GB" sz="1200" b="0" kern="0">
                          <a:effectLst/>
                          <a:latin typeface="+mn-lt"/>
                        </a:rPr>
                        <a:t>-$226.78</a:t>
                      </a:r>
                      <a:endParaRPr lang="en-KR" sz="1200" b="0" kern="100">
                        <a:effectLst/>
                        <a:latin typeface="+mn-lt"/>
                        <a:ea typeface="Malgun Gothic" panose="020B0503020000020004" pitchFamily="34" charset="-127"/>
                        <a:cs typeface="Cordia New" panose="020B0304020202020204" pitchFamily="34" charset="-34"/>
                      </a:endParaRPr>
                    </a:p>
                  </a:txBody>
                  <a:tcPr marL="121920" marR="121920" marT="12192" marB="12192">
                    <a:lnL>
                      <a:noFill/>
                    </a:lnL>
                    <a:lnR>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tc>
                  <a:txBody>
                    <a:bodyPr/>
                    <a:lstStyle/>
                    <a:p>
                      <a:pPr algn="ctr">
                        <a:lnSpc>
                          <a:spcPct val="115000"/>
                        </a:lnSpc>
                      </a:pPr>
                      <a:r>
                        <a:rPr lang="en-GB" sz="1200" b="0" kern="0">
                          <a:effectLst/>
                          <a:latin typeface="+mn-lt"/>
                        </a:rPr>
                        <a:t>-$523.05</a:t>
                      </a:r>
                      <a:endParaRPr lang="en-KR" sz="1200" b="0" kern="100">
                        <a:effectLst/>
                        <a:latin typeface="+mn-lt"/>
                        <a:ea typeface="Malgun Gothic" panose="020B0503020000020004" pitchFamily="34" charset="-127"/>
                        <a:cs typeface="Cordia New" panose="020B0304020202020204" pitchFamily="34" charset="-34"/>
                      </a:endParaRPr>
                    </a:p>
                  </a:txBody>
                  <a:tcPr marL="121920" marR="121920" marT="12192" marB="12192">
                    <a:lnL>
                      <a:noFill/>
                    </a:lnL>
                    <a:lnR w="9525" cap="flat" cmpd="sng" algn="ctr">
                      <a:noFill/>
                      <a:prstDash val="soli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276899816"/>
                  </a:ext>
                </a:extLst>
              </a:tr>
              <a:tr h="234490">
                <a:tc>
                  <a:txBody>
                    <a:bodyPr/>
                    <a:lstStyle/>
                    <a:p>
                      <a:pPr>
                        <a:lnSpc>
                          <a:spcPct val="115000"/>
                        </a:lnSpc>
                      </a:pPr>
                      <a:r>
                        <a:rPr lang="en-GB" sz="1200" b="0" kern="0" dirty="0">
                          <a:effectLst/>
                          <a:latin typeface="+mj-lt"/>
                        </a:rPr>
                        <a:t>  Fatal CVE cost</a:t>
                      </a:r>
                      <a:endParaRPr lang="en-KR" sz="1200" b="0" kern="100" dirty="0">
                        <a:effectLst/>
                        <a:latin typeface="+mj-lt"/>
                        <a:ea typeface="Malgun Gothic" panose="020B0503020000020004" pitchFamily="34" charset="-127"/>
                        <a:cs typeface="Cordia New" panose="020B0304020202020204" pitchFamily="34" charset="-34"/>
                      </a:endParaRPr>
                    </a:p>
                  </a:txBody>
                  <a:tcPr marR="121920" marT="12192" marB="12192">
                    <a:lnL w="9525" cap="flat" cmpd="sng" algn="ctr">
                      <a:noFill/>
                      <a:prstDash val="solid"/>
                    </a:lnL>
                    <a:lnR>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latinLnBrk="0" hangingPunct="1">
                        <a:lnSpc>
                          <a:spcPct val="115000"/>
                        </a:lnSpc>
                      </a:pPr>
                      <a:r>
                        <a:rPr lang="en-GB" sz="1200" b="0" kern="0">
                          <a:solidFill>
                            <a:schemeClr val="tx1"/>
                          </a:solidFill>
                          <a:effectLst/>
                          <a:latin typeface="+mn-lt"/>
                          <a:ea typeface="+mn-ea"/>
                          <a:cs typeface="+mn-cs"/>
                        </a:rPr>
                        <a:t>-$223.98</a:t>
                      </a:r>
                      <a:endParaRPr lang="en-KR" sz="1200" b="0" kern="0">
                        <a:solidFill>
                          <a:schemeClr val="tx1"/>
                        </a:solidFill>
                        <a:effectLst/>
                        <a:latin typeface="+mn-lt"/>
                        <a:ea typeface="+mn-ea"/>
                        <a:cs typeface="+mn-cs"/>
                      </a:endParaRPr>
                    </a:p>
                  </a:txBody>
                  <a:tcPr marT="0" marB="0" anchor="ctr">
                    <a:lnL>
                      <a:noFill/>
                    </a:lnL>
                    <a:lnR>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tc>
                  <a:txBody>
                    <a:bodyPr/>
                    <a:lstStyle/>
                    <a:p>
                      <a:pPr algn="ctr">
                        <a:lnSpc>
                          <a:spcPct val="115000"/>
                        </a:lnSpc>
                      </a:pPr>
                      <a:r>
                        <a:rPr lang="en-GB" sz="1200" b="0" kern="0">
                          <a:effectLst/>
                          <a:latin typeface="+mn-lt"/>
                        </a:rPr>
                        <a:t>-$86.63</a:t>
                      </a:r>
                      <a:endParaRPr lang="en-KR" sz="1200" b="0" kern="100">
                        <a:effectLst/>
                        <a:latin typeface="+mn-lt"/>
                        <a:ea typeface="Malgun Gothic" panose="020B0503020000020004" pitchFamily="34" charset="-127"/>
                        <a:cs typeface="Cordia New" panose="020B0304020202020204" pitchFamily="34" charset="-34"/>
                      </a:endParaRPr>
                    </a:p>
                  </a:txBody>
                  <a:tcPr marL="121920" marR="121920" marT="12192" marB="12192">
                    <a:lnL>
                      <a:noFill/>
                    </a:lnL>
                    <a:lnR>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tc>
                  <a:txBody>
                    <a:bodyPr/>
                    <a:lstStyle/>
                    <a:p>
                      <a:pPr algn="ctr">
                        <a:lnSpc>
                          <a:spcPct val="115000"/>
                        </a:lnSpc>
                      </a:pPr>
                      <a:r>
                        <a:rPr lang="en-GB" sz="1200" b="0" kern="0">
                          <a:effectLst/>
                          <a:latin typeface="+mn-lt"/>
                        </a:rPr>
                        <a:t>-$300.80</a:t>
                      </a:r>
                      <a:endParaRPr lang="en-KR" sz="1200" b="0" kern="100">
                        <a:effectLst/>
                        <a:latin typeface="+mn-lt"/>
                        <a:ea typeface="Malgun Gothic" panose="020B0503020000020004" pitchFamily="34" charset="-127"/>
                        <a:cs typeface="Cordia New" panose="020B0304020202020204" pitchFamily="34" charset="-34"/>
                      </a:endParaRPr>
                    </a:p>
                  </a:txBody>
                  <a:tcPr marL="121920" marR="121920" marT="12192" marB="12192">
                    <a:lnL>
                      <a:noFill/>
                    </a:lnL>
                    <a:lnR w="9525" cap="flat" cmpd="sng" algn="ctr">
                      <a:noFill/>
                      <a:prstDash val="soli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9374397"/>
                  </a:ext>
                </a:extLst>
              </a:tr>
              <a:tr h="234490">
                <a:tc>
                  <a:txBody>
                    <a:bodyPr/>
                    <a:lstStyle/>
                    <a:p>
                      <a:pPr>
                        <a:lnSpc>
                          <a:spcPct val="115000"/>
                        </a:lnSpc>
                      </a:pPr>
                      <a:r>
                        <a:rPr lang="en-GB" sz="1200" b="0" kern="0" dirty="0">
                          <a:effectLst/>
                          <a:latin typeface="+mj-lt"/>
                        </a:rPr>
                        <a:t>Incremental direct non-medical costs</a:t>
                      </a:r>
                      <a:endParaRPr lang="en-KR" sz="1200" b="0" kern="100" dirty="0">
                        <a:effectLst/>
                        <a:latin typeface="+mj-lt"/>
                        <a:ea typeface="Malgun Gothic" panose="020B0503020000020004" pitchFamily="34" charset="-127"/>
                        <a:cs typeface="Cordia New" panose="020B0304020202020204" pitchFamily="34" charset="-34"/>
                      </a:endParaRPr>
                    </a:p>
                  </a:txBody>
                  <a:tcPr marR="121920" marT="12192" marB="12192">
                    <a:lnL w="9525" cap="flat" cmpd="sng" algn="ctr">
                      <a:noFill/>
                      <a:prstDash val="solid"/>
                    </a:lnL>
                    <a:lnR>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latinLnBrk="0" hangingPunct="1">
                        <a:lnSpc>
                          <a:spcPct val="115000"/>
                        </a:lnSpc>
                      </a:pPr>
                      <a:r>
                        <a:rPr lang="en-GB" sz="1200" b="0" kern="0">
                          <a:solidFill>
                            <a:schemeClr val="tx1"/>
                          </a:solidFill>
                          <a:effectLst/>
                          <a:latin typeface="+mn-lt"/>
                          <a:ea typeface="+mn-ea"/>
                          <a:cs typeface="+mn-cs"/>
                        </a:rPr>
                        <a:t>$2.71</a:t>
                      </a:r>
                      <a:endParaRPr lang="en-KR" sz="1200" b="0" kern="0">
                        <a:solidFill>
                          <a:schemeClr val="tx1"/>
                        </a:solidFill>
                        <a:effectLst/>
                        <a:latin typeface="+mn-lt"/>
                        <a:ea typeface="+mn-ea"/>
                        <a:cs typeface="+mn-cs"/>
                      </a:endParaRPr>
                    </a:p>
                  </a:txBody>
                  <a:tcPr marT="0" marB="0" anchor="ctr">
                    <a:lnL>
                      <a:noFill/>
                    </a:lnL>
                    <a:lnR>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tc>
                  <a:txBody>
                    <a:bodyPr/>
                    <a:lstStyle/>
                    <a:p>
                      <a:pPr algn="ctr">
                        <a:lnSpc>
                          <a:spcPct val="115000"/>
                        </a:lnSpc>
                      </a:pPr>
                      <a:r>
                        <a:rPr lang="en-GB" sz="1200" b="0" kern="0">
                          <a:effectLst/>
                          <a:latin typeface="+mn-lt"/>
                        </a:rPr>
                        <a:t>$102.66</a:t>
                      </a:r>
                      <a:endParaRPr lang="en-KR" sz="1200" b="0" kern="100">
                        <a:effectLst/>
                        <a:latin typeface="+mn-lt"/>
                        <a:ea typeface="Malgun Gothic" panose="020B0503020000020004" pitchFamily="34" charset="-127"/>
                        <a:cs typeface="Cordia New" panose="020B0304020202020204" pitchFamily="34" charset="-34"/>
                      </a:endParaRPr>
                    </a:p>
                  </a:txBody>
                  <a:tcPr marL="121920" marR="121920" marT="12192" marB="12192">
                    <a:lnL>
                      <a:noFill/>
                    </a:lnL>
                    <a:lnR>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tc>
                  <a:txBody>
                    <a:bodyPr/>
                    <a:lstStyle/>
                    <a:p>
                      <a:pPr algn="ctr">
                        <a:lnSpc>
                          <a:spcPct val="115000"/>
                        </a:lnSpc>
                      </a:pPr>
                      <a:r>
                        <a:rPr lang="en-GB" sz="1200" b="0" kern="0" dirty="0">
                          <a:effectLst/>
                          <a:latin typeface="+mn-lt"/>
                        </a:rPr>
                        <a:t>$9.72</a:t>
                      </a:r>
                      <a:endParaRPr lang="en-KR" sz="1200" b="0" kern="100" dirty="0">
                        <a:effectLst/>
                        <a:latin typeface="+mn-lt"/>
                        <a:ea typeface="Malgun Gothic" panose="020B0503020000020004" pitchFamily="34" charset="-127"/>
                        <a:cs typeface="Cordia New" panose="020B0304020202020204" pitchFamily="34" charset="-34"/>
                      </a:endParaRPr>
                    </a:p>
                  </a:txBody>
                  <a:tcPr marL="121920" marR="121920" marT="12192" marB="12192">
                    <a:lnL>
                      <a:noFill/>
                    </a:lnL>
                    <a:lnR w="9525" cap="flat" cmpd="sng" algn="ctr">
                      <a:noFill/>
                      <a:prstDash val="soli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33962496"/>
                  </a:ext>
                </a:extLst>
              </a:tr>
              <a:tr h="234490">
                <a:tc>
                  <a:txBody>
                    <a:bodyPr/>
                    <a:lstStyle/>
                    <a:p>
                      <a:pPr>
                        <a:lnSpc>
                          <a:spcPct val="115000"/>
                        </a:lnSpc>
                      </a:pPr>
                      <a:r>
                        <a:rPr lang="en-GB" sz="1200" b="0" kern="0" dirty="0">
                          <a:effectLst/>
                          <a:latin typeface="+mj-lt"/>
                        </a:rPr>
                        <a:t>Incremental indirect costs</a:t>
                      </a:r>
                      <a:endParaRPr lang="en-KR" sz="1200" b="0" kern="100" dirty="0">
                        <a:effectLst/>
                        <a:latin typeface="+mj-lt"/>
                        <a:ea typeface="Malgun Gothic" panose="020B0503020000020004" pitchFamily="34" charset="-127"/>
                        <a:cs typeface="Cordia New" panose="020B0304020202020204" pitchFamily="34" charset="-34"/>
                      </a:endParaRPr>
                    </a:p>
                  </a:txBody>
                  <a:tcPr marR="121920" marT="12192" marB="12192">
                    <a:lnL w="9525" cap="flat" cmpd="sng" algn="ctr">
                      <a:noFill/>
                      <a:prstDash val="solid"/>
                    </a:lnL>
                    <a:lnR>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latinLnBrk="0" hangingPunct="1">
                        <a:lnSpc>
                          <a:spcPct val="115000"/>
                        </a:lnSpc>
                      </a:pPr>
                      <a:r>
                        <a:rPr lang="en-GB" sz="1200" b="0" kern="0">
                          <a:solidFill>
                            <a:schemeClr val="tx1"/>
                          </a:solidFill>
                          <a:effectLst/>
                          <a:latin typeface="+mn-lt"/>
                          <a:ea typeface="+mn-ea"/>
                          <a:cs typeface="+mn-cs"/>
                        </a:rPr>
                        <a:t>-$15.74</a:t>
                      </a:r>
                      <a:endParaRPr lang="en-KR" sz="1200" b="0" kern="0">
                        <a:solidFill>
                          <a:schemeClr val="tx1"/>
                        </a:solidFill>
                        <a:effectLst/>
                        <a:latin typeface="+mn-lt"/>
                        <a:ea typeface="+mn-ea"/>
                        <a:cs typeface="+mn-cs"/>
                      </a:endParaRPr>
                    </a:p>
                  </a:txBody>
                  <a:tcPr marT="0" marB="0" anchor="ctr">
                    <a:lnL>
                      <a:noFill/>
                    </a:lnL>
                    <a:lnR>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tc>
                  <a:txBody>
                    <a:bodyPr/>
                    <a:lstStyle/>
                    <a:p>
                      <a:pPr algn="ctr">
                        <a:lnSpc>
                          <a:spcPct val="115000"/>
                        </a:lnSpc>
                      </a:pPr>
                      <a:r>
                        <a:rPr lang="en-GB" sz="1200" b="0" kern="0">
                          <a:effectLst/>
                          <a:latin typeface="+mn-lt"/>
                        </a:rPr>
                        <a:t>-$31.93</a:t>
                      </a:r>
                      <a:endParaRPr lang="en-KR" sz="1200" b="0" kern="100">
                        <a:effectLst/>
                        <a:latin typeface="+mn-lt"/>
                        <a:ea typeface="Malgun Gothic" panose="020B0503020000020004" pitchFamily="34" charset="-127"/>
                        <a:cs typeface="Cordia New" panose="020B0304020202020204" pitchFamily="34" charset="-34"/>
                      </a:endParaRPr>
                    </a:p>
                  </a:txBody>
                  <a:tcPr marL="121920" marR="121920" marT="12192" marB="12192">
                    <a:lnL>
                      <a:noFill/>
                    </a:lnL>
                    <a:lnR>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tc>
                  <a:txBody>
                    <a:bodyPr/>
                    <a:lstStyle/>
                    <a:p>
                      <a:pPr algn="ctr">
                        <a:lnSpc>
                          <a:spcPct val="115000"/>
                        </a:lnSpc>
                      </a:pPr>
                      <a:r>
                        <a:rPr lang="en-GB" sz="1200" b="0" kern="0" dirty="0">
                          <a:effectLst/>
                          <a:latin typeface="+mn-lt"/>
                        </a:rPr>
                        <a:t>-$148.66</a:t>
                      </a:r>
                      <a:endParaRPr lang="en-KR" sz="1200" b="0" kern="100" dirty="0">
                        <a:effectLst/>
                        <a:latin typeface="+mn-lt"/>
                        <a:ea typeface="Malgun Gothic" panose="020B0503020000020004" pitchFamily="34" charset="-127"/>
                        <a:cs typeface="Cordia New" panose="020B0304020202020204" pitchFamily="34" charset="-34"/>
                      </a:endParaRPr>
                    </a:p>
                  </a:txBody>
                  <a:tcPr marL="121920" marR="121920" marT="12192" marB="12192">
                    <a:lnL>
                      <a:noFill/>
                    </a:lnL>
                    <a:lnR w="9525" cap="flat" cmpd="sng" algn="ctr">
                      <a:noFill/>
                      <a:prstDash val="soli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349863383"/>
                  </a:ext>
                </a:extLst>
              </a:tr>
              <a:tr h="234490">
                <a:tc>
                  <a:txBody>
                    <a:bodyPr/>
                    <a:lstStyle/>
                    <a:p>
                      <a:pPr>
                        <a:lnSpc>
                          <a:spcPct val="115000"/>
                        </a:lnSpc>
                      </a:pPr>
                      <a:r>
                        <a:rPr lang="en-GB" sz="1200" b="0" kern="0" dirty="0">
                          <a:effectLst/>
                          <a:latin typeface="+mj-lt"/>
                        </a:rPr>
                        <a:t>Incremental costs from healthcare system perspective</a:t>
                      </a:r>
                      <a:endParaRPr lang="en-KR" sz="1200" b="0" kern="100" dirty="0">
                        <a:effectLst/>
                        <a:latin typeface="+mj-lt"/>
                        <a:ea typeface="Malgun Gothic" panose="020B0503020000020004" pitchFamily="34" charset="-127"/>
                        <a:cs typeface="Cordia New" panose="020B0304020202020204" pitchFamily="34" charset="-34"/>
                      </a:endParaRPr>
                    </a:p>
                  </a:txBody>
                  <a:tcPr marR="121920" marT="12192" marB="12192">
                    <a:lnL w="9525" cap="flat" cmpd="sng" algn="ctr">
                      <a:noFill/>
                      <a:prstDash val="solid"/>
                    </a:lnL>
                    <a:lnR>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latinLnBrk="0" hangingPunct="1">
                        <a:lnSpc>
                          <a:spcPct val="115000"/>
                        </a:lnSpc>
                      </a:pPr>
                      <a:r>
                        <a:rPr lang="en-GB" sz="1200" b="0" kern="0">
                          <a:solidFill>
                            <a:srgbClr val="009CDE"/>
                          </a:solidFill>
                          <a:effectLst/>
                          <a:latin typeface="+mn-lt"/>
                          <a:ea typeface="+mn-ea"/>
                          <a:cs typeface="+mn-cs"/>
                        </a:rPr>
                        <a:t>-$399.09</a:t>
                      </a:r>
                      <a:endParaRPr lang="en-KR" sz="1200" b="0" kern="0">
                        <a:solidFill>
                          <a:srgbClr val="009CDE"/>
                        </a:solidFill>
                        <a:effectLst/>
                        <a:latin typeface="+mn-lt"/>
                        <a:ea typeface="+mn-ea"/>
                        <a:cs typeface="+mn-cs"/>
                      </a:endParaRPr>
                    </a:p>
                  </a:txBody>
                  <a:tcPr marT="0" marB="0" anchor="ctr">
                    <a:lnL>
                      <a:noFill/>
                    </a:lnL>
                    <a:lnR>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tc>
                  <a:txBody>
                    <a:bodyPr/>
                    <a:lstStyle/>
                    <a:p>
                      <a:pPr algn="ctr">
                        <a:lnSpc>
                          <a:spcPct val="115000"/>
                        </a:lnSpc>
                      </a:pPr>
                      <a:r>
                        <a:rPr lang="en-GB" sz="1200" b="0" kern="0">
                          <a:solidFill>
                            <a:srgbClr val="009CDE"/>
                          </a:solidFill>
                          <a:effectLst/>
                          <a:latin typeface="+mn-lt"/>
                        </a:rPr>
                        <a:t>-$289.67</a:t>
                      </a:r>
                      <a:endParaRPr lang="en-KR" sz="1200" b="0" kern="100">
                        <a:solidFill>
                          <a:srgbClr val="009CDE"/>
                        </a:solidFill>
                        <a:effectLst/>
                        <a:latin typeface="+mn-lt"/>
                        <a:ea typeface="Malgun Gothic" panose="020B0503020000020004" pitchFamily="34" charset="-127"/>
                        <a:cs typeface="Cordia New" panose="020B0304020202020204" pitchFamily="34" charset="-34"/>
                      </a:endParaRPr>
                    </a:p>
                  </a:txBody>
                  <a:tcPr marL="121920" marR="121920" marT="12192" marB="12192">
                    <a:lnL>
                      <a:noFill/>
                    </a:lnL>
                    <a:lnR>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tc>
                  <a:txBody>
                    <a:bodyPr/>
                    <a:lstStyle/>
                    <a:p>
                      <a:pPr algn="ctr">
                        <a:lnSpc>
                          <a:spcPct val="115000"/>
                        </a:lnSpc>
                      </a:pPr>
                      <a:r>
                        <a:rPr lang="en-GB" sz="1200" b="0" kern="0" dirty="0">
                          <a:solidFill>
                            <a:srgbClr val="009CDE"/>
                          </a:solidFill>
                          <a:effectLst/>
                          <a:latin typeface="+mn-lt"/>
                        </a:rPr>
                        <a:t>-$551.90</a:t>
                      </a:r>
                      <a:endParaRPr lang="en-KR" sz="1200" b="0" kern="100" dirty="0">
                        <a:solidFill>
                          <a:srgbClr val="009CDE"/>
                        </a:solidFill>
                        <a:effectLst/>
                        <a:latin typeface="+mn-lt"/>
                        <a:ea typeface="Malgun Gothic" panose="020B0503020000020004" pitchFamily="34" charset="-127"/>
                        <a:cs typeface="Cordia New" panose="020B0304020202020204" pitchFamily="34" charset="-34"/>
                      </a:endParaRPr>
                    </a:p>
                  </a:txBody>
                  <a:tcPr marL="121920" marR="121920" marT="12192" marB="12192">
                    <a:lnL>
                      <a:noFill/>
                    </a:lnL>
                    <a:lnR w="9525" cap="flat" cmpd="sng" algn="ctr">
                      <a:noFill/>
                      <a:prstDash val="soli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1986471"/>
                  </a:ext>
                </a:extLst>
              </a:tr>
              <a:tr h="234490">
                <a:tc>
                  <a:txBody>
                    <a:bodyPr/>
                    <a:lstStyle/>
                    <a:p>
                      <a:pPr>
                        <a:lnSpc>
                          <a:spcPct val="115000"/>
                        </a:lnSpc>
                      </a:pPr>
                      <a:r>
                        <a:rPr lang="en-GB" sz="1200" b="0" kern="0" dirty="0">
                          <a:effectLst/>
                          <a:latin typeface="+mj-lt"/>
                        </a:rPr>
                        <a:t>Incremental costs from societal perspectives</a:t>
                      </a:r>
                      <a:endParaRPr lang="en-KR" sz="1200" b="0" kern="100" dirty="0">
                        <a:effectLst/>
                        <a:latin typeface="+mj-lt"/>
                        <a:ea typeface="Malgun Gothic" panose="020B0503020000020004" pitchFamily="34" charset="-127"/>
                        <a:cs typeface="Cordia New" panose="020B0304020202020204" pitchFamily="34" charset="-34"/>
                      </a:endParaRPr>
                    </a:p>
                  </a:txBody>
                  <a:tcPr marR="121920" marT="12192" marB="12192">
                    <a:lnL w="9525" cap="flat" cmpd="sng" algn="ctr">
                      <a:noFill/>
                      <a:prstDash val="solid"/>
                    </a:lnL>
                    <a:lnR>
                      <a:noFill/>
                    </a:lnR>
                    <a:lnT w="6350" cap="flat" cmpd="sng" algn="ctr">
                      <a:solidFill>
                        <a:schemeClr val="bg1">
                          <a:lumMod val="50000"/>
                        </a:schemeClr>
                      </a:solidFill>
                      <a:prstDash val="dash"/>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latinLnBrk="0" hangingPunct="1">
                        <a:lnSpc>
                          <a:spcPct val="115000"/>
                        </a:lnSpc>
                      </a:pPr>
                      <a:r>
                        <a:rPr lang="en-GB" sz="1200" b="0" kern="0" dirty="0">
                          <a:solidFill>
                            <a:srgbClr val="009CDE"/>
                          </a:solidFill>
                          <a:effectLst/>
                          <a:latin typeface="+mn-lt"/>
                          <a:ea typeface="+mn-ea"/>
                          <a:cs typeface="+mn-cs"/>
                        </a:rPr>
                        <a:t>-$412.12</a:t>
                      </a:r>
                      <a:endParaRPr lang="en-KR" sz="1200" b="0" kern="0" dirty="0">
                        <a:solidFill>
                          <a:srgbClr val="009CDE"/>
                        </a:solidFill>
                        <a:effectLst/>
                        <a:latin typeface="+mn-lt"/>
                        <a:ea typeface="+mn-ea"/>
                        <a:cs typeface="+mn-cs"/>
                      </a:endParaRPr>
                    </a:p>
                  </a:txBody>
                  <a:tcPr marT="0" marB="0" anchor="ctr">
                    <a:lnL>
                      <a:noFill/>
                    </a:lnL>
                    <a:lnR>
                      <a:noFill/>
                    </a:lnR>
                    <a:lnT w="6350" cap="flat" cmpd="sng" algn="ctr">
                      <a:solidFill>
                        <a:schemeClr val="bg1">
                          <a:lumMod val="50000"/>
                        </a:schemeClr>
                      </a:solidFill>
                      <a:prstDash val="dash"/>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15000"/>
                        </a:lnSpc>
                      </a:pPr>
                      <a:r>
                        <a:rPr lang="en-GB" sz="1200" b="0" kern="0" dirty="0">
                          <a:solidFill>
                            <a:srgbClr val="009CDE"/>
                          </a:solidFill>
                          <a:effectLst/>
                          <a:latin typeface="+mn-lt"/>
                        </a:rPr>
                        <a:t>-$218.95</a:t>
                      </a:r>
                      <a:endParaRPr lang="en-KR" sz="1200" b="0" kern="100" dirty="0">
                        <a:solidFill>
                          <a:srgbClr val="009CDE"/>
                        </a:solidFill>
                        <a:effectLst/>
                        <a:latin typeface="+mn-lt"/>
                        <a:ea typeface="Malgun Gothic" panose="020B0503020000020004" pitchFamily="34" charset="-127"/>
                        <a:cs typeface="Cordia New" panose="020B0304020202020204" pitchFamily="34" charset="-34"/>
                      </a:endParaRPr>
                    </a:p>
                  </a:txBody>
                  <a:tcPr marL="121920" marR="121920" marT="12192" marB="12192">
                    <a:lnL>
                      <a:noFill/>
                    </a:lnL>
                    <a:lnR>
                      <a:noFill/>
                    </a:lnR>
                    <a:lnT w="6350" cap="flat" cmpd="sng" algn="ctr">
                      <a:solidFill>
                        <a:schemeClr val="bg1">
                          <a:lumMod val="50000"/>
                        </a:schemeClr>
                      </a:solidFill>
                      <a:prstDash val="dash"/>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15000"/>
                        </a:lnSpc>
                      </a:pPr>
                      <a:r>
                        <a:rPr lang="en-GB" sz="1200" b="0" kern="0" dirty="0">
                          <a:solidFill>
                            <a:srgbClr val="009CDE"/>
                          </a:solidFill>
                          <a:effectLst/>
                          <a:latin typeface="+mn-lt"/>
                        </a:rPr>
                        <a:t>-$690.84</a:t>
                      </a:r>
                      <a:endParaRPr lang="en-KR" sz="1200" b="0" kern="100" dirty="0">
                        <a:solidFill>
                          <a:srgbClr val="009CDE"/>
                        </a:solidFill>
                        <a:effectLst/>
                        <a:latin typeface="+mn-lt"/>
                        <a:ea typeface="Malgun Gothic" panose="020B0503020000020004" pitchFamily="34" charset="-127"/>
                        <a:cs typeface="Cordia New" panose="020B0304020202020204" pitchFamily="34" charset="-34"/>
                      </a:endParaRPr>
                    </a:p>
                  </a:txBody>
                  <a:tcPr marL="121920" marR="121920" marT="12192" marB="12192">
                    <a:lnL>
                      <a:noFill/>
                    </a:lnL>
                    <a:lnR w="9525" cap="flat" cmpd="sng" algn="ctr">
                      <a:noFill/>
                      <a:prstDash val="solid"/>
                    </a:lnR>
                    <a:lnT w="6350" cap="flat" cmpd="sng" algn="ctr">
                      <a:solidFill>
                        <a:schemeClr val="bg1">
                          <a:lumMod val="50000"/>
                        </a:schemeClr>
                      </a:solidFill>
                      <a:prstDash val="dash"/>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770943491"/>
                  </a:ext>
                </a:extLst>
              </a:tr>
            </a:tbl>
          </a:graphicData>
        </a:graphic>
      </p:graphicFrame>
      <p:sp>
        <p:nvSpPr>
          <p:cNvPr id="11" name="Rectangle 10">
            <a:extLst>
              <a:ext uri="{FF2B5EF4-FFF2-40B4-BE49-F238E27FC236}">
                <a16:creationId xmlns:a16="http://schemas.microsoft.com/office/drawing/2014/main" id="{C7DD78C3-1823-004A-25C6-9E563B6FCC2C}"/>
              </a:ext>
            </a:extLst>
          </p:cNvPr>
          <p:cNvSpPr/>
          <p:nvPr/>
        </p:nvSpPr>
        <p:spPr>
          <a:xfrm>
            <a:off x="6961718" y="3350261"/>
            <a:ext cx="4646082" cy="471176"/>
          </a:xfrm>
          <a:prstGeom prst="rect">
            <a:avLst/>
          </a:prstGeom>
          <a:noFill/>
          <a:ln w="6350">
            <a:solidFill>
              <a:schemeClr val="accent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C35EDD01-0A45-4FE9-1C07-7C4A0B86D461}"/>
              </a:ext>
            </a:extLst>
          </p:cNvPr>
          <p:cNvSpPr/>
          <p:nvPr/>
        </p:nvSpPr>
        <p:spPr>
          <a:xfrm>
            <a:off x="6961718" y="5228168"/>
            <a:ext cx="4646082" cy="471176"/>
          </a:xfrm>
          <a:prstGeom prst="rect">
            <a:avLst/>
          </a:prstGeom>
          <a:noFill/>
          <a:ln w="6350">
            <a:solidFill>
              <a:schemeClr val="accent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 name="Text Placeholder 7">
            <a:extLst>
              <a:ext uri="{FF2B5EF4-FFF2-40B4-BE49-F238E27FC236}">
                <a16:creationId xmlns:a16="http://schemas.microsoft.com/office/drawing/2014/main" id="{657E22AC-166C-9ECD-A221-A453BBB9BBE3}"/>
              </a:ext>
            </a:extLst>
          </p:cNvPr>
          <p:cNvSpPr txBox="1">
            <a:spLocks/>
          </p:cNvSpPr>
          <p:nvPr/>
        </p:nvSpPr>
        <p:spPr>
          <a:xfrm>
            <a:off x="670560" y="5941572"/>
            <a:ext cx="10035538" cy="567078"/>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CVE: cardiovascular events; LY: Life Year; QALY: Quality-adjusted life year</a:t>
            </a:r>
          </a:p>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Cho JY, et al. Projected Cost Savings with Optimal Medication Adherence in Cardiovascular Disease Patients Requiring Lipid Lowering Therapy: a Multi-National Economic Evaluation Study. JAHA 2024. Manuscript in Press</a:t>
            </a:r>
          </a:p>
        </p:txBody>
      </p:sp>
      <p:sp>
        <p:nvSpPr>
          <p:cNvPr id="10" name="TextBox 9">
            <a:extLst>
              <a:ext uri="{FF2B5EF4-FFF2-40B4-BE49-F238E27FC236}">
                <a16:creationId xmlns:a16="http://schemas.microsoft.com/office/drawing/2014/main" id="{FEB674D9-67D7-5DE7-FCBB-C28AABB77297}"/>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GLO2329519</a:t>
            </a:r>
          </a:p>
        </p:txBody>
      </p:sp>
    </p:spTree>
    <p:extLst>
      <p:ext uri="{BB962C8B-B14F-4D97-AF65-F5344CB8AC3E}">
        <p14:creationId xmlns:p14="http://schemas.microsoft.com/office/powerpoint/2010/main" val="223162573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hink-cell data - do not delete" hidden="1">
            <a:extLst>
              <a:ext uri="{FF2B5EF4-FFF2-40B4-BE49-F238E27FC236}">
                <a16:creationId xmlns:a16="http://schemas.microsoft.com/office/drawing/2014/main" id="{D6BC3E91-B542-4E38-8C3D-7DAF99721300}"/>
              </a:ext>
            </a:extLst>
          </p:cNvPr>
          <p:cNvGraphicFramePr>
            <a:graphicFrameLocks noChangeAspect="1"/>
          </p:cNvGraphicFramePr>
          <p:nvPr>
            <p:custDataLst>
              <p:tags r:id="rId1"/>
            </p:custDataLst>
            <p:extLst>
              <p:ext uri="{D42A27DB-BD31-4B8C-83A1-F6EECF244321}">
                <p14:modId xmlns:p14="http://schemas.microsoft.com/office/powerpoint/2010/main" val="2232634310"/>
              </p:ext>
            </p:extLst>
          </p:nvPr>
        </p:nvGraphicFramePr>
        <p:xfrm>
          <a:off x="2118" y="2118"/>
          <a:ext cx="2117" cy="2117"/>
        </p:xfrm>
        <a:graphic>
          <a:graphicData uri="http://schemas.openxmlformats.org/presentationml/2006/ole">
            <mc:AlternateContent xmlns:mc="http://schemas.openxmlformats.org/markup-compatibility/2006">
              <mc:Choice xmlns:v="urn:schemas-microsoft-com:vml" Requires="v">
                <p:oleObj name="think-cell Slide" r:id="rId3" imgW="421" imgH="420" progId="TCLayout.ActiveDocument.1">
                  <p:embed/>
                </p:oleObj>
              </mc:Choice>
              <mc:Fallback>
                <p:oleObj name="think-cell Slide" r:id="rId3" imgW="421" imgH="420" progId="TCLayout.ActiveDocument.1">
                  <p:embed/>
                  <p:pic>
                    <p:nvPicPr>
                      <p:cNvPr id="8" name="think-cell data - do not delete" hidden="1">
                        <a:extLst>
                          <a:ext uri="{FF2B5EF4-FFF2-40B4-BE49-F238E27FC236}">
                            <a16:creationId xmlns:a16="http://schemas.microsoft.com/office/drawing/2014/main" id="{D6BC3E91-B542-4E38-8C3D-7DAF99721300}"/>
                          </a:ext>
                        </a:extLst>
                      </p:cNvPr>
                      <p:cNvPicPr/>
                      <p:nvPr/>
                    </p:nvPicPr>
                    <p:blipFill>
                      <a:blip r:embed="rId4"/>
                      <a:stretch>
                        <a:fillRect/>
                      </a:stretch>
                    </p:blipFill>
                    <p:spPr>
                      <a:xfrm>
                        <a:off x="2118" y="2118"/>
                        <a:ext cx="2117" cy="2117"/>
                      </a:xfrm>
                      <a:prstGeom prst="rect">
                        <a:avLst/>
                      </a:prstGeom>
                    </p:spPr>
                  </p:pic>
                </p:oleObj>
              </mc:Fallback>
            </mc:AlternateContent>
          </a:graphicData>
        </a:graphic>
      </p:graphicFrame>
      <p:sp>
        <p:nvSpPr>
          <p:cNvPr id="4" name="Title 3">
            <a:extLst>
              <a:ext uri="{FF2B5EF4-FFF2-40B4-BE49-F238E27FC236}">
                <a16:creationId xmlns:a16="http://schemas.microsoft.com/office/drawing/2014/main" id="{A59F66A9-D778-22E1-92D1-FF48BB3313CF}"/>
              </a:ext>
            </a:extLst>
          </p:cNvPr>
          <p:cNvSpPr>
            <a:spLocks noGrp="1"/>
          </p:cNvSpPr>
          <p:nvPr>
            <p:ph type="title"/>
          </p:nvPr>
        </p:nvSpPr>
        <p:spPr>
          <a:xfrm>
            <a:off x="670560" y="355600"/>
            <a:ext cx="10937240" cy="520701"/>
          </a:xfrm>
        </p:spPr>
        <p:txBody>
          <a:bodyPr vert="horz"/>
          <a:lstStyle/>
          <a:p>
            <a:r>
              <a:rPr lang="en-US" dirty="0"/>
              <a:t>Very few patients with chronic diseases take their medicines as prescribed</a:t>
            </a:r>
            <a:endParaRPr lang="pt-BR" dirty="0"/>
          </a:p>
        </p:txBody>
      </p:sp>
      <p:sp>
        <p:nvSpPr>
          <p:cNvPr id="11" name="Text Placeholder 5">
            <a:extLst>
              <a:ext uri="{FF2B5EF4-FFF2-40B4-BE49-F238E27FC236}">
                <a16:creationId xmlns:a16="http://schemas.microsoft.com/office/drawing/2014/main" id="{128729FA-0AFD-C4B4-5BE8-8D0745417A47}"/>
              </a:ext>
            </a:extLst>
          </p:cNvPr>
          <p:cNvSpPr txBox="1">
            <a:spLocks/>
          </p:cNvSpPr>
          <p:nvPr/>
        </p:nvSpPr>
        <p:spPr>
          <a:xfrm>
            <a:off x="670560" y="1463039"/>
            <a:ext cx="10937240" cy="547219"/>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i="0" u="none" strike="noStrike" kern="1200" cap="none" spc="0" normalizeH="0" baseline="0" noProof="0" dirty="0">
                <a:ln>
                  <a:noFill/>
                </a:ln>
                <a:solidFill>
                  <a:prstClr val="white"/>
                </a:solidFill>
                <a:effectLst/>
                <a:uLnTx/>
                <a:uFillTx/>
                <a:latin typeface="Georgia"/>
                <a:ea typeface="+mn-ea"/>
                <a:cs typeface="Calibri"/>
              </a:rPr>
              <a:t>In a group of newly diagnosed patients with either diabetes, hypertension or high blood cholesterol</a:t>
            </a:r>
            <a:endParaRPr kumimoji="0" lang="en-US" i="0" u="none" strike="noStrike" kern="1200" cap="all" spc="0" normalizeH="0" baseline="0" noProof="0" dirty="0">
              <a:ln>
                <a:noFill/>
              </a:ln>
              <a:solidFill>
                <a:prstClr val="white"/>
              </a:solidFill>
              <a:effectLst/>
              <a:uLnTx/>
              <a:uFillTx/>
              <a:latin typeface="Georgia"/>
              <a:ea typeface="+mn-ea"/>
              <a:cs typeface="Calibri"/>
            </a:endParaRPr>
          </a:p>
        </p:txBody>
      </p:sp>
      <p:cxnSp>
        <p:nvCxnSpPr>
          <p:cNvPr id="12" name="Straight Connector 11">
            <a:extLst>
              <a:ext uri="{FF2B5EF4-FFF2-40B4-BE49-F238E27FC236}">
                <a16:creationId xmlns:a16="http://schemas.microsoft.com/office/drawing/2014/main" id="{A98BF15C-E4A7-D28C-51B4-4E309333AB47}"/>
              </a:ext>
            </a:extLst>
          </p:cNvPr>
          <p:cNvCxnSpPr/>
          <p:nvPr/>
        </p:nvCxnSpPr>
        <p:spPr>
          <a:xfrm>
            <a:off x="660400" y="2917752"/>
            <a:ext cx="10960099"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42F00A69-E219-68ED-638F-B5C0C1CEF1E1}"/>
              </a:ext>
            </a:extLst>
          </p:cNvPr>
          <p:cNvCxnSpPr/>
          <p:nvPr/>
        </p:nvCxnSpPr>
        <p:spPr>
          <a:xfrm>
            <a:off x="667188" y="3949453"/>
            <a:ext cx="10960099"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0D9B968D-91FC-DC24-24AD-26AF19378AC7}"/>
              </a:ext>
            </a:extLst>
          </p:cNvPr>
          <p:cNvCxnSpPr/>
          <p:nvPr/>
        </p:nvCxnSpPr>
        <p:spPr>
          <a:xfrm>
            <a:off x="673976" y="4790422"/>
            <a:ext cx="10960099"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16" name="Group 15">
            <a:extLst>
              <a:ext uri="{FF2B5EF4-FFF2-40B4-BE49-F238E27FC236}">
                <a16:creationId xmlns:a16="http://schemas.microsoft.com/office/drawing/2014/main" id="{FCA718E4-DBD6-DD6C-8CCE-66F9C032EC4B}"/>
              </a:ext>
            </a:extLst>
          </p:cNvPr>
          <p:cNvGrpSpPr/>
          <p:nvPr/>
        </p:nvGrpSpPr>
        <p:grpSpPr>
          <a:xfrm>
            <a:off x="646474" y="2299402"/>
            <a:ext cx="10949940" cy="395731"/>
            <a:chOff x="670560" y="2413702"/>
            <a:chExt cx="10949940" cy="395731"/>
          </a:xfrm>
        </p:grpSpPr>
        <p:grpSp>
          <p:nvGrpSpPr>
            <p:cNvPr id="18" name="Group 17">
              <a:extLst>
                <a:ext uri="{FF2B5EF4-FFF2-40B4-BE49-F238E27FC236}">
                  <a16:creationId xmlns:a16="http://schemas.microsoft.com/office/drawing/2014/main" id="{F91AB4A4-DEF9-CB28-E1B5-9E764B628D72}"/>
                </a:ext>
              </a:extLst>
            </p:cNvPr>
            <p:cNvGrpSpPr/>
            <p:nvPr/>
          </p:nvGrpSpPr>
          <p:grpSpPr>
            <a:xfrm>
              <a:off x="670560" y="2413702"/>
              <a:ext cx="3295088" cy="395731"/>
              <a:chOff x="519603" y="2164197"/>
              <a:chExt cx="3150695" cy="378388"/>
            </a:xfrm>
          </p:grpSpPr>
          <p:pic>
            <p:nvPicPr>
              <p:cNvPr id="21" name="Picture 20" descr="A blue and black outline of a person&#10;&#10;Description automatically generated">
                <a:extLst>
                  <a:ext uri="{FF2B5EF4-FFF2-40B4-BE49-F238E27FC236}">
                    <a16:creationId xmlns:a16="http://schemas.microsoft.com/office/drawing/2014/main" id="{7059B55F-29C1-2D56-A71F-277F8BF1DE10}"/>
                  </a:ext>
                </a:extLst>
              </p:cNvPr>
              <p:cNvPicPr>
                <a:picLocks noChangeAspect="1"/>
              </p:cNvPicPr>
              <p:nvPr/>
            </p:nvPicPr>
            <p:blipFill>
              <a:blip r:embed="rId5"/>
              <a:stretch>
                <a:fillRect/>
              </a:stretch>
            </p:blipFill>
            <p:spPr>
              <a:xfrm>
                <a:off x="519603" y="2164197"/>
                <a:ext cx="378388" cy="378388"/>
              </a:xfrm>
              <a:prstGeom prst="rect">
                <a:avLst/>
              </a:prstGeom>
            </p:spPr>
          </p:pic>
          <p:pic>
            <p:nvPicPr>
              <p:cNvPr id="22" name="Picture 21" descr="A blue and black outline of a person&#10;&#10;Description automatically generated">
                <a:extLst>
                  <a:ext uri="{FF2B5EF4-FFF2-40B4-BE49-F238E27FC236}">
                    <a16:creationId xmlns:a16="http://schemas.microsoft.com/office/drawing/2014/main" id="{960997F8-31EA-DAB0-0661-31205012B6AE}"/>
                  </a:ext>
                </a:extLst>
              </p:cNvPr>
              <p:cNvPicPr>
                <a:picLocks noChangeAspect="1"/>
              </p:cNvPicPr>
              <p:nvPr/>
            </p:nvPicPr>
            <p:blipFill>
              <a:blip r:embed="rId5">
                <a:duotone>
                  <a:schemeClr val="bg2">
                    <a:shade val="45000"/>
                    <a:satMod val="135000"/>
                  </a:schemeClr>
                  <a:prstClr val="white"/>
                </a:duotone>
              </a:blip>
              <a:stretch>
                <a:fillRect/>
              </a:stretch>
            </p:blipFill>
            <p:spPr>
              <a:xfrm>
                <a:off x="827637" y="2164197"/>
                <a:ext cx="378388" cy="378388"/>
              </a:xfrm>
              <a:prstGeom prst="rect">
                <a:avLst/>
              </a:prstGeom>
            </p:spPr>
          </p:pic>
          <p:pic>
            <p:nvPicPr>
              <p:cNvPr id="23" name="Picture 22" descr="A blue and black outline of a person&#10;&#10;Description automatically generated">
                <a:extLst>
                  <a:ext uri="{FF2B5EF4-FFF2-40B4-BE49-F238E27FC236}">
                    <a16:creationId xmlns:a16="http://schemas.microsoft.com/office/drawing/2014/main" id="{B5AEB04B-686B-3D04-973B-DC13C7D00BBF}"/>
                  </a:ext>
                </a:extLst>
              </p:cNvPr>
              <p:cNvPicPr>
                <a:picLocks noChangeAspect="1"/>
              </p:cNvPicPr>
              <p:nvPr/>
            </p:nvPicPr>
            <p:blipFill>
              <a:blip r:embed="rId5">
                <a:duotone>
                  <a:schemeClr val="bg2">
                    <a:shade val="45000"/>
                    <a:satMod val="135000"/>
                  </a:schemeClr>
                  <a:prstClr val="white"/>
                </a:duotone>
              </a:blip>
              <a:stretch>
                <a:fillRect/>
              </a:stretch>
            </p:blipFill>
            <p:spPr>
              <a:xfrm>
                <a:off x="1135671" y="2164197"/>
                <a:ext cx="378388" cy="378388"/>
              </a:xfrm>
              <a:prstGeom prst="rect">
                <a:avLst/>
              </a:prstGeom>
            </p:spPr>
          </p:pic>
          <p:pic>
            <p:nvPicPr>
              <p:cNvPr id="24" name="Picture 23" descr="A blue and black outline of a person&#10;&#10;Description automatically generated">
                <a:extLst>
                  <a:ext uri="{FF2B5EF4-FFF2-40B4-BE49-F238E27FC236}">
                    <a16:creationId xmlns:a16="http://schemas.microsoft.com/office/drawing/2014/main" id="{30380496-C240-A873-E97A-7BB9712E4299}"/>
                  </a:ext>
                </a:extLst>
              </p:cNvPr>
              <p:cNvPicPr>
                <a:picLocks noChangeAspect="1"/>
              </p:cNvPicPr>
              <p:nvPr/>
            </p:nvPicPr>
            <p:blipFill>
              <a:blip r:embed="rId5">
                <a:duotone>
                  <a:schemeClr val="bg2">
                    <a:shade val="45000"/>
                    <a:satMod val="135000"/>
                  </a:schemeClr>
                  <a:prstClr val="white"/>
                </a:duotone>
              </a:blip>
              <a:stretch>
                <a:fillRect/>
              </a:stretch>
            </p:blipFill>
            <p:spPr>
              <a:xfrm>
                <a:off x="1443704" y="2164197"/>
                <a:ext cx="378388" cy="378388"/>
              </a:xfrm>
              <a:prstGeom prst="rect">
                <a:avLst/>
              </a:prstGeom>
            </p:spPr>
          </p:pic>
          <p:pic>
            <p:nvPicPr>
              <p:cNvPr id="25" name="Picture 24" descr="A blue and black outline of a person&#10;&#10;Description automatically generated">
                <a:extLst>
                  <a:ext uri="{FF2B5EF4-FFF2-40B4-BE49-F238E27FC236}">
                    <a16:creationId xmlns:a16="http://schemas.microsoft.com/office/drawing/2014/main" id="{2737D58F-1F6F-DB2D-6669-2A02A7F385E6}"/>
                  </a:ext>
                </a:extLst>
              </p:cNvPr>
              <p:cNvPicPr>
                <a:picLocks noChangeAspect="1"/>
              </p:cNvPicPr>
              <p:nvPr/>
            </p:nvPicPr>
            <p:blipFill>
              <a:blip r:embed="rId5">
                <a:duotone>
                  <a:schemeClr val="bg2">
                    <a:shade val="45000"/>
                    <a:satMod val="135000"/>
                  </a:schemeClr>
                  <a:prstClr val="white"/>
                </a:duotone>
              </a:blip>
              <a:stretch>
                <a:fillRect/>
              </a:stretch>
            </p:blipFill>
            <p:spPr>
              <a:xfrm>
                <a:off x="1751738" y="2164197"/>
                <a:ext cx="378388" cy="378388"/>
              </a:xfrm>
              <a:prstGeom prst="rect">
                <a:avLst/>
              </a:prstGeom>
            </p:spPr>
          </p:pic>
          <p:pic>
            <p:nvPicPr>
              <p:cNvPr id="26" name="Picture 25" descr="A blue and black outline of a person&#10;&#10;Description automatically generated">
                <a:extLst>
                  <a:ext uri="{FF2B5EF4-FFF2-40B4-BE49-F238E27FC236}">
                    <a16:creationId xmlns:a16="http://schemas.microsoft.com/office/drawing/2014/main" id="{8E03E7A9-4EBF-8BF5-05E4-532D12B0386B}"/>
                  </a:ext>
                </a:extLst>
              </p:cNvPr>
              <p:cNvPicPr>
                <a:picLocks noChangeAspect="1"/>
              </p:cNvPicPr>
              <p:nvPr/>
            </p:nvPicPr>
            <p:blipFill>
              <a:blip r:embed="rId5">
                <a:duotone>
                  <a:schemeClr val="bg2">
                    <a:shade val="45000"/>
                    <a:satMod val="135000"/>
                  </a:schemeClr>
                  <a:prstClr val="white"/>
                </a:duotone>
              </a:blip>
              <a:stretch>
                <a:fillRect/>
              </a:stretch>
            </p:blipFill>
            <p:spPr>
              <a:xfrm>
                <a:off x="2059772" y="2164197"/>
                <a:ext cx="378388" cy="378388"/>
              </a:xfrm>
              <a:prstGeom prst="rect">
                <a:avLst/>
              </a:prstGeom>
            </p:spPr>
          </p:pic>
          <p:pic>
            <p:nvPicPr>
              <p:cNvPr id="27" name="Picture 26" descr="A blue and black outline of a person&#10;&#10;Description automatically generated">
                <a:extLst>
                  <a:ext uri="{FF2B5EF4-FFF2-40B4-BE49-F238E27FC236}">
                    <a16:creationId xmlns:a16="http://schemas.microsoft.com/office/drawing/2014/main" id="{491A8ABE-63F3-4A17-51A2-506463774055}"/>
                  </a:ext>
                </a:extLst>
              </p:cNvPr>
              <p:cNvPicPr>
                <a:picLocks noChangeAspect="1"/>
              </p:cNvPicPr>
              <p:nvPr/>
            </p:nvPicPr>
            <p:blipFill>
              <a:blip r:embed="rId5">
                <a:duotone>
                  <a:schemeClr val="bg2">
                    <a:shade val="45000"/>
                    <a:satMod val="135000"/>
                  </a:schemeClr>
                  <a:prstClr val="white"/>
                </a:duotone>
              </a:blip>
              <a:stretch>
                <a:fillRect/>
              </a:stretch>
            </p:blipFill>
            <p:spPr>
              <a:xfrm>
                <a:off x="2367806" y="2164197"/>
                <a:ext cx="378388" cy="378388"/>
              </a:xfrm>
              <a:prstGeom prst="rect">
                <a:avLst/>
              </a:prstGeom>
            </p:spPr>
          </p:pic>
          <p:pic>
            <p:nvPicPr>
              <p:cNvPr id="28" name="Picture 27" descr="A blue and black outline of a person&#10;&#10;Description automatically generated">
                <a:extLst>
                  <a:ext uri="{FF2B5EF4-FFF2-40B4-BE49-F238E27FC236}">
                    <a16:creationId xmlns:a16="http://schemas.microsoft.com/office/drawing/2014/main" id="{9E7B72D2-7080-2EAF-4DCD-C85851DE8A0A}"/>
                  </a:ext>
                </a:extLst>
              </p:cNvPr>
              <p:cNvPicPr>
                <a:picLocks noChangeAspect="1"/>
              </p:cNvPicPr>
              <p:nvPr/>
            </p:nvPicPr>
            <p:blipFill>
              <a:blip r:embed="rId5">
                <a:duotone>
                  <a:schemeClr val="bg2">
                    <a:shade val="45000"/>
                    <a:satMod val="135000"/>
                  </a:schemeClr>
                  <a:prstClr val="white"/>
                </a:duotone>
              </a:blip>
              <a:stretch>
                <a:fillRect/>
              </a:stretch>
            </p:blipFill>
            <p:spPr>
              <a:xfrm>
                <a:off x="2675839" y="2164197"/>
                <a:ext cx="378388" cy="378388"/>
              </a:xfrm>
              <a:prstGeom prst="rect">
                <a:avLst/>
              </a:prstGeom>
            </p:spPr>
          </p:pic>
          <p:pic>
            <p:nvPicPr>
              <p:cNvPr id="29" name="Picture 28" descr="A blue and black outline of a person&#10;&#10;Description automatically generated">
                <a:extLst>
                  <a:ext uri="{FF2B5EF4-FFF2-40B4-BE49-F238E27FC236}">
                    <a16:creationId xmlns:a16="http://schemas.microsoft.com/office/drawing/2014/main" id="{13DA3A6E-E00C-F9E6-4D8F-27910AB405E9}"/>
                  </a:ext>
                </a:extLst>
              </p:cNvPr>
              <p:cNvPicPr>
                <a:picLocks noChangeAspect="1"/>
              </p:cNvPicPr>
              <p:nvPr/>
            </p:nvPicPr>
            <p:blipFill>
              <a:blip r:embed="rId5">
                <a:duotone>
                  <a:schemeClr val="bg2">
                    <a:shade val="45000"/>
                    <a:satMod val="135000"/>
                  </a:schemeClr>
                  <a:prstClr val="white"/>
                </a:duotone>
              </a:blip>
              <a:stretch>
                <a:fillRect/>
              </a:stretch>
            </p:blipFill>
            <p:spPr>
              <a:xfrm>
                <a:off x="2983873" y="2164197"/>
                <a:ext cx="378388" cy="378388"/>
              </a:xfrm>
              <a:prstGeom prst="rect">
                <a:avLst/>
              </a:prstGeom>
            </p:spPr>
          </p:pic>
          <p:pic>
            <p:nvPicPr>
              <p:cNvPr id="30" name="Picture 29" descr="A blue and black outline of a person&#10;&#10;Description automatically generated">
                <a:extLst>
                  <a:ext uri="{FF2B5EF4-FFF2-40B4-BE49-F238E27FC236}">
                    <a16:creationId xmlns:a16="http://schemas.microsoft.com/office/drawing/2014/main" id="{B1F03275-750F-A7E7-ADE1-D9934EEF7E5C}"/>
                  </a:ext>
                </a:extLst>
              </p:cNvPr>
              <p:cNvPicPr>
                <a:picLocks noChangeAspect="1"/>
              </p:cNvPicPr>
              <p:nvPr/>
            </p:nvPicPr>
            <p:blipFill>
              <a:blip r:embed="rId5">
                <a:duotone>
                  <a:schemeClr val="bg2">
                    <a:shade val="45000"/>
                    <a:satMod val="135000"/>
                  </a:schemeClr>
                  <a:prstClr val="white"/>
                </a:duotone>
              </a:blip>
              <a:stretch>
                <a:fillRect/>
              </a:stretch>
            </p:blipFill>
            <p:spPr>
              <a:xfrm>
                <a:off x="3291910" y="2164197"/>
                <a:ext cx="378388" cy="378388"/>
              </a:xfrm>
              <a:prstGeom prst="rect">
                <a:avLst/>
              </a:prstGeom>
            </p:spPr>
          </p:pic>
        </p:grpSp>
        <p:sp>
          <p:nvSpPr>
            <p:cNvPr id="17" name="Text Placeholder 3">
              <a:extLst>
                <a:ext uri="{FF2B5EF4-FFF2-40B4-BE49-F238E27FC236}">
                  <a16:creationId xmlns:a16="http://schemas.microsoft.com/office/drawing/2014/main" id="{E0B20F8B-D21E-9E52-363A-9623834BA4BF}"/>
                </a:ext>
              </a:extLst>
            </p:cNvPr>
            <p:cNvSpPr txBox="1">
              <a:spLocks/>
            </p:cNvSpPr>
            <p:nvPr/>
          </p:nvSpPr>
          <p:spPr>
            <a:xfrm>
              <a:off x="4246637" y="2456835"/>
              <a:ext cx="7373863" cy="309464"/>
            </a:xfrm>
            <a:prstGeom prst="rect">
              <a:avLst/>
            </a:prstGeom>
          </p:spPr>
          <p:txBody>
            <a:bodyPr vert="horz" wrap="square" lIns="0" tIns="0" rIns="64300" bIns="32151" rtlCol="0" anchor="ctr">
              <a:spAutoFit/>
            </a:bodyPr>
            <a:lstStyle>
              <a:lvl1pPr marL="0" indent="0" algn="l" defTabSz="1311772" rtl="0" eaLnBrk="1" latinLnBrk="0" hangingPunct="1">
                <a:lnSpc>
                  <a:spcPct val="100000"/>
                </a:lnSpc>
                <a:spcBef>
                  <a:spcPts val="860"/>
                </a:spcBef>
                <a:buFont typeface="Arial" panose="020B0604020202020204" pitchFamily="34" charset="0"/>
                <a:buNone/>
                <a:defRPr sz="2296" b="0" kern="1200">
                  <a:solidFill>
                    <a:schemeClr val="tx1"/>
                  </a:solidFill>
                  <a:latin typeface="+mj-lt"/>
                  <a:ea typeface="+mn-ea"/>
                  <a:cs typeface="Calibri" panose="020F0502020204030204" pitchFamily="34" charset="0"/>
                </a:defRPr>
              </a:lvl1pPr>
              <a:lvl2pPr marL="243681" indent="-243681" algn="l" defTabSz="1311772" rtl="0" eaLnBrk="1" latinLnBrk="0" hangingPunct="1">
                <a:lnSpc>
                  <a:spcPct val="100000"/>
                </a:lnSpc>
                <a:spcBef>
                  <a:spcPts val="860"/>
                </a:spcBef>
                <a:buFont typeface="Arial" panose="020B0604020202020204" pitchFamily="34" charset="0"/>
                <a:buChar char="•"/>
                <a:defRPr sz="2009" b="0" kern="1200">
                  <a:solidFill>
                    <a:schemeClr val="tx1"/>
                  </a:solidFill>
                  <a:latin typeface="+mj-lt"/>
                  <a:ea typeface="+mn-ea"/>
                  <a:cs typeface="+mn-cs"/>
                </a:defRPr>
              </a:lvl2pPr>
              <a:lvl3pPr marL="573901" indent="-245958" algn="l" defTabSz="1311772" rtl="0" eaLnBrk="1" latinLnBrk="0" hangingPunct="1">
                <a:lnSpc>
                  <a:spcPct val="100000"/>
                </a:lnSpc>
                <a:spcBef>
                  <a:spcPts val="860"/>
                </a:spcBef>
                <a:buFont typeface="Arial" panose="020B0604020202020204" pitchFamily="34" charset="0"/>
                <a:buChar char="–"/>
                <a:defRPr sz="1721" b="0" kern="1200">
                  <a:solidFill>
                    <a:schemeClr val="tx1"/>
                  </a:solidFill>
                  <a:latin typeface="+mj-lt"/>
                  <a:ea typeface="+mn-ea"/>
                  <a:cs typeface="+mn-cs"/>
                </a:defRPr>
              </a:lvl3pPr>
              <a:lvl4pPr marL="819858" indent="-243681" algn="l" defTabSz="1311772" rtl="0" eaLnBrk="1" latinLnBrk="0" hangingPunct="1">
                <a:lnSpc>
                  <a:spcPct val="100000"/>
                </a:lnSpc>
                <a:spcBef>
                  <a:spcPts val="860"/>
                </a:spcBef>
                <a:buFont typeface="Arial" panose="020B0604020202020204" pitchFamily="34" charset="0"/>
                <a:buChar char="•"/>
                <a:defRPr sz="1578" b="0" kern="1200">
                  <a:solidFill>
                    <a:schemeClr val="tx1"/>
                  </a:solidFill>
                  <a:latin typeface="+mj-lt"/>
                  <a:ea typeface="+mn-ea"/>
                  <a:cs typeface="+mn-cs"/>
                </a:defRPr>
              </a:lvl4pPr>
              <a:lvl5pPr marL="1065814" indent="-245958" algn="l" defTabSz="1311772" rtl="0" eaLnBrk="1" latinLnBrk="0" hangingPunct="1">
                <a:lnSpc>
                  <a:spcPct val="100000"/>
                </a:lnSpc>
                <a:spcBef>
                  <a:spcPts val="860"/>
                </a:spcBef>
                <a:buFont typeface="Arial" panose="020B0604020202020204" pitchFamily="34" charset="0"/>
                <a:buChar char="»"/>
                <a:defRPr sz="1578" b="0" kern="1200">
                  <a:solidFill>
                    <a:schemeClr val="tx1"/>
                  </a:solidFill>
                  <a:latin typeface="+mj-lt"/>
                  <a:ea typeface="+mn-ea"/>
                  <a:cs typeface="+mn-cs"/>
                </a:defRPr>
              </a:lvl5pPr>
              <a:lvl6pPr marL="3607372"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6pPr>
              <a:lvl7pPr marL="4263258"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7pPr>
              <a:lvl8pPr marL="4919145"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8pPr>
              <a:lvl9pPr marL="5575030"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9pPr>
            </a:lstStyle>
            <a:p>
              <a:pPr marL="0" marR="0" lvl="1" indent="0" algn="l" defTabSz="2331923" rtl="0" eaLnBrk="1" fontAlgn="auto" latinLnBrk="0" hangingPunct="1">
                <a:lnSpc>
                  <a:spcPct val="100000"/>
                </a:lnSpc>
                <a:spcBef>
                  <a:spcPts val="421"/>
                </a:spcBef>
                <a:spcAft>
                  <a:spcPts val="421"/>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9CDE"/>
                  </a:solidFill>
                  <a:effectLst/>
                  <a:uLnTx/>
                  <a:uFillTx/>
                  <a:latin typeface="Georgia"/>
                  <a:ea typeface="+mn-ea"/>
                  <a:cs typeface="+mn-cs"/>
                </a:rPr>
                <a:t>4-31% </a:t>
              </a:r>
              <a:r>
                <a:rPr kumimoji="0" lang="en-US" sz="1800" b="0" i="0" u="none" strike="noStrike" kern="1200" cap="none" spc="0" normalizeH="0" baseline="0" noProof="0" dirty="0">
                  <a:ln>
                    <a:noFill/>
                  </a:ln>
                  <a:solidFill>
                    <a:srgbClr val="000000"/>
                  </a:solidFill>
                  <a:effectLst/>
                  <a:uLnTx/>
                  <a:uFillTx/>
                  <a:latin typeface="Georgia"/>
                  <a:ea typeface="+mn-ea"/>
                  <a:cs typeface="+mn-cs"/>
                </a:rPr>
                <a:t>of patients will not fill their first prescription</a:t>
              </a:r>
            </a:p>
          </p:txBody>
        </p:sp>
      </p:grpSp>
      <p:grpSp>
        <p:nvGrpSpPr>
          <p:cNvPr id="15" name="Group 14">
            <a:extLst>
              <a:ext uri="{FF2B5EF4-FFF2-40B4-BE49-F238E27FC236}">
                <a16:creationId xmlns:a16="http://schemas.microsoft.com/office/drawing/2014/main" id="{C2AEA4B1-BDFC-7339-EE26-2A5CAF33E089}"/>
              </a:ext>
            </a:extLst>
          </p:cNvPr>
          <p:cNvGrpSpPr/>
          <p:nvPr/>
        </p:nvGrpSpPr>
        <p:grpSpPr>
          <a:xfrm>
            <a:off x="643103" y="3140371"/>
            <a:ext cx="10949940" cy="586463"/>
            <a:chOff x="670560" y="3111042"/>
            <a:chExt cx="10949940" cy="586463"/>
          </a:xfrm>
        </p:grpSpPr>
        <p:grpSp>
          <p:nvGrpSpPr>
            <p:cNvPr id="32" name="Group 31">
              <a:extLst>
                <a:ext uri="{FF2B5EF4-FFF2-40B4-BE49-F238E27FC236}">
                  <a16:creationId xmlns:a16="http://schemas.microsoft.com/office/drawing/2014/main" id="{0FC38A51-79A8-13BB-03B7-8A4699F57822}"/>
                </a:ext>
              </a:extLst>
            </p:cNvPr>
            <p:cNvGrpSpPr/>
            <p:nvPr/>
          </p:nvGrpSpPr>
          <p:grpSpPr>
            <a:xfrm>
              <a:off x="670560" y="3206408"/>
              <a:ext cx="3295088" cy="395731"/>
              <a:chOff x="519603" y="2729686"/>
              <a:chExt cx="3150695" cy="378388"/>
            </a:xfrm>
          </p:grpSpPr>
          <p:pic>
            <p:nvPicPr>
              <p:cNvPr id="33" name="Picture 32" descr="A blue and black outline of a person&#10;&#10;Description automatically generated">
                <a:extLst>
                  <a:ext uri="{FF2B5EF4-FFF2-40B4-BE49-F238E27FC236}">
                    <a16:creationId xmlns:a16="http://schemas.microsoft.com/office/drawing/2014/main" id="{2293421D-2F7B-A92D-327D-C72C6CB57344}"/>
                  </a:ext>
                </a:extLst>
              </p:cNvPr>
              <p:cNvPicPr>
                <a:picLocks noChangeAspect="1"/>
              </p:cNvPicPr>
              <p:nvPr/>
            </p:nvPicPr>
            <p:blipFill>
              <a:blip r:embed="rId5"/>
              <a:stretch>
                <a:fillRect/>
              </a:stretch>
            </p:blipFill>
            <p:spPr>
              <a:xfrm>
                <a:off x="519603" y="2729686"/>
                <a:ext cx="378388" cy="378388"/>
              </a:xfrm>
              <a:prstGeom prst="rect">
                <a:avLst/>
              </a:prstGeom>
            </p:spPr>
          </p:pic>
          <p:pic>
            <p:nvPicPr>
              <p:cNvPr id="34" name="Picture 33" descr="A blue and black outline of a person&#10;&#10;Description automatically generated">
                <a:extLst>
                  <a:ext uri="{FF2B5EF4-FFF2-40B4-BE49-F238E27FC236}">
                    <a16:creationId xmlns:a16="http://schemas.microsoft.com/office/drawing/2014/main" id="{B42612DA-5EED-FA67-833C-54FA47BA7E31}"/>
                  </a:ext>
                </a:extLst>
              </p:cNvPr>
              <p:cNvPicPr>
                <a:picLocks noChangeAspect="1"/>
              </p:cNvPicPr>
              <p:nvPr/>
            </p:nvPicPr>
            <p:blipFill>
              <a:blip r:embed="rId5"/>
              <a:stretch>
                <a:fillRect/>
              </a:stretch>
            </p:blipFill>
            <p:spPr>
              <a:xfrm>
                <a:off x="827637" y="2729686"/>
                <a:ext cx="378388" cy="378388"/>
              </a:xfrm>
              <a:prstGeom prst="rect">
                <a:avLst/>
              </a:prstGeom>
            </p:spPr>
          </p:pic>
          <p:pic>
            <p:nvPicPr>
              <p:cNvPr id="35" name="Picture 34" descr="A blue and black outline of a person&#10;&#10;Description automatically generated">
                <a:extLst>
                  <a:ext uri="{FF2B5EF4-FFF2-40B4-BE49-F238E27FC236}">
                    <a16:creationId xmlns:a16="http://schemas.microsoft.com/office/drawing/2014/main" id="{1E0A594A-F30A-6C32-DE9E-9C38691ADB69}"/>
                  </a:ext>
                </a:extLst>
              </p:cNvPr>
              <p:cNvPicPr>
                <a:picLocks noChangeAspect="1"/>
              </p:cNvPicPr>
              <p:nvPr/>
            </p:nvPicPr>
            <p:blipFill>
              <a:blip r:embed="rId5"/>
              <a:stretch>
                <a:fillRect/>
              </a:stretch>
            </p:blipFill>
            <p:spPr>
              <a:xfrm>
                <a:off x="1135671" y="2729686"/>
                <a:ext cx="378388" cy="378388"/>
              </a:xfrm>
              <a:prstGeom prst="rect">
                <a:avLst/>
              </a:prstGeom>
            </p:spPr>
          </p:pic>
          <p:pic>
            <p:nvPicPr>
              <p:cNvPr id="36" name="Picture 35" descr="A blue and black outline of a person&#10;&#10;Description automatically generated">
                <a:extLst>
                  <a:ext uri="{FF2B5EF4-FFF2-40B4-BE49-F238E27FC236}">
                    <a16:creationId xmlns:a16="http://schemas.microsoft.com/office/drawing/2014/main" id="{5963C782-49AF-E7D4-E646-A1E9B12E9ECF}"/>
                  </a:ext>
                </a:extLst>
              </p:cNvPr>
              <p:cNvPicPr>
                <a:picLocks noChangeAspect="1"/>
              </p:cNvPicPr>
              <p:nvPr/>
            </p:nvPicPr>
            <p:blipFill>
              <a:blip r:embed="rId5">
                <a:duotone>
                  <a:schemeClr val="bg2">
                    <a:shade val="45000"/>
                    <a:satMod val="135000"/>
                  </a:schemeClr>
                  <a:prstClr val="white"/>
                </a:duotone>
              </a:blip>
              <a:stretch>
                <a:fillRect/>
              </a:stretch>
            </p:blipFill>
            <p:spPr>
              <a:xfrm>
                <a:off x="1443704" y="2729686"/>
                <a:ext cx="378388" cy="378388"/>
              </a:xfrm>
              <a:prstGeom prst="rect">
                <a:avLst/>
              </a:prstGeom>
            </p:spPr>
          </p:pic>
          <p:pic>
            <p:nvPicPr>
              <p:cNvPr id="37" name="Picture 36" descr="A blue and black outline of a person&#10;&#10;Description automatically generated">
                <a:extLst>
                  <a:ext uri="{FF2B5EF4-FFF2-40B4-BE49-F238E27FC236}">
                    <a16:creationId xmlns:a16="http://schemas.microsoft.com/office/drawing/2014/main" id="{41CFAD85-0AFC-AB21-94F6-268D12F091D0}"/>
                  </a:ext>
                </a:extLst>
              </p:cNvPr>
              <p:cNvPicPr>
                <a:picLocks noChangeAspect="1"/>
              </p:cNvPicPr>
              <p:nvPr/>
            </p:nvPicPr>
            <p:blipFill>
              <a:blip r:embed="rId5">
                <a:duotone>
                  <a:schemeClr val="bg2">
                    <a:shade val="45000"/>
                    <a:satMod val="135000"/>
                  </a:schemeClr>
                  <a:prstClr val="white"/>
                </a:duotone>
              </a:blip>
              <a:stretch>
                <a:fillRect/>
              </a:stretch>
            </p:blipFill>
            <p:spPr>
              <a:xfrm>
                <a:off x="1751738" y="2729686"/>
                <a:ext cx="378388" cy="378388"/>
              </a:xfrm>
              <a:prstGeom prst="rect">
                <a:avLst/>
              </a:prstGeom>
            </p:spPr>
          </p:pic>
          <p:pic>
            <p:nvPicPr>
              <p:cNvPr id="38" name="Picture 37" descr="A blue and black outline of a person&#10;&#10;Description automatically generated">
                <a:extLst>
                  <a:ext uri="{FF2B5EF4-FFF2-40B4-BE49-F238E27FC236}">
                    <a16:creationId xmlns:a16="http://schemas.microsoft.com/office/drawing/2014/main" id="{D6CFF70B-C4DC-F4AD-E7F9-24CD9C3C6AD7}"/>
                  </a:ext>
                </a:extLst>
              </p:cNvPr>
              <p:cNvPicPr>
                <a:picLocks noChangeAspect="1"/>
              </p:cNvPicPr>
              <p:nvPr/>
            </p:nvPicPr>
            <p:blipFill>
              <a:blip r:embed="rId5">
                <a:duotone>
                  <a:schemeClr val="bg2">
                    <a:shade val="45000"/>
                    <a:satMod val="135000"/>
                  </a:schemeClr>
                  <a:prstClr val="white"/>
                </a:duotone>
              </a:blip>
              <a:stretch>
                <a:fillRect/>
              </a:stretch>
            </p:blipFill>
            <p:spPr>
              <a:xfrm>
                <a:off x="2059772" y="2729686"/>
                <a:ext cx="378388" cy="378388"/>
              </a:xfrm>
              <a:prstGeom prst="rect">
                <a:avLst/>
              </a:prstGeom>
            </p:spPr>
          </p:pic>
          <p:pic>
            <p:nvPicPr>
              <p:cNvPr id="39" name="Picture 38" descr="A blue and black outline of a person&#10;&#10;Description automatically generated">
                <a:extLst>
                  <a:ext uri="{FF2B5EF4-FFF2-40B4-BE49-F238E27FC236}">
                    <a16:creationId xmlns:a16="http://schemas.microsoft.com/office/drawing/2014/main" id="{29F639B6-0975-0098-AA17-50787ADA37AB}"/>
                  </a:ext>
                </a:extLst>
              </p:cNvPr>
              <p:cNvPicPr>
                <a:picLocks noChangeAspect="1"/>
              </p:cNvPicPr>
              <p:nvPr/>
            </p:nvPicPr>
            <p:blipFill>
              <a:blip r:embed="rId5">
                <a:duotone>
                  <a:schemeClr val="bg2">
                    <a:shade val="45000"/>
                    <a:satMod val="135000"/>
                  </a:schemeClr>
                  <a:prstClr val="white"/>
                </a:duotone>
              </a:blip>
              <a:stretch>
                <a:fillRect/>
              </a:stretch>
            </p:blipFill>
            <p:spPr>
              <a:xfrm>
                <a:off x="2367806" y="2729686"/>
                <a:ext cx="378388" cy="378388"/>
              </a:xfrm>
              <a:prstGeom prst="rect">
                <a:avLst/>
              </a:prstGeom>
            </p:spPr>
          </p:pic>
          <p:pic>
            <p:nvPicPr>
              <p:cNvPr id="40" name="Picture 39" descr="A blue and black outline of a person&#10;&#10;Description automatically generated">
                <a:extLst>
                  <a:ext uri="{FF2B5EF4-FFF2-40B4-BE49-F238E27FC236}">
                    <a16:creationId xmlns:a16="http://schemas.microsoft.com/office/drawing/2014/main" id="{23075393-4501-7108-6697-7ADBA0036DB9}"/>
                  </a:ext>
                </a:extLst>
              </p:cNvPr>
              <p:cNvPicPr>
                <a:picLocks noChangeAspect="1"/>
              </p:cNvPicPr>
              <p:nvPr/>
            </p:nvPicPr>
            <p:blipFill>
              <a:blip r:embed="rId5">
                <a:duotone>
                  <a:schemeClr val="bg2">
                    <a:shade val="45000"/>
                    <a:satMod val="135000"/>
                  </a:schemeClr>
                  <a:prstClr val="white"/>
                </a:duotone>
              </a:blip>
              <a:stretch>
                <a:fillRect/>
              </a:stretch>
            </p:blipFill>
            <p:spPr>
              <a:xfrm>
                <a:off x="2675839" y="2729686"/>
                <a:ext cx="378388" cy="378388"/>
              </a:xfrm>
              <a:prstGeom prst="rect">
                <a:avLst/>
              </a:prstGeom>
            </p:spPr>
          </p:pic>
          <p:pic>
            <p:nvPicPr>
              <p:cNvPr id="41" name="Picture 40" descr="A blue and black outline of a person&#10;&#10;Description automatically generated">
                <a:extLst>
                  <a:ext uri="{FF2B5EF4-FFF2-40B4-BE49-F238E27FC236}">
                    <a16:creationId xmlns:a16="http://schemas.microsoft.com/office/drawing/2014/main" id="{B872F896-6AF7-B73D-C2F6-B4F7D1DF6FE0}"/>
                  </a:ext>
                </a:extLst>
              </p:cNvPr>
              <p:cNvPicPr>
                <a:picLocks noChangeAspect="1"/>
              </p:cNvPicPr>
              <p:nvPr/>
            </p:nvPicPr>
            <p:blipFill>
              <a:blip r:embed="rId5">
                <a:duotone>
                  <a:schemeClr val="bg2">
                    <a:shade val="45000"/>
                    <a:satMod val="135000"/>
                  </a:schemeClr>
                  <a:prstClr val="white"/>
                </a:duotone>
              </a:blip>
              <a:stretch>
                <a:fillRect/>
              </a:stretch>
            </p:blipFill>
            <p:spPr>
              <a:xfrm>
                <a:off x="2983873" y="2729686"/>
                <a:ext cx="378388" cy="378388"/>
              </a:xfrm>
              <a:prstGeom prst="rect">
                <a:avLst/>
              </a:prstGeom>
            </p:spPr>
          </p:pic>
          <p:pic>
            <p:nvPicPr>
              <p:cNvPr id="42" name="Picture 41" descr="A blue and black outline of a person&#10;&#10;Description automatically generated">
                <a:extLst>
                  <a:ext uri="{FF2B5EF4-FFF2-40B4-BE49-F238E27FC236}">
                    <a16:creationId xmlns:a16="http://schemas.microsoft.com/office/drawing/2014/main" id="{1FD23ADD-AD01-02D1-354B-7D609820F12C}"/>
                  </a:ext>
                </a:extLst>
              </p:cNvPr>
              <p:cNvPicPr>
                <a:picLocks noChangeAspect="1"/>
              </p:cNvPicPr>
              <p:nvPr/>
            </p:nvPicPr>
            <p:blipFill>
              <a:blip r:embed="rId5">
                <a:duotone>
                  <a:schemeClr val="bg2">
                    <a:shade val="45000"/>
                    <a:satMod val="135000"/>
                  </a:schemeClr>
                  <a:prstClr val="white"/>
                </a:duotone>
              </a:blip>
              <a:stretch>
                <a:fillRect/>
              </a:stretch>
            </p:blipFill>
            <p:spPr>
              <a:xfrm>
                <a:off x="3291910" y="2729686"/>
                <a:ext cx="378388" cy="378388"/>
              </a:xfrm>
              <a:prstGeom prst="rect">
                <a:avLst/>
              </a:prstGeom>
            </p:spPr>
          </p:pic>
        </p:grpSp>
        <p:sp>
          <p:nvSpPr>
            <p:cNvPr id="31" name="Text Placeholder 3">
              <a:extLst>
                <a:ext uri="{FF2B5EF4-FFF2-40B4-BE49-F238E27FC236}">
                  <a16:creationId xmlns:a16="http://schemas.microsoft.com/office/drawing/2014/main" id="{D67F83F2-8054-8BC1-C031-580134F80A16}"/>
                </a:ext>
              </a:extLst>
            </p:cNvPr>
            <p:cNvSpPr txBox="1">
              <a:spLocks/>
            </p:cNvSpPr>
            <p:nvPr/>
          </p:nvSpPr>
          <p:spPr>
            <a:xfrm>
              <a:off x="4246637" y="3111042"/>
              <a:ext cx="7373863" cy="586463"/>
            </a:xfrm>
            <a:prstGeom prst="rect">
              <a:avLst/>
            </a:prstGeom>
          </p:spPr>
          <p:txBody>
            <a:bodyPr vert="horz" wrap="square" lIns="0" tIns="0" rIns="64300" bIns="32151" rtlCol="0">
              <a:spAutoFit/>
            </a:bodyPr>
            <a:lstStyle>
              <a:lvl1pPr marL="0" indent="0" algn="l" defTabSz="1311772" rtl="0" eaLnBrk="1" latinLnBrk="0" hangingPunct="1">
                <a:lnSpc>
                  <a:spcPct val="100000"/>
                </a:lnSpc>
                <a:spcBef>
                  <a:spcPts val="860"/>
                </a:spcBef>
                <a:buFont typeface="Arial" panose="020B0604020202020204" pitchFamily="34" charset="0"/>
                <a:buNone/>
                <a:defRPr sz="2296" b="0" kern="1200">
                  <a:solidFill>
                    <a:schemeClr val="tx1"/>
                  </a:solidFill>
                  <a:latin typeface="+mj-lt"/>
                  <a:ea typeface="+mn-ea"/>
                  <a:cs typeface="Calibri" panose="020F0502020204030204" pitchFamily="34" charset="0"/>
                </a:defRPr>
              </a:lvl1pPr>
              <a:lvl2pPr marL="243681" indent="-243681" algn="l" defTabSz="1311772" rtl="0" eaLnBrk="1" latinLnBrk="0" hangingPunct="1">
                <a:lnSpc>
                  <a:spcPct val="100000"/>
                </a:lnSpc>
                <a:spcBef>
                  <a:spcPts val="860"/>
                </a:spcBef>
                <a:buFont typeface="Arial" panose="020B0604020202020204" pitchFamily="34" charset="0"/>
                <a:buChar char="•"/>
                <a:defRPr sz="2009" b="0" kern="1200">
                  <a:solidFill>
                    <a:schemeClr val="tx1"/>
                  </a:solidFill>
                  <a:latin typeface="+mj-lt"/>
                  <a:ea typeface="+mn-ea"/>
                  <a:cs typeface="+mn-cs"/>
                </a:defRPr>
              </a:lvl2pPr>
              <a:lvl3pPr marL="573901" indent="-245958" algn="l" defTabSz="1311772" rtl="0" eaLnBrk="1" latinLnBrk="0" hangingPunct="1">
                <a:lnSpc>
                  <a:spcPct val="100000"/>
                </a:lnSpc>
                <a:spcBef>
                  <a:spcPts val="860"/>
                </a:spcBef>
                <a:buFont typeface="Arial" panose="020B0604020202020204" pitchFamily="34" charset="0"/>
                <a:buChar char="–"/>
                <a:defRPr sz="1721" b="0" kern="1200">
                  <a:solidFill>
                    <a:schemeClr val="tx1"/>
                  </a:solidFill>
                  <a:latin typeface="+mj-lt"/>
                  <a:ea typeface="+mn-ea"/>
                  <a:cs typeface="+mn-cs"/>
                </a:defRPr>
              </a:lvl3pPr>
              <a:lvl4pPr marL="819858" indent="-243681" algn="l" defTabSz="1311772" rtl="0" eaLnBrk="1" latinLnBrk="0" hangingPunct="1">
                <a:lnSpc>
                  <a:spcPct val="100000"/>
                </a:lnSpc>
                <a:spcBef>
                  <a:spcPts val="860"/>
                </a:spcBef>
                <a:buFont typeface="Arial" panose="020B0604020202020204" pitchFamily="34" charset="0"/>
                <a:buChar char="•"/>
                <a:defRPr sz="1578" b="0" kern="1200">
                  <a:solidFill>
                    <a:schemeClr val="tx1"/>
                  </a:solidFill>
                  <a:latin typeface="+mj-lt"/>
                  <a:ea typeface="+mn-ea"/>
                  <a:cs typeface="+mn-cs"/>
                </a:defRPr>
              </a:lvl4pPr>
              <a:lvl5pPr marL="1065814" indent="-245958" algn="l" defTabSz="1311772" rtl="0" eaLnBrk="1" latinLnBrk="0" hangingPunct="1">
                <a:lnSpc>
                  <a:spcPct val="100000"/>
                </a:lnSpc>
                <a:spcBef>
                  <a:spcPts val="860"/>
                </a:spcBef>
                <a:buFont typeface="Arial" panose="020B0604020202020204" pitchFamily="34" charset="0"/>
                <a:buChar char="»"/>
                <a:defRPr sz="1578" b="0" kern="1200">
                  <a:solidFill>
                    <a:schemeClr val="tx1"/>
                  </a:solidFill>
                  <a:latin typeface="+mj-lt"/>
                  <a:ea typeface="+mn-ea"/>
                  <a:cs typeface="+mn-cs"/>
                </a:defRPr>
              </a:lvl5pPr>
              <a:lvl6pPr marL="3607372"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6pPr>
              <a:lvl7pPr marL="4263258"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7pPr>
              <a:lvl8pPr marL="4919145"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8pPr>
              <a:lvl9pPr marL="5575030"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9pPr>
            </a:lstStyle>
            <a:p>
              <a:pPr marL="0" marR="0" lvl="1" indent="0" algn="l" defTabSz="2331923" rtl="0" eaLnBrk="1" fontAlgn="auto" latinLnBrk="0" hangingPunct="1">
                <a:lnSpc>
                  <a:spcPct val="100000"/>
                </a:lnSpc>
                <a:spcBef>
                  <a:spcPts val="421"/>
                </a:spcBef>
                <a:spcAft>
                  <a:spcPts val="421"/>
                </a:spcAft>
                <a:buClrTx/>
                <a:buSzTx/>
                <a:buFont typeface="Arial" panose="020B0604020202020204" pitchFamily="34" charset="0"/>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mn-cs"/>
                </a:rPr>
                <a:t>A further </a:t>
              </a:r>
              <a:r>
                <a:rPr kumimoji="0" lang="en-US" sz="1800" b="1" i="0" u="none" strike="noStrike" kern="1200" cap="none" spc="0" normalizeH="0" baseline="0" noProof="0" dirty="0">
                  <a:ln>
                    <a:noFill/>
                  </a:ln>
                  <a:solidFill>
                    <a:srgbClr val="009CDE"/>
                  </a:solidFill>
                  <a:effectLst/>
                  <a:uLnTx/>
                  <a:uFillTx/>
                  <a:latin typeface="Georgia"/>
                  <a:ea typeface="+mn-ea"/>
                  <a:cs typeface="+mn-cs"/>
                </a:rPr>
                <a:t>18-34% </a:t>
              </a:r>
              <a:r>
                <a:rPr kumimoji="0" lang="en-US" sz="1800" b="0" i="0" u="none" strike="noStrike" kern="1200" cap="none" spc="0" normalizeH="0" baseline="0" noProof="0" dirty="0">
                  <a:ln>
                    <a:noFill/>
                  </a:ln>
                  <a:solidFill>
                    <a:srgbClr val="000000"/>
                  </a:solidFill>
                  <a:effectLst/>
                  <a:uLnTx/>
                  <a:uFillTx/>
                  <a:latin typeface="Georgia"/>
                  <a:ea typeface="+mn-ea"/>
                  <a:cs typeface="+mn-cs"/>
                </a:rPr>
                <a:t>of patients will not fill their </a:t>
              </a:r>
              <a:br>
                <a:rPr kumimoji="0" lang="en-US" sz="1800" b="0" i="0" u="none" strike="noStrike" kern="1200" cap="none" spc="0" normalizeH="0" baseline="0" noProof="0" dirty="0">
                  <a:ln>
                    <a:noFill/>
                  </a:ln>
                  <a:solidFill>
                    <a:srgbClr val="000000"/>
                  </a:solidFill>
                  <a:effectLst/>
                  <a:uLnTx/>
                  <a:uFillTx/>
                  <a:latin typeface="Georgia"/>
                  <a:ea typeface="+mn-ea"/>
                  <a:cs typeface="+mn-cs"/>
                </a:rPr>
              </a:br>
              <a:r>
                <a:rPr kumimoji="0" lang="en-US" sz="1800" b="0" i="0" u="none" strike="noStrike" kern="1200" cap="none" spc="0" normalizeH="0" baseline="0" noProof="0" dirty="0">
                  <a:ln>
                    <a:noFill/>
                  </a:ln>
                  <a:solidFill>
                    <a:srgbClr val="000000"/>
                  </a:solidFill>
                  <a:effectLst/>
                  <a:uLnTx/>
                  <a:uFillTx/>
                  <a:latin typeface="Georgia"/>
                  <a:ea typeface="+mn-ea"/>
                  <a:cs typeface="+mn-cs"/>
                </a:rPr>
                <a:t>second prescription</a:t>
              </a:r>
            </a:p>
          </p:txBody>
        </p:sp>
      </p:grpSp>
      <p:grpSp>
        <p:nvGrpSpPr>
          <p:cNvPr id="10" name="Group 9">
            <a:extLst>
              <a:ext uri="{FF2B5EF4-FFF2-40B4-BE49-F238E27FC236}">
                <a16:creationId xmlns:a16="http://schemas.microsoft.com/office/drawing/2014/main" id="{004300E2-D4E2-55F7-6629-F0F229A83CBF}"/>
              </a:ext>
            </a:extLst>
          </p:cNvPr>
          <p:cNvGrpSpPr/>
          <p:nvPr/>
        </p:nvGrpSpPr>
        <p:grpSpPr>
          <a:xfrm>
            <a:off x="636363" y="4172072"/>
            <a:ext cx="10949847" cy="395731"/>
            <a:chOff x="670653" y="4192524"/>
            <a:chExt cx="10949847" cy="395731"/>
          </a:xfrm>
        </p:grpSpPr>
        <p:sp>
          <p:nvSpPr>
            <p:cNvPr id="43" name="Text Placeholder 3">
              <a:extLst>
                <a:ext uri="{FF2B5EF4-FFF2-40B4-BE49-F238E27FC236}">
                  <a16:creationId xmlns:a16="http://schemas.microsoft.com/office/drawing/2014/main" id="{D996DE25-1E42-E006-F66F-FF18363A3D86}"/>
                </a:ext>
              </a:extLst>
            </p:cNvPr>
            <p:cNvSpPr txBox="1">
              <a:spLocks/>
            </p:cNvSpPr>
            <p:nvPr/>
          </p:nvSpPr>
          <p:spPr>
            <a:xfrm>
              <a:off x="4246637" y="4235657"/>
              <a:ext cx="7373863" cy="309464"/>
            </a:xfrm>
            <a:prstGeom prst="rect">
              <a:avLst/>
            </a:prstGeom>
          </p:spPr>
          <p:txBody>
            <a:bodyPr vert="horz" wrap="square" lIns="0" tIns="0" rIns="64300" bIns="32151" rtlCol="0">
              <a:spAutoFit/>
            </a:bodyPr>
            <a:lstStyle>
              <a:lvl1pPr marL="0" indent="0" algn="l" defTabSz="1311772" rtl="0" eaLnBrk="1" latinLnBrk="0" hangingPunct="1">
                <a:lnSpc>
                  <a:spcPct val="100000"/>
                </a:lnSpc>
                <a:spcBef>
                  <a:spcPts val="860"/>
                </a:spcBef>
                <a:buFont typeface="Arial" panose="020B0604020202020204" pitchFamily="34" charset="0"/>
                <a:buNone/>
                <a:defRPr sz="2296" b="0" kern="1200">
                  <a:solidFill>
                    <a:schemeClr val="tx1"/>
                  </a:solidFill>
                  <a:latin typeface="+mj-lt"/>
                  <a:ea typeface="+mn-ea"/>
                  <a:cs typeface="Calibri" panose="020F0502020204030204" pitchFamily="34" charset="0"/>
                </a:defRPr>
              </a:lvl1pPr>
              <a:lvl2pPr marL="243681" indent="-243681" algn="l" defTabSz="1311772" rtl="0" eaLnBrk="1" latinLnBrk="0" hangingPunct="1">
                <a:lnSpc>
                  <a:spcPct val="100000"/>
                </a:lnSpc>
                <a:spcBef>
                  <a:spcPts val="860"/>
                </a:spcBef>
                <a:buFont typeface="Arial" panose="020B0604020202020204" pitchFamily="34" charset="0"/>
                <a:buChar char="•"/>
                <a:defRPr sz="2009" b="0" kern="1200">
                  <a:solidFill>
                    <a:schemeClr val="tx1"/>
                  </a:solidFill>
                  <a:latin typeface="+mj-lt"/>
                  <a:ea typeface="+mn-ea"/>
                  <a:cs typeface="+mn-cs"/>
                </a:defRPr>
              </a:lvl2pPr>
              <a:lvl3pPr marL="573901" indent="-245958" algn="l" defTabSz="1311772" rtl="0" eaLnBrk="1" latinLnBrk="0" hangingPunct="1">
                <a:lnSpc>
                  <a:spcPct val="100000"/>
                </a:lnSpc>
                <a:spcBef>
                  <a:spcPts val="860"/>
                </a:spcBef>
                <a:buFont typeface="Arial" panose="020B0604020202020204" pitchFamily="34" charset="0"/>
                <a:buChar char="–"/>
                <a:defRPr sz="1721" b="0" kern="1200">
                  <a:solidFill>
                    <a:schemeClr val="tx1"/>
                  </a:solidFill>
                  <a:latin typeface="+mj-lt"/>
                  <a:ea typeface="+mn-ea"/>
                  <a:cs typeface="+mn-cs"/>
                </a:defRPr>
              </a:lvl3pPr>
              <a:lvl4pPr marL="819858" indent="-243681" algn="l" defTabSz="1311772" rtl="0" eaLnBrk="1" latinLnBrk="0" hangingPunct="1">
                <a:lnSpc>
                  <a:spcPct val="100000"/>
                </a:lnSpc>
                <a:spcBef>
                  <a:spcPts val="860"/>
                </a:spcBef>
                <a:buFont typeface="Arial" panose="020B0604020202020204" pitchFamily="34" charset="0"/>
                <a:buChar char="•"/>
                <a:defRPr sz="1578" b="0" kern="1200">
                  <a:solidFill>
                    <a:schemeClr val="tx1"/>
                  </a:solidFill>
                  <a:latin typeface="+mj-lt"/>
                  <a:ea typeface="+mn-ea"/>
                  <a:cs typeface="+mn-cs"/>
                </a:defRPr>
              </a:lvl4pPr>
              <a:lvl5pPr marL="1065814" indent="-245958" algn="l" defTabSz="1311772" rtl="0" eaLnBrk="1" latinLnBrk="0" hangingPunct="1">
                <a:lnSpc>
                  <a:spcPct val="100000"/>
                </a:lnSpc>
                <a:spcBef>
                  <a:spcPts val="860"/>
                </a:spcBef>
                <a:buFont typeface="Arial" panose="020B0604020202020204" pitchFamily="34" charset="0"/>
                <a:buChar char="»"/>
                <a:defRPr sz="1578" b="0" kern="1200">
                  <a:solidFill>
                    <a:schemeClr val="tx1"/>
                  </a:solidFill>
                  <a:latin typeface="+mj-lt"/>
                  <a:ea typeface="+mn-ea"/>
                  <a:cs typeface="+mn-cs"/>
                </a:defRPr>
              </a:lvl5pPr>
              <a:lvl6pPr marL="3607372"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6pPr>
              <a:lvl7pPr marL="4263258"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7pPr>
              <a:lvl8pPr marL="4919145"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8pPr>
              <a:lvl9pPr marL="5575030"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9pPr>
            </a:lstStyle>
            <a:p>
              <a:pPr marL="0" marR="0" lvl="1" indent="0" algn="l" defTabSz="2331923" rtl="0" eaLnBrk="1" fontAlgn="auto" latinLnBrk="0" hangingPunct="1">
                <a:lnSpc>
                  <a:spcPct val="100000"/>
                </a:lnSpc>
                <a:spcBef>
                  <a:spcPts val="421"/>
                </a:spcBef>
                <a:spcAft>
                  <a:spcPts val="421"/>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9CDE"/>
                  </a:solidFill>
                  <a:effectLst/>
                  <a:uLnTx/>
                  <a:uFillTx/>
                  <a:latin typeface="Georgia"/>
                  <a:ea typeface="+mn-ea"/>
                  <a:cs typeface="+mn-cs"/>
                </a:rPr>
                <a:t>59-67% </a:t>
              </a:r>
              <a:r>
                <a:rPr kumimoji="0" lang="en-US" sz="1800" b="0" i="0" u="none" strike="noStrike" kern="1200" cap="none" spc="0" normalizeH="0" baseline="0" noProof="0" dirty="0">
                  <a:ln>
                    <a:noFill/>
                  </a:ln>
                  <a:solidFill>
                    <a:srgbClr val="000000"/>
                  </a:solidFill>
                  <a:effectLst/>
                  <a:uLnTx/>
                  <a:uFillTx/>
                  <a:latin typeface="Georgia"/>
                  <a:ea typeface="+mn-ea"/>
                  <a:cs typeface="+mn-cs"/>
                </a:rPr>
                <a:t>of patients will self discontinue their medication within 2 years</a:t>
              </a:r>
            </a:p>
          </p:txBody>
        </p:sp>
        <p:grpSp>
          <p:nvGrpSpPr>
            <p:cNvPr id="44" name="Group 43">
              <a:extLst>
                <a:ext uri="{FF2B5EF4-FFF2-40B4-BE49-F238E27FC236}">
                  <a16:creationId xmlns:a16="http://schemas.microsoft.com/office/drawing/2014/main" id="{68FB1D30-CC2B-2920-83DC-A451AEAFD7CB}"/>
                </a:ext>
              </a:extLst>
            </p:cNvPr>
            <p:cNvGrpSpPr/>
            <p:nvPr/>
          </p:nvGrpSpPr>
          <p:grpSpPr>
            <a:xfrm>
              <a:off x="670653" y="4192524"/>
              <a:ext cx="3325141" cy="395731"/>
              <a:chOff x="519603" y="3326043"/>
              <a:chExt cx="3150695" cy="378388"/>
            </a:xfrm>
          </p:grpSpPr>
          <p:pic>
            <p:nvPicPr>
              <p:cNvPr id="45" name="Picture 44" descr="A blue and black outline of a person&#10;&#10;Description automatically generated">
                <a:extLst>
                  <a:ext uri="{FF2B5EF4-FFF2-40B4-BE49-F238E27FC236}">
                    <a16:creationId xmlns:a16="http://schemas.microsoft.com/office/drawing/2014/main" id="{D689BED8-FC95-47F4-973C-C0EC13A73CE5}"/>
                  </a:ext>
                </a:extLst>
              </p:cNvPr>
              <p:cNvPicPr>
                <a:picLocks noChangeAspect="1"/>
              </p:cNvPicPr>
              <p:nvPr/>
            </p:nvPicPr>
            <p:blipFill>
              <a:blip r:embed="rId5"/>
              <a:stretch>
                <a:fillRect/>
              </a:stretch>
            </p:blipFill>
            <p:spPr>
              <a:xfrm>
                <a:off x="519603" y="3326043"/>
                <a:ext cx="378388" cy="378388"/>
              </a:xfrm>
              <a:prstGeom prst="rect">
                <a:avLst/>
              </a:prstGeom>
            </p:spPr>
          </p:pic>
          <p:pic>
            <p:nvPicPr>
              <p:cNvPr id="46" name="Picture 45" descr="A blue and black outline of a person&#10;&#10;Description automatically generated">
                <a:extLst>
                  <a:ext uri="{FF2B5EF4-FFF2-40B4-BE49-F238E27FC236}">
                    <a16:creationId xmlns:a16="http://schemas.microsoft.com/office/drawing/2014/main" id="{8939141A-0CF7-A63E-6B24-25F1927368D7}"/>
                  </a:ext>
                </a:extLst>
              </p:cNvPr>
              <p:cNvPicPr>
                <a:picLocks noChangeAspect="1"/>
              </p:cNvPicPr>
              <p:nvPr/>
            </p:nvPicPr>
            <p:blipFill>
              <a:blip r:embed="rId5"/>
              <a:stretch>
                <a:fillRect/>
              </a:stretch>
            </p:blipFill>
            <p:spPr>
              <a:xfrm>
                <a:off x="827637" y="3326043"/>
                <a:ext cx="378388" cy="378388"/>
              </a:xfrm>
              <a:prstGeom prst="rect">
                <a:avLst/>
              </a:prstGeom>
            </p:spPr>
          </p:pic>
          <p:pic>
            <p:nvPicPr>
              <p:cNvPr id="47" name="Picture 46" descr="A blue and black outline of a person&#10;&#10;Description automatically generated">
                <a:extLst>
                  <a:ext uri="{FF2B5EF4-FFF2-40B4-BE49-F238E27FC236}">
                    <a16:creationId xmlns:a16="http://schemas.microsoft.com/office/drawing/2014/main" id="{BA863824-28AD-0FC1-8A4E-33F132EB2B1A}"/>
                  </a:ext>
                </a:extLst>
              </p:cNvPr>
              <p:cNvPicPr>
                <a:picLocks noChangeAspect="1"/>
              </p:cNvPicPr>
              <p:nvPr/>
            </p:nvPicPr>
            <p:blipFill>
              <a:blip r:embed="rId5"/>
              <a:stretch>
                <a:fillRect/>
              </a:stretch>
            </p:blipFill>
            <p:spPr>
              <a:xfrm>
                <a:off x="1135671" y="3326043"/>
                <a:ext cx="378388" cy="378388"/>
              </a:xfrm>
              <a:prstGeom prst="rect">
                <a:avLst/>
              </a:prstGeom>
            </p:spPr>
          </p:pic>
          <p:pic>
            <p:nvPicPr>
              <p:cNvPr id="48" name="Picture 47" descr="A blue and black outline of a person&#10;&#10;Description automatically generated">
                <a:extLst>
                  <a:ext uri="{FF2B5EF4-FFF2-40B4-BE49-F238E27FC236}">
                    <a16:creationId xmlns:a16="http://schemas.microsoft.com/office/drawing/2014/main" id="{2EFCAE2A-29EF-9ECD-A9FB-D3B09FE47191}"/>
                  </a:ext>
                </a:extLst>
              </p:cNvPr>
              <p:cNvPicPr>
                <a:picLocks noChangeAspect="1"/>
              </p:cNvPicPr>
              <p:nvPr/>
            </p:nvPicPr>
            <p:blipFill>
              <a:blip r:embed="rId5"/>
              <a:stretch>
                <a:fillRect/>
              </a:stretch>
            </p:blipFill>
            <p:spPr>
              <a:xfrm>
                <a:off x="1443704" y="3326043"/>
                <a:ext cx="378388" cy="378388"/>
              </a:xfrm>
              <a:prstGeom prst="rect">
                <a:avLst/>
              </a:prstGeom>
            </p:spPr>
          </p:pic>
          <p:pic>
            <p:nvPicPr>
              <p:cNvPr id="49" name="Picture 48" descr="A blue and black outline of a person&#10;&#10;Description automatically generated">
                <a:extLst>
                  <a:ext uri="{FF2B5EF4-FFF2-40B4-BE49-F238E27FC236}">
                    <a16:creationId xmlns:a16="http://schemas.microsoft.com/office/drawing/2014/main" id="{57FA0701-57A4-5391-C250-6E3F1C33B7E8}"/>
                  </a:ext>
                </a:extLst>
              </p:cNvPr>
              <p:cNvPicPr>
                <a:picLocks noChangeAspect="1"/>
              </p:cNvPicPr>
              <p:nvPr/>
            </p:nvPicPr>
            <p:blipFill>
              <a:blip r:embed="rId5"/>
              <a:stretch>
                <a:fillRect/>
              </a:stretch>
            </p:blipFill>
            <p:spPr>
              <a:xfrm>
                <a:off x="1751738" y="3326043"/>
                <a:ext cx="378388" cy="378388"/>
              </a:xfrm>
              <a:prstGeom prst="rect">
                <a:avLst/>
              </a:prstGeom>
            </p:spPr>
          </p:pic>
          <p:pic>
            <p:nvPicPr>
              <p:cNvPr id="50" name="Picture 49" descr="A blue and black outline of a person&#10;&#10;Description automatically generated">
                <a:extLst>
                  <a:ext uri="{FF2B5EF4-FFF2-40B4-BE49-F238E27FC236}">
                    <a16:creationId xmlns:a16="http://schemas.microsoft.com/office/drawing/2014/main" id="{ABD7CFA0-3831-FE71-1320-E0E0FF2DB104}"/>
                  </a:ext>
                </a:extLst>
              </p:cNvPr>
              <p:cNvPicPr>
                <a:picLocks noChangeAspect="1"/>
              </p:cNvPicPr>
              <p:nvPr/>
            </p:nvPicPr>
            <p:blipFill>
              <a:blip r:embed="rId5"/>
              <a:stretch>
                <a:fillRect/>
              </a:stretch>
            </p:blipFill>
            <p:spPr>
              <a:xfrm>
                <a:off x="2059772" y="3326043"/>
                <a:ext cx="378388" cy="378388"/>
              </a:xfrm>
              <a:prstGeom prst="rect">
                <a:avLst/>
              </a:prstGeom>
            </p:spPr>
          </p:pic>
          <p:pic>
            <p:nvPicPr>
              <p:cNvPr id="51" name="Picture 50" descr="A blue and black outline of a person&#10;&#10;Description automatically generated">
                <a:extLst>
                  <a:ext uri="{FF2B5EF4-FFF2-40B4-BE49-F238E27FC236}">
                    <a16:creationId xmlns:a16="http://schemas.microsoft.com/office/drawing/2014/main" id="{9373D1B3-6155-C97A-AE78-7E80F9864871}"/>
                  </a:ext>
                </a:extLst>
              </p:cNvPr>
              <p:cNvPicPr>
                <a:picLocks noChangeAspect="1"/>
              </p:cNvPicPr>
              <p:nvPr/>
            </p:nvPicPr>
            <p:blipFill>
              <a:blip r:embed="rId5"/>
              <a:stretch>
                <a:fillRect/>
              </a:stretch>
            </p:blipFill>
            <p:spPr>
              <a:xfrm>
                <a:off x="2367806" y="3326043"/>
                <a:ext cx="378388" cy="378388"/>
              </a:xfrm>
              <a:prstGeom prst="rect">
                <a:avLst/>
              </a:prstGeom>
            </p:spPr>
          </p:pic>
          <p:pic>
            <p:nvPicPr>
              <p:cNvPr id="52" name="Picture 51" descr="A blue and black outline of a person&#10;&#10;Description automatically generated">
                <a:extLst>
                  <a:ext uri="{FF2B5EF4-FFF2-40B4-BE49-F238E27FC236}">
                    <a16:creationId xmlns:a16="http://schemas.microsoft.com/office/drawing/2014/main" id="{45208CB3-44A0-830C-AE9D-7371A2A6C4E8}"/>
                  </a:ext>
                </a:extLst>
              </p:cNvPr>
              <p:cNvPicPr>
                <a:picLocks noChangeAspect="1"/>
              </p:cNvPicPr>
              <p:nvPr/>
            </p:nvPicPr>
            <p:blipFill>
              <a:blip r:embed="rId5">
                <a:duotone>
                  <a:schemeClr val="bg2">
                    <a:shade val="45000"/>
                    <a:satMod val="135000"/>
                  </a:schemeClr>
                  <a:prstClr val="white"/>
                </a:duotone>
              </a:blip>
              <a:stretch>
                <a:fillRect/>
              </a:stretch>
            </p:blipFill>
            <p:spPr>
              <a:xfrm>
                <a:off x="2675839" y="3326043"/>
                <a:ext cx="378388" cy="378388"/>
              </a:xfrm>
              <a:prstGeom prst="rect">
                <a:avLst/>
              </a:prstGeom>
            </p:spPr>
          </p:pic>
          <p:pic>
            <p:nvPicPr>
              <p:cNvPr id="53" name="Picture 52" descr="A blue and black outline of a person&#10;&#10;Description automatically generated">
                <a:extLst>
                  <a:ext uri="{FF2B5EF4-FFF2-40B4-BE49-F238E27FC236}">
                    <a16:creationId xmlns:a16="http://schemas.microsoft.com/office/drawing/2014/main" id="{B708637A-DB1C-AFE3-C270-BA5F3AAEA7D3}"/>
                  </a:ext>
                </a:extLst>
              </p:cNvPr>
              <p:cNvPicPr>
                <a:picLocks noChangeAspect="1"/>
              </p:cNvPicPr>
              <p:nvPr/>
            </p:nvPicPr>
            <p:blipFill>
              <a:blip r:embed="rId5">
                <a:duotone>
                  <a:schemeClr val="bg2">
                    <a:shade val="45000"/>
                    <a:satMod val="135000"/>
                  </a:schemeClr>
                  <a:prstClr val="white"/>
                </a:duotone>
              </a:blip>
              <a:stretch>
                <a:fillRect/>
              </a:stretch>
            </p:blipFill>
            <p:spPr>
              <a:xfrm>
                <a:off x="2983873" y="3326043"/>
                <a:ext cx="378388" cy="378388"/>
              </a:xfrm>
              <a:prstGeom prst="rect">
                <a:avLst/>
              </a:prstGeom>
            </p:spPr>
          </p:pic>
          <p:pic>
            <p:nvPicPr>
              <p:cNvPr id="54" name="Picture 53" descr="A blue and black outline of a person&#10;&#10;Description automatically generated">
                <a:extLst>
                  <a:ext uri="{FF2B5EF4-FFF2-40B4-BE49-F238E27FC236}">
                    <a16:creationId xmlns:a16="http://schemas.microsoft.com/office/drawing/2014/main" id="{A27BC9DD-3F9F-C4DE-0E8A-B3F0443A61E7}"/>
                  </a:ext>
                </a:extLst>
              </p:cNvPr>
              <p:cNvPicPr>
                <a:picLocks noChangeAspect="1"/>
              </p:cNvPicPr>
              <p:nvPr/>
            </p:nvPicPr>
            <p:blipFill>
              <a:blip r:embed="rId5">
                <a:duotone>
                  <a:schemeClr val="bg2">
                    <a:shade val="45000"/>
                    <a:satMod val="135000"/>
                  </a:schemeClr>
                  <a:prstClr val="white"/>
                </a:duotone>
              </a:blip>
              <a:stretch>
                <a:fillRect/>
              </a:stretch>
            </p:blipFill>
            <p:spPr>
              <a:xfrm>
                <a:off x="3291910" y="3326043"/>
                <a:ext cx="378388" cy="378388"/>
              </a:xfrm>
              <a:prstGeom prst="rect">
                <a:avLst/>
              </a:prstGeom>
            </p:spPr>
          </p:pic>
        </p:grpSp>
      </p:grpSp>
      <p:grpSp>
        <p:nvGrpSpPr>
          <p:cNvPr id="7" name="Group 6">
            <a:extLst>
              <a:ext uri="{FF2B5EF4-FFF2-40B4-BE49-F238E27FC236}">
                <a16:creationId xmlns:a16="http://schemas.microsoft.com/office/drawing/2014/main" id="{225E668C-D2CE-2FD9-F3EB-0B9382A4F10D}"/>
              </a:ext>
            </a:extLst>
          </p:cNvPr>
          <p:cNvGrpSpPr/>
          <p:nvPr/>
        </p:nvGrpSpPr>
        <p:grpSpPr>
          <a:xfrm>
            <a:off x="639732" y="5013039"/>
            <a:ext cx="10949940" cy="586463"/>
            <a:chOff x="670560" y="5127339"/>
            <a:chExt cx="10949940" cy="586463"/>
          </a:xfrm>
        </p:grpSpPr>
        <p:sp>
          <p:nvSpPr>
            <p:cNvPr id="55" name="Text Placeholder 3">
              <a:extLst>
                <a:ext uri="{FF2B5EF4-FFF2-40B4-BE49-F238E27FC236}">
                  <a16:creationId xmlns:a16="http://schemas.microsoft.com/office/drawing/2014/main" id="{A4E7CB40-DED8-98B5-C4FA-B95D19335A70}"/>
                </a:ext>
              </a:extLst>
            </p:cNvPr>
            <p:cNvSpPr txBox="1">
              <a:spLocks/>
            </p:cNvSpPr>
            <p:nvPr/>
          </p:nvSpPr>
          <p:spPr>
            <a:xfrm>
              <a:off x="4246637" y="5127339"/>
              <a:ext cx="7373863" cy="586463"/>
            </a:xfrm>
            <a:prstGeom prst="rect">
              <a:avLst/>
            </a:prstGeom>
          </p:spPr>
          <p:txBody>
            <a:bodyPr vert="horz" wrap="square" lIns="0" tIns="0" rIns="64300" bIns="32151" rtlCol="0">
              <a:spAutoFit/>
            </a:bodyPr>
            <a:lstStyle>
              <a:lvl1pPr marL="0" indent="0" algn="l" defTabSz="1311772" rtl="0" eaLnBrk="1" latinLnBrk="0" hangingPunct="1">
                <a:lnSpc>
                  <a:spcPct val="100000"/>
                </a:lnSpc>
                <a:spcBef>
                  <a:spcPts val="860"/>
                </a:spcBef>
                <a:buFont typeface="Arial" panose="020B0604020202020204" pitchFamily="34" charset="0"/>
                <a:buNone/>
                <a:defRPr sz="2296" b="0" kern="1200">
                  <a:solidFill>
                    <a:schemeClr val="tx1"/>
                  </a:solidFill>
                  <a:latin typeface="+mj-lt"/>
                  <a:ea typeface="+mn-ea"/>
                  <a:cs typeface="Calibri" panose="020F0502020204030204" pitchFamily="34" charset="0"/>
                </a:defRPr>
              </a:lvl1pPr>
              <a:lvl2pPr marL="243681" indent="-243681" algn="l" defTabSz="1311772" rtl="0" eaLnBrk="1" latinLnBrk="0" hangingPunct="1">
                <a:lnSpc>
                  <a:spcPct val="100000"/>
                </a:lnSpc>
                <a:spcBef>
                  <a:spcPts val="860"/>
                </a:spcBef>
                <a:buFont typeface="Arial" panose="020B0604020202020204" pitchFamily="34" charset="0"/>
                <a:buChar char="•"/>
                <a:defRPr sz="2009" b="0" kern="1200">
                  <a:solidFill>
                    <a:schemeClr val="tx1"/>
                  </a:solidFill>
                  <a:latin typeface="+mj-lt"/>
                  <a:ea typeface="+mn-ea"/>
                  <a:cs typeface="+mn-cs"/>
                </a:defRPr>
              </a:lvl2pPr>
              <a:lvl3pPr marL="573901" indent="-245958" algn="l" defTabSz="1311772" rtl="0" eaLnBrk="1" latinLnBrk="0" hangingPunct="1">
                <a:lnSpc>
                  <a:spcPct val="100000"/>
                </a:lnSpc>
                <a:spcBef>
                  <a:spcPts val="860"/>
                </a:spcBef>
                <a:buFont typeface="Arial" panose="020B0604020202020204" pitchFamily="34" charset="0"/>
                <a:buChar char="–"/>
                <a:defRPr sz="1721" b="0" kern="1200">
                  <a:solidFill>
                    <a:schemeClr val="tx1"/>
                  </a:solidFill>
                  <a:latin typeface="+mj-lt"/>
                  <a:ea typeface="+mn-ea"/>
                  <a:cs typeface="+mn-cs"/>
                </a:defRPr>
              </a:lvl3pPr>
              <a:lvl4pPr marL="819858" indent="-243681" algn="l" defTabSz="1311772" rtl="0" eaLnBrk="1" latinLnBrk="0" hangingPunct="1">
                <a:lnSpc>
                  <a:spcPct val="100000"/>
                </a:lnSpc>
                <a:spcBef>
                  <a:spcPts val="860"/>
                </a:spcBef>
                <a:buFont typeface="Arial" panose="020B0604020202020204" pitchFamily="34" charset="0"/>
                <a:buChar char="•"/>
                <a:defRPr sz="1578" b="0" kern="1200">
                  <a:solidFill>
                    <a:schemeClr val="tx1"/>
                  </a:solidFill>
                  <a:latin typeface="+mj-lt"/>
                  <a:ea typeface="+mn-ea"/>
                  <a:cs typeface="+mn-cs"/>
                </a:defRPr>
              </a:lvl4pPr>
              <a:lvl5pPr marL="1065814" indent="-245958" algn="l" defTabSz="1311772" rtl="0" eaLnBrk="1" latinLnBrk="0" hangingPunct="1">
                <a:lnSpc>
                  <a:spcPct val="100000"/>
                </a:lnSpc>
                <a:spcBef>
                  <a:spcPts val="860"/>
                </a:spcBef>
                <a:buFont typeface="Arial" panose="020B0604020202020204" pitchFamily="34" charset="0"/>
                <a:buChar char="»"/>
                <a:defRPr sz="1578" b="0" kern="1200">
                  <a:solidFill>
                    <a:schemeClr val="tx1"/>
                  </a:solidFill>
                  <a:latin typeface="+mj-lt"/>
                  <a:ea typeface="+mn-ea"/>
                  <a:cs typeface="+mn-cs"/>
                </a:defRPr>
              </a:lvl5pPr>
              <a:lvl6pPr marL="3607372"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6pPr>
              <a:lvl7pPr marL="4263258"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7pPr>
              <a:lvl8pPr marL="4919145"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8pPr>
              <a:lvl9pPr marL="5575030"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9pPr>
            </a:lstStyle>
            <a:p>
              <a:pPr marL="0" marR="0" lvl="1" indent="0" algn="l" defTabSz="2331923" rtl="0" eaLnBrk="1" fontAlgn="auto" latinLnBrk="0" hangingPunct="1">
                <a:lnSpc>
                  <a:spcPct val="100000"/>
                </a:lnSpc>
                <a:spcBef>
                  <a:spcPts val="421"/>
                </a:spcBef>
                <a:spcAft>
                  <a:spcPts val="421"/>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9CDE"/>
                  </a:solidFill>
                  <a:effectLst/>
                  <a:uLnTx/>
                  <a:uFillTx/>
                  <a:latin typeface="Georgia"/>
                  <a:ea typeface="+mn-ea"/>
                  <a:cs typeface="+mn-cs"/>
                </a:rPr>
                <a:t>30-50% </a:t>
              </a:r>
              <a:r>
                <a:rPr kumimoji="0" lang="en-US" sz="1800" b="0" i="0" u="none" strike="noStrike" kern="1200" cap="none" spc="0" normalizeH="0" baseline="0" noProof="0" dirty="0">
                  <a:ln>
                    <a:noFill/>
                  </a:ln>
                  <a:solidFill>
                    <a:srgbClr val="000000"/>
                  </a:solidFill>
                  <a:effectLst/>
                  <a:uLnTx/>
                  <a:uFillTx/>
                  <a:latin typeface="Georgia"/>
                  <a:ea typeface="+mn-ea"/>
                  <a:cs typeface="+mn-cs"/>
                </a:rPr>
                <a:t>of patients will fill their prescriptions but won't take </a:t>
              </a:r>
              <a:br>
                <a:rPr kumimoji="0" lang="en-US" sz="1800" b="0" i="0" u="none" strike="noStrike" kern="1200" cap="none" spc="0" normalizeH="0" baseline="0" noProof="0" dirty="0">
                  <a:ln>
                    <a:noFill/>
                  </a:ln>
                  <a:solidFill>
                    <a:srgbClr val="000000"/>
                  </a:solidFill>
                  <a:effectLst/>
                  <a:uLnTx/>
                  <a:uFillTx/>
                  <a:latin typeface="Georgia"/>
                  <a:ea typeface="+mn-ea"/>
                  <a:cs typeface="+mn-cs"/>
                </a:rPr>
              </a:br>
              <a:r>
                <a:rPr kumimoji="0" lang="en-US" sz="1800" b="0" i="0" u="none" strike="noStrike" kern="1200" cap="none" spc="0" normalizeH="0" baseline="0" noProof="0" dirty="0">
                  <a:ln>
                    <a:noFill/>
                  </a:ln>
                  <a:solidFill>
                    <a:srgbClr val="000000"/>
                  </a:solidFill>
                  <a:effectLst/>
                  <a:uLnTx/>
                  <a:uFillTx/>
                  <a:latin typeface="Georgia"/>
                  <a:ea typeface="+mn-ea"/>
                  <a:cs typeface="+mn-cs"/>
                </a:rPr>
                <a:t>them regularly</a:t>
              </a:r>
            </a:p>
          </p:txBody>
        </p:sp>
        <p:grpSp>
          <p:nvGrpSpPr>
            <p:cNvPr id="56" name="Group 55">
              <a:extLst>
                <a:ext uri="{FF2B5EF4-FFF2-40B4-BE49-F238E27FC236}">
                  <a16:creationId xmlns:a16="http://schemas.microsoft.com/office/drawing/2014/main" id="{1E4959A6-A969-0B77-9F7C-6610EF11FBAD}"/>
                </a:ext>
              </a:extLst>
            </p:cNvPr>
            <p:cNvGrpSpPr/>
            <p:nvPr/>
          </p:nvGrpSpPr>
          <p:grpSpPr>
            <a:xfrm>
              <a:off x="670560" y="5222705"/>
              <a:ext cx="3295088" cy="395731"/>
              <a:chOff x="519603" y="3906103"/>
              <a:chExt cx="3150695" cy="378388"/>
            </a:xfrm>
          </p:grpSpPr>
          <p:pic>
            <p:nvPicPr>
              <p:cNvPr id="57" name="Picture 56" descr="A blue and black outline of a person&#10;&#10;Description automatically generated">
                <a:extLst>
                  <a:ext uri="{FF2B5EF4-FFF2-40B4-BE49-F238E27FC236}">
                    <a16:creationId xmlns:a16="http://schemas.microsoft.com/office/drawing/2014/main" id="{DB11DA6D-8C68-83DF-E18C-3AD1F9D5BFD5}"/>
                  </a:ext>
                </a:extLst>
              </p:cNvPr>
              <p:cNvPicPr>
                <a:picLocks noChangeAspect="1"/>
              </p:cNvPicPr>
              <p:nvPr/>
            </p:nvPicPr>
            <p:blipFill>
              <a:blip r:embed="rId5"/>
              <a:stretch>
                <a:fillRect/>
              </a:stretch>
            </p:blipFill>
            <p:spPr>
              <a:xfrm>
                <a:off x="519603" y="3906103"/>
                <a:ext cx="378388" cy="378388"/>
              </a:xfrm>
              <a:prstGeom prst="rect">
                <a:avLst/>
              </a:prstGeom>
            </p:spPr>
          </p:pic>
          <p:pic>
            <p:nvPicPr>
              <p:cNvPr id="58" name="Picture 57" descr="A blue and black outline of a person&#10;&#10;Description automatically generated">
                <a:extLst>
                  <a:ext uri="{FF2B5EF4-FFF2-40B4-BE49-F238E27FC236}">
                    <a16:creationId xmlns:a16="http://schemas.microsoft.com/office/drawing/2014/main" id="{82AB7C4F-1F07-0F63-1B8F-CA3CB67BF798}"/>
                  </a:ext>
                </a:extLst>
              </p:cNvPr>
              <p:cNvPicPr>
                <a:picLocks noChangeAspect="1"/>
              </p:cNvPicPr>
              <p:nvPr/>
            </p:nvPicPr>
            <p:blipFill>
              <a:blip r:embed="rId5"/>
              <a:stretch>
                <a:fillRect/>
              </a:stretch>
            </p:blipFill>
            <p:spPr>
              <a:xfrm>
                <a:off x="827637" y="3906103"/>
                <a:ext cx="378388" cy="378388"/>
              </a:xfrm>
              <a:prstGeom prst="rect">
                <a:avLst/>
              </a:prstGeom>
            </p:spPr>
          </p:pic>
          <p:pic>
            <p:nvPicPr>
              <p:cNvPr id="59" name="Picture 58" descr="A blue and black outline of a person&#10;&#10;Description automatically generated">
                <a:extLst>
                  <a:ext uri="{FF2B5EF4-FFF2-40B4-BE49-F238E27FC236}">
                    <a16:creationId xmlns:a16="http://schemas.microsoft.com/office/drawing/2014/main" id="{61497777-567B-9253-79FB-CB4E73F55C76}"/>
                  </a:ext>
                </a:extLst>
              </p:cNvPr>
              <p:cNvPicPr>
                <a:picLocks noChangeAspect="1"/>
              </p:cNvPicPr>
              <p:nvPr/>
            </p:nvPicPr>
            <p:blipFill>
              <a:blip r:embed="rId5"/>
              <a:stretch>
                <a:fillRect/>
              </a:stretch>
            </p:blipFill>
            <p:spPr>
              <a:xfrm>
                <a:off x="1135671" y="3906103"/>
                <a:ext cx="378388" cy="378388"/>
              </a:xfrm>
              <a:prstGeom prst="rect">
                <a:avLst/>
              </a:prstGeom>
            </p:spPr>
          </p:pic>
          <p:pic>
            <p:nvPicPr>
              <p:cNvPr id="60" name="Picture 59" descr="A blue and black outline of a person&#10;&#10;Description automatically generated">
                <a:extLst>
                  <a:ext uri="{FF2B5EF4-FFF2-40B4-BE49-F238E27FC236}">
                    <a16:creationId xmlns:a16="http://schemas.microsoft.com/office/drawing/2014/main" id="{82682CBB-8EDF-ED2E-641B-014D692A9F09}"/>
                  </a:ext>
                </a:extLst>
              </p:cNvPr>
              <p:cNvPicPr>
                <a:picLocks noChangeAspect="1"/>
              </p:cNvPicPr>
              <p:nvPr/>
            </p:nvPicPr>
            <p:blipFill>
              <a:blip r:embed="rId5"/>
              <a:stretch>
                <a:fillRect/>
              </a:stretch>
            </p:blipFill>
            <p:spPr>
              <a:xfrm>
                <a:off x="1443704" y="3906103"/>
                <a:ext cx="378388" cy="378388"/>
              </a:xfrm>
              <a:prstGeom prst="rect">
                <a:avLst/>
              </a:prstGeom>
            </p:spPr>
          </p:pic>
          <p:pic>
            <p:nvPicPr>
              <p:cNvPr id="61" name="Picture 60" descr="A blue and black outline of a person&#10;&#10;Description automatically generated">
                <a:extLst>
                  <a:ext uri="{FF2B5EF4-FFF2-40B4-BE49-F238E27FC236}">
                    <a16:creationId xmlns:a16="http://schemas.microsoft.com/office/drawing/2014/main" id="{D4DDDC2B-D403-9C48-8B83-48901C14606A}"/>
                  </a:ext>
                </a:extLst>
              </p:cNvPr>
              <p:cNvPicPr>
                <a:picLocks noChangeAspect="1"/>
              </p:cNvPicPr>
              <p:nvPr/>
            </p:nvPicPr>
            <p:blipFill>
              <a:blip r:embed="rId5"/>
              <a:stretch>
                <a:fillRect/>
              </a:stretch>
            </p:blipFill>
            <p:spPr>
              <a:xfrm>
                <a:off x="1751738" y="3906103"/>
                <a:ext cx="378388" cy="378388"/>
              </a:xfrm>
              <a:prstGeom prst="rect">
                <a:avLst/>
              </a:prstGeom>
            </p:spPr>
          </p:pic>
          <p:pic>
            <p:nvPicPr>
              <p:cNvPr id="62" name="Picture 61" descr="A blue and black outline of a person&#10;&#10;Description automatically generated">
                <a:extLst>
                  <a:ext uri="{FF2B5EF4-FFF2-40B4-BE49-F238E27FC236}">
                    <a16:creationId xmlns:a16="http://schemas.microsoft.com/office/drawing/2014/main" id="{A9B4FB7D-0620-6B1B-0933-546564B8FD45}"/>
                  </a:ext>
                </a:extLst>
              </p:cNvPr>
              <p:cNvPicPr>
                <a:picLocks noChangeAspect="1"/>
              </p:cNvPicPr>
              <p:nvPr/>
            </p:nvPicPr>
            <p:blipFill>
              <a:blip r:embed="rId5"/>
              <a:stretch>
                <a:fillRect/>
              </a:stretch>
            </p:blipFill>
            <p:spPr>
              <a:xfrm>
                <a:off x="2059772" y="3906103"/>
                <a:ext cx="378388" cy="378388"/>
              </a:xfrm>
              <a:prstGeom prst="rect">
                <a:avLst/>
              </a:prstGeom>
            </p:spPr>
          </p:pic>
          <p:pic>
            <p:nvPicPr>
              <p:cNvPr id="63" name="Picture 62" descr="A blue and black outline of a person&#10;&#10;Description automatically generated">
                <a:extLst>
                  <a:ext uri="{FF2B5EF4-FFF2-40B4-BE49-F238E27FC236}">
                    <a16:creationId xmlns:a16="http://schemas.microsoft.com/office/drawing/2014/main" id="{BB14DD01-CA7C-7505-CC1E-E4F41C3DD3B2}"/>
                  </a:ext>
                </a:extLst>
              </p:cNvPr>
              <p:cNvPicPr>
                <a:picLocks noChangeAspect="1"/>
              </p:cNvPicPr>
              <p:nvPr/>
            </p:nvPicPr>
            <p:blipFill>
              <a:blip r:embed="rId5"/>
              <a:stretch>
                <a:fillRect/>
              </a:stretch>
            </p:blipFill>
            <p:spPr>
              <a:xfrm>
                <a:off x="2367806" y="3906103"/>
                <a:ext cx="378388" cy="378388"/>
              </a:xfrm>
              <a:prstGeom prst="rect">
                <a:avLst/>
              </a:prstGeom>
            </p:spPr>
          </p:pic>
          <p:pic>
            <p:nvPicPr>
              <p:cNvPr id="64" name="Picture 63" descr="A blue and black outline of a person&#10;&#10;Description automatically generated">
                <a:extLst>
                  <a:ext uri="{FF2B5EF4-FFF2-40B4-BE49-F238E27FC236}">
                    <a16:creationId xmlns:a16="http://schemas.microsoft.com/office/drawing/2014/main" id="{9C4733B8-79A9-6FEA-C973-09BA78C4A919}"/>
                  </a:ext>
                </a:extLst>
              </p:cNvPr>
              <p:cNvPicPr>
                <a:picLocks noChangeAspect="1"/>
              </p:cNvPicPr>
              <p:nvPr/>
            </p:nvPicPr>
            <p:blipFill>
              <a:blip r:embed="rId5"/>
              <a:stretch>
                <a:fillRect/>
              </a:stretch>
            </p:blipFill>
            <p:spPr>
              <a:xfrm>
                <a:off x="2675839" y="3906103"/>
                <a:ext cx="378388" cy="378388"/>
              </a:xfrm>
              <a:prstGeom prst="rect">
                <a:avLst/>
              </a:prstGeom>
            </p:spPr>
          </p:pic>
          <p:pic>
            <p:nvPicPr>
              <p:cNvPr id="65" name="Picture 64" descr="A blue and black outline of a person&#10;&#10;Description automatically generated">
                <a:extLst>
                  <a:ext uri="{FF2B5EF4-FFF2-40B4-BE49-F238E27FC236}">
                    <a16:creationId xmlns:a16="http://schemas.microsoft.com/office/drawing/2014/main" id="{B06687BF-7663-49AF-BB47-CD853025B06A}"/>
                  </a:ext>
                </a:extLst>
              </p:cNvPr>
              <p:cNvPicPr>
                <a:picLocks noChangeAspect="1"/>
              </p:cNvPicPr>
              <p:nvPr/>
            </p:nvPicPr>
            <p:blipFill>
              <a:blip r:embed="rId5"/>
              <a:stretch>
                <a:fillRect/>
              </a:stretch>
            </p:blipFill>
            <p:spPr>
              <a:xfrm>
                <a:off x="2983873" y="3906103"/>
                <a:ext cx="378388" cy="378388"/>
              </a:xfrm>
              <a:prstGeom prst="rect">
                <a:avLst/>
              </a:prstGeom>
            </p:spPr>
          </p:pic>
          <p:pic>
            <p:nvPicPr>
              <p:cNvPr id="66" name="Picture 65" descr="A blue and black outline of a person&#10;&#10;Description automatically generated">
                <a:extLst>
                  <a:ext uri="{FF2B5EF4-FFF2-40B4-BE49-F238E27FC236}">
                    <a16:creationId xmlns:a16="http://schemas.microsoft.com/office/drawing/2014/main" id="{C7F8EA5F-E643-4417-A332-5C27A92E3D48}"/>
                  </a:ext>
                </a:extLst>
              </p:cNvPr>
              <p:cNvPicPr>
                <a:picLocks noChangeAspect="1"/>
              </p:cNvPicPr>
              <p:nvPr/>
            </p:nvPicPr>
            <p:blipFill>
              <a:blip r:embed="rId5">
                <a:duotone>
                  <a:schemeClr val="accent6">
                    <a:shade val="45000"/>
                    <a:satMod val="135000"/>
                  </a:schemeClr>
                  <a:prstClr val="white"/>
                </a:duotone>
              </a:blip>
              <a:stretch>
                <a:fillRect/>
              </a:stretch>
            </p:blipFill>
            <p:spPr>
              <a:xfrm>
                <a:off x="3291910" y="3906103"/>
                <a:ext cx="378388" cy="378388"/>
              </a:xfrm>
              <a:prstGeom prst="rect">
                <a:avLst/>
              </a:prstGeom>
            </p:spPr>
          </p:pic>
        </p:grpSp>
      </p:grpSp>
      <p:sp>
        <p:nvSpPr>
          <p:cNvPr id="2" name="Text Placeholder 7">
            <a:extLst>
              <a:ext uri="{FF2B5EF4-FFF2-40B4-BE49-F238E27FC236}">
                <a16:creationId xmlns:a16="http://schemas.microsoft.com/office/drawing/2014/main" id="{C297916B-F5C9-4919-117B-6D188EB41D5C}"/>
              </a:ext>
            </a:extLst>
          </p:cNvPr>
          <p:cNvSpPr txBox="1">
            <a:spLocks/>
          </p:cNvSpPr>
          <p:nvPr/>
        </p:nvSpPr>
        <p:spPr>
          <a:xfrm>
            <a:off x="670561" y="6125468"/>
            <a:ext cx="10035538"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defTabSz="1219170">
              <a:spcBef>
                <a:spcPts val="267"/>
              </a:spcBef>
            </a:pPr>
            <a:r>
              <a:rPr lang="en-US" sz="1050" dirty="0">
                <a:solidFill>
                  <a:srgbClr val="000000">
                    <a:lumMod val="65000"/>
                    <a:lumOff val="35000"/>
                  </a:srgbClr>
                </a:solidFill>
                <a:latin typeface="+mj-lt"/>
              </a:rPr>
              <a:t>Khan R and </a:t>
            </a:r>
            <a:r>
              <a:rPr lang="en-US" sz="1050" dirty="0" err="1">
                <a:solidFill>
                  <a:srgbClr val="000000">
                    <a:lumMod val="65000"/>
                    <a:lumOff val="35000"/>
                  </a:srgbClr>
                </a:solidFill>
                <a:latin typeface="+mj-lt"/>
              </a:rPr>
              <a:t>Socha-Ditrich</a:t>
            </a:r>
            <a:r>
              <a:rPr lang="en-US" sz="1050" dirty="0">
                <a:solidFill>
                  <a:srgbClr val="000000">
                    <a:lumMod val="65000"/>
                    <a:lumOff val="35000"/>
                  </a:srgbClr>
                </a:solidFill>
                <a:latin typeface="+mj-lt"/>
              </a:rPr>
              <a:t> K. Investing in medication adherence improves health outcomes and health system efficiency. Adherence to medicines for diabetes, hypertension, and </a:t>
            </a:r>
            <a:r>
              <a:rPr lang="en-US" sz="1050" dirty="0" err="1">
                <a:solidFill>
                  <a:srgbClr val="000000">
                    <a:lumMod val="65000"/>
                    <a:lumOff val="35000"/>
                  </a:srgbClr>
                </a:solidFill>
                <a:latin typeface="+mj-lt"/>
              </a:rPr>
              <a:t>hyperlipidaemia</a:t>
            </a:r>
            <a:r>
              <a:rPr lang="en-US" sz="1050" dirty="0">
                <a:solidFill>
                  <a:srgbClr val="000000">
                    <a:lumMod val="65000"/>
                    <a:lumOff val="35000"/>
                  </a:srgbClr>
                </a:solidFill>
                <a:latin typeface="+mj-lt"/>
              </a:rPr>
              <a:t>. OECD health working paper No. 105, OECD publishing Paris. 2018.</a:t>
            </a:r>
          </a:p>
        </p:txBody>
      </p:sp>
      <p:sp>
        <p:nvSpPr>
          <p:cNvPr id="9" name="TextBox 8">
            <a:extLst>
              <a:ext uri="{FF2B5EF4-FFF2-40B4-BE49-F238E27FC236}">
                <a16:creationId xmlns:a16="http://schemas.microsoft.com/office/drawing/2014/main" id="{35A0B78E-FC2B-CA94-F00E-D952E410C68E}"/>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a:solidFill>
                  <a:srgbClr val="595959"/>
                </a:solidFill>
              </a:rPr>
              <a:t>GLO2329517</a:t>
            </a:r>
            <a:endParaRPr lang="en-US" sz="900" dirty="0">
              <a:solidFill>
                <a:srgbClr val="595959"/>
              </a:solidFill>
            </a:endParaRPr>
          </a:p>
        </p:txBody>
      </p:sp>
    </p:spTree>
    <p:extLst>
      <p:ext uri="{BB962C8B-B14F-4D97-AF65-F5344CB8AC3E}">
        <p14:creationId xmlns:p14="http://schemas.microsoft.com/office/powerpoint/2010/main" val="23159758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7CA31AFB-422E-E4C0-A70E-120C1BD3B1C3}"/>
              </a:ext>
            </a:extLst>
          </p:cNvPr>
          <p:cNvGraphicFramePr>
            <a:graphicFrameLocks noChangeAspect="1"/>
          </p:cNvGraphicFramePr>
          <p:nvPr>
            <p:custDataLst>
              <p:tags r:id="rId1"/>
            </p:custDataLst>
            <p:extLst>
              <p:ext uri="{D42A27DB-BD31-4B8C-83A1-F6EECF244321}">
                <p14:modId xmlns:p14="http://schemas.microsoft.com/office/powerpoint/2010/main" val="115720444"/>
              </p:ext>
            </p:extLst>
          </p:nvPr>
        </p:nvGraphicFramePr>
        <p:xfrm>
          <a:off x="2118" y="2118"/>
          <a:ext cx="2117" cy="2117"/>
        </p:xfrm>
        <a:graphic>
          <a:graphicData uri="http://schemas.openxmlformats.org/presentationml/2006/ole">
            <mc:AlternateContent xmlns:mc="http://schemas.openxmlformats.org/markup-compatibility/2006">
              <mc:Choice xmlns:v="urn:schemas-microsoft-com:vml" Requires="v">
                <p:oleObj name="think-cell Slide" r:id="rId8" imgW="395" imgH="394" progId="TCLayout.ActiveDocument.1">
                  <p:embed/>
                </p:oleObj>
              </mc:Choice>
              <mc:Fallback>
                <p:oleObj name="think-cell Slide" r:id="rId8" imgW="395" imgH="394" progId="TCLayout.ActiveDocument.1">
                  <p:embed/>
                  <p:pic>
                    <p:nvPicPr>
                      <p:cNvPr id="7" name="Object 6" hidden="1">
                        <a:extLst>
                          <a:ext uri="{FF2B5EF4-FFF2-40B4-BE49-F238E27FC236}">
                            <a16:creationId xmlns:a16="http://schemas.microsoft.com/office/drawing/2014/main" id="{7CA31AFB-422E-E4C0-A70E-120C1BD3B1C3}"/>
                          </a:ext>
                        </a:extLst>
                      </p:cNvPr>
                      <p:cNvPicPr/>
                      <p:nvPr/>
                    </p:nvPicPr>
                    <p:blipFill>
                      <a:blip r:embed="rId9"/>
                      <a:stretch>
                        <a:fillRect/>
                      </a:stretch>
                    </p:blipFill>
                    <p:spPr>
                      <a:xfrm>
                        <a:off x="2118" y="2118"/>
                        <a:ext cx="2117" cy="2117"/>
                      </a:xfrm>
                      <a:prstGeom prst="rect">
                        <a:avLst/>
                      </a:prstGeom>
                    </p:spPr>
                  </p:pic>
                </p:oleObj>
              </mc:Fallback>
            </mc:AlternateContent>
          </a:graphicData>
        </a:graphic>
      </p:graphicFrame>
      <p:sp>
        <p:nvSpPr>
          <p:cNvPr id="5" name="Title 4">
            <a:extLst>
              <a:ext uri="{FF2B5EF4-FFF2-40B4-BE49-F238E27FC236}">
                <a16:creationId xmlns:a16="http://schemas.microsoft.com/office/drawing/2014/main" id="{5B3F496E-6016-62FC-3312-336F2EE6BD0D}"/>
              </a:ext>
            </a:extLst>
          </p:cNvPr>
          <p:cNvSpPr>
            <a:spLocks noGrp="1"/>
          </p:cNvSpPr>
          <p:nvPr>
            <p:ph type="title"/>
          </p:nvPr>
        </p:nvSpPr>
        <p:spPr>
          <a:xfrm>
            <a:off x="670560" y="355600"/>
            <a:ext cx="10938678" cy="520701"/>
          </a:xfrm>
        </p:spPr>
        <p:txBody>
          <a:bodyPr vert="horz"/>
          <a:lstStyle/>
          <a:p>
            <a:r>
              <a:rPr lang="en-US" dirty="0"/>
              <a:t>Consequences of failure to identify and remediate </a:t>
            </a:r>
            <a:br>
              <a:rPr lang="en-US" dirty="0"/>
            </a:br>
            <a:r>
              <a:rPr lang="en-US" dirty="0"/>
              <a:t>poor adherence</a:t>
            </a:r>
            <a:endParaRPr lang="en-US" baseline="30000" dirty="0"/>
          </a:p>
        </p:txBody>
      </p:sp>
      <p:sp>
        <p:nvSpPr>
          <p:cNvPr id="3" name="Rectangle 2">
            <a:extLst>
              <a:ext uri="{FF2B5EF4-FFF2-40B4-BE49-F238E27FC236}">
                <a16:creationId xmlns:a16="http://schemas.microsoft.com/office/drawing/2014/main" id="{44B1AEFC-44D7-204C-6E2F-C1EF267CEAC5}"/>
              </a:ext>
            </a:extLst>
          </p:cNvPr>
          <p:cNvSpPr/>
          <p:nvPr/>
        </p:nvSpPr>
        <p:spPr>
          <a:xfrm>
            <a:off x="782053" y="1443786"/>
            <a:ext cx="5085694" cy="4206243"/>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5" name="Straight Connector 14">
            <a:extLst>
              <a:ext uri="{FF2B5EF4-FFF2-40B4-BE49-F238E27FC236}">
                <a16:creationId xmlns:a16="http://schemas.microsoft.com/office/drawing/2014/main" id="{B44F1466-E8A3-0C4E-3188-930F17C59C2A}"/>
              </a:ext>
            </a:extLst>
          </p:cNvPr>
          <p:cNvCxnSpPr/>
          <p:nvPr/>
        </p:nvCxnSpPr>
        <p:spPr>
          <a:xfrm>
            <a:off x="1081588" y="2294689"/>
            <a:ext cx="4652659"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3E0C82FE-0E50-F357-A23B-E6C4002FA096}"/>
              </a:ext>
            </a:extLst>
          </p:cNvPr>
          <p:cNvCxnSpPr/>
          <p:nvPr/>
        </p:nvCxnSpPr>
        <p:spPr>
          <a:xfrm>
            <a:off x="1081588" y="3028108"/>
            <a:ext cx="4652659"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8A856C75-1546-87E2-01BE-F66C9896AEDC}"/>
              </a:ext>
            </a:extLst>
          </p:cNvPr>
          <p:cNvCxnSpPr/>
          <p:nvPr/>
        </p:nvCxnSpPr>
        <p:spPr>
          <a:xfrm>
            <a:off x="1081588" y="3761527"/>
            <a:ext cx="4652659"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43002A41-93E1-80D2-29F7-45897DD88B45}"/>
              </a:ext>
            </a:extLst>
          </p:cNvPr>
          <p:cNvCxnSpPr/>
          <p:nvPr/>
        </p:nvCxnSpPr>
        <p:spPr>
          <a:xfrm>
            <a:off x="1081588" y="4799744"/>
            <a:ext cx="4652659"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44" name="Group 43">
            <a:extLst>
              <a:ext uri="{FF2B5EF4-FFF2-40B4-BE49-F238E27FC236}">
                <a16:creationId xmlns:a16="http://schemas.microsoft.com/office/drawing/2014/main" id="{082CD287-4EF0-B9A4-2E8F-260E32209F4D}"/>
              </a:ext>
            </a:extLst>
          </p:cNvPr>
          <p:cNvGrpSpPr/>
          <p:nvPr/>
        </p:nvGrpSpPr>
        <p:grpSpPr>
          <a:xfrm>
            <a:off x="670560" y="1751190"/>
            <a:ext cx="5074863" cy="353579"/>
            <a:chOff x="670560" y="1751190"/>
            <a:chExt cx="5074863" cy="353579"/>
          </a:xfrm>
        </p:grpSpPr>
        <p:sp>
          <p:nvSpPr>
            <p:cNvPr id="4" name="Text Placeholder 2">
              <a:extLst>
                <a:ext uri="{FF2B5EF4-FFF2-40B4-BE49-F238E27FC236}">
                  <a16:creationId xmlns:a16="http://schemas.microsoft.com/office/drawing/2014/main" id="{B978426A-8E96-CA21-FA5C-B8C2F08B6A86}"/>
                </a:ext>
              </a:extLst>
            </p:cNvPr>
            <p:cNvSpPr txBox="1">
              <a:spLocks/>
            </p:cNvSpPr>
            <p:nvPr>
              <p:custDataLst>
                <p:tags r:id="rId6"/>
              </p:custDataLst>
            </p:nvPr>
          </p:nvSpPr>
          <p:spPr bwMode="auto">
            <a:xfrm>
              <a:off x="1064067" y="1751190"/>
              <a:ext cx="4681356" cy="353579"/>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ctr" anchorCtr="0">
              <a:no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2400"/>
                </a:spcBef>
                <a:spcAft>
                  <a:spcPts val="0"/>
                </a:spcAft>
                <a:buClr>
                  <a:srgbClr val="4E2683"/>
                </a:buClr>
                <a:buSzPct val="100000"/>
                <a:buFont typeface="Verdana" panose="020B0604030504040204" pitchFamily="34" charset="0"/>
                <a:buNone/>
                <a:tabLst/>
                <a:defRPr/>
              </a:pPr>
              <a:r>
                <a:rPr kumimoji="0" lang="en-US" sz="1867" b="0" i="0" u="none" strike="noStrike" kern="1200" cap="none" spc="0" normalizeH="0" baseline="0" noProof="0" dirty="0">
                  <a:ln>
                    <a:noFill/>
                  </a:ln>
                  <a:solidFill>
                    <a:srgbClr val="000000"/>
                  </a:solidFill>
                  <a:effectLst/>
                  <a:uLnTx/>
                  <a:uFillTx/>
                  <a:latin typeface="Georgia"/>
                  <a:ea typeface="+mn-ea"/>
                  <a:cs typeface="+mn-cs"/>
                </a:rPr>
                <a:t>Compromised effectiveness of treatment</a:t>
              </a:r>
            </a:p>
          </p:txBody>
        </p:sp>
        <p:grpSp>
          <p:nvGrpSpPr>
            <p:cNvPr id="25" name="Group 24">
              <a:extLst>
                <a:ext uri="{FF2B5EF4-FFF2-40B4-BE49-F238E27FC236}">
                  <a16:creationId xmlns:a16="http://schemas.microsoft.com/office/drawing/2014/main" id="{BD73B57D-C3A7-F879-7E03-D43172AAF3EF}"/>
                </a:ext>
              </a:extLst>
            </p:cNvPr>
            <p:cNvGrpSpPr/>
            <p:nvPr/>
          </p:nvGrpSpPr>
          <p:grpSpPr>
            <a:xfrm>
              <a:off x="670560" y="1804775"/>
              <a:ext cx="260532" cy="246408"/>
              <a:chOff x="439557" y="1731286"/>
              <a:chExt cx="175977" cy="175977"/>
            </a:xfrm>
          </p:grpSpPr>
          <p:sp>
            <p:nvSpPr>
              <p:cNvPr id="26" name="Oval 25">
                <a:extLst>
                  <a:ext uri="{FF2B5EF4-FFF2-40B4-BE49-F238E27FC236}">
                    <a16:creationId xmlns:a16="http://schemas.microsoft.com/office/drawing/2014/main" id="{C0C0E1FE-2A74-3876-41AC-0BDE43427EE6}"/>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27" name="Oval 26">
                <a:extLst>
                  <a:ext uri="{FF2B5EF4-FFF2-40B4-BE49-F238E27FC236}">
                    <a16:creationId xmlns:a16="http://schemas.microsoft.com/office/drawing/2014/main" id="{38FCB336-E906-4028-B5ED-E436E9075D7B}"/>
                  </a:ext>
                </a:extLst>
              </p:cNvPr>
              <p:cNvSpPr/>
              <p:nvPr/>
            </p:nvSpPr>
            <p:spPr>
              <a:xfrm>
                <a:off x="469056" y="1760785"/>
                <a:ext cx="116979" cy="116979"/>
              </a:xfrm>
              <a:prstGeom prst="ellipse">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42" name="Group 41">
            <a:extLst>
              <a:ext uri="{FF2B5EF4-FFF2-40B4-BE49-F238E27FC236}">
                <a16:creationId xmlns:a16="http://schemas.microsoft.com/office/drawing/2014/main" id="{FB192E85-C3F7-B742-941D-CFB11BCA7445}"/>
              </a:ext>
            </a:extLst>
          </p:cNvPr>
          <p:cNvGrpSpPr/>
          <p:nvPr/>
        </p:nvGrpSpPr>
        <p:grpSpPr>
          <a:xfrm>
            <a:off x="670560" y="3218028"/>
            <a:ext cx="5074863" cy="353579"/>
            <a:chOff x="670560" y="3091364"/>
            <a:chExt cx="5074863" cy="353579"/>
          </a:xfrm>
        </p:grpSpPr>
        <p:sp>
          <p:nvSpPr>
            <p:cNvPr id="6" name="Text Placeholder 2">
              <a:extLst>
                <a:ext uri="{FF2B5EF4-FFF2-40B4-BE49-F238E27FC236}">
                  <a16:creationId xmlns:a16="http://schemas.microsoft.com/office/drawing/2014/main" id="{07DC4E1C-96A6-E1FF-8B1B-25A2758EC9D5}"/>
                </a:ext>
              </a:extLst>
            </p:cNvPr>
            <p:cNvSpPr txBox="1">
              <a:spLocks/>
            </p:cNvSpPr>
            <p:nvPr>
              <p:custDataLst>
                <p:tags r:id="rId5"/>
              </p:custDataLst>
            </p:nvPr>
          </p:nvSpPr>
          <p:spPr bwMode="auto">
            <a:xfrm>
              <a:off x="1064067" y="3091364"/>
              <a:ext cx="4681356" cy="353579"/>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ctr" anchorCtr="0">
              <a:no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2400"/>
                </a:spcBef>
                <a:spcAft>
                  <a:spcPts val="0"/>
                </a:spcAft>
                <a:buClr>
                  <a:srgbClr val="4E2683"/>
                </a:buClr>
                <a:buSzPct val="100000"/>
                <a:buFont typeface="Verdana" panose="020B0604030504040204" pitchFamily="34" charset="0"/>
                <a:buNone/>
                <a:tabLst/>
                <a:defRPr/>
              </a:pPr>
              <a:r>
                <a:rPr kumimoji="0" lang="en-US" sz="1867" b="0" i="0" u="none" strike="noStrike" kern="1200" cap="none" spc="0" normalizeH="0" baseline="0" noProof="0" dirty="0">
                  <a:ln>
                    <a:noFill/>
                  </a:ln>
                  <a:solidFill>
                    <a:srgbClr val="000000"/>
                  </a:solidFill>
                  <a:effectLst/>
                  <a:uLnTx/>
                  <a:uFillTx/>
                  <a:latin typeface="Georgia"/>
                  <a:ea typeface="+mn-ea"/>
                  <a:cs typeface="+mn-cs"/>
                </a:rPr>
                <a:t>Increased risk of adverse effects</a:t>
              </a:r>
            </a:p>
          </p:txBody>
        </p:sp>
        <p:grpSp>
          <p:nvGrpSpPr>
            <p:cNvPr id="28" name="Group 27">
              <a:extLst>
                <a:ext uri="{FF2B5EF4-FFF2-40B4-BE49-F238E27FC236}">
                  <a16:creationId xmlns:a16="http://schemas.microsoft.com/office/drawing/2014/main" id="{FC685C42-DFD3-CEC9-22CB-3437225A4B4F}"/>
                </a:ext>
              </a:extLst>
            </p:cNvPr>
            <p:cNvGrpSpPr/>
            <p:nvPr/>
          </p:nvGrpSpPr>
          <p:grpSpPr>
            <a:xfrm>
              <a:off x="670560" y="3144949"/>
              <a:ext cx="260532" cy="246408"/>
              <a:chOff x="439557" y="1731286"/>
              <a:chExt cx="175977" cy="175977"/>
            </a:xfrm>
          </p:grpSpPr>
          <p:sp>
            <p:nvSpPr>
              <p:cNvPr id="29" name="Oval 28">
                <a:extLst>
                  <a:ext uri="{FF2B5EF4-FFF2-40B4-BE49-F238E27FC236}">
                    <a16:creationId xmlns:a16="http://schemas.microsoft.com/office/drawing/2014/main" id="{F6CCDF61-0AB0-4516-9FC8-117ABE7EC710}"/>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30" name="Oval 29">
                <a:extLst>
                  <a:ext uri="{FF2B5EF4-FFF2-40B4-BE49-F238E27FC236}">
                    <a16:creationId xmlns:a16="http://schemas.microsoft.com/office/drawing/2014/main" id="{E055685D-55FB-5B2B-FF91-224F2247AF18}"/>
                  </a:ext>
                </a:extLst>
              </p:cNvPr>
              <p:cNvSpPr/>
              <p:nvPr/>
            </p:nvSpPr>
            <p:spPr>
              <a:xfrm>
                <a:off x="469056" y="1760785"/>
                <a:ext cx="116979" cy="116979"/>
              </a:xfrm>
              <a:prstGeom prst="ellipse">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40" name="Group 39">
            <a:extLst>
              <a:ext uri="{FF2B5EF4-FFF2-40B4-BE49-F238E27FC236}">
                <a16:creationId xmlns:a16="http://schemas.microsoft.com/office/drawing/2014/main" id="{4D8D4F50-DED8-72B5-21F2-40451E998CB8}"/>
              </a:ext>
            </a:extLst>
          </p:cNvPr>
          <p:cNvGrpSpPr/>
          <p:nvPr/>
        </p:nvGrpSpPr>
        <p:grpSpPr>
          <a:xfrm>
            <a:off x="670560" y="4989667"/>
            <a:ext cx="5074863" cy="359227"/>
            <a:chOff x="670560" y="4989667"/>
            <a:chExt cx="5074863" cy="359227"/>
          </a:xfrm>
        </p:grpSpPr>
        <p:sp>
          <p:nvSpPr>
            <p:cNvPr id="8" name="Text Placeholder 2">
              <a:extLst>
                <a:ext uri="{FF2B5EF4-FFF2-40B4-BE49-F238E27FC236}">
                  <a16:creationId xmlns:a16="http://schemas.microsoft.com/office/drawing/2014/main" id="{742674A9-F4AD-C8BA-B8BB-CD0353816B22}"/>
                </a:ext>
              </a:extLst>
            </p:cNvPr>
            <p:cNvSpPr txBox="1">
              <a:spLocks/>
            </p:cNvSpPr>
            <p:nvPr>
              <p:custDataLst>
                <p:tags r:id="rId4"/>
              </p:custDataLst>
            </p:nvPr>
          </p:nvSpPr>
          <p:spPr bwMode="auto">
            <a:xfrm>
              <a:off x="1064067" y="4989667"/>
              <a:ext cx="4681356" cy="359227"/>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ctr" anchorCtr="0">
              <a:no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2400"/>
                </a:spcBef>
                <a:spcAft>
                  <a:spcPts val="0"/>
                </a:spcAft>
                <a:buClr>
                  <a:srgbClr val="4E2683"/>
                </a:buClr>
                <a:buSzPct val="100000"/>
                <a:buFont typeface="Verdana" panose="020B0604030504040204" pitchFamily="34" charset="0"/>
                <a:buNone/>
                <a:tabLst/>
                <a:defRPr/>
              </a:pPr>
              <a:r>
                <a:rPr kumimoji="0" lang="en-US" sz="1867" b="0" i="0" u="none" strike="noStrike" kern="1200" cap="none" spc="0" normalizeH="0" baseline="0" noProof="0" dirty="0">
                  <a:ln>
                    <a:noFill/>
                  </a:ln>
                  <a:solidFill>
                    <a:srgbClr val="000000"/>
                  </a:solidFill>
                  <a:effectLst/>
                  <a:uLnTx/>
                  <a:uFillTx/>
                  <a:latin typeface="Georgia"/>
                  <a:ea typeface="+mn-ea"/>
                  <a:cs typeface="+mn-cs"/>
                </a:rPr>
                <a:t>Exacerbation of disease or fatality </a:t>
              </a:r>
            </a:p>
          </p:txBody>
        </p:sp>
        <p:grpSp>
          <p:nvGrpSpPr>
            <p:cNvPr id="31" name="Group 30">
              <a:extLst>
                <a:ext uri="{FF2B5EF4-FFF2-40B4-BE49-F238E27FC236}">
                  <a16:creationId xmlns:a16="http://schemas.microsoft.com/office/drawing/2014/main" id="{FEB7ABDE-ACF2-FBBA-4A19-C4B0DEF16D30}"/>
                </a:ext>
              </a:extLst>
            </p:cNvPr>
            <p:cNvGrpSpPr/>
            <p:nvPr/>
          </p:nvGrpSpPr>
          <p:grpSpPr>
            <a:xfrm>
              <a:off x="670560" y="5046076"/>
              <a:ext cx="260532" cy="246408"/>
              <a:chOff x="439557" y="1731286"/>
              <a:chExt cx="175977" cy="175977"/>
            </a:xfrm>
          </p:grpSpPr>
          <p:sp>
            <p:nvSpPr>
              <p:cNvPr id="32" name="Oval 31">
                <a:extLst>
                  <a:ext uri="{FF2B5EF4-FFF2-40B4-BE49-F238E27FC236}">
                    <a16:creationId xmlns:a16="http://schemas.microsoft.com/office/drawing/2014/main" id="{24BC5DCF-5610-D448-13B5-B4D8F8D7FB25}"/>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33" name="Oval 32">
                <a:extLst>
                  <a:ext uri="{FF2B5EF4-FFF2-40B4-BE49-F238E27FC236}">
                    <a16:creationId xmlns:a16="http://schemas.microsoft.com/office/drawing/2014/main" id="{A46087DF-597A-9E67-1EB8-1AE126916FA1}"/>
                  </a:ext>
                </a:extLst>
              </p:cNvPr>
              <p:cNvSpPr/>
              <p:nvPr/>
            </p:nvSpPr>
            <p:spPr>
              <a:xfrm>
                <a:off x="469056" y="1760785"/>
                <a:ext cx="116979" cy="116979"/>
              </a:xfrm>
              <a:prstGeom prst="ellipse">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43" name="Group 42">
            <a:extLst>
              <a:ext uri="{FF2B5EF4-FFF2-40B4-BE49-F238E27FC236}">
                <a16:creationId xmlns:a16="http://schemas.microsoft.com/office/drawing/2014/main" id="{8261D065-1128-25DC-9CC1-52604C594CAA}"/>
              </a:ext>
            </a:extLst>
          </p:cNvPr>
          <p:cNvGrpSpPr/>
          <p:nvPr/>
        </p:nvGrpSpPr>
        <p:grpSpPr>
          <a:xfrm>
            <a:off x="670560" y="2484609"/>
            <a:ext cx="5074863" cy="353579"/>
            <a:chOff x="670560" y="2408577"/>
            <a:chExt cx="5074863" cy="353579"/>
          </a:xfrm>
        </p:grpSpPr>
        <p:sp>
          <p:nvSpPr>
            <p:cNvPr id="9" name="Text Placeholder 2">
              <a:extLst>
                <a:ext uri="{FF2B5EF4-FFF2-40B4-BE49-F238E27FC236}">
                  <a16:creationId xmlns:a16="http://schemas.microsoft.com/office/drawing/2014/main" id="{D3EBCF0D-1B36-773A-07AE-624347FFC5AA}"/>
                </a:ext>
              </a:extLst>
            </p:cNvPr>
            <p:cNvSpPr txBox="1">
              <a:spLocks/>
            </p:cNvSpPr>
            <p:nvPr>
              <p:custDataLst>
                <p:tags r:id="rId3"/>
              </p:custDataLst>
            </p:nvPr>
          </p:nvSpPr>
          <p:spPr bwMode="auto">
            <a:xfrm>
              <a:off x="1064067" y="2408577"/>
              <a:ext cx="4681356" cy="353579"/>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ctr" anchorCtr="0">
              <a:no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2400"/>
                </a:spcBef>
                <a:spcAft>
                  <a:spcPts val="0"/>
                </a:spcAft>
                <a:buClr>
                  <a:srgbClr val="4E2683"/>
                </a:buClr>
                <a:buSzPct val="100000"/>
                <a:buFont typeface="Verdana" panose="020B0604030504040204" pitchFamily="34" charset="0"/>
                <a:buNone/>
                <a:tabLst/>
                <a:defRPr/>
              </a:pPr>
              <a:r>
                <a:rPr kumimoji="0" lang="en-US" sz="1867" b="0" i="0" u="none" strike="noStrike" kern="1200" cap="none" spc="0" normalizeH="0" baseline="0" noProof="0" dirty="0">
                  <a:ln>
                    <a:noFill/>
                  </a:ln>
                  <a:solidFill>
                    <a:srgbClr val="000000"/>
                  </a:solidFill>
                  <a:effectLst/>
                  <a:uLnTx/>
                  <a:uFillTx/>
                  <a:latin typeface="Georgia"/>
                  <a:ea typeface="+mn-ea"/>
                  <a:cs typeface="+mn-cs"/>
                </a:rPr>
                <a:t>Increased health care costs </a:t>
              </a:r>
            </a:p>
          </p:txBody>
        </p:sp>
        <p:grpSp>
          <p:nvGrpSpPr>
            <p:cNvPr id="34" name="Group 33">
              <a:extLst>
                <a:ext uri="{FF2B5EF4-FFF2-40B4-BE49-F238E27FC236}">
                  <a16:creationId xmlns:a16="http://schemas.microsoft.com/office/drawing/2014/main" id="{6E0BBE71-DAE1-FEFF-2A3A-752C26E5B50D}"/>
                </a:ext>
              </a:extLst>
            </p:cNvPr>
            <p:cNvGrpSpPr/>
            <p:nvPr/>
          </p:nvGrpSpPr>
          <p:grpSpPr>
            <a:xfrm>
              <a:off x="670560" y="2462162"/>
              <a:ext cx="260532" cy="246408"/>
              <a:chOff x="439557" y="1731286"/>
              <a:chExt cx="175977" cy="175977"/>
            </a:xfrm>
          </p:grpSpPr>
          <p:sp>
            <p:nvSpPr>
              <p:cNvPr id="35" name="Oval 34">
                <a:extLst>
                  <a:ext uri="{FF2B5EF4-FFF2-40B4-BE49-F238E27FC236}">
                    <a16:creationId xmlns:a16="http://schemas.microsoft.com/office/drawing/2014/main" id="{16A6300E-9C37-6632-FE44-8B4918AE38BE}"/>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36" name="Oval 35">
                <a:extLst>
                  <a:ext uri="{FF2B5EF4-FFF2-40B4-BE49-F238E27FC236}">
                    <a16:creationId xmlns:a16="http://schemas.microsoft.com/office/drawing/2014/main" id="{728A9B80-F3B0-8F42-BF8A-8BEB8FCF3B8D}"/>
                  </a:ext>
                </a:extLst>
              </p:cNvPr>
              <p:cNvSpPr/>
              <p:nvPr/>
            </p:nvSpPr>
            <p:spPr>
              <a:xfrm>
                <a:off x="469056" y="1760785"/>
                <a:ext cx="116979" cy="116979"/>
              </a:xfrm>
              <a:prstGeom prst="ellipse">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41" name="Group 40">
            <a:extLst>
              <a:ext uri="{FF2B5EF4-FFF2-40B4-BE49-F238E27FC236}">
                <a16:creationId xmlns:a16="http://schemas.microsoft.com/office/drawing/2014/main" id="{E0E539D9-FD82-9AE3-FEA5-2ADF6CCA8BAE}"/>
              </a:ext>
            </a:extLst>
          </p:cNvPr>
          <p:cNvGrpSpPr/>
          <p:nvPr/>
        </p:nvGrpSpPr>
        <p:grpSpPr>
          <a:xfrm>
            <a:off x="670560" y="3951447"/>
            <a:ext cx="5074863" cy="658377"/>
            <a:chOff x="670560" y="3939251"/>
            <a:chExt cx="5074863" cy="658377"/>
          </a:xfrm>
        </p:grpSpPr>
        <p:sp>
          <p:nvSpPr>
            <p:cNvPr id="13" name="Text Placeholder 2">
              <a:extLst>
                <a:ext uri="{FF2B5EF4-FFF2-40B4-BE49-F238E27FC236}">
                  <a16:creationId xmlns:a16="http://schemas.microsoft.com/office/drawing/2014/main" id="{94513381-9FD7-423B-1ECF-B6C217BA076E}"/>
                </a:ext>
              </a:extLst>
            </p:cNvPr>
            <p:cNvSpPr txBox="1">
              <a:spLocks/>
            </p:cNvSpPr>
            <p:nvPr>
              <p:custDataLst>
                <p:tags r:id="rId2"/>
              </p:custDataLst>
            </p:nvPr>
          </p:nvSpPr>
          <p:spPr bwMode="auto">
            <a:xfrm>
              <a:off x="1064067" y="3939251"/>
              <a:ext cx="4681356" cy="658377"/>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ctr" anchorCtr="0">
              <a:no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2400"/>
                </a:spcBef>
                <a:spcAft>
                  <a:spcPts val="0"/>
                </a:spcAft>
                <a:buClr>
                  <a:srgbClr val="4E2683"/>
                </a:buClr>
                <a:buSzPct val="100000"/>
                <a:buFont typeface="Verdana" panose="020B0604030504040204" pitchFamily="34" charset="0"/>
                <a:buNone/>
                <a:tabLst/>
                <a:defRPr/>
              </a:pPr>
              <a:r>
                <a:rPr kumimoji="0" lang="en-US" sz="1867" b="0" i="0" u="none" strike="noStrike" kern="1200" cap="none" spc="0" normalizeH="0" baseline="0" noProof="0" dirty="0">
                  <a:ln>
                    <a:noFill/>
                  </a:ln>
                  <a:solidFill>
                    <a:srgbClr val="000000"/>
                  </a:solidFill>
                  <a:effectLst/>
                  <a:uLnTx/>
                  <a:uFillTx/>
                  <a:latin typeface="Georgia"/>
                  <a:ea typeface="+mn-ea"/>
                  <a:cs typeface="+mn-cs"/>
                </a:rPr>
                <a:t>Lost work productivity for patients and/or family caregivers</a:t>
              </a:r>
            </a:p>
          </p:txBody>
        </p:sp>
        <p:grpSp>
          <p:nvGrpSpPr>
            <p:cNvPr id="37" name="Group 36">
              <a:extLst>
                <a:ext uri="{FF2B5EF4-FFF2-40B4-BE49-F238E27FC236}">
                  <a16:creationId xmlns:a16="http://schemas.microsoft.com/office/drawing/2014/main" id="{7E69FDC7-43C7-1C42-2AC4-15C7450D6FE9}"/>
                </a:ext>
              </a:extLst>
            </p:cNvPr>
            <p:cNvGrpSpPr/>
            <p:nvPr/>
          </p:nvGrpSpPr>
          <p:grpSpPr>
            <a:xfrm>
              <a:off x="670560" y="4009768"/>
              <a:ext cx="260532" cy="246408"/>
              <a:chOff x="439557" y="1731286"/>
              <a:chExt cx="175977" cy="175977"/>
            </a:xfrm>
          </p:grpSpPr>
          <p:sp>
            <p:nvSpPr>
              <p:cNvPr id="38" name="Oval 37">
                <a:extLst>
                  <a:ext uri="{FF2B5EF4-FFF2-40B4-BE49-F238E27FC236}">
                    <a16:creationId xmlns:a16="http://schemas.microsoft.com/office/drawing/2014/main" id="{70F37A0B-CAC0-A41C-85BF-697A36978A73}"/>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39" name="Oval 38">
                <a:extLst>
                  <a:ext uri="{FF2B5EF4-FFF2-40B4-BE49-F238E27FC236}">
                    <a16:creationId xmlns:a16="http://schemas.microsoft.com/office/drawing/2014/main" id="{2C02652C-C0B3-F33F-698A-C38A92A8DEFD}"/>
                  </a:ext>
                </a:extLst>
              </p:cNvPr>
              <p:cNvSpPr/>
              <p:nvPr/>
            </p:nvSpPr>
            <p:spPr>
              <a:xfrm>
                <a:off x="469056" y="1760785"/>
                <a:ext cx="116979" cy="116979"/>
              </a:xfrm>
              <a:prstGeom prst="ellipse">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45" name="Text Placeholder 5">
            <a:extLst>
              <a:ext uri="{FF2B5EF4-FFF2-40B4-BE49-F238E27FC236}">
                <a16:creationId xmlns:a16="http://schemas.microsoft.com/office/drawing/2014/main" id="{C1336A12-B512-880C-780C-CDA0C915587F}"/>
              </a:ext>
            </a:extLst>
          </p:cNvPr>
          <p:cNvSpPr txBox="1">
            <a:spLocks/>
          </p:cNvSpPr>
          <p:nvPr/>
        </p:nvSpPr>
        <p:spPr>
          <a:xfrm>
            <a:off x="6149761" y="1443786"/>
            <a:ext cx="5459477" cy="508000"/>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40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1011 patients with chronic disease on polypharmacy</a:t>
            </a:r>
          </a:p>
        </p:txBody>
      </p:sp>
      <p:grpSp>
        <p:nvGrpSpPr>
          <p:cNvPr id="46" name="Group 45">
            <a:extLst>
              <a:ext uri="{FF2B5EF4-FFF2-40B4-BE49-F238E27FC236}">
                <a16:creationId xmlns:a16="http://schemas.microsoft.com/office/drawing/2014/main" id="{57161090-3450-21C6-0D52-388150C527DD}"/>
              </a:ext>
            </a:extLst>
          </p:cNvPr>
          <p:cNvGrpSpPr/>
          <p:nvPr/>
        </p:nvGrpSpPr>
        <p:grpSpPr>
          <a:xfrm>
            <a:off x="6186338" y="2051183"/>
            <a:ext cx="5422900" cy="3598846"/>
            <a:chOff x="6186338" y="1951558"/>
            <a:chExt cx="5422900" cy="3950304"/>
          </a:xfrm>
        </p:grpSpPr>
        <p:sp>
          <p:nvSpPr>
            <p:cNvPr id="47" name="TextBox 46">
              <a:extLst>
                <a:ext uri="{FF2B5EF4-FFF2-40B4-BE49-F238E27FC236}">
                  <a16:creationId xmlns:a16="http://schemas.microsoft.com/office/drawing/2014/main" id="{2C6E9F33-085A-BD67-A28C-F9A45EC7BAC2}"/>
                </a:ext>
              </a:extLst>
            </p:cNvPr>
            <p:cNvSpPr txBox="1"/>
            <p:nvPr/>
          </p:nvSpPr>
          <p:spPr>
            <a:xfrm>
              <a:off x="10295127" y="1951558"/>
              <a:ext cx="1314111" cy="337834"/>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Georgia"/>
                  <a:ea typeface="+mn-ea"/>
                  <a:cs typeface="+mn-cs"/>
                </a:rPr>
                <a:t>Adherence</a:t>
              </a:r>
            </a:p>
          </p:txBody>
        </p:sp>
        <p:sp>
          <p:nvSpPr>
            <p:cNvPr id="48" name="TextBox 47">
              <a:extLst>
                <a:ext uri="{FF2B5EF4-FFF2-40B4-BE49-F238E27FC236}">
                  <a16:creationId xmlns:a16="http://schemas.microsoft.com/office/drawing/2014/main" id="{E14B745E-5D04-20C7-A0A7-4BBA543BA4B7}"/>
                </a:ext>
              </a:extLst>
            </p:cNvPr>
            <p:cNvSpPr txBox="1"/>
            <p:nvPr/>
          </p:nvSpPr>
          <p:spPr>
            <a:xfrm>
              <a:off x="6503073" y="1996271"/>
              <a:ext cx="367408" cy="337834"/>
            </a:xfrm>
            <a:prstGeom prst="rect">
              <a:avLst/>
            </a:prstGeom>
            <a:noFill/>
          </p:spPr>
          <p:txBody>
            <a:bodyPr wrap="non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Calibri"/>
                  <a:ea typeface="+mn-ea"/>
                  <a:cs typeface="+mn-cs"/>
                </a:rPr>
                <a:t>40</a:t>
              </a:r>
            </a:p>
          </p:txBody>
        </p:sp>
        <p:sp>
          <p:nvSpPr>
            <p:cNvPr id="49" name="TextBox 48">
              <a:extLst>
                <a:ext uri="{FF2B5EF4-FFF2-40B4-BE49-F238E27FC236}">
                  <a16:creationId xmlns:a16="http://schemas.microsoft.com/office/drawing/2014/main" id="{BB2BD389-71EB-3742-7C3E-6909FD613B55}"/>
                </a:ext>
              </a:extLst>
            </p:cNvPr>
            <p:cNvSpPr txBox="1"/>
            <p:nvPr/>
          </p:nvSpPr>
          <p:spPr>
            <a:xfrm>
              <a:off x="9955118" y="2527133"/>
              <a:ext cx="1231191" cy="499688"/>
            </a:xfrm>
            <a:prstGeom prst="rect">
              <a:avLst/>
            </a:prstGeom>
            <a:noFill/>
          </p:spPr>
          <p:txBody>
            <a:bodyPr wrap="none" lIns="0" tIns="0" rIns="0" bIns="0" rtlCol="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E4002B"/>
                  </a:solidFill>
                  <a:effectLst/>
                  <a:uLnTx/>
                  <a:uFillTx/>
                  <a:latin typeface="Calibri"/>
                  <a:ea typeface="+mn-ea"/>
                  <a:cs typeface="+mn-cs"/>
                </a:rPr>
                <a:t>0-33% ,n=81</a:t>
              </a:r>
            </a:p>
          </p:txBody>
        </p:sp>
        <p:sp>
          <p:nvSpPr>
            <p:cNvPr id="50" name="TextBox 49">
              <a:extLst>
                <a:ext uri="{FF2B5EF4-FFF2-40B4-BE49-F238E27FC236}">
                  <a16:creationId xmlns:a16="http://schemas.microsoft.com/office/drawing/2014/main" id="{5160E3C0-8046-5C40-1DBC-D311A3877E15}"/>
                </a:ext>
              </a:extLst>
            </p:cNvPr>
            <p:cNvSpPr txBox="1"/>
            <p:nvPr/>
          </p:nvSpPr>
          <p:spPr>
            <a:xfrm>
              <a:off x="9955118" y="3321048"/>
              <a:ext cx="1231191" cy="499688"/>
            </a:xfrm>
            <a:prstGeom prst="rect">
              <a:avLst/>
            </a:prstGeom>
            <a:noFill/>
          </p:spPr>
          <p:txBody>
            <a:bodyPr wrap="none" lIns="0" tIns="0" rIns="0" bIns="0" rtlCol="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4F71"/>
                  </a:solidFill>
                  <a:effectLst/>
                  <a:uLnTx/>
                  <a:uFillTx/>
                  <a:latin typeface="Calibri"/>
                  <a:ea typeface="+mn-ea"/>
                  <a:cs typeface="+mn-cs"/>
                </a:rPr>
                <a:t>34-66% ,n=159</a:t>
              </a:r>
            </a:p>
          </p:txBody>
        </p:sp>
        <p:sp>
          <p:nvSpPr>
            <p:cNvPr id="51" name="TextBox 50">
              <a:extLst>
                <a:ext uri="{FF2B5EF4-FFF2-40B4-BE49-F238E27FC236}">
                  <a16:creationId xmlns:a16="http://schemas.microsoft.com/office/drawing/2014/main" id="{7D897F1D-5379-024C-02AE-42854D8883EB}"/>
                </a:ext>
              </a:extLst>
            </p:cNvPr>
            <p:cNvSpPr txBox="1"/>
            <p:nvPr/>
          </p:nvSpPr>
          <p:spPr>
            <a:xfrm>
              <a:off x="9955118" y="3757836"/>
              <a:ext cx="1231191" cy="499688"/>
            </a:xfrm>
            <a:prstGeom prst="rect">
              <a:avLst/>
            </a:prstGeom>
            <a:noFill/>
          </p:spPr>
          <p:txBody>
            <a:bodyPr wrap="none" lIns="0" tIns="0" rIns="0" bIns="0" rtlCol="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64CCC9"/>
                  </a:solidFill>
                  <a:effectLst/>
                  <a:uLnTx/>
                  <a:uFillTx/>
                  <a:latin typeface="Calibri"/>
                  <a:ea typeface="+mn-ea"/>
                  <a:cs typeface="+mn-cs"/>
                </a:rPr>
                <a:t>67-99% ,n=262</a:t>
              </a:r>
            </a:p>
          </p:txBody>
        </p:sp>
        <p:sp>
          <p:nvSpPr>
            <p:cNvPr id="52" name="TextBox 51">
              <a:extLst>
                <a:ext uri="{FF2B5EF4-FFF2-40B4-BE49-F238E27FC236}">
                  <a16:creationId xmlns:a16="http://schemas.microsoft.com/office/drawing/2014/main" id="{39E576BF-4C31-BF70-8E72-E038102B9EF4}"/>
                </a:ext>
              </a:extLst>
            </p:cNvPr>
            <p:cNvSpPr txBox="1"/>
            <p:nvPr/>
          </p:nvSpPr>
          <p:spPr>
            <a:xfrm>
              <a:off x="9955118" y="4295355"/>
              <a:ext cx="1231191" cy="499688"/>
            </a:xfrm>
            <a:prstGeom prst="rect">
              <a:avLst/>
            </a:prstGeom>
            <a:noFill/>
          </p:spPr>
          <p:txBody>
            <a:bodyPr wrap="none" lIns="0" tIns="0" rIns="0" bIns="0" rtlCol="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9CDE"/>
                  </a:solidFill>
                  <a:effectLst/>
                  <a:uLnTx/>
                  <a:uFillTx/>
                  <a:latin typeface="Calibri"/>
                  <a:ea typeface="+mn-ea"/>
                  <a:cs typeface="+mn-cs"/>
                </a:rPr>
                <a:t>100% ,n=509</a:t>
              </a:r>
            </a:p>
          </p:txBody>
        </p:sp>
        <p:cxnSp>
          <p:nvCxnSpPr>
            <p:cNvPr id="53" name="Straight Connector 52">
              <a:extLst>
                <a:ext uri="{FF2B5EF4-FFF2-40B4-BE49-F238E27FC236}">
                  <a16:creationId xmlns:a16="http://schemas.microsoft.com/office/drawing/2014/main" id="{CA6D7400-7FD8-037B-FD44-B305708B4AAA}"/>
                </a:ext>
              </a:extLst>
            </p:cNvPr>
            <p:cNvCxnSpPr>
              <a:cxnSpLocks/>
            </p:cNvCxnSpPr>
            <p:nvPr/>
          </p:nvCxnSpPr>
          <p:spPr>
            <a:xfrm>
              <a:off x="6910792" y="2094310"/>
              <a:ext cx="0" cy="3248145"/>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AACB0EB0-F1C7-B722-E968-9A3E9CFE8CF4}"/>
                </a:ext>
              </a:extLst>
            </p:cNvPr>
            <p:cNvCxnSpPr>
              <a:cxnSpLocks/>
            </p:cNvCxnSpPr>
            <p:nvPr/>
          </p:nvCxnSpPr>
          <p:spPr>
            <a:xfrm>
              <a:off x="6910793" y="5342456"/>
              <a:ext cx="3589631"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nvGrpSpPr>
            <p:cNvPr id="55" name="Group 54">
              <a:extLst>
                <a:ext uri="{FF2B5EF4-FFF2-40B4-BE49-F238E27FC236}">
                  <a16:creationId xmlns:a16="http://schemas.microsoft.com/office/drawing/2014/main" id="{1CDDB98E-7795-1CCF-1272-7AB0430C37B3}"/>
                </a:ext>
              </a:extLst>
            </p:cNvPr>
            <p:cNvGrpSpPr/>
            <p:nvPr/>
          </p:nvGrpSpPr>
          <p:grpSpPr>
            <a:xfrm>
              <a:off x="7023578" y="2854563"/>
              <a:ext cx="2776188" cy="2476264"/>
              <a:chOff x="5267683" y="2187156"/>
              <a:chExt cx="2082141" cy="1857198"/>
            </a:xfrm>
          </p:grpSpPr>
          <p:grpSp>
            <p:nvGrpSpPr>
              <p:cNvPr id="69" name="Group 68">
                <a:extLst>
                  <a:ext uri="{FF2B5EF4-FFF2-40B4-BE49-F238E27FC236}">
                    <a16:creationId xmlns:a16="http://schemas.microsoft.com/office/drawing/2014/main" id="{EF0E3A15-96CC-A0C2-4F22-35746E626BF8}"/>
                  </a:ext>
                </a:extLst>
              </p:cNvPr>
              <p:cNvGrpSpPr/>
              <p:nvPr/>
            </p:nvGrpSpPr>
            <p:grpSpPr>
              <a:xfrm>
                <a:off x="5475278" y="3092052"/>
                <a:ext cx="1865252" cy="844942"/>
                <a:chOff x="5800725" y="2706688"/>
                <a:chExt cx="1911350" cy="962025"/>
              </a:xfrm>
            </p:grpSpPr>
            <p:sp>
              <p:nvSpPr>
                <p:cNvPr id="103" name="Freeform: Shape 102">
                  <a:extLst>
                    <a:ext uri="{FF2B5EF4-FFF2-40B4-BE49-F238E27FC236}">
                      <a16:creationId xmlns:a16="http://schemas.microsoft.com/office/drawing/2014/main" id="{523B9C06-0DAA-4B99-3F0A-BCB11DAA0AB0}"/>
                    </a:ext>
                  </a:extLst>
                </p:cNvPr>
                <p:cNvSpPr/>
                <p:nvPr/>
              </p:nvSpPr>
              <p:spPr>
                <a:xfrm>
                  <a:off x="5800725" y="3103563"/>
                  <a:ext cx="1519238" cy="565150"/>
                </a:xfrm>
                <a:custGeom>
                  <a:avLst/>
                  <a:gdLst>
                    <a:gd name="connsiteX0" fmla="*/ 0 w 1519238"/>
                    <a:gd name="connsiteY0" fmla="*/ 565150 h 565150"/>
                    <a:gd name="connsiteX1" fmla="*/ 160338 w 1519238"/>
                    <a:gd name="connsiteY1" fmla="*/ 550862 h 565150"/>
                    <a:gd name="connsiteX2" fmla="*/ 161925 w 1519238"/>
                    <a:gd name="connsiteY2" fmla="*/ 504825 h 565150"/>
                    <a:gd name="connsiteX3" fmla="*/ 301625 w 1519238"/>
                    <a:gd name="connsiteY3" fmla="*/ 498475 h 565150"/>
                    <a:gd name="connsiteX4" fmla="*/ 298450 w 1519238"/>
                    <a:gd name="connsiteY4" fmla="*/ 458787 h 565150"/>
                    <a:gd name="connsiteX5" fmla="*/ 373063 w 1519238"/>
                    <a:gd name="connsiteY5" fmla="*/ 468312 h 565150"/>
                    <a:gd name="connsiteX6" fmla="*/ 376238 w 1519238"/>
                    <a:gd name="connsiteY6" fmla="*/ 454025 h 565150"/>
                    <a:gd name="connsiteX7" fmla="*/ 396875 w 1519238"/>
                    <a:gd name="connsiteY7" fmla="*/ 463550 h 565150"/>
                    <a:gd name="connsiteX8" fmla="*/ 404813 w 1519238"/>
                    <a:gd name="connsiteY8" fmla="*/ 425450 h 565150"/>
                    <a:gd name="connsiteX9" fmla="*/ 439738 w 1519238"/>
                    <a:gd name="connsiteY9" fmla="*/ 436562 h 565150"/>
                    <a:gd name="connsiteX10" fmla="*/ 450850 w 1519238"/>
                    <a:gd name="connsiteY10" fmla="*/ 406400 h 565150"/>
                    <a:gd name="connsiteX11" fmla="*/ 515938 w 1519238"/>
                    <a:gd name="connsiteY11" fmla="*/ 412750 h 565150"/>
                    <a:gd name="connsiteX12" fmla="*/ 519113 w 1519238"/>
                    <a:gd name="connsiteY12" fmla="*/ 363537 h 565150"/>
                    <a:gd name="connsiteX13" fmla="*/ 558800 w 1519238"/>
                    <a:gd name="connsiteY13" fmla="*/ 369887 h 565150"/>
                    <a:gd name="connsiteX14" fmla="*/ 563563 w 1519238"/>
                    <a:gd name="connsiteY14" fmla="*/ 312737 h 565150"/>
                    <a:gd name="connsiteX15" fmla="*/ 584200 w 1519238"/>
                    <a:gd name="connsiteY15" fmla="*/ 312737 h 565150"/>
                    <a:gd name="connsiteX16" fmla="*/ 584200 w 1519238"/>
                    <a:gd name="connsiteY16" fmla="*/ 284162 h 565150"/>
                    <a:gd name="connsiteX17" fmla="*/ 695325 w 1519238"/>
                    <a:gd name="connsiteY17" fmla="*/ 292100 h 565150"/>
                    <a:gd name="connsiteX18" fmla="*/ 701675 w 1519238"/>
                    <a:gd name="connsiteY18" fmla="*/ 261937 h 565150"/>
                    <a:gd name="connsiteX19" fmla="*/ 763588 w 1519238"/>
                    <a:gd name="connsiteY19" fmla="*/ 261937 h 565150"/>
                    <a:gd name="connsiteX20" fmla="*/ 768350 w 1519238"/>
                    <a:gd name="connsiteY20" fmla="*/ 187325 h 565150"/>
                    <a:gd name="connsiteX21" fmla="*/ 885825 w 1519238"/>
                    <a:gd name="connsiteY21" fmla="*/ 184150 h 565150"/>
                    <a:gd name="connsiteX22" fmla="*/ 887413 w 1519238"/>
                    <a:gd name="connsiteY22" fmla="*/ 160337 h 565150"/>
                    <a:gd name="connsiteX23" fmla="*/ 1044575 w 1519238"/>
                    <a:gd name="connsiteY23" fmla="*/ 163512 h 565150"/>
                    <a:gd name="connsiteX24" fmla="*/ 1049338 w 1519238"/>
                    <a:gd name="connsiteY24" fmla="*/ 130175 h 565150"/>
                    <a:gd name="connsiteX25" fmla="*/ 1100138 w 1519238"/>
                    <a:gd name="connsiteY25" fmla="*/ 139700 h 565150"/>
                    <a:gd name="connsiteX26" fmla="*/ 1108075 w 1519238"/>
                    <a:gd name="connsiteY26" fmla="*/ 111125 h 565150"/>
                    <a:gd name="connsiteX27" fmla="*/ 1165225 w 1519238"/>
                    <a:gd name="connsiteY27" fmla="*/ 112712 h 565150"/>
                    <a:gd name="connsiteX28" fmla="*/ 1166813 w 1519238"/>
                    <a:gd name="connsiteY28" fmla="*/ 85725 h 565150"/>
                    <a:gd name="connsiteX29" fmla="*/ 1204913 w 1519238"/>
                    <a:gd name="connsiteY29" fmla="*/ 92075 h 565150"/>
                    <a:gd name="connsiteX30" fmla="*/ 1219200 w 1519238"/>
                    <a:gd name="connsiteY30" fmla="*/ 63500 h 565150"/>
                    <a:gd name="connsiteX31" fmla="*/ 1330325 w 1519238"/>
                    <a:gd name="connsiteY31" fmla="*/ 65087 h 565150"/>
                    <a:gd name="connsiteX32" fmla="*/ 1331913 w 1519238"/>
                    <a:gd name="connsiteY32" fmla="*/ 20637 h 565150"/>
                    <a:gd name="connsiteX33" fmla="*/ 1374775 w 1519238"/>
                    <a:gd name="connsiteY33" fmla="*/ 26987 h 565150"/>
                    <a:gd name="connsiteX34" fmla="*/ 1382713 w 1519238"/>
                    <a:gd name="connsiteY34" fmla="*/ 0 h 565150"/>
                    <a:gd name="connsiteX35" fmla="*/ 1519238 w 1519238"/>
                    <a:gd name="connsiteY35" fmla="*/ 1587 h 565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519238" h="565150">
                      <a:moveTo>
                        <a:pt x="0" y="565150"/>
                      </a:moveTo>
                      <a:lnTo>
                        <a:pt x="160338" y="550862"/>
                      </a:lnTo>
                      <a:lnTo>
                        <a:pt x="161925" y="504825"/>
                      </a:lnTo>
                      <a:lnTo>
                        <a:pt x="301625" y="498475"/>
                      </a:lnTo>
                      <a:lnTo>
                        <a:pt x="298450" y="458787"/>
                      </a:lnTo>
                      <a:lnTo>
                        <a:pt x="373063" y="468312"/>
                      </a:lnTo>
                      <a:lnTo>
                        <a:pt x="376238" y="454025"/>
                      </a:lnTo>
                      <a:lnTo>
                        <a:pt x="396875" y="463550"/>
                      </a:lnTo>
                      <a:lnTo>
                        <a:pt x="404813" y="425450"/>
                      </a:lnTo>
                      <a:lnTo>
                        <a:pt x="439738" y="436562"/>
                      </a:lnTo>
                      <a:lnTo>
                        <a:pt x="450850" y="406400"/>
                      </a:lnTo>
                      <a:lnTo>
                        <a:pt x="515938" y="412750"/>
                      </a:lnTo>
                      <a:lnTo>
                        <a:pt x="519113" y="363537"/>
                      </a:lnTo>
                      <a:lnTo>
                        <a:pt x="558800" y="369887"/>
                      </a:lnTo>
                      <a:lnTo>
                        <a:pt x="563563" y="312737"/>
                      </a:lnTo>
                      <a:lnTo>
                        <a:pt x="584200" y="312737"/>
                      </a:lnTo>
                      <a:lnTo>
                        <a:pt x="584200" y="284162"/>
                      </a:lnTo>
                      <a:lnTo>
                        <a:pt x="695325" y="292100"/>
                      </a:lnTo>
                      <a:lnTo>
                        <a:pt x="701675" y="261937"/>
                      </a:lnTo>
                      <a:lnTo>
                        <a:pt x="763588" y="261937"/>
                      </a:lnTo>
                      <a:lnTo>
                        <a:pt x="768350" y="187325"/>
                      </a:lnTo>
                      <a:lnTo>
                        <a:pt x="885825" y="184150"/>
                      </a:lnTo>
                      <a:cubicBezTo>
                        <a:pt x="886354" y="176212"/>
                        <a:pt x="886884" y="168275"/>
                        <a:pt x="887413" y="160337"/>
                      </a:cubicBezTo>
                      <a:lnTo>
                        <a:pt x="1044575" y="163512"/>
                      </a:lnTo>
                      <a:lnTo>
                        <a:pt x="1049338" y="130175"/>
                      </a:lnTo>
                      <a:lnTo>
                        <a:pt x="1100138" y="139700"/>
                      </a:lnTo>
                      <a:lnTo>
                        <a:pt x="1108075" y="111125"/>
                      </a:lnTo>
                      <a:lnTo>
                        <a:pt x="1165225" y="112712"/>
                      </a:lnTo>
                      <a:cubicBezTo>
                        <a:pt x="1165754" y="103716"/>
                        <a:pt x="1166284" y="94721"/>
                        <a:pt x="1166813" y="85725"/>
                      </a:cubicBezTo>
                      <a:lnTo>
                        <a:pt x="1204913" y="92075"/>
                      </a:lnTo>
                      <a:lnTo>
                        <a:pt x="1219200" y="63500"/>
                      </a:lnTo>
                      <a:lnTo>
                        <a:pt x="1330325" y="65087"/>
                      </a:lnTo>
                      <a:cubicBezTo>
                        <a:pt x="1330854" y="50270"/>
                        <a:pt x="1331384" y="35454"/>
                        <a:pt x="1331913" y="20637"/>
                      </a:cubicBezTo>
                      <a:lnTo>
                        <a:pt x="1374775" y="26987"/>
                      </a:lnTo>
                      <a:lnTo>
                        <a:pt x="1382713" y="0"/>
                      </a:lnTo>
                      <a:lnTo>
                        <a:pt x="1519238" y="1587"/>
                      </a:lnTo>
                    </a:path>
                  </a:pathLst>
                </a:cu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Calibri"/>
                    <a:ea typeface="+mn-ea"/>
                    <a:cs typeface="+mn-cs"/>
                  </a:endParaRPr>
                </a:p>
              </p:txBody>
            </p:sp>
            <p:sp>
              <p:nvSpPr>
                <p:cNvPr id="104" name="Freeform: Shape 103">
                  <a:extLst>
                    <a:ext uri="{FF2B5EF4-FFF2-40B4-BE49-F238E27FC236}">
                      <a16:creationId xmlns:a16="http://schemas.microsoft.com/office/drawing/2014/main" id="{E5655D2C-9BB5-44A3-F961-79AAA2D51585}"/>
                    </a:ext>
                  </a:extLst>
                </p:cNvPr>
                <p:cNvSpPr/>
                <p:nvPr/>
              </p:nvSpPr>
              <p:spPr>
                <a:xfrm>
                  <a:off x="7315200" y="2925763"/>
                  <a:ext cx="277813" cy="179387"/>
                </a:xfrm>
                <a:custGeom>
                  <a:avLst/>
                  <a:gdLst>
                    <a:gd name="connsiteX0" fmla="*/ 3175 w 277813"/>
                    <a:gd name="connsiteY0" fmla="*/ 179387 h 179387"/>
                    <a:gd name="connsiteX1" fmla="*/ 0 w 277813"/>
                    <a:gd name="connsiteY1" fmla="*/ 123825 h 179387"/>
                    <a:gd name="connsiteX2" fmla="*/ 26988 w 277813"/>
                    <a:gd name="connsiteY2" fmla="*/ 120650 h 179387"/>
                    <a:gd name="connsiteX3" fmla="*/ 23813 w 277813"/>
                    <a:gd name="connsiteY3" fmla="*/ 92075 h 179387"/>
                    <a:gd name="connsiteX4" fmla="*/ 93663 w 277813"/>
                    <a:gd name="connsiteY4" fmla="*/ 92075 h 179387"/>
                    <a:gd name="connsiteX5" fmla="*/ 95250 w 277813"/>
                    <a:gd name="connsiteY5" fmla="*/ 63500 h 179387"/>
                    <a:gd name="connsiteX6" fmla="*/ 163513 w 277813"/>
                    <a:gd name="connsiteY6" fmla="*/ 69850 h 179387"/>
                    <a:gd name="connsiteX7" fmla="*/ 174625 w 277813"/>
                    <a:gd name="connsiteY7" fmla="*/ 55562 h 179387"/>
                    <a:gd name="connsiteX8" fmla="*/ 173038 w 277813"/>
                    <a:gd name="connsiteY8" fmla="*/ 20637 h 179387"/>
                    <a:gd name="connsiteX9" fmla="*/ 246063 w 277813"/>
                    <a:gd name="connsiteY9" fmla="*/ 23812 h 179387"/>
                    <a:gd name="connsiteX10" fmla="*/ 241300 w 277813"/>
                    <a:gd name="connsiteY10" fmla="*/ 0 h 179387"/>
                    <a:gd name="connsiteX11" fmla="*/ 277813 w 277813"/>
                    <a:gd name="connsiteY11" fmla="*/ 0 h 179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7813" h="179387">
                      <a:moveTo>
                        <a:pt x="3175" y="179387"/>
                      </a:moveTo>
                      <a:lnTo>
                        <a:pt x="0" y="123825"/>
                      </a:lnTo>
                      <a:lnTo>
                        <a:pt x="26988" y="120650"/>
                      </a:lnTo>
                      <a:lnTo>
                        <a:pt x="23813" y="92075"/>
                      </a:lnTo>
                      <a:lnTo>
                        <a:pt x="93663" y="92075"/>
                      </a:lnTo>
                      <a:lnTo>
                        <a:pt x="95250" y="63500"/>
                      </a:lnTo>
                      <a:lnTo>
                        <a:pt x="163513" y="69850"/>
                      </a:lnTo>
                      <a:lnTo>
                        <a:pt x="174625" y="55562"/>
                      </a:lnTo>
                      <a:lnTo>
                        <a:pt x="173038" y="20637"/>
                      </a:lnTo>
                      <a:lnTo>
                        <a:pt x="246063" y="23812"/>
                      </a:lnTo>
                      <a:lnTo>
                        <a:pt x="241300" y="0"/>
                      </a:lnTo>
                      <a:lnTo>
                        <a:pt x="277813" y="0"/>
                      </a:lnTo>
                    </a:path>
                  </a:pathLst>
                </a:cu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Calibri"/>
                    <a:ea typeface="+mn-ea"/>
                    <a:cs typeface="+mn-cs"/>
                  </a:endParaRPr>
                </a:p>
              </p:txBody>
            </p:sp>
            <p:sp>
              <p:nvSpPr>
                <p:cNvPr id="110" name="Freeform: Shape 109">
                  <a:extLst>
                    <a:ext uri="{FF2B5EF4-FFF2-40B4-BE49-F238E27FC236}">
                      <a16:creationId xmlns:a16="http://schemas.microsoft.com/office/drawing/2014/main" id="{53815F79-325D-B66C-F083-8A3CE7FA92E8}"/>
                    </a:ext>
                  </a:extLst>
                </p:cNvPr>
                <p:cNvSpPr/>
                <p:nvPr/>
              </p:nvSpPr>
              <p:spPr>
                <a:xfrm>
                  <a:off x="7591425" y="2706688"/>
                  <a:ext cx="120650" cy="220662"/>
                </a:xfrm>
                <a:custGeom>
                  <a:avLst/>
                  <a:gdLst>
                    <a:gd name="connsiteX0" fmla="*/ 4763 w 120650"/>
                    <a:gd name="connsiteY0" fmla="*/ 220662 h 220662"/>
                    <a:gd name="connsiteX1" fmla="*/ 0 w 120650"/>
                    <a:gd name="connsiteY1" fmla="*/ 169862 h 220662"/>
                    <a:gd name="connsiteX2" fmla="*/ 115888 w 120650"/>
                    <a:gd name="connsiteY2" fmla="*/ 174625 h 220662"/>
                    <a:gd name="connsiteX3" fmla="*/ 120650 w 120650"/>
                    <a:gd name="connsiteY3" fmla="*/ 0 h 220662"/>
                  </a:gdLst>
                  <a:ahLst/>
                  <a:cxnLst>
                    <a:cxn ang="0">
                      <a:pos x="connsiteX0" y="connsiteY0"/>
                    </a:cxn>
                    <a:cxn ang="0">
                      <a:pos x="connsiteX1" y="connsiteY1"/>
                    </a:cxn>
                    <a:cxn ang="0">
                      <a:pos x="connsiteX2" y="connsiteY2"/>
                    </a:cxn>
                    <a:cxn ang="0">
                      <a:pos x="connsiteX3" y="connsiteY3"/>
                    </a:cxn>
                  </a:cxnLst>
                  <a:rect l="l" t="t" r="r" b="b"/>
                  <a:pathLst>
                    <a:path w="120650" h="220662">
                      <a:moveTo>
                        <a:pt x="4763" y="220662"/>
                      </a:moveTo>
                      <a:lnTo>
                        <a:pt x="0" y="169862"/>
                      </a:lnTo>
                      <a:lnTo>
                        <a:pt x="115888" y="174625"/>
                      </a:lnTo>
                      <a:lnTo>
                        <a:pt x="120650" y="0"/>
                      </a:lnTo>
                    </a:path>
                  </a:pathLst>
                </a:cu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70" name="Group 69">
                <a:extLst>
                  <a:ext uri="{FF2B5EF4-FFF2-40B4-BE49-F238E27FC236}">
                    <a16:creationId xmlns:a16="http://schemas.microsoft.com/office/drawing/2014/main" id="{AF76AD2E-1F02-EDF1-C2B3-1F306A78FFA8}"/>
                  </a:ext>
                </a:extLst>
              </p:cNvPr>
              <p:cNvGrpSpPr/>
              <p:nvPr/>
            </p:nvGrpSpPr>
            <p:grpSpPr>
              <a:xfrm>
                <a:off x="5267683" y="2187156"/>
                <a:ext cx="2082141" cy="1857198"/>
                <a:chOff x="5267683" y="2187156"/>
                <a:chExt cx="2082141" cy="1857198"/>
              </a:xfrm>
            </p:grpSpPr>
            <p:grpSp>
              <p:nvGrpSpPr>
                <p:cNvPr id="71" name="Group 70">
                  <a:extLst>
                    <a:ext uri="{FF2B5EF4-FFF2-40B4-BE49-F238E27FC236}">
                      <a16:creationId xmlns:a16="http://schemas.microsoft.com/office/drawing/2014/main" id="{B6CA3090-C0A5-4711-0C98-AC05A8688013}"/>
                    </a:ext>
                  </a:extLst>
                </p:cNvPr>
                <p:cNvGrpSpPr/>
                <p:nvPr/>
              </p:nvGrpSpPr>
              <p:grpSpPr>
                <a:xfrm>
                  <a:off x="5280076" y="2751845"/>
                  <a:ext cx="2069748" cy="1292509"/>
                  <a:chOff x="5600700" y="2319338"/>
                  <a:chExt cx="2120900" cy="1471612"/>
                </a:xfrm>
              </p:grpSpPr>
              <p:sp>
                <p:nvSpPr>
                  <p:cNvPr id="98" name="Freeform: Shape 97">
                    <a:extLst>
                      <a:ext uri="{FF2B5EF4-FFF2-40B4-BE49-F238E27FC236}">
                        <a16:creationId xmlns:a16="http://schemas.microsoft.com/office/drawing/2014/main" id="{103D0233-EFE7-41FB-79A8-15AAED1CD337}"/>
                      </a:ext>
                    </a:extLst>
                  </p:cNvPr>
                  <p:cNvSpPr/>
                  <p:nvPr/>
                </p:nvSpPr>
                <p:spPr>
                  <a:xfrm>
                    <a:off x="5600700" y="2766483"/>
                    <a:ext cx="1765300" cy="1024467"/>
                  </a:xfrm>
                  <a:custGeom>
                    <a:avLst/>
                    <a:gdLst>
                      <a:gd name="connsiteX0" fmla="*/ 0 w 1765300"/>
                      <a:gd name="connsiteY0" fmla="*/ 1024467 h 1024467"/>
                      <a:gd name="connsiteX1" fmla="*/ 46567 w 1765300"/>
                      <a:gd name="connsiteY1" fmla="*/ 1003300 h 1024467"/>
                      <a:gd name="connsiteX2" fmla="*/ 57150 w 1765300"/>
                      <a:gd name="connsiteY2" fmla="*/ 975784 h 1024467"/>
                      <a:gd name="connsiteX3" fmla="*/ 74083 w 1765300"/>
                      <a:gd name="connsiteY3" fmla="*/ 969434 h 1024467"/>
                      <a:gd name="connsiteX4" fmla="*/ 91017 w 1765300"/>
                      <a:gd name="connsiteY4" fmla="*/ 958850 h 1024467"/>
                      <a:gd name="connsiteX5" fmla="*/ 99483 w 1765300"/>
                      <a:gd name="connsiteY5" fmla="*/ 952500 h 1024467"/>
                      <a:gd name="connsiteX6" fmla="*/ 124883 w 1765300"/>
                      <a:gd name="connsiteY6" fmla="*/ 939800 h 1024467"/>
                      <a:gd name="connsiteX7" fmla="*/ 143933 w 1765300"/>
                      <a:gd name="connsiteY7" fmla="*/ 927100 h 1024467"/>
                      <a:gd name="connsiteX8" fmla="*/ 169333 w 1765300"/>
                      <a:gd name="connsiteY8" fmla="*/ 912284 h 1024467"/>
                      <a:gd name="connsiteX9" fmla="*/ 175683 w 1765300"/>
                      <a:gd name="connsiteY9" fmla="*/ 901700 h 1024467"/>
                      <a:gd name="connsiteX10" fmla="*/ 188383 w 1765300"/>
                      <a:gd name="connsiteY10" fmla="*/ 878417 h 1024467"/>
                      <a:gd name="connsiteX11" fmla="*/ 215900 w 1765300"/>
                      <a:gd name="connsiteY11" fmla="*/ 874184 h 1024467"/>
                      <a:gd name="connsiteX12" fmla="*/ 226483 w 1765300"/>
                      <a:gd name="connsiteY12" fmla="*/ 853017 h 1024467"/>
                      <a:gd name="connsiteX13" fmla="*/ 321733 w 1765300"/>
                      <a:gd name="connsiteY13" fmla="*/ 859367 h 1024467"/>
                      <a:gd name="connsiteX14" fmla="*/ 317500 w 1765300"/>
                      <a:gd name="connsiteY14" fmla="*/ 793750 h 1024467"/>
                      <a:gd name="connsiteX15" fmla="*/ 395817 w 1765300"/>
                      <a:gd name="connsiteY15" fmla="*/ 797984 h 1024467"/>
                      <a:gd name="connsiteX16" fmla="*/ 389467 w 1765300"/>
                      <a:gd name="connsiteY16" fmla="*/ 736600 h 1024467"/>
                      <a:gd name="connsiteX17" fmla="*/ 495300 w 1765300"/>
                      <a:gd name="connsiteY17" fmla="*/ 740834 h 1024467"/>
                      <a:gd name="connsiteX18" fmla="*/ 503767 w 1765300"/>
                      <a:gd name="connsiteY18" fmla="*/ 713317 h 1024467"/>
                      <a:gd name="connsiteX19" fmla="*/ 531283 w 1765300"/>
                      <a:gd name="connsiteY19" fmla="*/ 711200 h 1024467"/>
                      <a:gd name="connsiteX20" fmla="*/ 535517 w 1765300"/>
                      <a:gd name="connsiteY20" fmla="*/ 654050 h 1024467"/>
                      <a:gd name="connsiteX21" fmla="*/ 550333 w 1765300"/>
                      <a:gd name="connsiteY21" fmla="*/ 651934 h 1024467"/>
                      <a:gd name="connsiteX22" fmla="*/ 554567 w 1765300"/>
                      <a:gd name="connsiteY22" fmla="*/ 535517 h 1024467"/>
                      <a:gd name="connsiteX23" fmla="*/ 783167 w 1765300"/>
                      <a:gd name="connsiteY23" fmla="*/ 535517 h 1024467"/>
                      <a:gd name="connsiteX24" fmla="*/ 781050 w 1765300"/>
                      <a:gd name="connsiteY24" fmla="*/ 497417 h 1024467"/>
                      <a:gd name="connsiteX25" fmla="*/ 819150 w 1765300"/>
                      <a:gd name="connsiteY25" fmla="*/ 497417 h 1024467"/>
                      <a:gd name="connsiteX26" fmla="*/ 825500 w 1765300"/>
                      <a:gd name="connsiteY26" fmla="*/ 438150 h 1024467"/>
                      <a:gd name="connsiteX27" fmla="*/ 946150 w 1765300"/>
                      <a:gd name="connsiteY27" fmla="*/ 436034 h 1024467"/>
                      <a:gd name="connsiteX28" fmla="*/ 948267 w 1765300"/>
                      <a:gd name="connsiteY28" fmla="*/ 421217 h 1024467"/>
                      <a:gd name="connsiteX29" fmla="*/ 984250 w 1765300"/>
                      <a:gd name="connsiteY29" fmla="*/ 419100 h 1024467"/>
                      <a:gd name="connsiteX30" fmla="*/ 992717 w 1765300"/>
                      <a:gd name="connsiteY30" fmla="*/ 319617 h 1024467"/>
                      <a:gd name="connsiteX31" fmla="*/ 1013883 w 1765300"/>
                      <a:gd name="connsiteY31" fmla="*/ 323850 h 1024467"/>
                      <a:gd name="connsiteX32" fmla="*/ 1022350 w 1765300"/>
                      <a:gd name="connsiteY32" fmla="*/ 296334 h 1024467"/>
                      <a:gd name="connsiteX33" fmla="*/ 1073150 w 1765300"/>
                      <a:gd name="connsiteY33" fmla="*/ 300567 h 1024467"/>
                      <a:gd name="connsiteX34" fmla="*/ 1083733 w 1765300"/>
                      <a:gd name="connsiteY34" fmla="*/ 256117 h 1024467"/>
                      <a:gd name="connsiteX35" fmla="*/ 1115483 w 1765300"/>
                      <a:gd name="connsiteY35" fmla="*/ 262467 h 1024467"/>
                      <a:gd name="connsiteX36" fmla="*/ 1117600 w 1765300"/>
                      <a:gd name="connsiteY36" fmla="*/ 186267 h 1024467"/>
                      <a:gd name="connsiteX37" fmla="*/ 1200150 w 1765300"/>
                      <a:gd name="connsiteY37" fmla="*/ 190500 h 1024467"/>
                      <a:gd name="connsiteX38" fmla="*/ 1206500 w 1765300"/>
                      <a:gd name="connsiteY38" fmla="*/ 143934 h 1024467"/>
                      <a:gd name="connsiteX39" fmla="*/ 1513417 w 1765300"/>
                      <a:gd name="connsiteY39" fmla="*/ 133350 h 1024467"/>
                      <a:gd name="connsiteX40" fmla="*/ 1515533 w 1765300"/>
                      <a:gd name="connsiteY40" fmla="*/ 124884 h 1024467"/>
                      <a:gd name="connsiteX41" fmla="*/ 1636183 w 1765300"/>
                      <a:gd name="connsiteY41" fmla="*/ 116417 h 1024467"/>
                      <a:gd name="connsiteX42" fmla="*/ 1648883 w 1765300"/>
                      <a:gd name="connsiteY42" fmla="*/ 97367 h 1024467"/>
                      <a:gd name="connsiteX43" fmla="*/ 1699683 w 1765300"/>
                      <a:gd name="connsiteY43" fmla="*/ 95250 h 1024467"/>
                      <a:gd name="connsiteX44" fmla="*/ 1693333 w 1765300"/>
                      <a:gd name="connsiteY44" fmla="*/ 31750 h 1024467"/>
                      <a:gd name="connsiteX45" fmla="*/ 1701800 w 1765300"/>
                      <a:gd name="connsiteY45" fmla="*/ 23284 h 1024467"/>
                      <a:gd name="connsiteX46" fmla="*/ 1712383 w 1765300"/>
                      <a:gd name="connsiteY46" fmla="*/ 2117 h 1024467"/>
                      <a:gd name="connsiteX47" fmla="*/ 1765300 w 1765300"/>
                      <a:gd name="connsiteY47" fmla="*/ 0 h 102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765300" h="1024467">
                        <a:moveTo>
                          <a:pt x="0" y="1024467"/>
                        </a:moveTo>
                        <a:lnTo>
                          <a:pt x="46567" y="1003300"/>
                        </a:lnTo>
                        <a:lnTo>
                          <a:pt x="57150" y="975784"/>
                        </a:lnTo>
                        <a:lnTo>
                          <a:pt x="74083" y="969434"/>
                        </a:lnTo>
                        <a:lnTo>
                          <a:pt x="91017" y="958850"/>
                        </a:lnTo>
                        <a:lnTo>
                          <a:pt x="99483" y="952500"/>
                        </a:lnTo>
                        <a:lnTo>
                          <a:pt x="124883" y="939800"/>
                        </a:lnTo>
                        <a:lnTo>
                          <a:pt x="143933" y="927100"/>
                        </a:lnTo>
                        <a:lnTo>
                          <a:pt x="169333" y="912284"/>
                        </a:lnTo>
                        <a:lnTo>
                          <a:pt x="175683" y="901700"/>
                        </a:lnTo>
                        <a:lnTo>
                          <a:pt x="188383" y="878417"/>
                        </a:lnTo>
                        <a:lnTo>
                          <a:pt x="215900" y="874184"/>
                        </a:lnTo>
                        <a:lnTo>
                          <a:pt x="226483" y="853017"/>
                        </a:lnTo>
                        <a:lnTo>
                          <a:pt x="321733" y="859367"/>
                        </a:lnTo>
                        <a:lnTo>
                          <a:pt x="317500" y="793750"/>
                        </a:lnTo>
                        <a:lnTo>
                          <a:pt x="395817" y="797984"/>
                        </a:lnTo>
                        <a:lnTo>
                          <a:pt x="389467" y="736600"/>
                        </a:lnTo>
                        <a:lnTo>
                          <a:pt x="495300" y="740834"/>
                        </a:lnTo>
                        <a:lnTo>
                          <a:pt x="503767" y="713317"/>
                        </a:lnTo>
                        <a:lnTo>
                          <a:pt x="531283" y="711200"/>
                        </a:lnTo>
                        <a:lnTo>
                          <a:pt x="535517" y="654050"/>
                        </a:lnTo>
                        <a:lnTo>
                          <a:pt x="550333" y="651934"/>
                        </a:lnTo>
                        <a:lnTo>
                          <a:pt x="554567" y="535517"/>
                        </a:lnTo>
                        <a:lnTo>
                          <a:pt x="783167" y="535517"/>
                        </a:lnTo>
                        <a:lnTo>
                          <a:pt x="781050" y="497417"/>
                        </a:lnTo>
                        <a:lnTo>
                          <a:pt x="819150" y="497417"/>
                        </a:lnTo>
                        <a:lnTo>
                          <a:pt x="825500" y="438150"/>
                        </a:lnTo>
                        <a:lnTo>
                          <a:pt x="946150" y="436034"/>
                        </a:lnTo>
                        <a:lnTo>
                          <a:pt x="948267" y="421217"/>
                        </a:lnTo>
                        <a:lnTo>
                          <a:pt x="984250" y="419100"/>
                        </a:lnTo>
                        <a:lnTo>
                          <a:pt x="992717" y="319617"/>
                        </a:lnTo>
                        <a:lnTo>
                          <a:pt x="1013883" y="323850"/>
                        </a:lnTo>
                        <a:lnTo>
                          <a:pt x="1022350" y="296334"/>
                        </a:lnTo>
                        <a:lnTo>
                          <a:pt x="1073150" y="300567"/>
                        </a:lnTo>
                        <a:lnTo>
                          <a:pt x="1083733" y="256117"/>
                        </a:lnTo>
                        <a:lnTo>
                          <a:pt x="1115483" y="262467"/>
                        </a:lnTo>
                        <a:cubicBezTo>
                          <a:pt x="1116189" y="237067"/>
                          <a:pt x="1116894" y="211667"/>
                          <a:pt x="1117600" y="186267"/>
                        </a:cubicBezTo>
                        <a:lnTo>
                          <a:pt x="1200150" y="190500"/>
                        </a:lnTo>
                        <a:lnTo>
                          <a:pt x="1206500" y="143934"/>
                        </a:lnTo>
                        <a:lnTo>
                          <a:pt x="1513417" y="133350"/>
                        </a:lnTo>
                        <a:lnTo>
                          <a:pt x="1515533" y="124884"/>
                        </a:lnTo>
                        <a:lnTo>
                          <a:pt x="1636183" y="116417"/>
                        </a:lnTo>
                        <a:lnTo>
                          <a:pt x="1648883" y="97367"/>
                        </a:lnTo>
                        <a:lnTo>
                          <a:pt x="1699683" y="95250"/>
                        </a:lnTo>
                        <a:lnTo>
                          <a:pt x="1693333" y="31750"/>
                        </a:lnTo>
                        <a:lnTo>
                          <a:pt x="1701800" y="23284"/>
                        </a:lnTo>
                        <a:lnTo>
                          <a:pt x="1712383" y="2117"/>
                        </a:lnTo>
                        <a:lnTo>
                          <a:pt x="1765300" y="0"/>
                        </a:lnTo>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Calibri"/>
                      <a:ea typeface="+mn-ea"/>
                      <a:cs typeface="+mn-cs"/>
                    </a:endParaRPr>
                  </a:p>
                </p:txBody>
              </p:sp>
              <p:sp>
                <p:nvSpPr>
                  <p:cNvPr id="102" name="Freeform: Shape 101">
                    <a:extLst>
                      <a:ext uri="{FF2B5EF4-FFF2-40B4-BE49-F238E27FC236}">
                        <a16:creationId xmlns:a16="http://schemas.microsoft.com/office/drawing/2014/main" id="{A917CD8B-3876-27EA-48D8-4134E33068F2}"/>
                      </a:ext>
                    </a:extLst>
                  </p:cNvPr>
                  <p:cNvSpPr/>
                  <p:nvPr/>
                </p:nvSpPr>
                <p:spPr>
                  <a:xfrm>
                    <a:off x="7326313" y="2319338"/>
                    <a:ext cx="395287" cy="452437"/>
                  </a:xfrm>
                  <a:custGeom>
                    <a:avLst/>
                    <a:gdLst>
                      <a:gd name="connsiteX0" fmla="*/ 0 w 395287"/>
                      <a:gd name="connsiteY0" fmla="*/ 452437 h 452437"/>
                      <a:gd name="connsiteX1" fmla="*/ 50800 w 395287"/>
                      <a:gd name="connsiteY1" fmla="*/ 442912 h 452437"/>
                      <a:gd name="connsiteX2" fmla="*/ 46037 w 395287"/>
                      <a:gd name="connsiteY2" fmla="*/ 414337 h 452437"/>
                      <a:gd name="connsiteX3" fmla="*/ 130175 w 395287"/>
                      <a:gd name="connsiteY3" fmla="*/ 420687 h 452437"/>
                      <a:gd name="connsiteX4" fmla="*/ 133350 w 395287"/>
                      <a:gd name="connsiteY4" fmla="*/ 363537 h 452437"/>
                      <a:gd name="connsiteX5" fmla="*/ 146050 w 395287"/>
                      <a:gd name="connsiteY5" fmla="*/ 361950 h 452437"/>
                      <a:gd name="connsiteX6" fmla="*/ 149225 w 395287"/>
                      <a:gd name="connsiteY6" fmla="*/ 257175 h 452437"/>
                      <a:gd name="connsiteX7" fmla="*/ 174625 w 395287"/>
                      <a:gd name="connsiteY7" fmla="*/ 265112 h 452437"/>
                      <a:gd name="connsiteX8" fmla="*/ 177800 w 395287"/>
                      <a:gd name="connsiteY8" fmla="*/ 187325 h 452437"/>
                      <a:gd name="connsiteX9" fmla="*/ 273050 w 395287"/>
                      <a:gd name="connsiteY9" fmla="*/ 200025 h 452437"/>
                      <a:gd name="connsiteX10" fmla="*/ 273050 w 395287"/>
                      <a:gd name="connsiteY10" fmla="*/ 136525 h 452437"/>
                      <a:gd name="connsiteX11" fmla="*/ 344487 w 395287"/>
                      <a:gd name="connsiteY11" fmla="*/ 130175 h 452437"/>
                      <a:gd name="connsiteX12" fmla="*/ 344487 w 395287"/>
                      <a:gd name="connsiteY12" fmla="*/ 98425 h 452437"/>
                      <a:gd name="connsiteX13" fmla="*/ 387350 w 395287"/>
                      <a:gd name="connsiteY13" fmla="*/ 93662 h 452437"/>
                      <a:gd name="connsiteX14" fmla="*/ 395287 w 395287"/>
                      <a:gd name="connsiteY14" fmla="*/ 0 h 452437"/>
                      <a:gd name="connsiteX0" fmla="*/ 0 w 395287"/>
                      <a:gd name="connsiteY0" fmla="*/ 452437 h 452437"/>
                      <a:gd name="connsiteX1" fmla="*/ 50800 w 395287"/>
                      <a:gd name="connsiteY1" fmla="*/ 442912 h 452437"/>
                      <a:gd name="connsiteX2" fmla="*/ 46037 w 395287"/>
                      <a:gd name="connsiteY2" fmla="*/ 414337 h 452437"/>
                      <a:gd name="connsiteX3" fmla="*/ 130175 w 395287"/>
                      <a:gd name="connsiteY3" fmla="*/ 420687 h 452437"/>
                      <a:gd name="connsiteX4" fmla="*/ 133350 w 395287"/>
                      <a:gd name="connsiteY4" fmla="*/ 363537 h 452437"/>
                      <a:gd name="connsiteX5" fmla="*/ 146050 w 395287"/>
                      <a:gd name="connsiteY5" fmla="*/ 361950 h 452437"/>
                      <a:gd name="connsiteX6" fmla="*/ 149225 w 395287"/>
                      <a:gd name="connsiteY6" fmla="*/ 257175 h 452437"/>
                      <a:gd name="connsiteX7" fmla="*/ 174625 w 395287"/>
                      <a:gd name="connsiteY7" fmla="*/ 265112 h 452437"/>
                      <a:gd name="connsiteX8" fmla="*/ 182563 w 395287"/>
                      <a:gd name="connsiteY8" fmla="*/ 195263 h 452437"/>
                      <a:gd name="connsiteX9" fmla="*/ 273050 w 395287"/>
                      <a:gd name="connsiteY9" fmla="*/ 200025 h 452437"/>
                      <a:gd name="connsiteX10" fmla="*/ 273050 w 395287"/>
                      <a:gd name="connsiteY10" fmla="*/ 136525 h 452437"/>
                      <a:gd name="connsiteX11" fmla="*/ 344487 w 395287"/>
                      <a:gd name="connsiteY11" fmla="*/ 130175 h 452437"/>
                      <a:gd name="connsiteX12" fmla="*/ 344487 w 395287"/>
                      <a:gd name="connsiteY12" fmla="*/ 98425 h 452437"/>
                      <a:gd name="connsiteX13" fmla="*/ 387350 w 395287"/>
                      <a:gd name="connsiteY13" fmla="*/ 93662 h 452437"/>
                      <a:gd name="connsiteX14" fmla="*/ 395287 w 395287"/>
                      <a:gd name="connsiteY14" fmla="*/ 0 h 452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5287" h="452437">
                        <a:moveTo>
                          <a:pt x="0" y="452437"/>
                        </a:moveTo>
                        <a:lnTo>
                          <a:pt x="50800" y="442912"/>
                        </a:lnTo>
                        <a:lnTo>
                          <a:pt x="46037" y="414337"/>
                        </a:lnTo>
                        <a:lnTo>
                          <a:pt x="130175" y="420687"/>
                        </a:lnTo>
                        <a:lnTo>
                          <a:pt x="133350" y="363537"/>
                        </a:lnTo>
                        <a:lnTo>
                          <a:pt x="146050" y="361950"/>
                        </a:lnTo>
                        <a:cubicBezTo>
                          <a:pt x="147108" y="327025"/>
                          <a:pt x="148167" y="292100"/>
                          <a:pt x="149225" y="257175"/>
                        </a:cubicBezTo>
                        <a:lnTo>
                          <a:pt x="174625" y="265112"/>
                        </a:lnTo>
                        <a:lnTo>
                          <a:pt x="182563" y="195263"/>
                        </a:lnTo>
                        <a:lnTo>
                          <a:pt x="273050" y="200025"/>
                        </a:lnTo>
                        <a:lnTo>
                          <a:pt x="273050" y="136525"/>
                        </a:lnTo>
                        <a:lnTo>
                          <a:pt x="344487" y="130175"/>
                        </a:lnTo>
                        <a:lnTo>
                          <a:pt x="344487" y="98425"/>
                        </a:lnTo>
                        <a:lnTo>
                          <a:pt x="387350" y="93662"/>
                        </a:lnTo>
                        <a:lnTo>
                          <a:pt x="395287" y="0"/>
                        </a:lnTo>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72" name="Group 71">
                  <a:extLst>
                    <a:ext uri="{FF2B5EF4-FFF2-40B4-BE49-F238E27FC236}">
                      <a16:creationId xmlns:a16="http://schemas.microsoft.com/office/drawing/2014/main" id="{8CBE2C1F-09FA-B5FD-8852-320DB72CD5AE}"/>
                    </a:ext>
                  </a:extLst>
                </p:cNvPr>
                <p:cNvGrpSpPr/>
                <p:nvPr/>
              </p:nvGrpSpPr>
              <p:grpSpPr>
                <a:xfrm>
                  <a:off x="5267683" y="2187156"/>
                  <a:ext cx="2080594" cy="1854411"/>
                  <a:chOff x="5267683" y="2187156"/>
                  <a:chExt cx="2080594" cy="1854411"/>
                </a:xfrm>
              </p:grpSpPr>
              <p:grpSp>
                <p:nvGrpSpPr>
                  <p:cNvPr id="73" name="Group 72">
                    <a:extLst>
                      <a:ext uri="{FF2B5EF4-FFF2-40B4-BE49-F238E27FC236}">
                        <a16:creationId xmlns:a16="http://schemas.microsoft.com/office/drawing/2014/main" id="{589B4446-1515-C636-166E-4B3525445B07}"/>
                      </a:ext>
                    </a:extLst>
                  </p:cNvPr>
                  <p:cNvGrpSpPr/>
                  <p:nvPr/>
                </p:nvGrpSpPr>
                <p:grpSpPr>
                  <a:xfrm>
                    <a:off x="5267683" y="2187156"/>
                    <a:ext cx="2072847" cy="1854409"/>
                    <a:chOff x="5267683" y="2187156"/>
                    <a:chExt cx="2072847" cy="1854409"/>
                  </a:xfrm>
                </p:grpSpPr>
                <p:sp>
                  <p:nvSpPr>
                    <p:cNvPr id="80" name="Freeform: Shape 79">
                      <a:extLst>
                        <a:ext uri="{FF2B5EF4-FFF2-40B4-BE49-F238E27FC236}">
                          <a16:creationId xmlns:a16="http://schemas.microsoft.com/office/drawing/2014/main" id="{C015C874-B340-5ED7-0679-5204DA825EB2}"/>
                        </a:ext>
                      </a:extLst>
                    </p:cNvPr>
                    <p:cNvSpPr/>
                    <p:nvPr/>
                  </p:nvSpPr>
                  <p:spPr>
                    <a:xfrm>
                      <a:off x="5267683" y="2730930"/>
                      <a:ext cx="1539917" cy="1310635"/>
                    </a:xfrm>
                    <a:custGeom>
                      <a:avLst/>
                      <a:gdLst>
                        <a:gd name="connsiteX0" fmla="*/ 6350 w 1577975"/>
                        <a:gd name="connsiteY0" fmla="*/ 1492250 h 1492250"/>
                        <a:gd name="connsiteX1" fmla="*/ 0 w 1577975"/>
                        <a:gd name="connsiteY1" fmla="*/ 1336675 h 1492250"/>
                        <a:gd name="connsiteX2" fmla="*/ 73025 w 1577975"/>
                        <a:gd name="connsiteY2" fmla="*/ 1339850 h 1492250"/>
                        <a:gd name="connsiteX3" fmla="*/ 69850 w 1577975"/>
                        <a:gd name="connsiteY3" fmla="*/ 1260475 h 1492250"/>
                        <a:gd name="connsiteX4" fmla="*/ 254000 w 1577975"/>
                        <a:gd name="connsiteY4" fmla="*/ 1266825 h 1492250"/>
                        <a:gd name="connsiteX5" fmla="*/ 244475 w 1577975"/>
                        <a:gd name="connsiteY5" fmla="*/ 1181100 h 1492250"/>
                        <a:gd name="connsiteX6" fmla="*/ 298450 w 1577975"/>
                        <a:gd name="connsiteY6" fmla="*/ 1181100 h 1492250"/>
                        <a:gd name="connsiteX7" fmla="*/ 295275 w 1577975"/>
                        <a:gd name="connsiteY7" fmla="*/ 1108075 h 1492250"/>
                        <a:gd name="connsiteX8" fmla="*/ 314325 w 1577975"/>
                        <a:gd name="connsiteY8" fmla="*/ 1101725 h 1492250"/>
                        <a:gd name="connsiteX9" fmla="*/ 314325 w 1577975"/>
                        <a:gd name="connsiteY9" fmla="*/ 1009650 h 1492250"/>
                        <a:gd name="connsiteX10" fmla="*/ 444500 w 1577975"/>
                        <a:gd name="connsiteY10" fmla="*/ 1000125 h 1492250"/>
                        <a:gd name="connsiteX11" fmla="*/ 444500 w 1577975"/>
                        <a:gd name="connsiteY11" fmla="*/ 920750 h 1492250"/>
                        <a:gd name="connsiteX12" fmla="*/ 561975 w 1577975"/>
                        <a:gd name="connsiteY12" fmla="*/ 923925 h 1492250"/>
                        <a:gd name="connsiteX13" fmla="*/ 552450 w 1577975"/>
                        <a:gd name="connsiteY13" fmla="*/ 828675 h 1492250"/>
                        <a:gd name="connsiteX14" fmla="*/ 577850 w 1577975"/>
                        <a:gd name="connsiteY14" fmla="*/ 828675 h 1492250"/>
                        <a:gd name="connsiteX15" fmla="*/ 581025 w 1577975"/>
                        <a:gd name="connsiteY15" fmla="*/ 758825 h 1492250"/>
                        <a:gd name="connsiteX16" fmla="*/ 822325 w 1577975"/>
                        <a:gd name="connsiteY16" fmla="*/ 746125 h 1492250"/>
                        <a:gd name="connsiteX17" fmla="*/ 815975 w 1577975"/>
                        <a:gd name="connsiteY17" fmla="*/ 679450 h 1492250"/>
                        <a:gd name="connsiteX18" fmla="*/ 879475 w 1577975"/>
                        <a:gd name="connsiteY18" fmla="*/ 673100 h 1492250"/>
                        <a:gd name="connsiteX19" fmla="*/ 879475 w 1577975"/>
                        <a:gd name="connsiteY19" fmla="*/ 596900 h 1492250"/>
                        <a:gd name="connsiteX20" fmla="*/ 892175 w 1577975"/>
                        <a:gd name="connsiteY20" fmla="*/ 584200 h 1492250"/>
                        <a:gd name="connsiteX21" fmla="*/ 879475 w 1577975"/>
                        <a:gd name="connsiteY21" fmla="*/ 511175 h 1492250"/>
                        <a:gd name="connsiteX22" fmla="*/ 952500 w 1577975"/>
                        <a:gd name="connsiteY22" fmla="*/ 501650 h 1492250"/>
                        <a:gd name="connsiteX23" fmla="*/ 958850 w 1577975"/>
                        <a:gd name="connsiteY23" fmla="*/ 431800 h 1492250"/>
                        <a:gd name="connsiteX24" fmla="*/ 974725 w 1577975"/>
                        <a:gd name="connsiteY24" fmla="*/ 428625 h 1492250"/>
                        <a:gd name="connsiteX25" fmla="*/ 971550 w 1577975"/>
                        <a:gd name="connsiteY25" fmla="*/ 339725 h 1492250"/>
                        <a:gd name="connsiteX26" fmla="*/ 1073150 w 1577975"/>
                        <a:gd name="connsiteY26" fmla="*/ 342900 h 1492250"/>
                        <a:gd name="connsiteX27" fmla="*/ 1079500 w 1577975"/>
                        <a:gd name="connsiteY27" fmla="*/ 250825 h 1492250"/>
                        <a:gd name="connsiteX28" fmla="*/ 1333500 w 1577975"/>
                        <a:gd name="connsiteY28" fmla="*/ 257175 h 1492250"/>
                        <a:gd name="connsiteX29" fmla="*/ 1343025 w 1577975"/>
                        <a:gd name="connsiteY29" fmla="*/ 171450 h 1492250"/>
                        <a:gd name="connsiteX30" fmla="*/ 1390650 w 1577975"/>
                        <a:gd name="connsiteY30" fmla="*/ 171450 h 1492250"/>
                        <a:gd name="connsiteX31" fmla="*/ 1393825 w 1577975"/>
                        <a:gd name="connsiteY31" fmla="*/ 98425 h 1492250"/>
                        <a:gd name="connsiteX32" fmla="*/ 1539875 w 1577975"/>
                        <a:gd name="connsiteY32" fmla="*/ 95250 h 1492250"/>
                        <a:gd name="connsiteX33" fmla="*/ 1539875 w 1577975"/>
                        <a:gd name="connsiteY33" fmla="*/ 0 h 1492250"/>
                        <a:gd name="connsiteX34" fmla="*/ 1577975 w 1577975"/>
                        <a:gd name="connsiteY34" fmla="*/ 0 h 149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577975" h="1492250">
                          <a:moveTo>
                            <a:pt x="6350" y="1492250"/>
                          </a:moveTo>
                          <a:lnTo>
                            <a:pt x="0" y="1336675"/>
                          </a:lnTo>
                          <a:lnTo>
                            <a:pt x="73025" y="1339850"/>
                          </a:lnTo>
                          <a:lnTo>
                            <a:pt x="69850" y="1260475"/>
                          </a:lnTo>
                          <a:lnTo>
                            <a:pt x="254000" y="1266825"/>
                          </a:lnTo>
                          <a:lnTo>
                            <a:pt x="244475" y="1181100"/>
                          </a:lnTo>
                          <a:lnTo>
                            <a:pt x="298450" y="1181100"/>
                          </a:lnTo>
                          <a:lnTo>
                            <a:pt x="295275" y="1108075"/>
                          </a:lnTo>
                          <a:lnTo>
                            <a:pt x="314325" y="1101725"/>
                          </a:lnTo>
                          <a:lnTo>
                            <a:pt x="314325" y="1009650"/>
                          </a:lnTo>
                          <a:lnTo>
                            <a:pt x="444500" y="1000125"/>
                          </a:lnTo>
                          <a:lnTo>
                            <a:pt x="444500" y="920750"/>
                          </a:lnTo>
                          <a:lnTo>
                            <a:pt x="561975" y="923925"/>
                          </a:lnTo>
                          <a:lnTo>
                            <a:pt x="552450" y="828675"/>
                          </a:lnTo>
                          <a:lnTo>
                            <a:pt x="577850" y="828675"/>
                          </a:lnTo>
                          <a:lnTo>
                            <a:pt x="581025" y="758825"/>
                          </a:lnTo>
                          <a:lnTo>
                            <a:pt x="822325" y="746125"/>
                          </a:lnTo>
                          <a:lnTo>
                            <a:pt x="815975" y="679450"/>
                          </a:lnTo>
                          <a:lnTo>
                            <a:pt x="879475" y="673100"/>
                          </a:lnTo>
                          <a:lnTo>
                            <a:pt x="879475" y="596900"/>
                          </a:lnTo>
                          <a:lnTo>
                            <a:pt x="892175" y="584200"/>
                          </a:lnTo>
                          <a:lnTo>
                            <a:pt x="879475" y="511175"/>
                          </a:lnTo>
                          <a:lnTo>
                            <a:pt x="952500" y="501650"/>
                          </a:lnTo>
                          <a:lnTo>
                            <a:pt x="958850" y="431800"/>
                          </a:lnTo>
                          <a:lnTo>
                            <a:pt x="974725" y="428625"/>
                          </a:lnTo>
                          <a:lnTo>
                            <a:pt x="971550" y="339725"/>
                          </a:lnTo>
                          <a:lnTo>
                            <a:pt x="1073150" y="342900"/>
                          </a:lnTo>
                          <a:lnTo>
                            <a:pt x="1079500" y="250825"/>
                          </a:lnTo>
                          <a:lnTo>
                            <a:pt x="1333500" y="257175"/>
                          </a:lnTo>
                          <a:lnTo>
                            <a:pt x="1343025" y="171450"/>
                          </a:lnTo>
                          <a:lnTo>
                            <a:pt x="1390650" y="171450"/>
                          </a:lnTo>
                          <a:lnTo>
                            <a:pt x="1393825" y="98425"/>
                          </a:lnTo>
                          <a:lnTo>
                            <a:pt x="1539875" y="95250"/>
                          </a:lnTo>
                          <a:lnTo>
                            <a:pt x="1539875" y="0"/>
                          </a:lnTo>
                          <a:lnTo>
                            <a:pt x="1577975" y="0"/>
                          </a:lnTo>
                        </a:path>
                      </a:pathLst>
                    </a:cu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Calibri"/>
                        <a:ea typeface="+mn-ea"/>
                        <a:cs typeface="+mn-cs"/>
                      </a:endParaRPr>
                    </a:p>
                  </p:txBody>
                </p:sp>
                <p:sp>
                  <p:nvSpPr>
                    <p:cNvPr id="82" name="Freeform: Shape 81">
                      <a:extLst>
                        <a:ext uri="{FF2B5EF4-FFF2-40B4-BE49-F238E27FC236}">
                          <a16:creationId xmlns:a16="http://schemas.microsoft.com/office/drawing/2014/main" id="{363880C3-3365-5F31-EC2F-DEAF36F91670}"/>
                        </a:ext>
                      </a:extLst>
                    </p:cNvPr>
                    <p:cNvSpPr/>
                    <p:nvPr/>
                  </p:nvSpPr>
                  <p:spPr>
                    <a:xfrm>
                      <a:off x="6807601" y="2187156"/>
                      <a:ext cx="532929" cy="529831"/>
                    </a:xfrm>
                    <a:custGeom>
                      <a:avLst/>
                      <a:gdLst>
                        <a:gd name="connsiteX0" fmla="*/ 0 w 546100"/>
                        <a:gd name="connsiteY0" fmla="*/ 603250 h 603250"/>
                        <a:gd name="connsiteX1" fmla="*/ 3175 w 546100"/>
                        <a:gd name="connsiteY1" fmla="*/ 457200 h 603250"/>
                        <a:gd name="connsiteX2" fmla="*/ 22225 w 546100"/>
                        <a:gd name="connsiteY2" fmla="*/ 454025 h 603250"/>
                        <a:gd name="connsiteX3" fmla="*/ 19050 w 546100"/>
                        <a:gd name="connsiteY3" fmla="*/ 374650 h 603250"/>
                        <a:gd name="connsiteX4" fmla="*/ 165100 w 546100"/>
                        <a:gd name="connsiteY4" fmla="*/ 368300 h 603250"/>
                        <a:gd name="connsiteX5" fmla="*/ 171450 w 546100"/>
                        <a:gd name="connsiteY5" fmla="*/ 282575 h 603250"/>
                        <a:gd name="connsiteX6" fmla="*/ 238125 w 546100"/>
                        <a:gd name="connsiteY6" fmla="*/ 285750 h 603250"/>
                        <a:gd name="connsiteX7" fmla="*/ 238125 w 546100"/>
                        <a:gd name="connsiteY7" fmla="*/ 200025 h 603250"/>
                        <a:gd name="connsiteX8" fmla="*/ 263525 w 546100"/>
                        <a:gd name="connsiteY8" fmla="*/ 193675 h 603250"/>
                        <a:gd name="connsiteX9" fmla="*/ 260350 w 546100"/>
                        <a:gd name="connsiteY9" fmla="*/ 104775 h 603250"/>
                        <a:gd name="connsiteX10" fmla="*/ 450850 w 546100"/>
                        <a:gd name="connsiteY10" fmla="*/ 88900 h 603250"/>
                        <a:gd name="connsiteX11" fmla="*/ 444500 w 546100"/>
                        <a:gd name="connsiteY11" fmla="*/ 3175 h 603250"/>
                        <a:gd name="connsiteX12" fmla="*/ 546100 w 546100"/>
                        <a:gd name="connsiteY12" fmla="*/ 0 h 60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6100" h="603250">
                          <a:moveTo>
                            <a:pt x="0" y="603250"/>
                          </a:moveTo>
                          <a:cubicBezTo>
                            <a:pt x="1058" y="554567"/>
                            <a:pt x="2117" y="505883"/>
                            <a:pt x="3175" y="457200"/>
                          </a:cubicBezTo>
                          <a:lnTo>
                            <a:pt x="22225" y="454025"/>
                          </a:lnTo>
                          <a:lnTo>
                            <a:pt x="19050" y="374650"/>
                          </a:lnTo>
                          <a:lnTo>
                            <a:pt x="165100" y="368300"/>
                          </a:lnTo>
                          <a:lnTo>
                            <a:pt x="171450" y="282575"/>
                          </a:lnTo>
                          <a:lnTo>
                            <a:pt x="238125" y="285750"/>
                          </a:lnTo>
                          <a:lnTo>
                            <a:pt x="238125" y="200025"/>
                          </a:lnTo>
                          <a:lnTo>
                            <a:pt x="263525" y="193675"/>
                          </a:lnTo>
                          <a:lnTo>
                            <a:pt x="260350" y="104775"/>
                          </a:lnTo>
                          <a:lnTo>
                            <a:pt x="450850" y="88900"/>
                          </a:lnTo>
                          <a:lnTo>
                            <a:pt x="444500" y="3175"/>
                          </a:lnTo>
                          <a:lnTo>
                            <a:pt x="546100" y="0"/>
                          </a:lnTo>
                        </a:path>
                      </a:pathLst>
                    </a:cu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76" name="Group 75">
                    <a:extLst>
                      <a:ext uri="{FF2B5EF4-FFF2-40B4-BE49-F238E27FC236}">
                        <a16:creationId xmlns:a16="http://schemas.microsoft.com/office/drawing/2014/main" id="{C3205FBF-CBFB-6E91-2387-574568265FEA}"/>
                      </a:ext>
                    </a:extLst>
                  </p:cNvPr>
                  <p:cNvGrpSpPr/>
                  <p:nvPr/>
                </p:nvGrpSpPr>
                <p:grpSpPr>
                  <a:xfrm>
                    <a:off x="5321907" y="3281677"/>
                    <a:ext cx="2026370" cy="759890"/>
                    <a:chOff x="5643563" y="2922588"/>
                    <a:chExt cx="2076450" cy="865187"/>
                  </a:xfrm>
                </p:grpSpPr>
                <p:sp>
                  <p:nvSpPr>
                    <p:cNvPr id="77" name="Freeform: Shape 76">
                      <a:extLst>
                        <a:ext uri="{FF2B5EF4-FFF2-40B4-BE49-F238E27FC236}">
                          <a16:creationId xmlns:a16="http://schemas.microsoft.com/office/drawing/2014/main" id="{591C4C2E-670E-5572-2DEE-7DD3ABC85F49}"/>
                        </a:ext>
                      </a:extLst>
                    </p:cNvPr>
                    <p:cNvSpPr/>
                    <p:nvPr/>
                  </p:nvSpPr>
                  <p:spPr>
                    <a:xfrm>
                      <a:off x="5643563" y="3032125"/>
                      <a:ext cx="2044700" cy="755650"/>
                    </a:xfrm>
                    <a:custGeom>
                      <a:avLst/>
                      <a:gdLst>
                        <a:gd name="connsiteX0" fmla="*/ 0 w 2044700"/>
                        <a:gd name="connsiteY0" fmla="*/ 755650 h 755650"/>
                        <a:gd name="connsiteX1" fmla="*/ 109537 w 2044700"/>
                        <a:gd name="connsiteY1" fmla="*/ 669925 h 755650"/>
                        <a:gd name="connsiteX2" fmla="*/ 160337 w 2044700"/>
                        <a:gd name="connsiteY2" fmla="*/ 669925 h 755650"/>
                        <a:gd name="connsiteX3" fmla="*/ 192087 w 2044700"/>
                        <a:gd name="connsiteY3" fmla="*/ 657225 h 755650"/>
                        <a:gd name="connsiteX4" fmla="*/ 241300 w 2044700"/>
                        <a:gd name="connsiteY4" fmla="*/ 657225 h 755650"/>
                        <a:gd name="connsiteX5" fmla="*/ 246062 w 2044700"/>
                        <a:gd name="connsiteY5" fmla="*/ 639763 h 755650"/>
                        <a:gd name="connsiteX6" fmla="*/ 331787 w 2044700"/>
                        <a:gd name="connsiteY6" fmla="*/ 636588 h 755650"/>
                        <a:gd name="connsiteX7" fmla="*/ 368300 w 2044700"/>
                        <a:gd name="connsiteY7" fmla="*/ 615950 h 755650"/>
                        <a:gd name="connsiteX8" fmla="*/ 371475 w 2044700"/>
                        <a:gd name="connsiteY8" fmla="*/ 587375 h 755650"/>
                        <a:gd name="connsiteX9" fmla="*/ 487362 w 2044700"/>
                        <a:gd name="connsiteY9" fmla="*/ 588963 h 755650"/>
                        <a:gd name="connsiteX10" fmla="*/ 500062 w 2044700"/>
                        <a:gd name="connsiteY10" fmla="*/ 569913 h 755650"/>
                        <a:gd name="connsiteX11" fmla="*/ 582612 w 2044700"/>
                        <a:gd name="connsiteY11" fmla="*/ 577850 h 755650"/>
                        <a:gd name="connsiteX12" fmla="*/ 593725 w 2044700"/>
                        <a:gd name="connsiteY12" fmla="*/ 554038 h 755650"/>
                        <a:gd name="connsiteX13" fmla="*/ 628650 w 2044700"/>
                        <a:gd name="connsiteY13" fmla="*/ 561975 h 755650"/>
                        <a:gd name="connsiteX14" fmla="*/ 638175 w 2044700"/>
                        <a:gd name="connsiteY14" fmla="*/ 525463 h 755650"/>
                        <a:gd name="connsiteX15" fmla="*/ 795337 w 2044700"/>
                        <a:gd name="connsiteY15" fmla="*/ 528638 h 755650"/>
                        <a:gd name="connsiteX16" fmla="*/ 800100 w 2044700"/>
                        <a:gd name="connsiteY16" fmla="*/ 495300 h 755650"/>
                        <a:gd name="connsiteX17" fmla="*/ 833437 w 2044700"/>
                        <a:gd name="connsiteY17" fmla="*/ 495300 h 755650"/>
                        <a:gd name="connsiteX18" fmla="*/ 842962 w 2044700"/>
                        <a:gd name="connsiteY18" fmla="*/ 463550 h 755650"/>
                        <a:gd name="connsiteX19" fmla="*/ 890587 w 2044700"/>
                        <a:gd name="connsiteY19" fmla="*/ 468313 h 755650"/>
                        <a:gd name="connsiteX20" fmla="*/ 906462 w 2044700"/>
                        <a:gd name="connsiteY20" fmla="*/ 450850 h 755650"/>
                        <a:gd name="connsiteX21" fmla="*/ 942975 w 2044700"/>
                        <a:gd name="connsiteY21" fmla="*/ 452438 h 755650"/>
                        <a:gd name="connsiteX22" fmla="*/ 962025 w 2044700"/>
                        <a:gd name="connsiteY22" fmla="*/ 427038 h 755650"/>
                        <a:gd name="connsiteX23" fmla="*/ 1001712 w 2044700"/>
                        <a:gd name="connsiteY23" fmla="*/ 436563 h 755650"/>
                        <a:gd name="connsiteX24" fmla="*/ 1008062 w 2044700"/>
                        <a:gd name="connsiteY24" fmla="*/ 388938 h 755650"/>
                        <a:gd name="connsiteX25" fmla="*/ 1054100 w 2044700"/>
                        <a:gd name="connsiteY25" fmla="*/ 390525 h 755650"/>
                        <a:gd name="connsiteX26" fmla="*/ 1060450 w 2044700"/>
                        <a:gd name="connsiteY26" fmla="*/ 355600 h 755650"/>
                        <a:gd name="connsiteX27" fmla="*/ 1133475 w 2044700"/>
                        <a:gd name="connsiteY27" fmla="*/ 360363 h 755650"/>
                        <a:gd name="connsiteX28" fmla="*/ 1139825 w 2044700"/>
                        <a:gd name="connsiteY28" fmla="*/ 312738 h 755650"/>
                        <a:gd name="connsiteX29" fmla="*/ 1196975 w 2044700"/>
                        <a:gd name="connsiteY29" fmla="*/ 317500 h 755650"/>
                        <a:gd name="connsiteX30" fmla="*/ 1212850 w 2044700"/>
                        <a:gd name="connsiteY30" fmla="*/ 277813 h 755650"/>
                        <a:gd name="connsiteX31" fmla="*/ 1263650 w 2044700"/>
                        <a:gd name="connsiteY31" fmla="*/ 274638 h 755650"/>
                        <a:gd name="connsiteX32" fmla="*/ 1270000 w 2044700"/>
                        <a:gd name="connsiteY32" fmla="*/ 252413 h 755650"/>
                        <a:gd name="connsiteX33" fmla="*/ 1336675 w 2044700"/>
                        <a:gd name="connsiteY33" fmla="*/ 258763 h 755650"/>
                        <a:gd name="connsiteX34" fmla="*/ 1354137 w 2044700"/>
                        <a:gd name="connsiteY34" fmla="*/ 239713 h 755650"/>
                        <a:gd name="connsiteX35" fmla="*/ 1376362 w 2044700"/>
                        <a:gd name="connsiteY35" fmla="*/ 233363 h 755650"/>
                        <a:gd name="connsiteX36" fmla="*/ 1379537 w 2044700"/>
                        <a:gd name="connsiteY36" fmla="*/ 207963 h 755650"/>
                        <a:gd name="connsiteX37" fmla="*/ 1484312 w 2044700"/>
                        <a:gd name="connsiteY37" fmla="*/ 209550 h 755650"/>
                        <a:gd name="connsiteX38" fmla="*/ 1493837 w 2044700"/>
                        <a:gd name="connsiteY38" fmla="*/ 192088 h 755650"/>
                        <a:gd name="connsiteX39" fmla="*/ 1631950 w 2044700"/>
                        <a:gd name="connsiteY39" fmla="*/ 196850 h 755650"/>
                        <a:gd name="connsiteX40" fmla="*/ 1641475 w 2044700"/>
                        <a:gd name="connsiteY40" fmla="*/ 171450 h 755650"/>
                        <a:gd name="connsiteX41" fmla="*/ 1797050 w 2044700"/>
                        <a:gd name="connsiteY41" fmla="*/ 165100 h 755650"/>
                        <a:gd name="connsiteX42" fmla="*/ 1806575 w 2044700"/>
                        <a:gd name="connsiteY42" fmla="*/ 130175 h 755650"/>
                        <a:gd name="connsiteX43" fmla="*/ 1851025 w 2044700"/>
                        <a:gd name="connsiteY43" fmla="*/ 133350 h 755650"/>
                        <a:gd name="connsiteX44" fmla="*/ 1881187 w 2044700"/>
                        <a:gd name="connsiteY44" fmla="*/ 112713 h 755650"/>
                        <a:gd name="connsiteX45" fmla="*/ 1925637 w 2044700"/>
                        <a:gd name="connsiteY45" fmla="*/ 114300 h 755650"/>
                        <a:gd name="connsiteX46" fmla="*/ 1924050 w 2044700"/>
                        <a:gd name="connsiteY46" fmla="*/ 52388 h 755650"/>
                        <a:gd name="connsiteX47" fmla="*/ 1990725 w 2044700"/>
                        <a:gd name="connsiteY47" fmla="*/ 58738 h 755650"/>
                        <a:gd name="connsiteX48" fmla="*/ 1992312 w 2044700"/>
                        <a:gd name="connsiteY48" fmla="*/ 7938 h 755650"/>
                        <a:gd name="connsiteX49" fmla="*/ 2044700 w 2044700"/>
                        <a:gd name="connsiteY49" fmla="*/ 0 h 755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044700" h="755650">
                          <a:moveTo>
                            <a:pt x="0" y="755650"/>
                          </a:moveTo>
                          <a:lnTo>
                            <a:pt x="109537" y="669925"/>
                          </a:lnTo>
                          <a:lnTo>
                            <a:pt x="160337" y="669925"/>
                          </a:lnTo>
                          <a:lnTo>
                            <a:pt x="192087" y="657225"/>
                          </a:lnTo>
                          <a:lnTo>
                            <a:pt x="241300" y="657225"/>
                          </a:lnTo>
                          <a:lnTo>
                            <a:pt x="246062" y="639763"/>
                          </a:lnTo>
                          <a:lnTo>
                            <a:pt x="331787" y="636588"/>
                          </a:lnTo>
                          <a:lnTo>
                            <a:pt x="368300" y="615950"/>
                          </a:lnTo>
                          <a:lnTo>
                            <a:pt x="371475" y="587375"/>
                          </a:lnTo>
                          <a:lnTo>
                            <a:pt x="487362" y="588963"/>
                          </a:lnTo>
                          <a:lnTo>
                            <a:pt x="500062" y="569913"/>
                          </a:lnTo>
                          <a:lnTo>
                            <a:pt x="582612" y="577850"/>
                          </a:lnTo>
                          <a:lnTo>
                            <a:pt x="593725" y="554038"/>
                          </a:lnTo>
                          <a:lnTo>
                            <a:pt x="628650" y="561975"/>
                          </a:lnTo>
                          <a:lnTo>
                            <a:pt x="638175" y="525463"/>
                          </a:lnTo>
                          <a:lnTo>
                            <a:pt x="795337" y="528638"/>
                          </a:lnTo>
                          <a:lnTo>
                            <a:pt x="800100" y="495300"/>
                          </a:lnTo>
                          <a:lnTo>
                            <a:pt x="833437" y="495300"/>
                          </a:lnTo>
                          <a:lnTo>
                            <a:pt x="842962" y="463550"/>
                          </a:lnTo>
                          <a:lnTo>
                            <a:pt x="890587" y="468313"/>
                          </a:lnTo>
                          <a:lnTo>
                            <a:pt x="906462" y="450850"/>
                          </a:lnTo>
                          <a:lnTo>
                            <a:pt x="942975" y="452438"/>
                          </a:lnTo>
                          <a:lnTo>
                            <a:pt x="962025" y="427038"/>
                          </a:lnTo>
                          <a:lnTo>
                            <a:pt x="1001712" y="436563"/>
                          </a:lnTo>
                          <a:lnTo>
                            <a:pt x="1008062" y="388938"/>
                          </a:lnTo>
                          <a:lnTo>
                            <a:pt x="1054100" y="390525"/>
                          </a:lnTo>
                          <a:lnTo>
                            <a:pt x="1060450" y="355600"/>
                          </a:lnTo>
                          <a:lnTo>
                            <a:pt x="1133475" y="360363"/>
                          </a:lnTo>
                          <a:lnTo>
                            <a:pt x="1139825" y="312738"/>
                          </a:lnTo>
                          <a:lnTo>
                            <a:pt x="1196975" y="317500"/>
                          </a:lnTo>
                          <a:lnTo>
                            <a:pt x="1212850" y="277813"/>
                          </a:lnTo>
                          <a:lnTo>
                            <a:pt x="1263650" y="274638"/>
                          </a:lnTo>
                          <a:lnTo>
                            <a:pt x="1270000" y="252413"/>
                          </a:lnTo>
                          <a:lnTo>
                            <a:pt x="1336675" y="258763"/>
                          </a:lnTo>
                          <a:lnTo>
                            <a:pt x="1354137" y="239713"/>
                          </a:lnTo>
                          <a:lnTo>
                            <a:pt x="1376362" y="233363"/>
                          </a:lnTo>
                          <a:lnTo>
                            <a:pt x="1379537" y="207963"/>
                          </a:lnTo>
                          <a:lnTo>
                            <a:pt x="1484312" y="209550"/>
                          </a:lnTo>
                          <a:lnTo>
                            <a:pt x="1493837" y="192088"/>
                          </a:lnTo>
                          <a:lnTo>
                            <a:pt x="1631950" y="196850"/>
                          </a:lnTo>
                          <a:lnTo>
                            <a:pt x="1641475" y="171450"/>
                          </a:lnTo>
                          <a:lnTo>
                            <a:pt x="1797050" y="165100"/>
                          </a:lnTo>
                          <a:lnTo>
                            <a:pt x="1806575" y="130175"/>
                          </a:lnTo>
                          <a:lnTo>
                            <a:pt x="1851025" y="133350"/>
                          </a:lnTo>
                          <a:lnTo>
                            <a:pt x="1881187" y="112713"/>
                          </a:lnTo>
                          <a:lnTo>
                            <a:pt x="1925637" y="114300"/>
                          </a:lnTo>
                          <a:lnTo>
                            <a:pt x="1924050" y="52388"/>
                          </a:lnTo>
                          <a:lnTo>
                            <a:pt x="1990725" y="58738"/>
                          </a:lnTo>
                          <a:lnTo>
                            <a:pt x="1992312" y="7938"/>
                          </a:lnTo>
                          <a:lnTo>
                            <a:pt x="2044700" y="0"/>
                          </a:lnTo>
                        </a:path>
                      </a:pathLst>
                    </a:cu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Calibri"/>
                        <a:ea typeface="+mn-ea"/>
                        <a:cs typeface="+mn-cs"/>
                      </a:endParaRPr>
                    </a:p>
                  </p:txBody>
                </p:sp>
                <p:sp>
                  <p:nvSpPr>
                    <p:cNvPr id="79" name="Freeform: Shape 78">
                      <a:extLst>
                        <a:ext uri="{FF2B5EF4-FFF2-40B4-BE49-F238E27FC236}">
                          <a16:creationId xmlns:a16="http://schemas.microsoft.com/office/drawing/2014/main" id="{9C7B825E-F94E-B151-3D04-C2C7B2380999}"/>
                        </a:ext>
                      </a:extLst>
                    </p:cNvPr>
                    <p:cNvSpPr/>
                    <p:nvPr/>
                  </p:nvSpPr>
                  <p:spPr>
                    <a:xfrm>
                      <a:off x="7686675" y="2922588"/>
                      <a:ext cx="33338" cy="114300"/>
                    </a:xfrm>
                    <a:custGeom>
                      <a:avLst/>
                      <a:gdLst>
                        <a:gd name="connsiteX0" fmla="*/ 0 w 33338"/>
                        <a:gd name="connsiteY0" fmla="*/ 114300 h 114300"/>
                        <a:gd name="connsiteX1" fmla="*/ 3175 w 33338"/>
                        <a:gd name="connsiteY1" fmla="*/ 46037 h 114300"/>
                        <a:gd name="connsiteX2" fmla="*/ 31750 w 33338"/>
                        <a:gd name="connsiteY2" fmla="*/ 49212 h 114300"/>
                        <a:gd name="connsiteX3" fmla="*/ 33338 w 33338"/>
                        <a:gd name="connsiteY3" fmla="*/ 0 h 114300"/>
                      </a:gdLst>
                      <a:ahLst/>
                      <a:cxnLst>
                        <a:cxn ang="0">
                          <a:pos x="connsiteX0" y="connsiteY0"/>
                        </a:cxn>
                        <a:cxn ang="0">
                          <a:pos x="connsiteX1" y="connsiteY1"/>
                        </a:cxn>
                        <a:cxn ang="0">
                          <a:pos x="connsiteX2" y="connsiteY2"/>
                        </a:cxn>
                        <a:cxn ang="0">
                          <a:pos x="connsiteX3" y="connsiteY3"/>
                        </a:cxn>
                      </a:cxnLst>
                      <a:rect l="l" t="t" r="r" b="b"/>
                      <a:pathLst>
                        <a:path w="33338" h="114300">
                          <a:moveTo>
                            <a:pt x="0" y="114300"/>
                          </a:moveTo>
                          <a:lnTo>
                            <a:pt x="3175" y="46037"/>
                          </a:lnTo>
                          <a:lnTo>
                            <a:pt x="31750" y="49212"/>
                          </a:lnTo>
                          <a:cubicBezTo>
                            <a:pt x="32279" y="32808"/>
                            <a:pt x="32809" y="16404"/>
                            <a:pt x="33338" y="0"/>
                          </a:cubicBezTo>
                        </a:path>
                      </a:pathLst>
                    </a:cu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Calibri"/>
                        <a:ea typeface="+mn-ea"/>
                        <a:cs typeface="+mn-cs"/>
                      </a:endParaRPr>
                    </a:p>
                  </p:txBody>
                </p:sp>
              </p:grpSp>
            </p:grpSp>
          </p:grpSp>
        </p:grpSp>
        <p:sp>
          <p:nvSpPr>
            <p:cNvPr id="56" name="TextBox 55">
              <a:extLst>
                <a:ext uri="{FF2B5EF4-FFF2-40B4-BE49-F238E27FC236}">
                  <a16:creationId xmlns:a16="http://schemas.microsoft.com/office/drawing/2014/main" id="{5B76D028-4CB4-37A3-04C4-DB2B2F7FD87F}"/>
                </a:ext>
              </a:extLst>
            </p:cNvPr>
            <p:cNvSpPr txBox="1"/>
            <p:nvPr/>
          </p:nvSpPr>
          <p:spPr>
            <a:xfrm>
              <a:off x="6478147" y="2820823"/>
              <a:ext cx="367408" cy="337834"/>
            </a:xfrm>
            <a:prstGeom prst="rect">
              <a:avLst/>
            </a:prstGeom>
            <a:noFill/>
          </p:spPr>
          <p:txBody>
            <a:bodyPr wrap="non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Calibri"/>
                  <a:ea typeface="+mn-ea"/>
                  <a:cs typeface="+mn-cs"/>
                </a:rPr>
                <a:t>30</a:t>
              </a:r>
            </a:p>
          </p:txBody>
        </p:sp>
        <p:sp>
          <p:nvSpPr>
            <p:cNvPr id="57" name="TextBox 56">
              <a:extLst>
                <a:ext uri="{FF2B5EF4-FFF2-40B4-BE49-F238E27FC236}">
                  <a16:creationId xmlns:a16="http://schemas.microsoft.com/office/drawing/2014/main" id="{77E63426-6330-C555-4131-EDFF5C337019}"/>
                </a:ext>
              </a:extLst>
            </p:cNvPr>
            <p:cNvSpPr txBox="1"/>
            <p:nvPr/>
          </p:nvSpPr>
          <p:spPr>
            <a:xfrm>
              <a:off x="6478147" y="3645750"/>
              <a:ext cx="367408" cy="337834"/>
            </a:xfrm>
            <a:prstGeom prst="rect">
              <a:avLst/>
            </a:prstGeom>
            <a:noFill/>
          </p:spPr>
          <p:txBody>
            <a:bodyPr wrap="non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Calibri"/>
                  <a:ea typeface="+mn-ea"/>
                  <a:cs typeface="+mn-cs"/>
                </a:rPr>
                <a:t>20</a:t>
              </a:r>
            </a:p>
          </p:txBody>
        </p:sp>
        <p:sp>
          <p:nvSpPr>
            <p:cNvPr id="58" name="TextBox 57">
              <a:extLst>
                <a:ext uri="{FF2B5EF4-FFF2-40B4-BE49-F238E27FC236}">
                  <a16:creationId xmlns:a16="http://schemas.microsoft.com/office/drawing/2014/main" id="{71468956-8683-E187-0F89-7421217B5ED5}"/>
                </a:ext>
              </a:extLst>
            </p:cNvPr>
            <p:cNvSpPr txBox="1"/>
            <p:nvPr/>
          </p:nvSpPr>
          <p:spPr>
            <a:xfrm>
              <a:off x="6478147" y="4470678"/>
              <a:ext cx="367408" cy="337834"/>
            </a:xfrm>
            <a:prstGeom prst="rect">
              <a:avLst/>
            </a:prstGeom>
            <a:noFill/>
          </p:spPr>
          <p:txBody>
            <a:bodyPr wrap="non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Calibri"/>
                  <a:ea typeface="+mn-ea"/>
                  <a:cs typeface="+mn-cs"/>
                </a:rPr>
                <a:t>10</a:t>
              </a:r>
            </a:p>
          </p:txBody>
        </p:sp>
        <p:sp>
          <p:nvSpPr>
            <p:cNvPr id="59" name="TextBox 58">
              <a:extLst>
                <a:ext uri="{FF2B5EF4-FFF2-40B4-BE49-F238E27FC236}">
                  <a16:creationId xmlns:a16="http://schemas.microsoft.com/office/drawing/2014/main" id="{26A0A4ED-AAC2-D27B-CC97-284FDC85A755}"/>
                </a:ext>
              </a:extLst>
            </p:cNvPr>
            <p:cNvSpPr txBox="1"/>
            <p:nvPr/>
          </p:nvSpPr>
          <p:spPr>
            <a:xfrm>
              <a:off x="6186338" y="1990314"/>
              <a:ext cx="304892" cy="337834"/>
            </a:xfrm>
            <a:prstGeom prst="rect">
              <a:avLst/>
            </a:prstGeom>
            <a:noFill/>
          </p:spPr>
          <p:txBody>
            <a:bodyPr wrap="non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mj-lt"/>
                  <a:ea typeface="+mn-ea"/>
                  <a:cs typeface="+mn-cs"/>
                </a:rPr>
                <a:t>A</a:t>
              </a:r>
            </a:p>
          </p:txBody>
        </p:sp>
        <p:sp>
          <p:nvSpPr>
            <p:cNvPr id="60" name="TextBox 59">
              <a:extLst>
                <a:ext uri="{FF2B5EF4-FFF2-40B4-BE49-F238E27FC236}">
                  <a16:creationId xmlns:a16="http://schemas.microsoft.com/office/drawing/2014/main" id="{046595F9-BFB1-9710-31B1-6137BD74C719}"/>
                </a:ext>
              </a:extLst>
            </p:cNvPr>
            <p:cNvSpPr txBox="1"/>
            <p:nvPr/>
          </p:nvSpPr>
          <p:spPr>
            <a:xfrm rot="16200000">
              <a:off x="5667456" y="3714513"/>
              <a:ext cx="1376320" cy="307777"/>
            </a:xfrm>
            <a:prstGeom prst="rect">
              <a:avLst/>
            </a:prstGeom>
            <a:noFill/>
          </p:spPr>
          <p:txBody>
            <a:bodyPr wrap="non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Mortality (%)</a:t>
              </a:r>
            </a:p>
          </p:txBody>
        </p:sp>
        <p:sp>
          <p:nvSpPr>
            <p:cNvPr id="61" name="TextBox 60">
              <a:extLst>
                <a:ext uri="{FF2B5EF4-FFF2-40B4-BE49-F238E27FC236}">
                  <a16:creationId xmlns:a16="http://schemas.microsoft.com/office/drawing/2014/main" id="{31DC34A3-B99B-74E0-D695-63CE57D848C6}"/>
                </a:ext>
              </a:extLst>
            </p:cNvPr>
            <p:cNvSpPr txBox="1"/>
            <p:nvPr/>
          </p:nvSpPr>
          <p:spPr>
            <a:xfrm>
              <a:off x="6704647" y="5295603"/>
              <a:ext cx="276038" cy="337834"/>
            </a:xfrm>
            <a:prstGeom prst="rect">
              <a:avLst/>
            </a:prstGeom>
            <a:noFill/>
          </p:spPr>
          <p:txBody>
            <a:bodyPr wrap="non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Calibri"/>
                  <a:ea typeface="+mn-ea"/>
                  <a:cs typeface="+mn-cs"/>
                </a:rPr>
                <a:t>0</a:t>
              </a:r>
            </a:p>
          </p:txBody>
        </p:sp>
        <p:sp>
          <p:nvSpPr>
            <p:cNvPr id="62" name="TextBox 61">
              <a:extLst>
                <a:ext uri="{FF2B5EF4-FFF2-40B4-BE49-F238E27FC236}">
                  <a16:creationId xmlns:a16="http://schemas.microsoft.com/office/drawing/2014/main" id="{053024E1-564C-A145-1E0B-9984DB3E42AF}"/>
                </a:ext>
              </a:extLst>
            </p:cNvPr>
            <p:cNvSpPr txBox="1"/>
            <p:nvPr/>
          </p:nvSpPr>
          <p:spPr>
            <a:xfrm>
              <a:off x="7300371" y="5302128"/>
              <a:ext cx="276038" cy="337834"/>
            </a:xfrm>
            <a:prstGeom prst="rect">
              <a:avLst/>
            </a:prstGeom>
            <a:noFill/>
          </p:spPr>
          <p:txBody>
            <a:bodyPr wrap="non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Calibri"/>
                  <a:ea typeface="+mn-ea"/>
                  <a:cs typeface="+mn-cs"/>
                </a:rPr>
                <a:t>5</a:t>
              </a:r>
            </a:p>
          </p:txBody>
        </p:sp>
        <p:sp>
          <p:nvSpPr>
            <p:cNvPr id="63" name="TextBox 62">
              <a:extLst>
                <a:ext uri="{FF2B5EF4-FFF2-40B4-BE49-F238E27FC236}">
                  <a16:creationId xmlns:a16="http://schemas.microsoft.com/office/drawing/2014/main" id="{07761B15-B66C-7A7C-35AD-8E87F39A01B9}"/>
                </a:ext>
              </a:extLst>
            </p:cNvPr>
            <p:cNvSpPr txBox="1"/>
            <p:nvPr/>
          </p:nvSpPr>
          <p:spPr>
            <a:xfrm>
              <a:off x="7791576" y="5305479"/>
              <a:ext cx="367408" cy="337834"/>
            </a:xfrm>
            <a:prstGeom prst="rect">
              <a:avLst/>
            </a:prstGeom>
            <a:noFill/>
          </p:spPr>
          <p:txBody>
            <a:bodyPr wrap="non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Calibri"/>
                  <a:ea typeface="+mn-ea"/>
                  <a:cs typeface="+mn-cs"/>
                </a:rPr>
                <a:t>10</a:t>
              </a:r>
            </a:p>
          </p:txBody>
        </p:sp>
        <p:sp>
          <p:nvSpPr>
            <p:cNvPr id="64" name="TextBox 63">
              <a:extLst>
                <a:ext uri="{FF2B5EF4-FFF2-40B4-BE49-F238E27FC236}">
                  <a16:creationId xmlns:a16="http://schemas.microsoft.com/office/drawing/2014/main" id="{72234467-4170-03C2-8F19-7F4F4838F914}"/>
                </a:ext>
              </a:extLst>
            </p:cNvPr>
            <p:cNvSpPr txBox="1"/>
            <p:nvPr/>
          </p:nvSpPr>
          <p:spPr>
            <a:xfrm>
              <a:off x="8426133" y="5305479"/>
              <a:ext cx="367408" cy="337834"/>
            </a:xfrm>
            <a:prstGeom prst="rect">
              <a:avLst/>
            </a:prstGeom>
            <a:noFill/>
          </p:spPr>
          <p:txBody>
            <a:bodyPr wrap="non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Calibri"/>
                  <a:ea typeface="+mn-ea"/>
                  <a:cs typeface="+mn-cs"/>
                </a:rPr>
                <a:t>15</a:t>
              </a:r>
            </a:p>
          </p:txBody>
        </p:sp>
        <p:sp>
          <p:nvSpPr>
            <p:cNvPr id="65" name="TextBox 64">
              <a:extLst>
                <a:ext uri="{FF2B5EF4-FFF2-40B4-BE49-F238E27FC236}">
                  <a16:creationId xmlns:a16="http://schemas.microsoft.com/office/drawing/2014/main" id="{66B86F53-D1FF-61B1-A3F3-1CCE3B66B9CC}"/>
                </a:ext>
              </a:extLst>
            </p:cNvPr>
            <p:cNvSpPr txBox="1"/>
            <p:nvPr/>
          </p:nvSpPr>
          <p:spPr>
            <a:xfrm>
              <a:off x="8999205" y="5320103"/>
              <a:ext cx="367408" cy="337834"/>
            </a:xfrm>
            <a:prstGeom prst="rect">
              <a:avLst/>
            </a:prstGeom>
            <a:noFill/>
          </p:spPr>
          <p:txBody>
            <a:bodyPr wrap="non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a:ea typeface="+mn-ea"/>
                  <a:cs typeface="+mn-cs"/>
                </a:rPr>
                <a:t>20</a:t>
              </a:r>
            </a:p>
          </p:txBody>
        </p:sp>
        <p:sp>
          <p:nvSpPr>
            <p:cNvPr id="66" name="TextBox 65">
              <a:extLst>
                <a:ext uri="{FF2B5EF4-FFF2-40B4-BE49-F238E27FC236}">
                  <a16:creationId xmlns:a16="http://schemas.microsoft.com/office/drawing/2014/main" id="{E980C8A5-FA50-3154-8B04-FBFB935F89D9}"/>
                </a:ext>
              </a:extLst>
            </p:cNvPr>
            <p:cNvSpPr txBox="1"/>
            <p:nvPr/>
          </p:nvSpPr>
          <p:spPr>
            <a:xfrm>
              <a:off x="9589900" y="5304530"/>
              <a:ext cx="367408" cy="337834"/>
            </a:xfrm>
            <a:prstGeom prst="rect">
              <a:avLst/>
            </a:prstGeom>
            <a:noFill/>
          </p:spPr>
          <p:txBody>
            <a:bodyPr wrap="non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Calibri"/>
                  <a:ea typeface="+mn-ea"/>
                  <a:cs typeface="+mn-cs"/>
                </a:rPr>
                <a:t>25</a:t>
              </a:r>
            </a:p>
          </p:txBody>
        </p:sp>
        <p:sp>
          <p:nvSpPr>
            <p:cNvPr id="67" name="TextBox 66">
              <a:extLst>
                <a:ext uri="{FF2B5EF4-FFF2-40B4-BE49-F238E27FC236}">
                  <a16:creationId xmlns:a16="http://schemas.microsoft.com/office/drawing/2014/main" id="{6FB9E0C9-360B-009E-FDFA-DCDB9862C87D}"/>
                </a:ext>
              </a:extLst>
            </p:cNvPr>
            <p:cNvSpPr txBox="1"/>
            <p:nvPr/>
          </p:nvSpPr>
          <p:spPr>
            <a:xfrm>
              <a:off x="10164644" y="5312316"/>
              <a:ext cx="367408" cy="337834"/>
            </a:xfrm>
            <a:prstGeom prst="rect">
              <a:avLst/>
            </a:prstGeom>
            <a:noFill/>
          </p:spPr>
          <p:txBody>
            <a:bodyPr wrap="non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Calibri"/>
                  <a:ea typeface="+mn-ea"/>
                  <a:cs typeface="+mn-cs"/>
                </a:rPr>
                <a:t>30</a:t>
              </a:r>
            </a:p>
          </p:txBody>
        </p:sp>
        <p:sp>
          <p:nvSpPr>
            <p:cNvPr id="68" name="TextBox 67">
              <a:extLst>
                <a:ext uri="{FF2B5EF4-FFF2-40B4-BE49-F238E27FC236}">
                  <a16:creationId xmlns:a16="http://schemas.microsoft.com/office/drawing/2014/main" id="{BC97B758-5EF3-2653-5862-5405B9B87FD5}"/>
                </a:ext>
              </a:extLst>
            </p:cNvPr>
            <p:cNvSpPr txBox="1"/>
            <p:nvPr/>
          </p:nvSpPr>
          <p:spPr>
            <a:xfrm>
              <a:off x="7856465" y="5643859"/>
              <a:ext cx="2113035" cy="258003"/>
            </a:xfrm>
            <a:prstGeom prst="rect">
              <a:avLst/>
            </a:prstGeom>
            <a:noFill/>
          </p:spPr>
          <p:txBody>
            <a:bodyPr wrap="none" lIns="0" tIns="0" rIns="0" bIns="0" rtlCol="0" anchor="ctr" anchorCtr="0">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Time (months)</a:t>
              </a:r>
            </a:p>
          </p:txBody>
        </p:sp>
      </p:grpSp>
      <p:sp>
        <p:nvSpPr>
          <p:cNvPr id="2" name="Text Placeholder 7">
            <a:extLst>
              <a:ext uri="{FF2B5EF4-FFF2-40B4-BE49-F238E27FC236}">
                <a16:creationId xmlns:a16="http://schemas.microsoft.com/office/drawing/2014/main" id="{9F334D13-A280-25AB-B0AE-BFD9969697C9}"/>
              </a:ext>
            </a:extLst>
          </p:cNvPr>
          <p:cNvSpPr txBox="1">
            <a:spLocks/>
          </p:cNvSpPr>
          <p:nvPr/>
        </p:nvSpPr>
        <p:spPr>
          <a:xfrm>
            <a:off x="670561" y="6125468"/>
            <a:ext cx="10035538"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en-US" sz="1050" dirty="0">
                <a:solidFill>
                  <a:srgbClr val="000000">
                    <a:lumMod val="65000"/>
                    <a:lumOff val="35000"/>
                  </a:srgbClr>
                </a:solidFill>
                <a:latin typeface="+mj-lt"/>
              </a:rPr>
              <a:t>Wu JYF, Leung WYS, Chang S, et al. Effectiveness of telephone counselling by pharmacist in reducing mortality in patients receiving polypharmacy: </a:t>
            </a:r>
            <a:r>
              <a:rPr lang="en-US" sz="1050" dirty="0" err="1">
                <a:solidFill>
                  <a:srgbClr val="000000">
                    <a:lumMod val="65000"/>
                    <a:lumOff val="35000"/>
                  </a:srgbClr>
                </a:solidFill>
                <a:latin typeface="+mj-lt"/>
              </a:rPr>
              <a:t>randomised</a:t>
            </a:r>
            <a:r>
              <a:rPr lang="en-US" sz="1050" dirty="0">
                <a:solidFill>
                  <a:srgbClr val="000000">
                    <a:lumMod val="65000"/>
                    <a:lumOff val="35000"/>
                  </a:srgbClr>
                </a:solidFill>
                <a:latin typeface="+mj-lt"/>
              </a:rPr>
              <a:t> controlled trial. BMJ. 2006 Sep 9;333(7567):522</a:t>
            </a:r>
          </a:p>
        </p:txBody>
      </p:sp>
      <p:sp>
        <p:nvSpPr>
          <p:cNvPr id="16" name="TextBox 15">
            <a:extLst>
              <a:ext uri="{FF2B5EF4-FFF2-40B4-BE49-F238E27FC236}">
                <a16:creationId xmlns:a16="http://schemas.microsoft.com/office/drawing/2014/main" id="{C3CCA35D-21A3-351B-B7D6-5138CD876CA7}"/>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dirty="0">
                <a:solidFill>
                  <a:srgbClr val="595959"/>
                </a:solidFill>
              </a:rPr>
              <a:t>GLO2241819</a:t>
            </a:r>
          </a:p>
        </p:txBody>
      </p:sp>
    </p:spTree>
    <p:extLst>
      <p:ext uri="{BB962C8B-B14F-4D97-AF65-F5344CB8AC3E}">
        <p14:creationId xmlns:p14="http://schemas.microsoft.com/office/powerpoint/2010/main" val="2673456756"/>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FDF83FC-3AE3-FBEE-BDA4-DF6F749770DC}"/>
            </a:ext>
          </a:extLst>
        </p:cNvPr>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9404C570-29BC-EBE5-CE10-30384AF04517}"/>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4" name="think-cell data - do not delete" hidden="1">
                        <a:extLst>
                          <a:ext uri="{FF2B5EF4-FFF2-40B4-BE49-F238E27FC236}">
                            <a16:creationId xmlns:a16="http://schemas.microsoft.com/office/drawing/2014/main" id="{9404C570-29BC-EBE5-CE10-30384AF04517}"/>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3" name="Text Placeholder 5">
            <a:extLst>
              <a:ext uri="{FF2B5EF4-FFF2-40B4-BE49-F238E27FC236}">
                <a16:creationId xmlns:a16="http://schemas.microsoft.com/office/drawing/2014/main" id="{AA148492-B161-D49C-3B5D-A489BA72723C}"/>
              </a:ext>
            </a:extLst>
          </p:cNvPr>
          <p:cNvSpPr txBox="1">
            <a:spLocks/>
          </p:cNvSpPr>
          <p:nvPr/>
        </p:nvSpPr>
        <p:spPr>
          <a:xfrm>
            <a:off x="670562" y="2307167"/>
            <a:ext cx="10937240" cy="342899"/>
          </a:xfrm>
          <a:prstGeom prst="rect">
            <a:avLst/>
          </a:prstGeom>
          <a:gradFill flip="none" rotWithShape="1">
            <a:gsLst>
              <a:gs pos="0">
                <a:schemeClr val="accent3"/>
              </a:gs>
              <a:gs pos="100000">
                <a:schemeClr val="accent2"/>
              </a:gs>
            </a:gsLst>
            <a:lin ang="0" scaled="1"/>
            <a:tileRect/>
          </a:gradFill>
          <a:ln>
            <a:noFill/>
          </a:ln>
        </p:spPr>
        <p:txBody>
          <a:bodyPr lIns="670560" tIns="121920" rIns="121920" bIns="121920"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400"/>
              </a:spcAft>
              <a:buClrTx/>
              <a:buSzTx/>
              <a:buFont typeface="Arial" panose="020B0604020202020204" pitchFamily="34" charset="0"/>
              <a:buNone/>
              <a:tabLst/>
              <a:defRPr/>
            </a:pPr>
            <a:endParaRPr kumimoji="0" lang="en-US" sz="1600" b="1" i="0" u="none" strike="noStrike" kern="1200" cap="none" spc="0" normalizeH="0" baseline="0" noProof="0">
              <a:ln>
                <a:noFill/>
              </a:ln>
              <a:solidFill>
                <a:prstClr val="white"/>
              </a:solidFill>
              <a:effectLst/>
              <a:uLnTx/>
              <a:uFillTx/>
              <a:latin typeface="Georgia"/>
              <a:ea typeface="+mn-ea"/>
              <a:cs typeface="Calibri" panose="020F0502020204030204" pitchFamily="34" charset="0"/>
            </a:endParaRPr>
          </a:p>
        </p:txBody>
      </p:sp>
      <p:sp>
        <p:nvSpPr>
          <p:cNvPr id="2" name="Title 1">
            <a:extLst>
              <a:ext uri="{FF2B5EF4-FFF2-40B4-BE49-F238E27FC236}">
                <a16:creationId xmlns:a16="http://schemas.microsoft.com/office/drawing/2014/main" id="{522E8820-99DF-F21D-6CFC-7EED9D78E52C}"/>
              </a:ext>
            </a:extLst>
          </p:cNvPr>
          <p:cNvSpPr>
            <a:spLocks noGrp="1"/>
          </p:cNvSpPr>
          <p:nvPr>
            <p:ph type="title"/>
          </p:nvPr>
        </p:nvSpPr>
        <p:spPr/>
        <p:txBody>
          <a:bodyPr vert="horz"/>
          <a:lstStyle/>
          <a:p>
            <a:r>
              <a:rPr lang="en-US" dirty="0"/>
              <a:t>Result</a:t>
            </a:r>
          </a:p>
        </p:txBody>
      </p:sp>
      <p:sp>
        <p:nvSpPr>
          <p:cNvPr id="5" name="Text Placeholder 5">
            <a:extLst>
              <a:ext uri="{FF2B5EF4-FFF2-40B4-BE49-F238E27FC236}">
                <a16:creationId xmlns:a16="http://schemas.microsoft.com/office/drawing/2014/main" id="{590B6152-3003-8F34-8ECD-9D16AE66FCBF}"/>
              </a:ext>
            </a:extLst>
          </p:cNvPr>
          <p:cNvSpPr txBox="1">
            <a:spLocks/>
          </p:cNvSpPr>
          <p:nvPr/>
        </p:nvSpPr>
        <p:spPr>
          <a:xfrm>
            <a:off x="670562" y="1442053"/>
            <a:ext cx="10937240" cy="419983"/>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defPPr>
              <a:defRPr lang="en-US"/>
            </a:defPPr>
            <a:lvl1pPr indent="0" defTabSz="1311772">
              <a:lnSpc>
                <a:spcPct val="100000"/>
              </a:lnSpc>
              <a:spcBef>
                <a:spcPts val="860"/>
              </a:spcBef>
              <a:buFont typeface="Arial" panose="020B0604020202020204" pitchFamily="34" charset="0"/>
              <a:buNone/>
              <a:defRPr sz="1870" b="1">
                <a:solidFill>
                  <a:schemeClr val="bg1"/>
                </a:solidFill>
                <a:latin typeface="+mj-lt"/>
                <a:cs typeface="Calibri" panose="020F0502020204030204" pitchFamily="34" charset="0"/>
              </a:defRPr>
            </a:lvl1pPr>
            <a:lvl2pPr marL="0" marR="0" lvl="1" indent="0" defTabSz="1219170" fontAlgn="auto">
              <a:lnSpc>
                <a:spcPct val="100000"/>
              </a:lnSpc>
              <a:spcBef>
                <a:spcPts val="800"/>
              </a:spcBef>
              <a:spcAft>
                <a:spcPts val="0"/>
              </a:spcAft>
              <a:buClrTx/>
              <a:buSzTx/>
              <a:buFontTx/>
              <a:buNone/>
              <a:tabLst/>
              <a:defRPr kumimoji="0" sz="1867" b="1" i="0" u="none" strike="noStrike" cap="none" spc="0" normalizeH="0" baseline="0">
                <a:ln>
                  <a:noFill/>
                </a:ln>
                <a:solidFill>
                  <a:prstClr val="white"/>
                </a:solidFill>
                <a:effectLst/>
                <a:uLnTx/>
                <a:uFillTx/>
                <a:latin typeface="Georgia"/>
              </a:defRPr>
            </a:lvl2pPr>
            <a:lvl3pPr marL="573901" indent="-245958" defTabSz="1311772">
              <a:lnSpc>
                <a:spcPct val="100000"/>
              </a:lnSpc>
              <a:spcBef>
                <a:spcPts val="860"/>
              </a:spcBef>
              <a:buFont typeface="Arial" panose="020B0604020202020204" pitchFamily="34" charset="0"/>
              <a:buChar char="–"/>
              <a:defRPr sz="1721" b="0">
                <a:latin typeface="+mj-lt"/>
              </a:defRPr>
            </a:lvl3pPr>
            <a:lvl4pPr marL="819858" indent="-243681" defTabSz="1311772">
              <a:lnSpc>
                <a:spcPct val="100000"/>
              </a:lnSpc>
              <a:spcBef>
                <a:spcPts val="860"/>
              </a:spcBef>
              <a:buFont typeface="Arial" panose="020B0604020202020204" pitchFamily="34" charset="0"/>
              <a:buChar char="•"/>
              <a:defRPr sz="1578" b="0">
                <a:latin typeface="+mj-lt"/>
              </a:defRPr>
            </a:lvl4pPr>
            <a:lvl5pPr marL="1065814" indent="-245958" defTabSz="1311772">
              <a:lnSpc>
                <a:spcPct val="100000"/>
              </a:lnSpc>
              <a:spcBef>
                <a:spcPts val="860"/>
              </a:spcBef>
              <a:buFont typeface="Arial" panose="020B0604020202020204" pitchFamily="34" charset="0"/>
              <a:buChar char="»"/>
              <a:defRPr sz="1578" b="0">
                <a:latin typeface="+mj-lt"/>
              </a:defRPr>
            </a:lvl5pPr>
            <a:lvl6pPr marL="3607372" indent="-327942" defTabSz="1311772">
              <a:spcBef>
                <a:spcPct val="20000"/>
              </a:spcBef>
              <a:buFont typeface="Arial" panose="020B0604020202020204" pitchFamily="34" charset="0"/>
              <a:buChar char="•"/>
              <a:defRPr sz="2869"/>
            </a:lvl6pPr>
            <a:lvl7pPr marL="4263258" indent="-327942" defTabSz="1311772">
              <a:spcBef>
                <a:spcPct val="20000"/>
              </a:spcBef>
              <a:buFont typeface="Arial" panose="020B0604020202020204" pitchFamily="34" charset="0"/>
              <a:buChar char="•"/>
              <a:defRPr sz="2869"/>
            </a:lvl7pPr>
            <a:lvl8pPr marL="4919145" indent="-327942" defTabSz="1311772">
              <a:spcBef>
                <a:spcPct val="20000"/>
              </a:spcBef>
              <a:buFont typeface="Arial" panose="020B0604020202020204" pitchFamily="34" charset="0"/>
              <a:buChar char="•"/>
              <a:defRPr sz="2869"/>
            </a:lvl8pPr>
            <a:lvl9pPr marL="5575030" indent="-327942" defTabSz="1311772">
              <a:spcBef>
                <a:spcPct val="20000"/>
              </a:spcBef>
              <a:buFont typeface="Arial" panose="020B0604020202020204" pitchFamily="34" charset="0"/>
              <a:buChar char="•"/>
              <a:defRPr sz="2869"/>
            </a:lvl9pPr>
          </a:lstStyle>
          <a:p>
            <a:pPr marL="0" marR="0" lvl="0" indent="0" algn="l" defTabSz="1311772" rtl="0" eaLnBrk="1" fontAlgn="auto" latinLnBrk="0" hangingPunct="1">
              <a:lnSpc>
                <a:spcPct val="100000"/>
              </a:lnSpc>
              <a:spcBef>
                <a:spcPts val="86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Threshold analysis</a:t>
            </a:r>
          </a:p>
        </p:txBody>
      </p:sp>
      <p:sp>
        <p:nvSpPr>
          <p:cNvPr id="6" name="TextBox 5">
            <a:extLst>
              <a:ext uri="{FF2B5EF4-FFF2-40B4-BE49-F238E27FC236}">
                <a16:creationId xmlns:a16="http://schemas.microsoft.com/office/drawing/2014/main" id="{1BDD787E-8789-5E7E-D50B-E841DDC2BC64}"/>
              </a:ext>
            </a:extLst>
          </p:cNvPr>
          <p:cNvSpPr txBox="1">
            <a:spLocks/>
          </p:cNvSpPr>
          <p:nvPr/>
        </p:nvSpPr>
        <p:spPr>
          <a:xfrm>
            <a:off x="670560" y="1978996"/>
            <a:ext cx="10937240" cy="215444"/>
          </a:xfrm>
          <a:prstGeom prst="rect">
            <a:avLst/>
          </a:prstGeom>
          <a:noFill/>
        </p:spPr>
        <p:txBody>
          <a:bodyPr wrap="square" lIns="91440" tIns="0" rIns="0" bIns="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Result of threshold analyses from a societal perspective</a:t>
            </a:r>
          </a:p>
        </p:txBody>
      </p:sp>
      <p:graphicFrame>
        <p:nvGraphicFramePr>
          <p:cNvPr id="8" name="Table 7">
            <a:extLst>
              <a:ext uri="{FF2B5EF4-FFF2-40B4-BE49-F238E27FC236}">
                <a16:creationId xmlns:a16="http://schemas.microsoft.com/office/drawing/2014/main" id="{43FAABA1-B275-EC13-CBE7-319A57C9647D}"/>
              </a:ext>
            </a:extLst>
          </p:cNvPr>
          <p:cNvGraphicFramePr>
            <a:graphicFrameLocks noGrp="1"/>
          </p:cNvGraphicFramePr>
          <p:nvPr/>
        </p:nvGraphicFramePr>
        <p:xfrm>
          <a:off x="670562" y="2311399"/>
          <a:ext cx="10954512" cy="3387574"/>
        </p:xfrm>
        <a:graphic>
          <a:graphicData uri="http://schemas.openxmlformats.org/drawingml/2006/table">
            <a:tbl>
              <a:tblPr firstRow="1" firstCol="1" bandRow="1">
                <a:tableStyleId>{69012ECD-51FC-41F1-AA8D-1B2483CD663E}</a:tableStyleId>
              </a:tblPr>
              <a:tblGrid>
                <a:gridCol w="6291072">
                  <a:extLst>
                    <a:ext uri="{9D8B030D-6E8A-4147-A177-3AD203B41FA5}">
                      <a16:colId xmlns:a16="http://schemas.microsoft.com/office/drawing/2014/main" val="3733211570"/>
                    </a:ext>
                  </a:extLst>
                </a:gridCol>
                <a:gridCol w="1554480">
                  <a:extLst>
                    <a:ext uri="{9D8B030D-6E8A-4147-A177-3AD203B41FA5}">
                      <a16:colId xmlns:a16="http://schemas.microsoft.com/office/drawing/2014/main" val="2704885111"/>
                    </a:ext>
                  </a:extLst>
                </a:gridCol>
                <a:gridCol w="1554480">
                  <a:extLst>
                    <a:ext uri="{9D8B030D-6E8A-4147-A177-3AD203B41FA5}">
                      <a16:colId xmlns:a16="http://schemas.microsoft.com/office/drawing/2014/main" val="2485550577"/>
                    </a:ext>
                  </a:extLst>
                </a:gridCol>
                <a:gridCol w="1554480">
                  <a:extLst>
                    <a:ext uri="{9D8B030D-6E8A-4147-A177-3AD203B41FA5}">
                      <a16:colId xmlns:a16="http://schemas.microsoft.com/office/drawing/2014/main" val="673404588"/>
                    </a:ext>
                  </a:extLst>
                </a:gridCol>
              </a:tblGrid>
              <a:tr h="339574">
                <a:tc>
                  <a:txBody>
                    <a:bodyPr/>
                    <a:lstStyle/>
                    <a:p>
                      <a:pPr marL="0" algn="l">
                        <a:lnSpc>
                          <a:spcPct val="100000"/>
                        </a:lnSpc>
                      </a:pPr>
                      <a:r>
                        <a:rPr lang="en-GB" sz="1200" b="1" kern="0" dirty="0">
                          <a:effectLst/>
                          <a:latin typeface="+mj-lt"/>
                        </a:rPr>
                        <a:t>Item</a:t>
                      </a:r>
                      <a:endParaRPr lang="en-KR" sz="1200" b="1" kern="100" dirty="0">
                        <a:effectLst/>
                        <a:latin typeface="+mj-lt"/>
                        <a:ea typeface="Malgun Gothic" panose="020B0503020000020004" pitchFamily="34" charset="-127"/>
                        <a:cs typeface="Cordia New" panose="020B0304020202020204" pitchFamily="34" charset="-34"/>
                      </a:endParaRPr>
                    </a:p>
                  </a:txBody>
                  <a:tcPr marR="0" marT="60960" marB="60960" anchor="ctr">
                    <a:lnL w="9525" cap="flat" cmpd="sng" algn="ctr">
                      <a:noFill/>
                      <a:prstDash val="solid"/>
                    </a:lnL>
                    <a:lnR w="12700" cap="flat" cmpd="sng" algn="ctr">
                      <a:solidFill>
                        <a:schemeClr val="bg1"/>
                      </a:solidFill>
                      <a:prstDash val="solid"/>
                      <a:round/>
                      <a:headEnd type="none" w="med" len="med"/>
                      <a:tailEnd type="none" w="med" len="med"/>
                    </a:lnR>
                    <a:lnT w="9525" cap="flat" cmpd="sng" algn="ctr">
                      <a:noFill/>
                      <a:prstDash val="soli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a:lnSpc>
                          <a:spcPct val="100000"/>
                        </a:lnSpc>
                      </a:pPr>
                      <a:r>
                        <a:rPr lang="en-GB" sz="1200" b="1" kern="0" dirty="0">
                          <a:effectLst/>
                          <a:latin typeface="+mj-lt"/>
                        </a:rPr>
                        <a:t>Mexico</a:t>
                      </a:r>
                      <a:endParaRPr lang="en-KR" sz="1200" b="1" kern="100" dirty="0">
                        <a:effectLst/>
                        <a:latin typeface="+mj-lt"/>
                        <a:ea typeface="Malgun Gothic" panose="020B0503020000020004" pitchFamily="34" charset="-127"/>
                        <a:cs typeface="Cordia New" panose="020B0304020202020204" pitchFamily="34" charset="-34"/>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a:lnSpc>
                          <a:spcPct val="100000"/>
                        </a:lnSpc>
                      </a:pPr>
                      <a:r>
                        <a:rPr lang="en-GB" sz="1200" b="1" kern="0" dirty="0">
                          <a:effectLst/>
                          <a:latin typeface="+mj-lt"/>
                        </a:rPr>
                        <a:t>Thailand</a:t>
                      </a:r>
                      <a:endParaRPr lang="en-KR" sz="1200" b="1" kern="100" dirty="0">
                        <a:effectLst/>
                        <a:latin typeface="+mj-lt"/>
                        <a:ea typeface="Malgun Gothic" panose="020B0503020000020004" pitchFamily="34" charset="-127"/>
                        <a:cs typeface="Cordia New" panose="020B0304020202020204" pitchFamily="34" charset="-34"/>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a:lnSpc>
                          <a:spcPct val="100000"/>
                        </a:lnSpc>
                      </a:pPr>
                      <a:r>
                        <a:rPr lang="en-GB" sz="1200" b="1" kern="0" dirty="0">
                          <a:effectLst/>
                          <a:latin typeface="+mj-lt"/>
                        </a:rPr>
                        <a:t>China</a:t>
                      </a:r>
                      <a:endParaRPr lang="en-KR" sz="1200" b="1" kern="100" dirty="0">
                        <a:effectLst/>
                        <a:latin typeface="+mj-lt"/>
                        <a:ea typeface="Malgun Gothic" panose="020B0503020000020004" pitchFamily="34" charset="-127"/>
                        <a:cs typeface="Cordia New" panose="020B0304020202020204" pitchFamily="34" charset="-34"/>
                      </a:endParaRPr>
                    </a:p>
                  </a:txBody>
                  <a:tcPr marL="121920" marR="121920" marT="60960" marB="60960" anchor="ctr">
                    <a:lnL w="12700" cap="flat" cmpd="sng" algn="ctr">
                      <a:solidFill>
                        <a:schemeClr val="bg1"/>
                      </a:solidFill>
                      <a:prstDash val="solid"/>
                      <a:round/>
                      <a:headEnd type="none" w="med" len="med"/>
                      <a:tailEnd type="none" w="med" len="med"/>
                    </a:lnL>
                    <a:lnR w="9525" cap="flat" cmpd="sng" algn="ctr">
                      <a:noFill/>
                      <a:prstDash val="solid"/>
                    </a:lnR>
                    <a:lnT w="9525" cap="flat" cmpd="sng" algn="ctr">
                      <a:noFill/>
                      <a:prstDash val="soli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82791565"/>
                  </a:ext>
                </a:extLst>
              </a:tr>
              <a:tr h="234490">
                <a:tc>
                  <a:txBody>
                    <a:bodyPr/>
                    <a:lstStyle/>
                    <a:p>
                      <a:pPr marL="0" algn="l">
                        <a:lnSpc>
                          <a:spcPct val="100000"/>
                        </a:lnSpc>
                      </a:pPr>
                      <a:r>
                        <a:rPr lang="en-GB" sz="1200" b="0" kern="0" dirty="0">
                          <a:effectLst/>
                          <a:latin typeface="+mj-lt"/>
                        </a:rPr>
                        <a:t>Willingness-to-pay threshold</a:t>
                      </a:r>
                      <a:endParaRPr lang="en-KR" sz="1200" b="0" kern="100" dirty="0">
                        <a:effectLst/>
                        <a:latin typeface="+mj-lt"/>
                        <a:ea typeface="Malgun Gothic" panose="020B0503020000020004" pitchFamily="34" charset="-127"/>
                        <a:cs typeface="Cordia New" panose="020B0304020202020204" pitchFamily="34" charset="-34"/>
                      </a:endParaRPr>
                    </a:p>
                  </a:txBody>
                  <a:tcPr marR="0" marT="60960" marB="60960">
                    <a:lnL w="9525" cap="flat" cmpd="sng" algn="ctr">
                      <a:noFill/>
                      <a:prstDash val="solid"/>
                    </a:lnL>
                    <a:lnR>
                      <a:noFill/>
                    </a:lnR>
                    <a:lnT w="12700" cap="flat" cmpd="sng" algn="ctr">
                      <a:noFill/>
                      <a:prstDash val="solid"/>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ctr">
                        <a:lnSpc>
                          <a:spcPct val="100000"/>
                        </a:lnSpc>
                      </a:pPr>
                      <a:r>
                        <a:rPr lang="en-GB" sz="1200" b="1" kern="0" dirty="0">
                          <a:effectLst/>
                          <a:latin typeface="+mn-lt"/>
                        </a:rPr>
                        <a:t>$11,091/LY</a:t>
                      </a:r>
                      <a:endParaRPr lang="en-KR" sz="1200" b="1" kern="100" dirty="0">
                        <a:effectLst/>
                        <a:latin typeface="+mn-lt"/>
                        <a:ea typeface="Malgun Gothic" panose="020B0503020000020004" pitchFamily="34" charset="-127"/>
                        <a:cs typeface="Cordia New" panose="020B0304020202020204" pitchFamily="34" charset="-34"/>
                      </a:endParaRPr>
                    </a:p>
                  </a:txBody>
                  <a:tcPr marL="0" marR="0" marT="60960" marB="60960">
                    <a:lnL>
                      <a:noFill/>
                    </a:lnL>
                    <a:lnR>
                      <a:noFill/>
                    </a:lnR>
                    <a:lnT w="12700" cap="flat" cmpd="sng" algn="ctr">
                      <a:noFill/>
                      <a:prstDash val="solid"/>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tc>
                  <a:txBody>
                    <a:bodyPr/>
                    <a:lstStyle/>
                    <a:p>
                      <a:pPr marL="0" algn="ctr">
                        <a:lnSpc>
                          <a:spcPct val="100000"/>
                        </a:lnSpc>
                      </a:pPr>
                      <a:r>
                        <a:rPr lang="en-GB" sz="1200" b="1" kern="0" dirty="0">
                          <a:effectLst/>
                          <a:latin typeface="+mn-lt"/>
                        </a:rPr>
                        <a:t>$4,688/QALY</a:t>
                      </a:r>
                      <a:endParaRPr lang="en-KR" sz="1200" b="1" kern="100" dirty="0">
                        <a:effectLst/>
                        <a:latin typeface="+mn-lt"/>
                        <a:ea typeface="Malgun Gothic" panose="020B0503020000020004" pitchFamily="34" charset="-127"/>
                        <a:cs typeface="Cordia New" panose="020B0304020202020204" pitchFamily="34" charset="-34"/>
                      </a:endParaRPr>
                    </a:p>
                  </a:txBody>
                  <a:tcPr marL="0" marR="0" marT="60960" marB="60960">
                    <a:lnL>
                      <a:noFill/>
                    </a:lnL>
                    <a:lnR>
                      <a:noFill/>
                    </a:lnR>
                    <a:lnT w="12700" cap="flat" cmpd="sng" algn="ctr">
                      <a:noFill/>
                      <a:prstDash val="solid"/>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tc>
                  <a:txBody>
                    <a:bodyPr/>
                    <a:lstStyle/>
                    <a:p>
                      <a:pPr marL="0" algn="ctr">
                        <a:lnSpc>
                          <a:spcPct val="100000"/>
                        </a:lnSpc>
                      </a:pPr>
                      <a:r>
                        <a:rPr lang="en-GB" sz="1200" b="1" kern="0" dirty="0">
                          <a:effectLst/>
                          <a:latin typeface="+mn-lt"/>
                        </a:rPr>
                        <a:t>$18,207/QALY</a:t>
                      </a:r>
                      <a:endParaRPr lang="en-KR" sz="1200" b="1" kern="100" dirty="0">
                        <a:effectLst/>
                        <a:latin typeface="+mn-lt"/>
                        <a:ea typeface="Malgun Gothic" panose="020B0503020000020004" pitchFamily="34" charset="-127"/>
                        <a:cs typeface="Cordia New" panose="020B0304020202020204" pitchFamily="34" charset="-34"/>
                      </a:endParaRPr>
                    </a:p>
                  </a:txBody>
                  <a:tcPr marL="0" marR="0" marT="60960" marB="60960">
                    <a:lnL>
                      <a:noFill/>
                    </a:lnL>
                    <a:lnR w="9525" cap="flat" cmpd="sng" algn="ctr">
                      <a:noFill/>
                      <a:prstDash val="solid"/>
                    </a:lnR>
                    <a:lnT w="12700" cap="flat" cmpd="sng" algn="ctr">
                      <a:noFill/>
                      <a:prstDash val="solid"/>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733431139"/>
                  </a:ext>
                </a:extLst>
              </a:tr>
              <a:tr h="234490">
                <a:tc>
                  <a:txBody>
                    <a:bodyPr/>
                    <a:lstStyle/>
                    <a:p>
                      <a:pPr marL="0" algn="l">
                        <a:lnSpc>
                          <a:spcPct val="100000"/>
                        </a:lnSpc>
                      </a:pPr>
                      <a:r>
                        <a:rPr lang="en-GB" sz="1200" b="0" kern="0" dirty="0">
                          <a:effectLst/>
                          <a:latin typeface="+mj-lt"/>
                        </a:rPr>
                        <a:t>Direct medical costs</a:t>
                      </a:r>
                      <a:endParaRPr lang="en-KR" sz="1200" b="0" kern="100" dirty="0">
                        <a:effectLst/>
                        <a:latin typeface="+mj-lt"/>
                        <a:ea typeface="Malgun Gothic" panose="020B0503020000020004" pitchFamily="34" charset="-127"/>
                        <a:cs typeface="Cordia New" panose="020B0304020202020204" pitchFamily="34" charset="-34"/>
                      </a:endParaRPr>
                    </a:p>
                  </a:txBody>
                  <a:tcPr marR="0" marT="60960" marB="60960">
                    <a:lnL w="9525" cap="flat" cmpd="sng" algn="ctr">
                      <a:noFill/>
                      <a:prstDash val="solid"/>
                    </a:lnL>
                    <a:lnR>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ctr">
                        <a:lnSpc>
                          <a:spcPct val="100000"/>
                        </a:lnSpc>
                      </a:pPr>
                      <a:r>
                        <a:rPr lang="en-GB" sz="1200" b="0" kern="0" dirty="0">
                          <a:effectLst/>
                          <a:latin typeface="+mn-lt"/>
                        </a:rPr>
                        <a:t> </a:t>
                      </a:r>
                      <a:endParaRPr lang="en-KR" sz="1200" b="0" kern="100" dirty="0">
                        <a:effectLst/>
                        <a:latin typeface="+mn-lt"/>
                        <a:ea typeface="Malgun Gothic" panose="020B0503020000020004" pitchFamily="34" charset="-127"/>
                        <a:cs typeface="Cordia New" panose="020B0304020202020204" pitchFamily="34" charset="-34"/>
                      </a:endParaRPr>
                    </a:p>
                  </a:txBody>
                  <a:tcPr marL="121920" marR="121920" marT="60960" marB="60960">
                    <a:lnL>
                      <a:noFill/>
                    </a:lnL>
                    <a:lnR>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tc>
                  <a:txBody>
                    <a:bodyPr/>
                    <a:lstStyle/>
                    <a:p>
                      <a:pPr marL="0" algn="ctr">
                        <a:lnSpc>
                          <a:spcPct val="100000"/>
                        </a:lnSpc>
                      </a:pPr>
                      <a:r>
                        <a:rPr lang="en-GB" sz="1200" b="0" kern="0" dirty="0">
                          <a:effectLst/>
                          <a:latin typeface="+mn-lt"/>
                        </a:rPr>
                        <a:t> </a:t>
                      </a:r>
                      <a:endParaRPr lang="en-KR" sz="1200" b="0" kern="100" dirty="0">
                        <a:effectLst/>
                        <a:latin typeface="+mn-lt"/>
                        <a:ea typeface="Malgun Gothic" panose="020B0503020000020004" pitchFamily="34" charset="-127"/>
                        <a:cs typeface="Cordia New" panose="020B0304020202020204" pitchFamily="34" charset="-34"/>
                      </a:endParaRPr>
                    </a:p>
                  </a:txBody>
                  <a:tcPr marL="121920" marR="121920" marT="60960" marB="60960">
                    <a:lnL>
                      <a:noFill/>
                    </a:lnL>
                    <a:lnR>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tc>
                  <a:txBody>
                    <a:bodyPr/>
                    <a:lstStyle/>
                    <a:p>
                      <a:pPr marL="0" algn="ctr">
                        <a:lnSpc>
                          <a:spcPct val="100000"/>
                        </a:lnSpc>
                      </a:pPr>
                      <a:r>
                        <a:rPr lang="en-GB" sz="1200" b="0" kern="0" dirty="0">
                          <a:effectLst/>
                          <a:latin typeface="+mn-lt"/>
                        </a:rPr>
                        <a:t> </a:t>
                      </a:r>
                      <a:endParaRPr lang="en-KR" sz="1200" b="0" kern="100" dirty="0">
                        <a:effectLst/>
                        <a:latin typeface="+mn-lt"/>
                        <a:ea typeface="Malgun Gothic" panose="020B0503020000020004" pitchFamily="34" charset="-127"/>
                        <a:cs typeface="Cordia New" panose="020B0304020202020204" pitchFamily="34" charset="-34"/>
                      </a:endParaRPr>
                    </a:p>
                  </a:txBody>
                  <a:tcPr marL="121920" marR="121920" marT="60960" marB="60960">
                    <a:lnL>
                      <a:noFill/>
                    </a:lnL>
                    <a:lnR w="9525" cap="flat" cmpd="sng" algn="ctr">
                      <a:noFill/>
                      <a:prstDash val="soli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6019073"/>
                  </a:ext>
                </a:extLst>
              </a:tr>
              <a:tr h="234490">
                <a:tc>
                  <a:txBody>
                    <a:bodyPr/>
                    <a:lstStyle/>
                    <a:p>
                      <a:pPr marL="0" algn="l">
                        <a:lnSpc>
                          <a:spcPct val="100000"/>
                        </a:lnSpc>
                      </a:pPr>
                      <a:r>
                        <a:rPr lang="en-GB" sz="1200" b="0" kern="0" dirty="0">
                          <a:effectLst/>
                          <a:latin typeface="+mj-lt"/>
                        </a:rPr>
                        <a:t>Prevented CVE-related costs</a:t>
                      </a:r>
                      <a:endParaRPr lang="en-KR" sz="1200" b="0" kern="100" dirty="0">
                        <a:effectLst/>
                        <a:latin typeface="+mj-lt"/>
                        <a:ea typeface="Malgun Gothic" panose="020B0503020000020004" pitchFamily="34" charset="-127"/>
                        <a:cs typeface="Cordia New" panose="020B0304020202020204" pitchFamily="34" charset="-34"/>
                      </a:endParaRPr>
                    </a:p>
                  </a:txBody>
                  <a:tcPr marR="0" marT="60960" marB="60960">
                    <a:lnL w="9525" cap="flat" cmpd="sng" algn="ctr">
                      <a:noFill/>
                      <a:prstDash val="solid"/>
                    </a:lnL>
                    <a:lnR>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latinLnBrk="0" hangingPunct="1">
                        <a:lnSpc>
                          <a:spcPct val="100000"/>
                        </a:lnSpc>
                      </a:pPr>
                      <a:r>
                        <a:rPr lang="en-GB" sz="1200" b="0" kern="0">
                          <a:solidFill>
                            <a:schemeClr val="tx1"/>
                          </a:solidFill>
                          <a:effectLst/>
                          <a:latin typeface="+mn-lt"/>
                          <a:ea typeface="+mn-ea"/>
                          <a:cs typeface="+mn-cs"/>
                        </a:rPr>
                        <a:t>$625.76</a:t>
                      </a:r>
                      <a:endParaRPr lang="en-KR" sz="1200" b="0" kern="0">
                        <a:solidFill>
                          <a:schemeClr val="tx1"/>
                        </a:solidFill>
                        <a:effectLst/>
                        <a:latin typeface="+mn-lt"/>
                        <a:ea typeface="+mn-ea"/>
                        <a:cs typeface="+mn-cs"/>
                      </a:endParaRPr>
                    </a:p>
                  </a:txBody>
                  <a:tcPr marT="0" marB="0" anchor="ctr">
                    <a:lnL>
                      <a:noFill/>
                    </a:lnL>
                    <a:lnR>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tc>
                  <a:txBody>
                    <a:bodyPr/>
                    <a:lstStyle/>
                    <a:p>
                      <a:pPr marL="0" algn="ctr">
                        <a:lnSpc>
                          <a:spcPct val="100000"/>
                        </a:lnSpc>
                      </a:pPr>
                      <a:r>
                        <a:rPr lang="en-GB" sz="1200" b="0" kern="0">
                          <a:effectLst/>
                          <a:latin typeface="+mn-lt"/>
                        </a:rPr>
                        <a:t>$313.42</a:t>
                      </a:r>
                      <a:endParaRPr lang="en-KR" sz="1200" b="0" kern="100">
                        <a:effectLst/>
                        <a:latin typeface="+mn-lt"/>
                        <a:ea typeface="Malgun Gothic" panose="020B0503020000020004" pitchFamily="34" charset="-127"/>
                        <a:cs typeface="Cordia New" panose="020B0304020202020204" pitchFamily="34" charset="-34"/>
                      </a:endParaRPr>
                    </a:p>
                  </a:txBody>
                  <a:tcPr marL="121920" marR="121920" marT="60960" marB="60960">
                    <a:lnL>
                      <a:noFill/>
                    </a:lnL>
                    <a:lnR>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tc>
                  <a:txBody>
                    <a:bodyPr/>
                    <a:lstStyle/>
                    <a:p>
                      <a:pPr marL="0" algn="ctr">
                        <a:lnSpc>
                          <a:spcPct val="100000"/>
                        </a:lnSpc>
                      </a:pPr>
                      <a:r>
                        <a:rPr lang="en-GB" sz="1200" b="0" kern="0" dirty="0">
                          <a:effectLst/>
                          <a:latin typeface="+mn-lt"/>
                        </a:rPr>
                        <a:t>$823.85</a:t>
                      </a:r>
                      <a:endParaRPr lang="en-KR" sz="1200" b="0" kern="100" dirty="0">
                        <a:effectLst/>
                        <a:latin typeface="+mn-lt"/>
                        <a:ea typeface="Malgun Gothic" panose="020B0503020000020004" pitchFamily="34" charset="-127"/>
                        <a:cs typeface="Cordia New" panose="020B0304020202020204" pitchFamily="34" charset="-34"/>
                      </a:endParaRPr>
                    </a:p>
                  </a:txBody>
                  <a:tcPr marL="121920" marR="121920" marT="60960" marB="60960">
                    <a:lnL>
                      <a:noFill/>
                    </a:lnL>
                    <a:lnR w="9525" cap="flat" cmpd="sng" algn="ctr">
                      <a:noFill/>
                      <a:prstDash val="soli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802564441"/>
                  </a:ext>
                </a:extLst>
              </a:tr>
              <a:tr h="234490">
                <a:tc>
                  <a:txBody>
                    <a:bodyPr/>
                    <a:lstStyle/>
                    <a:p>
                      <a:pPr marL="0" algn="l">
                        <a:lnSpc>
                          <a:spcPct val="100000"/>
                        </a:lnSpc>
                      </a:pPr>
                      <a:r>
                        <a:rPr lang="en-GB" sz="1200" b="0" kern="0" dirty="0">
                          <a:effectLst/>
                          <a:latin typeface="+mj-lt"/>
                        </a:rPr>
                        <a:t>Incremental disease management costs due to increased life years</a:t>
                      </a:r>
                      <a:endParaRPr lang="en-KR" sz="1200" b="0" kern="100" dirty="0">
                        <a:effectLst/>
                        <a:latin typeface="+mj-lt"/>
                        <a:ea typeface="Malgun Gothic" panose="020B0503020000020004" pitchFamily="34" charset="-127"/>
                        <a:cs typeface="Cordia New" panose="020B0304020202020204" pitchFamily="34" charset="-34"/>
                      </a:endParaRPr>
                    </a:p>
                  </a:txBody>
                  <a:tcPr marR="0" marT="60960" marB="60960">
                    <a:lnL w="9525" cap="flat" cmpd="sng" algn="ctr">
                      <a:noFill/>
                      <a:prstDash val="solid"/>
                    </a:lnL>
                    <a:lnR>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latinLnBrk="0" hangingPunct="1">
                        <a:lnSpc>
                          <a:spcPct val="100000"/>
                        </a:lnSpc>
                      </a:pPr>
                      <a:r>
                        <a:rPr lang="en-GB" sz="1200" b="0" kern="0">
                          <a:solidFill>
                            <a:schemeClr val="tx1"/>
                          </a:solidFill>
                          <a:effectLst/>
                          <a:latin typeface="+mn-lt"/>
                          <a:ea typeface="+mn-ea"/>
                          <a:cs typeface="+mn-cs"/>
                        </a:rPr>
                        <a:t>$226.67</a:t>
                      </a:r>
                      <a:endParaRPr lang="en-KR" sz="1200" b="0" kern="0">
                        <a:solidFill>
                          <a:schemeClr val="tx1"/>
                        </a:solidFill>
                        <a:effectLst/>
                        <a:latin typeface="+mn-lt"/>
                        <a:ea typeface="+mn-ea"/>
                        <a:cs typeface="+mn-cs"/>
                      </a:endParaRPr>
                    </a:p>
                  </a:txBody>
                  <a:tcPr marT="0" marB="0" anchor="ctr">
                    <a:lnL>
                      <a:noFill/>
                    </a:lnL>
                    <a:lnR>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tc>
                  <a:txBody>
                    <a:bodyPr/>
                    <a:lstStyle/>
                    <a:p>
                      <a:pPr marL="0" algn="ctr">
                        <a:lnSpc>
                          <a:spcPct val="100000"/>
                        </a:lnSpc>
                      </a:pPr>
                      <a:r>
                        <a:rPr lang="en-GB" sz="1200" b="0" kern="0">
                          <a:effectLst/>
                          <a:latin typeface="+mn-lt"/>
                        </a:rPr>
                        <a:t>$23.74</a:t>
                      </a:r>
                      <a:endParaRPr lang="en-KR" sz="1200" b="0" kern="100">
                        <a:effectLst/>
                        <a:latin typeface="+mn-lt"/>
                        <a:ea typeface="Malgun Gothic" panose="020B0503020000020004" pitchFamily="34" charset="-127"/>
                        <a:cs typeface="Cordia New" panose="020B0304020202020204" pitchFamily="34" charset="-34"/>
                      </a:endParaRPr>
                    </a:p>
                  </a:txBody>
                  <a:tcPr marL="121920" marR="121920" marT="60960" marB="60960">
                    <a:lnL>
                      <a:noFill/>
                    </a:lnL>
                    <a:lnR>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tc>
                  <a:txBody>
                    <a:bodyPr/>
                    <a:lstStyle/>
                    <a:p>
                      <a:pPr marL="0" algn="ctr">
                        <a:lnSpc>
                          <a:spcPct val="100000"/>
                        </a:lnSpc>
                      </a:pPr>
                      <a:r>
                        <a:rPr lang="en-GB" sz="1200" b="0" kern="0" dirty="0">
                          <a:effectLst/>
                          <a:latin typeface="+mn-lt"/>
                        </a:rPr>
                        <a:t>$271.96</a:t>
                      </a:r>
                      <a:endParaRPr lang="en-KR" sz="1200" b="0" kern="100" dirty="0">
                        <a:effectLst/>
                        <a:latin typeface="+mn-lt"/>
                        <a:ea typeface="Malgun Gothic" panose="020B0503020000020004" pitchFamily="34" charset="-127"/>
                        <a:cs typeface="Cordia New" panose="020B0304020202020204" pitchFamily="34" charset="-34"/>
                      </a:endParaRPr>
                    </a:p>
                  </a:txBody>
                  <a:tcPr marL="121920" marR="121920" marT="60960" marB="60960">
                    <a:lnL>
                      <a:noFill/>
                    </a:lnL>
                    <a:lnR w="9525" cap="flat" cmpd="sng" algn="ctr">
                      <a:noFill/>
                      <a:prstDash val="soli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87698751"/>
                  </a:ext>
                </a:extLst>
              </a:tr>
              <a:tr h="234490">
                <a:tc>
                  <a:txBody>
                    <a:bodyPr/>
                    <a:lstStyle/>
                    <a:p>
                      <a:pPr marL="0" algn="l">
                        <a:lnSpc>
                          <a:spcPct val="100000"/>
                        </a:lnSpc>
                      </a:pPr>
                      <a:r>
                        <a:rPr lang="en-US" sz="1200" b="0" kern="0" dirty="0">
                          <a:effectLst/>
                          <a:latin typeface="+mj-lt"/>
                        </a:rPr>
                        <a:t>Incremental direct non-medical costs</a:t>
                      </a:r>
                      <a:endParaRPr lang="en-KR" sz="1200" b="0" kern="100" dirty="0">
                        <a:effectLst/>
                        <a:latin typeface="+mj-lt"/>
                        <a:ea typeface="Malgun Gothic" panose="020B0503020000020004" pitchFamily="34" charset="-127"/>
                        <a:cs typeface="Cordia New" panose="020B0304020202020204" pitchFamily="34" charset="-34"/>
                      </a:endParaRPr>
                    </a:p>
                  </a:txBody>
                  <a:tcPr marR="0" marT="60960" marB="60960">
                    <a:lnL w="9525" cap="flat" cmpd="sng" algn="ctr">
                      <a:noFill/>
                      <a:prstDash val="solid"/>
                    </a:lnL>
                    <a:lnR>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latinLnBrk="0" hangingPunct="1">
                        <a:lnSpc>
                          <a:spcPct val="100000"/>
                        </a:lnSpc>
                      </a:pPr>
                      <a:r>
                        <a:rPr lang="en-GB" sz="1200" b="0" kern="0">
                          <a:solidFill>
                            <a:schemeClr val="tx1"/>
                          </a:solidFill>
                          <a:effectLst/>
                          <a:latin typeface="+mn-lt"/>
                          <a:ea typeface="+mn-ea"/>
                          <a:cs typeface="+mn-cs"/>
                        </a:rPr>
                        <a:t>$2.71</a:t>
                      </a:r>
                      <a:endParaRPr lang="en-KR" sz="1200" b="0" kern="0">
                        <a:solidFill>
                          <a:schemeClr val="tx1"/>
                        </a:solidFill>
                        <a:effectLst/>
                        <a:latin typeface="+mn-lt"/>
                        <a:ea typeface="+mn-ea"/>
                        <a:cs typeface="+mn-cs"/>
                      </a:endParaRPr>
                    </a:p>
                  </a:txBody>
                  <a:tcPr marT="0" marB="0" anchor="ctr">
                    <a:lnL>
                      <a:noFill/>
                    </a:lnL>
                    <a:lnR>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tc>
                  <a:txBody>
                    <a:bodyPr/>
                    <a:lstStyle/>
                    <a:p>
                      <a:pPr marL="0" algn="ctr">
                        <a:lnSpc>
                          <a:spcPct val="100000"/>
                        </a:lnSpc>
                      </a:pPr>
                      <a:r>
                        <a:rPr lang="en-GB" sz="1200" b="0" kern="0" dirty="0">
                          <a:effectLst/>
                          <a:latin typeface="+mn-lt"/>
                        </a:rPr>
                        <a:t>$102.66</a:t>
                      </a:r>
                      <a:endParaRPr lang="en-KR" sz="1200" b="0" kern="100" dirty="0">
                        <a:effectLst/>
                        <a:latin typeface="+mn-lt"/>
                        <a:ea typeface="Malgun Gothic" panose="020B0503020000020004" pitchFamily="34" charset="-127"/>
                        <a:cs typeface="Cordia New" panose="020B0304020202020204" pitchFamily="34" charset="-34"/>
                      </a:endParaRPr>
                    </a:p>
                  </a:txBody>
                  <a:tcPr marL="121920" marR="121920" marT="60960" marB="60960">
                    <a:lnL>
                      <a:noFill/>
                    </a:lnL>
                    <a:lnR>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tc>
                  <a:txBody>
                    <a:bodyPr/>
                    <a:lstStyle/>
                    <a:p>
                      <a:pPr marL="0" algn="ctr">
                        <a:lnSpc>
                          <a:spcPct val="100000"/>
                        </a:lnSpc>
                      </a:pPr>
                      <a:r>
                        <a:rPr lang="en-GB" sz="1200" b="0" kern="0" dirty="0">
                          <a:effectLst/>
                          <a:latin typeface="+mn-lt"/>
                        </a:rPr>
                        <a:t>$9.72</a:t>
                      </a:r>
                      <a:endParaRPr lang="en-KR" sz="1200" b="0" kern="100" dirty="0">
                        <a:effectLst/>
                        <a:latin typeface="+mn-lt"/>
                        <a:ea typeface="Malgun Gothic" panose="020B0503020000020004" pitchFamily="34" charset="-127"/>
                        <a:cs typeface="Cordia New" panose="020B0304020202020204" pitchFamily="34" charset="-34"/>
                      </a:endParaRPr>
                    </a:p>
                  </a:txBody>
                  <a:tcPr marL="121920" marR="121920" marT="60960" marB="60960">
                    <a:lnL>
                      <a:noFill/>
                    </a:lnL>
                    <a:lnR w="9525" cap="flat" cmpd="sng" algn="ctr">
                      <a:noFill/>
                      <a:prstDash val="soli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00238922"/>
                  </a:ext>
                </a:extLst>
              </a:tr>
              <a:tr h="234490">
                <a:tc>
                  <a:txBody>
                    <a:bodyPr/>
                    <a:lstStyle/>
                    <a:p>
                      <a:pPr marL="0" algn="l">
                        <a:lnSpc>
                          <a:spcPct val="100000"/>
                        </a:lnSpc>
                      </a:pPr>
                      <a:r>
                        <a:rPr lang="en-GB" sz="1200" b="0" kern="0" dirty="0">
                          <a:effectLst/>
                          <a:latin typeface="+mj-lt"/>
                        </a:rPr>
                        <a:t>Incremental indirect costs</a:t>
                      </a:r>
                      <a:endParaRPr lang="en-KR" sz="1200" b="0" kern="100" dirty="0">
                        <a:effectLst/>
                        <a:latin typeface="+mj-lt"/>
                        <a:ea typeface="Malgun Gothic" panose="020B0503020000020004" pitchFamily="34" charset="-127"/>
                        <a:cs typeface="Cordia New" panose="020B0304020202020204" pitchFamily="34" charset="-34"/>
                      </a:endParaRPr>
                    </a:p>
                  </a:txBody>
                  <a:tcPr marR="0" marT="60960" marB="60960">
                    <a:lnL w="9525" cap="flat" cmpd="sng" algn="ctr">
                      <a:noFill/>
                      <a:prstDash val="solid"/>
                    </a:lnL>
                    <a:lnR>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latinLnBrk="0" hangingPunct="1">
                        <a:lnSpc>
                          <a:spcPct val="100000"/>
                        </a:lnSpc>
                      </a:pPr>
                      <a:r>
                        <a:rPr lang="en-GB" sz="1200" b="0" kern="0">
                          <a:solidFill>
                            <a:schemeClr val="tx1"/>
                          </a:solidFill>
                          <a:effectLst/>
                          <a:latin typeface="+mn-lt"/>
                          <a:ea typeface="+mn-ea"/>
                          <a:cs typeface="+mn-cs"/>
                        </a:rPr>
                        <a:t>-$13.03</a:t>
                      </a:r>
                      <a:endParaRPr lang="en-KR" sz="1200" b="0" kern="0">
                        <a:solidFill>
                          <a:schemeClr val="tx1"/>
                        </a:solidFill>
                        <a:effectLst/>
                        <a:latin typeface="+mn-lt"/>
                        <a:ea typeface="+mn-ea"/>
                        <a:cs typeface="+mn-cs"/>
                      </a:endParaRPr>
                    </a:p>
                  </a:txBody>
                  <a:tcPr marT="0" marB="0" anchor="ctr">
                    <a:lnL>
                      <a:noFill/>
                    </a:lnL>
                    <a:lnR>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tc>
                  <a:txBody>
                    <a:bodyPr/>
                    <a:lstStyle/>
                    <a:p>
                      <a:pPr marL="0" algn="ctr">
                        <a:lnSpc>
                          <a:spcPct val="100000"/>
                        </a:lnSpc>
                      </a:pPr>
                      <a:r>
                        <a:rPr lang="en-GB" sz="1200" b="0" kern="0">
                          <a:effectLst/>
                          <a:latin typeface="+mn-lt"/>
                        </a:rPr>
                        <a:t>-$31.93</a:t>
                      </a:r>
                      <a:endParaRPr lang="en-KR" sz="1200" b="0" kern="100">
                        <a:effectLst/>
                        <a:latin typeface="+mn-lt"/>
                        <a:ea typeface="Malgun Gothic" panose="020B0503020000020004" pitchFamily="34" charset="-127"/>
                        <a:cs typeface="Cordia New" panose="020B0304020202020204" pitchFamily="34" charset="-34"/>
                      </a:endParaRPr>
                    </a:p>
                  </a:txBody>
                  <a:tcPr marL="121920" marR="121920" marT="60960" marB="60960">
                    <a:lnL>
                      <a:noFill/>
                    </a:lnL>
                    <a:lnR>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tc>
                  <a:txBody>
                    <a:bodyPr/>
                    <a:lstStyle/>
                    <a:p>
                      <a:pPr marL="0" algn="ctr">
                        <a:lnSpc>
                          <a:spcPct val="100000"/>
                        </a:lnSpc>
                      </a:pPr>
                      <a:r>
                        <a:rPr lang="en-GB" sz="1200" b="0" kern="0" dirty="0">
                          <a:effectLst/>
                          <a:latin typeface="+mn-lt"/>
                        </a:rPr>
                        <a:t>-$148.66</a:t>
                      </a:r>
                      <a:endParaRPr lang="en-KR" sz="1200" b="0" kern="100" dirty="0">
                        <a:effectLst/>
                        <a:latin typeface="+mn-lt"/>
                        <a:ea typeface="Malgun Gothic" panose="020B0503020000020004" pitchFamily="34" charset="-127"/>
                        <a:cs typeface="Cordia New" panose="020B0304020202020204" pitchFamily="34" charset="-34"/>
                      </a:endParaRPr>
                    </a:p>
                  </a:txBody>
                  <a:tcPr marL="121920" marR="121920" marT="60960" marB="60960">
                    <a:lnL>
                      <a:noFill/>
                    </a:lnL>
                    <a:lnR w="9525" cap="flat" cmpd="sng" algn="ctr">
                      <a:noFill/>
                      <a:prstDash val="soli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12370251"/>
                  </a:ext>
                </a:extLst>
              </a:tr>
              <a:tr h="234490">
                <a:tc>
                  <a:txBody>
                    <a:bodyPr/>
                    <a:lstStyle/>
                    <a:p>
                      <a:pPr marL="0" algn="l">
                        <a:lnSpc>
                          <a:spcPct val="100000"/>
                        </a:lnSpc>
                      </a:pPr>
                      <a:r>
                        <a:rPr lang="en-GB" sz="1200" b="0" kern="0" dirty="0">
                          <a:effectLst/>
                          <a:latin typeface="+mj-lt"/>
                        </a:rPr>
                        <a:t>Lifetime permissible expense for optimal adherence for cost saving</a:t>
                      </a:r>
                      <a:endParaRPr lang="en-KR" sz="1200" b="0" kern="100" dirty="0">
                        <a:effectLst/>
                        <a:latin typeface="+mj-lt"/>
                        <a:ea typeface="Malgun Gothic" panose="020B0503020000020004" pitchFamily="34" charset="-127"/>
                        <a:cs typeface="Cordia New" panose="020B0304020202020204" pitchFamily="34" charset="-34"/>
                      </a:endParaRPr>
                    </a:p>
                  </a:txBody>
                  <a:tcPr marR="0" marT="60960" marB="60960">
                    <a:lnL w="9525" cap="flat" cmpd="sng" algn="ctr">
                      <a:noFill/>
                      <a:prstDash val="solid"/>
                    </a:lnL>
                    <a:lnR>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latinLnBrk="0" hangingPunct="1">
                        <a:lnSpc>
                          <a:spcPct val="100000"/>
                        </a:lnSpc>
                      </a:pPr>
                      <a:r>
                        <a:rPr lang="en-GB" sz="1200" b="1" kern="0" dirty="0">
                          <a:solidFill>
                            <a:schemeClr val="tx1"/>
                          </a:solidFill>
                          <a:effectLst/>
                          <a:latin typeface="+mn-lt"/>
                          <a:ea typeface="+mn-ea"/>
                          <a:cs typeface="+mn-cs"/>
                        </a:rPr>
                        <a:t>$412.12</a:t>
                      </a:r>
                      <a:endParaRPr lang="en-KR" sz="1200" b="1" kern="0" dirty="0">
                        <a:solidFill>
                          <a:schemeClr val="tx1"/>
                        </a:solidFill>
                        <a:effectLst/>
                        <a:latin typeface="+mn-lt"/>
                        <a:ea typeface="+mn-ea"/>
                        <a:cs typeface="+mn-cs"/>
                      </a:endParaRPr>
                    </a:p>
                  </a:txBody>
                  <a:tcPr marT="0" marB="0" anchor="ctr">
                    <a:lnL>
                      <a:noFill/>
                    </a:lnL>
                    <a:lnR>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tc>
                  <a:txBody>
                    <a:bodyPr/>
                    <a:lstStyle/>
                    <a:p>
                      <a:pPr marL="0" algn="ctr">
                        <a:lnSpc>
                          <a:spcPct val="100000"/>
                        </a:lnSpc>
                      </a:pPr>
                      <a:r>
                        <a:rPr lang="en-GB" sz="1200" b="1" kern="0">
                          <a:effectLst/>
                          <a:latin typeface="+mn-lt"/>
                        </a:rPr>
                        <a:t>$218.95</a:t>
                      </a:r>
                      <a:endParaRPr lang="en-KR" sz="1200" b="1" kern="100">
                        <a:effectLst/>
                        <a:latin typeface="+mn-lt"/>
                        <a:ea typeface="Malgun Gothic" panose="020B0503020000020004" pitchFamily="34" charset="-127"/>
                        <a:cs typeface="Cordia New" panose="020B0304020202020204" pitchFamily="34" charset="-34"/>
                      </a:endParaRPr>
                    </a:p>
                  </a:txBody>
                  <a:tcPr marL="121920" marR="121920" marT="60960" marB="60960">
                    <a:lnL>
                      <a:noFill/>
                    </a:lnL>
                    <a:lnR>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tc>
                  <a:txBody>
                    <a:bodyPr/>
                    <a:lstStyle/>
                    <a:p>
                      <a:pPr marL="0" algn="ctr">
                        <a:lnSpc>
                          <a:spcPct val="100000"/>
                        </a:lnSpc>
                      </a:pPr>
                      <a:r>
                        <a:rPr lang="en-GB" sz="1200" b="1" kern="0" dirty="0">
                          <a:effectLst/>
                          <a:latin typeface="+mn-lt"/>
                        </a:rPr>
                        <a:t>$690.84</a:t>
                      </a:r>
                      <a:endParaRPr lang="en-KR" sz="1200" b="1" kern="100" dirty="0">
                        <a:effectLst/>
                        <a:latin typeface="+mn-lt"/>
                        <a:ea typeface="Malgun Gothic" panose="020B0503020000020004" pitchFamily="34" charset="-127"/>
                        <a:cs typeface="Cordia New" panose="020B0304020202020204" pitchFamily="34" charset="-34"/>
                      </a:endParaRPr>
                    </a:p>
                  </a:txBody>
                  <a:tcPr marL="121920" marR="121920" marT="60960" marB="60960">
                    <a:lnL>
                      <a:noFill/>
                    </a:lnL>
                    <a:lnR w="9525" cap="flat" cmpd="sng" algn="ctr">
                      <a:noFill/>
                      <a:prstDash val="soli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8447574"/>
                  </a:ext>
                </a:extLst>
              </a:tr>
              <a:tr h="234490">
                <a:tc>
                  <a:txBody>
                    <a:bodyPr/>
                    <a:lstStyle/>
                    <a:p>
                      <a:pPr marL="0" algn="l">
                        <a:lnSpc>
                          <a:spcPct val="100000"/>
                        </a:lnSpc>
                      </a:pPr>
                      <a:r>
                        <a:rPr lang="en-GB" sz="1200" b="0" kern="0" dirty="0">
                          <a:effectLst/>
                          <a:latin typeface="+mj-lt"/>
                        </a:rPr>
                        <a:t>Annual permissible expense for optimal adherence for cost saving</a:t>
                      </a:r>
                      <a:endParaRPr lang="en-KR" sz="1200" b="0" kern="100" dirty="0">
                        <a:effectLst/>
                        <a:latin typeface="+mj-lt"/>
                        <a:ea typeface="Malgun Gothic" panose="020B0503020000020004" pitchFamily="34" charset="-127"/>
                        <a:cs typeface="Cordia New" panose="020B0304020202020204" pitchFamily="34" charset="-34"/>
                      </a:endParaRPr>
                    </a:p>
                  </a:txBody>
                  <a:tcPr marR="0" marT="60960" marB="60960">
                    <a:lnL w="9525" cap="flat" cmpd="sng" algn="ctr">
                      <a:noFill/>
                      <a:prstDash val="solid"/>
                    </a:lnL>
                    <a:lnR>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latinLnBrk="0" hangingPunct="1">
                        <a:lnSpc>
                          <a:spcPct val="100000"/>
                        </a:lnSpc>
                      </a:pPr>
                      <a:r>
                        <a:rPr lang="en-GB" sz="1200" b="0" kern="0">
                          <a:solidFill>
                            <a:schemeClr val="tx1"/>
                          </a:solidFill>
                          <a:effectLst/>
                          <a:latin typeface="+mn-lt"/>
                          <a:ea typeface="+mn-ea"/>
                          <a:cs typeface="+mn-cs"/>
                        </a:rPr>
                        <a:t>$32.58</a:t>
                      </a:r>
                      <a:endParaRPr lang="en-KR" sz="1200" b="0" kern="0">
                        <a:solidFill>
                          <a:schemeClr val="tx1"/>
                        </a:solidFill>
                        <a:effectLst/>
                        <a:latin typeface="+mn-lt"/>
                        <a:ea typeface="+mn-ea"/>
                        <a:cs typeface="+mn-cs"/>
                      </a:endParaRPr>
                    </a:p>
                  </a:txBody>
                  <a:tcPr marT="0" marB="0" anchor="ctr">
                    <a:lnL>
                      <a:noFill/>
                    </a:lnL>
                    <a:lnR>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tc>
                  <a:txBody>
                    <a:bodyPr/>
                    <a:lstStyle/>
                    <a:p>
                      <a:pPr marL="0" algn="ctr">
                        <a:lnSpc>
                          <a:spcPct val="100000"/>
                        </a:lnSpc>
                      </a:pPr>
                      <a:r>
                        <a:rPr lang="en-GB" sz="1200" b="0" kern="0">
                          <a:effectLst/>
                          <a:latin typeface="+mn-lt"/>
                        </a:rPr>
                        <a:t>$14.72</a:t>
                      </a:r>
                      <a:endParaRPr lang="en-KR" sz="1200" b="0" kern="100">
                        <a:effectLst/>
                        <a:latin typeface="+mn-lt"/>
                        <a:ea typeface="Malgun Gothic" panose="020B0503020000020004" pitchFamily="34" charset="-127"/>
                        <a:cs typeface="Cordia New" panose="020B0304020202020204" pitchFamily="34" charset="-34"/>
                      </a:endParaRPr>
                    </a:p>
                  </a:txBody>
                  <a:tcPr marL="121920" marR="121920" marT="60960" marB="60960">
                    <a:lnL>
                      <a:noFill/>
                    </a:lnL>
                    <a:lnR>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tc>
                  <a:txBody>
                    <a:bodyPr/>
                    <a:lstStyle/>
                    <a:p>
                      <a:pPr marL="0" algn="ctr">
                        <a:lnSpc>
                          <a:spcPct val="100000"/>
                        </a:lnSpc>
                      </a:pPr>
                      <a:r>
                        <a:rPr lang="en-GB" sz="1200" b="0" kern="0" dirty="0">
                          <a:effectLst/>
                          <a:latin typeface="+mn-lt"/>
                        </a:rPr>
                        <a:t>$57.75</a:t>
                      </a:r>
                      <a:endParaRPr lang="en-KR" sz="1200" b="0" kern="100" dirty="0">
                        <a:effectLst/>
                        <a:latin typeface="+mn-lt"/>
                        <a:ea typeface="Malgun Gothic" panose="020B0503020000020004" pitchFamily="34" charset="-127"/>
                        <a:cs typeface="Cordia New" panose="020B0304020202020204" pitchFamily="34" charset="-34"/>
                      </a:endParaRPr>
                    </a:p>
                  </a:txBody>
                  <a:tcPr marL="121920" marR="121920" marT="60960" marB="60960">
                    <a:lnL>
                      <a:noFill/>
                    </a:lnL>
                    <a:lnR w="9525" cap="flat" cmpd="sng" algn="ctr">
                      <a:noFill/>
                      <a:prstDash val="soli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276899816"/>
                  </a:ext>
                </a:extLst>
              </a:tr>
              <a:tr h="234490">
                <a:tc>
                  <a:txBody>
                    <a:bodyPr/>
                    <a:lstStyle/>
                    <a:p>
                      <a:pPr marL="0" algn="l">
                        <a:lnSpc>
                          <a:spcPct val="100000"/>
                        </a:lnSpc>
                      </a:pPr>
                      <a:r>
                        <a:rPr lang="en-GB" sz="1200" b="0" kern="0" dirty="0">
                          <a:effectLst/>
                          <a:latin typeface="+mj-lt"/>
                        </a:rPr>
                        <a:t>Lifetime permissible expense for optimal adherence for cost-effectiveness</a:t>
                      </a:r>
                      <a:endParaRPr lang="en-KR" sz="1200" b="0" kern="100" dirty="0">
                        <a:effectLst/>
                        <a:latin typeface="+mj-lt"/>
                        <a:ea typeface="Malgun Gothic" panose="020B0503020000020004" pitchFamily="34" charset="-127"/>
                        <a:cs typeface="Cordia New" panose="020B0304020202020204" pitchFamily="34" charset="-34"/>
                      </a:endParaRPr>
                    </a:p>
                  </a:txBody>
                  <a:tcPr marR="0" marT="60960" marB="60960">
                    <a:lnL w="9525" cap="flat" cmpd="sng" algn="ctr">
                      <a:noFill/>
                      <a:prstDash val="solid"/>
                    </a:lnL>
                    <a:lnR>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latinLnBrk="0" hangingPunct="1">
                        <a:lnSpc>
                          <a:spcPct val="100000"/>
                        </a:lnSpc>
                      </a:pPr>
                      <a:r>
                        <a:rPr lang="en-GB" sz="1200" b="1" kern="0">
                          <a:solidFill>
                            <a:schemeClr val="tx1"/>
                          </a:solidFill>
                          <a:effectLst/>
                          <a:latin typeface="+mn-lt"/>
                          <a:ea typeface="+mn-ea"/>
                          <a:cs typeface="+mn-cs"/>
                        </a:rPr>
                        <a:t>$7,124.15</a:t>
                      </a:r>
                      <a:endParaRPr lang="en-KR" sz="1200" b="1" kern="0">
                        <a:solidFill>
                          <a:schemeClr val="tx1"/>
                        </a:solidFill>
                        <a:effectLst/>
                        <a:latin typeface="+mn-lt"/>
                        <a:ea typeface="+mn-ea"/>
                        <a:cs typeface="+mn-cs"/>
                      </a:endParaRPr>
                    </a:p>
                  </a:txBody>
                  <a:tcPr marT="0" marB="0" anchor="ctr">
                    <a:lnL>
                      <a:noFill/>
                    </a:lnL>
                    <a:lnR>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tc>
                  <a:txBody>
                    <a:bodyPr/>
                    <a:lstStyle/>
                    <a:p>
                      <a:pPr marL="0" algn="ctr">
                        <a:lnSpc>
                          <a:spcPct val="100000"/>
                        </a:lnSpc>
                      </a:pPr>
                      <a:r>
                        <a:rPr lang="en-GB" sz="1200" b="1" kern="0">
                          <a:effectLst/>
                          <a:latin typeface="+mn-lt"/>
                        </a:rPr>
                        <a:t>$3,421.91</a:t>
                      </a:r>
                      <a:endParaRPr lang="en-KR" sz="1200" b="1" kern="100">
                        <a:effectLst/>
                        <a:latin typeface="+mn-lt"/>
                        <a:ea typeface="Malgun Gothic" panose="020B0503020000020004" pitchFamily="34" charset="-127"/>
                        <a:cs typeface="Cordia New" panose="020B0304020202020204" pitchFamily="34" charset="-34"/>
                      </a:endParaRPr>
                    </a:p>
                  </a:txBody>
                  <a:tcPr marL="121920" marR="121920" marT="60960" marB="60960">
                    <a:lnL>
                      <a:noFill/>
                    </a:lnL>
                    <a:lnR>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tc>
                  <a:txBody>
                    <a:bodyPr/>
                    <a:lstStyle/>
                    <a:p>
                      <a:pPr marL="0" algn="ctr">
                        <a:lnSpc>
                          <a:spcPct val="100000"/>
                        </a:lnSpc>
                      </a:pPr>
                      <a:r>
                        <a:rPr lang="en-GB" sz="1200" b="1" kern="0" dirty="0">
                          <a:effectLst/>
                          <a:latin typeface="+mn-lt"/>
                        </a:rPr>
                        <a:t>$17,706.21</a:t>
                      </a:r>
                      <a:endParaRPr lang="en-KR" sz="1200" b="1" kern="100" dirty="0">
                        <a:effectLst/>
                        <a:latin typeface="+mn-lt"/>
                        <a:ea typeface="Malgun Gothic" panose="020B0503020000020004" pitchFamily="34" charset="-127"/>
                        <a:cs typeface="Cordia New" panose="020B0304020202020204" pitchFamily="34" charset="-34"/>
                      </a:endParaRPr>
                    </a:p>
                  </a:txBody>
                  <a:tcPr marL="121920" marR="121920" marT="60960" marB="60960">
                    <a:lnL>
                      <a:noFill/>
                    </a:lnL>
                    <a:lnR w="9525" cap="flat" cmpd="sng" algn="ctr">
                      <a:noFill/>
                      <a:prstDash val="soli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9374397"/>
                  </a:ext>
                </a:extLst>
              </a:tr>
              <a:tr h="234490">
                <a:tc>
                  <a:txBody>
                    <a:bodyPr/>
                    <a:lstStyle/>
                    <a:p>
                      <a:pPr marL="0" algn="l">
                        <a:lnSpc>
                          <a:spcPct val="100000"/>
                        </a:lnSpc>
                      </a:pPr>
                      <a:r>
                        <a:rPr lang="en-US" sz="1200" b="0" kern="0" dirty="0">
                          <a:effectLst/>
                          <a:latin typeface="+mj-lt"/>
                        </a:rPr>
                        <a:t>Annual permissible expense for optimal adherence for cost-effectiveness</a:t>
                      </a:r>
                      <a:endParaRPr lang="en-KR" sz="1200" b="0" kern="100" dirty="0">
                        <a:effectLst/>
                        <a:latin typeface="+mj-lt"/>
                        <a:ea typeface="Malgun Gothic" panose="020B0503020000020004" pitchFamily="34" charset="-127"/>
                        <a:cs typeface="Cordia New" panose="020B0304020202020204" pitchFamily="34" charset="-34"/>
                      </a:endParaRPr>
                    </a:p>
                  </a:txBody>
                  <a:tcPr marR="0" marT="60960" marB="60960">
                    <a:lnL w="9525" cap="flat" cmpd="sng" algn="ctr">
                      <a:noFill/>
                      <a:prstDash val="solid"/>
                    </a:lnL>
                    <a:lnR>
                      <a:noFill/>
                    </a:lnR>
                    <a:lnT w="6350" cap="flat" cmpd="sng" algn="ctr">
                      <a:solidFill>
                        <a:schemeClr val="bg1">
                          <a:lumMod val="50000"/>
                        </a:schemeClr>
                      </a:solidFill>
                      <a:prstDash val="dash"/>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latinLnBrk="0" hangingPunct="1">
                        <a:lnSpc>
                          <a:spcPct val="100000"/>
                        </a:lnSpc>
                      </a:pPr>
                      <a:r>
                        <a:rPr lang="en-GB" sz="1200" b="0" kern="0">
                          <a:solidFill>
                            <a:schemeClr val="tx1"/>
                          </a:solidFill>
                          <a:effectLst/>
                          <a:latin typeface="+mn-lt"/>
                          <a:ea typeface="+mn-ea"/>
                          <a:cs typeface="+mn-cs"/>
                        </a:rPr>
                        <a:t>$563.18</a:t>
                      </a:r>
                      <a:endParaRPr lang="en-KR" sz="1200" b="0" kern="0">
                        <a:solidFill>
                          <a:schemeClr val="tx1"/>
                        </a:solidFill>
                        <a:effectLst/>
                        <a:latin typeface="+mn-lt"/>
                        <a:ea typeface="+mn-ea"/>
                        <a:cs typeface="+mn-cs"/>
                      </a:endParaRPr>
                    </a:p>
                  </a:txBody>
                  <a:tcPr marT="0" marB="0" anchor="ctr">
                    <a:lnL>
                      <a:noFill/>
                    </a:lnL>
                    <a:lnR>
                      <a:noFill/>
                    </a:lnR>
                    <a:lnT w="6350" cap="flat" cmpd="sng" algn="ctr">
                      <a:solidFill>
                        <a:schemeClr val="bg1">
                          <a:lumMod val="50000"/>
                        </a:schemeClr>
                      </a:solidFill>
                      <a:prstDash val="dash"/>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a:lnSpc>
                          <a:spcPct val="100000"/>
                        </a:lnSpc>
                      </a:pPr>
                      <a:r>
                        <a:rPr lang="en-GB" sz="1200" b="0" kern="0" dirty="0">
                          <a:effectLst/>
                          <a:latin typeface="+mn-lt"/>
                        </a:rPr>
                        <a:t>$230.00</a:t>
                      </a:r>
                      <a:endParaRPr lang="en-KR" sz="1200" b="0" kern="100" dirty="0">
                        <a:effectLst/>
                        <a:latin typeface="+mn-lt"/>
                        <a:ea typeface="Malgun Gothic" panose="020B0503020000020004" pitchFamily="34" charset="-127"/>
                        <a:cs typeface="Cordia New" panose="020B0304020202020204" pitchFamily="34" charset="-34"/>
                      </a:endParaRPr>
                    </a:p>
                  </a:txBody>
                  <a:tcPr marL="121920" marR="121920" marT="60960" marB="60960">
                    <a:lnL>
                      <a:noFill/>
                    </a:lnL>
                    <a:lnR>
                      <a:noFill/>
                    </a:lnR>
                    <a:lnT w="6350" cap="flat" cmpd="sng" algn="ctr">
                      <a:solidFill>
                        <a:schemeClr val="bg1">
                          <a:lumMod val="50000"/>
                        </a:schemeClr>
                      </a:solidFill>
                      <a:prstDash val="dash"/>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a:lnSpc>
                          <a:spcPct val="100000"/>
                        </a:lnSpc>
                      </a:pPr>
                      <a:r>
                        <a:rPr lang="en-GB" sz="1200" b="0" kern="0" dirty="0">
                          <a:effectLst/>
                          <a:latin typeface="+mn-lt"/>
                        </a:rPr>
                        <a:t>$1,480.02</a:t>
                      </a:r>
                      <a:endParaRPr lang="en-KR" sz="1200" b="0" kern="100" dirty="0">
                        <a:effectLst/>
                        <a:latin typeface="+mn-lt"/>
                        <a:ea typeface="Malgun Gothic" panose="020B0503020000020004" pitchFamily="34" charset="-127"/>
                        <a:cs typeface="Cordia New" panose="020B0304020202020204" pitchFamily="34" charset="-34"/>
                      </a:endParaRPr>
                    </a:p>
                  </a:txBody>
                  <a:tcPr marL="121920" marR="121920" marT="60960" marB="60960">
                    <a:lnL>
                      <a:noFill/>
                    </a:lnL>
                    <a:lnR w="9525" cap="flat" cmpd="sng" algn="ctr">
                      <a:noFill/>
                      <a:prstDash val="solid"/>
                    </a:lnR>
                    <a:lnT w="6350" cap="flat" cmpd="sng" algn="ctr">
                      <a:solidFill>
                        <a:schemeClr val="bg1">
                          <a:lumMod val="50000"/>
                        </a:schemeClr>
                      </a:solidFill>
                      <a:prstDash val="dash"/>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33962496"/>
                  </a:ext>
                </a:extLst>
              </a:tr>
            </a:tbl>
          </a:graphicData>
        </a:graphic>
      </p:graphicFrame>
      <p:sp>
        <p:nvSpPr>
          <p:cNvPr id="11" name="Rectangle 10">
            <a:extLst>
              <a:ext uri="{FF2B5EF4-FFF2-40B4-BE49-F238E27FC236}">
                <a16:creationId xmlns:a16="http://schemas.microsoft.com/office/drawing/2014/main" id="{D5DCB39B-49B2-0A73-6C27-994147FEC771}"/>
              </a:ext>
            </a:extLst>
          </p:cNvPr>
          <p:cNvSpPr/>
          <p:nvPr/>
        </p:nvSpPr>
        <p:spPr>
          <a:xfrm>
            <a:off x="6961717" y="2649420"/>
            <a:ext cx="4646083" cy="299095"/>
          </a:xfrm>
          <a:prstGeom prst="rect">
            <a:avLst/>
          </a:prstGeom>
          <a:noFill/>
          <a:ln w="6350">
            <a:solidFill>
              <a:schemeClr val="accent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 name="Rectangle 8">
            <a:extLst>
              <a:ext uri="{FF2B5EF4-FFF2-40B4-BE49-F238E27FC236}">
                <a16:creationId xmlns:a16="http://schemas.microsoft.com/office/drawing/2014/main" id="{DE46CF22-23E6-1FC1-900F-7EAA995DCE17}"/>
              </a:ext>
            </a:extLst>
          </p:cNvPr>
          <p:cNvSpPr/>
          <p:nvPr/>
        </p:nvSpPr>
        <p:spPr>
          <a:xfrm>
            <a:off x="6961717" y="4480337"/>
            <a:ext cx="4646083" cy="299095"/>
          </a:xfrm>
          <a:prstGeom prst="rect">
            <a:avLst/>
          </a:prstGeom>
          <a:noFill/>
          <a:ln w="6350">
            <a:solidFill>
              <a:schemeClr val="accent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 name="Rectangle 9">
            <a:extLst>
              <a:ext uri="{FF2B5EF4-FFF2-40B4-BE49-F238E27FC236}">
                <a16:creationId xmlns:a16="http://schemas.microsoft.com/office/drawing/2014/main" id="{9392B159-B738-2985-4307-C5454186FA1E}"/>
              </a:ext>
            </a:extLst>
          </p:cNvPr>
          <p:cNvSpPr/>
          <p:nvPr/>
        </p:nvSpPr>
        <p:spPr>
          <a:xfrm>
            <a:off x="6961717" y="5089937"/>
            <a:ext cx="4646083" cy="299095"/>
          </a:xfrm>
          <a:prstGeom prst="rect">
            <a:avLst/>
          </a:prstGeom>
          <a:noFill/>
          <a:ln w="6350">
            <a:solidFill>
              <a:schemeClr val="accent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Text Placeholder 7">
            <a:extLst>
              <a:ext uri="{FF2B5EF4-FFF2-40B4-BE49-F238E27FC236}">
                <a16:creationId xmlns:a16="http://schemas.microsoft.com/office/drawing/2014/main" id="{098B5728-1E80-DCB0-9871-F836102DD210}"/>
              </a:ext>
            </a:extLst>
          </p:cNvPr>
          <p:cNvSpPr txBox="1">
            <a:spLocks/>
          </p:cNvSpPr>
          <p:nvPr/>
        </p:nvSpPr>
        <p:spPr>
          <a:xfrm>
            <a:off x="670560" y="5941572"/>
            <a:ext cx="10035538" cy="567078"/>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CVE: cardiovascular events</a:t>
            </a:r>
          </a:p>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Cho JY, et al. Projected Cost Savings with Optimal Medication Adherence in Cardiovascular Disease Patients Requiring Lipid Lowering Therapy: a Multi-National Economic Evaluation Study. JAHA 2024. Manuscript in Press</a:t>
            </a:r>
          </a:p>
        </p:txBody>
      </p:sp>
      <p:sp>
        <p:nvSpPr>
          <p:cNvPr id="13" name="TextBox 12">
            <a:extLst>
              <a:ext uri="{FF2B5EF4-FFF2-40B4-BE49-F238E27FC236}">
                <a16:creationId xmlns:a16="http://schemas.microsoft.com/office/drawing/2014/main" id="{5C7A5F3A-11E4-19E5-3E9E-7646B6C82208}"/>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GLO2329519</a:t>
            </a:r>
          </a:p>
        </p:txBody>
      </p:sp>
    </p:spTree>
    <p:extLst>
      <p:ext uri="{BB962C8B-B14F-4D97-AF65-F5344CB8AC3E}">
        <p14:creationId xmlns:p14="http://schemas.microsoft.com/office/powerpoint/2010/main" val="3082180847"/>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37018B86-DFA5-F674-39E3-9A6DE07849D9}"/>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37018B86-DFA5-F674-39E3-9A6DE07849D9}"/>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63BB9914-EF55-70D7-876A-E26229809EDA}"/>
              </a:ext>
            </a:extLst>
          </p:cNvPr>
          <p:cNvSpPr>
            <a:spLocks noGrp="1"/>
          </p:cNvSpPr>
          <p:nvPr>
            <p:ph type="title"/>
          </p:nvPr>
        </p:nvSpPr>
        <p:spPr/>
        <p:txBody>
          <a:bodyPr vert="horz"/>
          <a:lstStyle/>
          <a:p>
            <a:r>
              <a:rPr lang="en-US" dirty="0"/>
              <a:t>Discussion </a:t>
            </a:r>
          </a:p>
        </p:txBody>
      </p:sp>
      <p:sp>
        <p:nvSpPr>
          <p:cNvPr id="7" name="Text Placeholder 5">
            <a:extLst>
              <a:ext uri="{FF2B5EF4-FFF2-40B4-BE49-F238E27FC236}">
                <a16:creationId xmlns:a16="http://schemas.microsoft.com/office/drawing/2014/main" id="{5CE52229-9BF9-09C8-BEB0-4EE256FE3B63}"/>
              </a:ext>
            </a:extLst>
          </p:cNvPr>
          <p:cNvSpPr txBox="1">
            <a:spLocks/>
          </p:cNvSpPr>
          <p:nvPr/>
        </p:nvSpPr>
        <p:spPr>
          <a:xfrm>
            <a:off x="670562" y="1457962"/>
            <a:ext cx="10937238" cy="381457"/>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defPPr>
              <a:defRPr lang="en-US"/>
            </a:defPPr>
            <a:lvl1pPr indent="0" defTabSz="1311772">
              <a:lnSpc>
                <a:spcPct val="100000"/>
              </a:lnSpc>
              <a:spcBef>
                <a:spcPts val="860"/>
              </a:spcBef>
              <a:buFont typeface="Arial" panose="020B0604020202020204" pitchFamily="34" charset="0"/>
              <a:buNone/>
              <a:defRPr sz="1870" b="1">
                <a:solidFill>
                  <a:schemeClr val="bg1"/>
                </a:solidFill>
                <a:latin typeface="+mj-lt"/>
                <a:cs typeface="Calibri" panose="020F0502020204030204" pitchFamily="34" charset="0"/>
              </a:defRPr>
            </a:lvl1pPr>
            <a:lvl2pPr marL="0" marR="0" lvl="1" indent="0" defTabSz="1219170" fontAlgn="auto">
              <a:lnSpc>
                <a:spcPct val="100000"/>
              </a:lnSpc>
              <a:spcBef>
                <a:spcPts val="800"/>
              </a:spcBef>
              <a:spcAft>
                <a:spcPts val="0"/>
              </a:spcAft>
              <a:buClrTx/>
              <a:buSzTx/>
              <a:buFontTx/>
              <a:buNone/>
              <a:tabLst/>
              <a:defRPr kumimoji="0" sz="1867" b="1" i="0" u="none" strike="noStrike" cap="none" spc="0" normalizeH="0" baseline="0">
                <a:ln>
                  <a:noFill/>
                </a:ln>
                <a:solidFill>
                  <a:prstClr val="white"/>
                </a:solidFill>
                <a:effectLst/>
                <a:uLnTx/>
                <a:uFillTx/>
                <a:latin typeface="Georgia"/>
              </a:defRPr>
            </a:lvl2pPr>
            <a:lvl3pPr marL="573901" indent="-245958" defTabSz="1311772">
              <a:lnSpc>
                <a:spcPct val="100000"/>
              </a:lnSpc>
              <a:spcBef>
                <a:spcPts val="860"/>
              </a:spcBef>
              <a:buFont typeface="Arial" panose="020B0604020202020204" pitchFamily="34" charset="0"/>
              <a:buChar char="–"/>
              <a:defRPr sz="1721" b="0">
                <a:latin typeface="+mj-lt"/>
              </a:defRPr>
            </a:lvl3pPr>
            <a:lvl4pPr marL="819858" indent="-243681" defTabSz="1311772">
              <a:lnSpc>
                <a:spcPct val="100000"/>
              </a:lnSpc>
              <a:spcBef>
                <a:spcPts val="860"/>
              </a:spcBef>
              <a:buFont typeface="Arial" panose="020B0604020202020204" pitchFamily="34" charset="0"/>
              <a:buChar char="•"/>
              <a:defRPr sz="1578" b="0">
                <a:latin typeface="+mj-lt"/>
              </a:defRPr>
            </a:lvl4pPr>
            <a:lvl5pPr marL="1065814" indent="-245958" defTabSz="1311772">
              <a:lnSpc>
                <a:spcPct val="100000"/>
              </a:lnSpc>
              <a:spcBef>
                <a:spcPts val="860"/>
              </a:spcBef>
              <a:buFont typeface="Arial" panose="020B0604020202020204" pitchFamily="34" charset="0"/>
              <a:buChar char="»"/>
              <a:defRPr sz="1578" b="0">
                <a:latin typeface="+mj-lt"/>
              </a:defRPr>
            </a:lvl5pPr>
            <a:lvl6pPr marL="3607372" indent="-327942" defTabSz="1311772">
              <a:spcBef>
                <a:spcPct val="20000"/>
              </a:spcBef>
              <a:buFont typeface="Arial" panose="020B0604020202020204" pitchFamily="34" charset="0"/>
              <a:buChar char="•"/>
              <a:defRPr sz="2869"/>
            </a:lvl6pPr>
            <a:lvl7pPr marL="4263258" indent="-327942" defTabSz="1311772">
              <a:spcBef>
                <a:spcPct val="20000"/>
              </a:spcBef>
              <a:buFont typeface="Arial" panose="020B0604020202020204" pitchFamily="34" charset="0"/>
              <a:buChar char="•"/>
              <a:defRPr sz="2869"/>
            </a:lvl7pPr>
            <a:lvl8pPr marL="4919145" indent="-327942" defTabSz="1311772">
              <a:spcBef>
                <a:spcPct val="20000"/>
              </a:spcBef>
              <a:buFont typeface="Arial" panose="020B0604020202020204" pitchFamily="34" charset="0"/>
              <a:buChar char="•"/>
              <a:defRPr sz="2869"/>
            </a:lvl8pPr>
            <a:lvl9pPr marL="5575030" indent="-327942" defTabSz="1311772">
              <a:spcBef>
                <a:spcPct val="20000"/>
              </a:spcBef>
              <a:buFont typeface="Arial" panose="020B0604020202020204" pitchFamily="34" charset="0"/>
              <a:buChar char="•"/>
              <a:defRPr sz="2869"/>
            </a:lvl9pPr>
          </a:lstStyle>
          <a:p>
            <a:pPr marL="0" marR="0" lvl="0" indent="0" algn="l" defTabSz="1311772" rtl="0" eaLnBrk="1" fontAlgn="auto" latinLnBrk="0" hangingPunct="1">
              <a:lnSpc>
                <a:spcPct val="100000"/>
              </a:lnSpc>
              <a:spcBef>
                <a:spcPts val="860"/>
              </a:spcBef>
              <a:spcAft>
                <a:spcPts val="0"/>
              </a:spcAft>
              <a:buClrTx/>
              <a:buSzTx/>
              <a:buFont typeface="Arial" panose="020B0604020202020204" pitchFamily="34" charset="0"/>
              <a:buNone/>
              <a:tabLst/>
              <a:defRPr/>
            </a:pPr>
            <a:r>
              <a:rPr kumimoji="0" lang="en-US" sz="18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Key take away</a:t>
            </a:r>
          </a:p>
        </p:txBody>
      </p:sp>
      <p:cxnSp>
        <p:nvCxnSpPr>
          <p:cNvPr id="8" name="Straight Connector 7">
            <a:extLst>
              <a:ext uri="{FF2B5EF4-FFF2-40B4-BE49-F238E27FC236}">
                <a16:creationId xmlns:a16="http://schemas.microsoft.com/office/drawing/2014/main" id="{F1020549-B136-D796-1B8F-16B52D945580}"/>
              </a:ext>
            </a:extLst>
          </p:cNvPr>
          <p:cNvCxnSpPr/>
          <p:nvPr/>
        </p:nvCxnSpPr>
        <p:spPr>
          <a:xfrm>
            <a:off x="1714966" y="3261831"/>
            <a:ext cx="9892834"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33BB25D6-E64A-005C-9D9C-00CCAED7C0FB}"/>
              </a:ext>
            </a:extLst>
          </p:cNvPr>
          <p:cNvCxnSpPr>
            <a:cxnSpLocks/>
          </p:cNvCxnSpPr>
          <p:nvPr/>
        </p:nvCxnSpPr>
        <p:spPr>
          <a:xfrm>
            <a:off x="1714966" y="4502498"/>
            <a:ext cx="9892834"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82F1FA0F-D1B5-1619-CEAE-2B3CD661DDE9}"/>
              </a:ext>
            </a:extLst>
          </p:cNvPr>
          <p:cNvSpPr txBox="1">
            <a:spLocks/>
          </p:cNvSpPr>
          <p:nvPr/>
        </p:nvSpPr>
        <p:spPr>
          <a:xfrm>
            <a:off x="2348850" y="2003019"/>
            <a:ext cx="9258950" cy="1118174"/>
          </a:xfrm>
          <a:prstGeom prst="rect">
            <a:avLst/>
          </a:prstGeom>
          <a:noFill/>
        </p:spPr>
        <p:txBody>
          <a:bodyPr wrap="square" lIns="0" tIns="0" rIns="0" bIns="0" anchor="ctr">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Projected cost savings associated with optimal adherence were highlighted:</a:t>
            </a:r>
          </a:p>
          <a:p>
            <a:pPr marL="182880" marR="0" lvl="0" indent="-182880" algn="l" defTabSz="121917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This study shows consistent results with </a:t>
            </a:r>
            <a:r>
              <a:rPr kumimoji="0" lang="en-US" sz="1400" b="1" i="0" u="none" strike="noStrike" kern="1200" cap="none" spc="0" normalizeH="0" baseline="0" noProof="0" dirty="0">
                <a:ln>
                  <a:noFill/>
                </a:ln>
                <a:solidFill>
                  <a:srgbClr val="009CDE"/>
                </a:solidFill>
                <a:effectLst/>
                <a:uLnTx/>
                <a:uFillTx/>
                <a:latin typeface="Georgia"/>
                <a:ea typeface="+mn-ea"/>
                <a:cs typeface="+mn-cs"/>
              </a:rPr>
              <a:t>not only cost saving but improved health outcomes</a:t>
            </a:r>
            <a:r>
              <a:rPr kumimoji="0" lang="en-US" sz="1400" b="1" i="0" u="none" strike="noStrike" kern="1200" cap="none" spc="0" normalizeH="0" baseline="0" noProof="0" dirty="0">
                <a:ln>
                  <a:noFill/>
                </a:ln>
                <a:solidFill>
                  <a:srgbClr val="64CCC9"/>
                </a:solidFill>
                <a:effectLst/>
                <a:uLnTx/>
                <a:uFillTx/>
                <a:latin typeface="Georgia"/>
                <a:ea typeface="+mn-ea"/>
                <a:cs typeface="+mn-cs"/>
              </a:rPr>
              <a:t> </a:t>
            </a:r>
            <a:r>
              <a:rPr kumimoji="0" lang="en-US" sz="1400" b="0" i="0" u="none" strike="noStrike" kern="1200" cap="none" spc="0" normalizeH="0" baseline="0" noProof="0" dirty="0">
                <a:ln>
                  <a:noFill/>
                </a:ln>
                <a:solidFill>
                  <a:srgbClr val="000000"/>
                </a:solidFill>
                <a:effectLst/>
                <a:uLnTx/>
                <a:uFillTx/>
                <a:latin typeface="Georgia"/>
                <a:ea typeface="+mn-ea"/>
                <a:cs typeface="+mn-cs"/>
              </a:rPr>
              <a:t>in three countries from three different geographic regions</a:t>
            </a:r>
          </a:p>
          <a:p>
            <a:pPr marL="365760" marR="0" lvl="2" indent="-182880" algn="l" defTabSz="121917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Our analyses rely on several network meta-analyses to ensure </a:t>
            </a:r>
            <a:r>
              <a:rPr kumimoji="0" lang="en-US" sz="1400" b="1" i="0" u="none" strike="noStrike" kern="1200" cap="none" spc="0" normalizeH="0" baseline="0" noProof="0" dirty="0">
                <a:ln>
                  <a:noFill/>
                </a:ln>
                <a:solidFill>
                  <a:srgbClr val="000000"/>
                </a:solidFill>
                <a:effectLst/>
                <a:uLnTx/>
                <a:uFillTx/>
                <a:latin typeface="Georgia"/>
                <a:ea typeface="+mn-ea"/>
                <a:cs typeface="+mn-cs"/>
              </a:rPr>
              <a:t>generalizability</a:t>
            </a:r>
          </a:p>
          <a:p>
            <a:pPr marL="365760" marR="0" lvl="2" indent="-182880" algn="l" defTabSz="121917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Our analyses are validated by key stakeholders to ensure </a:t>
            </a:r>
            <a:r>
              <a:rPr kumimoji="0" lang="en-US" sz="1400" b="1" i="0" u="none" strike="noStrike" kern="1200" cap="none" spc="0" normalizeH="0" baseline="0" noProof="0" dirty="0">
                <a:ln>
                  <a:noFill/>
                </a:ln>
                <a:solidFill>
                  <a:srgbClr val="000000"/>
                </a:solidFill>
                <a:effectLst/>
                <a:uLnTx/>
                <a:uFillTx/>
                <a:latin typeface="Georgia"/>
                <a:ea typeface="+mn-ea"/>
                <a:cs typeface="+mn-cs"/>
              </a:rPr>
              <a:t>relevancy</a:t>
            </a:r>
          </a:p>
        </p:txBody>
      </p:sp>
      <p:sp>
        <p:nvSpPr>
          <p:cNvPr id="11" name="TextBox 10">
            <a:extLst>
              <a:ext uri="{FF2B5EF4-FFF2-40B4-BE49-F238E27FC236}">
                <a16:creationId xmlns:a16="http://schemas.microsoft.com/office/drawing/2014/main" id="{FB5BF013-57E6-C02F-DFB3-3524695E0F6D}"/>
              </a:ext>
            </a:extLst>
          </p:cNvPr>
          <p:cNvSpPr txBox="1">
            <a:spLocks/>
          </p:cNvSpPr>
          <p:nvPr/>
        </p:nvSpPr>
        <p:spPr>
          <a:xfrm>
            <a:off x="2348850" y="3534943"/>
            <a:ext cx="9258950" cy="670904"/>
          </a:xfrm>
          <a:prstGeom prst="rect">
            <a:avLst/>
          </a:prstGeom>
          <a:noFill/>
        </p:spPr>
        <p:txBody>
          <a:bodyPr wrap="square" lIns="0" tIns="0" rIns="0" bIns="0" anchor="ctr">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Most cost savings comes from </a:t>
            </a:r>
            <a:r>
              <a:rPr kumimoji="0" lang="en-US" sz="1400" b="1" i="0" u="none" strike="noStrike" kern="1200" cap="none" spc="0" normalizeH="0" baseline="0" noProof="0" dirty="0">
                <a:ln>
                  <a:noFill/>
                </a:ln>
                <a:solidFill>
                  <a:srgbClr val="000000"/>
                </a:solidFill>
                <a:effectLst/>
                <a:uLnTx/>
                <a:uFillTx/>
                <a:latin typeface="Georgia"/>
                <a:ea typeface="+mn-ea"/>
                <a:cs typeface="+mn-cs"/>
              </a:rPr>
              <a:t>prevented cardiovascular event</a:t>
            </a:r>
          </a:p>
          <a:p>
            <a:pPr marL="182880" marR="0" lvl="0" indent="-182880" algn="l" defTabSz="121917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The healthcare system has been suffered from </a:t>
            </a:r>
            <a:r>
              <a:rPr kumimoji="0" lang="en-US" sz="1400" b="1" i="0" u="none" strike="noStrike" kern="1200" cap="none" spc="0" normalizeH="0" baseline="0" noProof="0" dirty="0">
                <a:ln>
                  <a:noFill/>
                </a:ln>
                <a:solidFill>
                  <a:srgbClr val="009CDE"/>
                </a:solidFill>
                <a:effectLst/>
                <a:uLnTx/>
                <a:uFillTx/>
                <a:latin typeface="Georgia"/>
                <a:ea typeface="+mn-ea"/>
                <a:cs typeface="+mn-cs"/>
              </a:rPr>
              <a:t>preventable</a:t>
            </a:r>
            <a:r>
              <a:rPr kumimoji="0" lang="en-US" sz="1400" b="0" i="0" u="none" strike="noStrike" kern="1200" cap="none" spc="0" normalizeH="0" baseline="0" noProof="0" dirty="0">
                <a:ln>
                  <a:noFill/>
                </a:ln>
                <a:solidFill>
                  <a:srgbClr val="000000"/>
                </a:solidFill>
                <a:effectLst/>
                <a:uLnTx/>
                <a:uFillTx/>
                <a:latin typeface="Georgia"/>
                <a:ea typeface="+mn-ea"/>
                <a:cs typeface="+mn-cs"/>
              </a:rPr>
              <a:t> medical costs due to </a:t>
            </a:r>
            <a:br>
              <a:rPr kumimoji="0" lang="en-US" sz="1400" b="0" i="0" u="none" strike="noStrike" kern="1200" cap="none" spc="0" normalizeH="0" baseline="0" noProof="0" dirty="0">
                <a:ln>
                  <a:noFill/>
                </a:ln>
                <a:solidFill>
                  <a:srgbClr val="000000"/>
                </a:solidFill>
                <a:effectLst/>
                <a:uLnTx/>
                <a:uFillTx/>
                <a:latin typeface="Georgia"/>
                <a:ea typeface="+mn-ea"/>
                <a:cs typeface="+mn-cs"/>
              </a:rPr>
            </a:br>
            <a:r>
              <a:rPr kumimoji="0" lang="en-US" sz="1400" b="1" i="0" u="none" strike="noStrike" kern="1200" cap="none" spc="0" normalizeH="0" baseline="0" noProof="0" dirty="0">
                <a:ln>
                  <a:noFill/>
                </a:ln>
                <a:solidFill>
                  <a:srgbClr val="009CDE"/>
                </a:solidFill>
                <a:effectLst/>
                <a:uLnTx/>
                <a:uFillTx/>
                <a:latin typeface="Georgia"/>
                <a:ea typeface="+mn-ea"/>
                <a:cs typeface="+mn-cs"/>
              </a:rPr>
              <a:t>poor medication adherence</a:t>
            </a:r>
          </a:p>
        </p:txBody>
      </p:sp>
      <p:sp>
        <p:nvSpPr>
          <p:cNvPr id="12" name="TextBox 11">
            <a:extLst>
              <a:ext uri="{FF2B5EF4-FFF2-40B4-BE49-F238E27FC236}">
                <a16:creationId xmlns:a16="http://schemas.microsoft.com/office/drawing/2014/main" id="{64BF7B58-C967-D5FB-3A33-C466EC2539DF}"/>
              </a:ext>
            </a:extLst>
          </p:cNvPr>
          <p:cNvSpPr txBox="1">
            <a:spLocks/>
          </p:cNvSpPr>
          <p:nvPr/>
        </p:nvSpPr>
        <p:spPr>
          <a:xfrm>
            <a:off x="2348850" y="4882756"/>
            <a:ext cx="9258950" cy="670904"/>
          </a:xfrm>
          <a:prstGeom prst="rect">
            <a:avLst/>
          </a:prstGeom>
          <a:noFill/>
        </p:spPr>
        <p:txBody>
          <a:bodyPr wrap="square" lIns="0" tIns="0" rIns="0" bIns="0" anchor="ctr">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Our model provide </a:t>
            </a:r>
            <a:r>
              <a:rPr kumimoji="0" lang="en-US" sz="1400" b="1" i="0" u="none" strike="noStrike" kern="1200" cap="none" spc="0" normalizeH="0" baseline="0" noProof="0" dirty="0">
                <a:ln>
                  <a:noFill/>
                </a:ln>
                <a:solidFill>
                  <a:srgbClr val="000000"/>
                </a:solidFill>
                <a:effectLst/>
                <a:uLnTx/>
                <a:uFillTx/>
                <a:latin typeface="Georgia"/>
                <a:ea typeface="+mn-ea"/>
                <a:cs typeface="+mn-cs"/>
              </a:rPr>
              <a:t>a platform of health economic study </a:t>
            </a:r>
            <a:r>
              <a:rPr kumimoji="0" lang="en-US" sz="1400" b="0" i="0" u="none" strike="noStrike" kern="1200" cap="none" spc="0" normalizeH="0" baseline="0" noProof="0" dirty="0">
                <a:ln>
                  <a:noFill/>
                </a:ln>
                <a:solidFill>
                  <a:srgbClr val="000000"/>
                </a:solidFill>
                <a:effectLst/>
                <a:uLnTx/>
                <a:uFillTx/>
                <a:latin typeface="Georgia"/>
                <a:ea typeface="+mn-ea"/>
                <a:cs typeface="+mn-cs"/>
              </a:rPr>
              <a:t>on medication adherence, which </a:t>
            </a:r>
            <a:br>
              <a:rPr kumimoji="0" lang="en-US" sz="1400" b="0" i="0" u="none" strike="noStrike" kern="1200" cap="none" spc="0" normalizeH="0" baseline="0" noProof="0" dirty="0">
                <a:ln>
                  <a:noFill/>
                </a:ln>
                <a:solidFill>
                  <a:srgbClr val="000000"/>
                </a:solidFill>
                <a:effectLst/>
                <a:uLnTx/>
                <a:uFillTx/>
                <a:latin typeface="Georgia"/>
                <a:ea typeface="+mn-ea"/>
                <a:cs typeface="+mn-cs"/>
              </a:rPr>
            </a:br>
            <a:r>
              <a:rPr kumimoji="0" lang="en-US" sz="1400" b="0" i="0" u="none" strike="noStrike" kern="1200" cap="none" spc="0" normalizeH="0" baseline="0" noProof="0" dirty="0">
                <a:ln>
                  <a:noFill/>
                </a:ln>
                <a:solidFill>
                  <a:srgbClr val="000000"/>
                </a:solidFill>
                <a:effectLst/>
                <a:uLnTx/>
                <a:uFillTx/>
                <a:latin typeface="Georgia"/>
                <a:ea typeface="+mn-ea"/>
                <a:cs typeface="+mn-cs"/>
              </a:rPr>
              <a:t>allow to estimate cost-effectiveness of newly developed adherence improving interventions such as </a:t>
            </a:r>
            <a:br>
              <a:rPr kumimoji="0" lang="en-US" sz="1400" b="0" i="0" u="none" strike="noStrike" kern="1200" cap="none" spc="0" normalizeH="0" baseline="0" noProof="0" dirty="0">
                <a:ln>
                  <a:noFill/>
                </a:ln>
                <a:solidFill>
                  <a:srgbClr val="000000"/>
                </a:solidFill>
                <a:effectLst/>
                <a:uLnTx/>
                <a:uFillTx/>
                <a:latin typeface="Georgia"/>
                <a:ea typeface="+mn-ea"/>
                <a:cs typeface="+mn-cs"/>
              </a:rPr>
            </a:br>
            <a:r>
              <a:rPr kumimoji="0" lang="en-US" sz="1400" b="1" i="0" u="none" strike="noStrike" kern="1200" cap="none" spc="0" normalizeH="0" baseline="0" noProof="0" dirty="0">
                <a:ln>
                  <a:noFill/>
                </a:ln>
                <a:solidFill>
                  <a:srgbClr val="000000"/>
                </a:solidFill>
                <a:effectLst/>
                <a:uLnTx/>
                <a:uFillTx/>
                <a:latin typeface="Georgia"/>
                <a:ea typeface="+mn-ea"/>
                <a:cs typeface="+mn-cs"/>
              </a:rPr>
              <a:t>digital applications</a:t>
            </a:r>
          </a:p>
        </p:txBody>
      </p:sp>
      <p:sp>
        <p:nvSpPr>
          <p:cNvPr id="14" name="Graphic 119">
            <a:extLst>
              <a:ext uri="{FF2B5EF4-FFF2-40B4-BE49-F238E27FC236}">
                <a16:creationId xmlns:a16="http://schemas.microsoft.com/office/drawing/2014/main" id="{89724B65-CAD6-CE81-FAD8-0FB5BA8C6B05}"/>
              </a:ext>
            </a:extLst>
          </p:cNvPr>
          <p:cNvSpPr/>
          <p:nvPr/>
        </p:nvSpPr>
        <p:spPr>
          <a:xfrm rot="5400000">
            <a:off x="1838371" y="2454046"/>
            <a:ext cx="117207" cy="117207"/>
          </a:xfrm>
          <a:custGeom>
            <a:avLst/>
            <a:gdLst>
              <a:gd name="connsiteX0" fmla="*/ 211646 w 423290"/>
              <a:gd name="connsiteY0" fmla="*/ 423291 h 423290"/>
              <a:gd name="connsiteX1" fmla="*/ 0 w 423290"/>
              <a:gd name="connsiteY1" fmla="*/ 211646 h 423290"/>
              <a:gd name="connsiteX2" fmla="*/ 211646 w 423290"/>
              <a:gd name="connsiteY2" fmla="*/ 0 h 423290"/>
              <a:gd name="connsiteX3" fmla="*/ 423291 w 423290"/>
              <a:gd name="connsiteY3" fmla="*/ 211646 h 423290"/>
              <a:gd name="connsiteX4" fmla="*/ 211646 w 423290"/>
              <a:gd name="connsiteY4" fmla="*/ 423291 h 423290"/>
              <a:gd name="connsiteX5" fmla="*/ 211646 w 423290"/>
              <a:gd name="connsiteY5" fmla="*/ 75533 h 423290"/>
              <a:gd name="connsiteX6" fmla="*/ 75533 w 423290"/>
              <a:gd name="connsiteY6" fmla="*/ 211646 h 423290"/>
              <a:gd name="connsiteX7" fmla="*/ 211646 w 423290"/>
              <a:gd name="connsiteY7" fmla="*/ 347758 h 423290"/>
              <a:gd name="connsiteX8" fmla="*/ 347758 w 423290"/>
              <a:gd name="connsiteY8" fmla="*/ 211646 h 423290"/>
              <a:gd name="connsiteX9" fmla="*/ 211646 w 423290"/>
              <a:gd name="connsiteY9" fmla="*/ 75533 h 42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290" h="423290">
                <a:moveTo>
                  <a:pt x="211646" y="423291"/>
                </a:moveTo>
                <a:cubicBezTo>
                  <a:pt x="94964" y="423291"/>
                  <a:pt x="0" y="328327"/>
                  <a:pt x="0" y="211646"/>
                </a:cubicBezTo>
                <a:cubicBezTo>
                  <a:pt x="0" y="94964"/>
                  <a:pt x="94964" y="0"/>
                  <a:pt x="211646" y="0"/>
                </a:cubicBezTo>
                <a:cubicBezTo>
                  <a:pt x="328327" y="0"/>
                  <a:pt x="423291" y="94964"/>
                  <a:pt x="423291" y="211646"/>
                </a:cubicBezTo>
                <a:cubicBezTo>
                  <a:pt x="423291" y="328327"/>
                  <a:pt x="328327" y="423291"/>
                  <a:pt x="211646" y="423291"/>
                </a:cubicBezTo>
                <a:close/>
                <a:moveTo>
                  <a:pt x="211646" y="75533"/>
                </a:moveTo>
                <a:cubicBezTo>
                  <a:pt x="136588" y="75533"/>
                  <a:pt x="75533" y="136589"/>
                  <a:pt x="75533" y="211646"/>
                </a:cubicBezTo>
                <a:cubicBezTo>
                  <a:pt x="75533" y="286703"/>
                  <a:pt x="136588" y="347758"/>
                  <a:pt x="211646" y="347758"/>
                </a:cubicBezTo>
                <a:cubicBezTo>
                  <a:pt x="286702" y="347758"/>
                  <a:pt x="347758" y="286703"/>
                  <a:pt x="347758" y="211646"/>
                </a:cubicBezTo>
                <a:cubicBezTo>
                  <a:pt x="347758" y="136589"/>
                  <a:pt x="286702" y="75533"/>
                  <a:pt x="211646" y="75533"/>
                </a:cubicBezTo>
                <a:close/>
              </a:path>
            </a:pathLst>
          </a:custGeom>
          <a:solidFill>
            <a:schemeClr val="accent3"/>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Georgia"/>
              <a:ea typeface="+mn-ea"/>
              <a:cs typeface="+mn-cs"/>
            </a:endParaRPr>
          </a:p>
        </p:txBody>
      </p:sp>
      <p:sp>
        <p:nvSpPr>
          <p:cNvPr id="15" name="Graphic 119">
            <a:extLst>
              <a:ext uri="{FF2B5EF4-FFF2-40B4-BE49-F238E27FC236}">
                <a16:creationId xmlns:a16="http://schemas.microsoft.com/office/drawing/2014/main" id="{5E0CF9D1-307B-AED9-2369-4CDCA2AEB9DA}"/>
              </a:ext>
            </a:extLst>
          </p:cNvPr>
          <p:cNvSpPr/>
          <p:nvPr/>
        </p:nvSpPr>
        <p:spPr>
          <a:xfrm rot="5400000">
            <a:off x="631724" y="2029087"/>
            <a:ext cx="1232113" cy="1154438"/>
          </a:xfrm>
          <a:custGeom>
            <a:avLst/>
            <a:gdLst>
              <a:gd name="connsiteX0" fmla="*/ 1886617 w 4449699"/>
              <a:gd name="connsiteY0" fmla="*/ 4169188 h 4169187"/>
              <a:gd name="connsiteX1" fmla="*/ 0 w 4449699"/>
              <a:gd name="connsiteY1" fmla="*/ 2282571 h 4169187"/>
              <a:gd name="connsiteX2" fmla="*/ 1848803 w 4449699"/>
              <a:gd name="connsiteY2" fmla="*/ 396335 h 4169187"/>
              <a:gd name="connsiteX3" fmla="*/ 1848803 w 4449699"/>
              <a:gd name="connsiteY3" fmla="*/ 0 h 4169187"/>
              <a:gd name="connsiteX4" fmla="*/ 1924336 w 4449699"/>
              <a:gd name="connsiteY4" fmla="*/ 0 h 4169187"/>
              <a:gd name="connsiteX5" fmla="*/ 1924336 w 4449699"/>
              <a:gd name="connsiteY5" fmla="*/ 471583 h 4169187"/>
              <a:gd name="connsiteX6" fmla="*/ 1886522 w 4449699"/>
              <a:gd name="connsiteY6" fmla="*/ 471583 h 4169187"/>
              <a:gd name="connsiteX7" fmla="*/ 75438 w 4449699"/>
              <a:gd name="connsiteY7" fmla="*/ 2282666 h 4169187"/>
              <a:gd name="connsiteX8" fmla="*/ 1886522 w 4449699"/>
              <a:gd name="connsiteY8" fmla="*/ 4093750 h 4169187"/>
              <a:gd name="connsiteX9" fmla="*/ 3697605 w 4449699"/>
              <a:gd name="connsiteY9" fmla="*/ 2282666 h 4169187"/>
              <a:gd name="connsiteX10" fmla="*/ 3697605 w 4449699"/>
              <a:gd name="connsiteY10" fmla="*/ 2244852 h 4169187"/>
              <a:gd name="connsiteX11" fmla="*/ 4449699 w 4449699"/>
              <a:gd name="connsiteY11" fmla="*/ 2244852 h 4169187"/>
              <a:gd name="connsiteX12" fmla="*/ 4449699 w 4449699"/>
              <a:gd name="connsiteY12" fmla="*/ 2320385 h 4169187"/>
              <a:gd name="connsiteX13" fmla="*/ 3772853 w 4449699"/>
              <a:gd name="connsiteY13" fmla="*/ 2320385 h 4169187"/>
              <a:gd name="connsiteX14" fmla="*/ 1886617 w 4449699"/>
              <a:gd name="connsiteY14" fmla="*/ 4169188 h 416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49699" h="4169187">
                <a:moveTo>
                  <a:pt x="1886617" y="4169188"/>
                </a:moveTo>
                <a:cubicBezTo>
                  <a:pt x="846296" y="4169188"/>
                  <a:pt x="0" y="3322796"/>
                  <a:pt x="0" y="2282571"/>
                </a:cubicBezTo>
                <a:cubicBezTo>
                  <a:pt x="0" y="1254919"/>
                  <a:pt x="825913" y="416528"/>
                  <a:pt x="1848803" y="396335"/>
                </a:cubicBezTo>
                <a:lnTo>
                  <a:pt x="1848803" y="0"/>
                </a:lnTo>
                <a:lnTo>
                  <a:pt x="1924336" y="0"/>
                </a:lnTo>
                <a:lnTo>
                  <a:pt x="1924336" y="471583"/>
                </a:lnTo>
                <a:lnTo>
                  <a:pt x="1886522" y="471583"/>
                </a:lnTo>
                <a:cubicBezTo>
                  <a:pt x="887921" y="471583"/>
                  <a:pt x="75438" y="1284065"/>
                  <a:pt x="75438" y="2282666"/>
                </a:cubicBezTo>
                <a:cubicBezTo>
                  <a:pt x="75438" y="3281267"/>
                  <a:pt x="887921" y="4093750"/>
                  <a:pt x="1886522" y="4093750"/>
                </a:cubicBezTo>
                <a:cubicBezTo>
                  <a:pt x="2885123" y="4093750"/>
                  <a:pt x="3697605" y="3281267"/>
                  <a:pt x="3697605" y="2282666"/>
                </a:cubicBezTo>
                <a:lnTo>
                  <a:pt x="3697605" y="2244852"/>
                </a:lnTo>
                <a:lnTo>
                  <a:pt x="4449699" y="2244852"/>
                </a:lnTo>
                <a:lnTo>
                  <a:pt x="4449699" y="2320385"/>
                </a:lnTo>
                <a:lnTo>
                  <a:pt x="3772853" y="2320385"/>
                </a:lnTo>
                <a:cubicBezTo>
                  <a:pt x="3752660" y="3343180"/>
                  <a:pt x="2914269" y="4169188"/>
                  <a:pt x="1886617" y="4169188"/>
                </a:cubicBezTo>
                <a:close/>
              </a:path>
            </a:pathLst>
          </a:custGeom>
          <a:solidFill>
            <a:srgbClr val="009CDE"/>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Georgia"/>
              <a:ea typeface="+mn-ea"/>
              <a:cs typeface="+mn-cs"/>
            </a:endParaRPr>
          </a:p>
        </p:txBody>
      </p:sp>
      <p:sp>
        <p:nvSpPr>
          <p:cNvPr id="16" name="Graphic 119">
            <a:extLst>
              <a:ext uri="{FF2B5EF4-FFF2-40B4-BE49-F238E27FC236}">
                <a16:creationId xmlns:a16="http://schemas.microsoft.com/office/drawing/2014/main" id="{013BF356-01D7-F27F-494B-587832D7CDB3}"/>
              </a:ext>
            </a:extLst>
          </p:cNvPr>
          <p:cNvSpPr/>
          <p:nvPr/>
        </p:nvSpPr>
        <p:spPr>
          <a:xfrm rot="5400000">
            <a:off x="1146436" y="3156058"/>
            <a:ext cx="93076" cy="153999"/>
          </a:xfrm>
          <a:custGeom>
            <a:avLst/>
            <a:gdLst>
              <a:gd name="connsiteX0" fmla="*/ 53435 w 336137"/>
              <a:gd name="connsiteY0" fmla="*/ 556165 h 556164"/>
              <a:gd name="connsiteX1" fmla="*/ 0 w 336137"/>
              <a:gd name="connsiteY1" fmla="*/ 502825 h 556164"/>
              <a:gd name="connsiteX2" fmla="*/ 229267 w 336137"/>
              <a:gd name="connsiteY2" fmla="*/ 273463 h 556164"/>
              <a:gd name="connsiteX3" fmla="*/ 9239 w 336137"/>
              <a:gd name="connsiteY3" fmla="*/ 53435 h 556164"/>
              <a:gd name="connsiteX4" fmla="*/ 62674 w 336137"/>
              <a:gd name="connsiteY4" fmla="*/ 0 h 556164"/>
              <a:gd name="connsiteX5" fmla="*/ 336137 w 336137"/>
              <a:gd name="connsiteY5" fmla="*/ 273463 h 556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137" h="556164">
                <a:moveTo>
                  <a:pt x="53435" y="556165"/>
                </a:moveTo>
                <a:lnTo>
                  <a:pt x="0" y="502825"/>
                </a:lnTo>
                <a:lnTo>
                  <a:pt x="229267" y="273463"/>
                </a:lnTo>
                <a:lnTo>
                  <a:pt x="9239" y="53435"/>
                </a:lnTo>
                <a:lnTo>
                  <a:pt x="62674" y="0"/>
                </a:lnTo>
                <a:lnTo>
                  <a:pt x="336137" y="273463"/>
                </a:lnTo>
                <a:close/>
              </a:path>
            </a:pathLst>
          </a:custGeom>
          <a:solidFill>
            <a:srgbClr val="009CDE"/>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Georgia"/>
              <a:ea typeface="+mn-ea"/>
              <a:cs typeface="+mn-cs"/>
            </a:endParaRPr>
          </a:p>
        </p:txBody>
      </p:sp>
      <p:sp>
        <p:nvSpPr>
          <p:cNvPr id="17" name="Graphic 119">
            <a:extLst>
              <a:ext uri="{FF2B5EF4-FFF2-40B4-BE49-F238E27FC236}">
                <a16:creationId xmlns:a16="http://schemas.microsoft.com/office/drawing/2014/main" id="{EBBB15CD-7200-660A-7956-D750F93268A1}"/>
              </a:ext>
            </a:extLst>
          </p:cNvPr>
          <p:cNvSpPr/>
          <p:nvPr/>
        </p:nvSpPr>
        <p:spPr>
          <a:xfrm rot="5400000">
            <a:off x="1871973" y="2487644"/>
            <a:ext cx="50006" cy="50006"/>
          </a:xfrm>
          <a:custGeom>
            <a:avLst/>
            <a:gdLst>
              <a:gd name="connsiteX0" fmla="*/ 180594 w 180593"/>
              <a:gd name="connsiteY0" fmla="*/ 90297 h 180594"/>
              <a:gd name="connsiteX1" fmla="*/ 90297 w 180593"/>
              <a:gd name="connsiteY1" fmla="*/ 180594 h 180594"/>
              <a:gd name="connsiteX2" fmla="*/ 0 w 180593"/>
              <a:gd name="connsiteY2" fmla="*/ 90297 h 180594"/>
              <a:gd name="connsiteX3" fmla="*/ 90297 w 180593"/>
              <a:gd name="connsiteY3" fmla="*/ 0 h 180594"/>
              <a:gd name="connsiteX4" fmla="*/ 180594 w 180593"/>
              <a:gd name="connsiteY4" fmla="*/ 90297 h 180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593" h="180594">
                <a:moveTo>
                  <a:pt x="180594" y="90297"/>
                </a:moveTo>
                <a:cubicBezTo>
                  <a:pt x="180594" y="140167"/>
                  <a:pt x="140167" y="180594"/>
                  <a:pt x="90297" y="180594"/>
                </a:cubicBezTo>
                <a:cubicBezTo>
                  <a:pt x="40427" y="180594"/>
                  <a:pt x="0" y="140167"/>
                  <a:pt x="0" y="90297"/>
                </a:cubicBezTo>
                <a:cubicBezTo>
                  <a:pt x="0" y="40427"/>
                  <a:pt x="40427" y="0"/>
                  <a:pt x="90297" y="0"/>
                </a:cubicBezTo>
                <a:cubicBezTo>
                  <a:pt x="140167" y="0"/>
                  <a:pt x="180594" y="40427"/>
                  <a:pt x="180594" y="90297"/>
                </a:cubicBezTo>
                <a:close/>
              </a:path>
            </a:pathLst>
          </a:custGeom>
          <a:solidFill>
            <a:schemeClr val="accent3"/>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Georgia"/>
              <a:ea typeface="+mn-ea"/>
              <a:cs typeface="+mn-cs"/>
            </a:endParaRPr>
          </a:p>
        </p:txBody>
      </p:sp>
      <p:sp>
        <p:nvSpPr>
          <p:cNvPr id="18" name="Graphic 119">
            <a:extLst>
              <a:ext uri="{FF2B5EF4-FFF2-40B4-BE49-F238E27FC236}">
                <a16:creationId xmlns:a16="http://schemas.microsoft.com/office/drawing/2014/main" id="{326BAD7D-936B-EFED-7E34-DB5314668306}"/>
              </a:ext>
            </a:extLst>
          </p:cNvPr>
          <p:cNvSpPr/>
          <p:nvPr/>
        </p:nvSpPr>
        <p:spPr>
          <a:xfrm rot="5400000">
            <a:off x="1252739" y="2572428"/>
            <a:ext cx="458889" cy="459023"/>
          </a:xfrm>
          <a:custGeom>
            <a:avLst/>
            <a:gdLst>
              <a:gd name="connsiteX0" fmla="*/ 1582198 w 1657254"/>
              <a:gd name="connsiteY0" fmla="*/ 1657731 h 1657731"/>
              <a:gd name="connsiteX1" fmla="*/ 1560005 w 1657254"/>
              <a:gd name="connsiteY1" fmla="*/ 1517618 h 1657731"/>
              <a:gd name="connsiteX2" fmla="*/ 1634109 w 1657254"/>
              <a:gd name="connsiteY2" fmla="*/ 1502855 h 1657731"/>
              <a:gd name="connsiteX3" fmla="*/ 1657255 w 1657254"/>
              <a:gd name="connsiteY3" fmla="*/ 1648778 h 1657731"/>
              <a:gd name="connsiteX4" fmla="*/ 1582198 w 1657254"/>
              <a:gd name="connsiteY4" fmla="*/ 1657731 h 1657731"/>
              <a:gd name="connsiteX5" fmla="*/ 1526858 w 1657254"/>
              <a:gd name="connsiteY5" fmla="*/ 1379792 h 1657731"/>
              <a:gd name="connsiteX6" fmla="*/ 1482852 w 1657254"/>
              <a:gd name="connsiteY6" fmla="*/ 1244822 h 1657731"/>
              <a:gd name="connsiteX7" fmla="*/ 1553718 w 1657254"/>
              <a:gd name="connsiteY7" fmla="*/ 1218629 h 1657731"/>
              <a:gd name="connsiteX8" fmla="*/ 1599533 w 1657254"/>
              <a:gd name="connsiteY8" fmla="*/ 1359218 h 1657731"/>
              <a:gd name="connsiteX9" fmla="*/ 1526858 w 1657254"/>
              <a:gd name="connsiteY9" fmla="*/ 1379792 h 1657731"/>
              <a:gd name="connsiteX10" fmla="*/ 1428464 w 1657254"/>
              <a:gd name="connsiteY10" fmla="*/ 1113758 h 1657731"/>
              <a:gd name="connsiteX11" fmla="*/ 1363885 w 1657254"/>
              <a:gd name="connsiteY11" fmla="*/ 987457 h 1657731"/>
              <a:gd name="connsiteX12" fmla="*/ 1429702 w 1657254"/>
              <a:gd name="connsiteY12" fmla="*/ 950405 h 1657731"/>
              <a:gd name="connsiteX13" fmla="*/ 1497044 w 1657254"/>
              <a:gd name="connsiteY13" fmla="*/ 1082040 h 1657731"/>
              <a:gd name="connsiteX14" fmla="*/ 1428464 w 1657254"/>
              <a:gd name="connsiteY14" fmla="*/ 1113758 h 1657731"/>
              <a:gd name="connsiteX15" fmla="*/ 1289495 w 1657254"/>
              <a:gd name="connsiteY15" fmla="*/ 866584 h 1657731"/>
              <a:gd name="connsiteX16" fmla="*/ 1205960 w 1657254"/>
              <a:gd name="connsiteY16" fmla="*/ 751904 h 1657731"/>
              <a:gd name="connsiteX17" fmla="*/ 1265206 w 1657254"/>
              <a:gd name="connsiteY17" fmla="*/ 705041 h 1657731"/>
              <a:gd name="connsiteX18" fmla="*/ 1352169 w 1657254"/>
              <a:gd name="connsiteY18" fmla="*/ 824484 h 1657731"/>
              <a:gd name="connsiteX19" fmla="*/ 1289495 w 1657254"/>
              <a:gd name="connsiteY19" fmla="*/ 866584 h 1657731"/>
              <a:gd name="connsiteX20" fmla="*/ 1113758 w 1657254"/>
              <a:gd name="connsiteY20" fmla="*/ 643985 h 1657731"/>
              <a:gd name="connsiteX21" fmla="*/ 1013365 w 1657254"/>
              <a:gd name="connsiteY21" fmla="*/ 543592 h 1657731"/>
              <a:gd name="connsiteX22" fmla="*/ 1064705 w 1657254"/>
              <a:gd name="connsiteY22" fmla="*/ 488156 h 1657731"/>
              <a:gd name="connsiteX23" fmla="*/ 1169194 w 1657254"/>
              <a:gd name="connsiteY23" fmla="*/ 592646 h 1657731"/>
              <a:gd name="connsiteX24" fmla="*/ 1113758 w 1657254"/>
              <a:gd name="connsiteY24" fmla="*/ 643985 h 1657731"/>
              <a:gd name="connsiteX25" fmla="*/ 905542 w 1657254"/>
              <a:gd name="connsiteY25" fmla="*/ 451390 h 1657731"/>
              <a:gd name="connsiteX26" fmla="*/ 790861 w 1657254"/>
              <a:gd name="connsiteY26" fmla="*/ 367855 h 1657731"/>
              <a:gd name="connsiteX27" fmla="*/ 832866 w 1657254"/>
              <a:gd name="connsiteY27" fmla="*/ 305086 h 1657731"/>
              <a:gd name="connsiteX28" fmla="*/ 952309 w 1657254"/>
              <a:gd name="connsiteY28" fmla="*/ 392049 h 1657731"/>
              <a:gd name="connsiteX29" fmla="*/ 905542 w 1657254"/>
              <a:gd name="connsiteY29" fmla="*/ 451390 h 1657731"/>
              <a:gd name="connsiteX30" fmla="*/ 669989 w 1657254"/>
              <a:gd name="connsiteY30" fmla="*/ 293561 h 1657731"/>
              <a:gd name="connsiteX31" fmla="*/ 543687 w 1657254"/>
              <a:gd name="connsiteY31" fmla="*/ 228981 h 1657731"/>
              <a:gd name="connsiteX32" fmla="*/ 575405 w 1657254"/>
              <a:gd name="connsiteY32" fmla="*/ 160401 h 1657731"/>
              <a:gd name="connsiteX33" fmla="*/ 706946 w 1657254"/>
              <a:gd name="connsiteY33" fmla="*/ 227743 h 1657731"/>
              <a:gd name="connsiteX34" fmla="*/ 669989 w 1657254"/>
              <a:gd name="connsiteY34" fmla="*/ 293561 h 1657731"/>
              <a:gd name="connsiteX35" fmla="*/ 412814 w 1657254"/>
              <a:gd name="connsiteY35" fmla="*/ 174498 h 1657731"/>
              <a:gd name="connsiteX36" fmla="*/ 278035 w 1657254"/>
              <a:gd name="connsiteY36" fmla="*/ 130588 h 1657731"/>
              <a:gd name="connsiteX37" fmla="*/ 298609 w 1657254"/>
              <a:gd name="connsiteY37" fmla="*/ 57912 h 1657731"/>
              <a:gd name="connsiteX38" fmla="*/ 439102 w 1657254"/>
              <a:gd name="connsiteY38" fmla="*/ 103727 h 1657731"/>
              <a:gd name="connsiteX39" fmla="*/ 412814 w 1657254"/>
              <a:gd name="connsiteY39" fmla="*/ 174498 h 1657731"/>
              <a:gd name="connsiteX40" fmla="*/ 140113 w 1657254"/>
              <a:gd name="connsiteY40" fmla="*/ 97346 h 1657731"/>
              <a:gd name="connsiteX41" fmla="*/ 0 w 1657254"/>
              <a:gd name="connsiteY41" fmla="*/ 75057 h 1657731"/>
              <a:gd name="connsiteX42" fmla="*/ 8954 w 1657254"/>
              <a:gd name="connsiteY42" fmla="*/ 0 h 1657731"/>
              <a:gd name="connsiteX43" fmla="*/ 154877 w 1657254"/>
              <a:gd name="connsiteY43" fmla="*/ 23146 h 1657731"/>
              <a:gd name="connsiteX44" fmla="*/ 140113 w 1657254"/>
              <a:gd name="connsiteY44" fmla="*/ 97346 h 1657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657254" h="1657731">
                <a:moveTo>
                  <a:pt x="1582198" y="1657731"/>
                </a:moveTo>
                <a:cubicBezTo>
                  <a:pt x="1576673" y="1610868"/>
                  <a:pt x="1569149" y="1563719"/>
                  <a:pt x="1560005" y="1517618"/>
                </a:cubicBezTo>
                <a:lnTo>
                  <a:pt x="1634109" y="1502855"/>
                </a:lnTo>
                <a:cubicBezTo>
                  <a:pt x="1643634" y="1550956"/>
                  <a:pt x="1651445" y="1600010"/>
                  <a:pt x="1657255" y="1648778"/>
                </a:cubicBezTo>
                <a:lnTo>
                  <a:pt x="1582198" y="1657731"/>
                </a:lnTo>
                <a:close/>
                <a:moveTo>
                  <a:pt x="1526858" y="1379792"/>
                </a:moveTo>
                <a:cubicBezTo>
                  <a:pt x="1513999" y="1334453"/>
                  <a:pt x="1499235" y="1289018"/>
                  <a:pt x="1482852" y="1244822"/>
                </a:cubicBezTo>
                <a:lnTo>
                  <a:pt x="1553718" y="1218629"/>
                </a:lnTo>
                <a:cubicBezTo>
                  <a:pt x="1570768" y="1264634"/>
                  <a:pt x="1586198" y="1311974"/>
                  <a:pt x="1599533" y="1359218"/>
                </a:cubicBezTo>
                <a:lnTo>
                  <a:pt x="1526858" y="1379792"/>
                </a:lnTo>
                <a:close/>
                <a:moveTo>
                  <a:pt x="1428464" y="1113758"/>
                </a:moveTo>
                <a:cubicBezTo>
                  <a:pt x="1408652" y="1070991"/>
                  <a:pt x="1386935" y="1028509"/>
                  <a:pt x="1363885" y="987457"/>
                </a:cubicBezTo>
                <a:lnTo>
                  <a:pt x="1429702" y="950405"/>
                </a:lnTo>
                <a:cubicBezTo>
                  <a:pt x="1453706" y="993172"/>
                  <a:pt x="1476375" y="1037463"/>
                  <a:pt x="1497044" y="1082040"/>
                </a:cubicBezTo>
                <a:lnTo>
                  <a:pt x="1428464" y="1113758"/>
                </a:lnTo>
                <a:close/>
                <a:moveTo>
                  <a:pt x="1289495" y="866584"/>
                </a:moveTo>
                <a:cubicBezTo>
                  <a:pt x="1263206" y="827437"/>
                  <a:pt x="1235107" y="788860"/>
                  <a:pt x="1205960" y="751904"/>
                </a:cubicBezTo>
                <a:lnTo>
                  <a:pt x="1265206" y="705041"/>
                </a:lnTo>
                <a:cubicBezTo>
                  <a:pt x="1295591" y="743522"/>
                  <a:pt x="1324927" y="783717"/>
                  <a:pt x="1352169" y="824484"/>
                </a:cubicBezTo>
                <a:lnTo>
                  <a:pt x="1289495" y="866584"/>
                </a:lnTo>
                <a:close/>
                <a:moveTo>
                  <a:pt x="1113758" y="643985"/>
                </a:moveTo>
                <a:cubicBezTo>
                  <a:pt x="1081754" y="609409"/>
                  <a:pt x="1048036" y="575596"/>
                  <a:pt x="1013365" y="543592"/>
                </a:cubicBezTo>
                <a:lnTo>
                  <a:pt x="1064705" y="488156"/>
                </a:lnTo>
                <a:cubicBezTo>
                  <a:pt x="1100709" y="521494"/>
                  <a:pt x="1135856" y="556641"/>
                  <a:pt x="1169194" y="592646"/>
                </a:cubicBezTo>
                <a:lnTo>
                  <a:pt x="1113758" y="643985"/>
                </a:lnTo>
                <a:close/>
                <a:moveTo>
                  <a:pt x="905542" y="451390"/>
                </a:moveTo>
                <a:cubicBezTo>
                  <a:pt x="868490" y="422148"/>
                  <a:pt x="829913" y="394049"/>
                  <a:pt x="790861" y="367855"/>
                </a:cubicBezTo>
                <a:lnTo>
                  <a:pt x="832866" y="305086"/>
                </a:lnTo>
                <a:cubicBezTo>
                  <a:pt x="873633" y="332327"/>
                  <a:pt x="913733" y="361664"/>
                  <a:pt x="952309" y="392049"/>
                </a:cubicBezTo>
                <a:lnTo>
                  <a:pt x="905542" y="451390"/>
                </a:lnTo>
                <a:close/>
                <a:moveTo>
                  <a:pt x="669989" y="293561"/>
                </a:moveTo>
                <a:cubicBezTo>
                  <a:pt x="628936" y="270510"/>
                  <a:pt x="586454" y="248793"/>
                  <a:pt x="543687" y="228981"/>
                </a:cubicBezTo>
                <a:lnTo>
                  <a:pt x="575405" y="160401"/>
                </a:lnTo>
                <a:cubicBezTo>
                  <a:pt x="619982" y="181070"/>
                  <a:pt x="664178" y="203644"/>
                  <a:pt x="706946" y="227743"/>
                </a:cubicBezTo>
                <a:lnTo>
                  <a:pt x="669989" y="293561"/>
                </a:lnTo>
                <a:close/>
                <a:moveTo>
                  <a:pt x="412814" y="174498"/>
                </a:moveTo>
                <a:cubicBezTo>
                  <a:pt x="368617" y="158115"/>
                  <a:pt x="323279" y="143351"/>
                  <a:pt x="278035" y="130588"/>
                </a:cubicBezTo>
                <a:lnTo>
                  <a:pt x="298609" y="57912"/>
                </a:lnTo>
                <a:cubicBezTo>
                  <a:pt x="345758" y="71247"/>
                  <a:pt x="393097" y="86677"/>
                  <a:pt x="439102" y="103727"/>
                </a:cubicBezTo>
                <a:lnTo>
                  <a:pt x="412814" y="174498"/>
                </a:lnTo>
                <a:close/>
                <a:moveTo>
                  <a:pt x="140113" y="97346"/>
                </a:moveTo>
                <a:cubicBezTo>
                  <a:pt x="94012" y="88106"/>
                  <a:pt x="46863" y="80677"/>
                  <a:pt x="0" y="75057"/>
                </a:cubicBezTo>
                <a:lnTo>
                  <a:pt x="8954" y="0"/>
                </a:lnTo>
                <a:cubicBezTo>
                  <a:pt x="57722" y="5810"/>
                  <a:pt x="106871" y="13621"/>
                  <a:pt x="154877" y="23146"/>
                </a:cubicBezTo>
                <a:lnTo>
                  <a:pt x="140113" y="97346"/>
                </a:lnTo>
                <a:close/>
              </a:path>
            </a:pathLst>
          </a:custGeom>
          <a:solidFill>
            <a:sysClr val="window" lastClr="FFFFFF">
              <a:lumMod val="50000"/>
            </a:sysClr>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Georgia"/>
              <a:ea typeface="+mn-ea"/>
              <a:cs typeface="+mn-cs"/>
            </a:endParaRPr>
          </a:p>
        </p:txBody>
      </p:sp>
      <p:sp>
        <p:nvSpPr>
          <p:cNvPr id="19" name="Graphic 119">
            <a:extLst>
              <a:ext uri="{FF2B5EF4-FFF2-40B4-BE49-F238E27FC236}">
                <a16:creationId xmlns:a16="http://schemas.microsoft.com/office/drawing/2014/main" id="{17A3A5BA-F57E-F7DC-74FE-F2D161F938E1}"/>
              </a:ext>
            </a:extLst>
          </p:cNvPr>
          <p:cNvSpPr/>
          <p:nvPr/>
        </p:nvSpPr>
        <p:spPr>
          <a:xfrm rot="5400000">
            <a:off x="1838371" y="3794324"/>
            <a:ext cx="117207" cy="117207"/>
          </a:xfrm>
          <a:custGeom>
            <a:avLst/>
            <a:gdLst>
              <a:gd name="connsiteX0" fmla="*/ 211646 w 423290"/>
              <a:gd name="connsiteY0" fmla="*/ 423291 h 423290"/>
              <a:gd name="connsiteX1" fmla="*/ 0 w 423290"/>
              <a:gd name="connsiteY1" fmla="*/ 211646 h 423290"/>
              <a:gd name="connsiteX2" fmla="*/ 211646 w 423290"/>
              <a:gd name="connsiteY2" fmla="*/ 0 h 423290"/>
              <a:gd name="connsiteX3" fmla="*/ 423291 w 423290"/>
              <a:gd name="connsiteY3" fmla="*/ 211646 h 423290"/>
              <a:gd name="connsiteX4" fmla="*/ 211646 w 423290"/>
              <a:gd name="connsiteY4" fmla="*/ 423291 h 423290"/>
              <a:gd name="connsiteX5" fmla="*/ 211646 w 423290"/>
              <a:gd name="connsiteY5" fmla="*/ 75533 h 423290"/>
              <a:gd name="connsiteX6" fmla="*/ 75533 w 423290"/>
              <a:gd name="connsiteY6" fmla="*/ 211646 h 423290"/>
              <a:gd name="connsiteX7" fmla="*/ 211646 w 423290"/>
              <a:gd name="connsiteY7" fmla="*/ 347758 h 423290"/>
              <a:gd name="connsiteX8" fmla="*/ 347758 w 423290"/>
              <a:gd name="connsiteY8" fmla="*/ 211646 h 423290"/>
              <a:gd name="connsiteX9" fmla="*/ 211646 w 423290"/>
              <a:gd name="connsiteY9" fmla="*/ 75533 h 42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290" h="423290">
                <a:moveTo>
                  <a:pt x="211646" y="423291"/>
                </a:moveTo>
                <a:cubicBezTo>
                  <a:pt x="94964" y="423291"/>
                  <a:pt x="0" y="328327"/>
                  <a:pt x="0" y="211646"/>
                </a:cubicBezTo>
                <a:cubicBezTo>
                  <a:pt x="0" y="94964"/>
                  <a:pt x="94964" y="0"/>
                  <a:pt x="211646" y="0"/>
                </a:cubicBezTo>
                <a:cubicBezTo>
                  <a:pt x="328327" y="0"/>
                  <a:pt x="423291" y="94964"/>
                  <a:pt x="423291" y="211646"/>
                </a:cubicBezTo>
                <a:cubicBezTo>
                  <a:pt x="423291" y="328327"/>
                  <a:pt x="328327" y="423291"/>
                  <a:pt x="211646" y="423291"/>
                </a:cubicBezTo>
                <a:close/>
                <a:moveTo>
                  <a:pt x="211646" y="75533"/>
                </a:moveTo>
                <a:cubicBezTo>
                  <a:pt x="136588" y="75533"/>
                  <a:pt x="75533" y="136589"/>
                  <a:pt x="75533" y="211646"/>
                </a:cubicBezTo>
                <a:cubicBezTo>
                  <a:pt x="75533" y="286703"/>
                  <a:pt x="136588" y="347758"/>
                  <a:pt x="211646" y="347758"/>
                </a:cubicBezTo>
                <a:cubicBezTo>
                  <a:pt x="286702" y="347758"/>
                  <a:pt x="347758" y="286703"/>
                  <a:pt x="347758" y="211646"/>
                </a:cubicBezTo>
                <a:cubicBezTo>
                  <a:pt x="347758" y="136589"/>
                  <a:pt x="286702" y="75533"/>
                  <a:pt x="211646" y="75533"/>
                </a:cubicBezTo>
                <a:close/>
              </a:path>
            </a:pathLst>
          </a:custGeom>
          <a:solidFill>
            <a:schemeClr val="accent3"/>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Georgia"/>
              <a:ea typeface="+mn-ea"/>
              <a:cs typeface="+mn-cs"/>
            </a:endParaRPr>
          </a:p>
        </p:txBody>
      </p:sp>
      <p:sp>
        <p:nvSpPr>
          <p:cNvPr id="20" name="Graphic 119">
            <a:extLst>
              <a:ext uri="{FF2B5EF4-FFF2-40B4-BE49-F238E27FC236}">
                <a16:creationId xmlns:a16="http://schemas.microsoft.com/office/drawing/2014/main" id="{BF778509-8405-9FBB-3763-0EBADE265B5B}"/>
              </a:ext>
            </a:extLst>
          </p:cNvPr>
          <p:cNvSpPr/>
          <p:nvPr/>
        </p:nvSpPr>
        <p:spPr>
          <a:xfrm rot="5400000">
            <a:off x="631724" y="3369364"/>
            <a:ext cx="1232113" cy="1154438"/>
          </a:xfrm>
          <a:custGeom>
            <a:avLst/>
            <a:gdLst>
              <a:gd name="connsiteX0" fmla="*/ 1886617 w 4449699"/>
              <a:gd name="connsiteY0" fmla="*/ 4169188 h 4169187"/>
              <a:gd name="connsiteX1" fmla="*/ 0 w 4449699"/>
              <a:gd name="connsiteY1" fmla="*/ 2282571 h 4169187"/>
              <a:gd name="connsiteX2" fmla="*/ 1848803 w 4449699"/>
              <a:gd name="connsiteY2" fmla="*/ 396335 h 4169187"/>
              <a:gd name="connsiteX3" fmla="*/ 1848803 w 4449699"/>
              <a:gd name="connsiteY3" fmla="*/ 0 h 4169187"/>
              <a:gd name="connsiteX4" fmla="*/ 1924336 w 4449699"/>
              <a:gd name="connsiteY4" fmla="*/ 0 h 4169187"/>
              <a:gd name="connsiteX5" fmla="*/ 1924336 w 4449699"/>
              <a:gd name="connsiteY5" fmla="*/ 471583 h 4169187"/>
              <a:gd name="connsiteX6" fmla="*/ 1886522 w 4449699"/>
              <a:gd name="connsiteY6" fmla="*/ 471583 h 4169187"/>
              <a:gd name="connsiteX7" fmla="*/ 75438 w 4449699"/>
              <a:gd name="connsiteY7" fmla="*/ 2282666 h 4169187"/>
              <a:gd name="connsiteX8" fmla="*/ 1886522 w 4449699"/>
              <a:gd name="connsiteY8" fmla="*/ 4093750 h 4169187"/>
              <a:gd name="connsiteX9" fmla="*/ 3697605 w 4449699"/>
              <a:gd name="connsiteY9" fmla="*/ 2282666 h 4169187"/>
              <a:gd name="connsiteX10" fmla="*/ 3697605 w 4449699"/>
              <a:gd name="connsiteY10" fmla="*/ 2244852 h 4169187"/>
              <a:gd name="connsiteX11" fmla="*/ 4449699 w 4449699"/>
              <a:gd name="connsiteY11" fmla="*/ 2244852 h 4169187"/>
              <a:gd name="connsiteX12" fmla="*/ 4449699 w 4449699"/>
              <a:gd name="connsiteY12" fmla="*/ 2320385 h 4169187"/>
              <a:gd name="connsiteX13" fmla="*/ 3772853 w 4449699"/>
              <a:gd name="connsiteY13" fmla="*/ 2320385 h 4169187"/>
              <a:gd name="connsiteX14" fmla="*/ 1886617 w 4449699"/>
              <a:gd name="connsiteY14" fmla="*/ 4169188 h 416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49699" h="4169187">
                <a:moveTo>
                  <a:pt x="1886617" y="4169188"/>
                </a:moveTo>
                <a:cubicBezTo>
                  <a:pt x="846296" y="4169188"/>
                  <a:pt x="0" y="3322796"/>
                  <a:pt x="0" y="2282571"/>
                </a:cubicBezTo>
                <a:cubicBezTo>
                  <a:pt x="0" y="1254919"/>
                  <a:pt x="825913" y="416528"/>
                  <a:pt x="1848803" y="396335"/>
                </a:cubicBezTo>
                <a:lnTo>
                  <a:pt x="1848803" y="0"/>
                </a:lnTo>
                <a:lnTo>
                  <a:pt x="1924336" y="0"/>
                </a:lnTo>
                <a:lnTo>
                  <a:pt x="1924336" y="471583"/>
                </a:lnTo>
                <a:lnTo>
                  <a:pt x="1886522" y="471583"/>
                </a:lnTo>
                <a:cubicBezTo>
                  <a:pt x="887921" y="471583"/>
                  <a:pt x="75438" y="1284065"/>
                  <a:pt x="75438" y="2282666"/>
                </a:cubicBezTo>
                <a:cubicBezTo>
                  <a:pt x="75438" y="3281267"/>
                  <a:pt x="887921" y="4093750"/>
                  <a:pt x="1886522" y="4093750"/>
                </a:cubicBezTo>
                <a:cubicBezTo>
                  <a:pt x="2885123" y="4093750"/>
                  <a:pt x="3697605" y="3281267"/>
                  <a:pt x="3697605" y="2282666"/>
                </a:cubicBezTo>
                <a:lnTo>
                  <a:pt x="3697605" y="2244852"/>
                </a:lnTo>
                <a:lnTo>
                  <a:pt x="4449699" y="2244852"/>
                </a:lnTo>
                <a:lnTo>
                  <a:pt x="4449699" y="2320385"/>
                </a:lnTo>
                <a:lnTo>
                  <a:pt x="3772853" y="2320385"/>
                </a:lnTo>
                <a:cubicBezTo>
                  <a:pt x="3752660" y="3343180"/>
                  <a:pt x="2914269" y="4169188"/>
                  <a:pt x="1886617" y="4169188"/>
                </a:cubicBezTo>
                <a:close/>
              </a:path>
            </a:pathLst>
          </a:custGeom>
          <a:solidFill>
            <a:srgbClr val="009CDE"/>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Georgia"/>
              <a:ea typeface="+mn-ea"/>
              <a:cs typeface="+mn-cs"/>
            </a:endParaRPr>
          </a:p>
        </p:txBody>
      </p:sp>
      <p:sp>
        <p:nvSpPr>
          <p:cNvPr id="21" name="Graphic 119">
            <a:extLst>
              <a:ext uri="{FF2B5EF4-FFF2-40B4-BE49-F238E27FC236}">
                <a16:creationId xmlns:a16="http://schemas.microsoft.com/office/drawing/2014/main" id="{9EF55DE9-FF81-5C01-976A-C4310F0C7C22}"/>
              </a:ext>
            </a:extLst>
          </p:cNvPr>
          <p:cNvSpPr/>
          <p:nvPr/>
        </p:nvSpPr>
        <p:spPr>
          <a:xfrm rot="5400000">
            <a:off x="1146436" y="4496335"/>
            <a:ext cx="93076" cy="153999"/>
          </a:xfrm>
          <a:custGeom>
            <a:avLst/>
            <a:gdLst>
              <a:gd name="connsiteX0" fmla="*/ 53435 w 336137"/>
              <a:gd name="connsiteY0" fmla="*/ 556165 h 556164"/>
              <a:gd name="connsiteX1" fmla="*/ 0 w 336137"/>
              <a:gd name="connsiteY1" fmla="*/ 502825 h 556164"/>
              <a:gd name="connsiteX2" fmla="*/ 229267 w 336137"/>
              <a:gd name="connsiteY2" fmla="*/ 273463 h 556164"/>
              <a:gd name="connsiteX3" fmla="*/ 9239 w 336137"/>
              <a:gd name="connsiteY3" fmla="*/ 53435 h 556164"/>
              <a:gd name="connsiteX4" fmla="*/ 62674 w 336137"/>
              <a:gd name="connsiteY4" fmla="*/ 0 h 556164"/>
              <a:gd name="connsiteX5" fmla="*/ 336137 w 336137"/>
              <a:gd name="connsiteY5" fmla="*/ 273463 h 556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137" h="556164">
                <a:moveTo>
                  <a:pt x="53435" y="556165"/>
                </a:moveTo>
                <a:lnTo>
                  <a:pt x="0" y="502825"/>
                </a:lnTo>
                <a:lnTo>
                  <a:pt x="229267" y="273463"/>
                </a:lnTo>
                <a:lnTo>
                  <a:pt x="9239" y="53435"/>
                </a:lnTo>
                <a:lnTo>
                  <a:pt x="62674" y="0"/>
                </a:lnTo>
                <a:lnTo>
                  <a:pt x="336137" y="273463"/>
                </a:lnTo>
                <a:close/>
              </a:path>
            </a:pathLst>
          </a:custGeom>
          <a:solidFill>
            <a:srgbClr val="009CDE"/>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Georgia"/>
              <a:ea typeface="+mn-ea"/>
              <a:cs typeface="+mn-cs"/>
            </a:endParaRPr>
          </a:p>
        </p:txBody>
      </p:sp>
      <p:sp>
        <p:nvSpPr>
          <p:cNvPr id="22" name="Graphic 119">
            <a:extLst>
              <a:ext uri="{FF2B5EF4-FFF2-40B4-BE49-F238E27FC236}">
                <a16:creationId xmlns:a16="http://schemas.microsoft.com/office/drawing/2014/main" id="{A12F29E5-6010-6D94-A543-71F47CA48F0F}"/>
              </a:ext>
            </a:extLst>
          </p:cNvPr>
          <p:cNvSpPr/>
          <p:nvPr/>
        </p:nvSpPr>
        <p:spPr>
          <a:xfrm rot="5400000">
            <a:off x="1871973" y="3827924"/>
            <a:ext cx="50006" cy="50006"/>
          </a:xfrm>
          <a:custGeom>
            <a:avLst/>
            <a:gdLst>
              <a:gd name="connsiteX0" fmla="*/ 180594 w 180593"/>
              <a:gd name="connsiteY0" fmla="*/ 90297 h 180594"/>
              <a:gd name="connsiteX1" fmla="*/ 90297 w 180593"/>
              <a:gd name="connsiteY1" fmla="*/ 180594 h 180594"/>
              <a:gd name="connsiteX2" fmla="*/ 0 w 180593"/>
              <a:gd name="connsiteY2" fmla="*/ 90297 h 180594"/>
              <a:gd name="connsiteX3" fmla="*/ 90297 w 180593"/>
              <a:gd name="connsiteY3" fmla="*/ 0 h 180594"/>
              <a:gd name="connsiteX4" fmla="*/ 180594 w 180593"/>
              <a:gd name="connsiteY4" fmla="*/ 90297 h 180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593" h="180594">
                <a:moveTo>
                  <a:pt x="180594" y="90297"/>
                </a:moveTo>
                <a:cubicBezTo>
                  <a:pt x="180594" y="140167"/>
                  <a:pt x="140167" y="180594"/>
                  <a:pt x="90297" y="180594"/>
                </a:cubicBezTo>
                <a:cubicBezTo>
                  <a:pt x="40427" y="180594"/>
                  <a:pt x="0" y="140167"/>
                  <a:pt x="0" y="90297"/>
                </a:cubicBezTo>
                <a:cubicBezTo>
                  <a:pt x="0" y="40427"/>
                  <a:pt x="40427" y="0"/>
                  <a:pt x="90297" y="0"/>
                </a:cubicBezTo>
                <a:cubicBezTo>
                  <a:pt x="140167" y="0"/>
                  <a:pt x="180594" y="40427"/>
                  <a:pt x="180594" y="90297"/>
                </a:cubicBezTo>
                <a:close/>
              </a:path>
            </a:pathLst>
          </a:custGeom>
          <a:solidFill>
            <a:schemeClr val="accent3"/>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Georgia"/>
              <a:ea typeface="+mn-ea"/>
              <a:cs typeface="+mn-cs"/>
            </a:endParaRPr>
          </a:p>
        </p:txBody>
      </p:sp>
      <p:sp>
        <p:nvSpPr>
          <p:cNvPr id="23" name="Graphic 119">
            <a:extLst>
              <a:ext uri="{FF2B5EF4-FFF2-40B4-BE49-F238E27FC236}">
                <a16:creationId xmlns:a16="http://schemas.microsoft.com/office/drawing/2014/main" id="{D10B3100-B94C-F551-7503-2568DBD0DBEC}"/>
              </a:ext>
            </a:extLst>
          </p:cNvPr>
          <p:cNvSpPr/>
          <p:nvPr/>
        </p:nvSpPr>
        <p:spPr>
          <a:xfrm rot="5400000">
            <a:off x="1252739" y="3912705"/>
            <a:ext cx="458889" cy="459023"/>
          </a:xfrm>
          <a:custGeom>
            <a:avLst/>
            <a:gdLst>
              <a:gd name="connsiteX0" fmla="*/ 1582198 w 1657254"/>
              <a:gd name="connsiteY0" fmla="*/ 1657731 h 1657731"/>
              <a:gd name="connsiteX1" fmla="*/ 1560005 w 1657254"/>
              <a:gd name="connsiteY1" fmla="*/ 1517618 h 1657731"/>
              <a:gd name="connsiteX2" fmla="*/ 1634109 w 1657254"/>
              <a:gd name="connsiteY2" fmla="*/ 1502855 h 1657731"/>
              <a:gd name="connsiteX3" fmla="*/ 1657255 w 1657254"/>
              <a:gd name="connsiteY3" fmla="*/ 1648778 h 1657731"/>
              <a:gd name="connsiteX4" fmla="*/ 1582198 w 1657254"/>
              <a:gd name="connsiteY4" fmla="*/ 1657731 h 1657731"/>
              <a:gd name="connsiteX5" fmla="*/ 1526858 w 1657254"/>
              <a:gd name="connsiteY5" fmla="*/ 1379792 h 1657731"/>
              <a:gd name="connsiteX6" fmla="*/ 1482852 w 1657254"/>
              <a:gd name="connsiteY6" fmla="*/ 1244822 h 1657731"/>
              <a:gd name="connsiteX7" fmla="*/ 1553718 w 1657254"/>
              <a:gd name="connsiteY7" fmla="*/ 1218629 h 1657731"/>
              <a:gd name="connsiteX8" fmla="*/ 1599533 w 1657254"/>
              <a:gd name="connsiteY8" fmla="*/ 1359218 h 1657731"/>
              <a:gd name="connsiteX9" fmla="*/ 1526858 w 1657254"/>
              <a:gd name="connsiteY9" fmla="*/ 1379792 h 1657731"/>
              <a:gd name="connsiteX10" fmla="*/ 1428464 w 1657254"/>
              <a:gd name="connsiteY10" fmla="*/ 1113758 h 1657731"/>
              <a:gd name="connsiteX11" fmla="*/ 1363885 w 1657254"/>
              <a:gd name="connsiteY11" fmla="*/ 987457 h 1657731"/>
              <a:gd name="connsiteX12" fmla="*/ 1429702 w 1657254"/>
              <a:gd name="connsiteY12" fmla="*/ 950405 h 1657731"/>
              <a:gd name="connsiteX13" fmla="*/ 1497044 w 1657254"/>
              <a:gd name="connsiteY13" fmla="*/ 1082040 h 1657731"/>
              <a:gd name="connsiteX14" fmla="*/ 1428464 w 1657254"/>
              <a:gd name="connsiteY14" fmla="*/ 1113758 h 1657731"/>
              <a:gd name="connsiteX15" fmla="*/ 1289495 w 1657254"/>
              <a:gd name="connsiteY15" fmla="*/ 866584 h 1657731"/>
              <a:gd name="connsiteX16" fmla="*/ 1205960 w 1657254"/>
              <a:gd name="connsiteY16" fmla="*/ 751904 h 1657731"/>
              <a:gd name="connsiteX17" fmla="*/ 1265206 w 1657254"/>
              <a:gd name="connsiteY17" fmla="*/ 705041 h 1657731"/>
              <a:gd name="connsiteX18" fmla="*/ 1352169 w 1657254"/>
              <a:gd name="connsiteY18" fmla="*/ 824484 h 1657731"/>
              <a:gd name="connsiteX19" fmla="*/ 1289495 w 1657254"/>
              <a:gd name="connsiteY19" fmla="*/ 866584 h 1657731"/>
              <a:gd name="connsiteX20" fmla="*/ 1113758 w 1657254"/>
              <a:gd name="connsiteY20" fmla="*/ 643985 h 1657731"/>
              <a:gd name="connsiteX21" fmla="*/ 1013365 w 1657254"/>
              <a:gd name="connsiteY21" fmla="*/ 543592 h 1657731"/>
              <a:gd name="connsiteX22" fmla="*/ 1064705 w 1657254"/>
              <a:gd name="connsiteY22" fmla="*/ 488156 h 1657731"/>
              <a:gd name="connsiteX23" fmla="*/ 1169194 w 1657254"/>
              <a:gd name="connsiteY23" fmla="*/ 592646 h 1657731"/>
              <a:gd name="connsiteX24" fmla="*/ 1113758 w 1657254"/>
              <a:gd name="connsiteY24" fmla="*/ 643985 h 1657731"/>
              <a:gd name="connsiteX25" fmla="*/ 905542 w 1657254"/>
              <a:gd name="connsiteY25" fmla="*/ 451390 h 1657731"/>
              <a:gd name="connsiteX26" fmla="*/ 790861 w 1657254"/>
              <a:gd name="connsiteY26" fmla="*/ 367855 h 1657731"/>
              <a:gd name="connsiteX27" fmla="*/ 832866 w 1657254"/>
              <a:gd name="connsiteY27" fmla="*/ 305086 h 1657731"/>
              <a:gd name="connsiteX28" fmla="*/ 952309 w 1657254"/>
              <a:gd name="connsiteY28" fmla="*/ 392049 h 1657731"/>
              <a:gd name="connsiteX29" fmla="*/ 905542 w 1657254"/>
              <a:gd name="connsiteY29" fmla="*/ 451390 h 1657731"/>
              <a:gd name="connsiteX30" fmla="*/ 669989 w 1657254"/>
              <a:gd name="connsiteY30" fmla="*/ 293561 h 1657731"/>
              <a:gd name="connsiteX31" fmla="*/ 543687 w 1657254"/>
              <a:gd name="connsiteY31" fmla="*/ 228981 h 1657731"/>
              <a:gd name="connsiteX32" fmla="*/ 575405 w 1657254"/>
              <a:gd name="connsiteY32" fmla="*/ 160401 h 1657731"/>
              <a:gd name="connsiteX33" fmla="*/ 706946 w 1657254"/>
              <a:gd name="connsiteY33" fmla="*/ 227743 h 1657731"/>
              <a:gd name="connsiteX34" fmla="*/ 669989 w 1657254"/>
              <a:gd name="connsiteY34" fmla="*/ 293561 h 1657731"/>
              <a:gd name="connsiteX35" fmla="*/ 412814 w 1657254"/>
              <a:gd name="connsiteY35" fmla="*/ 174498 h 1657731"/>
              <a:gd name="connsiteX36" fmla="*/ 278035 w 1657254"/>
              <a:gd name="connsiteY36" fmla="*/ 130588 h 1657731"/>
              <a:gd name="connsiteX37" fmla="*/ 298609 w 1657254"/>
              <a:gd name="connsiteY37" fmla="*/ 57912 h 1657731"/>
              <a:gd name="connsiteX38" fmla="*/ 439102 w 1657254"/>
              <a:gd name="connsiteY38" fmla="*/ 103727 h 1657731"/>
              <a:gd name="connsiteX39" fmla="*/ 412814 w 1657254"/>
              <a:gd name="connsiteY39" fmla="*/ 174498 h 1657731"/>
              <a:gd name="connsiteX40" fmla="*/ 140113 w 1657254"/>
              <a:gd name="connsiteY40" fmla="*/ 97346 h 1657731"/>
              <a:gd name="connsiteX41" fmla="*/ 0 w 1657254"/>
              <a:gd name="connsiteY41" fmla="*/ 75057 h 1657731"/>
              <a:gd name="connsiteX42" fmla="*/ 8954 w 1657254"/>
              <a:gd name="connsiteY42" fmla="*/ 0 h 1657731"/>
              <a:gd name="connsiteX43" fmla="*/ 154877 w 1657254"/>
              <a:gd name="connsiteY43" fmla="*/ 23146 h 1657731"/>
              <a:gd name="connsiteX44" fmla="*/ 140113 w 1657254"/>
              <a:gd name="connsiteY44" fmla="*/ 97346 h 1657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657254" h="1657731">
                <a:moveTo>
                  <a:pt x="1582198" y="1657731"/>
                </a:moveTo>
                <a:cubicBezTo>
                  <a:pt x="1576673" y="1610868"/>
                  <a:pt x="1569149" y="1563719"/>
                  <a:pt x="1560005" y="1517618"/>
                </a:cubicBezTo>
                <a:lnTo>
                  <a:pt x="1634109" y="1502855"/>
                </a:lnTo>
                <a:cubicBezTo>
                  <a:pt x="1643634" y="1550956"/>
                  <a:pt x="1651445" y="1600010"/>
                  <a:pt x="1657255" y="1648778"/>
                </a:cubicBezTo>
                <a:lnTo>
                  <a:pt x="1582198" y="1657731"/>
                </a:lnTo>
                <a:close/>
                <a:moveTo>
                  <a:pt x="1526858" y="1379792"/>
                </a:moveTo>
                <a:cubicBezTo>
                  <a:pt x="1513999" y="1334453"/>
                  <a:pt x="1499235" y="1289018"/>
                  <a:pt x="1482852" y="1244822"/>
                </a:cubicBezTo>
                <a:lnTo>
                  <a:pt x="1553718" y="1218629"/>
                </a:lnTo>
                <a:cubicBezTo>
                  <a:pt x="1570768" y="1264634"/>
                  <a:pt x="1586198" y="1311974"/>
                  <a:pt x="1599533" y="1359218"/>
                </a:cubicBezTo>
                <a:lnTo>
                  <a:pt x="1526858" y="1379792"/>
                </a:lnTo>
                <a:close/>
                <a:moveTo>
                  <a:pt x="1428464" y="1113758"/>
                </a:moveTo>
                <a:cubicBezTo>
                  <a:pt x="1408652" y="1070991"/>
                  <a:pt x="1386935" y="1028509"/>
                  <a:pt x="1363885" y="987457"/>
                </a:cubicBezTo>
                <a:lnTo>
                  <a:pt x="1429702" y="950405"/>
                </a:lnTo>
                <a:cubicBezTo>
                  <a:pt x="1453706" y="993172"/>
                  <a:pt x="1476375" y="1037463"/>
                  <a:pt x="1497044" y="1082040"/>
                </a:cubicBezTo>
                <a:lnTo>
                  <a:pt x="1428464" y="1113758"/>
                </a:lnTo>
                <a:close/>
                <a:moveTo>
                  <a:pt x="1289495" y="866584"/>
                </a:moveTo>
                <a:cubicBezTo>
                  <a:pt x="1263206" y="827437"/>
                  <a:pt x="1235107" y="788860"/>
                  <a:pt x="1205960" y="751904"/>
                </a:cubicBezTo>
                <a:lnTo>
                  <a:pt x="1265206" y="705041"/>
                </a:lnTo>
                <a:cubicBezTo>
                  <a:pt x="1295591" y="743522"/>
                  <a:pt x="1324927" y="783717"/>
                  <a:pt x="1352169" y="824484"/>
                </a:cubicBezTo>
                <a:lnTo>
                  <a:pt x="1289495" y="866584"/>
                </a:lnTo>
                <a:close/>
                <a:moveTo>
                  <a:pt x="1113758" y="643985"/>
                </a:moveTo>
                <a:cubicBezTo>
                  <a:pt x="1081754" y="609409"/>
                  <a:pt x="1048036" y="575596"/>
                  <a:pt x="1013365" y="543592"/>
                </a:cubicBezTo>
                <a:lnTo>
                  <a:pt x="1064705" y="488156"/>
                </a:lnTo>
                <a:cubicBezTo>
                  <a:pt x="1100709" y="521494"/>
                  <a:pt x="1135856" y="556641"/>
                  <a:pt x="1169194" y="592646"/>
                </a:cubicBezTo>
                <a:lnTo>
                  <a:pt x="1113758" y="643985"/>
                </a:lnTo>
                <a:close/>
                <a:moveTo>
                  <a:pt x="905542" y="451390"/>
                </a:moveTo>
                <a:cubicBezTo>
                  <a:pt x="868490" y="422148"/>
                  <a:pt x="829913" y="394049"/>
                  <a:pt x="790861" y="367855"/>
                </a:cubicBezTo>
                <a:lnTo>
                  <a:pt x="832866" y="305086"/>
                </a:lnTo>
                <a:cubicBezTo>
                  <a:pt x="873633" y="332327"/>
                  <a:pt x="913733" y="361664"/>
                  <a:pt x="952309" y="392049"/>
                </a:cubicBezTo>
                <a:lnTo>
                  <a:pt x="905542" y="451390"/>
                </a:lnTo>
                <a:close/>
                <a:moveTo>
                  <a:pt x="669989" y="293561"/>
                </a:moveTo>
                <a:cubicBezTo>
                  <a:pt x="628936" y="270510"/>
                  <a:pt x="586454" y="248793"/>
                  <a:pt x="543687" y="228981"/>
                </a:cubicBezTo>
                <a:lnTo>
                  <a:pt x="575405" y="160401"/>
                </a:lnTo>
                <a:cubicBezTo>
                  <a:pt x="619982" y="181070"/>
                  <a:pt x="664178" y="203644"/>
                  <a:pt x="706946" y="227743"/>
                </a:cubicBezTo>
                <a:lnTo>
                  <a:pt x="669989" y="293561"/>
                </a:lnTo>
                <a:close/>
                <a:moveTo>
                  <a:pt x="412814" y="174498"/>
                </a:moveTo>
                <a:cubicBezTo>
                  <a:pt x="368617" y="158115"/>
                  <a:pt x="323279" y="143351"/>
                  <a:pt x="278035" y="130588"/>
                </a:cubicBezTo>
                <a:lnTo>
                  <a:pt x="298609" y="57912"/>
                </a:lnTo>
                <a:cubicBezTo>
                  <a:pt x="345758" y="71247"/>
                  <a:pt x="393097" y="86677"/>
                  <a:pt x="439102" y="103727"/>
                </a:cubicBezTo>
                <a:lnTo>
                  <a:pt x="412814" y="174498"/>
                </a:lnTo>
                <a:close/>
                <a:moveTo>
                  <a:pt x="140113" y="97346"/>
                </a:moveTo>
                <a:cubicBezTo>
                  <a:pt x="94012" y="88106"/>
                  <a:pt x="46863" y="80677"/>
                  <a:pt x="0" y="75057"/>
                </a:cubicBezTo>
                <a:lnTo>
                  <a:pt x="8954" y="0"/>
                </a:lnTo>
                <a:cubicBezTo>
                  <a:pt x="57722" y="5810"/>
                  <a:pt x="106871" y="13621"/>
                  <a:pt x="154877" y="23146"/>
                </a:cubicBezTo>
                <a:lnTo>
                  <a:pt x="140113" y="97346"/>
                </a:lnTo>
                <a:close/>
              </a:path>
            </a:pathLst>
          </a:custGeom>
          <a:solidFill>
            <a:sysClr val="window" lastClr="FFFFFF">
              <a:lumMod val="50000"/>
            </a:sysClr>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Georgia"/>
              <a:ea typeface="+mn-ea"/>
              <a:cs typeface="+mn-cs"/>
            </a:endParaRPr>
          </a:p>
        </p:txBody>
      </p:sp>
      <p:sp>
        <p:nvSpPr>
          <p:cNvPr id="24" name="Graphic 119">
            <a:extLst>
              <a:ext uri="{FF2B5EF4-FFF2-40B4-BE49-F238E27FC236}">
                <a16:creationId xmlns:a16="http://schemas.microsoft.com/office/drawing/2014/main" id="{C969268D-8A8B-EBCC-7EC5-B606D1013C60}"/>
              </a:ext>
            </a:extLst>
          </p:cNvPr>
          <p:cNvSpPr/>
          <p:nvPr/>
        </p:nvSpPr>
        <p:spPr>
          <a:xfrm rot="5400000">
            <a:off x="1838371" y="5134602"/>
            <a:ext cx="117207" cy="117207"/>
          </a:xfrm>
          <a:custGeom>
            <a:avLst/>
            <a:gdLst>
              <a:gd name="connsiteX0" fmla="*/ 211646 w 423290"/>
              <a:gd name="connsiteY0" fmla="*/ 423291 h 423290"/>
              <a:gd name="connsiteX1" fmla="*/ 0 w 423290"/>
              <a:gd name="connsiteY1" fmla="*/ 211646 h 423290"/>
              <a:gd name="connsiteX2" fmla="*/ 211646 w 423290"/>
              <a:gd name="connsiteY2" fmla="*/ 0 h 423290"/>
              <a:gd name="connsiteX3" fmla="*/ 423291 w 423290"/>
              <a:gd name="connsiteY3" fmla="*/ 211646 h 423290"/>
              <a:gd name="connsiteX4" fmla="*/ 211646 w 423290"/>
              <a:gd name="connsiteY4" fmla="*/ 423291 h 423290"/>
              <a:gd name="connsiteX5" fmla="*/ 211646 w 423290"/>
              <a:gd name="connsiteY5" fmla="*/ 75533 h 423290"/>
              <a:gd name="connsiteX6" fmla="*/ 75533 w 423290"/>
              <a:gd name="connsiteY6" fmla="*/ 211646 h 423290"/>
              <a:gd name="connsiteX7" fmla="*/ 211646 w 423290"/>
              <a:gd name="connsiteY7" fmla="*/ 347758 h 423290"/>
              <a:gd name="connsiteX8" fmla="*/ 347758 w 423290"/>
              <a:gd name="connsiteY8" fmla="*/ 211646 h 423290"/>
              <a:gd name="connsiteX9" fmla="*/ 211646 w 423290"/>
              <a:gd name="connsiteY9" fmla="*/ 75533 h 42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290" h="423290">
                <a:moveTo>
                  <a:pt x="211646" y="423291"/>
                </a:moveTo>
                <a:cubicBezTo>
                  <a:pt x="94964" y="423291"/>
                  <a:pt x="0" y="328327"/>
                  <a:pt x="0" y="211646"/>
                </a:cubicBezTo>
                <a:cubicBezTo>
                  <a:pt x="0" y="94964"/>
                  <a:pt x="94964" y="0"/>
                  <a:pt x="211646" y="0"/>
                </a:cubicBezTo>
                <a:cubicBezTo>
                  <a:pt x="328327" y="0"/>
                  <a:pt x="423291" y="94964"/>
                  <a:pt x="423291" y="211646"/>
                </a:cubicBezTo>
                <a:cubicBezTo>
                  <a:pt x="423291" y="328327"/>
                  <a:pt x="328327" y="423291"/>
                  <a:pt x="211646" y="423291"/>
                </a:cubicBezTo>
                <a:close/>
                <a:moveTo>
                  <a:pt x="211646" y="75533"/>
                </a:moveTo>
                <a:cubicBezTo>
                  <a:pt x="136588" y="75533"/>
                  <a:pt x="75533" y="136589"/>
                  <a:pt x="75533" y="211646"/>
                </a:cubicBezTo>
                <a:cubicBezTo>
                  <a:pt x="75533" y="286703"/>
                  <a:pt x="136588" y="347758"/>
                  <a:pt x="211646" y="347758"/>
                </a:cubicBezTo>
                <a:cubicBezTo>
                  <a:pt x="286702" y="347758"/>
                  <a:pt x="347758" y="286703"/>
                  <a:pt x="347758" y="211646"/>
                </a:cubicBezTo>
                <a:cubicBezTo>
                  <a:pt x="347758" y="136589"/>
                  <a:pt x="286702" y="75533"/>
                  <a:pt x="211646" y="75533"/>
                </a:cubicBezTo>
                <a:close/>
              </a:path>
            </a:pathLst>
          </a:custGeom>
          <a:solidFill>
            <a:schemeClr val="accent3"/>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Georgia"/>
              <a:ea typeface="+mn-ea"/>
              <a:cs typeface="+mn-cs"/>
            </a:endParaRPr>
          </a:p>
        </p:txBody>
      </p:sp>
      <p:sp>
        <p:nvSpPr>
          <p:cNvPr id="25" name="Graphic 119">
            <a:extLst>
              <a:ext uri="{FF2B5EF4-FFF2-40B4-BE49-F238E27FC236}">
                <a16:creationId xmlns:a16="http://schemas.microsoft.com/office/drawing/2014/main" id="{16C14C95-EA1A-A4AC-6E97-EDF9A3014282}"/>
              </a:ext>
            </a:extLst>
          </p:cNvPr>
          <p:cNvSpPr/>
          <p:nvPr/>
        </p:nvSpPr>
        <p:spPr>
          <a:xfrm rot="5400000">
            <a:off x="725433" y="4615935"/>
            <a:ext cx="1044696" cy="1154438"/>
          </a:xfrm>
          <a:custGeom>
            <a:avLst/>
            <a:gdLst>
              <a:gd name="connsiteX0" fmla="*/ 1886617 w 4449699"/>
              <a:gd name="connsiteY0" fmla="*/ 4169188 h 4169187"/>
              <a:gd name="connsiteX1" fmla="*/ 0 w 4449699"/>
              <a:gd name="connsiteY1" fmla="*/ 2282571 h 4169187"/>
              <a:gd name="connsiteX2" fmla="*/ 1848803 w 4449699"/>
              <a:gd name="connsiteY2" fmla="*/ 396335 h 4169187"/>
              <a:gd name="connsiteX3" fmla="*/ 1848803 w 4449699"/>
              <a:gd name="connsiteY3" fmla="*/ 0 h 4169187"/>
              <a:gd name="connsiteX4" fmla="*/ 1924336 w 4449699"/>
              <a:gd name="connsiteY4" fmla="*/ 0 h 4169187"/>
              <a:gd name="connsiteX5" fmla="*/ 1924336 w 4449699"/>
              <a:gd name="connsiteY5" fmla="*/ 471583 h 4169187"/>
              <a:gd name="connsiteX6" fmla="*/ 1886522 w 4449699"/>
              <a:gd name="connsiteY6" fmla="*/ 471583 h 4169187"/>
              <a:gd name="connsiteX7" fmla="*/ 75438 w 4449699"/>
              <a:gd name="connsiteY7" fmla="*/ 2282666 h 4169187"/>
              <a:gd name="connsiteX8" fmla="*/ 1886522 w 4449699"/>
              <a:gd name="connsiteY8" fmla="*/ 4093750 h 4169187"/>
              <a:gd name="connsiteX9" fmla="*/ 3697605 w 4449699"/>
              <a:gd name="connsiteY9" fmla="*/ 2282666 h 4169187"/>
              <a:gd name="connsiteX10" fmla="*/ 3697605 w 4449699"/>
              <a:gd name="connsiteY10" fmla="*/ 2244852 h 4169187"/>
              <a:gd name="connsiteX11" fmla="*/ 4449699 w 4449699"/>
              <a:gd name="connsiteY11" fmla="*/ 2244852 h 4169187"/>
              <a:gd name="connsiteX12" fmla="*/ 4449699 w 4449699"/>
              <a:gd name="connsiteY12" fmla="*/ 2320385 h 4169187"/>
              <a:gd name="connsiteX13" fmla="*/ 3772853 w 4449699"/>
              <a:gd name="connsiteY13" fmla="*/ 2320385 h 4169187"/>
              <a:gd name="connsiteX14" fmla="*/ 1886617 w 4449699"/>
              <a:gd name="connsiteY14" fmla="*/ 4169188 h 4169187"/>
              <a:gd name="connsiteX0" fmla="*/ 1886617 w 4449699"/>
              <a:gd name="connsiteY0" fmla="*/ 4169188 h 4169187"/>
              <a:gd name="connsiteX1" fmla="*/ 0 w 4449699"/>
              <a:gd name="connsiteY1" fmla="*/ 2282571 h 4169187"/>
              <a:gd name="connsiteX2" fmla="*/ 1848803 w 4449699"/>
              <a:gd name="connsiteY2" fmla="*/ 396335 h 4169187"/>
              <a:gd name="connsiteX3" fmla="*/ 1848803 w 4449699"/>
              <a:gd name="connsiteY3" fmla="*/ 0 h 4169187"/>
              <a:gd name="connsiteX4" fmla="*/ 1924336 w 4449699"/>
              <a:gd name="connsiteY4" fmla="*/ 0 h 4169187"/>
              <a:gd name="connsiteX5" fmla="*/ 1924336 w 4449699"/>
              <a:gd name="connsiteY5" fmla="*/ 471583 h 4169187"/>
              <a:gd name="connsiteX6" fmla="*/ 1886522 w 4449699"/>
              <a:gd name="connsiteY6" fmla="*/ 471583 h 4169187"/>
              <a:gd name="connsiteX7" fmla="*/ 75438 w 4449699"/>
              <a:gd name="connsiteY7" fmla="*/ 2282666 h 4169187"/>
              <a:gd name="connsiteX8" fmla="*/ 1886522 w 4449699"/>
              <a:gd name="connsiteY8" fmla="*/ 4093750 h 4169187"/>
              <a:gd name="connsiteX9" fmla="*/ 3697605 w 4449699"/>
              <a:gd name="connsiteY9" fmla="*/ 2282666 h 4169187"/>
              <a:gd name="connsiteX10" fmla="*/ 3697605 w 4449699"/>
              <a:gd name="connsiteY10" fmla="*/ 2244852 h 4169187"/>
              <a:gd name="connsiteX11" fmla="*/ 4449699 w 4449699"/>
              <a:gd name="connsiteY11" fmla="*/ 2244852 h 4169187"/>
              <a:gd name="connsiteX12" fmla="*/ 3772853 w 4449699"/>
              <a:gd name="connsiteY12" fmla="*/ 2320385 h 4169187"/>
              <a:gd name="connsiteX13" fmla="*/ 1886617 w 4449699"/>
              <a:gd name="connsiteY13" fmla="*/ 4169188 h 4169187"/>
              <a:gd name="connsiteX0" fmla="*/ 1886617 w 3772851"/>
              <a:gd name="connsiteY0" fmla="*/ 4169188 h 4169187"/>
              <a:gd name="connsiteX1" fmla="*/ 0 w 3772851"/>
              <a:gd name="connsiteY1" fmla="*/ 2282571 h 4169187"/>
              <a:gd name="connsiteX2" fmla="*/ 1848803 w 3772851"/>
              <a:gd name="connsiteY2" fmla="*/ 396335 h 4169187"/>
              <a:gd name="connsiteX3" fmla="*/ 1848803 w 3772851"/>
              <a:gd name="connsiteY3" fmla="*/ 0 h 4169187"/>
              <a:gd name="connsiteX4" fmla="*/ 1924336 w 3772851"/>
              <a:gd name="connsiteY4" fmla="*/ 0 h 4169187"/>
              <a:gd name="connsiteX5" fmla="*/ 1924336 w 3772851"/>
              <a:gd name="connsiteY5" fmla="*/ 471583 h 4169187"/>
              <a:gd name="connsiteX6" fmla="*/ 1886522 w 3772851"/>
              <a:gd name="connsiteY6" fmla="*/ 471583 h 4169187"/>
              <a:gd name="connsiteX7" fmla="*/ 75438 w 3772851"/>
              <a:gd name="connsiteY7" fmla="*/ 2282666 h 4169187"/>
              <a:gd name="connsiteX8" fmla="*/ 1886522 w 3772851"/>
              <a:gd name="connsiteY8" fmla="*/ 4093750 h 4169187"/>
              <a:gd name="connsiteX9" fmla="*/ 3697605 w 3772851"/>
              <a:gd name="connsiteY9" fmla="*/ 2282666 h 4169187"/>
              <a:gd name="connsiteX10" fmla="*/ 3697605 w 3772851"/>
              <a:gd name="connsiteY10" fmla="*/ 2244852 h 4169187"/>
              <a:gd name="connsiteX11" fmla="*/ 3772853 w 3772851"/>
              <a:gd name="connsiteY11" fmla="*/ 2320385 h 4169187"/>
              <a:gd name="connsiteX12" fmla="*/ 1886617 w 3772851"/>
              <a:gd name="connsiteY12" fmla="*/ 4169188 h 416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72851" h="4169187">
                <a:moveTo>
                  <a:pt x="1886617" y="4169188"/>
                </a:moveTo>
                <a:cubicBezTo>
                  <a:pt x="846296" y="4169188"/>
                  <a:pt x="0" y="3322796"/>
                  <a:pt x="0" y="2282571"/>
                </a:cubicBezTo>
                <a:cubicBezTo>
                  <a:pt x="0" y="1254919"/>
                  <a:pt x="825913" y="416528"/>
                  <a:pt x="1848803" y="396335"/>
                </a:cubicBezTo>
                <a:lnTo>
                  <a:pt x="1848803" y="0"/>
                </a:lnTo>
                <a:lnTo>
                  <a:pt x="1924336" y="0"/>
                </a:lnTo>
                <a:lnTo>
                  <a:pt x="1924336" y="471583"/>
                </a:lnTo>
                <a:lnTo>
                  <a:pt x="1886522" y="471583"/>
                </a:lnTo>
                <a:cubicBezTo>
                  <a:pt x="887921" y="471583"/>
                  <a:pt x="75438" y="1284065"/>
                  <a:pt x="75438" y="2282666"/>
                </a:cubicBezTo>
                <a:cubicBezTo>
                  <a:pt x="75438" y="3281267"/>
                  <a:pt x="887921" y="4093750"/>
                  <a:pt x="1886522" y="4093750"/>
                </a:cubicBezTo>
                <a:cubicBezTo>
                  <a:pt x="2885123" y="4093750"/>
                  <a:pt x="3697605" y="3281267"/>
                  <a:pt x="3697605" y="2282666"/>
                </a:cubicBezTo>
                <a:lnTo>
                  <a:pt x="3697605" y="2244852"/>
                </a:lnTo>
                <a:lnTo>
                  <a:pt x="3772853" y="2320385"/>
                </a:lnTo>
                <a:cubicBezTo>
                  <a:pt x="3752660" y="3343180"/>
                  <a:pt x="2914269" y="4169188"/>
                  <a:pt x="1886617" y="4169188"/>
                </a:cubicBezTo>
                <a:close/>
              </a:path>
            </a:pathLst>
          </a:custGeom>
          <a:solidFill>
            <a:srgbClr val="009CDE"/>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Georgia"/>
              <a:ea typeface="+mn-ea"/>
              <a:cs typeface="+mn-cs"/>
            </a:endParaRPr>
          </a:p>
        </p:txBody>
      </p:sp>
      <p:sp>
        <p:nvSpPr>
          <p:cNvPr id="26" name="Graphic 119">
            <a:extLst>
              <a:ext uri="{FF2B5EF4-FFF2-40B4-BE49-F238E27FC236}">
                <a16:creationId xmlns:a16="http://schemas.microsoft.com/office/drawing/2014/main" id="{F40D0755-3EC2-6D4B-D7BC-48BAADBA2BDD}"/>
              </a:ext>
            </a:extLst>
          </p:cNvPr>
          <p:cNvSpPr/>
          <p:nvPr/>
        </p:nvSpPr>
        <p:spPr>
          <a:xfrm rot="5400000">
            <a:off x="1871973" y="5168202"/>
            <a:ext cx="50006" cy="50006"/>
          </a:xfrm>
          <a:custGeom>
            <a:avLst/>
            <a:gdLst>
              <a:gd name="connsiteX0" fmla="*/ 180594 w 180593"/>
              <a:gd name="connsiteY0" fmla="*/ 90297 h 180594"/>
              <a:gd name="connsiteX1" fmla="*/ 90297 w 180593"/>
              <a:gd name="connsiteY1" fmla="*/ 180594 h 180594"/>
              <a:gd name="connsiteX2" fmla="*/ 0 w 180593"/>
              <a:gd name="connsiteY2" fmla="*/ 90297 h 180594"/>
              <a:gd name="connsiteX3" fmla="*/ 90297 w 180593"/>
              <a:gd name="connsiteY3" fmla="*/ 0 h 180594"/>
              <a:gd name="connsiteX4" fmla="*/ 180594 w 180593"/>
              <a:gd name="connsiteY4" fmla="*/ 90297 h 180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593" h="180594">
                <a:moveTo>
                  <a:pt x="180594" y="90297"/>
                </a:moveTo>
                <a:cubicBezTo>
                  <a:pt x="180594" y="140167"/>
                  <a:pt x="140167" y="180594"/>
                  <a:pt x="90297" y="180594"/>
                </a:cubicBezTo>
                <a:cubicBezTo>
                  <a:pt x="40427" y="180594"/>
                  <a:pt x="0" y="140167"/>
                  <a:pt x="0" y="90297"/>
                </a:cubicBezTo>
                <a:cubicBezTo>
                  <a:pt x="0" y="40427"/>
                  <a:pt x="40427" y="0"/>
                  <a:pt x="90297" y="0"/>
                </a:cubicBezTo>
                <a:cubicBezTo>
                  <a:pt x="140167" y="0"/>
                  <a:pt x="180594" y="40427"/>
                  <a:pt x="180594" y="90297"/>
                </a:cubicBezTo>
                <a:close/>
              </a:path>
            </a:pathLst>
          </a:custGeom>
          <a:solidFill>
            <a:schemeClr val="accent3"/>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Georgia"/>
              <a:ea typeface="+mn-ea"/>
              <a:cs typeface="+mn-cs"/>
            </a:endParaRPr>
          </a:p>
        </p:txBody>
      </p:sp>
      <p:sp>
        <p:nvSpPr>
          <p:cNvPr id="27" name="Graphic 119">
            <a:extLst>
              <a:ext uri="{FF2B5EF4-FFF2-40B4-BE49-F238E27FC236}">
                <a16:creationId xmlns:a16="http://schemas.microsoft.com/office/drawing/2014/main" id="{C7306DB9-CE3E-9759-3FFF-52E771C1E2FF}"/>
              </a:ext>
            </a:extLst>
          </p:cNvPr>
          <p:cNvSpPr/>
          <p:nvPr/>
        </p:nvSpPr>
        <p:spPr>
          <a:xfrm rot="5400000">
            <a:off x="1252739" y="5252984"/>
            <a:ext cx="458889" cy="459023"/>
          </a:xfrm>
          <a:custGeom>
            <a:avLst/>
            <a:gdLst>
              <a:gd name="connsiteX0" fmla="*/ 1582198 w 1657254"/>
              <a:gd name="connsiteY0" fmla="*/ 1657731 h 1657731"/>
              <a:gd name="connsiteX1" fmla="*/ 1560005 w 1657254"/>
              <a:gd name="connsiteY1" fmla="*/ 1517618 h 1657731"/>
              <a:gd name="connsiteX2" fmla="*/ 1634109 w 1657254"/>
              <a:gd name="connsiteY2" fmla="*/ 1502855 h 1657731"/>
              <a:gd name="connsiteX3" fmla="*/ 1657255 w 1657254"/>
              <a:gd name="connsiteY3" fmla="*/ 1648778 h 1657731"/>
              <a:gd name="connsiteX4" fmla="*/ 1582198 w 1657254"/>
              <a:gd name="connsiteY4" fmla="*/ 1657731 h 1657731"/>
              <a:gd name="connsiteX5" fmla="*/ 1526858 w 1657254"/>
              <a:gd name="connsiteY5" fmla="*/ 1379792 h 1657731"/>
              <a:gd name="connsiteX6" fmla="*/ 1482852 w 1657254"/>
              <a:gd name="connsiteY6" fmla="*/ 1244822 h 1657731"/>
              <a:gd name="connsiteX7" fmla="*/ 1553718 w 1657254"/>
              <a:gd name="connsiteY7" fmla="*/ 1218629 h 1657731"/>
              <a:gd name="connsiteX8" fmla="*/ 1599533 w 1657254"/>
              <a:gd name="connsiteY8" fmla="*/ 1359218 h 1657731"/>
              <a:gd name="connsiteX9" fmla="*/ 1526858 w 1657254"/>
              <a:gd name="connsiteY9" fmla="*/ 1379792 h 1657731"/>
              <a:gd name="connsiteX10" fmla="*/ 1428464 w 1657254"/>
              <a:gd name="connsiteY10" fmla="*/ 1113758 h 1657731"/>
              <a:gd name="connsiteX11" fmla="*/ 1363885 w 1657254"/>
              <a:gd name="connsiteY11" fmla="*/ 987457 h 1657731"/>
              <a:gd name="connsiteX12" fmla="*/ 1429702 w 1657254"/>
              <a:gd name="connsiteY12" fmla="*/ 950405 h 1657731"/>
              <a:gd name="connsiteX13" fmla="*/ 1497044 w 1657254"/>
              <a:gd name="connsiteY13" fmla="*/ 1082040 h 1657731"/>
              <a:gd name="connsiteX14" fmla="*/ 1428464 w 1657254"/>
              <a:gd name="connsiteY14" fmla="*/ 1113758 h 1657731"/>
              <a:gd name="connsiteX15" fmla="*/ 1289495 w 1657254"/>
              <a:gd name="connsiteY15" fmla="*/ 866584 h 1657731"/>
              <a:gd name="connsiteX16" fmla="*/ 1205960 w 1657254"/>
              <a:gd name="connsiteY16" fmla="*/ 751904 h 1657731"/>
              <a:gd name="connsiteX17" fmla="*/ 1265206 w 1657254"/>
              <a:gd name="connsiteY17" fmla="*/ 705041 h 1657731"/>
              <a:gd name="connsiteX18" fmla="*/ 1352169 w 1657254"/>
              <a:gd name="connsiteY18" fmla="*/ 824484 h 1657731"/>
              <a:gd name="connsiteX19" fmla="*/ 1289495 w 1657254"/>
              <a:gd name="connsiteY19" fmla="*/ 866584 h 1657731"/>
              <a:gd name="connsiteX20" fmla="*/ 1113758 w 1657254"/>
              <a:gd name="connsiteY20" fmla="*/ 643985 h 1657731"/>
              <a:gd name="connsiteX21" fmla="*/ 1013365 w 1657254"/>
              <a:gd name="connsiteY21" fmla="*/ 543592 h 1657731"/>
              <a:gd name="connsiteX22" fmla="*/ 1064705 w 1657254"/>
              <a:gd name="connsiteY22" fmla="*/ 488156 h 1657731"/>
              <a:gd name="connsiteX23" fmla="*/ 1169194 w 1657254"/>
              <a:gd name="connsiteY23" fmla="*/ 592646 h 1657731"/>
              <a:gd name="connsiteX24" fmla="*/ 1113758 w 1657254"/>
              <a:gd name="connsiteY24" fmla="*/ 643985 h 1657731"/>
              <a:gd name="connsiteX25" fmla="*/ 905542 w 1657254"/>
              <a:gd name="connsiteY25" fmla="*/ 451390 h 1657731"/>
              <a:gd name="connsiteX26" fmla="*/ 790861 w 1657254"/>
              <a:gd name="connsiteY26" fmla="*/ 367855 h 1657731"/>
              <a:gd name="connsiteX27" fmla="*/ 832866 w 1657254"/>
              <a:gd name="connsiteY27" fmla="*/ 305086 h 1657731"/>
              <a:gd name="connsiteX28" fmla="*/ 952309 w 1657254"/>
              <a:gd name="connsiteY28" fmla="*/ 392049 h 1657731"/>
              <a:gd name="connsiteX29" fmla="*/ 905542 w 1657254"/>
              <a:gd name="connsiteY29" fmla="*/ 451390 h 1657731"/>
              <a:gd name="connsiteX30" fmla="*/ 669989 w 1657254"/>
              <a:gd name="connsiteY30" fmla="*/ 293561 h 1657731"/>
              <a:gd name="connsiteX31" fmla="*/ 543687 w 1657254"/>
              <a:gd name="connsiteY31" fmla="*/ 228981 h 1657731"/>
              <a:gd name="connsiteX32" fmla="*/ 575405 w 1657254"/>
              <a:gd name="connsiteY32" fmla="*/ 160401 h 1657731"/>
              <a:gd name="connsiteX33" fmla="*/ 706946 w 1657254"/>
              <a:gd name="connsiteY33" fmla="*/ 227743 h 1657731"/>
              <a:gd name="connsiteX34" fmla="*/ 669989 w 1657254"/>
              <a:gd name="connsiteY34" fmla="*/ 293561 h 1657731"/>
              <a:gd name="connsiteX35" fmla="*/ 412814 w 1657254"/>
              <a:gd name="connsiteY35" fmla="*/ 174498 h 1657731"/>
              <a:gd name="connsiteX36" fmla="*/ 278035 w 1657254"/>
              <a:gd name="connsiteY36" fmla="*/ 130588 h 1657731"/>
              <a:gd name="connsiteX37" fmla="*/ 298609 w 1657254"/>
              <a:gd name="connsiteY37" fmla="*/ 57912 h 1657731"/>
              <a:gd name="connsiteX38" fmla="*/ 439102 w 1657254"/>
              <a:gd name="connsiteY38" fmla="*/ 103727 h 1657731"/>
              <a:gd name="connsiteX39" fmla="*/ 412814 w 1657254"/>
              <a:gd name="connsiteY39" fmla="*/ 174498 h 1657731"/>
              <a:gd name="connsiteX40" fmla="*/ 140113 w 1657254"/>
              <a:gd name="connsiteY40" fmla="*/ 97346 h 1657731"/>
              <a:gd name="connsiteX41" fmla="*/ 0 w 1657254"/>
              <a:gd name="connsiteY41" fmla="*/ 75057 h 1657731"/>
              <a:gd name="connsiteX42" fmla="*/ 8954 w 1657254"/>
              <a:gd name="connsiteY42" fmla="*/ 0 h 1657731"/>
              <a:gd name="connsiteX43" fmla="*/ 154877 w 1657254"/>
              <a:gd name="connsiteY43" fmla="*/ 23146 h 1657731"/>
              <a:gd name="connsiteX44" fmla="*/ 140113 w 1657254"/>
              <a:gd name="connsiteY44" fmla="*/ 97346 h 1657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657254" h="1657731">
                <a:moveTo>
                  <a:pt x="1582198" y="1657731"/>
                </a:moveTo>
                <a:cubicBezTo>
                  <a:pt x="1576673" y="1610868"/>
                  <a:pt x="1569149" y="1563719"/>
                  <a:pt x="1560005" y="1517618"/>
                </a:cubicBezTo>
                <a:lnTo>
                  <a:pt x="1634109" y="1502855"/>
                </a:lnTo>
                <a:cubicBezTo>
                  <a:pt x="1643634" y="1550956"/>
                  <a:pt x="1651445" y="1600010"/>
                  <a:pt x="1657255" y="1648778"/>
                </a:cubicBezTo>
                <a:lnTo>
                  <a:pt x="1582198" y="1657731"/>
                </a:lnTo>
                <a:close/>
                <a:moveTo>
                  <a:pt x="1526858" y="1379792"/>
                </a:moveTo>
                <a:cubicBezTo>
                  <a:pt x="1513999" y="1334453"/>
                  <a:pt x="1499235" y="1289018"/>
                  <a:pt x="1482852" y="1244822"/>
                </a:cubicBezTo>
                <a:lnTo>
                  <a:pt x="1553718" y="1218629"/>
                </a:lnTo>
                <a:cubicBezTo>
                  <a:pt x="1570768" y="1264634"/>
                  <a:pt x="1586198" y="1311974"/>
                  <a:pt x="1599533" y="1359218"/>
                </a:cubicBezTo>
                <a:lnTo>
                  <a:pt x="1526858" y="1379792"/>
                </a:lnTo>
                <a:close/>
                <a:moveTo>
                  <a:pt x="1428464" y="1113758"/>
                </a:moveTo>
                <a:cubicBezTo>
                  <a:pt x="1408652" y="1070991"/>
                  <a:pt x="1386935" y="1028509"/>
                  <a:pt x="1363885" y="987457"/>
                </a:cubicBezTo>
                <a:lnTo>
                  <a:pt x="1429702" y="950405"/>
                </a:lnTo>
                <a:cubicBezTo>
                  <a:pt x="1453706" y="993172"/>
                  <a:pt x="1476375" y="1037463"/>
                  <a:pt x="1497044" y="1082040"/>
                </a:cubicBezTo>
                <a:lnTo>
                  <a:pt x="1428464" y="1113758"/>
                </a:lnTo>
                <a:close/>
                <a:moveTo>
                  <a:pt x="1289495" y="866584"/>
                </a:moveTo>
                <a:cubicBezTo>
                  <a:pt x="1263206" y="827437"/>
                  <a:pt x="1235107" y="788860"/>
                  <a:pt x="1205960" y="751904"/>
                </a:cubicBezTo>
                <a:lnTo>
                  <a:pt x="1265206" y="705041"/>
                </a:lnTo>
                <a:cubicBezTo>
                  <a:pt x="1295591" y="743522"/>
                  <a:pt x="1324927" y="783717"/>
                  <a:pt x="1352169" y="824484"/>
                </a:cubicBezTo>
                <a:lnTo>
                  <a:pt x="1289495" y="866584"/>
                </a:lnTo>
                <a:close/>
                <a:moveTo>
                  <a:pt x="1113758" y="643985"/>
                </a:moveTo>
                <a:cubicBezTo>
                  <a:pt x="1081754" y="609409"/>
                  <a:pt x="1048036" y="575596"/>
                  <a:pt x="1013365" y="543592"/>
                </a:cubicBezTo>
                <a:lnTo>
                  <a:pt x="1064705" y="488156"/>
                </a:lnTo>
                <a:cubicBezTo>
                  <a:pt x="1100709" y="521494"/>
                  <a:pt x="1135856" y="556641"/>
                  <a:pt x="1169194" y="592646"/>
                </a:cubicBezTo>
                <a:lnTo>
                  <a:pt x="1113758" y="643985"/>
                </a:lnTo>
                <a:close/>
                <a:moveTo>
                  <a:pt x="905542" y="451390"/>
                </a:moveTo>
                <a:cubicBezTo>
                  <a:pt x="868490" y="422148"/>
                  <a:pt x="829913" y="394049"/>
                  <a:pt x="790861" y="367855"/>
                </a:cubicBezTo>
                <a:lnTo>
                  <a:pt x="832866" y="305086"/>
                </a:lnTo>
                <a:cubicBezTo>
                  <a:pt x="873633" y="332327"/>
                  <a:pt x="913733" y="361664"/>
                  <a:pt x="952309" y="392049"/>
                </a:cubicBezTo>
                <a:lnTo>
                  <a:pt x="905542" y="451390"/>
                </a:lnTo>
                <a:close/>
                <a:moveTo>
                  <a:pt x="669989" y="293561"/>
                </a:moveTo>
                <a:cubicBezTo>
                  <a:pt x="628936" y="270510"/>
                  <a:pt x="586454" y="248793"/>
                  <a:pt x="543687" y="228981"/>
                </a:cubicBezTo>
                <a:lnTo>
                  <a:pt x="575405" y="160401"/>
                </a:lnTo>
                <a:cubicBezTo>
                  <a:pt x="619982" y="181070"/>
                  <a:pt x="664178" y="203644"/>
                  <a:pt x="706946" y="227743"/>
                </a:cubicBezTo>
                <a:lnTo>
                  <a:pt x="669989" y="293561"/>
                </a:lnTo>
                <a:close/>
                <a:moveTo>
                  <a:pt x="412814" y="174498"/>
                </a:moveTo>
                <a:cubicBezTo>
                  <a:pt x="368617" y="158115"/>
                  <a:pt x="323279" y="143351"/>
                  <a:pt x="278035" y="130588"/>
                </a:cubicBezTo>
                <a:lnTo>
                  <a:pt x="298609" y="57912"/>
                </a:lnTo>
                <a:cubicBezTo>
                  <a:pt x="345758" y="71247"/>
                  <a:pt x="393097" y="86677"/>
                  <a:pt x="439102" y="103727"/>
                </a:cubicBezTo>
                <a:lnTo>
                  <a:pt x="412814" y="174498"/>
                </a:lnTo>
                <a:close/>
                <a:moveTo>
                  <a:pt x="140113" y="97346"/>
                </a:moveTo>
                <a:cubicBezTo>
                  <a:pt x="94012" y="88106"/>
                  <a:pt x="46863" y="80677"/>
                  <a:pt x="0" y="75057"/>
                </a:cubicBezTo>
                <a:lnTo>
                  <a:pt x="8954" y="0"/>
                </a:lnTo>
                <a:cubicBezTo>
                  <a:pt x="57722" y="5810"/>
                  <a:pt x="106871" y="13621"/>
                  <a:pt x="154877" y="23146"/>
                </a:cubicBezTo>
                <a:lnTo>
                  <a:pt x="140113" y="97346"/>
                </a:lnTo>
                <a:close/>
              </a:path>
            </a:pathLst>
          </a:custGeom>
          <a:solidFill>
            <a:sysClr val="window" lastClr="FFFFFF">
              <a:lumMod val="50000"/>
            </a:sysClr>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Georgia"/>
              <a:ea typeface="+mn-ea"/>
              <a:cs typeface="+mn-cs"/>
            </a:endParaRPr>
          </a:p>
        </p:txBody>
      </p:sp>
      <p:pic>
        <p:nvPicPr>
          <p:cNvPr id="28" name="Picture 2" descr="Rising Costs-Euro Icon">
            <a:extLst>
              <a:ext uri="{FF2B5EF4-FFF2-40B4-BE49-F238E27FC236}">
                <a16:creationId xmlns:a16="http://schemas.microsoft.com/office/drawing/2014/main" id="{08CEE36F-1526-C3E3-4978-C1909AFE23CE}"/>
              </a:ext>
            </a:extLst>
          </p:cNvPr>
          <p:cNvPicPr>
            <a:picLocks noChangeAspect="1" noChangeArrowheads="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935107" y="2315454"/>
            <a:ext cx="493306" cy="493305"/>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4" descr="Surgery Icon">
            <a:extLst>
              <a:ext uri="{FF2B5EF4-FFF2-40B4-BE49-F238E27FC236}">
                <a16:creationId xmlns:a16="http://schemas.microsoft.com/office/drawing/2014/main" id="{7B8A0ACA-6BD3-968A-AB48-298124B15104}"/>
              </a:ext>
            </a:extLst>
          </p:cNvPr>
          <p:cNvPicPr>
            <a:picLocks noChangeAspect="1" noChangeArrowheads="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979674" y="3668310"/>
            <a:ext cx="404172" cy="404171"/>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6" descr="Review Icon">
            <a:extLst>
              <a:ext uri="{FF2B5EF4-FFF2-40B4-BE49-F238E27FC236}">
                <a16:creationId xmlns:a16="http://schemas.microsoft.com/office/drawing/2014/main" id="{A4CE0D45-B9ED-9A51-18F3-F1BA8D308B07}"/>
              </a:ext>
            </a:extLst>
          </p:cNvPr>
          <p:cNvPicPr>
            <a:picLocks noChangeAspect="1" noChangeArrowheads="1"/>
          </p:cNvPicPr>
          <p:nvPr/>
        </p:nvPicPr>
        <p:blipFill>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992553" y="5014397"/>
            <a:ext cx="407622" cy="407622"/>
          </a:xfrm>
          <a:prstGeom prst="rect">
            <a:avLst/>
          </a:prstGeom>
          <a:noFill/>
          <a:extLst>
            <a:ext uri="{909E8E84-426E-40DD-AFC4-6F175D3DCCD1}">
              <a14:hiddenFill xmlns:a14="http://schemas.microsoft.com/office/drawing/2010/main">
                <a:solidFill>
                  <a:srgbClr val="FFFFFF"/>
                </a:solidFill>
              </a14:hiddenFill>
            </a:ext>
          </a:extLst>
        </p:spPr>
      </p:pic>
      <p:sp>
        <p:nvSpPr>
          <p:cNvPr id="3" name="Text Placeholder 7">
            <a:extLst>
              <a:ext uri="{FF2B5EF4-FFF2-40B4-BE49-F238E27FC236}">
                <a16:creationId xmlns:a16="http://schemas.microsoft.com/office/drawing/2014/main" id="{D18E9E26-852B-179D-FFB1-43C47DE9D38F}"/>
              </a:ext>
            </a:extLst>
          </p:cNvPr>
          <p:cNvSpPr txBox="1">
            <a:spLocks/>
          </p:cNvSpPr>
          <p:nvPr/>
        </p:nvSpPr>
        <p:spPr>
          <a:xfrm>
            <a:off x="670560" y="6125468"/>
            <a:ext cx="10035538"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Cho JY, et al. Projected Cost Savings with Optimal Medication Adherence in Cardiovascular Disease Patients Requiring Lipid Lowering Therapy: a Multi-National Economic Evaluation Study. JAHA 2024. Manuscript in Press</a:t>
            </a:r>
          </a:p>
        </p:txBody>
      </p:sp>
      <p:sp>
        <p:nvSpPr>
          <p:cNvPr id="6" name="TextBox 5">
            <a:extLst>
              <a:ext uri="{FF2B5EF4-FFF2-40B4-BE49-F238E27FC236}">
                <a16:creationId xmlns:a16="http://schemas.microsoft.com/office/drawing/2014/main" id="{98D27E51-68CA-FCE7-5983-64B628A2DDF7}"/>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GLO2329519</a:t>
            </a:r>
          </a:p>
        </p:txBody>
      </p:sp>
    </p:spTree>
    <p:extLst>
      <p:ext uri="{BB962C8B-B14F-4D97-AF65-F5344CB8AC3E}">
        <p14:creationId xmlns:p14="http://schemas.microsoft.com/office/powerpoint/2010/main" val="2444077693"/>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FFCD1B9F-2FA3-6032-DD91-C2F59C62B3C7}"/>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4" name="think-cell data - do not delete" hidden="1">
                        <a:extLst>
                          <a:ext uri="{FF2B5EF4-FFF2-40B4-BE49-F238E27FC236}">
                            <a16:creationId xmlns:a16="http://schemas.microsoft.com/office/drawing/2014/main" id="{FFCD1B9F-2FA3-6032-DD91-C2F59C62B3C7}"/>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7" name="Text Placeholder 5">
            <a:extLst>
              <a:ext uri="{FF2B5EF4-FFF2-40B4-BE49-F238E27FC236}">
                <a16:creationId xmlns:a16="http://schemas.microsoft.com/office/drawing/2014/main" id="{29CD0CFC-3BD0-9CE9-35AF-4A2C5AAECFCA}"/>
              </a:ext>
            </a:extLst>
          </p:cNvPr>
          <p:cNvSpPr txBox="1">
            <a:spLocks/>
          </p:cNvSpPr>
          <p:nvPr/>
        </p:nvSpPr>
        <p:spPr>
          <a:xfrm>
            <a:off x="0" y="1173685"/>
            <a:ext cx="8321525" cy="452151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R="0" lvl="0" indent="0" algn="ctr" fontAlgn="auto">
              <a:lnSpc>
                <a:spcPct val="100000"/>
              </a:lnSpc>
              <a:spcBef>
                <a:spcPts val="0"/>
              </a:spcBef>
              <a:spcAft>
                <a:spcPts val="0"/>
              </a:spcAft>
              <a:buClrTx/>
              <a:buSzTx/>
              <a:buFontTx/>
              <a:buNone/>
              <a:tabLst/>
              <a:defRPr kumimoji="0" b="0" i="0" u="none" strike="noStrike" cap="none" spc="0" normalizeH="0" baseline="0">
                <a:ln>
                  <a:noFill/>
                </a:ln>
                <a:solidFill>
                  <a:prstClr val="white"/>
                </a:solidFill>
                <a:effectLst/>
                <a:uLnTx/>
                <a:uFillTx/>
                <a:latin typeface="Calibri"/>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2133" b="0" i="0" u="none" strike="noStrike" kern="1200" cap="none" spc="0" normalizeH="0" baseline="0" noProof="0" dirty="0">
              <a:ln>
                <a:noFill/>
              </a:ln>
              <a:solidFill>
                <a:prstClr val="white"/>
              </a:solidFill>
              <a:effectLst/>
              <a:uLnTx/>
              <a:uFillTx/>
              <a:latin typeface="Georgia"/>
              <a:ea typeface="+mn-ea"/>
              <a:cs typeface="+mn-cs"/>
            </a:endParaRPr>
          </a:p>
        </p:txBody>
      </p:sp>
      <p:sp>
        <p:nvSpPr>
          <p:cNvPr id="8" name="TextBox 7">
            <a:extLst>
              <a:ext uri="{FF2B5EF4-FFF2-40B4-BE49-F238E27FC236}">
                <a16:creationId xmlns:a16="http://schemas.microsoft.com/office/drawing/2014/main" id="{0F7B420D-DF24-50BB-ED8B-0EC68B28BBCA}"/>
              </a:ext>
            </a:extLst>
          </p:cNvPr>
          <p:cNvSpPr txBox="1"/>
          <p:nvPr/>
        </p:nvSpPr>
        <p:spPr>
          <a:xfrm>
            <a:off x="1393375" y="1437972"/>
            <a:ext cx="5592835" cy="2154436"/>
          </a:xfrm>
          <a:prstGeom prst="rect">
            <a:avLst/>
          </a:prstGeom>
          <a:noFill/>
        </p:spPr>
        <p:txBody>
          <a:bodyPr wrap="square" lIns="0" tIns="0" rIns="0" bIns="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Georgia"/>
                <a:ea typeface="+mn-ea"/>
                <a:cs typeface="+mn-cs"/>
              </a:rPr>
              <a:t>Improving medication adherence </a:t>
            </a:r>
            <a:r>
              <a:rPr kumimoji="0" lang="en-US" sz="2000" b="0" i="0" u="none" strike="noStrike" kern="1200" cap="none" spc="0" normalizeH="0" baseline="0" noProof="0" dirty="0">
                <a:ln>
                  <a:noFill/>
                </a:ln>
                <a:solidFill>
                  <a:srgbClr val="000000"/>
                </a:solidFill>
                <a:effectLst/>
                <a:uLnTx/>
                <a:uFillTx/>
                <a:latin typeface="Georgia"/>
                <a:ea typeface="+mn-ea"/>
                <a:cs typeface="+mn-cs"/>
              </a:rPr>
              <a:t>to optimal levels in CVD patients requiring lipid-lowering therapy is not only </a:t>
            </a:r>
            <a:r>
              <a:rPr kumimoji="0" lang="en-US" sz="2000" b="1" i="0" u="none" strike="noStrike" kern="1200" cap="none" spc="0" normalizeH="0" baseline="0" noProof="0" dirty="0">
                <a:ln>
                  <a:noFill/>
                </a:ln>
                <a:solidFill>
                  <a:srgbClr val="000000"/>
                </a:solidFill>
                <a:effectLst/>
                <a:uLnTx/>
                <a:uFillTx/>
                <a:latin typeface="Georgia"/>
                <a:ea typeface="+mn-ea"/>
                <a:cs typeface="+mn-cs"/>
              </a:rPr>
              <a:t>cost-saving but averting cardiovascular events </a:t>
            </a:r>
            <a:r>
              <a:rPr kumimoji="0" lang="en-US" sz="2000" b="0" i="0" u="none" strike="noStrike" kern="1200" cap="none" spc="0" normalizeH="0" baseline="0" noProof="0" dirty="0">
                <a:ln>
                  <a:noFill/>
                </a:ln>
                <a:solidFill>
                  <a:srgbClr val="000000"/>
                </a:solidFill>
                <a:effectLst/>
                <a:uLnTx/>
                <a:uFillTx/>
                <a:latin typeface="Georgia"/>
                <a:ea typeface="+mn-ea"/>
                <a:cs typeface="+mn-cs"/>
              </a:rPr>
              <a:t>and </a:t>
            </a:r>
            <a:r>
              <a:rPr kumimoji="0" lang="en-US" sz="2000" b="1" i="0" u="none" strike="noStrike" kern="1200" cap="none" spc="0" normalizeH="0" baseline="0" noProof="0" dirty="0">
                <a:ln>
                  <a:noFill/>
                </a:ln>
                <a:solidFill>
                  <a:srgbClr val="000000"/>
                </a:solidFill>
                <a:effectLst/>
                <a:uLnTx/>
                <a:uFillTx/>
                <a:latin typeface="Georgia"/>
                <a:ea typeface="+mn-ea"/>
                <a:cs typeface="+mn-cs"/>
              </a:rPr>
              <a:t>increasing </a:t>
            </a:r>
            <a:br>
              <a:rPr kumimoji="0" lang="en-US" sz="2000" b="1" i="0" u="none" strike="noStrike" kern="1200" cap="none" spc="0" normalizeH="0" baseline="0" noProof="0" dirty="0">
                <a:ln>
                  <a:noFill/>
                </a:ln>
                <a:solidFill>
                  <a:srgbClr val="000000"/>
                </a:solidFill>
                <a:effectLst/>
                <a:uLnTx/>
                <a:uFillTx/>
                <a:latin typeface="Georgia"/>
                <a:ea typeface="+mn-ea"/>
                <a:cs typeface="+mn-cs"/>
              </a:rPr>
            </a:br>
            <a:r>
              <a:rPr kumimoji="0" lang="en-US" sz="2000" b="1" i="0" u="none" strike="noStrike" kern="1200" cap="none" spc="0" normalizeH="0" baseline="0" noProof="0" dirty="0">
                <a:ln>
                  <a:noFill/>
                </a:ln>
                <a:solidFill>
                  <a:srgbClr val="000000"/>
                </a:solidFill>
                <a:effectLst/>
                <a:uLnTx/>
                <a:uFillTx/>
                <a:latin typeface="Georgia"/>
                <a:ea typeface="+mn-ea"/>
                <a:cs typeface="+mn-cs"/>
              </a:rPr>
              <a:t>life-years and quality-adjusted life years </a:t>
            </a:r>
            <a:r>
              <a:rPr kumimoji="0" lang="en-US" sz="2000" b="0" i="0" u="none" strike="noStrike" kern="1200" cap="none" spc="0" normalizeH="0" baseline="0" noProof="0" dirty="0">
                <a:ln>
                  <a:noFill/>
                </a:ln>
                <a:solidFill>
                  <a:srgbClr val="000000"/>
                </a:solidFill>
                <a:effectLst/>
                <a:uLnTx/>
                <a:uFillTx/>
                <a:latin typeface="Georgia"/>
                <a:ea typeface="+mn-ea"/>
                <a:cs typeface="+mn-cs"/>
              </a:rPr>
              <a:t>in Mexico, Thailand, and China from both societal and healthcare perspectives</a:t>
            </a:r>
          </a:p>
        </p:txBody>
      </p:sp>
      <p:sp>
        <p:nvSpPr>
          <p:cNvPr id="9" name="TextBox 8">
            <a:extLst>
              <a:ext uri="{FF2B5EF4-FFF2-40B4-BE49-F238E27FC236}">
                <a16:creationId xmlns:a16="http://schemas.microsoft.com/office/drawing/2014/main" id="{F5C64B06-EDFB-8BC8-405E-FCAC073A4F88}"/>
              </a:ext>
            </a:extLst>
          </p:cNvPr>
          <p:cNvSpPr txBox="1"/>
          <p:nvPr/>
        </p:nvSpPr>
        <p:spPr>
          <a:xfrm>
            <a:off x="1393373" y="3892030"/>
            <a:ext cx="5592835" cy="1538883"/>
          </a:xfrm>
          <a:prstGeom prst="rect">
            <a:avLst/>
          </a:prstGeom>
          <a:noFill/>
        </p:spPr>
        <p:txBody>
          <a:bodyPr wrap="square" lIns="0" tIns="0" rIns="0" bIns="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Georgia"/>
                <a:ea typeface="+mn-ea"/>
                <a:cs typeface="+mn-cs"/>
              </a:rPr>
              <a:t>Our findings advocate for the consideration of strategies by national healthcare systems to improve optimal adherence (e.g., digital technologies or programs leading to behavior changes) in these countries</a:t>
            </a:r>
          </a:p>
        </p:txBody>
      </p:sp>
      <p:sp>
        <p:nvSpPr>
          <p:cNvPr id="10" name="TextBox 9">
            <a:extLst>
              <a:ext uri="{FF2B5EF4-FFF2-40B4-BE49-F238E27FC236}">
                <a16:creationId xmlns:a16="http://schemas.microsoft.com/office/drawing/2014/main" id="{F5F6BA86-8927-352E-23A6-EFFE999EA27F}"/>
              </a:ext>
            </a:extLst>
          </p:cNvPr>
          <p:cNvSpPr txBox="1">
            <a:spLocks/>
          </p:cNvSpPr>
          <p:nvPr/>
        </p:nvSpPr>
        <p:spPr>
          <a:xfrm>
            <a:off x="670560" y="1231901"/>
            <a:ext cx="416781" cy="984885"/>
          </a:xfrm>
          <a:prstGeom prst="rect">
            <a:avLst/>
          </a:prstGeom>
          <a:noFill/>
        </p:spPr>
        <p:txBody>
          <a:bodyPr wrap="none" lIns="0" tIns="0" rIns="0" bIns="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400" b="1" i="0" u="none" strike="noStrike" kern="1200" cap="none" spc="0" normalizeH="0" baseline="0" noProof="0" dirty="0">
                <a:ln>
                  <a:noFill/>
                </a:ln>
                <a:solidFill>
                  <a:srgbClr val="009CDE"/>
                </a:solidFill>
                <a:effectLst/>
                <a:uLnTx/>
                <a:uFillTx/>
                <a:latin typeface="Calibri"/>
                <a:ea typeface="+mn-ea"/>
                <a:cs typeface="+mn-cs"/>
              </a:rPr>
              <a:t>1</a:t>
            </a:r>
            <a:endParaRPr kumimoji="0" lang="en-US" sz="6400" b="0" i="0" u="none" strike="noStrike" kern="1200" cap="none" spc="0" normalizeH="0" baseline="0" noProof="0" dirty="0">
              <a:ln>
                <a:noFill/>
              </a:ln>
              <a:solidFill>
                <a:srgbClr val="009CDE"/>
              </a:solidFill>
              <a:effectLst/>
              <a:uLnTx/>
              <a:uFillTx/>
              <a:latin typeface="Calibri"/>
              <a:ea typeface="+mn-ea"/>
              <a:cs typeface="+mn-cs"/>
            </a:endParaRPr>
          </a:p>
        </p:txBody>
      </p:sp>
      <p:sp>
        <p:nvSpPr>
          <p:cNvPr id="11" name="TextBox 10">
            <a:extLst>
              <a:ext uri="{FF2B5EF4-FFF2-40B4-BE49-F238E27FC236}">
                <a16:creationId xmlns:a16="http://schemas.microsoft.com/office/drawing/2014/main" id="{80EEB424-FCD7-EED6-0408-894D8A2B5746}"/>
              </a:ext>
            </a:extLst>
          </p:cNvPr>
          <p:cNvSpPr txBox="1">
            <a:spLocks/>
          </p:cNvSpPr>
          <p:nvPr/>
        </p:nvSpPr>
        <p:spPr>
          <a:xfrm>
            <a:off x="670560" y="3682301"/>
            <a:ext cx="416781" cy="984885"/>
          </a:xfrm>
          <a:prstGeom prst="rect">
            <a:avLst/>
          </a:prstGeom>
          <a:noFill/>
        </p:spPr>
        <p:txBody>
          <a:bodyPr wrap="none" lIns="0" tIns="0" rIns="0" bIns="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400" b="1" i="0" u="none" strike="noStrike" kern="1200" cap="none" spc="0" normalizeH="0" baseline="0" noProof="0" dirty="0">
                <a:ln>
                  <a:noFill/>
                </a:ln>
                <a:solidFill>
                  <a:srgbClr val="64CCC9"/>
                </a:solidFill>
                <a:effectLst/>
                <a:uLnTx/>
                <a:uFillTx/>
                <a:latin typeface="Calibri"/>
                <a:ea typeface="+mn-ea"/>
                <a:cs typeface="+mn-cs"/>
              </a:rPr>
              <a:t>2</a:t>
            </a:r>
          </a:p>
        </p:txBody>
      </p:sp>
      <p:sp>
        <p:nvSpPr>
          <p:cNvPr id="2" name="Title 1">
            <a:extLst>
              <a:ext uri="{FF2B5EF4-FFF2-40B4-BE49-F238E27FC236}">
                <a16:creationId xmlns:a16="http://schemas.microsoft.com/office/drawing/2014/main" id="{4DE2F5EF-1998-297F-B5E6-D884FF141182}"/>
              </a:ext>
            </a:extLst>
          </p:cNvPr>
          <p:cNvSpPr>
            <a:spLocks noGrp="1"/>
          </p:cNvSpPr>
          <p:nvPr>
            <p:ph type="title"/>
          </p:nvPr>
        </p:nvSpPr>
        <p:spPr/>
        <p:txBody>
          <a:bodyPr vert="horz"/>
          <a:lstStyle/>
          <a:p>
            <a:r>
              <a:rPr lang="en-US" dirty="0"/>
              <a:t>Conclusion</a:t>
            </a:r>
          </a:p>
        </p:txBody>
      </p:sp>
      <p:pic>
        <p:nvPicPr>
          <p:cNvPr id="5" name="Picture 6" descr="A person talking to a person in a room&#10;&#10;Description automatically generated">
            <a:extLst>
              <a:ext uri="{FF2B5EF4-FFF2-40B4-BE49-F238E27FC236}">
                <a16:creationId xmlns:a16="http://schemas.microsoft.com/office/drawing/2014/main" id="{FDE2640A-58D2-A315-5D03-6BBBF2AE217A}"/>
              </a:ext>
            </a:extLst>
          </p:cNvPr>
          <p:cNvPicPr>
            <a:picLocks noChangeAspect="1" noChangeArrowheads="1"/>
          </p:cNvPicPr>
          <p:nvPr/>
        </p:nvPicPr>
        <p:blipFill rotWithShape="1">
          <a:blip r:embed="rId5">
            <a:extLst>
              <a:ext uri="{BEBA8EAE-BF5A-486C-A8C5-ECC9F3942E4B}">
                <a14:imgProps xmlns:a14="http://schemas.microsoft.com/office/drawing/2010/main">
                  <a14:imgLayer r:embed="rId6">
                    <a14:imgEffect>
                      <a14:brightnessContrast bright="-12000"/>
                    </a14:imgEffect>
                  </a14:imgLayer>
                </a14:imgProps>
              </a:ext>
              <a:ext uri="{28A0092B-C50C-407E-A947-70E740481C1C}">
                <a14:useLocalDpi xmlns:a14="http://schemas.microsoft.com/office/drawing/2010/main" val="0"/>
              </a:ext>
            </a:extLst>
          </a:blip>
          <a:srcRect l="13254" t="460" r="38258" b="256"/>
          <a:stretch>
            <a:fillRect/>
          </a:stretch>
        </p:blipFill>
        <p:spPr bwMode="auto">
          <a:xfrm>
            <a:off x="7170197" y="0"/>
            <a:ext cx="5021803" cy="6858000"/>
          </a:xfrm>
          <a:prstGeom prst="rect">
            <a:avLst/>
          </a:prstGeom>
          <a:noFill/>
          <a:extLst>
            <a:ext uri="{909E8E84-426E-40DD-AFC4-6F175D3DCCD1}">
              <a14:hiddenFill xmlns:a14="http://schemas.microsoft.com/office/drawing/2010/main">
                <a:solidFill>
                  <a:srgbClr val="FFFFFF"/>
                </a:solidFill>
              </a14:hiddenFill>
            </a:ext>
          </a:extLst>
        </p:spPr>
      </p:pic>
      <p:sp>
        <p:nvSpPr>
          <p:cNvPr id="13" name="Text Placeholder 7">
            <a:extLst>
              <a:ext uri="{FF2B5EF4-FFF2-40B4-BE49-F238E27FC236}">
                <a16:creationId xmlns:a16="http://schemas.microsoft.com/office/drawing/2014/main" id="{50BDB5DB-225D-E046-9AA3-7908FA25A12F}"/>
              </a:ext>
            </a:extLst>
          </p:cNvPr>
          <p:cNvSpPr txBox="1">
            <a:spLocks/>
          </p:cNvSpPr>
          <p:nvPr/>
        </p:nvSpPr>
        <p:spPr>
          <a:xfrm>
            <a:off x="670560" y="6270893"/>
            <a:ext cx="10035538" cy="237757"/>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CVD: cardiovascular disease</a:t>
            </a:r>
          </a:p>
        </p:txBody>
      </p:sp>
      <p:sp>
        <p:nvSpPr>
          <p:cNvPr id="6" name="TextBox 5">
            <a:extLst>
              <a:ext uri="{FF2B5EF4-FFF2-40B4-BE49-F238E27FC236}">
                <a16:creationId xmlns:a16="http://schemas.microsoft.com/office/drawing/2014/main" id="{304A46DD-7A67-8F97-DF2C-4BFDCF601C69}"/>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white"/>
                </a:solidFill>
                <a:effectLst/>
                <a:uLnTx/>
                <a:uFillTx/>
                <a:latin typeface="Calibri"/>
                <a:ea typeface="+mn-ea"/>
                <a:cs typeface="+mn-cs"/>
              </a:rPr>
              <a:t>GLO2329519</a:t>
            </a:r>
          </a:p>
        </p:txBody>
      </p:sp>
    </p:spTree>
    <p:extLst>
      <p:ext uri="{BB962C8B-B14F-4D97-AF65-F5344CB8AC3E}">
        <p14:creationId xmlns:p14="http://schemas.microsoft.com/office/powerpoint/2010/main" val="2765242669"/>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CF21A10F-2191-1FAB-1E45-6C57720C98FE}"/>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4" progId="TCLayout.ActiveDocument.1">
                  <p:embed/>
                </p:oleObj>
              </mc:Choice>
              <mc:Fallback>
                <p:oleObj name="think-cell Slide" r:id="rId4" imgW="395" imgH="394" progId="TCLayout.ActiveDocument.1">
                  <p:embed/>
                  <p:pic>
                    <p:nvPicPr>
                      <p:cNvPr id="5" name="think-cell data - do not delete" hidden="1">
                        <a:extLst>
                          <a:ext uri="{FF2B5EF4-FFF2-40B4-BE49-F238E27FC236}">
                            <a16:creationId xmlns:a16="http://schemas.microsoft.com/office/drawing/2014/main" id="{CF21A10F-2191-1FAB-1E45-6C57720C98FE}"/>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865107AD-F551-47A9-0F40-C36DC8FC906C}"/>
              </a:ext>
            </a:extLst>
          </p:cNvPr>
          <p:cNvSpPr>
            <a:spLocks noGrp="1"/>
          </p:cNvSpPr>
          <p:nvPr>
            <p:ph type="title"/>
          </p:nvPr>
        </p:nvSpPr>
        <p:spPr/>
        <p:txBody>
          <a:bodyPr vert="horz"/>
          <a:lstStyle/>
          <a:p>
            <a:r>
              <a:rPr lang="en-US" dirty="0"/>
              <a:t>Cardiovascular diseases</a:t>
            </a:r>
          </a:p>
        </p:txBody>
      </p:sp>
      <p:sp>
        <p:nvSpPr>
          <p:cNvPr id="7" name="Text Placeholder 5">
            <a:extLst>
              <a:ext uri="{FF2B5EF4-FFF2-40B4-BE49-F238E27FC236}">
                <a16:creationId xmlns:a16="http://schemas.microsoft.com/office/drawing/2014/main" id="{AD7B1AA3-4E57-FA14-7625-3BC6EBD6AB35}"/>
              </a:ext>
            </a:extLst>
          </p:cNvPr>
          <p:cNvSpPr txBox="1">
            <a:spLocks/>
          </p:cNvSpPr>
          <p:nvPr/>
        </p:nvSpPr>
        <p:spPr>
          <a:xfrm>
            <a:off x="7898055" y="1456090"/>
            <a:ext cx="3709745" cy="592844"/>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Burden of comorbidities in hyperlipidemia, prevalence</a:t>
            </a:r>
            <a:endParaRPr kumimoji="0" lang="en-US" sz="1600" b="0" i="0" u="none" strike="noStrike" kern="1200" cap="none" spc="0" normalizeH="0" baseline="30000" noProof="0" dirty="0">
              <a:ln>
                <a:noFill/>
              </a:ln>
              <a:solidFill>
                <a:prstClr val="white"/>
              </a:solidFill>
              <a:effectLst/>
              <a:uLnTx/>
              <a:uFillTx/>
              <a:latin typeface="Georgia"/>
              <a:ea typeface="+mn-ea"/>
              <a:cs typeface="Calibri" panose="020F0502020204030204" pitchFamily="34" charset="0"/>
            </a:endParaRPr>
          </a:p>
        </p:txBody>
      </p:sp>
      <p:sp>
        <p:nvSpPr>
          <p:cNvPr id="8" name="Text Placeholder 5">
            <a:extLst>
              <a:ext uri="{FF2B5EF4-FFF2-40B4-BE49-F238E27FC236}">
                <a16:creationId xmlns:a16="http://schemas.microsoft.com/office/drawing/2014/main" id="{FFCF0F18-0B24-C176-54A9-62A83D70C400}"/>
              </a:ext>
            </a:extLst>
          </p:cNvPr>
          <p:cNvSpPr txBox="1">
            <a:spLocks/>
          </p:cNvSpPr>
          <p:nvPr/>
        </p:nvSpPr>
        <p:spPr>
          <a:xfrm>
            <a:off x="670560" y="1456090"/>
            <a:ext cx="6763587" cy="592844"/>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Have collectively remained the leading causes of death worldwide and substantially contribute to loss of health and excess health system costs</a:t>
            </a:r>
            <a:r>
              <a:rPr kumimoji="0" lang="en-US" sz="1600" b="0" i="0" u="none" strike="noStrike" kern="1200" cap="none" spc="0" normalizeH="0" baseline="30000" noProof="0" dirty="0">
                <a:ln>
                  <a:noFill/>
                </a:ln>
                <a:solidFill>
                  <a:prstClr val="white"/>
                </a:solidFill>
                <a:effectLst/>
                <a:uLnTx/>
                <a:uFillTx/>
                <a:latin typeface="Georgia"/>
                <a:ea typeface="+mn-ea"/>
                <a:cs typeface="Calibri" panose="020F0502020204030204" pitchFamily="34" charset="0"/>
              </a:rPr>
              <a:t>1</a:t>
            </a:r>
            <a:endParaRPr kumimoji="0" lang="en-US" sz="16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endParaRPr>
          </a:p>
        </p:txBody>
      </p:sp>
      <p:sp>
        <p:nvSpPr>
          <p:cNvPr id="9" name="Text Placeholder 3">
            <a:extLst>
              <a:ext uri="{FF2B5EF4-FFF2-40B4-BE49-F238E27FC236}">
                <a16:creationId xmlns:a16="http://schemas.microsoft.com/office/drawing/2014/main" id="{143B4169-2132-DD87-46E7-B7A08046084A}"/>
              </a:ext>
            </a:extLst>
          </p:cNvPr>
          <p:cNvSpPr txBox="1">
            <a:spLocks/>
          </p:cNvSpPr>
          <p:nvPr/>
        </p:nvSpPr>
        <p:spPr>
          <a:xfrm>
            <a:off x="1383106" y="2170477"/>
            <a:ext cx="6051041" cy="678796"/>
          </a:xfrm>
          <a:prstGeom prst="rect">
            <a:avLst/>
          </a:prstGeom>
        </p:spPr>
        <p:txBody>
          <a:bodyPr vert="horz" wrap="square" lIns="0" tIns="0" rIns="64300" bIns="32151" rtlCol="0">
            <a:spAutoFit/>
          </a:bodyPr>
          <a:lstStyle>
            <a:lvl1pPr marL="0" indent="0" algn="l" defTabSz="1311772" rtl="0" eaLnBrk="1" latinLnBrk="0" hangingPunct="1">
              <a:lnSpc>
                <a:spcPct val="100000"/>
              </a:lnSpc>
              <a:spcBef>
                <a:spcPts val="860"/>
              </a:spcBef>
              <a:buFont typeface="Arial" panose="020B0604020202020204" pitchFamily="34" charset="0"/>
              <a:buNone/>
              <a:defRPr sz="2296" b="0" kern="1200">
                <a:solidFill>
                  <a:schemeClr val="tx1"/>
                </a:solidFill>
                <a:latin typeface="+mj-lt"/>
                <a:ea typeface="+mn-ea"/>
                <a:cs typeface="Calibri" panose="020F0502020204030204" pitchFamily="34" charset="0"/>
              </a:defRPr>
            </a:lvl1pPr>
            <a:lvl2pPr marL="243681" indent="-243681" algn="l" defTabSz="1311772" rtl="0" eaLnBrk="1" latinLnBrk="0" hangingPunct="1">
              <a:lnSpc>
                <a:spcPct val="100000"/>
              </a:lnSpc>
              <a:spcBef>
                <a:spcPts val="860"/>
              </a:spcBef>
              <a:buFont typeface="Arial" panose="020B0604020202020204" pitchFamily="34" charset="0"/>
              <a:buChar char="•"/>
              <a:defRPr sz="2009" b="0" kern="1200">
                <a:solidFill>
                  <a:schemeClr val="tx1"/>
                </a:solidFill>
                <a:latin typeface="+mj-lt"/>
                <a:ea typeface="+mn-ea"/>
                <a:cs typeface="+mn-cs"/>
              </a:defRPr>
            </a:lvl2pPr>
            <a:lvl3pPr marL="573901" indent="-245958" algn="l" defTabSz="1311772" rtl="0" eaLnBrk="1" latinLnBrk="0" hangingPunct="1">
              <a:lnSpc>
                <a:spcPct val="100000"/>
              </a:lnSpc>
              <a:spcBef>
                <a:spcPts val="860"/>
              </a:spcBef>
              <a:buFont typeface="Arial" panose="020B0604020202020204" pitchFamily="34" charset="0"/>
              <a:buChar char="–"/>
              <a:defRPr sz="1721" b="0" kern="1200">
                <a:solidFill>
                  <a:schemeClr val="tx1"/>
                </a:solidFill>
                <a:latin typeface="+mj-lt"/>
                <a:ea typeface="+mn-ea"/>
                <a:cs typeface="+mn-cs"/>
              </a:defRPr>
            </a:lvl3pPr>
            <a:lvl4pPr marL="819858" indent="-243681" algn="l" defTabSz="1311772" rtl="0" eaLnBrk="1" latinLnBrk="0" hangingPunct="1">
              <a:lnSpc>
                <a:spcPct val="100000"/>
              </a:lnSpc>
              <a:spcBef>
                <a:spcPts val="860"/>
              </a:spcBef>
              <a:buFont typeface="Arial" panose="020B0604020202020204" pitchFamily="34" charset="0"/>
              <a:buChar char="•"/>
              <a:defRPr sz="1578" b="0" kern="1200">
                <a:solidFill>
                  <a:schemeClr val="tx1"/>
                </a:solidFill>
                <a:latin typeface="+mj-lt"/>
                <a:ea typeface="+mn-ea"/>
                <a:cs typeface="+mn-cs"/>
              </a:defRPr>
            </a:lvl4pPr>
            <a:lvl5pPr marL="1065814" indent="-245958" algn="l" defTabSz="1311772" rtl="0" eaLnBrk="1" latinLnBrk="0" hangingPunct="1">
              <a:lnSpc>
                <a:spcPct val="100000"/>
              </a:lnSpc>
              <a:spcBef>
                <a:spcPts val="860"/>
              </a:spcBef>
              <a:buFont typeface="Arial" panose="020B0604020202020204" pitchFamily="34" charset="0"/>
              <a:buChar char="»"/>
              <a:defRPr sz="1578" b="0" kern="1200">
                <a:solidFill>
                  <a:schemeClr val="tx1"/>
                </a:solidFill>
                <a:latin typeface="+mj-lt"/>
                <a:ea typeface="+mn-ea"/>
                <a:cs typeface="+mn-cs"/>
              </a:defRPr>
            </a:lvl5pPr>
            <a:lvl6pPr marL="3607372"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6pPr>
            <a:lvl7pPr marL="4263258"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7pPr>
            <a:lvl8pPr marL="4919145"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8pPr>
            <a:lvl9pPr marL="5575030"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9pPr>
          </a:lstStyle>
          <a:p>
            <a:pPr marL="0" marR="0" lvl="1" indent="0" algn="l" defTabSz="2331923" rtl="0" eaLnBrk="1" fontAlgn="auto" latinLnBrk="0" hangingPunct="1">
              <a:lnSpc>
                <a:spcPct val="100000"/>
              </a:lnSpc>
              <a:spcBef>
                <a:spcPts val="0"/>
              </a:spcBef>
              <a:spcAft>
                <a:spcPts val="80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9CDE"/>
                </a:solidFill>
                <a:effectLst/>
                <a:uLnTx/>
                <a:uFillTx/>
                <a:latin typeface="Georgia"/>
                <a:ea typeface="+mn-ea"/>
                <a:cs typeface="+mn-cs"/>
              </a:rPr>
              <a:t>Hyperlipidemia</a:t>
            </a:r>
            <a:r>
              <a:rPr kumimoji="0" lang="en-US" sz="1400" b="0" i="0" u="none" strike="noStrike" kern="1200" cap="none" spc="0" normalizeH="0" baseline="0" noProof="0" dirty="0">
                <a:ln>
                  <a:noFill/>
                </a:ln>
                <a:solidFill>
                  <a:srgbClr val="000000"/>
                </a:solidFill>
                <a:effectLst/>
                <a:uLnTx/>
                <a:uFillTx/>
                <a:latin typeface="Georgia"/>
                <a:ea typeface="+mn-ea"/>
                <a:cs typeface="+mn-cs"/>
              </a:rPr>
              <a:t> increase the risks of heart disease and </a:t>
            </a:r>
            <a:br>
              <a:rPr kumimoji="0" lang="en-US" sz="1400" b="0" i="0" u="none" strike="noStrike" kern="1200" cap="none" spc="0" normalizeH="0" baseline="0" noProof="0" dirty="0">
                <a:ln>
                  <a:noFill/>
                </a:ln>
                <a:solidFill>
                  <a:srgbClr val="000000"/>
                </a:solidFill>
                <a:effectLst/>
                <a:uLnTx/>
                <a:uFillTx/>
                <a:latin typeface="Georgia"/>
                <a:ea typeface="+mn-ea"/>
                <a:cs typeface="+mn-cs"/>
              </a:rPr>
            </a:br>
            <a:r>
              <a:rPr kumimoji="0" lang="en-US" sz="1400" b="0" i="0" u="none" strike="noStrike" kern="1200" cap="none" spc="0" normalizeH="0" baseline="0" noProof="0" dirty="0">
                <a:ln>
                  <a:noFill/>
                </a:ln>
                <a:solidFill>
                  <a:srgbClr val="000000"/>
                </a:solidFill>
                <a:effectLst/>
                <a:uLnTx/>
                <a:uFillTx/>
                <a:latin typeface="Georgia"/>
                <a:ea typeface="+mn-ea"/>
                <a:cs typeface="+mn-cs"/>
              </a:rPr>
              <a:t>stroke; globally, a third of ischemic heart disease is due to </a:t>
            </a:r>
            <a:br>
              <a:rPr kumimoji="0" lang="en-US" sz="1400" b="0" i="0" u="none" strike="noStrike" kern="1200" cap="none" spc="0" normalizeH="0" baseline="0" noProof="0" dirty="0">
                <a:ln>
                  <a:noFill/>
                </a:ln>
                <a:solidFill>
                  <a:srgbClr val="000000"/>
                </a:solidFill>
                <a:effectLst/>
                <a:uLnTx/>
                <a:uFillTx/>
                <a:latin typeface="Georgia"/>
                <a:ea typeface="+mn-ea"/>
                <a:cs typeface="+mn-cs"/>
              </a:rPr>
            </a:br>
            <a:r>
              <a:rPr kumimoji="0" lang="en-US" sz="1400" b="0" i="0" u="none" strike="noStrike" kern="1200" cap="none" spc="0" normalizeH="0" baseline="0" noProof="0" dirty="0">
                <a:ln>
                  <a:noFill/>
                </a:ln>
                <a:solidFill>
                  <a:srgbClr val="000000"/>
                </a:solidFill>
                <a:effectLst/>
                <a:uLnTx/>
                <a:uFillTx/>
                <a:latin typeface="Georgia"/>
                <a:ea typeface="+mn-ea"/>
                <a:cs typeface="+mn-cs"/>
              </a:rPr>
              <a:t>high cholesterol</a:t>
            </a:r>
            <a:r>
              <a:rPr kumimoji="0" lang="en-US" sz="1400" b="0" i="0" u="none" strike="noStrike" kern="1200" cap="none" spc="0" normalizeH="0" baseline="30000" noProof="0" dirty="0">
                <a:ln>
                  <a:noFill/>
                </a:ln>
                <a:solidFill>
                  <a:srgbClr val="000000"/>
                </a:solidFill>
                <a:effectLst/>
                <a:uLnTx/>
                <a:uFillTx/>
                <a:latin typeface="Georgia"/>
                <a:ea typeface="+mn-ea"/>
                <a:cs typeface="+mn-cs"/>
              </a:rPr>
              <a:t>2</a:t>
            </a:r>
            <a:endParaRPr kumimoji="0" lang="en-US" sz="1400" b="0" i="0" u="none" strike="noStrike" kern="1200" cap="none" spc="0" normalizeH="0" baseline="0" noProof="0" dirty="0">
              <a:ln>
                <a:noFill/>
              </a:ln>
              <a:solidFill>
                <a:srgbClr val="000000"/>
              </a:solidFill>
              <a:effectLst/>
              <a:uLnTx/>
              <a:uFillTx/>
              <a:latin typeface="Georgia"/>
              <a:ea typeface="+mn-ea"/>
              <a:cs typeface="+mn-cs"/>
            </a:endParaRPr>
          </a:p>
        </p:txBody>
      </p:sp>
      <p:sp>
        <p:nvSpPr>
          <p:cNvPr id="10" name="Text Placeholder 3">
            <a:extLst>
              <a:ext uri="{FF2B5EF4-FFF2-40B4-BE49-F238E27FC236}">
                <a16:creationId xmlns:a16="http://schemas.microsoft.com/office/drawing/2014/main" id="{5EB87CE5-26C1-8318-3BC6-29738FF70594}"/>
              </a:ext>
            </a:extLst>
          </p:cNvPr>
          <p:cNvSpPr txBox="1">
            <a:spLocks/>
          </p:cNvSpPr>
          <p:nvPr/>
        </p:nvSpPr>
        <p:spPr>
          <a:xfrm>
            <a:off x="1383106" y="3897582"/>
            <a:ext cx="6051041" cy="463352"/>
          </a:xfrm>
          <a:prstGeom prst="rect">
            <a:avLst/>
          </a:prstGeom>
        </p:spPr>
        <p:txBody>
          <a:bodyPr vert="horz" wrap="square" lIns="0" tIns="0" rIns="64300" bIns="32151" rtlCol="0">
            <a:spAutoFit/>
          </a:bodyPr>
          <a:lstStyle>
            <a:lvl1pPr marL="0" indent="0" algn="l" defTabSz="1311772" rtl="0" eaLnBrk="1" latinLnBrk="0" hangingPunct="1">
              <a:lnSpc>
                <a:spcPct val="100000"/>
              </a:lnSpc>
              <a:spcBef>
                <a:spcPts val="860"/>
              </a:spcBef>
              <a:buFont typeface="Arial" panose="020B0604020202020204" pitchFamily="34" charset="0"/>
              <a:buNone/>
              <a:defRPr sz="2296" b="0" kern="1200">
                <a:solidFill>
                  <a:schemeClr val="tx1"/>
                </a:solidFill>
                <a:latin typeface="+mj-lt"/>
                <a:ea typeface="+mn-ea"/>
                <a:cs typeface="Calibri" panose="020F0502020204030204" pitchFamily="34" charset="0"/>
              </a:defRPr>
            </a:lvl1pPr>
            <a:lvl2pPr marL="243681" indent="-243681" algn="l" defTabSz="1311772" rtl="0" eaLnBrk="1" latinLnBrk="0" hangingPunct="1">
              <a:lnSpc>
                <a:spcPct val="100000"/>
              </a:lnSpc>
              <a:spcBef>
                <a:spcPts val="860"/>
              </a:spcBef>
              <a:buFont typeface="Arial" panose="020B0604020202020204" pitchFamily="34" charset="0"/>
              <a:buChar char="•"/>
              <a:defRPr sz="2009" b="0" kern="1200">
                <a:solidFill>
                  <a:schemeClr val="tx1"/>
                </a:solidFill>
                <a:latin typeface="+mj-lt"/>
                <a:ea typeface="+mn-ea"/>
                <a:cs typeface="+mn-cs"/>
              </a:defRPr>
            </a:lvl2pPr>
            <a:lvl3pPr marL="573901" indent="-245958" algn="l" defTabSz="1311772" rtl="0" eaLnBrk="1" latinLnBrk="0" hangingPunct="1">
              <a:lnSpc>
                <a:spcPct val="100000"/>
              </a:lnSpc>
              <a:spcBef>
                <a:spcPts val="860"/>
              </a:spcBef>
              <a:buFont typeface="Arial" panose="020B0604020202020204" pitchFamily="34" charset="0"/>
              <a:buChar char="–"/>
              <a:defRPr sz="1721" b="0" kern="1200">
                <a:solidFill>
                  <a:schemeClr val="tx1"/>
                </a:solidFill>
                <a:latin typeface="+mj-lt"/>
                <a:ea typeface="+mn-ea"/>
                <a:cs typeface="+mn-cs"/>
              </a:defRPr>
            </a:lvl3pPr>
            <a:lvl4pPr marL="819858" indent="-243681" algn="l" defTabSz="1311772" rtl="0" eaLnBrk="1" latinLnBrk="0" hangingPunct="1">
              <a:lnSpc>
                <a:spcPct val="100000"/>
              </a:lnSpc>
              <a:spcBef>
                <a:spcPts val="860"/>
              </a:spcBef>
              <a:buFont typeface="Arial" panose="020B0604020202020204" pitchFamily="34" charset="0"/>
              <a:buChar char="•"/>
              <a:defRPr sz="1578" b="0" kern="1200">
                <a:solidFill>
                  <a:schemeClr val="tx1"/>
                </a:solidFill>
                <a:latin typeface="+mj-lt"/>
                <a:ea typeface="+mn-ea"/>
                <a:cs typeface="+mn-cs"/>
              </a:defRPr>
            </a:lvl4pPr>
            <a:lvl5pPr marL="1065814" indent="-245958" algn="l" defTabSz="1311772" rtl="0" eaLnBrk="1" latinLnBrk="0" hangingPunct="1">
              <a:lnSpc>
                <a:spcPct val="100000"/>
              </a:lnSpc>
              <a:spcBef>
                <a:spcPts val="860"/>
              </a:spcBef>
              <a:buFont typeface="Arial" panose="020B0604020202020204" pitchFamily="34" charset="0"/>
              <a:buChar char="»"/>
              <a:defRPr sz="1578" b="0" kern="1200">
                <a:solidFill>
                  <a:schemeClr val="tx1"/>
                </a:solidFill>
                <a:latin typeface="+mj-lt"/>
                <a:ea typeface="+mn-ea"/>
                <a:cs typeface="+mn-cs"/>
              </a:defRPr>
            </a:lvl5pPr>
            <a:lvl6pPr marL="3607372"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6pPr>
            <a:lvl7pPr marL="4263258"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7pPr>
            <a:lvl8pPr marL="4919145"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8pPr>
            <a:lvl9pPr marL="5575030"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9pPr>
          </a:lstStyle>
          <a:p>
            <a:pPr marL="0" marR="0" lvl="1" indent="0" algn="l" defTabSz="2331923" rtl="0" eaLnBrk="1" fontAlgn="auto" latinLnBrk="0" hangingPunct="1">
              <a:lnSpc>
                <a:spcPct val="100000"/>
              </a:lnSpc>
              <a:spcBef>
                <a:spcPts val="0"/>
              </a:spcBef>
              <a:spcAft>
                <a:spcPts val="80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In 2008, the global prevalence of raised total cholesterol among adults was </a:t>
            </a:r>
            <a:r>
              <a:rPr kumimoji="0" lang="en-US" sz="1400" b="0" i="0" u="none" strike="noStrike" kern="1200" cap="none" spc="0" normalizeH="0" baseline="0" noProof="0" dirty="0">
                <a:ln>
                  <a:noFill/>
                </a:ln>
                <a:solidFill>
                  <a:srgbClr val="009CDE"/>
                </a:solidFill>
                <a:effectLst/>
                <a:uLnTx/>
                <a:uFillTx/>
                <a:latin typeface="Georgia"/>
                <a:ea typeface="+mn-ea"/>
                <a:cs typeface="+mn-cs"/>
              </a:rPr>
              <a:t>39% </a:t>
            </a:r>
            <a:r>
              <a:rPr kumimoji="0" lang="en-US" sz="1400" b="0" i="0" u="none" strike="noStrike" kern="1200" cap="none" spc="0" normalizeH="0" baseline="0" noProof="0" dirty="0">
                <a:ln>
                  <a:noFill/>
                </a:ln>
                <a:solidFill>
                  <a:srgbClr val="000000"/>
                </a:solidFill>
                <a:effectLst/>
                <a:uLnTx/>
                <a:uFillTx/>
                <a:latin typeface="Georgia"/>
                <a:ea typeface="+mn-ea"/>
                <a:cs typeface="+mn-cs"/>
              </a:rPr>
              <a:t>(37% for males &amp; 40% for females)</a:t>
            </a:r>
            <a:r>
              <a:rPr kumimoji="0" lang="en-US" sz="1400" b="0" i="0" u="none" strike="noStrike" kern="1200" cap="none" spc="0" normalizeH="0" baseline="30000" noProof="0" dirty="0">
                <a:ln>
                  <a:noFill/>
                </a:ln>
                <a:solidFill>
                  <a:srgbClr val="000000"/>
                </a:solidFill>
                <a:effectLst/>
                <a:uLnTx/>
                <a:uFillTx/>
                <a:latin typeface="Georgia"/>
                <a:ea typeface="+mn-ea"/>
                <a:cs typeface="+mn-cs"/>
              </a:rPr>
              <a:t>2</a:t>
            </a:r>
          </a:p>
        </p:txBody>
      </p:sp>
      <p:sp>
        <p:nvSpPr>
          <p:cNvPr id="11" name="Text Placeholder 3">
            <a:extLst>
              <a:ext uri="{FF2B5EF4-FFF2-40B4-BE49-F238E27FC236}">
                <a16:creationId xmlns:a16="http://schemas.microsoft.com/office/drawing/2014/main" id="{F93F1F9E-4880-452D-D060-66A7C77079ED}"/>
              </a:ext>
            </a:extLst>
          </p:cNvPr>
          <p:cNvSpPr txBox="1">
            <a:spLocks/>
          </p:cNvSpPr>
          <p:nvPr/>
        </p:nvSpPr>
        <p:spPr>
          <a:xfrm>
            <a:off x="1383106" y="3166824"/>
            <a:ext cx="6051041" cy="463352"/>
          </a:xfrm>
          <a:prstGeom prst="rect">
            <a:avLst/>
          </a:prstGeom>
        </p:spPr>
        <p:txBody>
          <a:bodyPr vert="horz" wrap="square" lIns="0" tIns="0" rIns="64300" bIns="32151" rtlCol="0">
            <a:spAutoFit/>
          </a:bodyPr>
          <a:lstStyle>
            <a:lvl1pPr marL="0" indent="0" algn="l" defTabSz="1311772" rtl="0" eaLnBrk="1" latinLnBrk="0" hangingPunct="1">
              <a:lnSpc>
                <a:spcPct val="100000"/>
              </a:lnSpc>
              <a:spcBef>
                <a:spcPts val="860"/>
              </a:spcBef>
              <a:buFont typeface="Arial" panose="020B0604020202020204" pitchFamily="34" charset="0"/>
              <a:buNone/>
              <a:defRPr sz="2296" b="0" kern="1200">
                <a:solidFill>
                  <a:schemeClr val="tx1"/>
                </a:solidFill>
                <a:latin typeface="+mj-lt"/>
                <a:ea typeface="+mn-ea"/>
                <a:cs typeface="Calibri" panose="020F0502020204030204" pitchFamily="34" charset="0"/>
              </a:defRPr>
            </a:lvl1pPr>
            <a:lvl2pPr marL="243681" indent="-243681" algn="l" defTabSz="1311772" rtl="0" eaLnBrk="1" latinLnBrk="0" hangingPunct="1">
              <a:lnSpc>
                <a:spcPct val="100000"/>
              </a:lnSpc>
              <a:spcBef>
                <a:spcPts val="860"/>
              </a:spcBef>
              <a:buFont typeface="Arial" panose="020B0604020202020204" pitchFamily="34" charset="0"/>
              <a:buChar char="•"/>
              <a:defRPr sz="2009" b="0" kern="1200">
                <a:solidFill>
                  <a:schemeClr val="tx1"/>
                </a:solidFill>
                <a:latin typeface="+mj-lt"/>
                <a:ea typeface="+mn-ea"/>
                <a:cs typeface="+mn-cs"/>
              </a:defRPr>
            </a:lvl2pPr>
            <a:lvl3pPr marL="573901" indent="-245958" algn="l" defTabSz="1311772" rtl="0" eaLnBrk="1" latinLnBrk="0" hangingPunct="1">
              <a:lnSpc>
                <a:spcPct val="100000"/>
              </a:lnSpc>
              <a:spcBef>
                <a:spcPts val="860"/>
              </a:spcBef>
              <a:buFont typeface="Arial" panose="020B0604020202020204" pitchFamily="34" charset="0"/>
              <a:buChar char="–"/>
              <a:defRPr sz="1721" b="0" kern="1200">
                <a:solidFill>
                  <a:schemeClr val="tx1"/>
                </a:solidFill>
                <a:latin typeface="+mj-lt"/>
                <a:ea typeface="+mn-ea"/>
                <a:cs typeface="+mn-cs"/>
              </a:defRPr>
            </a:lvl3pPr>
            <a:lvl4pPr marL="819858" indent="-243681" algn="l" defTabSz="1311772" rtl="0" eaLnBrk="1" latinLnBrk="0" hangingPunct="1">
              <a:lnSpc>
                <a:spcPct val="100000"/>
              </a:lnSpc>
              <a:spcBef>
                <a:spcPts val="860"/>
              </a:spcBef>
              <a:buFont typeface="Arial" panose="020B0604020202020204" pitchFamily="34" charset="0"/>
              <a:buChar char="•"/>
              <a:defRPr sz="1578" b="0" kern="1200">
                <a:solidFill>
                  <a:schemeClr val="tx1"/>
                </a:solidFill>
                <a:latin typeface="+mj-lt"/>
                <a:ea typeface="+mn-ea"/>
                <a:cs typeface="+mn-cs"/>
              </a:defRPr>
            </a:lvl4pPr>
            <a:lvl5pPr marL="1065814" indent="-245958" algn="l" defTabSz="1311772" rtl="0" eaLnBrk="1" latinLnBrk="0" hangingPunct="1">
              <a:lnSpc>
                <a:spcPct val="100000"/>
              </a:lnSpc>
              <a:spcBef>
                <a:spcPts val="860"/>
              </a:spcBef>
              <a:buFont typeface="Arial" panose="020B0604020202020204" pitchFamily="34" charset="0"/>
              <a:buChar char="»"/>
              <a:defRPr sz="1578" b="0" kern="1200">
                <a:solidFill>
                  <a:schemeClr val="tx1"/>
                </a:solidFill>
                <a:latin typeface="+mj-lt"/>
                <a:ea typeface="+mn-ea"/>
                <a:cs typeface="+mn-cs"/>
              </a:defRPr>
            </a:lvl5pPr>
            <a:lvl6pPr marL="3607372"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6pPr>
            <a:lvl7pPr marL="4263258"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7pPr>
            <a:lvl8pPr marL="4919145"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8pPr>
            <a:lvl9pPr marL="5575030"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9pPr>
          </a:lstStyle>
          <a:p>
            <a:pPr marL="0" marR="0" lvl="1" indent="0" algn="l" defTabSz="2331923" rtl="0" eaLnBrk="1" fontAlgn="auto" latinLnBrk="0" hangingPunct="1">
              <a:lnSpc>
                <a:spcPct val="100000"/>
              </a:lnSpc>
              <a:spcBef>
                <a:spcPts val="0"/>
              </a:spcBef>
              <a:spcAft>
                <a:spcPts val="80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Overall, </a:t>
            </a:r>
            <a:r>
              <a:rPr kumimoji="0" lang="en-US" sz="1400" b="0" i="0" u="none" strike="noStrike" kern="1200" cap="none" spc="0" normalizeH="0" baseline="0" noProof="0" dirty="0">
                <a:ln>
                  <a:noFill/>
                </a:ln>
                <a:solidFill>
                  <a:srgbClr val="009CDE"/>
                </a:solidFill>
                <a:effectLst/>
                <a:uLnTx/>
                <a:uFillTx/>
                <a:latin typeface="Georgia"/>
                <a:ea typeface="+mn-ea"/>
                <a:cs typeface="+mn-cs"/>
              </a:rPr>
              <a:t>hyperlipidemia</a:t>
            </a:r>
            <a:r>
              <a:rPr kumimoji="0" lang="en-US" sz="1400" b="0" i="0" u="none" strike="noStrike" kern="1200" cap="none" spc="0" normalizeH="0" baseline="0" noProof="0" dirty="0">
                <a:ln>
                  <a:noFill/>
                </a:ln>
                <a:solidFill>
                  <a:srgbClr val="000000"/>
                </a:solidFill>
                <a:effectLst/>
                <a:uLnTx/>
                <a:uFillTx/>
                <a:latin typeface="Georgia"/>
                <a:ea typeface="+mn-ea"/>
                <a:cs typeface="+mn-cs"/>
              </a:rPr>
              <a:t> was attributable to cause </a:t>
            </a:r>
            <a:r>
              <a:rPr kumimoji="0" lang="en-US" sz="1400" b="0" i="0" u="none" strike="noStrike" kern="1200" cap="none" spc="0" normalizeH="0" baseline="0" noProof="0" dirty="0">
                <a:ln>
                  <a:noFill/>
                </a:ln>
                <a:solidFill>
                  <a:srgbClr val="009CDE"/>
                </a:solidFill>
                <a:effectLst/>
                <a:uLnTx/>
                <a:uFillTx/>
                <a:latin typeface="Georgia"/>
                <a:ea typeface="+mn-ea"/>
                <a:cs typeface="+mn-cs"/>
              </a:rPr>
              <a:t>2.6 million deaths </a:t>
            </a:r>
            <a:r>
              <a:rPr kumimoji="0" lang="en-US" sz="1400" b="0" i="0" u="none" strike="noStrike" kern="1200" cap="none" spc="0" normalizeH="0" baseline="0" noProof="0" dirty="0">
                <a:ln>
                  <a:noFill/>
                </a:ln>
                <a:solidFill>
                  <a:srgbClr val="000000"/>
                </a:solidFill>
                <a:effectLst/>
                <a:uLnTx/>
                <a:uFillTx/>
                <a:latin typeface="Georgia"/>
                <a:ea typeface="+mn-ea"/>
                <a:cs typeface="+mn-cs"/>
              </a:rPr>
              <a:t>and </a:t>
            </a:r>
            <a:r>
              <a:rPr kumimoji="0" lang="en-US" sz="1400" b="0" i="0" u="none" strike="noStrike" kern="1200" cap="none" spc="0" normalizeH="0" baseline="0" noProof="0" dirty="0">
                <a:ln>
                  <a:noFill/>
                </a:ln>
                <a:solidFill>
                  <a:srgbClr val="009CDE"/>
                </a:solidFill>
                <a:effectLst/>
                <a:uLnTx/>
                <a:uFillTx/>
                <a:latin typeface="Georgia"/>
                <a:ea typeface="+mn-ea"/>
                <a:cs typeface="+mn-cs"/>
              </a:rPr>
              <a:t>29.7 million DALYS </a:t>
            </a:r>
            <a:r>
              <a:rPr kumimoji="0" lang="en-US" sz="1400" b="0" i="0" u="none" strike="noStrike" kern="1200" cap="none" spc="0" normalizeH="0" baseline="0" noProof="0" dirty="0">
                <a:ln>
                  <a:noFill/>
                </a:ln>
                <a:solidFill>
                  <a:srgbClr val="000000"/>
                </a:solidFill>
                <a:effectLst/>
                <a:uLnTx/>
                <a:uFillTx/>
                <a:latin typeface="Georgia"/>
                <a:ea typeface="+mn-ea"/>
                <a:cs typeface="+mn-cs"/>
              </a:rPr>
              <a:t>in 2019</a:t>
            </a:r>
            <a:r>
              <a:rPr kumimoji="0" lang="en-US" sz="1400" b="0" i="0" u="none" strike="noStrike" kern="1200" cap="none" spc="0" normalizeH="0" baseline="30000" noProof="0" dirty="0">
                <a:ln>
                  <a:noFill/>
                </a:ln>
                <a:solidFill>
                  <a:srgbClr val="000000"/>
                </a:solidFill>
                <a:effectLst/>
                <a:uLnTx/>
                <a:uFillTx/>
                <a:latin typeface="Georgia"/>
                <a:ea typeface="+mn-ea"/>
                <a:cs typeface="+mn-cs"/>
              </a:rPr>
              <a:t>2</a:t>
            </a:r>
            <a:endParaRPr kumimoji="0" lang="en-US" sz="1400" b="0" i="0" u="none" strike="noStrike" kern="1200" cap="none" spc="0" normalizeH="0" baseline="0" noProof="0" dirty="0">
              <a:ln>
                <a:noFill/>
              </a:ln>
              <a:solidFill>
                <a:srgbClr val="000000"/>
              </a:solidFill>
              <a:effectLst/>
              <a:uLnTx/>
              <a:uFillTx/>
              <a:latin typeface="Georgia"/>
              <a:ea typeface="+mn-ea"/>
              <a:cs typeface="+mn-cs"/>
            </a:endParaRPr>
          </a:p>
        </p:txBody>
      </p:sp>
      <p:pic>
        <p:nvPicPr>
          <p:cNvPr id="12" name="Picture 11" descr="A blue and black heart&#10;&#10;Description automatically generated">
            <a:extLst>
              <a:ext uri="{FF2B5EF4-FFF2-40B4-BE49-F238E27FC236}">
                <a16:creationId xmlns:a16="http://schemas.microsoft.com/office/drawing/2014/main" id="{DDC17B87-A20D-9294-1A38-297507A42CD5}"/>
              </a:ext>
            </a:extLst>
          </p:cNvPr>
          <p:cNvPicPr>
            <a:picLocks noChangeAspect="1"/>
          </p:cNvPicPr>
          <p:nvPr/>
        </p:nvPicPr>
        <p:blipFill rotWithShape="1">
          <a:blip r:embed="rId6"/>
          <a:srcRect l="11386" r="10214"/>
          <a:stretch/>
        </p:blipFill>
        <p:spPr>
          <a:xfrm>
            <a:off x="765126" y="2295238"/>
            <a:ext cx="336552" cy="429275"/>
          </a:xfrm>
          <a:prstGeom prst="rect">
            <a:avLst/>
          </a:prstGeom>
        </p:spPr>
      </p:pic>
      <p:pic>
        <p:nvPicPr>
          <p:cNvPr id="13" name="Picture 6" descr="Data Visualization Icon">
            <a:extLst>
              <a:ext uri="{FF2B5EF4-FFF2-40B4-BE49-F238E27FC236}">
                <a16:creationId xmlns:a16="http://schemas.microsoft.com/office/drawing/2014/main" id="{BDC562F6-4D8F-C842-2CFF-1750F6B922D6}"/>
              </a:ext>
            </a:extLst>
          </p:cNvPr>
          <p:cNvPicPr>
            <a:picLocks noChangeAspect="1" noChangeArrowheads="1"/>
          </p:cNvPicPr>
          <p:nvPr/>
        </p:nvPicPr>
        <p:blipFill>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41277" y="3939648"/>
            <a:ext cx="379221" cy="379221"/>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13" descr="A blue and black magnifying glass with a pie chart&#10;&#10;Description automatically generated">
            <a:extLst>
              <a:ext uri="{FF2B5EF4-FFF2-40B4-BE49-F238E27FC236}">
                <a16:creationId xmlns:a16="http://schemas.microsoft.com/office/drawing/2014/main" id="{82D5BE3C-89F0-1E6D-CA6B-4DD9686EDCE8}"/>
              </a:ext>
            </a:extLst>
          </p:cNvPr>
          <p:cNvPicPr>
            <a:picLocks noChangeAspect="1"/>
          </p:cNvPicPr>
          <p:nvPr/>
        </p:nvPicPr>
        <p:blipFill>
          <a:blip r:embed="rId8"/>
          <a:stretch>
            <a:fillRect/>
          </a:stretch>
        </p:blipFill>
        <p:spPr>
          <a:xfrm>
            <a:off x="710622" y="3178235"/>
            <a:ext cx="440531" cy="440531"/>
          </a:xfrm>
          <a:prstGeom prst="rect">
            <a:avLst/>
          </a:prstGeom>
        </p:spPr>
      </p:pic>
      <p:cxnSp>
        <p:nvCxnSpPr>
          <p:cNvPr id="15" name="Straight Connector 14">
            <a:extLst>
              <a:ext uri="{FF2B5EF4-FFF2-40B4-BE49-F238E27FC236}">
                <a16:creationId xmlns:a16="http://schemas.microsoft.com/office/drawing/2014/main" id="{903BC828-7511-CA0E-A49E-E4A75CA10E01}"/>
              </a:ext>
            </a:extLst>
          </p:cNvPr>
          <p:cNvCxnSpPr>
            <a:cxnSpLocks/>
          </p:cNvCxnSpPr>
          <p:nvPr/>
        </p:nvCxnSpPr>
        <p:spPr>
          <a:xfrm rot="5400000">
            <a:off x="9751867" y="853693"/>
            <a:ext cx="2117" cy="3709745"/>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A7E19F1E-4ECF-D4B3-5C7D-B746DB601758}"/>
              </a:ext>
            </a:extLst>
          </p:cNvPr>
          <p:cNvCxnSpPr>
            <a:cxnSpLocks/>
          </p:cNvCxnSpPr>
          <p:nvPr/>
        </p:nvCxnSpPr>
        <p:spPr>
          <a:xfrm rot="5400000">
            <a:off x="9751867" y="1444286"/>
            <a:ext cx="2117" cy="3709745"/>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6A1B1FD1-E21E-EBAF-1F3B-84994C91AB24}"/>
              </a:ext>
            </a:extLst>
          </p:cNvPr>
          <p:cNvCxnSpPr>
            <a:cxnSpLocks/>
          </p:cNvCxnSpPr>
          <p:nvPr/>
        </p:nvCxnSpPr>
        <p:spPr>
          <a:xfrm rot="5400000">
            <a:off x="9751867" y="2034879"/>
            <a:ext cx="2117" cy="3709745"/>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18" name="Text Placeholder 3">
            <a:extLst>
              <a:ext uri="{FF2B5EF4-FFF2-40B4-BE49-F238E27FC236}">
                <a16:creationId xmlns:a16="http://schemas.microsoft.com/office/drawing/2014/main" id="{81399676-5FAD-2D73-FB27-3744F00C3DF4}"/>
              </a:ext>
            </a:extLst>
          </p:cNvPr>
          <p:cNvSpPr txBox="1">
            <a:spLocks/>
          </p:cNvSpPr>
          <p:nvPr/>
        </p:nvSpPr>
        <p:spPr>
          <a:xfrm>
            <a:off x="8613122" y="2289315"/>
            <a:ext cx="1729757" cy="247909"/>
          </a:xfrm>
          <a:prstGeom prst="rect">
            <a:avLst/>
          </a:prstGeom>
        </p:spPr>
        <p:txBody>
          <a:bodyPr vert="horz" wrap="square" lIns="0" tIns="0" rIns="64300" bIns="32151" rtlCol="0">
            <a:spAutoFit/>
          </a:bodyPr>
          <a:lstStyle>
            <a:lvl1pPr marL="0" indent="0" algn="l" defTabSz="1311772" rtl="0" eaLnBrk="1" latinLnBrk="0" hangingPunct="1">
              <a:lnSpc>
                <a:spcPct val="100000"/>
              </a:lnSpc>
              <a:spcBef>
                <a:spcPts val="860"/>
              </a:spcBef>
              <a:buFont typeface="Arial" panose="020B0604020202020204" pitchFamily="34" charset="0"/>
              <a:buNone/>
              <a:defRPr sz="2296" b="0" kern="1200">
                <a:solidFill>
                  <a:schemeClr val="tx1"/>
                </a:solidFill>
                <a:latin typeface="+mj-lt"/>
                <a:ea typeface="+mn-ea"/>
                <a:cs typeface="Calibri" panose="020F0502020204030204" pitchFamily="34" charset="0"/>
              </a:defRPr>
            </a:lvl1pPr>
            <a:lvl2pPr marL="243681" indent="-243681" algn="l" defTabSz="1311772" rtl="0" eaLnBrk="1" latinLnBrk="0" hangingPunct="1">
              <a:lnSpc>
                <a:spcPct val="100000"/>
              </a:lnSpc>
              <a:spcBef>
                <a:spcPts val="860"/>
              </a:spcBef>
              <a:buFont typeface="Arial" panose="020B0604020202020204" pitchFamily="34" charset="0"/>
              <a:buChar char="•"/>
              <a:defRPr sz="2009" b="0" kern="1200">
                <a:solidFill>
                  <a:schemeClr val="tx1"/>
                </a:solidFill>
                <a:latin typeface="+mj-lt"/>
                <a:ea typeface="+mn-ea"/>
                <a:cs typeface="+mn-cs"/>
              </a:defRPr>
            </a:lvl2pPr>
            <a:lvl3pPr marL="573901" indent="-245958" algn="l" defTabSz="1311772" rtl="0" eaLnBrk="1" latinLnBrk="0" hangingPunct="1">
              <a:lnSpc>
                <a:spcPct val="100000"/>
              </a:lnSpc>
              <a:spcBef>
                <a:spcPts val="860"/>
              </a:spcBef>
              <a:buFont typeface="Arial" panose="020B0604020202020204" pitchFamily="34" charset="0"/>
              <a:buChar char="–"/>
              <a:defRPr sz="1721" b="0" kern="1200">
                <a:solidFill>
                  <a:schemeClr val="tx1"/>
                </a:solidFill>
                <a:latin typeface="+mj-lt"/>
                <a:ea typeface="+mn-ea"/>
                <a:cs typeface="+mn-cs"/>
              </a:defRPr>
            </a:lvl3pPr>
            <a:lvl4pPr marL="819858" indent="-243681" algn="l" defTabSz="1311772" rtl="0" eaLnBrk="1" latinLnBrk="0" hangingPunct="1">
              <a:lnSpc>
                <a:spcPct val="100000"/>
              </a:lnSpc>
              <a:spcBef>
                <a:spcPts val="860"/>
              </a:spcBef>
              <a:buFont typeface="Arial" panose="020B0604020202020204" pitchFamily="34" charset="0"/>
              <a:buChar char="•"/>
              <a:defRPr sz="1578" b="0" kern="1200">
                <a:solidFill>
                  <a:schemeClr val="tx1"/>
                </a:solidFill>
                <a:latin typeface="+mj-lt"/>
                <a:ea typeface="+mn-ea"/>
                <a:cs typeface="+mn-cs"/>
              </a:defRPr>
            </a:lvl4pPr>
            <a:lvl5pPr marL="1065814" indent="-245958" algn="l" defTabSz="1311772" rtl="0" eaLnBrk="1" latinLnBrk="0" hangingPunct="1">
              <a:lnSpc>
                <a:spcPct val="100000"/>
              </a:lnSpc>
              <a:spcBef>
                <a:spcPts val="860"/>
              </a:spcBef>
              <a:buFont typeface="Arial" panose="020B0604020202020204" pitchFamily="34" charset="0"/>
              <a:buChar char="»"/>
              <a:defRPr sz="1578" b="0" kern="1200">
                <a:solidFill>
                  <a:schemeClr val="tx1"/>
                </a:solidFill>
                <a:latin typeface="+mj-lt"/>
                <a:ea typeface="+mn-ea"/>
                <a:cs typeface="+mn-cs"/>
              </a:defRPr>
            </a:lvl5pPr>
            <a:lvl6pPr marL="3607372"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6pPr>
            <a:lvl7pPr marL="4263258"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7pPr>
            <a:lvl8pPr marL="4919145"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8pPr>
            <a:lvl9pPr marL="5575030"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9pPr>
          </a:lstStyle>
          <a:p>
            <a:pPr marL="0" marR="0" lvl="1" indent="0" algn="l" defTabSz="2331923" rtl="0" eaLnBrk="1" fontAlgn="auto" latinLnBrk="0" hangingPunct="1">
              <a:lnSpc>
                <a:spcPct val="100000"/>
              </a:lnSpc>
              <a:spcBef>
                <a:spcPts val="0"/>
              </a:spcBef>
              <a:spcAft>
                <a:spcPts val="80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Diabetes</a:t>
            </a:r>
            <a:r>
              <a:rPr kumimoji="0" lang="en-US" sz="1400" b="0" i="0" u="none" strike="noStrike" kern="1200" cap="none" spc="0" normalizeH="0" baseline="30000" noProof="0" dirty="0">
                <a:ln>
                  <a:noFill/>
                </a:ln>
                <a:solidFill>
                  <a:srgbClr val="000000"/>
                </a:solidFill>
                <a:effectLst/>
                <a:uLnTx/>
                <a:uFillTx/>
                <a:latin typeface="Georgia"/>
                <a:ea typeface="+mn-ea"/>
                <a:cs typeface="+mn-cs"/>
              </a:rPr>
              <a:t>3-7</a:t>
            </a:r>
          </a:p>
        </p:txBody>
      </p:sp>
      <p:sp>
        <p:nvSpPr>
          <p:cNvPr id="19" name="Text Placeholder 3">
            <a:extLst>
              <a:ext uri="{FF2B5EF4-FFF2-40B4-BE49-F238E27FC236}">
                <a16:creationId xmlns:a16="http://schemas.microsoft.com/office/drawing/2014/main" id="{B62D9F0F-81A1-3387-04EE-4CBCE4319575}"/>
              </a:ext>
            </a:extLst>
          </p:cNvPr>
          <p:cNvSpPr txBox="1">
            <a:spLocks/>
          </p:cNvSpPr>
          <p:nvPr/>
        </p:nvSpPr>
        <p:spPr>
          <a:xfrm>
            <a:off x="10459821" y="2232921"/>
            <a:ext cx="1147979" cy="360696"/>
          </a:xfrm>
          <a:prstGeom prst="rect">
            <a:avLst/>
          </a:prstGeom>
        </p:spPr>
        <p:txBody>
          <a:bodyPr vert="horz" wrap="square" lIns="0" tIns="0" rIns="64300" bIns="32151" rtlCol="0">
            <a:spAutoFit/>
          </a:bodyPr>
          <a:lstStyle>
            <a:lvl1pPr marL="0" indent="0" algn="l" defTabSz="1311772" rtl="0" eaLnBrk="1" latinLnBrk="0" hangingPunct="1">
              <a:lnSpc>
                <a:spcPct val="100000"/>
              </a:lnSpc>
              <a:spcBef>
                <a:spcPts val="860"/>
              </a:spcBef>
              <a:buFont typeface="Arial" panose="020B0604020202020204" pitchFamily="34" charset="0"/>
              <a:buNone/>
              <a:defRPr sz="2296" b="0" kern="1200">
                <a:solidFill>
                  <a:schemeClr val="tx1"/>
                </a:solidFill>
                <a:latin typeface="+mj-lt"/>
                <a:ea typeface="+mn-ea"/>
                <a:cs typeface="Calibri" panose="020F0502020204030204" pitchFamily="34" charset="0"/>
              </a:defRPr>
            </a:lvl1pPr>
            <a:lvl2pPr marL="243681" indent="-243681" algn="l" defTabSz="1311772" rtl="0" eaLnBrk="1" latinLnBrk="0" hangingPunct="1">
              <a:lnSpc>
                <a:spcPct val="100000"/>
              </a:lnSpc>
              <a:spcBef>
                <a:spcPts val="860"/>
              </a:spcBef>
              <a:buFont typeface="Arial" panose="020B0604020202020204" pitchFamily="34" charset="0"/>
              <a:buChar char="•"/>
              <a:defRPr sz="2009" b="0" kern="1200">
                <a:solidFill>
                  <a:schemeClr val="tx1"/>
                </a:solidFill>
                <a:latin typeface="+mj-lt"/>
                <a:ea typeface="+mn-ea"/>
                <a:cs typeface="+mn-cs"/>
              </a:defRPr>
            </a:lvl2pPr>
            <a:lvl3pPr marL="573901" indent="-245958" algn="l" defTabSz="1311772" rtl="0" eaLnBrk="1" latinLnBrk="0" hangingPunct="1">
              <a:lnSpc>
                <a:spcPct val="100000"/>
              </a:lnSpc>
              <a:spcBef>
                <a:spcPts val="860"/>
              </a:spcBef>
              <a:buFont typeface="Arial" panose="020B0604020202020204" pitchFamily="34" charset="0"/>
              <a:buChar char="–"/>
              <a:defRPr sz="1721" b="0" kern="1200">
                <a:solidFill>
                  <a:schemeClr val="tx1"/>
                </a:solidFill>
                <a:latin typeface="+mj-lt"/>
                <a:ea typeface="+mn-ea"/>
                <a:cs typeface="+mn-cs"/>
              </a:defRPr>
            </a:lvl3pPr>
            <a:lvl4pPr marL="819858" indent="-243681" algn="l" defTabSz="1311772" rtl="0" eaLnBrk="1" latinLnBrk="0" hangingPunct="1">
              <a:lnSpc>
                <a:spcPct val="100000"/>
              </a:lnSpc>
              <a:spcBef>
                <a:spcPts val="860"/>
              </a:spcBef>
              <a:buFont typeface="Arial" panose="020B0604020202020204" pitchFamily="34" charset="0"/>
              <a:buChar char="•"/>
              <a:defRPr sz="1578" b="0" kern="1200">
                <a:solidFill>
                  <a:schemeClr val="tx1"/>
                </a:solidFill>
                <a:latin typeface="+mj-lt"/>
                <a:ea typeface="+mn-ea"/>
                <a:cs typeface="+mn-cs"/>
              </a:defRPr>
            </a:lvl4pPr>
            <a:lvl5pPr marL="1065814" indent="-245958" algn="l" defTabSz="1311772" rtl="0" eaLnBrk="1" latinLnBrk="0" hangingPunct="1">
              <a:lnSpc>
                <a:spcPct val="100000"/>
              </a:lnSpc>
              <a:spcBef>
                <a:spcPts val="860"/>
              </a:spcBef>
              <a:buFont typeface="Arial" panose="020B0604020202020204" pitchFamily="34" charset="0"/>
              <a:buChar char="»"/>
              <a:defRPr sz="1578" b="0" kern="1200">
                <a:solidFill>
                  <a:schemeClr val="tx1"/>
                </a:solidFill>
                <a:latin typeface="+mj-lt"/>
                <a:ea typeface="+mn-ea"/>
                <a:cs typeface="+mn-cs"/>
              </a:defRPr>
            </a:lvl5pPr>
            <a:lvl6pPr marL="3607372"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6pPr>
            <a:lvl7pPr marL="4263258"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7pPr>
            <a:lvl8pPr marL="4919145"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8pPr>
            <a:lvl9pPr marL="5575030"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9pPr>
          </a:lstStyle>
          <a:p>
            <a:pPr marL="0" marR="0" lvl="1" indent="0" algn="ctr" defTabSz="2331923" rtl="0" eaLnBrk="1" fontAlgn="auto" latinLnBrk="0" hangingPunct="1">
              <a:lnSpc>
                <a:spcPct val="100000"/>
              </a:lnSpc>
              <a:spcBef>
                <a:spcPts val="0"/>
              </a:spcBef>
              <a:spcAft>
                <a:spcPts val="800"/>
              </a:spcAft>
              <a:buClrTx/>
              <a:buSzTx/>
              <a:buFont typeface="Arial" panose="020B0604020202020204" pitchFamily="34" charset="0"/>
              <a:buNone/>
              <a:tabLst/>
              <a:defRPr/>
            </a:pPr>
            <a:r>
              <a:rPr kumimoji="0" lang="en-US" sz="2133" b="1" i="0" u="none" strike="noStrike" kern="1200" cap="none" spc="0" normalizeH="0" baseline="0" noProof="0" dirty="0">
                <a:ln>
                  <a:noFill/>
                </a:ln>
                <a:gradFill>
                  <a:gsLst>
                    <a:gs pos="0">
                      <a:srgbClr val="009CDE"/>
                    </a:gs>
                    <a:gs pos="100000">
                      <a:srgbClr val="64CCC9"/>
                    </a:gs>
                  </a:gsLst>
                  <a:lin ang="0" scaled="1"/>
                </a:gradFill>
                <a:effectLst/>
                <a:uLnTx/>
                <a:uFillTx/>
                <a:latin typeface="Calibri"/>
                <a:ea typeface="+mn-ea"/>
                <a:cs typeface="+mn-cs"/>
              </a:rPr>
              <a:t>16–36%</a:t>
            </a:r>
          </a:p>
        </p:txBody>
      </p:sp>
      <p:sp>
        <p:nvSpPr>
          <p:cNvPr id="20" name="Text Placeholder 3">
            <a:extLst>
              <a:ext uri="{FF2B5EF4-FFF2-40B4-BE49-F238E27FC236}">
                <a16:creationId xmlns:a16="http://schemas.microsoft.com/office/drawing/2014/main" id="{C1174403-ED38-C6C9-058D-5BCA3C7DB403}"/>
              </a:ext>
            </a:extLst>
          </p:cNvPr>
          <p:cNvSpPr txBox="1">
            <a:spLocks/>
          </p:cNvSpPr>
          <p:nvPr/>
        </p:nvSpPr>
        <p:spPr>
          <a:xfrm>
            <a:off x="8613122" y="2879908"/>
            <a:ext cx="1729757" cy="247909"/>
          </a:xfrm>
          <a:prstGeom prst="rect">
            <a:avLst/>
          </a:prstGeom>
        </p:spPr>
        <p:txBody>
          <a:bodyPr vert="horz" wrap="square" lIns="0" tIns="0" rIns="64300" bIns="32151" rtlCol="0">
            <a:spAutoFit/>
          </a:bodyPr>
          <a:lstStyle>
            <a:lvl1pPr marL="0" indent="0" algn="l" defTabSz="1311772" rtl="0" eaLnBrk="1" latinLnBrk="0" hangingPunct="1">
              <a:lnSpc>
                <a:spcPct val="100000"/>
              </a:lnSpc>
              <a:spcBef>
                <a:spcPts val="860"/>
              </a:spcBef>
              <a:buFont typeface="Arial" panose="020B0604020202020204" pitchFamily="34" charset="0"/>
              <a:buNone/>
              <a:defRPr sz="2296" b="0" kern="1200">
                <a:solidFill>
                  <a:schemeClr val="tx1"/>
                </a:solidFill>
                <a:latin typeface="+mj-lt"/>
                <a:ea typeface="+mn-ea"/>
                <a:cs typeface="Calibri" panose="020F0502020204030204" pitchFamily="34" charset="0"/>
              </a:defRPr>
            </a:lvl1pPr>
            <a:lvl2pPr marL="243681" indent="-243681" algn="l" defTabSz="1311772" rtl="0" eaLnBrk="1" latinLnBrk="0" hangingPunct="1">
              <a:lnSpc>
                <a:spcPct val="100000"/>
              </a:lnSpc>
              <a:spcBef>
                <a:spcPts val="860"/>
              </a:spcBef>
              <a:buFont typeface="Arial" panose="020B0604020202020204" pitchFamily="34" charset="0"/>
              <a:buChar char="•"/>
              <a:defRPr sz="2009" b="0" kern="1200">
                <a:solidFill>
                  <a:schemeClr val="tx1"/>
                </a:solidFill>
                <a:latin typeface="+mj-lt"/>
                <a:ea typeface="+mn-ea"/>
                <a:cs typeface="+mn-cs"/>
              </a:defRPr>
            </a:lvl2pPr>
            <a:lvl3pPr marL="573901" indent="-245958" algn="l" defTabSz="1311772" rtl="0" eaLnBrk="1" latinLnBrk="0" hangingPunct="1">
              <a:lnSpc>
                <a:spcPct val="100000"/>
              </a:lnSpc>
              <a:spcBef>
                <a:spcPts val="860"/>
              </a:spcBef>
              <a:buFont typeface="Arial" panose="020B0604020202020204" pitchFamily="34" charset="0"/>
              <a:buChar char="–"/>
              <a:defRPr sz="1721" b="0" kern="1200">
                <a:solidFill>
                  <a:schemeClr val="tx1"/>
                </a:solidFill>
                <a:latin typeface="+mj-lt"/>
                <a:ea typeface="+mn-ea"/>
                <a:cs typeface="+mn-cs"/>
              </a:defRPr>
            </a:lvl3pPr>
            <a:lvl4pPr marL="819858" indent="-243681" algn="l" defTabSz="1311772" rtl="0" eaLnBrk="1" latinLnBrk="0" hangingPunct="1">
              <a:lnSpc>
                <a:spcPct val="100000"/>
              </a:lnSpc>
              <a:spcBef>
                <a:spcPts val="860"/>
              </a:spcBef>
              <a:buFont typeface="Arial" panose="020B0604020202020204" pitchFamily="34" charset="0"/>
              <a:buChar char="•"/>
              <a:defRPr sz="1578" b="0" kern="1200">
                <a:solidFill>
                  <a:schemeClr val="tx1"/>
                </a:solidFill>
                <a:latin typeface="+mj-lt"/>
                <a:ea typeface="+mn-ea"/>
                <a:cs typeface="+mn-cs"/>
              </a:defRPr>
            </a:lvl4pPr>
            <a:lvl5pPr marL="1065814" indent="-245958" algn="l" defTabSz="1311772" rtl="0" eaLnBrk="1" latinLnBrk="0" hangingPunct="1">
              <a:lnSpc>
                <a:spcPct val="100000"/>
              </a:lnSpc>
              <a:spcBef>
                <a:spcPts val="860"/>
              </a:spcBef>
              <a:buFont typeface="Arial" panose="020B0604020202020204" pitchFamily="34" charset="0"/>
              <a:buChar char="»"/>
              <a:defRPr sz="1578" b="0" kern="1200">
                <a:solidFill>
                  <a:schemeClr val="tx1"/>
                </a:solidFill>
                <a:latin typeface="+mj-lt"/>
                <a:ea typeface="+mn-ea"/>
                <a:cs typeface="+mn-cs"/>
              </a:defRPr>
            </a:lvl5pPr>
            <a:lvl6pPr marL="3607372"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6pPr>
            <a:lvl7pPr marL="4263258"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7pPr>
            <a:lvl8pPr marL="4919145"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8pPr>
            <a:lvl9pPr marL="5575030"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9pPr>
          </a:lstStyle>
          <a:p>
            <a:pPr marL="0" marR="0" lvl="1" indent="0" algn="l" defTabSz="2331923" rtl="0" eaLnBrk="1" fontAlgn="auto" latinLnBrk="0" hangingPunct="1">
              <a:lnSpc>
                <a:spcPct val="100000"/>
              </a:lnSpc>
              <a:spcBef>
                <a:spcPts val="0"/>
              </a:spcBef>
              <a:spcAft>
                <a:spcPts val="80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Hypertension</a:t>
            </a:r>
            <a:r>
              <a:rPr kumimoji="0" lang="en-US" sz="1400" b="0" i="0" u="none" strike="noStrike" kern="1200" cap="none" spc="0" normalizeH="0" baseline="30000" noProof="0" dirty="0">
                <a:ln>
                  <a:noFill/>
                </a:ln>
                <a:solidFill>
                  <a:srgbClr val="000000"/>
                </a:solidFill>
                <a:effectLst/>
                <a:uLnTx/>
                <a:uFillTx/>
                <a:latin typeface="Georgia"/>
                <a:ea typeface="+mn-ea"/>
                <a:cs typeface="+mn-cs"/>
              </a:rPr>
              <a:t>4-5, 7</a:t>
            </a:r>
          </a:p>
        </p:txBody>
      </p:sp>
      <p:sp>
        <p:nvSpPr>
          <p:cNvPr id="21" name="Text Placeholder 3">
            <a:extLst>
              <a:ext uri="{FF2B5EF4-FFF2-40B4-BE49-F238E27FC236}">
                <a16:creationId xmlns:a16="http://schemas.microsoft.com/office/drawing/2014/main" id="{DDA640DA-6A23-ACBF-D310-F8D33F47BA87}"/>
              </a:ext>
            </a:extLst>
          </p:cNvPr>
          <p:cNvSpPr txBox="1">
            <a:spLocks/>
          </p:cNvSpPr>
          <p:nvPr/>
        </p:nvSpPr>
        <p:spPr>
          <a:xfrm>
            <a:off x="10459821" y="2823514"/>
            <a:ext cx="1147979" cy="360696"/>
          </a:xfrm>
          <a:prstGeom prst="rect">
            <a:avLst/>
          </a:prstGeom>
        </p:spPr>
        <p:txBody>
          <a:bodyPr vert="horz" wrap="square" lIns="0" tIns="0" rIns="64300" bIns="32151" rtlCol="0">
            <a:spAutoFit/>
          </a:bodyPr>
          <a:lstStyle>
            <a:lvl1pPr marL="0" indent="0" algn="l" defTabSz="1311772" rtl="0" eaLnBrk="1" latinLnBrk="0" hangingPunct="1">
              <a:lnSpc>
                <a:spcPct val="100000"/>
              </a:lnSpc>
              <a:spcBef>
                <a:spcPts val="860"/>
              </a:spcBef>
              <a:buFont typeface="Arial" panose="020B0604020202020204" pitchFamily="34" charset="0"/>
              <a:buNone/>
              <a:defRPr sz="2296" b="0" kern="1200">
                <a:solidFill>
                  <a:schemeClr val="tx1"/>
                </a:solidFill>
                <a:latin typeface="+mj-lt"/>
                <a:ea typeface="+mn-ea"/>
                <a:cs typeface="Calibri" panose="020F0502020204030204" pitchFamily="34" charset="0"/>
              </a:defRPr>
            </a:lvl1pPr>
            <a:lvl2pPr marL="243681" indent="-243681" algn="l" defTabSz="1311772" rtl="0" eaLnBrk="1" latinLnBrk="0" hangingPunct="1">
              <a:lnSpc>
                <a:spcPct val="100000"/>
              </a:lnSpc>
              <a:spcBef>
                <a:spcPts val="860"/>
              </a:spcBef>
              <a:buFont typeface="Arial" panose="020B0604020202020204" pitchFamily="34" charset="0"/>
              <a:buChar char="•"/>
              <a:defRPr sz="2009" b="0" kern="1200">
                <a:solidFill>
                  <a:schemeClr val="tx1"/>
                </a:solidFill>
                <a:latin typeface="+mj-lt"/>
                <a:ea typeface="+mn-ea"/>
                <a:cs typeface="+mn-cs"/>
              </a:defRPr>
            </a:lvl2pPr>
            <a:lvl3pPr marL="573901" indent="-245958" algn="l" defTabSz="1311772" rtl="0" eaLnBrk="1" latinLnBrk="0" hangingPunct="1">
              <a:lnSpc>
                <a:spcPct val="100000"/>
              </a:lnSpc>
              <a:spcBef>
                <a:spcPts val="860"/>
              </a:spcBef>
              <a:buFont typeface="Arial" panose="020B0604020202020204" pitchFamily="34" charset="0"/>
              <a:buChar char="–"/>
              <a:defRPr sz="1721" b="0" kern="1200">
                <a:solidFill>
                  <a:schemeClr val="tx1"/>
                </a:solidFill>
                <a:latin typeface="+mj-lt"/>
                <a:ea typeface="+mn-ea"/>
                <a:cs typeface="+mn-cs"/>
              </a:defRPr>
            </a:lvl3pPr>
            <a:lvl4pPr marL="819858" indent="-243681" algn="l" defTabSz="1311772" rtl="0" eaLnBrk="1" latinLnBrk="0" hangingPunct="1">
              <a:lnSpc>
                <a:spcPct val="100000"/>
              </a:lnSpc>
              <a:spcBef>
                <a:spcPts val="860"/>
              </a:spcBef>
              <a:buFont typeface="Arial" panose="020B0604020202020204" pitchFamily="34" charset="0"/>
              <a:buChar char="•"/>
              <a:defRPr sz="1578" b="0" kern="1200">
                <a:solidFill>
                  <a:schemeClr val="tx1"/>
                </a:solidFill>
                <a:latin typeface="+mj-lt"/>
                <a:ea typeface="+mn-ea"/>
                <a:cs typeface="+mn-cs"/>
              </a:defRPr>
            </a:lvl4pPr>
            <a:lvl5pPr marL="1065814" indent="-245958" algn="l" defTabSz="1311772" rtl="0" eaLnBrk="1" latinLnBrk="0" hangingPunct="1">
              <a:lnSpc>
                <a:spcPct val="100000"/>
              </a:lnSpc>
              <a:spcBef>
                <a:spcPts val="860"/>
              </a:spcBef>
              <a:buFont typeface="Arial" panose="020B0604020202020204" pitchFamily="34" charset="0"/>
              <a:buChar char="»"/>
              <a:defRPr sz="1578" b="0" kern="1200">
                <a:solidFill>
                  <a:schemeClr val="tx1"/>
                </a:solidFill>
                <a:latin typeface="+mj-lt"/>
                <a:ea typeface="+mn-ea"/>
                <a:cs typeface="+mn-cs"/>
              </a:defRPr>
            </a:lvl5pPr>
            <a:lvl6pPr marL="3607372"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6pPr>
            <a:lvl7pPr marL="4263258"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7pPr>
            <a:lvl8pPr marL="4919145"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8pPr>
            <a:lvl9pPr marL="5575030"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9pPr>
          </a:lstStyle>
          <a:p>
            <a:pPr marL="0" marR="0" lvl="1" indent="0" algn="ctr" defTabSz="2331923" rtl="0" eaLnBrk="1" fontAlgn="auto" latinLnBrk="0" hangingPunct="1">
              <a:lnSpc>
                <a:spcPct val="100000"/>
              </a:lnSpc>
              <a:spcBef>
                <a:spcPts val="0"/>
              </a:spcBef>
              <a:spcAft>
                <a:spcPts val="800"/>
              </a:spcAft>
              <a:buClrTx/>
              <a:buSzTx/>
              <a:buFont typeface="Arial" panose="020B0604020202020204" pitchFamily="34" charset="0"/>
              <a:buNone/>
              <a:tabLst/>
              <a:defRPr/>
            </a:pPr>
            <a:r>
              <a:rPr kumimoji="0" lang="en-US" sz="2133" b="1" i="0" u="none" strike="noStrike" kern="1200" cap="none" spc="0" normalizeH="0" baseline="0" noProof="0" dirty="0">
                <a:ln>
                  <a:noFill/>
                </a:ln>
                <a:gradFill>
                  <a:gsLst>
                    <a:gs pos="0">
                      <a:srgbClr val="009CDE"/>
                    </a:gs>
                    <a:gs pos="100000">
                      <a:srgbClr val="64CCC9"/>
                    </a:gs>
                  </a:gsLst>
                  <a:lin ang="0" scaled="1"/>
                </a:gradFill>
                <a:effectLst/>
                <a:uLnTx/>
                <a:uFillTx/>
                <a:latin typeface="Calibri"/>
                <a:ea typeface="+mn-ea"/>
                <a:cs typeface="+mn-cs"/>
              </a:rPr>
              <a:t>62–98%</a:t>
            </a:r>
          </a:p>
        </p:txBody>
      </p:sp>
      <p:sp>
        <p:nvSpPr>
          <p:cNvPr id="22" name="Text Placeholder 3">
            <a:extLst>
              <a:ext uri="{FF2B5EF4-FFF2-40B4-BE49-F238E27FC236}">
                <a16:creationId xmlns:a16="http://schemas.microsoft.com/office/drawing/2014/main" id="{33BFAADC-4E5C-6C31-1CC7-48E899C821B6}"/>
              </a:ext>
            </a:extLst>
          </p:cNvPr>
          <p:cNvSpPr txBox="1">
            <a:spLocks/>
          </p:cNvSpPr>
          <p:nvPr/>
        </p:nvSpPr>
        <p:spPr>
          <a:xfrm>
            <a:off x="8613123" y="3470498"/>
            <a:ext cx="1729757" cy="247909"/>
          </a:xfrm>
          <a:prstGeom prst="rect">
            <a:avLst/>
          </a:prstGeom>
        </p:spPr>
        <p:txBody>
          <a:bodyPr vert="horz" wrap="square" lIns="0" tIns="0" rIns="64300" bIns="32151" rtlCol="0">
            <a:spAutoFit/>
          </a:bodyPr>
          <a:lstStyle>
            <a:lvl1pPr marL="0" indent="0" algn="l" defTabSz="1311772" rtl="0" eaLnBrk="1" latinLnBrk="0" hangingPunct="1">
              <a:lnSpc>
                <a:spcPct val="100000"/>
              </a:lnSpc>
              <a:spcBef>
                <a:spcPts val="860"/>
              </a:spcBef>
              <a:buFont typeface="Arial" panose="020B0604020202020204" pitchFamily="34" charset="0"/>
              <a:buNone/>
              <a:defRPr sz="2296" b="0" kern="1200">
                <a:solidFill>
                  <a:schemeClr val="tx1"/>
                </a:solidFill>
                <a:latin typeface="+mj-lt"/>
                <a:ea typeface="+mn-ea"/>
                <a:cs typeface="Calibri" panose="020F0502020204030204" pitchFamily="34" charset="0"/>
              </a:defRPr>
            </a:lvl1pPr>
            <a:lvl2pPr marL="243681" indent="-243681" algn="l" defTabSz="1311772" rtl="0" eaLnBrk="1" latinLnBrk="0" hangingPunct="1">
              <a:lnSpc>
                <a:spcPct val="100000"/>
              </a:lnSpc>
              <a:spcBef>
                <a:spcPts val="860"/>
              </a:spcBef>
              <a:buFont typeface="Arial" panose="020B0604020202020204" pitchFamily="34" charset="0"/>
              <a:buChar char="•"/>
              <a:defRPr sz="2009" b="0" kern="1200">
                <a:solidFill>
                  <a:schemeClr val="tx1"/>
                </a:solidFill>
                <a:latin typeface="+mj-lt"/>
                <a:ea typeface="+mn-ea"/>
                <a:cs typeface="+mn-cs"/>
              </a:defRPr>
            </a:lvl2pPr>
            <a:lvl3pPr marL="573901" indent="-245958" algn="l" defTabSz="1311772" rtl="0" eaLnBrk="1" latinLnBrk="0" hangingPunct="1">
              <a:lnSpc>
                <a:spcPct val="100000"/>
              </a:lnSpc>
              <a:spcBef>
                <a:spcPts val="860"/>
              </a:spcBef>
              <a:buFont typeface="Arial" panose="020B0604020202020204" pitchFamily="34" charset="0"/>
              <a:buChar char="–"/>
              <a:defRPr sz="1721" b="0" kern="1200">
                <a:solidFill>
                  <a:schemeClr val="tx1"/>
                </a:solidFill>
                <a:latin typeface="+mj-lt"/>
                <a:ea typeface="+mn-ea"/>
                <a:cs typeface="+mn-cs"/>
              </a:defRPr>
            </a:lvl3pPr>
            <a:lvl4pPr marL="819858" indent="-243681" algn="l" defTabSz="1311772" rtl="0" eaLnBrk="1" latinLnBrk="0" hangingPunct="1">
              <a:lnSpc>
                <a:spcPct val="100000"/>
              </a:lnSpc>
              <a:spcBef>
                <a:spcPts val="860"/>
              </a:spcBef>
              <a:buFont typeface="Arial" panose="020B0604020202020204" pitchFamily="34" charset="0"/>
              <a:buChar char="•"/>
              <a:defRPr sz="1578" b="0" kern="1200">
                <a:solidFill>
                  <a:schemeClr val="tx1"/>
                </a:solidFill>
                <a:latin typeface="+mj-lt"/>
                <a:ea typeface="+mn-ea"/>
                <a:cs typeface="+mn-cs"/>
              </a:defRPr>
            </a:lvl4pPr>
            <a:lvl5pPr marL="1065814" indent="-245958" algn="l" defTabSz="1311772" rtl="0" eaLnBrk="1" latinLnBrk="0" hangingPunct="1">
              <a:lnSpc>
                <a:spcPct val="100000"/>
              </a:lnSpc>
              <a:spcBef>
                <a:spcPts val="860"/>
              </a:spcBef>
              <a:buFont typeface="Arial" panose="020B0604020202020204" pitchFamily="34" charset="0"/>
              <a:buChar char="»"/>
              <a:defRPr sz="1578" b="0" kern="1200">
                <a:solidFill>
                  <a:schemeClr val="tx1"/>
                </a:solidFill>
                <a:latin typeface="+mj-lt"/>
                <a:ea typeface="+mn-ea"/>
                <a:cs typeface="+mn-cs"/>
              </a:defRPr>
            </a:lvl5pPr>
            <a:lvl6pPr marL="3607372"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6pPr>
            <a:lvl7pPr marL="4263258"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7pPr>
            <a:lvl8pPr marL="4919145"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8pPr>
            <a:lvl9pPr marL="5575030"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9pPr>
          </a:lstStyle>
          <a:p>
            <a:pPr marL="0" marR="0" lvl="1" indent="0" algn="l" defTabSz="2331923" rtl="0" eaLnBrk="1" fontAlgn="auto" latinLnBrk="0" hangingPunct="1">
              <a:lnSpc>
                <a:spcPct val="100000"/>
              </a:lnSpc>
              <a:spcBef>
                <a:spcPts val="0"/>
              </a:spcBef>
              <a:spcAft>
                <a:spcPts val="80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Heart failure</a:t>
            </a:r>
            <a:r>
              <a:rPr kumimoji="0" lang="en-US" sz="1400" b="0" i="0" u="none" strike="noStrike" kern="1200" cap="none" spc="0" normalizeH="0" baseline="30000" noProof="0" dirty="0">
                <a:ln>
                  <a:noFill/>
                </a:ln>
                <a:solidFill>
                  <a:srgbClr val="000000"/>
                </a:solidFill>
                <a:effectLst/>
                <a:uLnTx/>
                <a:uFillTx/>
                <a:latin typeface="Georgia"/>
                <a:ea typeface="+mn-ea"/>
                <a:cs typeface="+mn-cs"/>
              </a:rPr>
              <a:t>5,7-8</a:t>
            </a:r>
          </a:p>
        </p:txBody>
      </p:sp>
      <p:sp>
        <p:nvSpPr>
          <p:cNvPr id="23" name="Text Placeholder 3">
            <a:extLst>
              <a:ext uri="{FF2B5EF4-FFF2-40B4-BE49-F238E27FC236}">
                <a16:creationId xmlns:a16="http://schemas.microsoft.com/office/drawing/2014/main" id="{E9621033-2240-299A-281B-515DB42F3CDD}"/>
              </a:ext>
            </a:extLst>
          </p:cNvPr>
          <p:cNvSpPr txBox="1">
            <a:spLocks/>
          </p:cNvSpPr>
          <p:nvPr/>
        </p:nvSpPr>
        <p:spPr>
          <a:xfrm>
            <a:off x="10459821" y="3414104"/>
            <a:ext cx="1147979" cy="360696"/>
          </a:xfrm>
          <a:prstGeom prst="rect">
            <a:avLst/>
          </a:prstGeom>
        </p:spPr>
        <p:txBody>
          <a:bodyPr vert="horz" wrap="square" lIns="0" tIns="0" rIns="64300" bIns="32151" rtlCol="0">
            <a:spAutoFit/>
          </a:bodyPr>
          <a:lstStyle>
            <a:lvl1pPr marL="0" indent="0" algn="l" defTabSz="1311772" rtl="0" eaLnBrk="1" latinLnBrk="0" hangingPunct="1">
              <a:lnSpc>
                <a:spcPct val="100000"/>
              </a:lnSpc>
              <a:spcBef>
                <a:spcPts val="860"/>
              </a:spcBef>
              <a:buFont typeface="Arial" panose="020B0604020202020204" pitchFamily="34" charset="0"/>
              <a:buNone/>
              <a:defRPr sz="2296" b="0" kern="1200">
                <a:solidFill>
                  <a:schemeClr val="tx1"/>
                </a:solidFill>
                <a:latin typeface="+mj-lt"/>
                <a:ea typeface="+mn-ea"/>
                <a:cs typeface="Calibri" panose="020F0502020204030204" pitchFamily="34" charset="0"/>
              </a:defRPr>
            </a:lvl1pPr>
            <a:lvl2pPr marL="243681" indent="-243681" algn="l" defTabSz="1311772" rtl="0" eaLnBrk="1" latinLnBrk="0" hangingPunct="1">
              <a:lnSpc>
                <a:spcPct val="100000"/>
              </a:lnSpc>
              <a:spcBef>
                <a:spcPts val="860"/>
              </a:spcBef>
              <a:buFont typeface="Arial" panose="020B0604020202020204" pitchFamily="34" charset="0"/>
              <a:buChar char="•"/>
              <a:defRPr sz="2009" b="0" kern="1200">
                <a:solidFill>
                  <a:schemeClr val="tx1"/>
                </a:solidFill>
                <a:latin typeface="+mj-lt"/>
                <a:ea typeface="+mn-ea"/>
                <a:cs typeface="+mn-cs"/>
              </a:defRPr>
            </a:lvl2pPr>
            <a:lvl3pPr marL="573901" indent="-245958" algn="l" defTabSz="1311772" rtl="0" eaLnBrk="1" latinLnBrk="0" hangingPunct="1">
              <a:lnSpc>
                <a:spcPct val="100000"/>
              </a:lnSpc>
              <a:spcBef>
                <a:spcPts val="860"/>
              </a:spcBef>
              <a:buFont typeface="Arial" panose="020B0604020202020204" pitchFamily="34" charset="0"/>
              <a:buChar char="–"/>
              <a:defRPr sz="1721" b="0" kern="1200">
                <a:solidFill>
                  <a:schemeClr val="tx1"/>
                </a:solidFill>
                <a:latin typeface="+mj-lt"/>
                <a:ea typeface="+mn-ea"/>
                <a:cs typeface="+mn-cs"/>
              </a:defRPr>
            </a:lvl3pPr>
            <a:lvl4pPr marL="819858" indent="-243681" algn="l" defTabSz="1311772" rtl="0" eaLnBrk="1" latinLnBrk="0" hangingPunct="1">
              <a:lnSpc>
                <a:spcPct val="100000"/>
              </a:lnSpc>
              <a:spcBef>
                <a:spcPts val="860"/>
              </a:spcBef>
              <a:buFont typeface="Arial" panose="020B0604020202020204" pitchFamily="34" charset="0"/>
              <a:buChar char="•"/>
              <a:defRPr sz="1578" b="0" kern="1200">
                <a:solidFill>
                  <a:schemeClr val="tx1"/>
                </a:solidFill>
                <a:latin typeface="+mj-lt"/>
                <a:ea typeface="+mn-ea"/>
                <a:cs typeface="+mn-cs"/>
              </a:defRPr>
            </a:lvl4pPr>
            <a:lvl5pPr marL="1065814" indent="-245958" algn="l" defTabSz="1311772" rtl="0" eaLnBrk="1" latinLnBrk="0" hangingPunct="1">
              <a:lnSpc>
                <a:spcPct val="100000"/>
              </a:lnSpc>
              <a:spcBef>
                <a:spcPts val="860"/>
              </a:spcBef>
              <a:buFont typeface="Arial" panose="020B0604020202020204" pitchFamily="34" charset="0"/>
              <a:buChar char="»"/>
              <a:defRPr sz="1578" b="0" kern="1200">
                <a:solidFill>
                  <a:schemeClr val="tx1"/>
                </a:solidFill>
                <a:latin typeface="+mj-lt"/>
                <a:ea typeface="+mn-ea"/>
                <a:cs typeface="+mn-cs"/>
              </a:defRPr>
            </a:lvl5pPr>
            <a:lvl6pPr marL="3607372"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6pPr>
            <a:lvl7pPr marL="4263258"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7pPr>
            <a:lvl8pPr marL="4919145"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8pPr>
            <a:lvl9pPr marL="5575030"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9pPr>
          </a:lstStyle>
          <a:p>
            <a:pPr marL="0" marR="0" lvl="1" indent="0" algn="ctr" defTabSz="2331923" rtl="0" eaLnBrk="1" fontAlgn="auto" latinLnBrk="0" hangingPunct="1">
              <a:lnSpc>
                <a:spcPct val="100000"/>
              </a:lnSpc>
              <a:spcBef>
                <a:spcPts val="0"/>
              </a:spcBef>
              <a:spcAft>
                <a:spcPts val="800"/>
              </a:spcAft>
              <a:buClrTx/>
              <a:buSzTx/>
              <a:buFont typeface="Arial" panose="020B0604020202020204" pitchFamily="34" charset="0"/>
              <a:buNone/>
              <a:tabLst/>
              <a:defRPr/>
            </a:pPr>
            <a:r>
              <a:rPr kumimoji="0" lang="en-US" sz="2133" b="1" i="0" u="none" strike="noStrike" kern="1200" cap="none" spc="0" normalizeH="0" baseline="0" noProof="0" dirty="0">
                <a:ln>
                  <a:noFill/>
                </a:ln>
                <a:gradFill>
                  <a:gsLst>
                    <a:gs pos="0">
                      <a:srgbClr val="009CDE"/>
                    </a:gs>
                    <a:gs pos="100000">
                      <a:srgbClr val="64CCC9"/>
                    </a:gs>
                  </a:gsLst>
                  <a:lin ang="0" scaled="1"/>
                </a:gradFill>
                <a:effectLst/>
                <a:uLnTx/>
                <a:uFillTx/>
                <a:latin typeface="Calibri"/>
                <a:ea typeface="+mn-ea"/>
                <a:cs typeface="+mn-cs"/>
              </a:rPr>
              <a:t>4–21%</a:t>
            </a:r>
          </a:p>
        </p:txBody>
      </p:sp>
      <p:sp>
        <p:nvSpPr>
          <p:cNvPr id="24" name="Text Placeholder 3">
            <a:extLst>
              <a:ext uri="{FF2B5EF4-FFF2-40B4-BE49-F238E27FC236}">
                <a16:creationId xmlns:a16="http://schemas.microsoft.com/office/drawing/2014/main" id="{3D88B995-B46F-61E8-87C8-04C4974C4CFA}"/>
              </a:ext>
            </a:extLst>
          </p:cNvPr>
          <p:cNvSpPr txBox="1">
            <a:spLocks/>
          </p:cNvSpPr>
          <p:nvPr/>
        </p:nvSpPr>
        <p:spPr>
          <a:xfrm>
            <a:off x="8613122" y="4061091"/>
            <a:ext cx="1729757" cy="247909"/>
          </a:xfrm>
          <a:prstGeom prst="rect">
            <a:avLst/>
          </a:prstGeom>
        </p:spPr>
        <p:txBody>
          <a:bodyPr vert="horz" wrap="square" lIns="0" tIns="0" rIns="64300" bIns="32151" rtlCol="0">
            <a:spAutoFit/>
          </a:bodyPr>
          <a:lstStyle>
            <a:lvl1pPr marL="0" indent="0" algn="l" defTabSz="1311772" rtl="0" eaLnBrk="1" latinLnBrk="0" hangingPunct="1">
              <a:lnSpc>
                <a:spcPct val="100000"/>
              </a:lnSpc>
              <a:spcBef>
                <a:spcPts val="860"/>
              </a:spcBef>
              <a:buFont typeface="Arial" panose="020B0604020202020204" pitchFamily="34" charset="0"/>
              <a:buNone/>
              <a:defRPr sz="2296" b="0" kern="1200">
                <a:solidFill>
                  <a:schemeClr val="tx1"/>
                </a:solidFill>
                <a:latin typeface="+mj-lt"/>
                <a:ea typeface="+mn-ea"/>
                <a:cs typeface="Calibri" panose="020F0502020204030204" pitchFamily="34" charset="0"/>
              </a:defRPr>
            </a:lvl1pPr>
            <a:lvl2pPr marL="243681" indent="-243681" algn="l" defTabSz="1311772" rtl="0" eaLnBrk="1" latinLnBrk="0" hangingPunct="1">
              <a:lnSpc>
                <a:spcPct val="100000"/>
              </a:lnSpc>
              <a:spcBef>
                <a:spcPts val="860"/>
              </a:spcBef>
              <a:buFont typeface="Arial" panose="020B0604020202020204" pitchFamily="34" charset="0"/>
              <a:buChar char="•"/>
              <a:defRPr sz="2009" b="0" kern="1200">
                <a:solidFill>
                  <a:schemeClr val="tx1"/>
                </a:solidFill>
                <a:latin typeface="+mj-lt"/>
                <a:ea typeface="+mn-ea"/>
                <a:cs typeface="+mn-cs"/>
              </a:defRPr>
            </a:lvl2pPr>
            <a:lvl3pPr marL="573901" indent="-245958" algn="l" defTabSz="1311772" rtl="0" eaLnBrk="1" latinLnBrk="0" hangingPunct="1">
              <a:lnSpc>
                <a:spcPct val="100000"/>
              </a:lnSpc>
              <a:spcBef>
                <a:spcPts val="860"/>
              </a:spcBef>
              <a:buFont typeface="Arial" panose="020B0604020202020204" pitchFamily="34" charset="0"/>
              <a:buChar char="–"/>
              <a:defRPr sz="1721" b="0" kern="1200">
                <a:solidFill>
                  <a:schemeClr val="tx1"/>
                </a:solidFill>
                <a:latin typeface="+mj-lt"/>
                <a:ea typeface="+mn-ea"/>
                <a:cs typeface="+mn-cs"/>
              </a:defRPr>
            </a:lvl3pPr>
            <a:lvl4pPr marL="819858" indent="-243681" algn="l" defTabSz="1311772" rtl="0" eaLnBrk="1" latinLnBrk="0" hangingPunct="1">
              <a:lnSpc>
                <a:spcPct val="100000"/>
              </a:lnSpc>
              <a:spcBef>
                <a:spcPts val="860"/>
              </a:spcBef>
              <a:buFont typeface="Arial" panose="020B0604020202020204" pitchFamily="34" charset="0"/>
              <a:buChar char="•"/>
              <a:defRPr sz="1578" b="0" kern="1200">
                <a:solidFill>
                  <a:schemeClr val="tx1"/>
                </a:solidFill>
                <a:latin typeface="+mj-lt"/>
                <a:ea typeface="+mn-ea"/>
                <a:cs typeface="+mn-cs"/>
              </a:defRPr>
            </a:lvl4pPr>
            <a:lvl5pPr marL="1065814" indent="-245958" algn="l" defTabSz="1311772" rtl="0" eaLnBrk="1" latinLnBrk="0" hangingPunct="1">
              <a:lnSpc>
                <a:spcPct val="100000"/>
              </a:lnSpc>
              <a:spcBef>
                <a:spcPts val="860"/>
              </a:spcBef>
              <a:buFont typeface="Arial" panose="020B0604020202020204" pitchFamily="34" charset="0"/>
              <a:buChar char="»"/>
              <a:defRPr sz="1578" b="0" kern="1200">
                <a:solidFill>
                  <a:schemeClr val="tx1"/>
                </a:solidFill>
                <a:latin typeface="+mj-lt"/>
                <a:ea typeface="+mn-ea"/>
                <a:cs typeface="+mn-cs"/>
              </a:defRPr>
            </a:lvl5pPr>
            <a:lvl6pPr marL="3607372"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6pPr>
            <a:lvl7pPr marL="4263258"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7pPr>
            <a:lvl8pPr marL="4919145"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8pPr>
            <a:lvl9pPr marL="5575030"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9pPr>
          </a:lstStyle>
          <a:p>
            <a:pPr marL="0" marR="0" lvl="1" indent="0" algn="l" defTabSz="2331923" rtl="0" eaLnBrk="1" fontAlgn="auto" latinLnBrk="0" hangingPunct="1">
              <a:lnSpc>
                <a:spcPct val="100000"/>
              </a:lnSpc>
              <a:spcBef>
                <a:spcPts val="0"/>
              </a:spcBef>
              <a:spcAft>
                <a:spcPts val="80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CKD</a:t>
            </a:r>
            <a:r>
              <a:rPr kumimoji="0" lang="en-US" sz="1400" b="0" i="0" u="none" strike="noStrike" kern="1200" cap="none" spc="0" normalizeH="0" baseline="30000" noProof="0" dirty="0">
                <a:ln>
                  <a:noFill/>
                </a:ln>
                <a:solidFill>
                  <a:srgbClr val="000000"/>
                </a:solidFill>
                <a:effectLst/>
                <a:uLnTx/>
                <a:uFillTx/>
                <a:latin typeface="Georgia"/>
                <a:ea typeface="+mn-ea"/>
                <a:cs typeface="+mn-cs"/>
              </a:rPr>
              <a:t>4-7</a:t>
            </a:r>
          </a:p>
        </p:txBody>
      </p:sp>
      <p:pic>
        <p:nvPicPr>
          <p:cNvPr id="25" name="Picture 8" descr="Libre View Icon">
            <a:extLst>
              <a:ext uri="{FF2B5EF4-FFF2-40B4-BE49-F238E27FC236}">
                <a16:creationId xmlns:a16="http://schemas.microsoft.com/office/drawing/2014/main" id="{8122E00C-D8A0-CFA9-266A-163732942611}"/>
              </a:ext>
            </a:extLst>
          </p:cNvPr>
          <p:cNvPicPr>
            <a:picLocks noChangeAspect="1" noChangeArrowheads="1"/>
          </p:cNvPicPr>
          <p:nvPr/>
        </p:nvPicPr>
        <p:blipFill>
          <a:blip r:embed="rId9"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988398" y="2256843"/>
            <a:ext cx="312853" cy="312853"/>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10" descr="High Blood Pressure Icon">
            <a:extLst>
              <a:ext uri="{FF2B5EF4-FFF2-40B4-BE49-F238E27FC236}">
                <a16:creationId xmlns:a16="http://schemas.microsoft.com/office/drawing/2014/main" id="{F9E7F1D5-8C83-E660-B48A-3EFDA5340A1F}"/>
              </a:ext>
            </a:extLst>
          </p:cNvPr>
          <p:cNvPicPr>
            <a:picLocks noChangeAspect="1" noChangeArrowheads="1"/>
          </p:cNvPicPr>
          <p:nvPr/>
        </p:nvPicPr>
        <p:blipFill>
          <a:blip r:embed="rId10"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980458" y="2839496"/>
            <a:ext cx="328733" cy="328733"/>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12" descr="SH_TEER_Tricuspid Regurgitation_Icon">
            <a:extLst>
              <a:ext uri="{FF2B5EF4-FFF2-40B4-BE49-F238E27FC236}">
                <a16:creationId xmlns:a16="http://schemas.microsoft.com/office/drawing/2014/main" id="{88AB6A6B-4749-971A-0320-535CB9DF0A20}"/>
              </a:ext>
            </a:extLst>
          </p:cNvPr>
          <p:cNvPicPr>
            <a:picLocks noChangeAspect="1" noChangeArrowheads="1"/>
          </p:cNvPicPr>
          <p:nvPr/>
        </p:nvPicPr>
        <p:blipFill>
          <a:blip r:embed="rId11"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945811" y="3395439"/>
            <a:ext cx="398027" cy="398027"/>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14" descr="Kidney Icon">
            <a:extLst>
              <a:ext uri="{FF2B5EF4-FFF2-40B4-BE49-F238E27FC236}">
                <a16:creationId xmlns:a16="http://schemas.microsoft.com/office/drawing/2014/main" id="{A03AF280-1671-9EA7-3B52-3E4CDF47AD74}"/>
              </a:ext>
            </a:extLst>
          </p:cNvPr>
          <p:cNvPicPr>
            <a:picLocks noChangeAspect="1" noChangeArrowheads="1"/>
          </p:cNvPicPr>
          <p:nvPr/>
        </p:nvPicPr>
        <p:blipFill>
          <a:blip r:embed="rId1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939911" y="3980132"/>
            <a:ext cx="409827" cy="409827"/>
          </a:xfrm>
          <a:prstGeom prst="rect">
            <a:avLst/>
          </a:prstGeom>
          <a:noFill/>
          <a:extLst>
            <a:ext uri="{909E8E84-426E-40DD-AFC4-6F175D3DCCD1}">
              <a14:hiddenFill xmlns:a14="http://schemas.microsoft.com/office/drawing/2010/main">
                <a:solidFill>
                  <a:srgbClr val="FFFFFF"/>
                </a:solidFill>
              </a14:hiddenFill>
            </a:ext>
          </a:extLst>
        </p:spPr>
      </p:pic>
      <p:sp>
        <p:nvSpPr>
          <p:cNvPr id="29" name="Text Placeholder 3">
            <a:extLst>
              <a:ext uri="{FF2B5EF4-FFF2-40B4-BE49-F238E27FC236}">
                <a16:creationId xmlns:a16="http://schemas.microsoft.com/office/drawing/2014/main" id="{02C6B1B6-9410-0EDA-BEBB-50D596F7296D}"/>
              </a:ext>
            </a:extLst>
          </p:cNvPr>
          <p:cNvSpPr txBox="1">
            <a:spLocks/>
          </p:cNvSpPr>
          <p:nvPr/>
        </p:nvSpPr>
        <p:spPr>
          <a:xfrm>
            <a:off x="10459821" y="4004697"/>
            <a:ext cx="1147979" cy="360696"/>
          </a:xfrm>
          <a:prstGeom prst="rect">
            <a:avLst/>
          </a:prstGeom>
        </p:spPr>
        <p:txBody>
          <a:bodyPr vert="horz" wrap="square" lIns="0" tIns="0" rIns="64300" bIns="32151" rtlCol="0">
            <a:spAutoFit/>
          </a:bodyPr>
          <a:lstStyle>
            <a:lvl1pPr marL="0" indent="0" algn="l" defTabSz="1311772" rtl="0" eaLnBrk="1" latinLnBrk="0" hangingPunct="1">
              <a:lnSpc>
                <a:spcPct val="100000"/>
              </a:lnSpc>
              <a:spcBef>
                <a:spcPts val="860"/>
              </a:spcBef>
              <a:buFont typeface="Arial" panose="020B0604020202020204" pitchFamily="34" charset="0"/>
              <a:buNone/>
              <a:defRPr sz="2296" b="0" kern="1200">
                <a:solidFill>
                  <a:schemeClr val="tx1"/>
                </a:solidFill>
                <a:latin typeface="+mj-lt"/>
                <a:ea typeface="+mn-ea"/>
                <a:cs typeface="Calibri" panose="020F0502020204030204" pitchFamily="34" charset="0"/>
              </a:defRPr>
            </a:lvl1pPr>
            <a:lvl2pPr marL="243681" indent="-243681" algn="l" defTabSz="1311772" rtl="0" eaLnBrk="1" latinLnBrk="0" hangingPunct="1">
              <a:lnSpc>
                <a:spcPct val="100000"/>
              </a:lnSpc>
              <a:spcBef>
                <a:spcPts val="860"/>
              </a:spcBef>
              <a:buFont typeface="Arial" panose="020B0604020202020204" pitchFamily="34" charset="0"/>
              <a:buChar char="•"/>
              <a:defRPr sz="2009" b="0" kern="1200">
                <a:solidFill>
                  <a:schemeClr val="tx1"/>
                </a:solidFill>
                <a:latin typeface="+mj-lt"/>
                <a:ea typeface="+mn-ea"/>
                <a:cs typeface="+mn-cs"/>
              </a:defRPr>
            </a:lvl2pPr>
            <a:lvl3pPr marL="573901" indent="-245958" algn="l" defTabSz="1311772" rtl="0" eaLnBrk="1" latinLnBrk="0" hangingPunct="1">
              <a:lnSpc>
                <a:spcPct val="100000"/>
              </a:lnSpc>
              <a:spcBef>
                <a:spcPts val="860"/>
              </a:spcBef>
              <a:buFont typeface="Arial" panose="020B0604020202020204" pitchFamily="34" charset="0"/>
              <a:buChar char="–"/>
              <a:defRPr sz="1721" b="0" kern="1200">
                <a:solidFill>
                  <a:schemeClr val="tx1"/>
                </a:solidFill>
                <a:latin typeface="+mj-lt"/>
                <a:ea typeface="+mn-ea"/>
                <a:cs typeface="+mn-cs"/>
              </a:defRPr>
            </a:lvl3pPr>
            <a:lvl4pPr marL="819858" indent="-243681" algn="l" defTabSz="1311772" rtl="0" eaLnBrk="1" latinLnBrk="0" hangingPunct="1">
              <a:lnSpc>
                <a:spcPct val="100000"/>
              </a:lnSpc>
              <a:spcBef>
                <a:spcPts val="860"/>
              </a:spcBef>
              <a:buFont typeface="Arial" panose="020B0604020202020204" pitchFamily="34" charset="0"/>
              <a:buChar char="•"/>
              <a:defRPr sz="1578" b="0" kern="1200">
                <a:solidFill>
                  <a:schemeClr val="tx1"/>
                </a:solidFill>
                <a:latin typeface="+mj-lt"/>
                <a:ea typeface="+mn-ea"/>
                <a:cs typeface="+mn-cs"/>
              </a:defRPr>
            </a:lvl4pPr>
            <a:lvl5pPr marL="1065814" indent="-245958" algn="l" defTabSz="1311772" rtl="0" eaLnBrk="1" latinLnBrk="0" hangingPunct="1">
              <a:lnSpc>
                <a:spcPct val="100000"/>
              </a:lnSpc>
              <a:spcBef>
                <a:spcPts val="860"/>
              </a:spcBef>
              <a:buFont typeface="Arial" panose="020B0604020202020204" pitchFamily="34" charset="0"/>
              <a:buChar char="»"/>
              <a:defRPr sz="1578" b="0" kern="1200">
                <a:solidFill>
                  <a:schemeClr val="tx1"/>
                </a:solidFill>
                <a:latin typeface="+mj-lt"/>
                <a:ea typeface="+mn-ea"/>
                <a:cs typeface="+mn-cs"/>
              </a:defRPr>
            </a:lvl5pPr>
            <a:lvl6pPr marL="3607372"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6pPr>
            <a:lvl7pPr marL="4263258"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7pPr>
            <a:lvl8pPr marL="4919145"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8pPr>
            <a:lvl9pPr marL="5575030"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9pPr>
          </a:lstStyle>
          <a:p>
            <a:pPr marL="0" marR="0" lvl="1" indent="0" algn="ctr" defTabSz="2331923" rtl="0" eaLnBrk="1" fontAlgn="auto" latinLnBrk="0" hangingPunct="1">
              <a:lnSpc>
                <a:spcPct val="100000"/>
              </a:lnSpc>
              <a:spcBef>
                <a:spcPts val="0"/>
              </a:spcBef>
              <a:spcAft>
                <a:spcPts val="800"/>
              </a:spcAft>
              <a:buClrTx/>
              <a:buSzTx/>
              <a:buFont typeface="Arial" panose="020B0604020202020204" pitchFamily="34" charset="0"/>
              <a:buNone/>
              <a:tabLst/>
              <a:defRPr/>
            </a:pPr>
            <a:r>
              <a:rPr kumimoji="0" lang="en-US" sz="2133" b="1" i="0" u="none" strike="noStrike" kern="1200" cap="none" spc="0" normalizeH="0" baseline="0" noProof="0" dirty="0">
                <a:ln>
                  <a:noFill/>
                </a:ln>
                <a:gradFill>
                  <a:gsLst>
                    <a:gs pos="0">
                      <a:srgbClr val="009CDE"/>
                    </a:gs>
                    <a:gs pos="100000">
                      <a:srgbClr val="64CCC9"/>
                    </a:gs>
                  </a:gsLst>
                  <a:lin ang="0" scaled="1"/>
                </a:gradFill>
                <a:effectLst/>
                <a:uLnTx/>
                <a:uFillTx/>
                <a:latin typeface="Calibri"/>
                <a:ea typeface="+mn-ea"/>
                <a:cs typeface="+mn-cs"/>
              </a:rPr>
              <a:t>3–24%</a:t>
            </a:r>
          </a:p>
        </p:txBody>
      </p:sp>
      <p:cxnSp>
        <p:nvCxnSpPr>
          <p:cNvPr id="30" name="Straight Connector 29">
            <a:extLst>
              <a:ext uri="{FF2B5EF4-FFF2-40B4-BE49-F238E27FC236}">
                <a16:creationId xmlns:a16="http://schemas.microsoft.com/office/drawing/2014/main" id="{D7A88072-5844-5E9E-BD59-9D7F36F26677}"/>
              </a:ext>
            </a:extLst>
          </p:cNvPr>
          <p:cNvCxnSpPr>
            <a:cxnSpLocks/>
          </p:cNvCxnSpPr>
          <p:nvPr/>
        </p:nvCxnSpPr>
        <p:spPr>
          <a:xfrm rot="5400000">
            <a:off x="4051295" y="-332420"/>
            <a:ext cx="2117" cy="6763587"/>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25D56E17-541A-AFA0-C250-04BF3A490D27}"/>
              </a:ext>
            </a:extLst>
          </p:cNvPr>
          <p:cNvCxnSpPr>
            <a:cxnSpLocks/>
          </p:cNvCxnSpPr>
          <p:nvPr/>
        </p:nvCxnSpPr>
        <p:spPr>
          <a:xfrm rot="5400000">
            <a:off x="4051295" y="408022"/>
            <a:ext cx="2117" cy="6763587"/>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33" name="Text Placeholder 7">
            <a:extLst>
              <a:ext uri="{FF2B5EF4-FFF2-40B4-BE49-F238E27FC236}">
                <a16:creationId xmlns:a16="http://schemas.microsoft.com/office/drawing/2014/main" id="{525CEC5B-289C-1342-96F6-58DB36BEBEA2}"/>
              </a:ext>
            </a:extLst>
          </p:cNvPr>
          <p:cNvSpPr txBox="1">
            <a:spLocks/>
          </p:cNvSpPr>
          <p:nvPr/>
        </p:nvSpPr>
        <p:spPr>
          <a:xfrm>
            <a:off x="670560" y="4477325"/>
            <a:ext cx="10035538" cy="2031325"/>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1.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Vaduganathan</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M, et al. The Global Burden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ofCardiovascular</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Diseases and Risk. JACC. 2022;80(25): 2361-2371 . 2. World Health Organization. Raised cholesterol, available at: </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hlinkClick r:id="rId13">
                  <a:extLst>
                    <a:ext uri="{A12FA001-AC4F-418D-AE19-62706E023703}">
                      <ahyp:hlinkClr xmlns:ahyp="http://schemas.microsoft.com/office/drawing/2018/hyperlinkcolor" val="tx"/>
                    </a:ext>
                  </a:extLst>
                </a:hlinkClick>
              </a:rPr>
              <a:t>https://www.who.int/data/gho/indicator-metadata-registry/imr</a:t>
            </a:r>
            <a:r>
              <a:rPr lang="en-US" sz="1050" dirty="0">
                <a:solidFill>
                  <a:srgbClr val="000000">
                    <a:lumMod val="65000"/>
                    <a:lumOff val="35000"/>
                  </a:srgbClr>
                </a:solidFill>
                <a:latin typeface="Georgia"/>
                <a:hlinkClick r:id="rId13">
                  <a:extLst>
                    <a:ext uri="{A12FA001-AC4F-418D-AE19-62706E023703}">
                      <ahyp:hlinkClr xmlns:ahyp="http://schemas.microsoft.com/office/drawing/2018/hyperlinkcolor" val="tx"/>
                    </a:ext>
                  </a:extLst>
                </a:hlinkClick>
              </a:rPr>
              <a:t> </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hlinkClick r:id="rId13">
                  <a:extLst>
                    <a:ext uri="{A12FA001-AC4F-418D-AE19-62706E023703}">
                      <ahyp:hlinkClr xmlns:ahyp="http://schemas.microsoft.com/office/drawing/2018/hyperlinkcolor" val="tx"/>
                    </a:ext>
                  </a:extLst>
                </a:hlinkClick>
              </a:rPr>
              <a:t>details/3236#:~:text=Raised%20cholesterol%20levels%20increase%20the,or%202%25%20of%20total%20DALYS</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(consulted August 25th, 2024) ; 3.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Bruckert</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E, et al. Proportion of High-Risk/Very High-Risk Patients in Europe with Low-Density Lipoprotein Cholesterol at Target According to European Guidelines: A Systematic Review  Adv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Ther</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2020; 37(5):1724-1736 ; 4. Steen DL, et al. Retrospective examination of lipid-lowering treatment patterns in a real-world high-risk cohort in the UK in 2014: comparison with the National Institute for Health and Care Excellence (NICE) 2014 lipid modification guidelines. BMJ Open 2017;7:e013255 ;  5. Fox KM, et al. Treatment patterns and low-density lipoprotein cholesterol (LDL-C) goal attainment among patients receiving high- or moderate-intensity statins.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Clin</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Res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Cardiol</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2018; 107(5): 380–88 ; 6. Vallejo-</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Vaz</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AJ, et al. Associations between lower levels of low-density lipoprotein cholesterol and cardiovascular events in very high-risk patients: Pooled analysis of nine ODYSSEY trials of alirocumab versus control Atherosclerosis. 2019;288:85-9 ; 7. Lindh M, et al. Cardiovascular event rates in a high atherosclerotic cardiovascular disease risk population: estimates from Swedish population-based register data.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Eur</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Heart J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Qual</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Care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Clin</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Outcomes. 2019;5(3):225-32 ; 8. Rashid M, et al. Impact of co-morbid burden on mortality in patients with coronary heart disease, heart failure, and cerebrovascular accident: a systematic review and meta-analysis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Eur</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Heart J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Qual</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Care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Clin</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Outcomes. 2017; 3(1):20-36 </a:t>
            </a:r>
          </a:p>
        </p:txBody>
      </p:sp>
      <p:sp>
        <p:nvSpPr>
          <p:cNvPr id="4" name="TextBox 3">
            <a:extLst>
              <a:ext uri="{FF2B5EF4-FFF2-40B4-BE49-F238E27FC236}">
                <a16:creationId xmlns:a16="http://schemas.microsoft.com/office/drawing/2014/main" id="{005AFB16-29A7-FF0F-88DA-C62498103921}"/>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GLO2329519</a:t>
            </a:r>
          </a:p>
        </p:txBody>
      </p:sp>
    </p:spTree>
    <p:extLst>
      <p:ext uri="{BB962C8B-B14F-4D97-AF65-F5344CB8AC3E}">
        <p14:creationId xmlns:p14="http://schemas.microsoft.com/office/powerpoint/2010/main" val="841600597"/>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12F04C4D-644C-D8B9-9933-F98D77CF2714}"/>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395" imgH="394" progId="TCLayout.ActiveDocument.1">
                  <p:embed/>
                </p:oleObj>
              </mc:Choice>
              <mc:Fallback>
                <p:oleObj name="think-cell Slide" r:id="rId6" imgW="395" imgH="394" progId="TCLayout.ActiveDocument.1">
                  <p:embed/>
                  <p:pic>
                    <p:nvPicPr>
                      <p:cNvPr id="5" name="think-cell data - do not delete" hidden="1">
                        <a:extLst>
                          <a:ext uri="{FF2B5EF4-FFF2-40B4-BE49-F238E27FC236}">
                            <a16:creationId xmlns:a16="http://schemas.microsoft.com/office/drawing/2014/main" id="{12F04C4D-644C-D8B9-9933-F98D77CF2714}"/>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7" name="Text Placeholder 5">
            <a:extLst>
              <a:ext uri="{FF2B5EF4-FFF2-40B4-BE49-F238E27FC236}">
                <a16:creationId xmlns:a16="http://schemas.microsoft.com/office/drawing/2014/main" id="{CC97A740-4F27-0030-AE2F-3160752000BD}"/>
              </a:ext>
            </a:extLst>
          </p:cNvPr>
          <p:cNvSpPr txBox="1">
            <a:spLocks/>
          </p:cNvSpPr>
          <p:nvPr/>
        </p:nvSpPr>
        <p:spPr>
          <a:xfrm>
            <a:off x="5237480" y="1863530"/>
            <a:ext cx="6370321" cy="329336"/>
          </a:xfrm>
          <a:prstGeom prst="rect">
            <a:avLst/>
          </a:prstGeom>
          <a:gradFill flip="none" rotWithShape="1">
            <a:gsLst>
              <a:gs pos="0">
                <a:schemeClr val="accent3"/>
              </a:gs>
              <a:gs pos="100000">
                <a:schemeClr val="accent2"/>
              </a:gs>
            </a:gsLst>
            <a:lin ang="0" scaled="1"/>
            <a:tileRect/>
          </a:gradFill>
          <a:ln>
            <a:noFill/>
          </a:ln>
        </p:spPr>
        <p:txBody>
          <a:bodyPr lIns="670560" tIns="121920" rIns="121920" bIns="121920"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400"/>
              </a:spcAft>
              <a:buClrTx/>
              <a:buSzTx/>
              <a:buFont typeface="Arial" panose="020B0604020202020204" pitchFamily="34" charset="0"/>
              <a:buNone/>
              <a:tabLst/>
              <a:defRPr/>
            </a:pPr>
            <a:endParaRPr kumimoji="0" lang="en-US" sz="1600" b="1" i="0" u="none" strike="noStrike" kern="1200" cap="none" spc="0" normalizeH="0" baseline="0" noProof="0">
              <a:ln>
                <a:noFill/>
              </a:ln>
              <a:solidFill>
                <a:prstClr val="white"/>
              </a:solidFill>
              <a:effectLst/>
              <a:uLnTx/>
              <a:uFillTx/>
              <a:latin typeface="Georgia"/>
              <a:ea typeface="+mn-ea"/>
              <a:cs typeface="Calibri" panose="020F0502020204030204" pitchFamily="34" charset="0"/>
            </a:endParaRPr>
          </a:p>
        </p:txBody>
      </p:sp>
      <p:sp>
        <p:nvSpPr>
          <p:cNvPr id="2" name="Title 1">
            <a:extLst>
              <a:ext uri="{FF2B5EF4-FFF2-40B4-BE49-F238E27FC236}">
                <a16:creationId xmlns:a16="http://schemas.microsoft.com/office/drawing/2014/main" id="{589C5D3D-E280-6E21-93EA-0435FE93C5AE}"/>
              </a:ext>
            </a:extLst>
          </p:cNvPr>
          <p:cNvSpPr>
            <a:spLocks noGrp="1"/>
          </p:cNvSpPr>
          <p:nvPr>
            <p:ph type="title"/>
          </p:nvPr>
        </p:nvSpPr>
        <p:spPr/>
        <p:txBody>
          <a:bodyPr vert="horz"/>
          <a:lstStyle/>
          <a:p>
            <a:r>
              <a:rPr lang="en-US" dirty="0"/>
              <a:t>Broad reasons behind these low rates of adherence to chronic disease medications</a:t>
            </a:r>
          </a:p>
        </p:txBody>
      </p:sp>
      <p:sp>
        <p:nvSpPr>
          <p:cNvPr id="8" name="TextBox 7">
            <a:extLst>
              <a:ext uri="{FF2B5EF4-FFF2-40B4-BE49-F238E27FC236}">
                <a16:creationId xmlns:a16="http://schemas.microsoft.com/office/drawing/2014/main" id="{CB6A3875-067F-347D-820D-CDD8E48C64B1}"/>
              </a:ext>
            </a:extLst>
          </p:cNvPr>
          <p:cNvSpPr txBox="1"/>
          <p:nvPr/>
        </p:nvSpPr>
        <p:spPr>
          <a:xfrm>
            <a:off x="5231758" y="1441328"/>
            <a:ext cx="6376043" cy="338554"/>
          </a:xfrm>
          <a:prstGeom prst="rect">
            <a:avLst/>
          </a:prstGeom>
          <a:noFill/>
        </p:spPr>
        <p:txBody>
          <a:bodyPr wrap="square" lIns="0" tIns="0" rIns="0" bIns="0" anchor="ctr">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9CDE"/>
                </a:solidFill>
                <a:effectLst/>
                <a:uLnTx/>
                <a:uFillTx/>
                <a:latin typeface="Georgia"/>
                <a:ea typeface="+mn-ea"/>
                <a:cs typeface="Calibri" panose="020F0502020204030204" pitchFamily="34" charset="0"/>
              </a:rPr>
              <a:t>Medication adherence initiatives identified from the survey responses – </a:t>
            </a:r>
            <a:r>
              <a:rPr kumimoji="0" lang="en-US" sz="1100" b="0" i="0" u="none" strike="noStrike" kern="1200" cap="none" spc="0" normalizeH="0" baseline="0" noProof="0" dirty="0" err="1">
                <a:ln>
                  <a:noFill/>
                </a:ln>
                <a:solidFill>
                  <a:srgbClr val="009CDE"/>
                </a:solidFill>
                <a:effectLst/>
                <a:uLnTx/>
                <a:uFillTx/>
                <a:latin typeface="Georgia"/>
                <a:ea typeface="+mn-ea"/>
                <a:cs typeface="Calibri" panose="020F0502020204030204" pitchFamily="34" charset="0"/>
              </a:rPr>
              <a:t>Organisation</a:t>
            </a:r>
            <a:r>
              <a:rPr kumimoji="0" lang="en-US" sz="1100" b="0" i="0" u="none" strike="noStrike" kern="1200" cap="none" spc="0" normalizeH="0" baseline="0" noProof="0" dirty="0">
                <a:ln>
                  <a:noFill/>
                </a:ln>
                <a:solidFill>
                  <a:srgbClr val="009CDE"/>
                </a:solidFill>
                <a:effectLst/>
                <a:uLnTx/>
                <a:uFillTx/>
                <a:latin typeface="Georgia"/>
                <a:ea typeface="+mn-ea"/>
                <a:cs typeface="Calibri" panose="020F0502020204030204" pitchFamily="34" charset="0"/>
              </a:rPr>
              <a:t> for Economic Co-operation and Development (OECD) countries</a:t>
            </a:r>
            <a:endParaRPr kumimoji="0" lang="es-MX" sz="1100" b="0" i="0" u="none" strike="noStrike" kern="1200" cap="none" spc="0" normalizeH="0" baseline="0" noProof="0" dirty="0">
              <a:ln>
                <a:noFill/>
              </a:ln>
              <a:solidFill>
                <a:srgbClr val="009CDE"/>
              </a:solidFill>
              <a:effectLst/>
              <a:uLnTx/>
              <a:uFillTx/>
              <a:latin typeface="Georgia"/>
              <a:ea typeface="+mn-ea"/>
              <a:cs typeface="Calibri" panose="020F0502020204030204" pitchFamily="34" charset="0"/>
            </a:endParaRPr>
          </a:p>
        </p:txBody>
      </p:sp>
      <p:graphicFrame>
        <p:nvGraphicFramePr>
          <p:cNvPr id="9" name="Table 8">
            <a:extLst>
              <a:ext uri="{FF2B5EF4-FFF2-40B4-BE49-F238E27FC236}">
                <a16:creationId xmlns:a16="http://schemas.microsoft.com/office/drawing/2014/main" id="{02FDB10E-986A-BF87-48D2-2AFE83100E33}"/>
              </a:ext>
            </a:extLst>
          </p:cNvPr>
          <p:cNvGraphicFramePr>
            <a:graphicFrameLocks noGrp="1"/>
          </p:cNvGraphicFramePr>
          <p:nvPr/>
        </p:nvGraphicFramePr>
        <p:xfrm>
          <a:off x="5231758" y="1863530"/>
          <a:ext cx="6376043" cy="3656730"/>
        </p:xfrm>
        <a:graphic>
          <a:graphicData uri="http://schemas.openxmlformats.org/drawingml/2006/table">
            <a:tbl>
              <a:tblPr>
                <a:tableStyleId>{F5AB1C69-6EDB-4FF4-983F-18BD219EF322}</a:tableStyleId>
              </a:tblPr>
              <a:tblGrid>
                <a:gridCol w="738174">
                  <a:extLst>
                    <a:ext uri="{9D8B030D-6E8A-4147-A177-3AD203B41FA5}">
                      <a16:colId xmlns:a16="http://schemas.microsoft.com/office/drawing/2014/main" val="3168897829"/>
                    </a:ext>
                  </a:extLst>
                </a:gridCol>
                <a:gridCol w="1572628">
                  <a:extLst>
                    <a:ext uri="{9D8B030D-6E8A-4147-A177-3AD203B41FA5}">
                      <a16:colId xmlns:a16="http://schemas.microsoft.com/office/drawing/2014/main" val="3889657534"/>
                    </a:ext>
                  </a:extLst>
                </a:gridCol>
                <a:gridCol w="2321499">
                  <a:extLst>
                    <a:ext uri="{9D8B030D-6E8A-4147-A177-3AD203B41FA5}">
                      <a16:colId xmlns:a16="http://schemas.microsoft.com/office/drawing/2014/main" val="1739552915"/>
                    </a:ext>
                  </a:extLst>
                </a:gridCol>
                <a:gridCol w="1743742">
                  <a:extLst>
                    <a:ext uri="{9D8B030D-6E8A-4147-A177-3AD203B41FA5}">
                      <a16:colId xmlns:a16="http://schemas.microsoft.com/office/drawing/2014/main" val="3810536973"/>
                    </a:ext>
                  </a:extLst>
                </a:gridCol>
              </a:tblGrid>
              <a:tr h="328593">
                <a:tc>
                  <a:txBody>
                    <a:bodyPr/>
                    <a:lstStyle/>
                    <a:p>
                      <a:pPr algn="l" fontAlgn="b"/>
                      <a:r>
                        <a:rPr lang="en-IN" sz="700" b="1" u="none" strike="noStrike" dirty="0">
                          <a:solidFill>
                            <a:schemeClr val="bg1"/>
                          </a:solidFill>
                          <a:effectLst/>
                          <a:latin typeface="+mj-lt"/>
                        </a:rPr>
                        <a:t>Country</a:t>
                      </a:r>
                      <a:endParaRPr lang="en-IN" sz="700" b="1" i="0" u="none" strike="noStrike" dirty="0">
                        <a:solidFill>
                          <a:schemeClr val="bg1"/>
                        </a:solidFill>
                        <a:effectLst/>
                        <a:latin typeface="+mj-lt"/>
                      </a:endParaRPr>
                    </a:p>
                  </a:txBody>
                  <a:tcPr marL="72000" marR="0" marT="0"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700" b="1" u="none" strike="noStrike" dirty="0">
                          <a:solidFill>
                            <a:schemeClr val="bg1"/>
                          </a:solidFill>
                          <a:effectLst/>
                          <a:latin typeface="+mj-lt"/>
                        </a:rPr>
                        <a:t>Routine monitoring of </a:t>
                      </a:r>
                      <a:br>
                        <a:rPr lang="en-US" sz="700" b="1" u="none" strike="noStrike" dirty="0">
                          <a:solidFill>
                            <a:schemeClr val="bg1"/>
                          </a:solidFill>
                          <a:effectLst/>
                          <a:latin typeface="+mj-lt"/>
                        </a:rPr>
                      </a:br>
                      <a:r>
                        <a:rPr lang="en-US" sz="700" b="1" u="none" strike="noStrike" dirty="0">
                          <a:solidFill>
                            <a:schemeClr val="bg1"/>
                          </a:solidFill>
                          <a:effectLst/>
                          <a:latin typeface="+mj-lt"/>
                        </a:rPr>
                        <a:t>adherence at a national level</a:t>
                      </a:r>
                      <a:endParaRPr lang="en-US" sz="700" b="1" i="0" u="none" strike="noStrike" dirty="0">
                        <a:solidFill>
                          <a:schemeClr val="bg1"/>
                        </a:solidFill>
                        <a:effectLst/>
                        <a:latin typeface="+mj-lt"/>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US" sz="700" b="1" u="none" strike="noStrike" dirty="0">
                          <a:solidFill>
                            <a:schemeClr val="bg1"/>
                          </a:solidFill>
                          <a:effectLst/>
                          <a:latin typeface="+mj-lt"/>
                        </a:rPr>
                        <a:t>Studies assessing non- adherence rates, drivers and impact on health outcomes and costs</a:t>
                      </a:r>
                      <a:endParaRPr lang="en-US" sz="700" b="1" i="0" u="none" strike="noStrike" dirty="0">
                        <a:solidFill>
                          <a:schemeClr val="bg1"/>
                        </a:solidFill>
                        <a:effectLst/>
                        <a:latin typeface="+mj-lt"/>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IN" sz="700" b="1" u="none" strike="noStrike" dirty="0">
                          <a:solidFill>
                            <a:schemeClr val="bg1"/>
                          </a:solidFill>
                          <a:effectLst/>
                          <a:latin typeface="+mj-lt"/>
                        </a:rPr>
                        <a:t>Interventions to</a:t>
                      </a:r>
                      <a:br>
                        <a:rPr lang="en-IN" sz="700" b="1" u="none" strike="noStrike" dirty="0">
                          <a:solidFill>
                            <a:schemeClr val="bg1"/>
                          </a:solidFill>
                          <a:effectLst/>
                          <a:latin typeface="+mj-lt"/>
                        </a:rPr>
                      </a:br>
                      <a:r>
                        <a:rPr lang="en-IN" sz="700" b="1" u="none" strike="noStrike" dirty="0">
                          <a:solidFill>
                            <a:schemeClr val="bg1"/>
                          </a:solidFill>
                          <a:effectLst/>
                          <a:latin typeface="+mj-lt"/>
                        </a:rPr>
                        <a:t>promote adherence</a:t>
                      </a:r>
                      <a:endParaRPr lang="en-IN" sz="700" b="1" i="0" u="none" strike="noStrike" dirty="0">
                        <a:solidFill>
                          <a:schemeClr val="bg1"/>
                        </a:solidFill>
                        <a:effectLst/>
                        <a:latin typeface="+mj-lt"/>
                      </a:endParaRPr>
                    </a:p>
                  </a:txBody>
                  <a:tcPr marL="0" marR="0" marT="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4087403310"/>
                  </a:ext>
                </a:extLst>
              </a:tr>
              <a:tr h="124981">
                <a:tc>
                  <a:txBody>
                    <a:bodyPr/>
                    <a:lstStyle/>
                    <a:p>
                      <a:pPr algn="l" fontAlgn="b"/>
                      <a:r>
                        <a:rPr lang="en-IN" sz="800" u="none" strike="noStrike" dirty="0">
                          <a:effectLst/>
                          <a:latin typeface="+mj-lt"/>
                        </a:rPr>
                        <a:t>Australia</a:t>
                      </a:r>
                      <a:endParaRPr lang="en-IN" sz="800" b="0" i="0" u="none" strike="noStrike" dirty="0">
                        <a:solidFill>
                          <a:srgbClr val="000000"/>
                        </a:solidFill>
                        <a:effectLst/>
                        <a:latin typeface="+mj-lt"/>
                      </a:endParaRPr>
                    </a:p>
                  </a:txBody>
                  <a:tcPr marL="72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dash"/>
                      <a:round/>
                      <a:headEnd type="none" w="med" len="med"/>
                      <a:tailEnd type="none" w="med" len="med"/>
                    </a:lnB>
                    <a:solidFill>
                      <a:schemeClr val="bg1">
                        <a:lumMod val="95000"/>
                      </a:schemeClr>
                    </a:solidFill>
                  </a:tcPr>
                </a:tc>
                <a:tc>
                  <a:txBody>
                    <a:bodyPr/>
                    <a:lstStyle/>
                    <a:p>
                      <a:pPr algn="ctr" fontAlgn="b"/>
                      <a:r>
                        <a:rPr lang="en-IN" sz="800" u="none" strike="noStrike" dirty="0">
                          <a:effectLst/>
                          <a:latin typeface="+mj-lt"/>
                        </a:rPr>
                        <a:t>No</a:t>
                      </a:r>
                      <a:endParaRPr lang="en-IN" sz="800" b="0" i="0" u="none" strike="noStrike" dirty="0">
                        <a:solidFill>
                          <a:srgbClr val="000000"/>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dash"/>
                      <a:round/>
                      <a:headEnd type="none" w="med" len="med"/>
                      <a:tailEnd type="none" w="med" len="med"/>
                    </a:lnB>
                    <a:noFill/>
                  </a:tcPr>
                </a:tc>
                <a:tc>
                  <a:txBody>
                    <a:bodyPr/>
                    <a:lstStyle/>
                    <a:p>
                      <a:pPr algn="ctr" fontAlgn="b"/>
                      <a:r>
                        <a:rPr lang="en-IN" sz="800" u="none" strike="noStrike">
                          <a:effectLst/>
                          <a:latin typeface="+mj-lt"/>
                        </a:rPr>
                        <a:t>Yes</a:t>
                      </a:r>
                      <a:endParaRPr lang="en-IN" sz="800" b="0" i="0" u="none" strike="noStrike">
                        <a:solidFill>
                          <a:srgbClr val="000000"/>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dash"/>
                      <a:round/>
                      <a:headEnd type="none" w="med" len="med"/>
                      <a:tailEnd type="none" w="med" len="med"/>
                    </a:lnB>
                    <a:noFill/>
                  </a:tcPr>
                </a:tc>
                <a:tc>
                  <a:txBody>
                    <a:bodyPr/>
                    <a:lstStyle/>
                    <a:p>
                      <a:pPr algn="ctr" fontAlgn="b"/>
                      <a:r>
                        <a:rPr lang="en-IN" sz="800" u="none" strike="noStrike" dirty="0">
                          <a:effectLst/>
                          <a:latin typeface="+mj-lt"/>
                        </a:rPr>
                        <a:t>PDI, DTI</a:t>
                      </a:r>
                      <a:endParaRPr lang="en-IN" sz="800" b="0" i="0" u="none" strike="noStrike" dirty="0">
                        <a:solidFill>
                          <a:srgbClr val="000000"/>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dash"/>
                      <a:round/>
                      <a:headEnd type="none" w="med" len="med"/>
                      <a:tailEnd type="none" w="med" len="med"/>
                    </a:lnB>
                    <a:noFill/>
                  </a:tcPr>
                </a:tc>
                <a:extLst>
                  <a:ext uri="{0D108BD9-81ED-4DB2-BD59-A6C34878D82A}">
                    <a16:rowId xmlns:a16="http://schemas.microsoft.com/office/drawing/2014/main" val="192399533"/>
                  </a:ext>
                </a:extLst>
              </a:tr>
              <a:tr h="124981">
                <a:tc>
                  <a:txBody>
                    <a:bodyPr/>
                    <a:lstStyle/>
                    <a:p>
                      <a:pPr algn="l" fontAlgn="b"/>
                      <a:r>
                        <a:rPr lang="en-IN" sz="800" u="none" strike="noStrike">
                          <a:effectLst/>
                          <a:latin typeface="+mj-lt"/>
                        </a:rPr>
                        <a:t>Belgium</a:t>
                      </a:r>
                      <a:endParaRPr lang="en-IN" sz="800" b="0" i="0" u="none" strike="noStrike">
                        <a:solidFill>
                          <a:srgbClr val="000000"/>
                        </a:solidFill>
                        <a:effectLst/>
                        <a:latin typeface="+mj-lt"/>
                      </a:endParaRPr>
                    </a:p>
                  </a:txBody>
                  <a:tcPr marL="72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solidFill>
                      <a:schemeClr val="bg1">
                        <a:lumMod val="95000"/>
                      </a:schemeClr>
                    </a:solidFill>
                  </a:tcPr>
                </a:tc>
                <a:tc>
                  <a:txBody>
                    <a:bodyPr/>
                    <a:lstStyle/>
                    <a:p>
                      <a:pPr algn="ctr" fontAlgn="b"/>
                      <a:r>
                        <a:rPr lang="en-IN" sz="800" u="none" strike="noStrike" dirty="0">
                          <a:effectLst/>
                          <a:latin typeface="+mj-lt"/>
                        </a:rPr>
                        <a:t>No</a:t>
                      </a:r>
                      <a:endParaRPr lang="en-IN" sz="800" b="0" i="0" u="none" strike="noStrike" dirty="0">
                        <a:solidFill>
                          <a:srgbClr val="000000"/>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noFill/>
                  </a:tcPr>
                </a:tc>
                <a:tc>
                  <a:txBody>
                    <a:bodyPr/>
                    <a:lstStyle/>
                    <a:p>
                      <a:pPr algn="ctr" fontAlgn="b"/>
                      <a:r>
                        <a:rPr lang="en-IN" sz="800" u="none" strike="noStrike">
                          <a:effectLst/>
                          <a:latin typeface="+mj-lt"/>
                        </a:rPr>
                        <a:t>Yes</a:t>
                      </a:r>
                      <a:endParaRPr lang="en-IN" sz="800" b="0" i="0" u="none" strike="noStrike">
                        <a:solidFill>
                          <a:srgbClr val="000000"/>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noFill/>
                  </a:tcPr>
                </a:tc>
                <a:tc>
                  <a:txBody>
                    <a:bodyPr/>
                    <a:lstStyle/>
                    <a:p>
                      <a:pPr algn="ctr" fontAlgn="b"/>
                      <a:r>
                        <a:rPr lang="en-IN" sz="800" u="none" strike="noStrike">
                          <a:effectLst/>
                          <a:latin typeface="+mj-lt"/>
                        </a:rPr>
                        <a:t>No</a:t>
                      </a:r>
                      <a:endParaRPr lang="en-IN" sz="800" b="0" i="0" u="none" strike="noStrike">
                        <a:solidFill>
                          <a:srgbClr val="000000"/>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noFill/>
                  </a:tcPr>
                </a:tc>
                <a:extLst>
                  <a:ext uri="{0D108BD9-81ED-4DB2-BD59-A6C34878D82A}">
                    <a16:rowId xmlns:a16="http://schemas.microsoft.com/office/drawing/2014/main" val="2672902090"/>
                  </a:ext>
                </a:extLst>
              </a:tr>
              <a:tr h="124981">
                <a:tc>
                  <a:txBody>
                    <a:bodyPr/>
                    <a:lstStyle/>
                    <a:p>
                      <a:pPr algn="l" fontAlgn="b"/>
                      <a:r>
                        <a:rPr lang="en-IN" sz="800" u="none" strike="noStrike" dirty="0">
                          <a:effectLst/>
                          <a:latin typeface="+mj-lt"/>
                        </a:rPr>
                        <a:t>Canada</a:t>
                      </a:r>
                      <a:endParaRPr lang="en-IN" sz="800" b="0" i="0" u="none" strike="noStrike" dirty="0">
                        <a:solidFill>
                          <a:srgbClr val="000000"/>
                        </a:solidFill>
                        <a:effectLst/>
                        <a:latin typeface="+mj-lt"/>
                      </a:endParaRPr>
                    </a:p>
                  </a:txBody>
                  <a:tcPr marL="72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solidFill>
                      <a:schemeClr val="bg1">
                        <a:lumMod val="95000"/>
                      </a:schemeClr>
                    </a:solidFill>
                  </a:tcPr>
                </a:tc>
                <a:tc>
                  <a:txBody>
                    <a:bodyPr/>
                    <a:lstStyle/>
                    <a:p>
                      <a:pPr algn="ctr" fontAlgn="b"/>
                      <a:r>
                        <a:rPr lang="en-IN" sz="800" u="none" strike="noStrike">
                          <a:effectLst/>
                          <a:latin typeface="+mj-lt"/>
                        </a:rPr>
                        <a:t>No</a:t>
                      </a:r>
                      <a:endParaRPr lang="en-IN" sz="800" b="0" i="0" u="none" strike="noStrike">
                        <a:solidFill>
                          <a:srgbClr val="000000"/>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noFill/>
                  </a:tcPr>
                </a:tc>
                <a:tc>
                  <a:txBody>
                    <a:bodyPr/>
                    <a:lstStyle/>
                    <a:p>
                      <a:pPr algn="ctr" fontAlgn="b"/>
                      <a:r>
                        <a:rPr lang="en-IN" sz="800" u="none" strike="noStrike">
                          <a:effectLst/>
                          <a:latin typeface="+mj-lt"/>
                        </a:rPr>
                        <a:t>Yes</a:t>
                      </a:r>
                      <a:endParaRPr lang="en-IN" sz="800" b="0" i="0" u="none" strike="noStrike">
                        <a:solidFill>
                          <a:srgbClr val="000000"/>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noFill/>
                  </a:tcPr>
                </a:tc>
                <a:tc>
                  <a:txBody>
                    <a:bodyPr/>
                    <a:lstStyle/>
                    <a:p>
                      <a:pPr algn="ctr" fontAlgn="b"/>
                      <a:r>
                        <a:rPr lang="en-IN" sz="800" u="none" strike="noStrike" dirty="0">
                          <a:effectLst/>
                          <a:latin typeface="+mj-lt"/>
                        </a:rPr>
                        <a:t>PDI</a:t>
                      </a:r>
                      <a:endParaRPr lang="en-IN" sz="800" b="0" i="0" u="none" strike="noStrike" dirty="0">
                        <a:solidFill>
                          <a:srgbClr val="000000"/>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noFill/>
                  </a:tcPr>
                </a:tc>
                <a:extLst>
                  <a:ext uri="{0D108BD9-81ED-4DB2-BD59-A6C34878D82A}">
                    <a16:rowId xmlns:a16="http://schemas.microsoft.com/office/drawing/2014/main" val="1565132590"/>
                  </a:ext>
                </a:extLst>
              </a:tr>
              <a:tr h="124981">
                <a:tc>
                  <a:txBody>
                    <a:bodyPr/>
                    <a:lstStyle/>
                    <a:p>
                      <a:pPr algn="l" fontAlgn="b"/>
                      <a:r>
                        <a:rPr lang="en-IN" sz="800" u="none" strike="noStrike">
                          <a:effectLst/>
                          <a:latin typeface="+mj-lt"/>
                        </a:rPr>
                        <a:t>Czech Rep.</a:t>
                      </a:r>
                      <a:endParaRPr lang="en-IN" sz="800" b="0" i="0" u="none" strike="noStrike">
                        <a:solidFill>
                          <a:srgbClr val="000000"/>
                        </a:solidFill>
                        <a:effectLst/>
                        <a:latin typeface="+mj-lt"/>
                      </a:endParaRPr>
                    </a:p>
                  </a:txBody>
                  <a:tcPr marL="72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solidFill>
                      <a:schemeClr val="bg1">
                        <a:lumMod val="95000"/>
                      </a:schemeClr>
                    </a:solidFill>
                  </a:tcPr>
                </a:tc>
                <a:tc>
                  <a:txBody>
                    <a:bodyPr/>
                    <a:lstStyle/>
                    <a:p>
                      <a:pPr algn="ctr" fontAlgn="b"/>
                      <a:r>
                        <a:rPr lang="en-IN" sz="800" u="none" strike="noStrike">
                          <a:effectLst/>
                          <a:latin typeface="+mj-lt"/>
                        </a:rPr>
                        <a:t>No</a:t>
                      </a:r>
                      <a:endParaRPr lang="en-IN" sz="800" b="0" i="0" u="none" strike="noStrike">
                        <a:solidFill>
                          <a:srgbClr val="000000"/>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noFill/>
                  </a:tcPr>
                </a:tc>
                <a:tc>
                  <a:txBody>
                    <a:bodyPr/>
                    <a:lstStyle/>
                    <a:p>
                      <a:pPr algn="ctr" fontAlgn="b"/>
                      <a:r>
                        <a:rPr lang="en-IN" sz="800" u="none" strike="noStrike" dirty="0">
                          <a:effectLst/>
                          <a:latin typeface="+mj-lt"/>
                        </a:rPr>
                        <a:t>No</a:t>
                      </a:r>
                      <a:endParaRPr lang="en-IN" sz="800" b="0" i="0" u="none" strike="noStrike" dirty="0">
                        <a:solidFill>
                          <a:srgbClr val="000000"/>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noFill/>
                  </a:tcPr>
                </a:tc>
                <a:tc>
                  <a:txBody>
                    <a:bodyPr/>
                    <a:lstStyle/>
                    <a:p>
                      <a:pPr algn="ctr" fontAlgn="b"/>
                      <a:r>
                        <a:rPr lang="en-IN" sz="800" u="none" strike="noStrike" dirty="0">
                          <a:effectLst/>
                          <a:latin typeface="+mj-lt"/>
                        </a:rPr>
                        <a:t>No</a:t>
                      </a:r>
                      <a:endParaRPr lang="en-IN" sz="800" b="0" i="0" u="none" strike="noStrike" dirty="0">
                        <a:solidFill>
                          <a:srgbClr val="000000"/>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noFill/>
                  </a:tcPr>
                </a:tc>
                <a:extLst>
                  <a:ext uri="{0D108BD9-81ED-4DB2-BD59-A6C34878D82A}">
                    <a16:rowId xmlns:a16="http://schemas.microsoft.com/office/drawing/2014/main" val="861998714"/>
                  </a:ext>
                </a:extLst>
              </a:tr>
              <a:tr h="124981">
                <a:tc>
                  <a:txBody>
                    <a:bodyPr/>
                    <a:lstStyle/>
                    <a:p>
                      <a:pPr algn="l" fontAlgn="b"/>
                      <a:r>
                        <a:rPr lang="en-IN" sz="800" u="none" strike="noStrike">
                          <a:effectLst/>
                          <a:latin typeface="+mj-lt"/>
                        </a:rPr>
                        <a:t>Estonia</a:t>
                      </a:r>
                      <a:endParaRPr lang="en-IN" sz="800" b="0" i="0" u="none" strike="noStrike">
                        <a:solidFill>
                          <a:srgbClr val="000000"/>
                        </a:solidFill>
                        <a:effectLst/>
                        <a:latin typeface="+mj-lt"/>
                      </a:endParaRPr>
                    </a:p>
                  </a:txBody>
                  <a:tcPr marL="72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solidFill>
                      <a:schemeClr val="bg1">
                        <a:lumMod val="95000"/>
                      </a:schemeClr>
                    </a:solidFill>
                  </a:tcPr>
                </a:tc>
                <a:tc>
                  <a:txBody>
                    <a:bodyPr/>
                    <a:lstStyle/>
                    <a:p>
                      <a:pPr algn="ctr" fontAlgn="b"/>
                      <a:r>
                        <a:rPr lang="en-IN" sz="800" u="none" strike="noStrike">
                          <a:effectLst/>
                          <a:latin typeface="+mj-lt"/>
                        </a:rPr>
                        <a:t>No</a:t>
                      </a:r>
                      <a:endParaRPr lang="en-IN" sz="800" b="0" i="0" u="none" strike="noStrike">
                        <a:solidFill>
                          <a:srgbClr val="000000"/>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noFill/>
                  </a:tcPr>
                </a:tc>
                <a:tc>
                  <a:txBody>
                    <a:bodyPr/>
                    <a:lstStyle/>
                    <a:p>
                      <a:pPr algn="ctr" fontAlgn="b"/>
                      <a:r>
                        <a:rPr lang="en-IN" sz="800" u="none" strike="noStrike" dirty="0">
                          <a:effectLst/>
                          <a:latin typeface="+mj-lt"/>
                        </a:rPr>
                        <a:t>Not reported</a:t>
                      </a:r>
                      <a:endParaRPr lang="en-IN" sz="800" b="0" i="0" u="none" strike="noStrike" dirty="0">
                        <a:solidFill>
                          <a:srgbClr val="000000"/>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noFill/>
                  </a:tcPr>
                </a:tc>
                <a:tc>
                  <a:txBody>
                    <a:bodyPr/>
                    <a:lstStyle/>
                    <a:p>
                      <a:pPr algn="ctr" fontAlgn="b"/>
                      <a:r>
                        <a:rPr lang="en-IN" sz="800" u="none" strike="noStrike">
                          <a:effectLst/>
                          <a:latin typeface="+mj-lt"/>
                        </a:rPr>
                        <a:t>Not reported</a:t>
                      </a:r>
                      <a:endParaRPr lang="en-IN" sz="800" b="0" i="0" u="none" strike="noStrike">
                        <a:solidFill>
                          <a:srgbClr val="000000"/>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noFill/>
                  </a:tcPr>
                </a:tc>
                <a:extLst>
                  <a:ext uri="{0D108BD9-81ED-4DB2-BD59-A6C34878D82A}">
                    <a16:rowId xmlns:a16="http://schemas.microsoft.com/office/drawing/2014/main" val="1273092302"/>
                  </a:ext>
                </a:extLst>
              </a:tr>
              <a:tr h="124981">
                <a:tc>
                  <a:txBody>
                    <a:bodyPr/>
                    <a:lstStyle/>
                    <a:p>
                      <a:pPr algn="l" fontAlgn="b"/>
                      <a:r>
                        <a:rPr lang="en-IN" sz="800" u="none" strike="noStrike">
                          <a:effectLst/>
                          <a:latin typeface="+mj-lt"/>
                        </a:rPr>
                        <a:t>France</a:t>
                      </a:r>
                      <a:endParaRPr lang="en-IN" sz="800" b="0" i="0" u="none" strike="noStrike">
                        <a:solidFill>
                          <a:srgbClr val="000000"/>
                        </a:solidFill>
                        <a:effectLst/>
                        <a:latin typeface="+mj-lt"/>
                      </a:endParaRPr>
                    </a:p>
                  </a:txBody>
                  <a:tcPr marL="72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solidFill>
                      <a:schemeClr val="bg1">
                        <a:lumMod val="95000"/>
                      </a:schemeClr>
                    </a:solidFill>
                  </a:tcPr>
                </a:tc>
                <a:tc>
                  <a:txBody>
                    <a:bodyPr/>
                    <a:lstStyle/>
                    <a:p>
                      <a:pPr algn="ctr" fontAlgn="b"/>
                      <a:r>
                        <a:rPr lang="en-IN" sz="800" u="none" strike="noStrike" dirty="0">
                          <a:effectLst/>
                          <a:latin typeface="+mj-lt"/>
                        </a:rPr>
                        <a:t>No</a:t>
                      </a:r>
                      <a:endParaRPr lang="en-IN" sz="800" b="0" i="0" u="none" strike="noStrike" dirty="0">
                        <a:solidFill>
                          <a:srgbClr val="000000"/>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noFill/>
                  </a:tcPr>
                </a:tc>
                <a:tc>
                  <a:txBody>
                    <a:bodyPr/>
                    <a:lstStyle/>
                    <a:p>
                      <a:pPr algn="ctr" fontAlgn="b"/>
                      <a:r>
                        <a:rPr lang="en-IN" sz="800" u="none" strike="noStrike" dirty="0">
                          <a:effectLst/>
                          <a:latin typeface="+mj-lt"/>
                        </a:rPr>
                        <a:t>Yes</a:t>
                      </a:r>
                      <a:endParaRPr lang="en-IN" sz="800" b="0" i="0" u="none" strike="noStrike" dirty="0">
                        <a:solidFill>
                          <a:srgbClr val="000000"/>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noFill/>
                  </a:tcPr>
                </a:tc>
                <a:tc>
                  <a:txBody>
                    <a:bodyPr/>
                    <a:lstStyle/>
                    <a:p>
                      <a:pPr algn="ctr" fontAlgn="b"/>
                      <a:r>
                        <a:rPr lang="en-IN" sz="800" u="none" strike="noStrike">
                          <a:effectLst/>
                          <a:latin typeface="+mj-lt"/>
                        </a:rPr>
                        <a:t>PDI</a:t>
                      </a:r>
                      <a:endParaRPr lang="en-IN" sz="800" b="0" i="0" u="none" strike="noStrike">
                        <a:solidFill>
                          <a:srgbClr val="000000"/>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noFill/>
                  </a:tcPr>
                </a:tc>
                <a:extLst>
                  <a:ext uri="{0D108BD9-81ED-4DB2-BD59-A6C34878D82A}">
                    <a16:rowId xmlns:a16="http://schemas.microsoft.com/office/drawing/2014/main" val="1999802552"/>
                  </a:ext>
                </a:extLst>
              </a:tr>
              <a:tr h="124981">
                <a:tc>
                  <a:txBody>
                    <a:bodyPr/>
                    <a:lstStyle/>
                    <a:p>
                      <a:pPr algn="l" fontAlgn="b"/>
                      <a:r>
                        <a:rPr lang="en-IN" sz="800" u="none" strike="noStrike">
                          <a:effectLst/>
                          <a:latin typeface="+mj-lt"/>
                        </a:rPr>
                        <a:t>Hungary</a:t>
                      </a:r>
                      <a:endParaRPr lang="en-IN" sz="800" b="0" i="0" u="none" strike="noStrike">
                        <a:solidFill>
                          <a:srgbClr val="000000"/>
                        </a:solidFill>
                        <a:effectLst/>
                        <a:latin typeface="+mj-lt"/>
                      </a:endParaRPr>
                    </a:p>
                  </a:txBody>
                  <a:tcPr marL="72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solidFill>
                      <a:schemeClr val="bg1">
                        <a:lumMod val="95000"/>
                      </a:schemeClr>
                    </a:solidFill>
                  </a:tcPr>
                </a:tc>
                <a:tc>
                  <a:txBody>
                    <a:bodyPr/>
                    <a:lstStyle/>
                    <a:p>
                      <a:pPr algn="ctr" fontAlgn="b"/>
                      <a:r>
                        <a:rPr lang="en-IN" sz="800" u="none" strike="noStrike">
                          <a:effectLst/>
                          <a:latin typeface="+mj-lt"/>
                        </a:rPr>
                        <a:t>No</a:t>
                      </a:r>
                      <a:endParaRPr lang="en-IN" sz="800" b="0" i="0" u="none" strike="noStrike">
                        <a:solidFill>
                          <a:srgbClr val="000000"/>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noFill/>
                  </a:tcPr>
                </a:tc>
                <a:tc>
                  <a:txBody>
                    <a:bodyPr/>
                    <a:lstStyle/>
                    <a:p>
                      <a:pPr algn="ctr" fontAlgn="b"/>
                      <a:r>
                        <a:rPr lang="en-IN" sz="800" u="none" strike="noStrike">
                          <a:effectLst/>
                          <a:latin typeface="+mj-lt"/>
                        </a:rPr>
                        <a:t>Yes</a:t>
                      </a:r>
                      <a:endParaRPr lang="en-IN" sz="800" b="0" i="0" u="none" strike="noStrike">
                        <a:solidFill>
                          <a:srgbClr val="000000"/>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noFill/>
                  </a:tcPr>
                </a:tc>
                <a:tc>
                  <a:txBody>
                    <a:bodyPr/>
                    <a:lstStyle/>
                    <a:p>
                      <a:pPr algn="ctr" fontAlgn="b"/>
                      <a:r>
                        <a:rPr lang="en-IN" sz="800" u="none" strike="noStrike">
                          <a:effectLst/>
                          <a:latin typeface="+mj-lt"/>
                        </a:rPr>
                        <a:t>PDI</a:t>
                      </a:r>
                      <a:endParaRPr lang="en-IN" sz="800" b="0" i="0" u="none" strike="noStrike">
                        <a:solidFill>
                          <a:srgbClr val="000000"/>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noFill/>
                  </a:tcPr>
                </a:tc>
                <a:extLst>
                  <a:ext uri="{0D108BD9-81ED-4DB2-BD59-A6C34878D82A}">
                    <a16:rowId xmlns:a16="http://schemas.microsoft.com/office/drawing/2014/main" val="2144929267"/>
                  </a:ext>
                </a:extLst>
              </a:tr>
              <a:tr h="124981">
                <a:tc>
                  <a:txBody>
                    <a:bodyPr/>
                    <a:lstStyle/>
                    <a:p>
                      <a:pPr algn="l" fontAlgn="b"/>
                      <a:r>
                        <a:rPr lang="en-IN" sz="800" u="none" strike="noStrike" dirty="0">
                          <a:effectLst/>
                          <a:latin typeface="+mj-lt"/>
                        </a:rPr>
                        <a:t>Iceland</a:t>
                      </a:r>
                      <a:endParaRPr lang="en-IN" sz="800" b="0" i="0" u="none" strike="noStrike" dirty="0">
                        <a:solidFill>
                          <a:srgbClr val="000000"/>
                        </a:solidFill>
                        <a:effectLst/>
                        <a:latin typeface="+mj-lt"/>
                      </a:endParaRPr>
                    </a:p>
                  </a:txBody>
                  <a:tcPr marL="72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solidFill>
                      <a:schemeClr val="bg1">
                        <a:lumMod val="95000"/>
                      </a:schemeClr>
                    </a:solidFill>
                  </a:tcPr>
                </a:tc>
                <a:tc>
                  <a:txBody>
                    <a:bodyPr/>
                    <a:lstStyle/>
                    <a:p>
                      <a:pPr algn="ctr" fontAlgn="b"/>
                      <a:r>
                        <a:rPr lang="en-IN" sz="800" u="none" strike="noStrike">
                          <a:effectLst/>
                          <a:latin typeface="+mj-lt"/>
                        </a:rPr>
                        <a:t>No</a:t>
                      </a:r>
                      <a:endParaRPr lang="en-IN" sz="800" b="0" i="0" u="none" strike="noStrike">
                        <a:solidFill>
                          <a:srgbClr val="000000"/>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noFill/>
                  </a:tcPr>
                </a:tc>
                <a:tc>
                  <a:txBody>
                    <a:bodyPr/>
                    <a:lstStyle/>
                    <a:p>
                      <a:pPr algn="ctr" fontAlgn="b"/>
                      <a:r>
                        <a:rPr lang="en-IN" sz="800" u="none" strike="noStrike">
                          <a:effectLst/>
                          <a:latin typeface="+mj-lt"/>
                        </a:rPr>
                        <a:t>No</a:t>
                      </a:r>
                      <a:endParaRPr lang="en-IN" sz="800" b="0" i="0" u="none" strike="noStrike">
                        <a:solidFill>
                          <a:srgbClr val="000000"/>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noFill/>
                  </a:tcPr>
                </a:tc>
                <a:tc>
                  <a:txBody>
                    <a:bodyPr/>
                    <a:lstStyle/>
                    <a:p>
                      <a:pPr algn="ctr" fontAlgn="b"/>
                      <a:r>
                        <a:rPr lang="en-IN" sz="800" u="none" strike="noStrike">
                          <a:effectLst/>
                          <a:latin typeface="+mj-lt"/>
                        </a:rPr>
                        <a:t>No</a:t>
                      </a:r>
                      <a:endParaRPr lang="en-IN" sz="800" b="0" i="0" u="none" strike="noStrike">
                        <a:solidFill>
                          <a:srgbClr val="000000"/>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noFill/>
                  </a:tcPr>
                </a:tc>
                <a:extLst>
                  <a:ext uri="{0D108BD9-81ED-4DB2-BD59-A6C34878D82A}">
                    <a16:rowId xmlns:a16="http://schemas.microsoft.com/office/drawing/2014/main" val="822615952"/>
                  </a:ext>
                </a:extLst>
              </a:tr>
              <a:tr h="249962">
                <a:tc>
                  <a:txBody>
                    <a:bodyPr/>
                    <a:lstStyle/>
                    <a:p>
                      <a:pPr algn="l" fontAlgn="b"/>
                      <a:r>
                        <a:rPr lang="en-IN" sz="800" u="none" strike="noStrike" dirty="0">
                          <a:effectLst/>
                          <a:latin typeface="+mj-lt"/>
                        </a:rPr>
                        <a:t>Israel</a:t>
                      </a:r>
                      <a:endParaRPr lang="en-IN" sz="800" b="0" i="0" u="none" strike="noStrike" dirty="0">
                        <a:solidFill>
                          <a:srgbClr val="000000"/>
                        </a:solidFill>
                        <a:effectLst/>
                        <a:latin typeface="+mj-lt"/>
                      </a:endParaRPr>
                    </a:p>
                  </a:txBody>
                  <a:tcPr marL="72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solidFill>
                      <a:schemeClr val="bg1">
                        <a:lumMod val="95000"/>
                      </a:schemeClr>
                    </a:solidFill>
                  </a:tcPr>
                </a:tc>
                <a:tc>
                  <a:txBody>
                    <a:bodyPr/>
                    <a:lstStyle/>
                    <a:p>
                      <a:pPr algn="ctr" fontAlgn="b"/>
                      <a:r>
                        <a:rPr lang="en-US" sz="800" u="none" strike="noStrike">
                          <a:effectLst/>
                          <a:latin typeface="+mj-lt"/>
                        </a:rPr>
                        <a:t>Not at a national level, but at physician level</a:t>
                      </a:r>
                      <a:endParaRPr lang="en-US" sz="800" b="0" i="0" u="none" strike="noStrike">
                        <a:solidFill>
                          <a:srgbClr val="000000"/>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noFill/>
                  </a:tcPr>
                </a:tc>
                <a:tc>
                  <a:txBody>
                    <a:bodyPr/>
                    <a:lstStyle/>
                    <a:p>
                      <a:pPr algn="ctr" fontAlgn="b"/>
                      <a:r>
                        <a:rPr lang="en-IN" sz="800" u="none" strike="noStrike" dirty="0">
                          <a:effectLst/>
                          <a:latin typeface="+mj-lt"/>
                        </a:rPr>
                        <a:t>Yes</a:t>
                      </a:r>
                      <a:endParaRPr lang="en-IN" sz="800" b="0" i="0" u="none" strike="noStrike" dirty="0">
                        <a:solidFill>
                          <a:srgbClr val="000000"/>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noFill/>
                  </a:tcPr>
                </a:tc>
                <a:tc>
                  <a:txBody>
                    <a:bodyPr/>
                    <a:lstStyle/>
                    <a:p>
                      <a:pPr algn="ctr" fontAlgn="b"/>
                      <a:r>
                        <a:rPr lang="en-IN" sz="800" u="none" strike="noStrike" dirty="0">
                          <a:effectLst/>
                          <a:latin typeface="+mj-lt"/>
                        </a:rPr>
                        <a:t>PDI, DTI</a:t>
                      </a:r>
                      <a:endParaRPr lang="en-IN" sz="800" b="0" i="0" u="none" strike="noStrike" dirty="0">
                        <a:solidFill>
                          <a:srgbClr val="000000"/>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noFill/>
                  </a:tcPr>
                </a:tc>
                <a:extLst>
                  <a:ext uri="{0D108BD9-81ED-4DB2-BD59-A6C34878D82A}">
                    <a16:rowId xmlns:a16="http://schemas.microsoft.com/office/drawing/2014/main" val="2874277331"/>
                  </a:ext>
                </a:extLst>
              </a:tr>
              <a:tr h="124981">
                <a:tc>
                  <a:txBody>
                    <a:bodyPr/>
                    <a:lstStyle/>
                    <a:p>
                      <a:pPr algn="l" fontAlgn="b"/>
                      <a:r>
                        <a:rPr lang="en-IN" sz="800" u="none" strike="noStrike">
                          <a:effectLst/>
                          <a:latin typeface="+mj-lt"/>
                        </a:rPr>
                        <a:t>Japan</a:t>
                      </a:r>
                      <a:endParaRPr lang="en-IN" sz="800" b="0" i="0" u="none" strike="noStrike">
                        <a:solidFill>
                          <a:srgbClr val="000000"/>
                        </a:solidFill>
                        <a:effectLst/>
                        <a:latin typeface="+mj-lt"/>
                      </a:endParaRPr>
                    </a:p>
                  </a:txBody>
                  <a:tcPr marL="72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solidFill>
                      <a:schemeClr val="bg1">
                        <a:lumMod val="95000"/>
                      </a:schemeClr>
                    </a:solidFill>
                  </a:tcPr>
                </a:tc>
                <a:tc>
                  <a:txBody>
                    <a:bodyPr/>
                    <a:lstStyle/>
                    <a:p>
                      <a:pPr algn="ctr" fontAlgn="b"/>
                      <a:r>
                        <a:rPr lang="en-IN" sz="800" u="none" strike="noStrike">
                          <a:effectLst/>
                          <a:latin typeface="+mj-lt"/>
                        </a:rPr>
                        <a:t>No</a:t>
                      </a:r>
                      <a:endParaRPr lang="en-IN" sz="800" b="0" i="0" u="none" strike="noStrike">
                        <a:solidFill>
                          <a:srgbClr val="000000"/>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noFill/>
                  </a:tcPr>
                </a:tc>
                <a:tc>
                  <a:txBody>
                    <a:bodyPr/>
                    <a:lstStyle/>
                    <a:p>
                      <a:pPr algn="ctr" fontAlgn="b"/>
                      <a:r>
                        <a:rPr lang="en-IN" sz="800" u="none" strike="noStrike" dirty="0">
                          <a:effectLst/>
                          <a:latin typeface="+mj-lt"/>
                        </a:rPr>
                        <a:t>Yes</a:t>
                      </a:r>
                      <a:endParaRPr lang="en-IN" sz="800" b="0" i="0" u="none" strike="noStrike" dirty="0">
                        <a:solidFill>
                          <a:srgbClr val="000000"/>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noFill/>
                  </a:tcPr>
                </a:tc>
                <a:tc>
                  <a:txBody>
                    <a:bodyPr/>
                    <a:lstStyle/>
                    <a:p>
                      <a:pPr algn="ctr" fontAlgn="b"/>
                      <a:r>
                        <a:rPr lang="en-IN" sz="800" u="none" strike="noStrike">
                          <a:effectLst/>
                          <a:latin typeface="+mj-lt"/>
                        </a:rPr>
                        <a:t>PDI</a:t>
                      </a:r>
                      <a:endParaRPr lang="en-IN" sz="800" b="0" i="0" u="none" strike="noStrike">
                        <a:solidFill>
                          <a:srgbClr val="000000"/>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noFill/>
                  </a:tcPr>
                </a:tc>
                <a:extLst>
                  <a:ext uri="{0D108BD9-81ED-4DB2-BD59-A6C34878D82A}">
                    <a16:rowId xmlns:a16="http://schemas.microsoft.com/office/drawing/2014/main" val="2729876257"/>
                  </a:ext>
                </a:extLst>
              </a:tr>
              <a:tr h="124981">
                <a:tc>
                  <a:txBody>
                    <a:bodyPr/>
                    <a:lstStyle/>
                    <a:p>
                      <a:pPr algn="l" fontAlgn="b"/>
                      <a:r>
                        <a:rPr lang="en-IN" sz="800" u="none" strike="noStrike">
                          <a:effectLst/>
                          <a:latin typeface="+mj-lt"/>
                        </a:rPr>
                        <a:t>Korea</a:t>
                      </a:r>
                      <a:endParaRPr lang="en-IN" sz="800" b="0" i="0" u="none" strike="noStrike">
                        <a:solidFill>
                          <a:srgbClr val="000000"/>
                        </a:solidFill>
                        <a:effectLst/>
                        <a:latin typeface="+mj-lt"/>
                      </a:endParaRPr>
                    </a:p>
                  </a:txBody>
                  <a:tcPr marL="72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solidFill>
                      <a:schemeClr val="bg1">
                        <a:lumMod val="95000"/>
                      </a:schemeClr>
                    </a:solidFill>
                  </a:tcPr>
                </a:tc>
                <a:tc>
                  <a:txBody>
                    <a:bodyPr/>
                    <a:lstStyle/>
                    <a:p>
                      <a:pPr algn="ctr" fontAlgn="b"/>
                      <a:r>
                        <a:rPr lang="en-IN" sz="800" u="none" strike="noStrike">
                          <a:effectLst/>
                          <a:latin typeface="+mj-lt"/>
                        </a:rPr>
                        <a:t>No</a:t>
                      </a:r>
                      <a:endParaRPr lang="en-IN" sz="800" b="0" i="0" u="none" strike="noStrike">
                        <a:solidFill>
                          <a:srgbClr val="000000"/>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noFill/>
                  </a:tcPr>
                </a:tc>
                <a:tc>
                  <a:txBody>
                    <a:bodyPr/>
                    <a:lstStyle/>
                    <a:p>
                      <a:pPr algn="ctr" fontAlgn="b"/>
                      <a:r>
                        <a:rPr lang="en-IN" sz="800" u="none" strike="noStrike">
                          <a:effectLst/>
                          <a:latin typeface="+mj-lt"/>
                        </a:rPr>
                        <a:t>Yes</a:t>
                      </a:r>
                      <a:endParaRPr lang="en-IN" sz="800" b="0" i="0" u="none" strike="noStrike">
                        <a:solidFill>
                          <a:srgbClr val="000000"/>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noFill/>
                  </a:tcPr>
                </a:tc>
                <a:tc>
                  <a:txBody>
                    <a:bodyPr/>
                    <a:lstStyle/>
                    <a:p>
                      <a:pPr algn="ctr" fontAlgn="b"/>
                      <a:r>
                        <a:rPr lang="en-IN" sz="800" u="none" strike="noStrike" dirty="0">
                          <a:effectLst/>
                          <a:latin typeface="+mj-lt"/>
                        </a:rPr>
                        <a:t>No</a:t>
                      </a:r>
                      <a:endParaRPr lang="en-IN" sz="800" b="0" i="0" u="none" strike="noStrike" dirty="0">
                        <a:solidFill>
                          <a:srgbClr val="000000"/>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noFill/>
                  </a:tcPr>
                </a:tc>
                <a:extLst>
                  <a:ext uri="{0D108BD9-81ED-4DB2-BD59-A6C34878D82A}">
                    <a16:rowId xmlns:a16="http://schemas.microsoft.com/office/drawing/2014/main" val="1731621860"/>
                  </a:ext>
                </a:extLst>
              </a:tr>
              <a:tr h="124981">
                <a:tc>
                  <a:txBody>
                    <a:bodyPr/>
                    <a:lstStyle/>
                    <a:p>
                      <a:pPr algn="l" fontAlgn="b"/>
                      <a:r>
                        <a:rPr lang="en-IN" sz="800" u="none" strike="noStrike" dirty="0">
                          <a:effectLst/>
                          <a:latin typeface="+mj-lt"/>
                        </a:rPr>
                        <a:t>Latvia</a:t>
                      </a:r>
                      <a:endParaRPr lang="en-IN" sz="800" b="0" i="0" u="none" strike="noStrike" dirty="0">
                        <a:solidFill>
                          <a:srgbClr val="000000"/>
                        </a:solidFill>
                        <a:effectLst/>
                        <a:latin typeface="+mj-lt"/>
                      </a:endParaRPr>
                    </a:p>
                  </a:txBody>
                  <a:tcPr marL="72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solidFill>
                      <a:schemeClr val="bg1">
                        <a:lumMod val="95000"/>
                      </a:schemeClr>
                    </a:solidFill>
                  </a:tcPr>
                </a:tc>
                <a:tc>
                  <a:txBody>
                    <a:bodyPr/>
                    <a:lstStyle/>
                    <a:p>
                      <a:pPr algn="ctr" fontAlgn="b"/>
                      <a:r>
                        <a:rPr lang="en-IN" sz="800" u="none" strike="noStrike">
                          <a:effectLst/>
                          <a:latin typeface="+mj-lt"/>
                        </a:rPr>
                        <a:t>No</a:t>
                      </a:r>
                      <a:endParaRPr lang="en-IN" sz="800" b="0" i="0" u="none" strike="noStrike">
                        <a:solidFill>
                          <a:srgbClr val="000000"/>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noFill/>
                  </a:tcPr>
                </a:tc>
                <a:tc>
                  <a:txBody>
                    <a:bodyPr/>
                    <a:lstStyle/>
                    <a:p>
                      <a:pPr algn="ctr" fontAlgn="b"/>
                      <a:r>
                        <a:rPr lang="en-IN" sz="800" u="none" strike="noStrike">
                          <a:effectLst/>
                          <a:latin typeface="+mj-lt"/>
                        </a:rPr>
                        <a:t>No</a:t>
                      </a:r>
                      <a:endParaRPr lang="en-IN" sz="800" b="0" i="0" u="none" strike="noStrike">
                        <a:solidFill>
                          <a:srgbClr val="000000"/>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noFill/>
                  </a:tcPr>
                </a:tc>
                <a:tc>
                  <a:txBody>
                    <a:bodyPr/>
                    <a:lstStyle/>
                    <a:p>
                      <a:pPr algn="ctr" fontAlgn="b"/>
                      <a:r>
                        <a:rPr lang="en-IN" sz="800" u="none" strike="noStrike">
                          <a:effectLst/>
                          <a:latin typeface="+mj-lt"/>
                        </a:rPr>
                        <a:t>No</a:t>
                      </a:r>
                      <a:endParaRPr lang="en-IN" sz="800" b="0" i="0" u="none" strike="noStrike">
                        <a:solidFill>
                          <a:srgbClr val="000000"/>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noFill/>
                  </a:tcPr>
                </a:tc>
                <a:extLst>
                  <a:ext uri="{0D108BD9-81ED-4DB2-BD59-A6C34878D82A}">
                    <a16:rowId xmlns:a16="http://schemas.microsoft.com/office/drawing/2014/main" val="3151397720"/>
                  </a:ext>
                </a:extLst>
              </a:tr>
              <a:tr h="124981">
                <a:tc>
                  <a:txBody>
                    <a:bodyPr/>
                    <a:lstStyle/>
                    <a:p>
                      <a:pPr algn="l" fontAlgn="b"/>
                      <a:r>
                        <a:rPr lang="en-IN" sz="800" u="none" strike="noStrike" dirty="0">
                          <a:effectLst/>
                          <a:latin typeface="+mj-lt"/>
                        </a:rPr>
                        <a:t>Norway</a:t>
                      </a:r>
                      <a:endParaRPr lang="en-IN" sz="800" b="0" i="0" u="none" strike="noStrike" dirty="0">
                        <a:solidFill>
                          <a:srgbClr val="000000"/>
                        </a:solidFill>
                        <a:effectLst/>
                        <a:latin typeface="+mj-lt"/>
                      </a:endParaRPr>
                    </a:p>
                  </a:txBody>
                  <a:tcPr marL="72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solidFill>
                      <a:schemeClr val="bg1">
                        <a:lumMod val="95000"/>
                      </a:schemeClr>
                    </a:solidFill>
                  </a:tcPr>
                </a:tc>
                <a:tc>
                  <a:txBody>
                    <a:bodyPr/>
                    <a:lstStyle/>
                    <a:p>
                      <a:pPr algn="ctr" fontAlgn="b"/>
                      <a:r>
                        <a:rPr lang="en-IN" sz="800" u="none" strike="noStrike">
                          <a:effectLst/>
                          <a:latin typeface="+mj-lt"/>
                        </a:rPr>
                        <a:t>No</a:t>
                      </a:r>
                      <a:endParaRPr lang="en-IN" sz="800" b="0" i="0" u="none" strike="noStrike">
                        <a:solidFill>
                          <a:srgbClr val="000000"/>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noFill/>
                  </a:tcPr>
                </a:tc>
                <a:tc>
                  <a:txBody>
                    <a:bodyPr/>
                    <a:lstStyle/>
                    <a:p>
                      <a:pPr algn="ctr" fontAlgn="b"/>
                      <a:r>
                        <a:rPr lang="en-IN" sz="800" u="none" strike="noStrike">
                          <a:effectLst/>
                          <a:latin typeface="+mj-lt"/>
                        </a:rPr>
                        <a:t>Yes</a:t>
                      </a:r>
                      <a:endParaRPr lang="en-IN" sz="800" b="0" i="0" u="none" strike="noStrike">
                        <a:solidFill>
                          <a:srgbClr val="000000"/>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noFill/>
                  </a:tcPr>
                </a:tc>
                <a:tc>
                  <a:txBody>
                    <a:bodyPr/>
                    <a:lstStyle/>
                    <a:p>
                      <a:pPr algn="ctr" fontAlgn="b"/>
                      <a:r>
                        <a:rPr lang="en-IN" sz="800" u="none" strike="noStrike">
                          <a:effectLst/>
                          <a:latin typeface="+mj-lt"/>
                        </a:rPr>
                        <a:t>DTI, PDI</a:t>
                      </a:r>
                      <a:endParaRPr lang="en-IN" sz="800" b="0" i="0" u="none" strike="noStrike">
                        <a:solidFill>
                          <a:srgbClr val="000000"/>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noFill/>
                  </a:tcPr>
                </a:tc>
                <a:extLst>
                  <a:ext uri="{0D108BD9-81ED-4DB2-BD59-A6C34878D82A}">
                    <a16:rowId xmlns:a16="http://schemas.microsoft.com/office/drawing/2014/main" val="977694987"/>
                  </a:ext>
                </a:extLst>
              </a:tr>
              <a:tr h="124981">
                <a:tc>
                  <a:txBody>
                    <a:bodyPr/>
                    <a:lstStyle/>
                    <a:p>
                      <a:pPr algn="l" fontAlgn="b"/>
                      <a:r>
                        <a:rPr lang="en-IN" sz="800" u="none" strike="noStrike">
                          <a:effectLst/>
                          <a:latin typeface="+mj-lt"/>
                        </a:rPr>
                        <a:t>Poland</a:t>
                      </a:r>
                      <a:endParaRPr lang="en-IN" sz="800" b="0" i="0" u="none" strike="noStrike">
                        <a:solidFill>
                          <a:srgbClr val="000000"/>
                        </a:solidFill>
                        <a:effectLst/>
                        <a:latin typeface="+mj-lt"/>
                      </a:endParaRPr>
                    </a:p>
                  </a:txBody>
                  <a:tcPr marL="72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solidFill>
                      <a:schemeClr val="bg1">
                        <a:lumMod val="95000"/>
                      </a:schemeClr>
                    </a:solidFill>
                  </a:tcPr>
                </a:tc>
                <a:tc>
                  <a:txBody>
                    <a:bodyPr/>
                    <a:lstStyle/>
                    <a:p>
                      <a:pPr algn="ctr" fontAlgn="b"/>
                      <a:r>
                        <a:rPr lang="en-IN" sz="800" u="none" strike="noStrike">
                          <a:effectLst/>
                          <a:latin typeface="+mj-lt"/>
                        </a:rPr>
                        <a:t>No</a:t>
                      </a:r>
                      <a:endParaRPr lang="en-IN" sz="800" b="0" i="0" u="none" strike="noStrike">
                        <a:solidFill>
                          <a:srgbClr val="000000"/>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noFill/>
                  </a:tcPr>
                </a:tc>
                <a:tc>
                  <a:txBody>
                    <a:bodyPr/>
                    <a:lstStyle/>
                    <a:p>
                      <a:pPr algn="ctr" fontAlgn="b"/>
                      <a:r>
                        <a:rPr lang="en-IN" sz="800" u="none" strike="noStrike" dirty="0">
                          <a:effectLst/>
                          <a:latin typeface="+mj-lt"/>
                        </a:rPr>
                        <a:t>Work-in-progress</a:t>
                      </a:r>
                      <a:endParaRPr lang="en-IN" sz="800" b="0" i="0" u="none" strike="noStrike" dirty="0">
                        <a:solidFill>
                          <a:srgbClr val="000000"/>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noFill/>
                  </a:tcPr>
                </a:tc>
                <a:tc>
                  <a:txBody>
                    <a:bodyPr/>
                    <a:lstStyle/>
                    <a:p>
                      <a:pPr algn="ctr" fontAlgn="b"/>
                      <a:r>
                        <a:rPr lang="en-IN" sz="800" u="none" strike="noStrike">
                          <a:effectLst/>
                          <a:latin typeface="+mj-lt"/>
                        </a:rPr>
                        <a:t>IC (PDI is planned)</a:t>
                      </a:r>
                      <a:endParaRPr lang="en-IN" sz="800" b="0" i="0" u="none" strike="noStrike">
                        <a:solidFill>
                          <a:srgbClr val="000000"/>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noFill/>
                  </a:tcPr>
                </a:tc>
                <a:extLst>
                  <a:ext uri="{0D108BD9-81ED-4DB2-BD59-A6C34878D82A}">
                    <a16:rowId xmlns:a16="http://schemas.microsoft.com/office/drawing/2014/main" val="3387670372"/>
                  </a:ext>
                </a:extLst>
              </a:tr>
              <a:tr h="124981">
                <a:tc>
                  <a:txBody>
                    <a:bodyPr/>
                    <a:lstStyle/>
                    <a:p>
                      <a:pPr algn="l" fontAlgn="b"/>
                      <a:r>
                        <a:rPr lang="en-IN" sz="800" u="none" strike="noStrike" dirty="0">
                          <a:effectLst/>
                          <a:latin typeface="+mj-lt"/>
                        </a:rPr>
                        <a:t>Portugal</a:t>
                      </a:r>
                      <a:endParaRPr lang="en-IN" sz="800" b="0" i="0" u="none" strike="noStrike" dirty="0">
                        <a:solidFill>
                          <a:srgbClr val="000000"/>
                        </a:solidFill>
                        <a:effectLst/>
                        <a:latin typeface="+mj-lt"/>
                      </a:endParaRPr>
                    </a:p>
                  </a:txBody>
                  <a:tcPr marL="72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solidFill>
                      <a:schemeClr val="bg1">
                        <a:lumMod val="95000"/>
                      </a:schemeClr>
                    </a:solidFill>
                  </a:tcPr>
                </a:tc>
                <a:tc>
                  <a:txBody>
                    <a:bodyPr/>
                    <a:lstStyle/>
                    <a:p>
                      <a:pPr algn="ctr" fontAlgn="b"/>
                      <a:r>
                        <a:rPr lang="en-IN" sz="800" u="none" strike="noStrike">
                          <a:effectLst/>
                          <a:latin typeface="+mj-lt"/>
                        </a:rPr>
                        <a:t>No</a:t>
                      </a:r>
                      <a:endParaRPr lang="en-IN" sz="800" b="0" i="0" u="none" strike="noStrike">
                        <a:solidFill>
                          <a:srgbClr val="000000"/>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noFill/>
                  </a:tcPr>
                </a:tc>
                <a:tc>
                  <a:txBody>
                    <a:bodyPr/>
                    <a:lstStyle/>
                    <a:p>
                      <a:pPr algn="ctr" fontAlgn="b"/>
                      <a:r>
                        <a:rPr lang="en-IN" sz="800" u="none" strike="noStrike" dirty="0">
                          <a:effectLst/>
                          <a:latin typeface="+mj-lt"/>
                        </a:rPr>
                        <a:t>Yes</a:t>
                      </a:r>
                      <a:endParaRPr lang="en-IN" sz="800" b="0" i="0" u="none" strike="noStrike" dirty="0">
                        <a:solidFill>
                          <a:srgbClr val="000000"/>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noFill/>
                  </a:tcPr>
                </a:tc>
                <a:tc>
                  <a:txBody>
                    <a:bodyPr/>
                    <a:lstStyle/>
                    <a:p>
                      <a:pPr algn="ctr" fontAlgn="b"/>
                      <a:r>
                        <a:rPr lang="en-IN" sz="800" u="none" strike="noStrike" dirty="0">
                          <a:effectLst/>
                          <a:latin typeface="+mj-lt"/>
                        </a:rPr>
                        <a:t>IC</a:t>
                      </a:r>
                      <a:endParaRPr lang="en-IN" sz="800" b="0" i="0" u="none" strike="noStrike" dirty="0">
                        <a:solidFill>
                          <a:srgbClr val="000000"/>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noFill/>
                  </a:tcPr>
                </a:tc>
                <a:extLst>
                  <a:ext uri="{0D108BD9-81ED-4DB2-BD59-A6C34878D82A}">
                    <a16:rowId xmlns:a16="http://schemas.microsoft.com/office/drawing/2014/main" val="756683881"/>
                  </a:ext>
                </a:extLst>
              </a:tr>
              <a:tr h="249962">
                <a:tc>
                  <a:txBody>
                    <a:bodyPr/>
                    <a:lstStyle/>
                    <a:p>
                      <a:pPr algn="l" fontAlgn="b"/>
                      <a:r>
                        <a:rPr lang="en-IN" sz="800" u="none" strike="noStrike">
                          <a:effectLst/>
                          <a:latin typeface="+mj-lt"/>
                        </a:rPr>
                        <a:t>Slovenia</a:t>
                      </a:r>
                      <a:endParaRPr lang="en-IN" sz="800" b="0" i="0" u="none" strike="noStrike">
                        <a:solidFill>
                          <a:srgbClr val="000000"/>
                        </a:solidFill>
                        <a:effectLst/>
                        <a:latin typeface="+mj-lt"/>
                      </a:endParaRPr>
                    </a:p>
                  </a:txBody>
                  <a:tcPr marL="72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solidFill>
                      <a:schemeClr val="bg1">
                        <a:lumMod val="95000"/>
                      </a:schemeClr>
                    </a:solidFill>
                  </a:tcPr>
                </a:tc>
                <a:tc>
                  <a:txBody>
                    <a:bodyPr/>
                    <a:lstStyle/>
                    <a:p>
                      <a:pPr algn="ctr" fontAlgn="b"/>
                      <a:r>
                        <a:rPr lang="en-US" sz="800" u="none" strike="noStrike">
                          <a:effectLst/>
                          <a:latin typeface="+mj-lt"/>
                        </a:rPr>
                        <a:t>Not at a national level, but at physician level</a:t>
                      </a:r>
                      <a:endParaRPr lang="en-US" sz="800" b="0" i="0" u="none" strike="noStrike">
                        <a:solidFill>
                          <a:srgbClr val="000000"/>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noFill/>
                  </a:tcPr>
                </a:tc>
                <a:tc>
                  <a:txBody>
                    <a:bodyPr/>
                    <a:lstStyle/>
                    <a:p>
                      <a:pPr algn="ctr" fontAlgn="b"/>
                      <a:r>
                        <a:rPr lang="en-IN" sz="800" u="none" strike="noStrike" dirty="0">
                          <a:effectLst/>
                          <a:latin typeface="+mj-lt"/>
                        </a:rPr>
                        <a:t>Yes</a:t>
                      </a:r>
                      <a:endParaRPr lang="en-IN" sz="800" b="0" i="0" u="none" strike="noStrike" dirty="0">
                        <a:solidFill>
                          <a:srgbClr val="000000"/>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noFill/>
                  </a:tcPr>
                </a:tc>
                <a:tc>
                  <a:txBody>
                    <a:bodyPr/>
                    <a:lstStyle/>
                    <a:p>
                      <a:pPr algn="ctr" fontAlgn="b"/>
                      <a:r>
                        <a:rPr lang="en-IN" sz="800" u="none" strike="noStrike">
                          <a:effectLst/>
                          <a:latin typeface="+mj-lt"/>
                        </a:rPr>
                        <a:t>PDI</a:t>
                      </a:r>
                      <a:endParaRPr lang="en-IN" sz="800" b="0" i="0" u="none" strike="noStrike">
                        <a:solidFill>
                          <a:srgbClr val="000000"/>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noFill/>
                  </a:tcPr>
                </a:tc>
                <a:extLst>
                  <a:ext uri="{0D108BD9-81ED-4DB2-BD59-A6C34878D82A}">
                    <a16:rowId xmlns:a16="http://schemas.microsoft.com/office/drawing/2014/main" val="3738033994"/>
                  </a:ext>
                </a:extLst>
              </a:tr>
              <a:tr h="124981">
                <a:tc>
                  <a:txBody>
                    <a:bodyPr/>
                    <a:lstStyle/>
                    <a:p>
                      <a:pPr algn="l" fontAlgn="b"/>
                      <a:r>
                        <a:rPr lang="en-IN" sz="800" u="none" strike="noStrike" dirty="0">
                          <a:effectLst/>
                          <a:latin typeface="+mj-lt"/>
                        </a:rPr>
                        <a:t>Sweden</a:t>
                      </a:r>
                      <a:endParaRPr lang="en-IN" sz="800" b="0" i="0" u="none" strike="noStrike" dirty="0">
                        <a:solidFill>
                          <a:srgbClr val="000000"/>
                        </a:solidFill>
                        <a:effectLst/>
                        <a:latin typeface="+mj-lt"/>
                      </a:endParaRPr>
                    </a:p>
                  </a:txBody>
                  <a:tcPr marL="72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solidFill>
                      <a:schemeClr val="bg1">
                        <a:lumMod val="95000"/>
                      </a:schemeClr>
                    </a:solidFill>
                  </a:tcPr>
                </a:tc>
                <a:tc>
                  <a:txBody>
                    <a:bodyPr/>
                    <a:lstStyle/>
                    <a:p>
                      <a:pPr algn="ctr" fontAlgn="b"/>
                      <a:r>
                        <a:rPr lang="en-IN" sz="800" u="none" strike="noStrike">
                          <a:effectLst/>
                          <a:latin typeface="+mj-lt"/>
                        </a:rPr>
                        <a:t>Yes</a:t>
                      </a:r>
                      <a:endParaRPr lang="en-IN" sz="800" b="0" i="0" u="none" strike="noStrike">
                        <a:solidFill>
                          <a:srgbClr val="000000"/>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noFill/>
                  </a:tcPr>
                </a:tc>
                <a:tc>
                  <a:txBody>
                    <a:bodyPr/>
                    <a:lstStyle/>
                    <a:p>
                      <a:pPr algn="ctr" fontAlgn="b"/>
                      <a:r>
                        <a:rPr lang="en-IN" sz="800" u="none" strike="noStrike" dirty="0">
                          <a:effectLst/>
                          <a:latin typeface="+mj-lt"/>
                        </a:rPr>
                        <a:t>Not reported</a:t>
                      </a:r>
                      <a:endParaRPr lang="en-IN" sz="800" b="0" i="0" u="none" strike="noStrike" dirty="0">
                        <a:solidFill>
                          <a:srgbClr val="000000"/>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noFill/>
                  </a:tcPr>
                </a:tc>
                <a:tc>
                  <a:txBody>
                    <a:bodyPr/>
                    <a:lstStyle/>
                    <a:p>
                      <a:pPr algn="ctr" fontAlgn="b"/>
                      <a:r>
                        <a:rPr lang="en-IN" sz="800" u="none" strike="noStrike">
                          <a:effectLst/>
                          <a:latin typeface="+mj-lt"/>
                        </a:rPr>
                        <a:t>Not reported</a:t>
                      </a:r>
                      <a:endParaRPr lang="en-IN" sz="800" b="0" i="0" u="none" strike="noStrike">
                        <a:solidFill>
                          <a:srgbClr val="000000"/>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noFill/>
                  </a:tcPr>
                </a:tc>
                <a:extLst>
                  <a:ext uri="{0D108BD9-81ED-4DB2-BD59-A6C34878D82A}">
                    <a16:rowId xmlns:a16="http://schemas.microsoft.com/office/drawing/2014/main" val="1005762509"/>
                  </a:ext>
                </a:extLst>
              </a:tr>
              <a:tr h="124981">
                <a:tc>
                  <a:txBody>
                    <a:bodyPr/>
                    <a:lstStyle/>
                    <a:p>
                      <a:pPr algn="l" fontAlgn="b"/>
                      <a:r>
                        <a:rPr lang="en-IN" sz="800" u="none" strike="noStrike" dirty="0">
                          <a:effectLst/>
                          <a:latin typeface="+mj-lt"/>
                        </a:rPr>
                        <a:t>Switzerland</a:t>
                      </a:r>
                      <a:endParaRPr lang="en-IN" sz="800" b="0" i="0" u="none" strike="noStrike" dirty="0">
                        <a:solidFill>
                          <a:srgbClr val="000000"/>
                        </a:solidFill>
                        <a:effectLst/>
                        <a:latin typeface="+mj-lt"/>
                      </a:endParaRPr>
                    </a:p>
                  </a:txBody>
                  <a:tcPr marL="72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solidFill>
                      <a:schemeClr val="bg1">
                        <a:lumMod val="95000"/>
                      </a:schemeClr>
                    </a:solidFill>
                  </a:tcPr>
                </a:tc>
                <a:tc>
                  <a:txBody>
                    <a:bodyPr/>
                    <a:lstStyle/>
                    <a:p>
                      <a:pPr algn="ctr" fontAlgn="b"/>
                      <a:r>
                        <a:rPr lang="en-IN" sz="800" u="none" strike="noStrike">
                          <a:effectLst/>
                          <a:latin typeface="+mj-lt"/>
                        </a:rPr>
                        <a:t>No</a:t>
                      </a:r>
                      <a:endParaRPr lang="en-IN" sz="800" b="0" i="0" u="none" strike="noStrike">
                        <a:solidFill>
                          <a:srgbClr val="000000"/>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noFill/>
                  </a:tcPr>
                </a:tc>
                <a:tc>
                  <a:txBody>
                    <a:bodyPr/>
                    <a:lstStyle/>
                    <a:p>
                      <a:pPr algn="ctr" fontAlgn="b"/>
                      <a:r>
                        <a:rPr lang="en-IN" sz="800" u="none" strike="noStrike">
                          <a:effectLst/>
                          <a:latin typeface="+mj-lt"/>
                        </a:rPr>
                        <a:t>No</a:t>
                      </a:r>
                      <a:endParaRPr lang="en-IN" sz="800" b="0" i="0" u="none" strike="noStrike">
                        <a:solidFill>
                          <a:srgbClr val="000000"/>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noFill/>
                  </a:tcPr>
                </a:tc>
                <a:tc>
                  <a:txBody>
                    <a:bodyPr/>
                    <a:lstStyle/>
                    <a:p>
                      <a:pPr algn="ctr" fontAlgn="b"/>
                      <a:r>
                        <a:rPr lang="en-IN" sz="800" u="none" strike="noStrike">
                          <a:effectLst/>
                          <a:latin typeface="+mj-lt"/>
                        </a:rPr>
                        <a:t>PDI</a:t>
                      </a:r>
                      <a:endParaRPr lang="en-IN" sz="800" b="0" i="0" u="none" strike="noStrike">
                        <a:solidFill>
                          <a:srgbClr val="000000"/>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noFill/>
                  </a:tcPr>
                </a:tc>
                <a:extLst>
                  <a:ext uri="{0D108BD9-81ED-4DB2-BD59-A6C34878D82A}">
                    <a16:rowId xmlns:a16="http://schemas.microsoft.com/office/drawing/2014/main" val="2746986732"/>
                  </a:ext>
                </a:extLst>
              </a:tr>
              <a:tr h="249962">
                <a:tc>
                  <a:txBody>
                    <a:bodyPr/>
                    <a:lstStyle/>
                    <a:p>
                      <a:pPr algn="l" fontAlgn="b"/>
                      <a:r>
                        <a:rPr lang="en-IN" sz="800" u="none" strike="noStrike" dirty="0">
                          <a:effectLst/>
                          <a:latin typeface="+mj-lt"/>
                        </a:rPr>
                        <a:t>Turkey</a:t>
                      </a:r>
                      <a:endParaRPr lang="en-IN" sz="800" b="0" i="0" u="none" strike="noStrike" dirty="0">
                        <a:solidFill>
                          <a:srgbClr val="000000"/>
                        </a:solidFill>
                        <a:effectLst/>
                        <a:latin typeface="+mj-lt"/>
                      </a:endParaRPr>
                    </a:p>
                  </a:txBody>
                  <a:tcPr marL="72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solidFill>
                      <a:schemeClr val="bg1">
                        <a:lumMod val="95000"/>
                      </a:schemeClr>
                    </a:solidFill>
                  </a:tcPr>
                </a:tc>
                <a:tc>
                  <a:txBody>
                    <a:bodyPr/>
                    <a:lstStyle/>
                    <a:p>
                      <a:pPr algn="ctr" fontAlgn="b"/>
                      <a:r>
                        <a:rPr lang="en-US" sz="800" u="none" strike="noStrike">
                          <a:effectLst/>
                          <a:latin typeface="+mj-lt"/>
                        </a:rPr>
                        <a:t>Not at a national level, but at physician level</a:t>
                      </a:r>
                      <a:endParaRPr lang="en-US" sz="800" b="0" i="0" u="none" strike="noStrike">
                        <a:solidFill>
                          <a:srgbClr val="000000"/>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noFill/>
                  </a:tcPr>
                </a:tc>
                <a:tc>
                  <a:txBody>
                    <a:bodyPr/>
                    <a:lstStyle/>
                    <a:p>
                      <a:pPr algn="ctr" fontAlgn="b"/>
                      <a:r>
                        <a:rPr lang="en-IN" sz="800" u="none" strike="noStrike">
                          <a:effectLst/>
                          <a:latin typeface="+mj-lt"/>
                        </a:rPr>
                        <a:t>Yes</a:t>
                      </a:r>
                      <a:endParaRPr lang="en-IN" sz="800" b="0" i="0" u="none" strike="noStrike">
                        <a:solidFill>
                          <a:srgbClr val="000000"/>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noFill/>
                  </a:tcPr>
                </a:tc>
                <a:tc>
                  <a:txBody>
                    <a:bodyPr/>
                    <a:lstStyle/>
                    <a:p>
                      <a:pPr algn="ctr" fontAlgn="b"/>
                      <a:r>
                        <a:rPr lang="en-IN" sz="800" u="none" strike="noStrike" dirty="0">
                          <a:effectLst/>
                          <a:latin typeface="+mj-lt"/>
                        </a:rPr>
                        <a:t>PDI</a:t>
                      </a:r>
                      <a:endParaRPr lang="en-IN" sz="800" b="0" i="0" u="none" strike="noStrike" dirty="0">
                        <a:solidFill>
                          <a:srgbClr val="000000"/>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noFill/>
                  </a:tcPr>
                </a:tc>
                <a:extLst>
                  <a:ext uri="{0D108BD9-81ED-4DB2-BD59-A6C34878D82A}">
                    <a16:rowId xmlns:a16="http://schemas.microsoft.com/office/drawing/2014/main" val="1201364212"/>
                  </a:ext>
                </a:extLst>
              </a:tr>
              <a:tr h="249962">
                <a:tc>
                  <a:txBody>
                    <a:bodyPr/>
                    <a:lstStyle/>
                    <a:p>
                      <a:pPr algn="l" fontAlgn="b"/>
                      <a:r>
                        <a:rPr lang="en-IN" sz="800" u="none" strike="noStrike" dirty="0">
                          <a:effectLst/>
                          <a:latin typeface="+mj-lt"/>
                        </a:rPr>
                        <a:t>United Kingdom</a:t>
                      </a:r>
                      <a:endParaRPr lang="en-IN" sz="800" b="0" i="0" u="none" strike="noStrike" dirty="0">
                        <a:solidFill>
                          <a:srgbClr val="000000"/>
                        </a:solidFill>
                        <a:effectLst/>
                        <a:latin typeface="+mj-lt"/>
                      </a:endParaRPr>
                    </a:p>
                  </a:txBody>
                  <a:tcPr marL="72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solidFill>
                      <a:schemeClr val="bg1">
                        <a:lumMod val="95000"/>
                      </a:schemeClr>
                    </a:solidFill>
                  </a:tcPr>
                </a:tc>
                <a:tc>
                  <a:txBody>
                    <a:bodyPr/>
                    <a:lstStyle/>
                    <a:p>
                      <a:pPr algn="ctr" fontAlgn="b"/>
                      <a:r>
                        <a:rPr lang="en-IN" sz="800" u="none" strike="noStrike">
                          <a:effectLst/>
                          <a:latin typeface="+mj-lt"/>
                        </a:rPr>
                        <a:t>No</a:t>
                      </a:r>
                      <a:endParaRPr lang="en-IN" sz="800" b="0" i="0" u="none" strike="noStrike">
                        <a:solidFill>
                          <a:srgbClr val="000000"/>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noFill/>
                  </a:tcPr>
                </a:tc>
                <a:tc>
                  <a:txBody>
                    <a:bodyPr/>
                    <a:lstStyle/>
                    <a:p>
                      <a:pPr algn="ctr" fontAlgn="b"/>
                      <a:r>
                        <a:rPr lang="en-IN" sz="800" u="none" strike="noStrike" dirty="0">
                          <a:effectLst/>
                          <a:latin typeface="+mj-lt"/>
                        </a:rPr>
                        <a:t>Yes</a:t>
                      </a:r>
                      <a:endParaRPr lang="en-IN" sz="800" b="0" i="0" u="none" strike="noStrike" dirty="0">
                        <a:solidFill>
                          <a:srgbClr val="000000"/>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noFill/>
                  </a:tcPr>
                </a:tc>
                <a:tc>
                  <a:txBody>
                    <a:bodyPr/>
                    <a:lstStyle/>
                    <a:p>
                      <a:pPr algn="ctr" fontAlgn="b"/>
                      <a:r>
                        <a:rPr lang="en-IN" sz="800" u="none" strike="noStrike" dirty="0">
                          <a:effectLst/>
                          <a:latin typeface="+mj-lt"/>
                        </a:rPr>
                        <a:t>PDI, IC, DTI</a:t>
                      </a:r>
                      <a:endParaRPr lang="en-IN" sz="800" b="0" i="0" u="none" strike="noStrike" dirty="0">
                        <a:solidFill>
                          <a:srgbClr val="000000"/>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6350" cap="flat" cmpd="sng" algn="ctr">
                      <a:solidFill>
                        <a:schemeClr val="bg1">
                          <a:lumMod val="85000"/>
                        </a:schemeClr>
                      </a:solidFill>
                      <a:prstDash val="dash"/>
                      <a:round/>
                      <a:headEnd type="none" w="med" len="med"/>
                      <a:tailEnd type="none" w="med" len="med"/>
                    </a:lnB>
                    <a:noFill/>
                  </a:tcPr>
                </a:tc>
                <a:extLst>
                  <a:ext uri="{0D108BD9-81ED-4DB2-BD59-A6C34878D82A}">
                    <a16:rowId xmlns:a16="http://schemas.microsoft.com/office/drawing/2014/main" val="2399117745"/>
                  </a:ext>
                </a:extLst>
              </a:tr>
              <a:tr h="328593">
                <a:tc>
                  <a:txBody>
                    <a:bodyPr/>
                    <a:lstStyle/>
                    <a:p>
                      <a:pPr algn="l" fontAlgn="b"/>
                      <a:r>
                        <a:rPr lang="en-IN" sz="800" u="none" strike="noStrike" dirty="0">
                          <a:effectLst/>
                          <a:latin typeface="+mj-lt"/>
                        </a:rPr>
                        <a:t>United States</a:t>
                      </a:r>
                      <a:endParaRPr lang="en-IN" sz="800" b="0" i="0" u="none" strike="noStrike" dirty="0">
                        <a:solidFill>
                          <a:srgbClr val="000000"/>
                        </a:solidFill>
                        <a:effectLst/>
                        <a:latin typeface="+mj-lt"/>
                      </a:endParaRPr>
                    </a:p>
                  </a:txBody>
                  <a:tcPr marL="72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800" u="none" strike="noStrike">
                          <a:effectLst/>
                          <a:latin typeface="+mj-lt"/>
                        </a:rPr>
                        <a:t>Not at national level, but at Centre for Medicare and Medicaid level</a:t>
                      </a:r>
                      <a:endParaRPr lang="en-US" sz="800" b="0" i="0" u="none" strike="noStrike">
                        <a:solidFill>
                          <a:srgbClr val="000000"/>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IN" sz="800" u="none" strike="noStrike" dirty="0">
                          <a:effectLst/>
                          <a:latin typeface="+mj-lt"/>
                        </a:rPr>
                        <a:t>Yes</a:t>
                      </a:r>
                      <a:endParaRPr lang="en-IN" sz="800" b="0" i="0" u="none" strike="noStrike" dirty="0">
                        <a:solidFill>
                          <a:srgbClr val="000000"/>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IN" sz="800" u="none" strike="noStrike" dirty="0">
                          <a:effectLst/>
                          <a:latin typeface="+mj-lt"/>
                        </a:rPr>
                        <a:t>PDI, IC, DTI</a:t>
                      </a:r>
                      <a:endParaRPr lang="en-IN" sz="800" b="0" i="0" u="none" strike="noStrike" dirty="0">
                        <a:solidFill>
                          <a:srgbClr val="000000"/>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dash"/>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71252270"/>
                  </a:ext>
                </a:extLst>
              </a:tr>
            </a:tbl>
          </a:graphicData>
        </a:graphic>
      </p:graphicFrame>
      <p:sp>
        <p:nvSpPr>
          <p:cNvPr id="10" name="Text Placeholder 7">
            <a:extLst>
              <a:ext uri="{FF2B5EF4-FFF2-40B4-BE49-F238E27FC236}">
                <a16:creationId xmlns:a16="http://schemas.microsoft.com/office/drawing/2014/main" id="{8FC051BE-E883-A9DE-031A-E706026D4ED7}"/>
              </a:ext>
            </a:extLst>
          </p:cNvPr>
          <p:cNvSpPr txBox="1">
            <a:spLocks/>
          </p:cNvSpPr>
          <p:nvPr/>
        </p:nvSpPr>
        <p:spPr>
          <a:xfrm>
            <a:off x="5231758" y="5627745"/>
            <a:ext cx="6376044" cy="287130"/>
          </a:xfrm>
          <a:prstGeom prst="rect">
            <a:avLst/>
          </a:prstGeom>
        </p:spPr>
        <p:txBody>
          <a:bodyPr wrap="square" lIns="0" tIns="0" rIns="0" b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900" b="1"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Key: PDI - </a:t>
            </a:r>
            <a:r>
              <a:rPr kumimoji="0" lang="en-US" sz="9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Provider delivered intervention with financial incentives for the providers. </a:t>
            </a:r>
            <a:r>
              <a:rPr kumimoji="0" lang="en-US" sz="900" b="1"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IC </a:t>
            </a:r>
            <a:r>
              <a:rPr kumimoji="0" lang="en-US" sz="9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-Public information/education campaigns targeting patients</a:t>
            </a:r>
            <a:r>
              <a:rPr kumimoji="0" lang="en-US" sz="900" b="1"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 DTI - </a:t>
            </a:r>
            <a:r>
              <a:rPr kumimoji="0" lang="en-US" sz="9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Data &amp; technology infrastructure.</a:t>
            </a:r>
          </a:p>
        </p:txBody>
      </p:sp>
      <p:cxnSp>
        <p:nvCxnSpPr>
          <p:cNvPr id="18" name="Straight Connector 17">
            <a:extLst>
              <a:ext uri="{FF2B5EF4-FFF2-40B4-BE49-F238E27FC236}">
                <a16:creationId xmlns:a16="http://schemas.microsoft.com/office/drawing/2014/main" id="{8D320C0C-22B2-9FA3-3F45-35D7C0A4EA0F}"/>
              </a:ext>
            </a:extLst>
          </p:cNvPr>
          <p:cNvCxnSpPr>
            <a:cxnSpLocks/>
            <a:stCxn id="26" idx="4"/>
            <a:endCxn id="22" idx="0"/>
          </p:cNvCxnSpPr>
          <p:nvPr/>
        </p:nvCxnSpPr>
        <p:spPr>
          <a:xfrm>
            <a:off x="774193" y="2000483"/>
            <a:ext cx="0" cy="283776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nvGrpSpPr>
          <p:cNvPr id="34" name="Group 33">
            <a:extLst>
              <a:ext uri="{FF2B5EF4-FFF2-40B4-BE49-F238E27FC236}">
                <a16:creationId xmlns:a16="http://schemas.microsoft.com/office/drawing/2014/main" id="{0144B04E-F73C-BD58-3DBD-1F20C172BE87}"/>
              </a:ext>
            </a:extLst>
          </p:cNvPr>
          <p:cNvGrpSpPr/>
          <p:nvPr/>
        </p:nvGrpSpPr>
        <p:grpSpPr>
          <a:xfrm>
            <a:off x="670561" y="1793219"/>
            <a:ext cx="4189472" cy="622216"/>
            <a:chOff x="670561" y="2108284"/>
            <a:chExt cx="4189472" cy="622216"/>
          </a:xfrm>
        </p:grpSpPr>
        <p:sp>
          <p:nvSpPr>
            <p:cNvPr id="12" name="Rectangle 11">
              <a:extLst>
                <a:ext uri="{FF2B5EF4-FFF2-40B4-BE49-F238E27FC236}">
                  <a16:creationId xmlns:a16="http://schemas.microsoft.com/office/drawing/2014/main" id="{8832FE04-108D-539D-E56E-817E16F4E2C9}"/>
                </a:ext>
              </a:extLst>
            </p:cNvPr>
            <p:cNvSpPr>
              <a:spLocks noChangeArrowheads="1"/>
            </p:cNvSpPr>
            <p:nvPr>
              <p:custDataLst>
                <p:tags r:id="rId4"/>
              </p:custDataLst>
            </p:nvPr>
          </p:nvSpPr>
          <p:spPr bwMode="gray">
            <a:xfrm>
              <a:off x="1061626" y="2118579"/>
              <a:ext cx="3798407" cy="611921"/>
            </a:xfrm>
            <a:prstGeom prst="rect">
              <a:avLst/>
            </a:prstGeom>
            <a:noFill/>
            <a:ln w="9525" algn="ctr">
              <a:noFill/>
              <a:miter lim="800000"/>
              <a:headEnd/>
              <a:tailEnd/>
            </a:ln>
            <a:effectLst/>
          </p:spPr>
          <p:txBody>
            <a:bodyPr wrap="square" lIns="0" tIns="0" rIns="0" bIns="0" anchor="ctr">
              <a:noAutofit/>
            </a:bodyPr>
            <a:lstStyle/>
            <a:p>
              <a:pPr marL="0" marR="0" lvl="0" indent="0" algn="l" defTabSz="1219170" rtl="0" eaLnBrk="1" fontAlgn="ctr" latinLnBrk="0" hangingPunct="1">
                <a:lnSpc>
                  <a:spcPct val="100000"/>
                </a:lnSpc>
                <a:spcBef>
                  <a:spcPts val="0"/>
                </a:spcBef>
                <a:spcAft>
                  <a:spcPts val="0"/>
                </a:spcAft>
                <a:buClr>
                  <a:srgbClr val="004F71"/>
                </a:buClr>
                <a:buSzPct val="100000"/>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The problem of poor/no adherence </a:t>
              </a:r>
              <a:r>
                <a:rPr kumimoji="0" lang="en-US" sz="1400" b="0" i="0" u="none" strike="noStrike" kern="1200" cap="none" spc="0" normalizeH="0" baseline="0" noProof="0" dirty="0">
                  <a:ln>
                    <a:noFill/>
                  </a:ln>
                  <a:solidFill>
                    <a:srgbClr val="009CDE"/>
                  </a:solidFill>
                  <a:effectLst/>
                  <a:uLnTx/>
                  <a:uFillTx/>
                  <a:latin typeface="Georgia"/>
                  <a:ea typeface="+mn-ea"/>
                  <a:cs typeface="+mn-cs"/>
                </a:rPr>
                <a:t>has rarely been explicitly included in national health </a:t>
              </a:r>
              <a:br>
                <a:rPr kumimoji="0" lang="en-US" sz="1400" b="0" i="0" u="none" strike="noStrike" kern="1200" cap="none" spc="0" normalizeH="0" baseline="0" noProof="0" dirty="0">
                  <a:ln>
                    <a:noFill/>
                  </a:ln>
                  <a:solidFill>
                    <a:srgbClr val="009CDE"/>
                  </a:solidFill>
                  <a:effectLst/>
                  <a:uLnTx/>
                  <a:uFillTx/>
                  <a:latin typeface="Georgia"/>
                  <a:ea typeface="+mn-ea"/>
                  <a:cs typeface="+mn-cs"/>
                </a:rPr>
              </a:br>
              <a:r>
                <a:rPr kumimoji="0" lang="en-US" sz="1400" b="0" i="0" u="none" strike="noStrike" kern="1200" cap="none" spc="0" normalizeH="0" baseline="0" noProof="0" dirty="0">
                  <a:ln>
                    <a:noFill/>
                  </a:ln>
                  <a:solidFill>
                    <a:srgbClr val="009CDE"/>
                  </a:solidFill>
                  <a:effectLst/>
                  <a:uLnTx/>
                  <a:uFillTx/>
                  <a:latin typeface="Georgia"/>
                  <a:ea typeface="+mn-ea"/>
                  <a:cs typeface="+mn-cs"/>
                </a:rPr>
                <a:t>policy agendas</a:t>
              </a:r>
            </a:p>
          </p:txBody>
        </p:sp>
        <p:grpSp>
          <p:nvGrpSpPr>
            <p:cNvPr id="19" name="Group 18">
              <a:extLst>
                <a:ext uri="{FF2B5EF4-FFF2-40B4-BE49-F238E27FC236}">
                  <a16:creationId xmlns:a16="http://schemas.microsoft.com/office/drawing/2014/main" id="{E8F6FEEE-F246-8303-3E9B-A3FEF990B6B5}"/>
                </a:ext>
              </a:extLst>
            </p:cNvPr>
            <p:cNvGrpSpPr/>
            <p:nvPr/>
          </p:nvGrpSpPr>
          <p:grpSpPr>
            <a:xfrm>
              <a:off x="670561" y="2108284"/>
              <a:ext cx="207264" cy="207264"/>
              <a:chOff x="502919" y="1478424"/>
              <a:chExt cx="140365" cy="140363"/>
            </a:xfrm>
          </p:grpSpPr>
          <p:sp>
            <p:nvSpPr>
              <p:cNvPr id="26" name="Oval 25">
                <a:extLst>
                  <a:ext uri="{FF2B5EF4-FFF2-40B4-BE49-F238E27FC236}">
                    <a16:creationId xmlns:a16="http://schemas.microsoft.com/office/drawing/2014/main" id="{609794C3-F127-2650-7955-29FB3336AC64}"/>
                  </a:ext>
                </a:extLst>
              </p:cNvPr>
              <p:cNvSpPr/>
              <p:nvPr/>
            </p:nvSpPr>
            <p:spPr>
              <a:xfrm>
                <a:off x="502919" y="1478424"/>
                <a:ext cx="140365" cy="140363"/>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2489"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27" name="Oval 26">
                <a:extLst>
                  <a:ext uri="{FF2B5EF4-FFF2-40B4-BE49-F238E27FC236}">
                    <a16:creationId xmlns:a16="http://schemas.microsoft.com/office/drawing/2014/main" id="{EA3F2484-3420-3725-CD09-846B2323507F}"/>
                  </a:ext>
                </a:extLst>
              </p:cNvPr>
              <p:cNvSpPr/>
              <p:nvPr/>
            </p:nvSpPr>
            <p:spPr>
              <a:xfrm>
                <a:off x="526448" y="1501953"/>
                <a:ext cx="93306" cy="93305"/>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2489"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35" name="Group 34">
            <a:extLst>
              <a:ext uri="{FF2B5EF4-FFF2-40B4-BE49-F238E27FC236}">
                <a16:creationId xmlns:a16="http://schemas.microsoft.com/office/drawing/2014/main" id="{66530304-928D-788A-B781-6F27FC57195D}"/>
              </a:ext>
            </a:extLst>
          </p:cNvPr>
          <p:cNvGrpSpPr/>
          <p:nvPr/>
        </p:nvGrpSpPr>
        <p:grpSpPr>
          <a:xfrm>
            <a:off x="670561" y="2906338"/>
            <a:ext cx="4189472" cy="1441003"/>
            <a:chOff x="670561" y="2944545"/>
            <a:chExt cx="4189472" cy="1441003"/>
          </a:xfrm>
        </p:grpSpPr>
        <p:sp>
          <p:nvSpPr>
            <p:cNvPr id="13" name="Rectangle 12">
              <a:extLst>
                <a:ext uri="{FF2B5EF4-FFF2-40B4-BE49-F238E27FC236}">
                  <a16:creationId xmlns:a16="http://schemas.microsoft.com/office/drawing/2014/main" id="{C490D972-CFD0-7C73-27B3-160078FFA650}"/>
                </a:ext>
              </a:extLst>
            </p:cNvPr>
            <p:cNvSpPr>
              <a:spLocks noChangeArrowheads="1"/>
            </p:cNvSpPr>
            <p:nvPr>
              <p:custDataLst>
                <p:tags r:id="rId3"/>
              </p:custDataLst>
            </p:nvPr>
          </p:nvSpPr>
          <p:spPr bwMode="gray">
            <a:xfrm>
              <a:off x="1061626" y="2979289"/>
              <a:ext cx="3798407" cy="1406259"/>
            </a:xfrm>
            <a:prstGeom prst="rect">
              <a:avLst/>
            </a:prstGeom>
            <a:noFill/>
            <a:ln w="9525" algn="ctr">
              <a:noFill/>
              <a:miter lim="800000"/>
              <a:headEnd/>
              <a:tailEnd/>
            </a:ln>
            <a:effectLst/>
          </p:spPr>
          <p:txBody>
            <a:bodyPr wrap="square" lIns="0" tIns="0" rIns="0" bIns="0" anchor="ctr">
              <a:noAutofit/>
            </a:bodyPr>
            <a:lstStyle/>
            <a:p>
              <a:pPr marL="0" marR="0" lvl="0" indent="0" algn="l" defTabSz="1219170" rtl="0" eaLnBrk="1" fontAlgn="ctr" latinLnBrk="0" hangingPunct="1">
                <a:lnSpc>
                  <a:spcPct val="100000"/>
                </a:lnSpc>
                <a:spcBef>
                  <a:spcPts val="0"/>
                </a:spcBef>
                <a:spcAft>
                  <a:spcPts val="0"/>
                </a:spcAft>
                <a:buClr>
                  <a:srgbClr val="004F71"/>
                </a:buClr>
                <a:buSzPct val="100000"/>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Interventions tend to attribute the problem exclusively to patients, while the evidence suggests that health/social-care organization characteristics – in particular, the </a:t>
              </a:r>
              <a:r>
                <a:rPr kumimoji="0" lang="en-US" sz="1400" b="0" i="0" u="none" strike="noStrike" kern="1200" cap="none" spc="0" normalizeH="0" baseline="0" noProof="0" dirty="0">
                  <a:ln>
                    <a:noFill/>
                  </a:ln>
                  <a:solidFill>
                    <a:srgbClr val="009CDE"/>
                  </a:solidFill>
                  <a:effectLst/>
                  <a:uLnTx/>
                  <a:uFillTx/>
                  <a:latin typeface="Georgia"/>
                  <a:ea typeface="+mn-ea"/>
                  <a:cs typeface="+mn-cs"/>
                </a:rPr>
                <a:t>quality of patient-provider interaction, procedures for refilling prescriptions, or out-of-pocket </a:t>
              </a:r>
              <a:br>
                <a:rPr kumimoji="0" lang="en-US" sz="1400" b="0" i="0" u="none" strike="noStrike" kern="1200" cap="none" spc="0" normalizeH="0" baseline="0" noProof="0" dirty="0">
                  <a:ln>
                    <a:noFill/>
                  </a:ln>
                  <a:solidFill>
                    <a:srgbClr val="009CDE"/>
                  </a:solidFill>
                  <a:effectLst/>
                  <a:uLnTx/>
                  <a:uFillTx/>
                  <a:latin typeface="Georgia"/>
                  <a:ea typeface="+mn-ea"/>
                  <a:cs typeface="+mn-cs"/>
                </a:rPr>
              </a:br>
              <a:r>
                <a:rPr kumimoji="0" lang="en-US" sz="1400" b="0" i="0" u="none" strike="noStrike" kern="1200" cap="none" spc="0" normalizeH="0" baseline="0" noProof="0" dirty="0">
                  <a:ln>
                    <a:noFill/>
                  </a:ln>
                  <a:solidFill>
                    <a:srgbClr val="009CDE"/>
                  </a:solidFill>
                  <a:effectLst/>
                  <a:uLnTx/>
                  <a:uFillTx/>
                  <a:latin typeface="Georgia"/>
                  <a:ea typeface="+mn-ea"/>
                  <a:cs typeface="+mn-cs"/>
                </a:rPr>
                <a:t>costs –</a:t>
              </a:r>
              <a:r>
                <a:rPr kumimoji="0" lang="en-US" sz="1400" b="0" i="0" u="none" strike="noStrike" kern="1200" cap="none" spc="0" normalizeH="0" baseline="0" noProof="0" dirty="0">
                  <a:ln>
                    <a:noFill/>
                  </a:ln>
                  <a:solidFill>
                    <a:srgbClr val="000000"/>
                  </a:solidFill>
                  <a:effectLst/>
                  <a:uLnTx/>
                  <a:uFillTx/>
                  <a:latin typeface="Georgia"/>
                  <a:ea typeface="+mn-ea"/>
                  <a:cs typeface="+mn-cs"/>
                </a:rPr>
                <a:t> are lead drivers</a:t>
              </a:r>
            </a:p>
          </p:txBody>
        </p:sp>
        <p:grpSp>
          <p:nvGrpSpPr>
            <p:cNvPr id="20" name="Group 19">
              <a:extLst>
                <a:ext uri="{FF2B5EF4-FFF2-40B4-BE49-F238E27FC236}">
                  <a16:creationId xmlns:a16="http://schemas.microsoft.com/office/drawing/2014/main" id="{B0A53F09-2436-F178-C8C8-550C7607631D}"/>
                </a:ext>
              </a:extLst>
            </p:cNvPr>
            <p:cNvGrpSpPr/>
            <p:nvPr/>
          </p:nvGrpSpPr>
          <p:grpSpPr>
            <a:xfrm>
              <a:off x="670561" y="2944545"/>
              <a:ext cx="207264" cy="207264"/>
              <a:chOff x="502919" y="1478424"/>
              <a:chExt cx="140365" cy="140363"/>
            </a:xfrm>
          </p:grpSpPr>
          <p:sp>
            <p:nvSpPr>
              <p:cNvPr id="24" name="Oval 23">
                <a:extLst>
                  <a:ext uri="{FF2B5EF4-FFF2-40B4-BE49-F238E27FC236}">
                    <a16:creationId xmlns:a16="http://schemas.microsoft.com/office/drawing/2014/main" id="{15714AFD-33E1-0570-FA71-D6E51905642D}"/>
                  </a:ext>
                </a:extLst>
              </p:cNvPr>
              <p:cNvSpPr/>
              <p:nvPr/>
            </p:nvSpPr>
            <p:spPr>
              <a:xfrm>
                <a:off x="502919" y="1478424"/>
                <a:ext cx="140365" cy="140363"/>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2489"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25" name="Oval 24">
                <a:extLst>
                  <a:ext uri="{FF2B5EF4-FFF2-40B4-BE49-F238E27FC236}">
                    <a16:creationId xmlns:a16="http://schemas.microsoft.com/office/drawing/2014/main" id="{A486EDA4-407A-7F90-7E48-F3649D76B4DF}"/>
                  </a:ext>
                </a:extLst>
              </p:cNvPr>
              <p:cNvSpPr/>
              <p:nvPr/>
            </p:nvSpPr>
            <p:spPr>
              <a:xfrm>
                <a:off x="526448" y="1501953"/>
                <a:ext cx="93306" cy="93305"/>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2489"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33" name="Group 32">
            <a:extLst>
              <a:ext uri="{FF2B5EF4-FFF2-40B4-BE49-F238E27FC236}">
                <a16:creationId xmlns:a16="http://schemas.microsoft.com/office/drawing/2014/main" id="{F4BDFE66-4F3D-13EF-E451-EC2CDF58C53A}"/>
              </a:ext>
            </a:extLst>
          </p:cNvPr>
          <p:cNvGrpSpPr/>
          <p:nvPr/>
        </p:nvGrpSpPr>
        <p:grpSpPr>
          <a:xfrm>
            <a:off x="670561" y="4838243"/>
            <a:ext cx="4189472" cy="616898"/>
            <a:chOff x="670561" y="4540622"/>
            <a:chExt cx="4189472" cy="616898"/>
          </a:xfrm>
        </p:grpSpPr>
        <p:sp>
          <p:nvSpPr>
            <p:cNvPr id="14" name="Rectangle 13">
              <a:extLst>
                <a:ext uri="{FF2B5EF4-FFF2-40B4-BE49-F238E27FC236}">
                  <a16:creationId xmlns:a16="http://schemas.microsoft.com/office/drawing/2014/main" id="{BB10EB70-39D0-AF47-B314-BD57FE7E643F}"/>
                </a:ext>
              </a:extLst>
            </p:cNvPr>
            <p:cNvSpPr>
              <a:spLocks noChangeArrowheads="1"/>
            </p:cNvSpPr>
            <p:nvPr>
              <p:custDataLst>
                <p:tags r:id="rId2"/>
              </p:custDataLst>
            </p:nvPr>
          </p:nvSpPr>
          <p:spPr bwMode="gray">
            <a:xfrm>
              <a:off x="1061626" y="4557980"/>
              <a:ext cx="3798407" cy="599540"/>
            </a:xfrm>
            <a:prstGeom prst="rect">
              <a:avLst/>
            </a:prstGeom>
            <a:noFill/>
            <a:ln w="9525" algn="ctr">
              <a:noFill/>
              <a:miter lim="800000"/>
              <a:headEnd/>
              <a:tailEnd/>
            </a:ln>
            <a:effectLst/>
          </p:spPr>
          <p:txBody>
            <a:bodyPr wrap="square" lIns="0" tIns="0" rIns="0" bIns="0" anchor="ctr">
              <a:noAutofit/>
            </a:bodyPr>
            <a:lstStyle/>
            <a:p>
              <a:pPr marL="0" marR="0" lvl="0" indent="0" algn="l" defTabSz="1219170" rtl="0" eaLnBrk="1" fontAlgn="ctr" latinLnBrk="0" hangingPunct="1">
                <a:lnSpc>
                  <a:spcPct val="100000"/>
                </a:lnSpc>
                <a:spcBef>
                  <a:spcPts val="0"/>
                </a:spcBef>
                <a:spcAft>
                  <a:spcPts val="0"/>
                </a:spcAft>
                <a:buClr>
                  <a:srgbClr val="004F71"/>
                </a:buClr>
                <a:buSzPct val="100000"/>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Patients with chronic conditions frequently feel left out of the decision about their therapy and are inclined to rebuff </a:t>
              </a:r>
            </a:p>
          </p:txBody>
        </p:sp>
        <p:grpSp>
          <p:nvGrpSpPr>
            <p:cNvPr id="21" name="Group 20">
              <a:extLst>
                <a:ext uri="{FF2B5EF4-FFF2-40B4-BE49-F238E27FC236}">
                  <a16:creationId xmlns:a16="http://schemas.microsoft.com/office/drawing/2014/main" id="{C5EA48FD-517D-1D96-3C6E-59078B53BE57}"/>
                </a:ext>
              </a:extLst>
            </p:cNvPr>
            <p:cNvGrpSpPr/>
            <p:nvPr/>
          </p:nvGrpSpPr>
          <p:grpSpPr>
            <a:xfrm>
              <a:off x="670561" y="4540622"/>
              <a:ext cx="207264" cy="207264"/>
              <a:chOff x="502919" y="1478424"/>
              <a:chExt cx="140365" cy="140363"/>
            </a:xfrm>
          </p:grpSpPr>
          <p:sp>
            <p:nvSpPr>
              <p:cNvPr id="22" name="Oval 21">
                <a:extLst>
                  <a:ext uri="{FF2B5EF4-FFF2-40B4-BE49-F238E27FC236}">
                    <a16:creationId xmlns:a16="http://schemas.microsoft.com/office/drawing/2014/main" id="{82D0F02B-281E-24B0-5951-A8EABDE8F313}"/>
                  </a:ext>
                </a:extLst>
              </p:cNvPr>
              <p:cNvSpPr/>
              <p:nvPr/>
            </p:nvSpPr>
            <p:spPr>
              <a:xfrm>
                <a:off x="502919" y="1478424"/>
                <a:ext cx="140365" cy="140363"/>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2489"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23" name="Oval 22">
                <a:extLst>
                  <a:ext uri="{FF2B5EF4-FFF2-40B4-BE49-F238E27FC236}">
                    <a16:creationId xmlns:a16="http://schemas.microsoft.com/office/drawing/2014/main" id="{B65C9B96-D88C-1FD7-FA04-F507D8CC8C3D}"/>
                  </a:ext>
                </a:extLst>
              </p:cNvPr>
              <p:cNvSpPr/>
              <p:nvPr/>
            </p:nvSpPr>
            <p:spPr>
              <a:xfrm>
                <a:off x="526448" y="1501953"/>
                <a:ext cx="93306" cy="93305"/>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2489" b="0" i="0" u="none" strike="noStrike" kern="1200" cap="none" spc="0" normalizeH="0" baseline="0" noProof="0">
                  <a:ln>
                    <a:noFill/>
                  </a:ln>
                  <a:solidFill>
                    <a:prstClr val="white"/>
                  </a:solidFill>
                  <a:effectLst/>
                  <a:uLnTx/>
                  <a:uFillTx/>
                  <a:latin typeface="Calibri"/>
                  <a:ea typeface="+mn-ea"/>
                  <a:cs typeface="+mn-cs"/>
                </a:endParaRPr>
              </a:p>
            </p:txBody>
          </p:sp>
        </p:grpSp>
      </p:grpSp>
      <p:cxnSp>
        <p:nvCxnSpPr>
          <p:cNvPr id="40" name="Straight Connector 39">
            <a:extLst>
              <a:ext uri="{FF2B5EF4-FFF2-40B4-BE49-F238E27FC236}">
                <a16:creationId xmlns:a16="http://schemas.microsoft.com/office/drawing/2014/main" id="{63110A2C-279C-1091-A3F2-C3A3829F4F1A}"/>
              </a:ext>
            </a:extLst>
          </p:cNvPr>
          <p:cNvCxnSpPr/>
          <p:nvPr/>
        </p:nvCxnSpPr>
        <p:spPr>
          <a:xfrm>
            <a:off x="1061625" y="2660886"/>
            <a:ext cx="3798407" cy="0"/>
          </a:xfrm>
          <a:prstGeom prst="line">
            <a:avLst/>
          </a:prstGeom>
          <a:ln w="6350">
            <a:solidFill>
              <a:srgbClr val="7F7F7F"/>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943CB300-AA34-D427-32D3-8709E31D0BE3}"/>
              </a:ext>
            </a:extLst>
          </p:cNvPr>
          <p:cNvCxnSpPr/>
          <p:nvPr/>
        </p:nvCxnSpPr>
        <p:spPr>
          <a:xfrm>
            <a:off x="1061625" y="4592792"/>
            <a:ext cx="3798407" cy="0"/>
          </a:xfrm>
          <a:prstGeom prst="line">
            <a:avLst/>
          </a:prstGeom>
          <a:ln w="6350">
            <a:solidFill>
              <a:srgbClr val="7F7F7F"/>
            </a:solidFill>
            <a:prstDash val="dash"/>
          </a:ln>
        </p:spPr>
        <p:style>
          <a:lnRef idx="1">
            <a:schemeClr val="accent1"/>
          </a:lnRef>
          <a:fillRef idx="0">
            <a:schemeClr val="accent1"/>
          </a:fillRef>
          <a:effectRef idx="0">
            <a:schemeClr val="accent1"/>
          </a:effectRef>
          <a:fontRef idx="minor">
            <a:schemeClr val="tx1"/>
          </a:fontRef>
        </p:style>
      </p:cxnSp>
      <p:sp>
        <p:nvSpPr>
          <p:cNvPr id="29" name="Text Placeholder 7">
            <a:extLst>
              <a:ext uri="{FF2B5EF4-FFF2-40B4-BE49-F238E27FC236}">
                <a16:creationId xmlns:a16="http://schemas.microsoft.com/office/drawing/2014/main" id="{DEA4CBF7-C8C7-9A47-950C-B69401EB4842}"/>
              </a:ext>
            </a:extLst>
          </p:cNvPr>
          <p:cNvSpPr txBox="1">
            <a:spLocks/>
          </p:cNvSpPr>
          <p:nvPr/>
        </p:nvSpPr>
        <p:spPr>
          <a:xfrm>
            <a:off x="670560" y="6125468"/>
            <a:ext cx="10035538"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Khan, R. and K.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Socha</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-Dietrich. Investing in medication adherence improves health outcomes and health system efficiency: Adherence to medicines for diabetes, hypertension, and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hyperlipidaemia</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OECD Health Working Papers. 2018 No. 105, OECD Publishing.</a:t>
            </a:r>
          </a:p>
        </p:txBody>
      </p:sp>
      <p:sp>
        <p:nvSpPr>
          <p:cNvPr id="4" name="TextBox 3">
            <a:extLst>
              <a:ext uri="{FF2B5EF4-FFF2-40B4-BE49-F238E27FC236}">
                <a16:creationId xmlns:a16="http://schemas.microsoft.com/office/drawing/2014/main" id="{DEEB5A4D-8C2B-FFA1-0744-9A3746EC42D6}"/>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GLO2329519</a:t>
            </a:r>
          </a:p>
        </p:txBody>
      </p:sp>
    </p:spTree>
    <p:extLst>
      <p:ext uri="{BB962C8B-B14F-4D97-AF65-F5344CB8AC3E}">
        <p14:creationId xmlns:p14="http://schemas.microsoft.com/office/powerpoint/2010/main" val="3911748507"/>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C80700C6-B095-AF17-7163-F52B7CC1A8E4}"/>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4" progId="TCLayout.ActiveDocument.1">
                  <p:embed/>
                </p:oleObj>
              </mc:Choice>
              <mc:Fallback>
                <p:oleObj name="think-cell Slide" r:id="rId4" imgW="395" imgH="394" progId="TCLayout.ActiveDocument.1">
                  <p:embed/>
                  <p:pic>
                    <p:nvPicPr>
                      <p:cNvPr id="5" name="think-cell data - do not delete" hidden="1">
                        <a:extLst>
                          <a:ext uri="{FF2B5EF4-FFF2-40B4-BE49-F238E27FC236}">
                            <a16:creationId xmlns:a16="http://schemas.microsoft.com/office/drawing/2014/main" id="{C80700C6-B095-AF17-7163-F52B7CC1A8E4}"/>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F49CA55D-1C23-44D2-5D5F-E040AB137EC3}"/>
              </a:ext>
            </a:extLst>
          </p:cNvPr>
          <p:cNvSpPr>
            <a:spLocks noGrp="1"/>
          </p:cNvSpPr>
          <p:nvPr>
            <p:ph type="title"/>
          </p:nvPr>
        </p:nvSpPr>
        <p:spPr/>
        <p:txBody>
          <a:bodyPr vert="horz"/>
          <a:lstStyle/>
          <a:p>
            <a:r>
              <a:rPr lang="en-US" dirty="0"/>
              <a:t>Current spend of health &amp; potential benefits of improving adherence in CVD patients </a:t>
            </a:r>
          </a:p>
        </p:txBody>
      </p:sp>
      <p:sp>
        <p:nvSpPr>
          <p:cNvPr id="8" name="Text Placeholder 5">
            <a:extLst>
              <a:ext uri="{FF2B5EF4-FFF2-40B4-BE49-F238E27FC236}">
                <a16:creationId xmlns:a16="http://schemas.microsoft.com/office/drawing/2014/main" id="{9D5F6732-3145-CBA3-BF87-C9B908BAD2D6}"/>
              </a:ext>
            </a:extLst>
          </p:cNvPr>
          <p:cNvSpPr txBox="1">
            <a:spLocks/>
          </p:cNvSpPr>
          <p:nvPr/>
        </p:nvSpPr>
        <p:spPr>
          <a:xfrm>
            <a:off x="670560" y="1449351"/>
            <a:ext cx="10937240" cy="550899"/>
          </a:xfrm>
          <a:prstGeom prst="rect">
            <a:avLst/>
          </a:prstGeom>
          <a:gradFill flip="none" rotWithShape="1">
            <a:gsLst>
              <a:gs pos="0">
                <a:schemeClr val="accent3"/>
              </a:gs>
              <a:gs pos="100000">
                <a:schemeClr val="accent2"/>
              </a:gs>
            </a:gsLst>
            <a:lin ang="0" scaled="1"/>
            <a:tileRect/>
          </a:gradFill>
          <a:ln>
            <a:noFill/>
          </a:ln>
        </p:spPr>
        <p:txBody>
          <a:bodyPr lIns="670560" tIns="121920" rIns="121920" bIns="121920"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400"/>
              </a:spcAft>
              <a:buClrTx/>
              <a:buSzTx/>
              <a:buFont typeface="Arial" panose="020B0604020202020204" pitchFamily="34" charset="0"/>
              <a:buNone/>
              <a:tabLst/>
              <a:defRPr/>
            </a:pPr>
            <a:endParaRPr kumimoji="0" lang="en-US" sz="1600" b="1" i="0" u="none" strike="noStrike" kern="1200" cap="none" spc="0" normalizeH="0" baseline="0" noProof="0">
              <a:ln>
                <a:noFill/>
              </a:ln>
              <a:solidFill>
                <a:prstClr val="white"/>
              </a:solidFill>
              <a:effectLst/>
              <a:uLnTx/>
              <a:uFillTx/>
              <a:latin typeface="Georgia"/>
              <a:ea typeface="+mn-ea"/>
              <a:cs typeface="Calibri" panose="020F0502020204030204" pitchFamily="34" charset="0"/>
            </a:endParaRPr>
          </a:p>
        </p:txBody>
      </p:sp>
      <p:graphicFrame>
        <p:nvGraphicFramePr>
          <p:cNvPr id="9" name="Table 8">
            <a:extLst>
              <a:ext uri="{FF2B5EF4-FFF2-40B4-BE49-F238E27FC236}">
                <a16:creationId xmlns:a16="http://schemas.microsoft.com/office/drawing/2014/main" id="{A15C55B2-9CAA-196E-B534-6AC128673E74}"/>
              </a:ext>
            </a:extLst>
          </p:cNvPr>
          <p:cNvGraphicFramePr>
            <a:graphicFrameLocks noGrp="1"/>
          </p:cNvGraphicFramePr>
          <p:nvPr/>
        </p:nvGraphicFramePr>
        <p:xfrm>
          <a:off x="670558" y="1420327"/>
          <a:ext cx="10937240" cy="1712340"/>
        </p:xfrm>
        <a:graphic>
          <a:graphicData uri="http://schemas.openxmlformats.org/drawingml/2006/table">
            <a:tbl>
              <a:tblPr firstRow="1" firstCol="1" bandRow="1">
                <a:tableStyleId>{69012ECD-51FC-41F1-AA8D-1B2483CD663E}</a:tableStyleId>
              </a:tblPr>
              <a:tblGrid>
                <a:gridCol w="1184525">
                  <a:extLst>
                    <a:ext uri="{9D8B030D-6E8A-4147-A177-3AD203B41FA5}">
                      <a16:colId xmlns:a16="http://schemas.microsoft.com/office/drawing/2014/main" val="3733211570"/>
                    </a:ext>
                  </a:extLst>
                </a:gridCol>
                <a:gridCol w="3250905">
                  <a:extLst>
                    <a:ext uri="{9D8B030D-6E8A-4147-A177-3AD203B41FA5}">
                      <a16:colId xmlns:a16="http://schemas.microsoft.com/office/drawing/2014/main" val="2704885111"/>
                    </a:ext>
                  </a:extLst>
                </a:gridCol>
                <a:gridCol w="3250905">
                  <a:extLst>
                    <a:ext uri="{9D8B030D-6E8A-4147-A177-3AD203B41FA5}">
                      <a16:colId xmlns:a16="http://schemas.microsoft.com/office/drawing/2014/main" val="2485550577"/>
                    </a:ext>
                  </a:extLst>
                </a:gridCol>
                <a:gridCol w="3250905">
                  <a:extLst>
                    <a:ext uri="{9D8B030D-6E8A-4147-A177-3AD203B41FA5}">
                      <a16:colId xmlns:a16="http://schemas.microsoft.com/office/drawing/2014/main" val="673404588"/>
                    </a:ext>
                  </a:extLst>
                </a:gridCol>
              </a:tblGrid>
              <a:tr h="577794">
                <a:tc>
                  <a:txBody>
                    <a:bodyPr/>
                    <a:lstStyle/>
                    <a:p>
                      <a:pPr algn="l"/>
                      <a:r>
                        <a:rPr lang="en-US" sz="1300" b="0" noProof="0" dirty="0">
                          <a:latin typeface="+mj-lt"/>
                        </a:rPr>
                        <a:t>Country</a:t>
                      </a:r>
                    </a:p>
                  </a:txBody>
                  <a:tcPr marT="24384" marB="24384" anchor="ctr">
                    <a:lnL w="9525" cap="flat" cmpd="sng" algn="ctr">
                      <a:noFill/>
                      <a:prstDash val="solid"/>
                    </a:lnL>
                    <a:lnR w="12700" cap="flat" cmpd="sng" algn="ctr">
                      <a:solidFill>
                        <a:schemeClr val="bg1"/>
                      </a:solidFill>
                      <a:prstDash val="solid"/>
                      <a:round/>
                      <a:headEnd type="none" w="med" len="med"/>
                      <a:tailEnd type="none" w="med" len="me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en-US" sz="1300" b="0" noProof="0" dirty="0">
                          <a:latin typeface="+mj-lt"/>
                        </a:rPr>
                        <a:t>Current Health Expenditure per</a:t>
                      </a:r>
                      <a:r>
                        <a:rPr lang="en-US" sz="1300" b="0" baseline="0" noProof="0" dirty="0">
                          <a:latin typeface="+mj-lt"/>
                        </a:rPr>
                        <a:t> capita (Current US$)</a:t>
                      </a:r>
                      <a:r>
                        <a:rPr lang="en-US" sz="1300" b="0" baseline="30000" noProof="0" dirty="0">
                          <a:latin typeface="+mj-lt"/>
                        </a:rPr>
                        <a:t>1</a:t>
                      </a:r>
                    </a:p>
                  </a:txBody>
                  <a:tcPr marT="24384" marB="24384"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prstClr val="white"/>
                          </a:solidFill>
                          <a:effectLst/>
                          <a:uLnTx/>
                          <a:uFillTx/>
                          <a:latin typeface="+mj-lt"/>
                          <a:ea typeface="+mn-ea"/>
                          <a:cs typeface="+mn-cs"/>
                        </a:rPr>
                        <a:t>Government Health Expenditure per capita (Current US$)</a:t>
                      </a:r>
                      <a:r>
                        <a:rPr lang="en-US" sz="1300" b="0" kern="1200" baseline="30000" noProof="0" dirty="0">
                          <a:solidFill>
                            <a:schemeClr val="bg1"/>
                          </a:solidFill>
                          <a:latin typeface="+mn-lt"/>
                          <a:ea typeface="+mn-ea"/>
                          <a:cs typeface="+mn-cs"/>
                        </a:rPr>
                        <a:t> 1</a:t>
                      </a:r>
                      <a:endParaRPr kumimoji="0" lang="en-US" sz="1300" b="0" i="0" u="none" strike="noStrike" kern="1200" cap="none" spc="0" normalizeH="0" baseline="0" noProof="0" dirty="0">
                        <a:ln>
                          <a:noFill/>
                        </a:ln>
                        <a:solidFill>
                          <a:prstClr val="white"/>
                        </a:solidFill>
                        <a:effectLst/>
                        <a:uLnTx/>
                        <a:uFillTx/>
                        <a:latin typeface="+mj-lt"/>
                        <a:ea typeface="+mn-ea"/>
                        <a:cs typeface="+mn-cs"/>
                      </a:endParaRPr>
                    </a:p>
                  </a:txBody>
                  <a:tcPr marT="24384" marB="24384"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prstClr val="white"/>
                          </a:solidFill>
                          <a:effectLst/>
                          <a:uLnTx/>
                          <a:uFillTx/>
                          <a:latin typeface="+mj-lt"/>
                          <a:ea typeface="+mn-ea"/>
                          <a:cs typeface="+mn-cs"/>
                        </a:rPr>
                        <a:t>Out of pocket Health Expenditure per capita (Current US$)</a:t>
                      </a:r>
                      <a:r>
                        <a:rPr lang="en-US" sz="1300" b="0" kern="1200" baseline="30000" noProof="0" dirty="0">
                          <a:solidFill>
                            <a:schemeClr val="bg1"/>
                          </a:solidFill>
                          <a:latin typeface="+mn-lt"/>
                          <a:ea typeface="+mn-ea"/>
                          <a:cs typeface="+mn-cs"/>
                        </a:rPr>
                        <a:t> 1</a:t>
                      </a:r>
                      <a:endParaRPr kumimoji="0" lang="en-US" sz="1300" b="0" i="0" u="none" strike="noStrike" kern="1200" cap="none" spc="0" normalizeH="0" baseline="0" noProof="0" dirty="0">
                        <a:ln>
                          <a:noFill/>
                        </a:ln>
                        <a:solidFill>
                          <a:prstClr val="white"/>
                        </a:solidFill>
                        <a:effectLst/>
                        <a:uLnTx/>
                        <a:uFillTx/>
                        <a:latin typeface="+mj-lt"/>
                        <a:ea typeface="+mn-ea"/>
                        <a:cs typeface="+mn-cs"/>
                      </a:endParaRPr>
                    </a:p>
                  </a:txBody>
                  <a:tcPr marT="24384" marB="24384" anchor="ctr">
                    <a:lnL w="12700" cap="flat" cmpd="sng" algn="ctr">
                      <a:solidFill>
                        <a:schemeClr val="bg1"/>
                      </a:solidFill>
                      <a:prstDash val="solid"/>
                      <a:round/>
                      <a:headEnd type="none" w="med" len="med"/>
                      <a:tailEnd type="none" w="med" len="med"/>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4082791565"/>
                  </a:ext>
                </a:extLst>
              </a:tr>
              <a:tr h="378182">
                <a:tc>
                  <a:txBody>
                    <a:bodyPr/>
                    <a:lstStyle/>
                    <a:p>
                      <a:pPr algn="l"/>
                      <a:r>
                        <a:rPr lang="en-US" sz="1300" b="0" noProof="0" dirty="0">
                          <a:latin typeface="+mj-lt"/>
                        </a:rPr>
                        <a:t>China</a:t>
                      </a:r>
                    </a:p>
                  </a:txBody>
                  <a:tcPr marT="24384" marB="24384" anchor="ctr">
                    <a:lnL w="9525" cap="flat" cmpd="sng" algn="ctr">
                      <a:noFill/>
                      <a:prstDash val="solid"/>
                    </a:lnL>
                    <a:lnR>
                      <a:noFill/>
                    </a:lnR>
                    <a:lnT w="9525" cap="flat" cmpd="sng" algn="ctr">
                      <a:noFill/>
                      <a:prstDash val="soli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a:r>
                        <a:rPr lang="en-US" sz="1300" b="1" noProof="0" dirty="0">
                          <a:latin typeface="+mn-lt"/>
                        </a:rPr>
                        <a:t>$671 </a:t>
                      </a:r>
                      <a:r>
                        <a:rPr lang="en-US" sz="1300" noProof="0" dirty="0">
                          <a:latin typeface="+mn-lt"/>
                        </a:rPr>
                        <a:t>(5.38% GPD)</a:t>
                      </a:r>
                    </a:p>
                  </a:txBody>
                  <a:tcPr marT="24384" marB="24384" anchor="ctr">
                    <a:lnL>
                      <a:noFill/>
                    </a:lnL>
                    <a:lnR>
                      <a:noFill/>
                    </a:lnR>
                    <a:lnT w="9525" cap="flat" cmpd="sng" algn="ctr">
                      <a:noFill/>
                      <a:prstDash val="soli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tc>
                  <a:txBody>
                    <a:bodyPr/>
                    <a:lstStyle/>
                    <a:p>
                      <a:pPr algn="ctr"/>
                      <a:r>
                        <a:rPr lang="en-US" sz="1300" b="1" noProof="0" dirty="0">
                          <a:latin typeface="+mn-lt"/>
                        </a:rPr>
                        <a:t>$</a:t>
                      </a:r>
                      <a:r>
                        <a:rPr kumimoji="0" lang="en-US" sz="1300" b="1" i="0" u="none" strike="noStrike" kern="1200" cap="none" spc="0" normalizeH="0" baseline="0" noProof="0" dirty="0">
                          <a:ln>
                            <a:noFill/>
                          </a:ln>
                          <a:solidFill>
                            <a:srgbClr val="000000"/>
                          </a:solidFill>
                          <a:effectLst/>
                          <a:uLnTx/>
                          <a:uFillTx/>
                          <a:latin typeface="+mn-lt"/>
                          <a:ea typeface="+mn-ea"/>
                          <a:cs typeface="+mn-cs"/>
                        </a:rPr>
                        <a:t>363 </a:t>
                      </a:r>
                      <a:r>
                        <a:rPr lang="en-US" sz="1300" noProof="0" dirty="0">
                          <a:latin typeface="+mn-lt"/>
                        </a:rPr>
                        <a:t>(</a:t>
                      </a:r>
                      <a:r>
                        <a:rPr kumimoji="0" lang="en-US" sz="1300" b="0" i="0" u="none" strike="noStrike" kern="1200" cap="none" spc="0" normalizeH="0" baseline="0" noProof="0" dirty="0">
                          <a:ln>
                            <a:noFill/>
                          </a:ln>
                          <a:solidFill>
                            <a:srgbClr val="000000"/>
                          </a:solidFill>
                          <a:effectLst/>
                          <a:uLnTx/>
                          <a:uFillTx/>
                          <a:latin typeface="+mn-lt"/>
                          <a:ea typeface="+mn-ea"/>
                          <a:cs typeface="+mn-cs"/>
                        </a:rPr>
                        <a:t>2.91</a:t>
                      </a:r>
                      <a:r>
                        <a:rPr lang="en-US" sz="1300" noProof="0" dirty="0">
                          <a:latin typeface="+mn-lt"/>
                        </a:rPr>
                        <a:t>% GPD)</a:t>
                      </a:r>
                    </a:p>
                  </a:txBody>
                  <a:tcPr marT="24384" marB="24384" anchor="ctr">
                    <a:lnL>
                      <a:noFill/>
                    </a:lnL>
                    <a:lnR>
                      <a:noFill/>
                    </a:lnR>
                    <a:lnT w="9525" cap="flat" cmpd="sng" algn="ctr">
                      <a:noFill/>
                      <a:prstDash val="soli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tc>
                  <a:txBody>
                    <a:bodyPr/>
                    <a:lstStyle/>
                    <a:p>
                      <a:pPr algn="ctr"/>
                      <a:r>
                        <a:rPr lang="en-US" sz="1300" b="1" noProof="0">
                          <a:latin typeface="+mn-lt"/>
                        </a:rPr>
                        <a:t>$</a:t>
                      </a:r>
                      <a:r>
                        <a:rPr kumimoji="0" lang="en-US" sz="1300" b="1" i="0" u="none" strike="noStrike" kern="1200" cap="none" spc="0" normalizeH="0" baseline="0" noProof="0">
                          <a:ln>
                            <a:noFill/>
                          </a:ln>
                          <a:solidFill>
                            <a:srgbClr val="000000"/>
                          </a:solidFill>
                          <a:effectLst/>
                          <a:uLnTx/>
                          <a:uFillTx/>
                          <a:latin typeface="+mn-lt"/>
                          <a:ea typeface="+mn-ea"/>
                          <a:cs typeface="+mn-cs"/>
                        </a:rPr>
                        <a:t>231 </a:t>
                      </a:r>
                      <a:r>
                        <a:rPr lang="en-US" sz="1300" noProof="0">
                          <a:latin typeface="+mn-lt"/>
                        </a:rPr>
                        <a:t>(</a:t>
                      </a:r>
                      <a:r>
                        <a:rPr kumimoji="0" lang="en-US" sz="1300" b="0" i="0" u="none" strike="noStrike" kern="1200" cap="none" spc="0" normalizeH="0" baseline="0" noProof="0">
                          <a:ln>
                            <a:noFill/>
                          </a:ln>
                          <a:solidFill>
                            <a:srgbClr val="000000"/>
                          </a:solidFill>
                          <a:effectLst/>
                          <a:uLnTx/>
                          <a:uFillTx/>
                          <a:latin typeface="+mn-lt"/>
                          <a:ea typeface="+mn-ea"/>
                          <a:cs typeface="+mn-cs"/>
                        </a:rPr>
                        <a:t>34.3</a:t>
                      </a:r>
                      <a:r>
                        <a:rPr lang="en-US" sz="1300" noProof="0">
                          <a:latin typeface="+mn-lt"/>
                        </a:rPr>
                        <a:t>% CHE)</a:t>
                      </a:r>
                    </a:p>
                  </a:txBody>
                  <a:tcPr marT="24384" marB="24384" anchor="ctr">
                    <a:lnL>
                      <a:noFill/>
                    </a:lnL>
                    <a:lnR w="9525" cap="flat" cmpd="sng" algn="ctr">
                      <a:noFill/>
                      <a:prstDash val="solid"/>
                    </a:lnR>
                    <a:lnT w="9525" cap="flat" cmpd="sng" algn="ctr">
                      <a:noFill/>
                      <a:prstDash val="soli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733431139"/>
                  </a:ext>
                </a:extLst>
              </a:tr>
              <a:tr h="378182">
                <a:tc>
                  <a:txBody>
                    <a:bodyPr/>
                    <a:lstStyle/>
                    <a:p>
                      <a:pPr marL="0" marR="0" indent="0" algn="l" defTabSz="1219170" rtl="0" eaLnBrk="1" fontAlgn="auto" latinLnBrk="0" hangingPunct="1">
                        <a:lnSpc>
                          <a:spcPct val="100000"/>
                        </a:lnSpc>
                        <a:spcBef>
                          <a:spcPts val="0"/>
                        </a:spcBef>
                        <a:spcAft>
                          <a:spcPts val="0"/>
                        </a:spcAft>
                        <a:buClrTx/>
                        <a:buSzTx/>
                        <a:buFontTx/>
                        <a:buNone/>
                        <a:tabLst/>
                        <a:defRPr/>
                      </a:pPr>
                      <a:r>
                        <a:rPr lang="en-US" sz="1300" b="0" noProof="0" dirty="0">
                          <a:latin typeface="+mj-lt"/>
                        </a:rPr>
                        <a:t>Mexico</a:t>
                      </a:r>
                    </a:p>
                  </a:txBody>
                  <a:tcPr marT="24384" marB="24384" anchor="ctr">
                    <a:lnL w="9525" cap="flat" cmpd="sng" algn="ctr">
                      <a:noFill/>
                      <a:prstDash val="solid"/>
                    </a:lnL>
                    <a:lnR>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mn-lt"/>
                          <a:ea typeface="+mn-ea"/>
                          <a:cs typeface="+mn-cs"/>
                        </a:rPr>
                        <a:t>$611 </a:t>
                      </a:r>
                      <a:r>
                        <a:rPr kumimoji="0" lang="en-US" sz="1300" b="0" i="0" u="none" strike="noStrike" kern="1200" cap="none" spc="0" normalizeH="0" baseline="0" noProof="0" dirty="0">
                          <a:ln>
                            <a:noFill/>
                          </a:ln>
                          <a:solidFill>
                            <a:srgbClr val="000000"/>
                          </a:solidFill>
                          <a:effectLst/>
                          <a:uLnTx/>
                          <a:uFillTx/>
                          <a:latin typeface="+mn-lt"/>
                          <a:ea typeface="+mn-ea"/>
                          <a:cs typeface="+mn-cs"/>
                        </a:rPr>
                        <a:t>(6.08% GPD)</a:t>
                      </a:r>
                    </a:p>
                  </a:txBody>
                  <a:tcPr marT="24384" marB="24384" anchor="ctr">
                    <a:lnL>
                      <a:noFill/>
                    </a:lnL>
                    <a:lnR>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mn-lt"/>
                          <a:ea typeface="+mn-ea"/>
                          <a:cs typeface="+mn-cs"/>
                        </a:rPr>
                        <a:t>$304 </a:t>
                      </a:r>
                      <a:r>
                        <a:rPr kumimoji="0" lang="en-US" sz="1300" b="0" i="0" u="none" strike="noStrike" kern="1200" cap="none" spc="0" normalizeH="0" baseline="0" noProof="0" dirty="0">
                          <a:ln>
                            <a:noFill/>
                          </a:ln>
                          <a:solidFill>
                            <a:srgbClr val="000000"/>
                          </a:solidFill>
                          <a:effectLst/>
                          <a:uLnTx/>
                          <a:uFillTx/>
                          <a:latin typeface="+mn-lt"/>
                          <a:ea typeface="+mn-ea"/>
                          <a:cs typeface="+mn-cs"/>
                        </a:rPr>
                        <a:t>(3.05% GPD)</a:t>
                      </a:r>
                    </a:p>
                  </a:txBody>
                  <a:tcPr marT="24384" marB="24384" anchor="ctr">
                    <a:lnL>
                      <a:noFill/>
                    </a:lnL>
                    <a:lnR>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tc>
                  <a:txBody>
                    <a:bodyPr/>
                    <a:lstStyle/>
                    <a:p>
                      <a:pPr algn="ctr"/>
                      <a:r>
                        <a:rPr lang="en-US" sz="1300" b="1" noProof="0" dirty="0">
                          <a:latin typeface="+mn-lt"/>
                        </a:rPr>
                        <a:t>$</a:t>
                      </a:r>
                      <a:r>
                        <a:rPr kumimoji="0" lang="en-US" sz="1300" b="1" i="0" u="none" strike="noStrike" kern="1200" cap="none" spc="0" normalizeH="0" baseline="0" noProof="0" dirty="0">
                          <a:ln>
                            <a:noFill/>
                          </a:ln>
                          <a:solidFill>
                            <a:srgbClr val="000000"/>
                          </a:solidFill>
                          <a:effectLst/>
                          <a:uLnTx/>
                          <a:uFillTx/>
                          <a:latin typeface="+mn-lt"/>
                          <a:ea typeface="+mn-ea"/>
                          <a:cs typeface="+mn-cs"/>
                        </a:rPr>
                        <a:t>253 </a:t>
                      </a:r>
                      <a:r>
                        <a:rPr lang="en-US" sz="1300" noProof="0" dirty="0">
                          <a:latin typeface="+mn-lt"/>
                        </a:rPr>
                        <a:t>(</a:t>
                      </a:r>
                      <a:r>
                        <a:rPr kumimoji="0" lang="en-US" sz="1300" b="0" i="0" u="none" strike="noStrike" kern="1200" cap="none" spc="0" normalizeH="0" baseline="0" noProof="0" dirty="0">
                          <a:ln>
                            <a:noFill/>
                          </a:ln>
                          <a:solidFill>
                            <a:srgbClr val="000000"/>
                          </a:solidFill>
                          <a:effectLst/>
                          <a:uLnTx/>
                          <a:uFillTx/>
                          <a:latin typeface="+mn-lt"/>
                          <a:ea typeface="+mn-ea"/>
                          <a:cs typeface="+mn-cs"/>
                        </a:rPr>
                        <a:t>41.3</a:t>
                      </a:r>
                      <a:r>
                        <a:rPr lang="en-US" sz="1300" noProof="0" dirty="0">
                          <a:latin typeface="+mn-lt"/>
                        </a:rPr>
                        <a:t>% CHE)</a:t>
                      </a:r>
                    </a:p>
                  </a:txBody>
                  <a:tcPr marT="24384" marB="24384" anchor="ctr">
                    <a:lnL>
                      <a:noFill/>
                    </a:lnL>
                    <a:lnR w="9525" cap="flat" cmpd="sng" algn="ctr">
                      <a:noFill/>
                      <a:prstDash val="soli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6019073"/>
                  </a:ext>
                </a:extLst>
              </a:tr>
              <a:tr h="378182">
                <a:tc>
                  <a:txBody>
                    <a:bodyPr/>
                    <a:lstStyle/>
                    <a:p>
                      <a:pPr algn="l"/>
                      <a:r>
                        <a:rPr lang="en-US" sz="1300" b="0" noProof="0" dirty="0">
                          <a:latin typeface="+mj-lt"/>
                        </a:rPr>
                        <a:t>Thailand</a:t>
                      </a:r>
                    </a:p>
                  </a:txBody>
                  <a:tcPr marT="24384" marB="24384" anchor="ctr">
                    <a:lnL w="9525" cap="flat" cmpd="sng" algn="ctr">
                      <a:noFill/>
                      <a:prstDash val="solid"/>
                    </a:lnL>
                    <a:lnR>
                      <a:noFill/>
                    </a:lnR>
                    <a:lnT w="6350" cap="flat" cmpd="sng" algn="ctr">
                      <a:solidFill>
                        <a:schemeClr val="bg1">
                          <a:lumMod val="50000"/>
                        </a:schemeClr>
                      </a:solidFill>
                      <a:prstDash val="dash"/>
                      <a:round/>
                      <a:headEnd type="none" w="med" len="med"/>
                      <a:tailEnd type="none" w="med" len="med"/>
                    </a:lnT>
                    <a:lnB w="127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mn-lt"/>
                          <a:ea typeface="+mn-ea"/>
                          <a:cs typeface="+mn-cs"/>
                        </a:rPr>
                        <a:t>$364 </a:t>
                      </a:r>
                      <a:r>
                        <a:rPr kumimoji="0" lang="en-US" sz="1300" b="0" i="0" u="none" strike="noStrike" kern="1200" cap="none" spc="0" normalizeH="0" baseline="0" noProof="0" dirty="0">
                          <a:ln>
                            <a:noFill/>
                          </a:ln>
                          <a:solidFill>
                            <a:srgbClr val="000000"/>
                          </a:solidFill>
                          <a:effectLst/>
                          <a:uLnTx/>
                          <a:uFillTx/>
                          <a:latin typeface="+mn-lt"/>
                          <a:ea typeface="+mn-ea"/>
                          <a:cs typeface="+mn-cs"/>
                        </a:rPr>
                        <a:t>(5.16% GPD)</a:t>
                      </a:r>
                    </a:p>
                  </a:txBody>
                  <a:tcPr marT="24384" marB="24384" anchor="ctr">
                    <a:lnL>
                      <a:noFill/>
                    </a:lnL>
                    <a:lnR>
                      <a:noFill/>
                    </a:lnR>
                    <a:lnT w="6350" cap="flat" cmpd="sng" algn="ctr">
                      <a:solidFill>
                        <a:schemeClr val="bg1">
                          <a:lumMod val="50000"/>
                        </a:schemeClr>
                      </a:solidFill>
                      <a:prstDash val="dash"/>
                      <a:round/>
                      <a:headEnd type="none" w="med" len="med"/>
                      <a:tailEnd type="none" w="med" len="med"/>
                    </a:lnT>
                    <a:lnB w="127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mn-lt"/>
                          <a:ea typeface="+mn-ea"/>
                          <a:cs typeface="+mn-cs"/>
                        </a:rPr>
                        <a:t>$671 </a:t>
                      </a:r>
                      <a:r>
                        <a:rPr kumimoji="0" lang="en-US" sz="1300" b="0" i="0" u="none" strike="noStrike" kern="1200" cap="none" spc="0" normalizeH="0" baseline="0" noProof="0" dirty="0">
                          <a:ln>
                            <a:noFill/>
                          </a:ln>
                          <a:solidFill>
                            <a:srgbClr val="000000"/>
                          </a:solidFill>
                          <a:effectLst/>
                          <a:uLnTx/>
                          <a:uFillTx/>
                          <a:latin typeface="+mn-lt"/>
                          <a:ea typeface="+mn-ea"/>
                          <a:cs typeface="+mn-cs"/>
                        </a:rPr>
                        <a:t>(5.38% GPD)</a:t>
                      </a:r>
                    </a:p>
                  </a:txBody>
                  <a:tcPr marT="24384" marB="24384" anchor="ctr">
                    <a:lnL>
                      <a:noFill/>
                    </a:lnL>
                    <a:lnR>
                      <a:noFill/>
                    </a:lnR>
                    <a:lnT w="6350" cap="flat" cmpd="sng" algn="ctr">
                      <a:solidFill>
                        <a:schemeClr val="bg1">
                          <a:lumMod val="50000"/>
                        </a:schemeClr>
                      </a:solidFill>
                      <a:prstDash val="dash"/>
                      <a:round/>
                      <a:headEnd type="none" w="med" len="med"/>
                      <a:tailEnd type="none" w="med" len="med"/>
                    </a:lnT>
                    <a:lnB w="127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sz="1300" b="1" noProof="0" dirty="0">
                          <a:latin typeface="+mn-lt"/>
                        </a:rPr>
                        <a:t>$</a:t>
                      </a:r>
                      <a:r>
                        <a:rPr kumimoji="0" lang="en-US" sz="1300" b="1" i="0" u="none" strike="noStrike" kern="1200" cap="none" spc="0" normalizeH="0" baseline="0" noProof="0" dirty="0">
                          <a:ln>
                            <a:noFill/>
                          </a:ln>
                          <a:solidFill>
                            <a:srgbClr val="000000"/>
                          </a:solidFill>
                          <a:effectLst/>
                          <a:uLnTx/>
                          <a:uFillTx/>
                          <a:latin typeface="+mn-lt"/>
                          <a:ea typeface="+mn-ea"/>
                          <a:cs typeface="+mn-cs"/>
                        </a:rPr>
                        <a:t>33 </a:t>
                      </a:r>
                      <a:r>
                        <a:rPr lang="en-US" sz="1300" noProof="0" dirty="0">
                          <a:latin typeface="+mn-lt"/>
                        </a:rPr>
                        <a:t>(</a:t>
                      </a:r>
                      <a:r>
                        <a:rPr kumimoji="0" lang="en-US" sz="1300" b="0" i="0" u="none" strike="noStrike" kern="1200" cap="none" spc="0" normalizeH="0" baseline="0" noProof="0" dirty="0">
                          <a:ln>
                            <a:noFill/>
                          </a:ln>
                          <a:solidFill>
                            <a:srgbClr val="000000"/>
                          </a:solidFill>
                          <a:effectLst/>
                          <a:uLnTx/>
                          <a:uFillTx/>
                          <a:latin typeface="+mn-lt"/>
                          <a:ea typeface="+mn-ea"/>
                          <a:cs typeface="+mn-cs"/>
                        </a:rPr>
                        <a:t>9.04</a:t>
                      </a:r>
                      <a:r>
                        <a:rPr lang="en-US" sz="1300" noProof="0" dirty="0">
                          <a:latin typeface="+mn-lt"/>
                        </a:rPr>
                        <a:t>% CHE)</a:t>
                      </a:r>
                    </a:p>
                  </a:txBody>
                  <a:tcPr marT="24384" marB="24384" anchor="ctr">
                    <a:lnL>
                      <a:noFill/>
                    </a:lnL>
                    <a:lnR w="9525" cap="flat" cmpd="sng" algn="ctr">
                      <a:noFill/>
                      <a:prstDash val="solid"/>
                    </a:lnR>
                    <a:lnT w="6350" cap="flat" cmpd="sng" algn="ctr">
                      <a:solidFill>
                        <a:schemeClr val="bg1">
                          <a:lumMod val="50000"/>
                        </a:schemeClr>
                      </a:solidFill>
                      <a:prstDash val="dash"/>
                      <a:round/>
                      <a:headEnd type="none" w="med" len="med"/>
                      <a:tailEnd type="none" w="med" len="med"/>
                    </a:lnT>
                    <a:lnB w="127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802564441"/>
                  </a:ext>
                </a:extLst>
              </a:tr>
            </a:tbl>
          </a:graphicData>
        </a:graphic>
      </p:graphicFrame>
      <p:grpSp>
        <p:nvGrpSpPr>
          <p:cNvPr id="10" name="Group 9">
            <a:extLst>
              <a:ext uri="{FF2B5EF4-FFF2-40B4-BE49-F238E27FC236}">
                <a16:creationId xmlns:a16="http://schemas.microsoft.com/office/drawing/2014/main" id="{8B53BE58-18E3-01FD-C6A4-73B1D2645563}"/>
              </a:ext>
            </a:extLst>
          </p:cNvPr>
          <p:cNvGrpSpPr/>
          <p:nvPr/>
        </p:nvGrpSpPr>
        <p:grpSpPr>
          <a:xfrm>
            <a:off x="670560" y="3287438"/>
            <a:ext cx="10937240" cy="1255425"/>
            <a:chOff x="670560" y="3264457"/>
            <a:chExt cx="10937240" cy="1255425"/>
          </a:xfrm>
        </p:grpSpPr>
        <p:grpSp>
          <p:nvGrpSpPr>
            <p:cNvPr id="11" name="Group 10">
              <a:extLst>
                <a:ext uri="{FF2B5EF4-FFF2-40B4-BE49-F238E27FC236}">
                  <a16:creationId xmlns:a16="http://schemas.microsoft.com/office/drawing/2014/main" id="{900616AE-DB04-503E-5670-1AB1DE102DF7}"/>
                </a:ext>
              </a:extLst>
            </p:cNvPr>
            <p:cNvGrpSpPr/>
            <p:nvPr/>
          </p:nvGrpSpPr>
          <p:grpSpPr>
            <a:xfrm>
              <a:off x="670560" y="3264457"/>
              <a:ext cx="3530931" cy="1255425"/>
              <a:chOff x="670561" y="3699425"/>
              <a:chExt cx="3530931" cy="1255425"/>
            </a:xfrm>
          </p:grpSpPr>
          <p:sp>
            <p:nvSpPr>
              <p:cNvPr id="27" name="Rectángulo redondeado 6">
                <a:extLst>
                  <a:ext uri="{FF2B5EF4-FFF2-40B4-BE49-F238E27FC236}">
                    <a16:creationId xmlns:a16="http://schemas.microsoft.com/office/drawing/2014/main" id="{4A18CA88-2F59-74BB-7F00-231D02F88922}"/>
                  </a:ext>
                </a:extLst>
              </p:cNvPr>
              <p:cNvSpPr>
                <a:spLocks/>
              </p:cNvSpPr>
              <p:nvPr/>
            </p:nvSpPr>
            <p:spPr>
              <a:xfrm>
                <a:off x="670561" y="3699425"/>
                <a:ext cx="3530931" cy="1255425"/>
              </a:xfrm>
              <a:prstGeom prst="rect">
                <a:avLst/>
              </a:prstGeom>
              <a:solidFill>
                <a:schemeClr val="accent2">
                  <a:lumMod val="40000"/>
                  <a:lumOff val="60000"/>
                </a:schemeClr>
              </a:solidFill>
              <a:ln>
                <a:noFill/>
              </a:ln>
            </p:spPr>
            <p:style>
              <a:lnRef idx="2">
                <a:schemeClr val="accent2">
                  <a:shade val="50000"/>
                </a:schemeClr>
              </a:lnRef>
              <a:fillRef idx="1">
                <a:schemeClr val="accent2"/>
              </a:fillRef>
              <a:effectRef idx="0">
                <a:schemeClr val="accent2"/>
              </a:effectRef>
              <a:fontRef idx="minor">
                <a:schemeClr val="lt1"/>
              </a:fontRef>
            </p:style>
            <p:txBody>
              <a:bodyPr lIns="121920" rIns="121920" rtlCol="0" anchor="t"/>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a:ln>
                      <a:noFill/>
                    </a:ln>
                    <a:solidFill>
                      <a:srgbClr val="000000"/>
                    </a:solidFill>
                    <a:effectLst/>
                    <a:uLnTx/>
                    <a:uFillTx/>
                    <a:latin typeface="Georgia"/>
                    <a:ea typeface="+mn-ea"/>
                    <a:cs typeface="+mn-cs"/>
                  </a:rPr>
                  <a:t>This study shows that patients </a:t>
                </a:r>
                <a:br>
                  <a:rPr kumimoji="0" lang="en-US" sz="1333" b="0" i="0" u="none" strike="noStrike" kern="1200" cap="none" spc="0" normalizeH="0" baseline="0" noProof="0">
                    <a:ln>
                      <a:noFill/>
                    </a:ln>
                    <a:solidFill>
                      <a:srgbClr val="000000"/>
                    </a:solidFill>
                    <a:effectLst/>
                    <a:uLnTx/>
                    <a:uFillTx/>
                    <a:latin typeface="Georgia"/>
                    <a:ea typeface="+mn-ea"/>
                    <a:cs typeface="+mn-cs"/>
                  </a:rPr>
                </a:br>
                <a:r>
                  <a:rPr kumimoji="0" lang="en-US" sz="1333" b="0" i="0" u="none" strike="noStrike" kern="1200" cap="none" spc="0" normalizeH="0" baseline="0" noProof="0">
                    <a:ln>
                      <a:noFill/>
                    </a:ln>
                    <a:solidFill>
                      <a:srgbClr val="000000"/>
                    </a:solidFill>
                    <a:effectLst/>
                    <a:uLnTx/>
                    <a:uFillTx/>
                    <a:latin typeface="Georgia"/>
                    <a:ea typeface="+mn-ea"/>
                    <a:cs typeface="+mn-cs"/>
                  </a:rPr>
                  <a:t>who achieve optimal adherence </a:t>
                </a:r>
                <a:br>
                  <a:rPr kumimoji="0" lang="en-US" sz="1333" b="0" i="0" u="none" strike="noStrike" kern="1200" cap="none" spc="0" normalizeH="0" baseline="0" noProof="0">
                    <a:ln>
                      <a:noFill/>
                    </a:ln>
                    <a:solidFill>
                      <a:srgbClr val="000000"/>
                    </a:solidFill>
                    <a:effectLst/>
                    <a:uLnTx/>
                    <a:uFillTx/>
                    <a:latin typeface="Georgia"/>
                    <a:ea typeface="+mn-ea"/>
                    <a:cs typeface="+mn-cs"/>
                  </a:rPr>
                </a:br>
                <a:r>
                  <a:rPr kumimoji="0" lang="en-US" sz="1333" b="0" i="0" u="none" strike="noStrike" kern="1200" cap="none" spc="0" normalizeH="0" baseline="0" noProof="0">
                    <a:ln>
                      <a:noFill/>
                    </a:ln>
                    <a:solidFill>
                      <a:srgbClr val="000000"/>
                    </a:solidFill>
                    <a:effectLst/>
                    <a:uLnTx/>
                    <a:uFillTx/>
                    <a:latin typeface="Georgia"/>
                    <a:ea typeface="+mn-ea"/>
                    <a:cs typeface="+mn-cs"/>
                  </a:rPr>
                  <a:t>can prevent CVD episodes</a:t>
                </a:r>
                <a:r>
                  <a:rPr kumimoji="0" lang="en-US" sz="1333" b="0" i="0" u="none" strike="noStrike" kern="1200" cap="none" spc="0" normalizeH="0" baseline="30000" noProof="0">
                    <a:ln>
                      <a:noFill/>
                    </a:ln>
                    <a:solidFill>
                      <a:srgbClr val="000000"/>
                    </a:solidFill>
                    <a:effectLst/>
                    <a:uLnTx/>
                    <a:uFillTx/>
                    <a:latin typeface="Georgia"/>
                    <a:ea typeface="+mn-ea"/>
                    <a:cs typeface="+mn-cs"/>
                  </a:rPr>
                  <a:t>2</a:t>
                </a:r>
              </a:p>
            </p:txBody>
          </p:sp>
          <p:sp>
            <p:nvSpPr>
              <p:cNvPr id="28" name="Flecha abajo 8">
                <a:extLst>
                  <a:ext uri="{FF2B5EF4-FFF2-40B4-BE49-F238E27FC236}">
                    <a16:creationId xmlns:a16="http://schemas.microsoft.com/office/drawing/2014/main" id="{5A2565D3-6340-F569-D93A-3CECF0120433}"/>
                  </a:ext>
                </a:extLst>
              </p:cNvPr>
              <p:cNvSpPr/>
              <p:nvPr/>
            </p:nvSpPr>
            <p:spPr>
              <a:xfrm>
                <a:off x="762001" y="3803079"/>
                <a:ext cx="334944" cy="560437"/>
              </a:xfrm>
              <a:prstGeom prst="downArrow">
                <a:avLst/>
              </a:prstGeom>
              <a:solidFill>
                <a:schemeClr val="accent2"/>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s-MX" sz="2400" b="0" i="0" u="none" strike="noStrike" kern="1200" cap="none" spc="0" normalizeH="0" baseline="0" noProof="0">
                  <a:ln>
                    <a:noFill/>
                  </a:ln>
                  <a:solidFill>
                    <a:prstClr val="white"/>
                  </a:solidFill>
                  <a:effectLst/>
                  <a:uLnTx/>
                  <a:uFillTx/>
                  <a:latin typeface="Calibri"/>
                  <a:ea typeface="+mn-ea"/>
                  <a:cs typeface="+mn-cs"/>
                </a:endParaRPr>
              </a:p>
            </p:txBody>
          </p:sp>
          <p:sp>
            <p:nvSpPr>
              <p:cNvPr id="29" name="Rectángulo redondeado 6">
                <a:extLst>
                  <a:ext uri="{FF2B5EF4-FFF2-40B4-BE49-F238E27FC236}">
                    <a16:creationId xmlns:a16="http://schemas.microsoft.com/office/drawing/2014/main" id="{E76C1EC0-E482-DC59-D097-0850CBA3C6CE}"/>
                  </a:ext>
                </a:extLst>
              </p:cNvPr>
              <p:cNvSpPr>
                <a:spLocks/>
              </p:cNvSpPr>
              <p:nvPr/>
            </p:nvSpPr>
            <p:spPr>
              <a:xfrm>
                <a:off x="730841" y="4468502"/>
                <a:ext cx="1067899" cy="429367"/>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0" rIns="0" bIns="0" rtlCol="0" anchor="ctr">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dirty="0">
                    <a:ln>
                      <a:noFill/>
                    </a:ln>
                    <a:solidFill>
                      <a:srgbClr val="000000"/>
                    </a:solidFill>
                    <a:effectLst/>
                    <a:uLnTx/>
                    <a:uFillTx/>
                    <a:latin typeface="Calibri"/>
                    <a:ea typeface="+mn-ea"/>
                    <a:cs typeface="+mn-cs"/>
                  </a:rPr>
                  <a:t>63</a:t>
                </a:r>
                <a:br>
                  <a:rPr kumimoji="0" lang="en-US" sz="1333" b="0" i="0" u="none" strike="noStrike" kern="1200" cap="none" spc="0" normalizeH="0" baseline="0" noProof="0" dirty="0">
                    <a:ln>
                      <a:noFill/>
                    </a:ln>
                    <a:solidFill>
                      <a:srgbClr val="000000"/>
                    </a:solidFill>
                    <a:effectLst/>
                    <a:uLnTx/>
                    <a:uFillTx/>
                    <a:latin typeface="Georgia"/>
                    <a:ea typeface="+mn-ea"/>
                    <a:cs typeface="+mn-cs"/>
                  </a:rPr>
                </a:br>
                <a:r>
                  <a:rPr kumimoji="0" lang="en-US" sz="1333" b="0" i="0" u="none" strike="noStrike" kern="1200" cap="none" spc="0" normalizeH="0" baseline="0" noProof="0" dirty="0">
                    <a:ln>
                      <a:noFill/>
                    </a:ln>
                    <a:solidFill>
                      <a:srgbClr val="000000"/>
                    </a:solidFill>
                    <a:effectLst/>
                    <a:uLnTx/>
                    <a:uFillTx/>
                    <a:latin typeface="Georgia"/>
                    <a:ea typeface="+mn-ea"/>
                    <a:cs typeface="+mn-cs"/>
                  </a:rPr>
                  <a:t>in China</a:t>
                </a:r>
              </a:p>
            </p:txBody>
          </p:sp>
          <p:sp>
            <p:nvSpPr>
              <p:cNvPr id="30" name="Rectángulo redondeado 6">
                <a:extLst>
                  <a:ext uri="{FF2B5EF4-FFF2-40B4-BE49-F238E27FC236}">
                    <a16:creationId xmlns:a16="http://schemas.microsoft.com/office/drawing/2014/main" id="{AE6BD527-347A-2DB3-ECDE-28E6518C4A20}"/>
                  </a:ext>
                </a:extLst>
              </p:cNvPr>
              <p:cNvSpPr>
                <a:spLocks/>
              </p:cNvSpPr>
              <p:nvPr/>
            </p:nvSpPr>
            <p:spPr>
              <a:xfrm>
                <a:off x="1902077" y="4468502"/>
                <a:ext cx="1067899" cy="429367"/>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0" rIns="0" bIns="0" rtlCol="0" anchor="ctr">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dirty="0">
                    <a:ln>
                      <a:noFill/>
                    </a:ln>
                    <a:solidFill>
                      <a:srgbClr val="000000"/>
                    </a:solidFill>
                    <a:effectLst/>
                    <a:uLnTx/>
                    <a:uFillTx/>
                    <a:latin typeface="Calibri"/>
                    <a:ea typeface="+mn-ea"/>
                    <a:cs typeface="+mn-cs"/>
                  </a:rPr>
                  <a:t>40</a:t>
                </a:r>
                <a:br>
                  <a:rPr kumimoji="0" lang="en-US" sz="1333" b="0" i="0" u="none" strike="noStrike" kern="1200" cap="none" spc="0" normalizeH="0" baseline="0" noProof="0" dirty="0">
                    <a:ln>
                      <a:noFill/>
                    </a:ln>
                    <a:solidFill>
                      <a:srgbClr val="000000"/>
                    </a:solidFill>
                    <a:effectLst/>
                    <a:uLnTx/>
                    <a:uFillTx/>
                    <a:latin typeface="Georgia"/>
                    <a:ea typeface="+mn-ea"/>
                    <a:cs typeface="+mn-cs"/>
                  </a:rPr>
                </a:br>
                <a:r>
                  <a:rPr kumimoji="0" lang="en-US" sz="1333" b="0" i="0" u="none" strike="noStrike" kern="1200" cap="none" spc="0" normalizeH="0" baseline="0" noProof="0" dirty="0">
                    <a:ln>
                      <a:noFill/>
                    </a:ln>
                    <a:solidFill>
                      <a:srgbClr val="000000"/>
                    </a:solidFill>
                    <a:effectLst/>
                    <a:uLnTx/>
                    <a:uFillTx/>
                    <a:latin typeface="Georgia"/>
                    <a:ea typeface="+mn-ea"/>
                    <a:cs typeface="+mn-cs"/>
                  </a:rPr>
                  <a:t>in Mexico</a:t>
                </a:r>
              </a:p>
            </p:txBody>
          </p:sp>
          <p:sp>
            <p:nvSpPr>
              <p:cNvPr id="31" name="Rectángulo redondeado 6">
                <a:extLst>
                  <a:ext uri="{FF2B5EF4-FFF2-40B4-BE49-F238E27FC236}">
                    <a16:creationId xmlns:a16="http://schemas.microsoft.com/office/drawing/2014/main" id="{641E273C-48B2-111F-8951-97A50931FD71}"/>
                  </a:ext>
                </a:extLst>
              </p:cNvPr>
              <p:cNvSpPr>
                <a:spLocks/>
              </p:cNvSpPr>
              <p:nvPr/>
            </p:nvSpPr>
            <p:spPr>
              <a:xfrm>
                <a:off x="3073315" y="4468502"/>
                <a:ext cx="1067899" cy="429367"/>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0" rIns="0" bIns="0" rtlCol="0" anchor="ctr">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dirty="0">
                    <a:ln>
                      <a:noFill/>
                    </a:ln>
                    <a:solidFill>
                      <a:srgbClr val="000000"/>
                    </a:solidFill>
                    <a:effectLst/>
                    <a:uLnTx/>
                    <a:uFillTx/>
                    <a:latin typeface="Calibri"/>
                    <a:ea typeface="+mn-ea"/>
                    <a:cs typeface="+mn-cs"/>
                  </a:rPr>
                  <a:t>34</a:t>
                </a:r>
                <a:br>
                  <a:rPr kumimoji="0" lang="en-US" sz="1333" b="0" i="0" u="none" strike="noStrike" kern="1200" cap="none" spc="0" normalizeH="0" baseline="0" noProof="0" dirty="0">
                    <a:ln>
                      <a:noFill/>
                    </a:ln>
                    <a:solidFill>
                      <a:srgbClr val="000000"/>
                    </a:solidFill>
                    <a:effectLst/>
                    <a:uLnTx/>
                    <a:uFillTx/>
                    <a:latin typeface="Calibri"/>
                    <a:ea typeface="+mn-ea"/>
                    <a:cs typeface="+mn-cs"/>
                  </a:rPr>
                </a:br>
                <a:r>
                  <a:rPr kumimoji="0" lang="en-US" sz="1333" b="0" i="0" u="none" strike="noStrike" kern="1200" cap="none" spc="0" normalizeH="0" baseline="0" noProof="0" dirty="0">
                    <a:ln>
                      <a:noFill/>
                    </a:ln>
                    <a:solidFill>
                      <a:srgbClr val="000000"/>
                    </a:solidFill>
                    <a:effectLst/>
                    <a:uLnTx/>
                    <a:uFillTx/>
                    <a:latin typeface="Georgia"/>
                    <a:ea typeface="+mn-ea"/>
                    <a:cs typeface="+mn-cs"/>
                  </a:rPr>
                  <a:t>in Thailand</a:t>
                </a:r>
              </a:p>
            </p:txBody>
          </p:sp>
          <p:cxnSp>
            <p:nvCxnSpPr>
              <p:cNvPr id="32" name="Straight Connector 31">
                <a:extLst>
                  <a:ext uri="{FF2B5EF4-FFF2-40B4-BE49-F238E27FC236}">
                    <a16:creationId xmlns:a16="http://schemas.microsoft.com/office/drawing/2014/main" id="{5F110DE4-BD0E-ECE5-2E14-092CFA4BF8D7}"/>
                  </a:ext>
                </a:extLst>
              </p:cNvPr>
              <p:cNvCxnSpPr>
                <a:cxnSpLocks/>
              </p:cNvCxnSpPr>
              <p:nvPr/>
            </p:nvCxnSpPr>
            <p:spPr>
              <a:xfrm>
                <a:off x="1850408" y="4500304"/>
                <a:ext cx="0" cy="36576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E360F09E-626B-B4C0-7E41-84264C1EA45C}"/>
                  </a:ext>
                </a:extLst>
              </p:cNvPr>
              <p:cNvCxnSpPr>
                <a:cxnSpLocks/>
              </p:cNvCxnSpPr>
              <p:nvPr/>
            </p:nvCxnSpPr>
            <p:spPr>
              <a:xfrm>
                <a:off x="3021645" y="4500304"/>
                <a:ext cx="0" cy="36576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A8C53107-F972-881A-D689-6E6F237E907B}"/>
                </a:ext>
              </a:extLst>
            </p:cNvPr>
            <p:cNvGrpSpPr/>
            <p:nvPr/>
          </p:nvGrpSpPr>
          <p:grpSpPr>
            <a:xfrm>
              <a:off x="4373715" y="3264457"/>
              <a:ext cx="3530931" cy="1255425"/>
              <a:chOff x="4330535" y="3699425"/>
              <a:chExt cx="3530931" cy="1255425"/>
            </a:xfrm>
          </p:grpSpPr>
          <p:sp>
            <p:nvSpPr>
              <p:cNvPr id="20" name="Rectángulo redondeado 3">
                <a:extLst>
                  <a:ext uri="{FF2B5EF4-FFF2-40B4-BE49-F238E27FC236}">
                    <a16:creationId xmlns:a16="http://schemas.microsoft.com/office/drawing/2014/main" id="{7AAD969F-2108-4669-9307-B12E5B160B92}"/>
                  </a:ext>
                </a:extLst>
              </p:cNvPr>
              <p:cNvSpPr>
                <a:spLocks/>
              </p:cNvSpPr>
              <p:nvPr/>
            </p:nvSpPr>
            <p:spPr>
              <a:xfrm>
                <a:off x="4330535" y="3699425"/>
                <a:ext cx="3530931" cy="1255425"/>
              </a:xfrm>
              <a:prstGeom prst="rect">
                <a:avLst/>
              </a:prstGeom>
              <a:solidFill>
                <a:srgbClr val="ABFFC9"/>
              </a:solidFill>
              <a:ln>
                <a:noFill/>
              </a:ln>
            </p:spPr>
            <p:style>
              <a:lnRef idx="2">
                <a:schemeClr val="accent6">
                  <a:shade val="50000"/>
                </a:schemeClr>
              </a:lnRef>
              <a:fillRef idx="1">
                <a:schemeClr val="accent6"/>
              </a:fillRef>
              <a:effectRef idx="0">
                <a:schemeClr val="accent6"/>
              </a:effectRef>
              <a:fontRef idx="minor">
                <a:schemeClr val="lt1"/>
              </a:fontRef>
            </p:style>
            <p:txBody>
              <a:bodyPr lIns="121920" rIns="121920" rtlCol="0" anchor="t"/>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a:ln>
                      <a:noFill/>
                    </a:ln>
                    <a:solidFill>
                      <a:srgbClr val="000000"/>
                    </a:solidFill>
                    <a:effectLst/>
                    <a:uLnTx/>
                    <a:uFillTx/>
                    <a:latin typeface="Georgia"/>
                    <a:ea typeface="+mn-ea"/>
                    <a:cs typeface="+mn-cs"/>
                  </a:rPr>
                  <a:t>Incremental effectiveness </a:t>
                </a:r>
                <a:br>
                  <a:rPr kumimoji="0" lang="en-US" sz="1333" b="0" i="0" u="none" strike="noStrike" kern="1200" cap="none" spc="0" normalizeH="0" baseline="0" noProof="0">
                    <a:ln>
                      <a:noFill/>
                    </a:ln>
                    <a:solidFill>
                      <a:srgbClr val="000000"/>
                    </a:solidFill>
                    <a:effectLst/>
                    <a:uLnTx/>
                    <a:uFillTx/>
                    <a:latin typeface="Georgia"/>
                    <a:ea typeface="+mn-ea"/>
                    <a:cs typeface="+mn-cs"/>
                  </a:rPr>
                </a:br>
                <a:r>
                  <a:rPr kumimoji="0" lang="en-US" sz="1333" b="0" i="0" u="none" strike="noStrike" kern="1200" cap="none" spc="0" normalizeH="0" baseline="0" noProof="0">
                    <a:ln>
                      <a:noFill/>
                    </a:ln>
                    <a:solidFill>
                      <a:srgbClr val="000000"/>
                    </a:solidFill>
                    <a:effectLst/>
                    <a:uLnTx/>
                    <a:uFillTx/>
                    <a:latin typeface="Georgia"/>
                    <a:ea typeface="+mn-ea"/>
                    <a:cs typeface="+mn-cs"/>
                  </a:rPr>
                  <a:t>per patient</a:t>
                </a:r>
                <a:r>
                  <a:rPr kumimoji="0" lang="en-US" sz="1333" b="0" i="0" u="none" strike="noStrike" kern="1200" cap="none" spc="0" normalizeH="0" baseline="30000" noProof="0">
                    <a:ln>
                      <a:noFill/>
                    </a:ln>
                    <a:solidFill>
                      <a:srgbClr val="000000"/>
                    </a:solidFill>
                    <a:effectLst/>
                    <a:uLnTx/>
                    <a:uFillTx/>
                    <a:latin typeface="Georgia"/>
                    <a:ea typeface="+mn-ea"/>
                    <a:cs typeface="+mn-cs"/>
                  </a:rPr>
                  <a:t>2</a:t>
                </a:r>
                <a:endParaRPr kumimoji="0" lang="en-US" sz="1333" b="0" i="0" u="none" strike="noStrike" kern="1200" cap="none" spc="0" normalizeH="0" baseline="0" noProof="0">
                  <a:ln>
                    <a:noFill/>
                  </a:ln>
                  <a:solidFill>
                    <a:srgbClr val="000000"/>
                  </a:solidFill>
                  <a:effectLst/>
                  <a:uLnTx/>
                  <a:uFillTx/>
                  <a:latin typeface="Georgia"/>
                  <a:ea typeface="+mn-ea"/>
                  <a:cs typeface="+mn-cs"/>
                </a:endParaRPr>
              </a:p>
            </p:txBody>
          </p:sp>
          <p:sp>
            <p:nvSpPr>
              <p:cNvPr id="21" name="Flecha abajo 12">
                <a:extLst>
                  <a:ext uri="{FF2B5EF4-FFF2-40B4-BE49-F238E27FC236}">
                    <a16:creationId xmlns:a16="http://schemas.microsoft.com/office/drawing/2014/main" id="{D905BEF6-7E65-AF6F-1A0D-FCDAB53D4B89}"/>
                  </a:ext>
                </a:extLst>
              </p:cNvPr>
              <p:cNvSpPr/>
              <p:nvPr/>
            </p:nvSpPr>
            <p:spPr>
              <a:xfrm rot="10800000">
                <a:off x="4421976" y="3803079"/>
                <a:ext cx="358611" cy="529712"/>
              </a:xfrm>
              <a:prstGeom prst="downArrow">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s-MX" sz="2400" b="0" i="0" u="none" strike="noStrike" kern="1200" cap="none" spc="0" normalizeH="0" baseline="0" noProof="0">
                  <a:ln>
                    <a:noFill/>
                  </a:ln>
                  <a:solidFill>
                    <a:prstClr val="white"/>
                  </a:solidFill>
                  <a:effectLst/>
                  <a:uLnTx/>
                  <a:uFillTx/>
                  <a:latin typeface="Calibri"/>
                  <a:ea typeface="+mn-ea"/>
                  <a:cs typeface="+mn-cs"/>
                </a:endParaRPr>
              </a:p>
            </p:txBody>
          </p:sp>
          <p:sp>
            <p:nvSpPr>
              <p:cNvPr id="22" name="Rectángulo redondeado 6">
                <a:extLst>
                  <a:ext uri="{FF2B5EF4-FFF2-40B4-BE49-F238E27FC236}">
                    <a16:creationId xmlns:a16="http://schemas.microsoft.com/office/drawing/2014/main" id="{EB082C81-63F9-1ECA-0AC1-8628A9DF0AF8}"/>
                  </a:ext>
                </a:extLst>
              </p:cNvPr>
              <p:cNvSpPr>
                <a:spLocks/>
              </p:cNvSpPr>
              <p:nvPr/>
            </p:nvSpPr>
            <p:spPr>
              <a:xfrm>
                <a:off x="4390815" y="4468502"/>
                <a:ext cx="1196338" cy="429367"/>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0" rIns="0" bIns="0" rtlCol="0" anchor="ctr">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dirty="0">
                    <a:ln>
                      <a:noFill/>
                    </a:ln>
                    <a:solidFill>
                      <a:srgbClr val="000000"/>
                    </a:solidFill>
                    <a:effectLst/>
                    <a:uLnTx/>
                    <a:uFillTx/>
                    <a:latin typeface="Calibri"/>
                    <a:ea typeface="+mn-ea"/>
                    <a:cs typeface="+mn-cs"/>
                  </a:rPr>
                  <a:t>0.60 </a:t>
                </a:r>
                <a:r>
                  <a:rPr kumimoji="0" lang="en-US" sz="1333" b="1" i="0" u="none" strike="noStrike" kern="1200" cap="none" spc="0" normalizeH="0" baseline="0" noProof="0" dirty="0">
                    <a:ln>
                      <a:noFill/>
                    </a:ln>
                    <a:solidFill>
                      <a:srgbClr val="000000"/>
                    </a:solidFill>
                    <a:effectLst/>
                    <a:uLnTx/>
                    <a:uFillTx/>
                    <a:latin typeface="Georgia"/>
                    <a:ea typeface="+mn-ea"/>
                    <a:cs typeface="+mn-cs"/>
                  </a:rPr>
                  <a:t>life-years </a:t>
                </a:r>
                <a:r>
                  <a:rPr kumimoji="0" lang="en-US" sz="1333" b="0" i="0" u="none" strike="noStrike" kern="1200" cap="none" spc="0" normalizeH="0" baseline="0" noProof="0" dirty="0">
                    <a:ln>
                      <a:noFill/>
                    </a:ln>
                    <a:solidFill>
                      <a:srgbClr val="000000"/>
                    </a:solidFill>
                    <a:effectLst/>
                    <a:uLnTx/>
                    <a:uFillTx/>
                    <a:latin typeface="Georgia"/>
                    <a:ea typeface="+mn-ea"/>
                    <a:cs typeface="+mn-cs"/>
                  </a:rPr>
                  <a:t>in Mexico</a:t>
                </a:r>
              </a:p>
            </p:txBody>
          </p:sp>
          <p:sp>
            <p:nvSpPr>
              <p:cNvPr id="23" name="Rectángulo redondeado 6">
                <a:extLst>
                  <a:ext uri="{FF2B5EF4-FFF2-40B4-BE49-F238E27FC236}">
                    <a16:creationId xmlns:a16="http://schemas.microsoft.com/office/drawing/2014/main" id="{96DE992E-BD95-27F1-A272-F0D819404DD6}"/>
                  </a:ext>
                </a:extLst>
              </p:cNvPr>
              <p:cNvSpPr>
                <a:spLocks/>
              </p:cNvSpPr>
              <p:nvPr/>
            </p:nvSpPr>
            <p:spPr>
              <a:xfrm>
                <a:off x="5626271" y="4468502"/>
                <a:ext cx="1067899" cy="429367"/>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0" rIns="0" bIns="0" rtlCol="0" anchor="ctr">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dirty="0">
                    <a:ln>
                      <a:noFill/>
                    </a:ln>
                    <a:solidFill>
                      <a:srgbClr val="000000"/>
                    </a:solidFill>
                    <a:effectLst/>
                    <a:uLnTx/>
                    <a:uFillTx/>
                    <a:latin typeface="Calibri"/>
                    <a:ea typeface="+mn-ea"/>
                    <a:cs typeface="+mn-cs"/>
                  </a:rPr>
                  <a:t>0.59 </a:t>
                </a:r>
                <a:r>
                  <a:rPr kumimoji="0" lang="en-US" sz="1333" b="1" i="0" u="none" strike="noStrike" kern="1200" cap="none" spc="0" normalizeH="0" baseline="0" noProof="0" dirty="0">
                    <a:ln>
                      <a:noFill/>
                    </a:ln>
                    <a:solidFill>
                      <a:srgbClr val="000000"/>
                    </a:solidFill>
                    <a:effectLst/>
                    <a:uLnTx/>
                    <a:uFillTx/>
                    <a:latin typeface="Georgia"/>
                    <a:ea typeface="+mn-ea"/>
                    <a:cs typeface="+mn-cs"/>
                  </a:rPr>
                  <a:t>QALYs in </a:t>
                </a:r>
                <a:r>
                  <a:rPr kumimoji="0" lang="en-US" sz="1333" b="0" i="0" u="none" strike="noStrike" kern="1200" cap="none" spc="0" normalizeH="0" baseline="0" noProof="0" dirty="0">
                    <a:ln>
                      <a:noFill/>
                    </a:ln>
                    <a:solidFill>
                      <a:srgbClr val="000000"/>
                    </a:solidFill>
                    <a:effectLst/>
                    <a:uLnTx/>
                    <a:uFillTx/>
                    <a:latin typeface="Georgia"/>
                    <a:ea typeface="+mn-ea"/>
                    <a:cs typeface="+mn-cs"/>
                  </a:rPr>
                  <a:t>Thailand</a:t>
                </a:r>
              </a:p>
            </p:txBody>
          </p:sp>
          <p:sp>
            <p:nvSpPr>
              <p:cNvPr id="24" name="Rectángulo redondeado 6">
                <a:extLst>
                  <a:ext uri="{FF2B5EF4-FFF2-40B4-BE49-F238E27FC236}">
                    <a16:creationId xmlns:a16="http://schemas.microsoft.com/office/drawing/2014/main" id="{B37D5E4C-21FE-4E8C-3481-1B3EB0ACA668}"/>
                  </a:ext>
                </a:extLst>
              </p:cNvPr>
              <p:cNvSpPr>
                <a:spLocks/>
              </p:cNvSpPr>
              <p:nvPr/>
            </p:nvSpPr>
            <p:spPr>
              <a:xfrm>
                <a:off x="6733288" y="4468502"/>
                <a:ext cx="1067899" cy="429367"/>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0" rIns="0" bIns="0" rtlCol="0" anchor="ctr">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dirty="0">
                    <a:ln>
                      <a:noFill/>
                    </a:ln>
                    <a:solidFill>
                      <a:srgbClr val="000000"/>
                    </a:solidFill>
                    <a:effectLst/>
                    <a:uLnTx/>
                    <a:uFillTx/>
                    <a:latin typeface="Calibri"/>
                    <a:ea typeface="+mn-ea"/>
                    <a:cs typeface="+mn-cs"/>
                  </a:rPr>
                  <a:t>0.93 </a:t>
                </a:r>
                <a:r>
                  <a:rPr kumimoji="0" lang="en-US" sz="1333" b="1" i="0" u="none" strike="noStrike" kern="1200" cap="none" spc="0" normalizeH="0" baseline="0" noProof="0" dirty="0">
                    <a:ln>
                      <a:noFill/>
                    </a:ln>
                    <a:solidFill>
                      <a:srgbClr val="000000"/>
                    </a:solidFill>
                    <a:effectLst/>
                    <a:uLnTx/>
                    <a:uFillTx/>
                    <a:latin typeface="Georgia"/>
                    <a:ea typeface="+mn-ea"/>
                    <a:cs typeface="+mn-cs"/>
                  </a:rPr>
                  <a:t>QALYs in </a:t>
                </a:r>
                <a:r>
                  <a:rPr kumimoji="0" lang="en-US" sz="1333" b="0" i="0" u="none" strike="noStrike" kern="1200" cap="none" spc="0" normalizeH="0" baseline="0" noProof="0" dirty="0">
                    <a:ln>
                      <a:noFill/>
                    </a:ln>
                    <a:solidFill>
                      <a:srgbClr val="000000"/>
                    </a:solidFill>
                    <a:effectLst/>
                    <a:uLnTx/>
                    <a:uFillTx/>
                    <a:latin typeface="Georgia"/>
                    <a:ea typeface="+mn-ea"/>
                    <a:cs typeface="+mn-cs"/>
                  </a:rPr>
                  <a:t>China</a:t>
                </a:r>
              </a:p>
            </p:txBody>
          </p:sp>
          <p:cxnSp>
            <p:nvCxnSpPr>
              <p:cNvPr id="25" name="Straight Connector 24">
                <a:extLst>
                  <a:ext uri="{FF2B5EF4-FFF2-40B4-BE49-F238E27FC236}">
                    <a16:creationId xmlns:a16="http://schemas.microsoft.com/office/drawing/2014/main" id="{665E99EA-FE87-CE93-FFEC-250586D442DC}"/>
                  </a:ext>
                </a:extLst>
              </p:cNvPr>
              <p:cNvCxnSpPr>
                <a:cxnSpLocks/>
              </p:cNvCxnSpPr>
              <p:nvPr/>
            </p:nvCxnSpPr>
            <p:spPr>
              <a:xfrm>
                <a:off x="5606712" y="4500304"/>
                <a:ext cx="0" cy="36576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C7405787-3F6B-479F-B93A-AAB4B01FA7DE}"/>
                  </a:ext>
                </a:extLst>
              </p:cNvPr>
              <p:cNvCxnSpPr>
                <a:cxnSpLocks/>
              </p:cNvCxnSpPr>
              <p:nvPr/>
            </p:nvCxnSpPr>
            <p:spPr>
              <a:xfrm>
                <a:off x="6713729" y="4500304"/>
                <a:ext cx="0" cy="36576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9942E30F-E68A-C1C4-E40D-DA09D98951CF}"/>
                </a:ext>
              </a:extLst>
            </p:cNvPr>
            <p:cNvGrpSpPr/>
            <p:nvPr/>
          </p:nvGrpSpPr>
          <p:grpSpPr>
            <a:xfrm>
              <a:off x="8076869" y="3264457"/>
              <a:ext cx="3530931" cy="1255425"/>
              <a:chOff x="7990509" y="3699425"/>
              <a:chExt cx="3530931" cy="1255425"/>
            </a:xfrm>
          </p:grpSpPr>
          <p:sp>
            <p:nvSpPr>
              <p:cNvPr id="14" name="Rectángulo redondeado 7">
                <a:extLst>
                  <a:ext uri="{FF2B5EF4-FFF2-40B4-BE49-F238E27FC236}">
                    <a16:creationId xmlns:a16="http://schemas.microsoft.com/office/drawing/2014/main" id="{375EFC53-C076-71F7-F4FD-566EFEEFC7EF}"/>
                  </a:ext>
                </a:extLst>
              </p:cNvPr>
              <p:cNvSpPr>
                <a:spLocks/>
              </p:cNvSpPr>
              <p:nvPr/>
            </p:nvSpPr>
            <p:spPr>
              <a:xfrm>
                <a:off x="7990509" y="3699425"/>
                <a:ext cx="3530931" cy="1255425"/>
              </a:xfrm>
              <a:prstGeom prst="rect">
                <a:avLst/>
              </a:prstGeom>
              <a:solidFill>
                <a:schemeClr val="accent2">
                  <a:lumMod val="60000"/>
                  <a:lumOff val="40000"/>
                </a:schemeClr>
              </a:solidFill>
              <a:ln>
                <a:noFill/>
              </a:ln>
            </p:spPr>
            <p:style>
              <a:lnRef idx="0">
                <a:scrgbClr r="0" g="0" b="0"/>
              </a:lnRef>
              <a:fillRef idx="0">
                <a:scrgbClr r="0" g="0" b="0"/>
              </a:fillRef>
              <a:effectRef idx="0">
                <a:scrgbClr r="0" g="0" b="0"/>
              </a:effectRef>
              <a:fontRef idx="minor">
                <a:schemeClr val="lt1"/>
              </a:fontRef>
            </p:style>
            <p:txBody>
              <a:bodyPr lIns="121920" rIns="121920" rtlCol="0" anchor="t"/>
              <a:lstStyle/>
              <a:p>
                <a:pPr marL="237061" marR="0" lvl="0" indent="0" algn="ctr" defTabSz="121917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0000"/>
                    </a:solidFill>
                    <a:effectLst/>
                    <a:uLnTx/>
                    <a:uFillTx/>
                    <a:latin typeface="Georgia"/>
                    <a:ea typeface="+mn-ea"/>
                    <a:cs typeface="+mn-cs"/>
                  </a:rPr>
                  <a:t>Cost savings per patient with </a:t>
                </a:r>
                <a:br>
                  <a:rPr kumimoji="0" lang="en-US" sz="1333" b="0" i="0" u="none" strike="noStrike" kern="1200" cap="none" spc="0" normalizeH="0" baseline="0" noProof="0" dirty="0">
                    <a:ln>
                      <a:noFill/>
                    </a:ln>
                    <a:solidFill>
                      <a:srgbClr val="000000"/>
                    </a:solidFill>
                    <a:effectLst/>
                    <a:uLnTx/>
                    <a:uFillTx/>
                    <a:latin typeface="Georgia"/>
                    <a:ea typeface="+mn-ea"/>
                    <a:cs typeface="+mn-cs"/>
                  </a:rPr>
                </a:br>
                <a:r>
                  <a:rPr kumimoji="0" lang="en-US" sz="1333" b="0" i="0" u="none" strike="noStrike" kern="1200" cap="none" spc="0" normalizeH="0" baseline="0" noProof="0" dirty="0">
                    <a:ln>
                      <a:noFill/>
                    </a:ln>
                    <a:solidFill>
                      <a:srgbClr val="000000"/>
                    </a:solidFill>
                    <a:effectLst/>
                    <a:uLnTx/>
                    <a:uFillTx/>
                    <a:latin typeface="Georgia"/>
                    <a:ea typeface="+mn-ea"/>
                    <a:cs typeface="+mn-cs"/>
                  </a:rPr>
                  <a:t>optimal adherence</a:t>
                </a:r>
                <a:r>
                  <a:rPr kumimoji="0" lang="en-US" sz="1333" b="0" i="0" u="none" strike="noStrike" kern="1200" cap="none" spc="0" normalizeH="0" baseline="30000" noProof="0" dirty="0">
                    <a:ln>
                      <a:noFill/>
                    </a:ln>
                    <a:solidFill>
                      <a:srgbClr val="000000"/>
                    </a:solidFill>
                    <a:effectLst/>
                    <a:uLnTx/>
                    <a:uFillTx/>
                    <a:latin typeface="Georgia"/>
                    <a:ea typeface="+mn-ea"/>
                    <a:cs typeface="+mn-cs"/>
                  </a:rPr>
                  <a:t>2</a:t>
                </a:r>
                <a:endParaRPr kumimoji="0" lang="en-US" sz="1333" b="0" i="0" u="none" strike="noStrike" kern="1200" cap="none" spc="0" normalizeH="0" baseline="0" noProof="0" dirty="0">
                  <a:ln>
                    <a:noFill/>
                  </a:ln>
                  <a:solidFill>
                    <a:srgbClr val="000000"/>
                  </a:solidFill>
                  <a:effectLst/>
                  <a:uLnTx/>
                  <a:uFillTx/>
                  <a:latin typeface="Georgia"/>
                  <a:ea typeface="+mn-ea"/>
                  <a:cs typeface="+mn-cs"/>
                </a:endParaRPr>
              </a:p>
            </p:txBody>
          </p:sp>
          <p:sp>
            <p:nvSpPr>
              <p:cNvPr id="15" name="Rectángulo redondeado 6">
                <a:extLst>
                  <a:ext uri="{FF2B5EF4-FFF2-40B4-BE49-F238E27FC236}">
                    <a16:creationId xmlns:a16="http://schemas.microsoft.com/office/drawing/2014/main" id="{86A811ED-9A8A-DE22-FD3E-988515841ECA}"/>
                  </a:ext>
                </a:extLst>
              </p:cNvPr>
              <p:cNvSpPr>
                <a:spLocks/>
              </p:cNvSpPr>
              <p:nvPr/>
            </p:nvSpPr>
            <p:spPr>
              <a:xfrm>
                <a:off x="8050789" y="4468502"/>
                <a:ext cx="1067899" cy="429367"/>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0" rIns="0" bIns="0" rtlCol="0" anchor="ctr">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dirty="0">
                    <a:ln>
                      <a:noFill/>
                    </a:ln>
                    <a:solidFill>
                      <a:srgbClr val="000000"/>
                    </a:solidFill>
                    <a:effectLst/>
                    <a:uLnTx/>
                    <a:uFillTx/>
                    <a:latin typeface="Calibri"/>
                    <a:ea typeface="+mn-ea"/>
                    <a:cs typeface="+mn-cs"/>
                  </a:rPr>
                  <a:t>$700</a:t>
                </a:r>
                <a:br>
                  <a:rPr kumimoji="0" lang="en-US" sz="1333" b="0" i="0" u="none" strike="noStrike" kern="1200" cap="none" spc="0" normalizeH="0" baseline="0" noProof="0" dirty="0">
                    <a:ln>
                      <a:noFill/>
                    </a:ln>
                    <a:solidFill>
                      <a:srgbClr val="000000"/>
                    </a:solidFill>
                    <a:effectLst/>
                    <a:uLnTx/>
                    <a:uFillTx/>
                    <a:latin typeface="Calibri"/>
                    <a:ea typeface="+mn-ea"/>
                    <a:cs typeface="+mn-cs"/>
                  </a:rPr>
                </a:br>
                <a:r>
                  <a:rPr kumimoji="0" lang="en-US" sz="1333" b="0" i="0" u="none" strike="noStrike" kern="1200" cap="none" spc="0" normalizeH="0" baseline="0" noProof="0" dirty="0">
                    <a:ln>
                      <a:noFill/>
                    </a:ln>
                    <a:solidFill>
                      <a:srgbClr val="000000"/>
                    </a:solidFill>
                    <a:effectLst/>
                    <a:uLnTx/>
                    <a:uFillTx/>
                    <a:latin typeface="Georgia"/>
                    <a:ea typeface="+mn-ea"/>
                    <a:cs typeface="+mn-cs"/>
                  </a:rPr>
                  <a:t>for China</a:t>
                </a:r>
              </a:p>
            </p:txBody>
          </p:sp>
          <p:sp>
            <p:nvSpPr>
              <p:cNvPr id="16" name="Rectángulo redondeado 6">
                <a:extLst>
                  <a:ext uri="{FF2B5EF4-FFF2-40B4-BE49-F238E27FC236}">
                    <a16:creationId xmlns:a16="http://schemas.microsoft.com/office/drawing/2014/main" id="{569BB618-DC81-283B-57FF-AE82B4669D98}"/>
                  </a:ext>
                </a:extLst>
              </p:cNvPr>
              <p:cNvSpPr>
                <a:spLocks/>
              </p:cNvSpPr>
              <p:nvPr/>
            </p:nvSpPr>
            <p:spPr>
              <a:xfrm>
                <a:off x="9222027" y="4468502"/>
                <a:ext cx="1067899" cy="429367"/>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0" rIns="0" bIns="0" rtlCol="0" anchor="ctr">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dirty="0">
                    <a:ln>
                      <a:noFill/>
                    </a:ln>
                    <a:solidFill>
                      <a:srgbClr val="000000"/>
                    </a:solidFill>
                    <a:effectLst/>
                    <a:uLnTx/>
                    <a:uFillTx/>
                    <a:latin typeface="Calibri"/>
                    <a:ea typeface="+mn-ea"/>
                    <a:cs typeface="+mn-cs"/>
                  </a:rPr>
                  <a:t>$412</a:t>
                </a:r>
                <a:br>
                  <a:rPr kumimoji="0" lang="en-US" sz="1333" b="0" i="0" u="none" strike="noStrike" kern="1200" cap="none" spc="0" normalizeH="0" baseline="0" noProof="0" dirty="0">
                    <a:ln>
                      <a:noFill/>
                    </a:ln>
                    <a:solidFill>
                      <a:srgbClr val="000000"/>
                    </a:solidFill>
                    <a:effectLst/>
                    <a:uLnTx/>
                    <a:uFillTx/>
                    <a:latin typeface="Calibri"/>
                    <a:ea typeface="+mn-ea"/>
                    <a:cs typeface="+mn-cs"/>
                  </a:rPr>
                </a:br>
                <a:r>
                  <a:rPr kumimoji="0" lang="en-US" sz="1333" b="0" i="0" u="none" strike="noStrike" kern="1200" cap="none" spc="0" normalizeH="0" baseline="0" noProof="0" dirty="0">
                    <a:ln>
                      <a:noFill/>
                    </a:ln>
                    <a:solidFill>
                      <a:srgbClr val="000000"/>
                    </a:solidFill>
                    <a:effectLst/>
                    <a:uLnTx/>
                    <a:uFillTx/>
                    <a:latin typeface="Georgia"/>
                    <a:ea typeface="+mn-ea"/>
                    <a:cs typeface="+mn-cs"/>
                  </a:rPr>
                  <a:t>for Mexico</a:t>
                </a:r>
              </a:p>
            </p:txBody>
          </p:sp>
          <p:sp>
            <p:nvSpPr>
              <p:cNvPr id="17" name="Rectángulo redondeado 6">
                <a:extLst>
                  <a:ext uri="{FF2B5EF4-FFF2-40B4-BE49-F238E27FC236}">
                    <a16:creationId xmlns:a16="http://schemas.microsoft.com/office/drawing/2014/main" id="{0A648496-4E09-67FA-240F-86AE2A557293}"/>
                  </a:ext>
                </a:extLst>
              </p:cNvPr>
              <p:cNvSpPr>
                <a:spLocks/>
              </p:cNvSpPr>
              <p:nvPr/>
            </p:nvSpPr>
            <p:spPr>
              <a:xfrm>
                <a:off x="10393263" y="4468502"/>
                <a:ext cx="1067899" cy="429367"/>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0" rIns="0" bIns="0" rtlCol="0" anchor="ctr">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dirty="0">
                    <a:ln>
                      <a:noFill/>
                    </a:ln>
                    <a:solidFill>
                      <a:srgbClr val="000000"/>
                    </a:solidFill>
                    <a:effectLst/>
                    <a:uLnTx/>
                    <a:uFillTx/>
                    <a:latin typeface="Calibri"/>
                    <a:ea typeface="+mn-ea"/>
                    <a:cs typeface="+mn-cs"/>
                  </a:rPr>
                  <a:t>$316</a:t>
                </a:r>
                <a:br>
                  <a:rPr kumimoji="0" lang="en-US" sz="1333" b="0" i="0" u="none" strike="noStrike" kern="1200" cap="none" spc="0" normalizeH="0" baseline="0" noProof="0" dirty="0">
                    <a:ln>
                      <a:noFill/>
                    </a:ln>
                    <a:solidFill>
                      <a:srgbClr val="000000"/>
                    </a:solidFill>
                    <a:effectLst/>
                    <a:uLnTx/>
                    <a:uFillTx/>
                    <a:latin typeface="Calibri"/>
                    <a:ea typeface="+mn-ea"/>
                    <a:cs typeface="+mn-cs"/>
                  </a:rPr>
                </a:br>
                <a:r>
                  <a:rPr kumimoji="0" lang="en-US" sz="1333" b="0" i="0" u="none" strike="noStrike" kern="1200" cap="none" spc="0" normalizeH="0" baseline="0" noProof="0" dirty="0">
                    <a:ln>
                      <a:noFill/>
                    </a:ln>
                    <a:solidFill>
                      <a:srgbClr val="000000"/>
                    </a:solidFill>
                    <a:effectLst/>
                    <a:uLnTx/>
                    <a:uFillTx/>
                    <a:latin typeface="Georgia"/>
                    <a:ea typeface="+mn-ea"/>
                    <a:cs typeface="+mn-cs"/>
                  </a:rPr>
                  <a:t>for Thailand</a:t>
                </a:r>
              </a:p>
            </p:txBody>
          </p:sp>
          <p:cxnSp>
            <p:nvCxnSpPr>
              <p:cNvPr id="18" name="Straight Connector 17">
                <a:extLst>
                  <a:ext uri="{FF2B5EF4-FFF2-40B4-BE49-F238E27FC236}">
                    <a16:creationId xmlns:a16="http://schemas.microsoft.com/office/drawing/2014/main" id="{08127E3A-435F-849E-0D72-35FF322DD997}"/>
                  </a:ext>
                </a:extLst>
              </p:cNvPr>
              <p:cNvCxnSpPr>
                <a:cxnSpLocks/>
              </p:cNvCxnSpPr>
              <p:nvPr/>
            </p:nvCxnSpPr>
            <p:spPr>
              <a:xfrm>
                <a:off x="9170357" y="4500304"/>
                <a:ext cx="0" cy="36576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8B5BD3E9-B935-3DE0-672C-CC757924D0C5}"/>
                  </a:ext>
                </a:extLst>
              </p:cNvPr>
              <p:cNvCxnSpPr>
                <a:cxnSpLocks/>
              </p:cNvCxnSpPr>
              <p:nvPr/>
            </p:nvCxnSpPr>
            <p:spPr>
              <a:xfrm>
                <a:off x="10341595" y="4500304"/>
                <a:ext cx="0" cy="36576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grpSp>
      <p:sp>
        <p:nvSpPr>
          <p:cNvPr id="34" name="Rectangle 33">
            <a:extLst>
              <a:ext uri="{FF2B5EF4-FFF2-40B4-BE49-F238E27FC236}">
                <a16:creationId xmlns:a16="http://schemas.microsoft.com/office/drawing/2014/main" id="{68D32223-2146-52A2-EB1D-DC5D34912870}"/>
              </a:ext>
            </a:extLst>
          </p:cNvPr>
          <p:cNvSpPr/>
          <p:nvPr/>
        </p:nvSpPr>
        <p:spPr>
          <a:xfrm>
            <a:off x="670560" y="4593632"/>
            <a:ext cx="10937238" cy="61248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4F71"/>
                </a:solidFill>
                <a:effectLst/>
                <a:uLnTx/>
                <a:uFillTx/>
                <a:latin typeface="Georgia"/>
                <a:ea typeface="+mn-ea"/>
                <a:cs typeface="+mn-cs"/>
              </a:rPr>
              <a:t>The most relevant benefit of improving medication adherence in CVD patients was the improvement in health outcomes in all 3 countries, in addition to the cost savings obtained</a:t>
            </a:r>
          </a:p>
        </p:txBody>
      </p:sp>
      <p:sp>
        <p:nvSpPr>
          <p:cNvPr id="35" name="Text Placeholder 7">
            <a:extLst>
              <a:ext uri="{FF2B5EF4-FFF2-40B4-BE49-F238E27FC236}">
                <a16:creationId xmlns:a16="http://schemas.microsoft.com/office/drawing/2014/main" id="{EA7E7046-CCE6-1F49-8234-8CF3532E45E2}"/>
              </a:ext>
            </a:extLst>
          </p:cNvPr>
          <p:cNvSpPr txBox="1">
            <a:spLocks/>
          </p:cNvSpPr>
          <p:nvPr/>
        </p:nvSpPr>
        <p:spPr>
          <a:xfrm>
            <a:off x="670560" y="5796147"/>
            <a:ext cx="10035538" cy="712503"/>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GPD: Gross domestic product;  CHE: Current health expenditure</a:t>
            </a:r>
          </a:p>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The values shown on this slide reflect the speaker’s interpretation of the data published in the references: 1. World Health Organization Global Health Expenditure database (https://</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apps.who.int</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nha</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/database/</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country_profile</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/Index/</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en</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The data was retrieved on August 06, 2024 ; 2. Cho JY, et al. Projected Cost Savings with Optimal Medication Adherence in Cardiovascular Disease Patients Requiring Lipid Lowering Therapy: a Multi-National Economic Evaluation Study. JAHA 2024. Manuscript in Press </a:t>
            </a:r>
          </a:p>
        </p:txBody>
      </p:sp>
      <p:sp>
        <p:nvSpPr>
          <p:cNvPr id="4" name="TextBox 3">
            <a:extLst>
              <a:ext uri="{FF2B5EF4-FFF2-40B4-BE49-F238E27FC236}">
                <a16:creationId xmlns:a16="http://schemas.microsoft.com/office/drawing/2014/main" id="{06CA68A9-EF73-927E-71EE-8B461396AFFE}"/>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GLO2329519</a:t>
            </a:r>
          </a:p>
        </p:txBody>
      </p:sp>
    </p:spTree>
    <p:extLst>
      <p:ext uri="{BB962C8B-B14F-4D97-AF65-F5344CB8AC3E}">
        <p14:creationId xmlns:p14="http://schemas.microsoft.com/office/powerpoint/2010/main" val="1744444177"/>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99A2EA0B-E739-BD4F-8450-51B9EAD70FD3}"/>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4" progId="TCLayout.ActiveDocument.1">
                  <p:embed/>
                </p:oleObj>
              </mc:Choice>
              <mc:Fallback>
                <p:oleObj name="think-cell Slide" r:id="rId4" imgW="395" imgH="394" progId="TCLayout.ActiveDocument.1">
                  <p:embed/>
                  <p:pic>
                    <p:nvPicPr>
                      <p:cNvPr id="5" name="think-cell data - do not delete" hidden="1">
                        <a:extLst>
                          <a:ext uri="{FF2B5EF4-FFF2-40B4-BE49-F238E27FC236}">
                            <a16:creationId xmlns:a16="http://schemas.microsoft.com/office/drawing/2014/main" id="{99A2EA0B-E739-BD4F-8450-51B9EAD70FD3}"/>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D30E281E-A64E-5B9C-F802-5C1F219ECB9C}"/>
              </a:ext>
            </a:extLst>
          </p:cNvPr>
          <p:cNvSpPr>
            <a:spLocks noGrp="1"/>
          </p:cNvSpPr>
          <p:nvPr>
            <p:ph type="title"/>
          </p:nvPr>
        </p:nvSpPr>
        <p:spPr/>
        <p:txBody>
          <a:bodyPr vert="horz"/>
          <a:lstStyle/>
          <a:p>
            <a:r>
              <a:rPr lang="en-US" dirty="0"/>
              <a:t>Non-adherence factors related to the healthcare system </a:t>
            </a:r>
            <a:br>
              <a:rPr lang="en-US" dirty="0"/>
            </a:br>
            <a:r>
              <a:rPr lang="en-US" dirty="0"/>
              <a:t>or equipment</a:t>
            </a:r>
          </a:p>
        </p:txBody>
      </p:sp>
      <p:grpSp>
        <p:nvGrpSpPr>
          <p:cNvPr id="7" name="Group 6">
            <a:extLst>
              <a:ext uri="{FF2B5EF4-FFF2-40B4-BE49-F238E27FC236}">
                <a16:creationId xmlns:a16="http://schemas.microsoft.com/office/drawing/2014/main" id="{B471986B-247B-634A-79A8-9C3276E8B0BF}"/>
              </a:ext>
            </a:extLst>
          </p:cNvPr>
          <p:cNvGrpSpPr/>
          <p:nvPr/>
        </p:nvGrpSpPr>
        <p:grpSpPr>
          <a:xfrm>
            <a:off x="643503" y="1456572"/>
            <a:ext cx="10964297" cy="2577172"/>
            <a:chOff x="643503" y="1155948"/>
            <a:chExt cx="10964297" cy="2577172"/>
          </a:xfrm>
        </p:grpSpPr>
        <p:cxnSp>
          <p:nvCxnSpPr>
            <p:cNvPr id="8" name="Straight Connector 7">
              <a:extLst>
                <a:ext uri="{FF2B5EF4-FFF2-40B4-BE49-F238E27FC236}">
                  <a16:creationId xmlns:a16="http://schemas.microsoft.com/office/drawing/2014/main" id="{F2295254-7676-8DEB-0491-329FC7E606E2}"/>
                </a:ext>
              </a:extLst>
            </p:cNvPr>
            <p:cNvCxnSpPr>
              <a:cxnSpLocks/>
              <a:stCxn id="29" idx="4"/>
              <a:endCxn id="27" idx="0"/>
            </p:cNvCxnSpPr>
            <p:nvPr/>
          </p:nvCxnSpPr>
          <p:spPr>
            <a:xfrm>
              <a:off x="747133" y="1328470"/>
              <a:ext cx="0" cy="1503861"/>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60E4931F-AC6A-A985-4075-BE50D50FC7A2}"/>
                </a:ext>
              </a:extLst>
            </p:cNvPr>
            <p:cNvCxnSpPr>
              <a:cxnSpLocks/>
              <a:stCxn id="25" idx="4"/>
              <a:endCxn id="23" idx="0"/>
            </p:cNvCxnSpPr>
            <p:nvPr/>
          </p:nvCxnSpPr>
          <p:spPr>
            <a:xfrm>
              <a:off x="6530638" y="1328470"/>
              <a:ext cx="0" cy="1729564"/>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0" name="Text Placeholder 3">
              <a:extLst>
                <a:ext uri="{FF2B5EF4-FFF2-40B4-BE49-F238E27FC236}">
                  <a16:creationId xmlns:a16="http://schemas.microsoft.com/office/drawing/2014/main" id="{712B0F80-6D75-2D40-BADE-F70414C07C5F}"/>
                </a:ext>
              </a:extLst>
            </p:cNvPr>
            <p:cNvSpPr txBox="1">
              <a:spLocks/>
            </p:cNvSpPr>
            <p:nvPr/>
          </p:nvSpPr>
          <p:spPr>
            <a:xfrm>
              <a:off x="982419" y="1155948"/>
              <a:ext cx="4628445" cy="1387067"/>
            </a:xfrm>
            <a:prstGeom prst="rect">
              <a:avLst/>
            </a:prstGeom>
          </p:spPr>
          <p:txBody>
            <a:bodyPr vert="horz" wrap="square" lIns="0" tIns="0" rIns="64300" bIns="32151" rtlCol="0">
              <a:spAutoFit/>
            </a:bodyPr>
            <a:lstStyle>
              <a:lvl1pPr marL="0" indent="0" algn="l" defTabSz="1311772" rtl="0" eaLnBrk="1" latinLnBrk="0" hangingPunct="1">
                <a:lnSpc>
                  <a:spcPct val="100000"/>
                </a:lnSpc>
                <a:spcBef>
                  <a:spcPts val="860"/>
                </a:spcBef>
                <a:buFont typeface="Arial" panose="020B0604020202020204" pitchFamily="34" charset="0"/>
                <a:buNone/>
                <a:defRPr sz="2296" b="0" kern="1200">
                  <a:solidFill>
                    <a:schemeClr val="tx1"/>
                  </a:solidFill>
                  <a:latin typeface="+mj-lt"/>
                  <a:ea typeface="+mn-ea"/>
                  <a:cs typeface="Calibri" panose="020F0502020204030204" pitchFamily="34" charset="0"/>
                </a:defRPr>
              </a:lvl1pPr>
              <a:lvl2pPr marL="243681" indent="-243681" algn="l" defTabSz="1311772" rtl="0" eaLnBrk="1" latinLnBrk="0" hangingPunct="1">
                <a:lnSpc>
                  <a:spcPct val="100000"/>
                </a:lnSpc>
                <a:spcBef>
                  <a:spcPts val="860"/>
                </a:spcBef>
                <a:buFont typeface="Arial" panose="020B0604020202020204" pitchFamily="34" charset="0"/>
                <a:buChar char="•"/>
                <a:defRPr sz="2009" b="0" kern="1200">
                  <a:solidFill>
                    <a:schemeClr val="tx1"/>
                  </a:solidFill>
                  <a:latin typeface="+mj-lt"/>
                  <a:ea typeface="+mn-ea"/>
                  <a:cs typeface="+mn-cs"/>
                </a:defRPr>
              </a:lvl2pPr>
              <a:lvl3pPr marL="573901" indent="-245958" algn="l" defTabSz="1311772" rtl="0" eaLnBrk="1" latinLnBrk="0" hangingPunct="1">
                <a:lnSpc>
                  <a:spcPct val="100000"/>
                </a:lnSpc>
                <a:spcBef>
                  <a:spcPts val="860"/>
                </a:spcBef>
                <a:buFont typeface="Arial" panose="020B0604020202020204" pitchFamily="34" charset="0"/>
                <a:buChar char="–"/>
                <a:defRPr sz="1721" b="0" kern="1200">
                  <a:solidFill>
                    <a:schemeClr val="tx1"/>
                  </a:solidFill>
                  <a:latin typeface="+mj-lt"/>
                  <a:ea typeface="+mn-ea"/>
                  <a:cs typeface="+mn-cs"/>
                </a:defRPr>
              </a:lvl3pPr>
              <a:lvl4pPr marL="819858" indent="-243681" algn="l" defTabSz="1311772" rtl="0" eaLnBrk="1" latinLnBrk="0" hangingPunct="1">
                <a:lnSpc>
                  <a:spcPct val="100000"/>
                </a:lnSpc>
                <a:spcBef>
                  <a:spcPts val="860"/>
                </a:spcBef>
                <a:buFont typeface="Arial" panose="020B0604020202020204" pitchFamily="34" charset="0"/>
                <a:buChar char="•"/>
                <a:defRPr sz="1578" b="0" kern="1200">
                  <a:solidFill>
                    <a:schemeClr val="tx1"/>
                  </a:solidFill>
                  <a:latin typeface="+mj-lt"/>
                  <a:ea typeface="+mn-ea"/>
                  <a:cs typeface="+mn-cs"/>
                </a:defRPr>
              </a:lvl4pPr>
              <a:lvl5pPr marL="1065814" indent="-245958" algn="l" defTabSz="1311772" rtl="0" eaLnBrk="1" latinLnBrk="0" hangingPunct="1">
                <a:lnSpc>
                  <a:spcPct val="100000"/>
                </a:lnSpc>
                <a:spcBef>
                  <a:spcPts val="860"/>
                </a:spcBef>
                <a:buFont typeface="Arial" panose="020B0604020202020204" pitchFamily="34" charset="0"/>
                <a:buChar char="»"/>
                <a:defRPr sz="1578" b="0" kern="1200">
                  <a:solidFill>
                    <a:schemeClr val="tx1"/>
                  </a:solidFill>
                  <a:latin typeface="+mj-lt"/>
                  <a:ea typeface="+mn-ea"/>
                  <a:cs typeface="+mn-cs"/>
                </a:defRPr>
              </a:lvl5pPr>
              <a:lvl6pPr marL="3607372"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6pPr>
              <a:lvl7pPr marL="4263258"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7pPr>
              <a:lvl8pPr marL="4919145"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8pPr>
              <a:lvl9pPr marL="5575030"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9pPr>
            </a:lstStyle>
            <a:p>
              <a:pPr marL="0" marR="0" lvl="1" indent="0" algn="l" defTabSz="2331923" rtl="0" eaLnBrk="1" fontAlgn="auto" latinLnBrk="0" hangingPunct="1">
                <a:lnSpc>
                  <a:spcPct val="100000"/>
                </a:lnSpc>
                <a:spcBef>
                  <a:spcPts val="0"/>
                </a:spcBef>
                <a:spcAft>
                  <a:spcPts val="800"/>
                </a:spcAft>
                <a:buClrTx/>
                <a:buSzTx/>
                <a:buFont typeface="Arial" panose="020B0604020202020204" pitchFamily="34" charset="0"/>
                <a:buNone/>
                <a:tabLst/>
                <a:defRPr/>
              </a:pPr>
              <a:r>
                <a:rPr kumimoji="0" lang="en-US" sz="1467" b="1" i="0" u="none" strike="noStrike" kern="1200" cap="none" spc="0" normalizeH="0" baseline="0" noProof="0" dirty="0">
                  <a:ln>
                    <a:noFill/>
                  </a:ln>
                  <a:solidFill>
                    <a:srgbClr val="000000"/>
                  </a:solidFill>
                  <a:effectLst/>
                  <a:uLnTx/>
                  <a:uFillTx/>
                  <a:latin typeface="Georgia"/>
                  <a:ea typeface="+mn-ea"/>
                  <a:cs typeface="+mn-cs"/>
                </a:rPr>
                <a:t>No national or local programs have been created to eliminate or reduce barriers of therapeutic adherence, </a:t>
              </a:r>
              <a:r>
                <a:rPr kumimoji="0" lang="en-US" sz="1467" b="0" i="0" u="none" strike="noStrike" kern="1200" cap="none" spc="0" normalizeH="0" baseline="0" noProof="0" dirty="0">
                  <a:ln>
                    <a:noFill/>
                  </a:ln>
                  <a:solidFill>
                    <a:srgbClr val="000000"/>
                  </a:solidFill>
                  <a:effectLst/>
                  <a:uLnTx/>
                  <a:uFillTx/>
                  <a:latin typeface="Georgia"/>
                  <a:ea typeface="+mn-ea"/>
                  <a:cs typeface="+mn-cs"/>
                </a:rPr>
                <a:t>since the medical guidelines for treating chronic diseases are based mainly on pharmacological treatments, controlled diet and recommendations on a healthy lifestyle</a:t>
              </a:r>
              <a:r>
                <a:rPr kumimoji="0" lang="en-US" sz="1467" b="0" i="0" u="none" strike="noStrike" kern="1200" cap="none" spc="0" normalizeH="0" baseline="30000" noProof="0" dirty="0">
                  <a:ln>
                    <a:noFill/>
                  </a:ln>
                  <a:solidFill>
                    <a:srgbClr val="000000"/>
                  </a:solidFill>
                  <a:effectLst/>
                  <a:uLnTx/>
                  <a:uFillTx/>
                  <a:latin typeface="Georgia"/>
                  <a:ea typeface="+mn-ea"/>
                  <a:cs typeface="+mn-cs"/>
                </a:rPr>
                <a:t>1</a:t>
              </a:r>
              <a:endParaRPr kumimoji="0" lang="en-US" sz="1467" b="1" i="0" u="none" strike="noStrike" kern="1200" cap="none" spc="0" normalizeH="0" baseline="30000" noProof="0" dirty="0">
                <a:ln>
                  <a:noFill/>
                </a:ln>
                <a:solidFill>
                  <a:srgbClr val="000000"/>
                </a:solidFill>
                <a:effectLst/>
                <a:uLnTx/>
                <a:uFillTx/>
                <a:latin typeface="Georgia"/>
                <a:ea typeface="+mn-ea"/>
                <a:cs typeface="+mn-cs"/>
              </a:endParaRPr>
            </a:p>
          </p:txBody>
        </p:sp>
        <p:grpSp>
          <p:nvGrpSpPr>
            <p:cNvPr id="11" name="Group 10">
              <a:extLst>
                <a:ext uri="{FF2B5EF4-FFF2-40B4-BE49-F238E27FC236}">
                  <a16:creationId xmlns:a16="http://schemas.microsoft.com/office/drawing/2014/main" id="{47DDE346-BCED-B608-2095-8BECE470B66A}"/>
                </a:ext>
              </a:extLst>
            </p:cNvPr>
            <p:cNvGrpSpPr/>
            <p:nvPr/>
          </p:nvGrpSpPr>
          <p:grpSpPr>
            <a:xfrm>
              <a:off x="643503" y="1155948"/>
              <a:ext cx="207264" cy="207264"/>
              <a:chOff x="502919" y="1478424"/>
              <a:chExt cx="140365" cy="140363"/>
            </a:xfrm>
          </p:grpSpPr>
          <p:sp>
            <p:nvSpPr>
              <p:cNvPr id="28" name="Oval 27">
                <a:extLst>
                  <a:ext uri="{FF2B5EF4-FFF2-40B4-BE49-F238E27FC236}">
                    <a16:creationId xmlns:a16="http://schemas.microsoft.com/office/drawing/2014/main" id="{9BD4D753-2D21-EFC5-A49A-DB9E29A511A4}"/>
                  </a:ext>
                </a:extLst>
              </p:cNvPr>
              <p:cNvSpPr/>
              <p:nvPr/>
            </p:nvSpPr>
            <p:spPr>
              <a:xfrm>
                <a:off x="502919" y="1478424"/>
                <a:ext cx="140365" cy="140363"/>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29" name="Oval 28">
                <a:extLst>
                  <a:ext uri="{FF2B5EF4-FFF2-40B4-BE49-F238E27FC236}">
                    <a16:creationId xmlns:a16="http://schemas.microsoft.com/office/drawing/2014/main" id="{AF9D3EDC-7977-F7B7-489D-211E1905BDAE}"/>
                  </a:ext>
                </a:extLst>
              </p:cNvPr>
              <p:cNvSpPr/>
              <p:nvPr/>
            </p:nvSpPr>
            <p:spPr>
              <a:xfrm>
                <a:off x="526448" y="1501953"/>
                <a:ext cx="93306" cy="93305"/>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Georgia"/>
                  <a:ea typeface="+mn-ea"/>
                  <a:cs typeface="+mn-cs"/>
                </a:endParaRPr>
              </a:p>
            </p:txBody>
          </p:sp>
        </p:grpSp>
        <p:sp>
          <p:nvSpPr>
            <p:cNvPr id="12" name="Text Placeholder 3">
              <a:extLst>
                <a:ext uri="{FF2B5EF4-FFF2-40B4-BE49-F238E27FC236}">
                  <a16:creationId xmlns:a16="http://schemas.microsoft.com/office/drawing/2014/main" id="{7BACD33B-9800-85D3-FC37-0B332BE1A145}"/>
                </a:ext>
              </a:extLst>
            </p:cNvPr>
            <p:cNvSpPr txBox="1">
              <a:spLocks/>
            </p:cNvSpPr>
            <p:nvPr/>
          </p:nvSpPr>
          <p:spPr>
            <a:xfrm>
              <a:off x="982419" y="2797587"/>
              <a:ext cx="4628445" cy="935533"/>
            </a:xfrm>
            <a:prstGeom prst="rect">
              <a:avLst/>
            </a:prstGeom>
          </p:spPr>
          <p:txBody>
            <a:bodyPr vert="horz" wrap="square" lIns="0" tIns="0" rIns="64300" bIns="32151" rtlCol="0">
              <a:spAutoFit/>
            </a:bodyPr>
            <a:lstStyle>
              <a:lvl1pPr marL="0" indent="0" algn="l" defTabSz="1311772" rtl="0" eaLnBrk="1" latinLnBrk="0" hangingPunct="1">
                <a:lnSpc>
                  <a:spcPct val="100000"/>
                </a:lnSpc>
                <a:spcBef>
                  <a:spcPts val="860"/>
                </a:spcBef>
                <a:buFont typeface="Arial" panose="020B0604020202020204" pitchFamily="34" charset="0"/>
                <a:buNone/>
                <a:defRPr sz="2296" b="0" kern="1200">
                  <a:solidFill>
                    <a:schemeClr val="tx1"/>
                  </a:solidFill>
                  <a:latin typeface="+mj-lt"/>
                  <a:ea typeface="+mn-ea"/>
                  <a:cs typeface="Calibri" panose="020F0502020204030204" pitchFamily="34" charset="0"/>
                </a:defRPr>
              </a:lvl1pPr>
              <a:lvl2pPr marL="243681" indent="-243681" algn="l" defTabSz="1311772" rtl="0" eaLnBrk="1" latinLnBrk="0" hangingPunct="1">
                <a:lnSpc>
                  <a:spcPct val="100000"/>
                </a:lnSpc>
                <a:spcBef>
                  <a:spcPts val="860"/>
                </a:spcBef>
                <a:buFont typeface="Arial" panose="020B0604020202020204" pitchFamily="34" charset="0"/>
                <a:buChar char="•"/>
                <a:defRPr sz="2009" b="0" kern="1200">
                  <a:solidFill>
                    <a:schemeClr val="tx1"/>
                  </a:solidFill>
                  <a:latin typeface="+mj-lt"/>
                  <a:ea typeface="+mn-ea"/>
                  <a:cs typeface="+mn-cs"/>
                </a:defRPr>
              </a:lvl2pPr>
              <a:lvl3pPr marL="573901" indent="-245958" algn="l" defTabSz="1311772" rtl="0" eaLnBrk="1" latinLnBrk="0" hangingPunct="1">
                <a:lnSpc>
                  <a:spcPct val="100000"/>
                </a:lnSpc>
                <a:spcBef>
                  <a:spcPts val="860"/>
                </a:spcBef>
                <a:buFont typeface="Arial" panose="020B0604020202020204" pitchFamily="34" charset="0"/>
                <a:buChar char="–"/>
                <a:defRPr sz="1721" b="0" kern="1200">
                  <a:solidFill>
                    <a:schemeClr val="tx1"/>
                  </a:solidFill>
                  <a:latin typeface="+mj-lt"/>
                  <a:ea typeface="+mn-ea"/>
                  <a:cs typeface="+mn-cs"/>
                </a:defRPr>
              </a:lvl3pPr>
              <a:lvl4pPr marL="819858" indent="-243681" algn="l" defTabSz="1311772" rtl="0" eaLnBrk="1" latinLnBrk="0" hangingPunct="1">
                <a:lnSpc>
                  <a:spcPct val="100000"/>
                </a:lnSpc>
                <a:spcBef>
                  <a:spcPts val="860"/>
                </a:spcBef>
                <a:buFont typeface="Arial" panose="020B0604020202020204" pitchFamily="34" charset="0"/>
                <a:buChar char="•"/>
                <a:defRPr sz="1578" b="0" kern="1200">
                  <a:solidFill>
                    <a:schemeClr val="tx1"/>
                  </a:solidFill>
                  <a:latin typeface="+mj-lt"/>
                  <a:ea typeface="+mn-ea"/>
                  <a:cs typeface="+mn-cs"/>
                </a:defRPr>
              </a:lvl4pPr>
              <a:lvl5pPr marL="1065814" indent="-245958" algn="l" defTabSz="1311772" rtl="0" eaLnBrk="1" latinLnBrk="0" hangingPunct="1">
                <a:lnSpc>
                  <a:spcPct val="100000"/>
                </a:lnSpc>
                <a:spcBef>
                  <a:spcPts val="860"/>
                </a:spcBef>
                <a:buFont typeface="Arial" panose="020B0604020202020204" pitchFamily="34" charset="0"/>
                <a:buChar char="»"/>
                <a:defRPr sz="1578" b="0" kern="1200">
                  <a:solidFill>
                    <a:schemeClr val="tx1"/>
                  </a:solidFill>
                  <a:latin typeface="+mj-lt"/>
                  <a:ea typeface="+mn-ea"/>
                  <a:cs typeface="+mn-cs"/>
                </a:defRPr>
              </a:lvl5pPr>
              <a:lvl6pPr marL="3607372"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6pPr>
              <a:lvl7pPr marL="4263258"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7pPr>
              <a:lvl8pPr marL="4919145"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8pPr>
              <a:lvl9pPr marL="5575030"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9pPr>
            </a:lstStyle>
            <a:p>
              <a:pPr marL="0" marR="0" lvl="1" indent="0" algn="l" defTabSz="2331923" rtl="0" eaLnBrk="1" fontAlgn="auto" latinLnBrk="0" hangingPunct="1">
                <a:lnSpc>
                  <a:spcPct val="100000"/>
                </a:lnSpc>
                <a:spcBef>
                  <a:spcPts val="0"/>
                </a:spcBef>
                <a:spcAft>
                  <a:spcPts val="800"/>
                </a:spcAft>
                <a:buClrTx/>
                <a:buSzTx/>
                <a:buFont typeface="Arial" panose="020B0604020202020204" pitchFamily="34" charset="0"/>
                <a:buNone/>
                <a:tabLst/>
                <a:defRPr/>
              </a:pPr>
              <a:r>
                <a:rPr kumimoji="0" lang="en-US" sz="1467" b="0" i="0" u="none" strike="noStrike" kern="1200" cap="none" spc="0" normalizeH="0" baseline="0" noProof="0">
                  <a:ln>
                    <a:noFill/>
                  </a:ln>
                  <a:solidFill>
                    <a:srgbClr val="000000"/>
                  </a:solidFill>
                  <a:effectLst/>
                  <a:uLnTx/>
                  <a:uFillTx/>
                  <a:latin typeface="Georgia"/>
                  <a:ea typeface="+mn-ea"/>
                  <a:cs typeface="+mn-cs"/>
                </a:rPr>
                <a:t>The consequence of not addressing these diseases in a comprehensive manner is an increase in the prevalence of these diseases, affecting those who suffer from it with a poor quality of life and premature death</a:t>
              </a:r>
              <a:r>
                <a:rPr kumimoji="0" lang="en-US" sz="1467" b="0" i="0" u="none" strike="noStrike" kern="1200" cap="none" spc="0" normalizeH="0" baseline="30000" noProof="0">
                  <a:ln>
                    <a:noFill/>
                  </a:ln>
                  <a:solidFill>
                    <a:srgbClr val="000000"/>
                  </a:solidFill>
                  <a:effectLst/>
                  <a:uLnTx/>
                  <a:uFillTx/>
                  <a:latin typeface="Calibri"/>
                  <a:ea typeface="+mn-ea"/>
                  <a:cs typeface="+mn-cs"/>
                </a:rPr>
                <a:t>1</a:t>
              </a:r>
              <a:endParaRPr kumimoji="0" lang="en-US" sz="1467" b="0" i="0" u="none" strike="noStrike" kern="1200" cap="none" spc="0" normalizeH="0" baseline="0" noProof="0">
                <a:ln>
                  <a:noFill/>
                </a:ln>
                <a:solidFill>
                  <a:srgbClr val="000000"/>
                </a:solidFill>
                <a:effectLst/>
                <a:uLnTx/>
                <a:uFillTx/>
                <a:latin typeface="Georgia"/>
                <a:ea typeface="+mn-ea"/>
                <a:cs typeface="+mn-cs"/>
              </a:endParaRPr>
            </a:p>
          </p:txBody>
        </p:sp>
        <p:grpSp>
          <p:nvGrpSpPr>
            <p:cNvPr id="13" name="Group 12">
              <a:extLst>
                <a:ext uri="{FF2B5EF4-FFF2-40B4-BE49-F238E27FC236}">
                  <a16:creationId xmlns:a16="http://schemas.microsoft.com/office/drawing/2014/main" id="{1DDEDF6C-3A00-0FC0-9BCF-7B27BDB9CB63}"/>
                </a:ext>
              </a:extLst>
            </p:cNvPr>
            <p:cNvGrpSpPr/>
            <p:nvPr/>
          </p:nvGrpSpPr>
          <p:grpSpPr>
            <a:xfrm>
              <a:off x="643503" y="2797587"/>
              <a:ext cx="207264" cy="207264"/>
              <a:chOff x="502919" y="1478424"/>
              <a:chExt cx="140365" cy="140363"/>
            </a:xfrm>
          </p:grpSpPr>
          <p:sp>
            <p:nvSpPr>
              <p:cNvPr id="26" name="Oval 25">
                <a:extLst>
                  <a:ext uri="{FF2B5EF4-FFF2-40B4-BE49-F238E27FC236}">
                    <a16:creationId xmlns:a16="http://schemas.microsoft.com/office/drawing/2014/main" id="{3081E739-B9D8-C3FB-41A6-939F4FD76006}"/>
                  </a:ext>
                </a:extLst>
              </p:cNvPr>
              <p:cNvSpPr/>
              <p:nvPr/>
            </p:nvSpPr>
            <p:spPr>
              <a:xfrm>
                <a:off x="502919" y="1478424"/>
                <a:ext cx="140365" cy="140363"/>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27" name="Oval 26">
                <a:extLst>
                  <a:ext uri="{FF2B5EF4-FFF2-40B4-BE49-F238E27FC236}">
                    <a16:creationId xmlns:a16="http://schemas.microsoft.com/office/drawing/2014/main" id="{627974FF-6670-EF78-90E6-A9EF371FB1CA}"/>
                  </a:ext>
                </a:extLst>
              </p:cNvPr>
              <p:cNvSpPr/>
              <p:nvPr/>
            </p:nvSpPr>
            <p:spPr>
              <a:xfrm>
                <a:off x="526448" y="1501953"/>
                <a:ext cx="93306" cy="93305"/>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Georgia"/>
                  <a:ea typeface="+mn-ea"/>
                  <a:cs typeface="+mn-cs"/>
                </a:endParaRPr>
              </a:p>
            </p:txBody>
          </p:sp>
        </p:grpSp>
        <p:sp>
          <p:nvSpPr>
            <p:cNvPr id="14" name="Text Placeholder 3">
              <a:extLst>
                <a:ext uri="{FF2B5EF4-FFF2-40B4-BE49-F238E27FC236}">
                  <a16:creationId xmlns:a16="http://schemas.microsoft.com/office/drawing/2014/main" id="{5923DCC8-8761-AC07-C6DB-43AC6A2C8830}"/>
                </a:ext>
              </a:extLst>
            </p:cNvPr>
            <p:cNvSpPr txBox="1">
              <a:spLocks/>
            </p:cNvSpPr>
            <p:nvPr/>
          </p:nvSpPr>
          <p:spPr>
            <a:xfrm>
              <a:off x="6779749" y="1155948"/>
              <a:ext cx="4828051" cy="483999"/>
            </a:xfrm>
            <a:prstGeom prst="rect">
              <a:avLst/>
            </a:prstGeom>
          </p:spPr>
          <p:txBody>
            <a:bodyPr vert="horz" wrap="square" lIns="0" tIns="0" rIns="64300" bIns="32151" rtlCol="0">
              <a:spAutoFit/>
            </a:bodyPr>
            <a:lstStyle>
              <a:lvl1pPr marL="0" indent="0" algn="l" defTabSz="1311772" rtl="0" eaLnBrk="1" latinLnBrk="0" hangingPunct="1">
                <a:lnSpc>
                  <a:spcPct val="100000"/>
                </a:lnSpc>
                <a:spcBef>
                  <a:spcPts val="860"/>
                </a:spcBef>
                <a:buFont typeface="Arial" panose="020B0604020202020204" pitchFamily="34" charset="0"/>
                <a:buNone/>
                <a:defRPr sz="2296" b="0" kern="1200">
                  <a:solidFill>
                    <a:schemeClr val="tx1"/>
                  </a:solidFill>
                  <a:latin typeface="+mj-lt"/>
                  <a:ea typeface="+mn-ea"/>
                  <a:cs typeface="Calibri" panose="020F0502020204030204" pitchFamily="34" charset="0"/>
                </a:defRPr>
              </a:lvl1pPr>
              <a:lvl2pPr marL="243681" indent="-243681" algn="l" defTabSz="1311772" rtl="0" eaLnBrk="1" latinLnBrk="0" hangingPunct="1">
                <a:lnSpc>
                  <a:spcPct val="100000"/>
                </a:lnSpc>
                <a:spcBef>
                  <a:spcPts val="860"/>
                </a:spcBef>
                <a:buFont typeface="Arial" panose="020B0604020202020204" pitchFamily="34" charset="0"/>
                <a:buChar char="•"/>
                <a:defRPr sz="2009" b="0" kern="1200">
                  <a:solidFill>
                    <a:schemeClr val="tx1"/>
                  </a:solidFill>
                  <a:latin typeface="+mj-lt"/>
                  <a:ea typeface="+mn-ea"/>
                  <a:cs typeface="+mn-cs"/>
                </a:defRPr>
              </a:lvl2pPr>
              <a:lvl3pPr marL="573901" indent="-245958" algn="l" defTabSz="1311772" rtl="0" eaLnBrk="1" latinLnBrk="0" hangingPunct="1">
                <a:lnSpc>
                  <a:spcPct val="100000"/>
                </a:lnSpc>
                <a:spcBef>
                  <a:spcPts val="860"/>
                </a:spcBef>
                <a:buFont typeface="Arial" panose="020B0604020202020204" pitchFamily="34" charset="0"/>
                <a:buChar char="–"/>
                <a:defRPr sz="1721" b="0" kern="1200">
                  <a:solidFill>
                    <a:schemeClr val="tx1"/>
                  </a:solidFill>
                  <a:latin typeface="+mj-lt"/>
                  <a:ea typeface="+mn-ea"/>
                  <a:cs typeface="+mn-cs"/>
                </a:defRPr>
              </a:lvl3pPr>
              <a:lvl4pPr marL="819858" indent="-243681" algn="l" defTabSz="1311772" rtl="0" eaLnBrk="1" latinLnBrk="0" hangingPunct="1">
                <a:lnSpc>
                  <a:spcPct val="100000"/>
                </a:lnSpc>
                <a:spcBef>
                  <a:spcPts val="860"/>
                </a:spcBef>
                <a:buFont typeface="Arial" panose="020B0604020202020204" pitchFamily="34" charset="0"/>
                <a:buChar char="•"/>
                <a:defRPr sz="1578" b="0" kern="1200">
                  <a:solidFill>
                    <a:schemeClr val="tx1"/>
                  </a:solidFill>
                  <a:latin typeface="+mj-lt"/>
                  <a:ea typeface="+mn-ea"/>
                  <a:cs typeface="+mn-cs"/>
                </a:defRPr>
              </a:lvl4pPr>
              <a:lvl5pPr marL="1065814" indent="-245958" algn="l" defTabSz="1311772" rtl="0" eaLnBrk="1" latinLnBrk="0" hangingPunct="1">
                <a:lnSpc>
                  <a:spcPct val="100000"/>
                </a:lnSpc>
                <a:spcBef>
                  <a:spcPts val="860"/>
                </a:spcBef>
                <a:buFont typeface="Arial" panose="020B0604020202020204" pitchFamily="34" charset="0"/>
                <a:buChar char="»"/>
                <a:defRPr sz="1578" b="0" kern="1200">
                  <a:solidFill>
                    <a:schemeClr val="tx1"/>
                  </a:solidFill>
                  <a:latin typeface="+mj-lt"/>
                  <a:ea typeface="+mn-ea"/>
                  <a:cs typeface="+mn-cs"/>
                </a:defRPr>
              </a:lvl5pPr>
              <a:lvl6pPr marL="3607372"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6pPr>
              <a:lvl7pPr marL="4263258"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7pPr>
              <a:lvl8pPr marL="4919145"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8pPr>
              <a:lvl9pPr marL="5575030"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9pPr>
            </a:lstStyle>
            <a:p>
              <a:pPr marL="0" marR="0" lvl="1" indent="0" algn="l" defTabSz="2331923" rtl="0" eaLnBrk="1" fontAlgn="auto" latinLnBrk="0" hangingPunct="1">
                <a:lnSpc>
                  <a:spcPct val="100000"/>
                </a:lnSpc>
                <a:spcBef>
                  <a:spcPts val="0"/>
                </a:spcBef>
                <a:spcAft>
                  <a:spcPts val="800"/>
                </a:spcAft>
                <a:buClrTx/>
                <a:buSzTx/>
                <a:buFont typeface="Arial" panose="020B0604020202020204" pitchFamily="34" charset="0"/>
                <a:buNone/>
                <a:tabLst/>
                <a:defRPr/>
              </a:pPr>
              <a:r>
                <a:rPr kumimoji="0" lang="en-US" sz="1467" b="0" i="0" u="none" strike="noStrike" kern="1200" cap="none" spc="0" normalizeH="0" baseline="0" noProof="0" dirty="0">
                  <a:ln>
                    <a:noFill/>
                  </a:ln>
                  <a:solidFill>
                    <a:srgbClr val="000000"/>
                  </a:solidFill>
                  <a:effectLst/>
                  <a:uLnTx/>
                  <a:uFillTx/>
                  <a:latin typeface="Georgia"/>
                  <a:ea typeface="+mn-ea"/>
                  <a:cs typeface="+mn-cs"/>
                </a:rPr>
                <a:t>Health centers with inadequate infrastructure and </a:t>
              </a:r>
              <a:br>
                <a:rPr kumimoji="0" lang="en-US" sz="1467" b="0" i="0" u="none" strike="noStrike" kern="1200" cap="none" spc="0" normalizeH="0" baseline="0" noProof="0" dirty="0">
                  <a:ln>
                    <a:noFill/>
                  </a:ln>
                  <a:solidFill>
                    <a:srgbClr val="000000"/>
                  </a:solidFill>
                  <a:effectLst/>
                  <a:uLnTx/>
                  <a:uFillTx/>
                  <a:latin typeface="Georgia"/>
                  <a:ea typeface="+mn-ea"/>
                  <a:cs typeface="+mn-cs"/>
                </a:rPr>
              </a:br>
              <a:r>
                <a:rPr kumimoji="0" lang="en-US" sz="1467" b="0" i="0" u="none" strike="noStrike" kern="1200" cap="none" spc="0" normalizeH="0" baseline="0" noProof="0" dirty="0">
                  <a:ln>
                    <a:noFill/>
                  </a:ln>
                  <a:solidFill>
                    <a:srgbClr val="000000"/>
                  </a:solidFill>
                  <a:effectLst/>
                  <a:uLnTx/>
                  <a:uFillTx/>
                  <a:latin typeface="Georgia"/>
                  <a:ea typeface="+mn-ea"/>
                  <a:cs typeface="+mn-cs"/>
                </a:rPr>
                <a:t>deficient resources</a:t>
              </a:r>
              <a:r>
                <a:rPr kumimoji="0" lang="en-US" sz="1467" b="0" i="0" u="none" strike="noStrike" kern="1200" cap="none" spc="0" normalizeH="0" baseline="30000" noProof="0" dirty="0">
                  <a:ln>
                    <a:noFill/>
                  </a:ln>
                  <a:solidFill>
                    <a:srgbClr val="000000"/>
                  </a:solidFill>
                  <a:effectLst/>
                  <a:uLnTx/>
                  <a:uFillTx/>
                  <a:latin typeface="Georgia"/>
                  <a:ea typeface="+mn-ea"/>
                  <a:cs typeface="+mn-cs"/>
                </a:rPr>
                <a:t>2</a:t>
              </a:r>
            </a:p>
          </p:txBody>
        </p:sp>
        <p:grpSp>
          <p:nvGrpSpPr>
            <p:cNvPr id="15" name="Group 14">
              <a:extLst>
                <a:ext uri="{FF2B5EF4-FFF2-40B4-BE49-F238E27FC236}">
                  <a16:creationId xmlns:a16="http://schemas.microsoft.com/office/drawing/2014/main" id="{EFAE9254-A7A6-F87C-BDAA-D9C55AE8734B}"/>
                </a:ext>
              </a:extLst>
            </p:cNvPr>
            <p:cNvGrpSpPr/>
            <p:nvPr/>
          </p:nvGrpSpPr>
          <p:grpSpPr>
            <a:xfrm>
              <a:off x="6427008" y="1155948"/>
              <a:ext cx="207264" cy="207264"/>
              <a:chOff x="502919" y="1478424"/>
              <a:chExt cx="140365" cy="140363"/>
            </a:xfrm>
          </p:grpSpPr>
          <p:sp>
            <p:nvSpPr>
              <p:cNvPr id="24" name="Oval 23">
                <a:extLst>
                  <a:ext uri="{FF2B5EF4-FFF2-40B4-BE49-F238E27FC236}">
                    <a16:creationId xmlns:a16="http://schemas.microsoft.com/office/drawing/2014/main" id="{CCB5178D-5158-4294-F013-DF4D4E5DDE81}"/>
                  </a:ext>
                </a:extLst>
              </p:cNvPr>
              <p:cNvSpPr/>
              <p:nvPr/>
            </p:nvSpPr>
            <p:spPr>
              <a:xfrm>
                <a:off x="502919" y="1478424"/>
                <a:ext cx="140365" cy="140363"/>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25" name="Oval 24">
                <a:extLst>
                  <a:ext uri="{FF2B5EF4-FFF2-40B4-BE49-F238E27FC236}">
                    <a16:creationId xmlns:a16="http://schemas.microsoft.com/office/drawing/2014/main" id="{BDA2AD04-3DAC-CFC7-6EEC-842C9AA4EED8}"/>
                  </a:ext>
                </a:extLst>
              </p:cNvPr>
              <p:cNvSpPr/>
              <p:nvPr/>
            </p:nvSpPr>
            <p:spPr>
              <a:xfrm>
                <a:off x="526448" y="1501953"/>
                <a:ext cx="93306" cy="93305"/>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Georgia"/>
                  <a:ea typeface="+mn-ea"/>
                  <a:cs typeface="+mn-cs"/>
                </a:endParaRPr>
              </a:p>
            </p:txBody>
          </p:sp>
        </p:grpSp>
        <p:sp>
          <p:nvSpPr>
            <p:cNvPr id="16" name="Text Placeholder 3">
              <a:extLst>
                <a:ext uri="{FF2B5EF4-FFF2-40B4-BE49-F238E27FC236}">
                  <a16:creationId xmlns:a16="http://schemas.microsoft.com/office/drawing/2014/main" id="{E04793BD-FEE8-7064-F10C-32DF84F01DD3}"/>
                </a:ext>
              </a:extLst>
            </p:cNvPr>
            <p:cNvSpPr txBox="1">
              <a:spLocks/>
            </p:cNvSpPr>
            <p:nvPr/>
          </p:nvSpPr>
          <p:spPr>
            <a:xfrm>
              <a:off x="6779749" y="3023289"/>
              <a:ext cx="4828051" cy="709766"/>
            </a:xfrm>
            <a:prstGeom prst="rect">
              <a:avLst/>
            </a:prstGeom>
          </p:spPr>
          <p:txBody>
            <a:bodyPr vert="horz" wrap="square" lIns="0" tIns="0" rIns="64300" bIns="32151" rtlCol="0">
              <a:spAutoFit/>
            </a:bodyPr>
            <a:lstStyle>
              <a:lvl1pPr marL="0" indent="0" algn="l" defTabSz="1311772" rtl="0" eaLnBrk="1" latinLnBrk="0" hangingPunct="1">
                <a:lnSpc>
                  <a:spcPct val="100000"/>
                </a:lnSpc>
                <a:spcBef>
                  <a:spcPts val="860"/>
                </a:spcBef>
                <a:buFont typeface="Arial" panose="020B0604020202020204" pitchFamily="34" charset="0"/>
                <a:buNone/>
                <a:defRPr sz="2296" b="0" kern="1200">
                  <a:solidFill>
                    <a:schemeClr val="tx1"/>
                  </a:solidFill>
                  <a:latin typeface="+mj-lt"/>
                  <a:ea typeface="+mn-ea"/>
                  <a:cs typeface="Calibri" panose="020F0502020204030204" pitchFamily="34" charset="0"/>
                </a:defRPr>
              </a:lvl1pPr>
              <a:lvl2pPr marL="243681" indent="-243681" algn="l" defTabSz="1311772" rtl="0" eaLnBrk="1" latinLnBrk="0" hangingPunct="1">
                <a:lnSpc>
                  <a:spcPct val="100000"/>
                </a:lnSpc>
                <a:spcBef>
                  <a:spcPts val="860"/>
                </a:spcBef>
                <a:buFont typeface="Arial" panose="020B0604020202020204" pitchFamily="34" charset="0"/>
                <a:buChar char="•"/>
                <a:defRPr sz="2009" b="0" kern="1200">
                  <a:solidFill>
                    <a:schemeClr val="tx1"/>
                  </a:solidFill>
                  <a:latin typeface="+mj-lt"/>
                  <a:ea typeface="+mn-ea"/>
                  <a:cs typeface="+mn-cs"/>
                </a:defRPr>
              </a:lvl2pPr>
              <a:lvl3pPr marL="573901" indent="-245958" algn="l" defTabSz="1311772" rtl="0" eaLnBrk="1" latinLnBrk="0" hangingPunct="1">
                <a:lnSpc>
                  <a:spcPct val="100000"/>
                </a:lnSpc>
                <a:spcBef>
                  <a:spcPts val="860"/>
                </a:spcBef>
                <a:buFont typeface="Arial" panose="020B0604020202020204" pitchFamily="34" charset="0"/>
                <a:buChar char="–"/>
                <a:defRPr sz="1721" b="0" kern="1200">
                  <a:solidFill>
                    <a:schemeClr val="tx1"/>
                  </a:solidFill>
                  <a:latin typeface="+mj-lt"/>
                  <a:ea typeface="+mn-ea"/>
                  <a:cs typeface="+mn-cs"/>
                </a:defRPr>
              </a:lvl3pPr>
              <a:lvl4pPr marL="819858" indent="-243681" algn="l" defTabSz="1311772" rtl="0" eaLnBrk="1" latinLnBrk="0" hangingPunct="1">
                <a:lnSpc>
                  <a:spcPct val="100000"/>
                </a:lnSpc>
                <a:spcBef>
                  <a:spcPts val="860"/>
                </a:spcBef>
                <a:buFont typeface="Arial" panose="020B0604020202020204" pitchFamily="34" charset="0"/>
                <a:buChar char="•"/>
                <a:defRPr sz="1578" b="0" kern="1200">
                  <a:solidFill>
                    <a:schemeClr val="tx1"/>
                  </a:solidFill>
                  <a:latin typeface="+mj-lt"/>
                  <a:ea typeface="+mn-ea"/>
                  <a:cs typeface="+mn-cs"/>
                </a:defRPr>
              </a:lvl4pPr>
              <a:lvl5pPr marL="1065814" indent="-245958" algn="l" defTabSz="1311772" rtl="0" eaLnBrk="1" latinLnBrk="0" hangingPunct="1">
                <a:lnSpc>
                  <a:spcPct val="100000"/>
                </a:lnSpc>
                <a:spcBef>
                  <a:spcPts val="860"/>
                </a:spcBef>
                <a:buFont typeface="Arial" panose="020B0604020202020204" pitchFamily="34" charset="0"/>
                <a:buChar char="»"/>
                <a:defRPr sz="1578" b="0" kern="1200">
                  <a:solidFill>
                    <a:schemeClr val="tx1"/>
                  </a:solidFill>
                  <a:latin typeface="+mj-lt"/>
                  <a:ea typeface="+mn-ea"/>
                  <a:cs typeface="+mn-cs"/>
                </a:defRPr>
              </a:lvl5pPr>
              <a:lvl6pPr marL="3607372"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6pPr>
              <a:lvl7pPr marL="4263258"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7pPr>
              <a:lvl8pPr marL="4919145"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8pPr>
              <a:lvl9pPr marL="5575030"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9pPr>
            </a:lstStyle>
            <a:p>
              <a:pPr marL="0" marR="0" lvl="1" indent="0" algn="l" defTabSz="2331923" rtl="0" eaLnBrk="1" fontAlgn="auto" latinLnBrk="0" hangingPunct="1">
                <a:lnSpc>
                  <a:spcPct val="100000"/>
                </a:lnSpc>
                <a:spcBef>
                  <a:spcPts val="0"/>
                </a:spcBef>
                <a:spcAft>
                  <a:spcPts val="800"/>
                </a:spcAft>
                <a:buClrTx/>
                <a:buSzTx/>
                <a:buFont typeface="Arial" panose="020B0604020202020204" pitchFamily="34" charset="0"/>
                <a:buNone/>
                <a:tabLst/>
                <a:defRPr/>
              </a:pPr>
              <a:r>
                <a:rPr kumimoji="0" lang="en-US" sz="1467" b="0" i="0" u="none" strike="noStrike" kern="1200" cap="none" spc="0" normalizeH="0" baseline="0" noProof="0">
                  <a:ln>
                    <a:noFill/>
                  </a:ln>
                  <a:solidFill>
                    <a:srgbClr val="000000"/>
                  </a:solidFill>
                  <a:effectLst/>
                  <a:uLnTx/>
                  <a:uFillTx/>
                  <a:latin typeface="Georgia"/>
                  <a:ea typeface="+mn-ea"/>
                  <a:cs typeface="+mn-cs"/>
                </a:rPr>
                <a:t>Inadequately trained health personnel lack of knowledge about adherence and effective interventions to </a:t>
              </a:r>
              <a:br>
                <a:rPr kumimoji="0" lang="en-US" sz="1467" b="0" i="0" u="none" strike="noStrike" kern="1200" cap="none" spc="0" normalizeH="0" baseline="0" noProof="0">
                  <a:ln>
                    <a:noFill/>
                  </a:ln>
                  <a:solidFill>
                    <a:srgbClr val="000000"/>
                  </a:solidFill>
                  <a:effectLst/>
                  <a:uLnTx/>
                  <a:uFillTx/>
                  <a:latin typeface="Georgia"/>
                  <a:ea typeface="+mn-ea"/>
                  <a:cs typeface="+mn-cs"/>
                </a:rPr>
              </a:br>
              <a:r>
                <a:rPr kumimoji="0" lang="en-US" sz="1467" b="0" i="0" u="none" strike="noStrike" kern="1200" cap="none" spc="0" normalizeH="0" baseline="0" noProof="0">
                  <a:ln>
                    <a:noFill/>
                  </a:ln>
                  <a:solidFill>
                    <a:srgbClr val="000000"/>
                  </a:solidFill>
                  <a:effectLst/>
                  <a:uLnTx/>
                  <a:uFillTx/>
                  <a:latin typeface="Georgia"/>
                  <a:ea typeface="+mn-ea"/>
                  <a:cs typeface="+mn-cs"/>
                </a:rPr>
                <a:t>improve adherence</a:t>
              </a:r>
              <a:r>
                <a:rPr kumimoji="0" lang="en-US" sz="1467" b="0" i="0" u="none" strike="noStrike" kern="1200" cap="none" spc="0" normalizeH="0" baseline="30000" noProof="0">
                  <a:ln>
                    <a:noFill/>
                  </a:ln>
                  <a:solidFill>
                    <a:srgbClr val="000000"/>
                  </a:solidFill>
                  <a:effectLst/>
                  <a:uLnTx/>
                  <a:uFillTx/>
                  <a:latin typeface="Georgia"/>
                  <a:ea typeface="+mn-ea"/>
                  <a:cs typeface="+mn-cs"/>
                </a:rPr>
                <a:t>2</a:t>
              </a:r>
            </a:p>
          </p:txBody>
        </p:sp>
        <p:grpSp>
          <p:nvGrpSpPr>
            <p:cNvPr id="17" name="Group 16">
              <a:extLst>
                <a:ext uri="{FF2B5EF4-FFF2-40B4-BE49-F238E27FC236}">
                  <a16:creationId xmlns:a16="http://schemas.microsoft.com/office/drawing/2014/main" id="{B8F33396-77BD-A402-AB01-ABB04775D6E3}"/>
                </a:ext>
              </a:extLst>
            </p:cNvPr>
            <p:cNvGrpSpPr/>
            <p:nvPr/>
          </p:nvGrpSpPr>
          <p:grpSpPr>
            <a:xfrm>
              <a:off x="6427008" y="3023289"/>
              <a:ext cx="207264" cy="207264"/>
              <a:chOff x="502919" y="1478424"/>
              <a:chExt cx="140365" cy="140363"/>
            </a:xfrm>
          </p:grpSpPr>
          <p:sp>
            <p:nvSpPr>
              <p:cNvPr id="22" name="Oval 21">
                <a:extLst>
                  <a:ext uri="{FF2B5EF4-FFF2-40B4-BE49-F238E27FC236}">
                    <a16:creationId xmlns:a16="http://schemas.microsoft.com/office/drawing/2014/main" id="{E8426A3A-CCB8-627E-CCF7-1EB89C757F31}"/>
                  </a:ext>
                </a:extLst>
              </p:cNvPr>
              <p:cNvSpPr/>
              <p:nvPr/>
            </p:nvSpPr>
            <p:spPr>
              <a:xfrm>
                <a:off x="502919" y="1478424"/>
                <a:ext cx="140365" cy="140363"/>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23" name="Oval 22">
                <a:extLst>
                  <a:ext uri="{FF2B5EF4-FFF2-40B4-BE49-F238E27FC236}">
                    <a16:creationId xmlns:a16="http://schemas.microsoft.com/office/drawing/2014/main" id="{03D64B17-A71D-5B1D-5542-8AB1DE1E0C2D}"/>
                  </a:ext>
                </a:extLst>
              </p:cNvPr>
              <p:cNvSpPr/>
              <p:nvPr/>
            </p:nvSpPr>
            <p:spPr>
              <a:xfrm>
                <a:off x="526448" y="1501953"/>
                <a:ext cx="93306" cy="93305"/>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Georgia"/>
                  <a:ea typeface="+mn-ea"/>
                  <a:cs typeface="+mn-cs"/>
                </a:endParaRPr>
              </a:p>
            </p:txBody>
          </p:sp>
        </p:grpSp>
        <p:sp>
          <p:nvSpPr>
            <p:cNvPr id="18" name="Text Placeholder 3">
              <a:extLst>
                <a:ext uri="{FF2B5EF4-FFF2-40B4-BE49-F238E27FC236}">
                  <a16:creationId xmlns:a16="http://schemas.microsoft.com/office/drawing/2014/main" id="{B010A6B9-53AB-AE32-DF97-86ABD985ECC1}"/>
                </a:ext>
              </a:extLst>
            </p:cNvPr>
            <p:cNvSpPr txBox="1">
              <a:spLocks/>
            </p:cNvSpPr>
            <p:nvPr/>
          </p:nvSpPr>
          <p:spPr>
            <a:xfrm>
              <a:off x="6779749" y="2089619"/>
              <a:ext cx="4828051" cy="483999"/>
            </a:xfrm>
            <a:prstGeom prst="rect">
              <a:avLst/>
            </a:prstGeom>
          </p:spPr>
          <p:txBody>
            <a:bodyPr vert="horz" wrap="square" lIns="0" tIns="0" rIns="64300" bIns="32151" rtlCol="0">
              <a:spAutoFit/>
            </a:bodyPr>
            <a:lstStyle>
              <a:lvl1pPr marL="0" indent="0" algn="l" defTabSz="1311772" rtl="0" eaLnBrk="1" latinLnBrk="0" hangingPunct="1">
                <a:lnSpc>
                  <a:spcPct val="100000"/>
                </a:lnSpc>
                <a:spcBef>
                  <a:spcPts val="860"/>
                </a:spcBef>
                <a:buFont typeface="Arial" panose="020B0604020202020204" pitchFamily="34" charset="0"/>
                <a:buNone/>
                <a:defRPr sz="2296" b="0" kern="1200">
                  <a:solidFill>
                    <a:schemeClr val="tx1"/>
                  </a:solidFill>
                  <a:latin typeface="+mj-lt"/>
                  <a:ea typeface="+mn-ea"/>
                  <a:cs typeface="Calibri" panose="020F0502020204030204" pitchFamily="34" charset="0"/>
                </a:defRPr>
              </a:lvl1pPr>
              <a:lvl2pPr marL="243681" indent="-243681" algn="l" defTabSz="1311772" rtl="0" eaLnBrk="1" latinLnBrk="0" hangingPunct="1">
                <a:lnSpc>
                  <a:spcPct val="100000"/>
                </a:lnSpc>
                <a:spcBef>
                  <a:spcPts val="860"/>
                </a:spcBef>
                <a:buFont typeface="Arial" panose="020B0604020202020204" pitchFamily="34" charset="0"/>
                <a:buChar char="•"/>
                <a:defRPr sz="2009" b="0" kern="1200">
                  <a:solidFill>
                    <a:schemeClr val="tx1"/>
                  </a:solidFill>
                  <a:latin typeface="+mj-lt"/>
                  <a:ea typeface="+mn-ea"/>
                  <a:cs typeface="+mn-cs"/>
                </a:defRPr>
              </a:lvl2pPr>
              <a:lvl3pPr marL="573901" indent="-245958" algn="l" defTabSz="1311772" rtl="0" eaLnBrk="1" latinLnBrk="0" hangingPunct="1">
                <a:lnSpc>
                  <a:spcPct val="100000"/>
                </a:lnSpc>
                <a:spcBef>
                  <a:spcPts val="860"/>
                </a:spcBef>
                <a:buFont typeface="Arial" panose="020B0604020202020204" pitchFamily="34" charset="0"/>
                <a:buChar char="–"/>
                <a:defRPr sz="1721" b="0" kern="1200">
                  <a:solidFill>
                    <a:schemeClr val="tx1"/>
                  </a:solidFill>
                  <a:latin typeface="+mj-lt"/>
                  <a:ea typeface="+mn-ea"/>
                  <a:cs typeface="+mn-cs"/>
                </a:defRPr>
              </a:lvl3pPr>
              <a:lvl4pPr marL="819858" indent="-243681" algn="l" defTabSz="1311772" rtl="0" eaLnBrk="1" latinLnBrk="0" hangingPunct="1">
                <a:lnSpc>
                  <a:spcPct val="100000"/>
                </a:lnSpc>
                <a:spcBef>
                  <a:spcPts val="860"/>
                </a:spcBef>
                <a:buFont typeface="Arial" panose="020B0604020202020204" pitchFamily="34" charset="0"/>
                <a:buChar char="•"/>
                <a:defRPr sz="1578" b="0" kern="1200">
                  <a:solidFill>
                    <a:schemeClr val="tx1"/>
                  </a:solidFill>
                  <a:latin typeface="+mj-lt"/>
                  <a:ea typeface="+mn-ea"/>
                  <a:cs typeface="+mn-cs"/>
                </a:defRPr>
              </a:lvl4pPr>
              <a:lvl5pPr marL="1065814" indent="-245958" algn="l" defTabSz="1311772" rtl="0" eaLnBrk="1" latinLnBrk="0" hangingPunct="1">
                <a:lnSpc>
                  <a:spcPct val="100000"/>
                </a:lnSpc>
                <a:spcBef>
                  <a:spcPts val="860"/>
                </a:spcBef>
                <a:buFont typeface="Arial" panose="020B0604020202020204" pitchFamily="34" charset="0"/>
                <a:buChar char="»"/>
                <a:defRPr sz="1578" b="0" kern="1200">
                  <a:solidFill>
                    <a:schemeClr val="tx1"/>
                  </a:solidFill>
                  <a:latin typeface="+mj-lt"/>
                  <a:ea typeface="+mn-ea"/>
                  <a:cs typeface="+mn-cs"/>
                </a:defRPr>
              </a:lvl5pPr>
              <a:lvl6pPr marL="3607372"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6pPr>
              <a:lvl7pPr marL="4263258"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7pPr>
              <a:lvl8pPr marL="4919145"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8pPr>
              <a:lvl9pPr marL="5575030"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9pPr>
            </a:lstStyle>
            <a:p>
              <a:pPr marL="0" marR="0" lvl="1" indent="0" algn="l" defTabSz="2331923" rtl="0" eaLnBrk="1" fontAlgn="auto" latinLnBrk="0" hangingPunct="1">
                <a:lnSpc>
                  <a:spcPct val="100000"/>
                </a:lnSpc>
                <a:spcBef>
                  <a:spcPts val="0"/>
                </a:spcBef>
                <a:spcAft>
                  <a:spcPts val="800"/>
                </a:spcAft>
                <a:buClrTx/>
                <a:buSzTx/>
                <a:buFont typeface="Arial" panose="020B0604020202020204" pitchFamily="34" charset="0"/>
                <a:buNone/>
                <a:tabLst/>
                <a:defRPr/>
              </a:pPr>
              <a:r>
                <a:rPr kumimoji="0" lang="en-US" sz="1467" b="0" i="0" u="none" strike="noStrike" kern="1200" cap="none" spc="0" normalizeH="0" baseline="0" noProof="0">
                  <a:ln>
                    <a:noFill/>
                  </a:ln>
                  <a:solidFill>
                    <a:srgbClr val="000000"/>
                  </a:solidFill>
                  <a:effectLst/>
                  <a:uLnTx/>
                  <a:uFillTx/>
                  <a:latin typeface="Georgia"/>
                  <a:ea typeface="+mn-ea"/>
                  <a:cs typeface="+mn-cs"/>
                </a:rPr>
                <a:t>Underpaid and overworked health personnel leading to short consultations lacking in quality and warmth</a:t>
              </a:r>
              <a:r>
                <a:rPr kumimoji="0" lang="en-US" sz="1467" b="0" i="0" u="none" strike="noStrike" kern="1200" cap="none" spc="0" normalizeH="0" baseline="30000" noProof="0">
                  <a:ln>
                    <a:noFill/>
                  </a:ln>
                  <a:solidFill>
                    <a:srgbClr val="000000"/>
                  </a:solidFill>
                  <a:effectLst/>
                  <a:uLnTx/>
                  <a:uFillTx/>
                  <a:latin typeface="Georgia"/>
                  <a:ea typeface="+mn-ea"/>
                  <a:cs typeface="+mn-cs"/>
                </a:rPr>
                <a:t>2</a:t>
              </a:r>
            </a:p>
          </p:txBody>
        </p:sp>
        <p:grpSp>
          <p:nvGrpSpPr>
            <p:cNvPr id="19" name="Group 18">
              <a:extLst>
                <a:ext uri="{FF2B5EF4-FFF2-40B4-BE49-F238E27FC236}">
                  <a16:creationId xmlns:a16="http://schemas.microsoft.com/office/drawing/2014/main" id="{5FE5E4DC-31B1-4301-6281-5C4E54301E8A}"/>
                </a:ext>
              </a:extLst>
            </p:cNvPr>
            <p:cNvGrpSpPr/>
            <p:nvPr/>
          </p:nvGrpSpPr>
          <p:grpSpPr>
            <a:xfrm>
              <a:off x="6427008" y="2089619"/>
              <a:ext cx="207264" cy="207264"/>
              <a:chOff x="502919" y="1478424"/>
              <a:chExt cx="140365" cy="140363"/>
            </a:xfrm>
          </p:grpSpPr>
          <p:sp>
            <p:nvSpPr>
              <p:cNvPr id="20" name="Oval 19">
                <a:extLst>
                  <a:ext uri="{FF2B5EF4-FFF2-40B4-BE49-F238E27FC236}">
                    <a16:creationId xmlns:a16="http://schemas.microsoft.com/office/drawing/2014/main" id="{8C8E9A50-2EFC-242E-0149-487EB16C722C}"/>
                  </a:ext>
                </a:extLst>
              </p:cNvPr>
              <p:cNvSpPr/>
              <p:nvPr/>
            </p:nvSpPr>
            <p:spPr>
              <a:xfrm>
                <a:off x="502919" y="1478424"/>
                <a:ext cx="140365" cy="140363"/>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21" name="Oval 20">
                <a:extLst>
                  <a:ext uri="{FF2B5EF4-FFF2-40B4-BE49-F238E27FC236}">
                    <a16:creationId xmlns:a16="http://schemas.microsoft.com/office/drawing/2014/main" id="{9F4EE0A1-3365-2EB5-ACC3-2C7F09C8AD19}"/>
                  </a:ext>
                </a:extLst>
              </p:cNvPr>
              <p:cNvSpPr/>
              <p:nvPr/>
            </p:nvSpPr>
            <p:spPr>
              <a:xfrm>
                <a:off x="526448" y="1501953"/>
                <a:ext cx="93306" cy="93305"/>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Georgia"/>
                  <a:ea typeface="+mn-ea"/>
                  <a:cs typeface="+mn-cs"/>
                </a:endParaRPr>
              </a:p>
            </p:txBody>
          </p:sp>
        </p:grpSp>
      </p:grpSp>
      <p:sp>
        <p:nvSpPr>
          <p:cNvPr id="30" name="Text Placeholder 5">
            <a:extLst>
              <a:ext uri="{FF2B5EF4-FFF2-40B4-BE49-F238E27FC236}">
                <a16:creationId xmlns:a16="http://schemas.microsoft.com/office/drawing/2014/main" id="{215777C2-5123-A58E-FE07-5F2A345FF23A}"/>
              </a:ext>
            </a:extLst>
          </p:cNvPr>
          <p:cNvSpPr txBox="1">
            <a:spLocks/>
          </p:cNvSpPr>
          <p:nvPr/>
        </p:nvSpPr>
        <p:spPr>
          <a:xfrm>
            <a:off x="643502" y="4272375"/>
            <a:ext cx="10937240" cy="950980"/>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Lack of adherence has been shown to be associated with an increase in number of </a:t>
            </a:r>
            <a:br>
              <a:rPr kumimoji="0" lang="en-US" sz="16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br>
            <a:r>
              <a:rPr kumimoji="0" lang="en-US" sz="16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hospitalizations among patients, which has an impact on the increased cost of health care resources, as well as on health care personnel burnout</a:t>
            </a:r>
          </a:p>
        </p:txBody>
      </p:sp>
      <p:sp>
        <p:nvSpPr>
          <p:cNvPr id="32" name="Text Placeholder 7">
            <a:extLst>
              <a:ext uri="{FF2B5EF4-FFF2-40B4-BE49-F238E27FC236}">
                <a16:creationId xmlns:a16="http://schemas.microsoft.com/office/drawing/2014/main" id="{8CEEA7B1-44A6-7D48-BCDB-CF706AAA2B52}"/>
              </a:ext>
            </a:extLst>
          </p:cNvPr>
          <p:cNvSpPr txBox="1">
            <a:spLocks/>
          </p:cNvSpPr>
          <p:nvPr/>
        </p:nvSpPr>
        <p:spPr>
          <a:xfrm>
            <a:off x="670560" y="6125468"/>
            <a:ext cx="10035538"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1. Reyes RM. Therapeutic adherence in patients with chronic non-communicable diseases: diabetes, hypertension and obesity.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Medicina</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y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Etica</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2021;32(4): 923-945 ; </a:t>
            </a:r>
            <a:b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b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2. Ortega Cerda, et al. Therapeutic adherence: a health care problem. Acta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méd</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Grupo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Ángeles</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2018;16(3):226-232.</a:t>
            </a:r>
          </a:p>
        </p:txBody>
      </p:sp>
      <p:sp>
        <p:nvSpPr>
          <p:cNvPr id="4" name="TextBox 3">
            <a:extLst>
              <a:ext uri="{FF2B5EF4-FFF2-40B4-BE49-F238E27FC236}">
                <a16:creationId xmlns:a16="http://schemas.microsoft.com/office/drawing/2014/main" id="{593502B4-B6F3-50A1-CA2A-DB975CBF80E0}"/>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GLO2329519</a:t>
            </a:r>
          </a:p>
        </p:txBody>
      </p:sp>
    </p:spTree>
    <p:extLst>
      <p:ext uri="{BB962C8B-B14F-4D97-AF65-F5344CB8AC3E}">
        <p14:creationId xmlns:p14="http://schemas.microsoft.com/office/powerpoint/2010/main" val="1138411275"/>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81181EA-8709-E466-4DE8-B0EDFA275E79}"/>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4" progId="TCLayout.ActiveDocument.1">
                  <p:embed/>
                </p:oleObj>
              </mc:Choice>
              <mc:Fallback>
                <p:oleObj name="think-cell Slide" r:id="rId4" imgW="395" imgH="394" progId="TCLayout.ActiveDocument.1">
                  <p:embed/>
                  <p:pic>
                    <p:nvPicPr>
                      <p:cNvPr id="5" name="think-cell data - do not delete" hidden="1">
                        <a:extLst>
                          <a:ext uri="{FF2B5EF4-FFF2-40B4-BE49-F238E27FC236}">
                            <a16:creationId xmlns:a16="http://schemas.microsoft.com/office/drawing/2014/main" id="{B81181EA-8709-E466-4DE8-B0EDFA275E79}"/>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E9BC7576-D3D2-F080-2126-41432CD70333}"/>
              </a:ext>
            </a:extLst>
          </p:cNvPr>
          <p:cNvSpPr>
            <a:spLocks noGrp="1"/>
          </p:cNvSpPr>
          <p:nvPr>
            <p:ph type="title"/>
          </p:nvPr>
        </p:nvSpPr>
        <p:spPr/>
        <p:txBody>
          <a:bodyPr vert="horz"/>
          <a:lstStyle/>
          <a:p>
            <a:r>
              <a:rPr lang="pt-BR" dirty="0"/>
              <a:t>Innovative medication adherence solutions</a:t>
            </a:r>
            <a:endParaRPr lang="en-US" dirty="0"/>
          </a:p>
        </p:txBody>
      </p:sp>
      <p:sp>
        <p:nvSpPr>
          <p:cNvPr id="6" name="Text Placeholder 3">
            <a:extLst>
              <a:ext uri="{FF2B5EF4-FFF2-40B4-BE49-F238E27FC236}">
                <a16:creationId xmlns:a16="http://schemas.microsoft.com/office/drawing/2014/main" id="{3CC1B1A4-5E8C-B27D-9449-7C780CAA9AC2}"/>
              </a:ext>
            </a:extLst>
          </p:cNvPr>
          <p:cNvSpPr txBox="1">
            <a:spLocks/>
          </p:cNvSpPr>
          <p:nvPr/>
        </p:nvSpPr>
        <p:spPr>
          <a:xfrm>
            <a:off x="670560" y="1430038"/>
            <a:ext cx="10937240" cy="430887"/>
          </a:xfrm>
          <a:prstGeom prst="rect">
            <a:avLst/>
          </a:prstGeom>
        </p:spPr>
        <p:txBody>
          <a:bodyPr vert="horz" wrap="square" lIns="0" tIns="0" rIns="0" bIns="0" rtlCol="0">
            <a:spAutoFit/>
          </a:bodyPr>
          <a:lstStyle>
            <a:lvl1pPr marL="0" indent="0" algn="l" defTabSz="1311772" rtl="0" eaLnBrk="1" latinLnBrk="0" hangingPunct="1">
              <a:lnSpc>
                <a:spcPct val="100000"/>
              </a:lnSpc>
              <a:spcBef>
                <a:spcPts val="860"/>
              </a:spcBef>
              <a:buFont typeface="Arial" panose="020B0604020202020204" pitchFamily="34" charset="0"/>
              <a:buNone/>
              <a:defRPr sz="2296" b="0" kern="1200">
                <a:solidFill>
                  <a:schemeClr val="tx1"/>
                </a:solidFill>
                <a:latin typeface="+mj-lt"/>
                <a:ea typeface="+mn-ea"/>
                <a:cs typeface="Calibri" panose="020F0502020204030204" pitchFamily="34" charset="0"/>
              </a:defRPr>
            </a:lvl1pPr>
            <a:lvl2pPr marL="243681" indent="-243681" algn="l" defTabSz="1311772" rtl="0" eaLnBrk="1" latinLnBrk="0" hangingPunct="1">
              <a:lnSpc>
                <a:spcPct val="100000"/>
              </a:lnSpc>
              <a:spcBef>
                <a:spcPts val="860"/>
              </a:spcBef>
              <a:buFont typeface="Arial" panose="020B0604020202020204" pitchFamily="34" charset="0"/>
              <a:buChar char="•"/>
              <a:defRPr sz="2009" b="0" kern="1200">
                <a:solidFill>
                  <a:schemeClr val="tx1"/>
                </a:solidFill>
                <a:latin typeface="+mj-lt"/>
                <a:ea typeface="+mn-ea"/>
                <a:cs typeface="+mn-cs"/>
              </a:defRPr>
            </a:lvl2pPr>
            <a:lvl3pPr marL="573901" indent="-245958" algn="l" defTabSz="1311772" rtl="0" eaLnBrk="1" latinLnBrk="0" hangingPunct="1">
              <a:lnSpc>
                <a:spcPct val="100000"/>
              </a:lnSpc>
              <a:spcBef>
                <a:spcPts val="860"/>
              </a:spcBef>
              <a:buFont typeface="Arial" panose="020B0604020202020204" pitchFamily="34" charset="0"/>
              <a:buChar char="–"/>
              <a:defRPr sz="1721" b="0" kern="1200">
                <a:solidFill>
                  <a:schemeClr val="tx1"/>
                </a:solidFill>
                <a:latin typeface="+mj-lt"/>
                <a:ea typeface="+mn-ea"/>
                <a:cs typeface="+mn-cs"/>
              </a:defRPr>
            </a:lvl3pPr>
            <a:lvl4pPr marL="819858" indent="-243681" algn="l" defTabSz="1311772" rtl="0" eaLnBrk="1" latinLnBrk="0" hangingPunct="1">
              <a:lnSpc>
                <a:spcPct val="100000"/>
              </a:lnSpc>
              <a:spcBef>
                <a:spcPts val="860"/>
              </a:spcBef>
              <a:buFont typeface="Arial" panose="020B0604020202020204" pitchFamily="34" charset="0"/>
              <a:buChar char="•"/>
              <a:defRPr sz="1578" b="0" kern="1200">
                <a:solidFill>
                  <a:schemeClr val="tx1"/>
                </a:solidFill>
                <a:latin typeface="+mj-lt"/>
                <a:ea typeface="+mn-ea"/>
                <a:cs typeface="+mn-cs"/>
              </a:defRPr>
            </a:lvl4pPr>
            <a:lvl5pPr marL="1065814" indent="-245958" algn="l" defTabSz="1311772" rtl="0" eaLnBrk="1" latinLnBrk="0" hangingPunct="1">
              <a:lnSpc>
                <a:spcPct val="100000"/>
              </a:lnSpc>
              <a:spcBef>
                <a:spcPts val="860"/>
              </a:spcBef>
              <a:buFont typeface="Arial" panose="020B0604020202020204" pitchFamily="34" charset="0"/>
              <a:buChar char="»"/>
              <a:defRPr sz="1578" b="0" kern="1200">
                <a:solidFill>
                  <a:schemeClr val="tx1"/>
                </a:solidFill>
                <a:latin typeface="+mj-lt"/>
                <a:ea typeface="+mn-ea"/>
                <a:cs typeface="+mn-cs"/>
              </a:defRPr>
            </a:lvl5pPr>
            <a:lvl6pPr marL="3607372"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6pPr>
            <a:lvl7pPr marL="4263258"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7pPr>
            <a:lvl8pPr marL="4919145"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8pPr>
            <a:lvl9pPr marL="5575030"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9pPr>
          </a:lstStyle>
          <a:p>
            <a:pPr marL="0" marR="0" lvl="1" indent="0" algn="ctr" defTabSz="2331923"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9CDE"/>
                </a:solidFill>
                <a:effectLst/>
                <a:uLnTx/>
                <a:uFillTx/>
                <a:latin typeface="Georgia"/>
                <a:ea typeface="+mn-ea"/>
                <a:cs typeface="+mn-cs"/>
              </a:rPr>
              <a:t>Technological innovation offer a multitude of options to enhance medication adherence </a:t>
            </a:r>
          </a:p>
          <a:p>
            <a:pPr marL="0" marR="0" lvl="1" indent="0" algn="ctr" defTabSz="2331923"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In particular, fast digitization of the healthcare sector creates fertile grounds for assessing and modifying suboptimal drug taking</a:t>
            </a:r>
            <a:endParaRPr kumimoji="0" lang="en-US" sz="1400" b="0" i="0" u="none" strike="noStrike" kern="1200" cap="none" spc="0" normalizeH="0" baseline="30000" noProof="0" dirty="0">
              <a:ln>
                <a:noFill/>
              </a:ln>
              <a:solidFill>
                <a:srgbClr val="000000"/>
              </a:solidFill>
              <a:effectLst/>
              <a:uLnTx/>
              <a:uFillTx/>
              <a:latin typeface="Georgia"/>
              <a:ea typeface="+mn-ea"/>
              <a:cs typeface="+mn-cs"/>
            </a:endParaRPr>
          </a:p>
        </p:txBody>
      </p:sp>
      <p:sp>
        <p:nvSpPr>
          <p:cNvPr id="7" name="Text Placeholder 5">
            <a:extLst>
              <a:ext uri="{FF2B5EF4-FFF2-40B4-BE49-F238E27FC236}">
                <a16:creationId xmlns:a16="http://schemas.microsoft.com/office/drawing/2014/main" id="{8111CDBC-B0E4-521E-782C-C30EE1F86414}"/>
              </a:ext>
            </a:extLst>
          </p:cNvPr>
          <p:cNvSpPr txBox="1">
            <a:spLocks/>
          </p:cNvSpPr>
          <p:nvPr/>
        </p:nvSpPr>
        <p:spPr>
          <a:xfrm>
            <a:off x="670560" y="2006237"/>
            <a:ext cx="5303336" cy="347496"/>
          </a:xfrm>
          <a:prstGeom prst="rect">
            <a:avLst/>
          </a:prstGeom>
          <a:gradFill flip="none" rotWithShape="1">
            <a:gsLst>
              <a:gs pos="0">
                <a:schemeClr val="accent3"/>
              </a:gs>
              <a:gs pos="100000">
                <a:schemeClr val="accent2"/>
              </a:gs>
            </a:gsLst>
            <a:lin ang="0" scaled="1"/>
            <a:tileRect/>
          </a:gradFill>
          <a:ln>
            <a:noFill/>
          </a:ln>
        </p:spPr>
        <p:txBody>
          <a:bodyPr wrap="square" lIns="90011" tIns="45561" rIns="90011" bIns="45561" anchor="ctr">
            <a:no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333"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Solutions targeting medication adherence directly </a:t>
            </a:r>
          </a:p>
        </p:txBody>
      </p:sp>
      <p:sp>
        <p:nvSpPr>
          <p:cNvPr id="8" name="Text Placeholder 5">
            <a:extLst>
              <a:ext uri="{FF2B5EF4-FFF2-40B4-BE49-F238E27FC236}">
                <a16:creationId xmlns:a16="http://schemas.microsoft.com/office/drawing/2014/main" id="{9473364F-3E1A-51C1-0173-FCCA351A8011}"/>
              </a:ext>
            </a:extLst>
          </p:cNvPr>
          <p:cNvSpPr txBox="1">
            <a:spLocks/>
          </p:cNvSpPr>
          <p:nvPr/>
        </p:nvSpPr>
        <p:spPr>
          <a:xfrm>
            <a:off x="6304464" y="2006237"/>
            <a:ext cx="5303336" cy="347496"/>
          </a:xfrm>
          <a:prstGeom prst="rect">
            <a:avLst/>
          </a:prstGeom>
          <a:gradFill flip="none" rotWithShape="1">
            <a:gsLst>
              <a:gs pos="0">
                <a:schemeClr val="accent3"/>
              </a:gs>
              <a:gs pos="100000">
                <a:schemeClr val="accent2"/>
              </a:gs>
            </a:gsLst>
            <a:lin ang="0" scaled="1"/>
            <a:tileRect/>
          </a:gradFill>
          <a:ln>
            <a:noFill/>
          </a:ln>
        </p:spPr>
        <p:txBody>
          <a:bodyPr wrap="square" lIns="90011" tIns="45561" rIns="90011" bIns="45561" anchor="ctr">
            <a:no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333"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Solutions targeting medication adherence indirectly</a:t>
            </a:r>
          </a:p>
        </p:txBody>
      </p:sp>
      <p:sp>
        <p:nvSpPr>
          <p:cNvPr id="9" name="Text Placeholder 5">
            <a:extLst>
              <a:ext uri="{FF2B5EF4-FFF2-40B4-BE49-F238E27FC236}">
                <a16:creationId xmlns:a16="http://schemas.microsoft.com/office/drawing/2014/main" id="{FFD64700-EBAB-76D9-DDED-3BDB295CEA33}"/>
              </a:ext>
            </a:extLst>
          </p:cNvPr>
          <p:cNvSpPr txBox="1">
            <a:spLocks/>
          </p:cNvSpPr>
          <p:nvPr/>
        </p:nvSpPr>
        <p:spPr>
          <a:xfrm>
            <a:off x="670560" y="2444350"/>
            <a:ext cx="5303336" cy="3021019"/>
          </a:xfrm>
          <a:prstGeom prst="rect">
            <a:avLst/>
          </a:prstGeom>
          <a:noFill/>
          <a:ln>
            <a:noFill/>
          </a:ln>
        </p:spPr>
        <p:txBody>
          <a:bodyPr wrap="square" lIns="90011" tIns="45561" rIns="90011" bIns="45561" anchor="t">
            <a:sp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304792" marR="0" lvl="0" indent="-304792" algn="l" defTabSz="1219170" rtl="0" eaLnBrk="1" fontAlgn="auto" latinLnBrk="0" hangingPunct="1">
              <a:lnSpc>
                <a:spcPct val="100000"/>
              </a:lnSpc>
              <a:spcBef>
                <a:spcPts val="0"/>
              </a:spcBef>
              <a:spcAft>
                <a:spcPts val="667"/>
              </a:spcAft>
              <a:buClrTx/>
              <a:buSzTx/>
              <a:buFont typeface="+mj-lt"/>
              <a:buAutoNum type="arabicPeriod"/>
              <a:tabLst/>
              <a:defRPr/>
            </a:pPr>
            <a:r>
              <a:rPr kumimoji="0" lang="en-US" sz="12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Innovative drug design</a:t>
            </a:r>
          </a:p>
          <a:p>
            <a:pPr marL="304792" marR="0" lvl="0" indent="-304792" algn="l" defTabSz="1219170" rtl="0" eaLnBrk="1" fontAlgn="auto" latinLnBrk="0" hangingPunct="1">
              <a:lnSpc>
                <a:spcPct val="100000"/>
              </a:lnSpc>
              <a:spcBef>
                <a:spcPts val="0"/>
              </a:spcBef>
              <a:spcAft>
                <a:spcPts val="667"/>
              </a:spcAft>
              <a:buClrTx/>
              <a:buSzTx/>
              <a:buFont typeface="+mj-lt"/>
              <a:buAutoNum type="arabicPeriod"/>
              <a:tabLst/>
              <a:defRPr/>
            </a:pPr>
            <a:r>
              <a:rPr kumimoji="0" lang="en-US" sz="12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Smart inhalers, injectors and drug packaging</a:t>
            </a:r>
          </a:p>
          <a:p>
            <a:pPr marL="304792" marR="0" lvl="0" indent="-304792" algn="l" defTabSz="1219170" rtl="0" eaLnBrk="1" fontAlgn="auto" latinLnBrk="0" hangingPunct="1">
              <a:lnSpc>
                <a:spcPct val="100000"/>
              </a:lnSpc>
              <a:spcBef>
                <a:spcPts val="0"/>
              </a:spcBef>
              <a:spcAft>
                <a:spcPts val="667"/>
              </a:spcAft>
              <a:buClrTx/>
              <a:buSzTx/>
              <a:buFont typeface="+mj-lt"/>
              <a:buAutoNum type="arabicPeriod"/>
              <a:tabLst/>
              <a:defRPr/>
            </a:pPr>
            <a:r>
              <a:rPr kumimoji="0" lang="en-US" sz="12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Data via mobile applications for (self)monitoring</a:t>
            </a:r>
          </a:p>
          <a:p>
            <a:pPr marL="304792" marR="0" lvl="0" indent="-304792" algn="l" defTabSz="1219170" rtl="0" eaLnBrk="1" fontAlgn="auto" latinLnBrk="0" hangingPunct="1">
              <a:lnSpc>
                <a:spcPct val="100000"/>
              </a:lnSpc>
              <a:spcBef>
                <a:spcPts val="0"/>
              </a:spcBef>
              <a:spcAft>
                <a:spcPts val="667"/>
              </a:spcAft>
              <a:buClrTx/>
              <a:buSzTx/>
              <a:buFont typeface="+mj-lt"/>
              <a:buAutoNum type="arabicPeriod"/>
              <a:tabLst/>
              <a:defRPr/>
            </a:pPr>
            <a:r>
              <a:rPr kumimoji="0" lang="en-US" sz="12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Multidose drug packaging, weekly or monthly pill organizers </a:t>
            </a:r>
          </a:p>
          <a:p>
            <a:pPr marL="304792" marR="0" lvl="0" indent="-304792" algn="l" defTabSz="1219170" rtl="0" eaLnBrk="1" fontAlgn="auto" latinLnBrk="0" hangingPunct="1">
              <a:lnSpc>
                <a:spcPct val="100000"/>
              </a:lnSpc>
              <a:spcBef>
                <a:spcPts val="0"/>
              </a:spcBef>
              <a:spcAft>
                <a:spcPts val="667"/>
              </a:spcAft>
              <a:buClrTx/>
              <a:buSzTx/>
              <a:buFont typeface="+mj-lt"/>
              <a:buAutoNum type="arabicPeriod"/>
              <a:tabLst/>
              <a:defRPr/>
            </a:pPr>
            <a:r>
              <a:rPr kumimoji="0" lang="en-US" sz="12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Smart drug organizers and dispensers </a:t>
            </a:r>
          </a:p>
          <a:p>
            <a:pPr marL="304792" marR="0" lvl="0" indent="-304792" algn="l" defTabSz="1219170" rtl="0" eaLnBrk="1" fontAlgn="auto" latinLnBrk="0" hangingPunct="1">
              <a:lnSpc>
                <a:spcPct val="100000"/>
              </a:lnSpc>
              <a:spcBef>
                <a:spcPts val="0"/>
              </a:spcBef>
              <a:spcAft>
                <a:spcPts val="667"/>
              </a:spcAft>
              <a:buClrTx/>
              <a:buSzTx/>
              <a:buFont typeface="+mj-lt"/>
              <a:buAutoNum type="arabicPeriod"/>
              <a:tabLst/>
              <a:defRPr/>
            </a:pPr>
            <a:r>
              <a:rPr kumimoji="0" lang="en-US" sz="12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Wearable sensors</a:t>
            </a:r>
          </a:p>
          <a:p>
            <a:pPr marL="304792" marR="0" lvl="0" indent="-304792" algn="l" defTabSz="1219170" rtl="0" eaLnBrk="1" fontAlgn="auto" latinLnBrk="0" hangingPunct="1">
              <a:lnSpc>
                <a:spcPct val="100000"/>
              </a:lnSpc>
              <a:spcBef>
                <a:spcPts val="0"/>
              </a:spcBef>
              <a:spcAft>
                <a:spcPts val="667"/>
              </a:spcAft>
              <a:buClrTx/>
              <a:buSzTx/>
              <a:buFont typeface="+mj-lt"/>
              <a:buAutoNum type="arabicPeriod"/>
              <a:tabLst/>
              <a:defRPr/>
            </a:pPr>
            <a:r>
              <a:rPr kumimoji="0" lang="en-US" sz="12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Automatized appointment reminding systems</a:t>
            </a:r>
          </a:p>
          <a:p>
            <a:pPr marL="304792" marR="0" lvl="0" indent="-304792" algn="l" defTabSz="1219170" rtl="0" eaLnBrk="1" fontAlgn="auto" latinLnBrk="0" hangingPunct="1">
              <a:lnSpc>
                <a:spcPct val="100000"/>
              </a:lnSpc>
              <a:spcBef>
                <a:spcPts val="0"/>
              </a:spcBef>
              <a:spcAft>
                <a:spcPts val="667"/>
              </a:spcAft>
              <a:buClrTx/>
              <a:buSzTx/>
              <a:buFont typeface="+mj-lt"/>
              <a:buAutoNum type="arabicPeriod"/>
              <a:tabLst/>
              <a:defRPr/>
            </a:pPr>
            <a:r>
              <a:rPr kumimoji="0" lang="en-US" sz="12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Mobile/online applications </a:t>
            </a:r>
          </a:p>
          <a:p>
            <a:pPr marL="304792" marR="0" lvl="0" indent="-304792" algn="l" defTabSz="1219170" rtl="0" eaLnBrk="1" fontAlgn="auto" latinLnBrk="0" hangingPunct="1">
              <a:lnSpc>
                <a:spcPct val="100000"/>
              </a:lnSpc>
              <a:spcBef>
                <a:spcPts val="0"/>
              </a:spcBef>
              <a:spcAft>
                <a:spcPts val="667"/>
              </a:spcAft>
              <a:buClrTx/>
              <a:buSzTx/>
              <a:buFont typeface="+mj-lt"/>
              <a:buAutoNum type="arabicPeriod"/>
              <a:tabLst/>
              <a:defRPr/>
            </a:pPr>
            <a:r>
              <a:rPr kumimoji="0" lang="en-US" sz="12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Mobile/online application with gamification</a:t>
            </a:r>
          </a:p>
          <a:p>
            <a:pPr marL="304792" marR="0" lvl="0" indent="-304792" algn="l" defTabSz="1219170" rtl="0" eaLnBrk="1" fontAlgn="auto" latinLnBrk="0" hangingPunct="1">
              <a:lnSpc>
                <a:spcPct val="100000"/>
              </a:lnSpc>
              <a:spcBef>
                <a:spcPts val="0"/>
              </a:spcBef>
              <a:spcAft>
                <a:spcPts val="667"/>
              </a:spcAft>
              <a:buClrTx/>
              <a:buSzTx/>
              <a:buFont typeface="+mj-lt"/>
              <a:buAutoNum type="arabicPeriod"/>
              <a:tabLst/>
              <a:defRPr/>
            </a:pPr>
            <a:r>
              <a:rPr kumimoji="0" lang="en-US" sz="12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E-Prescribing software solutions</a:t>
            </a:r>
          </a:p>
          <a:p>
            <a:pPr marL="304792" marR="0" lvl="0" indent="-304792" algn="l" defTabSz="1219170" rtl="0" eaLnBrk="1" fontAlgn="auto" latinLnBrk="0" hangingPunct="1">
              <a:lnSpc>
                <a:spcPct val="100000"/>
              </a:lnSpc>
              <a:spcBef>
                <a:spcPts val="0"/>
              </a:spcBef>
              <a:spcAft>
                <a:spcPts val="667"/>
              </a:spcAft>
              <a:buClrTx/>
              <a:buSzTx/>
              <a:buFont typeface="+mj-lt"/>
              <a:buAutoNum type="arabicPeriod"/>
              <a:tabLst/>
              <a:defRPr/>
            </a:pPr>
            <a:r>
              <a:rPr kumimoji="0" lang="en-US" sz="12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Incentivizing healthcare providers</a:t>
            </a:r>
          </a:p>
        </p:txBody>
      </p:sp>
      <p:sp>
        <p:nvSpPr>
          <p:cNvPr id="10" name="Text Placeholder 5">
            <a:extLst>
              <a:ext uri="{FF2B5EF4-FFF2-40B4-BE49-F238E27FC236}">
                <a16:creationId xmlns:a16="http://schemas.microsoft.com/office/drawing/2014/main" id="{71C006AF-2511-B484-FDB3-05FDAA02E849}"/>
              </a:ext>
            </a:extLst>
          </p:cNvPr>
          <p:cNvSpPr txBox="1">
            <a:spLocks/>
          </p:cNvSpPr>
          <p:nvPr/>
        </p:nvSpPr>
        <p:spPr>
          <a:xfrm>
            <a:off x="6304464" y="2444350"/>
            <a:ext cx="5303336" cy="1833514"/>
          </a:xfrm>
          <a:prstGeom prst="rect">
            <a:avLst/>
          </a:prstGeom>
          <a:noFill/>
          <a:ln>
            <a:noFill/>
          </a:ln>
        </p:spPr>
        <p:txBody>
          <a:bodyPr wrap="square" lIns="90011" tIns="45561" rIns="90011" bIns="45561" anchor="t">
            <a:sp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304792" marR="0" lvl="0" indent="-304792" algn="l" defTabSz="1219170" rtl="0" eaLnBrk="1" fontAlgn="auto" latinLnBrk="0" hangingPunct="1">
              <a:lnSpc>
                <a:spcPct val="100000"/>
              </a:lnSpc>
              <a:spcBef>
                <a:spcPts val="0"/>
              </a:spcBef>
              <a:spcAft>
                <a:spcPts val="667"/>
              </a:spcAft>
              <a:buClrTx/>
              <a:buSzTx/>
              <a:buFont typeface="+mj-lt"/>
              <a:buAutoNum type="arabicPeriod"/>
              <a:tabLst/>
              <a:defRPr/>
            </a:pPr>
            <a:r>
              <a:rPr kumimoji="0" lang="en-US" sz="12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Telemedicine/remote consultation options</a:t>
            </a:r>
          </a:p>
          <a:p>
            <a:pPr marL="304792" marR="0" lvl="0" indent="-304792" algn="l" defTabSz="1219170" rtl="0" eaLnBrk="1" fontAlgn="auto" latinLnBrk="0" hangingPunct="1">
              <a:lnSpc>
                <a:spcPct val="100000"/>
              </a:lnSpc>
              <a:spcBef>
                <a:spcPts val="0"/>
              </a:spcBef>
              <a:spcAft>
                <a:spcPts val="667"/>
              </a:spcAft>
              <a:buClrTx/>
              <a:buSzTx/>
              <a:buFont typeface="+mj-lt"/>
              <a:buAutoNum type="arabicPeriod"/>
              <a:tabLst/>
              <a:defRPr/>
            </a:pPr>
            <a:r>
              <a:rPr kumimoji="0" lang="en-US" sz="12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Electronic prescriptions</a:t>
            </a:r>
          </a:p>
          <a:p>
            <a:pPr marL="304792" marR="0" lvl="0" indent="-304792" algn="l" defTabSz="1219170" rtl="0" eaLnBrk="1" fontAlgn="auto" latinLnBrk="0" hangingPunct="1">
              <a:lnSpc>
                <a:spcPct val="100000"/>
              </a:lnSpc>
              <a:spcBef>
                <a:spcPts val="0"/>
              </a:spcBef>
              <a:spcAft>
                <a:spcPts val="667"/>
              </a:spcAft>
              <a:buClrTx/>
              <a:buSzTx/>
              <a:buFont typeface="+mj-lt"/>
              <a:buAutoNum type="arabicPeriod"/>
              <a:tabLst/>
              <a:defRPr/>
            </a:pPr>
            <a:r>
              <a:rPr kumimoji="0" lang="en-US" sz="12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Automatized prescription renewal systems</a:t>
            </a:r>
          </a:p>
          <a:p>
            <a:pPr marL="304792" marR="0" lvl="0" indent="-304792" algn="l" defTabSz="1219170" rtl="0" eaLnBrk="1" fontAlgn="auto" latinLnBrk="0" hangingPunct="1">
              <a:lnSpc>
                <a:spcPct val="100000"/>
              </a:lnSpc>
              <a:spcBef>
                <a:spcPts val="0"/>
              </a:spcBef>
              <a:spcAft>
                <a:spcPts val="667"/>
              </a:spcAft>
              <a:buClrTx/>
              <a:buSzTx/>
              <a:buFont typeface="+mj-lt"/>
              <a:buAutoNum type="arabicPeriod"/>
              <a:tabLst/>
              <a:defRPr/>
            </a:pPr>
            <a:r>
              <a:rPr kumimoji="0" lang="en-US" sz="12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Decision support systems for prescribers</a:t>
            </a:r>
          </a:p>
          <a:p>
            <a:pPr marL="304792" marR="0" lvl="0" indent="-304792" algn="l" defTabSz="1219170" rtl="0" eaLnBrk="1" fontAlgn="auto" latinLnBrk="0" hangingPunct="1">
              <a:lnSpc>
                <a:spcPct val="100000"/>
              </a:lnSpc>
              <a:spcBef>
                <a:spcPts val="0"/>
              </a:spcBef>
              <a:spcAft>
                <a:spcPts val="667"/>
              </a:spcAft>
              <a:buClrTx/>
              <a:buSzTx/>
              <a:buFont typeface="+mj-lt"/>
              <a:buAutoNum type="arabicPeriod"/>
              <a:tabLst/>
              <a:defRPr/>
            </a:pPr>
            <a:r>
              <a:rPr kumimoji="0" lang="en-US" sz="12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Online pharmacies and home delivery of prescription drugs (solution not universally supported due to varying legislation across countries)</a:t>
            </a:r>
          </a:p>
          <a:p>
            <a:pPr marL="304792" marR="0" lvl="0" indent="-304792" algn="l" defTabSz="1219170" rtl="0" eaLnBrk="1" fontAlgn="auto" latinLnBrk="0" hangingPunct="1">
              <a:lnSpc>
                <a:spcPct val="100000"/>
              </a:lnSpc>
              <a:spcBef>
                <a:spcPts val="0"/>
              </a:spcBef>
              <a:spcAft>
                <a:spcPts val="667"/>
              </a:spcAft>
              <a:buClrTx/>
              <a:buSzTx/>
              <a:buFont typeface="+mj-lt"/>
              <a:buAutoNum type="arabicPeriod"/>
              <a:tabLst/>
              <a:defRPr/>
            </a:pPr>
            <a:r>
              <a:rPr kumimoji="0" lang="en-US" sz="12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Big Data repositories collecting prescribing and dispensing data</a:t>
            </a:r>
          </a:p>
        </p:txBody>
      </p:sp>
      <p:sp>
        <p:nvSpPr>
          <p:cNvPr id="11" name="Text Placeholder 5">
            <a:extLst>
              <a:ext uri="{FF2B5EF4-FFF2-40B4-BE49-F238E27FC236}">
                <a16:creationId xmlns:a16="http://schemas.microsoft.com/office/drawing/2014/main" id="{781C6BC2-4FD1-DA09-76D3-96656F3093E4}"/>
              </a:ext>
            </a:extLst>
          </p:cNvPr>
          <p:cNvSpPr txBox="1">
            <a:spLocks/>
          </p:cNvSpPr>
          <p:nvPr/>
        </p:nvSpPr>
        <p:spPr>
          <a:xfrm>
            <a:off x="6304464" y="4446214"/>
            <a:ext cx="5303336" cy="981748"/>
          </a:xfrm>
          <a:prstGeom prst="rect">
            <a:avLst/>
          </a:prstGeom>
          <a:solidFill>
            <a:schemeClr val="accent1"/>
          </a:solidFill>
          <a:ln>
            <a:noFill/>
          </a:ln>
        </p:spPr>
        <p:txBody>
          <a:bodyPr wrap="square" lIns="121920" tIns="121920" rIns="121920" bIns="121920" anchor="ctr">
            <a:no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333" b="1"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Mobile apps can help, remind and monitor </a:t>
            </a:r>
            <a:br>
              <a:rPr kumimoji="0" lang="en-US" sz="1333" b="1"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br>
            <a:r>
              <a:rPr kumimoji="0" lang="en-US" sz="1333" b="1"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medication intake and are useful in </a:t>
            </a:r>
            <a:br>
              <a:rPr kumimoji="0" lang="en-US" sz="1333" b="1"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br>
            <a:r>
              <a:rPr kumimoji="0" lang="en-US" sz="1333" b="1"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addressing unintentional non-adherence</a:t>
            </a:r>
          </a:p>
        </p:txBody>
      </p:sp>
      <p:sp>
        <p:nvSpPr>
          <p:cNvPr id="13" name="Text Placeholder 7">
            <a:extLst>
              <a:ext uri="{FF2B5EF4-FFF2-40B4-BE49-F238E27FC236}">
                <a16:creationId xmlns:a16="http://schemas.microsoft.com/office/drawing/2014/main" id="{E95F04FC-4AC8-BA4A-BBE1-7F6CB0D158EB}"/>
              </a:ext>
            </a:extLst>
          </p:cNvPr>
          <p:cNvSpPr txBox="1">
            <a:spLocks/>
          </p:cNvSpPr>
          <p:nvPr/>
        </p:nvSpPr>
        <p:spPr>
          <a:xfrm>
            <a:off x="670560" y="6270893"/>
            <a:ext cx="10035538" cy="237757"/>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Kardas</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P. From non-adherence to adherence: Can innovative solutions resolve a longstanding problem?, European Journal of Internal Medicine. 2024;119:6-12.</a:t>
            </a:r>
          </a:p>
        </p:txBody>
      </p:sp>
      <p:sp>
        <p:nvSpPr>
          <p:cNvPr id="4" name="TextBox 3">
            <a:extLst>
              <a:ext uri="{FF2B5EF4-FFF2-40B4-BE49-F238E27FC236}">
                <a16:creationId xmlns:a16="http://schemas.microsoft.com/office/drawing/2014/main" id="{47175DE3-4911-80DD-27D1-C5471E3732D1}"/>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GLO2329519</a:t>
            </a:r>
          </a:p>
        </p:txBody>
      </p:sp>
    </p:spTree>
    <p:extLst>
      <p:ext uri="{BB962C8B-B14F-4D97-AF65-F5344CB8AC3E}">
        <p14:creationId xmlns:p14="http://schemas.microsoft.com/office/powerpoint/2010/main" val="3233315676"/>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1DA82C96-314E-6407-D124-4B6CB4D79058}"/>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4" progId="TCLayout.ActiveDocument.1">
                  <p:embed/>
                </p:oleObj>
              </mc:Choice>
              <mc:Fallback>
                <p:oleObj name="think-cell Slide" r:id="rId4" imgW="395" imgH="394" progId="TCLayout.ActiveDocument.1">
                  <p:embed/>
                  <p:pic>
                    <p:nvPicPr>
                      <p:cNvPr id="5" name="think-cell data - do not delete" hidden="1">
                        <a:extLst>
                          <a:ext uri="{FF2B5EF4-FFF2-40B4-BE49-F238E27FC236}">
                            <a16:creationId xmlns:a16="http://schemas.microsoft.com/office/drawing/2014/main" id="{1DA82C96-314E-6407-D124-4B6CB4D79058}"/>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grpSp>
        <p:nvGrpSpPr>
          <p:cNvPr id="7" name="Group 6">
            <a:extLst>
              <a:ext uri="{FF2B5EF4-FFF2-40B4-BE49-F238E27FC236}">
                <a16:creationId xmlns:a16="http://schemas.microsoft.com/office/drawing/2014/main" id="{9DAEC7AE-F7A3-CF69-C5B9-9AB9FE537D01}"/>
              </a:ext>
            </a:extLst>
          </p:cNvPr>
          <p:cNvGrpSpPr/>
          <p:nvPr/>
        </p:nvGrpSpPr>
        <p:grpSpPr>
          <a:xfrm>
            <a:off x="649623" y="1452338"/>
            <a:ext cx="7198977" cy="3968716"/>
            <a:chOff x="670560" y="1154575"/>
            <a:chExt cx="7198977" cy="3968716"/>
          </a:xfrm>
        </p:grpSpPr>
        <p:sp>
          <p:nvSpPr>
            <p:cNvPr id="8" name="Rectangle 7">
              <a:extLst>
                <a:ext uri="{FF2B5EF4-FFF2-40B4-BE49-F238E27FC236}">
                  <a16:creationId xmlns:a16="http://schemas.microsoft.com/office/drawing/2014/main" id="{9121967B-6806-E23C-FCA0-94F99AE2E7D5}"/>
                </a:ext>
              </a:extLst>
            </p:cNvPr>
            <p:cNvSpPr/>
            <p:nvPr/>
          </p:nvSpPr>
          <p:spPr>
            <a:xfrm>
              <a:off x="797057" y="1154575"/>
              <a:ext cx="7072480" cy="396871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1956"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a:extLst>
                <a:ext uri="{FF2B5EF4-FFF2-40B4-BE49-F238E27FC236}">
                  <a16:creationId xmlns:a16="http://schemas.microsoft.com/office/drawing/2014/main" id="{A1A29365-2871-9D81-5907-0A086FF54EA8}"/>
                </a:ext>
              </a:extLst>
            </p:cNvPr>
            <p:cNvSpPr txBox="1"/>
            <p:nvPr/>
          </p:nvSpPr>
          <p:spPr>
            <a:xfrm>
              <a:off x="1046596" y="1281289"/>
              <a:ext cx="6370203" cy="1077218"/>
            </a:xfrm>
            <a:prstGeom prst="rect">
              <a:avLst/>
            </a:prstGeom>
            <a:noFill/>
          </p:spPr>
          <p:txBody>
            <a:bodyPr wrap="square" lIns="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9CDE"/>
                  </a:solidFill>
                  <a:effectLst/>
                  <a:uLnTx/>
                  <a:uFillTx/>
                  <a:latin typeface="Georgia"/>
                  <a:ea typeface="+mn-ea"/>
                  <a:cs typeface="+mn-cs"/>
                </a:rPr>
                <a:t>The phenomenon of apps has burst into the world of medicine</a:t>
              </a:r>
              <a:r>
                <a:rPr kumimoji="0" lang="en-US" sz="1600" b="0" i="0" u="none" strike="noStrike" kern="1200" cap="none" spc="0" normalizeH="0" baseline="0" noProof="0">
                  <a:ln>
                    <a:noFill/>
                  </a:ln>
                  <a:solidFill>
                    <a:srgbClr val="000000"/>
                  </a:solidFill>
                  <a:effectLst/>
                  <a:uLnTx/>
                  <a:uFillTx/>
                  <a:latin typeface="Georgia"/>
                  <a:ea typeface="+mn-ea"/>
                  <a:cs typeface="+mn-cs"/>
                </a:rPr>
                <a:t>, changing the paradigm of healthcare as a whole, as they allow sharing experiences in the environment that most concerns human beings, their own health, through a smartphone or tablet device</a:t>
              </a:r>
            </a:p>
          </p:txBody>
        </p:sp>
        <p:sp>
          <p:nvSpPr>
            <p:cNvPr id="10" name="TextBox 9">
              <a:extLst>
                <a:ext uri="{FF2B5EF4-FFF2-40B4-BE49-F238E27FC236}">
                  <a16:creationId xmlns:a16="http://schemas.microsoft.com/office/drawing/2014/main" id="{47FB0E25-8D2A-0312-A451-EB2183BAEEC8}"/>
                </a:ext>
              </a:extLst>
            </p:cNvPr>
            <p:cNvSpPr txBox="1"/>
            <p:nvPr/>
          </p:nvSpPr>
          <p:spPr>
            <a:xfrm>
              <a:off x="1046597" y="2555958"/>
              <a:ext cx="6370201" cy="1323439"/>
            </a:xfrm>
            <a:prstGeom prst="rect">
              <a:avLst/>
            </a:prstGeom>
            <a:noFill/>
          </p:spPr>
          <p:txBody>
            <a:bodyPr wrap="square" lIns="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Apps are on the way to becoming an essential element in </a:t>
              </a:r>
              <a:r>
                <a:rPr kumimoji="0" lang="en-US" sz="1600" b="1" i="0" u="none" strike="noStrike" kern="1200" cap="none" spc="0" normalizeH="0" baseline="0" noProof="0" dirty="0">
                  <a:ln>
                    <a:noFill/>
                  </a:ln>
                  <a:solidFill>
                    <a:srgbClr val="009CDE"/>
                  </a:solidFill>
                  <a:effectLst/>
                  <a:uLnTx/>
                  <a:uFillTx/>
                  <a:latin typeface="Georgia"/>
                  <a:ea typeface="+mn-ea"/>
                  <a:cs typeface="+mn-cs"/>
                </a:rPr>
                <a:t>patient empowerment </a:t>
              </a:r>
              <a:r>
                <a:rPr kumimoji="0" lang="en-US" sz="1600" b="0" i="0" u="none" strike="noStrike" kern="1200" cap="none" spc="0" normalizeH="0" baseline="0" noProof="0" dirty="0">
                  <a:ln>
                    <a:noFill/>
                  </a:ln>
                  <a:solidFill>
                    <a:srgbClr val="000000"/>
                  </a:solidFill>
                  <a:effectLst/>
                  <a:uLnTx/>
                  <a:uFillTx/>
                  <a:latin typeface="Georgia"/>
                  <a:ea typeface="+mn-ea"/>
                  <a:cs typeface="+mn-cs"/>
                </a:rPr>
                <a:t>and </a:t>
              </a:r>
              <a:r>
                <a:rPr kumimoji="0" lang="en-US" sz="1600" b="1" i="0" u="none" strike="noStrike" kern="1200" cap="none" spc="0" normalizeH="0" baseline="0" noProof="0" dirty="0">
                  <a:ln>
                    <a:noFill/>
                  </a:ln>
                  <a:solidFill>
                    <a:srgbClr val="009CDE"/>
                  </a:solidFill>
                  <a:effectLst/>
                  <a:uLnTx/>
                  <a:uFillTx/>
                  <a:latin typeface="Georgia"/>
                  <a:ea typeface="+mn-ea"/>
                  <a:cs typeface="+mn-cs"/>
                </a:rPr>
                <a:t>habit modification</a:t>
              </a:r>
              <a:r>
                <a:rPr kumimoji="0" lang="en-US" sz="1600" b="0" i="0" u="none" strike="noStrike" kern="1200" cap="none" spc="0" normalizeH="0" baseline="0" noProof="0" dirty="0">
                  <a:ln>
                    <a:noFill/>
                  </a:ln>
                  <a:solidFill>
                    <a:srgbClr val="000000"/>
                  </a:solidFill>
                  <a:effectLst/>
                  <a:uLnTx/>
                  <a:uFillTx/>
                  <a:latin typeface="Georgia"/>
                  <a:ea typeface="+mn-ea"/>
                  <a:cs typeface="+mn-cs"/>
                </a:rPr>
                <a:t>, offering great potential for modifying behaviors that result in health benefits, such as promoting and controlling physical activity, diet, </a:t>
              </a:r>
              <a:br>
                <a:rPr kumimoji="0" lang="en-US" sz="1600" b="0" i="0" u="none" strike="noStrike" kern="1200" cap="none" spc="0" normalizeH="0" baseline="0" noProof="0" dirty="0">
                  <a:ln>
                    <a:noFill/>
                  </a:ln>
                  <a:solidFill>
                    <a:srgbClr val="000000"/>
                  </a:solidFill>
                  <a:effectLst/>
                  <a:uLnTx/>
                  <a:uFillTx/>
                  <a:latin typeface="Georgia"/>
                  <a:ea typeface="+mn-ea"/>
                  <a:cs typeface="+mn-cs"/>
                </a:rPr>
              </a:br>
              <a:r>
                <a:rPr kumimoji="0" lang="en-US" sz="1600" b="0" i="0" u="none" strike="noStrike" kern="1200" cap="none" spc="0" normalizeH="0" baseline="0" noProof="0" dirty="0">
                  <a:ln>
                    <a:noFill/>
                  </a:ln>
                  <a:solidFill>
                    <a:srgbClr val="000000"/>
                  </a:solidFill>
                  <a:effectLst/>
                  <a:uLnTx/>
                  <a:uFillTx/>
                  <a:latin typeface="Georgia"/>
                  <a:ea typeface="+mn-ea"/>
                  <a:cs typeface="+mn-cs"/>
                </a:rPr>
                <a:t>smoking cessation, </a:t>
              </a:r>
              <a:r>
                <a:rPr kumimoji="0" lang="en-US" sz="1600" b="0" i="0" u="none" strike="noStrike" kern="1200" cap="none" spc="0" normalizeH="0" baseline="0" noProof="0" dirty="0" err="1">
                  <a:ln>
                    <a:noFill/>
                  </a:ln>
                  <a:solidFill>
                    <a:srgbClr val="000000"/>
                  </a:solidFill>
                  <a:effectLst/>
                  <a:uLnTx/>
                  <a:uFillTx/>
                  <a:latin typeface="Georgia"/>
                  <a:ea typeface="+mn-ea"/>
                  <a:cs typeface="+mn-cs"/>
                </a:rPr>
                <a:t>etc</a:t>
              </a:r>
              <a:endParaRPr kumimoji="0" lang="en-US" sz="1600" b="0" i="0" u="none" strike="noStrike" kern="1200" cap="none" spc="0" normalizeH="0" baseline="0" noProof="0" dirty="0">
                <a:ln>
                  <a:noFill/>
                </a:ln>
                <a:solidFill>
                  <a:srgbClr val="000000"/>
                </a:solidFill>
                <a:effectLst/>
                <a:uLnTx/>
                <a:uFillTx/>
                <a:latin typeface="Georgia"/>
                <a:ea typeface="+mn-ea"/>
                <a:cs typeface="+mn-cs"/>
              </a:endParaRPr>
            </a:p>
          </p:txBody>
        </p:sp>
        <p:sp>
          <p:nvSpPr>
            <p:cNvPr id="11" name="TextBox 10">
              <a:extLst>
                <a:ext uri="{FF2B5EF4-FFF2-40B4-BE49-F238E27FC236}">
                  <a16:creationId xmlns:a16="http://schemas.microsoft.com/office/drawing/2014/main" id="{70BCA541-1728-B9F9-7869-B423359652C9}"/>
                </a:ext>
              </a:extLst>
            </p:cNvPr>
            <p:cNvSpPr txBox="1"/>
            <p:nvPr/>
          </p:nvSpPr>
          <p:spPr>
            <a:xfrm>
              <a:off x="1046598" y="4076849"/>
              <a:ext cx="6370201" cy="830997"/>
            </a:xfrm>
            <a:prstGeom prst="rect">
              <a:avLst/>
            </a:prstGeom>
            <a:noFill/>
          </p:spPr>
          <p:txBody>
            <a:bodyPr wrap="square" lIns="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Furthermore, </a:t>
              </a:r>
              <a:r>
                <a:rPr kumimoji="0" lang="en-US" sz="1600" b="1" i="0" u="none" strike="noStrike" kern="1200" cap="none" spc="0" normalizeH="0" baseline="0" noProof="0" dirty="0">
                  <a:ln>
                    <a:noFill/>
                  </a:ln>
                  <a:solidFill>
                    <a:srgbClr val="009CDE"/>
                  </a:solidFill>
                  <a:effectLst/>
                  <a:uLnTx/>
                  <a:uFillTx/>
                  <a:latin typeface="Georgia"/>
                  <a:ea typeface="+mn-ea"/>
                  <a:cs typeface="+mn-cs"/>
                </a:rPr>
                <a:t>apps have many potential uses in the </a:t>
              </a:r>
              <a:br>
                <a:rPr kumimoji="0" lang="en-US" sz="1600" b="1" i="0" u="none" strike="noStrike" kern="1200" cap="none" spc="0" normalizeH="0" baseline="0" noProof="0" dirty="0">
                  <a:ln>
                    <a:noFill/>
                  </a:ln>
                  <a:solidFill>
                    <a:srgbClr val="009CDE"/>
                  </a:solidFill>
                  <a:effectLst/>
                  <a:uLnTx/>
                  <a:uFillTx/>
                  <a:latin typeface="Georgia"/>
                  <a:ea typeface="+mn-ea"/>
                  <a:cs typeface="+mn-cs"/>
                </a:rPr>
              </a:br>
              <a:r>
                <a:rPr kumimoji="0" lang="en-US" sz="1600" b="1" i="0" u="none" strike="noStrike" kern="1200" cap="none" spc="0" normalizeH="0" baseline="0" noProof="0" dirty="0">
                  <a:ln>
                    <a:noFill/>
                  </a:ln>
                  <a:solidFill>
                    <a:srgbClr val="009CDE"/>
                  </a:solidFill>
                  <a:effectLst/>
                  <a:uLnTx/>
                  <a:uFillTx/>
                  <a:latin typeface="Georgia"/>
                  <a:ea typeface="+mn-ea"/>
                  <a:cs typeface="+mn-cs"/>
                </a:rPr>
                <a:t>doctor-patient relationship</a:t>
              </a:r>
              <a:r>
                <a:rPr kumimoji="0" lang="en-US" sz="1600" b="0" i="0" u="none" strike="noStrike" kern="1200" cap="none" spc="0" normalizeH="0" baseline="0" noProof="0" dirty="0">
                  <a:ln>
                    <a:noFill/>
                  </a:ln>
                  <a:solidFill>
                    <a:srgbClr val="000000"/>
                  </a:solidFill>
                  <a:effectLst/>
                  <a:uLnTx/>
                  <a:uFillTx/>
                  <a:latin typeface="Georgia"/>
                  <a:ea typeface="+mn-ea"/>
                  <a:cs typeface="+mn-cs"/>
                </a:rPr>
                <a:t>, since they facilitate communication and the management of diseases, especially chronic diseases</a:t>
              </a:r>
            </a:p>
          </p:txBody>
        </p:sp>
        <p:grpSp>
          <p:nvGrpSpPr>
            <p:cNvPr id="12" name="Group 11">
              <a:extLst>
                <a:ext uri="{FF2B5EF4-FFF2-40B4-BE49-F238E27FC236}">
                  <a16:creationId xmlns:a16="http://schemas.microsoft.com/office/drawing/2014/main" id="{D0FFF7AC-521E-0728-9B67-9EC092130C70}"/>
                </a:ext>
              </a:extLst>
            </p:cNvPr>
            <p:cNvGrpSpPr/>
            <p:nvPr/>
          </p:nvGrpSpPr>
          <p:grpSpPr>
            <a:xfrm>
              <a:off x="670560" y="1338670"/>
              <a:ext cx="249537" cy="249535"/>
              <a:chOff x="439557" y="1731286"/>
              <a:chExt cx="175977" cy="175977"/>
            </a:xfrm>
          </p:grpSpPr>
          <p:sp>
            <p:nvSpPr>
              <p:cNvPr id="19" name="Oval 18">
                <a:extLst>
                  <a:ext uri="{FF2B5EF4-FFF2-40B4-BE49-F238E27FC236}">
                    <a16:creationId xmlns:a16="http://schemas.microsoft.com/office/drawing/2014/main" id="{80DF4A56-B40E-EEA1-EE92-15FFECEC112A}"/>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1956"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20" name="Oval 19">
                <a:extLst>
                  <a:ext uri="{FF2B5EF4-FFF2-40B4-BE49-F238E27FC236}">
                    <a16:creationId xmlns:a16="http://schemas.microsoft.com/office/drawing/2014/main" id="{353F9D91-A2CD-714D-BB25-36D1C150717E}"/>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1956"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3" name="Group 12">
              <a:extLst>
                <a:ext uri="{FF2B5EF4-FFF2-40B4-BE49-F238E27FC236}">
                  <a16:creationId xmlns:a16="http://schemas.microsoft.com/office/drawing/2014/main" id="{D15AE29A-22AE-3FDF-65AD-8A09B97EA097}"/>
                </a:ext>
              </a:extLst>
            </p:cNvPr>
            <p:cNvGrpSpPr/>
            <p:nvPr/>
          </p:nvGrpSpPr>
          <p:grpSpPr>
            <a:xfrm>
              <a:off x="670560" y="2609268"/>
              <a:ext cx="249537" cy="249535"/>
              <a:chOff x="439557" y="1731286"/>
              <a:chExt cx="175977" cy="175977"/>
            </a:xfrm>
          </p:grpSpPr>
          <p:sp>
            <p:nvSpPr>
              <p:cNvPr id="17" name="Oval 16">
                <a:extLst>
                  <a:ext uri="{FF2B5EF4-FFF2-40B4-BE49-F238E27FC236}">
                    <a16:creationId xmlns:a16="http://schemas.microsoft.com/office/drawing/2014/main" id="{B7F9AEC6-2324-C63B-1F81-4C1D588789CB}"/>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1956"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18" name="Oval 17">
                <a:extLst>
                  <a:ext uri="{FF2B5EF4-FFF2-40B4-BE49-F238E27FC236}">
                    <a16:creationId xmlns:a16="http://schemas.microsoft.com/office/drawing/2014/main" id="{B5C3407B-162F-836B-E7A7-49F674DD3334}"/>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1956"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4" name="Group 13">
              <a:extLst>
                <a:ext uri="{FF2B5EF4-FFF2-40B4-BE49-F238E27FC236}">
                  <a16:creationId xmlns:a16="http://schemas.microsoft.com/office/drawing/2014/main" id="{7102DF99-0F67-C296-F42D-B43FFADCDB56}"/>
                </a:ext>
              </a:extLst>
            </p:cNvPr>
            <p:cNvGrpSpPr/>
            <p:nvPr/>
          </p:nvGrpSpPr>
          <p:grpSpPr>
            <a:xfrm>
              <a:off x="670560" y="4122569"/>
              <a:ext cx="249537" cy="249535"/>
              <a:chOff x="439557" y="1731286"/>
              <a:chExt cx="175977" cy="175977"/>
            </a:xfrm>
          </p:grpSpPr>
          <p:sp>
            <p:nvSpPr>
              <p:cNvPr id="15" name="Oval 14">
                <a:extLst>
                  <a:ext uri="{FF2B5EF4-FFF2-40B4-BE49-F238E27FC236}">
                    <a16:creationId xmlns:a16="http://schemas.microsoft.com/office/drawing/2014/main" id="{6C3473BF-FE91-9739-8501-6A2E261C7401}"/>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1956"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16" name="Oval 15">
                <a:extLst>
                  <a:ext uri="{FF2B5EF4-FFF2-40B4-BE49-F238E27FC236}">
                    <a16:creationId xmlns:a16="http://schemas.microsoft.com/office/drawing/2014/main" id="{2F831C51-4DA8-65B0-574D-F35FD6AAD307}"/>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1956" b="0" i="0" u="none" strike="noStrike" kern="1200" cap="none" spc="0" normalizeH="0" baseline="0" noProof="0">
                  <a:ln>
                    <a:noFill/>
                  </a:ln>
                  <a:solidFill>
                    <a:prstClr val="white"/>
                  </a:solidFill>
                  <a:effectLst/>
                  <a:uLnTx/>
                  <a:uFillTx/>
                  <a:latin typeface="Calibri"/>
                  <a:ea typeface="+mn-ea"/>
                  <a:cs typeface="+mn-cs"/>
                </a:endParaRPr>
              </a:p>
            </p:txBody>
          </p:sp>
        </p:grpSp>
      </p:grpSp>
      <p:sp>
        <p:nvSpPr>
          <p:cNvPr id="2" name="Title 1">
            <a:extLst>
              <a:ext uri="{FF2B5EF4-FFF2-40B4-BE49-F238E27FC236}">
                <a16:creationId xmlns:a16="http://schemas.microsoft.com/office/drawing/2014/main" id="{2D33BAFA-E703-990E-90A5-C7960A438F73}"/>
              </a:ext>
            </a:extLst>
          </p:cNvPr>
          <p:cNvSpPr>
            <a:spLocks noGrp="1"/>
          </p:cNvSpPr>
          <p:nvPr>
            <p:ph type="title"/>
          </p:nvPr>
        </p:nvSpPr>
        <p:spPr/>
        <p:txBody>
          <a:bodyPr vert="horz"/>
          <a:lstStyle/>
          <a:p>
            <a:r>
              <a:rPr lang="en-US" dirty="0"/>
              <a:t>Adherence</a:t>
            </a:r>
            <a:r>
              <a:rPr lang="pt-BR" dirty="0"/>
              <a:t> &amp; </a:t>
            </a:r>
            <a:r>
              <a:rPr lang="en-US" dirty="0"/>
              <a:t>health apps</a:t>
            </a:r>
          </a:p>
        </p:txBody>
      </p:sp>
      <p:pic>
        <p:nvPicPr>
          <p:cNvPr id="6" name="Picture 5" descr="A couple of girls lying in a hammock&#10;&#10;Description automatically generated">
            <a:extLst>
              <a:ext uri="{FF2B5EF4-FFF2-40B4-BE49-F238E27FC236}">
                <a16:creationId xmlns:a16="http://schemas.microsoft.com/office/drawing/2014/main" id="{7230BE41-9E7E-6978-EDF4-A5F55B441015}"/>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r="184"/>
          <a:stretch>
            <a:fillRect/>
          </a:stretch>
        </p:blipFill>
        <p:spPr>
          <a:xfrm>
            <a:off x="7620000" y="1"/>
            <a:ext cx="4572000" cy="6873390"/>
          </a:xfrm>
          <a:prstGeom prst="rect">
            <a:avLst/>
          </a:prstGeom>
        </p:spPr>
      </p:pic>
      <p:sp>
        <p:nvSpPr>
          <p:cNvPr id="24" name="Text Placeholder 7">
            <a:extLst>
              <a:ext uri="{FF2B5EF4-FFF2-40B4-BE49-F238E27FC236}">
                <a16:creationId xmlns:a16="http://schemas.microsoft.com/office/drawing/2014/main" id="{02AB1C63-8C98-4249-97A0-2170C4607AFF}"/>
              </a:ext>
            </a:extLst>
          </p:cNvPr>
          <p:cNvSpPr txBox="1">
            <a:spLocks/>
          </p:cNvSpPr>
          <p:nvPr/>
        </p:nvSpPr>
        <p:spPr>
          <a:xfrm>
            <a:off x="670560" y="6270893"/>
            <a:ext cx="10035538" cy="237757"/>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Lee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Ventola</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Mobile Devices and Apps for Health Care Professionals: Uses and Benefits. P&amp;T. 2014;39(5):357-364 </a:t>
            </a:r>
          </a:p>
        </p:txBody>
      </p:sp>
      <p:sp>
        <p:nvSpPr>
          <p:cNvPr id="4" name="TextBox 3">
            <a:extLst>
              <a:ext uri="{FF2B5EF4-FFF2-40B4-BE49-F238E27FC236}">
                <a16:creationId xmlns:a16="http://schemas.microsoft.com/office/drawing/2014/main" id="{ABC0821B-63CD-97EE-9B10-4BFBC8F1E0BE}"/>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white"/>
                </a:solidFill>
                <a:effectLst/>
                <a:uLnTx/>
                <a:uFillTx/>
                <a:latin typeface="Calibri"/>
                <a:ea typeface="+mn-ea"/>
                <a:cs typeface="+mn-cs"/>
              </a:rPr>
              <a:t>GLO2329519</a:t>
            </a:r>
          </a:p>
        </p:txBody>
      </p:sp>
    </p:spTree>
    <p:extLst>
      <p:ext uri="{BB962C8B-B14F-4D97-AF65-F5344CB8AC3E}">
        <p14:creationId xmlns:p14="http://schemas.microsoft.com/office/powerpoint/2010/main" val="3399873420"/>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6D8B84FF-4746-7A2C-0A10-9D1D7A43032D}"/>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4" progId="TCLayout.ActiveDocument.1">
                  <p:embed/>
                </p:oleObj>
              </mc:Choice>
              <mc:Fallback>
                <p:oleObj name="think-cell Slide" r:id="rId4" imgW="395" imgH="394" progId="TCLayout.ActiveDocument.1">
                  <p:embed/>
                  <p:pic>
                    <p:nvPicPr>
                      <p:cNvPr id="4" name="think-cell data - do not delete" hidden="1">
                        <a:extLst>
                          <a:ext uri="{FF2B5EF4-FFF2-40B4-BE49-F238E27FC236}">
                            <a16:creationId xmlns:a16="http://schemas.microsoft.com/office/drawing/2014/main" id="{6D8B84FF-4746-7A2C-0A10-9D1D7A43032D}"/>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01B1D8C8-E5D6-30C0-074B-25CB0EA5520C}"/>
              </a:ext>
            </a:extLst>
          </p:cNvPr>
          <p:cNvSpPr>
            <a:spLocks noGrp="1"/>
          </p:cNvSpPr>
          <p:nvPr>
            <p:ph type="title"/>
          </p:nvPr>
        </p:nvSpPr>
        <p:spPr/>
        <p:txBody>
          <a:bodyPr vert="horz"/>
          <a:lstStyle/>
          <a:p>
            <a:r>
              <a:rPr lang="pt-BR" dirty="0"/>
              <a:t>Conclusion</a:t>
            </a:r>
            <a:endParaRPr lang="en-US" dirty="0"/>
          </a:p>
        </p:txBody>
      </p:sp>
      <p:sp>
        <p:nvSpPr>
          <p:cNvPr id="5" name="TextBox 4">
            <a:extLst>
              <a:ext uri="{FF2B5EF4-FFF2-40B4-BE49-F238E27FC236}">
                <a16:creationId xmlns:a16="http://schemas.microsoft.com/office/drawing/2014/main" id="{F56461ED-314B-D0DE-A994-EF305D77805F}"/>
              </a:ext>
            </a:extLst>
          </p:cNvPr>
          <p:cNvSpPr txBox="1">
            <a:spLocks/>
          </p:cNvSpPr>
          <p:nvPr/>
        </p:nvSpPr>
        <p:spPr>
          <a:xfrm>
            <a:off x="670560" y="1471541"/>
            <a:ext cx="3545840" cy="4091059"/>
          </a:xfrm>
          <a:prstGeom prst="rect">
            <a:avLst/>
          </a:prstGeom>
          <a:noFill/>
          <a:ln>
            <a:solidFill>
              <a:schemeClr val="accent3"/>
            </a:solidFill>
          </a:ln>
        </p:spPr>
        <p:txBody>
          <a:bodyPr wrap="square" lIns="121920" tIns="822960" bIns="12192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mn-cs"/>
              </a:rPr>
              <a:t>Despite availability of </a:t>
            </a:r>
            <a:br>
              <a:rPr kumimoji="0" lang="en-US" sz="1800" b="0" i="0" u="none" strike="noStrike" kern="1200" cap="none" spc="0" normalizeH="0" baseline="0" noProof="0" dirty="0">
                <a:ln>
                  <a:noFill/>
                </a:ln>
                <a:solidFill>
                  <a:srgbClr val="000000"/>
                </a:solidFill>
                <a:effectLst/>
                <a:uLnTx/>
                <a:uFillTx/>
                <a:latin typeface="Georgia"/>
                <a:ea typeface="+mn-ea"/>
                <a:cs typeface="+mn-cs"/>
              </a:rPr>
            </a:br>
            <a:r>
              <a:rPr kumimoji="0" lang="en-US" sz="1800" b="0" i="0" u="none" strike="noStrike" kern="1200" cap="none" spc="0" normalizeH="0" baseline="0" noProof="0" dirty="0">
                <a:ln>
                  <a:noFill/>
                </a:ln>
                <a:solidFill>
                  <a:srgbClr val="000000"/>
                </a:solidFill>
                <a:effectLst/>
                <a:uLnTx/>
                <a:uFillTx/>
                <a:latin typeface="Georgia"/>
                <a:ea typeface="+mn-ea"/>
                <a:cs typeface="+mn-cs"/>
              </a:rPr>
              <a:t>effective tools, </a:t>
            </a:r>
            <a:r>
              <a:rPr kumimoji="0" lang="en-US" sz="1800" b="1" i="0" u="none" strike="noStrike" kern="1200" cap="none" spc="0" normalizeH="0" baseline="0" noProof="0" dirty="0">
                <a:ln>
                  <a:noFill/>
                </a:ln>
                <a:solidFill>
                  <a:srgbClr val="009CDE"/>
                </a:solidFill>
                <a:effectLst/>
                <a:uLnTx/>
                <a:uFillTx/>
                <a:latin typeface="Georgia"/>
                <a:ea typeface="+mn-ea"/>
                <a:cs typeface="+mn-cs"/>
              </a:rPr>
              <a:t>adherence levels remain low,</a:t>
            </a:r>
            <a:r>
              <a:rPr kumimoji="0" lang="en-US" sz="1800" b="0" i="0" u="none" strike="noStrike" kern="1200" cap="none" spc="0" normalizeH="0" baseline="0" noProof="0" dirty="0">
                <a:ln>
                  <a:noFill/>
                </a:ln>
                <a:solidFill>
                  <a:srgbClr val="000000"/>
                </a:solidFill>
                <a:effectLst/>
                <a:uLnTx/>
                <a:uFillTx/>
                <a:latin typeface="Georgia"/>
                <a:ea typeface="+mn-ea"/>
                <a:cs typeface="+mn-cs"/>
              </a:rPr>
              <a:t> and relevant evidence-based interventions are </a:t>
            </a:r>
            <a:br>
              <a:rPr kumimoji="0" lang="en-US" sz="1800" b="0" i="0" u="none" strike="noStrike" kern="1200" cap="none" spc="0" normalizeH="0" baseline="0" noProof="0" dirty="0">
                <a:ln>
                  <a:noFill/>
                </a:ln>
                <a:solidFill>
                  <a:srgbClr val="000000"/>
                </a:solidFill>
                <a:effectLst/>
                <a:uLnTx/>
                <a:uFillTx/>
                <a:latin typeface="Georgia"/>
                <a:ea typeface="+mn-ea"/>
                <a:cs typeface="+mn-cs"/>
              </a:rPr>
            </a:br>
            <a:r>
              <a:rPr kumimoji="0" lang="en-US" sz="1800" b="0" i="0" u="none" strike="noStrike" kern="1200" cap="none" spc="0" normalizeH="0" baseline="0" noProof="0" dirty="0">
                <a:ln>
                  <a:noFill/>
                </a:ln>
                <a:solidFill>
                  <a:srgbClr val="000000"/>
                </a:solidFill>
                <a:effectLst/>
                <a:uLnTx/>
                <a:uFillTx/>
                <a:latin typeface="Georgia"/>
                <a:ea typeface="+mn-ea"/>
                <a:cs typeface="+mn-cs"/>
              </a:rPr>
              <a:t>underused and this </a:t>
            </a:r>
            <a:r>
              <a:rPr kumimoji="0" lang="en-US" sz="1800" b="1" i="0" u="none" strike="noStrike" kern="1200" cap="none" spc="0" normalizeH="0" baseline="0" noProof="0" dirty="0">
                <a:ln>
                  <a:noFill/>
                </a:ln>
                <a:solidFill>
                  <a:srgbClr val="009CDE"/>
                </a:solidFill>
                <a:effectLst/>
                <a:uLnTx/>
                <a:uFillTx/>
                <a:latin typeface="Georgia"/>
                <a:ea typeface="+mn-ea"/>
                <a:cs typeface="+mn-cs"/>
              </a:rPr>
              <a:t>leads </a:t>
            </a:r>
            <a:br>
              <a:rPr kumimoji="0" lang="en-US" sz="1800" b="1" i="0" u="none" strike="noStrike" kern="1200" cap="none" spc="0" normalizeH="0" baseline="0" noProof="0" dirty="0">
                <a:ln>
                  <a:noFill/>
                </a:ln>
                <a:solidFill>
                  <a:srgbClr val="009CDE"/>
                </a:solidFill>
                <a:effectLst/>
                <a:uLnTx/>
                <a:uFillTx/>
                <a:latin typeface="Georgia"/>
                <a:ea typeface="+mn-ea"/>
                <a:cs typeface="+mn-cs"/>
              </a:rPr>
            </a:br>
            <a:r>
              <a:rPr kumimoji="0" lang="en-US" sz="1800" b="1" i="0" u="none" strike="noStrike" kern="1200" cap="none" spc="0" normalizeH="0" baseline="0" noProof="0" dirty="0">
                <a:ln>
                  <a:noFill/>
                </a:ln>
                <a:solidFill>
                  <a:srgbClr val="009CDE"/>
                </a:solidFill>
                <a:effectLst/>
                <a:uLnTx/>
                <a:uFillTx/>
                <a:latin typeface="Georgia"/>
                <a:ea typeface="+mn-ea"/>
                <a:cs typeface="+mn-cs"/>
              </a:rPr>
              <a:t>to serious health and economic repercussions</a:t>
            </a:r>
          </a:p>
        </p:txBody>
      </p:sp>
      <p:sp>
        <p:nvSpPr>
          <p:cNvPr id="6" name="TextBox 5">
            <a:extLst>
              <a:ext uri="{FF2B5EF4-FFF2-40B4-BE49-F238E27FC236}">
                <a16:creationId xmlns:a16="http://schemas.microsoft.com/office/drawing/2014/main" id="{9A0EC99A-ED70-B0B4-FC88-F9110E9C8257}"/>
              </a:ext>
            </a:extLst>
          </p:cNvPr>
          <p:cNvSpPr txBox="1"/>
          <p:nvPr/>
        </p:nvSpPr>
        <p:spPr>
          <a:xfrm>
            <a:off x="804512" y="1424321"/>
            <a:ext cx="404919" cy="830997"/>
          </a:xfrm>
          <a:prstGeom prst="rect">
            <a:avLst/>
          </a:prstGeom>
          <a:noFill/>
        </p:spPr>
        <p:txBody>
          <a:bodyPr wrap="none" lIns="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gradFill>
                  <a:gsLst>
                    <a:gs pos="0">
                      <a:srgbClr val="009CDE"/>
                    </a:gs>
                    <a:gs pos="100000">
                      <a:srgbClr val="64CCC9"/>
                    </a:gs>
                  </a:gsLst>
                  <a:lin ang="0" scaled="1"/>
                </a:gradFill>
                <a:effectLst/>
                <a:uLnTx/>
                <a:uFillTx/>
                <a:latin typeface="Calibri"/>
                <a:ea typeface="+mn-ea"/>
                <a:cs typeface="+mn-cs"/>
              </a:rPr>
              <a:t>1</a:t>
            </a:r>
            <a:endParaRPr kumimoji="0" lang="en-US" sz="4800" b="0" i="0" u="none" strike="noStrike" kern="1200" cap="none" spc="0" normalizeH="0" baseline="0" noProof="0" dirty="0">
              <a:ln>
                <a:noFill/>
              </a:ln>
              <a:gradFill>
                <a:gsLst>
                  <a:gs pos="0">
                    <a:srgbClr val="009CDE"/>
                  </a:gs>
                  <a:gs pos="100000">
                    <a:srgbClr val="64CCC9"/>
                  </a:gs>
                </a:gsLst>
                <a:lin ang="0" scaled="1"/>
              </a:gradFill>
              <a:effectLst/>
              <a:uLnTx/>
              <a:uFillTx/>
              <a:latin typeface="Calibri"/>
              <a:ea typeface="+mn-ea"/>
              <a:cs typeface="+mn-cs"/>
            </a:endParaRPr>
          </a:p>
        </p:txBody>
      </p:sp>
      <p:sp>
        <p:nvSpPr>
          <p:cNvPr id="7" name="TextBox 6">
            <a:extLst>
              <a:ext uri="{FF2B5EF4-FFF2-40B4-BE49-F238E27FC236}">
                <a16:creationId xmlns:a16="http://schemas.microsoft.com/office/drawing/2014/main" id="{0223C5D2-77A3-5A59-283C-213616AF4458}"/>
              </a:ext>
            </a:extLst>
          </p:cNvPr>
          <p:cNvSpPr txBox="1">
            <a:spLocks/>
          </p:cNvSpPr>
          <p:nvPr/>
        </p:nvSpPr>
        <p:spPr>
          <a:xfrm>
            <a:off x="4680728" y="1471541"/>
            <a:ext cx="3231372" cy="4091059"/>
          </a:xfrm>
          <a:prstGeom prst="rect">
            <a:avLst/>
          </a:prstGeom>
          <a:noFill/>
          <a:ln>
            <a:solidFill>
              <a:schemeClr val="accent3"/>
            </a:solidFill>
          </a:ln>
        </p:spPr>
        <p:txBody>
          <a:bodyPr wrap="square" lIns="121920" tIns="822960" bIns="12192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mn-cs"/>
              </a:rPr>
              <a:t>There is an </a:t>
            </a:r>
            <a:r>
              <a:rPr kumimoji="0" lang="en-US" sz="1800" b="1" i="0" u="none" strike="noStrike" kern="1200" cap="none" spc="0" normalizeH="0" baseline="0" noProof="0" dirty="0">
                <a:ln>
                  <a:noFill/>
                </a:ln>
                <a:solidFill>
                  <a:srgbClr val="009CDE"/>
                </a:solidFill>
                <a:effectLst/>
                <a:uLnTx/>
                <a:uFillTx/>
                <a:latin typeface="Georgia"/>
                <a:ea typeface="+mn-ea"/>
                <a:cs typeface="+mn-cs"/>
              </a:rPr>
              <a:t>urgent need to change the paradigm of the healthcare</a:t>
            </a:r>
            <a:r>
              <a:rPr kumimoji="0" lang="en-US" sz="1800" b="0" i="0" u="none" strike="noStrike" kern="1200" cap="none" spc="0" normalizeH="0" baseline="0" noProof="0" dirty="0">
                <a:ln>
                  <a:noFill/>
                </a:ln>
                <a:solidFill>
                  <a:srgbClr val="000000"/>
                </a:solidFill>
                <a:effectLst/>
                <a:uLnTx/>
                <a:uFillTx/>
                <a:latin typeface="Georgia"/>
                <a:ea typeface="+mn-ea"/>
                <a:cs typeface="+mn-cs"/>
              </a:rPr>
              <a:t>, putting adherence high enough in national agendas</a:t>
            </a:r>
          </a:p>
        </p:txBody>
      </p:sp>
      <p:sp>
        <p:nvSpPr>
          <p:cNvPr id="8" name="TextBox 7">
            <a:extLst>
              <a:ext uri="{FF2B5EF4-FFF2-40B4-BE49-F238E27FC236}">
                <a16:creationId xmlns:a16="http://schemas.microsoft.com/office/drawing/2014/main" id="{301ED957-601B-4A75-B130-49BEDA9E9247}"/>
              </a:ext>
            </a:extLst>
          </p:cNvPr>
          <p:cNvSpPr txBox="1"/>
          <p:nvPr/>
        </p:nvSpPr>
        <p:spPr>
          <a:xfrm>
            <a:off x="4811602" y="1424321"/>
            <a:ext cx="404919" cy="830997"/>
          </a:xfrm>
          <a:prstGeom prst="rect">
            <a:avLst/>
          </a:prstGeom>
          <a:noFill/>
        </p:spPr>
        <p:txBody>
          <a:bodyPr wrap="none" lIns="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gradFill>
                  <a:gsLst>
                    <a:gs pos="0">
                      <a:srgbClr val="009CDE"/>
                    </a:gs>
                    <a:gs pos="100000">
                      <a:srgbClr val="64CCC9"/>
                    </a:gs>
                  </a:gsLst>
                  <a:lin ang="0" scaled="1"/>
                </a:gradFill>
                <a:effectLst/>
                <a:uLnTx/>
                <a:uFillTx/>
                <a:latin typeface="Calibri"/>
                <a:ea typeface="+mn-ea"/>
                <a:cs typeface="+mn-cs"/>
              </a:rPr>
              <a:t>2</a:t>
            </a:r>
            <a:endParaRPr kumimoji="0" lang="en-US" sz="4800" b="0" i="0" u="none" strike="noStrike" kern="1200" cap="none" spc="0" normalizeH="0" baseline="0" noProof="0" dirty="0">
              <a:ln>
                <a:noFill/>
              </a:ln>
              <a:gradFill>
                <a:gsLst>
                  <a:gs pos="0">
                    <a:srgbClr val="009CDE"/>
                  </a:gs>
                  <a:gs pos="100000">
                    <a:srgbClr val="64CCC9"/>
                  </a:gs>
                </a:gsLst>
                <a:lin ang="0" scaled="1"/>
              </a:gradFill>
              <a:effectLst/>
              <a:uLnTx/>
              <a:uFillTx/>
              <a:latin typeface="Calibri"/>
              <a:ea typeface="+mn-ea"/>
              <a:cs typeface="+mn-cs"/>
            </a:endParaRPr>
          </a:p>
        </p:txBody>
      </p:sp>
      <p:sp>
        <p:nvSpPr>
          <p:cNvPr id="9" name="TextBox 8">
            <a:extLst>
              <a:ext uri="{FF2B5EF4-FFF2-40B4-BE49-F238E27FC236}">
                <a16:creationId xmlns:a16="http://schemas.microsoft.com/office/drawing/2014/main" id="{3B7A4F2D-81F5-A1BC-6E48-DBF00090CD03}"/>
              </a:ext>
            </a:extLst>
          </p:cNvPr>
          <p:cNvSpPr txBox="1">
            <a:spLocks/>
          </p:cNvSpPr>
          <p:nvPr/>
        </p:nvSpPr>
        <p:spPr>
          <a:xfrm>
            <a:off x="8376428" y="1471541"/>
            <a:ext cx="3231372" cy="4091059"/>
          </a:xfrm>
          <a:prstGeom prst="rect">
            <a:avLst/>
          </a:prstGeom>
          <a:noFill/>
          <a:ln>
            <a:solidFill>
              <a:schemeClr val="accent3"/>
            </a:solidFill>
          </a:ln>
        </p:spPr>
        <p:txBody>
          <a:bodyPr wrap="square" lIns="121920" tIns="822960" bIns="12192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9CDE"/>
                </a:solidFill>
                <a:effectLst/>
                <a:uLnTx/>
                <a:uFillTx/>
                <a:latin typeface="Georgia"/>
                <a:ea typeface="+mn-ea"/>
                <a:cs typeface="+mn-cs"/>
              </a:rPr>
              <a:t>Technical innovations may help that</a:t>
            </a:r>
            <a:r>
              <a:rPr kumimoji="0" lang="en-US" sz="1800" b="0" i="0" u="none" strike="noStrike" kern="1200" cap="none" spc="0" normalizeH="0" baseline="0" noProof="0" dirty="0">
                <a:ln>
                  <a:noFill/>
                </a:ln>
                <a:solidFill>
                  <a:srgbClr val="000000"/>
                </a:solidFill>
                <a:effectLst/>
                <a:uLnTx/>
                <a:uFillTx/>
                <a:latin typeface="Georgia"/>
                <a:ea typeface="+mn-ea"/>
                <a:cs typeface="+mn-cs"/>
              </a:rPr>
              <a:t>, provided that all the stakeholders get involved in creating </a:t>
            </a:r>
            <a:br>
              <a:rPr kumimoji="0" lang="en-US" sz="1800" b="0" i="0" u="none" strike="noStrike" kern="1200" cap="none" spc="0" normalizeH="0" baseline="0" noProof="0" dirty="0">
                <a:ln>
                  <a:noFill/>
                </a:ln>
                <a:solidFill>
                  <a:srgbClr val="000000"/>
                </a:solidFill>
                <a:effectLst/>
                <a:uLnTx/>
                <a:uFillTx/>
                <a:latin typeface="Georgia"/>
                <a:ea typeface="+mn-ea"/>
                <a:cs typeface="+mn-cs"/>
              </a:rPr>
            </a:br>
            <a:r>
              <a:rPr kumimoji="0" lang="en-US" sz="1800" b="0" i="0" u="none" strike="noStrike" kern="1200" cap="none" spc="0" normalizeH="0" baseline="0" noProof="0" dirty="0">
                <a:ln>
                  <a:noFill/>
                </a:ln>
                <a:solidFill>
                  <a:srgbClr val="000000"/>
                </a:solidFill>
                <a:effectLst/>
                <a:uLnTx/>
                <a:uFillTx/>
                <a:latin typeface="Georgia"/>
                <a:ea typeface="+mn-ea"/>
                <a:cs typeface="+mn-cs"/>
              </a:rPr>
              <a:t>an environment that </a:t>
            </a:r>
            <a:br>
              <a:rPr kumimoji="0" lang="en-US" sz="1800" b="0" i="0" u="none" strike="noStrike" kern="1200" cap="none" spc="0" normalizeH="0" baseline="0" noProof="0" dirty="0">
                <a:ln>
                  <a:noFill/>
                </a:ln>
                <a:solidFill>
                  <a:srgbClr val="000000"/>
                </a:solidFill>
                <a:effectLst/>
                <a:uLnTx/>
                <a:uFillTx/>
                <a:latin typeface="Georgia"/>
                <a:ea typeface="+mn-ea"/>
                <a:cs typeface="+mn-cs"/>
              </a:rPr>
            </a:br>
            <a:r>
              <a:rPr kumimoji="0" lang="en-US" sz="1800" b="0" i="0" u="none" strike="noStrike" kern="1200" cap="none" spc="0" normalizeH="0" baseline="0" noProof="0" dirty="0">
                <a:ln>
                  <a:noFill/>
                </a:ln>
                <a:solidFill>
                  <a:srgbClr val="000000"/>
                </a:solidFill>
                <a:effectLst/>
                <a:uLnTx/>
                <a:uFillTx/>
                <a:latin typeface="Georgia"/>
                <a:ea typeface="+mn-ea"/>
                <a:cs typeface="+mn-cs"/>
              </a:rPr>
              <a:t>will support and </a:t>
            </a:r>
            <a:br>
              <a:rPr kumimoji="0" lang="en-US" sz="1800" b="0" i="0" u="none" strike="noStrike" kern="1200" cap="none" spc="0" normalizeH="0" baseline="0" noProof="0" dirty="0">
                <a:ln>
                  <a:noFill/>
                </a:ln>
                <a:solidFill>
                  <a:srgbClr val="000000"/>
                </a:solidFill>
                <a:effectLst/>
                <a:uLnTx/>
                <a:uFillTx/>
                <a:latin typeface="Georgia"/>
                <a:ea typeface="+mn-ea"/>
                <a:cs typeface="+mn-cs"/>
              </a:rPr>
            </a:br>
            <a:r>
              <a:rPr kumimoji="0" lang="en-US" sz="1800" b="0" i="0" u="none" strike="noStrike" kern="1200" cap="none" spc="0" normalizeH="0" baseline="0" noProof="0" dirty="0">
                <a:ln>
                  <a:noFill/>
                </a:ln>
                <a:solidFill>
                  <a:srgbClr val="000000"/>
                </a:solidFill>
                <a:effectLst/>
                <a:uLnTx/>
                <a:uFillTx/>
                <a:latin typeface="Georgia"/>
                <a:ea typeface="+mn-ea"/>
                <a:cs typeface="+mn-cs"/>
              </a:rPr>
              <a:t>enhance adherence</a:t>
            </a:r>
          </a:p>
        </p:txBody>
      </p:sp>
      <p:sp>
        <p:nvSpPr>
          <p:cNvPr id="10" name="TextBox 9">
            <a:extLst>
              <a:ext uri="{FF2B5EF4-FFF2-40B4-BE49-F238E27FC236}">
                <a16:creationId xmlns:a16="http://schemas.microsoft.com/office/drawing/2014/main" id="{B05CF683-8C0C-B2C6-EA2A-5F5469427EF3}"/>
              </a:ext>
            </a:extLst>
          </p:cNvPr>
          <p:cNvSpPr txBox="1"/>
          <p:nvPr/>
        </p:nvSpPr>
        <p:spPr>
          <a:xfrm>
            <a:off x="8487758" y="1424321"/>
            <a:ext cx="404919" cy="830997"/>
          </a:xfrm>
          <a:prstGeom prst="rect">
            <a:avLst/>
          </a:prstGeom>
          <a:noFill/>
        </p:spPr>
        <p:txBody>
          <a:bodyPr wrap="none" lIns="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gradFill>
                  <a:gsLst>
                    <a:gs pos="0">
                      <a:srgbClr val="009CDE"/>
                    </a:gs>
                    <a:gs pos="100000">
                      <a:srgbClr val="64CCC9"/>
                    </a:gs>
                  </a:gsLst>
                  <a:lin ang="0" scaled="1"/>
                </a:gradFill>
                <a:effectLst/>
                <a:uLnTx/>
                <a:uFillTx/>
                <a:latin typeface="Calibri"/>
                <a:ea typeface="+mn-ea"/>
                <a:cs typeface="+mn-cs"/>
              </a:rPr>
              <a:t>3</a:t>
            </a:r>
            <a:endParaRPr kumimoji="0" lang="en-US" sz="4800" b="0" i="0" u="none" strike="noStrike" kern="1200" cap="none" spc="0" normalizeH="0" baseline="0" noProof="0" dirty="0">
              <a:ln>
                <a:noFill/>
              </a:ln>
              <a:gradFill>
                <a:gsLst>
                  <a:gs pos="0">
                    <a:srgbClr val="009CDE"/>
                  </a:gs>
                  <a:gs pos="100000">
                    <a:srgbClr val="64CCC9"/>
                  </a:gs>
                </a:gsLst>
                <a:lin ang="0" scaled="1"/>
              </a:gradFill>
              <a:effectLst/>
              <a:uLnTx/>
              <a:uFillTx/>
              <a:latin typeface="Calibri"/>
              <a:ea typeface="+mn-ea"/>
              <a:cs typeface="+mn-cs"/>
            </a:endParaRPr>
          </a:p>
        </p:txBody>
      </p:sp>
      <p:sp>
        <p:nvSpPr>
          <p:cNvPr id="11" name="TextBox 10">
            <a:extLst>
              <a:ext uri="{FF2B5EF4-FFF2-40B4-BE49-F238E27FC236}">
                <a16:creationId xmlns:a16="http://schemas.microsoft.com/office/drawing/2014/main" id="{494FB7F8-8E79-9C4F-E77C-ECAB4430A25C}"/>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GLO2329519</a:t>
            </a:r>
          </a:p>
        </p:txBody>
      </p:sp>
    </p:spTree>
    <p:extLst>
      <p:ext uri="{BB962C8B-B14F-4D97-AF65-F5344CB8AC3E}">
        <p14:creationId xmlns:p14="http://schemas.microsoft.com/office/powerpoint/2010/main" val="829730096"/>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94B8652F-127C-F824-E1EF-7102C782F6D3}"/>
              </a:ext>
            </a:extLst>
          </p:cNvPr>
          <p:cNvGraphicFramePr>
            <a:graphicFrameLocks noChangeAspect="1"/>
          </p:cNvGraphicFramePr>
          <p:nvPr>
            <p:custDataLst>
              <p:tags r:id="rId1"/>
            </p:custDataLst>
            <p:extLst>
              <p:ext uri="{D42A27DB-BD31-4B8C-83A1-F6EECF244321}">
                <p14:modId xmlns:p14="http://schemas.microsoft.com/office/powerpoint/2010/main" val="1123548785"/>
              </p:ext>
            </p:extLst>
          </p:nvPr>
        </p:nvGraphicFramePr>
        <p:xfrm>
          <a:off x="2118" y="2118"/>
          <a:ext cx="2117" cy="2117"/>
        </p:xfrm>
        <a:graphic>
          <a:graphicData uri="http://schemas.openxmlformats.org/presentationml/2006/ole">
            <mc:AlternateContent xmlns:mc="http://schemas.openxmlformats.org/markup-compatibility/2006">
              <mc:Choice xmlns:v="urn:schemas-microsoft-com:vml" Requires="v">
                <p:oleObj name="think-cell Slide" r:id="rId11" imgW="395" imgH="394" progId="TCLayout.ActiveDocument.1">
                  <p:embed/>
                </p:oleObj>
              </mc:Choice>
              <mc:Fallback>
                <p:oleObj name="think-cell Slide" r:id="rId11" imgW="395" imgH="394" progId="TCLayout.ActiveDocument.1">
                  <p:embed/>
                  <p:pic>
                    <p:nvPicPr>
                      <p:cNvPr id="7" name="Object 6" hidden="1">
                        <a:extLst>
                          <a:ext uri="{FF2B5EF4-FFF2-40B4-BE49-F238E27FC236}">
                            <a16:creationId xmlns:a16="http://schemas.microsoft.com/office/drawing/2014/main" id="{94B8652F-127C-F824-E1EF-7102C782F6D3}"/>
                          </a:ext>
                        </a:extLst>
                      </p:cNvPr>
                      <p:cNvPicPr/>
                      <p:nvPr/>
                    </p:nvPicPr>
                    <p:blipFill>
                      <a:blip r:embed="rId12"/>
                      <a:stretch>
                        <a:fillRect/>
                      </a:stretch>
                    </p:blipFill>
                    <p:spPr>
                      <a:xfrm>
                        <a:off x="2118" y="2118"/>
                        <a:ext cx="2117" cy="2117"/>
                      </a:xfrm>
                      <a:prstGeom prst="rect">
                        <a:avLst/>
                      </a:prstGeom>
                    </p:spPr>
                  </p:pic>
                </p:oleObj>
              </mc:Fallback>
            </mc:AlternateContent>
          </a:graphicData>
        </a:graphic>
      </p:graphicFrame>
      <p:sp>
        <p:nvSpPr>
          <p:cNvPr id="5" name="Title 4">
            <a:extLst>
              <a:ext uri="{FF2B5EF4-FFF2-40B4-BE49-F238E27FC236}">
                <a16:creationId xmlns:a16="http://schemas.microsoft.com/office/drawing/2014/main" id="{AD4FAADC-FD8E-4824-12A5-5909C5236C64}"/>
              </a:ext>
            </a:extLst>
          </p:cNvPr>
          <p:cNvSpPr>
            <a:spLocks noGrp="1"/>
          </p:cNvSpPr>
          <p:nvPr>
            <p:ph type="title"/>
          </p:nvPr>
        </p:nvSpPr>
        <p:spPr>
          <a:xfrm>
            <a:off x="669925" y="355600"/>
            <a:ext cx="10937875" cy="520700"/>
          </a:xfrm>
        </p:spPr>
        <p:txBody>
          <a:bodyPr vert="horz"/>
          <a:lstStyle/>
          <a:p>
            <a:r>
              <a:rPr lang="en-US" dirty="0"/>
              <a:t>A meta-analysis in CAD patients with good vs. poor medication adherence n=106,000</a:t>
            </a:r>
          </a:p>
        </p:txBody>
      </p:sp>
      <p:sp>
        <p:nvSpPr>
          <p:cNvPr id="3" name="Text Placeholder 5">
            <a:extLst>
              <a:ext uri="{FF2B5EF4-FFF2-40B4-BE49-F238E27FC236}">
                <a16:creationId xmlns:a16="http://schemas.microsoft.com/office/drawing/2014/main" id="{51EE438E-C998-5E71-2C7A-77FFA9F21BEC}"/>
              </a:ext>
            </a:extLst>
          </p:cNvPr>
          <p:cNvSpPr txBox="1">
            <a:spLocks/>
          </p:cNvSpPr>
          <p:nvPr/>
        </p:nvSpPr>
        <p:spPr>
          <a:xfrm>
            <a:off x="674124" y="1441899"/>
            <a:ext cx="8509843" cy="282126"/>
          </a:xfrm>
          <a:prstGeom prst="rect">
            <a:avLst/>
          </a:prstGeom>
          <a:gradFill flip="none" rotWithShape="1">
            <a:gsLst>
              <a:gs pos="0">
                <a:schemeClr val="accent3"/>
              </a:gs>
              <a:gs pos="100000">
                <a:schemeClr val="accent2"/>
              </a:gs>
            </a:gsLst>
            <a:lin ang="0" scaled="1"/>
            <a:tileRect/>
          </a:gradFill>
          <a:ln>
            <a:noFill/>
          </a:ln>
        </p:spPr>
        <p:txBody>
          <a:bodyPr lIns="121920"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endParaRPr kumimoji="0" lang="en-US" sz="16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graphicFrame>
        <p:nvGraphicFramePr>
          <p:cNvPr id="4" name="Table 16">
            <a:extLst>
              <a:ext uri="{FF2B5EF4-FFF2-40B4-BE49-F238E27FC236}">
                <a16:creationId xmlns:a16="http://schemas.microsoft.com/office/drawing/2014/main" id="{4B6D6517-2830-54B0-D80E-E71FD73E7288}"/>
              </a:ext>
            </a:extLst>
          </p:cNvPr>
          <p:cNvGraphicFramePr>
            <a:graphicFrameLocks noGrp="1"/>
          </p:cNvGraphicFramePr>
          <p:nvPr/>
        </p:nvGraphicFramePr>
        <p:xfrm>
          <a:off x="673490" y="1441900"/>
          <a:ext cx="8509842" cy="3894818"/>
        </p:xfrm>
        <a:graphic>
          <a:graphicData uri="http://schemas.openxmlformats.org/drawingml/2006/table">
            <a:tbl>
              <a:tblPr firstRow="1" bandRow="1">
                <a:tableStyleId>{F5AB1C69-6EDB-4FF4-983F-18BD219EF322}</a:tableStyleId>
              </a:tblPr>
              <a:tblGrid>
                <a:gridCol w="3107042">
                  <a:extLst>
                    <a:ext uri="{9D8B030D-6E8A-4147-A177-3AD203B41FA5}">
                      <a16:colId xmlns:a16="http://schemas.microsoft.com/office/drawing/2014/main" val="78189480"/>
                    </a:ext>
                  </a:extLst>
                </a:gridCol>
                <a:gridCol w="1177223">
                  <a:extLst>
                    <a:ext uri="{9D8B030D-6E8A-4147-A177-3AD203B41FA5}">
                      <a16:colId xmlns:a16="http://schemas.microsoft.com/office/drawing/2014/main" val="3198496275"/>
                    </a:ext>
                  </a:extLst>
                </a:gridCol>
                <a:gridCol w="1864225">
                  <a:extLst>
                    <a:ext uri="{9D8B030D-6E8A-4147-A177-3AD203B41FA5}">
                      <a16:colId xmlns:a16="http://schemas.microsoft.com/office/drawing/2014/main" val="852090676"/>
                    </a:ext>
                  </a:extLst>
                </a:gridCol>
                <a:gridCol w="1180676">
                  <a:extLst>
                    <a:ext uri="{9D8B030D-6E8A-4147-A177-3AD203B41FA5}">
                      <a16:colId xmlns:a16="http://schemas.microsoft.com/office/drawing/2014/main" val="1354079625"/>
                    </a:ext>
                  </a:extLst>
                </a:gridCol>
                <a:gridCol w="1180676">
                  <a:extLst>
                    <a:ext uri="{9D8B030D-6E8A-4147-A177-3AD203B41FA5}">
                      <a16:colId xmlns:a16="http://schemas.microsoft.com/office/drawing/2014/main" val="1283128632"/>
                    </a:ext>
                  </a:extLst>
                </a:gridCol>
              </a:tblGrid>
              <a:tr h="269938">
                <a:tc gridSpan="2">
                  <a:txBody>
                    <a:bodyPr/>
                    <a:lstStyle/>
                    <a:p>
                      <a:r>
                        <a:rPr lang="en-US" sz="1000" b="0" dirty="0">
                          <a:solidFill>
                            <a:schemeClr val="bg1"/>
                          </a:solidFill>
                          <a:latin typeface="+mj-lt"/>
                        </a:rPr>
                        <a:t>Study</a:t>
                      </a:r>
                    </a:p>
                  </a:txBody>
                  <a:tcPr marR="60960" marT="36576" marB="36576" anchor="ctr">
                    <a:lnL w="6350" cap="flat" cmpd="sng" algn="ctr">
                      <a:no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r>
                        <a:rPr lang="en-US" sz="900">
                          <a:solidFill>
                            <a:schemeClr val="bg1"/>
                          </a:solidFill>
                          <a:latin typeface="+mn-lt"/>
                        </a:rPr>
                        <a:t>RISK RATIO</a:t>
                      </a:r>
                    </a:p>
                  </a:txBody>
                  <a:tcPr marL="45720" marR="45720" marT="27432" marB="27432">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ctr"/>
                      <a:r>
                        <a:rPr lang="en-US" sz="1000" b="0" dirty="0">
                          <a:solidFill>
                            <a:schemeClr val="bg1"/>
                          </a:solidFill>
                          <a:latin typeface="+mj-lt"/>
                        </a:rPr>
                        <a:t>Risk ratio</a:t>
                      </a:r>
                    </a:p>
                  </a:txBody>
                  <a:tcPr marL="60960" marR="60960" marT="36576" marB="36576"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000" b="0" dirty="0">
                          <a:solidFill>
                            <a:schemeClr val="bg1"/>
                          </a:solidFill>
                          <a:latin typeface="+mj-lt"/>
                        </a:rPr>
                        <a:t>Risk ratio</a:t>
                      </a:r>
                    </a:p>
                  </a:txBody>
                  <a:tcPr marL="60960" marR="60960" marT="36576" marB="36576"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000" b="0" dirty="0">
                          <a:solidFill>
                            <a:schemeClr val="bg1"/>
                          </a:solidFill>
                          <a:latin typeface="+mj-lt"/>
                        </a:rPr>
                        <a:t>95%–CI weight</a:t>
                      </a:r>
                    </a:p>
                  </a:txBody>
                  <a:tcPr marL="60960" marR="60960" marT="36576" marB="36576" anchor="ctr">
                    <a:lnL w="6350" cap="flat" cmpd="sng" algn="ctr">
                      <a:solidFill>
                        <a:schemeClr val="bg1">
                          <a:lumMod val="9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67682233"/>
                  </a:ext>
                </a:extLst>
              </a:tr>
              <a:tr h="226555">
                <a:tc gridSpan="2">
                  <a:txBody>
                    <a:bodyPr/>
                    <a:lstStyle/>
                    <a:p>
                      <a:r>
                        <a:rPr lang="en-US" sz="1000" b="1" dirty="0">
                          <a:solidFill>
                            <a:schemeClr val="tx1"/>
                          </a:solidFill>
                          <a:latin typeface="+mj-lt"/>
                        </a:rPr>
                        <a:t>Adherence to multiple agents</a:t>
                      </a:r>
                    </a:p>
                  </a:txBody>
                  <a:tcPr marR="60960" marT="12192" marB="12192" anchor="ctr">
                    <a:lnL w="6350" cap="flat" cmpd="sng" algn="ctr">
                      <a:no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6350" cap="flat" cmpd="sng" algn="ctr">
                      <a:solidFill>
                        <a:schemeClr val="bg1">
                          <a:lumMod val="9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hMerge="1">
                  <a:txBody>
                    <a:bodyPr/>
                    <a:lstStyle/>
                    <a:p>
                      <a:endParaRPr lang="en-US" sz="900">
                        <a:solidFill>
                          <a:schemeClr val="tx1"/>
                        </a:solidFill>
                        <a:latin typeface="+mn-lt"/>
                      </a:endParaRPr>
                    </a:p>
                  </a:txBody>
                  <a:tcPr marL="45720" marR="45720" marT="9144" marB="9144">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endParaRPr lang="en-US" sz="1000" dirty="0">
                        <a:solidFill>
                          <a:schemeClr val="tx1"/>
                        </a:solidFill>
                        <a:latin typeface="+mj-lt"/>
                      </a:endParaRPr>
                    </a:p>
                  </a:txBody>
                  <a:tcPr marL="60960" marR="60960" marT="12192" marB="12192"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6350" cap="flat" cmpd="sng" algn="ctr">
                      <a:solidFill>
                        <a:schemeClr val="bg1">
                          <a:lumMod val="9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algn="ctr"/>
                      <a:endParaRPr lang="en-US" sz="1000" dirty="0">
                        <a:solidFill>
                          <a:schemeClr val="tx1"/>
                        </a:solidFill>
                        <a:latin typeface="+mj-lt"/>
                      </a:endParaRPr>
                    </a:p>
                  </a:txBody>
                  <a:tcPr marL="60960" marR="60960" marT="12192" marB="12192"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6350" cap="flat" cmpd="sng" algn="ctr">
                      <a:solidFill>
                        <a:schemeClr val="bg1">
                          <a:lumMod val="9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algn="ctr"/>
                      <a:endParaRPr lang="en-US" sz="1000" dirty="0">
                        <a:solidFill>
                          <a:schemeClr val="tx1"/>
                        </a:solidFill>
                        <a:latin typeface="+mj-lt"/>
                      </a:endParaRPr>
                    </a:p>
                  </a:txBody>
                  <a:tcPr marL="60960" marR="60960" marT="12192" marB="12192" anchor="ctr">
                    <a:lnL w="6350" cap="flat" cmpd="sng" algn="ctr">
                      <a:solidFill>
                        <a:schemeClr val="bg1">
                          <a:lumMod val="9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9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24067537"/>
                  </a:ext>
                </a:extLst>
              </a:tr>
              <a:tr h="226555">
                <a:tc gridSpan="2">
                  <a:txBody>
                    <a:bodyPr/>
                    <a:lstStyle/>
                    <a:p>
                      <a:r>
                        <a:rPr lang="en-US" sz="1000" dirty="0">
                          <a:solidFill>
                            <a:schemeClr val="tx1"/>
                          </a:solidFill>
                          <a:latin typeface="+mj-lt"/>
                        </a:rPr>
                        <a:t>Lenzi J (2015) </a:t>
                      </a:r>
                    </a:p>
                  </a:txBody>
                  <a:tcPr marR="60960" marT="12192" marB="12192" anchor="ctr">
                    <a:lnL w="6350" cap="flat" cmpd="sng" algn="ctr">
                      <a:noFill/>
                      <a:prstDash val="solid"/>
                      <a:round/>
                      <a:headEnd type="none" w="med" len="med"/>
                      <a:tailEnd type="none" w="med" len="med"/>
                    </a:lnL>
                    <a:lnR w="12700" cmpd="sng">
                      <a:noFill/>
                    </a:lnR>
                    <a:lnT w="12700" cmpd="sng">
                      <a:noFill/>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hMerge="1">
                  <a:txBody>
                    <a:bodyPr/>
                    <a:lstStyle/>
                    <a:p>
                      <a:endParaRPr lang="en-US" sz="900">
                        <a:solidFill>
                          <a:schemeClr val="tx1"/>
                        </a:solidFill>
                        <a:latin typeface="+mn-lt"/>
                      </a:endParaRPr>
                    </a:p>
                  </a:txBody>
                  <a:tcPr marL="45720" marR="45720" marT="9144" marB="9144">
                    <a:lnL w="12700" cmpd="sng">
                      <a:noFill/>
                    </a:lnL>
                    <a:lnR w="12700" cmpd="sng">
                      <a:noFill/>
                    </a:lnR>
                    <a:lnT w="12700" cmpd="sng">
                      <a:noFill/>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endParaRPr lang="en-US" sz="1000">
                        <a:solidFill>
                          <a:schemeClr val="tx1"/>
                        </a:solidFill>
                        <a:latin typeface="+mj-lt"/>
                      </a:endParaRPr>
                    </a:p>
                  </a:txBody>
                  <a:tcPr marL="60960" marR="60960" marT="12192" marB="12192" anchor="ctr">
                    <a:lnL w="12700" cmpd="sng">
                      <a:noFill/>
                    </a:lnL>
                    <a:lnR w="12700" cmpd="sng">
                      <a:noFill/>
                    </a:lnR>
                    <a:lnT w="12700" cmpd="sng">
                      <a:noFill/>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000" dirty="0">
                          <a:solidFill>
                            <a:schemeClr val="tx1"/>
                          </a:solidFill>
                          <a:latin typeface="+mn-lt"/>
                        </a:rPr>
                        <a:t>0.41 [0.34;0.50]</a:t>
                      </a:r>
                    </a:p>
                  </a:txBody>
                  <a:tcPr marL="60960" marR="60960" marT="12192" marB="12192" anchor="ctr">
                    <a:lnL w="12700" cmpd="sng">
                      <a:noFill/>
                    </a:lnL>
                    <a:lnR w="12700" cmpd="sng">
                      <a:noFill/>
                    </a:lnR>
                    <a:lnT w="12700" cmpd="sng">
                      <a:noFill/>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000" dirty="0">
                          <a:solidFill>
                            <a:schemeClr val="tx1"/>
                          </a:solidFill>
                          <a:latin typeface="+mn-lt"/>
                        </a:rPr>
                        <a:t>15.6%</a:t>
                      </a:r>
                    </a:p>
                  </a:txBody>
                  <a:tcPr marL="60960" marR="60960" marT="12192" marB="12192" anchor="ctr">
                    <a:lnL w="12700" cmpd="sng">
                      <a:noFill/>
                    </a:lnL>
                    <a:lnR w="6350" cap="flat" cmpd="sng" algn="ctr">
                      <a:noFill/>
                      <a:prstDash val="solid"/>
                      <a:round/>
                      <a:headEnd type="none" w="med" len="med"/>
                      <a:tailEnd type="none" w="med" len="med"/>
                    </a:lnR>
                    <a:lnT w="12700" cmpd="sng">
                      <a:noFill/>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37209239"/>
                  </a:ext>
                </a:extLst>
              </a:tr>
              <a:tr h="226555">
                <a:tc gridSpan="2">
                  <a:txBody>
                    <a:bodyPr/>
                    <a:lstStyle/>
                    <a:p>
                      <a:r>
                        <a:rPr lang="en-US" sz="1000" dirty="0" err="1">
                          <a:solidFill>
                            <a:schemeClr val="tx1"/>
                          </a:solidFill>
                          <a:latin typeface="+mj-lt"/>
                        </a:rPr>
                        <a:t>Kumbhani</a:t>
                      </a:r>
                      <a:r>
                        <a:rPr lang="en-US" sz="1000" dirty="0">
                          <a:solidFill>
                            <a:schemeClr val="tx1"/>
                          </a:solidFill>
                          <a:latin typeface="+mj-lt"/>
                        </a:rPr>
                        <a:t> DJ (2013) </a:t>
                      </a:r>
                    </a:p>
                  </a:txBody>
                  <a:tcPr marR="60960" marT="12192" marB="12192" anchor="ctr">
                    <a:lnL w="6350" cap="flat" cmpd="sng" algn="ctr">
                      <a:noFill/>
                      <a:prstDash val="solid"/>
                      <a:round/>
                      <a:headEnd type="none" w="med" len="med"/>
                      <a:tailEnd type="none" w="med" len="med"/>
                    </a:lnL>
                    <a:lnR w="12700" cmpd="sng">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hMerge="1">
                  <a:txBody>
                    <a:bodyPr/>
                    <a:lstStyle/>
                    <a:p>
                      <a:endParaRPr lang="en-US" sz="900">
                        <a:solidFill>
                          <a:schemeClr val="tx1"/>
                        </a:solidFill>
                        <a:latin typeface="+mn-lt"/>
                      </a:endParaRPr>
                    </a:p>
                  </a:txBody>
                  <a:tcPr marL="45720" marR="45720" marT="9144" marB="9144">
                    <a:lnL w="12700" cmpd="sng">
                      <a:noFill/>
                    </a:lnL>
                    <a:lnR w="12700" cmpd="sng">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endParaRPr lang="en-US" sz="1000">
                        <a:solidFill>
                          <a:schemeClr val="tx1"/>
                        </a:solidFill>
                        <a:latin typeface="+mj-lt"/>
                      </a:endParaRPr>
                    </a:p>
                  </a:txBody>
                  <a:tcPr marL="60960" marR="60960" marT="12192" marB="12192" anchor="ctr">
                    <a:lnL w="12700" cmpd="sng">
                      <a:noFill/>
                    </a:lnL>
                    <a:lnR w="12700" cmpd="sng">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000">
                          <a:solidFill>
                            <a:schemeClr val="tx1"/>
                          </a:solidFill>
                          <a:latin typeface="+mn-lt"/>
                        </a:rPr>
                        <a:t>0.79 [0.72; 0.88]</a:t>
                      </a:r>
                    </a:p>
                  </a:txBody>
                  <a:tcPr marL="60960" marR="60960" marT="12192" marB="12192" anchor="ctr">
                    <a:lnL w="12700" cmpd="sng">
                      <a:noFill/>
                    </a:lnL>
                    <a:lnR w="12700" cmpd="sng">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000" dirty="0">
                          <a:solidFill>
                            <a:schemeClr val="tx1"/>
                          </a:solidFill>
                          <a:latin typeface="+mn-lt"/>
                        </a:rPr>
                        <a:t>17.5%</a:t>
                      </a:r>
                    </a:p>
                  </a:txBody>
                  <a:tcPr marL="60960" marR="60960" marT="12192" marB="12192" anchor="ctr">
                    <a:lnL w="12700" cmpd="sng">
                      <a:noFill/>
                    </a:lnL>
                    <a:lnR w="635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74406754"/>
                  </a:ext>
                </a:extLst>
              </a:tr>
              <a:tr h="226555">
                <a:tc gridSpan="2">
                  <a:txBody>
                    <a:bodyPr/>
                    <a:lstStyle/>
                    <a:p>
                      <a:r>
                        <a:rPr lang="en-US" sz="1000" dirty="0">
                          <a:solidFill>
                            <a:schemeClr val="tx1"/>
                          </a:solidFill>
                          <a:latin typeface="+mj-lt"/>
                        </a:rPr>
                        <a:t>Kirchmayer U (2013) </a:t>
                      </a:r>
                    </a:p>
                  </a:txBody>
                  <a:tcPr marR="60960" marT="12192" marB="12192" anchor="ctr">
                    <a:lnL w="6350" cap="flat" cmpd="sng" algn="ctr">
                      <a:noFill/>
                      <a:prstDash val="solid"/>
                      <a:round/>
                      <a:headEnd type="none" w="med" len="med"/>
                      <a:tailEnd type="none" w="med" len="med"/>
                    </a:lnL>
                    <a:lnR w="12700" cmpd="sng">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hMerge="1">
                  <a:txBody>
                    <a:bodyPr/>
                    <a:lstStyle/>
                    <a:p>
                      <a:endParaRPr lang="en-US" sz="900">
                        <a:solidFill>
                          <a:schemeClr val="tx1"/>
                        </a:solidFill>
                        <a:latin typeface="+mn-lt"/>
                      </a:endParaRPr>
                    </a:p>
                  </a:txBody>
                  <a:tcPr marL="45720" marR="45720" marT="9144" marB="9144">
                    <a:lnL w="12700" cmpd="sng">
                      <a:noFill/>
                    </a:lnL>
                    <a:lnR w="12700" cmpd="sng">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endParaRPr lang="en-US" sz="1000">
                        <a:solidFill>
                          <a:schemeClr val="tx1"/>
                        </a:solidFill>
                        <a:latin typeface="+mj-lt"/>
                      </a:endParaRPr>
                    </a:p>
                  </a:txBody>
                  <a:tcPr marL="60960" marR="60960" marT="12192" marB="12192" anchor="ctr">
                    <a:lnL w="12700" cmpd="sng">
                      <a:noFill/>
                    </a:lnL>
                    <a:lnR w="12700" cmpd="sng">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000">
                          <a:solidFill>
                            <a:schemeClr val="tx1"/>
                          </a:solidFill>
                          <a:latin typeface="+mn-lt"/>
                        </a:rPr>
                        <a:t>0.35 [0.21;0.59]</a:t>
                      </a:r>
                    </a:p>
                  </a:txBody>
                  <a:tcPr marL="60960" marR="60960" marT="12192" marB="12192" anchor="ctr">
                    <a:lnL w="12700" cmpd="sng">
                      <a:noFill/>
                    </a:lnL>
                    <a:lnR w="12700" cmpd="sng">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000" dirty="0">
                          <a:solidFill>
                            <a:schemeClr val="tx1"/>
                          </a:solidFill>
                          <a:latin typeface="+mn-lt"/>
                        </a:rPr>
                        <a:t>8.5%</a:t>
                      </a:r>
                    </a:p>
                  </a:txBody>
                  <a:tcPr marL="60960" marR="60960" marT="12192" marB="12192" anchor="ctr">
                    <a:lnL w="12700" cmpd="sng">
                      <a:noFill/>
                    </a:lnL>
                    <a:lnR w="635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4619486"/>
                  </a:ext>
                </a:extLst>
              </a:tr>
              <a:tr h="226555">
                <a:tc gridSpan="2">
                  <a:txBody>
                    <a:bodyPr/>
                    <a:lstStyle/>
                    <a:p>
                      <a:r>
                        <a:rPr lang="en-US" sz="1000" dirty="0">
                          <a:solidFill>
                            <a:schemeClr val="tx1"/>
                          </a:solidFill>
                          <a:latin typeface="+mj-lt"/>
                        </a:rPr>
                        <a:t>Kuepper-</a:t>
                      </a:r>
                      <a:r>
                        <a:rPr lang="en-US" sz="1000" dirty="0" err="1">
                          <a:solidFill>
                            <a:schemeClr val="tx1"/>
                          </a:solidFill>
                          <a:latin typeface="+mj-lt"/>
                        </a:rPr>
                        <a:t>Nybelen</a:t>
                      </a:r>
                      <a:r>
                        <a:rPr lang="en-US" sz="1000" dirty="0">
                          <a:solidFill>
                            <a:schemeClr val="tx1"/>
                          </a:solidFill>
                          <a:latin typeface="+mj-lt"/>
                        </a:rPr>
                        <a:t> J (2012) </a:t>
                      </a:r>
                    </a:p>
                  </a:txBody>
                  <a:tcPr marR="60960" marT="12192" marB="12192" anchor="ctr">
                    <a:lnL w="6350" cap="flat" cmpd="sng" algn="ctr">
                      <a:noFill/>
                      <a:prstDash val="solid"/>
                      <a:round/>
                      <a:headEnd type="none" w="med" len="med"/>
                      <a:tailEnd type="none" w="med" len="med"/>
                    </a:lnL>
                    <a:lnR w="12700" cmpd="sng">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hMerge="1">
                  <a:txBody>
                    <a:bodyPr/>
                    <a:lstStyle/>
                    <a:p>
                      <a:endParaRPr lang="en-US" sz="900">
                        <a:solidFill>
                          <a:schemeClr val="tx1"/>
                        </a:solidFill>
                        <a:latin typeface="+mn-lt"/>
                      </a:endParaRPr>
                    </a:p>
                  </a:txBody>
                  <a:tcPr marL="45720" marR="45720" marT="9144" marB="9144">
                    <a:lnL w="12700" cmpd="sng">
                      <a:noFill/>
                    </a:lnL>
                    <a:lnR w="12700" cmpd="sng">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endParaRPr lang="en-US" sz="1000">
                        <a:solidFill>
                          <a:schemeClr val="tx1"/>
                        </a:solidFill>
                        <a:latin typeface="+mj-lt"/>
                      </a:endParaRPr>
                    </a:p>
                  </a:txBody>
                  <a:tcPr marL="60960" marR="60960" marT="12192" marB="12192" anchor="ctr">
                    <a:lnL w="12700" cmpd="sng">
                      <a:noFill/>
                    </a:lnL>
                    <a:lnR w="12700" cmpd="sng">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000">
                          <a:solidFill>
                            <a:schemeClr val="tx1"/>
                          </a:solidFill>
                          <a:latin typeface="+mn-lt"/>
                        </a:rPr>
                        <a:t>0.72 [0.60;0.86]</a:t>
                      </a:r>
                    </a:p>
                  </a:txBody>
                  <a:tcPr marL="60960" marR="60960" marT="12192" marB="12192" anchor="ctr">
                    <a:lnL w="12700" cmpd="sng">
                      <a:noFill/>
                    </a:lnL>
                    <a:lnR w="12700" cmpd="sng">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000">
                          <a:solidFill>
                            <a:schemeClr val="tx1"/>
                          </a:solidFill>
                          <a:latin typeface="+mn-lt"/>
                        </a:rPr>
                        <a:t>16.1%</a:t>
                      </a:r>
                    </a:p>
                  </a:txBody>
                  <a:tcPr marL="60960" marR="60960" marT="12192" marB="12192" anchor="ctr">
                    <a:lnL w="12700" cmpd="sng">
                      <a:noFill/>
                    </a:lnL>
                    <a:lnR w="635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20405380"/>
                  </a:ext>
                </a:extLst>
              </a:tr>
              <a:tr h="226555">
                <a:tc gridSpan="2">
                  <a:txBody>
                    <a:bodyPr/>
                    <a:lstStyle/>
                    <a:p>
                      <a:r>
                        <a:rPr lang="en-US" sz="1000" dirty="0">
                          <a:solidFill>
                            <a:schemeClr val="tx1"/>
                          </a:solidFill>
                          <a:latin typeface="+mj-lt"/>
                        </a:rPr>
                        <a:t>Ho PM (2008) </a:t>
                      </a:r>
                    </a:p>
                  </a:txBody>
                  <a:tcPr marR="60960" marT="12192" marB="12192" anchor="ctr">
                    <a:lnL w="6350" cap="flat" cmpd="sng" algn="ctr">
                      <a:noFill/>
                      <a:prstDash val="solid"/>
                      <a:round/>
                      <a:headEnd type="none" w="med" len="med"/>
                      <a:tailEnd type="none" w="med" len="med"/>
                    </a:lnL>
                    <a:lnR w="12700" cmpd="sng">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hMerge="1">
                  <a:txBody>
                    <a:bodyPr/>
                    <a:lstStyle/>
                    <a:p>
                      <a:endParaRPr lang="en-US" sz="900">
                        <a:solidFill>
                          <a:schemeClr val="tx1"/>
                        </a:solidFill>
                        <a:latin typeface="+mn-lt"/>
                      </a:endParaRPr>
                    </a:p>
                  </a:txBody>
                  <a:tcPr marL="45720" marR="45720" marT="9144" marB="9144">
                    <a:lnL w="12700" cmpd="sng">
                      <a:noFill/>
                    </a:lnL>
                    <a:lnR w="12700" cmpd="sng">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endParaRPr lang="en-US" sz="1000" dirty="0">
                        <a:solidFill>
                          <a:schemeClr val="tx1"/>
                        </a:solidFill>
                        <a:latin typeface="+mj-lt"/>
                      </a:endParaRPr>
                    </a:p>
                  </a:txBody>
                  <a:tcPr marL="60960" marR="60960" marT="12192" marB="12192" anchor="ctr">
                    <a:lnL w="12700" cmpd="sng">
                      <a:noFill/>
                    </a:lnL>
                    <a:lnR w="12700" cmpd="sng">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000">
                          <a:solidFill>
                            <a:schemeClr val="tx1"/>
                          </a:solidFill>
                          <a:latin typeface="+mn-lt"/>
                        </a:rPr>
                        <a:t>0.59 [0.52;0.67]</a:t>
                      </a:r>
                    </a:p>
                  </a:txBody>
                  <a:tcPr marL="60960" marR="60960" marT="12192" marB="12192" anchor="ctr">
                    <a:lnL w="12700" cmpd="sng">
                      <a:noFill/>
                    </a:lnL>
                    <a:lnR w="12700" cmpd="sng">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000" dirty="0">
                          <a:solidFill>
                            <a:schemeClr val="tx1"/>
                          </a:solidFill>
                          <a:latin typeface="+mn-lt"/>
                        </a:rPr>
                        <a:t>17.0%</a:t>
                      </a:r>
                    </a:p>
                  </a:txBody>
                  <a:tcPr marL="60960" marR="60960" marT="12192" marB="12192" anchor="ctr">
                    <a:lnL w="12700" cmpd="sng">
                      <a:noFill/>
                    </a:lnL>
                    <a:lnR w="635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33976943"/>
                  </a:ext>
                </a:extLst>
              </a:tr>
              <a:tr h="226555">
                <a:tc gridSpan="2">
                  <a:txBody>
                    <a:bodyPr/>
                    <a:lstStyle/>
                    <a:p>
                      <a:r>
                        <a:rPr lang="en-US" sz="1000" dirty="0">
                          <a:solidFill>
                            <a:schemeClr val="tx1"/>
                          </a:solidFill>
                          <a:latin typeface="+mj-lt"/>
                        </a:rPr>
                        <a:t>Ho PM (2006) </a:t>
                      </a:r>
                    </a:p>
                  </a:txBody>
                  <a:tcPr marR="60960" marT="12192" marB="12192" anchor="ctr">
                    <a:lnL w="6350" cap="flat" cmpd="sng" algn="ctr">
                      <a:noFill/>
                      <a:prstDash val="solid"/>
                      <a:round/>
                      <a:headEnd type="none" w="med" len="med"/>
                      <a:tailEnd type="none" w="med" len="med"/>
                    </a:lnL>
                    <a:lnR w="12700" cmpd="sng">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hMerge="1">
                  <a:txBody>
                    <a:bodyPr/>
                    <a:lstStyle/>
                    <a:p>
                      <a:endParaRPr lang="en-US" sz="900">
                        <a:solidFill>
                          <a:schemeClr val="tx1"/>
                        </a:solidFill>
                        <a:latin typeface="+mn-lt"/>
                      </a:endParaRPr>
                    </a:p>
                  </a:txBody>
                  <a:tcPr marL="45720" marR="45720" marT="9144" marB="9144">
                    <a:lnL w="12700" cmpd="sng">
                      <a:noFill/>
                    </a:lnL>
                    <a:lnR w="12700" cmpd="sng">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endParaRPr lang="en-US" sz="1000">
                        <a:solidFill>
                          <a:schemeClr val="tx1"/>
                        </a:solidFill>
                        <a:latin typeface="+mj-lt"/>
                      </a:endParaRPr>
                    </a:p>
                  </a:txBody>
                  <a:tcPr marL="60960" marR="60960" marT="12192" marB="12192" anchor="ctr">
                    <a:lnL w="12700" cmpd="sng">
                      <a:noFill/>
                    </a:lnL>
                    <a:lnR w="12700" cmpd="sng">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000">
                          <a:solidFill>
                            <a:schemeClr val="tx1"/>
                          </a:solidFill>
                          <a:latin typeface="+mn-lt"/>
                        </a:rPr>
                        <a:t>0.52 [0.39;0.69]</a:t>
                      </a:r>
                    </a:p>
                  </a:txBody>
                  <a:tcPr marL="60960" marR="60960" marT="12192" marB="12192" anchor="ctr">
                    <a:lnL w="12700" cmpd="sng">
                      <a:noFill/>
                    </a:lnL>
                    <a:lnR w="12700" cmpd="sng">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000">
                          <a:solidFill>
                            <a:schemeClr val="tx1"/>
                          </a:solidFill>
                          <a:latin typeface="+mn-lt"/>
                        </a:rPr>
                        <a:t>13.7%</a:t>
                      </a:r>
                    </a:p>
                  </a:txBody>
                  <a:tcPr marL="60960" marR="60960" marT="12192" marB="12192" anchor="ctr">
                    <a:lnL w="12700" cmpd="sng">
                      <a:noFill/>
                    </a:lnL>
                    <a:lnR w="635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58340135"/>
                  </a:ext>
                </a:extLst>
              </a:tr>
              <a:tr h="226555">
                <a:tc gridSpan="2">
                  <a:txBody>
                    <a:bodyPr/>
                    <a:lstStyle/>
                    <a:p>
                      <a:r>
                        <a:rPr lang="en-US" sz="1000" dirty="0">
                          <a:solidFill>
                            <a:schemeClr val="tx1"/>
                          </a:solidFill>
                          <a:latin typeface="+mj-lt"/>
                        </a:rPr>
                        <a:t>Subtotal </a:t>
                      </a:r>
                    </a:p>
                  </a:txBody>
                  <a:tcPr marR="60960" marT="12192" marB="12192" anchor="ctr">
                    <a:lnL w="6350" cap="flat" cmpd="sng" algn="ctr">
                      <a:noFill/>
                      <a:prstDash val="solid"/>
                      <a:round/>
                      <a:headEnd type="none" w="med" len="med"/>
                      <a:tailEnd type="none" w="med" len="med"/>
                    </a:lnL>
                    <a:lnR w="12700" cmpd="sng">
                      <a:noFill/>
                    </a:lnR>
                    <a:lnT w="6350" cap="flat" cmpd="sng" algn="ctr">
                      <a:solidFill>
                        <a:schemeClr val="bg1">
                          <a:lumMod val="50000"/>
                        </a:schemeClr>
                      </a:solidFill>
                      <a:prstDash val="dash"/>
                      <a:round/>
                      <a:headEnd type="none" w="med" len="med"/>
                      <a:tailEnd type="none" w="med" len="med"/>
                    </a:lnT>
                    <a:lnB w="12700" cmpd="sng">
                      <a:noFill/>
                    </a:lnB>
                    <a:lnTlToBr w="12700" cmpd="sng">
                      <a:noFill/>
                      <a:prstDash val="solid"/>
                    </a:lnTlToBr>
                    <a:lnBlToTr w="12700" cmpd="sng">
                      <a:noFill/>
                      <a:prstDash val="solid"/>
                    </a:lnBlToTr>
                    <a:noFill/>
                  </a:tcPr>
                </a:tc>
                <a:tc hMerge="1">
                  <a:txBody>
                    <a:bodyPr/>
                    <a:lstStyle/>
                    <a:p>
                      <a:endParaRPr lang="en-US" sz="900">
                        <a:solidFill>
                          <a:schemeClr val="tx1"/>
                        </a:solidFill>
                        <a:latin typeface="+mn-lt"/>
                      </a:endParaRPr>
                    </a:p>
                  </a:txBody>
                  <a:tcPr marL="45720" marR="45720" marT="9144" marB="9144">
                    <a:lnL w="12700" cmpd="sng">
                      <a:noFill/>
                    </a:lnL>
                    <a:lnR w="12700" cmpd="sng">
                      <a:noFill/>
                    </a:lnR>
                    <a:lnT w="6350" cap="flat" cmpd="sng" algn="ctr">
                      <a:solidFill>
                        <a:schemeClr val="bg1">
                          <a:lumMod val="50000"/>
                        </a:schemeClr>
                      </a:solidFill>
                      <a:prstDash val="dash"/>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endParaRPr lang="en-US" sz="1000" dirty="0">
                        <a:solidFill>
                          <a:schemeClr val="tx1"/>
                        </a:solidFill>
                        <a:latin typeface="+mj-lt"/>
                      </a:endParaRPr>
                    </a:p>
                  </a:txBody>
                  <a:tcPr marL="60960" marR="60960" marT="12192" marB="12192" anchor="ctr">
                    <a:lnL w="12700" cmpd="sng">
                      <a:noFill/>
                    </a:lnL>
                    <a:lnR w="12700" cmpd="sng">
                      <a:noFill/>
                    </a:lnR>
                    <a:lnT w="6350" cap="flat" cmpd="sng" algn="ctr">
                      <a:solidFill>
                        <a:schemeClr val="bg1">
                          <a:lumMod val="50000"/>
                        </a:schemeClr>
                      </a:solidFill>
                      <a:prstDash val="dash"/>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sz="1000" b="1" dirty="0">
                          <a:solidFill>
                            <a:schemeClr val="tx1"/>
                          </a:solidFill>
                          <a:latin typeface="+mn-lt"/>
                        </a:rPr>
                        <a:t>0.57 [0.45;0.71]</a:t>
                      </a:r>
                    </a:p>
                  </a:txBody>
                  <a:tcPr marL="60960" marR="60960" marT="12192" marB="12192" anchor="ctr">
                    <a:lnL w="12700" cmpd="sng">
                      <a:noFill/>
                    </a:lnL>
                    <a:lnR w="12700" cmpd="sng">
                      <a:noFill/>
                    </a:lnR>
                    <a:lnT w="6350" cap="flat" cmpd="sng" algn="ctr">
                      <a:solidFill>
                        <a:schemeClr val="bg1">
                          <a:lumMod val="50000"/>
                        </a:schemeClr>
                      </a:solidFill>
                      <a:prstDash val="dash"/>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sz="1000" b="1" dirty="0">
                          <a:solidFill>
                            <a:schemeClr val="tx1"/>
                          </a:solidFill>
                          <a:latin typeface="+mn-lt"/>
                        </a:rPr>
                        <a:t>88.4%</a:t>
                      </a:r>
                    </a:p>
                  </a:txBody>
                  <a:tcPr marL="60960" marR="60960" marT="12192" marB="12192" anchor="ctr">
                    <a:lnL w="12700" cmpd="sng">
                      <a:noFill/>
                    </a:lnL>
                    <a:lnR w="635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973872174"/>
                  </a:ext>
                </a:extLst>
              </a:tr>
              <a:tr h="226555">
                <a:tc gridSpan="5">
                  <a:txBody>
                    <a:bodyPr/>
                    <a:lstStyle/>
                    <a:p>
                      <a:r>
                        <a:rPr lang="en-US" sz="1000" b="1" dirty="0">
                          <a:solidFill>
                            <a:schemeClr val="tx1"/>
                          </a:solidFill>
                          <a:latin typeface="+mj-lt"/>
                        </a:rPr>
                        <a:t>Heterogeneity: I-Squared=89.4%, tau-squared=0.0653, p&lt;0.0001 </a:t>
                      </a:r>
                    </a:p>
                  </a:txBody>
                  <a:tcPr marR="60960" marT="12192" marB="12192"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85000"/>
                      </a:schemeClr>
                    </a:solidFill>
                  </a:tcPr>
                </a:tc>
                <a:tc hMerge="1">
                  <a:txBody>
                    <a:bodyPr/>
                    <a:lstStyle/>
                    <a:p>
                      <a:endParaRPr lang="en-US" sz="900">
                        <a:latin typeface="+mj-lt"/>
                      </a:endParaRPr>
                    </a:p>
                  </a:txBody>
                  <a:tcPr marL="18288" marR="18288" marT="18288" marB="18288"/>
                </a:tc>
                <a:tc hMerge="1">
                  <a:txBody>
                    <a:bodyPr/>
                    <a:lstStyle/>
                    <a:p>
                      <a:endParaRPr lang="en-US"/>
                    </a:p>
                  </a:txBody>
                  <a:tcPr/>
                </a:tc>
                <a:tc hMerge="1">
                  <a:txBody>
                    <a:bodyPr/>
                    <a:lstStyle/>
                    <a:p>
                      <a:endParaRPr lang="en-US" sz="900">
                        <a:latin typeface="+mj-lt"/>
                      </a:endParaRPr>
                    </a:p>
                  </a:txBody>
                  <a:tcPr marL="18288" marR="18288" marT="18288" marB="18288"/>
                </a:tc>
                <a:tc hMerge="1">
                  <a:txBody>
                    <a:bodyPr/>
                    <a:lstStyle/>
                    <a:p>
                      <a:endParaRPr lang="en-US" sz="900">
                        <a:latin typeface="+mj-lt"/>
                      </a:endParaRPr>
                    </a:p>
                  </a:txBody>
                  <a:tcPr marL="18288" marR="18288" marT="18288" marB="18288">
                    <a:lnL w="12700" cmpd="sng">
                      <a:noFill/>
                    </a:lnL>
                    <a:lnT w="12700" cmpd="sng">
                      <a:noFill/>
                    </a:lnT>
                  </a:tcPr>
                </a:tc>
                <a:extLst>
                  <a:ext uri="{0D108BD9-81ED-4DB2-BD59-A6C34878D82A}">
                    <a16:rowId xmlns:a16="http://schemas.microsoft.com/office/drawing/2014/main" val="691123199"/>
                  </a:ext>
                </a:extLst>
              </a:tr>
              <a:tr h="226555">
                <a:tc>
                  <a:txBody>
                    <a:bodyPr/>
                    <a:lstStyle/>
                    <a:p>
                      <a:r>
                        <a:rPr lang="en-US" sz="1000" b="1" dirty="0">
                          <a:solidFill>
                            <a:schemeClr val="tx1"/>
                          </a:solidFill>
                          <a:latin typeface="+mj-lt"/>
                        </a:rPr>
                        <a:t>Adherence to single agent</a:t>
                      </a:r>
                    </a:p>
                  </a:txBody>
                  <a:tcPr marR="60960" marT="12192" marB="12192" anchor="ctr">
                    <a:lnL w="6350" cap="flat" cmpd="sng" algn="ctr">
                      <a:noFill/>
                      <a:prstDash val="solid"/>
                      <a:round/>
                      <a:headEnd type="none" w="med" len="med"/>
                      <a:tailEnd type="none" w="med" len="med"/>
                    </a:lnL>
                    <a:lnR w="12700" cmpd="sng">
                      <a:noFill/>
                    </a:lnR>
                    <a:lnT w="12700" cmpd="sng">
                      <a:noFill/>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gridSpan="2">
                  <a:txBody>
                    <a:bodyPr/>
                    <a:lstStyle/>
                    <a:p>
                      <a:endParaRPr lang="en-US" sz="1000" dirty="0">
                        <a:solidFill>
                          <a:schemeClr val="tx1"/>
                        </a:solidFill>
                        <a:latin typeface="+mj-lt"/>
                      </a:endParaRPr>
                    </a:p>
                  </a:txBody>
                  <a:tcPr marL="60960" marR="60960" marT="12192" marB="12192" anchor="ctr">
                    <a:lnL w="12700" cmpd="sng">
                      <a:noFill/>
                    </a:lnL>
                    <a:lnR w="12700" cmpd="sng">
                      <a:noFill/>
                    </a:lnR>
                    <a:lnT w="12700" cmpd="sng">
                      <a:noFill/>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hMerge="1">
                  <a:txBody>
                    <a:bodyPr/>
                    <a:lstStyle/>
                    <a:p>
                      <a:endParaRPr lang="en-US" sz="900">
                        <a:solidFill>
                          <a:schemeClr val="tx1"/>
                        </a:solidFill>
                        <a:latin typeface="+mn-lt"/>
                      </a:endParaRPr>
                    </a:p>
                  </a:txBody>
                  <a:tcPr marL="45720" marR="45720" marT="9144" marB="9144">
                    <a:lnL w="12700" cmpd="sng">
                      <a:noFill/>
                    </a:lnL>
                    <a:lnR w="12700" cmpd="sng">
                      <a:noFill/>
                    </a:lnR>
                    <a:lnT w="12700" cmpd="sng">
                      <a:noFill/>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000">
                        <a:solidFill>
                          <a:schemeClr val="tx1"/>
                        </a:solidFill>
                        <a:latin typeface="+mj-lt"/>
                      </a:endParaRPr>
                    </a:p>
                  </a:txBody>
                  <a:tcPr marL="60960" marR="60960" marT="12192" marB="12192" anchor="ctr">
                    <a:lnL w="12700" cmpd="sng">
                      <a:noFill/>
                    </a:lnL>
                    <a:lnR w="12700" cmpd="sng">
                      <a:noFill/>
                    </a:lnR>
                    <a:lnT w="12700" cmpd="sng">
                      <a:noFill/>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000" dirty="0">
                        <a:solidFill>
                          <a:schemeClr val="tx1"/>
                        </a:solidFill>
                        <a:latin typeface="+mj-lt"/>
                      </a:endParaRPr>
                    </a:p>
                  </a:txBody>
                  <a:tcPr marL="60960" marR="60960" marT="12192" marB="12192" anchor="ctr">
                    <a:lnL w="12700" cmpd="sng">
                      <a:noFill/>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84886830"/>
                  </a:ext>
                </a:extLst>
              </a:tr>
              <a:tr h="226555">
                <a:tc>
                  <a:txBody>
                    <a:bodyPr/>
                    <a:lstStyle/>
                    <a:p>
                      <a:r>
                        <a:rPr lang="en-US" sz="1000" dirty="0">
                          <a:solidFill>
                            <a:schemeClr val="tx1"/>
                          </a:solidFill>
                          <a:latin typeface="+mj-lt"/>
                        </a:rPr>
                        <a:t>Ko DT (2009)</a:t>
                      </a:r>
                    </a:p>
                  </a:txBody>
                  <a:tcPr marR="60960" marT="12192" marB="12192" anchor="ctr">
                    <a:lnL w="6350" cap="flat" cmpd="sng" algn="ctr">
                      <a:noFill/>
                      <a:prstDash val="solid"/>
                      <a:round/>
                      <a:headEnd type="none" w="med" len="med"/>
                      <a:tailEnd type="none" w="med" len="med"/>
                    </a:lnL>
                    <a:lnR w="12700" cmpd="sng">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gridSpan="2">
                  <a:txBody>
                    <a:bodyPr/>
                    <a:lstStyle/>
                    <a:p>
                      <a:endParaRPr lang="en-US" sz="1000" dirty="0">
                        <a:solidFill>
                          <a:schemeClr val="tx1"/>
                        </a:solidFill>
                        <a:latin typeface="+mj-lt"/>
                      </a:endParaRPr>
                    </a:p>
                  </a:txBody>
                  <a:tcPr marL="60960" marR="60960" marT="12192" marB="12192" anchor="ctr">
                    <a:lnL w="12700" cmpd="sng">
                      <a:noFill/>
                    </a:lnL>
                    <a:lnR w="12700" cmpd="sng">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hMerge="1">
                  <a:txBody>
                    <a:bodyPr/>
                    <a:lstStyle/>
                    <a:p>
                      <a:endParaRPr lang="en-US" sz="900">
                        <a:solidFill>
                          <a:schemeClr val="tx1"/>
                        </a:solidFill>
                        <a:latin typeface="+mn-lt"/>
                      </a:endParaRPr>
                    </a:p>
                  </a:txBody>
                  <a:tcPr marL="45720" marR="45720" marT="9144" marB="9144">
                    <a:lnL w="12700" cmpd="sng">
                      <a:noFill/>
                    </a:lnL>
                    <a:lnR w="12700" cmpd="sng">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000" dirty="0">
                          <a:solidFill>
                            <a:schemeClr val="tx1"/>
                          </a:solidFill>
                          <a:latin typeface="+mn-lt"/>
                        </a:rPr>
                        <a:t>0.54 [0.33;0.88]</a:t>
                      </a:r>
                    </a:p>
                  </a:txBody>
                  <a:tcPr marL="60960" marR="60960" marT="12192" marB="12192" anchor="ctr">
                    <a:lnL w="12700" cmpd="sng">
                      <a:noFill/>
                    </a:lnL>
                    <a:lnR w="12700" cmpd="sng">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000" dirty="0">
                          <a:solidFill>
                            <a:schemeClr val="tx1"/>
                          </a:solidFill>
                          <a:latin typeface="+mn-lt"/>
                        </a:rPr>
                        <a:t>9.1%</a:t>
                      </a:r>
                    </a:p>
                  </a:txBody>
                  <a:tcPr marL="60960" marR="60960" marT="12192" marB="12192" anchor="ctr">
                    <a:lnL w="12700" cmpd="sng">
                      <a:noFill/>
                    </a:lnL>
                    <a:lnR w="635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64467312"/>
                  </a:ext>
                </a:extLst>
              </a:tr>
              <a:tr h="226555">
                <a:tc>
                  <a:txBody>
                    <a:bodyPr/>
                    <a:lstStyle/>
                    <a:p>
                      <a:r>
                        <a:rPr lang="en-US" sz="1000" dirty="0">
                          <a:solidFill>
                            <a:schemeClr val="tx1"/>
                          </a:solidFill>
                          <a:latin typeface="+mj-lt"/>
                        </a:rPr>
                        <a:t>Horwitz RI (1990)</a:t>
                      </a:r>
                    </a:p>
                  </a:txBody>
                  <a:tcPr marR="60960" marT="12192" marB="12192" anchor="ctr">
                    <a:lnL w="6350" cap="flat" cmpd="sng" algn="ctr">
                      <a:noFill/>
                      <a:prstDash val="solid"/>
                      <a:round/>
                      <a:headEnd type="none" w="med" len="med"/>
                      <a:tailEnd type="none" w="med" len="med"/>
                    </a:lnL>
                    <a:lnR w="12700" cmpd="sng">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gridSpan="2">
                  <a:txBody>
                    <a:bodyPr/>
                    <a:lstStyle/>
                    <a:p>
                      <a:endParaRPr lang="en-US" sz="1000">
                        <a:solidFill>
                          <a:schemeClr val="tx1"/>
                        </a:solidFill>
                        <a:latin typeface="+mj-lt"/>
                      </a:endParaRPr>
                    </a:p>
                  </a:txBody>
                  <a:tcPr marL="60960" marR="60960" marT="12192" marB="12192" anchor="ctr">
                    <a:lnL w="12700" cmpd="sng">
                      <a:noFill/>
                    </a:lnL>
                    <a:lnR w="12700" cmpd="sng">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hMerge="1">
                  <a:txBody>
                    <a:bodyPr/>
                    <a:lstStyle/>
                    <a:p>
                      <a:endParaRPr lang="en-US" sz="900">
                        <a:solidFill>
                          <a:schemeClr val="tx1"/>
                        </a:solidFill>
                        <a:latin typeface="+mn-lt"/>
                      </a:endParaRPr>
                    </a:p>
                  </a:txBody>
                  <a:tcPr marL="45720" marR="45720" marT="9144" marB="9144">
                    <a:lnL w="12700" cmpd="sng">
                      <a:noFill/>
                    </a:lnL>
                    <a:lnR w="12700" cmpd="sng">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000" dirty="0">
                          <a:solidFill>
                            <a:schemeClr val="tx1"/>
                          </a:solidFill>
                          <a:latin typeface="+mn-lt"/>
                        </a:rPr>
                        <a:t>0.32 [0.09;1.11]</a:t>
                      </a:r>
                    </a:p>
                  </a:txBody>
                  <a:tcPr marL="60960" marR="60960" marT="12192" marB="12192" anchor="ctr">
                    <a:lnL w="12700" cmpd="sng">
                      <a:noFill/>
                    </a:lnL>
                    <a:lnR w="12700" cmpd="sng">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000" dirty="0">
                          <a:solidFill>
                            <a:schemeClr val="tx1"/>
                          </a:solidFill>
                          <a:latin typeface="+mn-lt"/>
                        </a:rPr>
                        <a:t>2.5%</a:t>
                      </a:r>
                    </a:p>
                  </a:txBody>
                  <a:tcPr marL="60960" marR="60960" marT="12192" marB="12192" anchor="ctr">
                    <a:lnL w="12700" cmpd="sng">
                      <a:noFill/>
                    </a:lnL>
                    <a:lnR w="635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69493"/>
                  </a:ext>
                </a:extLst>
              </a:tr>
              <a:tr h="226555">
                <a:tc>
                  <a:txBody>
                    <a:bodyPr/>
                    <a:lstStyle/>
                    <a:p>
                      <a:r>
                        <a:rPr lang="en-US" sz="1000" dirty="0">
                          <a:solidFill>
                            <a:schemeClr val="tx1"/>
                          </a:solidFill>
                          <a:latin typeface="+mj-lt"/>
                        </a:rPr>
                        <a:t>Subtotal</a:t>
                      </a:r>
                    </a:p>
                  </a:txBody>
                  <a:tcPr marR="60960" marT="12192" marB="12192" anchor="ctr">
                    <a:lnL w="6350" cap="flat" cmpd="sng" algn="ctr">
                      <a:noFill/>
                      <a:prstDash val="solid"/>
                      <a:round/>
                      <a:headEnd type="none" w="med" len="med"/>
                      <a:tailEnd type="none" w="med" len="med"/>
                    </a:lnL>
                    <a:lnR w="12700" cmpd="sng">
                      <a:noFill/>
                    </a:lnR>
                    <a:lnT w="6350" cap="flat" cmpd="sng" algn="ctr">
                      <a:solidFill>
                        <a:schemeClr val="bg1">
                          <a:lumMod val="50000"/>
                        </a:schemeClr>
                      </a:solidFill>
                      <a:prstDash val="dash"/>
                      <a:round/>
                      <a:headEnd type="none" w="med" len="med"/>
                      <a:tailEnd type="none" w="med" len="med"/>
                    </a:lnT>
                    <a:lnB w="12700" cmpd="sng">
                      <a:noFill/>
                    </a:lnB>
                    <a:lnTlToBr w="12700" cmpd="sng">
                      <a:noFill/>
                      <a:prstDash val="solid"/>
                    </a:lnTlToBr>
                    <a:lnBlToTr w="12700" cmpd="sng">
                      <a:noFill/>
                      <a:prstDash val="solid"/>
                    </a:lnBlToTr>
                    <a:noFill/>
                  </a:tcPr>
                </a:tc>
                <a:tc gridSpan="2">
                  <a:txBody>
                    <a:bodyPr/>
                    <a:lstStyle/>
                    <a:p>
                      <a:endParaRPr lang="en-US" sz="1000">
                        <a:solidFill>
                          <a:schemeClr val="tx1"/>
                        </a:solidFill>
                        <a:latin typeface="+mj-lt"/>
                      </a:endParaRPr>
                    </a:p>
                  </a:txBody>
                  <a:tcPr marL="60960" marR="60960" marT="12192" marB="12192" anchor="ctr">
                    <a:lnL w="12700" cmpd="sng">
                      <a:noFill/>
                    </a:lnL>
                    <a:lnR w="12700" cmpd="sng">
                      <a:noFill/>
                    </a:lnR>
                    <a:lnT w="6350" cap="flat" cmpd="sng" algn="ctr">
                      <a:solidFill>
                        <a:schemeClr val="bg1">
                          <a:lumMod val="50000"/>
                        </a:schemeClr>
                      </a:solidFill>
                      <a:prstDash val="dash"/>
                      <a:round/>
                      <a:headEnd type="none" w="med" len="med"/>
                      <a:tailEnd type="none" w="med" len="med"/>
                    </a:lnT>
                    <a:lnB w="12700" cmpd="sng">
                      <a:noFill/>
                    </a:lnB>
                    <a:lnTlToBr w="12700" cmpd="sng">
                      <a:noFill/>
                      <a:prstDash val="solid"/>
                    </a:lnTlToBr>
                    <a:lnBlToTr w="12700" cmpd="sng">
                      <a:noFill/>
                      <a:prstDash val="solid"/>
                    </a:lnBlToTr>
                    <a:noFill/>
                  </a:tcPr>
                </a:tc>
                <a:tc hMerge="1">
                  <a:txBody>
                    <a:bodyPr/>
                    <a:lstStyle/>
                    <a:p>
                      <a:endParaRPr lang="en-US" sz="900">
                        <a:solidFill>
                          <a:schemeClr val="tx1"/>
                        </a:solidFill>
                        <a:latin typeface="+mn-lt"/>
                      </a:endParaRPr>
                    </a:p>
                  </a:txBody>
                  <a:tcPr marL="45720" marR="45720" marT="9144" marB="9144">
                    <a:lnL w="12700" cmpd="sng">
                      <a:noFill/>
                    </a:lnL>
                    <a:lnR w="12700" cmpd="sng">
                      <a:noFill/>
                    </a:lnR>
                    <a:lnT w="6350" cap="flat" cmpd="sng" algn="ctr">
                      <a:solidFill>
                        <a:schemeClr val="bg1">
                          <a:lumMod val="50000"/>
                        </a:schemeClr>
                      </a:solidFill>
                      <a:prstDash val="dash"/>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sz="1000" b="1" dirty="0">
                          <a:solidFill>
                            <a:schemeClr val="tx1"/>
                          </a:solidFill>
                          <a:latin typeface="+mn-lt"/>
                        </a:rPr>
                        <a:t>0.50 [0.32;0.79]</a:t>
                      </a:r>
                    </a:p>
                  </a:txBody>
                  <a:tcPr marL="60960" marR="60960" marT="12192" marB="12192" anchor="ctr">
                    <a:lnL w="12700" cmpd="sng">
                      <a:noFill/>
                    </a:lnL>
                    <a:lnR w="12700" cmpd="sng">
                      <a:noFill/>
                    </a:lnR>
                    <a:lnT w="6350" cap="flat" cmpd="sng" algn="ctr">
                      <a:solidFill>
                        <a:schemeClr val="bg1">
                          <a:lumMod val="50000"/>
                        </a:schemeClr>
                      </a:solidFill>
                      <a:prstDash val="dash"/>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sz="1000" b="1" dirty="0">
                          <a:solidFill>
                            <a:schemeClr val="tx1"/>
                          </a:solidFill>
                          <a:latin typeface="+mn-lt"/>
                        </a:rPr>
                        <a:t>11.6%</a:t>
                      </a:r>
                    </a:p>
                  </a:txBody>
                  <a:tcPr marL="60960" marR="60960" marT="12192" marB="12192" anchor="ctr">
                    <a:lnL w="12700" cmpd="sng">
                      <a:noFill/>
                    </a:lnL>
                    <a:lnR w="635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617200484"/>
                  </a:ext>
                </a:extLst>
              </a:tr>
              <a:tr h="226555">
                <a:tc gridSpan="5">
                  <a:txBody>
                    <a:bodyPr/>
                    <a:lstStyle/>
                    <a:p>
                      <a:r>
                        <a:rPr lang="en-US" sz="1000" b="1" dirty="0">
                          <a:solidFill>
                            <a:schemeClr val="tx1"/>
                          </a:solidFill>
                          <a:latin typeface="+mj-lt"/>
                        </a:rPr>
                        <a:t>Heterogeneity: I-Squared=0%, tau-squared=0, p&lt;0.4476</a:t>
                      </a:r>
                    </a:p>
                  </a:txBody>
                  <a:tcPr marR="60960" marT="12192" marB="12192"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85000"/>
                      </a:schemeClr>
                    </a:solidFill>
                  </a:tcPr>
                </a:tc>
                <a:tc hMerge="1">
                  <a:txBody>
                    <a:bodyPr/>
                    <a:lstStyle/>
                    <a:p>
                      <a:endParaRPr lang="en-US" sz="900">
                        <a:latin typeface="+mj-lt"/>
                      </a:endParaRPr>
                    </a:p>
                  </a:txBody>
                  <a:tcPr marL="18288" marR="18288" marT="18288" marB="18288"/>
                </a:tc>
                <a:tc hMerge="1">
                  <a:txBody>
                    <a:bodyPr/>
                    <a:lstStyle/>
                    <a:p>
                      <a:endParaRPr lang="en-US"/>
                    </a:p>
                  </a:txBody>
                  <a:tcPr/>
                </a:tc>
                <a:tc hMerge="1">
                  <a:txBody>
                    <a:bodyPr/>
                    <a:lstStyle/>
                    <a:p>
                      <a:endParaRPr lang="en-US" sz="900">
                        <a:latin typeface="+mj-lt"/>
                      </a:endParaRPr>
                    </a:p>
                  </a:txBody>
                  <a:tcPr marL="18288" marR="18288" marT="18288" marB="18288"/>
                </a:tc>
                <a:tc hMerge="1">
                  <a:txBody>
                    <a:bodyPr/>
                    <a:lstStyle/>
                    <a:p>
                      <a:endParaRPr lang="en-US" sz="900">
                        <a:latin typeface="+mj-lt"/>
                      </a:endParaRPr>
                    </a:p>
                  </a:txBody>
                  <a:tcPr marL="18288" marR="18288" marT="18288" marB="18288">
                    <a:lnL w="12700" cmpd="sng">
                      <a:noFill/>
                    </a:lnL>
                    <a:lnT w="12700" cmpd="sng">
                      <a:noFill/>
                    </a:lnT>
                  </a:tcPr>
                </a:tc>
                <a:extLst>
                  <a:ext uri="{0D108BD9-81ED-4DB2-BD59-A6C34878D82A}">
                    <a16:rowId xmlns:a16="http://schemas.microsoft.com/office/drawing/2014/main" val="785019578"/>
                  </a:ext>
                </a:extLst>
              </a:tr>
              <a:tr h="226555">
                <a:tc>
                  <a:txBody>
                    <a:bodyPr/>
                    <a:lstStyle/>
                    <a:p>
                      <a:r>
                        <a:rPr lang="en-US" sz="1000" dirty="0">
                          <a:solidFill>
                            <a:schemeClr val="tx1"/>
                          </a:solidFill>
                          <a:latin typeface="+mj-lt"/>
                        </a:rPr>
                        <a:t>Total</a:t>
                      </a:r>
                    </a:p>
                  </a:txBody>
                  <a:tcPr marR="60960" marT="12192" marB="12192" anchor="ctr">
                    <a:lnL w="635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endParaRPr lang="en-US" sz="1000">
                        <a:solidFill>
                          <a:schemeClr val="tx1"/>
                        </a:solidFill>
                        <a:latin typeface="+mj-lt"/>
                      </a:endParaRPr>
                    </a:p>
                  </a:txBody>
                  <a:tcPr marL="60960" marR="60960" marT="12192" marB="12192"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US" sz="900">
                        <a:solidFill>
                          <a:schemeClr val="tx1"/>
                        </a:solidFill>
                        <a:latin typeface="+mn-lt"/>
                      </a:endParaRPr>
                    </a:p>
                  </a:txBody>
                  <a:tcPr marL="45720" marR="45720" marT="9144" marB="9144">
                    <a:lnL w="12700" cmpd="sng">
                      <a:noFill/>
                    </a:lnL>
                    <a:lnR w="12700" cmpd="sng">
                      <a:noFill/>
                    </a:lnR>
                    <a:lnT w="12700" cmpd="sng">
                      <a:noFill/>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000" dirty="0">
                          <a:solidFill>
                            <a:schemeClr val="tx1"/>
                          </a:solidFill>
                          <a:latin typeface="+mn-lt"/>
                        </a:rPr>
                        <a:t>0.56 [0.45:0.69]</a:t>
                      </a:r>
                    </a:p>
                  </a:txBody>
                  <a:tcPr marL="60960" marR="60960" marT="12192" marB="12192"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000" dirty="0">
                          <a:solidFill>
                            <a:schemeClr val="tx1"/>
                          </a:solidFill>
                          <a:latin typeface="+mn-lt"/>
                        </a:rPr>
                        <a:t>100%</a:t>
                      </a:r>
                    </a:p>
                  </a:txBody>
                  <a:tcPr marL="60960" marR="60960" marT="12192" marB="12192" anchor="ctr">
                    <a:lnL w="12700" cmpd="sng">
                      <a:noFill/>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82389545"/>
                  </a:ext>
                </a:extLst>
              </a:tr>
              <a:tr h="226555">
                <a:tc gridSpan="5">
                  <a:txBody>
                    <a:bodyPr/>
                    <a:lstStyle/>
                    <a:p>
                      <a:r>
                        <a:rPr lang="en-US" sz="1000" b="1" dirty="0">
                          <a:solidFill>
                            <a:schemeClr val="tx1"/>
                          </a:solidFill>
                          <a:latin typeface="+mj-lt"/>
                        </a:rPr>
                        <a:t>Heterogeneity: I-Squared=85.7%, tau-squared=0.0627 p&lt;0.0001</a:t>
                      </a:r>
                    </a:p>
                  </a:txBody>
                  <a:tcPr marR="60960" marT="12192" marB="12192"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hMerge="1">
                  <a:txBody>
                    <a:bodyPr/>
                    <a:lstStyle/>
                    <a:p>
                      <a:endParaRPr lang="en-US" sz="900">
                        <a:latin typeface="+mj-lt"/>
                      </a:endParaRPr>
                    </a:p>
                  </a:txBody>
                  <a:tcPr marL="18288" marR="18288" marT="18288" marB="18288"/>
                </a:tc>
                <a:tc hMerge="1">
                  <a:txBody>
                    <a:bodyPr/>
                    <a:lstStyle/>
                    <a:p>
                      <a:endParaRPr lang="en-US"/>
                    </a:p>
                  </a:txBody>
                  <a:tcPr/>
                </a:tc>
                <a:tc hMerge="1">
                  <a:txBody>
                    <a:bodyPr/>
                    <a:lstStyle/>
                    <a:p>
                      <a:endParaRPr lang="en-US" sz="900">
                        <a:latin typeface="+mj-lt"/>
                      </a:endParaRPr>
                    </a:p>
                  </a:txBody>
                  <a:tcPr marL="18288" marR="18288" marT="18288" marB="18288"/>
                </a:tc>
                <a:tc hMerge="1">
                  <a:txBody>
                    <a:bodyPr/>
                    <a:lstStyle/>
                    <a:p>
                      <a:endParaRPr lang="en-US" sz="900">
                        <a:latin typeface="+mj-lt"/>
                      </a:endParaRPr>
                    </a:p>
                  </a:txBody>
                  <a:tcPr marL="18288" marR="18288" marT="18288" marB="18288">
                    <a:lnL w="12700" cmpd="sng">
                      <a:noFill/>
                    </a:lnL>
                    <a:lnT w="6350" cap="flat" cmpd="sng" algn="ctr">
                      <a:solidFill>
                        <a:schemeClr val="bg1">
                          <a:lumMod val="50000"/>
                        </a:schemeClr>
                      </a:solidFill>
                      <a:prstDash val="dash"/>
                      <a:round/>
                      <a:headEnd type="none" w="med" len="med"/>
                      <a:tailEnd type="none" w="med" len="med"/>
                    </a:lnT>
                  </a:tcPr>
                </a:tc>
                <a:extLst>
                  <a:ext uri="{0D108BD9-81ED-4DB2-BD59-A6C34878D82A}">
                    <a16:rowId xmlns:a16="http://schemas.microsoft.com/office/drawing/2014/main" val="774817734"/>
                  </a:ext>
                </a:extLst>
              </a:tr>
            </a:tbl>
          </a:graphicData>
        </a:graphic>
      </p:graphicFrame>
      <p:cxnSp>
        <p:nvCxnSpPr>
          <p:cNvPr id="6" name="Straight Connector 5">
            <a:extLst>
              <a:ext uri="{FF2B5EF4-FFF2-40B4-BE49-F238E27FC236}">
                <a16:creationId xmlns:a16="http://schemas.microsoft.com/office/drawing/2014/main" id="{EEE53D11-863E-9F83-51CE-847C29A58B3A}"/>
              </a:ext>
            </a:extLst>
          </p:cNvPr>
          <p:cNvCxnSpPr>
            <a:cxnSpLocks/>
          </p:cNvCxnSpPr>
          <p:nvPr/>
        </p:nvCxnSpPr>
        <p:spPr>
          <a:xfrm>
            <a:off x="6128878" y="1752450"/>
            <a:ext cx="0" cy="374904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BD9D4D02-AF42-BC98-27C2-ECDB0F466B32}"/>
              </a:ext>
            </a:extLst>
          </p:cNvPr>
          <p:cNvCxnSpPr>
            <a:cxnSpLocks/>
          </p:cNvCxnSpPr>
          <p:nvPr/>
        </p:nvCxnSpPr>
        <p:spPr>
          <a:xfrm>
            <a:off x="5242247" y="5414292"/>
            <a:ext cx="1780392"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nvGrpSpPr>
          <p:cNvPr id="9" name="Group 8">
            <a:extLst>
              <a:ext uri="{FF2B5EF4-FFF2-40B4-BE49-F238E27FC236}">
                <a16:creationId xmlns:a16="http://schemas.microsoft.com/office/drawing/2014/main" id="{D1FCD3DA-5E10-9F5E-3B47-12C1E1732C2B}"/>
              </a:ext>
            </a:extLst>
          </p:cNvPr>
          <p:cNvGrpSpPr/>
          <p:nvPr/>
        </p:nvGrpSpPr>
        <p:grpSpPr>
          <a:xfrm>
            <a:off x="5090253" y="5408606"/>
            <a:ext cx="296857" cy="285898"/>
            <a:chOff x="2655363" y="4119904"/>
            <a:chExt cx="290132" cy="242101"/>
          </a:xfrm>
        </p:grpSpPr>
        <p:sp>
          <p:nvSpPr>
            <p:cNvPr id="14" name="Text Placeholder 2">
              <a:extLst>
                <a:ext uri="{FF2B5EF4-FFF2-40B4-BE49-F238E27FC236}">
                  <a16:creationId xmlns:a16="http://schemas.microsoft.com/office/drawing/2014/main" id="{FAF07F4E-416A-DFF7-0194-0233A6B32E7F}"/>
                </a:ext>
              </a:extLst>
            </p:cNvPr>
            <p:cNvSpPr txBox="1">
              <a:spLocks/>
            </p:cNvSpPr>
            <p:nvPr>
              <p:custDataLst>
                <p:tags r:id="rId8"/>
              </p:custDataLst>
            </p:nvPr>
          </p:nvSpPr>
          <p:spPr bwMode="auto">
            <a:xfrm>
              <a:off x="2655363" y="4222949"/>
              <a:ext cx="290132" cy="139056"/>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t" anchorCtr="0">
              <a:sp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None/>
                <a:tabLst/>
                <a:defRPr/>
              </a:pPr>
              <a:r>
                <a:rPr kumimoji="0" lang="en-US" sz="1067" b="0" i="0" u="none" strike="noStrike" kern="1200" cap="none" spc="0" normalizeH="0" baseline="0" noProof="0">
                  <a:ln>
                    <a:noFill/>
                  </a:ln>
                  <a:solidFill>
                    <a:srgbClr val="000000"/>
                  </a:solidFill>
                  <a:effectLst/>
                  <a:uLnTx/>
                  <a:uFillTx/>
                  <a:latin typeface="Calibri"/>
                  <a:ea typeface="+mn-ea"/>
                  <a:cs typeface="+mn-cs"/>
                </a:rPr>
                <a:t>0.1</a:t>
              </a:r>
            </a:p>
          </p:txBody>
        </p:sp>
        <p:cxnSp>
          <p:nvCxnSpPr>
            <p:cNvPr id="15" name="Straight Connector 14">
              <a:extLst>
                <a:ext uri="{FF2B5EF4-FFF2-40B4-BE49-F238E27FC236}">
                  <a16:creationId xmlns:a16="http://schemas.microsoft.com/office/drawing/2014/main" id="{ABEEA0A0-BA17-F3D2-5649-4A570BB15C2E}"/>
                </a:ext>
              </a:extLst>
            </p:cNvPr>
            <p:cNvCxnSpPr>
              <a:cxnSpLocks/>
            </p:cNvCxnSpPr>
            <p:nvPr/>
          </p:nvCxnSpPr>
          <p:spPr>
            <a:xfrm>
              <a:off x="2800429" y="4119904"/>
              <a:ext cx="0" cy="66016"/>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D6A4AD16-12B0-735F-F58F-24FCA4C5BC11}"/>
              </a:ext>
            </a:extLst>
          </p:cNvPr>
          <p:cNvGrpSpPr/>
          <p:nvPr/>
        </p:nvGrpSpPr>
        <p:grpSpPr>
          <a:xfrm>
            <a:off x="5683779" y="5416550"/>
            <a:ext cx="296857" cy="277962"/>
            <a:chOff x="2655363" y="4119033"/>
            <a:chExt cx="290132" cy="242972"/>
          </a:xfrm>
        </p:grpSpPr>
        <p:sp>
          <p:nvSpPr>
            <p:cNvPr id="17" name="Text Placeholder 2">
              <a:extLst>
                <a:ext uri="{FF2B5EF4-FFF2-40B4-BE49-F238E27FC236}">
                  <a16:creationId xmlns:a16="http://schemas.microsoft.com/office/drawing/2014/main" id="{CA29C08E-7675-96FF-3C47-A00000EF76DA}"/>
                </a:ext>
              </a:extLst>
            </p:cNvPr>
            <p:cNvSpPr txBox="1">
              <a:spLocks/>
            </p:cNvSpPr>
            <p:nvPr>
              <p:custDataLst>
                <p:tags r:id="rId7"/>
              </p:custDataLst>
            </p:nvPr>
          </p:nvSpPr>
          <p:spPr bwMode="auto">
            <a:xfrm>
              <a:off x="2655363" y="4222949"/>
              <a:ext cx="290132" cy="139056"/>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t" anchorCtr="0">
              <a:sp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None/>
                <a:tabLst/>
                <a:defRPr/>
              </a:pPr>
              <a:r>
                <a:rPr kumimoji="0" lang="en-US" sz="1067" b="0" i="0" u="none" strike="noStrike" kern="1200" cap="none" spc="0" normalizeH="0" baseline="0" noProof="0">
                  <a:ln>
                    <a:noFill/>
                  </a:ln>
                  <a:solidFill>
                    <a:srgbClr val="000000"/>
                  </a:solidFill>
                  <a:effectLst/>
                  <a:uLnTx/>
                  <a:uFillTx/>
                  <a:latin typeface="Calibri"/>
                  <a:ea typeface="+mn-ea"/>
                  <a:cs typeface="+mn-cs"/>
                </a:rPr>
                <a:t>0.5</a:t>
              </a:r>
            </a:p>
          </p:txBody>
        </p:sp>
        <p:cxnSp>
          <p:nvCxnSpPr>
            <p:cNvPr id="66" name="Straight Connector 65">
              <a:extLst>
                <a:ext uri="{FF2B5EF4-FFF2-40B4-BE49-F238E27FC236}">
                  <a16:creationId xmlns:a16="http://schemas.microsoft.com/office/drawing/2014/main" id="{C519CA37-3C2D-D0FC-DD02-65C2D9A40F46}"/>
                </a:ext>
              </a:extLst>
            </p:cNvPr>
            <p:cNvCxnSpPr>
              <a:cxnSpLocks/>
            </p:cNvCxnSpPr>
            <p:nvPr/>
          </p:nvCxnSpPr>
          <p:spPr>
            <a:xfrm>
              <a:off x="2800429" y="4119033"/>
              <a:ext cx="0" cy="66887"/>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grpSp>
        <p:nvGrpSpPr>
          <p:cNvPr id="67" name="Group 66">
            <a:extLst>
              <a:ext uri="{FF2B5EF4-FFF2-40B4-BE49-F238E27FC236}">
                <a16:creationId xmlns:a16="http://schemas.microsoft.com/office/drawing/2014/main" id="{F05223DB-71C8-4DE0-DED1-A226A23BCD06}"/>
              </a:ext>
            </a:extLst>
          </p:cNvPr>
          <p:cNvGrpSpPr/>
          <p:nvPr/>
        </p:nvGrpSpPr>
        <p:grpSpPr>
          <a:xfrm>
            <a:off x="6275242" y="5418138"/>
            <a:ext cx="296857" cy="276374"/>
            <a:chOff x="3813505" y="4119033"/>
            <a:chExt cx="290132" cy="242972"/>
          </a:xfrm>
        </p:grpSpPr>
        <p:sp>
          <p:nvSpPr>
            <p:cNvPr id="68" name="Text Placeholder 2">
              <a:extLst>
                <a:ext uri="{FF2B5EF4-FFF2-40B4-BE49-F238E27FC236}">
                  <a16:creationId xmlns:a16="http://schemas.microsoft.com/office/drawing/2014/main" id="{B47B587F-C010-9C88-D50E-D41370B4628C}"/>
                </a:ext>
              </a:extLst>
            </p:cNvPr>
            <p:cNvSpPr txBox="1">
              <a:spLocks/>
            </p:cNvSpPr>
            <p:nvPr>
              <p:custDataLst>
                <p:tags r:id="rId6"/>
              </p:custDataLst>
            </p:nvPr>
          </p:nvSpPr>
          <p:spPr bwMode="auto">
            <a:xfrm>
              <a:off x="3813505" y="4222949"/>
              <a:ext cx="290132" cy="139056"/>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t" anchorCtr="0">
              <a:sp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None/>
                <a:tabLst/>
                <a:defRPr/>
              </a:pPr>
              <a:r>
                <a:rPr kumimoji="0" lang="en-US" sz="1067" b="0" i="0" u="none" strike="noStrike" kern="1200" cap="none" spc="0" normalizeH="0" baseline="0" noProof="0">
                  <a:ln>
                    <a:noFill/>
                  </a:ln>
                  <a:solidFill>
                    <a:srgbClr val="000000"/>
                  </a:solidFill>
                  <a:effectLst/>
                  <a:uLnTx/>
                  <a:uFillTx/>
                  <a:latin typeface="Calibri"/>
                  <a:ea typeface="+mn-ea"/>
                  <a:cs typeface="+mn-cs"/>
                </a:rPr>
                <a:t>2</a:t>
              </a:r>
            </a:p>
          </p:txBody>
        </p:sp>
        <p:cxnSp>
          <p:nvCxnSpPr>
            <p:cNvPr id="69" name="Straight Connector 68">
              <a:extLst>
                <a:ext uri="{FF2B5EF4-FFF2-40B4-BE49-F238E27FC236}">
                  <a16:creationId xmlns:a16="http://schemas.microsoft.com/office/drawing/2014/main" id="{F2D3A959-3B6A-E87F-CE6E-EEADEB1BDFB8}"/>
                </a:ext>
              </a:extLst>
            </p:cNvPr>
            <p:cNvCxnSpPr>
              <a:cxnSpLocks/>
            </p:cNvCxnSpPr>
            <p:nvPr/>
          </p:nvCxnSpPr>
          <p:spPr>
            <a:xfrm>
              <a:off x="3958571" y="4119033"/>
              <a:ext cx="0" cy="66887"/>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sp>
        <p:nvSpPr>
          <p:cNvPr id="70" name="Text Placeholder 2">
            <a:extLst>
              <a:ext uri="{FF2B5EF4-FFF2-40B4-BE49-F238E27FC236}">
                <a16:creationId xmlns:a16="http://schemas.microsoft.com/office/drawing/2014/main" id="{22465D4A-28C3-62CC-1B46-759A6E606B04}"/>
              </a:ext>
            </a:extLst>
          </p:cNvPr>
          <p:cNvSpPr txBox="1">
            <a:spLocks/>
          </p:cNvSpPr>
          <p:nvPr>
            <p:custDataLst>
              <p:tags r:id="rId2"/>
            </p:custDataLst>
          </p:nvPr>
        </p:nvSpPr>
        <p:spPr bwMode="auto">
          <a:xfrm>
            <a:off x="5980449" y="5530300"/>
            <a:ext cx="296857" cy="164212"/>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t" anchorCtr="0">
            <a:sp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None/>
              <a:tabLst/>
              <a:defRPr/>
            </a:pPr>
            <a:r>
              <a:rPr kumimoji="0" lang="en-US" sz="1067" b="0" i="0" u="none" strike="noStrike" kern="1200" cap="none" spc="0" normalizeH="0" baseline="0" noProof="0">
                <a:ln>
                  <a:noFill/>
                </a:ln>
                <a:solidFill>
                  <a:srgbClr val="000000"/>
                </a:solidFill>
                <a:effectLst/>
                <a:uLnTx/>
                <a:uFillTx/>
                <a:latin typeface="Calibri"/>
                <a:ea typeface="+mn-ea"/>
                <a:cs typeface="+mn-cs"/>
              </a:rPr>
              <a:t>1</a:t>
            </a:r>
          </a:p>
        </p:txBody>
      </p:sp>
      <p:grpSp>
        <p:nvGrpSpPr>
          <p:cNvPr id="71" name="Group 70">
            <a:extLst>
              <a:ext uri="{FF2B5EF4-FFF2-40B4-BE49-F238E27FC236}">
                <a16:creationId xmlns:a16="http://schemas.microsoft.com/office/drawing/2014/main" id="{09F06F7B-E6F9-232E-1E00-96F6F126616E}"/>
              </a:ext>
            </a:extLst>
          </p:cNvPr>
          <p:cNvGrpSpPr/>
          <p:nvPr/>
        </p:nvGrpSpPr>
        <p:grpSpPr>
          <a:xfrm>
            <a:off x="6870551" y="5408606"/>
            <a:ext cx="296857" cy="285898"/>
            <a:chOff x="3813505" y="4119904"/>
            <a:chExt cx="290132" cy="242101"/>
          </a:xfrm>
        </p:grpSpPr>
        <p:sp>
          <p:nvSpPr>
            <p:cNvPr id="72" name="Text Placeholder 2">
              <a:extLst>
                <a:ext uri="{FF2B5EF4-FFF2-40B4-BE49-F238E27FC236}">
                  <a16:creationId xmlns:a16="http://schemas.microsoft.com/office/drawing/2014/main" id="{D0C9303F-8FF4-E5B7-CB6D-497E65457C43}"/>
                </a:ext>
              </a:extLst>
            </p:cNvPr>
            <p:cNvSpPr txBox="1">
              <a:spLocks/>
            </p:cNvSpPr>
            <p:nvPr>
              <p:custDataLst>
                <p:tags r:id="rId5"/>
              </p:custDataLst>
            </p:nvPr>
          </p:nvSpPr>
          <p:spPr bwMode="auto">
            <a:xfrm>
              <a:off x="3813505" y="4222949"/>
              <a:ext cx="290132" cy="139056"/>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t" anchorCtr="0">
              <a:sp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None/>
                <a:tabLst/>
                <a:defRPr/>
              </a:pPr>
              <a:r>
                <a:rPr kumimoji="0" lang="en-US" sz="1067" b="0" i="0" u="none" strike="noStrike" kern="1200" cap="none" spc="0" normalizeH="0" baseline="0" noProof="0">
                  <a:ln>
                    <a:noFill/>
                  </a:ln>
                  <a:solidFill>
                    <a:srgbClr val="000000"/>
                  </a:solidFill>
                  <a:effectLst/>
                  <a:uLnTx/>
                  <a:uFillTx/>
                  <a:latin typeface="Calibri"/>
                  <a:ea typeface="+mn-ea"/>
                  <a:cs typeface="+mn-cs"/>
                </a:rPr>
                <a:t>10</a:t>
              </a:r>
            </a:p>
          </p:txBody>
        </p:sp>
        <p:cxnSp>
          <p:nvCxnSpPr>
            <p:cNvPr id="73" name="Straight Connector 72">
              <a:extLst>
                <a:ext uri="{FF2B5EF4-FFF2-40B4-BE49-F238E27FC236}">
                  <a16:creationId xmlns:a16="http://schemas.microsoft.com/office/drawing/2014/main" id="{A53115CC-C36D-25DB-713F-46C5AFDCF617}"/>
                </a:ext>
              </a:extLst>
            </p:cNvPr>
            <p:cNvCxnSpPr>
              <a:cxnSpLocks/>
            </p:cNvCxnSpPr>
            <p:nvPr/>
          </p:nvCxnSpPr>
          <p:spPr>
            <a:xfrm>
              <a:off x="3958571" y="4119904"/>
              <a:ext cx="0" cy="66016"/>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grpSp>
        <p:nvGrpSpPr>
          <p:cNvPr id="74" name="Group 73">
            <a:extLst>
              <a:ext uri="{FF2B5EF4-FFF2-40B4-BE49-F238E27FC236}">
                <a16:creationId xmlns:a16="http://schemas.microsoft.com/office/drawing/2014/main" id="{C91DC699-7A88-8F31-B143-E70B72915F4D}"/>
              </a:ext>
            </a:extLst>
          </p:cNvPr>
          <p:cNvGrpSpPr/>
          <p:nvPr/>
        </p:nvGrpSpPr>
        <p:grpSpPr>
          <a:xfrm>
            <a:off x="5707956" y="1961231"/>
            <a:ext cx="173801" cy="165373"/>
            <a:chOff x="3428999" y="1462236"/>
            <a:chExt cx="169863" cy="140039"/>
          </a:xfrm>
        </p:grpSpPr>
        <p:sp>
          <p:nvSpPr>
            <p:cNvPr id="75" name="Rectangle 74">
              <a:extLst>
                <a:ext uri="{FF2B5EF4-FFF2-40B4-BE49-F238E27FC236}">
                  <a16:creationId xmlns:a16="http://schemas.microsoft.com/office/drawing/2014/main" id="{37D95684-8EE2-A829-7CB5-78B7B997E33E}"/>
                </a:ext>
              </a:extLst>
            </p:cNvPr>
            <p:cNvSpPr>
              <a:spLocks noChangeAspect="1"/>
            </p:cNvSpPr>
            <p:nvPr/>
          </p:nvSpPr>
          <p:spPr>
            <a:xfrm>
              <a:off x="3441518" y="1462236"/>
              <a:ext cx="140039" cy="14003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cxnSp>
          <p:nvCxnSpPr>
            <p:cNvPr id="76" name="Straight Connector 75">
              <a:extLst>
                <a:ext uri="{FF2B5EF4-FFF2-40B4-BE49-F238E27FC236}">
                  <a16:creationId xmlns:a16="http://schemas.microsoft.com/office/drawing/2014/main" id="{6278E203-BED5-31E9-8B05-581534105EDF}"/>
                </a:ext>
              </a:extLst>
            </p:cNvPr>
            <p:cNvCxnSpPr>
              <a:cxnSpLocks/>
            </p:cNvCxnSpPr>
            <p:nvPr/>
          </p:nvCxnSpPr>
          <p:spPr>
            <a:xfrm>
              <a:off x="3428999" y="1532255"/>
              <a:ext cx="16986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68D088AB-A8B6-451E-FA83-262DDF1F8400}"/>
                </a:ext>
              </a:extLst>
            </p:cNvPr>
            <p:cNvCxnSpPr>
              <a:cxnSpLocks/>
            </p:cNvCxnSpPr>
            <p:nvPr/>
          </p:nvCxnSpPr>
          <p:spPr>
            <a:xfrm>
              <a:off x="3511537" y="1509395"/>
              <a:ext cx="0" cy="4572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8" name="Straight Connector 77">
            <a:extLst>
              <a:ext uri="{FF2B5EF4-FFF2-40B4-BE49-F238E27FC236}">
                <a16:creationId xmlns:a16="http://schemas.microsoft.com/office/drawing/2014/main" id="{D8AD3AD0-56F7-9BFC-7051-18F0C141A752}"/>
              </a:ext>
            </a:extLst>
          </p:cNvPr>
          <p:cNvCxnSpPr>
            <a:cxnSpLocks/>
          </p:cNvCxnSpPr>
          <p:nvPr/>
        </p:nvCxnSpPr>
        <p:spPr>
          <a:xfrm>
            <a:off x="5905026" y="1752450"/>
            <a:ext cx="0" cy="3695850"/>
          </a:xfrm>
          <a:prstGeom prst="line">
            <a:avLst/>
          </a:prstGeom>
          <a:ln w="12700">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79" name="Group 78">
            <a:extLst>
              <a:ext uri="{FF2B5EF4-FFF2-40B4-BE49-F238E27FC236}">
                <a16:creationId xmlns:a16="http://schemas.microsoft.com/office/drawing/2014/main" id="{8B85F70B-A034-36DA-121B-AD20E72F4F68}"/>
              </a:ext>
            </a:extLst>
          </p:cNvPr>
          <p:cNvGrpSpPr>
            <a:grpSpLocks noChangeAspect="1"/>
          </p:cNvGrpSpPr>
          <p:nvPr/>
        </p:nvGrpSpPr>
        <p:grpSpPr>
          <a:xfrm>
            <a:off x="5977003" y="2226054"/>
            <a:ext cx="130579" cy="124248"/>
            <a:chOff x="3428999" y="1462236"/>
            <a:chExt cx="169863" cy="140039"/>
          </a:xfrm>
        </p:grpSpPr>
        <p:sp>
          <p:nvSpPr>
            <p:cNvPr id="80" name="Rectangle 79">
              <a:extLst>
                <a:ext uri="{FF2B5EF4-FFF2-40B4-BE49-F238E27FC236}">
                  <a16:creationId xmlns:a16="http://schemas.microsoft.com/office/drawing/2014/main" id="{8DF29EA5-5380-224D-B04E-9222FBA8AB0B}"/>
                </a:ext>
              </a:extLst>
            </p:cNvPr>
            <p:cNvSpPr>
              <a:spLocks noChangeAspect="1"/>
            </p:cNvSpPr>
            <p:nvPr/>
          </p:nvSpPr>
          <p:spPr>
            <a:xfrm>
              <a:off x="3441518" y="1462236"/>
              <a:ext cx="140039" cy="14003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cxnSp>
          <p:nvCxnSpPr>
            <p:cNvPr id="81" name="Straight Connector 80">
              <a:extLst>
                <a:ext uri="{FF2B5EF4-FFF2-40B4-BE49-F238E27FC236}">
                  <a16:creationId xmlns:a16="http://schemas.microsoft.com/office/drawing/2014/main" id="{A9B91C34-9A75-E4BF-5426-A2D304F6EC1E}"/>
                </a:ext>
              </a:extLst>
            </p:cNvPr>
            <p:cNvCxnSpPr>
              <a:cxnSpLocks/>
            </p:cNvCxnSpPr>
            <p:nvPr/>
          </p:nvCxnSpPr>
          <p:spPr>
            <a:xfrm>
              <a:off x="3428999" y="1532255"/>
              <a:ext cx="169863" cy="0"/>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5CDE6939-26C6-BB06-CD8E-57570CFDD348}"/>
                </a:ext>
              </a:extLst>
            </p:cNvPr>
            <p:cNvCxnSpPr>
              <a:cxnSpLocks/>
            </p:cNvCxnSpPr>
            <p:nvPr/>
          </p:nvCxnSpPr>
          <p:spPr>
            <a:xfrm>
              <a:off x="3511537" y="1509395"/>
              <a:ext cx="0" cy="45720"/>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504ABB77-6D92-7681-4318-836DDC9F88CB}"/>
              </a:ext>
            </a:extLst>
          </p:cNvPr>
          <p:cNvGrpSpPr>
            <a:grpSpLocks noChangeAspect="1"/>
          </p:cNvGrpSpPr>
          <p:nvPr/>
        </p:nvGrpSpPr>
        <p:grpSpPr>
          <a:xfrm>
            <a:off x="5524743" y="2449752"/>
            <a:ext cx="412573" cy="93349"/>
            <a:chOff x="3154734" y="1462236"/>
            <a:chExt cx="714333" cy="140039"/>
          </a:xfrm>
          <a:solidFill>
            <a:schemeClr val="bg1">
              <a:lumMod val="85000"/>
            </a:schemeClr>
          </a:solidFill>
        </p:grpSpPr>
        <p:sp>
          <p:nvSpPr>
            <p:cNvPr id="84" name="Rectangle 83">
              <a:extLst>
                <a:ext uri="{FF2B5EF4-FFF2-40B4-BE49-F238E27FC236}">
                  <a16:creationId xmlns:a16="http://schemas.microsoft.com/office/drawing/2014/main" id="{4DADA08F-18CB-596E-4A65-9373B5BF64C2}"/>
                </a:ext>
              </a:extLst>
            </p:cNvPr>
            <p:cNvSpPr>
              <a:spLocks noChangeAspect="1"/>
            </p:cNvSpPr>
            <p:nvPr/>
          </p:nvSpPr>
          <p:spPr>
            <a:xfrm>
              <a:off x="3441518" y="1462236"/>
              <a:ext cx="140039" cy="14003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cxnSp>
          <p:nvCxnSpPr>
            <p:cNvPr id="85" name="Straight Connector 84">
              <a:extLst>
                <a:ext uri="{FF2B5EF4-FFF2-40B4-BE49-F238E27FC236}">
                  <a16:creationId xmlns:a16="http://schemas.microsoft.com/office/drawing/2014/main" id="{6AF30D71-7456-4E0D-E730-4DA8A4C4C59F}"/>
                </a:ext>
              </a:extLst>
            </p:cNvPr>
            <p:cNvCxnSpPr>
              <a:cxnSpLocks/>
            </p:cNvCxnSpPr>
            <p:nvPr/>
          </p:nvCxnSpPr>
          <p:spPr>
            <a:xfrm>
              <a:off x="3154734" y="1532255"/>
              <a:ext cx="714333" cy="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C8FA81B5-0F3D-217E-3BE7-04566016D242}"/>
                </a:ext>
              </a:extLst>
            </p:cNvPr>
            <p:cNvCxnSpPr>
              <a:cxnSpLocks/>
            </p:cNvCxnSpPr>
            <p:nvPr/>
          </p:nvCxnSpPr>
          <p:spPr>
            <a:xfrm>
              <a:off x="3511537" y="1509395"/>
              <a:ext cx="0" cy="4572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E85FD8BF-80EA-771A-FC6C-B8B60B060629}"/>
              </a:ext>
            </a:extLst>
          </p:cNvPr>
          <p:cNvGrpSpPr>
            <a:grpSpLocks noChangeAspect="1"/>
          </p:cNvGrpSpPr>
          <p:nvPr/>
        </p:nvGrpSpPr>
        <p:grpSpPr>
          <a:xfrm>
            <a:off x="5937996" y="2642551"/>
            <a:ext cx="147990" cy="140813"/>
            <a:chOff x="3428999" y="1462236"/>
            <a:chExt cx="169863" cy="140039"/>
          </a:xfrm>
          <a:solidFill>
            <a:schemeClr val="bg1">
              <a:lumMod val="85000"/>
            </a:schemeClr>
          </a:solidFill>
        </p:grpSpPr>
        <p:sp>
          <p:nvSpPr>
            <p:cNvPr id="88" name="Rectangle 87">
              <a:extLst>
                <a:ext uri="{FF2B5EF4-FFF2-40B4-BE49-F238E27FC236}">
                  <a16:creationId xmlns:a16="http://schemas.microsoft.com/office/drawing/2014/main" id="{0FECC304-8009-00D1-E96D-E5C8F415FB4A}"/>
                </a:ext>
              </a:extLst>
            </p:cNvPr>
            <p:cNvSpPr>
              <a:spLocks noChangeAspect="1"/>
            </p:cNvSpPr>
            <p:nvPr/>
          </p:nvSpPr>
          <p:spPr>
            <a:xfrm>
              <a:off x="3441518" y="1462236"/>
              <a:ext cx="140039" cy="14003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cxnSp>
          <p:nvCxnSpPr>
            <p:cNvPr id="89" name="Straight Connector 88">
              <a:extLst>
                <a:ext uri="{FF2B5EF4-FFF2-40B4-BE49-F238E27FC236}">
                  <a16:creationId xmlns:a16="http://schemas.microsoft.com/office/drawing/2014/main" id="{57B6DD45-A8C1-22CF-FDD0-87EDEF0A558D}"/>
                </a:ext>
              </a:extLst>
            </p:cNvPr>
            <p:cNvCxnSpPr>
              <a:cxnSpLocks/>
            </p:cNvCxnSpPr>
            <p:nvPr/>
          </p:nvCxnSpPr>
          <p:spPr>
            <a:xfrm>
              <a:off x="3428999" y="1532255"/>
              <a:ext cx="169863" cy="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FEE46F45-A2DD-2807-39FC-4E987B7AFB49}"/>
                </a:ext>
              </a:extLst>
            </p:cNvPr>
            <p:cNvCxnSpPr>
              <a:cxnSpLocks/>
            </p:cNvCxnSpPr>
            <p:nvPr/>
          </p:nvCxnSpPr>
          <p:spPr>
            <a:xfrm>
              <a:off x="3511537" y="1509395"/>
              <a:ext cx="0" cy="4572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A76F227A-6ED5-9940-00DB-C50B6085D5EE}"/>
              </a:ext>
            </a:extLst>
          </p:cNvPr>
          <p:cNvGrpSpPr>
            <a:grpSpLocks noChangeAspect="1"/>
          </p:cNvGrpSpPr>
          <p:nvPr/>
        </p:nvGrpSpPr>
        <p:grpSpPr>
          <a:xfrm>
            <a:off x="5851321" y="2882814"/>
            <a:ext cx="158001" cy="150340"/>
            <a:chOff x="3428999" y="1462236"/>
            <a:chExt cx="169863" cy="140039"/>
          </a:xfrm>
          <a:solidFill>
            <a:schemeClr val="bg1">
              <a:lumMod val="85000"/>
            </a:schemeClr>
          </a:solidFill>
        </p:grpSpPr>
        <p:sp>
          <p:nvSpPr>
            <p:cNvPr id="92" name="Rectangle 91">
              <a:extLst>
                <a:ext uri="{FF2B5EF4-FFF2-40B4-BE49-F238E27FC236}">
                  <a16:creationId xmlns:a16="http://schemas.microsoft.com/office/drawing/2014/main" id="{92FEA74B-1172-5CBB-D735-B5C75B43AAAA}"/>
                </a:ext>
              </a:extLst>
            </p:cNvPr>
            <p:cNvSpPr>
              <a:spLocks noChangeAspect="1"/>
            </p:cNvSpPr>
            <p:nvPr/>
          </p:nvSpPr>
          <p:spPr>
            <a:xfrm>
              <a:off x="3441518" y="1462236"/>
              <a:ext cx="140039" cy="14003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cxnSp>
          <p:nvCxnSpPr>
            <p:cNvPr id="93" name="Straight Connector 92">
              <a:extLst>
                <a:ext uri="{FF2B5EF4-FFF2-40B4-BE49-F238E27FC236}">
                  <a16:creationId xmlns:a16="http://schemas.microsoft.com/office/drawing/2014/main" id="{64E7F6B8-6E76-60D3-DD72-0571C04A9739}"/>
                </a:ext>
              </a:extLst>
            </p:cNvPr>
            <p:cNvCxnSpPr>
              <a:cxnSpLocks/>
            </p:cNvCxnSpPr>
            <p:nvPr/>
          </p:nvCxnSpPr>
          <p:spPr>
            <a:xfrm>
              <a:off x="3428999" y="1532255"/>
              <a:ext cx="169863" cy="0"/>
            </a:xfrm>
            <a:prstGeom prst="line">
              <a:avLst/>
            </a:prstGeom>
            <a:grpFill/>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94C87905-17ED-43C1-43DA-02316C92168D}"/>
                </a:ext>
              </a:extLst>
            </p:cNvPr>
            <p:cNvCxnSpPr>
              <a:cxnSpLocks/>
            </p:cNvCxnSpPr>
            <p:nvPr/>
          </p:nvCxnSpPr>
          <p:spPr>
            <a:xfrm>
              <a:off x="3511537" y="1509395"/>
              <a:ext cx="0" cy="45720"/>
            </a:xfrm>
            <a:prstGeom prst="line">
              <a:avLst/>
            </a:prstGeom>
            <a:grpFill/>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5FB26737-CB82-6F92-6467-23B740C7100E}"/>
              </a:ext>
            </a:extLst>
          </p:cNvPr>
          <p:cNvGrpSpPr/>
          <p:nvPr/>
        </p:nvGrpSpPr>
        <p:grpSpPr>
          <a:xfrm>
            <a:off x="5769689" y="3132604"/>
            <a:ext cx="239632" cy="136672"/>
            <a:chOff x="3315922" y="2272490"/>
            <a:chExt cx="234203" cy="115735"/>
          </a:xfrm>
          <a:solidFill>
            <a:schemeClr val="bg1">
              <a:lumMod val="85000"/>
            </a:schemeClr>
          </a:solidFill>
        </p:grpSpPr>
        <p:sp>
          <p:nvSpPr>
            <p:cNvPr id="96" name="Rectangle 95">
              <a:extLst>
                <a:ext uri="{FF2B5EF4-FFF2-40B4-BE49-F238E27FC236}">
                  <a16:creationId xmlns:a16="http://schemas.microsoft.com/office/drawing/2014/main" id="{9890B2DC-6242-A8E3-D300-E0B0CF186512}"/>
                </a:ext>
              </a:extLst>
            </p:cNvPr>
            <p:cNvSpPr>
              <a:spLocks noChangeAspect="1"/>
            </p:cNvSpPr>
            <p:nvPr/>
          </p:nvSpPr>
          <p:spPr>
            <a:xfrm>
              <a:off x="3364016" y="2272490"/>
              <a:ext cx="115735" cy="11573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cxnSp>
          <p:nvCxnSpPr>
            <p:cNvPr id="97" name="Straight Connector 96">
              <a:extLst>
                <a:ext uri="{FF2B5EF4-FFF2-40B4-BE49-F238E27FC236}">
                  <a16:creationId xmlns:a16="http://schemas.microsoft.com/office/drawing/2014/main" id="{1806EEC6-4A43-7719-9657-4F954411372E}"/>
                </a:ext>
              </a:extLst>
            </p:cNvPr>
            <p:cNvCxnSpPr>
              <a:cxnSpLocks/>
            </p:cNvCxnSpPr>
            <p:nvPr/>
          </p:nvCxnSpPr>
          <p:spPr>
            <a:xfrm>
              <a:off x="3315922" y="2330357"/>
              <a:ext cx="234203" cy="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2A15D4A0-D582-D332-6ABE-FE60ED9329D8}"/>
                </a:ext>
              </a:extLst>
            </p:cNvPr>
            <p:cNvCxnSpPr>
              <a:cxnSpLocks/>
            </p:cNvCxnSpPr>
            <p:nvPr/>
          </p:nvCxnSpPr>
          <p:spPr>
            <a:xfrm>
              <a:off x="3421883" y="2311464"/>
              <a:ext cx="0" cy="37785"/>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99" name="Diamond 98">
            <a:extLst>
              <a:ext uri="{FF2B5EF4-FFF2-40B4-BE49-F238E27FC236}">
                <a16:creationId xmlns:a16="http://schemas.microsoft.com/office/drawing/2014/main" id="{CB88C18C-979F-C4E7-B038-76A4223D5AD1}"/>
              </a:ext>
            </a:extLst>
          </p:cNvPr>
          <p:cNvSpPr>
            <a:spLocks noChangeAspect="1"/>
          </p:cNvSpPr>
          <p:nvPr/>
        </p:nvSpPr>
        <p:spPr>
          <a:xfrm rot="16200000">
            <a:off x="5859100" y="3334917"/>
            <a:ext cx="102932" cy="170550"/>
          </a:xfrm>
          <a:prstGeom prst="diamond">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grpSp>
        <p:nvGrpSpPr>
          <p:cNvPr id="100" name="Group 99">
            <a:extLst>
              <a:ext uri="{FF2B5EF4-FFF2-40B4-BE49-F238E27FC236}">
                <a16:creationId xmlns:a16="http://schemas.microsoft.com/office/drawing/2014/main" id="{99264CA2-1AF1-2465-53D9-1096DD8E56F2}"/>
              </a:ext>
            </a:extLst>
          </p:cNvPr>
          <p:cNvGrpSpPr/>
          <p:nvPr/>
        </p:nvGrpSpPr>
        <p:grpSpPr>
          <a:xfrm>
            <a:off x="5701843" y="4038146"/>
            <a:ext cx="388207" cy="102684"/>
            <a:chOff x="3229030" y="2286880"/>
            <a:chExt cx="379412" cy="86954"/>
          </a:xfrm>
          <a:solidFill>
            <a:schemeClr val="bg1">
              <a:lumMod val="85000"/>
            </a:schemeClr>
          </a:solidFill>
        </p:grpSpPr>
        <p:sp>
          <p:nvSpPr>
            <p:cNvPr id="101" name="Rectangle 100">
              <a:extLst>
                <a:ext uri="{FF2B5EF4-FFF2-40B4-BE49-F238E27FC236}">
                  <a16:creationId xmlns:a16="http://schemas.microsoft.com/office/drawing/2014/main" id="{F425190D-0864-9CC1-DA27-E63E4A4E024B}"/>
                </a:ext>
              </a:extLst>
            </p:cNvPr>
            <p:cNvSpPr>
              <a:spLocks noChangeAspect="1"/>
            </p:cNvSpPr>
            <p:nvPr/>
          </p:nvSpPr>
          <p:spPr>
            <a:xfrm>
              <a:off x="3378406" y="2286880"/>
              <a:ext cx="86954" cy="8695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cxnSp>
          <p:nvCxnSpPr>
            <p:cNvPr id="102" name="Straight Connector 101">
              <a:extLst>
                <a:ext uri="{FF2B5EF4-FFF2-40B4-BE49-F238E27FC236}">
                  <a16:creationId xmlns:a16="http://schemas.microsoft.com/office/drawing/2014/main" id="{65FB0514-1A55-AC13-F294-68F666D341D2}"/>
                </a:ext>
              </a:extLst>
            </p:cNvPr>
            <p:cNvCxnSpPr>
              <a:cxnSpLocks/>
            </p:cNvCxnSpPr>
            <p:nvPr/>
          </p:nvCxnSpPr>
          <p:spPr>
            <a:xfrm>
              <a:off x="3229030" y="2330357"/>
              <a:ext cx="379412" cy="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00942760-1203-5929-0F55-B0D0A7211929}"/>
                </a:ext>
              </a:extLst>
            </p:cNvPr>
            <p:cNvCxnSpPr>
              <a:cxnSpLocks/>
            </p:cNvCxnSpPr>
            <p:nvPr/>
          </p:nvCxnSpPr>
          <p:spPr>
            <a:xfrm>
              <a:off x="3421883" y="2311464"/>
              <a:ext cx="0" cy="37785"/>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4" name="Group 103">
            <a:extLst>
              <a:ext uri="{FF2B5EF4-FFF2-40B4-BE49-F238E27FC236}">
                <a16:creationId xmlns:a16="http://schemas.microsoft.com/office/drawing/2014/main" id="{71B23B45-C896-564E-820A-A72FE9D2A710}"/>
              </a:ext>
            </a:extLst>
          </p:cNvPr>
          <p:cNvGrpSpPr/>
          <p:nvPr/>
        </p:nvGrpSpPr>
        <p:grpSpPr>
          <a:xfrm>
            <a:off x="5217802" y="4278723"/>
            <a:ext cx="966458" cy="57963"/>
            <a:chOff x="2964111" y="2305815"/>
            <a:chExt cx="944562" cy="49084"/>
          </a:xfrm>
        </p:grpSpPr>
        <p:sp>
          <p:nvSpPr>
            <p:cNvPr id="105" name="Rectangle 104">
              <a:extLst>
                <a:ext uri="{FF2B5EF4-FFF2-40B4-BE49-F238E27FC236}">
                  <a16:creationId xmlns:a16="http://schemas.microsoft.com/office/drawing/2014/main" id="{18668D1C-327F-C491-DC1C-DE7F68BDA325}"/>
                </a:ext>
              </a:extLst>
            </p:cNvPr>
            <p:cNvSpPr>
              <a:spLocks noChangeAspect="1"/>
            </p:cNvSpPr>
            <p:nvPr/>
          </p:nvSpPr>
          <p:spPr>
            <a:xfrm>
              <a:off x="3397341" y="2305815"/>
              <a:ext cx="49084" cy="4908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cxnSp>
          <p:nvCxnSpPr>
            <p:cNvPr id="106" name="Straight Connector 105">
              <a:extLst>
                <a:ext uri="{FF2B5EF4-FFF2-40B4-BE49-F238E27FC236}">
                  <a16:creationId xmlns:a16="http://schemas.microsoft.com/office/drawing/2014/main" id="{8C0597CA-0C5D-AA5C-6286-524AF775ADF8}"/>
                </a:ext>
              </a:extLst>
            </p:cNvPr>
            <p:cNvCxnSpPr>
              <a:cxnSpLocks/>
            </p:cNvCxnSpPr>
            <p:nvPr/>
          </p:nvCxnSpPr>
          <p:spPr>
            <a:xfrm>
              <a:off x="2964111" y="2330357"/>
              <a:ext cx="94456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875219AF-A713-BA93-933E-9189FC41C0A0}"/>
                </a:ext>
              </a:extLst>
            </p:cNvPr>
            <p:cNvCxnSpPr>
              <a:cxnSpLocks/>
            </p:cNvCxnSpPr>
            <p:nvPr/>
          </p:nvCxnSpPr>
          <p:spPr>
            <a:xfrm>
              <a:off x="3421883" y="2311464"/>
              <a:ext cx="0" cy="3778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08" name="Diamond 107">
            <a:extLst>
              <a:ext uri="{FF2B5EF4-FFF2-40B4-BE49-F238E27FC236}">
                <a16:creationId xmlns:a16="http://schemas.microsoft.com/office/drawing/2014/main" id="{451BC256-611D-624F-8492-0E572F45FC60}"/>
              </a:ext>
            </a:extLst>
          </p:cNvPr>
          <p:cNvSpPr>
            <a:spLocks noChangeAspect="1"/>
          </p:cNvSpPr>
          <p:nvPr/>
        </p:nvSpPr>
        <p:spPr>
          <a:xfrm rot="16200000">
            <a:off x="5851925" y="4393294"/>
            <a:ext cx="102932" cy="341852"/>
          </a:xfrm>
          <a:prstGeom prst="diamond">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sp>
        <p:nvSpPr>
          <p:cNvPr id="109" name="Diamond 108">
            <a:extLst>
              <a:ext uri="{FF2B5EF4-FFF2-40B4-BE49-F238E27FC236}">
                <a16:creationId xmlns:a16="http://schemas.microsoft.com/office/drawing/2014/main" id="{3A0EF548-A251-0425-6688-DABBB58F6233}"/>
              </a:ext>
            </a:extLst>
          </p:cNvPr>
          <p:cNvSpPr>
            <a:spLocks noChangeAspect="1"/>
          </p:cNvSpPr>
          <p:nvPr/>
        </p:nvSpPr>
        <p:spPr>
          <a:xfrm rot="16200000">
            <a:off x="5843250" y="4918184"/>
            <a:ext cx="116418" cy="165115"/>
          </a:xfrm>
          <a:prstGeom prst="diamond">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sp>
        <p:nvSpPr>
          <p:cNvPr id="114" name="Rectangle 113">
            <a:extLst>
              <a:ext uri="{FF2B5EF4-FFF2-40B4-BE49-F238E27FC236}">
                <a16:creationId xmlns:a16="http://schemas.microsoft.com/office/drawing/2014/main" id="{B9398932-A78C-A11D-A644-7687BAFF6CE6}"/>
              </a:ext>
            </a:extLst>
          </p:cNvPr>
          <p:cNvSpPr/>
          <p:nvPr/>
        </p:nvSpPr>
        <p:spPr>
          <a:xfrm>
            <a:off x="9457266" y="1454133"/>
            <a:ext cx="2163234" cy="389481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15" name="Group 114">
            <a:extLst>
              <a:ext uri="{FF2B5EF4-FFF2-40B4-BE49-F238E27FC236}">
                <a16:creationId xmlns:a16="http://schemas.microsoft.com/office/drawing/2014/main" id="{FF9E89B2-644F-6B49-1E22-519DA1EFE03E}"/>
              </a:ext>
            </a:extLst>
          </p:cNvPr>
          <p:cNvGrpSpPr/>
          <p:nvPr/>
        </p:nvGrpSpPr>
        <p:grpSpPr>
          <a:xfrm>
            <a:off x="9340444" y="1691785"/>
            <a:ext cx="246411" cy="246408"/>
            <a:chOff x="439557" y="1731286"/>
            <a:chExt cx="175977" cy="175977"/>
          </a:xfrm>
        </p:grpSpPr>
        <p:sp>
          <p:nvSpPr>
            <p:cNvPr id="116" name="Oval 115">
              <a:extLst>
                <a:ext uri="{FF2B5EF4-FFF2-40B4-BE49-F238E27FC236}">
                  <a16:creationId xmlns:a16="http://schemas.microsoft.com/office/drawing/2014/main" id="{C0AD0B1E-88AD-5CA0-2957-B2A9E925C4F4}"/>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117" name="Oval 116">
              <a:extLst>
                <a:ext uri="{FF2B5EF4-FFF2-40B4-BE49-F238E27FC236}">
                  <a16:creationId xmlns:a16="http://schemas.microsoft.com/office/drawing/2014/main" id="{E6550537-B3F8-7880-76B0-498B6BF51D17}"/>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grpSp>
      <p:sp>
        <p:nvSpPr>
          <p:cNvPr id="118" name="Text Placeholder 2">
            <a:extLst>
              <a:ext uri="{FF2B5EF4-FFF2-40B4-BE49-F238E27FC236}">
                <a16:creationId xmlns:a16="http://schemas.microsoft.com/office/drawing/2014/main" id="{5951FFB3-B442-9552-595B-7AE2350A797D}"/>
              </a:ext>
            </a:extLst>
          </p:cNvPr>
          <p:cNvSpPr txBox="1">
            <a:spLocks/>
          </p:cNvSpPr>
          <p:nvPr>
            <p:custDataLst>
              <p:tags r:id="rId3"/>
            </p:custDataLst>
          </p:nvPr>
        </p:nvSpPr>
        <p:spPr bwMode="auto">
          <a:xfrm>
            <a:off x="9678468" y="1714953"/>
            <a:ext cx="1751531" cy="2200602"/>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t" anchorCtr="0">
            <a:sp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None/>
              <a:tabLst/>
              <a:defRPr/>
            </a:pPr>
            <a:r>
              <a:rPr kumimoji="0" lang="en-US" sz="1300" b="0" i="0" u="none" strike="noStrike" kern="1200" cap="none" spc="0" normalizeH="0" baseline="0" noProof="0" dirty="0">
                <a:ln>
                  <a:noFill/>
                </a:ln>
                <a:solidFill>
                  <a:srgbClr val="000000"/>
                </a:solidFill>
                <a:effectLst/>
                <a:uLnTx/>
                <a:uFillTx/>
                <a:latin typeface="Georgia"/>
                <a:ea typeface="+mn-ea"/>
                <a:cs typeface="+mn-cs"/>
              </a:rPr>
              <a:t>Good adherence to </a:t>
            </a:r>
            <a:br>
              <a:rPr kumimoji="0" lang="en-US" sz="1300" b="0" i="0" u="none" strike="noStrike" kern="1200" cap="none" spc="0" normalizeH="0" baseline="0" noProof="0" dirty="0">
                <a:ln>
                  <a:noFill/>
                </a:ln>
                <a:solidFill>
                  <a:srgbClr val="000000"/>
                </a:solidFill>
                <a:effectLst/>
                <a:uLnTx/>
                <a:uFillTx/>
                <a:latin typeface="Georgia"/>
                <a:ea typeface="+mn-ea"/>
                <a:cs typeface="+mn-cs"/>
              </a:rPr>
            </a:br>
            <a:r>
              <a:rPr kumimoji="0" lang="en-US" sz="1300" b="0" i="0" u="none" strike="noStrike" kern="1200" cap="none" spc="0" normalizeH="0" baseline="0" noProof="0" dirty="0">
                <a:ln>
                  <a:noFill/>
                </a:ln>
                <a:solidFill>
                  <a:srgbClr val="000000"/>
                </a:solidFill>
                <a:effectLst/>
                <a:uLnTx/>
                <a:uFillTx/>
                <a:latin typeface="Georgia"/>
                <a:ea typeface="+mn-ea"/>
                <a:cs typeface="+mn-cs"/>
              </a:rPr>
              <a:t>CV medications </a:t>
            </a:r>
            <a:br>
              <a:rPr kumimoji="0" lang="en-US" sz="1300" b="0" i="0" u="none" strike="noStrike" kern="1200" cap="none" spc="0" normalizeH="0" baseline="0" noProof="0" dirty="0">
                <a:ln>
                  <a:noFill/>
                </a:ln>
                <a:solidFill>
                  <a:srgbClr val="000000"/>
                </a:solidFill>
                <a:effectLst/>
                <a:uLnTx/>
                <a:uFillTx/>
                <a:latin typeface="Georgia"/>
                <a:ea typeface="+mn-ea"/>
                <a:cs typeface="+mn-cs"/>
              </a:rPr>
            </a:br>
            <a:r>
              <a:rPr kumimoji="0" lang="en-US" sz="1300" b="0" i="0" u="none" strike="noStrike" kern="1200" cap="none" spc="0" normalizeH="0" baseline="0" noProof="0" dirty="0">
                <a:ln>
                  <a:noFill/>
                </a:ln>
                <a:solidFill>
                  <a:srgbClr val="000000"/>
                </a:solidFill>
                <a:effectLst/>
                <a:uLnTx/>
                <a:uFillTx/>
                <a:latin typeface="Georgia"/>
                <a:ea typeface="+mn-ea"/>
                <a:cs typeface="+mn-cs"/>
              </a:rPr>
              <a:t>(B-blockers, ACE/ARB, antiplatelets, and statins) was related to lower risk of </a:t>
            </a:r>
            <a:br>
              <a:rPr kumimoji="0" lang="en-US" sz="1300" b="0" i="0" u="none" strike="noStrike" kern="1200" cap="none" spc="0" normalizeH="0" baseline="0" noProof="0" dirty="0">
                <a:ln>
                  <a:noFill/>
                </a:ln>
                <a:solidFill>
                  <a:srgbClr val="000000"/>
                </a:solidFill>
                <a:effectLst/>
                <a:uLnTx/>
                <a:uFillTx/>
                <a:latin typeface="Georgia"/>
                <a:ea typeface="+mn-ea"/>
                <a:cs typeface="+mn-cs"/>
              </a:rPr>
            </a:br>
            <a:r>
              <a:rPr kumimoji="0" lang="en-US" sz="1300" b="0" i="0" u="none" strike="noStrike" kern="1200" cap="none" spc="0" normalizeH="0" baseline="0" noProof="0" dirty="0">
                <a:ln>
                  <a:noFill/>
                </a:ln>
                <a:solidFill>
                  <a:srgbClr val="000000"/>
                </a:solidFill>
                <a:effectLst/>
                <a:uLnTx/>
                <a:uFillTx/>
                <a:latin typeface="Georgia"/>
                <a:ea typeface="+mn-ea"/>
                <a:cs typeface="+mn-cs"/>
              </a:rPr>
              <a:t>all-cause and CV mortality, cardiovascular hospitalization/ myocardial infarction</a:t>
            </a:r>
          </a:p>
        </p:txBody>
      </p:sp>
      <p:sp>
        <p:nvSpPr>
          <p:cNvPr id="119" name="Text Placeholder 2">
            <a:extLst>
              <a:ext uri="{FF2B5EF4-FFF2-40B4-BE49-F238E27FC236}">
                <a16:creationId xmlns:a16="http://schemas.microsoft.com/office/drawing/2014/main" id="{E531B2F8-4E07-6AF6-938F-DCEF837F3E3D}"/>
              </a:ext>
            </a:extLst>
          </p:cNvPr>
          <p:cNvSpPr txBox="1">
            <a:spLocks/>
          </p:cNvSpPr>
          <p:nvPr>
            <p:custDataLst>
              <p:tags r:id="rId4"/>
            </p:custDataLst>
          </p:nvPr>
        </p:nvSpPr>
        <p:spPr bwMode="auto">
          <a:xfrm>
            <a:off x="670560" y="5753647"/>
            <a:ext cx="10861040" cy="205121"/>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t" anchorCtr="0">
            <a:sp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None/>
              <a:tabLst/>
              <a:defRPr/>
            </a:pPr>
            <a:r>
              <a:rPr kumimoji="0" lang="en-US" sz="1300" b="0" i="0" u="none" strike="noStrike" kern="1200" cap="none" spc="0" normalizeH="0" baseline="0" noProof="0" dirty="0">
                <a:ln>
                  <a:noFill/>
                </a:ln>
                <a:solidFill>
                  <a:srgbClr val="000000"/>
                </a:solidFill>
                <a:effectLst/>
                <a:uLnTx/>
                <a:uFillTx/>
                <a:latin typeface="Georgia"/>
                <a:ea typeface="+mn-ea"/>
                <a:cs typeface="+mn-cs"/>
              </a:rPr>
              <a:t>Forest plot of the risk ratio of all-cause mortality between patients with good medication adherence and those with poor adherence </a:t>
            </a:r>
            <a:endParaRPr kumimoji="0" lang="en-US" sz="1333" b="0" i="0" u="none" strike="noStrike" kern="1200" cap="none" spc="0" normalizeH="0" baseline="0" noProof="0" dirty="0">
              <a:ln>
                <a:noFill/>
              </a:ln>
              <a:solidFill>
                <a:srgbClr val="000000"/>
              </a:solidFill>
              <a:effectLst/>
              <a:uLnTx/>
              <a:uFillTx/>
              <a:latin typeface="Georgia"/>
              <a:ea typeface="+mn-ea"/>
              <a:cs typeface="+mn-cs"/>
            </a:endParaRPr>
          </a:p>
        </p:txBody>
      </p:sp>
      <p:sp>
        <p:nvSpPr>
          <p:cNvPr id="2" name="Text Placeholder 7">
            <a:extLst>
              <a:ext uri="{FF2B5EF4-FFF2-40B4-BE49-F238E27FC236}">
                <a16:creationId xmlns:a16="http://schemas.microsoft.com/office/drawing/2014/main" id="{9FF33B35-4055-DD4A-95A5-56B05542199C}"/>
              </a:ext>
            </a:extLst>
          </p:cNvPr>
          <p:cNvSpPr txBox="1">
            <a:spLocks/>
          </p:cNvSpPr>
          <p:nvPr/>
        </p:nvSpPr>
        <p:spPr>
          <a:xfrm>
            <a:off x="670561" y="6125468"/>
            <a:ext cx="10035538"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Du L, Cheng Z, Zhang Y, et al. The impact of medication adherence on clinical outcomes of coronary artery disease: A meta-analysis. European Journal of Preventive Cardiology 2017, vol24: 962–970</a:t>
            </a:r>
          </a:p>
        </p:txBody>
      </p:sp>
      <p:sp>
        <p:nvSpPr>
          <p:cNvPr id="11" name="TextBox 10">
            <a:extLst>
              <a:ext uri="{FF2B5EF4-FFF2-40B4-BE49-F238E27FC236}">
                <a16:creationId xmlns:a16="http://schemas.microsoft.com/office/drawing/2014/main" id="{97B64CAE-A5DC-9084-D02C-6453116C604C}"/>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GLO2241819</a:t>
            </a:r>
          </a:p>
        </p:txBody>
      </p:sp>
    </p:spTree>
    <p:extLst>
      <p:ext uri="{BB962C8B-B14F-4D97-AF65-F5344CB8AC3E}">
        <p14:creationId xmlns:p14="http://schemas.microsoft.com/office/powerpoint/2010/main" val="365232472"/>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BD8BFF4-3463-DC84-9773-C5935E34EF87}"/>
            </a:ext>
          </a:extLst>
        </p:cNvPr>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874F1094-49C5-908C-B7A9-464DB0171726}"/>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4" progId="TCLayout.ActiveDocument.1">
                  <p:embed/>
                </p:oleObj>
              </mc:Choice>
              <mc:Fallback>
                <p:oleObj name="think-cell Slide" r:id="rId4" imgW="395" imgH="394" progId="TCLayout.ActiveDocument.1">
                  <p:embed/>
                  <p:pic>
                    <p:nvPicPr>
                      <p:cNvPr id="4" name="think-cell data - do not delete" hidden="1">
                        <a:extLst>
                          <a:ext uri="{FF2B5EF4-FFF2-40B4-BE49-F238E27FC236}">
                            <a16:creationId xmlns:a16="http://schemas.microsoft.com/office/drawing/2014/main" id="{874F1094-49C5-908C-B7A9-464DB0171726}"/>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5A30AF8E-697E-588B-FA7D-F3431D06AECF}"/>
              </a:ext>
            </a:extLst>
          </p:cNvPr>
          <p:cNvSpPr>
            <a:spLocks noGrp="1"/>
          </p:cNvSpPr>
          <p:nvPr>
            <p:ph type="title"/>
          </p:nvPr>
        </p:nvSpPr>
        <p:spPr/>
        <p:txBody>
          <a:bodyPr vert="horz"/>
          <a:lstStyle/>
          <a:p>
            <a:r>
              <a:rPr lang="pt-BR" dirty="0"/>
              <a:t>Conclusion</a:t>
            </a:r>
            <a:endParaRPr lang="en-US" dirty="0"/>
          </a:p>
        </p:txBody>
      </p:sp>
      <p:sp>
        <p:nvSpPr>
          <p:cNvPr id="5" name="TextBox 4">
            <a:extLst>
              <a:ext uri="{FF2B5EF4-FFF2-40B4-BE49-F238E27FC236}">
                <a16:creationId xmlns:a16="http://schemas.microsoft.com/office/drawing/2014/main" id="{318E0421-4450-BA26-4205-0FDAED8DDB91}"/>
              </a:ext>
            </a:extLst>
          </p:cNvPr>
          <p:cNvSpPr txBox="1">
            <a:spLocks/>
          </p:cNvSpPr>
          <p:nvPr/>
        </p:nvSpPr>
        <p:spPr>
          <a:xfrm>
            <a:off x="670560" y="1471541"/>
            <a:ext cx="3545840" cy="4091059"/>
          </a:xfrm>
          <a:prstGeom prst="rect">
            <a:avLst/>
          </a:prstGeom>
          <a:noFill/>
          <a:ln>
            <a:solidFill>
              <a:schemeClr val="accent3"/>
            </a:solidFill>
          </a:ln>
        </p:spPr>
        <p:txBody>
          <a:bodyPr wrap="square" lIns="121920" tIns="822960" bIns="12192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9CDE"/>
                </a:solidFill>
                <a:effectLst/>
                <a:uLnTx/>
                <a:uFillTx/>
                <a:latin typeface="Georgia"/>
                <a:ea typeface="+mn-ea"/>
                <a:cs typeface="+mn-cs"/>
              </a:rPr>
              <a:t>Health apps contribute to the paradigm shift </a:t>
            </a:r>
            <a:br>
              <a:rPr kumimoji="0" lang="en-US" sz="1800" b="1" i="0" u="none" strike="noStrike" kern="1200" cap="none" spc="0" normalizeH="0" baseline="0" noProof="0" dirty="0">
                <a:ln>
                  <a:noFill/>
                </a:ln>
                <a:solidFill>
                  <a:srgbClr val="009CDE"/>
                </a:solidFill>
                <a:effectLst/>
                <a:uLnTx/>
                <a:uFillTx/>
                <a:latin typeface="Georgia"/>
                <a:ea typeface="+mn-ea"/>
                <a:cs typeface="+mn-cs"/>
              </a:rPr>
            </a:br>
            <a:r>
              <a:rPr kumimoji="0" lang="en-US" sz="1800" b="0" i="0" u="none" strike="noStrike" kern="1200" cap="none" spc="0" normalizeH="0" baseline="0" noProof="0" dirty="0">
                <a:ln>
                  <a:noFill/>
                </a:ln>
                <a:solidFill>
                  <a:srgbClr val="000000"/>
                </a:solidFill>
                <a:effectLst/>
                <a:uLnTx/>
                <a:uFillTx/>
                <a:latin typeface="Georgia"/>
                <a:ea typeface="+mn-ea"/>
                <a:cs typeface="+mn-cs"/>
              </a:rPr>
              <a:t>of the new medicine, which is undoubtedly aimed at empowerment of the patient, optimizing treatment and monitoring of their </a:t>
            </a:r>
            <a:br>
              <a:rPr kumimoji="0" lang="en-US" sz="1800" b="0" i="0" u="none" strike="noStrike" kern="1200" cap="none" spc="0" normalizeH="0" baseline="0" noProof="0" dirty="0">
                <a:ln>
                  <a:noFill/>
                </a:ln>
                <a:solidFill>
                  <a:srgbClr val="000000"/>
                </a:solidFill>
                <a:effectLst/>
                <a:uLnTx/>
                <a:uFillTx/>
                <a:latin typeface="Georgia"/>
                <a:ea typeface="+mn-ea"/>
                <a:cs typeface="+mn-cs"/>
              </a:rPr>
            </a:br>
            <a:r>
              <a:rPr kumimoji="0" lang="en-US" sz="1800" b="0" i="0" u="none" strike="noStrike" kern="1200" cap="none" spc="0" normalizeH="0" baseline="0" noProof="0" dirty="0">
                <a:ln>
                  <a:noFill/>
                </a:ln>
                <a:solidFill>
                  <a:srgbClr val="000000"/>
                </a:solidFill>
                <a:effectLst/>
                <a:uLnTx/>
                <a:uFillTx/>
                <a:latin typeface="Georgia"/>
                <a:ea typeface="+mn-ea"/>
                <a:cs typeface="+mn-cs"/>
              </a:rPr>
              <a:t>disease, improving compliance with all recommendations, pharmacological or </a:t>
            </a:r>
            <a:br>
              <a:rPr kumimoji="0" lang="en-US" sz="1800" b="0" i="0" u="none" strike="noStrike" kern="1200" cap="none" spc="0" normalizeH="0" baseline="0" noProof="0" dirty="0">
                <a:ln>
                  <a:noFill/>
                </a:ln>
                <a:solidFill>
                  <a:srgbClr val="000000"/>
                </a:solidFill>
                <a:effectLst/>
                <a:uLnTx/>
                <a:uFillTx/>
                <a:latin typeface="Georgia"/>
                <a:ea typeface="+mn-ea"/>
                <a:cs typeface="+mn-cs"/>
              </a:rPr>
            </a:br>
            <a:r>
              <a:rPr kumimoji="0" lang="en-US" sz="1800" b="0" i="0" u="none" strike="noStrike" kern="1200" cap="none" spc="0" normalizeH="0" baseline="0" noProof="0" dirty="0">
                <a:ln>
                  <a:noFill/>
                </a:ln>
                <a:solidFill>
                  <a:srgbClr val="000000"/>
                </a:solidFill>
                <a:effectLst/>
                <a:uLnTx/>
                <a:uFillTx/>
                <a:latin typeface="Georgia"/>
                <a:ea typeface="+mn-ea"/>
                <a:cs typeface="+mn-cs"/>
              </a:rPr>
              <a:t>non-pharmacological</a:t>
            </a:r>
          </a:p>
        </p:txBody>
      </p:sp>
      <p:sp>
        <p:nvSpPr>
          <p:cNvPr id="6" name="TextBox 5">
            <a:extLst>
              <a:ext uri="{FF2B5EF4-FFF2-40B4-BE49-F238E27FC236}">
                <a16:creationId xmlns:a16="http://schemas.microsoft.com/office/drawing/2014/main" id="{32487A44-D026-85B2-BAD0-A1DD2C011D29}"/>
              </a:ext>
            </a:extLst>
          </p:cNvPr>
          <p:cNvSpPr txBox="1"/>
          <p:nvPr/>
        </p:nvSpPr>
        <p:spPr>
          <a:xfrm>
            <a:off x="804512" y="1424321"/>
            <a:ext cx="404919" cy="830997"/>
          </a:xfrm>
          <a:prstGeom prst="rect">
            <a:avLst/>
          </a:prstGeom>
          <a:noFill/>
        </p:spPr>
        <p:txBody>
          <a:bodyPr wrap="none" lIns="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gradFill>
                  <a:gsLst>
                    <a:gs pos="0">
                      <a:srgbClr val="009CDE"/>
                    </a:gs>
                    <a:gs pos="100000">
                      <a:srgbClr val="64CCC9"/>
                    </a:gs>
                  </a:gsLst>
                  <a:lin ang="0" scaled="1"/>
                </a:gradFill>
                <a:effectLst/>
                <a:uLnTx/>
                <a:uFillTx/>
                <a:latin typeface="Calibri"/>
                <a:ea typeface="+mn-ea"/>
                <a:cs typeface="+mn-cs"/>
              </a:rPr>
              <a:t>4</a:t>
            </a:r>
            <a:endParaRPr kumimoji="0" lang="en-US" sz="4800" b="0" i="0" u="none" strike="noStrike" kern="1200" cap="none" spc="0" normalizeH="0" baseline="0" noProof="0" dirty="0">
              <a:ln>
                <a:noFill/>
              </a:ln>
              <a:gradFill>
                <a:gsLst>
                  <a:gs pos="0">
                    <a:srgbClr val="009CDE"/>
                  </a:gs>
                  <a:gs pos="100000">
                    <a:srgbClr val="64CCC9"/>
                  </a:gs>
                </a:gsLst>
                <a:lin ang="0" scaled="1"/>
              </a:gradFill>
              <a:effectLst/>
              <a:uLnTx/>
              <a:uFillTx/>
              <a:latin typeface="Calibri"/>
              <a:ea typeface="+mn-ea"/>
              <a:cs typeface="+mn-cs"/>
            </a:endParaRPr>
          </a:p>
        </p:txBody>
      </p:sp>
      <p:sp>
        <p:nvSpPr>
          <p:cNvPr id="7" name="TextBox 6">
            <a:extLst>
              <a:ext uri="{FF2B5EF4-FFF2-40B4-BE49-F238E27FC236}">
                <a16:creationId xmlns:a16="http://schemas.microsoft.com/office/drawing/2014/main" id="{1DDA6B39-4844-500E-EA6A-BB51D5CD9ABF}"/>
              </a:ext>
            </a:extLst>
          </p:cNvPr>
          <p:cNvSpPr txBox="1">
            <a:spLocks/>
          </p:cNvSpPr>
          <p:nvPr/>
        </p:nvSpPr>
        <p:spPr>
          <a:xfrm>
            <a:off x="4680728" y="1471541"/>
            <a:ext cx="3231372" cy="4091059"/>
          </a:xfrm>
          <a:prstGeom prst="rect">
            <a:avLst/>
          </a:prstGeom>
          <a:noFill/>
          <a:ln>
            <a:solidFill>
              <a:schemeClr val="accent3"/>
            </a:solidFill>
          </a:ln>
        </p:spPr>
        <p:txBody>
          <a:bodyPr wrap="square" lIns="121920" tIns="822960" bIns="12192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9CDE"/>
                </a:solidFill>
                <a:effectLst/>
                <a:uLnTx/>
                <a:uFillTx/>
                <a:latin typeface="Georgia"/>
                <a:ea typeface="+mn-ea"/>
                <a:cs typeface="+mn-cs"/>
              </a:rPr>
              <a:t>Adherence to treatment is a key health behavior in people with chronic diseases</a:t>
            </a:r>
            <a:r>
              <a:rPr kumimoji="0" lang="en-US" sz="1800" b="0" i="0" u="none" strike="noStrike" kern="1200" cap="none" spc="0" normalizeH="0" baseline="0" noProof="0" dirty="0">
                <a:ln>
                  <a:noFill/>
                </a:ln>
                <a:solidFill>
                  <a:srgbClr val="000000"/>
                </a:solidFill>
                <a:effectLst/>
                <a:uLnTx/>
                <a:uFillTx/>
                <a:latin typeface="Georgia"/>
                <a:ea typeface="+mn-ea"/>
                <a:cs typeface="+mn-cs"/>
              </a:rPr>
              <a:t>, so increasing the effectiveness of adherence interventions may have a </a:t>
            </a:r>
            <a:br>
              <a:rPr kumimoji="0" lang="en-US" sz="1800" b="0" i="0" u="none" strike="noStrike" kern="1200" cap="none" spc="0" normalizeH="0" baseline="0" noProof="0" dirty="0">
                <a:ln>
                  <a:noFill/>
                </a:ln>
                <a:solidFill>
                  <a:srgbClr val="000000"/>
                </a:solidFill>
                <a:effectLst/>
                <a:uLnTx/>
                <a:uFillTx/>
                <a:latin typeface="Georgia"/>
                <a:ea typeface="+mn-ea"/>
                <a:cs typeface="+mn-cs"/>
              </a:rPr>
            </a:br>
            <a:r>
              <a:rPr kumimoji="0" lang="en-US" sz="1800" b="0" i="0" u="none" strike="noStrike" kern="1200" cap="none" spc="0" normalizeH="0" baseline="0" noProof="0" dirty="0">
                <a:ln>
                  <a:noFill/>
                </a:ln>
                <a:solidFill>
                  <a:srgbClr val="000000"/>
                </a:solidFill>
                <a:effectLst/>
                <a:uLnTx/>
                <a:uFillTx/>
                <a:latin typeface="Georgia"/>
                <a:ea typeface="+mn-ea"/>
                <a:cs typeface="+mn-cs"/>
              </a:rPr>
              <a:t>far greater impact on </a:t>
            </a:r>
            <a:br>
              <a:rPr kumimoji="0" lang="en-US" sz="1800" b="0" i="0" u="none" strike="noStrike" kern="1200" cap="none" spc="0" normalizeH="0" baseline="0" noProof="0" dirty="0">
                <a:ln>
                  <a:noFill/>
                </a:ln>
                <a:solidFill>
                  <a:srgbClr val="000000"/>
                </a:solidFill>
                <a:effectLst/>
                <a:uLnTx/>
                <a:uFillTx/>
                <a:latin typeface="Georgia"/>
                <a:ea typeface="+mn-ea"/>
                <a:cs typeface="+mn-cs"/>
              </a:rPr>
            </a:br>
            <a:r>
              <a:rPr kumimoji="0" lang="en-US" sz="1800" b="0" i="0" u="none" strike="noStrike" kern="1200" cap="none" spc="0" normalizeH="0" baseline="0" noProof="0" dirty="0">
                <a:ln>
                  <a:noFill/>
                </a:ln>
                <a:solidFill>
                  <a:srgbClr val="000000"/>
                </a:solidFill>
                <a:effectLst/>
                <a:uLnTx/>
                <a:uFillTx/>
                <a:latin typeface="Georgia"/>
                <a:ea typeface="+mn-ea"/>
                <a:cs typeface="+mn-cs"/>
              </a:rPr>
              <a:t>public health than any specific improvement </a:t>
            </a:r>
            <a:br>
              <a:rPr kumimoji="0" lang="en-US" sz="1800" b="0" i="0" u="none" strike="noStrike" kern="1200" cap="none" spc="0" normalizeH="0" baseline="0" noProof="0" dirty="0">
                <a:ln>
                  <a:noFill/>
                </a:ln>
                <a:solidFill>
                  <a:srgbClr val="000000"/>
                </a:solidFill>
                <a:effectLst/>
                <a:uLnTx/>
                <a:uFillTx/>
                <a:latin typeface="Georgia"/>
                <a:ea typeface="+mn-ea"/>
                <a:cs typeface="+mn-cs"/>
              </a:rPr>
            </a:br>
            <a:r>
              <a:rPr kumimoji="0" lang="en-US" sz="1800" b="0" i="0" u="none" strike="noStrike" kern="1200" cap="none" spc="0" normalizeH="0" baseline="0" noProof="0" dirty="0">
                <a:ln>
                  <a:noFill/>
                </a:ln>
                <a:solidFill>
                  <a:srgbClr val="000000"/>
                </a:solidFill>
                <a:effectLst/>
                <a:uLnTx/>
                <a:uFillTx/>
                <a:latin typeface="Georgia"/>
                <a:ea typeface="+mn-ea"/>
                <a:cs typeface="+mn-cs"/>
              </a:rPr>
              <a:t>in medical treatments</a:t>
            </a:r>
          </a:p>
        </p:txBody>
      </p:sp>
      <p:sp>
        <p:nvSpPr>
          <p:cNvPr id="8" name="TextBox 7">
            <a:extLst>
              <a:ext uri="{FF2B5EF4-FFF2-40B4-BE49-F238E27FC236}">
                <a16:creationId xmlns:a16="http://schemas.microsoft.com/office/drawing/2014/main" id="{8AD17E68-9DDA-8FD4-80B6-F4B11AD9EB67}"/>
              </a:ext>
            </a:extLst>
          </p:cNvPr>
          <p:cNvSpPr txBox="1"/>
          <p:nvPr/>
        </p:nvSpPr>
        <p:spPr>
          <a:xfrm>
            <a:off x="4811602" y="1424321"/>
            <a:ext cx="404919" cy="830997"/>
          </a:xfrm>
          <a:prstGeom prst="rect">
            <a:avLst/>
          </a:prstGeom>
          <a:noFill/>
        </p:spPr>
        <p:txBody>
          <a:bodyPr wrap="none" lIns="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gradFill>
                  <a:gsLst>
                    <a:gs pos="0">
                      <a:srgbClr val="009CDE"/>
                    </a:gs>
                    <a:gs pos="100000">
                      <a:srgbClr val="64CCC9"/>
                    </a:gs>
                  </a:gsLst>
                  <a:lin ang="0" scaled="1"/>
                </a:gradFill>
                <a:effectLst/>
                <a:uLnTx/>
                <a:uFillTx/>
                <a:latin typeface="Calibri"/>
                <a:ea typeface="+mn-ea"/>
                <a:cs typeface="+mn-cs"/>
              </a:rPr>
              <a:t>5</a:t>
            </a:r>
            <a:endParaRPr kumimoji="0" lang="en-US" sz="4800" b="0" i="0" u="none" strike="noStrike" kern="1200" cap="none" spc="0" normalizeH="0" baseline="0" noProof="0" dirty="0">
              <a:ln>
                <a:noFill/>
              </a:ln>
              <a:gradFill>
                <a:gsLst>
                  <a:gs pos="0">
                    <a:srgbClr val="009CDE"/>
                  </a:gs>
                  <a:gs pos="100000">
                    <a:srgbClr val="64CCC9"/>
                  </a:gs>
                </a:gsLst>
                <a:lin ang="0" scaled="1"/>
              </a:gradFill>
              <a:effectLst/>
              <a:uLnTx/>
              <a:uFillTx/>
              <a:latin typeface="Calibri"/>
              <a:ea typeface="+mn-ea"/>
              <a:cs typeface="+mn-cs"/>
            </a:endParaRPr>
          </a:p>
        </p:txBody>
      </p:sp>
      <p:sp>
        <p:nvSpPr>
          <p:cNvPr id="9" name="TextBox 8">
            <a:extLst>
              <a:ext uri="{FF2B5EF4-FFF2-40B4-BE49-F238E27FC236}">
                <a16:creationId xmlns:a16="http://schemas.microsoft.com/office/drawing/2014/main" id="{CCD2429A-8038-CDAC-0266-81086069EE7F}"/>
              </a:ext>
            </a:extLst>
          </p:cNvPr>
          <p:cNvSpPr txBox="1">
            <a:spLocks/>
          </p:cNvSpPr>
          <p:nvPr/>
        </p:nvSpPr>
        <p:spPr>
          <a:xfrm>
            <a:off x="8376428" y="1471541"/>
            <a:ext cx="3231372" cy="4091059"/>
          </a:xfrm>
          <a:prstGeom prst="rect">
            <a:avLst/>
          </a:prstGeom>
          <a:noFill/>
          <a:ln>
            <a:solidFill>
              <a:schemeClr val="accent3"/>
            </a:solidFill>
          </a:ln>
        </p:spPr>
        <p:txBody>
          <a:bodyPr wrap="square" lIns="121920" tIns="822960" bIns="12192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mn-cs"/>
              </a:rPr>
              <a:t>Improving adherence </a:t>
            </a:r>
            <a:br>
              <a:rPr kumimoji="0" lang="en-US" sz="1800" b="0" i="0" u="none" strike="noStrike" kern="1200" cap="none" spc="0" normalizeH="0" baseline="0" noProof="0" dirty="0">
                <a:ln>
                  <a:noFill/>
                </a:ln>
                <a:solidFill>
                  <a:srgbClr val="000000"/>
                </a:solidFill>
                <a:effectLst/>
                <a:uLnTx/>
                <a:uFillTx/>
                <a:latin typeface="Georgia"/>
                <a:ea typeface="+mn-ea"/>
                <a:cs typeface="+mn-cs"/>
              </a:rPr>
            </a:br>
            <a:r>
              <a:rPr kumimoji="0" lang="en-US" sz="1800" b="0" i="0" u="none" strike="noStrike" kern="1200" cap="none" spc="0" normalizeH="0" baseline="0" noProof="0" dirty="0">
                <a:ln>
                  <a:noFill/>
                </a:ln>
                <a:solidFill>
                  <a:srgbClr val="000000"/>
                </a:solidFill>
                <a:effectLst/>
                <a:uLnTx/>
                <a:uFillTx/>
                <a:latin typeface="Georgia"/>
                <a:ea typeface="+mn-ea"/>
                <a:cs typeface="+mn-cs"/>
              </a:rPr>
              <a:t>has the potential to </a:t>
            </a:r>
            <a:r>
              <a:rPr kumimoji="0" lang="en-US" sz="1800" b="1" i="0" u="none" strike="noStrike" kern="1200" cap="none" spc="0" normalizeH="0" baseline="0" noProof="0" dirty="0">
                <a:ln>
                  <a:noFill/>
                </a:ln>
                <a:solidFill>
                  <a:srgbClr val="009CDE"/>
                </a:solidFill>
                <a:effectLst/>
                <a:uLnTx/>
                <a:uFillTx/>
                <a:latin typeface="Georgia"/>
                <a:ea typeface="+mn-ea"/>
                <a:cs typeface="+mn-cs"/>
              </a:rPr>
              <a:t>abysmally decrease </a:t>
            </a:r>
            <a:br>
              <a:rPr kumimoji="0" lang="en-US" sz="1800" b="1" i="0" u="none" strike="noStrike" kern="1200" cap="none" spc="0" normalizeH="0" baseline="0" noProof="0" dirty="0">
                <a:ln>
                  <a:noFill/>
                </a:ln>
                <a:solidFill>
                  <a:srgbClr val="009CDE"/>
                </a:solidFill>
                <a:effectLst/>
                <a:uLnTx/>
                <a:uFillTx/>
                <a:latin typeface="Georgia"/>
                <a:ea typeface="+mn-ea"/>
                <a:cs typeface="+mn-cs"/>
              </a:rPr>
            </a:br>
            <a:r>
              <a:rPr kumimoji="0" lang="en-US" sz="1800" b="1" i="0" u="none" strike="noStrike" kern="1200" cap="none" spc="0" normalizeH="0" baseline="0" noProof="0" dirty="0">
                <a:ln>
                  <a:noFill/>
                </a:ln>
                <a:solidFill>
                  <a:srgbClr val="009CDE"/>
                </a:solidFill>
                <a:effectLst/>
                <a:uLnTx/>
                <a:uFillTx/>
                <a:latin typeface="Georgia"/>
                <a:ea typeface="+mn-ea"/>
                <a:cs typeface="+mn-cs"/>
              </a:rPr>
              <a:t>costs and significantly improve the clinical condition of patients</a:t>
            </a:r>
          </a:p>
        </p:txBody>
      </p:sp>
      <p:sp>
        <p:nvSpPr>
          <p:cNvPr id="10" name="TextBox 9">
            <a:extLst>
              <a:ext uri="{FF2B5EF4-FFF2-40B4-BE49-F238E27FC236}">
                <a16:creationId xmlns:a16="http://schemas.microsoft.com/office/drawing/2014/main" id="{1A04B0FC-3304-BF32-67A3-98A691AE1B6D}"/>
              </a:ext>
            </a:extLst>
          </p:cNvPr>
          <p:cNvSpPr txBox="1"/>
          <p:nvPr/>
        </p:nvSpPr>
        <p:spPr>
          <a:xfrm>
            <a:off x="8487758" y="1424321"/>
            <a:ext cx="404919" cy="830997"/>
          </a:xfrm>
          <a:prstGeom prst="rect">
            <a:avLst/>
          </a:prstGeom>
          <a:noFill/>
        </p:spPr>
        <p:txBody>
          <a:bodyPr wrap="none" lIns="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gradFill>
                  <a:gsLst>
                    <a:gs pos="0">
                      <a:srgbClr val="009CDE"/>
                    </a:gs>
                    <a:gs pos="100000">
                      <a:srgbClr val="64CCC9"/>
                    </a:gs>
                  </a:gsLst>
                  <a:lin ang="0" scaled="1"/>
                </a:gradFill>
                <a:effectLst/>
                <a:uLnTx/>
                <a:uFillTx/>
                <a:latin typeface="Calibri"/>
                <a:ea typeface="+mn-ea"/>
                <a:cs typeface="+mn-cs"/>
              </a:rPr>
              <a:t>6</a:t>
            </a:r>
            <a:endParaRPr kumimoji="0" lang="en-US" sz="4800" b="0" i="0" u="none" strike="noStrike" kern="1200" cap="none" spc="0" normalizeH="0" baseline="0" noProof="0" dirty="0">
              <a:ln>
                <a:noFill/>
              </a:ln>
              <a:gradFill>
                <a:gsLst>
                  <a:gs pos="0">
                    <a:srgbClr val="009CDE"/>
                  </a:gs>
                  <a:gs pos="100000">
                    <a:srgbClr val="64CCC9"/>
                  </a:gs>
                </a:gsLst>
                <a:lin ang="0" scaled="1"/>
              </a:gradFill>
              <a:effectLst/>
              <a:uLnTx/>
              <a:uFillTx/>
              <a:latin typeface="Calibri"/>
              <a:ea typeface="+mn-ea"/>
              <a:cs typeface="+mn-cs"/>
            </a:endParaRPr>
          </a:p>
        </p:txBody>
      </p:sp>
      <p:sp>
        <p:nvSpPr>
          <p:cNvPr id="11" name="TextBox 10">
            <a:extLst>
              <a:ext uri="{FF2B5EF4-FFF2-40B4-BE49-F238E27FC236}">
                <a16:creationId xmlns:a16="http://schemas.microsoft.com/office/drawing/2014/main" id="{FC73A57C-1E7A-15EC-60C9-B91B7C744697}"/>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GLO2329519</a:t>
            </a:r>
          </a:p>
        </p:txBody>
      </p:sp>
    </p:spTree>
    <p:extLst>
      <p:ext uri="{BB962C8B-B14F-4D97-AF65-F5344CB8AC3E}">
        <p14:creationId xmlns:p14="http://schemas.microsoft.com/office/powerpoint/2010/main" val="1615884449"/>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7903917-595B-9F98-0B7D-67FC6E6C0649}"/>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B7903917-595B-9F98-0B7D-67FC6E6C0649}"/>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B87A2B7F-806F-091C-E476-F176B8EBF085}"/>
              </a:ext>
            </a:extLst>
          </p:cNvPr>
          <p:cNvSpPr>
            <a:spLocks noGrp="1"/>
          </p:cNvSpPr>
          <p:nvPr>
            <p:ph type="title"/>
          </p:nvPr>
        </p:nvSpPr>
        <p:spPr/>
        <p:txBody>
          <a:bodyPr vert="horz"/>
          <a:lstStyle/>
          <a:p>
            <a:r>
              <a:rPr lang="en-US" dirty="0"/>
              <a:t>The consequences of menopause</a:t>
            </a:r>
          </a:p>
        </p:txBody>
      </p:sp>
      <p:sp>
        <p:nvSpPr>
          <p:cNvPr id="7" name="Text Placeholder 5">
            <a:extLst>
              <a:ext uri="{FF2B5EF4-FFF2-40B4-BE49-F238E27FC236}">
                <a16:creationId xmlns:a16="http://schemas.microsoft.com/office/drawing/2014/main" id="{B5877F2C-5D41-8246-D13B-F9F821F1DE12}"/>
              </a:ext>
            </a:extLst>
          </p:cNvPr>
          <p:cNvSpPr txBox="1">
            <a:spLocks/>
          </p:cNvSpPr>
          <p:nvPr/>
        </p:nvSpPr>
        <p:spPr>
          <a:xfrm>
            <a:off x="1747285" y="1833660"/>
            <a:ext cx="9860515" cy="467603"/>
          </a:xfrm>
          <a:prstGeom prst="rect">
            <a:avLst/>
          </a:prstGeom>
          <a:gradFill flip="none" rotWithShape="1">
            <a:gsLst>
              <a:gs pos="0">
                <a:schemeClr val="accent3"/>
              </a:gs>
              <a:gs pos="100000">
                <a:schemeClr val="accent2"/>
              </a:gs>
            </a:gsLst>
            <a:lin ang="0" scaled="1"/>
            <a:tileRect/>
          </a:gradFill>
          <a:ln>
            <a:noFill/>
          </a:ln>
        </p:spPr>
        <p:txBody>
          <a:bodyPr lIns="121920"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endParaRPr kumimoji="0" lang="en-US" sz="14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8" name="Rectangle 7">
            <a:extLst>
              <a:ext uri="{FF2B5EF4-FFF2-40B4-BE49-F238E27FC236}">
                <a16:creationId xmlns:a16="http://schemas.microsoft.com/office/drawing/2014/main" id="{1F9B9016-B47F-573B-9C00-0ADBCCE7C611}"/>
              </a:ext>
            </a:extLst>
          </p:cNvPr>
          <p:cNvSpPr>
            <a:spLocks/>
          </p:cNvSpPr>
          <p:nvPr/>
        </p:nvSpPr>
        <p:spPr>
          <a:xfrm>
            <a:off x="670560" y="1833660"/>
            <a:ext cx="917302" cy="46760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Age (Years)</a:t>
            </a:r>
          </a:p>
        </p:txBody>
      </p:sp>
      <p:sp>
        <p:nvSpPr>
          <p:cNvPr id="9" name="Rectangle 8">
            <a:extLst>
              <a:ext uri="{FF2B5EF4-FFF2-40B4-BE49-F238E27FC236}">
                <a16:creationId xmlns:a16="http://schemas.microsoft.com/office/drawing/2014/main" id="{DC17829C-FDD0-E7BF-8B52-F122E3AAD797}"/>
              </a:ext>
            </a:extLst>
          </p:cNvPr>
          <p:cNvSpPr/>
          <p:nvPr/>
        </p:nvSpPr>
        <p:spPr>
          <a:xfrm>
            <a:off x="1845294" y="1909354"/>
            <a:ext cx="1041128" cy="3162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1" indent="0" algn="ctr" defTabSz="1219170" rtl="0" eaLnBrk="1" fontAlgn="auto" latinLnBrk="0" hangingPunct="1">
              <a:lnSpc>
                <a:spcPct val="100000"/>
              </a:lnSpc>
              <a:spcBef>
                <a:spcPts val="0"/>
              </a:spcBef>
              <a:spcAft>
                <a:spcPts val="0"/>
              </a:spcAft>
              <a:buClrTx/>
              <a:buSzTx/>
              <a:buFontTx/>
              <a:buNone/>
              <a:tabLst/>
              <a:defRPr/>
            </a:pPr>
            <a:r>
              <a:rPr kumimoji="0" lang="en-US" sz="1867" b="1" i="0" u="none" strike="noStrike" kern="1200" cap="none" spc="0" normalizeH="0" baseline="0" noProof="0" dirty="0">
                <a:ln>
                  <a:noFill/>
                </a:ln>
                <a:solidFill>
                  <a:prstClr val="white"/>
                </a:solidFill>
                <a:effectLst/>
                <a:uLnTx/>
                <a:uFillTx/>
                <a:latin typeface="Calibri"/>
                <a:ea typeface="+mn-ea"/>
                <a:cs typeface="+mn-cs"/>
              </a:rPr>
              <a:t>40</a:t>
            </a:r>
          </a:p>
        </p:txBody>
      </p:sp>
      <p:cxnSp>
        <p:nvCxnSpPr>
          <p:cNvPr id="10" name="Straight Connector 9">
            <a:extLst>
              <a:ext uri="{FF2B5EF4-FFF2-40B4-BE49-F238E27FC236}">
                <a16:creationId xmlns:a16="http://schemas.microsoft.com/office/drawing/2014/main" id="{988BA171-5D71-F590-4B8B-A07A6B284213}"/>
              </a:ext>
            </a:extLst>
          </p:cNvPr>
          <p:cNvCxnSpPr>
            <a:cxnSpLocks/>
          </p:cNvCxnSpPr>
          <p:nvPr/>
        </p:nvCxnSpPr>
        <p:spPr>
          <a:xfrm>
            <a:off x="3084471" y="1897752"/>
            <a:ext cx="0" cy="339419"/>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11" name="Rectangle 10">
            <a:extLst>
              <a:ext uri="{FF2B5EF4-FFF2-40B4-BE49-F238E27FC236}">
                <a16:creationId xmlns:a16="http://schemas.microsoft.com/office/drawing/2014/main" id="{C05C2F52-2CCE-40E3-72DA-9BCCDB8F7601}"/>
              </a:ext>
            </a:extLst>
          </p:cNvPr>
          <p:cNvSpPr/>
          <p:nvPr/>
        </p:nvSpPr>
        <p:spPr>
          <a:xfrm>
            <a:off x="3282520" y="1909354"/>
            <a:ext cx="1041128" cy="3162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1" indent="0" algn="ctr" defTabSz="1219170" rtl="0" eaLnBrk="1" fontAlgn="auto" latinLnBrk="0" hangingPunct="1">
              <a:lnSpc>
                <a:spcPct val="100000"/>
              </a:lnSpc>
              <a:spcBef>
                <a:spcPts val="0"/>
              </a:spcBef>
              <a:spcAft>
                <a:spcPts val="0"/>
              </a:spcAft>
              <a:buClrTx/>
              <a:buSzTx/>
              <a:buFontTx/>
              <a:buNone/>
              <a:tabLst/>
              <a:defRPr/>
            </a:pPr>
            <a:r>
              <a:rPr kumimoji="0" lang="en-US" sz="1867" b="1" i="0" u="none" strike="noStrike" kern="1200" cap="none" spc="0" normalizeH="0" baseline="0" noProof="0">
                <a:ln>
                  <a:noFill/>
                </a:ln>
                <a:solidFill>
                  <a:prstClr val="white"/>
                </a:solidFill>
                <a:effectLst/>
                <a:uLnTx/>
                <a:uFillTx/>
                <a:latin typeface="Calibri"/>
                <a:ea typeface="+mn-ea"/>
                <a:cs typeface="+mn-cs"/>
              </a:rPr>
              <a:t>45</a:t>
            </a:r>
          </a:p>
        </p:txBody>
      </p:sp>
      <p:cxnSp>
        <p:nvCxnSpPr>
          <p:cNvPr id="12" name="Straight Connector 11">
            <a:extLst>
              <a:ext uri="{FF2B5EF4-FFF2-40B4-BE49-F238E27FC236}">
                <a16:creationId xmlns:a16="http://schemas.microsoft.com/office/drawing/2014/main" id="{9141DB98-6A11-B2B4-60DA-8ED11FC09B9A}"/>
              </a:ext>
            </a:extLst>
          </p:cNvPr>
          <p:cNvCxnSpPr>
            <a:cxnSpLocks/>
          </p:cNvCxnSpPr>
          <p:nvPr/>
        </p:nvCxnSpPr>
        <p:spPr>
          <a:xfrm>
            <a:off x="4571800" y="1897752"/>
            <a:ext cx="0" cy="339419"/>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13" name="Rectangle 12">
            <a:extLst>
              <a:ext uri="{FF2B5EF4-FFF2-40B4-BE49-F238E27FC236}">
                <a16:creationId xmlns:a16="http://schemas.microsoft.com/office/drawing/2014/main" id="{580CE4AF-E036-EC8C-7DA3-6BD51BCE91BE}"/>
              </a:ext>
            </a:extLst>
          </p:cNvPr>
          <p:cNvSpPr/>
          <p:nvPr/>
        </p:nvSpPr>
        <p:spPr>
          <a:xfrm>
            <a:off x="4719744" y="1909354"/>
            <a:ext cx="1041128" cy="3162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1" indent="0" algn="ctr" defTabSz="1219170" rtl="0" eaLnBrk="1" fontAlgn="auto" latinLnBrk="0" hangingPunct="1">
              <a:lnSpc>
                <a:spcPct val="100000"/>
              </a:lnSpc>
              <a:spcBef>
                <a:spcPts val="0"/>
              </a:spcBef>
              <a:spcAft>
                <a:spcPts val="0"/>
              </a:spcAft>
              <a:buClrTx/>
              <a:buSzTx/>
              <a:buFontTx/>
              <a:buNone/>
              <a:tabLst/>
              <a:defRPr/>
            </a:pPr>
            <a:r>
              <a:rPr kumimoji="0" lang="en-US" sz="1867" b="1" i="0" u="none" strike="noStrike" kern="1200" cap="none" spc="0" normalizeH="0" baseline="0" noProof="0">
                <a:ln>
                  <a:noFill/>
                </a:ln>
                <a:solidFill>
                  <a:prstClr val="white"/>
                </a:solidFill>
                <a:effectLst/>
                <a:uLnTx/>
                <a:uFillTx/>
                <a:latin typeface="Calibri"/>
                <a:ea typeface="+mn-ea"/>
                <a:cs typeface="+mn-cs"/>
              </a:rPr>
              <a:t>50</a:t>
            </a:r>
          </a:p>
        </p:txBody>
      </p:sp>
      <p:cxnSp>
        <p:nvCxnSpPr>
          <p:cNvPr id="14" name="Straight Connector 13">
            <a:extLst>
              <a:ext uri="{FF2B5EF4-FFF2-40B4-BE49-F238E27FC236}">
                <a16:creationId xmlns:a16="http://schemas.microsoft.com/office/drawing/2014/main" id="{8F1C00DE-DBF6-53ED-5AEE-144BDC3A6191}"/>
              </a:ext>
            </a:extLst>
          </p:cNvPr>
          <p:cNvCxnSpPr>
            <a:cxnSpLocks/>
          </p:cNvCxnSpPr>
          <p:nvPr/>
        </p:nvCxnSpPr>
        <p:spPr>
          <a:xfrm>
            <a:off x="5958922" y="1897752"/>
            <a:ext cx="0" cy="339419"/>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15" name="Rectangle 14">
            <a:extLst>
              <a:ext uri="{FF2B5EF4-FFF2-40B4-BE49-F238E27FC236}">
                <a16:creationId xmlns:a16="http://schemas.microsoft.com/office/drawing/2014/main" id="{B348E3B9-6012-B998-942A-7CED29C78A40}"/>
              </a:ext>
            </a:extLst>
          </p:cNvPr>
          <p:cNvSpPr/>
          <p:nvPr/>
        </p:nvSpPr>
        <p:spPr>
          <a:xfrm>
            <a:off x="6156971" y="1909354"/>
            <a:ext cx="1041128" cy="3162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1" indent="0" algn="ctr" defTabSz="1219170" rtl="0" eaLnBrk="1" fontAlgn="auto" latinLnBrk="0" hangingPunct="1">
              <a:lnSpc>
                <a:spcPct val="100000"/>
              </a:lnSpc>
              <a:spcBef>
                <a:spcPts val="0"/>
              </a:spcBef>
              <a:spcAft>
                <a:spcPts val="0"/>
              </a:spcAft>
              <a:buClrTx/>
              <a:buSzTx/>
              <a:buFontTx/>
              <a:buNone/>
              <a:tabLst/>
              <a:defRPr/>
            </a:pPr>
            <a:r>
              <a:rPr kumimoji="0" lang="en-US" sz="1867" b="1" i="0" u="none" strike="noStrike" kern="1200" cap="none" spc="0" normalizeH="0" baseline="0" noProof="0">
                <a:ln>
                  <a:noFill/>
                </a:ln>
                <a:solidFill>
                  <a:prstClr val="white"/>
                </a:solidFill>
                <a:effectLst/>
                <a:uLnTx/>
                <a:uFillTx/>
                <a:latin typeface="Calibri"/>
                <a:ea typeface="+mn-ea"/>
                <a:cs typeface="+mn-cs"/>
              </a:rPr>
              <a:t>55</a:t>
            </a:r>
          </a:p>
        </p:txBody>
      </p:sp>
      <p:cxnSp>
        <p:nvCxnSpPr>
          <p:cNvPr id="16" name="Straight Connector 15">
            <a:extLst>
              <a:ext uri="{FF2B5EF4-FFF2-40B4-BE49-F238E27FC236}">
                <a16:creationId xmlns:a16="http://schemas.microsoft.com/office/drawing/2014/main" id="{1745E698-8FE2-CDA8-C1BE-8D8E18ECA8C2}"/>
              </a:ext>
            </a:extLst>
          </p:cNvPr>
          <p:cNvCxnSpPr>
            <a:cxnSpLocks/>
          </p:cNvCxnSpPr>
          <p:nvPr/>
        </p:nvCxnSpPr>
        <p:spPr>
          <a:xfrm>
            <a:off x="7396148" y="1897752"/>
            <a:ext cx="0" cy="339419"/>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17" name="Rectangle 16">
            <a:extLst>
              <a:ext uri="{FF2B5EF4-FFF2-40B4-BE49-F238E27FC236}">
                <a16:creationId xmlns:a16="http://schemas.microsoft.com/office/drawing/2014/main" id="{28755052-2336-E319-9437-10C33EAB784E}"/>
              </a:ext>
            </a:extLst>
          </p:cNvPr>
          <p:cNvSpPr/>
          <p:nvPr/>
        </p:nvSpPr>
        <p:spPr>
          <a:xfrm>
            <a:off x="7594198" y="1909354"/>
            <a:ext cx="1041128" cy="3162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1" indent="0" algn="ctr" defTabSz="1219170" rtl="0" eaLnBrk="1" fontAlgn="auto" latinLnBrk="0" hangingPunct="1">
              <a:lnSpc>
                <a:spcPct val="100000"/>
              </a:lnSpc>
              <a:spcBef>
                <a:spcPts val="0"/>
              </a:spcBef>
              <a:spcAft>
                <a:spcPts val="0"/>
              </a:spcAft>
              <a:buClrTx/>
              <a:buSzTx/>
              <a:buFontTx/>
              <a:buNone/>
              <a:tabLst/>
              <a:defRPr/>
            </a:pPr>
            <a:r>
              <a:rPr kumimoji="0" lang="en-US" sz="1867" b="1" i="0" u="none" strike="noStrike" kern="1200" cap="none" spc="0" normalizeH="0" baseline="0" noProof="0">
                <a:ln>
                  <a:noFill/>
                </a:ln>
                <a:solidFill>
                  <a:prstClr val="white"/>
                </a:solidFill>
                <a:effectLst/>
                <a:uLnTx/>
                <a:uFillTx/>
                <a:latin typeface="Calibri"/>
                <a:ea typeface="+mn-ea"/>
                <a:cs typeface="+mn-cs"/>
              </a:rPr>
              <a:t>60</a:t>
            </a:r>
          </a:p>
        </p:txBody>
      </p:sp>
      <p:cxnSp>
        <p:nvCxnSpPr>
          <p:cNvPr id="18" name="Straight Connector 17">
            <a:extLst>
              <a:ext uri="{FF2B5EF4-FFF2-40B4-BE49-F238E27FC236}">
                <a16:creationId xmlns:a16="http://schemas.microsoft.com/office/drawing/2014/main" id="{9BFB479B-83AB-331B-6FA5-49EBEE354A10}"/>
              </a:ext>
            </a:extLst>
          </p:cNvPr>
          <p:cNvCxnSpPr>
            <a:cxnSpLocks/>
          </p:cNvCxnSpPr>
          <p:nvPr/>
        </p:nvCxnSpPr>
        <p:spPr>
          <a:xfrm>
            <a:off x="8892640" y="1897752"/>
            <a:ext cx="0" cy="339419"/>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19" name="Rectangle 18">
            <a:extLst>
              <a:ext uri="{FF2B5EF4-FFF2-40B4-BE49-F238E27FC236}">
                <a16:creationId xmlns:a16="http://schemas.microsoft.com/office/drawing/2014/main" id="{8C075DF6-42B6-ADA7-A6C1-D6157FE31EFB}"/>
              </a:ext>
            </a:extLst>
          </p:cNvPr>
          <p:cNvSpPr/>
          <p:nvPr/>
        </p:nvSpPr>
        <p:spPr>
          <a:xfrm>
            <a:off x="9031424" y="1909354"/>
            <a:ext cx="1041128" cy="3162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1" indent="0" algn="ctr" defTabSz="1219170" rtl="0" eaLnBrk="1" fontAlgn="auto" latinLnBrk="0" hangingPunct="1">
              <a:lnSpc>
                <a:spcPct val="100000"/>
              </a:lnSpc>
              <a:spcBef>
                <a:spcPts val="0"/>
              </a:spcBef>
              <a:spcAft>
                <a:spcPts val="0"/>
              </a:spcAft>
              <a:buClrTx/>
              <a:buSzTx/>
              <a:buFontTx/>
              <a:buNone/>
              <a:tabLst/>
              <a:defRPr/>
            </a:pPr>
            <a:r>
              <a:rPr kumimoji="0" lang="en-US" sz="1867" b="1" i="0" u="none" strike="noStrike" kern="1200" cap="none" spc="0" normalizeH="0" baseline="0" noProof="0">
                <a:ln>
                  <a:noFill/>
                </a:ln>
                <a:solidFill>
                  <a:prstClr val="white"/>
                </a:solidFill>
                <a:effectLst/>
                <a:uLnTx/>
                <a:uFillTx/>
                <a:latin typeface="Calibri"/>
                <a:ea typeface="+mn-ea"/>
                <a:cs typeface="+mn-cs"/>
              </a:rPr>
              <a:t>65</a:t>
            </a:r>
          </a:p>
        </p:txBody>
      </p:sp>
      <p:cxnSp>
        <p:nvCxnSpPr>
          <p:cNvPr id="20" name="Straight Connector 19">
            <a:extLst>
              <a:ext uri="{FF2B5EF4-FFF2-40B4-BE49-F238E27FC236}">
                <a16:creationId xmlns:a16="http://schemas.microsoft.com/office/drawing/2014/main" id="{C015879D-AB61-9215-2E7D-3539F768692C}"/>
              </a:ext>
            </a:extLst>
          </p:cNvPr>
          <p:cNvCxnSpPr>
            <a:cxnSpLocks/>
          </p:cNvCxnSpPr>
          <p:nvPr/>
        </p:nvCxnSpPr>
        <p:spPr>
          <a:xfrm>
            <a:off x="10270601" y="1897752"/>
            <a:ext cx="0" cy="339419"/>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21" name="Rectangle 20">
            <a:extLst>
              <a:ext uri="{FF2B5EF4-FFF2-40B4-BE49-F238E27FC236}">
                <a16:creationId xmlns:a16="http://schemas.microsoft.com/office/drawing/2014/main" id="{F812CFFF-D258-166C-5EC4-37E4EE6C6880}"/>
              </a:ext>
            </a:extLst>
          </p:cNvPr>
          <p:cNvSpPr/>
          <p:nvPr/>
        </p:nvSpPr>
        <p:spPr>
          <a:xfrm>
            <a:off x="10468661" y="1909354"/>
            <a:ext cx="1041128" cy="3162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1" indent="0" algn="ctr" defTabSz="1219170" rtl="0" eaLnBrk="1" fontAlgn="auto" latinLnBrk="0" hangingPunct="1">
              <a:lnSpc>
                <a:spcPct val="100000"/>
              </a:lnSpc>
              <a:spcBef>
                <a:spcPts val="0"/>
              </a:spcBef>
              <a:spcAft>
                <a:spcPts val="0"/>
              </a:spcAft>
              <a:buClrTx/>
              <a:buSzTx/>
              <a:buFontTx/>
              <a:buNone/>
              <a:tabLst/>
              <a:defRPr/>
            </a:pPr>
            <a:r>
              <a:rPr kumimoji="0" lang="en-US" sz="1867" b="1" i="0" u="none" strike="noStrike" kern="1200" cap="none" spc="0" normalizeH="0" baseline="0" noProof="0">
                <a:ln>
                  <a:noFill/>
                </a:ln>
                <a:solidFill>
                  <a:prstClr val="white"/>
                </a:solidFill>
                <a:effectLst/>
                <a:uLnTx/>
                <a:uFillTx/>
                <a:latin typeface="Calibri"/>
                <a:ea typeface="+mn-ea"/>
                <a:cs typeface="+mn-cs"/>
              </a:rPr>
              <a:t>70+</a:t>
            </a:r>
          </a:p>
        </p:txBody>
      </p:sp>
      <p:sp>
        <p:nvSpPr>
          <p:cNvPr id="22" name="Rectangle 21">
            <a:extLst>
              <a:ext uri="{FF2B5EF4-FFF2-40B4-BE49-F238E27FC236}">
                <a16:creationId xmlns:a16="http://schemas.microsoft.com/office/drawing/2014/main" id="{8F41C06B-1523-0735-3124-1BFB31742E25}"/>
              </a:ext>
            </a:extLst>
          </p:cNvPr>
          <p:cNvSpPr/>
          <p:nvPr/>
        </p:nvSpPr>
        <p:spPr>
          <a:xfrm>
            <a:off x="2675838" y="1403749"/>
            <a:ext cx="917302" cy="2639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1" indent="0" algn="ctr"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Early</a:t>
            </a:r>
          </a:p>
        </p:txBody>
      </p:sp>
      <p:cxnSp>
        <p:nvCxnSpPr>
          <p:cNvPr id="23" name="Straight Connector 22">
            <a:extLst>
              <a:ext uri="{FF2B5EF4-FFF2-40B4-BE49-F238E27FC236}">
                <a16:creationId xmlns:a16="http://schemas.microsoft.com/office/drawing/2014/main" id="{10B1A584-CDEC-880B-8545-95EB6C8A0A04}"/>
              </a:ext>
            </a:extLst>
          </p:cNvPr>
          <p:cNvCxnSpPr>
            <a:cxnSpLocks/>
          </p:cNvCxnSpPr>
          <p:nvPr/>
        </p:nvCxnSpPr>
        <p:spPr>
          <a:xfrm>
            <a:off x="1845293" y="1724773"/>
            <a:ext cx="2578392" cy="0"/>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9C26701C-F4C4-F238-DCB2-F8FA712BF4AB}"/>
              </a:ext>
            </a:extLst>
          </p:cNvPr>
          <p:cNvCxnSpPr>
            <a:cxnSpLocks/>
          </p:cNvCxnSpPr>
          <p:nvPr/>
        </p:nvCxnSpPr>
        <p:spPr>
          <a:xfrm>
            <a:off x="4719744" y="1724773"/>
            <a:ext cx="4011281" cy="0"/>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50C5B92A-DC68-E89E-8046-42A2C9894CDD}"/>
              </a:ext>
            </a:extLst>
          </p:cNvPr>
          <p:cNvCxnSpPr>
            <a:cxnSpLocks/>
          </p:cNvCxnSpPr>
          <p:nvPr/>
        </p:nvCxnSpPr>
        <p:spPr>
          <a:xfrm>
            <a:off x="9129435" y="1724773"/>
            <a:ext cx="2478365" cy="0"/>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26" name="Rectangle 25">
            <a:extLst>
              <a:ext uri="{FF2B5EF4-FFF2-40B4-BE49-F238E27FC236}">
                <a16:creationId xmlns:a16="http://schemas.microsoft.com/office/drawing/2014/main" id="{301E081D-3C3F-45C8-CEBE-1888799E9FC5}"/>
              </a:ext>
            </a:extLst>
          </p:cNvPr>
          <p:cNvSpPr/>
          <p:nvPr/>
        </p:nvSpPr>
        <p:spPr>
          <a:xfrm>
            <a:off x="5986723" y="1403749"/>
            <a:ext cx="1477323" cy="2639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1" indent="0" algn="ctr"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Intermediate</a:t>
            </a:r>
          </a:p>
        </p:txBody>
      </p:sp>
      <p:sp>
        <p:nvSpPr>
          <p:cNvPr id="27" name="Rectangle 26">
            <a:extLst>
              <a:ext uri="{FF2B5EF4-FFF2-40B4-BE49-F238E27FC236}">
                <a16:creationId xmlns:a16="http://schemas.microsoft.com/office/drawing/2014/main" id="{B1974D27-71B8-B1E8-7098-C821B20074B2}"/>
              </a:ext>
            </a:extLst>
          </p:cNvPr>
          <p:cNvSpPr/>
          <p:nvPr/>
        </p:nvSpPr>
        <p:spPr>
          <a:xfrm>
            <a:off x="9629956" y="1404450"/>
            <a:ext cx="1477323" cy="2639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1" indent="0" algn="ctr"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Late</a:t>
            </a:r>
          </a:p>
        </p:txBody>
      </p:sp>
      <p:cxnSp>
        <p:nvCxnSpPr>
          <p:cNvPr id="28" name="Straight Connector 27">
            <a:extLst>
              <a:ext uri="{FF2B5EF4-FFF2-40B4-BE49-F238E27FC236}">
                <a16:creationId xmlns:a16="http://schemas.microsoft.com/office/drawing/2014/main" id="{8031CBB3-5E65-327E-4600-D64D165DA045}"/>
              </a:ext>
            </a:extLst>
          </p:cNvPr>
          <p:cNvCxnSpPr>
            <a:cxnSpLocks/>
          </p:cNvCxnSpPr>
          <p:nvPr/>
        </p:nvCxnSpPr>
        <p:spPr>
          <a:xfrm>
            <a:off x="4571800" y="2398832"/>
            <a:ext cx="0" cy="2282480"/>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B5C9DC75-1BC3-42EE-83E9-B9413CF9CFEB}"/>
              </a:ext>
            </a:extLst>
          </p:cNvPr>
          <p:cNvCxnSpPr>
            <a:cxnSpLocks/>
          </p:cNvCxnSpPr>
          <p:nvPr/>
        </p:nvCxnSpPr>
        <p:spPr>
          <a:xfrm>
            <a:off x="8892640" y="2398832"/>
            <a:ext cx="0" cy="2282480"/>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30" name="Rectangle 29">
            <a:extLst>
              <a:ext uri="{FF2B5EF4-FFF2-40B4-BE49-F238E27FC236}">
                <a16:creationId xmlns:a16="http://schemas.microsoft.com/office/drawing/2014/main" id="{32FE22CD-486D-1FDD-4774-1DCC1FEDFCD1}"/>
              </a:ext>
            </a:extLst>
          </p:cNvPr>
          <p:cNvSpPr/>
          <p:nvPr/>
        </p:nvSpPr>
        <p:spPr>
          <a:xfrm>
            <a:off x="1845293" y="2398832"/>
            <a:ext cx="2578391" cy="32964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1" indent="0" algn="ctr"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Hot flushes</a:t>
            </a:r>
          </a:p>
        </p:txBody>
      </p:sp>
      <p:sp>
        <p:nvSpPr>
          <p:cNvPr id="31" name="Rectangle 30">
            <a:extLst>
              <a:ext uri="{FF2B5EF4-FFF2-40B4-BE49-F238E27FC236}">
                <a16:creationId xmlns:a16="http://schemas.microsoft.com/office/drawing/2014/main" id="{CF5AF441-D872-A177-AC54-D7A98F940801}"/>
              </a:ext>
            </a:extLst>
          </p:cNvPr>
          <p:cNvSpPr/>
          <p:nvPr/>
        </p:nvSpPr>
        <p:spPr>
          <a:xfrm>
            <a:off x="1845293" y="2850147"/>
            <a:ext cx="2578391" cy="32964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1" indent="0" algn="ctr"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Georgia"/>
                <a:ea typeface="+mn-ea"/>
                <a:cs typeface="+mn-cs"/>
              </a:rPr>
              <a:t>Sweating</a:t>
            </a:r>
          </a:p>
        </p:txBody>
      </p:sp>
      <p:sp>
        <p:nvSpPr>
          <p:cNvPr id="32" name="Rectangle 31">
            <a:extLst>
              <a:ext uri="{FF2B5EF4-FFF2-40B4-BE49-F238E27FC236}">
                <a16:creationId xmlns:a16="http://schemas.microsoft.com/office/drawing/2014/main" id="{14A833C2-C093-5CCB-4523-53F584796B01}"/>
              </a:ext>
            </a:extLst>
          </p:cNvPr>
          <p:cNvSpPr/>
          <p:nvPr/>
        </p:nvSpPr>
        <p:spPr>
          <a:xfrm>
            <a:off x="9031425" y="2850147"/>
            <a:ext cx="2478365" cy="32964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1" indent="0" algn="ctr"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Atherosclerosis</a:t>
            </a:r>
          </a:p>
        </p:txBody>
      </p:sp>
      <p:cxnSp>
        <p:nvCxnSpPr>
          <p:cNvPr id="33" name="Straight Connector 32">
            <a:extLst>
              <a:ext uri="{FF2B5EF4-FFF2-40B4-BE49-F238E27FC236}">
                <a16:creationId xmlns:a16="http://schemas.microsoft.com/office/drawing/2014/main" id="{3DB18B10-4A28-2AB7-FD5C-79379CCFBEF3}"/>
              </a:ext>
            </a:extLst>
          </p:cNvPr>
          <p:cNvCxnSpPr>
            <a:cxnSpLocks/>
          </p:cNvCxnSpPr>
          <p:nvPr/>
        </p:nvCxnSpPr>
        <p:spPr>
          <a:xfrm rot="5400000">
            <a:off x="3134488" y="1500116"/>
            <a:ext cx="0" cy="2578391"/>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D59B36BF-D6DD-DC5B-EB3D-5BF8B756090A}"/>
              </a:ext>
            </a:extLst>
          </p:cNvPr>
          <p:cNvCxnSpPr>
            <a:cxnSpLocks/>
          </p:cNvCxnSpPr>
          <p:nvPr/>
        </p:nvCxnSpPr>
        <p:spPr>
          <a:xfrm rot="5400000">
            <a:off x="10270607" y="1550128"/>
            <a:ext cx="0" cy="2478365"/>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35" name="Rectangle 34">
            <a:extLst>
              <a:ext uri="{FF2B5EF4-FFF2-40B4-BE49-F238E27FC236}">
                <a16:creationId xmlns:a16="http://schemas.microsoft.com/office/drawing/2014/main" id="{95CFDFDE-A8F5-B800-EC0D-0D775AF7138E}"/>
              </a:ext>
            </a:extLst>
          </p:cNvPr>
          <p:cNvSpPr>
            <a:spLocks/>
          </p:cNvSpPr>
          <p:nvPr/>
        </p:nvSpPr>
        <p:spPr>
          <a:xfrm>
            <a:off x="1845293" y="3301463"/>
            <a:ext cx="2578391" cy="4772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1" indent="0" algn="ctr"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Georgia"/>
                <a:ea typeface="+mn-ea"/>
                <a:cs typeface="+mn-cs"/>
              </a:rPr>
              <a:t>Insomnia</a:t>
            </a:r>
          </a:p>
        </p:txBody>
      </p:sp>
      <p:sp>
        <p:nvSpPr>
          <p:cNvPr id="36" name="Rectangle 35">
            <a:extLst>
              <a:ext uri="{FF2B5EF4-FFF2-40B4-BE49-F238E27FC236}">
                <a16:creationId xmlns:a16="http://schemas.microsoft.com/office/drawing/2014/main" id="{62DBAB9E-BCE4-10F3-4248-CD5DD0B4E742}"/>
              </a:ext>
            </a:extLst>
          </p:cNvPr>
          <p:cNvSpPr>
            <a:spLocks/>
          </p:cNvSpPr>
          <p:nvPr/>
        </p:nvSpPr>
        <p:spPr>
          <a:xfrm>
            <a:off x="9031425" y="3335595"/>
            <a:ext cx="2478365" cy="4089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spAutoFit/>
          </a:bodyPr>
          <a:lstStyle/>
          <a:p>
            <a:pPr marL="0" marR="0" lvl="1" indent="0" algn="ctr"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Coronary </a:t>
            </a:r>
            <a:br>
              <a:rPr kumimoji="0" lang="en-US" sz="1600" b="0" i="0" u="none" strike="noStrike" kern="1200" cap="none" spc="0" normalizeH="0" baseline="0" noProof="0" dirty="0">
                <a:ln>
                  <a:noFill/>
                </a:ln>
                <a:solidFill>
                  <a:srgbClr val="000000"/>
                </a:solidFill>
                <a:effectLst/>
                <a:uLnTx/>
                <a:uFillTx/>
                <a:latin typeface="Georgia"/>
                <a:ea typeface="+mn-ea"/>
                <a:cs typeface="+mn-cs"/>
              </a:rPr>
            </a:br>
            <a:r>
              <a:rPr kumimoji="0" lang="en-US" sz="1600" b="0" i="0" u="none" strike="noStrike" kern="1200" cap="none" spc="0" normalizeH="0" baseline="0" noProof="0" dirty="0">
                <a:ln>
                  <a:noFill/>
                </a:ln>
                <a:solidFill>
                  <a:srgbClr val="000000"/>
                </a:solidFill>
                <a:effectLst/>
                <a:uLnTx/>
                <a:uFillTx/>
                <a:latin typeface="Georgia"/>
                <a:ea typeface="+mn-ea"/>
                <a:cs typeface="+mn-cs"/>
              </a:rPr>
              <a:t>heart diseases</a:t>
            </a:r>
          </a:p>
        </p:txBody>
      </p:sp>
      <p:cxnSp>
        <p:nvCxnSpPr>
          <p:cNvPr id="37" name="Straight Connector 36">
            <a:extLst>
              <a:ext uri="{FF2B5EF4-FFF2-40B4-BE49-F238E27FC236}">
                <a16:creationId xmlns:a16="http://schemas.microsoft.com/office/drawing/2014/main" id="{DBF6A842-BE3E-ED70-1264-B6A7F3BEF664}"/>
              </a:ext>
            </a:extLst>
          </p:cNvPr>
          <p:cNvCxnSpPr>
            <a:cxnSpLocks/>
          </p:cNvCxnSpPr>
          <p:nvPr/>
        </p:nvCxnSpPr>
        <p:spPr>
          <a:xfrm rot="5400000">
            <a:off x="3134488" y="1951431"/>
            <a:ext cx="0" cy="2578391"/>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07D7007C-FF22-8EF2-5886-AEAA5AA8B9E8}"/>
              </a:ext>
            </a:extLst>
          </p:cNvPr>
          <p:cNvCxnSpPr>
            <a:cxnSpLocks/>
          </p:cNvCxnSpPr>
          <p:nvPr/>
        </p:nvCxnSpPr>
        <p:spPr>
          <a:xfrm rot="5400000">
            <a:off x="6725384" y="1234986"/>
            <a:ext cx="0" cy="4011280"/>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EC15272C-0519-EB32-BF2E-AA2F0B574B7E}"/>
              </a:ext>
            </a:extLst>
          </p:cNvPr>
          <p:cNvCxnSpPr>
            <a:cxnSpLocks/>
          </p:cNvCxnSpPr>
          <p:nvPr/>
        </p:nvCxnSpPr>
        <p:spPr>
          <a:xfrm rot="5400000">
            <a:off x="10270607" y="2001443"/>
            <a:ext cx="0" cy="2478365"/>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40" name="Rectangle 39">
            <a:extLst>
              <a:ext uri="{FF2B5EF4-FFF2-40B4-BE49-F238E27FC236}">
                <a16:creationId xmlns:a16="http://schemas.microsoft.com/office/drawing/2014/main" id="{B8EF80D3-4A3C-FD89-8E39-FB6BAEB09D9C}"/>
              </a:ext>
            </a:extLst>
          </p:cNvPr>
          <p:cNvSpPr/>
          <p:nvPr/>
        </p:nvSpPr>
        <p:spPr>
          <a:xfrm>
            <a:off x="1845293" y="3900351"/>
            <a:ext cx="2578391" cy="32964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1" indent="0" algn="ctr"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Georgia"/>
                <a:ea typeface="+mn-ea"/>
                <a:cs typeface="+mn-cs"/>
              </a:rPr>
              <a:t>Menstrual irregularity</a:t>
            </a:r>
          </a:p>
        </p:txBody>
      </p:sp>
      <p:sp>
        <p:nvSpPr>
          <p:cNvPr id="41" name="Rectangle 40">
            <a:extLst>
              <a:ext uri="{FF2B5EF4-FFF2-40B4-BE49-F238E27FC236}">
                <a16:creationId xmlns:a16="http://schemas.microsoft.com/office/drawing/2014/main" id="{EF382F6A-183F-B513-2050-1E396C45CD01}"/>
              </a:ext>
            </a:extLst>
          </p:cNvPr>
          <p:cNvSpPr/>
          <p:nvPr/>
        </p:nvSpPr>
        <p:spPr>
          <a:xfrm>
            <a:off x="4671894" y="2398832"/>
            <a:ext cx="4011280" cy="32964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1" indent="0" algn="ctr"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Georgia"/>
                <a:ea typeface="+mn-ea"/>
                <a:cs typeface="+mn-cs"/>
              </a:rPr>
              <a:t>Vaginal atrophy</a:t>
            </a:r>
          </a:p>
        </p:txBody>
      </p:sp>
      <p:sp>
        <p:nvSpPr>
          <p:cNvPr id="42" name="Rectangle 41">
            <a:extLst>
              <a:ext uri="{FF2B5EF4-FFF2-40B4-BE49-F238E27FC236}">
                <a16:creationId xmlns:a16="http://schemas.microsoft.com/office/drawing/2014/main" id="{379E7E4D-7676-98B1-9C1D-4612325387CA}"/>
              </a:ext>
            </a:extLst>
          </p:cNvPr>
          <p:cNvSpPr/>
          <p:nvPr/>
        </p:nvSpPr>
        <p:spPr>
          <a:xfrm>
            <a:off x="4671894" y="2850147"/>
            <a:ext cx="4011280" cy="32964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1" indent="0" algn="ctr"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Georgia"/>
                <a:ea typeface="+mn-ea"/>
                <a:cs typeface="+mn-cs"/>
              </a:rPr>
              <a:t>Dyspareunia</a:t>
            </a:r>
          </a:p>
        </p:txBody>
      </p:sp>
      <p:cxnSp>
        <p:nvCxnSpPr>
          <p:cNvPr id="43" name="Straight Connector 42">
            <a:extLst>
              <a:ext uri="{FF2B5EF4-FFF2-40B4-BE49-F238E27FC236}">
                <a16:creationId xmlns:a16="http://schemas.microsoft.com/office/drawing/2014/main" id="{5367CE98-75E7-892D-85BD-6A27829A2307}"/>
              </a:ext>
            </a:extLst>
          </p:cNvPr>
          <p:cNvCxnSpPr>
            <a:cxnSpLocks/>
          </p:cNvCxnSpPr>
          <p:nvPr/>
        </p:nvCxnSpPr>
        <p:spPr>
          <a:xfrm rot="5400000">
            <a:off x="6677535" y="783671"/>
            <a:ext cx="0" cy="4011280"/>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44" name="Rectangle 43">
            <a:extLst>
              <a:ext uri="{FF2B5EF4-FFF2-40B4-BE49-F238E27FC236}">
                <a16:creationId xmlns:a16="http://schemas.microsoft.com/office/drawing/2014/main" id="{3FDBF6B8-C3D4-10F1-EA55-FE8C60890C61}"/>
              </a:ext>
            </a:extLst>
          </p:cNvPr>
          <p:cNvSpPr>
            <a:spLocks/>
          </p:cNvSpPr>
          <p:nvPr/>
        </p:nvSpPr>
        <p:spPr>
          <a:xfrm>
            <a:off x="4671894" y="3301463"/>
            <a:ext cx="4011280" cy="4772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1" indent="0" algn="ctr"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Georgia"/>
                <a:ea typeface="+mn-ea"/>
                <a:cs typeface="+mn-cs"/>
              </a:rPr>
              <a:t>Skin atrophy</a:t>
            </a:r>
          </a:p>
        </p:txBody>
      </p:sp>
      <p:sp>
        <p:nvSpPr>
          <p:cNvPr id="45" name="Rectangle 44">
            <a:extLst>
              <a:ext uri="{FF2B5EF4-FFF2-40B4-BE49-F238E27FC236}">
                <a16:creationId xmlns:a16="http://schemas.microsoft.com/office/drawing/2014/main" id="{61D02787-A145-96A4-3DAA-9A0C10E7C9CA}"/>
              </a:ext>
            </a:extLst>
          </p:cNvPr>
          <p:cNvSpPr/>
          <p:nvPr/>
        </p:nvSpPr>
        <p:spPr>
          <a:xfrm>
            <a:off x="4671894" y="3900351"/>
            <a:ext cx="4011280" cy="32964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1" indent="0" algn="ctr"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Urge-stress incontinence</a:t>
            </a:r>
          </a:p>
        </p:txBody>
      </p:sp>
      <p:sp>
        <p:nvSpPr>
          <p:cNvPr id="46" name="Rectangle 45">
            <a:extLst>
              <a:ext uri="{FF2B5EF4-FFF2-40B4-BE49-F238E27FC236}">
                <a16:creationId xmlns:a16="http://schemas.microsoft.com/office/drawing/2014/main" id="{80985B4E-075D-636B-FE7A-EE07F7C57258}"/>
              </a:ext>
            </a:extLst>
          </p:cNvPr>
          <p:cNvSpPr/>
          <p:nvPr/>
        </p:nvSpPr>
        <p:spPr>
          <a:xfrm>
            <a:off x="9031425" y="3900351"/>
            <a:ext cx="2478365" cy="32964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1" indent="0" algn="ctr"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Cardiovascular</a:t>
            </a:r>
          </a:p>
        </p:txBody>
      </p:sp>
      <p:cxnSp>
        <p:nvCxnSpPr>
          <p:cNvPr id="47" name="Straight Connector 46">
            <a:extLst>
              <a:ext uri="{FF2B5EF4-FFF2-40B4-BE49-F238E27FC236}">
                <a16:creationId xmlns:a16="http://schemas.microsoft.com/office/drawing/2014/main" id="{AC89C2AF-2333-24A9-7741-6A935EC83D35}"/>
              </a:ext>
            </a:extLst>
          </p:cNvPr>
          <p:cNvCxnSpPr>
            <a:cxnSpLocks/>
          </p:cNvCxnSpPr>
          <p:nvPr/>
        </p:nvCxnSpPr>
        <p:spPr>
          <a:xfrm rot="5400000">
            <a:off x="3134488" y="2550320"/>
            <a:ext cx="0" cy="2578391"/>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A66FA62B-4EA2-A73A-C249-81947C9965A8}"/>
              </a:ext>
            </a:extLst>
          </p:cNvPr>
          <p:cNvCxnSpPr>
            <a:cxnSpLocks/>
          </p:cNvCxnSpPr>
          <p:nvPr/>
        </p:nvCxnSpPr>
        <p:spPr>
          <a:xfrm rot="5400000">
            <a:off x="6725384" y="1833875"/>
            <a:ext cx="0" cy="4011280"/>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7709265B-4D5C-B3BC-A12E-16F5C53A7D3A}"/>
              </a:ext>
            </a:extLst>
          </p:cNvPr>
          <p:cNvCxnSpPr>
            <a:cxnSpLocks/>
          </p:cNvCxnSpPr>
          <p:nvPr/>
        </p:nvCxnSpPr>
        <p:spPr>
          <a:xfrm rot="5400000">
            <a:off x="10270607" y="2600332"/>
            <a:ext cx="0" cy="2478365"/>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50" name="Rectangle 49">
            <a:extLst>
              <a:ext uri="{FF2B5EF4-FFF2-40B4-BE49-F238E27FC236}">
                <a16:creationId xmlns:a16="http://schemas.microsoft.com/office/drawing/2014/main" id="{90F675BC-022E-D4E3-3325-F50B614DF0E5}"/>
              </a:ext>
            </a:extLst>
          </p:cNvPr>
          <p:cNvSpPr/>
          <p:nvPr/>
        </p:nvSpPr>
        <p:spPr>
          <a:xfrm>
            <a:off x="1845293" y="4351669"/>
            <a:ext cx="2578391" cy="32964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1" indent="0" algn="ctr"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Psychology symptoms</a:t>
            </a:r>
          </a:p>
        </p:txBody>
      </p:sp>
      <p:sp>
        <p:nvSpPr>
          <p:cNvPr id="51" name="Rectangle 50">
            <a:extLst>
              <a:ext uri="{FF2B5EF4-FFF2-40B4-BE49-F238E27FC236}">
                <a16:creationId xmlns:a16="http://schemas.microsoft.com/office/drawing/2014/main" id="{9BB15687-EFFE-0ED3-4A14-67D5D0DC285D}"/>
              </a:ext>
            </a:extLst>
          </p:cNvPr>
          <p:cNvSpPr/>
          <p:nvPr/>
        </p:nvSpPr>
        <p:spPr>
          <a:xfrm>
            <a:off x="9031425" y="2398832"/>
            <a:ext cx="2478365" cy="32964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1" indent="0" algn="ctr"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Osteoporosis</a:t>
            </a:r>
          </a:p>
        </p:txBody>
      </p:sp>
      <p:sp>
        <p:nvSpPr>
          <p:cNvPr id="52" name="Rectangle 51">
            <a:extLst>
              <a:ext uri="{FF2B5EF4-FFF2-40B4-BE49-F238E27FC236}">
                <a16:creationId xmlns:a16="http://schemas.microsoft.com/office/drawing/2014/main" id="{89718BE7-1F38-33D9-F0EC-768E0297DF88}"/>
              </a:ext>
            </a:extLst>
          </p:cNvPr>
          <p:cNvSpPr/>
          <p:nvPr/>
        </p:nvSpPr>
        <p:spPr>
          <a:xfrm>
            <a:off x="9031425" y="4351669"/>
            <a:ext cx="2478365" cy="32964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1" indent="0" algn="ctr"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Alzheimer’s disease</a:t>
            </a:r>
          </a:p>
        </p:txBody>
      </p:sp>
      <p:cxnSp>
        <p:nvCxnSpPr>
          <p:cNvPr id="53" name="Straight Connector 52">
            <a:extLst>
              <a:ext uri="{FF2B5EF4-FFF2-40B4-BE49-F238E27FC236}">
                <a16:creationId xmlns:a16="http://schemas.microsoft.com/office/drawing/2014/main" id="{680AB8C4-8E48-0BB9-9301-2FE816CEC03D}"/>
              </a:ext>
            </a:extLst>
          </p:cNvPr>
          <p:cNvCxnSpPr>
            <a:cxnSpLocks/>
          </p:cNvCxnSpPr>
          <p:nvPr/>
        </p:nvCxnSpPr>
        <p:spPr>
          <a:xfrm rot="5400000">
            <a:off x="3134488" y="3001635"/>
            <a:ext cx="0" cy="2578391"/>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1A77EF6-3301-FFE3-3BAD-D39FCEEC4231}"/>
              </a:ext>
            </a:extLst>
          </p:cNvPr>
          <p:cNvCxnSpPr>
            <a:cxnSpLocks/>
          </p:cNvCxnSpPr>
          <p:nvPr/>
        </p:nvCxnSpPr>
        <p:spPr>
          <a:xfrm rot="5400000">
            <a:off x="10270607" y="3051647"/>
            <a:ext cx="0" cy="2478365"/>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55" name="Rectangle 54">
            <a:extLst>
              <a:ext uri="{FF2B5EF4-FFF2-40B4-BE49-F238E27FC236}">
                <a16:creationId xmlns:a16="http://schemas.microsoft.com/office/drawing/2014/main" id="{529B8BD7-1F97-A2FE-5BD0-423B0A28AF9E}"/>
              </a:ext>
            </a:extLst>
          </p:cNvPr>
          <p:cNvSpPr/>
          <p:nvPr/>
        </p:nvSpPr>
        <p:spPr>
          <a:xfrm>
            <a:off x="1747284" y="4882019"/>
            <a:ext cx="9860515" cy="365058"/>
          </a:xfrm>
          <a:prstGeom prst="rect">
            <a:avLst/>
          </a:prstGeom>
          <a:solidFill>
            <a:srgbClr val="004F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Georgia"/>
                <a:ea typeface="+mn-ea"/>
                <a:cs typeface="+mn-cs"/>
              </a:rPr>
              <a:t>Impacts quality of life</a:t>
            </a:r>
          </a:p>
        </p:txBody>
      </p:sp>
      <p:sp>
        <p:nvSpPr>
          <p:cNvPr id="58" name="Text Placeholder 7">
            <a:extLst>
              <a:ext uri="{FF2B5EF4-FFF2-40B4-BE49-F238E27FC236}">
                <a16:creationId xmlns:a16="http://schemas.microsoft.com/office/drawing/2014/main" id="{33A0D5B1-CE86-8047-B548-1E5A28A55A48}"/>
              </a:ext>
            </a:extLst>
          </p:cNvPr>
          <p:cNvSpPr txBox="1">
            <a:spLocks/>
          </p:cNvSpPr>
          <p:nvPr/>
        </p:nvSpPr>
        <p:spPr>
          <a:xfrm>
            <a:off x="670560" y="5609878"/>
            <a:ext cx="10035538" cy="89877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Davis SR,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Lambrinoudaki</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I,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Lumsden</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M, Mishra GD, Pal L, Rees M, Santoro N and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Simoncini</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T. Menopause. Nature Reviews Disease Primers (2015).</a:t>
            </a:r>
          </a:p>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Zervas</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IM,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Lambrinoudaki</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I, et al. Additive effect of depressed mood and vasomotor symptoms on </a:t>
            </a:r>
            <a:r>
              <a:rPr kumimoji="0" lang="fr-FR"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postmenopausal</a:t>
            </a:r>
            <a:r>
              <a:rPr kumimoji="0" lang="fr-FR"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a:t>
            </a:r>
            <a:r>
              <a:rPr kumimoji="0" lang="fr-FR"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insomnia</a:t>
            </a:r>
            <a:r>
              <a:rPr kumimoji="0" lang="fr-FR"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Menopause: The Journal of The North American Menopause Society. </a:t>
            </a:r>
            <a:r>
              <a:rPr kumimoji="0" lang="fr-FR"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2009; 16(4): 837-842.</a:t>
            </a:r>
          </a:p>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da-DK"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Monteleone</a:t>
            </a:r>
            <a:r>
              <a:rPr kumimoji="0" lang="da-DK"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P, Mascagni G, </a:t>
            </a:r>
            <a:r>
              <a:rPr kumimoji="0" lang="da-DK"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Giannini</a:t>
            </a:r>
            <a:r>
              <a:rPr kumimoji="0" lang="da-DK"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A, </a:t>
            </a:r>
            <a:r>
              <a:rPr kumimoji="0" lang="da-DK"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Genazzani</a:t>
            </a:r>
            <a:r>
              <a:rPr kumimoji="0" lang="da-DK"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AR, </a:t>
            </a:r>
            <a:r>
              <a:rPr kumimoji="0" lang="da-DK"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Simoncini</a:t>
            </a:r>
            <a:r>
              <a:rPr kumimoji="0" lang="da-DK"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T. Symptoms of menopause - global </a:t>
            </a:r>
            <a:r>
              <a:rPr kumimoji="0" lang="da-DK"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prevalence</a:t>
            </a:r>
            <a:r>
              <a:rPr kumimoji="0" lang="da-DK"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a:t>
            </a:r>
            <a:r>
              <a:rPr kumimoji="0" lang="da-DK"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physiology</a:t>
            </a:r>
            <a:r>
              <a:rPr kumimoji="0" lang="da-DK"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and </a:t>
            </a:r>
            <a:r>
              <a:rPr kumimoji="0" lang="da-DK"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implications</a:t>
            </a:r>
            <a:r>
              <a:rPr kumimoji="0" lang="da-DK"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Nat Rev </a:t>
            </a:r>
            <a:r>
              <a:rPr kumimoji="0" lang="da-DK"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Endocrinol</a:t>
            </a:r>
            <a:r>
              <a:rPr kumimoji="0" lang="da-DK"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a:t>
            </a:r>
            <a:r>
              <a:rPr kumimoji="0" lang="fr-FR"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Nat </a:t>
            </a:r>
            <a:r>
              <a:rPr kumimoji="0" lang="fr-FR"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Rev</a:t>
            </a:r>
            <a:r>
              <a:rPr kumimoji="0" lang="fr-FR"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a:t>
            </a:r>
            <a:r>
              <a:rPr kumimoji="0" lang="fr-FR"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Endocrinol</a:t>
            </a:r>
            <a:r>
              <a:rPr kumimoji="0" lang="fr-FR"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2018 Apr;14(4):199-215. </a:t>
            </a:r>
            <a:endParaRPr kumimoji="0" lang="da-DK"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endParaRPr>
          </a:p>
        </p:txBody>
      </p:sp>
      <p:sp>
        <p:nvSpPr>
          <p:cNvPr id="6" name="TextBox 5">
            <a:extLst>
              <a:ext uri="{FF2B5EF4-FFF2-40B4-BE49-F238E27FC236}">
                <a16:creationId xmlns:a16="http://schemas.microsoft.com/office/drawing/2014/main" id="{EAA8349B-625E-61CE-92E8-8096BC72DFCE}"/>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595959"/>
                </a:solidFill>
                <a:effectLst/>
                <a:uLnTx/>
                <a:uFillTx/>
                <a:latin typeface="Calibri"/>
                <a:ea typeface="+mn-ea"/>
                <a:cs typeface="+mn-cs"/>
              </a:rPr>
              <a:t>GLO2250022</a:t>
            </a:r>
            <a:endParaRPr kumimoji="0" lang="en-US" sz="900" b="0" i="0" u="none" strike="noStrike" kern="1200" cap="none" spc="0" normalizeH="0" baseline="0" noProof="0" dirty="0">
              <a:ln>
                <a:noFill/>
              </a:ln>
              <a:solidFill>
                <a:srgbClr val="595959"/>
              </a:solidFill>
              <a:effectLst/>
              <a:uLnTx/>
              <a:uFillTx/>
              <a:latin typeface="Calibri"/>
              <a:ea typeface="+mn-ea"/>
              <a:cs typeface="+mn-cs"/>
            </a:endParaRPr>
          </a:p>
        </p:txBody>
      </p:sp>
    </p:spTree>
    <p:extLst>
      <p:ext uri="{BB962C8B-B14F-4D97-AF65-F5344CB8AC3E}">
        <p14:creationId xmlns:p14="http://schemas.microsoft.com/office/powerpoint/2010/main" val="1690408096"/>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53725274-AB24-395C-3ABA-5081B88F3ECE}"/>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53725274-AB24-395C-3ABA-5081B88F3ECE}"/>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2B751E12-0220-4B8B-721E-C75E042CB516}"/>
              </a:ext>
            </a:extLst>
          </p:cNvPr>
          <p:cNvSpPr>
            <a:spLocks noGrp="1"/>
          </p:cNvSpPr>
          <p:nvPr>
            <p:ph type="title"/>
          </p:nvPr>
        </p:nvSpPr>
        <p:spPr/>
        <p:txBody>
          <a:bodyPr vert="horz"/>
          <a:lstStyle/>
          <a:p>
            <a:r>
              <a:rPr lang="en-US" dirty="0"/>
              <a:t>Hot flashes are long lasting</a:t>
            </a:r>
          </a:p>
        </p:txBody>
      </p:sp>
      <p:graphicFrame>
        <p:nvGraphicFramePr>
          <p:cNvPr id="7" name="Chart 6">
            <a:extLst>
              <a:ext uri="{FF2B5EF4-FFF2-40B4-BE49-F238E27FC236}">
                <a16:creationId xmlns:a16="http://schemas.microsoft.com/office/drawing/2014/main" id="{81515779-18C3-9331-6836-6067826FD5EC}"/>
              </a:ext>
            </a:extLst>
          </p:cNvPr>
          <p:cNvGraphicFramePr>
            <a:graphicFrameLocks/>
          </p:cNvGraphicFramePr>
          <p:nvPr/>
        </p:nvGraphicFramePr>
        <p:xfrm>
          <a:off x="670560" y="1447800"/>
          <a:ext cx="8021635" cy="4216400"/>
        </p:xfrm>
        <a:graphic>
          <a:graphicData uri="http://schemas.openxmlformats.org/drawingml/2006/chart">
            <c:chart xmlns:c="http://schemas.openxmlformats.org/drawingml/2006/chart" xmlns:r="http://schemas.openxmlformats.org/officeDocument/2006/relationships" r:id="rId5"/>
          </a:graphicData>
        </a:graphic>
      </p:graphicFrame>
      <p:cxnSp>
        <p:nvCxnSpPr>
          <p:cNvPr id="8" name="Straight Connector 7">
            <a:extLst>
              <a:ext uri="{FF2B5EF4-FFF2-40B4-BE49-F238E27FC236}">
                <a16:creationId xmlns:a16="http://schemas.microsoft.com/office/drawing/2014/main" id="{793469DF-D634-5E06-818A-5A0A5DA6F1C3}"/>
              </a:ext>
            </a:extLst>
          </p:cNvPr>
          <p:cNvCxnSpPr>
            <a:cxnSpLocks/>
          </p:cNvCxnSpPr>
          <p:nvPr/>
        </p:nvCxnSpPr>
        <p:spPr>
          <a:xfrm>
            <a:off x="4721873" y="1931430"/>
            <a:ext cx="0" cy="2966991"/>
          </a:xfrm>
          <a:prstGeom prst="line">
            <a:avLst/>
          </a:prstGeom>
          <a:ln w="12700" cap="rnd">
            <a:solidFill>
              <a:schemeClr val="bg1">
                <a:lumMod val="50000"/>
              </a:schemeClr>
            </a:solidFill>
            <a:prstDash val="dash"/>
            <a:headEnd type="diamond" w="sm" len="sm"/>
            <a:tailEnd type="diamond" w="sm" len="sm"/>
          </a:ln>
        </p:spPr>
        <p:style>
          <a:lnRef idx="1">
            <a:schemeClr val="accent1"/>
          </a:lnRef>
          <a:fillRef idx="0">
            <a:schemeClr val="accent1"/>
          </a:fillRef>
          <a:effectRef idx="0">
            <a:schemeClr val="accent1"/>
          </a:effectRef>
          <a:fontRef idx="minor">
            <a:schemeClr val="tx1"/>
          </a:fontRef>
        </p:style>
      </p:cxnSp>
      <p:sp>
        <p:nvSpPr>
          <p:cNvPr id="9" name="Rettangolo con angoli arrotondati 1">
            <a:extLst>
              <a:ext uri="{FF2B5EF4-FFF2-40B4-BE49-F238E27FC236}">
                <a16:creationId xmlns:a16="http://schemas.microsoft.com/office/drawing/2014/main" id="{E836623E-118F-9AE5-D9FD-2D8BB9D96CDC}"/>
              </a:ext>
            </a:extLst>
          </p:cNvPr>
          <p:cNvSpPr/>
          <p:nvPr/>
        </p:nvSpPr>
        <p:spPr>
          <a:xfrm>
            <a:off x="7382815" y="1831910"/>
            <a:ext cx="1093400" cy="712947"/>
          </a:xfrm>
          <a:prstGeom prst="roundRect">
            <a:avLst>
              <a:gd name="adj" fmla="val 8884"/>
            </a:avLst>
          </a:prstGeom>
          <a:solidFill>
            <a:schemeClr val="accent1">
              <a:lumMod val="20000"/>
              <a:lumOff val="80000"/>
              <a:alpha val="31071"/>
            </a:schemeClr>
          </a:solidFill>
          <a:ln w="95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it-IT" sz="2400" b="0" i="0" u="none" strike="noStrike" kern="1200" cap="none" spc="0" normalizeH="0" baseline="0" noProof="0">
              <a:ln>
                <a:noFill/>
              </a:ln>
              <a:solidFill>
                <a:prstClr val="white"/>
              </a:solidFill>
              <a:effectLst/>
              <a:uLnTx/>
              <a:uFillTx/>
              <a:latin typeface="Georgia"/>
              <a:ea typeface="+mn-ea"/>
              <a:cs typeface="+mn-cs"/>
            </a:endParaRPr>
          </a:p>
        </p:txBody>
      </p:sp>
      <p:grpSp>
        <p:nvGrpSpPr>
          <p:cNvPr id="10" name="Group 9">
            <a:extLst>
              <a:ext uri="{FF2B5EF4-FFF2-40B4-BE49-F238E27FC236}">
                <a16:creationId xmlns:a16="http://schemas.microsoft.com/office/drawing/2014/main" id="{0BCF06F6-4D28-81F4-078E-95878696F7AE}"/>
              </a:ext>
            </a:extLst>
          </p:cNvPr>
          <p:cNvGrpSpPr/>
          <p:nvPr/>
        </p:nvGrpSpPr>
        <p:grpSpPr>
          <a:xfrm>
            <a:off x="8766312" y="1844544"/>
            <a:ext cx="2841488" cy="687678"/>
            <a:chOff x="6510020" y="1652451"/>
            <a:chExt cx="2138680" cy="602693"/>
          </a:xfrm>
        </p:grpSpPr>
        <p:sp>
          <p:nvSpPr>
            <p:cNvPr id="16" name="Rectangle: Rounded Corners 15">
              <a:extLst>
                <a:ext uri="{FF2B5EF4-FFF2-40B4-BE49-F238E27FC236}">
                  <a16:creationId xmlns:a16="http://schemas.microsoft.com/office/drawing/2014/main" id="{5205F341-F405-CA60-6B98-18EBB3645EE6}"/>
                </a:ext>
              </a:extLst>
            </p:cNvPr>
            <p:cNvSpPr/>
            <p:nvPr/>
          </p:nvSpPr>
          <p:spPr>
            <a:xfrm>
              <a:off x="6894095" y="1652451"/>
              <a:ext cx="1754605" cy="602693"/>
            </a:xfrm>
            <a:prstGeom prst="roundRect">
              <a:avLst>
                <a:gd name="adj" fmla="val 8376"/>
              </a:avLst>
            </a:prstGeom>
            <a:solidFill>
              <a:schemeClr val="bg1"/>
            </a:solidFill>
            <a:ln w="15875">
              <a:gradFill flip="none" rotWithShape="1">
                <a:gsLst>
                  <a:gs pos="0">
                    <a:schemeClr val="accent3"/>
                  </a:gs>
                  <a:gs pos="100000">
                    <a:schemeClr val="accent2"/>
                  </a:gs>
                </a:gsLst>
                <a:lin ang="0" scaled="1"/>
                <a:tileRect/>
              </a:gradFill>
            </a:ln>
          </p:spPr>
          <p:style>
            <a:lnRef idx="2">
              <a:schemeClr val="accent1">
                <a:shade val="50000"/>
              </a:schemeClr>
            </a:lnRef>
            <a:fillRef idx="1">
              <a:schemeClr val="accent1"/>
            </a:fillRef>
            <a:effectRef idx="0">
              <a:schemeClr val="accent1"/>
            </a:effectRef>
            <a:fontRef idx="minor">
              <a:schemeClr val="lt1"/>
            </a:fontRef>
          </p:style>
          <p:txBody>
            <a:bodyPr lIns="60960" rIns="6096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733" b="0" i="0" u="none" strike="noStrike" kern="1200" cap="none" spc="0" normalizeH="0" baseline="0" noProof="0" dirty="0">
                  <a:ln>
                    <a:noFill/>
                  </a:ln>
                  <a:solidFill>
                    <a:srgbClr val="000000"/>
                  </a:solidFill>
                  <a:effectLst/>
                  <a:uLnTx/>
                  <a:uFillTx/>
                  <a:latin typeface="Georgia"/>
                  <a:ea typeface="+mn-ea"/>
                  <a:cs typeface="+mn-cs"/>
                </a:rPr>
                <a:t>25 % of women have severe HF forever</a:t>
              </a:r>
            </a:p>
          </p:txBody>
        </p:sp>
        <p:cxnSp>
          <p:nvCxnSpPr>
            <p:cNvPr id="17" name="Straight Connector 16">
              <a:extLst>
                <a:ext uri="{FF2B5EF4-FFF2-40B4-BE49-F238E27FC236}">
                  <a16:creationId xmlns:a16="http://schemas.microsoft.com/office/drawing/2014/main" id="{F0C2C804-42D2-7AB2-7446-D7B7E231FE8D}"/>
                </a:ext>
              </a:extLst>
            </p:cNvPr>
            <p:cNvCxnSpPr>
              <a:cxnSpLocks/>
              <a:endCxn id="16" idx="1"/>
            </p:cNvCxnSpPr>
            <p:nvPr/>
          </p:nvCxnSpPr>
          <p:spPr>
            <a:xfrm>
              <a:off x="6510020" y="1952959"/>
              <a:ext cx="384075" cy="839"/>
            </a:xfrm>
            <a:prstGeom prst="line">
              <a:avLst/>
            </a:prstGeom>
            <a:ln>
              <a:solidFill>
                <a:schemeClr val="bg1">
                  <a:lumMod val="50000"/>
                </a:schemeClr>
              </a:solidFill>
              <a:headEnd type="oval" w="med" len="med"/>
              <a:tailEnd type="none"/>
            </a:ln>
          </p:spPr>
          <p:style>
            <a:lnRef idx="1">
              <a:schemeClr val="accent1"/>
            </a:lnRef>
            <a:fillRef idx="0">
              <a:schemeClr val="accent1"/>
            </a:fillRef>
            <a:effectRef idx="0">
              <a:schemeClr val="accent1"/>
            </a:effectRef>
            <a:fontRef idx="minor">
              <a:schemeClr val="tx1"/>
            </a:fontRef>
          </p:style>
        </p:cxnSp>
      </p:grpSp>
      <p:sp>
        <p:nvSpPr>
          <p:cNvPr id="11" name="Rettangolo con angoli arrotondati 1">
            <a:extLst>
              <a:ext uri="{FF2B5EF4-FFF2-40B4-BE49-F238E27FC236}">
                <a16:creationId xmlns:a16="http://schemas.microsoft.com/office/drawing/2014/main" id="{96B041FC-A535-6EE0-F703-B5E197EF8EF6}"/>
              </a:ext>
            </a:extLst>
          </p:cNvPr>
          <p:cNvSpPr/>
          <p:nvPr/>
        </p:nvSpPr>
        <p:spPr>
          <a:xfrm>
            <a:off x="6613121" y="3002002"/>
            <a:ext cx="1093400" cy="978065"/>
          </a:xfrm>
          <a:prstGeom prst="roundRect">
            <a:avLst>
              <a:gd name="adj" fmla="val 12673"/>
            </a:avLst>
          </a:prstGeom>
          <a:solidFill>
            <a:schemeClr val="accent1">
              <a:lumMod val="20000"/>
              <a:lumOff val="80000"/>
              <a:alpha val="31071"/>
            </a:schemeClr>
          </a:solidFill>
          <a:ln w="95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it-IT" sz="2400" b="0" i="0" u="none" strike="noStrike" kern="1200" cap="none" spc="0" normalizeH="0" baseline="0" noProof="0">
              <a:ln>
                <a:noFill/>
              </a:ln>
              <a:solidFill>
                <a:prstClr val="white"/>
              </a:solidFill>
              <a:effectLst/>
              <a:uLnTx/>
              <a:uFillTx/>
              <a:latin typeface="Georgia"/>
              <a:ea typeface="+mn-ea"/>
              <a:cs typeface="+mn-cs"/>
            </a:endParaRPr>
          </a:p>
        </p:txBody>
      </p:sp>
      <p:grpSp>
        <p:nvGrpSpPr>
          <p:cNvPr id="12" name="Group 11">
            <a:extLst>
              <a:ext uri="{FF2B5EF4-FFF2-40B4-BE49-F238E27FC236}">
                <a16:creationId xmlns:a16="http://schemas.microsoft.com/office/drawing/2014/main" id="{B9EA7866-2ED7-AB1E-8EF6-2C6EFDFB714B}"/>
              </a:ext>
            </a:extLst>
          </p:cNvPr>
          <p:cNvGrpSpPr/>
          <p:nvPr/>
        </p:nvGrpSpPr>
        <p:grpSpPr>
          <a:xfrm>
            <a:off x="7662077" y="3147196"/>
            <a:ext cx="3945723" cy="687677"/>
            <a:chOff x="5678905" y="2534972"/>
            <a:chExt cx="2969796" cy="602693"/>
          </a:xfrm>
        </p:grpSpPr>
        <p:sp>
          <p:nvSpPr>
            <p:cNvPr id="14" name="Rectangle: Rounded Corners 13">
              <a:extLst>
                <a:ext uri="{FF2B5EF4-FFF2-40B4-BE49-F238E27FC236}">
                  <a16:creationId xmlns:a16="http://schemas.microsoft.com/office/drawing/2014/main" id="{332B1C7F-F0E6-7442-BC23-3484AE3F29FF}"/>
                </a:ext>
              </a:extLst>
            </p:cNvPr>
            <p:cNvSpPr/>
            <p:nvPr/>
          </p:nvSpPr>
          <p:spPr>
            <a:xfrm>
              <a:off x="6044085" y="2534972"/>
              <a:ext cx="2604616" cy="602693"/>
            </a:xfrm>
            <a:prstGeom prst="roundRect">
              <a:avLst>
                <a:gd name="adj" fmla="val 8376"/>
              </a:avLst>
            </a:prstGeom>
            <a:solidFill>
              <a:schemeClr val="bg1"/>
            </a:solidFill>
            <a:ln w="15875">
              <a:gradFill flip="none" rotWithShape="1">
                <a:gsLst>
                  <a:gs pos="0">
                    <a:schemeClr val="accent3"/>
                  </a:gs>
                  <a:gs pos="100000">
                    <a:schemeClr val="accent2"/>
                  </a:gs>
                </a:gsLst>
                <a:lin ang="0" scaled="1"/>
                <a:tileRect/>
              </a:gradFill>
            </a:ln>
          </p:spPr>
          <p:style>
            <a:lnRef idx="2">
              <a:schemeClr val="accent1">
                <a:shade val="50000"/>
              </a:schemeClr>
            </a:lnRef>
            <a:fillRef idx="1">
              <a:schemeClr val="accent1"/>
            </a:fillRef>
            <a:effectRef idx="0">
              <a:schemeClr val="accent1"/>
            </a:effectRef>
            <a:fontRef idx="minor">
              <a:schemeClr val="lt1"/>
            </a:fontRef>
          </p:style>
          <p:txBody>
            <a:bodyPr lIns="60960" rIns="6096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733" b="0" i="0" u="none" strike="noStrike" kern="1200" cap="none" spc="0" normalizeH="0" baseline="0" noProof="0" dirty="0">
                  <a:ln>
                    <a:noFill/>
                  </a:ln>
                  <a:solidFill>
                    <a:srgbClr val="000000"/>
                  </a:solidFill>
                  <a:effectLst/>
                  <a:uLnTx/>
                  <a:uFillTx/>
                  <a:latin typeface="Georgia"/>
                  <a:ea typeface="+mn-ea"/>
                  <a:cs typeface="+mn-cs"/>
                </a:rPr>
                <a:t>50% of women have severe HF up to 10 years after the FMP </a:t>
              </a:r>
            </a:p>
          </p:txBody>
        </p:sp>
        <p:cxnSp>
          <p:nvCxnSpPr>
            <p:cNvPr id="15" name="Straight Connector 14">
              <a:extLst>
                <a:ext uri="{FF2B5EF4-FFF2-40B4-BE49-F238E27FC236}">
                  <a16:creationId xmlns:a16="http://schemas.microsoft.com/office/drawing/2014/main" id="{B4F84590-8F0D-6236-353F-17ABA5E503E0}"/>
                </a:ext>
              </a:extLst>
            </p:cNvPr>
            <p:cNvCxnSpPr>
              <a:cxnSpLocks/>
              <a:endCxn id="14" idx="1"/>
            </p:cNvCxnSpPr>
            <p:nvPr/>
          </p:nvCxnSpPr>
          <p:spPr>
            <a:xfrm>
              <a:off x="5678905" y="2836319"/>
              <a:ext cx="365180" cy="0"/>
            </a:xfrm>
            <a:prstGeom prst="line">
              <a:avLst/>
            </a:prstGeom>
            <a:ln>
              <a:solidFill>
                <a:schemeClr val="bg1">
                  <a:lumMod val="50000"/>
                </a:schemeClr>
              </a:solidFill>
              <a:headEnd type="oval" w="med" len="med"/>
              <a:tailEnd type="none"/>
            </a:ln>
          </p:spPr>
          <p:style>
            <a:lnRef idx="1">
              <a:schemeClr val="accent1"/>
            </a:lnRef>
            <a:fillRef idx="0">
              <a:schemeClr val="accent1"/>
            </a:fillRef>
            <a:effectRef idx="0">
              <a:schemeClr val="accent1"/>
            </a:effectRef>
            <a:fontRef idx="minor">
              <a:schemeClr val="tx1"/>
            </a:fontRef>
          </p:style>
        </p:cxnSp>
      </p:grpSp>
      <p:sp>
        <p:nvSpPr>
          <p:cNvPr id="13" name="Rectangle 12">
            <a:extLst>
              <a:ext uri="{FF2B5EF4-FFF2-40B4-BE49-F238E27FC236}">
                <a16:creationId xmlns:a16="http://schemas.microsoft.com/office/drawing/2014/main" id="{2B5F0901-F91B-EF1B-C9E3-9E2192DF2439}"/>
              </a:ext>
            </a:extLst>
          </p:cNvPr>
          <p:cNvSpPr/>
          <p:nvPr/>
        </p:nvSpPr>
        <p:spPr>
          <a:xfrm>
            <a:off x="1512548" y="5284605"/>
            <a:ext cx="903899" cy="3347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N=1455</a:t>
            </a:r>
          </a:p>
        </p:txBody>
      </p:sp>
      <p:sp>
        <p:nvSpPr>
          <p:cNvPr id="19" name="Text Placeholder 7">
            <a:extLst>
              <a:ext uri="{FF2B5EF4-FFF2-40B4-BE49-F238E27FC236}">
                <a16:creationId xmlns:a16="http://schemas.microsoft.com/office/drawing/2014/main" id="{7632C5C4-E86E-444C-9E1B-15D52A1AE5B4}"/>
              </a:ext>
            </a:extLst>
          </p:cNvPr>
          <p:cNvSpPr txBox="1">
            <a:spLocks/>
          </p:cNvSpPr>
          <p:nvPr/>
        </p:nvSpPr>
        <p:spPr>
          <a:xfrm>
            <a:off x="670559" y="6270893"/>
            <a:ext cx="10035538" cy="237757"/>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fr-FR"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Tepper</a:t>
            </a:r>
            <a:r>
              <a:rPr kumimoji="0" lang="fr-FR"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PG, Brooks MM, et al. </a:t>
            </a:r>
            <a:r>
              <a:rPr kumimoji="0" lang="fr-FR"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Characterizing</a:t>
            </a:r>
            <a:r>
              <a:rPr kumimoji="0" lang="fr-FR"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the </a:t>
            </a:r>
            <a:r>
              <a:rPr kumimoji="0" lang="fr-FR"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trajectories</a:t>
            </a:r>
            <a:r>
              <a:rPr kumimoji="0" lang="fr-FR"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of </a:t>
            </a:r>
            <a:r>
              <a:rPr kumimoji="0" lang="fr-FR"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vasomotor</a:t>
            </a:r>
            <a:r>
              <a:rPr kumimoji="0" lang="fr-FR"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a:t>
            </a:r>
            <a:r>
              <a:rPr kumimoji="0" lang="fr-FR"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symptoms</a:t>
            </a:r>
            <a:r>
              <a:rPr kumimoji="0" lang="fr-FR"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a:t>
            </a:r>
            <a:r>
              <a:rPr kumimoji="0" lang="fr-FR"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across</a:t>
            </a:r>
            <a:r>
              <a:rPr kumimoji="0" lang="fr-FR"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the </a:t>
            </a:r>
            <a:r>
              <a:rPr kumimoji="0" lang="fr-FR"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menopausal</a:t>
            </a:r>
            <a:r>
              <a:rPr kumimoji="0" lang="fr-FR"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transition. </a:t>
            </a:r>
            <a:r>
              <a:rPr kumimoji="0" lang="fr-FR"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Menopause</a:t>
            </a:r>
            <a:r>
              <a:rPr kumimoji="0" lang="fr-FR"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2016;23(10):1067-74. </a:t>
            </a:r>
          </a:p>
        </p:txBody>
      </p:sp>
      <p:sp>
        <p:nvSpPr>
          <p:cNvPr id="6" name="TextBox 5">
            <a:extLst>
              <a:ext uri="{FF2B5EF4-FFF2-40B4-BE49-F238E27FC236}">
                <a16:creationId xmlns:a16="http://schemas.microsoft.com/office/drawing/2014/main" id="{B4C9F53E-5FDE-054F-BAE5-4A09E5593E85}"/>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GLO2250022</a:t>
            </a:r>
          </a:p>
        </p:txBody>
      </p:sp>
    </p:spTree>
    <p:extLst>
      <p:ext uri="{BB962C8B-B14F-4D97-AF65-F5344CB8AC3E}">
        <p14:creationId xmlns:p14="http://schemas.microsoft.com/office/powerpoint/2010/main" val="2519339351"/>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E1124162-26C8-237E-F751-A8DB689B625D}"/>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E1124162-26C8-237E-F751-A8DB689B625D}"/>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8" name="Rectangle 7">
            <a:extLst>
              <a:ext uri="{FF2B5EF4-FFF2-40B4-BE49-F238E27FC236}">
                <a16:creationId xmlns:a16="http://schemas.microsoft.com/office/drawing/2014/main" id="{72757ED9-8A3D-68AA-A947-0C34EA8EB68C}"/>
              </a:ext>
            </a:extLst>
          </p:cNvPr>
          <p:cNvSpPr/>
          <p:nvPr/>
        </p:nvSpPr>
        <p:spPr>
          <a:xfrm flipH="1">
            <a:off x="769434" y="1457259"/>
            <a:ext cx="5525351" cy="4212021"/>
          </a:xfrm>
          <a:prstGeom prst="rect">
            <a:avLst/>
          </a:prstGeom>
          <a:gradFill flip="none" rotWithShape="1">
            <a:gsLst>
              <a:gs pos="0">
                <a:schemeClr val="accent3"/>
              </a:gs>
              <a:gs pos="100000">
                <a:schemeClr val="accent2"/>
              </a:gs>
            </a:gsLst>
            <a:lin ang="0" scaled="1"/>
            <a:tileRect/>
          </a:gradFill>
          <a:ln w="28575">
            <a:noFill/>
          </a:ln>
        </p:spPr>
        <p:txBody>
          <a:bodyPr lIns="90011" tIns="45561" rIns="90011" bIns="45561"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34" name="Oval 33">
            <a:extLst>
              <a:ext uri="{FF2B5EF4-FFF2-40B4-BE49-F238E27FC236}">
                <a16:creationId xmlns:a16="http://schemas.microsoft.com/office/drawing/2014/main" id="{85DF852A-8E7A-DA2F-BBDE-32C8C56092CA}"/>
              </a:ext>
            </a:extLst>
          </p:cNvPr>
          <p:cNvSpPr/>
          <p:nvPr/>
        </p:nvSpPr>
        <p:spPr>
          <a:xfrm>
            <a:off x="670560" y="1598216"/>
            <a:ext cx="210496" cy="210493"/>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733"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35" name="Oval 34">
            <a:extLst>
              <a:ext uri="{FF2B5EF4-FFF2-40B4-BE49-F238E27FC236}">
                <a16:creationId xmlns:a16="http://schemas.microsoft.com/office/drawing/2014/main" id="{3F25863B-636D-1DDA-E280-3DE4EC940B7D}"/>
              </a:ext>
            </a:extLst>
          </p:cNvPr>
          <p:cNvSpPr/>
          <p:nvPr/>
        </p:nvSpPr>
        <p:spPr>
          <a:xfrm>
            <a:off x="705845" y="1633501"/>
            <a:ext cx="139925" cy="139923"/>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733" b="0" i="0" u="none" strike="noStrike" kern="1200" cap="none" spc="0" normalizeH="0" baseline="0" noProof="0">
              <a:ln>
                <a:noFill/>
              </a:ln>
              <a:solidFill>
                <a:prstClr val="white"/>
              </a:solidFill>
              <a:effectLst/>
              <a:uLnTx/>
              <a:uFillTx/>
              <a:latin typeface="Calibri"/>
              <a:ea typeface="+mn-ea"/>
              <a:cs typeface="+mn-cs"/>
            </a:endParaRPr>
          </a:p>
        </p:txBody>
      </p:sp>
      <p:sp>
        <p:nvSpPr>
          <p:cNvPr id="32" name="Oval 31">
            <a:extLst>
              <a:ext uri="{FF2B5EF4-FFF2-40B4-BE49-F238E27FC236}">
                <a16:creationId xmlns:a16="http://schemas.microsoft.com/office/drawing/2014/main" id="{97F50B97-7C34-836B-E35B-2547275C06E5}"/>
              </a:ext>
            </a:extLst>
          </p:cNvPr>
          <p:cNvSpPr/>
          <p:nvPr/>
        </p:nvSpPr>
        <p:spPr>
          <a:xfrm>
            <a:off x="670560" y="2058023"/>
            <a:ext cx="210496" cy="210493"/>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733"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33" name="Oval 32">
            <a:extLst>
              <a:ext uri="{FF2B5EF4-FFF2-40B4-BE49-F238E27FC236}">
                <a16:creationId xmlns:a16="http://schemas.microsoft.com/office/drawing/2014/main" id="{EB47313B-E55D-463F-B27A-8C24F248C48E}"/>
              </a:ext>
            </a:extLst>
          </p:cNvPr>
          <p:cNvSpPr/>
          <p:nvPr/>
        </p:nvSpPr>
        <p:spPr>
          <a:xfrm>
            <a:off x="705845" y="2093308"/>
            <a:ext cx="139925" cy="139923"/>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733" b="0" i="0" u="none" strike="noStrike" kern="1200" cap="none" spc="0" normalizeH="0" baseline="0" noProof="0">
              <a:ln>
                <a:noFill/>
              </a:ln>
              <a:solidFill>
                <a:prstClr val="white"/>
              </a:solidFill>
              <a:effectLst/>
              <a:uLnTx/>
              <a:uFillTx/>
              <a:latin typeface="Calibri"/>
              <a:ea typeface="+mn-ea"/>
              <a:cs typeface="+mn-cs"/>
            </a:endParaRPr>
          </a:p>
        </p:txBody>
      </p:sp>
      <p:sp>
        <p:nvSpPr>
          <p:cNvPr id="30" name="Oval 29">
            <a:extLst>
              <a:ext uri="{FF2B5EF4-FFF2-40B4-BE49-F238E27FC236}">
                <a16:creationId xmlns:a16="http://schemas.microsoft.com/office/drawing/2014/main" id="{F930DA0C-14A3-697D-D46B-A12B6E81C2A5}"/>
              </a:ext>
            </a:extLst>
          </p:cNvPr>
          <p:cNvSpPr/>
          <p:nvPr/>
        </p:nvSpPr>
        <p:spPr>
          <a:xfrm>
            <a:off x="670560" y="2517830"/>
            <a:ext cx="210496" cy="210493"/>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733"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31" name="Oval 30">
            <a:extLst>
              <a:ext uri="{FF2B5EF4-FFF2-40B4-BE49-F238E27FC236}">
                <a16:creationId xmlns:a16="http://schemas.microsoft.com/office/drawing/2014/main" id="{C5148F57-81E1-DB97-BB04-736C8D90B6AE}"/>
              </a:ext>
            </a:extLst>
          </p:cNvPr>
          <p:cNvSpPr/>
          <p:nvPr/>
        </p:nvSpPr>
        <p:spPr>
          <a:xfrm>
            <a:off x="705845" y="2553115"/>
            <a:ext cx="139925" cy="139923"/>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733" b="0" i="0" u="none" strike="noStrike" kern="1200" cap="none" spc="0" normalizeH="0" baseline="0" noProof="0">
              <a:ln>
                <a:noFill/>
              </a:ln>
              <a:solidFill>
                <a:prstClr val="white"/>
              </a:solidFill>
              <a:effectLst/>
              <a:uLnTx/>
              <a:uFillTx/>
              <a:latin typeface="Calibri"/>
              <a:ea typeface="+mn-ea"/>
              <a:cs typeface="+mn-cs"/>
            </a:endParaRPr>
          </a:p>
        </p:txBody>
      </p:sp>
      <p:sp>
        <p:nvSpPr>
          <p:cNvPr id="28" name="Oval 27">
            <a:extLst>
              <a:ext uri="{FF2B5EF4-FFF2-40B4-BE49-F238E27FC236}">
                <a16:creationId xmlns:a16="http://schemas.microsoft.com/office/drawing/2014/main" id="{C9031E4F-F74C-D337-75CE-323BBF480190}"/>
              </a:ext>
            </a:extLst>
          </p:cNvPr>
          <p:cNvSpPr/>
          <p:nvPr/>
        </p:nvSpPr>
        <p:spPr>
          <a:xfrm>
            <a:off x="670560" y="2983987"/>
            <a:ext cx="210496" cy="210493"/>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733"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29" name="Oval 28">
            <a:extLst>
              <a:ext uri="{FF2B5EF4-FFF2-40B4-BE49-F238E27FC236}">
                <a16:creationId xmlns:a16="http://schemas.microsoft.com/office/drawing/2014/main" id="{73A232CF-AB23-123A-A239-C6754E065473}"/>
              </a:ext>
            </a:extLst>
          </p:cNvPr>
          <p:cNvSpPr/>
          <p:nvPr/>
        </p:nvSpPr>
        <p:spPr>
          <a:xfrm>
            <a:off x="705845" y="3019272"/>
            <a:ext cx="139925" cy="139923"/>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733" b="0" i="0" u="none" strike="noStrike" kern="1200" cap="none" spc="0" normalizeH="0" baseline="0" noProof="0">
              <a:ln>
                <a:noFill/>
              </a:ln>
              <a:solidFill>
                <a:prstClr val="white"/>
              </a:solidFill>
              <a:effectLst/>
              <a:uLnTx/>
              <a:uFillTx/>
              <a:latin typeface="Calibri"/>
              <a:ea typeface="+mn-ea"/>
              <a:cs typeface="+mn-cs"/>
            </a:endParaRPr>
          </a:p>
        </p:txBody>
      </p:sp>
      <p:sp>
        <p:nvSpPr>
          <p:cNvPr id="26" name="Oval 25">
            <a:extLst>
              <a:ext uri="{FF2B5EF4-FFF2-40B4-BE49-F238E27FC236}">
                <a16:creationId xmlns:a16="http://schemas.microsoft.com/office/drawing/2014/main" id="{E5FBEE54-3441-3896-4E42-B5FEEE8066B0}"/>
              </a:ext>
            </a:extLst>
          </p:cNvPr>
          <p:cNvSpPr/>
          <p:nvPr/>
        </p:nvSpPr>
        <p:spPr>
          <a:xfrm>
            <a:off x="670560" y="3440619"/>
            <a:ext cx="210496" cy="210493"/>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733"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27" name="Oval 26">
            <a:extLst>
              <a:ext uri="{FF2B5EF4-FFF2-40B4-BE49-F238E27FC236}">
                <a16:creationId xmlns:a16="http://schemas.microsoft.com/office/drawing/2014/main" id="{F3F853BD-893F-DE6A-E2E1-1CFE0B4023F1}"/>
              </a:ext>
            </a:extLst>
          </p:cNvPr>
          <p:cNvSpPr/>
          <p:nvPr/>
        </p:nvSpPr>
        <p:spPr>
          <a:xfrm>
            <a:off x="705845" y="3475904"/>
            <a:ext cx="139925" cy="139923"/>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733" b="0" i="0" u="none" strike="noStrike" kern="1200" cap="none" spc="0" normalizeH="0" baseline="0" noProof="0">
              <a:ln>
                <a:noFill/>
              </a:ln>
              <a:solidFill>
                <a:prstClr val="white"/>
              </a:solidFill>
              <a:effectLst/>
              <a:uLnTx/>
              <a:uFillTx/>
              <a:latin typeface="Calibri"/>
              <a:ea typeface="+mn-ea"/>
              <a:cs typeface="+mn-cs"/>
            </a:endParaRPr>
          </a:p>
        </p:txBody>
      </p:sp>
      <p:sp>
        <p:nvSpPr>
          <p:cNvPr id="24" name="Oval 23">
            <a:extLst>
              <a:ext uri="{FF2B5EF4-FFF2-40B4-BE49-F238E27FC236}">
                <a16:creationId xmlns:a16="http://schemas.microsoft.com/office/drawing/2014/main" id="{94AAC2EB-9BBE-16D9-CFC3-F51D82D691B0}"/>
              </a:ext>
            </a:extLst>
          </p:cNvPr>
          <p:cNvSpPr/>
          <p:nvPr/>
        </p:nvSpPr>
        <p:spPr>
          <a:xfrm>
            <a:off x="670560" y="3913126"/>
            <a:ext cx="210496" cy="210493"/>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733"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25" name="Oval 24">
            <a:extLst>
              <a:ext uri="{FF2B5EF4-FFF2-40B4-BE49-F238E27FC236}">
                <a16:creationId xmlns:a16="http://schemas.microsoft.com/office/drawing/2014/main" id="{5AC1BA9F-99A9-6C88-9187-6DB5CEC2F5C3}"/>
              </a:ext>
            </a:extLst>
          </p:cNvPr>
          <p:cNvSpPr/>
          <p:nvPr/>
        </p:nvSpPr>
        <p:spPr>
          <a:xfrm>
            <a:off x="705845" y="3948411"/>
            <a:ext cx="139925" cy="139923"/>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733" b="0" i="0" u="none" strike="noStrike" kern="1200" cap="none" spc="0" normalizeH="0" baseline="0" noProof="0">
              <a:ln>
                <a:noFill/>
              </a:ln>
              <a:solidFill>
                <a:prstClr val="white"/>
              </a:solidFill>
              <a:effectLst/>
              <a:uLnTx/>
              <a:uFillTx/>
              <a:latin typeface="Calibri"/>
              <a:ea typeface="+mn-ea"/>
              <a:cs typeface="+mn-cs"/>
            </a:endParaRPr>
          </a:p>
        </p:txBody>
      </p:sp>
      <p:sp>
        <p:nvSpPr>
          <p:cNvPr id="22" name="Oval 21">
            <a:extLst>
              <a:ext uri="{FF2B5EF4-FFF2-40B4-BE49-F238E27FC236}">
                <a16:creationId xmlns:a16="http://schemas.microsoft.com/office/drawing/2014/main" id="{A7F3C494-83D0-D846-2E97-CB8B9B8F56F2}"/>
              </a:ext>
            </a:extLst>
          </p:cNvPr>
          <p:cNvSpPr/>
          <p:nvPr/>
        </p:nvSpPr>
        <p:spPr>
          <a:xfrm>
            <a:off x="670560" y="4376108"/>
            <a:ext cx="210496" cy="210493"/>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733"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23" name="Oval 22">
            <a:extLst>
              <a:ext uri="{FF2B5EF4-FFF2-40B4-BE49-F238E27FC236}">
                <a16:creationId xmlns:a16="http://schemas.microsoft.com/office/drawing/2014/main" id="{5BB41F28-0DF6-E1C6-953F-E696D665345F}"/>
              </a:ext>
            </a:extLst>
          </p:cNvPr>
          <p:cNvSpPr/>
          <p:nvPr/>
        </p:nvSpPr>
        <p:spPr>
          <a:xfrm>
            <a:off x="705845" y="4411393"/>
            <a:ext cx="139925" cy="139923"/>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733" b="0" i="0" u="none" strike="noStrike" kern="1200" cap="none" spc="0" normalizeH="0" baseline="0" noProof="0">
              <a:ln>
                <a:noFill/>
              </a:ln>
              <a:solidFill>
                <a:prstClr val="white"/>
              </a:solidFill>
              <a:effectLst/>
              <a:uLnTx/>
              <a:uFillTx/>
              <a:latin typeface="Calibri"/>
              <a:ea typeface="+mn-ea"/>
              <a:cs typeface="+mn-cs"/>
            </a:endParaRPr>
          </a:p>
        </p:txBody>
      </p:sp>
      <p:sp>
        <p:nvSpPr>
          <p:cNvPr id="20" name="Oval 19">
            <a:extLst>
              <a:ext uri="{FF2B5EF4-FFF2-40B4-BE49-F238E27FC236}">
                <a16:creationId xmlns:a16="http://schemas.microsoft.com/office/drawing/2014/main" id="{82E6BF5A-EE31-3491-B4EE-1D7CC070BF35}"/>
              </a:ext>
            </a:extLst>
          </p:cNvPr>
          <p:cNvSpPr/>
          <p:nvPr/>
        </p:nvSpPr>
        <p:spPr>
          <a:xfrm>
            <a:off x="670560" y="4839654"/>
            <a:ext cx="210496" cy="210493"/>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733"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21" name="Oval 20">
            <a:extLst>
              <a:ext uri="{FF2B5EF4-FFF2-40B4-BE49-F238E27FC236}">
                <a16:creationId xmlns:a16="http://schemas.microsoft.com/office/drawing/2014/main" id="{3EB7F922-3ABB-1140-AA32-E1C128842246}"/>
              </a:ext>
            </a:extLst>
          </p:cNvPr>
          <p:cNvSpPr/>
          <p:nvPr/>
        </p:nvSpPr>
        <p:spPr>
          <a:xfrm>
            <a:off x="705845" y="4874939"/>
            <a:ext cx="139925" cy="139923"/>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733" b="0" i="0" u="none" strike="noStrike" kern="1200" cap="none" spc="0" normalizeH="0" baseline="0" noProof="0">
              <a:ln>
                <a:noFill/>
              </a:ln>
              <a:solidFill>
                <a:prstClr val="white"/>
              </a:solidFill>
              <a:effectLst/>
              <a:uLnTx/>
              <a:uFillTx/>
              <a:latin typeface="Calibri"/>
              <a:ea typeface="+mn-ea"/>
              <a:cs typeface="+mn-cs"/>
            </a:endParaRPr>
          </a:p>
        </p:txBody>
      </p:sp>
      <p:sp>
        <p:nvSpPr>
          <p:cNvPr id="18" name="Oval 17">
            <a:extLst>
              <a:ext uri="{FF2B5EF4-FFF2-40B4-BE49-F238E27FC236}">
                <a16:creationId xmlns:a16="http://schemas.microsoft.com/office/drawing/2014/main" id="{399E5766-B6E2-F9CE-6AF0-1F4EC41979CE}"/>
              </a:ext>
            </a:extLst>
          </p:cNvPr>
          <p:cNvSpPr/>
          <p:nvPr/>
        </p:nvSpPr>
        <p:spPr>
          <a:xfrm>
            <a:off x="670560" y="5303200"/>
            <a:ext cx="210496" cy="210493"/>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733"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19" name="Oval 18">
            <a:extLst>
              <a:ext uri="{FF2B5EF4-FFF2-40B4-BE49-F238E27FC236}">
                <a16:creationId xmlns:a16="http://schemas.microsoft.com/office/drawing/2014/main" id="{4408FF6A-AD87-55B1-B8A1-0CBDCF711726}"/>
              </a:ext>
            </a:extLst>
          </p:cNvPr>
          <p:cNvSpPr/>
          <p:nvPr/>
        </p:nvSpPr>
        <p:spPr>
          <a:xfrm>
            <a:off x="705845" y="5338485"/>
            <a:ext cx="139925" cy="139923"/>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733"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a:extLst>
              <a:ext uri="{FF2B5EF4-FFF2-40B4-BE49-F238E27FC236}">
                <a16:creationId xmlns:a16="http://schemas.microsoft.com/office/drawing/2014/main" id="{D8F9AEC4-3897-668B-6856-2C1C3995FBFE}"/>
              </a:ext>
            </a:extLst>
          </p:cNvPr>
          <p:cNvSpPr>
            <a:spLocks noGrp="1"/>
          </p:cNvSpPr>
          <p:nvPr>
            <p:ph type="title"/>
          </p:nvPr>
        </p:nvSpPr>
        <p:spPr/>
        <p:txBody>
          <a:bodyPr vert="horz"/>
          <a:lstStyle/>
          <a:p>
            <a:r>
              <a:rPr lang="en-US" dirty="0"/>
              <a:t>Vulvar and vaginal atrophy</a:t>
            </a:r>
          </a:p>
        </p:txBody>
      </p:sp>
      <p:pic>
        <p:nvPicPr>
          <p:cNvPr id="6" name="Picture 5" descr="A person holding a baby&#10;&#10;Description automatically generated with low confidence">
            <a:extLst>
              <a:ext uri="{FF2B5EF4-FFF2-40B4-BE49-F238E27FC236}">
                <a16:creationId xmlns:a16="http://schemas.microsoft.com/office/drawing/2014/main" id="{AFFBC325-9D22-6F37-DCDD-9A2E60004239}"/>
              </a:ext>
            </a:extLst>
          </p:cNvPr>
          <p:cNvPicPr>
            <a:picLocks noChangeAspect="1"/>
          </p:cNvPicPr>
          <p:nvPr/>
        </p:nvPicPr>
        <p:blipFill rotWithShape="1">
          <a:blip r:embed="rId5"/>
          <a:srcRect l="7695" r="31222"/>
          <a:stretch>
            <a:fillRect/>
          </a:stretch>
        </p:blipFill>
        <p:spPr>
          <a:xfrm>
            <a:off x="5908594" y="0"/>
            <a:ext cx="6283405" cy="6858000"/>
          </a:xfrm>
          <a:prstGeom prst="rect">
            <a:avLst/>
          </a:prstGeom>
        </p:spPr>
      </p:pic>
      <p:sp>
        <p:nvSpPr>
          <p:cNvPr id="37" name="Rectangle 36">
            <a:extLst>
              <a:ext uri="{FF2B5EF4-FFF2-40B4-BE49-F238E27FC236}">
                <a16:creationId xmlns:a16="http://schemas.microsoft.com/office/drawing/2014/main" id="{010B4125-5CB2-8D3C-7F2F-FCABEA2FDD79}"/>
              </a:ext>
            </a:extLst>
          </p:cNvPr>
          <p:cNvSpPr/>
          <p:nvPr/>
        </p:nvSpPr>
        <p:spPr>
          <a:xfrm>
            <a:off x="979933" y="1553766"/>
            <a:ext cx="5808133" cy="40088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oAutofit/>
          </a:bodyPr>
          <a:lstStyle/>
          <a:p>
            <a:pPr marL="0" marR="0" lvl="1" indent="0" algn="l" defTabSz="1219170" rtl="0" eaLnBrk="1" fontAlgn="auto" latinLnBrk="0" hangingPunct="1">
              <a:lnSpc>
                <a:spcPct val="100000"/>
              </a:lnSpc>
              <a:spcBef>
                <a:spcPts val="700"/>
              </a:spcBef>
              <a:spcAft>
                <a:spcPts val="80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Georgia"/>
                <a:ea typeface="+mn-ea"/>
                <a:cs typeface="+mn-cs"/>
              </a:rPr>
              <a:t>Dryness</a:t>
            </a:r>
          </a:p>
          <a:p>
            <a:pPr marL="0" marR="0" lvl="1" indent="0" algn="l" defTabSz="1219170" rtl="0" eaLnBrk="1" fontAlgn="auto" latinLnBrk="0" hangingPunct="1">
              <a:lnSpc>
                <a:spcPct val="100000"/>
              </a:lnSpc>
              <a:spcBef>
                <a:spcPts val="700"/>
              </a:spcBef>
              <a:spcAft>
                <a:spcPts val="80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Georgia"/>
                <a:ea typeface="+mn-ea"/>
                <a:cs typeface="+mn-cs"/>
              </a:rPr>
              <a:t>Itching</a:t>
            </a:r>
          </a:p>
          <a:p>
            <a:pPr marL="0" marR="0" lvl="1" indent="0" algn="l" defTabSz="1219170" rtl="0" eaLnBrk="1" fontAlgn="auto" latinLnBrk="0" hangingPunct="1">
              <a:lnSpc>
                <a:spcPct val="100000"/>
              </a:lnSpc>
              <a:spcBef>
                <a:spcPts val="700"/>
              </a:spcBef>
              <a:spcAft>
                <a:spcPts val="80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Georgia"/>
                <a:ea typeface="+mn-ea"/>
                <a:cs typeface="+mn-cs"/>
              </a:rPr>
              <a:t>Burning</a:t>
            </a:r>
          </a:p>
          <a:p>
            <a:pPr marL="0" marR="0" lvl="1" indent="0" algn="l" defTabSz="1219170" rtl="0" eaLnBrk="1" fontAlgn="auto" latinLnBrk="0" hangingPunct="1">
              <a:lnSpc>
                <a:spcPct val="100000"/>
              </a:lnSpc>
              <a:spcBef>
                <a:spcPts val="700"/>
              </a:spcBef>
              <a:spcAft>
                <a:spcPts val="80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Georgia"/>
                <a:ea typeface="+mn-ea"/>
                <a:cs typeface="+mn-cs"/>
              </a:rPr>
              <a:t>Dyspareunia</a:t>
            </a:r>
          </a:p>
          <a:p>
            <a:pPr marL="0" marR="0" lvl="1" indent="0" algn="l" defTabSz="1219170" rtl="0" eaLnBrk="1" fontAlgn="auto" latinLnBrk="0" hangingPunct="1">
              <a:lnSpc>
                <a:spcPct val="100000"/>
              </a:lnSpc>
              <a:spcBef>
                <a:spcPts val="700"/>
              </a:spcBef>
              <a:spcAft>
                <a:spcPts val="80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Georgia"/>
                <a:ea typeface="+mn-ea"/>
                <a:cs typeface="+mn-cs"/>
              </a:rPr>
              <a:t>Vaginal bleeding</a:t>
            </a:r>
          </a:p>
          <a:p>
            <a:pPr marL="0" marR="0" lvl="1" indent="0" algn="l" defTabSz="1219170" rtl="0" eaLnBrk="1" fontAlgn="auto" latinLnBrk="0" hangingPunct="1">
              <a:lnSpc>
                <a:spcPct val="100000"/>
              </a:lnSpc>
              <a:spcBef>
                <a:spcPts val="700"/>
              </a:spcBef>
              <a:spcAft>
                <a:spcPts val="80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Georgia"/>
                <a:ea typeface="+mn-ea"/>
                <a:cs typeface="+mn-cs"/>
              </a:rPr>
              <a:t>Recurrent vaginal infections</a:t>
            </a:r>
          </a:p>
          <a:p>
            <a:pPr marL="0" marR="0" lvl="1" indent="0" algn="l" defTabSz="1219170" rtl="0" eaLnBrk="1" fontAlgn="auto" latinLnBrk="0" hangingPunct="1">
              <a:lnSpc>
                <a:spcPct val="100000"/>
              </a:lnSpc>
              <a:spcBef>
                <a:spcPts val="700"/>
              </a:spcBef>
              <a:spcAft>
                <a:spcPts val="80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Georgia"/>
                <a:ea typeface="+mn-ea"/>
                <a:cs typeface="+mn-cs"/>
              </a:rPr>
              <a:t>Recurrent urinary tract infections</a:t>
            </a:r>
          </a:p>
          <a:p>
            <a:pPr marL="0" marR="0" lvl="1" indent="0" algn="l" defTabSz="1219170" rtl="0" eaLnBrk="1" fontAlgn="auto" latinLnBrk="0" hangingPunct="1">
              <a:lnSpc>
                <a:spcPct val="100000"/>
              </a:lnSpc>
              <a:spcBef>
                <a:spcPts val="700"/>
              </a:spcBef>
              <a:spcAft>
                <a:spcPts val="80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Georgia"/>
                <a:ea typeface="+mn-ea"/>
                <a:cs typeface="+mn-cs"/>
              </a:rPr>
              <a:t>Narrowing of the introitus</a:t>
            </a:r>
          </a:p>
          <a:p>
            <a:pPr marL="0" marR="0" lvl="1" indent="0" algn="l" defTabSz="1219170" rtl="0" eaLnBrk="1" fontAlgn="auto" latinLnBrk="0" hangingPunct="1">
              <a:lnSpc>
                <a:spcPct val="100000"/>
              </a:lnSpc>
              <a:spcBef>
                <a:spcPts val="700"/>
              </a:spcBef>
              <a:spcAft>
                <a:spcPts val="80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Georgia"/>
                <a:ea typeface="+mn-ea"/>
                <a:cs typeface="+mn-cs"/>
              </a:rPr>
              <a:t>Loss of elasticity and vaginal stenosis</a:t>
            </a:r>
          </a:p>
        </p:txBody>
      </p:sp>
      <p:cxnSp>
        <p:nvCxnSpPr>
          <p:cNvPr id="38" name="Straight Connector 37">
            <a:extLst>
              <a:ext uri="{FF2B5EF4-FFF2-40B4-BE49-F238E27FC236}">
                <a16:creationId xmlns:a16="http://schemas.microsoft.com/office/drawing/2014/main" id="{1C736723-A89F-DD15-417E-6F8A0A010B5D}"/>
              </a:ext>
            </a:extLst>
          </p:cNvPr>
          <p:cNvCxnSpPr>
            <a:cxnSpLocks/>
          </p:cNvCxnSpPr>
          <p:nvPr/>
        </p:nvCxnSpPr>
        <p:spPr>
          <a:xfrm>
            <a:off x="979933" y="1935815"/>
            <a:ext cx="4928662" cy="0"/>
          </a:xfrm>
          <a:prstGeom prst="line">
            <a:avLst/>
          </a:prstGeom>
          <a:ln w="6350">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3C74F903-228D-172B-BE25-4153656116EB}"/>
              </a:ext>
            </a:extLst>
          </p:cNvPr>
          <p:cNvCxnSpPr>
            <a:cxnSpLocks/>
          </p:cNvCxnSpPr>
          <p:nvPr/>
        </p:nvCxnSpPr>
        <p:spPr>
          <a:xfrm>
            <a:off x="979933" y="2875614"/>
            <a:ext cx="4928662" cy="0"/>
          </a:xfrm>
          <a:prstGeom prst="line">
            <a:avLst/>
          </a:prstGeom>
          <a:ln w="6350">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32ADE05A-B334-1E79-CDC1-52B4DD851634}"/>
              </a:ext>
            </a:extLst>
          </p:cNvPr>
          <p:cNvCxnSpPr>
            <a:cxnSpLocks/>
          </p:cNvCxnSpPr>
          <p:nvPr/>
        </p:nvCxnSpPr>
        <p:spPr>
          <a:xfrm>
            <a:off x="979933" y="3324347"/>
            <a:ext cx="4928662" cy="0"/>
          </a:xfrm>
          <a:prstGeom prst="line">
            <a:avLst/>
          </a:prstGeom>
          <a:ln w="6350">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276F6476-2271-4D25-B769-7187F60FFC41}"/>
              </a:ext>
            </a:extLst>
          </p:cNvPr>
          <p:cNvCxnSpPr>
            <a:cxnSpLocks/>
          </p:cNvCxnSpPr>
          <p:nvPr/>
        </p:nvCxnSpPr>
        <p:spPr>
          <a:xfrm>
            <a:off x="979933" y="3823881"/>
            <a:ext cx="4928662" cy="0"/>
          </a:xfrm>
          <a:prstGeom prst="line">
            <a:avLst/>
          </a:prstGeom>
          <a:ln w="6350">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94513DE4-A7AB-52F0-3C8A-A278340F9C9F}"/>
              </a:ext>
            </a:extLst>
          </p:cNvPr>
          <p:cNvCxnSpPr>
            <a:cxnSpLocks/>
          </p:cNvCxnSpPr>
          <p:nvPr/>
        </p:nvCxnSpPr>
        <p:spPr>
          <a:xfrm>
            <a:off x="979933" y="4247215"/>
            <a:ext cx="4928662" cy="0"/>
          </a:xfrm>
          <a:prstGeom prst="line">
            <a:avLst/>
          </a:prstGeom>
          <a:ln w="6350">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7813F07B-CAE1-FFFF-C03E-87C67142FEAB}"/>
              </a:ext>
            </a:extLst>
          </p:cNvPr>
          <p:cNvCxnSpPr>
            <a:cxnSpLocks/>
          </p:cNvCxnSpPr>
          <p:nvPr/>
        </p:nvCxnSpPr>
        <p:spPr>
          <a:xfrm>
            <a:off x="979933" y="4712881"/>
            <a:ext cx="4928662" cy="0"/>
          </a:xfrm>
          <a:prstGeom prst="line">
            <a:avLst/>
          </a:prstGeom>
          <a:ln w="6350">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A8C8D146-EF80-0674-277A-5C47C80B0BD3}"/>
              </a:ext>
            </a:extLst>
          </p:cNvPr>
          <p:cNvCxnSpPr>
            <a:cxnSpLocks/>
          </p:cNvCxnSpPr>
          <p:nvPr/>
        </p:nvCxnSpPr>
        <p:spPr>
          <a:xfrm>
            <a:off x="979933" y="5212414"/>
            <a:ext cx="4928662" cy="0"/>
          </a:xfrm>
          <a:prstGeom prst="line">
            <a:avLst/>
          </a:prstGeom>
          <a:ln w="6350">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EFFA7452-8E25-BAD2-4A36-0623FE114F43}"/>
              </a:ext>
            </a:extLst>
          </p:cNvPr>
          <p:cNvCxnSpPr>
            <a:cxnSpLocks/>
          </p:cNvCxnSpPr>
          <p:nvPr/>
        </p:nvCxnSpPr>
        <p:spPr>
          <a:xfrm>
            <a:off x="979933" y="2397828"/>
            <a:ext cx="4928662" cy="0"/>
          </a:xfrm>
          <a:prstGeom prst="line">
            <a:avLst/>
          </a:prstGeom>
          <a:ln w="635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39" name="Text Placeholder 7">
            <a:extLst>
              <a:ext uri="{FF2B5EF4-FFF2-40B4-BE49-F238E27FC236}">
                <a16:creationId xmlns:a16="http://schemas.microsoft.com/office/drawing/2014/main" id="{11997C15-27BD-2A4F-8B35-FBE7F7D23CE1}"/>
              </a:ext>
            </a:extLst>
          </p:cNvPr>
          <p:cNvSpPr txBox="1">
            <a:spLocks/>
          </p:cNvSpPr>
          <p:nvPr/>
        </p:nvSpPr>
        <p:spPr>
          <a:xfrm>
            <a:off x="670561" y="5980044"/>
            <a:ext cx="5238033" cy="528606"/>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da-DK"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Monteleone</a:t>
            </a:r>
            <a:r>
              <a:rPr kumimoji="0" lang="da-DK"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P, Mascagni G, </a:t>
            </a:r>
            <a:r>
              <a:rPr kumimoji="0" lang="da-DK"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Giannini</a:t>
            </a:r>
            <a:r>
              <a:rPr kumimoji="0" lang="da-DK"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A, </a:t>
            </a:r>
            <a:r>
              <a:rPr kumimoji="0" lang="da-DK"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Genazzani</a:t>
            </a:r>
            <a:r>
              <a:rPr kumimoji="0" lang="da-DK"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AR, </a:t>
            </a:r>
            <a:r>
              <a:rPr kumimoji="0" lang="da-DK"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Simoncini</a:t>
            </a:r>
            <a:r>
              <a:rPr kumimoji="0" lang="da-DK"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T. Symptoms of menopause - global </a:t>
            </a:r>
            <a:r>
              <a:rPr kumimoji="0" lang="da-DK"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prevalence</a:t>
            </a:r>
            <a:r>
              <a:rPr kumimoji="0" lang="da-DK"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a:t>
            </a:r>
            <a:r>
              <a:rPr kumimoji="0" lang="da-DK"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physiology</a:t>
            </a:r>
            <a:r>
              <a:rPr kumimoji="0" lang="da-DK"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and </a:t>
            </a:r>
            <a:r>
              <a:rPr kumimoji="0" lang="da-DK"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implications</a:t>
            </a:r>
            <a:r>
              <a:rPr kumimoji="0" lang="da-DK"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Nat Rev </a:t>
            </a:r>
            <a:r>
              <a:rPr kumimoji="0" lang="da-DK"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Endocrinol</a:t>
            </a:r>
            <a:r>
              <a:rPr kumimoji="0" lang="da-DK"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a:t>
            </a:r>
            <a:r>
              <a:rPr kumimoji="0" lang="fr-FR"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Nat </a:t>
            </a:r>
            <a:r>
              <a:rPr kumimoji="0" lang="fr-FR"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Rev</a:t>
            </a:r>
            <a:r>
              <a:rPr kumimoji="0" lang="fr-FR"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a:t>
            </a:r>
            <a:r>
              <a:rPr kumimoji="0" lang="fr-FR"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Endocrinol</a:t>
            </a:r>
            <a:r>
              <a:rPr kumimoji="0" lang="fr-FR"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2018 Apr;14(4):199-215. </a:t>
            </a:r>
            <a:endParaRPr kumimoji="0" lang="da-DK"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endParaRPr>
          </a:p>
        </p:txBody>
      </p:sp>
      <p:sp>
        <p:nvSpPr>
          <p:cNvPr id="7" name="TextBox 6">
            <a:extLst>
              <a:ext uri="{FF2B5EF4-FFF2-40B4-BE49-F238E27FC236}">
                <a16:creationId xmlns:a16="http://schemas.microsoft.com/office/drawing/2014/main" id="{76EA7B39-7E9E-E225-AF13-1C95C2F2AFC4}"/>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solidFill>
                <a:effectLst/>
                <a:uLnTx/>
                <a:uFillTx/>
                <a:latin typeface="Calibri"/>
                <a:ea typeface="+mn-ea"/>
                <a:cs typeface="+mn-cs"/>
              </a:rPr>
              <a:t>GLO2250022</a:t>
            </a:r>
          </a:p>
        </p:txBody>
      </p:sp>
    </p:spTree>
    <p:extLst>
      <p:ext uri="{BB962C8B-B14F-4D97-AF65-F5344CB8AC3E}">
        <p14:creationId xmlns:p14="http://schemas.microsoft.com/office/powerpoint/2010/main" val="585733848"/>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BD902B53-DCCE-5279-F126-5A3445A229C8}"/>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4" name="think-cell data - do not delete" hidden="1">
                        <a:extLst>
                          <a:ext uri="{FF2B5EF4-FFF2-40B4-BE49-F238E27FC236}">
                            <a16:creationId xmlns:a16="http://schemas.microsoft.com/office/drawing/2014/main" id="{BD902B53-DCCE-5279-F126-5A3445A229C8}"/>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Text Placeholder 5">
            <a:extLst>
              <a:ext uri="{FF2B5EF4-FFF2-40B4-BE49-F238E27FC236}">
                <a16:creationId xmlns:a16="http://schemas.microsoft.com/office/drawing/2014/main" id="{55ED188F-A672-60A4-E74C-C7F620CED759}"/>
              </a:ext>
            </a:extLst>
          </p:cNvPr>
          <p:cNvSpPr txBox="1">
            <a:spLocks/>
          </p:cNvSpPr>
          <p:nvPr/>
        </p:nvSpPr>
        <p:spPr>
          <a:xfrm>
            <a:off x="0" y="0"/>
            <a:ext cx="12192000" cy="6858000"/>
          </a:xfrm>
          <a:prstGeom prst="rect">
            <a:avLst/>
          </a:prstGeom>
          <a:gradFill flip="none" rotWithShape="1">
            <a:gsLst>
              <a:gs pos="0">
                <a:schemeClr val="accent3"/>
              </a:gs>
              <a:gs pos="100000">
                <a:schemeClr val="accent2"/>
              </a:gs>
            </a:gsLst>
            <a:lin ang="0" scaled="1"/>
            <a:tileRect/>
          </a:gradFill>
          <a:ln>
            <a:noFill/>
          </a:ln>
        </p:spPr>
        <p:txBody>
          <a:bodyPr lIns="121920"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endParaRPr kumimoji="0" lang="en-US" sz="2400"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grpSp>
        <p:nvGrpSpPr>
          <p:cNvPr id="7" name="Gruppo 35">
            <a:extLst>
              <a:ext uri="{FF2B5EF4-FFF2-40B4-BE49-F238E27FC236}">
                <a16:creationId xmlns:a16="http://schemas.microsoft.com/office/drawing/2014/main" id="{80C66D59-447C-8991-63CA-B18CBFA99165}"/>
              </a:ext>
            </a:extLst>
          </p:cNvPr>
          <p:cNvGrpSpPr/>
          <p:nvPr/>
        </p:nvGrpSpPr>
        <p:grpSpPr>
          <a:xfrm>
            <a:off x="886895" y="2711629"/>
            <a:ext cx="2733256" cy="3117671"/>
            <a:chOff x="428916" y="2365648"/>
            <a:chExt cx="1959907" cy="2235556"/>
          </a:xfrm>
        </p:grpSpPr>
        <p:pic>
          <p:nvPicPr>
            <p:cNvPr id="14" name="Immagine 4">
              <a:extLst>
                <a:ext uri="{FF2B5EF4-FFF2-40B4-BE49-F238E27FC236}">
                  <a16:creationId xmlns:a16="http://schemas.microsoft.com/office/drawing/2014/main" id="{5CD7423E-F9FA-45FC-6554-527877FDAF51}"/>
                </a:ext>
              </a:extLst>
            </p:cNvPr>
            <p:cNvPicPr>
              <a:picLocks noChangeAspect="1"/>
            </p:cNvPicPr>
            <p:nvPr/>
          </p:nvPicPr>
          <p:blipFill rotWithShape="1">
            <a:blip r:embed="rId5">
              <a:lum/>
            </a:blip>
            <a:srcRect l="4205" t="23103" r="50501" b="51953"/>
            <a:stretch/>
          </p:blipFill>
          <p:spPr>
            <a:xfrm>
              <a:off x="429484" y="2365648"/>
              <a:ext cx="1958771" cy="1527390"/>
            </a:xfrm>
            <a:prstGeom prst="rect">
              <a:avLst/>
            </a:prstGeom>
          </p:spPr>
        </p:pic>
        <p:sp>
          <p:nvSpPr>
            <p:cNvPr id="15" name="Text Placeholder 5">
              <a:extLst>
                <a:ext uri="{FF2B5EF4-FFF2-40B4-BE49-F238E27FC236}">
                  <a16:creationId xmlns:a16="http://schemas.microsoft.com/office/drawing/2014/main" id="{D45F1054-0E5E-2FEE-B898-C8501D09E2E2}"/>
                </a:ext>
              </a:extLst>
            </p:cNvPr>
            <p:cNvSpPr txBox="1">
              <a:spLocks/>
            </p:cNvSpPr>
            <p:nvPr/>
          </p:nvSpPr>
          <p:spPr>
            <a:xfrm>
              <a:off x="428916" y="3876268"/>
              <a:ext cx="1959907" cy="724936"/>
            </a:xfrm>
            <a:prstGeom prst="rect">
              <a:avLst/>
            </a:prstGeom>
            <a:gradFill flip="none" rotWithShape="1">
              <a:gsLst>
                <a:gs pos="0">
                  <a:schemeClr val="accent3"/>
                </a:gs>
                <a:gs pos="100000">
                  <a:schemeClr val="accent2"/>
                </a:gs>
              </a:gsLst>
              <a:lin ang="0" scaled="1"/>
              <a:tileRect/>
            </a:gradFill>
            <a:ln>
              <a:noFill/>
            </a:ln>
          </p:spPr>
          <p:txBody>
            <a:bodyPr lIns="0" tIns="0" rIns="0" bIns="0"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1219110"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en-US" sz="18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Working can be </a:t>
              </a:r>
              <a:br>
                <a:rPr kumimoji="0" lang="en-US" sz="18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br>
              <a:r>
                <a:rPr kumimoji="0" lang="en-US" sz="18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a struggle</a:t>
              </a:r>
            </a:p>
          </p:txBody>
        </p:sp>
      </p:grpSp>
      <p:grpSp>
        <p:nvGrpSpPr>
          <p:cNvPr id="8" name="Gruppo 38">
            <a:extLst>
              <a:ext uri="{FF2B5EF4-FFF2-40B4-BE49-F238E27FC236}">
                <a16:creationId xmlns:a16="http://schemas.microsoft.com/office/drawing/2014/main" id="{E54586D7-6DC4-38B7-00AF-191496682D00}"/>
              </a:ext>
            </a:extLst>
          </p:cNvPr>
          <p:cNvGrpSpPr/>
          <p:nvPr/>
        </p:nvGrpSpPr>
        <p:grpSpPr>
          <a:xfrm>
            <a:off x="4764829" y="1446644"/>
            <a:ext cx="2773989" cy="3174236"/>
            <a:chOff x="3179481" y="341184"/>
            <a:chExt cx="1989115" cy="2276116"/>
          </a:xfrm>
        </p:grpSpPr>
        <p:pic>
          <p:nvPicPr>
            <p:cNvPr id="12" name="Immagine 4">
              <a:extLst>
                <a:ext uri="{FF2B5EF4-FFF2-40B4-BE49-F238E27FC236}">
                  <a16:creationId xmlns:a16="http://schemas.microsoft.com/office/drawing/2014/main" id="{CBF3936C-5467-D5B2-10F0-FB1E4669AF12}"/>
                </a:ext>
              </a:extLst>
            </p:cNvPr>
            <p:cNvPicPr>
              <a:picLocks noChangeAspect="1"/>
            </p:cNvPicPr>
            <p:nvPr/>
          </p:nvPicPr>
          <p:blipFill rotWithShape="1">
            <a:blip r:embed="rId5"/>
            <a:srcRect l="50724" t="22376" r="3982" b="51953"/>
            <a:stretch/>
          </p:blipFill>
          <p:spPr>
            <a:xfrm>
              <a:off x="3179481" y="1021993"/>
              <a:ext cx="1989115" cy="1595307"/>
            </a:xfrm>
            <a:prstGeom prst="rect">
              <a:avLst/>
            </a:prstGeom>
          </p:spPr>
        </p:pic>
        <p:sp>
          <p:nvSpPr>
            <p:cNvPr id="13" name="Text Placeholder 5">
              <a:extLst>
                <a:ext uri="{FF2B5EF4-FFF2-40B4-BE49-F238E27FC236}">
                  <a16:creationId xmlns:a16="http://schemas.microsoft.com/office/drawing/2014/main" id="{9EAFCDAD-C3ED-6F35-064D-BC6A06AB971F}"/>
                </a:ext>
              </a:extLst>
            </p:cNvPr>
            <p:cNvSpPr txBox="1">
              <a:spLocks/>
            </p:cNvSpPr>
            <p:nvPr/>
          </p:nvSpPr>
          <p:spPr>
            <a:xfrm>
              <a:off x="3194085" y="341184"/>
              <a:ext cx="1959907" cy="680809"/>
            </a:xfrm>
            <a:prstGeom prst="rect">
              <a:avLst/>
            </a:prstGeom>
            <a:gradFill flip="none" rotWithShape="1">
              <a:gsLst>
                <a:gs pos="0">
                  <a:schemeClr val="accent3"/>
                </a:gs>
                <a:gs pos="100000">
                  <a:schemeClr val="accent2"/>
                </a:gs>
              </a:gsLst>
              <a:lin ang="0" scaled="1"/>
              <a:tileRect/>
            </a:gradFill>
            <a:ln>
              <a:noFill/>
            </a:ln>
          </p:spPr>
          <p:txBody>
            <a:bodyPr lIns="0" tIns="0" rIns="0" bIns="0"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1219110"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en-US" sz="18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Social lives can </a:t>
              </a:r>
              <a:br>
                <a:rPr kumimoji="0" lang="en-US" sz="18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br>
              <a:r>
                <a:rPr kumimoji="0" lang="en-US" sz="18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take a back seat</a:t>
              </a:r>
            </a:p>
          </p:txBody>
        </p:sp>
      </p:grpSp>
      <p:grpSp>
        <p:nvGrpSpPr>
          <p:cNvPr id="9" name="Gruppo 39">
            <a:extLst>
              <a:ext uri="{FF2B5EF4-FFF2-40B4-BE49-F238E27FC236}">
                <a16:creationId xmlns:a16="http://schemas.microsoft.com/office/drawing/2014/main" id="{6257190E-787E-ED21-73D4-B7BE3F1790DB}"/>
              </a:ext>
            </a:extLst>
          </p:cNvPr>
          <p:cNvGrpSpPr/>
          <p:nvPr/>
        </p:nvGrpSpPr>
        <p:grpSpPr>
          <a:xfrm>
            <a:off x="8683497" y="2711629"/>
            <a:ext cx="2733256" cy="3179935"/>
            <a:chOff x="5972721" y="2535720"/>
            <a:chExt cx="1959907" cy="2280203"/>
          </a:xfrm>
        </p:grpSpPr>
        <p:pic>
          <p:nvPicPr>
            <p:cNvPr id="10" name="Immagine 4">
              <a:extLst>
                <a:ext uri="{FF2B5EF4-FFF2-40B4-BE49-F238E27FC236}">
                  <a16:creationId xmlns:a16="http://schemas.microsoft.com/office/drawing/2014/main" id="{FBC12D33-32D9-08CA-E85B-B974B1B2F596}"/>
                </a:ext>
              </a:extLst>
            </p:cNvPr>
            <p:cNvPicPr>
              <a:picLocks noChangeAspect="1"/>
            </p:cNvPicPr>
            <p:nvPr/>
          </p:nvPicPr>
          <p:blipFill rotWithShape="1">
            <a:blip r:embed="rId5"/>
            <a:srcRect l="4205" t="51556" r="50501" b="23082"/>
            <a:stretch/>
          </p:blipFill>
          <p:spPr>
            <a:xfrm>
              <a:off x="5972721" y="2535720"/>
              <a:ext cx="1959907" cy="1553011"/>
            </a:xfrm>
            <a:prstGeom prst="rect">
              <a:avLst/>
            </a:prstGeom>
          </p:spPr>
        </p:pic>
        <p:sp>
          <p:nvSpPr>
            <p:cNvPr id="11" name="Text Placeholder 5">
              <a:extLst>
                <a:ext uri="{FF2B5EF4-FFF2-40B4-BE49-F238E27FC236}">
                  <a16:creationId xmlns:a16="http://schemas.microsoft.com/office/drawing/2014/main" id="{3E9748C7-B7F1-69C4-EC64-66E138FF0C91}"/>
                </a:ext>
              </a:extLst>
            </p:cNvPr>
            <p:cNvSpPr txBox="1">
              <a:spLocks/>
            </p:cNvSpPr>
            <p:nvPr/>
          </p:nvSpPr>
          <p:spPr>
            <a:xfrm>
              <a:off x="5972721" y="4090987"/>
              <a:ext cx="1959907" cy="724936"/>
            </a:xfrm>
            <a:prstGeom prst="rect">
              <a:avLst/>
            </a:prstGeom>
            <a:gradFill flip="none" rotWithShape="1">
              <a:gsLst>
                <a:gs pos="0">
                  <a:schemeClr val="accent3"/>
                </a:gs>
                <a:gs pos="100000">
                  <a:schemeClr val="accent2"/>
                </a:gs>
              </a:gsLst>
              <a:lin ang="0" scaled="1"/>
              <a:tileRect/>
            </a:gradFill>
            <a:ln>
              <a:noFill/>
            </a:ln>
          </p:spPr>
          <p:txBody>
            <a:bodyPr lIns="0" tIns="0" rIns="0" bIns="0"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1219110"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en-US" sz="18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Sexual life can be</a:t>
              </a:r>
              <a:br>
                <a:rPr kumimoji="0" lang="en-US" sz="18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br>
              <a:r>
                <a:rPr kumimoji="0" lang="en-US" sz="18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an issue</a:t>
              </a:r>
            </a:p>
          </p:txBody>
        </p:sp>
      </p:grpSp>
      <p:sp>
        <p:nvSpPr>
          <p:cNvPr id="16" name="CasellaDiTesto 44">
            <a:extLst>
              <a:ext uri="{FF2B5EF4-FFF2-40B4-BE49-F238E27FC236}">
                <a16:creationId xmlns:a16="http://schemas.microsoft.com/office/drawing/2014/main" id="{FFDE80C9-7EF2-8B4E-91B3-FFDBD4E00228}"/>
              </a:ext>
            </a:extLst>
          </p:cNvPr>
          <p:cNvSpPr txBox="1"/>
          <p:nvPr/>
        </p:nvSpPr>
        <p:spPr>
          <a:xfrm>
            <a:off x="670561" y="6270893"/>
            <a:ext cx="6096000" cy="237757"/>
          </a:xfrm>
          <a:prstGeom prst="rect">
            <a:avLst/>
          </a:prstGeom>
          <a:noFill/>
        </p:spPr>
        <p:txBody>
          <a:bodyPr wrap="square">
            <a:spAutoFit/>
          </a:bodyPr>
          <a:lstStyle/>
          <a:p>
            <a:pPr marL="0" marR="0" lvl="0" indent="0" algn="l" defTabSz="1219170" rtl="0" eaLnBrk="1" fontAlgn="auto" latinLnBrk="0" hangingPunct="1">
              <a:lnSpc>
                <a:spcPct val="90000"/>
              </a:lnSpc>
              <a:spcBef>
                <a:spcPts val="200"/>
              </a:spcBef>
              <a:spcAft>
                <a:spcPts val="0"/>
              </a:spcAft>
              <a:buClrTx/>
              <a:buSzTx/>
              <a:buFontTx/>
              <a:buNone/>
              <a:tabLst/>
              <a:defRPr/>
            </a:pPr>
            <a:r>
              <a:rPr kumimoji="0" lang="en-US" sz="105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adapted from the British Menopause Society: </a:t>
            </a:r>
            <a:r>
              <a:rPr kumimoji="0" lang="en-US" sz="105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hlinkClick r:id="rId6">
                  <a:extLst>
                    <a:ext uri="{A12FA001-AC4F-418D-AE19-62706E023703}">
                      <ahyp:hlinkClr xmlns:ahyp="http://schemas.microsoft.com/office/drawing/2018/hyperlinkcolor" val="tx"/>
                    </a:ext>
                  </a:extLst>
                </a:hlinkClick>
              </a:rPr>
              <a:t>thebms.org.uk</a:t>
            </a:r>
            <a:endParaRPr kumimoji="0" lang="it-IT" sz="105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endParaRPr>
          </a:p>
        </p:txBody>
      </p:sp>
      <p:sp>
        <p:nvSpPr>
          <p:cNvPr id="6" name="TextBox 5">
            <a:extLst>
              <a:ext uri="{FF2B5EF4-FFF2-40B4-BE49-F238E27FC236}">
                <a16:creationId xmlns:a16="http://schemas.microsoft.com/office/drawing/2014/main" id="{11A527C4-A10F-C0B1-7FD0-6567045E8373}"/>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solidFill>
                <a:effectLst/>
                <a:uLnTx/>
                <a:uFillTx/>
                <a:latin typeface="Calibri"/>
                <a:ea typeface="+mn-ea"/>
                <a:cs typeface="+mn-cs"/>
              </a:rPr>
              <a:t>GLO2250022</a:t>
            </a:r>
          </a:p>
        </p:txBody>
      </p:sp>
    </p:spTree>
    <p:extLst>
      <p:ext uri="{BB962C8B-B14F-4D97-AF65-F5344CB8AC3E}">
        <p14:creationId xmlns:p14="http://schemas.microsoft.com/office/powerpoint/2010/main" val="3475504842"/>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C305D2AE-DDF8-51CF-135C-7C0F8C4E2B46}"/>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C305D2AE-DDF8-51CF-135C-7C0F8C4E2B46}"/>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482A148C-90BB-2FFE-D275-EDD14DCA3F35}"/>
              </a:ext>
            </a:extLst>
          </p:cNvPr>
          <p:cNvSpPr>
            <a:spLocks noGrp="1"/>
          </p:cNvSpPr>
          <p:nvPr>
            <p:ph type="title"/>
          </p:nvPr>
        </p:nvSpPr>
        <p:spPr/>
        <p:txBody>
          <a:bodyPr vert="horz"/>
          <a:lstStyle/>
          <a:p>
            <a:r>
              <a:rPr lang="en-US" dirty="0"/>
              <a:t>Women worry about menopause</a:t>
            </a:r>
          </a:p>
        </p:txBody>
      </p:sp>
      <p:pic>
        <p:nvPicPr>
          <p:cNvPr id="6" name="Picture 2" descr="Menopause and sleep: a woman struggling to sleep">
            <a:extLst>
              <a:ext uri="{FF2B5EF4-FFF2-40B4-BE49-F238E27FC236}">
                <a16:creationId xmlns:a16="http://schemas.microsoft.com/office/drawing/2014/main" id="{1B8A1E91-A865-650A-7695-906271098597}"/>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42724" t="553" r="14003"/>
          <a:stretch>
            <a:fillRect/>
          </a:stretch>
        </p:blipFill>
        <p:spPr bwMode="auto">
          <a:xfrm>
            <a:off x="7720584" y="0"/>
            <a:ext cx="4471416" cy="6858000"/>
          </a:xfrm>
          <a:prstGeom prst="rect">
            <a:avLst/>
          </a:prstGeom>
          <a:extLst>
            <a:ext uri="{909E8E84-426E-40DD-AFC4-6F175D3DCCD1}">
              <a14:hiddenFill xmlns:a14="http://schemas.microsoft.com/office/drawing/2010/main">
                <a:solidFill>
                  <a:srgbClr val="FFFFFF"/>
                </a:solidFill>
              </a14:hiddenFill>
            </a:ext>
          </a:extLst>
        </p:spPr>
      </p:pic>
      <p:cxnSp>
        <p:nvCxnSpPr>
          <p:cNvPr id="8" name="Straight Connector 7">
            <a:extLst>
              <a:ext uri="{FF2B5EF4-FFF2-40B4-BE49-F238E27FC236}">
                <a16:creationId xmlns:a16="http://schemas.microsoft.com/office/drawing/2014/main" id="{9FE1A5D0-2E92-294F-EBA8-FB98ECFE3ADC}"/>
              </a:ext>
            </a:extLst>
          </p:cNvPr>
          <p:cNvCxnSpPr>
            <a:cxnSpLocks/>
            <a:stCxn id="24" idx="4"/>
            <a:endCxn id="15" idx="0"/>
          </p:cNvCxnSpPr>
          <p:nvPr/>
        </p:nvCxnSpPr>
        <p:spPr>
          <a:xfrm>
            <a:off x="793846" y="1667777"/>
            <a:ext cx="0" cy="2477407"/>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ECED147F-96FA-A738-3FC7-6847F87E392A}"/>
              </a:ext>
            </a:extLst>
          </p:cNvPr>
          <p:cNvSpPr txBox="1"/>
          <p:nvPr/>
        </p:nvSpPr>
        <p:spPr>
          <a:xfrm>
            <a:off x="1066799" y="1405811"/>
            <a:ext cx="5778501" cy="3447098"/>
          </a:xfrm>
          <a:prstGeom prst="rect">
            <a:avLst/>
          </a:prstGeom>
        </p:spPr>
        <p:txBody>
          <a:bodyPr vert="horz" wrap="square" lIns="0" tIns="0" rIns="0" bIns="0" rtlCol="0" anchor="t">
            <a:spAutoFit/>
          </a:bodyPr>
          <a:lstStyle/>
          <a:p>
            <a:pPr marL="0" marR="0" lvl="0" indent="0" algn="l" defTabSz="1219110" rtl="0" eaLnBrk="1" fontAlgn="auto" latinLnBrk="0" hangingPunct="1">
              <a:lnSpc>
                <a:spcPct val="100000"/>
              </a:lnSpc>
              <a:spcBef>
                <a:spcPts val="0"/>
              </a:spcBef>
              <a:spcAft>
                <a:spcPts val="240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Georgia" panose="02040502050405020303" pitchFamily="18" charset="0"/>
                <a:ea typeface="+mn-ea"/>
                <a:cs typeface="+mn-cs"/>
              </a:rPr>
              <a:t>A time of </a:t>
            </a:r>
            <a:r>
              <a:rPr kumimoji="0" lang="en-US" sz="2400" b="0" i="0" u="none" strike="noStrike" kern="1200" cap="none" spc="0" normalizeH="0" baseline="0" noProof="0" dirty="0">
                <a:ln>
                  <a:noFill/>
                </a:ln>
                <a:solidFill>
                  <a:srgbClr val="009CDE"/>
                </a:solidFill>
                <a:effectLst/>
                <a:uLnTx/>
                <a:uFillTx/>
                <a:latin typeface="Georgia" panose="02040502050405020303" pitchFamily="18" charset="0"/>
                <a:ea typeface="+mn-ea"/>
                <a:cs typeface="+mn-cs"/>
              </a:rPr>
              <a:t>transition towards ageing</a:t>
            </a:r>
            <a:endParaRPr kumimoji="0" lang="en-US" sz="2400" b="0" i="0" u="none" strike="noStrike" kern="1200" cap="none" spc="0" normalizeH="0" baseline="0" noProof="0" dirty="0">
              <a:ln>
                <a:noFill/>
              </a:ln>
              <a:solidFill>
                <a:srgbClr val="000000"/>
              </a:solidFill>
              <a:effectLst/>
              <a:uLnTx/>
              <a:uFillTx/>
              <a:latin typeface="Georgia" panose="02040502050405020303" pitchFamily="18" charset="0"/>
              <a:ea typeface="+mn-ea"/>
              <a:cs typeface="+mn-cs"/>
            </a:endParaRPr>
          </a:p>
          <a:p>
            <a:pPr marL="0" marR="0" lvl="0" indent="0" algn="l" defTabSz="1219110" rtl="0" eaLnBrk="1" fontAlgn="auto" latinLnBrk="0" hangingPunct="1">
              <a:lnSpc>
                <a:spcPct val="100000"/>
              </a:lnSpc>
              <a:spcBef>
                <a:spcPts val="0"/>
              </a:spcBef>
              <a:spcAft>
                <a:spcPts val="2400"/>
              </a:spcAft>
              <a:buClrTx/>
              <a:buSzTx/>
              <a:buFontTx/>
              <a:buNone/>
              <a:tabLst/>
              <a:defRPr/>
            </a:pPr>
            <a:r>
              <a:rPr kumimoji="0" lang="en-US" sz="2400" b="0" i="0" u="none" strike="noStrike" kern="1200" cap="none" spc="0" normalizeH="0" baseline="0" noProof="0" dirty="0">
                <a:ln>
                  <a:noFill/>
                </a:ln>
                <a:solidFill>
                  <a:srgbClr val="009CDE"/>
                </a:solidFill>
                <a:effectLst/>
                <a:uLnTx/>
                <a:uFillTx/>
                <a:latin typeface="Georgia" panose="02040502050405020303" pitchFamily="18" charset="0"/>
                <a:ea typeface="+mn-ea"/>
                <a:cs typeface="+mn-cs"/>
              </a:rPr>
              <a:t>Health and prevention </a:t>
            </a:r>
            <a:r>
              <a:rPr kumimoji="0" lang="en-US" sz="2400" b="0" i="0" u="none" strike="noStrike" kern="1200" cap="none" spc="0" normalizeH="0" baseline="0" noProof="0" dirty="0">
                <a:ln>
                  <a:noFill/>
                </a:ln>
                <a:solidFill>
                  <a:srgbClr val="000000"/>
                </a:solidFill>
                <a:effectLst/>
                <a:uLnTx/>
                <a:uFillTx/>
                <a:latin typeface="Georgia" panose="02040502050405020303" pitchFamily="18" charset="0"/>
                <a:ea typeface="+mn-ea"/>
                <a:cs typeface="+mn-cs"/>
              </a:rPr>
              <a:t>begin to matter</a:t>
            </a:r>
          </a:p>
          <a:p>
            <a:pPr marL="0" marR="0" lvl="0" indent="0" algn="l" defTabSz="1219110" rtl="0" eaLnBrk="1" fontAlgn="auto" latinLnBrk="0" hangingPunct="1">
              <a:lnSpc>
                <a:spcPct val="100000"/>
              </a:lnSpc>
              <a:spcBef>
                <a:spcPts val="0"/>
              </a:spcBef>
              <a:spcAft>
                <a:spcPts val="240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Georgia" panose="02040502050405020303" pitchFamily="18" charset="0"/>
                <a:ea typeface="+mn-ea"/>
                <a:cs typeface="+mn-cs"/>
              </a:rPr>
              <a:t>An important </a:t>
            </a:r>
            <a:r>
              <a:rPr kumimoji="0" lang="en-US" sz="2400" b="0" i="0" u="none" strike="noStrike" kern="1200" cap="none" spc="0" normalizeH="0" baseline="0" noProof="0" dirty="0">
                <a:ln>
                  <a:noFill/>
                </a:ln>
                <a:solidFill>
                  <a:srgbClr val="009CDE"/>
                </a:solidFill>
                <a:effectLst/>
                <a:uLnTx/>
                <a:uFillTx/>
                <a:latin typeface="Georgia" panose="02040502050405020303" pitchFamily="18" charset="0"/>
                <a:ea typeface="+mn-ea"/>
                <a:cs typeface="+mn-cs"/>
              </a:rPr>
              <a:t>life milestone</a:t>
            </a:r>
            <a:endParaRPr kumimoji="0" lang="en-US" sz="2400" b="0" i="0" u="none" strike="noStrike" kern="1200" cap="none" spc="0" normalizeH="0" baseline="0" noProof="0" dirty="0">
              <a:ln>
                <a:noFill/>
              </a:ln>
              <a:solidFill>
                <a:srgbClr val="000000"/>
              </a:solidFill>
              <a:effectLst/>
              <a:uLnTx/>
              <a:uFillTx/>
              <a:latin typeface="Georgia" panose="02040502050405020303" pitchFamily="18" charset="0"/>
              <a:ea typeface="+mn-ea"/>
              <a:cs typeface="+mn-cs"/>
            </a:endParaRPr>
          </a:p>
          <a:p>
            <a:pPr marL="0" marR="0" lvl="0" indent="0" algn="l" defTabSz="1219110" rtl="0" eaLnBrk="1" fontAlgn="auto" latinLnBrk="0" hangingPunct="1">
              <a:lnSpc>
                <a:spcPct val="100000"/>
              </a:lnSpc>
              <a:spcBef>
                <a:spcPts val="0"/>
              </a:spcBef>
              <a:spcAft>
                <a:spcPts val="240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Georgia" panose="02040502050405020303" pitchFamily="18" charset="0"/>
                <a:ea typeface="+mn-ea"/>
                <a:cs typeface="+mn-cs"/>
              </a:rPr>
              <a:t>Is it a </a:t>
            </a:r>
            <a:r>
              <a:rPr kumimoji="0" lang="en-US" sz="2400" b="0" i="0" u="none" strike="noStrike" kern="1200" cap="none" spc="0" normalizeH="0" baseline="0" noProof="0" dirty="0">
                <a:ln>
                  <a:noFill/>
                </a:ln>
                <a:solidFill>
                  <a:srgbClr val="009CDE"/>
                </a:solidFill>
                <a:effectLst/>
                <a:uLnTx/>
                <a:uFillTx/>
                <a:latin typeface="Georgia" panose="02040502050405020303" pitchFamily="18" charset="0"/>
                <a:ea typeface="+mn-ea"/>
                <a:cs typeface="+mn-cs"/>
              </a:rPr>
              <a:t>natural condition </a:t>
            </a:r>
            <a:r>
              <a:rPr kumimoji="0" lang="en-US" sz="2400" b="0" i="0" u="none" strike="noStrike" kern="1200" cap="none" spc="0" normalizeH="0" baseline="0" noProof="0" dirty="0">
                <a:ln>
                  <a:noFill/>
                </a:ln>
                <a:solidFill>
                  <a:srgbClr val="000000"/>
                </a:solidFill>
                <a:effectLst/>
                <a:uLnTx/>
                <a:uFillTx/>
                <a:latin typeface="Georgia" panose="02040502050405020303" pitchFamily="18" charset="0"/>
                <a:ea typeface="+mn-ea"/>
                <a:cs typeface="+mn-cs"/>
              </a:rPr>
              <a:t>or is it a </a:t>
            </a:r>
            <a:r>
              <a:rPr kumimoji="0" lang="en-US" sz="2400" b="0" i="0" u="none" strike="noStrike" kern="1200" cap="none" spc="0" normalizeH="0" baseline="0" noProof="0" dirty="0">
                <a:ln>
                  <a:noFill/>
                </a:ln>
                <a:solidFill>
                  <a:srgbClr val="009CDE"/>
                </a:solidFill>
                <a:effectLst/>
                <a:uLnTx/>
                <a:uFillTx/>
                <a:latin typeface="Georgia" panose="02040502050405020303" pitchFamily="18" charset="0"/>
                <a:ea typeface="+mn-ea"/>
                <a:cs typeface="+mn-cs"/>
              </a:rPr>
              <a:t>disease</a:t>
            </a:r>
            <a:r>
              <a:rPr kumimoji="0" lang="en-US" sz="2400" b="0" i="0" u="none" strike="noStrike" kern="1200" cap="none" spc="0" normalizeH="0" baseline="0" noProof="0" dirty="0">
                <a:ln>
                  <a:noFill/>
                </a:ln>
                <a:solidFill>
                  <a:srgbClr val="000000"/>
                </a:solidFill>
                <a:effectLst/>
                <a:uLnTx/>
                <a:uFillTx/>
                <a:latin typeface="Georgia" panose="02040502050405020303" pitchFamily="18" charset="0"/>
                <a:ea typeface="+mn-ea"/>
                <a:cs typeface="+mn-cs"/>
              </a:rPr>
              <a:t>?</a:t>
            </a:r>
          </a:p>
          <a:p>
            <a:pPr marL="0" marR="0" lvl="0" indent="0" algn="l" defTabSz="1219110" rtl="0" eaLnBrk="1" fontAlgn="auto" latinLnBrk="0" hangingPunct="1">
              <a:lnSpc>
                <a:spcPct val="100000"/>
              </a:lnSpc>
              <a:spcBef>
                <a:spcPts val="0"/>
              </a:spcBef>
              <a:spcAft>
                <a:spcPts val="240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Georgia" panose="02040502050405020303" pitchFamily="18" charset="0"/>
                <a:ea typeface="+mn-ea"/>
                <a:cs typeface="+mn-cs"/>
              </a:rPr>
              <a:t>For most women menopause is </a:t>
            </a:r>
            <a:r>
              <a:rPr kumimoji="0" lang="en-US" sz="2400" b="0" i="0" u="none" strike="noStrike" kern="1200" cap="none" spc="0" normalizeH="0" baseline="0" noProof="0" dirty="0">
                <a:ln>
                  <a:noFill/>
                </a:ln>
                <a:solidFill>
                  <a:srgbClr val="009CDE"/>
                </a:solidFill>
                <a:effectLst/>
                <a:uLnTx/>
                <a:uFillTx/>
                <a:latin typeface="Georgia" panose="02040502050405020303" pitchFamily="18" charset="0"/>
                <a:ea typeface="+mn-ea"/>
                <a:cs typeface="+mn-cs"/>
              </a:rPr>
              <a:t>a personal experience</a:t>
            </a:r>
            <a:r>
              <a:rPr kumimoji="0" lang="en-US" sz="2400" b="0" i="0" u="none" strike="noStrike" kern="1200" cap="none" spc="0" normalizeH="0" baseline="0" noProof="0" dirty="0">
                <a:ln>
                  <a:noFill/>
                </a:ln>
                <a:solidFill>
                  <a:srgbClr val="000000"/>
                </a:solidFill>
                <a:effectLst/>
                <a:uLnTx/>
                <a:uFillTx/>
                <a:latin typeface="Georgia" panose="02040502050405020303" pitchFamily="18" charset="0"/>
                <a:ea typeface="+mn-ea"/>
                <a:cs typeface="+mn-cs"/>
              </a:rPr>
              <a:t>, not just a medical condition</a:t>
            </a:r>
          </a:p>
        </p:txBody>
      </p:sp>
      <p:grpSp>
        <p:nvGrpSpPr>
          <p:cNvPr id="10" name="Group 9">
            <a:extLst>
              <a:ext uri="{FF2B5EF4-FFF2-40B4-BE49-F238E27FC236}">
                <a16:creationId xmlns:a16="http://schemas.microsoft.com/office/drawing/2014/main" id="{D70F5931-5194-516D-62D5-08AD8537B63C}"/>
              </a:ext>
            </a:extLst>
          </p:cNvPr>
          <p:cNvGrpSpPr/>
          <p:nvPr/>
        </p:nvGrpSpPr>
        <p:grpSpPr>
          <a:xfrm>
            <a:off x="670560" y="1462535"/>
            <a:ext cx="246572" cy="246572"/>
            <a:chOff x="439557" y="1731284"/>
            <a:chExt cx="175977" cy="175977"/>
          </a:xfrm>
        </p:grpSpPr>
        <p:sp>
          <p:nvSpPr>
            <p:cNvPr id="23" name="Oval 22">
              <a:extLst>
                <a:ext uri="{FF2B5EF4-FFF2-40B4-BE49-F238E27FC236}">
                  <a16:creationId xmlns:a16="http://schemas.microsoft.com/office/drawing/2014/main" id="{6CDFD0D1-21BD-DDF1-A06D-181519692CD9}"/>
                </a:ext>
              </a:extLst>
            </p:cNvPr>
            <p:cNvSpPr/>
            <p:nvPr/>
          </p:nvSpPr>
          <p:spPr>
            <a:xfrm>
              <a:off x="439557" y="1731284"/>
              <a:ext cx="175977" cy="175977"/>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1333"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24" name="Oval 23">
              <a:extLst>
                <a:ext uri="{FF2B5EF4-FFF2-40B4-BE49-F238E27FC236}">
                  <a16:creationId xmlns:a16="http://schemas.microsoft.com/office/drawing/2014/main" id="{57B5DE6B-F953-3D34-9525-3108C5B7477B}"/>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1333"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1" name="Group 10">
            <a:extLst>
              <a:ext uri="{FF2B5EF4-FFF2-40B4-BE49-F238E27FC236}">
                <a16:creationId xmlns:a16="http://schemas.microsoft.com/office/drawing/2014/main" id="{031034D2-C102-349F-FA06-ED92980C23A7}"/>
              </a:ext>
            </a:extLst>
          </p:cNvPr>
          <p:cNvGrpSpPr/>
          <p:nvPr/>
        </p:nvGrpSpPr>
        <p:grpSpPr>
          <a:xfrm>
            <a:off x="670560" y="2150977"/>
            <a:ext cx="246572" cy="246572"/>
            <a:chOff x="439557" y="1731284"/>
            <a:chExt cx="175977" cy="175977"/>
          </a:xfrm>
        </p:grpSpPr>
        <p:sp>
          <p:nvSpPr>
            <p:cNvPr id="21" name="Oval 20">
              <a:extLst>
                <a:ext uri="{FF2B5EF4-FFF2-40B4-BE49-F238E27FC236}">
                  <a16:creationId xmlns:a16="http://schemas.microsoft.com/office/drawing/2014/main" id="{339D0C99-0A2C-BDAA-D486-DC5A6EDCA6F2}"/>
                </a:ext>
              </a:extLst>
            </p:cNvPr>
            <p:cNvSpPr/>
            <p:nvPr/>
          </p:nvSpPr>
          <p:spPr>
            <a:xfrm>
              <a:off x="439557" y="1731284"/>
              <a:ext cx="175977" cy="175977"/>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1333"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22" name="Oval 21">
              <a:extLst>
                <a:ext uri="{FF2B5EF4-FFF2-40B4-BE49-F238E27FC236}">
                  <a16:creationId xmlns:a16="http://schemas.microsoft.com/office/drawing/2014/main" id="{33A00033-863F-FB23-5DD1-39642513C75E}"/>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1333"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2" name="Group 11">
            <a:extLst>
              <a:ext uri="{FF2B5EF4-FFF2-40B4-BE49-F238E27FC236}">
                <a16:creationId xmlns:a16="http://schemas.microsoft.com/office/drawing/2014/main" id="{92C0355C-7078-875F-9967-C44D3F20EFBD}"/>
              </a:ext>
            </a:extLst>
          </p:cNvPr>
          <p:cNvGrpSpPr/>
          <p:nvPr/>
        </p:nvGrpSpPr>
        <p:grpSpPr>
          <a:xfrm>
            <a:off x="670560" y="2803859"/>
            <a:ext cx="246572" cy="246572"/>
            <a:chOff x="439557" y="1731284"/>
            <a:chExt cx="175977" cy="175977"/>
          </a:xfrm>
        </p:grpSpPr>
        <p:sp>
          <p:nvSpPr>
            <p:cNvPr id="19" name="Oval 18">
              <a:extLst>
                <a:ext uri="{FF2B5EF4-FFF2-40B4-BE49-F238E27FC236}">
                  <a16:creationId xmlns:a16="http://schemas.microsoft.com/office/drawing/2014/main" id="{ABB12791-C6DC-5658-DB2E-DB6158273A15}"/>
                </a:ext>
              </a:extLst>
            </p:cNvPr>
            <p:cNvSpPr/>
            <p:nvPr/>
          </p:nvSpPr>
          <p:spPr>
            <a:xfrm>
              <a:off x="439557" y="1731284"/>
              <a:ext cx="175977" cy="175977"/>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1333"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20" name="Oval 19">
              <a:extLst>
                <a:ext uri="{FF2B5EF4-FFF2-40B4-BE49-F238E27FC236}">
                  <a16:creationId xmlns:a16="http://schemas.microsoft.com/office/drawing/2014/main" id="{194D1E61-204D-F12A-F7C6-3A4160DB7EBE}"/>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1333"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3" name="Group 12">
            <a:extLst>
              <a:ext uri="{FF2B5EF4-FFF2-40B4-BE49-F238E27FC236}">
                <a16:creationId xmlns:a16="http://schemas.microsoft.com/office/drawing/2014/main" id="{61DE4666-DD0E-E4E0-7EC1-356EDC2186DD}"/>
              </a:ext>
            </a:extLst>
          </p:cNvPr>
          <p:cNvGrpSpPr/>
          <p:nvPr/>
        </p:nvGrpSpPr>
        <p:grpSpPr>
          <a:xfrm>
            <a:off x="670560" y="3487221"/>
            <a:ext cx="246572" cy="246572"/>
            <a:chOff x="439557" y="1731284"/>
            <a:chExt cx="175977" cy="175977"/>
          </a:xfrm>
        </p:grpSpPr>
        <p:sp>
          <p:nvSpPr>
            <p:cNvPr id="17" name="Oval 16">
              <a:extLst>
                <a:ext uri="{FF2B5EF4-FFF2-40B4-BE49-F238E27FC236}">
                  <a16:creationId xmlns:a16="http://schemas.microsoft.com/office/drawing/2014/main" id="{C950DA62-4332-B556-7626-DCFDF672EB16}"/>
                </a:ext>
              </a:extLst>
            </p:cNvPr>
            <p:cNvSpPr/>
            <p:nvPr/>
          </p:nvSpPr>
          <p:spPr>
            <a:xfrm>
              <a:off x="439557" y="1731284"/>
              <a:ext cx="175977" cy="175977"/>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1333"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18" name="Oval 17">
              <a:extLst>
                <a:ext uri="{FF2B5EF4-FFF2-40B4-BE49-F238E27FC236}">
                  <a16:creationId xmlns:a16="http://schemas.microsoft.com/office/drawing/2014/main" id="{41211C5B-DB36-C535-72E5-C6B08FE307BE}"/>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1333"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4" name="Group 13">
            <a:extLst>
              <a:ext uri="{FF2B5EF4-FFF2-40B4-BE49-F238E27FC236}">
                <a16:creationId xmlns:a16="http://schemas.microsoft.com/office/drawing/2014/main" id="{343A8901-4F70-D23A-1585-9D5D57437A54}"/>
              </a:ext>
            </a:extLst>
          </p:cNvPr>
          <p:cNvGrpSpPr/>
          <p:nvPr/>
        </p:nvGrpSpPr>
        <p:grpSpPr>
          <a:xfrm>
            <a:off x="670560" y="4145184"/>
            <a:ext cx="246572" cy="246572"/>
            <a:chOff x="439557" y="1731284"/>
            <a:chExt cx="175977" cy="175977"/>
          </a:xfrm>
        </p:grpSpPr>
        <p:sp>
          <p:nvSpPr>
            <p:cNvPr id="15" name="Oval 14">
              <a:extLst>
                <a:ext uri="{FF2B5EF4-FFF2-40B4-BE49-F238E27FC236}">
                  <a16:creationId xmlns:a16="http://schemas.microsoft.com/office/drawing/2014/main" id="{F81DD884-ADDF-CABA-2513-8895D614F2C8}"/>
                </a:ext>
              </a:extLst>
            </p:cNvPr>
            <p:cNvSpPr/>
            <p:nvPr/>
          </p:nvSpPr>
          <p:spPr>
            <a:xfrm>
              <a:off x="439557" y="1731284"/>
              <a:ext cx="175977" cy="175977"/>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1333"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16" name="Oval 15">
              <a:extLst>
                <a:ext uri="{FF2B5EF4-FFF2-40B4-BE49-F238E27FC236}">
                  <a16:creationId xmlns:a16="http://schemas.microsoft.com/office/drawing/2014/main" id="{7C53DB4A-E77B-0176-BB48-39551DE41083}"/>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1333" b="0" i="0" u="none" strike="noStrike" kern="1200" cap="none" spc="0" normalizeH="0" baseline="0" noProof="0">
                <a:ln>
                  <a:noFill/>
                </a:ln>
                <a:solidFill>
                  <a:prstClr val="white"/>
                </a:solidFill>
                <a:effectLst/>
                <a:uLnTx/>
                <a:uFillTx/>
                <a:latin typeface="Calibri"/>
                <a:ea typeface="+mn-ea"/>
                <a:cs typeface="+mn-cs"/>
              </a:endParaRPr>
            </a:p>
          </p:txBody>
        </p:sp>
      </p:grpSp>
      <p:sp>
        <p:nvSpPr>
          <p:cNvPr id="7" name="TextBox 6">
            <a:extLst>
              <a:ext uri="{FF2B5EF4-FFF2-40B4-BE49-F238E27FC236}">
                <a16:creationId xmlns:a16="http://schemas.microsoft.com/office/drawing/2014/main" id="{15C1B8ED-0778-BB93-F41E-12A946C15DB5}"/>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solidFill>
                <a:effectLst/>
                <a:uLnTx/>
                <a:uFillTx/>
                <a:latin typeface="Calibri"/>
                <a:ea typeface="+mn-ea"/>
                <a:cs typeface="+mn-cs"/>
              </a:rPr>
              <a:t>GLO2250022</a:t>
            </a:r>
          </a:p>
        </p:txBody>
      </p:sp>
    </p:spTree>
    <p:extLst>
      <p:ext uri="{BB962C8B-B14F-4D97-AF65-F5344CB8AC3E}">
        <p14:creationId xmlns:p14="http://schemas.microsoft.com/office/powerpoint/2010/main" val="3935123509"/>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0204FC0D-A940-03E1-F188-84761073DE6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6" name="think-cell data - do not delete" hidden="1">
                        <a:extLst>
                          <a:ext uri="{FF2B5EF4-FFF2-40B4-BE49-F238E27FC236}">
                            <a16:creationId xmlns:a16="http://schemas.microsoft.com/office/drawing/2014/main" id="{0204FC0D-A940-03E1-F188-84761073DE60}"/>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9A024522-31A0-6222-089F-6D9E749E200B}"/>
              </a:ext>
            </a:extLst>
          </p:cNvPr>
          <p:cNvSpPr>
            <a:spLocks noGrp="1"/>
          </p:cNvSpPr>
          <p:nvPr>
            <p:ph type="title"/>
          </p:nvPr>
        </p:nvSpPr>
        <p:spPr/>
        <p:txBody>
          <a:bodyPr vert="horz"/>
          <a:lstStyle/>
          <a:p>
            <a:r>
              <a:rPr lang="en-US" dirty="0"/>
              <a:t>Do women get the support they need?</a:t>
            </a:r>
          </a:p>
        </p:txBody>
      </p:sp>
      <p:pic>
        <p:nvPicPr>
          <p:cNvPr id="4" name="Picture 3">
            <a:extLst>
              <a:ext uri="{FF2B5EF4-FFF2-40B4-BE49-F238E27FC236}">
                <a16:creationId xmlns:a16="http://schemas.microsoft.com/office/drawing/2014/main" id="{FE10F2A7-2932-4E70-94D8-6B03941E4CBB}"/>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18976" t="553" r="37844"/>
          <a:stretch>
            <a:fillRect/>
          </a:stretch>
        </p:blipFill>
        <p:spPr>
          <a:xfrm>
            <a:off x="7720584" y="0"/>
            <a:ext cx="4471416" cy="6858000"/>
          </a:xfrm>
          <a:prstGeom prst="rect">
            <a:avLst/>
          </a:prstGeom>
        </p:spPr>
      </p:pic>
      <p:cxnSp>
        <p:nvCxnSpPr>
          <p:cNvPr id="7" name="Straight Connector 6">
            <a:extLst>
              <a:ext uri="{FF2B5EF4-FFF2-40B4-BE49-F238E27FC236}">
                <a16:creationId xmlns:a16="http://schemas.microsoft.com/office/drawing/2014/main" id="{D2F0F99C-67AC-31DD-3292-BB0D06FD9D90}"/>
              </a:ext>
            </a:extLst>
          </p:cNvPr>
          <p:cNvCxnSpPr>
            <a:cxnSpLocks/>
            <a:stCxn id="11" idx="4"/>
            <a:endCxn id="22" idx="0"/>
          </p:cNvCxnSpPr>
          <p:nvPr/>
        </p:nvCxnSpPr>
        <p:spPr>
          <a:xfrm>
            <a:off x="793846" y="1667777"/>
            <a:ext cx="0" cy="2788557"/>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8" name="TextBox 7">
            <a:extLst>
              <a:ext uri="{FF2B5EF4-FFF2-40B4-BE49-F238E27FC236}">
                <a16:creationId xmlns:a16="http://schemas.microsoft.com/office/drawing/2014/main" id="{AD008B31-1AC8-2C26-DDB2-E2CAE34C8226}"/>
              </a:ext>
            </a:extLst>
          </p:cNvPr>
          <p:cNvSpPr txBox="1"/>
          <p:nvPr/>
        </p:nvSpPr>
        <p:spPr>
          <a:xfrm>
            <a:off x="1066799" y="1405811"/>
            <a:ext cx="6398713" cy="3785652"/>
          </a:xfrm>
          <a:prstGeom prst="rect">
            <a:avLst/>
          </a:prstGeom>
        </p:spPr>
        <p:txBody>
          <a:bodyPr vert="horz" wrap="square" lIns="0" tIns="0" rIns="0" bIns="0" rtlCol="0" anchor="t">
            <a:spAutoFit/>
          </a:bodyPr>
          <a:lstStyle/>
          <a:p>
            <a:pPr marL="0" marR="0" lvl="0" indent="0" algn="l" defTabSz="121911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Georgia"/>
                <a:ea typeface="+mn-ea"/>
                <a:cs typeface="+mn-cs"/>
              </a:rPr>
              <a:t>UK survey: </a:t>
            </a:r>
            <a:r>
              <a:rPr kumimoji="0" lang="en-US" sz="2400" b="0" i="0" u="none" strike="noStrike" kern="1200" cap="none" spc="0" normalizeH="0" baseline="0" noProof="0" dirty="0">
                <a:ln>
                  <a:noFill/>
                </a:ln>
                <a:solidFill>
                  <a:srgbClr val="009CDE"/>
                </a:solidFill>
                <a:effectLst/>
                <a:uLnTx/>
                <a:uFillTx/>
                <a:latin typeface="Georgia"/>
                <a:ea typeface="+mn-ea"/>
                <a:cs typeface="+mn-cs"/>
              </a:rPr>
              <a:t>two thirds </a:t>
            </a:r>
            <a:r>
              <a:rPr kumimoji="0" lang="en-US" sz="2400" b="0" i="0" u="none" strike="noStrike" kern="1200" cap="none" spc="0" normalizeH="0" baseline="0" noProof="0" dirty="0">
                <a:ln>
                  <a:noFill/>
                </a:ln>
                <a:solidFill>
                  <a:srgbClr val="000000"/>
                </a:solidFill>
                <a:effectLst/>
                <a:uLnTx/>
                <a:uFillTx/>
                <a:latin typeface="Georgia"/>
                <a:ea typeface="+mn-ea"/>
                <a:cs typeface="+mn-cs"/>
              </a:rPr>
              <a:t>of women say there is a general </a:t>
            </a:r>
            <a:r>
              <a:rPr kumimoji="0" lang="en-US" sz="2400" b="0" i="0" u="none" strike="noStrike" kern="1200" cap="none" spc="0" normalizeH="0" baseline="0" noProof="0" dirty="0">
                <a:ln>
                  <a:noFill/>
                </a:ln>
                <a:solidFill>
                  <a:srgbClr val="009CDE"/>
                </a:solidFill>
                <a:effectLst/>
                <a:uLnTx/>
                <a:uFillTx/>
                <a:latin typeface="Georgia"/>
                <a:ea typeface="+mn-ea"/>
                <a:cs typeface="+mn-cs"/>
              </a:rPr>
              <a:t>lack of support and understanding</a:t>
            </a:r>
            <a:r>
              <a:rPr kumimoji="0" lang="en-US" sz="2400" b="0" i="0" u="none" strike="noStrike" kern="1200" cap="none" spc="0" normalizeH="0" baseline="30000" noProof="0" dirty="0">
                <a:ln>
                  <a:noFill/>
                </a:ln>
                <a:solidFill>
                  <a:srgbClr val="000000"/>
                </a:solidFill>
                <a:effectLst/>
                <a:uLnTx/>
                <a:uFillTx/>
                <a:latin typeface="Georgia"/>
                <a:ea typeface="+mn-ea"/>
                <a:cs typeface="+mn-cs"/>
              </a:rPr>
              <a:t>1</a:t>
            </a:r>
            <a:endParaRPr kumimoji="0" lang="en-US" sz="2400" b="0" i="0" u="none" strike="noStrike" kern="1200" cap="none" spc="0" normalizeH="0" baseline="0" noProof="0" dirty="0">
              <a:ln>
                <a:noFill/>
              </a:ln>
              <a:solidFill>
                <a:srgbClr val="009CDE"/>
              </a:solidFill>
              <a:effectLst/>
              <a:uLnTx/>
              <a:uFillTx/>
              <a:latin typeface="Georgia"/>
              <a:ea typeface="+mn-ea"/>
              <a:cs typeface="+mn-cs"/>
            </a:endParaRPr>
          </a:p>
          <a:p>
            <a:pPr marL="0" marR="0" lvl="0" indent="0" algn="l" defTabSz="121911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09CDE"/>
                </a:solidFill>
                <a:effectLst/>
                <a:uLnTx/>
                <a:uFillTx/>
                <a:latin typeface="Georgia"/>
                <a:ea typeface="+mn-ea"/>
                <a:cs typeface="+mn-cs"/>
              </a:rPr>
              <a:t>9 out of 10 </a:t>
            </a:r>
            <a:r>
              <a:rPr kumimoji="0" lang="en-US" sz="2400" b="0" i="0" u="none" strike="noStrike" kern="1200" cap="none" spc="0" normalizeH="0" baseline="0" noProof="0" dirty="0">
                <a:ln>
                  <a:noFill/>
                </a:ln>
                <a:solidFill>
                  <a:srgbClr val="000000"/>
                </a:solidFill>
                <a:effectLst/>
                <a:uLnTx/>
                <a:uFillTx/>
                <a:latin typeface="Georgia"/>
                <a:ea typeface="+mn-ea"/>
                <a:cs typeface="+mn-cs"/>
              </a:rPr>
              <a:t>women say they feel </a:t>
            </a:r>
            <a:r>
              <a:rPr kumimoji="0" lang="en-US" sz="2400" b="0" i="0" u="none" strike="noStrike" kern="1200" cap="none" spc="0" normalizeH="0" baseline="0" noProof="0" dirty="0">
                <a:ln>
                  <a:noFill/>
                </a:ln>
                <a:solidFill>
                  <a:srgbClr val="009CDE"/>
                </a:solidFill>
                <a:effectLst/>
                <a:uLnTx/>
                <a:uFillTx/>
                <a:latin typeface="Georgia"/>
                <a:ea typeface="+mn-ea"/>
                <a:cs typeface="+mn-cs"/>
              </a:rPr>
              <a:t>unable to talk to managers </a:t>
            </a:r>
            <a:r>
              <a:rPr kumimoji="0" lang="en-US" sz="2400" b="0" i="0" u="none" strike="noStrike" kern="1200" cap="none" spc="0" normalizeH="0" baseline="0" noProof="0" dirty="0">
                <a:ln>
                  <a:noFill/>
                </a:ln>
                <a:solidFill>
                  <a:srgbClr val="000000"/>
                </a:solidFill>
                <a:effectLst/>
                <a:uLnTx/>
                <a:uFillTx/>
                <a:latin typeface="Georgia"/>
                <a:ea typeface="+mn-ea"/>
                <a:cs typeface="+mn-cs"/>
              </a:rPr>
              <a:t>at work</a:t>
            </a:r>
            <a:r>
              <a:rPr kumimoji="0" lang="en-US" sz="2400" b="0" i="0" u="none" strike="noStrike" kern="1200" cap="none" spc="0" normalizeH="0" baseline="30000" noProof="0" dirty="0">
                <a:ln>
                  <a:noFill/>
                </a:ln>
                <a:solidFill>
                  <a:srgbClr val="000000"/>
                </a:solidFill>
                <a:effectLst/>
                <a:uLnTx/>
                <a:uFillTx/>
                <a:latin typeface="Georgia"/>
                <a:ea typeface="+mn-ea"/>
                <a:cs typeface="+mn-cs"/>
              </a:rPr>
              <a:t>1</a:t>
            </a:r>
            <a:endParaRPr kumimoji="0" lang="en-US" sz="2400" b="0" i="0" u="none" strike="noStrike" kern="1200" cap="none" spc="0" normalizeH="0" baseline="0" noProof="0" dirty="0">
              <a:ln>
                <a:noFill/>
              </a:ln>
              <a:solidFill>
                <a:srgbClr val="000000"/>
              </a:solidFill>
              <a:effectLst/>
              <a:uLnTx/>
              <a:uFillTx/>
              <a:latin typeface="Georgia"/>
              <a:ea typeface="+mn-ea"/>
              <a:cs typeface="+mn-cs"/>
            </a:endParaRPr>
          </a:p>
          <a:p>
            <a:pPr marL="0" marR="0" lvl="0" indent="0" algn="l" defTabSz="121911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09CDE"/>
                </a:solidFill>
                <a:effectLst/>
                <a:uLnTx/>
                <a:uFillTx/>
                <a:latin typeface="Georgia"/>
                <a:ea typeface="+mn-ea"/>
                <a:cs typeface="+mn-cs"/>
              </a:rPr>
              <a:t>One out of 3 </a:t>
            </a:r>
            <a:r>
              <a:rPr kumimoji="0" lang="en-US" sz="2400" b="0" i="0" u="none" strike="noStrike" kern="1200" cap="none" spc="0" normalizeH="0" baseline="0" noProof="0" dirty="0">
                <a:ln>
                  <a:noFill/>
                </a:ln>
                <a:solidFill>
                  <a:srgbClr val="000000"/>
                </a:solidFill>
                <a:effectLst/>
                <a:uLnTx/>
                <a:uFillTx/>
                <a:latin typeface="Georgia"/>
                <a:ea typeface="+mn-ea"/>
                <a:cs typeface="+mn-cs"/>
              </a:rPr>
              <a:t>women consulting a GP did not receive </a:t>
            </a:r>
            <a:r>
              <a:rPr kumimoji="0" lang="en-US" sz="2400" b="0" i="0" u="none" strike="noStrike" kern="1200" cap="none" spc="0" normalizeH="0" baseline="0" noProof="0" dirty="0">
                <a:ln>
                  <a:noFill/>
                </a:ln>
                <a:solidFill>
                  <a:srgbClr val="009CDE"/>
                </a:solidFill>
                <a:effectLst/>
                <a:uLnTx/>
                <a:uFillTx/>
                <a:latin typeface="Georgia"/>
                <a:ea typeface="+mn-ea"/>
                <a:cs typeface="+mn-cs"/>
              </a:rPr>
              <a:t>correct information </a:t>
            </a:r>
            <a:r>
              <a:rPr kumimoji="0" lang="en-US" sz="2400" b="0" i="0" u="none" strike="noStrike" kern="1200" cap="none" spc="0" normalizeH="0" baseline="0" noProof="0" dirty="0">
                <a:ln>
                  <a:noFill/>
                </a:ln>
                <a:solidFill>
                  <a:srgbClr val="000000"/>
                </a:solidFill>
                <a:effectLst/>
                <a:uLnTx/>
                <a:uFillTx/>
                <a:latin typeface="Georgia"/>
                <a:ea typeface="+mn-ea"/>
                <a:cs typeface="+mn-cs"/>
              </a:rPr>
              <a:t>on menopause or was </a:t>
            </a:r>
            <a:r>
              <a:rPr kumimoji="0" lang="en-US" sz="2400" b="0" i="0" u="none" strike="noStrike" kern="1200" cap="none" spc="0" normalizeH="0" baseline="0" noProof="0" dirty="0">
                <a:ln>
                  <a:noFill/>
                </a:ln>
                <a:solidFill>
                  <a:srgbClr val="009CDE"/>
                </a:solidFill>
                <a:effectLst/>
                <a:uLnTx/>
                <a:uFillTx/>
                <a:latin typeface="Georgia"/>
                <a:ea typeface="+mn-ea"/>
                <a:cs typeface="+mn-cs"/>
              </a:rPr>
              <a:t>denied treatment</a:t>
            </a:r>
            <a:r>
              <a:rPr kumimoji="0" lang="en-US" sz="2400" b="0" i="0" u="none" strike="noStrike" kern="1200" cap="none" spc="0" normalizeH="0" baseline="30000" noProof="0" dirty="0">
                <a:ln>
                  <a:noFill/>
                </a:ln>
                <a:solidFill>
                  <a:srgbClr val="000000"/>
                </a:solidFill>
                <a:effectLst/>
                <a:uLnTx/>
                <a:uFillTx/>
                <a:latin typeface="Georgia"/>
                <a:ea typeface="+mn-ea"/>
                <a:cs typeface="+mn-cs"/>
              </a:rPr>
              <a:t>1</a:t>
            </a:r>
            <a:endParaRPr kumimoji="0" lang="en-US" sz="2400" b="0" i="0" u="none" strike="noStrike" kern="1200" cap="none" spc="0" normalizeH="0" baseline="0" noProof="0" dirty="0">
              <a:ln>
                <a:noFill/>
              </a:ln>
              <a:solidFill>
                <a:srgbClr val="009CDE"/>
              </a:solidFill>
              <a:effectLst/>
              <a:uLnTx/>
              <a:uFillTx/>
              <a:latin typeface="Georgia"/>
              <a:ea typeface="+mn-ea"/>
              <a:cs typeface="+mn-cs"/>
            </a:endParaRPr>
          </a:p>
          <a:p>
            <a:pPr marL="0" marR="0" lvl="0" indent="0" algn="l" defTabSz="121911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Georgia"/>
                <a:ea typeface="+mn-ea"/>
                <a:cs typeface="+mn-cs"/>
              </a:rPr>
              <a:t>US survey: </a:t>
            </a:r>
            <a:r>
              <a:rPr kumimoji="0" lang="en-US" sz="2400" b="0" i="0" u="none" strike="noStrike" kern="1200" cap="none" spc="0" normalizeH="0" baseline="0" noProof="0" dirty="0">
                <a:ln>
                  <a:noFill/>
                </a:ln>
                <a:solidFill>
                  <a:srgbClr val="009CDE"/>
                </a:solidFill>
                <a:effectLst/>
                <a:uLnTx/>
                <a:uFillTx/>
                <a:latin typeface="Georgia"/>
                <a:ea typeface="+mn-ea"/>
                <a:cs typeface="+mn-cs"/>
              </a:rPr>
              <a:t>20% of OB/GYN residents </a:t>
            </a:r>
            <a:r>
              <a:rPr kumimoji="0" lang="en-US" sz="2400" b="0" i="0" u="none" strike="noStrike" kern="1200" cap="none" spc="0" normalizeH="0" baseline="0" noProof="0" dirty="0">
                <a:ln>
                  <a:noFill/>
                </a:ln>
                <a:solidFill>
                  <a:srgbClr val="000000"/>
                </a:solidFill>
                <a:effectLst/>
                <a:uLnTx/>
                <a:uFillTx/>
                <a:latin typeface="Georgia"/>
                <a:ea typeface="+mn-ea"/>
                <a:cs typeface="+mn-cs"/>
              </a:rPr>
              <a:t>receive no lessons on menopause</a:t>
            </a:r>
            <a:r>
              <a:rPr kumimoji="0" lang="en-US" sz="2400" b="0" i="0" u="none" strike="noStrike" kern="1200" cap="none" spc="0" normalizeH="0" baseline="30000" noProof="0" dirty="0">
                <a:ln>
                  <a:noFill/>
                </a:ln>
                <a:solidFill>
                  <a:srgbClr val="000000"/>
                </a:solidFill>
                <a:effectLst/>
                <a:uLnTx/>
                <a:uFillTx/>
                <a:latin typeface="Georgia"/>
                <a:ea typeface="+mn-ea"/>
                <a:cs typeface="+mn-cs"/>
              </a:rPr>
              <a:t>2</a:t>
            </a:r>
          </a:p>
        </p:txBody>
      </p:sp>
      <p:grpSp>
        <p:nvGrpSpPr>
          <p:cNvPr id="9" name="Group 8">
            <a:extLst>
              <a:ext uri="{FF2B5EF4-FFF2-40B4-BE49-F238E27FC236}">
                <a16:creationId xmlns:a16="http://schemas.microsoft.com/office/drawing/2014/main" id="{C758EF84-A798-26FC-7A46-AAC5B9F0BCEB}"/>
              </a:ext>
            </a:extLst>
          </p:cNvPr>
          <p:cNvGrpSpPr/>
          <p:nvPr/>
        </p:nvGrpSpPr>
        <p:grpSpPr>
          <a:xfrm>
            <a:off x="670560" y="1462535"/>
            <a:ext cx="246572" cy="246572"/>
            <a:chOff x="439557" y="1731284"/>
            <a:chExt cx="175977" cy="175977"/>
          </a:xfrm>
        </p:grpSpPr>
        <p:sp>
          <p:nvSpPr>
            <p:cNvPr id="10" name="Oval 9">
              <a:extLst>
                <a:ext uri="{FF2B5EF4-FFF2-40B4-BE49-F238E27FC236}">
                  <a16:creationId xmlns:a16="http://schemas.microsoft.com/office/drawing/2014/main" id="{2B9F4504-A8C2-61E7-5586-B0E831C1F25C}"/>
                </a:ext>
              </a:extLst>
            </p:cNvPr>
            <p:cNvSpPr/>
            <p:nvPr/>
          </p:nvSpPr>
          <p:spPr>
            <a:xfrm>
              <a:off x="439557" y="1731284"/>
              <a:ext cx="175977" cy="175977"/>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1333"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11" name="Oval 10">
              <a:extLst>
                <a:ext uri="{FF2B5EF4-FFF2-40B4-BE49-F238E27FC236}">
                  <a16:creationId xmlns:a16="http://schemas.microsoft.com/office/drawing/2014/main" id="{C379FF6C-9554-CF5F-0E0E-3A6D3EF231AD}"/>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1333"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5" name="Group 14">
            <a:extLst>
              <a:ext uri="{FF2B5EF4-FFF2-40B4-BE49-F238E27FC236}">
                <a16:creationId xmlns:a16="http://schemas.microsoft.com/office/drawing/2014/main" id="{DD68E1CC-CF16-AD4A-9E04-2E0BE3736F82}"/>
              </a:ext>
            </a:extLst>
          </p:cNvPr>
          <p:cNvGrpSpPr/>
          <p:nvPr/>
        </p:nvGrpSpPr>
        <p:grpSpPr>
          <a:xfrm>
            <a:off x="670560" y="2397375"/>
            <a:ext cx="246572" cy="246572"/>
            <a:chOff x="439557" y="1731284"/>
            <a:chExt cx="175977" cy="175977"/>
          </a:xfrm>
        </p:grpSpPr>
        <p:sp>
          <p:nvSpPr>
            <p:cNvPr id="16" name="Oval 15">
              <a:extLst>
                <a:ext uri="{FF2B5EF4-FFF2-40B4-BE49-F238E27FC236}">
                  <a16:creationId xmlns:a16="http://schemas.microsoft.com/office/drawing/2014/main" id="{A1985BBA-FC19-91E5-9D8D-1369D003BF02}"/>
                </a:ext>
              </a:extLst>
            </p:cNvPr>
            <p:cNvSpPr/>
            <p:nvPr/>
          </p:nvSpPr>
          <p:spPr>
            <a:xfrm>
              <a:off x="439557" y="1731284"/>
              <a:ext cx="175977" cy="175977"/>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1333"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17" name="Oval 16">
              <a:extLst>
                <a:ext uri="{FF2B5EF4-FFF2-40B4-BE49-F238E27FC236}">
                  <a16:creationId xmlns:a16="http://schemas.microsoft.com/office/drawing/2014/main" id="{AEF8F664-AF83-C1C7-8E00-7F9448AA6CEC}"/>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1333"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8" name="Group 17">
            <a:extLst>
              <a:ext uri="{FF2B5EF4-FFF2-40B4-BE49-F238E27FC236}">
                <a16:creationId xmlns:a16="http://schemas.microsoft.com/office/drawing/2014/main" id="{EED152EC-5E5F-5308-835D-188577B01AD3}"/>
              </a:ext>
            </a:extLst>
          </p:cNvPr>
          <p:cNvGrpSpPr/>
          <p:nvPr/>
        </p:nvGrpSpPr>
        <p:grpSpPr>
          <a:xfrm>
            <a:off x="670560" y="3214337"/>
            <a:ext cx="246572" cy="246572"/>
            <a:chOff x="439557" y="1731284"/>
            <a:chExt cx="175977" cy="175977"/>
          </a:xfrm>
        </p:grpSpPr>
        <p:sp>
          <p:nvSpPr>
            <p:cNvPr id="19" name="Oval 18">
              <a:extLst>
                <a:ext uri="{FF2B5EF4-FFF2-40B4-BE49-F238E27FC236}">
                  <a16:creationId xmlns:a16="http://schemas.microsoft.com/office/drawing/2014/main" id="{8344CE20-279F-4352-6F80-A9021F62FFAF}"/>
                </a:ext>
              </a:extLst>
            </p:cNvPr>
            <p:cNvSpPr/>
            <p:nvPr/>
          </p:nvSpPr>
          <p:spPr>
            <a:xfrm>
              <a:off x="439557" y="1731284"/>
              <a:ext cx="175977" cy="175977"/>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1333"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20" name="Oval 19">
              <a:extLst>
                <a:ext uri="{FF2B5EF4-FFF2-40B4-BE49-F238E27FC236}">
                  <a16:creationId xmlns:a16="http://schemas.microsoft.com/office/drawing/2014/main" id="{E5EA4C0F-D346-91C0-4C30-3449819DCA8B}"/>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1333"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21" name="Group 20">
            <a:extLst>
              <a:ext uri="{FF2B5EF4-FFF2-40B4-BE49-F238E27FC236}">
                <a16:creationId xmlns:a16="http://schemas.microsoft.com/office/drawing/2014/main" id="{1DD99BD3-F5FD-010A-502D-6A8A65C4A666}"/>
              </a:ext>
            </a:extLst>
          </p:cNvPr>
          <p:cNvGrpSpPr/>
          <p:nvPr/>
        </p:nvGrpSpPr>
        <p:grpSpPr>
          <a:xfrm>
            <a:off x="670560" y="4456334"/>
            <a:ext cx="246572" cy="246572"/>
            <a:chOff x="439557" y="1731284"/>
            <a:chExt cx="175977" cy="175977"/>
          </a:xfrm>
        </p:grpSpPr>
        <p:sp>
          <p:nvSpPr>
            <p:cNvPr id="22" name="Oval 21">
              <a:extLst>
                <a:ext uri="{FF2B5EF4-FFF2-40B4-BE49-F238E27FC236}">
                  <a16:creationId xmlns:a16="http://schemas.microsoft.com/office/drawing/2014/main" id="{0470AE4C-7BF3-B753-69E1-1E0502EB1F6E}"/>
                </a:ext>
              </a:extLst>
            </p:cNvPr>
            <p:cNvSpPr/>
            <p:nvPr/>
          </p:nvSpPr>
          <p:spPr>
            <a:xfrm>
              <a:off x="439557" y="1731284"/>
              <a:ext cx="175977" cy="175977"/>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1333"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23" name="Oval 22">
              <a:extLst>
                <a:ext uri="{FF2B5EF4-FFF2-40B4-BE49-F238E27FC236}">
                  <a16:creationId xmlns:a16="http://schemas.microsoft.com/office/drawing/2014/main" id="{C608CB77-7415-333E-E6D6-BFF27BAAA2FF}"/>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1333" b="0" i="0" u="none" strike="noStrike" kern="1200" cap="none" spc="0" normalizeH="0" baseline="0" noProof="0">
                <a:ln>
                  <a:noFill/>
                </a:ln>
                <a:solidFill>
                  <a:prstClr val="white"/>
                </a:solidFill>
                <a:effectLst/>
                <a:uLnTx/>
                <a:uFillTx/>
                <a:latin typeface="Calibri"/>
                <a:ea typeface="+mn-ea"/>
                <a:cs typeface="+mn-cs"/>
              </a:endParaRPr>
            </a:p>
          </p:txBody>
        </p:sp>
      </p:grpSp>
      <p:sp>
        <p:nvSpPr>
          <p:cNvPr id="26" name="Text Placeholder 7">
            <a:extLst>
              <a:ext uri="{FF2B5EF4-FFF2-40B4-BE49-F238E27FC236}">
                <a16:creationId xmlns:a16="http://schemas.microsoft.com/office/drawing/2014/main" id="{A203D2C8-5CF0-D045-B997-6DE87AE66317}"/>
              </a:ext>
            </a:extLst>
          </p:cNvPr>
          <p:cNvSpPr txBox="1">
            <a:spLocks/>
          </p:cNvSpPr>
          <p:nvPr/>
        </p:nvSpPr>
        <p:spPr>
          <a:xfrm>
            <a:off x="670561" y="5650723"/>
            <a:ext cx="6899283" cy="857927"/>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it-IT"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1.Nuffieldhealth.com. </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One in four with menopause symptoms concerned about ability to cope with life. Last update September 2017.[</a:t>
            </a:r>
            <a:r>
              <a:rPr kumimoji="0" lang="it-IT"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consulted</a:t>
            </a:r>
            <a:r>
              <a:rPr kumimoji="0" lang="it-IT"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in </a:t>
            </a:r>
            <a:r>
              <a:rPr kumimoji="0" lang="it-IT"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September</a:t>
            </a:r>
            <a:r>
              <a:rPr kumimoji="0" lang="it-IT"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30, 2022].</a:t>
            </a:r>
          </a:p>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it-IT"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2. </a:t>
            </a:r>
            <a:r>
              <a:rPr kumimoji="0" lang="it-IT"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Kling</a:t>
            </a:r>
            <a:r>
              <a:rPr kumimoji="0" lang="it-IT"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JM,  </a:t>
            </a:r>
            <a:r>
              <a:rPr kumimoji="0" lang="fr-FR"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MacLaughlin</a:t>
            </a:r>
            <a:r>
              <a:rPr kumimoji="0" lang="fr-FR"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KL, </a:t>
            </a:r>
            <a:r>
              <a:rPr kumimoji="0" lang="it-IT"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et al. </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Menopause Management Knowledge in Postgraduate Family Medicine, Internal Medicine, and Obstetrics and Gynecology Residents: A Cross-Sectional Survey. </a:t>
            </a:r>
            <a:r>
              <a:rPr kumimoji="0" lang="it-IT"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Mayo Clinic </a:t>
            </a:r>
            <a:r>
              <a:rPr kumimoji="0" lang="it-IT"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Proceedings</a:t>
            </a:r>
            <a:r>
              <a:rPr kumimoji="0" lang="it-IT"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a:t>
            </a:r>
            <a:r>
              <a:rPr kumimoji="0" lang="fr-FR"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2019;94(2):242-253.</a:t>
            </a:r>
            <a:endParaRPr kumimoji="0" lang="it-IT"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endParaRPr>
          </a:p>
        </p:txBody>
      </p:sp>
      <p:sp>
        <p:nvSpPr>
          <p:cNvPr id="12" name="TextBox 11">
            <a:extLst>
              <a:ext uri="{FF2B5EF4-FFF2-40B4-BE49-F238E27FC236}">
                <a16:creationId xmlns:a16="http://schemas.microsoft.com/office/drawing/2014/main" id="{E5EBD7F8-A457-D926-F132-A8A59A053DBA}"/>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solidFill>
                <a:effectLst/>
                <a:uLnTx/>
                <a:uFillTx/>
                <a:latin typeface="Calibri"/>
                <a:ea typeface="+mn-ea"/>
                <a:cs typeface="+mn-cs"/>
              </a:rPr>
              <a:t>GLO2250022</a:t>
            </a:r>
          </a:p>
        </p:txBody>
      </p:sp>
    </p:spTree>
    <p:extLst>
      <p:ext uri="{BB962C8B-B14F-4D97-AF65-F5344CB8AC3E}">
        <p14:creationId xmlns:p14="http://schemas.microsoft.com/office/powerpoint/2010/main" val="3320254819"/>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456607E5-9D54-6352-848B-D851EBCE8E94}"/>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4" name="think-cell data - do not delete" hidden="1">
                        <a:extLst>
                          <a:ext uri="{FF2B5EF4-FFF2-40B4-BE49-F238E27FC236}">
                            <a16:creationId xmlns:a16="http://schemas.microsoft.com/office/drawing/2014/main" id="{456607E5-9D54-6352-848B-D851EBCE8E94}"/>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grpSp>
        <p:nvGrpSpPr>
          <p:cNvPr id="5" name="Group 4">
            <a:extLst>
              <a:ext uri="{FF2B5EF4-FFF2-40B4-BE49-F238E27FC236}">
                <a16:creationId xmlns:a16="http://schemas.microsoft.com/office/drawing/2014/main" id="{3AC41BD3-1BEF-44C6-7A6D-EEFD8C3CB39F}"/>
              </a:ext>
            </a:extLst>
          </p:cNvPr>
          <p:cNvGrpSpPr/>
          <p:nvPr/>
        </p:nvGrpSpPr>
        <p:grpSpPr>
          <a:xfrm>
            <a:off x="670561" y="266700"/>
            <a:ext cx="10936223" cy="3211244"/>
            <a:chOff x="670561" y="310890"/>
            <a:chExt cx="10936223" cy="3211244"/>
          </a:xfrm>
        </p:grpSpPr>
        <p:sp>
          <p:nvSpPr>
            <p:cNvPr id="6" name="Text Placeholder 5">
              <a:extLst>
                <a:ext uri="{FF2B5EF4-FFF2-40B4-BE49-F238E27FC236}">
                  <a16:creationId xmlns:a16="http://schemas.microsoft.com/office/drawing/2014/main" id="{001D4E29-1324-FD3D-9F2C-0CDD72D822D5}"/>
                </a:ext>
              </a:extLst>
            </p:cNvPr>
            <p:cNvSpPr txBox="1">
              <a:spLocks/>
            </p:cNvSpPr>
            <p:nvPr/>
          </p:nvSpPr>
          <p:spPr>
            <a:xfrm>
              <a:off x="670561" y="310890"/>
              <a:ext cx="6341632" cy="3211244"/>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2400" b="0" i="0" u="none" strike="noStrike" kern="1200" cap="none" spc="0" normalizeH="0" baseline="0" noProof="0" dirty="0">
                  <a:ln>
                    <a:noFill/>
                  </a:ln>
                  <a:solidFill>
                    <a:prstClr val="white"/>
                  </a:solidFill>
                  <a:effectLst/>
                  <a:uLnTx/>
                  <a:uFillTx/>
                  <a:latin typeface="Georgia" panose="02040502050405020303" pitchFamily="18" charset="0"/>
                  <a:ea typeface="+mn-ea"/>
                  <a:cs typeface="Calibri" panose="020F0502020204030204" pitchFamily="34" charset="0"/>
                </a:rPr>
                <a:t>How we discuss </a:t>
              </a:r>
              <a:br>
                <a:rPr kumimoji="0" lang="en-US" sz="2400" b="0" i="0" u="none" strike="noStrike" kern="1200" cap="none" spc="0" normalizeH="0" baseline="0" noProof="0" dirty="0">
                  <a:ln>
                    <a:noFill/>
                  </a:ln>
                  <a:solidFill>
                    <a:prstClr val="white"/>
                  </a:solidFill>
                  <a:effectLst/>
                  <a:uLnTx/>
                  <a:uFillTx/>
                  <a:latin typeface="Georgia" panose="02040502050405020303" pitchFamily="18" charset="0"/>
                  <a:ea typeface="+mn-ea"/>
                  <a:cs typeface="Calibri" panose="020F0502020204030204" pitchFamily="34" charset="0"/>
                </a:rPr>
              </a:br>
              <a:r>
                <a:rPr kumimoji="0" lang="en-US" sz="2400" b="0" i="0" u="none" strike="noStrike" kern="1200" cap="none" spc="0" normalizeH="0" baseline="0" noProof="0" dirty="0">
                  <a:ln>
                    <a:noFill/>
                  </a:ln>
                  <a:solidFill>
                    <a:prstClr val="white"/>
                  </a:solidFill>
                  <a:effectLst/>
                  <a:uLnTx/>
                  <a:uFillTx/>
                  <a:latin typeface="Georgia" panose="02040502050405020303" pitchFamily="18" charset="0"/>
                  <a:ea typeface="+mn-ea"/>
                  <a:cs typeface="Calibri" panose="020F0502020204030204" pitchFamily="34" charset="0"/>
                </a:rPr>
                <a:t>about menopause with patients</a:t>
              </a:r>
            </a:p>
          </p:txBody>
        </p:sp>
        <p:pic>
          <p:nvPicPr>
            <p:cNvPr id="7" name="Picture 7" descr="How menopause affects blood vessel health">
              <a:extLst>
                <a:ext uri="{FF2B5EF4-FFF2-40B4-BE49-F238E27FC236}">
                  <a16:creationId xmlns:a16="http://schemas.microsoft.com/office/drawing/2014/main" id="{3E6170A2-1D8A-2BDC-367F-2F454638402F}"/>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19682" r="5227"/>
            <a:stretch/>
          </p:blipFill>
          <p:spPr bwMode="auto">
            <a:xfrm>
              <a:off x="6998476" y="310890"/>
              <a:ext cx="4608308" cy="3211244"/>
            </a:xfrm>
            <a:prstGeom prst="rect">
              <a:avLst/>
            </a:prstGeom>
            <a:noFill/>
            <a:extLst>
              <a:ext uri="{909E8E84-426E-40DD-AFC4-6F175D3DCCD1}">
                <a14:hiddenFill xmlns:a14="http://schemas.microsoft.com/office/drawing/2010/main">
                  <a:solidFill>
                    <a:srgbClr val="FFFFFF"/>
                  </a:solidFill>
                </a14:hiddenFill>
              </a:ext>
            </a:extLst>
          </p:spPr>
        </p:pic>
      </p:grpSp>
      <p:sp>
        <p:nvSpPr>
          <p:cNvPr id="8" name="TextBox 27">
            <a:extLst>
              <a:ext uri="{FF2B5EF4-FFF2-40B4-BE49-F238E27FC236}">
                <a16:creationId xmlns:a16="http://schemas.microsoft.com/office/drawing/2014/main" id="{C0E2FA61-155D-D69F-0781-DBF51D42DFCC}"/>
              </a:ext>
            </a:extLst>
          </p:cNvPr>
          <p:cNvSpPr txBox="1">
            <a:spLocks/>
          </p:cNvSpPr>
          <p:nvPr/>
        </p:nvSpPr>
        <p:spPr>
          <a:xfrm>
            <a:off x="670560" y="3625518"/>
            <a:ext cx="10936224" cy="2046714"/>
          </a:xfrm>
          <a:prstGeom prst="rect">
            <a:avLst/>
          </a:prstGeom>
        </p:spPr>
        <p:txBody>
          <a:bodyPr vert="horz" lIns="0" tIns="0" rIns="0" bIns="0" rtlCol="0">
            <a:noAutofit/>
          </a:bodyPr>
          <a:lstStyle/>
          <a:p>
            <a:pPr marL="0" marR="0" lvl="0" indent="0" algn="l" defTabSz="1219110" rtl="0" eaLnBrk="1" fontAlgn="auto" latinLnBrk="0" hangingPunct="1">
              <a:lnSpc>
                <a:spcPct val="100000"/>
              </a:lnSpc>
              <a:spcBef>
                <a:spcPts val="0"/>
              </a:spcBef>
              <a:spcAft>
                <a:spcPts val="120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mn-cs"/>
              </a:rPr>
              <a:t>Menopause as an </a:t>
            </a:r>
            <a:r>
              <a:rPr kumimoji="0" lang="en-US" sz="1800" b="0" i="0" u="none" strike="noStrike" kern="1200" cap="none" spc="0" normalizeH="0" baseline="0" noProof="0" dirty="0">
                <a:ln>
                  <a:noFill/>
                </a:ln>
                <a:solidFill>
                  <a:srgbClr val="009CDE"/>
                </a:solidFill>
                <a:effectLst/>
                <a:uLnTx/>
                <a:uFillTx/>
                <a:latin typeface="Georgia"/>
                <a:ea typeface="+mn-ea"/>
                <a:cs typeface="+mn-cs"/>
              </a:rPr>
              <a:t>endocrine change</a:t>
            </a:r>
            <a:endParaRPr kumimoji="0" lang="en-US" sz="1800" b="0" i="0" u="none" strike="noStrike" kern="1200" cap="none" spc="0" normalizeH="0" baseline="0" noProof="0" dirty="0">
              <a:ln>
                <a:noFill/>
              </a:ln>
              <a:solidFill>
                <a:srgbClr val="000000"/>
              </a:solidFill>
              <a:effectLst/>
              <a:uLnTx/>
              <a:uFillTx/>
              <a:latin typeface="Georgia"/>
              <a:ea typeface="+mn-ea"/>
              <a:cs typeface="+mn-cs"/>
            </a:endParaRPr>
          </a:p>
          <a:p>
            <a:pPr marL="0" marR="0" lvl="0" indent="0" algn="l" defTabSz="1219110" rtl="0" eaLnBrk="1" fontAlgn="auto" latinLnBrk="0" hangingPunct="1">
              <a:lnSpc>
                <a:spcPct val="100000"/>
              </a:lnSpc>
              <a:spcBef>
                <a:spcPts val="0"/>
              </a:spcBef>
              <a:spcAft>
                <a:spcPts val="120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mn-cs"/>
              </a:rPr>
              <a:t>Explain the </a:t>
            </a:r>
            <a:r>
              <a:rPr kumimoji="0" lang="en-US" sz="1800" b="0" i="0" u="none" strike="noStrike" kern="1200" cap="none" spc="0" normalizeH="0" baseline="0" noProof="0" dirty="0">
                <a:ln>
                  <a:noFill/>
                </a:ln>
                <a:solidFill>
                  <a:srgbClr val="009CDE"/>
                </a:solidFill>
                <a:effectLst/>
                <a:uLnTx/>
                <a:uFillTx/>
                <a:latin typeface="Georgia"/>
                <a:ea typeface="+mn-ea"/>
                <a:cs typeface="+mn-cs"/>
              </a:rPr>
              <a:t>symptoms</a:t>
            </a:r>
            <a:r>
              <a:rPr kumimoji="0" lang="en-US" sz="1800" b="0" i="0" u="none" strike="noStrike" kern="1200" cap="none" spc="0" normalizeH="0" baseline="0" noProof="0" dirty="0">
                <a:ln>
                  <a:noFill/>
                </a:ln>
                <a:solidFill>
                  <a:srgbClr val="000000"/>
                </a:solidFill>
                <a:effectLst/>
                <a:uLnTx/>
                <a:uFillTx/>
                <a:latin typeface="Georgia"/>
                <a:ea typeface="+mn-ea"/>
                <a:cs typeface="+mn-cs"/>
              </a:rPr>
              <a:t> and the long-term </a:t>
            </a:r>
            <a:r>
              <a:rPr kumimoji="0" lang="en-US" sz="1800" b="0" i="0" u="none" strike="noStrike" kern="1200" cap="none" spc="0" normalizeH="0" baseline="0" noProof="0" dirty="0">
                <a:ln>
                  <a:noFill/>
                </a:ln>
                <a:solidFill>
                  <a:srgbClr val="009CDE"/>
                </a:solidFill>
                <a:effectLst/>
                <a:uLnTx/>
                <a:uFillTx/>
                <a:latin typeface="Georgia"/>
                <a:ea typeface="+mn-ea"/>
                <a:cs typeface="+mn-cs"/>
              </a:rPr>
              <a:t>consequences</a:t>
            </a:r>
            <a:endParaRPr kumimoji="0" lang="en-US" sz="1800" b="0" i="0" u="none" strike="noStrike" kern="1200" cap="none" spc="0" normalizeH="0" baseline="0" noProof="0" dirty="0">
              <a:ln>
                <a:noFill/>
              </a:ln>
              <a:solidFill>
                <a:srgbClr val="000000"/>
              </a:solidFill>
              <a:effectLst/>
              <a:uLnTx/>
              <a:uFillTx/>
              <a:latin typeface="Georgia"/>
              <a:ea typeface="+mn-ea"/>
              <a:cs typeface="+mn-cs"/>
            </a:endParaRPr>
          </a:p>
          <a:p>
            <a:pPr marL="0" marR="0" lvl="0" indent="0" algn="l" defTabSz="1219110" rtl="0" eaLnBrk="1" fontAlgn="auto" latinLnBrk="0" hangingPunct="1">
              <a:lnSpc>
                <a:spcPct val="100000"/>
              </a:lnSpc>
              <a:spcBef>
                <a:spcPts val="0"/>
              </a:spcBef>
              <a:spcAft>
                <a:spcPts val="120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mn-cs"/>
              </a:rPr>
              <a:t>Try to identify </a:t>
            </a:r>
            <a:r>
              <a:rPr kumimoji="0" lang="en-US" sz="1800" b="0" i="0" u="none" strike="noStrike" kern="1200" cap="none" spc="0" normalizeH="0" baseline="0" noProof="0" dirty="0">
                <a:ln>
                  <a:noFill/>
                </a:ln>
                <a:solidFill>
                  <a:srgbClr val="009CDE"/>
                </a:solidFill>
                <a:effectLst/>
                <a:uLnTx/>
                <a:uFillTx/>
                <a:latin typeface="Georgia"/>
                <a:ea typeface="+mn-ea"/>
                <a:cs typeface="+mn-cs"/>
              </a:rPr>
              <a:t>contraindications</a:t>
            </a:r>
            <a:r>
              <a:rPr kumimoji="0" lang="en-US" sz="1800" b="0" i="0" u="none" strike="noStrike" kern="1200" cap="none" spc="0" normalizeH="0" baseline="0" noProof="0" dirty="0">
                <a:ln>
                  <a:noFill/>
                </a:ln>
                <a:solidFill>
                  <a:srgbClr val="000000"/>
                </a:solidFill>
                <a:effectLst/>
                <a:uLnTx/>
                <a:uFillTx/>
                <a:latin typeface="Georgia"/>
                <a:ea typeface="+mn-ea"/>
                <a:cs typeface="+mn-cs"/>
              </a:rPr>
              <a:t> to treatment</a:t>
            </a:r>
          </a:p>
          <a:p>
            <a:pPr marL="0" marR="0" lvl="0" indent="0" algn="l" defTabSz="1219110" rtl="0" eaLnBrk="1" fontAlgn="auto" latinLnBrk="0" hangingPunct="1">
              <a:lnSpc>
                <a:spcPct val="100000"/>
              </a:lnSpc>
              <a:spcBef>
                <a:spcPts val="0"/>
              </a:spcBef>
              <a:spcAft>
                <a:spcPts val="120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mn-cs"/>
              </a:rPr>
              <a:t>Propose a </a:t>
            </a:r>
            <a:r>
              <a:rPr kumimoji="0" lang="en-US" sz="1800" b="0" i="0" u="none" strike="noStrike" kern="1200" cap="none" spc="0" normalizeH="0" baseline="0" noProof="0" dirty="0">
                <a:ln>
                  <a:noFill/>
                </a:ln>
                <a:solidFill>
                  <a:srgbClr val="009CDE"/>
                </a:solidFill>
                <a:effectLst/>
                <a:uLnTx/>
                <a:uFillTx/>
                <a:latin typeface="Georgia"/>
                <a:ea typeface="+mn-ea"/>
                <a:cs typeface="+mn-cs"/>
              </a:rPr>
              <a:t>personalized treatment </a:t>
            </a:r>
            <a:r>
              <a:rPr kumimoji="0" lang="en-US" sz="1800" b="0" i="0" u="none" strike="noStrike" kern="1200" cap="none" spc="0" normalizeH="0" baseline="0" noProof="0" dirty="0">
                <a:ln>
                  <a:noFill/>
                </a:ln>
                <a:solidFill>
                  <a:srgbClr val="000000"/>
                </a:solidFill>
                <a:effectLst/>
                <a:uLnTx/>
                <a:uFillTx/>
                <a:latin typeface="Georgia"/>
                <a:ea typeface="+mn-ea"/>
                <a:cs typeface="+mn-cs"/>
              </a:rPr>
              <a:t>based on clinical issues and patient’s preferences</a:t>
            </a:r>
          </a:p>
        </p:txBody>
      </p:sp>
      <p:sp>
        <p:nvSpPr>
          <p:cNvPr id="9" name="TextBox 8">
            <a:extLst>
              <a:ext uri="{FF2B5EF4-FFF2-40B4-BE49-F238E27FC236}">
                <a16:creationId xmlns:a16="http://schemas.microsoft.com/office/drawing/2014/main" id="{6324E981-ED96-AA64-0925-EE62CB79A8DF}"/>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595959"/>
                </a:solidFill>
                <a:effectLst/>
                <a:uLnTx/>
                <a:uFillTx/>
                <a:latin typeface="Calibri"/>
                <a:ea typeface="+mn-ea"/>
                <a:cs typeface="+mn-cs"/>
              </a:rPr>
              <a:t>GLO2250022</a:t>
            </a:r>
            <a:endParaRPr kumimoji="0" lang="en-US" sz="900" b="0" i="0" u="none" strike="noStrike" kern="1200" cap="none" spc="0" normalizeH="0" baseline="0" noProof="0" dirty="0">
              <a:ln>
                <a:noFill/>
              </a:ln>
              <a:solidFill>
                <a:srgbClr val="595959"/>
              </a:solidFill>
              <a:effectLst/>
              <a:uLnTx/>
              <a:uFillTx/>
              <a:latin typeface="Calibri"/>
              <a:ea typeface="+mn-ea"/>
              <a:cs typeface="+mn-cs"/>
            </a:endParaRPr>
          </a:p>
        </p:txBody>
      </p:sp>
    </p:spTree>
    <p:extLst>
      <p:ext uri="{BB962C8B-B14F-4D97-AF65-F5344CB8AC3E}">
        <p14:creationId xmlns:p14="http://schemas.microsoft.com/office/powerpoint/2010/main" val="132124468"/>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D97B85F-143D-2776-1D96-8E85C87136B9}"/>
            </a:ext>
          </a:extLst>
        </p:cNvPr>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EBAE3F21-5921-B60E-49C6-EC229AFF1F6A}"/>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4" name="think-cell data - do not delete" hidden="1">
                        <a:extLst>
                          <a:ext uri="{FF2B5EF4-FFF2-40B4-BE49-F238E27FC236}">
                            <a16:creationId xmlns:a16="http://schemas.microsoft.com/office/drawing/2014/main" id="{EBAE3F21-5921-B60E-49C6-EC229AFF1F6A}"/>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6" name="Text Placeholder 5">
            <a:extLst>
              <a:ext uri="{FF2B5EF4-FFF2-40B4-BE49-F238E27FC236}">
                <a16:creationId xmlns:a16="http://schemas.microsoft.com/office/drawing/2014/main" id="{F01130A5-8C44-9C76-77FF-DF926C9F3ADA}"/>
              </a:ext>
            </a:extLst>
          </p:cNvPr>
          <p:cNvSpPr txBox="1">
            <a:spLocks/>
          </p:cNvSpPr>
          <p:nvPr/>
        </p:nvSpPr>
        <p:spPr>
          <a:xfrm>
            <a:off x="670561" y="266700"/>
            <a:ext cx="6341632" cy="3211244"/>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2400" b="0" i="0" u="none" strike="noStrike" kern="1200" cap="none" spc="0" normalizeH="0" baseline="0" noProof="0" dirty="0">
                <a:ln>
                  <a:noFill/>
                </a:ln>
                <a:solidFill>
                  <a:prstClr val="white"/>
                </a:solidFill>
                <a:effectLst/>
                <a:uLnTx/>
                <a:uFillTx/>
                <a:latin typeface="Georgia" panose="02040502050405020303" pitchFamily="18" charset="0"/>
                <a:ea typeface="+mn-ea"/>
                <a:cs typeface="Calibri" panose="020F0502020204030204" pitchFamily="34" charset="0"/>
              </a:rPr>
              <a:t>How should we </a:t>
            </a:r>
            <a:br>
              <a:rPr kumimoji="0" lang="en-US" sz="2400" b="0" i="0" u="none" strike="noStrike" kern="1200" cap="none" spc="0" normalizeH="0" baseline="0" noProof="0" dirty="0">
                <a:ln>
                  <a:noFill/>
                </a:ln>
                <a:solidFill>
                  <a:prstClr val="white"/>
                </a:solidFill>
                <a:effectLst/>
                <a:uLnTx/>
                <a:uFillTx/>
                <a:latin typeface="Georgia" panose="02040502050405020303" pitchFamily="18" charset="0"/>
                <a:ea typeface="+mn-ea"/>
                <a:cs typeface="Calibri" panose="020F0502020204030204" pitchFamily="34" charset="0"/>
              </a:rPr>
            </a:br>
            <a:r>
              <a:rPr kumimoji="0" lang="en-US" sz="2400" b="0" i="0" u="none" strike="noStrike" kern="1200" cap="none" spc="0" normalizeH="0" baseline="0" noProof="0" dirty="0">
                <a:ln>
                  <a:noFill/>
                </a:ln>
                <a:solidFill>
                  <a:prstClr val="white"/>
                </a:solidFill>
                <a:effectLst/>
                <a:uLnTx/>
                <a:uFillTx/>
                <a:latin typeface="Georgia" panose="02040502050405020303" pitchFamily="18" charset="0"/>
                <a:ea typeface="+mn-ea"/>
                <a:cs typeface="Calibri" panose="020F0502020204030204" pitchFamily="34" charset="0"/>
              </a:rPr>
              <a:t>discuss about menopause with patients</a:t>
            </a:r>
          </a:p>
        </p:txBody>
      </p:sp>
      <p:sp>
        <p:nvSpPr>
          <p:cNvPr id="8" name="TextBox 27">
            <a:extLst>
              <a:ext uri="{FF2B5EF4-FFF2-40B4-BE49-F238E27FC236}">
                <a16:creationId xmlns:a16="http://schemas.microsoft.com/office/drawing/2014/main" id="{AF77DCB6-79B6-3F42-52DB-C94D58FDB021}"/>
              </a:ext>
            </a:extLst>
          </p:cNvPr>
          <p:cNvSpPr txBox="1">
            <a:spLocks/>
          </p:cNvSpPr>
          <p:nvPr/>
        </p:nvSpPr>
        <p:spPr>
          <a:xfrm>
            <a:off x="670560" y="3625517"/>
            <a:ext cx="10936224" cy="2349397"/>
          </a:xfrm>
          <a:prstGeom prst="rect">
            <a:avLst/>
          </a:prstGeom>
        </p:spPr>
        <p:txBody>
          <a:bodyPr vert="horz" lIns="0" tIns="0" rIns="0" bIns="0" rtlCol="0">
            <a:noAutofit/>
          </a:bodyPr>
          <a:lstStyle/>
          <a:p>
            <a:pPr marL="0" marR="0" lvl="0" indent="0" algn="l" defTabSz="1219110" rtl="0" eaLnBrk="1" fontAlgn="auto" latinLnBrk="0" hangingPunct="1">
              <a:lnSpc>
                <a:spcPct val="100000"/>
              </a:lnSpc>
              <a:spcBef>
                <a:spcPts val="0"/>
              </a:spcBef>
              <a:spcAft>
                <a:spcPts val="120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mn-cs"/>
              </a:rPr>
              <a:t>Make the woman’s </a:t>
            </a:r>
            <a:r>
              <a:rPr kumimoji="0" lang="en-US" sz="1800" b="0" i="0" u="none" strike="noStrike" kern="1200" cap="none" spc="0" normalizeH="0" baseline="0" noProof="0" dirty="0">
                <a:ln>
                  <a:noFill/>
                </a:ln>
                <a:solidFill>
                  <a:srgbClr val="009CDE"/>
                </a:solidFill>
                <a:effectLst/>
                <a:uLnTx/>
                <a:uFillTx/>
                <a:latin typeface="Georgia"/>
                <a:ea typeface="+mn-ea"/>
                <a:cs typeface="+mn-cs"/>
              </a:rPr>
              <a:t>worries</a:t>
            </a:r>
            <a:r>
              <a:rPr kumimoji="0" lang="en-US" sz="1800" b="0" i="0" u="none" strike="noStrike" kern="1200" cap="none" spc="0" normalizeH="0" baseline="0" noProof="0" dirty="0">
                <a:ln>
                  <a:noFill/>
                </a:ln>
                <a:solidFill>
                  <a:srgbClr val="000000"/>
                </a:solidFill>
                <a:effectLst/>
                <a:uLnTx/>
                <a:uFillTx/>
                <a:latin typeface="Georgia"/>
                <a:ea typeface="+mn-ea"/>
                <a:cs typeface="+mn-cs"/>
              </a:rPr>
              <a:t> and </a:t>
            </a:r>
            <a:r>
              <a:rPr kumimoji="0" lang="en-US" sz="1800" b="0" i="0" u="none" strike="noStrike" kern="1200" cap="none" spc="0" normalizeH="0" baseline="0" noProof="0" dirty="0">
                <a:ln>
                  <a:noFill/>
                </a:ln>
                <a:solidFill>
                  <a:srgbClr val="009CDE"/>
                </a:solidFill>
                <a:effectLst/>
                <a:uLnTx/>
                <a:uFillTx/>
                <a:latin typeface="Georgia"/>
                <a:ea typeface="+mn-ea"/>
                <a:cs typeface="+mn-cs"/>
              </a:rPr>
              <a:t>doubts</a:t>
            </a:r>
            <a:r>
              <a:rPr kumimoji="0" lang="en-US" sz="1800" b="0" i="0" u="none" strike="noStrike" kern="1200" cap="none" spc="0" normalizeH="0" baseline="0" noProof="0" dirty="0">
                <a:ln>
                  <a:noFill/>
                </a:ln>
                <a:solidFill>
                  <a:srgbClr val="000000"/>
                </a:solidFill>
                <a:effectLst/>
                <a:uLnTx/>
                <a:uFillTx/>
                <a:latin typeface="Georgia"/>
                <a:ea typeface="+mn-ea"/>
                <a:cs typeface="+mn-cs"/>
              </a:rPr>
              <a:t> about menopause emerge</a:t>
            </a:r>
          </a:p>
          <a:p>
            <a:pPr marL="0" marR="0" lvl="0" indent="0" algn="l" defTabSz="1219110" rtl="0" eaLnBrk="1" fontAlgn="auto" latinLnBrk="0" hangingPunct="1">
              <a:lnSpc>
                <a:spcPct val="100000"/>
              </a:lnSpc>
              <a:spcBef>
                <a:spcPts val="0"/>
              </a:spcBef>
              <a:spcAft>
                <a:spcPts val="120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mn-cs"/>
              </a:rPr>
              <a:t>Go </a:t>
            </a:r>
            <a:r>
              <a:rPr kumimoji="0" lang="en-US" sz="1800" b="0" i="0" u="none" strike="noStrike" kern="1200" cap="none" spc="0" normalizeH="0" baseline="0" noProof="0" dirty="0">
                <a:ln>
                  <a:noFill/>
                </a:ln>
                <a:solidFill>
                  <a:srgbClr val="009CDE"/>
                </a:solidFill>
                <a:effectLst/>
                <a:uLnTx/>
                <a:uFillTx/>
                <a:latin typeface="Georgia"/>
                <a:ea typeface="+mn-ea"/>
                <a:cs typeface="+mn-cs"/>
              </a:rPr>
              <a:t>beyond medical implications </a:t>
            </a:r>
            <a:r>
              <a:rPr kumimoji="0" lang="en-US" sz="1800" b="0" i="0" u="none" strike="noStrike" kern="1200" cap="none" spc="0" normalizeH="0" baseline="0" noProof="0" dirty="0">
                <a:ln>
                  <a:noFill/>
                </a:ln>
                <a:solidFill>
                  <a:srgbClr val="000000"/>
                </a:solidFill>
                <a:effectLst/>
                <a:uLnTx/>
                <a:uFillTx/>
                <a:latin typeface="Georgia"/>
                <a:ea typeface="+mn-ea"/>
                <a:cs typeface="+mn-cs"/>
              </a:rPr>
              <a:t>and explore how menopause is </a:t>
            </a:r>
            <a:r>
              <a:rPr kumimoji="0" lang="en-US" sz="1800" b="0" i="0" u="none" strike="noStrike" kern="1200" cap="none" spc="0" normalizeH="0" baseline="0" noProof="0" dirty="0">
                <a:ln>
                  <a:noFill/>
                </a:ln>
                <a:solidFill>
                  <a:srgbClr val="009CDE"/>
                </a:solidFill>
                <a:effectLst/>
                <a:uLnTx/>
                <a:uFillTx/>
                <a:latin typeface="Georgia"/>
                <a:ea typeface="+mn-ea"/>
                <a:cs typeface="+mn-cs"/>
              </a:rPr>
              <a:t>changing a woman’s life</a:t>
            </a:r>
            <a:endParaRPr kumimoji="0" lang="en-US" sz="1800" b="0" i="0" u="none" strike="noStrike" kern="1200" cap="none" spc="0" normalizeH="0" baseline="0" noProof="0" dirty="0">
              <a:ln>
                <a:noFill/>
              </a:ln>
              <a:solidFill>
                <a:srgbClr val="000000"/>
              </a:solidFill>
              <a:effectLst/>
              <a:uLnTx/>
              <a:uFillTx/>
              <a:latin typeface="Georgia"/>
              <a:ea typeface="+mn-ea"/>
              <a:cs typeface="+mn-cs"/>
            </a:endParaRPr>
          </a:p>
          <a:p>
            <a:pPr marL="0" marR="0" lvl="0" indent="0" algn="l" defTabSz="1219110" rtl="0" eaLnBrk="1" fontAlgn="auto" latinLnBrk="0" hangingPunct="1">
              <a:lnSpc>
                <a:spcPct val="100000"/>
              </a:lnSpc>
              <a:spcBef>
                <a:spcPts val="0"/>
              </a:spcBef>
              <a:spcAft>
                <a:spcPts val="120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mn-cs"/>
              </a:rPr>
              <a:t>Right </a:t>
            </a:r>
            <a:r>
              <a:rPr kumimoji="0" lang="en-US" sz="1800" b="0" i="0" u="none" strike="noStrike" kern="1200" cap="none" spc="0" normalizeH="0" baseline="0" noProof="0" dirty="0">
                <a:ln>
                  <a:noFill/>
                </a:ln>
                <a:solidFill>
                  <a:srgbClr val="009CDE"/>
                </a:solidFill>
                <a:effectLst/>
                <a:uLnTx/>
                <a:uFillTx/>
                <a:latin typeface="Georgia"/>
                <a:ea typeface="+mn-ea"/>
                <a:cs typeface="+mn-cs"/>
              </a:rPr>
              <a:t>communication skills </a:t>
            </a:r>
            <a:r>
              <a:rPr kumimoji="0" lang="en-US" sz="1800" b="0" i="0" u="none" strike="noStrike" kern="1200" cap="none" spc="0" normalizeH="0" baseline="0" noProof="0" dirty="0">
                <a:ln>
                  <a:noFill/>
                </a:ln>
                <a:solidFill>
                  <a:srgbClr val="000000"/>
                </a:solidFill>
                <a:effectLst/>
                <a:uLnTx/>
                <a:uFillTx/>
                <a:latin typeface="Georgia"/>
                <a:ea typeface="+mn-ea"/>
                <a:cs typeface="+mn-cs"/>
              </a:rPr>
              <a:t>to touch upon </a:t>
            </a:r>
            <a:r>
              <a:rPr kumimoji="0" lang="en-US" sz="1800" b="0" i="0" u="none" strike="noStrike" kern="1200" cap="none" spc="0" normalizeH="0" baseline="0" noProof="0" dirty="0">
                <a:ln>
                  <a:noFill/>
                </a:ln>
                <a:solidFill>
                  <a:srgbClr val="009CDE"/>
                </a:solidFill>
                <a:effectLst/>
                <a:uLnTx/>
                <a:uFillTx/>
                <a:latin typeface="Georgia"/>
                <a:ea typeface="+mn-ea"/>
                <a:cs typeface="+mn-cs"/>
              </a:rPr>
              <a:t>sensitive areas </a:t>
            </a:r>
            <a:r>
              <a:rPr kumimoji="0" lang="en-US" sz="1800" b="0" i="0" u="none" strike="noStrike" kern="1200" cap="none" spc="0" normalizeH="0" baseline="0" noProof="0" dirty="0">
                <a:ln>
                  <a:noFill/>
                </a:ln>
                <a:solidFill>
                  <a:srgbClr val="000000"/>
                </a:solidFill>
                <a:effectLst/>
                <a:uLnTx/>
                <a:uFillTx/>
                <a:latin typeface="Georgia"/>
                <a:ea typeface="+mn-ea"/>
                <a:cs typeface="+mn-cs"/>
              </a:rPr>
              <a:t>such as sexuality, self image, self esteem, personal and professional role, social relationships..</a:t>
            </a:r>
          </a:p>
          <a:p>
            <a:pPr marL="0" marR="0" lvl="0" indent="0" algn="l" defTabSz="1219110" rtl="0" eaLnBrk="1" fontAlgn="auto" latinLnBrk="0" hangingPunct="1">
              <a:lnSpc>
                <a:spcPct val="100000"/>
              </a:lnSpc>
              <a:spcBef>
                <a:spcPts val="0"/>
              </a:spcBef>
              <a:spcAft>
                <a:spcPts val="120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mn-cs"/>
              </a:rPr>
              <a:t>Go beyond medical treatment and talk about lifestyle, dietary and social interventions trying to comply with the </a:t>
            </a:r>
            <a:r>
              <a:rPr kumimoji="0" lang="en-US" sz="1800" b="0" i="0" u="none" strike="noStrike" kern="1200" cap="none" spc="0" normalizeH="0" baseline="0" noProof="0" dirty="0">
                <a:ln>
                  <a:noFill/>
                </a:ln>
                <a:solidFill>
                  <a:srgbClr val="009CDE"/>
                </a:solidFill>
                <a:effectLst/>
                <a:uLnTx/>
                <a:uFillTx/>
                <a:latin typeface="Georgia"/>
                <a:ea typeface="+mn-ea"/>
                <a:cs typeface="+mn-cs"/>
              </a:rPr>
              <a:t>values and attitudes </a:t>
            </a:r>
            <a:r>
              <a:rPr kumimoji="0" lang="en-US" sz="1800" b="0" i="0" u="none" strike="noStrike" kern="1200" cap="none" spc="0" normalizeH="0" baseline="0" noProof="0" dirty="0">
                <a:ln>
                  <a:noFill/>
                </a:ln>
                <a:solidFill>
                  <a:srgbClr val="000000"/>
                </a:solidFill>
                <a:effectLst/>
                <a:uLnTx/>
                <a:uFillTx/>
                <a:latin typeface="Georgia"/>
                <a:ea typeface="+mn-ea"/>
                <a:cs typeface="+mn-cs"/>
              </a:rPr>
              <a:t>of the woman</a:t>
            </a:r>
          </a:p>
        </p:txBody>
      </p:sp>
      <p:pic>
        <p:nvPicPr>
          <p:cNvPr id="2" name="Picture 1" descr="Signs You've Entered Menopause: Rickie Guida, WHNP-BC: Gynecologist">
            <a:extLst>
              <a:ext uri="{FF2B5EF4-FFF2-40B4-BE49-F238E27FC236}">
                <a16:creationId xmlns:a16="http://schemas.microsoft.com/office/drawing/2014/main" id="{B89A9C2C-26F5-86DD-9B6E-782917A35BD2}"/>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22817" t="11916" r="2287" b="9961"/>
          <a:stretch>
            <a:fillRect/>
          </a:stretch>
        </p:blipFill>
        <p:spPr bwMode="auto">
          <a:xfrm>
            <a:off x="6997700" y="266700"/>
            <a:ext cx="4608308" cy="3211244"/>
          </a:xfrm>
          <a:custGeom>
            <a:avLst/>
            <a:gdLst>
              <a:gd name="connsiteX0" fmla="*/ 0 w 4608308"/>
              <a:gd name="connsiteY0" fmla="*/ 0 h 3211244"/>
              <a:gd name="connsiteX1" fmla="*/ 4608308 w 4608308"/>
              <a:gd name="connsiteY1" fmla="*/ 0 h 3211244"/>
              <a:gd name="connsiteX2" fmla="*/ 4608308 w 4608308"/>
              <a:gd name="connsiteY2" fmla="*/ 3211244 h 3211244"/>
              <a:gd name="connsiteX3" fmla="*/ 0 w 4608308"/>
              <a:gd name="connsiteY3" fmla="*/ 3211244 h 3211244"/>
            </a:gdLst>
            <a:ahLst/>
            <a:cxnLst>
              <a:cxn ang="0">
                <a:pos x="connsiteX0" y="connsiteY0"/>
              </a:cxn>
              <a:cxn ang="0">
                <a:pos x="connsiteX1" y="connsiteY1"/>
              </a:cxn>
              <a:cxn ang="0">
                <a:pos x="connsiteX2" y="connsiteY2"/>
              </a:cxn>
              <a:cxn ang="0">
                <a:pos x="connsiteX3" y="connsiteY3"/>
              </a:cxn>
            </a:cxnLst>
            <a:rect l="l" t="t" r="r" b="b"/>
            <a:pathLst>
              <a:path w="4608308" h="3211244">
                <a:moveTo>
                  <a:pt x="0" y="0"/>
                </a:moveTo>
                <a:lnTo>
                  <a:pt x="4608308" y="0"/>
                </a:lnTo>
                <a:lnTo>
                  <a:pt x="4608308" y="3211244"/>
                </a:lnTo>
                <a:lnTo>
                  <a:pt x="0" y="3211244"/>
                </a:lnTo>
                <a:close/>
              </a:path>
            </a:pathLst>
          </a:custGeom>
          <a:noFill/>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CD7E8579-3027-FD86-D091-15922546A4A4}"/>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595959"/>
                </a:solidFill>
                <a:effectLst/>
                <a:uLnTx/>
                <a:uFillTx/>
                <a:latin typeface="Calibri"/>
                <a:ea typeface="+mn-ea"/>
                <a:cs typeface="+mn-cs"/>
              </a:rPr>
              <a:t>GLO2250022</a:t>
            </a:r>
            <a:endParaRPr kumimoji="0" lang="en-US" sz="900" b="0" i="0" u="none" strike="noStrike" kern="1200" cap="none" spc="0" normalizeH="0" baseline="0" noProof="0" dirty="0">
              <a:ln>
                <a:noFill/>
              </a:ln>
              <a:solidFill>
                <a:srgbClr val="595959"/>
              </a:solidFill>
              <a:effectLst/>
              <a:uLnTx/>
              <a:uFillTx/>
              <a:latin typeface="Calibri"/>
              <a:ea typeface="+mn-ea"/>
              <a:cs typeface="+mn-cs"/>
            </a:endParaRPr>
          </a:p>
        </p:txBody>
      </p:sp>
    </p:spTree>
    <p:extLst>
      <p:ext uri="{BB962C8B-B14F-4D97-AF65-F5344CB8AC3E}">
        <p14:creationId xmlns:p14="http://schemas.microsoft.com/office/powerpoint/2010/main" val="3761393534"/>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10D1D5B-EF7F-8C8F-CBF1-E13BFADF4B53}"/>
            </a:ext>
          </a:extLst>
        </p:cNvPr>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5B0C69D2-AD8F-D771-FF72-B607217E1C0A}"/>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4" name="think-cell data - do not delete" hidden="1">
                        <a:extLst>
                          <a:ext uri="{FF2B5EF4-FFF2-40B4-BE49-F238E27FC236}">
                            <a16:creationId xmlns:a16="http://schemas.microsoft.com/office/drawing/2014/main" id="{5B0C69D2-AD8F-D771-FF72-B607217E1C0A}"/>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6" name="Text Placeholder 5">
            <a:extLst>
              <a:ext uri="{FF2B5EF4-FFF2-40B4-BE49-F238E27FC236}">
                <a16:creationId xmlns:a16="http://schemas.microsoft.com/office/drawing/2014/main" id="{D59115CB-259E-EB3C-A9D7-76E5E20E16F7}"/>
              </a:ext>
            </a:extLst>
          </p:cNvPr>
          <p:cNvSpPr txBox="1">
            <a:spLocks/>
          </p:cNvSpPr>
          <p:nvPr/>
        </p:nvSpPr>
        <p:spPr>
          <a:xfrm>
            <a:off x="670561" y="266700"/>
            <a:ext cx="6341632" cy="3211244"/>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2400" b="0" i="0" u="none" strike="noStrike" kern="1200" cap="none" spc="0" normalizeH="0" baseline="0" noProof="0" dirty="0">
                <a:ln>
                  <a:noFill/>
                </a:ln>
                <a:solidFill>
                  <a:prstClr val="white"/>
                </a:solidFill>
                <a:effectLst/>
                <a:uLnTx/>
                <a:uFillTx/>
                <a:latin typeface="Georgia" panose="02040502050405020303" pitchFamily="18" charset="0"/>
                <a:ea typeface="+mn-ea"/>
                <a:cs typeface="Calibri" panose="020F0502020204030204" pitchFamily="34" charset="0"/>
              </a:rPr>
              <a:t>How to talk menopause</a:t>
            </a:r>
          </a:p>
        </p:txBody>
      </p:sp>
      <p:sp>
        <p:nvSpPr>
          <p:cNvPr id="8" name="TextBox 27">
            <a:extLst>
              <a:ext uri="{FF2B5EF4-FFF2-40B4-BE49-F238E27FC236}">
                <a16:creationId xmlns:a16="http://schemas.microsoft.com/office/drawing/2014/main" id="{E5905602-52D8-53A3-516A-17362FC850EC}"/>
              </a:ext>
            </a:extLst>
          </p:cNvPr>
          <p:cNvSpPr txBox="1">
            <a:spLocks/>
          </p:cNvSpPr>
          <p:nvPr/>
        </p:nvSpPr>
        <p:spPr>
          <a:xfrm>
            <a:off x="670560" y="3625517"/>
            <a:ext cx="10936224" cy="2349397"/>
          </a:xfrm>
          <a:prstGeom prst="rect">
            <a:avLst/>
          </a:prstGeom>
        </p:spPr>
        <p:txBody>
          <a:bodyPr vert="horz" lIns="0" tIns="0" rIns="0" bIns="0" rtlCol="0">
            <a:noAutofit/>
          </a:bodyPr>
          <a:lstStyle/>
          <a:p>
            <a:pPr marL="0" marR="0" lvl="0" indent="0" algn="l" defTabSz="1219110" rtl="0" eaLnBrk="1" fontAlgn="auto" latinLnBrk="0" hangingPunct="1">
              <a:lnSpc>
                <a:spcPct val="100000"/>
              </a:lnSpc>
              <a:spcBef>
                <a:spcPts val="0"/>
              </a:spcBef>
              <a:spcAft>
                <a:spcPts val="1200"/>
              </a:spcAft>
              <a:buClrTx/>
              <a:buSzTx/>
              <a:buFontTx/>
              <a:buNone/>
              <a:tabLst/>
              <a:defRPr/>
            </a:pPr>
            <a:r>
              <a:rPr kumimoji="0" lang="en-US" sz="1800" b="0" i="0" u="none" strike="noStrike" kern="1200" cap="none" spc="0" normalizeH="0" baseline="0" noProof="0" dirty="0">
                <a:ln>
                  <a:noFill/>
                </a:ln>
                <a:solidFill>
                  <a:srgbClr val="009CDE"/>
                </a:solidFill>
                <a:effectLst/>
                <a:uLnTx/>
                <a:uFillTx/>
                <a:latin typeface="Georgia"/>
                <a:ea typeface="+mn-ea"/>
                <a:cs typeface="+mn-cs"/>
              </a:rPr>
              <a:t>Reassure</a:t>
            </a:r>
            <a:r>
              <a:rPr kumimoji="0" lang="en-US" sz="1800" b="0" i="0" u="none" strike="noStrike" kern="1200" cap="none" spc="0" normalizeH="0" baseline="0" noProof="0" dirty="0">
                <a:ln>
                  <a:noFill/>
                </a:ln>
                <a:solidFill>
                  <a:srgbClr val="000000"/>
                </a:solidFill>
                <a:effectLst/>
                <a:uLnTx/>
                <a:uFillTx/>
                <a:latin typeface="Georgia"/>
                <a:ea typeface="+mn-ea"/>
                <a:cs typeface="+mn-cs"/>
              </a:rPr>
              <a:t> – it happens to all women..</a:t>
            </a:r>
          </a:p>
          <a:p>
            <a:pPr marL="0" marR="0" lvl="0" indent="0" algn="l" defTabSz="1219110" rtl="0" eaLnBrk="1" fontAlgn="auto" latinLnBrk="0" hangingPunct="1">
              <a:lnSpc>
                <a:spcPct val="100000"/>
              </a:lnSpc>
              <a:spcBef>
                <a:spcPts val="0"/>
              </a:spcBef>
              <a:spcAft>
                <a:spcPts val="1200"/>
              </a:spcAft>
              <a:buClrTx/>
              <a:buSzTx/>
              <a:buFontTx/>
              <a:buNone/>
              <a:tabLst/>
              <a:defRPr/>
            </a:pPr>
            <a:r>
              <a:rPr kumimoji="0" lang="en-US" sz="1800" b="0" i="0" u="none" strike="noStrike" kern="1200" cap="none" spc="0" normalizeH="0" baseline="0" noProof="0" dirty="0">
                <a:ln>
                  <a:noFill/>
                </a:ln>
                <a:solidFill>
                  <a:srgbClr val="009CDE"/>
                </a:solidFill>
                <a:effectLst/>
                <a:uLnTx/>
                <a:uFillTx/>
                <a:latin typeface="Georgia"/>
                <a:ea typeface="+mn-ea"/>
                <a:cs typeface="+mn-cs"/>
              </a:rPr>
              <a:t>Do not minimize </a:t>
            </a:r>
            <a:r>
              <a:rPr kumimoji="0" lang="en-US" sz="1800" b="0" i="0" u="none" strike="noStrike" kern="1200" cap="none" spc="0" normalizeH="0" baseline="0" noProof="0" dirty="0">
                <a:ln>
                  <a:noFill/>
                </a:ln>
                <a:solidFill>
                  <a:srgbClr val="000000"/>
                </a:solidFill>
                <a:effectLst/>
                <a:uLnTx/>
                <a:uFillTx/>
                <a:latin typeface="Georgia"/>
                <a:ea typeface="+mn-ea"/>
                <a:cs typeface="+mn-cs"/>
              </a:rPr>
              <a:t>– however, symptoms are relevant and can ruin your life!</a:t>
            </a:r>
          </a:p>
          <a:p>
            <a:pPr marL="0" marR="0" lvl="0" indent="0" algn="l" defTabSz="1219110" rtl="0" eaLnBrk="1" fontAlgn="auto" latinLnBrk="0" hangingPunct="1">
              <a:lnSpc>
                <a:spcPct val="100000"/>
              </a:lnSpc>
              <a:spcBef>
                <a:spcPts val="0"/>
              </a:spcBef>
              <a:spcAft>
                <a:spcPts val="1200"/>
              </a:spcAft>
              <a:buClrTx/>
              <a:buSzTx/>
              <a:buFontTx/>
              <a:buNone/>
              <a:tabLst/>
              <a:defRPr/>
            </a:pPr>
            <a:r>
              <a:rPr kumimoji="0" lang="en-US" sz="1800" b="0" i="0" u="none" strike="noStrike" kern="1200" cap="none" spc="0" normalizeH="0" baseline="0" noProof="0" dirty="0">
                <a:ln>
                  <a:noFill/>
                </a:ln>
                <a:solidFill>
                  <a:srgbClr val="009CDE"/>
                </a:solidFill>
                <a:effectLst/>
                <a:uLnTx/>
                <a:uFillTx/>
                <a:latin typeface="Georgia"/>
                <a:ea typeface="+mn-ea"/>
                <a:cs typeface="+mn-cs"/>
              </a:rPr>
              <a:t>Help women show you their own intervention needs </a:t>
            </a:r>
            <a:r>
              <a:rPr kumimoji="0" lang="en-US" sz="1800" b="0" i="0" u="none" strike="noStrike" kern="1200" cap="none" spc="0" normalizeH="0" baseline="0" noProof="0" dirty="0">
                <a:ln>
                  <a:noFill/>
                </a:ln>
                <a:solidFill>
                  <a:srgbClr val="000000"/>
                </a:solidFill>
                <a:effectLst/>
                <a:uLnTx/>
                <a:uFillTx/>
                <a:latin typeface="Georgia"/>
                <a:ea typeface="+mn-ea"/>
                <a:cs typeface="+mn-cs"/>
              </a:rPr>
              <a:t>– what is that worries you most?</a:t>
            </a:r>
          </a:p>
          <a:p>
            <a:pPr marL="0" marR="0" lvl="0" indent="0" algn="l" defTabSz="1219110" rtl="0" eaLnBrk="1" fontAlgn="auto" latinLnBrk="0" hangingPunct="1">
              <a:lnSpc>
                <a:spcPct val="100000"/>
              </a:lnSpc>
              <a:spcBef>
                <a:spcPts val="0"/>
              </a:spcBef>
              <a:spcAft>
                <a:spcPts val="1200"/>
              </a:spcAft>
              <a:buClrTx/>
              <a:buSzTx/>
              <a:buFontTx/>
              <a:buNone/>
              <a:tabLst/>
              <a:defRPr/>
            </a:pPr>
            <a:r>
              <a:rPr kumimoji="0" lang="en-US" sz="1800" b="0" i="0" u="none" strike="noStrike" kern="1200" cap="none" spc="0" normalizeH="0" baseline="0" noProof="0" dirty="0">
                <a:ln>
                  <a:noFill/>
                </a:ln>
                <a:solidFill>
                  <a:srgbClr val="009CDE"/>
                </a:solidFill>
                <a:effectLst/>
                <a:uLnTx/>
                <a:uFillTx/>
                <a:latin typeface="Georgia"/>
                <a:ea typeface="+mn-ea"/>
                <a:cs typeface="+mn-cs"/>
              </a:rPr>
              <a:t>Be prepared to explain complex data correctly but plainly </a:t>
            </a:r>
            <a:r>
              <a:rPr kumimoji="0" lang="en-US" sz="1800" b="0" i="0" u="none" strike="noStrike" kern="1200" cap="none" spc="0" normalizeH="0" baseline="0" noProof="0" dirty="0">
                <a:ln>
                  <a:noFill/>
                </a:ln>
                <a:solidFill>
                  <a:srgbClr val="000000"/>
                </a:solidFill>
                <a:effectLst/>
                <a:uLnTx/>
                <a:uFillTx/>
                <a:latin typeface="Georgia"/>
                <a:ea typeface="+mn-ea"/>
                <a:cs typeface="+mn-cs"/>
              </a:rPr>
              <a:t>– address misconceptions</a:t>
            </a:r>
          </a:p>
          <a:p>
            <a:pPr marL="0" marR="0" lvl="0" indent="0" algn="l" defTabSz="1219110" rtl="0" eaLnBrk="1" fontAlgn="auto" latinLnBrk="0" hangingPunct="1">
              <a:lnSpc>
                <a:spcPct val="100000"/>
              </a:lnSpc>
              <a:spcBef>
                <a:spcPts val="0"/>
              </a:spcBef>
              <a:spcAft>
                <a:spcPts val="1200"/>
              </a:spcAft>
              <a:buClrTx/>
              <a:buSzTx/>
              <a:buFontTx/>
              <a:buNone/>
              <a:tabLst/>
              <a:defRPr/>
            </a:pPr>
            <a:r>
              <a:rPr kumimoji="0" lang="en-US" sz="1800" b="0" i="0" u="none" strike="noStrike" kern="1200" cap="none" spc="0" normalizeH="0" baseline="0" noProof="0" dirty="0">
                <a:ln>
                  <a:noFill/>
                </a:ln>
                <a:solidFill>
                  <a:srgbClr val="009CDE"/>
                </a:solidFill>
                <a:effectLst/>
                <a:uLnTx/>
                <a:uFillTx/>
                <a:latin typeface="Georgia"/>
                <a:ea typeface="+mn-ea"/>
                <a:cs typeface="+mn-cs"/>
              </a:rPr>
              <a:t>Stress the importance of long-term adherence to interventions </a:t>
            </a:r>
            <a:r>
              <a:rPr kumimoji="0" lang="en-US" sz="1800" b="0" i="0" u="none" strike="noStrike" kern="1200" cap="none" spc="0" normalizeH="0" baseline="0" noProof="0" dirty="0">
                <a:ln>
                  <a:noFill/>
                </a:ln>
                <a:solidFill>
                  <a:srgbClr val="000000"/>
                </a:solidFill>
                <a:effectLst/>
                <a:uLnTx/>
                <a:uFillTx/>
                <a:latin typeface="Georgia"/>
                <a:ea typeface="+mn-ea"/>
                <a:cs typeface="+mn-cs"/>
              </a:rPr>
              <a:t>– things get worse over time</a:t>
            </a:r>
          </a:p>
        </p:txBody>
      </p:sp>
      <p:pic>
        <p:nvPicPr>
          <p:cNvPr id="3" name="Picture 2" descr="WellFemme | Online Menopause Treatment &amp; Doctor Australia">
            <a:extLst>
              <a:ext uri="{FF2B5EF4-FFF2-40B4-BE49-F238E27FC236}">
                <a16:creationId xmlns:a16="http://schemas.microsoft.com/office/drawing/2014/main" id="{CDD9B2E8-FCB4-170F-79BB-C42EE6C8F52D}"/>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7184" t="8101" r="22389" b="8561"/>
          <a:stretch>
            <a:fillRect/>
          </a:stretch>
        </p:blipFill>
        <p:spPr bwMode="auto">
          <a:xfrm>
            <a:off x="6997700" y="266700"/>
            <a:ext cx="4608308" cy="3211244"/>
          </a:xfrm>
          <a:custGeom>
            <a:avLst/>
            <a:gdLst>
              <a:gd name="connsiteX0" fmla="*/ 0 w 4608308"/>
              <a:gd name="connsiteY0" fmla="*/ 0 h 3211244"/>
              <a:gd name="connsiteX1" fmla="*/ 4608308 w 4608308"/>
              <a:gd name="connsiteY1" fmla="*/ 0 h 3211244"/>
              <a:gd name="connsiteX2" fmla="*/ 4608308 w 4608308"/>
              <a:gd name="connsiteY2" fmla="*/ 3211244 h 3211244"/>
              <a:gd name="connsiteX3" fmla="*/ 0 w 4608308"/>
              <a:gd name="connsiteY3" fmla="*/ 3211244 h 3211244"/>
            </a:gdLst>
            <a:ahLst/>
            <a:cxnLst>
              <a:cxn ang="0">
                <a:pos x="connsiteX0" y="connsiteY0"/>
              </a:cxn>
              <a:cxn ang="0">
                <a:pos x="connsiteX1" y="connsiteY1"/>
              </a:cxn>
              <a:cxn ang="0">
                <a:pos x="connsiteX2" y="connsiteY2"/>
              </a:cxn>
              <a:cxn ang="0">
                <a:pos x="connsiteX3" y="connsiteY3"/>
              </a:cxn>
            </a:cxnLst>
            <a:rect l="l" t="t" r="r" b="b"/>
            <a:pathLst>
              <a:path w="4608308" h="3211244">
                <a:moveTo>
                  <a:pt x="0" y="0"/>
                </a:moveTo>
                <a:lnTo>
                  <a:pt x="4608308" y="0"/>
                </a:lnTo>
                <a:lnTo>
                  <a:pt x="4608308" y="3211244"/>
                </a:lnTo>
                <a:lnTo>
                  <a:pt x="0" y="3211244"/>
                </a:lnTo>
                <a:close/>
              </a:path>
            </a:pathLst>
          </a:custGeom>
          <a:noFill/>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FFA72DF2-7FAC-45B1-33B5-B0CDD52460AF}"/>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GLO2250022</a:t>
            </a:r>
          </a:p>
        </p:txBody>
      </p:sp>
    </p:spTree>
    <p:extLst>
      <p:ext uri="{BB962C8B-B14F-4D97-AF65-F5344CB8AC3E}">
        <p14:creationId xmlns:p14="http://schemas.microsoft.com/office/powerpoint/2010/main" val="315756951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hink-cell data - do not delete" hidden="1">
            <a:extLst>
              <a:ext uri="{FF2B5EF4-FFF2-40B4-BE49-F238E27FC236}">
                <a16:creationId xmlns:a16="http://schemas.microsoft.com/office/drawing/2014/main" id="{D6BC3E91-B542-4E38-8C3D-7DAF99721300}"/>
              </a:ext>
            </a:extLst>
          </p:cNvPr>
          <p:cNvGraphicFramePr>
            <a:graphicFrameLocks noChangeAspect="1"/>
          </p:cNvGraphicFramePr>
          <p:nvPr>
            <p:custDataLst>
              <p:tags r:id="rId1"/>
            </p:custDataLst>
            <p:extLst>
              <p:ext uri="{D42A27DB-BD31-4B8C-83A1-F6EECF244321}">
                <p14:modId xmlns:p14="http://schemas.microsoft.com/office/powerpoint/2010/main" val="1620338931"/>
              </p:ext>
            </p:extLst>
          </p:nvPr>
        </p:nvGraphicFramePr>
        <p:xfrm>
          <a:off x="2118" y="2118"/>
          <a:ext cx="2117" cy="2117"/>
        </p:xfrm>
        <a:graphic>
          <a:graphicData uri="http://schemas.openxmlformats.org/presentationml/2006/ole">
            <mc:AlternateContent xmlns:mc="http://schemas.openxmlformats.org/markup-compatibility/2006">
              <mc:Choice xmlns:v="urn:schemas-microsoft-com:vml" Requires="v">
                <p:oleObj name="think-cell Slide" r:id="rId3" imgW="421" imgH="420" progId="TCLayout.ActiveDocument.1">
                  <p:embed/>
                </p:oleObj>
              </mc:Choice>
              <mc:Fallback>
                <p:oleObj name="think-cell Slide" r:id="rId3" imgW="421" imgH="420" progId="TCLayout.ActiveDocument.1">
                  <p:embed/>
                  <p:pic>
                    <p:nvPicPr>
                      <p:cNvPr id="8" name="think-cell data - do not delete" hidden="1">
                        <a:extLst>
                          <a:ext uri="{FF2B5EF4-FFF2-40B4-BE49-F238E27FC236}">
                            <a16:creationId xmlns:a16="http://schemas.microsoft.com/office/drawing/2014/main" id="{D6BC3E91-B542-4E38-8C3D-7DAF99721300}"/>
                          </a:ext>
                        </a:extLst>
                      </p:cNvPr>
                      <p:cNvPicPr/>
                      <p:nvPr/>
                    </p:nvPicPr>
                    <p:blipFill>
                      <a:blip r:embed="rId4"/>
                      <a:stretch>
                        <a:fillRect/>
                      </a:stretch>
                    </p:blipFill>
                    <p:spPr>
                      <a:xfrm>
                        <a:off x="2118" y="2118"/>
                        <a:ext cx="2117" cy="2117"/>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D50F20BD-2C33-B055-E7C1-1D5EAFBB92F5}"/>
              </a:ext>
            </a:extLst>
          </p:cNvPr>
          <p:cNvSpPr>
            <a:spLocks noGrp="1"/>
          </p:cNvSpPr>
          <p:nvPr>
            <p:ph type="title"/>
          </p:nvPr>
        </p:nvSpPr>
        <p:spPr/>
        <p:txBody>
          <a:bodyPr vert="horz"/>
          <a:lstStyle/>
          <a:p>
            <a:r>
              <a:rPr lang="en-US" dirty="0"/>
              <a:t>Prematurely stopping therapy is associated with </a:t>
            </a:r>
            <a:br>
              <a:rPr lang="en-US" dirty="0"/>
            </a:br>
            <a:r>
              <a:rPr lang="en-US" dirty="0"/>
              <a:t>subsequent mortality</a:t>
            </a:r>
            <a:endParaRPr lang="pt-BR" dirty="0"/>
          </a:p>
        </p:txBody>
      </p:sp>
      <p:sp>
        <p:nvSpPr>
          <p:cNvPr id="9" name="object 5">
            <a:extLst>
              <a:ext uri="{FF2B5EF4-FFF2-40B4-BE49-F238E27FC236}">
                <a16:creationId xmlns:a16="http://schemas.microsoft.com/office/drawing/2014/main" id="{ACF64D5E-5285-EE39-9CAE-DB4CD3D47438}"/>
              </a:ext>
            </a:extLst>
          </p:cNvPr>
          <p:cNvSpPr>
            <a:spLocks noChangeAspect="1"/>
          </p:cNvSpPr>
          <p:nvPr/>
        </p:nvSpPr>
        <p:spPr>
          <a:xfrm>
            <a:off x="5719289" y="2361369"/>
            <a:ext cx="5737671" cy="2578482"/>
          </a:xfrm>
          <a:prstGeom prst="rect">
            <a:avLst/>
          </a:prstGeom>
          <a:blipFill>
            <a:blip r:embed="rId5" cstate="screen">
              <a:extLst>
                <a:ext uri="{BEBA8EAE-BF5A-486C-A8C5-ECC9F3942E4B}">
                  <a14:imgProps xmlns:a14="http://schemas.microsoft.com/office/drawing/2010/main">
                    <a14:imgLayer r:embed="rId6">
                      <a14:imgEffect>
                        <a14:brightnessContrast bright="-6000"/>
                      </a14:imgEffect>
                    </a14:imgLayer>
                  </a14:imgProps>
                </a:ext>
                <a:ext uri="{28A0092B-C50C-407E-A947-70E740481C1C}">
                  <a14:useLocalDpi xmlns:a14="http://schemas.microsoft.com/office/drawing/2010/main" val="0"/>
                </a:ext>
              </a:extLst>
            </a:blip>
            <a:stretch>
              <a:fillRect/>
            </a:stretch>
          </a:blipFill>
        </p:spPr>
        <p:txBody>
          <a:bodyPr wrap="square" lIns="0" tIns="0" rIns="0" bIns="0" rtlCol="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19" name="Text Placeholder 5">
            <a:extLst>
              <a:ext uri="{FF2B5EF4-FFF2-40B4-BE49-F238E27FC236}">
                <a16:creationId xmlns:a16="http://schemas.microsoft.com/office/drawing/2014/main" id="{5276A7CA-0FFE-9003-D88C-F93CEA42E271}"/>
              </a:ext>
            </a:extLst>
          </p:cNvPr>
          <p:cNvSpPr txBox="1">
            <a:spLocks/>
          </p:cNvSpPr>
          <p:nvPr/>
        </p:nvSpPr>
        <p:spPr>
          <a:xfrm>
            <a:off x="5631051" y="1438005"/>
            <a:ext cx="5989449" cy="613218"/>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400" b="0" i="0" u="none" strike="noStrike" kern="1200" cap="none" spc="-27" normalizeH="0" baseline="0" noProof="0" dirty="0">
                <a:ln>
                  <a:noFill/>
                </a:ln>
                <a:solidFill>
                  <a:prstClr val="white"/>
                </a:solidFill>
                <a:effectLst/>
                <a:uLnTx/>
                <a:uFillTx/>
                <a:latin typeface="Georgia"/>
                <a:ea typeface="+mn-ea"/>
                <a:cs typeface="Calibri" panose="020F0502020204030204" pitchFamily="34" charset="0"/>
              </a:rPr>
              <a:t>Kaplan-</a:t>
            </a:r>
            <a:r>
              <a:rPr kumimoji="0" lang="en-US" sz="1400" b="0" i="0" u="none" strike="noStrike" kern="1200" cap="none" spc="-27" normalizeH="0" baseline="0" noProof="0" dirty="0" err="1">
                <a:ln>
                  <a:noFill/>
                </a:ln>
                <a:solidFill>
                  <a:prstClr val="white"/>
                </a:solidFill>
                <a:effectLst/>
                <a:uLnTx/>
                <a:uFillTx/>
                <a:latin typeface="Georgia"/>
                <a:ea typeface="+mn-ea"/>
                <a:cs typeface="Calibri" panose="020F0502020204030204" pitchFamily="34" charset="0"/>
              </a:rPr>
              <a:t>meier</a:t>
            </a:r>
            <a:r>
              <a:rPr kumimoji="0" lang="en-US" sz="1400" b="0" i="0" u="none" strike="noStrike" kern="1200" cap="none" spc="-27" normalizeH="0" baseline="0" noProof="0" dirty="0">
                <a:ln>
                  <a:noFill/>
                </a:ln>
                <a:solidFill>
                  <a:prstClr val="white"/>
                </a:solidFill>
                <a:effectLst/>
                <a:uLnTx/>
                <a:uFillTx/>
                <a:latin typeface="Georgia"/>
                <a:ea typeface="+mn-ea"/>
                <a:cs typeface="Calibri" panose="020F0502020204030204" pitchFamily="34" charset="0"/>
              </a:rPr>
              <a:t> mortality curves 1 to 12 months after mi, by thienopyridine therapy at 1 month after mi</a:t>
            </a:r>
          </a:p>
        </p:txBody>
      </p:sp>
      <p:graphicFrame>
        <p:nvGraphicFramePr>
          <p:cNvPr id="20" name="Table 54">
            <a:extLst>
              <a:ext uri="{FF2B5EF4-FFF2-40B4-BE49-F238E27FC236}">
                <a16:creationId xmlns:a16="http://schemas.microsoft.com/office/drawing/2014/main" id="{4757096B-5D5C-B959-5331-18559742A4CA}"/>
              </a:ext>
            </a:extLst>
          </p:cNvPr>
          <p:cNvGraphicFramePr>
            <a:graphicFrameLocks noGrp="1"/>
          </p:cNvGraphicFramePr>
          <p:nvPr/>
        </p:nvGraphicFramePr>
        <p:xfrm>
          <a:off x="5631048" y="4967883"/>
          <a:ext cx="5989450" cy="801654"/>
        </p:xfrm>
        <a:graphic>
          <a:graphicData uri="http://schemas.openxmlformats.org/drawingml/2006/table">
            <a:tbl>
              <a:tblPr firstRow="1" bandRow="1">
                <a:tableStyleId>{F5AB1C69-6EDB-4FF4-983F-18BD219EF322}</a:tableStyleId>
              </a:tblPr>
              <a:tblGrid>
                <a:gridCol w="2074728">
                  <a:extLst>
                    <a:ext uri="{9D8B030D-6E8A-4147-A177-3AD203B41FA5}">
                      <a16:colId xmlns:a16="http://schemas.microsoft.com/office/drawing/2014/main" val="3866106530"/>
                    </a:ext>
                  </a:extLst>
                </a:gridCol>
                <a:gridCol w="559246">
                  <a:extLst>
                    <a:ext uri="{9D8B030D-6E8A-4147-A177-3AD203B41FA5}">
                      <a16:colId xmlns:a16="http://schemas.microsoft.com/office/drawing/2014/main" val="3922336826"/>
                    </a:ext>
                  </a:extLst>
                </a:gridCol>
                <a:gridCol w="559246">
                  <a:extLst>
                    <a:ext uri="{9D8B030D-6E8A-4147-A177-3AD203B41FA5}">
                      <a16:colId xmlns:a16="http://schemas.microsoft.com/office/drawing/2014/main" val="3660682543"/>
                    </a:ext>
                  </a:extLst>
                </a:gridCol>
                <a:gridCol w="559246">
                  <a:extLst>
                    <a:ext uri="{9D8B030D-6E8A-4147-A177-3AD203B41FA5}">
                      <a16:colId xmlns:a16="http://schemas.microsoft.com/office/drawing/2014/main" val="3708449963"/>
                    </a:ext>
                  </a:extLst>
                </a:gridCol>
                <a:gridCol w="559246">
                  <a:extLst>
                    <a:ext uri="{9D8B030D-6E8A-4147-A177-3AD203B41FA5}">
                      <a16:colId xmlns:a16="http://schemas.microsoft.com/office/drawing/2014/main" val="3604061601"/>
                    </a:ext>
                  </a:extLst>
                </a:gridCol>
                <a:gridCol w="559246">
                  <a:extLst>
                    <a:ext uri="{9D8B030D-6E8A-4147-A177-3AD203B41FA5}">
                      <a16:colId xmlns:a16="http://schemas.microsoft.com/office/drawing/2014/main" val="110003043"/>
                    </a:ext>
                  </a:extLst>
                </a:gridCol>
                <a:gridCol w="559246">
                  <a:extLst>
                    <a:ext uri="{9D8B030D-6E8A-4147-A177-3AD203B41FA5}">
                      <a16:colId xmlns:a16="http://schemas.microsoft.com/office/drawing/2014/main" val="269727107"/>
                    </a:ext>
                  </a:extLst>
                </a:gridCol>
                <a:gridCol w="559246">
                  <a:extLst>
                    <a:ext uri="{9D8B030D-6E8A-4147-A177-3AD203B41FA5}">
                      <a16:colId xmlns:a16="http://schemas.microsoft.com/office/drawing/2014/main" val="2205853945"/>
                    </a:ext>
                  </a:extLst>
                </a:gridCol>
              </a:tblGrid>
              <a:tr h="267218">
                <a:tc gridSpan="8">
                  <a:txBody>
                    <a:bodyPr/>
                    <a:lstStyle/>
                    <a:p>
                      <a:r>
                        <a:rPr lang="en-IN" sz="1400" b="1" dirty="0">
                          <a:solidFill>
                            <a:schemeClr val="accent1"/>
                          </a:solidFill>
                          <a:latin typeface="+mj-lt"/>
                        </a:rPr>
                        <a:t>N at risk</a:t>
                      </a:r>
                    </a:p>
                  </a:txBody>
                  <a:tcPr marL="4800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IN" sz="1400" b="0">
                        <a:solidFill>
                          <a:sysClr val="windowText" lastClr="000000"/>
                        </a:solidFill>
                        <a:latin typeface="+mn-lt"/>
                      </a:endParaRPr>
                    </a:p>
                  </a:txBody>
                  <a:tcPr marL="0" marR="0" marT="0" marB="0">
                    <a:lnL w="9525" cap="flat" cmpd="sng" algn="ctr">
                      <a:noFill/>
                      <a:prstDash val="sysDash"/>
                      <a:round/>
                      <a:headEnd type="none" w="med" len="med"/>
                      <a:tailEnd type="none" w="med" len="med"/>
                    </a:lnL>
                    <a:lnR w="9525" cap="flat" cmpd="sng" algn="ctr">
                      <a:noFill/>
                      <a:prstDash val="sysDash"/>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ysDash"/>
                      <a:round/>
                      <a:headEnd type="none" w="med" len="med"/>
                      <a:tailEnd type="none" w="med" len="med"/>
                    </a:lnB>
                    <a:lnTlToBr w="12700" cmpd="sng">
                      <a:noFill/>
                      <a:prstDash val="solid"/>
                    </a:lnTlToBr>
                    <a:lnBlToTr w="12700" cmpd="sng">
                      <a:noFill/>
                      <a:prstDash val="solid"/>
                    </a:lnBlToTr>
                    <a:no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400" b="0" i="0" u="none" strike="noStrike" kern="1200" cap="none" spc="0" normalizeH="0" baseline="0" noProof="0">
                        <a:ln>
                          <a:noFill/>
                        </a:ln>
                        <a:solidFill>
                          <a:sysClr val="windowText" lastClr="000000"/>
                        </a:solidFill>
                        <a:effectLst/>
                        <a:uLnTx/>
                        <a:uFillTx/>
                        <a:latin typeface="+mn-lt"/>
                        <a:ea typeface="+mn-ea"/>
                        <a:cs typeface="+mn-cs"/>
                      </a:endParaRPr>
                    </a:p>
                  </a:txBody>
                  <a:tcPr marL="0" marR="0" marT="0" marB="0">
                    <a:lnL w="9525" cap="flat" cmpd="sng" algn="ctr">
                      <a:noFill/>
                      <a:prstDash val="sysDash"/>
                      <a:round/>
                      <a:headEnd type="none" w="med" len="med"/>
                      <a:tailEnd type="none" w="med" len="med"/>
                    </a:lnL>
                    <a:lnR w="9525" cap="flat" cmpd="sng" algn="ctr">
                      <a:noFill/>
                      <a:prstDash val="sysDash"/>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ysDash"/>
                      <a:round/>
                      <a:headEnd type="none" w="med" len="med"/>
                      <a:tailEnd type="none" w="med" len="med"/>
                    </a:lnB>
                    <a:lnTlToBr w="12700" cmpd="sng">
                      <a:noFill/>
                      <a:prstDash val="solid"/>
                    </a:lnTlToBr>
                    <a:lnBlToTr w="12700" cmpd="sng">
                      <a:noFill/>
                      <a:prstDash val="solid"/>
                    </a:lnBlToTr>
                    <a:no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400" b="0" i="0" u="none" strike="noStrike" kern="1200" cap="none" spc="0" normalizeH="0" baseline="0" noProof="0">
                        <a:ln>
                          <a:noFill/>
                        </a:ln>
                        <a:solidFill>
                          <a:sysClr val="windowText" lastClr="000000"/>
                        </a:solidFill>
                        <a:effectLst/>
                        <a:uLnTx/>
                        <a:uFillTx/>
                        <a:latin typeface="+mn-lt"/>
                        <a:ea typeface="+mn-ea"/>
                        <a:cs typeface="+mn-cs"/>
                      </a:endParaRPr>
                    </a:p>
                  </a:txBody>
                  <a:tcPr marL="0" marR="0" marT="0" marB="0">
                    <a:lnL w="9525" cap="flat" cmpd="sng" algn="ctr">
                      <a:noFill/>
                      <a:prstDash val="sysDash"/>
                      <a:round/>
                      <a:headEnd type="none" w="med" len="med"/>
                      <a:tailEnd type="none" w="med" len="med"/>
                    </a:lnL>
                    <a:lnR w="9525" cap="flat" cmpd="sng" algn="ctr">
                      <a:noFill/>
                      <a:prstDash val="sysDash"/>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ysDash"/>
                      <a:round/>
                      <a:headEnd type="none" w="med" len="med"/>
                      <a:tailEnd type="none" w="med" len="med"/>
                    </a:lnB>
                    <a:lnTlToBr w="12700" cmpd="sng">
                      <a:noFill/>
                      <a:prstDash val="solid"/>
                    </a:lnTlToBr>
                    <a:lnBlToTr w="12700" cmpd="sng">
                      <a:noFill/>
                      <a:prstDash val="solid"/>
                    </a:lnBlToTr>
                    <a:no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400" b="0" i="0" u="none" strike="noStrike" kern="1200" cap="none" spc="0" normalizeH="0" baseline="0" noProof="0">
                        <a:ln>
                          <a:noFill/>
                        </a:ln>
                        <a:solidFill>
                          <a:sysClr val="windowText" lastClr="000000"/>
                        </a:solidFill>
                        <a:effectLst/>
                        <a:uLnTx/>
                        <a:uFillTx/>
                        <a:latin typeface="+mn-lt"/>
                        <a:ea typeface="+mn-ea"/>
                        <a:cs typeface="+mn-cs"/>
                      </a:endParaRPr>
                    </a:p>
                  </a:txBody>
                  <a:tcPr marL="0" marR="0" marT="0" marB="0">
                    <a:lnL w="9525" cap="flat" cmpd="sng" algn="ctr">
                      <a:noFill/>
                      <a:prstDash val="sysDash"/>
                      <a:round/>
                      <a:headEnd type="none" w="med" len="med"/>
                      <a:tailEnd type="none" w="med" len="med"/>
                    </a:lnL>
                    <a:lnR w="9525" cap="flat" cmpd="sng" algn="ctr">
                      <a:noFill/>
                      <a:prstDash val="sysDash"/>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ysDash"/>
                      <a:round/>
                      <a:headEnd type="none" w="med" len="med"/>
                      <a:tailEnd type="none" w="med" len="med"/>
                    </a:lnB>
                    <a:lnTlToBr w="12700" cmpd="sng">
                      <a:noFill/>
                      <a:prstDash val="solid"/>
                    </a:lnTlToBr>
                    <a:lnBlToTr w="12700" cmpd="sng">
                      <a:noFill/>
                      <a:prstDash val="solid"/>
                    </a:lnBlToTr>
                    <a:no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IN" sz="1400" b="0">
                        <a:solidFill>
                          <a:sysClr val="windowText" lastClr="000000"/>
                        </a:solidFill>
                        <a:latin typeface="+mn-lt"/>
                      </a:endParaRPr>
                    </a:p>
                  </a:txBody>
                  <a:tcPr marL="0" marR="0" marT="0" marB="0">
                    <a:lnL w="9525" cap="flat" cmpd="sng" algn="ctr">
                      <a:noFill/>
                      <a:prstDash val="sysDash"/>
                      <a:round/>
                      <a:headEnd type="none" w="med" len="med"/>
                      <a:tailEnd type="none" w="med" len="med"/>
                    </a:lnL>
                    <a:lnR w="9525" cap="flat" cmpd="sng" algn="ctr">
                      <a:noFill/>
                      <a:prstDash val="sysDash"/>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ysDash"/>
                      <a:round/>
                      <a:headEnd type="none" w="med" len="med"/>
                      <a:tailEnd type="none" w="med" len="med"/>
                    </a:lnB>
                    <a:lnTlToBr w="12700" cmpd="sng">
                      <a:noFill/>
                      <a:prstDash val="solid"/>
                    </a:lnTlToBr>
                    <a:lnBlToTr w="12700" cmpd="sng">
                      <a:noFill/>
                      <a:prstDash val="solid"/>
                    </a:lnBlToTr>
                    <a:no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IN" sz="1400" b="0">
                        <a:solidFill>
                          <a:sysClr val="windowText" lastClr="000000"/>
                        </a:solidFill>
                        <a:latin typeface="+mn-lt"/>
                      </a:endParaRPr>
                    </a:p>
                  </a:txBody>
                  <a:tcPr marL="0" marR="0" marT="0" marB="0">
                    <a:lnL w="9525" cap="flat" cmpd="sng" algn="ctr">
                      <a:noFill/>
                      <a:prstDash val="sysDash"/>
                      <a:round/>
                      <a:headEnd type="none" w="med" len="med"/>
                      <a:tailEnd type="none" w="med" len="med"/>
                    </a:lnL>
                    <a:lnR w="9525" cap="flat" cmpd="sng" algn="ctr">
                      <a:noFill/>
                      <a:prstDash val="sysDash"/>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ysDash"/>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IN" sz="1400" b="0">
                        <a:solidFill>
                          <a:sysClr val="windowText" lastClr="000000"/>
                        </a:solidFill>
                        <a:latin typeface="+mn-lt"/>
                      </a:endParaRPr>
                    </a:p>
                  </a:txBody>
                  <a:tcPr marL="0" marR="0" marT="0" marB="0">
                    <a:lnL w="9525" cap="flat" cmpd="sng" algn="ctr">
                      <a:noFill/>
                      <a:prstDash val="sysDash"/>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ys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5725822"/>
                  </a:ext>
                </a:extLst>
              </a:tr>
              <a:tr h="267218">
                <a:tc>
                  <a:txBody>
                    <a:bodyPr/>
                    <a:lstStyle/>
                    <a:p>
                      <a:r>
                        <a:rPr lang="en-IN" sz="1400" b="1" dirty="0">
                          <a:solidFill>
                            <a:sysClr val="windowText" lastClr="000000"/>
                          </a:solidFill>
                          <a:latin typeface="+mj-lt"/>
                        </a:rPr>
                        <a:t>Continued</a:t>
                      </a:r>
                    </a:p>
                  </a:txBody>
                  <a:tcPr marL="48000" marR="0" marT="0" marB="0" anchor="ctr">
                    <a:lnL w="9525" cap="flat" cmpd="sng" algn="ctr">
                      <a:noFill/>
                      <a:prstDash val="solid"/>
                      <a:round/>
                      <a:headEnd type="none" w="med" len="med"/>
                      <a:tailEnd type="none" w="med" len="med"/>
                    </a:lnL>
                    <a:lnR w="9525" cap="flat" cmpd="sng" algn="ctr">
                      <a:noFill/>
                      <a:prstDash val="sysDash"/>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ysDash"/>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400" b="0" dirty="0">
                          <a:solidFill>
                            <a:sysClr val="windowText" lastClr="000000"/>
                          </a:solidFill>
                          <a:latin typeface="+mn-lt"/>
                        </a:rPr>
                        <a:t>431</a:t>
                      </a:r>
                    </a:p>
                  </a:txBody>
                  <a:tcPr marL="0" marR="0" marT="0" marB="0" anchor="ctr">
                    <a:lnL w="9525" cap="flat" cmpd="sng" algn="ctr">
                      <a:noFill/>
                      <a:prstDash val="sysDash"/>
                      <a:round/>
                      <a:headEnd type="none" w="med" len="med"/>
                      <a:tailEnd type="none" w="med" len="med"/>
                    </a:lnL>
                    <a:lnR w="9525" cap="flat" cmpd="sng" algn="ctr">
                      <a:noFill/>
                      <a:prstDash val="sysDash"/>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ysDash"/>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N" sz="1400" b="0" i="0" u="none" strike="noStrike" kern="1200" cap="none" spc="0" normalizeH="0" baseline="0" noProof="0">
                          <a:ln>
                            <a:noFill/>
                          </a:ln>
                          <a:solidFill>
                            <a:sysClr val="windowText" lastClr="000000"/>
                          </a:solidFill>
                          <a:effectLst/>
                          <a:uLnTx/>
                          <a:uFillTx/>
                          <a:latin typeface="+mn-lt"/>
                          <a:ea typeface="+mn-ea"/>
                          <a:cs typeface="+mn-cs"/>
                        </a:rPr>
                        <a:t>431</a:t>
                      </a:r>
                    </a:p>
                  </a:txBody>
                  <a:tcPr marL="0" marR="0" marT="0" marB="0" anchor="ctr">
                    <a:lnL w="9525" cap="flat" cmpd="sng" algn="ctr">
                      <a:noFill/>
                      <a:prstDash val="sysDash"/>
                      <a:round/>
                      <a:headEnd type="none" w="med" len="med"/>
                      <a:tailEnd type="none" w="med" len="med"/>
                    </a:lnL>
                    <a:lnR w="9525" cap="flat" cmpd="sng" algn="ctr">
                      <a:noFill/>
                      <a:prstDash val="sysDash"/>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ysDash"/>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N" sz="1400" b="0" i="0" u="none" strike="noStrike" kern="1200" cap="none" spc="0" normalizeH="0" baseline="0" noProof="0">
                          <a:ln>
                            <a:noFill/>
                          </a:ln>
                          <a:solidFill>
                            <a:sysClr val="windowText" lastClr="000000"/>
                          </a:solidFill>
                          <a:effectLst/>
                          <a:uLnTx/>
                          <a:uFillTx/>
                          <a:latin typeface="+mn-lt"/>
                          <a:ea typeface="+mn-ea"/>
                          <a:cs typeface="+mn-cs"/>
                        </a:rPr>
                        <a:t>431</a:t>
                      </a:r>
                    </a:p>
                  </a:txBody>
                  <a:tcPr marL="0" marR="0" marT="0" marB="0" anchor="ctr">
                    <a:lnL w="9525" cap="flat" cmpd="sng" algn="ctr">
                      <a:noFill/>
                      <a:prstDash val="sysDash"/>
                      <a:round/>
                      <a:headEnd type="none" w="med" len="med"/>
                      <a:tailEnd type="none" w="med" len="med"/>
                    </a:lnL>
                    <a:lnR w="9525" cap="flat" cmpd="sng" algn="ctr">
                      <a:noFill/>
                      <a:prstDash val="sysDash"/>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ysDash"/>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N" sz="1400" b="0" i="0" u="none" strike="noStrike" kern="1200" cap="none" spc="0" normalizeH="0" baseline="0" noProof="0">
                          <a:ln>
                            <a:noFill/>
                          </a:ln>
                          <a:solidFill>
                            <a:sysClr val="windowText" lastClr="000000"/>
                          </a:solidFill>
                          <a:effectLst/>
                          <a:uLnTx/>
                          <a:uFillTx/>
                          <a:latin typeface="+mn-lt"/>
                          <a:ea typeface="+mn-ea"/>
                          <a:cs typeface="+mn-cs"/>
                        </a:rPr>
                        <a:t>431</a:t>
                      </a:r>
                    </a:p>
                  </a:txBody>
                  <a:tcPr marL="0" marR="0" marT="0" marB="0" anchor="ctr">
                    <a:lnL w="9525" cap="flat" cmpd="sng" algn="ctr">
                      <a:noFill/>
                      <a:prstDash val="sysDash"/>
                      <a:round/>
                      <a:headEnd type="none" w="med" len="med"/>
                      <a:tailEnd type="none" w="med" len="med"/>
                    </a:lnL>
                    <a:lnR w="9525" cap="flat" cmpd="sng" algn="ctr">
                      <a:noFill/>
                      <a:prstDash val="sysDash"/>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ysDash"/>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IN" sz="1400" b="0">
                          <a:solidFill>
                            <a:sysClr val="windowText" lastClr="000000"/>
                          </a:solidFill>
                          <a:latin typeface="+mn-lt"/>
                        </a:rPr>
                        <a:t>430</a:t>
                      </a:r>
                    </a:p>
                  </a:txBody>
                  <a:tcPr marL="0" marR="0" marT="0" marB="0" anchor="ctr">
                    <a:lnL w="9525" cap="flat" cmpd="sng" algn="ctr">
                      <a:noFill/>
                      <a:prstDash val="sysDash"/>
                      <a:round/>
                      <a:headEnd type="none" w="med" len="med"/>
                      <a:tailEnd type="none" w="med" len="med"/>
                    </a:lnL>
                    <a:lnR w="9525" cap="flat" cmpd="sng" algn="ctr">
                      <a:noFill/>
                      <a:prstDash val="sysDash"/>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ysDash"/>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IN" sz="1400" b="0">
                          <a:solidFill>
                            <a:sysClr val="windowText" lastClr="000000"/>
                          </a:solidFill>
                          <a:latin typeface="+mn-lt"/>
                        </a:rPr>
                        <a:t>429</a:t>
                      </a:r>
                    </a:p>
                  </a:txBody>
                  <a:tcPr marL="0" marR="0" marT="0" marB="0" anchor="ctr">
                    <a:lnL w="9525" cap="flat" cmpd="sng" algn="ctr">
                      <a:noFill/>
                      <a:prstDash val="sysDash"/>
                      <a:round/>
                      <a:headEnd type="none" w="med" len="med"/>
                      <a:tailEnd type="none" w="med" len="med"/>
                    </a:lnL>
                    <a:lnR w="9525" cap="flat" cmpd="sng" algn="ctr">
                      <a:noFill/>
                      <a:prstDash val="sysDash"/>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ysDash"/>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400" b="0">
                          <a:solidFill>
                            <a:sysClr val="windowText" lastClr="000000"/>
                          </a:solidFill>
                          <a:latin typeface="+mn-lt"/>
                        </a:rPr>
                        <a:t>420</a:t>
                      </a:r>
                    </a:p>
                  </a:txBody>
                  <a:tcPr marL="0" marR="0" marT="0" marB="0" anchor="ctr">
                    <a:lnL w="9525" cap="flat" cmpd="sng" algn="ctr">
                      <a:noFill/>
                      <a:prstDash val="sysDash"/>
                      <a:round/>
                      <a:headEnd type="none" w="med" len="med"/>
                      <a:tailEnd type="none" w="med" len="med"/>
                    </a:lnL>
                    <a:lnR w="9525" cap="flat" cmpd="sng" algn="ctr">
                      <a:no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ys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20329313"/>
                  </a:ext>
                </a:extLst>
              </a:tr>
              <a:tr h="267218">
                <a:tc>
                  <a:txBody>
                    <a:bodyPr/>
                    <a:lstStyle/>
                    <a:p>
                      <a:r>
                        <a:rPr lang="en-IN" sz="1400" b="1" dirty="0">
                          <a:solidFill>
                            <a:sysClr val="windowText" lastClr="000000"/>
                          </a:solidFill>
                          <a:latin typeface="+mj-lt"/>
                        </a:rPr>
                        <a:t>Discontinued</a:t>
                      </a:r>
                    </a:p>
                  </a:txBody>
                  <a:tcPr marL="48000" marR="0" marT="0" marB="0" anchor="ctr">
                    <a:lnL w="9525" cap="flat" cmpd="sng" algn="ctr">
                      <a:noFill/>
                      <a:prstDash val="solid"/>
                      <a:round/>
                      <a:headEnd type="none" w="med" len="med"/>
                      <a:tailEnd type="none" w="med" len="med"/>
                    </a:lnL>
                    <a:lnR w="9525" cap="flat" cmpd="sng" algn="ctr">
                      <a:noFill/>
                      <a:prstDash val="sysDash"/>
                      <a:round/>
                      <a:headEnd type="none" w="med" len="med"/>
                      <a:tailEnd type="none" w="med" len="med"/>
                    </a:lnR>
                    <a:lnT w="9525" cap="flat" cmpd="sng" algn="ctr">
                      <a:solidFill>
                        <a:schemeClr val="bg1">
                          <a:lumMod val="50000"/>
                        </a:schemeClr>
                      </a:solidFill>
                      <a:prstDash val="sysDash"/>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400" b="0">
                          <a:solidFill>
                            <a:sysClr val="windowText" lastClr="000000"/>
                          </a:solidFill>
                          <a:latin typeface="+mn-lt"/>
                        </a:rPr>
                        <a:t>68</a:t>
                      </a:r>
                    </a:p>
                  </a:txBody>
                  <a:tcPr marL="0" marR="0" marT="0" marB="0" anchor="ctr">
                    <a:lnL w="9525" cap="flat" cmpd="sng" algn="ctr">
                      <a:noFill/>
                      <a:prstDash val="sysDash"/>
                      <a:round/>
                      <a:headEnd type="none" w="med" len="med"/>
                      <a:tailEnd type="none" w="med" len="med"/>
                    </a:lnL>
                    <a:lnR w="9525" cap="flat" cmpd="sng" algn="ctr">
                      <a:noFill/>
                      <a:prstDash val="sysDash"/>
                      <a:round/>
                      <a:headEnd type="none" w="med" len="med"/>
                      <a:tailEnd type="none" w="med" len="med"/>
                    </a:lnR>
                    <a:lnT w="9525" cap="flat" cmpd="sng" algn="ctr">
                      <a:solidFill>
                        <a:schemeClr val="bg1">
                          <a:lumMod val="50000"/>
                        </a:schemeClr>
                      </a:solidFill>
                      <a:prstDash val="sysDash"/>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N" sz="1400" b="0" i="0" u="none" strike="noStrike" kern="1200" cap="none" spc="0" normalizeH="0" baseline="0" noProof="0" dirty="0">
                          <a:ln>
                            <a:noFill/>
                          </a:ln>
                          <a:solidFill>
                            <a:sysClr val="windowText" lastClr="000000"/>
                          </a:solidFill>
                          <a:effectLst/>
                          <a:uLnTx/>
                          <a:uFillTx/>
                          <a:latin typeface="+mn-lt"/>
                          <a:ea typeface="+mn-ea"/>
                          <a:cs typeface="+mn-cs"/>
                        </a:rPr>
                        <a:t>68</a:t>
                      </a:r>
                    </a:p>
                  </a:txBody>
                  <a:tcPr marL="0" marR="0" marT="0" marB="0" anchor="ctr">
                    <a:lnL w="9525" cap="flat" cmpd="sng" algn="ctr">
                      <a:noFill/>
                      <a:prstDash val="sysDash"/>
                      <a:round/>
                      <a:headEnd type="none" w="med" len="med"/>
                      <a:tailEnd type="none" w="med" len="med"/>
                    </a:lnL>
                    <a:lnR w="9525" cap="flat" cmpd="sng" algn="ctr">
                      <a:noFill/>
                      <a:prstDash val="sysDash"/>
                      <a:round/>
                      <a:headEnd type="none" w="med" len="med"/>
                      <a:tailEnd type="none" w="med" len="med"/>
                    </a:lnR>
                    <a:lnT w="9525" cap="flat" cmpd="sng" algn="ctr">
                      <a:solidFill>
                        <a:schemeClr val="bg1">
                          <a:lumMod val="50000"/>
                        </a:schemeClr>
                      </a:solidFill>
                      <a:prstDash val="sysDash"/>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N" sz="1400" b="0" i="0" u="none" strike="noStrike" kern="1200" cap="none" spc="0" normalizeH="0" baseline="0" noProof="0" dirty="0">
                          <a:ln>
                            <a:noFill/>
                          </a:ln>
                          <a:solidFill>
                            <a:sysClr val="windowText" lastClr="000000"/>
                          </a:solidFill>
                          <a:effectLst/>
                          <a:uLnTx/>
                          <a:uFillTx/>
                          <a:latin typeface="+mn-lt"/>
                          <a:ea typeface="+mn-ea"/>
                          <a:cs typeface="+mn-cs"/>
                        </a:rPr>
                        <a:t>67</a:t>
                      </a:r>
                    </a:p>
                  </a:txBody>
                  <a:tcPr marL="0" marR="0" marT="0" marB="0" anchor="ctr">
                    <a:lnL w="9525" cap="flat" cmpd="sng" algn="ctr">
                      <a:noFill/>
                      <a:prstDash val="sysDash"/>
                      <a:round/>
                      <a:headEnd type="none" w="med" len="med"/>
                      <a:tailEnd type="none" w="med" len="med"/>
                    </a:lnL>
                    <a:lnR w="9525" cap="flat" cmpd="sng" algn="ctr">
                      <a:noFill/>
                      <a:prstDash val="sysDash"/>
                      <a:round/>
                      <a:headEnd type="none" w="med" len="med"/>
                      <a:tailEnd type="none" w="med" len="med"/>
                    </a:lnR>
                    <a:lnT w="9525" cap="flat" cmpd="sng" algn="ctr">
                      <a:solidFill>
                        <a:schemeClr val="bg1">
                          <a:lumMod val="50000"/>
                        </a:schemeClr>
                      </a:solidFill>
                      <a:prstDash val="sysDash"/>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400" b="0" dirty="0">
                          <a:solidFill>
                            <a:sysClr val="windowText" lastClr="000000"/>
                          </a:solidFill>
                          <a:latin typeface="+mn-lt"/>
                        </a:rPr>
                        <a:t>66</a:t>
                      </a:r>
                    </a:p>
                  </a:txBody>
                  <a:tcPr marL="0" marR="0" marT="0" marB="0" anchor="ctr">
                    <a:lnL w="9525" cap="flat" cmpd="sng" algn="ctr">
                      <a:noFill/>
                      <a:prstDash val="sysDash"/>
                      <a:round/>
                      <a:headEnd type="none" w="med" len="med"/>
                      <a:tailEnd type="none" w="med" len="med"/>
                    </a:lnL>
                    <a:lnR w="9525" cap="flat" cmpd="sng" algn="ctr">
                      <a:noFill/>
                      <a:prstDash val="sysDash"/>
                      <a:round/>
                      <a:headEnd type="none" w="med" len="med"/>
                      <a:tailEnd type="none" w="med" len="med"/>
                    </a:lnR>
                    <a:lnT w="9525" cap="flat" cmpd="sng" algn="ctr">
                      <a:solidFill>
                        <a:schemeClr val="bg1">
                          <a:lumMod val="50000"/>
                        </a:schemeClr>
                      </a:solidFill>
                      <a:prstDash val="sysDash"/>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400" b="0" dirty="0">
                          <a:solidFill>
                            <a:sysClr val="windowText" lastClr="000000"/>
                          </a:solidFill>
                          <a:latin typeface="+mn-lt"/>
                        </a:rPr>
                        <a:t>65</a:t>
                      </a:r>
                    </a:p>
                  </a:txBody>
                  <a:tcPr marL="0" marR="0" marT="0" marB="0" anchor="ctr">
                    <a:lnL w="9525" cap="flat" cmpd="sng" algn="ctr">
                      <a:noFill/>
                      <a:prstDash val="sysDash"/>
                      <a:round/>
                      <a:headEnd type="none" w="med" len="med"/>
                      <a:tailEnd type="none" w="med" len="med"/>
                    </a:lnL>
                    <a:lnR w="9525" cap="flat" cmpd="sng" algn="ctr">
                      <a:noFill/>
                      <a:prstDash val="sysDash"/>
                      <a:round/>
                      <a:headEnd type="none" w="med" len="med"/>
                      <a:tailEnd type="none" w="med" len="med"/>
                    </a:lnR>
                    <a:lnT w="9525" cap="flat" cmpd="sng" algn="ctr">
                      <a:solidFill>
                        <a:schemeClr val="bg1">
                          <a:lumMod val="50000"/>
                        </a:schemeClr>
                      </a:solidFill>
                      <a:prstDash val="sysDash"/>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400" b="0" dirty="0">
                          <a:solidFill>
                            <a:sysClr val="windowText" lastClr="000000"/>
                          </a:solidFill>
                          <a:latin typeface="+mn-lt"/>
                        </a:rPr>
                        <a:t>65</a:t>
                      </a:r>
                    </a:p>
                  </a:txBody>
                  <a:tcPr marL="0" marR="0" marT="0" marB="0" anchor="ctr">
                    <a:lnL w="9525" cap="flat" cmpd="sng" algn="ctr">
                      <a:noFill/>
                      <a:prstDash val="sysDash"/>
                      <a:round/>
                      <a:headEnd type="none" w="med" len="med"/>
                      <a:tailEnd type="none" w="med" len="med"/>
                    </a:lnL>
                    <a:lnR w="9525" cap="flat" cmpd="sng" algn="ctr">
                      <a:noFill/>
                      <a:prstDash val="sysDash"/>
                      <a:round/>
                      <a:headEnd type="none" w="med" len="med"/>
                      <a:tailEnd type="none" w="med" len="med"/>
                    </a:lnR>
                    <a:lnT w="9525" cap="flat" cmpd="sng" algn="ctr">
                      <a:solidFill>
                        <a:schemeClr val="bg1">
                          <a:lumMod val="50000"/>
                        </a:schemeClr>
                      </a:solidFill>
                      <a:prstDash val="sysDash"/>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400" b="0" dirty="0">
                          <a:solidFill>
                            <a:sysClr val="windowText" lastClr="000000"/>
                          </a:solidFill>
                          <a:latin typeface="+mn-lt"/>
                        </a:rPr>
                        <a:t>62</a:t>
                      </a:r>
                    </a:p>
                  </a:txBody>
                  <a:tcPr marL="0" marR="0" marT="0" marB="0" anchor="ctr">
                    <a:lnL w="9525" cap="flat" cmpd="sng" algn="ctr">
                      <a:noFill/>
                      <a:prstDash val="sysDash"/>
                      <a:round/>
                      <a:headEnd type="none" w="med" len="med"/>
                      <a:tailEnd type="none" w="med" len="med"/>
                    </a:lnL>
                    <a:lnR w="9525" cap="flat" cmpd="sng" algn="ctr">
                      <a:noFill/>
                      <a:prstDash val="solid"/>
                      <a:round/>
                      <a:headEnd type="none" w="med" len="med"/>
                      <a:tailEnd type="none" w="med" len="med"/>
                    </a:lnR>
                    <a:lnT w="9525" cap="flat" cmpd="sng" algn="ctr">
                      <a:solidFill>
                        <a:schemeClr val="bg1">
                          <a:lumMod val="50000"/>
                        </a:schemeClr>
                      </a:solidFill>
                      <a:prstDash val="sysDash"/>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14073856"/>
                  </a:ext>
                </a:extLst>
              </a:tr>
            </a:tbl>
          </a:graphicData>
        </a:graphic>
      </p:graphicFrame>
      <p:sp>
        <p:nvSpPr>
          <p:cNvPr id="67" name="Rectangle 66">
            <a:extLst>
              <a:ext uri="{FF2B5EF4-FFF2-40B4-BE49-F238E27FC236}">
                <a16:creationId xmlns:a16="http://schemas.microsoft.com/office/drawing/2014/main" id="{30CB7B52-4859-07BF-5322-9AF6DAD9DEBE}"/>
              </a:ext>
            </a:extLst>
          </p:cNvPr>
          <p:cNvSpPr>
            <a:spLocks/>
          </p:cNvSpPr>
          <p:nvPr/>
        </p:nvSpPr>
        <p:spPr>
          <a:xfrm>
            <a:off x="1049868" y="1438004"/>
            <a:ext cx="4375573" cy="433153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HK" sz="2400" b="0" i="0" u="none" strike="noStrike" kern="1200" cap="none" spc="0" normalizeH="0" baseline="0" noProof="0" dirty="0">
              <a:ln>
                <a:noFill/>
              </a:ln>
              <a:solidFill>
                <a:prstClr val="white"/>
              </a:solidFill>
              <a:effectLst/>
              <a:uLnTx/>
              <a:uFillTx/>
              <a:latin typeface="Calibri"/>
              <a:ea typeface="+mn-ea"/>
              <a:cs typeface="+mn-cs"/>
            </a:endParaRPr>
          </a:p>
        </p:txBody>
      </p:sp>
      <p:sp>
        <p:nvSpPr>
          <p:cNvPr id="68" name="Rectangle 67">
            <a:extLst>
              <a:ext uri="{FF2B5EF4-FFF2-40B4-BE49-F238E27FC236}">
                <a16:creationId xmlns:a16="http://schemas.microsoft.com/office/drawing/2014/main" id="{A74A149F-1D6B-0B28-CA24-ABB38A703F6A}"/>
              </a:ext>
            </a:extLst>
          </p:cNvPr>
          <p:cNvSpPr>
            <a:spLocks/>
          </p:cNvSpPr>
          <p:nvPr/>
        </p:nvSpPr>
        <p:spPr>
          <a:xfrm>
            <a:off x="1049868" y="2175000"/>
            <a:ext cx="4375573" cy="387121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HK" sz="2400" b="0" i="0" u="none" strike="noStrike" kern="1200" cap="none" spc="0" normalizeH="0" baseline="0" noProof="0">
              <a:ln>
                <a:noFill/>
              </a:ln>
              <a:solidFill>
                <a:prstClr val="white"/>
              </a:solidFill>
              <a:effectLst/>
              <a:uLnTx/>
              <a:uFillTx/>
              <a:latin typeface="Calibri"/>
              <a:ea typeface="+mn-ea"/>
              <a:cs typeface="+mn-cs"/>
            </a:endParaRPr>
          </a:p>
        </p:txBody>
      </p:sp>
      <p:sp>
        <p:nvSpPr>
          <p:cNvPr id="69" name="TextBox 68">
            <a:extLst>
              <a:ext uri="{FF2B5EF4-FFF2-40B4-BE49-F238E27FC236}">
                <a16:creationId xmlns:a16="http://schemas.microsoft.com/office/drawing/2014/main" id="{FF9D4515-971E-9F60-DF9E-89C4B8E0771B}"/>
              </a:ext>
            </a:extLst>
          </p:cNvPr>
          <p:cNvSpPr txBox="1"/>
          <p:nvPr/>
        </p:nvSpPr>
        <p:spPr>
          <a:xfrm>
            <a:off x="1616761" y="4363635"/>
            <a:ext cx="3528919" cy="830997"/>
          </a:xfrm>
          <a:prstGeom prst="rect">
            <a:avLst/>
          </a:prstGeom>
          <a:noFill/>
        </p:spPr>
        <p:txBody>
          <a:bodyPr wrap="square" lIns="0"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1 in 6 patients who</a:t>
            </a:r>
            <a:br>
              <a:rPr kumimoji="0" lang="en-US" sz="1600" b="0" i="0" u="none" strike="noStrike" kern="1200" cap="none" spc="0" normalizeH="0" baseline="0" noProof="0" dirty="0">
                <a:ln>
                  <a:noFill/>
                </a:ln>
                <a:solidFill>
                  <a:srgbClr val="000000"/>
                </a:solidFill>
                <a:effectLst/>
                <a:uLnTx/>
                <a:uFillTx/>
                <a:latin typeface="Georgia"/>
                <a:ea typeface="+mn-ea"/>
                <a:cs typeface="+mn-cs"/>
              </a:rPr>
            </a:br>
            <a:r>
              <a:rPr kumimoji="0" lang="en-US" sz="1600" b="0" i="0" u="none" strike="noStrike" kern="1200" cap="none" spc="0" normalizeH="0" baseline="0" noProof="0" dirty="0">
                <a:ln>
                  <a:noFill/>
                </a:ln>
                <a:solidFill>
                  <a:srgbClr val="000000"/>
                </a:solidFill>
                <a:effectLst/>
                <a:uLnTx/>
                <a:uFillTx/>
                <a:latin typeface="Georgia"/>
                <a:ea typeface="+mn-ea"/>
                <a:cs typeface="+mn-cs"/>
              </a:rPr>
              <a:t>receive a stent do not fill clopidogrel prescription</a:t>
            </a:r>
          </a:p>
        </p:txBody>
      </p:sp>
      <p:sp>
        <p:nvSpPr>
          <p:cNvPr id="70" name="TextBox 69">
            <a:extLst>
              <a:ext uri="{FF2B5EF4-FFF2-40B4-BE49-F238E27FC236}">
                <a16:creationId xmlns:a16="http://schemas.microsoft.com/office/drawing/2014/main" id="{F8D15BA1-3C56-7879-BACD-D5893A4E5EE8}"/>
              </a:ext>
            </a:extLst>
          </p:cNvPr>
          <p:cNvSpPr txBox="1"/>
          <p:nvPr/>
        </p:nvSpPr>
        <p:spPr>
          <a:xfrm>
            <a:off x="1603647" y="2319092"/>
            <a:ext cx="3664311" cy="830997"/>
          </a:xfrm>
          <a:prstGeom prst="rect">
            <a:avLst/>
          </a:prstGeom>
          <a:noFill/>
        </p:spPr>
        <p:txBody>
          <a:bodyPr wrap="square" lIns="0"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1 in 7 patients with heart attack who receive a stent are no longer taking clopidogrel by 30 days</a:t>
            </a:r>
          </a:p>
        </p:txBody>
      </p:sp>
      <p:cxnSp>
        <p:nvCxnSpPr>
          <p:cNvPr id="71" name="Straight Connector 70">
            <a:extLst>
              <a:ext uri="{FF2B5EF4-FFF2-40B4-BE49-F238E27FC236}">
                <a16:creationId xmlns:a16="http://schemas.microsoft.com/office/drawing/2014/main" id="{7438EA9A-D4DC-32CE-F567-385DD673BE8B}"/>
              </a:ext>
            </a:extLst>
          </p:cNvPr>
          <p:cNvCxnSpPr>
            <a:cxnSpLocks/>
          </p:cNvCxnSpPr>
          <p:nvPr/>
        </p:nvCxnSpPr>
        <p:spPr>
          <a:xfrm>
            <a:off x="1603647" y="3756862"/>
            <a:ext cx="3542033"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72" name="Group 71">
            <a:extLst>
              <a:ext uri="{FF2B5EF4-FFF2-40B4-BE49-F238E27FC236}">
                <a16:creationId xmlns:a16="http://schemas.microsoft.com/office/drawing/2014/main" id="{D1E02EDC-4C78-A132-3512-B806C8B5C21D}"/>
              </a:ext>
            </a:extLst>
          </p:cNvPr>
          <p:cNvGrpSpPr/>
          <p:nvPr/>
        </p:nvGrpSpPr>
        <p:grpSpPr>
          <a:xfrm>
            <a:off x="683673" y="2361369"/>
            <a:ext cx="748603" cy="748603"/>
            <a:chOff x="502920" y="1666091"/>
            <a:chExt cx="474234" cy="474234"/>
          </a:xfrm>
        </p:grpSpPr>
        <p:sp>
          <p:nvSpPr>
            <p:cNvPr id="73" name="Google Shape;407;p13">
              <a:extLst>
                <a:ext uri="{FF2B5EF4-FFF2-40B4-BE49-F238E27FC236}">
                  <a16:creationId xmlns:a16="http://schemas.microsoft.com/office/drawing/2014/main" id="{2BDEAD98-18CE-AD29-E248-CD91C8230A53}"/>
                </a:ext>
              </a:extLst>
            </p:cNvPr>
            <p:cNvSpPr/>
            <p:nvPr/>
          </p:nvSpPr>
          <p:spPr>
            <a:xfrm rot="16200000">
              <a:off x="502920" y="1666091"/>
              <a:ext cx="474234" cy="474234"/>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sz="1600" b="1" i="0" u="none" strike="noStrike" kern="1200" cap="all" spc="0" normalizeH="0" baseline="0" noProof="0">
                <a:ln>
                  <a:noFill/>
                </a:ln>
                <a:solidFill>
                  <a:prstClr val="white"/>
                </a:solidFill>
                <a:effectLst/>
                <a:uLnTx/>
                <a:uFillTx/>
                <a:latin typeface="Calibri"/>
                <a:ea typeface="+mn-ea"/>
                <a:cs typeface="Calibri" panose="020F0502020204030204" pitchFamily="34" charset="0"/>
                <a:sym typeface="Arial"/>
              </a:endParaRPr>
            </a:p>
          </p:txBody>
        </p:sp>
        <p:sp>
          <p:nvSpPr>
            <p:cNvPr id="74" name="Google Shape;408;p13">
              <a:extLst>
                <a:ext uri="{FF2B5EF4-FFF2-40B4-BE49-F238E27FC236}">
                  <a16:creationId xmlns:a16="http://schemas.microsoft.com/office/drawing/2014/main" id="{CD5008B8-C16C-AB67-59E8-084DDC1CFCDA}"/>
                </a:ext>
              </a:extLst>
            </p:cNvPr>
            <p:cNvSpPr/>
            <p:nvPr/>
          </p:nvSpPr>
          <p:spPr>
            <a:xfrm rot="16200000">
              <a:off x="535461" y="1698685"/>
              <a:ext cx="409102" cy="409102"/>
            </a:xfrm>
            <a:prstGeom prst="ellipse">
              <a:avLst/>
            </a:prstGeom>
            <a:solidFill>
              <a:srgbClr val="F2F2F2"/>
            </a:solidFill>
            <a:ln>
              <a:noFill/>
            </a:ln>
            <a:effectLst>
              <a:outerShdw blurRad="76200" dist="63500" dir="2700000" algn="tl" rotWithShape="0">
                <a:srgbClr val="000000">
                  <a:alpha val="40000"/>
                </a:srgbClr>
              </a:outerShdw>
            </a:effectLst>
          </p:spPr>
          <p:txBody>
            <a:bodyPr spcFirstLastPara="1" wrap="square" lIns="0" tIns="0" rIns="0" bIns="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200"/>
                <a:buFontTx/>
                <a:buNone/>
                <a:tabLst/>
                <a:defRPr/>
              </a:pPr>
              <a:endParaRPr kumimoji="0" sz="2489" b="1" i="0" u="none" strike="noStrike" kern="1200" cap="none" spc="0" normalizeH="0" baseline="0" noProof="0" dirty="0">
                <a:ln>
                  <a:noFill/>
                </a:ln>
                <a:solidFill>
                  <a:srgbClr val="007A2F"/>
                </a:solidFill>
                <a:effectLst/>
                <a:uLnTx/>
                <a:uFillTx/>
                <a:latin typeface="Arial"/>
                <a:ea typeface="Arial"/>
                <a:cs typeface="Arial"/>
                <a:sym typeface="Arial"/>
              </a:endParaRPr>
            </a:p>
          </p:txBody>
        </p:sp>
      </p:grpSp>
      <p:grpSp>
        <p:nvGrpSpPr>
          <p:cNvPr id="75" name="Group 74">
            <a:extLst>
              <a:ext uri="{FF2B5EF4-FFF2-40B4-BE49-F238E27FC236}">
                <a16:creationId xmlns:a16="http://schemas.microsoft.com/office/drawing/2014/main" id="{C43DD855-1194-867D-BD80-A53D0666C6D5}"/>
              </a:ext>
            </a:extLst>
          </p:cNvPr>
          <p:cNvGrpSpPr/>
          <p:nvPr/>
        </p:nvGrpSpPr>
        <p:grpSpPr>
          <a:xfrm>
            <a:off x="683673" y="4404833"/>
            <a:ext cx="748603" cy="748603"/>
            <a:chOff x="502920" y="2762614"/>
            <a:chExt cx="561452" cy="561452"/>
          </a:xfrm>
        </p:grpSpPr>
        <p:grpSp>
          <p:nvGrpSpPr>
            <p:cNvPr id="76" name="Group 75">
              <a:extLst>
                <a:ext uri="{FF2B5EF4-FFF2-40B4-BE49-F238E27FC236}">
                  <a16:creationId xmlns:a16="http://schemas.microsoft.com/office/drawing/2014/main" id="{E4961FA8-0A6C-25D4-F7F2-7C4250DEEB7B}"/>
                </a:ext>
              </a:extLst>
            </p:cNvPr>
            <p:cNvGrpSpPr/>
            <p:nvPr/>
          </p:nvGrpSpPr>
          <p:grpSpPr>
            <a:xfrm>
              <a:off x="502920" y="2762614"/>
              <a:ext cx="561452" cy="561452"/>
              <a:chOff x="502920" y="1666091"/>
              <a:chExt cx="474234" cy="474234"/>
            </a:xfrm>
          </p:grpSpPr>
          <p:sp>
            <p:nvSpPr>
              <p:cNvPr id="88" name="Google Shape;407;p13">
                <a:extLst>
                  <a:ext uri="{FF2B5EF4-FFF2-40B4-BE49-F238E27FC236}">
                    <a16:creationId xmlns:a16="http://schemas.microsoft.com/office/drawing/2014/main" id="{13F8DB81-9EBE-3961-9845-2E71F1F41DCF}"/>
                  </a:ext>
                </a:extLst>
              </p:cNvPr>
              <p:cNvSpPr/>
              <p:nvPr/>
            </p:nvSpPr>
            <p:spPr>
              <a:xfrm rot="16200000">
                <a:off x="502920" y="1666091"/>
                <a:ext cx="474234" cy="474234"/>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sz="1600" b="1" i="0" u="none" strike="noStrike" kern="1200" cap="all" spc="0" normalizeH="0" baseline="0" noProof="0">
                  <a:ln>
                    <a:noFill/>
                  </a:ln>
                  <a:solidFill>
                    <a:prstClr val="white"/>
                  </a:solidFill>
                  <a:effectLst/>
                  <a:uLnTx/>
                  <a:uFillTx/>
                  <a:latin typeface="Calibri"/>
                  <a:ea typeface="+mn-ea"/>
                  <a:cs typeface="Calibri" panose="020F0502020204030204" pitchFamily="34" charset="0"/>
                  <a:sym typeface="Arial"/>
                </a:endParaRPr>
              </a:p>
            </p:txBody>
          </p:sp>
          <p:sp>
            <p:nvSpPr>
              <p:cNvPr id="89" name="Google Shape;408;p13">
                <a:extLst>
                  <a:ext uri="{FF2B5EF4-FFF2-40B4-BE49-F238E27FC236}">
                    <a16:creationId xmlns:a16="http://schemas.microsoft.com/office/drawing/2014/main" id="{0375B54B-9260-0756-C239-8919C70BEBEB}"/>
                  </a:ext>
                </a:extLst>
              </p:cNvPr>
              <p:cNvSpPr/>
              <p:nvPr/>
            </p:nvSpPr>
            <p:spPr>
              <a:xfrm rot="16200000">
                <a:off x="535461" y="1698685"/>
                <a:ext cx="409102" cy="409102"/>
              </a:xfrm>
              <a:prstGeom prst="ellipse">
                <a:avLst/>
              </a:prstGeom>
              <a:solidFill>
                <a:srgbClr val="F2F2F2"/>
              </a:solidFill>
              <a:ln>
                <a:noFill/>
              </a:ln>
              <a:effectLst>
                <a:outerShdw blurRad="76200" dist="63500" dir="2700000" algn="tl" rotWithShape="0">
                  <a:srgbClr val="000000">
                    <a:alpha val="40000"/>
                  </a:srgbClr>
                </a:outerShdw>
              </a:effectLst>
            </p:spPr>
            <p:txBody>
              <a:bodyPr spcFirstLastPara="1" wrap="square" lIns="0" tIns="0" rIns="0" bIns="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200"/>
                  <a:buFontTx/>
                  <a:buNone/>
                  <a:tabLst/>
                  <a:defRPr/>
                </a:pPr>
                <a:endParaRPr kumimoji="0" sz="2489" b="1" i="0" u="none" strike="noStrike" kern="1200" cap="none" spc="0" normalizeH="0" baseline="0" noProof="0">
                  <a:ln>
                    <a:noFill/>
                  </a:ln>
                  <a:solidFill>
                    <a:srgbClr val="007A2F"/>
                  </a:solidFill>
                  <a:effectLst/>
                  <a:uLnTx/>
                  <a:uFillTx/>
                  <a:latin typeface="Arial"/>
                  <a:ea typeface="Arial"/>
                  <a:cs typeface="Arial"/>
                  <a:sym typeface="Arial"/>
                </a:endParaRPr>
              </a:p>
            </p:txBody>
          </p:sp>
        </p:grpSp>
        <p:grpSp>
          <p:nvGrpSpPr>
            <p:cNvPr id="77" name="Graphic 62">
              <a:extLst>
                <a:ext uri="{FF2B5EF4-FFF2-40B4-BE49-F238E27FC236}">
                  <a16:creationId xmlns:a16="http://schemas.microsoft.com/office/drawing/2014/main" id="{55917929-F734-3018-A3D9-E2D4BEB26DE0}"/>
                </a:ext>
              </a:extLst>
            </p:cNvPr>
            <p:cNvGrpSpPr/>
            <p:nvPr/>
          </p:nvGrpSpPr>
          <p:grpSpPr>
            <a:xfrm>
              <a:off x="678785" y="2901778"/>
              <a:ext cx="209722" cy="283124"/>
              <a:chOff x="-1367661" y="1697689"/>
              <a:chExt cx="381000" cy="514350"/>
            </a:xfrm>
            <a:solidFill>
              <a:srgbClr val="000000"/>
            </a:solidFill>
          </p:grpSpPr>
          <p:sp>
            <p:nvSpPr>
              <p:cNvPr id="78" name="Freeform: Shape 77">
                <a:extLst>
                  <a:ext uri="{FF2B5EF4-FFF2-40B4-BE49-F238E27FC236}">
                    <a16:creationId xmlns:a16="http://schemas.microsoft.com/office/drawing/2014/main" id="{41DAC7D0-B7EC-914D-D32F-BBFD68B2D589}"/>
                  </a:ext>
                </a:extLst>
              </p:cNvPr>
              <p:cNvSpPr/>
              <p:nvPr/>
            </p:nvSpPr>
            <p:spPr>
              <a:xfrm>
                <a:off x="-1367661" y="1697689"/>
                <a:ext cx="381000" cy="514350"/>
              </a:xfrm>
              <a:custGeom>
                <a:avLst/>
                <a:gdLst>
                  <a:gd name="connsiteX0" fmla="*/ 380267 w 381000"/>
                  <a:gd name="connsiteY0" fmla="*/ 120158 h 514350"/>
                  <a:gd name="connsiteX1" fmla="*/ 378200 w 381000"/>
                  <a:gd name="connsiteY1" fmla="*/ 117081 h 514350"/>
                  <a:gd name="connsiteX2" fmla="*/ 263919 w 381000"/>
                  <a:gd name="connsiteY2" fmla="*/ 2800 h 514350"/>
                  <a:gd name="connsiteX3" fmla="*/ 260842 w 381000"/>
                  <a:gd name="connsiteY3" fmla="*/ 743 h 514350"/>
                  <a:gd name="connsiteX4" fmla="*/ 257175 w 381000"/>
                  <a:gd name="connsiteY4" fmla="*/ 0 h 514350"/>
                  <a:gd name="connsiteX5" fmla="*/ 9525 w 381000"/>
                  <a:gd name="connsiteY5" fmla="*/ 0 h 514350"/>
                  <a:gd name="connsiteX6" fmla="*/ 0 w 381000"/>
                  <a:gd name="connsiteY6" fmla="*/ 9525 h 514350"/>
                  <a:gd name="connsiteX7" fmla="*/ 0 w 381000"/>
                  <a:gd name="connsiteY7" fmla="*/ 504825 h 514350"/>
                  <a:gd name="connsiteX8" fmla="*/ 9525 w 381000"/>
                  <a:gd name="connsiteY8" fmla="*/ 514350 h 514350"/>
                  <a:gd name="connsiteX9" fmla="*/ 371475 w 381000"/>
                  <a:gd name="connsiteY9" fmla="*/ 514350 h 514350"/>
                  <a:gd name="connsiteX10" fmla="*/ 381000 w 381000"/>
                  <a:gd name="connsiteY10" fmla="*/ 504825 h 514350"/>
                  <a:gd name="connsiteX11" fmla="*/ 381000 w 381000"/>
                  <a:gd name="connsiteY11" fmla="*/ 123825 h 514350"/>
                  <a:gd name="connsiteX12" fmla="*/ 380267 w 381000"/>
                  <a:gd name="connsiteY12" fmla="*/ 120158 h 514350"/>
                  <a:gd name="connsiteX13" fmla="*/ 266700 w 381000"/>
                  <a:gd name="connsiteY13" fmla="*/ 32518 h 514350"/>
                  <a:gd name="connsiteX14" fmla="*/ 348482 w 381000"/>
                  <a:gd name="connsiteY14" fmla="*/ 114300 h 514350"/>
                  <a:gd name="connsiteX15" fmla="*/ 266700 w 381000"/>
                  <a:gd name="connsiteY15" fmla="*/ 114300 h 514350"/>
                  <a:gd name="connsiteX16" fmla="*/ 266700 w 381000"/>
                  <a:gd name="connsiteY16" fmla="*/ 32518 h 514350"/>
                  <a:gd name="connsiteX17" fmla="*/ 19050 w 381000"/>
                  <a:gd name="connsiteY17" fmla="*/ 495300 h 514350"/>
                  <a:gd name="connsiteX18" fmla="*/ 19050 w 381000"/>
                  <a:gd name="connsiteY18" fmla="*/ 19050 h 514350"/>
                  <a:gd name="connsiteX19" fmla="*/ 247650 w 381000"/>
                  <a:gd name="connsiteY19" fmla="*/ 19050 h 514350"/>
                  <a:gd name="connsiteX20" fmla="*/ 247650 w 381000"/>
                  <a:gd name="connsiteY20" fmla="*/ 123825 h 514350"/>
                  <a:gd name="connsiteX21" fmla="*/ 257175 w 381000"/>
                  <a:gd name="connsiteY21" fmla="*/ 133350 h 514350"/>
                  <a:gd name="connsiteX22" fmla="*/ 361950 w 381000"/>
                  <a:gd name="connsiteY22" fmla="*/ 133350 h 514350"/>
                  <a:gd name="connsiteX23" fmla="*/ 361950 w 381000"/>
                  <a:gd name="connsiteY23" fmla="*/ 495300 h 514350"/>
                  <a:gd name="connsiteX24" fmla="*/ 19050 w 381000"/>
                  <a:gd name="connsiteY24" fmla="*/ 495300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1000" h="514350">
                    <a:moveTo>
                      <a:pt x="380267" y="120158"/>
                    </a:moveTo>
                    <a:cubicBezTo>
                      <a:pt x="379781" y="118996"/>
                      <a:pt x="379076" y="117958"/>
                      <a:pt x="378200" y="117081"/>
                    </a:cubicBezTo>
                    <a:lnTo>
                      <a:pt x="263919" y="2800"/>
                    </a:lnTo>
                    <a:cubicBezTo>
                      <a:pt x="263042" y="1924"/>
                      <a:pt x="262004" y="1219"/>
                      <a:pt x="260842" y="743"/>
                    </a:cubicBezTo>
                    <a:cubicBezTo>
                      <a:pt x="259699" y="257"/>
                      <a:pt x="258451" y="0"/>
                      <a:pt x="257175" y="0"/>
                    </a:cubicBezTo>
                    <a:lnTo>
                      <a:pt x="9525" y="0"/>
                    </a:lnTo>
                    <a:cubicBezTo>
                      <a:pt x="4267" y="0"/>
                      <a:pt x="0" y="4267"/>
                      <a:pt x="0" y="9525"/>
                    </a:cubicBezTo>
                    <a:lnTo>
                      <a:pt x="0" y="504825"/>
                    </a:lnTo>
                    <a:cubicBezTo>
                      <a:pt x="0" y="510092"/>
                      <a:pt x="4267" y="514350"/>
                      <a:pt x="9525" y="514350"/>
                    </a:cubicBezTo>
                    <a:lnTo>
                      <a:pt x="371475" y="514350"/>
                    </a:lnTo>
                    <a:cubicBezTo>
                      <a:pt x="376742" y="514350"/>
                      <a:pt x="381000" y="510092"/>
                      <a:pt x="381000" y="504825"/>
                    </a:cubicBezTo>
                    <a:lnTo>
                      <a:pt x="381000" y="123825"/>
                    </a:lnTo>
                    <a:cubicBezTo>
                      <a:pt x="381000" y="122558"/>
                      <a:pt x="380743" y="121310"/>
                      <a:pt x="380267" y="120158"/>
                    </a:cubicBezTo>
                    <a:close/>
                    <a:moveTo>
                      <a:pt x="266700" y="32518"/>
                    </a:moveTo>
                    <a:lnTo>
                      <a:pt x="348482" y="114300"/>
                    </a:lnTo>
                    <a:lnTo>
                      <a:pt x="266700" y="114300"/>
                    </a:lnTo>
                    <a:lnTo>
                      <a:pt x="266700" y="32518"/>
                    </a:lnTo>
                    <a:close/>
                    <a:moveTo>
                      <a:pt x="19050" y="495300"/>
                    </a:moveTo>
                    <a:lnTo>
                      <a:pt x="19050" y="19050"/>
                    </a:lnTo>
                    <a:lnTo>
                      <a:pt x="247650" y="19050"/>
                    </a:lnTo>
                    <a:lnTo>
                      <a:pt x="247650" y="123825"/>
                    </a:lnTo>
                    <a:cubicBezTo>
                      <a:pt x="247650" y="129083"/>
                      <a:pt x="251908" y="133350"/>
                      <a:pt x="257175" y="133350"/>
                    </a:cubicBezTo>
                    <a:lnTo>
                      <a:pt x="361950" y="133350"/>
                    </a:lnTo>
                    <a:lnTo>
                      <a:pt x="361950" y="495300"/>
                    </a:lnTo>
                    <a:lnTo>
                      <a:pt x="19050" y="495300"/>
                    </a:ln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HK" sz="2400" b="0" i="0" u="none" strike="noStrike" kern="1200" cap="none" spc="0" normalizeH="0" baseline="0" noProof="0">
                  <a:ln>
                    <a:noFill/>
                  </a:ln>
                  <a:solidFill>
                    <a:srgbClr val="000000"/>
                  </a:solidFill>
                  <a:effectLst/>
                  <a:uLnTx/>
                  <a:uFillTx/>
                  <a:latin typeface="Calibri"/>
                  <a:ea typeface="+mn-ea"/>
                  <a:cs typeface="+mn-cs"/>
                </a:endParaRPr>
              </a:p>
            </p:txBody>
          </p:sp>
          <p:sp>
            <p:nvSpPr>
              <p:cNvPr id="79" name="Freeform: Shape 78">
                <a:extLst>
                  <a:ext uri="{FF2B5EF4-FFF2-40B4-BE49-F238E27FC236}">
                    <a16:creationId xmlns:a16="http://schemas.microsoft.com/office/drawing/2014/main" id="{F41CCB3F-A785-7768-2B51-569E8BD4D8FC}"/>
                  </a:ext>
                </a:extLst>
              </p:cNvPr>
              <p:cNvSpPr/>
              <p:nvPr/>
            </p:nvSpPr>
            <p:spPr>
              <a:xfrm>
                <a:off x="-1310511" y="1754839"/>
                <a:ext cx="95250" cy="95250"/>
              </a:xfrm>
              <a:custGeom>
                <a:avLst/>
                <a:gdLst>
                  <a:gd name="connsiteX0" fmla="*/ 9525 w 95250"/>
                  <a:gd name="connsiteY0" fmla="*/ 57150 h 95250"/>
                  <a:gd name="connsiteX1" fmla="*/ 38100 w 95250"/>
                  <a:gd name="connsiteY1" fmla="*/ 57150 h 95250"/>
                  <a:gd name="connsiteX2" fmla="*/ 38100 w 95250"/>
                  <a:gd name="connsiteY2" fmla="*/ 85725 h 95250"/>
                  <a:gd name="connsiteX3" fmla="*/ 47625 w 95250"/>
                  <a:gd name="connsiteY3" fmla="*/ 95250 h 95250"/>
                  <a:gd name="connsiteX4" fmla="*/ 57150 w 95250"/>
                  <a:gd name="connsiteY4" fmla="*/ 85725 h 95250"/>
                  <a:gd name="connsiteX5" fmla="*/ 57150 w 95250"/>
                  <a:gd name="connsiteY5" fmla="*/ 57150 h 95250"/>
                  <a:gd name="connsiteX6" fmla="*/ 85725 w 95250"/>
                  <a:gd name="connsiteY6" fmla="*/ 57150 h 95250"/>
                  <a:gd name="connsiteX7" fmla="*/ 95250 w 95250"/>
                  <a:gd name="connsiteY7" fmla="*/ 47625 h 95250"/>
                  <a:gd name="connsiteX8" fmla="*/ 85725 w 95250"/>
                  <a:gd name="connsiteY8" fmla="*/ 38100 h 95250"/>
                  <a:gd name="connsiteX9" fmla="*/ 57150 w 95250"/>
                  <a:gd name="connsiteY9" fmla="*/ 38100 h 95250"/>
                  <a:gd name="connsiteX10" fmla="*/ 57150 w 95250"/>
                  <a:gd name="connsiteY10" fmla="*/ 9525 h 95250"/>
                  <a:gd name="connsiteX11" fmla="*/ 47625 w 95250"/>
                  <a:gd name="connsiteY11" fmla="*/ 0 h 95250"/>
                  <a:gd name="connsiteX12" fmla="*/ 38100 w 95250"/>
                  <a:gd name="connsiteY12" fmla="*/ 9525 h 95250"/>
                  <a:gd name="connsiteX13" fmla="*/ 38100 w 95250"/>
                  <a:gd name="connsiteY13" fmla="*/ 38100 h 95250"/>
                  <a:gd name="connsiteX14" fmla="*/ 9525 w 95250"/>
                  <a:gd name="connsiteY14" fmla="*/ 38100 h 95250"/>
                  <a:gd name="connsiteX15" fmla="*/ 0 w 95250"/>
                  <a:gd name="connsiteY15" fmla="*/ 47625 h 95250"/>
                  <a:gd name="connsiteX16" fmla="*/ 9525 w 95250"/>
                  <a:gd name="connsiteY16" fmla="*/ 57150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5250" h="95250">
                    <a:moveTo>
                      <a:pt x="9525" y="57150"/>
                    </a:moveTo>
                    <a:lnTo>
                      <a:pt x="38100" y="57150"/>
                    </a:lnTo>
                    <a:lnTo>
                      <a:pt x="38100" y="85725"/>
                    </a:lnTo>
                    <a:cubicBezTo>
                      <a:pt x="38100" y="90983"/>
                      <a:pt x="42367" y="95250"/>
                      <a:pt x="47625" y="95250"/>
                    </a:cubicBezTo>
                    <a:cubicBezTo>
                      <a:pt x="52883" y="95250"/>
                      <a:pt x="57150" y="90983"/>
                      <a:pt x="57150" y="85725"/>
                    </a:cubicBezTo>
                    <a:lnTo>
                      <a:pt x="57150" y="57150"/>
                    </a:lnTo>
                    <a:lnTo>
                      <a:pt x="85725" y="57150"/>
                    </a:lnTo>
                    <a:cubicBezTo>
                      <a:pt x="90983" y="57150"/>
                      <a:pt x="95250" y="52883"/>
                      <a:pt x="95250" y="47625"/>
                    </a:cubicBezTo>
                    <a:cubicBezTo>
                      <a:pt x="95250" y="42367"/>
                      <a:pt x="90983" y="38100"/>
                      <a:pt x="85725" y="38100"/>
                    </a:cubicBezTo>
                    <a:lnTo>
                      <a:pt x="57150" y="38100"/>
                    </a:lnTo>
                    <a:lnTo>
                      <a:pt x="57150" y="9525"/>
                    </a:lnTo>
                    <a:cubicBezTo>
                      <a:pt x="57150" y="4267"/>
                      <a:pt x="52883" y="0"/>
                      <a:pt x="47625" y="0"/>
                    </a:cubicBezTo>
                    <a:cubicBezTo>
                      <a:pt x="42367" y="0"/>
                      <a:pt x="38100" y="4267"/>
                      <a:pt x="38100" y="9525"/>
                    </a:cubicBezTo>
                    <a:lnTo>
                      <a:pt x="38100" y="38100"/>
                    </a:lnTo>
                    <a:lnTo>
                      <a:pt x="9525" y="38100"/>
                    </a:lnTo>
                    <a:cubicBezTo>
                      <a:pt x="4267" y="38100"/>
                      <a:pt x="0" y="42367"/>
                      <a:pt x="0" y="47625"/>
                    </a:cubicBezTo>
                    <a:cubicBezTo>
                      <a:pt x="0" y="52883"/>
                      <a:pt x="4267" y="57150"/>
                      <a:pt x="9525" y="57150"/>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HK" sz="2400" b="0" i="0" u="none" strike="noStrike" kern="1200" cap="none" spc="0" normalizeH="0" baseline="0" noProof="0">
                  <a:ln>
                    <a:noFill/>
                  </a:ln>
                  <a:solidFill>
                    <a:srgbClr val="000000"/>
                  </a:solidFill>
                  <a:effectLst/>
                  <a:uLnTx/>
                  <a:uFillTx/>
                  <a:latin typeface="Calibri"/>
                  <a:ea typeface="+mn-ea"/>
                  <a:cs typeface="+mn-cs"/>
                </a:endParaRPr>
              </a:p>
            </p:txBody>
          </p:sp>
          <p:sp>
            <p:nvSpPr>
              <p:cNvPr id="80" name="Freeform: Shape 79">
                <a:extLst>
                  <a:ext uri="{FF2B5EF4-FFF2-40B4-BE49-F238E27FC236}">
                    <a16:creationId xmlns:a16="http://schemas.microsoft.com/office/drawing/2014/main" id="{DACE451C-307F-C514-3859-74C42CA34CDC}"/>
                  </a:ext>
                </a:extLst>
              </p:cNvPr>
              <p:cNvSpPr/>
              <p:nvPr/>
            </p:nvSpPr>
            <p:spPr>
              <a:xfrm>
                <a:off x="-1310511" y="1888189"/>
                <a:ext cx="266700" cy="19050"/>
              </a:xfrm>
              <a:custGeom>
                <a:avLst/>
                <a:gdLst>
                  <a:gd name="connsiteX0" fmla="*/ 257175 w 266700"/>
                  <a:gd name="connsiteY0" fmla="*/ 0 h 19050"/>
                  <a:gd name="connsiteX1" fmla="*/ 9525 w 266700"/>
                  <a:gd name="connsiteY1" fmla="*/ 0 h 19050"/>
                  <a:gd name="connsiteX2" fmla="*/ 0 w 266700"/>
                  <a:gd name="connsiteY2" fmla="*/ 9525 h 19050"/>
                  <a:gd name="connsiteX3" fmla="*/ 9525 w 266700"/>
                  <a:gd name="connsiteY3" fmla="*/ 19050 h 19050"/>
                  <a:gd name="connsiteX4" fmla="*/ 257175 w 266700"/>
                  <a:gd name="connsiteY4" fmla="*/ 19050 h 19050"/>
                  <a:gd name="connsiteX5" fmla="*/ 266700 w 266700"/>
                  <a:gd name="connsiteY5" fmla="*/ 9525 h 19050"/>
                  <a:gd name="connsiteX6" fmla="*/ 257175 w 266700"/>
                  <a:gd name="connsiteY6" fmla="*/ 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700" h="19050">
                    <a:moveTo>
                      <a:pt x="257175" y="0"/>
                    </a:moveTo>
                    <a:lnTo>
                      <a:pt x="9525" y="0"/>
                    </a:lnTo>
                    <a:cubicBezTo>
                      <a:pt x="4267" y="0"/>
                      <a:pt x="0" y="4267"/>
                      <a:pt x="0" y="9525"/>
                    </a:cubicBezTo>
                    <a:cubicBezTo>
                      <a:pt x="0" y="14783"/>
                      <a:pt x="4267" y="19050"/>
                      <a:pt x="9525" y="19050"/>
                    </a:cubicBezTo>
                    <a:lnTo>
                      <a:pt x="257175" y="19050"/>
                    </a:lnTo>
                    <a:cubicBezTo>
                      <a:pt x="262442" y="19050"/>
                      <a:pt x="266700" y="14783"/>
                      <a:pt x="266700" y="9525"/>
                    </a:cubicBezTo>
                    <a:cubicBezTo>
                      <a:pt x="266700" y="4267"/>
                      <a:pt x="262442" y="0"/>
                      <a:pt x="257175" y="0"/>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HK" sz="2400" b="0" i="0" u="none" strike="noStrike" kern="1200" cap="none" spc="0" normalizeH="0" baseline="0" noProof="0">
                  <a:ln>
                    <a:noFill/>
                  </a:ln>
                  <a:solidFill>
                    <a:srgbClr val="000000"/>
                  </a:solidFill>
                  <a:effectLst/>
                  <a:uLnTx/>
                  <a:uFillTx/>
                  <a:latin typeface="Calibri"/>
                  <a:ea typeface="+mn-ea"/>
                  <a:cs typeface="+mn-cs"/>
                </a:endParaRPr>
              </a:p>
            </p:txBody>
          </p:sp>
          <p:sp>
            <p:nvSpPr>
              <p:cNvPr id="81" name="Freeform: Shape 80">
                <a:extLst>
                  <a:ext uri="{FF2B5EF4-FFF2-40B4-BE49-F238E27FC236}">
                    <a16:creationId xmlns:a16="http://schemas.microsoft.com/office/drawing/2014/main" id="{5222A1C6-D6FA-9938-EE71-82FCE2369168}"/>
                  </a:ext>
                </a:extLst>
              </p:cNvPr>
              <p:cNvSpPr/>
              <p:nvPr/>
            </p:nvSpPr>
            <p:spPr>
              <a:xfrm>
                <a:off x="-1310511" y="1926289"/>
                <a:ext cx="266700" cy="19050"/>
              </a:xfrm>
              <a:custGeom>
                <a:avLst/>
                <a:gdLst>
                  <a:gd name="connsiteX0" fmla="*/ 257175 w 266700"/>
                  <a:gd name="connsiteY0" fmla="*/ 0 h 19050"/>
                  <a:gd name="connsiteX1" fmla="*/ 9525 w 266700"/>
                  <a:gd name="connsiteY1" fmla="*/ 0 h 19050"/>
                  <a:gd name="connsiteX2" fmla="*/ 0 w 266700"/>
                  <a:gd name="connsiteY2" fmla="*/ 9525 h 19050"/>
                  <a:gd name="connsiteX3" fmla="*/ 9525 w 266700"/>
                  <a:gd name="connsiteY3" fmla="*/ 19050 h 19050"/>
                  <a:gd name="connsiteX4" fmla="*/ 257175 w 266700"/>
                  <a:gd name="connsiteY4" fmla="*/ 19050 h 19050"/>
                  <a:gd name="connsiteX5" fmla="*/ 266700 w 266700"/>
                  <a:gd name="connsiteY5" fmla="*/ 9525 h 19050"/>
                  <a:gd name="connsiteX6" fmla="*/ 257175 w 266700"/>
                  <a:gd name="connsiteY6" fmla="*/ 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700" h="19050">
                    <a:moveTo>
                      <a:pt x="257175" y="0"/>
                    </a:moveTo>
                    <a:lnTo>
                      <a:pt x="9525" y="0"/>
                    </a:lnTo>
                    <a:cubicBezTo>
                      <a:pt x="4267" y="0"/>
                      <a:pt x="0" y="4267"/>
                      <a:pt x="0" y="9525"/>
                    </a:cubicBezTo>
                    <a:cubicBezTo>
                      <a:pt x="0" y="14783"/>
                      <a:pt x="4267" y="19050"/>
                      <a:pt x="9525" y="19050"/>
                    </a:cubicBezTo>
                    <a:lnTo>
                      <a:pt x="257175" y="19050"/>
                    </a:lnTo>
                    <a:cubicBezTo>
                      <a:pt x="262442" y="19050"/>
                      <a:pt x="266700" y="14783"/>
                      <a:pt x="266700" y="9525"/>
                    </a:cubicBezTo>
                    <a:cubicBezTo>
                      <a:pt x="266700" y="4267"/>
                      <a:pt x="262442" y="0"/>
                      <a:pt x="257175" y="0"/>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HK" sz="2400" b="0" i="0" u="none" strike="noStrike" kern="1200" cap="none" spc="0" normalizeH="0" baseline="0" noProof="0">
                  <a:ln>
                    <a:noFill/>
                  </a:ln>
                  <a:solidFill>
                    <a:srgbClr val="000000"/>
                  </a:solidFill>
                  <a:effectLst/>
                  <a:uLnTx/>
                  <a:uFillTx/>
                  <a:latin typeface="Calibri"/>
                  <a:ea typeface="+mn-ea"/>
                  <a:cs typeface="+mn-cs"/>
                </a:endParaRPr>
              </a:p>
            </p:txBody>
          </p:sp>
          <p:sp>
            <p:nvSpPr>
              <p:cNvPr id="82" name="Freeform: Shape 81">
                <a:extLst>
                  <a:ext uri="{FF2B5EF4-FFF2-40B4-BE49-F238E27FC236}">
                    <a16:creationId xmlns:a16="http://schemas.microsoft.com/office/drawing/2014/main" id="{4B318885-E4B5-89CE-0F95-28D73B297D44}"/>
                  </a:ext>
                </a:extLst>
              </p:cNvPr>
              <p:cNvSpPr/>
              <p:nvPr/>
            </p:nvSpPr>
            <p:spPr>
              <a:xfrm>
                <a:off x="-1310511" y="1964389"/>
                <a:ext cx="266700" cy="19050"/>
              </a:xfrm>
              <a:custGeom>
                <a:avLst/>
                <a:gdLst>
                  <a:gd name="connsiteX0" fmla="*/ 257175 w 266700"/>
                  <a:gd name="connsiteY0" fmla="*/ 0 h 19050"/>
                  <a:gd name="connsiteX1" fmla="*/ 9525 w 266700"/>
                  <a:gd name="connsiteY1" fmla="*/ 0 h 19050"/>
                  <a:gd name="connsiteX2" fmla="*/ 0 w 266700"/>
                  <a:gd name="connsiteY2" fmla="*/ 9525 h 19050"/>
                  <a:gd name="connsiteX3" fmla="*/ 9525 w 266700"/>
                  <a:gd name="connsiteY3" fmla="*/ 19050 h 19050"/>
                  <a:gd name="connsiteX4" fmla="*/ 257175 w 266700"/>
                  <a:gd name="connsiteY4" fmla="*/ 19050 h 19050"/>
                  <a:gd name="connsiteX5" fmla="*/ 266700 w 266700"/>
                  <a:gd name="connsiteY5" fmla="*/ 9525 h 19050"/>
                  <a:gd name="connsiteX6" fmla="*/ 257175 w 266700"/>
                  <a:gd name="connsiteY6" fmla="*/ 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700" h="19050">
                    <a:moveTo>
                      <a:pt x="257175" y="0"/>
                    </a:moveTo>
                    <a:lnTo>
                      <a:pt x="9525" y="0"/>
                    </a:lnTo>
                    <a:cubicBezTo>
                      <a:pt x="4267" y="0"/>
                      <a:pt x="0" y="4258"/>
                      <a:pt x="0" y="9525"/>
                    </a:cubicBezTo>
                    <a:cubicBezTo>
                      <a:pt x="0" y="14792"/>
                      <a:pt x="4267" y="19050"/>
                      <a:pt x="9525" y="19050"/>
                    </a:cubicBezTo>
                    <a:lnTo>
                      <a:pt x="257175" y="19050"/>
                    </a:lnTo>
                    <a:cubicBezTo>
                      <a:pt x="262442" y="19050"/>
                      <a:pt x="266700" y="14792"/>
                      <a:pt x="266700" y="9525"/>
                    </a:cubicBezTo>
                    <a:cubicBezTo>
                      <a:pt x="266700" y="4258"/>
                      <a:pt x="262442" y="0"/>
                      <a:pt x="257175" y="0"/>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HK" sz="2400" b="0" i="0" u="none" strike="noStrike" kern="1200" cap="none" spc="0" normalizeH="0" baseline="0" noProof="0">
                  <a:ln>
                    <a:noFill/>
                  </a:ln>
                  <a:solidFill>
                    <a:srgbClr val="000000"/>
                  </a:solidFill>
                  <a:effectLst/>
                  <a:uLnTx/>
                  <a:uFillTx/>
                  <a:latin typeface="Calibri"/>
                  <a:ea typeface="+mn-ea"/>
                  <a:cs typeface="+mn-cs"/>
                </a:endParaRPr>
              </a:p>
            </p:txBody>
          </p:sp>
          <p:sp>
            <p:nvSpPr>
              <p:cNvPr id="83" name="Freeform: Shape 82">
                <a:extLst>
                  <a:ext uri="{FF2B5EF4-FFF2-40B4-BE49-F238E27FC236}">
                    <a16:creationId xmlns:a16="http://schemas.microsoft.com/office/drawing/2014/main" id="{C284A5CC-B859-529A-D8C9-E6C8F443747A}"/>
                  </a:ext>
                </a:extLst>
              </p:cNvPr>
              <p:cNvSpPr/>
              <p:nvPr/>
            </p:nvSpPr>
            <p:spPr>
              <a:xfrm>
                <a:off x="-1310511" y="2002489"/>
                <a:ext cx="57150" cy="133350"/>
              </a:xfrm>
              <a:custGeom>
                <a:avLst/>
                <a:gdLst>
                  <a:gd name="connsiteX0" fmla="*/ 28575 w 57150"/>
                  <a:gd name="connsiteY0" fmla="*/ 57150 h 133350"/>
                  <a:gd name="connsiteX1" fmla="*/ 19050 w 57150"/>
                  <a:gd name="connsiteY1" fmla="*/ 47625 h 133350"/>
                  <a:gd name="connsiteX2" fmla="*/ 28575 w 57150"/>
                  <a:gd name="connsiteY2" fmla="*/ 38100 h 133350"/>
                  <a:gd name="connsiteX3" fmla="*/ 47625 w 57150"/>
                  <a:gd name="connsiteY3" fmla="*/ 38100 h 133350"/>
                  <a:gd name="connsiteX4" fmla="*/ 57150 w 57150"/>
                  <a:gd name="connsiteY4" fmla="*/ 28575 h 133350"/>
                  <a:gd name="connsiteX5" fmla="*/ 47625 w 57150"/>
                  <a:gd name="connsiteY5" fmla="*/ 19050 h 133350"/>
                  <a:gd name="connsiteX6" fmla="*/ 38100 w 57150"/>
                  <a:gd name="connsiteY6" fmla="*/ 19050 h 133350"/>
                  <a:gd name="connsiteX7" fmla="*/ 38100 w 57150"/>
                  <a:gd name="connsiteY7" fmla="*/ 9525 h 133350"/>
                  <a:gd name="connsiteX8" fmla="*/ 28575 w 57150"/>
                  <a:gd name="connsiteY8" fmla="*/ 0 h 133350"/>
                  <a:gd name="connsiteX9" fmla="*/ 19050 w 57150"/>
                  <a:gd name="connsiteY9" fmla="*/ 9525 h 133350"/>
                  <a:gd name="connsiteX10" fmla="*/ 19050 w 57150"/>
                  <a:gd name="connsiteY10" fmla="*/ 20812 h 133350"/>
                  <a:gd name="connsiteX11" fmla="*/ 0 w 57150"/>
                  <a:gd name="connsiteY11" fmla="*/ 47625 h 133350"/>
                  <a:gd name="connsiteX12" fmla="*/ 28575 w 57150"/>
                  <a:gd name="connsiteY12" fmla="*/ 76210 h 133350"/>
                  <a:gd name="connsiteX13" fmla="*/ 38100 w 57150"/>
                  <a:gd name="connsiteY13" fmla="*/ 85735 h 133350"/>
                  <a:gd name="connsiteX14" fmla="*/ 28575 w 57150"/>
                  <a:gd name="connsiteY14" fmla="*/ 95260 h 133350"/>
                  <a:gd name="connsiteX15" fmla="*/ 9525 w 57150"/>
                  <a:gd name="connsiteY15" fmla="*/ 95250 h 133350"/>
                  <a:gd name="connsiteX16" fmla="*/ 9525 w 57150"/>
                  <a:gd name="connsiteY16" fmla="*/ 95250 h 133350"/>
                  <a:gd name="connsiteX17" fmla="*/ 0 w 57150"/>
                  <a:gd name="connsiteY17" fmla="*/ 104765 h 133350"/>
                  <a:gd name="connsiteX18" fmla="*/ 9525 w 57150"/>
                  <a:gd name="connsiteY18" fmla="*/ 114300 h 133350"/>
                  <a:gd name="connsiteX19" fmla="*/ 19050 w 57150"/>
                  <a:gd name="connsiteY19" fmla="*/ 114300 h 133350"/>
                  <a:gd name="connsiteX20" fmla="*/ 19050 w 57150"/>
                  <a:gd name="connsiteY20" fmla="*/ 123825 h 133350"/>
                  <a:gd name="connsiteX21" fmla="*/ 28575 w 57150"/>
                  <a:gd name="connsiteY21" fmla="*/ 133350 h 133350"/>
                  <a:gd name="connsiteX22" fmla="*/ 38100 w 57150"/>
                  <a:gd name="connsiteY22" fmla="*/ 123825 h 133350"/>
                  <a:gd name="connsiteX23" fmla="*/ 38100 w 57150"/>
                  <a:gd name="connsiteY23" fmla="*/ 112547 h 133350"/>
                  <a:gd name="connsiteX24" fmla="*/ 57150 w 57150"/>
                  <a:gd name="connsiteY24" fmla="*/ 85735 h 133350"/>
                  <a:gd name="connsiteX25" fmla="*/ 28575 w 57150"/>
                  <a:gd name="connsiteY25" fmla="*/ 57150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7150" h="133350">
                    <a:moveTo>
                      <a:pt x="28575" y="57150"/>
                    </a:moveTo>
                    <a:cubicBezTo>
                      <a:pt x="23327" y="57150"/>
                      <a:pt x="19050" y="52883"/>
                      <a:pt x="19050" y="47625"/>
                    </a:cubicBezTo>
                    <a:cubicBezTo>
                      <a:pt x="19050" y="42367"/>
                      <a:pt x="23327" y="38100"/>
                      <a:pt x="28575" y="38100"/>
                    </a:cubicBezTo>
                    <a:lnTo>
                      <a:pt x="47625" y="38100"/>
                    </a:lnTo>
                    <a:cubicBezTo>
                      <a:pt x="52883" y="38100"/>
                      <a:pt x="57150" y="33842"/>
                      <a:pt x="57150" y="28575"/>
                    </a:cubicBezTo>
                    <a:cubicBezTo>
                      <a:pt x="57150" y="23308"/>
                      <a:pt x="52883" y="19050"/>
                      <a:pt x="47625" y="19050"/>
                    </a:cubicBezTo>
                    <a:lnTo>
                      <a:pt x="38100" y="19050"/>
                    </a:lnTo>
                    <a:lnTo>
                      <a:pt x="38100" y="9525"/>
                    </a:lnTo>
                    <a:cubicBezTo>
                      <a:pt x="38100" y="4258"/>
                      <a:pt x="33833" y="0"/>
                      <a:pt x="28575" y="0"/>
                    </a:cubicBezTo>
                    <a:cubicBezTo>
                      <a:pt x="23317" y="0"/>
                      <a:pt x="19050" y="4258"/>
                      <a:pt x="19050" y="9525"/>
                    </a:cubicBezTo>
                    <a:lnTo>
                      <a:pt x="19050" y="20812"/>
                    </a:lnTo>
                    <a:cubicBezTo>
                      <a:pt x="7982" y="24755"/>
                      <a:pt x="0" y="35233"/>
                      <a:pt x="0" y="47625"/>
                    </a:cubicBezTo>
                    <a:cubicBezTo>
                      <a:pt x="0" y="63370"/>
                      <a:pt x="12821" y="76200"/>
                      <a:pt x="28575" y="76210"/>
                    </a:cubicBezTo>
                    <a:cubicBezTo>
                      <a:pt x="33823" y="76210"/>
                      <a:pt x="38100" y="80477"/>
                      <a:pt x="38100" y="85735"/>
                    </a:cubicBezTo>
                    <a:cubicBezTo>
                      <a:pt x="38100" y="90992"/>
                      <a:pt x="33823" y="95260"/>
                      <a:pt x="28575" y="95260"/>
                    </a:cubicBezTo>
                    <a:lnTo>
                      <a:pt x="9525" y="95250"/>
                    </a:lnTo>
                    <a:lnTo>
                      <a:pt x="9525" y="95250"/>
                    </a:lnTo>
                    <a:cubicBezTo>
                      <a:pt x="4267" y="95250"/>
                      <a:pt x="0" y="99508"/>
                      <a:pt x="0" y="104765"/>
                    </a:cubicBezTo>
                    <a:cubicBezTo>
                      <a:pt x="0" y="110033"/>
                      <a:pt x="4258" y="114300"/>
                      <a:pt x="9525" y="114300"/>
                    </a:cubicBezTo>
                    <a:lnTo>
                      <a:pt x="19050" y="114300"/>
                    </a:lnTo>
                    <a:lnTo>
                      <a:pt x="19050" y="123825"/>
                    </a:lnTo>
                    <a:cubicBezTo>
                      <a:pt x="19050" y="129083"/>
                      <a:pt x="23308" y="133350"/>
                      <a:pt x="28575" y="133350"/>
                    </a:cubicBezTo>
                    <a:cubicBezTo>
                      <a:pt x="33833" y="133350"/>
                      <a:pt x="38100" y="129092"/>
                      <a:pt x="38100" y="123825"/>
                    </a:cubicBezTo>
                    <a:lnTo>
                      <a:pt x="38100" y="112547"/>
                    </a:lnTo>
                    <a:cubicBezTo>
                      <a:pt x="49168" y="108604"/>
                      <a:pt x="57150" y="98127"/>
                      <a:pt x="57150" y="85735"/>
                    </a:cubicBezTo>
                    <a:cubicBezTo>
                      <a:pt x="57150" y="69990"/>
                      <a:pt x="44339" y="57160"/>
                      <a:pt x="28575" y="57150"/>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HK" sz="2400" b="0" i="0" u="none" strike="noStrike" kern="1200" cap="none" spc="0" normalizeH="0" baseline="0" noProof="0">
                  <a:ln>
                    <a:noFill/>
                  </a:ln>
                  <a:solidFill>
                    <a:srgbClr val="000000"/>
                  </a:solidFill>
                  <a:effectLst/>
                  <a:uLnTx/>
                  <a:uFillTx/>
                  <a:latin typeface="Calibri"/>
                  <a:ea typeface="+mn-ea"/>
                  <a:cs typeface="+mn-cs"/>
                </a:endParaRPr>
              </a:p>
            </p:txBody>
          </p:sp>
          <p:sp>
            <p:nvSpPr>
              <p:cNvPr id="84" name="Freeform: Shape 83">
                <a:extLst>
                  <a:ext uri="{FF2B5EF4-FFF2-40B4-BE49-F238E27FC236}">
                    <a16:creationId xmlns:a16="http://schemas.microsoft.com/office/drawing/2014/main" id="{CAA12709-A939-A57D-2C59-FE4A1928A0DB}"/>
                  </a:ext>
                </a:extLst>
              </p:cNvPr>
              <p:cNvSpPr/>
              <p:nvPr/>
            </p:nvSpPr>
            <p:spPr>
              <a:xfrm>
                <a:off x="-1234311" y="2002489"/>
                <a:ext cx="190500" cy="19050"/>
              </a:xfrm>
              <a:custGeom>
                <a:avLst/>
                <a:gdLst>
                  <a:gd name="connsiteX0" fmla="*/ 180975 w 190500"/>
                  <a:gd name="connsiteY0" fmla="*/ 0 h 19050"/>
                  <a:gd name="connsiteX1" fmla="*/ 9525 w 190500"/>
                  <a:gd name="connsiteY1" fmla="*/ 0 h 19050"/>
                  <a:gd name="connsiteX2" fmla="*/ 0 w 190500"/>
                  <a:gd name="connsiteY2" fmla="*/ 9525 h 19050"/>
                  <a:gd name="connsiteX3" fmla="*/ 9525 w 190500"/>
                  <a:gd name="connsiteY3" fmla="*/ 19050 h 19050"/>
                  <a:gd name="connsiteX4" fmla="*/ 180975 w 190500"/>
                  <a:gd name="connsiteY4" fmla="*/ 19050 h 19050"/>
                  <a:gd name="connsiteX5" fmla="*/ 190500 w 190500"/>
                  <a:gd name="connsiteY5" fmla="*/ 9525 h 19050"/>
                  <a:gd name="connsiteX6" fmla="*/ 180975 w 190500"/>
                  <a:gd name="connsiteY6" fmla="*/ 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0" h="19050">
                    <a:moveTo>
                      <a:pt x="180975" y="0"/>
                    </a:moveTo>
                    <a:lnTo>
                      <a:pt x="9525" y="0"/>
                    </a:lnTo>
                    <a:cubicBezTo>
                      <a:pt x="4267" y="0"/>
                      <a:pt x="0" y="4258"/>
                      <a:pt x="0" y="9525"/>
                    </a:cubicBezTo>
                    <a:cubicBezTo>
                      <a:pt x="0" y="14792"/>
                      <a:pt x="4267" y="19050"/>
                      <a:pt x="9525" y="19050"/>
                    </a:cubicBezTo>
                    <a:lnTo>
                      <a:pt x="180975" y="19050"/>
                    </a:lnTo>
                    <a:cubicBezTo>
                      <a:pt x="186242" y="19050"/>
                      <a:pt x="190500" y="14792"/>
                      <a:pt x="190500" y="9525"/>
                    </a:cubicBezTo>
                    <a:cubicBezTo>
                      <a:pt x="190500" y="4258"/>
                      <a:pt x="186242" y="0"/>
                      <a:pt x="180975" y="0"/>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HK" sz="2400" b="0" i="0" u="none" strike="noStrike" kern="1200" cap="none" spc="0" normalizeH="0" baseline="0" noProof="0">
                  <a:ln>
                    <a:noFill/>
                  </a:ln>
                  <a:solidFill>
                    <a:srgbClr val="000000"/>
                  </a:solidFill>
                  <a:effectLst/>
                  <a:uLnTx/>
                  <a:uFillTx/>
                  <a:latin typeface="Calibri"/>
                  <a:ea typeface="+mn-ea"/>
                  <a:cs typeface="+mn-cs"/>
                </a:endParaRPr>
              </a:p>
            </p:txBody>
          </p:sp>
          <p:sp>
            <p:nvSpPr>
              <p:cNvPr id="85" name="Freeform: Shape 84">
                <a:extLst>
                  <a:ext uri="{FF2B5EF4-FFF2-40B4-BE49-F238E27FC236}">
                    <a16:creationId xmlns:a16="http://schemas.microsoft.com/office/drawing/2014/main" id="{F985115C-23ED-0E86-021D-4EAA0122EA4B}"/>
                  </a:ext>
                </a:extLst>
              </p:cNvPr>
              <p:cNvSpPr/>
              <p:nvPr/>
            </p:nvSpPr>
            <p:spPr>
              <a:xfrm>
                <a:off x="-1234311" y="2040589"/>
                <a:ext cx="190500" cy="19050"/>
              </a:xfrm>
              <a:custGeom>
                <a:avLst/>
                <a:gdLst>
                  <a:gd name="connsiteX0" fmla="*/ 180975 w 190500"/>
                  <a:gd name="connsiteY0" fmla="*/ 0 h 19050"/>
                  <a:gd name="connsiteX1" fmla="*/ 9525 w 190500"/>
                  <a:gd name="connsiteY1" fmla="*/ 0 h 19050"/>
                  <a:gd name="connsiteX2" fmla="*/ 0 w 190500"/>
                  <a:gd name="connsiteY2" fmla="*/ 9525 h 19050"/>
                  <a:gd name="connsiteX3" fmla="*/ 9525 w 190500"/>
                  <a:gd name="connsiteY3" fmla="*/ 19050 h 19050"/>
                  <a:gd name="connsiteX4" fmla="*/ 180975 w 190500"/>
                  <a:gd name="connsiteY4" fmla="*/ 19050 h 19050"/>
                  <a:gd name="connsiteX5" fmla="*/ 190500 w 190500"/>
                  <a:gd name="connsiteY5" fmla="*/ 9525 h 19050"/>
                  <a:gd name="connsiteX6" fmla="*/ 180975 w 190500"/>
                  <a:gd name="connsiteY6" fmla="*/ 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0" h="19050">
                    <a:moveTo>
                      <a:pt x="180975" y="0"/>
                    </a:moveTo>
                    <a:lnTo>
                      <a:pt x="9525" y="0"/>
                    </a:lnTo>
                    <a:cubicBezTo>
                      <a:pt x="4267" y="0"/>
                      <a:pt x="0" y="4258"/>
                      <a:pt x="0" y="9525"/>
                    </a:cubicBezTo>
                    <a:cubicBezTo>
                      <a:pt x="0" y="14792"/>
                      <a:pt x="4267" y="19050"/>
                      <a:pt x="9525" y="19050"/>
                    </a:cubicBezTo>
                    <a:lnTo>
                      <a:pt x="180975" y="19050"/>
                    </a:lnTo>
                    <a:cubicBezTo>
                      <a:pt x="186242" y="19050"/>
                      <a:pt x="190500" y="14792"/>
                      <a:pt x="190500" y="9525"/>
                    </a:cubicBezTo>
                    <a:cubicBezTo>
                      <a:pt x="190500" y="4258"/>
                      <a:pt x="186242" y="0"/>
                      <a:pt x="180975" y="0"/>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HK" sz="2400" b="0" i="0" u="none" strike="noStrike" kern="1200" cap="none" spc="0" normalizeH="0" baseline="0" noProof="0">
                  <a:ln>
                    <a:noFill/>
                  </a:ln>
                  <a:solidFill>
                    <a:srgbClr val="000000"/>
                  </a:solidFill>
                  <a:effectLst/>
                  <a:uLnTx/>
                  <a:uFillTx/>
                  <a:latin typeface="Calibri"/>
                  <a:ea typeface="+mn-ea"/>
                  <a:cs typeface="+mn-cs"/>
                </a:endParaRPr>
              </a:p>
            </p:txBody>
          </p:sp>
          <p:sp>
            <p:nvSpPr>
              <p:cNvPr id="86" name="Freeform: Shape 85">
                <a:extLst>
                  <a:ext uri="{FF2B5EF4-FFF2-40B4-BE49-F238E27FC236}">
                    <a16:creationId xmlns:a16="http://schemas.microsoft.com/office/drawing/2014/main" id="{EAF9C333-9A3F-15AD-65BC-C81D75AC1314}"/>
                  </a:ext>
                </a:extLst>
              </p:cNvPr>
              <p:cNvSpPr/>
              <p:nvPr/>
            </p:nvSpPr>
            <p:spPr>
              <a:xfrm>
                <a:off x="-1234311" y="2078689"/>
                <a:ext cx="190500" cy="19050"/>
              </a:xfrm>
              <a:custGeom>
                <a:avLst/>
                <a:gdLst>
                  <a:gd name="connsiteX0" fmla="*/ 180975 w 190500"/>
                  <a:gd name="connsiteY0" fmla="*/ 0 h 19050"/>
                  <a:gd name="connsiteX1" fmla="*/ 9525 w 190500"/>
                  <a:gd name="connsiteY1" fmla="*/ 0 h 19050"/>
                  <a:gd name="connsiteX2" fmla="*/ 0 w 190500"/>
                  <a:gd name="connsiteY2" fmla="*/ 9525 h 19050"/>
                  <a:gd name="connsiteX3" fmla="*/ 9525 w 190500"/>
                  <a:gd name="connsiteY3" fmla="*/ 19050 h 19050"/>
                  <a:gd name="connsiteX4" fmla="*/ 180975 w 190500"/>
                  <a:gd name="connsiteY4" fmla="*/ 19050 h 19050"/>
                  <a:gd name="connsiteX5" fmla="*/ 190500 w 190500"/>
                  <a:gd name="connsiteY5" fmla="*/ 9525 h 19050"/>
                  <a:gd name="connsiteX6" fmla="*/ 180975 w 190500"/>
                  <a:gd name="connsiteY6" fmla="*/ 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0" h="19050">
                    <a:moveTo>
                      <a:pt x="180975" y="0"/>
                    </a:moveTo>
                    <a:lnTo>
                      <a:pt x="9525" y="0"/>
                    </a:lnTo>
                    <a:cubicBezTo>
                      <a:pt x="4267" y="0"/>
                      <a:pt x="0" y="4258"/>
                      <a:pt x="0" y="9525"/>
                    </a:cubicBezTo>
                    <a:cubicBezTo>
                      <a:pt x="0" y="14792"/>
                      <a:pt x="4267" y="19050"/>
                      <a:pt x="9525" y="19050"/>
                    </a:cubicBezTo>
                    <a:lnTo>
                      <a:pt x="180975" y="19050"/>
                    </a:lnTo>
                    <a:cubicBezTo>
                      <a:pt x="186242" y="19050"/>
                      <a:pt x="190500" y="14792"/>
                      <a:pt x="190500" y="9525"/>
                    </a:cubicBezTo>
                    <a:cubicBezTo>
                      <a:pt x="190500" y="4258"/>
                      <a:pt x="186242" y="0"/>
                      <a:pt x="180975" y="0"/>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HK" sz="2400" b="0" i="0" u="none" strike="noStrike" kern="1200" cap="none" spc="0" normalizeH="0" baseline="0" noProof="0">
                  <a:ln>
                    <a:noFill/>
                  </a:ln>
                  <a:solidFill>
                    <a:srgbClr val="000000"/>
                  </a:solidFill>
                  <a:effectLst/>
                  <a:uLnTx/>
                  <a:uFillTx/>
                  <a:latin typeface="Calibri"/>
                  <a:ea typeface="+mn-ea"/>
                  <a:cs typeface="+mn-cs"/>
                </a:endParaRPr>
              </a:p>
            </p:txBody>
          </p:sp>
          <p:sp>
            <p:nvSpPr>
              <p:cNvPr id="87" name="Freeform: Shape 86">
                <a:extLst>
                  <a:ext uri="{FF2B5EF4-FFF2-40B4-BE49-F238E27FC236}">
                    <a16:creationId xmlns:a16="http://schemas.microsoft.com/office/drawing/2014/main" id="{5FD12D9A-CD14-7554-9039-E6808F19AF26}"/>
                  </a:ext>
                </a:extLst>
              </p:cNvPr>
              <p:cNvSpPr/>
              <p:nvPr/>
            </p:nvSpPr>
            <p:spPr>
              <a:xfrm>
                <a:off x="-1234311" y="2116789"/>
                <a:ext cx="190500" cy="19050"/>
              </a:xfrm>
              <a:custGeom>
                <a:avLst/>
                <a:gdLst>
                  <a:gd name="connsiteX0" fmla="*/ 180975 w 190500"/>
                  <a:gd name="connsiteY0" fmla="*/ 0 h 19050"/>
                  <a:gd name="connsiteX1" fmla="*/ 9525 w 190500"/>
                  <a:gd name="connsiteY1" fmla="*/ 0 h 19050"/>
                  <a:gd name="connsiteX2" fmla="*/ 0 w 190500"/>
                  <a:gd name="connsiteY2" fmla="*/ 9525 h 19050"/>
                  <a:gd name="connsiteX3" fmla="*/ 9525 w 190500"/>
                  <a:gd name="connsiteY3" fmla="*/ 19050 h 19050"/>
                  <a:gd name="connsiteX4" fmla="*/ 180975 w 190500"/>
                  <a:gd name="connsiteY4" fmla="*/ 19050 h 19050"/>
                  <a:gd name="connsiteX5" fmla="*/ 190500 w 190500"/>
                  <a:gd name="connsiteY5" fmla="*/ 9525 h 19050"/>
                  <a:gd name="connsiteX6" fmla="*/ 180975 w 190500"/>
                  <a:gd name="connsiteY6" fmla="*/ 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0" h="19050">
                    <a:moveTo>
                      <a:pt x="180975" y="0"/>
                    </a:moveTo>
                    <a:lnTo>
                      <a:pt x="9525" y="0"/>
                    </a:lnTo>
                    <a:cubicBezTo>
                      <a:pt x="4267" y="0"/>
                      <a:pt x="0" y="4258"/>
                      <a:pt x="0" y="9525"/>
                    </a:cubicBezTo>
                    <a:cubicBezTo>
                      <a:pt x="0" y="14792"/>
                      <a:pt x="4267" y="19050"/>
                      <a:pt x="9525" y="19050"/>
                    </a:cubicBezTo>
                    <a:lnTo>
                      <a:pt x="180975" y="19050"/>
                    </a:lnTo>
                    <a:cubicBezTo>
                      <a:pt x="186242" y="19050"/>
                      <a:pt x="190500" y="14792"/>
                      <a:pt x="190500" y="9525"/>
                    </a:cubicBezTo>
                    <a:cubicBezTo>
                      <a:pt x="190500" y="4258"/>
                      <a:pt x="186242" y="0"/>
                      <a:pt x="180975" y="0"/>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HK" sz="2400" b="0" i="0" u="none" strike="noStrike" kern="1200" cap="none" spc="0" normalizeH="0" baseline="0" noProof="0">
                  <a:ln>
                    <a:noFill/>
                  </a:ln>
                  <a:solidFill>
                    <a:srgbClr val="000000"/>
                  </a:solidFill>
                  <a:effectLst/>
                  <a:uLnTx/>
                  <a:uFillTx/>
                  <a:latin typeface="Calibri"/>
                  <a:ea typeface="+mn-ea"/>
                  <a:cs typeface="+mn-cs"/>
                </a:endParaRPr>
              </a:p>
            </p:txBody>
          </p:sp>
        </p:grpSp>
      </p:grpSp>
      <p:grpSp>
        <p:nvGrpSpPr>
          <p:cNvPr id="90" name="Graphic 20">
            <a:extLst>
              <a:ext uri="{FF2B5EF4-FFF2-40B4-BE49-F238E27FC236}">
                <a16:creationId xmlns:a16="http://schemas.microsoft.com/office/drawing/2014/main" id="{AE5B84C7-0621-5E9A-56F4-906E54002941}"/>
              </a:ext>
            </a:extLst>
          </p:cNvPr>
          <p:cNvGrpSpPr/>
          <p:nvPr/>
        </p:nvGrpSpPr>
        <p:grpSpPr>
          <a:xfrm>
            <a:off x="958657" y="2541353"/>
            <a:ext cx="198635" cy="388635"/>
            <a:chOff x="-1104984" y="1406926"/>
            <a:chExt cx="438150" cy="857250"/>
          </a:xfrm>
          <a:solidFill>
            <a:srgbClr val="000000"/>
          </a:solidFill>
        </p:grpSpPr>
        <p:sp>
          <p:nvSpPr>
            <p:cNvPr id="91" name="Freeform: Shape 90">
              <a:extLst>
                <a:ext uri="{FF2B5EF4-FFF2-40B4-BE49-F238E27FC236}">
                  <a16:creationId xmlns:a16="http://schemas.microsoft.com/office/drawing/2014/main" id="{67840D25-E7BD-9A98-30F4-CACDFD7E970C}"/>
                </a:ext>
              </a:extLst>
            </p:cNvPr>
            <p:cNvSpPr/>
            <p:nvPr/>
          </p:nvSpPr>
          <p:spPr>
            <a:xfrm>
              <a:off x="-1076409" y="1435501"/>
              <a:ext cx="105833" cy="105833"/>
            </a:xfrm>
            <a:custGeom>
              <a:avLst/>
              <a:gdLst>
                <a:gd name="connsiteX0" fmla="*/ 105863 w 105833"/>
                <a:gd name="connsiteY0" fmla="*/ 52925 h 105833"/>
                <a:gd name="connsiteX1" fmla="*/ 52947 w 105833"/>
                <a:gd name="connsiteY1" fmla="*/ 105841 h 105833"/>
                <a:gd name="connsiteX2" fmla="*/ 30 w 105833"/>
                <a:gd name="connsiteY2" fmla="*/ 52925 h 105833"/>
                <a:gd name="connsiteX3" fmla="*/ 52947 w 105833"/>
                <a:gd name="connsiteY3" fmla="*/ 8 h 105833"/>
                <a:gd name="connsiteX4" fmla="*/ 105863 w 105833"/>
                <a:gd name="connsiteY4" fmla="*/ 52925 h 105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833" h="105833">
                  <a:moveTo>
                    <a:pt x="105863" y="52925"/>
                  </a:moveTo>
                  <a:cubicBezTo>
                    <a:pt x="105863" y="82150"/>
                    <a:pt x="82172" y="105841"/>
                    <a:pt x="52947" y="105841"/>
                  </a:cubicBezTo>
                  <a:cubicBezTo>
                    <a:pt x="23722" y="105841"/>
                    <a:pt x="30" y="82150"/>
                    <a:pt x="30" y="52925"/>
                  </a:cubicBezTo>
                  <a:cubicBezTo>
                    <a:pt x="30" y="23700"/>
                    <a:pt x="23722" y="8"/>
                    <a:pt x="52947" y="8"/>
                  </a:cubicBezTo>
                  <a:cubicBezTo>
                    <a:pt x="82172" y="8"/>
                    <a:pt x="105863" y="23700"/>
                    <a:pt x="105863" y="52925"/>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HK" sz="2400" b="0" i="0" u="none" strike="noStrike" kern="1200" cap="none" spc="0" normalizeH="0" baseline="0" noProof="0">
                <a:ln>
                  <a:noFill/>
                </a:ln>
                <a:solidFill>
                  <a:srgbClr val="000000"/>
                </a:solidFill>
                <a:effectLst/>
                <a:uLnTx/>
                <a:uFillTx/>
                <a:latin typeface="Calibri"/>
                <a:ea typeface="+mn-ea"/>
                <a:cs typeface="+mn-cs"/>
              </a:endParaRPr>
            </a:p>
          </p:txBody>
        </p:sp>
        <p:sp>
          <p:nvSpPr>
            <p:cNvPr id="92" name="Freeform: Shape 91">
              <a:extLst>
                <a:ext uri="{FF2B5EF4-FFF2-40B4-BE49-F238E27FC236}">
                  <a16:creationId xmlns:a16="http://schemas.microsoft.com/office/drawing/2014/main" id="{B7F07A1B-1692-6A6D-FBF8-5238FC111848}"/>
                </a:ext>
              </a:extLst>
            </p:cNvPr>
            <p:cNvSpPr/>
            <p:nvPr/>
          </p:nvSpPr>
          <p:spPr>
            <a:xfrm>
              <a:off x="-1076409" y="1710667"/>
              <a:ext cx="105833" cy="105833"/>
            </a:xfrm>
            <a:custGeom>
              <a:avLst/>
              <a:gdLst>
                <a:gd name="connsiteX0" fmla="*/ 105863 w 105833"/>
                <a:gd name="connsiteY0" fmla="*/ 52954 h 105833"/>
                <a:gd name="connsiteX1" fmla="*/ 52947 w 105833"/>
                <a:gd name="connsiteY1" fmla="*/ 105870 h 105833"/>
                <a:gd name="connsiteX2" fmla="*/ 30 w 105833"/>
                <a:gd name="connsiteY2" fmla="*/ 52954 h 105833"/>
                <a:gd name="connsiteX3" fmla="*/ 52947 w 105833"/>
                <a:gd name="connsiteY3" fmla="*/ 37 h 105833"/>
                <a:gd name="connsiteX4" fmla="*/ 105863 w 105833"/>
                <a:gd name="connsiteY4" fmla="*/ 52954 h 105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833" h="105833">
                  <a:moveTo>
                    <a:pt x="105863" y="52954"/>
                  </a:moveTo>
                  <a:cubicBezTo>
                    <a:pt x="105863" y="82179"/>
                    <a:pt x="82172" y="105870"/>
                    <a:pt x="52947" y="105870"/>
                  </a:cubicBezTo>
                  <a:cubicBezTo>
                    <a:pt x="23722" y="105870"/>
                    <a:pt x="30" y="82179"/>
                    <a:pt x="30" y="52954"/>
                  </a:cubicBezTo>
                  <a:cubicBezTo>
                    <a:pt x="30" y="23728"/>
                    <a:pt x="23722" y="37"/>
                    <a:pt x="52947" y="37"/>
                  </a:cubicBezTo>
                  <a:cubicBezTo>
                    <a:pt x="82172" y="37"/>
                    <a:pt x="105863" y="23728"/>
                    <a:pt x="105863" y="52954"/>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HK" sz="2400" b="0" i="0" u="none" strike="noStrike" kern="1200" cap="none" spc="0" normalizeH="0" baseline="0" noProof="0">
                <a:ln>
                  <a:noFill/>
                </a:ln>
                <a:solidFill>
                  <a:srgbClr val="000000"/>
                </a:solidFill>
                <a:effectLst/>
                <a:uLnTx/>
                <a:uFillTx/>
                <a:latin typeface="Calibri"/>
                <a:ea typeface="+mn-ea"/>
                <a:cs typeface="+mn-cs"/>
              </a:endParaRPr>
            </a:p>
          </p:txBody>
        </p:sp>
        <p:sp>
          <p:nvSpPr>
            <p:cNvPr id="93" name="Freeform: Shape 92">
              <a:extLst>
                <a:ext uri="{FF2B5EF4-FFF2-40B4-BE49-F238E27FC236}">
                  <a16:creationId xmlns:a16="http://schemas.microsoft.com/office/drawing/2014/main" id="{F5A169C3-C69E-ADC9-3369-0E32E4FDB1C7}"/>
                </a:ext>
              </a:extLst>
            </p:cNvPr>
            <p:cNvSpPr/>
            <p:nvPr/>
          </p:nvSpPr>
          <p:spPr>
            <a:xfrm>
              <a:off x="-1076409" y="1575201"/>
              <a:ext cx="105833" cy="105833"/>
            </a:xfrm>
            <a:custGeom>
              <a:avLst/>
              <a:gdLst>
                <a:gd name="connsiteX0" fmla="*/ 105863 w 105833"/>
                <a:gd name="connsiteY0" fmla="*/ 52939 h 105833"/>
                <a:gd name="connsiteX1" fmla="*/ 52947 w 105833"/>
                <a:gd name="connsiteY1" fmla="*/ 105856 h 105833"/>
                <a:gd name="connsiteX2" fmla="*/ 30 w 105833"/>
                <a:gd name="connsiteY2" fmla="*/ 52939 h 105833"/>
                <a:gd name="connsiteX3" fmla="*/ 52947 w 105833"/>
                <a:gd name="connsiteY3" fmla="*/ 23 h 105833"/>
                <a:gd name="connsiteX4" fmla="*/ 105863 w 105833"/>
                <a:gd name="connsiteY4" fmla="*/ 52939 h 105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833" h="105833">
                  <a:moveTo>
                    <a:pt x="105863" y="52939"/>
                  </a:moveTo>
                  <a:cubicBezTo>
                    <a:pt x="105863" y="82164"/>
                    <a:pt x="82172" y="105856"/>
                    <a:pt x="52947" y="105856"/>
                  </a:cubicBezTo>
                  <a:cubicBezTo>
                    <a:pt x="23722" y="105856"/>
                    <a:pt x="30" y="82164"/>
                    <a:pt x="30" y="52939"/>
                  </a:cubicBezTo>
                  <a:cubicBezTo>
                    <a:pt x="30" y="23714"/>
                    <a:pt x="23722" y="23"/>
                    <a:pt x="52947" y="23"/>
                  </a:cubicBezTo>
                  <a:cubicBezTo>
                    <a:pt x="82172" y="23"/>
                    <a:pt x="105863" y="23714"/>
                    <a:pt x="105863" y="52939"/>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HK" sz="2400" b="0" i="0" u="none" strike="noStrike" kern="1200" cap="none" spc="0" normalizeH="0" baseline="0" noProof="0">
                <a:ln>
                  <a:noFill/>
                </a:ln>
                <a:solidFill>
                  <a:srgbClr val="000000"/>
                </a:solidFill>
                <a:effectLst/>
                <a:uLnTx/>
                <a:uFillTx/>
                <a:latin typeface="Calibri"/>
                <a:ea typeface="+mn-ea"/>
                <a:cs typeface="+mn-cs"/>
              </a:endParaRPr>
            </a:p>
          </p:txBody>
        </p:sp>
        <p:sp>
          <p:nvSpPr>
            <p:cNvPr id="94" name="Freeform: Shape 93">
              <a:extLst>
                <a:ext uri="{FF2B5EF4-FFF2-40B4-BE49-F238E27FC236}">
                  <a16:creationId xmlns:a16="http://schemas.microsoft.com/office/drawing/2014/main" id="{B56C9132-1E4A-D284-D48C-574EC25BDBF3}"/>
                </a:ext>
              </a:extLst>
            </p:cNvPr>
            <p:cNvSpPr/>
            <p:nvPr/>
          </p:nvSpPr>
          <p:spPr>
            <a:xfrm>
              <a:off x="-801242" y="1710667"/>
              <a:ext cx="105833" cy="105833"/>
            </a:xfrm>
            <a:custGeom>
              <a:avLst/>
              <a:gdLst>
                <a:gd name="connsiteX0" fmla="*/ 105892 w 105833"/>
                <a:gd name="connsiteY0" fmla="*/ 52954 h 105833"/>
                <a:gd name="connsiteX1" fmla="*/ 52976 w 105833"/>
                <a:gd name="connsiteY1" fmla="*/ 105870 h 105833"/>
                <a:gd name="connsiteX2" fmla="*/ 59 w 105833"/>
                <a:gd name="connsiteY2" fmla="*/ 52954 h 105833"/>
                <a:gd name="connsiteX3" fmla="*/ 52976 w 105833"/>
                <a:gd name="connsiteY3" fmla="*/ 37 h 105833"/>
                <a:gd name="connsiteX4" fmla="*/ 105892 w 105833"/>
                <a:gd name="connsiteY4" fmla="*/ 52954 h 105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833" h="105833">
                  <a:moveTo>
                    <a:pt x="105892" y="52954"/>
                  </a:moveTo>
                  <a:cubicBezTo>
                    <a:pt x="105892" y="82179"/>
                    <a:pt x="82201" y="105870"/>
                    <a:pt x="52976" y="105870"/>
                  </a:cubicBezTo>
                  <a:cubicBezTo>
                    <a:pt x="23750" y="105870"/>
                    <a:pt x="59" y="82179"/>
                    <a:pt x="59" y="52954"/>
                  </a:cubicBezTo>
                  <a:cubicBezTo>
                    <a:pt x="59" y="23728"/>
                    <a:pt x="23750" y="37"/>
                    <a:pt x="52976" y="37"/>
                  </a:cubicBezTo>
                  <a:cubicBezTo>
                    <a:pt x="82201" y="37"/>
                    <a:pt x="105892" y="23728"/>
                    <a:pt x="105892" y="52954"/>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HK" sz="2400" b="0" i="0" u="none" strike="noStrike" kern="1200" cap="none" spc="0" normalizeH="0" baseline="0" noProof="0">
                <a:ln>
                  <a:noFill/>
                </a:ln>
                <a:solidFill>
                  <a:srgbClr val="000000"/>
                </a:solidFill>
                <a:effectLst/>
                <a:uLnTx/>
                <a:uFillTx/>
                <a:latin typeface="Calibri"/>
                <a:ea typeface="+mn-ea"/>
                <a:cs typeface="+mn-cs"/>
              </a:endParaRPr>
            </a:p>
          </p:txBody>
        </p:sp>
        <p:sp>
          <p:nvSpPr>
            <p:cNvPr id="95" name="Freeform: Shape 94">
              <a:extLst>
                <a:ext uri="{FF2B5EF4-FFF2-40B4-BE49-F238E27FC236}">
                  <a16:creationId xmlns:a16="http://schemas.microsoft.com/office/drawing/2014/main" id="{9B47DBE7-C519-47EF-69C5-95FCA37C651A}"/>
                </a:ext>
              </a:extLst>
            </p:cNvPr>
            <p:cNvSpPr/>
            <p:nvPr/>
          </p:nvSpPr>
          <p:spPr>
            <a:xfrm>
              <a:off x="-801242" y="1575201"/>
              <a:ext cx="105833" cy="105833"/>
            </a:xfrm>
            <a:custGeom>
              <a:avLst/>
              <a:gdLst>
                <a:gd name="connsiteX0" fmla="*/ 105892 w 105833"/>
                <a:gd name="connsiteY0" fmla="*/ 52939 h 105833"/>
                <a:gd name="connsiteX1" fmla="*/ 52976 w 105833"/>
                <a:gd name="connsiteY1" fmla="*/ 105856 h 105833"/>
                <a:gd name="connsiteX2" fmla="*/ 59 w 105833"/>
                <a:gd name="connsiteY2" fmla="*/ 52939 h 105833"/>
                <a:gd name="connsiteX3" fmla="*/ 52976 w 105833"/>
                <a:gd name="connsiteY3" fmla="*/ 23 h 105833"/>
                <a:gd name="connsiteX4" fmla="*/ 105892 w 105833"/>
                <a:gd name="connsiteY4" fmla="*/ 52939 h 105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833" h="105833">
                  <a:moveTo>
                    <a:pt x="105892" y="52939"/>
                  </a:moveTo>
                  <a:cubicBezTo>
                    <a:pt x="105892" y="82164"/>
                    <a:pt x="82201" y="105856"/>
                    <a:pt x="52976" y="105856"/>
                  </a:cubicBezTo>
                  <a:cubicBezTo>
                    <a:pt x="23750" y="105856"/>
                    <a:pt x="59" y="82164"/>
                    <a:pt x="59" y="52939"/>
                  </a:cubicBezTo>
                  <a:cubicBezTo>
                    <a:pt x="59" y="23714"/>
                    <a:pt x="23750" y="23"/>
                    <a:pt x="52976" y="23"/>
                  </a:cubicBezTo>
                  <a:cubicBezTo>
                    <a:pt x="82201" y="23"/>
                    <a:pt x="105892" y="23714"/>
                    <a:pt x="105892" y="52939"/>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HK" sz="2400" b="0" i="0" u="none" strike="noStrike" kern="1200" cap="none" spc="0" normalizeH="0" baseline="0" noProof="0">
                <a:ln>
                  <a:noFill/>
                </a:ln>
                <a:solidFill>
                  <a:srgbClr val="000000"/>
                </a:solidFill>
                <a:effectLst/>
                <a:uLnTx/>
                <a:uFillTx/>
                <a:latin typeface="Calibri"/>
                <a:ea typeface="+mn-ea"/>
                <a:cs typeface="+mn-cs"/>
              </a:endParaRPr>
            </a:p>
          </p:txBody>
        </p:sp>
        <p:sp>
          <p:nvSpPr>
            <p:cNvPr id="96" name="Freeform: Shape 95">
              <a:extLst>
                <a:ext uri="{FF2B5EF4-FFF2-40B4-BE49-F238E27FC236}">
                  <a16:creationId xmlns:a16="http://schemas.microsoft.com/office/drawing/2014/main" id="{462B7CFD-6F15-3A30-6F2E-05E92F6FCD5D}"/>
                </a:ext>
              </a:extLst>
            </p:cNvPr>
            <p:cNvSpPr/>
            <p:nvPr/>
          </p:nvSpPr>
          <p:spPr>
            <a:xfrm>
              <a:off x="-801242" y="1435501"/>
              <a:ext cx="105833" cy="105833"/>
            </a:xfrm>
            <a:custGeom>
              <a:avLst/>
              <a:gdLst>
                <a:gd name="connsiteX0" fmla="*/ 105892 w 105833"/>
                <a:gd name="connsiteY0" fmla="*/ 52925 h 105833"/>
                <a:gd name="connsiteX1" fmla="*/ 52976 w 105833"/>
                <a:gd name="connsiteY1" fmla="*/ 105841 h 105833"/>
                <a:gd name="connsiteX2" fmla="*/ 59 w 105833"/>
                <a:gd name="connsiteY2" fmla="*/ 52925 h 105833"/>
                <a:gd name="connsiteX3" fmla="*/ 52976 w 105833"/>
                <a:gd name="connsiteY3" fmla="*/ 8 h 105833"/>
                <a:gd name="connsiteX4" fmla="*/ 105892 w 105833"/>
                <a:gd name="connsiteY4" fmla="*/ 52925 h 105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833" h="105833">
                  <a:moveTo>
                    <a:pt x="105892" y="52925"/>
                  </a:moveTo>
                  <a:cubicBezTo>
                    <a:pt x="105892" y="82150"/>
                    <a:pt x="82201" y="105841"/>
                    <a:pt x="52976" y="105841"/>
                  </a:cubicBezTo>
                  <a:cubicBezTo>
                    <a:pt x="23750" y="105841"/>
                    <a:pt x="59" y="82150"/>
                    <a:pt x="59" y="52925"/>
                  </a:cubicBezTo>
                  <a:cubicBezTo>
                    <a:pt x="59" y="23700"/>
                    <a:pt x="23750" y="8"/>
                    <a:pt x="52976" y="8"/>
                  </a:cubicBezTo>
                  <a:cubicBezTo>
                    <a:pt x="82201" y="8"/>
                    <a:pt x="105892" y="23700"/>
                    <a:pt x="105892" y="52925"/>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HK" sz="2400" b="0" i="0" u="none" strike="noStrike" kern="1200" cap="none" spc="0" normalizeH="0" baseline="0" noProof="0">
                <a:ln>
                  <a:noFill/>
                </a:ln>
                <a:solidFill>
                  <a:srgbClr val="000000"/>
                </a:solidFill>
                <a:effectLst/>
                <a:uLnTx/>
                <a:uFillTx/>
                <a:latin typeface="Calibri"/>
                <a:ea typeface="+mn-ea"/>
                <a:cs typeface="+mn-cs"/>
              </a:endParaRPr>
            </a:p>
          </p:txBody>
        </p:sp>
        <p:sp>
          <p:nvSpPr>
            <p:cNvPr id="97" name="Freeform: Shape 96">
              <a:extLst>
                <a:ext uri="{FF2B5EF4-FFF2-40B4-BE49-F238E27FC236}">
                  <a16:creationId xmlns:a16="http://schemas.microsoft.com/office/drawing/2014/main" id="{5A5C6D4E-2E0D-C9D7-E367-DB0EFC7723F7}"/>
                </a:ext>
              </a:extLst>
            </p:cNvPr>
            <p:cNvSpPr/>
            <p:nvPr/>
          </p:nvSpPr>
          <p:spPr>
            <a:xfrm>
              <a:off x="-938825" y="1994301"/>
              <a:ext cx="105833" cy="105833"/>
            </a:xfrm>
            <a:custGeom>
              <a:avLst/>
              <a:gdLst>
                <a:gd name="connsiteX0" fmla="*/ 105878 w 105833"/>
                <a:gd name="connsiteY0" fmla="*/ 52983 h 105833"/>
                <a:gd name="connsiteX1" fmla="*/ 52961 w 105833"/>
                <a:gd name="connsiteY1" fmla="*/ 105900 h 105833"/>
                <a:gd name="connsiteX2" fmla="*/ 44 w 105833"/>
                <a:gd name="connsiteY2" fmla="*/ 52983 h 105833"/>
                <a:gd name="connsiteX3" fmla="*/ 52961 w 105833"/>
                <a:gd name="connsiteY3" fmla="*/ 67 h 105833"/>
                <a:gd name="connsiteX4" fmla="*/ 105878 w 105833"/>
                <a:gd name="connsiteY4" fmla="*/ 52983 h 105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833" h="105833">
                  <a:moveTo>
                    <a:pt x="105878" y="52983"/>
                  </a:moveTo>
                  <a:cubicBezTo>
                    <a:pt x="105878" y="82208"/>
                    <a:pt x="82186" y="105900"/>
                    <a:pt x="52961" y="105900"/>
                  </a:cubicBezTo>
                  <a:cubicBezTo>
                    <a:pt x="23736" y="105900"/>
                    <a:pt x="44" y="82208"/>
                    <a:pt x="44" y="52983"/>
                  </a:cubicBezTo>
                  <a:cubicBezTo>
                    <a:pt x="44" y="23758"/>
                    <a:pt x="23736" y="67"/>
                    <a:pt x="52961" y="67"/>
                  </a:cubicBezTo>
                  <a:cubicBezTo>
                    <a:pt x="82186" y="67"/>
                    <a:pt x="105878" y="23758"/>
                    <a:pt x="105878" y="52983"/>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HK" sz="2400" b="0" i="0" u="none" strike="noStrike" kern="1200" cap="none" spc="0" normalizeH="0" baseline="0" noProof="0">
                <a:ln>
                  <a:noFill/>
                </a:ln>
                <a:solidFill>
                  <a:srgbClr val="000000"/>
                </a:solidFill>
                <a:effectLst/>
                <a:uLnTx/>
                <a:uFillTx/>
                <a:latin typeface="Calibri"/>
                <a:ea typeface="+mn-ea"/>
                <a:cs typeface="+mn-cs"/>
              </a:endParaRPr>
            </a:p>
          </p:txBody>
        </p:sp>
        <p:sp>
          <p:nvSpPr>
            <p:cNvPr id="98" name="Freeform: Shape 97">
              <a:extLst>
                <a:ext uri="{FF2B5EF4-FFF2-40B4-BE49-F238E27FC236}">
                  <a16:creationId xmlns:a16="http://schemas.microsoft.com/office/drawing/2014/main" id="{9E925319-C542-06BA-4FB8-55A0BD71F50F}"/>
                </a:ext>
              </a:extLst>
            </p:cNvPr>
            <p:cNvSpPr/>
            <p:nvPr/>
          </p:nvSpPr>
          <p:spPr>
            <a:xfrm>
              <a:off x="-1104984" y="1406926"/>
              <a:ext cx="438150" cy="857250"/>
            </a:xfrm>
            <a:custGeom>
              <a:avLst/>
              <a:gdLst>
                <a:gd name="connsiteX0" fmla="*/ 19050 w 438150"/>
                <a:gd name="connsiteY0" fmla="*/ 4763 h 857250"/>
                <a:gd name="connsiteX1" fmla="*/ 4763 w 438150"/>
                <a:gd name="connsiteY1" fmla="*/ 19050 h 857250"/>
                <a:gd name="connsiteX2" fmla="*/ 4763 w 438150"/>
                <a:gd name="connsiteY2" fmla="*/ 838200 h 857250"/>
                <a:gd name="connsiteX3" fmla="*/ 19050 w 438150"/>
                <a:gd name="connsiteY3" fmla="*/ 852488 h 857250"/>
                <a:gd name="connsiteX4" fmla="*/ 419100 w 438150"/>
                <a:gd name="connsiteY4" fmla="*/ 852488 h 857250"/>
                <a:gd name="connsiteX5" fmla="*/ 433388 w 438150"/>
                <a:gd name="connsiteY5" fmla="*/ 838200 h 857250"/>
                <a:gd name="connsiteX6" fmla="*/ 433388 w 438150"/>
                <a:gd name="connsiteY6" fmla="*/ 19050 h 857250"/>
                <a:gd name="connsiteX7" fmla="*/ 419100 w 438150"/>
                <a:gd name="connsiteY7" fmla="*/ 4763 h 857250"/>
                <a:gd name="connsiteX8" fmla="*/ 19050 w 438150"/>
                <a:gd name="connsiteY8" fmla="*/ 4763 h 857250"/>
                <a:gd name="connsiteX9" fmla="*/ 19050 w 438150"/>
                <a:gd name="connsiteY9" fmla="*/ 0 h 857250"/>
                <a:gd name="connsiteX10" fmla="*/ 419100 w 438150"/>
                <a:gd name="connsiteY10" fmla="*/ 0 h 857250"/>
                <a:gd name="connsiteX11" fmla="*/ 438150 w 438150"/>
                <a:gd name="connsiteY11" fmla="*/ 19050 h 857250"/>
                <a:gd name="connsiteX12" fmla="*/ 438150 w 438150"/>
                <a:gd name="connsiteY12" fmla="*/ 838200 h 857250"/>
                <a:gd name="connsiteX13" fmla="*/ 419100 w 438150"/>
                <a:gd name="connsiteY13" fmla="*/ 857250 h 857250"/>
                <a:gd name="connsiteX14" fmla="*/ 19050 w 438150"/>
                <a:gd name="connsiteY14" fmla="*/ 857250 h 857250"/>
                <a:gd name="connsiteX15" fmla="*/ 0 w 438150"/>
                <a:gd name="connsiteY15" fmla="*/ 838200 h 857250"/>
                <a:gd name="connsiteX16" fmla="*/ 0 w 438150"/>
                <a:gd name="connsiteY16" fmla="*/ 19050 h 857250"/>
                <a:gd name="connsiteX17" fmla="*/ 19050 w 438150"/>
                <a:gd name="connsiteY17" fmla="*/ 0 h 85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8150" h="857250">
                  <a:moveTo>
                    <a:pt x="19050" y="4763"/>
                  </a:moveTo>
                  <a:cubicBezTo>
                    <a:pt x="11159" y="4763"/>
                    <a:pt x="4763" y="11159"/>
                    <a:pt x="4763" y="19050"/>
                  </a:cubicBezTo>
                  <a:lnTo>
                    <a:pt x="4763" y="838200"/>
                  </a:lnTo>
                  <a:cubicBezTo>
                    <a:pt x="4763" y="846091"/>
                    <a:pt x="11159" y="852488"/>
                    <a:pt x="19050" y="852488"/>
                  </a:cubicBezTo>
                  <a:lnTo>
                    <a:pt x="419100" y="852488"/>
                  </a:lnTo>
                  <a:cubicBezTo>
                    <a:pt x="426991" y="852488"/>
                    <a:pt x="433388" y="846091"/>
                    <a:pt x="433388" y="838200"/>
                  </a:cubicBezTo>
                  <a:lnTo>
                    <a:pt x="433388" y="19050"/>
                  </a:lnTo>
                  <a:cubicBezTo>
                    <a:pt x="433388" y="11159"/>
                    <a:pt x="426991" y="4763"/>
                    <a:pt x="419100" y="4763"/>
                  </a:cubicBezTo>
                  <a:lnTo>
                    <a:pt x="19050" y="4763"/>
                  </a:lnTo>
                  <a:close/>
                  <a:moveTo>
                    <a:pt x="19050" y="0"/>
                  </a:moveTo>
                  <a:lnTo>
                    <a:pt x="419100" y="0"/>
                  </a:lnTo>
                  <a:cubicBezTo>
                    <a:pt x="429621" y="0"/>
                    <a:pt x="438150" y="8529"/>
                    <a:pt x="438150" y="19050"/>
                  </a:cubicBezTo>
                  <a:lnTo>
                    <a:pt x="438150" y="838200"/>
                  </a:lnTo>
                  <a:cubicBezTo>
                    <a:pt x="438150" y="848721"/>
                    <a:pt x="429621" y="857250"/>
                    <a:pt x="419100" y="857250"/>
                  </a:cubicBezTo>
                  <a:lnTo>
                    <a:pt x="19050" y="857250"/>
                  </a:lnTo>
                  <a:cubicBezTo>
                    <a:pt x="8529" y="857250"/>
                    <a:pt x="0" y="848721"/>
                    <a:pt x="0" y="838200"/>
                  </a:cubicBezTo>
                  <a:lnTo>
                    <a:pt x="0" y="19050"/>
                  </a:lnTo>
                  <a:cubicBezTo>
                    <a:pt x="0" y="8529"/>
                    <a:pt x="8529" y="0"/>
                    <a:pt x="19050" y="0"/>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HK" sz="2400" b="0" i="0" u="none" strike="noStrike" kern="1200" cap="none" spc="0" normalizeH="0" baseline="0" noProof="0">
                <a:ln>
                  <a:noFill/>
                </a:ln>
                <a:solidFill>
                  <a:srgbClr val="000000"/>
                </a:solidFill>
                <a:effectLst/>
                <a:uLnTx/>
                <a:uFillTx/>
                <a:latin typeface="Calibri"/>
                <a:ea typeface="+mn-ea"/>
                <a:cs typeface="+mn-cs"/>
              </a:endParaRPr>
            </a:p>
          </p:txBody>
        </p:sp>
        <p:sp>
          <p:nvSpPr>
            <p:cNvPr id="99" name="Freeform: Shape 98">
              <a:extLst>
                <a:ext uri="{FF2B5EF4-FFF2-40B4-BE49-F238E27FC236}">
                  <a16:creationId xmlns:a16="http://schemas.microsoft.com/office/drawing/2014/main" id="{280DC949-E5E2-6415-798C-7E3A4D03F039}"/>
                </a:ext>
              </a:extLst>
            </p:cNvPr>
            <p:cNvSpPr/>
            <p:nvPr/>
          </p:nvSpPr>
          <p:spPr>
            <a:xfrm>
              <a:off x="-1076409" y="1833169"/>
              <a:ext cx="381000" cy="9525"/>
            </a:xfrm>
            <a:custGeom>
              <a:avLst/>
              <a:gdLst>
                <a:gd name="connsiteX0" fmla="*/ 378619 w 381000"/>
                <a:gd name="connsiteY0" fmla="*/ 0 h 9525"/>
                <a:gd name="connsiteX1" fmla="*/ 381000 w 381000"/>
                <a:gd name="connsiteY1" fmla="*/ 0 h 9525"/>
                <a:gd name="connsiteX2" fmla="*/ 381000 w 381000"/>
                <a:gd name="connsiteY2" fmla="*/ 9525 h 9525"/>
                <a:gd name="connsiteX3" fmla="*/ 378619 w 381000"/>
                <a:gd name="connsiteY3" fmla="*/ 9525 h 9525"/>
                <a:gd name="connsiteX4" fmla="*/ 2381 w 381000"/>
                <a:gd name="connsiteY4" fmla="*/ 9525 h 9525"/>
                <a:gd name="connsiteX5" fmla="*/ 0 w 381000"/>
                <a:gd name="connsiteY5" fmla="*/ 9525 h 9525"/>
                <a:gd name="connsiteX6" fmla="*/ 0 w 381000"/>
                <a:gd name="connsiteY6" fmla="*/ 0 h 9525"/>
                <a:gd name="connsiteX7" fmla="*/ 2381 w 381000"/>
                <a:gd name="connsiteY7" fmla="*/ 0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0" h="9525">
                  <a:moveTo>
                    <a:pt x="378619" y="0"/>
                  </a:moveTo>
                  <a:cubicBezTo>
                    <a:pt x="379934" y="0"/>
                    <a:pt x="381000" y="0"/>
                    <a:pt x="381000" y="0"/>
                  </a:cubicBezTo>
                  <a:lnTo>
                    <a:pt x="381000" y="9525"/>
                  </a:lnTo>
                  <a:cubicBezTo>
                    <a:pt x="381000" y="9525"/>
                    <a:pt x="379934" y="9525"/>
                    <a:pt x="378619" y="9525"/>
                  </a:cubicBezTo>
                  <a:lnTo>
                    <a:pt x="2381" y="9525"/>
                  </a:lnTo>
                  <a:cubicBezTo>
                    <a:pt x="1066" y="9525"/>
                    <a:pt x="0" y="9525"/>
                    <a:pt x="0" y="9525"/>
                  </a:cubicBezTo>
                  <a:lnTo>
                    <a:pt x="0" y="0"/>
                  </a:lnTo>
                  <a:cubicBezTo>
                    <a:pt x="0" y="0"/>
                    <a:pt x="1066" y="0"/>
                    <a:pt x="2381" y="0"/>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HK" sz="2400" b="0" i="0" u="none" strike="noStrike" kern="1200" cap="none" spc="0" normalizeH="0" baseline="0" noProof="0">
                <a:ln>
                  <a:noFill/>
                </a:ln>
                <a:solidFill>
                  <a:srgbClr val="000000"/>
                </a:solidFill>
                <a:effectLst/>
                <a:uLnTx/>
                <a:uFillTx/>
                <a:latin typeface="Calibri"/>
                <a:ea typeface="+mn-ea"/>
                <a:cs typeface="+mn-cs"/>
              </a:endParaRPr>
            </a:p>
          </p:txBody>
        </p:sp>
      </p:grpSp>
      <p:cxnSp>
        <p:nvCxnSpPr>
          <p:cNvPr id="100" name="Straight Connector 99">
            <a:extLst>
              <a:ext uri="{FF2B5EF4-FFF2-40B4-BE49-F238E27FC236}">
                <a16:creationId xmlns:a16="http://schemas.microsoft.com/office/drawing/2014/main" id="{E8EDE436-29B3-5E4A-3B53-E8E30A572C00}"/>
              </a:ext>
            </a:extLst>
          </p:cNvPr>
          <p:cNvCxnSpPr>
            <a:cxnSpLocks/>
            <a:stCxn id="73" idx="2"/>
            <a:endCxn id="88" idx="6"/>
          </p:cNvCxnSpPr>
          <p:nvPr/>
        </p:nvCxnSpPr>
        <p:spPr>
          <a:xfrm>
            <a:off x="1057975" y="3109972"/>
            <a:ext cx="0" cy="1294861"/>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sp>
        <p:nvSpPr>
          <p:cNvPr id="2" name="Text Placeholder 7">
            <a:extLst>
              <a:ext uri="{FF2B5EF4-FFF2-40B4-BE49-F238E27FC236}">
                <a16:creationId xmlns:a16="http://schemas.microsoft.com/office/drawing/2014/main" id="{98048619-F886-05EF-90A6-02BA7B79D07C}"/>
              </a:ext>
            </a:extLst>
          </p:cNvPr>
          <p:cNvSpPr txBox="1">
            <a:spLocks/>
          </p:cNvSpPr>
          <p:nvPr/>
        </p:nvSpPr>
        <p:spPr>
          <a:xfrm>
            <a:off x="670561" y="6125468"/>
            <a:ext cx="10035538"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Spertus JA, Kettelkamp R, Vance C, et al. The origin is at the time of the patient’s heart attack, but the lines begin at the 1-month assessment point.  Circulation. 2006 Jun 20;113(24):2803-9. Ho PM, Tsai TT, Maddox TM, et al. Circ Cardiovasc Qual Outcomes. 2010 May;3(3):261-6</a:t>
            </a:r>
          </a:p>
        </p:txBody>
      </p:sp>
      <p:sp>
        <p:nvSpPr>
          <p:cNvPr id="5" name="TextBox 4">
            <a:extLst>
              <a:ext uri="{FF2B5EF4-FFF2-40B4-BE49-F238E27FC236}">
                <a16:creationId xmlns:a16="http://schemas.microsoft.com/office/drawing/2014/main" id="{242B5007-702D-F407-DB94-C10FD04AC807}"/>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GLO2208852</a:t>
            </a:r>
          </a:p>
        </p:txBody>
      </p:sp>
    </p:spTree>
    <p:extLst>
      <p:ext uri="{BB962C8B-B14F-4D97-AF65-F5344CB8AC3E}">
        <p14:creationId xmlns:p14="http://schemas.microsoft.com/office/powerpoint/2010/main" val="241394271"/>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17F8E6BA-4C57-DDDB-BF51-088767BFAA4F}"/>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17F8E6BA-4C57-DDDB-BF51-088767BFAA4F}"/>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4FC35EA3-AB76-7F32-C253-D8B0C5761DA0}"/>
              </a:ext>
            </a:extLst>
          </p:cNvPr>
          <p:cNvSpPr>
            <a:spLocks noGrp="1"/>
          </p:cNvSpPr>
          <p:nvPr>
            <p:ph type="title"/>
          </p:nvPr>
        </p:nvSpPr>
        <p:spPr/>
        <p:txBody>
          <a:bodyPr vert="horz"/>
          <a:lstStyle/>
          <a:p>
            <a:r>
              <a:rPr lang="en-US" dirty="0"/>
              <a:t>Comprehensive menopause management</a:t>
            </a:r>
          </a:p>
        </p:txBody>
      </p:sp>
      <p:sp>
        <p:nvSpPr>
          <p:cNvPr id="7" name="Rectangle 6">
            <a:extLst>
              <a:ext uri="{FF2B5EF4-FFF2-40B4-BE49-F238E27FC236}">
                <a16:creationId xmlns:a16="http://schemas.microsoft.com/office/drawing/2014/main" id="{42A41BE0-10CF-811C-FF34-0A3CE8592765}"/>
              </a:ext>
            </a:extLst>
          </p:cNvPr>
          <p:cNvSpPr/>
          <p:nvPr/>
        </p:nvSpPr>
        <p:spPr>
          <a:xfrm flipH="1">
            <a:off x="670553" y="2231721"/>
            <a:ext cx="10937240" cy="3354888"/>
          </a:xfrm>
          <a:prstGeom prst="rect">
            <a:avLst/>
          </a:prstGeom>
          <a:gradFill flip="none" rotWithShape="1">
            <a:gsLst>
              <a:gs pos="0">
                <a:schemeClr val="accent3"/>
              </a:gs>
              <a:gs pos="100000">
                <a:schemeClr val="accent2"/>
              </a:gs>
            </a:gsLst>
            <a:lin ang="0" scaled="1"/>
            <a:tileRect/>
          </a:gradFill>
          <a:ln w="28575">
            <a:noFill/>
          </a:ln>
        </p:spPr>
        <p:txBody>
          <a:bodyPr lIns="36576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sp>
        <p:nvSpPr>
          <p:cNvPr id="8" name="Rectangle 7">
            <a:extLst>
              <a:ext uri="{FF2B5EF4-FFF2-40B4-BE49-F238E27FC236}">
                <a16:creationId xmlns:a16="http://schemas.microsoft.com/office/drawing/2014/main" id="{D6E89774-788D-BE52-970D-3C120F952A95}"/>
              </a:ext>
            </a:extLst>
          </p:cNvPr>
          <p:cNvSpPr/>
          <p:nvPr/>
        </p:nvSpPr>
        <p:spPr>
          <a:xfrm>
            <a:off x="836868" y="3172688"/>
            <a:ext cx="3378279" cy="22072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oAutofit/>
          </a:bodyPr>
          <a:lstStyle/>
          <a:p>
            <a:pPr marL="0" marR="0" lvl="1" indent="0" algn="l" defTabSz="1219170" rtl="0" eaLnBrk="1" fontAlgn="auto" latinLnBrk="0" hangingPunct="1">
              <a:lnSpc>
                <a:spcPct val="100000"/>
              </a:lnSpc>
              <a:spcBef>
                <a:spcPts val="800"/>
              </a:spcBef>
              <a:spcAft>
                <a:spcPts val="40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Georgia"/>
                <a:ea typeface="+mn-ea"/>
                <a:cs typeface="+mn-cs"/>
              </a:rPr>
              <a:t>Explain hormonal changes</a:t>
            </a:r>
          </a:p>
          <a:p>
            <a:pPr marL="0" marR="0" lvl="1" indent="0" algn="l" defTabSz="1219170" rtl="0" eaLnBrk="1" fontAlgn="auto" latinLnBrk="0" hangingPunct="1">
              <a:lnSpc>
                <a:spcPct val="100000"/>
              </a:lnSpc>
              <a:spcBef>
                <a:spcPts val="800"/>
              </a:spcBef>
              <a:spcAft>
                <a:spcPts val="40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Georgia"/>
                <a:ea typeface="+mn-ea"/>
                <a:cs typeface="+mn-cs"/>
              </a:rPr>
              <a:t>–</a:t>
            </a:r>
          </a:p>
          <a:p>
            <a:pPr marL="0" marR="0" lvl="1" indent="0" algn="l" defTabSz="1219170" rtl="0" eaLnBrk="1" fontAlgn="auto" latinLnBrk="0" hangingPunct="1">
              <a:lnSpc>
                <a:spcPct val="100000"/>
              </a:lnSpc>
              <a:spcBef>
                <a:spcPts val="800"/>
              </a:spcBef>
              <a:spcAft>
                <a:spcPts val="40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Georgia"/>
                <a:ea typeface="+mn-ea"/>
                <a:cs typeface="+mn-cs"/>
              </a:rPr>
              <a:t>Medical implications and therapeutic options</a:t>
            </a:r>
          </a:p>
        </p:txBody>
      </p:sp>
      <p:sp>
        <p:nvSpPr>
          <p:cNvPr id="9" name="Rectangle 8">
            <a:extLst>
              <a:ext uri="{FF2B5EF4-FFF2-40B4-BE49-F238E27FC236}">
                <a16:creationId xmlns:a16="http://schemas.microsoft.com/office/drawing/2014/main" id="{5BE4470B-4182-5FEF-E4A6-605289C98C90}"/>
              </a:ext>
            </a:extLst>
          </p:cNvPr>
          <p:cNvSpPr/>
          <p:nvPr/>
        </p:nvSpPr>
        <p:spPr>
          <a:xfrm>
            <a:off x="4450032" y="3172688"/>
            <a:ext cx="3378279" cy="22072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oAutofit/>
          </a:bodyPr>
          <a:lstStyle/>
          <a:p>
            <a:pPr marL="0" marR="0" lvl="1" indent="0" algn="l" defTabSz="1219170" rtl="0" eaLnBrk="1" fontAlgn="auto" latinLnBrk="0" hangingPunct="1">
              <a:lnSpc>
                <a:spcPct val="100000"/>
              </a:lnSpc>
              <a:spcBef>
                <a:spcPts val="800"/>
              </a:spcBef>
              <a:spcAft>
                <a:spcPts val="40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Georgia"/>
                <a:ea typeface="+mn-ea"/>
                <a:cs typeface="+mn-cs"/>
              </a:rPr>
              <a:t>Break </a:t>
            </a:r>
            <a:br>
              <a:rPr kumimoji="0" lang="en-US" sz="2000" b="0" i="0" u="none" strike="noStrike" kern="1200" cap="none" spc="0" normalizeH="0" baseline="0" noProof="0" dirty="0">
                <a:ln>
                  <a:noFill/>
                </a:ln>
                <a:solidFill>
                  <a:prstClr val="white"/>
                </a:solidFill>
                <a:effectLst/>
                <a:uLnTx/>
                <a:uFillTx/>
                <a:latin typeface="Georgia"/>
                <a:ea typeface="+mn-ea"/>
                <a:cs typeface="+mn-cs"/>
              </a:rPr>
            </a:br>
            <a:r>
              <a:rPr kumimoji="0" lang="en-US" sz="2000" b="0" i="0" u="none" strike="noStrike" kern="1200" cap="none" spc="0" normalizeH="0" baseline="0" noProof="0" dirty="0">
                <a:ln>
                  <a:noFill/>
                </a:ln>
                <a:solidFill>
                  <a:prstClr val="white"/>
                </a:solidFill>
                <a:effectLst/>
                <a:uLnTx/>
                <a:uFillTx/>
                <a:latin typeface="Georgia"/>
                <a:ea typeface="+mn-ea"/>
                <a:cs typeface="+mn-cs"/>
              </a:rPr>
              <a:t>communication barriers</a:t>
            </a:r>
          </a:p>
          <a:p>
            <a:pPr marL="0" marR="0" lvl="1" indent="0" algn="l" defTabSz="1219170" rtl="0" eaLnBrk="1" fontAlgn="auto" latinLnBrk="0" hangingPunct="1">
              <a:lnSpc>
                <a:spcPct val="100000"/>
              </a:lnSpc>
              <a:spcBef>
                <a:spcPts val="800"/>
              </a:spcBef>
              <a:spcAft>
                <a:spcPts val="40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Georgia"/>
                <a:ea typeface="+mn-ea"/>
                <a:cs typeface="+mn-cs"/>
              </a:rPr>
              <a:t>–</a:t>
            </a:r>
          </a:p>
          <a:p>
            <a:pPr marL="0" marR="0" lvl="1" indent="0" algn="l" defTabSz="1219170" rtl="0" eaLnBrk="1" fontAlgn="auto" latinLnBrk="0" hangingPunct="1">
              <a:lnSpc>
                <a:spcPct val="100000"/>
              </a:lnSpc>
              <a:spcBef>
                <a:spcPts val="800"/>
              </a:spcBef>
              <a:spcAft>
                <a:spcPts val="40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Georgia"/>
                <a:ea typeface="+mn-ea"/>
                <a:cs typeface="+mn-cs"/>
              </a:rPr>
              <a:t>Understand individual </a:t>
            </a:r>
            <a:br>
              <a:rPr kumimoji="0" lang="en-US" sz="2000" b="0" i="0" u="none" strike="noStrike" kern="1200" cap="none" spc="0" normalizeH="0" baseline="0" noProof="0" dirty="0">
                <a:ln>
                  <a:noFill/>
                </a:ln>
                <a:solidFill>
                  <a:prstClr val="white"/>
                </a:solidFill>
                <a:effectLst/>
                <a:uLnTx/>
                <a:uFillTx/>
                <a:latin typeface="Georgia"/>
                <a:ea typeface="+mn-ea"/>
                <a:cs typeface="+mn-cs"/>
              </a:rPr>
            </a:br>
            <a:r>
              <a:rPr kumimoji="0" lang="en-US" sz="2000" b="0" i="0" u="none" strike="noStrike" kern="1200" cap="none" spc="0" normalizeH="0" baseline="0" noProof="0" dirty="0">
                <a:ln>
                  <a:noFill/>
                </a:ln>
                <a:solidFill>
                  <a:prstClr val="white"/>
                </a:solidFill>
                <a:effectLst/>
                <a:uLnTx/>
                <a:uFillTx/>
                <a:latin typeface="Georgia"/>
                <a:ea typeface="+mn-ea"/>
                <a:cs typeface="+mn-cs"/>
              </a:rPr>
              <a:t>impact on life</a:t>
            </a:r>
          </a:p>
        </p:txBody>
      </p:sp>
      <p:sp>
        <p:nvSpPr>
          <p:cNvPr id="10" name="Rectangle 9">
            <a:extLst>
              <a:ext uri="{FF2B5EF4-FFF2-40B4-BE49-F238E27FC236}">
                <a16:creationId xmlns:a16="http://schemas.microsoft.com/office/drawing/2014/main" id="{425B1A2A-73B8-3FE9-AAFC-746E1BDC807D}"/>
              </a:ext>
            </a:extLst>
          </p:cNvPr>
          <p:cNvSpPr/>
          <p:nvPr/>
        </p:nvSpPr>
        <p:spPr>
          <a:xfrm>
            <a:off x="8063196" y="3172688"/>
            <a:ext cx="3378279" cy="22072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oAutofit/>
          </a:bodyPr>
          <a:lstStyle/>
          <a:p>
            <a:pPr marL="0" marR="0" lvl="1" indent="0" algn="l" defTabSz="1219170" rtl="0" eaLnBrk="1" fontAlgn="auto" latinLnBrk="0" hangingPunct="1">
              <a:lnSpc>
                <a:spcPct val="100000"/>
              </a:lnSpc>
              <a:spcBef>
                <a:spcPts val="800"/>
              </a:spcBef>
              <a:spcAft>
                <a:spcPts val="40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Georgia"/>
                <a:ea typeface="+mn-ea"/>
                <a:cs typeface="+mn-cs"/>
              </a:rPr>
              <a:t>Personalized goals,</a:t>
            </a:r>
            <a:br>
              <a:rPr kumimoji="0" lang="en-US" sz="2000" b="0" i="0" u="none" strike="noStrike" kern="1200" cap="none" spc="0" normalizeH="0" baseline="0" noProof="0" dirty="0">
                <a:ln>
                  <a:noFill/>
                </a:ln>
                <a:solidFill>
                  <a:prstClr val="white"/>
                </a:solidFill>
                <a:effectLst/>
                <a:uLnTx/>
                <a:uFillTx/>
                <a:latin typeface="Georgia"/>
                <a:ea typeface="+mn-ea"/>
                <a:cs typeface="+mn-cs"/>
              </a:rPr>
            </a:br>
            <a:r>
              <a:rPr kumimoji="0" lang="en-US" sz="2000" b="0" i="0" u="none" strike="noStrike" kern="1200" cap="none" spc="0" normalizeH="0" baseline="0" noProof="0" dirty="0">
                <a:ln>
                  <a:noFill/>
                </a:ln>
                <a:solidFill>
                  <a:prstClr val="white"/>
                </a:solidFill>
                <a:effectLst/>
                <a:uLnTx/>
                <a:uFillTx/>
                <a:latin typeface="Georgia"/>
                <a:ea typeface="+mn-ea"/>
                <a:cs typeface="+mn-cs"/>
              </a:rPr>
              <a:t>long-lasting alliance</a:t>
            </a:r>
          </a:p>
          <a:p>
            <a:pPr marL="0" marR="0" lvl="1" indent="0" algn="l" defTabSz="1219170" rtl="0" eaLnBrk="1" fontAlgn="auto" latinLnBrk="0" hangingPunct="1">
              <a:lnSpc>
                <a:spcPct val="100000"/>
              </a:lnSpc>
              <a:spcBef>
                <a:spcPts val="800"/>
              </a:spcBef>
              <a:spcAft>
                <a:spcPts val="40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Georgia"/>
                <a:ea typeface="+mn-ea"/>
                <a:cs typeface="+mn-cs"/>
              </a:rPr>
              <a:t>–</a:t>
            </a:r>
          </a:p>
          <a:p>
            <a:pPr marL="0" marR="0" lvl="1" indent="0" algn="l" defTabSz="1219170" rtl="0" eaLnBrk="1" fontAlgn="auto" latinLnBrk="0" hangingPunct="1">
              <a:lnSpc>
                <a:spcPct val="100000"/>
              </a:lnSpc>
              <a:spcBef>
                <a:spcPts val="800"/>
              </a:spcBef>
              <a:spcAft>
                <a:spcPts val="40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Georgia"/>
                <a:ea typeface="+mn-ea"/>
                <a:cs typeface="+mn-cs"/>
              </a:rPr>
              <a:t>Promote adherence </a:t>
            </a:r>
            <a:br>
              <a:rPr kumimoji="0" lang="en-US" sz="2000" b="0" i="0" u="none" strike="noStrike" kern="1200" cap="none" spc="0" normalizeH="0" baseline="0" noProof="0" dirty="0">
                <a:ln>
                  <a:noFill/>
                </a:ln>
                <a:solidFill>
                  <a:prstClr val="white"/>
                </a:solidFill>
                <a:effectLst/>
                <a:uLnTx/>
                <a:uFillTx/>
                <a:latin typeface="Georgia"/>
                <a:ea typeface="+mn-ea"/>
                <a:cs typeface="+mn-cs"/>
              </a:rPr>
            </a:br>
            <a:r>
              <a:rPr kumimoji="0" lang="en-US" sz="2000" b="0" i="0" u="none" strike="noStrike" kern="1200" cap="none" spc="0" normalizeH="0" baseline="0" noProof="0" dirty="0">
                <a:ln>
                  <a:noFill/>
                </a:ln>
                <a:solidFill>
                  <a:prstClr val="white"/>
                </a:solidFill>
                <a:effectLst/>
                <a:uLnTx/>
                <a:uFillTx/>
                <a:latin typeface="Georgia"/>
                <a:ea typeface="+mn-ea"/>
                <a:cs typeface="+mn-cs"/>
              </a:rPr>
              <a:t>to interventions</a:t>
            </a:r>
          </a:p>
        </p:txBody>
      </p:sp>
      <p:grpSp>
        <p:nvGrpSpPr>
          <p:cNvPr id="16" name="Group 15">
            <a:extLst>
              <a:ext uri="{FF2B5EF4-FFF2-40B4-BE49-F238E27FC236}">
                <a16:creationId xmlns:a16="http://schemas.microsoft.com/office/drawing/2014/main" id="{2BF18C32-7917-DE8A-97A3-088DD6732C03}"/>
              </a:ext>
            </a:extLst>
          </p:cNvPr>
          <p:cNvGrpSpPr/>
          <p:nvPr/>
        </p:nvGrpSpPr>
        <p:grpSpPr>
          <a:xfrm>
            <a:off x="4332590" y="3080950"/>
            <a:ext cx="3613164" cy="2087298"/>
            <a:chOff x="4332590" y="3080949"/>
            <a:chExt cx="3613164" cy="2474376"/>
          </a:xfrm>
        </p:grpSpPr>
        <p:cxnSp>
          <p:nvCxnSpPr>
            <p:cNvPr id="11" name="Straight Connector 10">
              <a:extLst>
                <a:ext uri="{FF2B5EF4-FFF2-40B4-BE49-F238E27FC236}">
                  <a16:creationId xmlns:a16="http://schemas.microsoft.com/office/drawing/2014/main" id="{36F534BE-AA2D-E0CC-1754-6C0FFBBDD28B}"/>
                </a:ext>
              </a:extLst>
            </p:cNvPr>
            <p:cNvCxnSpPr>
              <a:cxnSpLocks/>
            </p:cNvCxnSpPr>
            <p:nvPr/>
          </p:nvCxnSpPr>
          <p:spPr>
            <a:xfrm>
              <a:off x="4332590" y="3080949"/>
              <a:ext cx="0" cy="2474376"/>
            </a:xfrm>
            <a:prstGeom prst="line">
              <a:avLst/>
            </a:prstGeom>
            <a:ln w="6350">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F56779B9-C7C9-ACC9-9FB8-FFC5B91A4641}"/>
                </a:ext>
              </a:extLst>
            </p:cNvPr>
            <p:cNvCxnSpPr>
              <a:cxnSpLocks/>
            </p:cNvCxnSpPr>
            <p:nvPr/>
          </p:nvCxnSpPr>
          <p:spPr>
            <a:xfrm>
              <a:off x="7945754" y="3080949"/>
              <a:ext cx="0" cy="2474376"/>
            </a:xfrm>
            <a:prstGeom prst="line">
              <a:avLst/>
            </a:prstGeom>
            <a:ln w="6350">
              <a:solidFill>
                <a:schemeClr val="bg1"/>
              </a:solidFill>
              <a:prstDash val="dash"/>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78342CAC-0871-E8E4-C150-0E07CDAEC628}"/>
              </a:ext>
            </a:extLst>
          </p:cNvPr>
          <p:cNvGrpSpPr/>
          <p:nvPr/>
        </p:nvGrpSpPr>
        <p:grpSpPr>
          <a:xfrm>
            <a:off x="5358000" y="1456716"/>
            <a:ext cx="1562346" cy="1550008"/>
            <a:chOff x="5053016" y="1143787"/>
            <a:chExt cx="2172313" cy="2155161"/>
          </a:xfrm>
        </p:grpSpPr>
        <p:sp>
          <p:nvSpPr>
            <p:cNvPr id="14" name="Oval 13">
              <a:extLst>
                <a:ext uri="{FF2B5EF4-FFF2-40B4-BE49-F238E27FC236}">
                  <a16:creationId xmlns:a16="http://schemas.microsoft.com/office/drawing/2014/main" id="{46C42170-0392-1469-6593-60883474AF3D}"/>
                </a:ext>
              </a:extLst>
            </p:cNvPr>
            <p:cNvSpPr/>
            <p:nvPr/>
          </p:nvSpPr>
          <p:spPr>
            <a:xfrm>
              <a:off x="5053016" y="1143787"/>
              <a:ext cx="2172313" cy="2155161"/>
            </a:xfrm>
            <a:prstGeom prst="ellipse">
              <a:avLst/>
            </a:prstGeom>
            <a:gradFill flip="none" rotWithShape="1">
              <a:gsLst>
                <a:gs pos="0">
                  <a:schemeClr val="accent3"/>
                </a:gs>
                <a:gs pos="100000">
                  <a:schemeClr val="accent2"/>
                </a:gs>
              </a:gsLst>
              <a:lin ang="0" scaled="1"/>
              <a:tileRect/>
            </a:gradFill>
            <a:ln w="38100">
              <a:solidFill>
                <a:schemeClr val="bg1"/>
              </a:solidFill>
            </a:ln>
          </p:spPr>
          <p:txBody>
            <a:bodyPr lIns="36576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pic>
          <p:nvPicPr>
            <p:cNvPr id="15" name="Picture 14" descr="Icon&#10;&#10;Description automatically generated">
              <a:extLst>
                <a:ext uri="{FF2B5EF4-FFF2-40B4-BE49-F238E27FC236}">
                  <a16:creationId xmlns:a16="http://schemas.microsoft.com/office/drawing/2014/main" id="{6033DD22-5B44-A200-9DAF-B7588EE45514}"/>
                </a:ext>
              </a:extLst>
            </p:cNvPr>
            <p:cNvPicPr>
              <a:picLocks noChangeAspect="1"/>
            </p:cNvPicPr>
            <p:nvPr/>
          </p:nvPicPr>
          <p:blipFill>
            <a:blip r:embed="rId5"/>
            <a:stretch>
              <a:fillRect/>
            </a:stretch>
          </p:blipFill>
          <p:spPr>
            <a:xfrm>
              <a:off x="5379614" y="1467806"/>
              <a:ext cx="1519115" cy="1507120"/>
            </a:xfrm>
            <a:prstGeom prst="rect">
              <a:avLst/>
            </a:prstGeom>
          </p:spPr>
        </p:pic>
      </p:grpSp>
      <p:sp>
        <p:nvSpPr>
          <p:cNvPr id="6" name="TextBox 5">
            <a:extLst>
              <a:ext uri="{FF2B5EF4-FFF2-40B4-BE49-F238E27FC236}">
                <a16:creationId xmlns:a16="http://schemas.microsoft.com/office/drawing/2014/main" id="{624E3B41-6679-1C2D-A2F9-10AEC9382728}"/>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GLO2250022</a:t>
            </a:r>
          </a:p>
        </p:txBody>
      </p:sp>
    </p:spTree>
    <p:extLst>
      <p:ext uri="{BB962C8B-B14F-4D97-AF65-F5344CB8AC3E}">
        <p14:creationId xmlns:p14="http://schemas.microsoft.com/office/powerpoint/2010/main" val="1601001966"/>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38DCCCD-3557-51B8-043E-E65233610F3E}"/>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B38DCCCD-3557-51B8-043E-E65233610F3E}"/>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7" name="Text Placeholder 5">
            <a:extLst>
              <a:ext uri="{FF2B5EF4-FFF2-40B4-BE49-F238E27FC236}">
                <a16:creationId xmlns:a16="http://schemas.microsoft.com/office/drawing/2014/main" id="{E184045E-5B35-4073-68D9-6E3555042623}"/>
              </a:ext>
            </a:extLst>
          </p:cNvPr>
          <p:cNvSpPr txBox="1">
            <a:spLocks/>
          </p:cNvSpPr>
          <p:nvPr/>
        </p:nvSpPr>
        <p:spPr>
          <a:xfrm>
            <a:off x="3175000" y="3348867"/>
            <a:ext cx="3819981" cy="1894046"/>
          </a:xfrm>
          <a:prstGeom prst="rect">
            <a:avLst/>
          </a:prstGeom>
          <a:gradFill flip="none" rotWithShape="1">
            <a:gsLst>
              <a:gs pos="0">
                <a:schemeClr val="accent3"/>
              </a:gs>
              <a:gs pos="100000">
                <a:schemeClr val="accent2"/>
              </a:gs>
            </a:gsLst>
            <a:lin ang="0" scaled="1"/>
            <a:tileRect/>
          </a:gradFill>
          <a:ln>
            <a:noFill/>
          </a:ln>
        </p:spPr>
        <p:txBody>
          <a:bodyPr lIns="121920"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endParaRPr kumimoji="0" lang="en-US" sz="1050" b="1" i="0" u="none" strike="noStrike" kern="1200" cap="none" spc="0" normalizeH="0" baseline="0" noProof="0" dirty="0">
              <a:ln>
                <a:noFill/>
              </a:ln>
              <a:solidFill>
                <a:prstClr val="white"/>
              </a:solidFill>
              <a:effectLst/>
              <a:uLnTx/>
              <a:uFillTx/>
              <a:latin typeface="Georgia"/>
              <a:ea typeface="+mn-ea"/>
              <a:cs typeface="Calibri" panose="020F0502020204030204" pitchFamily="34" charset="0"/>
            </a:endParaRPr>
          </a:p>
        </p:txBody>
      </p:sp>
      <p:sp>
        <p:nvSpPr>
          <p:cNvPr id="2" name="Title 1">
            <a:extLst>
              <a:ext uri="{FF2B5EF4-FFF2-40B4-BE49-F238E27FC236}">
                <a16:creationId xmlns:a16="http://schemas.microsoft.com/office/drawing/2014/main" id="{271B60DD-FC43-62E8-AD54-2A3F8DB9BD35}"/>
              </a:ext>
            </a:extLst>
          </p:cNvPr>
          <p:cNvSpPr>
            <a:spLocks noGrp="1"/>
          </p:cNvSpPr>
          <p:nvPr>
            <p:ph type="title"/>
          </p:nvPr>
        </p:nvSpPr>
        <p:spPr/>
        <p:txBody>
          <a:bodyPr vert="horz"/>
          <a:lstStyle/>
          <a:p>
            <a:r>
              <a:rPr lang="en-US" dirty="0"/>
              <a:t>Scientific societies: Promoting education</a:t>
            </a:r>
          </a:p>
        </p:txBody>
      </p:sp>
      <p:pic>
        <p:nvPicPr>
          <p:cNvPr id="21" name="Immagine 1">
            <a:extLst>
              <a:ext uri="{FF2B5EF4-FFF2-40B4-BE49-F238E27FC236}">
                <a16:creationId xmlns:a16="http://schemas.microsoft.com/office/drawing/2014/main" id="{F7DC6010-B1C3-5EF0-A319-1186A1253171}"/>
              </a:ext>
            </a:extLst>
          </p:cNvPr>
          <p:cNvPicPr>
            <a:picLocks noChangeAspect="1"/>
          </p:cNvPicPr>
          <p:nvPr/>
        </p:nvPicPr>
        <p:blipFill>
          <a:blip r:embed="rId5">
            <a:clrChange>
              <a:clrFrom>
                <a:srgbClr val="FFFFFF"/>
              </a:clrFrom>
              <a:clrTo>
                <a:srgbClr val="FFFFFF">
                  <a:alpha val="0"/>
                </a:srgbClr>
              </a:clrTo>
            </a:clrChange>
          </a:blip>
          <a:srcRect l="9081"/>
          <a:stretch>
            <a:fillRect/>
          </a:stretch>
        </p:blipFill>
        <p:spPr>
          <a:xfrm>
            <a:off x="1058246" y="1933704"/>
            <a:ext cx="1322321" cy="1388624"/>
          </a:xfrm>
          <a:prstGeom prst="rect">
            <a:avLst/>
          </a:prstGeom>
        </p:spPr>
      </p:pic>
      <p:grpSp>
        <p:nvGrpSpPr>
          <p:cNvPr id="22" name="Group 21">
            <a:extLst>
              <a:ext uri="{FF2B5EF4-FFF2-40B4-BE49-F238E27FC236}">
                <a16:creationId xmlns:a16="http://schemas.microsoft.com/office/drawing/2014/main" id="{413C8835-CD3C-486C-3E2A-6C39AA7E089C}"/>
              </a:ext>
            </a:extLst>
          </p:cNvPr>
          <p:cNvGrpSpPr/>
          <p:nvPr/>
        </p:nvGrpSpPr>
        <p:grpSpPr>
          <a:xfrm>
            <a:off x="3175000" y="1463476"/>
            <a:ext cx="3819981" cy="1889765"/>
            <a:chOff x="2286965" y="1174426"/>
            <a:chExt cx="4708017" cy="2329081"/>
          </a:xfrm>
        </p:grpSpPr>
        <p:pic>
          <p:nvPicPr>
            <p:cNvPr id="31" name="Picture 2" descr="Courses from UM Extended Education">
              <a:extLst>
                <a:ext uri="{FF2B5EF4-FFF2-40B4-BE49-F238E27FC236}">
                  <a16:creationId xmlns:a16="http://schemas.microsoft.com/office/drawing/2014/main" id="{EE88D62E-8854-FBC3-9E42-E0E809D51629}"/>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r="5641"/>
            <a:stretch>
              <a:fillRect/>
            </a:stretch>
          </p:blipFill>
          <p:spPr bwMode="auto">
            <a:xfrm>
              <a:off x="2286966" y="1174426"/>
              <a:ext cx="4708016" cy="2329081"/>
            </a:xfrm>
            <a:prstGeom prst="rect">
              <a:avLst/>
            </a:prstGeom>
            <a:noFill/>
            <a:extLst>
              <a:ext uri="{909E8E84-426E-40DD-AFC4-6F175D3DCCD1}">
                <a14:hiddenFill xmlns:a14="http://schemas.microsoft.com/office/drawing/2010/main">
                  <a:solidFill>
                    <a:srgbClr val="FFFFFF"/>
                  </a:solidFill>
                </a14:hiddenFill>
              </a:ext>
            </a:extLst>
          </p:spPr>
        </p:pic>
        <p:pic>
          <p:nvPicPr>
            <p:cNvPr id="32" name="Immagine 5">
              <a:extLst>
                <a:ext uri="{FF2B5EF4-FFF2-40B4-BE49-F238E27FC236}">
                  <a16:creationId xmlns:a16="http://schemas.microsoft.com/office/drawing/2014/main" id="{669550F3-D069-7F32-550D-77D58092E499}"/>
                </a:ext>
              </a:extLst>
            </p:cNvPr>
            <p:cNvPicPr>
              <a:picLocks noChangeAspect="1"/>
            </p:cNvPicPr>
            <p:nvPr/>
          </p:nvPicPr>
          <p:blipFill rotWithShape="1">
            <a:blip r:embed="rId7"/>
            <a:srcRect l="3229" t="10147" r="3124" b="15570"/>
            <a:stretch/>
          </p:blipFill>
          <p:spPr>
            <a:xfrm>
              <a:off x="2286965" y="1174426"/>
              <a:ext cx="2436464" cy="811859"/>
            </a:xfrm>
            <a:prstGeom prst="rect">
              <a:avLst/>
            </a:prstGeom>
          </p:spPr>
        </p:pic>
      </p:grpSp>
      <p:sp>
        <p:nvSpPr>
          <p:cNvPr id="29" name="Text Placeholder 5">
            <a:extLst>
              <a:ext uri="{FF2B5EF4-FFF2-40B4-BE49-F238E27FC236}">
                <a16:creationId xmlns:a16="http://schemas.microsoft.com/office/drawing/2014/main" id="{030DFFC7-A120-E5FC-02B4-F9437D150DF7}"/>
              </a:ext>
            </a:extLst>
          </p:cNvPr>
          <p:cNvSpPr txBox="1">
            <a:spLocks/>
          </p:cNvSpPr>
          <p:nvPr/>
        </p:nvSpPr>
        <p:spPr>
          <a:xfrm>
            <a:off x="6994981" y="1458507"/>
            <a:ext cx="4612819" cy="1894046"/>
          </a:xfrm>
          <a:prstGeom prst="rect">
            <a:avLst/>
          </a:prstGeom>
          <a:gradFill flip="none" rotWithShape="1">
            <a:gsLst>
              <a:gs pos="0">
                <a:schemeClr val="accent3"/>
              </a:gs>
              <a:gs pos="100000">
                <a:schemeClr val="accent2"/>
              </a:gs>
            </a:gsLst>
            <a:lin ang="0" scaled="1"/>
            <a:tileRect/>
          </a:gradFill>
          <a:ln>
            <a:noFill/>
          </a:ln>
        </p:spPr>
        <p:txBody>
          <a:bodyPr lIns="121920"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endParaRPr kumimoji="0" lang="en-US" sz="105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endParaRPr>
          </a:p>
        </p:txBody>
      </p:sp>
      <p:sp>
        <p:nvSpPr>
          <p:cNvPr id="30" name="Rectangle 12">
            <a:extLst>
              <a:ext uri="{FF2B5EF4-FFF2-40B4-BE49-F238E27FC236}">
                <a16:creationId xmlns:a16="http://schemas.microsoft.com/office/drawing/2014/main" id="{B29312F6-F750-47C8-5EF7-53CEC67C22D6}"/>
              </a:ext>
            </a:extLst>
          </p:cNvPr>
          <p:cNvSpPr/>
          <p:nvPr/>
        </p:nvSpPr>
        <p:spPr>
          <a:xfrm>
            <a:off x="8038082" y="1915519"/>
            <a:ext cx="2526616" cy="9800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1" indent="0" algn="ctr"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Georgia"/>
                <a:ea typeface="+mn-ea"/>
                <a:cs typeface="+mn-cs"/>
              </a:rPr>
              <a:t>Teaching</a:t>
            </a:r>
          </a:p>
        </p:txBody>
      </p:sp>
      <p:pic>
        <p:nvPicPr>
          <p:cNvPr id="24" name="Immagine 11">
            <a:extLst>
              <a:ext uri="{FF2B5EF4-FFF2-40B4-BE49-F238E27FC236}">
                <a16:creationId xmlns:a16="http://schemas.microsoft.com/office/drawing/2014/main" id="{2430EB44-C9BD-360A-6B90-B140E4B66784}"/>
              </a:ext>
            </a:extLst>
          </p:cNvPr>
          <p:cNvPicPr>
            <a:picLocks noChangeAspect="1"/>
          </p:cNvPicPr>
          <p:nvPr/>
        </p:nvPicPr>
        <p:blipFill>
          <a:blip r:embed="rId8">
            <a:clrChange>
              <a:clrFrom>
                <a:srgbClr val="FFFFFF"/>
              </a:clrFrom>
              <a:clrTo>
                <a:srgbClr val="FFFFFF">
                  <a:alpha val="0"/>
                </a:srgbClr>
              </a:clrTo>
            </a:clrChange>
          </a:blip>
          <a:srcRect l="5821"/>
          <a:stretch>
            <a:fillRect/>
          </a:stretch>
        </p:blipFill>
        <p:spPr>
          <a:xfrm>
            <a:off x="670560" y="3723357"/>
            <a:ext cx="2097692" cy="884388"/>
          </a:xfrm>
          <a:prstGeom prst="rect">
            <a:avLst/>
          </a:prstGeom>
        </p:spPr>
      </p:pic>
      <p:sp>
        <p:nvSpPr>
          <p:cNvPr id="28" name="Rectangle 12">
            <a:extLst>
              <a:ext uri="{FF2B5EF4-FFF2-40B4-BE49-F238E27FC236}">
                <a16:creationId xmlns:a16="http://schemas.microsoft.com/office/drawing/2014/main" id="{1B3282CF-8E5E-D306-8891-66AAEADACE2E}"/>
              </a:ext>
            </a:extLst>
          </p:cNvPr>
          <p:cNvSpPr/>
          <p:nvPr/>
        </p:nvSpPr>
        <p:spPr>
          <a:xfrm>
            <a:off x="3565222" y="3683113"/>
            <a:ext cx="3039534" cy="12255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1" indent="0" algn="ctr"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Georgia"/>
                <a:ea typeface="+mn-ea"/>
                <a:cs typeface="+mn-cs"/>
              </a:rPr>
              <a:t>Professional training and accreditation</a:t>
            </a:r>
          </a:p>
        </p:txBody>
      </p:sp>
      <p:pic>
        <p:nvPicPr>
          <p:cNvPr id="34" name="Picture 33" descr="A close-up of a logo&#10;&#10;AI-generated content may be incorrect.">
            <a:extLst>
              <a:ext uri="{FF2B5EF4-FFF2-40B4-BE49-F238E27FC236}">
                <a16:creationId xmlns:a16="http://schemas.microsoft.com/office/drawing/2014/main" id="{AC833099-9A80-4E10-0687-38AEB0436294}"/>
              </a:ext>
            </a:extLst>
          </p:cNvPr>
          <p:cNvPicPr>
            <a:picLocks/>
          </p:cNvPicPr>
          <p:nvPr/>
        </p:nvPicPr>
        <p:blipFill>
          <a:blip r:embed="rId9">
            <a:extLst>
              <a:ext uri="{28A0092B-C50C-407E-A947-70E740481C1C}">
                <a14:useLocalDpi xmlns:a14="http://schemas.microsoft.com/office/drawing/2010/main" val="0"/>
              </a:ext>
            </a:extLst>
          </a:blip>
          <a:stretch>
            <a:fillRect/>
          </a:stretch>
        </p:blipFill>
        <p:spPr>
          <a:xfrm>
            <a:off x="7579251" y="3450368"/>
            <a:ext cx="3444278" cy="1691045"/>
          </a:xfrm>
          <a:prstGeom prst="rect">
            <a:avLst/>
          </a:prstGeom>
        </p:spPr>
      </p:pic>
      <p:sp>
        <p:nvSpPr>
          <p:cNvPr id="6" name="TextBox 5">
            <a:extLst>
              <a:ext uri="{FF2B5EF4-FFF2-40B4-BE49-F238E27FC236}">
                <a16:creationId xmlns:a16="http://schemas.microsoft.com/office/drawing/2014/main" id="{E6B99A94-1061-510F-187C-688670C326B2}"/>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595959"/>
                </a:solidFill>
                <a:effectLst/>
                <a:uLnTx/>
                <a:uFillTx/>
                <a:latin typeface="Calibri"/>
                <a:ea typeface="+mn-ea"/>
                <a:cs typeface="+mn-cs"/>
              </a:rPr>
              <a:t>GLO2250022</a:t>
            </a:r>
            <a:endParaRPr kumimoji="0" lang="en-US" sz="900" b="0" i="0" u="none" strike="noStrike" kern="1200" cap="none" spc="0" normalizeH="0" baseline="0" noProof="0" dirty="0">
              <a:ln>
                <a:noFill/>
              </a:ln>
              <a:solidFill>
                <a:srgbClr val="595959"/>
              </a:solidFill>
              <a:effectLst/>
              <a:uLnTx/>
              <a:uFillTx/>
              <a:latin typeface="Calibri"/>
              <a:ea typeface="+mn-ea"/>
              <a:cs typeface="+mn-cs"/>
            </a:endParaRPr>
          </a:p>
        </p:txBody>
      </p:sp>
    </p:spTree>
    <p:extLst>
      <p:ext uri="{BB962C8B-B14F-4D97-AF65-F5344CB8AC3E}">
        <p14:creationId xmlns:p14="http://schemas.microsoft.com/office/powerpoint/2010/main" val="1655800836"/>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AED18522-E7CF-3CB3-733D-6362C023C8C7}"/>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AED18522-E7CF-3CB3-733D-6362C023C8C7}"/>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1E3F094E-DF3A-3475-E312-DBD252B91DB1}"/>
              </a:ext>
            </a:extLst>
          </p:cNvPr>
          <p:cNvSpPr>
            <a:spLocks noGrp="1"/>
          </p:cNvSpPr>
          <p:nvPr>
            <p:ph type="title"/>
          </p:nvPr>
        </p:nvSpPr>
        <p:spPr/>
        <p:txBody>
          <a:bodyPr vert="horz"/>
          <a:lstStyle/>
          <a:p>
            <a:r>
              <a:rPr lang="en-US" dirty="0"/>
              <a:t>Scientific societies: Clinical and social guidance</a:t>
            </a:r>
          </a:p>
        </p:txBody>
      </p:sp>
      <p:grpSp>
        <p:nvGrpSpPr>
          <p:cNvPr id="25" name="Group 18">
            <a:extLst>
              <a:ext uri="{FF2B5EF4-FFF2-40B4-BE49-F238E27FC236}">
                <a16:creationId xmlns:a16="http://schemas.microsoft.com/office/drawing/2014/main" id="{DD83BDA1-CA37-05E9-7499-58A12DB6374E}"/>
              </a:ext>
            </a:extLst>
          </p:cNvPr>
          <p:cNvGrpSpPr>
            <a:grpSpLocks/>
          </p:cNvGrpSpPr>
          <p:nvPr/>
        </p:nvGrpSpPr>
        <p:grpSpPr>
          <a:xfrm>
            <a:off x="3175000" y="1460499"/>
            <a:ext cx="3819981" cy="2078567"/>
            <a:chOff x="495300" y="931358"/>
            <a:chExt cx="3715753" cy="3473291"/>
          </a:xfrm>
        </p:grpSpPr>
        <p:sp>
          <p:nvSpPr>
            <p:cNvPr id="26" name="Text Placeholder 5">
              <a:extLst>
                <a:ext uri="{FF2B5EF4-FFF2-40B4-BE49-F238E27FC236}">
                  <a16:creationId xmlns:a16="http://schemas.microsoft.com/office/drawing/2014/main" id="{2C037753-991F-1251-1E59-9FEFA431A91A}"/>
                </a:ext>
              </a:extLst>
            </p:cNvPr>
            <p:cNvSpPr txBox="1">
              <a:spLocks/>
            </p:cNvSpPr>
            <p:nvPr/>
          </p:nvSpPr>
          <p:spPr>
            <a:xfrm>
              <a:off x="495300" y="931358"/>
              <a:ext cx="3715753" cy="3473291"/>
            </a:xfrm>
            <a:prstGeom prst="rect">
              <a:avLst/>
            </a:prstGeom>
            <a:gradFill flip="none" rotWithShape="1">
              <a:gsLst>
                <a:gs pos="0">
                  <a:schemeClr val="accent3"/>
                </a:gs>
                <a:gs pos="100000">
                  <a:schemeClr val="accent2"/>
                </a:gs>
              </a:gsLst>
              <a:lin ang="0" scaled="1"/>
              <a:tileRect/>
            </a:gradFill>
            <a:ln>
              <a:noFill/>
            </a:ln>
          </p:spPr>
          <p:txBody>
            <a:bodyPr lIns="121920"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endParaRPr kumimoji="0" lang="en-US" sz="900" b="0"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27" name="Rectangle 12">
              <a:extLst>
                <a:ext uri="{FF2B5EF4-FFF2-40B4-BE49-F238E27FC236}">
                  <a16:creationId xmlns:a16="http://schemas.microsoft.com/office/drawing/2014/main" id="{269B94FC-CE33-07DD-FF45-E755DCC5B056}"/>
                </a:ext>
              </a:extLst>
            </p:cNvPr>
            <p:cNvSpPr/>
            <p:nvPr/>
          </p:nvSpPr>
          <p:spPr>
            <a:xfrm>
              <a:off x="627624" y="1586127"/>
              <a:ext cx="3451107" cy="21637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1" indent="0" algn="ctr"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Georgia"/>
                  <a:ea typeface="+mn-ea"/>
                  <a:cs typeface="+mn-cs"/>
                </a:rPr>
                <a:t>Clinical guides</a:t>
              </a:r>
            </a:p>
          </p:txBody>
        </p:sp>
      </p:grpSp>
      <p:pic>
        <p:nvPicPr>
          <p:cNvPr id="30" name="Immagine 14">
            <a:extLst>
              <a:ext uri="{FF2B5EF4-FFF2-40B4-BE49-F238E27FC236}">
                <a16:creationId xmlns:a16="http://schemas.microsoft.com/office/drawing/2014/main" id="{C234C1E5-FD93-DB0C-BB1E-C42B4F070F3C}"/>
              </a:ext>
            </a:extLst>
          </p:cNvPr>
          <p:cNvPicPr>
            <a:picLocks noChangeAspect="1"/>
          </p:cNvPicPr>
          <p:nvPr/>
        </p:nvPicPr>
        <p:blipFill rotWithShape="1">
          <a:blip r:embed="rId5"/>
          <a:srcRect l="3747" t="11443" r="317" b="53049"/>
          <a:stretch>
            <a:fillRect/>
          </a:stretch>
        </p:blipFill>
        <p:spPr>
          <a:xfrm>
            <a:off x="6994978" y="1458507"/>
            <a:ext cx="4612822" cy="2080560"/>
          </a:xfrm>
          <a:prstGeom prst="rect">
            <a:avLst/>
          </a:prstGeom>
        </p:spPr>
      </p:pic>
      <p:sp>
        <p:nvSpPr>
          <p:cNvPr id="33" name="Text Placeholder 5">
            <a:extLst>
              <a:ext uri="{FF2B5EF4-FFF2-40B4-BE49-F238E27FC236}">
                <a16:creationId xmlns:a16="http://schemas.microsoft.com/office/drawing/2014/main" id="{1F300EDD-C730-5283-026B-C5456BA0311D}"/>
              </a:ext>
            </a:extLst>
          </p:cNvPr>
          <p:cNvSpPr txBox="1">
            <a:spLocks/>
          </p:cNvSpPr>
          <p:nvPr/>
        </p:nvSpPr>
        <p:spPr>
          <a:xfrm>
            <a:off x="6994978" y="3539066"/>
            <a:ext cx="4625522" cy="2078567"/>
          </a:xfrm>
          <a:prstGeom prst="rect">
            <a:avLst/>
          </a:prstGeom>
          <a:gradFill flip="none" rotWithShape="1">
            <a:gsLst>
              <a:gs pos="0">
                <a:schemeClr val="accent3"/>
              </a:gs>
              <a:gs pos="100000">
                <a:schemeClr val="accent2"/>
              </a:gs>
            </a:gsLst>
            <a:lin ang="0" scaled="1"/>
            <a:tileRect/>
          </a:gradFill>
          <a:ln>
            <a:noFill/>
          </a:ln>
        </p:spPr>
        <p:txBody>
          <a:bodyPr lIns="121920"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endParaRPr kumimoji="0" lang="en-US" sz="900"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34" name="Rectangle 12">
            <a:extLst>
              <a:ext uri="{FF2B5EF4-FFF2-40B4-BE49-F238E27FC236}">
                <a16:creationId xmlns:a16="http://schemas.microsoft.com/office/drawing/2014/main" id="{FDD84147-D130-80FB-E4FA-8AAF93811CF3}"/>
              </a:ext>
            </a:extLst>
          </p:cNvPr>
          <p:cNvSpPr/>
          <p:nvPr/>
        </p:nvSpPr>
        <p:spPr>
          <a:xfrm>
            <a:off x="7159700" y="3930908"/>
            <a:ext cx="4296080" cy="129488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1" indent="0" algn="ctr"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Georgia"/>
                <a:ea typeface="+mn-ea"/>
                <a:cs typeface="+mn-cs"/>
              </a:rPr>
              <a:t>Raising awareness</a:t>
            </a:r>
          </a:p>
        </p:txBody>
      </p:sp>
      <p:pic>
        <p:nvPicPr>
          <p:cNvPr id="35" name="Picture 1">
            <a:extLst>
              <a:ext uri="{FF2B5EF4-FFF2-40B4-BE49-F238E27FC236}">
                <a16:creationId xmlns:a16="http://schemas.microsoft.com/office/drawing/2014/main" id="{BAF73C6D-5FC6-96A9-327B-E737C4421227}"/>
              </a:ext>
            </a:extLst>
          </p:cNvPr>
          <p:cNvPicPr>
            <a:picLocks noChangeAspect="1" noChangeArrowheads="1"/>
          </p:cNvPicPr>
          <p:nvPr/>
        </p:nvPicPr>
        <p:blipFill>
          <a:blip r:embed="rId6" cstate="print">
            <a:clrChange>
              <a:clrFrom>
                <a:srgbClr val="FFFFFF"/>
              </a:clrFrom>
              <a:clrTo>
                <a:srgbClr val="FFFFFF">
                  <a:alpha val="0"/>
                </a:srgbClr>
              </a:clrTo>
            </a:clrChange>
          </a:blip>
          <a:srcRect l="4079" r="1"/>
          <a:stretch>
            <a:fillRect/>
          </a:stretch>
        </p:blipFill>
        <p:spPr bwMode="auto">
          <a:xfrm>
            <a:off x="647700" y="2756701"/>
            <a:ext cx="2145604" cy="1700194"/>
          </a:xfrm>
          <a:prstGeom prst="rect">
            <a:avLst/>
          </a:prstGeom>
          <a:noFill/>
          <a:ln w="19050">
            <a:noFill/>
            <a:miter lim="800000"/>
            <a:headEnd/>
            <a:tailEnd/>
          </a:ln>
        </p:spPr>
      </p:pic>
      <p:pic>
        <p:nvPicPr>
          <p:cNvPr id="37" name="Picture 36" descr="A black background with orange text&#10;&#10;AI-generated content may be incorrect.">
            <a:extLst>
              <a:ext uri="{FF2B5EF4-FFF2-40B4-BE49-F238E27FC236}">
                <a16:creationId xmlns:a16="http://schemas.microsoft.com/office/drawing/2014/main" id="{DF0CC04D-A38F-3079-0703-3CFAF746657D}"/>
              </a:ext>
            </a:extLst>
          </p:cNvPr>
          <p:cNvPicPr>
            <a:picLocks/>
          </p:cNvPicPr>
          <p:nvPr/>
        </p:nvPicPr>
        <p:blipFill>
          <a:blip r:embed="rId7">
            <a:extLst>
              <a:ext uri="{28A0092B-C50C-407E-A947-70E740481C1C}">
                <a14:useLocalDpi xmlns:a14="http://schemas.microsoft.com/office/drawing/2010/main" val="0"/>
              </a:ext>
            </a:extLst>
          </a:blip>
          <a:stretch>
            <a:fillRect/>
          </a:stretch>
        </p:blipFill>
        <p:spPr>
          <a:xfrm>
            <a:off x="3187700" y="3606800"/>
            <a:ext cx="3822566" cy="1984567"/>
          </a:xfrm>
          <a:prstGeom prst="rect">
            <a:avLst/>
          </a:prstGeom>
        </p:spPr>
      </p:pic>
      <p:sp>
        <p:nvSpPr>
          <p:cNvPr id="6" name="TextBox 5">
            <a:extLst>
              <a:ext uri="{FF2B5EF4-FFF2-40B4-BE49-F238E27FC236}">
                <a16:creationId xmlns:a16="http://schemas.microsoft.com/office/drawing/2014/main" id="{03A22643-3050-72A0-C244-FAE9D9934C2A}"/>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GLO2250022</a:t>
            </a:r>
          </a:p>
        </p:txBody>
      </p:sp>
    </p:spTree>
    <p:extLst>
      <p:ext uri="{BB962C8B-B14F-4D97-AF65-F5344CB8AC3E}">
        <p14:creationId xmlns:p14="http://schemas.microsoft.com/office/powerpoint/2010/main" val="3610568351"/>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2BD2BF99-D957-C4DC-BF0E-C18ECD65AA37}"/>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2BD2BF99-D957-C4DC-BF0E-C18ECD65AA37}"/>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112D26D1-EDF4-A485-A988-95316F58D7D7}"/>
              </a:ext>
            </a:extLst>
          </p:cNvPr>
          <p:cNvSpPr>
            <a:spLocks noGrp="1"/>
          </p:cNvSpPr>
          <p:nvPr>
            <p:ph type="title"/>
          </p:nvPr>
        </p:nvSpPr>
        <p:spPr/>
        <p:txBody>
          <a:bodyPr vert="horz"/>
          <a:lstStyle/>
          <a:p>
            <a:r>
              <a:rPr lang="en-US" dirty="0"/>
              <a:t>Scientific societies: International networking</a:t>
            </a:r>
          </a:p>
        </p:txBody>
      </p:sp>
      <p:sp>
        <p:nvSpPr>
          <p:cNvPr id="6" name="Text Placeholder 5">
            <a:extLst>
              <a:ext uri="{FF2B5EF4-FFF2-40B4-BE49-F238E27FC236}">
                <a16:creationId xmlns:a16="http://schemas.microsoft.com/office/drawing/2014/main" id="{621D0D9F-392D-D3B9-5B00-DCCBA4E0BECC}"/>
              </a:ext>
            </a:extLst>
          </p:cNvPr>
          <p:cNvSpPr txBox="1">
            <a:spLocks noChangeAspect="1"/>
          </p:cNvSpPr>
          <p:nvPr/>
        </p:nvSpPr>
        <p:spPr>
          <a:xfrm>
            <a:off x="670560" y="1454625"/>
            <a:ext cx="10937240" cy="505029"/>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IN" sz="18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Council of Affiliated Menopause Societies (CAMS)</a:t>
            </a:r>
            <a:endParaRPr kumimoji="0" lang="en-US" sz="18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endParaRPr>
          </a:p>
        </p:txBody>
      </p:sp>
      <p:grpSp>
        <p:nvGrpSpPr>
          <p:cNvPr id="8" name="Group 7">
            <a:extLst>
              <a:ext uri="{FF2B5EF4-FFF2-40B4-BE49-F238E27FC236}">
                <a16:creationId xmlns:a16="http://schemas.microsoft.com/office/drawing/2014/main" id="{5C02FD62-2A73-0B59-20F9-28967FE6B72C}"/>
              </a:ext>
            </a:extLst>
          </p:cNvPr>
          <p:cNvGrpSpPr/>
          <p:nvPr/>
        </p:nvGrpSpPr>
        <p:grpSpPr>
          <a:xfrm>
            <a:off x="670561" y="2094286"/>
            <a:ext cx="6449586" cy="3225445"/>
            <a:chOff x="502920" y="1422400"/>
            <a:chExt cx="6499459" cy="3204902"/>
          </a:xfrm>
        </p:grpSpPr>
        <p:pic>
          <p:nvPicPr>
            <p:cNvPr id="10" name="Immagine 2">
              <a:extLst>
                <a:ext uri="{FF2B5EF4-FFF2-40B4-BE49-F238E27FC236}">
                  <a16:creationId xmlns:a16="http://schemas.microsoft.com/office/drawing/2014/main" id="{81248981-8F65-A371-AF37-914D6FD37945}"/>
                </a:ext>
              </a:extLst>
            </p:cNvPr>
            <p:cNvPicPr>
              <a:picLocks noChangeAspect="1"/>
            </p:cNvPicPr>
            <p:nvPr/>
          </p:nvPicPr>
          <p:blipFill rotWithShape="1">
            <a:blip r:embed="rId5"/>
            <a:srcRect t="10088"/>
            <a:stretch/>
          </p:blipFill>
          <p:spPr>
            <a:xfrm>
              <a:off x="502920" y="1422400"/>
              <a:ext cx="6499459" cy="3204902"/>
            </a:xfrm>
            <a:prstGeom prst="rect">
              <a:avLst/>
            </a:prstGeom>
          </p:spPr>
        </p:pic>
        <p:pic>
          <p:nvPicPr>
            <p:cNvPr id="11" name="Immagine 12">
              <a:extLst>
                <a:ext uri="{FF2B5EF4-FFF2-40B4-BE49-F238E27FC236}">
                  <a16:creationId xmlns:a16="http://schemas.microsoft.com/office/drawing/2014/main" id="{FB71BDE4-B928-9698-96E3-B05E49D314E9}"/>
                </a:ext>
              </a:extLst>
            </p:cNvPr>
            <p:cNvPicPr>
              <a:picLocks noChangeAspect="1"/>
            </p:cNvPicPr>
            <p:nvPr/>
          </p:nvPicPr>
          <p:blipFill>
            <a:blip r:embed="rId6"/>
            <a:stretch>
              <a:fillRect/>
            </a:stretch>
          </p:blipFill>
          <p:spPr>
            <a:xfrm>
              <a:off x="4843251" y="3732454"/>
              <a:ext cx="2159128" cy="894848"/>
            </a:xfrm>
            <a:prstGeom prst="rect">
              <a:avLst/>
            </a:prstGeom>
          </p:spPr>
        </p:pic>
      </p:grpSp>
      <p:pic>
        <p:nvPicPr>
          <p:cNvPr id="13" name="Picture 12" descr="A group of medical professionals smiling&#10;&#10;AI-generated content may be incorrect.">
            <a:extLst>
              <a:ext uri="{FF2B5EF4-FFF2-40B4-BE49-F238E27FC236}">
                <a16:creationId xmlns:a16="http://schemas.microsoft.com/office/drawing/2014/main" id="{9FA74130-397F-627B-2F75-38BB66BC948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277622" y="2345393"/>
            <a:ext cx="4342878" cy="2723231"/>
          </a:xfrm>
          <a:prstGeom prst="rect">
            <a:avLst/>
          </a:prstGeom>
        </p:spPr>
      </p:pic>
      <p:sp>
        <p:nvSpPr>
          <p:cNvPr id="7" name="TextBox 6">
            <a:extLst>
              <a:ext uri="{FF2B5EF4-FFF2-40B4-BE49-F238E27FC236}">
                <a16:creationId xmlns:a16="http://schemas.microsoft.com/office/drawing/2014/main" id="{AF0651E2-6721-D31A-33F4-352D1E6D3C09}"/>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GLO2250022</a:t>
            </a:r>
          </a:p>
        </p:txBody>
      </p:sp>
    </p:spTree>
    <p:extLst>
      <p:ext uri="{BB962C8B-B14F-4D97-AF65-F5344CB8AC3E}">
        <p14:creationId xmlns:p14="http://schemas.microsoft.com/office/powerpoint/2010/main" val="913344091"/>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CF55F2CB-307C-ED3F-56A0-FAE45A8E558C}"/>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CF55F2CB-307C-ED3F-56A0-FAE45A8E558C}"/>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C954C76D-56D1-31B7-1F76-0BD2CFDBAB2A}"/>
              </a:ext>
            </a:extLst>
          </p:cNvPr>
          <p:cNvSpPr>
            <a:spLocks noGrp="1"/>
          </p:cNvSpPr>
          <p:nvPr>
            <p:ph type="title"/>
          </p:nvPr>
        </p:nvSpPr>
        <p:spPr/>
        <p:txBody>
          <a:bodyPr vert="horz"/>
          <a:lstStyle/>
          <a:p>
            <a:r>
              <a:rPr lang="en-US" dirty="0"/>
              <a:t>Take Home Messages </a:t>
            </a:r>
          </a:p>
        </p:txBody>
      </p:sp>
      <p:sp>
        <p:nvSpPr>
          <p:cNvPr id="7" name="Rectangle 6">
            <a:extLst>
              <a:ext uri="{FF2B5EF4-FFF2-40B4-BE49-F238E27FC236}">
                <a16:creationId xmlns:a16="http://schemas.microsoft.com/office/drawing/2014/main" id="{0EF1CC55-C0F3-755F-D30D-9CF137B401AE}"/>
              </a:ext>
            </a:extLst>
          </p:cNvPr>
          <p:cNvSpPr>
            <a:spLocks/>
          </p:cNvSpPr>
          <p:nvPr/>
        </p:nvSpPr>
        <p:spPr>
          <a:xfrm>
            <a:off x="670560" y="1464245"/>
            <a:ext cx="10937240" cy="4098355"/>
          </a:xfrm>
          <a:prstGeom prst="rect">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050" b="1" i="0" u="none" strike="noStrike" kern="1200" cap="all" spc="0" normalizeH="0" baseline="0" noProof="0" dirty="0">
              <a:ln>
                <a:noFill/>
              </a:ln>
              <a:solidFill>
                <a:prstClr val="white"/>
              </a:solidFill>
              <a:effectLst/>
              <a:uLnTx/>
              <a:uFillTx/>
              <a:latin typeface="Georgia"/>
              <a:ea typeface="+mn-ea"/>
              <a:cs typeface="Calibri" panose="020F0502020204030204" pitchFamily="34" charset="0"/>
            </a:endParaRPr>
          </a:p>
        </p:txBody>
      </p:sp>
      <p:sp>
        <p:nvSpPr>
          <p:cNvPr id="18" name="TextBox 17">
            <a:extLst>
              <a:ext uri="{FF2B5EF4-FFF2-40B4-BE49-F238E27FC236}">
                <a16:creationId xmlns:a16="http://schemas.microsoft.com/office/drawing/2014/main" id="{6881EEAA-39A6-BBA8-F653-FC1F988434CE}"/>
              </a:ext>
            </a:extLst>
          </p:cNvPr>
          <p:cNvSpPr txBox="1">
            <a:spLocks/>
          </p:cNvSpPr>
          <p:nvPr/>
        </p:nvSpPr>
        <p:spPr>
          <a:xfrm>
            <a:off x="881380" y="1617607"/>
            <a:ext cx="10515600" cy="571993"/>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0" tIns="0" rIns="0" bIns="0" numCol="1" spcCol="1270" anchor="ctr" anchorCtr="0">
            <a:spAutoFit/>
          </a:bodyPr>
          <a:lstStyle/>
          <a:p>
            <a:pPr marL="380990" marR="0" lvl="0" indent="-380990" algn="l" defTabSz="1007508" rtl="0" eaLnBrk="1" fontAlgn="auto" latinLnBrk="0" hangingPunct="1">
              <a:lnSpc>
                <a:spcPct val="100000"/>
              </a:lnSpc>
              <a:spcBef>
                <a:spcPct val="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prstClr val="white"/>
                </a:solidFill>
                <a:effectLst/>
                <a:uLnTx/>
                <a:uFillTx/>
                <a:latin typeface="Georgia"/>
                <a:ea typeface="+mn-ea"/>
                <a:cs typeface="+mn-cs"/>
              </a:rPr>
              <a:t>Menopause disrupts quality of life in more than 50% of women – not a </a:t>
            </a:r>
            <a:br>
              <a:rPr kumimoji="0" lang="en-US" sz="2000" b="0" i="0" u="none" strike="noStrike" kern="1200" cap="none" spc="0" normalizeH="0" baseline="0" noProof="0" dirty="0">
                <a:ln>
                  <a:noFill/>
                </a:ln>
                <a:solidFill>
                  <a:prstClr val="white"/>
                </a:solidFill>
                <a:effectLst/>
                <a:uLnTx/>
                <a:uFillTx/>
                <a:latin typeface="Georgia"/>
                <a:ea typeface="+mn-ea"/>
                <a:cs typeface="+mn-cs"/>
              </a:rPr>
            </a:br>
            <a:r>
              <a:rPr kumimoji="0" lang="en-US" sz="2000" b="0" i="0" u="none" strike="noStrike" kern="1200" cap="none" spc="0" normalizeH="0" baseline="0" noProof="0" dirty="0">
                <a:ln>
                  <a:noFill/>
                </a:ln>
                <a:solidFill>
                  <a:prstClr val="white"/>
                </a:solidFill>
                <a:effectLst/>
                <a:uLnTx/>
                <a:uFillTx/>
                <a:latin typeface="Georgia"/>
                <a:ea typeface="+mn-ea"/>
                <a:cs typeface="+mn-cs"/>
              </a:rPr>
              <a:t>trivial problem!</a:t>
            </a:r>
          </a:p>
        </p:txBody>
      </p:sp>
      <p:sp>
        <p:nvSpPr>
          <p:cNvPr id="19" name="TextBox 18">
            <a:extLst>
              <a:ext uri="{FF2B5EF4-FFF2-40B4-BE49-F238E27FC236}">
                <a16:creationId xmlns:a16="http://schemas.microsoft.com/office/drawing/2014/main" id="{D2486B31-D4F3-80FD-A428-263498FEEEBC}"/>
              </a:ext>
            </a:extLst>
          </p:cNvPr>
          <p:cNvSpPr txBox="1">
            <a:spLocks/>
          </p:cNvSpPr>
          <p:nvPr/>
        </p:nvSpPr>
        <p:spPr>
          <a:xfrm>
            <a:off x="881380" y="2416566"/>
            <a:ext cx="10515600" cy="571993"/>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0" tIns="0" rIns="0" bIns="0" numCol="1" spcCol="1270" anchor="ctr" anchorCtr="0">
            <a:spAutoFit/>
          </a:bodyPr>
          <a:lstStyle/>
          <a:p>
            <a:pPr marL="380990" marR="0" lvl="0" indent="-380990" algn="l" defTabSz="1007508" rtl="0" eaLnBrk="1" fontAlgn="auto" latinLnBrk="0" hangingPunct="1">
              <a:lnSpc>
                <a:spcPct val="100000"/>
              </a:lnSpc>
              <a:spcBef>
                <a:spcPct val="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prstClr val="white"/>
                </a:solidFill>
                <a:effectLst/>
                <a:uLnTx/>
                <a:uFillTx/>
                <a:latin typeface="Georgia"/>
                <a:ea typeface="+mn-ea"/>
                <a:cs typeface="+mn-cs"/>
              </a:rPr>
              <a:t>Awareness and long-term adherence to treatment are of key importance to prevent deteriorating health and quality of life</a:t>
            </a:r>
          </a:p>
        </p:txBody>
      </p:sp>
      <p:sp>
        <p:nvSpPr>
          <p:cNvPr id="20" name="TextBox 19">
            <a:extLst>
              <a:ext uri="{FF2B5EF4-FFF2-40B4-BE49-F238E27FC236}">
                <a16:creationId xmlns:a16="http://schemas.microsoft.com/office/drawing/2014/main" id="{376BF9AE-D468-A9B4-D3DA-EBAE68F9DB34}"/>
              </a:ext>
            </a:extLst>
          </p:cNvPr>
          <p:cNvSpPr txBox="1">
            <a:spLocks/>
          </p:cNvSpPr>
          <p:nvPr/>
        </p:nvSpPr>
        <p:spPr>
          <a:xfrm>
            <a:off x="881380" y="4014484"/>
            <a:ext cx="10515600" cy="571993"/>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0" tIns="0" rIns="0" bIns="0" numCol="1" spcCol="1270" anchor="ctr" anchorCtr="0">
            <a:spAutoFit/>
          </a:bodyPr>
          <a:lstStyle/>
          <a:p>
            <a:pPr marL="380990" marR="0" lvl="0" indent="-380990" algn="l" defTabSz="1007508" rtl="0" eaLnBrk="1" fontAlgn="auto" latinLnBrk="0" hangingPunct="1">
              <a:lnSpc>
                <a:spcPct val="100000"/>
              </a:lnSpc>
              <a:spcBef>
                <a:spcPct val="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prstClr val="white"/>
                </a:solidFill>
                <a:effectLst/>
                <a:uLnTx/>
                <a:uFillTx/>
                <a:latin typeface="Georgia"/>
                <a:ea typeface="+mn-ea"/>
                <a:cs typeface="+mn-cs"/>
              </a:rPr>
              <a:t>Poor communication skills are often the reason for lack of acceptance or discontinuation of treatments</a:t>
            </a:r>
          </a:p>
        </p:txBody>
      </p:sp>
      <p:sp>
        <p:nvSpPr>
          <p:cNvPr id="21" name="TextBox 20">
            <a:extLst>
              <a:ext uri="{FF2B5EF4-FFF2-40B4-BE49-F238E27FC236}">
                <a16:creationId xmlns:a16="http://schemas.microsoft.com/office/drawing/2014/main" id="{AED59916-78F4-AFA5-5F67-F39B47E2B273}"/>
              </a:ext>
            </a:extLst>
          </p:cNvPr>
          <p:cNvSpPr txBox="1">
            <a:spLocks/>
          </p:cNvSpPr>
          <p:nvPr/>
        </p:nvSpPr>
        <p:spPr>
          <a:xfrm>
            <a:off x="881380" y="3215525"/>
            <a:ext cx="10515600" cy="571993"/>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0" tIns="0" rIns="0" bIns="0" numCol="1" spcCol="1270" anchor="ctr" anchorCtr="0">
            <a:spAutoFit/>
          </a:bodyPr>
          <a:lstStyle/>
          <a:p>
            <a:pPr marL="380990" marR="0" lvl="0" indent="-380990" algn="l" defTabSz="1007508" rtl="0" eaLnBrk="1" fontAlgn="auto" latinLnBrk="0" hangingPunct="1">
              <a:lnSpc>
                <a:spcPct val="100000"/>
              </a:lnSpc>
              <a:spcBef>
                <a:spcPct val="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prstClr val="white"/>
                </a:solidFill>
                <a:effectLst/>
                <a:uLnTx/>
                <a:uFillTx/>
                <a:latin typeface="Georgia"/>
                <a:ea typeface="+mn-ea"/>
                <a:cs typeface="+mn-cs"/>
              </a:rPr>
              <a:t>It needs a joint effort of the medical community, healthcare professionals, and the media toward breaking taboos about menopause and women’s health</a:t>
            </a:r>
          </a:p>
        </p:txBody>
      </p:sp>
      <p:sp>
        <p:nvSpPr>
          <p:cNvPr id="22" name="TextBox 21">
            <a:extLst>
              <a:ext uri="{FF2B5EF4-FFF2-40B4-BE49-F238E27FC236}">
                <a16:creationId xmlns:a16="http://schemas.microsoft.com/office/drawing/2014/main" id="{CBD98667-9201-7E63-532F-09116A935595}"/>
              </a:ext>
            </a:extLst>
          </p:cNvPr>
          <p:cNvSpPr txBox="1">
            <a:spLocks/>
          </p:cNvSpPr>
          <p:nvPr/>
        </p:nvSpPr>
        <p:spPr>
          <a:xfrm>
            <a:off x="881380" y="4813443"/>
            <a:ext cx="10515600" cy="571993"/>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0" tIns="0" rIns="0" bIns="0" numCol="1" spcCol="1270" anchor="ctr" anchorCtr="0">
            <a:spAutoFit/>
          </a:bodyPr>
          <a:lstStyle/>
          <a:p>
            <a:pPr marL="380990" marR="0" lvl="0" indent="-380990" algn="l" defTabSz="1007508" rtl="0" eaLnBrk="1" fontAlgn="auto" latinLnBrk="0" hangingPunct="1">
              <a:lnSpc>
                <a:spcPct val="100000"/>
              </a:lnSpc>
              <a:spcBef>
                <a:spcPct val="0"/>
              </a:spcBef>
              <a:spcAft>
                <a:spcPts val="0"/>
              </a:spcAft>
              <a:buClrTx/>
              <a:buSzTx/>
              <a:buFont typeface="Arial" panose="020B0604020202020204" pitchFamily="34" charset="0"/>
              <a:buChar char="•"/>
              <a:tabLst/>
              <a:defRPr/>
            </a:pPr>
            <a:r>
              <a:rPr kumimoji="0" lang="it-IT" sz="2000" b="0" i="0" u="none" strike="noStrike" kern="1200" cap="none" spc="0" normalizeH="0" baseline="0" noProof="0" dirty="0">
                <a:ln>
                  <a:noFill/>
                </a:ln>
                <a:solidFill>
                  <a:prstClr val="white"/>
                </a:solidFill>
                <a:effectLst/>
                <a:uLnTx/>
                <a:uFillTx/>
                <a:latin typeface="Georgia"/>
                <a:ea typeface="+mn-ea"/>
                <a:cs typeface="+mn-cs"/>
              </a:rPr>
              <a:t>Women need to be empowered to understand menopause and ask about </a:t>
            </a:r>
            <a:br>
              <a:rPr kumimoji="0" lang="it-IT" sz="2000" b="0" i="0" u="none" strike="noStrike" kern="1200" cap="none" spc="0" normalizeH="0" baseline="0" noProof="0" dirty="0">
                <a:ln>
                  <a:noFill/>
                </a:ln>
                <a:solidFill>
                  <a:prstClr val="white"/>
                </a:solidFill>
                <a:effectLst/>
                <a:uLnTx/>
                <a:uFillTx/>
                <a:latin typeface="Georgia"/>
                <a:ea typeface="+mn-ea"/>
                <a:cs typeface="+mn-cs"/>
              </a:rPr>
            </a:br>
            <a:r>
              <a:rPr kumimoji="0" lang="it-IT" sz="2000" b="0" i="0" u="none" strike="noStrike" kern="1200" cap="none" spc="0" normalizeH="0" baseline="0" noProof="0" dirty="0">
                <a:ln>
                  <a:noFill/>
                </a:ln>
                <a:solidFill>
                  <a:prstClr val="white"/>
                </a:solidFill>
                <a:effectLst/>
                <a:uLnTx/>
                <a:uFillTx/>
                <a:latin typeface="Georgia"/>
                <a:ea typeface="+mn-ea"/>
                <a:cs typeface="+mn-cs"/>
              </a:rPr>
              <a:t>treatment options</a:t>
            </a:r>
            <a:endParaRPr kumimoji="0" lang="en-US" sz="2000" b="0" i="0" u="none" strike="noStrike" kern="1200" cap="none" spc="0" normalizeH="0" baseline="0" noProof="0" dirty="0">
              <a:ln>
                <a:noFill/>
              </a:ln>
              <a:solidFill>
                <a:prstClr val="white"/>
              </a:solidFill>
              <a:effectLst/>
              <a:uLnTx/>
              <a:uFillTx/>
              <a:latin typeface="Georgia"/>
              <a:ea typeface="+mn-ea"/>
              <a:cs typeface="+mn-cs"/>
            </a:endParaRPr>
          </a:p>
        </p:txBody>
      </p:sp>
      <p:sp>
        <p:nvSpPr>
          <p:cNvPr id="4" name="TextBox 3">
            <a:extLst>
              <a:ext uri="{FF2B5EF4-FFF2-40B4-BE49-F238E27FC236}">
                <a16:creationId xmlns:a16="http://schemas.microsoft.com/office/drawing/2014/main" id="{A329CBB4-F2F6-B4A0-54DC-B512F071A514}"/>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595959"/>
                </a:solidFill>
                <a:effectLst/>
                <a:uLnTx/>
                <a:uFillTx/>
                <a:latin typeface="Calibri"/>
                <a:ea typeface="+mn-ea"/>
                <a:cs typeface="+mn-cs"/>
              </a:rPr>
              <a:t>GLO2250022</a:t>
            </a:r>
            <a:endParaRPr kumimoji="0" lang="en-US" sz="900" b="0" i="0" u="none" strike="noStrike" kern="1200" cap="none" spc="0" normalizeH="0" baseline="0" noProof="0" dirty="0">
              <a:ln>
                <a:noFill/>
              </a:ln>
              <a:solidFill>
                <a:srgbClr val="595959"/>
              </a:solidFill>
              <a:effectLst/>
              <a:uLnTx/>
              <a:uFillTx/>
              <a:latin typeface="Calibri"/>
              <a:ea typeface="+mn-ea"/>
              <a:cs typeface="+mn-cs"/>
            </a:endParaRPr>
          </a:p>
        </p:txBody>
      </p:sp>
    </p:spTree>
    <p:extLst>
      <p:ext uri="{BB962C8B-B14F-4D97-AF65-F5344CB8AC3E}">
        <p14:creationId xmlns:p14="http://schemas.microsoft.com/office/powerpoint/2010/main" val="1994256348"/>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94074878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EA44665F-129C-4C7C-2C89-1C12DFDA72F1}"/>
              </a:ext>
            </a:extLst>
          </p:cNvPr>
          <p:cNvGraphicFramePr>
            <a:graphicFrameLocks noChangeAspect="1"/>
          </p:cNvGraphicFramePr>
          <p:nvPr>
            <p:custDataLst>
              <p:tags r:id="rId1"/>
            </p:custDataLst>
            <p:extLst>
              <p:ext uri="{D42A27DB-BD31-4B8C-83A1-F6EECF244321}">
                <p14:modId xmlns:p14="http://schemas.microsoft.com/office/powerpoint/2010/main" val="25482894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4" progId="TCLayout.ActiveDocument.1">
                  <p:embed/>
                </p:oleObj>
              </mc:Choice>
              <mc:Fallback>
                <p:oleObj name="think-cell Slide" r:id="rId4" imgW="395" imgH="394" progId="TCLayout.ActiveDocument.1">
                  <p:embed/>
                  <p:pic>
                    <p:nvPicPr>
                      <p:cNvPr id="6" name="think-cell data - do not delete" hidden="1">
                        <a:extLst>
                          <a:ext uri="{FF2B5EF4-FFF2-40B4-BE49-F238E27FC236}">
                            <a16:creationId xmlns:a16="http://schemas.microsoft.com/office/drawing/2014/main" id="{EA44665F-129C-4C7C-2C89-1C12DFDA72F1}"/>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57CE23C4-A185-09C0-3942-BA9747BA65D9}"/>
              </a:ext>
            </a:extLst>
          </p:cNvPr>
          <p:cNvSpPr>
            <a:spLocks noGrp="1"/>
          </p:cNvSpPr>
          <p:nvPr>
            <p:ph type="title"/>
          </p:nvPr>
        </p:nvSpPr>
        <p:spPr/>
        <p:txBody>
          <a:bodyPr vert="horz"/>
          <a:lstStyle/>
          <a:p>
            <a:r>
              <a:rPr lang="en-US" dirty="0"/>
              <a:t>Statin compliance and adherence</a:t>
            </a:r>
            <a:endParaRPr lang="pt-BR" dirty="0"/>
          </a:p>
        </p:txBody>
      </p:sp>
      <p:sp>
        <p:nvSpPr>
          <p:cNvPr id="7" name="Text Placeholder 5">
            <a:extLst>
              <a:ext uri="{FF2B5EF4-FFF2-40B4-BE49-F238E27FC236}">
                <a16:creationId xmlns:a16="http://schemas.microsoft.com/office/drawing/2014/main" id="{3ABD10D3-44EB-45DF-4EB6-4311A4BF6D6B}"/>
              </a:ext>
            </a:extLst>
          </p:cNvPr>
          <p:cNvSpPr txBox="1">
            <a:spLocks/>
          </p:cNvSpPr>
          <p:nvPr/>
        </p:nvSpPr>
        <p:spPr>
          <a:xfrm>
            <a:off x="6306820" y="1457126"/>
            <a:ext cx="5313680" cy="460024"/>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2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Fraction of individuals ≥40 years of age on statins in denmark</a:t>
            </a:r>
            <a:r>
              <a:rPr kumimoji="0" lang="en-US" sz="1200" b="0" i="0" u="none" strike="noStrike" kern="1200" cap="none" spc="0" normalizeH="0" baseline="30000" noProof="0" dirty="0">
                <a:ln>
                  <a:noFill/>
                </a:ln>
                <a:solidFill>
                  <a:prstClr val="white"/>
                </a:solidFill>
                <a:effectLst/>
                <a:uLnTx/>
                <a:uFillTx/>
                <a:latin typeface="Georgia"/>
                <a:ea typeface="+mn-ea"/>
                <a:cs typeface="Calibri" panose="020F0502020204030204" pitchFamily="34" charset="0"/>
              </a:rPr>
              <a:t>2</a:t>
            </a:r>
          </a:p>
        </p:txBody>
      </p:sp>
      <p:sp>
        <p:nvSpPr>
          <p:cNvPr id="8" name="Text Placeholder 5">
            <a:extLst>
              <a:ext uri="{FF2B5EF4-FFF2-40B4-BE49-F238E27FC236}">
                <a16:creationId xmlns:a16="http://schemas.microsoft.com/office/drawing/2014/main" id="{9306B6B3-29AB-BC99-19BA-A08F005611AE}"/>
              </a:ext>
            </a:extLst>
          </p:cNvPr>
          <p:cNvSpPr txBox="1">
            <a:spLocks/>
          </p:cNvSpPr>
          <p:nvPr/>
        </p:nvSpPr>
        <p:spPr>
          <a:xfrm>
            <a:off x="669925" y="1457766"/>
            <a:ext cx="5196171" cy="459384"/>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2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Statin compliance over time</a:t>
            </a:r>
            <a:r>
              <a:rPr kumimoji="0" lang="en-US" sz="1200" b="0" i="0" u="none" strike="noStrike" kern="1200" cap="none" spc="0" normalizeH="0" baseline="30000" noProof="0" dirty="0">
                <a:ln>
                  <a:noFill/>
                </a:ln>
                <a:solidFill>
                  <a:prstClr val="white"/>
                </a:solidFill>
                <a:effectLst/>
                <a:uLnTx/>
                <a:uFillTx/>
                <a:latin typeface="Georgia"/>
                <a:ea typeface="+mn-ea"/>
                <a:cs typeface="Calibri" panose="020F0502020204030204" pitchFamily="34" charset="0"/>
              </a:rPr>
              <a:t>1</a:t>
            </a:r>
          </a:p>
        </p:txBody>
      </p:sp>
      <p:grpSp>
        <p:nvGrpSpPr>
          <p:cNvPr id="10" name="Group 9">
            <a:extLst>
              <a:ext uri="{FF2B5EF4-FFF2-40B4-BE49-F238E27FC236}">
                <a16:creationId xmlns:a16="http://schemas.microsoft.com/office/drawing/2014/main" id="{B188E873-4595-D601-5A82-3A7107045672}"/>
              </a:ext>
            </a:extLst>
          </p:cNvPr>
          <p:cNvGrpSpPr/>
          <p:nvPr/>
        </p:nvGrpSpPr>
        <p:grpSpPr>
          <a:xfrm>
            <a:off x="669925" y="5114738"/>
            <a:ext cx="5184819" cy="515595"/>
            <a:chOff x="765125" y="5194101"/>
            <a:chExt cx="5093809" cy="577568"/>
          </a:xfrm>
        </p:grpSpPr>
        <p:sp>
          <p:nvSpPr>
            <p:cNvPr id="27" name="Arrow: Chevron 34">
              <a:extLst>
                <a:ext uri="{FF2B5EF4-FFF2-40B4-BE49-F238E27FC236}">
                  <a16:creationId xmlns:a16="http://schemas.microsoft.com/office/drawing/2014/main" id="{1D7C1220-2323-6040-CE7C-4001795EB9FB}"/>
                </a:ext>
              </a:extLst>
            </p:cNvPr>
            <p:cNvSpPr/>
            <p:nvPr/>
          </p:nvSpPr>
          <p:spPr>
            <a:xfrm>
              <a:off x="765125" y="5194101"/>
              <a:ext cx="1755185" cy="577568"/>
            </a:xfrm>
            <a:custGeom>
              <a:avLst/>
              <a:gdLst>
                <a:gd name="connsiteX0" fmla="*/ 0 w 1330325"/>
                <a:gd name="connsiteY0" fmla="*/ 0 h 493512"/>
                <a:gd name="connsiteX1" fmla="*/ 1236622 w 1330325"/>
                <a:gd name="connsiteY1" fmla="*/ 0 h 493512"/>
                <a:gd name="connsiteX2" fmla="*/ 1330325 w 1330325"/>
                <a:gd name="connsiteY2" fmla="*/ 246756 h 493512"/>
                <a:gd name="connsiteX3" fmla="*/ 1236622 w 1330325"/>
                <a:gd name="connsiteY3" fmla="*/ 493512 h 493512"/>
                <a:gd name="connsiteX4" fmla="*/ 0 w 1330325"/>
                <a:gd name="connsiteY4" fmla="*/ 493512 h 493512"/>
                <a:gd name="connsiteX5" fmla="*/ 93703 w 1330325"/>
                <a:gd name="connsiteY5" fmla="*/ 246756 h 493512"/>
                <a:gd name="connsiteX6" fmla="*/ 0 w 1330325"/>
                <a:gd name="connsiteY6" fmla="*/ 0 h 493512"/>
                <a:gd name="connsiteX0" fmla="*/ 0 w 1330325"/>
                <a:gd name="connsiteY0" fmla="*/ 0 h 493512"/>
                <a:gd name="connsiteX1" fmla="*/ 1236622 w 1330325"/>
                <a:gd name="connsiteY1" fmla="*/ 0 h 493512"/>
                <a:gd name="connsiteX2" fmla="*/ 1330325 w 1330325"/>
                <a:gd name="connsiteY2" fmla="*/ 246756 h 493512"/>
                <a:gd name="connsiteX3" fmla="*/ 1236622 w 1330325"/>
                <a:gd name="connsiteY3" fmla="*/ 493512 h 493512"/>
                <a:gd name="connsiteX4" fmla="*/ 0 w 1330325"/>
                <a:gd name="connsiteY4" fmla="*/ 493512 h 493512"/>
                <a:gd name="connsiteX5" fmla="*/ 0 w 1330325"/>
                <a:gd name="connsiteY5" fmla="*/ 0 h 493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0325" h="493512">
                  <a:moveTo>
                    <a:pt x="0" y="0"/>
                  </a:moveTo>
                  <a:lnTo>
                    <a:pt x="1236622" y="0"/>
                  </a:lnTo>
                  <a:lnTo>
                    <a:pt x="1330325" y="246756"/>
                  </a:lnTo>
                  <a:lnTo>
                    <a:pt x="1236622" y="493512"/>
                  </a:lnTo>
                  <a:lnTo>
                    <a:pt x="0" y="493512"/>
                  </a:lnTo>
                  <a:lnTo>
                    <a:pt x="0" y="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4384" rIns="24384"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Georgia"/>
                  <a:ea typeface="+mn-ea"/>
                  <a:cs typeface="+mn-cs"/>
                </a:rPr>
                <a:t>Medication Prescription </a:t>
              </a:r>
              <a:br>
                <a:rPr kumimoji="0" lang="en-US" sz="800" b="0" i="0" u="none" strike="noStrike" kern="1200" cap="none" spc="0" normalizeH="0" baseline="0" noProof="0" dirty="0">
                  <a:ln>
                    <a:noFill/>
                  </a:ln>
                  <a:solidFill>
                    <a:srgbClr val="000000"/>
                  </a:solidFill>
                  <a:effectLst/>
                  <a:uLnTx/>
                  <a:uFillTx/>
                  <a:latin typeface="Georgia"/>
                  <a:ea typeface="+mn-ea"/>
                  <a:cs typeface="+mn-cs"/>
                </a:rPr>
              </a:br>
              <a:r>
                <a:rPr kumimoji="0" lang="en-US" sz="800" b="0" i="0" u="none" strike="noStrike" kern="1200" cap="none" spc="0" normalizeH="0" baseline="0" noProof="0" dirty="0">
                  <a:ln>
                    <a:noFill/>
                  </a:ln>
                  <a:solidFill>
                    <a:srgbClr val="000000"/>
                  </a:solidFill>
                  <a:effectLst/>
                  <a:uLnTx/>
                  <a:uFillTx/>
                  <a:latin typeface="Georgia"/>
                  <a:ea typeface="+mn-ea"/>
                  <a:cs typeface="+mn-cs"/>
                </a:rPr>
                <a:t>Process in the </a:t>
              </a:r>
              <a:br>
                <a:rPr kumimoji="0" lang="en-US" sz="800" b="0" i="0" u="none" strike="noStrike" kern="1200" cap="none" spc="0" normalizeH="0" baseline="0" noProof="0" dirty="0">
                  <a:ln>
                    <a:noFill/>
                  </a:ln>
                  <a:solidFill>
                    <a:srgbClr val="000000"/>
                  </a:solidFill>
                  <a:effectLst/>
                  <a:uLnTx/>
                  <a:uFillTx/>
                  <a:latin typeface="Georgia"/>
                  <a:ea typeface="+mn-ea"/>
                  <a:cs typeface="+mn-cs"/>
                </a:rPr>
              </a:br>
              <a:r>
                <a:rPr kumimoji="0" lang="en-US" sz="800" b="1" i="0" u="none" strike="noStrike" kern="1200" cap="none" spc="0" normalizeH="0" baseline="0" noProof="0" dirty="0">
                  <a:ln>
                    <a:noFill/>
                  </a:ln>
                  <a:solidFill>
                    <a:srgbClr val="000000"/>
                  </a:solidFill>
                  <a:effectLst/>
                  <a:uLnTx/>
                  <a:uFillTx/>
                  <a:latin typeface="Georgia"/>
                  <a:ea typeface="+mn-ea"/>
                  <a:cs typeface="+mn-cs"/>
                </a:rPr>
                <a:t>Prescriber’s office</a:t>
              </a:r>
            </a:p>
          </p:txBody>
        </p:sp>
        <p:sp>
          <p:nvSpPr>
            <p:cNvPr id="28" name="Arrow: Chevron 27">
              <a:extLst>
                <a:ext uri="{FF2B5EF4-FFF2-40B4-BE49-F238E27FC236}">
                  <a16:creationId xmlns:a16="http://schemas.microsoft.com/office/drawing/2014/main" id="{6DB5B9F6-8277-159A-2D41-24454EF58F67}"/>
                </a:ext>
              </a:extLst>
            </p:cNvPr>
            <p:cNvSpPr/>
            <p:nvPr/>
          </p:nvSpPr>
          <p:spPr>
            <a:xfrm>
              <a:off x="2436181" y="5194101"/>
              <a:ext cx="1753791" cy="577568"/>
            </a:xfrm>
            <a:prstGeom prst="chevron">
              <a:avLst>
                <a:gd name="adj" fmla="val 18987"/>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4384" tIns="60960" rIns="24384" bIns="6096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Georgia"/>
                  <a:ea typeface="+mn-ea"/>
                  <a:cs typeface="+mn-cs"/>
                </a:rPr>
                <a:t>Medication Dispensing Process </a:t>
              </a:r>
              <a:br>
                <a:rPr kumimoji="0" lang="en-US" sz="800" b="0" i="0" u="none" strike="noStrike" kern="1200" cap="none" spc="0" normalizeH="0" baseline="0" noProof="0" dirty="0">
                  <a:ln>
                    <a:noFill/>
                  </a:ln>
                  <a:solidFill>
                    <a:srgbClr val="000000"/>
                  </a:solidFill>
                  <a:effectLst/>
                  <a:uLnTx/>
                  <a:uFillTx/>
                  <a:latin typeface="Georgia"/>
                  <a:ea typeface="+mn-ea"/>
                  <a:cs typeface="+mn-cs"/>
                </a:rPr>
              </a:br>
              <a:r>
                <a:rPr kumimoji="0" lang="en-US" sz="800" b="0" i="0" u="none" strike="noStrike" kern="1200" cap="none" spc="0" normalizeH="0" baseline="0" noProof="0" dirty="0">
                  <a:ln>
                    <a:noFill/>
                  </a:ln>
                  <a:solidFill>
                    <a:srgbClr val="000000"/>
                  </a:solidFill>
                  <a:effectLst/>
                  <a:uLnTx/>
                  <a:uFillTx/>
                  <a:latin typeface="Georgia"/>
                  <a:ea typeface="+mn-ea"/>
                  <a:cs typeface="+mn-cs"/>
                </a:rPr>
                <a:t>in the </a:t>
              </a:r>
              <a:r>
                <a:rPr kumimoji="0" lang="en-US" sz="800" b="1" i="0" u="none" strike="noStrike" kern="1200" cap="none" spc="0" normalizeH="0" baseline="0" noProof="0" dirty="0">
                  <a:ln>
                    <a:noFill/>
                  </a:ln>
                  <a:solidFill>
                    <a:srgbClr val="000000"/>
                  </a:solidFill>
                  <a:effectLst/>
                  <a:uLnTx/>
                  <a:uFillTx/>
                  <a:latin typeface="Georgia"/>
                  <a:ea typeface="+mn-ea"/>
                  <a:cs typeface="+mn-cs"/>
                </a:rPr>
                <a:t>Pharmacy</a:t>
              </a:r>
            </a:p>
          </p:txBody>
        </p:sp>
        <p:sp>
          <p:nvSpPr>
            <p:cNvPr id="29" name="Arrow: Chevron 28">
              <a:extLst>
                <a:ext uri="{FF2B5EF4-FFF2-40B4-BE49-F238E27FC236}">
                  <a16:creationId xmlns:a16="http://schemas.microsoft.com/office/drawing/2014/main" id="{0E3024DD-D47B-907F-B511-B7D7944E9F4B}"/>
                </a:ext>
              </a:extLst>
            </p:cNvPr>
            <p:cNvSpPr/>
            <p:nvPr/>
          </p:nvSpPr>
          <p:spPr>
            <a:xfrm>
              <a:off x="4105842" y="5194101"/>
              <a:ext cx="1753092" cy="577568"/>
            </a:xfrm>
            <a:prstGeom prst="chevron">
              <a:avLst>
                <a:gd name="adj" fmla="val 18987"/>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4384" tIns="60960" rIns="24384" bIns="6096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Georgia"/>
                  <a:ea typeface="+mn-ea"/>
                  <a:cs typeface="+mn-cs"/>
                </a:rPr>
                <a:t>Medication Taking Process in the </a:t>
              </a:r>
              <a:r>
                <a:rPr kumimoji="0" lang="en-US" sz="800" b="1" i="0" u="none" strike="noStrike" kern="1200" cap="none" spc="0" normalizeH="0" baseline="0" noProof="0" dirty="0">
                  <a:ln>
                    <a:noFill/>
                  </a:ln>
                  <a:solidFill>
                    <a:srgbClr val="000000"/>
                  </a:solidFill>
                  <a:effectLst/>
                  <a:uLnTx/>
                  <a:uFillTx/>
                  <a:latin typeface="Georgia"/>
                  <a:ea typeface="+mn-ea"/>
                  <a:cs typeface="+mn-cs"/>
                </a:rPr>
                <a:t>Patient’s home</a:t>
              </a:r>
            </a:p>
          </p:txBody>
        </p:sp>
      </p:grpSp>
      <p:graphicFrame>
        <p:nvGraphicFramePr>
          <p:cNvPr id="11" name="Chart 10">
            <a:extLst>
              <a:ext uri="{FF2B5EF4-FFF2-40B4-BE49-F238E27FC236}">
                <a16:creationId xmlns:a16="http://schemas.microsoft.com/office/drawing/2014/main" id="{A2DCD235-6846-8A15-7558-1C6FF79E16D4}"/>
              </a:ext>
            </a:extLst>
          </p:cNvPr>
          <p:cNvGraphicFramePr/>
          <p:nvPr/>
        </p:nvGraphicFramePr>
        <p:xfrm>
          <a:off x="660401" y="2113257"/>
          <a:ext cx="5194343" cy="3045340"/>
        </p:xfrm>
        <a:graphic>
          <a:graphicData uri="http://schemas.openxmlformats.org/drawingml/2006/chart">
            <c:chart xmlns:c="http://schemas.openxmlformats.org/drawingml/2006/chart" xmlns:r="http://schemas.openxmlformats.org/officeDocument/2006/relationships" r:id="rId6"/>
          </a:graphicData>
        </a:graphic>
      </p:graphicFrame>
      <p:sp>
        <p:nvSpPr>
          <p:cNvPr id="12" name="Rectangle: Rounded Corners 11">
            <a:extLst>
              <a:ext uri="{FF2B5EF4-FFF2-40B4-BE49-F238E27FC236}">
                <a16:creationId xmlns:a16="http://schemas.microsoft.com/office/drawing/2014/main" id="{EFEA1D23-6482-A227-6CCC-D0B3C0F0515D}"/>
              </a:ext>
            </a:extLst>
          </p:cNvPr>
          <p:cNvSpPr/>
          <p:nvPr/>
        </p:nvSpPr>
        <p:spPr>
          <a:xfrm>
            <a:off x="779204" y="4037067"/>
            <a:ext cx="1311849" cy="1003841"/>
          </a:xfrm>
          <a:prstGeom prst="roundRect">
            <a:avLst>
              <a:gd name="adj" fmla="val 1296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384" rIns="0" bIns="24384" rtlCol="0" anchor="ctr"/>
          <a:lstStyle/>
          <a:p>
            <a:pPr marL="0" marR="0" lvl="0" indent="0" algn="ctr" defTabSz="1219170" rtl="0" eaLnBrk="1" fontAlgn="auto" latinLnBrk="0" hangingPunct="1">
              <a:lnSpc>
                <a:spcPct val="100000"/>
              </a:lnSpc>
              <a:spcBef>
                <a:spcPts val="133"/>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Georgia"/>
                <a:ea typeface="+mn-ea"/>
                <a:cs typeface="+mn-cs"/>
              </a:rPr>
              <a:t>Common Barriers</a:t>
            </a:r>
          </a:p>
          <a:p>
            <a:pPr marL="0" marR="0" lvl="0" indent="0" algn="ctr" defTabSz="1219170" rtl="0" eaLnBrk="1" fontAlgn="auto" latinLnBrk="0" hangingPunct="1">
              <a:lnSpc>
                <a:spcPct val="100000"/>
              </a:lnSpc>
              <a:spcBef>
                <a:spcPts val="133"/>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Georgia"/>
                <a:ea typeface="+mn-ea"/>
                <a:cs typeface="+mn-cs"/>
              </a:rPr>
              <a:t>Understanding</a:t>
            </a:r>
          </a:p>
          <a:p>
            <a:pPr marL="0" marR="0" lvl="0" indent="0" algn="ctr" defTabSz="1219170" rtl="0" eaLnBrk="1" fontAlgn="auto" latinLnBrk="0" hangingPunct="1">
              <a:lnSpc>
                <a:spcPct val="100000"/>
              </a:lnSpc>
              <a:spcBef>
                <a:spcPts val="133"/>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Georgia"/>
                <a:ea typeface="+mn-ea"/>
                <a:cs typeface="+mn-cs"/>
              </a:rPr>
              <a:t> </a:t>
            </a:r>
            <a:r>
              <a:rPr kumimoji="0" lang="en-US" sz="800" b="0" i="0" u="none" strike="noStrike" kern="1200" cap="none" spc="0" normalizeH="0" baseline="0" noProof="0" dirty="0">
                <a:ln>
                  <a:noFill/>
                </a:ln>
                <a:solidFill>
                  <a:srgbClr val="000000"/>
                </a:solidFill>
                <a:effectLst/>
                <a:uLnTx/>
                <a:uFillTx/>
                <a:latin typeface="Georgia"/>
                <a:ea typeface="+mn-ea"/>
                <a:cs typeface="+mn-cs"/>
              </a:rPr>
              <a:t>benefits of therapy</a:t>
            </a:r>
          </a:p>
          <a:p>
            <a:pPr marL="0" marR="0" lvl="0" indent="0" algn="ctr" defTabSz="1219170" rtl="0" eaLnBrk="1" fontAlgn="auto" latinLnBrk="0" hangingPunct="1">
              <a:lnSpc>
                <a:spcPct val="100000"/>
              </a:lnSpc>
              <a:spcBef>
                <a:spcPts val="133"/>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Georgia"/>
                <a:ea typeface="+mn-ea"/>
                <a:cs typeface="+mn-cs"/>
              </a:rPr>
              <a:t>Denial Financial</a:t>
            </a:r>
          </a:p>
          <a:p>
            <a:pPr marL="0" marR="0" lvl="0" indent="0" algn="ctr" defTabSz="1219170" rtl="0" eaLnBrk="1" fontAlgn="auto" latinLnBrk="0" hangingPunct="1">
              <a:lnSpc>
                <a:spcPct val="100000"/>
              </a:lnSpc>
              <a:spcBef>
                <a:spcPts val="133"/>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Georgia"/>
                <a:ea typeface="+mn-ea"/>
                <a:cs typeface="+mn-cs"/>
              </a:rPr>
              <a:t>Health Literacy</a:t>
            </a:r>
          </a:p>
        </p:txBody>
      </p:sp>
      <p:sp>
        <p:nvSpPr>
          <p:cNvPr id="13" name="Rectangle: Rounded Corners 12">
            <a:extLst>
              <a:ext uri="{FF2B5EF4-FFF2-40B4-BE49-F238E27FC236}">
                <a16:creationId xmlns:a16="http://schemas.microsoft.com/office/drawing/2014/main" id="{4CE863EF-6701-53CC-8AA7-A1B564080BA1}"/>
              </a:ext>
            </a:extLst>
          </p:cNvPr>
          <p:cNvSpPr/>
          <p:nvPr/>
        </p:nvSpPr>
        <p:spPr>
          <a:xfrm>
            <a:off x="2622608" y="4037067"/>
            <a:ext cx="1311849" cy="1003841"/>
          </a:xfrm>
          <a:prstGeom prst="roundRect">
            <a:avLst>
              <a:gd name="adj" fmla="val 1296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384" rIns="0" bIns="24384" rtlCol="0" anchor="ctr"/>
          <a:lstStyle/>
          <a:p>
            <a:pPr marL="0" marR="0" lvl="0" indent="0" algn="ctr" defTabSz="1219170" rtl="0" eaLnBrk="1" fontAlgn="auto" latinLnBrk="0" hangingPunct="1">
              <a:lnSpc>
                <a:spcPct val="100000"/>
              </a:lnSpc>
              <a:spcBef>
                <a:spcPts val="133"/>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Georgia"/>
                <a:ea typeface="+mn-ea"/>
                <a:cs typeface="+mn-cs"/>
              </a:rPr>
              <a:t>Common Barriers</a:t>
            </a:r>
          </a:p>
          <a:p>
            <a:pPr marL="0" marR="0" lvl="0" indent="0" algn="ctr" defTabSz="1219170" rtl="0" eaLnBrk="1" fontAlgn="auto" latinLnBrk="0" hangingPunct="1">
              <a:lnSpc>
                <a:spcPct val="100000"/>
              </a:lnSpc>
              <a:spcBef>
                <a:spcPts val="133"/>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Georgia"/>
                <a:ea typeface="+mn-ea"/>
                <a:cs typeface="+mn-cs"/>
              </a:rPr>
              <a:t>Perceived SE Not </a:t>
            </a:r>
          </a:p>
          <a:p>
            <a:pPr marL="0" marR="0" lvl="0" indent="0" algn="ctr" defTabSz="1219170" rtl="0" eaLnBrk="1" fontAlgn="auto" latinLnBrk="0" hangingPunct="1">
              <a:lnSpc>
                <a:spcPct val="100000"/>
              </a:lnSpc>
              <a:spcBef>
                <a:spcPts val="133"/>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Georgia"/>
                <a:ea typeface="+mn-ea"/>
                <a:cs typeface="+mn-cs"/>
              </a:rPr>
              <a:t>understanding benefits and risks </a:t>
            </a:r>
            <a:br>
              <a:rPr kumimoji="0" lang="en-US" sz="800" b="0" i="0" u="none" strike="noStrike" kern="1200" cap="none" spc="0" normalizeH="0" baseline="0" noProof="0" dirty="0">
                <a:ln>
                  <a:noFill/>
                </a:ln>
                <a:solidFill>
                  <a:srgbClr val="000000"/>
                </a:solidFill>
                <a:effectLst/>
                <a:uLnTx/>
                <a:uFillTx/>
                <a:latin typeface="Georgia"/>
                <a:ea typeface="+mn-ea"/>
                <a:cs typeface="+mn-cs"/>
              </a:rPr>
            </a:br>
            <a:r>
              <a:rPr kumimoji="0" lang="en-US" sz="800" b="0" i="0" u="none" strike="noStrike" kern="1200" cap="none" spc="0" normalizeH="0" baseline="0" noProof="0" dirty="0">
                <a:ln>
                  <a:noFill/>
                </a:ln>
                <a:solidFill>
                  <a:srgbClr val="000000"/>
                </a:solidFill>
                <a:effectLst/>
                <a:uLnTx/>
                <a:uFillTx/>
                <a:latin typeface="Georgia"/>
                <a:ea typeface="+mn-ea"/>
                <a:cs typeface="+mn-cs"/>
              </a:rPr>
              <a:t>Polypharmacy Denial</a:t>
            </a:r>
          </a:p>
        </p:txBody>
      </p:sp>
      <p:sp>
        <p:nvSpPr>
          <p:cNvPr id="14" name="Rectangle: Rounded Corners 13">
            <a:extLst>
              <a:ext uri="{FF2B5EF4-FFF2-40B4-BE49-F238E27FC236}">
                <a16:creationId xmlns:a16="http://schemas.microsoft.com/office/drawing/2014/main" id="{8D80DDB9-1FBA-F322-CF38-94538F7008FC}"/>
              </a:ext>
            </a:extLst>
          </p:cNvPr>
          <p:cNvSpPr/>
          <p:nvPr/>
        </p:nvSpPr>
        <p:spPr>
          <a:xfrm>
            <a:off x="4440613" y="4037067"/>
            <a:ext cx="1311849" cy="1003841"/>
          </a:xfrm>
          <a:prstGeom prst="roundRect">
            <a:avLst>
              <a:gd name="adj" fmla="val 1296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384" rIns="0" bIns="24384" rtlCol="0" anchor="ctr"/>
          <a:lstStyle/>
          <a:p>
            <a:pPr marL="0" marR="0" lvl="0" indent="0" algn="ctr" defTabSz="1219170" rtl="0" eaLnBrk="1" fontAlgn="auto" latinLnBrk="0" hangingPunct="1">
              <a:lnSpc>
                <a:spcPct val="100000"/>
              </a:lnSpc>
              <a:spcBef>
                <a:spcPts val="133"/>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Georgia"/>
                <a:ea typeface="+mn-ea"/>
                <a:cs typeface="+mn-cs"/>
              </a:rPr>
              <a:t>Common Barriers</a:t>
            </a:r>
          </a:p>
          <a:p>
            <a:pPr marL="0" marR="0" lvl="0" indent="0" algn="ctr" defTabSz="1219170" rtl="0" eaLnBrk="1" fontAlgn="auto" latinLnBrk="0" hangingPunct="1">
              <a:lnSpc>
                <a:spcPct val="100000"/>
              </a:lnSpc>
              <a:spcBef>
                <a:spcPts val="133"/>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Georgia"/>
                <a:ea typeface="+mn-ea"/>
                <a:cs typeface="+mn-cs"/>
              </a:rPr>
              <a:t>Forgetfulness</a:t>
            </a:r>
          </a:p>
          <a:p>
            <a:pPr marL="0" marR="0" lvl="0" indent="0" algn="ctr" defTabSz="1219170" rtl="0" eaLnBrk="1" fontAlgn="auto" latinLnBrk="0" hangingPunct="1">
              <a:lnSpc>
                <a:spcPct val="100000"/>
              </a:lnSpc>
              <a:spcBef>
                <a:spcPts val="133"/>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Georgia"/>
                <a:ea typeface="+mn-ea"/>
                <a:cs typeface="+mn-cs"/>
              </a:rPr>
              <a:t>Side effects Financial</a:t>
            </a:r>
          </a:p>
          <a:p>
            <a:pPr marL="0" marR="0" lvl="0" indent="0" algn="ctr" defTabSz="1219170" rtl="0" eaLnBrk="1" fontAlgn="auto" latinLnBrk="0" hangingPunct="1">
              <a:lnSpc>
                <a:spcPct val="100000"/>
              </a:lnSpc>
              <a:spcBef>
                <a:spcPts val="133"/>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Georgia"/>
                <a:ea typeface="+mn-ea"/>
                <a:cs typeface="+mn-cs"/>
              </a:rPr>
              <a:t>Polypharmacy</a:t>
            </a:r>
          </a:p>
          <a:p>
            <a:pPr marL="0" marR="0" lvl="0" indent="0" algn="ctr" defTabSz="1219170" rtl="0" eaLnBrk="1" fontAlgn="auto" latinLnBrk="0" hangingPunct="1">
              <a:lnSpc>
                <a:spcPct val="100000"/>
              </a:lnSpc>
              <a:spcBef>
                <a:spcPts val="133"/>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Georgia"/>
                <a:ea typeface="+mn-ea"/>
                <a:cs typeface="+mn-cs"/>
              </a:rPr>
              <a:t>Ongoing reinforcement</a:t>
            </a:r>
          </a:p>
        </p:txBody>
      </p:sp>
      <p:cxnSp>
        <p:nvCxnSpPr>
          <p:cNvPr id="15" name="Straight Arrow Connector 14">
            <a:extLst>
              <a:ext uri="{FF2B5EF4-FFF2-40B4-BE49-F238E27FC236}">
                <a16:creationId xmlns:a16="http://schemas.microsoft.com/office/drawing/2014/main" id="{98F50A93-17A6-1D7B-BB3C-7E6214C6F819}"/>
              </a:ext>
            </a:extLst>
          </p:cNvPr>
          <p:cNvCxnSpPr>
            <a:cxnSpLocks/>
          </p:cNvCxnSpPr>
          <p:nvPr/>
        </p:nvCxnSpPr>
        <p:spPr>
          <a:xfrm>
            <a:off x="1700944" y="2305739"/>
            <a:ext cx="991952" cy="320467"/>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6" name="Straight Arrow Connector 15">
            <a:extLst>
              <a:ext uri="{FF2B5EF4-FFF2-40B4-BE49-F238E27FC236}">
                <a16:creationId xmlns:a16="http://schemas.microsoft.com/office/drawing/2014/main" id="{29EBC23D-2140-9DA2-3B33-6FE236A6D963}"/>
              </a:ext>
            </a:extLst>
          </p:cNvPr>
          <p:cNvCxnSpPr>
            <a:cxnSpLocks/>
          </p:cNvCxnSpPr>
          <p:nvPr/>
        </p:nvCxnSpPr>
        <p:spPr>
          <a:xfrm>
            <a:off x="3001763" y="2593329"/>
            <a:ext cx="946155" cy="283810"/>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7" name="Straight Arrow Connector 16">
            <a:extLst>
              <a:ext uri="{FF2B5EF4-FFF2-40B4-BE49-F238E27FC236}">
                <a16:creationId xmlns:a16="http://schemas.microsoft.com/office/drawing/2014/main" id="{7951835D-11E0-AC0A-3953-A1D0D6F32BB1}"/>
              </a:ext>
            </a:extLst>
          </p:cNvPr>
          <p:cNvCxnSpPr>
            <a:cxnSpLocks/>
          </p:cNvCxnSpPr>
          <p:nvPr/>
        </p:nvCxnSpPr>
        <p:spPr>
          <a:xfrm>
            <a:off x="4296998" y="3012178"/>
            <a:ext cx="895885" cy="466592"/>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8" name="Rectangle: Rounded Corners 17">
            <a:extLst>
              <a:ext uri="{FF2B5EF4-FFF2-40B4-BE49-F238E27FC236}">
                <a16:creationId xmlns:a16="http://schemas.microsoft.com/office/drawing/2014/main" id="{97B2D1A0-EB1F-5C7B-C13C-881AF77119EB}"/>
              </a:ext>
            </a:extLst>
          </p:cNvPr>
          <p:cNvSpPr/>
          <p:nvPr/>
        </p:nvSpPr>
        <p:spPr>
          <a:xfrm>
            <a:off x="4454365" y="2875747"/>
            <a:ext cx="1311849" cy="279087"/>
          </a:xfrm>
          <a:prstGeom prst="roundRect">
            <a:avLst>
              <a:gd name="adj" fmla="val 12963"/>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spAutoFit/>
          </a:bodyPr>
          <a:lstStyle/>
          <a:p>
            <a:pPr marL="0" marR="0" lvl="0" indent="0" algn="ctr" defTabSz="1219170" rtl="0" eaLnBrk="1" fontAlgn="auto" latinLnBrk="0" hangingPunct="1">
              <a:lnSpc>
                <a:spcPct val="100000"/>
              </a:lnSpc>
              <a:spcBef>
                <a:spcPts val="133"/>
              </a:spcBef>
              <a:spcAft>
                <a:spcPts val="0"/>
              </a:spcAft>
              <a:buClrTx/>
              <a:buSzTx/>
              <a:buFontTx/>
              <a:buNone/>
              <a:tabLst/>
              <a:defRPr/>
            </a:pPr>
            <a:r>
              <a:rPr kumimoji="0" lang="en-US" sz="800" b="1" i="0" u="none" strike="noStrike" kern="1200" cap="none" spc="0" normalizeH="0" baseline="0" noProof="0" dirty="0">
                <a:ln>
                  <a:noFill/>
                </a:ln>
                <a:solidFill>
                  <a:srgbClr val="E4002B"/>
                </a:solidFill>
                <a:effectLst/>
                <a:uLnTx/>
                <a:uFillTx/>
                <a:latin typeface="Georgia"/>
                <a:ea typeface="+mn-ea"/>
                <a:cs typeface="+mn-cs"/>
              </a:rPr>
              <a:t>Not finished</a:t>
            </a:r>
          </a:p>
          <a:p>
            <a:pPr marL="0" marR="0" lvl="0" indent="0" algn="ctr" defTabSz="1219170" rtl="0" eaLnBrk="1" fontAlgn="auto" latinLnBrk="0" hangingPunct="1">
              <a:lnSpc>
                <a:spcPct val="100000"/>
              </a:lnSpc>
              <a:spcBef>
                <a:spcPts val="133"/>
              </a:spcBef>
              <a:spcAft>
                <a:spcPts val="0"/>
              </a:spcAft>
              <a:buClrTx/>
              <a:buSzTx/>
              <a:buFontTx/>
              <a:buNone/>
              <a:tabLst/>
              <a:defRPr/>
            </a:pPr>
            <a:r>
              <a:rPr kumimoji="0" lang="en-US" sz="800" b="1" i="0" u="none" strike="noStrike" kern="1200" cap="none" spc="0" normalizeH="0" baseline="0" noProof="0" dirty="0">
                <a:ln>
                  <a:noFill/>
                </a:ln>
                <a:solidFill>
                  <a:srgbClr val="E4002B"/>
                </a:solidFill>
                <a:effectLst/>
                <a:uLnTx/>
                <a:uFillTx/>
                <a:latin typeface="Georgia"/>
                <a:ea typeface="+mn-ea"/>
                <a:cs typeface="+mn-cs"/>
              </a:rPr>
              <a:t>-29%</a:t>
            </a:r>
          </a:p>
        </p:txBody>
      </p:sp>
      <p:sp>
        <p:nvSpPr>
          <p:cNvPr id="19" name="Rectangle: Rounded Corners 18">
            <a:extLst>
              <a:ext uri="{FF2B5EF4-FFF2-40B4-BE49-F238E27FC236}">
                <a16:creationId xmlns:a16="http://schemas.microsoft.com/office/drawing/2014/main" id="{466FB9EB-4901-2FBC-F433-435CD12B0DD8}"/>
              </a:ext>
            </a:extLst>
          </p:cNvPr>
          <p:cNvSpPr/>
          <p:nvPr/>
        </p:nvSpPr>
        <p:spPr>
          <a:xfrm>
            <a:off x="3031928" y="2401998"/>
            <a:ext cx="1311849" cy="279087"/>
          </a:xfrm>
          <a:prstGeom prst="roundRect">
            <a:avLst>
              <a:gd name="adj" fmla="val 12963"/>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spAutoFit/>
          </a:bodyPr>
          <a:lstStyle/>
          <a:p>
            <a:pPr marL="0" marR="0" lvl="0" indent="0" algn="ctr" defTabSz="1219170" rtl="0" eaLnBrk="1" fontAlgn="auto" latinLnBrk="0" hangingPunct="1">
              <a:lnSpc>
                <a:spcPct val="100000"/>
              </a:lnSpc>
              <a:spcBef>
                <a:spcPts val="133"/>
              </a:spcBef>
              <a:spcAft>
                <a:spcPts val="0"/>
              </a:spcAft>
              <a:buClrTx/>
              <a:buSzTx/>
              <a:buFontTx/>
              <a:buNone/>
              <a:tabLst/>
              <a:defRPr/>
            </a:pPr>
            <a:r>
              <a:rPr kumimoji="0" lang="en-US" sz="800" b="1" i="0" u="none" strike="noStrike" kern="1200" cap="none" spc="0" normalizeH="0" baseline="0" noProof="0" dirty="0">
                <a:ln>
                  <a:noFill/>
                </a:ln>
                <a:solidFill>
                  <a:srgbClr val="E4002B"/>
                </a:solidFill>
                <a:effectLst/>
                <a:uLnTx/>
                <a:uFillTx/>
                <a:latin typeface="Georgia"/>
                <a:ea typeface="+mn-ea"/>
                <a:cs typeface="+mn-cs"/>
              </a:rPr>
              <a:t>Not started</a:t>
            </a:r>
          </a:p>
          <a:p>
            <a:pPr marL="0" marR="0" lvl="0" indent="0" algn="ctr" defTabSz="1219170" rtl="0" eaLnBrk="1" fontAlgn="auto" latinLnBrk="0" hangingPunct="1">
              <a:lnSpc>
                <a:spcPct val="100000"/>
              </a:lnSpc>
              <a:spcBef>
                <a:spcPts val="133"/>
              </a:spcBef>
              <a:spcAft>
                <a:spcPts val="0"/>
              </a:spcAft>
              <a:buClrTx/>
              <a:buSzTx/>
              <a:buFontTx/>
              <a:buNone/>
              <a:tabLst/>
              <a:defRPr/>
            </a:pPr>
            <a:r>
              <a:rPr kumimoji="0" lang="en-US" sz="800" b="1" i="0" u="none" strike="noStrike" kern="1200" cap="none" spc="0" normalizeH="0" baseline="0" noProof="0" dirty="0">
                <a:ln>
                  <a:noFill/>
                </a:ln>
                <a:solidFill>
                  <a:srgbClr val="E4002B"/>
                </a:solidFill>
                <a:effectLst/>
                <a:uLnTx/>
                <a:uFillTx/>
                <a:latin typeface="Georgia"/>
                <a:ea typeface="+mn-ea"/>
                <a:cs typeface="+mn-cs"/>
              </a:rPr>
              <a:t>-12%</a:t>
            </a:r>
          </a:p>
        </p:txBody>
      </p:sp>
      <p:sp>
        <p:nvSpPr>
          <p:cNvPr id="20" name="Rectangle: Rounded Corners 19">
            <a:extLst>
              <a:ext uri="{FF2B5EF4-FFF2-40B4-BE49-F238E27FC236}">
                <a16:creationId xmlns:a16="http://schemas.microsoft.com/office/drawing/2014/main" id="{283508A6-4FF4-3F7B-1813-A571DE3AA940}"/>
              </a:ext>
            </a:extLst>
          </p:cNvPr>
          <p:cNvSpPr/>
          <p:nvPr/>
        </p:nvSpPr>
        <p:spPr>
          <a:xfrm>
            <a:off x="1670930" y="2099285"/>
            <a:ext cx="1311849" cy="279087"/>
          </a:xfrm>
          <a:prstGeom prst="roundRect">
            <a:avLst>
              <a:gd name="adj" fmla="val 12963"/>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spAutoFit/>
          </a:bodyPr>
          <a:lstStyle/>
          <a:p>
            <a:pPr marL="0" marR="0" lvl="0" indent="0" algn="ctr" defTabSz="1219170" rtl="0" eaLnBrk="1" fontAlgn="auto" latinLnBrk="0" hangingPunct="1">
              <a:lnSpc>
                <a:spcPct val="100000"/>
              </a:lnSpc>
              <a:spcBef>
                <a:spcPts val="133"/>
              </a:spcBef>
              <a:spcAft>
                <a:spcPts val="0"/>
              </a:spcAft>
              <a:buClrTx/>
              <a:buSzTx/>
              <a:buFontTx/>
              <a:buNone/>
              <a:tabLst/>
              <a:defRPr/>
            </a:pPr>
            <a:r>
              <a:rPr kumimoji="0" lang="en-US" sz="800" b="1" i="0" u="none" strike="noStrike" kern="1200" cap="none" spc="0" normalizeH="0" baseline="0" noProof="0" dirty="0">
                <a:ln>
                  <a:noFill/>
                </a:ln>
                <a:solidFill>
                  <a:srgbClr val="E4002B"/>
                </a:solidFill>
                <a:effectLst/>
                <a:uLnTx/>
                <a:uFillTx/>
                <a:latin typeface="Georgia"/>
                <a:ea typeface="+mn-ea"/>
                <a:cs typeface="+mn-cs"/>
              </a:rPr>
              <a:t>Not filled</a:t>
            </a:r>
          </a:p>
          <a:p>
            <a:pPr marL="0" marR="0" lvl="0" indent="0" algn="ctr" defTabSz="1219170" rtl="0" eaLnBrk="1" fontAlgn="auto" latinLnBrk="0" hangingPunct="1">
              <a:lnSpc>
                <a:spcPct val="100000"/>
              </a:lnSpc>
              <a:spcBef>
                <a:spcPts val="133"/>
              </a:spcBef>
              <a:spcAft>
                <a:spcPts val="0"/>
              </a:spcAft>
              <a:buClrTx/>
              <a:buSzTx/>
              <a:buFontTx/>
              <a:buNone/>
              <a:tabLst/>
              <a:defRPr/>
            </a:pPr>
            <a:r>
              <a:rPr kumimoji="0" lang="en-US" sz="800" b="1" i="0" u="none" strike="noStrike" kern="1200" cap="none" spc="0" normalizeH="0" baseline="0" noProof="0" dirty="0">
                <a:ln>
                  <a:noFill/>
                </a:ln>
                <a:solidFill>
                  <a:srgbClr val="E4002B"/>
                </a:solidFill>
                <a:effectLst/>
                <a:uLnTx/>
                <a:uFillTx/>
                <a:latin typeface="Georgia"/>
                <a:ea typeface="+mn-ea"/>
                <a:cs typeface="+mn-cs"/>
              </a:rPr>
              <a:t>-12%</a:t>
            </a:r>
          </a:p>
        </p:txBody>
      </p:sp>
      <p:grpSp>
        <p:nvGrpSpPr>
          <p:cNvPr id="22" name="Group 21">
            <a:extLst>
              <a:ext uri="{FF2B5EF4-FFF2-40B4-BE49-F238E27FC236}">
                <a16:creationId xmlns:a16="http://schemas.microsoft.com/office/drawing/2014/main" id="{89E2E0CC-9723-009B-6C73-29DB1A23A943}"/>
              </a:ext>
            </a:extLst>
          </p:cNvPr>
          <p:cNvGrpSpPr/>
          <p:nvPr/>
        </p:nvGrpSpPr>
        <p:grpSpPr>
          <a:xfrm>
            <a:off x="2165323" y="4361271"/>
            <a:ext cx="365760" cy="364600"/>
            <a:chOff x="4392000" y="1688093"/>
            <a:chExt cx="322394" cy="360000"/>
          </a:xfrm>
        </p:grpSpPr>
        <p:sp>
          <p:nvSpPr>
            <p:cNvPr id="23" name="Oval 22">
              <a:extLst>
                <a:ext uri="{FF2B5EF4-FFF2-40B4-BE49-F238E27FC236}">
                  <a16:creationId xmlns:a16="http://schemas.microsoft.com/office/drawing/2014/main" id="{88CBB551-648B-C550-59A4-A6CDA3383C1C}"/>
                </a:ext>
              </a:extLst>
            </p:cNvPr>
            <p:cNvSpPr/>
            <p:nvPr/>
          </p:nvSpPr>
          <p:spPr>
            <a:xfrm flipV="1">
              <a:off x="4392000" y="1688093"/>
              <a:ext cx="322394" cy="36000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48000" rIns="96000" bIns="9600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400" b="1" i="0" u="none" strike="noStrike" kern="1200" cap="none" spc="0" normalizeH="0" baseline="0" noProof="0">
                <a:ln>
                  <a:noFill/>
                </a:ln>
                <a:solidFill>
                  <a:prstClr val="white"/>
                </a:solidFill>
                <a:effectLst/>
                <a:uLnTx/>
                <a:uFillTx/>
                <a:latin typeface="Calibri"/>
                <a:ea typeface="+mn-ea"/>
                <a:cs typeface="+mn-cs"/>
              </a:endParaRPr>
            </a:p>
          </p:txBody>
        </p:sp>
        <p:sp>
          <p:nvSpPr>
            <p:cNvPr id="24" name="Arrow: Chevron 23">
              <a:extLst>
                <a:ext uri="{FF2B5EF4-FFF2-40B4-BE49-F238E27FC236}">
                  <a16:creationId xmlns:a16="http://schemas.microsoft.com/office/drawing/2014/main" id="{E8E5E626-9B7F-2787-C6A6-67A20CC94255}"/>
                </a:ext>
              </a:extLst>
            </p:cNvPr>
            <p:cNvSpPr/>
            <p:nvPr/>
          </p:nvSpPr>
          <p:spPr>
            <a:xfrm>
              <a:off x="4481818" y="1786191"/>
              <a:ext cx="142758" cy="163806"/>
            </a:xfrm>
            <a:prstGeom prst="chevron">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000000"/>
                </a:solidFill>
                <a:effectLst/>
                <a:uLnTx/>
                <a:uFillTx/>
                <a:latin typeface="Calibri"/>
                <a:ea typeface="+mn-ea"/>
                <a:cs typeface="+mn-cs"/>
              </a:endParaRPr>
            </a:p>
          </p:txBody>
        </p:sp>
      </p:grpSp>
      <p:graphicFrame>
        <p:nvGraphicFramePr>
          <p:cNvPr id="30" name="Chart 29">
            <a:extLst>
              <a:ext uri="{FF2B5EF4-FFF2-40B4-BE49-F238E27FC236}">
                <a16:creationId xmlns:a16="http://schemas.microsoft.com/office/drawing/2014/main" id="{3C579EB1-5122-F2ED-C513-3B054DB8FFA2}"/>
              </a:ext>
            </a:extLst>
          </p:cNvPr>
          <p:cNvGraphicFramePr>
            <a:graphicFrameLocks/>
          </p:cNvGraphicFramePr>
          <p:nvPr/>
        </p:nvGraphicFramePr>
        <p:xfrm>
          <a:off x="6282267" y="2259504"/>
          <a:ext cx="5338233" cy="1097072"/>
        </p:xfrm>
        <a:graphic>
          <a:graphicData uri="http://schemas.openxmlformats.org/drawingml/2006/chart">
            <c:chart xmlns:c="http://schemas.openxmlformats.org/drawingml/2006/chart" xmlns:r="http://schemas.openxmlformats.org/officeDocument/2006/relationships" r:id="rId7"/>
          </a:graphicData>
        </a:graphic>
      </p:graphicFrame>
      <p:sp>
        <p:nvSpPr>
          <p:cNvPr id="31" name="TextBox 30">
            <a:extLst>
              <a:ext uri="{FF2B5EF4-FFF2-40B4-BE49-F238E27FC236}">
                <a16:creationId xmlns:a16="http://schemas.microsoft.com/office/drawing/2014/main" id="{47E266A8-680D-83AA-1022-471CA5E77DDA}"/>
              </a:ext>
            </a:extLst>
          </p:cNvPr>
          <p:cNvSpPr txBox="1"/>
          <p:nvPr/>
        </p:nvSpPr>
        <p:spPr>
          <a:xfrm>
            <a:off x="6306820" y="1994107"/>
            <a:ext cx="1890641" cy="261610"/>
          </a:xfrm>
          <a:prstGeom prst="rect">
            <a:avLst/>
          </a:prstGeom>
          <a:noFill/>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Georgia"/>
                <a:ea typeface="+mn-ea"/>
                <a:cs typeface="+mn-cs"/>
              </a:rPr>
              <a:t>% of all individuals</a:t>
            </a:r>
          </a:p>
        </p:txBody>
      </p:sp>
      <p:sp>
        <p:nvSpPr>
          <p:cNvPr id="32" name="Text Placeholder 5">
            <a:extLst>
              <a:ext uri="{FF2B5EF4-FFF2-40B4-BE49-F238E27FC236}">
                <a16:creationId xmlns:a16="http://schemas.microsoft.com/office/drawing/2014/main" id="{2FCC646D-30CE-BDEF-DF4D-FCEE3F7BAF9E}"/>
              </a:ext>
            </a:extLst>
          </p:cNvPr>
          <p:cNvSpPr txBox="1">
            <a:spLocks/>
          </p:cNvSpPr>
          <p:nvPr/>
        </p:nvSpPr>
        <p:spPr>
          <a:xfrm>
            <a:off x="6306820" y="3501425"/>
            <a:ext cx="5313680" cy="460024"/>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2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Fraction of statin users with one prescription only</a:t>
            </a:r>
            <a:r>
              <a:rPr kumimoji="0" lang="en-US" sz="1200" b="0" i="0" u="none" strike="noStrike" kern="1200" cap="none" spc="0" normalizeH="0" baseline="30000" noProof="0" dirty="0">
                <a:ln>
                  <a:noFill/>
                </a:ln>
                <a:solidFill>
                  <a:prstClr val="white"/>
                </a:solidFill>
                <a:effectLst/>
                <a:uLnTx/>
                <a:uFillTx/>
                <a:latin typeface="Georgia"/>
                <a:ea typeface="+mn-ea"/>
                <a:cs typeface="Calibri" panose="020F0502020204030204" pitchFamily="34" charset="0"/>
              </a:rPr>
              <a:t>2</a:t>
            </a:r>
            <a:endParaRPr kumimoji="0" lang="en-US" sz="12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endParaRPr>
          </a:p>
        </p:txBody>
      </p:sp>
      <p:graphicFrame>
        <p:nvGraphicFramePr>
          <p:cNvPr id="33" name="Chart 32">
            <a:extLst>
              <a:ext uri="{FF2B5EF4-FFF2-40B4-BE49-F238E27FC236}">
                <a16:creationId xmlns:a16="http://schemas.microsoft.com/office/drawing/2014/main" id="{7FC01280-C520-271E-43A1-1E8F8B7AB11E}"/>
              </a:ext>
            </a:extLst>
          </p:cNvPr>
          <p:cNvGraphicFramePr>
            <a:graphicFrameLocks/>
          </p:cNvGraphicFramePr>
          <p:nvPr/>
        </p:nvGraphicFramePr>
        <p:xfrm>
          <a:off x="6282266" y="4378398"/>
          <a:ext cx="5338233" cy="1022476"/>
        </p:xfrm>
        <a:graphic>
          <a:graphicData uri="http://schemas.openxmlformats.org/drawingml/2006/chart">
            <c:chart xmlns:c="http://schemas.openxmlformats.org/drawingml/2006/chart" xmlns:r="http://schemas.openxmlformats.org/officeDocument/2006/relationships" r:id="rId8"/>
          </a:graphicData>
        </a:graphic>
      </p:graphicFrame>
      <p:sp>
        <p:nvSpPr>
          <p:cNvPr id="34" name="TextBox 33">
            <a:extLst>
              <a:ext uri="{FF2B5EF4-FFF2-40B4-BE49-F238E27FC236}">
                <a16:creationId xmlns:a16="http://schemas.microsoft.com/office/drawing/2014/main" id="{D2CC2096-5C17-E7FE-FA82-C969A6A6DB04}"/>
              </a:ext>
            </a:extLst>
          </p:cNvPr>
          <p:cNvSpPr txBox="1"/>
          <p:nvPr/>
        </p:nvSpPr>
        <p:spPr>
          <a:xfrm>
            <a:off x="6306820" y="4034960"/>
            <a:ext cx="1890641" cy="261610"/>
          </a:xfrm>
          <a:prstGeom prst="rect">
            <a:avLst/>
          </a:prstGeom>
          <a:noFill/>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Georgia"/>
                <a:ea typeface="+mn-ea"/>
                <a:cs typeface="+mn-cs"/>
              </a:rPr>
              <a:t>% of statin users</a:t>
            </a:r>
          </a:p>
        </p:txBody>
      </p:sp>
      <p:sp>
        <p:nvSpPr>
          <p:cNvPr id="35" name="Text Placeholder 2">
            <a:extLst>
              <a:ext uri="{FF2B5EF4-FFF2-40B4-BE49-F238E27FC236}">
                <a16:creationId xmlns:a16="http://schemas.microsoft.com/office/drawing/2014/main" id="{2E82818E-E5D2-F119-3C36-F70F8F5E9D71}"/>
              </a:ext>
            </a:extLst>
          </p:cNvPr>
          <p:cNvSpPr txBox="1">
            <a:spLocks/>
          </p:cNvSpPr>
          <p:nvPr>
            <p:custDataLst>
              <p:tags r:id="rId2"/>
            </p:custDataLst>
          </p:nvPr>
        </p:nvSpPr>
        <p:spPr bwMode="auto">
          <a:xfrm>
            <a:off x="8018170" y="5460887"/>
            <a:ext cx="1866424" cy="180963"/>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t" anchorCtr="0">
            <a:no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None/>
              <a:tabLst/>
              <a:defRPr/>
            </a:pPr>
            <a:r>
              <a:rPr kumimoji="0" lang="en-US" sz="1067" b="1" i="0" u="none" strike="noStrike" kern="1200" cap="none" spc="0" normalizeH="0" baseline="0" noProof="0" dirty="0">
                <a:ln>
                  <a:noFill/>
                </a:ln>
                <a:solidFill>
                  <a:srgbClr val="000000"/>
                </a:solidFill>
                <a:effectLst/>
                <a:uLnTx/>
                <a:uFillTx/>
                <a:latin typeface="Georgia"/>
                <a:ea typeface="+mn-ea"/>
                <a:cs typeface="+mn-cs"/>
              </a:rPr>
              <a:t>Year</a:t>
            </a:r>
          </a:p>
        </p:txBody>
      </p:sp>
      <p:grpSp>
        <p:nvGrpSpPr>
          <p:cNvPr id="36" name="Group 35">
            <a:extLst>
              <a:ext uri="{FF2B5EF4-FFF2-40B4-BE49-F238E27FC236}">
                <a16:creationId xmlns:a16="http://schemas.microsoft.com/office/drawing/2014/main" id="{962A2EE0-636D-6874-5C89-337EF2B2A28C}"/>
              </a:ext>
            </a:extLst>
          </p:cNvPr>
          <p:cNvGrpSpPr/>
          <p:nvPr/>
        </p:nvGrpSpPr>
        <p:grpSpPr>
          <a:xfrm>
            <a:off x="4051273" y="4361271"/>
            <a:ext cx="365760" cy="364600"/>
            <a:chOff x="4392000" y="1688093"/>
            <a:chExt cx="322394" cy="360000"/>
          </a:xfrm>
        </p:grpSpPr>
        <p:sp>
          <p:nvSpPr>
            <p:cNvPr id="37" name="Oval 36">
              <a:extLst>
                <a:ext uri="{FF2B5EF4-FFF2-40B4-BE49-F238E27FC236}">
                  <a16:creationId xmlns:a16="http://schemas.microsoft.com/office/drawing/2014/main" id="{AF9A4B5B-6134-609B-C554-1E0E81B4F9A6}"/>
                </a:ext>
              </a:extLst>
            </p:cNvPr>
            <p:cNvSpPr/>
            <p:nvPr/>
          </p:nvSpPr>
          <p:spPr>
            <a:xfrm flipV="1">
              <a:off x="4392000" y="1688093"/>
              <a:ext cx="322394" cy="36000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48000" rIns="96000" bIns="9600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400" b="1" i="0" u="none" strike="noStrike" kern="1200" cap="none" spc="0" normalizeH="0" baseline="0" noProof="0">
                <a:ln>
                  <a:noFill/>
                </a:ln>
                <a:solidFill>
                  <a:prstClr val="white"/>
                </a:solidFill>
                <a:effectLst/>
                <a:uLnTx/>
                <a:uFillTx/>
                <a:latin typeface="Calibri"/>
                <a:ea typeface="+mn-ea"/>
                <a:cs typeface="+mn-cs"/>
              </a:endParaRPr>
            </a:p>
          </p:txBody>
        </p:sp>
        <p:sp>
          <p:nvSpPr>
            <p:cNvPr id="38" name="Arrow: Chevron 37">
              <a:extLst>
                <a:ext uri="{FF2B5EF4-FFF2-40B4-BE49-F238E27FC236}">
                  <a16:creationId xmlns:a16="http://schemas.microsoft.com/office/drawing/2014/main" id="{2858DD0B-43A9-D4E8-03C0-98CB375FEC34}"/>
                </a:ext>
              </a:extLst>
            </p:cNvPr>
            <p:cNvSpPr/>
            <p:nvPr/>
          </p:nvSpPr>
          <p:spPr>
            <a:xfrm>
              <a:off x="4481818" y="1786191"/>
              <a:ext cx="142758" cy="163806"/>
            </a:xfrm>
            <a:prstGeom prst="chevron">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000000"/>
                </a:solidFill>
                <a:effectLst/>
                <a:uLnTx/>
                <a:uFillTx/>
                <a:latin typeface="Calibri"/>
                <a:ea typeface="+mn-ea"/>
                <a:cs typeface="+mn-cs"/>
              </a:endParaRPr>
            </a:p>
          </p:txBody>
        </p:sp>
      </p:grpSp>
      <p:sp>
        <p:nvSpPr>
          <p:cNvPr id="2" name="Text Placeholder 7">
            <a:extLst>
              <a:ext uri="{FF2B5EF4-FFF2-40B4-BE49-F238E27FC236}">
                <a16:creationId xmlns:a16="http://schemas.microsoft.com/office/drawing/2014/main" id="{82A5D5FD-A9F2-B1AE-D989-58F5232493DB}"/>
              </a:ext>
            </a:extLst>
          </p:cNvPr>
          <p:cNvSpPr txBox="1">
            <a:spLocks/>
          </p:cNvSpPr>
          <p:nvPr/>
        </p:nvSpPr>
        <p:spPr>
          <a:xfrm>
            <a:off x="670561" y="5834619"/>
            <a:ext cx="10035538" cy="674031"/>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1. Cohen JD,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Aspry</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KE, Brown AS, et al. Use of health information technology to improve statin adherence and low-density lipoprotein cholesterol goal attainment in high-risk patients: Proceedings from a workshop. Journal of Clinical Lipidology. 2013; 7, 573–609; 2. Stroes ES, Thompson PD, Corsini A, et al. Statin-associated muscle symptoms: impact on statin therapy-European Atherosclerosis Society Consensus Panel Statement on Assessment,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Aetiology</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and Management. European Heart Journal. 2015; 36, 1012-1022 </a:t>
            </a:r>
          </a:p>
        </p:txBody>
      </p:sp>
      <p:sp>
        <p:nvSpPr>
          <p:cNvPr id="9" name="TextBox 8">
            <a:extLst>
              <a:ext uri="{FF2B5EF4-FFF2-40B4-BE49-F238E27FC236}">
                <a16:creationId xmlns:a16="http://schemas.microsoft.com/office/drawing/2014/main" id="{9CCCA789-3483-150C-99C1-B959E87422D6}"/>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GLO2241819</a:t>
            </a:r>
          </a:p>
        </p:txBody>
      </p:sp>
    </p:spTree>
    <p:extLst>
      <p:ext uri="{BB962C8B-B14F-4D97-AF65-F5344CB8AC3E}">
        <p14:creationId xmlns:p14="http://schemas.microsoft.com/office/powerpoint/2010/main" val="3058627639"/>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A69EDDD8-BA4F-7DD2-64A2-0AC79DD5EF5F}"/>
              </a:ext>
            </a:extLst>
          </p:cNvPr>
          <p:cNvGraphicFramePr>
            <a:graphicFrameLocks noChangeAspect="1"/>
          </p:cNvGraphicFramePr>
          <p:nvPr>
            <p:custDataLst>
              <p:tags r:id="rId1"/>
            </p:custDataLst>
            <p:extLst>
              <p:ext uri="{D42A27DB-BD31-4B8C-83A1-F6EECF244321}">
                <p14:modId xmlns:p14="http://schemas.microsoft.com/office/powerpoint/2010/main" val="20109929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6" name="think-cell data - do not delete" hidden="1">
                        <a:extLst>
                          <a:ext uri="{FF2B5EF4-FFF2-40B4-BE49-F238E27FC236}">
                            <a16:creationId xmlns:a16="http://schemas.microsoft.com/office/drawing/2014/main" id="{A69EDDD8-BA4F-7DD2-64A2-0AC79DD5EF5F}"/>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54A00C43-7A1C-FD84-958A-D938B11C32F8}"/>
              </a:ext>
            </a:extLst>
          </p:cNvPr>
          <p:cNvSpPr>
            <a:spLocks noGrp="1"/>
          </p:cNvSpPr>
          <p:nvPr>
            <p:ph type="title"/>
          </p:nvPr>
        </p:nvSpPr>
        <p:spPr/>
        <p:txBody>
          <a:bodyPr vert="horz"/>
          <a:lstStyle/>
          <a:p>
            <a:r>
              <a:rPr lang="en-US" dirty="0"/>
              <a:t>Surveys on patient perspectives</a:t>
            </a:r>
            <a:r>
              <a:rPr lang="en-US" baseline="30000" dirty="0"/>
              <a:t>1,2</a:t>
            </a:r>
            <a:endParaRPr lang="en-US" dirty="0"/>
          </a:p>
        </p:txBody>
      </p:sp>
      <p:sp>
        <p:nvSpPr>
          <p:cNvPr id="9" name="Text Placeholder 5">
            <a:extLst>
              <a:ext uri="{FF2B5EF4-FFF2-40B4-BE49-F238E27FC236}">
                <a16:creationId xmlns:a16="http://schemas.microsoft.com/office/drawing/2014/main" id="{C6D9D9E5-C6AB-13BF-FDC4-67B7537FDDF9}"/>
              </a:ext>
            </a:extLst>
          </p:cNvPr>
          <p:cNvSpPr txBox="1">
            <a:spLocks/>
          </p:cNvSpPr>
          <p:nvPr/>
        </p:nvSpPr>
        <p:spPr>
          <a:xfrm>
            <a:off x="6119289" y="2039207"/>
            <a:ext cx="5501210" cy="403426"/>
          </a:xfrm>
          <a:prstGeom prst="rect">
            <a:avLst/>
          </a:prstGeom>
          <a:gradFill flip="none" rotWithShape="1">
            <a:gsLst>
              <a:gs pos="0">
                <a:schemeClr val="accent3"/>
              </a:gs>
              <a:gs pos="100000">
                <a:schemeClr val="accent2"/>
              </a:gs>
            </a:gsLst>
            <a:lin ang="0" scaled="1"/>
            <a:tileRect/>
          </a:gradFill>
          <a:ln>
            <a:noFill/>
          </a:ln>
        </p:spPr>
        <p:txBody>
          <a:bodyPr lIns="121920"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endParaRPr kumimoji="0" lang="en-US" sz="1333"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10" name="Text Placeholder 5">
            <a:extLst>
              <a:ext uri="{FF2B5EF4-FFF2-40B4-BE49-F238E27FC236}">
                <a16:creationId xmlns:a16="http://schemas.microsoft.com/office/drawing/2014/main" id="{C14DC3D8-3784-6699-51B5-3BD1547FCBD8}"/>
              </a:ext>
            </a:extLst>
          </p:cNvPr>
          <p:cNvSpPr txBox="1">
            <a:spLocks/>
          </p:cNvSpPr>
          <p:nvPr/>
        </p:nvSpPr>
        <p:spPr>
          <a:xfrm>
            <a:off x="6119290" y="1447945"/>
            <a:ext cx="5501210" cy="508000"/>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1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Factors contributing to the decision of statin treatment </a:t>
            </a:r>
            <a:br>
              <a:rPr kumimoji="0" lang="en-US" sz="11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br>
            <a:r>
              <a:rPr kumimoji="0" lang="en-US" sz="11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discontinuation (n = 532)</a:t>
            </a:r>
            <a:r>
              <a:rPr kumimoji="0" lang="en-US" sz="1100" b="0" i="0" u="none" strike="noStrike" kern="1200" cap="none" spc="0" normalizeH="0" baseline="30000" noProof="0" dirty="0">
                <a:ln>
                  <a:noFill/>
                </a:ln>
                <a:solidFill>
                  <a:prstClr val="white"/>
                </a:solidFill>
                <a:effectLst/>
                <a:uLnTx/>
                <a:uFillTx/>
                <a:latin typeface="Georgia"/>
                <a:ea typeface="+mn-ea"/>
                <a:cs typeface="Calibri" panose="020F0502020204030204" pitchFamily="34" charset="0"/>
              </a:rPr>
              <a:t> 2</a:t>
            </a:r>
            <a:endParaRPr kumimoji="0" lang="en-US" sz="11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endParaRPr>
          </a:p>
        </p:txBody>
      </p:sp>
      <p:graphicFrame>
        <p:nvGraphicFramePr>
          <p:cNvPr id="11" name="Table 10">
            <a:extLst>
              <a:ext uri="{FF2B5EF4-FFF2-40B4-BE49-F238E27FC236}">
                <a16:creationId xmlns:a16="http://schemas.microsoft.com/office/drawing/2014/main" id="{80C62634-69A6-FE40-D7AC-FCAB49E87BE1}"/>
              </a:ext>
            </a:extLst>
          </p:cNvPr>
          <p:cNvGraphicFramePr>
            <a:graphicFrameLocks noGrp="1"/>
          </p:cNvGraphicFramePr>
          <p:nvPr/>
        </p:nvGraphicFramePr>
        <p:xfrm>
          <a:off x="6119289" y="2039207"/>
          <a:ext cx="5504689" cy="3724656"/>
        </p:xfrm>
        <a:graphic>
          <a:graphicData uri="http://schemas.openxmlformats.org/drawingml/2006/table">
            <a:tbl>
              <a:tblPr/>
              <a:tblGrid>
                <a:gridCol w="4325113">
                  <a:extLst>
                    <a:ext uri="{9D8B030D-6E8A-4147-A177-3AD203B41FA5}">
                      <a16:colId xmlns:a16="http://schemas.microsoft.com/office/drawing/2014/main" val="2837058985"/>
                    </a:ext>
                  </a:extLst>
                </a:gridCol>
                <a:gridCol w="589788">
                  <a:extLst>
                    <a:ext uri="{9D8B030D-6E8A-4147-A177-3AD203B41FA5}">
                      <a16:colId xmlns:a16="http://schemas.microsoft.com/office/drawing/2014/main" val="3627835920"/>
                    </a:ext>
                  </a:extLst>
                </a:gridCol>
                <a:gridCol w="589788">
                  <a:extLst>
                    <a:ext uri="{9D8B030D-6E8A-4147-A177-3AD203B41FA5}">
                      <a16:colId xmlns:a16="http://schemas.microsoft.com/office/drawing/2014/main" val="1233312355"/>
                    </a:ext>
                  </a:extLst>
                </a:gridCol>
              </a:tblGrid>
              <a:tr h="187894">
                <a:tc rowSpan="2">
                  <a:txBody>
                    <a:bodyPr/>
                    <a:lstStyle/>
                    <a:p>
                      <a:pPr fontAlgn="t"/>
                      <a:r>
                        <a:rPr lang="en-IN" sz="1000" b="0" dirty="0">
                          <a:solidFill>
                            <a:srgbClr val="FFFFFF"/>
                          </a:solidFill>
                          <a:effectLst/>
                          <a:latin typeface="+mj-lt"/>
                        </a:rPr>
                        <a:t>Treatment discontinuation reason</a:t>
                      </a:r>
                    </a:p>
                  </a:txBody>
                  <a:tcPr marL="121920" marR="24384" marT="24384" marB="24384" anchor="ctr">
                    <a:lnL w="6350" cap="flat" cmpd="sng" algn="ctr">
                      <a:no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fontAlgn="t"/>
                      <a:r>
                        <a:rPr lang="en-IN" sz="1000" b="0" dirty="0">
                          <a:solidFill>
                            <a:srgbClr val="FFFFFF"/>
                          </a:solidFill>
                          <a:effectLst/>
                          <a:latin typeface="+mj-lt"/>
                        </a:rPr>
                        <a:t>Yes</a:t>
                      </a:r>
                    </a:p>
                  </a:txBody>
                  <a:tcPr marL="24384" marR="24384" marT="24384" marB="24384">
                    <a:lnL w="6350" cap="flat" cmpd="sng" algn="ctr">
                      <a:solidFill>
                        <a:schemeClr val="bg1">
                          <a:lumMod val="9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fontAlgn="t"/>
                      <a:r>
                        <a:rPr lang="en-IN" sz="800">
                          <a:effectLst/>
                          <a:latin typeface="+mj-lt"/>
                        </a:rPr>
                        <a:t>Yes</a:t>
                      </a:r>
                    </a:p>
                  </a:txBody>
                  <a:tcPr marL="45720" marR="45720">
                    <a:lnL w="6350" cap="flat" cmpd="sng" algn="ctr">
                      <a:solidFill>
                        <a:srgbClr val="DEE2E6"/>
                      </a:solidFill>
                      <a:prstDash val="solid"/>
                      <a:round/>
                      <a:headEnd type="none" w="med" len="med"/>
                      <a:tailEnd type="none" w="med" len="med"/>
                    </a:lnL>
                    <a:lnR w="6350" cap="flat" cmpd="sng" algn="ctr">
                      <a:solidFill>
                        <a:srgbClr val="DEE2E6"/>
                      </a:solidFill>
                      <a:prstDash val="solid"/>
                      <a:round/>
                      <a:headEnd type="none" w="med" len="med"/>
                      <a:tailEnd type="none" w="med" len="med"/>
                    </a:lnR>
                    <a:lnT w="6350" cap="flat" cmpd="sng" algn="ctr">
                      <a:solidFill>
                        <a:srgbClr val="DEE2E6"/>
                      </a:solidFill>
                      <a:prstDash val="solid"/>
                      <a:round/>
                      <a:headEnd type="none" w="med" len="med"/>
                      <a:tailEnd type="none" w="med" len="med"/>
                    </a:lnT>
                    <a:lnB w="6350" cap="flat" cmpd="sng" algn="ctr">
                      <a:solidFill>
                        <a:srgbClr val="DEE2E6"/>
                      </a:solidFill>
                      <a:prstDash val="solid"/>
                      <a:round/>
                      <a:headEnd type="none" w="med" len="med"/>
                      <a:tailEnd type="none" w="med" len="med"/>
                    </a:lnB>
                    <a:solidFill>
                      <a:srgbClr val="FAFAFA"/>
                    </a:solidFill>
                  </a:tcPr>
                </a:tc>
                <a:extLst>
                  <a:ext uri="{0D108BD9-81ED-4DB2-BD59-A6C34878D82A}">
                    <a16:rowId xmlns:a16="http://schemas.microsoft.com/office/drawing/2014/main" val="3009300127"/>
                  </a:ext>
                </a:extLst>
              </a:tr>
              <a:tr h="187894">
                <a:tc vMerge="1">
                  <a:txBody>
                    <a:bodyPr/>
                    <a:lstStyle/>
                    <a:p>
                      <a:pPr fontAlgn="t"/>
                      <a:endParaRPr lang="en-IN" sz="800">
                        <a:effectLst/>
                        <a:latin typeface="+mj-lt"/>
                      </a:endParaRPr>
                    </a:p>
                  </a:txBody>
                  <a:tcPr marL="18288" marR="18288" marT="18288" marB="18288">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en-IN" sz="1000" b="0" dirty="0">
                          <a:solidFill>
                            <a:srgbClr val="FFFFFF"/>
                          </a:solidFill>
                          <a:effectLst/>
                          <a:latin typeface="+mj-lt"/>
                        </a:rPr>
                        <a:t>n</a:t>
                      </a:r>
                    </a:p>
                  </a:txBody>
                  <a:tcPr marL="24384" marR="24384" marT="24384" marB="24384">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6350" cap="flat" cmpd="sng" algn="ctr">
                      <a:solidFill>
                        <a:schemeClr val="bg1">
                          <a:lumMod val="9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en-IN" sz="1000" b="0" dirty="0">
                          <a:solidFill>
                            <a:srgbClr val="FFFFFF"/>
                          </a:solidFill>
                          <a:effectLst/>
                          <a:latin typeface="+mj-lt"/>
                        </a:rPr>
                        <a:t>%</a:t>
                      </a:r>
                    </a:p>
                  </a:txBody>
                  <a:tcPr marL="24384" marR="24384" marT="24384" marB="24384">
                    <a:lnL w="6350" cap="flat" cmpd="sng" algn="ctr">
                      <a:solidFill>
                        <a:schemeClr val="bg1">
                          <a:lumMod val="9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9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99097991"/>
                  </a:ext>
                </a:extLst>
              </a:tr>
              <a:tr h="187894">
                <a:tc>
                  <a:txBody>
                    <a:bodyPr/>
                    <a:lstStyle/>
                    <a:p>
                      <a:pPr fontAlgn="t"/>
                      <a:r>
                        <a:rPr lang="en-US" sz="1000" dirty="0">
                          <a:effectLst/>
                          <a:latin typeface="+mj-lt"/>
                        </a:rPr>
                        <a:t>Negative information about statin treatment</a:t>
                      </a:r>
                    </a:p>
                  </a:txBody>
                  <a:tcPr marR="24384" marT="24384" marB="24384"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en-IN" sz="1000" dirty="0">
                          <a:effectLst/>
                          <a:latin typeface="+mn-lt"/>
                        </a:rPr>
                        <a:t>213</a:t>
                      </a:r>
                    </a:p>
                  </a:txBody>
                  <a:tcPr marL="24384" marR="24384" marT="24384" marB="24384"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en-IN" sz="1000" dirty="0">
                          <a:effectLst/>
                          <a:latin typeface="+mn-lt"/>
                        </a:rPr>
                        <a:t>40.0</a:t>
                      </a:r>
                    </a:p>
                  </a:txBody>
                  <a:tcPr marL="24384" marR="24384" marT="24384" marB="24384"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89368943"/>
                  </a:ext>
                </a:extLst>
              </a:tr>
              <a:tr h="187894">
                <a:tc>
                  <a:txBody>
                    <a:bodyPr/>
                    <a:lstStyle/>
                    <a:p>
                      <a:pPr fontAlgn="t"/>
                      <a:r>
                        <a:rPr lang="en-US" sz="1000" dirty="0">
                          <a:effectLst/>
                          <a:latin typeface="+mj-lt"/>
                        </a:rPr>
                        <a:t>Negative information about statin treatment in TV programs</a:t>
                      </a:r>
                    </a:p>
                  </a:txBody>
                  <a:tcPr marR="24384" marT="24384" marB="24384"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en-IN" sz="1000">
                          <a:effectLst/>
                          <a:latin typeface="+mn-lt"/>
                        </a:rPr>
                        <a:t>175</a:t>
                      </a:r>
                    </a:p>
                  </a:txBody>
                  <a:tcPr marL="24384" marR="24384" marT="24384" marB="24384"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en-IN" sz="1000">
                          <a:effectLst/>
                          <a:latin typeface="+mn-lt"/>
                        </a:rPr>
                        <a:t>32.9</a:t>
                      </a:r>
                    </a:p>
                  </a:txBody>
                  <a:tcPr marL="24384" marR="24384" marT="24384" marB="24384"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67736931"/>
                  </a:ext>
                </a:extLst>
              </a:tr>
              <a:tr h="333445">
                <a:tc>
                  <a:txBody>
                    <a:bodyPr/>
                    <a:lstStyle/>
                    <a:p>
                      <a:pPr fontAlgn="t"/>
                      <a:r>
                        <a:rPr lang="en-US" sz="1000" dirty="0">
                          <a:effectLst/>
                          <a:latin typeface="+mj-lt"/>
                        </a:rPr>
                        <a:t>Patients’ lack of sufficient information on high cholesterol and </a:t>
                      </a:r>
                      <a:br>
                        <a:rPr lang="en-US" sz="1000" dirty="0">
                          <a:effectLst/>
                          <a:latin typeface="+mj-lt"/>
                        </a:rPr>
                      </a:br>
                      <a:r>
                        <a:rPr lang="en-US" sz="1000" dirty="0">
                          <a:effectLst/>
                          <a:latin typeface="+mj-lt"/>
                        </a:rPr>
                        <a:t>related risks</a:t>
                      </a:r>
                    </a:p>
                  </a:txBody>
                  <a:tcPr marR="24384" marT="24384" marB="24384"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en-IN" sz="1000" dirty="0">
                          <a:effectLst/>
                          <a:latin typeface="+mn-lt"/>
                        </a:rPr>
                        <a:t>163</a:t>
                      </a:r>
                    </a:p>
                  </a:txBody>
                  <a:tcPr marL="24384" marR="24384" marT="24384" marB="24384"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en-IN" sz="1000">
                          <a:effectLst/>
                          <a:latin typeface="+mn-lt"/>
                        </a:rPr>
                        <a:t>30.6</a:t>
                      </a:r>
                    </a:p>
                  </a:txBody>
                  <a:tcPr marL="24384" marR="24384" marT="24384" marB="24384"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7487066"/>
                  </a:ext>
                </a:extLst>
              </a:tr>
              <a:tr h="333445">
                <a:tc>
                  <a:txBody>
                    <a:bodyPr/>
                    <a:lstStyle/>
                    <a:p>
                      <a:pPr fontAlgn="t"/>
                      <a:r>
                        <a:rPr lang="en-US" sz="1000" dirty="0">
                          <a:effectLst/>
                          <a:latin typeface="+mj-lt"/>
                        </a:rPr>
                        <a:t>Negative information about statin treatment heard from the relatives of the patient relatives of the patient</a:t>
                      </a:r>
                    </a:p>
                  </a:txBody>
                  <a:tcPr marR="24384" marT="24384" marB="24384"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en-IN" sz="1000">
                          <a:effectLst/>
                          <a:latin typeface="+mn-lt"/>
                        </a:rPr>
                        <a:t>155</a:t>
                      </a:r>
                    </a:p>
                  </a:txBody>
                  <a:tcPr marL="24384" marR="24384" marT="24384" marB="24384"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en-IN" sz="1000" dirty="0">
                          <a:effectLst/>
                          <a:latin typeface="+mn-lt"/>
                        </a:rPr>
                        <a:t>29.1</a:t>
                      </a:r>
                    </a:p>
                  </a:txBody>
                  <a:tcPr marL="24384" marR="24384" marT="24384" marB="24384"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52843476"/>
                  </a:ext>
                </a:extLst>
              </a:tr>
              <a:tr h="187894">
                <a:tc>
                  <a:txBody>
                    <a:bodyPr/>
                    <a:lstStyle/>
                    <a:p>
                      <a:pPr fontAlgn="t"/>
                      <a:r>
                        <a:rPr lang="en-US" sz="1000" dirty="0">
                          <a:effectLst/>
                          <a:latin typeface="+mj-lt"/>
                        </a:rPr>
                        <a:t>Completion of the treatment as considered by the patient</a:t>
                      </a:r>
                    </a:p>
                  </a:txBody>
                  <a:tcPr marR="24384" marT="24384" marB="24384"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en-IN" sz="1000">
                          <a:effectLst/>
                          <a:latin typeface="+mn-lt"/>
                        </a:rPr>
                        <a:t>149</a:t>
                      </a:r>
                    </a:p>
                  </a:txBody>
                  <a:tcPr marL="24384" marR="24384" marT="24384" marB="24384"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en-IN" sz="1000">
                          <a:effectLst/>
                          <a:latin typeface="+mn-lt"/>
                        </a:rPr>
                        <a:t>28.0</a:t>
                      </a:r>
                    </a:p>
                  </a:txBody>
                  <a:tcPr marL="24384" marR="24384" marT="24384" marB="24384"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6117387"/>
                  </a:ext>
                </a:extLst>
              </a:tr>
              <a:tr h="187894">
                <a:tc>
                  <a:txBody>
                    <a:bodyPr/>
                    <a:lstStyle/>
                    <a:p>
                      <a:pPr fontAlgn="t"/>
                      <a:r>
                        <a:rPr lang="en-IN" sz="1000" dirty="0">
                          <a:effectLst/>
                          <a:latin typeface="+mj-lt"/>
                        </a:rPr>
                        <a:t>Switching to non-drug alternatives</a:t>
                      </a:r>
                    </a:p>
                  </a:txBody>
                  <a:tcPr marR="24384" marT="24384" marB="24384"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en-IN" sz="1000">
                          <a:effectLst/>
                          <a:latin typeface="+mn-lt"/>
                        </a:rPr>
                        <a:t>139</a:t>
                      </a:r>
                    </a:p>
                  </a:txBody>
                  <a:tcPr marL="24384" marR="24384" marT="24384" marB="24384"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en-IN" sz="1000" dirty="0">
                          <a:effectLst/>
                          <a:latin typeface="+mn-lt"/>
                        </a:rPr>
                        <a:t>26.1</a:t>
                      </a:r>
                    </a:p>
                  </a:txBody>
                  <a:tcPr marL="24384" marR="24384" marT="24384" marB="24384"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37126307"/>
                  </a:ext>
                </a:extLst>
              </a:tr>
              <a:tr h="187894">
                <a:tc>
                  <a:txBody>
                    <a:bodyPr/>
                    <a:lstStyle/>
                    <a:p>
                      <a:pPr fontAlgn="t"/>
                      <a:r>
                        <a:rPr lang="en-US" sz="1000" dirty="0">
                          <a:effectLst/>
                          <a:latin typeface="+mj-lt"/>
                        </a:rPr>
                        <a:t>Negative information about statin treatment in newspapers</a:t>
                      </a:r>
                    </a:p>
                  </a:txBody>
                  <a:tcPr marR="24384" marT="24384" marB="24384"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en-IN" sz="1000">
                          <a:effectLst/>
                          <a:latin typeface="+mn-lt"/>
                        </a:rPr>
                        <a:t>117</a:t>
                      </a:r>
                    </a:p>
                  </a:txBody>
                  <a:tcPr marL="24384" marR="24384" marT="24384" marB="24384"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en-IN" sz="1000">
                          <a:effectLst/>
                          <a:latin typeface="+mn-lt"/>
                        </a:rPr>
                        <a:t>22.0</a:t>
                      </a:r>
                    </a:p>
                  </a:txBody>
                  <a:tcPr marL="24384" marR="24384" marT="24384" marB="24384"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31264401"/>
                  </a:ext>
                </a:extLst>
              </a:tr>
              <a:tr h="187894">
                <a:tc>
                  <a:txBody>
                    <a:bodyPr/>
                    <a:lstStyle/>
                    <a:p>
                      <a:pPr fontAlgn="t"/>
                      <a:r>
                        <a:rPr lang="en-IN" sz="1000" dirty="0">
                          <a:effectLst/>
                          <a:latin typeface="+mj-lt"/>
                        </a:rPr>
                        <a:t>Disbelief in long-term treatment</a:t>
                      </a:r>
                    </a:p>
                  </a:txBody>
                  <a:tcPr marR="24384" marT="24384" marB="24384"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en-IN" sz="1000">
                          <a:effectLst/>
                          <a:latin typeface="+mn-lt"/>
                        </a:rPr>
                        <a:t>87</a:t>
                      </a:r>
                    </a:p>
                  </a:txBody>
                  <a:tcPr marL="24384" marR="24384" marT="24384" marB="24384"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en-IN" sz="1000">
                          <a:effectLst/>
                          <a:latin typeface="+mn-lt"/>
                        </a:rPr>
                        <a:t>16.4</a:t>
                      </a:r>
                    </a:p>
                  </a:txBody>
                  <a:tcPr marL="24384" marR="24384" marT="24384" marB="24384"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94283056"/>
                  </a:ext>
                </a:extLst>
              </a:tr>
              <a:tr h="187894">
                <a:tc>
                  <a:txBody>
                    <a:bodyPr/>
                    <a:lstStyle/>
                    <a:p>
                      <a:pPr fontAlgn="t"/>
                      <a:r>
                        <a:rPr lang="en-US" sz="1000" dirty="0">
                          <a:effectLst/>
                          <a:latin typeface="+mj-lt"/>
                        </a:rPr>
                        <a:t>Not considering high cholesterol as a disease that needs treatment</a:t>
                      </a:r>
                    </a:p>
                  </a:txBody>
                  <a:tcPr marR="24384" marT="24384" marB="24384"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en-IN" sz="1000">
                          <a:effectLst/>
                          <a:latin typeface="+mn-lt"/>
                        </a:rPr>
                        <a:t>78</a:t>
                      </a:r>
                    </a:p>
                  </a:txBody>
                  <a:tcPr marL="24384" marR="24384" marT="24384" marB="24384"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en-IN" sz="1000" dirty="0">
                          <a:effectLst/>
                          <a:latin typeface="+mn-lt"/>
                        </a:rPr>
                        <a:t>14.7</a:t>
                      </a:r>
                    </a:p>
                  </a:txBody>
                  <a:tcPr marL="24384" marR="24384" marT="24384" marB="24384"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98492238"/>
                  </a:ext>
                </a:extLst>
              </a:tr>
              <a:tr h="187894">
                <a:tc>
                  <a:txBody>
                    <a:bodyPr/>
                    <a:lstStyle/>
                    <a:p>
                      <a:pPr fontAlgn="t"/>
                      <a:r>
                        <a:rPr lang="en-US" sz="1000" dirty="0">
                          <a:effectLst/>
                          <a:latin typeface="+mj-lt"/>
                        </a:rPr>
                        <a:t>Considering treatment to be inefficient</a:t>
                      </a:r>
                    </a:p>
                  </a:txBody>
                  <a:tcPr marR="24384" marT="24384" marB="24384"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en-IN" sz="1000">
                          <a:effectLst/>
                          <a:latin typeface="+mn-lt"/>
                        </a:rPr>
                        <a:t>74</a:t>
                      </a:r>
                    </a:p>
                  </a:txBody>
                  <a:tcPr marL="24384" marR="24384" marT="24384" marB="24384"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en-IN" sz="1000">
                          <a:effectLst/>
                          <a:latin typeface="+mn-lt"/>
                        </a:rPr>
                        <a:t>13.9</a:t>
                      </a:r>
                    </a:p>
                  </a:txBody>
                  <a:tcPr marL="24384" marR="24384" marT="24384" marB="24384"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10255482"/>
                  </a:ext>
                </a:extLst>
              </a:tr>
              <a:tr h="187894">
                <a:tc>
                  <a:txBody>
                    <a:bodyPr/>
                    <a:lstStyle/>
                    <a:p>
                      <a:pPr fontAlgn="t"/>
                      <a:r>
                        <a:rPr lang="en-US" sz="1000" dirty="0">
                          <a:effectLst/>
                          <a:latin typeface="+mj-lt"/>
                        </a:rPr>
                        <a:t>Chronically forgetting to take the medicine</a:t>
                      </a:r>
                    </a:p>
                  </a:txBody>
                  <a:tcPr marR="24384" marT="24384" marB="24384"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en-IN" sz="1000">
                          <a:effectLst/>
                          <a:latin typeface="+mn-lt"/>
                        </a:rPr>
                        <a:t>61</a:t>
                      </a:r>
                    </a:p>
                  </a:txBody>
                  <a:tcPr marL="24384" marR="24384" marT="24384" marB="24384"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en-IN" sz="1000">
                          <a:effectLst/>
                          <a:latin typeface="+mn-lt"/>
                        </a:rPr>
                        <a:t>11.5</a:t>
                      </a:r>
                    </a:p>
                  </a:txBody>
                  <a:tcPr marL="24384" marR="24384" marT="24384" marB="24384"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26486477"/>
                  </a:ext>
                </a:extLst>
              </a:tr>
              <a:tr h="187894">
                <a:tc>
                  <a:txBody>
                    <a:bodyPr/>
                    <a:lstStyle/>
                    <a:p>
                      <a:pPr fontAlgn="t"/>
                      <a:r>
                        <a:rPr lang="en-IN" sz="1000">
                          <a:effectLst/>
                          <a:latin typeface="+mj-lt"/>
                        </a:rPr>
                        <a:t>Patient copayment contribution</a:t>
                      </a:r>
                    </a:p>
                  </a:txBody>
                  <a:tcPr marR="24384" marT="24384" marB="24384"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en-IN" sz="1000" dirty="0">
                          <a:effectLst/>
                          <a:latin typeface="+mn-lt"/>
                        </a:rPr>
                        <a:t>30</a:t>
                      </a:r>
                    </a:p>
                  </a:txBody>
                  <a:tcPr marL="24384" marR="24384" marT="24384" marB="24384"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en-IN" sz="1000">
                          <a:effectLst/>
                          <a:latin typeface="+mn-lt"/>
                        </a:rPr>
                        <a:t>5.6</a:t>
                      </a:r>
                    </a:p>
                  </a:txBody>
                  <a:tcPr marL="24384" marR="24384" marT="24384" marB="24384"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5387839"/>
                  </a:ext>
                </a:extLst>
              </a:tr>
              <a:tr h="187894">
                <a:tc>
                  <a:txBody>
                    <a:bodyPr/>
                    <a:lstStyle/>
                    <a:p>
                      <a:pPr fontAlgn="t"/>
                      <a:r>
                        <a:rPr lang="en-US" sz="1000" dirty="0">
                          <a:effectLst/>
                          <a:latin typeface="+mj-lt"/>
                        </a:rPr>
                        <a:t>Lack of complete reimbursement by Social Security Institute</a:t>
                      </a:r>
                    </a:p>
                  </a:txBody>
                  <a:tcPr marR="24384" marT="24384" marB="24384"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en-IN" sz="1000">
                          <a:effectLst/>
                          <a:latin typeface="+mn-lt"/>
                        </a:rPr>
                        <a:t>14</a:t>
                      </a:r>
                    </a:p>
                  </a:txBody>
                  <a:tcPr marL="24384" marR="24384" marT="24384" marB="24384"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en-IN" sz="1000" dirty="0">
                          <a:effectLst/>
                          <a:latin typeface="+mn-lt"/>
                        </a:rPr>
                        <a:t>2.6</a:t>
                      </a:r>
                    </a:p>
                  </a:txBody>
                  <a:tcPr marL="24384" marR="24384" marT="24384" marB="24384"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37480739"/>
                  </a:ext>
                </a:extLst>
              </a:tr>
              <a:tr h="187894">
                <a:tc>
                  <a:txBody>
                    <a:bodyPr/>
                    <a:lstStyle/>
                    <a:p>
                      <a:pPr fontAlgn="t"/>
                      <a:r>
                        <a:rPr lang="en-IN" sz="1000" dirty="0">
                          <a:effectLst/>
                          <a:latin typeface="+mj-lt"/>
                        </a:rPr>
                        <a:t>High drug costs</a:t>
                      </a:r>
                    </a:p>
                  </a:txBody>
                  <a:tcPr marR="24384" marT="24384" marB="24384"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en-IN" sz="1000">
                          <a:effectLst/>
                          <a:latin typeface="+mn-lt"/>
                        </a:rPr>
                        <a:t>13</a:t>
                      </a:r>
                    </a:p>
                  </a:txBody>
                  <a:tcPr marL="24384" marR="24384" marT="24384" marB="24384"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en-IN" sz="1000">
                          <a:effectLst/>
                          <a:latin typeface="+mn-lt"/>
                        </a:rPr>
                        <a:t>2.4</a:t>
                      </a:r>
                    </a:p>
                  </a:txBody>
                  <a:tcPr marL="24384" marR="24384" marT="24384" marB="24384"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17945260"/>
                  </a:ext>
                </a:extLst>
              </a:tr>
              <a:tr h="187894">
                <a:tc>
                  <a:txBody>
                    <a:bodyPr/>
                    <a:lstStyle/>
                    <a:p>
                      <a:pPr fontAlgn="t"/>
                      <a:r>
                        <a:rPr lang="en-IN" sz="1000" dirty="0">
                          <a:effectLst/>
                          <a:latin typeface="+mj-lt"/>
                        </a:rPr>
                        <a:t>Difficulty in payment</a:t>
                      </a:r>
                    </a:p>
                  </a:txBody>
                  <a:tcPr marR="24384" marT="24384" marB="24384"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en-IN" sz="1000">
                          <a:effectLst/>
                          <a:latin typeface="+mn-lt"/>
                        </a:rPr>
                        <a:t>13</a:t>
                      </a:r>
                    </a:p>
                  </a:txBody>
                  <a:tcPr marL="24384" marR="24384" marT="24384" marB="24384"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en-IN" sz="1000" dirty="0">
                          <a:effectLst/>
                          <a:latin typeface="+mn-lt"/>
                        </a:rPr>
                        <a:t>2.4</a:t>
                      </a:r>
                    </a:p>
                  </a:txBody>
                  <a:tcPr marL="24384" marR="24384" marT="24384" marB="24384"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8200866"/>
                  </a:ext>
                </a:extLst>
              </a:tr>
            </a:tbl>
          </a:graphicData>
        </a:graphic>
      </p:graphicFrame>
      <p:graphicFrame>
        <p:nvGraphicFramePr>
          <p:cNvPr id="12" name="Chart 11">
            <a:extLst>
              <a:ext uri="{FF2B5EF4-FFF2-40B4-BE49-F238E27FC236}">
                <a16:creationId xmlns:a16="http://schemas.microsoft.com/office/drawing/2014/main" id="{E9D3F932-A198-1397-4C94-9767D30B016F}"/>
              </a:ext>
            </a:extLst>
          </p:cNvPr>
          <p:cNvGraphicFramePr/>
          <p:nvPr/>
        </p:nvGraphicFramePr>
        <p:xfrm>
          <a:off x="660401" y="1447799"/>
          <a:ext cx="5297638" cy="4316064"/>
        </p:xfrm>
        <a:graphic>
          <a:graphicData uri="http://schemas.openxmlformats.org/drawingml/2006/chart">
            <c:chart xmlns:c="http://schemas.openxmlformats.org/drawingml/2006/chart" xmlns:r="http://schemas.openxmlformats.org/officeDocument/2006/relationships" r:id="rId5"/>
          </a:graphicData>
        </a:graphic>
      </p:graphicFrame>
      <p:sp>
        <p:nvSpPr>
          <p:cNvPr id="2" name="Text Placeholder 7">
            <a:extLst>
              <a:ext uri="{FF2B5EF4-FFF2-40B4-BE49-F238E27FC236}">
                <a16:creationId xmlns:a16="http://schemas.microsoft.com/office/drawing/2014/main" id="{2E9C6F82-9578-33D5-7512-79E11678D4E5}"/>
              </a:ext>
            </a:extLst>
          </p:cNvPr>
          <p:cNvSpPr txBox="1">
            <a:spLocks/>
          </p:cNvSpPr>
          <p:nvPr/>
        </p:nvSpPr>
        <p:spPr>
          <a:xfrm>
            <a:off x="670561" y="5980044"/>
            <a:ext cx="10035538" cy="528606"/>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1.Tarn DM, Pletcher MJ,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Rosqui</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R, et al. Primary nonadherence to statin medications: Survey of patient perspectives Preventive. Preventive Medicine Reports 22. 2021. 101357; 2.Tokgözoglu L, Ramazan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Ö</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Altindag</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R, et al. Patient characteristics and statin discontinuation-related factors during treatment of hypercholesterolemia: an observational non-interventional study in patients with statin discontinuation (STAY study). Turk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Kardiyoloji</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Dernegi</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Arsivi</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2016;44(1):53-64</a:t>
            </a:r>
          </a:p>
        </p:txBody>
      </p:sp>
      <p:sp>
        <p:nvSpPr>
          <p:cNvPr id="7" name="TextBox 6">
            <a:extLst>
              <a:ext uri="{FF2B5EF4-FFF2-40B4-BE49-F238E27FC236}">
                <a16:creationId xmlns:a16="http://schemas.microsoft.com/office/drawing/2014/main" id="{68A80F11-C55C-F11A-B114-F859669C016B}"/>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GLO2241819</a:t>
            </a:r>
          </a:p>
        </p:txBody>
      </p:sp>
    </p:spTree>
    <p:extLst>
      <p:ext uri="{BB962C8B-B14F-4D97-AF65-F5344CB8AC3E}">
        <p14:creationId xmlns:p14="http://schemas.microsoft.com/office/powerpoint/2010/main" val="163153461"/>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D3689C56-DE04-91C2-BA34-8A3D8C7C60E6}"/>
              </a:ext>
            </a:extLst>
          </p:cNvPr>
          <p:cNvGraphicFramePr>
            <a:graphicFrameLocks noChangeAspect="1"/>
          </p:cNvGraphicFramePr>
          <p:nvPr>
            <p:custDataLst>
              <p:tags r:id="rId1"/>
            </p:custDataLst>
            <p:extLst>
              <p:ext uri="{D42A27DB-BD31-4B8C-83A1-F6EECF244321}">
                <p14:modId xmlns:p14="http://schemas.microsoft.com/office/powerpoint/2010/main" val="95102760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5" imgW="395" imgH="394" progId="TCLayout.ActiveDocument.1">
                  <p:embed/>
                </p:oleObj>
              </mc:Choice>
              <mc:Fallback>
                <p:oleObj name="think-cell Slide" r:id="rId15" imgW="395" imgH="394" progId="TCLayout.ActiveDocument.1">
                  <p:embed/>
                  <p:pic>
                    <p:nvPicPr>
                      <p:cNvPr id="6" name="think-cell data - do not delete" hidden="1">
                        <a:extLst>
                          <a:ext uri="{FF2B5EF4-FFF2-40B4-BE49-F238E27FC236}">
                            <a16:creationId xmlns:a16="http://schemas.microsoft.com/office/drawing/2014/main" id="{D3689C56-DE04-91C2-BA34-8A3D8C7C60E6}"/>
                          </a:ext>
                        </a:extLst>
                      </p:cNvPr>
                      <p:cNvPicPr/>
                      <p:nvPr/>
                    </p:nvPicPr>
                    <p:blipFill>
                      <a:blip r:embed="rId16"/>
                      <a:stretch>
                        <a:fillRect/>
                      </a:stretch>
                    </p:blipFill>
                    <p:spPr>
                      <a:xfrm>
                        <a:off x="1588" y="1588"/>
                        <a:ext cx="1588" cy="1588"/>
                      </a:xfrm>
                      <a:prstGeom prst="rect">
                        <a:avLst/>
                      </a:prstGeom>
                    </p:spPr>
                  </p:pic>
                </p:oleObj>
              </mc:Fallback>
            </mc:AlternateContent>
          </a:graphicData>
        </a:graphic>
      </p:graphicFrame>
      <p:sp>
        <p:nvSpPr>
          <p:cNvPr id="57" name="Text Placeholder 5">
            <a:extLst>
              <a:ext uri="{FF2B5EF4-FFF2-40B4-BE49-F238E27FC236}">
                <a16:creationId xmlns:a16="http://schemas.microsoft.com/office/drawing/2014/main" id="{4A3838E7-FAE6-140A-07B5-B9A0A59F7163}"/>
              </a:ext>
            </a:extLst>
          </p:cNvPr>
          <p:cNvSpPr txBox="1">
            <a:spLocks/>
          </p:cNvSpPr>
          <p:nvPr/>
        </p:nvSpPr>
        <p:spPr>
          <a:xfrm>
            <a:off x="6266038" y="5027287"/>
            <a:ext cx="5354460" cy="144153"/>
          </a:xfrm>
          <a:prstGeom prst="rect">
            <a:avLst/>
          </a:prstGeom>
          <a:gradFill flip="none" rotWithShape="1">
            <a:gsLst>
              <a:gs pos="0">
                <a:schemeClr val="accent3"/>
              </a:gs>
              <a:gs pos="100000">
                <a:schemeClr val="accent2"/>
              </a:gs>
            </a:gsLst>
            <a:lin ang="0" scaled="1"/>
            <a:tileRect/>
          </a:gradFill>
          <a:ln>
            <a:noFill/>
          </a:ln>
        </p:spPr>
        <p:txBody>
          <a:bodyPr lIns="121920"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endParaRPr kumimoji="0" lang="en-US" sz="1333"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graphicFrame>
        <p:nvGraphicFramePr>
          <p:cNvPr id="103" name="Table 102">
            <a:extLst>
              <a:ext uri="{FF2B5EF4-FFF2-40B4-BE49-F238E27FC236}">
                <a16:creationId xmlns:a16="http://schemas.microsoft.com/office/drawing/2014/main" id="{82502F91-FAB8-340A-822B-C27E99AC75BF}"/>
              </a:ext>
            </a:extLst>
          </p:cNvPr>
          <p:cNvGraphicFramePr>
            <a:graphicFrameLocks noGrp="1"/>
          </p:cNvGraphicFramePr>
          <p:nvPr/>
        </p:nvGraphicFramePr>
        <p:xfrm>
          <a:off x="6261948" y="5018819"/>
          <a:ext cx="5358551" cy="596727"/>
        </p:xfrm>
        <a:graphic>
          <a:graphicData uri="http://schemas.openxmlformats.org/drawingml/2006/table">
            <a:tbl>
              <a:tblPr>
                <a:tableStyleId>{F5AB1C69-6EDB-4FF4-983F-18BD219EF322}</a:tableStyleId>
              </a:tblPr>
              <a:tblGrid>
                <a:gridCol w="1895911">
                  <a:extLst>
                    <a:ext uri="{9D8B030D-6E8A-4147-A177-3AD203B41FA5}">
                      <a16:colId xmlns:a16="http://schemas.microsoft.com/office/drawing/2014/main" val="2040955207"/>
                    </a:ext>
                  </a:extLst>
                </a:gridCol>
                <a:gridCol w="865660">
                  <a:extLst>
                    <a:ext uri="{9D8B030D-6E8A-4147-A177-3AD203B41FA5}">
                      <a16:colId xmlns:a16="http://schemas.microsoft.com/office/drawing/2014/main" val="864154438"/>
                    </a:ext>
                  </a:extLst>
                </a:gridCol>
                <a:gridCol w="865660">
                  <a:extLst>
                    <a:ext uri="{9D8B030D-6E8A-4147-A177-3AD203B41FA5}">
                      <a16:colId xmlns:a16="http://schemas.microsoft.com/office/drawing/2014/main" val="3627917310"/>
                    </a:ext>
                  </a:extLst>
                </a:gridCol>
                <a:gridCol w="865660">
                  <a:extLst>
                    <a:ext uri="{9D8B030D-6E8A-4147-A177-3AD203B41FA5}">
                      <a16:colId xmlns:a16="http://schemas.microsoft.com/office/drawing/2014/main" val="4008855345"/>
                    </a:ext>
                  </a:extLst>
                </a:gridCol>
                <a:gridCol w="865660">
                  <a:extLst>
                    <a:ext uri="{9D8B030D-6E8A-4147-A177-3AD203B41FA5}">
                      <a16:colId xmlns:a16="http://schemas.microsoft.com/office/drawing/2014/main" val="1410622685"/>
                    </a:ext>
                  </a:extLst>
                </a:gridCol>
              </a:tblGrid>
              <a:tr h="157033">
                <a:tc>
                  <a:txBody>
                    <a:bodyPr/>
                    <a:lstStyle/>
                    <a:p>
                      <a:pPr algn="l" fontAlgn="b"/>
                      <a:r>
                        <a:rPr lang="en-IN" sz="900" b="0" i="0" u="none" strike="noStrike" dirty="0">
                          <a:solidFill>
                            <a:schemeClr val="bg1"/>
                          </a:solidFill>
                          <a:effectLst/>
                          <a:latin typeface="+mj-lt"/>
                        </a:rPr>
                        <a:t>Individuals</a:t>
                      </a:r>
                    </a:p>
                  </a:txBody>
                  <a:tcPr marR="48000" marT="0" marB="0" anchor="ctr">
                    <a:lnL w="12700" cap="flat" cmpd="sng" algn="ctr">
                      <a:no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gridSpan="4">
                  <a:txBody>
                    <a:bodyPr/>
                    <a:lstStyle/>
                    <a:p>
                      <a:pPr algn="l" fontAlgn="b"/>
                      <a:r>
                        <a:rPr lang="en-US" sz="900" b="0" i="0" u="none" strike="noStrike" dirty="0">
                          <a:solidFill>
                            <a:schemeClr val="bg1"/>
                          </a:solidFill>
                          <a:effectLst/>
                          <a:latin typeface="+mj-lt"/>
                        </a:rPr>
                        <a:t>No. Of statin users at risk</a:t>
                      </a:r>
                    </a:p>
                  </a:txBody>
                  <a:tcPr marL="121920" marR="48000" marT="0" marB="0" anchor="ctr">
                    <a:lnL w="6350" cap="flat" cmpd="sng" algn="ctr">
                      <a:solidFill>
                        <a:schemeClr val="bg1">
                          <a:lumMod val="9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hMerge="1">
                  <a:txBody>
                    <a:bodyPr/>
                    <a:lstStyle/>
                    <a:p>
                      <a:endParaRPr lang="en-US"/>
                    </a:p>
                  </a:txBody>
                  <a:tcPr/>
                </a:tc>
                <a:tc hMerge="1">
                  <a:txBody>
                    <a:bodyPr/>
                    <a:lstStyle/>
                    <a:p>
                      <a:pPr algn="l" fontAlgn="b"/>
                      <a:endParaRPr lang="en-IN" sz="800" b="0" i="0" u="none" strike="noStrike">
                        <a:solidFill>
                          <a:schemeClr val="bg1"/>
                        </a:solidFill>
                        <a:effectLst/>
                        <a:latin typeface="+mj-lt"/>
                      </a:endParaRPr>
                    </a:p>
                  </a:txBody>
                  <a:tcPr marL="6350" marR="6350" marT="6350" marB="0" anchor="b">
                    <a:solidFill>
                      <a:schemeClr val="accent3"/>
                    </a:solidFill>
                  </a:tcPr>
                </a:tc>
                <a:tc hMerge="1">
                  <a:txBody>
                    <a:bodyPr/>
                    <a:lstStyle/>
                    <a:p>
                      <a:pPr algn="l" fontAlgn="b"/>
                      <a:endParaRPr lang="en-IN" sz="800" b="0" i="0" u="none" strike="noStrike">
                        <a:solidFill>
                          <a:schemeClr val="bg1"/>
                        </a:solidFill>
                        <a:effectLst/>
                        <a:latin typeface="+mj-lt"/>
                      </a:endParaRPr>
                    </a:p>
                  </a:txBody>
                  <a:tcPr marL="6350" marR="6350" marT="6350" marB="0" anchor="b">
                    <a:solidFill>
                      <a:schemeClr val="accent3"/>
                    </a:solidFill>
                  </a:tcPr>
                </a:tc>
                <a:extLst>
                  <a:ext uri="{0D108BD9-81ED-4DB2-BD59-A6C34878D82A}">
                    <a16:rowId xmlns:a16="http://schemas.microsoft.com/office/drawing/2014/main" val="2237888985"/>
                  </a:ext>
                </a:extLst>
              </a:tr>
              <a:tr h="219847">
                <a:tc>
                  <a:txBody>
                    <a:bodyPr/>
                    <a:lstStyle/>
                    <a:p>
                      <a:pPr algn="l" fontAlgn="b"/>
                      <a:r>
                        <a:rPr lang="en-IN" sz="900" b="1" u="none" strike="noStrike" dirty="0">
                          <a:effectLst/>
                          <a:latin typeface="+mj-lt"/>
                        </a:rPr>
                        <a:t>Early statin discontinuation</a:t>
                      </a:r>
                      <a:endParaRPr lang="en-IN" sz="900" b="1" i="0" u="none" strike="noStrike" dirty="0">
                        <a:solidFill>
                          <a:srgbClr val="000000"/>
                        </a:solidFill>
                        <a:effectLst/>
                        <a:latin typeface="+mj-lt"/>
                      </a:endParaRPr>
                    </a:p>
                  </a:txBody>
                  <a:tcPr marR="27432" marT="27432" marB="27432" anchor="ctr">
                    <a:lnL w="12700" cap="flat" cmpd="sng" algn="ctr">
                      <a:no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tc>
                  <a:txBody>
                    <a:bodyPr/>
                    <a:lstStyle/>
                    <a:p>
                      <a:pPr algn="ctr" fontAlgn="b"/>
                      <a:r>
                        <a:rPr lang="en-IN" sz="900" u="none" strike="noStrike" dirty="0">
                          <a:effectLst/>
                          <a:latin typeface="+mn-lt"/>
                        </a:rPr>
                        <a:t>84,800 </a:t>
                      </a:r>
                      <a:endParaRPr lang="en-IN" sz="900" b="0" i="0" u="none" strike="noStrike" dirty="0">
                        <a:solidFill>
                          <a:srgbClr val="000000"/>
                        </a:solidFill>
                        <a:effectLst/>
                        <a:latin typeface="+mn-lt"/>
                      </a:endParaRPr>
                    </a:p>
                  </a:txBody>
                  <a:tcPr marL="27432" marR="27432" marT="27432" marB="27432"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tc>
                  <a:txBody>
                    <a:bodyPr/>
                    <a:lstStyle/>
                    <a:p>
                      <a:pPr algn="ctr" fontAlgn="b"/>
                      <a:r>
                        <a:rPr lang="en-IN" sz="900" u="none" strike="noStrike">
                          <a:effectLst/>
                          <a:latin typeface="+mn-lt"/>
                        </a:rPr>
                        <a:t>26,865 </a:t>
                      </a:r>
                      <a:endParaRPr lang="en-IN" sz="900" b="0" i="0" u="none" strike="noStrike" dirty="0">
                        <a:solidFill>
                          <a:srgbClr val="000000"/>
                        </a:solidFill>
                        <a:effectLst/>
                        <a:latin typeface="+mn-lt"/>
                      </a:endParaRPr>
                    </a:p>
                  </a:txBody>
                  <a:tcPr marL="27432" marR="27432" marT="27432" marB="27432"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tc>
                  <a:txBody>
                    <a:bodyPr/>
                    <a:lstStyle/>
                    <a:p>
                      <a:pPr algn="ctr" fontAlgn="b"/>
                      <a:r>
                        <a:rPr lang="en-IN" sz="900" u="none" strike="noStrike" dirty="0">
                          <a:effectLst/>
                          <a:latin typeface="+mn-lt"/>
                        </a:rPr>
                        <a:t>4,534 </a:t>
                      </a:r>
                      <a:endParaRPr lang="en-IN" sz="900" b="0" i="0" u="none" strike="noStrike" dirty="0">
                        <a:solidFill>
                          <a:srgbClr val="000000"/>
                        </a:solidFill>
                        <a:effectLst/>
                        <a:latin typeface="+mn-lt"/>
                      </a:endParaRPr>
                    </a:p>
                  </a:txBody>
                  <a:tcPr marL="27432" marR="27432" marT="27432" marB="27432"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tc>
                  <a:txBody>
                    <a:bodyPr/>
                    <a:lstStyle/>
                    <a:p>
                      <a:pPr algn="ctr" fontAlgn="b"/>
                      <a:r>
                        <a:rPr lang="en-IN" sz="900" u="none" strike="noStrike" dirty="0">
                          <a:effectLst/>
                          <a:latin typeface="+mn-lt"/>
                        </a:rPr>
                        <a:t>828 </a:t>
                      </a:r>
                      <a:endParaRPr lang="en-IN" sz="900" b="0" i="0" u="none" strike="noStrike" dirty="0">
                        <a:solidFill>
                          <a:srgbClr val="000000"/>
                        </a:solidFill>
                        <a:effectLst/>
                        <a:latin typeface="+mn-lt"/>
                      </a:endParaRPr>
                    </a:p>
                  </a:txBody>
                  <a:tcPr marL="27432" marR="27432" marT="27432" marB="27432" anchor="ctr">
                    <a:lnL w="6350" cap="flat" cmpd="sng" algn="ctr">
                      <a:solidFill>
                        <a:schemeClr val="bg1">
                          <a:lumMod val="9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extLst>
                  <a:ext uri="{0D108BD9-81ED-4DB2-BD59-A6C34878D82A}">
                    <a16:rowId xmlns:a16="http://schemas.microsoft.com/office/drawing/2014/main" val="3222610367"/>
                  </a:ext>
                </a:extLst>
              </a:tr>
              <a:tr h="219847">
                <a:tc>
                  <a:txBody>
                    <a:bodyPr/>
                    <a:lstStyle/>
                    <a:p>
                      <a:pPr algn="l" fontAlgn="b"/>
                      <a:r>
                        <a:rPr lang="en-IN" sz="900" b="1" u="none" strike="noStrike" dirty="0">
                          <a:effectLst/>
                          <a:latin typeface="+mj-lt"/>
                        </a:rPr>
                        <a:t>Continued statin use</a:t>
                      </a:r>
                      <a:endParaRPr lang="en-IN" sz="900" b="1" i="0" u="none" strike="noStrike" dirty="0">
                        <a:solidFill>
                          <a:srgbClr val="000000"/>
                        </a:solidFill>
                        <a:effectLst/>
                        <a:latin typeface="+mj-lt"/>
                      </a:endParaRPr>
                    </a:p>
                  </a:txBody>
                  <a:tcPr marR="27432" marT="27432" marB="27432" anchor="ctr">
                    <a:lnL w="12700" cap="flat" cmpd="sng" algn="ctr">
                      <a:no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12700" cap="flat" cmpd="sng" algn="ctr">
                      <a:solidFill>
                        <a:schemeClr val="accent3"/>
                      </a:solidFill>
                      <a:prstDash val="solid"/>
                      <a:round/>
                      <a:headEnd type="none" w="med" len="med"/>
                      <a:tailEnd type="none" w="med" len="med"/>
                    </a:lnB>
                    <a:noFill/>
                  </a:tcPr>
                </a:tc>
                <a:tc>
                  <a:txBody>
                    <a:bodyPr/>
                    <a:lstStyle/>
                    <a:p>
                      <a:pPr algn="ctr" fontAlgn="b"/>
                      <a:r>
                        <a:rPr lang="en-IN" sz="900" u="none" strike="noStrike" dirty="0">
                          <a:effectLst/>
                          <a:latin typeface="+mn-lt"/>
                        </a:rPr>
                        <a:t>4,24,000 </a:t>
                      </a:r>
                      <a:endParaRPr lang="en-IN" sz="900" b="0" i="0" u="none" strike="noStrike" dirty="0">
                        <a:solidFill>
                          <a:srgbClr val="000000"/>
                        </a:solidFill>
                        <a:effectLst/>
                        <a:latin typeface="+mn-lt"/>
                      </a:endParaRPr>
                    </a:p>
                  </a:txBody>
                  <a:tcPr marL="27432" marR="27432" marT="27432" marB="27432"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12700" cap="flat" cmpd="sng" algn="ctr">
                      <a:solidFill>
                        <a:schemeClr val="accent3"/>
                      </a:solidFill>
                      <a:prstDash val="solid"/>
                      <a:round/>
                      <a:headEnd type="none" w="med" len="med"/>
                      <a:tailEnd type="none" w="med" len="med"/>
                    </a:lnB>
                    <a:noFill/>
                  </a:tcPr>
                </a:tc>
                <a:tc>
                  <a:txBody>
                    <a:bodyPr/>
                    <a:lstStyle/>
                    <a:p>
                      <a:pPr algn="ctr" fontAlgn="b"/>
                      <a:r>
                        <a:rPr lang="en-IN" sz="900" u="none" strike="noStrike" dirty="0">
                          <a:effectLst/>
                          <a:latin typeface="+mn-lt"/>
                        </a:rPr>
                        <a:t>1,47,083 </a:t>
                      </a:r>
                      <a:endParaRPr lang="en-IN" sz="900" b="0" i="0" u="none" strike="noStrike" dirty="0">
                        <a:solidFill>
                          <a:srgbClr val="000000"/>
                        </a:solidFill>
                        <a:effectLst/>
                        <a:latin typeface="+mn-lt"/>
                      </a:endParaRPr>
                    </a:p>
                  </a:txBody>
                  <a:tcPr marL="27432" marR="27432" marT="27432" marB="27432"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12700" cap="flat" cmpd="sng" algn="ctr">
                      <a:solidFill>
                        <a:schemeClr val="accent3"/>
                      </a:solidFill>
                      <a:prstDash val="solid"/>
                      <a:round/>
                      <a:headEnd type="none" w="med" len="med"/>
                      <a:tailEnd type="none" w="med" len="med"/>
                    </a:lnB>
                    <a:noFill/>
                  </a:tcPr>
                </a:tc>
                <a:tc>
                  <a:txBody>
                    <a:bodyPr/>
                    <a:lstStyle/>
                    <a:p>
                      <a:pPr algn="ctr" fontAlgn="b"/>
                      <a:r>
                        <a:rPr lang="en-IN" sz="900" u="none" strike="noStrike" dirty="0">
                          <a:effectLst/>
                          <a:latin typeface="+mn-lt"/>
                        </a:rPr>
                        <a:t>31,735 </a:t>
                      </a:r>
                      <a:endParaRPr lang="en-IN" sz="900" b="0" i="0" u="none" strike="noStrike" dirty="0">
                        <a:solidFill>
                          <a:srgbClr val="000000"/>
                        </a:solidFill>
                        <a:effectLst/>
                        <a:latin typeface="+mn-lt"/>
                      </a:endParaRPr>
                    </a:p>
                  </a:txBody>
                  <a:tcPr marL="27432" marR="27432" marT="27432" marB="27432"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12700" cap="flat" cmpd="sng" algn="ctr">
                      <a:solidFill>
                        <a:schemeClr val="accent3"/>
                      </a:solidFill>
                      <a:prstDash val="solid"/>
                      <a:round/>
                      <a:headEnd type="none" w="med" len="med"/>
                      <a:tailEnd type="none" w="med" len="med"/>
                    </a:lnB>
                    <a:noFill/>
                  </a:tcPr>
                </a:tc>
                <a:tc>
                  <a:txBody>
                    <a:bodyPr/>
                    <a:lstStyle/>
                    <a:p>
                      <a:pPr algn="ctr" fontAlgn="b"/>
                      <a:r>
                        <a:rPr lang="en-IN" sz="900" u="none" strike="noStrike" dirty="0">
                          <a:effectLst/>
                          <a:latin typeface="+mn-lt"/>
                        </a:rPr>
                        <a:t>6,465 </a:t>
                      </a:r>
                      <a:endParaRPr lang="en-IN" sz="900" b="0" i="0" u="none" strike="noStrike" dirty="0">
                        <a:solidFill>
                          <a:srgbClr val="000000"/>
                        </a:solidFill>
                        <a:effectLst/>
                        <a:latin typeface="+mn-lt"/>
                      </a:endParaRPr>
                    </a:p>
                  </a:txBody>
                  <a:tcPr marL="27432" marR="27432" marT="27432" marB="27432" anchor="ctr">
                    <a:lnL w="6350" cap="flat" cmpd="sng" algn="ctr">
                      <a:solidFill>
                        <a:schemeClr val="bg1">
                          <a:lumMod val="95000"/>
                        </a:schemeClr>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12700" cap="flat" cmpd="sng" algn="ctr">
                      <a:solidFill>
                        <a:schemeClr val="accent3"/>
                      </a:solidFill>
                      <a:prstDash val="solid"/>
                      <a:round/>
                      <a:headEnd type="none" w="med" len="med"/>
                      <a:tailEnd type="none" w="med" len="med"/>
                    </a:lnB>
                    <a:noFill/>
                  </a:tcPr>
                </a:tc>
                <a:extLst>
                  <a:ext uri="{0D108BD9-81ED-4DB2-BD59-A6C34878D82A}">
                    <a16:rowId xmlns:a16="http://schemas.microsoft.com/office/drawing/2014/main" val="4262171852"/>
                  </a:ext>
                </a:extLst>
              </a:tr>
            </a:tbl>
          </a:graphicData>
        </a:graphic>
      </p:graphicFrame>
      <p:sp>
        <p:nvSpPr>
          <p:cNvPr id="3" name="Title 2">
            <a:extLst>
              <a:ext uri="{FF2B5EF4-FFF2-40B4-BE49-F238E27FC236}">
                <a16:creationId xmlns:a16="http://schemas.microsoft.com/office/drawing/2014/main" id="{715B848A-B814-1515-C02E-E5FD8C9ACFE1}"/>
              </a:ext>
            </a:extLst>
          </p:cNvPr>
          <p:cNvSpPr>
            <a:spLocks noGrp="1"/>
          </p:cNvSpPr>
          <p:nvPr>
            <p:ph type="title"/>
          </p:nvPr>
        </p:nvSpPr>
        <p:spPr/>
        <p:txBody>
          <a:bodyPr vert="horz"/>
          <a:lstStyle/>
          <a:p>
            <a:r>
              <a:rPr lang="en-US" dirty="0"/>
              <a:t>Media is a powerful mediator of medication adherence: Effects of media on statin use and CV mortality</a:t>
            </a:r>
          </a:p>
        </p:txBody>
      </p:sp>
      <p:graphicFrame>
        <p:nvGraphicFramePr>
          <p:cNvPr id="8" name="Table 10">
            <a:extLst>
              <a:ext uri="{FF2B5EF4-FFF2-40B4-BE49-F238E27FC236}">
                <a16:creationId xmlns:a16="http://schemas.microsoft.com/office/drawing/2014/main" id="{B1387029-CF70-BC3D-6472-689547C43869}"/>
              </a:ext>
            </a:extLst>
          </p:cNvPr>
          <p:cNvGraphicFramePr>
            <a:graphicFrameLocks noGrp="1"/>
          </p:cNvGraphicFramePr>
          <p:nvPr/>
        </p:nvGraphicFramePr>
        <p:xfrm>
          <a:off x="675733" y="1457538"/>
          <a:ext cx="5261430" cy="4154424"/>
        </p:xfrm>
        <a:graphic>
          <a:graphicData uri="http://schemas.openxmlformats.org/drawingml/2006/table">
            <a:tbl>
              <a:tblPr firstRow="1" bandRow="1">
                <a:tableStyleId>{F5AB1C69-6EDB-4FF4-983F-18BD219EF322}</a:tableStyleId>
              </a:tblPr>
              <a:tblGrid>
                <a:gridCol w="1665111">
                  <a:extLst>
                    <a:ext uri="{9D8B030D-6E8A-4147-A177-3AD203B41FA5}">
                      <a16:colId xmlns:a16="http://schemas.microsoft.com/office/drawing/2014/main" val="3578737498"/>
                    </a:ext>
                  </a:extLst>
                </a:gridCol>
                <a:gridCol w="1230489">
                  <a:extLst>
                    <a:ext uri="{9D8B030D-6E8A-4147-A177-3AD203B41FA5}">
                      <a16:colId xmlns:a16="http://schemas.microsoft.com/office/drawing/2014/main" val="3593021763"/>
                    </a:ext>
                  </a:extLst>
                </a:gridCol>
                <a:gridCol w="1659467">
                  <a:extLst>
                    <a:ext uri="{9D8B030D-6E8A-4147-A177-3AD203B41FA5}">
                      <a16:colId xmlns:a16="http://schemas.microsoft.com/office/drawing/2014/main" val="3818133504"/>
                    </a:ext>
                  </a:extLst>
                </a:gridCol>
                <a:gridCol w="706363">
                  <a:extLst>
                    <a:ext uri="{9D8B030D-6E8A-4147-A177-3AD203B41FA5}">
                      <a16:colId xmlns:a16="http://schemas.microsoft.com/office/drawing/2014/main" val="745605519"/>
                    </a:ext>
                  </a:extLst>
                </a:gridCol>
              </a:tblGrid>
              <a:tr h="247648">
                <a:tc>
                  <a:txBody>
                    <a:bodyPr/>
                    <a:lstStyle/>
                    <a:p>
                      <a:r>
                        <a:rPr lang="en-US" sz="900" b="0" dirty="0">
                          <a:latin typeface="+mj-lt"/>
                        </a:rPr>
                        <a:t>Predictor</a:t>
                      </a:r>
                    </a:p>
                  </a:txBody>
                  <a:tcPr marR="60960" marT="60960" marB="60960">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38100" cmpd="sng">
                      <a:noFill/>
                    </a:lnB>
                    <a:lnTlToBr w="12700" cmpd="sng">
                      <a:noFill/>
                      <a:prstDash val="solid"/>
                    </a:lnTlToBr>
                    <a:lnBlToTr w="12700" cmpd="sng">
                      <a:noFill/>
                      <a:prstDash val="solid"/>
                    </a:lnBlToTr>
                    <a:solidFill>
                      <a:schemeClr val="accent3"/>
                    </a:solidFill>
                  </a:tcPr>
                </a:tc>
                <a:tc>
                  <a:txBody>
                    <a:bodyPr/>
                    <a:lstStyle/>
                    <a:p>
                      <a:endParaRPr lang="en-US" sz="900" b="0" dirty="0">
                        <a:latin typeface="+mj-lt"/>
                      </a:endParaRPr>
                    </a:p>
                  </a:txBody>
                  <a:tcPr marL="60960" marR="60960" marT="60960" marB="60960">
                    <a:lnL w="12700" cmpd="sng">
                      <a:noFill/>
                    </a:lnL>
                    <a:lnR w="12700" cmpd="sng">
                      <a:noFill/>
                    </a:lnR>
                    <a:lnT w="12700" cap="flat" cmpd="sng" algn="ctr">
                      <a:noFill/>
                      <a:prstDash val="solid"/>
                      <a:round/>
                      <a:headEnd type="none" w="med" len="med"/>
                      <a:tailEnd type="none" w="med" len="med"/>
                    </a:lnT>
                    <a:lnB w="38100" cmpd="sng">
                      <a:noFill/>
                    </a:lnB>
                    <a:lnTlToBr w="12700" cmpd="sng">
                      <a:noFill/>
                      <a:prstDash val="solid"/>
                    </a:lnTlToBr>
                    <a:lnBlToTr w="12700" cmpd="sng">
                      <a:noFill/>
                      <a:prstDash val="solid"/>
                    </a:lnBlToTr>
                    <a:solidFill>
                      <a:schemeClr val="accent3"/>
                    </a:solidFill>
                  </a:tcPr>
                </a:tc>
                <a:tc>
                  <a:txBody>
                    <a:bodyPr/>
                    <a:lstStyle/>
                    <a:p>
                      <a:endParaRPr lang="en-US" sz="900" b="0" dirty="0">
                        <a:latin typeface="+mj-lt"/>
                      </a:endParaRPr>
                    </a:p>
                  </a:txBody>
                  <a:tcPr marL="60960" marR="60960" marT="60960" marB="60960">
                    <a:lnL w="12700" cmpd="sng">
                      <a:noFill/>
                    </a:lnL>
                    <a:lnR w="6350" cap="flat" cmpd="sng" algn="ctr">
                      <a:solidFill>
                        <a:schemeClr val="bg1">
                          <a:lumMod val="95000"/>
                        </a:schemeClr>
                      </a:solidFill>
                      <a:prstDash val="solid"/>
                      <a:round/>
                      <a:headEnd type="none" w="med" len="med"/>
                      <a:tailEnd type="none" w="med" len="med"/>
                    </a:lnR>
                    <a:lnT w="12700" cap="flat" cmpd="sng" algn="ctr">
                      <a:noFill/>
                      <a:prstDash val="solid"/>
                      <a:round/>
                      <a:headEnd type="none" w="med" len="med"/>
                      <a:tailEnd type="none" w="med" len="med"/>
                    </a:lnT>
                    <a:lnB w="38100" cmpd="sng">
                      <a:noFill/>
                    </a:lnB>
                    <a:lnTlToBr w="12700" cmpd="sng">
                      <a:noFill/>
                      <a:prstDash val="solid"/>
                    </a:lnTlToBr>
                    <a:lnBlToTr w="12700" cmpd="sng">
                      <a:noFill/>
                      <a:prstDash val="solid"/>
                    </a:lnBlToTr>
                    <a:solidFill>
                      <a:schemeClr val="accent3"/>
                    </a:solidFill>
                  </a:tcPr>
                </a:tc>
                <a:tc>
                  <a:txBody>
                    <a:bodyPr/>
                    <a:lstStyle/>
                    <a:p>
                      <a:pPr algn="ctr"/>
                      <a:r>
                        <a:rPr lang="en-US" sz="900" b="0" dirty="0">
                          <a:latin typeface="+mj-lt"/>
                        </a:rPr>
                        <a:t>P-value</a:t>
                      </a:r>
                    </a:p>
                  </a:txBody>
                  <a:tcPr marL="60960" marR="60960" marT="60960" marB="60960">
                    <a:lnL w="6350" cap="flat" cmpd="sng" algn="ctr">
                      <a:solidFill>
                        <a:schemeClr val="bg1">
                          <a:lumMod val="9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mpd="sng">
                      <a:noFill/>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1098588679"/>
                  </a:ext>
                </a:extLst>
              </a:tr>
              <a:tr h="201032">
                <a:tc gridSpan="4">
                  <a:txBody>
                    <a:bodyPr/>
                    <a:lstStyle/>
                    <a:p>
                      <a:r>
                        <a:rPr lang="en-US" sz="900" b="1" dirty="0">
                          <a:latin typeface="+mj-lt"/>
                        </a:rPr>
                        <a:t>Odds ratio for early statin discontinuation with 95% confidence interval</a:t>
                      </a:r>
                    </a:p>
                  </a:txBody>
                  <a:tcPr marR="60960"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mpd="sng">
                      <a:noFill/>
                    </a:lnT>
                    <a:lnB w="12700" cmpd="sng">
                      <a:noFill/>
                    </a:lnB>
                    <a:lnTlToBr w="12700" cmpd="sng">
                      <a:noFill/>
                      <a:prstDash val="solid"/>
                    </a:lnTlToBr>
                    <a:lnBlToTr w="12700" cmpd="sng">
                      <a:noFill/>
                      <a:prstDash val="solid"/>
                    </a:lnBlToTr>
                    <a:solidFill>
                      <a:schemeClr val="bg1">
                        <a:lumMod val="85000"/>
                      </a:schemeClr>
                    </a:solidFill>
                  </a:tcPr>
                </a:tc>
                <a:tc hMerge="1">
                  <a:txBody>
                    <a:bodyPr/>
                    <a:lstStyle/>
                    <a:p>
                      <a:endParaRPr lang="en-US"/>
                    </a:p>
                  </a:txBody>
                  <a:tcPr/>
                </a:tc>
                <a:tc hMerge="1">
                  <a:txBody>
                    <a:bodyPr/>
                    <a:lstStyle/>
                    <a:p>
                      <a:endParaRPr lang="en-US"/>
                    </a:p>
                  </a:txBody>
                  <a:tcPr/>
                </a:tc>
                <a:tc hMerge="1">
                  <a:txBody>
                    <a:bodyPr/>
                    <a:lstStyle/>
                    <a:p>
                      <a:endParaRPr lang="en-US" sz="700">
                        <a:latin typeface="+mj-lt"/>
                      </a:endParaRPr>
                    </a:p>
                  </a:txBody>
                  <a:tcPr marL="45720" marR="45720"/>
                </a:tc>
                <a:extLst>
                  <a:ext uri="{0D108BD9-81ED-4DB2-BD59-A6C34878D82A}">
                    <a16:rowId xmlns:a16="http://schemas.microsoft.com/office/drawing/2014/main" val="1600079588"/>
                  </a:ext>
                </a:extLst>
              </a:tr>
              <a:tr h="332140">
                <a:tc>
                  <a:txBody>
                    <a:bodyPr/>
                    <a:lstStyle/>
                    <a:p>
                      <a:r>
                        <a:rPr lang="en-US" sz="900" dirty="0">
                          <a:latin typeface="+mj-lt"/>
                        </a:rPr>
                        <a:t>Negative nationwide </a:t>
                      </a:r>
                      <a:br>
                        <a:rPr lang="en-US" sz="900" dirty="0">
                          <a:latin typeface="+mj-lt"/>
                        </a:rPr>
                      </a:br>
                      <a:r>
                        <a:rPr lang="en-US" sz="900" dirty="0">
                          <a:latin typeface="+mj-lt"/>
                        </a:rPr>
                        <a:t>statin-related news story</a:t>
                      </a:r>
                    </a:p>
                  </a:txBody>
                  <a:tcPr marR="60960" marT="36576" marB="36576" anchor="ctr">
                    <a:lnL w="12700" cap="flat" cmpd="sng" algn="ctr">
                      <a:noFill/>
                      <a:prstDash val="solid"/>
                      <a:round/>
                      <a:headEnd type="none" w="med" len="med"/>
                      <a:tailEnd type="none" w="med" len="med"/>
                    </a:lnL>
                    <a:lnR w="12700" cmpd="sng">
                      <a:noFill/>
                    </a:lnR>
                    <a:lnT w="12700" cmpd="sng">
                      <a:noFill/>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r>
                        <a:rPr lang="en-US" sz="900" dirty="0">
                          <a:latin typeface="+mn-lt"/>
                        </a:rPr>
                        <a:t>1.09 (1.06-1.12)</a:t>
                      </a:r>
                      <a:endParaRPr lang="en-US" sz="3200" dirty="0">
                        <a:latin typeface="+mn-lt"/>
                      </a:endParaRPr>
                    </a:p>
                  </a:txBody>
                  <a:tcPr marL="60960" marR="60960" marT="36576" marB="36576" anchor="ctr">
                    <a:lnL w="12700" cmpd="sng">
                      <a:noFill/>
                    </a:lnL>
                    <a:lnR w="12700" cap="flat" cmpd="sng" algn="ctr">
                      <a:noFill/>
                      <a:prstDash val="solid"/>
                      <a:round/>
                      <a:headEnd type="none" w="med" len="med"/>
                      <a:tailEnd type="none" w="med" len="med"/>
                    </a:lnR>
                    <a:lnT w="12700" cmpd="sng">
                      <a:noFill/>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endParaRPr lang="en-US" sz="900">
                        <a:latin typeface="+mn-lt"/>
                      </a:endParaRPr>
                    </a:p>
                  </a:txBody>
                  <a:tcPr marL="60960" marR="60960"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a:latin typeface="+mn-lt"/>
                        </a:rPr>
                        <a:t>9 x 10</a:t>
                      </a:r>
                      <a:r>
                        <a:rPr lang="en-US" sz="900" baseline="30000">
                          <a:latin typeface="+mn-lt"/>
                        </a:rPr>
                        <a:t>-9</a:t>
                      </a:r>
                    </a:p>
                  </a:txBody>
                  <a:tcPr marL="60960" marR="60960"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57455306"/>
                  </a:ext>
                </a:extLst>
              </a:tr>
              <a:tr h="332140">
                <a:tc>
                  <a:txBody>
                    <a:bodyPr/>
                    <a:lstStyle/>
                    <a:p>
                      <a:r>
                        <a:rPr lang="en-US" sz="900" dirty="0">
                          <a:latin typeface="+mj-lt"/>
                        </a:rPr>
                        <a:t>Neutral nationwide </a:t>
                      </a:r>
                      <a:br>
                        <a:rPr lang="en-US" sz="900" dirty="0">
                          <a:latin typeface="+mj-lt"/>
                        </a:rPr>
                      </a:br>
                      <a:r>
                        <a:rPr lang="en-US" sz="900" dirty="0">
                          <a:latin typeface="+mj-lt"/>
                        </a:rPr>
                        <a:t>statin-related news story</a:t>
                      </a:r>
                    </a:p>
                  </a:txBody>
                  <a:tcPr marR="60960" marT="36576" marB="36576" anchor="ctr">
                    <a:lnL w="12700" cap="flat" cmpd="sng" algn="ctr">
                      <a:noFill/>
                      <a:prstDash val="solid"/>
                      <a:round/>
                      <a:headEnd type="none" w="med" len="med"/>
                      <a:tailEnd type="none" w="med" len="med"/>
                    </a:lnL>
                    <a:lnR w="12700" cmpd="sng">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r>
                        <a:rPr lang="en-US" sz="900" dirty="0">
                          <a:latin typeface="+mn-lt"/>
                        </a:rPr>
                        <a:t>0.98 (0.96-1.01)</a:t>
                      </a:r>
                      <a:endParaRPr lang="en-US" sz="3200" dirty="0">
                        <a:latin typeface="+mn-lt"/>
                      </a:endParaRPr>
                    </a:p>
                  </a:txBody>
                  <a:tcPr marL="60960" marR="60960" marT="36576" marB="36576" anchor="ctr">
                    <a:lnL w="12700" cmpd="sng">
                      <a:noFill/>
                    </a:lnL>
                    <a:lnR w="1270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endParaRPr lang="en-US" sz="900">
                        <a:latin typeface="+mn-lt"/>
                      </a:endParaRPr>
                    </a:p>
                  </a:txBody>
                  <a:tcPr marL="60960" marR="60960"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a:latin typeface="+mn-lt"/>
                        </a:rPr>
                        <a:t>0.16</a:t>
                      </a:r>
                    </a:p>
                  </a:txBody>
                  <a:tcPr marL="60960" marR="60960"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85418882"/>
                  </a:ext>
                </a:extLst>
              </a:tr>
              <a:tr h="332140">
                <a:tc>
                  <a:txBody>
                    <a:bodyPr/>
                    <a:lstStyle/>
                    <a:p>
                      <a:r>
                        <a:rPr lang="en-US" sz="900" dirty="0">
                          <a:latin typeface="+mj-lt"/>
                        </a:rPr>
                        <a:t>Positive nationwide </a:t>
                      </a:r>
                      <a:br>
                        <a:rPr lang="en-US" sz="900" dirty="0">
                          <a:latin typeface="+mj-lt"/>
                        </a:rPr>
                      </a:br>
                      <a:r>
                        <a:rPr lang="en-US" sz="900" dirty="0">
                          <a:latin typeface="+mj-lt"/>
                        </a:rPr>
                        <a:t>statin-related news story</a:t>
                      </a:r>
                    </a:p>
                  </a:txBody>
                  <a:tcPr marR="60960" marT="36576" marB="36576" anchor="ctr">
                    <a:lnL w="12700" cap="flat" cmpd="sng" algn="ctr">
                      <a:noFill/>
                      <a:prstDash val="solid"/>
                      <a:round/>
                      <a:headEnd type="none" w="med" len="med"/>
                      <a:tailEnd type="none" w="med" len="med"/>
                    </a:lnL>
                    <a:lnR w="12700" cmpd="sng">
                      <a:noFill/>
                    </a:lnR>
                    <a:lnT w="6350" cap="flat" cmpd="sng" algn="ctr">
                      <a:solidFill>
                        <a:schemeClr val="bg1">
                          <a:lumMod val="50000"/>
                        </a:schemeClr>
                      </a:solidFill>
                      <a:prstDash val="dash"/>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r>
                        <a:rPr lang="en-US" sz="900" dirty="0">
                          <a:latin typeface="+mn-lt"/>
                        </a:rPr>
                        <a:t>0.92 (0.90-0.94)</a:t>
                      </a:r>
                      <a:endParaRPr lang="en-US" sz="3200" dirty="0">
                        <a:latin typeface="+mn-lt"/>
                      </a:endParaRPr>
                    </a:p>
                  </a:txBody>
                  <a:tcPr marL="60960" marR="60960" marT="36576" marB="36576" anchor="ctr">
                    <a:lnL w="12700" cmpd="sng">
                      <a:noFill/>
                    </a:lnL>
                    <a:lnR w="1270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endParaRPr lang="en-US" sz="900" dirty="0">
                        <a:latin typeface="+mn-lt"/>
                      </a:endParaRPr>
                    </a:p>
                  </a:txBody>
                  <a:tcPr marL="60960" marR="60960"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sz="900" dirty="0">
                          <a:latin typeface="+mn-lt"/>
                        </a:rPr>
                        <a:t>7 x 10</a:t>
                      </a:r>
                      <a:r>
                        <a:rPr lang="en-US" sz="900" baseline="30000" dirty="0">
                          <a:latin typeface="+mn-lt"/>
                        </a:rPr>
                        <a:t>-15</a:t>
                      </a:r>
                    </a:p>
                  </a:txBody>
                  <a:tcPr marL="60960" marR="60960"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26613246"/>
                  </a:ext>
                </a:extLst>
              </a:tr>
              <a:tr h="332140">
                <a:tc gridSpan="4">
                  <a:txBody>
                    <a:bodyPr/>
                    <a:lstStyle/>
                    <a:p>
                      <a:r>
                        <a:rPr lang="en-US" sz="900" b="1" dirty="0">
                          <a:latin typeface="+mj-lt"/>
                        </a:rPr>
                        <a:t>Odds ratio for early discontinuation of antihypertensive medication with 95% confidence interval</a:t>
                      </a:r>
                    </a:p>
                  </a:txBody>
                  <a:tcPr marR="60960"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85000"/>
                      </a:schemeClr>
                    </a:solidFill>
                  </a:tcPr>
                </a:tc>
                <a:tc hMerge="1">
                  <a:txBody>
                    <a:bodyPr/>
                    <a:lstStyle/>
                    <a:p>
                      <a:endParaRPr lang="en-US"/>
                    </a:p>
                  </a:txBody>
                  <a:tcPr/>
                </a:tc>
                <a:tc hMerge="1">
                  <a:txBody>
                    <a:bodyPr/>
                    <a:lstStyle/>
                    <a:p>
                      <a:endParaRPr lang="en-US"/>
                    </a:p>
                  </a:txBody>
                  <a:tcPr/>
                </a:tc>
                <a:tc hMerge="1">
                  <a:txBody>
                    <a:bodyPr/>
                    <a:lstStyle/>
                    <a:p>
                      <a:endParaRPr lang="en-US" sz="700">
                        <a:latin typeface="+mj-lt"/>
                      </a:endParaRPr>
                    </a:p>
                  </a:txBody>
                  <a:tcPr marL="45720" marR="45720"/>
                </a:tc>
                <a:extLst>
                  <a:ext uri="{0D108BD9-81ED-4DB2-BD59-A6C34878D82A}">
                    <a16:rowId xmlns:a16="http://schemas.microsoft.com/office/drawing/2014/main" val="1907401522"/>
                  </a:ext>
                </a:extLst>
              </a:tr>
              <a:tr h="332140">
                <a:tc>
                  <a:txBody>
                    <a:bodyPr/>
                    <a:lstStyle/>
                    <a:p>
                      <a:r>
                        <a:rPr lang="en-US" sz="900" dirty="0">
                          <a:latin typeface="+mj-lt"/>
                        </a:rPr>
                        <a:t>Negative nationwide </a:t>
                      </a:r>
                      <a:br>
                        <a:rPr lang="en-US" sz="900" dirty="0">
                          <a:latin typeface="+mj-lt"/>
                        </a:rPr>
                      </a:br>
                      <a:r>
                        <a:rPr lang="en-US" sz="900" dirty="0">
                          <a:latin typeface="+mj-lt"/>
                        </a:rPr>
                        <a:t>statin-related news story</a:t>
                      </a:r>
                    </a:p>
                  </a:txBody>
                  <a:tcPr marR="60960" marT="36576" marB="36576" anchor="ctr">
                    <a:lnL w="12700" cap="flat" cmpd="sng" algn="ctr">
                      <a:noFill/>
                      <a:prstDash val="solid"/>
                      <a:round/>
                      <a:headEnd type="none" w="med" len="med"/>
                      <a:tailEnd type="none" w="med" len="med"/>
                    </a:lnL>
                    <a:lnR w="12700" cmpd="sng">
                      <a:noFill/>
                    </a:lnR>
                    <a:lnT w="12700" cmpd="sng">
                      <a:noFill/>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r>
                        <a:rPr lang="en-US" sz="900" dirty="0">
                          <a:latin typeface="+mn-lt"/>
                        </a:rPr>
                        <a:t>1.15 (1.09-1.21)</a:t>
                      </a:r>
                    </a:p>
                  </a:txBody>
                  <a:tcPr marL="60960" marR="60960" marT="36576" marB="36576" anchor="ctr">
                    <a:lnL w="12700" cmpd="sng">
                      <a:noFill/>
                    </a:lnL>
                    <a:lnR w="12700" cmpd="sng">
                      <a:noFill/>
                    </a:lnR>
                    <a:lnT w="12700" cmpd="sng">
                      <a:noFill/>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endParaRPr lang="en-US" sz="900" dirty="0">
                        <a:latin typeface="+mn-lt"/>
                      </a:endParaRPr>
                    </a:p>
                  </a:txBody>
                  <a:tcPr marL="60960" marR="60960" marT="36576" marB="36576" anchor="ctr">
                    <a:lnL w="12700" cmpd="sng">
                      <a:noFill/>
                    </a:lnL>
                    <a:lnR w="12700" cmpd="sng">
                      <a:noFill/>
                    </a:lnR>
                    <a:lnT w="12700" cmpd="sng">
                      <a:noFill/>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a:latin typeface="+mn-lt"/>
                        </a:rPr>
                        <a:t>4 x 10</a:t>
                      </a:r>
                      <a:r>
                        <a:rPr lang="en-US" sz="900" baseline="30000">
                          <a:latin typeface="+mn-lt"/>
                        </a:rPr>
                        <a:t>-7</a:t>
                      </a:r>
                    </a:p>
                  </a:txBody>
                  <a:tcPr marL="60960" marR="60960" marT="36576" marB="36576" anchor="ctr">
                    <a:lnL w="12700" cmpd="sng">
                      <a:noFill/>
                    </a:lnL>
                    <a:lnR w="12700" cap="flat" cmpd="sng" algn="ctr">
                      <a:noFill/>
                      <a:prstDash val="solid"/>
                      <a:round/>
                      <a:headEnd type="none" w="med" len="med"/>
                      <a:tailEnd type="none" w="med" len="med"/>
                    </a:lnR>
                    <a:lnT w="12700" cmpd="sng">
                      <a:noFill/>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12132090"/>
                  </a:ext>
                </a:extLst>
              </a:tr>
              <a:tr h="332140">
                <a:tc>
                  <a:txBody>
                    <a:bodyPr/>
                    <a:lstStyle/>
                    <a:p>
                      <a:r>
                        <a:rPr lang="en-US" sz="900" dirty="0">
                          <a:latin typeface="+mj-lt"/>
                        </a:rPr>
                        <a:t>Neutral nationwide </a:t>
                      </a:r>
                      <a:br>
                        <a:rPr lang="en-US" sz="900" dirty="0">
                          <a:latin typeface="+mj-lt"/>
                        </a:rPr>
                      </a:br>
                      <a:r>
                        <a:rPr lang="en-US" sz="900" dirty="0">
                          <a:latin typeface="+mj-lt"/>
                        </a:rPr>
                        <a:t>statin-related news story</a:t>
                      </a:r>
                    </a:p>
                  </a:txBody>
                  <a:tcPr marR="60960" marT="36576" marB="36576" anchor="ctr">
                    <a:lnL w="12700" cap="flat" cmpd="sng" algn="ctr">
                      <a:noFill/>
                      <a:prstDash val="solid"/>
                      <a:round/>
                      <a:headEnd type="none" w="med" len="med"/>
                      <a:tailEnd type="none" w="med" len="med"/>
                    </a:lnL>
                    <a:lnR w="12700" cmpd="sng">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r>
                        <a:rPr lang="en-US" sz="900" dirty="0">
                          <a:latin typeface="+mn-lt"/>
                        </a:rPr>
                        <a:t>1.00 (0.96-1.03)</a:t>
                      </a:r>
                    </a:p>
                  </a:txBody>
                  <a:tcPr marL="60960" marR="60960" marT="36576" marB="36576" anchor="ctr">
                    <a:lnL w="12700" cmpd="sng">
                      <a:noFill/>
                    </a:lnL>
                    <a:lnR w="12700" cmpd="sng">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endParaRPr lang="en-US" sz="900">
                        <a:latin typeface="+mn-lt"/>
                      </a:endParaRPr>
                    </a:p>
                  </a:txBody>
                  <a:tcPr marL="60960" marR="60960" marT="36576" marB="36576" anchor="ctr">
                    <a:lnL w="12700" cmpd="sng">
                      <a:noFill/>
                    </a:lnL>
                    <a:lnR w="12700" cmpd="sng">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a:latin typeface="+mn-lt"/>
                        </a:rPr>
                        <a:t>0.82</a:t>
                      </a:r>
                    </a:p>
                  </a:txBody>
                  <a:tcPr marL="60960" marR="60960" marT="36576" marB="36576" anchor="ctr">
                    <a:lnL w="12700" cmpd="sng">
                      <a:noFill/>
                    </a:lnL>
                    <a:lnR w="1270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74432842"/>
                  </a:ext>
                </a:extLst>
              </a:tr>
              <a:tr h="332140">
                <a:tc>
                  <a:txBody>
                    <a:bodyPr/>
                    <a:lstStyle/>
                    <a:p>
                      <a:r>
                        <a:rPr lang="en-US" sz="900" dirty="0">
                          <a:latin typeface="+mj-lt"/>
                        </a:rPr>
                        <a:t>Positive nationwide </a:t>
                      </a:r>
                      <a:br>
                        <a:rPr lang="en-US" sz="900" dirty="0">
                          <a:latin typeface="+mj-lt"/>
                        </a:rPr>
                      </a:br>
                      <a:r>
                        <a:rPr lang="en-US" sz="900" dirty="0">
                          <a:latin typeface="+mj-lt"/>
                        </a:rPr>
                        <a:t>statin-related news story</a:t>
                      </a:r>
                    </a:p>
                  </a:txBody>
                  <a:tcPr marR="60960" marT="36576" marB="36576" anchor="ctr">
                    <a:lnL w="12700" cap="flat" cmpd="sng" algn="ctr">
                      <a:noFill/>
                      <a:prstDash val="solid"/>
                      <a:round/>
                      <a:headEnd type="none" w="med" len="med"/>
                      <a:tailEnd type="none" w="med" len="med"/>
                    </a:lnL>
                    <a:lnR w="12700" cmpd="sng">
                      <a:noFill/>
                    </a:lnR>
                    <a:lnT w="6350" cap="flat" cmpd="sng" algn="ctr">
                      <a:solidFill>
                        <a:schemeClr val="bg1">
                          <a:lumMod val="50000"/>
                        </a:schemeClr>
                      </a:solidFill>
                      <a:prstDash val="dash"/>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r>
                        <a:rPr lang="en-US" sz="900" dirty="0">
                          <a:latin typeface="+mn-lt"/>
                        </a:rPr>
                        <a:t>1.01 (0.98-1.04)</a:t>
                      </a:r>
                    </a:p>
                  </a:txBody>
                  <a:tcPr marL="60960" marR="60960" marT="36576" marB="36576" anchor="ctr">
                    <a:lnL w="12700" cmpd="sng">
                      <a:noFill/>
                    </a:lnL>
                    <a:lnR w="12700" cmpd="sng">
                      <a:noFill/>
                    </a:lnR>
                    <a:lnT w="6350" cap="flat" cmpd="sng" algn="ctr">
                      <a:solidFill>
                        <a:schemeClr val="bg1">
                          <a:lumMod val="50000"/>
                        </a:schemeClr>
                      </a:solidFill>
                      <a:prstDash val="dash"/>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endParaRPr lang="en-US" sz="900">
                        <a:latin typeface="+mn-lt"/>
                      </a:endParaRPr>
                    </a:p>
                  </a:txBody>
                  <a:tcPr marL="60960" marR="60960" marT="36576" marB="36576" anchor="ctr">
                    <a:lnL w="12700" cmpd="sng">
                      <a:noFill/>
                    </a:lnL>
                    <a:lnR w="12700" cmpd="sng">
                      <a:noFill/>
                    </a:lnR>
                    <a:lnT w="6350" cap="flat" cmpd="sng" algn="ctr">
                      <a:solidFill>
                        <a:schemeClr val="bg1">
                          <a:lumMod val="50000"/>
                        </a:schemeClr>
                      </a:solidFill>
                      <a:prstDash val="dash"/>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sz="900">
                          <a:latin typeface="+mn-lt"/>
                        </a:rPr>
                        <a:t>0.39</a:t>
                      </a:r>
                    </a:p>
                  </a:txBody>
                  <a:tcPr marL="60960" marR="60960" marT="36576" marB="36576" anchor="ctr">
                    <a:lnL w="12700" cmpd="sng">
                      <a:noFill/>
                    </a:lnL>
                    <a:lnR w="1270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884323086"/>
                  </a:ext>
                </a:extLst>
              </a:tr>
              <a:tr h="201032">
                <a:tc gridSpan="4">
                  <a:txBody>
                    <a:bodyPr/>
                    <a:lstStyle/>
                    <a:p>
                      <a:r>
                        <a:rPr lang="en-US" sz="900" b="1" dirty="0">
                          <a:latin typeface="+mj-lt"/>
                        </a:rPr>
                        <a:t>Odds ratio for early discontinuation of insulin use with 95% confidence interval</a:t>
                      </a:r>
                    </a:p>
                  </a:txBody>
                  <a:tcPr marR="60960"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85000"/>
                      </a:schemeClr>
                    </a:solidFill>
                  </a:tcPr>
                </a:tc>
                <a:tc hMerge="1">
                  <a:txBody>
                    <a:bodyPr/>
                    <a:lstStyle/>
                    <a:p>
                      <a:endParaRPr lang="en-US"/>
                    </a:p>
                  </a:txBody>
                  <a:tcPr/>
                </a:tc>
                <a:tc hMerge="1">
                  <a:txBody>
                    <a:bodyPr/>
                    <a:lstStyle/>
                    <a:p>
                      <a:endParaRPr lang="en-US"/>
                    </a:p>
                  </a:txBody>
                  <a:tcPr/>
                </a:tc>
                <a:tc hMerge="1">
                  <a:txBody>
                    <a:bodyPr/>
                    <a:lstStyle/>
                    <a:p>
                      <a:endParaRPr lang="en-US" sz="700">
                        <a:latin typeface="+mj-lt"/>
                      </a:endParaRPr>
                    </a:p>
                  </a:txBody>
                  <a:tcPr marL="45720" marR="45720"/>
                </a:tc>
                <a:extLst>
                  <a:ext uri="{0D108BD9-81ED-4DB2-BD59-A6C34878D82A}">
                    <a16:rowId xmlns:a16="http://schemas.microsoft.com/office/drawing/2014/main" val="1245962934"/>
                  </a:ext>
                </a:extLst>
              </a:tr>
              <a:tr h="332140">
                <a:tc>
                  <a:txBody>
                    <a:bodyPr/>
                    <a:lstStyle/>
                    <a:p>
                      <a:r>
                        <a:rPr lang="en-US" sz="900" dirty="0">
                          <a:latin typeface="+mj-lt"/>
                        </a:rPr>
                        <a:t>Negative nationwide </a:t>
                      </a:r>
                      <a:br>
                        <a:rPr lang="en-US" sz="900" dirty="0">
                          <a:latin typeface="+mj-lt"/>
                        </a:rPr>
                      </a:br>
                      <a:r>
                        <a:rPr lang="en-US" sz="900" dirty="0">
                          <a:latin typeface="+mj-lt"/>
                        </a:rPr>
                        <a:t>statin-related news story</a:t>
                      </a:r>
                    </a:p>
                  </a:txBody>
                  <a:tcPr marR="60960" marT="36576" marB="36576" anchor="ctr">
                    <a:lnL w="12700" cap="flat" cmpd="sng" algn="ctr">
                      <a:noFill/>
                      <a:prstDash val="solid"/>
                      <a:round/>
                      <a:headEnd type="none" w="med" len="med"/>
                      <a:tailEnd type="none" w="med" len="med"/>
                    </a:lnL>
                    <a:lnR w="12700" cmpd="sng">
                      <a:noFill/>
                    </a:lnR>
                    <a:lnT w="12700" cmpd="sng">
                      <a:noFill/>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r>
                        <a:rPr lang="en-US" sz="900" dirty="0">
                          <a:latin typeface="+mn-lt"/>
                        </a:rPr>
                        <a:t>1.00 (0.83-1.20)</a:t>
                      </a:r>
                    </a:p>
                  </a:txBody>
                  <a:tcPr marL="60960" marR="60960" marT="36576" marB="36576" anchor="ctr">
                    <a:lnL w="12700" cmpd="sng">
                      <a:noFill/>
                    </a:lnL>
                    <a:lnR w="12700" cmpd="sng">
                      <a:noFill/>
                    </a:lnR>
                    <a:lnT w="12700" cmpd="sng">
                      <a:noFill/>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endParaRPr lang="en-US" sz="900" dirty="0">
                        <a:latin typeface="+mn-lt"/>
                      </a:endParaRPr>
                    </a:p>
                  </a:txBody>
                  <a:tcPr marL="60960" marR="60960" marT="36576" marB="36576" anchor="ctr">
                    <a:lnL w="12700" cmpd="sng">
                      <a:noFill/>
                    </a:lnL>
                    <a:lnR w="12700" cmpd="sng">
                      <a:noFill/>
                    </a:lnR>
                    <a:lnT w="12700" cmpd="sng">
                      <a:noFill/>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a:latin typeface="+mn-lt"/>
                        </a:rPr>
                        <a:t>0.99</a:t>
                      </a:r>
                    </a:p>
                  </a:txBody>
                  <a:tcPr marL="60960" marR="60960" marT="36576" marB="36576" anchor="ctr">
                    <a:lnL w="12700" cmpd="sng">
                      <a:noFill/>
                    </a:lnL>
                    <a:lnR w="12700" cap="flat" cmpd="sng" algn="ctr">
                      <a:noFill/>
                      <a:prstDash val="solid"/>
                      <a:round/>
                      <a:headEnd type="none" w="med" len="med"/>
                      <a:tailEnd type="none" w="med" len="med"/>
                    </a:lnR>
                    <a:lnT w="12700" cmpd="sng">
                      <a:noFill/>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81596426"/>
                  </a:ext>
                </a:extLst>
              </a:tr>
              <a:tr h="332140">
                <a:tc>
                  <a:txBody>
                    <a:bodyPr/>
                    <a:lstStyle/>
                    <a:p>
                      <a:r>
                        <a:rPr lang="en-US" sz="900" dirty="0">
                          <a:latin typeface="+mj-lt"/>
                        </a:rPr>
                        <a:t>Neutral nationwide </a:t>
                      </a:r>
                      <a:br>
                        <a:rPr lang="en-US" sz="900" dirty="0">
                          <a:latin typeface="+mj-lt"/>
                        </a:rPr>
                      </a:br>
                      <a:r>
                        <a:rPr lang="en-US" sz="900" dirty="0">
                          <a:latin typeface="+mj-lt"/>
                        </a:rPr>
                        <a:t>statin-related news story</a:t>
                      </a:r>
                    </a:p>
                  </a:txBody>
                  <a:tcPr marR="60960" marT="36576" marB="36576" anchor="ctr">
                    <a:lnL w="12700" cap="flat" cmpd="sng" algn="ctr">
                      <a:noFill/>
                      <a:prstDash val="solid"/>
                      <a:round/>
                      <a:headEnd type="none" w="med" len="med"/>
                      <a:tailEnd type="none" w="med" len="med"/>
                    </a:lnL>
                    <a:lnR w="12700" cmpd="sng">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r>
                        <a:rPr lang="en-US" sz="900" dirty="0">
                          <a:latin typeface="+mn-lt"/>
                        </a:rPr>
                        <a:t>1.05 (0.92-1.21)</a:t>
                      </a:r>
                    </a:p>
                  </a:txBody>
                  <a:tcPr marL="60960" marR="60960" marT="36576" marB="36576" anchor="ctr">
                    <a:lnL w="12700" cmpd="sng">
                      <a:noFill/>
                    </a:lnL>
                    <a:lnR w="12700" cmpd="sng">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endParaRPr lang="en-US" sz="900">
                        <a:latin typeface="+mn-lt"/>
                      </a:endParaRPr>
                    </a:p>
                  </a:txBody>
                  <a:tcPr marL="60960" marR="60960" marT="36576" marB="36576" anchor="ctr">
                    <a:lnL w="12700" cmpd="sng">
                      <a:noFill/>
                    </a:lnL>
                    <a:lnR w="12700" cmpd="sng">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a:latin typeface="+mn-lt"/>
                        </a:rPr>
                        <a:t>0.45</a:t>
                      </a:r>
                    </a:p>
                  </a:txBody>
                  <a:tcPr marL="60960" marR="60960" marT="36576" marB="36576" anchor="ctr">
                    <a:lnL w="12700" cmpd="sng">
                      <a:noFill/>
                    </a:lnL>
                    <a:lnR w="1270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23576295"/>
                  </a:ext>
                </a:extLst>
              </a:tr>
              <a:tr h="332140">
                <a:tc>
                  <a:txBody>
                    <a:bodyPr/>
                    <a:lstStyle/>
                    <a:p>
                      <a:r>
                        <a:rPr lang="en-US" sz="900" dirty="0">
                          <a:latin typeface="+mj-lt"/>
                        </a:rPr>
                        <a:t>Positive nationwide </a:t>
                      </a:r>
                      <a:br>
                        <a:rPr lang="en-US" sz="900" dirty="0">
                          <a:latin typeface="+mj-lt"/>
                        </a:rPr>
                      </a:br>
                      <a:r>
                        <a:rPr lang="en-US" sz="900" dirty="0">
                          <a:latin typeface="+mj-lt"/>
                        </a:rPr>
                        <a:t>statin-related news story</a:t>
                      </a:r>
                    </a:p>
                  </a:txBody>
                  <a:tcPr marR="60960" marT="36576" marB="36576" anchor="ctr">
                    <a:lnL w="12700" cap="flat" cmpd="sng" algn="ctr">
                      <a:noFill/>
                      <a:prstDash val="solid"/>
                      <a:round/>
                      <a:headEnd type="none" w="med" len="med"/>
                      <a:tailEnd type="none" w="med" len="med"/>
                    </a:lnL>
                    <a:lnR w="12700" cmpd="sng">
                      <a:noFill/>
                    </a:lnR>
                    <a:lnT w="6350" cap="flat" cmpd="sng" algn="ctr">
                      <a:solidFill>
                        <a:schemeClr val="bg1">
                          <a:lumMod val="50000"/>
                        </a:schemeClr>
                      </a:solidFill>
                      <a:prstDash val="dash"/>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US" sz="900" dirty="0">
                          <a:latin typeface="+mn-lt"/>
                        </a:rPr>
                        <a:t>1.02 (0.91-1.15)</a:t>
                      </a:r>
                    </a:p>
                  </a:txBody>
                  <a:tcPr marL="60960" marR="60960" marT="36576" marB="36576" anchor="ctr">
                    <a:lnL w="12700" cmpd="sng">
                      <a:noFill/>
                    </a:lnL>
                    <a:lnR w="12700" cmpd="sng">
                      <a:noFill/>
                    </a:lnR>
                    <a:lnT w="6350" cap="flat" cmpd="sng" algn="ctr">
                      <a:solidFill>
                        <a:schemeClr val="bg1">
                          <a:lumMod val="50000"/>
                        </a:schemeClr>
                      </a:solidFill>
                      <a:prstDash val="dash"/>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900" dirty="0">
                        <a:latin typeface="+mn-lt"/>
                      </a:endParaRPr>
                    </a:p>
                  </a:txBody>
                  <a:tcPr marL="60960" marR="60960" marT="36576" marB="36576" anchor="ctr">
                    <a:lnL w="12700" cmpd="sng">
                      <a:noFill/>
                    </a:lnL>
                    <a:lnR w="12700" cmpd="sng">
                      <a:noFill/>
                    </a:lnR>
                    <a:lnT w="6350" cap="flat" cmpd="sng" algn="ctr">
                      <a:solidFill>
                        <a:schemeClr val="bg1">
                          <a:lumMod val="50000"/>
                        </a:schemeClr>
                      </a:solidFill>
                      <a:prstDash val="dash"/>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dirty="0">
                          <a:latin typeface="+mn-lt"/>
                        </a:rPr>
                        <a:t>0.74</a:t>
                      </a:r>
                    </a:p>
                  </a:txBody>
                  <a:tcPr marL="60960" marR="60960" marT="36576" marB="36576" anchor="ctr">
                    <a:lnL w="12700" cmpd="sng">
                      <a:noFill/>
                    </a:lnL>
                    <a:lnR w="12700" cap="flat" cmpd="sng" algn="ctr">
                      <a:no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0367369"/>
                  </a:ext>
                </a:extLst>
              </a:tr>
            </a:tbl>
          </a:graphicData>
        </a:graphic>
      </p:graphicFrame>
      <p:grpSp>
        <p:nvGrpSpPr>
          <p:cNvPr id="9" name="Group 8">
            <a:extLst>
              <a:ext uri="{FF2B5EF4-FFF2-40B4-BE49-F238E27FC236}">
                <a16:creationId xmlns:a16="http://schemas.microsoft.com/office/drawing/2014/main" id="{9859A681-ABCC-8675-FB60-1D81479E631B}"/>
              </a:ext>
            </a:extLst>
          </p:cNvPr>
          <p:cNvGrpSpPr/>
          <p:nvPr/>
        </p:nvGrpSpPr>
        <p:grpSpPr>
          <a:xfrm>
            <a:off x="3681633" y="1937736"/>
            <a:ext cx="1371100" cy="1034888"/>
            <a:chOff x="2728963" y="1366719"/>
            <a:chExt cx="1077228" cy="851642"/>
          </a:xfrm>
        </p:grpSpPr>
        <p:cxnSp>
          <p:nvCxnSpPr>
            <p:cNvPr id="10" name="Straight Connector 9">
              <a:extLst>
                <a:ext uri="{FF2B5EF4-FFF2-40B4-BE49-F238E27FC236}">
                  <a16:creationId xmlns:a16="http://schemas.microsoft.com/office/drawing/2014/main" id="{82EC205D-7CEF-C4E2-DF1A-70E98367C048}"/>
                </a:ext>
              </a:extLst>
            </p:cNvPr>
            <p:cNvCxnSpPr>
              <a:cxnSpLocks/>
            </p:cNvCxnSpPr>
            <p:nvPr/>
          </p:nvCxnSpPr>
          <p:spPr>
            <a:xfrm>
              <a:off x="3268980" y="1366719"/>
              <a:ext cx="0" cy="820221"/>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D445C11A-A7D7-17B5-C86A-819ED6932065}"/>
                </a:ext>
              </a:extLst>
            </p:cNvPr>
            <p:cNvCxnSpPr/>
            <p:nvPr/>
          </p:nvCxnSpPr>
          <p:spPr>
            <a:xfrm>
              <a:off x="3145776" y="2063750"/>
              <a:ext cx="57270" cy="0"/>
            </a:xfrm>
            <a:prstGeom prst="line">
              <a:avLst/>
            </a:prstGeom>
          </p:spPr>
          <p:style>
            <a:lnRef idx="1">
              <a:schemeClr val="accent1"/>
            </a:lnRef>
            <a:fillRef idx="0">
              <a:schemeClr val="accent1"/>
            </a:fillRef>
            <a:effectRef idx="0">
              <a:schemeClr val="accent1"/>
            </a:effectRef>
            <a:fontRef idx="minor">
              <a:schemeClr val="tx1"/>
            </a:fontRef>
          </p:style>
        </p:cxnSp>
        <p:sp>
          <p:nvSpPr>
            <p:cNvPr id="12" name="Oval 11">
              <a:extLst>
                <a:ext uri="{FF2B5EF4-FFF2-40B4-BE49-F238E27FC236}">
                  <a16:creationId xmlns:a16="http://schemas.microsoft.com/office/drawing/2014/main" id="{4345946F-E233-5F6E-FD8D-9D81D7DC42EB}"/>
                </a:ext>
              </a:extLst>
            </p:cNvPr>
            <p:cNvSpPr/>
            <p:nvPr/>
          </p:nvSpPr>
          <p:spPr>
            <a:xfrm>
              <a:off x="3166318" y="2056770"/>
              <a:ext cx="13446" cy="144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white"/>
                </a:solidFill>
                <a:effectLst/>
                <a:uLnTx/>
                <a:uFillTx/>
                <a:latin typeface="Calibri"/>
                <a:ea typeface="+mn-ea"/>
                <a:cs typeface="+mn-cs"/>
              </a:endParaRPr>
            </a:p>
          </p:txBody>
        </p:sp>
        <p:cxnSp>
          <p:nvCxnSpPr>
            <p:cNvPr id="13" name="Straight Connector 12">
              <a:extLst>
                <a:ext uri="{FF2B5EF4-FFF2-40B4-BE49-F238E27FC236}">
                  <a16:creationId xmlns:a16="http://schemas.microsoft.com/office/drawing/2014/main" id="{F325D558-B6BE-A3A0-1EE2-EA52B9161DBC}"/>
                </a:ext>
              </a:extLst>
            </p:cNvPr>
            <p:cNvCxnSpPr/>
            <p:nvPr/>
          </p:nvCxnSpPr>
          <p:spPr>
            <a:xfrm>
              <a:off x="3145776" y="2040890"/>
              <a:ext cx="0" cy="45719"/>
            </a:xfrm>
            <a:prstGeom prst="line">
              <a:avLst/>
            </a:prstGeom>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02638B4A-BCB2-0D01-29B4-20E0A8CE68AB}"/>
                </a:ext>
              </a:extLst>
            </p:cNvPr>
            <p:cNvCxnSpPr/>
            <p:nvPr/>
          </p:nvCxnSpPr>
          <p:spPr>
            <a:xfrm>
              <a:off x="3203980" y="2040890"/>
              <a:ext cx="0" cy="45719"/>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6AF18B37-23A3-F1B0-EEA3-894BE8858F3D}"/>
                </a:ext>
              </a:extLst>
            </p:cNvPr>
            <p:cNvCxnSpPr/>
            <p:nvPr/>
          </p:nvCxnSpPr>
          <p:spPr>
            <a:xfrm>
              <a:off x="3215856" y="1777603"/>
              <a:ext cx="57270" cy="0"/>
            </a:xfrm>
            <a:prstGeom prst="line">
              <a:avLst/>
            </a:prstGeom>
          </p:spPr>
          <p:style>
            <a:lnRef idx="1">
              <a:schemeClr val="accent1"/>
            </a:lnRef>
            <a:fillRef idx="0">
              <a:schemeClr val="accent1"/>
            </a:fillRef>
            <a:effectRef idx="0">
              <a:schemeClr val="accent1"/>
            </a:effectRef>
            <a:fontRef idx="minor">
              <a:schemeClr val="tx1"/>
            </a:fontRef>
          </p:style>
        </p:cxnSp>
        <p:sp>
          <p:nvSpPr>
            <p:cNvPr id="16" name="Oval 15">
              <a:extLst>
                <a:ext uri="{FF2B5EF4-FFF2-40B4-BE49-F238E27FC236}">
                  <a16:creationId xmlns:a16="http://schemas.microsoft.com/office/drawing/2014/main" id="{FAC27D2E-FC2B-C831-10D5-65D2D44043C9}"/>
                </a:ext>
              </a:extLst>
            </p:cNvPr>
            <p:cNvSpPr/>
            <p:nvPr/>
          </p:nvSpPr>
          <p:spPr>
            <a:xfrm>
              <a:off x="3236398" y="1770623"/>
              <a:ext cx="13446" cy="144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white"/>
                </a:solidFill>
                <a:effectLst/>
                <a:uLnTx/>
                <a:uFillTx/>
                <a:latin typeface="Calibri"/>
                <a:ea typeface="+mn-ea"/>
                <a:cs typeface="+mn-cs"/>
              </a:endParaRPr>
            </a:p>
          </p:txBody>
        </p:sp>
        <p:cxnSp>
          <p:nvCxnSpPr>
            <p:cNvPr id="17" name="Straight Connector 16">
              <a:extLst>
                <a:ext uri="{FF2B5EF4-FFF2-40B4-BE49-F238E27FC236}">
                  <a16:creationId xmlns:a16="http://schemas.microsoft.com/office/drawing/2014/main" id="{0D25BF1F-C618-A561-856F-169A6045BD97}"/>
                </a:ext>
              </a:extLst>
            </p:cNvPr>
            <p:cNvCxnSpPr/>
            <p:nvPr/>
          </p:nvCxnSpPr>
          <p:spPr>
            <a:xfrm>
              <a:off x="3215856" y="1754743"/>
              <a:ext cx="0" cy="45719"/>
            </a:xfrm>
            <a:prstGeom prst="line">
              <a:avLst/>
            </a:prstGeom>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CBDF6EF7-DC20-8DA1-FEE3-FFF65F6ECE3C}"/>
                </a:ext>
              </a:extLst>
            </p:cNvPr>
            <p:cNvCxnSpPr/>
            <p:nvPr/>
          </p:nvCxnSpPr>
          <p:spPr>
            <a:xfrm>
              <a:off x="3274060" y="1754743"/>
              <a:ext cx="0" cy="45719"/>
            </a:xfrm>
            <a:prstGeom prst="line">
              <a:avLst/>
            </a:prstGeom>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9D16FE64-978E-4E9D-2779-4D484F41419E}"/>
                </a:ext>
              </a:extLst>
            </p:cNvPr>
            <p:cNvCxnSpPr/>
            <p:nvPr/>
          </p:nvCxnSpPr>
          <p:spPr>
            <a:xfrm>
              <a:off x="3342541" y="1491457"/>
              <a:ext cx="57270" cy="0"/>
            </a:xfrm>
            <a:prstGeom prst="line">
              <a:avLst/>
            </a:prstGeom>
          </p:spPr>
          <p:style>
            <a:lnRef idx="1">
              <a:schemeClr val="accent1"/>
            </a:lnRef>
            <a:fillRef idx="0">
              <a:schemeClr val="accent1"/>
            </a:fillRef>
            <a:effectRef idx="0">
              <a:schemeClr val="accent1"/>
            </a:effectRef>
            <a:fontRef idx="minor">
              <a:schemeClr val="tx1"/>
            </a:fontRef>
          </p:style>
        </p:cxnSp>
        <p:sp>
          <p:nvSpPr>
            <p:cNvPr id="20" name="Oval 19">
              <a:extLst>
                <a:ext uri="{FF2B5EF4-FFF2-40B4-BE49-F238E27FC236}">
                  <a16:creationId xmlns:a16="http://schemas.microsoft.com/office/drawing/2014/main" id="{CC3C979F-8D85-1425-D0DC-0A242A722035}"/>
                </a:ext>
              </a:extLst>
            </p:cNvPr>
            <p:cNvSpPr/>
            <p:nvPr/>
          </p:nvSpPr>
          <p:spPr>
            <a:xfrm>
              <a:off x="3363083" y="1484477"/>
              <a:ext cx="13446" cy="144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white"/>
                </a:solidFill>
                <a:effectLst/>
                <a:uLnTx/>
                <a:uFillTx/>
                <a:latin typeface="Calibri"/>
                <a:ea typeface="+mn-ea"/>
                <a:cs typeface="+mn-cs"/>
              </a:endParaRPr>
            </a:p>
          </p:txBody>
        </p:sp>
        <p:cxnSp>
          <p:nvCxnSpPr>
            <p:cNvPr id="21" name="Straight Connector 20">
              <a:extLst>
                <a:ext uri="{FF2B5EF4-FFF2-40B4-BE49-F238E27FC236}">
                  <a16:creationId xmlns:a16="http://schemas.microsoft.com/office/drawing/2014/main" id="{8CE28E64-88FD-11C7-D684-2E0F802A65BF}"/>
                </a:ext>
              </a:extLst>
            </p:cNvPr>
            <p:cNvCxnSpPr/>
            <p:nvPr/>
          </p:nvCxnSpPr>
          <p:spPr>
            <a:xfrm>
              <a:off x="3342541" y="1468597"/>
              <a:ext cx="0" cy="45719"/>
            </a:xfrm>
            <a:prstGeom prst="line">
              <a:avLst/>
            </a:prstGeom>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57179660-A431-7AA5-C7B5-6D2D0658D0BB}"/>
                </a:ext>
              </a:extLst>
            </p:cNvPr>
            <p:cNvCxnSpPr/>
            <p:nvPr/>
          </p:nvCxnSpPr>
          <p:spPr>
            <a:xfrm>
              <a:off x="3400745" y="1468597"/>
              <a:ext cx="0" cy="45719"/>
            </a:xfrm>
            <a:prstGeom prst="line">
              <a:avLst/>
            </a:prstGeom>
          </p:spPr>
          <p:style>
            <a:lnRef idx="1">
              <a:schemeClr val="accent1"/>
            </a:lnRef>
            <a:fillRef idx="0">
              <a:schemeClr val="accent1"/>
            </a:fillRef>
            <a:effectRef idx="0">
              <a:schemeClr val="accent1"/>
            </a:effectRef>
            <a:fontRef idx="minor">
              <a:schemeClr val="tx1"/>
            </a:fontRef>
          </p:style>
        </p:cxnSp>
        <p:sp>
          <p:nvSpPr>
            <p:cNvPr id="23" name="Right Brace 22">
              <a:extLst>
                <a:ext uri="{FF2B5EF4-FFF2-40B4-BE49-F238E27FC236}">
                  <a16:creationId xmlns:a16="http://schemas.microsoft.com/office/drawing/2014/main" id="{16079F50-BA8E-0CFD-DBAD-36D9EE6FA572}"/>
                </a:ext>
              </a:extLst>
            </p:cNvPr>
            <p:cNvSpPr/>
            <p:nvPr/>
          </p:nvSpPr>
          <p:spPr>
            <a:xfrm rot="16200000">
              <a:off x="3244717" y="1656888"/>
              <a:ext cx="45719" cy="1077228"/>
            </a:xfrm>
            <a:prstGeom prst="rightBrac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srgbClr val="000000"/>
                </a:solidFill>
                <a:effectLst/>
                <a:uLnTx/>
                <a:uFillTx/>
                <a:latin typeface="Calibri"/>
                <a:ea typeface="+mn-ea"/>
                <a:cs typeface="+mn-cs"/>
              </a:endParaRPr>
            </a:p>
          </p:txBody>
        </p:sp>
      </p:grpSp>
      <p:grpSp>
        <p:nvGrpSpPr>
          <p:cNvPr id="24" name="Group 23">
            <a:extLst>
              <a:ext uri="{FF2B5EF4-FFF2-40B4-BE49-F238E27FC236}">
                <a16:creationId xmlns:a16="http://schemas.microsoft.com/office/drawing/2014/main" id="{376555EA-88B3-B776-1294-A0FB9854C852}"/>
              </a:ext>
            </a:extLst>
          </p:cNvPr>
          <p:cNvGrpSpPr/>
          <p:nvPr/>
        </p:nvGrpSpPr>
        <p:grpSpPr>
          <a:xfrm>
            <a:off x="3682207" y="3328989"/>
            <a:ext cx="1369951" cy="1030242"/>
            <a:chOff x="2729547" y="2578100"/>
            <a:chExt cx="1076325" cy="851535"/>
          </a:xfrm>
        </p:grpSpPr>
        <p:cxnSp>
          <p:nvCxnSpPr>
            <p:cNvPr id="25" name="Straight Connector 24">
              <a:extLst>
                <a:ext uri="{FF2B5EF4-FFF2-40B4-BE49-F238E27FC236}">
                  <a16:creationId xmlns:a16="http://schemas.microsoft.com/office/drawing/2014/main" id="{A3EB01E8-A8E8-5081-B49F-9B958085925A}"/>
                </a:ext>
              </a:extLst>
            </p:cNvPr>
            <p:cNvCxnSpPr>
              <a:cxnSpLocks/>
            </p:cNvCxnSpPr>
            <p:nvPr/>
          </p:nvCxnSpPr>
          <p:spPr>
            <a:xfrm>
              <a:off x="3268980" y="2578100"/>
              <a:ext cx="0" cy="820738"/>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F849D834-58B7-6207-0CF4-7FBAE0DF1C00}"/>
                </a:ext>
              </a:extLst>
            </p:cNvPr>
            <p:cNvCxnSpPr/>
            <p:nvPr/>
          </p:nvCxnSpPr>
          <p:spPr>
            <a:xfrm>
              <a:off x="3267087" y="3275013"/>
              <a:ext cx="57270" cy="0"/>
            </a:xfrm>
            <a:prstGeom prst="line">
              <a:avLst/>
            </a:prstGeom>
          </p:spPr>
          <p:style>
            <a:lnRef idx="1">
              <a:schemeClr val="accent1"/>
            </a:lnRef>
            <a:fillRef idx="0">
              <a:schemeClr val="accent1"/>
            </a:fillRef>
            <a:effectRef idx="0">
              <a:schemeClr val="accent1"/>
            </a:effectRef>
            <a:fontRef idx="minor">
              <a:schemeClr val="tx1"/>
            </a:fontRef>
          </p:style>
        </p:cxnSp>
        <p:sp>
          <p:nvSpPr>
            <p:cNvPr id="27" name="Oval 26">
              <a:extLst>
                <a:ext uri="{FF2B5EF4-FFF2-40B4-BE49-F238E27FC236}">
                  <a16:creationId xmlns:a16="http://schemas.microsoft.com/office/drawing/2014/main" id="{9E165572-500A-49CC-5F23-77889BE184C0}"/>
                </a:ext>
              </a:extLst>
            </p:cNvPr>
            <p:cNvSpPr/>
            <p:nvPr/>
          </p:nvSpPr>
          <p:spPr>
            <a:xfrm>
              <a:off x="3287629" y="3268663"/>
              <a:ext cx="13446" cy="14288"/>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white"/>
                </a:solidFill>
                <a:effectLst/>
                <a:uLnTx/>
                <a:uFillTx/>
                <a:latin typeface="Calibri"/>
                <a:ea typeface="+mn-ea"/>
                <a:cs typeface="+mn-cs"/>
              </a:endParaRPr>
            </a:p>
          </p:txBody>
        </p:sp>
        <p:cxnSp>
          <p:nvCxnSpPr>
            <p:cNvPr id="28" name="Straight Connector 27">
              <a:extLst>
                <a:ext uri="{FF2B5EF4-FFF2-40B4-BE49-F238E27FC236}">
                  <a16:creationId xmlns:a16="http://schemas.microsoft.com/office/drawing/2014/main" id="{D0537201-2B07-81AA-4984-0DD54B6EF07A}"/>
                </a:ext>
              </a:extLst>
            </p:cNvPr>
            <p:cNvCxnSpPr/>
            <p:nvPr/>
          </p:nvCxnSpPr>
          <p:spPr>
            <a:xfrm>
              <a:off x="3267087" y="3252788"/>
              <a:ext cx="0" cy="44450"/>
            </a:xfrm>
            <a:prstGeom prst="line">
              <a:avLst/>
            </a:prstGeom>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331DE925-F770-AD0C-43E3-BA367083FA02}"/>
                </a:ext>
              </a:extLst>
            </p:cNvPr>
            <p:cNvCxnSpPr/>
            <p:nvPr/>
          </p:nvCxnSpPr>
          <p:spPr>
            <a:xfrm>
              <a:off x="3318939" y="3252788"/>
              <a:ext cx="0" cy="44450"/>
            </a:xfrm>
            <a:prstGeom prst="line">
              <a:avLst/>
            </a:prstGeom>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89327FA5-B435-6998-FD13-A00A36D2D301}"/>
                </a:ext>
              </a:extLst>
            </p:cNvPr>
            <p:cNvCxnSpPr/>
            <p:nvPr/>
          </p:nvCxnSpPr>
          <p:spPr>
            <a:xfrm>
              <a:off x="3241259" y="2989263"/>
              <a:ext cx="57270" cy="0"/>
            </a:xfrm>
            <a:prstGeom prst="line">
              <a:avLst/>
            </a:prstGeom>
          </p:spPr>
          <p:style>
            <a:lnRef idx="1">
              <a:schemeClr val="accent1"/>
            </a:lnRef>
            <a:fillRef idx="0">
              <a:schemeClr val="accent1"/>
            </a:fillRef>
            <a:effectRef idx="0">
              <a:schemeClr val="accent1"/>
            </a:effectRef>
            <a:fontRef idx="minor">
              <a:schemeClr val="tx1"/>
            </a:fontRef>
          </p:style>
        </p:cxnSp>
        <p:sp>
          <p:nvSpPr>
            <p:cNvPr id="31" name="Oval 30">
              <a:extLst>
                <a:ext uri="{FF2B5EF4-FFF2-40B4-BE49-F238E27FC236}">
                  <a16:creationId xmlns:a16="http://schemas.microsoft.com/office/drawing/2014/main" id="{A4126180-9BED-2451-5F89-A2581AD0DEA4}"/>
                </a:ext>
              </a:extLst>
            </p:cNvPr>
            <p:cNvSpPr/>
            <p:nvPr/>
          </p:nvSpPr>
          <p:spPr>
            <a:xfrm>
              <a:off x="3261801" y="2981325"/>
              <a:ext cx="13446" cy="1587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white"/>
                </a:solidFill>
                <a:effectLst/>
                <a:uLnTx/>
                <a:uFillTx/>
                <a:latin typeface="Calibri"/>
                <a:ea typeface="+mn-ea"/>
                <a:cs typeface="+mn-cs"/>
              </a:endParaRPr>
            </a:p>
          </p:txBody>
        </p:sp>
        <p:cxnSp>
          <p:nvCxnSpPr>
            <p:cNvPr id="32" name="Straight Connector 31">
              <a:extLst>
                <a:ext uri="{FF2B5EF4-FFF2-40B4-BE49-F238E27FC236}">
                  <a16:creationId xmlns:a16="http://schemas.microsoft.com/office/drawing/2014/main" id="{E974AB59-4F99-98BC-93FD-C81BA4A2EE01}"/>
                </a:ext>
              </a:extLst>
            </p:cNvPr>
            <p:cNvCxnSpPr/>
            <p:nvPr/>
          </p:nvCxnSpPr>
          <p:spPr>
            <a:xfrm>
              <a:off x="3241259" y="2965450"/>
              <a:ext cx="0" cy="46038"/>
            </a:xfrm>
            <a:prstGeom prst="line">
              <a:avLst/>
            </a:prstGeom>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060FEF75-D9C0-A6C1-1F2C-2273E1556401}"/>
                </a:ext>
              </a:extLst>
            </p:cNvPr>
            <p:cNvCxnSpPr/>
            <p:nvPr/>
          </p:nvCxnSpPr>
          <p:spPr>
            <a:xfrm>
              <a:off x="3299463" y="2965450"/>
              <a:ext cx="0" cy="46038"/>
            </a:xfrm>
            <a:prstGeom prst="line">
              <a:avLst/>
            </a:prstGeom>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24D34EA9-0EA1-CDA7-D2E6-0AFCAF83791A}"/>
                </a:ext>
              </a:extLst>
            </p:cNvPr>
            <p:cNvCxnSpPr>
              <a:cxnSpLocks/>
            </p:cNvCxnSpPr>
            <p:nvPr/>
          </p:nvCxnSpPr>
          <p:spPr>
            <a:xfrm>
              <a:off x="3342541" y="2703513"/>
              <a:ext cx="74079" cy="0"/>
            </a:xfrm>
            <a:prstGeom prst="line">
              <a:avLst/>
            </a:prstGeom>
          </p:spPr>
          <p:style>
            <a:lnRef idx="1">
              <a:schemeClr val="accent1"/>
            </a:lnRef>
            <a:fillRef idx="0">
              <a:schemeClr val="accent1"/>
            </a:fillRef>
            <a:effectRef idx="0">
              <a:schemeClr val="accent1"/>
            </a:effectRef>
            <a:fontRef idx="minor">
              <a:schemeClr val="tx1"/>
            </a:fontRef>
          </p:style>
        </p:cxnSp>
        <p:sp>
          <p:nvSpPr>
            <p:cNvPr id="35" name="Oval 34">
              <a:extLst>
                <a:ext uri="{FF2B5EF4-FFF2-40B4-BE49-F238E27FC236}">
                  <a16:creationId xmlns:a16="http://schemas.microsoft.com/office/drawing/2014/main" id="{713656D7-DE74-7BA9-0A34-8DD9647177A3}"/>
                </a:ext>
              </a:extLst>
            </p:cNvPr>
            <p:cNvSpPr/>
            <p:nvPr/>
          </p:nvSpPr>
          <p:spPr>
            <a:xfrm>
              <a:off x="3372858" y="2695575"/>
              <a:ext cx="13446" cy="14288"/>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white"/>
                </a:solidFill>
                <a:effectLst/>
                <a:uLnTx/>
                <a:uFillTx/>
                <a:latin typeface="Calibri"/>
                <a:ea typeface="+mn-ea"/>
                <a:cs typeface="+mn-cs"/>
              </a:endParaRPr>
            </a:p>
          </p:txBody>
        </p:sp>
        <p:cxnSp>
          <p:nvCxnSpPr>
            <p:cNvPr id="36" name="Straight Connector 35">
              <a:extLst>
                <a:ext uri="{FF2B5EF4-FFF2-40B4-BE49-F238E27FC236}">
                  <a16:creationId xmlns:a16="http://schemas.microsoft.com/office/drawing/2014/main" id="{B4AFCF06-628E-DE24-4080-C20CF54C4E02}"/>
                </a:ext>
              </a:extLst>
            </p:cNvPr>
            <p:cNvCxnSpPr/>
            <p:nvPr/>
          </p:nvCxnSpPr>
          <p:spPr>
            <a:xfrm>
              <a:off x="3342541" y="2679700"/>
              <a:ext cx="0" cy="46038"/>
            </a:xfrm>
            <a:prstGeom prst="line">
              <a:avLst/>
            </a:prstGeom>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BF625671-A633-1B50-FADB-EA07F199BD50}"/>
                </a:ext>
              </a:extLst>
            </p:cNvPr>
            <p:cNvCxnSpPr/>
            <p:nvPr/>
          </p:nvCxnSpPr>
          <p:spPr>
            <a:xfrm>
              <a:off x="3416620" y="2679700"/>
              <a:ext cx="0" cy="46038"/>
            </a:xfrm>
            <a:prstGeom prst="line">
              <a:avLst/>
            </a:prstGeom>
          </p:spPr>
          <p:style>
            <a:lnRef idx="1">
              <a:schemeClr val="accent1"/>
            </a:lnRef>
            <a:fillRef idx="0">
              <a:schemeClr val="accent1"/>
            </a:fillRef>
            <a:effectRef idx="0">
              <a:schemeClr val="accent1"/>
            </a:effectRef>
            <a:fontRef idx="minor">
              <a:schemeClr val="tx1"/>
            </a:fontRef>
          </p:style>
        </p:cxnSp>
        <p:sp>
          <p:nvSpPr>
            <p:cNvPr id="38" name="Right Brace 37">
              <a:extLst>
                <a:ext uri="{FF2B5EF4-FFF2-40B4-BE49-F238E27FC236}">
                  <a16:creationId xmlns:a16="http://schemas.microsoft.com/office/drawing/2014/main" id="{AC5694F5-1E5B-7694-568F-E6533ED2E702}"/>
                </a:ext>
              </a:extLst>
            </p:cNvPr>
            <p:cNvSpPr/>
            <p:nvPr/>
          </p:nvSpPr>
          <p:spPr>
            <a:xfrm rot="16200000">
              <a:off x="3244850" y="2868613"/>
              <a:ext cx="45719" cy="1076325"/>
            </a:xfrm>
            <a:prstGeom prst="rightBrac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srgbClr val="000000"/>
                </a:solidFill>
                <a:effectLst/>
                <a:uLnTx/>
                <a:uFillTx/>
                <a:latin typeface="Calibri"/>
                <a:ea typeface="+mn-ea"/>
                <a:cs typeface="+mn-cs"/>
              </a:endParaRPr>
            </a:p>
          </p:txBody>
        </p:sp>
      </p:grpSp>
      <p:cxnSp>
        <p:nvCxnSpPr>
          <p:cNvPr id="40" name="Straight Connector 39">
            <a:extLst>
              <a:ext uri="{FF2B5EF4-FFF2-40B4-BE49-F238E27FC236}">
                <a16:creationId xmlns:a16="http://schemas.microsoft.com/office/drawing/2014/main" id="{C8A1F2D3-7E59-081B-9447-555E1A5F2D22}"/>
              </a:ext>
            </a:extLst>
          </p:cNvPr>
          <p:cNvCxnSpPr>
            <a:cxnSpLocks/>
          </p:cNvCxnSpPr>
          <p:nvPr/>
        </p:nvCxnSpPr>
        <p:spPr>
          <a:xfrm>
            <a:off x="4333702" y="4715596"/>
            <a:ext cx="0" cy="931173"/>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CBA6C5F5-DFA8-4615-F6DB-3A362D81508B}"/>
              </a:ext>
            </a:extLst>
          </p:cNvPr>
          <p:cNvCxnSpPr>
            <a:cxnSpLocks/>
          </p:cNvCxnSpPr>
          <p:nvPr/>
        </p:nvCxnSpPr>
        <p:spPr>
          <a:xfrm>
            <a:off x="4267073" y="5421557"/>
            <a:ext cx="158891" cy="0"/>
          </a:xfrm>
          <a:prstGeom prst="line">
            <a:avLst/>
          </a:prstGeom>
        </p:spPr>
        <p:style>
          <a:lnRef idx="1">
            <a:schemeClr val="accent1"/>
          </a:lnRef>
          <a:fillRef idx="0">
            <a:schemeClr val="accent1"/>
          </a:fillRef>
          <a:effectRef idx="0">
            <a:schemeClr val="accent1"/>
          </a:effectRef>
          <a:fontRef idx="minor">
            <a:schemeClr val="tx1"/>
          </a:fontRef>
        </p:style>
      </p:cxnSp>
      <p:sp>
        <p:nvSpPr>
          <p:cNvPr id="42" name="Oval 41">
            <a:extLst>
              <a:ext uri="{FF2B5EF4-FFF2-40B4-BE49-F238E27FC236}">
                <a16:creationId xmlns:a16="http://schemas.microsoft.com/office/drawing/2014/main" id="{A4CF2021-36AC-F7E8-7F49-4C6D61A269EB}"/>
              </a:ext>
            </a:extLst>
          </p:cNvPr>
          <p:cNvSpPr/>
          <p:nvPr/>
        </p:nvSpPr>
        <p:spPr>
          <a:xfrm>
            <a:off x="4355935" y="5414988"/>
            <a:ext cx="16864" cy="14781"/>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white"/>
              </a:solidFill>
              <a:effectLst/>
              <a:uLnTx/>
              <a:uFillTx/>
              <a:latin typeface="Calibri"/>
              <a:ea typeface="+mn-ea"/>
              <a:cs typeface="+mn-cs"/>
            </a:endParaRPr>
          </a:p>
        </p:txBody>
      </p:sp>
      <p:cxnSp>
        <p:nvCxnSpPr>
          <p:cNvPr id="43" name="Straight Connector 42">
            <a:extLst>
              <a:ext uri="{FF2B5EF4-FFF2-40B4-BE49-F238E27FC236}">
                <a16:creationId xmlns:a16="http://schemas.microsoft.com/office/drawing/2014/main" id="{F7C04A27-8789-61C4-BC7B-84CD4F723FE9}"/>
              </a:ext>
            </a:extLst>
          </p:cNvPr>
          <p:cNvCxnSpPr/>
          <p:nvPr/>
        </p:nvCxnSpPr>
        <p:spPr>
          <a:xfrm>
            <a:off x="4267073" y="5398565"/>
            <a:ext cx="0" cy="45984"/>
          </a:xfrm>
          <a:prstGeom prst="line">
            <a:avLst/>
          </a:prstGeom>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D29722C9-C76D-770A-5691-C629C52168D4}"/>
              </a:ext>
            </a:extLst>
          </p:cNvPr>
          <p:cNvCxnSpPr/>
          <p:nvPr/>
        </p:nvCxnSpPr>
        <p:spPr>
          <a:xfrm>
            <a:off x="4425964" y="5398565"/>
            <a:ext cx="0" cy="45984"/>
          </a:xfrm>
          <a:prstGeom prst="line">
            <a:avLst/>
          </a:prstGeom>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4BA9922-CB2F-BCEE-D410-0A7601D80336}"/>
              </a:ext>
            </a:extLst>
          </p:cNvPr>
          <p:cNvCxnSpPr>
            <a:cxnSpLocks/>
          </p:cNvCxnSpPr>
          <p:nvPr/>
        </p:nvCxnSpPr>
        <p:spPr>
          <a:xfrm>
            <a:off x="4267073" y="5089431"/>
            <a:ext cx="184655" cy="0"/>
          </a:xfrm>
          <a:prstGeom prst="line">
            <a:avLst/>
          </a:prstGeom>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61B4688A-AE97-3F3E-5214-BA4BE5B782D6}"/>
              </a:ext>
            </a:extLst>
          </p:cNvPr>
          <p:cNvSpPr/>
          <p:nvPr/>
        </p:nvSpPr>
        <p:spPr>
          <a:xfrm>
            <a:off x="4356745" y="5081220"/>
            <a:ext cx="16864" cy="14781"/>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white"/>
              </a:solidFill>
              <a:effectLst/>
              <a:uLnTx/>
              <a:uFillTx/>
              <a:latin typeface="Calibri"/>
              <a:ea typeface="+mn-ea"/>
              <a:cs typeface="+mn-cs"/>
            </a:endParaRPr>
          </a:p>
        </p:txBody>
      </p:sp>
      <p:cxnSp>
        <p:nvCxnSpPr>
          <p:cNvPr id="47" name="Straight Connector 46">
            <a:extLst>
              <a:ext uri="{FF2B5EF4-FFF2-40B4-BE49-F238E27FC236}">
                <a16:creationId xmlns:a16="http://schemas.microsoft.com/office/drawing/2014/main" id="{FCF2B377-8A81-78D8-052B-2BEB568B705D}"/>
              </a:ext>
            </a:extLst>
          </p:cNvPr>
          <p:cNvCxnSpPr/>
          <p:nvPr/>
        </p:nvCxnSpPr>
        <p:spPr>
          <a:xfrm>
            <a:off x="4267073" y="5064797"/>
            <a:ext cx="0" cy="47627"/>
          </a:xfrm>
          <a:prstGeom prst="line">
            <a:avLst/>
          </a:prstGeom>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FA058F89-143E-5329-0708-FA35B8006C8B}"/>
              </a:ext>
            </a:extLst>
          </p:cNvPr>
          <p:cNvCxnSpPr/>
          <p:nvPr/>
        </p:nvCxnSpPr>
        <p:spPr>
          <a:xfrm>
            <a:off x="4451728" y="5064797"/>
            <a:ext cx="0" cy="47627"/>
          </a:xfrm>
          <a:prstGeom prst="line">
            <a:avLst/>
          </a:prstGeom>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826DC5FE-464E-4997-377F-C5EB8C02B71F}"/>
              </a:ext>
            </a:extLst>
          </p:cNvPr>
          <p:cNvCxnSpPr/>
          <p:nvPr/>
        </p:nvCxnSpPr>
        <p:spPr>
          <a:xfrm>
            <a:off x="4220581" y="4806520"/>
            <a:ext cx="251635" cy="0"/>
          </a:xfrm>
          <a:prstGeom prst="line">
            <a:avLst/>
          </a:prstGeom>
        </p:spPr>
        <p:style>
          <a:lnRef idx="1">
            <a:schemeClr val="accent1"/>
          </a:lnRef>
          <a:fillRef idx="0">
            <a:schemeClr val="accent1"/>
          </a:fillRef>
          <a:effectRef idx="0">
            <a:schemeClr val="accent1"/>
          </a:effectRef>
          <a:fontRef idx="minor">
            <a:schemeClr val="tx1"/>
          </a:fontRef>
        </p:style>
      </p:cxnSp>
      <p:sp>
        <p:nvSpPr>
          <p:cNvPr id="50" name="Oval 49">
            <a:extLst>
              <a:ext uri="{FF2B5EF4-FFF2-40B4-BE49-F238E27FC236}">
                <a16:creationId xmlns:a16="http://schemas.microsoft.com/office/drawing/2014/main" id="{194377D4-EA64-563D-3966-A8F16516AB89}"/>
              </a:ext>
            </a:extLst>
          </p:cNvPr>
          <p:cNvSpPr/>
          <p:nvPr/>
        </p:nvSpPr>
        <p:spPr>
          <a:xfrm>
            <a:off x="4326289" y="4798309"/>
            <a:ext cx="16864" cy="14781"/>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white"/>
              </a:solidFill>
              <a:effectLst/>
              <a:uLnTx/>
              <a:uFillTx/>
              <a:latin typeface="Calibri"/>
              <a:ea typeface="+mn-ea"/>
              <a:cs typeface="+mn-cs"/>
            </a:endParaRPr>
          </a:p>
        </p:txBody>
      </p:sp>
      <p:cxnSp>
        <p:nvCxnSpPr>
          <p:cNvPr id="51" name="Straight Connector 50">
            <a:extLst>
              <a:ext uri="{FF2B5EF4-FFF2-40B4-BE49-F238E27FC236}">
                <a16:creationId xmlns:a16="http://schemas.microsoft.com/office/drawing/2014/main" id="{656F5373-F41C-6EDF-A30E-92102C594F5E}"/>
              </a:ext>
            </a:extLst>
          </p:cNvPr>
          <p:cNvCxnSpPr/>
          <p:nvPr/>
        </p:nvCxnSpPr>
        <p:spPr>
          <a:xfrm>
            <a:off x="4212919" y="4781886"/>
            <a:ext cx="0" cy="47627"/>
          </a:xfrm>
          <a:prstGeom prst="line">
            <a:avLst/>
          </a:prstGeom>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2BAE053F-33AB-975F-2DDC-C5A02CABD05C}"/>
              </a:ext>
            </a:extLst>
          </p:cNvPr>
          <p:cNvCxnSpPr/>
          <p:nvPr/>
        </p:nvCxnSpPr>
        <p:spPr>
          <a:xfrm>
            <a:off x="4480938" y="4781886"/>
            <a:ext cx="0" cy="47627"/>
          </a:xfrm>
          <a:prstGeom prst="line">
            <a:avLst/>
          </a:prstGeom>
        </p:spPr>
        <p:style>
          <a:lnRef idx="1">
            <a:schemeClr val="accent1"/>
          </a:lnRef>
          <a:fillRef idx="0">
            <a:schemeClr val="accent1"/>
          </a:fillRef>
          <a:effectRef idx="0">
            <a:schemeClr val="accent1"/>
          </a:effectRef>
          <a:fontRef idx="minor">
            <a:schemeClr val="tx1"/>
          </a:fontRef>
        </p:style>
      </p:cxnSp>
      <p:sp>
        <p:nvSpPr>
          <p:cNvPr id="53" name="Right Brace 52">
            <a:extLst>
              <a:ext uri="{FF2B5EF4-FFF2-40B4-BE49-F238E27FC236}">
                <a16:creationId xmlns:a16="http://schemas.microsoft.com/office/drawing/2014/main" id="{0B3DFFDA-9114-DB9D-DEC0-01B9A4D790A6}"/>
              </a:ext>
            </a:extLst>
          </p:cNvPr>
          <p:cNvSpPr/>
          <p:nvPr/>
        </p:nvSpPr>
        <p:spPr>
          <a:xfrm rot="16200000">
            <a:off x="4308461" y="4998619"/>
            <a:ext cx="47297" cy="1349946"/>
          </a:xfrm>
          <a:prstGeom prst="rightBrac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srgbClr val="000000"/>
              </a:solidFill>
              <a:effectLst/>
              <a:uLnTx/>
              <a:uFillTx/>
              <a:latin typeface="Calibri"/>
              <a:ea typeface="+mn-ea"/>
              <a:cs typeface="+mn-cs"/>
            </a:endParaRPr>
          </a:p>
        </p:txBody>
      </p:sp>
      <p:sp>
        <p:nvSpPr>
          <p:cNvPr id="54" name="TextBox 53">
            <a:extLst>
              <a:ext uri="{FF2B5EF4-FFF2-40B4-BE49-F238E27FC236}">
                <a16:creationId xmlns:a16="http://schemas.microsoft.com/office/drawing/2014/main" id="{7C68F94D-92FF-570A-6A0A-B62B4063E8DF}"/>
              </a:ext>
            </a:extLst>
          </p:cNvPr>
          <p:cNvSpPr txBox="1"/>
          <p:nvPr/>
        </p:nvSpPr>
        <p:spPr>
          <a:xfrm>
            <a:off x="3419403" y="5634725"/>
            <a:ext cx="621214" cy="194574"/>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a:ln>
                  <a:noFill/>
                </a:ln>
                <a:solidFill>
                  <a:srgbClr val="000000"/>
                </a:solidFill>
                <a:effectLst/>
                <a:uLnTx/>
                <a:uFillTx/>
                <a:latin typeface="Calibri"/>
                <a:ea typeface="+mn-ea"/>
                <a:cs typeface="+mn-cs"/>
              </a:rPr>
              <a:t>0.70</a:t>
            </a:r>
          </a:p>
        </p:txBody>
      </p:sp>
      <p:sp>
        <p:nvSpPr>
          <p:cNvPr id="55" name="TextBox 54">
            <a:extLst>
              <a:ext uri="{FF2B5EF4-FFF2-40B4-BE49-F238E27FC236}">
                <a16:creationId xmlns:a16="http://schemas.microsoft.com/office/drawing/2014/main" id="{76A2CFC0-53DE-2078-F147-6FA4DC59FA15}"/>
              </a:ext>
            </a:extLst>
          </p:cNvPr>
          <p:cNvSpPr txBox="1"/>
          <p:nvPr/>
        </p:nvSpPr>
        <p:spPr>
          <a:xfrm>
            <a:off x="4040617" y="5634726"/>
            <a:ext cx="621214" cy="194574"/>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a:ln>
                  <a:noFill/>
                </a:ln>
                <a:solidFill>
                  <a:srgbClr val="000000"/>
                </a:solidFill>
                <a:effectLst/>
                <a:uLnTx/>
                <a:uFillTx/>
                <a:latin typeface="Calibri"/>
                <a:ea typeface="+mn-ea"/>
                <a:cs typeface="+mn-cs"/>
              </a:rPr>
              <a:t>1.00</a:t>
            </a:r>
          </a:p>
        </p:txBody>
      </p:sp>
      <p:sp>
        <p:nvSpPr>
          <p:cNvPr id="56" name="TextBox 55">
            <a:extLst>
              <a:ext uri="{FF2B5EF4-FFF2-40B4-BE49-F238E27FC236}">
                <a16:creationId xmlns:a16="http://schemas.microsoft.com/office/drawing/2014/main" id="{FB7F369E-FB17-0F87-28FB-C20DEDD28A55}"/>
              </a:ext>
            </a:extLst>
          </p:cNvPr>
          <p:cNvSpPr txBox="1"/>
          <p:nvPr/>
        </p:nvSpPr>
        <p:spPr>
          <a:xfrm>
            <a:off x="4693748" y="5634726"/>
            <a:ext cx="621214" cy="194574"/>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a:ln>
                  <a:noFill/>
                </a:ln>
                <a:solidFill>
                  <a:srgbClr val="000000"/>
                </a:solidFill>
                <a:effectLst/>
                <a:uLnTx/>
                <a:uFillTx/>
                <a:latin typeface="Calibri"/>
                <a:ea typeface="+mn-ea"/>
                <a:cs typeface="+mn-cs"/>
              </a:rPr>
              <a:t>1.75</a:t>
            </a:r>
          </a:p>
        </p:txBody>
      </p:sp>
      <p:grpSp>
        <p:nvGrpSpPr>
          <p:cNvPr id="104" name="Group 103">
            <a:extLst>
              <a:ext uri="{FF2B5EF4-FFF2-40B4-BE49-F238E27FC236}">
                <a16:creationId xmlns:a16="http://schemas.microsoft.com/office/drawing/2014/main" id="{D7D69A6A-AEAD-FF56-201B-59DFBD5E415C}"/>
              </a:ext>
            </a:extLst>
          </p:cNvPr>
          <p:cNvGrpSpPr/>
          <p:nvPr/>
        </p:nvGrpSpPr>
        <p:grpSpPr>
          <a:xfrm>
            <a:off x="6266038" y="1447801"/>
            <a:ext cx="5417962" cy="3566962"/>
            <a:chOff x="6266038" y="1447800"/>
            <a:chExt cx="5417962" cy="4377757"/>
          </a:xfrm>
        </p:grpSpPr>
        <p:sp>
          <p:nvSpPr>
            <p:cNvPr id="58" name="Text Placeholder 5">
              <a:extLst>
                <a:ext uri="{FF2B5EF4-FFF2-40B4-BE49-F238E27FC236}">
                  <a16:creationId xmlns:a16="http://schemas.microsoft.com/office/drawing/2014/main" id="{F87ED435-067B-4597-26AD-7FEADF9EF19B}"/>
                </a:ext>
              </a:extLst>
            </p:cNvPr>
            <p:cNvSpPr txBox="1">
              <a:spLocks/>
            </p:cNvSpPr>
            <p:nvPr/>
          </p:nvSpPr>
          <p:spPr>
            <a:xfrm>
              <a:off x="6266039" y="1447800"/>
              <a:ext cx="5354461" cy="286455"/>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sz="900" b="0" i="0" u="none" strike="noStrike" kern="0" cap="none" spc="0" normalizeH="0" baseline="0" noProof="0" dirty="0">
                  <a:ln>
                    <a:noFill/>
                  </a:ln>
                  <a:solidFill>
                    <a:prstClr val="white"/>
                  </a:solidFill>
                  <a:effectLst/>
                  <a:uLnTx/>
                  <a:uFillTx/>
                  <a:latin typeface="Georgia"/>
                  <a:ea typeface="+mn-ea"/>
                  <a:cs typeface="Calibri" panose="020F0502020204030204" pitchFamily="34" charset="0"/>
                </a:rPr>
                <a:t>Myocardial infarction</a:t>
              </a:r>
            </a:p>
          </p:txBody>
        </p:sp>
        <p:grpSp>
          <p:nvGrpSpPr>
            <p:cNvPr id="59" name="Group 58">
              <a:extLst>
                <a:ext uri="{FF2B5EF4-FFF2-40B4-BE49-F238E27FC236}">
                  <a16:creationId xmlns:a16="http://schemas.microsoft.com/office/drawing/2014/main" id="{D73026D7-3E8A-700A-938E-4A37FA0DDFDB}"/>
                </a:ext>
              </a:extLst>
            </p:cNvPr>
            <p:cNvGrpSpPr/>
            <p:nvPr/>
          </p:nvGrpSpPr>
          <p:grpSpPr>
            <a:xfrm>
              <a:off x="6361209" y="1749258"/>
              <a:ext cx="5246252" cy="1741259"/>
              <a:chOff x="5131834" y="1219732"/>
              <a:chExt cx="3501626" cy="1305944"/>
            </a:xfrm>
          </p:grpSpPr>
          <p:sp>
            <p:nvSpPr>
              <p:cNvPr id="60" name="TextBox 59">
                <a:extLst>
                  <a:ext uri="{FF2B5EF4-FFF2-40B4-BE49-F238E27FC236}">
                    <a16:creationId xmlns:a16="http://schemas.microsoft.com/office/drawing/2014/main" id="{4FFCBF7C-68A2-1C3C-62A2-135D4295F6DD}"/>
                  </a:ext>
                </a:extLst>
              </p:cNvPr>
              <p:cNvSpPr txBox="1"/>
              <p:nvPr/>
            </p:nvSpPr>
            <p:spPr>
              <a:xfrm>
                <a:off x="5748972" y="1257010"/>
                <a:ext cx="2690813" cy="339963"/>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Georgia"/>
                    <a:ea typeface="+mn-ea"/>
                    <a:cs typeface="+mn-cs"/>
                  </a:rPr>
                  <a:t>HR=1.26 (95% CI, 1.21-1.30)</a:t>
                </a:r>
              </a:p>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Georgia"/>
                    <a:ea typeface="+mn-ea"/>
                    <a:cs typeface="+mn-cs"/>
                  </a:rPr>
                  <a:t>P=2x10</a:t>
                </a:r>
                <a:r>
                  <a:rPr kumimoji="0" lang="en-US" sz="900" b="0" i="0" u="none" strike="noStrike" kern="1200" cap="none" spc="0" normalizeH="0" baseline="30000" noProof="0" dirty="0">
                    <a:ln>
                      <a:noFill/>
                    </a:ln>
                    <a:solidFill>
                      <a:srgbClr val="000000"/>
                    </a:solidFill>
                    <a:effectLst/>
                    <a:uLnTx/>
                    <a:uFillTx/>
                    <a:latin typeface="Georgia"/>
                    <a:ea typeface="+mn-ea"/>
                    <a:cs typeface="+mn-cs"/>
                  </a:rPr>
                  <a:t>-27 </a:t>
                </a:r>
                <a:r>
                  <a:rPr kumimoji="0" lang="en-US" sz="900" b="0" i="0" u="none" strike="noStrike" kern="1200" cap="none" spc="0" normalizeH="0" baseline="0" noProof="0" dirty="0">
                    <a:ln>
                      <a:noFill/>
                    </a:ln>
                    <a:solidFill>
                      <a:srgbClr val="000000"/>
                    </a:solidFill>
                    <a:effectLst/>
                    <a:uLnTx/>
                    <a:uFillTx/>
                    <a:latin typeface="Georgia"/>
                    <a:ea typeface="+mn-ea"/>
                    <a:cs typeface="+mn-cs"/>
                  </a:rPr>
                  <a:t>by log-rank test</a:t>
                </a:r>
              </a:p>
            </p:txBody>
          </p:sp>
          <p:sp>
            <p:nvSpPr>
              <p:cNvPr id="61" name="Freeform: Shape 60">
                <a:extLst>
                  <a:ext uri="{FF2B5EF4-FFF2-40B4-BE49-F238E27FC236}">
                    <a16:creationId xmlns:a16="http://schemas.microsoft.com/office/drawing/2014/main" id="{507924A5-AD24-AD37-CD24-92CD37D3E345}"/>
                  </a:ext>
                </a:extLst>
              </p:cNvPr>
              <p:cNvSpPr/>
              <p:nvPr/>
            </p:nvSpPr>
            <p:spPr>
              <a:xfrm>
                <a:off x="5617210" y="1415760"/>
                <a:ext cx="3013075" cy="1019175"/>
              </a:xfrm>
              <a:custGeom>
                <a:avLst/>
                <a:gdLst>
                  <a:gd name="connsiteX0" fmla="*/ 0 w 3013075"/>
                  <a:gd name="connsiteY0" fmla="*/ 1222375 h 1222375"/>
                  <a:gd name="connsiteX1" fmla="*/ 171450 w 3013075"/>
                  <a:gd name="connsiteY1" fmla="*/ 1146175 h 1222375"/>
                  <a:gd name="connsiteX2" fmla="*/ 298450 w 3013075"/>
                  <a:gd name="connsiteY2" fmla="*/ 1101725 h 1222375"/>
                  <a:gd name="connsiteX3" fmla="*/ 485775 w 3013075"/>
                  <a:gd name="connsiteY3" fmla="*/ 1019175 h 1222375"/>
                  <a:gd name="connsiteX4" fmla="*/ 631825 w 3013075"/>
                  <a:gd name="connsiteY4" fmla="*/ 977900 h 1222375"/>
                  <a:gd name="connsiteX5" fmla="*/ 876300 w 3013075"/>
                  <a:gd name="connsiteY5" fmla="*/ 882650 h 1222375"/>
                  <a:gd name="connsiteX6" fmla="*/ 1025525 w 3013075"/>
                  <a:gd name="connsiteY6" fmla="*/ 835025 h 1222375"/>
                  <a:gd name="connsiteX7" fmla="*/ 1139825 w 3013075"/>
                  <a:gd name="connsiteY7" fmla="*/ 771525 h 1222375"/>
                  <a:gd name="connsiteX8" fmla="*/ 1238250 w 3013075"/>
                  <a:gd name="connsiteY8" fmla="*/ 730250 h 1222375"/>
                  <a:gd name="connsiteX9" fmla="*/ 1317625 w 3013075"/>
                  <a:gd name="connsiteY9" fmla="*/ 711200 h 1222375"/>
                  <a:gd name="connsiteX10" fmla="*/ 1460500 w 3013075"/>
                  <a:gd name="connsiteY10" fmla="*/ 628650 h 1222375"/>
                  <a:gd name="connsiteX11" fmla="*/ 1574800 w 3013075"/>
                  <a:gd name="connsiteY11" fmla="*/ 568325 h 1222375"/>
                  <a:gd name="connsiteX12" fmla="*/ 1660525 w 3013075"/>
                  <a:gd name="connsiteY12" fmla="*/ 536575 h 1222375"/>
                  <a:gd name="connsiteX13" fmla="*/ 1781175 w 3013075"/>
                  <a:gd name="connsiteY13" fmla="*/ 454025 h 1222375"/>
                  <a:gd name="connsiteX14" fmla="*/ 1892300 w 3013075"/>
                  <a:gd name="connsiteY14" fmla="*/ 412750 h 1222375"/>
                  <a:gd name="connsiteX15" fmla="*/ 2044700 w 3013075"/>
                  <a:gd name="connsiteY15" fmla="*/ 365125 h 1222375"/>
                  <a:gd name="connsiteX16" fmla="*/ 2130425 w 3013075"/>
                  <a:gd name="connsiteY16" fmla="*/ 320675 h 1222375"/>
                  <a:gd name="connsiteX17" fmla="*/ 2241550 w 3013075"/>
                  <a:gd name="connsiteY17" fmla="*/ 273050 h 1222375"/>
                  <a:gd name="connsiteX18" fmla="*/ 2330450 w 3013075"/>
                  <a:gd name="connsiteY18" fmla="*/ 234950 h 1222375"/>
                  <a:gd name="connsiteX19" fmla="*/ 2432050 w 3013075"/>
                  <a:gd name="connsiteY19" fmla="*/ 187325 h 1222375"/>
                  <a:gd name="connsiteX20" fmla="*/ 2536825 w 3013075"/>
                  <a:gd name="connsiteY20" fmla="*/ 168275 h 1222375"/>
                  <a:gd name="connsiteX21" fmla="*/ 2682875 w 3013075"/>
                  <a:gd name="connsiteY21" fmla="*/ 133350 h 1222375"/>
                  <a:gd name="connsiteX22" fmla="*/ 2755900 w 3013075"/>
                  <a:gd name="connsiteY22" fmla="*/ 98425 h 1222375"/>
                  <a:gd name="connsiteX23" fmla="*/ 2886075 w 3013075"/>
                  <a:gd name="connsiteY23" fmla="*/ 50800 h 1222375"/>
                  <a:gd name="connsiteX24" fmla="*/ 3013075 w 3013075"/>
                  <a:gd name="connsiteY24" fmla="*/ 0 h 1222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13075" h="1222375">
                    <a:moveTo>
                      <a:pt x="0" y="1222375"/>
                    </a:moveTo>
                    <a:cubicBezTo>
                      <a:pt x="60589" y="1195387"/>
                      <a:pt x="121708" y="1166283"/>
                      <a:pt x="171450" y="1146175"/>
                    </a:cubicBezTo>
                    <a:cubicBezTo>
                      <a:pt x="221192" y="1126067"/>
                      <a:pt x="246063" y="1122892"/>
                      <a:pt x="298450" y="1101725"/>
                    </a:cubicBezTo>
                    <a:cubicBezTo>
                      <a:pt x="350838" y="1080558"/>
                      <a:pt x="430213" y="1039812"/>
                      <a:pt x="485775" y="1019175"/>
                    </a:cubicBezTo>
                    <a:cubicBezTo>
                      <a:pt x="541338" y="998537"/>
                      <a:pt x="566737" y="1000654"/>
                      <a:pt x="631825" y="977900"/>
                    </a:cubicBezTo>
                    <a:cubicBezTo>
                      <a:pt x="696913" y="955146"/>
                      <a:pt x="810683" y="906462"/>
                      <a:pt x="876300" y="882650"/>
                    </a:cubicBezTo>
                    <a:cubicBezTo>
                      <a:pt x="941917" y="858838"/>
                      <a:pt x="981604" y="853546"/>
                      <a:pt x="1025525" y="835025"/>
                    </a:cubicBezTo>
                    <a:cubicBezTo>
                      <a:pt x="1069446" y="816504"/>
                      <a:pt x="1104371" y="788987"/>
                      <a:pt x="1139825" y="771525"/>
                    </a:cubicBezTo>
                    <a:cubicBezTo>
                      <a:pt x="1175279" y="754063"/>
                      <a:pt x="1208617" y="740304"/>
                      <a:pt x="1238250" y="730250"/>
                    </a:cubicBezTo>
                    <a:cubicBezTo>
                      <a:pt x="1267883" y="720196"/>
                      <a:pt x="1280583" y="728133"/>
                      <a:pt x="1317625" y="711200"/>
                    </a:cubicBezTo>
                    <a:cubicBezTo>
                      <a:pt x="1354667" y="694267"/>
                      <a:pt x="1417638" y="652462"/>
                      <a:pt x="1460500" y="628650"/>
                    </a:cubicBezTo>
                    <a:cubicBezTo>
                      <a:pt x="1503363" y="604837"/>
                      <a:pt x="1541462" y="583671"/>
                      <a:pt x="1574800" y="568325"/>
                    </a:cubicBezTo>
                    <a:cubicBezTo>
                      <a:pt x="1608138" y="552979"/>
                      <a:pt x="1626129" y="555625"/>
                      <a:pt x="1660525" y="536575"/>
                    </a:cubicBezTo>
                    <a:cubicBezTo>
                      <a:pt x="1694921" y="517525"/>
                      <a:pt x="1742546" y="474663"/>
                      <a:pt x="1781175" y="454025"/>
                    </a:cubicBezTo>
                    <a:cubicBezTo>
                      <a:pt x="1819804" y="433387"/>
                      <a:pt x="1848379" y="427567"/>
                      <a:pt x="1892300" y="412750"/>
                    </a:cubicBezTo>
                    <a:cubicBezTo>
                      <a:pt x="1936221" y="397933"/>
                      <a:pt x="2005013" y="380471"/>
                      <a:pt x="2044700" y="365125"/>
                    </a:cubicBezTo>
                    <a:cubicBezTo>
                      <a:pt x="2084387" y="349779"/>
                      <a:pt x="2097617" y="336021"/>
                      <a:pt x="2130425" y="320675"/>
                    </a:cubicBezTo>
                    <a:cubicBezTo>
                      <a:pt x="2163233" y="305329"/>
                      <a:pt x="2241550" y="273050"/>
                      <a:pt x="2241550" y="273050"/>
                    </a:cubicBezTo>
                    <a:lnTo>
                      <a:pt x="2330450" y="234950"/>
                    </a:lnTo>
                    <a:cubicBezTo>
                      <a:pt x="2362200" y="220662"/>
                      <a:pt x="2397654" y="198438"/>
                      <a:pt x="2432050" y="187325"/>
                    </a:cubicBezTo>
                    <a:cubicBezTo>
                      <a:pt x="2466446" y="176212"/>
                      <a:pt x="2495021" y="177271"/>
                      <a:pt x="2536825" y="168275"/>
                    </a:cubicBezTo>
                    <a:cubicBezTo>
                      <a:pt x="2578629" y="159279"/>
                      <a:pt x="2646363" y="144992"/>
                      <a:pt x="2682875" y="133350"/>
                    </a:cubicBezTo>
                    <a:cubicBezTo>
                      <a:pt x="2719387" y="121708"/>
                      <a:pt x="2722033" y="112183"/>
                      <a:pt x="2755900" y="98425"/>
                    </a:cubicBezTo>
                    <a:cubicBezTo>
                      <a:pt x="2789767" y="84667"/>
                      <a:pt x="2843213" y="67204"/>
                      <a:pt x="2886075" y="50800"/>
                    </a:cubicBezTo>
                    <a:cubicBezTo>
                      <a:pt x="2928938" y="34396"/>
                      <a:pt x="2971006" y="17198"/>
                      <a:pt x="3013075" y="0"/>
                    </a:cubicBez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a:ea typeface="+mn-ea"/>
                  <a:cs typeface="+mn-cs"/>
                </a:endParaRPr>
              </a:p>
            </p:txBody>
          </p:sp>
          <p:sp>
            <p:nvSpPr>
              <p:cNvPr id="62" name="Freeform: Shape 61">
                <a:extLst>
                  <a:ext uri="{FF2B5EF4-FFF2-40B4-BE49-F238E27FC236}">
                    <a16:creationId xmlns:a16="http://schemas.microsoft.com/office/drawing/2014/main" id="{9ED210C9-9ADA-00C8-D024-2C287C474B8A}"/>
                  </a:ext>
                </a:extLst>
              </p:cNvPr>
              <p:cNvSpPr/>
              <p:nvPr/>
            </p:nvSpPr>
            <p:spPr>
              <a:xfrm>
                <a:off x="5607685" y="1609435"/>
                <a:ext cx="3025775" cy="825500"/>
              </a:xfrm>
              <a:custGeom>
                <a:avLst/>
                <a:gdLst>
                  <a:gd name="connsiteX0" fmla="*/ 0 w 3025775"/>
                  <a:gd name="connsiteY0" fmla="*/ 1035050 h 1035050"/>
                  <a:gd name="connsiteX1" fmla="*/ 158750 w 3025775"/>
                  <a:gd name="connsiteY1" fmla="*/ 949325 h 1035050"/>
                  <a:gd name="connsiteX2" fmla="*/ 317500 w 3025775"/>
                  <a:gd name="connsiteY2" fmla="*/ 901700 h 1035050"/>
                  <a:gd name="connsiteX3" fmla="*/ 460375 w 3025775"/>
                  <a:gd name="connsiteY3" fmla="*/ 873125 h 1035050"/>
                  <a:gd name="connsiteX4" fmla="*/ 527050 w 3025775"/>
                  <a:gd name="connsiteY4" fmla="*/ 844550 h 1035050"/>
                  <a:gd name="connsiteX5" fmla="*/ 692150 w 3025775"/>
                  <a:gd name="connsiteY5" fmla="*/ 803275 h 1035050"/>
                  <a:gd name="connsiteX6" fmla="*/ 815975 w 3025775"/>
                  <a:gd name="connsiteY6" fmla="*/ 768350 h 1035050"/>
                  <a:gd name="connsiteX7" fmla="*/ 904875 w 3025775"/>
                  <a:gd name="connsiteY7" fmla="*/ 733425 h 1035050"/>
                  <a:gd name="connsiteX8" fmla="*/ 1054100 w 3025775"/>
                  <a:gd name="connsiteY8" fmla="*/ 676275 h 1035050"/>
                  <a:gd name="connsiteX9" fmla="*/ 1200150 w 3025775"/>
                  <a:gd name="connsiteY9" fmla="*/ 647700 h 1035050"/>
                  <a:gd name="connsiteX10" fmla="*/ 1403350 w 3025775"/>
                  <a:gd name="connsiteY10" fmla="*/ 587375 h 1035050"/>
                  <a:gd name="connsiteX11" fmla="*/ 1574800 w 3025775"/>
                  <a:gd name="connsiteY11" fmla="*/ 514350 h 1035050"/>
                  <a:gd name="connsiteX12" fmla="*/ 1692275 w 3025775"/>
                  <a:gd name="connsiteY12" fmla="*/ 469900 h 1035050"/>
                  <a:gd name="connsiteX13" fmla="*/ 1905000 w 3025775"/>
                  <a:gd name="connsiteY13" fmla="*/ 393700 h 1035050"/>
                  <a:gd name="connsiteX14" fmla="*/ 2051050 w 3025775"/>
                  <a:gd name="connsiteY14" fmla="*/ 333375 h 1035050"/>
                  <a:gd name="connsiteX15" fmla="*/ 2200275 w 3025775"/>
                  <a:gd name="connsiteY15" fmla="*/ 276225 h 1035050"/>
                  <a:gd name="connsiteX16" fmla="*/ 2327275 w 3025775"/>
                  <a:gd name="connsiteY16" fmla="*/ 238125 h 1035050"/>
                  <a:gd name="connsiteX17" fmla="*/ 2454275 w 3025775"/>
                  <a:gd name="connsiteY17" fmla="*/ 200025 h 1035050"/>
                  <a:gd name="connsiteX18" fmla="*/ 2625725 w 3025775"/>
                  <a:gd name="connsiteY18" fmla="*/ 133350 h 1035050"/>
                  <a:gd name="connsiteX19" fmla="*/ 2774950 w 3025775"/>
                  <a:gd name="connsiteY19" fmla="*/ 101600 h 1035050"/>
                  <a:gd name="connsiteX20" fmla="*/ 2898775 w 3025775"/>
                  <a:gd name="connsiteY20" fmla="*/ 47625 h 1035050"/>
                  <a:gd name="connsiteX21" fmla="*/ 3025775 w 3025775"/>
                  <a:gd name="connsiteY21" fmla="*/ 0 h 10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25775" h="1035050">
                    <a:moveTo>
                      <a:pt x="0" y="1035050"/>
                    </a:moveTo>
                    <a:cubicBezTo>
                      <a:pt x="52916" y="1003300"/>
                      <a:pt x="105833" y="971550"/>
                      <a:pt x="158750" y="949325"/>
                    </a:cubicBezTo>
                    <a:cubicBezTo>
                      <a:pt x="211667" y="927100"/>
                      <a:pt x="267229" y="914400"/>
                      <a:pt x="317500" y="901700"/>
                    </a:cubicBezTo>
                    <a:cubicBezTo>
                      <a:pt x="367771" y="889000"/>
                      <a:pt x="425450" y="882650"/>
                      <a:pt x="460375" y="873125"/>
                    </a:cubicBezTo>
                    <a:cubicBezTo>
                      <a:pt x="495300" y="863600"/>
                      <a:pt x="488421" y="856192"/>
                      <a:pt x="527050" y="844550"/>
                    </a:cubicBezTo>
                    <a:cubicBezTo>
                      <a:pt x="565679" y="832908"/>
                      <a:pt x="643996" y="815975"/>
                      <a:pt x="692150" y="803275"/>
                    </a:cubicBezTo>
                    <a:cubicBezTo>
                      <a:pt x="740304" y="790575"/>
                      <a:pt x="780521" y="779992"/>
                      <a:pt x="815975" y="768350"/>
                    </a:cubicBezTo>
                    <a:cubicBezTo>
                      <a:pt x="851429" y="756708"/>
                      <a:pt x="865188" y="748771"/>
                      <a:pt x="904875" y="733425"/>
                    </a:cubicBezTo>
                    <a:cubicBezTo>
                      <a:pt x="944562" y="718079"/>
                      <a:pt x="1004888" y="690562"/>
                      <a:pt x="1054100" y="676275"/>
                    </a:cubicBezTo>
                    <a:cubicBezTo>
                      <a:pt x="1103313" y="661987"/>
                      <a:pt x="1141942" y="662517"/>
                      <a:pt x="1200150" y="647700"/>
                    </a:cubicBezTo>
                    <a:cubicBezTo>
                      <a:pt x="1258358" y="632883"/>
                      <a:pt x="1340908" y="609600"/>
                      <a:pt x="1403350" y="587375"/>
                    </a:cubicBezTo>
                    <a:cubicBezTo>
                      <a:pt x="1465792" y="565150"/>
                      <a:pt x="1526646" y="533929"/>
                      <a:pt x="1574800" y="514350"/>
                    </a:cubicBezTo>
                    <a:cubicBezTo>
                      <a:pt x="1622954" y="494771"/>
                      <a:pt x="1692275" y="469900"/>
                      <a:pt x="1692275" y="469900"/>
                    </a:cubicBezTo>
                    <a:lnTo>
                      <a:pt x="1905000" y="393700"/>
                    </a:lnTo>
                    <a:cubicBezTo>
                      <a:pt x="1964796" y="370946"/>
                      <a:pt x="2001837" y="352954"/>
                      <a:pt x="2051050" y="333375"/>
                    </a:cubicBezTo>
                    <a:cubicBezTo>
                      <a:pt x="2100263" y="313796"/>
                      <a:pt x="2154238" y="292100"/>
                      <a:pt x="2200275" y="276225"/>
                    </a:cubicBezTo>
                    <a:cubicBezTo>
                      <a:pt x="2246313" y="260350"/>
                      <a:pt x="2327275" y="238125"/>
                      <a:pt x="2327275" y="238125"/>
                    </a:cubicBezTo>
                    <a:cubicBezTo>
                      <a:pt x="2369608" y="225425"/>
                      <a:pt x="2404533" y="217487"/>
                      <a:pt x="2454275" y="200025"/>
                    </a:cubicBezTo>
                    <a:cubicBezTo>
                      <a:pt x="2504017" y="182562"/>
                      <a:pt x="2572279" y="149754"/>
                      <a:pt x="2625725" y="133350"/>
                    </a:cubicBezTo>
                    <a:cubicBezTo>
                      <a:pt x="2679171" y="116946"/>
                      <a:pt x="2729442" y="115887"/>
                      <a:pt x="2774950" y="101600"/>
                    </a:cubicBezTo>
                    <a:cubicBezTo>
                      <a:pt x="2820458" y="87312"/>
                      <a:pt x="2856971" y="64558"/>
                      <a:pt x="2898775" y="47625"/>
                    </a:cubicBezTo>
                    <a:cubicBezTo>
                      <a:pt x="2940579" y="30692"/>
                      <a:pt x="2983177" y="15346"/>
                      <a:pt x="3025775" y="0"/>
                    </a:cubicBez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a:ea typeface="+mn-ea"/>
                  <a:cs typeface="+mn-cs"/>
                </a:endParaRPr>
              </a:p>
            </p:txBody>
          </p:sp>
          <p:cxnSp>
            <p:nvCxnSpPr>
              <p:cNvPr id="63" name="Straight Connector 62">
                <a:extLst>
                  <a:ext uri="{FF2B5EF4-FFF2-40B4-BE49-F238E27FC236}">
                    <a16:creationId xmlns:a16="http://schemas.microsoft.com/office/drawing/2014/main" id="{12E4B4AC-7CC0-76A0-37B3-C271EFE13A1F}"/>
                  </a:ext>
                </a:extLst>
              </p:cNvPr>
              <p:cNvCxnSpPr/>
              <p:nvPr/>
            </p:nvCxnSpPr>
            <p:spPr>
              <a:xfrm>
                <a:off x="5574347" y="1818985"/>
                <a:ext cx="2190750" cy="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82EE955D-7BB4-984A-2070-46C11BDC4D6F}"/>
                  </a:ext>
                </a:extLst>
              </p:cNvPr>
              <p:cNvCxnSpPr/>
              <p:nvPr/>
            </p:nvCxnSpPr>
            <p:spPr>
              <a:xfrm>
                <a:off x="5574347" y="1680873"/>
                <a:ext cx="219075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3447A588-EE35-A30E-BCDB-B858DFACC08B}"/>
                  </a:ext>
                </a:extLst>
              </p:cNvPr>
              <p:cNvCxnSpPr>
                <a:cxnSpLocks/>
              </p:cNvCxnSpPr>
              <p:nvPr/>
            </p:nvCxnSpPr>
            <p:spPr>
              <a:xfrm>
                <a:off x="7758747" y="1680873"/>
                <a:ext cx="0" cy="766763"/>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66" name="Rectangle 65">
                <a:extLst>
                  <a:ext uri="{FF2B5EF4-FFF2-40B4-BE49-F238E27FC236}">
                    <a16:creationId xmlns:a16="http://schemas.microsoft.com/office/drawing/2014/main" id="{155E01A4-104C-1D75-7622-948E79CAEC3A}"/>
                  </a:ext>
                </a:extLst>
              </p:cNvPr>
              <p:cNvSpPr/>
              <p:nvPr/>
            </p:nvSpPr>
            <p:spPr>
              <a:xfrm>
                <a:off x="5674360" y="1818985"/>
                <a:ext cx="1109663" cy="3254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IN" sz="900" b="0" i="0" u="none" strike="noStrike" kern="1200" cap="none" spc="0" normalizeH="0" baseline="0" noProof="0" dirty="0">
                    <a:ln>
                      <a:noFill/>
                    </a:ln>
                    <a:solidFill>
                      <a:srgbClr val="004F71"/>
                    </a:solidFill>
                    <a:effectLst/>
                    <a:uLnTx/>
                    <a:uFillTx/>
                    <a:latin typeface="Georgia"/>
                    <a:ea typeface="+mn-ea"/>
                    <a:cs typeface="+mn-cs"/>
                  </a:rPr>
                  <a:t>Early statin discontinuation</a:t>
                </a:r>
              </a:p>
            </p:txBody>
          </p:sp>
          <p:sp>
            <p:nvSpPr>
              <p:cNvPr id="67" name="Rectangle 66">
                <a:extLst>
                  <a:ext uri="{FF2B5EF4-FFF2-40B4-BE49-F238E27FC236}">
                    <a16:creationId xmlns:a16="http://schemas.microsoft.com/office/drawing/2014/main" id="{E1D58D65-4D89-0726-C06A-FDC34CF5FDAD}"/>
                  </a:ext>
                </a:extLst>
              </p:cNvPr>
              <p:cNvSpPr/>
              <p:nvPr/>
            </p:nvSpPr>
            <p:spPr>
              <a:xfrm>
                <a:off x="6677660" y="2085685"/>
                <a:ext cx="1109663" cy="3254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IN" sz="900" b="0" i="0" u="none" strike="noStrike" kern="1200" cap="none" spc="0" normalizeH="0" baseline="0" noProof="0" dirty="0">
                    <a:ln>
                      <a:noFill/>
                    </a:ln>
                    <a:solidFill>
                      <a:srgbClr val="009CDE"/>
                    </a:solidFill>
                    <a:effectLst/>
                    <a:uLnTx/>
                    <a:uFillTx/>
                    <a:latin typeface="Georgia"/>
                    <a:ea typeface="+mn-ea"/>
                    <a:cs typeface="+mn-cs"/>
                  </a:rPr>
                  <a:t>Continued statin use</a:t>
                </a:r>
              </a:p>
            </p:txBody>
          </p:sp>
          <p:grpSp>
            <p:nvGrpSpPr>
              <p:cNvPr id="68" name="Group 67">
                <a:extLst>
                  <a:ext uri="{FF2B5EF4-FFF2-40B4-BE49-F238E27FC236}">
                    <a16:creationId xmlns:a16="http://schemas.microsoft.com/office/drawing/2014/main" id="{C4420313-A4C3-751A-8835-142DD28274B9}"/>
                  </a:ext>
                </a:extLst>
              </p:cNvPr>
              <p:cNvGrpSpPr/>
              <p:nvPr/>
            </p:nvGrpSpPr>
            <p:grpSpPr>
              <a:xfrm>
                <a:off x="5329245" y="1645948"/>
                <a:ext cx="361950" cy="180975"/>
                <a:chOff x="5282499" y="3347199"/>
                <a:chExt cx="363101" cy="181813"/>
              </a:xfrm>
            </p:grpSpPr>
            <p:sp>
              <p:nvSpPr>
                <p:cNvPr id="77" name="Rectangle 76">
                  <a:extLst>
                    <a:ext uri="{FF2B5EF4-FFF2-40B4-BE49-F238E27FC236}">
                      <a16:creationId xmlns:a16="http://schemas.microsoft.com/office/drawing/2014/main" id="{A64171DE-8082-1548-3D20-614AC6A983FE}"/>
                    </a:ext>
                  </a:extLst>
                </p:cNvPr>
                <p:cNvSpPr/>
                <p:nvPr/>
              </p:nvSpPr>
              <p:spPr>
                <a:xfrm>
                  <a:off x="5287964" y="3427413"/>
                  <a:ext cx="347921" cy="1015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9CDE"/>
                      </a:solidFill>
                      <a:effectLst/>
                      <a:uLnTx/>
                      <a:uFillTx/>
                      <a:latin typeface="Calibri"/>
                      <a:ea typeface="+mn-ea"/>
                      <a:cs typeface="+mn-cs"/>
                    </a:rPr>
                    <a:t>8.0</a:t>
                  </a:r>
                </a:p>
              </p:txBody>
            </p:sp>
            <p:sp>
              <p:nvSpPr>
                <p:cNvPr id="78" name="Rectangle 77">
                  <a:extLst>
                    <a:ext uri="{FF2B5EF4-FFF2-40B4-BE49-F238E27FC236}">
                      <a16:creationId xmlns:a16="http://schemas.microsoft.com/office/drawing/2014/main" id="{2E8AE2E4-2939-2AFE-40D1-3CB0F47EA3C3}"/>
                    </a:ext>
                  </a:extLst>
                </p:cNvPr>
                <p:cNvSpPr/>
                <p:nvPr/>
              </p:nvSpPr>
              <p:spPr>
                <a:xfrm>
                  <a:off x="5282499" y="3347199"/>
                  <a:ext cx="363101" cy="1015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4F71"/>
                      </a:solidFill>
                      <a:effectLst/>
                      <a:uLnTx/>
                      <a:uFillTx/>
                      <a:latin typeface="Calibri"/>
                      <a:ea typeface="+mn-ea"/>
                      <a:cs typeface="+mn-cs"/>
                    </a:rPr>
                    <a:t>9.9</a:t>
                  </a:r>
                </a:p>
              </p:txBody>
            </p:sp>
          </p:grpSp>
          <p:cxnSp>
            <p:nvCxnSpPr>
              <p:cNvPr id="69" name="Straight Connector 68">
                <a:extLst>
                  <a:ext uri="{FF2B5EF4-FFF2-40B4-BE49-F238E27FC236}">
                    <a16:creationId xmlns:a16="http://schemas.microsoft.com/office/drawing/2014/main" id="{0E019328-EBB5-C200-0922-2D06114131A9}"/>
                  </a:ext>
                </a:extLst>
              </p:cNvPr>
              <p:cNvCxnSpPr/>
              <p:nvPr/>
            </p:nvCxnSpPr>
            <p:spPr>
              <a:xfrm>
                <a:off x="5606097" y="1355435"/>
                <a:ext cx="0" cy="1082675"/>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4204A2D1-BB49-C638-7D71-1A1D8B98412C}"/>
                  </a:ext>
                </a:extLst>
              </p:cNvPr>
              <p:cNvCxnSpPr>
                <a:cxnSpLocks/>
              </p:cNvCxnSpPr>
              <p:nvPr/>
            </p:nvCxnSpPr>
            <p:spPr>
              <a:xfrm>
                <a:off x="5589375" y="2431548"/>
                <a:ext cx="3031067"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71" name="Text Placeholder 2">
                <a:extLst>
                  <a:ext uri="{FF2B5EF4-FFF2-40B4-BE49-F238E27FC236}">
                    <a16:creationId xmlns:a16="http://schemas.microsoft.com/office/drawing/2014/main" id="{6B83562C-166F-BC9B-A0A5-A9C92B3FE4C0}"/>
                  </a:ext>
                </a:extLst>
              </p:cNvPr>
              <p:cNvSpPr txBox="1">
                <a:spLocks/>
              </p:cNvSpPr>
              <p:nvPr>
                <p:custDataLst>
                  <p:tags r:id="rId8"/>
                </p:custDataLst>
              </p:nvPr>
            </p:nvSpPr>
            <p:spPr bwMode="auto">
              <a:xfrm>
                <a:off x="5351078" y="1281320"/>
                <a:ext cx="217978" cy="127486"/>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t" anchorCtr="0">
                <a:sp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r"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None/>
                  <a:tabLst/>
                  <a:defRPr/>
                </a:pPr>
                <a:r>
                  <a:rPr kumimoji="0" lang="en-US" sz="900" b="0" i="0" u="none" strike="noStrike" kern="1200" cap="none" spc="0" normalizeH="0" baseline="0" noProof="0">
                    <a:ln>
                      <a:noFill/>
                    </a:ln>
                    <a:solidFill>
                      <a:srgbClr val="000000"/>
                    </a:solidFill>
                    <a:effectLst/>
                    <a:uLnTx/>
                    <a:uFillTx/>
                    <a:latin typeface="Calibri"/>
                    <a:ea typeface="+mn-ea"/>
                    <a:cs typeface="+mn-cs"/>
                  </a:rPr>
                  <a:t>14.0</a:t>
                </a:r>
              </a:p>
            </p:txBody>
          </p:sp>
          <p:sp>
            <p:nvSpPr>
              <p:cNvPr id="72" name="Text Placeholder 2">
                <a:extLst>
                  <a:ext uri="{FF2B5EF4-FFF2-40B4-BE49-F238E27FC236}">
                    <a16:creationId xmlns:a16="http://schemas.microsoft.com/office/drawing/2014/main" id="{0D9313ED-6E89-8F10-CB03-CAD85AD61E4D}"/>
                  </a:ext>
                </a:extLst>
              </p:cNvPr>
              <p:cNvSpPr txBox="1">
                <a:spLocks/>
              </p:cNvSpPr>
              <p:nvPr>
                <p:custDataLst>
                  <p:tags r:id="rId9"/>
                </p:custDataLst>
              </p:nvPr>
            </p:nvSpPr>
            <p:spPr bwMode="auto">
              <a:xfrm>
                <a:off x="5351078" y="1543081"/>
                <a:ext cx="217978" cy="127486"/>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t" anchorCtr="0">
                <a:sp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r"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None/>
                  <a:tabLst/>
                  <a:defRPr/>
                </a:pPr>
                <a:r>
                  <a:rPr kumimoji="0" lang="en-US" sz="900" b="0" i="0" u="none" strike="noStrike" kern="1200" cap="none" spc="0" normalizeH="0" baseline="0" noProof="0" dirty="0">
                    <a:ln>
                      <a:noFill/>
                    </a:ln>
                    <a:solidFill>
                      <a:srgbClr val="000000"/>
                    </a:solidFill>
                    <a:effectLst/>
                    <a:uLnTx/>
                    <a:uFillTx/>
                    <a:latin typeface="Calibri"/>
                    <a:ea typeface="+mn-ea"/>
                    <a:cs typeface="+mn-cs"/>
                  </a:rPr>
                  <a:t>10.5</a:t>
                </a:r>
              </a:p>
            </p:txBody>
          </p:sp>
          <p:sp>
            <p:nvSpPr>
              <p:cNvPr id="73" name="Text Placeholder 2">
                <a:extLst>
                  <a:ext uri="{FF2B5EF4-FFF2-40B4-BE49-F238E27FC236}">
                    <a16:creationId xmlns:a16="http://schemas.microsoft.com/office/drawing/2014/main" id="{340A8B95-C814-51C8-F1C5-6681DAD8D064}"/>
                  </a:ext>
                </a:extLst>
              </p:cNvPr>
              <p:cNvSpPr txBox="1">
                <a:spLocks/>
              </p:cNvSpPr>
              <p:nvPr>
                <p:custDataLst>
                  <p:tags r:id="rId10"/>
                </p:custDataLst>
              </p:nvPr>
            </p:nvSpPr>
            <p:spPr bwMode="auto">
              <a:xfrm>
                <a:off x="5351078" y="1809251"/>
                <a:ext cx="217978" cy="127486"/>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t" anchorCtr="0">
                <a:sp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r"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None/>
                  <a:tabLst/>
                  <a:defRPr/>
                </a:pPr>
                <a:r>
                  <a:rPr kumimoji="0" lang="en-US" sz="900" b="0" i="0" u="none" strike="noStrike" kern="1200" cap="none" spc="0" normalizeH="0" baseline="0" noProof="0">
                    <a:ln>
                      <a:noFill/>
                    </a:ln>
                    <a:solidFill>
                      <a:srgbClr val="000000"/>
                    </a:solidFill>
                    <a:effectLst/>
                    <a:uLnTx/>
                    <a:uFillTx/>
                    <a:latin typeface="Calibri"/>
                    <a:ea typeface="+mn-ea"/>
                    <a:cs typeface="+mn-cs"/>
                  </a:rPr>
                  <a:t>7.0</a:t>
                </a:r>
              </a:p>
            </p:txBody>
          </p:sp>
          <p:sp>
            <p:nvSpPr>
              <p:cNvPr id="74" name="Text Placeholder 2">
                <a:extLst>
                  <a:ext uri="{FF2B5EF4-FFF2-40B4-BE49-F238E27FC236}">
                    <a16:creationId xmlns:a16="http://schemas.microsoft.com/office/drawing/2014/main" id="{AED3C58E-5DFC-2CA7-FB60-DDC88EC83BF7}"/>
                  </a:ext>
                </a:extLst>
              </p:cNvPr>
              <p:cNvSpPr txBox="1">
                <a:spLocks/>
              </p:cNvSpPr>
              <p:nvPr>
                <p:custDataLst>
                  <p:tags r:id="rId11"/>
                </p:custDataLst>
              </p:nvPr>
            </p:nvSpPr>
            <p:spPr bwMode="auto">
              <a:xfrm>
                <a:off x="5351078" y="2074187"/>
                <a:ext cx="217978" cy="127486"/>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t" anchorCtr="0">
                <a:sp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r"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None/>
                  <a:tabLst/>
                  <a:defRPr/>
                </a:pPr>
                <a:r>
                  <a:rPr kumimoji="0" lang="en-US" sz="900" b="0" i="0" u="none" strike="noStrike" kern="1200" cap="none" spc="0" normalizeH="0" baseline="0" noProof="0">
                    <a:ln>
                      <a:noFill/>
                    </a:ln>
                    <a:solidFill>
                      <a:srgbClr val="000000"/>
                    </a:solidFill>
                    <a:effectLst/>
                    <a:uLnTx/>
                    <a:uFillTx/>
                    <a:latin typeface="Calibri"/>
                    <a:ea typeface="+mn-ea"/>
                    <a:cs typeface="+mn-cs"/>
                  </a:rPr>
                  <a:t>3.5</a:t>
                </a:r>
              </a:p>
            </p:txBody>
          </p:sp>
          <p:sp>
            <p:nvSpPr>
              <p:cNvPr id="75" name="Text Placeholder 2">
                <a:extLst>
                  <a:ext uri="{FF2B5EF4-FFF2-40B4-BE49-F238E27FC236}">
                    <a16:creationId xmlns:a16="http://schemas.microsoft.com/office/drawing/2014/main" id="{1AFCCB4E-4CE4-51E4-F160-4A9BF5313F42}"/>
                  </a:ext>
                </a:extLst>
              </p:cNvPr>
              <p:cNvSpPr txBox="1">
                <a:spLocks/>
              </p:cNvSpPr>
              <p:nvPr>
                <p:custDataLst>
                  <p:tags r:id="rId12"/>
                </p:custDataLst>
              </p:nvPr>
            </p:nvSpPr>
            <p:spPr bwMode="auto">
              <a:xfrm>
                <a:off x="5351078" y="2359761"/>
                <a:ext cx="217978" cy="127486"/>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t" anchorCtr="0">
                <a:sp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r"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None/>
                  <a:tabLst/>
                  <a:defRPr/>
                </a:pPr>
                <a:r>
                  <a:rPr kumimoji="0" lang="en-US" sz="900" b="0" i="0" u="none" strike="noStrike" kern="1200" cap="none" spc="0" normalizeH="0" baseline="0" noProof="0">
                    <a:ln>
                      <a:noFill/>
                    </a:ln>
                    <a:solidFill>
                      <a:srgbClr val="000000"/>
                    </a:solidFill>
                    <a:effectLst/>
                    <a:uLnTx/>
                    <a:uFillTx/>
                    <a:latin typeface="Calibri"/>
                    <a:ea typeface="+mn-ea"/>
                    <a:cs typeface="+mn-cs"/>
                  </a:rPr>
                  <a:t>0.0</a:t>
                </a:r>
              </a:p>
            </p:txBody>
          </p:sp>
          <p:sp>
            <p:nvSpPr>
              <p:cNvPr id="76" name="Text Placeholder 2">
                <a:extLst>
                  <a:ext uri="{FF2B5EF4-FFF2-40B4-BE49-F238E27FC236}">
                    <a16:creationId xmlns:a16="http://schemas.microsoft.com/office/drawing/2014/main" id="{BC231885-D850-7543-645D-6324EC0150DB}"/>
                  </a:ext>
                </a:extLst>
              </p:cNvPr>
              <p:cNvSpPr txBox="1">
                <a:spLocks/>
              </p:cNvSpPr>
              <p:nvPr>
                <p:custDataLst>
                  <p:tags r:id="rId13"/>
                </p:custDataLst>
              </p:nvPr>
            </p:nvSpPr>
            <p:spPr bwMode="auto">
              <a:xfrm rot="16200000">
                <a:off x="4525083" y="1826483"/>
                <a:ext cx="1305944" cy="92442"/>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t" anchorCtr="0">
                <a:sp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None/>
                  <a:tabLst/>
                  <a:defRPr/>
                </a:pPr>
                <a:r>
                  <a:rPr kumimoji="0" lang="en-US" sz="900" b="0" i="0" u="none" strike="noStrike" kern="1200" cap="none" spc="0" normalizeH="0" baseline="0" noProof="0" dirty="0">
                    <a:ln>
                      <a:noFill/>
                    </a:ln>
                    <a:solidFill>
                      <a:srgbClr val="000000"/>
                    </a:solidFill>
                    <a:effectLst/>
                    <a:uLnTx/>
                    <a:uFillTx/>
                    <a:latin typeface="Georgia"/>
                    <a:ea typeface="+mn-ea"/>
                    <a:cs typeface="+mn-cs"/>
                  </a:rPr>
                  <a:t>Cumulative Incidence (%)</a:t>
                </a:r>
              </a:p>
            </p:txBody>
          </p:sp>
        </p:grpSp>
        <p:sp>
          <p:nvSpPr>
            <p:cNvPr id="79" name="Text Placeholder 5">
              <a:extLst>
                <a:ext uri="{FF2B5EF4-FFF2-40B4-BE49-F238E27FC236}">
                  <a16:creationId xmlns:a16="http://schemas.microsoft.com/office/drawing/2014/main" id="{652548D2-8783-6EF3-4B04-A71ECDC98B3B}"/>
                </a:ext>
              </a:extLst>
            </p:cNvPr>
            <p:cNvSpPr txBox="1">
              <a:spLocks/>
            </p:cNvSpPr>
            <p:nvPr/>
          </p:nvSpPr>
          <p:spPr>
            <a:xfrm>
              <a:off x="6266038" y="3519996"/>
              <a:ext cx="5354460" cy="286455"/>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sz="900" b="0" i="0" u="none" strike="noStrike" kern="0" cap="none" spc="0" normalizeH="0" baseline="0" noProof="0" dirty="0">
                  <a:ln>
                    <a:noFill/>
                  </a:ln>
                  <a:solidFill>
                    <a:prstClr val="white"/>
                  </a:solidFill>
                  <a:effectLst/>
                  <a:uLnTx/>
                  <a:uFillTx/>
                  <a:latin typeface="Georgia"/>
                  <a:ea typeface="+mn-ea"/>
                  <a:cs typeface="Calibri" panose="020F0502020204030204" pitchFamily="34" charset="0"/>
                </a:rPr>
                <a:t>Death from cardiovascular disease</a:t>
              </a:r>
            </a:p>
          </p:txBody>
        </p:sp>
        <p:sp>
          <p:nvSpPr>
            <p:cNvPr id="80" name="TextBox 79">
              <a:extLst>
                <a:ext uri="{FF2B5EF4-FFF2-40B4-BE49-F238E27FC236}">
                  <a16:creationId xmlns:a16="http://schemas.microsoft.com/office/drawing/2014/main" id="{FEFE7B5F-0E3B-FD34-856E-25B40195BEB2}"/>
                </a:ext>
              </a:extLst>
            </p:cNvPr>
            <p:cNvSpPr txBox="1"/>
            <p:nvPr/>
          </p:nvSpPr>
          <p:spPr>
            <a:xfrm>
              <a:off x="7215905" y="3838007"/>
              <a:ext cx="3920572" cy="453284"/>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Georgia"/>
                  <a:ea typeface="+mn-ea"/>
                  <a:cs typeface="+mn-cs"/>
                </a:rPr>
                <a:t>HR=1.18 (95% CI, 1.14-1.23)</a:t>
              </a:r>
            </a:p>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Georgia"/>
                  <a:ea typeface="+mn-ea"/>
                  <a:cs typeface="+mn-cs"/>
                </a:rPr>
                <a:t>P=3x10</a:t>
              </a:r>
              <a:r>
                <a:rPr kumimoji="0" lang="en-US" sz="900" b="0" i="0" u="none" strike="noStrike" kern="1200" cap="none" spc="0" normalizeH="0" baseline="30000" noProof="0" dirty="0">
                  <a:ln>
                    <a:noFill/>
                  </a:ln>
                  <a:solidFill>
                    <a:srgbClr val="000000"/>
                  </a:solidFill>
                  <a:effectLst/>
                  <a:uLnTx/>
                  <a:uFillTx/>
                  <a:latin typeface="Georgia"/>
                  <a:ea typeface="+mn-ea"/>
                  <a:cs typeface="+mn-cs"/>
                </a:rPr>
                <a:t>-15 </a:t>
              </a:r>
              <a:r>
                <a:rPr kumimoji="0" lang="en-US" sz="900" b="0" i="0" u="none" strike="noStrike" kern="1200" cap="none" spc="0" normalizeH="0" baseline="0" noProof="0" dirty="0">
                  <a:ln>
                    <a:noFill/>
                  </a:ln>
                  <a:solidFill>
                    <a:srgbClr val="000000"/>
                  </a:solidFill>
                  <a:effectLst/>
                  <a:uLnTx/>
                  <a:uFillTx/>
                  <a:latin typeface="Georgia"/>
                  <a:ea typeface="+mn-ea"/>
                  <a:cs typeface="+mn-cs"/>
                </a:rPr>
                <a:t>by</a:t>
              </a:r>
              <a:r>
                <a:rPr kumimoji="0" lang="en-US" sz="900" b="0" i="0" u="none" strike="noStrike" kern="1200" cap="none" spc="0" normalizeH="0" baseline="30000" noProof="0" dirty="0">
                  <a:ln>
                    <a:noFill/>
                  </a:ln>
                  <a:solidFill>
                    <a:srgbClr val="000000"/>
                  </a:solidFill>
                  <a:effectLst/>
                  <a:uLnTx/>
                  <a:uFillTx/>
                  <a:latin typeface="Georgia"/>
                  <a:ea typeface="+mn-ea"/>
                  <a:cs typeface="+mn-cs"/>
                </a:rPr>
                <a:t> </a:t>
              </a:r>
              <a:r>
                <a:rPr kumimoji="0" lang="en-US" sz="900" b="0" i="0" u="none" strike="noStrike" kern="1200" cap="none" spc="0" normalizeH="0" baseline="0" noProof="0" dirty="0">
                  <a:ln>
                    <a:noFill/>
                  </a:ln>
                  <a:solidFill>
                    <a:srgbClr val="000000"/>
                  </a:solidFill>
                  <a:effectLst/>
                  <a:uLnTx/>
                  <a:uFillTx/>
                  <a:latin typeface="Georgia"/>
                  <a:ea typeface="+mn-ea"/>
                  <a:cs typeface="+mn-cs"/>
                </a:rPr>
                <a:t>log-rank test</a:t>
              </a:r>
            </a:p>
          </p:txBody>
        </p:sp>
        <p:cxnSp>
          <p:nvCxnSpPr>
            <p:cNvPr id="81" name="Straight Connector 80">
              <a:extLst>
                <a:ext uri="{FF2B5EF4-FFF2-40B4-BE49-F238E27FC236}">
                  <a16:creationId xmlns:a16="http://schemas.microsoft.com/office/drawing/2014/main" id="{082F0F29-E218-BF8D-3CB4-596BB1F60994}"/>
                </a:ext>
              </a:extLst>
            </p:cNvPr>
            <p:cNvCxnSpPr/>
            <p:nvPr/>
          </p:nvCxnSpPr>
          <p:spPr>
            <a:xfrm>
              <a:off x="6960039" y="4544974"/>
              <a:ext cx="3111423" cy="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E1C75B70-CDEF-0716-0879-585A606DD643}"/>
                </a:ext>
              </a:extLst>
            </p:cNvPr>
            <p:cNvCxnSpPr/>
            <p:nvPr/>
          </p:nvCxnSpPr>
          <p:spPr>
            <a:xfrm>
              <a:off x="6960039" y="4437023"/>
              <a:ext cx="3111423"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FDE1C0E2-14BB-A6AD-757E-3AF7E45AB0EA}"/>
                </a:ext>
              </a:extLst>
            </p:cNvPr>
            <p:cNvCxnSpPr>
              <a:cxnSpLocks/>
            </p:cNvCxnSpPr>
            <p:nvPr/>
          </p:nvCxnSpPr>
          <p:spPr>
            <a:xfrm>
              <a:off x="10060711" y="4421198"/>
              <a:ext cx="0" cy="928511"/>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84" name="Freeform: Shape 83">
              <a:extLst>
                <a:ext uri="{FF2B5EF4-FFF2-40B4-BE49-F238E27FC236}">
                  <a16:creationId xmlns:a16="http://schemas.microsoft.com/office/drawing/2014/main" id="{8B6F4DF6-F440-F638-F733-77F801059E0F}"/>
                </a:ext>
              </a:extLst>
            </p:cNvPr>
            <p:cNvSpPr/>
            <p:nvPr/>
          </p:nvSpPr>
          <p:spPr>
            <a:xfrm>
              <a:off x="7049602" y="4007277"/>
              <a:ext cx="4295791" cy="1352615"/>
            </a:xfrm>
            <a:custGeom>
              <a:avLst/>
              <a:gdLst>
                <a:gd name="connsiteX0" fmla="*/ 0 w 3012666"/>
                <a:gd name="connsiteY0" fmla="*/ 1057786 h 1057786"/>
                <a:gd name="connsiteX1" fmla="*/ 523240 w 3012666"/>
                <a:gd name="connsiteY1" fmla="*/ 946026 h 1057786"/>
                <a:gd name="connsiteX2" fmla="*/ 1173480 w 3012666"/>
                <a:gd name="connsiteY2" fmla="*/ 778386 h 1057786"/>
                <a:gd name="connsiteX3" fmla="*/ 1590040 w 3012666"/>
                <a:gd name="connsiteY3" fmla="*/ 605666 h 1057786"/>
                <a:gd name="connsiteX4" fmla="*/ 2240280 w 3012666"/>
                <a:gd name="connsiteY4" fmla="*/ 336426 h 1057786"/>
                <a:gd name="connsiteX5" fmla="*/ 2499360 w 3012666"/>
                <a:gd name="connsiteY5" fmla="*/ 219586 h 1057786"/>
                <a:gd name="connsiteX6" fmla="*/ 2672080 w 3012666"/>
                <a:gd name="connsiteY6" fmla="*/ 189106 h 1057786"/>
                <a:gd name="connsiteX7" fmla="*/ 2799080 w 3012666"/>
                <a:gd name="connsiteY7" fmla="*/ 138306 h 1057786"/>
                <a:gd name="connsiteX8" fmla="*/ 2895600 w 3012666"/>
                <a:gd name="connsiteY8" fmla="*/ 102746 h 1057786"/>
                <a:gd name="connsiteX9" fmla="*/ 2997200 w 3012666"/>
                <a:gd name="connsiteY9" fmla="*/ 46866 h 1057786"/>
                <a:gd name="connsiteX0" fmla="*/ 0 w 3010740"/>
                <a:gd name="connsiteY0" fmla="*/ 1044118 h 1044118"/>
                <a:gd name="connsiteX1" fmla="*/ 523240 w 3010740"/>
                <a:gd name="connsiteY1" fmla="*/ 932358 h 1044118"/>
                <a:gd name="connsiteX2" fmla="*/ 1173480 w 3010740"/>
                <a:gd name="connsiteY2" fmla="*/ 764718 h 1044118"/>
                <a:gd name="connsiteX3" fmla="*/ 1590040 w 3010740"/>
                <a:gd name="connsiteY3" fmla="*/ 591998 h 1044118"/>
                <a:gd name="connsiteX4" fmla="*/ 2240280 w 3010740"/>
                <a:gd name="connsiteY4" fmla="*/ 322758 h 1044118"/>
                <a:gd name="connsiteX5" fmla="*/ 2499360 w 3010740"/>
                <a:gd name="connsiteY5" fmla="*/ 205918 h 1044118"/>
                <a:gd name="connsiteX6" fmla="*/ 2672080 w 3010740"/>
                <a:gd name="connsiteY6" fmla="*/ 175438 h 1044118"/>
                <a:gd name="connsiteX7" fmla="*/ 2799080 w 3010740"/>
                <a:gd name="connsiteY7" fmla="*/ 124638 h 1044118"/>
                <a:gd name="connsiteX8" fmla="*/ 2895600 w 3010740"/>
                <a:gd name="connsiteY8" fmla="*/ 89078 h 1044118"/>
                <a:gd name="connsiteX9" fmla="*/ 2995083 w 3010740"/>
                <a:gd name="connsiteY9" fmla="*/ 50132 h 1044118"/>
                <a:gd name="connsiteX0" fmla="*/ 0 w 3012213"/>
                <a:gd name="connsiteY0" fmla="*/ 1045922 h 1045922"/>
                <a:gd name="connsiteX1" fmla="*/ 523240 w 3012213"/>
                <a:gd name="connsiteY1" fmla="*/ 934162 h 1045922"/>
                <a:gd name="connsiteX2" fmla="*/ 1173480 w 3012213"/>
                <a:gd name="connsiteY2" fmla="*/ 766522 h 1045922"/>
                <a:gd name="connsiteX3" fmla="*/ 1590040 w 3012213"/>
                <a:gd name="connsiteY3" fmla="*/ 593802 h 1045922"/>
                <a:gd name="connsiteX4" fmla="*/ 2240280 w 3012213"/>
                <a:gd name="connsiteY4" fmla="*/ 324562 h 1045922"/>
                <a:gd name="connsiteX5" fmla="*/ 2499360 w 3012213"/>
                <a:gd name="connsiteY5" fmla="*/ 207722 h 1045922"/>
                <a:gd name="connsiteX6" fmla="*/ 2672080 w 3012213"/>
                <a:gd name="connsiteY6" fmla="*/ 177242 h 1045922"/>
                <a:gd name="connsiteX7" fmla="*/ 2799080 w 3012213"/>
                <a:gd name="connsiteY7" fmla="*/ 126442 h 1045922"/>
                <a:gd name="connsiteX8" fmla="*/ 2910416 w 3012213"/>
                <a:gd name="connsiteY8" fmla="*/ 82415 h 1045922"/>
                <a:gd name="connsiteX9" fmla="*/ 2995083 w 3012213"/>
                <a:gd name="connsiteY9" fmla="*/ 51936 h 1045922"/>
                <a:gd name="connsiteX0" fmla="*/ 0 w 2995083"/>
                <a:gd name="connsiteY0" fmla="*/ 996178 h 996178"/>
                <a:gd name="connsiteX1" fmla="*/ 523240 w 2995083"/>
                <a:gd name="connsiteY1" fmla="*/ 884418 h 996178"/>
                <a:gd name="connsiteX2" fmla="*/ 1173480 w 2995083"/>
                <a:gd name="connsiteY2" fmla="*/ 716778 h 996178"/>
                <a:gd name="connsiteX3" fmla="*/ 1590040 w 2995083"/>
                <a:gd name="connsiteY3" fmla="*/ 544058 h 996178"/>
                <a:gd name="connsiteX4" fmla="*/ 2240280 w 2995083"/>
                <a:gd name="connsiteY4" fmla="*/ 274818 h 996178"/>
                <a:gd name="connsiteX5" fmla="*/ 2499360 w 2995083"/>
                <a:gd name="connsiteY5" fmla="*/ 157978 h 996178"/>
                <a:gd name="connsiteX6" fmla="*/ 2672080 w 2995083"/>
                <a:gd name="connsiteY6" fmla="*/ 127498 h 996178"/>
                <a:gd name="connsiteX7" fmla="*/ 2799080 w 2995083"/>
                <a:gd name="connsiteY7" fmla="*/ 76698 h 996178"/>
                <a:gd name="connsiteX8" fmla="*/ 2910416 w 2995083"/>
                <a:gd name="connsiteY8" fmla="*/ 32671 h 996178"/>
                <a:gd name="connsiteX9" fmla="*/ 2995083 w 2995083"/>
                <a:gd name="connsiteY9" fmla="*/ 2192 h 996178"/>
                <a:gd name="connsiteX0" fmla="*/ 0 w 2995083"/>
                <a:gd name="connsiteY0" fmla="*/ 996178 h 996178"/>
                <a:gd name="connsiteX1" fmla="*/ 523240 w 2995083"/>
                <a:gd name="connsiteY1" fmla="*/ 884418 h 996178"/>
                <a:gd name="connsiteX2" fmla="*/ 1173480 w 2995083"/>
                <a:gd name="connsiteY2" fmla="*/ 716778 h 996178"/>
                <a:gd name="connsiteX3" fmla="*/ 1590040 w 2995083"/>
                <a:gd name="connsiteY3" fmla="*/ 544058 h 996178"/>
                <a:gd name="connsiteX4" fmla="*/ 2240280 w 2995083"/>
                <a:gd name="connsiteY4" fmla="*/ 274818 h 996178"/>
                <a:gd name="connsiteX5" fmla="*/ 2499360 w 2995083"/>
                <a:gd name="connsiteY5" fmla="*/ 157978 h 996178"/>
                <a:gd name="connsiteX6" fmla="*/ 2672080 w 2995083"/>
                <a:gd name="connsiteY6" fmla="*/ 127498 h 996178"/>
                <a:gd name="connsiteX7" fmla="*/ 2799080 w 2995083"/>
                <a:gd name="connsiteY7" fmla="*/ 76698 h 996178"/>
                <a:gd name="connsiteX8" fmla="*/ 2910416 w 2995083"/>
                <a:gd name="connsiteY8" fmla="*/ 32671 h 996178"/>
                <a:gd name="connsiteX9" fmla="*/ 2995083 w 2995083"/>
                <a:gd name="connsiteY9" fmla="*/ 2192 h 996178"/>
                <a:gd name="connsiteX0" fmla="*/ 0 w 2995083"/>
                <a:gd name="connsiteY0" fmla="*/ 996178 h 996178"/>
                <a:gd name="connsiteX1" fmla="*/ 523240 w 2995083"/>
                <a:gd name="connsiteY1" fmla="*/ 884418 h 996178"/>
                <a:gd name="connsiteX2" fmla="*/ 1173480 w 2995083"/>
                <a:gd name="connsiteY2" fmla="*/ 716778 h 996178"/>
                <a:gd name="connsiteX3" fmla="*/ 1590040 w 2995083"/>
                <a:gd name="connsiteY3" fmla="*/ 544058 h 996178"/>
                <a:gd name="connsiteX4" fmla="*/ 2240280 w 2995083"/>
                <a:gd name="connsiteY4" fmla="*/ 274818 h 996178"/>
                <a:gd name="connsiteX5" fmla="*/ 2499360 w 2995083"/>
                <a:gd name="connsiteY5" fmla="*/ 157978 h 996178"/>
                <a:gd name="connsiteX6" fmla="*/ 2672080 w 2995083"/>
                <a:gd name="connsiteY6" fmla="*/ 127498 h 996178"/>
                <a:gd name="connsiteX7" fmla="*/ 2799080 w 2995083"/>
                <a:gd name="connsiteY7" fmla="*/ 76698 h 996178"/>
                <a:gd name="connsiteX8" fmla="*/ 2910416 w 2995083"/>
                <a:gd name="connsiteY8" fmla="*/ 32671 h 996178"/>
                <a:gd name="connsiteX9" fmla="*/ 2995083 w 2995083"/>
                <a:gd name="connsiteY9" fmla="*/ 2192 h 996178"/>
                <a:gd name="connsiteX0" fmla="*/ 0 w 2995083"/>
                <a:gd name="connsiteY0" fmla="*/ 996054 h 996054"/>
                <a:gd name="connsiteX1" fmla="*/ 523240 w 2995083"/>
                <a:gd name="connsiteY1" fmla="*/ 884294 h 996054"/>
                <a:gd name="connsiteX2" fmla="*/ 1173480 w 2995083"/>
                <a:gd name="connsiteY2" fmla="*/ 716654 h 996054"/>
                <a:gd name="connsiteX3" fmla="*/ 1590040 w 2995083"/>
                <a:gd name="connsiteY3" fmla="*/ 543934 h 996054"/>
                <a:gd name="connsiteX4" fmla="*/ 2240280 w 2995083"/>
                <a:gd name="connsiteY4" fmla="*/ 274694 h 996054"/>
                <a:gd name="connsiteX5" fmla="*/ 2499360 w 2995083"/>
                <a:gd name="connsiteY5" fmla="*/ 157854 h 996054"/>
                <a:gd name="connsiteX6" fmla="*/ 2672080 w 2995083"/>
                <a:gd name="connsiteY6" fmla="*/ 127374 h 996054"/>
                <a:gd name="connsiteX7" fmla="*/ 2799080 w 2995083"/>
                <a:gd name="connsiteY7" fmla="*/ 76574 h 996054"/>
                <a:gd name="connsiteX8" fmla="*/ 2910416 w 2995083"/>
                <a:gd name="connsiteY8" fmla="*/ 32547 h 996054"/>
                <a:gd name="connsiteX9" fmla="*/ 2995083 w 2995083"/>
                <a:gd name="connsiteY9" fmla="*/ 2068 h 996054"/>
                <a:gd name="connsiteX0" fmla="*/ 0 w 3014958"/>
                <a:gd name="connsiteY0" fmla="*/ 1004122 h 1004122"/>
                <a:gd name="connsiteX1" fmla="*/ 523240 w 3014958"/>
                <a:gd name="connsiteY1" fmla="*/ 892362 h 1004122"/>
                <a:gd name="connsiteX2" fmla="*/ 1173480 w 3014958"/>
                <a:gd name="connsiteY2" fmla="*/ 724722 h 1004122"/>
                <a:gd name="connsiteX3" fmla="*/ 1590040 w 3014958"/>
                <a:gd name="connsiteY3" fmla="*/ 552002 h 1004122"/>
                <a:gd name="connsiteX4" fmla="*/ 2240280 w 3014958"/>
                <a:gd name="connsiteY4" fmla="*/ 282762 h 1004122"/>
                <a:gd name="connsiteX5" fmla="*/ 2499360 w 3014958"/>
                <a:gd name="connsiteY5" fmla="*/ 165922 h 1004122"/>
                <a:gd name="connsiteX6" fmla="*/ 2672080 w 3014958"/>
                <a:gd name="connsiteY6" fmla="*/ 135442 h 1004122"/>
                <a:gd name="connsiteX7" fmla="*/ 2799080 w 3014958"/>
                <a:gd name="connsiteY7" fmla="*/ 84642 h 1004122"/>
                <a:gd name="connsiteX8" fmla="*/ 2910416 w 3014958"/>
                <a:gd name="connsiteY8" fmla="*/ 40615 h 1004122"/>
                <a:gd name="connsiteX9" fmla="*/ 3014958 w 3014958"/>
                <a:gd name="connsiteY9" fmla="*/ 1665 h 1004122"/>
                <a:gd name="connsiteX0" fmla="*/ 0 w 3014958"/>
                <a:gd name="connsiteY0" fmla="*/ 1002457 h 1002457"/>
                <a:gd name="connsiteX1" fmla="*/ 523240 w 3014958"/>
                <a:gd name="connsiteY1" fmla="*/ 890697 h 1002457"/>
                <a:gd name="connsiteX2" fmla="*/ 1173480 w 3014958"/>
                <a:gd name="connsiteY2" fmla="*/ 723057 h 1002457"/>
                <a:gd name="connsiteX3" fmla="*/ 1590040 w 3014958"/>
                <a:gd name="connsiteY3" fmla="*/ 550337 h 1002457"/>
                <a:gd name="connsiteX4" fmla="*/ 2240280 w 3014958"/>
                <a:gd name="connsiteY4" fmla="*/ 281097 h 1002457"/>
                <a:gd name="connsiteX5" fmla="*/ 2499360 w 3014958"/>
                <a:gd name="connsiteY5" fmla="*/ 164257 h 1002457"/>
                <a:gd name="connsiteX6" fmla="*/ 2672080 w 3014958"/>
                <a:gd name="connsiteY6" fmla="*/ 133777 h 1002457"/>
                <a:gd name="connsiteX7" fmla="*/ 2799080 w 3014958"/>
                <a:gd name="connsiteY7" fmla="*/ 82977 h 1002457"/>
                <a:gd name="connsiteX8" fmla="*/ 2910416 w 3014958"/>
                <a:gd name="connsiteY8" fmla="*/ 38950 h 1002457"/>
                <a:gd name="connsiteX9" fmla="*/ 3014958 w 3014958"/>
                <a:gd name="connsiteY9" fmla="*/ 0 h 1002457"/>
                <a:gd name="connsiteX0" fmla="*/ 0 w 3025393"/>
                <a:gd name="connsiteY0" fmla="*/ 1015166 h 1015166"/>
                <a:gd name="connsiteX1" fmla="*/ 523240 w 3025393"/>
                <a:gd name="connsiteY1" fmla="*/ 903406 h 1015166"/>
                <a:gd name="connsiteX2" fmla="*/ 1173480 w 3025393"/>
                <a:gd name="connsiteY2" fmla="*/ 735766 h 1015166"/>
                <a:gd name="connsiteX3" fmla="*/ 1590040 w 3025393"/>
                <a:gd name="connsiteY3" fmla="*/ 563046 h 1015166"/>
                <a:gd name="connsiteX4" fmla="*/ 2240280 w 3025393"/>
                <a:gd name="connsiteY4" fmla="*/ 293806 h 1015166"/>
                <a:gd name="connsiteX5" fmla="*/ 2499360 w 3025393"/>
                <a:gd name="connsiteY5" fmla="*/ 176966 h 1015166"/>
                <a:gd name="connsiteX6" fmla="*/ 2672080 w 3025393"/>
                <a:gd name="connsiteY6" fmla="*/ 146486 h 1015166"/>
                <a:gd name="connsiteX7" fmla="*/ 2799080 w 3025393"/>
                <a:gd name="connsiteY7" fmla="*/ 95686 h 1015166"/>
                <a:gd name="connsiteX8" fmla="*/ 2910416 w 3025393"/>
                <a:gd name="connsiteY8" fmla="*/ 51659 h 1015166"/>
                <a:gd name="connsiteX9" fmla="*/ 3025393 w 3025393"/>
                <a:gd name="connsiteY9" fmla="*/ 0 h 1015166"/>
                <a:gd name="connsiteX0" fmla="*/ 0 w 3025393"/>
                <a:gd name="connsiteY0" fmla="*/ 1015166 h 1015166"/>
                <a:gd name="connsiteX1" fmla="*/ 523240 w 3025393"/>
                <a:gd name="connsiteY1" fmla="*/ 903406 h 1015166"/>
                <a:gd name="connsiteX2" fmla="*/ 1173480 w 3025393"/>
                <a:gd name="connsiteY2" fmla="*/ 735766 h 1015166"/>
                <a:gd name="connsiteX3" fmla="*/ 1590040 w 3025393"/>
                <a:gd name="connsiteY3" fmla="*/ 563046 h 1015166"/>
                <a:gd name="connsiteX4" fmla="*/ 2240280 w 3025393"/>
                <a:gd name="connsiteY4" fmla="*/ 293806 h 1015166"/>
                <a:gd name="connsiteX5" fmla="*/ 2499360 w 3025393"/>
                <a:gd name="connsiteY5" fmla="*/ 176966 h 1015166"/>
                <a:gd name="connsiteX6" fmla="*/ 2672080 w 3025393"/>
                <a:gd name="connsiteY6" fmla="*/ 146486 h 1015166"/>
                <a:gd name="connsiteX7" fmla="*/ 2799080 w 3025393"/>
                <a:gd name="connsiteY7" fmla="*/ 95686 h 1015166"/>
                <a:gd name="connsiteX8" fmla="*/ 2910416 w 3025393"/>
                <a:gd name="connsiteY8" fmla="*/ 51659 h 1015166"/>
                <a:gd name="connsiteX9" fmla="*/ 3025393 w 3025393"/>
                <a:gd name="connsiteY9" fmla="*/ 0 h 101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25393" h="1015166">
                  <a:moveTo>
                    <a:pt x="0" y="1015166"/>
                  </a:moveTo>
                  <a:cubicBezTo>
                    <a:pt x="163830" y="982569"/>
                    <a:pt x="327660" y="949973"/>
                    <a:pt x="523240" y="903406"/>
                  </a:cubicBezTo>
                  <a:cubicBezTo>
                    <a:pt x="718820" y="856839"/>
                    <a:pt x="995680" y="792493"/>
                    <a:pt x="1173480" y="735766"/>
                  </a:cubicBezTo>
                  <a:cubicBezTo>
                    <a:pt x="1351280" y="679039"/>
                    <a:pt x="1590040" y="563046"/>
                    <a:pt x="1590040" y="563046"/>
                  </a:cubicBezTo>
                  <a:lnTo>
                    <a:pt x="2240280" y="293806"/>
                  </a:lnTo>
                  <a:cubicBezTo>
                    <a:pt x="2391833" y="229459"/>
                    <a:pt x="2427393" y="201519"/>
                    <a:pt x="2499360" y="176966"/>
                  </a:cubicBezTo>
                  <a:cubicBezTo>
                    <a:pt x="2571327" y="152413"/>
                    <a:pt x="2622127" y="160033"/>
                    <a:pt x="2672080" y="146486"/>
                  </a:cubicBezTo>
                  <a:cubicBezTo>
                    <a:pt x="2722033" y="132939"/>
                    <a:pt x="2759357" y="111491"/>
                    <a:pt x="2799080" y="95686"/>
                  </a:cubicBezTo>
                  <a:cubicBezTo>
                    <a:pt x="2838803" y="79881"/>
                    <a:pt x="2875242" y="60899"/>
                    <a:pt x="2910416" y="51659"/>
                  </a:cubicBezTo>
                  <a:cubicBezTo>
                    <a:pt x="2960369" y="38536"/>
                    <a:pt x="2945618" y="23625"/>
                    <a:pt x="3025393" y="0"/>
                  </a:cubicBez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a:ea typeface="+mn-ea"/>
                <a:cs typeface="+mn-cs"/>
              </a:endParaRPr>
            </a:p>
          </p:txBody>
        </p:sp>
        <p:sp>
          <p:nvSpPr>
            <p:cNvPr id="85" name="Freeform: Shape 84">
              <a:extLst>
                <a:ext uri="{FF2B5EF4-FFF2-40B4-BE49-F238E27FC236}">
                  <a16:creationId xmlns:a16="http://schemas.microsoft.com/office/drawing/2014/main" id="{E80783C0-CE30-7596-DAA2-6FFBF40037F5}"/>
                </a:ext>
              </a:extLst>
            </p:cNvPr>
            <p:cNvSpPr/>
            <p:nvPr/>
          </p:nvSpPr>
          <p:spPr>
            <a:xfrm>
              <a:off x="7013536" y="4058950"/>
              <a:ext cx="4367291" cy="1309408"/>
            </a:xfrm>
            <a:custGeom>
              <a:avLst/>
              <a:gdLst>
                <a:gd name="connsiteX0" fmla="*/ 0 w 3088970"/>
                <a:gd name="connsiteY0" fmla="*/ 964358 h 964358"/>
                <a:gd name="connsiteX1" fmla="*/ 838200 w 3088970"/>
                <a:gd name="connsiteY1" fmla="*/ 811958 h 964358"/>
                <a:gd name="connsiteX2" fmla="*/ 1315720 w 3088970"/>
                <a:gd name="connsiteY2" fmla="*/ 674798 h 964358"/>
                <a:gd name="connsiteX3" fmla="*/ 1808480 w 3088970"/>
                <a:gd name="connsiteY3" fmla="*/ 517318 h 964358"/>
                <a:gd name="connsiteX4" fmla="*/ 2103120 w 3088970"/>
                <a:gd name="connsiteY4" fmla="*/ 375078 h 964358"/>
                <a:gd name="connsiteX5" fmla="*/ 2382520 w 3088970"/>
                <a:gd name="connsiteY5" fmla="*/ 268398 h 964358"/>
                <a:gd name="connsiteX6" fmla="*/ 2773680 w 3088970"/>
                <a:gd name="connsiteY6" fmla="*/ 126158 h 964358"/>
                <a:gd name="connsiteX7" fmla="*/ 2844800 w 3088970"/>
                <a:gd name="connsiteY7" fmla="*/ 80438 h 964358"/>
                <a:gd name="connsiteX8" fmla="*/ 2951480 w 3088970"/>
                <a:gd name="connsiteY8" fmla="*/ 60118 h 964358"/>
                <a:gd name="connsiteX9" fmla="*/ 3032760 w 3088970"/>
                <a:gd name="connsiteY9" fmla="*/ 4238 h 964358"/>
                <a:gd name="connsiteX0" fmla="*/ 0 w 3086461"/>
                <a:gd name="connsiteY0" fmla="*/ 965314 h 965314"/>
                <a:gd name="connsiteX1" fmla="*/ 838200 w 3086461"/>
                <a:gd name="connsiteY1" fmla="*/ 812914 h 965314"/>
                <a:gd name="connsiteX2" fmla="*/ 1315720 w 3086461"/>
                <a:gd name="connsiteY2" fmla="*/ 675754 h 965314"/>
                <a:gd name="connsiteX3" fmla="*/ 1808480 w 3086461"/>
                <a:gd name="connsiteY3" fmla="*/ 518274 h 965314"/>
                <a:gd name="connsiteX4" fmla="*/ 2103120 w 3086461"/>
                <a:gd name="connsiteY4" fmla="*/ 376034 h 965314"/>
                <a:gd name="connsiteX5" fmla="*/ 2382520 w 3086461"/>
                <a:gd name="connsiteY5" fmla="*/ 269354 h 965314"/>
                <a:gd name="connsiteX6" fmla="*/ 2773680 w 3086461"/>
                <a:gd name="connsiteY6" fmla="*/ 127114 h 965314"/>
                <a:gd name="connsiteX7" fmla="*/ 2844800 w 3086461"/>
                <a:gd name="connsiteY7" fmla="*/ 81394 h 965314"/>
                <a:gd name="connsiteX8" fmla="*/ 2936663 w 3086461"/>
                <a:gd name="connsiteY8" fmla="*/ 46257 h 965314"/>
                <a:gd name="connsiteX9" fmla="*/ 3032760 w 3086461"/>
                <a:gd name="connsiteY9" fmla="*/ 5194 h 965314"/>
                <a:gd name="connsiteX0" fmla="*/ 0 w 3090017"/>
                <a:gd name="connsiteY0" fmla="*/ 963371 h 963371"/>
                <a:gd name="connsiteX1" fmla="*/ 838200 w 3090017"/>
                <a:gd name="connsiteY1" fmla="*/ 810971 h 963371"/>
                <a:gd name="connsiteX2" fmla="*/ 1315720 w 3090017"/>
                <a:gd name="connsiteY2" fmla="*/ 673811 h 963371"/>
                <a:gd name="connsiteX3" fmla="*/ 1808480 w 3090017"/>
                <a:gd name="connsiteY3" fmla="*/ 516331 h 963371"/>
                <a:gd name="connsiteX4" fmla="*/ 2103120 w 3090017"/>
                <a:gd name="connsiteY4" fmla="*/ 374091 h 963371"/>
                <a:gd name="connsiteX5" fmla="*/ 2382520 w 3090017"/>
                <a:gd name="connsiteY5" fmla="*/ 267411 h 963371"/>
                <a:gd name="connsiteX6" fmla="*/ 2773680 w 3090017"/>
                <a:gd name="connsiteY6" fmla="*/ 125171 h 963371"/>
                <a:gd name="connsiteX7" fmla="*/ 2844800 w 3090017"/>
                <a:gd name="connsiteY7" fmla="*/ 79451 h 963371"/>
                <a:gd name="connsiteX8" fmla="*/ 2936663 w 3090017"/>
                <a:gd name="connsiteY8" fmla="*/ 44314 h 963371"/>
                <a:gd name="connsiteX9" fmla="*/ 3036993 w 3090017"/>
                <a:gd name="connsiteY9" fmla="*/ 5368 h 963371"/>
                <a:gd name="connsiteX0" fmla="*/ 0 w 3090017"/>
                <a:gd name="connsiteY0" fmla="*/ 963371 h 963371"/>
                <a:gd name="connsiteX1" fmla="*/ 838200 w 3090017"/>
                <a:gd name="connsiteY1" fmla="*/ 810971 h 963371"/>
                <a:gd name="connsiteX2" fmla="*/ 1315720 w 3090017"/>
                <a:gd name="connsiteY2" fmla="*/ 673811 h 963371"/>
                <a:gd name="connsiteX3" fmla="*/ 1808480 w 3090017"/>
                <a:gd name="connsiteY3" fmla="*/ 516331 h 963371"/>
                <a:gd name="connsiteX4" fmla="*/ 2103120 w 3090017"/>
                <a:gd name="connsiteY4" fmla="*/ 374091 h 963371"/>
                <a:gd name="connsiteX5" fmla="*/ 2399453 w 3090017"/>
                <a:gd name="connsiteY5" fmla="*/ 277994 h 963371"/>
                <a:gd name="connsiteX6" fmla="*/ 2773680 w 3090017"/>
                <a:gd name="connsiteY6" fmla="*/ 125171 h 963371"/>
                <a:gd name="connsiteX7" fmla="*/ 2844800 w 3090017"/>
                <a:gd name="connsiteY7" fmla="*/ 79451 h 963371"/>
                <a:gd name="connsiteX8" fmla="*/ 2936663 w 3090017"/>
                <a:gd name="connsiteY8" fmla="*/ 44314 h 963371"/>
                <a:gd name="connsiteX9" fmla="*/ 3036993 w 3090017"/>
                <a:gd name="connsiteY9" fmla="*/ 5368 h 963371"/>
                <a:gd name="connsiteX0" fmla="*/ 0 w 3090017"/>
                <a:gd name="connsiteY0" fmla="*/ 963371 h 963371"/>
                <a:gd name="connsiteX1" fmla="*/ 838200 w 3090017"/>
                <a:gd name="connsiteY1" fmla="*/ 810971 h 963371"/>
                <a:gd name="connsiteX2" fmla="*/ 1315720 w 3090017"/>
                <a:gd name="connsiteY2" fmla="*/ 673811 h 963371"/>
                <a:gd name="connsiteX3" fmla="*/ 1808480 w 3090017"/>
                <a:gd name="connsiteY3" fmla="*/ 516331 h 963371"/>
                <a:gd name="connsiteX4" fmla="*/ 2103120 w 3090017"/>
                <a:gd name="connsiteY4" fmla="*/ 374091 h 963371"/>
                <a:gd name="connsiteX5" fmla="*/ 2399453 w 3090017"/>
                <a:gd name="connsiteY5" fmla="*/ 277994 h 963371"/>
                <a:gd name="connsiteX6" fmla="*/ 2773680 w 3090017"/>
                <a:gd name="connsiteY6" fmla="*/ 125171 h 963371"/>
                <a:gd name="connsiteX7" fmla="*/ 2844800 w 3090017"/>
                <a:gd name="connsiteY7" fmla="*/ 79451 h 963371"/>
                <a:gd name="connsiteX8" fmla="*/ 2936663 w 3090017"/>
                <a:gd name="connsiteY8" fmla="*/ 44314 h 963371"/>
                <a:gd name="connsiteX9" fmla="*/ 3036993 w 3090017"/>
                <a:gd name="connsiteY9" fmla="*/ 5368 h 963371"/>
                <a:gd name="connsiteX0" fmla="*/ 0 w 3096317"/>
                <a:gd name="connsiteY0" fmla="*/ 967758 h 967758"/>
                <a:gd name="connsiteX1" fmla="*/ 838200 w 3096317"/>
                <a:gd name="connsiteY1" fmla="*/ 815358 h 967758"/>
                <a:gd name="connsiteX2" fmla="*/ 1315720 w 3096317"/>
                <a:gd name="connsiteY2" fmla="*/ 678198 h 967758"/>
                <a:gd name="connsiteX3" fmla="*/ 1808480 w 3096317"/>
                <a:gd name="connsiteY3" fmla="*/ 520718 h 967758"/>
                <a:gd name="connsiteX4" fmla="*/ 2103120 w 3096317"/>
                <a:gd name="connsiteY4" fmla="*/ 378478 h 967758"/>
                <a:gd name="connsiteX5" fmla="*/ 2399453 w 3096317"/>
                <a:gd name="connsiteY5" fmla="*/ 282381 h 967758"/>
                <a:gd name="connsiteX6" fmla="*/ 2773680 w 3096317"/>
                <a:gd name="connsiteY6" fmla="*/ 129558 h 967758"/>
                <a:gd name="connsiteX7" fmla="*/ 2844800 w 3096317"/>
                <a:gd name="connsiteY7" fmla="*/ 83838 h 967758"/>
                <a:gd name="connsiteX8" fmla="*/ 2936663 w 3096317"/>
                <a:gd name="connsiteY8" fmla="*/ 48701 h 967758"/>
                <a:gd name="connsiteX9" fmla="*/ 3044446 w 3096317"/>
                <a:gd name="connsiteY9" fmla="*/ 4994 h 967758"/>
                <a:gd name="connsiteX0" fmla="*/ 0 w 3090016"/>
                <a:gd name="connsiteY0" fmla="*/ 970710 h 970710"/>
                <a:gd name="connsiteX1" fmla="*/ 838200 w 3090016"/>
                <a:gd name="connsiteY1" fmla="*/ 818310 h 970710"/>
                <a:gd name="connsiteX2" fmla="*/ 1315720 w 3090016"/>
                <a:gd name="connsiteY2" fmla="*/ 681150 h 970710"/>
                <a:gd name="connsiteX3" fmla="*/ 1808480 w 3090016"/>
                <a:gd name="connsiteY3" fmla="*/ 523670 h 970710"/>
                <a:gd name="connsiteX4" fmla="*/ 2103120 w 3090016"/>
                <a:gd name="connsiteY4" fmla="*/ 381430 h 970710"/>
                <a:gd name="connsiteX5" fmla="*/ 2399453 w 3090016"/>
                <a:gd name="connsiteY5" fmla="*/ 285333 h 970710"/>
                <a:gd name="connsiteX6" fmla="*/ 2773680 w 3090016"/>
                <a:gd name="connsiteY6" fmla="*/ 132510 h 970710"/>
                <a:gd name="connsiteX7" fmla="*/ 2844800 w 3090016"/>
                <a:gd name="connsiteY7" fmla="*/ 86790 h 970710"/>
                <a:gd name="connsiteX8" fmla="*/ 2936663 w 3090016"/>
                <a:gd name="connsiteY8" fmla="*/ 51653 h 970710"/>
                <a:gd name="connsiteX9" fmla="*/ 3036992 w 3090016"/>
                <a:gd name="connsiteY9" fmla="*/ 4772 h 970710"/>
                <a:gd name="connsiteX0" fmla="*/ 0 w 3036992"/>
                <a:gd name="connsiteY0" fmla="*/ 965938 h 965938"/>
                <a:gd name="connsiteX1" fmla="*/ 838200 w 3036992"/>
                <a:gd name="connsiteY1" fmla="*/ 813538 h 965938"/>
                <a:gd name="connsiteX2" fmla="*/ 1315720 w 3036992"/>
                <a:gd name="connsiteY2" fmla="*/ 676378 h 965938"/>
                <a:gd name="connsiteX3" fmla="*/ 1808480 w 3036992"/>
                <a:gd name="connsiteY3" fmla="*/ 518898 h 965938"/>
                <a:gd name="connsiteX4" fmla="*/ 2103120 w 3036992"/>
                <a:gd name="connsiteY4" fmla="*/ 376658 h 965938"/>
                <a:gd name="connsiteX5" fmla="*/ 2399453 w 3036992"/>
                <a:gd name="connsiteY5" fmla="*/ 280561 h 965938"/>
                <a:gd name="connsiteX6" fmla="*/ 2773680 w 3036992"/>
                <a:gd name="connsiteY6" fmla="*/ 127738 h 965938"/>
                <a:gd name="connsiteX7" fmla="*/ 2844800 w 3036992"/>
                <a:gd name="connsiteY7" fmla="*/ 82018 h 965938"/>
                <a:gd name="connsiteX8" fmla="*/ 2936663 w 3036992"/>
                <a:gd name="connsiteY8" fmla="*/ 46881 h 965938"/>
                <a:gd name="connsiteX9" fmla="*/ 3036992 w 3036992"/>
                <a:gd name="connsiteY9" fmla="*/ 0 h 965938"/>
                <a:gd name="connsiteX0" fmla="*/ 0 w 3075750"/>
                <a:gd name="connsiteY0" fmla="*/ 981809 h 981809"/>
                <a:gd name="connsiteX1" fmla="*/ 838200 w 3075750"/>
                <a:gd name="connsiteY1" fmla="*/ 829409 h 981809"/>
                <a:gd name="connsiteX2" fmla="*/ 1315720 w 3075750"/>
                <a:gd name="connsiteY2" fmla="*/ 692249 h 981809"/>
                <a:gd name="connsiteX3" fmla="*/ 1808480 w 3075750"/>
                <a:gd name="connsiteY3" fmla="*/ 534769 h 981809"/>
                <a:gd name="connsiteX4" fmla="*/ 2103120 w 3075750"/>
                <a:gd name="connsiteY4" fmla="*/ 392529 h 981809"/>
                <a:gd name="connsiteX5" fmla="*/ 2399453 w 3075750"/>
                <a:gd name="connsiteY5" fmla="*/ 296432 h 981809"/>
                <a:gd name="connsiteX6" fmla="*/ 2773680 w 3075750"/>
                <a:gd name="connsiteY6" fmla="*/ 143609 h 981809"/>
                <a:gd name="connsiteX7" fmla="*/ 2844800 w 3075750"/>
                <a:gd name="connsiteY7" fmla="*/ 97889 h 981809"/>
                <a:gd name="connsiteX8" fmla="*/ 2936663 w 3075750"/>
                <a:gd name="connsiteY8" fmla="*/ 62752 h 981809"/>
                <a:gd name="connsiteX9" fmla="*/ 3075750 w 3075750"/>
                <a:gd name="connsiteY9" fmla="*/ 0 h 981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5750" h="981809">
                  <a:moveTo>
                    <a:pt x="0" y="981809"/>
                  </a:moveTo>
                  <a:cubicBezTo>
                    <a:pt x="309456" y="929739"/>
                    <a:pt x="618913" y="877669"/>
                    <a:pt x="838200" y="829409"/>
                  </a:cubicBezTo>
                  <a:cubicBezTo>
                    <a:pt x="1057487" y="781149"/>
                    <a:pt x="1154007" y="741356"/>
                    <a:pt x="1315720" y="692249"/>
                  </a:cubicBezTo>
                  <a:cubicBezTo>
                    <a:pt x="1477433" y="643142"/>
                    <a:pt x="1677247" y="584722"/>
                    <a:pt x="1808480" y="534769"/>
                  </a:cubicBezTo>
                  <a:cubicBezTo>
                    <a:pt x="1939713" y="484816"/>
                    <a:pt x="2004624" y="432252"/>
                    <a:pt x="2103120" y="392529"/>
                  </a:cubicBezTo>
                  <a:cubicBezTo>
                    <a:pt x="2201616" y="352806"/>
                    <a:pt x="2399453" y="296432"/>
                    <a:pt x="2399453" y="296432"/>
                  </a:cubicBezTo>
                  <a:cubicBezTo>
                    <a:pt x="2513329" y="248595"/>
                    <a:pt x="2699456" y="176699"/>
                    <a:pt x="2773680" y="143609"/>
                  </a:cubicBezTo>
                  <a:cubicBezTo>
                    <a:pt x="2847904" y="110519"/>
                    <a:pt x="2817636" y="111365"/>
                    <a:pt x="2844800" y="97889"/>
                  </a:cubicBezTo>
                  <a:cubicBezTo>
                    <a:pt x="2871964" y="84413"/>
                    <a:pt x="2905336" y="75452"/>
                    <a:pt x="2936663" y="62752"/>
                  </a:cubicBezTo>
                  <a:cubicBezTo>
                    <a:pt x="2967990" y="50052"/>
                    <a:pt x="3064173" y="15337"/>
                    <a:pt x="3075750" y="0"/>
                  </a:cubicBez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a:ea typeface="+mn-ea"/>
                <a:cs typeface="+mn-cs"/>
              </a:endParaRPr>
            </a:p>
          </p:txBody>
        </p:sp>
        <p:sp>
          <p:nvSpPr>
            <p:cNvPr id="86" name="Rectangle 85">
              <a:extLst>
                <a:ext uri="{FF2B5EF4-FFF2-40B4-BE49-F238E27FC236}">
                  <a16:creationId xmlns:a16="http://schemas.microsoft.com/office/drawing/2014/main" id="{12491509-B261-77AF-38A9-39AC38B4D09B}"/>
                </a:ext>
              </a:extLst>
            </p:cNvPr>
            <p:cNvSpPr/>
            <p:nvPr/>
          </p:nvSpPr>
          <p:spPr>
            <a:xfrm>
              <a:off x="6755917" y="5433974"/>
              <a:ext cx="506928" cy="1354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Calibri"/>
                  <a:ea typeface="+mn-ea"/>
                  <a:cs typeface="+mn-cs"/>
                </a:rPr>
                <a:t>0.5</a:t>
              </a:r>
            </a:p>
          </p:txBody>
        </p:sp>
        <p:sp>
          <p:nvSpPr>
            <p:cNvPr id="87" name="Rectangle 86">
              <a:extLst>
                <a:ext uri="{FF2B5EF4-FFF2-40B4-BE49-F238E27FC236}">
                  <a16:creationId xmlns:a16="http://schemas.microsoft.com/office/drawing/2014/main" id="{16D6F249-4596-0F77-7F93-F6C873B30C57}"/>
                </a:ext>
              </a:extLst>
            </p:cNvPr>
            <p:cNvSpPr/>
            <p:nvPr/>
          </p:nvSpPr>
          <p:spPr>
            <a:xfrm>
              <a:off x="11069019" y="5433974"/>
              <a:ext cx="614981" cy="16298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Calibri"/>
                  <a:ea typeface="+mn-ea"/>
                  <a:cs typeface="+mn-cs"/>
                </a:rPr>
                <a:t>14.5</a:t>
              </a:r>
            </a:p>
          </p:txBody>
        </p:sp>
        <p:sp>
          <p:nvSpPr>
            <p:cNvPr id="88" name="Rectangle 87">
              <a:extLst>
                <a:ext uri="{FF2B5EF4-FFF2-40B4-BE49-F238E27FC236}">
                  <a16:creationId xmlns:a16="http://schemas.microsoft.com/office/drawing/2014/main" id="{DC0A772F-599F-09B4-9359-5545AE765D0D}"/>
                </a:ext>
              </a:extLst>
            </p:cNvPr>
            <p:cNvSpPr/>
            <p:nvPr/>
          </p:nvSpPr>
          <p:spPr>
            <a:xfrm>
              <a:off x="8121583" y="5433974"/>
              <a:ext cx="614981" cy="16298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Calibri"/>
                  <a:ea typeface="+mn-ea"/>
                  <a:cs typeface="+mn-cs"/>
                </a:rPr>
                <a:t>5.5</a:t>
              </a:r>
            </a:p>
          </p:txBody>
        </p:sp>
        <p:sp>
          <p:nvSpPr>
            <p:cNvPr id="89" name="Rectangle 88">
              <a:extLst>
                <a:ext uri="{FF2B5EF4-FFF2-40B4-BE49-F238E27FC236}">
                  <a16:creationId xmlns:a16="http://schemas.microsoft.com/office/drawing/2014/main" id="{C8570715-A9B2-4271-72CE-0703929A12FC}"/>
                </a:ext>
              </a:extLst>
            </p:cNvPr>
            <p:cNvSpPr/>
            <p:nvPr/>
          </p:nvSpPr>
          <p:spPr>
            <a:xfrm>
              <a:off x="9703274" y="5433974"/>
              <a:ext cx="614981" cy="16298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Calibri"/>
                  <a:ea typeface="+mn-ea"/>
                  <a:cs typeface="+mn-cs"/>
                </a:rPr>
                <a:t>10.5</a:t>
              </a:r>
            </a:p>
          </p:txBody>
        </p:sp>
        <p:sp>
          <p:nvSpPr>
            <p:cNvPr id="90" name="Rectangle 89">
              <a:extLst>
                <a:ext uri="{FF2B5EF4-FFF2-40B4-BE49-F238E27FC236}">
                  <a16:creationId xmlns:a16="http://schemas.microsoft.com/office/drawing/2014/main" id="{92F8A0DA-7E7B-AB54-7D93-1395522D08C5}"/>
                </a:ext>
              </a:extLst>
            </p:cNvPr>
            <p:cNvSpPr/>
            <p:nvPr/>
          </p:nvSpPr>
          <p:spPr>
            <a:xfrm>
              <a:off x="6529199" y="4458190"/>
              <a:ext cx="506928" cy="1354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9CDE"/>
                  </a:solidFill>
                  <a:effectLst/>
                  <a:uLnTx/>
                  <a:uFillTx/>
                  <a:latin typeface="Calibri"/>
                  <a:ea typeface="+mn-ea"/>
                  <a:cs typeface="+mn-cs"/>
                </a:rPr>
                <a:t>9.5</a:t>
              </a:r>
            </a:p>
          </p:txBody>
        </p:sp>
        <p:sp>
          <p:nvSpPr>
            <p:cNvPr id="91" name="Rectangle 90">
              <a:extLst>
                <a:ext uri="{FF2B5EF4-FFF2-40B4-BE49-F238E27FC236}">
                  <a16:creationId xmlns:a16="http://schemas.microsoft.com/office/drawing/2014/main" id="{8720DD83-C2F0-5C74-6BD8-8922229C9061}"/>
                </a:ext>
              </a:extLst>
            </p:cNvPr>
            <p:cNvSpPr/>
            <p:nvPr/>
          </p:nvSpPr>
          <p:spPr>
            <a:xfrm>
              <a:off x="6507082" y="4350240"/>
              <a:ext cx="529045" cy="1354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4F71"/>
                  </a:solidFill>
                  <a:effectLst/>
                  <a:uLnTx/>
                  <a:uFillTx/>
                  <a:latin typeface="Calibri"/>
                  <a:ea typeface="+mn-ea"/>
                  <a:cs typeface="+mn-cs"/>
                </a:rPr>
                <a:t>10.6</a:t>
              </a:r>
            </a:p>
          </p:txBody>
        </p:sp>
        <p:sp>
          <p:nvSpPr>
            <p:cNvPr id="92" name="TextBox 91">
              <a:extLst>
                <a:ext uri="{FF2B5EF4-FFF2-40B4-BE49-F238E27FC236}">
                  <a16:creationId xmlns:a16="http://schemas.microsoft.com/office/drawing/2014/main" id="{378B8989-9E23-9310-5225-F0C3F7A2B4B1}"/>
                </a:ext>
              </a:extLst>
            </p:cNvPr>
            <p:cNvSpPr txBox="1"/>
            <p:nvPr/>
          </p:nvSpPr>
          <p:spPr>
            <a:xfrm>
              <a:off x="7592149" y="5537690"/>
              <a:ext cx="3920572" cy="287867"/>
            </a:xfrm>
            <a:prstGeom prst="rect">
              <a:avLst/>
            </a:prstGeom>
            <a:noFill/>
          </p:spPr>
          <p:txBody>
            <a:bodyPr wrap="square" lIns="0" tIns="0" bIns="0" rtlCol="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Georgia"/>
                  <a:ea typeface="+mn-ea"/>
                  <a:cs typeface="+mn-cs"/>
                </a:rPr>
                <a:t>Years of initiation of statin therapy</a:t>
              </a:r>
            </a:p>
          </p:txBody>
        </p:sp>
        <p:sp>
          <p:nvSpPr>
            <p:cNvPr id="93" name="Rectangle 92">
              <a:extLst>
                <a:ext uri="{FF2B5EF4-FFF2-40B4-BE49-F238E27FC236}">
                  <a16:creationId xmlns:a16="http://schemas.microsoft.com/office/drawing/2014/main" id="{301C1F4E-BA6D-CCE4-66D9-F923D6BD349A}"/>
                </a:ext>
              </a:extLst>
            </p:cNvPr>
            <p:cNvSpPr/>
            <p:nvPr/>
          </p:nvSpPr>
          <p:spPr>
            <a:xfrm>
              <a:off x="7106530" y="4536507"/>
              <a:ext cx="1616677" cy="43391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IN" sz="900" b="0" i="0" u="none" strike="noStrike" kern="1200" cap="none" spc="0" normalizeH="0" baseline="0" noProof="0" dirty="0">
                  <a:ln>
                    <a:noFill/>
                  </a:ln>
                  <a:solidFill>
                    <a:srgbClr val="004F71"/>
                  </a:solidFill>
                  <a:effectLst/>
                  <a:uLnTx/>
                  <a:uFillTx/>
                  <a:latin typeface="Georgia"/>
                  <a:ea typeface="+mn-ea"/>
                  <a:cs typeface="+mn-cs"/>
                </a:rPr>
                <a:t>Early statin discontinuation</a:t>
              </a:r>
            </a:p>
          </p:txBody>
        </p:sp>
        <p:sp>
          <p:nvSpPr>
            <p:cNvPr id="94" name="Rectangle 93">
              <a:extLst>
                <a:ext uri="{FF2B5EF4-FFF2-40B4-BE49-F238E27FC236}">
                  <a16:creationId xmlns:a16="http://schemas.microsoft.com/office/drawing/2014/main" id="{D168345E-B7E2-C59F-B6D6-FB070A316B76}"/>
                </a:ext>
              </a:extLst>
            </p:cNvPr>
            <p:cNvSpPr/>
            <p:nvPr/>
          </p:nvSpPr>
          <p:spPr>
            <a:xfrm>
              <a:off x="8569282" y="4889991"/>
              <a:ext cx="1616677" cy="4360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IN" sz="900" b="0" i="0" u="none" strike="noStrike" kern="1200" cap="none" spc="0" normalizeH="0" baseline="0" noProof="0" dirty="0">
                  <a:ln>
                    <a:noFill/>
                  </a:ln>
                  <a:solidFill>
                    <a:srgbClr val="009CDE"/>
                  </a:solidFill>
                  <a:effectLst/>
                  <a:uLnTx/>
                  <a:uFillTx/>
                  <a:latin typeface="Georgia"/>
                  <a:ea typeface="+mn-ea"/>
                  <a:cs typeface="+mn-cs"/>
                </a:rPr>
                <a:t>Continued statin use</a:t>
              </a:r>
            </a:p>
          </p:txBody>
        </p:sp>
        <p:cxnSp>
          <p:nvCxnSpPr>
            <p:cNvPr id="95" name="Straight Connector 94">
              <a:extLst>
                <a:ext uri="{FF2B5EF4-FFF2-40B4-BE49-F238E27FC236}">
                  <a16:creationId xmlns:a16="http://schemas.microsoft.com/office/drawing/2014/main" id="{34336499-3FCE-1B1A-D1B4-80B94A35B6C1}"/>
                </a:ext>
              </a:extLst>
            </p:cNvPr>
            <p:cNvCxnSpPr>
              <a:cxnSpLocks/>
              <a:endCxn id="85" idx="0"/>
            </p:cNvCxnSpPr>
            <p:nvPr/>
          </p:nvCxnSpPr>
          <p:spPr>
            <a:xfrm flipH="1">
              <a:off x="7013536" y="3945006"/>
              <a:ext cx="4088" cy="1423352"/>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8E732DD7-D3C7-C2E4-F041-933C461F1C0D}"/>
                </a:ext>
              </a:extLst>
            </p:cNvPr>
            <p:cNvCxnSpPr>
              <a:cxnSpLocks/>
            </p:cNvCxnSpPr>
            <p:nvPr/>
          </p:nvCxnSpPr>
          <p:spPr>
            <a:xfrm>
              <a:off x="7010401" y="5375410"/>
              <a:ext cx="457200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97" name="Text Placeholder 2">
              <a:extLst>
                <a:ext uri="{FF2B5EF4-FFF2-40B4-BE49-F238E27FC236}">
                  <a16:creationId xmlns:a16="http://schemas.microsoft.com/office/drawing/2014/main" id="{51D4955A-C379-DDC4-F07F-8689F926A60F}"/>
                </a:ext>
              </a:extLst>
            </p:cNvPr>
            <p:cNvSpPr txBox="1">
              <a:spLocks/>
            </p:cNvSpPr>
            <p:nvPr>
              <p:custDataLst>
                <p:tags r:id="rId2"/>
              </p:custDataLst>
            </p:nvPr>
          </p:nvSpPr>
          <p:spPr bwMode="auto">
            <a:xfrm>
              <a:off x="6607534" y="3866108"/>
              <a:ext cx="317599" cy="169981"/>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t" anchorCtr="0">
              <a:sp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r"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None/>
                <a:tabLst/>
                <a:defRPr/>
              </a:pPr>
              <a:r>
                <a:rPr kumimoji="0" lang="en-US" sz="900" b="0" i="0" u="none" strike="noStrike" kern="1200" cap="none" spc="0" normalizeH="0" baseline="0" noProof="0">
                  <a:ln>
                    <a:noFill/>
                  </a:ln>
                  <a:solidFill>
                    <a:srgbClr val="000000"/>
                  </a:solidFill>
                  <a:effectLst/>
                  <a:uLnTx/>
                  <a:uFillTx/>
                  <a:latin typeface="Calibri"/>
                  <a:ea typeface="+mn-ea"/>
                  <a:cs typeface="+mn-cs"/>
                </a:rPr>
                <a:t>16.0</a:t>
              </a:r>
            </a:p>
          </p:txBody>
        </p:sp>
        <p:sp>
          <p:nvSpPr>
            <p:cNvPr id="98" name="Text Placeholder 2">
              <a:extLst>
                <a:ext uri="{FF2B5EF4-FFF2-40B4-BE49-F238E27FC236}">
                  <a16:creationId xmlns:a16="http://schemas.microsoft.com/office/drawing/2014/main" id="{08127136-D349-1B49-13DB-1B74FF773FEC}"/>
                </a:ext>
              </a:extLst>
            </p:cNvPr>
            <p:cNvSpPr txBox="1">
              <a:spLocks/>
            </p:cNvSpPr>
            <p:nvPr>
              <p:custDataLst>
                <p:tags r:id="rId3"/>
              </p:custDataLst>
            </p:nvPr>
          </p:nvSpPr>
          <p:spPr bwMode="auto">
            <a:xfrm>
              <a:off x="6607534" y="4219592"/>
              <a:ext cx="317599" cy="169981"/>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t" anchorCtr="0">
              <a:sp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r"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None/>
                <a:tabLst/>
                <a:defRPr/>
              </a:pPr>
              <a:r>
                <a:rPr kumimoji="0" lang="en-US" sz="900" b="0" i="0" u="none" strike="noStrike" kern="1200" cap="none" spc="0" normalizeH="0" baseline="0" noProof="0" dirty="0">
                  <a:ln>
                    <a:noFill/>
                  </a:ln>
                  <a:solidFill>
                    <a:srgbClr val="000000"/>
                  </a:solidFill>
                  <a:effectLst/>
                  <a:uLnTx/>
                  <a:uFillTx/>
                  <a:latin typeface="Calibri"/>
                  <a:ea typeface="+mn-ea"/>
                  <a:cs typeface="+mn-cs"/>
                </a:rPr>
                <a:t>12.0</a:t>
              </a:r>
            </a:p>
          </p:txBody>
        </p:sp>
        <p:sp>
          <p:nvSpPr>
            <p:cNvPr id="99" name="Text Placeholder 2">
              <a:extLst>
                <a:ext uri="{FF2B5EF4-FFF2-40B4-BE49-F238E27FC236}">
                  <a16:creationId xmlns:a16="http://schemas.microsoft.com/office/drawing/2014/main" id="{40C28C90-9739-92A2-6725-AB10BF6417A9}"/>
                </a:ext>
              </a:extLst>
            </p:cNvPr>
            <p:cNvSpPr txBox="1">
              <a:spLocks/>
            </p:cNvSpPr>
            <p:nvPr>
              <p:custDataLst>
                <p:tags r:id="rId4"/>
              </p:custDataLst>
            </p:nvPr>
          </p:nvSpPr>
          <p:spPr bwMode="auto">
            <a:xfrm>
              <a:off x="6609846" y="4558257"/>
              <a:ext cx="317599" cy="169981"/>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t" anchorCtr="0">
              <a:sp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r"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None/>
                <a:tabLst/>
                <a:defRPr/>
              </a:pPr>
              <a:r>
                <a:rPr kumimoji="0" lang="en-US" sz="900" b="0" i="0" u="none" strike="noStrike" kern="1200" cap="none" spc="0" normalizeH="0" baseline="0" noProof="0">
                  <a:ln>
                    <a:noFill/>
                  </a:ln>
                  <a:solidFill>
                    <a:srgbClr val="000000"/>
                  </a:solidFill>
                  <a:effectLst/>
                  <a:uLnTx/>
                  <a:uFillTx/>
                  <a:latin typeface="Calibri"/>
                  <a:ea typeface="+mn-ea"/>
                  <a:cs typeface="+mn-cs"/>
                </a:rPr>
                <a:t>8.0</a:t>
              </a:r>
            </a:p>
          </p:txBody>
        </p:sp>
        <p:sp>
          <p:nvSpPr>
            <p:cNvPr id="100" name="Text Placeholder 2">
              <a:extLst>
                <a:ext uri="{FF2B5EF4-FFF2-40B4-BE49-F238E27FC236}">
                  <a16:creationId xmlns:a16="http://schemas.microsoft.com/office/drawing/2014/main" id="{A642DDA1-AFC8-5B3A-809A-02EF3A695E0D}"/>
                </a:ext>
              </a:extLst>
            </p:cNvPr>
            <p:cNvSpPr txBox="1">
              <a:spLocks/>
            </p:cNvSpPr>
            <p:nvPr>
              <p:custDataLst>
                <p:tags r:id="rId5"/>
              </p:custDataLst>
            </p:nvPr>
          </p:nvSpPr>
          <p:spPr bwMode="auto">
            <a:xfrm>
              <a:off x="6609846" y="4901157"/>
              <a:ext cx="317599" cy="169981"/>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t" anchorCtr="0">
              <a:sp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r"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None/>
                <a:tabLst/>
                <a:defRPr/>
              </a:pPr>
              <a:r>
                <a:rPr kumimoji="0" lang="en-US" sz="900" b="0" i="0" u="none" strike="noStrike" kern="1200" cap="none" spc="0" normalizeH="0" baseline="0" noProof="0">
                  <a:ln>
                    <a:noFill/>
                  </a:ln>
                  <a:solidFill>
                    <a:srgbClr val="000000"/>
                  </a:solidFill>
                  <a:effectLst/>
                  <a:uLnTx/>
                  <a:uFillTx/>
                  <a:latin typeface="Calibri"/>
                  <a:ea typeface="+mn-ea"/>
                  <a:cs typeface="+mn-cs"/>
                </a:rPr>
                <a:t>4.0</a:t>
              </a:r>
            </a:p>
          </p:txBody>
        </p:sp>
        <p:sp>
          <p:nvSpPr>
            <p:cNvPr id="101" name="Text Placeholder 2">
              <a:extLst>
                <a:ext uri="{FF2B5EF4-FFF2-40B4-BE49-F238E27FC236}">
                  <a16:creationId xmlns:a16="http://schemas.microsoft.com/office/drawing/2014/main" id="{9301B610-B2B4-9F90-FE05-0651D0858753}"/>
                </a:ext>
              </a:extLst>
            </p:cNvPr>
            <p:cNvSpPr txBox="1">
              <a:spLocks/>
            </p:cNvSpPr>
            <p:nvPr>
              <p:custDataLst>
                <p:tags r:id="rId6"/>
              </p:custDataLst>
            </p:nvPr>
          </p:nvSpPr>
          <p:spPr bwMode="auto">
            <a:xfrm>
              <a:off x="6609846" y="5248290"/>
              <a:ext cx="317599" cy="169981"/>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t" anchorCtr="0">
              <a:sp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r"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None/>
                <a:tabLst/>
                <a:defRPr/>
              </a:pPr>
              <a:r>
                <a:rPr kumimoji="0" lang="en-US" sz="900" b="0" i="0" u="none" strike="noStrike" kern="1200" cap="none" spc="0" normalizeH="0" baseline="0" noProof="0">
                  <a:ln>
                    <a:noFill/>
                  </a:ln>
                  <a:solidFill>
                    <a:srgbClr val="000000"/>
                  </a:solidFill>
                  <a:effectLst/>
                  <a:uLnTx/>
                  <a:uFillTx/>
                  <a:latin typeface="Calibri"/>
                  <a:ea typeface="+mn-ea"/>
                  <a:cs typeface="+mn-cs"/>
                </a:rPr>
                <a:t>0.0</a:t>
              </a:r>
            </a:p>
          </p:txBody>
        </p:sp>
        <p:sp>
          <p:nvSpPr>
            <p:cNvPr id="102" name="Text Placeholder 2">
              <a:extLst>
                <a:ext uri="{FF2B5EF4-FFF2-40B4-BE49-F238E27FC236}">
                  <a16:creationId xmlns:a16="http://schemas.microsoft.com/office/drawing/2014/main" id="{79840291-2DCC-801C-0A5B-15DCE613149F}"/>
                </a:ext>
              </a:extLst>
            </p:cNvPr>
            <p:cNvSpPr txBox="1">
              <a:spLocks/>
            </p:cNvSpPr>
            <p:nvPr>
              <p:custDataLst>
                <p:tags r:id="rId7"/>
              </p:custDataLst>
            </p:nvPr>
          </p:nvSpPr>
          <p:spPr bwMode="auto">
            <a:xfrm rot="16200000">
              <a:off x="5565973" y="4685640"/>
              <a:ext cx="1741259" cy="138499"/>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t" anchorCtr="0">
              <a:sp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None/>
                <a:tabLst/>
                <a:defRPr/>
              </a:pPr>
              <a:r>
                <a:rPr kumimoji="0" lang="en-US" sz="900" b="0" i="0" u="none" strike="noStrike" kern="1200" cap="none" spc="0" normalizeH="0" baseline="0" noProof="0" dirty="0">
                  <a:ln>
                    <a:noFill/>
                  </a:ln>
                  <a:solidFill>
                    <a:srgbClr val="000000"/>
                  </a:solidFill>
                  <a:effectLst/>
                  <a:uLnTx/>
                  <a:uFillTx/>
                  <a:latin typeface="Georgia"/>
                  <a:ea typeface="+mn-ea"/>
                  <a:cs typeface="+mn-cs"/>
                </a:rPr>
                <a:t>Cumulative Incidence (%)</a:t>
              </a:r>
            </a:p>
          </p:txBody>
        </p:sp>
      </p:grpSp>
      <p:sp>
        <p:nvSpPr>
          <p:cNvPr id="2" name="Text Placeholder 7">
            <a:extLst>
              <a:ext uri="{FF2B5EF4-FFF2-40B4-BE49-F238E27FC236}">
                <a16:creationId xmlns:a16="http://schemas.microsoft.com/office/drawing/2014/main" id="{7DC39A6D-9016-1ABF-DD74-210FB3DB1743}"/>
              </a:ext>
            </a:extLst>
          </p:cNvPr>
          <p:cNvSpPr txBox="1">
            <a:spLocks/>
          </p:cNvSpPr>
          <p:nvPr/>
        </p:nvSpPr>
        <p:spPr>
          <a:xfrm>
            <a:off x="670561" y="6125468"/>
            <a:ext cx="10035538"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Fallgaard</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Nielsen S and Nordestgaard BG. Negative statin-related next stories decrease statin persistence and increase myocardial infarction and cardiovascular mortality: a nationwide prospective cohort study. European Heart Journal. 2016; 37, 908-916</a:t>
            </a:r>
          </a:p>
        </p:txBody>
      </p:sp>
      <p:sp>
        <p:nvSpPr>
          <p:cNvPr id="7" name="TextBox 6">
            <a:extLst>
              <a:ext uri="{FF2B5EF4-FFF2-40B4-BE49-F238E27FC236}">
                <a16:creationId xmlns:a16="http://schemas.microsoft.com/office/drawing/2014/main" id="{B4C1B5A0-FDB9-656F-E4CE-3A20D531A106}"/>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GLO2241819</a:t>
            </a:r>
          </a:p>
        </p:txBody>
      </p:sp>
    </p:spTree>
    <p:extLst>
      <p:ext uri="{BB962C8B-B14F-4D97-AF65-F5344CB8AC3E}">
        <p14:creationId xmlns:p14="http://schemas.microsoft.com/office/powerpoint/2010/main" val="383023300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53BC4383-8169-7ACC-C089-B50A755336A1}"/>
              </a:ext>
            </a:extLst>
          </p:cNvPr>
          <p:cNvGraphicFramePr>
            <a:graphicFrameLocks noChangeAspect="1"/>
          </p:cNvGraphicFramePr>
          <p:nvPr>
            <p:custDataLst>
              <p:tags r:id="rId1"/>
            </p:custDataLst>
            <p:extLst>
              <p:ext uri="{D42A27DB-BD31-4B8C-83A1-F6EECF244321}">
                <p14:modId xmlns:p14="http://schemas.microsoft.com/office/powerpoint/2010/main" val="48146777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4" progId="TCLayout.ActiveDocument.1">
                  <p:embed/>
                </p:oleObj>
              </mc:Choice>
              <mc:Fallback>
                <p:oleObj name="think-cell Slide" r:id="rId4" imgW="395" imgH="394" progId="TCLayout.ActiveDocument.1">
                  <p:embed/>
                  <p:pic>
                    <p:nvPicPr>
                      <p:cNvPr id="6" name="think-cell data - do not delete" hidden="1">
                        <a:extLst>
                          <a:ext uri="{FF2B5EF4-FFF2-40B4-BE49-F238E27FC236}">
                            <a16:creationId xmlns:a16="http://schemas.microsoft.com/office/drawing/2014/main" id="{53BC4383-8169-7ACC-C089-B50A755336A1}"/>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D1D95727-9FD3-BC04-87BE-8B6BD1D1344A}"/>
              </a:ext>
            </a:extLst>
          </p:cNvPr>
          <p:cNvSpPr>
            <a:spLocks noGrp="1"/>
          </p:cNvSpPr>
          <p:nvPr>
            <p:ph type="title"/>
          </p:nvPr>
        </p:nvSpPr>
        <p:spPr/>
        <p:txBody>
          <a:bodyPr vert="horz"/>
          <a:lstStyle/>
          <a:p>
            <a:r>
              <a:rPr lang="en-US" dirty="0"/>
              <a:t>Discontinuation of statin therapy in primary or secondary prevention of CAD</a:t>
            </a:r>
            <a:r>
              <a:rPr lang="en-US" baseline="30000" dirty="0"/>
              <a:t>1,2</a:t>
            </a:r>
            <a:endParaRPr lang="en-US" dirty="0"/>
          </a:p>
        </p:txBody>
      </p:sp>
      <p:graphicFrame>
        <p:nvGraphicFramePr>
          <p:cNvPr id="9" name="Chart 8">
            <a:extLst>
              <a:ext uri="{FF2B5EF4-FFF2-40B4-BE49-F238E27FC236}">
                <a16:creationId xmlns:a16="http://schemas.microsoft.com/office/drawing/2014/main" id="{6BDE3FED-5014-5DC1-0CF7-9A4DE02C7BA6}"/>
              </a:ext>
            </a:extLst>
          </p:cNvPr>
          <p:cNvGraphicFramePr/>
          <p:nvPr/>
        </p:nvGraphicFramePr>
        <p:xfrm>
          <a:off x="633489" y="1303020"/>
          <a:ext cx="6739703" cy="4448073"/>
        </p:xfrm>
        <a:graphic>
          <a:graphicData uri="http://schemas.openxmlformats.org/drawingml/2006/chart">
            <c:chart xmlns:c="http://schemas.openxmlformats.org/drawingml/2006/chart" xmlns:r="http://schemas.openxmlformats.org/officeDocument/2006/relationships" r:id="rId6"/>
          </a:graphicData>
        </a:graphic>
      </p:graphicFrame>
      <p:sp>
        <p:nvSpPr>
          <p:cNvPr id="10" name="Rectangle 9">
            <a:extLst>
              <a:ext uri="{FF2B5EF4-FFF2-40B4-BE49-F238E27FC236}">
                <a16:creationId xmlns:a16="http://schemas.microsoft.com/office/drawing/2014/main" id="{49B56874-7FF0-41A3-B75B-6FFDC988B93E}"/>
              </a:ext>
            </a:extLst>
          </p:cNvPr>
          <p:cNvSpPr/>
          <p:nvPr/>
        </p:nvSpPr>
        <p:spPr>
          <a:xfrm>
            <a:off x="7680963" y="1463040"/>
            <a:ext cx="3939537" cy="4288053"/>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white"/>
              </a:solidFill>
              <a:effectLst/>
              <a:uLnTx/>
              <a:uFillTx/>
              <a:latin typeface="Calibri"/>
              <a:ea typeface="+mn-ea"/>
              <a:cs typeface="+mn-cs"/>
            </a:endParaRPr>
          </a:p>
        </p:txBody>
      </p:sp>
      <p:sp>
        <p:nvSpPr>
          <p:cNvPr id="12" name="Text Placeholder 2">
            <a:extLst>
              <a:ext uri="{FF2B5EF4-FFF2-40B4-BE49-F238E27FC236}">
                <a16:creationId xmlns:a16="http://schemas.microsoft.com/office/drawing/2014/main" id="{25267CEB-F247-97B5-CAEB-A3756911F6D6}"/>
              </a:ext>
            </a:extLst>
          </p:cNvPr>
          <p:cNvSpPr txBox="1">
            <a:spLocks/>
          </p:cNvSpPr>
          <p:nvPr>
            <p:custDataLst>
              <p:tags r:id="rId2"/>
            </p:custDataLst>
          </p:nvPr>
        </p:nvSpPr>
        <p:spPr bwMode="auto">
          <a:xfrm>
            <a:off x="7592326" y="1697271"/>
            <a:ext cx="3846285" cy="3986091"/>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t" anchorCtr="0">
            <a:no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380365" marR="0" lvl="0" indent="-380365" algn="l"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Char char="•"/>
              <a:tabLst/>
              <a:defRPr/>
            </a:pPr>
            <a:r>
              <a:rPr kumimoji="0" lang="en-US" sz="1850" b="0" i="0" u="none" strike="noStrike" kern="1200" cap="none" spc="0" normalizeH="0" baseline="0" noProof="0" dirty="0">
                <a:ln>
                  <a:noFill/>
                </a:ln>
                <a:solidFill>
                  <a:srgbClr val="000000"/>
                </a:solidFill>
                <a:effectLst/>
                <a:uLnTx/>
                <a:uFillTx/>
                <a:latin typeface="Georgia"/>
                <a:ea typeface="+mn-ea"/>
                <a:cs typeface="+mn-cs"/>
              </a:rPr>
              <a:t>Independent predictors of statin therapy discontinuation</a:t>
            </a:r>
            <a:r>
              <a:rPr kumimoji="0" lang="en-US" sz="1850" b="0" i="0" u="none" strike="noStrike" kern="1200" cap="none" spc="0" normalizeH="0" baseline="30000" noProof="0" dirty="0">
                <a:ln>
                  <a:noFill/>
                </a:ln>
                <a:solidFill>
                  <a:srgbClr val="000000"/>
                </a:solidFill>
                <a:effectLst/>
                <a:uLnTx/>
                <a:uFillTx/>
                <a:latin typeface="Georgia"/>
                <a:ea typeface="+mn-ea"/>
                <a:cs typeface="+mn-cs"/>
              </a:rPr>
              <a:t>2</a:t>
            </a: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a:p>
            <a:pPr marL="761365" marR="0" lvl="1" indent="-380365" algn="l" defTabSz="1219170" rtl="0" eaLnBrk="1" fontAlgn="auto" latinLnBrk="0" hangingPunct="1">
              <a:lnSpc>
                <a:spcPct val="100000"/>
              </a:lnSpc>
              <a:spcBef>
                <a:spcPts val="600"/>
              </a:spcBef>
              <a:spcAft>
                <a:spcPts val="1800"/>
              </a:spcAft>
              <a:buClr>
                <a:srgbClr val="000000"/>
              </a:buClr>
              <a:buSzPct val="100000"/>
              <a:buFont typeface="Verdana" panose="020B0604030504040204" pitchFamily="34" charset="0"/>
              <a:buChar char="•"/>
              <a:tabLst/>
              <a:defRPr/>
            </a:pPr>
            <a:r>
              <a:rPr kumimoji="0" lang="en-US" sz="1867" b="0" i="0" u="none" strike="noStrike" kern="1200" cap="none" spc="0" normalizeH="0" baseline="0" noProof="0" dirty="0">
                <a:ln>
                  <a:noFill/>
                </a:ln>
                <a:solidFill>
                  <a:srgbClr val="000000"/>
                </a:solidFill>
                <a:effectLst/>
                <a:uLnTx/>
                <a:uFillTx/>
                <a:latin typeface="Georgia"/>
                <a:ea typeface="+mn-ea"/>
                <a:cs typeface="+mn-cs"/>
              </a:rPr>
              <a:t>Older age (≥75 years)</a:t>
            </a:r>
          </a:p>
          <a:p>
            <a:pPr marL="761365" marR="0" lvl="1" indent="-380365" algn="l" defTabSz="1219170" rtl="0" eaLnBrk="1" fontAlgn="auto" latinLnBrk="0" hangingPunct="1">
              <a:lnSpc>
                <a:spcPct val="100000"/>
              </a:lnSpc>
              <a:spcBef>
                <a:spcPts val="600"/>
              </a:spcBef>
              <a:spcAft>
                <a:spcPts val="1800"/>
              </a:spcAft>
              <a:buClr>
                <a:srgbClr val="000000"/>
              </a:buClr>
              <a:buSzPct val="100000"/>
              <a:buFont typeface="Verdana" panose="020B0604030504040204" pitchFamily="34" charset="0"/>
              <a:buChar char="•"/>
              <a:tabLst/>
              <a:defRPr/>
            </a:pPr>
            <a:r>
              <a:rPr kumimoji="0" lang="en-US" sz="1867" b="0" i="0" u="none" strike="noStrike" kern="1200" cap="none" spc="0" normalizeH="0" baseline="0" noProof="0" dirty="0">
                <a:ln>
                  <a:noFill/>
                </a:ln>
                <a:solidFill>
                  <a:srgbClr val="000000"/>
                </a:solidFill>
                <a:effectLst/>
                <a:uLnTx/>
                <a:uFillTx/>
                <a:latin typeface="Georgia"/>
                <a:ea typeface="+mn-ea"/>
                <a:cs typeface="+mn-cs"/>
              </a:rPr>
              <a:t>Lower socio-economic status</a:t>
            </a:r>
          </a:p>
          <a:p>
            <a:pPr marL="761365" marR="0" lvl="1" indent="-380365" algn="l" defTabSz="1219170" rtl="0" eaLnBrk="1" fontAlgn="auto" latinLnBrk="0" hangingPunct="1">
              <a:lnSpc>
                <a:spcPct val="100000"/>
              </a:lnSpc>
              <a:spcBef>
                <a:spcPts val="600"/>
              </a:spcBef>
              <a:spcAft>
                <a:spcPts val="1800"/>
              </a:spcAft>
              <a:buClr>
                <a:srgbClr val="000000"/>
              </a:buClr>
              <a:buSzPct val="100000"/>
              <a:buFont typeface="Verdana" panose="020B0604030504040204" pitchFamily="34" charset="0"/>
              <a:buChar char="•"/>
              <a:tabLst/>
              <a:defRPr/>
            </a:pPr>
            <a:r>
              <a:rPr kumimoji="0" lang="en-US" sz="1867" b="0" i="0" u="none" strike="noStrike" kern="1200" cap="none" spc="0" normalizeH="0" baseline="0" noProof="0" dirty="0">
                <a:ln>
                  <a:noFill/>
                </a:ln>
                <a:solidFill>
                  <a:srgbClr val="000000"/>
                </a:solidFill>
                <a:effectLst/>
                <a:uLnTx/>
                <a:uFillTx/>
                <a:latin typeface="Georgia"/>
                <a:ea typeface="+mn-ea"/>
                <a:cs typeface="+mn-cs"/>
              </a:rPr>
              <a:t>Depression or dementia</a:t>
            </a:r>
          </a:p>
          <a:p>
            <a:pPr marL="761365" marR="0" lvl="1" indent="-380365" algn="l" defTabSz="1219170" rtl="0" eaLnBrk="1" fontAlgn="auto" latinLnBrk="0" hangingPunct="1">
              <a:lnSpc>
                <a:spcPct val="100000"/>
              </a:lnSpc>
              <a:spcBef>
                <a:spcPts val="600"/>
              </a:spcBef>
              <a:spcAft>
                <a:spcPts val="1800"/>
              </a:spcAft>
              <a:buClr>
                <a:srgbClr val="000000"/>
              </a:buClr>
              <a:buSzPct val="100000"/>
              <a:buFont typeface="Verdana" panose="020B0604030504040204" pitchFamily="34" charset="0"/>
              <a:buChar char="•"/>
              <a:tabLst/>
              <a:defRPr/>
            </a:pPr>
            <a:r>
              <a:rPr kumimoji="0" lang="en-US" sz="1867" b="0" i="0" u="none" strike="noStrike" kern="1200" cap="none" spc="0" normalizeH="0" baseline="0" noProof="0" dirty="0">
                <a:ln>
                  <a:noFill/>
                </a:ln>
                <a:solidFill>
                  <a:srgbClr val="000000"/>
                </a:solidFill>
                <a:effectLst/>
                <a:uLnTx/>
                <a:uFillTx/>
                <a:latin typeface="Georgia"/>
                <a:ea typeface="+mn-ea"/>
                <a:cs typeface="+mn-cs"/>
              </a:rPr>
              <a:t>≥ 10 prescribed medications</a:t>
            </a:r>
          </a:p>
          <a:p>
            <a:pPr marL="761365" marR="0" lvl="1" indent="-380365" algn="l" defTabSz="1219170" rtl="0" eaLnBrk="1" fontAlgn="auto" latinLnBrk="0" hangingPunct="1">
              <a:lnSpc>
                <a:spcPct val="100000"/>
              </a:lnSpc>
              <a:spcBef>
                <a:spcPts val="600"/>
              </a:spcBef>
              <a:spcAft>
                <a:spcPts val="1800"/>
              </a:spcAft>
              <a:buClr>
                <a:srgbClr val="000000"/>
              </a:buClr>
              <a:buSzPct val="100000"/>
              <a:buFont typeface="Verdana" panose="020B0604030504040204" pitchFamily="34" charset="0"/>
              <a:buChar char="•"/>
              <a:tabLst/>
              <a:defRPr/>
            </a:pPr>
            <a:r>
              <a:rPr kumimoji="0" lang="en-US" sz="1867" b="0" i="0" u="none" strike="noStrike" kern="1200" cap="none" spc="0" normalizeH="0" baseline="0" noProof="0" dirty="0">
                <a:ln>
                  <a:noFill/>
                </a:ln>
                <a:solidFill>
                  <a:srgbClr val="000000"/>
                </a:solidFill>
                <a:effectLst/>
                <a:uLnTx/>
                <a:uFillTx/>
                <a:latin typeface="Georgia"/>
                <a:ea typeface="+mn-ea"/>
                <a:cs typeface="+mn-cs"/>
              </a:rPr>
              <a:t>No acute events in previous </a:t>
            </a:r>
            <a:br>
              <a:rPr kumimoji="0" lang="en-US" sz="1867" b="0" i="0" u="none" strike="noStrike" kern="1200" cap="none" spc="0" normalizeH="0" baseline="0" noProof="0" dirty="0">
                <a:ln>
                  <a:noFill/>
                </a:ln>
                <a:solidFill>
                  <a:srgbClr val="000000"/>
                </a:solidFill>
                <a:effectLst/>
                <a:uLnTx/>
                <a:uFillTx/>
                <a:latin typeface="Georgia"/>
                <a:ea typeface="+mn-ea"/>
                <a:cs typeface="+mn-cs"/>
              </a:rPr>
            </a:br>
            <a:r>
              <a:rPr kumimoji="0" lang="en-US" sz="1867" b="0" i="0" u="none" strike="noStrike" kern="1200" cap="none" spc="0" normalizeH="0" baseline="0" noProof="0" dirty="0">
                <a:ln>
                  <a:noFill/>
                </a:ln>
                <a:solidFill>
                  <a:srgbClr val="000000"/>
                </a:solidFill>
                <a:effectLst/>
                <a:uLnTx/>
                <a:uFillTx/>
                <a:latin typeface="Georgia"/>
                <a:ea typeface="+mn-ea"/>
                <a:cs typeface="+mn-cs"/>
              </a:rPr>
              <a:t>12 months</a:t>
            </a:r>
          </a:p>
        </p:txBody>
      </p:sp>
      <p:grpSp>
        <p:nvGrpSpPr>
          <p:cNvPr id="13" name="Group 12">
            <a:extLst>
              <a:ext uri="{FF2B5EF4-FFF2-40B4-BE49-F238E27FC236}">
                <a16:creationId xmlns:a16="http://schemas.microsoft.com/office/drawing/2014/main" id="{BBCA27CB-F533-7D8B-E0CB-974CD4477764}"/>
              </a:ext>
            </a:extLst>
          </p:cNvPr>
          <p:cNvGrpSpPr/>
          <p:nvPr/>
        </p:nvGrpSpPr>
        <p:grpSpPr>
          <a:xfrm>
            <a:off x="7560399" y="1738930"/>
            <a:ext cx="246411" cy="246408"/>
            <a:chOff x="439557" y="1731286"/>
            <a:chExt cx="175977" cy="175977"/>
          </a:xfrm>
        </p:grpSpPr>
        <p:sp>
          <p:nvSpPr>
            <p:cNvPr id="14" name="Oval 13">
              <a:extLst>
                <a:ext uri="{FF2B5EF4-FFF2-40B4-BE49-F238E27FC236}">
                  <a16:creationId xmlns:a16="http://schemas.microsoft.com/office/drawing/2014/main" id="{E3C9C501-04B3-FB46-65E6-E6B14A91A26B}"/>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15" name="Oval 14">
              <a:extLst>
                <a:ext uri="{FF2B5EF4-FFF2-40B4-BE49-F238E27FC236}">
                  <a16:creationId xmlns:a16="http://schemas.microsoft.com/office/drawing/2014/main" id="{BB8CFD7D-9AB7-17F2-D982-EBE2CCD5192B}"/>
                </a:ext>
              </a:extLst>
            </p:cNvPr>
            <p:cNvSpPr/>
            <p:nvPr/>
          </p:nvSpPr>
          <p:spPr>
            <a:xfrm>
              <a:off x="469056" y="1760785"/>
              <a:ext cx="116979" cy="116979"/>
            </a:xfrm>
            <a:prstGeom prst="ellipse">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2" name="Text Placeholder 7">
            <a:extLst>
              <a:ext uri="{FF2B5EF4-FFF2-40B4-BE49-F238E27FC236}">
                <a16:creationId xmlns:a16="http://schemas.microsoft.com/office/drawing/2014/main" id="{33B72A76-8788-7425-5283-BF21972A35ED}"/>
              </a:ext>
            </a:extLst>
          </p:cNvPr>
          <p:cNvSpPr txBox="1">
            <a:spLocks/>
          </p:cNvSpPr>
          <p:nvPr/>
        </p:nvSpPr>
        <p:spPr>
          <a:xfrm>
            <a:off x="670561" y="5980044"/>
            <a:ext cx="10035538" cy="528606"/>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1.Jackevicius Cynthia A, Mamdani Muhammad, Tu Jack V. Adherence With Statin Therapy in Elderly Patients With and Without Acute Coronary Syndromes. JAMA. 2002;288:462-467; 2.Benner Joshua S, Glynn Robert J, Neumann Peter J et al. Long-term Persistence in Use of Statin Therapy in Elderly Patients. JAMA. 2002;288:455-461.</a:t>
            </a:r>
          </a:p>
        </p:txBody>
      </p:sp>
      <p:sp>
        <p:nvSpPr>
          <p:cNvPr id="7" name="TextBox 6">
            <a:extLst>
              <a:ext uri="{FF2B5EF4-FFF2-40B4-BE49-F238E27FC236}">
                <a16:creationId xmlns:a16="http://schemas.microsoft.com/office/drawing/2014/main" id="{DF2DEBBF-F190-91F4-6B65-EB2A87DCED23}"/>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GLO2241819</a:t>
            </a:r>
          </a:p>
        </p:txBody>
      </p:sp>
    </p:spTree>
    <p:extLst>
      <p:ext uri="{BB962C8B-B14F-4D97-AF65-F5344CB8AC3E}">
        <p14:creationId xmlns:p14="http://schemas.microsoft.com/office/powerpoint/2010/main" val="1501229420"/>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42562CB8-C412-1A85-2369-090661A97FF8}"/>
              </a:ext>
            </a:extLst>
          </p:cNvPr>
          <p:cNvGraphicFramePr>
            <a:graphicFrameLocks noChangeAspect="1"/>
          </p:cNvGraphicFramePr>
          <p:nvPr>
            <p:custDataLst>
              <p:tags r:id="rId1"/>
            </p:custDataLst>
            <p:extLst>
              <p:ext uri="{D42A27DB-BD31-4B8C-83A1-F6EECF244321}">
                <p14:modId xmlns:p14="http://schemas.microsoft.com/office/powerpoint/2010/main" val="171712887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5" imgW="395" imgH="394" progId="TCLayout.ActiveDocument.1">
                  <p:embed/>
                </p:oleObj>
              </mc:Choice>
              <mc:Fallback>
                <p:oleObj name="think-cell Slide" r:id="rId15" imgW="395" imgH="394" progId="TCLayout.ActiveDocument.1">
                  <p:embed/>
                  <p:pic>
                    <p:nvPicPr>
                      <p:cNvPr id="6" name="think-cell data - do not delete" hidden="1">
                        <a:extLst>
                          <a:ext uri="{FF2B5EF4-FFF2-40B4-BE49-F238E27FC236}">
                            <a16:creationId xmlns:a16="http://schemas.microsoft.com/office/drawing/2014/main" id="{42562CB8-C412-1A85-2369-090661A97FF8}"/>
                          </a:ext>
                        </a:extLst>
                      </p:cNvPr>
                      <p:cNvPicPr/>
                      <p:nvPr/>
                    </p:nvPicPr>
                    <p:blipFill>
                      <a:blip r:embed="rId16"/>
                      <a:stretch>
                        <a:fillRect/>
                      </a:stretch>
                    </p:blipFill>
                    <p:spPr>
                      <a:xfrm>
                        <a:off x="1588" y="1588"/>
                        <a:ext cx="1588"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0ED84CBA-54CC-E628-400D-EA1B91838542}"/>
              </a:ext>
            </a:extLst>
          </p:cNvPr>
          <p:cNvSpPr>
            <a:spLocks noGrp="1"/>
          </p:cNvSpPr>
          <p:nvPr>
            <p:ph type="title"/>
          </p:nvPr>
        </p:nvSpPr>
        <p:spPr/>
        <p:txBody>
          <a:bodyPr vert="horz"/>
          <a:lstStyle/>
          <a:p>
            <a:r>
              <a:rPr lang="en-US" dirty="0"/>
              <a:t>Long term treatment persistence with statin therapy in an HMO cohort in Israel  n=229,918</a:t>
            </a:r>
          </a:p>
        </p:txBody>
      </p:sp>
      <p:grpSp>
        <p:nvGrpSpPr>
          <p:cNvPr id="7" name="Group 6">
            <a:extLst>
              <a:ext uri="{FF2B5EF4-FFF2-40B4-BE49-F238E27FC236}">
                <a16:creationId xmlns:a16="http://schemas.microsoft.com/office/drawing/2014/main" id="{13559FC7-3F9B-210E-BBF3-8FD16CD3A72A}"/>
              </a:ext>
            </a:extLst>
          </p:cNvPr>
          <p:cNvGrpSpPr/>
          <p:nvPr/>
        </p:nvGrpSpPr>
        <p:grpSpPr>
          <a:xfrm>
            <a:off x="1203464" y="1831478"/>
            <a:ext cx="10404335" cy="3602979"/>
            <a:chOff x="1163637" y="944564"/>
            <a:chExt cx="6958654" cy="3357560"/>
          </a:xfrm>
        </p:grpSpPr>
        <p:cxnSp>
          <p:nvCxnSpPr>
            <p:cNvPr id="8" name="Straight Connector 7">
              <a:extLst>
                <a:ext uri="{FF2B5EF4-FFF2-40B4-BE49-F238E27FC236}">
                  <a16:creationId xmlns:a16="http://schemas.microsoft.com/office/drawing/2014/main" id="{2EC6C103-214C-B4AC-025F-A8461A1B86BC}"/>
                </a:ext>
              </a:extLst>
            </p:cNvPr>
            <p:cNvCxnSpPr>
              <a:cxnSpLocks/>
            </p:cNvCxnSpPr>
            <p:nvPr/>
          </p:nvCxnSpPr>
          <p:spPr>
            <a:xfrm>
              <a:off x="1554390" y="1036864"/>
              <a:ext cx="0" cy="2998561"/>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CD6844EC-C3B7-4FC2-3A83-86D2B1492E33}"/>
                </a:ext>
              </a:extLst>
            </p:cNvPr>
            <p:cNvCxnSpPr>
              <a:cxnSpLocks/>
            </p:cNvCxnSpPr>
            <p:nvPr/>
          </p:nvCxnSpPr>
          <p:spPr>
            <a:xfrm flipH="1">
              <a:off x="1548040" y="4045405"/>
              <a:ext cx="6432323"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0" name="Freeform: Shape 9">
              <a:extLst>
                <a:ext uri="{FF2B5EF4-FFF2-40B4-BE49-F238E27FC236}">
                  <a16:creationId xmlns:a16="http://schemas.microsoft.com/office/drawing/2014/main" id="{F80583A5-A655-188E-23E4-4941BB32CAD9}"/>
                </a:ext>
              </a:extLst>
            </p:cNvPr>
            <p:cNvSpPr/>
            <p:nvPr/>
          </p:nvSpPr>
          <p:spPr>
            <a:xfrm>
              <a:off x="1875806" y="1041400"/>
              <a:ext cx="5648944" cy="2724150"/>
            </a:xfrm>
            <a:custGeom>
              <a:avLst/>
              <a:gdLst>
                <a:gd name="connsiteX0" fmla="*/ 4888 w 5650038"/>
                <a:gd name="connsiteY0" fmla="*/ 0 h 2724150"/>
                <a:gd name="connsiteX1" fmla="*/ 4888 w 5650038"/>
                <a:gd name="connsiteY1" fmla="*/ 990600 h 2724150"/>
                <a:gd name="connsiteX2" fmla="*/ 55688 w 5650038"/>
                <a:gd name="connsiteY2" fmla="*/ 1231900 h 2724150"/>
                <a:gd name="connsiteX3" fmla="*/ 252538 w 5650038"/>
                <a:gd name="connsiteY3" fmla="*/ 1854200 h 2724150"/>
                <a:gd name="connsiteX4" fmla="*/ 550988 w 5650038"/>
                <a:gd name="connsiteY4" fmla="*/ 2159000 h 2724150"/>
                <a:gd name="connsiteX5" fmla="*/ 1236788 w 5650038"/>
                <a:gd name="connsiteY5" fmla="*/ 2413000 h 2724150"/>
                <a:gd name="connsiteX6" fmla="*/ 1789238 w 5650038"/>
                <a:gd name="connsiteY6" fmla="*/ 2514600 h 2724150"/>
                <a:gd name="connsiteX7" fmla="*/ 2824288 w 5650038"/>
                <a:gd name="connsiteY7" fmla="*/ 2603500 h 2724150"/>
                <a:gd name="connsiteX8" fmla="*/ 3529138 w 5650038"/>
                <a:gd name="connsiteY8" fmla="*/ 2641600 h 2724150"/>
                <a:gd name="connsiteX9" fmla="*/ 4265738 w 5650038"/>
                <a:gd name="connsiteY9" fmla="*/ 2679700 h 2724150"/>
                <a:gd name="connsiteX10" fmla="*/ 4799138 w 5650038"/>
                <a:gd name="connsiteY10" fmla="*/ 2698750 h 2724150"/>
                <a:gd name="connsiteX11" fmla="*/ 5345238 w 5650038"/>
                <a:gd name="connsiteY11" fmla="*/ 2711450 h 2724150"/>
                <a:gd name="connsiteX12" fmla="*/ 5650038 w 5650038"/>
                <a:gd name="connsiteY12" fmla="*/ 2724150 h 2724150"/>
                <a:gd name="connsiteX0" fmla="*/ 3794 w 5648944"/>
                <a:gd name="connsiteY0" fmla="*/ 0 h 2724150"/>
                <a:gd name="connsiteX1" fmla="*/ 3794 w 5648944"/>
                <a:gd name="connsiteY1" fmla="*/ 990600 h 2724150"/>
                <a:gd name="connsiteX2" fmla="*/ 38719 w 5648944"/>
                <a:gd name="connsiteY2" fmla="*/ 1052513 h 2724150"/>
                <a:gd name="connsiteX3" fmla="*/ 54594 w 5648944"/>
                <a:gd name="connsiteY3" fmla="*/ 1231900 h 2724150"/>
                <a:gd name="connsiteX4" fmla="*/ 251444 w 5648944"/>
                <a:gd name="connsiteY4" fmla="*/ 1854200 h 2724150"/>
                <a:gd name="connsiteX5" fmla="*/ 549894 w 5648944"/>
                <a:gd name="connsiteY5" fmla="*/ 2159000 h 2724150"/>
                <a:gd name="connsiteX6" fmla="*/ 1235694 w 5648944"/>
                <a:gd name="connsiteY6" fmla="*/ 2413000 h 2724150"/>
                <a:gd name="connsiteX7" fmla="*/ 1788144 w 5648944"/>
                <a:gd name="connsiteY7" fmla="*/ 2514600 h 2724150"/>
                <a:gd name="connsiteX8" fmla="*/ 2823194 w 5648944"/>
                <a:gd name="connsiteY8" fmla="*/ 2603500 h 2724150"/>
                <a:gd name="connsiteX9" fmla="*/ 3528044 w 5648944"/>
                <a:gd name="connsiteY9" fmla="*/ 2641600 h 2724150"/>
                <a:gd name="connsiteX10" fmla="*/ 4264644 w 5648944"/>
                <a:gd name="connsiteY10" fmla="*/ 2679700 h 2724150"/>
                <a:gd name="connsiteX11" fmla="*/ 4798044 w 5648944"/>
                <a:gd name="connsiteY11" fmla="*/ 2698750 h 2724150"/>
                <a:gd name="connsiteX12" fmla="*/ 5344144 w 5648944"/>
                <a:gd name="connsiteY12" fmla="*/ 2711450 h 2724150"/>
                <a:gd name="connsiteX13" fmla="*/ 5648944 w 5648944"/>
                <a:gd name="connsiteY13" fmla="*/ 2724150 h 2724150"/>
                <a:gd name="connsiteX0" fmla="*/ 11176 w 5656326"/>
                <a:gd name="connsiteY0" fmla="*/ 0 h 2724150"/>
                <a:gd name="connsiteX1" fmla="*/ 1651 w 5656326"/>
                <a:gd name="connsiteY1" fmla="*/ 911225 h 2724150"/>
                <a:gd name="connsiteX2" fmla="*/ 46101 w 5656326"/>
                <a:gd name="connsiteY2" fmla="*/ 1052513 h 2724150"/>
                <a:gd name="connsiteX3" fmla="*/ 61976 w 5656326"/>
                <a:gd name="connsiteY3" fmla="*/ 1231900 h 2724150"/>
                <a:gd name="connsiteX4" fmla="*/ 258826 w 5656326"/>
                <a:gd name="connsiteY4" fmla="*/ 1854200 h 2724150"/>
                <a:gd name="connsiteX5" fmla="*/ 557276 w 5656326"/>
                <a:gd name="connsiteY5" fmla="*/ 2159000 h 2724150"/>
                <a:gd name="connsiteX6" fmla="*/ 1243076 w 5656326"/>
                <a:gd name="connsiteY6" fmla="*/ 2413000 h 2724150"/>
                <a:gd name="connsiteX7" fmla="*/ 1795526 w 5656326"/>
                <a:gd name="connsiteY7" fmla="*/ 2514600 h 2724150"/>
                <a:gd name="connsiteX8" fmla="*/ 2830576 w 5656326"/>
                <a:gd name="connsiteY8" fmla="*/ 2603500 h 2724150"/>
                <a:gd name="connsiteX9" fmla="*/ 3535426 w 5656326"/>
                <a:gd name="connsiteY9" fmla="*/ 2641600 h 2724150"/>
                <a:gd name="connsiteX10" fmla="*/ 4272026 w 5656326"/>
                <a:gd name="connsiteY10" fmla="*/ 2679700 h 2724150"/>
                <a:gd name="connsiteX11" fmla="*/ 4805426 w 5656326"/>
                <a:gd name="connsiteY11" fmla="*/ 2698750 h 2724150"/>
                <a:gd name="connsiteX12" fmla="*/ 5351526 w 5656326"/>
                <a:gd name="connsiteY12" fmla="*/ 2711450 h 2724150"/>
                <a:gd name="connsiteX13" fmla="*/ 5656326 w 5656326"/>
                <a:gd name="connsiteY13" fmla="*/ 2724150 h 2724150"/>
                <a:gd name="connsiteX0" fmla="*/ 3794 w 5648944"/>
                <a:gd name="connsiteY0" fmla="*/ 0 h 2724150"/>
                <a:gd name="connsiteX1" fmla="*/ 3794 w 5648944"/>
                <a:gd name="connsiteY1" fmla="*/ 890587 h 2724150"/>
                <a:gd name="connsiteX2" fmla="*/ 38719 w 5648944"/>
                <a:gd name="connsiteY2" fmla="*/ 1052513 h 2724150"/>
                <a:gd name="connsiteX3" fmla="*/ 54594 w 5648944"/>
                <a:gd name="connsiteY3" fmla="*/ 1231900 h 2724150"/>
                <a:gd name="connsiteX4" fmla="*/ 251444 w 5648944"/>
                <a:gd name="connsiteY4" fmla="*/ 1854200 h 2724150"/>
                <a:gd name="connsiteX5" fmla="*/ 549894 w 5648944"/>
                <a:gd name="connsiteY5" fmla="*/ 2159000 h 2724150"/>
                <a:gd name="connsiteX6" fmla="*/ 1235694 w 5648944"/>
                <a:gd name="connsiteY6" fmla="*/ 2413000 h 2724150"/>
                <a:gd name="connsiteX7" fmla="*/ 1788144 w 5648944"/>
                <a:gd name="connsiteY7" fmla="*/ 2514600 h 2724150"/>
                <a:gd name="connsiteX8" fmla="*/ 2823194 w 5648944"/>
                <a:gd name="connsiteY8" fmla="*/ 2603500 h 2724150"/>
                <a:gd name="connsiteX9" fmla="*/ 3528044 w 5648944"/>
                <a:gd name="connsiteY9" fmla="*/ 2641600 h 2724150"/>
                <a:gd name="connsiteX10" fmla="*/ 4264644 w 5648944"/>
                <a:gd name="connsiteY10" fmla="*/ 2679700 h 2724150"/>
                <a:gd name="connsiteX11" fmla="*/ 4798044 w 5648944"/>
                <a:gd name="connsiteY11" fmla="*/ 2698750 h 2724150"/>
                <a:gd name="connsiteX12" fmla="*/ 5344144 w 5648944"/>
                <a:gd name="connsiteY12" fmla="*/ 2711450 h 2724150"/>
                <a:gd name="connsiteX13" fmla="*/ 5648944 w 5648944"/>
                <a:gd name="connsiteY13" fmla="*/ 2724150 h 2724150"/>
                <a:gd name="connsiteX0" fmla="*/ 3794 w 5648944"/>
                <a:gd name="connsiteY0" fmla="*/ 0 h 2724150"/>
                <a:gd name="connsiteX1" fmla="*/ 3794 w 5648944"/>
                <a:gd name="connsiteY1" fmla="*/ 890587 h 2724150"/>
                <a:gd name="connsiteX2" fmla="*/ 38719 w 5648944"/>
                <a:gd name="connsiteY2" fmla="*/ 1052513 h 2724150"/>
                <a:gd name="connsiteX3" fmla="*/ 59356 w 5648944"/>
                <a:gd name="connsiteY3" fmla="*/ 1231900 h 2724150"/>
                <a:gd name="connsiteX4" fmla="*/ 251444 w 5648944"/>
                <a:gd name="connsiteY4" fmla="*/ 1854200 h 2724150"/>
                <a:gd name="connsiteX5" fmla="*/ 549894 w 5648944"/>
                <a:gd name="connsiteY5" fmla="*/ 2159000 h 2724150"/>
                <a:gd name="connsiteX6" fmla="*/ 1235694 w 5648944"/>
                <a:gd name="connsiteY6" fmla="*/ 2413000 h 2724150"/>
                <a:gd name="connsiteX7" fmla="*/ 1788144 w 5648944"/>
                <a:gd name="connsiteY7" fmla="*/ 2514600 h 2724150"/>
                <a:gd name="connsiteX8" fmla="*/ 2823194 w 5648944"/>
                <a:gd name="connsiteY8" fmla="*/ 2603500 h 2724150"/>
                <a:gd name="connsiteX9" fmla="*/ 3528044 w 5648944"/>
                <a:gd name="connsiteY9" fmla="*/ 2641600 h 2724150"/>
                <a:gd name="connsiteX10" fmla="*/ 4264644 w 5648944"/>
                <a:gd name="connsiteY10" fmla="*/ 2679700 h 2724150"/>
                <a:gd name="connsiteX11" fmla="*/ 4798044 w 5648944"/>
                <a:gd name="connsiteY11" fmla="*/ 2698750 h 2724150"/>
                <a:gd name="connsiteX12" fmla="*/ 5344144 w 5648944"/>
                <a:gd name="connsiteY12" fmla="*/ 2711450 h 2724150"/>
                <a:gd name="connsiteX13" fmla="*/ 5648944 w 5648944"/>
                <a:gd name="connsiteY13" fmla="*/ 2724150 h 2724150"/>
                <a:gd name="connsiteX0" fmla="*/ 3794 w 5648944"/>
                <a:gd name="connsiteY0" fmla="*/ 0 h 2724150"/>
                <a:gd name="connsiteX1" fmla="*/ 3794 w 5648944"/>
                <a:gd name="connsiteY1" fmla="*/ 890587 h 2724150"/>
                <a:gd name="connsiteX2" fmla="*/ 38719 w 5648944"/>
                <a:gd name="connsiteY2" fmla="*/ 1052513 h 2724150"/>
                <a:gd name="connsiteX3" fmla="*/ 59356 w 5648944"/>
                <a:gd name="connsiteY3" fmla="*/ 1231900 h 2724150"/>
                <a:gd name="connsiteX4" fmla="*/ 251444 w 5648944"/>
                <a:gd name="connsiteY4" fmla="*/ 1854200 h 2724150"/>
                <a:gd name="connsiteX5" fmla="*/ 549894 w 5648944"/>
                <a:gd name="connsiteY5" fmla="*/ 2159000 h 2724150"/>
                <a:gd name="connsiteX6" fmla="*/ 1235694 w 5648944"/>
                <a:gd name="connsiteY6" fmla="*/ 2413000 h 2724150"/>
                <a:gd name="connsiteX7" fmla="*/ 1788144 w 5648944"/>
                <a:gd name="connsiteY7" fmla="*/ 2514600 h 2724150"/>
                <a:gd name="connsiteX8" fmla="*/ 2823194 w 5648944"/>
                <a:gd name="connsiteY8" fmla="*/ 2603500 h 2724150"/>
                <a:gd name="connsiteX9" fmla="*/ 3528044 w 5648944"/>
                <a:gd name="connsiteY9" fmla="*/ 2641600 h 2724150"/>
                <a:gd name="connsiteX10" fmla="*/ 4264644 w 5648944"/>
                <a:gd name="connsiteY10" fmla="*/ 2679700 h 2724150"/>
                <a:gd name="connsiteX11" fmla="*/ 4798044 w 5648944"/>
                <a:gd name="connsiteY11" fmla="*/ 2698750 h 2724150"/>
                <a:gd name="connsiteX12" fmla="*/ 5344144 w 5648944"/>
                <a:gd name="connsiteY12" fmla="*/ 2711450 h 2724150"/>
                <a:gd name="connsiteX13" fmla="*/ 5648944 w 5648944"/>
                <a:gd name="connsiteY13" fmla="*/ 2724150 h 2724150"/>
                <a:gd name="connsiteX0" fmla="*/ 3794 w 5648944"/>
                <a:gd name="connsiteY0" fmla="*/ 0 h 2724150"/>
                <a:gd name="connsiteX1" fmla="*/ 3794 w 5648944"/>
                <a:gd name="connsiteY1" fmla="*/ 890587 h 2724150"/>
                <a:gd name="connsiteX2" fmla="*/ 38719 w 5648944"/>
                <a:gd name="connsiteY2" fmla="*/ 1052513 h 2724150"/>
                <a:gd name="connsiteX3" fmla="*/ 59356 w 5648944"/>
                <a:gd name="connsiteY3" fmla="*/ 1231900 h 2724150"/>
                <a:gd name="connsiteX4" fmla="*/ 251444 w 5648944"/>
                <a:gd name="connsiteY4" fmla="*/ 1854200 h 2724150"/>
                <a:gd name="connsiteX5" fmla="*/ 549894 w 5648944"/>
                <a:gd name="connsiteY5" fmla="*/ 2159000 h 2724150"/>
                <a:gd name="connsiteX6" fmla="*/ 1235694 w 5648944"/>
                <a:gd name="connsiteY6" fmla="*/ 2413000 h 2724150"/>
                <a:gd name="connsiteX7" fmla="*/ 1788144 w 5648944"/>
                <a:gd name="connsiteY7" fmla="*/ 2514600 h 2724150"/>
                <a:gd name="connsiteX8" fmla="*/ 2823194 w 5648944"/>
                <a:gd name="connsiteY8" fmla="*/ 2603500 h 2724150"/>
                <a:gd name="connsiteX9" fmla="*/ 3528044 w 5648944"/>
                <a:gd name="connsiteY9" fmla="*/ 2641600 h 2724150"/>
                <a:gd name="connsiteX10" fmla="*/ 4264644 w 5648944"/>
                <a:gd name="connsiteY10" fmla="*/ 2679700 h 2724150"/>
                <a:gd name="connsiteX11" fmla="*/ 4798044 w 5648944"/>
                <a:gd name="connsiteY11" fmla="*/ 2698750 h 2724150"/>
                <a:gd name="connsiteX12" fmla="*/ 5344144 w 5648944"/>
                <a:gd name="connsiteY12" fmla="*/ 2711450 h 2724150"/>
                <a:gd name="connsiteX13" fmla="*/ 5648944 w 5648944"/>
                <a:gd name="connsiteY13" fmla="*/ 2724150 h 2724150"/>
                <a:gd name="connsiteX0" fmla="*/ 3794 w 5648944"/>
                <a:gd name="connsiteY0" fmla="*/ 0 h 2724150"/>
                <a:gd name="connsiteX1" fmla="*/ 3794 w 5648944"/>
                <a:gd name="connsiteY1" fmla="*/ 890587 h 2724150"/>
                <a:gd name="connsiteX2" fmla="*/ 38719 w 5648944"/>
                <a:gd name="connsiteY2" fmla="*/ 1052513 h 2724150"/>
                <a:gd name="connsiteX3" fmla="*/ 59356 w 5648944"/>
                <a:gd name="connsiteY3" fmla="*/ 1231900 h 2724150"/>
                <a:gd name="connsiteX4" fmla="*/ 265731 w 5648944"/>
                <a:gd name="connsiteY4" fmla="*/ 1846263 h 2724150"/>
                <a:gd name="connsiteX5" fmla="*/ 549894 w 5648944"/>
                <a:gd name="connsiteY5" fmla="*/ 2159000 h 2724150"/>
                <a:gd name="connsiteX6" fmla="*/ 1235694 w 5648944"/>
                <a:gd name="connsiteY6" fmla="*/ 2413000 h 2724150"/>
                <a:gd name="connsiteX7" fmla="*/ 1788144 w 5648944"/>
                <a:gd name="connsiteY7" fmla="*/ 2514600 h 2724150"/>
                <a:gd name="connsiteX8" fmla="*/ 2823194 w 5648944"/>
                <a:gd name="connsiteY8" fmla="*/ 2603500 h 2724150"/>
                <a:gd name="connsiteX9" fmla="*/ 3528044 w 5648944"/>
                <a:gd name="connsiteY9" fmla="*/ 2641600 h 2724150"/>
                <a:gd name="connsiteX10" fmla="*/ 4264644 w 5648944"/>
                <a:gd name="connsiteY10" fmla="*/ 2679700 h 2724150"/>
                <a:gd name="connsiteX11" fmla="*/ 4798044 w 5648944"/>
                <a:gd name="connsiteY11" fmla="*/ 2698750 h 2724150"/>
                <a:gd name="connsiteX12" fmla="*/ 5344144 w 5648944"/>
                <a:gd name="connsiteY12" fmla="*/ 2711450 h 2724150"/>
                <a:gd name="connsiteX13" fmla="*/ 5648944 w 5648944"/>
                <a:gd name="connsiteY13" fmla="*/ 2724150 h 2724150"/>
                <a:gd name="connsiteX0" fmla="*/ 3794 w 5648944"/>
                <a:gd name="connsiteY0" fmla="*/ 0 h 2724150"/>
                <a:gd name="connsiteX1" fmla="*/ 3794 w 5648944"/>
                <a:gd name="connsiteY1" fmla="*/ 890587 h 2724150"/>
                <a:gd name="connsiteX2" fmla="*/ 38719 w 5648944"/>
                <a:gd name="connsiteY2" fmla="*/ 1052513 h 2724150"/>
                <a:gd name="connsiteX3" fmla="*/ 59356 w 5648944"/>
                <a:gd name="connsiteY3" fmla="*/ 1231900 h 2724150"/>
                <a:gd name="connsiteX4" fmla="*/ 265731 w 5648944"/>
                <a:gd name="connsiteY4" fmla="*/ 1846263 h 2724150"/>
                <a:gd name="connsiteX5" fmla="*/ 559419 w 5648944"/>
                <a:gd name="connsiteY5" fmla="*/ 2151062 h 2724150"/>
                <a:gd name="connsiteX6" fmla="*/ 1235694 w 5648944"/>
                <a:gd name="connsiteY6" fmla="*/ 2413000 h 2724150"/>
                <a:gd name="connsiteX7" fmla="*/ 1788144 w 5648944"/>
                <a:gd name="connsiteY7" fmla="*/ 2514600 h 2724150"/>
                <a:gd name="connsiteX8" fmla="*/ 2823194 w 5648944"/>
                <a:gd name="connsiteY8" fmla="*/ 2603500 h 2724150"/>
                <a:gd name="connsiteX9" fmla="*/ 3528044 w 5648944"/>
                <a:gd name="connsiteY9" fmla="*/ 2641600 h 2724150"/>
                <a:gd name="connsiteX10" fmla="*/ 4264644 w 5648944"/>
                <a:gd name="connsiteY10" fmla="*/ 2679700 h 2724150"/>
                <a:gd name="connsiteX11" fmla="*/ 4798044 w 5648944"/>
                <a:gd name="connsiteY11" fmla="*/ 2698750 h 2724150"/>
                <a:gd name="connsiteX12" fmla="*/ 5344144 w 5648944"/>
                <a:gd name="connsiteY12" fmla="*/ 2711450 h 2724150"/>
                <a:gd name="connsiteX13" fmla="*/ 5648944 w 5648944"/>
                <a:gd name="connsiteY13" fmla="*/ 2724150 h 2724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48944" h="2724150">
                  <a:moveTo>
                    <a:pt x="3794" y="0"/>
                  </a:moveTo>
                  <a:cubicBezTo>
                    <a:pt x="-440" y="392641"/>
                    <a:pt x="-2027" y="715168"/>
                    <a:pt x="3794" y="890587"/>
                  </a:cubicBezTo>
                  <a:cubicBezTo>
                    <a:pt x="9615" y="1066006"/>
                    <a:pt x="30252" y="1012297"/>
                    <a:pt x="38719" y="1052513"/>
                  </a:cubicBezTo>
                  <a:cubicBezTo>
                    <a:pt x="47186" y="1092729"/>
                    <a:pt x="21521" y="1099608"/>
                    <a:pt x="59356" y="1231900"/>
                  </a:cubicBezTo>
                  <a:cubicBezTo>
                    <a:pt x="97191" y="1364192"/>
                    <a:pt x="182387" y="1693069"/>
                    <a:pt x="265731" y="1846263"/>
                  </a:cubicBezTo>
                  <a:cubicBezTo>
                    <a:pt x="349075" y="1999457"/>
                    <a:pt x="397759" y="2056606"/>
                    <a:pt x="559419" y="2151062"/>
                  </a:cubicBezTo>
                  <a:cubicBezTo>
                    <a:pt x="721079" y="2245518"/>
                    <a:pt x="1030907" y="2352410"/>
                    <a:pt x="1235694" y="2413000"/>
                  </a:cubicBezTo>
                  <a:cubicBezTo>
                    <a:pt x="1440481" y="2473590"/>
                    <a:pt x="1523561" y="2482850"/>
                    <a:pt x="1788144" y="2514600"/>
                  </a:cubicBezTo>
                  <a:cubicBezTo>
                    <a:pt x="2052727" y="2546350"/>
                    <a:pt x="2533211" y="2582333"/>
                    <a:pt x="2823194" y="2603500"/>
                  </a:cubicBezTo>
                  <a:cubicBezTo>
                    <a:pt x="3113177" y="2624667"/>
                    <a:pt x="3528044" y="2641600"/>
                    <a:pt x="3528044" y="2641600"/>
                  </a:cubicBezTo>
                  <a:lnTo>
                    <a:pt x="4264644" y="2679700"/>
                  </a:lnTo>
                  <a:lnTo>
                    <a:pt x="4798044" y="2698750"/>
                  </a:lnTo>
                  <a:lnTo>
                    <a:pt x="5344144" y="2711450"/>
                  </a:lnTo>
                  <a:cubicBezTo>
                    <a:pt x="5485961" y="2715683"/>
                    <a:pt x="5567452" y="2719916"/>
                    <a:pt x="5648944" y="2724150"/>
                  </a:cubicBez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white"/>
                </a:solidFill>
                <a:effectLst/>
                <a:uLnTx/>
                <a:uFillTx/>
                <a:latin typeface="Calibri"/>
                <a:ea typeface="+mn-ea"/>
                <a:cs typeface="+mn-cs"/>
              </a:endParaRPr>
            </a:p>
          </p:txBody>
        </p:sp>
        <p:sp>
          <p:nvSpPr>
            <p:cNvPr id="11" name="Freeform: Shape 10">
              <a:extLst>
                <a:ext uri="{FF2B5EF4-FFF2-40B4-BE49-F238E27FC236}">
                  <a16:creationId xmlns:a16="http://schemas.microsoft.com/office/drawing/2014/main" id="{8C59A98E-11E4-5FE7-4292-C4216DD9E18C}"/>
                </a:ext>
              </a:extLst>
            </p:cNvPr>
            <p:cNvSpPr/>
            <p:nvPr/>
          </p:nvSpPr>
          <p:spPr>
            <a:xfrm>
              <a:off x="1875292" y="1064684"/>
              <a:ext cx="5663427" cy="2609623"/>
            </a:xfrm>
            <a:custGeom>
              <a:avLst/>
              <a:gdLst>
                <a:gd name="connsiteX0" fmla="*/ 12206 w 5661166"/>
                <a:gd name="connsiteY0" fmla="*/ 0 h 2632906"/>
                <a:gd name="connsiteX1" fmla="*/ 2046 w 5661166"/>
                <a:gd name="connsiteY1" fmla="*/ 863600 h 2632906"/>
                <a:gd name="connsiteX2" fmla="*/ 47766 w 5661166"/>
                <a:gd name="connsiteY2" fmla="*/ 909320 h 2632906"/>
                <a:gd name="connsiteX3" fmla="*/ 123966 w 5661166"/>
                <a:gd name="connsiteY3" fmla="*/ 1336040 h 2632906"/>
                <a:gd name="connsiteX4" fmla="*/ 362726 w 5661166"/>
                <a:gd name="connsiteY4" fmla="*/ 1767840 h 2632906"/>
                <a:gd name="connsiteX5" fmla="*/ 738646 w 5661166"/>
                <a:gd name="connsiteY5" fmla="*/ 2087880 h 2632906"/>
                <a:gd name="connsiteX6" fmla="*/ 1353326 w 5661166"/>
                <a:gd name="connsiteY6" fmla="*/ 2280920 h 2632906"/>
                <a:gd name="connsiteX7" fmla="*/ 2399806 w 5661166"/>
                <a:gd name="connsiteY7" fmla="*/ 2438400 h 2632906"/>
                <a:gd name="connsiteX8" fmla="*/ 3263406 w 5661166"/>
                <a:gd name="connsiteY8" fmla="*/ 2519680 h 2632906"/>
                <a:gd name="connsiteX9" fmla="*/ 3949206 w 5661166"/>
                <a:gd name="connsiteY9" fmla="*/ 2555240 h 2632906"/>
                <a:gd name="connsiteX10" fmla="*/ 4579126 w 5661166"/>
                <a:gd name="connsiteY10" fmla="*/ 2595880 h 2632906"/>
                <a:gd name="connsiteX11" fmla="*/ 5076966 w 5661166"/>
                <a:gd name="connsiteY11" fmla="*/ 2616200 h 2632906"/>
                <a:gd name="connsiteX12" fmla="*/ 5508766 w 5661166"/>
                <a:gd name="connsiteY12" fmla="*/ 2631440 h 2632906"/>
                <a:gd name="connsiteX13" fmla="*/ 5661166 w 5661166"/>
                <a:gd name="connsiteY13" fmla="*/ 2631440 h 2632906"/>
                <a:gd name="connsiteX0" fmla="*/ 14997 w 5663957"/>
                <a:gd name="connsiteY0" fmla="*/ 0 h 2632906"/>
                <a:gd name="connsiteX1" fmla="*/ 1662 w 5663957"/>
                <a:gd name="connsiteY1" fmla="*/ 806450 h 2632906"/>
                <a:gd name="connsiteX2" fmla="*/ 50557 w 5663957"/>
                <a:gd name="connsiteY2" fmla="*/ 909320 h 2632906"/>
                <a:gd name="connsiteX3" fmla="*/ 126757 w 5663957"/>
                <a:gd name="connsiteY3" fmla="*/ 1336040 h 2632906"/>
                <a:gd name="connsiteX4" fmla="*/ 365517 w 5663957"/>
                <a:gd name="connsiteY4" fmla="*/ 1767840 h 2632906"/>
                <a:gd name="connsiteX5" fmla="*/ 741437 w 5663957"/>
                <a:gd name="connsiteY5" fmla="*/ 2087880 h 2632906"/>
                <a:gd name="connsiteX6" fmla="*/ 1356117 w 5663957"/>
                <a:gd name="connsiteY6" fmla="*/ 2280920 h 2632906"/>
                <a:gd name="connsiteX7" fmla="*/ 2402597 w 5663957"/>
                <a:gd name="connsiteY7" fmla="*/ 2438400 h 2632906"/>
                <a:gd name="connsiteX8" fmla="*/ 3266197 w 5663957"/>
                <a:gd name="connsiteY8" fmla="*/ 2519680 h 2632906"/>
                <a:gd name="connsiteX9" fmla="*/ 3951997 w 5663957"/>
                <a:gd name="connsiteY9" fmla="*/ 2555240 h 2632906"/>
                <a:gd name="connsiteX10" fmla="*/ 4581917 w 5663957"/>
                <a:gd name="connsiteY10" fmla="*/ 2595880 h 2632906"/>
                <a:gd name="connsiteX11" fmla="*/ 5079757 w 5663957"/>
                <a:gd name="connsiteY11" fmla="*/ 2616200 h 2632906"/>
                <a:gd name="connsiteX12" fmla="*/ 5511557 w 5663957"/>
                <a:gd name="connsiteY12" fmla="*/ 2631440 h 2632906"/>
                <a:gd name="connsiteX13" fmla="*/ 5663957 w 5663957"/>
                <a:gd name="connsiteY13" fmla="*/ 2631440 h 2632906"/>
                <a:gd name="connsiteX0" fmla="*/ 9612 w 5658572"/>
                <a:gd name="connsiteY0" fmla="*/ 0 h 2632906"/>
                <a:gd name="connsiteX1" fmla="*/ 2627 w 5658572"/>
                <a:gd name="connsiteY1" fmla="*/ 803275 h 2632906"/>
                <a:gd name="connsiteX2" fmla="*/ 45172 w 5658572"/>
                <a:gd name="connsiteY2" fmla="*/ 909320 h 2632906"/>
                <a:gd name="connsiteX3" fmla="*/ 121372 w 5658572"/>
                <a:gd name="connsiteY3" fmla="*/ 1336040 h 2632906"/>
                <a:gd name="connsiteX4" fmla="*/ 360132 w 5658572"/>
                <a:gd name="connsiteY4" fmla="*/ 1767840 h 2632906"/>
                <a:gd name="connsiteX5" fmla="*/ 736052 w 5658572"/>
                <a:gd name="connsiteY5" fmla="*/ 2087880 h 2632906"/>
                <a:gd name="connsiteX6" fmla="*/ 1350732 w 5658572"/>
                <a:gd name="connsiteY6" fmla="*/ 2280920 h 2632906"/>
                <a:gd name="connsiteX7" fmla="*/ 2397212 w 5658572"/>
                <a:gd name="connsiteY7" fmla="*/ 2438400 h 2632906"/>
                <a:gd name="connsiteX8" fmla="*/ 3260812 w 5658572"/>
                <a:gd name="connsiteY8" fmla="*/ 2519680 h 2632906"/>
                <a:gd name="connsiteX9" fmla="*/ 3946612 w 5658572"/>
                <a:gd name="connsiteY9" fmla="*/ 2555240 h 2632906"/>
                <a:gd name="connsiteX10" fmla="*/ 4576532 w 5658572"/>
                <a:gd name="connsiteY10" fmla="*/ 2595880 h 2632906"/>
                <a:gd name="connsiteX11" fmla="*/ 5074372 w 5658572"/>
                <a:gd name="connsiteY11" fmla="*/ 2616200 h 2632906"/>
                <a:gd name="connsiteX12" fmla="*/ 5506172 w 5658572"/>
                <a:gd name="connsiteY12" fmla="*/ 2631440 h 2632906"/>
                <a:gd name="connsiteX13" fmla="*/ 5658572 w 5658572"/>
                <a:gd name="connsiteY13" fmla="*/ 2631440 h 2632906"/>
                <a:gd name="connsiteX0" fmla="*/ 14997 w 5663957"/>
                <a:gd name="connsiteY0" fmla="*/ 0 h 2632906"/>
                <a:gd name="connsiteX1" fmla="*/ 1662 w 5663957"/>
                <a:gd name="connsiteY1" fmla="*/ 796925 h 2632906"/>
                <a:gd name="connsiteX2" fmla="*/ 50557 w 5663957"/>
                <a:gd name="connsiteY2" fmla="*/ 909320 h 2632906"/>
                <a:gd name="connsiteX3" fmla="*/ 126757 w 5663957"/>
                <a:gd name="connsiteY3" fmla="*/ 1336040 h 2632906"/>
                <a:gd name="connsiteX4" fmla="*/ 365517 w 5663957"/>
                <a:gd name="connsiteY4" fmla="*/ 1767840 h 2632906"/>
                <a:gd name="connsiteX5" fmla="*/ 741437 w 5663957"/>
                <a:gd name="connsiteY5" fmla="*/ 2087880 h 2632906"/>
                <a:gd name="connsiteX6" fmla="*/ 1356117 w 5663957"/>
                <a:gd name="connsiteY6" fmla="*/ 2280920 h 2632906"/>
                <a:gd name="connsiteX7" fmla="*/ 2402597 w 5663957"/>
                <a:gd name="connsiteY7" fmla="*/ 2438400 h 2632906"/>
                <a:gd name="connsiteX8" fmla="*/ 3266197 w 5663957"/>
                <a:gd name="connsiteY8" fmla="*/ 2519680 h 2632906"/>
                <a:gd name="connsiteX9" fmla="*/ 3951997 w 5663957"/>
                <a:gd name="connsiteY9" fmla="*/ 2555240 h 2632906"/>
                <a:gd name="connsiteX10" fmla="*/ 4581917 w 5663957"/>
                <a:gd name="connsiteY10" fmla="*/ 2595880 h 2632906"/>
                <a:gd name="connsiteX11" fmla="*/ 5079757 w 5663957"/>
                <a:gd name="connsiteY11" fmla="*/ 2616200 h 2632906"/>
                <a:gd name="connsiteX12" fmla="*/ 5511557 w 5663957"/>
                <a:gd name="connsiteY12" fmla="*/ 2631440 h 2632906"/>
                <a:gd name="connsiteX13" fmla="*/ 5663957 w 5663957"/>
                <a:gd name="connsiteY13" fmla="*/ 2631440 h 2632906"/>
                <a:gd name="connsiteX0" fmla="*/ 8677 w 5666104"/>
                <a:gd name="connsiteY0" fmla="*/ 0 h 2609623"/>
                <a:gd name="connsiteX1" fmla="*/ 3809 w 5666104"/>
                <a:gd name="connsiteY1" fmla="*/ 773642 h 2609623"/>
                <a:gd name="connsiteX2" fmla="*/ 52704 w 5666104"/>
                <a:gd name="connsiteY2" fmla="*/ 886037 h 2609623"/>
                <a:gd name="connsiteX3" fmla="*/ 128904 w 5666104"/>
                <a:gd name="connsiteY3" fmla="*/ 1312757 h 2609623"/>
                <a:gd name="connsiteX4" fmla="*/ 367664 w 5666104"/>
                <a:gd name="connsiteY4" fmla="*/ 1744557 h 2609623"/>
                <a:gd name="connsiteX5" fmla="*/ 743584 w 5666104"/>
                <a:gd name="connsiteY5" fmla="*/ 2064597 h 2609623"/>
                <a:gd name="connsiteX6" fmla="*/ 1358264 w 5666104"/>
                <a:gd name="connsiteY6" fmla="*/ 2257637 h 2609623"/>
                <a:gd name="connsiteX7" fmla="*/ 2404744 w 5666104"/>
                <a:gd name="connsiteY7" fmla="*/ 2415117 h 2609623"/>
                <a:gd name="connsiteX8" fmla="*/ 3268344 w 5666104"/>
                <a:gd name="connsiteY8" fmla="*/ 2496397 h 2609623"/>
                <a:gd name="connsiteX9" fmla="*/ 3954144 w 5666104"/>
                <a:gd name="connsiteY9" fmla="*/ 2531957 h 2609623"/>
                <a:gd name="connsiteX10" fmla="*/ 4584064 w 5666104"/>
                <a:gd name="connsiteY10" fmla="*/ 2572597 h 2609623"/>
                <a:gd name="connsiteX11" fmla="*/ 5081904 w 5666104"/>
                <a:gd name="connsiteY11" fmla="*/ 2592917 h 2609623"/>
                <a:gd name="connsiteX12" fmla="*/ 5513704 w 5666104"/>
                <a:gd name="connsiteY12" fmla="*/ 2608157 h 2609623"/>
                <a:gd name="connsiteX13" fmla="*/ 5666104 w 5666104"/>
                <a:gd name="connsiteY13" fmla="*/ 2608157 h 2609623"/>
                <a:gd name="connsiteX0" fmla="*/ 8833 w 5666260"/>
                <a:gd name="connsiteY0" fmla="*/ 0 h 2609623"/>
                <a:gd name="connsiteX1" fmla="*/ 3965 w 5666260"/>
                <a:gd name="connsiteY1" fmla="*/ 773642 h 2609623"/>
                <a:gd name="connsiteX2" fmla="*/ 54976 w 5666260"/>
                <a:gd name="connsiteY2" fmla="*/ 911437 h 2609623"/>
                <a:gd name="connsiteX3" fmla="*/ 129060 w 5666260"/>
                <a:gd name="connsiteY3" fmla="*/ 1312757 h 2609623"/>
                <a:gd name="connsiteX4" fmla="*/ 367820 w 5666260"/>
                <a:gd name="connsiteY4" fmla="*/ 1744557 h 2609623"/>
                <a:gd name="connsiteX5" fmla="*/ 743740 w 5666260"/>
                <a:gd name="connsiteY5" fmla="*/ 2064597 h 2609623"/>
                <a:gd name="connsiteX6" fmla="*/ 1358420 w 5666260"/>
                <a:gd name="connsiteY6" fmla="*/ 2257637 h 2609623"/>
                <a:gd name="connsiteX7" fmla="*/ 2404900 w 5666260"/>
                <a:gd name="connsiteY7" fmla="*/ 2415117 h 2609623"/>
                <a:gd name="connsiteX8" fmla="*/ 3268500 w 5666260"/>
                <a:gd name="connsiteY8" fmla="*/ 2496397 h 2609623"/>
                <a:gd name="connsiteX9" fmla="*/ 3954300 w 5666260"/>
                <a:gd name="connsiteY9" fmla="*/ 2531957 h 2609623"/>
                <a:gd name="connsiteX10" fmla="*/ 4584220 w 5666260"/>
                <a:gd name="connsiteY10" fmla="*/ 2572597 h 2609623"/>
                <a:gd name="connsiteX11" fmla="*/ 5082060 w 5666260"/>
                <a:gd name="connsiteY11" fmla="*/ 2592917 h 2609623"/>
                <a:gd name="connsiteX12" fmla="*/ 5513860 w 5666260"/>
                <a:gd name="connsiteY12" fmla="*/ 2608157 h 2609623"/>
                <a:gd name="connsiteX13" fmla="*/ 5666260 w 5666260"/>
                <a:gd name="connsiteY13" fmla="*/ 2608157 h 2609623"/>
                <a:gd name="connsiteX0" fmla="*/ 8833 w 5666260"/>
                <a:gd name="connsiteY0" fmla="*/ 0 h 2609623"/>
                <a:gd name="connsiteX1" fmla="*/ 3965 w 5666260"/>
                <a:gd name="connsiteY1" fmla="*/ 773642 h 2609623"/>
                <a:gd name="connsiteX2" fmla="*/ 54976 w 5666260"/>
                <a:gd name="connsiteY2" fmla="*/ 911437 h 2609623"/>
                <a:gd name="connsiteX3" fmla="*/ 129060 w 5666260"/>
                <a:gd name="connsiteY3" fmla="*/ 1312757 h 2609623"/>
                <a:gd name="connsiteX4" fmla="*/ 378404 w 5666260"/>
                <a:gd name="connsiteY4" fmla="*/ 1736090 h 2609623"/>
                <a:gd name="connsiteX5" fmla="*/ 743740 w 5666260"/>
                <a:gd name="connsiteY5" fmla="*/ 2064597 h 2609623"/>
                <a:gd name="connsiteX6" fmla="*/ 1358420 w 5666260"/>
                <a:gd name="connsiteY6" fmla="*/ 2257637 h 2609623"/>
                <a:gd name="connsiteX7" fmla="*/ 2404900 w 5666260"/>
                <a:gd name="connsiteY7" fmla="*/ 2415117 h 2609623"/>
                <a:gd name="connsiteX8" fmla="*/ 3268500 w 5666260"/>
                <a:gd name="connsiteY8" fmla="*/ 2496397 h 2609623"/>
                <a:gd name="connsiteX9" fmla="*/ 3954300 w 5666260"/>
                <a:gd name="connsiteY9" fmla="*/ 2531957 h 2609623"/>
                <a:gd name="connsiteX10" fmla="*/ 4584220 w 5666260"/>
                <a:gd name="connsiteY10" fmla="*/ 2572597 h 2609623"/>
                <a:gd name="connsiteX11" fmla="*/ 5082060 w 5666260"/>
                <a:gd name="connsiteY11" fmla="*/ 2592917 h 2609623"/>
                <a:gd name="connsiteX12" fmla="*/ 5513860 w 5666260"/>
                <a:gd name="connsiteY12" fmla="*/ 2608157 h 2609623"/>
                <a:gd name="connsiteX13" fmla="*/ 5666260 w 5666260"/>
                <a:gd name="connsiteY13" fmla="*/ 2608157 h 2609623"/>
                <a:gd name="connsiteX0" fmla="*/ 8833 w 5666260"/>
                <a:gd name="connsiteY0" fmla="*/ 0 h 2609623"/>
                <a:gd name="connsiteX1" fmla="*/ 3965 w 5666260"/>
                <a:gd name="connsiteY1" fmla="*/ 773642 h 2609623"/>
                <a:gd name="connsiteX2" fmla="*/ 54976 w 5666260"/>
                <a:gd name="connsiteY2" fmla="*/ 911437 h 2609623"/>
                <a:gd name="connsiteX3" fmla="*/ 139644 w 5666260"/>
                <a:gd name="connsiteY3" fmla="*/ 1310641 h 2609623"/>
                <a:gd name="connsiteX4" fmla="*/ 378404 w 5666260"/>
                <a:gd name="connsiteY4" fmla="*/ 1736090 h 2609623"/>
                <a:gd name="connsiteX5" fmla="*/ 743740 w 5666260"/>
                <a:gd name="connsiteY5" fmla="*/ 2064597 h 2609623"/>
                <a:gd name="connsiteX6" fmla="*/ 1358420 w 5666260"/>
                <a:gd name="connsiteY6" fmla="*/ 2257637 h 2609623"/>
                <a:gd name="connsiteX7" fmla="*/ 2404900 w 5666260"/>
                <a:gd name="connsiteY7" fmla="*/ 2415117 h 2609623"/>
                <a:gd name="connsiteX8" fmla="*/ 3268500 w 5666260"/>
                <a:gd name="connsiteY8" fmla="*/ 2496397 h 2609623"/>
                <a:gd name="connsiteX9" fmla="*/ 3954300 w 5666260"/>
                <a:gd name="connsiteY9" fmla="*/ 2531957 h 2609623"/>
                <a:gd name="connsiteX10" fmla="*/ 4584220 w 5666260"/>
                <a:gd name="connsiteY10" fmla="*/ 2572597 h 2609623"/>
                <a:gd name="connsiteX11" fmla="*/ 5082060 w 5666260"/>
                <a:gd name="connsiteY11" fmla="*/ 2592917 h 2609623"/>
                <a:gd name="connsiteX12" fmla="*/ 5513860 w 5666260"/>
                <a:gd name="connsiteY12" fmla="*/ 2608157 h 2609623"/>
                <a:gd name="connsiteX13" fmla="*/ 5666260 w 5666260"/>
                <a:gd name="connsiteY13" fmla="*/ 2608157 h 2609623"/>
                <a:gd name="connsiteX0" fmla="*/ 8833 w 5666260"/>
                <a:gd name="connsiteY0" fmla="*/ 0 h 2609623"/>
                <a:gd name="connsiteX1" fmla="*/ 3965 w 5666260"/>
                <a:gd name="connsiteY1" fmla="*/ 773642 h 2609623"/>
                <a:gd name="connsiteX2" fmla="*/ 54976 w 5666260"/>
                <a:gd name="connsiteY2" fmla="*/ 911437 h 2609623"/>
                <a:gd name="connsiteX3" fmla="*/ 139644 w 5666260"/>
                <a:gd name="connsiteY3" fmla="*/ 1310641 h 2609623"/>
                <a:gd name="connsiteX4" fmla="*/ 378404 w 5666260"/>
                <a:gd name="connsiteY4" fmla="*/ 1736090 h 2609623"/>
                <a:gd name="connsiteX5" fmla="*/ 743740 w 5666260"/>
                <a:gd name="connsiteY5" fmla="*/ 2064597 h 2609623"/>
                <a:gd name="connsiteX6" fmla="*/ 1358420 w 5666260"/>
                <a:gd name="connsiteY6" fmla="*/ 2257637 h 2609623"/>
                <a:gd name="connsiteX7" fmla="*/ 2404900 w 5666260"/>
                <a:gd name="connsiteY7" fmla="*/ 2415117 h 2609623"/>
                <a:gd name="connsiteX8" fmla="*/ 3268500 w 5666260"/>
                <a:gd name="connsiteY8" fmla="*/ 2496397 h 2609623"/>
                <a:gd name="connsiteX9" fmla="*/ 3954300 w 5666260"/>
                <a:gd name="connsiteY9" fmla="*/ 2531957 h 2609623"/>
                <a:gd name="connsiteX10" fmla="*/ 4584220 w 5666260"/>
                <a:gd name="connsiteY10" fmla="*/ 2572597 h 2609623"/>
                <a:gd name="connsiteX11" fmla="*/ 5082060 w 5666260"/>
                <a:gd name="connsiteY11" fmla="*/ 2592917 h 2609623"/>
                <a:gd name="connsiteX12" fmla="*/ 5513860 w 5666260"/>
                <a:gd name="connsiteY12" fmla="*/ 2608157 h 2609623"/>
                <a:gd name="connsiteX13" fmla="*/ 5666260 w 5666260"/>
                <a:gd name="connsiteY13" fmla="*/ 2608157 h 2609623"/>
                <a:gd name="connsiteX0" fmla="*/ 8833 w 5666260"/>
                <a:gd name="connsiteY0" fmla="*/ 0 h 2609623"/>
                <a:gd name="connsiteX1" fmla="*/ 3965 w 5666260"/>
                <a:gd name="connsiteY1" fmla="*/ 773642 h 2609623"/>
                <a:gd name="connsiteX2" fmla="*/ 54976 w 5666260"/>
                <a:gd name="connsiteY2" fmla="*/ 911437 h 2609623"/>
                <a:gd name="connsiteX3" fmla="*/ 139644 w 5666260"/>
                <a:gd name="connsiteY3" fmla="*/ 1310641 h 2609623"/>
                <a:gd name="connsiteX4" fmla="*/ 378404 w 5666260"/>
                <a:gd name="connsiteY4" fmla="*/ 1736090 h 2609623"/>
                <a:gd name="connsiteX5" fmla="*/ 741623 w 5666260"/>
                <a:gd name="connsiteY5" fmla="*/ 2054013 h 2609623"/>
                <a:gd name="connsiteX6" fmla="*/ 1358420 w 5666260"/>
                <a:gd name="connsiteY6" fmla="*/ 2257637 h 2609623"/>
                <a:gd name="connsiteX7" fmla="*/ 2404900 w 5666260"/>
                <a:gd name="connsiteY7" fmla="*/ 2415117 h 2609623"/>
                <a:gd name="connsiteX8" fmla="*/ 3268500 w 5666260"/>
                <a:gd name="connsiteY8" fmla="*/ 2496397 h 2609623"/>
                <a:gd name="connsiteX9" fmla="*/ 3954300 w 5666260"/>
                <a:gd name="connsiteY9" fmla="*/ 2531957 h 2609623"/>
                <a:gd name="connsiteX10" fmla="*/ 4584220 w 5666260"/>
                <a:gd name="connsiteY10" fmla="*/ 2572597 h 2609623"/>
                <a:gd name="connsiteX11" fmla="*/ 5082060 w 5666260"/>
                <a:gd name="connsiteY11" fmla="*/ 2592917 h 2609623"/>
                <a:gd name="connsiteX12" fmla="*/ 5513860 w 5666260"/>
                <a:gd name="connsiteY12" fmla="*/ 2608157 h 2609623"/>
                <a:gd name="connsiteX13" fmla="*/ 5666260 w 5666260"/>
                <a:gd name="connsiteY13" fmla="*/ 2608157 h 2609623"/>
                <a:gd name="connsiteX0" fmla="*/ 8833 w 5666260"/>
                <a:gd name="connsiteY0" fmla="*/ 0 h 2609623"/>
                <a:gd name="connsiteX1" fmla="*/ 3965 w 5666260"/>
                <a:gd name="connsiteY1" fmla="*/ 773642 h 2609623"/>
                <a:gd name="connsiteX2" fmla="*/ 54976 w 5666260"/>
                <a:gd name="connsiteY2" fmla="*/ 911437 h 2609623"/>
                <a:gd name="connsiteX3" fmla="*/ 139644 w 5666260"/>
                <a:gd name="connsiteY3" fmla="*/ 1310641 h 2609623"/>
                <a:gd name="connsiteX4" fmla="*/ 378404 w 5666260"/>
                <a:gd name="connsiteY4" fmla="*/ 1736090 h 2609623"/>
                <a:gd name="connsiteX5" fmla="*/ 741623 w 5666260"/>
                <a:gd name="connsiteY5" fmla="*/ 2060363 h 2609623"/>
                <a:gd name="connsiteX6" fmla="*/ 1358420 w 5666260"/>
                <a:gd name="connsiteY6" fmla="*/ 2257637 h 2609623"/>
                <a:gd name="connsiteX7" fmla="*/ 2404900 w 5666260"/>
                <a:gd name="connsiteY7" fmla="*/ 2415117 h 2609623"/>
                <a:gd name="connsiteX8" fmla="*/ 3268500 w 5666260"/>
                <a:gd name="connsiteY8" fmla="*/ 2496397 h 2609623"/>
                <a:gd name="connsiteX9" fmla="*/ 3954300 w 5666260"/>
                <a:gd name="connsiteY9" fmla="*/ 2531957 h 2609623"/>
                <a:gd name="connsiteX10" fmla="*/ 4584220 w 5666260"/>
                <a:gd name="connsiteY10" fmla="*/ 2572597 h 2609623"/>
                <a:gd name="connsiteX11" fmla="*/ 5082060 w 5666260"/>
                <a:gd name="connsiteY11" fmla="*/ 2592917 h 2609623"/>
                <a:gd name="connsiteX12" fmla="*/ 5513860 w 5666260"/>
                <a:gd name="connsiteY12" fmla="*/ 2608157 h 2609623"/>
                <a:gd name="connsiteX13" fmla="*/ 5666260 w 5666260"/>
                <a:gd name="connsiteY13" fmla="*/ 2608157 h 2609623"/>
                <a:gd name="connsiteX0" fmla="*/ 8833 w 5666260"/>
                <a:gd name="connsiteY0" fmla="*/ 0 h 2609623"/>
                <a:gd name="connsiteX1" fmla="*/ 3965 w 5666260"/>
                <a:gd name="connsiteY1" fmla="*/ 773642 h 2609623"/>
                <a:gd name="connsiteX2" fmla="*/ 54976 w 5666260"/>
                <a:gd name="connsiteY2" fmla="*/ 911437 h 2609623"/>
                <a:gd name="connsiteX3" fmla="*/ 139644 w 5666260"/>
                <a:gd name="connsiteY3" fmla="*/ 1310641 h 2609623"/>
                <a:gd name="connsiteX4" fmla="*/ 378404 w 5666260"/>
                <a:gd name="connsiteY4" fmla="*/ 1736090 h 2609623"/>
                <a:gd name="connsiteX5" fmla="*/ 741623 w 5666260"/>
                <a:gd name="connsiteY5" fmla="*/ 2060363 h 2609623"/>
                <a:gd name="connsiteX6" fmla="*/ 1358420 w 5666260"/>
                <a:gd name="connsiteY6" fmla="*/ 2257637 h 2609623"/>
                <a:gd name="connsiteX7" fmla="*/ 2392200 w 5666260"/>
                <a:gd name="connsiteY7" fmla="*/ 2423583 h 2609623"/>
                <a:gd name="connsiteX8" fmla="*/ 3268500 w 5666260"/>
                <a:gd name="connsiteY8" fmla="*/ 2496397 h 2609623"/>
                <a:gd name="connsiteX9" fmla="*/ 3954300 w 5666260"/>
                <a:gd name="connsiteY9" fmla="*/ 2531957 h 2609623"/>
                <a:gd name="connsiteX10" fmla="*/ 4584220 w 5666260"/>
                <a:gd name="connsiteY10" fmla="*/ 2572597 h 2609623"/>
                <a:gd name="connsiteX11" fmla="*/ 5082060 w 5666260"/>
                <a:gd name="connsiteY11" fmla="*/ 2592917 h 2609623"/>
                <a:gd name="connsiteX12" fmla="*/ 5513860 w 5666260"/>
                <a:gd name="connsiteY12" fmla="*/ 2608157 h 2609623"/>
                <a:gd name="connsiteX13" fmla="*/ 5666260 w 5666260"/>
                <a:gd name="connsiteY13" fmla="*/ 2608157 h 2609623"/>
                <a:gd name="connsiteX0" fmla="*/ 8833 w 5666260"/>
                <a:gd name="connsiteY0" fmla="*/ 0 h 2609623"/>
                <a:gd name="connsiteX1" fmla="*/ 3965 w 5666260"/>
                <a:gd name="connsiteY1" fmla="*/ 773642 h 2609623"/>
                <a:gd name="connsiteX2" fmla="*/ 54976 w 5666260"/>
                <a:gd name="connsiteY2" fmla="*/ 911437 h 2609623"/>
                <a:gd name="connsiteX3" fmla="*/ 139644 w 5666260"/>
                <a:gd name="connsiteY3" fmla="*/ 1310641 h 2609623"/>
                <a:gd name="connsiteX4" fmla="*/ 378404 w 5666260"/>
                <a:gd name="connsiteY4" fmla="*/ 1736090 h 2609623"/>
                <a:gd name="connsiteX5" fmla="*/ 741623 w 5666260"/>
                <a:gd name="connsiteY5" fmla="*/ 2060363 h 2609623"/>
                <a:gd name="connsiteX6" fmla="*/ 1358420 w 5666260"/>
                <a:gd name="connsiteY6" fmla="*/ 2257637 h 2609623"/>
                <a:gd name="connsiteX7" fmla="*/ 2392200 w 5666260"/>
                <a:gd name="connsiteY7" fmla="*/ 2423583 h 2609623"/>
                <a:gd name="connsiteX8" fmla="*/ 3270617 w 5666260"/>
                <a:gd name="connsiteY8" fmla="*/ 2494280 h 2609623"/>
                <a:gd name="connsiteX9" fmla="*/ 3954300 w 5666260"/>
                <a:gd name="connsiteY9" fmla="*/ 2531957 h 2609623"/>
                <a:gd name="connsiteX10" fmla="*/ 4584220 w 5666260"/>
                <a:gd name="connsiteY10" fmla="*/ 2572597 h 2609623"/>
                <a:gd name="connsiteX11" fmla="*/ 5082060 w 5666260"/>
                <a:gd name="connsiteY11" fmla="*/ 2592917 h 2609623"/>
                <a:gd name="connsiteX12" fmla="*/ 5513860 w 5666260"/>
                <a:gd name="connsiteY12" fmla="*/ 2608157 h 2609623"/>
                <a:gd name="connsiteX13" fmla="*/ 5666260 w 5666260"/>
                <a:gd name="connsiteY13" fmla="*/ 2608157 h 2609623"/>
                <a:gd name="connsiteX0" fmla="*/ 8833 w 5666260"/>
                <a:gd name="connsiteY0" fmla="*/ 0 h 2609623"/>
                <a:gd name="connsiteX1" fmla="*/ 3965 w 5666260"/>
                <a:gd name="connsiteY1" fmla="*/ 773642 h 2609623"/>
                <a:gd name="connsiteX2" fmla="*/ 54976 w 5666260"/>
                <a:gd name="connsiteY2" fmla="*/ 911437 h 2609623"/>
                <a:gd name="connsiteX3" fmla="*/ 139644 w 5666260"/>
                <a:gd name="connsiteY3" fmla="*/ 1310641 h 2609623"/>
                <a:gd name="connsiteX4" fmla="*/ 378404 w 5666260"/>
                <a:gd name="connsiteY4" fmla="*/ 1736090 h 2609623"/>
                <a:gd name="connsiteX5" fmla="*/ 741623 w 5666260"/>
                <a:gd name="connsiteY5" fmla="*/ 2060363 h 2609623"/>
                <a:gd name="connsiteX6" fmla="*/ 1358420 w 5666260"/>
                <a:gd name="connsiteY6" fmla="*/ 2257637 h 2609623"/>
                <a:gd name="connsiteX7" fmla="*/ 2392200 w 5666260"/>
                <a:gd name="connsiteY7" fmla="*/ 2423583 h 2609623"/>
                <a:gd name="connsiteX8" fmla="*/ 3255800 w 5666260"/>
                <a:gd name="connsiteY8" fmla="*/ 2492163 h 2609623"/>
                <a:gd name="connsiteX9" fmla="*/ 3954300 w 5666260"/>
                <a:gd name="connsiteY9" fmla="*/ 2531957 h 2609623"/>
                <a:gd name="connsiteX10" fmla="*/ 4584220 w 5666260"/>
                <a:gd name="connsiteY10" fmla="*/ 2572597 h 2609623"/>
                <a:gd name="connsiteX11" fmla="*/ 5082060 w 5666260"/>
                <a:gd name="connsiteY11" fmla="*/ 2592917 h 2609623"/>
                <a:gd name="connsiteX12" fmla="*/ 5513860 w 5666260"/>
                <a:gd name="connsiteY12" fmla="*/ 2608157 h 2609623"/>
                <a:gd name="connsiteX13" fmla="*/ 5666260 w 5666260"/>
                <a:gd name="connsiteY13" fmla="*/ 2608157 h 2609623"/>
                <a:gd name="connsiteX0" fmla="*/ 8833 w 5666260"/>
                <a:gd name="connsiteY0" fmla="*/ 0 h 2609623"/>
                <a:gd name="connsiteX1" fmla="*/ 3965 w 5666260"/>
                <a:gd name="connsiteY1" fmla="*/ 773642 h 2609623"/>
                <a:gd name="connsiteX2" fmla="*/ 54976 w 5666260"/>
                <a:gd name="connsiteY2" fmla="*/ 911437 h 2609623"/>
                <a:gd name="connsiteX3" fmla="*/ 139644 w 5666260"/>
                <a:gd name="connsiteY3" fmla="*/ 1310641 h 2609623"/>
                <a:gd name="connsiteX4" fmla="*/ 378404 w 5666260"/>
                <a:gd name="connsiteY4" fmla="*/ 1736090 h 2609623"/>
                <a:gd name="connsiteX5" fmla="*/ 741623 w 5666260"/>
                <a:gd name="connsiteY5" fmla="*/ 2060363 h 2609623"/>
                <a:gd name="connsiteX6" fmla="*/ 1358420 w 5666260"/>
                <a:gd name="connsiteY6" fmla="*/ 2257637 h 2609623"/>
                <a:gd name="connsiteX7" fmla="*/ 2415483 w 5666260"/>
                <a:gd name="connsiteY7" fmla="*/ 2421466 h 2609623"/>
                <a:gd name="connsiteX8" fmla="*/ 3255800 w 5666260"/>
                <a:gd name="connsiteY8" fmla="*/ 2492163 h 2609623"/>
                <a:gd name="connsiteX9" fmla="*/ 3954300 w 5666260"/>
                <a:gd name="connsiteY9" fmla="*/ 2531957 h 2609623"/>
                <a:gd name="connsiteX10" fmla="*/ 4584220 w 5666260"/>
                <a:gd name="connsiteY10" fmla="*/ 2572597 h 2609623"/>
                <a:gd name="connsiteX11" fmla="*/ 5082060 w 5666260"/>
                <a:gd name="connsiteY11" fmla="*/ 2592917 h 2609623"/>
                <a:gd name="connsiteX12" fmla="*/ 5513860 w 5666260"/>
                <a:gd name="connsiteY12" fmla="*/ 2608157 h 2609623"/>
                <a:gd name="connsiteX13" fmla="*/ 5666260 w 5666260"/>
                <a:gd name="connsiteY13" fmla="*/ 2608157 h 2609623"/>
                <a:gd name="connsiteX0" fmla="*/ 8833 w 5666260"/>
                <a:gd name="connsiteY0" fmla="*/ 0 h 2609623"/>
                <a:gd name="connsiteX1" fmla="*/ 3965 w 5666260"/>
                <a:gd name="connsiteY1" fmla="*/ 773642 h 2609623"/>
                <a:gd name="connsiteX2" fmla="*/ 54976 w 5666260"/>
                <a:gd name="connsiteY2" fmla="*/ 911437 h 2609623"/>
                <a:gd name="connsiteX3" fmla="*/ 139644 w 5666260"/>
                <a:gd name="connsiteY3" fmla="*/ 1310641 h 2609623"/>
                <a:gd name="connsiteX4" fmla="*/ 378404 w 5666260"/>
                <a:gd name="connsiteY4" fmla="*/ 1736090 h 2609623"/>
                <a:gd name="connsiteX5" fmla="*/ 741623 w 5666260"/>
                <a:gd name="connsiteY5" fmla="*/ 2060363 h 2609623"/>
                <a:gd name="connsiteX6" fmla="*/ 1358420 w 5666260"/>
                <a:gd name="connsiteY6" fmla="*/ 2257637 h 2609623"/>
                <a:gd name="connsiteX7" fmla="*/ 2415483 w 5666260"/>
                <a:gd name="connsiteY7" fmla="*/ 2421466 h 2609623"/>
                <a:gd name="connsiteX8" fmla="*/ 3255800 w 5666260"/>
                <a:gd name="connsiteY8" fmla="*/ 2492163 h 2609623"/>
                <a:gd name="connsiteX9" fmla="*/ 3954300 w 5666260"/>
                <a:gd name="connsiteY9" fmla="*/ 2531957 h 2609623"/>
                <a:gd name="connsiteX10" fmla="*/ 4584220 w 5666260"/>
                <a:gd name="connsiteY10" fmla="*/ 2572597 h 2609623"/>
                <a:gd name="connsiteX11" fmla="*/ 5082060 w 5666260"/>
                <a:gd name="connsiteY11" fmla="*/ 2592917 h 2609623"/>
                <a:gd name="connsiteX12" fmla="*/ 5513860 w 5666260"/>
                <a:gd name="connsiteY12" fmla="*/ 2608157 h 2609623"/>
                <a:gd name="connsiteX13" fmla="*/ 5666260 w 5666260"/>
                <a:gd name="connsiteY13" fmla="*/ 2608157 h 2609623"/>
                <a:gd name="connsiteX0" fmla="*/ 8833 w 5666260"/>
                <a:gd name="connsiteY0" fmla="*/ 0 h 2609623"/>
                <a:gd name="connsiteX1" fmla="*/ 3965 w 5666260"/>
                <a:gd name="connsiteY1" fmla="*/ 773642 h 2609623"/>
                <a:gd name="connsiteX2" fmla="*/ 54976 w 5666260"/>
                <a:gd name="connsiteY2" fmla="*/ 911437 h 2609623"/>
                <a:gd name="connsiteX3" fmla="*/ 139644 w 5666260"/>
                <a:gd name="connsiteY3" fmla="*/ 1310641 h 2609623"/>
                <a:gd name="connsiteX4" fmla="*/ 378404 w 5666260"/>
                <a:gd name="connsiteY4" fmla="*/ 1736090 h 2609623"/>
                <a:gd name="connsiteX5" fmla="*/ 741623 w 5666260"/>
                <a:gd name="connsiteY5" fmla="*/ 2060363 h 2609623"/>
                <a:gd name="connsiteX6" fmla="*/ 1358420 w 5666260"/>
                <a:gd name="connsiteY6" fmla="*/ 2257637 h 2609623"/>
                <a:gd name="connsiteX7" fmla="*/ 2415483 w 5666260"/>
                <a:gd name="connsiteY7" fmla="*/ 2421466 h 2609623"/>
                <a:gd name="connsiteX8" fmla="*/ 3255800 w 5666260"/>
                <a:gd name="connsiteY8" fmla="*/ 2492163 h 2609623"/>
                <a:gd name="connsiteX9" fmla="*/ 3956417 w 5666260"/>
                <a:gd name="connsiteY9" fmla="*/ 2544657 h 2609623"/>
                <a:gd name="connsiteX10" fmla="*/ 4584220 w 5666260"/>
                <a:gd name="connsiteY10" fmla="*/ 2572597 h 2609623"/>
                <a:gd name="connsiteX11" fmla="*/ 5082060 w 5666260"/>
                <a:gd name="connsiteY11" fmla="*/ 2592917 h 2609623"/>
                <a:gd name="connsiteX12" fmla="*/ 5513860 w 5666260"/>
                <a:gd name="connsiteY12" fmla="*/ 2608157 h 2609623"/>
                <a:gd name="connsiteX13" fmla="*/ 5666260 w 5666260"/>
                <a:gd name="connsiteY13" fmla="*/ 2608157 h 2609623"/>
                <a:gd name="connsiteX0" fmla="*/ 8833 w 5666260"/>
                <a:gd name="connsiteY0" fmla="*/ 0 h 2609623"/>
                <a:gd name="connsiteX1" fmla="*/ 3965 w 5666260"/>
                <a:gd name="connsiteY1" fmla="*/ 773642 h 2609623"/>
                <a:gd name="connsiteX2" fmla="*/ 54976 w 5666260"/>
                <a:gd name="connsiteY2" fmla="*/ 911437 h 2609623"/>
                <a:gd name="connsiteX3" fmla="*/ 139644 w 5666260"/>
                <a:gd name="connsiteY3" fmla="*/ 1310641 h 2609623"/>
                <a:gd name="connsiteX4" fmla="*/ 378404 w 5666260"/>
                <a:gd name="connsiteY4" fmla="*/ 1736090 h 2609623"/>
                <a:gd name="connsiteX5" fmla="*/ 741623 w 5666260"/>
                <a:gd name="connsiteY5" fmla="*/ 2060363 h 2609623"/>
                <a:gd name="connsiteX6" fmla="*/ 1358420 w 5666260"/>
                <a:gd name="connsiteY6" fmla="*/ 2257637 h 2609623"/>
                <a:gd name="connsiteX7" fmla="*/ 2415483 w 5666260"/>
                <a:gd name="connsiteY7" fmla="*/ 2421466 h 2609623"/>
                <a:gd name="connsiteX8" fmla="*/ 3255800 w 5666260"/>
                <a:gd name="connsiteY8" fmla="*/ 2492163 h 2609623"/>
                <a:gd name="connsiteX9" fmla="*/ 3952184 w 5666260"/>
                <a:gd name="connsiteY9" fmla="*/ 2538307 h 2609623"/>
                <a:gd name="connsiteX10" fmla="*/ 4584220 w 5666260"/>
                <a:gd name="connsiteY10" fmla="*/ 2572597 h 2609623"/>
                <a:gd name="connsiteX11" fmla="*/ 5082060 w 5666260"/>
                <a:gd name="connsiteY11" fmla="*/ 2592917 h 2609623"/>
                <a:gd name="connsiteX12" fmla="*/ 5513860 w 5666260"/>
                <a:gd name="connsiteY12" fmla="*/ 2608157 h 2609623"/>
                <a:gd name="connsiteX13" fmla="*/ 5666260 w 5666260"/>
                <a:gd name="connsiteY13" fmla="*/ 2608157 h 2609623"/>
                <a:gd name="connsiteX0" fmla="*/ 4096 w 5661523"/>
                <a:gd name="connsiteY0" fmla="*/ 0 h 2609623"/>
                <a:gd name="connsiteX1" fmla="*/ 8753 w 5661523"/>
                <a:gd name="connsiteY1" fmla="*/ 767292 h 2609623"/>
                <a:gd name="connsiteX2" fmla="*/ 50239 w 5661523"/>
                <a:gd name="connsiteY2" fmla="*/ 911437 h 2609623"/>
                <a:gd name="connsiteX3" fmla="*/ 134907 w 5661523"/>
                <a:gd name="connsiteY3" fmla="*/ 1310641 h 2609623"/>
                <a:gd name="connsiteX4" fmla="*/ 373667 w 5661523"/>
                <a:gd name="connsiteY4" fmla="*/ 1736090 h 2609623"/>
                <a:gd name="connsiteX5" fmla="*/ 736886 w 5661523"/>
                <a:gd name="connsiteY5" fmla="*/ 2060363 h 2609623"/>
                <a:gd name="connsiteX6" fmla="*/ 1353683 w 5661523"/>
                <a:gd name="connsiteY6" fmla="*/ 2257637 h 2609623"/>
                <a:gd name="connsiteX7" fmla="*/ 2410746 w 5661523"/>
                <a:gd name="connsiteY7" fmla="*/ 2421466 h 2609623"/>
                <a:gd name="connsiteX8" fmla="*/ 3251063 w 5661523"/>
                <a:gd name="connsiteY8" fmla="*/ 2492163 h 2609623"/>
                <a:gd name="connsiteX9" fmla="*/ 3947447 w 5661523"/>
                <a:gd name="connsiteY9" fmla="*/ 2538307 h 2609623"/>
                <a:gd name="connsiteX10" fmla="*/ 4579483 w 5661523"/>
                <a:gd name="connsiteY10" fmla="*/ 2572597 h 2609623"/>
                <a:gd name="connsiteX11" fmla="*/ 5077323 w 5661523"/>
                <a:gd name="connsiteY11" fmla="*/ 2592917 h 2609623"/>
                <a:gd name="connsiteX12" fmla="*/ 5509123 w 5661523"/>
                <a:gd name="connsiteY12" fmla="*/ 2608157 h 2609623"/>
                <a:gd name="connsiteX13" fmla="*/ 5661523 w 5661523"/>
                <a:gd name="connsiteY13" fmla="*/ 2608157 h 2609623"/>
                <a:gd name="connsiteX0" fmla="*/ 6000 w 5663427"/>
                <a:gd name="connsiteY0" fmla="*/ 0 h 2609623"/>
                <a:gd name="connsiteX1" fmla="*/ 10657 w 5663427"/>
                <a:gd name="connsiteY1" fmla="*/ 767292 h 2609623"/>
                <a:gd name="connsiteX2" fmla="*/ 52143 w 5663427"/>
                <a:gd name="connsiteY2" fmla="*/ 911437 h 2609623"/>
                <a:gd name="connsiteX3" fmla="*/ 136811 w 5663427"/>
                <a:gd name="connsiteY3" fmla="*/ 1310641 h 2609623"/>
                <a:gd name="connsiteX4" fmla="*/ 375571 w 5663427"/>
                <a:gd name="connsiteY4" fmla="*/ 1736090 h 2609623"/>
                <a:gd name="connsiteX5" fmla="*/ 738790 w 5663427"/>
                <a:gd name="connsiteY5" fmla="*/ 2060363 h 2609623"/>
                <a:gd name="connsiteX6" fmla="*/ 1355587 w 5663427"/>
                <a:gd name="connsiteY6" fmla="*/ 2257637 h 2609623"/>
                <a:gd name="connsiteX7" fmla="*/ 2412650 w 5663427"/>
                <a:gd name="connsiteY7" fmla="*/ 2421466 h 2609623"/>
                <a:gd name="connsiteX8" fmla="*/ 3252967 w 5663427"/>
                <a:gd name="connsiteY8" fmla="*/ 2492163 h 2609623"/>
                <a:gd name="connsiteX9" fmla="*/ 3949351 w 5663427"/>
                <a:gd name="connsiteY9" fmla="*/ 2538307 h 2609623"/>
                <a:gd name="connsiteX10" fmla="*/ 4581387 w 5663427"/>
                <a:gd name="connsiteY10" fmla="*/ 2572597 h 2609623"/>
                <a:gd name="connsiteX11" fmla="*/ 5079227 w 5663427"/>
                <a:gd name="connsiteY11" fmla="*/ 2592917 h 2609623"/>
                <a:gd name="connsiteX12" fmla="*/ 5511027 w 5663427"/>
                <a:gd name="connsiteY12" fmla="*/ 2608157 h 2609623"/>
                <a:gd name="connsiteX13" fmla="*/ 5663427 w 5663427"/>
                <a:gd name="connsiteY13" fmla="*/ 2608157 h 260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63427" h="2609623">
                  <a:moveTo>
                    <a:pt x="6000" y="0"/>
                  </a:moveTo>
                  <a:cubicBezTo>
                    <a:pt x="-2044" y="356023"/>
                    <a:pt x="-3383" y="615386"/>
                    <a:pt x="10657" y="767292"/>
                  </a:cubicBezTo>
                  <a:cubicBezTo>
                    <a:pt x="24697" y="919198"/>
                    <a:pt x="31117" y="820879"/>
                    <a:pt x="52143" y="911437"/>
                  </a:cubicBezTo>
                  <a:cubicBezTo>
                    <a:pt x="73169" y="1001995"/>
                    <a:pt x="82906" y="1173199"/>
                    <a:pt x="136811" y="1310641"/>
                  </a:cubicBezTo>
                  <a:cubicBezTo>
                    <a:pt x="173783" y="1450199"/>
                    <a:pt x="275241" y="1611136"/>
                    <a:pt x="375571" y="1736090"/>
                  </a:cubicBezTo>
                  <a:cubicBezTo>
                    <a:pt x="475901" y="1861044"/>
                    <a:pt x="575454" y="1973439"/>
                    <a:pt x="738790" y="2060363"/>
                  </a:cubicBezTo>
                  <a:cubicBezTo>
                    <a:pt x="902126" y="2147287"/>
                    <a:pt x="1076610" y="2197453"/>
                    <a:pt x="1355587" y="2257637"/>
                  </a:cubicBezTo>
                  <a:cubicBezTo>
                    <a:pt x="1634564" y="2317821"/>
                    <a:pt x="2098537" y="2397195"/>
                    <a:pt x="2412650" y="2421466"/>
                  </a:cubicBezTo>
                  <a:cubicBezTo>
                    <a:pt x="2728880" y="2460554"/>
                    <a:pt x="2996850" y="2472690"/>
                    <a:pt x="3252967" y="2492163"/>
                  </a:cubicBezTo>
                  <a:lnTo>
                    <a:pt x="3949351" y="2538307"/>
                  </a:lnTo>
                  <a:lnTo>
                    <a:pt x="4581387" y="2572597"/>
                  </a:lnTo>
                  <a:cubicBezTo>
                    <a:pt x="4769347" y="2582757"/>
                    <a:pt x="5079227" y="2592917"/>
                    <a:pt x="5079227" y="2592917"/>
                  </a:cubicBezTo>
                  <a:lnTo>
                    <a:pt x="5511027" y="2608157"/>
                  </a:lnTo>
                  <a:cubicBezTo>
                    <a:pt x="5608394" y="2610697"/>
                    <a:pt x="5635910" y="2609427"/>
                    <a:pt x="5663427" y="2608157"/>
                  </a:cubicBezTo>
                </a:path>
              </a:pathLst>
            </a:custGeom>
            <a:noFill/>
            <a:ln w="19050">
              <a:solidFill>
                <a:schemeClr val="accent3"/>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white"/>
                </a:solidFill>
                <a:effectLst/>
                <a:uLnTx/>
                <a:uFillTx/>
                <a:latin typeface="Calibri"/>
                <a:ea typeface="+mn-ea"/>
                <a:cs typeface="+mn-cs"/>
              </a:endParaRPr>
            </a:p>
          </p:txBody>
        </p:sp>
        <p:sp>
          <p:nvSpPr>
            <p:cNvPr id="12" name="Text Placeholder 2">
              <a:extLst>
                <a:ext uri="{FF2B5EF4-FFF2-40B4-BE49-F238E27FC236}">
                  <a16:creationId xmlns:a16="http://schemas.microsoft.com/office/drawing/2014/main" id="{4357251D-8EFC-FAB8-E27B-DB16AD218EBD}"/>
                </a:ext>
              </a:extLst>
            </p:cNvPr>
            <p:cNvSpPr txBox="1">
              <a:spLocks/>
            </p:cNvSpPr>
            <p:nvPr>
              <p:custDataLst>
                <p:tags r:id="rId2"/>
              </p:custDataLst>
            </p:nvPr>
          </p:nvSpPr>
          <p:spPr bwMode="auto">
            <a:xfrm>
              <a:off x="1163637" y="944564"/>
              <a:ext cx="289560" cy="198436"/>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t" anchorCtr="0">
              <a:no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r"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100</a:t>
              </a:r>
            </a:p>
          </p:txBody>
        </p:sp>
        <p:sp>
          <p:nvSpPr>
            <p:cNvPr id="13" name="Text Placeholder 2">
              <a:extLst>
                <a:ext uri="{FF2B5EF4-FFF2-40B4-BE49-F238E27FC236}">
                  <a16:creationId xmlns:a16="http://schemas.microsoft.com/office/drawing/2014/main" id="{3BC89D43-A00D-4217-FABA-A031D2969750}"/>
                </a:ext>
              </a:extLst>
            </p:cNvPr>
            <p:cNvSpPr txBox="1">
              <a:spLocks/>
            </p:cNvSpPr>
            <p:nvPr>
              <p:custDataLst>
                <p:tags r:id="rId3"/>
              </p:custDataLst>
            </p:nvPr>
          </p:nvSpPr>
          <p:spPr bwMode="auto">
            <a:xfrm>
              <a:off x="1163637" y="1508127"/>
              <a:ext cx="289560" cy="198436"/>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t" anchorCtr="0">
              <a:no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r"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80</a:t>
              </a:r>
            </a:p>
          </p:txBody>
        </p:sp>
        <p:sp>
          <p:nvSpPr>
            <p:cNvPr id="14" name="Text Placeholder 2">
              <a:extLst>
                <a:ext uri="{FF2B5EF4-FFF2-40B4-BE49-F238E27FC236}">
                  <a16:creationId xmlns:a16="http://schemas.microsoft.com/office/drawing/2014/main" id="{5DB78DF1-65B3-19D2-8243-F955631E8171}"/>
                </a:ext>
              </a:extLst>
            </p:cNvPr>
            <p:cNvSpPr txBox="1">
              <a:spLocks/>
            </p:cNvSpPr>
            <p:nvPr>
              <p:custDataLst>
                <p:tags r:id="rId4"/>
              </p:custDataLst>
            </p:nvPr>
          </p:nvSpPr>
          <p:spPr bwMode="auto">
            <a:xfrm>
              <a:off x="1163637" y="2074864"/>
              <a:ext cx="289560" cy="198436"/>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t" anchorCtr="0">
              <a:no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r"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None/>
                <a:tabLst/>
                <a:defRPr/>
              </a:pPr>
              <a:r>
                <a:rPr kumimoji="0" lang="en-US" sz="1600" b="0" i="0" u="none" strike="noStrike" kern="1200" cap="none" spc="0" normalizeH="0" baseline="0" noProof="0">
                  <a:ln>
                    <a:noFill/>
                  </a:ln>
                  <a:solidFill>
                    <a:srgbClr val="000000"/>
                  </a:solidFill>
                  <a:effectLst/>
                  <a:uLnTx/>
                  <a:uFillTx/>
                  <a:latin typeface="Calibri"/>
                  <a:ea typeface="+mn-ea"/>
                  <a:cs typeface="+mn-cs"/>
                </a:rPr>
                <a:t>60</a:t>
              </a:r>
            </a:p>
          </p:txBody>
        </p:sp>
        <p:sp>
          <p:nvSpPr>
            <p:cNvPr id="15" name="Text Placeholder 2">
              <a:extLst>
                <a:ext uri="{FF2B5EF4-FFF2-40B4-BE49-F238E27FC236}">
                  <a16:creationId xmlns:a16="http://schemas.microsoft.com/office/drawing/2014/main" id="{0A170CF4-4F8A-8367-8580-935573EB945B}"/>
                </a:ext>
              </a:extLst>
            </p:cNvPr>
            <p:cNvSpPr txBox="1">
              <a:spLocks/>
            </p:cNvSpPr>
            <p:nvPr>
              <p:custDataLst>
                <p:tags r:id="rId5"/>
              </p:custDataLst>
            </p:nvPr>
          </p:nvSpPr>
          <p:spPr bwMode="auto">
            <a:xfrm>
              <a:off x="1163637" y="2638427"/>
              <a:ext cx="289560" cy="198436"/>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t" anchorCtr="0">
              <a:no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r"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None/>
                <a:tabLst/>
                <a:defRPr/>
              </a:pPr>
              <a:r>
                <a:rPr kumimoji="0" lang="en-US" sz="1600" b="0" i="0" u="none" strike="noStrike" kern="1200" cap="none" spc="0" normalizeH="0" baseline="0" noProof="0">
                  <a:ln>
                    <a:noFill/>
                  </a:ln>
                  <a:solidFill>
                    <a:srgbClr val="000000"/>
                  </a:solidFill>
                  <a:effectLst/>
                  <a:uLnTx/>
                  <a:uFillTx/>
                  <a:latin typeface="Calibri"/>
                  <a:ea typeface="+mn-ea"/>
                  <a:cs typeface="+mn-cs"/>
                </a:rPr>
                <a:t>40</a:t>
              </a:r>
            </a:p>
          </p:txBody>
        </p:sp>
        <p:sp>
          <p:nvSpPr>
            <p:cNvPr id="16" name="Text Placeholder 2">
              <a:extLst>
                <a:ext uri="{FF2B5EF4-FFF2-40B4-BE49-F238E27FC236}">
                  <a16:creationId xmlns:a16="http://schemas.microsoft.com/office/drawing/2014/main" id="{AC0DA3E9-1A12-3548-348C-7C44EAE097BB}"/>
                </a:ext>
              </a:extLst>
            </p:cNvPr>
            <p:cNvSpPr txBox="1">
              <a:spLocks/>
            </p:cNvSpPr>
            <p:nvPr>
              <p:custDataLst>
                <p:tags r:id="rId6"/>
              </p:custDataLst>
            </p:nvPr>
          </p:nvSpPr>
          <p:spPr bwMode="auto">
            <a:xfrm>
              <a:off x="1163637" y="3211513"/>
              <a:ext cx="289560" cy="198436"/>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t" anchorCtr="0">
              <a:no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r"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None/>
                <a:tabLst/>
                <a:defRPr/>
              </a:pPr>
              <a:r>
                <a:rPr kumimoji="0" lang="en-US" sz="1600" b="0" i="0" u="none" strike="noStrike" kern="1200" cap="none" spc="0" normalizeH="0" baseline="0" noProof="0">
                  <a:ln>
                    <a:noFill/>
                  </a:ln>
                  <a:solidFill>
                    <a:srgbClr val="000000"/>
                  </a:solidFill>
                  <a:effectLst/>
                  <a:uLnTx/>
                  <a:uFillTx/>
                  <a:latin typeface="Calibri"/>
                  <a:ea typeface="+mn-ea"/>
                  <a:cs typeface="+mn-cs"/>
                </a:rPr>
                <a:t>20</a:t>
              </a:r>
            </a:p>
          </p:txBody>
        </p:sp>
        <p:sp>
          <p:nvSpPr>
            <p:cNvPr id="17" name="Text Placeholder 2">
              <a:extLst>
                <a:ext uri="{FF2B5EF4-FFF2-40B4-BE49-F238E27FC236}">
                  <a16:creationId xmlns:a16="http://schemas.microsoft.com/office/drawing/2014/main" id="{705C6469-5BE5-27BE-D94F-B1B43CEC46D1}"/>
                </a:ext>
              </a:extLst>
            </p:cNvPr>
            <p:cNvSpPr txBox="1">
              <a:spLocks/>
            </p:cNvSpPr>
            <p:nvPr>
              <p:custDataLst>
                <p:tags r:id="rId7"/>
              </p:custDataLst>
            </p:nvPr>
          </p:nvSpPr>
          <p:spPr bwMode="auto">
            <a:xfrm>
              <a:off x="1163637" y="3773488"/>
              <a:ext cx="289560" cy="198436"/>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t" anchorCtr="0">
              <a:no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r"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None/>
                <a:tabLst/>
                <a:defRPr/>
              </a:pPr>
              <a:r>
                <a:rPr kumimoji="0" lang="en-US" sz="1600" b="0" i="0" u="none" strike="noStrike" kern="1200" cap="none" spc="0" normalizeH="0" baseline="0" noProof="0">
                  <a:ln>
                    <a:noFill/>
                  </a:ln>
                  <a:solidFill>
                    <a:srgbClr val="000000"/>
                  </a:solidFill>
                  <a:effectLst/>
                  <a:uLnTx/>
                  <a:uFillTx/>
                  <a:latin typeface="Calibri"/>
                  <a:ea typeface="+mn-ea"/>
                  <a:cs typeface="+mn-cs"/>
                </a:rPr>
                <a:t>0</a:t>
              </a:r>
            </a:p>
          </p:txBody>
        </p:sp>
        <p:sp>
          <p:nvSpPr>
            <p:cNvPr id="18" name="Text Placeholder 2">
              <a:extLst>
                <a:ext uri="{FF2B5EF4-FFF2-40B4-BE49-F238E27FC236}">
                  <a16:creationId xmlns:a16="http://schemas.microsoft.com/office/drawing/2014/main" id="{A1D2A549-15EE-2AD2-C32E-23321544C38C}"/>
                </a:ext>
              </a:extLst>
            </p:cNvPr>
            <p:cNvSpPr txBox="1">
              <a:spLocks/>
            </p:cNvSpPr>
            <p:nvPr>
              <p:custDataLst>
                <p:tags r:id="rId8"/>
              </p:custDataLst>
            </p:nvPr>
          </p:nvSpPr>
          <p:spPr bwMode="auto">
            <a:xfrm>
              <a:off x="1743075" y="4103688"/>
              <a:ext cx="289560" cy="198436"/>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t" anchorCtr="0">
              <a:no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None/>
                <a:tabLst/>
                <a:defRPr/>
              </a:pPr>
              <a:r>
                <a:rPr kumimoji="0" lang="en-US" sz="1600" b="0" i="0" u="none" strike="noStrike" kern="1200" cap="none" spc="0" normalizeH="0" baseline="0" noProof="0">
                  <a:ln>
                    <a:noFill/>
                  </a:ln>
                  <a:solidFill>
                    <a:srgbClr val="000000"/>
                  </a:solidFill>
                  <a:effectLst/>
                  <a:uLnTx/>
                  <a:uFillTx/>
                  <a:latin typeface="Calibri"/>
                  <a:ea typeface="+mn-ea"/>
                  <a:cs typeface="+mn-cs"/>
                </a:rPr>
                <a:t>0</a:t>
              </a:r>
            </a:p>
          </p:txBody>
        </p:sp>
        <p:sp>
          <p:nvSpPr>
            <p:cNvPr id="19" name="Text Placeholder 2">
              <a:extLst>
                <a:ext uri="{FF2B5EF4-FFF2-40B4-BE49-F238E27FC236}">
                  <a16:creationId xmlns:a16="http://schemas.microsoft.com/office/drawing/2014/main" id="{02E901BF-E970-A365-ABF5-262F00E9B1E0}"/>
                </a:ext>
              </a:extLst>
            </p:cNvPr>
            <p:cNvSpPr txBox="1">
              <a:spLocks/>
            </p:cNvSpPr>
            <p:nvPr>
              <p:custDataLst>
                <p:tags r:id="rId9"/>
              </p:custDataLst>
            </p:nvPr>
          </p:nvSpPr>
          <p:spPr bwMode="auto">
            <a:xfrm>
              <a:off x="2962275" y="4103688"/>
              <a:ext cx="289560" cy="198436"/>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t" anchorCtr="0">
              <a:no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None/>
                <a:tabLst/>
                <a:defRPr/>
              </a:pPr>
              <a:r>
                <a:rPr kumimoji="0" lang="en-US" sz="1600" b="0" i="0" u="none" strike="noStrike" kern="1200" cap="none" spc="0" normalizeH="0" baseline="0" noProof="0">
                  <a:ln>
                    <a:noFill/>
                  </a:ln>
                  <a:solidFill>
                    <a:srgbClr val="000000"/>
                  </a:solidFill>
                  <a:effectLst/>
                  <a:uLnTx/>
                  <a:uFillTx/>
                  <a:latin typeface="Calibri"/>
                  <a:ea typeface="+mn-ea"/>
                  <a:cs typeface="+mn-cs"/>
                </a:rPr>
                <a:t>2</a:t>
              </a:r>
            </a:p>
          </p:txBody>
        </p:sp>
        <p:sp>
          <p:nvSpPr>
            <p:cNvPr id="20" name="Text Placeholder 2">
              <a:extLst>
                <a:ext uri="{FF2B5EF4-FFF2-40B4-BE49-F238E27FC236}">
                  <a16:creationId xmlns:a16="http://schemas.microsoft.com/office/drawing/2014/main" id="{E203045D-B573-3DF2-0BCB-1E32B2ECBCBA}"/>
                </a:ext>
              </a:extLst>
            </p:cNvPr>
            <p:cNvSpPr txBox="1">
              <a:spLocks/>
            </p:cNvSpPr>
            <p:nvPr>
              <p:custDataLst>
                <p:tags r:id="rId10"/>
              </p:custDataLst>
            </p:nvPr>
          </p:nvSpPr>
          <p:spPr bwMode="auto">
            <a:xfrm>
              <a:off x="4177242" y="4103688"/>
              <a:ext cx="289560" cy="198436"/>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t" anchorCtr="0">
              <a:no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None/>
                <a:tabLst/>
                <a:defRPr/>
              </a:pPr>
              <a:r>
                <a:rPr kumimoji="0" lang="en-US" sz="1600" b="0" i="0" u="none" strike="noStrike" kern="1200" cap="none" spc="0" normalizeH="0" baseline="0" noProof="0">
                  <a:ln>
                    <a:noFill/>
                  </a:ln>
                  <a:solidFill>
                    <a:srgbClr val="000000"/>
                  </a:solidFill>
                  <a:effectLst/>
                  <a:uLnTx/>
                  <a:uFillTx/>
                  <a:latin typeface="Calibri"/>
                  <a:ea typeface="+mn-ea"/>
                  <a:cs typeface="+mn-cs"/>
                </a:rPr>
                <a:t>4</a:t>
              </a:r>
            </a:p>
          </p:txBody>
        </p:sp>
        <p:sp>
          <p:nvSpPr>
            <p:cNvPr id="21" name="Text Placeholder 2">
              <a:extLst>
                <a:ext uri="{FF2B5EF4-FFF2-40B4-BE49-F238E27FC236}">
                  <a16:creationId xmlns:a16="http://schemas.microsoft.com/office/drawing/2014/main" id="{067C572A-5596-7D5F-82E7-F09F3678DAC5}"/>
                </a:ext>
              </a:extLst>
            </p:cNvPr>
            <p:cNvSpPr txBox="1">
              <a:spLocks/>
            </p:cNvSpPr>
            <p:nvPr>
              <p:custDataLst>
                <p:tags r:id="rId11"/>
              </p:custDataLst>
            </p:nvPr>
          </p:nvSpPr>
          <p:spPr bwMode="auto">
            <a:xfrm>
              <a:off x="5400678" y="4103688"/>
              <a:ext cx="289560" cy="198436"/>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t" anchorCtr="0">
              <a:no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None/>
                <a:tabLst/>
                <a:defRPr/>
              </a:pPr>
              <a:r>
                <a:rPr kumimoji="0" lang="en-US" sz="1600" b="0" i="0" u="none" strike="noStrike" kern="1200" cap="none" spc="0" normalizeH="0" baseline="0" noProof="0">
                  <a:ln>
                    <a:noFill/>
                  </a:ln>
                  <a:solidFill>
                    <a:srgbClr val="000000"/>
                  </a:solidFill>
                  <a:effectLst/>
                  <a:uLnTx/>
                  <a:uFillTx/>
                  <a:latin typeface="Calibri"/>
                  <a:ea typeface="+mn-ea"/>
                  <a:cs typeface="+mn-cs"/>
                </a:rPr>
                <a:t>6</a:t>
              </a:r>
            </a:p>
          </p:txBody>
        </p:sp>
        <p:sp>
          <p:nvSpPr>
            <p:cNvPr id="22" name="Text Placeholder 2">
              <a:extLst>
                <a:ext uri="{FF2B5EF4-FFF2-40B4-BE49-F238E27FC236}">
                  <a16:creationId xmlns:a16="http://schemas.microsoft.com/office/drawing/2014/main" id="{C99CC0C7-1925-017C-E835-874CD769FFFB}"/>
                </a:ext>
              </a:extLst>
            </p:cNvPr>
            <p:cNvSpPr txBox="1">
              <a:spLocks/>
            </p:cNvSpPr>
            <p:nvPr>
              <p:custDataLst>
                <p:tags r:id="rId12"/>
              </p:custDataLst>
            </p:nvPr>
          </p:nvSpPr>
          <p:spPr bwMode="auto">
            <a:xfrm>
              <a:off x="6617763" y="4103688"/>
              <a:ext cx="289560" cy="198436"/>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t" anchorCtr="0">
              <a:no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None/>
                <a:tabLst/>
                <a:defRPr/>
              </a:pPr>
              <a:r>
                <a:rPr kumimoji="0" lang="en-US" sz="1600" b="0" i="0" u="none" strike="noStrike" kern="1200" cap="none" spc="0" normalizeH="0" baseline="0" noProof="0">
                  <a:ln>
                    <a:noFill/>
                  </a:ln>
                  <a:solidFill>
                    <a:srgbClr val="000000"/>
                  </a:solidFill>
                  <a:effectLst/>
                  <a:uLnTx/>
                  <a:uFillTx/>
                  <a:latin typeface="Calibri"/>
                  <a:ea typeface="+mn-ea"/>
                  <a:cs typeface="+mn-cs"/>
                </a:rPr>
                <a:t>8</a:t>
              </a:r>
            </a:p>
          </p:txBody>
        </p:sp>
        <p:sp>
          <p:nvSpPr>
            <p:cNvPr id="23" name="Text Placeholder 2">
              <a:extLst>
                <a:ext uri="{FF2B5EF4-FFF2-40B4-BE49-F238E27FC236}">
                  <a16:creationId xmlns:a16="http://schemas.microsoft.com/office/drawing/2014/main" id="{7504FD1E-5405-3FB6-7E12-A0C1F89DA1E0}"/>
                </a:ext>
              </a:extLst>
            </p:cNvPr>
            <p:cNvSpPr txBox="1">
              <a:spLocks/>
            </p:cNvSpPr>
            <p:nvPr>
              <p:custDataLst>
                <p:tags r:id="rId13"/>
              </p:custDataLst>
            </p:nvPr>
          </p:nvSpPr>
          <p:spPr bwMode="auto">
            <a:xfrm>
              <a:off x="7832731" y="4103688"/>
              <a:ext cx="289560" cy="198436"/>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t" anchorCtr="0">
              <a:no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800"/>
                </a:spcBef>
                <a:spcAft>
                  <a:spcPts val="0"/>
                </a:spcAft>
                <a:buClr>
                  <a:srgbClr val="4E2683"/>
                </a:buClr>
                <a:buSzPct val="100000"/>
                <a:buFont typeface="Verdana" panose="020B0604030504040204" pitchFamily="34" charset="0"/>
                <a:buNone/>
                <a:tabLst/>
                <a:defRPr/>
              </a:pPr>
              <a:r>
                <a:rPr kumimoji="0" lang="en-US" sz="1600" b="0" i="0" u="none" strike="noStrike" kern="1200" cap="none" spc="0" normalizeH="0" baseline="0" noProof="0">
                  <a:ln>
                    <a:noFill/>
                  </a:ln>
                  <a:solidFill>
                    <a:srgbClr val="000000"/>
                  </a:solidFill>
                  <a:effectLst/>
                  <a:uLnTx/>
                  <a:uFillTx/>
                  <a:latin typeface="Calibri"/>
                  <a:ea typeface="+mn-ea"/>
                  <a:cs typeface="+mn-cs"/>
                </a:rPr>
                <a:t>10</a:t>
              </a:r>
            </a:p>
          </p:txBody>
        </p:sp>
      </p:grpSp>
      <p:cxnSp>
        <p:nvCxnSpPr>
          <p:cNvPr id="24" name="Straight Connector 23">
            <a:extLst>
              <a:ext uri="{FF2B5EF4-FFF2-40B4-BE49-F238E27FC236}">
                <a16:creationId xmlns:a16="http://schemas.microsoft.com/office/drawing/2014/main" id="{34F7B753-03C8-DC06-0574-65ECDD046188}"/>
              </a:ext>
            </a:extLst>
          </p:cNvPr>
          <p:cNvCxnSpPr>
            <a:cxnSpLocks/>
          </p:cNvCxnSpPr>
          <p:nvPr/>
        </p:nvCxnSpPr>
        <p:spPr>
          <a:xfrm>
            <a:off x="8265981" y="1693230"/>
            <a:ext cx="26842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4611064E-7545-D4D4-1927-DC477D29B397}"/>
              </a:ext>
            </a:extLst>
          </p:cNvPr>
          <p:cNvSpPr txBox="1"/>
          <p:nvPr/>
        </p:nvSpPr>
        <p:spPr>
          <a:xfrm>
            <a:off x="8451826" y="1570120"/>
            <a:ext cx="3160622" cy="246221"/>
          </a:xfrm>
          <a:prstGeom prst="rect">
            <a:avLst/>
          </a:prstGeom>
          <a:noFill/>
        </p:spPr>
        <p:txBody>
          <a:bodyPr wrap="square" lIns="0" tIns="0" rIns="0" bIns="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Georgia"/>
                <a:ea typeface="+mn-ea"/>
                <a:cs typeface="+mn-cs"/>
              </a:rPr>
              <a:t>Primary prevention (n = 136,052)</a:t>
            </a:r>
          </a:p>
        </p:txBody>
      </p:sp>
      <p:cxnSp>
        <p:nvCxnSpPr>
          <p:cNvPr id="26" name="Straight Connector 25">
            <a:extLst>
              <a:ext uri="{FF2B5EF4-FFF2-40B4-BE49-F238E27FC236}">
                <a16:creationId xmlns:a16="http://schemas.microsoft.com/office/drawing/2014/main" id="{E572D28B-C86B-9893-36AF-858962A57059}"/>
              </a:ext>
            </a:extLst>
          </p:cNvPr>
          <p:cNvCxnSpPr>
            <a:cxnSpLocks/>
          </p:cNvCxnSpPr>
          <p:nvPr/>
        </p:nvCxnSpPr>
        <p:spPr>
          <a:xfrm>
            <a:off x="8139442" y="2019530"/>
            <a:ext cx="271133" cy="0"/>
          </a:xfrm>
          <a:prstGeom prst="line">
            <a:avLst/>
          </a:prstGeom>
          <a:ln w="19050">
            <a:solidFill>
              <a:schemeClr val="accent3"/>
            </a:solidFill>
            <a:prstDash val="dash"/>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FC7402F4-4E8A-061D-C0AB-4946F4BA4B9C}"/>
              </a:ext>
            </a:extLst>
          </p:cNvPr>
          <p:cNvSpPr txBox="1"/>
          <p:nvPr/>
        </p:nvSpPr>
        <p:spPr>
          <a:xfrm>
            <a:off x="8294560" y="1896420"/>
            <a:ext cx="3317888" cy="246221"/>
          </a:xfrm>
          <a:prstGeom prst="rect">
            <a:avLst/>
          </a:prstGeom>
          <a:noFill/>
        </p:spPr>
        <p:txBody>
          <a:bodyPr wrap="square" lIns="0" tIns="0" rIns="0" bIns="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Georgia"/>
                <a:ea typeface="+mn-ea"/>
                <a:cs typeface="+mn-cs"/>
              </a:rPr>
              <a:t>Secondary prevention (n = 93,866)</a:t>
            </a:r>
          </a:p>
        </p:txBody>
      </p:sp>
      <p:sp>
        <p:nvSpPr>
          <p:cNvPr id="28" name="TextBox 27">
            <a:extLst>
              <a:ext uri="{FF2B5EF4-FFF2-40B4-BE49-F238E27FC236}">
                <a16:creationId xmlns:a16="http://schemas.microsoft.com/office/drawing/2014/main" id="{92B67305-DD09-78C3-0B4A-A1409E9C3720}"/>
              </a:ext>
            </a:extLst>
          </p:cNvPr>
          <p:cNvSpPr txBox="1"/>
          <p:nvPr/>
        </p:nvSpPr>
        <p:spPr>
          <a:xfrm>
            <a:off x="7838493" y="2222720"/>
            <a:ext cx="3773955" cy="246221"/>
          </a:xfrm>
          <a:prstGeom prst="rect">
            <a:avLst/>
          </a:prstGeom>
          <a:noFill/>
        </p:spPr>
        <p:txBody>
          <a:bodyPr wrap="square" lIns="0" tIns="0" rIns="0" bIns="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Georgia"/>
                <a:ea typeface="+mn-ea"/>
                <a:cs typeface="+mn-cs"/>
              </a:rPr>
              <a:t>HMO= Health Maintenance organization</a:t>
            </a:r>
          </a:p>
        </p:txBody>
      </p:sp>
      <p:sp>
        <p:nvSpPr>
          <p:cNvPr id="29" name="TextBox 28">
            <a:extLst>
              <a:ext uri="{FF2B5EF4-FFF2-40B4-BE49-F238E27FC236}">
                <a16:creationId xmlns:a16="http://schemas.microsoft.com/office/drawing/2014/main" id="{717C8261-28C6-B55E-9C5C-01CE39B6937B}"/>
              </a:ext>
            </a:extLst>
          </p:cNvPr>
          <p:cNvSpPr txBox="1"/>
          <p:nvPr/>
        </p:nvSpPr>
        <p:spPr>
          <a:xfrm>
            <a:off x="5329577" y="5557197"/>
            <a:ext cx="2152109" cy="318100"/>
          </a:xfrm>
          <a:prstGeom prst="rect">
            <a:avLst/>
          </a:prstGeom>
          <a:noFill/>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467" b="0" i="0" u="none" strike="noStrike" kern="1200" cap="none" spc="0" normalizeH="0" baseline="0" noProof="0" dirty="0">
                <a:ln>
                  <a:noFill/>
                </a:ln>
                <a:solidFill>
                  <a:srgbClr val="000000"/>
                </a:solidFill>
                <a:effectLst/>
                <a:uLnTx/>
                <a:uFillTx/>
                <a:latin typeface="Georgia"/>
                <a:ea typeface="+mn-ea"/>
                <a:cs typeface="+mn-cs"/>
              </a:rPr>
              <a:t>Follow-up (y)</a:t>
            </a:r>
          </a:p>
        </p:txBody>
      </p:sp>
      <p:sp>
        <p:nvSpPr>
          <p:cNvPr id="30" name="TextBox 29">
            <a:extLst>
              <a:ext uri="{FF2B5EF4-FFF2-40B4-BE49-F238E27FC236}">
                <a16:creationId xmlns:a16="http://schemas.microsoft.com/office/drawing/2014/main" id="{144E9288-F3DF-93E5-EC5B-9643C4AB81C7}"/>
              </a:ext>
            </a:extLst>
          </p:cNvPr>
          <p:cNvSpPr txBox="1"/>
          <p:nvPr/>
        </p:nvSpPr>
        <p:spPr>
          <a:xfrm rot="16200000">
            <a:off x="83901" y="3463690"/>
            <a:ext cx="1590336" cy="338554"/>
          </a:xfrm>
          <a:prstGeom prst="rect">
            <a:avLst/>
          </a:prstGeom>
          <a:noFill/>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Georgia"/>
                <a:ea typeface="+mn-ea"/>
                <a:cs typeface="+mn-cs"/>
              </a:rPr>
              <a:t>% of patients</a:t>
            </a:r>
          </a:p>
        </p:txBody>
      </p:sp>
      <p:sp>
        <p:nvSpPr>
          <p:cNvPr id="2" name="Text Placeholder 7">
            <a:extLst>
              <a:ext uri="{FF2B5EF4-FFF2-40B4-BE49-F238E27FC236}">
                <a16:creationId xmlns:a16="http://schemas.microsoft.com/office/drawing/2014/main" id="{CBAD0861-16D7-2866-6E66-145611B57246}"/>
              </a:ext>
            </a:extLst>
          </p:cNvPr>
          <p:cNvSpPr txBox="1">
            <a:spLocks/>
          </p:cNvSpPr>
          <p:nvPr/>
        </p:nvSpPr>
        <p:spPr>
          <a:xfrm>
            <a:off x="670561" y="6125468"/>
            <a:ext cx="10035538"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Chodick</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G, Shavel V, Gerber Y et al. Long-term persistence with Statin Treatment in a Not-for-Profit Health Maintenance Organization: A Population-Based Retrospective Cohort Study in Israel. Clinical Therapeutics. 2008;30:2167-79</a:t>
            </a:r>
          </a:p>
        </p:txBody>
      </p:sp>
      <p:sp>
        <p:nvSpPr>
          <p:cNvPr id="31" name="TextBox 30">
            <a:extLst>
              <a:ext uri="{FF2B5EF4-FFF2-40B4-BE49-F238E27FC236}">
                <a16:creationId xmlns:a16="http://schemas.microsoft.com/office/drawing/2014/main" id="{D4C2DC0A-5AFF-D198-47CE-37BE3DBA5E1F}"/>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GLO2241819</a:t>
            </a:r>
          </a:p>
        </p:txBody>
      </p:sp>
    </p:spTree>
    <p:extLst>
      <p:ext uri="{BB962C8B-B14F-4D97-AF65-F5344CB8AC3E}">
        <p14:creationId xmlns:p14="http://schemas.microsoft.com/office/powerpoint/2010/main" val="2037685922"/>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C6C6BF40-AF81-00EB-C368-47FA1CAF13A2}"/>
              </a:ext>
            </a:extLst>
          </p:cNvPr>
          <p:cNvGraphicFramePr>
            <a:graphicFrameLocks noChangeAspect="1"/>
          </p:cNvGraphicFramePr>
          <p:nvPr>
            <p:custDataLst>
              <p:tags r:id="rId1"/>
            </p:custDataLst>
            <p:extLst>
              <p:ext uri="{D42A27DB-BD31-4B8C-83A1-F6EECF244321}">
                <p14:modId xmlns:p14="http://schemas.microsoft.com/office/powerpoint/2010/main" val="413832826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395" imgH="394" progId="TCLayout.ActiveDocument.1">
                  <p:embed/>
                </p:oleObj>
              </mc:Choice>
              <mc:Fallback>
                <p:oleObj name="think-cell Slide" r:id="rId5" imgW="395" imgH="394" progId="TCLayout.ActiveDocument.1">
                  <p:embed/>
                  <p:pic>
                    <p:nvPicPr>
                      <p:cNvPr id="6" name="think-cell data - do not delete" hidden="1">
                        <a:extLst>
                          <a:ext uri="{FF2B5EF4-FFF2-40B4-BE49-F238E27FC236}">
                            <a16:creationId xmlns:a16="http://schemas.microsoft.com/office/drawing/2014/main" id="{C6C6BF40-AF81-00EB-C368-47FA1CAF13A2}"/>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54332F46-717B-270C-DA2C-107B17FF1DEC}"/>
              </a:ext>
            </a:extLst>
          </p:cNvPr>
          <p:cNvSpPr>
            <a:spLocks noGrp="1"/>
          </p:cNvSpPr>
          <p:nvPr>
            <p:ph type="title"/>
          </p:nvPr>
        </p:nvSpPr>
        <p:spPr/>
        <p:txBody>
          <a:bodyPr vert="horz"/>
          <a:lstStyle/>
          <a:p>
            <a:r>
              <a:rPr lang="en-US" dirty="0"/>
              <a:t>Impact of statin adherence on cardiovascular disease (CVD) and mortality outcomes</a:t>
            </a:r>
          </a:p>
        </p:txBody>
      </p:sp>
      <p:sp>
        <p:nvSpPr>
          <p:cNvPr id="8" name="TextBox 18">
            <a:extLst>
              <a:ext uri="{FF2B5EF4-FFF2-40B4-BE49-F238E27FC236}">
                <a16:creationId xmlns:a16="http://schemas.microsoft.com/office/drawing/2014/main" id="{67AB2AB5-2B7E-237E-86C5-04E21EA94BE0}"/>
              </a:ext>
            </a:extLst>
          </p:cNvPr>
          <p:cNvSpPr txBox="1">
            <a:spLocks/>
          </p:cNvSpPr>
          <p:nvPr>
            <p:custDataLst>
              <p:tags r:id="rId2"/>
            </p:custDataLst>
          </p:nvPr>
        </p:nvSpPr>
        <p:spPr>
          <a:xfrm>
            <a:off x="670561" y="1450264"/>
            <a:ext cx="5208459" cy="444808"/>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defPPr>
              <a:defRPr lang="en-US"/>
            </a:defPPr>
            <a:lvl1pPr marR="0" lvl="0" indent="0" fontAlgn="auto">
              <a:lnSpc>
                <a:spcPct val="100000"/>
              </a:lnSpc>
              <a:spcBef>
                <a:spcPts val="600"/>
              </a:spcBef>
              <a:spcAft>
                <a:spcPts val="0"/>
              </a:spcAft>
              <a:buClrTx/>
              <a:buSzTx/>
              <a:buFont typeface="Arial" panose="020B0604020202020204" pitchFamily="34" charset="0"/>
              <a:buNone/>
              <a:tabLst/>
              <a:defRPr kumimoji="0" sz="1000" b="1" i="0" u="none" strike="noStrike" cap="all" spc="0" normalizeH="0" baseline="0">
                <a:ln>
                  <a:noFill/>
                </a:ln>
                <a:solidFill>
                  <a:prstClr val="white"/>
                </a:solidFill>
                <a:effectLst/>
                <a:uLnTx/>
                <a:uFillTx/>
                <a:cs typeface="Calibri" panose="020F0502020204030204" pitchFamily="34" charset="0"/>
              </a:defRPr>
            </a:lvl1pPr>
            <a:lvl2pPr marL="169863" indent="-169863">
              <a:lnSpc>
                <a:spcPct val="100000"/>
              </a:lnSpc>
              <a:spcBef>
                <a:spcPts val="600"/>
              </a:spcBef>
              <a:buFont typeface="Arial" panose="020B0604020202020204" pitchFamily="34" charset="0"/>
              <a:buChar char="•"/>
              <a:defRPr sz="1400" b="0">
                <a:latin typeface="+mj-lt"/>
              </a:defRPr>
            </a:lvl2pPr>
            <a:lvl3pPr marL="400050" indent="-171450">
              <a:lnSpc>
                <a:spcPct val="100000"/>
              </a:lnSpc>
              <a:spcBef>
                <a:spcPts val="600"/>
              </a:spcBef>
              <a:buFont typeface="Arial" panose="020B0604020202020204" pitchFamily="34" charset="0"/>
              <a:buChar char="–"/>
              <a:defRPr sz="1200" b="0">
                <a:latin typeface="+mj-lt"/>
              </a:defRPr>
            </a:lvl3pPr>
            <a:lvl4pPr marL="576263" indent="-169863">
              <a:lnSpc>
                <a:spcPct val="100000"/>
              </a:lnSpc>
              <a:spcBef>
                <a:spcPts val="600"/>
              </a:spcBef>
              <a:buFont typeface="Arial" panose="020B0604020202020204" pitchFamily="34" charset="0"/>
              <a:buChar char="•"/>
              <a:defRPr sz="1100" b="0">
                <a:latin typeface="+mj-lt"/>
              </a:defRPr>
            </a:lvl4pPr>
            <a:lvl5pPr marL="744538" indent="-171450">
              <a:lnSpc>
                <a:spcPct val="100000"/>
              </a:lnSpc>
              <a:spcBef>
                <a:spcPts val="600"/>
              </a:spcBef>
              <a:buFont typeface="Arial" panose="020B0604020202020204" pitchFamily="34" charset="0"/>
              <a:buChar char="»"/>
              <a:defRPr sz="1100" b="0">
                <a:latin typeface="+mj-lt"/>
              </a:defRPr>
            </a:lvl5pPr>
            <a:lvl6pPr marL="2514600" indent="-228600">
              <a:spcBef>
                <a:spcPct val="20000"/>
              </a:spcBef>
              <a:buFont typeface="Arial" panose="020B0604020202020204" pitchFamily="34" charset="0"/>
              <a:buChar char="•"/>
              <a:defRPr sz="2000"/>
            </a:lvl6pPr>
            <a:lvl7pPr marL="2971800" indent="-228600">
              <a:spcBef>
                <a:spcPct val="20000"/>
              </a:spcBef>
              <a:buFont typeface="Arial" panose="020B0604020202020204" pitchFamily="34" charset="0"/>
              <a:buChar char="•"/>
              <a:defRPr sz="2000"/>
            </a:lvl7pPr>
            <a:lvl8pPr marL="3429000" indent="-228600">
              <a:spcBef>
                <a:spcPct val="20000"/>
              </a:spcBef>
              <a:buFont typeface="Arial" panose="020B0604020202020204" pitchFamily="34" charset="0"/>
              <a:buChar char="•"/>
              <a:defRPr sz="2000"/>
            </a:lvl8pPr>
            <a:lvl9pPr marL="3886200" indent="-228600">
              <a:spcBef>
                <a:spcPct val="20000"/>
              </a:spcBef>
              <a:buFont typeface="Arial" panose="020B0604020202020204" pitchFamily="34" charset="0"/>
              <a:buChar char="•"/>
              <a:defRPr sz="2000"/>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2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ASCVD pts on statin n=3,47,104</a:t>
            </a:r>
            <a:r>
              <a:rPr kumimoji="0" lang="en-US" sz="1200" b="0" i="0" u="none" strike="noStrike" kern="1200" cap="none" spc="0" normalizeH="0" baseline="30000" noProof="0" dirty="0">
                <a:ln>
                  <a:noFill/>
                </a:ln>
                <a:solidFill>
                  <a:prstClr val="white"/>
                </a:solidFill>
                <a:effectLst/>
                <a:uLnTx/>
                <a:uFillTx/>
                <a:latin typeface="Georgia"/>
                <a:ea typeface="+mn-ea"/>
                <a:cs typeface="Calibri" panose="020F0502020204030204" pitchFamily="34" charset="0"/>
              </a:rPr>
              <a:t>1</a:t>
            </a:r>
          </a:p>
        </p:txBody>
      </p:sp>
      <p:sp>
        <p:nvSpPr>
          <p:cNvPr id="9" name="TextBox 8">
            <a:extLst>
              <a:ext uri="{FF2B5EF4-FFF2-40B4-BE49-F238E27FC236}">
                <a16:creationId xmlns:a16="http://schemas.microsoft.com/office/drawing/2014/main" id="{6AF7EDC5-D0E1-7B1C-8467-1BBA3AF1E022}"/>
              </a:ext>
            </a:extLst>
          </p:cNvPr>
          <p:cNvSpPr txBox="1">
            <a:spLocks/>
          </p:cNvSpPr>
          <p:nvPr/>
        </p:nvSpPr>
        <p:spPr>
          <a:xfrm>
            <a:off x="637117" y="1947350"/>
            <a:ext cx="5241267" cy="461344"/>
          </a:xfrm>
          <a:prstGeom prst="rect">
            <a:avLst/>
          </a:prstGeom>
          <a:noFill/>
        </p:spPr>
        <p:txBody>
          <a:bodyPr wrap="square" lIns="90011" tIns="45561" rIns="90011" bIns="45561"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Georgia"/>
                <a:ea typeface="+mn-ea"/>
                <a:cs typeface="+mn-cs"/>
              </a:rPr>
              <a:t>Survival curves by statin adherence level as defined by Medication Possession Ratios (MPRs)</a:t>
            </a:r>
          </a:p>
        </p:txBody>
      </p:sp>
      <p:graphicFrame>
        <p:nvGraphicFramePr>
          <p:cNvPr id="10" name="Chart 9">
            <a:extLst>
              <a:ext uri="{FF2B5EF4-FFF2-40B4-BE49-F238E27FC236}">
                <a16:creationId xmlns:a16="http://schemas.microsoft.com/office/drawing/2014/main" id="{71B89E5A-B4A9-F8ED-28BA-B47B133AEA24}"/>
              </a:ext>
            </a:extLst>
          </p:cNvPr>
          <p:cNvGraphicFramePr/>
          <p:nvPr/>
        </p:nvGraphicFramePr>
        <p:xfrm>
          <a:off x="970258" y="2704699"/>
          <a:ext cx="4908125" cy="1760614"/>
        </p:xfrm>
        <a:graphic>
          <a:graphicData uri="http://schemas.openxmlformats.org/drawingml/2006/chart">
            <c:chart xmlns:c="http://schemas.openxmlformats.org/drawingml/2006/chart" xmlns:r="http://schemas.openxmlformats.org/officeDocument/2006/relationships" r:id="rId7"/>
          </a:graphicData>
        </a:graphic>
      </p:graphicFrame>
      <p:sp>
        <p:nvSpPr>
          <p:cNvPr id="11" name="TextBox 10">
            <a:extLst>
              <a:ext uri="{FF2B5EF4-FFF2-40B4-BE49-F238E27FC236}">
                <a16:creationId xmlns:a16="http://schemas.microsoft.com/office/drawing/2014/main" id="{37C28ABF-73F6-FDF8-7773-197BEBD96B91}"/>
              </a:ext>
            </a:extLst>
          </p:cNvPr>
          <p:cNvSpPr txBox="1"/>
          <p:nvPr/>
        </p:nvSpPr>
        <p:spPr>
          <a:xfrm>
            <a:off x="723504" y="2539283"/>
            <a:ext cx="897132" cy="369332"/>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Georgia"/>
                <a:ea typeface="+mn-ea"/>
                <a:cs typeface="+mn-cs"/>
              </a:rPr>
              <a:t>Adherence</a:t>
            </a:r>
            <a:br>
              <a:rPr kumimoji="0" lang="en-US" sz="1200" b="0" i="0" u="none" strike="noStrike" kern="1200" cap="none" spc="0" normalizeH="0" baseline="0" noProof="0" dirty="0">
                <a:ln>
                  <a:noFill/>
                </a:ln>
                <a:solidFill>
                  <a:srgbClr val="000000"/>
                </a:solidFill>
                <a:effectLst/>
                <a:uLnTx/>
                <a:uFillTx/>
                <a:latin typeface="Georgia"/>
                <a:ea typeface="+mn-ea"/>
                <a:cs typeface="+mn-cs"/>
              </a:rPr>
            </a:br>
            <a:r>
              <a:rPr kumimoji="0" lang="en-US" sz="1200" b="0" i="0" u="none" strike="noStrike" kern="1200" cap="none" spc="0" normalizeH="0" baseline="0" noProof="0" dirty="0">
                <a:ln>
                  <a:noFill/>
                </a:ln>
                <a:solidFill>
                  <a:srgbClr val="000000"/>
                </a:solidFill>
                <a:effectLst/>
                <a:uLnTx/>
                <a:uFillTx/>
                <a:latin typeface="Georgia"/>
                <a:ea typeface="+mn-ea"/>
                <a:cs typeface="+mn-cs"/>
              </a:rPr>
              <a:t>(MPR)</a:t>
            </a:r>
          </a:p>
        </p:txBody>
      </p:sp>
      <p:sp>
        <p:nvSpPr>
          <p:cNvPr id="12" name="TextBox 11">
            <a:extLst>
              <a:ext uri="{FF2B5EF4-FFF2-40B4-BE49-F238E27FC236}">
                <a16:creationId xmlns:a16="http://schemas.microsoft.com/office/drawing/2014/main" id="{850A0307-AF4B-C9CA-3AFF-7A6B58D9E3C2}"/>
              </a:ext>
            </a:extLst>
          </p:cNvPr>
          <p:cNvSpPr txBox="1"/>
          <p:nvPr/>
        </p:nvSpPr>
        <p:spPr>
          <a:xfrm rot="16200000">
            <a:off x="394750" y="3446506"/>
            <a:ext cx="789491" cy="276999"/>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Georgia"/>
                <a:ea typeface="+mn-ea"/>
                <a:cs typeface="+mn-cs"/>
              </a:rPr>
              <a:t>Survival</a:t>
            </a:r>
          </a:p>
        </p:txBody>
      </p:sp>
      <p:sp>
        <p:nvSpPr>
          <p:cNvPr id="13" name="TextBox 12">
            <a:extLst>
              <a:ext uri="{FF2B5EF4-FFF2-40B4-BE49-F238E27FC236}">
                <a16:creationId xmlns:a16="http://schemas.microsoft.com/office/drawing/2014/main" id="{276B22AE-3490-CF79-C5C0-80926BD01D61}"/>
              </a:ext>
            </a:extLst>
          </p:cNvPr>
          <p:cNvSpPr txBox="1"/>
          <p:nvPr/>
        </p:nvSpPr>
        <p:spPr>
          <a:xfrm>
            <a:off x="3239639" y="4398791"/>
            <a:ext cx="581119" cy="184666"/>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Georgia"/>
                <a:ea typeface="+mn-ea"/>
                <a:cs typeface="+mn-cs"/>
              </a:rPr>
              <a:t>Days</a:t>
            </a:r>
          </a:p>
        </p:txBody>
      </p:sp>
      <p:sp>
        <p:nvSpPr>
          <p:cNvPr id="14" name="TextBox 13">
            <a:extLst>
              <a:ext uri="{FF2B5EF4-FFF2-40B4-BE49-F238E27FC236}">
                <a16:creationId xmlns:a16="http://schemas.microsoft.com/office/drawing/2014/main" id="{1EBC12F0-21BA-DA87-C0A4-D98DB6FB9EDF}"/>
              </a:ext>
            </a:extLst>
          </p:cNvPr>
          <p:cNvSpPr txBox="1"/>
          <p:nvPr/>
        </p:nvSpPr>
        <p:spPr>
          <a:xfrm>
            <a:off x="731520" y="5048771"/>
            <a:ext cx="5145020" cy="536536"/>
          </a:xfrm>
          <a:prstGeom prst="rect">
            <a:avLst/>
          </a:prstGeom>
          <a:noFill/>
        </p:spPr>
        <p:txBody>
          <a:bodyPr wrap="square" lIns="0" tIns="0" bIns="0" rtlCol="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Georgia"/>
                <a:ea typeface="+mn-ea"/>
                <a:cs typeface="+mn-cs"/>
              </a:rPr>
              <a:t>Plotted values include point estimates and 95% confidence intervals. There is a dose-response association between adherence and survival, with the greatest survival among the most adherent patients</a:t>
            </a:r>
          </a:p>
        </p:txBody>
      </p:sp>
      <p:grpSp>
        <p:nvGrpSpPr>
          <p:cNvPr id="15" name="Group 14">
            <a:extLst>
              <a:ext uri="{FF2B5EF4-FFF2-40B4-BE49-F238E27FC236}">
                <a16:creationId xmlns:a16="http://schemas.microsoft.com/office/drawing/2014/main" id="{AC38469F-C92F-3E9C-2D10-6239DB152AF6}"/>
              </a:ext>
            </a:extLst>
          </p:cNvPr>
          <p:cNvGrpSpPr/>
          <p:nvPr/>
        </p:nvGrpSpPr>
        <p:grpSpPr>
          <a:xfrm>
            <a:off x="731520" y="4739967"/>
            <a:ext cx="5165714" cy="184666"/>
            <a:chOff x="485579" y="3483269"/>
            <a:chExt cx="3147106" cy="138499"/>
          </a:xfrm>
        </p:grpSpPr>
        <p:sp>
          <p:nvSpPr>
            <p:cNvPr id="16" name="TextBox 15">
              <a:extLst>
                <a:ext uri="{FF2B5EF4-FFF2-40B4-BE49-F238E27FC236}">
                  <a16:creationId xmlns:a16="http://schemas.microsoft.com/office/drawing/2014/main" id="{FCBC67F5-6CE1-5244-7A8F-E29342552CCF}"/>
                </a:ext>
              </a:extLst>
            </p:cNvPr>
            <p:cNvSpPr txBox="1"/>
            <p:nvPr/>
          </p:nvSpPr>
          <p:spPr>
            <a:xfrm>
              <a:off x="485579" y="3483269"/>
              <a:ext cx="625671" cy="138499"/>
            </a:xfrm>
            <a:prstGeom prst="rect">
              <a:avLst/>
            </a:prstGeom>
            <a:noFill/>
          </p:spPr>
          <p:txBody>
            <a:bodyPr wrap="square" lIns="0" tIns="0" rIns="0" bIns="0"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4F71"/>
                  </a:solidFill>
                  <a:effectLst/>
                  <a:uLnTx/>
                  <a:uFillTx/>
                  <a:latin typeface="Georgia"/>
                  <a:ea typeface="+mn-ea"/>
                  <a:cs typeface="+mn-cs"/>
                </a:rPr>
                <a:t>No. at Risk</a:t>
              </a:r>
            </a:p>
          </p:txBody>
        </p:sp>
        <p:sp>
          <p:nvSpPr>
            <p:cNvPr id="17" name="TextBox 16">
              <a:extLst>
                <a:ext uri="{FF2B5EF4-FFF2-40B4-BE49-F238E27FC236}">
                  <a16:creationId xmlns:a16="http://schemas.microsoft.com/office/drawing/2014/main" id="{30FF8A11-6FDE-A684-CAF0-83E9900F5D5C}"/>
                </a:ext>
              </a:extLst>
            </p:cNvPr>
            <p:cNvSpPr txBox="1"/>
            <p:nvPr/>
          </p:nvSpPr>
          <p:spPr>
            <a:xfrm>
              <a:off x="1184300" y="3483269"/>
              <a:ext cx="497390" cy="138499"/>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mn-cs"/>
                </a:rPr>
                <a:t>3,47,104</a:t>
              </a:r>
            </a:p>
          </p:txBody>
        </p:sp>
        <p:sp>
          <p:nvSpPr>
            <p:cNvPr id="18" name="TextBox 17">
              <a:extLst>
                <a:ext uri="{FF2B5EF4-FFF2-40B4-BE49-F238E27FC236}">
                  <a16:creationId xmlns:a16="http://schemas.microsoft.com/office/drawing/2014/main" id="{E78071F2-150A-32FB-A924-C97E329DF06E}"/>
                </a:ext>
              </a:extLst>
            </p:cNvPr>
            <p:cNvSpPr txBox="1"/>
            <p:nvPr/>
          </p:nvSpPr>
          <p:spPr>
            <a:xfrm>
              <a:off x="1788291" y="3483269"/>
              <a:ext cx="497390" cy="138499"/>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Calibri"/>
                  <a:ea typeface="+mn-ea"/>
                  <a:cs typeface="+mn-cs"/>
                </a:rPr>
                <a:t>3,25,772</a:t>
              </a:r>
            </a:p>
          </p:txBody>
        </p:sp>
        <p:sp>
          <p:nvSpPr>
            <p:cNvPr id="19" name="TextBox 18">
              <a:extLst>
                <a:ext uri="{FF2B5EF4-FFF2-40B4-BE49-F238E27FC236}">
                  <a16:creationId xmlns:a16="http://schemas.microsoft.com/office/drawing/2014/main" id="{072C4956-E0B9-61D3-AB15-C8D95933A35A}"/>
                </a:ext>
              </a:extLst>
            </p:cNvPr>
            <p:cNvSpPr txBox="1"/>
            <p:nvPr/>
          </p:nvSpPr>
          <p:spPr>
            <a:xfrm>
              <a:off x="2392282" y="3483269"/>
              <a:ext cx="552582" cy="138499"/>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mn-cs"/>
                </a:rPr>
                <a:t>3,04,209</a:t>
              </a:r>
            </a:p>
          </p:txBody>
        </p:sp>
        <p:sp>
          <p:nvSpPr>
            <p:cNvPr id="20" name="TextBox 19">
              <a:extLst>
                <a:ext uri="{FF2B5EF4-FFF2-40B4-BE49-F238E27FC236}">
                  <a16:creationId xmlns:a16="http://schemas.microsoft.com/office/drawing/2014/main" id="{34AAEFAD-5C6E-177A-3704-7D125346220B}"/>
                </a:ext>
              </a:extLst>
            </p:cNvPr>
            <p:cNvSpPr txBox="1"/>
            <p:nvPr/>
          </p:nvSpPr>
          <p:spPr>
            <a:xfrm>
              <a:off x="3051464" y="3483269"/>
              <a:ext cx="581221" cy="138499"/>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Calibri"/>
                  <a:ea typeface="+mn-ea"/>
                  <a:cs typeface="+mn-cs"/>
                </a:rPr>
                <a:t>2,29,681</a:t>
              </a:r>
            </a:p>
          </p:txBody>
        </p:sp>
      </p:grpSp>
      <p:cxnSp>
        <p:nvCxnSpPr>
          <p:cNvPr id="21" name="Straight Connector 20">
            <a:extLst>
              <a:ext uri="{FF2B5EF4-FFF2-40B4-BE49-F238E27FC236}">
                <a16:creationId xmlns:a16="http://schemas.microsoft.com/office/drawing/2014/main" id="{8066727C-5BEA-FF27-DBC9-7243A9EA6B58}"/>
              </a:ext>
            </a:extLst>
          </p:cNvPr>
          <p:cNvCxnSpPr>
            <a:cxnSpLocks/>
          </p:cNvCxnSpPr>
          <p:nvPr/>
        </p:nvCxnSpPr>
        <p:spPr>
          <a:xfrm>
            <a:off x="690234" y="4985836"/>
            <a:ext cx="5207000" cy="2117"/>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2" name="TextBox 18">
            <a:extLst>
              <a:ext uri="{FF2B5EF4-FFF2-40B4-BE49-F238E27FC236}">
                <a16:creationId xmlns:a16="http://schemas.microsoft.com/office/drawing/2014/main" id="{803FD3A3-2B5B-1462-6736-26F26C232E14}"/>
              </a:ext>
            </a:extLst>
          </p:cNvPr>
          <p:cNvSpPr txBox="1"/>
          <p:nvPr>
            <p:custDataLst>
              <p:tags r:id="rId3"/>
            </p:custDataLst>
          </p:nvPr>
        </p:nvSpPr>
        <p:spPr>
          <a:xfrm>
            <a:off x="6242051" y="1450264"/>
            <a:ext cx="5378450" cy="444808"/>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defPPr>
              <a:defRPr lang="en-US"/>
            </a:defPPr>
            <a:lvl1pPr marR="0" lvl="0" indent="0" fontAlgn="auto">
              <a:lnSpc>
                <a:spcPct val="100000"/>
              </a:lnSpc>
              <a:spcBef>
                <a:spcPts val="600"/>
              </a:spcBef>
              <a:spcAft>
                <a:spcPts val="0"/>
              </a:spcAft>
              <a:buClrTx/>
              <a:buSzTx/>
              <a:buFont typeface="Arial" panose="020B0604020202020204" pitchFamily="34" charset="0"/>
              <a:buNone/>
              <a:tabLst/>
              <a:defRPr kumimoji="0" sz="1000" b="1" i="0" u="none" strike="noStrike" cap="all" spc="0" normalizeH="0" baseline="0">
                <a:ln>
                  <a:noFill/>
                </a:ln>
                <a:solidFill>
                  <a:prstClr val="white"/>
                </a:solidFill>
                <a:effectLst/>
                <a:uLnTx/>
                <a:uFillTx/>
                <a:cs typeface="Calibri" panose="020F0502020204030204" pitchFamily="34" charset="0"/>
              </a:defRPr>
            </a:lvl1pPr>
            <a:lvl2pPr marL="169863" indent="-169863">
              <a:lnSpc>
                <a:spcPct val="100000"/>
              </a:lnSpc>
              <a:spcBef>
                <a:spcPts val="600"/>
              </a:spcBef>
              <a:buFont typeface="Arial" panose="020B0604020202020204" pitchFamily="34" charset="0"/>
              <a:buChar char="•"/>
              <a:defRPr sz="1400" b="0">
                <a:latin typeface="+mj-lt"/>
              </a:defRPr>
            </a:lvl2pPr>
            <a:lvl3pPr marL="400050" indent="-171450">
              <a:lnSpc>
                <a:spcPct val="100000"/>
              </a:lnSpc>
              <a:spcBef>
                <a:spcPts val="600"/>
              </a:spcBef>
              <a:buFont typeface="Arial" panose="020B0604020202020204" pitchFamily="34" charset="0"/>
              <a:buChar char="–"/>
              <a:defRPr sz="1200" b="0">
                <a:latin typeface="+mj-lt"/>
              </a:defRPr>
            </a:lvl3pPr>
            <a:lvl4pPr marL="576263" indent="-169863">
              <a:lnSpc>
                <a:spcPct val="100000"/>
              </a:lnSpc>
              <a:spcBef>
                <a:spcPts val="600"/>
              </a:spcBef>
              <a:buFont typeface="Arial" panose="020B0604020202020204" pitchFamily="34" charset="0"/>
              <a:buChar char="•"/>
              <a:defRPr sz="1100" b="0">
                <a:latin typeface="+mj-lt"/>
              </a:defRPr>
            </a:lvl4pPr>
            <a:lvl5pPr marL="744538" indent="-171450">
              <a:lnSpc>
                <a:spcPct val="100000"/>
              </a:lnSpc>
              <a:spcBef>
                <a:spcPts val="600"/>
              </a:spcBef>
              <a:buFont typeface="Arial" panose="020B0604020202020204" pitchFamily="34" charset="0"/>
              <a:buChar char="»"/>
              <a:defRPr sz="1100" b="0">
                <a:latin typeface="+mj-lt"/>
              </a:defRPr>
            </a:lvl5pPr>
            <a:lvl6pPr marL="2514600" indent="-228600">
              <a:spcBef>
                <a:spcPct val="20000"/>
              </a:spcBef>
              <a:buFont typeface="Arial" panose="020B0604020202020204" pitchFamily="34" charset="0"/>
              <a:buChar char="•"/>
              <a:defRPr sz="2000"/>
            </a:lvl6pPr>
            <a:lvl7pPr marL="2971800" indent="-228600">
              <a:spcBef>
                <a:spcPct val="20000"/>
              </a:spcBef>
              <a:buFont typeface="Arial" panose="020B0604020202020204" pitchFamily="34" charset="0"/>
              <a:buChar char="•"/>
              <a:defRPr sz="2000"/>
            </a:lvl7pPr>
            <a:lvl8pPr marL="3429000" indent="-228600">
              <a:spcBef>
                <a:spcPct val="20000"/>
              </a:spcBef>
              <a:buFont typeface="Arial" panose="020B0604020202020204" pitchFamily="34" charset="0"/>
              <a:buChar char="•"/>
              <a:defRPr sz="2000"/>
            </a:lvl8pPr>
            <a:lvl9pPr marL="3886200" indent="-228600">
              <a:spcBef>
                <a:spcPct val="20000"/>
              </a:spcBef>
              <a:buFont typeface="Arial" panose="020B0604020202020204" pitchFamily="34" charset="0"/>
              <a:buChar char="•"/>
              <a:defRPr sz="2000"/>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2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In meta-analysis RR 1.22 to 5.26 for CVD and 1.25 to 2.54</a:t>
            </a:r>
            <a:br>
              <a:rPr kumimoji="0" lang="en-US" sz="12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br>
            <a:r>
              <a:rPr kumimoji="0" lang="en-US" sz="12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for death</a:t>
            </a:r>
            <a:r>
              <a:rPr kumimoji="0" lang="en-US" sz="1200" b="0" i="0" u="none" strike="noStrike" kern="1200" cap="none" spc="0" normalizeH="0" baseline="30000" noProof="0" dirty="0">
                <a:ln>
                  <a:noFill/>
                </a:ln>
                <a:solidFill>
                  <a:prstClr val="white"/>
                </a:solidFill>
                <a:effectLst/>
                <a:uLnTx/>
                <a:uFillTx/>
                <a:latin typeface="Georgia"/>
                <a:ea typeface="+mn-ea"/>
                <a:cs typeface="Calibri" panose="020F0502020204030204" pitchFamily="34" charset="0"/>
              </a:rPr>
              <a:t>2</a:t>
            </a:r>
          </a:p>
        </p:txBody>
      </p:sp>
      <p:graphicFrame>
        <p:nvGraphicFramePr>
          <p:cNvPr id="23" name="Table 22">
            <a:extLst>
              <a:ext uri="{FF2B5EF4-FFF2-40B4-BE49-F238E27FC236}">
                <a16:creationId xmlns:a16="http://schemas.microsoft.com/office/drawing/2014/main" id="{BE9AB920-DFCE-0E16-6C41-89FAE870E15A}"/>
              </a:ext>
            </a:extLst>
          </p:cNvPr>
          <p:cNvGraphicFramePr>
            <a:graphicFrameLocks noGrp="1"/>
          </p:cNvGraphicFramePr>
          <p:nvPr/>
        </p:nvGraphicFramePr>
        <p:xfrm>
          <a:off x="6242050" y="2001502"/>
          <a:ext cx="5378449" cy="3621024"/>
        </p:xfrm>
        <a:graphic>
          <a:graphicData uri="http://schemas.openxmlformats.org/drawingml/2006/table">
            <a:tbl>
              <a:tblPr firstRow="1" bandRow="1">
                <a:tableStyleId>{F5AB1C69-6EDB-4FF4-983F-18BD219EF322}</a:tableStyleId>
              </a:tblPr>
              <a:tblGrid>
                <a:gridCol w="1010994">
                  <a:extLst>
                    <a:ext uri="{9D8B030D-6E8A-4147-A177-3AD203B41FA5}">
                      <a16:colId xmlns:a16="http://schemas.microsoft.com/office/drawing/2014/main" val="2066954337"/>
                    </a:ext>
                  </a:extLst>
                </a:gridCol>
                <a:gridCol w="2034186">
                  <a:extLst>
                    <a:ext uri="{9D8B030D-6E8A-4147-A177-3AD203B41FA5}">
                      <a16:colId xmlns:a16="http://schemas.microsoft.com/office/drawing/2014/main" val="514592422"/>
                    </a:ext>
                  </a:extLst>
                </a:gridCol>
                <a:gridCol w="2333269">
                  <a:extLst>
                    <a:ext uri="{9D8B030D-6E8A-4147-A177-3AD203B41FA5}">
                      <a16:colId xmlns:a16="http://schemas.microsoft.com/office/drawing/2014/main" val="185508563"/>
                    </a:ext>
                  </a:extLst>
                </a:gridCol>
              </a:tblGrid>
              <a:tr h="155268">
                <a:tc rowSpan="17">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600" b="1" dirty="0">
                          <a:solidFill>
                            <a:schemeClr val="tx1"/>
                          </a:solidFill>
                          <a:latin typeface="+mj-lt"/>
                        </a:rPr>
                        <a:t>Adherence</a:t>
                      </a:r>
                    </a:p>
                  </a:txBody>
                  <a:tcPr marR="0" marT="36576" marB="36576" anchor="ctr">
                    <a:lnL w="12700" cmpd="sng">
                      <a:noFill/>
                    </a:lnL>
                    <a:lnR w="12700" cmpd="sng">
                      <a:noFill/>
                    </a:lnR>
                    <a:lnT w="12700" cmpd="sng">
                      <a:noFill/>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r>
                        <a:rPr lang="en-US" sz="600" b="0" dirty="0">
                          <a:solidFill>
                            <a:schemeClr val="tx1"/>
                          </a:solidFill>
                          <a:latin typeface="+mj-lt"/>
                        </a:rPr>
                        <a:t>[AI] Wei 2002 (AMI)</a:t>
                      </a:r>
                    </a:p>
                  </a:txBody>
                  <a:tcPr marL="121920" marR="121920" marT="36576" marB="36576" anchor="ctr">
                    <a:lnL w="12700" cmpd="sng">
                      <a:noFill/>
                    </a:lnL>
                    <a:lnR w="6350" cap="flat" cmpd="sng" algn="ctr">
                      <a:solidFill>
                        <a:schemeClr val="bg1">
                          <a:lumMod val="50000"/>
                        </a:schemeClr>
                      </a:solidFill>
                      <a:prstDash val="solid"/>
                      <a:round/>
                      <a:headEnd type="none" w="med" len="med"/>
                      <a:tailEnd type="none" w="med" len="med"/>
                    </a:lnR>
                    <a:lnT w="12700" cmpd="sng">
                      <a:noFill/>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600" dirty="0">
                        <a:solidFill>
                          <a:schemeClr val="tx1"/>
                        </a:solidFill>
                        <a:latin typeface="+mn-lt"/>
                      </a:endParaRPr>
                    </a:p>
                  </a:txBody>
                  <a:tcPr marL="121920" marR="121920" marT="36576" marB="36576" anchor="ctr">
                    <a:lnL w="6350" cap="flat" cmpd="sng" algn="ctr">
                      <a:solidFill>
                        <a:schemeClr val="bg1">
                          <a:lumMod val="50000"/>
                        </a:schemeClr>
                      </a:solidFill>
                      <a:prstDash val="solid"/>
                      <a:round/>
                      <a:headEnd type="none" w="med" len="med"/>
                      <a:tailEnd type="none" w="med" len="med"/>
                    </a:lnL>
                    <a:lnR w="12700" cmpd="sng">
                      <a:noFill/>
                    </a:lnR>
                    <a:lnT w="12700" cmpd="sng">
                      <a:noFill/>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24641284"/>
                  </a:ext>
                </a:extLst>
              </a:tr>
              <a:tr h="155268">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500" b="0">
                        <a:solidFill>
                          <a:schemeClr val="tx1"/>
                        </a:solidFill>
                        <a:latin typeface="+mj-lt"/>
                      </a:endParaRPr>
                    </a:p>
                  </a:txBody>
                  <a:tcPr marT="27432" marB="27432"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600" b="0">
                          <a:solidFill>
                            <a:schemeClr val="tx1"/>
                          </a:solidFill>
                          <a:latin typeface="+mj-lt"/>
                        </a:rPr>
                        <a:t>[A3] Blackburn 2005 (AMI)</a:t>
                      </a:r>
                    </a:p>
                  </a:txBody>
                  <a:tcPr marL="121920" marR="121920" marT="36576" marB="36576" anchor="ctr">
                    <a:lnL w="12700" cmpd="sng">
                      <a:noFill/>
                    </a:lnL>
                    <a:lnR w="6350" cap="flat" cmpd="sng" algn="ctr">
                      <a:solidFill>
                        <a:schemeClr val="bg1">
                          <a:lumMod val="50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lang="en-US" sz="600" dirty="0">
                        <a:solidFill>
                          <a:schemeClr val="tx1"/>
                        </a:solidFill>
                        <a:latin typeface="+mn-lt"/>
                      </a:endParaRPr>
                    </a:p>
                  </a:txBody>
                  <a:tcPr marL="121920" marR="121920" marT="36576" marB="36576" anchor="ctr">
                    <a:lnL w="6350" cap="flat" cmpd="sng" algn="ctr">
                      <a:solidFill>
                        <a:schemeClr val="bg1">
                          <a:lumMod val="50000"/>
                        </a:schemeClr>
                      </a:solidFill>
                      <a:prstDash val="solid"/>
                      <a:round/>
                      <a:headEnd type="none" w="med" len="med"/>
                      <a:tailEnd type="none" w="med" len="med"/>
                    </a:lnL>
                    <a:lnR w="12700" cmpd="sng">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29290921"/>
                  </a:ext>
                </a:extLst>
              </a:tr>
              <a:tr h="155268">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500" b="0">
                        <a:solidFill>
                          <a:schemeClr val="tx1"/>
                        </a:solidFill>
                        <a:latin typeface="+mj-lt"/>
                      </a:endParaRPr>
                    </a:p>
                  </a:txBody>
                  <a:tcPr marT="27432" marB="27432"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600" b="0" dirty="0">
                          <a:solidFill>
                            <a:schemeClr val="tx1"/>
                          </a:solidFill>
                          <a:latin typeface="+mj-lt"/>
                        </a:rPr>
                        <a:t>[A6] Bouchard 2007 (CAD &lt; 1 Year)</a:t>
                      </a:r>
                    </a:p>
                  </a:txBody>
                  <a:tcPr marL="121920" marR="121920" marT="36576" marB="36576" anchor="ctr">
                    <a:lnL w="12700" cmpd="sng">
                      <a:noFill/>
                    </a:lnL>
                    <a:lnR w="6350" cap="flat" cmpd="sng" algn="ctr">
                      <a:solidFill>
                        <a:schemeClr val="bg1">
                          <a:lumMod val="50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600" dirty="0">
                        <a:solidFill>
                          <a:schemeClr val="tx1"/>
                        </a:solidFill>
                        <a:latin typeface="+mn-lt"/>
                      </a:endParaRPr>
                    </a:p>
                  </a:txBody>
                  <a:tcPr marL="121920" marR="121920" marT="36576" marB="36576" anchor="ctr">
                    <a:lnL w="6350" cap="flat" cmpd="sng" algn="ctr">
                      <a:solidFill>
                        <a:schemeClr val="bg1">
                          <a:lumMod val="50000"/>
                        </a:schemeClr>
                      </a:solidFill>
                      <a:prstDash val="solid"/>
                      <a:round/>
                      <a:headEnd type="none" w="med" len="med"/>
                      <a:tailEnd type="none" w="med" len="med"/>
                    </a:lnL>
                    <a:lnR w="12700" cmpd="sng">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00444810"/>
                  </a:ext>
                </a:extLst>
              </a:tr>
              <a:tr h="155268">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500" b="0">
                        <a:solidFill>
                          <a:schemeClr val="tx1"/>
                        </a:solidFill>
                        <a:latin typeface="+mj-lt"/>
                      </a:endParaRPr>
                    </a:p>
                  </a:txBody>
                  <a:tcPr marT="27432" marB="27432"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600" b="0" dirty="0">
                          <a:solidFill>
                            <a:schemeClr val="tx1"/>
                          </a:solidFill>
                          <a:latin typeface="+mj-lt"/>
                        </a:rPr>
                        <a:t>[A6] Bouchard 2007 (CAD &gt; 1 Year)</a:t>
                      </a:r>
                    </a:p>
                  </a:txBody>
                  <a:tcPr marL="121920" marR="121920" marT="36576" marB="36576" anchor="ctr">
                    <a:lnL w="12700" cmpd="sng">
                      <a:noFill/>
                    </a:lnL>
                    <a:lnR w="6350" cap="flat" cmpd="sng" algn="ctr">
                      <a:solidFill>
                        <a:schemeClr val="bg1">
                          <a:lumMod val="50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600">
                        <a:solidFill>
                          <a:schemeClr val="tx1"/>
                        </a:solidFill>
                        <a:latin typeface="+mn-lt"/>
                      </a:endParaRPr>
                    </a:p>
                  </a:txBody>
                  <a:tcPr marL="121920" marR="121920" marT="36576" marB="36576" anchor="ctr">
                    <a:lnL w="6350" cap="flat" cmpd="sng" algn="ctr">
                      <a:solidFill>
                        <a:schemeClr val="bg1">
                          <a:lumMod val="50000"/>
                        </a:schemeClr>
                      </a:solidFill>
                      <a:prstDash val="solid"/>
                      <a:round/>
                      <a:headEnd type="none" w="med" len="med"/>
                      <a:tailEnd type="none" w="med" len="med"/>
                    </a:lnL>
                    <a:lnR w="12700" cmpd="sng">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90143031"/>
                  </a:ext>
                </a:extLst>
              </a:tr>
              <a:tr h="155268">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500" b="0">
                        <a:solidFill>
                          <a:schemeClr val="tx1"/>
                        </a:solidFill>
                        <a:latin typeface="+mj-lt"/>
                      </a:endParaRPr>
                    </a:p>
                  </a:txBody>
                  <a:tcPr marT="27432" marB="27432"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600" b="0" dirty="0">
                          <a:solidFill>
                            <a:schemeClr val="tx1"/>
                          </a:solidFill>
                          <a:latin typeface="+mj-lt"/>
                        </a:rPr>
                        <a:t>[A8] Ho 2008 (CVD)</a:t>
                      </a:r>
                    </a:p>
                  </a:txBody>
                  <a:tcPr marL="121920" marR="121920" marT="36576" marB="36576" anchor="ctr">
                    <a:lnL w="12700" cmpd="sng">
                      <a:noFill/>
                    </a:lnL>
                    <a:lnR w="6350" cap="flat" cmpd="sng" algn="ctr">
                      <a:solidFill>
                        <a:schemeClr val="bg1">
                          <a:lumMod val="50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600" dirty="0">
                        <a:solidFill>
                          <a:schemeClr val="tx1"/>
                        </a:solidFill>
                        <a:latin typeface="+mn-lt"/>
                      </a:endParaRPr>
                    </a:p>
                  </a:txBody>
                  <a:tcPr marL="121920" marR="121920" marT="36576" marB="36576" anchor="ctr">
                    <a:lnL w="6350" cap="flat" cmpd="sng" algn="ctr">
                      <a:solidFill>
                        <a:schemeClr val="bg1">
                          <a:lumMod val="50000"/>
                        </a:schemeClr>
                      </a:solidFill>
                      <a:prstDash val="solid"/>
                      <a:round/>
                      <a:headEnd type="none" w="med" len="med"/>
                      <a:tailEnd type="none" w="med" len="med"/>
                    </a:lnL>
                    <a:lnR w="12700" cmpd="sng">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23890357"/>
                  </a:ext>
                </a:extLst>
              </a:tr>
              <a:tr h="155268">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500" b="0">
                        <a:solidFill>
                          <a:schemeClr val="tx1"/>
                        </a:solidFill>
                        <a:latin typeface="+mj-lt"/>
                      </a:endParaRPr>
                    </a:p>
                  </a:txBody>
                  <a:tcPr marT="27432" marB="27432"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600" b="0" dirty="0">
                          <a:solidFill>
                            <a:schemeClr val="tx1"/>
                          </a:solidFill>
                          <a:latin typeface="+mj-lt"/>
                        </a:rPr>
                        <a:t>[A9] Perreault 2009 (CHF &lt; 1 Year)</a:t>
                      </a:r>
                    </a:p>
                  </a:txBody>
                  <a:tcPr marL="121920" marR="121920" marT="36576" marB="36576" anchor="ctr">
                    <a:lnL w="12700" cmpd="sng">
                      <a:noFill/>
                    </a:lnL>
                    <a:lnR w="6350" cap="flat" cmpd="sng" algn="ctr">
                      <a:solidFill>
                        <a:schemeClr val="bg1">
                          <a:lumMod val="50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600" dirty="0">
                        <a:solidFill>
                          <a:schemeClr val="tx1"/>
                        </a:solidFill>
                        <a:latin typeface="+mn-lt"/>
                      </a:endParaRPr>
                    </a:p>
                  </a:txBody>
                  <a:tcPr marL="121920" marR="121920" marT="36576" marB="36576" anchor="ctr">
                    <a:lnL w="6350" cap="flat" cmpd="sng" algn="ctr">
                      <a:solidFill>
                        <a:schemeClr val="bg1">
                          <a:lumMod val="50000"/>
                        </a:schemeClr>
                      </a:solidFill>
                      <a:prstDash val="solid"/>
                      <a:round/>
                      <a:headEnd type="none" w="med" len="med"/>
                      <a:tailEnd type="none" w="med" len="med"/>
                    </a:lnL>
                    <a:lnR w="12700" cmpd="sng">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1988332"/>
                  </a:ext>
                </a:extLst>
              </a:tr>
              <a:tr h="155268">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500" b="0">
                          <a:solidFill>
                            <a:schemeClr val="tx1"/>
                          </a:solidFill>
                          <a:latin typeface="+mj-lt"/>
                        </a:rPr>
                        <a:t>Adherence</a:t>
                      </a:r>
                    </a:p>
                  </a:txBody>
                  <a:tcPr marT="27432" marB="27432"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600" b="0" dirty="0">
                          <a:solidFill>
                            <a:schemeClr val="tx1"/>
                          </a:solidFill>
                          <a:latin typeface="+mj-lt"/>
                        </a:rPr>
                        <a:t>[A9] Perreault 2009 (CHF &gt; 1 Year)</a:t>
                      </a:r>
                    </a:p>
                  </a:txBody>
                  <a:tcPr marL="121920" marR="121920" marT="36576" marB="36576" anchor="ctr">
                    <a:lnL w="12700" cmpd="sng">
                      <a:noFill/>
                    </a:lnL>
                    <a:lnR w="6350" cap="flat" cmpd="sng" algn="ctr">
                      <a:solidFill>
                        <a:schemeClr val="bg1">
                          <a:lumMod val="50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600" dirty="0">
                        <a:solidFill>
                          <a:schemeClr val="tx1"/>
                        </a:solidFill>
                        <a:latin typeface="+mn-lt"/>
                      </a:endParaRPr>
                    </a:p>
                  </a:txBody>
                  <a:tcPr marL="121920" marR="121920" marT="36576" marB="36576" anchor="ctr">
                    <a:lnL w="6350" cap="flat" cmpd="sng" algn="ctr">
                      <a:solidFill>
                        <a:schemeClr val="bg1">
                          <a:lumMod val="50000"/>
                        </a:schemeClr>
                      </a:solidFill>
                      <a:prstDash val="solid"/>
                      <a:round/>
                      <a:headEnd type="none" w="med" len="med"/>
                      <a:tailEnd type="none" w="med" len="med"/>
                    </a:lnL>
                    <a:lnR w="12700" cmpd="sng">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0129448"/>
                  </a:ext>
                </a:extLst>
              </a:tr>
              <a:tr h="155268">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500" b="0">
                        <a:solidFill>
                          <a:schemeClr val="tx1"/>
                        </a:solidFill>
                        <a:latin typeface="+mj-lt"/>
                      </a:endParaRPr>
                    </a:p>
                  </a:txBody>
                  <a:tcPr marT="27432" marB="27432"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600" b="0">
                          <a:solidFill>
                            <a:schemeClr val="tx1"/>
                          </a:solidFill>
                          <a:latin typeface="+mj-lt"/>
                        </a:rPr>
                        <a:t>[A10] Wei 2008 (CVD)</a:t>
                      </a:r>
                    </a:p>
                  </a:txBody>
                  <a:tcPr marL="121920" marR="121920" marT="36576" marB="36576" anchor="ctr">
                    <a:lnL w="12700" cmpd="sng">
                      <a:noFill/>
                    </a:lnL>
                    <a:lnR w="6350" cap="flat" cmpd="sng" algn="ctr">
                      <a:solidFill>
                        <a:schemeClr val="bg1">
                          <a:lumMod val="50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600" dirty="0">
                        <a:solidFill>
                          <a:schemeClr val="tx1"/>
                        </a:solidFill>
                        <a:latin typeface="+mn-lt"/>
                      </a:endParaRPr>
                    </a:p>
                  </a:txBody>
                  <a:tcPr marL="121920" marR="121920" marT="36576" marB="36576" anchor="ctr">
                    <a:lnL w="6350" cap="flat" cmpd="sng" algn="ctr">
                      <a:solidFill>
                        <a:schemeClr val="bg1">
                          <a:lumMod val="50000"/>
                        </a:schemeClr>
                      </a:solidFill>
                      <a:prstDash val="solid"/>
                      <a:round/>
                      <a:headEnd type="none" w="med" len="med"/>
                      <a:tailEnd type="none" w="med" len="med"/>
                    </a:lnL>
                    <a:lnR w="12700" cmpd="sng">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35910063"/>
                  </a:ext>
                </a:extLst>
              </a:tr>
              <a:tr h="155268">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500" b="0">
                        <a:solidFill>
                          <a:schemeClr val="tx1"/>
                        </a:solidFill>
                        <a:latin typeface="+mj-lt"/>
                      </a:endParaRPr>
                    </a:p>
                  </a:txBody>
                  <a:tcPr marT="27432" marB="27432"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600" b="0" dirty="0">
                          <a:solidFill>
                            <a:schemeClr val="tx1"/>
                          </a:solidFill>
                          <a:latin typeface="+mj-lt"/>
                        </a:rPr>
                        <a:t>[A11] McGinnis 2009 (AMI)</a:t>
                      </a:r>
                    </a:p>
                  </a:txBody>
                  <a:tcPr marL="121920" marR="121920" marT="36576" marB="36576" anchor="ctr">
                    <a:lnL w="12700" cmpd="sng">
                      <a:noFill/>
                    </a:lnL>
                    <a:lnR w="6350" cap="flat" cmpd="sng" algn="ctr">
                      <a:solidFill>
                        <a:schemeClr val="bg1">
                          <a:lumMod val="50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600">
                        <a:solidFill>
                          <a:schemeClr val="tx1"/>
                        </a:solidFill>
                        <a:latin typeface="+mn-lt"/>
                      </a:endParaRPr>
                    </a:p>
                  </a:txBody>
                  <a:tcPr marL="121920" marR="121920" marT="36576" marB="36576" anchor="ctr">
                    <a:lnL w="6350" cap="flat" cmpd="sng" algn="ctr">
                      <a:solidFill>
                        <a:schemeClr val="bg1">
                          <a:lumMod val="50000"/>
                        </a:schemeClr>
                      </a:solidFill>
                      <a:prstDash val="solid"/>
                      <a:round/>
                      <a:headEnd type="none" w="med" len="med"/>
                      <a:tailEnd type="none" w="med" len="med"/>
                    </a:lnL>
                    <a:lnR w="12700" cmpd="sng">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36357706"/>
                  </a:ext>
                </a:extLst>
              </a:tr>
              <a:tr h="155268">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500" b="0">
                        <a:solidFill>
                          <a:schemeClr val="tx1"/>
                        </a:solidFill>
                        <a:latin typeface="+mj-lt"/>
                      </a:endParaRPr>
                    </a:p>
                  </a:txBody>
                  <a:tcPr marT="27432" marB="27432"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600" b="0" dirty="0">
                          <a:solidFill>
                            <a:schemeClr val="tx1"/>
                          </a:solidFill>
                          <a:latin typeface="+mj-lt"/>
                        </a:rPr>
                        <a:t>[A12] Perreault 2009 (CAD &lt; 1 Year)</a:t>
                      </a:r>
                    </a:p>
                  </a:txBody>
                  <a:tcPr marL="121920" marR="121920" marT="36576" marB="36576" anchor="ctr">
                    <a:lnL w="12700" cmpd="sng">
                      <a:noFill/>
                    </a:lnL>
                    <a:lnR w="6350" cap="flat" cmpd="sng" algn="ctr">
                      <a:solidFill>
                        <a:schemeClr val="bg1">
                          <a:lumMod val="50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600" dirty="0">
                        <a:solidFill>
                          <a:schemeClr val="tx1"/>
                        </a:solidFill>
                        <a:latin typeface="+mn-lt"/>
                      </a:endParaRPr>
                    </a:p>
                  </a:txBody>
                  <a:tcPr marL="121920" marR="121920" marT="36576" marB="36576" anchor="ctr">
                    <a:lnL w="6350" cap="flat" cmpd="sng" algn="ctr">
                      <a:solidFill>
                        <a:schemeClr val="bg1">
                          <a:lumMod val="50000"/>
                        </a:schemeClr>
                      </a:solidFill>
                      <a:prstDash val="solid"/>
                      <a:round/>
                      <a:headEnd type="none" w="med" len="med"/>
                      <a:tailEnd type="none" w="med" len="med"/>
                    </a:lnL>
                    <a:lnR w="12700" cmpd="sng">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46617040"/>
                  </a:ext>
                </a:extLst>
              </a:tr>
              <a:tr h="155268">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500" b="0">
                        <a:solidFill>
                          <a:schemeClr val="tx1"/>
                        </a:solidFill>
                        <a:latin typeface="+mj-lt"/>
                      </a:endParaRPr>
                    </a:p>
                  </a:txBody>
                  <a:tcPr marT="27432" marB="27432"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600" b="0" dirty="0">
                          <a:solidFill>
                            <a:schemeClr val="tx1"/>
                          </a:solidFill>
                          <a:latin typeface="+mj-lt"/>
                        </a:rPr>
                        <a:t>[A12] Perreault 2009 (CAD &gt; 1 Year)</a:t>
                      </a:r>
                    </a:p>
                  </a:txBody>
                  <a:tcPr marL="121920" marR="121920" marT="36576" marB="36576" anchor="ctr">
                    <a:lnL w="12700" cmpd="sng">
                      <a:noFill/>
                    </a:lnL>
                    <a:lnR w="6350" cap="flat" cmpd="sng" algn="ctr">
                      <a:solidFill>
                        <a:schemeClr val="bg1">
                          <a:lumMod val="50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600" dirty="0">
                        <a:solidFill>
                          <a:schemeClr val="tx1"/>
                        </a:solidFill>
                        <a:latin typeface="+mn-lt"/>
                      </a:endParaRPr>
                    </a:p>
                  </a:txBody>
                  <a:tcPr marL="121920" marR="121920" marT="36576" marB="36576" anchor="ctr">
                    <a:lnL w="6350" cap="flat" cmpd="sng" algn="ctr">
                      <a:solidFill>
                        <a:schemeClr val="bg1">
                          <a:lumMod val="50000"/>
                        </a:schemeClr>
                      </a:solidFill>
                      <a:prstDash val="solid"/>
                      <a:round/>
                      <a:headEnd type="none" w="med" len="med"/>
                      <a:tailEnd type="none" w="med" len="med"/>
                    </a:lnL>
                    <a:lnR w="12700" cmpd="sng">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29733077"/>
                  </a:ext>
                </a:extLst>
              </a:tr>
              <a:tr h="155268">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500" b="0">
                        <a:solidFill>
                          <a:schemeClr val="tx1"/>
                        </a:solidFill>
                        <a:latin typeface="+mj-lt"/>
                      </a:endParaRPr>
                    </a:p>
                  </a:txBody>
                  <a:tcPr marT="27432" marB="27432"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600" b="0">
                          <a:solidFill>
                            <a:schemeClr val="tx1"/>
                          </a:solidFill>
                          <a:latin typeface="+mj-lt"/>
                        </a:rPr>
                        <a:t>[A13] Perreault 2009 (CVA &lt; 1 Year)</a:t>
                      </a:r>
                    </a:p>
                  </a:txBody>
                  <a:tcPr marL="121920" marR="121920" marT="36576" marB="36576" anchor="ctr">
                    <a:lnL w="12700" cmpd="sng">
                      <a:noFill/>
                    </a:lnL>
                    <a:lnR w="6350" cap="flat" cmpd="sng" algn="ctr">
                      <a:solidFill>
                        <a:schemeClr val="bg1">
                          <a:lumMod val="50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600">
                        <a:solidFill>
                          <a:schemeClr val="tx1"/>
                        </a:solidFill>
                        <a:latin typeface="+mn-lt"/>
                      </a:endParaRPr>
                    </a:p>
                  </a:txBody>
                  <a:tcPr marL="121920" marR="121920" marT="36576" marB="36576" anchor="ctr">
                    <a:lnL w="6350" cap="flat" cmpd="sng" algn="ctr">
                      <a:solidFill>
                        <a:schemeClr val="bg1">
                          <a:lumMod val="50000"/>
                        </a:schemeClr>
                      </a:solidFill>
                      <a:prstDash val="solid"/>
                      <a:round/>
                      <a:headEnd type="none" w="med" len="med"/>
                      <a:tailEnd type="none" w="med" len="med"/>
                    </a:lnL>
                    <a:lnR w="12700" cmpd="sng">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8912154"/>
                  </a:ext>
                </a:extLst>
              </a:tr>
              <a:tr h="155268">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500" b="0">
                        <a:solidFill>
                          <a:schemeClr val="tx1"/>
                        </a:solidFill>
                        <a:latin typeface="+mj-lt"/>
                      </a:endParaRPr>
                    </a:p>
                  </a:txBody>
                  <a:tcPr marT="27432" marB="27432"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600" b="0" dirty="0">
                          <a:solidFill>
                            <a:schemeClr val="tx1"/>
                          </a:solidFill>
                          <a:latin typeface="+mj-lt"/>
                        </a:rPr>
                        <a:t>[A13] Perreault 2009 (CVA &gt; 1 Year)</a:t>
                      </a:r>
                    </a:p>
                  </a:txBody>
                  <a:tcPr marL="121920" marR="121920" marT="36576" marB="36576" anchor="ctr">
                    <a:lnL w="12700" cmpd="sng">
                      <a:noFill/>
                    </a:lnL>
                    <a:lnR w="6350" cap="flat" cmpd="sng" algn="ctr">
                      <a:solidFill>
                        <a:schemeClr val="bg1">
                          <a:lumMod val="50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600" dirty="0">
                        <a:solidFill>
                          <a:schemeClr val="tx1"/>
                        </a:solidFill>
                        <a:latin typeface="+mn-lt"/>
                      </a:endParaRPr>
                    </a:p>
                  </a:txBody>
                  <a:tcPr marL="121920" marR="121920" marT="36576" marB="36576" anchor="ctr">
                    <a:lnL w="6350" cap="flat" cmpd="sng" algn="ctr">
                      <a:solidFill>
                        <a:schemeClr val="bg1">
                          <a:lumMod val="50000"/>
                        </a:schemeClr>
                      </a:solidFill>
                      <a:prstDash val="solid"/>
                      <a:round/>
                      <a:headEnd type="none" w="med" len="med"/>
                      <a:tailEnd type="none" w="med" len="med"/>
                    </a:lnL>
                    <a:lnR w="12700" cmpd="sng">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54855437"/>
                  </a:ext>
                </a:extLst>
              </a:tr>
              <a:tr h="155268">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500" b="0">
                        <a:solidFill>
                          <a:schemeClr val="tx1"/>
                        </a:solidFill>
                        <a:latin typeface="+mj-lt"/>
                      </a:endParaRPr>
                    </a:p>
                  </a:txBody>
                  <a:tcPr marT="27432" marB="27432"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600" b="0">
                          <a:solidFill>
                            <a:schemeClr val="tx1"/>
                          </a:solidFill>
                          <a:latin typeface="+mj-lt"/>
                        </a:rPr>
                        <a:t>[A15] Corrao 2010 (IHD)</a:t>
                      </a:r>
                    </a:p>
                  </a:txBody>
                  <a:tcPr marL="121920" marR="121920" marT="36576" marB="36576" anchor="ctr">
                    <a:lnL w="12700" cmpd="sng">
                      <a:noFill/>
                    </a:lnL>
                    <a:lnR w="6350" cap="flat" cmpd="sng" algn="ctr">
                      <a:solidFill>
                        <a:schemeClr val="bg1">
                          <a:lumMod val="50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600" dirty="0">
                        <a:solidFill>
                          <a:schemeClr val="tx1"/>
                        </a:solidFill>
                        <a:latin typeface="+mn-lt"/>
                      </a:endParaRPr>
                    </a:p>
                  </a:txBody>
                  <a:tcPr marL="121920" marR="121920" marT="36576" marB="36576" anchor="ctr">
                    <a:lnL w="6350" cap="flat" cmpd="sng" algn="ctr">
                      <a:solidFill>
                        <a:schemeClr val="bg1">
                          <a:lumMod val="50000"/>
                        </a:schemeClr>
                      </a:solidFill>
                      <a:prstDash val="solid"/>
                      <a:round/>
                      <a:headEnd type="none" w="med" len="med"/>
                      <a:tailEnd type="none" w="med" len="med"/>
                    </a:lnL>
                    <a:lnR w="12700" cmpd="sng">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45705524"/>
                  </a:ext>
                </a:extLst>
              </a:tr>
              <a:tr h="155268">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500" b="0">
                        <a:solidFill>
                          <a:schemeClr val="tx1"/>
                        </a:solidFill>
                        <a:latin typeface="+mj-lt"/>
                      </a:endParaRPr>
                    </a:p>
                  </a:txBody>
                  <a:tcPr marT="27432" marB="27432"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600" b="0" dirty="0">
                          <a:solidFill>
                            <a:schemeClr val="tx1"/>
                          </a:solidFill>
                          <a:latin typeface="+mj-lt"/>
                        </a:rPr>
                        <a:t>[A18] Degli 2012 (AMI)</a:t>
                      </a:r>
                    </a:p>
                  </a:txBody>
                  <a:tcPr marL="121920" marR="121920" marT="36576" marB="36576" anchor="ctr">
                    <a:lnL w="12700" cmpd="sng">
                      <a:noFill/>
                    </a:lnL>
                    <a:lnR w="6350" cap="flat" cmpd="sng" algn="ctr">
                      <a:solidFill>
                        <a:schemeClr val="bg1">
                          <a:lumMod val="50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600" dirty="0">
                        <a:solidFill>
                          <a:schemeClr val="tx1"/>
                        </a:solidFill>
                        <a:latin typeface="+mn-lt"/>
                      </a:endParaRPr>
                    </a:p>
                  </a:txBody>
                  <a:tcPr marL="121920" marR="121920" marT="36576" marB="36576" anchor="ctr">
                    <a:lnL w="6350" cap="flat" cmpd="sng" algn="ctr">
                      <a:solidFill>
                        <a:schemeClr val="bg1">
                          <a:lumMod val="50000"/>
                        </a:schemeClr>
                      </a:solidFill>
                      <a:prstDash val="solid"/>
                      <a:round/>
                      <a:headEnd type="none" w="med" len="med"/>
                      <a:tailEnd type="none" w="med" len="med"/>
                    </a:lnL>
                    <a:lnR w="12700" cmpd="sng">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86527137"/>
                  </a:ext>
                </a:extLst>
              </a:tr>
              <a:tr h="155268">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500" b="0">
                        <a:solidFill>
                          <a:schemeClr val="tx1"/>
                        </a:solidFill>
                        <a:latin typeface="+mj-lt"/>
                      </a:endParaRPr>
                    </a:p>
                  </a:txBody>
                  <a:tcPr marT="27432" marB="27432"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600" b="0">
                          <a:solidFill>
                            <a:schemeClr val="tx1"/>
                          </a:solidFill>
                          <a:latin typeface="+mj-lt"/>
                        </a:rPr>
                        <a:t>[A18] Degli 2012 (CVA)</a:t>
                      </a:r>
                    </a:p>
                  </a:txBody>
                  <a:tcPr marL="121920" marR="121920" marT="36576" marB="36576" anchor="ctr">
                    <a:lnL w="12700" cmpd="sng">
                      <a:noFill/>
                    </a:lnL>
                    <a:lnR w="6350" cap="flat" cmpd="sng" algn="ctr">
                      <a:solidFill>
                        <a:schemeClr val="bg1">
                          <a:lumMod val="50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600" dirty="0">
                        <a:solidFill>
                          <a:schemeClr val="tx1"/>
                        </a:solidFill>
                        <a:latin typeface="+mn-lt"/>
                      </a:endParaRPr>
                    </a:p>
                  </a:txBody>
                  <a:tcPr marL="121920" marR="121920" marT="36576" marB="36576" anchor="ctr">
                    <a:lnL w="6350" cap="flat" cmpd="sng" algn="ctr">
                      <a:solidFill>
                        <a:schemeClr val="bg1">
                          <a:lumMod val="50000"/>
                        </a:schemeClr>
                      </a:solidFill>
                      <a:prstDash val="solid"/>
                      <a:round/>
                      <a:headEnd type="none" w="med" len="med"/>
                      <a:tailEnd type="none" w="med" len="med"/>
                    </a:lnL>
                    <a:lnR w="12700" cmpd="sng">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08915126"/>
                  </a:ext>
                </a:extLst>
              </a:tr>
              <a:tr h="155268">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500" b="0">
                        <a:solidFill>
                          <a:schemeClr val="tx1"/>
                        </a:solidFill>
                        <a:latin typeface="+mj-lt"/>
                      </a:endParaRPr>
                    </a:p>
                  </a:txBody>
                  <a:tcPr marT="27432" marB="27432" anchor="ctr">
                    <a:lnL w="12700" cmpd="sng">
                      <a:noFill/>
                    </a:lnL>
                    <a:lnR w="12700" cmpd="sng">
                      <a:noFill/>
                    </a:lnR>
                    <a:lnT w="6350" cap="flat" cmpd="sng" algn="ctr">
                      <a:no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600" b="0" dirty="0">
                          <a:solidFill>
                            <a:schemeClr val="tx1"/>
                          </a:solidFill>
                          <a:latin typeface="+mj-lt"/>
                        </a:rPr>
                        <a:t>[A19] </a:t>
                      </a:r>
                      <a:r>
                        <a:rPr lang="en-US" sz="600" b="0" dirty="0" err="1">
                          <a:solidFill>
                            <a:schemeClr val="tx1"/>
                          </a:solidFill>
                          <a:latin typeface="+mj-lt"/>
                        </a:rPr>
                        <a:t>Rabinowich</a:t>
                      </a:r>
                      <a:r>
                        <a:rPr lang="en-US" sz="600" b="0" dirty="0">
                          <a:solidFill>
                            <a:schemeClr val="tx1"/>
                          </a:solidFill>
                          <a:latin typeface="+mj-lt"/>
                        </a:rPr>
                        <a:t> (VTE)</a:t>
                      </a:r>
                    </a:p>
                  </a:txBody>
                  <a:tcPr marL="121920" marR="121920" marT="36576" marB="36576" anchor="ctr">
                    <a:lnL w="12700" cmpd="sng">
                      <a:noFill/>
                    </a:lnL>
                    <a:lnR w="6350" cap="flat" cmpd="sng" algn="ctr">
                      <a:solidFill>
                        <a:schemeClr val="bg1">
                          <a:lumMod val="50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600">
                        <a:solidFill>
                          <a:schemeClr val="tx1"/>
                        </a:solidFill>
                        <a:latin typeface="+mn-lt"/>
                      </a:endParaRPr>
                    </a:p>
                  </a:txBody>
                  <a:tcPr marL="121920" marR="121920" marT="36576" marB="36576" anchor="ctr">
                    <a:lnL w="6350" cap="flat" cmpd="sng" algn="ctr">
                      <a:solidFill>
                        <a:schemeClr val="bg1">
                          <a:lumMod val="50000"/>
                        </a:schemeClr>
                      </a:solidFill>
                      <a:prstDash val="solid"/>
                      <a:round/>
                      <a:headEnd type="none" w="med" len="med"/>
                      <a:tailEnd type="none" w="med" len="med"/>
                    </a:lnL>
                    <a:lnR w="12700" cmpd="sng">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19904871"/>
                  </a:ext>
                </a:extLst>
              </a:tr>
              <a:tr h="155268">
                <a:tc rowSpan="3">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600" b="1" dirty="0">
                          <a:solidFill>
                            <a:schemeClr val="tx1"/>
                          </a:solidFill>
                          <a:latin typeface="+mj-lt"/>
                        </a:rPr>
                        <a:t>Discontinuation</a:t>
                      </a:r>
                    </a:p>
                  </a:txBody>
                  <a:tcPr marR="0" marT="36576" marB="36576" anchor="ctr">
                    <a:lnL w="12700" cmpd="sng">
                      <a:noFill/>
                    </a:lnL>
                    <a:lnR w="12700" cmpd="sng">
                      <a:noFill/>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600" b="0" dirty="0">
                          <a:solidFill>
                            <a:schemeClr val="tx1"/>
                          </a:solidFill>
                          <a:latin typeface="+mj-lt"/>
                        </a:rPr>
                        <a:t>[D22] Penning-van </a:t>
                      </a:r>
                      <a:r>
                        <a:rPr lang="en-US" sz="600" b="0" dirty="0" err="1">
                          <a:solidFill>
                            <a:schemeClr val="tx1"/>
                          </a:solidFill>
                          <a:latin typeface="+mj-lt"/>
                        </a:rPr>
                        <a:t>Beest</a:t>
                      </a:r>
                      <a:r>
                        <a:rPr lang="en-US" sz="600" b="0" dirty="0">
                          <a:solidFill>
                            <a:schemeClr val="tx1"/>
                          </a:solidFill>
                          <a:latin typeface="+mj-lt"/>
                        </a:rPr>
                        <a:t> 2007a (AMI)</a:t>
                      </a:r>
                    </a:p>
                  </a:txBody>
                  <a:tcPr marL="121920" marR="121920" marT="36576" marB="36576" anchor="ctr">
                    <a:lnL w="12700" cmpd="sng">
                      <a:noFill/>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600" dirty="0">
                        <a:solidFill>
                          <a:schemeClr val="tx1"/>
                        </a:solidFill>
                        <a:latin typeface="+mn-lt"/>
                      </a:endParaRPr>
                    </a:p>
                  </a:txBody>
                  <a:tcPr marL="121920" marR="121920" marT="36576" marB="36576" anchor="ctr">
                    <a:lnL w="6350" cap="flat" cmpd="sng" algn="ctr">
                      <a:solidFill>
                        <a:schemeClr val="bg1">
                          <a:lumMod val="50000"/>
                        </a:schemeClr>
                      </a:solidFill>
                      <a:prstDash val="solid"/>
                      <a:round/>
                      <a:headEnd type="none" w="med" len="med"/>
                      <a:tailEnd type="none" w="med" len="med"/>
                    </a:lnL>
                    <a:lnR w="12700" cmpd="sng">
                      <a:noFill/>
                    </a:lnR>
                    <a:lnT w="6350" cap="flat" cmpd="sng" algn="ctr">
                      <a:solidFill>
                        <a:schemeClr val="bg1">
                          <a:lumMod val="50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26918339"/>
                  </a:ext>
                </a:extLst>
              </a:tr>
              <a:tr h="155268">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500" b="0">
                        <a:solidFill>
                          <a:schemeClr val="tx1"/>
                        </a:solidFill>
                        <a:latin typeface="+mj-lt"/>
                      </a:endParaRPr>
                    </a:p>
                  </a:txBody>
                  <a:tcPr marT="27432" marB="27432"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600" b="0">
                          <a:solidFill>
                            <a:schemeClr val="tx1"/>
                          </a:solidFill>
                          <a:latin typeface="+mj-lt"/>
                        </a:rPr>
                        <a:t>[D22] Penning-van Beest 2007b (AMI)</a:t>
                      </a:r>
                    </a:p>
                  </a:txBody>
                  <a:tcPr marL="121920" marR="121920" marT="36576" marB="36576" anchor="ctr">
                    <a:lnL w="12700" cmpd="sng">
                      <a:noFill/>
                    </a:lnL>
                    <a:lnR w="6350" cap="flat" cmpd="sng" algn="ctr">
                      <a:solidFill>
                        <a:schemeClr val="bg1">
                          <a:lumMod val="50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600" dirty="0">
                        <a:solidFill>
                          <a:schemeClr val="tx1"/>
                        </a:solidFill>
                        <a:latin typeface="+mn-lt"/>
                      </a:endParaRPr>
                    </a:p>
                  </a:txBody>
                  <a:tcPr marL="121920" marR="121920" marT="36576" marB="36576" anchor="ctr">
                    <a:lnL w="6350" cap="flat" cmpd="sng" algn="ctr">
                      <a:solidFill>
                        <a:schemeClr val="bg1">
                          <a:lumMod val="50000"/>
                        </a:schemeClr>
                      </a:solidFill>
                      <a:prstDash val="solid"/>
                      <a:round/>
                      <a:headEnd type="none" w="med" len="med"/>
                      <a:tailEnd type="none" w="med" len="med"/>
                    </a:lnL>
                    <a:lnR w="12700" cmpd="sng">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8665257"/>
                  </a:ext>
                </a:extLst>
              </a:tr>
              <a:tr h="155268">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500" b="0">
                        <a:solidFill>
                          <a:schemeClr val="tx1"/>
                        </a:solidFill>
                        <a:latin typeface="+mj-lt"/>
                      </a:endParaRPr>
                    </a:p>
                  </a:txBody>
                  <a:tcPr marT="27432" marB="27432" anchor="ctr">
                    <a:lnL w="12700" cmpd="sng">
                      <a:noFill/>
                    </a:lnL>
                    <a:lnR w="12700" cmpd="sng">
                      <a:noFill/>
                    </a:lnR>
                    <a:lnT w="6350" cap="flat" cmpd="sng" algn="ctr">
                      <a:no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600" b="0" dirty="0">
                          <a:solidFill>
                            <a:schemeClr val="tx1"/>
                          </a:solidFill>
                          <a:latin typeface="+mj-lt"/>
                        </a:rPr>
                        <a:t>[D24] </a:t>
                      </a:r>
                      <a:r>
                        <a:rPr lang="en-US" sz="600" b="0" dirty="0" err="1">
                          <a:solidFill>
                            <a:schemeClr val="tx1"/>
                          </a:solidFill>
                          <a:latin typeface="+mj-lt"/>
                        </a:rPr>
                        <a:t>DeVera</a:t>
                      </a:r>
                      <a:r>
                        <a:rPr lang="en-US" sz="600" b="0" dirty="0">
                          <a:solidFill>
                            <a:schemeClr val="tx1"/>
                          </a:solidFill>
                          <a:latin typeface="+mj-lt"/>
                        </a:rPr>
                        <a:t> 2011 (AMI)</a:t>
                      </a:r>
                    </a:p>
                  </a:txBody>
                  <a:tcPr marL="121920" marR="121920" marT="36576" marB="36576" anchor="ctr">
                    <a:lnL w="12700" cmpd="sng">
                      <a:noFill/>
                    </a:lnL>
                    <a:lnR w="6350" cap="flat" cmpd="sng" algn="ctr">
                      <a:solidFill>
                        <a:schemeClr val="bg1">
                          <a:lumMod val="50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600" dirty="0">
                        <a:solidFill>
                          <a:schemeClr val="tx1"/>
                        </a:solidFill>
                        <a:latin typeface="+mn-lt"/>
                      </a:endParaRPr>
                    </a:p>
                  </a:txBody>
                  <a:tcPr marL="121920" marR="121920" marT="36576" marB="36576" anchor="ctr">
                    <a:lnL w="6350" cap="flat" cmpd="sng" algn="ctr">
                      <a:solidFill>
                        <a:schemeClr val="bg1">
                          <a:lumMod val="50000"/>
                        </a:schemeClr>
                      </a:solidFill>
                      <a:prstDash val="solid"/>
                      <a:round/>
                      <a:headEnd type="none" w="med" len="med"/>
                      <a:tailEnd type="none" w="med" len="med"/>
                    </a:lnL>
                    <a:lnR w="12700" cmpd="sng">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80532629"/>
                  </a:ext>
                </a:extLst>
              </a:tr>
              <a:tr h="155268">
                <a:tc row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600" b="1" dirty="0">
                          <a:solidFill>
                            <a:schemeClr val="tx1"/>
                          </a:solidFill>
                          <a:latin typeface="+mj-lt"/>
                        </a:rPr>
                        <a:t>Persistence</a:t>
                      </a:r>
                    </a:p>
                  </a:txBody>
                  <a:tcPr marR="0" marT="36576" marB="36576" anchor="ctr">
                    <a:lnL w="12700" cmpd="sng">
                      <a:noFill/>
                    </a:lnL>
                    <a:lnR w="12700" cmpd="sng">
                      <a:noFill/>
                    </a:lnR>
                    <a:lnT w="6350" cap="flat" cmpd="sng" algn="ctr">
                      <a:solidFill>
                        <a:schemeClr val="bg1">
                          <a:lumMod val="50000"/>
                        </a:schemeClr>
                      </a:solidFill>
                      <a:prstDash val="solid"/>
                      <a:round/>
                      <a:headEnd type="none" w="med" len="med"/>
                      <a:tailEnd type="none" w="med" len="med"/>
                    </a:lnT>
                    <a:lnB w="952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600" b="0" dirty="0">
                          <a:solidFill>
                            <a:schemeClr val="tx1"/>
                          </a:solidFill>
                          <a:latin typeface="+mj-lt"/>
                        </a:rPr>
                        <a:t>[P28] Rublee 2012a (CVD)</a:t>
                      </a:r>
                    </a:p>
                  </a:txBody>
                  <a:tcPr marL="121920" marR="121920" marT="36576" marB="36576" anchor="ctr">
                    <a:lnL w="12700" cmpd="sng">
                      <a:noFill/>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600" dirty="0">
                        <a:solidFill>
                          <a:schemeClr val="tx1"/>
                        </a:solidFill>
                        <a:latin typeface="+mn-lt"/>
                      </a:endParaRPr>
                    </a:p>
                  </a:txBody>
                  <a:tcPr marL="121920" marR="121920" marT="36576" marB="36576" anchor="ctr">
                    <a:lnL w="6350" cap="flat" cmpd="sng" algn="ctr">
                      <a:solidFill>
                        <a:schemeClr val="bg1">
                          <a:lumMod val="50000"/>
                        </a:schemeClr>
                      </a:solidFill>
                      <a:prstDash val="solid"/>
                      <a:round/>
                      <a:headEnd type="none" w="med" len="med"/>
                      <a:tailEnd type="none" w="med" len="med"/>
                    </a:lnL>
                    <a:lnR w="12700" cmpd="sng">
                      <a:noFill/>
                    </a:lnR>
                    <a:lnT w="6350" cap="flat" cmpd="sng" algn="ctr">
                      <a:solidFill>
                        <a:schemeClr val="bg1">
                          <a:lumMod val="50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25029622"/>
                  </a:ext>
                </a:extLst>
              </a:tr>
              <a:tr h="155268">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500" b="0">
                        <a:solidFill>
                          <a:schemeClr val="tx1"/>
                        </a:solidFill>
                        <a:latin typeface="+mj-lt"/>
                      </a:endParaRPr>
                    </a:p>
                  </a:txBody>
                  <a:tcPr marT="27432" marB="27432" anchor="ctr">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600" b="0" dirty="0">
                          <a:solidFill>
                            <a:schemeClr val="tx1"/>
                          </a:solidFill>
                          <a:latin typeface="+mj-lt"/>
                        </a:rPr>
                        <a:t>[P28] Rublee 2012b (CVD)</a:t>
                      </a:r>
                    </a:p>
                  </a:txBody>
                  <a:tcPr marL="121920" marR="121920" marT="36576" marB="36576" anchor="ctr">
                    <a:lnL w="12700" cmpd="sng">
                      <a:noFill/>
                    </a:lnL>
                    <a:lnR w="6350" cap="flat" cmpd="sng" algn="ctr">
                      <a:solidFill>
                        <a:schemeClr val="bg1">
                          <a:lumMod val="50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952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600" dirty="0">
                        <a:solidFill>
                          <a:schemeClr val="tx1"/>
                        </a:solidFill>
                        <a:latin typeface="+mn-lt"/>
                      </a:endParaRPr>
                    </a:p>
                  </a:txBody>
                  <a:tcPr marL="121920" marR="121920" marT="36576" marB="36576" anchor="ctr">
                    <a:lnL w="6350" cap="flat" cmpd="sng" algn="ctr">
                      <a:solidFill>
                        <a:schemeClr val="bg1">
                          <a:lumMod val="50000"/>
                        </a:schemeClr>
                      </a:solidFill>
                      <a:prstDash val="solid"/>
                      <a:round/>
                      <a:headEnd type="none" w="med" len="med"/>
                      <a:tailEnd type="none" w="med" len="med"/>
                    </a:lnL>
                    <a:lnR w="12700" cmpd="sng">
                      <a:noFill/>
                    </a:lnR>
                    <a:lnT w="6350" cap="flat" cmpd="sng" algn="ctr">
                      <a:solidFill>
                        <a:schemeClr val="bg1">
                          <a:lumMod val="85000"/>
                        </a:schemeClr>
                      </a:solidFill>
                      <a:prstDash val="solid"/>
                      <a:round/>
                      <a:headEnd type="none" w="med" len="med"/>
                      <a:tailEnd type="none" w="med" len="med"/>
                    </a:lnT>
                    <a:lnB w="952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9409674"/>
                  </a:ext>
                </a:extLst>
              </a:tr>
            </a:tbl>
          </a:graphicData>
        </a:graphic>
      </p:graphicFrame>
      <p:sp>
        <p:nvSpPr>
          <p:cNvPr id="24" name="TextBox 23">
            <a:extLst>
              <a:ext uri="{FF2B5EF4-FFF2-40B4-BE49-F238E27FC236}">
                <a16:creationId xmlns:a16="http://schemas.microsoft.com/office/drawing/2014/main" id="{234D968F-2EB1-9515-8189-E7303DE2C922}"/>
              </a:ext>
            </a:extLst>
          </p:cNvPr>
          <p:cNvSpPr txBox="1"/>
          <p:nvPr/>
        </p:nvSpPr>
        <p:spPr>
          <a:xfrm>
            <a:off x="8630770" y="5528173"/>
            <a:ext cx="328660" cy="94353"/>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srgbClr val="000000"/>
                </a:solidFill>
                <a:effectLst/>
                <a:uLnTx/>
                <a:uFillTx/>
                <a:latin typeface="Calibri"/>
                <a:ea typeface="+mn-ea"/>
                <a:cs typeface="+mn-cs"/>
              </a:rPr>
              <a:t>0.50</a:t>
            </a:r>
          </a:p>
        </p:txBody>
      </p:sp>
      <p:sp>
        <p:nvSpPr>
          <p:cNvPr id="25" name="TextBox 24">
            <a:extLst>
              <a:ext uri="{FF2B5EF4-FFF2-40B4-BE49-F238E27FC236}">
                <a16:creationId xmlns:a16="http://schemas.microsoft.com/office/drawing/2014/main" id="{49631645-A7BF-5E03-AEAD-F2D0E13FE79E}"/>
              </a:ext>
            </a:extLst>
          </p:cNvPr>
          <p:cNvSpPr txBox="1"/>
          <p:nvPr/>
        </p:nvSpPr>
        <p:spPr>
          <a:xfrm>
            <a:off x="9098816" y="5528173"/>
            <a:ext cx="328660" cy="94353"/>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a:ln>
                  <a:noFill/>
                </a:ln>
                <a:solidFill>
                  <a:srgbClr val="000000"/>
                </a:solidFill>
                <a:effectLst/>
                <a:uLnTx/>
                <a:uFillTx/>
                <a:latin typeface="Calibri"/>
                <a:ea typeface="+mn-ea"/>
                <a:cs typeface="+mn-cs"/>
              </a:rPr>
              <a:t>1.00</a:t>
            </a:r>
          </a:p>
        </p:txBody>
      </p:sp>
      <p:sp>
        <p:nvSpPr>
          <p:cNvPr id="26" name="TextBox 25">
            <a:extLst>
              <a:ext uri="{FF2B5EF4-FFF2-40B4-BE49-F238E27FC236}">
                <a16:creationId xmlns:a16="http://schemas.microsoft.com/office/drawing/2014/main" id="{14A69D45-89C3-8646-159C-38559BB94ED9}"/>
              </a:ext>
            </a:extLst>
          </p:cNvPr>
          <p:cNvSpPr txBox="1"/>
          <p:nvPr/>
        </p:nvSpPr>
        <p:spPr>
          <a:xfrm>
            <a:off x="9566861" y="5528173"/>
            <a:ext cx="328660" cy="94353"/>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a:ln>
                  <a:noFill/>
                </a:ln>
                <a:solidFill>
                  <a:srgbClr val="000000"/>
                </a:solidFill>
                <a:effectLst/>
                <a:uLnTx/>
                <a:uFillTx/>
                <a:latin typeface="Calibri"/>
                <a:ea typeface="+mn-ea"/>
                <a:cs typeface="+mn-cs"/>
              </a:rPr>
              <a:t>2.00</a:t>
            </a:r>
          </a:p>
        </p:txBody>
      </p:sp>
      <p:sp>
        <p:nvSpPr>
          <p:cNvPr id="27" name="TextBox 26">
            <a:extLst>
              <a:ext uri="{FF2B5EF4-FFF2-40B4-BE49-F238E27FC236}">
                <a16:creationId xmlns:a16="http://schemas.microsoft.com/office/drawing/2014/main" id="{B3F3472E-7A7B-3D91-3888-1D80F3B4EFF5}"/>
              </a:ext>
            </a:extLst>
          </p:cNvPr>
          <p:cNvSpPr txBox="1"/>
          <p:nvPr/>
        </p:nvSpPr>
        <p:spPr>
          <a:xfrm>
            <a:off x="10034906" y="5528173"/>
            <a:ext cx="328660" cy="94353"/>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a:ln>
                  <a:noFill/>
                </a:ln>
                <a:solidFill>
                  <a:srgbClr val="000000"/>
                </a:solidFill>
                <a:effectLst/>
                <a:uLnTx/>
                <a:uFillTx/>
                <a:latin typeface="Calibri"/>
                <a:ea typeface="+mn-ea"/>
                <a:cs typeface="+mn-cs"/>
              </a:rPr>
              <a:t>4.00</a:t>
            </a:r>
          </a:p>
        </p:txBody>
      </p:sp>
      <p:sp>
        <p:nvSpPr>
          <p:cNvPr id="28" name="TextBox 27">
            <a:extLst>
              <a:ext uri="{FF2B5EF4-FFF2-40B4-BE49-F238E27FC236}">
                <a16:creationId xmlns:a16="http://schemas.microsoft.com/office/drawing/2014/main" id="{DB1F2256-6A17-8248-DADF-4B1E67124A30}"/>
              </a:ext>
            </a:extLst>
          </p:cNvPr>
          <p:cNvSpPr txBox="1"/>
          <p:nvPr/>
        </p:nvSpPr>
        <p:spPr>
          <a:xfrm>
            <a:off x="10502952" y="5528173"/>
            <a:ext cx="328660" cy="94353"/>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a:ln>
                  <a:noFill/>
                </a:ln>
                <a:solidFill>
                  <a:srgbClr val="000000"/>
                </a:solidFill>
                <a:effectLst/>
                <a:uLnTx/>
                <a:uFillTx/>
                <a:latin typeface="Calibri"/>
                <a:ea typeface="+mn-ea"/>
                <a:cs typeface="+mn-cs"/>
              </a:rPr>
              <a:t>8.00</a:t>
            </a:r>
          </a:p>
        </p:txBody>
      </p:sp>
      <p:sp>
        <p:nvSpPr>
          <p:cNvPr id="29" name="TextBox 28">
            <a:extLst>
              <a:ext uri="{FF2B5EF4-FFF2-40B4-BE49-F238E27FC236}">
                <a16:creationId xmlns:a16="http://schemas.microsoft.com/office/drawing/2014/main" id="{1D880FAD-DADA-2E7A-3508-EC8372CE5CD3}"/>
              </a:ext>
            </a:extLst>
          </p:cNvPr>
          <p:cNvSpPr txBox="1"/>
          <p:nvPr/>
        </p:nvSpPr>
        <p:spPr>
          <a:xfrm>
            <a:off x="10970998" y="5528173"/>
            <a:ext cx="328660" cy="94353"/>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a:ln>
                  <a:noFill/>
                </a:ln>
                <a:solidFill>
                  <a:srgbClr val="000000"/>
                </a:solidFill>
                <a:effectLst/>
                <a:uLnTx/>
                <a:uFillTx/>
                <a:latin typeface="Calibri"/>
                <a:ea typeface="+mn-ea"/>
                <a:cs typeface="+mn-cs"/>
              </a:rPr>
              <a:t>16.00</a:t>
            </a:r>
          </a:p>
        </p:txBody>
      </p:sp>
      <p:cxnSp>
        <p:nvCxnSpPr>
          <p:cNvPr id="30" name="Straight Connector 29">
            <a:extLst>
              <a:ext uri="{FF2B5EF4-FFF2-40B4-BE49-F238E27FC236}">
                <a16:creationId xmlns:a16="http://schemas.microsoft.com/office/drawing/2014/main" id="{31746538-6F68-21FF-D3FC-06FBAD2B0CE9}"/>
              </a:ext>
            </a:extLst>
          </p:cNvPr>
          <p:cNvCxnSpPr>
            <a:cxnSpLocks/>
          </p:cNvCxnSpPr>
          <p:nvPr/>
        </p:nvCxnSpPr>
        <p:spPr>
          <a:xfrm>
            <a:off x="9670410" y="2077606"/>
            <a:ext cx="1260203"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598E87B8-2BB6-5B04-E718-C0D2DE8F7263}"/>
              </a:ext>
            </a:extLst>
          </p:cNvPr>
          <p:cNvCxnSpPr>
            <a:cxnSpLocks/>
          </p:cNvCxnSpPr>
          <p:nvPr/>
        </p:nvCxnSpPr>
        <p:spPr>
          <a:xfrm>
            <a:off x="9283700" y="2237911"/>
            <a:ext cx="1065497"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D14921F6-6606-A9B7-D1DB-9075F32B7D83}"/>
              </a:ext>
            </a:extLst>
          </p:cNvPr>
          <p:cNvCxnSpPr>
            <a:cxnSpLocks/>
          </p:cNvCxnSpPr>
          <p:nvPr/>
        </p:nvCxnSpPr>
        <p:spPr>
          <a:xfrm>
            <a:off x="9183142" y="2408344"/>
            <a:ext cx="205316"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924B2394-2663-63F8-75E9-8D908F9D2FCF}"/>
              </a:ext>
            </a:extLst>
          </p:cNvPr>
          <p:cNvCxnSpPr>
            <a:cxnSpLocks/>
          </p:cNvCxnSpPr>
          <p:nvPr/>
        </p:nvCxnSpPr>
        <p:spPr>
          <a:xfrm>
            <a:off x="9332336" y="2573111"/>
            <a:ext cx="274933"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CE43EBBB-9BB4-4C3F-F4A9-516C871880BC}"/>
              </a:ext>
            </a:extLst>
          </p:cNvPr>
          <p:cNvCxnSpPr>
            <a:cxnSpLocks/>
          </p:cNvCxnSpPr>
          <p:nvPr/>
        </p:nvCxnSpPr>
        <p:spPr>
          <a:xfrm>
            <a:off x="9356858" y="2739251"/>
            <a:ext cx="208037"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72E97E1C-F638-ECAD-E9B6-62ACF89351B0}"/>
              </a:ext>
            </a:extLst>
          </p:cNvPr>
          <p:cNvCxnSpPr>
            <a:cxnSpLocks/>
          </p:cNvCxnSpPr>
          <p:nvPr/>
        </p:nvCxnSpPr>
        <p:spPr>
          <a:xfrm>
            <a:off x="9286538" y="2905392"/>
            <a:ext cx="396171"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8D8F31B8-3F88-BC20-E538-93CCE99B46BC}"/>
              </a:ext>
            </a:extLst>
          </p:cNvPr>
          <p:cNvCxnSpPr>
            <a:cxnSpLocks/>
          </p:cNvCxnSpPr>
          <p:nvPr/>
        </p:nvCxnSpPr>
        <p:spPr>
          <a:xfrm>
            <a:off x="9311764" y="3066186"/>
            <a:ext cx="170915"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90D37937-273F-0A6F-2C74-C652DC8EF60F}"/>
              </a:ext>
            </a:extLst>
          </p:cNvPr>
          <p:cNvCxnSpPr>
            <a:cxnSpLocks/>
          </p:cNvCxnSpPr>
          <p:nvPr/>
        </p:nvCxnSpPr>
        <p:spPr>
          <a:xfrm>
            <a:off x="9353545" y="3237672"/>
            <a:ext cx="378835"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2EAE8EF5-CD1C-6980-FE61-6A7898C24EAD}"/>
              </a:ext>
            </a:extLst>
          </p:cNvPr>
          <p:cNvCxnSpPr>
            <a:cxnSpLocks/>
          </p:cNvCxnSpPr>
          <p:nvPr/>
        </p:nvCxnSpPr>
        <p:spPr>
          <a:xfrm>
            <a:off x="9115656" y="3368507"/>
            <a:ext cx="355433"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D3F136D4-C135-947A-B09E-42FA02D14911}"/>
              </a:ext>
            </a:extLst>
          </p:cNvPr>
          <p:cNvCxnSpPr>
            <a:cxnSpLocks/>
          </p:cNvCxnSpPr>
          <p:nvPr/>
        </p:nvCxnSpPr>
        <p:spPr>
          <a:xfrm>
            <a:off x="9285944" y="3531946"/>
            <a:ext cx="166400"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E7C12B54-933E-2795-5ACA-36847924C84C}"/>
              </a:ext>
            </a:extLst>
          </p:cNvPr>
          <p:cNvCxnSpPr>
            <a:cxnSpLocks/>
          </p:cNvCxnSpPr>
          <p:nvPr/>
        </p:nvCxnSpPr>
        <p:spPr>
          <a:xfrm>
            <a:off x="9375363" y="3696838"/>
            <a:ext cx="70208"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040C5739-1BA0-E0BF-4AEF-715DC1E27B5E}"/>
              </a:ext>
            </a:extLst>
          </p:cNvPr>
          <p:cNvCxnSpPr>
            <a:cxnSpLocks/>
          </p:cNvCxnSpPr>
          <p:nvPr/>
        </p:nvCxnSpPr>
        <p:spPr>
          <a:xfrm>
            <a:off x="9127229" y="3863673"/>
            <a:ext cx="364027"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E34D37DC-AC60-E62E-EC38-8B33C7A8327F}"/>
              </a:ext>
            </a:extLst>
          </p:cNvPr>
          <p:cNvCxnSpPr>
            <a:cxnSpLocks/>
          </p:cNvCxnSpPr>
          <p:nvPr/>
        </p:nvCxnSpPr>
        <p:spPr>
          <a:xfrm>
            <a:off x="9397628" y="4028078"/>
            <a:ext cx="173948"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D905B664-9BEB-1163-0F32-04F7B225A4BF}"/>
              </a:ext>
            </a:extLst>
          </p:cNvPr>
          <p:cNvCxnSpPr>
            <a:cxnSpLocks/>
          </p:cNvCxnSpPr>
          <p:nvPr/>
        </p:nvCxnSpPr>
        <p:spPr>
          <a:xfrm>
            <a:off x="9334704" y="4177988"/>
            <a:ext cx="204600"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AF12E85D-3EBF-2DE3-AA23-2A082B0BA47B}"/>
              </a:ext>
            </a:extLst>
          </p:cNvPr>
          <p:cNvCxnSpPr>
            <a:cxnSpLocks/>
          </p:cNvCxnSpPr>
          <p:nvPr/>
        </p:nvCxnSpPr>
        <p:spPr>
          <a:xfrm>
            <a:off x="9262735" y="4358838"/>
            <a:ext cx="431933"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C0AF9CBF-1606-BD49-B826-72D9CCC5627C}"/>
              </a:ext>
            </a:extLst>
          </p:cNvPr>
          <p:cNvCxnSpPr>
            <a:cxnSpLocks/>
          </p:cNvCxnSpPr>
          <p:nvPr/>
        </p:nvCxnSpPr>
        <p:spPr>
          <a:xfrm>
            <a:off x="9320797" y="4523245"/>
            <a:ext cx="220596"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19B7A526-6847-52C4-D5EE-DF1593A7C3FE}"/>
              </a:ext>
            </a:extLst>
          </p:cNvPr>
          <p:cNvCxnSpPr>
            <a:cxnSpLocks/>
          </p:cNvCxnSpPr>
          <p:nvPr/>
        </p:nvCxnSpPr>
        <p:spPr>
          <a:xfrm>
            <a:off x="9372099" y="4689594"/>
            <a:ext cx="146391"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9857218F-491C-DDF8-9B7F-14193F669CA4}"/>
              </a:ext>
            </a:extLst>
          </p:cNvPr>
          <p:cNvCxnSpPr>
            <a:cxnSpLocks/>
          </p:cNvCxnSpPr>
          <p:nvPr/>
        </p:nvCxnSpPr>
        <p:spPr>
          <a:xfrm>
            <a:off x="9413965" y="4803203"/>
            <a:ext cx="219917"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8D879C8-FDBE-FA2B-8ED8-8E16DACD605E}"/>
              </a:ext>
            </a:extLst>
          </p:cNvPr>
          <p:cNvCxnSpPr>
            <a:cxnSpLocks/>
          </p:cNvCxnSpPr>
          <p:nvPr/>
        </p:nvCxnSpPr>
        <p:spPr>
          <a:xfrm>
            <a:off x="9317627" y="4961085"/>
            <a:ext cx="360407"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DC64593F-FC9F-8C0C-9687-F4DD2AC924C3}"/>
              </a:ext>
            </a:extLst>
          </p:cNvPr>
          <p:cNvCxnSpPr>
            <a:cxnSpLocks/>
          </p:cNvCxnSpPr>
          <p:nvPr/>
        </p:nvCxnSpPr>
        <p:spPr>
          <a:xfrm>
            <a:off x="9450479" y="5129515"/>
            <a:ext cx="427721"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6AF324A6-2BD6-2927-C37F-45474CD6F64D}"/>
              </a:ext>
            </a:extLst>
          </p:cNvPr>
          <p:cNvCxnSpPr>
            <a:cxnSpLocks/>
          </p:cNvCxnSpPr>
          <p:nvPr/>
        </p:nvCxnSpPr>
        <p:spPr>
          <a:xfrm>
            <a:off x="9333753" y="5286437"/>
            <a:ext cx="128745"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C6BC1179-49F9-B934-456E-11FE675B8F91}"/>
              </a:ext>
            </a:extLst>
          </p:cNvPr>
          <p:cNvCxnSpPr>
            <a:cxnSpLocks/>
          </p:cNvCxnSpPr>
          <p:nvPr/>
        </p:nvCxnSpPr>
        <p:spPr>
          <a:xfrm>
            <a:off x="9378441" y="5453516"/>
            <a:ext cx="146704"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52" name="Rectangle 51">
            <a:extLst>
              <a:ext uri="{FF2B5EF4-FFF2-40B4-BE49-F238E27FC236}">
                <a16:creationId xmlns:a16="http://schemas.microsoft.com/office/drawing/2014/main" id="{CF1B9AF8-5E36-F6AA-9DFD-93C42F3A620C}"/>
              </a:ext>
            </a:extLst>
          </p:cNvPr>
          <p:cNvSpPr/>
          <p:nvPr/>
        </p:nvSpPr>
        <p:spPr>
          <a:xfrm>
            <a:off x="10314946" y="2045242"/>
            <a:ext cx="71527" cy="6574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sp>
        <p:nvSpPr>
          <p:cNvPr id="53" name="Rectangle 52">
            <a:extLst>
              <a:ext uri="{FF2B5EF4-FFF2-40B4-BE49-F238E27FC236}">
                <a16:creationId xmlns:a16="http://schemas.microsoft.com/office/drawing/2014/main" id="{00E35DF0-D182-7D33-C716-E1557B184C2A}"/>
              </a:ext>
            </a:extLst>
          </p:cNvPr>
          <p:cNvSpPr/>
          <p:nvPr/>
        </p:nvSpPr>
        <p:spPr>
          <a:xfrm>
            <a:off x="9753476" y="2205546"/>
            <a:ext cx="71527" cy="6574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sp>
        <p:nvSpPr>
          <p:cNvPr id="54" name="Rectangle 53">
            <a:extLst>
              <a:ext uri="{FF2B5EF4-FFF2-40B4-BE49-F238E27FC236}">
                <a16:creationId xmlns:a16="http://schemas.microsoft.com/office/drawing/2014/main" id="{284AD181-16A7-FD3B-2C56-9637D61C5FA1}"/>
              </a:ext>
            </a:extLst>
          </p:cNvPr>
          <p:cNvSpPr/>
          <p:nvPr/>
        </p:nvSpPr>
        <p:spPr>
          <a:xfrm>
            <a:off x="9250035" y="2375474"/>
            <a:ext cx="71527" cy="6574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sp>
        <p:nvSpPr>
          <p:cNvPr id="55" name="Rectangle 54">
            <a:extLst>
              <a:ext uri="{FF2B5EF4-FFF2-40B4-BE49-F238E27FC236}">
                <a16:creationId xmlns:a16="http://schemas.microsoft.com/office/drawing/2014/main" id="{99045692-9E6D-BB23-C60E-CC4707F0E637}"/>
              </a:ext>
            </a:extLst>
          </p:cNvPr>
          <p:cNvSpPr/>
          <p:nvPr/>
        </p:nvSpPr>
        <p:spPr>
          <a:xfrm>
            <a:off x="9427210" y="2540746"/>
            <a:ext cx="71527" cy="6574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sp>
        <p:nvSpPr>
          <p:cNvPr id="56" name="Rectangle 55">
            <a:extLst>
              <a:ext uri="{FF2B5EF4-FFF2-40B4-BE49-F238E27FC236}">
                <a16:creationId xmlns:a16="http://schemas.microsoft.com/office/drawing/2014/main" id="{C88151E0-5C16-18EF-65F4-3C6FCCD66F2A}"/>
              </a:ext>
            </a:extLst>
          </p:cNvPr>
          <p:cNvSpPr/>
          <p:nvPr/>
        </p:nvSpPr>
        <p:spPr>
          <a:xfrm>
            <a:off x="9430453" y="2706887"/>
            <a:ext cx="71527" cy="6574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sp>
        <p:nvSpPr>
          <p:cNvPr id="57" name="Rectangle 56">
            <a:extLst>
              <a:ext uri="{FF2B5EF4-FFF2-40B4-BE49-F238E27FC236}">
                <a16:creationId xmlns:a16="http://schemas.microsoft.com/office/drawing/2014/main" id="{473F11AF-0EBD-5237-442A-C21BD69E3BF9}"/>
              </a:ext>
            </a:extLst>
          </p:cNvPr>
          <p:cNvSpPr/>
          <p:nvPr/>
        </p:nvSpPr>
        <p:spPr>
          <a:xfrm>
            <a:off x="9462793" y="2873027"/>
            <a:ext cx="71527" cy="6574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sp>
        <p:nvSpPr>
          <p:cNvPr id="58" name="Rectangle 57">
            <a:extLst>
              <a:ext uri="{FF2B5EF4-FFF2-40B4-BE49-F238E27FC236}">
                <a16:creationId xmlns:a16="http://schemas.microsoft.com/office/drawing/2014/main" id="{CFF52ABA-5E83-A09F-7AD4-0E0A8C8CA087}"/>
              </a:ext>
            </a:extLst>
          </p:cNvPr>
          <p:cNvSpPr/>
          <p:nvPr/>
        </p:nvSpPr>
        <p:spPr>
          <a:xfrm>
            <a:off x="9372193" y="3033315"/>
            <a:ext cx="71527" cy="6574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sp>
        <p:nvSpPr>
          <p:cNvPr id="59" name="Rectangle 58">
            <a:extLst>
              <a:ext uri="{FF2B5EF4-FFF2-40B4-BE49-F238E27FC236}">
                <a16:creationId xmlns:a16="http://schemas.microsoft.com/office/drawing/2014/main" id="{08CD4111-7DD0-B50E-7752-60AE0E525AD5}"/>
              </a:ext>
            </a:extLst>
          </p:cNvPr>
          <p:cNvSpPr/>
          <p:nvPr/>
        </p:nvSpPr>
        <p:spPr>
          <a:xfrm>
            <a:off x="9518084" y="3204802"/>
            <a:ext cx="71527" cy="6574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sp>
        <p:nvSpPr>
          <p:cNvPr id="60" name="Rectangle 59">
            <a:extLst>
              <a:ext uri="{FF2B5EF4-FFF2-40B4-BE49-F238E27FC236}">
                <a16:creationId xmlns:a16="http://schemas.microsoft.com/office/drawing/2014/main" id="{D48F8F43-1BBE-639F-17AE-E8B45AE279C8}"/>
              </a:ext>
            </a:extLst>
          </p:cNvPr>
          <p:cNvSpPr/>
          <p:nvPr/>
        </p:nvSpPr>
        <p:spPr>
          <a:xfrm>
            <a:off x="9257608" y="3335637"/>
            <a:ext cx="71527" cy="6574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sp>
        <p:nvSpPr>
          <p:cNvPr id="61" name="Rectangle 60">
            <a:extLst>
              <a:ext uri="{FF2B5EF4-FFF2-40B4-BE49-F238E27FC236}">
                <a16:creationId xmlns:a16="http://schemas.microsoft.com/office/drawing/2014/main" id="{8BCD3C55-13D6-CF92-1803-A4F12E7AA1BF}"/>
              </a:ext>
            </a:extLst>
          </p:cNvPr>
          <p:cNvSpPr/>
          <p:nvPr/>
        </p:nvSpPr>
        <p:spPr>
          <a:xfrm>
            <a:off x="9333381" y="3499076"/>
            <a:ext cx="71527" cy="6574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sp>
        <p:nvSpPr>
          <p:cNvPr id="62" name="Rectangle 61">
            <a:extLst>
              <a:ext uri="{FF2B5EF4-FFF2-40B4-BE49-F238E27FC236}">
                <a16:creationId xmlns:a16="http://schemas.microsoft.com/office/drawing/2014/main" id="{894D7FD9-4F61-27FB-7CB1-6DBDD6996332}"/>
              </a:ext>
            </a:extLst>
          </p:cNvPr>
          <p:cNvSpPr/>
          <p:nvPr/>
        </p:nvSpPr>
        <p:spPr>
          <a:xfrm>
            <a:off x="9382628" y="3663968"/>
            <a:ext cx="71527" cy="6574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sp>
        <p:nvSpPr>
          <p:cNvPr id="63" name="Rectangle 62">
            <a:extLst>
              <a:ext uri="{FF2B5EF4-FFF2-40B4-BE49-F238E27FC236}">
                <a16:creationId xmlns:a16="http://schemas.microsoft.com/office/drawing/2014/main" id="{EB46BD74-08F6-7A2C-D421-2940D3E5E551}"/>
              </a:ext>
            </a:extLst>
          </p:cNvPr>
          <p:cNvSpPr/>
          <p:nvPr/>
        </p:nvSpPr>
        <p:spPr>
          <a:xfrm>
            <a:off x="9288948" y="3830803"/>
            <a:ext cx="71527" cy="6574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sp>
        <p:nvSpPr>
          <p:cNvPr id="64" name="Rectangle 63">
            <a:extLst>
              <a:ext uri="{FF2B5EF4-FFF2-40B4-BE49-F238E27FC236}">
                <a16:creationId xmlns:a16="http://schemas.microsoft.com/office/drawing/2014/main" id="{FE6DD418-CE4D-A9F1-B0F2-021BDAAC5115}"/>
              </a:ext>
            </a:extLst>
          </p:cNvPr>
          <p:cNvSpPr/>
          <p:nvPr/>
        </p:nvSpPr>
        <p:spPr>
          <a:xfrm>
            <a:off x="9454847" y="3995208"/>
            <a:ext cx="71527" cy="6574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sp>
        <p:nvSpPr>
          <p:cNvPr id="65" name="Rectangle 64">
            <a:extLst>
              <a:ext uri="{FF2B5EF4-FFF2-40B4-BE49-F238E27FC236}">
                <a16:creationId xmlns:a16="http://schemas.microsoft.com/office/drawing/2014/main" id="{7EE20A98-DA8C-293B-5666-9A1D23432551}"/>
              </a:ext>
            </a:extLst>
          </p:cNvPr>
          <p:cNvSpPr/>
          <p:nvPr/>
        </p:nvSpPr>
        <p:spPr>
          <a:xfrm>
            <a:off x="9419064" y="4145118"/>
            <a:ext cx="71527" cy="6574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sp>
        <p:nvSpPr>
          <p:cNvPr id="66" name="Rectangle 65">
            <a:extLst>
              <a:ext uri="{FF2B5EF4-FFF2-40B4-BE49-F238E27FC236}">
                <a16:creationId xmlns:a16="http://schemas.microsoft.com/office/drawing/2014/main" id="{087C1BEE-A55E-8BDD-4223-B6474AD566A7}"/>
              </a:ext>
            </a:extLst>
          </p:cNvPr>
          <p:cNvSpPr/>
          <p:nvPr/>
        </p:nvSpPr>
        <p:spPr>
          <a:xfrm>
            <a:off x="9457488" y="4325968"/>
            <a:ext cx="71527" cy="6574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sp>
        <p:nvSpPr>
          <p:cNvPr id="67" name="Rectangle 66">
            <a:extLst>
              <a:ext uri="{FF2B5EF4-FFF2-40B4-BE49-F238E27FC236}">
                <a16:creationId xmlns:a16="http://schemas.microsoft.com/office/drawing/2014/main" id="{107A852C-208C-5D18-E302-3582521501A5}"/>
              </a:ext>
            </a:extLst>
          </p:cNvPr>
          <p:cNvSpPr/>
          <p:nvPr/>
        </p:nvSpPr>
        <p:spPr>
          <a:xfrm>
            <a:off x="9430453" y="4490375"/>
            <a:ext cx="71527" cy="6574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sp>
        <p:nvSpPr>
          <p:cNvPr id="68" name="Rectangle 67">
            <a:extLst>
              <a:ext uri="{FF2B5EF4-FFF2-40B4-BE49-F238E27FC236}">
                <a16:creationId xmlns:a16="http://schemas.microsoft.com/office/drawing/2014/main" id="{3012E69C-624D-DC27-40A1-9CAD28E093D8}"/>
              </a:ext>
            </a:extLst>
          </p:cNvPr>
          <p:cNvSpPr/>
          <p:nvPr/>
        </p:nvSpPr>
        <p:spPr>
          <a:xfrm>
            <a:off x="9409134" y="4656723"/>
            <a:ext cx="71527" cy="6574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sp>
        <p:nvSpPr>
          <p:cNvPr id="69" name="Rectangle 68">
            <a:extLst>
              <a:ext uri="{FF2B5EF4-FFF2-40B4-BE49-F238E27FC236}">
                <a16:creationId xmlns:a16="http://schemas.microsoft.com/office/drawing/2014/main" id="{C430173D-0A3D-92C6-940C-C07B5E8B3C33}"/>
              </a:ext>
            </a:extLst>
          </p:cNvPr>
          <p:cNvSpPr/>
          <p:nvPr/>
        </p:nvSpPr>
        <p:spPr>
          <a:xfrm>
            <a:off x="9498442" y="4770333"/>
            <a:ext cx="71527" cy="6574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sp>
        <p:nvSpPr>
          <p:cNvPr id="70" name="Rectangle 69">
            <a:extLst>
              <a:ext uri="{FF2B5EF4-FFF2-40B4-BE49-F238E27FC236}">
                <a16:creationId xmlns:a16="http://schemas.microsoft.com/office/drawing/2014/main" id="{31A39605-1270-C43C-3355-FB2FFBE5CAC5}"/>
              </a:ext>
            </a:extLst>
          </p:cNvPr>
          <p:cNvSpPr/>
          <p:nvPr/>
        </p:nvSpPr>
        <p:spPr>
          <a:xfrm>
            <a:off x="9480661" y="4928215"/>
            <a:ext cx="71527" cy="6574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sp>
        <p:nvSpPr>
          <p:cNvPr id="71" name="Rectangle 70">
            <a:extLst>
              <a:ext uri="{FF2B5EF4-FFF2-40B4-BE49-F238E27FC236}">
                <a16:creationId xmlns:a16="http://schemas.microsoft.com/office/drawing/2014/main" id="{C19852BA-9D2E-3637-6EFF-C99D8DF665F4}"/>
              </a:ext>
            </a:extLst>
          </p:cNvPr>
          <p:cNvSpPr/>
          <p:nvPr/>
        </p:nvSpPr>
        <p:spPr>
          <a:xfrm>
            <a:off x="9623294" y="5097151"/>
            <a:ext cx="71527" cy="6574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sp>
        <p:nvSpPr>
          <p:cNvPr id="72" name="Rectangle 71">
            <a:extLst>
              <a:ext uri="{FF2B5EF4-FFF2-40B4-BE49-F238E27FC236}">
                <a16:creationId xmlns:a16="http://schemas.microsoft.com/office/drawing/2014/main" id="{1CD32989-C3EE-A6A1-8CF0-B4344E663226}"/>
              </a:ext>
            </a:extLst>
          </p:cNvPr>
          <p:cNvSpPr/>
          <p:nvPr/>
        </p:nvSpPr>
        <p:spPr>
          <a:xfrm>
            <a:off x="9372514" y="5253566"/>
            <a:ext cx="71527" cy="6574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sp>
        <p:nvSpPr>
          <p:cNvPr id="73" name="Rectangle 72">
            <a:extLst>
              <a:ext uri="{FF2B5EF4-FFF2-40B4-BE49-F238E27FC236}">
                <a16:creationId xmlns:a16="http://schemas.microsoft.com/office/drawing/2014/main" id="{945450FD-2A55-D7DB-F179-8440794C367C}"/>
              </a:ext>
            </a:extLst>
          </p:cNvPr>
          <p:cNvSpPr/>
          <p:nvPr/>
        </p:nvSpPr>
        <p:spPr>
          <a:xfrm>
            <a:off x="9413965" y="5420646"/>
            <a:ext cx="71527" cy="6574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sp>
        <p:nvSpPr>
          <p:cNvPr id="74" name="Rectangle 73">
            <a:extLst>
              <a:ext uri="{FF2B5EF4-FFF2-40B4-BE49-F238E27FC236}">
                <a16:creationId xmlns:a16="http://schemas.microsoft.com/office/drawing/2014/main" id="{83625BD8-2FEA-2856-9F1D-BF557166A24D}"/>
              </a:ext>
            </a:extLst>
          </p:cNvPr>
          <p:cNvSpPr/>
          <p:nvPr/>
        </p:nvSpPr>
        <p:spPr>
          <a:xfrm>
            <a:off x="10778901" y="1916166"/>
            <a:ext cx="670481" cy="150327"/>
          </a:xfrm>
          <a:prstGeom prst="rect">
            <a:avLst/>
          </a:prstGeom>
          <a:solidFill>
            <a:srgbClr val="FFFFFF">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0" tIns="36576" rIns="0" bIns="36576" rtlCol="0" anchor="ctr" anchorCtr="0"/>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667" b="1" i="0" u="none" strike="noStrike" kern="1200" cap="none" spc="0" normalizeH="0" baseline="0" noProof="0">
                <a:ln>
                  <a:noFill/>
                </a:ln>
                <a:solidFill>
                  <a:srgbClr val="000000"/>
                </a:solidFill>
                <a:effectLst/>
                <a:uLnTx/>
                <a:uFillTx/>
                <a:latin typeface="Calibri" panose="020F0502020204030204" pitchFamily="34" charset="0"/>
                <a:ea typeface="+mn-ea"/>
                <a:cs typeface="+mn-cs"/>
              </a:rPr>
              <a:t>5.26 (2.13, 12.50)</a:t>
            </a:r>
          </a:p>
        </p:txBody>
      </p:sp>
      <p:sp>
        <p:nvSpPr>
          <p:cNvPr id="75" name="Rectangle 74">
            <a:extLst>
              <a:ext uri="{FF2B5EF4-FFF2-40B4-BE49-F238E27FC236}">
                <a16:creationId xmlns:a16="http://schemas.microsoft.com/office/drawing/2014/main" id="{0C57E151-EBA2-EDD2-3257-E7930DA4C938}"/>
              </a:ext>
            </a:extLst>
          </p:cNvPr>
          <p:cNvSpPr/>
          <p:nvPr/>
        </p:nvSpPr>
        <p:spPr>
          <a:xfrm>
            <a:off x="10378714" y="2160992"/>
            <a:ext cx="670481" cy="150327"/>
          </a:xfrm>
          <a:prstGeom prst="rect">
            <a:avLst/>
          </a:prstGeom>
          <a:solidFill>
            <a:srgbClr val="FFFFFF">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0" tIns="36576" rIns="0" bIns="36576" rtlCol="0" anchor="ctr" anchorCtr="0"/>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2.22 (1.01, 5.00)</a:t>
            </a:r>
          </a:p>
        </p:txBody>
      </p:sp>
      <p:sp>
        <p:nvSpPr>
          <p:cNvPr id="76" name="Rectangle 75">
            <a:extLst>
              <a:ext uri="{FF2B5EF4-FFF2-40B4-BE49-F238E27FC236}">
                <a16:creationId xmlns:a16="http://schemas.microsoft.com/office/drawing/2014/main" id="{6DBC62C3-0CC9-A4AF-7940-5D301CF8C236}"/>
              </a:ext>
            </a:extLst>
          </p:cNvPr>
          <p:cNvSpPr/>
          <p:nvPr/>
        </p:nvSpPr>
        <p:spPr>
          <a:xfrm>
            <a:off x="9651377" y="2333181"/>
            <a:ext cx="670481" cy="150327"/>
          </a:xfrm>
          <a:prstGeom prst="rect">
            <a:avLst/>
          </a:prstGeom>
          <a:solidFill>
            <a:srgbClr val="FFFFFF">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0" tIns="36576" rIns="0" bIns="36576" rtlCol="0" anchor="ctr" anchorCtr="0"/>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0.98 (0.85, 1.15)</a:t>
            </a:r>
          </a:p>
        </p:txBody>
      </p:sp>
      <p:sp>
        <p:nvSpPr>
          <p:cNvPr id="77" name="Rectangle 76">
            <a:extLst>
              <a:ext uri="{FF2B5EF4-FFF2-40B4-BE49-F238E27FC236}">
                <a16:creationId xmlns:a16="http://schemas.microsoft.com/office/drawing/2014/main" id="{93BCCE40-9279-83DD-0B3F-1F68E5A2A1F1}"/>
              </a:ext>
            </a:extLst>
          </p:cNvPr>
          <p:cNvSpPr/>
          <p:nvPr/>
        </p:nvSpPr>
        <p:spPr>
          <a:xfrm>
            <a:off x="9669861" y="2496614"/>
            <a:ext cx="670481" cy="150327"/>
          </a:xfrm>
          <a:prstGeom prst="rect">
            <a:avLst/>
          </a:prstGeom>
          <a:solidFill>
            <a:srgbClr val="FFFFFF">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0" tIns="36576" rIns="0" bIns="36576" rtlCol="0" anchor="ctr" anchorCtr="0"/>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1.23 (1.03, 1.49)</a:t>
            </a:r>
          </a:p>
        </p:txBody>
      </p:sp>
      <p:sp>
        <p:nvSpPr>
          <p:cNvPr id="78" name="Rectangle 77">
            <a:extLst>
              <a:ext uri="{FF2B5EF4-FFF2-40B4-BE49-F238E27FC236}">
                <a16:creationId xmlns:a16="http://schemas.microsoft.com/office/drawing/2014/main" id="{3C8ADB11-3E1F-2C5D-A21C-67C66A44E131}"/>
              </a:ext>
            </a:extLst>
          </p:cNvPr>
          <p:cNvSpPr/>
          <p:nvPr/>
        </p:nvSpPr>
        <p:spPr>
          <a:xfrm>
            <a:off x="9623294" y="2662965"/>
            <a:ext cx="670481" cy="150327"/>
          </a:xfrm>
          <a:prstGeom prst="rect">
            <a:avLst/>
          </a:prstGeom>
          <a:solidFill>
            <a:srgbClr val="FFFFFF">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0" tIns="36576" rIns="0" bIns="36576" rtlCol="0" anchor="ctr" anchorCtr="0"/>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1.35 (1.21, 1.50)</a:t>
            </a:r>
          </a:p>
        </p:txBody>
      </p:sp>
      <p:sp>
        <p:nvSpPr>
          <p:cNvPr id="79" name="Rectangle 78">
            <a:extLst>
              <a:ext uri="{FF2B5EF4-FFF2-40B4-BE49-F238E27FC236}">
                <a16:creationId xmlns:a16="http://schemas.microsoft.com/office/drawing/2014/main" id="{1FC833F7-CA36-D6B6-16B0-B6D40562F28D}"/>
              </a:ext>
            </a:extLst>
          </p:cNvPr>
          <p:cNvSpPr/>
          <p:nvPr/>
        </p:nvSpPr>
        <p:spPr>
          <a:xfrm>
            <a:off x="9748772" y="2829317"/>
            <a:ext cx="670481" cy="150327"/>
          </a:xfrm>
          <a:prstGeom prst="rect">
            <a:avLst/>
          </a:prstGeom>
          <a:solidFill>
            <a:srgbClr val="FFFFFF">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0" tIns="36576" rIns="0" bIns="36576" rtlCol="0" anchor="ctr" anchorCtr="0"/>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1.39 (1.02, 1.89)</a:t>
            </a:r>
          </a:p>
        </p:txBody>
      </p:sp>
      <p:sp>
        <p:nvSpPr>
          <p:cNvPr id="80" name="Rectangle 79">
            <a:extLst>
              <a:ext uri="{FF2B5EF4-FFF2-40B4-BE49-F238E27FC236}">
                <a16:creationId xmlns:a16="http://schemas.microsoft.com/office/drawing/2014/main" id="{275A5C17-F67E-A7A8-F8E2-81DED655DACF}"/>
              </a:ext>
            </a:extLst>
          </p:cNvPr>
          <p:cNvSpPr/>
          <p:nvPr/>
        </p:nvSpPr>
        <p:spPr>
          <a:xfrm>
            <a:off x="9546901" y="2991022"/>
            <a:ext cx="670481" cy="150327"/>
          </a:xfrm>
          <a:prstGeom prst="rect">
            <a:avLst/>
          </a:prstGeom>
          <a:solidFill>
            <a:srgbClr val="FFFFFF">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0" tIns="36576" rIns="0" bIns="36576" rtlCol="0" anchor="ctr" anchorCtr="0"/>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a:ln>
                  <a:noFill/>
                </a:ln>
                <a:solidFill>
                  <a:srgbClr val="000000"/>
                </a:solidFill>
                <a:effectLst/>
                <a:uLnTx/>
                <a:uFillTx/>
                <a:latin typeface="Calibri" panose="020F0502020204030204" pitchFamily="34" charset="0"/>
                <a:ea typeface="+mn-ea"/>
                <a:cs typeface="+mn-cs"/>
              </a:rPr>
              <a:t>1.23 (1.10, 1.41)</a:t>
            </a:r>
          </a:p>
        </p:txBody>
      </p:sp>
      <p:sp>
        <p:nvSpPr>
          <p:cNvPr id="81" name="Rectangle 80">
            <a:extLst>
              <a:ext uri="{FF2B5EF4-FFF2-40B4-BE49-F238E27FC236}">
                <a16:creationId xmlns:a16="http://schemas.microsoft.com/office/drawing/2014/main" id="{23E0A3F5-B1B6-1783-F2E5-F9FE306C1B54}"/>
              </a:ext>
            </a:extLst>
          </p:cNvPr>
          <p:cNvSpPr/>
          <p:nvPr/>
        </p:nvSpPr>
        <p:spPr>
          <a:xfrm>
            <a:off x="9791583" y="3162509"/>
            <a:ext cx="670481" cy="150327"/>
          </a:xfrm>
          <a:prstGeom prst="rect">
            <a:avLst/>
          </a:prstGeom>
          <a:solidFill>
            <a:srgbClr val="FFFFFF">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0" tIns="36576" rIns="0" bIns="36576" rtlCol="0" anchor="ctr" anchorCtr="0"/>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a:ln>
                  <a:noFill/>
                </a:ln>
                <a:solidFill>
                  <a:srgbClr val="000000"/>
                </a:solidFill>
                <a:effectLst/>
                <a:uLnTx/>
                <a:uFillTx/>
                <a:latin typeface="Calibri" panose="020F0502020204030204" pitchFamily="34" charset="0"/>
                <a:ea typeface="+mn-ea"/>
                <a:cs typeface="+mn-cs"/>
              </a:rPr>
              <a:t>1.52 (1.10, 2.13)</a:t>
            </a:r>
          </a:p>
        </p:txBody>
      </p:sp>
      <p:sp>
        <p:nvSpPr>
          <p:cNvPr id="82" name="Rectangle 81">
            <a:extLst>
              <a:ext uri="{FF2B5EF4-FFF2-40B4-BE49-F238E27FC236}">
                <a16:creationId xmlns:a16="http://schemas.microsoft.com/office/drawing/2014/main" id="{40625505-9CAB-A787-30CF-832E63C5ED8C}"/>
              </a:ext>
            </a:extLst>
          </p:cNvPr>
          <p:cNvSpPr/>
          <p:nvPr/>
        </p:nvSpPr>
        <p:spPr>
          <a:xfrm>
            <a:off x="9513411" y="3293344"/>
            <a:ext cx="670481" cy="150327"/>
          </a:xfrm>
          <a:prstGeom prst="rect">
            <a:avLst/>
          </a:prstGeom>
          <a:solidFill>
            <a:srgbClr val="FFFFFF">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0" tIns="36576" rIns="0" bIns="36576" rtlCol="0" anchor="ctr" anchorCtr="0"/>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1.01 (0.77, 1.32)</a:t>
            </a:r>
          </a:p>
        </p:txBody>
      </p:sp>
      <p:sp>
        <p:nvSpPr>
          <p:cNvPr id="83" name="Rectangle 82">
            <a:extLst>
              <a:ext uri="{FF2B5EF4-FFF2-40B4-BE49-F238E27FC236}">
                <a16:creationId xmlns:a16="http://schemas.microsoft.com/office/drawing/2014/main" id="{114E885B-7A13-22E4-4603-D9E1DEC382F1}"/>
              </a:ext>
            </a:extLst>
          </p:cNvPr>
          <p:cNvSpPr/>
          <p:nvPr/>
        </p:nvSpPr>
        <p:spPr>
          <a:xfrm>
            <a:off x="9513411" y="3456783"/>
            <a:ext cx="670481" cy="150327"/>
          </a:xfrm>
          <a:prstGeom prst="rect">
            <a:avLst/>
          </a:prstGeom>
          <a:solidFill>
            <a:srgbClr val="FFFFFF">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0" tIns="36576" rIns="0" bIns="36576" rtlCol="0" anchor="ctr" anchorCtr="0"/>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1.14 (0.99, 1.30)</a:t>
            </a:r>
          </a:p>
        </p:txBody>
      </p:sp>
      <p:sp>
        <p:nvSpPr>
          <p:cNvPr id="84" name="Rectangle 83">
            <a:extLst>
              <a:ext uri="{FF2B5EF4-FFF2-40B4-BE49-F238E27FC236}">
                <a16:creationId xmlns:a16="http://schemas.microsoft.com/office/drawing/2014/main" id="{BA5AA182-7EA3-4672-4F10-30ECA24C3A01}"/>
              </a:ext>
            </a:extLst>
          </p:cNvPr>
          <p:cNvSpPr/>
          <p:nvPr/>
        </p:nvSpPr>
        <p:spPr>
          <a:xfrm>
            <a:off x="9513411" y="3621675"/>
            <a:ext cx="670481" cy="150327"/>
          </a:xfrm>
          <a:prstGeom prst="rect">
            <a:avLst/>
          </a:prstGeom>
          <a:solidFill>
            <a:srgbClr val="FFFFFF">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0" tIns="36576" rIns="0" bIns="36576" rtlCol="0" anchor="ctr" anchorCtr="0"/>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1.22 (1.15, 1.30)</a:t>
            </a:r>
          </a:p>
        </p:txBody>
      </p:sp>
      <p:sp>
        <p:nvSpPr>
          <p:cNvPr id="85" name="Rectangle 84">
            <a:extLst>
              <a:ext uri="{FF2B5EF4-FFF2-40B4-BE49-F238E27FC236}">
                <a16:creationId xmlns:a16="http://schemas.microsoft.com/office/drawing/2014/main" id="{E4A38693-50AA-4D33-EE76-E3DEAAAE360F}"/>
              </a:ext>
            </a:extLst>
          </p:cNvPr>
          <p:cNvSpPr/>
          <p:nvPr/>
        </p:nvSpPr>
        <p:spPr>
          <a:xfrm>
            <a:off x="9553847" y="3788510"/>
            <a:ext cx="670481" cy="150327"/>
          </a:xfrm>
          <a:prstGeom prst="rect">
            <a:avLst/>
          </a:prstGeom>
          <a:solidFill>
            <a:srgbClr val="FFFFFF">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0" tIns="36576" rIns="0" bIns="36576" rtlCol="0" anchor="ctr" anchorCtr="0"/>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a:ln>
                  <a:noFill/>
                </a:ln>
                <a:solidFill>
                  <a:srgbClr val="000000"/>
                </a:solidFill>
                <a:effectLst/>
                <a:uLnTx/>
                <a:uFillTx/>
                <a:latin typeface="Calibri" panose="020F0502020204030204" pitchFamily="34" charset="0"/>
                <a:ea typeface="+mn-ea"/>
                <a:cs typeface="+mn-cs"/>
              </a:rPr>
              <a:t>1.03 (0.76, 1.38)</a:t>
            </a:r>
          </a:p>
        </p:txBody>
      </p:sp>
      <p:sp>
        <p:nvSpPr>
          <p:cNvPr id="86" name="Rectangle 85">
            <a:extLst>
              <a:ext uri="{FF2B5EF4-FFF2-40B4-BE49-F238E27FC236}">
                <a16:creationId xmlns:a16="http://schemas.microsoft.com/office/drawing/2014/main" id="{D956D49B-4722-9A25-0584-149FB98F0A31}"/>
              </a:ext>
            </a:extLst>
          </p:cNvPr>
          <p:cNvSpPr/>
          <p:nvPr/>
        </p:nvSpPr>
        <p:spPr>
          <a:xfrm>
            <a:off x="9659254" y="3952915"/>
            <a:ext cx="670481" cy="150327"/>
          </a:xfrm>
          <a:prstGeom prst="rect">
            <a:avLst/>
          </a:prstGeom>
          <a:solidFill>
            <a:srgbClr val="FFFFFF">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0" tIns="36576" rIns="0" bIns="36576" rtlCol="0" anchor="ctr" anchorCtr="0"/>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a:ln>
                  <a:noFill/>
                </a:ln>
                <a:solidFill>
                  <a:srgbClr val="000000"/>
                </a:solidFill>
                <a:effectLst/>
                <a:uLnTx/>
                <a:uFillTx/>
                <a:latin typeface="Calibri" panose="020F0502020204030204" pitchFamily="34" charset="0"/>
                <a:ea typeface="+mn-ea"/>
                <a:cs typeface="+mn-cs"/>
              </a:rPr>
              <a:t>1.35 (1.19, 1.54)</a:t>
            </a:r>
          </a:p>
        </p:txBody>
      </p:sp>
      <p:sp>
        <p:nvSpPr>
          <p:cNvPr id="87" name="Rectangle 86">
            <a:extLst>
              <a:ext uri="{FF2B5EF4-FFF2-40B4-BE49-F238E27FC236}">
                <a16:creationId xmlns:a16="http://schemas.microsoft.com/office/drawing/2014/main" id="{BAFE4852-7020-D922-FA94-3FFC6575D3B4}"/>
              </a:ext>
            </a:extLst>
          </p:cNvPr>
          <p:cNvSpPr/>
          <p:nvPr/>
        </p:nvSpPr>
        <p:spPr>
          <a:xfrm>
            <a:off x="9598507" y="4102825"/>
            <a:ext cx="670481" cy="150327"/>
          </a:xfrm>
          <a:prstGeom prst="rect">
            <a:avLst/>
          </a:prstGeom>
          <a:solidFill>
            <a:srgbClr val="FFFFFF">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0" tIns="36576" rIns="0" bIns="36576" rtlCol="0" anchor="ctr" anchorCtr="0"/>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a:ln>
                  <a:noFill/>
                </a:ln>
                <a:solidFill>
                  <a:srgbClr val="000000"/>
                </a:solidFill>
                <a:effectLst/>
                <a:uLnTx/>
                <a:uFillTx/>
                <a:latin typeface="Calibri" panose="020F0502020204030204" pitchFamily="34" charset="0"/>
                <a:ea typeface="+mn-ea"/>
                <a:cs typeface="+mn-cs"/>
              </a:rPr>
              <a:t>1.23 (1.06, 1.41)</a:t>
            </a:r>
          </a:p>
        </p:txBody>
      </p:sp>
      <p:sp>
        <p:nvSpPr>
          <p:cNvPr id="88" name="Rectangle 87">
            <a:extLst>
              <a:ext uri="{FF2B5EF4-FFF2-40B4-BE49-F238E27FC236}">
                <a16:creationId xmlns:a16="http://schemas.microsoft.com/office/drawing/2014/main" id="{E6AF31A0-60F7-5CD1-BBEF-1C8A2B841400}"/>
              </a:ext>
            </a:extLst>
          </p:cNvPr>
          <p:cNvSpPr/>
          <p:nvPr/>
        </p:nvSpPr>
        <p:spPr>
          <a:xfrm>
            <a:off x="9741999" y="4283675"/>
            <a:ext cx="670481" cy="150327"/>
          </a:xfrm>
          <a:prstGeom prst="rect">
            <a:avLst/>
          </a:prstGeom>
          <a:solidFill>
            <a:srgbClr val="FFFFFF">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0" tIns="36576" rIns="0" bIns="36576" rtlCol="0" anchor="ctr" anchorCtr="0"/>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a:ln>
                  <a:noFill/>
                </a:ln>
                <a:solidFill>
                  <a:srgbClr val="000000"/>
                </a:solidFill>
                <a:effectLst/>
                <a:uLnTx/>
                <a:uFillTx/>
                <a:latin typeface="Calibri" panose="020F0502020204030204" pitchFamily="34" charset="0"/>
                <a:ea typeface="+mn-ea"/>
                <a:cs typeface="+mn-cs"/>
              </a:rPr>
              <a:t>1.27 (0.91, 1.79)</a:t>
            </a:r>
          </a:p>
        </p:txBody>
      </p:sp>
      <p:sp>
        <p:nvSpPr>
          <p:cNvPr id="89" name="Rectangle 88">
            <a:extLst>
              <a:ext uri="{FF2B5EF4-FFF2-40B4-BE49-F238E27FC236}">
                <a16:creationId xmlns:a16="http://schemas.microsoft.com/office/drawing/2014/main" id="{68314D28-1B72-596E-C482-1F4B6CAFA880}"/>
              </a:ext>
            </a:extLst>
          </p:cNvPr>
          <p:cNvSpPr/>
          <p:nvPr/>
        </p:nvSpPr>
        <p:spPr>
          <a:xfrm>
            <a:off x="9659254" y="4448082"/>
            <a:ext cx="670481" cy="150327"/>
          </a:xfrm>
          <a:prstGeom prst="rect">
            <a:avLst/>
          </a:prstGeom>
          <a:solidFill>
            <a:srgbClr val="FFFFFF">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0" tIns="36576" rIns="0" bIns="36576" rtlCol="0" anchor="ctr" anchorCtr="0"/>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1.37 (1.11, 1.72)</a:t>
            </a:r>
          </a:p>
        </p:txBody>
      </p:sp>
      <p:sp>
        <p:nvSpPr>
          <p:cNvPr id="90" name="Rectangle 89">
            <a:extLst>
              <a:ext uri="{FF2B5EF4-FFF2-40B4-BE49-F238E27FC236}">
                <a16:creationId xmlns:a16="http://schemas.microsoft.com/office/drawing/2014/main" id="{FC908577-392D-9E78-DFB3-2013A600097E}"/>
              </a:ext>
            </a:extLst>
          </p:cNvPr>
          <p:cNvSpPr/>
          <p:nvPr/>
        </p:nvSpPr>
        <p:spPr>
          <a:xfrm>
            <a:off x="9659254" y="4614430"/>
            <a:ext cx="670481" cy="150327"/>
          </a:xfrm>
          <a:prstGeom prst="rect">
            <a:avLst/>
          </a:prstGeom>
          <a:solidFill>
            <a:srgbClr val="FFFFFF">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0" tIns="36576" rIns="0" bIns="36576" rtlCol="0" anchor="ctr" anchorCtr="0"/>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1.28 (1.12, 1.45)</a:t>
            </a:r>
          </a:p>
        </p:txBody>
      </p:sp>
      <p:sp>
        <p:nvSpPr>
          <p:cNvPr id="91" name="Rectangle 90">
            <a:extLst>
              <a:ext uri="{FF2B5EF4-FFF2-40B4-BE49-F238E27FC236}">
                <a16:creationId xmlns:a16="http://schemas.microsoft.com/office/drawing/2014/main" id="{60737487-4AFD-3D3C-E82A-955DD269DA17}"/>
              </a:ext>
            </a:extLst>
          </p:cNvPr>
          <p:cNvSpPr/>
          <p:nvPr/>
        </p:nvSpPr>
        <p:spPr>
          <a:xfrm>
            <a:off x="9693085" y="4728040"/>
            <a:ext cx="670481" cy="150327"/>
          </a:xfrm>
          <a:prstGeom prst="rect">
            <a:avLst/>
          </a:prstGeom>
          <a:solidFill>
            <a:srgbClr val="FFFFFF">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0" tIns="36576" rIns="0" bIns="36576" rtlCol="0" anchor="ctr" anchorCtr="0"/>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a:ln>
                  <a:noFill/>
                </a:ln>
                <a:solidFill>
                  <a:srgbClr val="000000"/>
                </a:solidFill>
                <a:effectLst/>
                <a:uLnTx/>
                <a:uFillTx/>
                <a:latin typeface="Calibri" panose="020F0502020204030204" pitchFamily="34" charset="0"/>
                <a:ea typeface="+mn-ea"/>
                <a:cs typeface="+mn-cs"/>
              </a:rPr>
              <a:t>1.43 (1.23, 1.67)</a:t>
            </a:r>
          </a:p>
        </p:txBody>
      </p:sp>
      <p:sp>
        <p:nvSpPr>
          <p:cNvPr id="92" name="Rectangle 91">
            <a:extLst>
              <a:ext uri="{FF2B5EF4-FFF2-40B4-BE49-F238E27FC236}">
                <a16:creationId xmlns:a16="http://schemas.microsoft.com/office/drawing/2014/main" id="{0D2D13AE-8C51-A14D-08A7-0BAF80B90852}"/>
              </a:ext>
            </a:extLst>
          </p:cNvPr>
          <p:cNvSpPr/>
          <p:nvPr/>
        </p:nvSpPr>
        <p:spPr>
          <a:xfrm>
            <a:off x="9760335" y="4885922"/>
            <a:ext cx="670481" cy="150327"/>
          </a:xfrm>
          <a:prstGeom prst="rect">
            <a:avLst/>
          </a:prstGeom>
          <a:solidFill>
            <a:srgbClr val="FFFFFF">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0" tIns="36576" rIns="0" bIns="36576" rtlCol="0" anchor="ctr" anchorCtr="0"/>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a:ln>
                  <a:noFill/>
                </a:ln>
                <a:solidFill>
                  <a:srgbClr val="000000"/>
                </a:solidFill>
                <a:effectLst/>
                <a:uLnTx/>
                <a:uFillTx/>
                <a:latin typeface="Calibri" panose="020F0502020204030204" pitchFamily="34" charset="0"/>
                <a:ea typeface="+mn-ea"/>
                <a:cs typeface="+mn-cs"/>
              </a:rPr>
              <a:t>1.43 (1.10, 1.85)</a:t>
            </a:r>
          </a:p>
        </p:txBody>
      </p:sp>
      <p:sp>
        <p:nvSpPr>
          <p:cNvPr id="93" name="Rectangle 92">
            <a:extLst>
              <a:ext uri="{FF2B5EF4-FFF2-40B4-BE49-F238E27FC236}">
                <a16:creationId xmlns:a16="http://schemas.microsoft.com/office/drawing/2014/main" id="{F13B6354-6B6C-3257-2FC3-0124DB05FF81}"/>
              </a:ext>
            </a:extLst>
          </p:cNvPr>
          <p:cNvSpPr/>
          <p:nvPr/>
        </p:nvSpPr>
        <p:spPr>
          <a:xfrm>
            <a:off x="9996727" y="5056391"/>
            <a:ext cx="670481" cy="150327"/>
          </a:xfrm>
          <a:prstGeom prst="rect">
            <a:avLst/>
          </a:prstGeom>
          <a:solidFill>
            <a:srgbClr val="FFFFFF">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0" tIns="36576" rIns="0" bIns="36576" rtlCol="0" anchor="ctr" anchorCtr="0"/>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a:ln>
                  <a:noFill/>
                </a:ln>
                <a:solidFill>
                  <a:srgbClr val="000000"/>
                </a:solidFill>
                <a:effectLst/>
                <a:uLnTx/>
                <a:uFillTx/>
                <a:latin typeface="Calibri" panose="020F0502020204030204" pitchFamily="34" charset="0"/>
                <a:ea typeface="+mn-ea"/>
                <a:cs typeface="+mn-cs"/>
              </a:rPr>
              <a:t>1.67 (1.24, 2.25)</a:t>
            </a:r>
          </a:p>
        </p:txBody>
      </p:sp>
      <p:sp>
        <p:nvSpPr>
          <p:cNvPr id="94" name="Rectangle 93">
            <a:extLst>
              <a:ext uri="{FF2B5EF4-FFF2-40B4-BE49-F238E27FC236}">
                <a16:creationId xmlns:a16="http://schemas.microsoft.com/office/drawing/2014/main" id="{553B3039-8846-AD0A-B55A-11D19D57977F}"/>
              </a:ext>
            </a:extLst>
          </p:cNvPr>
          <p:cNvSpPr/>
          <p:nvPr/>
        </p:nvSpPr>
        <p:spPr>
          <a:xfrm>
            <a:off x="9553847" y="5211273"/>
            <a:ext cx="670481" cy="150327"/>
          </a:xfrm>
          <a:prstGeom prst="rect">
            <a:avLst/>
          </a:prstGeom>
          <a:solidFill>
            <a:srgbClr val="FFFFFF">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0" tIns="36576" rIns="0" bIns="36576" rtlCol="0" anchor="ctr" anchorCtr="0"/>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a:ln>
                  <a:noFill/>
                </a:ln>
                <a:solidFill>
                  <a:srgbClr val="000000"/>
                </a:solidFill>
                <a:effectLst/>
                <a:uLnTx/>
                <a:uFillTx/>
                <a:latin typeface="Calibri" panose="020F0502020204030204" pitchFamily="34" charset="0"/>
                <a:ea typeface="+mn-ea"/>
                <a:cs typeface="+mn-cs"/>
              </a:rPr>
              <a:t>1.22 (1.10, 1.35)</a:t>
            </a:r>
          </a:p>
        </p:txBody>
      </p:sp>
      <p:sp>
        <p:nvSpPr>
          <p:cNvPr id="95" name="Rectangle 94">
            <a:extLst>
              <a:ext uri="{FF2B5EF4-FFF2-40B4-BE49-F238E27FC236}">
                <a16:creationId xmlns:a16="http://schemas.microsoft.com/office/drawing/2014/main" id="{455F6075-80F6-7B68-F8E0-FCE949C260BD}"/>
              </a:ext>
            </a:extLst>
          </p:cNvPr>
          <p:cNvSpPr/>
          <p:nvPr/>
        </p:nvSpPr>
        <p:spPr>
          <a:xfrm>
            <a:off x="9613573" y="5378353"/>
            <a:ext cx="670481" cy="150327"/>
          </a:xfrm>
          <a:prstGeom prst="rect">
            <a:avLst/>
          </a:prstGeom>
          <a:solidFill>
            <a:srgbClr val="FFFFFF">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0" tIns="36576" rIns="0" bIns="36576" rtlCol="0" anchor="ctr" anchorCtr="0"/>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a:ln>
                  <a:noFill/>
                </a:ln>
                <a:solidFill>
                  <a:srgbClr val="000000"/>
                </a:solidFill>
                <a:effectLst/>
                <a:uLnTx/>
                <a:uFillTx/>
                <a:latin typeface="Calibri" panose="020F0502020204030204" pitchFamily="34" charset="0"/>
                <a:ea typeface="+mn-ea"/>
                <a:cs typeface="+mn-cs"/>
              </a:rPr>
              <a:t>1.35 (1.22, 1.52)</a:t>
            </a:r>
          </a:p>
        </p:txBody>
      </p:sp>
      <p:sp>
        <p:nvSpPr>
          <p:cNvPr id="143" name="TextBox 142">
            <a:extLst>
              <a:ext uri="{FF2B5EF4-FFF2-40B4-BE49-F238E27FC236}">
                <a16:creationId xmlns:a16="http://schemas.microsoft.com/office/drawing/2014/main" id="{5F0BE8D9-000F-6043-D9E2-6A4486A4C6EA}"/>
              </a:ext>
            </a:extLst>
          </p:cNvPr>
          <p:cNvSpPr txBox="1"/>
          <p:nvPr/>
        </p:nvSpPr>
        <p:spPr>
          <a:xfrm>
            <a:off x="5136244" y="2734126"/>
            <a:ext cx="680355" cy="297454"/>
          </a:xfrm>
          <a:prstGeom prst="rect">
            <a:avLst/>
          </a:prstGeom>
          <a:noFill/>
        </p:spPr>
        <p:txBody>
          <a:bodyPr wrap="square" lIns="0" r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0000"/>
                </a:solidFill>
                <a:effectLst/>
                <a:uLnTx/>
                <a:uFillTx/>
                <a:latin typeface="Georgia"/>
                <a:ea typeface="+mn-ea"/>
                <a:cs typeface="+mn-cs"/>
              </a:rPr>
              <a:t>P &lt;.</a:t>
            </a:r>
            <a:r>
              <a:rPr kumimoji="0" lang="en-US" sz="1333" b="0" i="0" u="none" strike="noStrike" kern="1200" cap="none" spc="0" normalizeH="0" baseline="0" noProof="0" dirty="0">
                <a:ln>
                  <a:noFill/>
                </a:ln>
                <a:solidFill>
                  <a:srgbClr val="000000"/>
                </a:solidFill>
                <a:effectLst/>
                <a:uLnTx/>
                <a:uFillTx/>
                <a:latin typeface="Calibri"/>
                <a:ea typeface="+mn-ea"/>
                <a:cs typeface="+mn-cs"/>
              </a:rPr>
              <a:t>001</a:t>
            </a:r>
          </a:p>
        </p:txBody>
      </p:sp>
      <p:sp>
        <p:nvSpPr>
          <p:cNvPr id="2" name="Text Placeholder 7">
            <a:extLst>
              <a:ext uri="{FF2B5EF4-FFF2-40B4-BE49-F238E27FC236}">
                <a16:creationId xmlns:a16="http://schemas.microsoft.com/office/drawing/2014/main" id="{8FF46F6A-BB6D-E689-816F-1D0B5989015D}"/>
              </a:ext>
            </a:extLst>
          </p:cNvPr>
          <p:cNvSpPr txBox="1">
            <a:spLocks/>
          </p:cNvSpPr>
          <p:nvPr/>
        </p:nvSpPr>
        <p:spPr>
          <a:xfrm>
            <a:off x="670561" y="5980044"/>
            <a:ext cx="10035538" cy="528606"/>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1. Rodriguez F, Maron D, Knowles JW, et al. Association of Statin Adherence With Mortality in Patients With Atherosclerotic Cardiovascular Disease. JAMA Cardiology. 2019;4(3):206-213; 2. De Vera M, Bhole V, et al. Impact of statin adherence on cardiovascular disease and mortality outcomes: a systematic review. British Journal of Clinical Pharmacology. 2014; 78: 684–698</a:t>
            </a:r>
          </a:p>
        </p:txBody>
      </p:sp>
      <p:sp>
        <p:nvSpPr>
          <p:cNvPr id="97" name="TextBox 96">
            <a:extLst>
              <a:ext uri="{FF2B5EF4-FFF2-40B4-BE49-F238E27FC236}">
                <a16:creationId xmlns:a16="http://schemas.microsoft.com/office/drawing/2014/main" id="{FF0FFA6D-8830-B739-1B38-F0862D55B477}"/>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GLO2241819</a:t>
            </a:r>
          </a:p>
        </p:txBody>
      </p:sp>
    </p:spTree>
    <p:extLst>
      <p:ext uri="{BB962C8B-B14F-4D97-AF65-F5344CB8AC3E}">
        <p14:creationId xmlns:p14="http://schemas.microsoft.com/office/powerpoint/2010/main" val="114913481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0485C92B-0C9F-AC0B-18AF-AD81CF508FE1}"/>
              </a:ext>
            </a:extLst>
          </p:cNvPr>
          <p:cNvGraphicFramePr>
            <a:graphicFrameLocks noChangeAspect="1"/>
          </p:cNvGraphicFramePr>
          <p:nvPr>
            <p:custDataLst>
              <p:tags r:id="rId1"/>
            </p:custDataLst>
            <p:extLst>
              <p:ext uri="{D42A27DB-BD31-4B8C-83A1-F6EECF244321}">
                <p14:modId xmlns:p14="http://schemas.microsoft.com/office/powerpoint/2010/main" val="138303569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4" imgW="395" imgH="394" progId="TCLayout.ActiveDocument.1">
                  <p:embed/>
                </p:oleObj>
              </mc:Choice>
              <mc:Fallback>
                <p:oleObj name="think-cell Slide" r:id="rId34" imgW="395" imgH="394" progId="TCLayout.ActiveDocument.1">
                  <p:embed/>
                  <p:pic>
                    <p:nvPicPr>
                      <p:cNvPr id="6" name="think-cell data - do not delete" hidden="1">
                        <a:extLst>
                          <a:ext uri="{FF2B5EF4-FFF2-40B4-BE49-F238E27FC236}">
                            <a16:creationId xmlns:a16="http://schemas.microsoft.com/office/drawing/2014/main" id="{0485C92B-0C9F-AC0B-18AF-AD81CF508FE1}"/>
                          </a:ext>
                        </a:extLst>
                      </p:cNvPr>
                      <p:cNvPicPr/>
                      <p:nvPr/>
                    </p:nvPicPr>
                    <p:blipFill>
                      <a:blip r:embed="rId35"/>
                      <a:stretch>
                        <a:fillRect/>
                      </a:stretch>
                    </p:blipFill>
                    <p:spPr>
                      <a:xfrm>
                        <a:off x="1588" y="1588"/>
                        <a:ext cx="1588"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640BBFEC-61C3-6F30-81EA-89826A7AC6DF}"/>
              </a:ext>
            </a:extLst>
          </p:cNvPr>
          <p:cNvSpPr>
            <a:spLocks noGrp="1"/>
          </p:cNvSpPr>
          <p:nvPr>
            <p:ph type="title"/>
          </p:nvPr>
        </p:nvSpPr>
        <p:spPr/>
        <p:txBody>
          <a:bodyPr vert="horz"/>
          <a:lstStyle/>
          <a:p>
            <a:r>
              <a:rPr lang="en-US" dirty="0"/>
              <a:t>Poor statin adherence even occurs after MI</a:t>
            </a:r>
          </a:p>
        </p:txBody>
      </p:sp>
      <p:sp>
        <p:nvSpPr>
          <p:cNvPr id="7" name="Rectangle 6">
            <a:extLst>
              <a:ext uri="{FF2B5EF4-FFF2-40B4-BE49-F238E27FC236}">
                <a16:creationId xmlns:a16="http://schemas.microsoft.com/office/drawing/2014/main" id="{020D22A4-C603-8723-8F37-EE9C08326391}"/>
              </a:ext>
            </a:extLst>
          </p:cNvPr>
          <p:cNvSpPr/>
          <p:nvPr/>
        </p:nvSpPr>
        <p:spPr>
          <a:xfrm>
            <a:off x="7594600" y="1447801"/>
            <a:ext cx="4032248" cy="4392929"/>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dirty="0">
              <a:ln>
                <a:noFill/>
              </a:ln>
              <a:solidFill>
                <a:prstClr val="white"/>
              </a:solidFill>
              <a:effectLst/>
              <a:uLnTx/>
              <a:uFillTx/>
              <a:latin typeface="Georgia"/>
              <a:ea typeface="+mn-ea"/>
              <a:cs typeface="+mn-cs"/>
            </a:endParaRPr>
          </a:p>
        </p:txBody>
      </p:sp>
      <p:sp>
        <p:nvSpPr>
          <p:cNvPr id="8" name="Text Placeholder 2">
            <a:extLst>
              <a:ext uri="{FF2B5EF4-FFF2-40B4-BE49-F238E27FC236}">
                <a16:creationId xmlns:a16="http://schemas.microsoft.com/office/drawing/2014/main" id="{EF13560C-8C0A-9F4D-6378-187878507884}"/>
              </a:ext>
            </a:extLst>
          </p:cNvPr>
          <p:cNvSpPr txBox="1">
            <a:spLocks/>
          </p:cNvSpPr>
          <p:nvPr>
            <p:custDataLst>
              <p:tags r:id="rId2"/>
            </p:custDataLst>
          </p:nvPr>
        </p:nvSpPr>
        <p:spPr bwMode="auto">
          <a:xfrm>
            <a:off x="7626065" y="1640145"/>
            <a:ext cx="3880135" cy="3666865"/>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243840" tIns="0" rIns="0" bIns="0" rtlCol="0" anchor="t" anchorCtr="0">
            <a:no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800"/>
              </a:spcAft>
              <a:buClr>
                <a:srgbClr val="4E2683"/>
              </a:buClr>
              <a:buSzPct val="100000"/>
              <a:buFont typeface="Verdana" panose="020B0604030504040204" pitchFamily="34" charset="0"/>
              <a:buNone/>
              <a:tabLst/>
              <a:defRPr/>
            </a:pPr>
            <a:r>
              <a:rPr kumimoji="0" lang="en-US" sz="1300" b="0" i="0" u="none" strike="noStrike" kern="1200" cap="none" spc="0" normalizeH="0" baseline="0" noProof="0" dirty="0">
                <a:ln>
                  <a:noFill/>
                </a:ln>
                <a:solidFill>
                  <a:srgbClr val="000000"/>
                </a:solidFill>
                <a:effectLst/>
                <a:uLnTx/>
                <a:uFillTx/>
                <a:latin typeface="Georgia"/>
                <a:ea typeface="+mn-ea"/>
                <a:cs typeface="+mn-cs"/>
              </a:rPr>
              <a:t>3,807 patients in the Korean</a:t>
            </a:r>
            <a:br>
              <a:rPr kumimoji="0" lang="en-US" sz="1300" b="0" i="0" u="none" strike="noStrike" kern="1200" cap="none" spc="0" normalizeH="0" baseline="0" noProof="0" dirty="0">
                <a:ln>
                  <a:noFill/>
                </a:ln>
                <a:solidFill>
                  <a:srgbClr val="000000"/>
                </a:solidFill>
                <a:effectLst/>
                <a:uLnTx/>
                <a:uFillTx/>
                <a:latin typeface="Georgia"/>
                <a:ea typeface="+mn-ea"/>
                <a:cs typeface="+mn-cs"/>
              </a:rPr>
            </a:br>
            <a:r>
              <a:rPr kumimoji="0" lang="en-US" sz="1300" b="0" i="0" u="none" strike="noStrike" kern="1200" cap="none" spc="0" normalizeH="0" baseline="0" noProof="0" dirty="0">
                <a:ln>
                  <a:noFill/>
                </a:ln>
                <a:solidFill>
                  <a:srgbClr val="000000"/>
                </a:solidFill>
                <a:effectLst/>
                <a:uLnTx/>
                <a:uFillTx/>
                <a:latin typeface="Georgia"/>
                <a:ea typeface="+mn-ea"/>
                <a:cs typeface="+mn-cs"/>
              </a:rPr>
              <a:t>multicenter registry </a:t>
            </a:r>
          </a:p>
          <a:p>
            <a:pPr marL="0" marR="0" lvl="0" indent="0" algn="l" defTabSz="1219170" rtl="0" eaLnBrk="1" fontAlgn="auto" latinLnBrk="0" hangingPunct="1">
              <a:lnSpc>
                <a:spcPct val="100000"/>
              </a:lnSpc>
              <a:spcBef>
                <a:spcPts val="800"/>
              </a:spcBef>
              <a:spcAft>
                <a:spcPts val="800"/>
              </a:spcAft>
              <a:buClr>
                <a:srgbClr val="4E2683"/>
              </a:buClr>
              <a:buSzPct val="100000"/>
              <a:buFont typeface="Verdana" panose="020B0604030504040204" pitchFamily="34" charset="0"/>
              <a:buNone/>
              <a:tabLst/>
              <a:defRPr/>
            </a:pPr>
            <a:r>
              <a:rPr kumimoji="0" lang="en-US" sz="1300" b="0" i="0" u="none" strike="noStrike" kern="1200" cap="none" spc="0" normalizeH="0" baseline="0" noProof="0" dirty="0">
                <a:ln>
                  <a:noFill/>
                </a:ln>
                <a:solidFill>
                  <a:srgbClr val="000000"/>
                </a:solidFill>
                <a:effectLst/>
                <a:uLnTx/>
                <a:uFillTx/>
                <a:latin typeface="Georgia"/>
                <a:ea typeface="+mn-ea"/>
                <a:cs typeface="+mn-cs"/>
              </a:rPr>
              <a:t>Patients were prescribed statin at discharge and were divided into 2 groups on the basis of statin withdrawal history; 603 patients had a history of statin discontinuation and 3,204 patients continued statin therapy. The primary outcome was mortality from any cause</a:t>
            </a:r>
          </a:p>
          <a:p>
            <a:pPr marL="0" marR="0" lvl="0" indent="0" algn="l" defTabSz="1219170" rtl="0" eaLnBrk="1" fontAlgn="auto" latinLnBrk="0" hangingPunct="1">
              <a:lnSpc>
                <a:spcPct val="100000"/>
              </a:lnSpc>
              <a:spcBef>
                <a:spcPts val="800"/>
              </a:spcBef>
              <a:spcAft>
                <a:spcPts val="800"/>
              </a:spcAft>
              <a:buClr>
                <a:srgbClr val="4E2683"/>
              </a:buClr>
              <a:buSzPct val="100000"/>
              <a:buFont typeface="Verdana" panose="020B0604030504040204" pitchFamily="34" charset="0"/>
              <a:buNone/>
              <a:tabLst/>
              <a:defRPr/>
            </a:pPr>
            <a:r>
              <a:rPr kumimoji="0" lang="en-US" sz="1300" b="0" i="0" u="none" strike="noStrike" kern="1200" cap="none" spc="0" normalizeH="0" baseline="0" noProof="0" dirty="0">
                <a:ln>
                  <a:noFill/>
                </a:ln>
                <a:solidFill>
                  <a:srgbClr val="000000"/>
                </a:solidFill>
                <a:effectLst/>
                <a:uLnTx/>
                <a:uFillTx/>
                <a:latin typeface="Georgia"/>
                <a:ea typeface="+mn-ea"/>
                <a:cs typeface="+mn-cs"/>
              </a:rPr>
              <a:t>The duration of follow-up was 4 years after AMI. Statin withdrawal was associated with higher mortality than continued statin treatment (hazard ratio 3.45, 95% confidence interval 2.81 to 4.24, p &lt;0.001), primarily as the result of increased cardiac mortality (hazard ratio 4.65, 95% confidence interval 3.14 to 6.87, p &lt;0.001)</a:t>
            </a:r>
          </a:p>
        </p:txBody>
      </p:sp>
      <p:grpSp>
        <p:nvGrpSpPr>
          <p:cNvPr id="9" name="Group 8">
            <a:extLst>
              <a:ext uri="{FF2B5EF4-FFF2-40B4-BE49-F238E27FC236}">
                <a16:creationId xmlns:a16="http://schemas.microsoft.com/office/drawing/2014/main" id="{F028FD98-4C8B-815C-563C-3C7C76678753}"/>
              </a:ext>
            </a:extLst>
          </p:cNvPr>
          <p:cNvGrpSpPr/>
          <p:nvPr/>
        </p:nvGrpSpPr>
        <p:grpSpPr>
          <a:xfrm>
            <a:off x="7478274" y="1644514"/>
            <a:ext cx="265176" cy="265522"/>
            <a:chOff x="439557" y="1731286"/>
            <a:chExt cx="175977" cy="175977"/>
          </a:xfrm>
        </p:grpSpPr>
        <p:sp>
          <p:nvSpPr>
            <p:cNvPr id="10" name="Oval 9">
              <a:extLst>
                <a:ext uri="{FF2B5EF4-FFF2-40B4-BE49-F238E27FC236}">
                  <a16:creationId xmlns:a16="http://schemas.microsoft.com/office/drawing/2014/main" id="{E1CC570C-EE2D-56CA-C31B-2BFC6AA7AFC3}"/>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11" name="Oval 10">
              <a:extLst>
                <a:ext uri="{FF2B5EF4-FFF2-40B4-BE49-F238E27FC236}">
                  <a16:creationId xmlns:a16="http://schemas.microsoft.com/office/drawing/2014/main" id="{7378E040-BD35-1467-0537-B6075A7FD6D8}"/>
                </a:ext>
              </a:extLst>
            </p:cNvPr>
            <p:cNvSpPr/>
            <p:nvPr/>
          </p:nvSpPr>
          <p:spPr>
            <a:xfrm>
              <a:off x="469056" y="1760785"/>
              <a:ext cx="116979" cy="116979"/>
            </a:xfrm>
            <a:prstGeom prst="ellipse">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12" name="Group 11">
            <a:extLst>
              <a:ext uri="{FF2B5EF4-FFF2-40B4-BE49-F238E27FC236}">
                <a16:creationId xmlns:a16="http://schemas.microsoft.com/office/drawing/2014/main" id="{0FC3C6F5-2B76-161A-D61A-2D1CE8561BC7}"/>
              </a:ext>
            </a:extLst>
          </p:cNvPr>
          <p:cNvGrpSpPr/>
          <p:nvPr/>
        </p:nvGrpSpPr>
        <p:grpSpPr>
          <a:xfrm>
            <a:off x="7478274" y="2215557"/>
            <a:ext cx="265176" cy="265522"/>
            <a:chOff x="439557" y="1731286"/>
            <a:chExt cx="175977" cy="175977"/>
          </a:xfrm>
        </p:grpSpPr>
        <p:sp>
          <p:nvSpPr>
            <p:cNvPr id="13" name="Oval 12">
              <a:extLst>
                <a:ext uri="{FF2B5EF4-FFF2-40B4-BE49-F238E27FC236}">
                  <a16:creationId xmlns:a16="http://schemas.microsoft.com/office/drawing/2014/main" id="{869AE124-B4BF-9D03-5E54-813AE6477273}"/>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14" name="Oval 13">
              <a:extLst>
                <a:ext uri="{FF2B5EF4-FFF2-40B4-BE49-F238E27FC236}">
                  <a16:creationId xmlns:a16="http://schemas.microsoft.com/office/drawing/2014/main" id="{E901210A-2AD1-F4B9-A297-B9790692B2D9}"/>
                </a:ext>
              </a:extLst>
            </p:cNvPr>
            <p:cNvSpPr/>
            <p:nvPr/>
          </p:nvSpPr>
          <p:spPr>
            <a:xfrm>
              <a:off x="469056" y="1760785"/>
              <a:ext cx="116979" cy="116979"/>
            </a:xfrm>
            <a:prstGeom prst="ellipse">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15" name="Group 14">
            <a:extLst>
              <a:ext uri="{FF2B5EF4-FFF2-40B4-BE49-F238E27FC236}">
                <a16:creationId xmlns:a16="http://schemas.microsoft.com/office/drawing/2014/main" id="{B4FD13E9-A420-0B24-D4F4-D777A86EB26A}"/>
              </a:ext>
            </a:extLst>
          </p:cNvPr>
          <p:cNvGrpSpPr/>
          <p:nvPr/>
        </p:nvGrpSpPr>
        <p:grpSpPr>
          <a:xfrm>
            <a:off x="7478274" y="3594461"/>
            <a:ext cx="265176" cy="265522"/>
            <a:chOff x="439557" y="1731286"/>
            <a:chExt cx="175977" cy="175977"/>
          </a:xfrm>
        </p:grpSpPr>
        <p:sp>
          <p:nvSpPr>
            <p:cNvPr id="16" name="Oval 15">
              <a:extLst>
                <a:ext uri="{FF2B5EF4-FFF2-40B4-BE49-F238E27FC236}">
                  <a16:creationId xmlns:a16="http://schemas.microsoft.com/office/drawing/2014/main" id="{EBC0C027-121A-0242-6A90-A121AE7404E5}"/>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17" name="Oval 16">
              <a:extLst>
                <a:ext uri="{FF2B5EF4-FFF2-40B4-BE49-F238E27FC236}">
                  <a16:creationId xmlns:a16="http://schemas.microsoft.com/office/drawing/2014/main" id="{4CD8974C-BBA9-3542-59F9-000C491D71B7}"/>
                </a:ext>
              </a:extLst>
            </p:cNvPr>
            <p:cNvSpPr/>
            <p:nvPr/>
          </p:nvSpPr>
          <p:spPr>
            <a:xfrm>
              <a:off x="469056" y="1760785"/>
              <a:ext cx="116979" cy="116979"/>
            </a:xfrm>
            <a:prstGeom prst="ellipse">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grpSp>
      <p:sp>
        <p:nvSpPr>
          <p:cNvPr id="19" name="Oval 18">
            <a:extLst>
              <a:ext uri="{FF2B5EF4-FFF2-40B4-BE49-F238E27FC236}">
                <a16:creationId xmlns:a16="http://schemas.microsoft.com/office/drawing/2014/main" id="{B3F9E20C-E9E9-305A-1F33-D3A2840BB196}"/>
              </a:ext>
            </a:extLst>
          </p:cNvPr>
          <p:cNvSpPr/>
          <p:nvPr/>
        </p:nvSpPr>
        <p:spPr>
          <a:xfrm>
            <a:off x="4414521" y="1764592"/>
            <a:ext cx="448056" cy="445992"/>
          </a:xfrm>
          <a:prstGeom prst="ellipse">
            <a:avLst/>
          </a:prstGeom>
          <a:solidFill>
            <a:srgbClr val="009C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IN" sz="1400" b="0" i="0" u="none" strike="noStrike" kern="1200" cap="none" spc="0" normalizeH="0" baseline="0" noProof="0" dirty="0">
                <a:ln>
                  <a:noFill/>
                </a:ln>
                <a:solidFill>
                  <a:prstClr val="white"/>
                </a:solidFill>
                <a:effectLst/>
                <a:uLnTx/>
                <a:uFillTx/>
                <a:latin typeface="Georgia"/>
                <a:ea typeface="+mn-ea"/>
                <a:cs typeface="+mn-cs"/>
              </a:rPr>
              <a:t>B</a:t>
            </a:r>
          </a:p>
        </p:txBody>
      </p:sp>
      <p:sp>
        <p:nvSpPr>
          <p:cNvPr id="20" name="Text Placeholder 2">
            <a:extLst>
              <a:ext uri="{FF2B5EF4-FFF2-40B4-BE49-F238E27FC236}">
                <a16:creationId xmlns:a16="http://schemas.microsoft.com/office/drawing/2014/main" id="{4AE218E2-739C-12F0-30DC-1B8C249BC233}"/>
              </a:ext>
            </a:extLst>
          </p:cNvPr>
          <p:cNvSpPr txBox="1">
            <a:spLocks/>
          </p:cNvSpPr>
          <p:nvPr>
            <p:custDataLst>
              <p:tags r:id="rId3"/>
            </p:custDataLst>
          </p:nvPr>
        </p:nvSpPr>
        <p:spPr bwMode="auto">
          <a:xfrm>
            <a:off x="2003671" y="5628962"/>
            <a:ext cx="1067600" cy="198991"/>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none" lIns="0" tIns="0" rIns="0" bIns="0" rtlCol="0" anchor="t" anchorCtr="0">
            <a:sp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533"/>
              </a:spcBef>
              <a:spcAft>
                <a:spcPts val="0"/>
              </a:spcAft>
              <a:buClr>
                <a:srgbClr val="4E2683"/>
              </a:buClr>
              <a:buSzPct val="100000"/>
              <a:buFont typeface="Verdana" panose="020B0604030504040204" pitchFamily="34" charset="0"/>
              <a:buNone/>
              <a:tabLst/>
              <a:defRPr/>
            </a:pPr>
            <a:r>
              <a:rPr kumimoji="0" lang="en-US" sz="1200" b="0" i="0" u="none" strike="noStrike" kern="1200" cap="none" spc="0" normalizeH="0" baseline="0" noProof="0" dirty="0">
                <a:ln>
                  <a:noFill/>
                </a:ln>
                <a:solidFill>
                  <a:srgbClr val="000000"/>
                </a:solidFill>
                <a:effectLst/>
                <a:uLnTx/>
                <a:uFillTx/>
                <a:latin typeface="Georgia"/>
                <a:ea typeface="+mn-ea"/>
                <a:cs typeface="+mn-cs"/>
              </a:rPr>
              <a:t>Years after AMI</a:t>
            </a:r>
          </a:p>
        </p:txBody>
      </p:sp>
      <p:sp>
        <p:nvSpPr>
          <p:cNvPr id="21" name="Text Placeholder 2">
            <a:extLst>
              <a:ext uri="{FF2B5EF4-FFF2-40B4-BE49-F238E27FC236}">
                <a16:creationId xmlns:a16="http://schemas.microsoft.com/office/drawing/2014/main" id="{F3691837-766B-1CDB-E170-FCAA9097E3BD}"/>
              </a:ext>
            </a:extLst>
          </p:cNvPr>
          <p:cNvSpPr txBox="1">
            <a:spLocks/>
          </p:cNvSpPr>
          <p:nvPr>
            <p:custDataLst>
              <p:tags r:id="rId4"/>
            </p:custDataLst>
          </p:nvPr>
        </p:nvSpPr>
        <p:spPr bwMode="auto">
          <a:xfrm rot="16200000">
            <a:off x="-131247" y="3707547"/>
            <a:ext cx="1856899" cy="184666"/>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none" lIns="0" tIns="0" rIns="0" bIns="0" rtlCol="0" anchor="t" anchorCtr="0">
            <a:sp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533"/>
              </a:spcBef>
              <a:spcAft>
                <a:spcPts val="0"/>
              </a:spcAft>
              <a:buClr>
                <a:srgbClr val="4E2683"/>
              </a:buClr>
              <a:buSzPct val="100000"/>
              <a:buFont typeface="Verdana" panose="020B0604030504040204" pitchFamily="34" charset="0"/>
              <a:buNone/>
              <a:tabLst/>
              <a:defRPr/>
            </a:pPr>
            <a:r>
              <a:rPr kumimoji="0" lang="en-US" sz="1200" b="0" i="0" u="none" strike="noStrike" kern="1200" cap="none" spc="0" normalizeH="0" baseline="0" noProof="0" dirty="0">
                <a:ln>
                  <a:noFill/>
                </a:ln>
                <a:solidFill>
                  <a:srgbClr val="000000"/>
                </a:solidFill>
                <a:effectLst/>
                <a:uLnTx/>
                <a:uFillTx/>
                <a:latin typeface="Georgia"/>
                <a:ea typeface="+mn-ea"/>
                <a:cs typeface="+mn-cs"/>
              </a:rPr>
              <a:t>Cumulative mortality (%)</a:t>
            </a:r>
          </a:p>
        </p:txBody>
      </p:sp>
      <p:sp>
        <p:nvSpPr>
          <p:cNvPr id="22" name="Freeform: Shape 21">
            <a:extLst>
              <a:ext uri="{FF2B5EF4-FFF2-40B4-BE49-F238E27FC236}">
                <a16:creationId xmlns:a16="http://schemas.microsoft.com/office/drawing/2014/main" id="{A00C3E5D-CBC2-6D60-CD7C-93C40E8176B6}"/>
              </a:ext>
            </a:extLst>
          </p:cNvPr>
          <p:cNvSpPr/>
          <p:nvPr/>
        </p:nvSpPr>
        <p:spPr>
          <a:xfrm>
            <a:off x="1377950" y="3629336"/>
            <a:ext cx="2330639" cy="1669055"/>
          </a:xfrm>
          <a:custGeom>
            <a:avLst/>
            <a:gdLst>
              <a:gd name="connsiteX0" fmla="*/ 0 w 1778758"/>
              <a:gd name="connsiteY0" fmla="*/ 1355677 h 1355677"/>
              <a:gd name="connsiteX1" fmla="*/ 18197 w 1778758"/>
              <a:gd name="connsiteY1" fmla="*/ 1291988 h 1355677"/>
              <a:gd name="connsiteX2" fmla="*/ 50042 w 1778758"/>
              <a:gd name="connsiteY2" fmla="*/ 1255594 h 1355677"/>
              <a:gd name="connsiteX3" fmla="*/ 141027 w 1778758"/>
              <a:gd name="connsiteY3" fmla="*/ 1214651 h 1355677"/>
              <a:gd name="connsiteX4" fmla="*/ 227463 w 1778758"/>
              <a:gd name="connsiteY4" fmla="*/ 1214651 h 1355677"/>
              <a:gd name="connsiteX5" fmla="*/ 272955 w 1778758"/>
              <a:gd name="connsiteY5" fmla="*/ 1196454 h 1355677"/>
              <a:gd name="connsiteX6" fmla="*/ 350292 w 1778758"/>
              <a:gd name="connsiteY6" fmla="*/ 1155510 h 1355677"/>
              <a:gd name="connsiteX7" fmla="*/ 404884 w 1778758"/>
              <a:gd name="connsiteY7" fmla="*/ 1123665 h 1355677"/>
              <a:gd name="connsiteX8" fmla="*/ 473122 w 1778758"/>
              <a:gd name="connsiteY8" fmla="*/ 1100919 h 1355677"/>
              <a:gd name="connsiteX9" fmla="*/ 514066 w 1778758"/>
              <a:gd name="connsiteY9" fmla="*/ 1032680 h 1355677"/>
              <a:gd name="connsiteX10" fmla="*/ 527713 w 1778758"/>
              <a:gd name="connsiteY10" fmla="*/ 1019033 h 1355677"/>
              <a:gd name="connsiteX11" fmla="*/ 600501 w 1778758"/>
              <a:gd name="connsiteY11" fmla="*/ 978089 h 1355677"/>
              <a:gd name="connsiteX12" fmla="*/ 609600 w 1778758"/>
              <a:gd name="connsiteY12" fmla="*/ 996286 h 1355677"/>
              <a:gd name="connsiteX13" fmla="*/ 650543 w 1778758"/>
              <a:gd name="connsiteY13" fmla="*/ 950794 h 1355677"/>
              <a:gd name="connsiteX14" fmla="*/ 696036 w 1778758"/>
              <a:gd name="connsiteY14" fmla="*/ 932597 h 1355677"/>
              <a:gd name="connsiteX15" fmla="*/ 750627 w 1778758"/>
              <a:gd name="connsiteY15" fmla="*/ 914400 h 1355677"/>
              <a:gd name="connsiteX16" fmla="*/ 800669 w 1778758"/>
              <a:gd name="connsiteY16" fmla="*/ 900752 h 1355677"/>
              <a:gd name="connsiteX17" fmla="*/ 832513 w 1778758"/>
              <a:gd name="connsiteY17" fmla="*/ 855260 h 1355677"/>
              <a:gd name="connsiteX18" fmla="*/ 878006 w 1778758"/>
              <a:gd name="connsiteY18" fmla="*/ 837062 h 1355677"/>
              <a:gd name="connsiteX19" fmla="*/ 905301 w 1778758"/>
              <a:gd name="connsiteY19" fmla="*/ 764274 h 1355677"/>
              <a:gd name="connsiteX20" fmla="*/ 932597 w 1778758"/>
              <a:gd name="connsiteY20" fmla="*/ 773373 h 1355677"/>
              <a:gd name="connsiteX21" fmla="*/ 941695 w 1778758"/>
              <a:gd name="connsiteY21" fmla="*/ 746077 h 1355677"/>
              <a:gd name="connsiteX22" fmla="*/ 982639 w 1778758"/>
              <a:gd name="connsiteY22" fmla="*/ 741528 h 1355677"/>
              <a:gd name="connsiteX23" fmla="*/ 1014484 w 1778758"/>
              <a:gd name="connsiteY23" fmla="*/ 696036 h 1355677"/>
              <a:gd name="connsiteX24" fmla="*/ 1037230 w 1778758"/>
              <a:gd name="connsiteY24" fmla="*/ 691486 h 1355677"/>
              <a:gd name="connsiteX25" fmla="*/ 1069075 w 1778758"/>
              <a:gd name="connsiteY25" fmla="*/ 677839 h 1355677"/>
              <a:gd name="connsiteX26" fmla="*/ 1091821 w 1778758"/>
              <a:gd name="connsiteY26" fmla="*/ 664191 h 1355677"/>
              <a:gd name="connsiteX27" fmla="*/ 1146412 w 1778758"/>
              <a:gd name="connsiteY27" fmla="*/ 623248 h 1355677"/>
              <a:gd name="connsiteX28" fmla="*/ 1150961 w 1778758"/>
              <a:gd name="connsiteY28" fmla="*/ 614149 h 1355677"/>
              <a:gd name="connsiteX29" fmla="*/ 1205552 w 1778758"/>
              <a:gd name="connsiteY29" fmla="*/ 614149 h 1355677"/>
              <a:gd name="connsiteX30" fmla="*/ 1210101 w 1778758"/>
              <a:gd name="connsiteY30" fmla="*/ 568657 h 1355677"/>
              <a:gd name="connsiteX31" fmla="*/ 1278340 w 1778758"/>
              <a:gd name="connsiteY31" fmla="*/ 568657 h 1355677"/>
              <a:gd name="connsiteX32" fmla="*/ 1346579 w 1778758"/>
              <a:gd name="connsiteY32" fmla="*/ 555009 h 1355677"/>
              <a:gd name="connsiteX33" fmla="*/ 1401170 w 1778758"/>
              <a:gd name="connsiteY33" fmla="*/ 500418 h 1355677"/>
              <a:gd name="connsiteX34" fmla="*/ 1396621 w 1778758"/>
              <a:gd name="connsiteY34" fmla="*/ 409433 h 1355677"/>
              <a:gd name="connsiteX35" fmla="*/ 1473958 w 1778758"/>
              <a:gd name="connsiteY35" fmla="*/ 395785 h 1355677"/>
              <a:gd name="connsiteX36" fmla="*/ 1487606 w 1778758"/>
              <a:gd name="connsiteY36" fmla="*/ 409433 h 1355677"/>
              <a:gd name="connsiteX37" fmla="*/ 1528549 w 1778758"/>
              <a:gd name="connsiteY37" fmla="*/ 377588 h 1355677"/>
              <a:gd name="connsiteX38" fmla="*/ 1560394 w 1778758"/>
              <a:gd name="connsiteY38" fmla="*/ 318448 h 1355677"/>
              <a:gd name="connsiteX39" fmla="*/ 1592239 w 1778758"/>
              <a:gd name="connsiteY39" fmla="*/ 286603 h 1355677"/>
              <a:gd name="connsiteX40" fmla="*/ 1614985 w 1778758"/>
              <a:gd name="connsiteY40" fmla="*/ 300251 h 1355677"/>
              <a:gd name="connsiteX41" fmla="*/ 1628633 w 1778758"/>
              <a:gd name="connsiteY41" fmla="*/ 236561 h 1355677"/>
              <a:gd name="connsiteX42" fmla="*/ 1642281 w 1778758"/>
              <a:gd name="connsiteY42" fmla="*/ 222913 h 1355677"/>
              <a:gd name="connsiteX43" fmla="*/ 1678675 w 1778758"/>
              <a:gd name="connsiteY43" fmla="*/ 232012 h 1355677"/>
              <a:gd name="connsiteX44" fmla="*/ 1719618 w 1778758"/>
              <a:gd name="connsiteY44" fmla="*/ 163773 h 1355677"/>
              <a:gd name="connsiteX45" fmla="*/ 1742364 w 1778758"/>
              <a:gd name="connsiteY45" fmla="*/ 90985 h 1355677"/>
              <a:gd name="connsiteX46" fmla="*/ 1756012 w 1778758"/>
              <a:gd name="connsiteY46" fmla="*/ 86436 h 1355677"/>
              <a:gd name="connsiteX47" fmla="*/ 1778758 w 1778758"/>
              <a:gd name="connsiteY47" fmla="*/ 0 h 1355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778758" h="1355677">
                <a:moveTo>
                  <a:pt x="0" y="1355677"/>
                </a:moveTo>
                <a:lnTo>
                  <a:pt x="18197" y="1291988"/>
                </a:lnTo>
                <a:lnTo>
                  <a:pt x="50042" y="1255594"/>
                </a:lnTo>
                <a:lnTo>
                  <a:pt x="141027" y="1214651"/>
                </a:lnTo>
                <a:lnTo>
                  <a:pt x="227463" y="1214651"/>
                </a:lnTo>
                <a:lnTo>
                  <a:pt x="272955" y="1196454"/>
                </a:lnTo>
                <a:lnTo>
                  <a:pt x="350292" y="1155510"/>
                </a:lnTo>
                <a:lnTo>
                  <a:pt x="404884" y="1123665"/>
                </a:lnTo>
                <a:lnTo>
                  <a:pt x="473122" y="1100919"/>
                </a:lnTo>
                <a:lnTo>
                  <a:pt x="514066" y="1032680"/>
                </a:lnTo>
                <a:lnTo>
                  <a:pt x="527713" y="1019033"/>
                </a:lnTo>
                <a:lnTo>
                  <a:pt x="600501" y="978089"/>
                </a:lnTo>
                <a:lnTo>
                  <a:pt x="609600" y="996286"/>
                </a:lnTo>
                <a:lnTo>
                  <a:pt x="650543" y="950794"/>
                </a:lnTo>
                <a:lnTo>
                  <a:pt x="696036" y="932597"/>
                </a:lnTo>
                <a:lnTo>
                  <a:pt x="750627" y="914400"/>
                </a:lnTo>
                <a:lnTo>
                  <a:pt x="800669" y="900752"/>
                </a:lnTo>
                <a:lnTo>
                  <a:pt x="832513" y="855260"/>
                </a:lnTo>
                <a:lnTo>
                  <a:pt x="878006" y="837062"/>
                </a:lnTo>
                <a:lnTo>
                  <a:pt x="905301" y="764274"/>
                </a:lnTo>
                <a:lnTo>
                  <a:pt x="932597" y="773373"/>
                </a:lnTo>
                <a:lnTo>
                  <a:pt x="941695" y="746077"/>
                </a:lnTo>
                <a:lnTo>
                  <a:pt x="982639" y="741528"/>
                </a:lnTo>
                <a:lnTo>
                  <a:pt x="1014484" y="696036"/>
                </a:lnTo>
                <a:lnTo>
                  <a:pt x="1037230" y="691486"/>
                </a:lnTo>
                <a:lnTo>
                  <a:pt x="1069075" y="677839"/>
                </a:lnTo>
                <a:lnTo>
                  <a:pt x="1091821" y="664191"/>
                </a:lnTo>
                <a:lnTo>
                  <a:pt x="1146412" y="623248"/>
                </a:lnTo>
                <a:lnTo>
                  <a:pt x="1150961" y="614149"/>
                </a:lnTo>
                <a:lnTo>
                  <a:pt x="1205552" y="614149"/>
                </a:lnTo>
                <a:lnTo>
                  <a:pt x="1210101" y="568657"/>
                </a:lnTo>
                <a:lnTo>
                  <a:pt x="1278340" y="568657"/>
                </a:lnTo>
                <a:lnTo>
                  <a:pt x="1346579" y="555009"/>
                </a:lnTo>
                <a:lnTo>
                  <a:pt x="1401170" y="500418"/>
                </a:lnTo>
                <a:lnTo>
                  <a:pt x="1396621" y="409433"/>
                </a:lnTo>
                <a:lnTo>
                  <a:pt x="1473958" y="395785"/>
                </a:lnTo>
                <a:lnTo>
                  <a:pt x="1487606" y="409433"/>
                </a:lnTo>
                <a:lnTo>
                  <a:pt x="1528549" y="377588"/>
                </a:lnTo>
                <a:lnTo>
                  <a:pt x="1560394" y="318448"/>
                </a:lnTo>
                <a:lnTo>
                  <a:pt x="1592239" y="286603"/>
                </a:lnTo>
                <a:lnTo>
                  <a:pt x="1614985" y="300251"/>
                </a:lnTo>
                <a:lnTo>
                  <a:pt x="1628633" y="236561"/>
                </a:lnTo>
                <a:lnTo>
                  <a:pt x="1642281" y="222913"/>
                </a:lnTo>
                <a:lnTo>
                  <a:pt x="1678675" y="232012"/>
                </a:lnTo>
                <a:lnTo>
                  <a:pt x="1719618" y="163773"/>
                </a:lnTo>
                <a:lnTo>
                  <a:pt x="1742364" y="90985"/>
                </a:lnTo>
                <a:lnTo>
                  <a:pt x="1756012" y="86436"/>
                </a:lnTo>
                <a:lnTo>
                  <a:pt x="1778758" y="0"/>
                </a:lnTo>
              </a:path>
            </a:pathLst>
          </a:cu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1200" b="0" i="0" u="none" strike="noStrike" kern="1200" cap="none" spc="0" normalizeH="0" baseline="0" noProof="0">
              <a:ln>
                <a:noFill/>
              </a:ln>
              <a:solidFill>
                <a:prstClr val="white"/>
              </a:solidFill>
              <a:effectLst/>
              <a:uLnTx/>
              <a:uFillTx/>
              <a:latin typeface="Calibri"/>
              <a:ea typeface="+mn-ea"/>
              <a:cs typeface="+mn-cs"/>
            </a:endParaRPr>
          </a:p>
        </p:txBody>
      </p:sp>
      <p:sp>
        <p:nvSpPr>
          <p:cNvPr id="23" name="Freeform: Shape 22">
            <a:extLst>
              <a:ext uri="{FF2B5EF4-FFF2-40B4-BE49-F238E27FC236}">
                <a16:creationId xmlns:a16="http://schemas.microsoft.com/office/drawing/2014/main" id="{B94C761C-9B6C-5ACB-A49F-F47AC5F9C18B}"/>
              </a:ext>
            </a:extLst>
          </p:cNvPr>
          <p:cNvSpPr/>
          <p:nvPr/>
        </p:nvSpPr>
        <p:spPr>
          <a:xfrm>
            <a:off x="1397000" y="4643170"/>
            <a:ext cx="2294993" cy="649268"/>
          </a:xfrm>
          <a:custGeom>
            <a:avLst/>
            <a:gdLst>
              <a:gd name="connsiteX0" fmla="*/ 0 w 1701421"/>
              <a:gd name="connsiteY0" fmla="*/ 468573 h 468573"/>
              <a:gd name="connsiteX1" fmla="*/ 154674 w 1701421"/>
              <a:gd name="connsiteY1" fmla="*/ 427630 h 468573"/>
              <a:gd name="connsiteX2" fmla="*/ 259307 w 1701421"/>
              <a:gd name="connsiteY2" fmla="*/ 391236 h 468573"/>
              <a:gd name="connsiteX3" fmla="*/ 386686 w 1701421"/>
              <a:gd name="connsiteY3" fmla="*/ 354842 h 468573"/>
              <a:gd name="connsiteX4" fmla="*/ 541361 w 1701421"/>
              <a:gd name="connsiteY4" fmla="*/ 304800 h 468573"/>
              <a:gd name="connsiteX5" fmla="*/ 714233 w 1701421"/>
              <a:gd name="connsiteY5" fmla="*/ 259307 h 468573"/>
              <a:gd name="connsiteX6" fmla="*/ 859809 w 1701421"/>
              <a:gd name="connsiteY6" fmla="*/ 227462 h 468573"/>
              <a:gd name="connsiteX7" fmla="*/ 987188 w 1701421"/>
              <a:gd name="connsiteY7" fmla="*/ 195618 h 468573"/>
              <a:gd name="connsiteX8" fmla="*/ 1073624 w 1701421"/>
              <a:gd name="connsiteY8" fmla="*/ 181970 h 468573"/>
              <a:gd name="connsiteX9" fmla="*/ 1246495 w 1701421"/>
              <a:gd name="connsiteY9" fmla="*/ 100083 h 468573"/>
              <a:gd name="connsiteX10" fmla="*/ 1332931 w 1701421"/>
              <a:gd name="connsiteY10" fmla="*/ 68239 h 468573"/>
              <a:gd name="connsiteX11" fmla="*/ 1405719 w 1701421"/>
              <a:gd name="connsiteY11" fmla="*/ 63689 h 468573"/>
              <a:gd name="connsiteX12" fmla="*/ 1528549 w 1701421"/>
              <a:gd name="connsiteY12" fmla="*/ 45492 h 468573"/>
              <a:gd name="connsiteX13" fmla="*/ 1569492 w 1701421"/>
              <a:gd name="connsiteY13" fmla="*/ 50042 h 468573"/>
              <a:gd name="connsiteX14" fmla="*/ 1701421 w 1701421"/>
              <a:gd name="connsiteY14" fmla="*/ 0 h 468573"/>
              <a:gd name="connsiteX0" fmla="*/ 0 w 1751662"/>
              <a:gd name="connsiteY0" fmla="*/ 468573 h 468573"/>
              <a:gd name="connsiteX1" fmla="*/ 204915 w 1751662"/>
              <a:gd name="connsiteY1" fmla="*/ 427630 h 468573"/>
              <a:gd name="connsiteX2" fmla="*/ 309548 w 1751662"/>
              <a:gd name="connsiteY2" fmla="*/ 391236 h 468573"/>
              <a:gd name="connsiteX3" fmla="*/ 436927 w 1751662"/>
              <a:gd name="connsiteY3" fmla="*/ 354842 h 468573"/>
              <a:gd name="connsiteX4" fmla="*/ 591602 w 1751662"/>
              <a:gd name="connsiteY4" fmla="*/ 304800 h 468573"/>
              <a:gd name="connsiteX5" fmla="*/ 764474 w 1751662"/>
              <a:gd name="connsiteY5" fmla="*/ 259307 h 468573"/>
              <a:gd name="connsiteX6" fmla="*/ 910050 w 1751662"/>
              <a:gd name="connsiteY6" fmla="*/ 227462 h 468573"/>
              <a:gd name="connsiteX7" fmla="*/ 1037429 w 1751662"/>
              <a:gd name="connsiteY7" fmla="*/ 195618 h 468573"/>
              <a:gd name="connsiteX8" fmla="*/ 1123865 w 1751662"/>
              <a:gd name="connsiteY8" fmla="*/ 181970 h 468573"/>
              <a:gd name="connsiteX9" fmla="*/ 1296736 w 1751662"/>
              <a:gd name="connsiteY9" fmla="*/ 100083 h 468573"/>
              <a:gd name="connsiteX10" fmla="*/ 1383172 w 1751662"/>
              <a:gd name="connsiteY10" fmla="*/ 68239 h 468573"/>
              <a:gd name="connsiteX11" fmla="*/ 1455960 w 1751662"/>
              <a:gd name="connsiteY11" fmla="*/ 63689 h 468573"/>
              <a:gd name="connsiteX12" fmla="*/ 1578790 w 1751662"/>
              <a:gd name="connsiteY12" fmla="*/ 45492 h 468573"/>
              <a:gd name="connsiteX13" fmla="*/ 1619733 w 1751662"/>
              <a:gd name="connsiteY13" fmla="*/ 50042 h 468573"/>
              <a:gd name="connsiteX14" fmla="*/ 1751662 w 1751662"/>
              <a:gd name="connsiteY14" fmla="*/ 0 h 46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51662" h="468573">
                <a:moveTo>
                  <a:pt x="0" y="468573"/>
                </a:moveTo>
                <a:lnTo>
                  <a:pt x="204915" y="427630"/>
                </a:lnTo>
                <a:lnTo>
                  <a:pt x="309548" y="391236"/>
                </a:lnTo>
                <a:lnTo>
                  <a:pt x="436927" y="354842"/>
                </a:lnTo>
                <a:lnTo>
                  <a:pt x="591602" y="304800"/>
                </a:lnTo>
                <a:lnTo>
                  <a:pt x="764474" y="259307"/>
                </a:lnTo>
                <a:lnTo>
                  <a:pt x="910050" y="227462"/>
                </a:lnTo>
                <a:lnTo>
                  <a:pt x="1037429" y="195618"/>
                </a:lnTo>
                <a:lnTo>
                  <a:pt x="1123865" y="181970"/>
                </a:lnTo>
                <a:lnTo>
                  <a:pt x="1296736" y="100083"/>
                </a:lnTo>
                <a:lnTo>
                  <a:pt x="1383172" y="68239"/>
                </a:lnTo>
                <a:lnTo>
                  <a:pt x="1455960" y="63689"/>
                </a:lnTo>
                <a:lnTo>
                  <a:pt x="1578790" y="45492"/>
                </a:lnTo>
                <a:lnTo>
                  <a:pt x="1619733" y="50042"/>
                </a:lnTo>
                <a:lnTo>
                  <a:pt x="1751662" y="0"/>
                </a:lnTo>
              </a:path>
            </a:pathLst>
          </a:custGeom>
          <a:noFill/>
          <a:ln>
            <a:solidFill>
              <a:schemeClr val="accent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1200" b="0" i="0" u="none" strike="noStrike" kern="1200" cap="none" spc="0" normalizeH="0" baseline="0" noProof="0">
              <a:ln>
                <a:noFill/>
              </a:ln>
              <a:solidFill>
                <a:prstClr val="white"/>
              </a:solidFill>
              <a:effectLst/>
              <a:uLnTx/>
              <a:uFillTx/>
              <a:latin typeface="Calibri"/>
              <a:ea typeface="+mn-ea"/>
              <a:cs typeface="+mn-cs"/>
            </a:endParaRPr>
          </a:p>
        </p:txBody>
      </p:sp>
      <p:sp>
        <p:nvSpPr>
          <p:cNvPr id="24" name="Text Placeholder 2">
            <a:extLst>
              <a:ext uri="{FF2B5EF4-FFF2-40B4-BE49-F238E27FC236}">
                <a16:creationId xmlns:a16="http://schemas.microsoft.com/office/drawing/2014/main" id="{AEA6FF58-C811-3780-1477-9C21F373A7A5}"/>
              </a:ext>
            </a:extLst>
          </p:cNvPr>
          <p:cNvSpPr txBox="1">
            <a:spLocks/>
          </p:cNvSpPr>
          <p:nvPr>
            <p:custDataLst>
              <p:tags r:id="rId5"/>
            </p:custDataLst>
          </p:nvPr>
        </p:nvSpPr>
        <p:spPr bwMode="auto">
          <a:xfrm>
            <a:off x="1378956" y="2787730"/>
            <a:ext cx="1330492" cy="198991"/>
          </a:xfrm>
          <a:prstGeom prst="rect">
            <a:avLst/>
          </a:prstGeom>
          <a:noFill/>
          <a:ln w="9525" cap="flat" cmpd="sng" algn="ctr">
            <a:no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vert="horz" wrap="none" lIns="0" tIns="0" rIns="0" bIns="0" rtlCol="0" anchor="t" anchorCtr="0">
            <a:sp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533"/>
              </a:spcBef>
              <a:spcAft>
                <a:spcPts val="0"/>
              </a:spcAft>
              <a:buClr>
                <a:srgbClr val="4E2683"/>
              </a:buClr>
              <a:buSzPct val="100000"/>
              <a:buFont typeface="Verdana" panose="020B0604030504040204" pitchFamily="34" charset="0"/>
              <a:buNone/>
              <a:tabLst/>
              <a:defRPr/>
            </a:pPr>
            <a:r>
              <a:rPr kumimoji="0" lang="en-US" sz="1200" b="0" i="0" u="none" strike="noStrike" kern="1200" cap="none" spc="0" normalizeH="0" baseline="0" noProof="0" dirty="0">
                <a:ln>
                  <a:noFill/>
                </a:ln>
                <a:solidFill>
                  <a:srgbClr val="000000"/>
                </a:solidFill>
                <a:effectLst/>
                <a:uLnTx/>
                <a:uFillTx/>
                <a:latin typeface="Georgia"/>
                <a:ea typeface="+mn-ea"/>
                <a:cs typeface="+mn-cs"/>
              </a:rPr>
              <a:t>Log rank p &lt; 0.001 </a:t>
            </a:r>
          </a:p>
        </p:txBody>
      </p:sp>
      <p:sp>
        <p:nvSpPr>
          <p:cNvPr id="25" name="AutoShape 250">
            <a:extLst>
              <a:ext uri="{FF2B5EF4-FFF2-40B4-BE49-F238E27FC236}">
                <a16:creationId xmlns:a16="http://schemas.microsoft.com/office/drawing/2014/main" id="{8B7B2742-79FE-8A8E-1508-32B8CB2A7063}"/>
              </a:ext>
            </a:extLst>
          </p:cNvPr>
          <p:cNvSpPr>
            <a:spLocks noChangeArrowheads="1"/>
          </p:cNvSpPr>
          <p:nvPr/>
        </p:nvSpPr>
        <p:spPr bwMode="auto">
          <a:xfrm>
            <a:off x="1378956" y="3702697"/>
            <a:ext cx="1574363" cy="530642"/>
          </a:xfrm>
          <a:prstGeom prst="rect">
            <a:avLst/>
          </a:prstGeom>
          <a:solidFill>
            <a:schemeClr val="bg1">
              <a:lumMod val="95000"/>
            </a:schemeClr>
          </a:solidFill>
          <a:ln>
            <a:solidFill>
              <a:schemeClr val="bg1">
                <a:lumMod val="50000"/>
              </a:schemeClr>
            </a:solidFill>
          </a:ln>
          <a:effectLst/>
        </p:spPr>
        <p:txBody>
          <a:bodyPr wrap="square" lIns="60960" tIns="60960" rIns="60960" bIns="60960" anchor="b">
            <a:spAutoFit/>
          </a:bodyPr>
          <a:lstStyle/>
          <a:p>
            <a:pPr marL="0" marR="0" lvl="0" indent="0" algn="l" defTabSz="121917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Georgia"/>
                <a:ea typeface="+mn-ea"/>
                <a:cs typeface="+mn-cs"/>
              </a:rPr>
              <a:t>&gt; 3-fold increase in all-cause mortality</a:t>
            </a:r>
          </a:p>
        </p:txBody>
      </p:sp>
      <p:cxnSp>
        <p:nvCxnSpPr>
          <p:cNvPr id="26" name="Straight Arrow Connector 25">
            <a:extLst>
              <a:ext uri="{FF2B5EF4-FFF2-40B4-BE49-F238E27FC236}">
                <a16:creationId xmlns:a16="http://schemas.microsoft.com/office/drawing/2014/main" id="{FE93C139-9D25-8ADA-A75F-5B6154C03431}"/>
              </a:ext>
            </a:extLst>
          </p:cNvPr>
          <p:cNvCxnSpPr>
            <a:cxnSpLocks/>
          </p:cNvCxnSpPr>
          <p:nvPr/>
        </p:nvCxnSpPr>
        <p:spPr>
          <a:xfrm>
            <a:off x="2953319" y="3845340"/>
            <a:ext cx="593156" cy="0"/>
          </a:xfrm>
          <a:prstGeom prst="straightConnector1">
            <a:avLst/>
          </a:prstGeom>
          <a:ln>
            <a:solidFill>
              <a:schemeClr val="bg1">
                <a:lumMod val="50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6E537EEB-D199-AFBC-A4BA-8B3809341A8F}"/>
              </a:ext>
            </a:extLst>
          </p:cNvPr>
          <p:cNvCxnSpPr>
            <a:cxnSpLocks/>
          </p:cNvCxnSpPr>
          <p:nvPr/>
        </p:nvCxnSpPr>
        <p:spPr>
          <a:xfrm flipV="1">
            <a:off x="1319979" y="2289723"/>
            <a:ext cx="0" cy="302031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E1805F1D-8054-0788-6D8C-71377700D2A4}"/>
              </a:ext>
            </a:extLst>
          </p:cNvPr>
          <p:cNvCxnSpPr>
            <a:cxnSpLocks/>
          </p:cNvCxnSpPr>
          <p:nvPr/>
        </p:nvCxnSpPr>
        <p:spPr>
          <a:xfrm>
            <a:off x="1319979" y="5310036"/>
            <a:ext cx="24349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Text Placeholder 2">
            <a:extLst>
              <a:ext uri="{FF2B5EF4-FFF2-40B4-BE49-F238E27FC236}">
                <a16:creationId xmlns:a16="http://schemas.microsoft.com/office/drawing/2014/main" id="{0453DDB2-69BD-1F84-7E87-C6C86897B3BD}"/>
              </a:ext>
            </a:extLst>
          </p:cNvPr>
          <p:cNvSpPr txBox="1">
            <a:spLocks/>
          </p:cNvSpPr>
          <p:nvPr>
            <p:custDataLst>
              <p:tags r:id="rId6"/>
            </p:custDataLst>
          </p:nvPr>
        </p:nvSpPr>
        <p:spPr bwMode="auto">
          <a:xfrm>
            <a:off x="1177530" y="5152253"/>
            <a:ext cx="78548" cy="198991"/>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none" lIns="0" tIns="0" rIns="0" bIns="0" rtlCol="0" anchor="t" anchorCtr="0">
            <a:sp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533"/>
              </a:spcBef>
              <a:spcAft>
                <a:spcPts val="0"/>
              </a:spcAft>
              <a:buClr>
                <a:srgbClr val="4E2683"/>
              </a:buClr>
              <a:buSzPct val="100000"/>
              <a:buFont typeface="Verdana" panose="020B0604030504040204" pitchFamily="34" charset="0"/>
              <a:buNone/>
              <a:tabLst/>
              <a:defRPr/>
            </a:pPr>
            <a:r>
              <a:rPr kumimoji="0" lang="en-US" sz="1200" b="0" i="0" u="none" strike="noStrike" kern="1200" cap="none" spc="0" normalizeH="0" baseline="0" noProof="0">
                <a:ln>
                  <a:noFill/>
                </a:ln>
                <a:solidFill>
                  <a:srgbClr val="000000"/>
                </a:solidFill>
                <a:effectLst/>
                <a:uLnTx/>
                <a:uFillTx/>
                <a:latin typeface="Calibri"/>
                <a:ea typeface="+mn-ea"/>
                <a:cs typeface="+mn-cs"/>
              </a:rPr>
              <a:t>0</a:t>
            </a:r>
          </a:p>
        </p:txBody>
      </p:sp>
      <p:sp>
        <p:nvSpPr>
          <p:cNvPr id="30" name="Text Placeholder 2">
            <a:extLst>
              <a:ext uri="{FF2B5EF4-FFF2-40B4-BE49-F238E27FC236}">
                <a16:creationId xmlns:a16="http://schemas.microsoft.com/office/drawing/2014/main" id="{4EBD0EA3-6ED3-069A-C183-D937B3C0B518}"/>
              </a:ext>
            </a:extLst>
          </p:cNvPr>
          <p:cNvSpPr txBox="1">
            <a:spLocks/>
          </p:cNvSpPr>
          <p:nvPr>
            <p:custDataLst>
              <p:tags r:id="rId7"/>
            </p:custDataLst>
          </p:nvPr>
        </p:nvSpPr>
        <p:spPr bwMode="auto">
          <a:xfrm>
            <a:off x="1133714" y="4675161"/>
            <a:ext cx="78548" cy="198991"/>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none" lIns="0" tIns="0" rIns="0" bIns="0" rtlCol="0" anchor="t" anchorCtr="0">
            <a:sp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533"/>
              </a:spcBef>
              <a:spcAft>
                <a:spcPts val="0"/>
              </a:spcAft>
              <a:buClr>
                <a:srgbClr val="4E2683"/>
              </a:buClr>
              <a:buSzPct val="100000"/>
              <a:buFont typeface="Verdana" panose="020B0604030504040204" pitchFamily="34" charset="0"/>
              <a:buNone/>
              <a:tabLst/>
              <a:defRPr/>
            </a:pPr>
            <a:r>
              <a:rPr kumimoji="0" lang="en-US" sz="1200" b="0" i="0" u="none" strike="noStrike" kern="1200" cap="none" spc="0" normalizeH="0" baseline="0" noProof="0">
                <a:ln>
                  <a:noFill/>
                </a:ln>
                <a:solidFill>
                  <a:srgbClr val="000000"/>
                </a:solidFill>
                <a:effectLst/>
                <a:uLnTx/>
                <a:uFillTx/>
                <a:latin typeface="Calibri"/>
                <a:ea typeface="+mn-ea"/>
                <a:cs typeface="+mn-cs"/>
              </a:rPr>
              <a:t>5</a:t>
            </a:r>
          </a:p>
        </p:txBody>
      </p:sp>
      <p:sp>
        <p:nvSpPr>
          <p:cNvPr id="31" name="Text Placeholder 2">
            <a:extLst>
              <a:ext uri="{FF2B5EF4-FFF2-40B4-BE49-F238E27FC236}">
                <a16:creationId xmlns:a16="http://schemas.microsoft.com/office/drawing/2014/main" id="{B612DF54-4C56-48B7-77EE-46A41C74CF50}"/>
              </a:ext>
            </a:extLst>
          </p:cNvPr>
          <p:cNvSpPr txBox="1">
            <a:spLocks/>
          </p:cNvSpPr>
          <p:nvPr>
            <p:custDataLst>
              <p:tags r:id="rId8"/>
            </p:custDataLst>
          </p:nvPr>
        </p:nvSpPr>
        <p:spPr bwMode="auto">
          <a:xfrm>
            <a:off x="1094442" y="4198074"/>
            <a:ext cx="157094" cy="198991"/>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none" lIns="0" tIns="0" rIns="0" bIns="0" rtlCol="0" anchor="t" anchorCtr="0">
            <a:sp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533"/>
              </a:spcBef>
              <a:spcAft>
                <a:spcPts val="0"/>
              </a:spcAft>
              <a:buClr>
                <a:srgbClr val="4E2683"/>
              </a:buClr>
              <a:buSzPct val="100000"/>
              <a:buFont typeface="Verdana" panose="020B0604030504040204" pitchFamily="34" charset="0"/>
              <a:buNone/>
              <a:tabLst/>
              <a:defRPr/>
            </a:pPr>
            <a:r>
              <a:rPr kumimoji="0" lang="en-US" sz="1200" b="0" i="0" u="none" strike="noStrike" kern="1200" cap="none" spc="0" normalizeH="0" baseline="0" noProof="0">
                <a:ln>
                  <a:noFill/>
                </a:ln>
                <a:solidFill>
                  <a:srgbClr val="000000"/>
                </a:solidFill>
                <a:effectLst/>
                <a:uLnTx/>
                <a:uFillTx/>
                <a:latin typeface="Calibri"/>
                <a:ea typeface="+mn-ea"/>
                <a:cs typeface="+mn-cs"/>
              </a:rPr>
              <a:t>10</a:t>
            </a:r>
          </a:p>
        </p:txBody>
      </p:sp>
      <p:sp>
        <p:nvSpPr>
          <p:cNvPr id="32" name="Text Placeholder 2">
            <a:extLst>
              <a:ext uri="{FF2B5EF4-FFF2-40B4-BE49-F238E27FC236}">
                <a16:creationId xmlns:a16="http://schemas.microsoft.com/office/drawing/2014/main" id="{29C337FD-0AC8-6B2D-9C28-35E3F8493CC8}"/>
              </a:ext>
            </a:extLst>
          </p:cNvPr>
          <p:cNvSpPr txBox="1">
            <a:spLocks/>
          </p:cNvSpPr>
          <p:nvPr>
            <p:custDataLst>
              <p:tags r:id="rId9"/>
            </p:custDataLst>
          </p:nvPr>
        </p:nvSpPr>
        <p:spPr bwMode="auto">
          <a:xfrm>
            <a:off x="1094442" y="3720985"/>
            <a:ext cx="157094" cy="198991"/>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none" lIns="0" tIns="0" rIns="0" bIns="0" rtlCol="0" anchor="t" anchorCtr="0">
            <a:sp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533"/>
              </a:spcBef>
              <a:spcAft>
                <a:spcPts val="0"/>
              </a:spcAft>
              <a:buClr>
                <a:srgbClr val="4E2683"/>
              </a:buClr>
              <a:buSzPct val="100000"/>
              <a:buFont typeface="Verdana" panose="020B0604030504040204" pitchFamily="34" charset="0"/>
              <a:buNone/>
              <a:tabLst/>
              <a:defRPr/>
            </a:pPr>
            <a:r>
              <a:rPr kumimoji="0" lang="en-US" sz="1200" b="0" i="0" u="none" strike="noStrike" kern="1200" cap="none" spc="0" normalizeH="0" baseline="0" noProof="0">
                <a:ln>
                  <a:noFill/>
                </a:ln>
                <a:solidFill>
                  <a:srgbClr val="000000"/>
                </a:solidFill>
                <a:effectLst/>
                <a:uLnTx/>
                <a:uFillTx/>
                <a:latin typeface="Calibri"/>
                <a:ea typeface="+mn-ea"/>
                <a:cs typeface="+mn-cs"/>
              </a:rPr>
              <a:t>15</a:t>
            </a:r>
          </a:p>
        </p:txBody>
      </p:sp>
      <p:sp>
        <p:nvSpPr>
          <p:cNvPr id="33" name="Text Placeholder 2">
            <a:extLst>
              <a:ext uri="{FF2B5EF4-FFF2-40B4-BE49-F238E27FC236}">
                <a16:creationId xmlns:a16="http://schemas.microsoft.com/office/drawing/2014/main" id="{1A57D78D-11C2-60F9-B9C4-806096504D67}"/>
              </a:ext>
            </a:extLst>
          </p:cNvPr>
          <p:cNvSpPr txBox="1">
            <a:spLocks/>
          </p:cNvSpPr>
          <p:nvPr>
            <p:custDataLst>
              <p:tags r:id="rId10"/>
            </p:custDataLst>
          </p:nvPr>
        </p:nvSpPr>
        <p:spPr bwMode="auto">
          <a:xfrm>
            <a:off x="1094443" y="3243899"/>
            <a:ext cx="157094" cy="198991"/>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none" lIns="0" tIns="0" rIns="0" bIns="0" rtlCol="0" anchor="t" anchorCtr="0">
            <a:sp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533"/>
              </a:spcBef>
              <a:spcAft>
                <a:spcPts val="0"/>
              </a:spcAft>
              <a:buClr>
                <a:srgbClr val="4E2683"/>
              </a:buClr>
              <a:buSzPct val="100000"/>
              <a:buFont typeface="Verdana" panose="020B0604030504040204" pitchFamily="34" charset="0"/>
              <a:buNone/>
              <a:tabLst/>
              <a:defRPr/>
            </a:pPr>
            <a:r>
              <a:rPr kumimoji="0" lang="en-US" sz="1200" b="0" i="0" u="none" strike="noStrike" kern="1200" cap="none" spc="0" normalizeH="0" baseline="0" noProof="0">
                <a:ln>
                  <a:noFill/>
                </a:ln>
                <a:solidFill>
                  <a:srgbClr val="000000"/>
                </a:solidFill>
                <a:effectLst/>
                <a:uLnTx/>
                <a:uFillTx/>
                <a:latin typeface="Calibri"/>
                <a:ea typeface="+mn-ea"/>
                <a:cs typeface="+mn-cs"/>
              </a:rPr>
              <a:t>20</a:t>
            </a:r>
          </a:p>
        </p:txBody>
      </p:sp>
      <p:sp>
        <p:nvSpPr>
          <p:cNvPr id="34" name="Text Placeholder 2">
            <a:extLst>
              <a:ext uri="{FF2B5EF4-FFF2-40B4-BE49-F238E27FC236}">
                <a16:creationId xmlns:a16="http://schemas.microsoft.com/office/drawing/2014/main" id="{DA35970D-54AF-A930-EBE7-222C1CB1D8AB}"/>
              </a:ext>
            </a:extLst>
          </p:cNvPr>
          <p:cNvSpPr txBox="1">
            <a:spLocks/>
          </p:cNvSpPr>
          <p:nvPr>
            <p:custDataLst>
              <p:tags r:id="rId11"/>
            </p:custDataLst>
          </p:nvPr>
        </p:nvSpPr>
        <p:spPr bwMode="auto">
          <a:xfrm>
            <a:off x="1094442" y="2766810"/>
            <a:ext cx="157094" cy="198991"/>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none" lIns="0" tIns="0" rIns="0" bIns="0" rtlCol="0" anchor="t" anchorCtr="0">
            <a:sp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533"/>
              </a:spcBef>
              <a:spcAft>
                <a:spcPts val="0"/>
              </a:spcAft>
              <a:buClr>
                <a:srgbClr val="4E2683"/>
              </a:buClr>
              <a:buSzPct val="100000"/>
              <a:buFont typeface="Verdana" panose="020B0604030504040204" pitchFamily="34" charset="0"/>
              <a:buNone/>
              <a:tabLst/>
              <a:defRPr/>
            </a:pPr>
            <a:r>
              <a:rPr kumimoji="0" lang="en-US" sz="1200" b="0" i="0" u="none" strike="noStrike" kern="1200" cap="none" spc="0" normalizeH="0" baseline="0" noProof="0">
                <a:ln>
                  <a:noFill/>
                </a:ln>
                <a:solidFill>
                  <a:srgbClr val="000000"/>
                </a:solidFill>
                <a:effectLst/>
                <a:uLnTx/>
                <a:uFillTx/>
                <a:latin typeface="Calibri"/>
                <a:ea typeface="+mn-ea"/>
                <a:cs typeface="+mn-cs"/>
              </a:rPr>
              <a:t>25</a:t>
            </a:r>
          </a:p>
        </p:txBody>
      </p:sp>
      <p:sp>
        <p:nvSpPr>
          <p:cNvPr id="35" name="Text Placeholder 2">
            <a:extLst>
              <a:ext uri="{FF2B5EF4-FFF2-40B4-BE49-F238E27FC236}">
                <a16:creationId xmlns:a16="http://schemas.microsoft.com/office/drawing/2014/main" id="{F35E6CC2-81C4-787D-2084-EF7F4836AD19}"/>
              </a:ext>
            </a:extLst>
          </p:cNvPr>
          <p:cNvSpPr txBox="1">
            <a:spLocks/>
          </p:cNvSpPr>
          <p:nvPr>
            <p:custDataLst>
              <p:tags r:id="rId12"/>
            </p:custDataLst>
          </p:nvPr>
        </p:nvSpPr>
        <p:spPr bwMode="auto">
          <a:xfrm>
            <a:off x="1094443" y="2289723"/>
            <a:ext cx="157094" cy="198991"/>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none" lIns="0" tIns="0" rIns="0" bIns="0" rtlCol="0" anchor="t" anchorCtr="0">
            <a:sp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533"/>
              </a:spcBef>
              <a:spcAft>
                <a:spcPts val="0"/>
              </a:spcAft>
              <a:buClr>
                <a:srgbClr val="4E2683"/>
              </a:buClr>
              <a:buSzPct val="100000"/>
              <a:buFont typeface="Verdana" panose="020B0604030504040204" pitchFamily="34" charset="0"/>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mn-cs"/>
              </a:rPr>
              <a:t>30</a:t>
            </a:r>
          </a:p>
        </p:txBody>
      </p:sp>
      <p:grpSp>
        <p:nvGrpSpPr>
          <p:cNvPr id="36" name="Group 35">
            <a:extLst>
              <a:ext uri="{FF2B5EF4-FFF2-40B4-BE49-F238E27FC236}">
                <a16:creationId xmlns:a16="http://schemas.microsoft.com/office/drawing/2014/main" id="{9C309F44-3DF3-64BC-7D41-06F4E56A664F}"/>
              </a:ext>
            </a:extLst>
          </p:cNvPr>
          <p:cNvGrpSpPr/>
          <p:nvPr/>
        </p:nvGrpSpPr>
        <p:grpSpPr>
          <a:xfrm>
            <a:off x="1328794" y="5333926"/>
            <a:ext cx="2417355" cy="198991"/>
            <a:chOff x="996596" y="3891294"/>
            <a:chExt cx="1813017" cy="143610"/>
          </a:xfrm>
        </p:grpSpPr>
        <p:sp>
          <p:nvSpPr>
            <p:cNvPr id="62" name="Text Placeholder 2">
              <a:extLst>
                <a:ext uri="{FF2B5EF4-FFF2-40B4-BE49-F238E27FC236}">
                  <a16:creationId xmlns:a16="http://schemas.microsoft.com/office/drawing/2014/main" id="{62C06B5E-F552-D926-7475-17CD430CC0D9}"/>
                </a:ext>
              </a:extLst>
            </p:cNvPr>
            <p:cNvSpPr txBox="1">
              <a:spLocks/>
            </p:cNvSpPr>
            <p:nvPr>
              <p:custDataLst>
                <p:tags r:id="rId29"/>
              </p:custDataLst>
            </p:nvPr>
          </p:nvSpPr>
          <p:spPr bwMode="auto">
            <a:xfrm>
              <a:off x="996596" y="3891294"/>
              <a:ext cx="58911" cy="143610"/>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none" lIns="0" tIns="0" rIns="0" bIns="0" rtlCol="0" anchor="t" anchorCtr="0">
              <a:sp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533"/>
                </a:spcBef>
                <a:spcAft>
                  <a:spcPts val="0"/>
                </a:spcAft>
                <a:buClr>
                  <a:srgbClr val="4E2683"/>
                </a:buClr>
                <a:buSzPct val="100000"/>
                <a:buFont typeface="Verdana" panose="020B0604030504040204" pitchFamily="34" charset="0"/>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mn-cs"/>
                </a:rPr>
                <a:t>1</a:t>
              </a:r>
            </a:p>
          </p:txBody>
        </p:sp>
        <p:sp>
          <p:nvSpPr>
            <p:cNvPr id="63" name="Text Placeholder 2">
              <a:extLst>
                <a:ext uri="{FF2B5EF4-FFF2-40B4-BE49-F238E27FC236}">
                  <a16:creationId xmlns:a16="http://schemas.microsoft.com/office/drawing/2014/main" id="{AC136C44-80EA-2D58-331D-DDCC24C703AD}"/>
                </a:ext>
              </a:extLst>
            </p:cNvPr>
            <p:cNvSpPr txBox="1">
              <a:spLocks/>
            </p:cNvSpPr>
            <p:nvPr>
              <p:custDataLst>
                <p:tags r:id="rId30"/>
              </p:custDataLst>
            </p:nvPr>
          </p:nvSpPr>
          <p:spPr bwMode="auto">
            <a:xfrm>
              <a:off x="1581299" y="3891294"/>
              <a:ext cx="58911" cy="143610"/>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none" lIns="0" tIns="0" rIns="0" bIns="0" rtlCol="0" anchor="t" anchorCtr="0">
              <a:sp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533"/>
                </a:spcBef>
                <a:spcAft>
                  <a:spcPts val="0"/>
                </a:spcAft>
                <a:buClr>
                  <a:srgbClr val="4E2683"/>
                </a:buClr>
                <a:buSzPct val="100000"/>
                <a:buFont typeface="Verdana" panose="020B0604030504040204" pitchFamily="34" charset="0"/>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mn-cs"/>
                </a:rPr>
                <a:t>2</a:t>
              </a:r>
            </a:p>
          </p:txBody>
        </p:sp>
        <p:sp>
          <p:nvSpPr>
            <p:cNvPr id="64" name="Text Placeholder 2">
              <a:extLst>
                <a:ext uri="{FF2B5EF4-FFF2-40B4-BE49-F238E27FC236}">
                  <a16:creationId xmlns:a16="http://schemas.microsoft.com/office/drawing/2014/main" id="{D4F9D060-D8B6-41D9-67A7-C9AA626A7887}"/>
                </a:ext>
              </a:extLst>
            </p:cNvPr>
            <p:cNvSpPr txBox="1">
              <a:spLocks/>
            </p:cNvSpPr>
            <p:nvPr>
              <p:custDataLst>
                <p:tags r:id="rId31"/>
              </p:custDataLst>
            </p:nvPr>
          </p:nvSpPr>
          <p:spPr bwMode="auto">
            <a:xfrm>
              <a:off x="2166002" y="3891294"/>
              <a:ext cx="58911" cy="143610"/>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none" lIns="0" tIns="0" rIns="0" bIns="0" rtlCol="0" anchor="t" anchorCtr="0">
              <a:sp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533"/>
                </a:spcBef>
                <a:spcAft>
                  <a:spcPts val="0"/>
                </a:spcAft>
                <a:buClr>
                  <a:srgbClr val="4E2683"/>
                </a:buClr>
                <a:buSzPct val="100000"/>
                <a:buFont typeface="Verdana" panose="020B0604030504040204" pitchFamily="34" charset="0"/>
                <a:buNone/>
                <a:tabLst/>
                <a:defRPr/>
              </a:pPr>
              <a:r>
                <a:rPr kumimoji="0" lang="en-US" sz="1200" b="0" i="0" u="none" strike="noStrike" kern="1200" cap="none" spc="0" normalizeH="0" baseline="0" noProof="0">
                  <a:ln>
                    <a:noFill/>
                  </a:ln>
                  <a:solidFill>
                    <a:srgbClr val="000000"/>
                  </a:solidFill>
                  <a:effectLst/>
                  <a:uLnTx/>
                  <a:uFillTx/>
                  <a:latin typeface="Calibri"/>
                  <a:ea typeface="+mn-ea"/>
                  <a:cs typeface="+mn-cs"/>
                </a:rPr>
                <a:t>3</a:t>
              </a:r>
            </a:p>
          </p:txBody>
        </p:sp>
        <p:sp>
          <p:nvSpPr>
            <p:cNvPr id="65" name="Text Placeholder 2">
              <a:extLst>
                <a:ext uri="{FF2B5EF4-FFF2-40B4-BE49-F238E27FC236}">
                  <a16:creationId xmlns:a16="http://schemas.microsoft.com/office/drawing/2014/main" id="{BBC8574D-D933-E5E4-04DD-72FAEE307632}"/>
                </a:ext>
              </a:extLst>
            </p:cNvPr>
            <p:cNvSpPr txBox="1">
              <a:spLocks/>
            </p:cNvSpPr>
            <p:nvPr>
              <p:custDataLst>
                <p:tags r:id="rId32"/>
              </p:custDataLst>
            </p:nvPr>
          </p:nvSpPr>
          <p:spPr bwMode="auto">
            <a:xfrm>
              <a:off x="2750702" y="3891294"/>
              <a:ext cx="58911" cy="143610"/>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none" lIns="0" tIns="0" rIns="0" bIns="0" rtlCol="0" anchor="t" anchorCtr="0">
              <a:sp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533"/>
                </a:spcBef>
                <a:spcAft>
                  <a:spcPts val="0"/>
                </a:spcAft>
                <a:buClr>
                  <a:srgbClr val="4E2683"/>
                </a:buClr>
                <a:buSzPct val="100000"/>
                <a:buFont typeface="Verdana" panose="020B0604030504040204" pitchFamily="34" charset="0"/>
                <a:buNone/>
                <a:tabLst/>
                <a:defRPr/>
              </a:pPr>
              <a:r>
                <a:rPr kumimoji="0" lang="en-US" sz="1200" b="0" i="0" u="none" strike="noStrike" kern="1200" cap="none" spc="0" normalizeH="0" baseline="0" noProof="0">
                  <a:ln>
                    <a:noFill/>
                  </a:ln>
                  <a:solidFill>
                    <a:srgbClr val="000000"/>
                  </a:solidFill>
                  <a:effectLst/>
                  <a:uLnTx/>
                  <a:uFillTx/>
                  <a:latin typeface="Calibri"/>
                  <a:ea typeface="+mn-ea"/>
                  <a:cs typeface="+mn-cs"/>
                </a:rPr>
                <a:t>4</a:t>
              </a:r>
            </a:p>
          </p:txBody>
        </p:sp>
      </p:grpSp>
      <p:sp>
        <p:nvSpPr>
          <p:cNvPr id="37" name="AutoShape 250">
            <a:extLst>
              <a:ext uri="{FF2B5EF4-FFF2-40B4-BE49-F238E27FC236}">
                <a16:creationId xmlns:a16="http://schemas.microsoft.com/office/drawing/2014/main" id="{A98852FB-1187-F24F-0E49-CE954C8FAA89}"/>
              </a:ext>
            </a:extLst>
          </p:cNvPr>
          <p:cNvSpPr>
            <a:spLocks noChangeArrowheads="1"/>
          </p:cNvSpPr>
          <p:nvPr/>
        </p:nvSpPr>
        <p:spPr bwMode="auto">
          <a:xfrm>
            <a:off x="4800647" y="3580018"/>
            <a:ext cx="1796618" cy="530642"/>
          </a:xfrm>
          <a:prstGeom prst="rect">
            <a:avLst/>
          </a:prstGeom>
          <a:solidFill>
            <a:schemeClr val="bg1">
              <a:lumMod val="95000"/>
            </a:schemeClr>
          </a:solidFill>
          <a:ln>
            <a:solidFill>
              <a:schemeClr val="bg1">
                <a:lumMod val="50000"/>
              </a:schemeClr>
            </a:solidFill>
          </a:ln>
          <a:effectLst/>
        </p:spPr>
        <p:txBody>
          <a:bodyPr wrap="square" lIns="60960" tIns="60960" rIns="60960" bIns="60960" anchor="b">
            <a:spAutoFit/>
          </a:bodyPr>
          <a:lstStyle/>
          <a:p>
            <a:pPr marL="0" marR="0" lvl="0" indent="0" algn="l" defTabSz="121917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Georgia"/>
                <a:ea typeface="+mn-ea"/>
                <a:cs typeface="+mn-cs"/>
              </a:rPr>
              <a:t>&gt; 4-fold increase in cardiac mortality</a:t>
            </a:r>
          </a:p>
        </p:txBody>
      </p:sp>
      <p:cxnSp>
        <p:nvCxnSpPr>
          <p:cNvPr id="38" name="Connector: Elbow 37">
            <a:extLst>
              <a:ext uri="{FF2B5EF4-FFF2-40B4-BE49-F238E27FC236}">
                <a16:creationId xmlns:a16="http://schemas.microsoft.com/office/drawing/2014/main" id="{7E3415CA-B1C3-B9DD-7C9A-A135F813F5F2}"/>
              </a:ext>
            </a:extLst>
          </p:cNvPr>
          <p:cNvCxnSpPr>
            <a:cxnSpLocks/>
            <a:stCxn id="37" idx="3"/>
          </p:cNvCxnSpPr>
          <p:nvPr/>
        </p:nvCxnSpPr>
        <p:spPr>
          <a:xfrm>
            <a:off x="6597265" y="3845340"/>
            <a:ext cx="276610" cy="745672"/>
          </a:xfrm>
          <a:prstGeom prst="bentConnector2">
            <a:avLst/>
          </a:prstGeom>
          <a:ln>
            <a:solidFill>
              <a:schemeClr val="bg1">
                <a:lumMod val="50000"/>
              </a:schemeClr>
            </a:solidFill>
            <a:tailEnd type="oval"/>
          </a:ln>
        </p:spPr>
        <p:style>
          <a:lnRef idx="1">
            <a:schemeClr val="accent1"/>
          </a:lnRef>
          <a:fillRef idx="0">
            <a:schemeClr val="accent1"/>
          </a:fillRef>
          <a:effectRef idx="0">
            <a:schemeClr val="accent1"/>
          </a:effectRef>
          <a:fontRef idx="minor">
            <a:schemeClr val="tx1"/>
          </a:fontRef>
        </p:style>
      </p:cxnSp>
      <p:sp>
        <p:nvSpPr>
          <p:cNvPr id="44" name="Text Placeholder 2">
            <a:extLst>
              <a:ext uri="{FF2B5EF4-FFF2-40B4-BE49-F238E27FC236}">
                <a16:creationId xmlns:a16="http://schemas.microsoft.com/office/drawing/2014/main" id="{522125A5-DF61-0690-5C6C-9BC4515886A5}"/>
              </a:ext>
            </a:extLst>
          </p:cNvPr>
          <p:cNvSpPr txBox="1">
            <a:spLocks/>
          </p:cNvSpPr>
          <p:nvPr>
            <p:custDataLst>
              <p:tags r:id="rId13"/>
            </p:custDataLst>
          </p:nvPr>
        </p:nvSpPr>
        <p:spPr bwMode="auto">
          <a:xfrm rot="16200000">
            <a:off x="3425328" y="3707548"/>
            <a:ext cx="1575342" cy="184665"/>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none" lIns="0" tIns="0" rIns="0" bIns="0" rtlCol="0" anchor="t" anchorCtr="0">
            <a:sp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533"/>
              </a:spcBef>
              <a:spcAft>
                <a:spcPts val="0"/>
              </a:spcAft>
              <a:buClr>
                <a:srgbClr val="4E2683"/>
              </a:buClr>
              <a:buSzPct val="100000"/>
              <a:buFont typeface="Verdana" panose="020B0604030504040204" pitchFamily="34" charset="0"/>
              <a:buNone/>
              <a:tabLst/>
              <a:defRPr/>
            </a:pPr>
            <a:r>
              <a:rPr kumimoji="0" lang="en-US" sz="1200" b="0" i="0" u="none" strike="noStrike" kern="1200" cap="none" spc="0" normalizeH="0" baseline="0" noProof="0" dirty="0">
                <a:ln>
                  <a:noFill/>
                </a:ln>
                <a:solidFill>
                  <a:srgbClr val="000000"/>
                </a:solidFill>
                <a:effectLst/>
                <a:uLnTx/>
                <a:uFillTx/>
                <a:latin typeface="Georgia"/>
                <a:ea typeface="+mn-ea"/>
                <a:cs typeface="+mn-cs"/>
              </a:rPr>
              <a:t>Cardiac mortality (%)</a:t>
            </a:r>
          </a:p>
        </p:txBody>
      </p:sp>
      <p:sp>
        <p:nvSpPr>
          <p:cNvPr id="45" name="Text Placeholder 2">
            <a:extLst>
              <a:ext uri="{FF2B5EF4-FFF2-40B4-BE49-F238E27FC236}">
                <a16:creationId xmlns:a16="http://schemas.microsoft.com/office/drawing/2014/main" id="{49634CFA-0B97-54FB-3351-165CDE991EEA}"/>
              </a:ext>
            </a:extLst>
          </p:cNvPr>
          <p:cNvSpPr txBox="1">
            <a:spLocks/>
          </p:cNvSpPr>
          <p:nvPr>
            <p:custDataLst>
              <p:tags r:id="rId14"/>
            </p:custDataLst>
          </p:nvPr>
        </p:nvSpPr>
        <p:spPr bwMode="auto">
          <a:xfrm>
            <a:off x="5404992" y="5629673"/>
            <a:ext cx="1067600" cy="198991"/>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none" lIns="0" tIns="0" rIns="0" bIns="0" rtlCol="0" anchor="t" anchorCtr="0">
            <a:sp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533"/>
              </a:spcBef>
              <a:spcAft>
                <a:spcPts val="0"/>
              </a:spcAft>
              <a:buClr>
                <a:srgbClr val="4E2683"/>
              </a:buClr>
              <a:buSzPct val="100000"/>
              <a:buFont typeface="Verdana" panose="020B0604030504040204" pitchFamily="34" charset="0"/>
              <a:buNone/>
              <a:tabLst/>
              <a:defRPr/>
            </a:pPr>
            <a:r>
              <a:rPr kumimoji="0" lang="en-US" sz="1200" b="0" i="0" u="none" strike="noStrike" kern="1200" cap="none" spc="0" normalizeH="0" baseline="0" noProof="0" dirty="0">
                <a:ln>
                  <a:noFill/>
                </a:ln>
                <a:solidFill>
                  <a:srgbClr val="000000"/>
                </a:solidFill>
                <a:effectLst/>
                <a:uLnTx/>
                <a:uFillTx/>
                <a:latin typeface="Georgia"/>
                <a:ea typeface="+mn-ea"/>
                <a:cs typeface="+mn-cs"/>
              </a:rPr>
              <a:t>Years after AMI</a:t>
            </a:r>
          </a:p>
        </p:txBody>
      </p:sp>
      <p:sp>
        <p:nvSpPr>
          <p:cNvPr id="46" name="Text Placeholder 2">
            <a:extLst>
              <a:ext uri="{FF2B5EF4-FFF2-40B4-BE49-F238E27FC236}">
                <a16:creationId xmlns:a16="http://schemas.microsoft.com/office/drawing/2014/main" id="{E0275E01-0AAC-5F68-D8A0-6B6A264ACF17}"/>
              </a:ext>
            </a:extLst>
          </p:cNvPr>
          <p:cNvSpPr txBox="1">
            <a:spLocks/>
          </p:cNvSpPr>
          <p:nvPr>
            <p:custDataLst>
              <p:tags r:id="rId15"/>
            </p:custDataLst>
          </p:nvPr>
        </p:nvSpPr>
        <p:spPr bwMode="auto">
          <a:xfrm>
            <a:off x="4800647" y="2787731"/>
            <a:ext cx="1330492" cy="198991"/>
          </a:xfrm>
          <a:prstGeom prst="rect">
            <a:avLst/>
          </a:prstGeom>
          <a:noFill/>
          <a:ln w="9525" cap="flat" cmpd="sng" algn="ctr">
            <a:no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vert="horz" wrap="none" lIns="0" tIns="0" rIns="0" bIns="0" rtlCol="0" anchor="t" anchorCtr="0">
            <a:sp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533"/>
              </a:spcBef>
              <a:spcAft>
                <a:spcPts val="0"/>
              </a:spcAft>
              <a:buClr>
                <a:srgbClr val="4E2683"/>
              </a:buClr>
              <a:buSzPct val="100000"/>
              <a:buFont typeface="Verdana" panose="020B0604030504040204" pitchFamily="34" charset="0"/>
              <a:buNone/>
              <a:tabLst/>
              <a:defRPr/>
            </a:pPr>
            <a:r>
              <a:rPr kumimoji="0" lang="en-US" sz="1200" b="0" i="0" u="none" strike="noStrike" kern="1200" cap="none" spc="0" normalizeH="0" baseline="0" noProof="0" dirty="0">
                <a:ln>
                  <a:noFill/>
                </a:ln>
                <a:solidFill>
                  <a:srgbClr val="000000"/>
                </a:solidFill>
                <a:effectLst/>
                <a:uLnTx/>
                <a:uFillTx/>
                <a:latin typeface="Georgia"/>
                <a:ea typeface="+mn-ea"/>
                <a:cs typeface="+mn-cs"/>
              </a:rPr>
              <a:t>Log rank p &lt; 0.001 </a:t>
            </a:r>
          </a:p>
        </p:txBody>
      </p:sp>
      <p:sp>
        <p:nvSpPr>
          <p:cNvPr id="47" name="Freeform: Shape 46">
            <a:extLst>
              <a:ext uri="{FF2B5EF4-FFF2-40B4-BE49-F238E27FC236}">
                <a16:creationId xmlns:a16="http://schemas.microsoft.com/office/drawing/2014/main" id="{FB5A8FD5-4176-6C8A-D09A-982950D69F79}"/>
              </a:ext>
            </a:extLst>
          </p:cNvPr>
          <p:cNvSpPr/>
          <p:nvPr/>
        </p:nvSpPr>
        <p:spPr>
          <a:xfrm>
            <a:off x="4826001" y="5145113"/>
            <a:ext cx="2253774" cy="147328"/>
          </a:xfrm>
          <a:custGeom>
            <a:avLst/>
            <a:gdLst>
              <a:gd name="connsiteX0" fmla="*/ 0 w 1759688"/>
              <a:gd name="connsiteY0" fmla="*/ 106325 h 106325"/>
              <a:gd name="connsiteX1" fmla="*/ 281762 w 1759688"/>
              <a:gd name="connsiteY1" fmla="*/ 74428 h 106325"/>
              <a:gd name="connsiteX2" fmla="*/ 489097 w 1759688"/>
              <a:gd name="connsiteY2" fmla="*/ 85060 h 106325"/>
              <a:gd name="connsiteX3" fmla="*/ 754911 w 1759688"/>
              <a:gd name="connsiteY3" fmla="*/ 42530 h 106325"/>
              <a:gd name="connsiteX4" fmla="*/ 861237 w 1759688"/>
              <a:gd name="connsiteY4" fmla="*/ 47846 h 106325"/>
              <a:gd name="connsiteX5" fmla="*/ 1137683 w 1759688"/>
              <a:gd name="connsiteY5" fmla="*/ 37214 h 106325"/>
              <a:gd name="connsiteX6" fmla="*/ 1190846 w 1759688"/>
              <a:gd name="connsiteY6" fmla="*/ 37214 h 106325"/>
              <a:gd name="connsiteX7" fmla="*/ 1339702 w 1759688"/>
              <a:gd name="connsiteY7" fmla="*/ 21265 h 106325"/>
              <a:gd name="connsiteX8" fmla="*/ 1679944 w 1759688"/>
              <a:gd name="connsiteY8" fmla="*/ 0 h 106325"/>
              <a:gd name="connsiteX9" fmla="*/ 1759688 w 1759688"/>
              <a:gd name="connsiteY9" fmla="*/ 10632 h 10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59688" h="106325">
                <a:moveTo>
                  <a:pt x="0" y="106325"/>
                </a:moveTo>
                <a:lnTo>
                  <a:pt x="281762" y="74428"/>
                </a:lnTo>
                <a:lnTo>
                  <a:pt x="489097" y="85060"/>
                </a:lnTo>
                <a:lnTo>
                  <a:pt x="754911" y="42530"/>
                </a:lnTo>
                <a:lnTo>
                  <a:pt x="861237" y="47846"/>
                </a:lnTo>
                <a:lnTo>
                  <a:pt x="1137683" y="37214"/>
                </a:lnTo>
                <a:lnTo>
                  <a:pt x="1190846" y="37214"/>
                </a:lnTo>
                <a:lnTo>
                  <a:pt x="1339702" y="21265"/>
                </a:lnTo>
                <a:lnTo>
                  <a:pt x="1679944" y="0"/>
                </a:lnTo>
                <a:lnTo>
                  <a:pt x="1759688" y="10632"/>
                </a:lnTo>
              </a:path>
            </a:pathLst>
          </a:custGeom>
          <a:noFill/>
          <a:ln>
            <a:solidFill>
              <a:schemeClr val="accent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uLnTx/>
              <a:uFillTx/>
              <a:latin typeface="Calibri"/>
              <a:ea typeface="+mn-ea"/>
              <a:cs typeface="+mn-cs"/>
            </a:endParaRPr>
          </a:p>
        </p:txBody>
      </p:sp>
      <p:sp>
        <p:nvSpPr>
          <p:cNvPr id="48" name="Freeform: Shape 47">
            <a:extLst>
              <a:ext uri="{FF2B5EF4-FFF2-40B4-BE49-F238E27FC236}">
                <a16:creationId xmlns:a16="http://schemas.microsoft.com/office/drawing/2014/main" id="{F81D527F-55EA-94D3-F016-4B76E7925F74}"/>
              </a:ext>
            </a:extLst>
          </p:cNvPr>
          <p:cNvSpPr/>
          <p:nvPr/>
        </p:nvSpPr>
        <p:spPr>
          <a:xfrm>
            <a:off x="4768852" y="4533990"/>
            <a:ext cx="2324187" cy="758450"/>
          </a:xfrm>
          <a:custGeom>
            <a:avLst/>
            <a:gdLst>
              <a:gd name="connsiteX0" fmla="*/ 0 w 1800555"/>
              <a:gd name="connsiteY0" fmla="*/ 522515 h 522515"/>
              <a:gd name="connsiteX1" fmla="*/ 42366 w 1800555"/>
              <a:gd name="connsiteY1" fmla="*/ 511923 h 522515"/>
              <a:gd name="connsiteX2" fmla="*/ 81201 w 1800555"/>
              <a:gd name="connsiteY2" fmla="*/ 490740 h 522515"/>
              <a:gd name="connsiteX3" fmla="*/ 102384 w 1800555"/>
              <a:gd name="connsiteY3" fmla="*/ 466027 h 522515"/>
              <a:gd name="connsiteX4" fmla="*/ 127098 w 1800555"/>
              <a:gd name="connsiteY4" fmla="*/ 455435 h 522515"/>
              <a:gd name="connsiteX5" fmla="*/ 162403 w 1800555"/>
              <a:gd name="connsiteY5" fmla="*/ 455435 h 522515"/>
              <a:gd name="connsiteX6" fmla="*/ 190647 w 1800555"/>
              <a:gd name="connsiteY6" fmla="*/ 451905 h 522515"/>
              <a:gd name="connsiteX7" fmla="*/ 222421 w 1800555"/>
              <a:gd name="connsiteY7" fmla="*/ 444844 h 522515"/>
              <a:gd name="connsiteX8" fmla="*/ 268318 w 1800555"/>
              <a:gd name="connsiteY8" fmla="*/ 437783 h 522515"/>
              <a:gd name="connsiteX9" fmla="*/ 307153 w 1800555"/>
              <a:gd name="connsiteY9" fmla="*/ 416600 h 522515"/>
              <a:gd name="connsiteX10" fmla="*/ 497800 w 1800555"/>
              <a:gd name="connsiteY10" fmla="*/ 427191 h 522515"/>
              <a:gd name="connsiteX11" fmla="*/ 529575 w 1800555"/>
              <a:gd name="connsiteY11" fmla="*/ 384825 h 522515"/>
              <a:gd name="connsiteX12" fmla="*/ 582532 w 1800555"/>
              <a:gd name="connsiteY12" fmla="*/ 395417 h 522515"/>
              <a:gd name="connsiteX13" fmla="*/ 593124 w 1800555"/>
              <a:gd name="connsiteY13" fmla="*/ 374234 h 522515"/>
              <a:gd name="connsiteX14" fmla="*/ 653142 w 1800555"/>
              <a:gd name="connsiteY14" fmla="*/ 391886 h 522515"/>
              <a:gd name="connsiteX15" fmla="*/ 670795 w 1800555"/>
              <a:gd name="connsiteY15" fmla="*/ 367173 h 522515"/>
              <a:gd name="connsiteX16" fmla="*/ 699039 w 1800555"/>
              <a:gd name="connsiteY16" fmla="*/ 367173 h 522515"/>
              <a:gd name="connsiteX17" fmla="*/ 730813 w 1800555"/>
              <a:gd name="connsiteY17" fmla="*/ 335398 h 522515"/>
              <a:gd name="connsiteX18" fmla="*/ 843789 w 1800555"/>
              <a:gd name="connsiteY18" fmla="*/ 335398 h 522515"/>
              <a:gd name="connsiteX19" fmla="*/ 864972 w 1800555"/>
              <a:gd name="connsiteY19" fmla="*/ 310685 h 522515"/>
              <a:gd name="connsiteX20" fmla="*/ 907339 w 1800555"/>
              <a:gd name="connsiteY20" fmla="*/ 317746 h 522515"/>
              <a:gd name="connsiteX21" fmla="*/ 935583 w 1800555"/>
              <a:gd name="connsiteY21" fmla="*/ 271849 h 522515"/>
              <a:gd name="connsiteX22" fmla="*/ 963827 w 1800555"/>
              <a:gd name="connsiteY22" fmla="*/ 247136 h 522515"/>
              <a:gd name="connsiteX23" fmla="*/ 988540 w 1800555"/>
              <a:gd name="connsiteY23" fmla="*/ 236544 h 522515"/>
              <a:gd name="connsiteX24" fmla="*/ 1013254 w 1800555"/>
              <a:gd name="connsiteY24" fmla="*/ 233014 h 522515"/>
              <a:gd name="connsiteX25" fmla="*/ 1027376 w 1800555"/>
              <a:gd name="connsiteY25" fmla="*/ 208300 h 522515"/>
              <a:gd name="connsiteX26" fmla="*/ 1175657 w 1800555"/>
              <a:gd name="connsiteY26" fmla="*/ 197709 h 522515"/>
              <a:gd name="connsiteX27" fmla="*/ 1186248 w 1800555"/>
              <a:gd name="connsiteY27" fmla="*/ 180056 h 522515"/>
              <a:gd name="connsiteX28" fmla="*/ 1221553 w 1800555"/>
              <a:gd name="connsiteY28" fmla="*/ 183587 h 522515"/>
              <a:gd name="connsiteX29" fmla="*/ 1239206 w 1800555"/>
              <a:gd name="connsiteY29" fmla="*/ 169465 h 522515"/>
              <a:gd name="connsiteX30" fmla="*/ 1320407 w 1800555"/>
              <a:gd name="connsiteY30" fmla="*/ 169465 h 522515"/>
              <a:gd name="connsiteX31" fmla="*/ 1345121 w 1800555"/>
              <a:gd name="connsiteY31" fmla="*/ 144751 h 522515"/>
              <a:gd name="connsiteX32" fmla="*/ 1405139 w 1800555"/>
              <a:gd name="connsiteY32" fmla="*/ 151812 h 522515"/>
              <a:gd name="connsiteX33" fmla="*/ 1426322 w 1800555"/>
              <a:gd name="connsiteY33" fmla="*/ 137690 h 522515"/>
              <a:gd name="connsiteX34" fmla="*/ 1638152 w 1800555"/>
              <a:gd name="connsiteY34" fmla="*/ 130629 h 522515"/>
              <a:gd name="connsiteX35" fmla="*/ 1648744 w 1800555"/>
              <a:gd name="connsiteY35" fmla="*/ 95324 h 522515"/>
              <a:gd name="connsiteX36" fmla="*/ 1676988 w 1800555"/>
              <a:gd name="connsiteY36" fmla="*/ 102385 h 522515"/>
              <a:gd name="connsiteX37" fmla="*/ 1676988 w 1800555"/>
              <a:gd name="connsiteY37" fmla="*/ 77672 h 522515"/>
              <a:gd name="connsiteX38" fmla="*/ 1729945 w 1800555"/>
              <a:gd name="connsiteY38" fmla="*/ 77672 h 522515"/>
              <a:gd name="connsiteX39" fmla="*/ 1751128 w 1800555"/>
              <a:gd name="connsiteY39" fmla="*/ 7061 h 522515"/>
              <a:gd name="connsiteX40" fmla="*/ 1768781 w 1800555"/>
              <a:gd name="connsiteY40" fmla="*/ 31775 h 522515"/>
              <a:gd name="connsiteX41" fmla="*/ 1789964 w 1800555"/>
              <a:gd name="connsiteY41" fmla="*/ 14122 h 522515"/>
              <a:gd name="connsiteX42" fmla="*/ 1800555 w 1800555"/>
              <a:gd name="connsiteY42" fmla="*/ 0 h 52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800555" h="522515">
                <a:moveTo>
                  <a:pt x="0" y="522515"/>
                </a:moveTo>
                <a:lnTo>
                  <a:pt x="42366" y="511923"/>
                </a:lnTo>
                <a:lnTo>
                  <a:pt x="81201" y="490740"/>
                </a:lnTo>
                <a:lnTo>
                  <a:pt x="102384" y="466027"/>
                </a:lnTo>
                <a:lnTo>
                  <a:pt x="127098" y="455435"/>
                </a:lnTo>
                <a:lnTo>
                  <a:pt x="162403" y="455435"/>
                </a:lnTo>
                <a:lnTo>
                  <a:pt x="190647" y="451905"/>
                </a:lnTo>
                <a:lnTo>
                  <a:pt x="222421" y="444844"/>
                </a:lnTo>
                <a:lnTo>
                  <a:pt x="268318" y="437783"/>
                </a:lnTo>
                <a:lnTo>
                  <a:pt x="307153" y="416600"/>
                </a:lnTo>
                <a:lnTo>
                  <a:pt x="497800" y="427191"/>
                </a:lnTo>
                <a:lnTo>
                  <a:pt x="529575" y="384825"/>
                </a:lnTo>
                <a:lnTo>
                  <a:pt x="582532" y="395417"/>
                </a:lnTo>
                <a:lnTo>
                  <a:pt x="593124" y="374234"/>
                </a:lnTo>
                <a:lnTo>
                  <a:pt x="653142" y="391886"/>
                </a:lnTo>
                <a:lnTo>
                  <a:pt x="670795" y="367173"/>
                </a:lnTo>
                <a:lnTo>
                  <a:pt x="699039" y="367173"/>
                </a:lnTo>
                <a:lnTo>
                  <a:pt x="730813" y="335398"/>
                </a:lnTo>
                <a:lnTo>
                  <a:pt x="843789" y="335398"/>
                </a:lnTo>
                <a:lnTo>
                  <a:pt x="864972" y="310685"/>
                </a:lnTo>
                <a:lnTo>
                  <a:pt x="907339" y="317746"/>
                </a:lnTo>
                <a:lnTo>
                  <a:pt x="935583" y="271849"/>
                </a:lnTo>
                <a:lnTo>
                  <a:pt x="963827" y="247136"/>
                </a:lnTo>
                <a:lnTo>
                  <a:pt x="988540" y="236544"/>
                </a:lnTo>
                <a:lnTo>
                  <a:pt x="1013254" y="233014"/>
                </a:lnTo>
                <a:lnTo>
                  <a:pt x="1027376" y="208300"/>
                </a:lnTo>
                <a:lnTo>
                  <a:pt x="1175657" y="197709"/>
                </a:lnTo>
                <a:lnTo>
                  <a:pt x="1186248" y="180056"/>
                </a:lnTo>
                <a:lnTo>
                  <a:pt x="1221553" y="183587"/>
                </a:lnTo>
                <a:lnTo>
                  <a:pt x="1239206" y="169465"/>
                </a:lnTo>
                <a:lnTo>
                  <a:pt x="1320407" y="169465"/>
                </a:lnTo>
                <a:lnTo>
                  <a:pt x="1345121" y="144751"/>
                </a:lnTo>
                <a:lnTo>
                  <a:pt x="1405139" y="151812"/>
                </a:lnTo>
                <a:lnTo>
                  <a:pt x="1426322" y="137690"/>
                </a:lnTo>
                <a:lnTo>
                  <a:pt x="1638152" y="130629"/>
                </a:lnTo>
                <a:lnTo>
                  <a:pt x="1648744" y="95324"/>
                </a:lnTo>
                <a:lnTo>
                  <a:pt x="1676988" y="102385"/>
                </a:lnTo>
                <a:lnTo>
                  <a:pt x="1676988" y="77672"/>
                </a:lnTo>
                <a:lnTo>
                  <a:pt x="1729945" y="77672"/>
                </a:lnTo>
                <a:lnTo>
                  <a:pt x="1751128" y="7061"/>
                </a:lnTo>
                <a:lnTo>
                  <a:pt x="1768781" y="31775"/>
                </a:lnTo>
                <a:lnTo>
                  <a:pt x="1789964" y="14122"/>
                </a:lnTo>
                <a:lnTo>
                  <a:pt x="1800555" y="0"/>
                </a:lnTo>
              </a:path>
            </a:pathLst>
          </a:cu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uLnTx/>
              <a:uFillTx/>
              <a:latin typeface="Calibri"/>
              <a:ea typeface="+mn-ea"/>
              <a:cs typeface="+mn-cs"/>
            </a:endParaRPr>
          </a:p>
        </p:txBody>
      </p:sp>
      <p:cxnSp>
        <p:nvCxnSpPr>
          <p:cNvPr id="49" name="Straight Connector 48">
            <a:extLst>
              <a:ext uri="{FF2B5EF4-FFF2-40B4-BE49-F238E27FC236}">
                <a16:creationId xmlns:a16="http://schemas.microsoft.com/office/drawing/2014/main" id="{E414666E-C012-048E-0CB2-B16807071B28}"/>
              </a:ext>
            </a:extLst>
          </p:cNvPr>
          <p:cNvCxnSpPr>
            <a:cxnSpLocks/>
          </p:cNvCxnSpPr>
          <p:nvPr/>
        </p:nvCxnSpPr>
        <p:spPr>
          <a:xfrm flipV="1">
            <a:off x="4721298" y="2289723"/>
            <a:ext cx="0" cy="302031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FD7682DC-DF48-CBB4-C634-39676D44A980}"/>
              </a:ext>
            </a:extLst>
          </p:cNvPr>
          <p:cNvCxnSpPr>
            <a:cxnSpLocks/>
          </p:cNvCxnSpPr>
          <p:nvPr/>
        </p:nvCxnSpPr>
        <p:spPr>
          <a:xfrm>
            <a:off x="4721298" y="5310038"/>
            <a:ext cx="243498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1" name="Text Placeholder 2">
            <a:extLst>
              <a:ext uri="{FF2B5EF4-FFF2-40B4-BE49-F238E27FC236}">
                <a16:creationId xmlns:a16="http://schemas.microsoft.com/office/drawing/2014/main" id="{173E7CA9-0F57-197F-34EF-5EBA9222D610}"/>
              </a:ext>
            </a:extLst>
          </p:cNvPr>
          <p:cNvSpPr txBox="1">
            <a:spLocks/>
          </p:cNvSpPr>
          <p:nvPr>
            <p:custDataLst>
              <p:tags r:id="rId16"/>
            </p:custDataLst>
          </p:nvPr>
        </p:nvSpPr>
        <p:spPr bwMode="auto">
          <a:xfrm>
            <a:off x="4578850" y="5152254"/>
            <a:ext cx="78548" cy="198991"/>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none" lIns="0" tIns="0" rIns="0" bIns="0" rtlCol="0" anchor="t" anchorCtr="0">
            <a:sp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533"/>
              </a:spcBef>
              <a:spcAft>
                <a:spcPts val="0"/>
              </a:spcAft>
              <a:buClr>
                <a:srgbClr val="4E2683"/>
              </a:buClr>
              <a:buSzPct val="100000"/>
              <a:buFont typeface="Verdana" panose="020B0604030504040204" pitchFamily="34" charset="0"/>
              <a:buNone/>
              <a:tabLst/>
              <a:defRPr/>
            </a:pPr>
            <a:r>
              <a:rPr kumimoji="0" lang="en-US" sz="1200" b="0" i="0" u="none" strike="noStrike" kern="1200" cap="none" spc="0" normalizeH="0" baseline="0" noProof="0">
                <a:ln>
                  <a:noFill/>
                </a:ln>
                <a:solidFill>
                  <a:srgbClr val="000000"/>
                </a:solidFill>
                <a:effectLst/>
                <a:uLnTx/>
                <a:uFillTx/>
                <a:latin typeface="Calibri"/>
                <a:ea typeface="+mn-ea"/>
                <a:cs typeface="+mn-cs"/>
              </a:rPr>
              <a:t>0</a:t>
            </a:r>
          </a:p>
        </p:txBody>
      </p:sp>
      <p:sp>
        <p:nvSpPr>
          <p:cNvPr id="52" name="Text Placeholder 2">
            <a:extLst>
              <a:ext uri="{FF2B5EF4-FFF2-40B4-BE49-F238E27FC236}">
                <a16:creationId xmlns:a16="http://schemas.microsoft.com/office/drawing/2014/main" id="{A13D29D7-7B82-FB5C-F4A6-2B8868597193}"/>
              </a:ext>
            </a:extLst>
          </p:cNvPr>
          <p:cNvSpPr txBox="1">
            <a:spLocks/>
          </p:cNvSpPr>
          <p:nvPr>
            <p:custDataLst>
              <p:tags r:id="rId17"/>
            </p:custDataLst>
          </p:nvPr>
        </p:nvSpPr>
        <p:spPr bwMode="auto">
          <a:xfrm>
            <a:off x="4535034" y="4675162"/>
            <a:ext cx="78548" cy="198991"/>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none" lIns="0" tIns="0" rIns="0" bIns="0" rtlCol="0" anchor="t" anchorCtr="0">
            <a:sp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533"/>
              </a:spcBef>
              <a:spcAft>
                <a:spcPts val="0"/>
              </a:spcAft>
              <a:buClr>
                <a:srgbClr val="4E2683"/>
              </a:buClr>
              <a:buSzPct val="100000"/>
              <a:buFont typeface="Verdana" panose="020B0604030504040204" pitchFamily="34" charset="0"/>
              <a:buNone/>
              <a:tabLst/>
              <a:defRPr/>
            </a:pPr>
            <a:r>
              <a:rPr kumimoji="0" lang="en-US" sz="1200" b="0" i="0" u="none" strike="noStrike" kern="1200" cap="none" spc="0" normalizeH="0" baseline="0" noProof="0">
                <a:ln>
                  <a:noFill/>
                </a:ln>
                <a:solidFill>
                  <a:srgbClr val="000000"/>
                </a:solidFill>
                <a:effectLst/>
                <a:uLnTx/>
                <a:uFillTx/>
                <a:latin typeface="Calibri"/>
                <a:ea typeface="+mn-ea"/>
                <a:cs typeface="+mn-cs"/>
              </a:rPr>
              <a:t>5</a:t>
            </a:r>
          </a:p>
        </p:txBody>
      </p:sp>
      <p:sp>
        <p:nvSpPr>
          <p:cNvPr id="53" name="Text Placeholder 2">
            <a:extLst>
              <a:ext uri="{FF2B5EF4-FFF2-40B4-BE49-F238E27FC236}">
                <a16:creationId xmlns:a16="http://schemas.microsoft.com/office/drawing/2014/main" id="{CC08A9E6-B157-57F7-CC34-C4DE1C9E5DEE}"/>
              </a:ext>
            </a:extLst>
          </p:cNvPr>
          <p:cNvSpPr txBox="1">
            <a:spLocks/>
          </p:cNvSpPr>
          <p:nvPr>
            <p:custDataLst>
              <p:tags r:id="rId18"/>
            </p:custDataLst>
          </p:nvPr>
        </p:nvSpPr>
        <p:spPr bwMode="auto">
          <a:xfrm>
            <a:off x="4495761" y="4198074"/>
            <a:ext cx="157093" cy="198991"/>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none" lIns="0" tIns="0" rIns="0" bIns="0" rtlCol="0" anchor="t" anchorCtr="0">
            <a:sp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533"/>
              </a:spcBef>
              <a:spcAft>
                <a:spcPts val="0"/>
              </a:spcAft>
              <a:buClr>
                <a:srgbClr val="4E2683"/>
              </a:buClr>
              <a:buSzPct val="100000"/>
              <a:buFont typeface="Verdana" panose="020B0604030504040204" pitchFamily="34" charset="0"/>
              <a:buNone/>
              <a:tabLst/>
              <a:defRPr/>
            </a:pPr>
            <a:r>
              <a:rPr kumimoji="0" lang="en-US" sz="1200" b="0" i="0" u="none" strike="noStrike" kern="1200" cap="none" spc="0" normalizeH="0" baseline="0" noProof="0">
                <a:ln>
                  <a:noFill/>
                </a:ln>
                <a:solidFill>
                  <a:srgbClr val="000000"/>
                </a:solidFill>
                <a:effectLst/>
                <a:uLnTx/>
                <a:uFillTx/>
                <a:latin typeface="Calibri"/>
                <a:ea typeface="+mn-ea"/>
                <a:cs typeface="+mn-cs"/>
              </a:rPr>
              <a:t>10</a:t>
            </a:r>
          </a:p>
        </p:txBody>
      </p:sp>
      <p:sp>
        <p:nvSpPr>
          <p:cNvPr id="54" name="Text Placeholder 2">
            <a:extLst>
              <a:ext uri="{FF2B5EF4-FFF2-40B4-BE49-F238E27FC236}">
                <a16:creationId xmlns:a16="http://schemas.microsoft.com/office/drawing/2014/main" id="{9724BD1E-FA66-F2B0-F6CC-D72CFA5AB0C0}"/>
              </a:ext>
            </a:extLst>
          </p:cNvPr>
          <p:cNvSpPr txBox="1">
            <a:spLocks/>
          </p:cNvSpPr>
          <p:nvPr>
            <p:custDataLst>
              <p:tags r:id="rId19"/>
            </p:custDataLst>
          </p:nvPr>
        </p:nvSpPr>
        <p:spPr bwMode="auto">
          <a:xfrm>
            <a:off x="4495761" y="3720986"/>
            <a:ext cx="157093" cy="198991"/>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none" lIns="0" tIns="0" rIns="0" bIns="0" rtlCol="0" anchor="t" anchorCtr="0">
            <a:sp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533"/>
              </a:spcBef>
              <a:spcAft>
                <a:spcPts val="0"/>
              </a:spcAft>
              <a:buClr>
                <a:srgbClr val="4E2683"/>
              </a:buClr>
              <a:buSzPct val="100000"/>
              <a:buFont typeface="Verdana" panose="020B0604030504040204" pitchFamily="34" charset="0"/>
              <a:buNone/>
              <a:tabLst/>
              <a:defRPr/>
            </a:pPr>
            <a:r>
              <a:rPr kumimoji="0" lang="en-US" sz="1200" b="0" i="0" u="none" strike="noStrike" kern="1200" cap="none" spc="0" normalizeH="0" baseline="0" noProof="0">
                <a:ln>
                  <a:noFill/>
                </a:ln>
                <a:solidFill>
                  <a:srgbClr val="000000"/>
                </a:solidFill>
                <a:effectLst/>
                <a:uLnTx/>
                <a:uFillTx/>
                <a:latin typeface="Calibri"/>
                <a:ea typeface="+mn-ea"/>
                <a:cs typeface="+mn-cs"/>
              </a:rPr>
              <a:t>15</a:t>
            </a:r>
          </a:p>
        </p:txBody>
      </p:sp>
      <p:sp>
        <p:nvSpPr>
          <p:cNvPr id="55" name="Text Placeholder 2">
            <a:extLst>
              <a:ext uri="{FF2B5EF4-FFF2-40B4-BE49-F238E27FC236}">
                <a16:creationId xmlns:a16="http://schemas.microsoft.com/office/drawing/2014/main" id="{44BDC9C2-BE60-8E8E-4AA6-330139E87F45}"/>
              </a:ext>
            </a:extLst>
          </p:cNvPr>
          <p:cNvSpPr txBox="1">
            <a:spLocks/>
          </p:cNvSpPr>
          <p:nvPr>
            <p:custDataLst>
              <p:tags r:id="rId20"/>
            </p:custDataLst>
          </p:nvPr>
        </p:nvSpPr>
        <p:spPr bwMode="auto">
          <a:xfrm>
            <a:off x="4495761" y="3243899"/>
            <a:ext cx="157093" cy="198991"/>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none" lIns="0" tIns="0" rIns="0" bIns="0" rtlCol="0" anchor="t" anchorCtr="0">
            <a:sp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533"/>
              </a:spcBef>
              <a:spcAft>
                <a:spcPts val="0"/>
              </a:spcAft>
              <a:buClr>
                <a:srgbClr val="4E2683"/>
              </a:buClr>
              <a:buSzPct val="100000"/>
              <a:buFont typeface="Verdana" panose="020B0604030504040204" pitchFamily="34" charset="0"/>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mn-cs"/>
              </a:rPr>
              <a:t>20</a:t>
            </a:r>
          </a:p>
        </p:txBody>
      </p:sp>
      <p:sp>
        <p:nvSpPr>
          <p:cNvPr id="56" name="Text Placeholder 2">
            <a:extLst>
              <a:ext uri="{FF2B5EF4-FFF2-40B4-BE49-F238E27FC236}">
                <a16:creationId xmlns:a16="http://schemas.microsoft.com/office/drawing/2014/main" id="{BCABA117-B0FC-3F13-D0F3-B5DA8DCFA05A}"/>
              </a:ext>
            </a:extLst>
          </p:cNvPr>
          <p:cNvSpPr txBox="1">
            <a:spLocks/>
          </p:cNvSpPr>
          <p:nvPr>
            <p:custDataLst>
              <p:tags r:id="rId21"/>
            </p:custDataLst>
          </p:nvPr>
        </p:nvSpPr>
        <p:spPr bwMode="auto">
          <a:xfrm>
            <a:off x="4495761" y="2766810"/>
            <a:ext cx="157093" cy="198991"/>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none" lIns="0" tIns="0" rIns="0" bIns="0" rtlCol="0" anchor="t" anchorCtr="0">
            <a:sp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533"/>
              </a:spcBef>
              <a:spcAft>
                <a:spcPts val="0"/>
              </a:spcAft>
              <a:buClr>
                <a:srgbClr val="4E2683"/>
              </a:buClr>
              <a:buSzPct val="100000"/>
              <a:buFont typeface="Verdana" panose="020B0604030504040204" pitchFamily="34" charset="0"/>
              <a:buNone/>
              <a:tabLst/>
              <a:defRPr/>
            </a:pPr>
            <a:r>
              <a:rPr kumimoji="0" lang="en-US" sz="1200" b="0" i="0" u="none" strike="noStrike" kern="1200" cap="none" spc="0" normalizeH="0" baseline="0" noProof="0">
                <a:ln>
                  <a:noFill/>
                </a:ln>
                <a:solidFill>
                  <a:srgbClr val="000000"/>
                </a:solidFill>
                <a:effectLst/>
                <a:uLnTx/>
                <a:uFillTx/>
                <a:latin typeface="Calibri"/>
                <a:ea typeface="+mn-ea"/>
                <a:cs typeface="+mn-cs"/>
              </a:rPr>
              <a:t>25</a:t>
            </a:r>
          </a:p>
        </p:txBody>
      </p:sp>
      <p:sp>
        <p:nvSpPr>
          <p:cNvPr id="57" name="Text Placeholder 2">
            <a:extLst>
              <a:ext uri="{FF2B5EF4-FFF2-40B4-BE49-F238E27FC236}">
                <a16:creationId xmlns:a16="http://schemas.microsoft.com/office/drawing/2014/main" id="{BD4E2A45-A61A-7E26-FB75-8FA990D21BE8}"/>
              </a:ext>
            </a:extLst>
          </p:cNvPr>
          <p:cNvSpPr txBox="1">
            <a:spLocks/>
          </p:cNvSpPr>
          <p:nvPr>
            <p:custDataLst>
              <p:tags r:id="rId22"/>
            </p:custDataLst>
          </p:nvPr>
        </p:nvSpPr>
        <p:spPr bwMode="auto">
          <a:xfrm>
            <a:off x="4495761" y="2289723"/>
            <a:ext cx="157093" cy="198991"/>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none" lIns="0" tIns="0" rIns="0" bIns="0" rtlCol="0" anchor="t" anchorCtr="0">
            <a:sp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533"/>
              </a:spcBef>
              <a:spcAft>
                <a:spcPts val="0"/>
              </a:spcAft>
              <a:buClr>
                <a:srgbClr val="4E2683"/>
              </a:buClr>
              <a:buSzPct val="100000"/>
              <a:buFont typeface="Verdana" panose="020B0604030504040204" pitchFamily="34" charset="0"/>
              <a:buNone/>
              <a:tabLst/>
              <a:defRPr/>
            </a:pPr>
            <a:r>
              <a:rPr kumimoji="0" lang="en-US" sz="1200" b="0" i="0" u="none" strike="noStrike" kern="1200" cap="none" spc="0" normalizeH="0" baseline="0" noProof="0">
                <a:ln>
                  <a:noFill/>
                </a:ln>
                <a:solidFill>
                  <a:srgbClr val="000000"/>
                </a:solidFill>
                <a:effectLst/>
                <a:uLnTx/>
                <a:uFillTx/>
                <a:latin typeface="Calibri"/>
                <a:ea typeface="+mn-ea"/>
                <a:cs typeface="+mn-cs"/>
              </a:rPr>
              <a:t>30</a:t>
            </a:r>
          </a:p>
        </p:txBody>
      </p:sp>
      <p:sp>
        <p:nvSpPr>
          <p:cNvPr id="58" name="Text Placeholder 2">
            <a:extLst>
              <a:ext uri="{FF2B5EF4-FFF2-40B4-BE49-F238E27FC236}">
                <a16:creationId xmlns:a16="http://schemas.microsoft.com/office/drawing/2014/main" id="{DA0BC99E-12EE-275A-2716-AF8E74CA029D}"/>
              </a:ext>
            </a:extLst>
          </p:cNvPr>
          <p:cNvSpPr txBox="1">
            <a:spLocks/>
          </p:cNvSpPr>
          <p:nvPr>
            <p:custDataLst>
              <p:tags r:id="rId23"/>
            </p:custDataLst>
          </p:nvPr>
        </p:nvSpPr>
        <p:spPr bwMode="auto">
          <a:xfrm>
            <a:off x="4730116" y="5333907"/>
            <a:ext cx="78548" cy="198991"/>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none" lIns="0" tIns="0" rIns="0" bIns="0" rtlCol="0" anchor="t" anchorCtr="0">
            <a:sp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533"/>
              </a:spcBef>
              <a:spcAft>
                <a:spcPts val="0"/>
              </a:spcAft>
              <a:buClr>
                <a:srgbClr val="4E2683"/>
              </a:buClr>
              <a:buSzPct val="100000"/>
              <a:buFont typeface="Verdana" panose="020B0604030504040204" pitchFamily="34" charset="0"/>
              <a:buNone/>
              <a:tabLst/>
              <a:defRPr/>
            </a:pPr>
            <a:r>
              <a:rPr kumimoji="0" lang="en-US" sz="1200" b="0" i="0" u="none" strike="noStrike" kern="1200" cap="none" spc="0" normalizeH="0" baseline="0" noProof="0">
                <a:ln>
                  <a:noFill/>
                </a:ln>
                <a:solidFill>
                  <a:srgbClr val="000000"/>
                </a:solidFill>
                <a:effectLst/>
                <a:uLnTx/>
                <a:uFillTx/>
                <a:latin typeface="Calibri"/>
                <a:ea typeface="+mn-ea"/>
                <a:cs typeface="+mn-cs"/>
              </a:rPr>
              <a:t>1</a:t>
            </a:r>
          </a:p>
        </p:txBody>
      </p:sp>
      <p:sp>
        <p:nvSpPr>
          <p:cNvPr id="59" name="Text Placeholder 2">
            <a:extLst>
              <a:ext uri="{FF2B5EF4-FFF2-40B4-BE49-F238E27FC236}">
                <a16:creationId xmlns:a16="http://schemas.microsoft.com/office/drawing/2014/main" id="{B9B43B5F-CEB2-9AF7-083D-71E7CA0EE81B}"/>
              </a:ext>
            </a:extLst>
          </p:cNvPr>
          <p:cNvSpPr txBox="1">
            <a:spLocks/>
          </p:cNvSpPr>
          <p:nvPr>
            <p:custDataLst>
              <p:tags r:id="rId24"/>
            </p:custDataLst>
          </p:nvPr>
        </p:nvSpPr>
        <p:spPr bwMode="auto">
          <a:xfrm>
            <a:off x="5509719" y="5333907"/>
            <a:ext cx="78548" cy="198991"/>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none" lIns="0" tIns="0" rIns="0" bIns="0" rtlCol="0" anchor="t" anchorCtr="0">
            <a:sp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533"/>
              </a:spcBef>
              <a:spcAft>
                <a:spcPts val="0"/>
              </a:spcAft>
              <a:buClr>
                <a:srgbClr val="4E2683"/>
              </a:buClr>
              <a:buSzPct val="100000"/>
              <a:buFont typeface="Verdana" panose="020B0604030504040204" pitchFamily="34" charset="0"/>
              <a:buNone/>
              <a:tabLst/>
              <a:defRPr/>
            </a:pPr>
            <a:r>
              <a:rPr kumimoji="0" lang="en-US" sz="1200" b="0" i="0" u="none" strike="noStrike" kern="1200" cap="none" spc="0" normalizeH="0" baseline="0" noProof="0">
                <a:ln>
                  <a:noFill/>
                </a:ln>
                <a:solidFill>
                  <a:srgbClr val="000000"/>
                </a:solidFill>
                <a:effectLst/>
                <a:uLnTx/>
                <a:uFillTx/>
                <a:latin typeface="Calibri"/>
                <a:ea typeface="+mn-ea"/>
                <a:cs typeface="+mn-cs"/>
              </a:rPr>
              <a:t>2</a:t>
            </a:r>
          </a:p>
        </p:txBody>
      </p:sp>
      <p:sp>
        <p:nvSpPr>
          <p:cNvPr id="60" name="Text Placeholder 2">
            <a:extLst>
              <a:ext uri="{FF2B5EF4-FFF2-40B4-BE49-F238E27FC236}">
                <a16:creationId xmlns:a16="http://schemas.microsoft.com/office/drawing/2014/main" id="{92059C7A-8A49-D34D-D990-58E471C06439}"/>
              </a:ext>
            </a:extLst>
          </p:cNvPr>
          <p:cNvSpPr txBox="1">
            <a:spLocks/>
          </p:cNvSpPr>
          <p:nvPr>
            <p:custDataLst>
              <p:tags r:id="rId25"/>
            </p:custDataLst>
          </p:nvPr>
        </p:nvSpPr>
        <p:spPr bwMode="auto">
          <a:xfrm>
            <a:off x="6289323" y="5333907"/>
            <a:ext cx="78548" cy="198991"/>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none" lIns="0" tIns="0" rIns="0" bIns="0" rtlCol="0" anchor="t" anchorCtr="0">
            <a:sp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533"/>
              </a:spcBef>
              <a:spcAft>
                <a:spcPts val="0"/>
              </a:spcAft>
              <a:buClr>
                <a:srgbClr val="4E2683"/>
              </a:buClr>
              <a:buSzPct val="100000"/>
              <a:buFont typeface="Verdana" panose="020B0604030504040204" pitchFamily="34" charset="0"/>
              <a:buNone/>
              <a:tabLst/>
              <a:defRPr/>
            </a:pPr>
            <a:r>
              <a:rPr kumimoji="0" lang="en-US" sz="1200" b="0" i="0" u="none" strike="noStrike" kern="1200" cap="none" spc="0" normalizeH="0" baseline="0" noProof="0">
                <a:ln>
                  <a:noFill/>
                </a:ln>
                <a:solidFill>
                  <a:srgbClr val="000000"/>
                </a:solidFill>
                <a:effectLst/>
                <a:uLnTx/>
                <a:uFillTx/>
                <a:latin typeface="Calibri"/>
                <a:ea typeface="+mn-ea"/>
                <a:cs typeface="+mn-cs"/>
              </a:rPr>
              <a:t>3</a:t>
            </a:r>
          </a:p>
        </p:txBody>
      </p:sp>
      <p:sp>
        <p:nvSpPr>
          <p:cNvPr id="61" name="Text Placeholder 2">
            <a:extLst>
              <a:ext uri="{FF2B5EF4-FFF2-40B4-BE49-F238E27FC236}">
                <a16:creationId xmlns:a16="http://schemas.microsoft.com/office/drawing/2014/main" id="{2018177B-B34E-AEF0-FBCB-7A7A69B587B2}"/>
              </a:ext>
            </a:extLst>
          </p:cNvPr>
          <p:cNvSpPr txBox="1">
            <a:spLocks/>
          </p:cNvSpPr>
          <p:nvPr>
            <p:custDataLst>
              <p:tags r:id="rId26"/>
            </p:custDataLst>
          </p:nvPr>
        </p:nvSpPr>
        <p:spPr bwMode="auto">
          <a:xfrm>
            <a:off x="7068923" y="5333907"/>
            <a:ext cx="78548" cy="198991"/>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none" lIns="0" tIns="0" rIns="0" bIns="0" rtlCol="0" anchor="t" anchorCtr="0">
            <a:sp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533"/>
              </a:spcBef>
              <a:spcAft>
                <a:spcPts val="0"/>
              </a:spcAft>
              <a:buClr>
                <a:srgbClr val="4E2683"/>
              </a:buClr>
              <a:buSzPct val="100000"/>
              <a:buFont typeface="Verdana" panose="020B0604030504040204" pitchFamily="34" charset="0"/>
              <a:buNone/>
              <a:tabLst/>
              <a:defRPr/>
            </a:pPr>
            <a:r>
              <a:rPr kumimoji="0" lang="en-US" sz="1200" b="0" i="0" u="none" strike="noStrike" kern="1200" cap="none" spc="0" normalizeH="0" baseline="0" noProof="0">
                <a:ln>
                  <a:noFill/>
                </a:ln>
                <a:solidFill>
                  <a:srgbClr val="000000"/>
                </a:solidFill>
                <a:effectLst/>
                <a:uLnTx/>
                <a:uFillTx/>
                <a:latin typeface="Calibri"/>
                <a:ea typeface="+mn-ea"/>
                <a:cs typeface="+mn-cs"/>
              </a:rPr>
              <a:t>4</a:t>
            </a:r>
          </a:p>
        </p:txBody>
      </p:sp>
      <p:sp>
        <p:nvSpPr>
          <p:cNvPr id="40" name="Text Placeholder 2">
            <a:extLst>
              <a:ext uri="{FF2B5EF4-FFF2-40B4-BE49-F238E27FC236}">
                <a16:creationId xmlns:a16="http://schemas.microsoft.com/office/drawing/2014/main" id="{58CD6F3A-9D95-C6C8-B6AC-AA861370B486}"/>
              </a:ext>
            </a:extLst>
          </p:cNvPr>
          <p:cNvSpPr txBox="1">
            <a:spLocks/>
          </p:cNvSpPr>
          <p:nvPr>
            <p:custDataLst>
              <p:tags r:id="rId27"/>
            </p:custDataLst>
          </p:nvPr>
        </p:nvSpPr>
        <p:spPr bwMode="auto">
          <a:xfrm>
            <a:off x="3039456" y="1447800"/>
            <a:ext cx="1837699" cy="198991"/>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square" lIns="0" tIns="0" rIns="0" bIns="0" rtlCol="0" anchor="t" anchorCtr="0">
            <a:sp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533"/>
              </a:spcBef>
              <a:spcAft>
                <a:spcPts val="0"/>
              </a:spcAft>
              <a:buClr>
                <a:srgbClr val="4E2683"/>
              </a:buClr>
              <a:buSzPct val="100000"/>
              <a:buFont typeface="Verdana" panose="020B0604030504040204" pitchFamily="34" charset="0"/>
              <a:buNone/>
              <a:tabLst/>
              <a:defRPr/>
            </a:pPr>
            <a:r>
              <a:rPr kumimoji="0" lang="en-US" sz="1200" b="0" i="0" u="none" strike="noStrike" kern="1200" cap="none" spc="0" normalizeH="0" baseline="0" noProof="0" dirty="0">
                <a:ln>
                  <a:noFill/>
                </a:ln>
                <a:solidFill>
                  <a:srgbClr val="000000"/>
                </a:solidFill>
                <a:effectLst/>
                <a:uLnTx/>
                <a:uFillTx/>
                <a:latin typeface="Georgia"/>
                <a:ea typeface="+mn-ea"/>
                <a:cs typeface="+mn-cs"/>
              </a:rPr>
              <a:t>Statin Withdrawal (+)</a:t>
            </a:r>
          </a:p>
        </p:txBody>
      </p:sp>
      <p:cxnSp>
        <p:nvCxnSpPr>
          <p:cNvPr id="41" name="Straight Connector 40">
            <a:extLst>
              <a:ext uri="{FF2B5EF4-FFF2-40B4-BE49-F238E27FC236}">
                <a16:creationId xmlns:a16="http://schemas.microsoft.com/office/drawing/2014/main" id="{C09072D6-9B9F-7C83-85B7-AE30A3BBDD85}"/>
              </a:ext>
            </a:extLst>
          </p:cNvPr>
          <p:cNvCxnSpPr>
            <a:cxnSpLocks/>
          </p:cNvCxnSpPr>
          <p:nvPr/>
        </p:nvCxnSpPr>
        <p:spPr>
          <a:xfrm flipH="1">
            <a:off x="2609147" y="1553297"/>
            <a:ext cx="362109" cy="0"/>
          </a:xfrm>
          <a:prstGeom prst="line">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cxnSp>
      <p:sp>
        <p:nvSpPr>
          <p:cNvPr id="42" name="Text Placeholder 2">
            <a:extLst>
              <a:ext uri="{FF2B5EF4-FFF2-40B4-BE49-F238E27FC236}">
                <a16:creationId xmlns:a16="http://schemas.microsoft.com/office/drawing/2014/main" id="{982FB88D-A666-1B5C-3DAB-5E7B3B424D74}"/>
              </a:ext>
            </a:extLst>
          </p:cNvPr>
          <p:cNvSpPr txBox="1">
            <a:spLocks/>
          </p:cNvSpPr>
          <p:nvPr>
            <p:custDataLst>
              <p:tags r:id="rId28"/>
            </p:custDataLst>
          </p:nvPr>
        </p:nvSpPr>
        <p:spPr bwMode="auto">
          <a:xfrm>
            <a:off x="5558212" y="1447800"/>
            <a:ext cx="1648884" cy="210997"/>
          </a:xfrm>
          <a:prstGeom prst="rect">
            <a:avLst/>
          </a:prstGeom>
          <a:noFill/>
          <a:ln w="9525">
            <a:noFill/>
            <a:prstDash val="soli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vert="horz" wrap="none" lIns="0" tIns="0" rIns="0" bIns="0" rtlCol="0" anchor="t" anchorCtr="0">
            <a:noAutofit/>
          </a:bodyPr>
          <a:lstStyle>
            <a:lvl1pPr marL="285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800" b="0" i="0" u="none" kern="1200" baseline="0">
                <a:solidFill>
                  <a:srgbClr val="000000"/>
                </a:solidFill>
                <a:latin typeface="+mn-lt"/>
                <a:ea typeface="+mn-ea"/>
                <a:cs typeface="+mn-cs"/>
              </a:defRPr>
            </a:lvl1pPr>
            <a:lvl2pPr marL="5715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600" b="0" i="0" u="none" kern="1200" baseline="0">
                <a:solidFill>
                  <a:srgbClr val="000000"/>
                </a:solidFill>
                <a:latin typeface="+mn-lt"/>
                <a:ea typeface="+mn-ea"/>
                <a:cs typeface="+mn-cs"/>
              </a:defRPr>
            </a:lvl2pPr>
            <a:lvl3pPr marL="8572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400" b="0" i="0" u="none" kern="1200" baseline="0">
                <a:solidFill>
                  <a:srgbClr val="000000"/>
                </a:solidFill>
                <a:latin typeface="+mn-lt"/>
                <a:ea typeface="+mn-ea"/>
                <a:cs typeface="+mn-cs"/>
              </a:defRPr>
            </a:lvl3pPr>
            <a:lvl4pPr marL="114300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200" b="0" i="0" u="none" kern="1200" baseline="0">
                <a:solidFill>
                  <a:srgbClr val="000000"/>
                </a:solidFill>
                <a:latin typeface="+mn-lt"/>
                <a:ea typeface="+mn-ea"/>
                <a:cs typeface="+mn-cs"/>
              </a:defRPr>
            </a:lvl4pPr>
            <a:lvl5pPr marL="1428750" indent="-285750" algn="l" defTabSz="914400" rtl="0" eaLnBrk="1" latinLnBrk="0" hangingPunct="1">
              <a:lnSpc>
                <a:spcPct val="100000"/>
              </a:lnSpc>
              <a:spcBef>
                <a:spcPts val="600"/>
              </a:spcBef>
              <a:spcAft>
                <a:spcPts val="0"/>
              </a:spcAft>
              <a:buClr>
                <a:srgbClr val="4E2683"/>
              </a:buClr>
              <a:buSzPct val="100000"/>
              <a:buFont typeface="Verdana" panose="020B0604030504040204" pitchFamily="34" charset="0"/>
              <a:buChar char="•"/>
              <a:defRPr kumimoji="0" sz="1100" b="0" i="0" u="none" kern="1200" baseline="0">
                <a:solidFill>
                  <a:srgbClr val="000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533"/>
              </a:spcBef>
              <a:spcAft>
                <a:spcPts val="0"/>
              </a:spcAft>
              <a:buClr>
                <a:srgbClr val="4E2683"/>
              </a:buClr>
              <a:buSzPct val="100000"/>
              <a:buFont typeface="Verdana" panose="020B0604030504040204" pitchFamily="34" charset="0"/>
              <a:buNone/>
              <a:tabLst/>
              <a:defRPr/>
            </a:pPr>
            <a:r>
              <a:rPr kumimoji="0" lang="en-US" sz="1200" b="0" i="0" u="none" strike="noStrike" kern="1200" cap="none" spc="0" normalizeH="0" baseline="0" noProof="0" dirty="0">
                <a:ln>
                  <a:noFill/>
                </a:ln>
                <a:solidFill>
                  <a:srgbClr val="000000"/>
                </a:solidFill>
                <a:effectLst/>
                <a:uLnTx/>
                <a:uFillTx/>
                <a:latin typeface="Georgia"/>
                <a:ea typeface="+mn-ea"/>
                <a:cs typeface="+mn-cs"/>
              </a:rPr>
              <a:t>Statin Withdrawal (-)</a:t>
            </a:r>
          </a:p>
        </p:txBody>
      </p:sp>
      <p:cxnSp>
        <p:nvCxnSpPr>
          <p:cNvPr id="43" name="Straight Connector 42">
            <a:extLst>
              <a:ext uri="{FF2B5EF4-FFF2-40B4-BE49-F238E27FC236}">
                <a16:creationId xmlns:a16="http://schemas.microsoft.com/office/drawing/2014/main" id="{A4F881A8-E708-BF6C-8EB3-A8C53E6E3E21}"/>
              </a:ext>
            </a:extLst>
          </p:cNvPr>
          <p:cNvCxnSpPr>
            <a:cxnSpLocks/>
          </p:cNvCxnSpPr>
          <p:nvPr/>
        </p:nvCxnSpPr>
        <p:spPr>
          <a:xfrm flipH="1">
            <a:off x="5018168" y="1553297"/>
            <a:ext cx="362109" cy="0"/>
          </a:xfrm>
          <a:prstGeom prst="line">
            <a:avLst/>
          </a:prstGeom>
          <a:noFill/>
          <a:ln>
            <a:solidFill>
              <a:schemeClr val="accent1"/>
            </a:solidFill>
            <a:prstDash val="dash"/>
          </a:ln>
        </p:spPr>
        <p:style>
          <a:lnRef idx="2">
            <a:schemeClr val="accent1">
              <a:shade val="50000"/>
            </a:schemeClr>
          </a:lnRef>
          <a:fillRef idx="1">
            <a:schemeClr val="accent1"/>
          </a:fillRef>
          <a:effectRef idx="0">
            <a:schemeClr val="accent1"/>
          </a:effectRef>
          <a:fontRef idx="minor">
            <a:schemeClr val="lt1"/>
          </a:fontRef>
        </p:style>
      </p:cxnSp>
      <p:sp>
        <p:nvSpPr>
          <p:cNvPr id="2" name="Text Placeholder 7">
            <a:extLst>
              <a:ext uri="{FF2B5EF4-FFF2-40B4-BE49-F238E27FC236}">
                <a16:creationId xmlns:a16="http://schemas.microsoft.com/office/drawing/2014/main" id="{44D8D5F2-AA8A-7C3C-7B62-4D7C619F7C6C}"/>
              </a:ext>
            </a:extLst>
          </p:cNvPr>
          <p:cNvSpPr txBox="1">
            <a:spLocks/>
          </p:cNvSpPr>
          <p:nvPr/>
        </p:nvSpPr>
        <p:spPr>
          <a:xfrm>
            <a:off x="670561" y="6125468"/>
            <a:ext cx="10035538"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Kim MC, Cho JY, Jeong HC, et al. Impact of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Postdischarge</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Statin Withdrawal on Long-term Outcomes in Patients With Acute Myocardial Infarction. American Journal of Cardiology. 2015;115:1-7</a:t>
            </a:r>
          </a:p>
        </p:txBody>
      </p:sp>
      <p:sp>
        <p:nvSpPr>
          <p:cNvPr id="18" name="TextBox 17">
            <a:extLst>
              <a:ext uri="{FF2B5EF4-FFF2-40B4-BE49-F238E27FC236}">
                <a16:creationId xmlns:a16="http://schemas.microsoft.com/office/drawing/2014/main" id="{D4E70EC8-72B6-2F50-3A86-121004149349}"/>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GLO2241819</a:t>
            </a:r>
          </a:p>
        </p:txBody>
      </p:sp>
    </p:spTree>
    <p:extLst>
      <p:ext uri="{BB962C8B-B14F-4D97-AF65-F5344CB8AC3E}">
        <p14:creationId xmlns:p14="http://schemas.microsoft.com/office/powerpoint/2010/main" val="168993153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hink-cell data - do not delete" hidden="1">
            <a:extLst>
              <a:ext uri="{FF2B5EF4-FFF2-40B4-BE49-F238E27FC236}">
                <a16:creationId xmlns:a16="http://schemas.microsoft.com/office/drawing/2014/main" id="{D6BC3E91-B542-4E38-8C3D-7DAF99721300}"/>
              </a:ext>
            </a:extLst>
          </p:cNvPr>
          <p:cNvGraphicFramePr>
            <a:graphicFrameLocks noChangeAspect="1"/>
          </p:cNvGraphicFramePr>
          <p:nvPr>
            <p:custDataLst>
              <p:tags r:id="rId1"/>
            </p:custDataLst>
          </p:nvPr>
        </p:nvGraphicFramePr>
        <p:xfrm>
          <a:off x="2118" y="2118"/>
          <a:ext cx="2117" cy="2117"/>
        </p:xfrm>
        <a:graphic>
          <a:graphicData uri="http://schemas.openxmlformats.org/presentationml/2006/ole">
            <mc:AlternateContent xmlns:mc="http://schemas.openxmlformats.org/markup-compatibility/2006">
              <mc:Choice xmlns:v="urn:schemas-microsoft-com:vml" Requires="v">
                <p:oleObj name="think-cell Slide" r:id="rId3" imgW="421" imgH="420" progId="TCLayout.ActiveDocument.1">
                  <p:embed/>
                </p:oleObj>
              </mc:Choice>
              <mc:Fallback>
                <p:oleObj name="think-cell Slide" r:id="rId3" imgW="421" imgH="420" progId="TCLayout.ActiveDocument.1">
                  <p:embed/>
                  <p:pic>
                    <p:nvPicPr>
                      <p:cNvPr id="8" name="think-cell data - do not delete" hidden="1">
                        <a:extLst>
                          <a:ext uri="{FF2B5EF4-FFF2-40B4-BE49-F238E27FC236}">
                            <a16:creationId xmlns:a16="http://schemas.microsoft.com/office/drawing/2014/main" id="{D6BC3E91-B542-4E38-8C3D-7DAF99721300}"/>
                          </a:ext>
                        </a:extLst>
                      </p:cNvPr>
                      <p:cNvPicPr/>
                      <p:nvPr/>
                    </p:nvPicPr>
                    <p:blipFill>
                      <a:blip r:embed="rId4"/>
                      <a:stretch>
                        <a:fillRect/>
                      </a:stretch>
                    </p:blipFill>
                    <p:spPr>
                      <a:xfrm>
                        <a:off x="2118" y="2118"/>
                        <a:ext cx="2117" cy="2117"/>
                      </a:xfrm>
                      <a:prstGeom prst="rect">
                        <a:avLst/>
                      </a:prstGeom>
                    </p:spPr>
                  </p:pic>
                </p:oleObj>
              </mc:Fallback>
            </mc:AlternateContent>
          </a:graphicData>
        </a:graphic>
      </p:graphicFrame>
      <p:sp>
        <p:nvSpPr>
          <p:cNvPr id="4" name="Title 3">
            <a:extLst>
              <a:ext uri="{FF2B5EF4-FFF2-40B4-BE49-F238E27FC236}">
                <a16:creationId xmlns:a16="http://schemas.microsoft.com/office/drawing/2014/main" id="{A59F66A9-D778-22E1-92D1-FF48BB3313CF}"/>
              </a:ext>
            </a:extLst>
          </p:cNvPr>
          <p:cNvSpPr>
            <a:spLocks noGrp="1"/>
          </p:cNvSpPr>
          <p:nvPr>
            <p:ph type="title"/>
          </p:nvPr>
        </p:nvSpPr>
        <p:spPr>
          <a:xfrm>
            <a:off x="670560" y="355600"/>
            <a:ext cx="10937240" cy="520701"/>
          </a:xfrm>
        </p:spPr>
        <p:txBody>
          <a:bodyPr vert="horz"/>
          <a:lstStyle/>
          <a:p>
            <a:r>
              <a:rPr lang="en-US" dirty="0"/>
              <a:t>What is happening after prescription</a:t>
            </a:r>
            <a:endParaRPr lang="fr-FR" dirty="0"/>
          </a:p>
        </p:txBody>
      </p:sp>
      <p:sp>
        <p:nvSpPr>
          <p:cNvPr id="3" name="Text Placeholder 5">
            <a:extLst>
              <a:ext uri="{FF2B5EF4-FFF2-40B4-BE49-F238E27FC236}">
                <a16:creationId xmlns:a16="http://schemas.microsoft.com/office/drawing/2014/main" id="{BE04E9C2-0F59-CC96-D3CE-AE1A7F6C9836}"/>
              </a:ext>
            </a:extLst>
          </p:cNvPr>
          <p:cNvSpPr txBox="1">
            <a:spLocks/>
          </p:cNvSpPr>
          <p:nvPr/>
        </p:nvSpPr>
        <p:spPr>
          <a:xfrm>
            <a:off x="824568" y="1451085"/>
            <a:ext cx="6774603" cy="436691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R="0" lvl="0" indent="0" algn="ctr" fontAlgn="auto">
              <a:lnSpc>
                <a:spcPct val="100000"/>
              </a:lnSpc>
              <a:spcBef>
                <a:spcPts val="0"/>
              </a:spcBef>
              <a:spcAft>
                <a:spcPts val="0"/>
              </a:spcAft>
              <a:buClrTx/>
              <a:buSzTx/>
              <a:buFontTx/>
              <a:buNone/>
              <a:tabLst/>
              <a:defRPr kumimoji="0" b="0" i="0" u="none" strike="noStrike" cap="none" spc="0" normalizeH="0" baseline="0">
                <a:ln>
                  <a:noFill/>
                </a:ln>
                <a:solidFill>
                  <a:prstClr val="white"/>
                </a:solidFill>
                <a:effectLst/>
                <a:uLnTx/>
                <a:uFillTx/>
                <a:latin typeface="Calibri"/>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1333" b="0" i="0" u="none" strike="noStrike" kern="1200" cap="none" spc="0" normalizeH="0" baseline="0" noProof="0">
              <a:ln>
                <a:noFill/>
              </a:ln>
              <a:solidFill>
                <a:prstClr val="white"/>
              </a:solidFill>
              <a:effectLst/>
              <a:uLnTx/>
              <a:uFillTx/>
              <a:latin typeface="Georgia"/>
              <a:ea typeface="+mn-ea"/>
              <a:cs typeface="+mn-cs"/>
            </a:endParaRPr>
          </a:p>
        </p:txBody>
      </p:sp>
      <p:sp>
        <p:nvSpPr>
          <p:cNvPr id="6" name="Marcador de contenido 2">
            <a:extLst>
              <a:ext uri="{FF2B5EF4-FFF2-40B4-BE49-F238E27FC236}">
                <a16:creationId xmlns:a16="http://schemas.microsoft.com/office/drawing/2014/main" id="{F3587828-C275-F246-9F05-9302837FB8C8}"/>
              </a:ext>
            </a:extLst>
          </p:cNvPr>
          <p:cNvSpPr txBox="1">
            <a:spLocks/>
          </p:cNvSpPr>
          <p:nvPr/>
        </p:nvSpPr>
        <p:spPr>
          <a:xfrm>
            <a:off x="995583" y="1626706"/>
            <a:ext cx="6501503" cy="269416"/>
          </a:xfrm>
          <a:prstGeom prst="rect">
            <a:avLst/>
          </a:prstGeom>
        </p:spPr>
        <p:txBody>
          <a:bodyPr vert="horz" wrap="square" lIns="162560" tIns="81280" rIns="0" bIns="81280" rtlCol="0" anchor="ctr">
            <a:no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625519" rtl="0" eaLnBrk="1" fontAlgn="auto" latinLnBrk="0" hangingPunct="1">
              <a:lnSpc>
                <a:spcPct val="120000"/>
              </a:lnSpc>
              <a:spcBef>
                <a:spcPts val="1067"/>
              </a:spcBef>
              <a:spcAft>
                <a:spcPts val="1067"/>
              </a:spcAft>
              <a:buClrTx/>
              <a:buSzTx/>
              <a:buFont typeface="Arial" panose="020B0604020202020204" pitchFamily="34" charset="0"/>
              <a:buNone/>
              <a:tabLst/>
              <a:defRPr/>
            </a:pPr>
            <a:r>
              <a:rPr kumimoji="0" lang="en-US" sz="2133" i="0" u="none" strike="noStrike" kern="1200" cap="none" spc="0" normalizeH="0" baseline="0" noProof="0" dirty="0">
                <a:ln>
                  <a:noFill/>
                </a:ln>
                <a:solidFill>
                  <a:srgbClr val="009CDE"/>
                </a:solidFill>
                <a:effectLst/>
                <a:uLnTx/>
                <a:uFillTx/>
                <a:latin typeface="Georgia"/>
                <a:ea typeface="+mn-ea"/>
                <a:cs typeface="Calibri"/>
              </a:rPr>
              <a:t>For every 100 prescriptions written</a:t>
            </a:r>
            <a:endParaRPr kumimoji="0" lang="en-US" sz="2133" i="0" u="none" strike="noStrike" kern="1200" cap="none" spc="0" normalizeH="0" baseline="0" noProof="0" dirty="0">
              <a:ln>
                <a:noFill/>
              </a:ln>
              <a:solidFill>
                <a:srgbClr val="009CDE"/>
              </a:solidFill>
              <a:effectLst/>
              <a:uLnTx/>
              <a:uFillTx/>
              <a:latin typeface="Georgia"/>
              <a:ea typeface="+mn-ea"/>
              <a:cs typeface="Calibri" panose="020F0502020204030204" pitchFamily="34" charset="0"/>
            </a:endParaRPr>
          </a:p>
        </p:txBody>
      </p:sp>
      <p:cxnSp>
        <p:nvCxnSpPr>
          <p:cNvPr id="72" name="Straight Connector 71">
            <a:extLst>
              <a:ext uri="{FF2B5EF4-FFF2-40B4-BE49-F238E27FC236}">
                <a16:creationId xmlns:a16="http://schemas.microsoft.com/office/drawing/2014/main" id="{1AEFEF94-317F-8DFB-7EDD-08B1A7DEC470}"/>
              </a:ext>
            </a:extLst>
          </p:cNvPr>
          <p:cNvCxnSpPr>
            <a:cxnSpLocks/>
          </p:cNvCxnSpPr>
          <p:nvPr/>
        </p:nvCxnSpPr>
        <p:spPr>
          <a:xfrm>
            <a:off x="1171347" y="2867051"/>
            <a:ext cx="6321653"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F352004D-2FD1-9615-FD6C-27B84957D105}"/>
              </a:ext>
            </a:extLst>
          </p:cNvPr>
          <p:cNvCxnSpPr>
            <a:cxnSpLocks/>
          </p:cNvCxnSpPr>
          <p:nvPr/>
        </p:nvCxnSpPr>
        <p:spPr>
          <a:xfrm>
            <a:off x="1171347" y="3827871"/>
            <a:ext cx="6321653"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949E2453-B5C6-5D73-481E-93DB99F0B5ED}"/>
              </a:ext>
            </a:extLst>
          </p:cNvPr>
          <p:cNvCxnSpPr>
            <a:cxnSpLocks/>
          </p:cNvCxnSpPr>
          <p:nvPr/>
        </p:nvCxnSpPr>
        <p:spPr>
          <a:xfrm>
            <a:off x="1171347" y="4788691"/>
            <a:ext cx="6321653"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90" name="Rectangle 89">
            <a:extLst>
              <a:ext uri="{FF2B5EF4-FFF2-40B4-BE49-F238E27FC236}">
                <a16:creationId xmlns:a16="http://schemas.microsoft.com/office/drawing/2014/main" id="{FB11CBEC-FEB9-E13D-50CE-4C1506E48B7E}"/>
              </a:ext>
            </a:extLst>
          </p:cNvPr>
          <p:cNvSpPr/>
          <p:nvPr/>
        </p:nvSpPr>
        <p:spPr>
          <a:xfrm>
            <a:off x="7603067" y="0"/>
            <a:ext cx="4588933" cy="6858000"/>
          </a:xfrm>
          <a:prstGeom prst="rect">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67" b="1" i="0" u="none" strike="noStrike" kern="1200" cap="none" spc="0" normalizeH="0" baseline="0" noProof="0" dirty="0">
              <a:ln>
                <a:noFill/>
              </a:ln>
              <a:solidFill>
                <a:prstClr val="white"/>
              </a:solidFill>
              <a:effectLst/>
              <a:uLnTx/>
              <a:uFillTx/>
              <a:latin typeface="Georgia"/>
              <a:ea typeface="+mn-ea"/>
              <a:cs typeface="Calibri" panose="020F0502020204030204" pitchFamily="34" charset="0"/>
            </a:endParaRPr>
          </a:p>
        </p:txBody>
      </p:sp>
      <p:grpSp>
        <p:nvGrpSpPr>
          <p:cNvPr id="91" name="Group 90">
            <a:extLst>
              <a:ext uri="{FF2B5EF4-FFF2-40B4-BE49-F238E27FC236}">
                <a16:creationId xmlns:a16="http://schemas.microsoft.com/office/drawing/2014/main" id="{E33C7C31-C99E-D71A-123E-6404B70985EA}"/>
              </a:ext>
            </a:extLst>
          </p:cNvPr>
          <p:cNvGrpSpPr/>
          <p:nvPr/>
        </p:nvGrpSpPr>
        <p:grpSpPr>
          <a:xfrm>
            <a:off x="8066304" y="1340638"/>
            <a:ext cx="3662459" cy="4176727"/>
            <a:chOff x="5050619" y="436645"/>
            <a:chExt cx="3665548" cy="4180251"/>
          </a:xfrm>
        </p:grpSpPr>
        <p:cxnSp>
          <p:nvCxnSpPr>
            <p:cNvPr id="92" name="Straight Arrow Connector 91">
              <a:extLst>
                <a:ext uri="{FF2B5EF4-FFF2-40B4-BE49-F238E27FC236}">
                  <a16:creationId xmlns:a16="http://schemas.microsoft.com/office/drawing/2014/main" id="{82654964-E584-D1E4-3208-2BF69DBD9320}"/>
                </a:ext>
              </a:extLst>
            </p:cNvPr>
            <p:cNvCxnSpPr>
              <a:cxnSpLocks/>
            </p:cNvCxnSpPr>
            <p:nvPr/>
          </p:nvCxnSpPr>
          <p:spPr>
            <a:xfrm>
              <a:off x="6875024" y="3411696"/>
              <a:ext cx="0" cy="483031"/>
            </a:xfrm>
            <a:prstGeom prst="straightConnector1">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pic>
          <p:nvPicPr>
            <p:cNvPr id="93" name="Picture 92" descr="A blue pill with black background&#10;&#10;Description automatically generated">
              <a:extLst>
                <a:ext uri="{FF2B5EF4-FFF2-40B4-BE49-F238E27FC236}">
                  <a16:creationId xmlns:a16="http://schemas.microsoft.com/office/drawing/2014/main" id="{9EEFC939-6F2B-6134-8A8F-70333DD67547}"/>
                </a:ext>
              </a:extLst>
            </p:cNvPr>
            <p:cNvPicPr>
              <a:picLocks noChangeAspect="1"/>
            </p:cNvPicPr>
            <p:nvPr/>
          </p:nvPicPr>
          <p:blipFill>
            <a:blip r:embed="rId5"/>
            <a:stretch>
              <a:fillRect/>
            </a:stretch>
          </p:blipFill>
          <p:spPr>
            <a:xfrm>
              <a:off x="5977961" y="808461"/>
              <a:ext cx="727084" cy="727084"/>
            </a:xfrm>
            <a:prstGeom prst="rect">
              <a:avLst/>
            </a:prstGeom>
          </p:spPr>
        </p:pic>
        <p:pic>
          <p:nvPicPr>
            <p:cNvPr id="94" name="Picture 93" descr="A blue pill with black background&#10;&#10;Description automatically generated">
              <a:extLst>
                <a:ext uri="{FF2B5EF4-FFF2-40B4-BE49-F238E27FC236}">
                  <a16:creationId xmlns:a16="http://schemas.microsoft.com/office/drawing/2014/main" id="{B20ED8BB-4CE8-9444-7573-1132AC470F2F}"/>
                </a:ext>
              </a:extLst>
            </p:cNvPr>
            <p:cNvPicPr>
              <a:picLocks noChangeAspect="1"/>
            </p:cNvPicPr>
            <p:nvPr/>
          </p:nvPicPr>
          <p:blipFill>
            <a:blip r:embed="rId5"/>
            <a:stretch>
              <a:fillRect/>
            </a:stretch>
          </p:blipFill>
          <p:spPr>
            <a:xfrm>
              <a:off x="6908889" y="1501572"/>
              <a:ext cx="727084" cy="727084"/>
            </a:xfrm>
            <a:prstGeom prst="rect">
              <a:avLst/>
            </a:prstGeom>
          </p:spPr>
        </p:pic>
        <p:pic>
          <p:nvPicPr>
            <p:cNvPr id="95" name="Picture 94" descr="A blue pill with black background&#10;&#10;Description automatically generated">
              <a:extLst>
                <a:ext uri="{FF2B5EF4-FFF2-40B4-BE49-F238E27FC236}">
                  <a16:creationId xmlns:a16="http://schemas.microsoft.com/office/drawing/2014/main" id="{55A58D50-16C2-88CE-8462-D1929767BAB7}"/>
                </a:ext>
              </a:extLst>
            </p:cNvPr>
            <p:cNvPicPr>
              <a:picLocks noChangeAspect="1"/>
            </p:cNvPicPr>
            <p:nvPr/>
          </p:nvPicPr>
          <p:blipFill>
            <a:blip r:embed="rId5"/>
            <a:stretch>
              <a:fillRect/>
            </a:stretch>
          </p:blipFill>
          <p:spPr>
            <a:xfrm rot="16976758">
              <a:off x="6780707" y="704122"/>
              <a:ext cx="727084" cy="727084"/>
            </a:xfrm>
            <a:prstGeom prst="rect">
              <a:avLst/>
            </a:prstGeom>
          </p:spPr>
        </p:pic>
        <p:pic>
          <p:nvPicPr>
            <p:cNvPr id="96" name="Picture 95" descr="A blue pill with black background&#10;&#10;Description automatically generated">
              <a:extLst>
                <a:ext uri="{FF2B5EF4-FFF2-40B4-BE49-F238E27FC236}">
                  <a16:creationId xmlns:a16="http://schemas.microsoft.com/office/drawing/2014/main" id="{DBBF8013-1F85-B592-044C-861FDE479A59}"/>
                </a:ext>
              </a:extLst>
            </p:cNvPr>
            <p:cNvPicPr>
              <a:picLocks noChangeAspect="1"/>
            </p:cNvPicPr>
            <p:nvPr/>
          </p:nvPicPr>
          <p:blipFill>
            <a:blip r:embed="rId5"/>
            <a:stretch>
              <a:fillRect/>
            </a:stretch>
          </p:blipFill>
          <p:spPr>
            <a:xfrm rot="16976758">
              <a:off x="6505825" y="1264042"/>
              <a:ext cx="490473" cy="490473"/>
            </a:xfrm>
            <a:prstGeom prst="rect">
              <a:avLst/>
            </a:prstGeom>
          </p:spPr>
        </p:pic>
        <p:pic>
          <p:nvPicPr>
            <p:cNvPr id="97" name="Picture 96" descr="A blue pill with black background&#10;&#10;Description automatically generated">
              <a:extLst>
                <a:ext uri="{FF2B5EF4-FFF2-40B4-BE49-F238E27FC236}">
                  <a16:creationId xmlns:a16="http://schemas.microsoft.com/office/drawing/2014/main" id="{FF235CE4-71C8-5A14-EFF1-5EA5D5FD2229}"/>
                </a:ext>
              </a:extLst>
            </p:cNvPr>
            <p:cNvPicPr>
              <a:picLocks noChangeAspect="1"/>
            </p:cNvPicPr>
            <p:nvPr/>
          </p:nvPicPr>
          <p:blipFill>
            <a:blip r:embed="rId5"/>
            <a:stretch>
              <a:fillRect/>
            </a:stretch>
          </p:blipFill>
          <p:spPr>
            <a:xfrm rot="16976758">
              <a:off x="6267786" y="1913055"/>
              <a:ext cx="490473" cy="490473"/>
            </a:xfrm>
            <a:prstGeom prst="rect">
              <a:avLst/>
            </a:prstGeom>
          </p:spPr>
        </p:pic>
        <p:pic>
          <p:nvPicPr>
            <p:cNvPr id="98" name="Picture 97" descr="A blue pill with black background&#10;&#10;Description automatically generated">
              <a:extLst>
                <a:ext uri="{FF2B5EF4-FFF2-40B4-BE49-F238E27FC236}">
                  <a16:creationId xmlns:a16="http://schemas.microsoft.com/office/drawing/2014/main" id="{66AF6511-1AB8-C10C-D8B9-05EFB9BA0AC3}"/>
                </a:ext>
              </a:extLst>
            </p:cNvPr>
            <p:cNvPicPr>
              <a:picLocks noChangeAspect="1"/>
            </p:cNvPicPr>
            <p:nvPr/>
          </p:nvPicPr>
          <p:blipFill>
            <a:blip r:embed="rId5"/>
            <a:stretch>
              <a:fillRect/>
            </a:stretch>
          </p:blipFill>
          <p:spPr>
            <a:xfrm rot="21020739">
              <a:off x="6742698" y="2572942"/>
              <a:ext cx="490473" cy="490473"/>
            </a:xfrm>
            <a:prstGeom prst="rect">
              <a:avLst/>
            </a:prstGeom>
          </p:spPr>
        </p:pic>
        <p:pic>
          <p:nvPicPr>
            <p:cNvPr id="99" name="Picture 98" descr="A blue pill with black background&#10;&#10;Description automatically generated">
              <a:extLst>
                <a:ext uri="{FF2B5EF4-FFF2-40B4-BE49-F238E27FC236}">
                  <a16:creationId xmlns:a16="http://schemas.microsoft.com/office/drawing/2014/main" id="{2E41C444-AB4D-3500-1207-8D007CB955C2}"/>
                </a:ext>
              </a:extLst>
            </p:cNvPr>
            <p:cNvPicPr>
              <a:picLocks noChangeAspect="1"/>
            </p:cNvPicPr>
            <p:nvPr/>
          </p:nvPicPr>
          <p:blipFill>
            <a:blip r:embed="rId5"/>
            <a:stretch>
              <a:fillRect/>
            </a:stretch>
          </p:blipFill>
          <p:spPr>
            <a:xfrm rot="21020739">
              <a:off x="6533266" y="3994165"/>
              <a:ext cx="622731" cy="622731"/>
            </a:xfrm>
            <a:prstGeom prst="rect">
              <a:avLst/>
            </a:prstGeom>
          </p:spPr>
        </p:pic>
        <p:sp>
          <p:nvSpPr>
            <p:cNvPr id="100" name="Shape 99">
              <a:extLst>
                <a:ext uri="{FF2B5EF4-FFF2-40B4-BE49-F238E27FC236}">
                  <a16:creationId xmlns:a16="http://schemas.microsoft.com/office/drawing/2014/main" id="{6BB823F9-3CA4-DE19-9338-36F0793DF26F}"/>
                </a:ext>
              </a:extLst>
            </p:cNvPr>
            <p:cNvSpPr/>
            <p:nvPr/>
          </p:nvSpPr>
          <p:spPr>
            <a:xfrm>
              <a:off x="5050619" y="436645"/>
              <a:ext cx="3665548" cy="2878576"/>
            </a:xfrm>
            <a:prstGeom prst="funnel">
              <a:avLst/>
            </a:prstGeom>
            <a:solidFill>
              <a:schemeClr val="bg1">
                <a:alpha val="52000"/>
              </a:schemeClr>
            </a:solidFill>
            <a:ln>
              <a:noFill/>
            </a:ln>
          </p:spPr>
          <p:style>
            <a:lnRef idx="1">
              <a:schemeClr val="accent1">
                <a:hueOff val="0"/>
                <a:satOff val="0"/>
                <a:lumOff val="0"/>
                <a:alphaOff val="0"/>
              </a:schemeClr>
            </a:lnRef>
            <a:fillRef idx="1">
              <a:schemeClr val="lt1">
                <a:alpha val="40000"/>
                <a:hueOff val="0"/>
                <a:satOff val="0"/>
                <a:lumOff val="0"/>
                <a:alphaOff val="0"/>
              </a:schemeClr>
            </a:fillRef>
            <a:effectRef idx="0">
              <a:schemeClr val="lt1">
                <a:alpha val="40000"/>
                <a:hueOff val="0"/>
                <a:satOff val="0"/>
                <a:lumOff val="0"/>
                <a:alphaOff val="0"/>
              </a:schemeClr>
            </a:effectRef>
            <a:fontRef idx="minor">
              <a:schemeClr val="dk1">
                <a:hueOff val="0"/>
                <a:satOff val="0"/>
                <a:lumOff val="0"/>
                <a:alphaOff val="0"/>
              </a:schemeClr>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dirty="0">
                <a:ln>
                  <a:noFill/>
                </a:ln>
                <a:solidFill>
                  <a:srgbClr val="000000">
                    <a:hueOff val="0"/>
                    <a:satOff val="0"/>
                    <a:lumOff val="0"/>
                    <a:alphaOff val="0"/>
                  </a:srgbClr>
                </a:solidFill>
                <a:effectLst/>
                <a:uLnTx/>
                <a:uFillTx/>
                <a:latin typeface="Georgia"/>
                <a:ea typeface="+mn-ea"/>
                <a:cs typeface="+mn-cs"/>
              </a:endParaRPr>
            </a:p>
          </p:txBody>
        </p:sp>
        <p:pic>
          <p:nvPicPr>
            <p:cNvPr id="101" name="Picture 100" descr="A blue pill with black background&#10;&#10;Description automatically generated">
              <a:extLst>
                <a:ext uri="{FF2B5EF4-FFF2-40B4-BE49-F238E27FC236}">
                  <a16:creationId xmlns:a16="http://schemas.microsoft.com/office/drawing/2014/main" id="{33D124E4-1070-6C45-C202-C509968A271A}"/>
                </a:ext>
              </a:extLst>
            </p:cNvPr>
            <p:cNvPicPr>
              <a:picLocks noChangeAspect="1"/>
            </p:cNvPicPr>
            <p:nvPr/>
          </p:nvPicPr>
          <p:blipFill>
            <a:blip r:embed="rId5"/>
            <a:stretch>
              <a:fillRect/>
            </a:stretch>
          </p:blipFill>
          <p:spPr>
            <a:xfrm rot="16976758">
              <a:off x="5532498" y="984758"/>
              <a:ext cx="393258" cy="393258"/>
            </a:xfrm>
            <a:prstGeom prst="rect">
              <a:avLst/>
            </a:prstGeom>
          </p:spPr>
        </p:pic>
        <p:pic>
          <p:nvPicPr>
            <p:cNvPr id="102" name="Picture 101" descr="A blue pill with black background&#10;&#10;Description automatically generated">
              <a:extLst>
                <a:ext uri="{FF2B5EF4-FFF2-40B4-BE49-F238E27FC236}">
                  <a16:creationId xmlns:a16="http://schemas.microsoft.com/office/drawing/2014/main" id="{F5532317-1A9A-526C-0889-FAE6C78CB0B8}"/>
                </a:ext>
              </a:extLst>
            </p:cNvPr>
            <p:cNvPicPr>
              <a:picLocks noChangeAspect="1"/>
            </p:cNvPicPr>
            <p:nvPr/>
          </p:nvPicPr>
          <p:blipFill>
            <a:blip r:embed="rId5"/>
            <a:stretch>
              <a:fillRect/>
            </a:stretch>
          </p:blipFill>
          <p:spPr>
            <a:xfrm rot="20136903">
              <a:off x="7715770" y="1047005"/>
              <a:ext cx="393258" cy="393258"/>
            </a:xfrm>
            <a:prstGeom prst="rect">
              <a:avLst/>
            </a:prstGeom>
          </p:spPr>
        </p:pic>
      </p:grpSp>
      <p:grpSp>
        <p:nvGrpSpPr>
          <p:cNvPr id="16" name="Group 15">
            <a:extLst>
              <a:ext uri="{FF2B5EF4-FFF2-40B4-BE49-F238E27FC236}">
                <a16:creationId xmlns:a16="http://schemas.microsoft.com/office/drawing/2014/main" id="{594D6514-A39E-C9B4-2482-A3A33D967E00}"/>
              </a:ext>
            </a:extLst>
          </p:cNvPr>
          <p:cNvGrpSpPr/>
          <p:nvPr/>
        </p:nvGrpSpPr>
        <p:grpSpPr>
          <a:xfrm>
            <a:off x="670559" y="2150679"/>
            <a:ext cx="6826527" cy="471924"/>
            <a:chOff x="670559" y="2150679"/>
            <a:chExt cx="6826527" cy="471924"/>
          </a:xfrm>
        </p:grpSpPr>
        <p:sp>
          <p:nvSpPr>
            <p:cNvPr id="67" name="Marcador de contenido 2">
              <a:extLst>
                <a:ext uri="{FF2B5EF4-FFF2-40B4-BE49-F238E27FC236}">
                  <a16:creationId xmlns:a16="http://schemas.microsoft.com/office/drawing/2014/main" id="{F10C6F22-AA05-F880-2ECC-FBFD1646E0DD}"/>
                </a:ext>
              </a:extLst>
            </p:cNvPr>
            <p:cNvSpPr txBox="1">
              <a:spLocks/>
            </p:cNvSpPr>
            <p:nvPr/>
          </p:nvSpPr>
          <p:spPr>
            <a:xfrm>
              <a:off x="995583" y="2150679"/>
              <a:ext cx="6501503" cy="471924"/>
            </a:xfrm>
            <a:prstGeom prst="rect">
              <a:avLst/>
            </a:prstGeom>
          </p:spPr>
          <p:txBody>
            <a:bodyPr vert="horz" wrap="square" lIns="162560" tIns="81280" rIns="162560" bIns="81280" rtlCol="0" anchor="ctr" anchorCtr="0">
              <a:sp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625519"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50-70 are filled at the pharmacy</a:t>
              </a:r>
            </a:p>
          </p:txBody>
        </p:sp>
        <p:grpSp>
          <p:nvGrpSpPr>
            <p:cNvPr id="68" name="Group 67">
              <a:extLst>
                <a:ext uri="{FF2B5EF4-FFF2-40B4-BE49-F238E27FC236}">
                  <a16:creationId xmlns:a16="http://schemas.microsoft.com/office/drawing/2014/main" id="{FF51879A-2E9D-DA3D-8F0F-4FFB034442E8}"/>
                </a:ext>
              </a:extLst>
            </p:cNvPr>
            <p:cNvGrpSpPr/>
            <p:nvPr/>
          </p:nvGrpSpPr>
          <p:grpSpPr>
            <a:xfrm>
              <a:off x="670559" y="2267326"/>
              <a:ext cx="323301" cy="323296"/>
              <a:chOff x="439557" y="1731284"/>
              <a:chExt cx="175977" cy="175977"/>
            </a:xfrm>
          </p:grpSpPr>
          <p:sp>
            <p:nvSpPr>
              <p:cNvPr id="69" name="Oval 68">
                <a:extLst>
                  <a:ext uri="{FF2B5EF4-FFF2-40B4-BE49-F238E27FC236}">
                    <a16:creationId xmlns:a16="http://schemas.microsoft.com/office/drawing/2014/main" id="{D4FD5066-38CD-091B-FA84-831E70256679}"/>
                  </a:ext>
                </a:extLst>
              </p:cNvPr>
              <p:cNvSpPr/>
              <p:nvPr/>
            </p:nvSpPr>
            <p:spPr>
              <a:xfrm>
                <a:off x="439557" y="1731284"/>
                <a:ext cx="175977" cy="175977"/>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1333"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70" name="Oval 69">
                <a:extLst>
                  <a:ext uri="{FF2B5EF4-FFF2-40B4-BE49-F238E27FC236}">
                    <a16:creationId xmlns:a16="http://schemas.microsoft.com/office/drawing/2014/main" id="{374A48AC-19F7-ECB2-2534-9BBB4E6F5C10}"/>
                  </a:ext>
                </a:extLst>
              </p:cNvPr>
              <p:cNvSpPr/>
              <p:nvPr/>
            </p:nvSpPr>
            <p:spPr>
              <a:xfrm>
                <a:off x="469056" y="1760785"/>
                <a:ext cx="116979" cy="116979"/>
              </a:xfrm>
              <a:prstGeom prst="ellipse">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1333" b="0" i="0" u="none" strike="noStrike" kern="1200" cap="none" spc="0" normalizeH="0" baseline="0" noProof="0">
                  <a:ln>
                    <a:noFill/>
                  </a:ln>
                  <a:solidFill>
                    <a:prstClr val="white"/>
                  </a:solidFill>
                  <a:effectLst/>
                  <a:uLnTx/>
                  <a:uFillTx/>
                  <a:latin typeface="Georgia"/>
                  <a:ea typeface="+mn-ea"/>
                  <a:cs typeface="+mn-cs"/>
                </a:endParaRPr>
              </a:p>
            </p:txBody>
          </p:sp>
        </p:grpSp>
      </p:grpSp>
      <p:grpSp>
        <p:nvGrpSpPr>
          <p:cNvPr id="15" name="Group 14">
            <a:extLst>
              <a:ext uri="{FF2B5EF4-FFF2-40B4-BE49-F238E27FC236}">
                <a16:creationId xmlns:a16="http://schemas.microsoft.com/office/drawing/2014/main" id="{5592A6AC-E306-B01C-5586-A36EED669E80}"/>
              </a:ext>
            </a:extLst>
          </p:cNvPr>
          <p:cNvGrpSpPr/>
          <p:nvPr/>
        </p:nvGrpSpPr>
        <p:grpSpPr>
          <a:xfrm>
            <a:off x="670559" y="3111499"/>
            <a:ext cx="6826527" cy="471924"/>
            <a:chOff x="670559" y="3100369"/>
            <a:chExt cx="6826527" cy="471924"/>
          </a:xfrm>
        </p:grpSpPr>
        <p:sp>
          <p:nvSpPr>
            <p:cNvPr id="74" name="Marcador de contenido 2">
              <a:extLst>
                <a:ext uri="{FF2B5EF4-FFF2-40B4-BE49-F238E27FC236}">
                  <a16:creationId xmlns:a16="http://schemas.microsoft.com/office/drawing/2014/main" id="{9A4914F6-2AEC-B9BD-0E94-BB4F5FF083FA}"/>
                </a:ext>
              </a:extLst>
            </p:cNvPr>
            <p:cNvSpPr txBox="1">
              <a:spLocks/>
            </p:cNvSpPr>
            <p:nvPr/>
          </p:nvSpPr>
          <p:spPr>
            <a:xfrm>
              <a:off x="995583" y="3100369"/>
              <a:ext cx="6501503" cy="471924"/>
            </a:xfrm>
            <a:prstGeom prst="rect">
              <a:avLst/>
            </a:prstGeom>
          </p:spPr>
          <p:txBody>
            <a:bodyPr vert="horz" wrap="square" lIns="162560" tIns="81280" rIns="162560" bIns="81280" rtlCol="0" anchor="t" anchorCtr="0">
              <a:sp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625519"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48-66 are picked up from the pharmacy</a:t>
              </a:r>
            </a:p>
          </p:txBody>
        </p:sp>
        <p:grpSp>
          <p:nvGrpSpPr>
            <p:cNvPr id="75" name="Group 74">
              <a:extLst>
                <a:ext uri="{FF2B5EF4-FFF2-40B4-BE49-F238E27FC236}">
                  <a16:creationId xmlns:a16="http://schemas.microsoft.com/office/drawing/2014/main" id="{8ED26A09-352F-7E7B-D74F-CC6C97F3377A}"/>
                </a:ext>
              </a:extLst>
            </p:cNvPr>
            <p:cNvGrpSpPr/>
            <p:nvPr/>
          </p:nvGrpSpPr>
          <p:grpSpPr>
            <a:xfrm>
              <a:off x="670559" y="3174105"/>
              <a:ext cx="323301" cy="323297"/>
              <a:chOff x="439557" y="1731288"/>
              <a:chExt cx="175977" cy="175977"/>
            </a:xfrm>
          </p:grpSpPr>
          <p:sp>
            <p:nvSpPr>
              <p:cNvPr id="76" name="Oval 75">
                <a:extLst>
                  <a:ext uri="{FF2B5EF4-FFF2-40B4-BE49-F238E27FC236}">
                    <a16:creationId xmlns:a16="http://schemas.microsoft.com/office/drawing/2014/main" id="{8BB97D6D-C8B6-7720-965A-EF532CC8CEDB}"/>
                  </a:ext>
                </a:extLst>
              </p:cNvPr>
              <p:cNvSpPr/>
              <p:nvPr/>
            </p:nvSpPr>
            <p:spPr>
              <a:xfrm>
                <a:off x="439557" y="1731288"/>
                <a:ext cx="175977" cy="175977"/>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1333"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77" name="Oval 76">
                <a:extLst>
                  <a:ext uri="{FF2B5EF4-FFF2-40B4-BE49-F238E27FC236}">
                    <a16:creationId xmlns:a16="http://schemas.microsoft.com/office/drawing/2014/main" id="{FE1011FF-29D0-A99C-CD89-AEB5254B6C4B}"/>
                  </a:ext>
                </a:extLst>
              </p:cNvPr>
              <p:cNvSpPr/>
              <p:nvPr/>
            </p:nvSpPr>
            <p:spPr>
              <a:xfrm>
                <a:off x="469056" y="1760787"/>
                <a:ext cx="116979" cy="116979"/>
              </a:xfrm>
              <a:prstGeom prst="ellipse">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1333" b="0" i="0" u="none" strike="noStrike" kern="1200" cap="none" spc="0" normalizeH="0" baseline="0" noProof="0">
                  <a:ln>
                    <a:noFill/>
                  </a:ln>
                  <a:solidFill>
                    <a:prstClr val="white"/>
                  </a:solidFill>
                  <a:effectLst/>
                  <a:uLnTx/>
                  <a:uFillTx/>
                  <a:latin typeface="Georgia"/>
                  <a:ea typeface="+mn-ea"/>
                  <a:cs typeface="+mn-cs"/>
                </a:endParaRPr>
              </a:p>
            </p:txBody>
          </p:sp>
        </p:grpSp>
      </p:grpSp>
      <p:grpSp>
        <p:nvGrpSpPr>
          <p:cNvPr id="12" name="Group 11">
            <a:extLst>
              <a:ext uri="{FF2B5EF4-FFF2-40B4-BE49-F238E27FC236}">
                <a16:creationId xmlns:a16="http://schemas.microsoft.com/office/drawing/2014/main" id="{6269B9C4-80EA-9857-2F43-6F20BB429418}"/>
              </a:ext>
            </a:extLst>
          </p:cNvPr>
          <p:cNvGrpSpPr/>
          <p:nvPr/>
        </p:nvGrpSpPr>
        <p:grpSpPr>
          <a:xfrm>
            <a:off x="670559" y="4072319"/>
            <a:ext cx="6826527" cy="471924"/>
            <a:chOff x="670559" y="4094151"/>
            <a:chExt cx="6826527" cy="471924"/>
          </a:xfrm>
        </p:grpSpPr>
        <p:sp>
          <p:nvSpPr>
            <p:cNvPr id="80" name="Marcador de contenido 2">
              <a:extLst>
                <a:ext uri="{FF2B5EF4-FFF2-40B4-BE49-F238E27FC236}">
                  <a16:creationId xmlns:a16="http://schemas.microsoft.com/office/drawing/2014/main" id="{59BEBC5E-8C24-5C1C-28D4-531E1D6925F9}"/>
                </a:ext>
              </a:extLst>
            </p:cNvPr>
            <p:cNvSpPr txBox="1">
              <a:spLocks/>
            </p:cNvSpPr>
            <p:nvPr/>
          </p:nvSpPr>
          <p:spPr>
            <a:xfrm>
              <a:off x="995583" y="4094151"/>
              <a:ext cx="6501503" cy="471924"/>
            </a:xfrm>
            <a:prstGeom prst="rect">
              <a:avLst/>
            </a:prstGeom>
          </p:spPr>
          <p:txBody>
            <a:bodyPr vert="horz" wrap="square" lIns="162560" tIns="81280" rIns="162560" bIns="81280" rtlCol="0" anchor="t" anchorCtr="0">
              <a:sp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625519"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25-30 are taken properly</a:t>
              </a:r>
            </a:p>
          </p:txBody>
        </p:sp>
        <p:grpSp>
          <p:nvGrpSpPr>
            <p:cNvPr id="81" name="Group 80">
              <a:extLst>
                <a:ext uri="{FF2B5EF4-FFF2-40B4-BE49-F238E27FC236}">
                  <a16:creationId xmlns:a16="http://schemas.microsoft.com/office/drawing/2014/main" id="{0C940271-9975-5B3B-E46B-9951F2359EF8}"/>
                </a:ext>
              </a:extLst>
            </p:cNvPr>
            <p:cNvGrpSpPr/>
            <p:nvPr/>
          </p:nvGrpSpPr>
          <p:grpSpPr>
            <a:xfrm>
              <a:off x="670559" y="4204639"/>
              <a:ext cx="323301" cy="323297"/>
              <a:chOff x="439557" y="1731288"/>
              <a:chExt cx="175977" cy="175977"/>
            </a:xfrm>
          </p:grpSpPr>
          <p:sp>
            <p:nvSpPr>
              <p:cNvPr id="82" name="Oval 81">
                <a:extLst>
                  <a:ext uri="{FF2B5EF4-FFF2-40B4-BE49-F238E27FC236}">
                    <a16:creationId xmlns:a16="http://schemas.microsoft.com/office/drawing/2014/main" id="{A0DD412A-F87C-2362-483A-2D855C7AD478}"/>
                  </a:ext>
                </a:extLst>
              </p:cNvPr>
              <p:cNvSpPr/>
              <p:nvPr/>
            </p:nvSpPr>
            <p:spPr>
              <a:xfrm>
                <a:off x="439557" y="1731288"/>
                <a:ext cx="175977" cy="175977"/>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1333"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83" name="Oval 82">
                <a:extLst>
                  <a:ext uri="{FF2B5EF4-FFF2-40B4-BE49-F238E27FC236}">
                    <a16:creationId xmlns:a16="http://schemas.microsoft.com/office/drawing/2014/main" id="{DC355EC5-D2D5-D43A-BB74-F7CEF9FAAA0E}"/>
                  </a:ext>
                </a:extLst>
              </p:cNvPr>
              <p:cNvSpPr/>
              <p:nvPr/>
            </p:nvSpPr>
            <p:spPr>
              <a:xfrm>
                <a:off x="469056" y="1760787"/>
                <a:ext cx="116979" cy="116979"/>
              </a:xfrm>
              <a:prstGeom prst="ellipse">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1333" b="0" i="0" u="none" strike="noStrike" kern="1200" cap="none" spc="0" normalizeH="0" baseline="0" noProof="0" dirty="0">
                  <a:ln>
                    <a:noFill/>
                  </a:ln>
                  <a:solidFill>
                    <a:prstClr val="white"/>
                  </a:solidFill>
                  <a:effectLst/>
                  <a:uLnTx/>
                  <a:uFillTx/>
                  <a:latin typeface="Georgia"/>
                  <a:ea typeface="+mn-ea"/>
                  <a:cs typeface="+mn-cs"/>
                </a:endParaRPr>
              </a:p>
            </p:txBody>
          </p:sp>
        </p:grpSp>
      </p:grpSp>
      <p:grpSp>
        <p:nvGrpSpPr>
          <p:cNvPr id="14" name="Group 13">
            <a:extLst>
              <a:ext uri="{FF2B5EF4-FFF2-40B4-BE49-F238E27FC236}">
                <a16:creationId xmlns:a16="http://schemas.microsoft.com/office/drawing/2014/main" id="{1874F534-DCBF-13B9-4C99-143973FC1DDC}"/>
              </a:ext>
            </a:extLst>
          </p:cNvPr>
          <p:cNvGrpSpPr/>
          <p:nvPr/>
        </p:nvGrpSpPr>
        <p:grpSpPr>
          <a:xfrm>
            <a:off x="670558" y="5033142"/>
            <a:ext cx="6826528" cy="471924"/>
            <a:chOff x="670558" y="5033142"/>
            <a:chExt cx="6826528" cy="471924"/>
          </a:xfrm>
        </p:grpSpPr>
        <p:sp>
          <p:nvSpPr>
            <p:cNvPr id="86" name="Marcador de contenido 2">
              <a:extLst>
                <a:ext uri="{FF2B5EF4-FFF2-40B4-BE49-F238E27FC236}">
                  <a16:creationId xmlns:a16="http://schemas.microsoft.com/office/drawing/2014/main" id="{A9DEAFA4-230A-89F7-D070-E8F379BD48F3}"/>
                </a:ext>
              </a:extLst>
            </p:cNvPr>
            <p:cNvSpPr txBox="1">
              <a:spLocks/>
            </p:cNvSpPr>
            <p:nvPr/>
          </p:nvSpPr>
          <p:spPr>
            <a:xfrm>
              <a:off x="995583" y="5033142"/>
              <a:ext cx="6501503" cy="471924"/>
            </a:xfrm>
            <a:prstGeom prst="rect">
              <a:avLst/>
            </a:prstGeom>
          </p:spPr>
          <p:txBody>
            <a:bodyPr vert="horz" wrap="square" lIns="162560" tIns="81280" rIns="162560" bIns="81280" rtlCol="0" anchor="t" anchorCtr="0">
              <a:sp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625519"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Georgia"/>
                  <a:ea typeface="+mn-ea"/>
                  <a:cs typeface="Calibri"/>
                </a:rPr>
                <a:t>15-20 are refilled as prescribed</a:t>
              </a:r>
            </a:p>
          </p:txBody>
        </p:sp>
        <p:grpSp>
          <p:nvGrpSpPr>
            <p:cNvPr id="87" name="Group 86">
              <a:extLst>
                <a:ext uri="{FF2B5EF4-FFF2-40B4-BE49-F238E27FC236}">
                  <a16:creationId xmlns:a16="http://schemas.microsoft.com/office/drawing/2014/main" id="{61BFFAE4-573E-D297-6835-F2978FEAB9C2}"/>
                </a:ext>
              </a:extLst>
            </p:cNvPr>
            <p:cNvGrpSpPr/>
            <p:nvPr/>
          </p:nvGrpSpPr>
          <p:grpSpPr>
            <a:xfrm>
              <a:off x="670558" y="5143473"/>
              <a:ext cx="323301" cy="323297"/>
              <a:chOff x="439557" y="1731286"/>
              <a:chExt cx="175977" cy="175977"/>
            </a:xfrm>
          </p:grpSpPr>
          <p:sp>
            <p:nvSpPr>
              <p:cNvPr id="88" name="Oval 87">
                <a:extLst>
                  <a:ext uri="{FF2B5EF4-FFF2-40B4-BE49-F238E27FC236}">
                    <a16:creationId xmlns:a16="http://schemas.microsoft.com/office/drawing/2014/main" id="{79C531C1-3B16-754A-46E7-AEB91C14EFFE}"/>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62560" anchor="ctr"/>
              <a:lstStyle/>
              <a:p>
                <a:pPr marL="0" marR="0" lvl="0" indent="0" algn="l" defTabSz="1625519" rtl="0" eaLnBrk="1" fontAlgn="auto" latinLnBrk="0" hangingPunct="1">
                  <a:lnSpc>
                    <a:spcPct val="100000"/>
                  </a:lnSpc>
                  <a:spcBef>
                    <a:spcPts val="1067"/>
                  </a:spcBef>
                  <a:spcAft>
                    <a:spcPts val="0"/>
                  </a:spcAft>
                  <a:buClrTx/>
                  <a:buSzTx/>
                  <a:buFontTx/>
                  <a:buNone/>
                  <a:tabLst/>
                  <a:defRPr/>
                </a:pPr>
                <a:endParaRPr kumimoji="0" lang="en-US" sz="1333"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89" name="Oval 88">
                <a:extLst>
                  <a:ext uri="{FF2B5EF4-FFF2-40B4-BE49-F238E27FC236}">
                    <a16:creationId xmlns:a16="http://schemas.microsoft.com/office/drawing/2014/main" id="{6A010AD1-4A37-6A3C-E129-91A3B0C0AF7A}"/>
                  </a:ext>
                </a:extLst>
              </p:cNvPr>
              <p:cNvSpPr/>
              <p:nvPr/>
            </p:nvSpPr>
            <p:spPr>
              <a:xfrm>
                <a:off x="469056" y="1760785"/>
                <a:ext cx="116979" cy="116979"/>
              </a:xfrm>
              <a:prstGeom prst="ellipse">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endParaRPr kumimoji="0" lang="en-US" sz="1333" b="0" i="0" u="none" strike="noStrike" kern="1200" cap="none" spc="0" normalizeH="0" baseline="0" noProof="0">
                  <a:ln>
                    <a:noFill/>
                  </a:ln>
                  <a:solidFill>
                    <a:prstClr val="white"/>
                  </a:solidFill>
                  <a:effectLst/>
                  <a:uLnTx/>
                  <a:uFillTx/>
                  <a:latin typeface="Georgia"/>
                  <a:ea typeface="+mn-ea"/>
                  <a:cs typeface="+mn-cs"/>
                </a:endParaRPr>
              </a:p>
            </p:txBody>
          </p:sp>
        </p:grpSp>
      </p:grpSp>
      <p:sp>
        <p:nvSpPr>
          <p:cNvPr id="2" name="Text Placeholder 7">
            <a:extLst>
              <a:ext uri="{FF2B5EF4-FFF2-40B4-BE49-F238E27FC236}">
                <a16:creationId xmlns:a16="http://schemas.microsoft.com/office/drawing/2014/main" id="{9558D29F-9060-02F7-0664-712A41335ACD}"/>
              </a:ext>
            </a:extLst>
          </p:cNvPr>
          <p:cNvSpPr txBox="1">
            <a:spLocks/>
          </p:cNvSpPr>
          <p:nvPr/>
        </p:nvSpPr>
        <p:spPr>
          <a:xfrm>
            <a:off x="670561" y="6125468"/>
            <a:ext cx="6085242"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en-US" sz="1050" dirty="0">
                <a:solidFill>
                  <a:srgbClr val="000000">
                    <a:lumMod val="65000"/>
                    <a:lumOff val="35000"/>
                  </a:srgbClr>
                </a:solidFill>
                <a:latin typeface="+mj-lt"/>
              </a:rPr>
              <a:t>National association of chain drug stores, pharmacies: Improving health, reducing costs, July 2010. Based on IMS health data.</a:t>
            </a:r>
          </a:p>
        </p:txBody>
      </p:sp>
      <p:sp>
        <p:nvSpPr>
          <p:cNvPr id="7" name="TextBox 6">
            <a:extLst>
              <a:ext uri="{FF2B5EF4-FFF2-40B4-BE49-F238E27FC236}">
                <a16:creationId xmlns:a16="http://schemas.microsoft.com/office/drawing/2014/main" id="{68C4B58B-E009-652C-43C3-6FE0F5EEA87F}"/>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dirty="0">
                <a:solidFill>
                  <a:schemeClr val="bg1"/>
                </a:solidFill>
              </a:rPr>
              <a:t>GLO2329517</a:t>
            </a:r>
          </a:p>
        </p:txBody>
      </p:sp>
    </p:spTree>
    <p:extLst>
      <p:ext uri="{BB962C8B-B14F-4D97-AF65-F5344CB8AC3E}">
        <p14:creationId xmlns:p14="http://schemas.microsoft.com/office/powerpoint/2010/main" val="2181062242"/>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E630EA75-FA93-F686-E684-67D7C0B480B6}"/>
              </a:ext>
            </a:extLst>
          </p:cNvPr>
          <p:cNvGraphicFramePr>
            <a:graphicFrameLocks noChangeAspect="1"/>
          </p:cNvGraphicFramePr>
          <p:nvPr>
            <p:custDataLst>
              <p:tags r:id="rId1"/>
            </p:custDataLst>
            <p:extLst>
              <p:ext uri="{D42A27DB-BD31-4B8C-83A1-F6EECF244321}">
                <p14:modId xmlns:p14="http://schemas.microsoft.com/office/powerpoint/2010/main" val="29877426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7" imgW="395" imgH="394" progId="TCLayout.ActiveDocument.1">
                  <p:embed/>
                </p:oleObj>
              </mc:Choice>
              <mc:Fallback>
                <p:oleObj name="think-cell Slide" r:id="rId7" imgW="395" imgH="394" progId="TCLayout.ActiveDocument.1">
                  <p:embed/>
                  <p:pic>
                    <p:nvPicPr>
                      <p:cNvPr id="6" name="think-cell data - do not delete" hidden="1">
                        <a:extLst>
                          <a:ext uri="{FF2B5EF4-FFF2-40B4-BE49-F238E27FC236}">
                            <a16:creationId xmlns:a16="http://schemas.microsoft.com/office/drawing/2014/main" id="{E630EA75-FA93-F686-E684-67D7C0B480B6}"/>
                          </a:ext>
                        </a:extLst>
                      </p:cNvPr>
                      <p:cNvPicPr/>
                      <p:nvPr/>
                    </p:nvPicPr>
                    <p:blipFill>
                      <a:blip r:embed="rId8"/>
                      <a:stretch>
                        <a:fillRect/>
                      </a:stretch>
                    </p:blipFill>
                    <p:spPr>
                      <a:xfrm>
                        <a:off x="1588" y="1588"/>
                        <a:ext cx="1588"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6B06D7EB-4F3B-5E2F-EBC2-F5ECD3791403}"/>
              </a:ext>
            </a:extLst>
          </p:cNvPr>
          <p:cNvSpPr>
            <a:spLocks noGrp="1"/>
          </p:cNvSpPr>
          <p:nvPr>
            <p:ph type="title"/>
          </p:nvPr>
        </p:nvSpPr>
        <p:spPr/>
        <p:txBody>
          <a:bodyPr vert="horz"/>
          <a:lstStyle/>
          <a:p>
            <a:r>
              <a:rPr lang="en-US" dirty="0"/>
              <a:t>Statin discontinuation and CV events in older people</a:t>
            </a:r>
          </a:p>
        </p:txBody>
      </p:sp>
      <p:sp>
        <p:nvSpPr>
          <p:cNvPr id="8" name="TextBox 18">
            <a:extLst>
              <a:ext uri="{FF2B5EF4-FFF2-40B4-BE49-F238E27FC236}">
                <a16:creationId xmlns:a16="http://schemas.microsoft.com/office/drawing/2014/main" id="{8388C3C5-AB79-E622-3EEA-567D88EA0030}"/>
              </a:ext>
            </a:extLst>
          </p:cNvPr>
          <p:cNvSpPr txBox="1"/>
          <p:nvPr>
            <p:custDataLst>
              <p:tags r:id="rId2"/>
            </p:custDataLst>
          </p:nvPr>
        </p:nvSpPr>
        <p:spPr>
          <a:xfrm>
            <a:off x="6312979" y="1457922"/>
            <a:ext cx="5307521" cy="392190"/>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defPPr>
              <a:defRPr lang="en-US"/>
            </a:defPPr>
            <a:lvl1pPr marR="0" lvl="0" indent="0" fontAlgn="auto">
              <a:lnSpc>
                <a:spcPct val="100000"/>
              </a:lnSpc>
              <a:spcBef>
                <a:spcPts val="600"/>
              </a:spcBef>
              <a:spcAft>
                <a:spcPts val="0"/>
              </a:spcAft>
              <a:buClrTx/>
              <a:buSzTx/>
              <a:buFont typeface="Arial" panose="020B0604020202020204" pitchFamily="34" charset="0"/>
              <a:buNone/>
              <a:tabLst/>
              <a:defRPr kumimoji="0" sz="1000" b="1" i="0" u="none" strike="noStrike" cap="all" spc="0" normalizeH="0" baseline="0">
                <a:ln>
                  <a:noFill/>
                </a:ln>
                <a:solidFill>
                  <a:prstClr val="white"/>
                </a:solidFill>
                <a:effectLst/>
                <a:uLnTx/>
                <a:uFillTx/>
                <a:cs typeface="Calibri" panose="020F0502020204030204" pitchFamily="34" charset="0"/>
              </a:defRPr>
            </a:lvl1pPr>
            <a:lvl2pPr marL="169863" indent="-169863">
              <a:lnSpc>
                <a:spcPct val="100000"/>
              </a:lnSpc>
              <a:spcBef>
                <a:spcPts val="600"/>
              </a:spcBef>
              <a:buFont typeface="Arial" panose="020B0604020202020204" pitchFamily="34" charset="0"/>
              <a:buChar char="•"/>
              <a:defRPr sz="1400" b="0">
                <a:latin typeface="+mj-lt"/>
              </a:defRPr>
            </a:lvl2pPr>
            <a:lvl3pPr marL="400050" indent="-171450">
              <a:lnSpc>
                <a:spcPct val="100000"/>
              </a:lnSpc>
              <a:spcBef>
                <a:spcPts val="600"/>
              </a:spcBef>
              <a:buFont typeface="Arial" panose="020B0604020202020204" pitchFamily="34" charset="0"/>
              <a:buChar char="–"/>
              <a:defRPr sz="1200" b="0">
                <a:latin typeface="+mj-lt"/>
              </a:defRPr>
            </a:lvl3pPr>
            <a:lvl4pPr marL="576263" indent="-169863">
              <a:lnSpc>
                <a:spcPct val="100000"/>
              </a:lnSpc>
              <a:spcBef>
                <a:spcPts val="600"/>
              </a:spcBef>
              <a:buFont typeface="Arial" panose="020B0604020202020204" pitchFamily="34" charset="0"/>
              <a:buChar char="•"/>
              <a:defRPr sz="1100" b="0">
                <a:latin typeface="+mj-lt"/>
              </a:defRPr>
            </a:lvl4pPr>
            <a:lvl5pPr marL="744538" indent="-171450">
              <a:lnSpc>
                <a:spcPct val="100000"/>
              </a:lnSpc>
              <a:spcBef>
                <a:spcPts val="600"/>
              </a:spcBef>
              <a:buFont typeface="Arial" panose="020B0604020202020204" pitchFamily="34" charset="0"/>
              <a:buChar char="»"/>
              <a:defRPr sz="1100" b="0">
                <a:latin typeface="+mj-lt"/>
              </a:defRPr>
            </a:lvl5pPr>
            <a:lvl6pPr marL="2514600" indent="-228600">
              <a:spcBef>
                <a:spcPct val="20000"/>
              </a:spcBef>
              <a:buFont typeface="Arial" panose="020B0604020202020204" pitchFamily="34" charset="0"/>
              <a:buChar char="•"/>
              <a:defRPr sz="2000"/>
            </a:lvl6pPr>
            <a:lvl7pPr marL="2971800" indent="-228600">
              <a:spcBef>
                <a:spcPct val="20000"/>
              </a:spcBef>
              <a:buFont typeface="Arial" panose="020B0604020202020204" pitchFamily="34" charset="0"/>
              <a:buChar char="•"/>
              <a:defRPr sz="2000"/>
            </a:lvl7pPr>
            <a:lvl8pPr marL="3429000" indent="-228600">
              <a:spcBef>
                <a:spcPct val="20000"/>
              </a:spcBef>
              <a:buFont typeface="Arial" panose="020B0604020202020204" pitchFamily="34" charset="0"/>
              <a:buChar char="•"/>
              <a:defRPr sz="2000"/>
            </a:lvl8pPr>
            <a:lvl9pPr marL="3886200" indent="-228600">
              <a:spcBef>
                <a:spcPct val="20000"/>
              </a:spcBef>
              <a:buFont typeface="Arial" panose="020B0604020202020204" pitchFamily="34" charset="0"/>
              <a:buChar char="•"/>
              <a:defRPr sz="2000"/>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Study design</a:t>
            </a:r>
            <a:r>
              <a:rPr kumimoji="0" lang="en-US" sz="1050" b="0" i="0" u="none" strike="noStrike" kern="1200" cap="none" spc="0" normalizeH="0" baseline="30000" noProof="0" dirty="0">
                <a:ln>
                  <a:noFill/>
                </a:ln>
                <a:solidFill>
                  <a:prstClr val="white"/>
                </a:solidFill>
                <a:effectLst/>
                <a:uLnTx/>
                <a:uFillTx/>
                <a:latin typeface="Georgia"/>
                <a:ea typeface="+mn-ea"/>
                <a:cs typeface="Calibri" panose="020F0502020204030204" pitchFamily="34" charset="0"/>
              </a:rPr>
              <a:t>2</a:t>
            </a:r>
          </a:p>
        </p:txBody>
      </p:sp>
      <p:sp>
        <p:nvSpPr>
          <p:cNvPr id="9" name="TextBox 18">
            <a:extLst>
              <a:ext uri="{FF2B5EF4-FFF2-40B4-BE49-F238E27FC236}">
                <a16:creationId xmlns:a16="http://schemas.microsoft.com/office/drawing/2014/main" id="{1DEEF158-C11C-A39F-AC89-819B367AB62B}"/>
              </a:ext>
            </a:extLst>
          </p:cNvPr>
          <p:cNvSpPr txBox="1"/>
          <p:nvPr>
            <p:custDataLst>
              <p:tags r:id="rId3"/>
            </p:custDataLst>
          </p:nvPr>
        </p:nvSpPr>
        <p:spPr>
          <a:xfrm>
            <a:off x="670561" y="1457922"/>
            <a:ext cx="5269652" cy="392190"/>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defPPr>
              <a:defRPr lang="en-US"/>
            </a:defPPr>
            <a:lvl1pPr marR="0" lvl="0" indent="0" fontAlgn="auto">
              <a:lnSpc>
                <a:spcPct val="100000"/>
              </a:lnSpc>
              <a:spcBef>
                <a:spcPts val="600"/>
              </a:spcBef>
              <a:spcAft>
                <a:spcPts val="0"/>
              </a:spcAft>
              <a:buClrTx/>
              <a:buSzTx/>
              <a:buFont typeface="Arial" panose="020B0604020202020204" pitchFamily="34" charset="0"/>
              <a:buNone/>
              <a:tabLst/>
              <a:defRPr kumimoji="0" sz="1000" b="1" i="0" u="none" strike="noStrike" cap="all" spc="0" normalizeH="0" baseline="0">
                <a:ln>
                  <a:noFill/>
                </a:ln>
                <a:solidFill>
                  <a:prstClr val="white"/>
                </a:solidFill>
                <a:effectLst/>
                <a:uLnTx/>
                <a:uFillTx/>
                <a:cs typeface="Calibri" panose="020F0502020204030204" pitchFamily="34" charset="0"/>
              </a:defRPr>
            </a:lvl1pPr>
            <a:lvl2pPr marL="169863" indent="-169863">
              <a:lnSpc>
                <a:spcPct val="100000"/>
              </a:lnSpc>
              <a:spcBef>
                <a:spcPts val="600"/>
              </a:spcBef>
              <a:buFont typeface="Arial" panose="020B0604020202020204" pitchFamily="34" charset="0"/>
              <a:buChar char="•"/>
              <a:defRPr sz="1400" b="0">
                <a:latin typeface="+mj-lt"/>
              </a:defRPr>
            </a:lvl2pPr>
            <a:lvl3pPr marL="400050" indent="-171450">
              <a:lnSpc>
                <a:spcPct val="100000"/>
              </a:lnSpc>
              <a:spcBef>
                <a:spcPts val="600"/>
              </a:spcBef>
              <a:buFont typeface="Arial" panose="020B0604020202020204" pitchFamily="34" charset="0"/>
              <a:buChar char="–"/>
              <a:defRPr sz="1200" b="0">
                <a:latin typeface="+mj-lt"/>
              </a:defRPr>
            </a:lvl3pPr>
            <a:lvl4pPr marL="576263" indent="-169863">
              <a:lnSpc>
                <a:spcPct val="100000"/>
              </a:lnSpc>
              <a:spcBef>
                <a:spcPts val="600"/>
              </a:spcBef>
              <a:buFont typeface="Arial" panose="020B0604020202020204" pitchFamily="34" charset="0"/>
              <a:buChar char="•"/>
              <a:defRPr sz="1100" b="0">
                <a:latin typeface="+mj-lt"/>
              </a:defRPr>
            </a:lvl4pPr>
            <a:lvl5pPr marL="744538" indent="-171450">
              <a:lnSpc>
                <a:spcPct val="100000"/>
              </a:lnSpc>
              <a:spcBef>
                <a:spcPts val="600"/>
              </a:spcBef>
              <a:buFont typeface="Arial" panose="020B0604020202020204" pitchFamily="34" charset="0"/>
              <a:buChar char="»"/>
              <a:defRPr sz="1100" b="0">
                <a:latin typeface="+mj-lt"/>
              </a:defRPr>
            </a:lvl5pPr>
            <a:lvl6pPr marL="2514600" indent="-228600">
              <a:spcBef>
                <a:spcPct val="20000"/>
              </a:spcBef>
              <a:buFont typeface="Arial" panose="020B0604020202020204" pitchFamily="34" charset="0"/>
              <a:buChar char="•"/>
              <a:defRPr sz="2000"/>
            </a:lvl6pPr>
            <a:lvl7pPr marL="2971800" indent="-228600">
              <a:spcBef>
                <a:spcPct val="20000"/>
              </a:spcBef>
              <a:buFont typeface="Arial" panose="020B0604020202020204" pitchFamily="34" charset="0"/>
              <a:buChar char="•"/>
              <a:defRPr sz="2000"/>
            </a:lvl7pPr>
            <a:lvl8pPr marL="3429000" indent="-228600">
              <a:spcBef>
                <a:spcPct val="20000"/>
              </a:spcBef>
              <a:buFont typeface="Arial" panose="020B0604020202020204" pitchFamily="34" charset="0"/>
              <a:buChar char="•"/>
              <a:defRPr sz="2000"/>
            </a:lvl8pPr>
            <a:lvl9pPr marL="3886200" indent="-228600">
              <a:spcBef>
                <a:spcPct val="20000"/>
              </a:spcBef>
              <a:buFont typeface="Arial" panose="020B0604020202020204" pitchFamily="34" charset="0"/>
              <a:buChar char="•"/>
              <a:defRPr sz="2000"/>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Figure 1. Cumulative incidence curve for the outcome of major adverse cardiovascular events in the primary prevention cohort</a:t>
            </a:r>
            <a:r>
              <a:rPr kumimoji="0" lang="en-US" sz="1050" b="0" i="0" u="none" strike="noStrike" kern="1200" cap="none" spc="0" normalizeH="0" baseline="30000" noProof="0" dirty="0">
                <a:ln>
                  <a:noFill/>
                </a:ln>
                <a:solidFill>
                  <a:prstClr val="white"/>
                </a:solidFill>
                <a:effectLst/>
                <a:uLnTx/>
                <a:uFillTx/>
                <a:latin typeface="Georgia"/>
                <a:ea typeface="+mn-ea"/>
                <a:cs typeface="Calibri" panose="020F0502020204030204" pitchFamily="34" charset="0"/>
              </a:rPr>
              <a:t>1</a:t>
            </a:r>
          </a:p>
        </p:txBody>
      </p:sp>
      <p:sp>
        <p:nvSpPr>
          <p:cNvPr id="10" name="TextBox 18">
            <a:extLst>
              <a:ext uri="{FF2B5EF4-FFF2-40B4-BE49-F238E27FC236}">
                <a16:creationId xmlns:a16="http://schemas.microsoft.com/office/drawing/2014/main" id="{EC028F9C-4461-F483-B1F0-AB295CF52505}"/>
              </a:ext>
            </a:extLst>
          </p:cNvPr>
          <p:cNvSpPr txBox="1"/>
          <p:nvPr>
            <p:custDataLst>
              <p:tags r:id="rId4"/>
            </p:custDataLst>
          </p:nvPr>
        </p:nvSpPr>
        <p:spPr>
          <a:xfrm>
            <a:off x="6312979" y="3659016"/>
            <a:ext cx="5307521" cy="392190"/>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defPPr>
              <a:defRPr lang="en-US"/>
            </a:defPPr>
            <a:lvl1pPr marR="0" lvl="0" indent="0" fontAlgn="auto">
              <a:lnSpc>
                <a:spcPct val="100000"/>
              </a:lnSpc>
              <a:spcBef>
                <a:spcPts val="600"/>
              </a:spcBef>
              <a:spcAft>
                <a:spcPts val="0"/>
              </a:spcAft>
              <a:buClrTx/>
              <a:buSzTx/>
              <a:buFont typeface="Arial" panose="020B0604020202020204" pitchFamily="34" charset="0"/>
              <a:buNone/>
              <a:tabLst/>
              <a:defRPr kumimoji="0" sz="1000" b="1" i="0" u="none" strike="noStrike" cap="all" spc="0" normalizeH="0" baseline="0">
                <a:ln>
                  <a:noFill/>
                </a:ln>
                <a:solidFill>
                  <a:prstClr val="white"/>
                </a:solidFill>
                <a:effectLst/>
                <a:uLnTx/>
                <a:uFillTx/>
                <a:cs typeface="Calibri" panose="020F0502020204030204" pitchFamily="34" charset="0"/>
              </a:defRPr>
            </a:lvl1pPr>
            <a:lvl2pPr marL="169863" indent="-169863">
              <a:lnSpc>
                <a:spcPct val="100000"/>
              </a:lnSpc>
              <a:spcBef>
                <a:spcPts val="600"/>
              </a:spcBef>
              <a:buFont typeface="Arial" panose="020B0604020202020204" pitchFamily="34" charset="0"/>
              <a:buChar char="•"/>
              <a:defRPr sz="1400" b="0">
                <a:latin typeface="+mj-lt"/>
              </a:defRPr>
            </a:lvl2pPr>
            <a:lvl3pPr marL="400050" indent="-171450">
              <a:lnSpc>
                <a:spcPct val="100000"/>
              </a:lnSpc>
              <a:spcBef>
                <a:spcPts val="600"/>
              </a:spcBef>
              <a:buFont typeface="Arial" panose="020B0604020202020204" pitchFamily="34" charset="0"/>
              <a:buChar char="–"/>
              <a:defRPr sz="1200" b="0">
                <a:latin typeface="+mj-lt"/>
              </a:defRPr>
            </a:lvl3pPr>
            <a:lvl4pPr marL="576263" indent="-169863">
              <a:lnSpc>
                <a:spcPct val="100000"/>
              </a:lnSpc>
              <a:spcBef>
                <a:spcPts val="600"/>
              </a:spcBef>
              <a:buFont typeface="Arial" panose="020B0604020202020204" pitchFamily="34" charset="0"/>
              <a:buChar char="•"/>
              <a:defRPr sz="1100" b="0">
                <a:latin typeface="+mj-lt"/>
              </a:defRPr>
            </a:lvl4pPr>
            <a:lvl5pPr marL="744538" indent="-171450">
              <a:lnSpc>
                <a:spcPct val="100000"/>
              </a:lnSpc>
              <a:spcBef>
                <a:spcPts val="600"/>
              </a:spcBef>
              <a:buFont typeface="Arial" panose="020B0604020202020204" pitchFamily="34" charset="0"/>
              <a:buChar char="»"/>
              <a:defRPr sz="1100" b="0">
                <a:latin typeface="+mj-lt"/>
              </a:defRPr>
            </a:lvl5pPr>
            <a:lvl6pPr marL="2514600" indent="-228600">
              <a:spcBef>
                <a:spcPct val="20000"/>
              </a:spcBef>
              <a:buFont typeface="Arial" panose="020B0604020202020204" pitchFamily="34" charset="0"/>
              <a:buChar char="•"/>
              <a:defRPr sz="2000"/>
            </a:lvl6pPr>
            <a:lvl7pPr marL="2971800" indent="-228600">
              <a:spcBef>
                <a:spcPct val="20000"/>
              </a:spcBef>
              <a:buFont typeface="Arial" panose="020B0604020202020204" pitchFamily="34" charset="0"/>
              <a:buChar char="•"/>
              <a:defRPr sz="2000"/>
            </a:lvl7pPr>
            <a:lvl8pPr marL="3429000" indent="-228600">
              <a:spcBef>
                <a:spcPct val="20000"/>
              </a:spcBef>
              <a:buFont typeface="Arial" panose="020B0604020202020204" pitchFamily="34" charset="0"/>
              <a:buChar char="•"/>
              <a:defRPr sz="2000"/>
            </a:lvl8pPr>
            <a:lvl9pPr marL="3886200" indent="-228600">
              <a:spcBef>
                <a:spcPct val="20000"/>
              </a:spcBef>
              <a:buFont typeface="Arial" panose="020B0604020202020204" pitchFamily="34" charset="0"/>
              <a:buChar char="•"/>
              <a:defRPr sz="2000"/>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Principal result</a:t>
            </a:r>
            <a:r>
              <a:rPr kumimoji="0" lang="en-US" sz="1050" b="0" i="0" u="none" strike="noStrike" kern="1200" cap="none" spc="0" normalizeH="0" baseline="30000" noProof="0" dirty="0">
                <a:ln>
                  <a:noFill/>
                </a:ln>
                <a:solidFill>
                  <a:prstClr val="white"/>
                </a:solidFill>
                <a:effectLst/>
                <a:uLnTx/>
                <a:uFillTx/>
                <a:latin typeface="Georgia"/>
                <a:ea typeface="+mn-ea"/>
                <a:cs typeface="Calibri" panose="020F0502020204030204" pitchFamily="34" charset="0"/>
              </a:rPr>
              <a:t>2</a:t>
            </a:r>
          </a:p>
        </p:txBody>
      </p:sp>
      <p:sp>
        <p:nvSpPr>
          <p:cNvPr id="11" name="TextBox 18">
            <a:extLst>
              <a:ext uri="{FF2B5EF4-FFF2-40B4-BE49-F238E27FC236}">
                <a16:creationId xmlns:a16="http://schemas.microsoft.com/office/drawing/2014/main" id="{B8FA90D8-6C2E-DCA2-7E4B-77DB0090D3F0}"/>
              </a:ext>
            </a:extLst>
          </p:cNvPr>
          <p:cNvSpPr txBox="1"/>
          <p:nvPr>
            <p:custDataLst>
              <p:tags r:id="rId5"/>
            </p:custDataLst>
          </p:nvPr>
        </p:nvSpPr>
        <p:spPr>
          <a:xfrm>
            <a:off x="670454" y="3659016"/>
            <a:ext cx="5269652" cy="392190"/>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defPPr>
              <a:defRPr lang="en-US"/>
            </a:defPPr>
            <a:lvl1pPr marR="0" lvl="0" indent="0" fontAlgn="auto">
              <a:lnSpc>
                <a:spcPct val="100000"/>
              </a:lnSpc>
              <a:spcBef>
                <a:spcPts val="600"/>
              </a:spcBef>
              <a:spcAft>
                <a:spcPts val="0"/>
              </a:spcAft>
              <a:buClrTx/>
              <a:buSzTx/>
              <a:buFont typeface="Arial" panose="020B0604020202020204" pitchFamily="34" charset="0"/>
              <a:buNone/>
              <a:tabLst/>
              <a:defRPr kumimoji="0" sz="1000" b="1" i="0" u="none" strike="noStrike" cap="all" spc="0" normalizeH="0" baseline="0">
                <a:ln>
                  <a:noFill/>
                </a:ln>
                <a:solidFill>
                  <a:prstClr val="white"/>
                </a:solidFill>
                <a:effectLst/>
                <a:uLnTx/>
                <a:uFillTx/>
                <a:cs typeface="Calibri" panose="020F0502020204030204" pitchFamily="34" charset="0"/>
              </a:defRPr>
            </a:lvl1pPr>
            <a:lvl2pPr marL="169863" indent="-169863">
              <a:lnSpc>
                <a:spcPct val="100000"/>
              </a:lnSpc>
              <a:spcBef>
                <a:spcPts val="600"/>
              </a:spcBef>
              <a:buFont typeface="Arial" panose="020B0604020202020204" pitchFamily="34" charset="0"/>
              <a:buChar char="•"/>
              <a:defRPr sz="1400" b="0">
                <a:latin typeface="+mj-lt"/>
              </a:defRPr>
            </a:lvl2pPr>
            <a:lvl3pPr marL="400050" indent="-171450">
              <a:lnSpc>
                <a:spcPct val="100000"/>
              </a:lnSpc>
              <a:spcBef>
                <a:spcPts val="600"/>
              </a:spcBef>
              <a:buFont typeface="Arial" panose="020B0604020202020204" pitchFamily="34" charset="0"/>
              <a:buChar char="–"/>
              <a:defRPr sz="1200" b="0">
                <a:latin typeface="+mj-lt"/>
              </a:defRPr>
            </a:lvl3pPr>
            <a:lvl4pPr marL="576263" indent="-169863">
              <a:lnSpc>
                <a:spcPct val="100000"/>
              </a:lnSpc>
              <a:spcBef>
                <a:spcPts val="600"/>
              </a:spcBef>
              <a:buFont typeface="Arial" panose="020B0604020202020204" pitchFamily="34" charset="0"/>
              <a:buChar char="•"/>
              <a:defRPr sz="1100" b="0">
                <a:latin typeface="+mj-lt"/>
              </a:defRPr>
            </a:lvl4pPr>
            <a:lvl5pPr marL="744538" indent="-171450">
              <a:lnSpc>
                <a:spcPct val="100000"/>
              </a:lnSpc>
              <a:spcBef>
                <a:spcPts val="600"/>
              </a:spcBef>
              <a:buFont typeface="Arial" panose="020B0604020202020204" pitchFamily="34" charset="0"/>
              <a:buChar char="»"/>
              <a:defRPr sz="1100" b="0">
                <a:latin typeface="+mj-lt"/>
              </a:defRPr>
            </a:lvl5pPr>
            <a:lvl6pPr marL="2514600" indent="-228600">
              <a:spcBef>
                <a:spcPct val="20000"/>
              </a:spcBef>
              <a:buFont typeface="Arial" panose="020B0604020202020204" pitchFamily="34" charset="0"/>
              <a:buChar char="•"/>
              <a:defRPr sz="2000"/>
            </a:lvl6pPr>
            <a:lvl7pPr marL="2971800" indent="-228600">
              <a:spcBef>
                <a:spcPct val="20000"/>
              </a:spcBef>
              <a:buFont typeface="Arial" panose="020B0604020202020204" pitchFamily="34" charset="0"/>
              <a:buChar char="•"/>
              <a:defRPr sz="2000"/>
            </a:lvl7pPr>
            <a:lvl8pPr marL="3429000" indent="-228600">
              <a:spcBef>
                <a:spcPct val="20000"/>
              </a:spcBef>
              <a:buFont typeface="Arial" panose="020B0604020202020204" pitchFamily="34" charset="0"/>
              <a:buChar char="•"/>
              <a:defRPr sz="2000"/>
            </a:lvl8pPr>
            <a:lvl9pPr marL="3886200" indent="-228600">
              <a:spcBef>
                <a:spcPct val="20000"/>
              </a:spcBef>
              <a:buFont typeface="Arial" panose="020B0604020202020204" pitchFamily="34" charset="0"/>
              <a:buChar char="•"/>
              <a:defRPr sz="2000"/>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Figure 2. Cumulative incidence curve for the outcome of major adverse cardiovascular events in the secondary prevention cohort</a:t>
            </a:r>
            <a:r>
              <a:rPr kumimoji="0" lang="en-US" sz="1050" b="0" i="0" u="none" strike="noStrike" kern="1200" cap="none" spc="0" normalizeH="0" baseline="30000" noProof="0" dirty="0">
                <a:ln>
                  <a:noFill/>
                </a:ln>
                <a:solidFill>
                  <a:prstClr val="white"/>
                </a:solidFill>
                <a:effectLst/>
                <a:uLnTx/>
                <a:uFillTx/>
                <a:latin typeface="Georgia"/>
                <a:ea typeface="+mn-ea"/>
                <a:cs typeface="Calibri" panose="020F0502020204030204" pitchFamily="34" charset="0"/>
              </a:rPr>
              <a:t>1</a:t>
            </a:r>
          </a:p>
        </p:txBody>
      </p:sp>
      <p:sp>
        <p:nvSpPr>
          <p:cNvPr id="12" name="TextBox 11">
            <a:extLst>
              <a:ext uri="{FF2B5EF4-FFF2-40B4-BE49-F238E27FC236}">
                <a16:creationId xmlns:a16="http://schemas.microsoft.com/office/drawing/2014/main" id="{530E69E6-1452-681A-D598-824900BAD0D4}"/>
              </a:ext>
            </a:extLst>
          </p:cNvPr>
          <p:cNvSpPr txBox="1"/>
          <p:nvPr/>
        </p:nvSpPr>
        <p:spPr>
          <a:xfrm rot="16200000">
            <a:off x="132501" y="4742180"/>
            <a:ext cx="1323983" cy="153888"/>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IN" sz="1000" b="0" i="0" u="none" strike="noStrike" kern="1200" cap="none" spc="0" normalizeH="0" baseline="0" noProof="0" dirty="0">
                <a:ln>
                  <a:noFill/>
                </a:ln>
                <a:solidFill>
                  <a:srgbClr val="000000"/>
                </a:solidFill>
                <a:effectLst/>
                <a:uLnTx/>
                <a:uFillTx/>
                <a:latin typeface="Georgia"/>
                <a:ea typeface="+mn-ea"/>
                <a:cs typeface="+mn-cs"/>
              </a:rPr>
              <a:t>Cumulative incidence</a:t>
            </a:r>
            <a:endParaRPr kumimoji="0" lang="en-US" sz="1000" b="0" i="0" u="none" strike="noStrike" kern="1200" cap="none" spc="0" normalizeH="0" baseline="0" noProof="0" dirty="0">
              <a:ln>
                <a:noFill/>
              </a:ln>
              <a:solidFill>
                <a:srgbClr val="000000"/>
              </a:solidFill>
              <a:effectLst/>
              <a:uLnTx/>
              <a:uFillTx/>
              <a:latin typeface="Georgia"/>
              <a:ea typeface="+mn-ea"/>
              <a:cs typeface="+mn-cs"/>
            </a:endParaRPr>
          </a:p>
        </p:txBody>
      </p:sp>
      <p:cxnSp>
        <p:nvCxnSpPr>
          <p:cNvPr id="13" name="Straight Connector 12">
            <a:extLst>
              <a:ext uri="{FF2B5EF4-FFF2-40B4-BE49-F238E27FC236}">
                <a16:creationId xmlns:a16="http://schemas.microsoft.com/office/drawing/2014/main" id="{AA16EA23-3885-9FBF-3C6F-7DB5B41EFDFD}"/>
              </a:ext>
            </a:extLst>
          </p:cNvPr>
          <p:cNvCxnSpPr>
            <a:cxnSpLocks/>
          </p:cNvCxnSpPr>
          <p:nvPr/>
        </p:nvCxnSpPr>
        <p:spPr>
          <a:xfrm>
            <a:off x="1188864" y="4187766"/>
            <a:ext cx="0" cy="1262718"/>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1F1BADF-D7D3-7F86-D9F5-892A83E44FD8}"/>
              </a:ext>
            </a:extLst>
          </p:cNvPr>
          <p:cNvCxnSpPr>
            <a:cxnSpLocks/>
          </p:cNvCxnSpPr>
          <p:nvPr/>
        </p:nvCxnSpPr>
        <p:spPr>
          <a:xfrm>
            <a:off x="1188864" y="5450483"/>
            <a:ext cx="3915877"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AA532AF8-D36D-DC5F-6123-CD81106FEF27}"/>
              </a:ext>
            </a:extLst>
          </p:cNvPr>
          <p:cNvSpPr txBox="1"/>
          <p:nvPr/>
        </p:nvSpPr>
        <p:spPr>
          <a:xfrm>
            <a:off x="1060899" y="5268171"/>
            <a:ext cx="68930" cy="161583"/>
          </a:xfrm>
          <a:prstGeom prst="rect">
            <a:avLst/>
          </a:prstGeom>
          <a:noFill/>
        </p:spPr>
        <p:txBody>
          <a:bodyPr wrap="none" lIns="0" tIns="0" rIns="0" bIns="0" rtlCol="0" anchor="ctr">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IN" sz="1050" b="0" i="0" u="none" strike="noStrike" kern="1200" cap="none" spc="0" normalizeH="0" baseline="0" noProof="0">
                <a:ln>
                  <a:noFill/>
                </a:ln>
                <a:solidFill>
                  <a:srgbClr val="000000"/>
                </a:solidFill>
                <a:effectLst/>
                <a:uLnTx/>
                <a:uFillTx/>
                <a:latin typeface="Calibri"/>
                <a:ea typeface="+mn-ea"/>
                <a:cs typeface="+mn-cs"/>
              </a:rPr>
              <a:t>0</a:t>
            </a:r>
            <a:endParaRPr kumimoji="0" lang="en-US" sz="1050" b="0" i="0" u="none" strike="noStrike" kern="1200" cap="none" spc="0" normalizeH="0" baseline="0" noProof="0">
              <a:ln>
                <a:noFill/>
              </a:ln>
              <a:solidFill>
                <a:srgbClr val="000000"/>
              </a:solidFill>
              <a:effectLst/>
              <a:uLnTx/>
              <a:uFillTx/>
              <a:latin typeface="Calibri"/>
              <a:ea typeface="+mn-ea"/>
              <a:cs typeface="+mn-cs"/>
            </a:endParaRPr>
          </a:p>
        </p:txBody>
      </p:sp>
      <p:sp>
        <p:nvSpPr>
          <p:cNvPr id="16" name="TextBox 15">
            <a:extLst>
              <a:ext uri="{FF2B5EF4-FFF2-40B4-BE49-F238E27FC236}">
                <a16:creationId xmlns:a16="http://schemas.microsoft.com/office/drawing/2014/main" id="{7DA80BF5-D7F5-2222-3957-39378E8FFF45}"/>
              </a:ext>
            </a:extLst>
          </p:cNvPr>
          <p:cNvSpPr txBox="1"/>
          <p:nvPr/>
        </p:nvSpPr>
        <p:spPr>
          <a:xfrm>
            <a:off x="956707" y="5036525"/>
            <a:ext cx="171522" cy="161583"/>
          </a:xfrm>
          <a:prstGeom prst="rect">
            <a:avLst/>
          </a:prstGeom>
          <a:noFill/>
        </p:spPr>
        <p:txBody>
          <a:bodyPr wrap="none" lIns="0" tIns="0" rIns="0" bIns="0" rtlCol="0" anchor="ctr">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IN" sz="1050" b="0" i="0" u="none" strike="noStrike" kern="1200" cap="none" spc="0" normalizeH="0" baseline="0" noProof="0">
                <a:ln>
                  <a:noFill/>
                </a:ln>
                <a:solidFill>
                  <a:srgbClr val="000000"/>
                </a:solidFill>
                <a:effectLst/>
                <a:uLnTx/>
                <a:uFillTx/>
                <a:latin typeface="Calibri"/>
                <a:ea typeface="+mn-ea"/>
                <a:cs typeface="+mn-cs"/>
              </a:rPr>
              <a:t>0.2</a:t>
            </a:r>
            <a:endParaRPr kumimoji="0" lang="en-US" sz="1050" b="0" i="0" u="none" strike="noStrike" kern="1200" cap="none" spc="0" normalizeH="0" baseline="0" noProof="0">
              <a:ln>
                <a:noFill/>
              </a:ln>
              <a:solidFill>
                <a:srgbClr val="000000"/>
              </a:solidFill>
              <a:effectLst/>
              <a:uLnTx/>
              <a:uFillTx/>
              <a:latin typeface="Calibri"/>
              <a:ea typeface="+mn-ea"/>
              <a:cs typeface="+mn-cs"/>
            </a:endParaRPr>
          </a:p>
        </p:txBody>
      </p:sp>
      <p:sp>
        <p:nvSpPr>
          <p:cNvPr id="17" name="TextBox 16">
            <a:extLst>
              <a:ext uri="{FF2B5EF4-FFF2-40B4-BE49-F238E27FC236}">
                <a16:creationId xmlns:a16="http://schemas.microsoft.com/office/drawing/2014/main" id="{BC2F30BB-86E2-07CD-405E-A804F11A6571}"/>
              </a:ext>
            </a:extLst>
          </p:cNvPr>
          <p:cNvSpPr txBox="1"/>
          <p:nvPr/>
        </p:nvSpPr>
        <p:spPr>
          <a:xfrm>
            <a:off x="956707" y="4804880"/>
            <a:ext cx="171522" cy="161583"/>
          </a:xfrm>
          <a:prstGeom prst="rect">
            <a:avLst/>
          </a:prstGeom>
          <a:noFill/>
        </p:spPr>
        <p:txBody>
          <a:bodyPr wrap="none" lIns="0" tIns="0" rIns="0" bIns="0" rtlCol="0" anchor="ctr">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IN" sz="1050" b="0" i="0" u="none" strike="noStrike" kern="1200" cap="none" spc="0" normalizeH="0" baseline="0" noProof="0">
                <a:ln>
                  <a:noFill/>
                </a:ln>
                <a:solidFill>
                  <a:srgbClr val="000000"/>
                </a:solidFill>
                <a:effectLst/>
                <a:uLnTx/>
                <a:uFillTx/>
                <a:latin typeface="Calibri"/>
                <a:ea typeface="+mn-ea"/>
                <a:cs typeface="+mn-cs"/>
              </a:rPr>
              <a:t>0.4</a:t>
            </a:r>
            <a:endParaRPr kumimoji="0" lang="en-US" sz="1050" b="0" i="0" u="none" strike="noStrike" kern="1200" cap="none" spc="0" normalizeH="0" baseline="0" noProof="0">
              <a:ln>
                <a:noFill/>
              </a:ln>
              <a:solidFill>
                <a:srgbClr val="000000"/>
              </a:solidFill>
              <a:effectLst/>
              <a:uLnTx/>
              <a:uFillTx/>
              <a:latin typeface="Calibri"/>
              <a:ea typeface="+mn-ea"/>
              <a:cs typeface="+mn-cs"/>
            </a:endParaRPr>
          </a:p>
        </p:txBody>
      </p:sp>
      <p:sp>
        <p:nvSpPr>
          <p:cNvPr id="18" name="TextBox 17">
            <a:extLst>
              <a:ext uri="{FF2B5EF4-FFF2-40B4-BE49-F238E27FC236}">
                <a16:creationId xmlns:a16="http://schemas.microsoft.com/office/drawing/2014/main" id="{78376D80-D7FC-B442-BDB1-0D90A0B75315}"/>
              </a:ext>
            </a:extLst>
          </p:cNvPr>
          <p:cNvSpPr txBox="1"/>
          <p:nvPr/>
        </p:nvSpPr>
        <p:spPr>
          <a:xfrm>
            <a:off x="956707" y="4573234"/>
            <a:ext cx="171522" cy="161583"/>
          </a:xfrm>
          <a:prstGeom prst="rect">
            <a:avLst/>
          </a:prstGeom>
          <a:noFill/>
        </p:spPr>
        <p:txBody>
          <a:bodyPr wrap="none" lIns="0" tIns="0" rIns="0" bIns="0" rtlCol="0" anchor="ctr">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IN" sz="1050" b="0" i="0" u="none" strike="noStrike" kern="1200" cap="none" spc="0" normalizeH="0" baseline="0" noProof="0">
                <a:ln>
                  <a:noFill/>
                </a:ln>
                <a:solidFill>
                  <a:srgbClr val="000000"/>
                </a:solidFill>
                <a:effectLst/>
                <a:uLnTx/>
                <a:uFillTx/>
                <a:latin typeface="Calibri"/>
                <a:ea typeface="+mn-ea"/>
                <a:cs typeface="+mn-cs"/>
              </a:rPr>
              <a:t>0.6</a:t>
            </a:r>
            <a:endParaRPr kumimoji="0" lang="en-US" sz="1050" b="0" i="0" u="none" strike="noStrike" kern="1200" cap="none" spc="0" normalizeH="0" baseline="0" noProof="0">
              <a:ln>
                <a:noFill/>
              </a:ln>
              <a:solidFill>
                <a:srgbClr val="000000"/>
              </a:solidFill>
              <a:effectLst/>
              <a:uLnTx/>
              <a:uFillTx/>
              <a:latin typeface="Calibri"/>
              <a:ea typeface="+mn-ea"/>
              <a:cs typeface="+mn-cs"/>
            </a:endParaRPr>
          </a:p>
        </p:txBody>
      </p:sp>
      <p:sp>
        <p:nvSpPr>
          <p:cNvPr id="19" name="TextBox 18">
            <a:extLst>
              <a:ext uri="{FF2B5EF4-FFF2-40B4-BE49-F238E27FC236}">
                <a16:creationId xmlns:a16="http://schemas.microsoft.com/office/drawing/2014/main" id="{B03398BA-5479-7FE1-1235-56C9AC44A628}"/>
              </a:ext>
            </a:extLst>
          </p:cNvPr>
          <p:cNvSpPr txBox="1"/>
          <p:nvPr/>
        </p:nvSpPr>
        <p:spPr>
          <a:xfrm>
            <a:off x="956707" y="4341593"/>
            <a:ext cx="171522" cy="161583"/>
          </a:xfrm>
          <a:prstGeom prst="rect">
            <a:avLst/>
          </a:prstGeom>
          <a:noFill/>
        </p:spPr>
        <p:txBody>
          <a:bodyPr wrap="none" lIns="0" tIns="0" rIns="0" bIns="0" rtlCol="0" anchor="ctr">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IN" sz="1050" b="0" i="0" u="none" strike="noStrike" kern="1200" cap="none" spc="0" normalizeH="0" baseline="0" noProof="0" dirty="0">
                <a:ln>
                  <a:noFill/>
                </a:ln>
                <a:solidFill>
                  <a:srgbClr val="000000"/>
                </a:solidFill>
                <a:effectLst/>
                <a:uLnTx/>
                <a:uFillTx/>
                <a:latin typeface="Calibri"/>
                <a:ea typeface="+mn-ea"/>
                <a:cs typeface="+mn-cs"/>
              </a:rPr>
              <a:t>0.8</a:t>
            </a:r>
            <a:endParaRPr kumimoji="0" lang="en-US" sz="1050" b="0" i="0" u="none" strike="noStrike" kern="1200" cap="none" spc="0" normalizeH="0" baseline="0" noProof="0" dirty="0">
              <a:ln>
                <a:noFill/>
              </a:ln>
              <a:solidFill>
                <a:srgbClr val="000000"/>
              </a:solidFill>
              <a:effectLst/>
              <a:uLnTx/>
              <a:uFillTx/>
              <a:latin typeface="Calibri"/>
              <a:ea typeface="+mn-ea"/>
              <a:cs typeface="+mn-cs"/>
            </a:endParaRPr>
          </a:p>
        </p:txBody>
      </p:sp>
      <p:sp>
        <p:nvSpPr>
          <p:cNvPr id="20" name="TextBox 19">
            <a:extLst>
              <a:ext uri="{FF2B5EF4-FFF2-40B4-BE49-F238E27FC236}">
                <a16:creationId xmlns:a16="http://schemas.microsoft.com/office/drawing/2014/main" id="{B6108267-50A0-9476-54C3-365890DFB403}"/>
              </a:ext>
            </a:extLst>
          </p:cNvPr>
          <p:cNvSpPr txBox="1"/>
          <p:nvPr/>
        </p:nvSpPr>
        <p:spPr>
          <a:xfrm>
            <a:off x="956707" y="4109946"/>
            <a:ext cx="171522" cy="161583"/>
          </a:xfrm>
          <a:prstGeom prst="rect">
            <a:avLst/>
          </a:prstGeom>
          <a:noFill/>
        </p:spPr>
        <p:txBody>
          <a:bodyPr wrap="none" lIns="0" tIns="0" rIns="0" bIns="0" rtlCol="0" anchor="ctr">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IN" sz="1050" b="0" i="0" u="none" strike="noStrike" kern="1200" cap="none" spc="0" normalizeH="0" baseline="0" noProof="0" dirty="0">
                <a:ln>
                  <a:noFill/>
                </a:ln>
                <a:solidFill>
                  <a:srgbClr val="000000"/>
                </a:solidFill>
                <a:effectLst/>
                <a:uLnTx/>
                <a:uFillTx/>
                <a:latin typeface="Calibri"/>
                <a:ea typeface="+mn-ea"/>
                <a:cs typeface="+mn-cs"/>
              </a:rPr>
              <a:t>1.0</a:t>
            </a:r>
            <a:endParaRPr kumimoji="0" lang="en-US" sz="1050" b="0" i="0" u="none" strike="noStrike" kern="1200" cap="none" spc="0" normalizeH="0" baseline="0" noProof="0" dirty="0">
              <a:ln>
                <a:noFill/>
              </a:ln>
              <a:solidFill>
                <a:srgbClr val="000000"/>
              </a:solidFill>
              <a:effectLst/>
              <a:uLnTx/>
              <a:uFillTx/>
              <a:latin typeface="Calibri"/>
              <a:ea typeface="+mn-ea"/>
              <a:cs typeface="+mn-cs"/>
            </a:endParaRPr>
          </a:p>
        </p:txBody>
      </p:sp>
      <p:sp>
        <p:nvSpPr>
          <p:cNvPr id="21" name="TextBox 20">
            <a:extLst>
              <a:ext uri="{FF2B5EF4-FFF2-40B4-BE49-F238E27FC236}">
                <a16:creationId xmlns:a16="http://schemas.microsoft.com/office/drawing/2014/main" id="{D0534299-93AB-CC43-8B62-4EF154B7D1A4}"/>
              </a:ext>
            </a:extLst>
          </p:cNvPr>
          <p:cNvSpPr txBox="1"/>
          <p:nvPr/>
        </p:nvSpPr>
        <p:spPr>
          <a:xfrm>
            <a:off x="1266264" y="5475543"/>
            <a:ext cx="68930" cy="161583"/>
          </a:xfrm>
          <a:prstGeom prst="rect">
            <a:avLst/>
          </a:prstGeom>
          <a:noFill/>
        </p:spPr>
        <p:txBody>
          <a:bodyPr wrap="none" lIns="0" tIns="0" rIns="0" bIns="0" rtlCol="0" anchor="ctr">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IN" sz="1050" b="0" i="0" u="none" strike="noStrike" kern="1200" cap="none" spc="0" normalizeH="0" baseline="0" noProof="0">
                <a:ln>
                  <a:noFill/>
                </a:ln>
                <a:solidFill>
                  <a:srgbClr val="000000"/>
                </a:solidFill>
                <a:effectLst/>
                <a:uLnTx/>
                <a:uFillTx/>
                <a:latin typeface="Calibri"/>
                <a:ea typeface="+mn-ea"/>
                <a:cs typeface="+mn-cs"/>
              </a:rPr>
              <a:t>0</a:t>
            </a:r>
            <a:endParaRPr kumimoji="0" lang="en-US" sz="1050" b="0" i="0" u="none" strike="noStrike" kern="1200" cap="none" spc="0" normalizeH="0" baseline="0" noProof="0">
              <a:ln>
                <a:noFill/>
              </a:ln>
              <a:solidFill>
                <a:srgbClr val="000000"/>
              </a:solidFill>
              <a:effectLst/>
              <a:uLnTx/>
              <a:uFillTx/>
              <a:latin typeface="Calibri"/>
              <a:ea typeface="+mn-ea"/>
              <a:cs typeface="+mn-cs"/>
            </a:endParaRPr>
          </a:p>
        </p:txBody>
      </p:sp>
      <p:sp>
        <p:nvSpPr>
          <p:cNvPr id="22" name="TextBox 21">
            <a:extLst>
              <a:ext uri="{FF2B5EF4-FFF2-40B4-BE49-F238E27FC236}">
                <a16:creationId xmlns:a16="http://schemas.microsoft.com/office/drawing/2014/main" id="{0889D91E-F595-64BD-06F3-ABE21DF1D73D}"/>
              </a:ext>
            </a:extLst>
          </p:cNvPr>
          <p:cNvSpPr txBox="1"/>
          <p:nvPr/>
        </p:nvSpPr>
        <p:spPr>
          <a:xfrm>
            <a:off x="4436053" y="5475543"/>
            <a:ext cx="68930" cy="161583"/>
          </a:xfrm>
          <a:prstGeom prst="rect">
            <a:avLst/>
          </a:prstGeom>
          <a:noFill/>
        </p:spPr>
        <p:txBody>
          <a:bodyPr wrap="none" lIns="0" tIns="0" rIns="0" bIns="0" rtlCol="0" anchor="ctr">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IN" sz="1050" b="0" i="0" u="none" strike="noStrike" kern="1200" cap="none" spc="0" normalizeH="0" baseline="0" noProof="0" dirty="0">
                <a:ln>
                  <a:noFill/>
                </a:ln>
                <a:solidFill>
                  <a:srgbClr val="000000"/>
                </a:solidFill>
                <a:effectLst/>
                <a:uLnTx/>
                <a:uFillTx/>
                <a:latin typeface="Calibri"/>
                <a:ea typeface="+mn-ea"/>
                <a:cs typeface="+mn-cs"/>
              </a:rPr>
              <a:t>5</a:t>
            </a:r>
            <a:endParaRPr kumimoji="0" lang="en-US" sz="1050" b="0" i="0" u="none" strike="noStrike" kern="1200" cap="none" spc="0" normalizeH="0" baseline="0" noProof="0" dirty="0">
              <a:ln>
                <a:noFill/>
              </a:ln>
              <a:solidFill>
                <a:srgbClr val="000000"/>
              </a:solidFill>
              <a:effectLst/>
              <a:uLnTx/>
              <a:uFillTx/>
              <a:latin typeface="Calibri"/>
              <a:ea typeface="+mn-ea"/>
              <a:cs typeface="+mn-cs"/>
            </a:endParaRPr>
          </a:p>
        </p:txBody>
      </p:sp>
      <p:sp>
        <p:nvSpPr>
          <p:cNvPr id="23" name="TextBox 22">
            <a:extLst>
              <a:ext uri="{FF2B5EF4-FFF2-40B4-BE49-F238E27FC236}">
                <a16:creationId xmlns:a16="http://schemas.microsoft.com/office/drawing/2014/main" id="{ED0C3350-657B-BA47-0832-B7DE8A3E920F}"/>
              </a:ext>
            </a:extLst>
          </p:cNvPr>
          <p:cNvSpPr txBox="1"/>
          <p:nvPr/>
        </p:nvSpPr>
        <p:spPr>
          <a:xfrm>
            <a:off x="5070011" y="5475543"/>
            <a:ext cx="68930" cy="161583"/>
          </a:xfrm>
          <a:prstGeom prst="rect">
            <a:avLst/>
          </a:prstGeom>
          <a:noFill/>
        </p:spPr>
        <p:txBody>
          <a:bodyPr wrap="none" lIns="0" tIns="0" rIns="0" bIns="0" rtlCol="0" anchor="ctr">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IN" sz="1050" b="0" i="0" u="none" strike="noStrike" kern="1200" cap="none" spc="0" normalizeH="0" baseline="0" noProof="0">
                <a:ln>
                  <a:noFill/>
                </a:ln>
                <a:solidFill>
                  <a:srgbClr val="000000"/>
                </a:solidFill>
                <a:effectLst/>
                <a:uLnTx/>
                <a:uFillTx/>
                <a:latin typeface="Calibri"/>
                <a:ea typeface="+mn-ea"/>
                <a:cs typeface="+mn-cs"/>
              </a:rPr>
              <a:t>6</a:t>
            </a:r>
            <a:endParaRPr kumimoji="0" lang="en-US" sz="1050" b="0" i="0" u="none" strike="noStrike" kern="1200" cap="none" spc="0" normalizeH="0" baseline="0" noProof="0">
              <a:ln>
                <a:noFill/>
              </a:ln>
              <a:solidFill>
                <a:srgbClr val="000000"/>
              </a:solidFill>
              <a:effectLst/>
              <a:uLnTx/>
              <a:uFillTx/>
              <a:latin typeface="Calibri"/>
              <a:ea typeface="+mn-ea"/>
              <a:cs typeface="+mn-cs"/>
            </a:endParaRPr>
          </a:p>
        </p:txBody>
      </p:sp>
      <p:sp>
        <p:nvSpPr>
          <p:cNvPr id="24" name="TextBox 23">
            <a:extLst>
              <a:ext uri="{FF2B5EF4-FFF2-40B4-BE49-F238E27FC236}">
                <a16:creationId xmlns:a16="http://schemas.microsoft.com/office/drawing/2014/main" id="{6EB43F26-C9E1-0B40-B787-B54729C0B3C3}"/>
              </a:ext>
            </a:extLst>
          </p:cNvPr>
          <p:cNvSpPr txBox="1"/>
          <p:nvPr/>
        </p:nvSpPr>
        <p:spPr>
          <a:xfrm>
            <a:off x="3802095" y="5475543"/>
            <a:ext cx="69461" cy="161583"/>
          </a:xfrm>
          <a:prstGeom prst="rect">
            <a:avLst/>
          </a:prstGeom>
          <a:noFill/>
        </p:spPr>
        <p:txBody>
          <a:bodyPr wrap="square" lIns="0" tIns="0" rIns="0" bIns="0" rtlCol="0" anchor="ctr">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IN" sz="1050" b="0" i="0" u="none" strike="noStrike" kern="1200" cap="none" spc="0" normalizeH="0" baseline="0" noProof="0">
                <a:ln>
                  <a:noFill/>
                </a:ln>
                <a:solidFill>
                  <a:srgbClr val="000000"/>
                </a:solidFill>
                <a:effectLst/>
                <a:uLnTx/>
                <a:uFillTx/>
                <a:latin typeface="Calibri"/>
                <a:ea typeface="+mn-ea"/>
                <a:cs typeface="+mn-cs"/>
              </a:rPr>
              <a:t>4</a:t>
            </a:r>
            <a:endParaRPr kumimoji="0" lang="en-US" sz="1050" b="0" i="0" u="none" strike="noStrike" kern="1200" cap="none" spc="0" normalizeH="0" baseline="0" noProof="0">
              <a:ln>
                <a:noFill/>
              </a:ln>
              <a:solidFill>
                <a:srgbClr val="000000"/>
              </a:solidFill>
              <a:effectLst/>
              <a:uLnTx/>
              <a:uFillTx/>
              <a:latin typeface="Calibri"/>
              <a:ea typeface="+mn-ea"/>
              <a:cs typeface="+mn-cs"/>
            </a:endParaRPr>
          </a:p>
        </p:txBody>
      </p:sp>
      <p:sp>
        <p:nvSpPr>
          <p:cNvPr id="25" name="TextBox 24">
            <a:extLst>
              <a:ext uri="{FF2B5EF4-FFF2-40B4-BE49-F238E27FC236}">
                <a16:creationId xmlns:a16="http://schemas.microsoft.com/office/drawing/2014/main" id="{26A21AE3-A5B9-0CFB-701B-82FC542EC3C1}"/>
              </a:ext>
            </a:extLst>
          </p:cNvPr>
          <p:cNvSpPr txBox="1"/>
          <p:nvPr/>
        </p:nvSpPr>
        <p:spPr>
          <a:xfrm>
            <a:off x="3168138" y="5475543"/>
            <a:ext cx="69461" cy="161583"/>
          </a:xfrm>
          <a:prstGeom prst="rect">
            <a:avLst/>
          </a:prstGeom>
          <a:noFill/>
        </p:spPr>
        <p:txBody>
          <a:bodyPr wrap="square" lIns="0" tIns="0" rIns="0" bIns="0" rtlCol="0" anchor="ctr">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IN" sz="1050" b="0" i="0" u="none" strike="noStrike" kern="1200" cap="none" spc="0" normalizeH="0" baseline="0" noProof="0">
                <a:ln>
                  <a:noFill/>
                </a:ln>
                <a:solidFill>
                  <a:srgbClr val="000000"/>
                </a:solidFill>
                <a:effectLst/>
                <a:uLnTx/>
                <a:uFillTx/>
                <a:latin typeface="Calibri"/>
                <a:ea typeface="+mn-ea"/>
                <a:cs typeface="+mn-cs"/>
              </a:rPr>
              <a:t>3</a:t>
            </a:r>
            <a:endParaRPr kumimoji="0" lang="en-US" sz="1050" b="0" i="0" u="none" strike="noStrike" kern="1200" cap="none" spc="0" normalizeH="0" baseline="0" noProof="0">
              <a:ln>
                <a:noFill/>
              </a:ln>
              <a:solidFill>
                <a:srgbClr val="000000"/>
              </a:solidFill>
              <a:effectLst/>
              <a:uLnTx/>
              <a:uFillTx/>
              <a:latin typeface="Calibri"/>
              <a:ea typeface="+mn-ea"/>
              <a:cs typeface="+mn-cs"/>
            </a:endParaRPr>
          </a:p>
        </p:txBody>
      </p:sp>
      <p:sp>
        <p:nvSpPr>
          <p:cNvPr id="26" name="TextBox 25">
            <a:extLst>
              <a:ext uri="{FF2B5EF4-FFF2-40B4-BE49-F238E27FC236}">
                <a16:creationId xmlns:a16="http://schemas.microsoft.com/office/drawing/2014/main" id="{CBD6B70E-3029-7A60-FDE0-6171E60C3997}"/>
              </a:ext>
            </a:extLst>
          </p:cNvPr>
          <p:cNvSpPr txBox="1"/>
          <p:nvPr/>
        </p:nvSpPr>
        <p:spPr>
          <a:xfrm>
            <a:off x="2534179" y="5475543"/>
            <a:ext cx="69461" cy="161583"/>
          </a:xfrm>
          <a:prstGeom prst="rect">
            <a:avLst/>
          </a:prstGeom>
          <a:noFill/>
        </p:spPr>
        <p:txBody>
          <a:bodyPr wrap="square" lIns="0" tIns="0" rIns="0" bIns="0" rtlCol="0" anchor="ctr">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IN" sz="1050" b="0" i="0" u="none" strike="noStrike" kern="1200" cap="none" spc="0" normalizeH="0" baseline="0" noProof="0">
                <a:ln>
                  <a:noFill/>
                </a:ln>
                <a:solidFill>
                  <a:srgbClr val="000000"/>
                </a:solidFill>
                <a:effectLst/>
                <a:uLnTx/>
                <a:uFillTx/>
                <a:latin typeface="Calibri"/>
                <a:ea typeface="+mn-ea"/>
                <a:cs typeface="+mn-cs"/>
              </a:rPr>
              <a:t>2</a:t>
            </a:r>
            <a:endParaRPr kumimoji="0" lang="en-US" sz="1050" b="0" i="0" u="none" strike="noStrike" kern="1200" cap="none" spc="0" normalizeH="0" baseline="0" noProof="0">
              <a:ln>
                <a:noFill/>
              </a:ln>
              <a:solidFill>
                <a:srgbClr val="000000"/>
              </a:solidFill>
              <a:effectLst/>
              <a:uLnTx/>
              <a:uFillTx/>
              <a:latin typeface="Calibri"/>
              <a:ea typeface="+mn-ea"/>
              <a:cs typeface="+mn-cs"/>
            </a:endParaRPr>
          </a:p>
        </p:txBody>
      </p:sp>
      <p:sp>
        <p:nvSpPr>
          <p:cNvPr id="27" name="TextBox 26">
            <a:extLst>
              <a:ext uri="{FF2B5EF4-FFF2-40B4-BE49-F238E27FC236}">
                <a16:creationId xmlns:a16="http://schemas.microsoft.com/office/drawing/2014/main" id="{BF2435BB-1F82-4511-3E8F-E3199BF2F6D6}"/>
              </a:ext>
            </a:extLst>
          </p:cNvPr>
          <p:cNvSpPr txBox="1"/>
          <p:nvPr/>
        </p:nvSpPr>
        <p:spPr>
          <a:xfrm>
            <a:off x="1900222" y="5475543"/>
            <a:ext cx="69461" cy="161583"/>
          </a:xfrm>
          <a:prstGeom prst="rect">
            <a:avLst/>
          </a:prstGeom>
          <a:noFill/>
        </p:spPr>
        <p:txBody>
          <a:bodyPr wrap="square" lIns="0" tIns="0" rIns="0" bIns="0" rtlCol="0" anchor="ctr">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IN" sz="1050" b="0" i="0" u="none" strike="noStrike" kern="1200" cap="none" spc="0" normalizeH="0" baseline="0" noProof="0">
                <a:ln>
                  <a:noFill/>
                </a:ln>
                <a:solidFill>
                  <a:srgbClr val="000000"/>
                </a:solidFill>
                <a:effectLst/>
                <a:uLnTx/>
                <a:uFillTx/>
                <a:latin typeface="Calibri"/>
                <a:ea typeface="+mn-ea"/>
                <a:cs typeface="+mn-cs"/>
              </a:rPr>
              <a:t>1</a:t>
            </a:r>
            <a:endParaRPr kumimoji="0" lang="en-US" sz="1050" b="0" i="0" u="none" strike="noStrike" kern="1200" cap="none" spc="0" normalizeH="0" baseline="0" noProof="0">
              <a:ln>
                <a:noFill/>
              </a:ln>
              <a:solidFill>
                <a:srgbClr val="000000"/>
              </a:solidFill>
              <a:effectLst/>
              <a:uLnTx/>
              <a:uFillTx/>
              <a:latin typeface="Calibri"/>
              <a:ea typeface="+mn-ea"/>
              <a:cs typeface="+mn-cs"/>
            </a:endParaRPr>
          </a:p>
        </p:txBody>
      </p:sp>
      <p:sp>
        <p:nvSpPr>
          <p:cNvPr id="28" name="TextBox 27">
            <a:extLst>
              <a:ext uri="{FF2B5EF4-FFF2-40B4-BE49-F238E27FC236}">
                <a16:creationId xmlns:a16="http://schemas.microsoft.com/office/drawing/2014/main" id="{78A58EF4-07C8-A798-D756-03B50D9E6D66}"/>
              </a:ext>
            </a:extLst>
          </p:cNvPr>
          <p:cNvSpPr txBox="1"/>
          <p:nvPr/>
        </p:nvSpPr>
        <p:spPr>
          <a:xfrm>
            <a:off x="4846848" y="5025754"/>
            <a:ext cx="996137" cy="153888"/>
          </a:xfrm>
          <a:prstGeom prst="rect">
            <a:avLst/>
          </a:prstGeom>
          <a:noFill/>
        </p:spPr>
        <p:txBody>
          <a:bodyPr wrap="square" lIns="0" tIns="0" rIns="0" bIns="0"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IN" sz="1000" b="0" i="0" u="none" strike="noStrike" kern="1200" cap="none" spc="0" normalizeH="0" baseline="0" noProof="0">
                <a:ln>
                  <a:noFill/>
                </a:ln>
                <a:solidFill>
                  <a:srgbClr val="000000"/>
                </a:solidFill>
                <a:effectLst/>
                <a:uLnTx/>
                <a:uFillTx/>
                <a:latin typeface="Georgia"/>
                <a:ea typeface="+mn-ea"/>
                <a:cs typeface="+mn-cs"/>
              </a:rPr>
              <a:t>Discontinuation</a:t>
            </a:r>
            <a:endParaRPr kumimoji="0" lang="en-US" sz="1000" b="0" i="0" u="none" strike="noStrike" kern="1200" cap="none" spc="0" normalizeH="0" baseline="0" noProof="0">
              <a:ln>
                <a:noFill/>
              </a:ln>
              <a:solidFill>
                <a:srgbClr val="000000"/>
              </a:solidFill>
              <a:effectLst/>
              <a:uLnTx/>
              <a:uFillTx/>
              <a:latin typeface="Georgia"/>
              <a:ea typeface="+mn-ea"/>
              <a:cs typeface="+mn-cs"/>
            </a:endParaRPr>
          </a:p>
        </p:txBody>
      </p:sp>
      <p:sp>
        <p:nvSpPr>
          <p:cNvPr id="29" name="TextBox 28">
            <a:extLst>
              <a:ext uri="{FF2B5EF4-FFF2-40B4-BE49-F238E27FC236}">
                <a16:creationId xmlns:a16="http://schemas.microsoft.com/office/drawing/2014/main" id="{F7446F4E-85D7-024E-433B-E4BD306AC94A}"/>
              </a:ext>
            </a:extLst>
          </p:cNvPr>
          <p:cNvSpPr txBox="1"/>
          <p:nvPr/>
        </p:nvSpPr>
        <p:spPr>
          <a:xfrm>
            <a:off x="4846848" y="5140236"/>
            <a:ext cx="996137" cy="153888"/>
          </a:xfrm>
          <a:prstGeom prst="rect">
            <a:avLst/>
          </a:prstGeom>
          <a:noFill/>
        </p:spPr>
        <p:txBody>
          <a:bodyPr wrap="square" lIns="0" tIns="0" rIns="0" bIns="0"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IN" sz="1000" b="0" i="0" u="none" strike="noStrike" kern="1200" cap="none" spc="0" normalizeH="0" baseline="0" noProof="0" dirty="0">
                <a:ln>
                  <a:noFill/>
                </a:ln>
                <a:solidFill>
                  <a:srgbClr val="000000"/>
                </a:solidFill>
                <a:effectLst/>
                <a:uLnTx/>
                <a:uFillTx/>
                <a:latin typeface="Georgia"/>
                <a:ea typeface="+mn-ea"/>
                <a:cs typeface="+mn-cs"/>
              </a:rPr>
              <a:t>Continuation</a:t>
            </a:r>
            <a:endParaRPr kumimoji="0" lang="en-US" sz="1000" b="0" i="0" u="none" strike="noStrike" kern="1200" cap="none" spc="0" normalizeH="0" baseline="0" noProof="0" dirty="0">
              <a:ln>
                <a:noFill/>
              </a:ln>
              <a:solidFill>
                <a:srgbClr val="000000"/>
              </a:solidFill>
              <a:effectLst/>
              <a:uLnTx/>
              <a:uFillTx/>
              <a:latin typeface="Georgia"/>
              <a:ea typeface="+mn-ea"/>
              <a:cs typeface="+mn-cs"/>
            </a:endParaRPr>
          </a:p>
        </p:txBody>
      </p:sp>
      <p:grpSp>
        <p:nvGrpSpPr>
          <p:cNvPr id="30" name="Group 29">
            <a:extLst>
              <a:ext uri="{FF2B5EF4-FFF2-40B4-BE49-F238E27FC236}">
                <a16:creationId xmlns:a16="http://schemas.microsoft.com/office/drawing/2014/main" id="{FCA3EA31-C764-AC32-7C6F-5B41445772B2}"/>
              </a:ext>
            </a:extLst>
          </p:cNvPr>
          <p:cNvGrpSpPr/>
          <p:nvPr/>
        </p:nvGrpSpPr>
        <p:grpSpPr>
          <a:xfrm>
            <a:off x="1401593" y="5103211"/>
            <a:ext cx="3429000" cy="263055"/>
            <a:chOff x="1051195" y="3902075"/>
            <a:chExt cx="2571750" cy="233363"/>
          </a:xfrm>
        </p:grpSpPr>
        <p:sp>
          <p:nvSpPr>
            <p:cNvPr id="139" name="Freeform: Shape 138">
              <a:extLst>
                <a:ext uri="{FF2B5EF4-FFF2-40B4-BE49-F238E27FC236}">
                  <a16:creationId xmlns:a16="http://schemas.microsoft.com/office/drawing/2014/main" id="{DCC9FBFA-3EE6-ABBF-1406-DE2633636A7F}"/>
                </a:ext>
              </a:extLst>
            </p:cNvPr>
            <p:cNvSpPr/>
            <p:nvPr/>
          </p:nvSpPr>
          <p:spPr>
            <a:xfrm>
              <a:off x="1060720" y="3968750"/>
              <a:ext cx="2562225" cy="166688"/>
            </a:xfrm>
            <a:custGeom>
              <a:avLst/>
              <a:gdLst>
                <a:gd name="connsiteX0" fmla="*/ 0 w 2562225"/>
                <a:gd name="connsiteY0" fmla="*/ 190500 h 190500"/>
                <a:gd name="connsiteX1" fmla="*/ 333375 w 2562225"/>
                <a:gd name="connsiteY1" fmla="*/ 152400 h 190500"/>
                <a:gd name="connsiteX2" fmla="*/ 581025 w 2562225"/>
                <a:gd name="connsiteY2" fmla="*/ 128587 h 190500"/>
                <a:gd name="connsiteX3" fmla="*/ 871537 w 2562225"/>
                <a:gd name="connsiteY3" fmla="*/ 100012 h 190500"/>
                <a:gd name="connsiteX4" fmla="*/ 1171575 w 2562225"/>
                <a:gd name="connsiteY4" fmla="*/ 76200 h 190500"/>
                <a:gd name="connsiteX5" fmla="*/ 1471612 w 2562225"/>
                <a:gd name="connsiteY5" fmla="*/ 52387 h 190500"/>
                <a:gd name="connsiteX6" fmla="*/ 1728787 w 2562225"/>
                <a:gd name="connsiteY6" fmla="*/ 38100 h 190500"/>
                <a:gd name="connsiteX7" fmla="*/ 2033587 w 2562225"/>
                <a:gd name="connsiteY7" fmla="*/ 23812 h 190500"/>
                <a:gd name="connsiteX8" fmla="*/ 2257425 w 2562225"/>
                <a:gd name="connsiteY8" fmla="*/ 9525 h 190500"/>
                <a:gd name="connsiteX9" fmla="*/ 2562225 w 2562225"/>
                <a:gd name="connsiteY9"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62225" h="190500">
                  <a:moveTo>
                    <a:pt x="0" y="190500"/>
                  </a:moveTo>
                  <a:lnTo>
                    <a:pt x="333375" y="152400"/>
                  </a:lnTo>
                  <a:cubicBezTo>
                    <a:pt x="430213" y="142081"/>
                    <a:pt x="581025" y="128587"/>
                    <a:pt x="581025" y="128587"/>
                  </a:cubicBezTo>
                  <a:lnTo>
                    <a:pt x="871537" y="100012"/>
                  </a:lnTo>
                  <a:lnTo>
                    <a:pt x="1171575" y="76200"/>
                  </a:lnTo>
                  <a:lnTo>
                    <a:pt x="1471612" y="52387"/>
                  </a:lnTo>
                  <a:cubicBezTo>
                    <a:pt x="1564481" y="46037"/>
                    <a:pt x="1635125" y="42862"/>
                    <a:pt x="1728787" y="38100"/>
                  </a:cubicBezTo>
                  <a:lnTo>
                    <a:pt x="2033587" y="23812"/>
                  </a:lnTo>
                  <a:cubicBezTo>
                    <a:pt x="2121693" y="19050"/>
                    <a:pt x="2169319" y="13494"/>
                    <a:pt x="2257425" y="9525"/>
                  </a:cubicBezTo>
                  <a:cubicBezTo>
                    <a:pt x="2345531" y="5556"/>
                    <a:pt x="2453878" y="2778"/>
                    <a:pt x="2562225" y="0"/>
                  </a:cubicBez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white"/>
                </a:solidFill>
                <a:effectLst/>
                <a:uLnTx/>
                <a:uFillTx/>
                <a:latin typeface="Calibri"/>
                <a:ea typeface="+mn-ea"/>
                <a:cs typeface="+mn-cs"/>
              </a:endParaRPr>
            </a:p>
          </p:txBody>
        </p:sp>
        <p:sp>
          <p:nvSpPr>
            <p:cNvPr id="140" name="Freeform: Shape 139">
              <a:extLst>
                <a:ext uri="{FF2B5EF4-FFF2-40B4-BE49-F238E27FC236}">
                  <a16:creationId xmlns:a16="http://schemas.microsoft.com/office/drawing/2014/main" id="{3DEAFADB-59D0-7A36-CD1D-7210B0FBF899}"/>
                </a:ext>
              </a:extLst>
            </p:cNvPr>
            <p:cNvSpPr/>
            <p:nvPr/>
          </p:nvSpPr>
          <p:spPr>
            <a:xfrm>
              <a:off x="1051195" y="3902075"/>
              <a:ext cx="2571750" cy="228600"/>
            </a:xfrm>
            <a:custGeom>
              <a:avLst/>
              <a:gdLst>
                <a:gd name="connsiteX0" fmla="*/ 0 w 2571750"/>
                <a:gd name="connsiteY0" fmla="*/ 251569 h 251569"/>
                <a:gd name="connsiteX1" fmla="*/ 152400 w 2571750"/>
                <a:gd name="connsiteY1" fmla="*/ 237282 h 251569"/>
                <a:gd name="connsiteX2" fmla="*/ 314325 w 2571750"/>
                <a:gd name="connsiteY2" fmla="*/ 208707 h 251569"/>
                <a:gd name="connsiteX3" fmla="*/ 519112 w 2571750"/>
                <a:gd name="connsiteY3" fmla="*/ 180132 h 251569"/>
                <a:gd name="connsiteX4" fmla="*/ 742950 w 2571750"/>
                <a:gd name="connsiteY4" fmla="*/ 156319 h 251569"/>
                <a:gd name="connsiteX5" fmla="*/ 947737 w 2571750"/>
                <a:gd name="connsiteY5" fmla="*/ 132507 h 251569"/>
                <a:gd name="connsiteX6" fmla="*/ 1204912 w 2571750"/>
                <a:gd name="connsiteY6" fmla="*/ 113457 h 251569"/>
                <a:gd name="connsiteX7" fmla="*/ 1490662 w 2571750"/>
                <a:gd name="connsiteY7" fmla="*/ 84882 h 251569"/>
                <a:gd name="connsiteX8" fmla="*/ 1785937 w 2571750"/>
                <a:gd name="connsiteY8" fmla="*/ 65832 h 251569"/>
                <a:gd name="connsiteX9" fmla="*/ 2066925 w 2571750"/>
                <a:gd name="connsiteY9" fmla="*/ 46782 h 251569"/>
                <a:gd name="connsiteX10" fmla="*/ 2314575 w 2571750"/>
                <a:gd name="connsiteY10" fmla="*/ 27732 h 251569"/>
                <a:gd name="connsiteX11" fmla="*/ 2514600 w 2571750"/>
                <a:gd name="connsiteY11" fmla="*/ 18207 h 251569"/>
                <a:gd name="connsiteX12" fmla="*/ 2571750 w 2571750"/>
                <a:gd name="connsiteY12" fmla="*/ 13444 h 251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1750" h="251569">
                  <a:moveTo>
                    <a:pt x="0" y="251569"/>
                  </a:moveTo>
                  <a:cubicBezTo>
                    <a:pt x="50006" y="247997"/>
                    <a:pt x="100013" y="244426"/>
                    <a:pt x="152400" y="237282"/>
                  </a:cubicBezTo>
                  <a:cubicBezTo>
                    <a:pt x="204787" y="230138"/>
                    <a:pt x="253206" y="218232"/>
                    <a:pt x="314325" y="208707"/>
                  </a:cubicBezTo>
                  <a:cubicBezTo>
                    <a:pt x="375444" y="199182"/>
                    <a:pt x="447675" y="188863"/>
                    <a:pt x="519112" y="180132"/>
                  </a:cubicBezTo>
                  <a:cubicBezTo>
                    <a:pt x="590550" y="171401"/>
                    <a:pt x="742950" y="156319"/>
                    <a:pt x="742950" y="156319"/>
                  </a:cubicBezTo>
                  <a:cubicBezTo>
                    <a:pt x="814388" y="148381"/>
                    <a:pt x="870743" y="139651"/>
                    <a:pt x="947737" y="132507"/>
                  </a:cubicBezTo>
                  <a:cubicBezTo>
                    <a:pt x="1024731" y="125363"/>
                    <a:pt x="1114425" y="121394"/>
                    <a:pt x="1204912" y="113457"/>
                  </a:cubicBezTo>
                  <a:cubicBezTo>
                    <a:pt x="1295400" y="105519"/>
                    <a:pt x="1393825" y="92819"/>
                    <a:pt x="1490662" y="84882"/>
                  </a:cubicBezTo>
                  <a:cubicBezTo>
                    <a:pt x="1587500" y="76944"/>
                    <a:pt x="1785937" y="65832"/>
                    <a:pt x="1785937" y="65832"/>
                  </a:cubicBezTo>
                  <a:lnTo>
                    <a:pt x="2066925" y="46782"/>
                  </a:lnTo>
                  <a:lnTo>
                    <a:pt x="2314575" y="27732"/>
                  </a:lnTo>
                  <a:cubicBezTo>
                    <a:pt x="2389188" y="22969"/>
                    <a:pt x="2471738" y="20588"/>
                    <a:pt x="2514600" y="18207"/>
                  </a:cubicBezTo>
                  <a:cubicBezTo>
                    <a:pt x="2557463" y="15826"/>
                    <a:pt x="2563813" y="-18306"/>
                    <a:pt x="2571750" y="13444"/>
                  </a:cubicBezTo>
                </a:path>
              </a:pathLst>
            </a:cu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white"/>
                </a:solidFill>
                <a:effectLst/>
                <a:uLnTx/>
                <a:uFillTx/>
                <a:latin typeface="Calibri"/>
                <a:ea typeface="+mn-ea"/>
                <a:cs typeface="+mn-cs"/>
              </a:endParaRPr>
            </a:p>
          </p:txBody>
        </p:sp>
      </p:grpSp>
      <p:sp>
        <p:nvSpPr>
          <p:cNvPr id="31" name="TextBox 30">
            <a:extLst>
              <a:ext uri="{FF2B5EF4-FFF2-40B4-BE49-F238E27FC236}">
                <a16:creationId xmlns:a16="http://schemas.microsoft.com/office/drawing/2014/main" id="{F75A50B6-0153-BA1C-320E-A129FC409035}"/>
              </a:ext>
            </a:extLst>
          </p:cNvPr>
          <p:cNvSpPr txBox="1"/>
          <p:nvPr/>
        </p:nvSpPr>
        <p:spPr>
          <a:xfrm>
            <a:off x="2890720" y="5662898"/>
            <a:ext cx="741480" cy="138499"/>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IN" sz="900" b="0" i="0" u="none" strike="noStrike" kern="1200" cap="none" spc="0" normalizeH="0" baseline="0" noProof="0" dirty="0">
                <a:ln>
                  <a:noFill/>
                </a:ln>
                <a:solidFill>
                  <a:srgbClr val="000000"/>
                </a:solidFill>
                <a:effectLst/>
                <a:uLnTx/>
                <a:uFillTx/>
                <a:latin typeface="Georgia"/>
                <a:ea typeface="+mn-ea"/>
                <a:cs typeface="+mn-cs"/>
              </a:rPr>
              <a:t>Follow-up, y</a:t>
            </a:r>
            <a:endParaRPr kumimoji="0" lang="en-US" sz="900" b="0" i="0" u="none" strike="noStrike" kern="1200" cap="none" spc="0" normalizeH="0" baseline="0" noProof="0" dirty="0">
              <a:ln>
                <a:noFill/>
              </a:ln>
              <a:solidFill>
                <a:srgbClr val="000000"/>
              </a:solidFill>
              <a:effectLst/>
              <a:uLnTx/>
              <a:uFillTx/>
              <a:latin typeface="Georgia"/>
              <a:ea typeface="+mn-ea"/>
              <a:cs typeface="+mn-cs"/>
            </a:endParaRPr>
          </a:p>
        </p:txBody>
      </p:sp>
      <p:sp>
        <p:nvSpPr>
          <p:cNvPr id="32" name="TextBox 31">
            <a:extLst>
              <a:ext uri="{FF2B5EF4-FFF2-40B4-BE49-F238E27FC236}">
                <a16:creationId xmlns:a16="http://schemas.microsoft.com/office/drawing/2014/main" id="{9665F391-E292-82E4-C28B-C3197A301A96}"/>
              </a:ext>
            </a:extLst>
          </p:cNvPr>
          <p:cNvSpPr txBox="1"/>
          <p:nvPr/>
        </p:nvSpPr>
        <p:spPr>
          <a:xfrm rot="16200000">
            <a:off x="82145" y="2554524"/>
            <a:ext cx="1422069" cy="153888"/>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IN" sz="1000" b="0" i="0" u="none" strike="noStrike" kern="1200" cap="none" spc="0" normalizeH="0" baseline="0" noProof="0" dirty="0">
                <a:ln>
                  <a:noFill/>
                </a:ln>
                <a:solidFill>
                  <a:srgbClr val="000000"/>
                </a:solidFill>
                <a:effectLst/>
                <a:uLnTx/>
                <a:uFillTx/>
                <a:latin typeface="Georgia"/>
                <a:ea typeface="+mn-ea"/>
                <a:cs typeface="+mn-cs"/>
              </a:rPr>
              <a:t>Cumulative incidence</a:t>
            </a:r>
            <a:endParaRPr kumimoji="0" lang="en-US" sz="1000" b="0" i="0" u="none" strike="noStrike" kern="1200" cap="none" spc="0" normalizeH="0" baseline="0" noProof="0" dirty="0">
              <a:ln>
                <a:noFill/>
              </a:ln>
              <a:solidFill>
                <a:srgbClr val="000000"/>
              </a:solidFill>
              <a:effectLst/>
              <a:uLnTx/>
              <a:uFillTx/>
              <a:latin typeface="Georgia"/>
              <a:ea typeface="+mn-ea"/>
              <a:cs typeface="+mn-cs"/>
            </a:endParaRPr>
          </a:p>
        </p:txBody>
      </p:sp>
      <p:cxnSp>
        <p:nvCxnSpPr>
          <p:cNvPr id="33" name="Straight Connector 32">
            <a:extLst>
              <a:ext uri="{FF2B5EF4-FFF2-40B4-BE49-F238E27FC236}">
                <a16:creationId xmlns:a16="http://schemas.microsoft.com/office/drawing/2014/main" id="{B10688C7-0E83-F73A-6592-FABB178BF5F2}"/>
              </a:ext>
            </a:extLst>
          </p:cNvPr>
          <p:cNvCxnSpPr>
            <a:cxnSpLocks/>
          </p:cNvCxnSpPr>
          <p:nvPr/>
        </p:nvCxnSpPr>
        <p:spPr>
          <a:xfrm>
            <a:off x="1188865" y="2013438"/>
            <a:ext cx="0" cy="136816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FD1B339D-025E-B290-8546-18271478DE36}"/>
              </a:ext>
            </a:extLst>
          </p:cNvPr>
          <p:cNvCxnSpPr>
            <a:cxnSpLocks/>
          </p:cNvCxnSpPr>
          <p:nvPr/>
        </p:nvCxnSpPr>
        <p:spPr>
          <a:xfrm>
            <a:off x="1188865" y="3381598"/>
            <a:ext cx="3915878"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30ED9AAE-CAC5-28C9-6048-A9FA7FBCD566}"/>
              </a:ext>
            </a:extLst>
          </p:cNvPr>
          <p:cNvSpPr txBox="1"/>
          <p:nvPr/>
        </p:nvSpPr>
        <p:spPr>
          <a:xfrm>
            <a:off x="1060899" y="3190807"/>
            <a:ext cx="68930" cy="161583"/>
          </a:xfrm>
          <a:prstGeom prst="rect">
            <a:avLst/>
          </a:prstGeom>
          <a:noFill/>
        </p:spPr>
        <p:txBody>
          <a:bodyPr wrap="none" lIns="0" tIns="0" rIns="0" bIns="0" rtlCol="0" anchor="ctr">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IN" sz="1050" b="0" i="0" u="none" strike="noStrike" kern="1200" cap="none" spc="0" normalizeH="0" baseline="0" noProof="0">
                <a:ln>
                  <a:noFill/>
                </a:ln>
                <a:solidFill>
                  <a:srgbClr val="000000"/>
                </a:solidFill>
                <a:effectLst/>
                <a:uLnTx/>
                <a:uFillTx/>
                <a:latin typeface="Calibri"/>
                <a:ea typeface="+mn-ea"/>
                <a:cs typeface="+mn-cs"/>
              </a:rPr>
              <a:t>0</a:t>
            </a:r>
            <a:endParaRPr kumimoji="0" lang="en-US" sz="1050" b="0" i="0" u="none" strike="noStrike" kern="1200" cap="none" spc="0" normalizeH="0" baseline="0" noProof="0">
              <a:ln>
                <a:noFill/>
              </a:ln>
              <a:solidFill>
                <a:srgbClr val="000000"/>
              </a:solidFill>
              <a:effectLst/>
              <a:uLnTx/>
              <a:uFillTx/>
              <a:latin typeface="Calibri"/>
              <a:ea typeface="+mn-ea"/>
              <a:cs typeface="+mn-cs"/>
            </a:endParaRPr>
          </a:p>
        </p:txBody>
      </p:sp>
      <p:sp>
        <p:nvSpPr>
          <p:cNvPr id="36" name="TextBox 35">
            <a:extLst>
              <a:ext uri="{FF2B5EF4-FFF2-40B4-BE49-F238E27FC236}">
                <a16:creationId xmlns:a16="http://schemas.microsoft.com/office/drawing/2014/main" id="{4804FE80-253B-C418-766E-A8134FF2AC3B}"/>
              </a:ext>
            </a:extLst>
          </p:cNvPr>
          <p:cNvSpPr txBox="1"/>
          <p:nvPr/>
        </p:nvSpPr>
        <p:spPr>
          <a:xfrm>
            <a:off x="956707" y="2939819"/>
            <a:ext cx="171522" cy="161583"/>
          </a:xfrm>
          <a:prstGeom prst="rect">
            <a:avLst/>
          </a:prstGeom>
          <a:noFill/>
        </p:spPr>
        <p:txBody>
          <a:bodyPr wrap="none" lIns="0" tIns="0" rIns="0" bIns="0" rtlCol="0" anchor="ctr">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IN" sz="1050" b="0" i="0" u="none" strike="noStrike" kern="1200" cap="none" spc="0" normalizeH="0" baseline="0" noProof="0">
                <a:ln>
                  <a:noFill/>
                </a:ln>
                <a:solidFill>
                  <a:srgbClr val="000000"/>
                </a:solidFill>
                <a:effectLst/>
                <a:uLnTx/>
                <a:uFillTx/>
                <a:latin typeface="Calibri"/>
                <a:ea typeface="+mn-ea"/>
                <a:cs typeface="+mn-cs"/>
              </a:rPr>
              <a:t>0.2</a:t>
            </a:r>
            <a:endParaRPr kumimoji="0" lang="en-US" sz="1050" b="0" i="0" u="none" strike="noStrike" kern="1200" cap="none" spc="0" normalizeH="0" baseline="0" noProof="0">
              <a:ln>
                <a:noFill/>
              </a:ln>
              <a:solidFill>
                <a:srgbClr val="000000"/>
              </a:solidFill>
              <a:effectLst/>
              <a:uLnTx/>
              <a:uFillTx/>
              <a:latin typeface="Calibri"/>
              <a:ea typeface="+mn-ea"/>
              <a:cs typeface="+mn-cs"/>
            </a:endParaRPr>
          </a:p>
        </p:txBody>
      </p:sp>
      <p:sp>
        <p:nvSpPr>
          <p:cNvPr id="37" name="TextBox 36">
            <a:extLst>
              <a:ext uri="{FF2B5EF4-FFF2-40B4-BE49-F238E27FC236}">
                <a16:creationId xmlns:a16="http://schemas.microsoft.com/office/drawing/2014/main" id="{88FD3277-89C5-626D-BF7B-73F091A1E5FE}"/>
              </a:ext>
            </a:extLst>
          </p:cNvPr>
          <p:cNvSpPr txBox="1"/>
          <p:nvPr/>
        </p:nvSpPr>
        <p:spPr>
          <a:xfrm>
            <a:off x="956707" y="2688829"/>
            <a:ext cx="171522" cy="161583"/>
          </a:xfrm>
          <a:prstGeom prst="rect">
            <a:avLst/>
          </a:prstGeom>
          <a:noFill/>
        </p:spPr>
        <p:txBody>
          <a:bodyPr wrap="none" lIns="0" tIns="0" rIns="0" bIns="0" rtlCol="0" anchor="ctr">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IN" sz="1050" b="0" i="0" u="none" strike="noStrike" kern="1200" cap="none" spc="0" normalizeH="0" baseline="0" noProof="0">
                <a:ln>
                  <a:noFill/>
                </a:ln>
                <a:solidFill>
                  <a:srgbClr val="000000"/>
                </a:solidFill>
                <a:effectLst/>
                <a:uLnTx/>
                <a:uFillTx/>
                <a:latin typeface="Calibri"/>
                <a:ea typeface="+mn-ea"/>
                <a:cs typeface="+mn-cs"/>
              </a:rPr>
              <a:t>0.4</a:t>
            </a:r>
            <a:endParaRPr kumimoji="0" lang="en-US" sz="1050" b="0" i="0" u="none" strike="noStrike" kern="1200" cap="none" spc="0" normalizeH="0" baseline="0" noProof="0">
              <a:ln>
                <a:noFill/>
              </a:ln>
              <a:solidFill>
                <a:srgbClr val="000000"/>
              </a:solidFill>
              <a:effectLst/>
              <a:uLnTx/>
              <a:uFillTx/>
              <a:latin typeface="Calibri"/>
              <a:ea typeface="+mn-ea"/>
              <a:cs typeface="+mn-cs"/>
            </a:endParaRPr>
          </a:p>
        </p:txBody>
      </p:sp>
      <p:sp>
        <p:nvSpPr>
          <p:cNvPr id="38" name="TextBox 37">
            <a:extLst>
              <a:ext uri="{FF2B5EF4-FFF2-40B4-BE49-F238E27FC236}">
                <a16:creationId xmlns:a16="http://schemas.microsoft.com/office/drawing/2014/main" id="{CB1869D0-3844-748B-BC97-435BCB638286}"/>
              </a:ext>
            </a:extLst>
          </p:cNvPr>
          <p:cNvSpPr txBox="1"/>
          <p:nvPr/>
        </p:nvSpPr>
        <p:spPr>
          <a:xfrm>
            <a:off x="956707" y="2437841"/>
            <a:ext cx="171522" cy="161583"/>
          </a:xfrm>
          <a:prstGeom prst="rect">
            <a:avLst/>
          </a:prstGeom>
          <a:noFill/>
        </p:spPr>
        <p:txBody>
          <a:bodyPr wrap="none" lIns="0" tIns="0" rIns="0" bIns="0" rtlCol="0" anchor="ctr">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IN" sz="1050" b="0" i="0" u="none" strike="noStrike" kern="1200" cap="none" spc="0" normalizeH="0" baseline="0" noProof="0">
                <a:ln>
                  <a:noFill/>
                </a:ln>
                <a:solidFill>
                  <a:srgbClr val="000000"/>
                </a:solidFill>
                <a:effectLst/>
                <a:uLnTx/>
                <a:uFillTx/>
                <a:latin typeface="Calibri"/>
                <a:ea typeface="+mn-ea"/>
                <a:cs typeface="+mn-cs"/>
              </a:rPr>
              <a:t>0.6</a:t>
            </a:r>
            <a:endParaRPr kumimoji="0" lang="en-US" sz="1050" b="0" i="0" u="none" strike="noStrike" kern="1200" cap="none" spc="0" normalizeH="0" baseline="0" noProof="0">
              <a:ln>
                <a:noFill/>
              </a:ln>
              <a:solidFill>
                <a:srgbClr val="000000"/>
              </a:solidFill>
              <a:effectLst/>
              <a:uLnTx/>
              <a:uFillTx/>
              <a:latin typeface="Calibri"/>
              <a:ea typeface="+mn-ea"/>
              <a:cs typeface="+mn-cs"/>
            </a:endParaRPr>
          </a:p>
        </p:txBody>
      </p:sp>
      <p:sp>
        <p:nvSpPr>
          <p:cNvPr id="39" name="TextBox 38">
            <a:extLst>
              <a:ext uri="{FF2B5EF4-FFF2-40B4-BE49-F238E27FC236}">
                <a16:creationId xmlns:a16="http://schemas.microsoft.com/office/drawing/2014/main" id="{A15F98A7-C88E-5F2D-EBA9-2E1A8353F987}"/>
              </a:ext>
            </a:extLst>
          </p:cNvPr>
          <p:cNvSpPr txBox="1"/>
          <p:nvPr/>
        </p:nvSpPr>
        <p:spPr>
          <a:xfrm>
            <a:off x="956707" y="2186856"/>
            <a:ext cx="171522" cy="161583"/>
          </a:xfrm>
          <a:prstGeom prst="rect">
            <a:avLst/>
          </a:prstGeom>
          <a:noFill/>
        </p:spPr>
        <p:txBody>
          <a:bodyPr wrap="none" lIns="0" tIns="0" rIns="0" bIns="0" rtlCol="0" anchor="ctr">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IN" sz="1050" b="0" i="0" u="none" strike="noStrike" kern="1200" cap="none" spc="0" normalizeH="0" baseline="0" noProof="0" dirty="0">
                <a:ln>
                  <a:noFill/>
                </a:ln>
                <a:solidFill>
                  <a:srgbClr val="000000"/>
                </a:solidFill>
                <a:effectLst/>
                <a:uLnTx/>
                <a:uFillTx/>
                <a:latin typeface="Calibri"/>
                <a:ea typeface="+mn-ea"/>
                <a:cs typeface="+mn-cs"/>
              </a:rPr>
              <a:t>0.8</a:t>
            </a:r>
            <a:endParaRPr kumimoji="0" lang="en-US" sz="1050" b="0" i="0" u="none" strike="noStrike" kern="1200" cap="none" spc="0" normalizeH="0" baseline="0" noProof="0" dirty="0">
              <a:ln>
                <a:noFill/>
              </a:ln>
              <a:solidFill>
                <a:srgbClr val="000000"/>
              </a:solidFill>
              <a:effectLst/>
              <a:uLnTx/>
              <a:uFillTx/>
              <a:latin typeface="Calibri"/>
              <a:ea typeface="+mn-ea"/>
              <a:cs typeface="+mn-cs"/>
            </a:endParaRPr>
          </a:p>
        </p:txBody>
      </p:sp>
      <p:sp>
        <p:nvSpPr>
          <p:cNvPr id="40" name="TextBox 39">
            <a:extLst>
              <a:ext uri="{FF2B5EF4-FFF2-40B4-BE49-F238E27FC236}">
                <a16:creationId xmlns:a16="http://schemas.microsoft.com/office/drawing/2014/main" id="{47489391-09C1-32A4-96D5-CCEC893ACC2A}"/>
              </a:ext>
            </a:extLst>
          </p:cNvPr>
          <p:cNvSpPr txBox="1"/>
          <p:nvPr/>
        </p:nvSpPr>
        <p:spPr>
          <a:xfrm>
            <a:off x="956707" y="1935867"/>
            <a:ext cx="171522" cy="161583"/>
          </a:xfrm>
          <a:prstGeom prst="rect">
            <a:avLst/>
          </a:prstGeom>
          <a:noFill/>
        </p:spPr>
        <p:txBody>
          <a:bodyPr wrap="none" lIns="0" tIns="0" rIns="0" bIns="0" rtlCol="0" anchor="ctr">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IN" sz="1050" b="0" i="0" u="none" strike="noStrike" kern="1200" cap="none" spc="0" normalizeH="0" baseline="0" noProof="0" dirty="0">
                <a:ln>
                  <a:noFill/>
                </a:ln>
                <a:solidFill>
                  <a:srgbClr val="000000"/>
                </a:solidFill>
                <a:effectLst/>
                <a:uLnTx/>
                <a:uFillTx/>
                <a:latin typeface="Calibri"/>
                <a:ea typeface="+mn-ea"/>
                <a:cs typeface="+mn-cs"/>
              </a:rPr>
              <a:t>1.0</a:t>
            </a:r>
            <a:endParaRPr kumimoji="0" lang="en-US" sz="1050" b="0" i="0" u="none" strike="noStrike" kern="1200" cap="none" spc="0" normalizeH="0" baseline="0" noProof="0" dirty="0">
              <a:ln>
                <a:noFill/>
              </a:ln>
              <a:solidFill>
                <a:srgbClr val="000000"/>
              </a:solidFill>
              <a:effectLst/>
              <a:uLnTx/>
              <a:uFillTx/>
              <a:latin typeface="Calibri"/>
              <a:ea typeface="+mn-ea"/>
              <a:cs typeface="+mn-cs"/>
            </a:endParaRPr>
          </a:p>
        </p:txBody>
      </p:sp>
      <p:sp>
        <p:nvSpPr>
          <p:cNvPr id="41" name="TextBox 40">
            <a:extLst>
              <a:ext uri="{FF2B5EF4-FFF2-40B4-BE49-F238E27FC236}">
                <a16:creationId xmlns:a16="http://schemas.microsoft.com/office/drawing/2014/main" id="{0549E070-E930-0693-0069-2ABC2147B355}"/>
              </a:ext>
            </a:extLst>
          </p:cNvPr>
          <p:cNvSpPr txBox="1"/>
          <p:nvPr/>
        </p:nvSpPr>
        <p:spPr>
          <a:xfrm>
            <a:off x="1266265" y="3415496"/>
            <a:ext cx="83356" cy="161583"/>
          </a:xfrm>
          <a:prstGeom prst="rect">
            <a:avLst/>
          </a:prstGeom>
          <a:noFill/>
        </p:spPr>
        <p:txBody>
          <a:bodyPr wrap="none" lIns="0" tIns="0" rIns="0" bIns="0" rtlCol="0" anchor="ctr">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IN" sz="1050" b="0" i="0" u="none" strike="noStrike" kern="1200" cap="none" spc="0" normalizeH="0" baseline="0" noProof="0">
                <a:ln>
                  <a:noFill/>
                </a:ln>
                <a:solidFill>
                  <a:srgbClr val="000000"/>
                </a:solidFill>
                <a:effectLst/>
                <a:uLnTx/>
                <a:uFillTx/>
                <a:latin typeface="Georgia"/>
                <a:ea typeface="+mn-ea"/>
                <a:cs typeface="+mn-cs"/>
              </a:rPr>
              <a:t>0</a:t>
            </a:r>
            <a:endParaRPr kumimoji="0" lang="en-US" sz="1050" b="0" i="0" u="none" strike="noStrike" kern="1200" cap="none" spc="0" normalizeH="0" baseline="0" noProof="0">
              <a:ln>
                <a:noFill/>
              </a:ln>
              <a:solidFill>
                <a:srgbClr val="000000"/>
              </a:solidFill>
              <a:effectLst/>
              <a:uLnTx/>
              <a:uFillTx/>
              <a:latin typeface="Georgia"/>
              <a:ea typeface="+mn-ea"/>
              <a:cs typeface="+mn-cs"/>
            </a:endParaRPr>
          </a:p>
        </p:txBody>
      </p:sp>
      <p:sp>
        <p:nvSpPr>
          <p:cNvPr id="42" name="TextBox 41">
            <a:extLst>
              <a:ext uri="{FF2B5EF4-FFF2-40B4-BE49-F238E27FC236}">
                <a16:creationId xmlns:a16="http://schemas.microsoft.com/office/drawing/2014/main" id="{D4F6947B-1370-B0DC-351A-32484C33CDEC}"/>
              </a:ext>
            </a:extLst>
          </p:cNvPr>
          <p:cNvSpPr txBox="1"/>
          <p:nvPr/>
        </p:nvSpPr>
        <p:spPr>
          <a:xfrm>
            <a:off x="4436054" y="3415496"/>
            <a:ext cx="70532" cy="161583"/>
          </a:xfrm>
          <a:prstGeom prst="rect">
            <a:avLst/>
          </a:prstGeom>
          <a:noFill/>
        </p:spPr>
        <p:txBody>
          <a:bodyPr wrap="none" lIns="0" tIns="0" rIns="0" bIns="0" rtlCol="0" anchor="ctr">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IN" sz="1050" b="0" i="0" u="none" strike="noStrike" kern="1200" cap="none" spc="0" normalizeH="0" baseline="0" noProof="0">
                <a:ln>
                  <a:noFill/>
                </a:ln>
                <a:solidFill>
                  <a:srgbClr val="000000"/>
                </a:solidFill>
                <a:effectLst/>
                <a:uLnTx/>
                <a:uFillTx/>
                <a:latin typeface="Georgia"/>
                <a:ea typeface="+mn-ea"/>
                <a:cs typeface="+mn-cs"/>
              </a:rPr>
              <a:t>5</a:t>
            </a:r>
            <a:endParaRPr kumimoji="0" lang="en-US" sz="1050" b="0" i="0" u="none" strike="noStrike" kern="1200" cap="none" spc="0" normalizeH="0" baseline="0" noProof="0">
              <a:ln>
                <a:noFill/>
              </a:ln>
              <a:solidFill>
                <a:srgbClr val="000000"/>
              </a:solidFill>
              <a:effectLst/>
              <a:uLnTx/>
              <a:uFillTx/>
              <a:latin typeface="Georgia"/>
              <a:ea typeface="+mn-ea"/>
              <a:cs typeface="+mn-cs"/>
            </a:endParaRPr>
          </a:p>
        </p:txBody>
      </p:sp>
      <p:sp>
        <p:nvSpPr>
          <p:cNvPr id="43" name="TextBox 42">
            <a:extLst>
              <a:ext uri="{FF2B5EF4-FFF2-40B4-BE49-F238E27FC236}">
                <a16:creationId xmlns:a16="http://schemas.microsoft.com/office/drawing/2014/main" id="{5C93858D-D8F3-8D71-120D-267D9F1D046F}"/>
              </a:ext>
            </a:extLst>
          </p:cNvPr>
          <p:cNvSpPr txBox="1"/>
          <p:nvPr/>
        </p:nvSpPr>
        <p:spPr>
          <a:xfrm>
            <a:off x="5070012" y="3415496"/>
            <a:ext cx="76944" cy="161583"/>
          </a:xfrm>
          <a:prstGeom prst="rect">
            <a:avLst/>
          </a:prstGeom>
          <a:noFill/>
        </p:spPr>
        <p:txBody>
          <a:bodyPr wrap="none" lIns="0" tIns="0" rIns="0" bIns="0" rtlCol="0" anchor="ctr">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IN" sz="1050" b="0" i="0" u="none" strike="noStrike" kern="1200" cap="none" spc="0" normalizeH="0" baseline="0" noProof="0">
                <a:ln>
                  <a:noFill/>
                </a:ln>
                <a:solidFill>
                  <a:srgbClr val="000000"/>
                </a:solidFill>
                <a:effectLst/>
                <a:uLnTx/>
                <a:uFillTx/>
                <a:latin typeface="Georgia"/>
                <a:ea typeface="+mn-ea"/>
                <a:cs typeface="+mn-cs"/>
              </a:rPr>
              <a:t>6</a:t>
            </a:r>
            <a:endParaRPr kumimoji="0" lang="en-US" sz="1050" b="0" i="0" u="none" strike="noStrike" kern="1200" cap="none" spc="0" normalizeH="0" baseline="0" noProof="0">
              <a:ln>
                <a:noFill/>
              </a:ln>
              <a:solidFill>
                <a:srgbClr val="000000"/>
              </a:solidFill>
              <a:effectLst/>
              <a:uLnTx/>
              <a:uFillTx/>
              <a:latin typeface="Georgia"/>
              <a:ea typeface="+mn-ea"/>
              <a:cs typeface="+mn-cs"/>
            </a:endParaRPr>
          </a:p>
        </p:txBody>
      </p:sp>
      <p:sp>
        <p:nvSpPr>
          <p:cNvPr id="44" name="TextBox 43">
            <a:extLst>
              <a:ext uri="{FF2B5EF4-FFF2-40B4-BE49-F238E27FC236}">
                <a16:creationId xmlns:a16="http://schemas.microsoft.com/office/drawing/2014/main" id="{F27B3469-D7D5-7725-BE52-E71C6F802A1C}"/>
              </a:ext>
            </a:extLst>
          </p:cNvPr>
          <p:cNvSpPr txBox="1"/>
          <p:nvPr/>
        </p:nvSpPr>
        <p:spPr>
          <a:xfrm>
            <a:off x="3802096" y="3415496"/>
            <a:ext cx="69461" cy="161583"/>
          </a:xfrm>
          <a:prstGeom prst="rect">
            <a:avLst/>
          </a:prstGeom>
          <a:noFill/>
        </p:spPr>
        <p:txBody>
          <a:bodyPr wrap="square" lIns="0" tIns="0" rIns="0" bIns="0" rtlCol="0" anchor="ctr">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IN" sz="1050" b="0" i="0" u="none" strike="noStrike" kern="1200" cap="none" spc="0" normalizeH="0" baseline="0" noProof="0">
                <a:ln>
                  <a:noFill/>
                </a:ln>
                <a:solidFill>
                  <a:srgbClr val="000000"/>
                </a:solidFill>
                <a:effectLst/>
                <a:uLnTx/>
                <a:uFillTx/>
                <a:latin typeface="Georgia"/>
                <a:ea typeface="+mn-ea"/>
                <a:cs typeface="+mn-cs"/>
              </a:rPr>
              <a:t>4</a:t>
            </a:r>
            <a:endParaRPr kumimoji="0" lang="en-US" sz="1050" b="0" i="0" u="none" strike="noStrike" kern="1200" cap="none" spc="0" normalizeH="0" baseline="0" noProof="0">
              <a:ln>
                <a:noFill/>
              </a:ln>
              <a:solidFill>
                <a:srgbClr val="000000"/>
              </a:solidFill>
              <a:effectLst/>
              <a:uLnTx/>
              <a:uFillTx/>
              <a:latin typeface="Georgia"/>
              <a:ea typeface="+mn-ea"/>
              <a:cs typeface="+mn-cs"/>
            </a:endParaRPr>
          </a:p>
        </p:txBody>
      </p:sp>
      <p:sp>
        <p:nvSpPr>
          <p:cNvPr id="45" name="TextBox 44">
            <a:extLst>
              <a:ext uri="{FF2B5EF4-FFF2-40B4-BE49-F238E27FC236}">
                <a16:creationId xmlns:a16="http://schemas.microsoft.com/office/drawing/2014/main" id="{9C3AC4D9-E1F8-1720-119A-D36C93A56837}"/>
              </a:ext>
            </a:extLst>
          </p:cNvPr>
          <p:cNvSpPr txBox="1"/>
          <p:nvPr/>
        </p:nvSpPr>
        <p:spPr>
          <a:xfrm>
            <a:off x="3168138" y="3415496"/>
            <a:ext cx="69461" cy="161583"/>
          </a:xfrm>
          <a:prstGeom prst="rect">
            <a:avLst/>
          </a:prstGeom>
          <a:noFill/>
        </p:spPr>
        <p:txBody>
          <a:bodyPr wrap="square" lIns="0" tIns="0" rIns="0" bIns="0" rtlCol="0" anchor="ctr">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IN" sz="1050" b="0" i="0" u="none" strike="noStrike" kern="1200" cap="none" spc="0" normalizeH="0" baseline="0" noProof="0">
                <a:ln>
                  <a:noFill/>
                </a:ln>
                <a:solidFill>
                  <a:srgbClr val="000000"/>
                </a:solidFill>
                <a:effectLst/>
                <a:uLnTx/>
                <a:uFillTx/>
                <a:latin typeface="Georgia"/>
                <a:ea typeface="+mn-ea"/>
                <a:cs typeface="+mn-cs"/>
              </a:rPr>
              <a:t>3</a:t>
            </a:r>
            <a:endParaRPr kumimoji="0" lang="en-US" sz="1050" b="0" i="0" u="none" strike="noStrike" kern="1200" cap="none" spc="0" normalizeH="0" baseline="0" noProof="0">
              <a:ln>
                <a:noFill/>
              </a:ln>
              <a:solidFill>
                <a:srgbClr val="000000"/>
              </a:solidFill>
              <a:effectLst/>
              <a:uLnTx/>
              <a:uFillTx/>
              <a:latin typeface="Georgia"/>
              <a:ea typeface="+mn-ea"/>
              <a:cs typeface="+mn-cs"/>
            </a:endParaRPr>
          </a:p>
        </p:txBody>
      </p:sp>
      <p:sp>
        <p:nvSpPr>
          <p:cNvPr id="46" name="TextBox 45">
            <a:extLst>
              <a:ext uri="{FF2B5EF4-FFF2-40B4-BE49-F238E27FC236}">
                <a16:creationId xmlns:a16="http://schemas.microsoft.com/office/drawing/2014/main" id="{B376D20D-C746-E214-561E-C3E647E7AA27}"/>
              </a:ext>
            </a:extLst>
          </p:cNvPr>
          <p:cNvSpPr txBox="1"/>
          <p:nvPr/>
        </p:nvSpPr>
        <p:spPr>
          <a:xfrm>
            <a:off x="2534179" y="3415496"/>
            <a:ext cx="69461" cy="161583"/>
          </a:xfrm>
          <a:prstGeom prst="rect">
            <a:avLst/>
          </a:prstGeom>
          <a:noFill/>
        </p:spPr>
        <p:txBody>
          <a:bodyPr wrap="square" lIns="0" tIns="0" rIns="0" bIns="0" rtlCol="0" anchor="ctr">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IN" sz="1050" b="0" i="0" u="none" strike="noStrike" kern="1200" cap="none" spc="0" normalizeH="0" baseline="0" noProof="0">
                <a:ln>
                  <a:noFill/>
                </a:ln>
                <a:solidFill>
                  <a:srgbClr val="000000"/>
                </a:solidFill>
                <a:effectLst/>
                <a:uLnTx/>
                <a:uFillTx/>
                <a:latin typeface="Georgia"/>
                <a:ea typeface="+mn-ea"/>
                <a:cs typeface="+mn-cs"/>
              </a:rPr>
              <a:t>2</a:t>
            </a:r>
            <a:endParaRPr kumimoji="0" lang="en-US" sz="1050" b="0" i="0" u="none" strike="noStrike" kern="1200" cap="none" spc="0" normalizeH="0" baseline="0" noProof="0">
              <a:ln>
                <a:noFill/>
              </a:ln>
              <a:solidFill>
                <a:srgbClr val="000000"/>
              </a:solidFill>
              <a:effectLst/>
              <a:uLnTx/>
              <a:uFillTx/>
              <a:latin typeface="Georgia"/>
              <a:ea typeface="+mn-ea"/>
              <a:cs typeface="+mn-cs"/>
            </a:endParaRPr>
          </a:p>
        </p:txBody>
      </p:sp>
      <p:sp>
        <p:nvSpPr>
          <p:cNvPr id="47" name="TextBox 46">
            <a:extLst>
              <a:ext uri="{FF2B5EF4-FFF2-40B4-BE49-F238E27FC236}">
                <a16:creationId xmlns:a16="http://schemas.microsoft.com/office/drawing/2014/main" id="{22E3BE54-CE09-3718-6EC6-E2B19F8C781B}"/>
              </a:ext>
            </a:extLst>
          </p:cNvPr>
          <p:cNvSpPr txBox="1"/>
          <p:nvPr/>
        </p:nvSpPr>
        <p:spPr>
          <a:xfrm>
            <a:off x="1900222" y="3415496"/>
            <a:ext cx="69461" cy="161583"/>
          </a:xfrm>
          <a:prstGeom prst="rect">
            <a:avLst/>
          </a:prstGeom>
          <a:noFill/>
        </p:spPr>
        <p:txBody>
          <a:bodyPr wrap="square" lIns="0" tIns="0" rIns="0" bIns="0" rtlCol="0" anchor="ctr">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IN" sz="1050" b="0" i="0" u="none" strike="noStrike" kern="1200" cap="none" spc="0" normalizeH="0" baseline="0" noProof="0">
                <a:ln>
                  <a:noFill/>
                </a:ln>
                <a:solidFill>
                  <a:srgbClr val="000000"/>
                </a:solidFill>
                <a:effectLst/>
                <a:uLnTx/>
                <a:uFillTx/>
                <a:latin typeface="Georgia"/>
                <a:ea typeface="+mn-ea"/>
                <a:cs typeface="+mn-cs"/>
              </a:rPr>
              <a:t>1</a:t>
            </a:r>
            <a:endParaRPr kumimoji="0" lang="en-US" sz="1050" b="0" i="0" u="none" strike="noStrike" kern="1200" cap="none" spc="0" normalizeH="0" baseline="0" noProof="0">
              <a:ln>
                <a:noFill/>
              </a:ln>
              <a:solidFill>
                <a:srgbClr val="000000"/>
              </a:solidFill>
              <a:effectLst/>
              <a:uLnTx/>
              <a:uFillTx/>
              <a:latin typeface="Georgia"/>
              <a:ea typeface="+mn-ea"/>
              <a:cs typeface="+mn-cs"/>
            </a:endParaRPr>
          </a:p>
        </p:txBody>
      </p:sp>
      <p:sp>
        <p:nvSpPr>
          <p:cNvPr id="48" name="Freeform: Shape 47">
            <a:extLst>
              <a:ext uri="{FF2B5EF4-FFF2-40B4-BE49-F238E27FC236}">
                <a16:creationId xmlns:a16="http://schemas.microsoft.com/office/drawing/2014/main" id="{C087BC21-D467-D11D-8D2B-7167697C2BAD}"/>
              </a:ext>
            </a:extLst>
          </p:cNvPr>
          <p:cNvSpPr/>
          <p:nvPr/>
        </p:nvSpPr>
        <p:spPr>
          <a:xfrm>
            <a:off x="1307534" y="3141373"/>
            <a:ext cx="3463154" cy="136235"/>
          </a:xfrm>
          <a:custGeom>
            <a:avLst/>
            <a:gdLst>
              <a:gd name="connsiteX0" fmla="*/ 0 w 2557463"/>
              <a:gd name="connsiteY0" fmla="*/ 102174 h 102174"/>
              <a:gd name="connsiteX1" fmla="*/ 461963 w 2557463"/>
              <a:gd name="connsiteY1" fmla="*/ 87887 h 102174"/>
              <a:gd name="connsiteX2" fmla="*/ 938213 w 2557463"/>
              <a:gd name="connsiteY2" fmla="*/ 68837 h 102174"/>
              <a:gd name="connsiteX3" fmla="*/ 1395413 w 2557463"/>
              <a:gd name="connsiteY3" fmla="*/ 45024 h 102174"/>
              <a:gd name="connsiteX4" fmla="*/ 1866900 w 2557463"/>
              <a:gd name="connsiteY4" fmla="*/ 25974 h 102174"/>
              <a:gd name="connsiteX5" fmla="*/ 2333625 w 2557463"/>
              <a:gd name="connsiteY5" fmla="*/ 11687 h 102174"/>
              <a:gd name="connsiteX6" fmla="*/ 2557463 w 2557463"/>
              <a:gd name="connsiteY6" fmla="*/ 6924 h 10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57463" h="102174">
                <a:moveTo>
                  <a:pt x="0" y="102174"/>
                </a:moveTo>
                <a:lnTo>
                  <a:pt x="461963" y="87887"/>
                </a:lnTo>
                <a:lnTo>
                  <a:pt x="938213" y="68837"/>
                </a:lnTo>
                <a:lnTo>
                  <a:pt x="1395413" y="45024"/>
                </a:lnTo>
                <a:lnTo>
                  <a:pt x="1866900" y="25974"/>
                </a:lnTo>
                <a:lnTo>
                  <a:pt x="2333625" y="11687"/>
                </a:lnTo>
                <a:cubicBezTo>
                  <a:pt x="2448719" y="8512"/>
                  <a:pt x="2504282" y="-9745"/>
                  <a:pt x="2557463" y="6924"/>
                </a:cubicBez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a:ln>
                <a:noFill/>
              </a:ln>
              <a:solidFill>
                <a:prstClr val="white"/>
              </a:solidFill>
              <a:effectLst/>
              <a:uLnTx/>
              <a:uFillTx/>
              <a:latin typeface="Georgia"/>
              <a:ea typeface="+mn-ea"/>
              <a:cs typeface="+mn-cs"/>
            </a:endParaRPr>
          </a:p>
        </p:txBody>
      </p:sp>
      <p:sp>
        <p:nvSpPr>
          <p:cNvPr id="49" name="Freeform: Shape 48">
            <a:extLst>
              <a:ext uri="{FF2B5EF4-FFF2-40B4-BE49-F238E27FC236}">
                <a16:creationId xmlns:a16="http://schemas.microsoft.com/office/drawing/2014/main" id="{30BE5524-D8C1-A51B-7304-FE2C5F6D6492}"/>
              </a:ext>
            </a:extLst>
          </p:cNvPr>
          <p:cNvSpPr/>
          <p:nvPr/>
        </p:nvSpPr>
        <p:spPr>
          <a:xfrm>
            <a:off x="1313983" y="3065747"/>
            <a:ext cx="3456704" cy="211861"/>
          </a:xfrm>
          <a:custGeom>
            <a:avLst/>
            <a:gdLst>
              <a:gd name="connsiteX0" fmla="*/ 0 w 2552700"/>
              <a:gd name="connsiteY0" fmla="*/ 119062 h 119062"/>
              <a:gd name="connsiteX1" fmla="*/ 466725 w 2552700"/>
              <a:gd name="connsiteY1" fmla="*/ 95250 h 119062"/>
              <a:gd name="connsiteX2" fmla="*/ 933450 w 2552700"/>
              <a:gd name="connsiteY2" fmla="*/ 76200 h 119062"/>
              <a:gd name="connsiteX3" fmla="*/ 1395412 w 2552700"/>
              <a:gd name="connsiteY3" fmla="*/ 52387 h 119062"/>
              <a:gd name="connsiteX4" fmla="*/ 1857375 w 2552700"/>
              <a:gd name="connsiteY4" fmla="*/ 23812 h 119062"/>
              <a:gd name="connsiteX5" fmla="*/ 2328862 w 2552700"/>
              <a:gd name="connsiteY5" fmla="*/ 4762 h 119062"/>
              <a:gd name="connsiteX6" fmla="*/ 2552700 w 2552700"/>
              <a:gd name="connsiteY6" fmla="*/ 0 h 11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52700" h="119062">
                <a:moveTo>
                  <a:pt x="0" y="119062"/>
                </a:moveTo>
                <a:lnTo>
                  <a:pt x="466725" y="95250"/>
                </a:lnTo>
                <a:lnTo>
                  <a:pt x="933450" y="76200"/>
                </a:lnTo>
                <a:lnTo>
                  <a:pt x="1395412" y="52387"/>
                </a:lnTo>
                <a:lnTo>
                  <a:pt x="1857375" y="23812"/>
                </a:lnTo>
                <a:cubicBezTo>
                  <a:pt x="2012950" y="15875"/>
                  <a:pt x="2212975" y="8731"/>
                  <a:pt x="2328862" y="4762"/>
                </a:cubicBezTo>
                <a:cubicBezTo>
                  <a:pt x="2444749" y="793"/>
                  <a:pt x="2498724" y="396"/>
                  <a:pt x="2552700" y="0"/>
                </a:cubicBezTo>
              </a:path>
            </a:pathLst>
          </a:cu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a:ln>
                <a:noFill/>
              </a:ln>
              <a:solidFill>
                <a:prstClr val="white"/>
              </a:solidFill>
              <a:effectLst/>
              <a:uLnTx/>
              <a:uFillTx/>
              <a:latin typeface="Georgia"/>
              <a:ea typeface="+mn-ea"/>
              <a:cs typeface="+mn-cs"/>
            </a:endParaRPr>
          </a:p>
        </p:txBody>
      </p:sp>
      <p:sp>
        <p:nvSpPr>
          <p:cNvPr id="50" name="TextBox 49">
            <a:extLst>
              <a:ext uri="{FF2B5EF4-FFF2-40B4-BE49-F238E27FC236}">
                <a16:creationId xmlns:a16="http://schemas.microsoft.com/office/drawing/2014/main" id="{F6E19904-D911-83AA-1AD4-CE4435C7F933}"/>
              </a:ext>
            </a:extLst>
          </p:cNvPr>
          <p:cNvSpPr txBox="1"/>
          <p:nvPr/>
        </p:nvSpPr>
        <p:spPr>
          <a:xfrm>
            <a:off x="4791814" y="2958628"/>
            <a:ext cx="996137" cy="153888"/>
          </a:xfrm>
          <a:prstGeom prst="rect">
            <a:avLst/>
          </a:prstGeom>
          <a:noFill/>
        </p:spPr>
        <p:txBody>
          <a:bodyPr wrap="square" lIns="0" tIns="0" rIns="0" bIns="0"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IN" sz="1000" b="0" i="0" u="none" strike="noStrike" kern="1200" cap="none" spc="0" normalizeH="0" baseline="0" noProof="0" dirty="0">
                <a:ln>
                  <a:noFill/>
                </a:ln>
                <a:solidFill>
                  <a:srgbClr val="000000"/>
                </a:solidFill>
                <a:effectLst/>
                <a:uLnTx/>
                <a:uFillTx/>
                <a:latin typeface="Georgia"/>
                <a:ea typeface="+mn-ea"/>
                <a:cs typeface="+mn-cs"/>
              </a:rPr>
              <a:t>Discontinuation</a:t>
            </a:r>
            <a:endParaRPr kumimoji="0" lang="en-US" sz="1000" b="0" i="0" u="none" strike="noStrike" kern="1200" cap="none" spc="0" normalizeH="0" baseline="0" noProof="0" dirty="0">
              <a:ln>
                <a:noFill/>
              </a:ln>
              <a:solidFill>
                <a:srgbClr val="000000"/>
              </a:solidFill>
              <a:effectLst/>
              <a:uLnTx/>
              <a:uFillTx/>
              <a:latin typeface="Georgia"/>
              <a:ea typeface="+mn-ea"/>
              <a:cs typeface="+mn-cs"/>
            </a:endParaRPr>
          </a:p>
        </p:txBody>
      </p:sp>
      <p:sp>
        <p:nvSpPr>
          <p:cNvPr id="51" name="TextBox 50">
            <a:extLst>
              <a:ext uri="{FF2B5EF4-FFF2-40B4-BE49-F238E27FC236}">
                <a16:creationId xmlns:a16="http://schemas.microsoft.com/office/drawing/2014/main" id="{B733E630-63E5-43D4-8423-87677D7536E9}"/>
              </a:ext>
            </a:extLst>
          </p:cNvPr>
          <p:cNvSpPr txBox="1"/>
          <p:nvPr/>
        </p:nvSpPr>
        <p:spPr>
          <a:xfrm>
            <a:off x="4791814" y="3082670"/>
            <a:ext cx="996137" cy="153888"/>
          </a:xfrm>
          <a:prstGeom prst="rect">
            <a:avLst/>
          </a:prstGeom>
          <a:noFill/>
        </p:spPr>
        <p:txBody>
          <a:bodyPr wrap="square" lIns="0" tIns="0" rIns="0" bIns="0"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IN" sz="1000" b="0" i="0" u="none" strike="noStrike" kern="1200" cap="none" spc="0" normalizeH="0" baseline="0" noProof="0" dirty="0">
                <a:ln>
                  <a:noFill/>
                </a:ln>
                <a:solidFill>
                  <a:srgbClr val="000000"/>
                </a:solidFill>
                <a:effectLst/>
                <a:uLnTx/>
                <a:uFillTx/>
                <a:latin typeface="Georgia"/>
                <a:ea typeface="+mn-ea"/>
                <a:cs typeface="+mn-cs"/>
              </a:rPr>
              <a:t>Continuation</a:t>
            </a:r>
            <a:endParaRPr kumimoji="0" lang="en-US" sz="1000" b="0" i="0" u="none" strike="noStrike" kern="1200" cap="none" spc="0" normalizeH="0" baseline="0" noProof="0" dirty="0">
              <a:ln>
                <a:noFill/>
              </a:ln>
              <a:solidFill>
                <a:srgbClr val="000000"/>
              </a:solidFill>
              <a:effectLst/>
              <a:uLnTx/>
              <a:uFillTx/>
              <a:latin typeface="Georgia"/>
              <a:ea typeface="+mn-ea"/>
              <a:cs typeface="+mn-cs"/>
            </a:endParaRPr>
          </a:p>
        </p:txBody>
      </p:sp>
      <p:sp>
        <p:nvSpPr>
          <p:cNvPr id="52" name="Metin kutusu 8">
            <a:extLst>
              <a:ext uri="{FF2B5EF4-FFF2-40B4-BE49-F238E27FC236}">
                <a16:creationId xmlns:a16="http://schemas.microsoft.com/office/drawing/2014/main" id="{A19AF9EE-B0EE-31DF-484E-DF1882F6E00E}"/>
              </a:ext>
            </a:extLst>
          </p:cNvPr>
          <p:cNvSpPr txBox="1"/>
          <p:nvPr/>
        </p:nvSpPr>
        <p:spPr>
          <a:xfrm>
            <a:off x="5302060" y="2497133"/>
            <a:ext cx="638153" cy="161583"/>
          </a:xfrm>
          <a:prstGeom prst="rect">
            <a:avLst/>
          </a:prstGeom>
          <a:noFill/>
        </p:spPr>
        <p:txBody>
          <a:bodyPr wrap="square" lIns="0" tIns="0" rIns="0" bIns="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tr-TR" sz="1050" b="0" i="0" u="none" strike="noStrike" kern="1200" cap="none" spc="0" normalizeH="0" baseline="0" noProof="0" dirty="0">
                <a:ln>
                  <a:noFill/>
                </a:ln>
                <a:solidFill>
                  <a:srgbClr val="000000"/>
                </a:solidFill>
                <a:effectLst/>
                <a:uLnTx/>
                <a:uFillTx/>
                <a:latin typeface="Georgia"/>
                <a:ea typeface="+mn-ea"/>
                <a:cs typeface="+mn-cs"/>
              </a:rPr>
              <a:t>n=</a:t>
            </a:r>
            <a:r>
              <a:rPr kumimoji="0" lang="en-US" sz="1050" b="0" i="0" u="none" strike="noStrike" kern="1200" cap="none" spc="0" normalizeH="0" baseline="0" noProof="0" dirty="0">
                <a:ln>
                  <a:noFill/>
                </a:ln>
                <a:solidFill>
                  <a:srgbClr val="000000"/>
                </a:solidFill>
                <a:effectLst/>
                <a:uLnTx/>
                <a:uFillTx/>
                <a:latin typeface="Georgia"/>
                <a:ea typeface="+mn-ea"/>
                <a:cs typeface="+mn-cs"/>
              </a:rPr>
              <a:t> 67 418</a:t>
            </a:r>
            <a:endParaRPr kumimoji="0" lang="tr-TR" sz="1050" b="0" i="0" u="none" strike="noStrike" kern="1200" cap="none" spc="0" normalizeH="0" baseline="0" noProof="0" dirty="0">
              <a:ln>
                <a:noFill/>
              </a:ln>
              <a:solidFill>
                <a:srgbClr val="000000"/>
              </a:solidFill>
              <a:effectLst/>
              <a:uLnTx/>
              <a:uFillTx/>
              <a:latin typeface="Georgia"/>
              <a:ea typeface="+mn-ea"/>
              <a:cs typeface="+mn-cs"/>
            </a:endParaRPr>
          </a:p>
        </p:txBody>
      </p:sp>
      <p:cxnSp>
        <p:nvCxnSpPr>
          <p:cNvPr id="53" name="Straight Arrow Connector 52">
            <a:extLst>
              <a:ext uri="{FF2B5EF4-FFF2-40B4-BE49-F238E27FC236}">
                <a16:creationId xmlns:a16="http://schemas.microsoft.com/office/drawing/2014/main" id="{AE345493-0CC5-2A80-2D76-A993F25D6606}"/>
              </a:ext>
            </a:extLst>
          </p:cNvPr>
          <p:cNvCxnSpPr/>
          <p:nvPr/>
        </p:nvCxnSpPr>
        <p:spPr>
          <a:xfrm>
            <a:off x="6428768" y="2861168"/>
            <a:ext cx="5084539"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4" name="Rectangle 53">
            <a:extLst>
              <a:ext uri="{FF2B5EF4-FFF2-40B4-BE49-F238E27FC236}">
                <a16:creationId xmlns:a16="http://schemas.microsoft.com/office/drawing/2014/main" id="{104C7D21-50D9-BF50-230F-727270DCD7F1}"/>
              </a:ext>
            </a:extLst>
          </p:cNvPr>
          <p:cNvSpPr/>
          <p:nvPr/>
        </p:nvSpPr>
        <p:spPr>
          <a:xfrm>
            <a:off x="8352310" y="2804932"/>
            <a:ext cx="67344" cy="116587"/>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533" b="0" i="0" u="none" strike="noStrike" kern="1200" cap="none" spc="0" normalizeH="0" baseline="0" noProof="0">
              <a:ln>
                <a:noFill/>
              </a:ln>
              <a:solidFill>
                <a:prstClr val="white"/>
              </a:solidFill>
              <a:effectLst/>
              <a:uLnTx/>
              <a:uFillTx/>
              <a:latin typeface="Calibri"/>
              <a:ea typeface="+mn-ea"/>
              <a:cs typeface="+mn-cs"/>
            </a:endParaRPr>
          </a:p>
        </p:txBody>
      </p:sp>
      <p:sp>
        <p:nvSpPr>
          <p:cNvPr id="55" name="Rectangle 54">
            <a:extLst>
              <a:ext uri="{FF2B5EF4-FFF2-40B4-BE49-F238E27FC236}">
                <a16:creationId xmlns:a16="http://schemas.microsoft.com/office/drawing/2014/main" id="{BEF6FB50-DA0A-59A8-C03B-8731B8B2B1C2}"/>
              </a:ext>
            </a:extLst>
          </p:cNvPr>
          <p:cNvSpPr/>
          <p:nvPr/>
        </p:nvSpPr>
        <p:spPr>
          <a:xfrm>
            <a:off x="8446362" y="2804932"/>
            <a:ext cx="67344" cy="116587"/>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533" b="0" i="0" u="none" strike="noStrike" kern="1200" cap="none" spc="0" normalizeH="0" baseline="0" noProof="0">
              <a:ln>
                <a:noFill/>
              </a:ln>
              <a:solidFill>
                <a:prstClr val="white"/>
              </a:solidFill>
              <a:effectLst/>
              <a:uLnTx/>
              <a:uFillTx/>
              <a:latin typeface="Georgia"/>
              <a:ea typeface="+mn-ea"/>
              <a:cs typeface="+mn-cs"/>
            </a:endParaRPr>
          </a:p>
        </p:txBody>
      </p:sp>
      <p:sp>
        <p:nvSpPr>
          <p:cNvPr id="56" name="Rectangle 55">
            <a:extLst>
              <a:ext uri="{FF2B5EF4-FFF2-40B4-BE49-F238E27FC236}">
                <a16:creationId xmlns:a16="http://schemas.microsoft.com/office/drawing/2014/main" id="{FD2A9433-44AC-5CCC-FD83-F4EF2FBE0073}"/>
              </a:ext>
            </a:extLst>
          </p:cNvPr>
          <p:cNvSpPr/>
          <p:nvPr/>
        </p:nvSpPr>
        <p:spPr>
          <a:xfrm>
            <a:off x="8540411" y="2804932"/>
            <a:ext cx="67344" cy="116587"/>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533" b="0" i="0" u="none" strike="noStrike" kern="1200" cap="none" spc="0" normalizeH="0" baseline="0" noProof="0">
              <a:ln>
                <a:noFill/>
              </a:ln>
              <a:solidFill>
                <a:prstClr val="white"/>
              </a:solidFill>
              <a:effectLst/>
              <a:uLnTx/>
              <a:uFillTx/>
              <a:latin typeface="Georgia"/>
              <a:ea typeface="+mn-ea"/>
              <a:cs typeface="+mn-cs"/>
            </a:endParaRPr>
          </a:p>
        </p:txBody>
      </p:sp>
      <p:sp>
        <p:nvSpPr>
          <p:cNvPr id="57" name="Rectangle 56">
            <a:extLst>
              <a:ext uri="{FF2B5EF4-FFF2-40B4-BE49-F238E27FC236}">
                <a16:creationId xmlns:a16="http://schemas.microsoft.com/office/drawing/2014/main" id="{757663AF-83D4-D29D-8F3D-149B13BFA302}"/>
              </a:ext>
            </a:extLst>
          </p:cNvPr>
          <p:cNvSpPr/>
          <p:nvPr/>
        </p:nvSpPr>
        <p:spPr>
          <a:xfrm>
            <a:off x="8634462" y="2804932"/>
            <a:ext cx="67344" cy="116587"/>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533" b="0" i="0" u="none" strike="noStrike" kern="1200" cap="none" spc="0" normalizeH="0" baseline="0" noProof="0">
              <a:ln>
                <a:noFill/>
              </a:ln>
              <a:solidFill>
                <a:prstClr val="white"/>
              </a:solidFill>
              <a:effectLst/>
              <a:uLnTx/>
              <a:uFillTx/>
              <a:latin typeface="Georgia"/>
              <a:ea typeface="+mn-ea"/>
              <a:cs typeface="+mn-cs"/>
            </a:endParaRPr>
          </a:p>
        </p:txBody>
      </p:sp>
      <p:sp>
        <p:nvSpPr>
          <p:cNvPr id="58" name="Rectangle 57">
            <a:extLst>
              <a:ext uri="{FF2B5EF4-FFF2-40B4-BE49-F238E27FC236}">
                <a16:creationId xmlns:a16="http://schemas.microsoft.com/office/drawing/2014/main" id="{4B9AE80C-1064-EE39-C333-4D9AC4613138}"/>
              </a:ext>
            </a:extLst>
          </p:cNvPr>
          <p:cNvSpPr/>
          <p:nvPr/>
        </p:nvSpPr>
        <p:spPr>
          <a:xfrm>
            <a:off x="8728514" y="2804932"/>
            <a:ext cx="67344" cy="116587"/>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533" b="0" i="0" u="none" strike="noStrike" kern="1200" cap="none" spc="0" normalizeH="0" baseline="0" noProof="0">
              <a:ln>
                <a:noFill/>
              </a:ln>
              <a:solidFill>
                <a:prstClr val="white"/>
              </a:solidFill>
              <a:effectLst/>
              <a:uLnTx/>
              <a:uFillTx/>
              <a:latin typeface="Georgia"/>
              <a:ea typeface="+mn-ea"/>
              <a:cs typeface="+mn-cs"/>
            </a:endParaRPr>
          </a:p>
        </p:txBody>
      </p:sp>
      <p:sp>
        <p:nvSpPr>
          <p:cNvPr id="59" name="Rectangle 58">
            <a:extLst>
              <a:ext uri="{FF2B5EF4-FFF2-40B4-BE49-F238E27FC236}">
                <a16:creationId xmlns:a16="http://schemas.microsoft.com/office/drawing/2014/main" id="{E498DF59-F398-35BC-29CF-7091AB7126AA}"/>
              </a:ext>
            </a:extLst>
          </p:cNvPr>
          <p:cNvSpPr/>
          <p:nvPr/>
        </p:nvSpPr>
        <p:spPr>
          <a:xfrm>
            <a:off x="8822564" y="2804932"/>
            <a:ext cx="67344" cy="116587"/>
          </a:xfrm>
          <a:prstGeom prst="rect">
            <a:avLst/>
          </a:prstGeom>
          <a:solidFill>
            <a:srgbClr val="B0E7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533" b="0" i="0" u="none" strike="noStrike" kern="1200" cap="none" spc="0" normalizeH="0" baseline="0" noProof="0">
              <a:ln>
                <a:noFill/>
              </a:ln>
              <a:solidFill>
                <a:prstClr val="white"/>
              </a:solidFill>
              <a:effectLst/>
              <a:uLnTx/>
              <a:uFillTx/>
              <a:latin typeface="Georgia"/>
              <a:ea typeface="+mn-ea"/>
              <a:cs typeface="+mn-cs"/>
            </a:endParaRPr>
          </a:p>
        </p:txBody>
      </p:sp>
      <p:sp>
        <p:nvSpPr>
          <p:cNvPr id="60" name="Rectangle 59">
            <a:extLst>
              <a:ext uri="{FF2B5EF4-FFF2-40B4-BE49-F238E27FC236}">
                <a16:creationId xmlns:a16="http://schemas.microsoft.com/office/drawing/2014/main" id="{59CEA34C-831B-FECB-A7BF-B5C20DD973C8}"/>
              </a:ext>
            </a:extLst>
          </p:cNvPr>
          <p:cNvSpPr/>
          <p:nvPr/>
        </p:nvSpPr>
        <p:spPr>
          <a:xfrm>
            <a:off x="8916615" y="2804932"/>
            <a:ext cx="67344" cy="116587"/>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533" b="0" i="0" u="none" strike="noStrike" kern="1200" cap="none" spc="0" normalizeH="0" baseline="0" noProof="0">
              <a:ln>
                <a:noFill/>
              </a:ln>
              <a:solidFill>
                <a:prstClr val="white"/>
              </a:solidFill>
              <a:effectLst/>
              <a:uLnTx/>
              <a:uFillTx/>
              <a:latin typeface="Georgia"/>
              <a:ea typeface="+mn-ea"/>
              <a:cs typeface="+mn-cs"/>
            </a:endParaRPr>
          </a:p>
        </p:txBody>
      </p:sp>
      <p:sp>
        <p:nvSpPr>
          <p:cNvPr id="61" name="Rectangle 60">
            <a:extLst>
              <a:ext uri="{FF2B5EF4-FFF2-40B4-BE49-F238E27FC236}">
                <a16:creationId xmlns:a16="http://schemas.microsoft.com/office/drawing/2014/main" id="{02DE0560-2D04-B172-8804-46F1C84F4DC5}"/>
              </a:ext>
            </a:extLst>
          </p:cNvPr>
          <p:cNvSpPr/>
          <p:nvPr/>
        </p:nvSpPr>
        <p:spPr>
          <a:xfrm>
            <a:off x="9010666" y="2804932"/>
            <a:ext cx="67344" cy="116587"/>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533" b="0" i="0" u="none" strike="noStrike" kern="1200" cap="none" spc="0" normalizeH="0" baseline="0" noProof="0">
              <a:ln>
                <a:noFill/>
              </a:ln>
              <a:solidFill>
                <a:prstClr val="white"/>
              </a:solidFill>
              <a:effectLst/>
              <a:uLnTx/>
              <a:uFillTx/>
              <a:latin typeface="Georgia"/>
              <a:ea typeface="+mn-ea"/>
              <a:cs typeface="+mn-cs"/>
            </a:endParaRPr>
          </a:p>
        </p:txBody>
      </p:sp>
      <p:sp>
        <p:nvSpPr>
          <p:cNvPr id="62" name="Rectangle 61">
            <a:extLst>
              <a:ext uri="{FF2B5EF4-FFF2-40B4-BE49-F238E27FC236}">
                <a16:creationId xmlns:a16="http://schemas.microsoft.com/office/drawing/2014/main" id="{66049E29-828B-B364-57EC-700CCD196559}"/>
              </a:ext>
            </a:extLst>
          </p:cNvPr>
          <p:cNvSpPr/>
          <p:nvPr/>
        </p:nvSpPr>
        <p:spPr>
          <a:xfrm>
            <a:off x="9104718" y="2804932"/>
            <a:ext cx="67344" cy="116587"/>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533" b="0" i="0" u="none" strike="noStrike" kern="1200" cap="none" spc="0" normalizeH="0" baseline="0" noProof="0">
              <a:ln>
                <a:noFill/>
              </a:ln>
              <a:solidFill>
                <a:prstClr val="white"/>
              </a:solidFill>
              <a:effectLst/>
              <a:uLnTx/>
              <a:uFillTx/>
              <a:latin typeface="Georgia"/>
              <a:ea typeface="+mn-ea"/>
              <a:cs typeface="+mn-cs"/>
            </a:endParaRPr>
          </a:p>
        </p:txBody>
      </p:sp>
      <p:sp>
        <p:nvSpPr>
          <p:cNvPr id="63" name="Rectangle 62">
            <a:extLst>
              <a:ext uri="{FF2B5EF4-FFF2-40B4-BE49-F238E27FC236}">
                <a16:creationId xmlns:a16="http://schemas.microsoft.com/office/drawing/2014/main" id="{C423C0B2-CB96-E723-0E4E-0F9FB861EC5C}"/>
              </a:ext>
            </a:extLst>
          </p:cNvPr>
          <p:cNvSpPr/>
          <p:nvPr/>
        </p:nvSpPr>
        <p:spPr>
          <a:xfrm>
            <a:off x="9198767" y="2804932"/>
            <a:ext cx="67344" cy="116587"/>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533" b="0" i="0" u="none" strike="noStrike" kern="1200" cap="none" spc="0" normalizeH="0" baseline="0" noProof="0">
              <a:ln>
                <a:noFill/>
              </a:ln>
              <a:solidFill>
                <a:prstClr val="white"/>
              </a:solidFill>
              <a:effectLst/>
              <a:uLnTx/>
              <a:uFillTx/>
              <a:latin typeface="Georgia"/>
              <a:ea typeface="+mn-ea"/>
              <a:cs typeface="+mn-cs"/>
            </a:endParaRPr>
          </a:p>
        </p:txBody>
      </p:sp>
      <p:sp>
        <p:nvSpPr>
          <p:cNvPr id="64" name="Rectangle 63">
            <a:extLst>
              <a:ext uri="{FF2B5EF4-FFF2-40B4-BE49-F238E27FC236}">
                <a16:creationId xmlns:a16="http://schemas.microsoft.com/office/drawing/2014/main" id="{96635541-62B5-5629-A84E-4B63D240FB20}"/>
              </a:ext>
            </a:extLst>
          </p:cNvPr>
          <p:cNvSpPr/>
          <p:nvPr/>
        </p:nvSpPr>
        <p:spPr>
          <a:xfrm>
            <a:off x="9292818" y="2804932"/>
            <a:ext cx="67344" cy="116587"/>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533" b="0" i="0" u="none" strike="noStrike" kern="1200" cap="none" spc="0" normalizeH="0" baseline="0" noProof="0">
              <a:ln>
                <a:noFill/>
              </a:ln>
              <a:solidFill>
                <a:prstClr val="white"/>
              </a:solidFill>
              <a:effectLst/>
              <a:uLnTx/>
              <a:uFillTx/>
              <a:latin typeface="Georgia"/>
              <a:ea typeface="+mn-ea"/>
              <a:cs typeface="+mn-cs"/>
            </a:endParaRPr>
          </a:p>
        </p:txBody>
      </p:sp>
      <p:sp>
        <p:nvSpPr>
          <p:cNvPr id="65" name="Rectangle 64">
            <a:extLst>
              <a:ext uri="{FF2B5EF4-FFF2-40B4-BE49-F238E27FC236}">
                <a16:creationId xmlns:a16="http://schemas.microsoft.com/office/drawing/2014/main" id="{3FCFD007-2BE0-764E-B9B5-0BC80071FDB5}"/>
              </a:ext>
            </a:extLst>
          </p:cNvPr>
          <p:cNvSpPr/>
          <p:nvPr/>
        </p:nvSpPr>
        <p:spPr>
          <a:xfrm>
            <a:off x="9386871" y="2804932"/>
            <a:ext cx="67344" cy="116587"/>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533" b="0" i="0" u="none" strike="noStrike" kern="1200" cap="none" spc="0" normalizeH="0" baseline="0" noProof="0">
              <a:ln>
                <a:noFill/>
              </a:ln>
              <a:solidFill>
                <a:prstClr val="white"/>
              </a:solidFill>
              <a:effectLst/>
              <a:uLnTx/>
              <a:uFillTx/>
              <a:latin typeface="Georgia"/>
              <a:ea typeface="+mn-ea"/>
              <a:cs typeface="+mn-cs"/>
            </a:endParaRPr>
          </a:p>
        </p:txBody>
      </p:sp>
      <p:sp>
        <p:nvSpPr>
          <p:cNvPr id="66" name="Rectangle 65">
            <a:extLst>
              <a:ext uri="{FF2B5EF4-FFF2-40B4-BE49-F238E27FC236}">
                <a16:creationId xmlns:a16="http://schemas.microsoft.com/office/drawing/2014/main" id="{372211D4-3181-87CC-22A2-58ACD6A5126F}"/>
              </a:ext>
            </a:extLst>
          </p:cNvPr>
          <p:cNvSpPr/>
          <p:nvPr/>
        </p:nvSpPr>
        <p:spPr>
          <a:xfrm>
            <a:off x="9480920" y="2804932"/>
            <a:ext cx="67344" cy="116587"/>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533" b="0" i="0" u="none" strike="noStrike" kern="1200" cap="none" spc="0" normalizeH="0" baseline="0" noProof="0">
              <a:ln>
                <a:noFill/>
              </a:ln>
              <a:solidFill>
                <a:prstClr val="white"/>
              </a:solidFill>
              <a:effectLst/>
              <a:uLnTx/>
              <a:uFillTx/>
              <a:latin typeface="Georgia"/>
              <a:ea typeface="+mn-ea"/>
              <a:cs typeface="+mn-cs"/>
            </a:endParaRPr>
          </a:p>
        </p:txBody>
      </p:sp>
      <p:sp>
        <p:nvSpPr>
          <p:cNvPr id="67" name="Rectangle 66">
            <a:extLst>
              <a:ext uri="{FF2B5EF4-FFF2-40B4-BE49-F238E27FC236}">
                <a16:creationId xmlns:a16="http://schemas.microsoft.com/office/drawing/2014/main" id="{7642A7DB-DBB8-C652-D17F-7A8074129709}"/>
              </a:ext>
            </a:extLst>
          </p:cNvPr>
          <p:cNvSpPr/>
          <p:nvPr/>
        </p:nvSpPr>
        <p:spPr>
          <a:xfrm>
            <a:off x="9574971" y="2804932"/>
            <a:ext cx="67344" cy="116587"/>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533" b="0" i="0" u="none" strike="noStrike" kern="1200" cap="none" spc="0" normalizeH="0" baseline="0" noProof="0">
              <a:ln>
                <a:noFill/>
              </a:ln>
              <a:solidFill>
                <a:prstClr val="white"/>
              </a:solidFill>
              <a:effectLst/>
              <a:uLnTx/>
              <a:uFillTx/>
              <a:latin typeface="Georgia"/>
              <a:ea typeface="+mn-ea"/>
              <a:cs typeface="+mn-cs"/>
            </a:endParaRPr>
          </a:p>
        </p:txBody>
      </p:sp>
      <p:sp>
        <p:nvSpPr>
          <p:cNvPr id="68" name="Rectangle 67">
            <a:extLst>
              <a:ext uri="{FF2B5EF4-FFF2-40B4-BE49-F238E27FC236}">
                <a16:creationId xmlns:a16="http://schemas.microsoft.com/office/drawing/2014/main" id="{9D98D15F-EC2A-D74A-F02E-C7C723DB893B}"/>
              </a:ext>
            </a:extLst>
          </p:cNvPr>
          <p:cNvSpPr/>
          <p:nvPr/>
        </p:nvSpPr>
        <p:spPr>
          <a:xfrm>
            <a:off x="9669022" y="2804932"/>
            <a:ext cx="67344" cy="116587"/>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533" b="0" i="0" u="none" strike="noStrike" kern="1200" cap="none" spc="0" normalizeH="0" baseline="0" noProof="0">
              <a:ln>
                <a:noFill/>
              </a:ln>
              <a:solidFill>
                <a:prstClr val="white"/>
              </a:solidFill>
              <a:effectLst/>
              <a:uLnTx/>
              <a:uFillTx/>
              <a:latin typeface="Georgia"/>
              <a:ea typeface="+mn-ea"/>
              <a:cs typeface="+mn-cs"/>
            </a:endParaRPr>
          </a:p>
        </p:txBody>
      </p:sp>
      <p:sp>
        <p:nvSpPr>
          <p:cNvPr id="69" name="Rectangle 68">
            <a:extLst>
              <a:ext uri="{FF2B5EF4-FFF2-40B4-BE49-F238E27FC236}">
                <a16:creationId xmlns:a16="http://schemas.microsoft.com/office/drawing/2014/main" id="{4DA6B7C4-D1AB-75AD-6982-238663843C6C}"/>
              </a:ext>
            </a:extLst>
          </p:cNvPr>
          <p:cNvSpPr/>
          <p:nvPr/>
        </p:nvSpPr>
        <p:spPr>
          <a:xfrm>
            <a:off x="9763072" y="2804932"/>
            <a:ext cx="67344" cy="116587"/>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533" b="0" i="0" u="none" strike="noStrike" kern="1200" cap="none" spc="0" normalizeH="0" baseline="0" noProof="0">
              <a:ln>
                <a:noFill/>
              </a:ln>
              <a:solidFill>
                <a:prstClr val="white"/>
              </a:solidFill>
              <a:effectLst/>
              <a:uLnTx/>
              <a:uFillTx/>
              <a:latin typeface="Georgia"/>
              <a:ea typeface="+mn-ea"/>
              <a:cs typeface="+mn-cs"/>
            </a:endParaRPr>
          </a:p>
        </p:txBody>
      </p:sp>
      <p:sp>
        <p:nvSpPr>
          <p:cNvPr id="70" name="Rectangle 69">
            <a:extLst>
              <a:ext uri="{FF2B5EF4-FFF2-40B4-BE49-F238E27FC236}">
                <a16:creationId xmlns:a16="http://schemas.microsoft.com/office/drawing/2014/main" id="{9CD0D112-0739-C6D5-DD65-86FB294618C5}"/>
              </a:ext>
            </a:extLst>
          </p:cNvPr>
          <p:cNvSpPr/>
          <p:nvPr/>
        </p:nvSpPr>
        <p:spPr>
          <a:xfrm>
            <a:off x="9857123" y="2804932"/>
            <a:ext cx="67344" cy="116587"/>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533" b="0" i="0" u="none" strike="noStrike" kern="1200" cap="none" spc="0" normalizeH="0" baseline="0" noProof="0">
              <a:ln>
                <a:noFill/>
              </a:ln>
              <a:solidFill>
                <a:prstClr val="white"/>
              </a:solidFill>
              <a:effectLst/>
              <a:uLnTx/>
              <a:uFillTx/>
              <a:latin typeface="Georgia"/>
              <a:ea typeface="+mn-ea"/>
              <a:cs typeface="+mn-cs"/>
            </a:endParaRPr>
          </a:p>
        </p:txBody>
      </p:sp>
      <p:sp>
        <p:nvSpPr>
          <p:cNvPr id="71" name="Rectangle 70">
            <a:extLst>
              <a:ext uri="{FF2B5EF4-FFF2-40B4-BE49-F238E27FC236}">
                <a16:creationId xmlns:a16="http://schemas.microsoft.com/office/drawing/2014/main" id="{2D1FF3CE-7C86-3FE5-A3AD-D1D893D25713}"/>
              </a:ext>
            </a:extLst>
          </p:cNvPr>
          <p:cNvSpPr/>
          <p:nvPr/>
        </p:nvSpPr>
        <p:spPr>
          <a:xfrm>
            <a:off x="9951174" y="2804932"/>
            <a:ext cx="67344" cy="116587"/>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533" b="0" i="0" u="none" strike="noStrike" kern="1200" cap="none" spc="0" normalizeH="0" baseline="0" noProof="0">
              <a:ln>
                <a:noFill/>
              </a:ln>
              <a:solidFill>
                <a:prstClr val="white"/>
              </a:solidFill>
              <a:effectLst/>
              <a:uLnTx/>
              <a:uFillTx/>
              <a:latin typeface="Georgia"/>
              <a:ea typeface="+mn-ea"/>
              <a:cs typeface="+mn-cs"/>
            </a:endParaRPr>
          </a:p>
        </p:txBody>
      </p:sp>
      <p:sp>
        <p:nvSpPr>
          <p:cNvPr id="72" name="Rectangle 71">
            <a:extLst>
              <a:ext uri="{FF2B5EF4-FFF2-40B4-BE49-F238E27FC236}">
                <a16:creationId xmlns:a16="http://schemas.microsoft.com/office/drawing/2014/main" id="{C6AF6A74-7B1F-0122-A91F-E08233D24AA4}"/>
              </a:ext>
            </a:extLst>
          </p:cNvPr>
          <p:cNvSpPr/>
          <p:nvPr/>
        </p:nvSpPr>
        <p:spPr>
          <a:xfrm>
            <a:off x="10045226" y="2804932"/>
            <a:ext cx="67344" cy="116587"/>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533" b="0" i="0" u="none" strike="noStrike" kern="1200" cap="none" spc="0" normalizeH="0" baseline="0" noProof="0">
              <a:ln>
                <a:noFill/>
              </a:ln>
              <a:solidFill>
                <a:prstClr val="white"/>
              </a:solidFill>
              <a:effectLst/>
              <a:uLnTx/>
              <a:uFillTx/>
              <a:latin typeface="Georgia"/>
              <a:ea typeface="+mn-ea"/>
              <a:cs typeface="+mn-cs"/>
            </a:endParaRPr>
          </a:p>
        </p:txBody>
      </p:sp>
      <p:sp>
        <p:nvSpPr>
          <p:cNvPr id="73" name="Rectangle 72">
            <a:extLst>
              <a:ext uri="{FF2B5EF4-FFF2-40B4-BE49-F238E27FC236}">
                <a16:creationId xmlns:a16="http://schemas.microsoft.com/office/drawing/2014/main" id="{93CCF463-7046-854D-3BF1-F2B722D12899}"/>
              </a:ext>
            </a:extLst>
          </p:cNvPr>
          <p:cNvSpPr/>
          <p:nvPr/>
        </p:nvSpPr>
        <p:spPr>
          <a:xfrm>
            <a:off x="10139276" y="2804932"/>
            <a:ext cx="67344" cy="116587"/>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533" b="0" i="0" u="none" strike="noStrike" kern="1200" cap="none" spc="0" normalizeH="0" baseline="0" noProof="0">
              <a:ln>
                <a:noFill/>
              </a:ln>
              <a:solidFill>
                <a:prstClr val="white"/>
              </a:solidFill>
              <a:effectLst/>
              <a:uLnTx/>
              <a:uFillTx/>
              <a:latin typeface="Georgia"/>
              <a:ea typeface="+mn-ea"/>
              <a:cs typeface="+mn-cs"/>
            </a:endParaRPr>
          </a:p>
        </p:txBody>
      </p:sp>
      <p:sp>
        <p:nvSpPr>
          <p:cNvPr id="74" name="Rectangle 73">
            <a:extLst>
              <a:ext uri="{FF2B5EF4-FFF2-40B4-BE49-F238E27FC236}">
                <a16:creationId xmlns:a16="http://schemas.microsoft.com/office/drawing/2014/main" id="{AD84C7AC-0E75-45C0-B3DE-9EA9A85A362C}"/>
              </a:ext>
            </a:extLst>
          </p:cNvPr>
          <p:cNvSpPr/>
          <p:nvPr/>
        </p:nvSpPr>
        <p:spPr>
          <a:xfrm>
            <a:off x="10233327" y="2804932"/>
            <a:ext cx="67344" cy="116587"/>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533" b="0" i="0" u="none" strike="noStrike" kern="1200" cap="none" spc="0" normalizeH="0" baseline="0" noProof="0">
              <a:ln>
                <a:noFill/>
              </a:ln>
              <a:solidFill>
                <a:prstClr val="white"/>
              </a:solidFill>
              <a:effectLst/>
              <a:uLnTx/>
              <a:uFillTx/>
              <a:latin typeface="Georgia"/>
              <a:ea typeface="+mn-ea"/>
              <a:cs typeface="+mn-cs"/>
            </a:endParaRPr>
          </a:p>
        </p:txBody>
      </p:sp>
      <p:sp>
        <p:nvSpPr>
          <p:cNvPr id="75" name="Rectangle 74">
            <a:extLst>
              <a:ext uri="{FF2B5EF4-FFF2-40B4-BE49-F238E27FC236}">
                <a16:creationId xmlns:a16="http://schemas.microsoft.com/office/drawing/2014/main" id="{B074BADE-98B7-1B26-5301-196D15C47649}"/>
              </a:ext>
            </a:extLst>
          </p:cNvPr>
          <p:cNvSpPr/>
          <p:nvPr/>
        </p:nvSpPr>
        <p:spPr>
          <a:xfrm>
            <a:off x="10327387" y="2804932"/>
            <a:ext cx="67344" cy="116587"/>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533" b="0" i="0" u="none" strike="noStrike" kern="1200" cap="none" spc="0" normalizeH="0" baseline="0" noProof="0">
              <a:ln>
                <a:noFill/>
              </a:ln>
              <a:solidFill>
                <a:prstClr val="white"/>
              </a:solidFill>
              <a:effectLst/>
              <a:uLnTx/>
              <a:uFillTx/>
              <a:latin typeface="Georgia"/>
              <a:ea typeface="+mn-ea"/>
              <a:cs typeface="+mn-cs"/>
            </a:endParaRPr>
          </a:p>
        </p:txBody>
      </p:sp>
      <p:sp>
        <p:nvSpPr>
          <p:cNvPr id="76" name="Rectangle 75">
            <a:extLst>
              <a:ext uri="{FF2B5EF4-FFF2-40B4-BE49-F238E27FC236}">
                <a16:creationId xmlns:a16="http://schemas.microsoft.com/office/drawing/2014/main" id="{1070E29F-2D3E-A90F-4278-716C8A3D3424}"/>
              </a:ext>
            </a:extLst>
          </p:cNvPr>
          <p:cNvSpPr/>
          <p:nvPr/>
        </p:nvSpPr>
        <p:spPr>
          <a:xfrm>
            <a:off x="10779766" y="2804932"/>
            <a:ext cx="67344" cy="116587"/>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533" b="0" i="0" u="none" strike="noStrike" kern="1200" cap="none" spc="0" normalizeH="0" baseline="0" noProof="0">
              <a:ln>
                <a:noFill/>
              </a:ln>
              <a:solidFill>
                <a:prstClr val="white"/>
              </a:solidFill>
              <a:effectLst/>
              <a:uLnTx/>
              <a:uFillTx/>
              <a:latin typeface="Georgia"/>
              <a:ea typeface="+mn-ea"/>
              <a:cs typeface="+mn-cs"/>
            </a:endParaRPr>
          </a:p>
        </p:txBody>
      </p:sp>
      <p:sp>
        <p:nvSpPr>
          <p:cNvPr id="77" name="Rectangle 76">
            <a:extLst>
              <a:ext uri="{FF2B5EF4-FFF2-40B4-BE49-F238E27FC236}">
                <a16:creationId xmlns:a16="http://schemas.microsoft.com/office/drawing/2014/main" id="{00F1FBE6-3C1C-2EEA-F90F-0E5CBFB7ADCF}"/>
              </a:ext>
            </a:extLst>
          </p:cNvPr>
          <p:cNvSpPr/>
          <p:nvPr/>
        </p:nvSpPr>
        <p:spPr>
          <a:xfrm>
            <a:off x="10876442" y="2804932"/>
            <a:ext cx="67344" cy="116587"/>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533" b="0" i="0" u="none" strike="noStrike" kern="1200" cap="none" spc="0" normalizeH="0" baseline="0" noProof="0">
              <a:ln>
                <a:noFill/>
              </a:ln>
              <a:solidFill>
                <a:prstClr val="white"/>
              </a:solidFill>
              <a:effectLst/>
              <a:uLnTx/>
              <a:uFillTx/>
              <a:latin typeface="Georgia"/>
              <a:ea typeface="+mn-ea"/>
              <a:cs typeface="+mn-cs"/>
            </a:endParaRPr>
          </a:p>
        </p:txBody>
      </p:sp>
      <p:sp>
        <p:nvSpPr>
          <p:cNvPr id="78" name="Rectangle 77">
            <a:extLst>
              <a:ext uri="{FF2B5EF4-FFF2-40B4-BE49-F238E27FC236}">
                <a16:creationId xmlns:a16="http://schemas.microsoft.com/office/drawing/2014/main" id="{592C7AC6-2EC8-9F4D-6DB0-3A8F2E371895}"/>
              </a:ext>
            </a:extLst>
          </p:cNvPr>
          <p:cNvSpPr/>
          <p:nvPr/>
        </p:nvSpPr>
        <p:spPr>
          <a:xfrm>
            <a:off x="10973118" y="2804932"/>
            <a:ext cx="67344" cy="116587"/>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533" b="0" i="0" u="none" strike="noStrike" kern="1200" cap="none" spc="0" normalizeH="0" baseline="0" noProof="0">
              <a:ln>
                <a:noFill/>
              </a:ln>
              <a:solidFill>
                <a:prstClr val="white"/>
              </a:solidFill>
              <a:effectLst/>
              <a:uLnTx/>
              <a:uFillTx/>
              <a:latin typeface="Georgia"/>
              <a:ea typeface="+mn-ea"/>
              <a:cs typeface="+mn-cs"/>
            </a:endParaRPr>
          </a:p>
        </p:txBody>
      </p:sp>
      <p:sp>
        <p:nvSpPr>
          <p:cNvPr id="79" name="AutoShape 250">
            <a:extLst>
              <a:ext uri="{FF2B5EF4-FFF2-40B4-BE49-F238E27FC236}">
                <a16:creationId xmlns:a16="http://schemas.microsoft.com/office/drawing/2014/main" id="{E93D1012-A887-F1A8-0E44-0EC961A4362D}"/>
              </a:ext>
            </a:extLst>
          </p:cNvPr>
          <p:cNvSpPr>
            <a:spLocks noChangeArrowheads="1"/>
          </p:cNvSpPr>
          <p:nvPr/>
        </p:nvSpPr>
        <p:spPr bwMode="auto">
          <a:xfrm>
            <a:off x="8430680" y="2823606"/>
            <a:ext cx="97583" cy="751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nchor="ctr">
            <a:spAutoFit/>
          </a:bodyPr>
          <a:lstStyle/>
          <a:p>
            <a:pPr marL="0" marR="0" lvl="0" indent="0" algn="ctr" defTabSz="1219170" rtl="0" eaLnBrk="1" fontAlgn="base" latinLnBrk="0" hangingPunct="1">
              <a:lnSpc>
                <a:spcPct val="100000"/>
              </a:lnSpc>
              <a:spcBef>
                <a:spcPct val="0"/>
              </a:spcBef>
              <a:spcAft>
                <a:spcPct val="0"/>
              </a:spcAft>
              <a:buClrTx/>
              <a:buSzTx/>
              <a:buFontTx/>
              <a:buNone/>
              <a:tabLst/>
              <a:defRPr/>
            </a:pPr>
            <a:r>
              <a:rPr kumimoji="0" lang="en-US" sz="533" b="0" i="0" u="none" strike="noStrike" kern="0" cap="none" spc="0" normalizeH="0" baseline="0" noProof="0">
                <a:ln>
                  <a:noFill/>
                </a:ln>
                <a:solidFill>
                  <a:srgbClr val="000000"/>
                </a:solidFill>
                <a:effectLst/>
                <a:uLnTx/>
                <a:uFillTx/>
                <a:latin typeface="Calibri"/>
                <a:ea typeface="+mn-ea"/>
                <a:cs typeface="+mn-cs"/>
              </a:rPr>
              <a:t>-5</a:t>
            </a:r>
          </a:p>
        </p:txBody>
      </p:sp>
      <p:sp>
        <p:nvSpPr>
          <p:cNvPr id="80" name="AutoShape 250">
            <a:extLst>
              <a:ext uri="{FF2B5EF4-FFF2-40B4-BE49-F238E27FC236}">
                <a16:creationId xmlns:a16="http://schemas.microsoft.com/office/drawing/2014/main" id="{B340DB85-0786-93F3-22EB-169D9B293854}"/>
              </a:ext>
            </a:extLst>
          </p:cNvPr>
          <p:cNvSpPr>
            <a:spLocks noChangeArrowheads="1"/>
          </p:cNvSpPr>
          <p:nvPr/>
        </p:nvSpPr>
        <p:spPr bwMode="auto">
          <a:xfrm>
            <a:off x="8526746" y="2823606"/>
            <a:ext cx="97583" cy="751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nchor="ctr">
            <a:spAutoFit/>
          </a:bodyPr>
          <a:lstStyle/>
          <a:p>
            <a:pPr marL="0" marR="0" lvl="0" indent="0" algn="ctr" defTabSz="1219170" rtl="0" eaLnBrk="1" fontAlgn="base" latinLnBrk="0" hangingPunct="1">
              <a:lnSpc>
                <a:spcPct val="100000"/>
              </a:lnSpc>
              <a:spcBef>
                <a:spcPct val="0"/>
              </a:spcBef>
              <a:spcAft>
                <a:spcPct val="0"/>
              </a:spcAft>
              <a:buClrTx/>
              <a:buSzTx/>
              <a:buFontTx/>
              <a:buNone/>
              <a:tabLst/>
              <a:defRPr/>
            </a:pPr>
            <a:r>
              <a:rPr kumimoji="0" lang="en-US" sz="533" b="0" i="0" u="none" strike="noStrike" kern="0" cap="none" spc="0" normalizeH="0" baseline="0" noProof="0">
                <a:ln>
                  <a:noFill/>
                </a:ln>
                <a:solidFill>
                  <a:srgbClr val="000000"/>
                </a:solidFill>
                <a:effectLst/>
                <a:uLnTx/>
                <a:uFillTx/>
                <a:latin typeface="Calibri"/>
                <a:ea typeface="+mn-ea"/>
                <a:cs typeface="+mn-cs"/>
              </a:rPr>
              <a:t>-4</a:t>
            </a:r>
          </a:p>
        </p:txBody>
      </p:sp>
      <p:sp>
        <p:nvSpPr>
          <p:cNvPr id="81" name="AutoShape 250">
            <a:extLst>
              <a:ext uri="{FF2B5EF4-FFF2-40B4-BE49-F238E27FC236}">
                <a16:creationId xmlns:a16="http://schemas.microsoft.com/office/drawing/2014/main" id="{9F7E7882-7181-BFCB-D039-9925A663F668}"/>
              </a:ext>
            </a:extLst>
          </p:cNvPr>
          <p:cNvSpPr>
            <a:spLocks noChangeArrowheads="1"/>
          </p:cNvSpPr>
          <p:nvPr/>
        </p:nvSpPr>
        <p:spPr bwMode="auto">
          <a:xfrm>
            <a:off x="8619516" y="2823606"/>
            <a:ext cx="97583" cy="751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nchor="ctr">
            <a:spAutoFit/>
          </a:bodyPr>
          <a:lstStyle/>
          <a:p>
            <a:pPr marL="0" marR="0" lvl="0" indent="0" algn="ctr" defTabSz="1219170" rtl="0" eaLnBrk="1" fontAlgn="base" latinLnBrk="0" hangingPunct="1">
              <a:lnSpc>
                <a:spcPct val="100000"/>
              </a:lnSpc>
              <a:spcBef>
                <a:spcPct val="0"/>
              </a:spcBef>
              <a:spcAft>
                <a:spcPct val="0"/>
              </a:spcAft>
              <a:buClrTx/>
              <a:buSzTx/>
              <a:buFontTx/>
              <a:buNone/>
              <a:tabLst/>
              <a:defRPr/>
            </a:pPr>
            <a:r>
              <a:rPr kumimoji="0" lang="en-US" sz="533" b="0" i="0" u="none" strike="noStrike" kern="0" cap="none" spc="0" normalizeH="0" baseline="0" noProof="0">
                <a:ln>
                  <a:noFill/>
                </a:ln>
                <a:solidFill>
                  <a:srgbClr val="000000"/>
                </a:solidFill>
                <a:effectLst/>
                <a:uLnTx/>
                <a:uFillTx/>
                <a:latin typeface="Calibri"/>
                <a:ea typeface="+mn-ea"/>
                <a:cs typeface="+mn-cs"/>
              </a:rPr>
              <a:t>-3</a:t>
            </a:r>
          </a:p>
        </p:txBody>
      </p:sp>
      <p:sp>
        <p:nvSpPr>
          <p:cNvPr id="82" name="AutoShape 250">
            <a:extLst>
              <a:ext uri="{FF2B5EF4-FFF2-40B4-BE49-F238E27FC236}">
                <a16:creationId xmlns:a16="http://schemas.microsoft.com/office/drawing/2014/main" id="{1C832A1D-65BF-F9C2-9DFE-7F06F392F417}"/>
              </a:ext>
            </a:extLst>
          </p:cNvPr>
          <p:cNvSpPr>
            <a:spLocks noChangeArrowheads="1"/>
          </p:cNvSpPr>
          <p:nvPr/>
        </p:nvSpPr>
        <p:spPr bwMode="auto">
          <a:xfrm>
            <a:off x="8715092" y="2823606"/>
            <a:ext cx="97583" cy="751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nchor="ctr">
            <a:spAutoFit/>
          </a:bodyPr>
          <a:lstStyle/>
          <a:p>
            <a:pPr marL="0" marR="0" lvl="0" indent="0" algn="ctr" defTabSz="1219170" rtl="0" eaLnBrk="1" fontAlgn="base" latinLnBrk="0" hangingPunct="1">
              <a:lnSpc>
                <a:spcPct val="100000"/>
              </a:lnSpc>
              <a:spcBef>
                <a:spcPct val="0"/>
              </a:spcBef>
              <a:spcAft>
                <a:spcPct val="0"/>
              </a:spcAft>
              <a:buClrTx/>
              <a:buSzTx/>
              <a:buFontTx/>
              <a:buNone/>
              <a:tabLst/>
              <a:defRPr/>
            </a:pPr>
            <a:r>
              <a:rPr kumimoji="0" lang="en-US" sz="533" b="0" i="0" u="none" strike="noStrike" kern="0" cap="none" spc="0" normalizeH="0" baseline="0" noProof="0">
                <a:ln>
                  <a:noFill/>
                </a:ln>
                <a:solidFill>
                  <a:srgbClr val="000000"/>
                </a:solidFill>
                <a:effectLst/>
                <a:uLnTx/>
                <a:uFillTx/>
                <a:latin typeface="Calibri"/>
                <a:ea typeface="+mn-ea"/>
                <a:cs typeface="+mn-cs"/>
              </a:rPr>
              <a:t>-2</a:t>
            </a:r>
          </a:p>
        </p:txBody>
      </p:sp>
      <p:sp>
        <p:nvSpPr>
          <p:cNvPr id="83" name="Rectangle 82">
            <a:extLst>
              <a:ext uri="{FF2B5EF4-FFF2-40B4-BE49-F238E27FC236}">
                <a16:creationId xmlns:a16="http://schemas.microsoft.com/office/drawing/2014/main" id="{C71CD982-3519-B627-F45B-D65EF911DB2C}"/>
              </a:ext>
            </a:extLst>
          </p:cNvPr>
          <p:cNvSpPr/>
          <p:nvPr/>
        </p:nvSpPr>
        <p:spPr>
          <a:xfrm>
            <a:off x="8795414" y="2804932"/>
            <a:ext cx="12121" cy="135622"/>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533" b="0" i="0" u="none" strike="noStrike" kern="1200" cap="none" spc="0" normalizeH="0" baseline="0" noProof="0">
              <a:ln>
                <a:noFill/>
              </a:ln>
              <a:solidFill>
                <a:prstClr val="white"/>
              </a:solidFill>
              <a:effectLst/>
              <a:uLnTx/>
              <a:uFillTx/>
              <a:latin typeface="Georgia"/>
              <a:ea typeface="+mn-ea"/>
              <a:cs typeface="+mn-cs"/>
            </a:endParaRPr>
          </a:p>
        </p:txBody>
      </p:sp>
      <p:sp>
        <p:nvSpPr>
          <p:cNvPr id="84" name="Rectangle 83">
            <a:extLst>
              <a:ext uri="{FF2B5EF4-FFF2-40B4-BE49-F238E27FC236}">
                <a16:creationId xmlns:a16="http://schemas.microsoft.com/office/drawing/2014/main" id="{33D62CC8-BEC6-C669-762A-1225EA90BEA8}"/>
              </a:ext>
            </a:extLst>
          </p:cNvPr>
          <p:cNvSpPr/>
          <p:nvPr/>
        </p:nvSpPr>
        <p:spPr>
          <a:xfrm>
            <a:off x="10016830" y="2804932"/>
            <a:ext cx="12121" cy="135622"/>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533" b="0" i="0" u="none" strike="noStrike" kern="1200" cap="none" spc="0" normalizeH="0" baseline="0" noProof="0">
              <a:ln>
                <a:noFill/>
              </a:ln>
              <a:solidFill>
                <a:prstClr val="white"/>
              </a:solidFill>
              <a:effectLst/>
              <a:uLnTx/>
              <a:uFillTx/>
              <a:latin typeface="Georgia"/>
              <a:ea typeface="+mn-ea"/>
              <a:cs typeface="+mn-cs"/>
            </a:endParaRPr>
          </a:p>
        </p:txBody>
      </p:sp>
      <p:sp>
        <p:nvSpPr>
          <p:cNvPr id="85" name="AutoShape 250">
            <a:extLst>
              <a:ext uri="{FF2B5EF4-FFF2-40B4-BE49-F238E27FC236}">
                <a16:creationId xmlns:a16="http://schemas.microsoft.com/office/drawing/2014/main" id="{7AF440E9-43BE-9659-5CC1-1AB6846CEF17}"/>
              </a:ext>
            </a:extLst>
          </p:cNvPr>
          <p:cNvSpPr>
            <a:spLocks noChangeArrowheads="1"/>
          </p:cNvSpPr>
          <p:nvPr/>
        </p:nvSpPr>
        <p:spPr bwMode="auto">
          <a:xfrm>
            <a:off x="8807790" y="2823606"/>
            <a:ext cx="97583" cy="751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nchor="ctr">
            <a:spAutoFit/>
          </a:bodyPr>
          <a:lstStyle/>
          <a:p>
            <a:pPr marL="0" marR="0" lvl="0" indent="0" algn="ctr" defTabSz="1219170" rtl="0" eaLnBrk="1" fontAlgn="base" latinLnBrk="0" hangingPunct="1">
              <a:lnSpc>
                <a:spcPct val="100000"/>
              </a:lnSpc>
              <a:spcBef>
                <a:spcPct val="0"/>
              </a:spcBef>
              <a:spcAft>
                <a:spcPct val="0"/>
              </a:spcAft>
              <a:buClrTx/>
              <a:buSzTx/>
              <a:buFontTx/>
              <a:buNone/>
              <a:tabLst/>
              <a:defRPr/>
            </a:pPr>
            <a:r>
              <a:rPr kumimoji="0" lang="en-US" sz="533" b="0" i="0" u="none" strike="noStrike" kern="0" cap="none" spc="0" normalizeH="0" baseline="0" noProof="0">
                <a:ln>
                  <a:noFill/>
                </a:ln>
                <a:solidFill>
                  <a:srgbClr val="000000"/>
                </a:solidFill>
                <a:effectLst/>
                <a:uLnTx/>
                <a:uFillTx/>
                <a:latin typeface="Calibri"/>
                <a:ea typeface="+mn-ea"/>
                <a:cs typeface="+mn-cs"/>
              </a:rPr>
              <a:t>-1</a:t>
            </a:r>
          </a:p>
        </p:txBody>
      </p:sp>
      <p:sp>
        <p:nvSpPr>
          <p:cNvPr id="86" name="AutoShape 250">
            <a:extLst>
              <a:ext uri="{FF2B5EF4-FFF2-40B4-BE49-F238E27FC236}">
                <a16:creationId xmlns:a16="http://schemas.microsoft.com/office/drawing/2014/main" id="{EC8462EF-9AF8-FA58-9A6F-CB52E80D234B}"/>
              </a:ext>
            </a:extLst>
          </p:cNvPr>
          <p:cNvSpPr>
            <a:spLocks noChangeArrowheads="1"/>
          </p:cNvSpPr>
          <p:nvPr/>
        </p:nvSpPr>
        <p:spPr bwMode="auto">
          <a:xfrm>
            <a:off x="8902807" y="2823606"/>
            <a:ext cx="97583" cy="751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nchor="ctr">
            <a:spAutoFit/>
          </a:bodyPr>
          <a:lstStyle/>
          <a:p>
            <a:pPr marL="0" marR="0" lvl="0" indent="0" algn="ctr" defTabSz="1219170" rtl="0" eaLnBrk="1" fontAlgn="base" latinLnBrk="0" hangingPunct="1">
              <a:lnSpc>
                <a:spcPct val="100000"/>
              </a:lnSpc>
              <a:spcBef>
                <a:spcPct val="0"/>
              </a:spcBef>
              <a:spcAft>
                <a:spcPct val="0"/>
              </a:spcAft>
              <a:buClrTx/>
              <a:buSzTx/>
              <a:buFontTx/>
              <a:buNone/>
              <a:tabLst/>
              <a:defRPr/>
            </a:pPr>
            <a:r>
              <a:rPr kumimoji="0" lang="en-US" sz="533" b="0" i="0" u="none" strike="noStrike" kern="0" cap="none" spc="0" normalizeH="0" baseline="0" noProof="0">
                <a:ln>
                  <a:noFill/>
                </a:ln>
                <a:solidFill>
                  <a:srgbClr val="000000"/>
                </a:solidFill>
                <a:effectLst/>
                <a:uLnTx/>
                <a:uFillTx/>
                <a:latin typeface="Calibri"/>
                <a:ea typeface="+mn-ea"/>
                <a:cs typeface="+mn-cs"/>
              </a:rPr>
              <a:t>0</a:t>
            </a:r>
          </a:p>
        </p:txBody>
      </p:sp>
      <p:sp>
        <p:nvSpPr>
          <p:cNvPr id="87" name="AutoShape 250">
            <a:extLst>
              <a:ext uri="{FF2B5EF4-FFF2-40B4-BE49-F238E27FC236}">
                <a16:creationId xmlns:a16="http://schemas.microsoft.com/office/drawing/2014/main" id="{9F2FFB72-36DB-E992-78EC-0AD21DFDCC5C}"/>
              </a:ext>
            </a:extLst>
          </p:cNvPr>
          <p:cNvSpPr>
            <a:spLocks noChangeArrowheads="1"/>
          </p:cNvSpPr>
          <p:nvPr/>
        </p:nvSpPr>
        <p:spPr bwMode="auto">
          <a:xfrm>
            <a:off x="8995882" y="2823606"/>
            <a:ext cx="97583" cy="751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nchor="ctr">
            <a:spAutoFit/>
          </a:bodyPr>
          <a:lstStyle/>
          <a:p>
            <a:pPr marL="0" marR="0" lvl="0" indent="0" algn="ctr" defTabSz="1219170" rtl="0" eaLnBrk="1" fontAlgn="base" latinLnBrk="0" hangingPunct="1">
              <a:lnSpc>
                <a:spcPct val="100000"/>
              </a:lnSpc>
              <a:spcBef>
                <a:spcPct val="0"/>
              </a:spcBef>
              <a:spcAft>
                <a:spcPct val="0"/>
              </a:spcAft>
              <a:buClrTx/>
              <a:buSzTx/>
              <a:buFontTx/>
              <a:buNone/>
              <a:tabLst/>
              <a:defRPr/>
            </a:pPr>
            <a:r>
              <a:rPr kumimoji="0" lang="en-US" sz="533" b="0" i="0" u="none" strike="noStrike" kern="0" cap="none" spc="0" normalizeH="0" baseline="0" noProof="0">
                <a:ln>
                  <a:noFill/>
                </a:ln>
                <a:solidFill>
                  <a:srgbClr val="000000"/>
                </a:solidFill>
                <a:effectLst/>
                <a:uLnTx/>
                <a:uFillTx/>
                <a:latin typeface="Calibri"/>
                <a:ea typeface="+mn-ea"/>
                <a:cs typeface="+mn-cs"/>
              </a:rPr>
              <a:t>1</a:t>
            </a:r>
          </a:p>
        </p:txBody>
      </p:sp>
      <p:sp>
        <p:nvSpPr>
          <p:cNvPr id="88" name="Rectangle 87">
            <a:extLst>
              <a:ext uri="{FF2B5EF4-FFF2-40B4-BE49-F238E27FC236}">
                <a16:creationId xmlns:a16="http://schemas.microsoft.com/office/drawing/2014/main" id="{84D62732-CA9E-991A-4877-465770DCF44A}"/>
              </a:ext>
            </a:extLst>
          </p:cNvPr>
          <p:cNvSpPr/>
          <p:nvPr/>
        </p:nvSpPr>
        <p:spPr>
          <a:xfrm>
            <a:off x="9102796" y="2804932"/>
            <a:ext cx="67344" cy="116587"/>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533" b="0" i="0" u="none" strike="noStrike" kern="1200" cap="none" spc="0" normalizeH="0" baseline="0" noProof="0">
              <a:ln>
                <a:noFill/>
              </a:ln>
              <a:solidFill>
                <a:prstClr val="white"/>
              </a:solidFill>
              <a:effectLst/>
              <a:uLnTx/>
              <a:uFillTx/>
              <a:latin typeface="Georgia"/>
              <a:ea typeface="+mn-ea"/>
              <a:cs typeface="+mn-cs"/>
            </a:endParaRPr>
          </a:p>
        </p:txBody>
      </p:sp>
      <p:sp>
        <p:nvSpPr>
          <p:cNvPr id="89" name="AutoShape 250">
            <a:extLst>
              <a:ext uri="{FF2B5EF4-FFF2-40B4-BE49-F238E27FC236}">
                <a16:creationId xmlns:a16="http://schemas.microsoft.com/office/drawing/2014/main" id="{A19E4B86-A294-3302-26F9-C7C19B0B40E3}"/>
              </a:ext>
            </a:extLst>
          </p:cNvPr>
          <p:cNvSpPr>
            <a:spLocks noChangeArrowheads="1"/>
          </p:cNvSpPr>
          <p:nvPr/>
        </p:nvSpPr>
        <p:spPr bwMode="auto">
          <a:xfrm>
            <a:off x="9088014" y="2823606"/>
            <a:ext cx="97583" cy="751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nchor="ctr">
            <a:spAutoFit/>
          </a:bodyPr>
          <a:lstStyle/>
          <a:p>
            <a:pPr marL="0" marR="0" lvl="0" indent="0" algn="ctr" defTabSz="1219170" rtl="0" eaLnBrk="1" fontAlgn="base" latinLnBrk="0" hangingPunct="1">
              <a:lnSpc>
                <a:spcPct val="100000"/>
              </a:lnSpc>
              <a:spcBef>
                <a:spcPct val="0"/>
              </a:spcBef>
              <a:spcAft>
                <a:spcPct val="0"/>
              </a:spcAft>
              <a:buClrTx/>
              <a:buSzTx/>
              <a:buFontTx/>
              <a:buNone/>
              <a:tabLst/>
              <a:defRPr/>
            </a:pPr>
            <a:r>
              <a:rPr kumimoji="0" lang="en-US" sz="533" b="0" i="0" u="none" strike="noStrike" kern="0" cap="none" spc="0" normalizeH="0" baseline="0" noProof="0">
                <a:ln>
                  <a:noFill/>
                </a:ln>
                <a:solidFill>
                  <a:srgbClr val="000000"/>
                </a:solidFill>
                <a:effectLst/>
                <a:uLnTx/>
                <a:uFillTx/>
                <a:latin typeface="Calibri"/>
                <a:ea typeface="+mn-ea"/>
                <a:cs typeface="+mn-cs"/>
              </a:rPr>
              <a:t>2</a:t>
            </a:r>
          </a:p>
        </p:txBody>
      </p:sp>
      <p:sp>
        <p:nvSpPr>
          <p:cNvPr id="90" name="AutoShape 250">
            <a:extLst>
              <a:ext uri="{FF2B5EF4-FFF2-40B4-BE49-F238E27FC236}">
                <a16:creationId xmlns:a16="http://schemas.microsoft.com/office/drawing/2014/main" id="{3CBF6744-21AB-81C1-D66A-3A2DF31DE59F}"/>
              </a:ext>
            </a:extLst>
          </p:cNvPr>
          <p:cNvSpPr>
            <a:spLocks noChangeArrowheads="1"/>
          </p:cNvSpPr>
          <p:nvPr/>
        </p:nvSpPr>
        <p:spPr bwMode="auto">
          <a:xfrm>
            <a:off x="9181894" y="2823606"/>
            <a:ext cx="97583" cy="751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nchor="ctr">
            <a:spAutoFit/>
          </a:bodyPr>
          <a:lstStyle/>
          <a:p>
            <a:pPr marL="0" marR="0" lvl="0" indent="0" algn="ctr" defTabSz="1219170" rtl="0" eaLnBrk="1" fontAlgn="base" latinLnBrk="0" hangingPunct="1">
              <a:lnSpc>
                <a:spcPct val="100000"/>
              </a:lnSpc>
              <a:spcBef>
                <a:spcPct val="0"/>
              </a:spcBef>
              <a:spcAft>
                <a:spcPct val="0"/>
              </a:spcAft>
              <a:buClrTx/>
              <a:buSzTx/>
              <a:buFontTx/>
              <a:buNone/>
              <a:tabLst/>
              <a:defRPr/>
            </a:pPr>
            <a:r>
              <a:rPr kumimoji="0" lang="en-US" sz="533" b="0" i="0" u="none" strike="noStrike" kern="0" cap="none" spc="0" normalizeH="0" baseline="0" noProof="0">
                <a:ln>
                  <a:noFill/>
                </a:ln>
                <a:solidFill>
                  <a:srgbClr val="000000"/>
                </a:solidFill>
                <a:effectLst/>
                <a:uLnTx/>
                <a:uFillTx/>
                <a:latin typeface="Calibri"/>
                <a:ea typeface="+mn-ea"/>
                <a:cs typeface="+mn-cs"/>
              </a:rPr>
              <a:t>3</a:t>
            </a:r>
          </a:p>
        </p:txBody>
      </p:sp>
      <p:sp>
        <p:nvSpPr>
          <p:cNvPr id="91" name="AutoShape 250">
            <a:extLst>
              <a:ext uri="{FF2B5EF4-FFF2-40B4-BE49-F238E27FC236}">
                <a16:creationId xmlns:a16="http://schemas.microsoft.com/office/drawing/2014/main" id="{CC4B1E68-496D-8DDE-4B5F-C19DE3DA98A3}"/>
              </a:ext>
            </a:extLst>
          </p:cNvPr>
          <p:cNvSpPr>
            <a:spLocks noChangeArrowheads="1"/>
          </p:cNvSpPr>
          <p:nvPr/>
        </p:nvSpPr>
        <p:spPr bwMode="auto">
          <a:xfrm>
            <a:off x="9277840" y="2823606"/>
            <a:ext cx="97583" cy="751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nchor="ctr">
            <a:spAutoFit/>
          </a:bodyPr>
          <a:lstStyle/>
          <a:p>
            <a:pPr marL="0" marR="0" lvl="0" indent="0" algn="ctr" defTabSz="1219170" rtl="0" eaLnBrk="1" fontAlgn="base" latinLnBrk="0" hangingPunct="1">
              <a:lnSpc>
                <a:spcPct val="100000"/>
              </a:lnSpc>
              <a:spcBef>
                <a:spcPct val="0"/>
              </a:spcBef>
              <a:spcAft>
                <a:spcPct val="0"/>
              </a:spcAft>
              <a:buClrTx/>
              <a:buSzTx/>
              <a:buFontTx/>
              <a:buNone/>
              <a:tabLst/>
              <a:defRPr/>
            </a:pPr>
            <a:r>
              <a:rPr kumimoji="0" lang="en-US" sz="533" b="0" i="0" u="none" strike="noStrike" kern="0" cap="none" spc="0" normalizeH="0" baseline="0" noProof="0">
                <a:ln>
                  <a:noFill/>
                </a:ln>
                <a:solidFill>
                  <a:srgbClr val="000000"/>
                </a:solidFill>
                <a:effectLst/>
                <a:uLnTx/>
                <a:uFillTx/>
                <a:latin typeface="Calibri"/>
                <a:ea typeface="+mn-ea"/>
                <a:cs typeface="+mn-cs"/>
              </a:rPr>
              <a:t>4</a:t>
            </a:r>
          </a:p>
        </p:txBody>
      </p:sp>
      <p:sp>
        <p:nvSpPr>
          <p:cNvPr id="92" name="AutoShape 250">
            <a:extLst>
              <a:ext uri="{FF2B5EF4-FFF2-40B4-BE49-F238E27FC236}">
                <a16:creationId xmlns:a16="http://schemas.microsoft.com/office/drawing/2014/main" id="{0243DBE9-E672-00C2-CBD8-CE97DA492AAA}"/>
              </a:ext>
            </a:extLst>
          </p:cNvPr>
          <p:cNvSpPr>
            <a:spLocks noChangeArrowheads="1"/>
          </p:cNvSpPr>
          <p:nvPr/>
        </p:nvSpPr>
        <p:spPr bwMode="auto">
          <a:xfrm>
            <a:off x="9374610" y="2823606"/>
            <a:ext cx="97583" cy="751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nchor="ctr">
            <a:spAutoFit/>
          </a:bodyPr>
          <a:lstStyle/>
          <a:p>
            <a:pPr marL="0" marR="0" lvl="0" indent="0" algn="ctr" defTabSz="1219170" rtl="0" eaLnBrk="1" fontAlgn="base" latinLnBrk="0" hangingPunct="1">
              <a:lnSpc>
                <a:spcPct val="100000"/>
              </a:lnSpc>
              <a:spcBef>
                <a:spcPct val="0"/>
              </a:spcBef>
              <a:spcAft>
                <a:spcPct val="0"/>
              </a:spcAft>
              <a:buClrTx/>
              <a:buSzTx/>
              <a:buFontTx/>
              <a:buNone/>
              <a:tabLst/>
              <a:defRPr/>
            </a:pPr>
            <a:r>
              <a:rPr kumimoji="0" lang="en-US" sz="533" b="0" i="0" u="none" strike="noStrike" kern="0" cap="none" spc="0" normalizeH="0" baseline="0" noProof="0" dirty="0">
                <a:ln>
                  <a:noFill/>
                </a:ln>
                <a:solidFill>
                  <a:srgbClr val="000000"/>
                </a:solidFill>
                <a:effectLst/>
                <a:uLnTx/>
                <a:uFillTx/>
                <a:latin typeface="Calibri"/>
                <a:ea typeface="+mn-ea"/>
                <a:cs typeface="+mn-cs"/>
              </a:rPr>
              <a:t>5</a:t>
            </a:r>
          </a:p>
        </p:txBody>
      </p:sp>
      <p:sp>
        <p:nvSpPr>
          <p:cNvPr id="93" name="AutoShape 250">
            <a:extLst>
              <a:ext uri="{FF2B5EF4-FFF2-40B4-BE49-F238E27FC236}">
                <a16:creationId xmlns:a16="http://schemas.microsoft.com/office/drawing/2014/main" id="{F46C00FF-0AC9-7E99-C62F-436E2C3FB652}"/>
              </a:ext>
            </a:extLst>
          </p:cNvPr>
          <p:cNvSpPr>
            <a:spLocks noChangeArrowheads="1"/>
          </p:cNvSpPr>
          <p:nvPr/>
        </p:nvSpPr>
        <p:spPr bwMode="auto">
          <a:xfrm>
            <a:off x="9463300" y="2823606"/>
            <a:ext cx="97583" cy="751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nchor="ctr">
            <a:spAutoFit/>
          </a:bodyPr>
          <a:lstStyle/>
          <a:p>
            <a:pPr marL="0" marR="0" lvl="0" indent="0" algn="ctr" defTabSz="1219170" rtl="0" eaLnBrk="1" fontAlgn="base" latinLnBrk="0" hangingPunct="1">
              <a:lnSpc>
                <a:spcPct val="100000"/>
              </a:lnSpc>
              <a:spcBef>
                <a:spcPct val="0"/>
              </a:spcBef>
              <a:spcAft>
                <a:spcPct val="0"/>
              </a:spcAft>
              <a:buClrTx/>
              <a:buSzTx/>
              <a:buFontTx/>
              <a:buNone/>
              <a:tabLst/>
              <a:defRPr/>
            </a:pPr>
            <a:r>
              <a:rPr kumimoji="0" lang="en-US" sz="533" b="0" i="0" u="none" strike="noStrike" kern="0" cap="none" spc="0" normalizeH="0" baseline="0" noProof="0">
                <a:ln>
                  <a:noFill/>
                </a:ln>
                <a:solidFill>
                  <a:srgbClr val="000000"/>
                </a:solidFill>
                <a:effectLst/>
                <a:uLnTx/>
                <a:uFillTx/>
                <a:latin typeface="Calibri"/>
                <a:ea typeface="+mn-ea"/>
                <a:cs typeface="+mn-cs"/>
              </a:rPr>
              <a:t>6</a:t>
            </a:r>
          </a:p>
        </p:txBody>
      </p:sp>
      <p:sp>
        <p:nvSpPr>
          <p:cNvPr id="94" name="AutoShape 250">
            <a:extLst>
              <a:ext uri="{FF2B5EF4-FFF2-40B4-BE49-F238E27FC236}">
                <a16:creationId xmlns:a16="http://schemas.microsoft.com/office/drawing/2014/main" id="{A153083C-F87E-7982-CE28-F6A600308102}"/>
              </a:ext>
            </a:extLst>
          </p:cNvPr>
          <p:cNvSpPr>
            <a:spLocks noChangeArrowheads="1"/>
          </p:cNvSpPr>
          <p:nvPr/>
        </p:nvSpPr>
        <p:spPr bwMode="auto">
          <a:xfrm>
            <a:off x="9560883" y="2823606"/>
            <a:ext cx="97583" cy="751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nchor="ctr">
            <a:spAutoFit/>
          </a:bodyPr>
          <a:lstStyle/>
          <a:p>
            <a:pPr marL="0" marR="0" lvl="0" indent="0" algn="ctr" defTabSz="1219170" rtl="0" eaLnBrk="1" fontAlgn="base" latinLnBrk="0" hangingPunct="1">
              <a:lnSpc>
                <a:spcPct val="100000"/>
              </a:lnSpc>
              <a:spcBef>
                <a:spcPct val="0"/>
              </a:spcBef>
              <a:spcAft>
                <a:spcPct val="0"/>
              </a:spcAft>
              <a:buClrTx/>
              <a:buSzTx/>
              <a:buFontTx/>
              <a:buNone/>
              <a:tabLst/>
              <a:defRPr/>
            </a:pPr>
            <a:r>
              <a:rPr kumimoji="0" lang="en-US" sz="533" b="0" i="0" u="none" strike="noStrike" kern="0" cap="none" spc="0" normalizeH="0" baseline="0" noProof="0">
                <a:ln>
                  <a:noFill/>
                </a:ln>
                <a:solidFill>
                  <a:srgbClr val="000000"/>
                </a:solidFill>
                <a:effectLst/>
                <a:uLnTx/>
                <a:uFillTx/>
                <a:latin typeface="Calibri"/>
                <a:ea typeface="+mn-ea"/>
                <a:cs typeface="+mn-cs"/>
              </a:rPr>
              <a:t>7</a:t>
            </a:r>
          </a:p>
        </p:txBody>
      </p:sp>
      <p:sp>
        <p:nvSpPr>
          <p:cNvPr id="95" name="AutoShape 250">
            <a:extLst>
              <a:ext uri="{FF2B5EF4-FFF2-40B4-BE49-F238E27FC236}">
                <a16:creationId xmlns:a16="http://schemas.microsoft.com/office/drawing/2014/main" id="{71C2860F-ED01-96C4-DFD1-3C3C6FB72F01}"/>
              </a:ext>
            </a:extLst>
          </p:cNvPr>
          <p:cNvSpPr>
            <a:spLocks noChangeArrowheads="1"/>
          </p:cNvSpPr>
          <p:nvPr/>
        </p:nvSpPr>
        <p:spPr bwMode="auto">
          <a:xfrm>
            <a:off x="9655378" y="2823606"/>
            <a:ext cx="97583" cy="751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nchor="ctr">
            <a:spAutoFit/>
          </a:bodyPr>
          <a:lstStyle/>
          <a:p>
            <a:pPr marL="0" marR="0" lvl="0" indent="0" algn="ctr" defTabSz="1219170" rtl="0" eaLnBrk="1" fontAlgn="base" latinLnBrk="0" hangingPunct="1">
              <a:lnSpc>
                <a:spcPct val="100000"/>
              </a:lnSpc>
              <a:spcBef>
                <a:spcPct val="0"/>
              </a:spcBef>
              <a:spcAft>
                <a:spcPct val="0"/>
              </a:spcAft>
              <a:buClrTx/>
              <a:buSzTx/>
              <a:buFontTx/>
              <a:buNone/>
              <a:tabLst/>
              <a:defRPr/>
            </a:pPr>
            <a:r>
              <a:rPr kumimoji="0" lang="en-US" sz="533" b="0" i="0" u="none" strike="noStrike" kern="0" cap="none" spc="0" normalizeH="0" baseline="0" noProof="0">
                <a:ln>
                  <a:noFill/>
                </a:ln>
                <a:solidFill>
                  <a:srgbClr val="000000"/>
                </a:solidFill>
                <a:effectLst/>
                <a:uLnTx/>
                <a:uFillTx/>
                <a:latin typeface="Calibri"/>
                <a:ea typeface="+mn-ea"/>
                <a:cs typeface="+mn-cs"/>
              </a:rPr>
              <a:t>8</a:t>
            </a:r>
          </a:p>
        </p:txBody>
      </p:sp>
      <p:sp>
        <p:nvSpPr>
          <p:cNvPr id="96" name="Rectangle 95">
            <a:extLst>
              <a:ext uri="{FF2B5EF4-FFF2-40B4-BE49-F238E27FC236}">
                <a16:creationId xmlns:a16="http://schemas.microsoft.com/office/drawing/2014/main" id="{A8E739F8-2D99-053C-D1E7-8DF20C08EBBF}"/>
              </a:ext>
            </a:extLst>
          </p:cNvPr>
          <p:cNvSpPr/>
          <p:nvPr/>
        </p:nvSpPr>
        <p:spPr>
          <a:xfrm>
            <a:off x="10415714" y="2804932"/>
            <a:ext cx="67344" cy="116587"/>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533" b="0" i="0" u="none" strike="noStrike" kern="1200" cap="none" spc="0" normalizeH="0" baseline="0" noProof="0">
              <a:ln>
                <a:noFill/>
              </a:ln>
              <a:solidFill>
                <a:prstClr val="white"/>
              </a:solidFill>
              <a:effectLst/>
              <a:uLnTx/>
              <a:uFillTx/>
              <a:latin typeface="Georgia"/>
              <a:ea typeface="+mn-ea"/>
              <a:cs typeface="+mn-cs"/>
            </a:endParaRPr>
          </a:p>
        </p:txBody>
      </p:sp>
      <p:sp>
        <p:nvSpPr>
          <p:cNvPr id="97" name="AutoShape 250">
            <a:extLst>
              <a:ext uri="{FF2B5EF4-FFF2-40B4-BE49-F238E27FC236}">
                <a16:creationId xmlns:a16="http://schemas.microsoft.com/office/drawing/2014/main" id="{7AB14AD8-D2C5-C6D1-F941-E917B0A59CAA}"/>
              </a:ext>
            </a:extLst>
          </p:cNvPr>
          <p:cNvSpPr>
            <a:spLocks noChangeArrowheads="1"/>
          </p:cNvSpPr>
          <p:nvPr/>
        </p:nvSpPr>
        <p:spPr bwMode="auto">
          <a:xfrm>
            <a:off x="9747731" y="2823606"/>
            <a:ext cx="97583" cy="751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nchor="ctr">
            <a:spAutoFit/>
          </a:bodyPr>
          <a:lstStyle/>
          <a:p>
            <a:pPr marL="0" marR="0" lvl="0" indent="0" algn="ctr" defTabSz="1219170" rtl="0" eaLnBrk="1" fontAlgn="base" latinLnBrk="0" hangingPunct="1">
              <a:lnSpc>
                <a:spcPct val="100000"/>
              </a:lnSpc>
              <a:spcBef>
                <a:spcPct val="0"/>
              </a:spcBef>
              <a:spcAft>
                <a:spcPct val="0"/>
              </a:spcAft>
              <a:buClrTx/>
              <a:buSzTx/>
              <a:buFontTx/>
              <a:buNone/>
              <a:tabLst/>
              <a:defRPr/>
            </a:pPr>
            <a:r>
              <a:rPr kumimoji="0" lang="en-US" sz="533" b="0" i="0" u="none" strike="noStrike" kern="0" cap="none" spc="0" normalizeH="0" baseline="0" noProof="0">
                <a:ln>
                  <a:noFill/>
                </a:ln>
                <a:solidFill>
                  <a:srgbClr val="000000"/>
                </a:solidFill>
                <a:effectLst/>
                <a:uLnTx/>
                <a:uFillTx/>
                <a:latin typeface="Calibri"/>
                <a:ea typeface="+mn-ea"/>
                <a:cs typeface="+mn-cs"/>
              </a:rPr>
              <a:t>9</a:t>
            </a:r>
          </a:p>
        </p:txBody>
      </p:sp>
      <p:sp>
        <p:nvSpPr>
          <p:cNvPr id="98" name="AutoShape 250">
            <a:extLst>
              <a:ext uri="{FF2B5EF4-FFF2-40B4-BE49-F238E27FC236}">
                <a16:creationId xmlns:a16="http://schemas.microsoft.com/office/drawing/2014/main" id="{259229D9-B84D-B7C7-E098-E3E2BBA75A6F}"/>
              </a:ext>
            </a:extLst>
          </p:cNvPr>
          <p:cNvSpPr>
            <a:spLocks noChangeArrowheads="1"/>
          </p:cNvSpPr>
          <p:nvPr/>
        </p:nvSpPr>
        <p:spPr bwMode="auto">
          <a:xfrm>
            <a:off x="9842615" y="2823606"/>
            <a:ext cx="97583" cy="751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nchor="ctr">
            <a:spAutoFit/>
          </a:bodyPr>
          <a:lstStyle/>
          <a:p>
            <a:pPr marL="0" marR="0" lvl="0" indent="0" algn="ctr" defTabSz="1219170" rtl="0" eaLnBrk="1" fontAlgn="base" latinLnBrk="0" hangingPunct="1">
              <a:lnSpc>
                <a:spcPct val="100000"/>
              </a:lnSpc>
              <a:spcBef>
                <a:spcPct val="0"/>
              </a:spcBef>
              <a:spcAft>
                <a:spcPct val="0"/>
              </a:spcAft>
              <a:buClrTx/>
              <a:buSzTx/>
              <a:buFontTx/>
              <a:buNone/>
              <a:tabLst/>
              <a:defRPr/>
            </a:pPr>
            <a:r>
              <a:rPr kumimoji="0" lang="en-US" sz="533" b="0" i="0" u="none" strike="noStrike" kern="0" cap="none" spc="0" normalizeH="0" baseline="0" noProof="0">
                <a:ln>
                  <a:noFill/>
                </a:ln>
                <a:solidFill>
                  <a:srgbClr val="000000"/>
                </a:solidFill>
                <a:effectLst/>
                <a:uLnTx/>
                <a:uFillTx/>
                <a:latin typeface="Calibri"/>
                <a:ea typeface="+mn-ea"/>
                <a:cs typeface="+mn-cs"/>
              </a:rPr>
              <a:t>10</a:t>
            </a:r>
          </a:p>
        </p:txBody>
      </p:sp>
      <p:sp>
        <p:nvSpPr>
          <p:cNvPr id="99" name="Left Brace 98">
            <a:extLst>
              <a:ext uri="{FF2B5EF4-FFF2-40B4-BE49-F238E27FC236}">
                <a16:creationId xmlns:a16="http://schemas.microsoft.com/office/drawing/2014/main" id="{77F47EF9-45C3-7AA6-7908-A118D9EAC0B0}"/>
              </a:ext>
            </a:extLst>
          </p:cNvPr>
          <p:cNvSpPr/>
          <p:nvPr/>
        </p:nvSpPr>
        <p:spPr>
          <a:xfrm rot="5400000">
            <a:off x="7292620" y="2236932"/>
            <a:ext cx="72377" cy="1008771"/>
          </a:xfrm>
          <a:prstGeom prst="leftBrace">
            <a:avLst>
              <a:gd name="adj1" fmla="val 72062"/>
              <a:gd name="adj2"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533" b="0" i="0" u="none" strike="noStrike" kern="1200" cap="none" spc="0" normalizeH="0" baseline="0" noProof="0">
              <a:ln>
                <a:noFill/>
              </a:ln>
              <a:solidFill>
                <a:srgbClr val="000000"/>
              </a:solidFill>
              <a:effectLst/>
              <a:uLnTx/>
              <a:uFillTx/>
              <a:latin typeface="Georgia"/>
              <a:ea typeface="+mn-ea"/>
              <a:cs typeface="+mn-cs"/>
            </a:endParaRPr>
          </a:p>
        </p:txBody>
      </p:sp>
      <p:grpSp>
        <p:nvGrpSpPr>
          <p:cNvPr id="100" name="Group 99">
            <a:extLst>
              <a:ext uri="{FF2B5EF4-FFF2-40B4-BE49-F238E27FC236}">
                <a16:creationId xmlns:a16="http://schemas.microsoft.com/office/drawing/2014/main" id="{97C88B4C-86C8-A383-1F7F-7F4D756A9802}"/>
              </a:ext>
            </a:extLst>
          </p:cNvPr>
          <p:cNvGrpSpPr/>
          <p:nvPr/>
        </p:nvGrpSpPr>
        <p:grpSpPr>
          <a:xfrm>
            <a:off x="6887556" y="2408531"/>
            <a:ext cx="937216" cy="274323"/>
            <a:chOff x="4978400" y="2082800"/>
            <a:chExt cx="706967" cy="317499"/>
          </a:xfrm>
          <a:solidFill>
            <a:schemeClr val="bg1">
              <a:lumMod val="85000"/>
            </a:schemeClr>
          </a:solidFill>
        </p:grpSpPr>
        <p:sp>
          <p:nvSpPr>
            <p:cNvPr id="137" name="Rectangle 136">
              <a:extLst>
                <a:ext uri="{FF2B5EF4-FFF2-40B4-BE49-F238E27FC236}">
                  <a16:creationId xmlns:a16="http://schemas.microsoft.com/office/drawing/2014/main" id="{2860AE00-403F-FAD4-0554-1DA7F4626EEA}"/>
                </a:ext>
              </a:extLst>
            </p:cNvPr>
            <p:cNvSpPr/>
            <p:nvPr/>
          </p:nvSpPr>
          <p:spPr>
            <a:xfrm>
              <a:off x="4978400" y="2082800"/>
              <a:ext cx="706967" cy="317499"/>
            </a:xfrm>
            <a:prstGeom prst="rect">
              <a:avLst/>
            </a:prstGeom>
            <a:grpFill/>
            <a:ln w="63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533" b="0" i="0" u="none" strike="noStrike" kern="1200" cap="none" spc="0" normalizeH="0" baseline="0" noProof="0">
                <a:ln>
                  <a:noFill/>
                </a:ln>
                <a:solidFill>
                  <a:prstClr val="white"/>
                </a:solidFill>
                <a:effectLst/>
                <a:uLnTx/>
                <a:uFillTx/>
                <a:latin typeface="Georgia"/>
                <a:ea typeface="+mn-ea"/>
                <a:cs typeface="+mn-cs"/>
              </a:endParaRPr>
            </a:p>
          </p:txBody>
        </p:sp>
        <p:sp>
          <p:nvSpPr>
            <p:cNvPr id="138" name="AutoShape 250">
              <a:extLst>
                <a:ext uri="{FF2B5EF4-FFF2-40B4-BE49-F238E27FC236}">
                  <a16:creationId xmlns:a16="http://schemas.microsoft.com/office/drawing/2014/main" id="{F0A8639C-BE6F-283C-9A31-52DD4B0FC621}"/>
                </a:ext>
              </a:extLst>
            </p:cNvPr>
            <p:cNvSpPr>
              <a:spLocks noChangeArrowheads="1"/>
            </p:cNvSpPr>
            <p:nvPr/>
          </p:nvSpPr>
          <p:spPr bwMode="auto">
            <a:xfrm>
              <a:off x="5005739" y="2135058"/>
              <a:ext cx="652289" cy="212984"/>
            </a:xfrm>
            <a:prstGeom prst="rect">
              <a:avLst/>
            </a:prstGeom>
            <a:grp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24384" rIns="0" bIns="24384" anchor="ctr">
              <a:noAutofit/>
            </a:bodyPr>
            <a:lstStyle/>
            <a:p>
              <a:pPr marL="0" marR="0" lvl="0" indent="0" algn="ctr" defTabSz="1219170" rtl="0" eaLnBrk="1" fontAlgn="base" latinLnBrk="0" hangingPunct="1">
                <a:lnSpc>
                  <a:spcPct val="100000"/>
                </a:lnSpc>
                <a:spcBef>
                  <a:spcPct val="0"/>
                </a:spcBef>
                <a:spcAft>
                  <a:spcPct val="0"/>
                </a:spcAft>
                <a:buClrTx/>
                <a:buSzTx/>
                <a:buFontTx/>
                <a:buNone/>
                <a:tabLst/>
                <a:defRPr/>
              </a:pPr>
              <a:r>
                <a:rPr kumimoji="0" lang="en-US" sz="533" b="1" i="0" u="none" strike="noStrike" kern="0" cap="none" spc="0" normalizeH="0" baseline="0" noProof="0" dirty="0">
                  <a:ln>
                    <a:noFill/>
                  </a:ln>
                  <a:solidFill>
                    <a:srgbClr val="000000"/>
                  </a:solidFill>
                  <a:effectLst/>
                  <a:uLnTx/>
                  <a:uFillTx/>
                  <a:latin typeface="Georgia"/>
                  <a:ea typeface="+mn-ea"/>
                  <a:cs typeface="+mn-cs"/>
                </a:rPr>
                <a:t>Statin medication</a:t>
              </a:r>
              <a:br>
                <a:rPr kumimoji="0" lang="en-US" sz="533" b="1" i="0" u="none" strike="noStrike" kern="0" cap="none" spc="0" normalizeH="0" baseline="0" noProof="0" dirty="0">
                  <a:ln>
                    <a:noFill/>
                  </a:ln>
                  <a:solidFill>
                    <a:srgbClr val="000000"/>
                  </a:solidFill>
                  <a:effectLst/>
                  <a:uLnTx/>
                  <a:uFillTx/>
                  <a:latin typeface="Georgia"/>
                  <a:ea typeface="+mn-ea"/>
                  <a:cs typeface="+mn-cs"/>
                </a:rPr>
              </a:br>
              <a:r>
                <a:rPr kumimoji="0" lang="en-US" sz="533" b="1" i="0" u="none" strike="noStrike" kern="0" cap="none" spc="0" normalizeH="0" baseline="0" noProof="0" dirty="0">
                  <a:ln>
                    <a:noFill/>
                  </a:ln>
                  <a:solidFill>
                    <a:srgbClr val="000000"/>
                  </a:solidFill>
                  <a:effectLst/>
                  <a:uLnTx/>
                  <a:uFillTx/>
                  <a:latin typeface="Georgia"/>
                  <a:ea typeface="+mn-ea"/>
                  <a:cs typeface="+mn-cs"/>
                </a:rPr>
                <a:t>possession ratio ≥80%</a:t>
              </a:r>
              <a:br>
                <a:rPr kumimoji="0" lang="en-US" sz="533" b="1" i="0" u="none" strike="noStrike" kern="0" cap="none" spc="0" normalizeH="0" baseline="0" noProof="0" dirty="0">
                  <a:ln>
                    <a:noFill/>
                  </a:ln>
                  <a:solidFill>
                    <a:srgbClr val="000000"/>
                  </a:solidFill>
                  <a:effectLst/>
                  <a:uLnTx/>
                  <a:uFillTx/>
                  <a:latin typeface="Georgia"/>
                  <a:ea typeface="+mn-ea"/>
                  <a:cs typeface="+mn-cs"/>
                </a:rPr>
              </a:br>
              <a:r>
                <a:rPr kumimoji="0" lang="en-US" sz="533" b="0" i="0" u="none" strike="noStrike" kern="0" cap="none" spc="0" normalizeH="0" baseline="0" noProof="0" dirty="0">
                  <a:ln>
                    <a:noFill/>
                  </a:ln>
                  <a:solidFill>
                    <a:srgbClr val="000000"/>
                  </a:solidFill>
                  <a:effectLst/>
                  <a:uLnTx/>
                  <a:uFillTx/>
                  <a:latin typeface="Georgia"/>
                  <a:ea typeface="+mn-ea"/>
                  <a:cs typeface="+mn-cs"/>
                </a:rPr>
                <a:t>Between m= -24 and m= -13</a:t>
              </a:r>
            </a:p>
          </p:txBody>
        </p:sp>
      </p:grpSp>
      <p:grpSp>
        <p:nvGrpSpPr>
          <p:cNvPr id="101" name="Group 100">
            <a:extLst>
              <a:ext uri="{FF2B5EF4-FFF2-40B4-BE49-F238E27FC236}">
                <a16:creationId xmlns:a16="http://schemas.microsoft.com/office/drawing/2014/main" id="{DE901198-6A56-4C5E-041F-193FF4D1CCC9}"/>
              </a:ext>
            </a:extLst>
          </p:cNvPr>
          <p:cNvGrpSpPr/>
          <p:nvPr/>
        </p:nvGrpSpPr>
        <p:grpSpPr>
          <a:xfrm>
            <a:off x="7915042" y="2408531"/>
            <a:ext cx="937216" cy="274323"/>
            <a:chOff x="4978400" y="2082800"/>
            <a:chExt cx="706967" cy="317499"/>
          </a:xfrm>
          <a:solidFill>
            <a:schemeClr val="bg1">
              <a:lumMod val="85000"/>
            </a:schemeClr>
          </a:solidFill>
        </p:grpSpPr>
        <p:sp>
          <p:nvSpPr>
            <p:cNvPr id="135" name="Rectangle 134">
              <a:extLst>
                <a:ext uri="{FF2B5EF4-FFF2-40B4-BE49-F238E27FC236}">
                  <a16:creationId xmlns:a16="http://schemas.microsoft.com/office/drawing/2014/main" id="{82262EB8-94A5-3AE1-A221-0D36A0A8D03F}"/>
                </a:ext>
              </a:extLst>
            </p:cNvPr>
            <p:cNvSpPr/>
            <p:nvPr/>
          </p:nvSpPr>
          <p:spPr>
            <a:xfrm>
              <a:off x="4978400" y="2082800"/>
              <a:ext cx="706967" cy="317499"/>
            </a:xfrm>
            <a:prstGeom prst="rect">
              <a:avLst/>
            </a:prstGeom>
            <a:grpFill/>
            <a:ln w="63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533" b="0" i="0" u="none" strike="noStrike" kern="1200" cap="none" spc="0" normalizeH="0" baseline="0" noProof="0">
                <a:ln>
                  <a:noFill/>
                </a:ln>
                <a:solidFill>
                  <a:prstClr val="white"/>
                </a:solidFill>
                <a:effectLst/>
                <a:uLnTx/>
                <a:uFillTx/>
                <a:latin typeface="Georgia"/>
                <a:ea typeface="+mn-ea"/>
                <a:cs typeface="+mn-cs"/>
              </a:endParaRPr>
            </a:p>
          </p:txBody>
        </p:sp>
        <p:sp>
          <p:nvSpPr>
            <p:cNvPr id="136" name="AutoShape 250">
              <a:extLst>
                <a:ext uri="{FF2B5EF4-FFF2-40B4-BE49-F238E27FC236}">
                  <a16:creationId xmlns:a16="http://schemas.microsoft.com/office/drawing/2014/main" id="{44C22FE2-2710-6BA4-045D-0B7369A4BE0B}"/>
                </a:ext>
              </a:extLst>
            </p:cNvPr>
            <p:cNvSpPr>
              <a:spLocks noChangeArrowheads="1"/>
            </p:cNvSpPr>
            <p:nvPr/>
          </p:nvSpPr>
          <p:spPr bwMode="auto">
            <a:xfrm>
              <a:off x="5005739" y="2135058"/>
              <a:ext cx="652289" cy="212984"/>
            </a:xfrm>
            <a:prstGeom prst="rect">
              <a:avLst/>
            </a:prstGeom>
            <a:grp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24384" rIns="0" bIns="24384" anchor="ctr">
              <a:noAutofit/>
            </a:bodyPr>
            <a:lstStyle/>
            <a:p>
              <a:pPr marL="0" marR="0" lvl="0" indent="0" algn="ctr" defTabSz="1219170" rtl="0" eaLnBrk="1" fontAlgn="base" latinLnBrk="0" hangingPunct="1">
                <a:lnSpc>
                  <a:spcPct val="100000"/>
                </a:lnSpc>
                <a:spcBef>
                  <a:spcPct val="0"/>
                </a:spcBef>
                <a:spcAft>
                  <a:spcPct val="0"/>
                </a:spcAft>
                <a:buClrTx/>
                <a:buSzTx/>
                <a:buFontTx/>
                <a:buNone/>
                <a:tabLst/>
                <a:defRPr/>
              </a:pPr>
              <a:r>
                <a:rPr kumimoji="0" lang="en-US" sz="533" b="1" i="0" u="none" strike="noStrike" kern="0" cap="none" spc="0" normalizeH="0" baseline="0" noProof="0" dirty="0">
                  <a:ln>
                    <a:noFill/>
                  </a:ln>
                  <a:solidFill>
                    <a:srgbClr val="000000"/>
                  </a:solidFill>
                  <a:effectLst/>
                  <a:uLnTx/>
                  <a:uFillTx/>
                  <a:latin typeface="Georgia"/>
                  <a:ea typeface="+mn-ea"/>
                  <a:cs typeface="+mn-cs"/>
                </a:rPr>
                <a:t>Statin medication</a:t>
              </a:r>
              <a:br>
                <a:rPr kumimoji="0" lang="en-US" sz="533" b="1" i="0" u="none" strike="noStrike" kern="0" cap="none" spc="0" normalizeH="0" baseline="0" noProof="0" dirty="0">
                  <a:ln>
                    <a:noFill/>
                  </a:ln>
                  <a:solidFill>
                    <a:srgbClr val="000000"/>
                  </a:solidFill>
                  <a:effectLst/>
                  <a:uLnTx/>
                  <a:uFillTx/>
                  <a:latin typeface="Georgia"/>
                  <a:ea typeface="+mn-ea"/>
                  <a:cs typeface="+mn-cs"/>
                </a:rPr>
              </a:br>
              <a:r>
                <a:rPr kumimoji="0" lang="en-US" sz="533" b="1" i="0" u="none" strike="noStrike" kern="0" cap="none" spc="0" normalizeH="0" baseline="0" noProof="0" dirty="0">
                  <a:ln>
                    <a:noFill/>
                  </a:ln>
                  <a:solidFill>
                    <a:srgbClr val="000000"/>
                  </a:solidFill>
                  <a:effectLst/>
                  <a:uLnTx/>
                  <a:uFillTx/>
                  <a:latin typeface="Georgia"/>
                  <a:ea typeface="+mn-ea"/>
                  <a:cs typeface="+mn-cs"/>
                </a:rPr>
                <a:t>possession ratio ≥80%</a:t>
              </a:r>
              <a:br>
                <a:rPr kumimoji="0" lang="en-US" sz="533" b="1" i="0" u="none" strike="noStrike" kern="0" cap="none" spc="0" normalizeH="0" baseline="0" noProof="0" dirty="0">
                  <a:ln>
                    <a:noFill/>
                  </a:ln>
                  <a:solidFill>
                    <a:srgbClr val="000000"/>
                  </a:solidFill>
                  <a:effectLst/>
                  <a:uLnTx/>
                  <a:uFillTx/>
                  <a:latin typeface="Georgia"/>
                  <a:ea typeface="+mn-ea"/>
                  <a:cs typeface="+mn-cs"/>
                </a:rPr>
              </a:br>
              <a:r>
                <a:rPr kumimoji="0" lang="en-US" sz="533" b="0" i="0" u="none" strike="noStrike" kern="0" cap="none" spc="0" normalizeH="0" baseline="0" noProof="0" dirty="0">
                  <a:ln>
                    <a:noFill/>
                  </a:ln>
                  <a:solidFill>
                    <a:srgbClr val="000000"/>
                  </a:solidFill>
                  <a:effectLst/>
                  <a:uLnTx/>
                  <a:uFillTx/>
                  <a:latin typeface="Georgia"/>
                  <a:ea typeface="+mn-ea"/>
                  <a:cs typeface="+mn-cs"/>
                </a:rPr>
                <a:t>Between m= -12 and m= -1</a:t>
              </a:r>
            </a:p>
          </p:txBody>
        </p:sp>
      </p:grpSp>
      <p:grpSp>
        <p:nvGrpSpPr>
          <p:cNvPr id="102" name="Group 101">
            <a:extLst>
              <a:ext uri="{FF2B5EF4-FFF2-40B4-BE49-F238E27FC236}">
                <a16:creationId xmlns:a16="http://schemas.microsoft.com/office/drawing/2014/main" id="{973E2E29-F9D3-0438-E777-0D426E4CC5B6}"/>
              </a:ext>
            </a:extLst>
          </p:cNvPr>
          <p:cNvGrpSpPr/>
          <p:nvPr/>
        </p:nvGrpSpPr>
        <p:grpSpPr>
          <a:xfrm>
            <a:off x="7805828" y="1960936"/>
            <a:ext cx="1165211" cy="414679"/>
            <a:chOff x="4978400" y="2058904"/>
            <a:chExt cx="706967" cy="341395"/>
          </a:xfrm>
          <a:solidFill>
            <a:schemeClr val="bg1">
              <a:lumMod val="85000"/>
            </a:schemeClr>
          </a:solidFill>
        </p:grpSpPr>
        <p:sp>
          <p:nvSpPr>
            <p:cNvPr id="133" name="Rectangle 132">
              <a:extLst>
                <a:ext uri="{FF2B5EF4-FFF2-40B4-BE49-F238E27FC236}">
                  <a16:creationId xmlns:a16="http://schemas.microsoft.com/office/drawing/2014/main" id="{CE2ECC36-609C-AF11-8691-C725ACD21C44}"/>
                </a:ext>
              </a:extLst>
            </p:cNvPr>
            <p:cNvSpPr/>
            <p:nvPr/>
          </p:nvSpPr>
          <p:spPr>
            <a:xfrm>
              <a:off x="4978400" y="2058904"/>
              <a:ext cx="706967" cy="341395"/>
            </a:xfrm>
            <a:prstGeom prst="rect">
              <a:avLst/>
            </a:prstGeom>
            <a:grpFill/>
            <a:ln w="63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533" b="0" i="0" u="none" strike="noStrike" kern="1200" cap="none" spc="0" normalizeH="0" baseline="0" noProof="0">
                <a:ln>
                  <a:noFill/>
                </a:ln>
                <a:solidFill>
                  <a:prstClr val="white"/>
                </a:solidFill>
                <a:effectLst/>
                <a:uLnTx/>
                <a:uFillTx/>
                <a:latin typeface="Georgia"/>
                <a:ea typeface="+mn-ea"/>
                <a:cs typeface="+mn-cs"/>
              </a:endParaRPr>
            </a:p>
          </p:txBody>
        </p:sp>
        <p:sp>
          <p:nvSpPr>
            <p:cNvPr id="134" name="AutoShape 250">
              <a:extLst>
                <a:ext uri="{FF2B5EF4-FFF2-40B4-BE49-F238E27FC236}">
                  <a16:creationId xmlns:a16="http://schemas.microsoft.com/office/drawing/2014/main" id="{B5F5DEF7-4177-BC63-3D3A-DD241E4C0781}"/>
                </a:ext>
              </a:extLst>
            </p:cNvPr>
            <p:cNvSpPr>
              <a:spLocks noChangeArrowheads="1"/>
            </p:cNvSpPr>
            <p:nvPr/>
          </p:nvSpPr>
          <p:spPr bwMode="auto">
            <a:xfrm>
              <a:off x="5005739" y="2123109"/>
              <a:ext cx="652289" cy="212984"/>
            </a:xfrm>
            <a:prstGeom prst="rect">
              <a:avLst/>
            </a:prstGeom>
            <a:grp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24384" rIns="0" bIns="24384" anchor="ctr">
              <a:noAutofit/>
            </a:bodyPr>
            <a:lstStyle/>
            <a:p>
              <a:pPr marL="0" marR="0" lvl="0" indent="0" algn="ctr" defTabSz="1219170" rtl="0" eaLnBrk="1" fontAlgn="base" latinLnBrk="0" hangingPunct="1">
                <a:lnSpc>
                  <a:spcPct val="100000"/>
                </a:lnSpc>
                <a:spcBef>
                  <a:spcPct val="0"/>
                </a:spcBef>
                <a:spcAft>
                  <a:spcPct val="0"/>
                </a:spcAft>
                <a:buClrTx/>
                <a:buSzTx/>
                <a:buFontTx/>
                <a:buNone/>
                <a:tabLst/>
                <a:defRPr/>
              </a:pPr>
              <a:r>
                <a:rPr kumimoji="0" lang="en-US" sz="533" b="1" i="0" u="none" strike="noStrike" kern="0" cap="none" spc="0" normalizeH="0" baseline="0" noProof="0" dirty="0">
                  <a:ln>
                    <a:noFill/>
                  </a:ln>
                  <a:solidFill>
                    <a:srgbClr val="000000"/>
                  </a:solidFill>
                  <a:effectLst/>
                  <a:uLnTx/>
                  <a:uFillTx/>
                  <a:latin typeface="Georgia"/>
                  <a:ea typeface="+mn-ea"/>
                  <a:cs typeface="+mn-cs"/>
                </a:rPr>
                <a:t>75</a:t>
              </a:r>
              <a:r>
                <a:rPr kumimoji="0" lang="en-US" sz="533" b="1" i="0" u="none" strike="noStrike" kern="0" cap="none" spc="0" normalizeH="0" baseline="30000" noProof="0" dirty="0">
                  <a:ln>
                    <a:noFill/>
                  </a:ln>
                  <a:solidFill>
                    <a:srgbClr val="000000"/>
                  </a:solidFill>
                  <a:effectLst/>
                  <a:uLnTx/>
                  <a:uFillTx/>
                  <a:latin typeface="Georgia"/>
                  <a:ea typeface="+mn-ea"/>
                  <a:cs typeface="+mn-cs"/>
                </a:rPr>
                <a:t>th</a:t>
              </a:r>
              <a:r>
                <a:rPr kumimoji="0" lang="en-US" sz="533" b="1" i="0" u="none" strike="noStrike" kern="0" cap="none" spc="0" normalizeH="0" baseline="0" noProof="0" dirty="0">
                  <a:ln>
                    <a:noFill/>
                  </a:ln>
                  <a:solidFill>
                    <a:srgbClr val="000000"/>
                  </a:solidFill>
                  <a:effectLst/>
                  <a:uLnTx/>
                  <a:uFillTx/>
                  <a:latin typeface="Georgia"/>
                  <a:ea typeface="+mn-ea"/>
                  <a:cs typeface="+mn-cs"/>
                </a:rPr>
                <a:t> birthday</a:t>
              </a:r>
              <a:br>
                <a:rPr kumimoji="0" lang="en-US" sz="533" b="1" i="0" u="none" strike="noStrike" kern="0" cap="none" spc="0" normalizeH="0" baseline="0" noProof="0" dirty="0">
                  <a:ln>
                    <a:noFill/>
                  </a:ln>
                  <a:solidFill>
                    <a:srgbClr val="000000"/>
                  </a:solidFill>
                  <a:effectLst/>
                  <a:uLnTx/>
                  <a:uFillTx/>
                  <a:latin typeface="Georgia"/>
                  <a:ea typeface="+mn-ea"/>
                  <a:cs typeface="+mn-cs"/>
                </a:rPr>
              </a:br>
              <a:r>
                <a:rPr kumimoji="0" lang="en-US" sz="533" b="0" i="0" u="none" strike="noStrike" kern="0" cap="none" spc="0" normalizeH="0" baseline="0" noProof="0" dirty="0">
                  <a:ln>
                    <a:noFill/>
                  </a:ln>
                  <a:solidFill>
                    <a:srgbClr val="000000"/>
                  </a:solidFill>
                  <a:effectLst/>
                  <a:uLnTx/>
                  <a:uFillTx/>
                  <a:latin typeface="Georgia"/>
                  <a:ea typeface="+mn-ea"/>
                  <a:cs typeface="+mn-cs"/>
                </a:rPr>
                <a:t>In 2012 to 2014</a:t>
              </a:r>
              <a:br>
                <a:rPr kumimoji="0" lang="en-US" sz="533" b="0" i="0" u="none" strike="noStrike" kern="0" cap="none" spc="0" normalizeH="0" baseline="0" noProof="0" dirty="0">
                  <a:ln>
                    <a:noFill/>
                  </a:ln>
                  <a:solidFill>
                    <a:srgbClr val="000000"/>
                  </a:solidFill>
                  <a:effectLst/>
                  <a:uLnTx/>
                  <a:uFillTx/>
                  <a:latin typeface="Georgia"/>
                  <a:ea typeface="+mn-ea"/>
                  <a:cs typeface="+mn-cs"/>
                </a:rPr>
              </a:br>
              <a:r>
                <a:rPr kumimoji="0" lang="en-US" sz="533" b="0" i="0" u="none" strike="noStrike" kern="0" cap="none" spc="0" normalizeH="0" baseline="0" noProof="0" dirty="0">
                  <a:ln>
                    <a:noFill/>
                  </a:ln>
                  <a:solidFill>
                    <a:srgbClr val="000000"/>
                  </a:solidFill>
                  <a:effectLst/>
                  <a:uLnTx/>
                  <a:uFillTx/>
                  <a:latin typeface="Georgia"/>
                  <a:ea typeface="+mn-ea"/>
                  <a:cs typeface="+mn-cs"/>
                </a:rPr>
                <a:t>(Patients from the French general health insurance scheme living in metropolitan France)</a:t>
              </a:r>
            </a:p>
          </p:txBody>
        </p:sp>
      </p:grpSp>
      <p:grpSp>
        <p:nvGrpSpPr>
          <p:cNvPr id="103" name="Group 102">
            <a:extLst>
              <a:ext uri="{FF2B5EF4-FFF2-40B4-BE49-F238E27FC236}">
                <a16:creationId xmlns:a16="http://schemas.microsoft.com/office/drawing/2014/main" id="{CB618A5F-D94E-B090-C14F-FBE0A3C6859E}"/>
              </a:ext>
            </a:extLst>
          </p:cNvPr>
          <p:cNvGrpSpPr/>
          <p:nvPr/>
        </p:nvGrpSpPr>
        <p:grpSpPr>
          <a:xfrm>
            <a:off x="8992366" y="1989960"/>
            <a:ext cx="488555" cy="299239"/>
            <a:chOff x="4978400" y="2082800"/>
            <a:chExt cx="706967" cy="317499"/>
          </a:xfrm>
          <a:solidFill>
            <a:schemeClr val="bg1">
              <a:lumMod val="85000"/>
            </a:schemeClr>
          </a:solidFill>
        </p:grpSpPr>
        <p:sp>
          <p:nvSpPr>
            <p:cNvPr id="131" name="Rectangle 130">
              <a:extLst>
                <a:ext uri="{FF2B5EF4-FFF2-40B4-BE49-F238E27FC236}">
                  <a16:creationId xmlns:a16="http://schemas.microsoft.com/office/drawing/2014/main" id="{0AD6F9CD-8D51-7BE3-6ACD-D67EBBCA7523}"/>
                </a:ext>
              </a:extLst>
            </p:cNvPr>
            <p:cNvSpPr/>
            <p:nvPr/>
          </p:nvSpPr>
          <p:spPr>
            <a:xfrm>
              <a:off x="4978400" y="2082800"/>
              <a:ext cx="706967" cy="317499"/>
            </a:xfrm>
            <a:prstGeom prst="rect">
              <a:avLst/>
            </a:prstGeom>
            <a:grpFill/>
            <a:ln w="63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533" b="0" i="0" u="none" strike="noStrike" kern="1200" cap="none" spc="0" normalizeH="0" baseline="0" noProof="0">
                <a:ln>
                  <a:noFill/>
                </a:ln>
                <a:solidFill>
                  <a:prstClr val="white"/>
                </a:solidFill>
                <a:effectLst/>
                <a:uLnTx/>
                <a:uFillTx/>
                <a:latin typeface="Georgia"/>
                <a:ea typeface="+mn-ea"/>
                <a:cs typeface="+mn-cs"/>
              </a:endParaRPr>
            </a:p>
          </p:txBody>
        </p:sp>
        <p:sp>
          <p:nvSpPr>
            <p:cNvPr id="132" name="AutoShape 250">
              <a:extLst>
                <a:ext uri="{FF2B5EF4-FFF2-40B4-BE49-F238E27FC236}">
                  <a16:creationId xmlns:a16="http://schemas.microsoft.com/office/drawing/2014/main" id="{BBA0450E-90CB-F0BE-7149-DF6C91D08F4B}"/>
                </a:ext>
              </a:extLst>
            </p:cNvPr>
            <p:cNvSpPr>
              <a:spLocks noChangeArrowheads="1"/>
            </p:cNvSpPr>
            <p:nvPr/>
          </p:nvSpPr>
          <p:spPr bwMode="auto">
            <a:xfrm>
              <a:off x="5005739" y="2135058"/>
              <a:ext cx="652288" cy="212984"/>
            </a:xfrm>
            <a:prstGeom prst="rect">
              <a:avLst/>
            </a:prstGeom>
            <a:grp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24384" rIns="0" bIns="24384" anchor="ctr">
              <a:noAutofit/>
            </a:bodyPr>
            <a:lstStyle/>
            <a:p>
              <a:pPr marL="0" marR="0" lvl="0" indent="0" algn="ctr" defTabSz="1219170" rtl="0" eaLnBrk="1" fontAlgn="base" latinLnBrk="0" hangingPunct="1">
                <a:lnSpc>
                  <a:spcPct val="100000"/>
                </a:lnSpc>
                <a:spcBef>
                  <a:spcPct val="0"/>
                </a:spcBef>
                <a:spcAft>
                  <a:spcPct val="0"/>
                </a:spcAft>
                <a:buClrTx/>
                <a:buSzTx/>
                <a:buFontTx/>
                <a:buNone/>
                <a:tabLst/>
                <a:defRPr/>
              </a:pPr>
              <a:r>
                <a:rPr kumimoji="0" lang="en-US" sz="533" b="1" i="0" u="none" strike="noStrike" kern="0" cap="none" spc="0" normalizeH="0" baseline="0" noProof="0" dirty="0">
                  <a:ln>
                    <a:noFill/>
                  </a:ln>
                  <a:solidFill>
                    <a:srgbClr val="000000"/>
                  </a:solidFill>
                  <a:effectLst/>
                  <a:uLnTx/>
                  <a:uFillTx/>
                  <a:latin typeface="Georgia"/>
                  <a:ea typeface="+mn-ea"/>
                  <a:cs typeface="+mn-cs"/>
                </a:rPr>
                <a:t>Start of </a:t>
              </a:r>
              <a:br>
                <a:rPr kumimoji="0" lang="en-US" sz="533" b="1" i="0" u="none" strike="noStrike" kern="0" cap="none" spc="0" normalizeH="0" baseline="0" noProof="0" dirty="0">
                  <a:ln>
                    <a:noFill/>
                  </a:ln>
                  <a:solidFill>
                    <a:srgbClr val="000000"/>
                  </a:solidFill>
                  <a:effectLst/>
                  <a:uLnTx/>
                  <a:uFillTx/>
                  <a:latin typeface="Georgia"/>
                  <a:ea typeface="+mn-ea"/>
                  <a:cs typeface="+mn-cs"/>
                </a:rPr>
              </a:br>
              <a:r>
                <a:rPr kumimoji="0" lang="en-US" sz="533" b="1" i="0" u="none" strike="noStrike" kern="0" cap="none" spc="0" normalizeH="0" baseline="0" noProof="0" dirty="0">
                  <a:ln>
                    <a:noFill/>
                  </a:ln>
                  <a:solidFill>
                    <a:srgbClr val="000000"/>
                  </a:solidFill>
                  <a:effectLst/>
                  <a:uLnTx/>
                  <a:uFillTx/>
                  <a:latin typeface="Georgia"/>
                  <a:ea typeface="+mn-ea"/>
                  <a:cs typeface="+mn-cs"/>
                </a:rPr>
                <a:t>follow-up</a:t>
              </a:r>
              <a:br>
                <a:rPr kumimoji="0" lang="en-US" sz="533" b="1" i="0" u="none" strike="noStrike" kern="0" cap="none" spc="0" normalizeH="0" baseline="0" noProof="0" dirty="0">
                  <a:ln>
                    <a:noFill/>
                  </a:ln>
                  <a:solidFill>
                    <a:srgbClr val="000000"/>
                  </a:solidFill>
                  <a:effectLst/>
                  <a:uLnTx/>
                  <a:uFillTx/>
                  <a:latin typeface="Georgia"/>
                  <a:ea typeface="+mn-ea"/>
                  <a:cs typeface="+mn-cs"/>
                </a:rPr>
              </a:br>
              <a:r>
                <a:rPr kumimoji="0" lang="en-US" sz="533" b="0" i="0" u="none" strike="noStrike" kern="0" cap="none" spc="0" normalizeH="0" baseline="0" noProof="0" dirty="0">
                  <a:ln>
                    <a:noFill/>
                  </a:ln>
                  <a:solidFill>
                    <a:srgbClr val="000000"/>
                  </a:solidFill>
                  <a:effectLst/>
                  <a:uLnTx/>
                  <a:uFillTx/>
                  <a:latin typeface="Georgia"/>
                  <a:ea typeface="+mn-ea"/>
                  <a:cs typeface="+mn-cs"/>
                </a:rPr>
                <a:t>Month m=3</a:t>
              </a:r>
            </a:p>
          </p:txBody>
        </p:sp>
      </p:grpSp>
      <p:sp>
        <p:nvSpPr>
          <p:cNvPr id="104" name="Rectangle 103">
            <a:extLst>
              <a:ext uri="{FF2B5EF4-FFF2-40B4-BE49-F238E27FC236}">
                <a16:creationId xmlns:a16="http://schemas.microsoft.com/office/drawing/2014/main" id="{F7F6FA57-288A-8A50-A229-A47EFE735430}"/>
              </a:ext>
            </a:extLst>
          </p:cNvPr>
          <p:cNvSpPr/>
          <p:nvPr/>
        </p:nvSpPr>
        <p:spPr>
          <a:xfrm>
            <a:off x="10282782" y="1989960"/>
            <a:ext cx="1217889" cy="344503"/>
          </a:xfrm>
          <a:prstGeom prst="rect">
            <a:avLst/>
          </a:prstGeom>
          <a:solidFill>
            <a:schemeClr val="bg1">
              <a:lumMod val="85000"/>
            </a:schemeClr>
          </a:solidFill>
          <a:ln w="63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533" b="0" i="0" u="none" strike="noStrike" kern="1200" cap="none" spc="0" normalizeH="0" baseline="0" noProof="0">
              <a:ln>
                <a:noFill/>
              </a:ln>
              <a:solidFill>
                <a:prstClr val="white"/>
              </a:solidFill>
              <a:effectLst/>
              <a:uLnTx/>
              <a:uFillTx/>
              <a:latin typeface="Georgia"/>
              <a:ea typeface="+mn-ea"/>
              <a:cs typeface="+mn-cs"/>
            </a:endParaRPr>
          </a:p>
        </p:txBody>
      </p:sp>
      <p:sp>
        <p:nvSpPr>
          <p:cNvPr id="105" name="AutoShape 250">
            <a:extLst>
              <a:ext uri="{FF2B5EF4-FFF2-40B4-BE49-F238E27FC236}">
                <a16:creationId xmlns:a16="http://schemas.microsoft.com/office/drawing/2014/main" id="{94B19F26-2AF7-1DCB-07E4-3F25519B428F}"/>
              </a:ext>
            </a:extLst>
          </p:cNvPr>
          <p:cNvSpPr>
            <a:spLocks noChangeArrowheads="1"/>
          </p:cNvSpPr>
          <p:nvPr/>
        </p:nvSpPr>
        <p:spPr bwMode="auto">
          <a:xfrm>
            <a:off x="10329876" y="2046661"/>
            <a:ext cx="1123695" cy="2310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24384" rIns="0" bIns="24384" anchor="ctr">
            <a:noAutofit/>
          </a:bodyPr>
          <a:lstStyle/>
          <a:p>
            <a:pPr marL="0" marR="0" lvl="0" indent="0" algn="ctr" defTabSz="1219170" rtl="0" eaLnBrk="1" fontAlgn="base" latinLnBrk="0" hangingPunct="1">
              <a:lnSpc>
                <a:spcPct val="100000"/>
              </a:lnSpc>
              <a:spcBef>
                <a:spcPct val="0"/>
              </a:spcBef>
              <a:spcAft>
                <a:spcPct val="0"/>
              </a:spcAft>
              <a:buClrTx/>
              <a:buSzTx/>
              <a:buFontTx/>
              <a:buNone/>
              <a:tabLst/>
              <a:defRPr/>
            </a:pPr>
            <a:r>
              <a:rPr kumimoji="0" lang="en-US" sz="533" b="1" i="0" u="none" strike="noStrike" kern="0" cap="none" spc="0" normalizeH="0" baseline="0" noProof="0">
                <a:ln>
                  <a:noFill/>
                </a:ln>
                <a:solidFill>
                  <a:srgbClr val="000000"/>
                </a:solidFill>
                <a:effectLst/>
                <a:uLnTx/>
                <a:uFillTx/>
                <a:latin typeface="Georgia"/>
                <a:ea typeface="+mn-ea"/>
                <a:cs typeface="+mn-cs"/>
              </a:rPr>
              <a:t>End of follow-up</a:t>
            </a:r>
          </a:p>
          <a:p>
            <a:pPr marL="0" marR="0" lvl="0" indent="0" algn="ctr" defTabSz="1219170" rtl="0" eaLnBrk="1" fontAlgn="base" latinLnBrk="0" hangingPunct="1">
              <a:lnSpc>
                <a:spcPct val="100000"/>
              </a:lnSpc>
              <a:spcBef>
                <a:spcPct val="0"/>
              </a:spcBef>
              <a:spcAft>
                <a:spcPct val="0"/>
              </a:spcAft>
              <a:buClrTx/>
              <a:buSzTx/>
              <a:buFontTx/>
              <a:buNone/>
              <a:tabLst/>
              <a:defRPr/>
            </a:pPr>
            <a:r>
              <a:rPr kumimoji="0" lang="en-US" sz="533" b="0" i="0" u="none" strike="noStrike" kern="0" cap="none" spc="0" normalizeH="0" baseline="0" noProof="0">
                <a:ln>
                  <a:noFill/>
                </a:ln>
                <a:solidFill>
                  <a:srgbClr val="000000"/>
                </a:solidFill>
                <a:effectLst/>
                <a:uLnTx/>
                <a:uFillTx/>
                <a:latin typeface="Georgia"/>
                <a:ea typeface="+mn-ea"/>
                <a:cs typeface="+mn-cs"/>
              </a:rPr>
              <a:t>(In particular at resumption of statin treatment after discontinuation; December 2015 at the latest</a:t>
            </a:r>
          </a:p>
        </p:txBody>
      </p:sp>
      <p:sp>
        <p:nvSpPr>
          <p:cNvPr id="106" name="AutoShape 250">
            <a:extLst>
              <a:ext uri="{FF2B5EF4-FFF2-40B4-BE49-F238E27FC236}">
                <a16:creationId xmlns:a16="http://schemas.microsoft.com/office/drawing/2014/main" id="{7101BD6B-9FCB-F827-CF47-4CF7C269A767}"/>
              </a:ext>
            </a:extLst>
          </p:cNvPr>
          <p:cNvSpPr>
            <a:spLocks noChangeArrowheads="1"/>
          </p:cNvSpPr>
          <p:nvPr/>
        </p:nvSpPr>
        <p:spPr bwMode="auto">
          <a:xfrm>
            <a:off x="9339538" y="2491420"/>
            <a:ext cx="1571869" cy="1547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24384" rIns="0" bIns="24384" anchor="ctr">
            <a:noAutofit/>
          </a:bodyPr>
          <a:lstStyle/>
          <a:p>
            <a:pPr marL="0" marR="0" lvl="0" indent="0" algn="ctr" defTabSz="1219170" rtl="0" eaLnBrk="1" fontAlgn="base" latinLnBrk="0" hangingPunct="1">
              <a:lnSpc>
                <a:spcPct val="100000"/>
              </a:lnSpc>
              <a:spcBef>
                <a:spcPct val="0"/>
              </a:spcBef>
              <a:spcAft>
                <a:spcPct val="0"/>
              </a:spcAft>
              <a:buClrTx/>
              <a:buSzTx/>
              <a:buFontTx/>
              <a:buNone/>
              <a:tabLst/>
              <a:defRPr/>
            </a:pPr>
            <a:r>
              <a:rPr kumimoji="0" lang="en-US" sz="533" b="1" i="0" u="none" strike="noStrike" kern="0" cap="none" spc="0" normalizeH="0" baseline="0" noProof="0" dirty="0">
                <a:ln>
                  <a:noFill/>
                </a:ln>
                <a:solidFill>
                  <a:srgbClr val="000000"/>
                </a:solidFill>
                <a:effectLst/>
                <a:uLnTx/>
                <a:uFillTx/>
                <a:latin typeface="Georgia"/>
                <a:ea typeface="+mn-ea"/>
                <a:cs typeface="+mn-cs"/>
              </a:rPr>
              <a:t>Assessment of study outcome</a:t>
            </a:r>
          </a:p>
          <a:p>
            <a:pPr marL="0" marR="0" lvl="0" indent="0" algn="ctr" defTabSz="1219170" rtl="0" eaLnBrk="1" fontAlgn="base" latinLnBrk="0" hangingPunct="1">
              <a:lnSpc>
                <a:spcPct val="100000"/>
              </a:lnSpc>
              <a:spcBef>
                <a:spcPct val="0"/>
              </a:spcBef>
              <a:spcAft>
                <a:spcPct val="0"/>
              </a:spcAft>
              <a:buClrTx/>
              <a:buSzTx/>
              <a:buFontTx/>
              <a:buNone/>
              <a:tabLst/>
              <a:defRPr/>
            </a:pPr>
            <a:r>
              <a:rPr kumimoji="0" lang="en-US" sz="533" b="0" i="0" u="none" strike="noStrike" kern="0" cap="none" spc="0" normalizeH="0" baseline="0" noProof="0" dirty="0">
                <a:ln>
                  <a:noFill/>
                </a:ln>
                <a:solidFill>
                  <a:srgbClr val="000000"/>
                </a:solidFill>
                <a:effectLst/>
                <a:uLnTx/>
                <a:uFillTx/>
                <a:latin typeface="Georgia"/>
                <a:ea typeface="+mn-ea"/>
                <a:cs typeface="+mn-cs"/>
              </a:rPr>
              <a:t>Hospital admission for cardiovascular event</a:t>
            </a:r>
          </a:p>
        </p:txBody>
      </p:sp>
      <p:grpSp>
        <p:nvGrpSpPr>
          <p:cNvPr id="107" name="Group 106">
            <a:extLst>
              <a:ext uri="{FF2B5EF4-FFF2-40B4-BE49-F238E27FC236}">
                <a16:creationId xmlns:a16="http://schemas.microsoft.com/office/drawing/2014/main" id="{CF9D4B1A-7EC3-564E-7373-9A8DC13A80C8}"/>
              </a:ext>
            </a:extLst>
          </p:cNvPr>
          <p:cNvGrpSpPr/>
          <p:nvPr/>
        </p:nvGrpSpPr>
        <p:grpSpPr>
          <a:xfrm>
            <a:off x="6816002" y="3170663"/>
            <a:ext cx="1791755" cy="342435"/>
            <a:chOff x="4978400" y="2043383"/>
            <a:chExt cx="706967" cy="396332"/>
          </a:xfrm>
          <a:solidFill>
            <a:schemeClr val="bg1">
              <a:lumMod val="85000"/>
            </a:schemeClr>
          </a:solidFill>
        </p:grpSpPr>
        <p:sp>
          <p:nvSpPr>
            <p:cNvPr id="129" name="Rectangle 128">
              <a:extLst>
                <a:ext uri="{FF2B5EF4-FFF2-40B4-BE49-F238E27FC236}">
                  <a16:creationId xmlns:a16="http://schemas.microsoft.com/office/drawing/2014/main" id="{71CDFD97-8A77-BF8D-5298-627D3A746A2E}"/>
                </a:ext>
              </a:extLst>
            </p:cNvPr>
            <p:cNvSpPr/>
            <p:nvPr/>
          </p:nvSpPr>
          <p:spPr>
            <a:xfrm>
              <a:off x="4978400" y="2043383"/>
              <a:ext cx="706967" cy="396332"/>
            </a:xfrm>
            <a:prstGeom prst="rect">
              <a:avLst/>
            </a:prstGeom>
            <a:grpFill/>
            <a:ln w="63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533" b="0" i="0" u="none" strike="noStrike" kern="1200" cap="none" spc="0" normalizeH="0" baseline="0" noProof="0">
                <a:ln>
                  <a:noFill/>
                </a:ln>
                <a:solidFill>
                  <a:prstClr val="white"/>
                </a:solidFill>
                <a:effectLst/>
                <a:uLnTx/>
                <a:uFillTx/>
                <a:latin typeface="Georgia"/>
                <a:ea typeface="+mn-ea"/>
                <a:cs typeface="+mn-cs"/>
              </a:endParaRPr>
            </a:p>
          </p:txBody>
        </p:sp>
        <p:sp>
          <p:nvSpPr>
            <p:cNvPr id="130" name="AutoShape 250">
              <a:extLst>
                <a:ext uri="{FF2B5EF4-FFF2-40B4-BE49-F238E27FC236}">
                  <a16:creationId xmlns:a16="http://schemas.microsoft.com/office/drawing/2014/main" id="{B62DF83B-4FD0-21B7-8864-BBDA54943BB4}"/>
                </a:ext>
              </a:extLst>
            </p:cNvPr>
            <p:cNvSpPr>
              <a:spLocks noChangeArrowheads="1"/>
            </p:cNvSpPr>
            <p:nvPr/>
          </p:nvSpPr>
          <p:spPr bwMode="auto">
            <a:xfrm>
              <a:off x="5005739" y="2076284"/>
              <a:ext cx="652289" cy="330531"/>
            </a:xfrm>
            <a:prstGeom prst="rect">
              <a:avLst/>
            </a:prstGeom>
            <a:grp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24384" rIns="0" bIns="24384" anchor="ctr">
              <a:noAutofit/>
            </a:bodyPr>
            <a:lstStyle/>
            <a:p>
              <a:pPr marL="0" marR="0" lvl="0" indent="0" algn="ctr" defTabSz="1219170" rtl="0" eaLnBrk="1" fontAlgn="base" latinLnBrk="0" hangingPunct="1">
                <a:lnSpc>
                  <a:spcPct val="100000"/>
                </a:lnSpc>
                <a:spcBef>
                  <a:spcPct val="0"/>
                </a:spcBef>
                <a:spcAft>
                  <a:spcPct val="0"/>
                </a:spcAft>
                <a:buClrTx/>
                <a:buSzTx/>
                <a:buFontTx/>
                <a:buNone/>
                <a:tabLst/>
                <a:defRPr/>
              </a:pPr>
              <a:r>
                <a:rPr kumimoji="0" lang="en-US" sz="533" b="1" i="0" u="none" strike="noStrike" kern="0" cap="none" spc="0" normalizeH="0" baseline="0" noProof="0" dirty="0">
                  <a:ln>
                    <a:noFill/>
                  </a:ln>
                  <a:solidFill>
                    <a:srgbClr val="000000"/>
                  </a:solidFill>
                  <a:effectLst/>
                  <a:uLnTx/>
                  <a:uFillTx/>
                  <a:latin typeface="Georgia"/>
                  <a:ea typeface="+mn-ea"/>
                  <a:cs typeface="+mn-cs"/>
                </a:rPr>
                <a:t>No in-hospital diagnosis, clinical</a:t>
              </a:r>
              <a:br>
                <a:rPr kumimoji="0" lang="en-US" sz="533" b="1" i="0" u="none" strike="noStrike" kern="0" cap="none" spc="0" normalizeH="0" baseline="0" noProof="0" dirty="0">
                  <a:ln>
                    <a:noFill/>
                  </a:ln>
                  <a:solidFill>
                    <a:srgbClr val="000000"/>
                  </a:solidFill>
                  <a:effectLst/>
                  <a:uLnTx/>
                  <a:uFillTx/>
                  <a:latin typeface="Georgia"/>
                  <a:ea typeface="+mn-ea"/>
                  <a:cs typeface="+mn-cs"/>
                </a:rPr>
              </a:br>
              <a:r>
                <a:rPr kumimoji="0" lang="en-US" sz="533" b="1" i="0" u="none" strike="noStrike" kern="0" cap="none" spc="0" normalizeH="0" baseline="0" noProof="0" dirty="0">
                  <a:ln>
                    <a:noFill/>
                  </a:ln>
                  <a:solidFill>
                    <a:srgbClr val="000000"/>
                  </a:solidFill>
                  <a:effectLst/>
                  <a:uLnTx/>
                  <a:uFillTx/>
                  <a:latin typeface="Georgia"/>
                  <a:ea typeface="+mn-ea"/>
                  <a:cs typeface="+mn-cs"/>
                </a:rPr>
                <a:t>procedure or drug therapy suggestive of</a:t>
              </a:r>
              <a:br>
                <a:rPr kumimoji="0" lang="en-US" sz="533" b="1" i="0" u="none" strike="noStrike" kern="0" cap="none" spc="0" normalizeH="0" baseline="0" noProof="0" dirty="0">
                  <a:ln>
                    <a:noFill/>
                  </a:ln>
                  <a:solidFill>
                    <a:srgbClr val="000000"/>
                  </a:solidFill>
                  <a:effectLst/>
                  <a:uLnTx/>
                  <a:uFillTx/>
                  <a:latin typeface="Georgia"/>
                  <a:ea typeface="+mn-ea"/>
                  <a:cs typeface="+mn-cs"/>
                </a:rPr>
              </a:br>
              <a:r>
                <a:rPr kumimoji="0" lang="en-US" sz="533" b="1" i="0" u="none" strike="noStrike" kern="0" cap="none" spc="0" normalizeH="0" baseline="0" noProof="0" dirty="0">
                  <a:ln>
                    <a:noFill/>
                  </a:ln>
                  <a:solidFill>
                    <a:srgbClr val="000000"/>
                  </a:solidFill>
                  <a:effectLst/>
                  <a:uLnTx/>
                  <a:uFillTx/>
                  <a:latin typeface="Georgia"/>
                  <a:ea typeface="+mn-ea"/>
                  <a:cs typeface="+mn-cs"/>
                </a:rPr>
                <a:t>secondary prevention</a:t>
              </a:r>
              <a:br>
                <a:rPr kumimoji="0" lang="en-US" sz="533" b="1" i="0" u="none" strike="noStrike" kern="0" cap="none" spc="0" normalizeH="0" baseline="0" noProof="0" dirty="0">
                  <a:ln>
                    <a:noFill/>
                  </a:ln>
                  <a:solidFill>
                    <a:srgbClr val="000000"/>
                  </a:solidFill>
                  <a:effectLst/>
                  <a:uLnTx/>
                  <a:uFillTx/>
                  <a:latin typeface="Georgia"/>
                  <a:ea typeface="+mn-ea"/>
                  <a:cs typeface="+mn-cs"/>
                </a:rPr>
              </a:br>
              <a:r>
                <a:rPr kumimoji="0" lang="en-US" sz="533" b="0" i="0" u="none" strike="noStrike" kern="0" cap="none" spc="0" normalizeH="0" baseline="0" noProof="0" dirty="0">
                  <a:ln>
                    <a:noFill/>
                  </a:ln>
                  <a:solidFill>
                    <a:srgbClr val="000000"/>
                  </a:solidFill>
                  <a:effectLst/>
                  <a:uLnTx/>
                  <a:uFillTx/>
                  <a:latin typeface="Georgia"/>
                  <a:ea typeface="+mn-ea"/>
                  <a:cs typeface="+mn-cs"/>
                </a:rPr>
                <a:t>Between m= -72 and m= -1</a:t>
              </a:r>
            </a:p>
          </p:txBody>
        </p:sp>
      </p:grpSp>
      <p:sp>
        <p:nvSpPr>
          <p:cNvPr id="108" name="Left Brace 107">
            <a:extLst>
              <a:ext uri="{FF2B5EF4-FFF2-40B4-BE49-F238E27FC236}">
                <a16:creationId xmlns:a16="http://schemas.microsoft.com/office/drawing/2014/main" id="{12B142B6-18C4-556F-009F-D3A5ACF515B8}"/>
              </a:ext>
            </a:extLst>
          </p:cNvPr>
          <p:cNvSpPr/>
          <p:nvPr/>
        </p:nvSpPr>
        <p:spPr>
          <a:xfrm rot="5400000">
            <a:off x="8331556" y="2236933"/>
            <a:ext cx="72377" cy="1008771"/>
          </a:xfrm>
          <a:prstGeom prst="leftBrace">
            <a:avLst>
              <a:gd name="adj1" fmla="val 72062"/>
              <a:gd name="adj2"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533" b="0" i="0" u="none" strike="noStrike" kern="1200" cap="none" spc="0" normalizeH="0" baseline="0" noProof="0">
              <a:ln>
                <a:noFill/>
              </a:ln>
              <a:solidFill>
                <a:srgbClr val="000000"/>
              </a:solidFill>
              <a:effectLst/>
              <a:uLnTx/>
              <a:uFillTx/>
              <a:latin typeface="Georgia"/>
              <a:ea typeface="+mn-ea"/>
              <a:cs typeface="+mn-cs"/>
            </a:endParaRPr>
          </a:p>
        </p:txBody>
      </p:sp>
      <p:sp>
        <p:nvSpPr>
          <p:cNvPr id="109" name="Left Brace 108">
            <a:extLst>
              <a:ext uri="{FF2B5EF4-FFF2-40B4-BE49-F238E27FC236}">
                <a16:creationId xmlns:a16="http://schemas.microsoft.com/office/drawing/2014/main" id="{27F0C177-6BD8-B8F7-33E9-90F30E42FA07}"/>
              </a:ext>
            </a:extLst>
          </p:cNvPr>
          <p:cNvSpPr/>
          <p:nvPr/>
        </p:nvSpPr>
        <p:spPr>
          <a:xfrm rot="5400000">
            <a:off x="10089290" y="1864404"/>
            <a:ext cx="72377" cy="1695277"/>
          </a:xfrm>
          <a:prstGeom prst="leftBrace">
            <a:avLst>
              <a:gd name="adj1" fmla="val 72062"/>
              <a:gd name="adj2"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533" b="0" i="0" u="none" strike="noStrike" kern="1200" cap="none" spc="0" normalizeH="0" baseline="0" noProof="0">
              <a:ln>
                <a:noFill/>
              </a:ln>
              <a:solidFill>
                <a:srgbClr val="000000"/>
              </a:solidFill>
              <a:effectLst/>
              <a:uLnTx/>
              <a:uFillTx/>
              <a:latin typeface="Georgia"/>
              <a:ea typeface="+mn-ea"/>
              <a:cs typeface="+mn-cs"/>
            </a:endParaRPr>
          </a:p>
        </p:txBody>
      </p:sp>
      <p:sp>
        <p:nvSpPr>
          <p:cNvPr id="110" name="Rectangle 109">
            <a:extLst>
              <a:ext uri="{FF2B5EF4-FFF2-40B4-BE49-F238E27FC236}">
                <a16:creationId xmlns:a16="http://schemas.microsoft.com/office/drawing/2014/main" id="{6256E8C0-FF1B-21DC-6583-39DCFBC09D57}"/>
              </a:ext>
            </a:extLst>
          </p:cNvPr>
          <p:cNvSpPr/>
          <p:nvPr/>
        </p:nvSpPr>
        <p:spPr>
          <a:xfrm>
            <a:off x="11201543" y="2864080"/>
            <a:ext cx="12121" cy="94806"/>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533" b="0" i="0" u="none" strike="noStrike" kern="1200" cap="none" spc="0" normalizeH="0" baseline="0" noProof="0">
              <a:ln>
                <a:noFill/>
              </a:ln>
              <a:solidFill>
                <a:prstClr val="white"/>
              </a:solidFill>
              <a:effectLst/>
              <a:uLnTx/>
              <a:uFillTx/>
              <a:latin typeface="Georgia"/>
              <a:ea typeface="+mn-ea"/>
              <a:cs typeface="+mn-cs"/>
            </a:endParaRPr>
          </a:p>
        </p:txBody>
      </p:sp>
      <p:sp>
        <p:nvSpPr>
          <p:cNvPr id="111" name="Left Brace 110">
            <a:extLst>
              <a:ext uri="{FF2B5EF4-FFF2-40B4-BE49-F238E27FC236}">
                <a16:creationId xmlns:a16="http://schemas.microsoft.com/office/drawing/2014/main" id="{907A06A4-A400-A8CA-0959-250AAD969409}"/>
              </a:ext>
            </a:extLst>
          </p:cNvPr>
          <p:cNvSpPr/>
          <p:nvPr/>
        </p:nvSpPr>
        <p:spPr>
          <a:xfrm rot="16200000" flipV="1">
            <a:off x="7640920" y="1909505"/>
            <a:ext cx="72377" cy="2390043"/>
          </a:xfrm>
          <a:prstGeom prst="leftBrace">
            <a:avLst>
              <a:gd name="adj1" fmla="val 72062"/>
              <a:gd name="adj2"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533" b="0" i="0" u="none" strike="noStrike" kern="1200" cap="none" spc="0" normalizeH="0" baseline="0" noProof="0">
              <a:ln>
                <a:noFill/>
              </a:ln>
              <a:solidFill>
                <a:srgbClr val="000000"/>
              </a:solidFill>
              <a:effectLst/>
              <a:uLnTx/>
              <a:uFillTx/>
              <a:latin typeface="Georgia"/>
              <a:ea typeface="+mn-ea"/>
              <a:cs typeface="+mn-cs"/>
            </a:endParaRPr>
          </a:p>
        </p:txBody>
      </p:sp>
      <p:cxnSp>
        <p:nvCxnSpPr>
          <p:cNvPr id="112" name="Straight Arrow Connector 111">
            <a:extLst>
              <a:ext uri="{FF2B5EF4-FFF2-40B4-BE49-F238E27FC236}">
                <a16:creationId xmlns:a16="http://schemas.microsoft.com/office/drawing/2014/main" id="{4EC2455E-F078-B083-756B-0F590DCE1885}"/>
              </a:ext>
            </a:extLst>
          </p:cNvPr>
          <p:cNvCxnSpPr/>
          <p:nvPr/>
        </p:nvCxnSpPr>
        <p:spPr>
          <a:xfrm>
            <a:off x="8949136" y="2375613"/>
            <a:ext cx="0" cy="401891"/>
          </a:xfrm>
          <a:prstGeom prst="straightConnector1">
            <a:avLst/>
          </a:prstGeom>
          <a:ln>
            <a:solidFill>
              <a:schemeClr val="accent3"/>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113" name="Straight Arrow Connector 112">
            <a:extLst>
              <a:ext uri="{FF2B5EF4-FFF2-40B4-BE49-F238E27FC236}">
                <a16:creationId xmlns:a16="http://schemas.microsoft.com/office/drawing/2014/main" id="{AF991DBC-2874-169F-3F0C-0FDD4CDE2E44}"/>
              </a:ext>
            </a:extLst>
          </p:cNvPr>
          <p:cNvCxnSpPr>
            <a:cxnSpLocks/>
          </p:cNvCxnSpPr>
          <p:nvPr/>
        </p:nvCxnSpPr>
        <p:spPr>
          <a:xfrm>
            <a:off x="9231142" y="2289199"/>
            <a:ext cx="0" cy="488305"/>
          </a:xfrm>
          <a:prstGeom prst="straightConnector1">
            <a:avLst/>
          </a:prstGeom>
          <a:ln>
            <a:solidFill>
              <a:schemeClr val="accent3"/>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114" name="Straight Arrow Connector 113">
            <a:extLst>
              <a:ext uri="{FF2B5EF4-FFF2-40B4-BE49-F238E27FC236}">
                <a16:creationId xmlns:a16="http://schemas.microsoft.com/office/drawing/2014/main" id="{22DA917A-D572-BD69-397B-87D1CC2E229C}"/>
              </a:ext>
            </a:extLst>
          </p:cNvPr>
          <p:cNvCxnSpPr>
            <a:cxnSpLocks/>
          </p:cNvCxnSpPr>
          <p:nvPr/>
        </p:nvCxnSpPr>
        <p:spPr>
          <a:xfrm>
            <a:off x="11011000" y="2341320"/>
            <a:ext cx="0" cy="426580"/>
          </a:xfrm>
          <a:prstGeom prst="straightConnector1">
            <a:avLst/>
          </a:prstGeom>
          <a:ln>
            <a:solidFill>
              <a:schemeClr val="accent3"/>
            </a:solidFill>
            <a:tailEnd type="triangle" w="sm" len="sm"/>
          </a:ln>
        </p:spPr>
        <p:style>
          <a:lnRef idx="1">
            <a:schemeClr val="accent1"/>
          </a:lnRef>
          <a:fillRef idx="0">
            <a:schemeClr val="accent1"/>
          </a:fillRef>
          <a:effectRef idx="0">
            <a:schemeClr val="accent1"/>
          </a:effectRef>
          <a:fontRef idx="minor">
            <a:schemeClr val="tx1"/>
          </a:fontRef>
        </p:style>
      </p:cxnSp>
      <p:sp>
        <p:nvSpPr>
          <p:cNvPr id="115" name="AutoShape 250">
            <a:extLst>
              <a:ext uri="{FF2B5EF4-FFF2-40B4-BE49-F238E27FC236}">
                <a16:creationId xmlns:a16="http://schemas.microsoft.com/office/drawing/2014/main" id="{D006959D-B68F-5149-29E4-5F6BEF88CB16}"/>
              </a:ext>
            </a:extLst>
          </p:cNvPr>
          <p:cNvSpPr>
            <a:spLocks noChangeArrowheads="1"/>
          </p:cNvSpPr>
          <p:nvPr/>
        </p:nvSpPr>
        <p:spPr bwMode="auto">
          <a:xfrm>
            <a:off x="6428515" y="2871429"/>
            <a:ext cx="1571869" cy="1547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24384" rIns="0" bIns="24384" anchor="ctr">
            <a:noAutofit/>
          </a:bodyPr>
          <a:lstStyle/>
          <a:p>
            <a:pPr marL="0" marR="0" lvl="0" indent="0" algn="l" defTabSz="1219170" rtl="0" eaLnBrk="1" fontAlgn="base" latinLnBrk="0" hangingPunct="1">
              <a:lnSpc>
                <a:spcPct val="100000"/>
              </a:lnSpc>
              <a:spcBef>
                <a:spcPct val="0"/>
              </a:spcBef>
              <a:spcAft>
                <a:spcPct val="0"/>
              </a:spcAft>
              <a:buClrTx/>
              <a:buSzTx/>
              <a:buFontTx/>
              <a:buNone/>
              <a:tabLst/>
              <a:defRPr/>
            </a:pPr>
            <a:r>
              <a:rPr kumimoji="0" lang="en-US" sz="533" b="0" i="0" u="none" strike="noStrike" kern="0" cap="none" spc="0" normalizeH="0" baseline="0" noProof="0" dirty="0">
                <a:ln>
                  <a:noFill/>
                </a:ln>
                <a:solidFill>
                  <a:srgbClr val="000000"/>
                </a:solidFill>
                <a:effectLst/>
                <a:uLnTx/>
                <a:uFillTx/>
                <a:latin typeface="Georgia"/>
                <a:ea typeface="+mn-ea"/>
                <a:cs typeface="+mn-cs"/>
              </a:rPr>
              <a:t>Time is divided into calendar months, m=0 referring to the month of the 75</a:t>
            </a:r>
            <a:r>
              <a:rPr kumimoji="0" lang="en-US" sz="533" b="0" i="0" u="none" strike="noStrike" kern="0" cap="none" spc="0" normalizeH="0" baseline="30000" noProof="0" dirty="0">
                <a:ln>
                  <a:noFill/>
                </a:ln>
                <a:solidFill>
                  <a:srgbClr val="000000"/>
                </a:solidFill>
                <a:effectLst/>
                <a:uLnTx/>
                <a:uFillTx/>
                <a:latin typeface="Georgia"/>
                <a:ea typeface="+mn-ea"/>
                <a:cs typeface="+mn-cs"/>
              </a:rPr>
              <a:t>th</a:t>
            </a:r>
            <a:r>
              <a:rPr kumimoji="0" lang="en-US" sz="533" b="0" i="0" u="none" strike="noStrike" kern="0" cap="none" spc="0" normalizeH="0" baseline="0" noProof="0" dirty="0">
                <a:ln>
                  <a:noFill/>
                </a:ln>
                <a:solidFill>
                  <a:srgbClr val="000000"/>
                </a:solidFill>
                <a:effectLst/>
                <a:uLnTx/>
                <a:uFillTx/>
                <a:latin typeface="Georgia"/>
                <a:ea typeface="+mn-ea"/>
                <a:cs typeface="+mn-cs"/>
              </a:rPr>
              <a:t> birthday </a:t>
            </a:r>
          </a:p>
        </p:txBody>
      </p:sp>
      <p:sp>
        <p:nvSpPr>
          <p:cNvPr id="116" name="AutoShape 250">
            <a:extLst>
              <a:ext uri="{FF2B5EF4-FFF2-40B4-BE49-F238E27FC236}">
                <a16:creationId xmlns:a16="http://schemas.microsoft.com/office/drawing/2014/main" id="{76EBFC60-8609-2A05-81D4-5D048E5DFFE8}"/>
              </a:ext>
            </a:extLst>
          </p:cNvPr>
          <p:cNvSpPr>
            <a:spLocks noChangeArrowheads="1"/>
          </p:cNvSpPr>
          <p:nvPr/>
        </p:nvSpPr>
        <p:spPr bwMode="auto">
          <a:xfrm>
            <a:off x="8619516" y="2953540"/>
            <a:ext cx="374445" cy="762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24384" rIns="0" bIns="24384" anchor="ctr">
            <a:noAutofit/>
          </a:bodyPr>
          <a:lstStyle/>
          <a:p>
            <a:pPr marL="0" marR="0" lvl="0" indent="0" algn="ctr" defTabSz="1219170" rtl="0" eaLnBrk="1" fontAlgn="base" latinLnBrk="0" hangingPunct="1">
              <a:lnSpc>
                <a:spcPct val="100000"/>
              </a:lnSpc>
              <a:spcBef>
                <a:spcPct val="0"/>
              </a:spcBef>
              <a:spcAft>
                <a:spcPct val="0"/>
              </a:spcAft>
              <a:buClrTx/>
              <a:buSzTx/>
              <a:buFontTx/>
              <a:buNone/>
              <a:tabLst/>
              <a:defRPr/>
            </a:pPr>
            <a:r>
              <a:rPr kumimoji="0" lang="en-US" sz="533" b="0" i="0" u="none" strike="noStrike" kern="0" cap="none" spc="0" normalizeH="0" baseline="0" noProof="0">
                <a:ln>
                  <a:noFill/>
                </a:ln>
                <a:solidFill>
                  <a:srgbClr val="000000"/>
                </a:solidFill>
                <a:effectLst/>
                <a:uLnTx/>
                <a:uFillTx/>
                <a:latin typeface="Georgia"/>
                <a:ea typeface="+mn-ea"/>
                <a:cs typeface="+mn-cs"/>
              </a:rPr>
              <a:t>Jan. 2012</a:t>
            </a:r>
          </a:p>
        </p:txBody>
      </p:sp>
      <p:sp>
        <p:nvSpPr>
          <p:cNvPr id="117" name="AutoShape 250">
            <a:extLst>
              <a:ext uri="{FF2B5EF4-FFF2-40B4-BE49-F238E27FC236}">
                <a16:creationId xmlns:a16="http://schemas.microsoft.com/office/drawing/2014/main" id="{00C5CDB7-62D7-3EA6-A87D-2F4403BD90DA}"/>
              </a:ext>
            </a:extLst>
          </p:cNvPr>
          <p:cNvSpPr>
            <a:spLocks noChangeArrowheads="1"/>
          </p:cNvSpPr>
          <p:nvPr/>
        </p:nvSpPr>
        <p:spPr bwMode="auto">
          <a:xfrm>
            <a:off x="9838072" y="2953540"/>
            <a:ext cx="374445" cy="762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24384" rIns="0" bIns="24384" anchor="ctr">
            <a:noAutofit/>
          </a:bodyPr>
          <a:lstStyle/>
          <a:p>
            <a:pPr marL="0" marR="0" lvl="0" indent="0" algn="ctr" defTabSz="1219170" rtl="0" eaLnBrk="1" fontAlgn="base" latinLnBrk="0" hangingPunct="1">
              <a:lnSpc>
                <a:spcPct val="100000"/>
              </a:lnSpc>
              <a:spcBef>
                <a:spcPct val="0"/>
              </a:spcBef>
              <a:spcAft>
                <a:spcPct val="0"/>
              </a:spcAft>
              <a:buClrTx/>
              <a:buSzTx/>
              <a:buFontTx/>
              <a:buNone/>
              <a:tabLst/>
              <a:defRPr/>
            </a:pPr>
            <a:r>
              <a:rPr kumimoji="0" lang="en-US" sz="533" b="0" i="0" u="none" strike="noStrike" kern="0" cap="none" spc="0" normalizeH="0" baseline="0" noProof="0" dirty="0">
                <a:ln>
                  <a:noFill/>
                </a:ln>
                <a:solidFill>
                  <a:srgbClr val="000000"/>
                </a:solidFill>
                <a:effectLst/>
                <a:uLnTx/>
                <a:uFillTx/>
                <a:latin typeface="Georgia"/>
                <a:ea typeface="+mn-ea"/>
                <a:cs typeface="+mn-cs"/>
              </a:rPr>
              <a:t>Jan. 2013</a:t>
            </a:r>
          </a:p>
        </p:txBody>
      </p:sp>
      <p:sp>
        <p:nvSpPr>
          <p:cNvPr id="118" name="AutoShape 250">
            <a:extLst>
              <a:ext uri="{FF2B5EF4-FFF2-40B4-BE49-F238E27FC236}">
                <a16:creationId xmlns:a16="http://schemas.microsoft.com/office/drawing/2014/main" id="{1FFD54B7-0000-7018-702E-05565B19DF5A}"/>
              </a:ext>
            </a:extLst>
          </p:cNvPr>
          <p:cNvSpPr>
            <a:spLocks noChangeArrowheads="1"/>
          </p:cNvSpPr>
          <p:nvPr/>
        </p:nvSpPr>
        <p:spPr bwMode="auto">
          <a:xfrm>
            <a:off x="11014320" y="2953540"/>
            <a:ext cx="374445" cy="762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24384" rIns="0" bIns="24384" anchor="ctr">
            <a:noAutofit/>
          </a:bodyPr>
          <a:lstStyle/>
          <a:p>
            <a:pPr marL="0" marR="0" lvl="0" indent="0" algn="ctr" defTabSz="1219170" rtl="0" eaLnBrk="1" fontAlgn="base" latinLnBrk="0" hangingPunct="1">
              <a:lnSpc>
                <a:spcPct val="100000"/>
              </a:lnSpc>
              <a:spcBef>
                <a:spcPct val="0"/>
              </a:spcBef>
              <a:spcAft>
                <a:spcPct val="0"/>
              </a:spcAft>
              <a:buClrTx/>
              <a:buSzTx/>
              <a:buFontTx/>
              <a:buNone/>
              <a:tabLst/>
              <a:defRPr/>
            </a:pPr>
            <a:r>
              <a:rPr kumimoji="0" lang="en-US" sz="533" b="0" i="0" u="none" strike="noStrike" kern="0" cap="none" spc="0" normalizeH="0" baseline="0" noProof="0">
                <a:ln>
                  <a:noFill/>
                </a:ln>
                <a:solidFill>
                  <a:srgbClr val="000000"/>
                </a:solidFill>
                <a:effectLst/>
                <a:uLnTx/>
                <a:uFillTx/>
                <a:latin typeface="Georgia"/>
                <a:ea typeface="+mn-ea"/>
                <a:cs typeface="+mn-cs"/>
              </a:rPr>
              <a:t>Dec. 2015</a:t>
            </a:r>
          </a:p>
        </p:txBody>
      </p:sp>
      <p:sp>
        <p:nvSpPr>
          <p:cNvPr id="119" name="AutoShape 250">
            <a:extLst>
              <a:ext uri="{FF2B5EF4-FFF2-40B4-BE49-F238E27FC236}">
                <a16:creationId xmlns:a16="http://schemas.microsoft.com/office/drawing/2014/main" id="{7587C818-E8A0-B466-62CE-4377F1D11A07}"/>
              </a:ext>
            </a:extLst>
          </p:cNvPr>
          <p:cNvSpPr>
            <a:spLocks noChangeArrowheads="1"/>
          </p:cNvSpPr>
          <p:nvPr/>
        </p:nvSpPr>
        <p:spPr bwMode="auto">
          <a:xfrm>
            <a:off x="6698067" y="3053826"/>
            <a:ext cx="374445" cy="76272"/>
          </a:xfrm>
          <a:prstGeom prst="rect">
            <a:avLst/>
          </a:prstGeom>
          <a:solidFill>
            <a:schemeClr val="bg1">
              <a:lumMod val="95000"/>
            </a:schemeClr>
          </a:solidFill>
          <a:ln>
            <a:noFill/>
          </a:ln>
          <a:effectLst/>
        </p:spPr>
        <p:txBody>
          <a:bodyPr wrap="square" lIns="0" tIns="24384" rIns="0" bIns="24384" anchor="ctr">
            <a:noAutofit/>
          </a:bodyPr>
          <a:lstStyle/>
          <a:p>
            <a:pPr marL="0" marR="0" lvl="0" indent="0" algn="ctr" defTabSz="1219170" rtl="0" eaLnBrk="1" fontAlgn="base" latinLnBrk="0" hangingPunct="1">
              <a:lnSpc>
                <a:spcPct val="100000"/>
              </a:lnSpc>
              <a:spcBef>
                <a:spcPct val="0"/>
              </a:spcBef>
              <a:spcAft>
                <a:spcPct val="0"/>
              </a:spcAft>
              <a:buClrTx/>
              <a:buSzTx/>
              <a:buFontTx/>
              <a:buNone/>
              <a:tabLst/>
              <a:defRPr/>
            </a:pPr>
            <a:r>
              <a:rPr kumimoji="0" lang="en-US" sz="533" b="0" i="0" u="none" strike="noStrike" kern="0" cap="none" spc="0" normalizeH="0" baseline="0" noProof="0" dirty="0">
                <a:ln>
                  <a:noFill/>
                </a:ln>
                <a:solidFill>
                  <a:srgbClr val="000000"/>
                </a:solidFill>
                <a:effectLst/>
                <a:uLnTx/>
                <a:uFillTx/>
                <a:latin typeface="Georgia"/>
                <a:ea typeface="+mn-ea"/>
                <a:cs typeface="+mn-cs"/>
              </a:rPr>
              <a:t>…..</a:t>
            </a:r>
          </a:p>
        </p:txBody>
      </p:sp>
      <p:sp>
        <p:nvSpPr>
          <p:cNvPr id="120" name="AutoShape 250">
            <a:extLst>
              <a:ext uri="{FF2B5EF4-FFF2-40B4-BE49-F238E27FC236}">
                <a16:creationId xmlns:a16="http://schemas.microsoft.com/office/drawing/2014/main" id="{C0CB5DBB-B58C-87FF-F2B8-78D895CB372B}"/>
              </a:ext>
            </a:extLst>
          </p:cNvPr>
          <p:cNvSpPr>
            <a:spLocks noChangeArrowheads="1"/>
          </p:cNvSpPr>
          <p:nvPr/>
        </p:nvSpPr>
        <p:spPr bwMode="auto">
          <a:xfrm>
            <a:off x="10482043" y="2809169"/>
            <a:ext cx="277844" cy="76272"/>
          </a:xfrm>
          <a:prstGeom prst="rect">
            <a:avLst/>
          </a:prstGeom>
          <a:solidFill>
            <a:schemeClr val="bg1">
              <a:lumMod val="95000"/>
            </a:schemeClr>
          </a:solidFill>
          <a:ln>
            <a:noFill/>
          </a:ln>
          <a:effectLst/>
        </p:spPr>
        <p:txBody>
          <a:bodyPr wrap="square" lIns="0" tIns="24384" rIns="0" bIns="24384" anchor="ctr">
            <a:noAutofit/>
          </a:bodyPr>
          <a:lstStyle/>
          <a:p>
            <a:pPr marL="0" marR="0" lvl="0" indent="0" algn="ctr" defTabSz="1219170" rtl="0" eaLnBrk="1" fontAlgn="base" latinLnBrk="0" hangingPunct="1">
              <a:lnSpc>
                <a:spcPct val="100000"/>
              </a:lnSpc>
              <a:spcBef>
                <a:spcPct val="0"/>
              </a:spcBef>
              <a:spcAft>
                <a:spcPct val="0"/>
              </a:spcAft>
              <a:buClrTx/>
              <a:buSzTx/>
              <a:buFontTx/>
              <a:buNone/>
              <a:tabLst/>
              <a:defRPr/>
            </a:pPr>
            <a:r>
              <a:rPr kumimoji="0" lang="en-US" sz="533" b="0" i="0" u="none" strike="noStrike" kern="0" cap="none" spc="0" normalizeH="0" baseline="0" noProof="0" dirty="0">
                <a:ln>
                  <a:noFill/>
                </a:ln>
                <a:solidFill>
                  <a:srgbClr val="000000"/>
                </a:solidFill>
                <a:effectLst/>
                <a:uLnTx/>
                <a:uFillTx/>
                <a:latin typeface="Georgia"/>
                <a:ea typeface="+mn-ea"/>
                <a:cs typeface="+mn-cs"/>
              </a:rPr>
              <a:t>…..</a:t>
            </a:r>
          </a:p>
        </p:txBody>
      </p:sp>
      <p:sp>
        <p:nvSpPr>
          <p:cNvPr id="121" name="TextBox 120">
            <a:extLst>
              <a:ext uri="{FF2B5EF4-FFF2-40B4-BE49-F238E27FC236}">
                <a16:creationId xmlns:a16="http://schemas.microsoft.com/office/drawing/2014/main" id="{546413EF-4444-1F19-067C-AD6BD1A2DC6E}"/>
              </a:ext>
            </a:extLst>
          </p:cNvPr>
          <p:cNvSpPr txBox="1"/>
          <p:nvPr/>
        </p:nvSpPr>
        <p:spPr>
          <a:xfrm>
            <a:off x="6400345" y="4088498"/>
            <a:ext cx="5220156" cy="161583"/>
          </a:xfrm>
          <a:prstGeom prst="rect">
            <a:avLst/>
          </a:prstGeom>
          <a:noFill/>
        </p:spPr>
        <p:txBody>
          <a:bodyPr wrap="square" lIns="0" tIns="0" rIns="0" bIns="0">
            <a:spAutoFit/>
          </a:bodyPr>
          <a:lstStyle/>
          <a:p>
            <a:pPr marL="0" marR="0" lvl="0" indent="0" algn="l" defTabSz="1219170" rtl="0" eaLnBrk="1" fontAlgn="auto" latinLnBrk="0" hangingPunct="1">
              <a:lnSpc>
                <a:spcPct val="100000"/>
              </a:lnSpc>
              <a:spcBef>
                <a:spcPct val="0"/>
              </a:spcBef>
              <a:spcAft>
                <a:spcPct val="0"/>
              </a:spcAft>
              <a:buClrTx/>
              <a:buSzTx/>
              <a:buFontTx/>
              <a:buNone/>
              <a:tabLst/>
              <a:defRPr/>
            </a:pPr>
            <a:r>
              <a:rPr kumimoji="0" lang="en-US" altLang="en-US" sz="1050" b="0" i="0" u="none" strike="noStrike" kern="1200" cap="none" spc="0" normalizeH="0" baseline="0" noProof="0" dirty="0">
                <a:ln>
                  <a:noFill/>
                </a:ln>
                <a:solidFill>
                  <a:srgbClr val="000000"/>
                </a:solidFill>
                <a:effectLst/>
                <a:uLnTx/>
                <a:uFillTx/>
                <a:latin typeface="Georgia"/>
                <a:ea typeface="+mn-ea"/>
                <a:cs typeface="+mn-cs"/>
              </a:rPr>
              <a:t>Adjusted cumulative incidence, %</a:t>
            </a:r>
            <a:endParaRPr kumimoji="0" lang="en-US" sz="1050" b="0" i="0" u="none" strike="noStrike" kern="1200" cap="none" spc="0" normalizeH="0" baseline="0" noProof="0" dirty="0">
              <a:ln>
                <a:noFill/>
              </a:ln>
              <a:solidFill>
                <a:srgbClr val="000000"/>
              </a:solidFill>
              <a:effectLst/>
              <a:uLnTx/>
              <a:uFillTx/>
              <a:latin typeface="Georgia"/>
              <a:ea typeface="+mn-ea"/>
              <a:cs typeface="+mn-cs"/>
            </a:endParaRPr>
          </a:p>
        </p:txBody>
      </p:sp>
      <p:grpSp>
        <p:nvGrpSpPr>
          <p:cNvPr id="122" name="Group 121">
            <a:extLst>
              <a:ext uri="{FF2B5EF4-FFF2-40B4-BE49-F238E27FC236}">
                <a16:creationId xmlns:a16="http://schemas.microsoft.com/office/drawing/2014/main" id="{5799F161-5E2C-4203-E852-E019A92D9162}"/>
              </a:ext>
            </a:extLst>
          </p:cNvPr>
          <p:cNvGrpSpPr/>
          <p:nvPr/>
        </p:nvGrpSpPr>
        <p:grpSpPr>
          <a:xfrm>
            <a:off x="6404353" y="4341593"/>
            <a:ext cx="5205984" cy="1456281"/>
            <a:chOff x="4736590" y="3045091"/>
            <a:chExt cx="3904488" cy="1080389"/>
          </a:xfrm>
        </p:grpSpPr>
        <p:graphicFrame>
          <p:nvGraphicFramePr>
            <p:cNvPr id="123" name="Chart 122">
              <a:extLst>
                <a:ext uri="{FF2B5EF4-FFF2-40B4-BE49-F238E27FC236}">
                  <a16:creationId xmlns:a16="http://schemas.microsoft.com/office/drawing/2014/main" id="{46FEEDA5-6D46-E447-41A5-C1FFA570EBDF}"/>
                </a:ext>
              </a:extLst>
            </p:cNvPr>
            <p:cNvGraphicFramePr/>
            <p:nvPr/>
          </p:nvGraphicFramePr>
          <p:xfrm>
            <a:off x="4736590" y="3045091"/>
            <a:ext cx="3904488" cy="1014028"/>
          </p:xfrm>
          <a:graphic>
            <a:graphicData uri="http://schemas.openxmlformats.org/drawingml/2006/chart">
              <c:chart xmlns:c="http://schemas.openxmlformats.org/drawingml/2006/chart" xmlns:r="http://schemas.openxmlformats.org/officeDocument/2006/relationships" r:id="rId9"/>
            </a:graphicData>
          </a:graphic>
        </p:graphicFrame>
        <p:sp>
          <p:nvSpPr>
            <p:cNvPr id="124" name="TextBox 123">
              <a:extLst>
                <a:ext uri="{FF2B5EF4-FFF2-40B4-BE49-F238E27FC236}">
                  <a16:creationId xmlns:a16="http://schemas.microsoft.com/office/drawing/2014/main" id="{BF3B1518-A6CC-D956-7738-AF8DDB829150}"/>
                </a:ext>
              </a:extLst>
            </p:cNvPr>
            <p:cNvSpPr txBox="1"/>
            <p:nvPr/>
          </p:nvSpPr>
          <p:spPr>
            <a:xfrm>
              <a:off x="5974781" y="3163653"/>
              <a:ext cx="1668318" cy="107371"/>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IN" sz="1000" b="0" i="0" u="none" strike="noStrike" kern="1200" cap="none" spc="0" normalizeH="0" baseline="0" noProof="0" dirty="0">
                  <a:ln>
                    <a:noFill/>
                  </a:ln>
                  <a:solidFill>
                    <a:srgbClr val="000000"/>
                  </a:solidFill>
                  <a:effectLst/>
                  <a:uLnTx/>
                  <a:uFillTx/>
                  <a:latin typeface="Georgia"/>
                  <a:ea typeface="+mn-ea"/>
                  <a:cs typeface="+mn-cs"/>
                </a:rPr>
                <a:t>Hazard ratio 1.33 (95% CI, 1.18-1.50)</a:t>
              </a:r>
              <a:endParaRPr kumimoji="0" lang="en-US" sz="1000" b="0" i="0" u="none" strike="noStrike" kern="1200" cap="none" spc="0" normalizeH="0" baseline="0" noProof="0" dirty="0">
                <a:ln>
                  <a:noFill/>
                </a:ln>
                <a:solidFill>
                  <a:srgbClr val="000000"/>
                </a:solidFill>
                <a:effectLst/>
                <a:uLnTx/>
                <a:uFillTx/>
                <a:latin typeface="Georgia"/>
                <a:ea typeface="+mn-ea"/>
                <a:cs typeface="+mn-cs"/>
              </a:endParaRPr>
            </a:p>
          </p:txBody>
        </p:sp>
        <p:sp>
          <p:nvSpPr>
            <p:cNvPr id="125" name="TextBox 124">
              <a:extLst>
                <a:ext uri="{FF2B5EF4-FFF2-40B4-BE49-F238E27FC236}">
                  <a16:creationId xmlns:a16="http://schemas.microsoft.com/office/drawing/2014/main" id="{E98DA529-FECA-84A1-A047-3560FC1429FE}"/>
                </a:ext>
              </a:extLst>
            </p:cNvPr>
            <p:cNvSpPr txBox="1"/>
            <p:nvPr/>
          </p:nvSpPr>
          <p:spPr>
            <a:xfrm>
              <a:off x="6055853" y="3342323"/>
              <a:ext cx="967113" cy="107371"/>
            </a:xfrm>
            <a:prstGeom prst="rect">
              <a:avLst/>
            </a:prstGeom>
            <a:noFill/>
          </p:spPr>
          <p:txBody>
            <a:bodyPr wrap="square" lIns="0" tIns="0" rIns="0" bIns="0"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IN" sz="1000" b="0" i="0" u="none" strike="noStrike" kern="1200" cap="none" spc="0" normalizeH="0" baseline="0" noProof="0" dirty="0">
                  <a:ln>
                    <a:noFill/>
                  </a:ln>
                  <a:solidFill>
                    <a:srgbClr val="000000"/>
                  </a:solidFill>
                  <a:effectLst/>
                  <a:uLnTx/>
                  <a:uFillTx/>
                  <a:latin typeface="Georgia"/>
                  <a:ea typeface="+mn-ea"/>
                  <a:cs typeface="+mn-cs"/>
                </a:rPr>
                <a:t>Statins discontinued</a:t>
              </a:r>
              <a:endParaRPr kumimoji="0" lang="en-US" sz="1000" b="0" i="0" u="none" strike="noStrike" kern="1200" cap="none" spc="0" normalizeH="0" baseline="0" noProof="0" dirty="0">
                <a:ln>
                  <a:noFill/>
                </a:ln>
                <a:solidFill>
                  <a:srgbClr val="000000"/>
                </a:solidFill>
                <a:effectLst/>
                <a:uLnTx/>
                <a:uFillTx/>
                <a:latin typeface="Georgia"/>
                <a:ea typeface="+mn-ea"/>
                <a:cs typeface="+mn-cs"/>
              </a:endParaRPr>
            </a:p>
          </p:txBody>
        </p:sp>
        <p:sp>
          <p:nvSpPr>
            <p:cNvPr id="126" name="TextBox 125">
              <a:extLst>
                <a:ext uri="{FF2B5EF4-FFF2-40B4-BE49-F238E27FC236}">
                  <a16:creationId xmlns:a16="http://schemas.microsoft.com/office/drawing/2014/main" id="{03B87C9D-5D0D-F98E-047B-5AA2108FEA36}"/>
                </a:ext>
              </a:extLst>
            </p:cNvPr>
            <p:cNvSpPr txBox="1"/>
            <p:nvPr/>
          </p:nvSpPr>
          <p:spPr>
            <a:xfrm>
              <a:off x="7572561" y="3667720"/>
              <a:ext cx="829456" cy="107371"/>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IN" sz="1000" b="0" i="0" u="none" strike="noStrike" kern="1200" cap="none" spc="0" normalizeH="0" baseline="0" noProof="0" dirty="0">
                  <a:ln>
                    <a:noFill/>
                  </a:ln>
                  <a:solidFill>
                    <a:srgbClr val="000000"/>
                  </a:solidFill>
                  <a:effectLst/>
                  <a:uLnTx/>
                  <a:uFillTx/>
                  <a:latin typeface="Georgia"/>
                  <a:ea typeface="+mn-ea"/>
                  <a:cs typeface="+mn-cs"/>
                </a:rPr>
                <a:t>Statins continued</a:t>
              </a:r>
              <a:endParaRPr kumimoji="0" lang="en-US" sz="1000" b="0" i="0" u="none" strike="noStrike" kern="1200" cap="none" spc="0" normalizeH="0" baseline="0" noProof="0" dirty="0">
                <a:ln>
                  <a:noFill/>
                </a:ln>
                <a:solidFill>
                  <a:srgbClr val="000000"/>
                </a:solidFill>
                <a:effectLst/>
                <a:uLnTx/>
                <a:uFillTx/>
                <a:latin typeface="Georgia"/>
                <a:ea typeface="+mn-ea"/>
                <a:cs typeface="+mn-cs"/>
              </a:endParaRPr>
            </a:p>
          </p:txBody>
        </p:sp>
        <p:sp>
          <p:nvSpPr>
            <p:cNvPr id="127" name="TextBox 126">
              <a:extLst>
                <a:ext uri="{FF2B5EF4-FFF2-40B4-BE49-F238E27FC236}">
                  <a16:creationId xmlns:a16="http://schemas.microsoft.com/office/drawing/2014/main" id="{9F2EF8C5-8AB7-26C3-F8B6-BF612BCD5E6C}"/>
                </a:ext>
              </a:extLst>
            </p:cNvPr>
            <p:cNvSpPr txBox="1"/>
            <p:nvPr/>
          </p:nvSpPr>
          <p:spPr>
            <a:xfrm>
              <a:off x="8477747" y="3887017"/>
              <a:ext cx="155503" cy="98354"/>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IN" sz="1000" b="0" i="0" u="none" strike="noStrike" kern="1200" cap="none" spc="0" normalizeH="0" baseline="0" noProof="0" dirty="0">
                  <a:ln>
                    <a:noFill/>
                  </a:ln>
                  <a:solidFill>
                    <a:srgbClr val="000000"/>
                  </a:solidFill>
                  <a:effectLst/>
                  <a:uLnTx/>
                  <a:uFillTx/>
                  <a:latin typeface="Calibri"/>
                  <a:ea typeface="+mn-ea"/>
                  <a:cs typeface="+mn-cs"/>
                </a:rPr>
                <a:t>48</a:t>
              </a:r>
              <a:endParaRPr kumimoji="0" lang="en-US" sz="1000" b="0" i="0" u="none" strike="noStrike" kern="1200" cap="none" spc="0" normalizeH="0" baseline="0" noProof="0" dirty="0">
                <a:ln>
                  <a:noFill/>
                </a:ln>
                <a:solidFill>
                  <a:srgbClr val="000000"/>
                </a:solidFill>
                <a:effectLst/>
                <a:uLnTx/>
                <a:uFillTx/>
                <a:latin typeface="Calibri"/>
                <a:ea typeface="+mn-ea"/>
                <a:cs typeface="+mn-cs"/>
              </a:endParaRPr>
            </a:p>
          </p:txBody>
        </p:sp>
        <p:sp>
          <p:nvSpPr>
            <p:cNvPr id="128" name="TextBox 127">
              <a:extLst>
                <a:ext uri="{FF2B5EF4-FFF2-40B4-BE49-F238E27FC236}">
                  <a16:creationId xmlns:a16="http://schemas.microsoft.com/office/drawing/2014/main" id="{213C1F82-CBAF-9DBE-62E8-4FBFB36E4949}"/>
                </a:ext>
              </a:extLst>
            </p:cNvPr>
            <p:cNvSpPr txBox="1"/>
            <p:nvPr/>
          </p:nvSpPr>
          <p:spPr>
            <a:xfrm>
              <a:off x="5987719" y="4018109"/>
              <a:ext cx="1516378" cy="107371"/>
            </a:xfrm>
            <a:prstGeom prst="rect">
              <a:avLst/>
            </a:prstGeom>
            <a:noFill/>
          </p:spPr>
          <p:txBody>
            <a:bodyPr wrap="square" lIns="0" tIns="0" rIns="0" bIns="0">
              <a:spAutoFit/>
            </a:bodyPr>
            <a:lstStyle/>
            <a:p>
              <a:pPr marL="0" marR="0" lvl="0" indent="0" algn="ctr" defTabSz="1219170" rtl="0" eaLnBrk="1" fontAlgn="auto" latinLnBrk="0" hangingPunct="1">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Georgia"/>
                  <a:ea typeface="+mn-ea"/>
                  <a:cs typeface="+mn-cs"/>
                </a:rPr>
                <a:t>Time since 75</a:t>
              </a:r>
              <a:r>
                <a:rPr kumimoji="0" lang="en-US" altLang="en-US" sz="1000" b="0" i="0" u="none" strike="noStrike" kern="1200" cap="none" spc="0" normalizeH="0" baseline="30000" noProof="0" dirty="0">
                  <a:ln>
                    <a:noFill/>
                  </a:ln>
                  <a:solidFill>
                    <a:srgbClr val="000000"/>
                  </a:solidFill>
                  <a:effectLst/>
                  <a:uLnTx/>
                  <a:uFillTx/>
                  <a:latin typeface="Georgia"/>
                  <a:ea typeface="+mn-ea"/>
                  <a:cs typeface="+mn-cs"/>
                </a:rPr>
                <a:t>th</a:t>
              </a:r>
              <a:r>
                <a:rPr kumimoji="0" lang="en-US" altLang="en-US" sz="1000" b="0" i="0" u="none" strike="noStrike" kern="1200" cap="none" spc="0" normalizeH="0" baseline="0" noProof="0" dirty="0">
                  <a:ln>
                    <a:noFill/>
                  </a:ln>
                  <a:solidFill>
                    <a:srgbClr val="000000"/>
                  </a:solidFill>
                  <a:effectLst/>
                  <a:uLnTx/>
                  <a:uFillTx/>
                  <a:latin typeface="Georgia"/>
                  <a:ea typeface="+mn-ea"/>
                  <a:cs typeface="+mn-cs"/>
                </a:rPr>
                <a:t> birthday, months</a:t>
              </a:r>
              <a:endParaRPr kumimoji="0" lang="en-US" sz="1000" b="0" i="0" u="none" strike="noStrike" kern="1200" cap="none" spc="0" normalizeH="0" baseline="0" noProof="0" dirty="0">
                <a:ln>
                  <a:noFill/>
                </a:ln>
                <a:solidFill>
                  <a:srgbClr val="000000"/>
                </a:solidFill>
                <a:effectLst/>
                <a:uLnTx/>
                <a:uFillTx/>
                <a:latin typeface="Georgia"/>
                <a:ea typeface="+mn-ea"/>
                <a:cs typeface="+mn-cs"/>
              </a:endParaRPr>
            </a:p>
          </p:txBody>
        </p:sp>
      </p:grpSp>
      <p:sp>
        <p:nvSpPr>
          <p:cNvPr id="2" name="Text Placeholder 7">
            <a:extLst>
              <a:ext uri="{FF2B5EF4-FFF2-40B4-BE49-F238E27FC236}">
                <a16:creationId xmlns:a16="http://schemas.microsoft.com/office/drawing/2014/main" id="{D5AA69D1-7208-FB02-936E-8B68E1D84FD6}"/>
              </a:ext>
            </a:extLst>
          </p:cNvPr>
          <p:cNvSpPr txBox="1">
            <a:spLocks/>
          </p:cNvSpPr>
          <p:nvPr/>
        </p:nvSpPr>
        <p:spPr>
          <a:xfrm>
            <a:off x="670561" y="5980044"/>
            <a:ext cx="10035538" cy="528606"/>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1.Thompson W, Morin L,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Jarbol</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DE, et al. Statin Discontinuation and Cardiovascular Events Among Older People n Denmark. JAMA Network Open. 2021;4(12):e2136802; 2.Giral P, Neumann A, et al. Cardiovascular effect of discontinuing statins for primary prevention at the age of 75 years: a nationwide population-based cohort study in France. European Heart Journal. 2019; 40 :3516–3525.</a:t>
            </a:r>
          </a:p>
        </p:txBody>
      </p:sp>
      <p:sp>
        <p:nvSpPr>
          <p:cNvPr id="7" name="TextBox 6">
            <a:extLst>
              <a:ext uri="{FF2B5EF4-FFF2-40B4-BE49-F238E27FC236}">
                <a16:creationId xmlns:a16="http://schemas.microsoft.com/office/drawing/2014/main" id="{1AACE52A-9EDA-1952-BF95-E075212F458F}"/>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GLO2241819</a:t>
            </a:r>
          </a:p>
        </p:txBody>
      </p:sp>
    </p:spTree>
    <p:extLst>
      <p:ext uri="{BB962C8B-B14F-4D97-AF65-F5344CB8AC3E}">
        <p14:creationId xmlns:p14="http://schemas.microsoft.com/office/powerpoint/2010/main" val="408131697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56FBA2E3-3B50-F732-CDA1-1D632B242742}"/>
              </a:ext>
            </a:extLst>
          </p:cNvPr>
          <p:cNvGraphicFramePr>
            <a:graphicFrameLocks noChangeAspect="1"/>
          </p:cNvGraphicFramePr>
          <p:nvPr>
            <p:custDataLst>
              <p:tags r:id="rId1"/>
            </p:custDataLst>
            <p:extLst>
              <p:ext uri="{D42A27DB-BD31-4B8C-83A1-F6EECF244321}">
                <p14:modId xmlns:p14="http://schemas.microsoft.com/office/powerpoint/2010/main" val="100282441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7" imgW="395" imgH="394" progId="TCLayout.ActiveDocument.1">
                  <p:embed/>
                </p:oleObj>
              </mc:Choice>
              <mc:Fallback>
                <p:oleObj name="think-cell Slide" r:id="rId7" imgW="395" imgH="394" progId="TCLayout.ActiveDocument.1">
                  <p:embed/>
                  <p:pic>
                    <p:nvPicPr>
                      <p:cNvPr id="6" name="think-cell data - do not delete" hidden="1">
                        <a:extLst>
                          <a:ext uri="{FF2B5EF4-FFF2-40B4-BE49-F238E27FC236}">
                            <a16:creationId xmlns:a16="http://schemas.microsoft.com/office/drawing/2014/main" id="{56FBA2E3-3B50-F732-CDA1-1D632B242742}"/>
                          </a:ext>
                        </a:extLst>
                      </p:cNvPr>
                      <p:cNvPicPr/>
                      <p:nvPr/>
                    </p:nvPicPr>
                    <p:blipFill>
                      <a:blip r:embed="rId8"/>
                      <a:stretch>
                        <a:fillRect/>
                      </a:stretch>
                    </p:blipFill>
                    <p:spPr>
                      <a:xfrm>
                        <a:off x="1588" y="1588"/>
                        <a:ext cx="1588" cy="1588"/>
                      </a:xfrm>
                      <a:prstGeom prst="rect">
                        <a:avLst/>
                      </a:prstGeom>
                    </p:spPr>
                  </p:pic>
                </p:oleObj>
              </mc:Fallback>
            </mc:AlternateContent>
          </a:graphicData>
        </a:graphic>
      </p:graphicFrame>
      <p:sp>
        <p:nvSpPr>
          <p:cNvPr id="65" name="TextBox 18">
            <a:extLst>
              <a:ext uri="{FF2B5EF4-FFF2-40B4-BE49-F238E27FC236}">
                <a16:creationId xmlns:a16="http://schemas.microsoft.com/office/drawing/2014/main" id="{719210B9-F36C-E9F9-7915-384265B6F7E9}"/>
              </a:ext>
            </a:extLst>
          </p:cNvPr>
          <p:cNvSpPr txBox="1">
            <a:spLocks/>
          </p:cNvSpPr>
          <p:nvPr>
            <p:custDataLst>
              <p:tags r:id="rId2"/>
            </p:custDataLst>
          </p:nvPr>
        </p:nvSpPr>
        <p:spPr>
          <a:xfrm>
            <a:off x="7277100" y="4263983"/>
            <a:ext cx="4343400" cy="209413"/>
          </a:xfrm>
          <a:prstGeom prst="rect">
            <a:avLst/>
          </a:prstGeom>
          <a:gradFill flip="none" rotWithShape="1">
            <a:gsLst>
              <a:gs pos="0">
                <a:schemeClr val="accent3"/>
              </a:gs>
              <a:gs pos="100000">
                <a:schemeClr val="accent2"/>
              </a:gs>
            </a:gsLst>
            <a:lin ang="0" scaled="1"/>
            <a:tileRect/>
          </a:gradFill>
          <a:ln>
            <a:noFill/>
          </a:ln>
        </p:spPr>
        <p:txBody>
          <a:bodyPr lIns="121920" tIns="121920" rIns="0" bIns="0" anchor="ctr"/>
          <a:lstStyle>
            <a:defPPr>
              <a:defRPr lang="en-US"/>
            </a:defPPr>
            <a:lvl1pPr marR="0" lvl="0" indent="0" fontAlgn="auto">
              <a:lnSpc>
                <a:spcPct val="100000"/>
              </a:lnSpc>
              <a:spcBef>
                <a:spcPts val="600"/>
              </a:spcBef>
              <a:spcAft>
                <a:spcPts val="0"/>
              </a:spcAft>
              <a:buClrTx/>
              <a:buSzTx/>
              <a:buFont typeface="Arial" panose="020B0604020202020204" pitchFamily="34" charset="0"/>
              <a:buNone/>
              <a:tabLst/>
              <a:defRPr kumimoji="0" sz="1000" b="1" i="0" u="none" strike="noStrike" cap="all" spc="0" normalizeH="0" baseline="0">
                <a:ln>
                  <a:noFill/>
                </a:ln>
                <a:solidFill>
                  <a:prstClr val="white"/>
                </a:solidFill>
                <a:effectLst/>
                <a:uLnTx/>
                <a:uFillTx/>
                <a:cs typeface="Calibri" panose="020F0502020204030204" pitchFamily="34" charset="0"/>
              </a:defRPr>
            </a:lvl1pPr>
            <a:lvl2pPr marL="169863" indent="-169863">
              <a:lnSpc>
                <a:spcPct val="100000"/>
              </a:lnSpc>
              <a:spcBef>
                <a:spcPts val="600"/>
              </a:spcBef>
              <a:buFont typeface="Arial" panose="020B0604020202020204" pitchFamily="34" charset="0"/>
              <a:buChar char="•"/>
              <a:defRPr sz="1400" b="0">
                <a:latin typeface="+mj-lt"/>
              </a:defRPr>
            </a:lvl2pPr>
            <a:lvl3pPr marL="400050" indent="-171450">
              <a:lnSpc>
                <a:spcPct val="100000"/>
              </a:lnSpc>
              <a:spcBef>
                <a:spcPts val="600"/>
              </a:spcBef>
              <a:buFont typeface="Arial" panose="020B0604020202020204" pitchFamily="34" charset="0"/>
              <a:buChar char="–"/>
              <a:defRPr sz="1200" b="0">
                <a:latin typeface="+mj-lt"/>
              </a:defRPr>
            </a:lvl3pPr>
            <a:lvl4pPr marL="576263" indent="-169863">
              <a:lnSpc>
                <a:spcPct val="100000"/>
              </a:lnSpc>
              <a:spcBef>
                <a:spcPts val="600"/>
              </a:spcBef>
              <a:buFont typeface="Arial" panose="020B0604020202020204" pitchFamily="34" charset="0"/>
              <a:buChar char="•"/>
              <a:defRPr sz="1100" b="0">
                <a:latin typeface="+mj-lt"/>
              </a:defRPr>
            </a:lvl4pPr>
            <a:lvl5pPr marL="744538" indent="-171450">
              <a:lnSpc>
                <a:spcPct val="100000"/>
              </a:lnSpc>
              <a:spcBef>
                <a:spcPts val="600"/>
              </a:spcBef>
              <a:buFont typeface="Arial" panose="020B0604020202020204" pitchFamily="34" charset="0"/>
              <a:buChar char="»"/>
              <a:defRPr sz="1100" b="0">
                <a:latin typeface="+mj-lt"/>
              </a:defRPr>
            </a:lvl5pPr>
            <a:lvl6pPr marL="2514600" indent="-228600">
              <a:spcBef>
                <a:spcPct val="20000"/>
              </a:spcBef>
              <a:buFont typeface="Arial" panose="020B0604020202020204" pitchFamily="34" charset="0"/>
              <a:buChar char="•"/>
              <a:defRPr sz="2000"/>
            </a:lvl6pPr>
            <a:lvl7pPr marL="2971800" indent="-228600">
              <a:spcBef>
                <a:spcPct val="20000"/>
              </a:spcBef>
              <a:buFont typeface="Arial" panose="020B0604020202020204" pitchFamily="34" charset="0"/>
              <a:buChar char="•"/>
              <a:defRPr sz="2000"/>
            </a:lvl7pPr>
            <a:lvl8pPr marL="3429000" indent="-228600">
              <a:spcBef>
                <a:spcPct val="20000"/>
              </a:spcBef>
              <a:buFont typeface="Arial" panose="020B0604020202020204" pitchFamily="34" charset="0"/>
              <a:buChar char="•"/>
              <a:defRPr sz="2000"/>
            </a:lvl8pPr>
            <a:lvl9pPr marL="3886200" indent="-228600">
              <a:spcBef>
                <a:spcPct val="20000"/>
              </a:spcBef>
              <a:buFont typeface="Arial" panose="020B0604020202020204" pitchFamily="34" charset="0"/>
              <a:buChar char="•"/>
              <a:defRPr sz="2000"/>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endParaRPr kumimoji="0" lang="en-US" sz="1333" b="1" i="0" u="none" strike="noStrike" kern="1200" cap="all" spc="0" normalizeH="0" baseline="30000" noProof="0">
              <a:ln>
                <a:noFill/>
              </a:ln>
              <a:solidFill>
                <a:prstClr val="white"/>
              </a:solidFill>
              <a:effectLst/>
              <a:uLnTx/>
              <a:uFillTx/>
              <a:latin typeface="Georgia"/>
              <a:ea typeface="+mn-ea"/>
              <a:cs typeface="Calibri" panose="020F0502020204030204" pitchFamily="34" charset="0"/>
            </a:endParaRPr>
          </a:p>
        </p:txBody>
      </p:sp>
      <p:graphicFrame>
        <p:nvGraphicFramePr>
          <p:cNvPr id="66" name="Table 65">
            <a:extLst>
              <a:ext uri="{FF2B5EF4-FFF2-40B4-BE49-F238E27FC236}">
                <a16:creationId xmlns:a16="http://schemas.microsoft.com/office/drawing/2014/main" id="{844A8CAA-0818-FF74-4CD6-0E661D03BC7F}"/>
              </a:ext>
            </a:extLst>
          </p:cNvPr>
          <p:cNvGraphicFramePr>
            <a:graphicFrameLocks noGrp="1"/>
          </p:cNvGraphicFramePr>
          <p:nvPr/>
        </p:nvGraphicFramePr>
        <p:xfrm>
          <a:off x="7277099" y="4263983"/>
          <a:ext cx="4343400" cy="1127676"/>
        </p:xfrm>
        <a:graphic>
          <a:graphicData uri="http://schemas.openxmlformats.org/drawingml/2006/table">
            <a:tbl>
              <a:tblPr firstRow="1" bandRow="1">
                <a:tableStyleId>{F5AB1C69-6EDB-4FF4-983F-18BD219EF322}</a:tableStyleId>
              </a:tblPr>
              <a:tblGrid>
                <a:gridCol w="868680">
                  <a:extLst>
                    <a:ext uri="{9D8B030D-6E8A-4147-A177-3AD203B41FA5}">
                      <a16:colId xmlns:a16="http://schemas.microsoft.com/office/drawing/2014/main" val="2705290725"/>
                    </a:ext>
                  </a:extLst>
                </a:gridCol>
                <a:gridCol w="868680">
                  <a:extLst>
                    <a:ext uri="{9D8B030D-6E8A-4147-A177-3AD203B41FA5}">
                      <a16:colId xmlns:a16="http://schemas.microsoft.com/office/drawing/2014/main" val="2255522966"/>
                    </a:ext>
                  </a:extLst>
                </a:gridCol>
                <a:gridCol w="868680">
                  <a:extLst>
                    <a:ext uri="{9D8B030D-6E8A-4147-A177-3AD203B41FA5}">
                      <a16:colId xmlns:a16="http://schemas.microsoft.com/office/drawing/2014/main" val="309494352"/>
                    </a:ext>
                  </a:extLst>
                </a:gridCol>
                <a:gridCol w="868680">
                  <a:extLst>
                    <a:ext uri="{9D8B030D-6E8A-4147-A177-3AD203B41FA5}">
                      <a16:colId xmlns:a16="http://schemas.microsoft.com/office/drawing/2014/main" val="2113346967"/>
                    </a:ext>
                  </a:extLst>
                </a:gridCol>
                <a:gridCol w="868680">
                  <a:extLst>
                    <a:ext uri="{9D8B030D-6E8A-4147-A177-3AD203B41FA5}">
                      <a16:colId xmlns:a16="http://schemas.microsoft.com/office/drawing/2014/main" val="4001391778"/>
                    </a:ext>
                  </a:extLst>
                </a:gridCol>
              </a:tblGrid>
              <a:tr h="209531">
                <a:tc gridSpan="5">
                  <a:txBody>
                    <a:bodyPr/>
                    <a:lstStyle/>
                    <a:p>
                      <a:pPr algn="l" fontAlgn="b"/>
                      <a:r>
                        <a:rPr lang="en-IN" sz="1000" b="0" i="0" u="none" strike="noStrike" baseline="0" dirty="0">
                          <a:solidFill>
                            <a:schemeClr val="bg1"/>
                          </a:solidFill>
                          <a:effectLst/>
                          <a:latin typeface="+mj-lt"/>
                        </a:rPr>
                        <a:t>No. at risk</a:t>
                      </a:r>
                    </a:p>
                  </a:txBody>
                  <a:tcPr marL="121920" marR="0" marT="0" marB="24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hMerge="1">
                  <a:txBody>
                    <a:bodyPr/>
                    <a:lstStyle/>
                    <a:p>
                      <a:pPr algn="ctr" fontAlgn="b"/>
                      <a:endParaRPr lang="en-IN" sz="800" b="0" i="0" u="none" strike="noStrike">
                        <a:solidFill>
                          <a:srgbClr val="000000"/>
                        </a:solidFill>
                        <a:effectLst/>
                        <a:latin typeface="Calibri" panose="020F0502020204030204" pitchFamily="34" charset="0"/>
                      </a:endParaRPr>
                    </a:p>
                  </a:txBody>
                  <a:tcPr marL="0" marR="0" marT="0" marB="0" anchor="ctr">
                    <a:lnB w="3175" cap="flat" cmpd="sng" algn="ctr">
                      <a:solidFill>
                        <a:schemeClr val="bg1">
                          <a:lumMod val="50000"/>
                        </a:schemeClr>
                      </a:solidFill>
                      <a:prstDash val="dash"/>
                      <a:round/>
                      <a:headEnd type="none" w="med" len="med"/>
                      <a:tailEnd type="none" w="med" len="med"/>
                    </a:lnB>
                    <a:solidFill>
                      <a:schemeClr val="bg1"/>
                    </a:solidFill>
                  </a:tcPr>
                </a:tc>
                <a:tc hMerge="1">
                  <a:txBody>
                    <a:bodyPr/>
                    <a:lstStyle/>
                    <a:p>
                      <a:pPr algn="ctr" fontAlgn="b"/>
                      <a:endParaRPr lang="en-IN" sz="800" b="0" i="0" u="none" strike="noStrike">
                        <a:solidFill>
                          <a:srgbClr val="000000"/>
                        </a:solidFill>
                        <a:effectLst/>
                        <a:latin typeface="Calibri" panose="020F0502020204030204" pitchFamily="34" charset="0"/>
                      </a:endParaRPr>
                    </a:p>
                  </a:txBody>
                  <a:tcPr marL="0" marR="0" marT="0" marB="0" anchor="ctr">
                    <a:lnB w="3175" cap="flat" cmpd="sng" algn="ctr">
                      <a:solidFill>
                        <a:schemeClr val="bg1">
                          <a:lumMod val="50000"/>
                        </a:schemeClr>
                      </a:solidFill>
                      <a:prstDash val="dash"/>
                      <a:round/>
                      <a:headEnd type="none" w="med" len="med"/>
                      <a:tailEnd type="none" w="med" len="med"/>
                    </a:lnB>
                    <a:solidFill>
                      <a:schemeClr val="bg1"/>
                    </a:solidFill>
                  </a:tcPr>
                </a:tc>
                <a:tc hMerge="1">
                  <a:txBody>
                    <a:bodyPr/>
                    <a:lstStyle/>
                    <a:p>
                      <a:pPr algn="ctr" fontAlgn="b"/>
                      <a:endParaRPr lang="en-IN" sz="800" b="0" i="0" u="none" strike="noStrike">
                        <a:solidFill>
                          <a:srgbClr val="000000"/>
                        </a:solidFill>
                        <a:effectLst/>
                        <a:latin typeface="Calibri" panose="020F0502020204030204" pitchFamily="34" charset="0"/>
                      </a:endParaRPr>
                    </a:p>
                  </a:txBody>
                  <a:tcPr marL="0" marR="0" marT="0" marB="0" anchor="ctr">
                    <a:lnB w="3175" cap="flat" cmpd="sng" algn="ctr">
                      <a:solidFill>
                        <a:schemeClr val="bg1">
                          <a:lumMod val="50000"/>
                        </a:schemeClr>
                      </a:solidFill>
                      <a:prstDash val="dash"/>
                      <a:round/>
                      <a:headEnd type="none" w="med" len="med"/>
                      <a:tailEnd type="none" w="med" len="med"/>
                    </a:lnB>
                    <a:solidFill>
                      <a:schemeClr val="bg1"/>
                    </a:solidFill>
                  </a:tcPr>
                </a:tc>
                <a:tc hMerge="1">
                  <a:txBody>
                    <a:bodyPr/>
                    <a:lstStyle/>
                    <a:p>
                      <a:pPr algn="ctr" fontAlgn="b"/>
                      <a:endParaRPr lang="en-IN" sz="800" b="0" i="0" u="none" strike="noStrike">
                        <a:solidFill>
                          <a:srgbClr val="000000"/>
                        </a:solidFill>
                        <a:effectLst/>
                        <a:latin typeface="Calibri" panose="020F0502020204030204" pitchFamily="34" charset="0"/>
                      </a:endParaRPr>
                    </a:p>
                  </a:txBody>
                  <a:tcPr marL="0" marR="0" marT="0" marB="0" anchor="ctr">
                    <a:lnB w="3175" cap="flat" cmpd="sng" algn="ctr">
                      <a:solidFill>
                        <a:schemeClr val="bg1">
                          <a:lumMod val="50000"/>
                        </a:schemeClr>
                      </a:solidFill>
                      <a:prstDash val="dash"/>
                      <a:round/>
                      <a:headEnd type="none" w="med" len="med"/>
                      <a:tailEnd type="none" w="med" len="med"/>
                    </a:lnB>
                    <a:solidFill>
                      <a:schemeClr val="bg1"/>
                    </a:solidFill>
                  </a:tcPr>
                </a:tc>
                <a:extLst>
                  <a:ext uri="{0D108BD9-81ED-4DB2-BD59-A6C34878D82A}">
                    <a16:rowId xmlns:a16="http://schemas.microsoft.com/office/drawing/2014/main" val="1148543551"/>
                  </a:ext>
                </a:extLst>
              </a:tr>
              <a:tr h="242595">
                <a:tc>
                  <a:txBody>
                    <a:bodyPr/>
                    <a:lstStyle/>
                    <a:p>
                      <a:pPr algn="l" fontAlgn="b"/>
                      <a:r>
                        <a:rPr lang="en-IN" sz="1000" b="1" i="0" u="none" strike="noStrike" dirty="0">
                          <a:solidFill>
                            <a:srgbClr val="000000"/>
                          </a:solidFill>
                          <a:effectLst/>
                          <a:latin typeface="+mn-lt"/>
                        </a:rPr>
                        <a:t>Q4: 940</a:t>
                      </a:r>
                    </a:p>
                  </a:txBody>
                  <a:tcPr marL="12192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50000"/>
                        </a:schemeClr>
                      </a:solidFill>
                      <a:prstDash val="sysDot"/>
                      <a:round/>
                      <a:headEnd type="none" w="med" len="med"/>
                      <a:tailEnd type="none" w="med" len="med"/>
                    </a:lnB>
                    <a:solidFill>
                      <a:schemeClr val="bg1">
                        <a:lumMod val="85000"/>
                      </a:schemeClr>
                    </a:solidFill>
                  </a:tcPr>
                </a:tc>
                <a:tc>
                  <a:txBody>
                    <a:bodyPr/>
                    <a:lstStyle/>
                    <a:p>
                      <a:pPr algn="ctr" fontAlgn="b"/>
                      <a:r>
                        <a:rPr lang="en-IN" sz="1000" b="0" i="0" u="none" strike="noStrike" dirty="0">
                          <a:solidFill>
                            <a:srgbClr val="000000"/>
                          </a:solidFill>
                          <a:effectLst/>
                          <a:latin typeface="+mn-lt"/>
                        </a:rPr>
                        <a:t>909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50000"/>
                        </a:schemeClr>
                      </a:solidFill>
                      <a:prstDash val="sysDot"/>
                      <a:round/>
                      <a:headEnd type="none" w="med" len="med"/>
                      <a:tailEnd type="none" w="med" len="med"/>
                    </a:lnB>
                    <a:solidFill>
                      <a:schemeClr val="bg1">
                        <a:lumMod val="95000"/>
                      </a:schemeClr>
                    </a:solidFill>
                  </a:tcPr>
                </a:tc>
                <a:tc>
                  <a:txBody>
                    <a:bodyPr/>
                    <a:lstStyle/>
                    <a:p>
                      <a:pPr algn="ctr" fontAlgn="b"/>
                      <a:r>
                        <a:rPr lang="en-IN" sz="1000" b="0" i="0" u="none" strike="noStrike" dirty="0">
                          <a:solidFill>
                            <a:srgbClr val="000000"/>
                          </a:solidFill>
                          <a:effectLst/>
                          <a:latin typeface="+mn-lt"/>
                        </a:rPr>
                        <a:t>881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50000"/>
                        </a:schemeClr>
                      </a:solidFill>
                      <a:prstDash val="sysDot"/>
                      <a:round/>
                      <a:headEnd type="none" w="med" len="med"/>
                      <a:tailEnd type="none" w="med" len="med"/>
                    </a:lnB>
                    <a:solidFill>
                      <a:schemeClr val="bg1">
                        <a:lumMod val="95000"/>
                      </a:schemeClr>
                    </a:solidFill>
                  </a:tcPr>
                </a:tc>
                <a:tc>
                  <a:txBody>
                    <a:bodyPr/>
                    <a:lstStyle/>
                    <a:p>
                      <a:pPr algn="ctr" fontAlgn="b"/>
                      <a:r>
                        <a:rPr lang="en-IN" sz="1000" b="0" i="0" u="none" strike="noStrike" dirty="0">
                          <a:solidFill>
                            <a:srgbClr val="000000"/>
                          </a:solidFill>
                          <a:effectLst/>
                          <a:latin typeface="+mn-lt"/>
                        </a:rPr>
                        <a:t>665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50000"/>
                        </a:schemeClr>
                      </a:solidFill>
                      <a:prstDash val="sysDot"/>
                      <a:round/>
                      <a:headEnd type="none" w="med" len="med"/>
                      <a:tailEnd type="none" w="med" len="med"/>
                    </a:lnB>
                    <a:solidFill>
                      <a:schemeClr val="bg1">
                        <a:lumMod val="95000"/>
                      </a:schemeClr>
                    </a:solidFill>
                  </a:tcPr>
                </a:tc>
                <a:tc>
                  <a:txBody>
                    <a:bodyPr/>
                    <a:lstStyle/>
                    <a:p>
                      <a:pPr algn="ctr" fontAlgn="b"/>
                      <a:r>
                        <a:rPr lang="en-IN" sz="1000" b="0" i="0" u="none" strike="noStrike" dirty="0">
                          <a:solidFill>
                            <a:srgbClr val="000000"/>
                          </a:solidFill>
                          <a:effectLst/>
                          <a:latin typeface="+mn-lt"/>
                        </a:rPr>
                        <a:t>175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50000"/>
                        </a:schemeClr>
                      </a:solidFill>
                      <a:prstDash val="sysDot"/>
                      <a:round/>
                      <a:headEnd type="none" w="med" len="med"/>
                      <a:tailEnd type="none" w="med" len="med"/>
                    </a:lnB>
                    <a:solidFill>
                      <a:schemeClr val="bg1">
                        <a:lumMod val="95000"/>
                      </a:schemeClr>
                    </a:solidFill>
                  </a:tcPr>
                </a:tc>
                <a:extLst>
                  <a:ext uri="{0D108BD9-81ED-4DB2-BD59-A6C34878D82A}">
                    <a16:rowId xmlns:a16="http://schemas.microsoft.com/office/drawing/2014/main" val="1018507073"/>
                  </a:ext>
                </a:extLst>
              </a:tr>
              <a:tr h="242595">
                <a:tc>
                  <a:txBody>
                    <a:bodyPr/>
                    <a:lstStyle/>
                    <a:p>
                      <a:pPr algn="l" fontAlgn="b"/>
                      <a:r>
                        <a:rPr lang="en-IN" sz="1000" b="1" i="0" u="none" strike="noStrike" dirty="0">
                          <a:solidFill>
                            <a:srgbClr val="000000"/>
                          </a:solidFill>
                          <a:effectLst/>
                          <a:latin typeface="+mn-lt"/>
                        </a:rPr>
                        <a:t>Q3: 940</a:t>
                      </a:r>
                    </a:p>
                  </a:txBody>
                  <a:tcPr marL="12192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ysDot"/>
                      <a:round/>
                      <a:headEnd type="none" w="med" len="med"/>
                      <a:tailEnd type="none" w="med" len="med"/>
                    </a:lnT>
                    <a:lnB w="6350" cap="flat" cmpd="sng" algn="ctr">
                      <a:solidFill>
                        <a:schemeClr val="bg1">
                          <a:lumMod val="50000"/>
                        </a:schemeClr>
                      </a:solidFill>
                      <a:prstDash val="sysDot"/>
                      <a:round/>
                      <a:headEnd type="none" w="med" len="med"/>
                      <a:tailEnd type="none" w="med" len="med"/>
                    </a:lnB>
                    <a:solidFill>
                      <a:schemeClr val="bg1">
                        <a:lumMod val="85000"/>
                      </a:schemeClr>
                    </a:solidFill>
                  </a:tcPr>
                </a:tc>
                <a:tc>
                  <a:txBody>
                    <a:bodyPr/>
                    <a:lstStyle/>
                    <a:p>
                      <a:pPr algn="ctr" fontAlgn="b"/>
                      <a:r>
                        <a:rPr lang="en-IN" sz="1000" b="0" i="0" u="none" strike="noStrike" dirty="0">
                          <a:solidFill>
                            <a:srgbClr val="000000"/>
                          </a:solidFill>
                          <a:effectLst/>
                          <a:latin typeface="+mn-lt"/>
                        </a:rPr>
                        <a:t>908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ysDot"/>
                      <a:round/>
                      <a:headEnd type="none" w="med" len="med"/>
                      <a:tailEnd type="none" w="med" len="med"/>
                    </a:lnT>
                    <a:lnB w="6350" cap="flat" cmpd="sng" algn="ctr">
                      <a:solidFill>
                        <a:schemeClr val="bg1">
                          <a:lumMod val="50000"/>
                        </a:schemeClr>
                      </a:solidFill>
                      <a:prstDash val="sysDot"/>
                      <a:round/>
                      <a:headEnd type="none" w="med" len="med"/>
                      <a:tailEnd type="none" w="med" len="med"/>
                    </a:lnB>
                    <a:solidFill>
                      <a:schemeClr val="bg1">
                        <a:lumMod val="95000"/>
                      </a:schemeClr>
                    </a:solidFill>
                  </a:tcPr>
                </a:tc>
                <a:tc>
                  <a:txBody>
                    <a:bodyPr/>
                    <a:lstStyle/>
                    <a:p>
                      <a:pPr algn="ctr" fontAlgn="b"/>
                      <a:r>
                        <a:rPr lang="en-IN" sz="1000" b="0" i="0" u="none" strike="noStrike" dirty="0">
                          <a:solidFill>
                            <a:srgbClr val="000000"/>
                          </a:solidFill>
                          <a:effectLst/>
                          <a:latin typeface="+mn-lt"/>
                        </a:rPr>
                        <a:t>893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ysDot"/>
                      <a:round/>
                      <a:headEnd type="none" w="med" len="med"/>
                      <a:tailEnd type="none" w="med" len="med"/>
                    </a:lnT>
                    <a:lnB w="6350" cap="flat" cmpd="sng" algn="ctr">
                      <a:solidFill>
                        <a:schemeClr val="bg1">
                          <a:lumMod val="50000"/>
                        </a:schemeClr>
                      </a:solidFill>
                      <a:prstDash val="sysDot"/>
                      <a:round/>
                      <a:headEnd type="none" w="med" len="med"/>
                      <a:tailEnd type="none" w="med" len="med"/>
                    </a:lnB>
                    <a:solidFill>
                      <a:schemeClr val="bg1">
                        <a:lumMod val="95000"/>
                      </a:schemeClr>
                    </a:solidFill>
                  </a:tcPr>
                </a:tc>
                <a:tc>
                  <a:txBody>
                    <a:bodyPr/>
                    <a:lstStyle/>
                    <a:p>
                      <a:pPr algn="ctr" fontAlgn="b"/>
                      <a:r>
                        <a:rPr lang="en-IN" sz="1000" b="0" i="0" u="none" strike="noStrike">
                          <a:solidFill>
                            <a:srgbClr val="000000"/>
                          </a:solidFill>
                          <a:effectLst/>
                          <a:latin typeface="+mn-lt"/>
                        </a:rPr>
                        <a:t>696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ysDot"/>
                      <a:round/>
                      <a:headEnd type="none" w="med" len="med"/>
                      <a:tailEnd type="none" w="med" len="med"/>
                    </a:lnT>
                    <a:lnB w="6350" cap="flat" cmpd="sng" algn="ctr">
                      <a:solidFill>
                        <a:schemeClr val="bg1">
                          <a:lumMod val="50000"/>
                        </a:schemeClr>
                      </a:solidFill>
                      <a:prstDash val="sysDot"/>
                      <a:round/>
                      <a:headEnd type="none" w="med" len="med"/>
                      <a:tailEnd type="none" w="med" len="med"/>
                    </a:lnB>
                    <a:solidFill>
                      <a:schemeClr val="bg1">
                        <a:lumMod val="95000"/>
                      </a:schemeClr>
                    </a:solidFill>
                  </a:tcPr>
                </a:tc>
                <a:tc>
                  <a:txBody>
                    <a:bodyPr/>
                    <a:lstStyle/>
                    <a:p>
                      <a:pPr algn="ctr" fontAlgn="b"/>
                      <a:r>
                        <a:rPr lang="en-IN" sz="1000" b="0" i="0" u="none" strike="noStrike">
                          <a:solidFill>
                            <a:srgbClr val="000000"/>
                          </a:solidFill>
                          <a:effectLst/>
                          <a:latin typeface="+mn-lt"/>
                        </a:rPr>
                        <a:t>208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ysDot"/>
                      <a:round/>
                      <a:headEnd type="none" w="med" len="med"/>
                      <a:tailEnd type="none" w="med" len="med"/>
                    </a:lnT>
                    <a:lnB w="6350" cap="flat" cmpd="sng" algn="ctr">
                      <a:solidFill>
                        <a:schemeClr val="bg1">
                          <a:lumMod val="50000"/>
                        </a:schemeClr>
                      </a:solidFill>
                      <a:prstDash val="sysDot"/>
                      <a:round/>
                      <a:headEnd type="none" w="med" len="med"/>
                      <a:tailEnd type="none" w="med" len="med"/>
                    </a:lnB>
                    <a:solidFill>
                      <a:schemeClr val="bg1">
                        <a:lumMod val="95000"/>
                      </a:schemeClr>
                    </a:solidFill>
                  </a:tcPr>
                </a:tc>
                <a:extLst>
                  <a:ext uri="{0D108BD9-81ED-4DB2-BD59-A6C34878D82A}">
                    <a16:rowId xmlns:a16="http://schemas.microsoft.com/office/drawing/2014/main" val="3286221013"/>
                  </a:ext>
                </a:extLst>
              </a:tr>
              <a:tr h="242595">
                <a:tc>
                  <a:txBody>
                    <a:bodyPr/>
                    <a:lstStyle/>
                    <a:p>
                      <a:pPr algn="l" fontAlgn="b"/>
                      <a:r>
                        <a:rPr lang="en-IN" sz="1000" b="1" i="0" u="none" strike="noStrike" dirty="0">
                          <a:solidFill>
                            <a:srgbClr val="000000"/>
                          </a:solidFill>
                          <a:effectLst/>
                          <a:latin typeface="+mn-lt"/>
                        </a:rPr>
                        <a:t>Q2: 941</a:t>
                      </a:r>
                    </a:p>
                  </a:txBody>
                  <a:tcPr marL="12192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ysDot"/>
                      <a:round/>
                      <a:headEnd type="none" w="med" len="med"/>
                      <a:tailEnd type="none" w="med" len="med"/>
                    </a:lnT>
                    <a:lnB w="6350" cap="flat" cmpd="sng" algn="ctr">
                      <a:solidFill>
                        <a:schemeClr val="bg1">
                          <a:lumMod val="50000"/>
                        </a:schemeClr>
                      </a:solidFill>
                      <a:prstDash val="sysDot"/>
                      <a:round/>
                      <a:headEnd type="none" w="med" len="med"/>
                      <a:tailEnd type="none" w="med" len="med"/>
                    </a:lnB>
                    <a:solidFill>
                      <a:schemeClr val="bg1">
                        <a:lumMod val="85000"/>
                      </a:schemeClr>
                    </a:solidFill>
                  </a:tcPr>
                </a:tc>
                <a:tc>
                  <a:txBody>
                    <a:bodyPr/>
                    <a:lstStyle/>
                    <a:p>
                      <a:pPr algn="ctr" fontAlgn="b"/>
                      <a:r>
                        <a:rPr lang="en-IN" sz="1000" b="0" i="0" u="none" strike="noStrike" dirty="0">
                          <a:solidFill>
                            <a:srgbClr val="000000"/>
                          </a:solidFill>
                          <a:effectLst/>
                          <a:latin typeface="+mn-lt"/>
                        </a:rPr>
                        <a:t>911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ysDot"/>
                      <a:round/>
                      <a:headEnd type="none" w="med" len="med"/>
                      <a:tailEnd type="none" w="med" len="med"/>
                    </a:lnT>
                    <a:lnB w="6350" cap="flat" cmpd="sng" algn="ctr">
                      <a:solidFill>
                        <a:schemeClr val="bg1">
                          <a:lumMod val="50000"/>
                        </a:schemeClr>
                      </a:solidFill>
                      <a:prstDash val="sysDot"/>
                      <a:round/>
                      <a:headEnd type="none" w="med" len="med"/>
                      <a:tailEnd type="none" w="med" len="med"/>
                    </a:lnB>
                    <a:solidFill>
                      <a:schemeClr val="bg1">
                        <a:lumMod val="95000"/>
                      </a:schemeClr>
                    </a:solidFill>
                  </a:tcPr>
                </a:tc>
                <a:tc>
                  <a:txBody>
                    <a:bodyPr/>
                    <a:lstStyle/>
                    <a:p>
                      <a:pPr algn="ctr" fontAlgn="b"/>
                      <a:r>
                        <a:rPr lang="en-IN" sz="1000" b="0" i="0" u="none" strike="noStrike" dirty="0">
                          <a:solidFill>
                            <a:srgbClr val="000000"/>
                          </a:solidFill>
                          <a:effectLst/>
                          <a:latin typeface="+mn-lt"/>
                        </a:rPr>
                        <a:t>902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ysDot"/>
                      <a:round/>
                      <a:headEnd type="none" w="med" len="med"/>
                      <a:tailEnd type="none" w="med" len="med"/>
                    </a:lnT>
                    <a:lnB w="6350" cap="flat" cmpd="sng" algn="ctr">
                      <a:solidFill>
                        <a:schemeClr val="bg1">
                          <a:lumMod val="50000"/>
                        </a:schemeClr>
                      </a:solidFill>
                      <a:prstDash val="sysDot"/>
                      <a:round/>
                      <a:headEnd type="none" w="med" len="med"/>
                      <a:tailEnd type="none" w="med" len="med"/>
                    </a:lnB>
                    <a:solidFill>
                      <a:schemeClr val="bg1">
                        <a:lumMod val="95000"/>
                      </a:schemeClr>
                    </a:solidFill>
                  </a:tcPr>
                </a:tc>
                <a:tc>
                  <a:txBody>
                    <a:bodyPr/>
                    <a:lstStyle/>
                    <a:p>
                      <a:pPr algn="ctr" fontAlgn="b"/>
                      <a:r>
                        <a:rPr lang="en-IN" sz="1000" b="0" i="0" u="none" strike="noStrike">
                          <a:solidFill>
                            <a:srgbClr val="000000"/>
                          </a:solidFill>
                          <a:effectLst/>
                          <a:latin typeface="+mn-lt"/>
                        </a:rPr>
                        <a:t>729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ysDot"/>
                      <a:round/>
                      <a:headEnd type="none" w="med" len="med"/>
                      <a:tailEnd type="none" w="med" len="med"/>
                    </a:lnT>
                    <a:lnB w="6350" cap="flat" cmpd="sng" algn="ctr">
                      <a:solidFill>
                        <a:schemeClr val="bg1">
                          <a:lumMod val="50000"/>
                        </a:schemeClr>
                      </a:solidFill>
                      <a:prstDash val="sysDot"/>
                      <a:round/>
                      <a:headEnd type="none" w="med" len="med"/>
                      <a:tailEnd type="none" w="med" len="med"/>
                    </a:lnB>
                    <a:solidFill>
                      <a:schemeClr val="bg1">
                        <a:lumMod val="95000"/>
                      </a:schemeClr>
                    </a:solidFill>
                  </a:tcPr>
                </a:tc>
                <a:tc>
                  <a:txBody>
                    <a:bodyPr/>
                    <a:lstStyle/>
                    <a:p>
                      <a:pPr algn="ctr" fontAlgn="b"/>
                      <a:r>
                        <a:rPr lang="en-IN" sz="1000" b="0" i="0" u="none" strike="noStrike">
                          <a:solidFill>
                            <a:srgbClr val="000000"/>
                          </a:solidFill>
                          <a:effectLst/>
                          <a:latin typeface="+mn-lt"/>
                        </a:rPr>
                        <a:t>228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ysDot"/>
                      <a:round/>
                      <a:headEnd type="none" w="med" len="med"/>
                      <a:tailEnd type="none" w="med" len="med"/>
                    </a:lnT>
                    <a:lnB w="6350" cap="flat" cmpd="sng" algn="ctr">
                      <a:solidFill>
                        <a:schemeClr val="bg1">
                          <a:lumMod val="50000"/>
                        </a:schemeClr>
                      </a:solidFill>
                      <a:prstDash val="sysDot"/>
                      <a:round/>
                      <a:headEnd type="none" w="med" len="med"/>
                      <a:tailEnd type="none" w="med" len="med"/>
                    </a:lnB>
                    <a:solidFill>
                      <a:schemeClr val="bg1">
                        <a:lumMod val="95000"/>
                      </a:schemeClr>
                    </a:solidFill>
                  </a:tcPr>
                </a:tc>
                <a:extLst>
                  <a:ext uri="{0D108BD9-81ED-4DB2-BD59-A6C34878D82A}">
                    <a16:rowId xmlns:a16="http://schemas.microsoft.com/office/drawing/2014/main" val="1960522376"/>
                  </a:ext>
                </a:extLst>
              </a:tr>
              <a:tr h="190360">
                <a:tc>
                  <a:txBody>
                    <a:bodyPr/>
                    <a:lstStyle/>
                    <a:p>
                      <a:pPr algn="l" fontAlgn="b"/>
                      <a:r>
                        <a:rPr lang="en-IN" sz="1000" b="1" i="0" u="none" strike="noStrike" dirty="0">
                          <a:solidFill>
                            <a:srgbClr val="000000"/>
                          </a:solidFill>
                          <a:effectLst/>
                          <a:latin typeface="+mn-lt"/>
                        </a:rPr>
                        <a:t>Q1: 939</a:t>
                      </a:r>
                    </a:p>
                  </a:txBody>
                  <a:tcPr marL="12192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ysDot"/>
                      <a:round/>
                      <a:headEnd type="none" w="med" len="med"/>
                      <a:tailEnd type="none" w="med" len="med"/>
                    </a:lnT>
                    <a:lnB w="12700" cap="flat" cmpd="sng" algn="ctr">
                      <a:solidFill>
                        <a:schemeClr val="accent3"/>
                      </a:solidFill>
                      <a:prstDash val="solid"/>
                      <a:round/>
                      <a:headEnd type="none" w="med" len="med"/>
                      <a:tailEnd type="none" w="med" len="med"/>
                    </a:lnB>
                    <a:solidFill>
                      <a:schemeClr val="bg1">
                        <a:lumMod val="85000"/>
                      </a:schemeClr>
                    </a:solidFill>
                  </a:tcPr>
                </a:tc>
                <a:tc>
                  <a:txBody>
                    <a:bodyPr/>
                    <a:lstStyle/>
                    <a:p>
                      <a:pPr algn="ctr" fontAlgn="b"/>
                      <a:r>
                        <a:rPr lang="en-IN" sz="1000" b="0" i="0" u="none" strike="noStrike" dirty="0">
                          <a:solidFill>
                            <a:srgbClr val="000000"/>
                          </a:solidFill>
                          <a:effectLst/>
                          <a:latin typeface="+mn-lt"/>
                        </a:rPr>
                        <a:t>913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ysDot"/>
                      <a:round/>
                      <a:headEnd type="none" w="med" len="med"/>
                      <a:tailEnd type="none" w="med" len="med"/>
                    </a:lnT>
                    <a:lnB w="12700" cap="flat" cmpd="sng" algn="ctr">
                      <a:solidFill>
                        <a:schemeClr val="accent3"/>
                      </a:solidFill>
                      <a:prstDash val="solid"/>
                      <a:round/>
                      <a:headEnd type="none" w="med" len="med"/>
                      <a:tailEnd type="none" w="med" len="med"/>
                    </a:lnB>
                    <a:solidFill>
                      <a:schemeClr val="bg1">
                        <a:lumMod val="95000"/>
                      </a:schemeClr>
                    </a:solidFill>
                  </a:tcPr>
                </a:tc>
                <a:tc>
                  <a:txBody>
                    <a:bodyPr/>
                    <a:lstStyle/>
                    <a:p>
                      <a:pPr algn="ctr" fontAlgn="b"/>
                      <a:r>
                        <a:rPr lang="en-IN" sz="1000" b="0" i="0" u="none" strike="noStrike" dirty="0">
                          <a:solidFill>
                            <a:srgbClr val="000000"/>
                          </a:solidFill>
                          <a:effectLst/>
                          <a:latin typeface="+mn-lt"/>
                        </a:rPr>
                        <a:t>901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ysDot"/>
                      <a:round/>
                      <a:headEnd type="none" w="med" len="med"/>
                      <a:tailEnd type="none" w="med" len="med"/>
                    </a:lnT>
                    <a:lnB w="12700" cap="flat" cmpd="sng" algn="ctr">
                      <a:solidFill>
                        <a:schemeClr val="accent3"/>
                      </a:solidFill>
                      <a:prstDash val="solid"/>
                      <a:round/>
                      <a:headEnd type="none" w="med" len="med"/>
                      <a:tailEnd type="none" w="med" len="med"/>
                    </a:lnB>
                    <a:solidFill>
                      <a:schemeClr val="bg1">
                        <a:lumMod val="95000"/>
                      </a:schemeClr>
                    </a:solidFill>
                  </a:tcPr>
                </a:tc>
                <a:tc>
                  <a:txBody>
                    <a:bodyPr/>
                    <a:lstStyle/>
                    <a:p>
                      <a:pPr algn="ctr" fontAlgn="b"/>
                      <a:r>
                        <a:rPr lang="en-IN" sz="1000" b="0" i="0" u="none" strike="noStrike" dirty="0">
                          <a:solidFill>
                            <a:srgbClr val="000000"/>
                          </a:solidFill>
                          <a:effectLst/>
                          <a:latin typeface="+mn-lt"/>
                        </a:rPr>
                        <a:t>767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ysDot"/>
                      <a:round/>
                      <a:headEnd type="none" w="med" len="med"/>
                      <a:tailEnd type="none" w="med" len="med"/>
                    </a:lnT>
                    <a:lnB w="12700" cap="flat" cmpd="sng" algn="ctr">
                      <a:solidFill>
                        <a:schemeClr val="accent3"/>
                      </a:solidFill>
                      <a:prstDash val="solid"/>
                      <a:round/>
                      <a:headEnd type="none" w="med" len="med"/>
                      <a:tailEnd type="none" w="med" len="med"/>
                    </a:lnB>
                    <a:solidFill>
                      <a:schemeClr val="bg1">
                        <a:lumMod val="95000"/>
                      </a:schemeClr>
                    </a:solidFill>
                  </a:tcPr>
                </a:tc>
                <a:tc>
                  <a:txBody>
                    <a:bodyPr/>
                    <a:lstStyle/>
                    <a:p>
                      <a:pPr algn="ctr" fontAlgn="b"/>
                      <a:r>
                        <a:rPr lang="en-IN" sz="1000" b="0" i="0" u="none" strike="noStrike" dirty="0">
                          <a:solidFill>
                            <a:srgbClr val="000000"/>
                          </a:solidFill>
                          <a:effectLst/>
                          <a:latin typeface="+mn-lt"/>
                        </a:rPr>
                        <a:t>250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50000"/>
                        </a:schemeClr>
                      </a:solidFill>
                      <a:prstDash val="sysDot"/>
                      <a:round/>
                      <a:headEnd type="none" w="med" len="med"/>
                      <a:tailEnd type="none" w="med" len="med"/>
                    </a:lnT>
                    <a:lnB w="12700" cap="flat" cmpd="sng" algn="ctr">
                      <a:solidFill>
                        <a:schemeClr val="accent3"/>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819674353"/>
                  </a:ext>
                </a:extLst>
              </a:tr>
            </a:tbl>
          </a:graphicData>
        </a:graphic>
      </p:graphicFrame>
      <p:sp>
        <p:nvSpPr>
          <p:cNvPr id="3" name="Title 2">
            <a:extLst>
              <a:ext uri="{FF2B5EF4-FFF2-40B4-BE49-F238E27FC236}">
                <a16:creationId xmlns:a16="http://schemas.microsoft.com/office/drawing/2014/main" id="{5E617B13-CF95-97BB-14EA-5AB2531CE304}"/>
              </a:ext>
            </a:extLst>
          </p:cNvPr>
          <p:cNvSpPr>
            <a:spLocks noGrp="1"/>
          </p:cNvSpPr>
          <p:nvPr>
            <p:ph type="title"/>
          </p:nvPr>
        </p:nvSpPr>
        <p:spPr/>
        <p:txBody>
          <a:bodyPr vert="horz"/>
          <a:lstStyle/>
          <a:p>
            <a:r>
              <a:rPr lang="en-US" dirty="0"/>
              <a:t>Visit-to-visit cholesterol variability correlates with coronary atheroma progression and clinical outcomes n=4978</a:t>
            </a:r>
          </a:p>
        </p:txBody>
      </p:sp>
      <p:sp>
        <p:nvSpPr>
          <p:cNvPr id="7" name="TextBox 18">
            <a:extLst>
              <a:ext uri="{FF2B5EF4-FFF2-40B4-BE49-F238E27FC236}">
                <a16:creationId xmlns:a16="http://schemas.microsoft.com/office/drawing/2014/main" id="{E7E40EF0-B469-917D-13E8-311F0CB4E1FA}"/>
              </a:ext>
            </a:extLst>
          </p:cNvPr>
          <p:cNvSpPr txBox="1"/>
          <p:nvPr>
            <p:custDataLst>
              <p:tags r:id="rId3"/>
            </p:custDataLst>
          </p:nvPr>
        </p:nvSpPr>
        <p:spPr>
          <a:xfrm>
            <a:off x="670561" y="1942933"/>
            <a:ext cx="6525259" cy="237133"/>
          </a:xfrm>
          <a:prstGeom prst="rect">
            <a:avLst/>
          </a:prstGeom>
          <a:gradFill flip="none" rotWithShape="1">
            <a:gsLst>
              <a:gs pos="0">
                <a:schemeClr val="accent3"/>
              </a:gs>
              <a:gs pos="100000">
                <a:schemeClr val="accent2"/>
              </a:gs>
            </a:gsLst>
            <a:lin ang="0" scaled="1"/>
            <a:tileRect/>
          </a:gradFill>
          <a:ln>
            <a:noFill/>
          </a:ln>
        </p:spPr>
        <p:txBody>
          <a:bodyPr lIns="121920" tIns="121920" rIns="0" bIns="0" anchor="ctr"/>
          <a:lstStyle>
            <a:defPPr>
              <a:defRPr lang="en-US"/>
            </a:defPPr>
            <a:lvl1pPr marR="0" lvl="0" indent="0" fontAlgn="auto">
              <a:lnSpc>
                <a:spcPct val="100000"/>
              </a:lnSpc>
              <a:spcBef>
                <a:spcPts val="600"/>
              </a:spcBef>
              <a:spcAft>
                <a:spcPts val="0"/>
              </a:spcAft>
              <a:buClrTx/>
              <a:buSzTx/>
              <a:buFont typeface="Arial" panose="020B0604020202020204" pitchFamily="34" charset="0"/>
              <a:buNone/>
              <a:tabLst/>
              <a:defRPr kumimoji="0" sz="1000" b="1" i="0" u="none" strike="noStrike" cap="all" spc="0" normalizeH="0" baseline="0">
                <a:ln>
                  <a:noFill/>
                </a:ln>
                <a:solidFill>
                  <a:prstClr val="white"/>
                </a:solidFill>
                <a:effectLst/>
                <a:uLnTx/>
                <a:uFillTx/>
                <a:cs typeface="Calibri" panose="020F0502020204030204" pitchFamily="34" charset="0"/>
              </a:defRPr>
            </a:lvl1pPr>
            <a:lvl2pPr marL="169863" indent="-169863">
              <a:lnSpc>
                <a:spcPct val="100000"/>
              </a:lnSpc>
              <a:spcBef>
                <a:spcPts val="600"/>
              </a:spcBef>
              <a:buFont typeface="Arial" panose="020B0604020202020204" pitchFamily="34" charset="0"/>
              <a:buChar char="•"/>
              <a:defRPr sz="1400" b="0">
                <a:latin typeface="+mj-lt"/>
              </a:defRPr>
            </a:lvl2pPr>
            <a:lvl3pPr marL="400050" indent="-171450">
              <a:lnSpc>
                <a:spcPct val="100000"/>
              </a:lnSpc>
              <a:spcBef>
                <a:spcPts val="600"/>
              </a:spcBef>
              <a:buFont typeface="Arial" panose="020B0604020202020204" pitchFamily="34" charset="0"/>
              <a:buChar char="–"/>
              <a:defRPr sz="1200" b="0">
                <a:latin typeface="+mj-lt"/>
              </a:defRPr>
            </a:lvl3pPr>
            <a:lvl4pPr marL="576263" indent="-169863">
              <a:lnSpc>
                <a:spcPct val="100000"/>
              </a:lnSpc>
              <a:spcBef>
                <a:spcPts val="600"/>
              </a:spcBef>
              <a:buFont typeface="Arial" panose="020B0604020202020204" pitchFamily="34" charset="0"/>
              <a:buChar char="•"/>
              <a:defRPr sz="1100" b="0">
                <a:latin typeface="+mj-lt"/>
              </a:defRPr>
            </a:lvl4pPr>
            <a:lvl5pPr marL="744538" indent="-171450">
              <a:lnSpc>
                <a:spcPct val="100000"/>
              </a:lnSpc>
              <a:spcBef>
                <a:spcPts val="600"/>
              </a:spcBef>
              <a:buFont typeface="Arial" panose="020B0604020202020204" pitchFamily="34" charset="0"/>
              <a:buChar char="»"/>
              <a:defRPr sz="1100" b="0">
                <a:latin typeface="+mj-lt"/>
              </a:defRPr>
            </a:lvl5pPr>
            <a:lvl6pPr marL="2514600" indent="-228600">
              <a:spcBef>
                <a:spcPct val="20000"/>
              </a:spcBef>
              <a:buFont typeface="Arial" panose="020B0604020202020204" pitchFamily="34" charset="0"/>
              <a:buChar char="•"/>
              <a:defRPr sz="2000"/>
            </a:lvl6pPr>
            <a:lvl7pPr marL="2971800" indent="-228600">
              <a:spcBef>
                <a:spcPct val="20000"/>
              </a:spcBef>
              <a:buFont typeface="Arial" panose="020B0604020202020204" pitchFamily="34" charset="0"/>
              <a:buChar char="•"/>
              <a:defRPr sz="2000"/>
            </a:lvl7pPr>
            <a:lvl8pPr marL="3429000" indent="-228600">
              <a:spcBef>
                <a:spcPct val="20000"/>
              </a:spcBef>
              <a:buFont typeface="Arial" panose="020B0604020202020204" pitchFamily="34" charset="0"/>
              <a:buChar char="•"/>
              <a:defRPr sz="2000"/>
            </a:lvl8pPr>
            <a:lvl9pPr marL="3886200" indent="-228600">
              <a:spcBef>
                <a:spcPct val="20000"/>
              </a:spcBef>
              <a:buFont typeface="Arial" panose="020B0604020202020204" pitchFamily="34" charset="0"/>
              <a:buChar char="•"/>
              <a:defRPr sz="2000"/>
            </a:lvl9pPr>
          </a:lstStyle>
          <a:p>
            <a:pPr marL="0" marR="0" lvl="0" indent="0" algn="ctr"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endParaRPr kumimoji="0" lang="en-US" sz="1333" b="1" i="0" u="none" strike="noStrike" kern="1200" cap="all" spc="0" normalizeH="0" baseline="30000" noProof="0">
              <a:ln>
                <a:noFill/>
              </a:ln>
              <a:solidFill>
                <a:prstClr val="white"/>
              </a:solidFill>
              <a:effectLst/>
              <a:uLnTx/>
              <a:uFillTx/>
              <a:latin typeface="Georgia"/>
              <a:ea typeface="+mn-ea"/>
              <a:cs typeface="Calibri" panose="020F0502020204030204" pitchFamily="34" charset="0"/>
            </a:endParaRPr>
          </a:p>
        </p:txBody>
      </p:sp>
      <p:sp>
        <p:nvSpPr>
          <p:cNvPr id="8" name="TextBox 18">
            <a:extLst>
              <a:ext uri="{FF2B5EF4-FFF2-40B4-BE49-F238E27FC236}">
                <a16:creationId xmlns:a16="http://schemas.microsoft.com/office/drawing/2014/main" id="{AEDD0A94-6F75-BE7F-CD50-BFE86D01C33C}"/>
              </a:ext>
            </a:extLst>
          </p:cNvPr>
          <p:cNvSpPr txBox="1"/>
          <p:nvPr>
            <p:custDataLst>
              <p:tags r:id="rId4"/>
            </p:custDataLst>
          </p:nvPr>
        </p:nvSpPr>
        <p:spPr>
          <a:xfrm>
            <a:off x="670561" y="1457321"/>
            <a:ext cx="6525260" cy="429768"/>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defPPr>
              <a:defRPr lang="en-US"/>
            </a:defPPr>
            <a:lvl1pPr marR="0" lvl="0" indent="0" fontAlgn="auto">
              <a:lnSpc>
                <a:spcPct val="100000"/>
              </a:lnSpc>
              <a:spcBef>
                <a:spcPts val="600"/>
              </a:spcBef>
              <a:spcAft>
                <a:spcPts val="0"/>
              </a:spcAft>
              <a:buClrTx/>
              <a:buSzTx/>
              <a:buFont typeface="Arial" panose="020B0604020202020204" pitchFamily="34" charset="0"/>
              <a:buNone/>
              <a:tabLst/>
              <a:defRPr kumimoji="0" sz="1000" b="1" i="0" u="none" strike="noStrike" cap="all" spc="0" normalizeH="0" baseline="0">
                <a:ln>
                  <a:noFill/>
                </a:ln>
                <a:solidFill>
                  <a:prstClr val="white"/>
                </a:solidFill>
                <a:effectLst/>
                <a:uLnTx/>
                <a:uFillTx/>
                <a:cs typeface="Calibri" panose="020F0502020204030204" pitchFamily="34" charset="0"/>
              </a:defRPr>
            </a:lvl1pPr>
            <a:lvl2pPr marL="169863" indent="-169863">
              <a:lnSpc>
                <a:spcPct val="100000"/>
              </a:lnSpc>
              <a:spcBef>
                <a:spcPts val="600"/>
              </a:spcBef>
              <a:buFont typeface="Arial" panose="020B0604020202020204" pitchFamily="34" charset="0"/>
              <a:buChar char="•"/>
              <a:defRPr sz="1400" b="0">
                <a:latin typeface="+mj-lt"/>
              </a:defRPr>
            </a:lvl2pPr>
            <a:lvl3pPr marL="400050" indent="-171450">
              <a:lnSpc>
                <a:spcPct val="100000"/>
              </a:lnSpc>
              <a:spcBef>
                <a:spcPts val="600"/>
              </a:spcBef>
              <a:buFont typeface="Arial" panose="020B0604020202020204" pitchFamily="34" charset="0"/>
              <a:buChar char="–"/>
              <a:defRPr sz="1200" b="0">
                <a:latin typeface="+mj-lt"/>
              </a:defRPr>
            </a:lvl3pPr>
            <a:lvl4pPr marL="576263" indent="-169863">
              <a:lnSpc>
                <a:spcPct val="100000"/>
              </a:lnSpc>
              <a:spcBef>
                <a:spcPts val="600"/>
              </a:spcBef>
              <a:buFont typeface="Arial" panose="020B0604020202020204" pitchFamily="34" charset="0"/>
              <a:buChar char="•"/>
              <a:defRPr sz="1100" b="0">
                <a:latin typeface="+mj-lt"/>
              </a:defRPr>
            </a:lvl4pPr>
            <a:lvl5pPr marL="744538" indent="-171450">
              <a:lnSpc>
                <a:spcPct val="100000"/>
              </a:lnSpc>
              <a:spcBef>
                <a:spcPts val="600"/>
              </a:spcBef>
              <a:buFont typeface="Arial" panose="020B0604020202020204" pitchFamily="34" charset="0"/>
              <a:buChar char="»"/>
              <a:defRPr sz="1100" b="0">
                <a:latin typeface="+mj-lt"/>
              </a:defRPr>
            </a:lvl5pPr>
            <a:lvl6pPr marL="2514600" indent="-228600">
              <a:spcBef>
                <a:spcPct val="20000"/>
              </a:spcBef>
              <a:buFont typeface="Arial" panose="020B0604020202020204" pitchFamily="34" charset="0"/>
              <a:buChar char="•"/>
              <a:defRPr sz="2000"/>
            </a:lvl6pPr>
            <a:lvl7pPr marL="2971800" indent="-228600">
              <a:spcBef>
                <a:spcPct val="20000"/>
              </a:spcBef>
              <a:buFont typeface="Arial" panose="020B0604020202020204" pitchFamily="34" charset="0"/>
              <a:buChar char="•"/>
              <a:defRPr sz="2000"/>
            </a:lvl7pPr>
            <a:lvl8pPr marL="3429000" indent="-228600">
              <a:spcBef>
                <a:spcPct val="20000"/>
              </a:spcBef>
              <a:buFont typeface="Arial" panose="020B0604020202020204" pitchFamily="34" charset="0"/>
              <a:buChar char="•"/>
              <a:defRPr sz="2000"/>
            </a:lvl8pPr>
            <a:lvl9pPr marL="3886200" indent="-228600">
              <a:spcBef>
                <a:spcPct val="20000"/>
              </a:spcBef>
              <a:buFont typeface="Arial" panose="020B0604020202020204" pitchFamily="34" charset="0"/>
              <a:buChar char="•"/>
              <a:defRPr sz="2000"/>
            </a:lvl9pPr>
          </a:lstStyle>
          <a:p>
            <a:pPr marL="0" marR="0" lvl="0" indent="0" algn="l" defTabSz="12191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1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Standardized association of variability and average on-treatment cholesterol with </a:t>
            </a:r>
            <a:br>
              <a:rPr kumimoji="0" lang="en-US" sz="11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br>
            <a:r>
              <a:rPr kumimoji="0" lang="en-US" sz="11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coronary atheroma progression</a:t>
            </a:r>
          </a:p>
        </p:txBody>
      </p:sp>
      <p:graphicFrame>
        <p:nvGraphicFramePr>
          <p:cNvPr id="9" name="Table 8">
            <a:extLst>
              <a:ext uri="{FF2B5EF4-FFF2-40B4-BE49-F238E27FC236}">
                <a16:creationId xmlns:a16="http://schemas.microsoft.com/office/drawing/2014/main" id="{E9174DFB-3071-039E-1F21-9A2646E1C96A}"/>
              </a:ext>
            </a:extLst>
          </p:cNvPr>
          <p:cNvGraphicFramePr>
            <a:graphicFrameLocks noGrp="1"/>
          </p:cNvGraphicFramePr>
          <p:nvPr/>
        </p:nvGraphicFramePr>
        <p:xfrm>
          <a:off x="663258" y="1942932"/>
          <a:ext cx="6542087" cy="3446159"/>
        </p:xfrm>
        <a:graphic>
          <a:graphicData uri="http://schemas.openxmlformats.org/drawingml/2006/table">
            <a:tbl>
              <a:tblPr>
                <a:tableStyleId>{F5AB1C69-6EDB-4FF4-983F-18BD219EF322}</a:tableStyleId>
              </a:tblPr>
              <a:tblGrid>
                <a:gridCol w="1683625">
                  <a:extLst>
                    <a:ext uri="{9D8B030D-6E8A-4147-A177-3AD203B41FA5}">
                      <a16:colId xmlns:a16="http://schemas.microsoft.com/office/drawing/2014/main" val="79498993"/>
                    </a:ext>
                  </a:extLst>
                </a:gridCol>
                <a:gridCol w="3174836">
                  <a:extLst>
                    <a:ext uri="{9D8B030D-6E8A-4147-A177-3AD203B41FA5}">
                      <a16:colId xmlns:a16="http://schemas.microsoft.com/office/drawing/2014/main" val="820494616"/>
                    </a:ext>
                  </a:extLst>
                </a:gridCol>
                <a:gridCol w="1010175">
                  <a:extLst>
                    <a:ext uri="{9D8B030D-6E8A-4147-A177-3AD203B41FA5}">
                      <a16:colId xmlns:a16="http://schemas.microsoft.com/office/drawing/2014/main" val="4136051798"/>
                    </a:ext>
                  </a:extLst>
                </a:gridCol>
                <a:gridCol w="673451">
                  <a:extLst>
                    <a:ext uri="{9D8B030D-6E8A-4147-A177-3AD203B41FA5}">
                      <a16:colId xmlns:a16="http://schemas.microsoft.com/office/drawing/2014/main" val="3840854978"/>
                    </a:ext>
                  </a:extLst>
                </a:gridCol>
              </a:tblGrid>
              <a:tr h="220034">
                <a:tc>
                  <a:txBody>
                    <a:bodyPr/>
                    <a:lstStyle/>
                    <a:p>
                      <a:pPr algn="l" fontAlgn="b"/>
                      <a:r>
                        <a:rPr lang="en-IN" sz="1000" b="0" u="none" strike="noStrike" baseline="0" dirty="0">
                          <a:solidFill>
                            <a:schemeClr val="bg1"/>
                          </a:solidFill>
                          <a:effectLst/>
                          <a:latin typeface="+mj-lt"/>
                        </a:rPr>
                        <a:t>Multivariable Models</a:t>
                      </a:r>
                      <a:endParaRPr lang="en-IN" sz="1000" b="0" i="0" u="none" strike="noStrike" baseline="0" dirty="0">
                        <a:solidFill>
                          <a:schemeClr val="bg1"/>
                        </a:solidFill>
                        <a:effectLst/>
                        <a:latin typeface="+mj-lt"/>
                      </a:endParaRPr>
                    </a:p>
                  </a:txBody>
                  <a:tcPr marL="121920" marR="8467" marT="8467" marB="24000" anchor="ctr">
                    <a:lnL w="12700" cap="flat" cmpd="sng" algn="ctr">
                      <a:no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l" fontAlgn="b"/>
                      <a:endParaRPr lang="en-IN" sz="1000" b="0" i="0" u="none" strike="noStrike" baseline="0" dirty="0">
                        <a:solidFill>
                          <a:schemeClr val="bg1"/>
                        </a:solidFill>
                        <a:effectLst/>
                        <a:latin typeface="+mj-lt"/>
                      </a:endParaRPr>
                    </a:p>
                  </a:txBody>
                  <a:tcPr marL="96000" marR="8467" marT="8467" marB="24000"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IN" sz="1000" b="0" u="none" strike="noStrike" baseline="0" dirty="0">
                          <a:solidFill>
                            <a:schemeClr val="bg1"/>
                          </a:solidFill>
                          <a:effectLst/>
                          <a:latin typeface="+mj-lt"/>
                        </a:rPr>
                        <a:t>OR (95% CI)</a:t>
                      </a:r>
                      <a:endParaRPr lang="en-IN" sz="1000" b="0" i="0" u="none" strike="noStrike" baseline="0" dirty="0">
                        <a:solidFill>
                          <a:schemeClr val="bg1"/>
                        </a:solidFill>
                        <a:effectLst/>
                        <a:latin typeface="+mj-lt"/>
                      </a:endParaRPr>
                    </a:p>
                  </a:txBody>
                  <a:tcPr marL="0" marR="8467" marT="8467" marB="24000"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b"/>
                      <a:r>
                        <a:rPr lang="en-IN" sz="1000" b="0" u="none" strike="noStrike" baseline="0" dirty="0">
                          <a:solidFill>
                            <a:schemeClr val="bg1"/>
                          </a:solidFill>
                          <a:effectLst/>
                          <a:latin typeface="+mj-lt"/>
                        </a:rPr>
                        <a:t>p-value</a:t>
                      </a:r>
                      <a:endParaRPr lang="en-IN" sz="1000" b="0" i="0" u="none" strike="noStrike" baseline="0" dirty="0">
                        <a:solidFill>
                          <a:schemeClr val="bg1"/>
                        </a:solidFill>
                        <a:effectLst/>
                        <a:latin typeface="+mj-lt"/>
                      </a:endParaRPr>
                    </a:p>
                  </a:txBody>
                  <a:tcPr marL="0" marR="8467" marT="8467" marB="24000" anchor="ctr">
                    <a:lnL w="6350" cap="flat" cmpd="sng" algn="ctr">
                      <a:solidFill>
                        <a:schemeClr val="bg1">
                          <a:lumMod val="9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132489198"/>
                  </a:ext>
                </a:extLst>
              </a:tr>
              <a:tr h="215075">
                <a:tc>
                  <a:txBody>
                    <a:bodyPr/>
                    <a:lstStyle/>
                    <a:p>
                      <a:pPr algn="l" fontAlgn="b"/>
                      <a:r>
                        <a:rPr lang="en-IN" sz="1000" b="1" u="none" strike="noStrike" dirty="0">
                          <a:effectLst/>
                          <a:latin typeface="+mj-lt"/>
                        </a:rPr>
                        <a:t>LDL-C</a:t>
                      </a:r>
                      <a:endParaRPr lang="en-IN" sz="1000" b="1" i="0" u="none" strike="noStrike" dirty="0">
                        <a:solidFill>
                          <a:srgbClr val="000000"/>
                        </a:solidFill>
                        <a:effectLst/>
                        <a:latin typeface="+mj-lt"/>
                      </a:endParaRPr>
                    </a:p>
                  </a:txBody>
                  <a:tcPr marL="121920" marR="8467" marT="846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tc>
                  <a:txBody>
                    <a:bodyPr/>
                    <a:lstStyle/>
                    <a:p>
                      <a:pPr algn="l" fontAlgn="b"/>
                      <a:endParaRPr lang="en-IN" sz="1000" b="1" i="0" u="none" strike="noStrike" dirty="0">
                        <a:solidFill>
                          <a:srgbClr val="000000"/>
                        </a:solidFill>
                        <a:effectLst/>
                        <a:latin typeface="+mn-lt"/>
                      </a:endParaRPr>
                    </a:p>
                  </a:txBody>
                  <a:tcPr marL="96000" marR="8467" marT="846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tc>
                  <a:txBody>
                    <a:bodyPr/>
                    <a:lstStyle/>
                    <a:p>
                      <a:pPr algn="ctr" fontAlgn="b"/>
                      <a:endParaRPr lang="en-IN" sz="1000" b="1" i="0" u="none" strike="noStrike" dirty="0">
                        <a:solidFill>
                          <a:srgbClr val="000000"/>
                        </a:solidFill>
                        <a:effectLst/>
                        <a:latin typeface="+mn-lt"/>
                      </a:endParaRPr>
                    </a:p>
                  </a:txBody>
                  <a:tcPr marL="0" marR="8467" marT="846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tc>
                  <a:txBody>
                    <a:bodyPr/>
                    <a:lstStyle/>
                    <a:p>
                      <a:pPr algn="ctr" fontAlgn="b"/>
                      <a:endParaRPr lang="en-IN" sz="1000" b="1" i="0" u="none" strike="noStrike" dirty="0">
                        <a:solidFill>
                          <a:srgbClr val="000000"/>
                        </a:solidFill>
                        <a:effectLst/>
                        <a:latin typeface="+mn-lt"/>
                      </a:endParaRPr>
                    </a:p>
                  </a:txBody>
                  <a:tcPr marL="0" marR="8467" marT="846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extLst>
                  <a:ext uri="{0D108BD9-81ED-4DB2-BD59-A6C34878D82A}">
                    <a16:rowId xmlns:a16="http://schemas.microsoft.com/office/drawing/2014/main" val="671149201"/>
                  </a:ext>
                </a:extLst>
              </a:tr>
              <a:tr h="215075">
                <a:tc>
                  <a:txBody>
                    <a:bodyPr/>
                    <a:lstStyle/>
                    <a:p>
                      <a:pPr algn="l" fontAlgn="b"/>
                      <a:r>
                        <a:rPr lang="en-IN" sz="1000" u="none" strike="noStrike" dirty="0">
                          <a:effectLst/>
                          <a:latin typeface="+mj-lt"/>
                        </a:rPr>
                        <a:t>Standard deviation</a:t>
                      </a:r>
                      <a:endParaRPr lang="en-IN" sz="1000" b="0" i="0" u="none" strike="noStrike" dirty="0">
                        <a:solidFill>
                          <a:srgbClr val="000000"/>
                        </a:solidFill>
                        <a:effectLst/>
                        <a:latin typeface="+mj-lt"/>
                      </a:endParaRPr>
                    </a:p>
                  </a:txBody>
                  <a:tcPr marL="121920" marR="8467" marT="846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tc>
                  <a:txBody>
                    <a:bodyPr/>
                    <a:lstStyle/>
                    <a:p>
                      <a:pPr algn="l" fontAlgn="b"/>
                      <a:endParaRPr lang="en-IN" sz="1000" b="0" i="0" u="none" strike="noStrike" dirty="0">
                        <a:solidFill>
                          <a:srgbClr val="000000"/>
                        </a:solidFill>
                        <a:effectLst/>
                        <a:latin typeface="+mn-lt"/>
                      </a:endParaRPr>
                    </a:p>
                  </a:txBody>
                  <a:tcPr marL="96000" marR="8467" marT="846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tc>
                  <a:txBody>
                    <a:bodyPr/>
                    <a:lstStyle/>
                    <a:p>
                      <a:pPr algn="ctr" fontAlgn="b"/>
                      <a:r>
                        <a:rPr lang="en-IN" sz="1000" u="none" strike="noStrike" dirty="0">
                          <a:effectLst/>
                          <a:latin typeface="+mn-lt"/>
                        </a:rPr>
                        <a:t>1.09 (1.02-1.17)</a:t>
                      </a:r>
                      <a:endParaRPr lang="en-IN" sz="1000" b="0" i="0" u="none" strike="noStrike" dirty="0">
                        <a:solidFill>
                          <a:srgbClr val="000000"/>
                        </a:solidFill>
                        <a:effectLst/>
                        <a:latin typeface="+mn-lt"/>
                      </a:endParaRPr>
                    </a:p>
                  </a:txBody>
                  <a:tcPr marL="0" marR="8467" marT="846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tc>
                  <a:txBody>
                    <a:bodyPr/>
                    <a:lstStyle/>
                    <a:p>
                      <a:pPr algn="ctr" fontAlgn="b"/>
                      <a:r>
                        <a:rPr lang="en-IN" sz="1000" u="none" strike="noStrike" dirty="0">
                          <a:effectLst/>
                          <a:latin typeface="+mn-lt"/>
                        </a:rPr>
                        <a:t>0.014</a:t>
                      </a:r>
                      <a:endParaRPr lang="en-IN" sz="1000" b="0" i="0" u="none" strike="noStrike" dirty="0">
                        <a:solidFill>
                          <a:srgbClr val="000000"/>
                        </a:solidFill>
                        <a:effectLst/>
                        <a:latin typeface="+mn-lt"/>
                      </a:endParaRPr>
                    </a:p>
                  </a:txBody>
                  <a:tcPr marL="0" marR="8467" marT="846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extLst>
                  <a:ext uri="{0D108BD9-81ED-4DB2-BD59-A6C34878D82A}">
                    <a16:rowId xmlns:a16="http://schemas.microsoft.com/office/drawing/2014/main" val="3038625730"/>
                  </a:ext>
                </a:extLst>
              </a:tr>
              <a:tr h="215075">
                <a:tc>
                  <a:txBody>
                    <a:bodyPr/>
                    <a:lstStyle/>
                    <a:p>
                      <a:pPr algn="l" fontAlgn="b"/>
                      <a:r>
                        <a:rPr lang="en-IN" sz="1000" u="none" strike="noStrike" dirty="0">
                          <a:effectLst/>
                          <a:latin typeface="+mj-lt"/>
                        </a:rPr>
                        <a:t>Average on-treatment</a:t>
                      </a:r>
                      <a:endParaRPr lang="en-IN" sz="1000" b="0" i="0" u="none" strike="noStrike" dirty="0">
                        <a:solidFill>
                          <a:srgbClr val="000000"/>
                        </a:solidFill>
                        <a:effectLst/>
                        <a:latin typeface="+mj-lt"/>
                      </a:endParaRPr>
                    </a:p>
                  </a:txBody>
                  <a:tcPr marL="121920" marR="8467" marT="846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tc>
                  <a:txBody>
                    <a:bodyPr/>
                    <a:lstStyle/>
                    <a:p>
                      <a:pPr algn="l" fontAlgn="b"/>
                      <a:endParaRPr lang="en-IN" sz="1000" b="0" i="0" u="none" strike="noStrike" dirty="0">
                        <a:solidFill>
                          <a:srgbClr val="000000"/>
                        </a:solidFill>
                        <a:effectLst/>
                        <a:latin typeface="+mn-lt"/>
                      </a:endParaRPr>
                    </a:p>
                  </a:txBody>
                  <a:tcPr marL="96000" marR="8467" marT="846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tc>
                  <a:txBody>
                    <a:bodyPr/>
                    <a:lstStyle/>
                    <a:p>
                      <a:pPr algn="ctr" fontAlgn="b"/>
                      <a:r>
                        <a:rPr lang="en-IN" sz="1000" u="none" strike="noStrike">
                          <a:effectLst/>
                          <a:latin typeface="+mn-lt"/>
                        </a:rPr>
                        <a:t>1.27 (1.17-1.39)</a:t>
                      </a:r>
                      <a:endParaRPr lang="en-IN" sz="1000" b="0" i="0" u="none" strike="noStrike">
                        <a:solidFill>
                          <a:srgbClr val="000000"/>
                        </a:solidFill>
                        <a:effectLst/>
                        <a:latin typeface="+mn-lt"/>
                      </a:endParaRPr>
                    </a:p>
                  </a:txBody>
                  <a:tcPr marL="0" marR="8467" marT="846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tc>
                  <a:txBody>
                    <a:bodyPr/>
                    <a:lstStyle/>
                    <a:p>
                      <a:pPr algn="ctr" fontAlgn="b"/>
                      <a:r>
                        <a:rPr lang="en-IN" sz="1000" u="none" strike="noStrike">
                          <a:effectLst/>
                          <a:latin typeface="+mn-lt"/>
                        </a:rPr>
                        <a:t>&lt;0.001</a:t>
                      </a:r>
                      <a:endParaRPr lang="en-IN" sz="1000" b="0" i="0" u="none" strike="noStrike">
                        <a:solidFill>
                          <a:srgbClr val="000000"/>
                        </a:solidFill>
                        <a:effectLst/>
                        <a:latin typeface="+mn-lt"/>
                      </a:endParaRPr>
                    </a:p>
                  </a:txBody>
                  <a:tcPr marL="0" marR="8467" marT="846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extLst>
                  <a:ext uri="{0D108BD9-81ED-4DB2-BD59-A6C34878D82A}">
                    <a16:rowId xmlns:a16="http://schemas.microsoft.com/office/drawing/2014/main" val="2988356506"/>
                  </a:ext>
                </a:extLst>
              </a:tr>
              <a:tr h="215075">
                <a:tc>
                  <a:txBody>
                    <a:bodyPr/>
                    <a:lstStyle/>
                    <a:p>
                      <a:pPr algn="l" fontAlgn="b"/>
                      <a:r>
                        <a:rPr lang="en-IN" sz="1000" b="1" u="none" strike="noStrike" dirty="0">
                          <a:effectLst/>
                          <a:latin typeface="+mj-lt"/>
                        </a:rPr>
                        <a:t>Non-HDLC</a:t>
                      </a:r>
                      <a:endParaRPr lang="en-IN" sz="1000" b="1" i="0" u="none" strike="noStrike" dirty="0">
                        <a:solidFill>
                          <a:srgbClr val="000000"/>
                        </a:solidFill>
                        <a:effectLst/>
                        <a:latin typeface="+mj-lt"/>
                      </a:endParaRPr>
                    </a:p>
                  </a:txBody>
                  <a:tcPr marL="121920" marR="8467" marT="846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tc>
                  <a:txBody>
                    <a:bodyPr/>
                    <a:lstStyle/>
                    <a:p>
                      <a:pPr algn="l" fontAlgn="b"/>
                      <a:endParaRPr lang="en-IN" sz="1000" b="1" i="0" u="none" strike="noStrike" dirty="0">
                        <a:solidFill>
                          <a:srgbClr val="000000"/>
                        </a:solidFill>
                        <a:effectLst/>
                        <a:latin typeface="+mn-lt"/>
                      </a:endParaRPr>
                    </a:p>
                  </a:txBody>
                  <a:tcPr marL="96000" marR="8467" marT="846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tc>
                  <a:txBody>
                    <a:bodyPr/>
                    <a:lstStyle/>
                    <a:p>
                      <a:pPr algn="ctr" fontAlgn="b"/>
                      <a:endParaRPr lang="en-IN" sz="1000" b="1" i="0" u="none" strike="noStrike">
                        <a:solidFill>
                          <a:srgbClr val="000000"/>
                        </a:solidFill>
                        <a:effectLst/>
                        <a:latin typeface="+mn-lt"/>
                      </a:endParaRPr>
                    </a:p>
                  </a:txBody>
                  <a:tcPr marL="0" marR="8467" marT="846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tc>
                  <a:txBody>
                    <a:bodyPr/>
                    <a:lstStyle/>
                    <a:p>
                      <a:pPr algn="ctr" fontAlgn="b"/>
                      <a:endParaRPr lang="en-IN" sz="1000" b="1" i="0" u="none" strike="noStrike">
                        <a:solidFill>
                          <a:srgbClr val="000000"/>
                        </a:solidFill>
                        <a:effectLst/>
                        <a:latin typeface="+mn-lt"/>
                      </a:endParaRPr>
                    </a:p>
                  </a:txBody>
                  <a:tcPr marL="0" marR="8467" marT="846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extLst>
                  <a:ext uri="{0D108BD9-81ED-4DB2-BD59-A6C34878D82A}">
                    <a16:rowId xmlns:a16="http://schemas.microsoft.com/office/drawing/2014/main" val="2694140339"/>
                  </a:ext>
                </a:extLst>
              </a:tr>
              <a:tr h="215075">
                <a:tc>
                  <a:txBody>
                    <a:bodyPr/>
                    <a:lstStyle/>
                    <a:p>
                      <a:pPr algn="l" fontAlgn="b"/>
                      <a:r>
                        <a:rPr lang="en-IN" sz="1000" u="none" strike="noStrike" dirty="0">
                          <a:effectLst/>
                          <a:latin typeface="+mj-lt"/>
                        </a:rPr>
                        <a:t>Standard deviation</a:t>
                      </a:r>
                      <a:endParaRPr lang="en-IN" sz="1000" b="0" i="0" u="none" strike="noStrike" dirty="0">
                        <a:solidFill>
                          <a:srgbClr val="000000"/>
                        </a:solidFill>
                        <a:effectLst/>
                        <a:latin typeface="+mj-lt"/>
                      </a:endParaRPr>
                    </a:p>
                  </a:txBody>
                  <a:tcPr marL="121920" marR="8467" marT="846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tc>
                  <a:txBody>
                    <a:bodyPr/>
                    <a:lstStyle/>
                    <a:p>
                      <a:pPr algn="l" fontAlgn="b"/>
                      <a:endParaRPr lang="en-IN" sz="1000" b="0" i="0" u="none" strike="noStrike" dirty="0">
                        <a:solidFill>
                          <a:srgbClr val="000000"/>
                        </a:solidFill>
                        <a:effectLst/>
                        <a:latin typeface="+mn-lt"/>
                      </a:endParaRPr>
                    </a:p>
                  </a:txBody>
                  <a:tcPr marL="96000" marR="8467" marT="846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tc>
                  <a:txBody>
                    <a:bodyPr/>
                    <a:lstStyle/>
                    <a:p>
                      <a:pPr algn="ctr" fontAlgn="b"/>
                      <a:r>
                        <a:rPr lang="en-IN" sz="1000" u="none" strike="noStrike" dirty="0">
                          <a:effectLst/>
                          <a:latin typeface="+mn-lt"/>
                        </a:rPr>
                        <a:t>1.10 (1.02-1.18)</a:t>
                      </a:r>
                      <a:endParaRPr lang="en-IN" sz="1000" b="0" i="0" u="none" strike="noStrike" dirty="0">
                        <a:solidFill>
                          <a:srgbClr val="000000"/>
                        </a:solidFill>
                        <a:effectLst/>
                        <a:latin typeface="+mn-lt"/>
                      </a:endParaRPr>
                    </a:p>
                  </a:txBody>
                  <a:tcPr marL="0" marR="8467" marT="846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tc>
                  <a:txBody>
                    <a:bodyPr/>
                    <a:lstStyle/>
                    <a:p>
                      <a:pPr algn="ctr" fontAlgn="b"/>
                      <a:r>
                        <a:rPr lang="en-IN" sz="1000" u="none" strike="noStrike">
                          <a:effectLst/>
                          <a:latin typeface="+mn-lt"/>
                        </a:rPr>
                        <a:t>0.011</a:t>
                      </a:r>
                      <a:endParaRPr lang="en-IN" sz="1000" b="0" i="0" u="none" strike="noStrike">
                        <a:solidFill>
                          <a:srgbClr val="000000"/>
                        </a:solidFill>
                        <a:effectLst/>
                        <a:latin typeface="+mn-lt"/>
                      </a:endParaRPr>
                    </a:p>
                  </a:txBody>
                  <a:tcPr marL="0" marR="8467" marT="846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extLst>
                  <a:ext uri="{0D108BD9-81ED-4DB2-BD59-A6C34878D82A}">
                    <a16:rowId xmlns:a16="http://schemas.microsoft.com/office/drawing/2014/main" val="98348351"/>
                  </a:ext>
                </a:extLst>
              </a:tr>
              <a:tr h="215075">
                <a:tc>
                  <a:txBody>
                    <a:bodyPr/>
                    <a:lstStyle/>
                    <a:p>
                      <a:pPr algn="l" fontAlgn="b"/>
                      <a:r>
                        <a:rPr lang="en-IN" sz="1000" u="none" strike="noStrike">
                          <a:effectLst/>
                          <a:latin typeface="+mj-lt"/>
                        </a:rPr>
                        <a:t>Average on-treatment</a:t>
                      </a:r>
                      <a:endParaRPr lang="en-IN" sz="1000" b="0" i="0" u="none" strike="noStrike">
                        <a:solidFill>
                          <a:srgbClr val="000000"/>
                        </a:solidFill>
                        <a:effectLst/>
                        <a:latin typeface="+mj-lt"/>
                      </a:endParaRPr>
                    </a:p>
                  </a:txBody>
                  <a:tcPr marL="121920" marR="8467" marT="846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tc>
                  <a:txBody>
                    <a:bodyPr/>
                    <a:lstStyle/>
                    <a:p>
                      <a:pPr algn="l" fontAlgn="b"/>
                      <a:endParaRPr lang="en-IN" sz="1000" b="0" i="0" u="none" strike="noStrike" dirty="0">
                        <a:solidFill>
                          <a:srgbClr val="000000"/>
                        </a:solidFill>
                        <a:effectLst/>
                        <a:latin typeface="+mn-lt"/>
                      </a:endParaRPr>
                    </a:p>
                  </a:txBody>
                  <a:tcPr marL="96000" marR="8467" marT="846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tc>
                  <a:txBody>
                    <a:bodyPr/>
                    <a:lstStyle/>
                    <a:p>
                      <a:pPr algn="ctr" fontAlgn="b"/>
                      <a:r>
                        <a:rPr lang="en-IN" sz="1000" u="none" strike="noStrike">
                          <a:effectLst/>
                          <a:latin typeface="+mn-lt"/>
                        </a:rPr>
                        <a:t>1.32 (1.21-1.45)</a:t>
                      </a:r>
                      <a:endParaRPr lang="en-IN" sz="1000" b="0" i="0" u="none" strike="noStrike">
                        <a:solidFill>
                          <a:srgbClr val="000000"/>
                        </a:solidFill>
                        <a:effectLst/>
                        <a:latin typeface="+mn-lt"/>
                      </a:endParaRPr>
                    </a:p>
                  </a:txBody>
                  <a:tcPr marL="0" marR="8467" marT="846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tc>
                  <a:txBody>
                    <a:bodyPr/>
                    <a:lstStyle/>
                    <a:p>
                      <a:pPr algn="ctr" fontAlgn="b"/>
                      <a:r>
                        <a:rPr lang="en-IN" sz="1000" u="none" strike="noStrike">
                          <a:effectLst/>
                          <a:latin typeface="+mn-lt"/>
                        </a:rPr>
                        <a:t>&lt;0.001</a:t>
                      </a:r>
                      <a:endParaRPr lang="en-IN" sz="1000" b="0" i="0" u="none" strike="noStrike">
                        <a:solidFill>
                          <a:srgbClr val="000000"/>
                        </a:solidFill>
                        <a:effectLst/>
                        <a:latin typeface="+mn-lt"/>
                      </a:endParaRPr>
                    </a:p>
                  </a:txBody>
                  <a:tcPr marL="0" marR="8467" marT="846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extLst>
                  <a:ext uri="{0D108BD9-81ED-4DB2-BD59-A6C34878D82A}">
                    <a16:rowId xmlns:a16="http://schemas.microsoft.com/office/drawing/2014/main" val="613966891"/>
                  </a:ext>
                </a:extLst>
              </a:tr>
              <a:tr h="215075">
                <a:tc>
                  <a:txBody>
                    <a:bodyPr/>
                    <a:lstStyle/>
                    <a:p>
                      <a:pPr algn="l" fontAlgn="b"/>
                      <a:r>
                        <a:rPr lang="en-IN" sz="1000" b="1" u="none" strike="noStrike" dirty="0">
                          <a:effectLst/>
                          <a:latin typeface="+mj-lt"/>
                        </a:rPr>
                        <a:t>HDL-C</a:t>
                      </a:r>
                      <a:endParaRPr lang="en-IN" sz="1000" b="1" i="0" u="none" strike="noStrike" dirty="0">
                        <a:solidFill>
                          <a:srgbClr val="000000"/>
                        </a:solidFill>
                        <a:effectLst/>
                        <a:latin typeface="+mj-lt"/>
                      </a:endParaRPr>
                    </a:p>
                  </a:txBody>
                  <a:tcPr marL="121920" marR="8467" marT="846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tc>
                  <a:txBody>
                    <a:bodyPr/>
                    <a:lstStyle/>
                    <a:p>
                      <a:pPr algn="l" fontAlgn="b"/>
                      <a:endParaRPr lang="en-IN" sz="1000" b="1" i="0" u="none" strike="noStrike" dirty="0">
                        <a:solidFill>
                          <a:srgbClr val="000000"/>
                        </a:solidFill>
                        <a:effectLst/>
                        <a:latin typeface="+mn-lt"/>
                      </a:endParaRPr>
                    </a:p>
                  </a:txBody>
                  <a:tcPr marL="96000" marR="8467" marT="846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tc>
                  <a:txBody>
                    <a:bodyPr/>
                    <a:lstStyle/>
                    <a:p>
                      <a:pPr algn="ctr" fontAlgn="b"/>
                      <a:endParaRPr lang="en-IN" sz="1000" b="1" i="0" u="none" strike="noStrike" dirty="0">
                        <a:solidFill>
                          <a:srgbClr val="000000"/>
                        </a:solidFill>
                        <a:effectLst/>
                        <a:latin typeface="+mn-lt"/>
                      </a:endParaRPr>
                    </a:p>
                  </a:txBody>
                  <a:tcPr marL="0" marR="8467" marT="846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tc>
                  <a:txBody>
                    <a:bodyPr/>
                    <a:lstStyle/>
                    <a:p>
                      <a:pPr algn="ctr" fontAlgn="b"/>
                      <a:endParaRPr lang="en-IN" sz="1000" b="1" i="0" u="none" strike="noStrike">
                        <a:solidFill>
                          <a:srgbClr val="000000"/>
                        </a:solidFill>
                        <a:effectLst/>
                        <a:latin typeface="+mn-lt"/>
                      </a:endParaRPr>
                    </a:p>
                  </a:txBody>
                  <a:tcPr marL="0" marR="8467" marT="846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extLst>
                  <a:ext uri="{0D108BD9-81ED-4DB2-BD59-A6C34878D82A}">
                    <a16:rowId xmlns:a16="http://schemas.microsoft.com/office/drawing/2014/main" val="358863659"/>
                  </a:ext>
                </a:extLst>
              </a:tr>
              <a:tr h="215075">
                <a:tc>
                  <a:txBody>
                    <a:bodyPr/>
                    <a:lstStyle/>
                    <a:p>
                      <a:pPr algn="l" fontAlgn="b"/>
                      <a:r>
                        <a:rPr lang="en-IN" sz="1000" u="none" strike="noStrike" dirty="0">
                          <a:effectLst/>
                          <a:latin typeface="+mj-lt"/>
                        </a:rPr>
                        <a:t>Standard deviation</a:t>
                      </a:r>
                      <a:endParaRPr lang="en-IN" sz="1000" b="0" i="0" u="none" strike="noStrike" dirty="0">
                        <a:solidFill>
                          <a:srgbClr val="000000"/>
                        </a:solidFill>
                        <a:effectLst/>
                        <a:latin typeface="+mj-lt"/>
                      </a:endParaRPr>
                    </a:p>
                  </a:txBody>
                  <a:tcPr marL="121920" marR="8467" marT="846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tc>
                  <a:txBody>
                    <a:bodyPr/>
                    <a:lstStyle/>
                    <a:p>
                      <a:pPr algn="l" fontAlgn="b"/>
                      <a:endParaRPr lang="en-IN" sz="1000" b="0" i="0" u="none" strike="noStrike" dirty="0">
                        <a:solidFill>
                          <a:srgbClr val="000000"/>
                        </a:solidFill>
                        <a:effectLst/>
                        <a:latin typeface="+mn-lt"/>
                      </a:endParaRPr>
                    </a:p>
                  </a:txBody>
                  <a:tcPr marL="96000" marR="8467" marT="846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tc>
                  <a:txBody>
                    <a:bodyPr/>
                    <a:lstStyle/>
                    <a:p>
                      <a:pPr algn="ctr" fontAlgn="b"/>
                      <a:r>
                        <a:rPr lang="en-IN" sz="1000" u="none" strike="noStrike" dirty="0">
                          <a:effectLst/>
                          <a:latin typeface="+mn-lt"/>
                        </a:rPr>
                        <a:t>1.00 (0.93-1.07)</a:t>
                      </a:r>
                      <a:endParaRPr lang="en-IN" sz="1000" b="0" i="0" u="none" strike="noStrike" dirty="0">
                        <a:solidFill>
                          <a:srgbClr val="000000"/>
                        </a:solidFill>
                        <a:effectLst/>
                        <a:latin typeface="+mn-lt"/>
                      </a:endParaRPr>
                    </a:p>
                  </a:txBody>
                  <a:tcPr marL="0" marR="8467" marT="846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tc>
                  <a:txBody>
                    <a:bodyPr/>
                    <a:lstStyle/>
                    <a:p>
                      <a:pPr algn="ctr" fontAlgn="b"/>
                      <a:r>
                        <a:rPr lang="en-IN" sz="1000" u="none" strike="noStrike" dirty="0">
                          <a:effectLst/>
                          <a:latin typeface="+mn-lt"/>
                        </a:rPr>
                        <a:t>0.95</a:t>
                      </a:r>
                      <a:endParaRPr lang="en-IN" sz="1000" b="0" i="0" u="none" strike="noStrike" dirty="0">
                        <a:solidFill>
                          <a:srgbClr val="000000"/>
                        </a:solidFill>
                        <a:effectLst/>
                        <a:latin typeface="+mn-lt"/>
                      </a:endParaRPr>
                    </a:p>
                  </a:txBody>
                  <a:tcPr marL="0" marR="8467" marT="846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extLst>
                  <a:ext uri="{0D108BD9-81ED-4DB2-BD59-A6C34878D82A}">
                    <a16:rowId xmlns:a16="http://schemas.microsoft.com/office/drawing/2014/main" val="4215146324"/>
                  </a:ext>
                </a:extLst>
              </a:tr>
              <a:tr h="215075">
                <a:tc>
                  <a:txBody>
                    <a:bodyPr/>
                    <a:lstStyle/>
                    <a:p>
                      <a:pPr algn="l" fontAlgn="b"/>
                      <a:r>
                        <a:rPr lang="en-IN" sz="1000" u="none" strike="noStrike" dirty="0">
                          <a:effectLst/>
                          <a:latin typeface="+mj-lt"/>
                        </a:rPr>
                        <a:t>Average on-treatment</a:t>
                      </a:r>
                      <a:endParaRPr lang="en-IN" sz="1000" b="0" i="0" u="none" strike="noStrike" dirty="0">
                        <a:solidFill>
                          <a:srgbClr val="000000"/>
                        </a:solidFill>
                        <a:effectLst/>
                        <a:latin typeface="+mj-lt"/>
                      </a:endParaRPr>
                    </a:p>
                  </a:txBody>
                  <a:tcPr marL="121920" marR="8467" marT="846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tc>
                  <a:txBody>
                    <a:bodyPr/>
                    <a:lstStyle/>
                    <a:p>
                      <a:pPr algn="l" fontAlgn="b"/>
                      <a:endParaRPr lang="en-IN" sz="1000" b="0" i="0" u="none" strike="noStrike" dirty="0">
                        <a:solidFill>
                          <a:srgbClr val="000000"/>
                        </a:solidFill>
                        <a:effectLst/>
                        <a:latin typeface="+mn-lt"/>
                      </a:endParaRPr>
                    </a:p>
                  </a:txBody>
                  <a:tcPr marL="96000" marR="8467" marT="846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tc>
                  <a:txBody>
                    <a:bodyPr/>
                    <a:lstStyle/>
                    <a:p>
                      <a:pPr algn="ctr" fontAlgn="b"/>
                      <a:r>
                        <a:rPr lang="en-IN" sz="1000" u="none" strike="noStrike" dirty="0">
                          <a:effectLst/>
                          <a:latin typeface="+mn-lt"/>
                        </a:rPr>
                        <a:t>0.88 (0.79-0.99)</a:t>
                      </a:r>
                      <a:endParaRPr lang="en-IN" sz="1000" b="0" i="0" u="none" strike="noStrike" dirty="0">
                        <a:solidFill>
                          <a:srgbClr val="000000"/>
                        </a:solidFill>
                        <a:effectLst/>
                        <a:latin typeface="+mn-lt"/>
                      </a:endParaRPr>
                    </a:p>
                  </a:txBody>
                  <a:tcPr marL="0" marR="8467" marT="846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tc>
                  <a:txBody>
                    <a:bodyPr/>
                    <a:lstStyle/>
                    <a:p>
                      <a:pPr algn="ctr" fontAlgn="b"/>
                      <a:r>
                        <a:rPr lang="en-IN" sz="1000" u="none" strike="noStrike" dirty="0">
                          <a:effectLst/>
                          <a:latin typeface="+mn-lt"/>
                        </a:rPr>
                        <a:t>0.034</a:t>
                      </a:r>
                      <a:endParaRPr lang="en-IN" sz="1000" b="0" i="0" u="none" strike="noStrike" dirty="0">
                        <a:solidFill>
                          <a:srgbClr val="000000"/>
                        </a:solidFill>
                        <a:effectLst/>
                        <a:latin typeface="+mn-lt"/>
                      </a:endParaRPr>
                    </a:p>
                  </a:txBody>
                  <a:tcPr marL="0" marR="8467" marT="846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extLst>
                  <a:ext uri="{0D108BD9-81ED-4DB2-BD59-A6C34878D82A}">
                    <a16:rowId xmlns:a16="http://schemas.microsoft.com/office/drawing/2014/main" val="2333720988"/>
                  </a:ext>
                </a:extLst>
              </a:tr>
              <a:tr h="215075">
                <a:tc>
                  <a:txBody>
                    <a:bodyPr/>
                    <a:lstStyle/>
                    <a:p>
                      <a:pPr algn="l" fontAlgn="b"/>
                      <a:r>
                        <a:rPr lang="en-IN" sz="1000" b="1" u="none" strike="noStrike" dirty="0">
                          <a:effectLst/>
                          <a:latin typeface="+mj-lt"/>
                        </a:rPr>
                        <a:t>TC/HDL-C</a:t>
                      </a:r>
                      <a:endParaRPr lang="en-IN" sz="1000" b="1" i="0" u="none" strike="noStrike" dirty="0">
                        <a:solidFill>
                          <a:srgbClr val="000000"/>
                        </a:solidFill>
                        <a:effectLst/>
                        <a:latin typeface="+mj-lt"/>
                      </a:endParaRPr>
                    </a:p>
                  </a:txBody>
                  <a:tcPr marL="121920" marR="8467" marT="846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tc>
                  <a:txBody>
                    <a:bodyPr/>
                    <a:lstStyle/>
                    <a:p>
                      <a:pPr algn="l" fontAlgn="b"/>
                      <a:endParaRPr lang="en-IN" sz="1000" b="1" i="0" u="none" strike="noStrike" dirty="0">
                        <a:solidFill>
                          <a:srgbClr val="000000"/>
                        </a:solidFill>
                        <a:effectLst/>
                        <a:latin typeface="+mn-lt"/>
                      </a:endParaRPr>
                    </a:p>
                  </a:txBody>
                  <a:tcPr marL="96000" marR="8467" marT="846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tc>
                  <a:txBody>
                    <a:bodyPr/>
                    <a:lstStyle/>
                    <a:p>
                      <a:pPr algn="ctr" fontAlgn="b"/>
                      <a:endParaRPr lang="en-IN" sz="1000" b="1" i="0" u="none" strike="noStrike" dirty="0">
                        <a:solidFill>
                          <a:srgbClr val="000000"/>
                        </a:solidFill>
                        <a:effectLst/>
                        <a:latin typeface="+mn-lt"/>
                      </a:endParaRPr>
                    </a:p>
                  </a:txBody>
                  <a:tcPr marL="0" marR="8467" marT="846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tc>
                  <a:txBody>
                    <a:bodyPr/>
                    <a:lstStyle/>
                    <a:p>
                      <a:pPr algn="ctr" fontAlgn="b"/>
                      <a:endParaRPr lang="en-IN" sz="1000" b="1" i="0" u="none" strike="noStrike" dirty="0">
                        <a:solidFill>
                          <a:srgbClr val="000000"/>
                        </a:solidFill>
                        <a:effectLst/>
                        <a:latin typeface="+mn-lt"/>
                      </a:endParaRPr>
                    </a:p>
                  </a:txBody>
                  <a:tcPr marL="0" marR="8467" marT="846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extLst>
                  <a:ext uri="{0D108BD9-81ED-4DB2-BD59-A6C34878D82A}">
                    <a16:rowId xmlns:a16="http://schemas.microsoft.com/office/drawing/2014/main" val="2047141912"/>
                  </a:ext>
                </a:extLst>
              </a:tr>
              <a:tr h="215075">
                <a:tc>
                  <a:txBody>
                    <a:bodyPr/>
                    <a:lstStyle/>
                    <a:p>
                      <a:pPr algn="l" fontAlgn="b"/>
                      <a:r>
                        <a:rPr lang="en-IN" sz="1000" u="none" strike="noStrike" dirty="0">
                          <a:effectLst/>
                          <a:latin typeface="+mj-lt"/>
                        </a:rPr>
                        <a:t>Standard deviation</a:t>
                      </a:r>
                      <a:endParaRPr lang="en-IN" sz="1000" b="0" i="0" u="none" strike="noStrike" dirty="0">
                        <a:solidFill>
                          <a:srgbClr val="000000"/>
                        </a:solidFill>
                        <a:effectLst/>
                        <a:latin typeface="+mj-lt"/>
                      </a:endParaRPr>
                    </a:p>
                  </a:txBody>
                  <a:tcPr marL="121920" marR="8467" marT="846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tc>
                  <a:txBody>
                    <a:bodyPr/>
                    <a:lstStyle/>
                    <a:p>
                      <a:pPr algn="l" fontAlgn="b"/>
                      <a:endParaRPr lang="en-IN" sz="1000" b="0" i="0" u="none" strike="noStrike" dirty="0">
                        <a:solidFill>
                          <a:srgbClr val="000000"/>
                        </a:solidFill>
                        <a:effectLst/>
                        <a:latin typeface="+mn-lt"/>
                      </a:endParaRPr>
                    </a:p>
                  </a:txBody>
                  <a:tcPr marL="96000" marR="8467" marT="846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tc>
                  <a:txBody>
                    <a:bodyPr/>
                    <a:lstStyle/>
                    <a:p>
                      <a:pPr algn="ctr" fontAlgn="b"/>
                      <a:r>
                        <a:rPr lang="en-IN" sz="1000" u="none" strike="noStrike" dirty="0">
                          <a:effectLst/>
                          <a:latin typeface="+mn-lt"/>
                        </a:rPr>
                        <a:t>1.14 (1.06-1.24)</a:t>
                      </a:r>
                      <a:endParaRPr lang="en-IN" sz="1000" b="0" i="0" u="none" strike="noStrike" dirty="0">
                        <a:solidFill>
                          <a:srgbClr val="000000"/>
                        </a:solidFill>
                        <a:effectLst/>
                        <a:latin typeface="+mn-lt"/>
                      </a:endParaRPr>
                    </a:p>
                  </a:txBody>
                  <a:tcPr marL="0" marR="8467" marT="846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tc>
                  <a:txBody>
                    <a:bodyPr/>
                    <a:lstStyle/>
                    <a:p>
                      <a:pPr algn="ctr" fontAlgn="b"/>
                      <a:r>
                        <a:rPr lang="en-IN" sz="1000" u="none" strike="noStrike" dirty="0">
                          <a:effectLst/>
                          <a:latin typeface="+mn-lt"/>
                        </a:rPr>
                        <a:t>0.001</a:t>
                      </a:r>
                      <a:endParaRPr lang="en-IN" sz="1000" b="0" i="0" u="none" strike="noStrike" dirty="0">
                        <a:solidFill>
                          <a:srgbClr val="000000"/>
                        </a:solidFill>
                        <a:effectLst/>
                        <a:latin typeface="+mn-lt"/>
                      </a:endParaRPr>
                    </a:p>
                  </a:txBody>
                  <a:tcPr marL="0" marR="8467" marT="846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extLst>
                  <a:ext uri="{0D108BD9-81ED-4DB2-BD59-A6C34878D82A}">
                    <a16:rowId xmlns:a16="http://schemas.microsoft.com/office/drawing/2014/main" val="603681735"/>
                  </a:ext>
                </a:extLst>
              </a:tr>
              <a:tr h="215075">
                <a:tc>
                  <a:txBody>
                    <a:bodyPr/>
                    <a:lstStyle/>
                    <a:p>
                      <a:pPr algn="l" fontAlgn="b"/>
                      <a:r>
                        <a:rPr lang="en-IN" sz="1000" u="none" strike="noStrike">
                          <a:effectLst/>
                          <a:latin typeface="+mj-lt"/>
                        </a:rPr>
                        <a:t>Average on-treatment</a:t>
                      </a:r>
                      <a:endParaRPr lang="en-IN" sz="1000" b="0" i="0" u="none" strike="noStrike">
                        <a:solidFill>
                          <a:srgbClr val="000000"/>
                        </a:solidFill>
                        <a:effectLst/>
                        <a:latin typeface="+mj-lt"/>
                      </a:endParaRPr>
                    </a:p>
                  </a:txBody>
                  <a:tcPr marL="121920" marR="8467" marT="846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tc>
                  <a:txBody>
                    <a:bodyPr/>
                    <a:lstStyle/>
                    <a:p>
                      <a:pPr algn="l" fontAlgn="b"/>
                      <a:endParaRPr lang="en-IN" sz="1000" b="0" i="0" u="none" strike="noStrike" dirty="0">
                        <a:solidFill>
                          <a:srgbClr val="000000"/>
                        </a:solidFill>
                        <a:effectLst/>
                        <a:latin typeface="+mn-lt"/>
                      </a:endParaRPr>
                    </a:p>
                  </a:txBody>
                  <a:tcPr marL="96000" marR="8467" marT="846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tc>
                  <a:txBody>
                    <a:bodyPr/>
                    <a:lstStyle/>
                    <a:p>
                      <a:pPr algn="ctr" fontAlgn="b"/>
                      <a:r>
                        <a:rPr lang="en-IN" sz="1000" u="none" strike="noStrike" dirty="0">
                          <a:effectLst/>
                          <a:latin typeface="+mn-lt"/>
                        </a:rPr>
                        <a:t>1.31 (1.19-1.45)</a:t>
                      </a:r>
                      <a:endParaRPr lang="en-IN" sz="1000" b="0" i="0" u="none" strike="noStrike" dirty="0">
                        <a:solidFill>
                          <a:srgbClr val="000000"/>
                        </a:solidFill>
                        <a:effectLst/>
                        <a:latin typeface="+mn-lt"/>
                      </a:endParaRPr>
                    </a:p>
                  </a:txBody>
                  <a:tcPr marL="0" marR="8467" marT="846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tc>
                  <a:txBody>
                    <a:bodyPr/>
                    <a:lstStyle/>
                    <a:p>
                      <a:pPr algn="ctr" fontAlgn="b"/>
                      <a:r>
                        <a:rPr lang="en-IN" sz="1000" u="none" strike="noStrike" dirty="0">
                          <a:effectLst/>
                          <a:latin typeface="+mn-lt"/>
                        </a:rPr>
                        <a:t>&lt;0.001</a:t>
                      </a:r>
                      <a:endParaRPr lang="en-IN" sz="1000" b="0" i="0" u="none" strike="noStrike" dirty="0">
                        <a:solidFill>
                          <a:srgbClr val="000000"/>
                        </a:solidFill>
                        <a:effectLst/>
                        <a:latin typeface="+mn-lt"/>
                      </a:endParaRPr>
                    </a:p>
                  </a:txBody>
                  <a:tcPr marL="0" marR="8467" marT="846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extLst>
                  <a:ext uri="{0D108BD9-81ED-4DB2-BD59-A6C34878D82A}">
                    <a16:rowId xmlns:a16="http://schemas.microsoft.com/office/drawing/2014/main" val="3447566812"/>
                  </a:ext>
                </a:extLst>
              </a:tr>
              <a:tr h="215075">
                <a:tc>
                  <a:txBody>
                    <a:bodyPr/>
                    <a:lstStyle/>
                    <a:p>
                      <a:pPr algn="l" fontAlgn="b"/>
                      <a:r>
                        <a:rPr lang="en-IN" sz="1000" b="1" u="none" strike="noStrike" dirty="0">
                          <a:effectLst/>
                          <a:latin typeface="+mj-lt"/>
                        </a:rPr>
                        <a:t>ApoB</a:t>
                      </a:r>
                      <a:endParaRPr lang="en-IN" sz="1000" b="1" i="0" u="none" strike="noStrike" dirty="0">
                        <a:solidFill>
                          <a:srgbClr val="000000"/>
                        </a:solidFill>
                        <a:effectLst/>
                        <a:latin typeface="+mj-lt"/>
                      </a:endParaRPr>
                    </a:p>
                  </a:txBody>
                  <a:tcPr marL="121920" marR="8467" marT="846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tc>
                  <a:txBody>
                    <a:bodyPr/>
                    <a:lstStyle/>
                    <a:p>
                      <a:pPr algn="l" fontAlgn="b"/>
                      <a:endParaRPr lang="en-IN" sz="1000" b="1" i="0" u="none" strike="noStrike" dirty="0">
                        <a:solidFill>
                          <a:srgbClr val="000000"/>
                        </a:solidFill>
                        <a:effectLst/>
                        <a:latin typeface="+mn-lt"/>
                      </a:endParaRPr>
                    </a:p>
                  </a:txBody>
                  <a:tcPr marL="96000" marR="8467" marT="846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tc>
                  <a:txBody>
                    <a:bodyPr/>
                    <a:lstStyle/>
                    <a:p>
                      <a:pPr algn="ctr" fontAlgn="b"/>
                      <a:endParaRPr lang="en-IN" sz="1000" b="1" i="0" u="none" strike="noStrike" dirty="0">
                        <a:solidFill>
                          <a:srgbClr val="000000"/>
                        </a:solidFill>
                        <a:effectLst/>
                        <a:latin typeface="+mn-lt"/>
                      </a:endParaRPr>
                    </a:p>
                  </a:txBody>
                  <a:tcPr marL="0" marR="8467" marT="846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tc>
                  <a:txBody>
                    <a:bodyPr/>
                    <a:lstStyle/>
                    <a:p>
                      <a:pPr algn="ctr" fontAlgn="b"/>
                      <a:endParaRPr lang="en-IN" sz="1000" b="1" i="0" u="none" strike="noStrike" dirty="0">
                        <a:solidFill>
                          <a:srgbClr val="000000"/>
                        </a:solidFill>
                        <a:effectLst/>
                        <a:latin typeface="+mn-lt"/>
                      </a:endParaRPr>
                    </a:p>
                  </a:txBody>
                  <a:tcPr marL="0" marR="8467" marT="846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extLst>
                  <a:ext uri="{0D108BD9-81ED-4DB2-BD59-A6C34878D82A}">
                    <a16:rowId xmlns:a16="http://schemas.microsoft.com/office/drawing/2014/main" val="1078272951"/>
                  </a:ext>
                </a:extLst>
              </a:tr>
              <a:tr h="215075">
                <a:tc>
                  <a:txBody>
                    <a:bodyPr/>
                    <a:lstStyle/>
                    <a:p>
                      <a:pPr algn="l" fontAlgn="b"/>
                      <a:r>
                        <a:rPr lang="en-IN" sz="1000" u="none" strike="noStrike" dirty="0">
                          <a:effectLst/>
                          <a:latin typeface="+mj-lt"/>
                        </a:rPr>
                        <a:t>Standard deviation</a:t>
                      </a:r>
                      <a:endParaRPr lang="en-IN" sz="1000" b="0" i="0" u="none" strike="noStrike" dirty="0">
                        <a:solidFill>
                          <a:srgbClr val="000000"/>
                        </a:solidFill>
                        <a:effectLst/>
                        <a:latin typeface="+mj-lt"/>
                      </a:endParaRPr>
                    </a:p>
                  </a:txBody>
                  <a:tcPr marL="121920" marR="8467" marT="846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tc>
                  <a:txBody>
                    <a:bodyPr/>
                    <a:lstStyle/>
                    <a:p>
                      <a:pPr algn="l" fontAlgn="b"/>
                      <a:endParaRPr lang="en-IN" sz="1000" b="0" i="0" u="none" strike="noStrike" dirty="0">
                        <a:solidFill>
                          <a:srgbClr val="000000"/>
                        </a:solidFill>
                        <a:effectLst/>
                        <a:latin typeface="+mn-lt"/>
                      </a:endParaRPr>
                    </a:p>
                  </a:txBody>
                  <a:tcPr marL="96000" marR="8467" marT="846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tc>
                  <a:txBody>
                    <a:bodyPr/>
                    <a:lstStyle/>
                    <a:p>
                      <a:pPr algn="ctr" fontAlgn="b"/>
                      <a:r>
                        <a:rPr lang="en-IN" sz="1000" u="none" strike="noStrike" dirty="0">
                          <a:effectLst/>
                          <a:latin typeface="+mn-lt"/>
                        </a:rPr>
                        <a:t>1.13 (1.03-1.24)</a:t>
                      </a:r>
                      <a:endParaRPr lang="en-IN" sz="1000" b="0" i="0" u="none" strike="noStrike" dirty="0">
                        <a:solidFill>
                          <a:srgbClr val="000000"/>
                        </a:solidFill>
                        <a:effectLst/>
                        <a:latin typeface="+mn-lt"/>
                      </a:endParaRPr>
                    </a:p>
                  </a:txBody>
                  <a:tcPr marL="0" marR="8467" marT="846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tc>
                  <a:txBody>
                    <a:bodyPr/>
                    <a:lstStyle/>
                    <a:p>
                      <a:pPr algn="ctr" fontAlgn="b"/>
                      <a:r>
                        <a:rPr lang="en-IN" sz="1000" u="none" strike="noStrike" dirty="0">
                          <a:effectLst/>
                          <a:latin typeface="+mn-lt"/>
                        </a:rPr>
                        <a:t>0.010</a:t>
                      </a:r>
                      <a:endParaRPr lang="en-IN" sz="1000" b="0" i="0" u="none" strike="noStrike" dirty="0">
                        <a:solidFill>
                          <a:srgbClr val="000000"/>
                        </a:solidFill>
                        <a:effectLst/>
                        <a:latin typeface="+mn-lt"/>
                      </a:endParaRPr>
                    </a:p>
                  </a:txBody>
                  <a:tcPr marL="0" marR="8467" marT="846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6350" cap="flat" cmpd="sng" algn="ctr">
                      <a:solidFill>
                        <a:schemeClr val="bg1">
                          <a:lumMod val="65000"/>
                        </a:schemeClr>
                      </a:solidFill>
                      <a:prstDash val="dash"/>
                      <a:round/>
                      <a:headEnd type="none" w="med" len="med"/>
                      <a:tailEnd type="none" w="med" len="med"/>
                    </a:lnB>
                    <a:noFill/>
                  </a:tcPr>
                </a:tc>
                <a:extLst>
                  <a:ext uri="{0D108BD9-81ED-4DB2-BD59-A6C34878D82A}">
                    <a16:rowId xmlns:a16="http://schemas.microsoft.com/office/drawing/2014/main" val="1309478605"/>
                  </a:ext>
                </a:extLst>
              </a:tr>
              <a:tr h="215075">
                <a:tc>
                  <a:txBody>
                    <a:bodyPr/>
                    <a:lstStyle/>
                    <a:p>
                      <a:pPr algn="l" fontAlgn="b"/>
                      <a:r>
                        <a:rPr lang="en-IN" sz="1000" u="none" strike="noStrike" dirty="0">
                          <a:effectLst/>
                          <a:latin typeface="+mj-lt"/>
                        </a:rPr>
                        <a:t>Average on-treatment</a:t>
                      </a:r>
                      <a:endParaRPr lang="en-IN" sz="1000" b="0" i="0" u="none" strike="noStrike" dirty="0">
                        <a:solidFill>
                          <a:srgbClr val="000000"/>
                        </a:solidFill>
                        <a:effectLst/>
                        <a:latin typeface="+mj-lt"/>
                      </a:endParaRPr>
                    </a:p>
                  </a:txBody>
                  <a:tcPr marL="121920" marR="8467" marT="846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12700" cap="flat" cmpd="sng" algn="ctr">
                      <a:solidFill>
                        <a:schemeClr val="accent3"/>
                      </a:solidFill>
                      <a:prstDash val="solid"/>
                      <a:round/>
                      <a:headEnd type="none" w="med" len="med"/>
                      <a:tailEnd type="none" w="med" len="med"/>
                    </a:lnB>
                    <a:noFill/>
                  </a:tcPr>
                </a:tc>
                <a:tc>
                  <a:txBody>
                    <a:bodyPr/>
                    <a:lstStyle/>
                    <a:p>
                      <a:pPr algn="l" fontAlgn="b"/>
                      <a:endParaRPr lang="en-IN" sz="1000" b="0" i="0" u="none" strike="noStrike" dirty="0">
                        <a:solidFill>
                          <a:srgbClr val="000000"/>
                        </a:solidFill>
                        <a:effectLst/>
                        <a:latin typeface="+mn-lt"/>
                      </a:endParaRPr>
                    </a:p>
                  </a:txBody>
                  <a:tcPr marL="96000" marR="8467" marT="846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12700" cap="flat" cmpd="sng" algn="ctr">
                      <a:solidFill>
                        <a:schemeClr val="accent3"/>
                      </a:solidFill>
                      <a:prstDash val="solid"/>
                      <a:round/>
                      <a:headEnd type="none" w="med" len="med"/>
                      <a:tailEnd type="none" w="med" len="med"/>
                    </a:lnB>
                    <a:noFill/>
                  </a:tcPr>
                </a:tc>
                <a:tc>
                  <a:txBody>
                    <a:bodyPr/>
                    <a:lstStyle/>
                    <a:p>
                      <a:pPr algn="ctr" fontAlgn="b"/>
                      <a:r>
                        <a:rPr lang="en-IN" sz="1000" u="none" strike="noStrike" dirty="0">
                          <a:effectLst/>
                          <a:latin typeface="+mn-lt"/>
                        </a:rPr>
                        <a:t>1.20 (1.07-1.35)</a:t>
                      </a:r>
                      <a:endParaRPr lang="en-IN" sz="1000" b="0" i="0" u="none" strike="noStrike" dirty="0">
                        <a:solidFill>
                          <a:srgbClr val="000000"/>
                        </a:solidFill>
                        <a:effectLst/>
                        <a:latin typeface="+mn-lt"/>
                      </a:endParaRPr>
                    </a:p>
                  </a:txBody>
                  <a:tcPr marL="0" marR="8467" marT="846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12700" cap="flat" cmpd="sng" algn="ctr">
                      <a:solidFill>
                        <a:schemeClr val="accent3"/>
                      </a:solidFill>
                      <a:prstDash val="solid"/>
                      <a:round/>
                      <a:headEnd type="none" w="med" len="med"/>
                      <a:tailEnd type="none" w="med" len="med"/>
                    </a:lnB>
                    <a:noFill/>
                  </a:tcPr>
                </a:tc>
                <a:tc>
                  <a:txBody>
                    <a:bodyPr/>
                    <a:lstStyle/>
                    <a:p>
                      <a:pPr algn="ctr" fontAlgn="b"/>
                      <a:r>
                        <a:rPr lang="en-IN" sz="1000" u="none" strike="noStrike" dirty="0">
                          <a:effectLst/>
                          <a:latin typeface="+mn-lt"/>
                        </a:rPr>
                        <a:t>0.003</a:t>
                      </a:r>
                      <a:endParaRPr lang="en-IN" sz="1000" b="0" i="0" u="none" strike="noStrike" dirty="0">
                        <a:solidFill>
                          <a:srgbClr val="000000"/>
                        </a:solidFill>
                        <a:effectLst/>
                        <a:latin typeface="+mn-lt"/>
                      </a:endParaRPr>
                    </a:p>
                  </a:txBody>
                  <a:tcPr marL="0" marR="8467" marT="846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65000"/>
                        </a:schemeClr>
                      </a:solidFill>
                      <a:prstDash val="dash"/>
                      <a:round/>
                      <a:headEnd type="none" w="med" len="med"/>
                      <a:tailEnd type="none" w="med" len="med"/>
                    </a:lnT>
                    <a:lnB w="12700" cap="flat" cmpd="sng" algn="ctr">
                      <a:solidFill>
                        <a:schemeClr val="accent3"/>
                      </a:solidFill>
                      <a:prstDash val="solid"/>
                      <a:round/>
                      <a:headEnd type="none" w="med" len="med"/>
                      <a:tailEnd type="none" w="med" len="med"/>
                    </a:lnB>
                    <a:noFill/>
                  </a:tcPr>
                </a:tc>
                <a:extLst>
                  <a:ext uri="{0D108BD9-81ED-4DB2-BD59-A6C34878D82A}">
                    <a16:rowId xmlns:a16="http://schemas.microsoft.com/office/drawing/2014/main" val="2661134108"/>
                  </a:ext>
                </a:extLst>
              </a:tr>
            </a:tbl>
          </a:graphicData>
        </a:graphic>
      </p:graphicFrame>
      <p:cxnSp>
        <p:nvCxnSpPr>
          <p:cNvPr id="42" name="Straight Connector 41">
            <a:extLst>
              <a:ext uri="{FF2B5EF4-FFF2-40B4-BE49-F238E27FC236}">
                <a16:creationId xmlns:a16="http://schemas.microsoft.com/office/drawing/2014/main" id="{0D843EE9-36AB-5166-50A1-A59B74B52605}"/>
              </a:ext>
            </a:extLst>
          </p:cNvPr>
          <p:cNvCxnSpPr>
            <a:cxnSpLocks/>
          </p:cNvCxnSpPr>
          <p:nvPr/>
        </p:nvCxnSpPr>
        <p:spPr>
          <a:xfrm>
            <a:off x="3357445" y="2184298"/>
            <a:ext cx="6475" cy="3204793"/>
          </a:xfrm>
          <a:prstGeom prst="line">
            <a:avLst/>
          </a:prstGeom>
          <a:ln w="3175">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10" name="Rectangle 9">
            <a:extLst>
              <a:ext uri="{FF2B5EF4-FFF2-40B4-BE49-F238E27FC236}">
                <a16:creationId xmlns:a16="http://schemas.microsoft.com/office/drawing/2014/main" id="{CF4D71EA-536C-7B2C-DF50-041408F3041A}"/>
              </a:ext>
            </a:extLst>
          </p:cNvPr>
          <p:cNvSpPr/>
          <p:nvPr/>
        </p:nvSpPr>
        <p:spPr>
          <a:xfrm>
            <a:off x="3409946" y="2459375"/>
            <a:ext cx="766233" cy="4382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white"/>
              </a:solidFill>
              <a:effectLst/>
              <a:uLnTx/>
              <a:uFillTx/>
              <a:latin typeface="Calibri"/>
              <a:ea typeface="+mn-ea"/>
              <a:cs typeface="+mn-cs"/>
            </a:endParaRPr>
          </a:p>
        </p:txBody>
      </p:sp>
      <p:sp>
        <p:nvSpPr>
          <p:cNvPr id="11" name="Oval 10">
            <a:extLst>
              <a:ext uri="{FF2B5EF4-FFF2-40B4-BE49-F238E27FC236}">
                <a16:creationId xmlns:a16="http://schemas.microsoft.com/office/drawing/2014/main" id="{AE709347-6C05-3C48-057F-5C4844697051}"/>
              </a:ext>
            </a:extLst>
          </p:cNvPr>
          <p:cNvSpPr/>
          <p:nvPr/>
        </p:nvSpPr>
        <p:spPr>
          <a:xfrm>
            <a:off x="3745061" y="2437460"/>
            <a:ext cx="91440" cy="8765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A5C2E082-AC10-F41B-8EB4-A2DDF1B1371A}"/>
              </a:ext>
            </a:extLst>
          </p:cNvPr>
          <p:cNvSpPr/>
          <p:nvPr/>
        </p:nvSpPr>
        <p:spPr>
          <a:xfrm>
            <a:off x="4176177" y="2668462"/>
            <a:ext cx="1056000" cy="4382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white"/>
              </a:solidFill>
              <a:effectLst/>
              <a:uLnTx/>
              <a:uFillTx/>
              <a:latin typeface="Calibri"/>
              <a:ea typeface="+mn-ea"/>
              <a:cs typeface="+mn-cs"/>
            </a:endParaRPr>
          </a:p>
        </p:txBody>
      </p:sp>
      <p:sp>
        <p:nvSpPr>
          <p:cNvPr id="13" name="Oval 12">
            <a:extLst>
              <a:ext uri="{FF2B5EF4-FFF2-40B4-BE49-F238E27FC236}">
                <a16:creationId xmlns:a16="http://schemas.microsoft.com/office/drawing/2014/main" id="{086B2AC2-D6FA-30D7-556B-683DCB085E29}"/>
              </a:ext>
            </a:extLst>
          </p:cNvPr>
          <p:cNvSpPr/>
          <p:nvPr/>
        </p:nvSpPr>
        <p:spPr>
          <a:xfrm>
            <a:off x="4656177" y="2646548"/>
            <a:ext cx="91440" cy="8765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white"/>
              </a:solidFill>
              <a:effectLst/>
              <a:uLnTx/>
              <a:uFillTx/>
              <a:latin typeface="Calibri"/>
              <a:ea typeface="+mn-ea"/>
              <a:cs typeface="+mn-cs"/>
            </a:endParaRPr>
          </a:p>
        </p:txBody>
      </p:sp>
      <p:sp>
        <p:nvSpPr>
          <p:cNvPr id="14" name="Rectangle 13">
            <a:extLst>
              <a:ext uri="{FF2B5EF4-FFF2-40B4-BE49-F238E27FC236}">
                <a16:creationId xmlns:a16="http://schemas.microsoft.com/office/drawing/2014/main" id="{1AB4AA10-49EF-CF8E-0A63-2127D4D0894D}"/>
              </a:ext>
            </a:extLst>
          </p:cNvPr>
          <p:cNvSpPr/>
          <p:nvPr/>
        </p:nvSpPr>
        <p:spPr>
          <a:xfrm>
            <a:off x="3474858" y="3111275"/>
            <a:ext cx="766233" cy="4382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white"/>
              </a:solidFill>
              <a:effectLst/>
              <a:uLnTx/>
              <a:uFillTx/>
              <a:latin typeface="Calibri"/>
              <a:ea typeface="+mn-ea"/>
              <a:cs typeface="+mn-cs"/>
            </a:endParaRPr>
          </a:p>
        </p:txBody>
      </p:sp>
      <p:sp>
        <p:nvSpPr>
          <p:cNvPr id="15" name="Oval 14">
            <a:extLst>
              <a:ext uri="{FF2B5EF4-FFF2-40B4-BE49-F238E27FC236}">
                <a16:creationId xmlns:a16="http://schemas.microsoft.com/office/drawing/2014/main" id="{196C2348-A07C-AB7F-B5FA-7B96B6AB7C5D}"/>
              </a:ext>
            </a:extLst>
          </p:cNvPr>
          <p:cNvSpPr/>
          <p:nvPr/>
        </p:nvSpPr>
        <p:spPr>
          <a:xfrm>
            <a:off x="3809973" y="3089361"/>
            <a:ext cx="91440" cy="8765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white"/>
              </a:solidFill>
              <a:effectLst/>
              <a:uLnTx/>
              <a:uFillTx/>
              <a:latin typeface="Calibri"/>
              <a:ea typeface="+mn-ea"/>
              <a:cs typeface="+mn-cs"/>
            </a:endParaRPr>
          </a:p>
        </p:txBody>
      </p:sp>
      <p:sp>
        <p:nvSpPr>
          <p:cNvPr id="16" name="Rectangle 15">
            <a:extLst>
              <a:ext uri="{FF2B5EF4-FFF2-40B4-BE49-F238E27FC236}">
                <a16:creationId xmlns:a16="http://schemas.microsoft.com/office/drawing/2014/main" id="{2196416B-1A5B-90F9-1199-622CCD0EBFB5}"/>
              </a:ext>
            </a:extLst>
          </p:cNvPr>
          <p:cNvSpPr/>
          <p:nvPr/>
        </p:nvSpPr>
        <p:spPr>
          <a:xfrm>
            <a:off x="4320112" y="3358145"/>
            <a:ext cx="1152000" cy="4382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white"/>
              </a:solidFill>
              <a:effectLst/>
              <a:uLnTx/>
              <a:uFillTx/>
              <a:latin typeface="Calibri"/>
              <a:ea typeface="+mn-ea"/>
              <a:cs typeface="+mn-cs"/>
            </a:endParaRPr>
          </a:p>
        </p:txBody>
      </p:sp>
      <p:sp>
        <p:nvSpPr>
          <p:cNvPr id="17" name="Oval 16">
            <a:extLst>
              <a:ext uri="{FF2B5EF4-FFF2-40B4-BE49-F238E27FC236}">
                <a16:creationId xmlns:a16="http://schemas.microsoft.com/office/drawing/2014/main" id="{A4C1AA10-BD94-4770-2CE2-A93A20660DE4}"/>
              </a:ext>
            </a:extLst>
          </p:cNvPr>
          <p:cNvSpPr/>
          <p:nvPr/>
        </p:nvSpPr>
        <p:spPr>
          <a:xfrm>
            <a:off x="4848112" y="3336230"/>
            <a:ext cx="91440" cy="8765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white"/>
              </a:solidFill>
              <a:effectLst/>
              <a:uLnTx/>
              <a:uFillTx/>
              <a:latin typeface="Calibri"/>
              <a:ea typeface="+mn-ea"/>
              <a:cs typeface="+mn-cs"/>
            </a:endParaRPr>
          </a:p>
        </p:txBody>
      </p:sp>
      <p:sp>
        <p:nvSpPr>
          <p:cNvPr id="18" name="Rectangle 17">
            <a:extLst>
              <a:ext uri="{FF2B5EF4-FFF2-40B4-BE49-F238E27FC236}">
                <a16:creationId xmlns:a16="http://schemas.microsoft.com/office/drawing/2014/main" id="{64BE74E6-501F-52D2-D36C-1EE1618FB03B}"/>
              </a:ext>
            </a:extLst>
          </p:cNvPr>
          <p:cNvSpPr/>
          <p:nvPr/>
        </p:nvSpPr>
        <p:spPr>
          <a:xfrm>
            <a:off x="2357166" y="3968594"/>
            <a:ext cx="968668" cy="4382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white"/>
              </a:solidFill>
              <a:effectLst/>
              <a:uLnTx/>
              <a:uFillTx/>
              <a:latin typeface="Calibri"/>
              <a:ea typeface="+mn-ea"/>
              <a:cs typeface="+mn-cs"/>
            </a:endParaRPr>
          </a:p>
        </p:txBody>
      </p:sp>
      <p:sp>
        <p:nvSpPr>
          <p:cNvPr id="19" name="Oval 18">
            <a:extLst>
              <a:ext uri="{FF2B5EF4-FFF2-40B4-BE49-F238E27FC236}">
                <a16:creationId xmlns:a16="http://schemas.microsoft.com/office/drawing/2014/main" id="{BFD6D824-25E5-1FF3-0A7B-C40ECDF78E2E}"/>
              </a:ext>
            </a:extLst>
          </p:cNvPr>
          <p:cNvSpPr/>
          <p:nvPr/>
        </p:nvSpPr>
        <p:spPr>
          <a:xfrm>
            <a:off x="2793499" y="3946679"/>
            <a:ext cx="91440" cy="8765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white"/>
              </a:solidFill>
              <a:effectLst/>
              <a:uLnTx/>
              <a:uFillTx/>
              <a:latin typeface="Calibri"/>
              <a:ea typeface="+mn-ea"/>
              <a:cs typeface="+mn-cs"/>
            </a:endParaRPr>
          </a:p>
        </p:txBody>
      </p:sp>
      <p:sp>
        <p:nvSpPr>
          <p:cNvPr id="20" name="Rectangle 19">
            <a:extLst>
              <a:ext uri="{FF2B5EF4-FFF2-40B4-BE49-F238E27FC236}">
                <a16:creationId xmlns:a16="http://schemas.microsoft.com/office/drawing/2014/main" id="{E5BFAFC7-EFE2-1EED-3795-112254B3ACE1}"/>
              </a:ext>
            </a:extLst>
          </p:cNvPr>
          <p:cNvSpPr/>
          <p:nvPr/>
        </p:nvSpPr>
        <p:spPr>
          <a:xfrm>
            <a:off x="3649833" y="4404326"/>
            <a:ext cx="864000" cy="4382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white"/>
              </a:solidFill>
              <a:effectLst/>
              <a:uLnTx/>
              <a:uFillTx/>
              <a:latin typeface="Calibri"/>
              <a:ea typeface="+mn-ea"/>
              <a:cs typeface="+mn-cs"/>
            </a:endParaRPr>
          </a:p>
        </p:txBody>
      </p:sp>
      <p:sp>
        <p:nvSpPr>
          <p:cNvPr id="21" name="Oval 20">
            <a:extLst>
              <a:ext uri="{FF2B5EF4-FFF2-40B4-BE49-F238E27FC236}">
                <a16:creationId xmlns:a16="http://schemas.microsoft.com/office/drawing/2014/main" id="{5434B135-2837-0FC7-A70F-19B10D7DA762}"/>
              </a:ext>
            </a:extLst>
          </p:cNvPr>
          <p:cNvSpPr/>
          <p:nvPr/>
        </p:nvSpPr>
        <p:spPr>
          <a:xfrm>
            <a:off x="4033833" y="4382411"/>
            <a:ext cx="91440" cy="8765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white"/>
              </a:solidFill>
              <a:effectLst/>
              <a:uLnTx/>
              <a:uFillTx/>
              <a:latin typeface="Calibri"/>
              <a:ea typeface="+mn-ea"/>
              <a:cs typeface="+mn-cs"/>
            </a:endParaRPr>
          </a:p>
        </p:txBody>
      </p:sp>
      <p:sp>
        <p:nvSpPr>
          <p:cNvPr id="22" name="Rectangle 21">
            <a:extLst>
              <a:ext uri="{FF2B5EF4-FFF2-40B4-BE49-F238E27FC236}">
                <a16:creationId xmlns:a16="http://schemas.microsoft.com/office/drawing/2014/main" id="{CB3C3875-B669-24FE-912E-0E451A81116E}"/>
              </a:ext>
            </a:extLst>
          </p:cNvPr>
          <p:cNvSpPr/>
          <p:nvPr/>
        </p:nvSpPr>
        <p:spPr>
          <a:xfrm>
            <a:off x="4263665" y="4613707"/>
            <a:ext cx="1200000" cy="4382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white"/>
              </a:solidFill>
              <a:effectLst/>
              <a:uLnTx/>
              <a:uFillTx/>
              <a:latin typeface="Calibri"/>
              <a:ea typeface="+mn-ea"/>
              <a:cs typeface="+mn-cs"/>
            </a:endParaRPr>
          </a:p>
        </p:txBody>
      </p:sp>
      <p:sp>
        <p:nvSpPr>
          <p:cNvPr id="23" name="Oval 22">
            <a:extLst>
              <a:ext uri="{FF2B5EF4-FFF2-40B4-BE49-F238E27FC236}">
                <a16:creationId xmlns:a16="http://schemas.microsoft.com/office/drawing/2014/main" id="{C25CD5BB-8454-DF42-826A-ACA6B27783E2}"/>
              </a:ext>
            </a:extLst>
          </p:cNvPr>
          <p:cNvSpPr/>
          <p:nvPr/>
        </p:nvSpPr>
        <p:spPr>
          <a:xfrm>
            <a:off x="4815665" y="4591792"/>
            <a:ext cx="91440" cy="8765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white"/>
              </a:solidFill>
              <a:effectLst/>
              <a:uLnTx/>
              <a:uFillTx/>
              <a:latin typeface="Calibri"/>
              <a:ea typeface="+mn-ea"/>
              <a:cs typeface="+mn-cs"/>
            </a:endParaRPr>
          </a:p>
        </p:txBody>
      </p:sp>
      <p:sp>
        <p:nvSpPr>
          <p:cNvPr id="24" name="Rectangle 23">
            <a:extLst>
              <a:ext uri="{FF2B5EF4-FFF2-40B4-BE49-F238E27FC236}">
                <a16:creationId xmlns:a16="http://schemas.microsoft.com/office/drawing/2014/main" id="{D4198556-D040-988A-759E-9DA0CD5BD5AB}"/>
              </a:ext>
            </a:extLst>
          </p:cNvPr>
          <p:cNvSpPr/>
          <p:nvPr/>
        </p:nvSpPr>
        <p:spPr>
          <a:xfrm>
            <a:off x="3528479" y="5054308"/>
            <a:ext cx="1008000" cy="4382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white"/>
              </a:solidFill>
              <a:effectLst/>
              <a:uLnTx/>
              <a:uFillTx/>
              <a:latin typeface="Calibri"/>
              <a:ea typeface="+mn-ea"/>
              <a:cs typeface="+mn-cs"/>
            </a:endParaRPr>
          </a:p>
        </p:txBody>
      </p:sp>
      <p:sp>
        <p:nvSpPr>
          <p:cNvPr id="25" name="Oval 24">
            <a:extLst>
              <a:ext uri="{FF2B5EF4-FFF2-40B4-BE49-F238E27FC236}">
                <a16:creationId xmlns:a16="http://schemas.microsoft.com/office/drawing/2014/main" id="{3231C506-84A3-3ED1-C957-18A1997BB6BC}"/>
              </a:ext>
            </a:extLst>
          </p:cNvPr>
          <p:cNvSpPr/>
          <p:nvPr/>
        </p:nvSpPr>
        <p:spPr>
          <a:xfrm>
            <a:off x="3984479" y="5032393"/>
            <a:ext cx="91440" cy="8765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white"/>
              </a:solidFill>
              <a:effectLst/>
              <a:uLnTx/>
              <a:uFillTx/>
              <a:latin typeface="Calibri"/>
              <a:ea typeface="+mn-ea"/>
              <a:cs typeface="+mn-cs"/>
            </a:endParaRPr>
          </a:p>
        </p:txBody>
      </p:sp>
      <p:sp>
        <p:nvSpPr>
          <p:cNvPr id="26" name="Rectangle 25">
            <a:extLst>
              <a:ext uri="{FF2B5EF4-FFF2-40B4-BE49-F238E27FC236}">
                <a16:creationId xmlns:a16="http://schemas.microsoft.com/office/drawing/2014/main" id="{5593C3F6-D434-A0A1-AFD3-A8B4F0574C87}"/>
              </a:ext>
            </a:extLst>
          </p:cNvPr>
          <p:cNvSpPr/>
          <p:nvPr/>
        </p:nvSpPr>
        <p:spPr>
          <a:xfrm>
            <a:off x="3696112" y="5273023"/>
            <a:ext cx="1344000" cy="4382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white"/>
              </a:solidFill>
              <a:effectLst/>
              <a:uLnTx/>
              <a:uFillTx/>
              <a:latin typeface="Calibri"/>
              <a:ea typeface="+mn-ea"/>
              <a:cs typeface="+mn-cs"/>
            </a:endParaRPr>
          </a:p>
        </p:txBody>
      </p:sp>
      <p:sp>
        <p:nvSpPr>
          <p:cNvPr id="27" name="Oval 26">
            <a:extLst>
              <a:ext uri="{FF2B5EF4-FFF2-40B4-BE49-F238E27FC236}">
                <a16:creationId xmlns:a16="http://schemas.microsoft.com/office/drawing/2014/main" id="{CF77F4A7-28F0-09B7-6292-7045246C6744}"/>
              </a:ext>
            </a:extLst>
          </p:cNvPr>
          <p:cNvSpPr/>
          <p:nvPr/>
        </p:nvSpPr>
        <p:spPr>
          <a:xfrm>
            <a:off x="4320112" y="5251109"/>
            <a:ext cx="91440" cy="8765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white"/>
              </a:solidFill>
              <a:effectLst/>
              <a:uLnTx/>
              <a:uFillTx/>
              <a:latin typeface="Calibri"/>
              <a:ea typeface="+mn-ea"/>
              <a:cs typeface="+mn-cs"/>
            </a:endParaRPr>
          </a:p>
        </p:txBody>
      </p:sp>
      <p:sp>
        <p:nvSpPr>
          <p:cNvPr id="28" name="TextBox 27">
            <a:extLst>
              <a:ext uri="{FF2B5EF4-FFF2-40B4-BE49-F238E27FC236}">
                <a16:creationId xmlns:a16="http://schemas.microsoft.com/office/drawing/2014/main" id="{2C50F562-069B-CCAE-D639-52F309B8B589}"/>
              </a:ext>
            </a:extLst>
          </p:cNvPr>
          <p:cNvSpPr txBox="1"/>
          <p:nvPr/>
        </p:nvSpPr>
        <p:spPr>
          <a:xfrm>
            <a:off x="2814530" y="5421424"/>
            <a:ext cx="173124" cy="149944"/>
          </a:xfrm>
          <a:prstGeom prst="rect">
            <a:avLst/>
          </a:prstGeom>
          <a:noFill/>
        </p:spPr>
        <p:txBody>
          <a:bodyPr wrap="non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a:ln>
                  <a:noFill/>
                </a:ln>
                <a:solidFill>
                  <a:srgbClr val="000000"/>
                </a:solidFill>
                <a:effectLst/>
                <a:uLnTx/>
                <a:uFillTx/>
                <a:latin typeface="Calibri"/>
                <a:ea typeface="+mn-ea"/>
                <a:cs typeface="+mn-cs"/>
              </a:rPr>
              <a:t>0.9</a:t>
            </a:r>
          </a:p>
        </p:txBody>
      </p:sp>
      <p:sp>
        <p:nvSpPr>
          <p:cNvPr id="29" name="TextBox 28">
            <a:extLst>
              <a:ext uri="{FF2B5EF4-FFF2-40B4-BE49-F238E27FC236}">
                <a16:creationId xmlns:a16="http://schemas.microsoft.com/office/drawing/2014/main" id="{A5545028-55C9-39B8-E551-E240BFF70F0F}"/>
              </a:ext>
            </a:extLst>
          </p:cNvPr>
          <p:cNvSpPr txBox="1"/>
          <p:nvPr/>
        </p:nvSpPr>
        <p:spPr>
          <a:xfrm>
            <a:off x="3282439" y="5421424"/>
            <a:ext cx="173124" cy="149944"/>
          </a:xfrm>
          <a:prstGeom prst="rect">
            <a:avLst/>
          </a:prstGeom>
          <a:noFill/>
        </p:spPr>
        <p:txBody>
          <a:bodyPr wrap="non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a:ln>
                  <a:noFill/>
                </a:ln>
                <a:solidFill>
                  <a:srgbClr val="000000"/>
                </a:solidFill>
                <a:effectLst/>
                <a:uLnTx/>
                <a:uFillTx/>
                <a:latin typeface="Calibri"/>
                <a:ea typeface="+mn-ea"/>
                <a:cs typeface="+mn-cs"/>
              </a:rPr>
              <a:t>1.0</a:t>
            </a:r>
          </a:p>
        </p:txBody>
      </p:sp>
      <p:sp>
        <p:nvSpPr>
          <p:cNvPr id="30" name="TextBox 29">
            <a:extLst>
              <a:ext uri="{FF2B5EF4-FFF2-40B4-BE49-F238E27FC236}">
                <a16:creationId xmlns:a16="http://schemas.microsoft.com/office/drawing/2014/main" id="{C92CC39D-0DC7-1004-B062-0E76E912D3A5}"/>
              </a:ext>
            </a:extLst>
          </p:cNvPr>
          <p:cNvSpPr txBox="1"/>
          <p:nvPr/>
        </p:nvSpPr>
        <p:spPr>
          <a:xfrm>
            <a:off x="5154075" y="5421424"/>
            <a:ext cx="173124" cy="149944"/>
          </a:xfrm>
          <a:prstGeom prst="rect">
            <a:avLst/>
          </a:prstGeom>
          <a:noFill/>
        </p:spPr>
        <p:txBody>
          <a:bodyPr wrap="non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srgbClr val="000000"/>
                </a:solidFill>
                <a:effectLst/>
                <a:uLnTx/>
                <a:uFillTx/>
                <a:latin typeface="Calibri"/>
                <a:ea typeface="+mn-ea"/>
                <a:cs typeface="+mn-cs"/>
              </a:rPr>
              <a:t>1.4</a:t>
            </a:r>
          </a:p>
        </p:txBody>
      </p:sp>
      <p:sp>
        <p:nvSpPr>
          <p:cNvPr id="31" name="TextBox 30">
            <a:extLst>
              <a:ext uri="{FF2B5EF4-FFF2-40B4-BE49-F238E27FC236}">
                <a16:creationId xmlns:a16="http://schemas.microsoft.com/office/drawing/2014/main" id="{1EAE0AA3-1CB3-AD53-D5B4-2A6C1399F525}"/>
              </a:ext>
            </a:extLst>
          </p:cNvPr>
          <p:cNvSpPr txBox="1"/>
          <p:nvPr/>
        </p:nvSpPr>
        <p:spPr>
          <a:xfrm>
            <a:off x="4686167" y="5421424"/>
            <a:ext cx="173124" cy="149944"/>
          </a:xfrm>
          <a:prstGeom prst="rect">
            <a:avLst/>
          </a:prstGeom>
          <a:noFill/>
        </p:spPr>
        <p:txBody>
          <a:bodyPr wrap="non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a:ln>
                  <a:noFill/>
                </a:ln>
                <a:solidFill>
                  <a:srgbClr val="000000"/>
                </a:solidFill>
                <a:effectLst/>
                <a:uLnTx/>
                <a:uFillTx/>
                <a:latin typeface="Calibri"/>
                <a:ea typeface="+mn-ea"/>
                <a:cs typeface="+mn-cs"/>
              </a:rPr>
              <a:t>1.3</a:t>
            </a:r>
          </a:p>
        </p:txBody>
      </p:sp>
      <p:sp>
        <p:nvSpPr>
          <p:cNvPr id="32" name="TextBox 31">
            <a:extLst>
              <a:ext uri="{FF2B5EF4-FFF2-40B4-BE49-F238E27FC236}">
                <a16:creationId xmlns:a16="http://schemas.microsoft.com/office/drawing/2014/main" id="{68A0B38E-58C1-D1BF-C9E9-CA89356583BD}"/>
              </a:ext>
            </a:extLst>
          </p:cNvPr>
          <p:cNvSpPr txBox="1"/>
          <p:nvPr/>
        </p:nvSpPr>
        <p:spPr>
          <a:xfrm>
            <a:off x="4218258" y="5421424"/>
            <a:ext cx="173124" cy="149944"/>
          </a:xfrm>
          <a:prstGeom prst="rect">
            <a:avLst/>
          </a:prstGeom>
          <a:noFill/>
        </p:spPr>
        <p:txBody>
          <a:bodyPr wrap="non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a:ln>
                  <a:noFill/>
                </a:ln>
                <a:solidFill>
                  <a:srgbClr val="000000"/>
                </a:solidFill>
                <a:effectLst/>
                <a:uLnTx/>
                <a:uFillTx/>
                <a:latin typeface="Calibri"/>
                <a:ea typeface="+mn-ea"/>
                <a:cs typeface="+mn-cs"/>
              </a:rPr>
              <a:t>1.2</a:t>
            </a:r>
          </a:p>
        </p:txBody>
      </p:sp>
      <p:sp>
        <p:nvSpPr>
          <p:cNvPr id="33" name="TextBox 32">
            <a:extLst>
              <a:ext uri="{FF2B5EF4-FFF2-40B4-BE49-F238E27FC236}">
                <a16:creationId xmlns:a16="http://schemas.microsoft.com/office/drawing/2014/main" id="{4E8638AC-5E8E-7927-1C43-979069DF651C}"/>
              </a:ext>
            </a:extLst>
          </p:cNvPr>
          <p:cNvSpPr txBox="1"/>
          <p:nvPr/>
        </p:nvSpPr>
        <p:spPr>
          <a:xfrm>
            <a:off x="3750349" y="5421424"/>
            <a:ext cx="173124" cy="149944"/>
          </a:xfrm>
          <a:prstGeom prst="rect">
            <a:avLst/>
          </a:prstGeom>
          <a:noFill/>
        </p:spPr>
        <p:txBody>
          <a:bodyPr wrap="non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a:ln>
                  <a:noFill/>
                </a:ln>
                <a:solidFill>
                  <a:srgbClr val="000000"/>
                </a:solidFill>
                <a:effectLst/>
                <a:uLnTx/>
                <a:uFillTx/>
                <a:latin typeface="Calibri"/>
                <a:ea typeface="+mn-ea"/>
                <a:cs typeface="+mn-cs"/>
              </a:rPr>
              <a:t>1.1</a:t>
            </a:r>
          </a:p>
        </p:txBody>
      </p:sp>
      <p:sp>
        <p:nvSpPr>
          <p:cNvPr id="34" name="TextBox 33">
            <a:extLst>
              <a:ext uri="{FF2B5EF4-FFF2-40B4-BE49-F238E27FC236}">
                <a16:creationId xmlns:a16="http://schemas.microsoft.com/office/drawing/2014/main" id="{08AB3838-C842-86CD-9FA6-A281EA1D381A}"/>
              </a:ext>
            </a:extLst>
          </p:cNvPr>
          <p:cNvSpPr txBox="1"/>
          <p:nvPr/>
        </p:nvSpPr>
        <p:spPr>
          <a:xfrm>
            <a:off x="2346621" y="5421424"/>
            <a:ext cx="173124" cy="149944"/>
          </a:xfrm>
          <a:prstGeom prst="rect">
            <a:avLst/>
          </a:prstGeom>
          <a:noFill/>
        </p:spPr>
        <p:txBody>
          <a:bodyPr wrap="non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srgbClr val="000000"/>
                </a:solidFill>
                <a:effectLst/>
                <a:uLnTx/>
                <a:uFillTx/>
                <a:latin typeface="Calibri"/>
                <a:ea typeface="+mn-ea"/>
                <a:cs typeface="+mn-cs"/>
              </a:rPr>
              <a:t>0.8</a:t>
            </a:r>
          </a:p>
        </p:txBody>
      </p:sp>
      <p:cxnSp>
        <p:nvCxnSpPr>
          <p:cNvPr id="35" name="Straight Connector 34">
            <a:extLst>
              <a:ext uri="{FF2B5EF4-FFF2-40B4-BE49-F238E27FC236}">
                <a16:creationId xmlns:a16="http://schemas.microsoft.com/office/drawing/2014/main" id="{812E0441-2976-0497-F146-BD73EC2BE79F}"/>
              </a:ext>
            </a:extLst>
          </p:cNvPr>
          <p:cNvCxnSpPr>
            <a:cxnSpLocks/>
          </p:cNvCxnSpPr>
          <p:nvPr/>
        </p:nvCxnSpPr>
        <p:spPr>
          <a:xfrm>
            <a:off x="2433183" y="5390075"/>
            <a:ext cx="0" cy="43829"/>
          </a:xfrm>
          <a:prstGeom prst="line">
            <a:avLst/>
          </a:prstGeom>
          <a:ln w="63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EDD385CE-F558-5504-DE15-F0C4E9C9FE41}"/>
              </a:ext>
            </a:extLst>
          </p:cNvPr>
          <p:cNvCxnSpPr>
            <a:cxnSpLocks/>
          </p:cNvCxnSpPr>
          <p:nvPr/>
        </p:nvCxnSpPr>
        <p:spPr>
          <a:xfrm>
            <a:off x="2901092" y="5390075"/>
            <a:ext cx="0" cy="43829"/>
          </a:xfrm>
          <a:prstGeom prst="line">
            <a:avLst/>
          </a:prstGeom>
          <a:ln w="63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575F4E98-5AF5-7973-9052-207216A303FD}"/>
              </a:ext>
            </a:extLst>
          </p:cNvPr>
          <p:cNvCxnSpPr>
            <a:cxnSpLocks/>
          </p:cNvCxnSpPr>
          <p:nvPr/>
        </p:nvCxnSpPr>
        <p:spPr>
          <a:xfrm>
            <a:off x="3362525" y="5390075"/>
            <a:ext cx="0" cy="43829"/>
          </a:xfrm>
          <a:prstGeom prst="line">
            <a:avLst/>
          </a:prstGeom>
          <a:ln w="63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4874C271-BCCF-1418-F961-B0310FF903C6}"/>
              </a:ext>
            </a:extLst>
          </p:cNvPr>
          <p:cNvCxnSpPr>
            <a:cxnSpLocks/>
          </p:cNvCxnSpPr>
          <p:nvPr/>
        </p:nvCxnSpPr>
        <p:spPr>
          <a:xfrm>
            <a:off x="3835969" y="5390075"/>
            <a:ext cx="0" cy="43829"/>
          </a:xfrm>
          <a:prstGeom prst="line">
            <a:avLst/>
          </a:prstGeom>
          <a:ln w="63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C928D24D-18BD-EF47-A4DF-C9D9C8050CF5}"/>
              </a:ext>
            </a:extLst>
          </p:cNvPr>
          <p:cNvCxnSpPr>
            <a:cxnSpLocks/>
          </p:cNvCxnSpPr>
          <p:nvPr/>
        </p:nvCxnSpPr>
        <p:spPr>
          <a:xfrm>
            <a:off x="4300217" y="5390075"/>
            <a:ext cx="0" cy="43829"/>
          </a:xfrm>
          <a:prstGeom prst="line">
            <a:avLst/>
          </a:prstGeom>
          <a:ln w="63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B04C7124-549B-6A65-0E1B-B7324D2CB9F9}"/>
              </a:ext>
            </a:extLst>
          </p:cNvPr>
          <p:cNvCxnSpPr>
            <a:cxnSpLocks/>
          </p:cNvCxnSpPr>
          <p:nvPr/>
        </p:nvCxnSpPr>
        <p:spPr>
          <a:xfrm>
            <a:off x="4764028" y="5390075"/>
            <a:ext cx="0" cy="43829"/>
          </a:xfrm>
          <a:prstGeom prst="line">
            <a:avLst/>
          </a:prstGeom>
          <a:ln w="63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CF6AE732-5F06-2896-A163-4E55FD3E1BE4}"/>
              </a:ext>
            </a:extLst>
          </p:cNvPr>
          <p:cNvCxnSpPr>
            <a:cxnSpLocks/>
          </p:cNvCxnSpPr>
          <p:nvPr/>
        </p:nvCxnSpPr>
        <p:spPr>
          <a:xfrm>
            <a:off x="5240637" y="5390075"/>
            <a:ext cx="0" cy="43829"/>
          </a:xfrm>
          <a:prstGeom prst="line">
            <a:avLst/>
          </a:prstGeom>
          <a:ln w="63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43" name="Rectangle 42">
            <a:extLst>
              <a:ext uri="{FF2B5EF4-FFF2-40B4-BE49-F238E27FC236}">
                <a16:creationId xmlns:a16="http://schemas.microsoft.com/office/drawing/2014/main" id="{F6D91F51-6956-9FFE-2320-B8EA5B129D5F}"/>
              </a:ext>
            </a:extLst>
          </p:cNvPr>
          <p:cNvSpPr/>
          <p:nvPr/>
        </p:nvSpPr>
        <p:spPr>
          <a:xfrm>
            <a:off x="3008145" y="3756111"/>
            <a:ext cx="707601" cy="4382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white"/>
              </a:solidFill>
              <a:effectLst/>
              <a:uLnTx/>
              <a:uFillTx/>
              <a:latin typeface="Calibri"/>
              <a:ea typeface="+mn-ea"/>
              <a:cs typeface="+mn-cs"/>
            </a:endParaRPr>
          </a:p>
        </p:txBody>
      </p:sp>
      <p:sp>
        <p:nvSpPr>
          <p:cNvPr id="44" name="Oval 43">
            <a:extLst>
              <a:ext uri="{FF2B5EF4-FFF2-40B4-BE49-F238E27FC236}">
                <a16:creationId xmlns:a16="http://schemas.microsoft.com/office/drawing/2014/main" id="{4677E234-61E0-8484-14A5-FACA6BFE3171}"/>
              </a:ext>
            </a:extLst>
          </p:cNvPr>
          <p:cNvSpPr/>
          <p:nvPr/>
        </p:nvSpPr>
        <p:spPr>
          <a:xfrm>
            <a:off x="3313944" y="3734196"/>
            <a:ext cx="91440" cy="8765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white"/>
              </a:solidFill>
              <a:effectLst/>
              <a:uLnTx/>
              <a:uFillTx/>
              <a:latin typeface="Calibri"/>
              <a:ea typeface="+mn-ea"/>
              <a:cs typeface="+mn-cs"/>
            </a:endParaRPr>
          </a:p>
        </p:txBody>
      </p:sp>
      <p:cxnSp>
        <p:nvCxnSpPr>
          <p:cNvPr id="45" name="Straight Arrow Connector 44">
            <a:extLst>
              <a:ext uri="{FF2B5EF4-FFF2-40B4-BE49-F238E27FC236}">
                <a16:creationId xmlns:a16="http://schemas.microsoft.com/office/drawing/2014/main" id="{2A73E359-D2E9-AE52-8DC6-1616E0617B44}"/>
              </a:ext>
            </a:extLst>
          </p:cNvPr>
          <p:cNvCxnSpPr>
            <a:cxnSpLocks/>
          </p:cNvCxnSpPr>
          <p:nvPr/>
        </p:nvCxnSpPr>
        <p:spPr>
          <a:xfrm flipH="1">
            <a:off x="1878189" y="5681194"/>
            <a:ext cx="1341235" cy="0"/>
          </a:xfrm>
          <a:prstGeom prst="straightConnector1">
            <a:avLst/>
          </a:prstGeom>
          <a:ln w="6350">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6" name="Straight Arrow Connector 45">
            <a:extLst>
              <a:ext uri="{FF2B5EF4-FFF2-40B4-BE49-F238E27FC236}">
                <a16:creationId xmlns:a16="http://schemas.microsoft.com/office/drawing/2014/main" id="{FF9820F4-AA67-1573-4E14-301DD846054B}"/>
              </a:ext>
            </a:extLst>
          </p:cNvPr>
          <p:cNvCxnSpPr>
            <a:cxnSpLocks/>
          </p:cNvCxnSpPr>
          <p:nvPr/>
        </p:nvCxnSpPr>
        <p:spPr>
          <a:xfrm>
            <a:off x="3516988" y="5681194"/>
            <a:ext cx="1341235" cy="0"/>
          </a:xfrm>
          <a:prstGeom prst="straightConnector1">
            <a:avLst/>
          </a:prstGeom>
          <a:ln w="6350">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7F780E53-68DC-9142-C056-92F446A42BCD}"/>
              </a:ext>
            </a:extLst>
          </p:cNvPr>
          <p:cNvSpPr txBox="1"/>
          <p:nvPr/>
        </p:nvSpPr>
        <p:spPr>
          <a:xfrm>
            <a:off x="3631363" y="5767355"/>
            <a:ext cx="1112485" cy="140517"/>
          </a:xfrm>
          <a:prstGeom prst="rect">
            <a:avLst/>
          </a:prstGeom>
          <a:noFill/>
        </p:spPr>
        <p:txBody>
          <a:bodyPr wrap="non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dirty="0">
                <a:ln>
                  <a:noFill/>
                </a:ln>
                <a:solidFill>
                  <a:srgbClr val="000000"/>
                </a:solidFill>
                <a:effectLst/>
                <a:uLnTx/>
                <a:uFillTx/>
                <a:latin typeface="Georgia"/>
                <a:ea typeface="+mn-ea"/>
                <a:cs typeface="+mn-cs"/>
              </a:rPr>
              <a:t>PAV progression</a:t>
            </a:r>
          </a:p>
        </p:txBody>
      </p:sp>
      <p:sp>
        <p:nvSpPr>
          <p:cNvPr id="48" name="TextBox 47">
            <a:extLst>
              <a:ext uri="{FF2B5EF4-FFF2-40B4-BE49-F238E27FC236}">
                <a16:creationId xmlns:a16="http://schemas.microsoft.com/office/drawing/2014/main" id="{44BFDF21-2C5F-8E40-1DC3-8F54118A811B}"/>
              </a:ext>
            </a:extLst>
          </p:cNvPr>
          <p:cNvSpPr txBox="1"/>
          <p:nvPr/>
        </p:nvSpPr>
        <p:spPr>
          <a:xfrm>
            <a:off x="1881957" y="5767355"/>
            <a:ext cx="1333699" cy="140517"/>
          </a:xfrm>
          <a:prstGeom prst="rect">
            <a:avLst/>
          </a:prstGeom>
          <a:noFill/>
        </p:spPr>
        <p:txBody>
          <a:bodyPr wrap="non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dirty="0">
                <a:ln>
                  <a:noFill/>
                </a:ln>
                <a:solidFill>
                  <a:srgbClr val="000000"/>
                </a:solidFill>
                <a:effectLst/>
                <a:uLnTx/>
                <a:uFillTx/>
                <a:latin typeface="Georgia"/>
                <a:ea typeface="+mn-ea"/>
                <a:cs typeface="+mn-cs"/>
              </a:rPr>
              <a:t>No PAV progression</a:t>
            </a:r>
          </a:p>
        </p:txBody>
      </p:sp>
      <p:sp>
        <p:nvSpPr>
          <p:cNvPr id="52" name="TextBox 18">
            <a:extLst>
              <a:ext uri="{FF2B5EF4-FFF2-40B4-BE49-F238E27FC236}">
                <a16:creationId xmlns:a16="http://schemas.microsoft.com/office/drawing/2014/main" id="{4D79E736-7983-A910-80E4-B8AC70DD4F59}"/>
              </a:ext>
            </a:extLst>
          </p:cNvPr>
          <p:cNvSpPr txBox="1"/>
          <p:nvPr>
            <p:custDataLst>
              <p:tags r:id="rId5"/>
            </p:custDataLst>
          </p:nvPr>
        </p:nvSpPr>
        <p:spPr>
          <a:xfrm>
            <a:off x="7292342" y="1457321"/>
            <a:ext cx="4328158" cy="429768"/>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defPPr>
              <a:defRPr lang="en-US"/>
            </a:defPPr>
            <a:lvl1pPr marR="0" lvl="0" indent="0" fontAlgn="auto">
              <a:lnSpc>
                <a:spcPct val="100000"/>
              </a:lnSpc>
              <a:spcBef>
                <a:spcPts val="600"/>
              </a:spcBef>
              <a:spcAft>
                <a:spcPts val="0"/>
              </a:spcAft>
              <a:buClrTx/>
              <a:buSzTx/>
              <a:buFont typeface="Arial" panose="020B0604020202020204" pitchFamily="34" charset="0"/>
              <a:buNone/>
              <a:tabLst/>
              <a:defRPr kumimoji="0" sz="1000" b="1" i="0" u="none" strike="noStrike" cap="all" spc="0" normalizeH="0" baseline="0">
                <a:ln>
                  <a:noFill/>
                </a:ln>
                <a:solidFill>
                  <a:prstClr val="white"/>
                </a:solidFill>
                <a:effectLst/>
                <a:uLnTx/>
                <a:uFillTx/>
                <a:cs typeface="Calibri" panose="020F0502020204030204" pitchFamily="34" charset="0"/>
              </a:defRPr>
            </a:lvl1pPr>
            <a:lvl2pPr marL="169863" indent="-169863">
              <a:lnSpc>
                <a:spcPct val="100000"/>
              </a:lnSpc>
              <a:spcBef>
                <a:spcPts val="600"/>
              </a:spcBef>
              <a:buFont typeface="Arial" panose="020B0604020202020204" pitchFamily="34" charset="0"/>
              <a:buChar char="•"/>
              <a:defRPr sz="1400" b="0">
                <a:latin typeface="+mj-lt"/>
              </a:defRPr>
            </a:lvl2pPr>
            <a:lvl3pPr marL="400050" indent="-171450">
              <a:lnSpc>
                <a:spcPct val="100000"/>
              </a:lnSpc>
              <a:spcBef>
                <a:spcPts val="600"/>
              </a:spcBef>
              <a:buFont typeface="Arial" panose="020B0604020202020204" pitchFamily="34" charset="0"/>
              <a:buChar char="–"/>
              <a:defRPr sz="1200" b="0">
                <a:latin typeface="+mj-lt"/>
              </a:defRPr>
            </a:lvl3pPr>
            <a:lvl4pPr marL="576263" indent="-169863">
              <a:lnSpc>
                <a:spcPct val="100000"/>
              </a:lnSpc>
              <a:spcBef>
                <a:spcPts val="600"/>
              </a:spcBef>
              <a:buFont typeface="Arial" panose="020B0604020202020204" pitchFamily="34" charset="0"/>
              <a:buChar char="•"/>
              <a:defRPr sz="1100" b="0">
                <a:latin typeface="+mj-lt"/>
              </a:defRPr>
            </a:lvl4pPr>
            <a:lvl5pPr marL="744538" indent="-171450">
              <a:lnSpc>
                <a:spcPct val="100000"/>
              </a:lnSpc>
              <a:spcBef>
                <a:spcPts val="600"/>
              </a:spcBef>
              <a:buFont typeface="Arial" panose="020B0604020202020204" pitchFamily="34" charset="0"/>
              <a:buChar char="»"/>
              <a:defRPr sz="1100" b="0">
                <a:latin typeface="+mj-lt"/>
              </a:defRPr>
            </a:lvl5pPr>
            <a:lvl6pPr marL="2514600" indent="-228600">
              <a:spcBef>
                <a:spcPct val="20000"/>
              </a:spcBef>
              <a:buFont typeface="Arial" panose="020B0604020202020204" pitchFamily="34" charset="0"/>
              <a:buChar char="•"/>
              <a:defRPr sz="2000"/>
            </a:lvl6pPr>
            <a:lvl7pPr marL="2971800" indent="-228600">
              <a:spcBef>
                <a:spcPct val="20000"/>
              </a:spcBef>
              <a:buFont typeface="Arial" panose="020B0604020202020204" pitchFamily="34" charset="0"/>
              <a:buChar char="•"/>
              <a:defRPr sz="2000"/>
            </a:lvl7pPr>
            <a:lvl8pPr marL="3429000" indent="-228600">
              <a:spcBef>
                <a:spcPct val="20000"/>
              </a:spcBef>
              <a:buFont typeface="Arial" panose="020B0604020202020204" pitchFamily="34" charset="0"/>
              <a:buChar char="•"/>
              <a:defRPr sz="2000"/>
            </a:lvl8pPr>
            <a:lvl9pPr marL="3886200" indent="-228600">
              <a:spcBef>
                <a:spcPct val="20000"/>
              </a:spcBef>
              <a:buFont typeface="Arial" panose="020B0604020202020204" pitchFamily="34" charset="0"/>
              <a:buChar char="•"/>
              <a:defRPr sz="2000"/>
            </a:lvl9pPr>
          </a:lstStyle>
          <a:p>
            <a:pPr marL="0" marR="0" lvl="0" indent="0" algn="l" defTabSz="12191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1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SD of LDL quartile</a:t>
            </a:r>
          </a:p>
        </p:txBody>
      </p:sp>
      <p:grpSp>
        <p:nvGrpSpPr>
          <p:cNvPr id="54" name="Group 53">
            <a:extLst>
              <a:ext uri="{FF2B5EF4-FFF2-40B4-BE49-F238E27FC236}">
                <a16:creationId xmlns:a16="http://schemas.microsoft.com/office/drawing/2014/main" id="{91ACA3D8-599E-8CF6-1FA6-6CA6E7EE795D}"/>
              </a:ext>
            </a:extLst>
          </p:cNvPr>
          <p:cNvGrpSpPr/>
          <p:nvPr/>
        </p:nvGrpSpPr>
        <p:grpSpPr>
          <a:xfrm>
            <a:off x="7300390" y="1930521"/>
            <a:ext cx="4304868" cy="2245542"/>
            <a:chOff x="7300390" y="1674390"/>
            <a:chExt cx="4304868" cy="2705100"/>
          </a:xfrm>
        </p:grpSpPr>
        <p:graphicFrame>
          <p:nvGraphicFramePr>
            <p:cNvPr id="55" name="Chart 54">
              <a:extLst>
                <a:ext uri="{FF2B5EF4-FFF2-40B4-BE49-F238E27FC236}">
                  <a16:creationId xmlns:a16="http://schemas.microsoft.com/office/drawing/2014/main" id="{2777B7C9-E6AD-0828-9B0A-359FC132940C}"/>
                </a:ext>
              </a:extLst>
            </p:cNvPr>
            <p:cNvGraphicFramePr/>
            <p:nvPr/>
          </p:nvGraphicFramePr>
          <p:xfrm>
            <a:off x="7300390" y="1674390"/>
            <a:ext cx="4304868" cy="2705100"/>
          </p:xfrm>
          <a:graphic>
            <a:graphicData uri="http://schemas.openxmlformats.org/drawingml/2006/chart">
              <c:chart xmlns:c="http://schemas.openxmlformats.org/drawingml/2006/chart" xmlns:r="http://schemas.openxmlformats.org/officeDocument/2006/relationships" r:id="rId9"/>
            </a:graphicData>
          </a:graphic>
        </p:graphicFrame>
        <p:sp>
          <p:nvSpPr>
            <p:cNvPr id="56" name="Freeform: Shape 55">
              <a:extLst>
                <a:ext uri="{FF2B5EF4-FFF2-40B4-BE49-F238E27FC236}">
                  <a16:creationId xmlns:a16="http://schemas.microsoft.com/office/drawing/2014/main" id="{1C6D084F-2B88-8206-8B79-8227E3718B9E}"/>
                </a:ext>
              </a:extLst>
            </p:cNvPr>
            <p:cNvSpPr/>
            <p:nvPr/>
          </p:nvSpPr>
          <p:spPr>
            <a:xfrm>
              <a:off x="8036831" y="2151339"/>
              <a:ext cx="3102528" cy="1796839"/>
            </a:xfrm>
            <a:custGeom>
              <a:avLst/>
              <a:gdLst>
                <a:gd name="connsiteX0" fmla="*/ 0 w 2326896"/>
                <a:gd name="connsiteY0" fmla="*/ 1510293 h 1510292"/>
                <a:gd name="connsiteX1" fmla="*/ 27741 w 2326896"/>
                <a:gd name="connsiteY1" fmla="*/ 1505392 h 1510292"/>
                <a:gd name="connsiteX2" fmla="*/ 34915 w 2326896"/>
                <a:gd name="connsiteY2" fmla="*/ 1479911 h 1510292"/>
                <a:gd name="connsiteX3" fmla="*/ 42090 w 2326896"/>
                <a:gd name="connsiteY3" fmla="*/ 1478440 h 1510292"/>
                <a:gd name="connsiteX4" fmla="*/ 45438 w 2326896"/>
                <a:gd name="connsiteY4" fmla="*/ 1456389 h 1510292"/>
                <a:gd name="connsiteX5" fmla="*/ 104268 w 2326896"/>
                <a:gd name="connsiteY5" fmla="*/ 1458839 h 1510292"/>
                <a:gd name="connsiteX6" fmla="*/ 109051 w 2326896"/>
                <a:gd name="connsiteY6" fmla="*/ 1443158 h 1510292"/>
                <a:gd name="connsiteX7" fmla="*/ 112399 w 2326896"/>
                <a:gd name="connsiteY7" fmla="*/ 1431887 h 1510292"/>
                <a:gd name="connsiteX8" fmla="*/ 128183 w 2326896"/>
                <a:gd name="connsiteY8" fmla="*/ 1422086 h 1510292"/>
                <a:gd name="connsiteX9" fmla="*/ 179360 w 2326896"/>
                <a:gd name="connsiteY9" fmla="*/ 1422086 h 1510292"/>
                <a:gd name="connsiteX10" fmla="*/ 181751 w 2326896"/>
                <a:gd name="connsiteY10" fmla="*/ 1401505 h 1510292"/>
                <a:gd name="connsiteX11" fmla="*/ 199927 w 2326896"/>
                <a:gd name="connsiteY11" fmla="*/ 1394154 h 1510292"/>
                <a:gd name="connsiteX12" fmla="*/ 203275 w 2326896"/>
                <a:gd name="connsiteY12" fmla="*/ 1379453 h 1510292"/>
                <a:gd name="connsiteX13" fmla="*/ 214275 w 2326896"/>
                <a:gd name="connsiteY13" fmla="*/ 1381903 h 1510292"/>
                <a:gd name="connsiteX14" fmla="*/ 248712 w 2326896"/>
                <a:gd name="connsiteY14" fmla="*/ 1377003 h 1510292"/>
                <a:gd name="connsiteX15" fmla="*/ 248712 w 2326896"/>
                <a:gd name="connsiteY15" fmla="*/ 1359852 h 1510292"/>
                <a:gd name="connsiteX16" fmla="*/ 284585 w 2326896"/>
                <a:gd name="connsiteY16" fmla="*/ 1360832 h 1510292"/>
                <a:gd name="connsiteX17" fmla="*/ 286019 w 2326896"/>
                <a:gd name="connsiteY17" fmla="*/ 1342700 h 1510292"/>
                <a:gd name="connsiteX18" fmla="*/ 286019 w 2326896"/>
                <a:gd name="connsiteY18" fmla="*/ 1321629 h 1510292"/>
                <a:gd name="connsiteX19" fmla="*/ 290802 w 2326896"/>
                <a:gd name="connsiteY19" fmla="*/ 1310848 h 1510292"/>
                <a:gd name="connsiteX20" fmla="*/ 317108 w 2326896"/>
                <a:gd name="connsiteY20" fmla="*/ 1308398 h 1510292"/>
                <a:gd name="connsiteX21" fmla="*/ 317108 w 2326896"/>
                <a:gd name="connsiteY21" fmla="*/ 1297127 h 1510292"/>
                <a:gd name="connsiteX22" fmla="*/ 329066 w 2326896"/>
                <a:gd name="connsiteY22" fmla="*/ 1294677 h 1510292"/>
                <a:gd name="connsiteX23" fmla="*/ 324283 w 2326896"/>
                <a:gd name="connsiteY23" fmla="*/ 1274095 h 1510292"/>
                <a:gd name="connsiteX24" fmla="*/ 343415 w 2326896"/>
                <a:gd name="connsiteY24" fmla="*/ 1270175 h 1510292"/>
                <a:gd name="connsiteX25" fmla="*/ 345806 w 2326896"/>
                <a:gd name="connsiteY25" fmla="*/ 1252044 h 1510292"/>
                <a:gd name="connsiteX26" fmla="*/ 361111 w 2326896"/>
                <a:gd name="connsiteY26" fmla="*/ 1252044 h 1510292"/>
                <a:gd name="connsiteX27" fmla="*/ 368286 w 2326896"/>
                <a:gd name="connsiteY27" fmla="*/ 1232442 h 1510292"/>
                <a:gd name="connsiteX28" fmla="*/ 369721 w 2326896"/>
                <a:gd name="connsiteY28" fmla="*/ 1221171 h 1510292"/>
                <a:gd name="connsiteX29" fmla="*/ 407984 w 2326896"/>
                <a:gd name="connsiteY29" fmla="*/ 1223621 h 1510292"/>
                <a:gd name="connsiteX30" fmla="*/ 406549 w 2326896"/>
                <a:gd name="connsiteY30" fmla="*/ 1195689 h 1510292"/>
                <a:gd name="connsiteX31" fmla="*/ 436682 w 2326896"/>
                <a:gd name="connsiteY31" fmla="*/ 1193239 h 1510292"/>
                <a:gd name="connsiteX32" fmla="*/ 440030 w 2326896"/>
                <a:gd name="connsiteY32" fmla="*/ 1176088 h 1510292"/>
                <a:gd name="connsiteX33" fmla="*/ 459162 w 2326896"/>
                <a:gd name="connsiteY33" fmla="*/ 1174618 h 1510292"/>
                <a:gd name="connsiteX34" fmla="*/ 456770 w 2326896"/>
                <a:gd name="connsiteY34" fmla="*/ 1146686 h 1510292"/>
                <a:gd name="connsiteX35" fmla="*/ 477337 w 2326896"/>
                <a:gd name="connsiteY35" fmla="*/ 1149136 h 1510292"/>
                <a:gd name="connsiteX36" fmla="*/ 477337 w 2326896"/>
                <a:gd name="connsiteY36" fmla="*/ 1134435 h 1510292"/>
                <a:gd name="connsiteX37" fmla="*/ 485468 w 2326896"/>
                <a:gd name="connsiteY37" fmla="*/ 1112383 h 1510292"/>
                <a:gd name="connsiteX38" fmla="*/ 498860 w 2326896"/>
                <a:gd name="connsiteY38" fmla="*/ 1103562 h 1510292"/>
                <a:gd name="connsiteX39" fmla="*/ 499816 w 2326896"/>
                <a:gd name="connsiteY39" fmla="*/ 1088861 h 1510292"/>
                <a:gd name="connsiteX40" fmla="*/ 529949 w 2326896"/>
                <a:gd name="connsiteY40" fmla="*/ 1087881 h 1510292"/>
                <a:gd name="connsiteX41" fmla="*/ 537123 w 2326896"/>
                <a:gd name="connsiteY41" fmla="*/ 1070730 h 1510292"/>
                <a:gd name="connsiteX42" fmla="*/ 564386 w 2326896"/>
                <a:gd name="connsiteY42" fmla="*/ 1071710 h 1510292"/>
                <a:gd name="connsiteX43" fmla="*/ 566778 w 2326896"/>
                <a:gd name="connsiteY43" fmla="*/ 1056029 h 1510292"/>
                <a:gd name="connsiteX44" fmla="*/ 633739 w 2326896"/>
                <a:gd name="connsiteY44" fmla="*/ 1057009 h 1510292"/>
                <a:gd name="connsiteX45" fmla="*/ 633739 w 2326896"/>
                <a:gd name="connsiteY45" fmla="*/ 1038878 h 1510292"/>
                <a:gd name="connsiteX46" fmla="*/ 668654 w 2326896"/>
                <a:gd name="connsiteY46" fmla="*/ 1038878 h 1510292"/>
                <a:gd name="connsiteX47" fmla="*/ 668654 w 2326896"/>
                <a:gd name="connsiteY47" fmla="*/ 1030057 h 1510292"/>
                <a:gd name="connsiteX48" fmla="*/ 681568 w 2326896"/>
                <a:gd name="connsiteY48" fmla="*/ 1027607 h 1510292"/>
                <a:gd name="connsiteX49" fmla="*/ 679176 w 2326896"/>
                <a:gd name="connsiteY49" fmla="*/ 1010455 h 1510292"/>
                <a:gd name="connsiteX50" fmla="*/ 712657 w 2326896"/>
                <a:gd name="connsiteY50" fmla="*/ 1010455 h 1510292"/>
                <a:gd name="connsiteX51" fmla="*/ 715048 w 2326896"/>
                <a:gd name="connsiteY51" fmla="*/ 994774 h 1510292"/>
                <a:gd name="connsiteX52" fmla="*/ 740398 w 2326896"/>
                <a:gd name="connsiteY52" fmla="*/ 994774 h 1510292"/>
                <a:gd name="connsiteX53" fmla="*/ 741355 w 2326896"/>
                <a:gd name="connsiteY53" fmla="*/ 981053 h 1510292"/>
                <a:gd name="connsiteX54" fmla="*/ 777227 w 2326896"/>
                <a:gd name="connsiteY54" fmla="*/ 980073 h 1510292"/>
                <a:gd name="connsiteX55" fmla="*/ 774835 w 2326896"/>
                <a:gd name="connsiteY55" fmla="*/ 963902 h 1510292"/>
                <a:gd name="connsiteX56" fmla="*/ 797793 w 2326896"/>
                <a:gd name="connsiteY56" fmla="*/ 963902 h 1510292"/>
                <a:gd name="connsiteX57" fmla="*/ 803533 w 2326896"/>
                <a:gd name="connsiteY57" fmla="*/ 954101 h 1510292"/>
                <a:gd name="connsiteX58" fmla="*/ 805924 w 2326896"/>
                <a:gd name="connsiteY58" fmla="*/ 934500 h 1510292"/>
                <a:gd name="connsiteX59" fmla="*/ 817881 w 2326896"/>
                <a:gd name="connsiteY59" fmla="*/ 935970 h 1510292"/>
                <a:gd name="connsiteX60" fmla="*/ 820273 w 2326896"/>
                <a:gd name="connsiteY60" fmla="*/ 923719 h 1510292"/>
                <a:gd name="connsiteX61" fmla="*/ 844188 w 2326896"/>
                <a:gd name="connsiteY61" fmla="*/ 924699 h 1510292"/>
                <a:gd name="connsiteX62" fmla="*/ 841796 w 2326896"/>
                <a:gd name="connsiteY62" fmla="*/ 891867 h 1510292"/>
                <a:gd name="connsiteX63" fmla="*/ 851362 w 2326896"/>
                <a:gd name="connsiteY63" fmla="*/ 890396 h 1510292"/>
                <a:gd name="connsiteX64" fmla="*/ 850405 w 2326896"/>
                <a:gd name="connsiteY64" fmla="*/ 878146 h 1510292"/>
                <a:gd name="connsiteX65" fmla="*/ 864754 w 2326896"/>
                <a:gd name="connsiteY65" fmla="*/ 882066 h 1510292"/>
                <a:gd name="connsiteX66" fmla="*/ 860928 w 2326896"/>
                <a:gd name="connsiteY66" fmla="*/ 862464 h 1510292"/>
                <a:gd name="connsiteX67" fmla="*/ 868102 w 2326896"/>
                <a:gd name="connsiteY67" fmla="*/ 862464 h 1510292"/>
                <a:gd name="connsiteX68" fmla="*/ 868102 w 2326896"/>
                <a:gd name="connsiteY68" fmla="*/ 843843 h 1510292"/>
                <a:gd name="connsiteX69" fmla="*/ 875277 w 2326896"/>
                <a:gd name="connsiteY69" fmla="*/ 820811 h 1510292"/>
                <a:gd name="connsiteX70" fmla="*/ 882451 w 2326896"/>
                <a:gd name="connsiteY70" fmla="*/ 821791 h 1510292"/>
                <a:gd name="connsiteX71" fmla="*/ 884843 w 2326896"/>
                <a:gd name="connsiteY71" fmla="*/ 804640 h 1510292"/>
                <a:gd name="connsiteX72" fmla="*/ 893452 w 2326896"/>
                <a:gd name="connsiteY72" fmla="*/ 804640 h 1510292"/>
                <a:gd name="connsiteX73" fmla="*/ 892017 w 2326896"/>
                <a:gd name="connsiteY73" fmla="*/ 787489 h 1510292"/>
                <a:gd name="connsiteX74" fmla="*/ 919758 w 2326896"/>
                <a:gd name="connsiteY74" fmla="*/ 786509 h 1510292"/>
                <a:gd name="connsiteX75" fmla="*/ 919758 w 2326896"/>
                <a:gd name="connsiteY75" fmla="*/ 775238 h 1510292"/>
                <a:gd name="connsiteX76" fmla="*/ 1008242 w 2326896"/>
                <a:gd name="connsiteY76" fmla="*/ 774258 h 1510292"/>
                <a:gd name="connsiteX77" fmla="*/ 1009199 w 2326896"/>
                <a:gd name="connsiteY77" fmla="*/ 759557 h 1510292"/>
                <a:gd name="connsiteX78" fmla="*/ 1023548 w 2326896"/>
                <a:gd name="connsiteY78" fmla="*/ 759557 h 1510292"/>
                <a:gd name="connsiteX79" fmla="*/ 1023548 w 2326896"/>
                <a:gd name="connsiteY79" fmla="*/ 744856 h 1510292"/>
                <a:gd name="connsiteX80" fmla="*/ 1035505 w 2326896"/>
                <a:gd name="connsiteY80" fmla="*/ 743386 h 1510292"/>
                <a:gd name="connsiteX81" fmla="*/ 1035505 w 2326896"/>
                <a:gd name="connsiteY81" fmla="*/ 727704 h 1510292"/>
                <a:gd name="connsiteX82" fmla="*/ 1049854 w 2326896"/>
                <a:gd name="connsiteY82" fmla="*/ 726234 h 1510292"/>
                <a:gd name="connsiteX83" fmla="*/ 1056072 w 2326896"/>
                <a:gd name="connsiteY83" fmla="*/ 694382 h 1510292"/>
                <a:gd name="connsiteX84" fmla="*/ 1061811 w 2326896"/>
                <a:gd name="connsiteY84" fmla="*/ 669880 h 1510292"/>
                <a:gd name="connsiteX85" fmla="*/ 1119206 w 2326896"/>
                <a:gd name="connsiteY85" fmla="*/ 669880 h 1510292"/>
                <a:gd name="connsiteX86" fmla="*/ 1118250 w 2326896"/>
                <a:gd name="connsiteY86" fmla="*/ 652729 h 1510292"/>
                <a:gd name="connsiteX87" fmla="*/ 1146947 w 2326896"/>
                <a:gd name="connsiteY87" fmla="*/ 652729 h 1510292"/>
                <a:gd name="connsiteX88" fmla="*/ 1142164 w 2326896"/>
                <a:gd name="connsiteY88" fmla="*/ 638028 h 1510292"/>
                <a:gd name="connsiteX89" fmla="*/ 1213908 w 2326896"/>
                <a:gd name="connsiteY89" fmla="*/ 639498 h 1510292"/>
                <a:gd name="connsiteX90" fmla="*/ 1216300 w 2326896"/>
                <a:gd name="connsiteY90" fmla="*/ 623327 h 1510292"/>
                <a:gd name="connsiteX91" fmla="*/ 1341613 w 2326896"/>
                <a:gd name="connsiteY91" fmla="*/ 619896 h 1510292"/>
                <a:gd name="connsiteX92" fmla="*/ 1343047 w 2326896"/>
                <a:gd name="connsiteY92" fmla="*/ 607645 h 1510292"/>
                <a:gd name="connsiteX93" fmla="*/ 1407617 w 2326896"/>
                <a:gd name="connsiteY93" fmla="*/ 607645 h 1510292"/>
                <a:gd name="connsiteX94" fmla="*/ 1410965 w 2326896"/>
                <a:gd name="connsiteY94" fmla="*/ 593924 h 1510292"/>
                <a:gd name="connsiteX95" fmla="*/ 1431532 w 2326896"/>
                <a:gd name="connsiteY95" fmla="*/ 595394 h 1510292"/>
                <a:gd name="connsiteX96" fmla="*/ 1432488 w 2326896"/>
                <a:gd name="connsiteY96" fmla="*/ 581673 h 1510292"/>
                <a:gd name="connsiteX97" fmla="*/ 1457838 w 2326896"/>
                <a:gd name="connsiteY97" fmla="*/ 580693 h 1510292"/>
                <a:gd name="connsiteX98" fmla="*/ 1457838 w 2326896"/>
                <a:gd name="connsiteY98" fmla="*/ 568442 h 1510292"/>
                <a:gd name="connsiteX99" fmla="*/ 1516190 w 2326896"/>
                <a:gd name="connsiteY99" fmla="*/ 568442 h 1510292"/>
                <a:gd name="connsiteX100" fmla="*/ 1513798 w 2326896"/>
                <a:gd name="connsiteY100" fmla="*/ 547371 h 1510292"/>
                <a:gd name="connsiteX101" fmla="*/ 1606109 w 2326896"/>
                <a:gd name="connsiteY101" fmla="*/ 547371 h 1510292"/>
                <a:gd name="connsiteX102" fmla="*/ 1609457 w 2326896"/>
                <a:gd name="connsiteY102" fmla="*/ 535120 h 1510292"/>
                <a:gd name="connsiteX103" fmla="*/ 1626197 w 2326896"/>
                <a:gd name="connsiteY103" fmla="*/ 531690 h 1510292"/>
                <a:gd name="connsiteX104" fmla="*/ 1622849 w 2326896"/>
                <a:gd name="connsiteY104" fmla="*/ 515519 h 1510292"/>
                <a:gd name="connsiteX105" fmla="*/ 1634806 w 2326896"/>
                <a:gd name="connsiteY105" fmla="*/ 513068 h 1510292"/>
                <a:gd name="connsiteX106" fmla="*/ 1634806 w 2326896"/>
                <a:gd name="connsiteY106" fmla="*/ 502287 h 1510292"/>
                <a:gd name="connsiteX107" fmla="*/ 1641981 w 2326896"/>
                <a:gd name="connsiteY107" fmla="*/ 497387 h 1510292"/>
                <a:gd name="connsiteX108" fmla="*/ 1649155 w 2326896"/>
                <a:gd name="connsiteY108" fmla="*/ 488566 h 1510292"/>
                <a:gd name="connsiteX109" fmla="*/ 1650112 w 2326896"/>
                <a:gd name="connsiteY109" fmla="*/ 460634 h 1510292"/>
                <a:gd name="connsiteX110" fmla="*/ 1687419 w 2326896"/>
                <a:gd name="connsiteY110" fmla="*/ 456714 h 1510292"/>
                <a:gd name="connsiteX111" fmla="*/ 1685984 w 2326896"/>
                <a:gd name="connsiteY111" fmla="*/ 445933 h 1510292"/>
                <a:gd name="connsiteX112" fmla="*/ 1712290 w 2326896"/>
                <a:gd name="connsiteY112" fmla="*/ 441033 h 1510292"/>
                <a:gd name="connsiteX113" fmla="*/ 1708942 w 2326896"/>
                <a:gd name="connsiteY113" fmla="*/ 428782 h 1510292"/>
                <a:gd name="connsiteX114" fmla="*/ 1724247 w 2326896"/>
                <a:gd name="connsiteY114" fmla="*/ 424862 h 1510292"/>
                <a:gd name="connsiteX115" fmla="*/ 1723291 w 2326896"/>
                <a:gd name="connsiteY115" fmla="*/ 390559 h 1510292"/>
                <a:gd name="connsiteX116" fmla="*/ 1744814 w 2326896"/>
                <a:gd name="connsiteY116" fmla="*/ 390559 h 1510292"/>
                <a:gd name="connsiteX117" fmla="*/ 1744814 w 2326896"/>
                <a:gd name="connsiteY117" fmla="*/ 374878 h 1510292"/>
                <a:gd name="connsiteX118" fmla="*/ 1779251 w 2326896"/>
                <a:gd name="connsiteY118" fmla="*/ 372428 h 1510292"/>
                <a:gd name="connsiteX119" fmla="*/ 1776859 w 2326896"/>
                <a:gd name="connsiteY119" fmla="*/ 326854 h 1510292"/>
                <a:gd name="connsiteX120" fmla="*/ 1988743 w 2326896"/>
                <a:gd name="connsiteY120" fmla="*/ 325874 h 1510292"/>
                <a:gd name="connsiteX121" fmla="*/ 1984917 w 2326896"/>
                <a:gd name="connsiteY121" fmla="*/ 295002 h 1510292"/>
                <a:gd name="connsiteX122" fmla="*/ 2010267 w 2326896"/>
                <a:gd name="connsiteY122" fmla="*/ 290102 h 1510292"/>
                <a:gd name="connsiteX123" fmla="*/ 2008832 w 2326896"/>
                <a:gd name="connsiteY123" fmla="*/ 262170 h 1510292"/>
                <a:gd name="connsiteX124" fmla="*/ 2074836 w 2326896"/>
                <a:gd name="connsiteY124" fmla="*/ 260699 h 1510292"/>
                <a:gd name="connsiteX125" fmla="*/ 2073401 w 2326896"/>
                <a:gd name="connsiteY125" fmla="*/ 231297 h 1510292"/>
                <a:gd name="connsiteX126" fmla="*/ 2132231 w 2326896"/>
                <a:gd name="connsiteY126" fmla="*/ 228847 h 1510292"/>
                <a:gd name="connsiteX127" fmla="*/ 2132231 w 2326896"/>
                <a:gd name="connsiteY127" fmla="*/ 196015 h 1510292"/>
                <a:gd name="connsiteX128" fmla="*/ 2160929 w 2326896"/>
                <a:gd name="connsiteY128" fmla="*/ 196015 h 1510292"/>
                <a:gd name="connsiteX129" fmla="*/ 2158538 w 2326896"/>
                <a:gd name="connsiteY129" fmla="*/ 164162 h 1510292"/>
                <a:gd name="connsiteX130" fmla="*/ 2202541 w 2326896"/>
                <a:gd name="connsiteY130" fmla="*/ 161712 h 1510292"/>
                <a:gd name="connsiteX131" fmla="*/ 2202541 w 2326896"/>
                <a:gd name="connsiteY131" fmla="*/ 133290 h 1510292"/>
                <a:gd name="connsiteX132" fmla="*/ 2288633 w 2326896"/>
                <a:gd name="connsiteY132" fmla="*/ 129860 h 1510292"/>
                <a:gd name="connsiteX133" fmla="*/ 2280502 w 2326896"/>
                <a:gd name="connsiteY133" fmla="*/ 91637 h 1510292"/>
                <a:gd name="connsiteX134" fmla="*/ 2306808 w 2326896"/>
                <a:gd name="connsiteY134" fmla="*/ 90657 h 1510292"/>
                <a:gd name="connsiteX135" fmla="*/ 2305374 w 2326896"/>
                <a:gd name="connsiteY135" fmla="*/ 53904 h 1510292"/>
                <a:gd name="connsiteX136" fmla="*/ 2321157 w 2326896"/>
                <a:gd name="connsiteY136" fmla="*/ 51454 h 1510292"/>
                <a:gd name="connsiteX137" fmla="*/ 2326897 w 2326896"/>
                <a:gd name="connsiteY137" fmla="*/ 0 h 1510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2326896" h="1510292">
                  <a:moveTo>
                    <a:pt x="0" y="1510293"/>
                  </a:moveTo>
                  <a:lnTo>
                    <a:pt x="27741" y="1505392"/>
                  </a:lnTo>
                  <a:lnTo>
                    <a:pt x="34915" y="1479911"/>
                  </a:lnTo>
                  <a:lnTo>
                    <a:pt x="42090" y="1478440"/>
                  </a:lnTo>
                  <a:lnTo>
                    <a:pt x="45438" y="1456389"/>
                  </a:lnTo>
                  <a:lnTo>
                    <a:pt x="104268" y="1458839"/>
                  </a:lnTo>
                  <a:lnTo>
                    <a:pt x="109051" y="1443158"/>
                  </a:lnTo>
                  <a:lnTo>
                    <a:pt x="112399" y="1431887"/>
                  </a:lnTo>
                  <a:lnTo>
                    <a:pt x="128183" y="1422086"/>
                  </a:lnTo>
                  <a:lnTo>
                    <a:pt x="179360" y="1422086"/>
                  </a:lnTo>
                  <a:lnTo>
                    <a:pt x="181751" y="1401505"/>
                  </a:lnTo>
                  <a:lnTo>
                    <a:pt x="199927" y="1394154"/>
                  </a:lnTo>
                  <a:lnTo>
                    <a:pt x="203275" y="1379453"/>
                  </a:lnTo>
                  <a:lnTo>
                    <a:pt x="214275" y="1381903"/>
                  </a:lnTo>
                  <a:lnTo>
                    <a:pt x="248712" y="1377003"/>
                  </a:lnTo>
                  <a:lnTo>
                    <a:pt x="248712" y="1359852"/>
                  </a:lnTo>
                  <a:lnTo>
                    <a:pt x="284585" y="1360832"/>
                  </a:lnTo>
                  <a:lnTo>
                    <a:pt x="286019" y="1342700"/>
                  </a:lnTo>
                  <a:lnTo>
                    <a:pt x="286019" y="1321629"/>
                  </a:lnTo>
                  <a:lnTo>
                    <a:pt x="290802" y="1310848"/>
                  </a:lnTo>
                  <a:lnTo>
                    <a:pt x="317108" y="1308398"/>
                  </a:lnTo>
                  <a:lnTo>
                    <a:pt x="317108" y="1297127"/>
                  </a:lnTo>
                  <a:lnTo>
                    <a:pt x="329066" y="1294677"/>
                  </a:lnTo>
                  <a:lnTo>
                    <a:pt x="324283" y="1274095"/>
                  </a:lnTo>
                  <a:lnTo>
                    <a:pt x="343415" y="1270175"/>
                  </a:lnTo>
                  <a:lnTo>
                    <a:pt x="345806" y="1252044"/>
                  </a:lnTo>
                  <a:lnTo>
                    <a:pt x="361111" y="1252044"/>
                  </a:lnTo>
                  <a:lnTo>
                    <a:pt x="368286" y="1232442"/>
                  </a:lnTo>
                  <a:lnTo>
                    <a:pt x="369721" y="1221171"/>
                  </a:lnTo>
                  <a:lnTo>
                    <a:pt x="407984" y="1223621"/>
                  </a:lnTo>
                  <a:lnTo>
                    <a:pt x="406549" y="1195689"/>
                  </a:lnTo>
                  <a:lnTo>
                    <a:pt x="436682" y="1193239"/>
                  </a:lnTo>
                  <a:lnTo>
                    <a:pt x="440030" y="1176088"/>
                  </a:lnTo>
                  <a:lnTo>
                    <a:pt x="459162" y="1174618"/>
                  </a:lnTo>
                  <a:lnTo>
                    <a:pt x="456770" y="1146686"/>
                  </a:lnTo>
                  <a:lnTo>
                    <a:pt x="477337" y="1149136"/>
                  </a:lnTo>
                  <a:lnTo>
                    <a:pt x="477337" y="1134435"/>
                  </a:lnTo>
                  <a:lnTo>
                    <a:pt x="485468" y="1112383"/>
                  </a:lnTo>
                  <a:lnTo>
                    <a:pt x="498860" y="1103562"/>
                  </a:lnTo>
                  <a:lnTo>
                    <a:pt x="499816" y="1088861"/>
                  </a:lnTo>
                  <a:lnTo>
                    <a:pt x="529949" y="1087881"/>
                  </a:lnTo>
                  <a:lnTo>
                    <a:pt x="537123" y="1070730"/>
                  </a:lnTo>
                  <a:lnTo>
                    <a:pt x="564386" y="1071710"/>
                  </a:lnTo>
                  <a:lnTo>
                    <a:pt x="566778" y="1056029"/>
                  </a:lnTo>
                  <a:lnTo>
                    <a:pt x="633739" y="1057009"/>
                  </a:lnTo>
                  <a:lnTo>
                    <a:pt x="633739" y="1038878"/>
                  </a:lnTo>
                  <a:lnTo>
                    <a:pt x="668654" y="1038878"/>
                  </a:lnTo>
                  <a:lnTo>
                    <a:pt x="668654" y="1030057"/>
                  </a:lnTo>
                  <a:lnTo>
                    <a:pt x="681568" y="1027607"/>
                  </a:lnTo>
                  <a:lnTo>
                    <a:pt x="679176" y="1010455"/>
                  </a:lnTo>
                  <a:lnTo>
                    <a:pt x="712657" y="1010455"/>
                  </a:lnTo>
                  <a:lnTo>
                    <a:pt x="715048" y="994774"/>
                  </a:lnTo>
                  <a:lnTo>
                    <a:pt x="740398" y="994774"/>
                  </a:lnTo>
                  <a:lnTo>
                    <a:pt x="741355" y="981053"/>
                  </a:lnTo>
                  <a:lnTo>
                    <a:pt x="777227" y="980073"/>
                  </a:lnTo>
                  <a:lnTo>
                    <a:pt x="774835" y="963902"/>
                  </a:lnTo>
                  <a:lnTo>
                    <a:pt x="797793" y="963902"/>
                  </a:lnTo>
                  <a:lnTo>
                    <a:pt x="803533" y="954101"/>
                  </a:lnTo>
                  <a:lnTo>
                    <a:pt x="805924" y="934500"/>
                  </a:lnTo>
                  <a:lnTo>
                    <a:pt x="817881" y="935970"/>
                  </a:lnTo>
                  <a:lnTo>
                    <a:pt x="820273" y="923719"/>
                  </a:lnTo>
                  <a:lnTo>
                    <a:pt x="844188" y="924699"/>
                  </a:lnTo>
                  <a:lnTo>
                    <a:pt x="841796" y="891867"/>
                  </a:lnTo>
                  <a:lnTo>
                    <a:pt x="851362" y="890396"/>
                  </a:lnTo>
                  <a:lnTo>
                    <a:pt x="850405" y="878146"/>
                  </a:lnTo>
                  <a:lnTo>
                    <a:pt x="864754" y="882066"/>
                  </a:lnTo>
                  <a:lnTo>
                    <a:pt x="860928" y="862464"/>
                  </a:lnTo>
                  <a:lnTo>
                    <a:pt x="868102" y="862464"/>
                  </a:lnTo>
                  <a:lnTo>
                    <a:pt x="868102" y="843843"/>
                  </a:lnTo>
                  <a:lnTo>
                    <a:pt x="875277" y="820811"/>
                  </a:lnTo>
                  <a:lnTo>
                    <a:pt x="882451" y="821791"/>
                  </a:lnTo>
                  <a:lnTo>
                    <a:pt x="884843" y="804640"/>
                  </a:lnTo>
                  <a:lnTo>
                    <a:pt x="893452" y="804640"/>
                  </a:lnTo>
                  <a:lnTo>
                    <a:pt x="892017" y="787489"/>
                  </a:lnTo>
                  <a:lnTo>
                    <a:pt x="919758" y="786509"/>
                  </a:lnTo>
                  <a:lnTo>
                    <a:pt x="919758" y="775238"/>
                  </a:lnTo>
                  <a:lnTo>
                    <a:pt x="1008242" y="774258"/>
                  </a:lnTo>
                  <a:lnTo>
                    <a:pt x="1009199" y="759557"/>
                  </a:lnTo>
                  <a:lnTo>
                    <a:pt x="1023548" y="759557"/>
                  </a:lnTo>
                  <a:lnTo>
                    <a:pt x="1023548" y="744856"/>
                  </a:lnTo>
                  <a:lnTo>
                    <a:pt x="1035505" y="743386"/>
                  </a:lnTo>
                  <a:lnTo>
                    <a:pt x="1035505" y="727704"/>
                  </a:lnTo>
                  <a:lnTo>
                    <a:pt x="1049854" y="726234"/>
                  </a:lnTo>
                  <a:lnTo>
                    <a:pt x="1056072" y="694382"/>
                  </a:lnTo>
                  <a:lnTo>
                    <a:pt x="1061811" y="669880"/>
                  </a:lnTo>
                  <a:lnTo>
                    <a:pt x="1119206" y="669880"/>
                  </a:lnTo>
                  <a:lnTo>
                    <a:pt x="1118250" y="652729"/>
                  </a:lnTo>
                  <a:lnTo>
                    <a:pt x="1146947" y="652729"/>
                  </a:lnTo>
                  <a:lnTo>
                    <a:pt x="1142164" y="638028"/>
                  </a:lnTo>
                  <a:lnTo>
                    <a:pt x="1213908" y="639498"/>
                  </a:lnTo>
                  <a:lnTo>
                    <a:pt x="1216300" y="623327"/>
                  </a:lnTo>
                  <a:lnTo>
                    <a:pt x="1341613" y="619896"/>
                  </a:lnTo>
                  <a:lnTo>
                    <a:pt x="1343047" y="607645"/>
                  </a:lnTo>
                  <a:lnTo>
                    <a:pt x="1407617" y="607645"/>
                  </a:lnTo>
                  <a:lnTo>
                    <a:pt x="1410965" y="593924"/>
                  </a:lnTo>
                  <a:lnTo>
                    <a:pt x="1431532" y="595394"/>
                  </a:lnTo>
                  <a:lnTo>
                    <a:pt x="1432488" y="581673"/>
                  </a:lnTo>
                  <a:lnTo>
                    <a:pt x="1457838" y="580693"/>
                  </a:lnTo>
                  <a:lnTo>
                    <a:pt x="1457838" y="568442"/>
                  </a:lnTo>
                  <a:lnTo>
                    <a:pt x="1516190" y="568442"/>
                  </a:lnTo>
                  <a:lnTo>
                    <a:pt x="1513798" y="547371"/>
                  </a:lnTo>
                  <a:lnTo>
                    <a:pt x="1606109" y="547371"/>
                  </a:lnTo>
                  <a:lnTo>
                    <a:pt x="1609457" y="535120"/>
                  </a:lnTo>
                  <a:lnTo>
                    <a:pt x="1626197" y="531690"/>
                  </a:lnTo>
                  <a:lnTo>
                    <a:pt x="1622849" y="515519"/>
                  </a:lnTo>
                  <a:lnTo>
                    <a:pt x="1634806" y="513068"/>
                  </a:lnTo>
                  <a:lnTo>
                    <a:pt x="1634806" y="502287"/>
                  </a:lnTo>
                  <a:lnTo>
                    <a:pt x="1641981" y="497387"/>
                  </a:lnTo>
                  <a:lnTo>
                    <a:pt x="1649155" y="488566"/>
                  </a:lnTo>
                  <a:lnTo>
                    <a:pt x="1650112" y="460634"/>
                  </a:lnTo>
                  <a:lnTo>
                    <a:pt x="1687419" y="456714"/>
                  </a:lnTo>
                  <a:lnTo>
                    <a:pt x="1685984" y="445933"/>
                  </a:lnTo>
                  <a:lnTo>
                    <a:pt x="1712290" y="441033"/>
                  </a:lnTo>
                  <a:lnTo>
                    <a:pt x="1708942" y="428782"/>
                  </a:lnTo>
                  <a:lnTo>
                    <a:pt x="1724247" y="424862"/>
                  </a:lnTo>
                  <a:lnTo>
                    <a:pt x="1723291" y="390559"/>
                  </a:lnTo>
                  <a:lnTo>
                    <a:pt x="1744814" y="390559"/>
                  </a:lnTo>
                  <a:lnTo>
                    <a:pt x="1744814" y="374878"/>
                  </a:lnTo>
                  <a:lnTo>
                    <a:pt x="1779251" y="372428"/>
                  </a:lnTo>
                  <a:lnTo>
                    <a:pt x="1776859" y="326854"/>
                  </a:lnTo>
                  <a:lnTo>
                    <a:pt x="1988743" y="325874"/>
                  </a:lnTo>
                  <a:lnTo>
                    <a:pt x="1984917" y="295002"/>
                  </a:lnTo>
                  <a:lnTo>
                    <a:pt x="2010267" y="290102"/>
                  </a:lnTo>
                  <a:lnTo>
                    <a:pt x="2008832" y="262170"/>
                  </a:lnTo>
                  <a:lnTo>
                    <a:pt x="2074836" y="260699"/>
                  </a:lnTo>
                  <a:lnTo>
                    <a:pt x="2073401" y="231297"/>
                  </a:lnTo>
                  <a:lnTo>
                    <a:pt x="2132231" y="228847"/>
                  </a:lnTo>
                  <a:lnTo>
                    <a:pt x="2132231" y="196015"/>
                  </a:lnTo>
                  <a:lnTo>
                    <a:pt x="2160929" y="196015"/>
                  </a:lnTo>
                  <a:lnTo>
                    <a:pt x="2158538" y="164162"/>
                  </a:lnTo>
                  <a:lnTo>
                    <a:pt x="2202541" y="161712"/>
                  </a:lnTo>
                  <a:lnTo>
                    <a:pt x="2202541" y="133290"/>
                  </a:lnTo>
                  <a:lnTo>
                    <a:pt x="2288633" y="129860"/>
                  </a:lnTo>
                  <a:lnTo>
                    <a:pt x="2280502" y="91637"/>
                  </a:lnTo>
                  <a:lnTo>
                    <a:pt x="2306808" y="90657"/>
                  </a:lnTo>
                  <a:lnTo>
                    <a:pt x="2305374" y="53904"/>
                  </a:lnTo>
                  <a:lnTo>
                    <a:pt x="2321157" y="51454"/>
                  </a:lnTo>
                  <a:lnTo>
                    <a:pt x="2326897" y="0"/>
                  </a:lnTo>
                </a:path>
              </a:pathLst>
            </a:custGeom>
            <a:noFill/>
            <a:ln w="4772" cap="flat">
              <a:solidFill>
                <a:schemeClr val="accent4"/>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000000"/>
                </a:solidFill>
                <a:effectLst/>
                <a:uLnTx/>
                <a:uFillTx/>
                <a:latin typeface="Calibri"/>
                <a:ea typeface="+mn-ea"/>
                <a:cs typeface="+mn-cs"/>
              </a:endParaRPr>
            </a:p>
          </p:txBody>
        </p:sp>
        <p:sp>
          <p:nvSpPr>
            <p:cNvPr id="57" name="Freeform: Shape 56">
              <a:extLst>
                <a:ext uri="{FF2B5EF4-FFF2-40B4-BE49-F238E27FC236}">
                  <a16:creationId xmlns:a16="http://schemas.microsoft.com/office/drawing/2014/main" id="{B4C62CC5-C5B0-3A66-C209-989612A9EE47}"/>
                </a:ext>
              </a:extLst>
            </p:cNvPr>
            <p:cNvSpPr/>
            <p:nvPr/>
          </p:nvSpPr>
          <p:spPr>
            <a:xfrm>
              <a:off x="8048311" y="2664388"/>
              <a:ext cx="3098064" cy="1273877"/>
            </a:xfrm>
            <a:custGeom>
              <a:avLst/>
              <a:gdLst>
                <a:gd name="connsiteX0" fmla="*/ 0 w 2323548"/>
                <a:gd name="connsiteY0" fmla="*/ 1070730 h 1070729"/>
                <a:gd name="connsiteX1" fmla="*/ 1435 w 2323548"/>
                <a:gd name="connsiteY1" fmla="*/ 1056519 h 1070729"/>
                <a:gd name="connsiteX2" fmla="*/ 14827 w 2323548"/>
                <a:gd name="connsiteY2" fmla="*/ 1057499 h 1070729"/>
                <a:gd name="connsiteX3" fmla="*/ 11957 w 2323548"/>
                <a:gd name="connsiteY3" fmla="*/ 1026627 h 1070729"/>
                <a:gd name="connsiteX4" fmla="*/ 17219 w 2323548"/>
                <a:gd name="connsiteY4" fmla="*/ 1025647 h 1070729"/>
                <a:gd name="connsiteX5" fmla="*/ 19610 w 2323548"/>
                <a:gd name="connsiteY5" fmla="*/ 1011926 h 1070729"/>
                <a:gd name="connsiteX6" fmla="*/ 23915 w 2323548"/>
                <a:gd name="connsiteY6" fmla="*/ 1011926 h 1070729"/>
                <a:gd name="connsiteX7" fmla="*/ 25350 w 2323548"/>
                <a:gd name="connsiteY7" fmla="*/ 983013 h 1070729"/>
                <a:gd name="connsiteX8" fmla="*/ 116225 w 2323548"/>
                <a:gd name="connsiteY8" fmla="*/ 985464 h 1070729"/>
                <a:gd name="connsiteX9" fmla="*/ 117660 w 2323548"/>
                <a:gd name="connsiteY9" fmla="*/ 969292 h 1070729"/>
                <a:gd name="connsiteX10" fmla="*/ 134400 w 2323548"/>
                <a:gd name="connsiteY10" fmla="*/ 969292 h 1070729"/>
                <a:gd name="connsiteX11" fmla="*/ 133922 w 2323548"/>
                <a:gd name="connsiteY11" fmla="*/ 954591 h 1070729"/>
                <a:gd name="connsiteX12" fmla="*/ 148271 w 2323548"/>
                <a:gd name="connsiteY12" fmla="*/ 954591 h 1070729"/>
                <a:gd name="connsiteX13" fmla="*/ 145879 w 2323548"/>
                <a:gd name="connsiteY13" fmla="*/ 936460 h 1070729"/>
                <a:gd name="connsiteX14" fmla="*/ 160707 w 2323548"/>
                <a:gd name="connsiteY14" fmla="*/ 938420 h 1070729"/>
                <a:gd name="connsiteX15" fmla="*/ 158315 w 2323548"/>
                <a:gd name="connsiteY15" fmla="*/ 921269 h 1070729"/>
                <a:gd name="connsiteX16" fmla="*/ 185578 w 2323548"/>
                <a:gd name="connsiteY16" fmla="*/ 921759 h 1070729"/>
                <a:gd name="connsiteX17" fmla="*/ 184143 w 2323548"/>
                <a:gd name="connsiteY17" fmla="*/ 906568 h 1070729"/>
                <a:gd name="connsiteX18" fmla="*/ 226233 w 2323548"/>
                <a:gd name="connsiteY18" fmla="*/ 906568 h 1070729"/>
                <a:gd name="connsiteX19" fmla="*/ 227189 w 2323548"/>
                <a:gd name="connsiteY19" fmla="*/ 892357 h 1070729"/>
                <a:gd name="connsiteX20" fmla="*/ 270236 w 2323548"/>
                <a:gd name="connsiteY20" fmla="*/ 892357 h 1070729"/>
                <a:gd name="connsiteX21" fmla="*/ 269279 w 2323548"/>
                <a:gd name="connsiteY21" fmla="*/ 880106 h 1070729"/>
                <a:gd name="connsiteX22" fmla="*/ 277888 w 2323548"/>
                <a:gd name="connsiteY22" fmla="*/ 877656 h 1070729"/>
                <a:gd name="connsiteX23" fmla="*/ 277888 w 2323548"/>
                <a:gd name="connsiteY23" fmla="*/ 862464 h 1070729"/>
                <a:gd name="connsiteX24" fmla="*/ 286019 w 2323548"/>
                <a:gd name="connsiteY24" fmla="*/ 860504 h 1070729"/>
                <a:gd name="connsiteX25" fmla="*/ 285063 w 2323548"/>
                <a:gd name="connsiteY25" fmla="*/ 843353 h 1070729"/>
                <a:gd name="connsiteX26" fmla="*/ 315674 w 2323548"/>
                <a:gd name="connsiteY26" fmla="*/ 842863 h 1070729"/>
                <a:gd name="connsiteX27" fmla="*/ 315674 w 2323548"/>
                <a:gd name="connsiteY27" fmla="*/ 818851 h 1070729"/>
                <a:gd name="connsiteX28" fmla="*/ 325718 w 2323548"/>
                <a:gd name="connsiteY28" fmla="*/ 818851 h 1070729"/>
                <a:gd name="connsiteX29" fmla="*/ 325718 w 2323548"/>
                <a:gd name="connsiteY29" fmla="*/ 806110 h 1070729"/>
                <a:gd name="connsiteX30" fmla="*/ 347241 w 2323548"/>
                <a:gd name="connsiteY30" fmla="*/ 806110 h 1070729"/>
                <a:gd name="connsiteX31" fmla="*/ 349632 w 2323548"/>
                <a:gd name="connsiteY31" fmla="*/ 777198 h 1070729"/>
                <a:gd name="connsiteX32" fmla="*/ 357763 w 2323548"/>
                <a:gd name="connsiteY32" fmla="*/ 777198 h 1070729"/>
                <a:gd name="connsiteX33" fmla="*/ 356807 w 2323548"/>
                <a:gd name="connsiteY33" fmla="*/ 759557 h 1070729"/>
                <a:gd name="connsiteX34" fmla="*/ 384069 w 2323548"/>
                <a:gd name="connsiteY34" fmla="*/ 759557 h 1070729"/>
                <a:gd name="connsiteX35" fmla="*/ 384069 w 2323548"/>
                <a:gd name="connsiteY35" fmla="*/ 743876 h 1070729"/>
                <a:gd name="connsiteX36" fmla="*/ 405593 w 2323548"/>
                <a:gd name="connsiteY36" fmla="*/ 742405 h 1070729"/>
                <a:gd name="connsiteX37" fmla="*/ 404158 w 2323548"/>
                <a:gd name="connsiteY37" fmla="*/ 715943 h 1070729"/>
                <a:gd name="connsiteX38" fmla="*/ 413724 w 2323548"/>
                <a:gd name="connsiteY38" fmla="*/ 715453 h 1070729"/>
                <a:gd name="connsiteX39" fmla="*/ 411811 w 2323548"/>
                <a:gd name="connsiteY39" fmla="*/ 699772 h 1070729"/>
                <a:gd name="connsiteX40" fmla="*/ 428072 w 2323548"/>
                <a:gd name="connsiteY40" fmla="*/ 696342 h 1070729"/>
                <a:gd name="connsiteX41" fmla="*/ 427116 w 2323548"/>
                <a:gd name="connsiteY41" fmla="*/ 670370 h 1070729"/>
                <a:gd name="connsiteX42" fmla="*/ 485946 w 2323548"/>
                <a:gd name="connsiteY42" fmla="*/ 667920 h 1070729"/>
                <a:gd name="connsiteX43" fmla="*/ 485468 w 2323548"/>
                <a:gd name="connsiteY43" fmla="*/ 649789 h 1070729"/>
                <a:gd name="connsiteX44" fmla="*/ 502686 w 2323548"/>
                <a:gd name="connsiteY44" fmla="*/ 649299 h 1070729"/>
                <a:gd name="connsiteX45" fmla="*/ 502686 w 2323548"/>
                <a:gd name="connsiteY45" fmla="*/ 624797 h 1070729"/>
                <a:gd name="connsiteX46" fmla="*/ 526601 w 2323548"/>
                <a:gd name="connsiteY46" fmla="*/ 626267 h 1070729"/>
                <a:gd name="connsiteX47" fmla="*/ 527557 w 2323548"/>
                <a:gd name="connsiteY47" fmla="*/ 610096 h 1070729"/>
                <a:gd name="connsiteX48" fmla="*/ 691612 w 2323548"/>
                <a:gd name="connsiteY48" fmla="*/ 610096 h 1070729"/>
                <a:gd name="connsiteX49" fmla="*/ 691612 w 2323548"/>
                <a:gd name="connsiteY49" fmla="*/ 598335 h 1070729"/>
                <a:gd name="connsiteX50" fmla="*/ 715527 w 2323548"/>
                <a:gd name="connsiteY50" fmla="*/ 598335 h 1070729"/>
                <a:gd name="connsiteX51" fmla="*/ 713135 w 2323548"/>
                <a:gd name="connsiteY51" fmla="*/ 578733 h 1070729"/>
                <a:gd name="connsiteX52" fmla="*/ 742789 w 2323548"/>
                <a:gd name="connsiteY52" fmla="*/ 577263 h 1070729"/>
                <a:gd name="connsiteX53" fmla="*/ 746138 w 2323548"/>
                <a:gd name="connsiteY53" fmla="*/ 565012 h 1070729"/>
                <a:gd name="connsiteX54" fmla="*/ 832230 w 2323548"/>
                <a:gd name="connsiteY54" fmla="*/ 562562 h 1070729"/>
                <a:gd name="connsiteX55" fmla="*/ 833665 w 2323548"/>
                <a:gd name="connsiteY55" fmla="*/ 553741 h 1070729"/>
                <a:gd name="connsiteX56" fmla="*/ 849449 w 2323548"/>
                <a:gd name="connsiteY56" fmla="*/ 553741 h 1070729"/>
                <a:gd name="connsiteX57" fmla="*/ 845623 w 2323548"/>
                <a:gd name="connsiteY57" fmla="*/ 539040 h 1070729"/>
                <a:gd name="connsiteX58" fmla="*/ 855188 w 2323548"/>
                <a:gd name="connsiteY58" fmla="*/ 537080 h 1070729"/>
                <a:gd name="connsiteX59" fmla="*/ 853754 w 2323548"/>
                <a:gd name="connsiteY59" fmla="*/ 523359 h 1070729"/>
                <a:gd name="connsiteX60" fmla="*/ 895843 w 2323548"/>
                <a:gd name="connsiteY60" fmla="*/ 522379 h 1070729"/>
                <a:gd name="connsiteX61" fmla="*/ 897278 w 2323548"/>
                <a:gd name="connsiteY61" fmla="*/ 505228 h 1070729"/>
                <a:gd name="connsiteX62" fmla="*/ 935063 w 2323548"/>
                <a:gd name="connsiteY62" fmla="*/ 504738 h 1070729"/>
                <a:gd name="connsiteX63" fmla="*/ 931715 w 2323548"/>
                <a:gd name="connsiteY63" fmla="*/ 478276 h 1070729"/>
                <a:gd name="connsiteX64" fmla="*/ 946064 w 2323548"/>
                <a:gd name="connsiteY64" fmla="*/ 477786 h 1070729"/>
                <a:gd name="connsiteX65" fmla="*/ 945107 w 2323548"/>
                <a:gd name="connsiteY65" fmla="*/ 463085 h 1070729"/>
                <a:gd name="connsiteX66" fmla="*/ 954195 w 2323548"/>
                <a:gd name="connsiteY66" fmla="*/ 461124 h 1070729"/>
                <a:gd name="connsiteX67" fmla="*/ 954195 w 2323548"/>
                <a:gd name="connsiteY67" fmla="*/ 446423 h 1070729"/>
                <a:gd name="connsiteX68" fmla="*/ 974762 w 2323548"/>
                <a:gd name="connsiteY68" fmla="*/ 444953 h 1070729"/>
                <a:gd name="connsiteX69" fmla="*/ 973805 w 2323548"/>
                <a:gd name="connsiteY69" fmla="*/ 431722 h 1070729"/>
                <a:gd name="connsiteX70" fmla="*/ 997241 w 2323548"/>
                <a:gd name="connsiteY70" fmla="*/ 431722 h 1070729"/>
                <a:gd name="connsiteX71" fmla="*/ 992937 w 2323548"/>
                <a:gd name="connsiteY71" fmla="*/ 418001 h 1070729"/>
                <a:gd name="connsiteX72" fmla="*/ 1028809 w 2323548"/>
                <a:gd name="connsiteY72" fmla="*/ 416531 h 1070729"/>
                <a:gd name="connsiteX73" fmla="*/ 1029765 w 2323548"/>
                <a:gd name="connsiteY73" fmla="*/ 399380 h 1070729"/>
                <a:gd name="connsiteX74" fmla="*/ 1134990 w 2323548"/>
                <a:gd name="connsiteY74" fmla="*/ 397420 h 1070729"/>
                <a:gd name="connsiteX75" fmla="*/ 1133555 w 2323548"/>
                <a:gd name="connsiteY75" fmla="*/ 387129 h 1070729"/>
                <a:gd name="connsiteX76" fmla="*/ 1186167 w 2323548"/>
                <a:gd name="connsiteY76" fmla="*/ 386149 h 1070729"/>
                <a:gd name="connsiteX77" fmla="*/ 1186646 w 2323548"/>
                <a:gd name="connsiteY77" fmla="*/ 370468 h 1070729"/>
                <a:gd name="connsiteX78" fmla="*/ 1409052 w 2323548"/>
                <a:gd name="connsiteY78" fmla="*/ 370468 h 1070729"/>
                <a:gd name="connsiteX79" fmla="*/ 1408574 w 2323548"/>
                <a:gd name="connsiteY79" fmla="*/ 355767 h 1070729"/>
                <a:gd name="connsiteX80" fmla="*/ 1443489 w 2323548"/>
                <a:gd name="connsiteY80" fmla="*/ 355277 h 1070729"/>
                <a:gd name="connsiteX81" fmla="*/ 1443489 w 2323548"/>
                <a:gd name="connsiteY81" fmla="*/ 343026 h 1070729"/>
                <a:gd name="connsiteX82" fmla="*/ 1568802 w 2323548"/>
                <a:gd name="connsiteY82" fmla="*/ 340575 h 1070729"/>
                <a:gd name="connsiteX83" fmla="*/ 1571193 w 2323548"/>
                <a:gd name="connsiteY83" fmla="*/ 324894 h 1070729"/>
                <a:gd name="connsiteX84" fmla="*/ 1579803 w 2323548"/>
                <a:gd name="connsiteY84" fmla="*/ 325874 h 1070729"/>
                <a:gd name="connsiteX85" fmla="*/ 1577411 w 2323548"/>
                <a:gd name="connsiteY85" fmla="*/ 312643 h 1070729"/>
                <a:gd name="connsiteX86" fmla="*/ 1611848 w 2323548"/>
                <a:gd name="connsiteY86" fmla="*/ 311663 h 1070729"/>
                <a:gd name="connsiteX87" fmla="*/ 1612327 w 2323548"/>
                <a:gd name="connsiteY87" fmla="*/ 294512 h 1070729"/>
                <a:gd name="connsiteX88" fmla="*/ 1714681 w 2323548"/>
                <a:gd name="connsiteY88" fmla="*/ 295492 h 1070729"/>
                <a:gd name="connsiteX89" fmla="*/ 1714681 w 2323548"/>
                <a:gd name="connsiteY89" fmla="*/ 278341 h 1070729"/>
                <a:gd name="connsiteX90" fmla="*/ 1745770 w 2323548"/>
                <a:gd name="connsiteY90" fmla="*/ 278341 h 1070729"/>
                <a:gd name="connsiteX91" fmla="*/ 1745770 w 2323548"/>
                <a:gd name="connsiteY91" fmla="*/ 260209 h 1070729"/>
                <a:gd name="connsiteX92" fmla="*/ 1762511 w 2323548"/>
                <a:gd name="connsiteY92" fmla="*/ 258739 h 1070729"/>
                <a:gd name="connsiteX93" fmla="*/ 1763946 w 2323548"/>
                <a:gd name="connsiteY93" fmla="*/ 238158 h 1070729"/>
                <a:gd name="connsiteX94" fmla="*/ 1776859 w 2323548"/>
                <a:gd name="connsiteY94" fmla="*/ 237668 h 1070729"/>
                <a:gd name="connsiteX95" fmla="*/ 1777338 w 2323548"/>
                <a:gd name="connsiteY95" fmla="*/ 212186 h 1070729"/>
                <a:gd name="connsiteX96" fmla="*/ 1933740 w 2323548"/>
                <a:gd name="connsiteY96" fmla="*/ 211206 h 1070729"/>
                <a:gd name="connsiteX97" fmla="*/ 1935175 w 2323548"/>
                <a:gd name="connsiteY97" fmla="*/ 186214 h 1070729"/>
                <a:gd name="connsiteX98" fmla="*/ 2079619 w 2323548"/>
                <a:gd name="connsiteY98" fmla="*/ 185234 h 1070729"/>
                <a:gd name="connsiteX99" fmla="*/ 2077228 w 2323548"/>
                <a:gd name="connsiteY99" fmla="*/ 157302 h 1070729"/>
                <a:gd name="connsiteX100" fmla="*/ 2101142 w 2323548"/>
                <a:gd name="connsiteY100" fmla="*/ 158282 h 1070729"/>
                <a:gd name="connsiteX101" fmla="*/ 2100186 w 2323548"/>
                <a:gd name="connsiteY101" fmla="*/ 125449 h 1070729"/>
                <a:gd name="connsiteX102" fmla="*/ 2194410 w 2323548"/>
                <a:gd name="connsiteY102" fmla="*/ 127410 h 1070729"/>
                <a:gd name="connsiteX103" fmla="*/ 2191061 w 2323548"/>
                <a:gd name="connsiteY103" fmla="*/ 98497 h 1070729"/>
                <a:gd name="connsiteX104" fmla="*/ 2210193 w 2323548"/>
                <a:gd name="connsiteY104" fmla="*/ 98007 h 1070729"/>
                <a:gd name="connsiteX105" fmla="*/ 2209715 w 2323548"/>
                <a:gd name="connsiteY105" fmla="*/ 63705 h 1070729"/>
                <a:gd name="connsiteX106" fmla="*/ 2262327 w 2323548"/>
                <a:gd name="connsiteY106" fmla="*/ 64195 h 1070729"/>
                <a:gd name="connsiteX107" fmla="*/ 2262805 w 2323548"/>
                <a:gd name="connsiteY107" fmla="*/ 40673 h 1070729"/>
                <a:gd name="connsiteX108" fmla="*/ 2277154 w 2323548"/>
                <a:gd name="connsiteY108" fmla="*/ 40673 h 1070729"/>
                <a:gd name="connsiteX109" fmla="*/ 2277154 w 2323548"/>
                <a:gd name="connsiteY109" fmla="*/ 490 h 1070729"/>
                <a:gd name="connsiteX110" fmla="*/ 2323549 w 2323548"/>
                <a:gd name="connsiteY110" fmla="*/ 0 h 1070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2323548" h="1070729">
                  <a:moveTo>
                    <a:pt x="0" y="1070730"/>
                  </a:moveTo>
                  <a:lnTo>
                    <a:pt x="1435" y="1056519"/>
                  </a:lnTo>
                  <a:lnTo>
                    <a:pt x="14827" y="1057499"/>
                  </a:lnTo>
                  <a:lnTo>
                    <a:pt x="11957" y="1026627"/>
                  </a:lnTo>
                  <a:lnTo>
                    <a:pt x="17219" y="1025647"/>
                  </a:lnTo>
                  <a:lnTo>
                    <a:pt x="19610" y="1011926"/>
                  </a:lnTo>
                  <a:lnTo>
                    <a:pt x="23915" y="1011926"/>
                  </a:lnTo>
                  <a:lnTo>
                    <a:pt x="25350" y="983013"/>
                  </a:lnTo>
                  <a:lnTo>
                    <a:pt x="116225" y="985464"/>
                  </a:lnTo>
                  <a:lnTo>
                    <a:pt x="117660" y="969292"/>
                  </a:lnTo>
                  <a:lnTo>
                    <a:pt x="134400" y="969292"/>
                  </a:lnTo>
                  <a:lnTo>
                    <a:pt x="133922" y="954591"/>
                  </a:lnTo>
                  <a:lnTo>
                    <a:pt x="148271" y="954591"/>
                  </a:lnTo>
                  <a:lnTo>
                    <a:pt x="145879" y="936460"/>
                  </a:lnTo>
                  <a:lnTo>
                    <a:pt x="160707" y="938420"/>
                  </a:lnTo>
                  <a:lnTo>
                    <a:pt x="158315" y="921269"/>
                  </a:lnTo>
                  <a:lnTo>
                    <a:pt x="185578" y="921759"/>
                  </a:lnTo>
                  <a:lnTo>
                    <a:pt x="184143" y="906568"/>
                  </a:lnTo>
                  <a:lnTo>
                    <a:pt x="226233" y="906568"/>
                  </a:lnTo>
                  <a:lnTo>
                    <a:pt x="227189" y="892357"/>
                  </a:lnTo>
                  <a:lnTo>
                    <a:pt x="270236" y="892357"/>
                  </a:lnTo>
                  <a:lnTo>
                    <a:pt x="269279" y="880106"/>
                  </a:lnTo>
                  <a:lnTo>
                    <a:pt x="277888" y="877656"/>
                  </a:lnTo>
                  <a:lnTo>
                    <a:pt x="277888" y="862464"/>
                  </a:lnTo>
                  <a:lnTo>
                    <a:pt x="286019" y="860504"/>
                  </a:lnTo>
                  <a:lnTo>
                    <a:pt x="285063" y="843353"/>
                  </a:lnTo>
                  <a:lnTo>
                    <a:pt x="315674" y="842863"/>
                  </a:lnTo>
                  <a:lnTo>
                    <a:pt x="315674" y="818851"/>
                  </a:lnTo>
                  <a:lnTo>
                    <a:pt x="325718" y="818851"/>
                  </a:lnTo>
                  <a:lnTo>
                    <a:pt x="325718" y="806110"/>
                  </a:lnTo>
                  <a:lnTo>
                    <a:pt x="347241" y="806110"/>
                  </a:lnTo>
                  <a:lnTo>
                    <a:pt x="349632" y="777198"/>
                  </a:lnTo>
                  <a:lnTo>
                    <a:pt x="357763" y="777198"/>
                  </a:lnTo>
                  <a:lnTo>
                    <a:pt x="356807" y="759557"/>
                  </a:lnTo>
                  <a:lnTo>
                    <a:pt x="384069" y="759557"/>
                  </a:lnTo>
                  <a:lnTo>
                    <a:pt x="384069" y="743876"/>
                  </a:lnTo>
                  <a:lnTo>
                    <a:pt x="405593" y="742405"/>
                  </a:lnTo>
                  <a:lnTo>
                    <a:pt x="404158" y="715943"/>
                  </a:lnTo>
                  <a:lnTo>
                    <a:pt x="413724" y="715453"/>
                  </a:lnTo>
                  <a:lnTo>
                    <a:pt x="411811" y="699772"/>
                  </a:lnTo>
                  <a:lnTo>
                    <a:pt x="428072" y="696342"/>
                  </a:lnTo>
                  <a:lnTo>
                    <a:pt x="427116" y="670370"/>
                  </a:lnTo>
                  <a:lnTo>
                    <a:pt x="485946" y="667920"/>
                  </a:lnTo>
                  <a:lnTo>
                    <a:pt x="485468" y="649789"/>
                  </a:lnTo>
                  <a:lnTo>
                    <a:pt x="502686" y="649299"/>
                  </a:lnTo>
                  <a:lnTo>
                    <a:pt x="502686" y="624797"/>
                  </a:lnTo>
                  <a:lnTo>
                    <a:pt x="526601" y="626267"/>
                  </a:lnTo>
                  <a:lnTo>
                    <a:pt x="527557" y="610096"/>
                  </a:lnTo>
                  <a:lnTo>
                    <a:pt x="691612" y="610096"/>
                  </a:lnTo>
                  <a:lnTo>
                    <a:pt x="691612" y="598335"/>
                  </a:lnTo>
                  <a:lnTo>
                    <a:pt x="715527" y="598335"/>
                  </a:lnTo>
                  <a:lnTo>
                    <a:pt x="713135" y="578733"/>
                  </a:lnTo>
                  <a:lnTo>
                    <a:pt x="742789" y="577263"/>
                  </a:lnTo>
                  <a:lnTo>
                    <a:pt x="746138" y="565012"/>
                  </a:lnTo>
                  <a:lnTo>
                    <a:pt x="832230" y="562562"/>
                  </a:lnTo>
                  <a:lnTo>
                    <a:pt x="833665" y="553741"/>
                  </a:lnTo>
                  <a:lnTo>
                    <a:pt x="849449" y="553741"/>
                  </a:lnTo>
                  <a:lnTo>
                    <a:pt x="845623" y="539040"/>
                  </a:lnTo>
                  <a:lnTo>
                    <a:pt x="855188" y="537080"/>
                  </a:lnTo>
                  <a:lnTo>
                    <a:pt x="853754" y="523359"/>
                  </a:lnTo>
                  <a:lnTo>
                    <a:pt x="895843" y="522379"/>
                  </a:lnTo>
                  <a:lnTo>
                    <a:pt x="897278" y="505228"/>
                  </a:lnTo>
                  <a:lnTo>
                    <a:pt x="935063" y="504738"/>
                  </a:lnTo>
                  <a:lnTo>
                    <a:pt x="931715" y="478276"/>
                  </a:lnTo>
                  <a:lnTo>
                    <a:pt x="946064" y="477786"/>
                  </a:lnTo>
                  <a:lnTo>
                    <a:pt x="945107" y="463085"/>
                  </a:lnTo>
                  <a:lnTo>
                    <a:pt x="954195" y="461124"/>
                  </a:lnTo>
                  <a:lnTo>
                    <a:pt x="954195" y="446423"/>
                  </a:lnTo>
                  <a:lnTo>
                    <a:pt x="974762" y="444953"/>
                  </a:lnTo>
                  <a:lnTo>
                    <a:pt x="973805" y="431722"/>
                  </a:lnTo>
                  <a:lnTo>
                    <a:pt x="997241" y="431722"/>
                  </a:lnTo>
                  <a:lnTo>
                    <a:pt x="992937" y="418001"/>
                  </a:lnTo>
                  <a:lnTo>
                    <a:pt x="1028809" y="416531"/>
                  </a:lnTo>
                  <a:lnTo>
                    <a:pt x="1029765" y="399380"/>
                  </a:lnTo>
                  <a:lnTo>
                    <a:pt x="1134990" y="397420"/>
                  </a:lnTo>
                  <a:lnTo>
                    <a:pt x="1133555" y="387129"/>
                  </a:lnTo>
                  <a:lnTo>
                    <a:pt x="1186167" y="386149"/>
                  </a:lnTo>
                  <a:lnTo>
                    <a:pt x="1186646" y="370468"/>
                  </a:lnTo>
                  <a:lnTo>
                    <a:pt x="1409052" y="370468"/>
                  </a:lnTo>
                  <a:lnTo>
                    <a:pt x="1408574" y="355767"/>
                  </a:lnTo>
                  <a:lnTo>
                    <a:pt x="1443489" y="355277"/>
                  </a:lnTo>
                  <a:lnTo>
                    <a:pt x="1443489" y="343026"/>
                  </a:lnTo>
                  <a:lnTo>
                    <a:pt x="1568802" y="340575"/>
                  </a:lnTo>
                  <a:lnTo>
                    <a:pt x="1571193" y="324894"/>
                  </a:lnTo>
                  <a:lnTo>
                    <a:pt x="1579803" y="325874"/>
                  </a:lnTo>
                  <a:lnTo>
                    <a:pt x="1577411" y="312643"/>
                  </a:lnTo>
                  <a:lnTo>
                    <a:pt x="1611848" y="311663"/>
                  </a:lnTo>
                  <a:lnTo>
                    <a:pt x="1612327" y="294512"/>
                  </a:lnTo>
                  <a:lnTo>
                    <a:pt x="1714681" y="295492"/>
                  </a:lnTo>
                  <a:lnTo>
                    <a:pt x="1714681" y="278341"/>
                  </a:lnTo>
                  <a:lnTo>
                    <a:pt x="1745770" y="278341"/>
                  </a:lnTo>
                  <a:lnTo>
                    <a:pt x="1745770" y="260209"/>
                  </a:lnTo>
                  <a:lnTo>
                    <a:pt x="1762511" y="258739"/>
                  </a:lnTo>
                  <a:lnTo>
                    <a:pt x="1763946" y="238158"/>
                  </a:lnTo>
                  <a:lnTo>
                    <a:pt x="1776859" y="237668"/>
                  </a:lnTo>
                  <a:lnTo>
                    <a:pt x="1777338" y="212186"/>
                  </a:lnTo>
                  <a:lnTo>
                    <a:pt x="1933740" y="211206"/>
                  </a:lnTo>
                  <a:lnTo>
                    <a:pt x="1935175" y="186214"/>
                  </a:lnTo>
                  <a:lnTo>
                    <a:pt x="2079619" y="185234"/>
                  </a:lnTo>
                  <a:lnTo>
                    <a:pt x="2077228" y="157302"/>
                  </a:lnTo>
                  <a:lnTo>
                    <a:pt x="2101142" y="158282"/>
                  </a:lnTo>
                  <a:lnTo>
                    <a:pt x="2100186" y="125449"/>
                  </a:lnTo>
                  <a:lnTo>
                    <a:pt x="2194410" y="127410"/>
                  </a:lnTo>
                  <a:lnTo>
                    <a:pt x="2191061" y="98497"/>
                  </a:lnTo>
                  <a:lnTo>
                    <a:pt x="2210193" y="98007"/>
                  </a:lnTo>
                  <a:lnTo>
                    <a:pt x="2209715" y="63705"/>
                  </a:lnTo>
                  <a:lnTo>
                    <a:pt x="2262327" y="64195"/>
                  </a:lnTo>
                  <a:lnTo>
                    <a:pt x="2262805" y="40673"/>
                  </a:lnTo>
                  <a:lnTo>
                    <a:pt x="2277154" y="40673"/>
                  </a:lnTo>
                  <a:lnTo>
                    <a:pt x="2277154" y="490"/>
                  </a:lnTo>
                  <a:lnTo>
                    <a:pt x="2323549" y="0"/>
                  </a:lnTo>
                </a:path>
              </a:pathLst>
            </a:custGeom>
            <a:noFill/>
            <a:ln w="4772" cap="flat">
              <a:solidFill>
                <a:schemeClr val="accent2"/>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000000"/>
                </a:solidFill>
                <a:effectLst/>
                <a:uLnTx/>
                <a:uFillTx/>
                <a:latin typeface="Calibri"/>
                <a:ea typeface="+mn-ea"/>
                <a:cs typeface="+mn-cs"/>
              </a:endParaRPr>
            </a:p>
          </p:txBody>
        </p:sp>
        <p:sp>
          <p:nvSpPr>
            <p:cNvPr id="58" name="Freeform: Shape 57">
              <a:extLst>
                <a:ext uri="{FF2B5EF4-FFF2-40B4-BE49-F238E27FC236}">
                  <a16:creationId xmlns:a16="http://schemas.microsoft.com/office/drawing/2014/main" id="{7DF8A01D-E26D-D543-C4C4-57532EC9C02F}"/>
                </a:ext>
              </a:extLst>
            </p:cNvPr>
            <p:cNvSpPr/>
            <p:nvPr/>
          </p:nvSpPr>
          <p:spPr>
            <a:xfrm>
              <a:off x="8030455" y="2739013"/>
              <a:ext cx="3121023" cy="1191673"/>
            </a:xfrm>
            <a:custGeom>
              <a:avLst/>
              <a:gdLst>
                <a:gd name="connsiteX0" fmla="*/ 0 w 2340767"/>
                <a:gd name="connsiteY0" fmla="*/ 1001635 h 1001634"/>
                <a:gd name="connsiteX1" fmla="*/ 19132 w 2340767"/>
                <a:gd name="connsiteY1" fmla="*/ 1001145 h 1001634"/>
                <a:gd name="connsiteX2" fmla="*/ 16740 w 2340767"/>
                <a:gd name="connsiteY2" fmla="*/ 979583 h 1001634"/>
                <a:gd name="connsiteX3" fmla="*/ 75570 w 2340767"/>
                <a:gd name="connsiteY3" fmla="*/ 980073 h 1001634"/>
                <a:gd name="connsiteX4" fmla="*/ 76049 w 2340767"/>
                <a:gd name="connsiteY4" fmla="*/ 965372 h 1001634"/>
                <a:gd name="connsiteX5" fmla="*/ 128183 w 2340767"/>
                <a:gd name="connsiteY5" fmla="*/ 966842 h 1001634"/>
                <a:gd name="connsiteX6" fmla="*/ 129617 w 2340767"/>
                <a:gd name="connsiteY6" fmla="*/ 953121 h 1001634"/>
                <a:gd name="connsiteX7" fmla="*/ 147793 w 2340767"/>
                <a:gd name="connsiteY7" fmla="*/ 952631 h 1001634"/>
                <a:gd name="connsiteX8" fmla="*/ 147314 w 2340767"/>
                <a:gd name="connsiteY8" fmla="*/ 934990 h 1001634"/>
                <a:gd name="connsiteX9" fmla="*/ 163098 w 2340767"/>
                <a:gd name="connsiteY9" fmla="*/ 934990 h 1001634"/>
                <a:gd name="connsiteX10" fmla="*/ 162141 w 2340767"/>
                <a:gd name="connsiteY10" fmla="*/ 926169 h 1001634"/>
                <a:gd name="connsiteX11" fmla="*/ 195622 w 2340767"/>
                <a:gd name="connsiteY11" fmla="*/ 927639 h 1001634"/>
                <a:gd name="connsiteX12" fmla="*/ 193230 w 2340767"/>
                <a:gd name="connsiteY12" fmla="*/ 905588 h 1001634"/>
                <a:gd name="connsiteX13" fmla="*/ 209492 w 2340767"/>
                <a:gd name="connsiteY13" fmla="*/ 906568 h 1001634"/>
                <a:gd name="connsiteX14" fmla="*/ 205666 w 2340767"/>
                <a:gd name="connsiteY14" fmla="*/ 890397 h 1001634"/>
                <a:gd name="connsiteX15" fmla="*/ 217623 w 2340767"/>
                <a:gd name="connsiteY15" fmla="*/ 890397 h 1001634"/>
                <a:gd name="connsiteX16" fmla="*/ 216667 w 2340767"/>
                <a:gd name="connsiteY16" fmla="*/ 880596 h 1001634"/>
                <a:gd name="connsiteX17" fmla="*/ 231494 w 2340767"/>
                <a:gd name="connsiteY17" fmla="*/ 879126 h 1001634"/>
                <a:gd name="connsiteX18" fmla="*/ 229102 w 2340767"/>
                <a:gd name="connsiteY18" fmla="*/ 861974 h 1001634"/>
                <a:gd name="connsiteX19" fmla="*/ 242016 w 2340767"/>
                <a:gd name="connsiteY19" fmla="*/ 861974 h 1001634"/>
                <a:gd name="connsiteX20" fmla="*/ 239625 w 2340767"/>
                <a:gd name="connsiteY20" fmla="*/ 843843 h 1001634"/>
                <a:gd name="connsiteX21" fmla="*/ 251104 w 2340767"/>
                <a:gd name="connsiteY21" fmla="*/ 841883 h 1001634"/>
                <a:gd name="connsiteX22" fmla="*/ 250147 w 2340767"/>
                <a:gd name="connsiteY22" fmla="*/ 821791 h 1001634"/>
                <a:gd name="connsiteX23" fmla="*/ 264496 w 2340767"/>
                <a:gd name="connsiteY23" fmla="*/ 820321 h 1001634"/>
                <a:gd name="connsiteX24" fmla="*/ 266888 w 2340767"/>
                <a:gd name="connsiteY24" fmla="*/ 777688 h 1001634"/>
                <a:gd name="connsiteX25" fmla="*/ 275019 w 2340767"/>
                <a:gd name="connsiteY25" fmla="*/ 775728 h 1001634"/>
                <a:gd name="connsiteX26" fmla="*/ 274062 w 2340767"/>
                <a:gd name="connsiteY26" fmla="*/ 756617 h 1001634"/>
                <a:gd name="connsiteX27" fmla="*/ 282193 w 2340767"/>
                <a:gd name="connsiteY27" fmla="*/ 756617 h 1001634"/>
                <a:gd name="connsiteX28" fmla="*/ 283628 w 2340767"/>
                <a:gd name="connsiteY28" fmla="*/ 741915 h 1001634"/>
                <a:gd name="connsiteX29" fmla="*/ 296542 w 2340767"/>
                <a:gd name="connsiteY29" fmla="*/ 741915 h 1001634"/>
                <a:gd name="connsiteX30" fmla="*/ 294150 w 2340767"/>
                <a:gd name="connsiteY30" fmla="*/ 712513 h 1001634"/>
                <a:gd name="connsiteX31" fmla="*/ 376895 w 2340767"/>
                <a:gd name="connsiteY31" fmla="*/ 714473 h 1001634"/>
                <a:gd name="connsiteX32" fmla="*/ 376895 w 2340767"/>
                <a:gd name="connsiteY32" fmla="*/ 691932 h 1001634"/>
                <a:gd name="connsiteX33" fmla="*/ 399853 w 2340767"/>
                <a:gd name="connsiteY33" fmla="*/ 691932 h 1001634"/>
                <a:gd name="connsiteX34" fmla="*/ 399853 w 2340767"/>
                <a:gd name="connsiteY34" fmla="*/ 679681 h 1001634"/>
                <a:gd name="connsiteX35" fmla="*/ 413245 w 2340767"/>
                <a:gd name="connsiteY35" fmla="*/ 678701 h 1001634"/>
                <a:gd name="connsiteX36" fmla="*/ 411810 w 2340767"/>
                <a:gd name="connsiteY36" fmla="*/ 666450 h 1001634"/>
                <a:gd name="connsiteX37" fmla="*/ 454379 w 2340767"/>
                <a:gd name="connsiteY37" fmla="*/ 667430 h 1001634"/>
                <a:gd name="connsiteX38" fmla="*/ 456770 w 2340767"/>
                <a:gd name="connsiteY38" fmla="*/ 653709 h 1001634"/>
                <a:gd name="connsiteX39" fmla="*/ 478772 w 2340767"/>
                <a:gd name="connsiteY39" fmla="*/ 653219 h 1001634"/>
                <a:gd name="connsiteX40" fmla="*/ 475424 w 2340767"/>
                <a:gd name="connsiteY40" fmla="*/ 639008 h 1001634"/>
                <a:gd name="connsiteX41" fmla="*/ 540950 w 2340767"/>
                <a:gd name="connsiteY41" fmla="*/ 636558 h 1001634"/>
                <a:gd name="connsiteX42" fmla="*/ 539993 w 2340767"/>
                <a:gd name="connsiteY42" fmla="*/ 609115 h 1001634"/>
                <a:gd name="connsiteX43" fmla="*/ 567256 w 2340767"/>
                <a:gd name="connsiteY43" fmla="*/ 607645 h 1001634"/>
                <a:gd name="connsiteX44" fmla="*/ 573474 w 2340767"/>
                <a:gd name="connsiteY44" fmla="*/ 578243 h 1001634"/>
                <a:gd name="connsiteX45" fmla="*/ 736093 w 2340767"/>
                <a:gd name="connsiteY45" fmla="*/ 578243 h 1001634"/>
                <a:gd name="connsiteX46" fmla="*/ 734180 w 2340767"/>
                <a:gd name="connsiteY46" fmla="*/ 562562 h 1001634"/>
                <a:gd name="connsiteX47" fmla="*/ 829361 w 2340767"/>
                <a:gd name="connsiteY47" fmla="*/ 561092 h 1001634"/>
                <a:gd name="connsiteX48" fmla="*/ 829361 w 2340767"/>
                <a:gd name="connsiteY48" fmla="*/ 546391 h 1001634"/>
                <a:gd name="connsiteX49" fmla="*/ 875277 w 2340767"/>
                <a:gd name="connsiteY49" fmla="*/ 547371 h 1001634"/>
                <a:gd name="connsiteX50" fmla="*/ 875755 w 2340767"/>
                <a:gd name="connsiteY50" fmla="*/ 535610 h 1001634"/>
                <a:gd name="connsiteX51" fmla="*/ 918801 w 2340767"/>
                <a:gd name="connsiteY51" fmla="*/ 531690 h 1001634"/>
                <a:gd name="connsiteX52" fmla="*/ 920715 w 2340767"/>
                <a:gd name="connsiteY52" fmla="*/ 520419 h 1001634"/>
                <a:gd name="connsiteX53" fmla="*/ 939368 w 2340767"/>
                <a:gd name="connsiteY53" fmla="*/ 518459 h 1001634"/>
                <a:gd name="connsiteX54" fmla="*/ 934585 w 2340767"/>
                <a:gd name="connsiteY54" fmla="*/ 489547 h 1001634"/>
                <a:gd name="connsiteX55" fmla="*/ 1032157 w 2340767"/>
                <a:gd name="connsiteY55" fmla="*/ 489547 h 1001634"/>
                <a:gd name="connsiteX56" fmla="*/ 1031200 w 2340767"/>
                <a:gd name="connsiteY56" fmla="*/ 472395 h 1001634"/>
                <a:gd name="connsiteX57" fmla="*/ 1068029 w 2340767"/>
                <a:gd name="connsiteY57" fmla="*/ 471415 h 1001634"/>
                <a:gd name="connsiteX58" fmla="*/ 1068985 w 2340767"/>
                <a:gd name="connsiteY58" fmla="*/ 460634 h 1001634"/>
                <a:gd name="connsiteX59" fmla="*/ 1161296 w 2340767"/>
                <a:gd name="connsiteY59" fmla="*/ 459654 h 1001634"/>
                <a:gd name="connsiteX60" fmla="*/ 1162253 w 2340767"/>
                <a:gd name="connsiteY60" fmla="*/ 446913 h 1001634"/>
                <a:gd name="connsiteX61" fmla="*/ 1170862 w 2340767"/>
                <a:gd name="connsiteY61" fmla="*/ 443483 h 1001634"/>
                <a:gd name="connsiteX62" fmla="*/ 1169427 w 2340767"/>
                <a:gd name="connsiteY62" fmla="*/ 432212 h 1001634"/>
                <a:gd name="connsiteX63" fmla="*/ 1185689 w 2340767"/>
                <a:gd name="connsiteY63" fmla="*/ 432702 h 1001634"/>
                <a:gd name="connsiteX64" fmla="*/ 1187602 w 2340767"/>
                <a:gd name="connsiteY64" fmla="*/ 418001 h 1001634"/>
                <a:gd name="connsiteX65" fmla="*/ 1260781 w 2340767"/>
                <a:gd name="connsiteY65" fmla="*/ 417511 h 1001634"/>
                <a:gd name="connsiteX66" fmla="*/ 1266521 w 2340767"/>
                <a:gd name="connsiteY66" fmla="*/ 401340 h 1001634"/>
                <a:gd name="connsiteX67" fmla="*/ 1277521 w 2340767"/>
                <a:gd name="connsiteY67" fmla="*/ 399380 h 1001634"/>
                <a:gd name="connsiteX68" fmla="*/ 1278956 w 2340767"/>
                <a:gd name="connsiteY68" fmla="*/ 386149 h 1001634"/>
                <a:gd name="connsiteX69" fmla="*/ 1374615 w 2340767"/>
                <a:gd name="connsiteY69" fmla="*/ 385659 h 1001634"/>
                <a:gd name="connsiteX70" fmla="*/ 1373180 w 2340767"/>
                <a:gd name="connsiteY70" fmla="*/ 368508 h 1001634"/>
                <a:gd name="connsiteX71" fmla="*/ 1408095 w 2340767"/>
                <a:gd name="connsiteY71" fmla="*/ 367037 h 1001634"/>
                <a:gd name="connsiteX72" fmla="*/ 1406661 w 2340767"/>
                <a:gd name="connsiteY72" fmla="*/ 355276 h 1001634"/>
                <a:gd name="connsiteX73" fmla="*/ 1494666 w 2340767"/>
                <a:gd name="connsiteY73" fmla="*/ 354786 h 1001634"/>
                <a:gd name="connsiteX74" fmla="*/ 1492753 w 2340767"/>
                <a:gd name="connsiteY74" fmla="*/ 337635 h 1001634"/>
                <a:gd name="connsiteX75" fmla="*/ 1530538 w 2340767"/>
                <a:gd name="connsiteY75" fmla="*/ 337635 h 1001634"/>
                <a:gd name="connsiteX76" fmla="*/ 1530538 w 2340767"/>
                <a:gd name="connsiteY76" fmla="*/ 325384 h 1001634"/>
                <a:gd name="connsiteX77" fmla="*/ 1545366 w 2340767"/>
                <a:gd name="connsiteY77" fmla="*/ 325384 h 1001634"/>
                <a:gd name="connsiteX78" fmla="*/ 1546322 w 2340767"/>
                <a:gd name="connsiteY78" fmla="*/ 295982 h 1001634"/>
                <a:gd name="connsiteX79" fmla="*/ 1595586 w 2340767"/>
                <a:gd name="connsiteY79" fmla="*/ 295492 h 1001634"/>
                <a:gd name="connsiteX80" fmla="*/ 1593195 w 2340767"/>
                <a:gd name="connsiteY80" fmla="*/ 285201 h 1001634"/>
                <a:gd name="connsiteX81" fmla="*/ 1606109 w 2340767"/>
                <a:gd name="connsiteY81" fmla="*/ 283241 h 1001634"/>
                <a:gd name="connsiteX82" fmla="*/ 1605152 w 2340767"/>
                <a:gd name="connsiteY82" fmla="*/ 255799 h 1001634"/>
                <a:gd name="connsiteX83" fmla="*/ 1707507 w 2340767"/>
                <a:gd name="connsiteY83" fmla="*/ 256289 h 1001634"/>
                <a:gd name="connsiteX84" fmla="*/ 1707029 w 2340767"/>
                <a:gd name="connsiteY84" fmla="*/ 239628 h 1001634"/>
                <a:gd name="connsiteX85" fmla="*/ 1738118 w 2340767"/>
                <a:gd name="connsiteY85" fmla="*/ 239138 h 1001634"/>
                <a:gd name="connsiteX86" fmla="*/ 1737639 w 2340767"/>
                <a:gd name="connsiteY86" fmla="*/ 218066 h 1001634"/>
                <a:gd name="connsiteX87" fmla="*/ 1766815 w 2340767"/>
                <a:gd name="connsiteY87" fmla="*/ 216596 h 1001634"/>
                <a:gd name="connsiteX88" fmla="*/ 1765380 w 2340767"/>
                <a:gd name="connsiteY88" fmla="*/ 199935 h 1001634"/>
                <a:gd name="connsiteX89" fmla="*/ 1819428 w 2340767"/>
                <a:gd name="connsiteY89" fmla="*/ 198465 h 1001634"/>
                <a:gd name="connsiteX90" fmla="*/ 1818949 w 2340767"/>
                <a:gd name="connsiteY90" fmla="*/ 157792 h 1001634"/>
                <a:gd name="connsiteX91" fmla="*/ 2066227 w 2340767"/>
                <a:gd name="connsiteY91" fmla="*/ 158772 h 1001634"/>
                <a:gd name="connsiteX92" fmla="*/ 2065270 w 2340767"/>
                <a:gd name="connsiteY92" fmla="*/ 129860 h 1001634"/>
                <a:gd name="connsiteX93" fmla="*/ 2087272 w 2340767"/>
                <a:gd name="connsiteY93" fmla="*/ 130840 h 1001634"/>
                <a:gd name="connsiteX94" fmla="*/ 2084880 w 2340767"/>
                <a:gd name="connsiteY94" fmla="*/ 110258 h 1001634"/>
                <a:gd name="connsiteX95" fmla="*/ 2145624 w 2340767"/>
                <a:gd name="connsiteY95" fmla="*/ 111238 h 1001634"/>
                <a:gd name="connsiteX96" fmla="*/ 2145145 w 2340767"/>
                <a:gd name="connsiteY96" fmla="*/ 83306 h 1001634"/>
                <a:gd name="connsiteX97" fmla="*/ 2180539 w 2340767"/>
                <a:gd name="connsiteY97" fmla="*/ 84776 h 1001634"/>
                <a:gd name="connsiteX98" fmla="*/ 2181017 w 2340767"/>
                <a:gd name="connsiteY98" fmla="*/ 58804 h 1001634"/>
                <a:gd name="connsiteX99" fmla="*/ 2279546 w 2340767"/>
                <a:gd name="connsiteY99" fmla="*/ 59784 h 1001634"/>
                <a:gd name="connsiteX100" fmla="*/ 2277154 w 2340767"/>
                <a:gd name="connsiteY100" fmla="*/ 34303 h 1001634"/>
                <a:gd name="connsiteX101" fmla="*/ 2323549 w 2340767"/>
                <a:gd name="connsiteY101" fmla="*/ 34303 h 1001634"/>
                <a:gd name="connsiteX102" fmla="*/ 2322114 w 2340767"/>
                <a:gd name="connsiteY102" fmla="*/ 980 h 1001634"/>
                <a:gd name="connsiteX103" fmla="*/ 2340767 w 2340767"/>
                <a:gd name="connsiteY103" fmla="*/ 0 h 1001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2340767" h="1001634">
                  <a:moveTo>
                    <a:pt x="0" y="1001635"/>
                  </a:moveTo>
                  <a:lnTo>
                    <a:pt x="19132" y="1001145"/>
                  </a:lnTo>
                  <a:lnTo>
                    <a:pt x="16740" y="979583"/>
                  </a:lnTo>
                  <a:lnTo>
                    <a:pt x="75570" y="980073"/>
                  </a:lnTo>
                  <a:lnTo>
                    <a:pt x="76049" y="965372"/>
                  </a:lnTo>
                  <a:lnTo>
                    <a:pt x="128183" y="966842"/>
                  </a:lnTo>
                  <a:lnTo>
                    <a:pt x="129617" y="953121"/>
                  </a:lnTo>
                  <a:lnTo>
                    <a:pt x="147793" y="952631"/>
                  </a:lnTo>
                  <a:lnTo>
                    <a:pt x="147314" y="934990"/>
                  </a:lnTo>
                  <a:lnTo>
                    <a:pt x="163098" y="934990"/>
                  </a:lnTo>
                  <a:lnTo>
                    <a:pt x="162141" y="926169"/>
                  </a:lnTo>
                  <a:lnTo>
                    <a:pt x="195622" y="927639"/>
                  </a:lnTo>
                  <a:lnTo>
                    <a:pt x="193230" y="905588"/>
                  </a:lnTo>
                  <a:lnTo>
                    <a:pt x="209492" y="906568"/>
                  </a:lnTo>
                  <a:lnTo>
                    <a:pt x="205666" y="890397"/>
                  </a:lnTo>
                  <a:lnTo>
                    <a:pt x="217623" y="890397"/>
                  </a:lnTo>
                  <a:lnTo>
                    <a:pt x="216667" y="880596"/>
                  </a:lnTo>
                  <a:lnTo>
                    <a:pt x="231494" y="879126"/>
                  </a:lnTo>
                  <a:lnTo>
                    <a:pt x="229102" y="861974"/>
                  </a:lnTo>
                  <a:lnTo>
                    <a:pt x="242016" y="861974"/>
                  </a:lnTo>
                  <a:lnTo>
                    <a:pt x="239625" y="843843"/>
                  </a:lnTo>
                  <a:lnTo>
                    <a:pt x="251104" y="841883"/>
                  </a:lnTo>
                  <a:lnTo>
                    <a:pt x="250147" y="821791"/>
                  </a:lnTo>
                  <a:lnTo>
                    <a:pt x="264496" y="820321"/>
                  </a:lnTo>
                  <a:lnTo>
                    <a:pt x="266888" y="777688"/>
                  </a:lnTo>
                  <a:lnTo>
                    <a:pt x="275019" y="775728"/>
                  </a:lnTo>
                  <a:lnTo>
                    <a:pt x="274062" y="756617"/>
                  </a:lnTo>
                  <a:lnTo>
                    <a:pt x="282193" y="756617"/>
                  </a:lnTo>
                  <a:lnTo>
                    <a:pt x="283628" y="741915"/>
                  </a:lnTo>
                  <a:lnTo>
                    <a:pt x="296542" y="741915"/>
                  </a:lnTo>
                  <a:lnTo>
                    <a:pt x="294150" y="712513"/>
                  </a:lnTo>
                  <a:lnTo>
                    <a:pt x="376895" y="714473"/>
                  </a:lnTo>
                  <a:lnTo>
                    <a:pt x="376895" y="691932"/>
                  </a:lnTo>
                  <a:lnTo>
                    <a:pt x="399853" y="691932"/>
                  </a:lnTo>
                  <a:lnTo>
                    <a:pt x="399853" y="679681"/>
                  </a:lnTo>
                  <a:lnTo>
                    <a:pt x="413245" y="678701"/>
                  </a:lnTo>
                  <a:lnTo>
                    <a:pt x="411810" y="666450"/>
                  </a:lnTo>
                  <a:lnTo>
                    <a:pt x="454379" y="667430"/>
                  </a:lnTo>
                  <a:lnTo>
                    <a:pt x="456770" y="653709"/>
                  </a:lnTo>
                  <a:lnTo>
                    <a:pt x="478772" y="653219"/>
                  </a:lnTo>
                  <a:lnTo>
                    <a:pt x="475424" y="639008"/>
                  </a:lnTo>
                  <a:lnTo>
                    <a:pt x="540950" y="636558"/>
                  </a:lnTo>
                  <a:lnTo>
                    <a:pt x="539993" y="609115"/>
                  </a:lnTo>
                  <a:lnTo>
                    <a:pt x="567256" y="607645"/>
                  </a:lnTo>
                  <a:lnTo>
                    <a:pt x="573474" y="578243"/>
                  </a:lnTo>
                  <a:lnTo>
                    <a:pt x="736093" y="578243"/>
                  </a:lnTo>
                  <a:lnTo>
                    <a:pt x="734180" y="562562"/>
                  </a:lnTo>
                  <a:lnTo>
                    <a:pt x="829361" y="561092"/>
                  </a:lnTo>
                  <a:lnTo>
                    <a:pt x="829361" y="546391"/>
                  </a:lnTo>
                  <a:lnTo>
                    <a:pt x="875277" y="547371"/>
                  </a:lnTo>
                  <a:lnTo>
                    <a:pt x="875755" y="535610"/>
                  </a:lnTo>
                  <a:lnTo>
                    <a:pt x="918801" y="531690"/>
                  </a:lnTo>
                  <a:lnTo>
                    <a:pt x="920715" y="520419"/>
                  </a:lnTo>
                  <a:lnTo>
                    <a:pt x="939368" y="518459"/>
                  </a:lnTo>
                  <a:lnTo>
                    <a:pt x="934585" y="489547"/>
                  </a:lnTo>
                  <a:lnTo>
                    <a:pt x="1032157" y="489547"/>
                  </a:lnTo>
                  <a:lnTo>
                    <a:pt x="1031200" y="472395"/>
                  </a:lnTo>
                  <a:lnTo>
                    <a:pt x="1068029" y="471415"/>
                  </a:lnTo>
                  <a:lnTo>
                    <a:pt x="1068985" y="460634"/>
                  </a:lnTo>
                  <a:lnTo>
                    <a:pt x="1161296" y="459654"/>
                  </a:lnTo>
                  <a:lnTo>
                    <a:pt x="1162253" y="446913"/>
                  </a:lnTo>
                  <a:lnTo>
                    <a:pt x="1170862" y="443483"/>
                  </a:lnTo>
                  <a:lnTo>
                    <a:pt x="1169427" y="432212"/>
                  </a:lnTo>
                  <a:lnTo>
                    <a:pt x="1185689" y="432702"/>
                  </a:lnTo>
                  <a:lnTo>
                    <a:pt x="1187602" y="418001"/>
                  </a:lnTo>
                  <a:lnTo>
                    <a:pt x="1260781" y="417511"/>
                  </a:lnTo>
                  <a:lnTo>
                    <a:pt x="1266521" y="401340"/>
                  </a:lnTo>
                  <a:lnTo>
                    <a:pt x="1277521" y="399380"/>
                  </a:lnTo>
                  <a:lnTo>
                    <a:pt x="1278956" y="386149"/>
                  </a:lnTo>
                  <a:lnTo>
                    <a:pt x="1374615" y="385659"/>
                  </a:lnTo>
                  <a:lnTo>
                    <a:pt x="1373180" y="368508"/>
                  </a:lnTo>
                  <a:lnTo>
                    <a:pt x="1408095" y="367037"/>
                  </a:lnTo>
                  <a:lnTo>
                    <a:pt x="1406661" y="355276"/>
                  </a:lnTo>
                  <a:lnTo>
                    <a:pt x="1494666" y="354786"/>
                  </a:lnTo>
                  <a:lnTo>
                    <a:pt x="1492753" y="337635"/>
                  </a:lnTo>
                  <a:lnTo>
                    <a:pt x="1530538" y="337635"/>
                  </a:lnTo>
                  <a:lnTo>
                    <a:pt x="1530538" y="325384"/>
                  </a:lnTo>
                  <a:lnTo>
                    <a:pt x="1545366" y="325384"/>
                  </a:lnTo>
                  <a:lnTo>
                    <a:pt x="1546322" y="295982"/>
                  </a:lnTo>
                  <a:lnTo>
                    <a:pt x="1595586" y="295492"/>
                  </a:lnTo>
                  <a:lnTo>
                    <a:pt x="1593195" y="285201"/>
                  </a:lnTo>
                  <a:lnTo>
                    <a:pt x="1606109" y="283241"/>
                  </a:lnTo>
                  <a:lnTo>
                    <a:pt x="1605152" y="255799"/>
                  </a:lnTo>
                  <a:lnTo>
                    <a:pt x="1707507" y="256289"/>
                  </a:lnTo>
                  <a:lnTo>
                    <a:pt x="1707029" y="239628"/>
                  </a:lnTo>
                  <a:lnTo>
                    <a:pt x="1738118" y="239138"/>
                  </a:lnTo>
                  <a:lnTo>
                    <a:pt x="1737639" y="218066"/>
                  </a:lnTo>
                  <a:lnTo>
                    <a:pt x="1766815" y="216596"/>
                  </a:lnTo>
                  <a:lnTo>
                    <a:pt x="1765380" y="199935"/>
                  </a:lnTo>
                  <a:lnTo>
                    <a:pt x="1819428" y="198465"/>
                  </a:lnTo>
                  <a:lnTo>
                    <a:pt x="1818949" y="157792"/>
                  </a:lnTo>
                  <a:lnTo>
                    <a:pt x="2066227" y="158772"/>
                  </a:lnTo>
                  <a:lnTo>
                    <a:pt x="2065270" y="129860"/>
                  </a:lnTo>
                  <a:lnTo>
                    <a:pt x="2087272" y="130840"/>
                  </a:lnTo>
                  <a:lnTo>
                    <a:pt x="2084880" y="110258"/>
                  </a:lnTo>
                  <a:lnTo>
                    <a:pt x="2145624" y="111238"/>
                  </a:lnTo>
                  <a:lnTo>
                    <a:pt x="2145145" y="83306"/>
                  </a:lnTo>
                  <a:lnTo>
                    <a:pt x="2180539" y="84776"/>
                  </a:lnTo>
                  <a:lnTo>
                    <a:pt x="2181017" y="58804"/>
                  </a:lnTo>
                  <a:lnTo>
                    <a:pt x="2279546" y="59784"/>
                  </a:lnTo>
                  <a:lnTo>
                    <a:pt x="2277154" y="34303"/>
                  </a:lnTo>
                  <a:lnTo>
                    <a:pt x="2323549" y="34303"/>
                  </a:lnTo>
                  <a:lnTo>
                    <a:pt x="2322114" y="980"/>
                  </a:lnTo>
                  <a:lnTo>
                    <a:pt x="2340767" y="0"/>
                  </a:lnTo>
                </a:path>
              </a:pathLst>
            </a:custGeom>
            <a:noFill/>
            <a:ln w="4772" cap="flat">
              <a:solidFill>
                <a:schemeClr val="accent3"/>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000000"/>
                </a:solidFill>
                <a:effectLst/>
                <a:uLnTx/>
                <a:uFillTx/>
                <a:latin typeface="Calibri"/>
                <a:ea typeface="+mn-ea"/>
                <a:cs typeface="+mn-cs"/>
              </a:endParaRPr>
            </a:p>
          </p:txBody>
        </p:sp>
        <p:sp>
          <p:nvSpPr>
            <p:cNvPr id="59" name="Freeform: Shape 58">
              <a:extLst>
                <a:ext uri="{FF2B5EF4-FFF2-40B4-BE49-F238E27FC236}">
                  <a16:creationId xmlns:a16="http://schemas.microsoft.com/office/drawing/2014/main" id="{614DBF99-9983-4AB3-D64E-087A20DFBBC5}"/>
                </a:ext>
              </a:extLst>
            </p:cNvPr>
            <p:cNvSpPr/>
            <p:nvPr/>
          </p:nvSpPr>
          <p:spPr>
            <a:xfrm>
              <a:off x="8034280" y="3014778"/>
              <a:ext cx="3110181" cy="908913"/>
            </a:xfrm>
            <a:custGeom>
              <a:avLst/>
              <a:gdLst>
                <a:gd name="connsiteX0" fmla="*/ 0 w 2332636"/>
                <a:gd name="connsiteY0" fmla="*/ 763967 h 763967"/>
                <a:gd name="connsiteX1" fmla="*/ 25350 w 2332636"/>
                <a:gd name="connsiteY1" fmla="*/ 762987 h 763967"/>
                <a:gd name="connsiteX2" fmla="*/ 24871 w 2332636"/>
                <a:gd name="connsiteY2" fmla="*/ 734565 h 763967"/>
                <a:gd name="connsiteX3" fmla="*/ 44960 w 2332636"/>
                <a:gd name="connsiteY3" fmla="*/ 735545 h 763967"/>
                <a:gd name="connsiteX4" fmla="*/ 46873 w 2332636"/>
                <a:gd name="connsiteY4" fmla="*/ 719864 h 763967"/>
                <a:gd name="connsiteX5" fmla="*/ 59308 w 2332636"/>
                <a:gd name="connsiteY5" fmla="*/ 721334 h 763967"/>
                <a:gd name="connsiteX6" fmla="*/ 59308 w 2332636"/>
                <a:gd name="connsiteY6" fmla="*/ 705653 h 763967"/>
                <a:gd name="connsiteX7" fmla="*/ 92311 w 2332636"/>
                <a:gd name="connsiteY7" fmla="*/ 706143 h 763967"/>
                <a:gd name="connsiteX8" fmla="*/ 92311 w 2332636"/>
                <a:gd name="connsiteY8" fmla="*/ 674290 h 763967"/>
                <a:gd name="connsiteX9" fmla="*/ 101398 w 2332636"/>
                <a:gd name="connsiteY9" fmla="*/ 674290 h 763967"/>
                <a:gd name="connsiteX10" fmla="*/ 99485 w 2332636"/>
                <a:gd name="connsiteY10" fmla="*/ 661549 h 763967"/>
                <a:gd name="connsiteX11" fmla="*/ 186056 w 2332636"/>
                <a:gd name="connsiteY11" fmla="*/ 661549 h 763967"/>
                <a:gd name="connsiteX12" fmla="*/ 187969 w 2332636"/>
                <a:gd name="connsiteY12" fmla="*/ 646848 h 763967"/>
                <a:gd name="connsiteX13" fmla="*/ 209492 w 2332636"/>
                <a:gd name="connsiteY13" fmla="*/ 645378 h 763967"/>
                <a:gd name="connsiteX14" fmla="*/ 208058 w 2332636"/>
                <a:gd name="connsiteY14" fmla="*/ 630187 h 763967"/>
                <a:gd name="connsiteX15" fmla="*/ 245843 w 2332636"/>
                <a:gd name="connsiteY15" fmla="*/ 630187 h 763967"/>
                <a:gd name="connsiteX16" fmla="*/ 243451 w 2332636"/>
                <a:gd name="connsiteY16" fmla="*/ 614996 h 763967"/>
                <a:gd name="connsiteX17" fmla="*/ 260192 w 2332636"/>
                <a:gd name="connsiteY17" fmla="*/ 616956 h 763967"/>
                <a:gd name="connsiteX18" fmla="*/ 258278 w 2332636"/>
                <a:gd name="connsiteY18" fmla="*/ 599805 h 763967"/>
                <a:gd name="connsiteX19" fmla="*/ 292715 w 2332636"/>
                <a:gd name="connsiteY19" fmla="*/ 598335 h 763967"/>
                <a:gd name="connsiteX20" fmla="*/ 288411 w 2332636"/>
                <a:gd name="connsiteY20" fmla="*/ 583144 h 763967"/>
                <a:gd name="connsiteX21" fmla="*/ 327631 w 2332636"/>
                <a:gd name="connsiteY21" fmla="*/ 583634 h 763967"/>
                <a:gd name="connsiteX22" fmla="*/ 326674 w 2332636"/>
                <a:gd name="connsiteY22" fmla="*/ 555702 h 763967"/>
                <a:gd name="connsiteX23" fmla="*/ 385983 w 2332636"/>
                <a:gd name="connsiteY23" fmla="*/ 553251 h 763967"/>
                <a:gd name="connsiteX24" fmla="*/ 384070 w 2332636"/>
                <a:gd name="connsiteY24" fmla="*/ 523849 h 763967"/>
                <a:gd name="connsiteX25" fmla="*/ 396505 w 2332636"/>
                <a:gd name="connsiteY25" fmla="*/ 522869 h 763967"/>
                <a:gd name="connsiteX26" fmla="*/ 395549 w 2332636"/>
                <a:gd name="connsiteY26" fmla="*/ 509638 h 763967"/>
                <a:gd name="connsiteX27" fmla="*/ 417550 w 2332636"/>
                <a:gd name="connsiteY27" fmla="*/ 507678 h 763967"/>
                <a:gd name="connsiteX28" fmla="*/ 418028 w 2332636"/>
                <a:gd name="connsiteY28" fmla="*/ 494937 h 763967"/>
                <a:gd name="connsiteX29" fmla="*/ 430464 w 2332636"/>
                <a:gd name="connsiteY29" fmla="*/ 494937 h 763967"/>
                <a:gd name="connsiteX30" fmla="*/ 429986 w 2332636"/>
                <a:gd name="connsiteY30" fmla="*/ 483666 h 763967"/>
                <a:gd name="connsiteX31" fmla="*/ 437638 w 2332636"/>
                <a:gd name="connsiteY31" fmla="*/ 484646 h 763967"/>
                <a:gd name="connsiteX32" fmla="*/ 438595 w 2332636"/>
                <a:gd name="connsiteY32" fmla="*/ 467495 h 763967"/>
                <a:gd name="connsiteX33" fmla="*/ 456292 w 2332636"/>
                <a:gd name="connsiteY33" fmla="*/ 467985 h 763967"/>
                <a:gd name="connsiteX34" fmla="*/ 457727 w 2332636"/>
                <a:gd name="connsiteY34" fmla="*/ 450344 h 763967"/>
                <a:gd name="connsiteX35" fmla="*/ 470641 w 2332636"/>
                <a:gd name="connsiteY35" fmla="*/ 448874 h 763967"/>
                <a:gd name="connsiteX36" fmla="*/ 471119 w 2332636"/>
                <a:gd name="connsiteY36" fmla="*/ 434172 h 763967"/>
                <a:gd name="connsiteX37" fmla="*/ 502208 w 2332636"/>
                <a:gd name="connsiteY37" fmla="*/ 434172 h 763967"/>
                <a:gd name="connsiteX38" fmla="*/ 504121 w 2332636"/>
                <a:gd name="connsiteY38" fmla="*/ 417511 h 763967"/>
                <a:gd name="connsiteX39" fmla="*/ 543819 w 2332636"/>
                <a:gd name="connsiteY39" fmla="*/ 417021 h 763967"/>
                <a:gd name="connsiteX40" fmla="*/ 544776 w 2332636"/>
                <a:gd name="connsiteY40" fmla="*/ 405260 h 763967"/>
                <a:gd name="connsiteX41" fmla="*/ 584953 w 2332636"/>
                <a:gd name="connsiteY41" fmla="*/ 403790 h 763967"/>
                <a:gd name="connsiteX42" fmla="*/ 584953 w 2332636"/>
                <a:gd name="connsiteY42" fmla="*/ 389579 h 763967"/>
                <a:gd name="connsiteX43" fmla="*/ 682525 w 2332636"/>
                <a:gd name="connsiteY43" fmla="*/ 386639 h 763967"/>
                <a:gd name="connsiteX44" fmla="*/ 680611 w 2332636"/>
                <a:gd name="connsiteY44" fmla="*/ 374878 h 763967"/>
                <a:gd name="connsiteX45" fmla="*/ 698308 w 2332636"/>
                <a:gd name="connsiteY45" fmla="*/ 371938 h 763967"/>
                <a:gd name="connsiteX46" fmla="*/ 699265 w 2332636"/>
                <a:gd name="connsiteY46" fmla="*/ 363117 h 763967"/>
                <a:gd name="connsiteX47" fmla="*/ 713614 w 2332636"/>
                <a:gd name="connsiteY47" fmla="*/ 362137 h 763967"/>
                <a:gd name="connsiteX48" fmla="*/ 714570 w 2332636"/>
                <a:gd name="connsiteY48" fmla="*/ 350376 h 763967"/>
                <a:gd name="connsiteX49" fmla="*/ 745659 w 2332636"/>
                <a:gd name="connsiteY49" fmla="*/ 347926 h 763967"/>
                <a:gd name="connsiteX50" fmla="*/ 743268 w 2332636"/>
                <a:gd name="connsiteY50" fmla="*/ 333715 h 763967"/>
                <a:gd name="connsiteX51" fmla="*/ 797315 w 2332636"/>
                <a:gd name="connsiteY51" fmla="*/ 334205 h 763967"/>
                <a:gd name="connsiteX52" fmla="*/ 796358 w 2332636"/>
                <a:gd name="connsiteY52" fmla="*/ 315584 h 763967"/>
                <a:gd name="connsiteX53" fmla="*/ 830795 w 2332636"/>
                <a:gd name="connsiteY53" fmla="*/ 314603 h 763967"/>
                <a:gd name="connsiteX54" fmla="*/ 832230 w 2332636"/>
                <a:gd name="connsiteY54" fmla="*/ 320974 h 763967"/>
                <a:gd name="connsiteX55" fmla="*/ 874320 w 2332636"/>
                <a:gd name="connsiteY55" fmla="*/ 320484 h 763967"/>
                <a:gd name="connsiteX56" fmla="*/ 870015 w 2332636"/>
                <a:gd name="connsiteY56" fmla="*/ 301863 h 763967"/>
                <a:gd name="connsiteX57" fmla="*/ 879581 w 2332636"/>
                <a:gd name="connsiteY57" fmla="*/ 298432 h 763967"/>
                <a:gd name="connsiteX58" fmla="*/ 874320 w 2332636"/>
                <a:gd name="connsiteY58" fmla="*/ 286671 h 763967"/>
                <a:gd name="connsiteX59" fmla="*/ 937455 w 2332636"/>
                <a:gd name="connsiteY59" fmla="*/ 283731 h 763967"/>
                <a:gd name="connsiteX60" fmla="*/ 938411 w 2332636"/>
                <a:gd name="connsiteY60" fmla="*/ 265600 h 763967"/>
                <a:gd name="connsiteX61" fmla="*/ 986241 w 2332636"/>
                <a:gd name="connsiteY61" fmla="*/ 265110 h 763967"/>
                <a:gd name="connsiteX62" fmla="*/ 1027852 w 2332636"/>
                <a:gd name="connsiteY62" fmla="*/ 262660 h 763967"/>
                <a:gd name="connsiteX63" fmla="*/ 1032157 w 2332636"/>
                <a:gd name="connsiteY63" fmla="*/ 246978 h 763967"/>
                <a:gd name="connsiteX64" fmla="*/ 1096248 w 2332636"/>
                <a:gd name="connsiteY64" fmla="*/ 244528 h 763967"/>
                <a:gd name="connsiteX65" fmla="*/ 1092900 w 2332636"/>
                <a:gd name="connsiteY65" fmla="*/ 231297 h 763967"/>
                <a:gd name="connsiteX66" fmla="*/ 1215822 w 2332636"/>
                <a:gd name="connsiteY66" fmla="*/ 229827 h 763967"/>
                <a:gd name="connsiteX67" fmla="*/ 1214865 w 2332636"/>
                <a:gd name="connsiteY67" fmla="*/ 213166 h 763967"/>
                <a:gd name="connsiteX68" fmla="*/ 1278956 w 2332636"/>
                <a:gd name="connsiteY68" fmla="*/ 212676 h 763967"/>
                <a:gd name="connsiteX69" fmla="*/ 1278000 w 2332636"/>
                <a:gd name="connsiteY69" fmla="*/ 196995 h 763967"/>
                <a:gd name="connsiteX70" fmla="*/ 1422923 w 2332636"/>
                <a:gd name="connsiteY70" fmla="*/ 194545 h 763967"/>
                <a:gd name="connsiteX71" fmla="*/ 1423879 w 2332636"/>
                <a:gd name="connsiteY71" fmla="*/ 183764 h 763967"/>
                <a:gd name="connsiteX72" fmla="*/ 1497058 w 2332636"/>
                <a:gd name="connsiteY72" fmla="*/ 184254 h 763967"/>
                <a:gd name="connsiteX73" fmla="*/ 1493710 w 2332636"/>
                <a:gd name="connsiteY73" fmla="*/ 166612 h 763967"/>
                <a:gd name="connsiteX74" fmla="*/ 1679766 w 2332636"/>
                <a:gd name="connsiteY74" fmla="*/ 166612 h 763967"/>
                <a:gd name="connsiteX75" fmla="*/ 1680244 w 2332636"/>
                <a:gd name="connsiteY75" fmla="*/ 150441 h 763967"/>
                <a:gd name="connsiteX76" fmla="*/ 1748162 w 2332636"/>
                <a:gd name="connsiteY76" fmla="*/ 151911 h 763967"/>
                <a:gd name="connsiteX77" fmla="*/ 1749597 w 2332636"/>
                <a:gd name="connsiteY77" fmla="*/ 134270 h 763967"/>
                <a:gd name="connsiteX78" fmla="*/ 1766815 w 2332636"/>
                <a:gd name="connsiteY78" fmla="*/ 135250 h 763967"/>
                <a:gd name="connsiteX79" fmla="*/ 1763467 w 2332636"/>
                <a:gd name="connsiteY79" fmla="*/ 117119 h 763967"/>
                <a:gd name="connsiteX80" fmla="*/ 1861517 w 2332636"/>
                <a:gd name="connsiteY80" fmla="*/ 114669 h 763967"/>
                <a:gd name="connsiteX81" fmla="*/ 1861517 w 2332636"/>
                <a:gd name="connsiteY81" fmla="*/ 98007 h 763967"/>
                <a:gd name="connsiteX82" fmla="*/ 1916999 w 2332636"/>
                <a:gd name="connsiteY82" fmla="*/ 96537 h 763967"/>
                <a:gd name="connsiteX83" fmla="*/ 1918913 w 2332636"/>
                <a:gd name="connsiteY83" fmla="*/ 72035 h 763967"/>
                <a:gd name="connsiteX84" fmla="*/ 1979656 w 2332636"/>
                <a:gd name="connsiteY84" fmla="*/ 71545 h 763967"/>
                <a:gd name="connsiteX85" fmla="*/ 1981091 w 2332636"/>
                <a:gd name="connsiteY85" fmla="*/ 50964 h 763967"/>
                <a:gd name="connsiteX86" fmla="*/ 2000222 w 2332636"/>
                <a:gd name="connsiteY86" fmla="*/ 49494 h 763967"/>
                <a:gd name="connsiteX87" fmla="*/ 1998788 w 2332636"/>
                <a:gd name="connsiteY87" fmla="*/ 27932 h 763967"/>
                <a:gd name="connsiteX88" fmla="*/ 2003092 w 2332636"/>
                <a:gd name="connsiteY88" fmla="*/ 26952 h 763967"/>
                <a:gd name="connsiteX89" fmla="*/ 2003092 w 2332636"/>
                <a:gd name="connsiteY89" fmla="*/ 0 h 763967"/>
                <a:gd name="connsiteX90" fmla="*/ 2332636 w 2332636"/>
                <a:gd name="connsiteY90" fmla="*/ 1960 h 763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2332636" h="763967">
                  <a:moveTo>
                    <a:pt x="0" y="763967"/>
                  </a:moveTo>
                  <a:lnTo>
                    <a:pt x="25350" y="762987"/>
                  </a:lnTo>
                  <a:lnTo>
                    <a:pt x="24871" y="734565"/>
                  </a:lnTo>
                  <a:lnTo>
                    <a:pt x="44960" y="735545"/>
                  </a:lnTo>
                  <a:lnTo>
                    <a:pt x="46873" y="719864"/>
                  </a:lnTo>
                  <a:lnTo>
                    <a:pt x="59308" y="721334"/>
                  </a:lnTo>
                  <a:lnTo>
                    <a:pt x="59308" y="705653"/>
                  </a:lnTo>
                  <a:lnTo>
                    <a:pt x="92311" y="706143"/>
                  </a:lnTo>
                  <a:lnTo>
                    <a:pt x="92311" y="674290"/>
                  </a:lnTo>
                  <a:lnTo>
                    <a:pt x="101398" y="674290"/>
                  </a:lnTo>
                  <a:lnTo>
                    <a:pt x="99485" y="661549"/>
                  </a:lnTo>
                  <a:lnTo>
                    <a:pt x="186056" y="661549"/>
                  </a:lnTo>
                  <a:lnTo>
                    <a:pt x="187969" y="646848"/>
                  </a:lnTo>
                  <a:lnTo>
                    <a:pt x="209492" y="645378"/>
                  </a:lnTo>
                  <a:lnTo>
                    <a:pt x="208058" y="630187"/>
                  </a:lnTo>
                  <a:lnTo>
                    <a:pt x="245843" y="630187"/>
                  </a:lnTo>
                  <a:lnTo>
                    <a:pt x="243451" y="614996"/>
                  </a:lnTo>
                  <a:lnTo>
                    <a:pt x="260192" y="616956"/>
                  </a:lnTo>
                  <a:lnTo>
                    <a:pt x="258278" y="599805"/>
                  </a:lnTo>
                  <a:lnTo>
                    <a:pt x="292715" y="598335"/>
                  </a:lnTo>
                  <a:lnTo>
                    <a:pt x="288411" y="583144"/>
                  </a:lnTo>
                  <a:lnTo>
                    <a:pt x="327631" y="583634"/>
                  </a:lnTo>
                  <a:lnTo>
                    <a:pt x="326674" y="555702"/>
                  </a:lnTo>
                  <a:lnTo>
                    <a:pt x="385983" y="553251"/>
                  </a:lnTo>
                  <a:lnTo>
                    <a:pt x="384070" y="523849"/>
                  </a:lnTo>
                  <a:lnTo>
                    <a:pt x="396505" y="522869"/>
                  </a:lnTo>
                  <a:lnTo>
                    <a:pt x="395549" y="509638"/>
                  </a:lnTo>
                  <a:lnTo>
                    <a:pt x="417550" y="507678"/>
                  </a:lnTo>
                  <a:lnTo>
                    <a:pt x="418028" y="494937"/>
                  </a:lnTo>
                  <a:lnTo>
                    <a:pt x="430464" y="494937"/>
                  </a:lnTo>
                  <a:lnTo>
                    <a:pt x="429986" y="483666"/>
                  </a:lnTo>
                  <a:lnTo>
                    <a:pt x="437638" y="484646"/>
                  </a:lnTo>
                  <a:lnTo>
                    <a:pt x="438595" y="467495"/>
                  </a:lnTo>
                  <a:lnTo>
                    <a:pt x="456292" y="467985"/>
                  </a:lnTo>
                  <a:lnTo>
                    <a:pt x="457727" y="450344"/>
                  </a:lnTo>
                  <a:lnTo>
                    <a:pt x="470641" y="448874"/>
                  </a:lnTo>
                  <a:lnTo>
                    <a:pt x="471119" y="434172"/>
                  </a:lnTo>
                  <a:lnTo>
                    <a:pt x="502208" y="434172"/>
                  </a:lnTo>
                  <a:lnTo>
                    <a:pt x="504121" y="417511"/>
                  </a:lnTo>
                  <a:lnTo>
                    <a:pt x="543819" y="417021"/>
                  </a:lnTo>
                  <a:lnTo>
                    <a:pt x="544776" y="405260"/>
                  </a:lnTo>
                  <a:lnTo>
                    <a:pt x="584953" y="403790"/>
                  </a:lnTo>
                  <a:lnTo>
                    <a:pt x="584953" y="389579"/>
                  </a:lnTo>
                  <a:lnTo>
                    <a:pt x="682525" y="386639"/>
                  </a:lnTo>
                  <a:lnTo>
                    <a:pt x="680611" y="374878"/>
                  </a:lnTo>
                  <a:lnTo>
                    <a:pt x="698308" y="371938"/>
                  </a:lnTo>
                  <a:lnTo>
                    <a:pt x="699265" y="363117"/>
                  </a:lnTo>
                  <a:lnTo>
                    <a:pt x="713614" y="362137"/>
                  </a:lnTo>
                  <a:lnTo>
                    <a:pt x="714570" y="350376"/>
                  </a:lnTo>
                  <a:lnTo>
                    <a:pt x="745659" y="347926"/>
                  </a:lnTo>
                  <a:lnTo>
                    <a:pt x="743268" y="333715"/>
                  </a:lnTo>
                  <a:lnTo>
                    <a:pt x="797315" y="334205"/>
                  </a:lnTo>
                  <a:lnTo>
                    <a:pt x="796358" y="315584"/>
                  </a:lnTo>
                  <a:lnTo>
                    <a:pt x="830795" y="314603"/>
                  </a:lnTo>
                  <a:lnTo>
                    <a:pt x="832230" y="320974"/>
                  </a:lnTo>
                  <a:lnTo>
                    <a:pt x="874320" y="320484"/>
                  </a:lnTo>
                  <a:lnTo>
                    <a:pt x="870015" y="301863"/>
                  </a:lnTo>
                  <a:lnTo>
                    <a:pt x="879581" y="298432"/>
                  </a:lnTo>
                  <a:lnTo>
                    <a:pt x="874320" y="286671"/>
                  </a:lnTo>
                  <a:lnTo>
                    <a:pt x="937455" y="283731"/>
                  </a:lnTo>
                  <a:lnTo>
                    <a:pt x="938411" y="265600"/>
                  </a:lnTo>
                  <a:lnTo>
                    <a:pt x="986241" y="265110"/>
                  </a:lnTo>
                  <a:lnTo>
                    <a:pt x="1027852" y="262660"/>
                  </a:lnTo>
                  <a:lnTo>
                    <a:pt x="1032157" y="246978"/>
                  </a:lnTo>
                  <a:lnTo>
                    <a:pt x="1096248" y="244528"/>
                  </a:lnTo>
                  <a:lnTo>
                    <a:pt x="1092900" y="231297"/>
                  </a:lnTo>
                  <a:lnTo>
                    <a:pt x="1215822" y="229827"/>
                  </a:lnTo>
                  <a:lnTo>
                    <a:pt x="1214865" y="213166"/>
                  </a:lnTo>
                  <a:lnTo>
                    <a:pt x="1278956" y="212676"/>
                  </a:lnTo>
                  <a:lnTo>
                    <a:pt x="1278000" y="196995"/>
                  </a:lnTo>
                  <a:lnTo>
                    <a:pt x="1422923" y="194545"/>
                  </a:lnTo>
                  <a:lnTo>
                    <a:pt x="1423879" y="183764"/>
                  </a:lnTo>
                  <a:lnTo>
                    <a:pt x="1497058" y="184254"/>
                  </a:lnTo>
                  <a:lnTo>
                    <a:pt x="1493710" y="166612"/>
                  </a:lnTo>
                  <a:lnTo>
                    <a:pt x="1679766" y="166612"/>
                  </a:lnTo>
                  <a:lnTo>
                    <a:pt x="1680244" y="150441"/>
                  </a:lnTo>
                  <a:lnTo>
                    <a:pt x="1748162" y="151911"/>
                  </a:lnTo>
                  <a:lnTo>
                    <a:pt x="1749597" y="134270"/>
                  </a:lnTo>
                  <a:lnTo>
                    <a:pt x="1766815" y="135250"/>
                  </a:lnTo>
                  <a:lnTo>
                    <a:pt x="1763467" y="117119"/>
                  </a:lnTo>
                  <a:lnTo>
                    <a:pt x="1861517" y="114669"/>
                  </a:lnTo>
                  <a:lnTo>
                    <a:pt x="1861517" y="98007"/>
                  </a:lnTo>
                  <a:lnTo>
                    <a:pt x="1916999" y="96537"/>
                  </a:lnTo>
                  <a:lnTo>
                    <a:pt x="1918913" y="72035"/>
                  </a:lnTo>
                  <a:lnTo>
                    <a:pt x="1979656" y="71545"/>
                  </a:lnTo>
                  <a:lnTo>
                    <a:pt x="1981091" y="50964"/>
                  </a:lnTo>
                  <a:lnTo>
                    <a:pt x="2000222" y="49494"/>
                  </a:lnTo>
                  <a:lnTo>
                    <a:pt x="1998788" y="27932"/>
                  </a:lnTo>
                  <a:lnTo>
                    <a:pt x="2003092" y="26952"/>
                  </a:lnTo>
                  <a:lnTo>
                    <a:pt x="2003092" y="0"/>
                  </a:lnTo>
                  <a:lnTo>
                    <a:pt x="2332636" y="1960"/>
                  </a:lnTo>
                </a:path>
              </a:pathLst>
            </a:custGeom>
            <a:noFill/>
            <a:ln w="4772" cap="flat">
              <a:solidFill>
                <a:schemeClr val="accent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000000"/>
                </a:solidFill>
                <a:effectLst/>
                <a:uLnTx/>
                <a:uFillTx/>
                <a:latin typeface="Calibri"/>
                <a:ea typeface="+mn-ea"/>
                <a:cs typeface="+mn-cs"/>
              </a:endParaRPr>
            </a:p>
          </p:txBody>
        </p:sp>
        <p:sp>
          <p:nvSpPr>
            <p:cNvPr id="60" name="TextBox 59">
              <a:extLst>
                <a:ext uri="{FF2B5EF4-FFF2-40B4-BE49-F238E27FC236}">
                  <a16:creationId xmlns:a16="http://schemas.microsoft.com/office/drawing/2014/main" id="{E7CE6E80-56AE-B86D-DB3A-54BD9B52B4C7}"/>
                </a:ext>
              </a:extLst>
            </p:cNvPr>
            <p:cNvSpPr txBox="1"/>
            <p:nvPr/>
          </p:nvSpPr>
          <p:spPr>
            <a:xfrm>
              <a:off x="11121775" y="1963360"/>
              <a:ext cx="320601" cy="153888"/>
            </a:xfrm>
            <a:prstGeom prst="rect">
              <a:avLst/>
            </a:prstGeom>
            <a:noFill/>
          </p:spPr>
          <p:txBody>
            <a:bodyPr wrap="non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a:ea typeface="+mn-ea"/>
                  <a:cs typeface="+mn-cs"/>
                </a:rPr>
                <a:t>10.9%</a:t>
              </a:r>
            </a:p>
          </p:txBody>
        </p:sp>
        <p:sp>
          <p:nvSpPr>
            <p:cNvPr id="61" name="TextBox 60">
              <a:extLst>
                <a:ext uri="{FF2B5EF4-FFF2-40B4-BE49-F238E27FC236}">
                  <a16:creationId xmlns:a16="http://schemas.microsoft.com/office/drawing/2014/main" id="{B8CFF133-6060-5D34-B24A-DB3870DC2549}"/>
                </a:ext>
              </a:extLst>
            </p:cNvPr>
            <p:cNvSpPr txBox="1"/>
            <p:nvPr/>
          </p:nvSpPr>
          <p:spPr>
            <a:xfrm>
              <a:off x="11154638" y="2467645"/>
              <a:ext cx="254877" cy="153888"/>
            </a:xfrm>
            <a:prstGeom prst="rect">
              <a:avLst/>
            </a:prstGeom>
            <a:noFill/>
          </p:spPr>
          <p:txBody>
            <a:bodyPr wrap="non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Calibri"/>
                  <a:ea typeface="+mn-ea"/>
                  <a:cs typeface="+mn-cs"/>
                </a:rPr>
                <a:t>7.7%</a:t>
              </a:r>
            </a:p>
          </p:txBody>
        </p:sp>
        <p:sp>
          <p:nvSpPr>
            <p:cNvPr id="62" name="TextBox 61">
              <a:extLst>
                <a:ext uri="{FF2B5EF4-FFF2-40B4-BE49-F238E27FC236}">
                  <a16:creationId xmlns:a16="http://schemas.microsoft.com/office/drawing/2014/main" id="{4C544F99-BC5C-99EA-2ADC-8AFA01F34CDE}"/>
                </a:ext>
              </a:extLst>
            </p:cNvPr>
            <p:cNvSpPr txBox="1"/>
            <p:nvPr/>
          </p:nvSpPr>
          <p:spPr>
            <a:xfrm>
              <a:off x="11200334" y="2677209"/>
              <a:ext cx="254877" cy="153888"/>
            </a:xfrm>
            <a:prstGeom prst="rect">
              <a:avLst/>
            </a:prstGeom>
            <a:noFill/>
          </p:spPr>
          <p:txBody>
            <a:bodyPr wrap="non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a:ea typeface="+mn-ea"/>
                  <a:cs typeface="+mn-cs"/>
                </a:rPr>
                <a:t>7.3%</a:t>
              </a:r>
            </a:p>
          </p:txBody>
        </p:sp>
        <p:sp>
          <p:nvSpPr>
            <p:cNvPr id="63" name="TextBox 62">
              <a:extLst>
                <a:ext uri="{FF2B5EF4-FFF2-40B4-BE49-F238E27FC236}">
                  <a16:creationId xmlns:a16="http://schemas.microsoft.com/office/drawing/2014/main" id="{D14153E7-B76B-96D6-FDAE-548834835AAD}"/>
                </a:ext>
              </a:extLst>
            </p:cNvPr>
            <p:cNvSpPr txBox="1"/>
            <p:nvPr/>
          </p:nvSpPr>
          <p:spPr>
            <a:xfrm>
              <a:off x="8667895" y="2538507"/>
              <a:ext cx="424795" cy="153888"/>
            </a:xfrm>
            <a:prstGeom prst="rect">
              <a:avLst/>
            </a:prstGeom>
            <a:noFill/>
          </p:spPr>
          <p:txBody>
            <a:bodyPr wrap="non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00" b="0" i="1" u="none" strike="noStrike" kern="1200" cap="none" spc="0" normalizeH="0" baseline="0" noProof="0" dirty="0">
                  <a:ln>
                    <a:noFill/>
                  </a:ln>
                  <a:solidFill>
                    <a:srgbClr val="000000"/>
                  </a:solidFill>
                  <a:effectLst/>
                  <a:uLnTx/>
                  <a:uFillTx/>
                  <a:latin typeface="Calibri"/>
                  <a:ea typeface="+mn-ea"/>
                  <a:cs typeface="+mn-cs"/>
                </a:rPr>
                <a:t>P</a:t>
              </a:r>
              <a:r>
                <a:rPr kumimoji="0" lang="en-US" sz="1000" b="0" i="0" u="none" strike="noStrike" kern="1200" cap="none" spc="0" normalizeH="0" baseline="0" noProof="0" dirty="0">
                  <a:ln>
                    <a:noFill/>
                  </a:ln>
                  <a:solidFill>
                    <a:srgbClr val="000000"/>
                  </a:solidFill>
                  <a:effectLst/>
                  <a:uLnTx/>
                  <a:uFillTx/>
                  <a:latin typeface="Calibri"/>
                  <a:ea typeface="+mn-ea"/>
                  <a:cs typeface="+mn-cs"/>
                </a:rPr>
                <a:t>=0.005</a:t>
              </a:r>
            </a:p>
          </p:txBody>
        </p:sp>
        <p:sp>
          <p:nvSpPr>
            <p:cNvPr id="64" name="TextBox 63">
              <a:extLst>
                <a:ext uri="{FF2B5EF4-FFF2-40B4-BE49-F238E27FC236}">
                  <a16:creationId xmlns:a16="http://schemas.microsoft.com/office/drawing/2014/main" id="{24D40CFB-1C8D-E267-9EE7-A9D793CC401B}"/>
                </a:ext>
              </a:extLst>
            </p:cNvPr>
            <p:cNvSpPr txBox="1"/>
            <p:nvPr/>
          </p:nvSpPr>
          <p:spPr>
            <a:xfrm>
              <a:off x="11149655" y="3079801"/>
              <a:ext cx="254877" cy="153888"/>
            </a:xfrm>
            <a:prstGeom prst="rect">
              <a:avLst/>
            </a:prstGeom>
            <a:noFill/>
          </p:spPr>
          <p:txBody>
            <a:bodyPr wrap="non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Calibri"/>
                  <a:ea typeface="+mn-ea"/>
                  <a:cs typeface="+mn-cs"/>
                </a:rPr>
                <a:t>5.7%</a:t>
              </a:r>
            </a:p>
          </p:txBody>
        </p:sp>
      </p:grpSp>
      <p:sp>
        <p:nvSpPr>
          <p:cNvPr id="67" name="Rectangle 66">
            <a:extLst>
              <a:ext uri="{FF2B5EF4-FFF2-40B4-BE49-F238E27FC236}">
                <a16:creationId xmlns:a16="http://schemas.microsoft.com/office/drawing/2014/main" id="{6BDEB508-0ACF-70F3-03A1-AE4BDF100146}"/>
              </a:ext>
            </a:extLst>
          </p:cNvPr>
          <p:cNvSpPr>
            <a:spLocks/>
          </p:cNvSpPr>
          <p:nvPr/>
        </p:nvSpPr>
        <p:spPr>
          <a:xfrm>
            <a:off x="7277099" y="5480857"/>
            <a:ext cx="4343400" cy="24014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solidFill>
                <a:effectLst/>
                <a:uLnTx/>
                <a:uFillTx/>
                <a:latin typeface="Georgia"/>
                <a:ea typeface="+mn-ea"/>
                <a:cs typeface="+mn-cs"/>
              </a:rPr>
              <a:t>Achieved level more important but variability counted</a:t>
            </a:r>
          </a:p>
        </p:txBody>
      </p:sp>
      <p:cxnSp>
        <p:nvCxnSpPr>
          <p:cNvPr id="68" name="Straight Connector 67">
            <a:extLst>
              <a:ext uri="{FF2B5EF4-FFF2-40B4-BE49-F238E27FC236}">
                <a16:creationId xmlns:a16="http://schemas.microsoft.com/office/drawing/2014/main" id="{B06E7618-B458-6E55-CFB0-3DCB9E050856}"/>
              </a:ext>
            </a:extLst>
          </p:cNvPr>
          <p:cNvCxnSpPr>
            <a:cxnSpLocks/>
          </p:cNvCxnSpPr>
          <p:nvPr/>
        </p:nvCxnSpPr>
        <p:spPr>
          <a:xfrm>
            <a:off x="2341712" y="2184298"/>
            <a:ext cx="6475" cy="3204793"/>
          </a:xfrm>
          <a:prstGeom prst="line">
            <a:avLst/>
          </a:prstGeom>
          <a:ln w="3175">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7CCAFD11-B3A2-9EA6-C76E-893FFF2CE3A6}"/>
              </a:ext>
            </a:extLst>
          </p:cNvPr>
          <p:cNvCxnSpPr>
            <a:cxnSpLocks/>
          </p:cNvCxnSpPr>
          <p:nvPr/>
        </p:nvCxnSpPr>
        <p:spPr>
          <a:xfrm>
            <a:off x="5518896" y="2184298"/>
            <a:ext cx="6475" cy="3204793"/>
          </a:xfrm>
          <a:prstGeom prst="line">
            <a:avLst/>
          </a:prstGeom>
          <a:ln w="3175">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2" name="Text Placeholder 7">
            <a:extLst>
              <a:ext uri="{FF2B5EF4-FFF2-40B4-BE49-F238E27FC236}">
                <a16:creationId xmlns:a16="http://schemas.microsoft.com/office/drawing/2014/main" id="{879236BF-1F13-3A8A-AD07-E73C94A08BA8}"/>
              </a:ext>
            </a:extLst>
          </p:cNvPr>
          <p:cNvSpPr txBox="1">
            <a:spLocks/>
          </p:cNvSpPr>
          <p:nvPr/>
        </p:nvSpPr>
        <p:spPr>
          <a:xfrm>
            <a:off x="670561" y="6125468"/>
            <a:ext cx="10035538"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Clark D 3rd, Nicholls SJ, St John J et al. Visit-to-visit cholesterol variability correlates with coronary atheroma progression and clinical outcomes. European Heart Journal. 2018 Jul 14;39(27):2551-2558.</a:t>
            </a:r>
          </a:p>
        </p:txBody>
      </p:sp>
      <p:sp>
        <p:nvSpPr>
          <p:cNvPr id="51" name="TextBox 50">
            <a:extLst>
              <a:ext uri="{FF2B5EF4-FFF2-40B4-BE49-F238E27FC236}">
                <a16:creationId xmlns:a16="http://schemas.microsoft.com/office/drawing/2014/main" id="{19B623AC-A68A-0A68-853D-88487CC0F548}"/>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GLO2241819</a:t>
            </a:r>
          </a:p>
        </p:txBody>
      </p:sp>
    </p:spTree>
    <p:extLst>
      <p:ext uri="{BB962C8B-B14F-4D97-AF65-F5344CB8AC3E}">
        <p14:creationId xmlns:p14="http://schemas.microsoft.com/office/powerpoint/2010/main" val="181378311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23E37E67-5EE8-1DD1-3F71-F92C1A288B7A}"/>
              </a:ext>
            </a:extLst>
          </p:cNvPr>
          <p:cNvGraphicFramePr>
            <a:graphicFrameLocks noChangeAspect="1"/>
          </p:cNvGraphicFramePr>
          <p:nvPr>
            <p:custDataLst>
              <p:tags r:id="rId1"/>
            </p:custDataLst>
            <p:extLst>
              <p:ext uri="{D42A27DB-BD31-4B8C-83A1-F6EECF244321}">
                <p14:modId xmlns:p14="http://schemas.microsoft.com/office/powerpoint/2010/main" val="225134240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23E37E67-5EE8-1DD1-3F71-F92C1A288B7A}"/>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24016131-845F-0B63-7B8E-8FBDDA104A52}"/>
              </a:ext>
            </a:extLst>
          </p:cNvPr>
          <p:cNvSpPr>
            <a:spLocks noGrp="1"/>
          </p:cNvSpPr>
          <p:nvPr>
            <p:ph type="title"/>
          </p:nvPr>
        </p:nvSpPr>
        <p:spPr/>
        <p:txBody>
          <a:bodyPr vert="horz"/>
          <a:lstStyle/>
          <a:p>
            <a:r>
              <a:rPr lang="en-US" dirty="0"/>
              <a:t>Prevalence of good adherence (&gt;80%) to CV medications among participants in prospective studies</a:t>
            </a:r>
          </a:p>
        </p:txBody>
      </p:sp>
      <p:sp>
        <p:nvSpPr>
          <p:cNvPr id="6" name="Text Placeholder 5">
            <a:extLst>
              <a:ext uri="{FF2B5EF4-FFF2-40B4-BE49-F238E27FC236}">
                <a16:creationId xmlns:a16="http://schemas.microsoft.com/office/drawing/2014/main" id="{D7C2D2B7-C03B-802F-6DCD-90A46CA5B116}"/>
              </a:ext>
            </a:extLst>
          </p:cNvPr>
          <p:cNvSpPr txBox="1">
            <a:spLocks/>
          </p:cNvSpPr>
          <p:nvPr/>
        </p:nvSpPr>
        <p:spPr>
          <a:xfrm>
            <a:off x="670560" y="1461985"/>
            <a:ext cx="10949939" cy="442172"/>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6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Meta-analysis of 44 studies, n= 1 978 919; 135 627 CVD events; 94 126 cases of all-cause mortality</a:t>
            </a:r>
          </a:p>
        </p:txBody>
      </p:sp>
      <p:sp>
        <p:nvSpPr>
          <p:cNvPr id="7" name="Text Placeholder 5">
            <a:extLst>
              <a:ext uri="{FF2B5EF4-FFF2-40B4-BE49-F238E27FC236}">
                <a16:creationId xmlns:a16="http://schemas.microsoft.com/office/drawing/2014/main" id="{F685E337-B979-AAAF-5787-DD1B86706F4D}"/>
              </a:ext>
            </a:extLst>
          </p:cNvPr>
          <p:cNvSpPr txBox="1">
            <a:spLocks/>
          </p:cNvSpPr>
          <p:nvPr/>
        </p:nvSpPr>
        <p:spPr>
          <a:xfrm>
            <a:off x="670561" y="1989374"/>
            <a:ext cx="10949939" cy="502920"/>
          </a:xfrm>
          <a:prstGeom prst="rect">
            <a:avLst/>
          </a:prstGeom>
          <a:gradFill flip="none" rotWithShape="1">
            <a:gsLst>
              <a:gs pos="0">
                <a:schemeClr val="accent3"/>
              </a:gs>
              <a:gs pos="100000">
                <a:schemeClr val="accent2"/>
              </a:gs>
            </a:gsLst>
            <a:lin ang="0" scaled="1"/>
            <a:tileRect/>
          </a:gradFill>
          <a:ln>
            <a:noFill/>
          </a:ln>
        </p:spPr>
        <p:txBody>
          <a:bodyPr lIns="121920"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endParaRPr kumimoji="0" lang="en-US" sz="1333"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graphicFrame>
        <p:nvGraphicFramePr>
          <p:cNvPr id="8" name="Table 19">
            <a:extLst>
              <a:ext uri="{FF2B5EF4-FFF2-40B4-BE49-F238E27FC236}">
                <a16:creationId xmlns:a16="http://schemas.microsoft.com/office/drawing/2014/main" id="{F4C610D8-A315-32B6-E3B8-000B7075C58B}"/>
              </a:ext>
            </a:extLst>
          </p:cNvPr>
          <p:cNvGraphicFramePr>
            <a:graphicFrameLocks noGrp="1"/>
          </p:cNvGraphicFramePr>
          <p:nvPr/>
        </p:nvGraphicFramePr>
        <p:xfrm>
          <a:off x="670561" y="1989374"/>
          <a:ext cx="10934698" cy="2983427"/>
        </p:xfrm>
        <a:graphic>
          <a:graphicData uri="http://schemas.openxmlformats.org/drawingml/2006/table">
            <a:tbl>
              <a:tblPr firstRow="1" bandRow="1">
                <a:tableStyleId>{F5AB1C69-6EDB-4FF4-983F-18BD219EF322}</a:tableStyleId>
              </a:tblPr>
              <a:tblGrid>
                <a:gridCol w="3898065">
                  <a:extLst>
                    <a:ext uri="{9D8B030D-6E8A-4147-A177-3AD203B41FA5}">
                      <a16:colId xmlns:a16="http://schemas.microsoft.com/office/drawing/2014/main" val="2849181564"/>
                    </a:ext>
                  </a:extLst>
                </a:gridCol>
                <a:gridCol w="873719">
                  <a:extLst>
                    <a:ext uri="{9D8B030D-6E8A-4147-A177-3AD203B41FA5}">
                      <a16:colId xmlns:a16="http://schemas.microsoft.com/office/drawing/2014/main" val="1384590464"/>
                    </a:ext>
                  </a:extLst>
                </a:gridCol>
                <a:gridCol w="1161711">
                  <a:extLst>
                    <a:ext uri="{9D8B030D-6E8A-4147-A177-3AD203B41FA5}">
                      <a16:colId xmlns:a16="http://schemas.microsoft.com/office/drawing/2014/main" val="2938396133"/>
                    </a:ext>
                  </a:extLst>
                </a:gridCol>
                <a:gridCol w="3637530">
                  <a:extLst>
                    <a:ext uri="{9D8B030D-6E8A-4147-A177-3AD203B41FA5}">
                      <a16:colId xmlns:a16="http://schemas.microsoft.com/office/drawing/2014/main" val="657768879"/>
                    </a:ext>
                  </a:extLst>
                </a:gridCol>
                <a:gridCol w="1363673">
                  <a:extLst>
                    <a:ext uri="{9D8B030D-6E8A-4147-A177-3AD203B41FA5}">
                      <a16:colId xmlns:a16="http://schemas.microsoft.com/office/drawing/2014/main" val="3693075744"/>
                    </a:ext>
                  </a:extLst>
                </a:gridCol>
              </a:tblGrid>
              <a:tr h="499872">
                <a:tc>
                  <a:txBody>
                    <a:bodyPr/>
                    <a:lstStyle/>
                    <a:p>
                      <a:pPr algn="l"/>
                      <a:endParaRPr lang="en-IN" sz="1200" b="0" dirty="0">
                        <a:solidFill>
                          <a:schemeClr val="tx1"/>
                        </a:solidFill>
                        <a:latin typeface="+mj-lt"/>
                      </a:endParaRPr>
                    </a:p>
                  </a:txBody>
                  <a:tcPr marL="36576" marR="36576" marT="36576" marB="36576" anchor="ctr">
                    <a:lnL w="12700" cap="flat" cmpd="sng" algn="ctr">
                      <a:no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200" b="0" kern="1200" dirty="0">
                          <a:solidFill>
                            <a:schemeClr val="bg1"/>
                          </a:solidFill>
                          <a:latin typeface="+mj-lt"/>
                          <a:ea typeface="+mn-ea"/>
                          <a:cs typeface="+mn-cs"/>
                        </a:rPr>
                        <a:t>No. of studies</a:t>
                      </a:r>
                      <a:endParaRPr lang="en-IN" sz="1200" b="0" kern="1200" baseline="30000" dirty="0">
                        <a:solidFill>
                          <a:schemeClr val="bg1"/>
                        </a:solidFill>
                        <a:latin typeface="+mj-lt"/>
                        <a:ea typeface="+mn-ea"/>
                        <a:cs typeface="+mn-cs"/>
                      </a:endParaRPr>
                    </a:p>
                  </a:txBody>
                  <a:tcPr marL="36576" marR="36576" marT="36576" marB="36576"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200" b="0" dirty="0">
                          <a:solidFill>
                            <a:schemeClr val="bg1"/>
                          </a:solidFill>
                          <a:latin typeface="+mj-lt"/>
                        </a:rPr>
                        <a:t>No. of participants</a:t>
                      </a:r>
                    </a:p>
                  </a:txBody>
                  <a:tcPr marL="36576" marR="36576" marT="36576" marB="36576"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IN" sz="1200" b="0" dirty="0">
                        <a:solidFill>
                          <a:schemeClr val="tx1"/>
                        </a:solidFill>
                        <a:latin typeface="+mj-lt"/>
                      </a:endParaRPr>
                    </a:p>
                  </a:txBody>
                  <a:tcPr marL="36576" marR="36576" marT="36576" marB="36576"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200" b="0" dirty="0">
                          <a:solidFill>
                            <a:schemeClr val="bg1"/>
                          </a:solidFill>
                          <a:latin typeface="+mj-lt"/>
                        </a:rPr>
                        <a:t>Proportion</a:t>
                      </a:r>
                    </a:p>
                    <a:p>
                      <a:pPr algn="ctr"/>
                      <a:r>
                        <a:rPr lang="en-IN" sz="1200" b="0" dirty="0">
                          <a:solidFill>
                            <a:schemeClr val="bg1"/>
                          </a:solidFill>
                          <a:latin typeface="+mj-lt"/>
                        </a:rPr>
                        <a:t> (95% CI)</a:t>
                      </a:r>
                    </a:p>
                  </a:txBody>
                  <a:tcPr marL="36576" marR="36576" marT="36576" marB="36576" anchor="ctr">
                    <a:lnL w="6350" cap="flat" cmpd="sng" algn="ctr">
                      <a:solidFill>
                        <a:schemeClr val="bg1">
                          <a:lumMod val="9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95795827"/>
                  </a:ext>
                </a:extLst>
              </a:tr>
              <a:tr h="496711">
                <a:tc>
                  <a:txBody>
                    <a:bodyPr/>
                    <a:lstStyle/>
                    <a:p>
                      <a:pPr algn="l"/>
                      <a:r>
                        <a:rPr lang="en-IN" sz="1200" b="0" dirty="0">
                          <a:solidFill>
                            <a:schemeClr val="tx1"/>
                          </a:solidFill>
                          <a:latin typeface="+mj-lt"/>
                        </a:rPr>
                        <a:t>Adherence to any CVD medication</a:t>
                      </a:r>
                    </a:p>
                  </a:txBody>
                  <a:tcPr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400" b="0" kern="1200" dirty="0">
                          <a:solidFill>
                            <a:schemeClr val="tx1"/>
                          </a:solidFill>
                          <a:latin typeface="+mn-lt"/>
                          <a:ea typeface="+mn-ea"/>
                          <a:cs typeface="+mn-cs"/>
                        </a:rPr>
                        <a:t>34</a:t>
                      </a:r>
                    </a:p>
                  </a:txBody>
                  <a:tcPr marL="36576"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400" b="0" dirty="0">
                          <a:solidFill>
                            <a:schemeClr val="tx1"/>
                          </a:solidFill>
                          <a:latin typeface="+mn-lt"/>
                        </a:rPr>
                        <a:t>1,230,382</a:t>
                      </a:r>
                    </a:p>
                  </a:txBody>
                  <a:tcPr marL="36576"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IN" sz="1400" b="0">
                        <a:solidFill>
                          <a:schemeClr val="tx1"/>
                        </a:solidFill>
                        <a:latin typeface="+mn-lt"/>
                      </a:endParaRPr>
                    </a:p>
                  </a:txBody>
                  <a:tcPr marL="36576"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400" b="0" dirty="0">
                          <a:solidFill>
                            <a:schemeClr val="tx1"/>
                          </a:solidFill>
                          <a:latin typeface="+mn-lt"/>
                        </a:rPr>
                        <a:t>0.60 (0.52, 0.68)</a:t>
                      </a:r>
                    </a:p>
                  </a:txBody>
                  <a:tcPr marL="36576"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79792341"/>
                  </a:ext>
                </a:extLst>
              </a:tr>
              <a:tr h="496711">
                <a:tc>
                  <a:txBody>
                    <a:bodyPr/>
                    <a:lstStyle/>
                    <a:p>
                      <a:pPr marL="169863" lvl="1" indent="-169863" algn="l" defTabSz="914400" rtl="0" eaLnBrk="1" latinLnBrk="0" hangingPunct="1">
                        <a:spcAft>
                          <a:spcPts val="300"/>
                        </a:spcAft>
                        <a:buFont typeface="Arial" panose="020B0604020202020204" pitchFamily="34" charset="0"/>
                        <a:buChar char="•"/>
                      </a:pPr>
                      <a:r>
                        <a:rPr lang="en-IN" sz="1200" kern="1200" dirty="0">
                          <a:solidFill>
                            <a:schemeClr val="tx1"/>
                          </a:solidFill>
                          <a:latin typeface="+mj-lt"/>
                          <a:ea typeface="+mn-ea"/>
                          <a:cs typeface="+mn-cs"/>
                        </a:rPr>
                        <a:t>Adherence to statins</a:t>
                      </a:r>
                    </a:p>
                  </a:txBody>
                  <a:tcPr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dash"/>
                      <a:round/>
                      <a:headEnd type="none" w="med" len="med"/>
                      <a:tailEnd type="none" w="med" len="med"/>
                    </a:lnT>
                    <a:lnB w="9525"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400" b="0" kern="1200">
                          <a:solidFill>
                            <a:schemeClr val="tx1"/>
                          </a:solidFill>
                          <a:latin typeface="+mn-lt"/>
                          <a:ea typeface="+mn-ea"/>
                          <a:cs typeface="+mn-cs"/>
                        </a:rPr>
                        <a:t>12</a:t>
                      </a:r>
                    </a:p>
                  </a:txBody>
                  <a:tcPr marL="36576"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dash"/>
                      <a:round/>
                      <a:headEnd type="none" w="med" len="med"/>
                      <a:tailEnd type="none" w="med" len="med"/>
                    </a:lnT>
                    <a:lnB w="9525"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400" b="0" dirty="0">
                          <a:solidFill>
                            <a:schemeClr val="tx1"/>
                          </a:solidFill>
                          <a:latin typeface="+mn-lt"/>
                        </a:rPr>
                        <a:t>771,323</a:t>
                      </a:r>
                    </a:p>
                  </a:txBody>
                  <a:tcPr marL="36576"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dash"/>
                      <a:round/>
                      <a:headEnd type="none" w="med" len="med"/>
                      <a:tailEnd type="none" w="med" len="med"/>
                    </a:lnT>
                    <a:lnB w="9525"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IN" sz="1400" b="0">
                        <a:solidFill>
                          <a:schemeClr val="tx1"/>
                        </a:solidFill>
                        <a:latin typeface="+mn-lt"/>
                      </a:endParaRPr>
                    </a:p>
                  </a:txBody>
                  <a:tcPr marL="36576"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dash"/>
                      <a:round/>
                      <a:headEnd type="none" w="med" len="med"/>
                      <a:tailEnd type="none" w="med" len="med"/>
                    </a:lnT>
                    <a:lnB w="9525"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400">
                          <a:solidFill>
                            <a:schemeClr val="tx1"/>
                          </a:solidFill>
                          <a:latin typeface="+mn-lt"/>
                        </a:rPr>
                        <a:t>0.54 (0.41, 0.67)</a:t>
                      </a:r>
                    </a:p>
                  </a:txBody>
                  <a:tcPr marL="36576"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dash"/>
                      <a:round/>
                      <a:headEnd type="none" w="med" len="med"/>
                      <a:tailEnd type="none" w="med" len="med"/>
                    </a:lnT>
                    <a:lnB w="9525"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13689521"/>
                  </a:ext>
                </a:extLst>
              </a:tr>
              <a:tr h="496711">
                <a:tc>
                  <a:txBody>
                    <a:bodyPr/>
                    <a:lstStyle/>
                    <a:p>
                      <a:pPr marL="169863" lvl="1" indent="-169863" algn="l" defTabSz="914400" rtl="0" eaLnBrk="1" latinLnBrk="0" hangingPunct="1">
                        <a:spcAft>
                          <a:spcPts val="300"/>
                        </a:spcAft>
                        <a:buFont typeface="Arial" panose="020B0604020202020204" pitchFamily="34" charset="0"/>
                        <a:buChar char="•"/>
                      </a:pPr>
                      <a:r>
                        <a:rPr lang="en-IN" sz="1200" kern="1200" dirty="0">
                          <a:solidFill>
                            <a:schemeClr val="tx1"/>
                          </a:solidFill>
                          <a:latin typeface="+mj-lt"/>
                          <a:ea typeface="+mn-ea"/>
                          <a:cs typeface="+mn-cs"/>
                        </a:rPr>
                        <a:t>Adherence to antihypertensives</a:t>
                      </a:r>
                    </a:p>
                  </a:txBody>
                  <a:tcPr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dash"/>
                      <a:round/>
                      <a:headEnd type="none" w="med" len="med"/>
                      <a:tailEnd type="none" w="med" len="med"/>
                    </a:lnT>
                    <a:lnB w="9525"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400" b="0" kern="1200" dirty="0">
                          <a:solidFill>
                            <a:schemeClr val="tx1"/>
                          </a:solidFill>
                          <a:latin typeface="+mn-lt"/>
                          <a:ea typeface="+mn-ea"/>
                          <a:cs typeface="+mn-cs"/>
                        </a:rPr>
                        <a:t>11</a:t>
                      </a:r>
                    </a:p>
                  </a:txBody>
                  <a:tcPr marL="36576"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dash"/>
                      <a:round/>
                      <a:headEnd type="none" w="med" len="med"/>
                      <a:tailEnd type="none" w="med" len="med"/>
                    </a:lnT>
                    <a:lnB w="9525"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400" b="0">
                          <a:solidFill>
                            <a:schemeClr val="tx1"/>
                          </a:solidFill>
                          <a:latin typeface="+mn-lt"/>
                        </a:rPr>
                        <a:t>363,819</a:t>
                      </a:r>
                    </a:p>
                  </a:txBody>
                  <a:tcPr marL="36576"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dash"/>
                      <a:round/>
                      <a:headEnd type="none" w="med" len="med"/>
                      <a:tailEnd type="none" w="med" len="med"/>
                    </a:lnT>
                    <a:lnB w="9525"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IN" sz="1400" b="0" dirty="0">
                        <a:solidFill>
                          <a:schemeClr val="tx1"/>
                        </a:solidFill>
                        <a:latin typeface="+mn-lt"/>
                      </a:endParaRPr>
                    </a:p>
                  </a:txBody>
                  <a:tcPr marL="36576"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dash"/>
                      <a:round/>
                      <a:headEnd type="none" w="med" len="med"/>
                      <a:tailEnd type="none" w="med" len="med"/>
                    </a:lnT>
                    <a:lnB w="9525"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400" dirty="0">
                          <a:solidFill>
                            <a:schemeClr val="tx1"/>
                          </a:solidFill>
                          <a:latin typeface="+mn-lt"/>
                        </a:rPr>
                        <a:t>0.59 (0.42, 0.77)</a:t>
                      </a:r>
                    </a:p>
                  </a:txBody>
                  <a:tcPr marL="36576"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dash"/>
                      <a:round/>
                      <a:headEnd type="none" w="med" len="med"/>
                      <a:tailEnd type="none" w="med" len="med"/>
                    </a:lnT>
                    <a:lnB w="9525"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19294974"/>
                  </a:ext>
                </a:extLst>
              </a:tr>
              <a:tr h="496711">
                <a:tc>
                  <a:txBody>
                    <a:bodyPr/>
                    <a:lstStyle/>
                    <a:p>
                      <a:pPr marL="169863" lvl="1" indent="-169863" algn="l" defTabSz="914400" rtl="0" eaLnBrk="1" latinLnBrk="0" hangingPunct="1">
                        <a:spcAft>
                          <a:spcPts val="300"/>
                        </a:spcAft>
                        <a:buFont typeface="Arial" panose="020B0604020202020204" pitchFamily="34" charset="0"/>
                        <a:buChar char="•"/>
                      </a:pPr>
                      <a:r>
                        <a:rPr lang="en-IN" sz="1200" kern="1200" dirty="0">
                          <a:solidFill>
                            <a:schemeClr val="tx1"/>
                          </a:solidFill>
                          <a:latin typeface="+mj-lt"/>
                          <a:ea typeface="+mn-ea"/>
                          <a:cs typeface="+mn-cs"/>
                        </a:rPr>
                        <a:t>Adherence to aspirin</a:t>
                      </a:r>
                    </a:p>
                  </a:txBody>
                  <a:tcPr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dash"/>
                      <a:round/>
                      <a:headEnd type="none" w="med" len="med"/>
                      <a:tailEnd type="none" w="med" len="med"/>
                    </a:lnT>
                    <a:lnB w="9525"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400" b="0" kern="1200">
                          <a:solidFill>
                            <a:schemeClr val="tx1"/>
                          </a:solidFill>
                          <a:latin typeface="+mn-lt"/>
                          <a:ea typeface="+mn-ea"/>
                          <a:cs typeface="+mn-cs"/>
                        </a:rPr>
                        <a:t>2</a:t>
                      </a:r>
                    </a:p>
                  </a:txBody>
                  <a:tcPr marL="36576"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dash"/>
                      <a:round/>
                      <a:headEnd type="none" w="med" len="med"/>
                      <a:tailEnd type="none" w="med" len="med"/>
                    </a:lnT>
                    <a:lnB w="9525"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400" b="0" dirty="0">
                          <a:solidFill>
                            <a:schemeClr val="tx1"/>
                          </a:solidFill>
                          <a:latin typeface="+mn-lt"/>
                        </a:rPr>
                        <a:t>11,068</a:t>
                      </a:r>
                    </a:p>
                  </a:txBody>
                  <a:tcPr marL="36576"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dash"/>
                      <a:round/>
                      <a:headEnd type="none" w="med" len="med"/>
                      <a:tailEnd type="none" w="med" len="med"/>
                    </a:lnT>
                    <a:lnB w="9525"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IN" sz="1400" b="0" dirty="0">
                        <a:solidFill>
                          <a:schemeClr val="tx1"/>
                        </a:solidFill>
                        <a:latin typeface="+mn-lt"/>
                      </a:endParaRPr>
                    </a:p>
                  </a:txBody>
                  <a:tcPr marL="36576"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dash"/>
                      <a:round/>
                      <a:headEnd type="none" w="med" len="med"/>
                      <a:tailEnd type="none" w="med" len="med"/>
                    </a:lnT>
                    <a:lnB w="9525"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400" dirty="0">
                          <a:solidFill>
                            <a:schemeClr val="tx1"/>
                          </a:solidFill>
                          <a:latin typeface="+mn-lt"/>
                        </a:rPr>
                        <a:t>0.70 (0.49, 0.91)</a:t>
                      </a:r>
                    </a:p>
                  </a:txBody>
                  <a:tcPr marL="36576"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dash"/>
                      <a:round/>
                      <a:headEnd type="none" w="med" len="med"/>
                      <a:tailEnd type="none" w="med" len="med"/>
                    </a:lnT>
                    <a:lnB w="9525"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54448524"/>
                  </a:ext>
                </a:extLst>
              </a:tr>
              <a:tr h="496711">
                <a:tc>
                  <a:txBody>
                    <a:bodyPr/>
                    <a:lstStyle/>
                    <a:p>
                      <a:pPr marL="169863" lvl="1" indent="-169863" algn="l" defTabSz="914400" rtl="0" eaLnBrk="1" latinLnBrk="0" hangingPunct="1">
                        <a:spcAft>
                          <a:spcPts val="300"/>
                        </a:spcAft>
                        <a:buFont typeface="Arial" panose="020B0604020202020204" pitchFamily="34" charset="0"/>
                        <a:buChar char="•"/>
                      </a:pPr>
                      <a:r>
                        <a:rPr lang="en-IN" sz="1200" kern="1200" dirty="0">
                          <a:solidFill>
                            <a:schemeClr val="tx1"/>
                          </a:solidFill>
                          <a:latin typeface="+mj-lt"/>
                          <a:ea typeface="+mn-ea"/>
                          <a:cs typeface="+mn-cs"/>
                        </a:rPr>
                        <a:t>Adherence to antidiabetics agents</a:t>
                      </a:r>
                    </a:p>
                  </a:txBody>
                  <a:tcPr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dash"/>
                      <a:round/>
                      <a:headEnd type="none" w="med" len="med"/>
                      <a:tailEnd type="none" w="med" len="med"/>
                    </a:lnT>
                    <a:lnB w="952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400" b="0" kern="1200">
                          <a:solidFill>
                            <a:schemeClr val="tx1"/>
                          </a:solidFill>
                          <a:latin typeface="+mn-lt"/>
                          <a:ea typeface="+mn-ea"/>
                          <a:cs typeface="+mn-cs"/>
                        </a:rPr>
                        <a:t>2</a:t>
                      </a:r>
                    </a:p>
                  </a:txBody>
                  <a:tcPr marL="36576"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dash"/>
                      <a:round/>
                      <a:headEnd type="none" w="med" len="med"/>
                      <a:tailEnd type="none" w="med" len="med"/>
                    </a:lnT>
                    <a:lnB w="952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400" b="0">
                          <a:solidFill>
                            <a:schemeClr val="tx1"/>
                          </a:solidFill>
                          <a:latin typeface="+mn-lt"/>
                        </a:rPr>
                        <a:t>1,112</a:t>
                      </a:r>
                    </a:p>
                  </a:txBody>
                  <a:tcPr marL="36576"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dash"/>
                      <a:round/>
                      <a:headEnd type="none" w="med" len="med"/>
                      <a:tailEnd type="none" w="med" len="med"/>
                    </a:lnT>
                    <a:lnB w="952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IN" sz="1400" b="0" dirty="0">
                        <a:solidFill>
                          <a:schemeClr val="tx1"/>
                        </a:solidFill>
                        <a:latin typeface="+mn-lt"/>
                      </a:endParaRPr>
                    </a:p>
                  </a:txBody>
                  <a:tcPr marL="36576"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dash"/>
                      <a:round/>
                      <a:headEnd type="none" w="med" len="med"/>
                      <a:tailEnd type="none" w="med" len="med"/>
                    </a:lnT>
                    <a:lnB w="952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400" dirty="0">
                          <a:solidFill>
                            <a:schemeClr val="tx1"/>
                          </a:solidFill>
                          <a:latin typeface="+mn-lt"/>
                        </a:rPr>
                        <a:t>0.69 (0.59, 0.78)</a:t>
                      </a:r>
                    </a:p>
                  </a:txBody>
                  <a:tcPr marL="36576"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dash"/>
                      <a:round/>
                      <a:headEnd type="none" w="med" len="med"/>
                      <a:tailEnd type="none" w="med" len="med"/>
                    </a:lnT>
                    <a:lnB w="952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72346959"/>
                  </a:ext>
                </a:extLst>
              </a:tr>
            </a:tbl>
          </a:graphicData>
        </a:graphic>
      </p:graphicFrame>
      <p:sp>
        <p:nvSpPr>
          <p:cNvPr id="9" name="Rectangle 8">
            <a:extLst>
              <a:ext uri="{FF2B5EF4-FFF2-40B4-BE49-F238E27FC236}">
                <a16:creationId xmlns:a16="http://schemas.microsoft.com/office/drawing/2014/main" id="{0C247DB7-91DE-77B8-125A-0D3C1DC2BD14}"/>
              </a:ext>
            </a:extLst>
          </p:cNvPr>
          <p:cNvSpPr/>
          <p:nvPr/>
        </p:nvSpPr>
        <p:spPr>
          <a:xfrm>
            <a:off x="8889700" y="2924118"/>
            <a:ext cx="1101323" cy="61665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IN" sz="1600" b="0" i="0" u="none" strike="noStrike" kern="1200" cap="none" spc="0" normalizeH="0" baseline="0" noProof="0" dirty="0">
                <a:ln>
                  <a:noFill/>
                </a:ln>
                <a:solidFill>
                  <a:srgbClr val="E4002B"/>
                </a:solidFill>
                <a:effectLst/>
                <a:uLnTx/>
                <a:uFillTx/>
                <a:latin typeface="Georgia"/>
                <a:ea typeface="+mn-ea"/>
                <a:cs typeface="+mn-cs"/>
              </a:rPr>
              <a:t>Poor</a:t>
            </a:r>
            <a:br>
              <a:rPr kumimoji="0" lang="en-IN" sz="1600" b="0" i="0" u="none" strike="noStrike" kern="1200" cap="none" spc="0" normalizeH="0" baseline="0" noProof="0" dirty="0">
                <a:ln>
                  <a:noFill/>
                </a:ln>
                <a:solidFill>
                  <a:srgbClr val="E4002B"/>
                </a:solidFill>
                <a:effectLst/>
                <a:uLnTx/>
                <a:uFillTx/>
                <a:latin typeface="Georgia"/>
                <a:ea typeface="+mn-ea"/>
                <a:cs typeface="+mn-cs"/>
              </a:rPr>
            </a:br>
            <a:r>
              <a:rPr kumimoji="0" lang="en-IN" sz="1600" b="0" i="0" u="none" strike="noStrike" kern="1200" cap="none" spc="0" normalizeH="0" baseline="0" noProof="0" dirty="0">
                <a:ln>
                  <a:noFill/>
                </a:ln>
                <a:solidFill>
                  <a:srgbClr val="E4002B"/>
                </a:solidFill>
                <a:effectLst/>
                <a:uLnTx/>
                <a:uFillTx/>
                <a:latin typeface="Georgia"/>
                <a:ea typeface="+mn-ea"/>
                <a:cs typeface="+mn-cs"/>
              </a:rPr>
              <a:t>adherence</a:t>
            </a:r>
          </a:p>
        </p:txBody>
      </p:sp>
      <p:sp>
        <p:nvSpPr>
          <p:cNvPr id="10" name="Rectangle 9">
            <a:extLst>
              <a:ext uri="{FF2B5EF4-FFF2-40B4-BE49-F238E27FC236}">
                <a16:creationId xmlns:a16="http://schemas.microsoft.com/office/drawing/2014/main" id="{22A687CE-CBDC-30A5-C648-E1E8BE1D3433}"/>
              </a:ext>
            </a:extLst>
          </p:cNvPr>
          <p:cNvSpPr/>
          <p:nvPr/>
        </p:nvSpPr>
        <p:spPr>
          <a:xfrm>
            <a:off x="8463036" y="2611119"/>
            <a:ext cx="216747" cy="216747"/>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white"/>
              </a:solidFill>
              <a:effectLst/>
              <a:uLnTx/>
              <a:uFillTx/>
              <a:latin typeface="Calibri"/>
              <a:ea typeface="+mn-ea"/>
              <a:cs typeface="+mn-cs"/>
            </a:endParaRPr>
          </a:p>
        </p:txBody>
      </p:sp>
      <p:cxnSp>
        <p:nvCxnSpPr>
          <p:cNvPr id="11" name="Straight Connector 10">
            <a:extLst>
              <a:ext uri="{FF2B5EF4-FFF2-40B4-BE49-F238E27FC236}">
                <a16:creationId xmlns:a16="http://schemas.microsoft.com/office/drawing/2014/main" id="{6A110244-4A18-93F4-FA7F-B7AB280A5000}"/>
              </a:ext>
            </a:extLst>
          </p:cNvPr>
          <p:cNvCxnSpPr>
            <a:cxnSpLocks/>
          </p:cNvCxnSpPr>
          <p:nvPr/>
        </p:nvCxnSpPr>
        <p:spPr>
          <a:xfrm>
            <a:off x="8317409" y="2719493"/>
            <a:ext cx="495106" cy="0"/>
          </a:xfrm>
          <a:prstGeom prst="line">
            <a:avLst/>
          </a:prstGeom>
          <a:ln>
            <a:solidFill>
              <a:schemeClr val="accent1">
                <a:lumMod val="50000"/>
              </a:schemeClr>
            </a:solidFill>
          </a:ln>
        </p:spPr>
        <p:style>
          <a:lnRef idx="1">
            <a:schemeClr val="accent1"/>
          </a:lnRef>
          <a:fillRef idx="0">
            <a:schemeClr val="accent1"/>
          </a:fillRef>
          <a:effectRef idx="0">
            <a:schemeClr val="accent1"/>
          </a:effectRef>
          <a:fontRef idx="minor">
            <a:schemeClr val="tx1"/>
          </a:fontRef>
        </p:style>
      </p:cxnSp>
      <p:sp>
        <p:nvSpPr>
          <p:cNvPr id="12" name="Rectangle 11">
            <a:extLst>
              <a:ext uri="{FF2B5EF4-FFF2-40B4-BE49-F238E27FC236}">
                <a16:creationId xmlns:a16="http://schemas.microsoft.com/office/drawing/2014/main" id="{55AC52FC-7330-2AC7-8F48-BE2838B4418A}"/>
              </a:ext>
            </a:extLst>
          </p:cNvPr>
          <p:cNvSpPr/>
          <p:nvPr/>
        </p:nvSpPr>
        <p:spPr>
          <a:xfrm>
            <a:off x="8060869" y="3118059"/>
            <a:ext cx="216747" cy="216747"/>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white"/>
              </a:solidFill>
              <a:effectLst/>
              <a:uLnTx/>
              <a:uFillTx/>
              <a:latin typeface="Calibri"/>
              <a:ea typeface="+mn-ea"/>
              <a:cs typeface="+mn-cs"/>
            </a:endParaRPr>
          </a:p>
        </p:txBody>
      </p:sp>
      <p:cxnSp>
        <p:nvCxnSpPr>
          <p:cNvPr id="13" name="Straight Connector 12">
            <a:extLst>
              <a:ext uri="{FF2B5EF4-FFF2-40B4-BE49-F238E27FC236}">
                <a16:creationId xmlns:a16="http://schemas.microsoft.com/office/drawing/2014/main" id="{9C44C576-4487-1859-62D2-55B75F420B91}"/>
              </a:ext>
            </a:extLst>
          </p:cNvPr>
          <p:cNvCxnSpPr>
            <a:cxnSpLocks/>
          </p:cNvCxnSpPr>
          <p:nvPr/>
        </p:nvCxnSpPr>
        <p:spPr>
          <a:xfrm>
            <a:off x="7597743" y="3226433"/>
            <a:ext cx="1062567" cy="0"/>
          </a:xfrm>
          <a:prstGeom prst="line">
            <a:avLst/>
          </a:prstGeom>
          <a:ln>
            <a:solidFill>
              <a:schemeClr val="accent1">
                <a:lumMod val="50000"/>
              </a:schemeClr>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6C91DABB-B635-9BA7-303D-F4ED3F94E776}"/>
              </a:ext>
            </a:extLst>
          </p:cNvPr>
          <p:cNvSpPr/>
          <p:nvPr/>
        </p:nvSpPr>
        <p:spPr>
          <a:xfrm>
            <a:off x="8213269" y="3634526"/>
            <a:ext cx="216747" cy="216747"/>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white"/>
              </a:solidFill>
              <a:effectLst/>
              <a:uLnTx/>
              <a:uFillTx/>
              <a:latin typeface="Calibri"/>
              <a:ea typeface="+mn-ea"/>
              <a:cs typeface="+mn-cs"/>
            </a:endParaRPr>
          </a:p>
        </p:txBody>
      </p:sp>
      <p:cxnSp>
        <p:nvCxnSpPr>
          <p:cNvPr id="15" name="Straight Connector 14">
            <a:extLst>
              <a:ext uri="{FF2B5EF4-FFF2-40B4-BE49-F238E27FC236}">
                <a16:creationId xmlns:a16="http://schemas.microsoft.com/office/drawing/2014/main" id="{BFEC57FB-98D2-A918-47C0-3633937D71F5}"/>
              </a:ext>
            </a:extLst>
          </p:cNvPr>
          <p:cNvCxnSpPr>
            <a:cxnSpLocks/>
          </p:cNvCxnSpPr>
          <p:nvPr/>
        </p:nvCxnSpPr>
        <p:spPr>
          <a:xfrm>
            <a:off x="7750143" y="3742899"/>
            <a:ext cx="1062567" cy="0"/>
          </a:xfrm>
          <a:prstGeom prst="line">
            <a:avLst/>
          </a:prstGeom>
          <a:ln>
            <a:solidFill>
              <a:schemeClr val="accent1">
                <a:lumMod val="50000"/>
              </a:schemeClr>
            </a:solidFill>
          </a:ln>
        </p:spPr>
        <p:style>
          <a:lnRef idx="1">
            <a:schemeClr val="accent1"/>
          </a:lnRef>
          <a:fillRef idx="0">
            <a:schemeClr val="accent1"/>
          </a:fillRef>
          <a:effectRef idx="0">
            <a:schemeClr val="accent1"/>
          </a:effectRef>
          <a:fontRef idx="minor">
            <a:schemeClr val="tx1"/>
          </a:fontRef>
        </p:style>
      </p:cxnSp>
      <p:sp>
        <p:nvSpPr>
          <p:cNvPr id="16" name="Rectangle 15">
            <a:extLst>
              <a:ext uri="{FF2B5EF4-FFF2-40B4-BE49-F238E27FC236}">
                <a16:creationId xmlns:a16="http://schemas.microsoft.com/office/drawing/2014/main" id="{6F0885D7-AC24-1594-B5C7-83CAA4C9B16E}"/>
              </a:ext>
            </a:extLst>
          </p:cNvPr>
          <p:cNvSpPr/>
          <p:nvPr/>
        </p:nvSpPr>
        <p:spPr>
          <a:xfrm>
            <a:off x="8509603" y="4114497"/>
            <a:ext cx="216747" cy="216747"/>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white"/>
              </a:solidFill>
              <a:effectLst/>
              <a:uLnTx/>
              <a:uFillTx/>
              <a:latin typeface="Calibri"/>
              <a:ea typeface="+mn-ea"/>
              <a:cs typeface="+mn-cs"/>
            </a:endParaRPr>
          </a:p>
        </p:txBody>
      </p:sp>
      <p:cxnSp>
        <p:nvCxnSpPr>
          <p:cNvPr id="17" name="Straight Connector 16">
            <a:extLst>
              <a:ext uri="{FF2B5EF4-FFF2-40B4-BE49-F238E27FC236}">
                <a16:creationId xmlns:a16="http://schemas.microsoft.com/office/drawing/2014/main" id="{8D9A8EFA-AF22-AB2E-F57B-6AA334DDC4F8}"/>
              </a:ext>
            </a:extLst>
          </p:cNvPr>
          <p:cNvCxnSpPr>
            <a:cxnSpLocks/>
          </p:cNvCxnSpPr>
          <p:nvPr/>
        </p:nvCxnSpPr>
        <p:spPr>
          <a:xfrm>
            <a:off x="8046477" y="4222870"/>
            <a:ext cx="1062567" cy="0"/>
          </a:xfrm>
          <a:prstGeom prst="line">
            <a:avLst/>
          </a:prstGeom>
          <a:ln>
            <a:solidFill>
              <a:schemeClr val="accent1">
                <a:lumMod val="50000"/>
              </a:schemeClr>
            </a:solidFill>
          </a:ln>
        </p:spPr>
        <p:style>
          <a:lnRef idx="1">
            <a:schemeClr val="accent1"/>
          </a:lnRef>
          <a:fillRef idx="0">
            <a:schemeClr val="accent1"/>
          </a:fillRef>
          <a:effectRef idx="0">
            <a:schemeClr val="accent1"/>
          </a:effectRef>
          <a:fontRef idx="minor">
            <a:schemeClr val="tx1"/>
          </a:fontRef>
        </p:style>
      </p:cxnSp>
      <p:sp>
        <p:nvSpPr>
          <p:cNvPr id="18" name="Rectangle 17">
            <a:extLst>
              <a:ext uri="{FF2B5EF4-FFF2-40B4-BE49-F238E27FC236}">
                <a16:creationId xmlns:a16="http://schemas.microsoft.com/office/drawing/2014/main" id="{646F03AA-8320-60CD-F040-A1CE7E898AED}"/>
              </a:ext>
            </a:extLst>
          </p:cNvPr>
          <p:cNvSpPr/>
          <p:nvPr/>
        </p:nvSpPr>
        <p:spPr>
          <a:xfrm>
            <a:off x="8669864" y="4597363"/>
            <a:ext cx="216747" cy="216747"/>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white"/>
              </a:solidFill>
              <a:effectLst/>
              <a:uLnTx/>
              <a:uFillTx/>
              <a:latin typeface="Calibri"/>
              <a:ea typeface="+mn-ea"/>
              <a:cs typeface="+mn-cs"/>
            </a:endParaRPr>
          </a:p>
        </p:txBody>
      </p:sp>
      <p:cxnSp>
        <p:nvCxnSpPr>
          <p:cNvPr id="19" name="Straight Connector 18">
            <a:extLst>
              <a:ext uri="{FF2B5EF4-FFF2-40B4-BE49-F238E27FC236}">
                <a16:creationId xmlns:a16="http://schemas.microsoft.com/office/drawing/2014/main" id="{BA81862F-62BA-DDC5-201B-A0A83CA46039}"/>
              </a:ext>
            </a:extLst>
          </p:cNvPr>
          <p:cNvCxnSpPr>
            <a:cxnSpLocks/>
          </p:cNvCxnSpPr>
          <p:nvPr/>
        </p:nvCxnSpPr>
        <p:spPr>
          <a:xfrm>
            <a:off x="8524237" y="4705736"/>
            <a:ext cx="491067" cy="0"/>
          </a:xfrm>
          <a:prstGeom prst="line">
            <a:avLst/>
          </a:prstGeom>
          <a:ln>
            <a:solidFill>
              <a:schemeClr val="accent1">
                <a:lumMod val="50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30FA1825-054C-638A-B129-31DFF38BC5D0}"/>
              </a:ext>
            </a:extLst>
          </p:cNvPr>
          <p:cNvCxnSpPr>
            <a:cxnSpLocks/>
          </p:cNvCxnSpPr>
          <p:nvPr/>
        </p:nvCxnSpPr>
        <p:spPr>
          <a:xfrm>
            <a:off x="6872391" y="4966398"/>
            <a:ext cx="2722639"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CD721671-B1C1-3D7B-DF32-CE2EDDC2DC6F}"/>
              </a:ext>
            </a:extLst>
          </p:cNvPr>
          <p:cNvSpPr txBox="1"/>
          <p:nvPr/>
        </p:nvSpPr>
        <p:spPr>
          <a:xfrm>
            <a:off x="9451096" y="5108425"/>
            <a:ext cx="296333" cy="164212"/>
          </a:xfrm>
          <a:prstGeom prst="rect">
            <a:avLst/>
          </a:prstGeom>
          <a:noFill/>
          <a:ln>
            <a:noFill/>
          </a:ln>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IN" sz="1067" b="0" i="0" u="none" strike="noStrike" kern="1200" cap="none" spc="0" normalizeH="0" baseline="0" noProof="0">
                <a:ln>
                  <a:noFill/>
                </a:ln>
                <a:solidFill>
                  <a:srgbClr val="000000"/>
                </a:solidFill>
                <a:effectLst/>
                <a:uLnTx/>
                <a:uFillTx/>
                <a:latin typeface="Calibri"/>
                <a:ea typeface="+mn-ea"/>
                <a:cs typeface="+mn-cs"/>
              </a:rPr>
              <a:t>1</a:t>
            </a:r>
          </a:p>
        </p:txBody>
      </p:sp>
      <p:cxnSp>
        <p:nvCxnSpPr>
          <p:cNvPr id="22" name="Straight Connector 21">
            <a:extLst>
              <a:ext uri="{FF2B5EF4-FFF2-40B4-BE49-F238E27FC236}">
                <a16:creationId xmlns:a16="http://schemas.microsoft.com/office/drawing/2014/main" id="{FDB31FE5-08D1-185F-FF00-27EB235CCDBC}"/>
              </a:ext>
            </a:extLst>
          </p:cNvPr>
          <p:cNvCxnSpPr>
            <a:cxnSpLocks/>
          </p:cNvCxnSpPr>
          <p:nvPr/>
        </p:nvCxnSpPr>
        <p:spPr>
          <a:xfrm>
            <a:off x="9595029" y="4966398"/>
            <a:ext cx="0" cy="110067"/>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BC777AD4-E17B-1DCB-32CD-8CDB0BBB5B26}"/>
              </a:ext>
            </a:extLst>
          </p:cNvPr>
          <p:cNvCxnSpPr>
            <a:cxnSpLocks/>
          </p:cNvCxnSpPr>
          <p:nvPr/>
        </p:nvCxnSpPr>
        <p:spPr>
          <a:xfrm>
            <a:off x="6872391" y="4966398"/>
            <a:ext cx="0" cy="110067"/>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61571507-01AA-1588-7A06-051EB1749033}"/>
              </a:ext>
            </a:extLst>
          </p:cNvPr>
          <p:cNvCxnSpPr>
            <a:cxnSpLocks/>
          </p:cNvCxnSpPr>
          <p:nvPr/>
        </p:nvCxnSpPr>
        <p:spPr>
          <a:xfrm>
            <a:off x="7416919" y="4966398"/>
            <a:ext cx="0" cy="110067"/>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B758603C-AB11-05C1-CFCE-A766EC484DBE}"/>
              </a:ext>
            </a:extLst>
          </p:cNvPr>
          <p:cNvCxnSpPr>
            <a:cxnSpLocks/>
          </p:cNvCxnSpPr>
          <p:nvPr/>
        </p:nvCxnSpPr>
        <p:spPr>
          <a:xfrm>
            <a:off x="7961447" y="4966398"/>
            <a:ext cx="0" cy="110067"/>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28337090-53C7-8763-3B67-FC78CF5E4249}"/>
              </a:ext>
            </a:extLst>
          </p:cNvPr>
          <p:cNvCxnSpPr>
            <a:cxnSpLocks/>
          </p:cNvCxnSpPr>
          <p:nvPr/>
        </p:nvCxnSpPr>
        <p:spPr>
          <a:xfrm>
            <a:off x="8505975" y="4966398"/>
            <a:ext cx="0" cy="110067"/>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E53FC125-A4AC-FA4E-845A-5DB078A4A829}"/>
              </a:ext>
            </a:extLst>
          </p:cNvPr>
          <p:cNvCxnSpPr>
            <a:cxnSpLocks/>
          </p:cNvCxnSpPr>
          <p:nvPr/>
        </p:nvCxnSpPr>
        <p:spPr>
          <a:xfrm>
            <a:off x="9050503" y="4966398"/>
            <a:ext cx="0" cy="110067"/>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C24975D1-3802-305C-FA34-47A7A0A7D1D9}"/>
              </a:ext>
            </a:extLst>
          </p:cNvPr>
          <p:cNvSpPr txBox="1"/>
          <p:nvPr/>
        </p:nvSpPr>
        <p:spPr>
          <a:xfrm>
            <a:off x="8899704" y="5108425"/>
            <a:ext cx="296333" cy="164212"/>
          </a:xfrm>
          <a:prstGeom prst="rect">
            <a:avLst/>
          </a:prstGeom>
          <a:noFill/>
          <a:ln>
            <a:noFill/>
          </a:ln>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IN" sz="1067" b="0" i="0" u="none" strike="noStrike" kern="1200" cap="none" spc="0" normalizeH="0" baseline="0" noProof="0" dirty="0">
                <a:ln>
                  <a:noFill/>
                </a:ln>
                <a:solidFill>
                  <a:srgbClr val="000000"/>
                </a:solidFill>
                <a:effectLst/>
                <a:uLnTx/>
                <a:uFillTx/>
                <a:latin typeface="Calibri"/>
                <a:ea typeface="+mn-ea"/>
                <a:cs typeface="+mn-cs"/>
              </a:rPr>
              <a:t>0.8</a:t>
            </a:r>
          </a:p>
        </p:txBody>
      </p:sp>
      <p:sp>
        <p:nvSpPr>
          <p:cNvPr id="29" name="TextBox 28">
            <a:extLst>
              <a:ext uri="{FF2B5EF4-FFF2-40B4-BE49-F238E27FC236}">
                <a16:creationId xmlns:a16="http://schemas.microsoft.com/office/drawing/2014/main" id="{D056B5B1-5F15-A5AD-57A0-5F80FCF0BB36}"/>
              </a:ext>
            </a:extLst>
          </p:cNvPr>
          <p:cNvSpPr txBox="1"/>
          <p:nvPr/>
        </p:nvSpPr>
        <p:spPr>
          <a:xfrm>
            <a:off x="8373084" y="5108425"/>
            <a:ext cx="296333" cy="164212"/>
          </a:xfrm>
          <a:prstGeom prst="rect">
            <a:avLst/>
          </a:prstGeom>
          <a:noFill/>
          <a:ln>
            <a:noFill/>
          </a:ln>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IN" sz="1067" b="0" i="0" u="none" strike="noStrike" kern="1200" cap="none" spc="0" normalizeH="0" baseline="0" noProof="0">
                <a:ln>
                  <a:noFill/>
                </a:ln>
                <a:solidFill>
                  <a:srgbClr val="000000"/>
                </a:solidFill>
                <a:effectLst/>
                <a:uLnTx/>
                <a:uFillTx/>
                <a:latin typeface="Calibri"/>
                <a:ea typeface="+mn-ea"/>
                <a:cs typeface="+mn-cs"/>
              </a:rPr>
              <a:t>0.6</a:t>
            </a:r>
          </a:p>
        </p:txBody>
      </p:sp>
      <p:sp>
        <p:nvSpPr>
          <p:cNvPr id="30" name="TextBox 29">
            <a:extLst>
              <a:ext uri="{FF2B5EF4-FFF2-40B4-BE49-F238E27FC236}">
                <a16:creationId xmlns:a16="http://schemas.microsoft.com/office/drawing/2014/main" id="{91E0167C-5634-4657-5148-7586AE1979B8}"/>
              </a:ext>
            </a:extLst>
          </p:cNvPr>
          <p:cNvSpPr txBox="1"/>
          <p:nvPr/>
        </p:nvSpPr>
        <p:spPr>
          <a:xfrm>
            <a:off x="7811078" y="5108425"/>
            <a:ext cx="296333" cy="164212"/>
          </a:xfrm>
          <a:prstGeom prst="rect">
            <a:avLst/>
          </a:prstGeom>
          <a:noFill/>
          <a:ln>
            <a:noFill/>
          </a:ln>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IN" sz="1067" b="0" i="0" u="none" strike="noStrike" kern="1200" cap="none" spc="0" normalizeH="0" baseline="0" noProof="0">
                <a:ln>
                  <a:noFill/>
                </a:ln>
                <a:solidFill>
                  <a:srgbClr val="000000"/>
                </a:solidFill>
                <a:effectLst/>
                <a:uLnTx/>
                <a:uFillTx/>
                <a:latin typeface="Calibri"/>
                <a:ea typeface="+mn-ea"/>
                <a:cs typeface="+mn-cs"/>
              </a:rPr>
              <a:t>0.4</a:t>
            </a:r>
          </a:p>
        </p:txBody>
      </p:sp>
      <p:sp>
        <p:nvSpPr>
          <p:cNvPr id="31" name="TextBox 30">
            <a:extLst>
              <a:ext uri="{FF2B5EF4-FFF2-40B4-BE49-F238E27FC236}">
                <a16:creationId xmlns:a16="http://schemas.microsoft.com/office/drawing/2014/main" id="{2422F1D7-B8C1-1AC7-D5FE-B3F55AF7F9D2}"/>
              </a:ext>
            </a:extLst>
          </p:cNvPr>
          <p:cNvSpPr txBox="1"/>
          <p:nvPr/>
        </p:nvSpPr>
        <p:spPr>
          <a:xfrm>
            <a:off x="7270400" y="5108425"/>
            <a:ext cx="296333" cy="164212"/>
          </a:xfrm>
          <a:prstGeom prst="rect">
            <a:avLst/>
          </a:prstGeom>
          <a:noFill/>
          <a:ln>
            <a:noFill/>
          </a:ln>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IN" sz="1067" b="0" i="0" u="none" strike="noStrike" kern="1200" cap="none" spc="0" normalizeH="0" baseline="0" noProof="0">
                <a:ln>
                  <a:noFill/>
                </a:ln>
                <a:solidFill>
                  <a:srgbClr val="000000"/>
                </a:solidFill>
                <a:effectLst/>
                <a:uLnTx/>
                <a:uFillTx/>
                <a:latin typeface="Calibri"/>
                <a:ea typeface="+mn-ea"/>
                <a:cs typeface="+mn-cs"/>
              </a:rPr>
              <a:t>0.2</a:t>
            </a:r>
          </a:p>
        </p:txBody>
      </p:sp>
      <p:sp>
        <p:nvSpPr>
          <p:cNvPr id="32" name="Oval 31">
            <a:extLst>
              <a:ext uri="{FF2B5EF4-FFF2-40B4-BE49-F238E27FC236}">
                <a16:creationId xmlns:a16="http://schemas.microsoft.com/office/drawing/2014/main" id="{AD6A9387-20C1-4D0C-7E4F-B1F9406D0A64}"/>
              </a:ext>
            </a:extLst>
          </p:cNvPr>
          <p:cNvSpPr/>
          <p:nvPr/>
        </p:nvSpPr>
        <p:spPr>
          <a:xfrm>
            <a:off x="9105440" y="2518844"/>
            <a:ext cx="690880" cy="368663"/>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IN" sz="1600" b="1" i="0" u="none" strike="noStrike" kern="1200" cap="none" spc="0" normalizeH="0" baseline="0" noProof="0" dirty="0">
                <a:ln>
                  <a:noFill/>
                </a:ln>
                <a:solidFill>
                  <a:prstClr val="white"/>
                </a:solidFill>
                <a:effectLst/>
                <a:uLnTx/>
                <a:uFillTx/>
                <a:latin typeface="Calibri"/>
                <a:ea typeface="+mn-ea"/>
                <a:cs typeface="+mn-cs"/>
              </a:rPr>
              <a:t>40%</a:t>
            </a:r>
          </a:p>
        </p:txBody>
      </p:sp>
      <p:sp>
        <p:nvSpPr>
          <p:cNvPr id="33" name="Rectangle 32">
            <a:extLst>
              <a:ext uri="{FF2B5EF4-FFF2-40B4-BE49-F238E27FC236}">
                <a16:creationId xmlns:a16="http://schemas.microsoft.com/office/drawing/2014/main" id="{147276E0-115B-9B7B-4492-3CAA95D07DA3}"/>
              </a:ext>
            </a:extLst>
          </p:cNvPr>
          <p:cNvSpPr/>
          <p:nvPr/>
        </p:nvSpPr>
        <p:spPr>
          <a:xfrm>
            <a:off x="6914105" y="5308931"/>
            <a:ext cx="2764368" cy="2235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IN" sz="1067" b="1" i="0" u="none" strike="noStrike" kern="1200" cap="none" spc="0" normalizeH="0" baseline="0" noProof="0" dirty="0">
                <a:ln>
                  <a:noFill/>
                </a:ln>
                <a:solidFill>
                  <a:srgbClr val="000000"/>
                </a:solidFill>
                <a:effectLst/>
                <a:uLnTx/>
                <a:uFillTx/>
                <a:latin typeface="Georgia"/>
                <a:ea typeface="+mn-ea"/>
                <a:cs typeface="+mn-cs"/>
              </a:rPr>
              <a:t>Prevalence of good Adherence (%)</a:t>
            </a:r>
          </a:p>
        </p:txBody>
      </p:sp>
      <p:sp>
        <p:nvSpPr>
          <p:cNvPr id="34" name="TextBox 33">
            <a:extLst>
              <a:ext uri="{FF2B5EF4-FFF2-40B4-BE49-F238E27FC236}">
                <a16:creationId xmlns:a16="http://schemas.microsoft.com/office/drawing/2014/main" id="{550A5828-6371-173D-8277-AFA60CAFAD68}"/>
              </a:ext>
            </a:extLst>
          </p:cNvPr>
          <p:cNvSpPr txBox="1"/>
          <p:nvPr/>
        </p:nvSpPr>
        <p:spPr>
          <a:xfrm>
            <a:off x="6725006" y="5108425"/>
            <a:ext cx="296333" cy="164212"/>
          </a:xfrm>
          <a:prstGeom prst="rect">
            <a:avLst/>
          </a:prstGeom>
          <a:noFill/>
          <a:ln>
            <a:noFill/>
          </a:ln>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IN" sz="1067" b="0" i="0" u="none" strike="noStrike" kern="1200" cap="none" spc="0" normalizeH="0" baseline="0" noProof="0">
                <a:ln>
                  <a:noFill/>
                </a:ln>
                <a:solidFill>
                  <a:srgbClr val="000000"/>
                </a:solidFill>
                <a:effectLst/>
                <a:uLnTx/>
                <a:uFillTx/>
                <a:latin typeface="Calibri"/>
                <a:ea typeface="+mn-ea"/>
                <a:cs typeface="+mn-cs"/>
              </a:rPr>
              <a:t>0</a:t>
            </a:r>
          </a:p>
        </p:txBody>
      </p:sp>
      <p:sp>
        <p:nvSpPr>
          <p:cNvPr id="3" name="Text Placeholder 7">
            <a:extLst>
              <a:ext uri="{FF2B5EF4-FFF2-40B4-BE49-F238E27FC236}">
                <a16:creationId xmlns:a16="http://schemas.microsoft.com/office/drawing/2014/main" id="{2D39FA1C-80A8-0485-31C7-3FA7E3C73091}"/>
              </a:ext>
            </a:extLst>
          </p:cNvPr>
          <p:cNvSpPr txBox="1">
            <a:spLocks/>
          </p:cNvSpPr>
          <p:nvPr/>
        </p:nvSpPr>
        <p:spPr>
          <a:xfrm>
            <a:off x="670561" y="6125468"/>
            <a:ext cx="10035538"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Chowdhury R, Khan H,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Heydon</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E, et al. Adherence to cardiovascular therapy: a meta-analysis of prevalence and clinical consequences. European Heart Journal. 2013;34:2940–48</a:t>
            </a:r>
          </a:p>
        </p:txBody>
      </p:sp>
      <p:sp>
        <p:nvSpPr>
          <p:cNvPr id="37" name="TextBox 36">
            <a:extLst>
              <a:ext uri="{FF2B5EF4-FFF2-40B4-BE49-F238E27FC236}">
                <a16:creationId xmlns:a16="http://schemas.microsoft.com/office/drawing/2014/main" id="{C5A1082F-B8CD-4AA5-F1E2-D57141B45678}"/>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GLO2241819</a:t>
            </a:r>
          </a:p>
        </p:txBody>
      </p:sp>
    </p:spTree>
    <p:extLst>
      <p:ext uri="{BB962C8B-B14F-4D97-AF65-F5344CB8AC3E}">
        <p14:creationId xmlns:p14="http://schemas.microsoft.com/office/powerpoint/2010/main" val="1029551262"/>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8116FFE-52F9-2ED3-CEDC-3ACC9378CC7D}"/>
            </a:ext>
          </a:extLst>
        </p:cNvPr>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7E543F73-1733-EEC1-FCA5-4ED8944B8196}"/>
              </a:ext>
            </a:extLst>
          </p:cNvPr>
          <p:cNvGraphicFramePr>
            <a:graphicFrameLocks noChangeAspect="1"/>
          </p:cNvGraphicFramePr>
          <p:nvPr>
            <p:custDataLst>
              <p:tags r:id="rId1"/>
            </p:custDataLst>
            <p:extLst>
              <p:ext uri="{D42A27DB-BD31-4B8C-83A1-F6EECF244321}">
                <p14:modId xmlns:p14="http://schemas.microsoft.com/office/powerpoint/2010/main" val="99000477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7E543F73-1733-EEC1-FCA5-4ED8944B8196}"/>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99F89EB4-B369-777D-7718-7501D50A409D}"/>
              </a:ext>
            </a:extLst>
          </p:cNvPr>
          <p:cNvSpPr>
            <a:spLocks noGrp="1"/>
          </p:cNvSpPr>
          <p:nvPr>
            <p:ph type="title"/>
          </p:nvPr>
        </p:nvSpPr>
        <p:spPr/>
        <p:txBody>
          <a:bodyPr vert="horz"/>
          <a:lstStyle/>
          <a:p>
            <a:r>
              <a:rPr lang="en-US" dirty="0"/>
              <a:t>Relative risks for any cardiovascular disease in good vs. poor</a:t>
            </a:r>
            <a:br>
              <a:rPr lang="en-US" dirty="0"/>
            </a:br>
            <a:r>
              <a:rPr lang="en-US" dirty="0"/>
              <a:t>adherence (&lt;80%)</a:t>
            </a:r>
          </a:p>
        </p:txBody>
      </p:sp>
      <p:sp>
        <p:nvSpPr>
          <p:cNvPr id="6" name="Text Placeholder 5">
            <a:extLst>
              <a:ext uri="{FF2B5EF4-FFF2-40B4-BE49-F238E27FC236}">
                <a16:creationId xmlns:a16="http://schemas.microsoft.com/office/drawing/2014/main" id="{08743D67-6D76-4BCD-8175-CCEF0DB6DE31}"/>
              </a:ext>
            </a:extLst>
          </p:cNvPr>
          <p:cNvSpPr txBox="1">
            <a:spLocks/>
          </p:cNvSpPr>
          <p:nvPr/>
        </p:nvSpPr>
        <p:spPr>
          <a:xfrm>
            <a:off x="670560" y="1461985"/>
            <a:ext cx="10949939" cy="442172"/>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6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Meta-analysis of 44 studies, n= 1 978 919; 135 627 CVD events; 94 126 cases of all-cause mortality</a:t>
            </a:r>
          </a:p>
        </p:txBody>
      </p:sp>
      <p:sp>
        <p:nvSpPr>
          <p:cNvPr id="7" name="Text Placeholder 5">
            <a:extLst>
              <a:ext uri="{FF2B5EF4-FFF2-40B4-BE49-F238E27FC236}">
                <a16:creationId xmlns:a16="http://schemas.microsoft.com/office/drawing/2014/main" id="{7947A89C-7D8D-2FF6-15BF-FF3133B58B9C}"/>
              </a:ext>
            </a:extLst>
          </p:cNvPr>
          <p:cNvSpPr txBox="1">
            <a:spLocks/>
          </p:cNvSpPr>
          <p:nvPr/>
        </p:nvSpPr>
        <p:spPr>
          <a:xfrm>
            <a:off x="670561" y="1989374"/>
            <a:ext cx="10949939" cy="502920"/>
          </a:xfrm>
          <a:prstGeom prst="rect">
            <a:avLst/>
          </a:prstGeom>
          <a:gradFill flip="none" rotWithShape="1">
            <a:gsLst>
              <a:gs pos="0">
                <a:schemeClr val="accent3"/>
              </a:gs>
              <a:gs pos="100000">
                <a:schemeClr val="accent2"/>
              </a:gs>
            </a:gsLst>
            <a:lin ang="0" scaled="1"/>
            <a:tileRect/>
          </a:gradFill>
          <a:ln>
            <a:noFill/>
          </a:ln>
        </p:spPr>
        <p:txBody>
          <a:bodyPr lIns="121920"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endParaRPr kumimoji="0" lang="en-US" sz="1333"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4" name="Rectangle 3">
            <a:extLst>
              <a:ext uri="{FF2B5EF4-FFF2-40B4-BE49-F238E27FC236}">
                <a16:creationId xmlns:a16="http://schemas.microsoft.com/office/drawing/2014/main" id="{3EBC0041-2E90-1244-EC79-049896C704A2}"/>
              </a:ext>
            </a:extLst>
          </p:cNvPr>
          <p:cNvSpPr/>
          <p:nvPr/>
        </p:nvSpPr>
        <p:spPr>
          <a:xfrm>
            <a:off x="670560" y="5559618"/>
            <a:ext cx="10949940" cy="2794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altLang="fr-FR" sz="1400" b="0" i="0" u="none" strike="noStrike" kern="1200" cap="none" spc="0" normalizeH="0" baseline="0" noProof="0" dirty="0">
                <a:ln>
                  <a:noFill/>
                </a:ln>
                <a:solidFill>
                  <a:prstClr val="white"/>
                </a:solidFill>
                <a:effectLst/>
                <a:uLnTx/>
                <a:uFillTx/>
                <a:latin typeface="Georgia"/>
                <a:ea typeface="+mn-ea"/>
                <a:cs typeface="Arial" charset="0"/>
              </a:rPr>
              <a:t>9% of all CVD events in Europe could be attributed to poor adherence to vascular medications alone</a:t>
            </a:r>
          </a:p>
        </p:txBody>
      </p:sp>
      <p:graphicFrame>
        <p:nvGraphicFramePr>
          <p:cNvPr id="35" name="Table 19">
            <a:extLst>
              <a:ext uri="{FF2B5EF4-FFF2-40B4-BE49-F238E27FC236}">
                <a16:creationId xmlns:a16="http://schemas.microsoft.com/office/drawing/2014/main" id="{A1E64598-9F3F-9450-1C8E-D1B562D6AB56}"/>
              </a:ext>
            </a:extLst>
          </p:cNvPr>
          <p:cNvGraphicFramePr>
            <a:graphicFrameLocks noGrp="1"/>
          </p:cNvGraphicFramePr>
          <p:nvPr/>
        </p:nvGraphicFramePr>
        <p:xfrm>
          <a:off x="673100" y="1993900"/>
          <a:ext cx="10949939" cy="3029115"/>
        </p:xfrm>
        <a:graphic>
          <a:graphicData uri="http://schemas.openxmlformats.org/drawingml/2006/table">
            <a:tbl>
              <a:tblPr firstRow="1" bandRow="1">
                <a:tableStyleId>{F5AB1C69-6EDB-4FF4-983F-18BD219EF322}</a:tableStyleId>
              </a:tblPr>
              <a:tblGrid>
                <a:gridCol w="3528616">
                  <a:extLst>
                    <a:ext uri="{9D8B030D-6E8A-4147-A177-3AD203B41FA5}">
                      <a16:colId xmlns:a16="http://schemas.microsoft.com/office/drawing/2014/main" val="2849181564"/>
                    </a:ext>
                  </a:extLst>
                </a:gridCol>
                <a:gridCol w="790909">
                  <a:extLst>
                    <a:ext uri="{9D8B030D-6E8A-4147-A177-3AD203B41FA5}">
                      <a16:colId xmlns:a16="http://schemas.microsoft.com/office/drawing/2014/main" val="1384590464"/>
                    </a:ext>
                  </a:extLst>
                </a:gridCol>
                <a:gridCol w="1051607">
                  <a:extLst>
                    <a:ext uri="{9D8B030D-6E8A-4147-A177-3AD203B41FA5}">
                      <a16:colId xmlns:a16="http://schemas.microsoft.com/office/drawing/2014/main" val="2938396133"/>
                    </a:ext>
                  </a:extLst>
                </a:gridCol>
                <a:gridCol w="1051607">
                  <a:extLst>
                    <a:ext uri="{9D8B030D-6E8A-4147-A177-3AD203B41FA5}">
                      <a16:colId xmlns:a16="http://schemas.microsoft.com/office/drawing/2014/main" val="3961154733"/>
                    </a:ext>
                  </a:extLst>
                </a:gridCol>
                <a:gridCol w="3292773">
                  <a:extLst>
                    <a:ext uri="{9D8B030D-6E8A-4147-A177-3AD203B41FA5}">
                      <a16:colId xmlns:a16="http://schemas.microsoft.com/office/drawing/2014/main" val="657768879"/>
                    </a:ext>
                  </a:extLst>
                </a:gridCol>
                <a:gridCol w="1234427">
                  <a:extLst>
                    <a:ext uri="{9D8B030D-6E8A-4147-A177-3AD203B41FA5}">
                      <a16:colId xmlns:a16="http://schemas.microsoft.com/office/drawing/2014/main" val="3693075744"/>
                    </a:ext>
                  </a:extLst>
                </a:gridCol>
              </a:tblGrid>
              <a:tr h="490952">
                <a:tc>
                  <a:txBody>
                    <a:bodyPr/>
                    <a:lstStyle/>
                    <a:p>
                      <a:pPr algn="l"/>
                      <a:endParaRPr lang="en-IN" sz="1200" b="0" dirty="0">
                        <a:solidFill>
                          <a:schemeClr val="tx1"/>
                        </a:solidFill>
                        <a:latin typeface="+mj-lt"/>
                      </a:endParaRPr>
                    </a:p>
                  </a:txBody>
                  <a:tcPr marL="36576" marR="36576" marT="36576" marB="36576" anchor="ctr">
                    <a:lnL w="12700" cap="flat" cmpd="sng" algn="ctr">
                      <a:no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200" b="0" kern="1200" dirty="0">
                          <a:solidFill>
                            <a:schemeClr val="bg1"/>
                          </a:solidFill>
                          <a:latin typeface="+mj-lt"/>
                          <a:ea typeface="+mn-ea"/>
                          <a:cs typeface="+mn-cs"/>
                        </a:rPr>
                        <a:t>No. of studies</a:t>
                      </a:r>
                      <a:endParaRPr lang="en-IN" sz="1200" b="0" kern="1200" baseline="30000" dirty="0">
                        <a:solidFill>
                          <a:schemeClr val="bg1"/>
                        </a:solidFill>
                        <a:latin typeface="+mj-lt"/>
                        <a:ea typeface="+mn-ea"/>
                        <a:cs typeface="+mn-cs"/>
                      </a:endParaRPr>
                    </a:p>
                  </a:txBody>
                  <a:tcPr marL="36576" marR="36576" marT="36576" marB="36576"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200" b="0" dirty="0">
                          <a:solidFill>
                            <a:schemeClr val="bg1"/>
                          </a:solidFill>
                          <a:latin typeface="+mj-lt"/>
                        </a:rPr>
                        <a:t>No. of participants</a:t>
                      </a:r>
                    </a:p>
                  </a:txBody>
                  <a:tcPr marL="36576" marR="36576" marT="36576" marB="36576"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200" b="0" dirty="0">
                          <a:solidFill>
                            <a:schemeClr val="bg1"/>
                          </a:solidFill>
                          <a:latin typeface="+mj-lt"/>
                        </a:rPr>
                        <a:t>No. of CVD events</a:t>
                      </a:r>
                    </a:p>
                  </a:txBody>
                  <a:tcPr marL="36576" marR="36576" marT="36576" marB="36576"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IN" sz="1200" b="0" dirty="0">
                        <a:solidFill>
                          <a:schemeClr val="tx1"/>
                        </a:solidFill>
                        <a:latin typeface="+mj-lt"/>
                      </a:endParaRPr>
                    </a:p>
                  </a:txBody>
                  <a:tcPr marL="36576" marR="36576" marT="36576" marB="36576"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200" b="0" dirty="0">
                          <a:solidFill>
                            <a:schemeClr val="bg1"/>
                          </a:solidFill>
                          <a:latin typeface="+mj-lt"/>
                        </a:rPr>
                        <a:t>RR</a:t>
                      </a:r>
                      <a:br>
                        <a:rPr lang="en-IN" sz="1200" b="0" dirty="0">
                          <a:solidFill>
                            <a:schemeClr val="bg1"/>
                          </a:solidFill>
                          <a:latin typeface="+mj-lt"/>
                        </a:rPr>
                      </a:br>
                      <a:r>
                        <a:rPr lang="en-IN" sz="1200" b="0" dirty="0">
                          <a:solidFill>
                            <a:schemeClr val="bg1"/>
                          </a:solidFill>
                          <a:latin typeface="+mj-lt"/>
                        </a:rPr>
                        <a:t>(95% CI)</a:t>
                      </a:r>
                    </a:p>
                  </a:txBody>
                  <a:tcPr marL="36576" marR="36576" marT="36576" marB="36576" anchor="ctr">
                    <a:lnL w="6350" cap="flat" cmpd="sng" algn="ctr">
                      <a:solidFill>
                        <a:schemeClr val="bg1">
                          <a:lumMod val="9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95795827"/>
                  </a:ext>
                </a:extLst>
              </a:tr>
              <a:tr h="281399">
                <a:tc>
                  <a:txBody>
                    <a:bodyPr/>
                    <a:lstStyle/>
                    <a:p>
                      <a:pPr algn="l"/>
                      <a:r>
                        <a:rPr lang="en-IN" sz="1200" b="0" dirty="0">
                          <a:solidFill>
                            <a:schemeClr val="tx1"/>
                          </a:solidFill>
                          <a:latin typeface="+mj-lt"/>
                        </a:rPr>
                        <a:t>1. Adherence to statins</a:t>
                      </a:r>
                    </a:p>
                  </a:txBody>
                  <a:tcPr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200" b="0" dirty="0">
                          <a:solidFill>
                            <a:schemeClr val="tx1"/>
                          </a:solidFill>
                          <a:latin typeface="+mn-lt"/>
                        </a:rPr>
                        <a:t>17</a:t>
                      </a:r>
                    </a:p>
                  </a:txBody>
                  <a:tcPr marL="36576"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200" b="0">
                          <a:solidFill>
                            <a:schemeClr val="tx1"/>
                          </a:solidFill>
                          <a:latin typeface="+mn-lt"/>
                        </a:rPr>
                        <a:t>1,055,920</a:t>
                      </a:r>
                    </a:p>
                  </a:txBody>
                  <a:tcPr marL="36576"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200" b="0">
                          <a:solidFill>
                            <a:schemeClr val="tx1"/>
                          </a:solidFill>
                          <a:latin typeface="+mn-lt"/>
                        </a:rPr>
                        <a:t>96,216</a:t>
                      </a:r>
                    </a:p>
                  </a:txBody>
                  <a:tcPr marL="36576"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IN" sz="1200" b="0">
                        <a:solidFill>
                          <a:schemeClr val="tx1"/>
                        </a:solidFill>
                        <a:latin typeface="+mn-lt"/>
                      </a:endParaRPr>
                    </a:p>
                  </a:txBody>
                  <a:tcPr marL="36576"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200" b="0" dirty="0">
                          <a:solidFill>
                            <a:schemeClr val="tx1"/>
                          </a:solidFill>
                          <a:latin typeface="+mn-lt"/>
                        </a:rPr>
                        <a:t>0.85 (0.81, 0.89)</a:t>
                      </a:r>
                    </a:p>
                  </a:txBody>
                  <a:tcPr marL="36576"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79792341"/>
                  </a:ext>
                </a:extLst>
              </a:tr>
              <a:tr h="281399">
                <a:tc>
                  <a:txBody>
                    <a:bodyPr/>
                    <a:lstStyle/>
                    <a:p>
                      <a:pPr algn="l"/>
                      <a:r>
                        <a:rPr lang="en-US" sz="1200" b="0" dirty="0">
                          <a:solidFill>
                            <a:schemeClr val="tx1"/>
                          </a:solidFill>
                          <a:latin typeface="+mj-lt"/>
                        </a:rPr>
                        <a:t>2. Adherence to antihypertensive agents</a:t>
                      </a:r>
                    </a:p>
                  </a:txBody>
                  <a:tcPr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dash"/>
                      <a:round/>
                      <a:headEnd type="none" w="med" len="med"/>
                      <a:tailEnd type="none" w="med" len="med"/>
                    </a:lnT>
                    <a:lnB w="9525"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200" b="0" dirty="0">
                          <a:solidFill>
                            <a:schemeClr val="tx1"/>
                          </a:solidFill>
                          <a:latin typeface="+mn-lt"/>
                        </a:rPr>
                        <a:t>13</a:t>
                      </a:r>
                      <a:endParaRPr lang="en-IN" sz="1200" b="0" baseline="30000" dirty="0">
                        <a:solidFill>
                          <a:schemeClr val="tx1"/>
                        </a:solidFill>
                        <a:latin typeface="+mn-lt"/>
                      </a:endParaRPr>
                    </a:p>
                  </a:txBody>
                  <a:tcPr marL="36576"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dash"/>
                      <a:round/>
                      <a:headEnd type="none" w="med" len="med"/>
                      <a:tailEnd type="none" w="med" len="med"/>
                    </a:lnT>
                    <a:lnB w="9525"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200" b="0">
                          <a:solidFill>
                            <a:schemeClr val="tx1"/>
                          </a:solidFill>
                          <a:latin typeface="+mn-lt"/>
                        </a:rPr>
                        <a:t>552,143</a:t>
                      </a:r>
                    </a:p>
                  </a:txBody>
                  <a:tcPr marL="36576"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dash"/>
                      <a:round/>
                      <a:headEnd type="none" w="med" len="med"/>
                      <a:tailEnd type="none" w="med" len="med"/>
                    </a:lnT>
                    <a:lnB w="9525"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200" b="0">
                          <a:solidFill>
                            <a:schemeClr val="tx1"/>
                          </a:solidFill>
                          <a:latin typeface="+mn-lt"/>
                        </a:rPr>
                        <a:t>36,186</a:t>
                      </a:r>
                    </a:p>
                  </a:txBody>
                  <a:tcPr marL="36576"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dash"/>
                      <a:round/>
                      <a:headEnd type="none" w="med" len="med"/>
                      <a:tailEnd type="none" w="med" len="med"/>
                    </a:lnT>
                    <a:lnB w="9525"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IN" sz="1200" b="0">
                        <a:solidFill>
                          <a:schemeClr val="tx1"/>
                        </a:solidFill>
                        <a:latin typeface="+mn-lt"/>
                      </a:endParaRPr>
                    </a:p>
                  </a:txBody>
                  <a:tcPr marL="36576"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dash"/>
                      <a:round/>
                      <a:headEnd type="none" w="med" len="med"/>
                      <a:tailEnd type="none" w="med" len="med"/>
                    </a:lnT>
                    <a:lnB w="9525"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200">
                          <a:solidFill>
                            <a:schemeClr val="tx1"/>
                          </a:solidFill>
                          <a:latin typeface="+mn-lt"/>
                        </a:rPr>
                        <a:t>0.81 (0.76, 0.86)</a:t>
                      </a:r>
                    </a:p>
                  </a:txBody>
                  <a:tcPr marL="36576"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dash"/>
                      <a:round/>
                      <a:headEnd type="none" w="med" len="med"/>
                      <a:tailEnd type="none" w="med" len="med"/>
                    </a:lnT>
                    <a:lnB w="9525"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13689521"/>
                  </a:ext>
                </a:extLst>
              </a:tr>
              <a:tr h="490952">
                <a:tc>
                  <a:txBody>
                    <a:bodyPr/>
                    <a:lstStyle/>
                    <a:p>
                      <a:pPr marL="169863" lvl="1" indent="-169863" algn="l" defTabSz="914400" rtl="0" eaLnBrk="1" latinLnBrk="0" hangingPunct="1">
                        <a:lnSpc>
                          <a:spcPct val="100000"/>
                        </a:lnSpc>
                        <a:spcBef>
                          <a:spcPts val="600"/>
                        </a:spcBef>
                        <a:spcAft>
                          <a:spcPts val="300"/>
                        </a:spcAft>
                        <a:buClr>
                          <a:schemeClr val="tx1"/>
                        </a:buClr>
                        <a:buSzPct val="100000"/>
                        <a:buFont typeface="Arial" panose="020B0604020202020204" pitchFamily="34" charset="0"/>
                        <a:buChar char="•"/>
                      </a:pPr>
                      <a:r>
                        <a:rPr lang="en-IN" sz="1200" kern="1200" dirty="0">
                          <a:solidFill>
                            <a:schemeClr val="tx1"/>
                          </a:solidFill>
                          <a:latin typeface="+mj-lt"/>
                          <a:ea typeface="+mn-ea"/>
                          <a:cs typeface="+mn-cs"/>
                        </a:rPr>
                        <a:t>ACE inhibitors/Angiotensin </a:t>
                      </a:r>
                      <a:br>
                        <a:rPr lang="en-IN" sz="1200" kern="1200" dirty="0">
                          <a:solidFill>
                            <a:schemeClr val="tx1"/>
                          </a:solidFill>
                          <a:latin typeface="+mj-lt"/>
                          <a:ea typeface="+mn-ea"/>
                          <a:cs typeface="+mn-cs"/>
                        </a:rPr>
                      </a:br>
                      <a:r>
                        <a:rPr lang="en-IN" sz="1200" kern="1200" dirty="0">
                          <a:solidFill>
                            <a:schemeClr val="tx1"/>
                          </a:solidFill>
                          <a:latin typeface="+mj-lt"/>
                          <a:ea typeface="+mn-ea"/>
                          <a:cs typeface="+mn-cs"/>
                        </a:rPr>
                        <a:t>receptor blockers</a:t>
                      </a:r>
                    </a:p>
                  </a:txBody>
                  <a:tcPr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dash"/>
                      <a:round/>
                      <a:headEnd type="none" w="med" len="med"/>
                      <a:tailEnd type="none" w="med" len="med"/>
                    </a:lnT>
                    <a:lnB w="9525"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200" b="0">
                          <a:solidFill>
                            <a:schemeClr val="tx1"/>
                          </a:solidFill>
                          <a:latin typeface="+mn-lt"/>
                        </a:rPr>
                        <a:t>4</a:t>
                      </a:r>
                    </a:p>
                  </a:txBody>
                  <a:tcPr marL="36576"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dash"/>
                      <a:round/>
                      <a:headEnd type="none" w="med" len="med"/>
                      <a:tailEnd type="none" w="med" len="med"/>
                    </a:lnT>
                    <a:lnB w="9525"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200" b="0" dirty="0">
                          <a:solidFill>
                            <a:schemeClr val="tx1"/>
                          </a:solidFill>
                          <a:latin typeface="+mn-lt"/>
                        </a:rPr>
                        <a:t>68,781</a:t>
                      </a:r>
                    </a:p>
                  </a:txBody>
                  <a:tcPr marL="36576"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dash"/>
                      <a:round/>
                      <a:headEnd type="none" w="med" len="med"/>
                      <a:tailEnd type="none" w="med" len="med"/>
                    </a:lnT>
                    <a:lnB w="9525"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200" b="0">
                          <a:solidFill>
                            <a:schemeClr val="tx1"/>
                          </a:solidFill>
                          <a:latin typeface="+mn-lt"/>
                        </a:rPr>
                        <a:t>4,643</a:t>
                      </a:r>
                    </a:p>
                  </a:txBody>
                  <a:tcPr marL="36576"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dash"/>
                      <a:round/>
                      <a:headEnd type="none" w="med" len="med"/>
                      <a:tailEnd type="none" w="med" len="med"/>
                    </a:lnT>
                    <a:lnB w="9525"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IN" sz="1200" b="0">
                        <a:solidFill>
                          <a:schemeClr val="tx1"/>
                        </a:solidFill>
                        <a:latin typeface="+mn-lt"/>
                      </a:endParaRPr>
                    </a:p>
                  </a:txBody>
                  <a:tcPr marL="36576"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dash"/>
                      <a:round/>
                      <a:headEnd type="none" w="med" len="med"/>
                      <a:tailEnd type="none" w="med" len="med"/>
                    </a:lnT>
                    <a:lnB w="9525"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200" dirty="0">
                          <a:solidFill>
                            <a:schemeClr val="tx1"/>
                          </a:solidFill>
                          <a:latin typeface="+mn-lt"/>
                        </a:rPr>
                        <a:t>0.75 (0.55, 1.01)</a:t>
                      </a:r>
                    </a:p>
                  </a:txBody>
                  <a:tcPr marL="36576"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dash"/>
                      <a:round/>
                      <a:headEnd type="none" w="med" len="med"/>
                      <a:tailEnd type="none" w="med" len="med"/>
                    </a:lnT>
                    <a:lnB w="9525"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19294974"/>
                  </a:ext>
                </a:extLst>
              </a:tr>
              <a:tr h="281399">
                <a:tc>
                  <a:txBody>
                    <a:bodyPr/>
                    <a:lstStyle/>
                    <a:p>
                      <a:pPr marL="169863" lvl="1" indent="-169863" algn="l" defTabSz="914400" rtl="0" eaLnBrk="1" latinLnBrk="0" hangingPunct="1">
                        <a:lnSpc>
                          <a:spcPct val="100000"/>
                        </a:lnSpc>
                        <a:spcBef>
                          <a:spcPts val="600"/>
                        </a:spcBef>
                        <a:spcAft>
                          <a:spcPts val="300"/>
                        </a:spcAft>
                        <a:buClr>
                          <a:schemeClr val="tx1"/>
                        </a:buClr>
                        <a:buSzPct val="100000"/>
                        <a:buFont typeface="Arial" panose="020B0604020202020204" pitchFamily="34" charset="0"/>
                        <a:buChar char="•"/>
                      </a:pPr>
                      <a:r>
                        <a:rPr lang="en-IN" sz="1200" kern="1200" dirty="0">
                          <a:solidFill>
                            <a:schemeClr val="tx1"/>
                          </a:solidFill>
                          <a:latin typeface="+mj-lt"/>
                          <a:ea typeface="+mn-ea"/>
                          <a:cs typeface="+mn-cs"/>
                        </a:rPr>
                        <a:t>Beta-blockers</a:t>
                      </a:r>
                    </a:p>
                  </a:txBody>
                  <a:tcPr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dash"/>
                      <a:round/>
                      <a:headEnd type="none" w="med" len="med"/>
                      <a:tailEnd type="none" w="med" len="med"/>
                    </a:lnT>
                    <a:lnB w="9525"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200" b="0">
                          <a:solidFill>
                            <a:schemeClr val="tx1"/>
                          </a:solidFill>
                          <a:latin typeface="+mn-lt"/>
                        </a:rPr>
                        <a:t>4</a:t>
                      </a:r>
                    </a:p>
                  </a:txBody>
                  <a:tcPr marL="36576"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dash"/>
                      <a:round/>
                      <a:headEnd type="none" w="med" len="med"/>
                      <a:tailEnd type="none" w="med" len="med"/>
                    </a:lnT>
                    <a:lnB w="9525"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200" b="0" dirty="0">
                          <a:solidFill>
                            <a:schemeClr val="tx1"/>
                          </a:solidFill>
                          <a:latin typeface="+mn-lt"/>
                        </a:rPr>
                        <a:t>90,402</a:t>
                      </a:r>
                    </a:p>
                  </a:txBody>
                  <a:tcPr marL="36576"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dash"/>
                      <a:round/>
                      <a:headEnd type="none" w="med" len="med"/>
                      <a:tailEnd type="none" w="med" len="med"/>
                    </a:lnT>
                    <a:lnB w="9525"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200" b="0">
                          <a:solidFill>
                            <a:schemeClr val="tx1"/>
                          </a:solidFill>
                          <a:latin typeface="+mn-lt"/>
                        </a:rPr>
                        <a:t>10,774</a:t>
                      </a:r>
                    </a:p>
                  </a:txBody>
                  <a:tcPr marL="36576"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dash"/>
                      <a:round/>
                      <a:headEnd type="none" w="med" len="med"/>
                      <a:tailEnd type="none" w="med" len="med"/>
                    </a:lnT>
                    <a:lnB w="9525"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IN" sz="1200" b="0">
                        <a:solidFill>
                          <a:schemeClr val="tx1"/>
                        </a:solidFill>
                        <a:latin typeface="+mn-lt"/>
                      </a:endParaRPr>
                    </a:p>
                  </a:txBody>
                  <a:tcPr marL="36576"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dash"/>
                      <a:round/>
                      <a:headEnd type="none" w="med" len="med"/>
                      <a:tailEnd type="none" w="med" len="med"/>
                    </a:lnT>
                    <a:lnB w="9525"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200">
                          <a:solidFill>
                            <a:schemeClr val="tx1"/>
                          </a:solidFill>
                          <a:latin typeface="+mn-lt"/>
                        </a:rPr>
                        <a:t>0.83 (0.71, 0.98)</a:t>
                      </a:r>
                    </a:p>
                  </a:txBody>
                  <a:tcPr marL="36576"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dash"/>
                      <a:round/>
                      <a:headEnd type="none" w="med" len="med"/>
                      <a:tailEnd type="none" w="med" len="med"/>
                    </a:lnT>
                    <a:lnB w="9525"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54448524"/>
                  </a:ext>
                </a:extLst>
              </a:tr>
              <a:tr h="281399">
                <a:tc>
                  <a:txBody>
                    <a:bodyPr/>
                    <a:lstStyle/>
                    <a:p>
                      <a:pPr marL="169863" lvl="1" indent="-169863" algn="l" defTabSz="914400" rtl="0" eaLnBrk="1" latinLnBrk="0" hangingPunct="1">
                        <a:lnSpc>
                          <a:spcPct val="100000"/>
                        </a:lnSpc>
                        <a:spcBef>
                          <a:spcPts val="600"/>
                        </a:spcBef>
                        <a:spcAft>
                          <a:spcPts val="300"/>
                        </a:spcAft>
                        <a:buClr>
                          <a:schemeClr val="tx1"/>
                        </a:buClr>
                        <a:buSzPct val="100000"/>
                        <a:buFont typeface="Arial" panose="020B0604020202020204" pitchFamily="34" charset="0"/>
                        <a:buChar char="•"/>
                      </a:pPr>
                      <a:r>
                        <a:rPr lang="en-IN" sz="1200" kern="1200" dirty="0">
                          <a:solidFill>
                            <a:schemeClr val="tx1"/>
                          </a:solidFill>
                          <a:latin typeface="+mj-lt"/>
                          <a:ea typeface="+mn-ea"/>
                          <a:cs typeface="+mn-cs"/>
                        </a:rPr>
                        <a:t>Calcium channel blockers</a:t>
                      </a:r>
                    </a:p>
                  </a:txBody>
                  <a:tcPr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dash"/>
                      <a:round/>
                      <a:headEnd type="none" w="med" len="med"/>
                      <a:tailEnd type="none" w="med" len="med"/>
                    </a:lnT>
                    <a:lnB w="9525"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200" b="0">
                          <a:solidFill>
                            <a:schemeClr val="tx1"/>
                          </a:solidFill>
                          <a:latin typeface="+mn-lt"/>
                        </a:rPr>
                        <a:t>1</a:t>
                      </a:r>
                    </a:p>
                  </a:txBody>
                  <a:tcPr marL="36576"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dash"/>
                      <a:round/>
                      <a:headEnd type="none" w="med" len="med"/>
                      <a:tailEnd type="none" w="med" len="med"/>
                    </a:lnT>
                    <a:lnB w="9525"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200" b="0" dirty="0">
                          <a:solidFill>
                            <a:schemeClr val="tx1"/>
                          </a:solidFill>
                          <a:latin typeface="+mn-lt"/>
                        </a:rPr>
                        <a:t>9,168</a:t>
                      </a:r>
                    </a:p>
                  </a:txBody>
                  <a:tcPr marL="36576"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dash"/>
                      <a:round/>
                      <a:headEnd type="none" w="med" len="med"/>
                      <a:tailEnd type="none" w="med" len="med"/>
                    </a:lnT>
                    <a:lnB w="9525"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200" b="0">
                          <a:solidFill>
                            <a:schemeClr val="tx1"/>
                          </a:solidFill>
                          <a:latin typeface="+mn-lt"/>
                        </a:rPr>
                        <a:t>2,249</a:t>
                      </a:r>
                    </a:p>
                  </a:txBody>
                  <a:tcPr marL="36576"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dash"/>
                      <a:round/>
                      <a:headEnd type="none" w="med" len="med"/>
                      <a:tailEnd type="none" w="med" len="med"/>
                    </a:lnT>
                    <a:lnB w="9525"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IN" sz="1200" b="0">
                        <a:solidFill>
                          <a:schemeClr val="tx1"/>
                        </a:solidFill>
                        <a:latin typeface="+mn-lt"/>
                      </a:endParaRPr>
                    </a:p>
                  </a:txBody>
                  <a:tcPr marL="36576"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dash"/>
                      <a:round/>
                      <a:headEnd type="none" w="med" len="med"/>
                      <a:tailEnd type="none" w="med" len="med"/>
                    </a:lnT>
                    <a:lnB w="9525"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200">
                          <a:solidFill>
                            <a:schemeClr val="tx1"/>
                          </a:solidFill>
                          <a:latin typeface="+mn-lt"/>
                        </a:rPr>
                        <a:t>0.91 (0.82, 1.01)</a:t>
                      </a:r>
                    </a:p>
                  </a:txBody>
                  <a:tcPr marL="36576"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dash"/>
                      <a:round/>
                      <a:headEnd type="none" w="med" len="med"/>
                      <a:tailEnd type="none" w="med" len="med"/>
                    </a:lnT>
                    <a:lnB w="9525"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72346959"/>
                  </a:ext>
                </a:extLst>
              </a:tr>
              <a:tr h="281399">
                <a:tc>
                  <a:txBody>
                    <a:bodyPr/>
                    <a:lstStyle/>
                    <a:p>
                      <a:pPr marL="169863" lvl="1" indent="-169863" algn="l" defTabSz="914400" rtl="0" eaLnBrk="1" latinLnBrk="0" hangingPunct="1">
                        <a:lnSpc>
                          <a:spcPct val="100000"/>
                        </a:lnSpc>
                        <a:spcBef>
                          <a:spcPts val="600"/>
                        </a:spcBef>
                        <a:spcAft>
                          <a:spcPts val="300"/>
                        </a:spcAft>
                        <a:buClr>
                          <a:schemeClr val="tx1"/>
                        </a:buClr>
                        <a:buSzPct val="100000"/>
                        <a:buFont typeface="Arial" panose="020B0604020202020204" pitchFamily="34" charset="0"/>
                        <a:buChar char="•"/>
                      </a:pPr>
                      <a:r>
                        <a:rPr lang="en-IN" sz="1200" kern="1200" dirty="0">
                          <a:solidFill>
                            <a:schemeClr val="tx1"/>
                          </a:solidFill>
                          <a:latin typeface="+mj-lt"/>
                          <a:ea typeface="+mn-ea"/>
                          <a:cs typeface="+mn-cs"/>
                        </a:rPr>
                        <a:t>Multiple agents</a:t>
                      </a:r>
                    </a:p>
                  </a:txBody>
                  <a:tcPr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dash"/>
                      <a:round/>
                      <a:headEnd type="none" w="med" len="med"/>
                      <a:tailEnd type="none" w="med" len="med"/>
                    </a:lnT>
                    <a:lnB w="9525"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200" b="0">
                          <a:solidFill>
                            <a:schemeClr val="tx1"/>
                          </a:solidFill>
                          <a:latin typeface="+mn-lt"/>
                        </a:rPr>
                        <a:t>7</a:t>
                      </a:r>
                    </a:p>
                  </a:txBody>
                  <a:tcPr marL="36576"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dash"/>
                      <a:round/>
                      <a:headEnd type="none" w="med" len="med"/>
                      <a:tailEnd type="none" w="med" len="med"/>
                    </a:lnT>
                    <a:lnB w="9525"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200" b="0" dirty="0">
                          <a:solidFill>
                            <a:schemeClr val="tx1"/>
                          </a:solidFill>
                          <a:latin typeface="+mn-lt"/>
                        </a:rPr>
                        <a:t>443,264</a:t>
                      </a:r>
                    </a:p>
                  </a:txBody>
                  <a:tcPr marL="36576"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dash"/>
                      <a:round/>
                      <a:headEnd type="none" w="med" len="med"/>
                      <a:tailEnd type="none" w="med" len="med"/>
                    </a:lnT>
                    <a:lnB w="9525"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200" b="0">
                          <a:solidFill>
                            <a:schemeClr val="tx1"/>
                          </a:solidFill>
                          <a:latin typeface="+mn-lt"/>
                        </a:rPr>
                        <a:t>22,714</a:t>
                      </a:r>
                    </a:p>
                  </a:txBody>
                  <a:tcPr marL="36576"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dash"/>
                      <a:round/>
                      <a:headEnd type="none" w="med" len="med"/>
                      <a:tailEnd type="none" w="med" len="med"/>
                    </a:lnT>
                    <a:lnB w="9525"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IN" sz="1200" b="0" dirty="0">
                        <a:solidFill>
                          <a:schemeClr val="tx1"/>
                        </a:solidFill>
                        <a:latin typeface="+mn-lt"/>
                      </a:endParaRPr>
                    </a:p>
                  </a:txBody>
                  <a:tcPr marL="36576"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dash"/>
                      <a:round/>
                      <a:headEnd type="none" w="med" len="med"/>
                      <a:tailEnd type="none" w="med" len="med"/>
                    </a:lnT>
                    <a:lnB w="9525"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200">
                          <a:solidFill>
                            <a:schemeClr val="tx1"/>
                          </a:solidFill>
                          <a:latin typeface="+mn-lt"/>
                        </a:rPr>
                        <a:t>0.80 (0.73, 0.89)</a:t>
                      </a:r>
                    </a:p>
                  </a:txBody>
                  <a:tcPr marL="36576"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dash"/>
                      <a:round/>
                      <a:headEnd type="none" w="med" len="med"/>
                      <a:tailEnd type="none" w="med" len="med"/>
                    </a:lnT>
                    <a:lnB w="9525"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62446650"/>
                  </a:ext>
                </a:extLst>
              </a:tr>
              <a:tr h="281399">
                <a:tc>
                  <a:txBody>
                    <a:bodyPr/>
                    <a:lstStyle/>
                    <a:p>
                      <a:pPr algn="l"/>
                      <a:r>
                        <a:rPr lang="en-IN" sz="1200" b="0" kern="1200" dirty="0">
                          <a:solidFill>
                            <a:schemeClr val="tx1"/>
                          </a:solidFill>
                          <a:latin typeface="+mj-lt"/>
                          <a:ea typeface="+mn-ea"/>
                          <a:cs typeface="+mn-cs"/>
                        </a:rPr>
                        <a:t>3. Adherence to aspirin</a:t>
                      </a:r>
                    </a:p>
                  </a:txBody>
                  <a:tcPr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dash"/>
                      <a:round/>
                      <a:headEnd type="none" w="med" len="med"/>
                      <a:tailEnd type="none" w="med" len="med"/>
                    </a:lnT>
                    <a:lnB w="9525"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200" b="0">
                          <a:solidFill>
                            <a:schemeClr val="tx1"/>
                          </a:solidFill>
                          <a:latin typeface="+mn-lt"/>
                        </a:rPr>
                        <a:t>3</a:t>
                      </a:r>
                    </a:p>
                  </a:txBody>
                  <a:tcPr marL="36576"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dash"/>
                      <a:round/>
                      <a:headEnd type="none" w="med" len="med"/>
                      <a:tailEnd type="none" w="med" len="med"/>
                    </a:lnT>
                    <a:lnB w="9525"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200" b="0">
                          <a:solidFill>
                            <a:schemeClr val="tx1"/>
                          </a:solidFill>
                          <a:latin typeface="+mn-lt"/>
                        </a:rPr>
                        <a:t>15,253</a:t>
                      </a:r>
                    </a:p>
                  </a:txBody>
                  <a:tcPr marL="36576"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dash"/>
                      <a:round/>
                      <a:headEnd type="none" w="med" len="med"/>
                      <a:tailEnd type="none" w="med" len="med"/>
                    </a:lnT>
                    <a:lnB w="9525"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200" b="0" dirty="0">
                          <a:solidFill>
                            <a:schemeClr val="tx1"/>
                          </a:solidFill>
                          <a:latin typeface="+mn-lt"/>
                        </a:rPr>
                        <a:t>2,274</a:t>
                      </a:r>
                    </a:p>
                  </a:txBody>
                  <a:tcPr marL="36576"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dash"/>
                      <a:round/>
                      <a:headEnd type="none" w="med" len="med"/>
                      <a:tailEnd type="none" w="med" len="med"/>
                    </a:lnT>
                    <a:lnB w="9525"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IN" sz="1200" b="0" dirty="0">
                        <a:solidFill>
                          <a:schemeClr val="tx1"/>
                        </a:solidFill>
                        <a:latin typeface="+mn-lt"/>
                      </a:endParaRPr>
                    </a:p>
                  </a:txBody>
                  <a:tcPr marL="36576"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dash"/>
                      <a:round/>
                      <a:headEnd type="none" w="med" len="med"/>
                      <a:tailEnd type="none" w="med" len="med"/>
                    </a:lnT>
                    <a:lnB w="9525"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200">
                          <a:solidFill>
                            <a:schemeClr val="tx1"/>
                          </a:solidFill>
                          <a:latin typeface="+mn-lt"/>
                        </a:rPr>
                        <a:t>0.60 (0.31, 1.16)</a:t>
                      </a:r>
                    </a:p>
                  </a:txBody>
                  <a:tcPr marL="36576"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dash"/>
                      <a:round/>
                      <a:headEnd type="none" w="med" len="med"/>
                      <a:tailEnd type="none" w="med" len="med"/>
                    </a:lnT>
                    <a:lnB w="9525"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71343061"/>
                  </a:ext>
                </a:extLst>
              </a:tr>
              <a:tr h="358817">
                <a:tc>
                  <a:txBody>
                    <a:bodyPr/>
                    <a:lstStyle/>
                    <a:p>
                      <a:pPr algn="l"/>
                      <a:r>
                        <a:rPr lang="en-US" sz="1200" b="0" kern="1200" dirty="0">
                          <a:solidFill>
                            <a:schemeClr val="tx1"/>
                          </a:solidFill>
                          <a:latin typeface="+mj-lt"/>
                          <a:ea typeface="+mn-ea"/>
                          <a:cs typeface="+mn-cs"/>
                        </a:rPr>
                        <a:t>4. Adherence to any CVD medication</a:t>
                      </a:r>
                    </a:p>
                  </a:txBody>
                  <a:tcPr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dash"/>
                      <a:round/>
                      <a:headEnd type="none" w="med" len="med"/>
                      <a:tailEnd type="none" w="med" len="med"/>
                    </a:lnT>
                    <a:lnB w="952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200">
                          <a:solidFill>
                            <a:schemeClr val="tx1"/>
                          </a:solidFill>
                          <a:latin typeface="+mn-lt"/>
                        </a:rPr>
                        <a:t>33</a:t>
                      </a:r>
                      <a:endParaRPr lang="en-IN" sz="1200" baseline="30000">
                        <a:solidFill>
                          <a:schemeClr val="tx1"/>
                        </a:solidFill>
                        <a:latin typeface="+mn-lt"/>
                      </a:endParaRPr>
                    </a:p>
                  </a:txBody>
                  <a:tcPr marL="36576"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dash"/>
                      <a:round/>
                      <a:headEnd type="none" w="med" len="med"/>
                      <a:tailEnd type="none" w="med" len="med"/>
                    </a:lnT>
                    <a:lnB w="952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200">
                          <a:solidFill>
                            <a:schemeClr val="tx1"/>
                          </a:solidFill>
                          <a:latin typeface="+mn-lt"/>
                        </a:rPr>
                        <a:t>1,615,126</a:t>
                      </a:r>
                    </a:p>
                  </a:txBody>
                  <a:tcPr marL="36576"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dash"/>
                      <a:round/>
                      <a:headEnd type="none" w="med" len="med"/>
                      <a:tailEnd type="none" w="med" len="med"/>
                    </a:lnT>
                    <a:lnB w="952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200" dirty="0">
                          <a:solidFill>
                            <a:schemeClr val="tx1"/>
                          </a:solidFill>
                          <a:latin typeface="+mn-lt"/>
                        </a:rPr>
                        <a:t>135,627</a:t>
                      </a:r>
                    </a:p>
                  </a:txBody>
                  <a:tcPr marL="36576"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dash"/>
                      <a:round/>
                      <a:headEnd type="none" w="med" len="med"/>
                      <a:tailEnd type="none" w="med" len="med"/>
                    </a:lnT>
                    <a:lnB w="952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IN" sz="1200" b="0" dirty="0">
                        <a:solidFill>
                          <a:schemeClr val="tx1"/>
                        </a:solidFill>
                        <a:latin typeface="+mn-lt"/>
                      </a:endParaRPr>
                    </a:p>
                  </a:txBody>
                  <a:tcPr marL="36576"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dash"/>
                      <a:round/>
                      <a:headEnd type="none" w="med" len="med"/>
                      <a:tailEnd type="none" w="med" len="med"/>
                    </a:lnT>
                    <a:lnB w="952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IN" sz="1200" dirty="0">
                          <a:solidFill>
                            <a:schemeClr val="tx1"/>
                          </a:solidFill>
                          <a:latin typeface="+mn-lt"/>
                        </a:rPr>
                        <a:t>0.80 (0.77, 0.84)</a:t>
                      </a:r>
                    </a:p>
                  </a:txBody>
                  <a:tcPr marL="36576" marR="36576"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dash"/>
                      <a:round/>
                      <a:headEnd type="none" w="med" len="med"/>
                      <a:tailEnd type="none" w="med" len="med"/>
                    </a:lnT>
                    <a:lnB w="952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4178448"/>
                  </a:ext>
                </a:extLst>
              </a:tr>
            </a:tbl>
          </a:graphicData>
        </a:graphic>
      </p:graphicFrame>
      <p:cxnSp>
        <p:nvCxnSpPr>
          <p:cNvPr id="36" name="Straight Connector 35">
            <a:extLst>
              <a:ext uri="{FF2B5EF4-FFF2-40B4-BE49-F238E27FC236}">
                <a16:creationId xmlns:a16="http://schemas.microsoft.com/office/drawing/2014/main" id="{23E8476A-C65F-022C-FE97-9FA35634C41C}"/>
              </a:ext>
            </a:extLst>
          </p:cNvPr>
          <p:cNvCxnSpPr>
            <a:cxnSpLocks/>
          </p:cNvCxnSpPr>
          <p:nvPr/>
        </p:nvCxnSpPr>
        <p:spPr>
          <a:xfrm>
            <a:off x="9382761" y="2491034"/>
            <a:ext cx="0" cy="265176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nvGrpSpPr>
          <p:cNvPr id="43" name="Group 42">
            <a:extLst>
              <a:ext uri="{FF2B5EF4-FFF2-40B4-BE49-F238E27FC236}">
                <a16:creationId xmlns:a16="http://schemas.microsoft.com/office/drawing/2014/main" id="{DBEB3D6F-9B6F-B4B4-DBDD-D03015A02A2C}"/>
              </a:ext>
            </a:extLst>
          </p:cNvPr>
          <p:cNvGrpSpPr/>
          <p:nvPr/>
        </p:nvGrpSpPr>
        <p:grpSpPr>
          <a:xfrm>
            <a:off x="8841697" y="2558505"/>
            <a:ext cx="287020" cy="141393"/>
            <a:chOff x="6440772" y="2061349"/>
            <a:chExt cx="215265" cy="106045"/>
          </a:xfrm>
        </p:grpSpPr>
        <p:sp>
          <p:nvSpPr>
            <p:cNvPr id="44" name="Rectangle 43">
              <a:extLst>
                <a:ext uri="{FF2B5EF4-FFF2-40B4-BE49-F238E27FC236}">
                  <a16:creationId xmlns:a16="http://schemas.microsoft.com/office/drawing/2014/main" id="{8887A1A9-D991-8432-BB81-B14E1000EEF1}"/>
                </a:ext>
              </a:extLst>
            </p:cNvPr>
            <p:cNvSpPr/>
            <p:nvPr/>
          </p:nvSpPr>
          <p:spPr>
            <a:xfrm>
              <a:off x="6495382" y="2061349"/>
              <a:ext cx="106045" cy="106045"/>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white"/>
                </a:solidFill>
                <a:effectLst/>
                <a:uLnTx/>
                <a:uFillTx/>
                <a:latin typeface="Calibri"/>
                <a:ea typeface="+mn-ea"/>
                <a:cs typeface="+mn-cs"/>
              </a:endParaRPr>
            </a:p>
          </p:txBody>
        </p:sp>
        <p:cxnSp>
          <p:nvCxnSpPr>
            <p:cNvPr id="45" name="Straight Connector 44">
              <a:extLst>
                <a:ext uri="{FF2B5EF4-FFF2-40B4-BE49-F238E27FC236}">
                  <a16:creationId xmlns:a16="http://schemas.microsoft.com/office/drawing/2014/main" id="{AAB21C1A-664B-AE00-1B90-E36E25685298}"/>
                </a:ext>
              </a:extLst>
            </p:cNvPr>
            <p:cNvCxnSpPr>
              <a:cxnSpLocks/>
            </p:cNvCxnSpPr>
            <p:nvPr/>
          </p:nvCxnSpPr>
          <p:spPr>
            <a:xfrm>
              <a:off x="6440772" y="2114371"/>
              <a:ext cx="215265" cy="1"/>
            </a:xfrm>
            <a:prstGeom prst="line">
              <a:avLst/>
            </a:prstGeom>
            <a:ln>
              <a:solidFill>
                <a:schemeClr val="accent1">
                  <a:lumMod val="50000"/>
                </a:schemeClr>
              </a:solidFill>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4D7B96BB-43C3-59B5-274E-C4F03737C549}"/>
              </a:ext>
            </a:extLst>
          </p:cNvPr>
          <p:cNvGrpSpPr/>
          <p:nvPr/>
        </p:nvGrpSpPr>
        <p:grpSpPr>
          <a:xfrm>
            <a:off x="8636380" y="2834990"/>
            <a:ext cx="410633" cy="141393"/>
            <a:chOff x="6309961" y="2281784"/>
            <a:chExt cx="307975" cy="106045"/>
          </a:xfrm>
        </p:grpSpPr>
        <p:sp>
          <p:nvSpPr>
            <p:cNvPr id="47" name="Rectangle 46">
              <a:extLst>
                <a:ext uri="{FF2B5EF4-FFF2-40B4-BE49-F238E27FC236}">
                  <a16:creationId xmlns:a16="http://schemas.microsoft.com/office/drawing/2014/main" id="{74F02AC2-FEEF-5E3D-4D79-0FF585E9DAF6}"/>
                </a:ext>
              </a:extLst>
            </p:cNvPr>
            <p:cNvSpPr/>
            <p:nvPr/>
          </p:nvSpPr>
          <p:spPr>
            <a:xfrm>
              <a:off x="6414948" y="2281784"/>
              <a:ext cx="106045" cy="106045"/>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white"/>
                </a:solidFill>
                <a:effectLst/>
                <a:uLnTx/>
                <a:uFillTx/>
                <a:latin typeface="Calibri"/>
                <a:ea typeface="+mn-ea"/>
                <a:cs typeface="+mn-cs"/>
              </a:endParaRPr>
            </a:p>
          </p:txBody>
        </p:sp>
        <p:cxnSp>
          <p:nvCxnSpPr>
            <p:cNvPr id="48" name="Straight Connector 47">
              <a:extLst>
                <a:ext uri="{FF2B5EF4-FFF2-40B4-BE49-F238E27FC236}">
                  <a16:creationId xmlns:a16="http://schemas.microsoft.com/office/drawing/2014/main" id="{C6ABEEAB-CEA1-470D-D6F9-788CEC1F3901}"/>
                </a:ext>
              </a:extLst>
            </p:cNvPr>
            <p:cNvCxnSpPr>
              <a:cxnSpLocks/>
            </p:cNvCxnSpPr>
            <p:nvPr/>
          </p:nvCxnSpPr>
          <p:spPr>
            <a:xfrm>
              <a:off x="6309961" y="2334807"/>
              <a:ext cx="307975" cy="0"/>
            </a:xfrm>
            <a:prstGeom prst="line">
              <a:avLst/>
            </a:prstGeom>
            <a:ln>
              <a:solidFill>
                <a:schemeClr val="accent1">
                  <a:lumMod val="50000"/>
                </a:schemeClr>
              </a:solidFill>
            </a:ln>
          </p:spPr>
          <p:style>
            <a:lnRef idx="1">
              <a:schemeClr val="accent1"/>
            </a:lnRef>
            <a:fillRef idx="0">
              <a:schemeClr val="accent1"/>
            </a:fillRef>
            <a:effectRef idx="0">
              <a:schemeClr val="accent1"/>
            </a:effectRef>
            <a:fontRef idx="minor">
              <a:schemeClr val="tx1"/>
            </a:fontRef>
          </p:style>
        </p:cxnSp>
      </p:grpSp>
      <p:grpSp>
        <p:nvGrpSpPr>
          <p:cNvPr id="49" name="Group 48">
            <a:extLst>
              <a:ext uri="{FF2B5EF4-FFF2-40B4-BE49-F238E27FC236}">
                <a16:creationId xmlns:a16="http://schemas.microsoft.com/office/drawing/2014/main" id="{2DD16CBA-F0ED-5146-47D1-FFF9630270FF}"/>
              </a:ext>
            </a:extLst>
          </p:cNvPr>
          <p:cNvGrpSpPr/>
          <p:nvPr/>
        </p:nvGrpSpPr>
        <p:grpSpPr>
          <a:xfrm>
            <a:off x="8051473" y="3209353"/>
            <a:ext cx="1320800" cy="141393"/>
            <a:chOff x="5825245" y="2514618"/>
            <a:chExt cx="990600" cy="106045"/>
          </a:xfrm>
        </p:grpSpPr>
        <p:sp>
          <p:nvSpPr>
            <p:cNvPr id="50" name="Rectangle 49">
              <a:extLst>
                <a:ext uri="{FF2B5EF4-FFF2-40B4-BE49-F238E27FC236}">
                  <a16:creationId xmlns:a16="http://schemas.microsoft.com/office/drawing/2014/main" id="{C8CF4FC7-F5D8-3F8A-FCA9-5187A6566204}"/>
                </a:ext>
              </a:extLst>
            </p:cNvPr>
            <p:cNvSpPr/>
            <p:nvPr/>
          </p:nvSpPr>
          <p:spPr>
            <a:xfrm>
              <a:off x="6275249" y="2514618"/>
              <a:ext cx="106045" cy="106045"/>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white"/>
                </a:solidFill>
                <a:effectLst/>
                <a:uLnTx/>
                <a:uFillTx/>
                <a:latin typeface="Calibri"/>
                <a:ea typeface="+mn-ea"/>
                <a:cs typeface="+mn-cs"/>
              </a:endParaRPr>
            </a:p>
          </p:txBody>
        </p:sp>
        <p:cxnSp>
          <p:nvCxnSpPr>
            <p:cNvPr id="51" name="Straight Connector 50">
              <a:extLst>
                <a:ext uri="{FF2B5EF4-FFF2-40B4-BE49-F238E27FC236}">
                  <a16:creationId xmlns:a16="http://schemas.microsoft.com/office/drawing/2014/main" id="{9D711B61-44F1-E4A6-8A2A-DEC6A6B0803D}"/>
                </a:ext>
              </a:extLst>
            </p:cNvPr>
            <p:cNvCxnSpPr>
              <a:cxnSpLocks/>
            </p:cNvCxnSpPr>
            <p:nvPr/>
          </p:nvCxnSpPr>
          <p:spPr>
            <a:xfrm>
              <a:off x="5825245" y="2567641"/>
              <a:ext cx="990600" cy="0"/>
            </a:xfrm>
            <a:prstGeom prst="line">
              <a:avLst/>
            </a:prstGeom>
            <a:ln>
              <a:solidFill>
                <a:schemeClr val="accent1">
                  <a:lumMod val="50000"/>
                </a:schemeClr>
              </a:solidFill>
            </a:ln>
          </p:spPr>
          <p:style>
            <a:lnRef idx="1">
              <a:schemeClr val="accent1"/>
            </a:lnRef>
            <a:fillRef idx="0">
              <a:schemeClr val="accent1"/>
            </a:fillRef>
            <a:effectRef idx="0">
              <a:schemeClr val="accent1"/>
            </a:effectRef>
            <a:fontRef idx="minor">
              <a:schemeClr val="tx1"/>
            </a:fontRef>
          </p:style>
        </p:cxnSp>
      </p:grpSp>
      <p:grpSp>
        <p:nvGrpSpPr>
          <p:cNvPr id="52" name="Group 51">
            <a:extLst>
              <a:ext uri="{FF2B5EF4-FFF2-40B4-BE49-F238E27FC236}">
                <a16:creationId xmlns:a16="http://schemas.microsoft.com/office/drawing/2014/main" id="{2B344412-4E9F-7645-A3A8-714EE8088B49}"/>
              </a:ext>
            </a:extLst>
          </p:cNvPr>
          <p:cNvGrpSpPr/>
          <p:nvPr/>
        </p:nvGrpSpPr>
        <p:grpSpPr>
          <a:xfrm>
            <a:off x="8716813" y="3606911"/>
            <a:ext cx="660400" cy="141393"/>
            <a:chOff x="6290912" y="2752743"/>
            <a:chExt cx="495300" cy="106045"/>
          </a:xfrm>
        </p:grpSpPr>
        <p:sp>
          <p:nvSpPr>
            <p:cNvPr id="53" name="Rectangle 52">
              <a:extLst>
                <a:ext uri="{FF2B5EF4-FFF2-40B4-BE49-F238E27FC236}">
                  <a16:creationId xmlns:a16="http://schemas.microsoft.com/office/drawing/2014/main" id="{B6EAB12C-2226-0E44-E129-F2348B6E69DE}"/>
                </a:ext>
              </a:extLst>
            </p:cNvPr>
            <p:cNvSpPr/>
            <p:nvPr/>
          </p:nvSpPr>
          <p:spPr>
            <a:xfrm>
              <a:off x="6485540" y="2752743"/>
              <a:ext cx="106045" cy="106045"/>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white"/>
                </a:solidFill>
                <a:effectLst/>
                <a:uLnTx/>
                <a:uFillTx/>
                <a:latin typeface="Calibri"/>
                <a:ea typeface="+mn-ea"/>
                <a:cs typeface="+mn-cs"/>
              </a:endParaRPr>
            </a:p>
          </p:txBody>
        </p:sp>
        <p:cxnSp>
          <p:nvCxnSpPr>
            <p:cNvPr id="54" name="Straight Connector 53">
              <a:extLst>
                <a:ext uri="{FF2B5EF4-FFF2-40B4-BE49-F238E27FC236}">
                  <a16:creationId xmlns:a16="http://schemas.microsoft.com/office/drawing/2014/main" id="{19D9C613-8B0C-A96C-29B3-68A62350A766}"/>
                </a:ext>
              </a:extLst>
            </p:cNvPr>
            <p:cNvCxnSpPr>
              <a:cxnSpLocks/>
            </p:cNvCxnSpPr>
            <p:nvPr/>
          </p:nvCxnSpPr>
          <p:spPr>
            <a:xfrm>
              <a:off x="6290912" y="2805766"/>
              <a:ext cx="495300" cy="0"/>
            </a:xfrm>
            <a:prstGeom prst="line">
              <a:avLst/>
            </a:prstGeom>
            <a:ln>
              <a:solidFill>
                <a:schemeClr val="accent1">
                  <a:lumMod val="50000"/>
                </a:schemeClr>
              </a:solidFill>
            </a:ln>
          </p:spPr>
          <p:style>
            <a:lnRef idx="1">
              <a:schemeClr val="accent1"/>
            </a:lnRef>
            <a:fillRef idx="0">
              <a:schemeClr val="accent1"/>
            </a:fillRef>
            <a:effectRef idx="0">
              <a:schemeClr val="accent1"/>
            </a:effectRef>
            <a:fontRef idx="minor">
              <a:schemeClr val="tx1"/>
            </a:fontRef>
          </p:style>
        </p:cxnSp>
      </p:grpSp>
      <p:grpSp>
        <p:nvGrpSpPr>
          <p:cNvPr id="55" name="Group 54">
            <a:extLst>
              <a:ext uri="{FF2B5EF4-FFF2-40B4-BE49-F238E27FC236}">
                <a16:creationId xmlns:a16="http://schemas.microsoft.com/office/drawing/2014/main" id="{44AC64F3-7C99-C3FD-DB91-D7D48F414985}"/>
              </a:ext>
            </a:extLst>
          </p:cNvPr>
          <p:cNvGrpSpPr/>
          <p:nvPr/>
        </p:nvGrpSpPr>
        <p:grpSpPr>
          <a:xfrm>
            <a:off x="8968225" y="3900105"/>
            <a:ext cx="364067" cy="141393"/>
            <a:chOff x="6513162" y="2978168"/>
            <a:chExt cx="273050" cy="106045"/>
          </a:xfrm>
        </p:grpSpPr>
        <p:cxnSp>
          <p:nvCxnSpPr>
            <p:cNvPr id="56" name="Straight Connector 55">
              <a:extLst>
                <a:ext uri="{FF2B5EF4-FFF2-40B4-BE49-F238E27FC236}">
                  <a16:creationId xmlns:a16="http://schemas.microsoft.com/office/drawing/2014/main" id="{9DB25D62-33E7-FFEB-2C6F-5D9A197C8358}"/>
                </a:ext>
              </a:extLst>
            </p:cNvPr>
            <p:cNvCxnSpPr>
              <a:cxnSpLocks/>
            </p:cNvCxnSpPr>
            <p:nvPr/>
          </p:nvCxnSpPr>
          <p:spPr>
            <a:xfrm>
              <a:off x="6513162" y="3031190"/>
              <a:ext cx="273050" cy="0"/>
            </a:xfrm>
            <a:prstGeom prst="line">
              <a:avLst/>
            </a:prstGeom>
            <a:ln>
              <a:solidFill>
                <a:schemeClr val="accent1">
                  <a:lumMod val="50000"/>
                </a:schemeClr>
              </a:solidFill>
            </a:ln>
          </p:spPr>
          <p:style>
            <a:lnRef idx="1">
              <a:schemeClr val="accent1"/>
            </a:lnRef>
            <a:fillRef idx="0">
              <a:schemeClr val="accent1"/>
            </a:fillRef>
            <a:effectRef idx="0">
              <a:schemeClr val="accent1"/>
            </a:effectRef>
            <a:fontRef idx="minor">
              <a:schemeClr val="tx1"/>
            </a:fontRef>
          </p:style>
        </p:cxnSp>
        <p:sp>
          <p:nvSpPr>
            <p:cNvPr id="57" name="Rectangle 56">
              <a:extLst>
                <a:ext uri="{FF2B5EF4-FFF2-40B4-BE49-F238E27FC236}">
                  <a16:creationId xmlns:a16="http://schemas.microsoft.com/office/drawing/2014/main" id="{8CE74348-F38C-B581-3A72-EE2FA231FA56}"/>
                </a:ext>
              </a:extLst>
            </p:cNvPr>
            <p:cNvSpPr/>
            <p:nvPr/>
          </p:nvSpPr>
          <p:spPr>
            <a:xfrm>
              <a:off x="6596665" y="2978168"/>
              <a:ext cx="106045" cy="106045"/>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58" name="Group 57">
            <a:extLst>
              <a:ext uri="{FF2B5EF4-FFF2-40B4-BE49-F238E27FC236}">
                <a16:creationId xmlns:a16="http://schemas.microsoft.com/office/drawing/2014/main" id="{CEF92AC7-E442-D49D-FA0C-DE7D8A51D376}"/>
              </a:ext>
            </a:extLst>
          </p:cNvPr>
          <p:cNvGrpSpPr/>
          <p:nvPr/>
        </p:nvGrpSpPr>
        <p:grpSpPr>
          <a:xfrm>
            <a:off x="8477629" y="4168485"/>
            <a:ext cx="364067" cy="141393"/>
            <a:chOff x="6243287" y="3219468"/>
            <a:chExt cx="273050" cy="106045"/>
          </a:xfrm>
        </p:grpSpPr>
        <p:cxnSp>
          <p:nvCxnSpPr>
            <p:cNvPr id="59" name="Straight Connector 58">
              <a:extLst>
                <a:ext uri="{FF2B5EF4-FFF2-40B4-BE49-F238E27FC236}">
                  <a16:creationId xmlns:a16="http://schemas.microsoft.com/office/drawing/2014/main" id="{9C3DA18F-A4F6-D94E-D891-513D28529BB9}"/>
                </a:ext>
              </a:extLst>
            </p:cNvPr>
            <p:cNvCxnSpPr>
              <a:cxnSpLocks/>
            </p:cNvCxnSpPr>
            <p:nvPr/>
          </p:nvCxnSpPr>
          <p:spPr>
            <a:xfrm>
              <a:off x="6243287" y="3272490"/>
              <a:ext cx="273050" cy="0"/>
            </a:xfrm>
            <a:prstGeom prst="line">
              <a:avLst/>
            </a:prstGeom>
            <a:ln>
              <a:solidFill>
                <a:schemeClr val="accent1">
                  <a:lumMod val="50000"/>
                </a:schemeClr>
              </a:solidFill>
            </a:ln>
          </p:spPr>
          <p:style>
            <a:lnRef idx="1">
              <a:schemeClr val="accent1"/>
            </a:lnRef>
            <a:fillRef idx="0">
              <a:schemeClr val="accent1"/>
            </a:fillRef>
            <a:effectRef idx="0">
              <a:schemeClr val="accent1"/>
            </a:effectRef>
            <a:fontRef idx="minor">
              <a:schemeClr val="tx1"/>
            </a:fontRef>
          </p:style>
        </p:cxnSp>
        <p:sp>
          <p:nvSpPr>
            <p:cNvPr id="60" name="Rectangle 59">
              <a:extLst>
                <a:ext uri="{FF2B5EF4-FFF2-40B4-BE49-F238E27FC236}">
                  <a16:creationId xmlns:a16="http://schemas.microsoft.com/office/drawing/2014/main" id="{3FB49900-20E1-C74C-A836-036DDFB88EE7}"/>
                </a:ext>
              </a:extLst>
            </p:cNvPr>
            <p:cNvSpPr/>
            <p:nvPr/>
          </p:nvSpPr>
          <p:spPr>
            <a:xfrm>
              <a:off x="6326790" y="3219468"/>
              <a:ext cx="106045" cy="106045"/>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61" name="Group 60">
            <a:extLst>
              <a:ext uri="{FF2B5EF4-FFF2-40B4-BE49-F238E27FC236}">
                <a16:creationId xmlns:a16="http://schemas.microsoft.com/office/drawing/2014/main" id="{6C5D45EE-267C-41FC-79C9-6FFCD67DE248}"/>
              </a:ext>
            </a:extLst>
          </p:cNvPr>
          <p:cNvGrpSpPr/>
          <p:nvPr/>
        </p:nvGrpSpPr>
        <p:grpSpPr>
          <a:xfrm>
            <a:off x="7338016" y="4443701"/>
            <a:ext cx="2247900" cy="141393"/>
            <a:chOff x="5303487" y="3448068"/>
            <a:chExt cx="1685925" cy="106045"/>
          </a:xfrm>
        </p:grpSpPr>
        <p:cxnSp>
          <p:nvCxnSpPr>
            <p:cNvPr id="62" name="Straight Connector 61">
              <a:extLst>
                <a:ext uri="{FF2B5EF4-FFF2-40B4-BE49-F238E27FC236}">
                  <a16:creationId xmlns:a16="http://schemas.microsoft.com/office/drawing/2014/main" id="{AF973503-E9A7-774B-695B-BB3D86687814}"/>
                </a:ext>
              </a:extLst>
            </p:cNvPr>
            <p:cNvCxnSpPr>
              <a:cxnSpLocks/>
            </p:cNvCxnSpPr>
            <p:nvPr/>
          </p:nvCxnSpPr>
          <p:spPr>
            <a:xfrm>
              <a:off x="5303487" y="3501090"/>
              <a:ext cx="1685925" cy="0"/>
            </a:xfrm>
            <a:prstGeom prst="line">
              <a:avLst/>
            </a:prstGeom>
            <a:ln>
              <a:solidFill>
                <a:schemeClr val="accent1">
                  <a:lumMod val="50000"/>
                </a:schemeClr>
              </a:solidFill>
            </a:ln>
          </p:spPr>
          <p:style>
            <a:lnRef idx="1">
              <a:schemeClr val="accent1"/>
            </a:lnRef>
            <a:fillRef idx="0">
              <a:schemeClr val="accent1"/>
            </a:fillRef>
            <a:effectRef idx="0">
              <a:schemeClr val="accent1"/>
            </a:effectRef>
            <a:fontRef idx="minor">
              <a:schemeClr val="tx1"/>
            </a:fontRef>
          </p:style>
        </p:cxnSp>
        <p:sp>
          <p:nvSpPr>
            <p:cNvPr id="63" name="Rectangle 62">
              <a:extLst>
                <a:ext uri="{FF2B5EF4-FFF2-40B4-BE49-F238E27FC236}">
                  <a16:creationId xmlns:a16="http://schemas.microsoft.com/office/drawing/2014/main" id="{0D335F75-C7DD-20D1-5AF3-F36B67F9F6C3}"/>
                </a:ext>
              </a:extLst>
            </p:cNvPr>
            <p:cNvSpPr/>
            <p:nvPr/>
          </p:nvSpPr>
          <p:spPr>
            <a:xfrm>
              <a:off x="6326790" y="3448068"/>
              <a:ext cx="106045" cy="106045"/>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64" name="Group 63">
            <a:extLst>
              <a:ext uri="{FF2B5EF4-FFF2-40B4-BE49-F238E27FC236}">
                <a16:creationId xmlns:a16="http://schemas.microsoft.com/office/drawing/2014/main" id="{0D348E3E-88AE-26F9-5483-D9A0ACDFDA40}"/>
              </a:ext>
            </a:extLst>
          </p:cNvPr>
          <p:cNvGrpSpPr/>
          <p:nvPr/>
        </p:nvGrpSpPr>
        <p:grpSpPr>
          <a:xfrm>
            <a:off x="8905176" y="4792226"/>
            <a:ext cx="232833" cy="141393"/>
            <a:chOff x="6471887" y="3689368"/>
            <a:chExt cx="174625" cy="106045"/>
          </a:xfrm>
        </p:grpSpPr>
        <p:sp>
          <p:nvSpPr>
            <p:cNvPr id="65" name="Rectangle 64">
              <a:extLst>
                <a:ext uri="{FF2B5EF4-FFF2-40B4-BE49-F238E27FC236}">
                  <a16:creationId xmlns:a16="http://schemas.microsoft.com/office/drawing/2014/main" id="{7121B879-37C6-821C-2817-6250791AF502}"/>
                </a:ext>
              </a:extLst>
            </p:cNvPr>
            <p:cNvSpPr/>
            <p:nvPr/>
          </p:nvSpPr>
          <p:spPr>
            <a:xfrm>
              <a:off x="6507765" y="3689368"/>
              <a:ext cx="106045" cy="106045"/>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white"/>
                </a:solidFill>
                <a:effectLst/>
                <a:uLnTx/>
                <a:uFillTx/>
                <a:latin typeface="Calibri"/>
                <a:ea typeface="+mn-ea"/>
                <a:cs typeface="+mn-cs"/>
              </a:endParaRPr>
            </a:p>
          </p:txBody>
        </p:sp>
        <p:cxnSp>
          <p:nvCxnSpPr>
            <p:cNvPr id="66" name="Straight Connector 65">
              <a:extLst>
                <a:ext uri="{FF2B5EF4-FFF2-40B4-BE49-F238E27FC236}">
                  <a16:creationId xmlns:a16="http://schemas.microsoft.com/office/drawing/2014/main" id="{56D7F07D-9A3D-7EC1-B76F-3A474456E19D}"/>
                </a:ext>
              </a:extLst>
            </p:cNvPr>
            <p:cNvCxnSpPr>
              <a:cxnSpLocks/>
            </p:cNvCxnSpPr>
            <p:nvPr/>
          </p:nvCxnSpPr>
          <p:spPr>
            <a:xfrm>
              <a:off x="6471887" y="3745565"/>
              <a:ext cx="174625" cy="0"/>
            </a:xfrm>
            <a:prstGeom prst="line">
              <a:avLst/>
            </a:prstGeom>
            <a:ln>
              <a:solidFill>
                <a:schemeClr val="accent1">
                  <a:lumMod val="50000"/>
                </a:schemeClr>
              </a:solidFill>
            </a:ln>
          </p:spPr>
          <p:style>
            <a:lnRef idx="1">
              <a:schemeClr val="accent1"/>
            </a:lnRef>
            <a:fillRef idx="0">
              <a:schemeClr val="accent1"/>
            </a:fillRef>
            <a:effectRef idx="0">
              <a:schemeClr val="accent1"/>
            </a:effectRef>
            <a:fontRef idx="minor">
              <a:schemeClr val="tx1"/>
            </a:fontRef>
          </p:style>
        </p:cxnSp>
      </p:grpSp>
      <p:cxnSp>
        <p:nvCxnSpPr>
          <p:cNvPr id="67" name="Straight Connector 66">
            <a:extLst>
              <a:ext uri="{FF2B5EF4-FFF2-40B4-BE49-F238E27FC236}">
                <a16:creationId xmlns:a16="http://schemas.microsoft.com/office/drawing/2014/main" id="{73ABE730-F07B-0AB4-A1C4-BBB3F32613AD}"/>
              </a:ext>
            </a:extLst>
          </p:cNvPr>
          <p:cNvCxnSpPr>
            <a:cxnSpLocks/>
          </p:cNvCxnSpPr>
          <p:nvPr/>
        </p:nvCxnSpPr>
        <p:spPr>
          <a:xfrm>
            <a:off x="7338016" y="5023015"/>
            <a:ext cx="224790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ACA47DAA-F877-709E-B751-AB5B193CAB2F}"/>
              </a:ext>
            </a:extLst>
          </p:cNvPr>
          <p:cNvCxnSpPr>
            <a:cxnSpLocks/>
          </p:cNvCxnSpPr>
          <p:nvPr/>
        </p:nvCxnSpPr>
        <p:spPr>
          <a:xfrm flipV="1">
            <a:off x="9585916" y="5023015"/>
            <a:ext cx="0" cy="118898"/>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3859534D-89B7-2AF8-3390-BFEC686128CE}"/>
              </a:ext>
            </a:extLst>
          </p:cNvPr>
          <p:cNvCxnSpPr>
            <a:cxnSpLocks/>
          </p:cNvCxnSpPr>
          <p:nvPr/>
        </p:nvCxnSpPr>
        <p:spPr>
          <a:xfrm flipV="1">
            <a:off x="8726222" y="5023015"/>
            <a:ext cx="0" cy="118898"/>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8D93BC11-B4E0-C96C-8986-1279E01DEF6E}"/>
              </a:ext>
            </a:extLst>
          </p:cNvPr>
          <p:cNvCxnSpPr>
            <a:cxnSpLocks/>
          </p:cNvCxnSpPr>
          <p:nvPr/>
        </p:nvCxnSpPr>
        <p:spPr>
          <a:xfrm flipV="1">
            <a:off x="8035130" y="5023015"/>
            <a:ext cx="0" cy="118898"/>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3EA6CDC4-2BAB-4051-984A-B55A9DF20363}"/>
              </a:ext>
            </a:extLst>
          </p:cNvPr>
          <p:cNvCxnSpPr>
            <a:cxnSpLocks/>
          </p:cNvCxnSpPr>
          <p:nvPr/>
        </p:nvCxnSpPr>
        <p:spPr>
          <a:xfrm flipV="1">
            <a:off x="7344038" y="5023015"/>
            <a:ext cx="0" cy="118898"/>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77" name="Rectangle 76">
            <a:extLst>
              <a:ext uri="{FF2B5EF4-FFF2-40B4-BE49-F238E27FC236}">
                <a16:creationId xmlns:a16="http://schemas.microsoft.com/office/drawing/2014/main" id="{7CA1CB12-B9D1-3F1D-D048-242E66E9ACAE}"/>
              </a:ext>
            </a:extLst>
          </p:cNvPr>
          <p:cNvSpPr/>
          <p:nvPr/>
        </p:nvSpPr>
        <p:spPr>
          <a:xfrm>
            <a:off x="9405577" y="5317748"/>
            <a:ext cx="1432239" cy="2235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IN" sz="1000" b="1" i="0" u="none" strike="noStrike" kern="1200" cap="none" spc="0" normalizeH="0" baseline="0" noProof="0" dirty="0">
                <a:ln>
                  <a:noFill/>
                </a:ln>
                <a:solidFill>
                  <a:srgbClr val="000000"/>
                </a:solidFill>
                <a:effectLst/>
                <a:uLnTx/>
                <a:uFillTx/>
                <a:latin typeface="Georgia"/>
                <a:ea typeface="+mn-ea"/>
                <a:cs typeface="+mn-cs"/>
              </a:rPr>
              <a:t>Poor Adherence</a:t>
            </a:r>
          </a:p>
        </p:txBody>
      </p:sp>
      <p:sp>
        <p:nvSpPr>
          <p:cNvPr id="78" name="Rectangle 77">
            <a:extLst>
              <a:ext uri="{FF2B5EF4-FFF2-40B4-BE49-F238E27FC236}">
                <a16:creationId xmlns:a16="http://schemas.microsoft.com/office/drawing/2014/main" id="{C078D2B6-5B71-E9A1-416F-841CE30B0EDB}"/>
              </a:ext>
            </a:extLst>
          </p:cNvPr>
          <p:cNvSpPr/>
          <p:nvPr/>
        </p:nvSpPr>
        <p:spPr>
          <a:xfrm>
            <a:off x="7623344" y="5317748"/>
            <a:ext cx="1432239" cy="2235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IN" sz="1000" b="1" i="0" u="none" strike="noStrike" kern="1200" cap="none" spc="0" normalizeH="0" baseline="0" noProof="0" dirty="0">
                <a:ln>
                  <a:noFill/>
                </a:ln>
                <a:solidFill>
                  <a:srgbClr val="000000"/>
                </a:solidFill>
                <a:effectLst/>
                <a:uLnTx/>
                <a:uFillTx/>
                <a:latin typeface="Georgia"/>
                <a:ea typeface="+mn-ea"/>
                <a:cs typeface="+mn-cs"/>
              </a:rPr>
              <a:t>Good Adherence</a:t>
            </a:r>
          </a:p>
        </p:txBody>
      </p:sp>
      <p:sp>
        <p:nvSpPr>
          <p:cNvPr id="79" name="Rectangle 78">
            <a:extLst>
              <a:ext uri="{FF2B5EF4-FFF2-40B4-BE49-F238E27FC236}">
                <a16:creationId xmlns:a16="http://schemas.microsoft.com/office/drawing/2014/main" id="{33A1ABDE-6379-A3A9-B954-DDB8A2D2BBC8}"/>
              </a:ext>
            </a:extLst>
          </p:cNvPr>
          <p:cNvSpPr/>
          <p:nvPr/>
        </p:nvSpPr>
        <p:spPr>
          <a:xfrm>
            <a:off x="7240135" y="5141913"/>
            <a:ext cx="195761" cy="21410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IN" sz="1000" b="0" i="0" u="none" strike="noStrike" kern="1200" cap="none" spc="0" normalizeH="0" baseline="0" noProof="0" dirty="0">
                <a:ln>
                  <a:noFill/>
                </a:ln>
                <a:solidFill>
                  <a:srgbClr val="000000"/>
                </a:solidFill>
                <a:effectLst/>
                <a:uLnTx/>
                <a:uFillTx/>
                <a:latin typeface="Calibri"/>
                <a:ea typeface="+mn-ea"/>
                <a:cs typeface="+mn-cs"/>
              </a:rPr>
              <a:t>0.3</a:t>
            </a:r>
          </a:p>
        </p:txBody>
      </p:sp>
      <p:sp>
        <p:nvSpPr>
          <p:cNvPr id="80" name="Rectangle 79">
            <a:extLst>
              <a:ext uri="{FF2B5EF4-FFF2-40B4-BE49-F238E27FC236}">
                <a16:creationId xmlns:a16="http://schemas.microsoft.com/office/drawing/2014/main" id="{AE56FEAB-014C-4D5E-1E8E-2491D8276659}"/>
              </a:ext>
            </a:extLst>
          </p:cNvPr>
          <p:cNvSpPr/>
          <p:nvPr/>
        </p:nvSpPr>
        <p:spPr>
          <a:xfrm>
            <a:off x="7936518" y="5141913"/>
            <a:ext cx="195761" cy="21410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IN" sz="1000" b="0" i="0" u="none" strike="noStrike" kern="1200" cap="none" spc="0" normalizeH="0" baseline="0" noProof="0" dirty="0">
                <a:ln>
                  <a:noFill/>
                </a:ln>
                <a:solidFill>
                  <a:srgbClr val="000000"/>
                </a:solidFill>
                <a:effectLst/>
                <a:uLnTx/>
                <a:uFillTx/>
                <a:latin typeface="Calibri"/>
                <a:ea typeface="+mn-ea"/>
                <a:cs typeface="+mn-cs"/>
              </a:rPr>
              <a:t>0.5</a:t>
            </a:r>
          </a:p>
        </p:txBody>
      </p:sp>
      <p:sp>
        <p:nvSpPr>
          <p:cNvPr id="81" name="Rectangle 80">
            <a:extLst>
              <a:ext uri="{FF2B5EF4-FFF2-40B4-BE49-F238E27FC236}">
                <a16:creationId xmlns:a16="http://schemas.microsoft.com/office/drawing/2014/main" id="{1B228489-D902-711D-7CC9-41C4F64C008C}"/>
              </a:ext>
            </a:extLst>
          </p:cNvPr>
          <p:cNvSpPr/>
          <p:nvPr/>
        </p:nvSpPr>
        <p:spPr>
          <a:xfrm>
            <a:off x="8612793" y="5141913"/>
            <a:ext cx="195761" cy="21410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IN" sz="1000" b="0" i="0" u="none" strike="noStrike" kern="1200" cap="none" spc="0" normalizeH="0" baseline="0" noProof="0" dirty="0">
                <a:ln>
                  <a:noFill/>
                </a:ln>
                <a:solidFill>
                  <a:srgbClr val="000000"/>
                </a:solidFill>
                <a:effectLst/>
                <a:uLnTx/>
                <a:uFillTx/>
                <a:latin typeface="Calibri"/>
                <a:ea typeface="+mn-ea"/>
                <a:cs typeface="+mn-cs"/>
              </a:rPr>
              <a:t>0.7</a:t>
            </a:r>
          </a:p>
        </p:txBody>
      </p:sp>
      <p:sp>
        <p:nvSpPr>
          <p:cNvPr id="82" name="Rectangle 81">
            <a:extLst>
              <a:ext uri="{FF2B5EF4-FFF2-40B4-BE49-F238E27FC236}">
                <a16:creationId xmlns:a16="http://schemas.microsoft.com/office/drawing/2014/main" id="{B87EB66F-68EE-18D0-0876-330BE2C4D9D2}"/>
              </a:ext>
            </a:extLst>
          </p:cNvPr>
          <p:cNvSpPr/>
          <p:nvPr/>
        </p:nvSpPr>
        <p:spPr>
          <a:xfrm>
            <a:off x="9273193" y="5141913"/>
            <a:ext cx="195761" cy="21410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IN" sz="1000" b="0" i="0" u="none" strike="noStrike" kern="1200" cap="none" spc="0" normalizeH="0" baseline="0" noProof="0" dirty="0">
                <a:ln>
                  <a:noFill/>
                </a:ln>
                <a:solidFill>
                  <a:srgbClr val="000000"/>
                </a:solidFill>
                <a:effectLst/>
                <a:uLnTx/>
                <a:uFillTx/>
                <a:latin typeface="Calibri"/>
                <a:ea typeface="+mn-ea"/>
                <a:cs typeface="+mn-cs"/>
              </a:rPr>
              <a:t>1</a:t>
            </a:r>
          </a:p>
        </p:txBody>
      </p:sp>
      <p:sp>
        <p:nvSpPr>
          <p:cNvPr id="83" name="Rectangle 82">
            <a:extLst>
              <a:ext uri="{FF2B5EF4-FFF2-40B4-BE49-F238E27FC236}">
                <a16:creationId xmlns:a16="http://schemas.microsoft.com/office/drawing/2014/main" id="{CD62875D-B55B-E482-C91B-AE394C0B76AE}"/>
              </a:ext>
            </a:extLst>
          </p:cNvPr>
          <p:cNvSpPr/>
          <p:nvPr/>
        </p:nvSpPr>
        <p:spPr>
          <a:xfrm>
            <a:off x="9489093" y="5141913"/>
            <a:ext cx="195761" cy="21410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IN" sz="1000" b="0" i="0" u="none" strike="noStrike" kern="1200" cap="none" spc="0" normalizeH="0" baseline="0" noProof="0" dirty="0">
                <a:ln>
                  <a:noFill/>
                </a:ln>
                <a:solidFill>
                  <a:srgbClr val="000000"/>
                </a:solidFill>
                <a:effectLst/>
                <a:uLnTx/>
                <a:uFillTx/>
                <a:latin typeface="Calibri"/>
                <a:ea typeface="+mn-ea"/>
                <a:cs typeface="+mn-cs"/>
              </a:rPr>
              <a:t>1.2</a:t>
            </a:r>
          </a:p>
        </p:txBody>
      </p:sp>
      <p:sp>
        <p:nvSpPr>
          <p:cNvPr id="84" name="Oval 83">
            <a:extLst>
              <a:ext uri="{FF2B5EF4-FFF2-40B4-BE49-F238E27FC236}">
                <a16:creationId xmlns:a16="http://schemas.microsoft.com/office/drawing/2014/main" id="{49C7357B-F169-636B-CA58-C26FB48E6B1C}"/>
              </a:ext>
            </a:extLst>
          </p:cNvPr>
          <p:cNvSpPr/>
          <p:nvPr/>
        </p:nvSpPr>
        <p:spPr>
          <a:xfrm>
            <a:off x="7566617" y="2555005"/>
            <a:ext cx="690880" cy="368663"/>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IN" sz="1600" b="1" i="0" u="none" strike="noStrike" kern="1200" cap="none" spc="0" normalizeH="0" baseline="0" noProof="0" dirty="0">
                <a:ln>
                  <a:noFill/>
                </a:ln>
                <a:solidFill>
                  <a:prstClr val="white"/>
                </a:solidFill>
                <a:effectLst/>
                <a:uLnTx/>
                <a:uFillTx/>
                <a:latin typeface="Calibri"/>
                <a:ea typeface="+mn-ea"/>
                <a:cs typeface="+mn-cs"/>
              </a:rPr>
              <a:t>-15%</a:t>
            </a:r>
          </a:p>
        </p:txBody>
      </p:sp>
      <p:sp>
        <p:nvSpPr>
          <p:cNvPr id="3" name="Text Placeholder 7">
            <a:extLst>
              <a:ext uri="{FF2B5EF4-FFF2-40B4-BE49-F238E27FC236}">
                <a16:creationId xmlns:a16="http://schemas.microsoft.com/office/drawing/2014/main" id="{74D4DF39-E8FF-4F30-3762-AFC1695637EE}"/>
              </a:ext>
            </a:extLst>
          </p:cNvPr>
          <p:cNvSpPr txBox="1">
            <a:spLocks/>
          </p:cNvSpPr>
          <p:nvPr/>
        </p:nvSpPr>
        <p:spPr>
          <a:xfrm>
            <a:off x="670561" y="6125468"/>
            <a:ext cx="10035538"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Chowdhury R, Khan H,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Heydon</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E, et al. Adherence to cardiovascular therapy: a meta-analysis of prevalence and clinical consequences. European Heart Journal. 2013;34:2940–48</a:t>
            </a:r>
          </a:p>
        </p:txBody>
      </p:sp>
      <p:sp>
        <p:nvSpPr>
          <p:cNvPr id="11" name="TextBox 10">
            <a:extLst>
              <a:ext uri="{FF2B5EF4-FFF2-40B4-BE49-F238E27FC236}">
                <a16:creationId xmlns:a16="http://schemas.microsoft.com/office/drawing/2014/main" id="{7FF6D69F-1D43-84B8-A632-928A53EF8EB4}"/>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GLO2241819</a:t>
            </a:r>
          </a:p>
        </p:txBody>
      </p:sp>
    </p:spTree>
    <p:extLst>
      <p:ext uri="{BB962C8B-B14F-4D97-AF65-F5344CB8AC3E}">
        <p14:creationId xmlns:p14="http://schemas.microsoft.com/office/powerpoint/2010/main" val="3660472129"/>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9C8F9556-DD7E-80D3-F5AD-8D4D9469D224}"/>
              </a:ext>
            </a:extLst>
          </p:cNvPr>
          <p:cNvGraphicFramePr>
            <a:graphicFrameLocks noChangeAspect="1"/>
          </p:cNvGraphicFramePr>
          <p:nvPr>
            <p:custDataLst>
              <p:tags r:id="rId1"/>
            </p:custDataLst>
            <p:extLst>
              <p:ext uri="{D42A27DB-BD31-4B8C-83A1-F6EECF244321}">
                <p14:modId xmlns:p14="http://schemas.microsoft.com/office/powerpoint/2010/main" val="312725299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4" name="think-cell data - do not delete" hidden="1">
                        <a:extLst>
                          <a:ext uri="{FF2B5EF4-FFF2-40B4-BE49-F238E27FC236}">
                            <a16:creationId xmlns:a16="http://schemas.microsoft.com/office/drawing/2014/main" id="{9C8F9556-DD7E-80D3-F5AD-8D4D9469D224}"/>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C1FC1B25-22E7-655F-EA0A-FED96E0B39EC}"/>
              </a:ext>
            </a:extLst>
          </p:cNvPr>
          <p:cNvSpPr>
            <a:spLocks noGrp="1"/>
          </p:cNvSpPr>
          <p:nvPr>
            <p:ph type="title"/>
          </p:nvPr>
        </p:nvSpPr>
        <p:spPr/>
        <p:txBody>
          <a:bodyPr vert="horz"/>
          <a:lstStyle/>
          <a:p>
            <a:r>
              <a:rPr lang="en-US" dirty="0"/>
              <a:t>Conclusion</a:t>
            </a:r>
          </a:p>
        </p:txBody>
      </p:sp>
      <p:grpSp>
        <p:nvGrpSpPr>
          <p:cNvPr id="5" name="Group 4">
            <a:extLst>
              <a:ext uri="{FF2B5EF4-FFF2-40B4-BE49-F238E27FC236}">
                <a16:creationId xmlns:a16="http://schemas.microsoft.com/office/drawing/2014/main" id="{F6F907D5-DC12-44DB-9603-617A139059F1}"/>
              </a:ext>
            </a:extLst>
          </p:cNvPr>
          <p:cNvGrpSpPr/>
          <p:nvPr/>
        </p:nvGrpSpPr>
        <p:grpSpPr>
          <a:xfrm>
            <a:off x="670560" y="1453320"/>
            <a:ext cx="10921467" cy="3036963"/>
            <a:chOff x="502920" y="1669712"/>
            <a:chExt cx="8191100" cy="2277722"/>
          </a:xfrm>
        </p:grpSpPr>
        <p:sp>
          <p:nvSpPr>
            <p:cNvPr id="6" name="Freeform: Shape 5">
              <a:extLst>
                <a:ext uri="{FF2B5EF4-FFF2-40B4-BE49-F238E27FC236}">
                  <a16:creationId xmlns:a16="http://schemas.microsoft.com/office/drawing/2014/main" id="{A3F90B3B-3BB9-8306-79C4-44CD9F709694}"/>
                </a:ext>
              </a:extLst>
            </p:cNvPr>
            <p:cNvSpPr/>
            <p:nvPr/>
          </p:nvSpPr>
          <p:spPr>
            <a:xfrm>
              <a:off x="502920" y="1669712"/>
              <a:ext cx="3717120" cy="2275246"/>
            </a:xfrm>
            <a:custGeom>
              <a:avLst/>
              <a:gdLst>
                <a:gd name="connsiteX0" fmla="*/ 5198685 w 5198684"/>
                <a:gd name="connsiteY0" fmla="*/ 0 h 3182111"/>
                <a:gd name="connsiteX1" fmla="*/ 3218717 w 5198684"/>
                <a:gd name="connsiteY1" fmla="*/ 0 h 3182111"/>
                <a:gd name="connsiteX2" fmla="*/ 2985445 w 5198684"/>
                <a:gd name="connsiteY2" fmla="*/ 105728 h 3182111"/>
                <a:gd name="connsiteX3" fmla="*/ 2876865 w 5198684"/>
                <a:gd name="connsiteY3" fmla="*/ 366332 h 3182111"/>
                <a:gd name="connsiteX4" fmla="*/ 2798777 w 5198684"/>
                <a:gd name="connsiteY4" fmla="*/ 1586198 h 3182111"/>
                <a:gd name="connsiteX5" fmla="*/ 2798777 w 5198684"/>
                <a:gd name="connsiteY5" fmla="*/ 1586198 h 3182111"/>
                <a:gd name="connsiteX6" fmla="*/ 2798529 w 5198684"/>
                <a:gd name="connsiteY6" fmla="*/ 1591628 h 3182111"/>
                <a:gd name="connsiteX7" fmla="*/ 2726638 w 5198684"/>
                <a:gd name="connsiteY7" fmla="*/ 2809494 h 3182111"/>
                <a:gd name="connsiteX8" fmla="*/ 2438828 w 5198684"/>
                <a:gd name="connsiteY8" fmla="*/ 3119247 h 3182111"/>
                <a:gd name="connsiteX9" fmla="*/ 342844 w 5198684"/>
                <a:gd name="connsiteY9" fmla="*/ 3119247 h 3182111"/>
                <a:gd name="connsiteX10" fmla="*/ 54538 w 5198684"/>
                <a:gd name="connsiteY10" fmla="*/ 2787206 h 3182111"/>
                <a:gd name="connsiteX11" fmla="*/ 54538 w 5198684"/>
                <a:gd name="connsiteY11" fmla="*/ 395478 h 3182111"/>
                <a:gd name="connsiteX12" fmla="*/ 342844 w 5198684"/>
                <a:gd name="connsiteY12" fmla="*/ 62865 h 3182111"/>
                <a:gd name="connsiteX13" fmla="*/ 2170601 w 5198684"/>
                <a:gd name="connsiteY13" fmla="*/ 62865 h 3182111"/>
                <a:gd name="connsiteX14" fmla="*/ 2181757 w 5198684"/>
                <a:gd name="connsiteY14" fmla="*/ 0 h 3182111"/>
                <a:gd name="connsiteX15" fmla="*/ 342844 w 5198684"/>
                <a:gd name="connsiteY15" fmla="*/ 0 h 3182111"/>
                <a:gd name="connsiteX16" fmla="*/ 0 w 5198684"/>
                <a:gd name="connsiteY16" fmla="*/ 395192 h 3182111"/>
                <a:gd name="connsiteX17" fmla="*/ 0 w 5198684"/>
                <a:gd name="connsiteY17" fmla="*/ 2786920 h 3182111"/>
                <a:gd name="connsiteX18" fmla="*/ 342844 w 5198684"/>
                <a:gd name="connsiteY18" fmla="*/ 3182112 h 3182111"/>
                <a:gd name="connsiteX19" fmla="*/ 2438580 w 5198684"/>
                <a:gd name="connsiteY19" fmla="*/ 3182112 h 3182111"/>
                <a:gd name="connsiteX20" fmla="*/ 2672596 w 5198684"/>
                <a:gd name="connsiteY20" fmla="*/ 3075813 h 3182111"/>
                <a:gd name="connsiteX21" fmla="*/ 2780680 w 5198684"/>
                <a:gd name="connsiteY21" fmla="*/ 2813780 h 3182111"/>
                <a:gd name="connsiteX22" fmla="*/ 2852819 w 5198684"/>
                <a:gd name="connsiteY22" fmla="*/ 1591913 h 3182111"/>
                <a:gd name="connsiteX23" fmla="*/ 2931155 w 5198684"/>
                <a:gd name="connsiteY23" fmla="*/ 370618 h 3182111"/>
                <a:gd name="connsiteX24" fmla="*/ 3218717 w 5198684"/>
                <a:gd name="connsiteY24" fmla="*/ 62579 h 3182111"/>
                <a:gd name="connsiteX25" fmla="*/ 5198685 w 5198684"/>
                <a:gd name="connsiteY25" fmla="*/ 62579 h 3182111"/>
                <a:gd name="connsiteX26" fmla="*/ 5197941 w 5198684"/>
                <a:gd name="connsiteY26" fmla="*/ 59150 h 3182111"/>
                <a:gd name="connsiteX27" fmla="*/ 5195214 w 5198684"/>
                <a:gd name="connsiteY27" fmla="*/ 31147 h 3182111"/>
                <a:gd name="connsiteX28" fmla="*/ 5197941 w 5198684"/>
                <a:gd name="connsiteY28" fmla="*/ 3143 h 3182111"/>
                <a:gd name="connsiteX29" fmla="*/ 5198685 w 5198684"/>
                <a:gd name="connsiteY29" fmla="*/ 0 h 318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198684" h="3182111">
                  <a:moveTo>
                    <a:pt x="5198685" y="0"/>
                  </a:moveTo>
                  <a:lnTo>
                    <a:pt x="3218717" y="0"/>
                  </a:lnTo>
                  <a:cubicBezTo>
                    <a:pt x="3131953" y="0"/>
                    <a:pt x="3048907" y="37433"/>
                    <a:pt x="2985445" y="105728"/>
                  </a:cubicBezTo>
                  <a:cubicBezTo>
                    <a:pt x="2921734" y="173736"/>
                    <a:pt x="2883310" y="266319"/>
                    <a:pt x="2876865" y="366332"/>
                  </a:cubicBezTo>
                  <a:lnTo>
                    <a:pt x="2798777" y="1586198"/>
                  </a:lnTo>
                  <a:lnTo>
                    <a:pt x="2798777" y="1586198"/>
                  </a:lnTo>
                  <a:lnTo>
                    <a:pt x="2798529" y="1591628"/>
                  </a:lnTo>
                  <a:lnTo>
                    <a:pt x="2726638" y="2809494"/>
                  </a:lnTo>
                  <a:cubicBezTo>
                    <a:pt x="2716474" y="2983230"/>
                    <a:pt x="2590046" y="3119247"/>
                    <a:pt x="2438828" y="3119247"/>
                  </a:cubicBezTo>
                  <a:lnTo>
                    <a:pt x="342844" y="3119247"/>
                  </a:lnTo>
                  <a:cubicBezTo>
                    <a:pt x="183941" y="3119533"/>
                    <a:pt x="54538" y="2970371"/>
                    <a:pt x="54538" y="2787206"/>
                  </a:cubicBezTo>
                  <a:lnTo>
                    <a:pt x="54538" y="395478"/>
                  </a:lnTo>
                  <a:cubicBezTo>
                    <a:pt x="54538" y="212026"/>
                    <a:pt x="183941" y="62865"/>
                    <a:pt x="342844" y="62865"/>
                  </a:cubicBezTo>
                  <a:lnTo>
                    <a:pt x="2170601" y="62865"/>
                  </a:lnTo>
                  <a:lnTo>
                    <a:pt x="2181757" y="0"/>
                  </a:lnTo>
                  <a:lnTo>
                    <a:pt x="342844" y="0"/>
                  </a:lnTo>
                  <a:cubicBezTo>
                    <a:pt x="153697" y="0"/>
                    <a:pt x="0" y="177451"/>
                    <a:pt x="0" y="395192"/>
                  </a:cubicBezTo>
                  <a:lnTo>
                    <a:pt x="0" y="2786920"/>
                  </a:lnTo>
                  <a:cubicBezTo>
                    <a:pt x="0" y="3004947"/>
                    <a:pt x="153697" y="3182112"/>
                    <a:pt x="342844" y="3182112"/>
                  </a:cubicBezTo>
                  <a:lnTo>
                    <a:pt x="2438580" y="3182112"/>
                  </a:lnTo>
                  <a:cubicBezTo>
                    <a:pt x="2525840" y="3182112"/>
                    <a:pt x="2608886" y="3144393"/>
                    <a:pt x="2672596" y="3075813"/>
                  </a:cubicBezTo>
                  <a:cubicBezTo>
                    <a:pt x="2736306" y="3007233"/>
                    <a:pt x="2774731" y="2914079"/>
                    <a:pt x="2780680" y="2813780"/>
                  </a:cubicBezTo>
                  <a:lnTo>
                    <a:pt x="2852819" y="1591913"/>
                  </a:lnTo>
                  <a:lnTo>
                    <a:pt x="2931155" y="370618"/>
                  </a:lnTo>
                  <a:cubicBezTo>
                    <a:pt x="2942310" y="198025"/>
                    <a:pt x="3068491" y="62579"/>
                    <a:pt x="3218717" y="62579"/>
                  </a:cubicBezTo>
                  <a:lnTo>
                    <a:pt x="5198685" y="62579"/>
                  </a:lnTo>
                  <a:lnTo>
                    <a:pt x="5197941" y="59150"/>
                  </a:lnTo>
                  <a:cubicBezTo>
                    <a:pt x="5195957" y="50006"/>
                    <a:pt x="5195214" y="40577"/>
                    <a:pt x="5195214" y="31147"/>
                  </a:cubicBezTo>
                  <a:cubicBezTo>
                    <a:pt x="5195214" y="21717"/>
                    <a:pt x="5196206" y="12287"/>
                    <a:pt x="5197941" y="3143"/>
                  </a:cubicBezTo>
                  <a:lnTo>
                    <a:pt x="5198685" y="0"/>
                  </a:lnTo>
                  <a:close/>
                </a:path>
              </a:pathLst>
            </a:custGeom>
            <a:gradFill flip="none" rotWithShape="1">
              <a:gsLst>
                <a:gs pos="0">
                  <a:schemeClr val="accent3"/>
                </a:gs>
                <a:gs pos="100000">
                  <a:schemeClr val="accent2"/>
                </a:gs>
              </a:gsLst>
              <a:lin ang="0" scaled="1"/>
              <a:tileRect/>
            </a:gradFill>
            <a:ln>
              <a:noFill/>
            </a:ln>
          </p:spPr>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IN" sz="1800" b="0" i="0" u="none" strike="noStrike" kern="0" cap="none" spc="0" normalizeH="0" baseline="0" noProof="0">
                <a:ln>
                  <a:noFill/>
                </a:ln>
                <a:solidFill>
                  <a:srgbClr val="000000"/>
                </a:solidFill>
                <a:effectLst/>
                <a:uLnTx/>
                <a:uFillTx/>
                <a:latin typeface="Georgia"/>
                <a:ea typeface="+mn-ea"/>
                <a:cs typeface="Calibri" panose="020F0502020204030204" pitchFamily="34" charset="0"/>
                <a:sym typeface="Calibri" panose="020F0502020204030204" pitchFamily="34" charset="0"/>
              </a:endParaRPr>
            </a:p>
          </p:txBody>
        </p:sp>
        <p:sp>
          <p:nvSpPr>
            <p:cNvPr id="7" name="Freeform: Shape 6">
              <a:extLst>
                <a:ext uri="{FF2B5EF4-FFF2-40B4-BE49-F238E27FC236}">
                  <a16:creationId xmlns:a16="http://schemas.microsoft.com/office/drawing/2014/main" id="{1E899153-E40B-5BAD-DF7F-DB91F9F80F08}"/>
                </a:ext>
              </a:extLst>
            </p:cNvPr>
            <p:cNvSpPr/>
            <p:nvPr/>
          </p:nvSpPr>
          <p:spPr>
            <a:xfrm>
              <a:off x="2894574" y="1669712"/>
              <a:ext cx="3396461" cy="2275451"/>
            </a:xfrm>
            <a:custGeom>
              <a:avLst/>
              <a:gdLst>
                <a:gd name="connsiteX0" fmla="*/ 4710572 w 4710571"/>
                <a:gd name="connsiteY0" fmla="*/ 0 h 3182397"/>
                <a:gd name="connsiteX1" fmla="*/ 2732588 w 4710571"/>
                <a:gd name="connsiteY1" fmla="*/ 0 h 3182397"/>
                <a:gd name="connsiteX2" fmla="*/ 2499067 w 4710571"/>
                <a:gd name="connsiteY2" fmla="*/ 105728 h 3182397"/>
                <a:gd name="connsiteX3" fmla="*/ 2390488 w 4710571"/>
                <a:gd name="connsiteY3" fmla="*/ 366332 h 3182397"/>
                <a:gd name="connsiteX4" fmla="*/ 2312400 w 4710571"/>
                <a:gd name="connsiteY4" fmla="*/ 1591628 h 3182397"/>
                <a:gd name="connsiteX5" fmla="*/ 2312400 w 4710571"/>
                <a:gd name="connsiteY5" fmla="*/ 1591628 h 3182397"/>
                <a:gd name="connsiteX6" fmla="*/ 2240261 w 4710571"/>
                <a:gd name="connsiteY6" fmla="*/ 2809780 h 3182397"/>
                <a:gd name="connsiteX7" fmla="*/ 1952450 w 4710571"/>
                <a:gd name="connsiteY7" fmla="*/ 3119533 h 3182397"/>
                <a:gd name="connsiteX8" fmla="*/ 11155 w 4710571"/>
                <a:gd name="connsiteY8" fmla="*/ 3119533 h 3182397"/>
                <a:gd name="connsiteX9" fmla="*/ 0 w 4710571"/>
                <a:gd name="connsiteY9" fmla="*/ 3182398 h 3182397"/>
                <a:gd name="connsiteX10" fmla="*/ 1952203 w 4710571"/>
                <a:gd name="connsiteY10" fmla="*/ 3182398 h 3182397"/>
                <a:gd name="connsiteX11" fmla="*/ 2186219 w 4710571"/>
                <a:gd name="connsiteY11" fmla="*/ 3076099 h 3182397"/>
                <a:gd name="connsiteX12" fmla="*/ 2294303 w 4710571"/>
                <a:gd name="connsiteY12" fmla="*/ 2814066 h 3182397"/>
                <a:gd name="connsiteX13" fmla="*/ 2366937 w 4710571"/>
                <a:gd name="connsiteY13" fmla="*/ 1591913 h 3182397"/>
                <a:gd name="connsiteX14" fmla="*/ 2444777 w 4710571"/>
                <a:gd name="connsiteY14" fmla="*/ 370904 h 3182397"/>
                <a:gd name="connsiteX15" fmla="*/ 2732340 w 4710571"/>
                <a:gd name="connsiteY15" fmla="*/ 62865 h 3182397"/>
                <a:gd name="connsiteX16" fmla="*/ 4710324 w 4710571"/>
                <a:gd name="connsiteY16" fmla="*/ 62865 h 3182397"/>
                <a:gd name="connsiteX17" fmla="*/ 4709580 w 4710571"/>
                <a:gd name="connsiteY17" fmla="*/ 59436 h 3182397"/>
                <a:gd name="connsiteX18" fmla="*/ 4706853 w 4710571"/>
                <a:gd name="connsiteY18" fmla="*/ 31433 h 3182397"/>
                <a:gd name="connsiteX19" fmla="*/ 4709580 w 4710571"/>
                <a:gd name="connsiteY19" fmla="*/ 3429 h 3182397"/>
                <a:gd name="connsiteX20" fmla="*/ 4710572 w 4710571"/>
                <a:gd name="connsiteY20" fmla="*/ 0 h 3182397"/>
                <a:gd name="connsiteX0" fmla="*/ 4750217 w 4750217"/>
                <a:gd name="connsiteY0" fmla="*/ 0 h 3182398"/>
                <a:gd name="connsiteX1" fmla="*/ 2772233 w 4750217"/>
                <a:gd name="connsiteY1" fmla="*/ 0 h 3182398"/>
                <a:gd name="connsiteX2" fmla="*/ 2538712 w 4750217"/>
                <a:gd name="connsiteY2" fmla="*/ 105728 h 3182398"/>
                <a:gd name="connsiteX3" fmla="*/ 2430133 w 4750217"/>
                <a:gd name="connsiteY3" fmla="*/ 366332 h 3182398"/>
                <a:gd name="connsiteX4" fmla="*/ 2352045 w 4750217"/>
                <a:gd name="connsiteY4" fmla="*/ 1591628 h 3182398"/>
                <a:gd name="connsiteX5" fmla="*/ 2352045 w 4750217"/>
                <a:gd name="connsiteY5" fmla="*/ 1591628 h 3182398"/>
                <a:gd name="connsiteX6" fmla="*/ 2279906 w 4750217"/>
                <a:gd name="connsiteY6" fmla="*/ 2809780 h 3182398"/>
                <a:gd name="connsiteX7" fmla="*/ 1992095 w 4750217"/>
                <a:gd name="connsiteY7" fmla="*/ 3119533 h 3182398"/>
                <a:gd name="connsiteX8" fmla="*/ 0 w 4750217"/>
                <a:gd name="connsiteY8" fmla="*/ 3119533 h 3182398"/>
                <a:gd name="connsiteX9" fmla="*/ 39645 w 4750217"/>
                <a:gd name="connsiteY9" fmla="*/ 3182398 h 3182398"/>
                <a:gd name="connsiteX10" fmla="*/ 1991848 w 4750217"/>
                <a:gd name="connsiteY10" fmla="*/ 3182398 h 3182398"/>
                <a:gd name="connsiteX11" fmla="*/ 2225864 w 4750217"/>
                <a:gd name="connsiteY11" fmla="*/ 3076099 h 3182398"/>
                <a:gd name="connsiteX12" fmla="*/ 2333948 w 4750217"/>
                <a:gd name="connsiteY12" fmla="*/ 2814066 h 3182398"/>
                <a:gd name="connsiteX13" fmla="*/ 2406582 w 4750217"/>
                <a:gd name="connsiteY13" fmla="*/ 1591913 h 3182398"/>
                <a:gd name="connsiteX14" fmla="*/ 2484422 w 4750217"/>
                <a:gd name="connsiteY14" fmla="*/ 370904 h 3182398"/>
                <a:gd name="connsiteX15" fmla="*/ 2771985 w 4750217"/>
                <a:gd name="connsiteY15" fmla="*/ 62865 h 3182398"/>
                <a:gd name="connsiteX16" fmla="*/ 4749969 w 4750217"/>
                <a:gd name="connsiteY16" fmla="*/ 62865 h 3182398"/>
                <a:gd name="connsiteX17" fmla="*/ 4749225 w 4750217"/>
                <a:gd name="connsiteY17" fmla="*/ 59436 h 3182398"/>
                <a:gd name="connsiteX18" fmla="*/ 4746498 w 4750217"/>
                <a:gd name="connsiteY18" fmla="*/ 31433 h 3182398"/>
                <a:gd name="connsiteX19" fmla="*/ 4749225 w 4750217"/>
                <a:gd name="connsiteY19" fmla="*/ 3429 h 3182398"/>
                <a:gd name="connsiteX20" fmla="*/ 4750217 w 4750217"/>
                <a:gd name="connsiteY20" fmla="*/ 0 h 3182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50217" h="3182398">
                  <a:moveTo>
                    <a:pt x="4750217" y="0"/>
                  </a:moveTo>
                  <a:lnTo>
                    <a:pt x="2772233" y="0"/>
                  </a:lnTo>
                  <a:cubicBezTo>
                    <a:pt x="2685220" y="0"/>
                    <a:pt x="2602422" y="37433"/>
                    <a:pt x="2538712" y="105728"/>
                  </a:cubicBezTo>
                  <a:cubicBezTo>
                    <a:pt x="2475002" y="174022"/>
                    <a:pt x="2436578" y="266605"/>
                    <a:pt x="2430133" y="366332"/>
                  </a:cubicBezTo>
                  <a:lnTo>
                    <a:pt x="2352045" y="1591628"/>
                  </a:lnTo>
                  <a:lnTo>
                    <a:pt x="2352045" y="1591628"/>
                  </a:lnTo>
                  <a:lnTo>
                    <a:pt x="2279906" y="2809780"/>
                  </a:lnTo>
                  <a:cubicBezTo>
                    <a:pt x="2269494" y="2983516"/>
                    <a:pt x="2143313" y="3119533"/>
                    <a:pt x="1992095" y="3119533"/>
                  </a:cubicBezTo>
                  <a:lnTo>
                    <a:pt x="0" y="3119533"/>
                  </a:lnTo>
                  <a:lnTo>
                    <a:pt x="39645" y="3182398"/>
                  </a:lnTo>
                  <a:lnTo>
                    <a:pt x="1991848" y="3182398"/>
                  </a:lnTo>
                  <a:cubicBezTo>
                    <a:pt x="2079108" y="3182398"/>
                    <a:pt x="2162154" y="3144679"/>
                    <a:pt x="2225864" y="3076099"/>
                  </a:cubicBezTo>
                  <a:cubicBezTo>
                    <a:pt x="2289574" y="3007519"/>
                    <a:pt x="2327998" y="2914364"/>
                    <a:pt x="2333948" y="2814066"/>
                  </a:cubicBezTo>
                  <a:lnTo>
                    <a:pt x="2406582" y="1591913"/>
                  </a:lnTo>
                  <a:lnTo>
                    <a:pt x="2484422" y="370904"/>
                  </a:lnTo>
                  <a:cubicBezTo>
                    <a:pt x="2495330" y="198311"/>
                    <a:pt x="2621758" y="62865"/>
                    <a:pt x="2771985" y="62865"/>
                  </a:cubicBezTo>
                  <a:lnTo>
                    <a:pt x="4749969" y="62865"/>
                  </a:lnTo>
                  <a:lnTo>
                    <a:pt x="4749225" y="59436"/>
                  </a:lnTo>
                  <a:cubicBezTo>
                    <a:pt x="4747242" y="50292"/>
                    <a:pt x="4746498" y="40862"/>
                    <a:pt x="4746498" y="31433"/>
                  </a:cubicBezTo>
                  <a:cubicBezTo>
                    <a:pt x="4746498" y="22003"/>
                    <a:pt x="4747490" y="12573"/>
                    <a:pt x="4749225" y="3429"/>
                  </a:cubicBezTo>
                  <a:lnTo>
                    <a:pt x="4750217" y="0"/>
                  </a:lnTo>
                  <a:close/>
                </a:path>
              </a:pathLst>
            </a:custGeom>
            <a:gradFill flip="none" rotWithShape="1">
              <a:gsLst>
                <a:gs pos="0">
                  <a:schemeClr val="accent3"/>
                </a:gs>
                <a:gs pos="100000">
                  <a:schemeClr val="accent2"/>
                </a:gs>
              </a:gsLst>
              <a:lin ang="0" scaled="1"/>
              <a:tileRect/>
            </a:gradFill>
            <a:ln>
              <a:noFill/>
            </a:ln>
          </p:spPr>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IN" sz="1800" b="0" i="0" u="none" strike="noStrike" kern="0" cap="none" spc="0" normalizeH="0" baseline="0" noProof="0">
                <a:ln>
                  <a:noFill/>
                </a:ln>
                <a:solidFill>
                  <a:srgbClr val="000000"/>
                </a:solidFill>
                <a:effectLst/>
                <a:uLnTx/>
                <a:uFillTx/>
                <a:latin typeface="Georgia"/>
                <a:ea typeface="+mn-ea"/>
                <a:cs typeface="Calibri" panose="020F0502020204030204" pitchFamily="34" charset="0"/>
                <a:sym typeface="Calibri" panose="020F0502020204030204" pitchFamily="34" charset="0"/>
              </a:endParaRPr>
            </a:p>
          </p:txBody>
        </p:sp>
        <p:sp>
          <p:nvSpPr>
            <p:cNvPr id="8" name="Freeform: Shape 7">
              <a:extLst>
                <a:ext uri="{FF2B5EF4-FFF2-40B4-BE49-F238E27FC236}">
                  <a16:creationId xmlns:a16="http://schemas.microsoft.com/office/drawing/2014/main" id="{22BC1D42-1DBA-45D5-D49B-E0042556FEBF}"/>
                </a:ext>
              </a:extLst>
            </p:cNvPr>
            <p:cNvSpPr/>
            <p:nvPr/>
          </p:nvSpPr>
          <p:spPr>
            <a:xfrm>
              <a:off x="5001838" y="1669712"/>
              <a:ext cx="3374194" cy="2277722"/>
            </a:xfrm>
            <a:custGeom>
              <a:avLst/>
              <a:gdLst>
                <a:gd name="connsiteX0" fmla="*/ 2761096 w 4757175"/>
                <a:gd name="connsiteY0" fmla="*/ 0 h 3182397"/>
                <a:gd name="connsiteX1" fmla="*/ 2527823 w 4757175"/>
                <a:gd name="connsiteY1" fmla="*/ 105442 h 3182397"/>
                <a:gd name="connsiteX2" fmla="*/ 2418996 w 4757175"/>
                <a:gd name="connsiteY2" fmla="*/ 365760 h 3182397"/>
                <a:gd name="connsiteX3" fmla="*/ 2339668 w 4757175"/>
                <a:gd name="connsiteY3" fmla="*/ 1586198 h 3182397"/>
                <a:gd name="connsiteX4" fmla="*/ 2339668 w 4757175"/>
                <a:gd name="connsiteY4" fmla="*/ 1586198 h 3182397"/>
                <a:gd name="connsiteX5" fmla="*/ 2339420 w 4757175"/>
                <a:gd name="connsiteY5" fmla="*/ 1589056 h 3182397"/>
                <a:gd name="connsiteX6" fmla="*/ 2339172 w 4757175"/>
                <a:gd name="connsiteY6" fmla="*/ 1591628 h 3182397"/>
                <a:gd name="connsiteX7" fmla="*/ 2339172 w 4757175"/>
                <a:gd name="connsiteY7" fmla="*/ 1591628 h 3182397"/>
                <a:gd name="connsiteX8" fmla="*/ 2268521 w 4757175"/>
                <a:gd name="connsiteY8" fmla="*/ 2809208 h 3182397"/>
                <a:gd name="connsiteX9" fmla="*/ 1980711 w 4757175"/>
                <a:gd name="connsiteY9" fmla="*/ 3119533 h 3182397"/>
                <a:gd name="connsiteX10" fmla="*/ 49332 w 4757175"/>
                <a:gd name="connsiteY10" fmla="*/ 3119533 h 3182397"/>
                <a:gd name="connsiteX11" fmla="*/ 37680 w 4757175"/>
                <a:gd name="connsiteY11" fmla="*/ 3139535 h 3182397"/>
                <a:gd name="connsiteX12" fmla="*/ 0 w 4757175"/>
                <a:gd name="connsiteY12" fmla="*/ 3182398 h 3182397"/>
                <a:gd name="connsiteX13" fmla="*/ 1980711 w 4757175"/>
                <a:gd name="connsiteY13" fmla="*/ 3182398 h 3182397"/>
                <a:gd name="connsiteX14" fmla="*/ 2214975 w 4757175"/>
                <a:gd name="connsiteY14" fmla="*/ 3075813 h 3182397"/>
                <a:gd name="connsiteX15" fmla="*/ 2322811 w 4757175"/>
                <a:gd name="connsiteY15" fmla="*/ 2813495 h 3182397"/>
                <a:gd name="connsiteX16" fmla="*/ 2393710 w 4757175"/>
                <a:gd name="connsiteY16" fmla="*/ 1593342 h 3182397"/>
                <a:gd name="connsiteX17" fmla="*/ 2473286 w 4757175"/>
                <a:gd name="connsiteY17" fmla="*/ 370332 h 3182397"/>
                <a:gd name="connsiteX18" fmla="*/ 2760848 w 4757175"/>
                <a:gd name="connsiteY18" fmla="*/ 62865 h 3182397"/>
                <a:gd name="connsiteX19" fmla="*/ 4756433 w 4757175"/>
                <a:gd name="connsiteY19" fmla="*/ 62865 h 3182397"/>
                <a:gd name="connsiteX20" fmla="*/ 4753211 w 4757175"/>
                <a:gd name="connsiteY20" fmla="*/ 32861 h 3182397"/>
                <a:gd name="connsiteX21" fmla="*/ 4757176 w 4757175"/>
                <a:gd name="connsiteY21" fmla="*/ 0 h 3182397"/>
                <a:gd name="connsiteX22" fmla="*/ 2761096 w 4757175"/>
                <a:gd name="connsiteY22" fmla="*/ 0 h 3182397"/>
                <a:gd name="connsiteX0" fmla="*/ 2982108 w 4978188"/>
                <a:gd name="connsiteY0" fmla="*/ 0 h 3182398"/>
                <a:gd name="connsiteX1" fmla="*/ 2748835 w 4978188"/>
                <a:gd name="connsiteY1" fmla="*/ 105442 h 3182398"/>
                <a:gd name="connsiteX2" fmla="*/ 2640008 w 4978188"/>
                <a:gd name="connsiteY2" fmla="*/ 365760 h 3182398"/>
                <a:gd name="connsiteX3" fmla="*/ 2560680 w 4978188"/>
                <a:gd name="connsiteY3" fmla="*/ 1586198 h 3182398"/>
                <a:gd name="connsiteX4" fmla="*/ 2560680 w 4978188"/>
                <a:gd name="connsiteY4" fmla="*/ 1586198 h 3182398"/>
                <a:gd name="connsiteX5" fmla="*/ 2560432 w 4978188"/>
                <a:gd name="connsiteY5" fmla="*/ 1589056 h 3182398"/>
                <a:gd name="connsiteX6" fmla="*/ 2560184 w 4978188"/>
                <a:gd name="connsiteY6" fmla="*/ 1591628 h 3182398"/>
                <a:gd name="connsiteX7" fmla="*/ 2560184 w 4978188"/>
                <a:gd name="connsiteY7" fmla="*/ 1591628 h 3182398"/>
                <a:gd name="connsiteX8" fmla="*/ 2489533 w 4978188"/>
                <a:gd name="connsiteY8" fmla="*/ 2809208 h 3182398"/>
                <a:gd name="connsiteX9" fmla="*/ 2201723 w 4978188"/>
                <a:gd name="connsiteY9" fmla="*/ 3119533 h 3182398"/>
                <a:gd name="connsiteX10" fmla="*/ 270344 w 4978188"/>
                <a:gd name="connsiteY10" fmla="*/ 3119533 h 3182398"/>
                <a:gd name="connsiteX11" fmla="*/ 221012 w 4978188"/>
                <a:gd name="connsiteY11" fmla="*/ 3182398 h 3182398"/>
                <a:gd name="connsiteX12" fmla="*/ 2201723 w 4978188"/>
                <a:gd name="connsiteY12" fmla="*/ 3182398 h 3182398"/>
                <a:gd name="connsiteX13" fmla="*/ 2435987 w 4978188"/>
                <a:gd name="connsiteY13" fmla="*/ 3075813 h 3182398"/>
                <a:gd name="connsiteX14" fmla="*/ 2543823 w 4978188"/>
                <a:gd name="connsiteY14" fmla="*/ 2813495 h 3182398"/>
                <a:gd name="connsiteX15" fmla="*/ 2614722 w 4978188"/>
                <a:gd name="connsiteY15" fmla="*/ 1593342 h 3182398"/>
                <a:gd name="connsiteX16" fmla="*/ 2694298 w 4978188"/>
                <a:gd name="connsiteY16" fmla="*/ 370332 h 3182398"/>
                <a:gd name="connsiteX17" fmla="*/ 2981860 w 4978188"/>
                <a:gd name="connsiteY17" fmla="*/ 62865 h 3182398"/>
                <a:gd name="connsiteX18" fmla="*/ 4977445 w 4978188"/>
                <a:gd name="connsiteY18" fmla="*/ 62865 h 3182398"/>
                <a:gd name="connsiteX19" fmla="*/ 4974223 w 4978188"/>
                <a:gd name="connsiteY19" fmla="*/ 32861 h 3182398"/>
                <a:gd name="connsiteX20" fmla="*/ 4978188 w 4978188"/>
                <a:gd name="connsiteY20" fmla="*/ 0 h 3182398"/>
                <a:gd name="connsiteX21" fmla="*/ 2982108 w 4978188"/>
                <a:gd name="connsiteY21" fmla="*/ 0 h 3182398"/>
                <a:gd name="connsiteX0" fmla="*/ 2761096 w 4757176"/>
                <a:gd name="connsiteY0" fmla="*/ 0 h 3182398"/>
                <a:gd name="connsiteX1" fmla="*/ 2527823 w 4757176"/>
                <a:gd name="connsiteY1" fmla="*/ 105442 h 3182398"/>
                <a:gd name="connsiteX2" fmla="*/ 2418996 w 4757176"/>
                <a:gd name="connsiteY2" fmla="*/ 365760 h 3182398"/>
                <a:gd name="connsiteX3" fmla="*/ 2339668 w 4757176"/>
                <a:gd name="connsiteY3" fmla="*/ 1586198 h 3182398"/>
                <a:gd name="connsiteX4" fmla="*/ 2339668 w 4757176"/>
                <a:gd name="connsiteY4" fmla="*/ 1586198 h 3182398"/>
                <a:gd name="connsiteX5" fmla="*/ 2339420 w 4757176"/>
                <a:gd name="connsiteY5" fmla="*/ 1589056 h 3182398"/>
                <a:gd name="connsiteX6" fmla="*/ 2339172 w 4757176"/>
                <a:gd name="connsiteY6" fmla="*/ 1591628 h 3182398"/>
                <a:gd name="connsiteX7" fmla="*/ 2339172 w 4757176"/>
                <a:gd name="connsiteY7" fmla="*/ 1591628 h 3182398"/>
                <a:gd name="connsiteX8" fmla="*/ 2268521 w 4757176"/>
                <a:gd name="connsiteY8" fmla="*/ 2809208 h 3182398"/>
                <a:gd name="connsiteX9" fmla="*/ 1980711 w 4757176"/>
                <a:gd name="connsiteY9" fmla="*/ 3119533 h 3182398"/>
                <a:gd name="connsiteX10" fmla="*/ 49332 w 4757176"/>
                <a:gd name="connsiteY10" fmla="*/ 3119533 h 3182398"/>
                <a:gd name="connsiteX11" fmla="*/ 0 w 4757176"/>
                <a:gd name="connsiteY11" fmla="*/ 3182398 h 3182398"/>
                <a:gd name="connsiteX12" fmla="*/ 1980711 w 4757176"/>
                <a:gd name="connsiteY12" fmla="*/ 3182398 h 3182398"/>
                <a:gd name="connsiteX13" fmla="*/ 2214975 w 4757176"/>
                <a:gd name="connsiteY13" fmla="*/ 3075813 h 3182398"/>
                <a:gd name="connsiteX14" fmla="*/ 2322811 w 4757176"/>
                <a:gd name="connsiteY14" fmla="*/ 2813495 h 3182398"/>
                <a:gd name="connsiteX15" fmla="*/ 2393710 w 4757176"/>
                <a:gd name="connsiteY15" fmla="*/ 1593342 h 3182398"/>
                <a:gd name="connsiteX16" fmla="*/ 2473286 w 4757176"/>
                <a:gd name="connsiteY16" fmla="*/ 370332 h 3182398"/>
                <a:gd name="connsiteX17" fmla="*/ 2760848 w 4757176"/>
                <a:gd name="connsiteY17" fmla="*/ 62865 h 3182398"/>
                <a:gd name="connsiteX18" fmla="*/ 4756433 w 4757176"/>
                <a:gd name="connsiteY18" fmla="*/ 62865 h 3182398"/>
                <a:gd name="connsiteX19" fmla="*/ 4753211 w 4757176"/>
                <a:gd name="connsiteY19" fmla="*/ 32861 h 3182398"/>
                <a:gd name="connsiteX20" fmla="*/ 4757176 w 4757176"/>
                <a:gd name="connsiteY20" fmla="*/ 0 h 3182398"/>
                <a:gd name="connsiteX21" fmla="*/ 2761096 w 4757176"/>
                <a:gd name="connsiteY21" fmla="*/ 0 h 3182398"/>
                <a:gd name="connsiteX0" fmla="*/ 2738871 w 4734951"/>
                <a:gd name="connsiteY0" fmla="*/ 0 h 3188748"/>
                <a:gd name="connsiteX1" fmla="*/ 2505598 w 4734951"/>
                <a:gd name="connsiteY1" fmla="*/ 105442 h 3188748"/>
                <a:gd name="connsiteX2" fmla="*/ 2396771 w 4734951"/>
                <a:gd name="connsiteY2" fmla="*/ 365760 h 3188748"/>
                <a:gd name="connsiteX3" fmla="*/ 2317443 w 4734951"/>
                <a:gd name="connsiteY3" fmla="*/ 1586198 h 3188748"/>
                <a:gd name="connsiteX4" fmla="*/ 2317443 w 4734951"/>
                <a:gd name="connsiteY4" fmla="*/ 1586198 h 3188748"/>
                <a:gd name="connsiteX5" fmla="*/ 2317195 w 4734951"/>
                <a:gd name="connsiteY5" fmla="*/ 1589056 h 3188748"/>
                <a:gd name="connsiteX6" fmla="*/ 2316947 w 4734951"/>
                <a:gd name="connsiteY6" fmla="*/ 1591628 h 3188748"/>
                <a:gd name="connsiteX7" fmla="*/ 2316947 w 4734951"/>
                <a:gd name="connsiteY7" fmla="*/ 1591628 h 3188748"/>
                <a:gd name="connsiteX8" fmla="*/ 2246296 w 4734951"/>
                <a:gd name="connsiteY8" fmla="*/ 2809208 h 3188748"/>
                <a:gd name="connsiteX9" fmla="*/ 1958486 w 4734951"/>
                <a:gd name="connsiteY9" fmla="*/ 3119533 h 3188748"/>
                <a:gd name="connsiteX10" fmla="*/ 27107 w 4734951"/>
                <a:gd name="connsiteY10" fmla="*/ 3119533 h 3188748"/>
                <a:gd name="connsiteX11" fmla="*/ 0 w 4734951"/>
                <a:gd name="connsiteY11" fmla="*/ 3188748 h 3188748"/>
                <a:gd name="connsiteX12" fmla="*/ 1958486 w 4734951"/>
                <a:gd name="connsiteY12" fmla="*/ 3182398 h 3188748"/>
                <a:gd name="connsiteX13" fmla="*/ 2192750 w 4734951"/>
                <a:gd name="connsiteY13" fmla="*/ 3075813 h 3188748"/>
                <a:gd name="connsiteX14" fmla="*/ 2300586 w 4734951"/>
                <a:gd name="connsiteY14" fmla="*/ 2813495 h 3188748"/>
                <a:gd name="connsiteX15" fmla="*/ 2371485 w 4734951"/>
                <a:gd name="connsiteY15" fmla="*/ 1593342 h 3188748"/>
                <a:gd name="connsiteX16" fmla="*/ 2451061 w 4734951"/>
                <a:gd name="connsiteY16" fmla="*/ 370332 h 3188748"/>
                <a:gd name="connsiteX17" fmla="*/ 2738623 w 4734951"/>
                <a:gd name="connsiteY17" fmla="*/ 62865 h 3188748"/>
                <a:gd name="connsiteX18" fmla="*/ 4734208 w 4734951"/>
                <a:gd name="connsiteY18" fmla="*/ 62865 h 3188748"/>
                <a:gd name="connsiteX19" fmla="*/ 4730986 w 4734951"/>
                <a:gd name="connsiteY19" fmla="*/ 32861 h 3188748"/>
                <a:gd name="connsiteX20" fmla="*/ 4734951 w 4734951"/>
                <a:gd name="connsiteY20" fmla="*/ 0 h 3188748"/>
                <a:gd name="connsiteX21" fmla="*/ 2738871 w 4734951"/>
                <a:gd name="connsiteY21" fmla="*/ 0 h 3188748"/>
                <a:gd name="connsiteX0" fmla="*/ 2722996 w 4719076"/>
                <a:gd name="connsiteY0" fmla="*/ 0 h 3185573"/>
                <a:gd name="connsiteX1" fmla="*/ 2489723 w 4719076"/>
                <a:gd name="connsiteY1" fmla="*/ 105442 h 3185573"/>
                <a:gd name="connsiteX2" fmla="*/ 2380896 w 4719076"/>
                <a:gd name="connsiteY2" fmla="*/ 365760 h 3185573"/>
                <a:gd name="connsiteX3" fmla="*/ 2301568 w 4719076"/>
                <a:gd name="connsiteY3" fmla="*/ 1586198 h 3185573"/>
                <a:gd name="connsiteX4" fmla="*/ 2301568 w 4719076"/>
                <a:gd name="connsiteY4" fmla="*/ 1586198 h 3185573"/>
                <a:gd name="connsiteX5" fmla="*/ 2301320 w 4719076"/>
                <a:gd name="connsiteY5" fmla="*/ 1589056 h 3185573"/>
                <a:gd name="connsiteX6" fmla="*/ 2301072 w 4719076"/>
                <a:gd name="connsiteY6" fmla="*/ 1591628 h 3185573"/>
                <a:gd name="connsiteX7" fmla="*/ 2301072 w 4719076"/>
                <a:gd name="connsiteY7" fmla="*/ 1591628 h 3185573"/>
                <a:gd name="connsiteX8" fmla="*/ 2230421 w 4719076"/>
                <a:gd name="connsiteY8" fmla="*/ 2809208 h 3185573"/>
                <a:gd name="connsiteX9" fmla="*/ 1942611 w 4719076"/>
                <a:gd name="connsiteY9" fmla="*/ 3119533 h 3185573"/>
                <a:gd name="connsiteX10" fmla="*/ 11232 w 4719076"/>
                <a:gd name="connsiteY10" fmla="*/ 3119533 h 3185573"/>
                <a:gd name="connsiteX11" fmla="*/ 0 w 4719076"/>
                <a:gd name="connsiteY11" fmla="*/ 3185573 h 3185573"/>
                <a:gd name="connsiteX12" fmla="*/ 1942611 w 4719076"/>
                <a:gd name="connsiteY12" fmla="*/ 3182398 h 3185573"/>
                <a:gd name="connsiteX13" fmla="*/ 2176875 w 4719076"/>
                <a:gd name="connsiteY13" fmla="*/ 3075813 h 3185573"/>
                <a:gd name="connsiteX14" fmla="*/ 2284711 w 4719076"/>
                <a:gd name="connsiteY14" fmla="*/ 2813495 h 3185573"/>
                <a:gd name="connsiteX15" fmla="*/ 2355610 w 4719076"/>
                <a:gd name="connsiteY15" fmla="*/ 1593342 h 3185573"/>
                <a:gd name="connsiteX16" fmla="*/ 2435186 w 4719076"/>
                <a:gd name="connsiteY16" fmla="*/ 370332 h 3185573"/>
                <a:gd name="connsiteX17" fmla="*/ 2722748 w 4719076"/>
                <a:gd name="connsiteY17" fmla="*/ 62865 h 3185573"/>
                <a:gd name="connsiteX18" fmla="*/ 4718333 w 4719076"/>
                <a:gd name="connsiteY18" fmla="*/ 62865 h 3185573"/>
                <a:gd name="connsiteX19" fmla="*/ 4715111 w 4719076"/>
                <a:gd name="connsiteY19" fmla="*/ 32861 h 3185573"/>
                <a:gd name="connsiteX20" fmla="*/ 4719076 w 4719076"/>
                <a:gd name="connsiteY20" fmla="*/ 0 h 3185573"/>
                <a:gd name="connsiteX21" fmla="*/ 2722996 w 4719076"/>
                <a:gd name="connsiteY21" fmla="*/ 0 h 3185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19076" h="3185573">
                  <a:moveTo>
                    <a:pt x="2722996" y="0"/>
                  </a:moveTo>
                  <a:cubicBezTo>
                    <a:pt x="2636232" y="0"/>
                    <a:pt x="2553433" y="37433"/>
                    <a:pt x="2489723" y="105442"/>
                  </a:cubicBezTo>
                  <a:cubicBezTo>
                    <a:pt x="2426013" y="173450"/>
                    <a:pt x="2387589" y="266033"/>
                    <a:pt x="2380896" y="365760"/>
                  </a:cubicBezTo>
                  <a:lnTo>
                    <a:pt x="2301568" y="1586198"/>
                  </a:lnTo>
                  <a:lnTo>
                    <a:pt x="2301568" y="1586198"/>
                  </a:lnTo>
                  <a:cubicBezTo>
                    <a:pt x="2301485" y="1587151"/>
                    <a:pt x="2301403" y="1588103"/>
                    <a:pt x="2301320" y="1589056"/>
                  </a:cubicBezTo>
                  <a:cubicBezTo>
                    <a:pt x="2301237" y="1589913"/>
                    <a:pt x="2301155" y="1590771"/>
                    <a:pt x="2301072" y="1591628"/>
                  </a:cubicBezTo>
                  <a:lnTo>
                    <a:pt x="2301072" y="1591628"/>
                  </a:lnTo>
                  <a:lnTo>
                    <a:pt x="2230421" y="2809208"/>
                  </a:lnTo>
                  <a:cubicBezTo>
                    <a:pt x="2220257" y="2983230"/>
                    <a:pt x="2093829" y="3119533"/>
                    <a:pt x="1942611" y="3119533"/>
                  </a:cubicBezTo>
                  <a:lnTo>
                    <a:pt x="11232" y="3119533"/>
                  </a:lnTo>
                  <a:lnTo>
                    <a:pt x="0" y="3185573"/>
                  </a:lnTo>
                  <a:lnTo>
                    <a:pt x="1942611" y="3182398"/>
                  </a:lnTo>
                  <a:cubicBezTo>
                    <a:pt x="2029871" y="3182398"/>
                    <a:pt x="2113165" y="3144679"/>
                    <a:pt x="2176875" y="3075813"/>
                  </a:cubicBezTo>
                  <a:cubicBezTo>
                    <a:pt x="2240585" y="3006948"/>
                    <a:pt x="2279009" y="2914079"/>
                    <a:pt x="2284711" y="2813495"/>
                  </a:cubicBezTo>
                  <a:lnTo>
                    <a:pt x="2355610" y="1593342"/>
                  </a:lnTo>
                  <a:lnTo>
                    <a:pt x="2435186" y="370332"/>
                  </a:lnTo>
                  <a:cubicBezTo>
                    <a:pt x="2446341" y="197739"/>
                    <a:pt x="2572769" y="62865"/>
                    <a:pt x="2722748" y="62865"/>
                  </a:cubicBezTo>
                  <a:lnTo>
                    <a:pt x="4718333" y="62865"/>
                  </a:lnTo>
                  <a:cubicBezTo>
                    <a:pt x="4716102" y="53150"/>
                    <a:pt x="4715111" y="43148"/>
                    <a:pt x="4715111" y="32861"/>
                  </a:cubicBezTo>
                  <a:cubicBezTo>
                    <a:pt x="4715111" y="21431"/>
                    <a:pt x="4716597" y="10573"/>
                    <a:pt x="4719076" y="0"/>
                  </a:cubicBezTo>
                  <a:lnTo>
                    <a:pt x="2722996" y="0"/>
                  </a:lnTo>
                  <a:close/>
                </a:path>
              </a:pathLst>
            </a:custGeom>
            <a:gradFill flip="none" rotWithShape="1">
              <a:gsLst>
                <a:gs pos="0">
                  <a:schemeClr val="accent3"/>
                </a:gs>
                <a:gs pos="100000">
                  <a:schemeClr val="accent2"/>
                </a:gs>
              </a:gsLst>
              <a:lin ang="0" scaled="1"/>
              <a:tileRect/>
            </a:gradFill>
            <a:ln>
              <a:noFill/>
            </a:ln>
          </p:spPr>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IN" sz="1800" b="0" i="0" u="none" strike="noStrike" kern="0" cap="none" spc="0" normalizeH="0" baseline="0" noProof="0">
                <a:ln>
                  <a:noFill/>
                </a:ln>
                <a:solidFill>
                  <a:srgbClr val="000000"/>
                </a:solidFill>
                <a:effectLst/>
                <a:uLnTx/>
                <a:uFillTx/>
                <a:latin typeface="Georgia"/>
                <a:ea typeface="+mn-ea"/>
                <a:cs typeface="Calibri" panose="020F0502020204030204" pitchFamily="34" charset="0"/>
                <a:sym typeface="Calibri" panose="020F0502020204030204" pitchFamily="34" charset="0"/>
              </a:endParaRPr>
            </a:p>
          </p:txBody>
        </p:sp>
        <p:sp>
          <p:nvSpPr>
            <p:cNvPr id="9" name="Freeform: Shape 8">
              <a:extLst>
                <a:ext uri="{FF2B5EF4-FFF2-40B4-BE49-F238E27FC236}">
                  <a16:creationId xmlns:a16="http://schemas.microsoft.com/office/drawing/2014/main" id="{CC1BC684-A0AD-37FB-8965-66931F1036C6}"/>
                </a:ext>
              </a:extLst>
            </p:cNvPr>
            <p:cNvSpPr/>
            <p:nvPr/>
          </p:nvSpPr>
          <p:spPr>
            <a:xfrm>
              <a:off x="7020298" y="1683197"/>
              <a:ext cx="1673722" cy="2262898"/>
            </a:xfrm>
            <a:custGeom>
              <a:avLst/>
              <a:gdLst>
                <a:gd name="connsiteX0" fmla="*/ 2064253 w 2302731"/>
                <a:gd name="connsiteY0" fmla="*/ 0 h 3163252"/>
                <a:gd name="connsiteX1" fmla="*/ 2064996 w 2302731"/>
                <a:gd name="connsiteY1" fmla="*/ 14002 h 3163252"/>
                <a:gd name="connsiteX2" fmla="*/ 2056072 w 2302731"/>
                <a:gd name="connsiteY2" fmla="*/ 63151 h 3163252"/>
                <a:gd name="connsiteX3" fmla="*/ 2248194 w 2302731"/>
                <a:gd name="connsiteY3" fmla="*/ 376333 h 3163252"/>
                <a:gd name="connsiteX4" fmla="*/ 2248194 w 2302731"/>
                <a:gd name="connsiteY4" fmla="*/ 2768060 h 3163252"/>
                <a:gd name="connsiteX5" fmla="*/ 1959887 w 2302731"/>
                <a:gd name="connsiteY5" fmla="*/ 3100388 h 3163252"/>
                <a:gd name="connsiteX6" fmla="*/ 67676 w 2302731"/>
                <a:gd name="connsiteY6" fmla="*/ 3100388 h 3163252"/>
                <a:gd name="connsiteX7" fmla="*/ 61231 w 2302731"/>
                <a:gd name="connsiteY7" fmla="*/ 3136106 h 3163252"/>
                <a:gd name="connsiteX8" fmla="*/ 4710 w 2302731"/>
                <a:gd name="connsiteY8" fmla="*/ 3136106 h 3163252"/>
                <a:gd name="connsiteX9" fmla="*/ 0 w 2302731"/>
                <a:gd name="connsiteY9" fmla="*/ 3163253 h 3163252"/>
                <a:gd name="connsiteX10" fmla="*/ 1959887 w 2302731"/>
                <a:gd name="connsiteY10" fmla="*/ 3163253 h 3163252"/>
                <a:gd name="connsiteX11" fmla="*/ 2302732 w 2302731"/>
                <a:gd name="connsiteY11" fmla="*/ 2768060 h 3163252"/>
                <a:gd name="connsiteX12" fmla="*/ 2302732 w 2302731"/>
                <a:gd name="connsiteY12" fmla="*/ 376333 h 3163252"/>
                <a:gd name="connsiteX13" fmla="*/ 2064253 w 2302731"/>
                <a:gd name="connsiteY13" fmla="*/ 0 h 3163252"/>
                <a:gd name="connsiteX0" fmla="*/ 2064253 w 2302732"/>
                <a:gd name="connsiteY0" fmla="*/ 0 h 3163253"/>
                <a:gd name="connsiteX1" fmla="*/ 2064996 w 2302732"/>
                <a:gd name="connsiteY1" fmla="*/ 14002 h 3163253"/>
                <a:gd name="connsiteX2" fmla="*/ 2056072 w 2302732"/>
                <a:gd name="connsiteY2" fmla="*/ 63151 h 3163253"/>
                <a:gd name="connsiteX3" fmla="*/ 2248194 w 2302732"/>
                <a:gd name="connsiteY3" fmla="*/ 376333 h 3163253"/>
                <a:gd name="connsiteX4" fmla="*/ 2248194 w 2302732"/>
                <a:gd name="connsiteY4" fmla="*/ 2768060 h 3163253"/>
                <a:gd name="connsiteX5" fmla="*/ 1959887 w 2302732"/>
                <a:gd name="connsiteY5" fmla="*/ 3100388 h 3163253"/>
                <a:gd name="connsiteX6" fmla="*/ 67676 w 2302732"/>
                <a:gd name="connsiteY6" fmla="*/ 3100388 h 3163253"/>
                <a:gd name="connsiteX7" fmla="*/ 4710 w 2302732"/>
                <a:gd name="connsiteY7" fmla="*/ 3136106 h 3163253"/>
                <a:gd name="connsiteX8" fmla="*/ 0 w 2302732"/>
                <a:gd name="connsiteY8" fmla="*/ 3163253 h 3163253"/>
                <a:gd name="connsiteX9" fmla="*/ 1959887 w 2302732"/>
                <a:gd name="connsiteY9" fmla="*/ 3163253 h 3163253"/>
                <a:gd name="connsiteX10" fmla="*/ 2302732 w 2302732"/>
                <a:gd name="connsiteY10" fmla="*/ 2768060 h 3163253"/>
                <a:gd name="connsiteX11" fmla="*/ 2302732 w 2302732"/>
                <a:gd name="connsiteY11" fmla="*/ 376333 h 3163253"/>
                <a:gd name="connsiteX12" fmla="*/ 2064253 w 2302732"/>
                <a:gd name="connsiteY12" fmla="*/ 0 h 3163253"/>
                <a:gd name="connsiteX0" fmla="*/ 2064253 w 2302732"/>
                <a:gd name="connsiteY0" fmla="*/ 0 h 3163253"/>
                <a:gd name="connsiteX1" fmla="*/ 2064996 w 2302732"/>
                <a:gd name="connsiteY1" fmla="*/ 14002 h 3163253"/>
                <a:gd name="connsiteX2" fmla="*/ 2056072 w 2302732"/>
                <a:gd name="connsiteY2" fmla="*/ 63151 h 3163253"/>
                <a:gd name="connsiteX3" fmla="*/ 2248194 w 2302732"/>
                <a:gd name="connsiteY3" fmla="*/ 376333 h 3163253"/>
                <a:gd name="connsiteX4" fmla="*/ 2248194 w 2302732"/>
                <a:gd name="connsiteY4" fmla="*/ 2768060 h 3163253"/>
                <a:gd name="connsiteX5" fmla="*/ 1959887 w 2302732"/>
                <a:gd name="connsiteY5" fmla="*/ 3100388 h 3163253"/>
                <a:gd name="connsiteX6" fmla="*/ 67676 w 2302732"/>
                <a:gd name="connsiteY6" fmla="*/ 3100388 h 3163253"/>
                <a:gd name="connsiteX7" fmla="*/ 1535 w 2302732"/>
                <a:gd name="connsiteY7" fmla="*/ 3104356 h 3163253"/>
                <a:gd name="connsiteX8" fmla="*/ 0 w 2302732"/>
                <a:gd name="connsiteY8" fmla="*/ 3163253 h 3163253"/>
                <a:gd name="connsiteX9" fmla="*/ 1959887 w 2302732"/>
                <a:gd name="connsiteY9" fmla="*/ 3163253 h 3163253"/>
                <a:gd name="connsiteX10" fmla="*/ 2302732 w 2302732"/>
                <a:gd name="connsiteY10" fmla="*/ 2768060 h 3163253"/>
                <a:gd name="connsiteX11" fmla="*/ 2302732 w 2302732"/>
                <a:gd name="connsiteY11" fmla="*/ 376333 h 3163253"/>
                <a:gd name="connsiteX12" fmla="*/ 2064253 w 2302732"/>
                <a:gd name="connsiteY12" fmla="*/ 0 h 3163253"/>
                <a:gd name="connsiteX0" fmla="*/ 2102353 w 2340832"/>
                <a:gd name="connsiteY0" fmla="*/ 0 h 3166428"/>
                <a:gd name="connsiteX1" fmla="*/ 2103096 w 2340832"/>
                <a:gd name="connsiteY1" fmla="*/ 14002 h 3166428"/>
                <a:gd name="connsiteX2" fmla="*/ 2094172 w 2340832"/>
                <a:gd name="connsiteY2" fmla="*/ 63151 h 3166428"/>
                <a:gd name="connsiteX3" fmla="*/ 2286294 w 2340832"/>
                <a:gd name="connsiteY3" fmla="*/ 376333 h 3166428"/>
                <a:gd name="connsiteX4" fmla="*/ 2286294 w 2340832"/>
                <a:gd name="connsiteY4" fmla="*/ 2768060 h 3166428"/>
                <a:gd name="connsiteX5" fmla="*/ 1997987 w 2340832"/>
                <a:gd name="connsiteY5" fmla="*/ 3100388 h 3166428"/>
                <a:gd name="connsiteX6" fmla="*/ 105776 w 2340832"/>
                <a:gd name="connsiteY6" fmla="*/ 3100388 h 3166428"/>
                <a:gd name="connsiteX7" fmla="*/ 39635 w 2340832"/>
                <a:gd name="connsiteY7" fmla="*/ 3104356 h 3166428"/>
                <a:gd name="connsiteX8" fmla="*/ 0 w 2340832"/>
                <a:gd name="connsiteY8" fmla="*/ 3166428 h 3166428"/>
                <a:gd name="connsiteX9" fmla="*/ 1997987 w 2340832"/>
                <a:gd name="connsiteY9" fmla="*/ 3163253 h 3166428"/>
                <a:gd name="connsiteX10" fmla="*/ 2340832 w 2340832"/>
                <a:gd name="connsiteY10" fmla="*/ 2768060 h 3166428"/>
                <a:gd name="connsiteX11" fmla="*/ 2340832 w 2340832"/>
                <a:gd name="connsiteY11" fmla="*/ 376333 h 3166428"/>
                <a:gd name="connsiteX12" fmla="*/ 2102353 w 2340832"/>
                <a:gd name="connsiteY12" fmla="*/ 0 h 3166428"/>
                <a:gd name="connsiteX0" fmla="*/ 2102353 w 2340832"/>
                <a:gd name="connsiteY0" fmla="*/ 0 h 3166428"/>
                <a:gd name="connsiteX1" fmla="*/ 2103096 w 2340832"/>
                <a:gd name="connsiteY1" fmla="*/ 14002 h 3166428"/>
                <a:gd name="connsiteX2" fmla="*/ 2094172 w 2340832"/>
                <a:gd name="connsiteY2" fmla="*/ 63151 h 3166428"/>
                <a:gd name="connsiteX3" fmla="*/ 2286294 w 2340832"/>
                <a:gd name="connsiteY3" fmla="*/ 376333 h 3166428"/>
                <a:gd name="connsiteX4" fmla="*/ 2286294 w 2340832"/>
                <a:gd name="connsiteY4" fmla="*/ 2768060 h 3166428"/>
                <a:gd name="connsiteX5" fmla="*/ 1997987 w 2340832"/>
                <a:gd name="connsiteY5" fmla="*/ 3100388 h 3166428"/>
                <a:gd name="connsiteX6" fmla="*/ 105776 w 2340832"/>
                <a:gd name="connsiteY6" fmla="*/ 3100388 h 3166428"/>
                <a:gd name="connsiteX7" fmla="*/ 39635 w 2340832"/>
                <a:gd name="connsiteY7" fmla="*/ 3104356 h 3166428"/>
                <a:gd name="connsiteX8" fmla="*/ 0 w 2340832"/>
                <a:gd name="connsiteY8" fmla="*/ 3166428 h 3166428"/>
                <a:gd name="connsiteX9" fmla="*/ 1997987 w 2340832"/>
                <a:gd name="connsiteY9" fmla="*/ 3163253 h 3166428"/>
                <a:gd name="connsiteX10" fmla="*/ 2340832 w 2340832"/>
                <a:gd name="connsiteY10" fmla="*/ 2768060 h 3166428"/>
                <a:gd name="connsiteX11" fmla="*/ 2340832 w 2340832"/>
                <a:gd name="connsiteY11" fmla="*/ 376333 h 3166428"/>
                <a:gd name="connsiteX12" fmla="*/ 2102353 w 2340832"/>
                <a:gd name="connsiteY12" fmla="*/ 0 h 3166428"/>
                <a:gd name="connsiteX0" fmla="*/ 2102353 w 2340832"/>
                <a:gd name="connsiteY0" fmla="*/ 0 h 3166428"/>
                <a:gd name="connsiteX1" fmla="*/ 2103096 w 2340832"/>
                <a:gd name="connsiteY1" fmla="*/ 14002 h 3166428"/>
                <a:gd name="connsiteX2" fmla="*/ 2094172 w 2340832"/>
                <a:gd name="connsiteY2" fmla="*/ 63151 h 3166428"/>
                <a:gd name="connsiteX3" fmla="*/ 2286294 w 2340832"/>
                <a:gd name="connsiteY3" fmla="*/ 376333 h 3166428"/>
                <a:gd name="connsiteX4" fmla="*/ 2286294 w 2340832"/>
                <a:gd name="connsiteY4" fmla="*/ 2768060 h 3166428"/>
                <a:gd name="connsiteX5" fmla="*/ 1997987 w 2340832"/>
                <a:gd name="connsiteY5" fmla="*/ 3100388 h 3166428"/>
                <a:gd name="connsiteX6" fmla="*/ 105776 w 2340832"/>
                <a:gd name="connsiteY6" fmla="*/ 3100388 h 3166428"/>
                <a:gd name="connsiteX7" fmla="*/ 39635 w 2340832"/>
                <a:gd name="connsiteY7" fmla="*/ 3104356 h 3166428"/>
                <a:gd name="connsiteX8" fmla="*/ 0 w 2340832"/>
                <a:gd name="connsiteY8" fmla="*/ 3166428 h 3166428"/>
                <a:gd name="connsiteX9" fmla="*/ 1997987 w 2340832"/>
                <a:gd name="connsiteY9" fmla="*/ 3163253 h 3166428"/>
                <a:gd name="connsiteX10" fmla="*/ 2340832 w 2340832"/>
                <a:gd name="connsiteY10" fmla="*/ 2768060 h 3166428"/>
                <a:gd name="connsiteX11" fmla="*/ 2340832 w 2340832"/>
                <a:gd name="connsiteY11" fmla="*/ 376333 h 3166428"/>
                <a:gd name="connsiteX12" fmla="*/ 2102353 w 2340832"/>
                <a:gd name="connsiteY12" fmla="*/ 0 h 3166428"/>
                <a:gd name="connsiteX0" fmla="*/ 2102353 w 2340832"/>
                <a:gd name="connsiteY0" fmla="*/ 0 h 3166428"/>
                <a:gd name="connsiteX1" fmla="*/ 2103096 w 2340832"/>
                <a:gd name="connsiteY1" fmla="*/ 14002 h 3166428"/>
                <a:gd name="connsiteX2" fmla="*/ 2094172 w 2340832"/>
                <a:gd name="connsiteY2" fmla="*/ 63151 h 3166428"/>
                <a:gd name="connsiteX3" fmla="*/ 2286294 w 2340832"/>
                <a:gd name="connsiteY3" fmla="*/ 376333 h 3166428"/>
                <a:gd name="connsiteX4" fmla="*/ 2286294 w 2340832"/>
                <a:gd name="connsiteY4" fmla="*/ 2768060 h 3166428"/>
                <a:gd name="connsiteX5" fmla="*/ 1997987 w 2340832"/>
                <a:gd name="connsiteY5" fmla="*/ 3100388 h 3166428"/>
                <a:gd name="connsiteX6" fmla="*/ 105776 w 2340832"/>
                <a:gd name="connsiteY6" fmla="*/ 3100388 h 3166428"/>
                <a:gd name="connsiteX7" fmla="*/ 39635 w 2340832"/>
                <a:gd name="connsiteY7" fmla="*/ 3104356 h 3166428"/>
                <a:gd name="connsiteX8" fmla="*/ 0 w 2340832"/>
                <a:gd name="connsiteY8" fmla="*/ 3166428 h 3166428"/>
                <a:gd name="connsiteX9" fmla="*/ 1997987 w 2340832"/>
                <a:gd name="connsiteY9" fmla="*/ 3163253 h 3166428"/>
                <a:gd name="connsiteX10" fmla="*/ 2340832 w 2340832"/>
                <a:gd name="connsiteY10" fmla="*/ 2768060 h 3166428"/>
                <a:gd name="connsiteX11" fmla="*/ 2340832 w 2340832"/>
                <a:gd name="connsiteY11" fmla="*/ 376333 h 3166428"/>
                <a:gd name="connsiteX12" fmla="*/ 2102353 w 2340832"/>
                <a:gd name="connsiteY12" fmla="*/ 0 h 3166428"/>
                <a:gd name="connsiteX0" fmla="*/ 2102353 w 2340832"/>
                <a:gd name="connsiteY0" fmla="*/ 0 h 3166428"/>
                <a:gd name="connsiteX1" fmla="*/ 2103096 w 2340832"/>
                <a:gd name="connsiteY1" fmla="*/ 14002 h 3166428"/>
                <a:gd name="connsiteX2" fmla="*/ 2094172 w 2340832"/>
                <a:gd name="connsiteY2" fmla="*/ 63151 h 3166428"/>
                <a:gd name="connsiteX3" fmla="*/ 2286294 w 2340832"/>
                <a:gd name="connsiteY3" fmla="*/ 376333 h 3166428"/>
                <a:gd name="connsiteX4" fmla="*/ 2286294 w 2340832"/>
                <a:gd name="connsiteY4" fmla="*/ 2768060 h 3166428"/>
                <a:gd name="connsiteX5" fmla="*/ 1997987 w 2340832"/>
                <a:gd name="connsiteY5" fmla="*/ 3100388 h 3166428"/>
                <a:gd name="connsiteX6" fmla="*/ 105776 w 2340832"/>
                <a:gd name="connsiteY6" fmla="*/ 3100388 h 3166428"/>
                <a:gd name="connsiteX7" fmla="*/ 39635 w 2340832"/>
                <a:gd name="connsiteY7" fmla="*/ 3104356 h 3166428"/>
                <a:gd name="connsiteX8" fmla="*/ 0 w 2340832"/>
                <a:gd name="connsiteY8" fmla="*/ 3166428 h 3166428"/>
                <a:gd name="connsiteX9" fmla="*/ 1997987 w 2340832"/>
                <a:gd name="connsiteY9" fmla="*/ 3163253 h 3166428"/>
                <a:gd name="connsiteX10" fmla="*/ 2340832 w 2340832"/>
                <a:gd name="connsiteY10" fmla="*/ 2768060 h 3166428"/>
                <a:gd name="connsiteX11" fmla="*/ 2340832 w 2340832"/>
                <a:gd name="connsiteY11" fmla="*/ 376333 h 3166428"/>
                <a:gd name="connsiteX12" fmla="*/ 2102353 w 2340832"/>
                <a:gd name="connsiteY12" fmla="*/ 0 h 3166428"/>
                <a:gd name="connsiteX0" fmla="*/ 2102353 w 2340832"/>
                <a:gd name="connsiteY0" fmla="*/ 0 h 3166428"/>
                <a:gd name="connsiteX1" fmla="*/ 2103096 w 2340832"/>
                <a:gd name="connsiteY1" fmla="*/ 14002 h 3166428"/>
                <a:gd name="connsiteX2" fmla="*/ 2094172 w 2340832"/>
                <a:gd name="connsiteY2" fmla="*/ 63151 h 3166428"/>
                <a:gd name="connsiteX3" fmla="*/ 2286294 w 2340832"/>
                <a:gd name="connsiteY3" fmla="*/ 376333 h 3166428"/>
                <a:gd name="connsiteX4" fmla="*/ 2286294 w 2340832"/>
                <a:gd name="connsiteY4" fmla="*/ 2768060 h 3166428"/>
                <a:gd name="connsiteX5" fmla="*/ 1997987 w 2340832"/>
                <a:gd name="connsiteY5" fmla="*/ 3100388 h 3166428"/>
                <a:gd name="connsiteX6" fmla="*/ 105776 w 2340832"/>
                <a:gd name="connsiteY6" fmla="*/ 3100388 h 3166428"/>
                <a:gd name="connsiteX7" fmla="*/ 39635 w 2340832"/>
                <a:gd name="connsiteY7" fmla="*/ 3099594 h 3166428"/>
                <a:gd name="connsiteX8" fmla="*/ 0 w 2340832"/>
                <a:gd name="connsiteY8" fmla="*/ 3166428 h 3166428"/>
                <a:gd name="connsiteX9" fmla="*/ 1997987 w 2340832"/>
                <a:gd name="connsiteY9" fmla="*/ 3163253 h 3166428"/>
                <a:gd name="connsiteX10" fmla="*/ 2340832 w 2340832"/>
                <a:gd name="connsiteY10" fmla="*/ 2768060 h 3166428"/>
                <a:gd name="connsiteX11" fmla="*/ 2340832 w 2340832"/>
                <a:gd name="connsiteY11" fmla="*/ 376333 h 3166428"/>
                <a:gd name="connsiteX12" fmla="*/ 2102353 w 2340832"/>
                <a:gd name="connsiteY12" fmla="*/ 0 h 3166428"/>
                <a:gd name="connsiteX0" fmla="*/ 2102353 w 2340832"/>
                <a:gd name="connsiteY0" fmla="*/ 0 h 3166428"/>
                <a:gd name="connsiteX1" fmla="*/ 2103096 w 2340832"/>
                <a:gd name="connsiteY1" fmla="*/ 14002 h 3166428"/>
                <a:gd name="connsiteX2" fmla="*/ 2094172 w 2340832"/>
                <a:gd name="connsiteY2" fmla="*/ 63151 h 3166428"/>
                <a:gd name="connsiteX3" fmla="*/ 2286294 w 2340832"/>
                <a:gd name="connsiteY3" fmla="*/ 376333 h 3166428"/>
                <a:gd name="connsiteX4" fmla="*/ 2286294 w 2340832"/>
                <a:gd name="connsiteY4" fmla="*/ 2768060 h 3166428"/>
                <a:gd name="connsiteX5" fmla="*/ 1997987 w 2340832"/>
                <a:gd name="connsiteY5" fmla="*/ 3100388 h 3166428"/>
                <a:gd name="connsiteX6" fmla="*/ 105776 w 2340832"/>
                <a:gd name="connsiteY6" fmla="*/ 3100388 h 3166428"/>
                <a:gd name="connsiteX7" fmla="*/ 39635 w 2340832"/>
                <a:gd name="connsiteY7" fmla="*/ 3099594 h 3166428"/>
                <a:gd name="connsiteX8" fmla="*/ 0 w 2340832"/>
                <a:gd name="connsiteY8" fmla="*/ 3166428 h 3166428"/>
                <a:gd name="connsiteX9" fmla="*/ 1997987 w 2340832"/>
                <a:gd name="connsiteY9" fmla="*/ 3163253 h 3166428"/>
                <a:gd name="connsiteX10" fmla="*/ 2340832 w 2340832"/>
                <a:gd name="connsiteY10" fmla="*/ 2768060 h 3166428"/>
                <a:gd name="connsiteX11" fmla="*/ 2340832 w 2340832"/>
                <a:gd name="connsiteY11" fmla="*/ 376333 h 3166428"/>
                <a:gd name="connsiteX12" fmla="*/ 2102353 w 2340832"/>
                <a:gd name="connsiteY12" fmla="*/ 0 h 3166428"/>
                <a:gd name="connsiteX0" fmla="*/ 2102353 w 2340832"/>
                <a:gd name="connsiteY0" fmla="*/ 0 h 3164841"/>
                <a:gd name="connsiteX1" fmla="*/ 2103096 w 2340832"/>
                <a:gd name="connsiteY1" fmla="*/ 14002 h 3164841"/>
                <a:gd name="connsiteX2" fmla="*/ 2094172 w 2340832"/>
                <a:gd name="connsiteY2" fmla="*/ 63151 h 3164841"/>
                <a:gd name="connsiteX3" fmla="*/ 2286294 w 2340832"/>
                <a:gd name="connsiteY3" fmla="*/ 376333 h 3164841"/>
                <a:gd name="connsiteX4" fmla="*/ 2286294 w 2340832"/>
                <a:gd name="connsiteY4" fmla="*/ 2768060 h 3164841"/>
                <a:gd name="connsiteX5" fmla="*/ 1997987 w 2340832"/>
                <a:gd name="connsiteY5" fmla="*/ 3100388 h 3164841"/>
                <a:gd name="connsiteX6" fmla="*/ 105776 w 2340832"/>
                <a:gd name="connsiteY6" fmla="*/ 3100388 h 3164841"/>
                <a:gd name="connsiteX7" fmla="*/ 39635 w 2340832"/>
                <a:gd name="connsiteY7" fmla="*/ 3099594 h 3164841"/>
                <a:gd name="connsiteX8" fmla="*/ 0 w 2340832"/>
                <a:gd name="connsiteY8" fmla="*/ 3164841 h 3164841"/>
                <a:gd name="connsiteX9" fmla="*/ 1997987 w 2340832"/>
                <a:gd name="connsiteY9" fmla="*/ 3163253 h 3164841"/>
                <a:gd name="connsiteX10" fmla="*/ 2340832 w 2340832"/>
                <a:gd name="connsiteY10" fmla="*/ 2768060 h 3164841"/>
                <a:gd name="connsiteX11" fmla="*/ 2340832 w 2340832"/>
                <a:gd name="connsiteY11" fmla="*/ 376333 h 3164841"/>
                <a:gd name="connsiteX12" fmla="*/ 2102353 w 2340832"/>
                <a:gd name="connsiteY12" fmla="*/ 0 h 316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0832" h="3164841">
                  <a:moveTo>
                    <a:pt x="2102353" y="0"/>
                  </a:moveTo>
                  <a:cubicBezTo>
                    <a:pt x="2102849" y="4572"/>
                    <a:pt x="2103096" y="9430"/>
                    <a:pt x="2103096" y="14002"/>
                  </a:cubicBezTo>
                  <a:cubicBezTo>
                    <a:pt x="2103096" y="31433"/>
                    <a:pt x="2099874" y="48006"/>
                    <a:pt x="2094172" y="63151"/>
                  </a:cubicBezTo>
                  <a:cubicBezTo>
                    <a:pt x="2205974" y="108871"/>
                    <a:pt x="2286294" y="232029"/>
                    <a:pt x="2286294" y="376333"/>
                  </a:cubicBezTo>
                  <a:lnTo>
                    <a:pt x="2286294" y="2768060"/>
                  </a:lnTo>
                  <a:cubicBezTo>
                    <a:pt x="2286294" y="2951226"/>
                    <a:pt x="2156890" y="3100388"/>
                    <a:pt x="1997987" y="3100388"/>
                  </a:cubicBezTo>
                  <a:lnTo>
                    <a:pt x="105776" y="3100388"/>
                  </a:lnTo>
                  <a:lnTo>
                    <a:pt x="39635" y="3099594"/>
                  </a:lnTo>
                  <a:lnTo>
                    <a:pt x="0" y="3164841"/>
                  </a:lnTo>
                  <a:lnTo>
                    <a:pt x="1997987" y="3163253"/>
                  </a:lnTo>
                  <a:cubicBezTo>
                    <a:pt x="2187135" y="3163253"/>
                    <a:pt x="2340832" y="2985802"/>
                    <a:pt x="2340832" y="2768060"/>
                  </a:cubicBezTo>
                  <a:lnTo>
                    <a:pt x="2340832" y="376333"/>
                  </a:lnTo>
                  <a:cubicBezTo>
                    <a:pt x="2340584" y="200597"/>
                    <a:pt x="2240433" y="51149"/>
                    <a:pt x="2102353" y="0"/>
                  </a:cubicBezTo>
                  <a:close/>
                </a:path>
              </a:pathLst>
            </a:custGeom>
            <a:gradFill flip="none" rotWithShape="1">
              <a:gsLst>
                <a:gs pos="0">
                  <a:schemeClr val="accent3"/>
                </a:gs>
                <a:gs pos="100000">
                  <a:schemeClr val="accent2"/>
                </a:gs>
              </a:gsLst>
              <a:lin ang="0" scaled="1"/>
              <a:tileRect/>
            </a:gradFill>
            <a:ln>
              <a:noFill/>
            </a:ln>
          </p:spPr>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IN" sz="1800" b="0" i="0" u="none" strike="noStrike" kern="0" cap="none" spc="0" normalizeH="0" baseline="0" noProof="0">
                <a:ln>
                  <a:noFill/>
                </a:ln>
                <a:solidFill>
                  <a:srgbClr val="000000"/>
                </a:solidFill>
                <a:effectLst/>
                <a:uLnTx/>
                <a:uFillTx/>
                <a:latin typeface="Georgia"/>
                <a:ea typeface="+mn-ea"/>
                <a:cs typeface="Calibri" panose="020F0502020204030204" pitchFamily="34" charset="0"/>
                <a:sym typeface="Calibri" panose="020F0502020204030204" pitchFamily="34" charset="0"/>
              </a:endParaRPr>
            </a:p>
          </p:txBody>
        </p:sp>
        <p:sp>
          <p:nvSpPr>
            <p:cNvPr id="10" name="TextBox 9">
              <a:extLst>
                <a:ext uri="{FF2B5EF4-FFF2-40B4-BE49-F238E27FC236}">
                  <a16:creationId xmlns:a16="http://schemas.microsoft.com/office/drawing/2014/main" id="{A39DE3A7-B453-0BC4-4F97-82746D28EB17}"/>
                </a:ext>
              </a:extLst>
            </p:cNvPr>
            <p:cNvSpPr txBox="1"/>
            <p:nvPr/>
          </p:nvSpPr>
          <p:spPr>
            <a:xfrm>
              <a:off x="583131" y="1790760"/>
              <a:ext cx="1862667" cy="2032000"/>
            </a:xfrm>
            <a:prstGeom prst="rect">
              <a:avLst/>
            </a:prstGeom>
            <a:noFill/>
          </p:spPr>
          <p:txBody>
            <a:bodyPr wrap="square" rtlCol="0" anchor="ctr" anchorCtr="0">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Georgia"/>
                  <a:ea typeface="+mn-ea"/>
                  <a:cs typeface="+mn-cs"/>
                </a:rPr>
                <a:t>Non-adherence to CV therapies is a preventable risk factor that is often underestimated </a:t>
              </a:r>
              <a:br>
                <a:rPr kumimoji="0" lang="en-US" sz="1800" b="0" i="0" u="none" strike="noStrike" kern="1200" cap="none" spc="0" normalizeH="0" baseline="0" noProof="0">
                  <a:ln>
                    <a:noFill/>
                  </a:ln>
                  <a:solidFill>
                    <a:srgbClr val="000000"/>
                  </a:solidFill>
                  <a:effectLst/>
                  <a:uLnTx/>
                  <a:uFillTx/>
                  <a:latin typeface="Georgia"/>
                  <a:ea typeface="+mn-ea"/>
                  <a:cs typeface="+mn-cs"/>
                </a:rPr>
              </a:br>
              <a:r>
                <a:rPr kumimoji="0" lang="en-US" sz="1800" b="0" i="0" u="none" strike="noStrike" kern="1200" cap="none" spc="0" normalizeH="0" baseline="0" noProof="0">
                  <a:ln>
                    <a:noFill/>
                  </a:ln>
                  <a:solidFill>
                    <a:srgbClr val="000000"/>
                  </a:solidFill>
                  <a:effectLst/>
                  <a:uLnTx/>
                  <a:uFillTx/>
                  <a:latin typeface="Georgia"/>
                  <a:ea typeface="+mn-ea"/>
                  <a:cs typeface="+mn-cs"/>
                </a:rPr>
                <a:t>by clinicians</a:t>
              </a:r>
            </a:p>
          </p:txBody>
        </p:sp>
        <p:sp>
          <p:nvSpPr>
            <p:cNvPr id="11" name="TextBox 10">
              <a:extLst>
                <a:ext uri="{FF2B5EF4-FFF2-40B4-BE49-F238E27FC236}">
                  <a16:creationId xmlns:a16="http://schemas.microsoft.com/office/drawing/2014/main" id="{5A136237-936A-CC4D-48A0-1D6510F6F331}"/>
                </a:ext>
              </a:extLst>
            </p:cNvPr>
            <p:cNvSpPr txBox="1"/>
            <p:nvPr/>
          </p:nvSpPr>
          <p:spPr>
            <a:xfrm>
              <a:off x="2657464" y="1790760"/>
              <a:ext cx="1862667" cy="2032000"/>
            </a:xfrm>
            <a:prstGeom prst="rect">
              <a:avLst/>
            </a:prstGeom>
            <a:noFill/>
          </p:spPr>
          <p:txBody>
            <a:bodyPr wrap="square" rtlCol="0" anchor="ctr" anchorCtr="0">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Georgia"/>
                  <a:ea typeface="+mn-ea"/>
                  <a:cs typeface="+mn-cs"/>
                </a:rPr>
                <a:t>Non-adherence to statins and antihypertensive drugs are common</a:t>
              </a:r>
            </a:p>
          </p:txBody>
        </p:sp>
        <p:sp>
          <p:nvSpPr>
            <p:cNvPr id="12" name="TextBox 11">
              <a:extLst>
                <a:ext uri="{FF2B5EF4-FFF2-40B4-BE49-F238E27FC236}">
                  <a16:creationId xmlns:a16="http://schemas.microsoft.com/office/drawing/2014/main" id="{8578A485-0615-D248-7512-8981F7E311E5}"/>
                </a:ext>
              </a:extLst>
            </p:cNvPr>
            <p:cNvSpPr txBox="1"/>
            <p:nvPr/>
          </p:nvSpPr>
          <p:spPr>
            <a:xfrm>
              <a:off x="4714864" y="1802085"/>
              <a:ext cx="1862667" cy="2008676"/>
            </a:xfrm>
            <a:prstGeom prst="rect">
              <a:avLst/>
            </a:prstGeom>
            <a:noFill/>
          </p:spPr>
          <p:txBody>
            <a:bodyPr wrap="square" rtlCol="0" anchor="ctr" anchorCtr="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Georgia"/>
                  <a:ea typeface="+mn-ea"/>
                  <a:cs typeface="+mn-cs"/>
                </a:rPr>
                <a:t>The benefits of therapy seen in randomised clinical trials will only be replicated in real life if patients adhere to prescribed treatment regimen, get to goal and stay there!</a:t>
              </a:r>
            </a:p>
          </p:txBody>
        </p:sp>
        <p:sp>
          <p:nvSpPr>
            <p:cNvPr id="13" name="TextBox 12">
              <a:extLst>
                <a:ext uri="{FF2B5EF4-FFF2-40B4-BE49-F238E27FC236}">
                  <a16:creationId xmlns:a16="http://schemas.microsoft.com/office/drawing/2014/main" id="{42D34C47-A023-B663-5F22-F5ED2E749877}"/>
                </a:ext>
              </a:extLst>
            </p:cNvPr>
            <p:cNvSpPr txBox="1"/>
            <p:nvPr/>
          </p:nvSpPr>
          <p:spPr>
            <a:xfrm>
              <a:off x="6772264" y="1790760"/>
              <a:ext cx="1828800" cy="2032000"/>
            </a:xfrm>
            <a:prstGeom prst="rect">
              <a:avLst/>
            </a:prstGeom>
            <a:noFill/>
          </p:spPr>
          <p:txBody>
            <a:bodyPr wrap="square" rtlCol="0" anchor="ctr" anchorCtr="0">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Georgia"/>
                  <a:ea typeface="+mn-ea"/>
                  <a:cs typeface="+mn-cs"/>
                </a:rPr>
                <a:t>More health benefits worldwide would result from adherence to existing treatments than from developing new medical treatments!</a:t>
              </a:r>
            </a:p>
          </p:txBody>
        </p:sp>
      </p:grpSp>
      <p:sp>
        <p:nvSpPr>
          <p:cNvPr id="14" name="TextBox 13">
            <a:extLst>
              <a:ext uri="{FF2B5EF4-FFF2-40B4-BE49-F238E27FC236}">
                <a16:creationId xmlns:a16="http://schemas.microsoft.com/office/drawing/2014/main" id="{11FD50BE-2482-7DEF-9709-75A177F4CD9D}"/>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GLO2241819</a:t>
            </a:r>
          </a:p>
        </p:txBody>
      </p:sp>
    </p:spTree>
    <p:extLst>
      <p:ext uri="{BB962C8B-B14F-4D97-AF65-F5344CB8AC3E}">
        <p14:creationId xmlns:p14="http://schemas.microsoft.com/office/powerpoint/2010/main" val="1002124340"/>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95DCA8B6-22F8-E41B-486D-423AAAB1F098}"/>
              </a:ext>
            </a:extLst>
          </p:cNvPr>
          <p:cNvGraphicFramePr>
            <a:graphicFrameLocks noChangeAspect="1"/>
          </p:cNvGraphicFramePr>
          <p:nvPr>
            <p:custDataLst>
              <p:tags r:id="rId1"/>
            </p:custDataLst>
            <p:extLst>
              <p:ext uri="{D42A27DB-BD31-4B8C-83A1-F6EECF244321}">
                <p14:modId xmlns:p14="http://schemas.microsoft.com/office/powerpoint/2010/main" val="414050412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95DCA8B6-22F8-E41B-486D-423AAAB1F098}"/>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C48A18E0-DC93-52DE-FC38-D4455D81552B}"/>
              </a:ext>
            </a:extLst>
          </p:cNvPr>
          <p:cNvSpPr>
            <a:spLocks noGrp="1"/>
          </p:cNvSpPr>
          <p:nvPr>
            <p:ph type="title"/>
          </p:nvPr>
        </p:nvSpPr>
        <p:spPr/>
        <p:txBody>
          <a:bodyPr vert="horz"/>
          <a:lstStyle/>
          <a:p>
            <a:r>
              <a:rPr lang="en-US" dirty="0"/>
              <a:t>Non-adherence with prescribed antihypertensive drug in clinical studies</a:t>
            </a:r>
          </a:p>
        </p:txBody>
      </p:sp>
      <p:grpSp>
        <p:nvGrpSpPr>
          <p:cNvPr id="6" name="Group 5">
            <a:extLst>
              <a:ext uri="{FF2B5EF4-FFF2-40B4-BE49-F238E27FC236}">
                <a16:creationId xmlns:a16="http://schemas.microsoft.com/office/drawing/2014/main" id="{D88EF5F8-ABD8-CF9D-6435-39D578D3307B}"/>
              </a:ext>
            </a:extLst>
          </p:cNvPr>
          <p:cNvGrpSpPr/>
          <p:nvPr/>
        </p:nvGrpSpPr>
        <p:grpSpPr>
          <a:xfrm>
            <a:off x="670562" y="1439841"/>
            <a:ext cx="10934698" cy="4220397"/>
            <a:chOff x="670562" y="1513983"/>
            <a:chExt cx="10866682" cy="4220397"/>
          </a:xfrm>
        </p:grpSpPr>
        <p:sp>
          <p:nvSpPr>
            <p:cNvPr id="7" name="Rectangle 6">
              <a:extLst>
                <a:ext uri="{FF2B5EF4-FFF2-40B4-BE49-F238E27FC236}">
                  <a16:creationId xmlns:a16="http://schemas.microsoft.com/office/drawing/2014/main" id="{8C46DA33-2BDF-AA51-1B5A-49381186397B}"/>
                </a:ext>
              </a:extLst>
            </p:cNvPr>
            <p:cNvSpPr/>
            <p:nvPr/>
          </p:nvSpPr>
          <p:spPr>
            <a:xfrm rot="5400000">
              <a:off x="8338163" y="1920436"/>
              <a:ext cx="2977447" cy="3420715"/>
            </a:xfrm>
            <a:prstGeom prst="rect">
              <a:avLst/>
            </a:pr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HK" sz="2400" b="0" i="0" u="none" strike="noStrike" kern="1200" cap="none" spc="0" normalizeH="0" baseline="0" noProof="0" dirty="0">
                <a:ln>
                  <a:noFill/>
                </a:ln>
                <a:solidFill>
                  <a:prstClr val="white"/>
                </a:solidFill>
                <a:effectLst/>
                <a:uLnTx/>
                <a:uFillTx/>
                <a:latin typeface="Georgia"/>
                <a:ea typeface="+mn-ea"/>
                <a:cs typeface="+mn-cs"/>
              </a:endParaRPr>
            </a:p>
          </p:txBody>
        </p:sp>
        <p:sp>
          <p:nvSpPr>
            <p:cNvPr id="8" name="TextBox 7">
              <a:extLst>
                <a:ext uri="{FF2B5EF4-FFF2-40B4-BE49-F238E27FC236}">
                  <a16:creationId xmlns:a16="http://schemas.microsoft.com/office/drawing/2014/main" id="{E1C5B936-8F7B-9C4E-3812-A2FE207594A7}"/>
                </a:ext>
              </a:extLst>
            </p:cNvPr>
            <p:cNvSpPr txBox="1"/>
            <p:nvPr/>
          </p:nvSpPr>
          <p:spPr>
            <a:xfrm>
              <a:off x="8235153" y="2232866"/>
              <a:ext cx="3183467" cy="861775"/>
            </a:xfrm>
            <a:prstGeom prst="rect">
              <a:avLst/>
            </a:prstGeom>
            <a:noFill/>
          </p:spPr>
          <p:txBody>
            <a:bodyPr wrap="square" lIns="0" tIns="0" rIns="0" bIns="0" rtlCol="0" anchor="t">
              <a:noAutofit/>
            </a:bodyPr>
            <a:lstStyle/>
            <a:p>
              <a:pPr marL="0" marR="0" lvl="0" indent="0" algn="l" defTabSz="1219170" rtl="0" eaLnBrk="1" fontAlgn="auto" latinLnBrk="0" hangingPunct="1">
                <a:lnSpc>
                  <a:spcPct val="100000"/>
                </a:lnSpc>
                <a:spcBef>
                  <a:spcPts val="800"/>
                </a:spcBef>
                <a:spcAft>
                  <a:spcPts val="800"/>
                </a:spcAft>
                <a:buClrTx/>
                <a:buSzTx/>
                <a:buFontTx/>
                <a:buNone/>
                <a:tabLst/>
                <a:defRPr/>
              </a:pPr>
              <a:r>
                <a:rPr kumimoji="0" lang="en-HK" sz="1867" b="0" i="0" u="none" strike="noStrike" kern="1200" cap="none" spc="0" normalizeH="0" baseline="0" noProof="0" dirty="0">
                  <a:ln>
                    <a:noFill/>
                  </a:ln>
                  <a:solidFill>
                    <a:srgbClr val="000000"/>
                  </a:solidFill>
                  <a:effectLst/>
                  <a:uLnTx/>
                  <a:uFillTx/>
                  <a:latin typeface="Georgia"/>
                  <a:ea typeface="+mn-ea"/>
                  <a:cs typeface="+mn-cs"/>
                </a:rPr>
                <a:t>30 to 50% non-adherence rate is consistent between clinical trials and medical practice</a:t>
              </a:r>
            </a:p>
          </p:txBody>
        </p:sp>
        <p:sp>
          <p:nvSpPr>
            <p:cNvPr id="9" name="TextBox 8">
              <a:extLst>
                <a:ext uri="{FF2B5EF4-FFF2-40B4-BE49-F238E27FC236}">
                  <a16:creationId xmlns:a16="http://schemas.microsoft.com/office/drawing/2014/main" id="{362636D5-DAC3-B3E4-9B9C-BD61E66A3653}"/>
                </a:ext>
              </a:extLst>
            </p:cNvPr>
            <p:cNvSpPr txBox="1"/>
            <p:nvPr/>
          </p:nvSpPr>
          <p:spPr>
            <a:xfrm>
              <a:off x="8235153" y="4467587"/>
              <a:ext cx="3183467" cy="574516"/>
            </a:xfrm>
            <a:prstGeom prst="rect">
              <a:avLst/>
            </a:prstGeom>
            <a:noFill/>
          </p:spPr>
          <p:txBody>
            <a:bodyPr wrap="square" lIns="0" tIns="0" rIns="0" bIns="0" rtlCol="0" anchor="t">
              <a:noAutofit/>
            </a:bodyPr>
            <a:lstStyle/>
            <a:p>
              <a:pPr marL="0" marR="0" lvl="0" indent="0" algn="l" defTabSz="1219170" rtl="0" eaLnBrk="1" fontAlgn="auto" latinLnBrk="0" hangingPunct="1">
                <a:lnSpc>
                  <a:spcPct val="100000"/>
                </a:lnSpc>
                <a:spcBef>
                  <a:spcPts val="800"/>
                </a:spcBef>
                <a:spcAft>
                  <a:spcPts val="800"/>
                </a:spcAft>
                <a:buClrTx/>
                <a:buSzTx/>
                <a:buFontTx/>
                <a:buNone/>
                <a:tabLst/>
                <a:defRPr/>
              </a:pPr>
              <a:r>
                <a:rPr kumimoji="0" lang="en-HK" sz="1867" b="0" i="0" u="none" strike="noStrike" kern="1200" cap="none" spc="0" normalizeH="0" baseline="0" noProof="0" dirty="0">
                  <a:ln>
                    <a:noFill/>
                  </a:ln>
                  <a:solidFill>
                    <a:srgbClr val="000000"/>
                  </a:solidFill>
                  <a:effectLst/>
                  <a:uLnTx/>
                  <a:uFillTx/>
                  <a:latin typeface="Georgia"/>
                  <a:ea typeface="+mn-ea"/>
                  <a:cs typeface="+mn-cs"/>
                </a:rPr>
                <a:t>Not easily controlled, even with rigorous trial design</a:t>
              </a:r>
            </a:p>
          </p:txBody>
        </p:sp>
        <p:sp>
          <p:nvSpPr>
            <p:cNvPr id="10" name="TextBox 9">
              <a:extLst>
                <a:ext uri="{FF2B5EF4-FFF2-40B4-BE49-F238E27FC236}">
                  <a16:creationId xmlns:a16="http://schemas.microsoft.com/office/drawing/2014/main" id="{8CE2676C-91AE-6304-B5DF-8583191B88FE}"/>
                </a:ext>
              </a:extLst>
            </p:cNvPr>
            <p:cNvSpPr txBox="1"/>
            <p:nvPr/>
          </p:nvSpPr>
          <p:spPr>
            <a:xfrm>
              <a:off x="8235153" y="3350227"/>
              <a:ext cx="3183467" cy="861775"/>
            </a:xfrm>
            <a:prstGeom prst="rect">
              <a:avLst/>
            </a:prstGeom>
            <a:noFill/>
          </p:spPr>
          <p:txBody>
            <a:bodyPr wrap="square" lIns="0" tIns="0" rIns="0" bIns="0" rtlCol="0" anchor="t">
              <a:noAutofit/>
            </a:bodyPr>
            <a:lstStyle/>
            <a:p>
              <a:pPr marL="0" marR="0" lvl="0" indent="0" algn="l" defTabSz="1219170" rtl="0" eaLnBrk="1" fontAlgn="auto" latinLnBrk="0" hangingPunct="1">
                <a:lnSpc>
                  <a:spcPct val="100000"/>
                </a:lnSpc>
                <a:spcBef>
                  <a:spcPts val="800"/>
                </a:spcBef>
                <a:spcAft>
                  <a:spcPts val="800"/>
                </a:spcAft>
                <a:buClrTx/>
                <a:buSzTx/>
                <a:buFontTx/>
                <a:buNone/>
                <a:tabLst/>
                <a:defRPr/>
              </a:pPr>
              <a:r>
                <a:rPr kumimoji="0" lang="en-HK" sz="1867" b="0" i="0" u="none" strike="noStrike" kern="1200" cap="none" spc="0" normalizeH="0" baseline="0" noProof="0" dirty="0">
                  <a:ln>
                    <a:noFill/>
                  </a:ln>
                  <a:solidFill>
                    <a:srgbClr val="000000"/>
                  </a:solidFill>
                  <a:effectLst/>
                  <a:uLnTx/>
                  <a:uFillTx/>
                  <a:latin typeface="Georgia"/>
                  <a:ea typeface="+mn-ea"/>
                  <a:cs typeface="+mn-cs"/>
                </a:rPr>
                <a:t>Poor and dynamic adherence introduces variability to</a:t>
              </a:r>
              <a:br>
                <a:rPr kumimoji="0" lang="en-HK" sz="1867" b="0" i="0" u="none" strike="noStrike" kern="1200" cap="none" spc="0" normalizeH="0" baseline="0" noProof="0" dirty="0">
                  <a:ln>
                    <a:noFill/>
                  </a:ln>
                  <a:solidFill>
                    <a:srgbClr val="000000"/>
                  </a:solidFill>
                  <a:effectLst/>
                  <a:uLnTx/>
                  <a:uFillTx/>
                  <a:latin typeface="Georgia"/>
                  <a:ea typeface="+mn-ea"/>
                  <a:cs typeface="+mn-cs"/>
                </a:rPr>
              </a:br>
              <a:r>
                <a:rPr kumimoji="0" lang="en-HK" sz="1867" b="0" i="0" u="none" strike="noStrike" kern="1200" cap="none" spc="0" normalizeH="0" baseline="0" noProof="0" dirty="0">
                  <a:ln>
                    <a:noFill/>
                  </a:ln>
                  <a:solidFill>
                    <a:srgbClr val="000000"/>
                  </a:solidFill>
                  <a:effectLst/>
                  <a:uLnTx/>
                  <a:uFillTx/>
                  <a:latin typeface="Georgia"/>
                  <a:ea typeface="+mn-ea"/>
                  <a:cs typeface="+mn-cs"/>
                </a:rPr>
                <a:t>trial endpoints</a:t>
              </a:r>
            </a:p>
          </p:txBody>
        </p:sp>
        <p:cxnSp>
          <p:nvCxnSpPr>
            <p:cNvPr id="11" name="Straight Connector 10">
              <a:extLst>
                <a:ext uri="{FF2B5EF4-FFF2-40B4-BE49-F238E27FC236}">
                  <a16:creationId xmlns:a16="http://schemas.microsoft.com/office/drawing/2014/main" id="{94806B55-7820-1F95-5B47-98981333C39B}"/>
                </a:ext>
              </a:extLst>
            </p:cNvPr>
            <p:cNvCxnSpPr>
              <a:cxnSpLocks/>
            </p:cNvCxnSpPr>
            <p:nvPr/>
          </p:nvCxnSpPr>
          <p:spPr>
            <a:xfrm>
              <a:off x="8235152" y="3222434"/>
              <a:ext cx="3182400" cy="0"/>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C7EBDBD7-2D5B-406C-E389-0A7110034E5F}"/>
                </a:ext>
              </a:extLst>
            </p:cNvPr>
            <p:cNvCxnSpPr>
              <a:cxnSpLocks/>
            </p:cNvCxnSpPr>
            <p:nvPr/>
          </p:nvCxnSpPr>
          <p:spPr>
            <a:xfrm>
              <a:off x="8235152" y="4339795"/>
              <a:ext cx="3182400" cy="0"/>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13" name="Trapezoid 12">
              <a:extLst>
                <a:ext uri="{FF2B5EF4-FFF2-40B4-BE49-F238E27FC236}">
                  <a16:creationId xmlns:a16="http://schemas.microsoft.com/office/drawing/2014/main" id="{E865678D-47F5-6222-496E-5B165FA387AF}"/>
                </a:ext>
              </a:extLst>
            </p:cNvPr>
            <p:cNvSpPr/>
            <p:nvPr/>
          </p:nvSpPr>
          <p:spPr>
            <a:xfrm rot="5400000">
              <a:off x="5842438" y="3453093"/>
              <a:ext cx="4220397" cy="342177"/>
            </a:xfrm>
            <a:prstGeom prst="trapezoid">
              <a:avLst>
                <a:gd name="adj" fmla="val 180561"/>
              </a:avLst>
            </a:prstGeom>
            <a:solidFill>
              <a:schemeClr val="accent3"/>
            </a:solid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HK" sz="2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 name="Rectangle 13">
              <a:extLst>
                <a:ext uri="{FF2B5EF4-FFF2-40B4-BE49-F238E27FC236}">
                  <a16:creationId xmlns:a16="http://schemas.microsoft.com/office/drawing/2014/main" id="{0FE98A91-777B-B49C-3468-2A0D193A9D64}"/>
                </a:ext>
              </a:extLst>
            </p:cNvPr>
            <p:cNvSpPr/>
            <p:nvPr/>
          </p:nvSpPr>
          <p:spPr>
            <a:xfrm rot="5400000">
              <a:off x="2115857" y="68688"/>
              <a:ext cx="4220395" cy="7110985"/>
            </a:xfrm>
            <a:prstGeom prst="rect">
              <a:avLst/>
            </a:pr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HK" sz="2400" b="0" i="0" u="none" strike="noStrike" kern="1200" cap="none" spc="0" normalizeH="0" baseline="0" noProof="0" dirty="0">
                <a:ln>
                  <a:noFill/>
                </a:ln>
                <a:solidFill>
                  <a:prstClr val="white"/>
                </a:solidFill>
                <a:effectLst/>
                <a:uLnTx/>
                <a:uFillTx/>
                <a:latin typeface="Calibri"/>
                <a:ea typeface="+mn-ea"/>
                <a:cs typeface="+mn-cs"/>
              </a:endParaRPr>
            </a:p>
          </p:txBody>
        </p:sp>
        <p:graphicFrame>
          <p:nvGraphicFramePr>
            <p:cNvPr id="15" name="Chart 14">
              <a:extLst>
                <a:ext uri="{FF2B5EF4-FFF2-40B4-BE49-F238E27FC236}">
                  <a16:creationId xmlns:a16="http://schemas.microsoft.com/office/drawing/2014/main" id="{C6440AF9-B53C-18F8-AF19-52EA88BEBEBB}"/>
                </a:ext>
              </a:extLst>
            </p:cNvPr>
            <p:cNvGraphicFramePr/>
            <p:nvPr/>
          </p:nvGraphicFramePr>
          <p:xfrm>
            <a:off x="733955" y="1573215"/>
            <a:ext cx="6995071" cy="4101037"/>
          </p:xfrm>
          <a:graphic>
            <a:graphicData uri="http://schemas.openxmlformats.org/drawingml/2006/chart">
              <c:chart xmlns:c="http://schemas.openxmlformats.org/drawingml/2006/chart" xmlns:r="http://schemas.openxmlformats.org/officeDocument/2006/relationships" r:id="rId5"/>
            </a:graphicData>
          </a:graphic>
        </p:graphicFrame>
        <p:cxnSp>
          <p:nvCxnSpPr>
            <p:cNvPr id="16" name="Straight Connector 15">
              <a:extLst>
                <a:ext uri="{FF2B5EF4-FFF2-40B4-BE49-F238E27FC236}">
                  <a16:creationId xmlns:a16="http://schemas.microsoft.com/office/drawing/2014/main" id="{EEA0CAF1-B3DD-E116-97E4-FD7F2EA30AAE}"/>
                </a:ext>
              </a:extLst>
            </p:cNvPr>
            <p:cNvCxnSpPr>
              <a:cxnSpLocks/>
            </p:cNvCxnSpPr>
            <p:nvPr/>
          </p:nvCxnSpPr>
          <p:spPr>
            <a:xfrm>
              <a:off x="1249444" y="2788355"/>
              <a:ext cx="6014957" cy="0"/>
            </a:xfrm>
            <a:prstGeom prst="line">
              <a:avLst/>
            </a:prstGeom>
            <a:ln>
              <a:solidFill>
                <a:srgbClr val="707068"/>
              </a:solidFill>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46997C8A-9A99-B111-255F-C19254B3C3F5}"/>
                </a:ext>
              </a:extLst>
            </p:cNvPr>
            <p:cNvSpPr txBox="1"/>
            <p:nvPr/>
          </p:nvSpPr>
          <p:spPr>
            <a:xfrm>
              <a:off x="6868475" y="2562652"/>
              <a:ext cx="649925" cy="440120"/>
            </a:xfrm>
            <a:prstGeom prst="rect">
              <a:avLst/>
            </a:prstGeom>
            <a:solidFill>
              <a:schemeClr val="bg1">
                <a:lumMod val="95000"/>
              </a:schemeClr>
            </a:solidFill>
            <a:ln>
              <a:solidFill>
                <a:srgbClr val="707068"/>
              </a:solidFill>
            </a:ln>
          </p:spPr>
          <p:txBody>
            <a:bodyPr wrap="square" lIns="96012" tIns="96012" rIns="96012" bIns="96012" rtlCol="0" anchor="ctr" anchorCtr="0">
              <a:spAutoFit/>
            </a:bodyPr>
            <a:lstStyle/>
            <a:p>
              <a:pPr marL="0" marR="0" lvl="0" indent="0" algn="ctr" defTabSz="1219170" rtl="0" eaLnBrk="1" fontAlgn="auto" latinLnBrk="0" hangingPunct="1">
                <a:lnSpc>
                  <a:spcPct val="100000"/>
                </a:lnSpc>
                <a:spcBef>
                  <a:spcPts val="800"/>
                </a:spcBef>
                <a:spcAft>
                  <a:spcPts val="800"/>
                </a:spcAft>
                <a:buClrTx/>
                <a:buSzTx/>
                <a:buFontTx/>
                <a:buNone/>
                <a:tabLst/>
                <a:defRPr/>
              </a:pPr>
              <a:r>
                <a:rPr kumimoji="0" lang="en-HK" sz="1600" b="0" i="0" u="none" strike="noStrike" kern="1200" cap="none" spc="0" normalizeH="0" baseline="0" noProof="0" dirty="0">
                  <a:ln>
                    <a:noFill/>
                  </a:ln>
                  <a:solidFill>
                    <a:srgbClr val="000000"/>
                  </a:solidFill>
                  <a:effectLst/>
                  <a:uLnTx/>
                  <a:uFillTx/>
                  <a:latin typeface="Calibri"/>
                  <a:ea typeface="+mn-ea"/>
                  <a:cs typeface="+mn-cs"/>
                </a:rPr>
                <a:t>44%</a:t>
              </a:r>
            </a:p>
          </p:txBody>
        </p:sp>
        <p:cxnSp>
          <p:nvCxnSpPr>
            <p:cNvPr id="18" name="Straight Connector 17">
              <a:extLst>
                <a:ext uri="{FF2B5EF4-FFF2-40B4-BE49-F238E27FC236}">
                  <a16:creationId xmlns:a16="http://schemas.microsoft.com/office/drawing/2014/main" id="{75AD71D5-4BE4-007D-D5E5-7186CC1717FE}"/>
                </a:ext>
              </a:extLst>
            </p:cNvPr>
            <p:cNvCxnSpPr>
              <a:cxnSpLocks/>
            </p:cNvCxnSpPr>
            <p:nvPr/>
          </p:nvCxnSpPr>
          <p:spPr>
            <a:xfrm>
              <a:off x="1241029" y="3993321"/>
              <a:ext cx="6023371" cy="0"/>
            </a:xfrm>
            <a:prstGeom prst="line">
              <a:avLst/>
            </a:prstGeom>
            <a:ln>
              <a:solidFill>
                <a:srgbClr val="707068"/>
              </a:solidFill>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3FF64D32-4A7F-4C8C-51DC-64280BC7F85C}"/>
                </a:ext>
              </a:extLst>
            </p:cNvPr>
            <p:cNvSpPr txBox="1"/>
            <p:nvPr/>
          </p:nvSpPr>
          <p:spPr>
            <a:xfrm>
              <a:off x="6868475" y="3767618"/>
              <a:ext cx="649925" cy="440120"/>
            </a:xfrm>
            <a:prstGeom prst="rect">
              <a:avLst/>
            </a:prstGeom>
            <a:solidFill>
              <a:schemeClr val="bg1">
                <a:lumMod val="95000"/>
              </a:schemeClr>
            </a:solidFill>
            <a:ln>
              <a:solidFill>
                <a:srgbClr val="707068"/>
              </a:solidFill>
            </a:ln>
          </p:spPr>
          <p:txBody>
            <a:bodyPr wrap="square" lIns="96012" tIns="96012" rIns="96012" bIns="96012" rtlCol="0" anchor="ctr" anchorCtr="0">
              <a:spAutoFit/>
            </a:bodyPr>
            <a:lstStyle/>
            <a:p>
              <a:pPr marL="0" marR="0" lvl="0" indent="0" algn="ctr" defTabSz="1219170" rtl="0" eaLnBrk="1" fontAlgn="auto" latinLnBrk="0" hangingPunct="1">
                <a:lnSpc>
                  <a:spcPct val="100000"/>
                </a:lnSpc>
                <a:spcBef>
                  <a:spcPts val="800"/>
                </a:spcBef>
                <a:spcAft>
                  <a:spcPts val="800"/>
                </a:spcAft>
                <a:buClrTx/>
                <a:buSzTx/>
                <a:buFontTx/>
                <a:buNone/>
                <a:tabLst/>
                <a:defRPr/>
              </a:pPr>
              <a:r>
                <a:rPr kumimoji="0" lang="en-HK" sz="1600" b="0" i="0" u="none" strike="noStrike" kern="1200" cap="none" spc="0" normalizeH="0" baseline="0" noProof="0" dirty="0">
                  <a:ln>
                    <a:noFill/>
                  </a:ln>
                  <a:solidFill>
                    <a:srgbClr val="000000"/>
                  </a:solidFill>
                  <a:effectLst/>
                  <a:uLnTx/>
                  <a:uFillTx/>
                  <a:latin typeface="Calibri"/>
                  <a:ea typeface="+mn-ea"/>
                  <a:cs typeface="+mn-cs"/>
                </a:rPr>
                <a:t>17%</a:t>
              </a:r>
            </a:p>
          </p:txBody>
        </p:sp>
      </p:grpSp>
      <p:sp>
        <p:nvSpPr>
          <p:cNvPr id="3" name="Text Placeholder 7">
            <a:extLst>
              <a:ext uri="{FF2B5EF4-FFF2-40B4-BE49-F238E27FC236}">
                <a16:creationId xmlns:a16="http://schemas.microsoft.com/office/drawing/2014/main" id="{E8BE38AB-694C-2BB2-73AD-7F158F266B1A}"/>
              </a:ext>
            </a:extLst>
          </p:cNvPr>
          <p:cNvSpPr txBox="1">
            <a:spLocks/>
          </p:cNvSpPr>
          <p:nvPr/>
        </p:nvSpPr>
        <p:spPr>
          <a:xfrm>
            <a:off x="670561" y="6125468"/>
            <a:ext cx="10035538"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Berra E, Azizi M, Capron A,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Høieggen</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A, Rabbia F, Kjeldsen SE,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Staessen</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JA,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Wallemacq</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P,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Persu</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A. Evaluation of Adherence Should Become an Integral Part of Assessment of Patients With Apparently Treatment-Resistant Hypertension. Hypertension. 2016 Aug;68(2):297-306</a:t>
            </a:r>
          </a:p>
        </p:txBody>
      </p:sp>
      <p:sp>
        <p:nvSpPr>
          <p:cNvPr id="21" name="TextBox 20">
            <a:extLst>
              <a:ext uri="{FF2B5EF4-FFF2-40B4-BE49-F238E27FC236}">
                <a16:creationId xmlns:a16="http://schemas.microsoft.com/office/drawing/2014/main" id="{D71804D9-E885-4D7B-8C67-0D66742CDDD9}"/>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GLO2208854</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595959"/>
              </a:solidFill>
              <a:effectLst/>
              <a:uLnTx/>
              <a:uFillTx/>
              <a:latin typeface="Calibri"/>
              <a:ea typeface="+mn-ea"/>
              <a:cs typeface="+mn-cs"/>
            </a:endParaRPr>
          </a:p>
        </p:txBody>
      </p:sp>
    </p:spTree>
    <p:extLst>
      <p:ext uri="{BB962C8B-B14F-4D97-AF65-F5344CB8AC3E}">
        <p14:creationId xmlns:p14="http://schemas.microsoft.com/office/powerpoint/2010/main" val="1086564167"/>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D41B195D-FEC1-1F45-12F2-50BDC9FE7E9A}"/>
              </a:ext>
            </a:extLst>
          </p:cNvPr>
          <p:cNvGraphicFramePr>
            <a:graphicFrameLocks noChangeAspect="1"/>
          </p:cNvGraphicFramePr>
          <p:nvPr>
            <p:custDataLst>
              <p:tags r:id="rId1"/>
            </p:custDataLst>
            <p:extLst>
              <p:ext uri="{D42A27DB-BD31-4B8C-83A1-F6EECF244321}">
                <p14:modId xmlns:p14="http://schemas.microsoft.com/office/powerpoint/2010/main" val="243795485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D41B195D-FEC1-1F45-12F2-50BDC9FE7E9A}"/>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7168E869-271A-F9DC-CE2A-7322D23C1925}"/>
              </a:ext>
            </a:extLst>
          </p:cNvPr>
          <p:cNvSpPr>
            <a:spLocks noGrp="1"/>
          </p:cNvSpPr>
          <p:nvPr>
            <p:ph type="title"/>
          </p:nvPr>
        </p:nvSpPr>
        <p:spPr/>
        <p:txBody>
          <a:bodyPr vert="horz"/>
          <a:lstStyle/>
          <a:p>
            <a:r>
              <a:rPr lang="en-US" dirty="0"/>
              <a:t>Adherence to antihypertensive medication and incident CV events in young adults with hypertension</a:t>
            </a:r>
          </a:p>
        </p:txBody>
      </p:sp>
      <p:sp>
        <p:nvSpPr>
          <p:cNvPr id="6" name="Text Placeholder 5">
            <a:extLst>
              <a:ext uri="{FF2B5EF4-FFF2-40B4-BE49-F238E27FC236}">
                <a16:creationId xmlns:a16="http://schemas.microsoft.com/office/drawing/2014/main" id="{6DD611A2-B0FB-6FB7-6269-841963BDB4FA}"/>
              </a:ext>
            </a:extLst>
          </p:cNvPr>
          <p:cNvSpPr txBox="1">
            <a:spLocks/>
          </p:cNvSpPr>
          <p:nvPr/>
        </p:nvSpPr>
        <p:spPr>
          <a:xfrm>
            <a:off x="670560" y="1455934"/>
            <a:ext cx="10937240" cy="484632"/>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Composite CVD events</a:t>
            </a:r>
          </a:p>
        </p:txBody>
      </p:sp>
      <p:graphicFrame>
        <p:nvGraphicFramePr>
          <p:cNvPr id="7" name="Table 17">
            <a:extLst>
              <a:ext uri="{FF2B5EF4-FFF2-40B4-BE49-F238E27FC236}">
                <a16:creationId xmlns:a16="http://schemas.microsoft.com/office/drawing/2014/main" id="{21610DF5-ABE6-BA69-4B11-057D67D7257C}"/>
              </a:ext>
            </a:extLst>
          </p:cNvPr>
          <p:cNvGraphicFramePr>
            <a:graphicFrameLocks noGrp="1"/>
          </p:cNvGraphicFramePr>
          <p:nvPr/>
        </p:nvGraphicFramePr>
        <p:xfrm>
          <a:off x="670560" y="2088922"/>
          <a:ext cx="7708857" cy="3313144"/>
        </p:xfrm>
        <a:graphic>
          <a:graphicData uri="http://schemas.openxmlformats.org/drawingml/2006/table">
            <a:tbl>
              <a:tblPr firstRow="1" bandRow="1">
                <a:tableStyleId>{F5AB1C69-6EDB-4FF4-983F-18BD219EF322}</a:tableStyleId>
              </a:tblPr>
              <a:tblGrid>
                <a:gridCol w="1868103">
                  <a:extLst>
                    <a:ext uri="{9D8B030D-6E8A-4147-A177-3AD203B41FA5}">
                      <a16:colId xmlns:a16="http://schemas.microsoft.com/office/drawing/2014/main" val="2209302295"/>
                    </a:ext>
                  </a:extLst>
                </a:gridCol>
                <a:gridCol w="1299321">
                  <a:extLst>
                    <a:ext uri="{9D8B030D-6E8A-4147-A177-3AD203B41FA5}">
                      <a16:colId xmlns:a16="http://schemas.microsoft.com/office/drawing/2014/main" val="1386062717"/>
                    </a:ext>
                  </a:extLst>
                </a:gridCol>
                <a:gridCol w="1379933">
                  <a:extLst>
                    <a:ext uri="{9D8B030D-6E8A-4147-A177-3AD203B41FA5}">
                      <a16:colId xmlns:a16="http://schemas.microsoft.com/office/drawing/2014/main" val="4036228188"/>
                    </a:ext>
                  </a:extLst>
                </a:gridCol>
                <a:gridCol w="1379933">
                  <a:extLst>
                    <a:ext uri="{9D8B030D-6E8A-4147-A177-3AD203B41FA5}">
                      <a16:colId xmlns:a16="http://schemas.microsoft.com/office/drawing/2014/main" val="1555957825"/>
                    </a:ext>
                  </a:extLst>
                </a:gridCol>
                <a:gridCol w="1781567">
                  <a:extLst>
                    <a:ext uri="{9D8B030D-6E8A-4147-A177-3AD203B41FA5}">
                      <a16:colId xmlns:a16="http://schemas.microsoft.com/office/drawing/2014/main" val="3086955392"/>
                    </a:ext>
                  </a:extLst>
                </a:gridCol>
              </a:tblGrid>
              <a:tr h="348130">
                <a:tc>
                  <a:txBody>
                    <a:bodyPr/>
                    <a:lstStyle/>
                    <a:p>
                      <a:r>
                        <a:rPr lang="en-HK" sz="1400" b="0" dirty="0">
                          <a:latin typeface="+mj-lt"/>
                        </a:rPr>
                        <a:t>Group</a:t>
                      </a:r>
                    </a:p>
                  </a:txBody>
                  <a:tcPr marR="48000" marT="48000" marB="48000" anchor="ctr">
                    <a:lnL w="12700" cap="flat" cmpd="sng" algn="ctr">
                      <a:no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3"/>
                    </a:solidFill>
                  </a:tcPr>
                </a:tc>
                <a:tc>
                  <a:txBody>
                    <a:bodyPr/>
                    <a:lstStyle/>
                    <a:p>
                      <a:pPr algn="ctr"/>
                      <a:r>
                        <a:rPr lang="en-HK" sz="1400" b="0" dirty="0">
                          <a:latin typeface="+mj-lt"/>
                        </a:rPr>
                        <a:t>Events</a:t>
                      </a:r>
                    </a:p>
                  </a:txBody>
                  <a:tcPr marL="48000" marR="48000" marT="48000" marB="48000"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3"/>
                    </a:solidFill>
                  </a:tcPr>
                </a:tc>
                <a:tc>
                  <a:txBody>
                    <a:bodyPr/>
                    <a:lstStyle/>
                    <a:p>
                      <a:pPr algn="ctr"/>
                      <a:r>
                        <a:rPr lang="en-HK" sz="1400" b="0" dirty="0">
                          <a:latin typeface="+mj-lt"/>
                        </a:rPr>
                        <a:t>Person-</a:t>
                      </a:r>
                      <a:r>
                        <a:rPr lang="en-HK" sz="1400" b="0" dirty="0" err="1">
                          <a:latin typeface="+mj-lt"/>
                        </a:rPr>
                        <a:t>yrs</a:t>
                      </a:r>
                      <a:endParaRPr lang="en-HK" sz="1400" b="0" dirty="0">
                        <a:latin typeface="+mj-lt"/>
                      </a:endParaRPr>
                    </a:p>
                  </a:txBody>
                  <a:tcPr marL="48000" marR="48000" marT="48000" marB="48000"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3"/>
                    </a:solidFill>
                  </a:tcPr>
                </a:tc>
                <a:tc>
                  <a:txBody>
                    <a:bodyPr/>
                    <a:lstStyle/>
                    <a:p>
                      <a:pPr algn="ctr"/>
                      <a:r>
                        <a:rPr lang="en-HK" sz="1400" b="0" dirty="0">
                          <a:latin typeface="+mj-lt"/>
                        </a:rPr>
                        <a:t>Rate</a:t>
                      </a:r>
                      <a:r>
                        <a:rPr lang="en-HK" sz="1400" b="0" baseline="30000" dirty="0">
                          <a:latin typeface="+mj-lt"/>
                        </a:rPr>
                        <a:t>*</a:t>
                      </a:r>
                    </a:p>
                  </a:txBody>
                  <a:tcPr marL="48000" marR="48000" marT="48000" marB="48000"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3"/>
                    </a:solidFill>
                  </a:tcPr>
                </a:tc>
                <a:tc>
                  <a:txBody>
                    <a:bodyPr/>
                    <a:lstStyle/>
                    <a:p>
                      <a:pPr algn="ctr"/>
                      <a:r>
                        <a:rPr lang="en-HK" sz="1400" b="0" dirty="0">
                          <a:latin typeface="+mj-lt"/>
                        </a:rPr>
                        <a:t>HR (95% CI)</a:t>
                      </a:r>
                    </a:p>
                  </a:txBody>
                  <a:tcPr marL="48000" marR="48000" marT="48000" marB="48000" anchor="ctr">
                    <a:lnL w="6350" cap="flat" cmpd="sng" algn="ctr">
                      <a:solidFill>
                        <a:schemeClr val="bg1">
                          <a:lumMod val="9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3"/>
                    </a:solidFill>
                  </a:tcPr>
                </a:tc>
                <a:extLst>
                  <a:ext uri="{0D108BD9-81ED-4DB2-BD59-A6C34878D82A}">
                    <a16:rowId xmlns:a16="http://schemas.microsoft.com/office/drawing/2014/main" val="3776469156"/>
                  </a:ext>
                </a:extLst>
              </a:tr>
              <a:tr h="348130">
                <a:tc>
                  <a:txBody>
                    <a:bodyPr/>
                    <a:lstStyle/>
                    <a:p>
                      <a:r>
                        <a:rPr lang="en-HK" sz="1400" b="1" dirty="0">
                          <a:latin typeface="+mj-lt"/>
                        </a:rPr>
                        <a:t>Adherence group</a:t>
                      </a:r>
                    </a:p>
                  </a:txBody>
                  <a:tcPr marR="48000" marT="48000" marB="4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50000"/>
                        </a:schemeClr>
                      </a:solidFill>
                      <a:prstDash val="sysDash"/>
                      <a:round/>
                      <a:headEnd type="none" w="med" len="med"/>
                      <a:tailEnd type="none" w="med" len="med"/>
                    </a:lnB>
                    <a:noFill/>
                  </a:tcPr>
                </a:tc>
                <a:tc>
                  <a:txBody>
                    <a:bodyPr/>
                    <a:lstStyle/>
                    <a:p>
                      <a:pPr algn="ctr"/>
                      <a:endParaRPr lang="en-HK" sz="1400" b="1" dirty="0">
                        <a:latin typeface="+mj-lt"/>
                      </a:endParaRPr>
                    </a:p>
                  </a:txBody>
                  <a:tcPr marL="48000" marR="48000" marT="48000" marB="4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50000"/>
                        </a:schemeClr>
                      </a:solidFill>
                      <a:prstDash val="sysDash"/>
                      <a:round/>
                      <a:headEnd type="none" w="med" len="med"/>
                      <a:tailEnd type="none" w="med" len="med"/>
                    </a:lnB>
                    <a:noFill/>
                  </a:tcPr>
                </a:tc>
                <a:tc>
                  <a:txBody>
                    <a:bodyPr/>
                    <a:lstStyle/>
                    <a:p>
                      <a:pPr algn="ctr"/>
                      <a:endParaRPr lang="en-HK" sz="1400" dirty="0">
                        <a:latin typeface="+mj-lt"/>
                      </a:endParaRPr>
                    </a:p>
                  </a:txBody>
                  <a:tcPr marL="48000" marR="48000" marT="48000" marB="4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50000"/>
                        </a:schemeClr>
                      </a:solidFill>
                      <a:prstDash val="sysDash"/>
                      <a:round/>
                      <a:headEnd type="none" w="med" len="med"/>
                      <a:tailEnd type="none" w="med" len="med"/>
                    </a:lnB>
                    <a:noFill/>
                  </a:tcPr>
                </a:tc>
                <a:tc>
                  <a:txBody>
                    <a:bodyPr/>
                    <a:lstStyle/>
                    <a:p>
                      <a:pPr algn="ctr"/>
                      <a:endParaRPr lang="en-HK" sz="1400" dirty="0">
                        <a:latin typeface="+mj-lt"/>
                      </a:endParaRPr>
                    </a:p>
                  </a:txBody>
                  <a:tcPr marL="48000" marR="48000" marT="48000" marB="4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50000"/>
                        </a:schemeClr>
                      </a:solidFill>
                      <a:prstDash val="sysDash"/>
                      <a:round/>
                      <a:headEnd type="none" w="med" len="med"/>
                      <a:tailEnd type="none" w="med" len="med"/>
                    </a:lnB>
                    <a:noFill/>
                  </a:tcPr>
                </a:tc>
                <a:tc>
                  <a:txBody>
                    <a:bodyPr/>
                    <a:lstStyle/>
                    <a:p>
                      <a:pPr algn="ctr"/>
                      <a:endParaRPr lang="en-HK" sz="1400" dirty="0">
                        <a:latin typeface="+mj-lt"/>
                      </a:endParaRPr>
                    </a:p>
                  </a:txBody>
                  <a:tcPr marL="48000" marR="48000" marT="48000" marB="4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50000"/>
                        </a:schemeClr>
                      </a:solidFill>
                      <a:prstDash val="sysDash"/>
                      <a:round/>
                      <a:headEnd type="none" w="med" len="med"/>
                      <a:tailEnd type="none" w="med" len="med"/>
                    </a:lnB>
                    <a:noFill/>
                  </a:tcPr>
                </a:tc>
                <a:extLst>
                  <a:ext uri="{0D108BD9-81ED-4DB2-BD59-A6C34878D82A}">
                    <a16:rowId xmlns:a16="http://schemas.microsoft.com/office/drawing/2014/main" val="1815583377"/>
                  </a:ext>
                </a:extLst>
              </a:tr>
              <a:tr h="348130">
                <a:tc>
                  <a:txBody>
                    <a:bodyPr/>
                    <a:lstStyle/>
                    <a:p>
                      <a:r>
                        <a:rPr lang="en-HK" sz="1400" b="1" dirty="0">
                          <a:latin typeface="+mj-lt"/>
                        </a:rPr>
                        <a:t>Adherent</a:t>
                      </a:r>
                    </a:p>
                  </a:txBody>
                  <a:tcPr marR="48000" marT="48000" marB="4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sysDash"/>
                      <a:round/>
                      <a:headEnd type="none" w="med" len="med"/>
                      <a:tailEnd type="none" w="med" len="med"/>
                    </a:lnT>
                    <a:lnB w="9525" cap="flat" cmpd="sng" algn="ctr">
                      <a:solidFill>
                        <a:schemeClr val="bg1">
                          <a:lumMod val="50000"/>
                        </a:schemeClr>
                      </a:solidFill>
                      <a:prstDash val="sysDash"/>
                      <a:round/>
                      <a:headEnd type="none" w="med" len="med"/>
                      <a:tailEnd type="none" w="med" len="med"/>
                    </a:lnB>
                    <a:noFill/>
                  </a:tcPr>
                </a:tc>
                <a:tc>
                  <a:txBody>
                    <a:bodyPr/>
                    <a:lstStyle/>
                    <a:p>
                      <a:pPr algn="ctr"/>
                      <a:r>
                        <a:rPr lang="en-HK" sz="1400" dirty="0">
                          <a:latin typeface="+mn-lt"/>
                        </a:rPr>
                        <a:t>855</a:t>
                      </a:r>
                      <a:endParaRPr lang="en-HK" sz="1400" b="1" dirty="0">
                        <a:latin typeface="+mn-lt"/>
                      </a:endParaRPr>
                    </a:p>
                  </a:txBody>
                  <a:tcPr marL="48000" marR="48000" marT="48000" marB="4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sysDash"/>
                      <a:round/>
                      <a:headEnd type="none" w="med" len="med"/>
                      <a:tailEnd type="none" w="med" len="med"/>
                    </a:lnT>
                    <a:lnB w="9525" cap="flat" cmpd="sng" algn="ctr">
                      <a:solidFill>
                        <a:schemeClr val="bg1">
                          <a:lumMod val="50000"/>
                        </a:schemeClr>
                      </a:solidFill>
                      <a:prstDash val="sysDash"/>
                      <a:round/>
                      <a:headEnd type="none" w="med" len="med"/>
                      <a:tailEnd type="none" w="med" len="med"/>
                    </a:lnB>
                    <a:noFill/>
                  </a:tcPr>
                </a:tc>
                <a:tc>
                  <a:txBody>
                    <a:bodyPr/>
                    <a:lstStyle/>
                    <a:p>
                      <a:pPr algn="ctr"/>
                      <a:r>
                        <a:rPr lang="en-HK" sz="1400" dirty="0">
                          <a:latin typeface="+mn-lt"/>
                        </a:rPr>
                        <a:t>447,564</a:t>
                      </a:r>
                    </a:p>
                  </a:txBody>
                  <a:tcPr marL="48000" marR="48000" marT="48000" marB="4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sysDash"/>
                      <a:round/>
                      <a:headEnd type="none" w="med" len="med"/>
                      <a:tailEnd type="none" w="med" len="med"/>
                    </a:lnT>
                    <a:lnB w="9525" cap="flat" cmpd="sng" algn="ctr">
                      <a:solidFill>
                        <a:schemeClr val="bg1">
                          <a:lumMod val="50000"/>
                        </a:schemeClr>
                      </a:solidFill>
                      <a:prstDash val="sysDash"/>
                      <a:round/>
                      <a:headEnd type="none" w="med" len="med"/>
                      <a:tailEnd type="none" w="med" len="med"/>
                    </a:lnB>
                    <a:noFill/>
                  </a:tcPr>
                </a:tc>
                <a:tc>
                  <a:txBody>
                    <a:bodyPr/>
                    <a:lstStyle/>
                    <a:p>
                      <a:pPr algn="ctr"/>
                      <a:r>
                        <a:rPr lang="en-HK" sz="1400" dirty="0">
                          <a:latin typeface="+mn-lt"/>
                        </a:rPr>
                        <a:t>191.0</a:t>
                      </a:r>
                    </a:p>
                  </a:txBody>
                  <a:tcPr marL="48000" marR="48000" marT="48000" marB="4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sysDash"/>
                      <a:round/>
                      <a:headEnd type="none" w="med" len="med"/>
                      <a:tailEnd type="none" w="med" len="med"/>
                    </a:lnT>
                    <a:lnB w="9525" cap="flat" cmpd="sng" algn="ctr">
                      <a:solidFill>
                        <a:schemeClr val="bg1">
                          <a:lumMod val="50000"/>
                        </a:schemeClr>
                      </a:solidFill>
                      <a:prstDash val="sysDash"/>
                      <a:round/>
                      <a:headEnd type="none" w="med" len="med"/>
                      <a:tailEnd type="none" w="med" len="med"/>
                    </a:lnB>
                    <a:noFill/>
                  </a:tcPr>
                </a:tc>
                <a:tc>
                  <a:txBody>
                    <a:bodyPr/>
                    <a:lstStyle/>
                    <a:p>
                      <a:pPr algn="ctr"/>
                      <a:r>
                        <a:rPr lang="en-HK" sz="1400" dirty="0">
                          <a:latin typeface="+mn-lt"/>
                        </a:rPr>
                        <a:t>1.00 (reference)</a:t>
                      </a:r>
                    </a:p>
                  </a:txBody>
                  <a:tcPr marL="48000" marR="48000" marT="48000" marB="4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sysDash"/>
                      <a:round/>
                      <a:headEnd type="none" w="med" len="med"/>
                      <a:tailEnd type="none" w="med" len="med"/>
                    </a:lnT>
                    <a:lnB w="9525" cap="flat" cmpd="sng" algn="ctr">
                      <a:solidFill>
                        <a:schemeClr val="bg1">
                          <a:lumMod val="50000"/>
                        </a:schemeClr>
                      </a:solidFill>
                      <a:prstDash val="sysDash"/>
                      <a:round/>
                      <a:headEnd type="none" w="med" len="med"/>
                      <a:tailEnd type="none" w="med" len="med"/>
                    </a:lnB>
                    <a:noFill/>
                  </a:tcPr>
                </a:tc>
                <a:extLst>
                  <a:ext uri="{0D108BD9-81ED-4DB2-BD59-A6C34878D82A}">
                    <a16:rowId xmlns:a16="http://schemas.microsoft.com/office/drawing/2014/main" val="990965600"/>
                  </a:ext>
                </a:extLst>
              </a:tr>
              <a:tr h="348130">
                <a:tc>
                  <a:txBody>
                    <a:bodyPr/>
                    <a:lstStyle/>
                    <a:p>
                      <a:r>
                        <a:rPr lang="en-HK" sz="1400" b="1" dirty="0">
                          <a:latin typeface="+mj-lt"/>
                        </a:rPr>
                        <a:t>Nonadherent</a:t>
                      </a:r>
                    </a:p>
                  </a:txBody>
                  <a:tcPr marR="48000" marT="48000" marB="4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sysDash"/>
                      <a:round/>
                      <a:headEnd type="none" w="med" len="med"/>
                      <a:tailEnd type="none" w="med" len="med"/>
                    </a:lnT>
                    <a:lnB w="6350" cap="flat" cmpd="sng" algn="ctr">
                      <a:solidFill>
                        <a:schemeClr val="accent3"/>
                      </a:solidFill>
                      <a:prstDash val="solid"/>
                      <a:round/>
                      <a:headEnd type="none" w="med" len="med"/>
                      <a:tailEnd type="none" w="med" len="med"/>
                    </a:lnB>
                    <a:noFill/>
                  </a:tcPr>
                </a:tc>
                <a:tc>
                  <a:txBody>
                    <a:bodyPr/>
                    <a:lstStyle/>
                    <a:p>
                      <a:pPr algn="ctr"/>
                      <a:r>
                        <a:rPr lang="en-HK" sz="1400" dirty="0">
                          <a:latin typeface="+mn-lt"/>
                        </a:rPr>
                        <a:t>2,147</a:t>
                      </a:r>
                      <a:endParaRPr lang="en-HK" sz="1400" b="1" dirty="0">
                        <a:latin typeface="+mn-lt"/>
                      </a:endParaRPr>
                    </a:p>
                  </a:txBody>
                  <a:tcPr marL="48000" marR="48000" marT="48000" marB="4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sysDash"/>
                      <a:round/>
                      <a:headEnd type="none" w="med" len="med"/>
                      <a:tailEnd type="none" w="med" len="med"/>
                    </a:lnT>
                    <a:lnB w="6350" cap="flat" cmpd="sng" algn="ctr">
                      <a:solidFill>
                        <a:schemeClr val="accent3"/>
                      </a:solidFill>
                      <a:prstDash val="solid"/>
                      <a:round/>
                      <a:headEnd type="none" w="med" len="med"/>
                      <a:tailEnd type="none" w="med" len="med"/>
                    </a:lnB>
                    <a:noFill/>
                  </a:tcPr>
                </a:tc>
                <a:tc>
                  <a:txBody>
                    <a:bodyPr/>
                    <a:lstStyle/>
                    <a:p>
                      <a:pPr algn="ctr"/>
                      <a:r>
                        <a:rPr lang="en-HK" sz="1400" dirty="0">
                          <a:latin typeface="+mn-lt"/>
                        </a:rPr>
                        <a:t>761,129</a:t>
                      </a:r>
                    </a:p>
                  </a:txBody>
                  <a:tcPr marL="48000" marR="48000" marT="48000" marB="4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sysDash"/>
                      <a:round/>
                      <a:headEnd type="none" w="med" len="med"/>
                      <a:tailEnd type="none" w="med" len="med"/>
                    </a:lnT>
                    <a:lnB w="6350" cap="flat" cmpd="sng" algn="ctr">
                      <a:solidFill>
                        <a:schemeClr val="accent3"/>
                      </a:solidFill>
                      <a:prstDash val="solid"/>
                      <a:round/>
                      <a:headEnd type="none" w="med" len="med"/>
                      <a:tailEnd type="none" w="med" len="med"/>
                    </a:lnB>
                    <a:noFill/>
                  </a:tcPr>
                </a:tc>
                <a:tc>
                  <a:txBody>
                    <a:bodyPr/>
                    <a:lstStyle/>
                    <a:p>
                      <a:pPr algn="ctr"/>
                      <a:r>
                        <a:rPr lang="en-HK" sz="1400" dirty="0">
                          <a:latin typeface="+mn-lt"/>
                        </a:rPr>
                        <a:t>282.1</a:t>
                      </a:r>
                    </a:p>
                  </a:txBody>
                  <a:tcPr marL="48000" marR="48000" marT="48000" marB="4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sysDash"/>
                      <a:round/>
                      <a:headEnd type="none" w="med" len="med"/>
                      <a:tailEnd type="none" w="med" len="med"/>
                    </a:lnT>
                    <a:lnB w="6350" cap="flat" cmpd="sng" algn="ctr">
                      <a:solidFill>
                        <a:schemeClr val="accent3"/>
                      </a:solidFill>
                      <a:prstDash val="solid"/>
                      <a:round/>
                      <a:headEnd type="none" w="med" len="med"/>
                      <a:tailEnd type="none" w="med" len="med"/>
                    </a:lnB>
                    <a:noFill/>
                  </a:tcPr>
                </a:tc>
                <a:tc>
                  <a:txBody>
                    <a:bodyPr/>
                    <a:lstStyle/>
                    <a:p>
                      <a:pPr algn="ctr"/>
                      <a:r>
                        <a:rPr lang="en-HK" sz="1400" dirty="0">
                          <a:latin typeface="+mn-lt"/>
                        </a:rPr>
                        <a:t>1.58 (1.45-1.71)</a:t>
                      </a:r>
                    </a:p>
                  </a:txBody>
                  <a:tcPr marL="48000" marR="48000" marT="48000" marB="4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sysDash"/>
                      <a:round/>
                      <a:headEnd type="none" w="med" len="med"/>
                      <a:tailEnd type="none" w="med" len="med"/>
                    </a:lnT>
                    <a:lnB w="6350" cap="flat" cmpd="sng" algn="ctr">
                      <a:solidFill>
                        <a:schemeClr val="accent3"/>
                      </a:solidFill>
                      <a:prstDash val="solid"/>
                      <a:round/>
                      <a:headEnd type="none" w="med" len="med"/>
                      <a:tailEnd type="none" w="med" len="med"/>
                    </a:lnB>
                    <a:noFill/>
                  </a:tcPr>
                </a:tc>
                <a:extLst>
                  <a:ext uri="{0D108BD9-81ED-4DB2-BD59-A6C34878D82A}">
                    <a16:rowId xmlns:a16="http://schemas.microsoft.com/office/drawing/2014/main" val="2393457955"/>
                  </a:ext>
                </a:extLst>
              </a:tr>
              <a:tr h="179974">
                <a:tc>
                  <a:txBody>
                    <a:bodyPr/>
                    <a:lstStyle/>
                    <a:p>
                      <a:endParaRPr lang="en-HK" sz="500" b="1" dirty="0">
                        <a:latin typeface="+mj-lt"/>
                      </a:endParaRPr>
                    </a:p>
                  </a:txBody>
                  <a:tcPr marL="48000" marR="48000" marT="48000" marB="4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3"/>
                      </a:solidFill>
                      <a:prstDash val="solid"/>
                      <a:round/>
                      <a:headEnd type="none" w="med" len="med"/>
                      <a:tailEnd type="none" w="med" len="med"/>
                    </a:lnT>
                    <a:lnB w="9525" cap="flat" cmpd="sng" algn="ctr">
                      <a:noFill/>
                      <a:prstDash val="sysDash"/>
                      <a:round/>
                      <a:headEnd type="none" w="med" len="med"/>
                      <a:tailEnd type="none" w="med" len="med"/>
                    </a:lnB>
                    <a:noFill/>
                  </a:tcPr>
                </a:tc>
                <a:tc>
                  <a:txBody>
                    <a:bodyPr/>
                    <a:lstStyle/>
                    <a:p>
                      <a:pPr algn="ctr"/>
                      <a:endParaRPr lang="en-HK" sz="500" b="1" dirty="0">
                        <a:latin typeface="+mj-lt"/>
                      </a:endParaRPr>
                    </a:p>
                  </a:txBody>
                  <a:tcPr marL="48000" marR="48000" marT="48000" marB="4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3"/>
                      </a:solidFill>
                      <a:prstDash val="solid"/>
                      <a:round/>
                      <a:headEnd type="none" w="med" len="med"/>
                      <a:tailEnd type="none" w="med" len="med"/>
                    </a:lnT>
                    <a:lnB w="9525" cap="flat" cmpd="sng" algn="ctr">
                      <a:noFill/>
                      <a:prstDash val="sysDash"/>
                      <a:round/>
                      <a:headEnd type="none" w="med" len="med"/>
                      <a:tailEnd type="none" w="med" len="med"/>
                    </a:lnB>
                    <a:noFill/>
                  </a:tcPr>
                </a:tc>
                <a:tc>
                  <a:txBody>
                    <a:bodyPr/>
                    <a:lstStyle/>
                    <a:p>
                      <a:pPr algn="ctr"/>
                      <a:endParaRPr lang="en-HK" sz="500" dirty="0">
                        <a:latin typeface="+mj-lt"/>
                      </a:endParaRPr>
                    </a:p>
                  </a:txBody>
                  <a:tcPr marL="48000" marR="48000" marT="48000" marB="4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3"/>
                      </a:solidFill>
                      <a:prstDash val="solid"/>
                      <a:round/>
                      <a:headEnd type="none" w="med" len="med"/>
                      <a:tailEnd type="none" w="med" len="med"/>
                    </a:lnT>
                    <a:lnB w="9525" cap="flat" cmpd="sng" algn="ctr">
                      <a:noFill/>
                      <a:prstDash val="sysDash"/>
                      <a:round/>
                      <a:headEnd type="none" w="med" len="med"/>
                      <a:tailEnd type="none" w="med" len="med"/>
                    </a:lnB>
                    <a:noFill/>
                  </a:tcPr>
                </a:tc>
                <a:tc>
                  <a:txBody>
                    <a:bodyPr/>
                    <a:lstStyle/>
                    <a:p>
                      <a:pPr algn="ctr"/>
                      <a:endParaRPr lang="en-HK" sz="500" dirty="0">
                        <a:latin typeface="+mj-lt"/>
                      </a:endParaRPr>
                    </a:p>
                  </a:txBody>
                  <a:tcPr marL="48000" marR="48000" marT="48000" marB="4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3"/>
                      </a:solidFill>
                      <a:prstDash val="solid"/>
                      <a:round/>
                      <a:headEnd type="none" w="med" len="med"/>
                      <a:tailEnd type="none" w="med" len="med"/>
                    </a:lnT>
                    <a:lnB w="9525" cap="flat" cmpd="sng" algn="ctr">
                      <a:noFill/>
                      <a:prstDash val="sysDash"/>
                      <a:round/>
                      <a:headEnd type="none" w="med" len="med"/>
                      <a:tailEnd type="none" w="med" len="med"/>
                    </a:lnB>
                    <a:noFill/>
                  </a:tcPr>
                </a:tc>
                <a:tc>
                  <a:txBody>
                    <a:bodyPr/>
                    <a:lstStyle/>
                    <a:p>
                      <a:pPr algn="ctr"/>
                      <a:endParaRPr lang="en-HK" sz="500" dirty="0">
                        <a:latin typeface="+mj-lt"/>
                      </a:endParaRPr>
                    </a:p>
                  </a:txBody>
                  <a:tcPr marL="48000" marR="48000" marT="48000" marB="4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3"/>
                      </a:solidFill>
                      <a:prstDash val="solid"/>
                      <a:round/>
                      <a:headEnd type="none" w="med" len="med"/>
                      <a:tailEnd type="none" w="med" len="med"/>
                    </a:lnT>
                    <a:lnB w="9525" cap="flat" cmpd="sng" algn="ctr">
                      <a:noFill/>
                      <a:prstDash val="sysDash"/>
                      <a:round/>
                      <a:headEnd type="none" w="med" len="med"/>
                      <a:tailEnd type="none" w="med" len="med"/>
                    </a:lnB>
                    <a:noFill/>
                  </a:tcPr>
                </a:tc>
                <a:extLst>
                  <a:ext uri="{0D108BD9-81ED-4DB2-BD59-A6C34878D82A}">
                    <a16:rowId xmlns:a16="http://schemas.microsoft.com/office/drawing/2014/main" val="4251317634"/>
                  </a:ext>
                </a:extLst>
              </a:tr>
              <a:tr h="348130">
                <a:tc gridSpan="5">
                  <a:txBody>
                    <a:bodyPr/>
                    <a:lstStyle/>
                    <a:p>
                      <a:pPr algn="l"/>
                      <a:r>
                        <a:rPr lang="en-HK" sz="1400" b="0" dirty="0">
                          <a:solidFill>
                            <a:schemeClr val="bg1"/>
                          </a:solidFill>
                          <a:latin typeface="+mj-lt"/>
                        </a:rPr>
                        <a:t>Proportion of days covered, quartile</a:t>
                      </a:r>
                    </a:p>
                  </a:txBody>
                  <a:tcPr marR="48000" marT="48000" marB="4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ash"/>
                      <a:round/>
                      <a:headEnd type="none" w="med" len="med"/>
                      <a:tailEnd type="none" w="med" len="med"/>
                    </a:lnT>
                    <a:lnB w="9525" cap="flat" cmpd="sng" algn="ctr">
                      <a:noFill/>
                      <a:prstDash val="solid"/>
                      <a:round/>
                      <a:headEnd type="none" w="med" len="med"/>
                      <a:tailEnd type="none" w="med" len="med"/>
                    </a:lnB>
                    <a:solidFill>
                      <a:schemeClr val="accent3"/>
                    </a:solidFill>
                  </a:tcPr>
                </a:tc>
                <a:tc hMerge="1">
                  <a:txBody>
                    <a:bodyPr/>
                    <a:lstStyle/>
                    <a:p>
                      <a:endParaRPr lang="en-HK"/>
                    </a:p>
                  </a:txBody>
                  <a:tcPr>
                    <a:lnL w="12700" cmpd="sng">
                      <a:noFill/>
                    </a:lnL>
                    <a:lnT w="12700" cmpd="sng">
                      <a:noFill/>
                    </a:lnT>
                  </a:tcPr>
                </a:tc>
                <a:tc hMerge="1">
                  <a:txBody>
                    <a:bodyPr/>
                    <a:lstStyle/>
                    <a:p>
                      <a:pPr algn="ctr"/>
                      <a:endParaRPr lang="en-HK" sz="100" dirty="0"/>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ash"/>
                      <a:round/>
                      <a:headEnd type="none" w="med" len="med"/>
                      <a:tailEnd type="none" w="med" len="med"/>
                    </a:lnT>
                    <a:lnB w="9525" cap="flat" cmpd="sng" algn="ctr">
                      <a:solidFill>
                        <a:schemeClr val="bg1">
                          <a:lumMod val="50000"/>
                        </a:schemeClr>
                      </a:solidFill>
                      <a:prstDash val="sysDash"/>
                      <a:round/>
                      <a:headEnd type="none" w="med" len="med"/>
                      <a:tailEnd type="none" w="med" len="med"/>
                    </a:lnB>
                    <a:noFill/>
                  </a:tcPr>
                </a:tc>
                <a:tc hMerge="1">
                  <a:txBody>
                    <a:bodyPr/>
                    <a:lstStyle/>
                    <a:p>
                      <a:pPr algn="ctr"/>
                      <a:endParaRPr lang="en-HK" sz="100" dirty="0"/>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ash"/>
                      <a:round/>
                      <a:headEnd type="none" w="med" len="med"/>
                      <a:tailEnd type="none" w="med" len="med"/>
                    </a:lnT>
                    <a:lnB w="9525" cap="flat" cmpd="sng" algn="ctr">
                      <a:solidFill>
                        <a:schemeClr val="bg1">
                          <a:lumMod val="50000"/>
                        </a:schemeClr>
                      </a:solidFill>
                      <a:prstDash val="sysDash"/>
                      <a:round/>
                      <a:headEnd type="none" w="med" len="med"/>
                      <a:tailEnd type="none" w="med" len="med"/>
                    </a:lnB>
                    <a:noFill/>
                  </a:tcPr>
                </a:tc>
                <a:tc hMerge="1">
                  <a:txBody>
                    <a:bodyPr/>
                    <a:lstStyle/>
                    <a:p>
                      <a:pPr algn="ctr"/>
                      <a:endParaRPr lang="en-HK" sz="100" dirty="0"/>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ash"/>
                      <a:round/>
                      <a:headEnd type="none" w="med" len="med"/>
                      <a:tailEnd type="none" w="med" len="med"/>
                    </a:lnT>
                    <a:lnB w="9525" cap="flat" cmpd="sng" algn="ctr">
                      <a:solidFill>
                        <a:schemeClr val="bg1">
                          <a:lumMod val="50000"/>
                        </a:schemeClr>
                      </a:solidFill>
                      <a:prstDash val="sysDash"/>
                      <a:round/>
                      <a:headEnd type="none" w="med" len="med"/>
                      <a:tailEnd type="none" w="med" len="med"/>
                    </a:lnB>
                    <a:noFill/>
                  </a:tcPr>
                </a:tc>
                <a:extLst>
                  <a:ext uri="{0D108BD9-81ED-4DB2-BD59-A6C34878D82A}">
                    <a16:rowId xmlns:a16="http://schemas.microsoft.com/office/drawing/2014/main" val="4205465351"/>
                  </a:ext>
                </a:extLst>
              </a:tr>
              <a:tr h="348130">
                <a:tc>
                  <a:txBody>
                    <a:bodyPr/>
                    <a:lstStyle/>
                    <a:p>
                      <a:r>
                        <a:rPr lang="en-HK" sz="1400" b="1" dirty="0">
                          <a:latin typeface="+mj-lt"/>
                        </a:rPr>
                        <a:t>Q4, highest</a:t>
                      </a:r>
                    </a:p>
                  </a:txBody>
                  <a:tcPr marR="48000" marT="48000" marB="4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50000"/>
                        </a:schemeClr>
                      </a:solidFill>
                      <a:prstDash val="sysDash"/>
                      <a:round/>
                      <a:headEnd type="none" w="med" len="med"/>
                      <a:tailEnd type="none" w="med" len="med"/>
                    </a:lnB>
                    <a:noFill/>
                  </a:tcPr>
                </a:tc>
                <a:tc>
                  <a:txBody>
                    <a:bodyPr/>
                    <a:lstStyle/>
                    <a:p>
                      <a:pPr algn="ctr"/>
                      <a:r>
                        <a:rPr lang="en-HK" sz="1400" dirty="0">
                          <a:solidFill>
                            <a:schemeClr val="tx1"/>
                          </a:solidFill>
                        </a:rPr>
                        <a:t>522</a:t>
                      </a:r>
                      <a:endParaRPr lang="en-HK" sz="1400" b="1" dirty="0"/>
                    </a:p>
                  </a:txBody>
                  <a:tcPr marL="0" marR="48000" marT="48000" marB="4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50000"/>
                        </a:schemeClr>
                      </a:solidFill>
                      <a:prstDash val="sysDash"/>
                      <a:round/>
                      <a:headEnd type="none" w="med" len="med"/>
                      <a:tailEnd type="none" w="med" len="med"/>
                    </a:lnB>
                    <a:noFill/>
                  </a:tcPr>
                </a:tc>
                <a:tc>
                  <a:txBody>
                    <a:bodyPr/>
                    <a:lstStyle/>
                    <a:p>
                      <a:pPr algn="ctr"/>
                      <a:r>
                        <a:rPr lang="en-HK" sz="1400" dirty="0">
                          <a:solidFill>
                            <a:schemeClr val="tx1"/>
                          </a:solidFill>
                        </a:rPr>
                        <a:t>300,596</a:t>
                      </a:r>
                    </a:p>
                  </a:txBody>
                  <a:tcPr marL="48000" marR="48000" marT="48000" marB="4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50000"/>
                        </a:schemeClr>
                      </a:solidFill>
                      <a:prstDash val="sysDash"/>
                      <a:round/>
                      <a:headEnd type="none" w="med" len="med"/>
                      <a:tailEnd type="none" w="med" len="med"/>
                    </a:lnB>
                    <a:noFill/>
                  </a:tcPr>
                </a:tc>
                <a:tc>
                  <a:txBody>
                    <a:bodyPr/>
                    <a:lstStyle/>
                    <a:p>
                      <a:pPr algn="ctr"/>
                      <a:r>
                        <a:rPr lang="en-HK" sz="1400" dirty="0">
                          <a:solidFill>
                            <a:schemeClr val="tx1"/>
                          </a:solidFill>
                        </a:rPr>
                        <a:t>173.7</a:t>
                      </a:r>
                    </a:p>
                  </a:txBody>
                  <a:tcPr marL="48000" marR="48000" marT="48000" marB="4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50000"/>
                        </a:schemeClr>
                      </a:solidFill>
                      <a:prstDash val="sysDash"/>
                      <a:round/>
                      <a:headEnd type="none" w="med" len="med"/>
                      <a:tailEnd type="none" w="med" len="med"/>
                    </a:lnB>
                    <a:noFill/>
                  </a:tcPr>
                </a:tc>
                <a:tc>
                  <a:txBody>
                    <a:bodyPr/>
                    <a:lstStyle/>
                    <a:p>
                      <a:pPr algn="ctr"/>
                      <a:r>
                        <a:rPr lang="en-HK" sz="1400" dirty="0">
                          <a:solidFill>
                            <a:schemeClr val="tx1"/>
                          </a:solidFill>
                        </a:rPr>
                        <a:t>1.00 (reference)</a:t>
                      </a:r>
                    </a:p>
                  </a:txBody>
                  <a:tcPr marL="48000" marR="48000" marT="48000" marB="4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50000"/>
                        </a:schemeClr>
                      </a:solidFill>
                      <a:prstDash val="sysDash"/>
                      <a:round/>
                      <a:headEnd type="none" w="med" len="med"/>
                      <a:tailEnd type="none" w="med" len="med"/>
                    </a:lnB>
                    <a:noFill/>
                  </a:tcPr>
                </a:tc>
                <a:extLst>
                  <a:ext uri="{0D108BD9-81ED-4DB2-BD59-A6C34878D82A}">
                    <a16:rowId xmlns:a16="http://schemas.microsoft.com/office/drawing/2014/main" val="2218427423"/>
                  </a:ext>
                </a:extLst>
              </a:tr>
              <a:tr h="348130">
                <a:tc>
                  <a:txBody>
                    <a:bodyPr/>
                    <a:lstStyle/>
                    <a:p>
                      <a:r>
                        <a:rPr lang="en-HK" sz="1400" b="1" dirty="0">
                          <a:latin typeface="+mj-lt"/>
                        </a:rPr>
                        <a:t>Q3</a:t>
                      </a:r>
                    </a:p>
                  </a:txBody>
                  <a:tcPr marR="48000" marT="48000" marB="4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sysDash"/>
                      <a:round/>
                      <a:headEnd type="none" w="med" len="med"/>
                      <a:tailEnd type="none" w="med" len="med"/>
                    </a:lnT>
                    <a:lnB w="9525" cap="flat" cmpd="sng" algn="ctr">
                      <a:solidFill>
                        <a:schemeClr val="bg1">
                          <a:lumMod val="50000"/>
                        </a:schemeClr>
                      </a:solidFill>
                      <a:prstDash val="sysDash"/>
                      <a:round/>
                      <a:headEnd type="none" w="med" len="med"/>
                      <a:tailEnd type="none" w="med" len="med"/>
                    </a:lnB>
                    <a:noFill/>
                  </a:tcPr>
                </a:tc>
                <a:tc>
                  <a:txBody>
                    <a:bodyPr/>
                    <a:lstStyle/>
                    <a:p>
                      <a:pPr algn="ctr"/>
                      <a:r>
                        <a:rPr lang="en-HK" sz="1400" dirty="0">
                          <a:solidFill>
                            <a:schemeClr val="tx1"/>
                          </a:solidFill>
                        </a:rPr>
                        <a:t>662</a:t>
                      </a:r>
                      <a:endParaRPr lang="en-HK" sz="1400" b="1" dirty="0"/>
                    </a:p>
                  </a:txBody>
                  <a:tcPr marL="0" marR="48000" marT="48000" marB="4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sysDash"/>
                      <a:round/>
                      <a:headEnd type="none" w="med" len="med"/>
                      <a:tailEnd type="none" w="med" len="med"/>
                    </a:lnT>
                    <a:lnB w="9525" cap="flat" cmpd="sng" algn="ctr">
                      <a:solidFill>
                        <a:schemeClr val="bg1">
                          <a:lumMod val="50000"/>
                        </a:schemeClr>
                      </a:solidFill>
                      <a:prstDash val="sysDash"/>
                      <a:round/>
                      <a:headEnd type="none" w="med" len="med"/>
                      <a:tailEnd type="none" w="med" len="med"/>
                    </a:lnB>
                    <a:noFill/>
                  </a:tcPr>
                </a:tc>
                <a:tc>
                  <a:txBody>
                    <a:bodyPr/>
                    <a:lstStyle/>
                    <a:p>
                      <a:pPr algn="ctr"/>
                      <a:r>
                        <a:rPr lang="en-HK" sz="1400" dirty="0">
                          <a:solidFill>
                            <a:schemeClr val="tx1"/>
                          </a:solidFill>
                        </a:rPr>
                        <a:t>307,239</a:t>
                      </a:r>
                    </a:p>
                  </a:txBody>
                  <a:tcPr marL="48000" marR="48000" marT="48000" marB="4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sysDash"/>
                      <a:round/>
                      <a:headEnd type="none" w="med" len="med"/>
                      <a:tailEnd type="none" w="med" len="med"/>
                    </a:lnT>
                    <a:lnB w="9525" cap="flat" cmpd="sng" algn="ctr">
                      <a:solidFill>
                        <a:schemeClr val="bg1">
                          <a:lumMod val="50000"/>
                        </a:schemeClr>
                      </a:solidFill>
                      <a:prstDash val="sysDash"/>
                      <a:round/>
                      <a:headEnd type="none" w="med" len="med"/>
                      <a:tailEnd type="none" w="med" len="med"/>
                    </a:lnB>
                    <a:noFill/>
                  </a:tcPr>
                </a:tc>
                <a:tc>
                  <a:txBody>
                    <a:bodyPr/>
                    <a:lstStyle/>
                    <a:p>
                      <a:pPr algn="ctr"/>
                      <a:r>
                        <a:rPr lang="en-HK" sz="1400" dirty="0">
                          <a:solidFill>
                            <a:schemeClr val="tx1"/>
                          </a:solidFill>
                        </a:rPr>
                        <a:t>215.5</a:t>
                      </a:r>
                    </a:p>
                  </a:txBody>
                  <a:tcPr marL="48000" marR="48000" marT="48000" marB="4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sysDash"/>
                      <a:round/>
                      <a:headEnd type="none" w="med" len="med"/>
                      <a:tailEnd type="none" w="med" len="med"/>
                    </a:lnT>
                    <a:lnB w="9525" cap="flat" cmpd="sng" algn="ctr">
                      <a:solidFill>
                        <a:schemeClr val="bg1">
                          <a:lumMod val="50000"/>
                        </a:schemeClr>
                      </a:solidFill>
                      <a:prstDash val="sysDash"/>
                      <a:round/>
                      <a:headEnd type="none" w="med" len="med"/>
                      <a:tailEnd type="none" w="med" len="med"/>
                    </a:lnB>
                    <a:noFill/>
                  </a:tcPr>
                </a:tc>
                <a:tc>
                  <a:txBody>
                    <a:bodyPr/>
                    <a:lstStyle/>
                    <a:p>
                      <a:pPr algn="ctr"/>
                      <a:r>
                        <a:rPr lang="en-HK" sz="1400" dirty="0">
                          <a:solidFill>
                            <a:schemeClr val="tx1"/>
                          </a:solidFill>
                        </a:rPr>
                        <a:t>1.23 (1.10-1.38)</a:t>
                      </a:r>
                    </a:p>
                  </a:txBody>
                  <a:tcPr marL="48000" marR="48000" marT="48000" marB="4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sysDash"/>
                      <a:round/>
                      <a:headEnd type="none" w="med" len="med"/>
                      <a:tailEnd type="none" w="med" len="med"/>
                    </a:lnT>
                    <a:lnB w="9525" cap="flat" cmpd="sng" algn="ctr">
                      <a:solidFill>
                        <a:schemeClr val="bg1">
                          <a:lumMod val="50000"/>
                        </a:schemeClr>
                      </a:solidFill>
                      <a:prstDash val="sysDash"/>
                      <a:round/>
                      <a:headEnd type="none" w="med" len="med"/>
                      <a:tailEnd type="none" w="med" len="med"/>
                    </a:lnB>
                    <a:noFill/>
                  </a:tcPr>
                </a:tc>
                <a:extLst>
                  <a:ext uri="{0D108BD9-81ED-4DB2-BD59-A6C34878D82A}">
                    <a16:rowId xmlns:a16="http://schemas.microsoft.com/office/drawing/2014/main" val="3564104665"/>
                  </a:ext>
                </a:extLst>
              </a:tr>
              <a:tr h="348130">
                <a:tc>
                  <a:txBody>
                    <a:bodyPr/>
                    <a:lstStyle/>
                    <a:p>
                      <a:r>
                        <a:rPr lang="en-HK" sz="1400" b="1" dirty="0">
                          <a:latin typeface="+mj-lt"/>
                        </a:rPr>
                        <a:t>Q2</a:t>
                      </a:r>
                    </a:p>
                  </a:txBody>
                  <a:tcPr marR="48000" marT="48000" marB="4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sysDash"/>
                      <a:round/>
                      <a:headEnd type="none" w="med" len="med"/>
                      <a:tailEnd type="none" w="med" len="med"/>
                    </a:lnT>
                    <a:lnB w="9525" cap="flat" cmpd="sng" algn="ctr">
                      <a:solidFill>
                        <a:schemeClr val="bg1">
                          <a:lumMod val="50000"/>
                        </a:schemeClr>
                      </a:solidFill>
                      <a:prstDash val="sysDash"/>
                      <a:round/>
                      <a:headEnd type="none" w="med" len="med"/>
                      <a:tailEnd type="none" w="med" len="med"/>
                    </a:lnB>
                    <a:noFill/>
                  </a:tcPr>
                </a:tc>
                <a:tc>
                  <a:txBody>
                    <a:bodyPr/>
                    <a:lstStyle/>
                    <a:p>
                      <a:pPr algn="ctr"/>
                      <a:r>
                        <a:rPr lang="en-HK" sz="1400" dirty="0">
                          <a:solidFill>
                            <a:schemeClr val="tx1"/>
                          </a:solidFill>
                        </a:rPr>
                        <a:t>841</a:t>
                      </a:r>
                      <a:endParaRPr lang="en-HK" sz="1400" b="1" dirty="0"/>
                    </a:p>
                  </a:txBody>
                  <a:tcPr marL="0" marR="48000" marT="48000" marB="4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sysDash"/>
                      <a:round/>
                      <a:headEnd type="none" w="med" len="med"/>
                      <a:tailEnd type="none" w="med" len="med"/>
                    </a:lnT>
                    <a:lnB w="9525" cap="flat" cmpd="sng" algn="ctr">
                      <a:solidFill>
                        <a:schemeClr val="bg1">
                          <a:lumMod val="50000"/>
                        </a:schemeClr>
                      </a:solidFill>
                      <a:prstDash val="sysDash"/>
                      <a:round/>
                      <a:headEnd type="none" w="med" len="med"/>
                      <a:tailEnd type="none" w="med" len="med"/>
                    </a:lnB>
                    <a:noFill/>
                  </a:tcPr>
                </a:tc>
                <a:tc>
                  <a:txBody>
                    <a:bodyPr/>
                    <a:lstStyle/>
                    <a:p>
                      <a:pPr algn="ctr"/>
                      <a:r>
                        <a:rPr lang="en-HK" sz="1400" dirty="0">
                          <a:solidFill>
                            <a:schemeClr val="tx1"/>
                          </a:solidFill>
                        </a:rPr>
                        <a:t>300,825</a:t>
                      </a:r>
                    </a:p>
                  </a:txBody>
                  <a:tcPr marL="48000" marR="48000" marT="48000" marB="4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sysDash"/>
                      <a:round/>
                      <a:headEnd type="none" w="med" len="med"/>
                      <a:tailEnd type="none" w="med" len="med"/>
                    </a:lnT>
                    <a:lnB w="9525" cap="flat" cmpd="sng" algn="ctr">
                      <a:solidFill>
                        <a:schemeClr val="bg1">
                          <a:lumMod val="50000"/>
                        </a:schemeClr>
                      </a:solidFill>
                      <a:prstDash val="sysDash"/>
                      <a:round/>
                      <a:headEnd type="none" w="med" len="med"/>
                      <a:tailEnd type="none" w="med" len="med"/>
                    </a:lnB>
                    <a:noFill/>
                  </a:tcPr>
                </a:tc>
                <a:tc>
                  <a:txBody>
                    <a:bodyPr/>
                    <a:lstStyle/>
                    <a:p>
                      <a:pPr algn="ctr"/>
                      <a:r>
                        <a:rPr lang="en-HK" sz="1400" dirty="0">
                          <a:solidFill>
                            <a:schemeClr val="tx1"/>
                          </a:solidFill>
                        </a:rPr>
                        <a:t>279.6</a:t>
                      </a:r>
                    </a:p>
                  </a:txBody>
                  <a:tcPr marL="48000" marR="48000" marT="48000" marB="4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sysDash"/>
                      <a:round/>
                      <a:headEnd type="none" w="med" len="med"/>
                      <a:tailEnd type="none" w="med" len="med"/>
                    </a:lnT>
                    <a:lnB w="9525" cap="flat" cmpd="sng" algn="ctr">
                      <a:solidFill>
                        <a:schemeClr val="bg1">
                          <a:lumMod val="50000"/>
                        </a:schemeClr>
                      </a:solidFill>
                      <a:prstDash val="sysDash"/>
                      <a:round/>
                      <a:headEnd type="none" w="med" len="med"/>
                      <a:tailEnd type="none" w="med" len="med"/>
                    </a:lnB>
                    <a:noFill/>
                  </a:tcPr>
                </a:tc>
                <a:tc>
                  <a:txBody>
                    <a:bodyPr/>
                    <a:lstStyle/>
                    <a:p>
                      <a:pPr algn="ctr"/>
                      <a:r>
                        <a:rPr lang="en-HK" sz="1400" dirty="0">
                          <a:solidFill>
                            <a:schemeClr val="tx1"/>
                          </a:solidFill>
                        </a:rPr>
                        <a:t>1.68 (1.51-1.88)</a:t>
                      </a:r>
                    </a:p>
                  </a:txBody>
                  <a:tcPr marL="48000" marR="48000" marT="48000" marB="4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sysDash"/>
                      <a:round/>
                      <a:headEnd type="none" w="med" len="med"/>
                      <a:tailEnd type="none" w="med" len="med"/>
                    </a:lnT>
                    <a:lnB w="9525" cap="flat" cmpd="sng" algn="ctr">
                      <a:solidFill>
                        <a:schemeClr val="bg1">
                          <a:lumMod val="50000"/>
                        </a:schemeClr>
                      </a:solidFill>
                      <a:prstDash val="sysDash"/>
                      <a:round/>
                      <a:headEnd type="none" w="med" len="med"/>
                      <a:tailEnd type="none" w="med" len="med"/>
                    </a:lnB>
                    <a:noFill/>
                  </a:tcPr>
                </a:tc>
                <a:extLst>
                  <a:ext uri="{0D108BD9-81ED-4DB2-BD59-A6C34878D82A}">
                    <a16:rowId xmlns:a16="http://schemas.microsoft.com/office/drawing/2014/main" val="4292746376"/>
                  </a:ext>
                </a:extLst>
              </a:tr>
              <a:tr h="348130">
                <a:tc>
                  <a:txBody>
                    <a:bodyPr/>
                    <a:lstStyle/>
                    <a:p>
                      <a:r>
                        <a:rPr lang="en-HK" sz="1400" b="1" dirty="0">
                          <a:latin typeface="+mj-lt"/>
                        </a:rPr>
                        <a:t>Q1, Lowest</a:t>
                      </a:r>
                    </a:p>
                  </a:txBody>
                  <a:tcPr marR="48000" marT="48000" marB="4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sysDash"/>
                      <a:round/>
                      <a:headEnd type="none" w="med" len="med"/>
                      <a:tailEnd type="none" w="med" len="med"/>
                    </a:lnT>
                    <a:lnB w="6350" cap="flat" cmpd="sng" algn="ctr">
                      <a:solidFill>
                        <a:schemeClr val="accent3"/>
                      </a:solidFill>
                      <a:prstDash val="solid"/>
                      <a:round/>
                      <a:headEnd type="none" w="med" len="med"/>
                      <a:tailEnd type="none" w="med" len="med"/>
                    </a:lnB>
                    <a:noFill/>
                  </a:tcPr>
                </a:tc>
                <a:tc>
                  <a:txBody>
                    <a:bodyPr/>
                    <a:lstStyle/>
                    <a:p>
                      <a:pPr algn="ctr"/>
                      <a:r>
                        <a:rPr lang="en-HK" sz="1400" dirty="0">
                          <a:solidFill>
                            <a:schemeClr val="tx1"/>
                          </a:solidFill>
                        </a:rPr>
                        <a:t>977</a:t>
                      </a:r>
                      <a:endParaRPr lang="en-HK" sz="1400" b="1" dirty="0"/>
                    </a:p>
                  </a:txBody>
                  <a:tcPr marL="0" marR="48000" marT="48000" marB="4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sysDash"/>
                      <a:round/>
                      <a:headEnd type="none" w="med" len="med"/>
                      <a:tailEnd type="none" w="med" len="med"/>
                    </a:lnT>
                    <a:lnB w="6350" cap="flat" cmpd="sng" algn="ctr">
                      <a:solidFill>
                        <a:schemeClr val="accent3"/>
                      </a:solidFill>
                      <a:prstDash val="solid"/>
                      <a:round/>
                      <a:headEnd type="none" w="med" len="med"/>
                      <a:tailEnd type="none" w="med" len="med"/>
                    </a:lnB>
                    <a:noFill/>
                  </a:tcPr>
                </a:tc>
                <a:tc>
                  <a:txBody>
                    <a:bodyPr/>
                    <a:lstStyle/>
                    <a:p>
                      <a:pPr algn="ctr"/>
                      <a:r>
                        <a:rPr lang="en-HK" sz="1400" dirty="0">
                          <a:solidFill>
                            <a:schemeClr val="tx1"/>
                          </a:solidFill>
                        </a:rPr>
                        <a:t>300,034</a:t>
                      </a:r>
                    </a:p>
                  </a:txBody>
                  <a:tcPr marL="48000" marR="48000" marT="48000" marB="4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sysDash"/>
                      <a:round/>
                      <a:headEnd type="none" w="med" len="med"/>
                      <a:tailEnd type="none" w="med" len="med"/>
                    </a:lnT>
                    <a:lnB w="6350" cap="flat" cmpd="sng" algn="ctr">
                      <a:solidFill>
                        <a:schemeClr val="accent3"/>
                      </a:solidFill>
                      <a:prstDash val="solid"/>
                      <a:round/>
                      <a:headEnd type="none" w="med" len="med"/>
                      <a:tailEnd type="none" w="med" len="med"/>
                    </a:lnB>
                    <a:noFill/>
                  </a:tcPr>
                </a:tc>
                <a:tc>
                  <a:txBody>
                    <a:bodyPr/>
                    <a:lstStyle/>
                    <a:p>
                      <a:pPr algn="ctr"/>
                      <a:r>
                        <a:rPr lang="en-HK" sz="1400" dirty="0">
                          <a:solidFill>
                            <a:schemeClr val="tx1"/>
                          </a:solidFill>
                        </a:rPr>
                        <a:t>325.6</a:t>
                      </a:r>
                    </a:p>
                  </a:txBody>
                  <a:tcPr marL="48000" marR="48000" marT="48000" marB="4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sysDash"/>
                      <a:round/>
                      <a:headEnd type="none" w="med" len="med"/>
                      <a:tailEnd type="none" w="med" len="med"/>
                    </a:lnT>
                    <a:lnB w="6350" cap="flat" cmpd="sng" algn="ctr">
                      <a:solidFill>
                        <a:schemeClr val="accent3"/>
                      </a:solidFill>
                      <a:prstDash val="solid"/>
                      <a:round/>
                      <a:headEnd type="none" w="med" len="med"/>
                      <a:tailEnd type="none" w="med" len="med"/>
                    </a:lnB>
                    <a:noFill/>
                  </a:tcPr>
                </a:tc>
                <a:tc>
                  <a:txBody>
                    <a:bodyPr/>
                    <a:lstStyle/>
                    <a:p>
                      <a:pPr algn="ctr"/>
                      <a:r>
                        <a:rPr lang="en-HK" sz="1400" dirty="0">
                          <a:solidFill>
                            <a:schemeClr val="tx1"/>
                          </a:solidFill>
                        </a:rPr>
                        <a:t>2.15 (1.93-2.40)</a:t>
                      </a:r>
                    </a:p>
                  </a:txBody>
                  <a:tcPr marL="48000" marR="48000" marT="48000" marB="4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sysDash"/>
                      <a:round/>
                      <a:headEnd type="none" w="med" len="med"/>
                      <a:tailEnd type="none" w="med" len="med"/>
                    </a:lnT>
                    <a:lnB w="6350" cap="flat" cmpd="sng" algn="ctr">
                      <a:solidFill>
                        <a:schemeClr val="accent3"/>
                      </a:solidFill>
                      <a:prstDash val="solid"/>
                      <a:round/>
                      <a:headEnd type="none" w="med" len="med"/>
                      <a:tailEnd type="none" w="med" len="med"/>
                    </a:lnB>
                    <a:noFill/>
                  </a:tcPr>
                </a:tc>
                <a:extLst>
                  <a:ext uri="{0D108BD9-81ED-4DB2-BD59-A6C34878D82A}">
                    <a16:rowId xmlns:a16="http://schemas.microsoft.com/office/drawing/2014/main" val="290613973"/>
                  </a:ext>
                </a:extLst>
              </a:tr>
            </a:tbl>
          </a:graphicData>
        </a:graphic>
      </p:graphicFrame>
      <p:pic>
        <p:nvPicPr>
          <p:cNvPr id="8" name="Picture 7">
            <a:extLst>
              <a:ext uri="{FF2B5EF4-FFF2-40B4-BE49-F238E27FC236}">
                <a16:creationId xmlns:a16="http://schemas.microsoft.com/office/drawing/2014/main" id="{E9ABB30F-B789-5225-183E-765E2DD82064}"/>
              </a:ext>
            </a:extLst>
          </p:cNvPr>
          <p:cNvPicPr>
            <a:picLocks noChangeAspect="1"/>
          </p:cNvPicPr>
          <p:nvPr/>
        </p:nvPicPr>
        <p:blipFill rotWithShape="1">
          <a:blip r:embed="rId5" cstate="screen">
            <a:clrChange>
              <a:clrFrom>
                <a:srgbClr val="FFFFFF"/>
              </a:clrFrom>
              <a:clrTo>
                <a:srgbClr val="FFFFFF">
                  <a:alpha val="0"/>
                </a:srgbClr>
              </a:clrTo>
            </a:clrChange>
            <a:extLst>
              <a:ext uri="{28A0092B-C50C-407E-A947-70E740481C1C}">
                <a14:useLocalDpi xmlns:a14="http://schemas.microsoft.com/office/drawing/2010/main" val="0"/>
              </a:ext>
            </a:extLst>
          </a:blip>
          <a:stretch/>
        </p:blipFill>
        <p:spPr>
          <a:xfrm>
            <a:off x="8496298" y="2088922"/>
            <a:ext cx="3124202" cy="3166612"/>
          </a:xfrm>
          <a:prstGeom prst="rect">
            <a:avLst/>
          </a:prstGeom>
        </p:spPr>
      </p:pic>
      <p:sp>
        <p:nvSpPr>
          <p:cNvPr id="9" name="TextBox 8">
            <a:extLst>
              <a:ext uri="{FF2B5EF4-FFF2-40B4-BE49-F238E27FC236}">
                <a16:creationId xmlns:a16="http://schemas.microsoft.com/office/drawing/2014/main" id="{9DC25549-F9AD-5EDC-0BE6-28CC2A06AB2C}"/>
              </a:ext>
            </a:extLst>
          </p:cNvPr>
          <p:cNvSpPr txBox="1"/>
          <p:nvPr/>
        </p:nvSpPr>
        <p:spPr>
          <a:xfrm>
            <a:off x="660400" y="5570847"/>
            <a:ext cx="10850880" cy="215444"/>
          </a:xfrm>
          <a:prstGeom prst="rect">
            <a:avLst/>
          </a:prstGeom>
          <a:noFill/>
        </p:spPr>
        <p:txBody>
          <a:bodyPr wrap="square" lIns="0" tIns="0" rIns="0" bIns="0" rtlCol="0" anchor="t">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HK" sz="1400" b="0" i="0" u="none" strike="noStrike" kern="1200" cap="none" spc="0" normalizeH="0" baseline="0" noProof="0" dirty="0">
                <a:ln>
                  <a:noFill/>
                </a:ln>
                <a:solidFill>
                  <a:srgbClr val="000000"/>
                </a:solidFill>
                <a:effectLst/>
                <a:uLnTx/>
                <a:uFillTx/>
                <a:latin typeface="Georgia"/>
                <a:ea typeface="+mn-ea"/>
                <a:cs typeface="+mn-cs"/>
              </a:rPr>
              <a:t>Cardiovascular disease (CVD) risk associated with nonadherence to antihypertensive medication</a:t>
            </a:r>
          </a:p>
        </p:txBody>
      </p:sp>
      <p:sp>
        <p:nvSpPr>
          <p:cNvPr id="3" name="Text Placeholder 7">
            <a:extLst>
              <a:ext uri="{FF2B5EF4-FFF2-40B4-BE49-F238E27FC236}">
                <a16:creationId xmlns:a16="http://schemas.microsoft.com/office/drawing/2014/main" id="{1C732CE2-EE9C-0967-A6E0-4B2F656268B4}"/>
              </a:ext>
            </a:extLst>
          </p:cNvPr>
          <p:cNvSpPr txBox="1">
            <a:spLocks/>
          </p:cNvSpPr>
          <p:nvPr/>
        </p:nvSpPr>
        <p:spPr>
          <a:xfrm>
            <a:off x="670561" y="6125468"/>
            <a:ext cx="10035538"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Lee H, Yano Y, Cho SMJ, Heo JE, Kim DW, Park S, Lloyd-Jones DM, Kim HC. Adherence to Antihypertensive Medication and Incident Cardiovascular Events in Young Adults With Hypertension. Hypertension. 2021 Apr;77(4):1341-1349</a:t>
            </a:r>
          </a:p>
        </p:txBody>
      </p:sp>
      <p:sp>
        <p:nvSpPr>
          <p:cNvPr id="10" name="TextBox 9">
            <a:extLst>
              <a:ext uri="{FF2B5EF4-FFF2-40B4-BE49-F238E27FC236}">
                <a16:creationId xmlns:a16="http://schemas.microsoft.com/office/drawing/2014/main" id="{27675E3E-D0C3-EE50-F388-F2EB2CEE81EB}"/>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GLO2208854</a:t>
            </a:r>
          </a:p>
        </p:txBody>
      </p:sp>
    </p:spTree>
    <p:extLst>
      <p:ext uri="{BB962C8B-B14F-4D97-AF65-F5344CB8AC3E}">
        <p14:creationId xmlns:p14="http://schemas.microsoft.com/office/powerpoint/2010/main" val="103815301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C0EDC5F9-2EDE-19F2-9A04-AA4EEC200F7D}"/>
              </a:ext>
            </a:extLst>
          </p:cNvPr>
          <p:cNvGraphicFramePr>
            <a:graphicFrameLocks noChangeAspect="1"/>
          </p:cNvGraphicFramePr>
          <p:nvPr>
            <p:custDataLst>
              <p:tags r:id="rId1"/>
            </p:custDataLst>
            <p:extLst>
              <p:ext uri="{D42A27DB-BD31-4B8C-83A1-F6EECF244321}">
                <p14:modId xmlns:p14="http://schemas.microsoft.com/office/powerpoint/2010/main" val="130184696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C0EDC5F9-2EDE-19F2-9A04-AA4EEC200F7D}"/>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3B976E9F-1D3B-B314-FDFC-A5A064871D47}"/>
              </a:ext>
            </a:extLst>
          </p:cNvPr>
          <p:cNvSpPr>
            <a:spLocks noGrp="1"/>
          </p:cNvSpPr>
          <p:nvPr>
            <p:ph type="title"/>
          </p:nvPr>
        </p:nvSpPr>
        <p:spPr/>
        <p:txBody>
          <a:bodyPr vert="horz"/>
          <a:lstStyle/>
          <a:p>
            <a:r>
              <a:rPr lang="en-US" dirty="0"/>
              <a:t>~30% of Adults Would Rather Die Early than </a:t>
            </a:r>
            <a:r>
              <a:rPr lang="en-US" b="1" dirty="0"/>
              <a:t>Take</a:t>
            </a:r>
            <a:r>
              <a:rPr lang="en-US" dirty="0"/>
              <a:t> </a:t>
            </a:r>
            <a:br>
              <a:rPr lang="en-US" dirty="0"/>
            </a:br>
            <a:r>
              <a:rPr lang="en-US" dirty="0"/>
              <a:t>Lifelong Polypharmacy</a:t>
            </a:r>
          </a:p>
        </p:txBody>
      </p:sp>
      <p:sp>
        <p:nvSpPr>
          <p:cNvPr id="6" name="Text Placeholder 5">
            <a:extLst>
              <a:ext uri="{FF2B5EF4-FFF2-40B4-BE49-F238E27FC236}">
                <a16:creationId xmlns:a16="http://schemas.microsoft.com/office/drawing/2014/main" id="{8D1077AE-AAB9-3BD0-8437-F09CD0656402}"/>
              </a:ext>
            </a:extLst>
          </p:cNvPr>
          <p:cNvSpPr txBox="1">
            <a:spLocks/>
          </p:cNvSpPr>
          <p:nvPr/>
        </p:nvSpPr>
        <p:spPr>
          <a:xfrm>
            <a:off x="670560" y="1456394"/>
            <a:ext cx="10951633" cy="484716"/>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6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8.2% of adults would give up 2 years of their life to avoid adding 1 daily pill</a:t>
            </a:r>
          </a:p>
        </p:txBody>
      </p:sp>
      <p:graphicFrame>
        <p:nvGraphicFramePr>
          <p:cNvPr id="8" name="Chart 7">
            <a:extLst>
              <a:ext uri="{FF2B5EF4-FFF2-40B4-BE49-F238E27FC236}">
                <a16:creationId xmlns:a16="http://schemas.microsoft.com/office/drawing/2014/main" id="{5B748A3D-847F-4AF8-8857-ACF981989208}"/>
              </a:ext>
            </a:extLst>
          </p:cNvPr>
          <p:cNvGraphicFramePr/>
          <p:nvPr/>
        </p:nvGraphicFramePr>
        <p:xfrm>
          <a:off x="1057640" y="2040556"/>
          <a:ext cx="10464435" cy="3926382"/>
        </p:xfrm>
        <a:graphic>
          <a:graphicData uri="http://schemas.openxmlformats.org/drawingml/2006/chart">
            <c:chart xmlns:c="http://schemas.openxmlformats.org/drawingml/2006/chart" xmlns:r="http://schemas.openxmlformats.org/officeDocument/2006/relationships" r:id="rId5"/>
          </a:graphicData>
        </a:graphic>
      </p:graphicFrame>
      <p:sp>
        <p:nvSpPr>
          <p:cNvPr id="9" name="TextBox 8">
            <a:extLst>
              <a:ext uri="{FF2B5EF4-FFF2-40B4-BE49-F238E27FC236}">
                <a16:creationId xmlns:a16="http://schemas.microsoft.com/office/drawing/2014/main" id="{6A2482AC-0303-1BF1-D1E5-374457E3A910}"/>
              </a:ext>
            </a:extLst>
          </p:cNvPr>
          <p:cNvSpPr txBox="1"/>
          <p:nvPr/>
        </p:nvSpPr>
        <p:spPr>
          <a:xfrm>
            <a:off x="10596625" y="2013278"/>
            <a:ext cx="1140056" cy="338554"/>
          </a:xfrm>
          <a:prstGeom prst="rect">
            <a:avLst/>
          </a:prstGeom>
          <a:noFill/>
        </p:spPr>
        <p:txBody>
          <a:bodyPr wrap="non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Georgia"/>
                <a:ea typeface="+mn-ea"/>
                <a:cs typeface="+mn-cs"/>
              </a:rPr>
              <a:t>N = 1000</a:t>
            </a:r>
          </a:p>
        </p:txBody>
      </p:sp>
      <p:sp>
        <p:nvSpPr>
          <p:cNvPr id="10" name="TextBox 9">
            <a:extLst>
              <a:ext uri="{FF2B5EF4-FFF2-40B4-BE49-F238E27FC236}">
                <a16:creationId xmlns:a16="http://schemas.microsoft.com/office/drawing/2014/main" id="{F10F5AA6-5756-8516-9A71-395ED74E2E14}"/>
              </a:ext>
            </a:extLst>
          </p:cNvPr>
          <p:cNvSpPr txBox="1"/>
          <p:nvPr/>
        </p:nvSpPr>
        <p:spPr>
          <a:xfrm rot="16200000">
            <a:off x="8835" y="3457432"/>
            <a:ext cx="1724795" cy="338554"/>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Georgia"/>
                <a:ea typeface="+mn-ea"/>
                <a:cs typeface="Arial" panose="020B0604020202020204" pitchFamily="34" charset="0"/>
              </a:rPr>
              <a:t>Patients</a:t>
            </a:r>
            <a:r>
              <a:rPr kumimoji="0" lang="en-US" sz="1600" b="1" i="0" u="none" strike="noStrike" kern="1200" cap="none" spc="0" normalizeH="0" baseline="0" noProof="0" dirty="0">
                <a:ln>
                  <a:noFill/>
                </a:ln>
                <a:solidFill>
                  <a:prstClr val="white">
                    <a:lumMod val="50000"/>
                  </a:prstClr>
                </a:solidFill>
                <a:effectLst/>
                <a:uLnTx/>
                <a:uFillTx/>
                <a:latin typeface="Georgia"/>
                <a:ea typeface="+mn-ea"/>
                <a:cs typeface="Arial" panose="020B0604020202020204" pitchFamily="34" charset="0"/>
              </a:rPr>
              <a:t> </a:t>
            </a:r>
          </a:p>
        </p:txBody>
      </p:sp>
      <p:sp>
        <p:nvSpPr>
          <p:cNvPr id="3" name="Text Placeholder 7">
            <a:extLst>
              <a:ext uri="{FF2B5EF4-FFF2-40B4-BE49-F238E27FC236}">
                <a16:creationId xmlns:a16="http://schemas.microsoft.com/office/drawing/2014/main" id="{D84443E6-BABC-B1C6-3774-7EF4DE434CF7}"/>
              </a:ext>
            </a:extLst>
          </p:cNvPr>
          <p:cNvSpPr txBox="1">
            <a:spLocks/>
          </p:cNvSpPr>
          <p:nvPr/>
        </p:nvSpPr>
        <p:spPr>
          <a:xfrm>
            <a:off x="670561" y="6270893"/>
            <a:ext cx="10035538" cy="237757"/>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Hutchins R., et al. Quantifying the Utility of Taking Pills for Cardiovascular Prevention.</a:t>
            </a:r>
            <a:r>
              <a:rPr kumimoji="0" lang="pt-BR"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a:t>
            </a:r>
            <a:r>
              <a:rPr kumimoji="0" lang="pt-BR"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Circ</a:t>
            </a:r>
            <a:r>
              <a:rPr kumimoji="0" lang="pt-BR"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a:t>
            </a:r>
            <a:r>
              <a:rPr kumimoji="0" lang="pt-BR"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Cardiovasc</a:t>
            </a:r>
            <a:r>
              <a:rPr kumimoji="0" lang="pt-BR"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Qual </a:t>
            </a:r>
            <a:r>
              <a:rPr kumimoji="0" lang="pt-BR"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Outcomes</a:t>
            </a:r>
            <a:r>
              <a:rPr kumimoji="0" lang="pt-BR"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a:t>
            </a:r>
            <a:r>
              <a:rPr kumimoji="0" lang="pt-BR"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March</a:t>
            </a:r>
            <a:r>
              <a:rPr kumimoji="0" lang="pt-BR"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2015</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8: 155-63.</a:t>
            </a:r>
          </a:p>
        </p:txBody>
      </p:sp>
      <p:sp>
        <p:nvSpPr>
          <p:cNvPr id="11" name="TextBox 10">
            <a:extLst>
              <a:ext uri="{FF2B5EF4-FFF2-40B4-BE49-F238E27FC236}">
                <a16:creationId xmlns:a16="http://schemas.microsoft.com/office/drawing/2014/main" id="{9093CC7B-864B-9947-2587-9CCCF5A449FD}"/>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GLO2208854</a:t>
            </a:r>
          </a:p>
        </p:txBody>
      </p:sp>
    </p:spTree>
    <p:extLst>
      <p:ext uri="{BB962C8B-B14F-4D97-AF65-F5344CB8AC3E}">
        <p14:creationId xmlns:p14="http://schemas.microsoft.com/office/powerpoint/2010/main" val="1681176685"/>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A31C2C62-B8C7-5394-7143-2A01A41207EA}"/>
              </a:ext>
            </a:extLst>
          </p:cNvPr>
          <p:cNvGraphicFramePr>
            <a:graphicFrameLocks noChangeAspect="1"/>
          </p:cNvGraphicFramePr>
          <p:nvPr>
            <p:custDataLst>
              <p:tags r:id="rId1"/>
            </p:custDataLst>
            <p:extLst>
              <p:ext uri="{D42A27DB-BD31-4B8C-83A1-F6EECF244321}">
                <p14:modId xmlns:p14="http://schemas.microsoft.com/office/powerpoint/2010/main" val="25773658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A31C2C62-B8C7-5394-7143-2A01A41207EA}"/>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62EF68EA-B847-F665-9959-9A68F7426C66}"/>
              </a:ext>
            </a:extLst>
          </p:cNvPr>
          <p:cNvSpPr>
            <a:spLocks noGrp="1"/>
          </p:cNvSpPr>
          <p:nvPr>
            <p:ph type="title"/>
          </p:nvPr>
        </p:nvSpPr>
        <p:spPr/>
        <p:txBody>
          <a:bodyPr vert="horz"/>
          <a:lstStyle/>
          <a:p>
            <a:r>
              <a:rPr lang="en-US" dirty="0"/>
              <a:t>Adherence is a Behavior ... </a:t>
            </a:r>
            <a:br>
              <a:rPr lang="en-US" dirty="0"/>
            </a:br>
            <a:r>
              <a:rPr lang="en-US" dirty="0"/>
              <a:t>Adherence to Placebo is a good Behavior!</a:t>
            </a:r>
          </a:p>
        </p:txBody>
      </p:sp>
      <p:grpSp>
        <p:nvGrpSpPr>
          <p:cNvPr id="6" name="Group 5">
            <a:extLst>
              <a:ext uri="{FF2B5EF4-FFF2-40B4-BE49-F238E27FC236}">
                <a16:creationId xmlns:a16="http://schemas.microsoft.com/office/drawing/2014/main" id="{F0BA49AB-90C6-C508-C84D-AF869F5F72C2}"/>
              </a:ext>
            </a:extLst>
          </p:cNvPr>
          <p:cNvGrpSpPr/>
          <p:nvPr/>
        </p:nvGrpSpPr>
        <p:grpSpPr>
          <a:xfrm>
            <a:off x="6280192" y="1472147"/>
            <a:ext cx="5337504" cy="1167069"/>
            <a:chOff x="4806136" y="1233856"/>
            <a:chExt cx="4003128" cy="875302"/>
          </a:xfrm>
        </p:grpSpPr>
        <p:sp>
          <p:nvSpPr>
            <p:cNvPr id="7" name="Rectangle 6">
              <a:extLst>
                <a:ext uri="{FF2B5EF4-FFF2-40B4-BE49-F238E27FC236}">
                  <a16:creationId xmlns:a16="http://schemas.microsoft.com/office/drawing/2014/main" id="{4B2A17CA-43ED-AC22-4F86-20703B30F139}"/>
                </a:ext>
              </a:extLst>
            </p:cNvPr>
            <p:cNvSpPr>
              <a:spLocks/>
            </p:cNvSpPr>
            <p:nvPr/>
          </p:nvSpPr>
          <p:spPr>
            <a:xfrm>
              <a:off x="5244259" y="1244445"/>
              <a:ext cx="3565005" cy="85362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Ins="4800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The adjusted HR for good adherence was similar in the candesartan (0·66) and placebo (0·64) groups</a:t>
              </a:r>
            </a:p>
          </p:txBody>
        </p:sp>
        <p:sp>
          <p:nvSpPr>
            <p:cNvPr id="8" name="Freeform: Shape 7">
              <a:extLst>
                <a:ext uri="{FF2B5EF4-FFF2-40B4-BE49-F238E27FC236}">
                  <a16:creationId xmlns:a16="http://schemas.microsoft.com/office/drawing/2014/main" id="{0B33ABDC-DFBA-DFB3-5376-445F0C782EE5}"/>
                </a:ext>
              </a:extLst>
            </p:cNvPr>
            <p:cNvSpPr>
              <a:spLocks noChangeAspect="1"/>
            </p:cNvSpPr>
            <p:nvPr/>
          </p:nvSpPr>
          <p:spPr>
            <a:xfrm flipV="1">
              <a:off x="4806136" y="1233856"/>
              <a:ext cx="441868" cy="875302"/>
            </a:xfrm>
            <a:custGeom>
              <a:avLst/>
              <a:gdLst>
                <a:gd name="connsiteX0" fmla="*/ 543719 w 548958"/>
                <a:gd name="connsiteY0" fmla="*/ 0 h 1087438"/>
                <a:gd name="connsiteX1" fmla="*/ 548958 w 548958"/>
                <a:gd name="connsiteY1" fmla="*/ 528 h 1087438"/>
                <a:gd name="connsiteX2" fmla="*/ 548958 w 548958"/>
                <a:gd name="connsiteY2" fmla="*/ 1086910 h 1087438"/>
                <a:gd name="connsiteX3" fmla="*/ 543719 w 548958"/>
                <a:gd name="connsiteY3" fmla="*/ 1087438 h 1087438"/>
                <a:gd name="connsiteX4" fmla="*/ 0 w 548958"/>
                <a:gd name="connsiteY4" fmla="*/ 543719 h 1087438"/>
                <a:gd name="connsiteX5" fmla="*/ 543719 w 548958"/>
                <a:gd name="connsiteY5" fmla="*/ 0 h 1087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8958" h="1087438">
                  <a:moveTo>
                    <a:pt x="543719" y="0"/>
                  </a:moveTo>
                  <a:lnTo>
                    <a:pt x="548958" y="528"/>
                  </a:lnTo>
                  <a:lnTo>
                    <a:pt x="548958" y="1086910"/>
                  </a:lnTo>
                  <a:lnTo>
                    <a:pt x="543719" y="1087438"/>
                  </a:lnTo>
                  <a:cubicBezTo>
                    <a:pt x="243431" y="1087438"/>
                    <a:pt x="0" y="844007"/>
                    <a:pt x="0" y="543719"/>
                  </a:cubicBezTo>
                  <a:cubicBezTo>
                    <a:pt x="0" y="243431"/>
                    <a:pt x="243431" y="0"/>
                    <a:pt x="543719" y="0"/>
                  </a:cubicBezTo>
                  <a:close/>
                </a:path>
              </a:pathLst>
            </a:custGeom>
            <a:gradFill flip="none" rotWithShape="1">
              <a:gsLst>
                <a:gs pos="0">
                  <a:schemeClr val="accent3"/>
                </a:gs>
                <a:gs pos="100000">
                  <a:schemeClr val="accent2"/>
                </a:gs>
              </a:gsLst>
              <a:lin ang="0" scaled="1"/>
              <a:tileRect/>
            </a:gradFill>
            <a:ln>
              <a:noFill/>
            </a:ln>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Georgia"/>
                <a:ea typeface="+mn-ea"/>
                <a:cs typeface="+mn-cs"/>
              </a:endParaRPr>
            </a:p>
          </p:txBody>
        </p:sp>
        <p:sp>
          <p:nvSpPr>
            <p:cNvPr id="9" name="Oval 8">
              <a:extLst>
                <a:ext uri="{FF2B5EF4-FFF2-40B4-BE49-F238E27FC236}">
                  <a16:creationId xmlns:a16="http://schemas.microsoft.com/office/drawing/2014/main" id="{4283FDAF-17BF-022B-A079-A6EAB55B30CA}"/>
                </a:ext>
              </a:extLst>
            </p:cNvPr>
            <p:cNvSpPr>
              <a:spLocks/>
            </p:cNvSpPr>
            <p:nvPr/>
          </p:nvSpPr>
          <p:spPr>
            <a:xfrm rot="10800000" flipV="1">
              <a:off x="4915763" y="1343870"/>
              <a:ext cx="656996" cy="657201"/>
            </a:xfrm>
            <a:prstGeom prst="ellipse">
              <a:avLst/>
            </a:prstGeom>
            <a:solidFill>
              <a:schemeClr val="bg1">
                <a:lumMod val="95000"/>
              </a:schemeClr>
            </a:solidFill>
            <a:ln w="12700" cap="flat" cmpd="sng" algn="ctr">
              <a:noFill/>
              <a:prstDash val="solid"/>
              <a:miter lim="800000"/>
            </a:ln>
            <a:effectLst>
              <a:outerShdw blurRad="63500" sx="102000" sy="102000" algn="ctr" rotWithShape="0">
                <a:prstClr val="black">
                  <a:alpha val="40000"/>
                </a:prstClr>
              </a:outerShdw>
            </a:effectLst>
          </p:spPr>
          <p:txBody>
            <a:bodyPr wrap="none" lIns="121920" tIns="121920" rIns="121920" bIns="12192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Georgia"/>
                <a:ea typeface="+mn-ea"/>
                <a:cs typeface="+mn-cs"/>
              </a:endParaRPr>
            </a:p>
          </p:txBody>
        </p:sp>
        <p:sp>
          <p:nvSpPr>
            <p:cNvPr id="10" name="Freeform: Shape 9">
              <a:extLst>
                <a:ext uri="{FF2B5EF4-FFF2-40B4-BE49-F238E27FC236}">
                  <a16:creationId xmlns:a16="http://schemas.microsoft.com/office/drawing/2014/main" id="{61FF2F18-3734-2C11-EECC-0BA63ECDE36E}"/>
                </a:ext>
              </a:extLst>
            </p:cNvPr>
            <p:cNvSpPr/>
            <p:nvPr/>
          </p:nvSpPr>
          <p:spPr>
            <a:xfrm>
              <a:off x="5049858" y="1500700"/>
              <a:ext cx="388806" cy="343540"/>
            </a:xfrm>
            <a:custGeom>
              <a:avLst/>
              <a:gdLst>
                <a:gd name="connsiteX0" fmla="*/ 950970 w 950969"/>
                <a:gd name="connsiteY0" fmla="*/ 406731 h 840257"/>
                <a:gd name="connsiteX1" fmla="*/ 945159 w 950969"/>
                <a:gd name="connsiteY1" fmla="*/ 424542 h 840257"/>
                <a:gd name="connsiteX2" fmla="*/ 927919 w 950969"/>
                <a:gd name="connsiteY2" fmla="*/ 455403 h 840257"/>
                <a:gd name="connsiteX3" fmla="*/ 925824 w 950969"/>
                <a:gd name="connsiteY3" fmla="*/ 464928 h 840257"/>
                <a:gd name="connsiteX4" fmla="*/ 910203 w 950969"/>
                <a:gd name="connsiteY4" fmla="*/ 561226 h 840257"/>
                <a:gd name="connsiteX5" fmla="*/ 908012 w 950969"/>
                <a:gd name="connsiteY5" fmla="*/ 572847 h 840257"/>
                <a:gd name="connsiteX6" fmla="*/ 895629 w 950969"/>
                <a:gd name="connsiteY6" fmla="*/ 662763 h 840257"/>
                <a:gd name="connsiteX7" fmla="*/ 891153 w 950969"/>
                <a:gd name="connsiteY7" fmla="*/ 683432 h 840257"/>
                <a:gd name="connsiteX8" fmla="*/ 867340 w 950969"/>
                <a:gd name="connsiteY8" fmla="*/ 782397 h 840257"/>
                <a:gd name="connsiteX9" fmla="*/ 819715 w 950969"/>
                <a:gd name="connsiteY9" fmla="*/ 807733 h 840257"/>
                <a:gd name="connsiteX10" fmla="*/ 770852 w 950969"/>
                <a:gd name="connsiteY10" fmla="*/ 812972 h 840257"/>
                <a:gd name="connsiteX11" fmla="*/ 408902 w 950969"/>
                <a:gd name="connsiteY11" fmla="*/ 812972 h 840257"/>
                <a:gd name="connsiteX12" fmla="*/ 347847 w 950969"/>
                <a:gd name="connsiteY12" fmla="*/ 793065 h 840257"/>
                <a:gd name="connsiteX13" fmla="*/ 329749 w 950969"/>
                <a:gd name="connsiteY13" fmla="*/ 788493 h 840257"/>
                <a:gd name="connsiteX14" fmla="*/ 328320 w 950969"/>
                <a:gd name="connsiteY14" fmla="*/ 805923 h 840257"/>
                <a:gd name="connsiteX15" fmla="*/ 293364 w 950969"/>
                <a:gd name="connsiteY15" fmla="*/ 840118 h 840257"/>
                <a:gd name="connsiteX16" fmla="*/ 285077 w 950969"/>
                <a:gd name="connsiteY16" fmla="*/ 840118 h 840257"/>
                <a:gd name="connsiteX17" fmla="*/ 44190 w 950969"/>
                <a:gd name="connsiteY17" fmla="*/ 840118 h 840257"/>
                <a:gd name="connsiteX18" fmla="*/ 220 w 950969"/>
                <a:gd name="connsiteY18" fmla="*/ 802828 h 840257"/>
                <a:gd name="connsiteX19" fmla="*/ 89 w 950969"/>
                <a:gd name="connsiteY19" fmla="*/ 800208 h 840257"/>
                <a:gd name="connsiteX20" fmla="*/ 89 w 950969"/>
                <a:gd name="connsiteY20" fmla="*/ 423495 h 840257"/>
                <a:gd name="connsiteX21" fmla="*/ 39760 w 950969"/>
                <a:gd name="connsiteY21" fmla="*/ 378377 h 840257"/>
                <a:gd name="connsiteX22" fmla="*/ 44666 w 950969"/>
                <a:gd name="connsiteY22" fmla="*/ 378346 h 840257"/>
                <a:gd name="connsiteX23" fmla="*/ 316605 w 950969"/>
                <a:gd name="connsiteY23" fmla="*/ 378346 h 840257"/>
                <a:gd name="connsiteX24" fmla="*/ 335655 w 950969"/>
                <a:gd name="connsiteY24" fmla="*/ 381966 h 840257"/>
                <a:gd name="connsiteX25" fmla="*/ 345180 w 950969"/>
                <a:gd name="connsiteY25" fmla="*/ 380823 h 840257"/>
                <a:gd name="connsiteX26" fmla="*/ 372897 w 950969"/>
                <a:gd name="connsiteY26" fmla="*/ 349866 h 840257"/>
                <a:gd name="connsiteX27" fmla="*/ 471767 w 950969"/>
                <a:gd name="connsiteY27" fmla="*/ 187465 h 840257"/>
                <a:gd name="connsiteX28" fmla="*/ 478911 w 950969"/>
                <a:gd name="connsiteY28" fmla="*/ 157080 h 840257"/>
                <a:gd name="connsiteX29" fmla="*/ 476529 w 950969"/>
                <a:gd name="connsiteY29" fmla="*/ 62973 h 840257"/>
                <a:gd name="connsiteX30" fmla="*/ 504057 w 950969"/>
                <a:gd name="connsiteY30" fmla="*/ 13443 h 840257"/>
                <a:gd name="connsiteX31" fmla="*/ 614261 w 950969"/>
                <a:gd name="connsiteY31" fmla="*/ 19539 h 840257"/>
                <a:gd name="connsiteX32" fmla="*/ 631215 w 950969"/>
                <a:gd name="connsiteY32" fmla="*/ 44876 h 840257"/>
                <a:gd name="connsiteX33" fmla="*/ 663981 w 950969"/>
                <a:gd name="connsiteY33" fmla="*/ 132125 h 840257"/>
                <a:gd name="connsiteX34" fmla="*/ 667982 w 950969"/>
                <a:gd name="connsiteY34" fmla="*/ 230994 h 840257"/>
                <a:gd name="connsiteX35" fmla="*/ 655123 w 950969"/>
                <a:gd name="connsiteY35" fmla="*/ 306528 h 840257"/>
                <a:gd name="connsiteX36" fmla="*/ 662743 w 950969"/>
                <a:gd name="connsiteY36" fmla="*/ 316053 h 840257"/>
                <a:gd name="connsiteX37" fmla="*/ 868578 w 950969"/>
                <a:gd name="connsiteY37" fmla="*/ 316053 h 840257"/>
                <a:gd name="connsiteX38" fmla="*/ 916203 w 950969"/>
                <a:gd name="connsiteY38" fmla="*/ 327387 h 840257"/>
                <a:gd name="connsiteX39" fmla="*/ 947922 w 950969"/>
                <a:gd name="connsiteY39" fmla="*/ 372726 h 840257"/>
                <a:gd name="connsiteX40" fmla="*/ 950493 w 950969"/>
                <a:gd name="connsiteY40" fmla="*/ 381394 h 840257"/>
                <a:gd name="connsiteX41" fmla="*/ 950493 w 950969"/>
                <a:gd name="connsiteY41" fmla="*/ 407207 h 840257"/>
                <a:gd name="connsiteX42" fmla="*/ 606069 w 950969"/>
                <a:gd name="connsiteY42" fmla="*/ 355296 h 840257"/>
                <a:gd name="connsiteX43" fmla="*/ 627882 w 950969"/>
                <a:gd name="connsiteY43" fmla="*/ 224898 h 840257"/>
                <a:gd name="connsiteX44" fmla="*/ 632168 w 950969"/>
                <a:gd name="connsiteY44" fmla="*/ 178416 h 840257"/>
                <a:gd name="connsiteX45" fmla="*/ 595020 w 950969"/>
                <a:gd name="connsiteY45" fmla="*/ 61068 h 840257"/>
                <a:gd name="connsiteX46" fmla="*/ 573780 w 950969"/>
                <a:gd name="connsiteY46" fmla="*/ 42018 h 840257"/>
                <a:gd name="connsiteX47" fmla="*/ 526155 w 950969"/>
                <a:gd name="connsiteY47" fmla="*/ 46209 h 840257"/>
                <a:gd name="connsiteX48" fmla="*/ 515772 w 950969"/>
                <a:gd name="connsiteY48" fmla="*/ 63545 h 840257"/>
                <a:gd name="connsiteX49" fmla="*/ 517677 w 950969"/>
                <a:gd name="connsiteY49" fmla="*/ 167558 h 840257"/>
                <a:gd name="connsiteX50" fmla="*/ 513582 w 950969"/>
                <a:gd name="connsiteY50" fmla="*/ 191847 h 840257"/>
                <a:gd name="connsiteX51" fmla="*/ 499675 w 950969"/>
                <a:gd name="connsiteY51" fmla="*/ 220422 h 840257"/>
                <a:gd name="connsiteX52" fmla="*/ 413188 w 950969"/>
                <a:gd name="connsiteY52" fmla="*/ 360344 h 840257"/>
                <a:gd name="connsiteX53" fmla="*/ 362039 w 950969"/>
                <a:gd name="connsiteY53" fmla="*/ 417494 h 840257"/>
                <a:gd name="connsiteX54" fmla="*/ 321748 w 950969"/>
                <a:gd name="connsiteY54" fmla="*/ 444450 h 840257"/>
                <a:gd name="connsiteX55" fmla="*/ 316509 w 950969"/>
                <a:gd name="connsiteY55" fmla="*/ 453213 h 840257"/>
                <a:gd name="connsiteX56" fmla="*/ 316509 w 950969"/>
                <a:gd name="connsiteY56" fmla="*/ 735724 h 840257"/>
                <a:gd name="connsiteX57" fmla="*/ 323748 w 950969"/>
                <a:gd name="connsiteY57" fmla="*/ 742487 h 840257"/>
                <a:gd name="connsiteX58" fmla="*/ 350799 w 950969"/>
                <a:gd name="connsiteY58" fmla="*/ 748107 h 840257"/>
                <a:gd name="connsiteX59" fmla="*/ 367659 w 950969"/>
                <a:gd name="connsiteY59" fmla="*/ 758298 h 840257"/>
                <a:gd name="connsiteX60" fmla="*/ 416236 w 950969"/>
                <a:gd name="connsiteY60" fmla="*/ 772872 h 840257"/>
                <a:gd name="connsiteX61" fmla="*/ 774757 w 950969"/>
                <a:gd name="connsiteY61" fmla="*/ 772872 h 840257"/>
                <a:gd name="connsiteX62" fmla="*/ 795998 w 950969"/>
                <a:gd name="connsiteY62" fmla="*/ 771633 h 840257"/>
                <a:gd name="connsiteX63" fmla="*/ 840003 w 950969"/>
                <a:gd name="connsiteY63" fmla="*/ 746202 h 840257"/>
                <a:gd name="connsiteX64" fmla="*/ 842480 w 950969"/>
                <a:gd name="connsiteY64" fmla="*/ 692671 h 840257"/>
                <a:gd name="connsiteX65" fmla="*/ 820477 w 950969"/>
                <a:gd name="connsiteY65" fmla="*/ 676002 h 840257"/>
                <a:gd name="connsiteX66" fmla="*/ 826573 w 950969"/>
                <a:gd name="connsiteY66" fmla="*/ 669430 h 840257"/>
                <a:gd name="connsiteX67" fmla="*/ 870960 w 950969"/>
                <a:gd name="connsiteY67" fmla="*/ 626663 h 840257"/>
                <a:gd name="connsiteX68" fmla="*/ 858768 w 950969"/>
                <a:gd name="connsiteY68" fmla="*/ 582372 h 840257"/>
                <a:gd name="connsiteX69" fmla="*/ 837432 w 950969"/>
                <a:gd name="connsiteY69" fmla="*/ 570656 h 840257"/>
                <a:gd name="connsiteX70" fmla="*/ 845909 w 950969"/>
                <a:gd name="connsiteY70" fmla="*/ 562464 h 840257"/>
                <a:gd name="connsiteX71" fmla="*/ 882104 w 950969"/>
                <a:gd name="connsiteY71" fmla="*/ 536652 h 840257"/>
                <a:gd name="connsiteX72" fmla="*/ 863054 w 950969"/>
                <a:gd name="connsiteY72" fmla="*/ 468643 h 840257"/>
                <a:gd name="connsiteX73" fmla="*/ 858101 w 950969"/>
                <a:gd name="connsiteY73" fmla="*/ 463500 h 840257"/>
                <a:gd name="connsiteX74" fmla="*/ 864200 w 950969"/>
                <a:gd name="connsiteY74" fmla="*/ 455615 h 840257"/>
                <a:gd name="connsiteX75" fmla="*/ 864387 w 950969"/>
                <a:gd name="connsiteY75" fmla="*/ 455594 h 840257"/>
                <a:gd name="connsiteX76" fmla="*/ 909822 w 950969"/>
                <a:gd name="connsiteY76" fmla="*/ 404445 h 840257"/>
                <a:gd name="connsiteX77" fmla="*/ 889057 w 950969"/>
                <a:gd name="connsiteY77" fmla="*/ 360534 h 840257"/>
                <a:gd name="connsiteX78" fmla="*/ 862578 w 950969"/>
                <a:gd name="connsiteY78" fmla="*/ 355581 h 840257"/>
                <a:gd name="connsiteX79" fmla="*/ 615690 w 950969"/>
                <a:gd name="connsiteY79" fmla="*/ 355581 h 840257"/>
                <a:gd name="connsiteX80" fmla="*/ 606165 w 950969"/>
                <a:gd name="connsiteY80" fmla="*/ 355581 h 840257"/>
                <a:gd name="connsiteX81" fmla="*/ 280981 w 950969"/>
                <a:gd name="connsiteY81" fmla="*/ 418732 h 840257"/>
                <a:gd name="connsiteX82" fmla="*/ 273456 w 950969"/>
                <a:gd name="connsiteY82" fmla="*/ 418256 h 840257"/>
                <a:gd name="connsiteX83" fmla="*/ 47904 w 950969"/>
                <a:gd name="connsiteY83" fmla="*/ 418256 h 840257"/>
                <a:gd name="connsiteX84" fmla="*/ 39787 w 950969"/>
                <a:gd name="connsiteY84" fmla="*/ 422783 h 840257"/>
                <a:gd name="connsiteX85" fmla="*/ 39808 w 950969"/>
                <a:gd name="connsiteY85" fmla="*/ 426447 h 840257"/>
                <a:gd name="connsiteX86" fmla="*/ 39808 w 950969"/>
                <a:gd name="connsiteY86" fmla="*/ 792493 h 840257"/>
                <a:gd name="connsiteX87" fmla="*/ 44809 w 950969"/>
                <a:gd name="connsiteY87" fmla="*/ 801426 h 840257"/>
                <a:gd name="connsiteX88" fmla="*/ 48666 w 950969"/>
                <a:gd name="connsiteY88" fmla="*/ 801447 h 840257"/>
                <a:gd name="connsiteX89" fmla="*/ 271170 w 950969"/>
                <a:gd name="connsiteY89" fmla="*/ 801447 h 840257"/>
                <a:gd name="connsiteX90" fmla="*/ 280695 w 950969"/>
                <a:gd name="connsiteY90" fmla="*/ 791445 h 840257"/>
                <a:gd name="connsiteX91" fmla="*/ 280695 w 950969"/>
                <a:gd name="connsiteY91" fmla="*/ 427686 h 840257"/>
                <a:gd name="connsiteX92" fmla="*/ 280695 w 950969"/>
                <a:gd name="connsiteY92" fmla="*/ 419113 h 840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50969" h="840257">
                  <a:moveTo>
                    <a:pt x="950970" y="406731"/>
                  </a:moveTo>
                  <a:cubicBezTo>
                    <a:pt x="949512" y="412814"/>
                    <a:pt x="947569" y="418770"/>
                    <a:pt x="945159" y="424542"/>
                  </a:cubicBezTo>
                  <a:cubicBezTo>
                    <a:pt x="939825" y="435020"/>
                    <a:pt x="933444" y="445021"/>
                    <a:pt x="927919" y="455403"/>
                  </a:cubicBezTo>
                  <a:cubicBezTo>
                    <a:pt x="926034" y="458196"/>
                    <a:pt x="925285" y="461602"/>
                    <a:pt x="925824" y="464928"/>
                  </a:cubicBezTo>
                  <a:cubicBezTo>
                    <a:pt x="939921" y="500266"/>
                    <a:pt x="931920" y="531603"/>
                    <a:pt x="910203" y="561226"/>
                  </a:cubicBezTo>
                  <a:cubicBezTo>
                    <a:pt x="907097" y="564251"/>
                    <a:pt x="906220" y="568898"/>
                    <a:pt x="908012" y="572847"/>
                  </a:cubicBezTo>
                  <a:cubicBezTo>
                    <a:pt x="921252" y="605136"/>
                    <a:pt x="913917" y="634854"/>
                    <a:pt x="895629" y="662763"/>
                  </a:cubicBezTo>
                  <a:cubicBezTo>
                    <a:pt x="890803" y="668484"/>
                    <a:pt x="889126" y="676226"/>
                    <a:pt x="891153" y="683432"/>
                  </a:cubicBezTo>
                  <a:cubicBezTo>
                    <a:pt x="899916" y="719532"/>
                    <a:pt x="894582" y="753822"/>
                    <a:pt x="867340" y="782397"/>
                  </a:cubicBezTo>
                  <a:cubicBezTo>
                    <a:pt x="854536" y="795656"/>
                    <a:pt x="837866" y="804524"/>
                    <a:pt x="819715" y="807733"/>
                  </a:cubicBezTo>
                  <a:cubicBezTo>
                    <a:pt x="803616" y="810931"/>
                    <a:pt x="787263" y="812684"/>
                    <a:pt x="770852" y="812972"/>
                  </a:cubicBezTo>
                  <a:cubicBezTo>
                    <a:pt x="650075" y="812972"/>
                    <a:pt x="529298" y="812972"/>
                    <a:pt x="408902" y="812972"/>
                  </a:cubicBezTo>
                  <a:cubicBezTo>
                    <a:pt x="387032" y="812505"/>
                    <a:pt x="365789" y="805578"/>
                    <a:pt x="347847" y="793065"/>
                  </a:cubicBezTo>
                  <a:cubicBezTo>
                    <a:pt x="342739" y="789035"/>
                    <a:pt x="336157" y="787372"/>
                    <a:pt x="329749" y="788493"/>
                  </a:cubicBezTo>
                  <a:cubicBezTo>
                    <a:pt x="329749" y="794493"/>
                    <a:pt x="329082" y="800208"/>
                    <a:pt x="328320" y="805923"/>
                  </a:cubicBezTo>
                  <a:cubicBezTo>
                    <a:pt x="326485" y="824282"/>
                    <a:pt x="311758" y="838688"/>
                    <a:pt x="293364" y="840118"/>
                  </a:cubicBezTo>
                  <a:cubicBezTo>
                    <a:pt x="290603" y="840270"/>
                    <a:pt x="287837" y="840270"/>
                    <a:pt x="285077" y="840118"/>
                  </a:cubicBezTo>
                  <a:lnTo>
                    <a:pt x="44190" y="840118"/>
                  </a:lnTo>
                  <a:cubicBezTo>
                    <a:pt x="21750" y="841963"/>
                    <a:pt x="2064" y="825268"/>
                    <a:pt x="220" y="802828"/>
                  </a:cubicBezTo>
                  <a:cubicBezTo>
                    <a:pt x="148" y="801957"/>
                    <a:pt x="104" y="801083"/>
                    <a:pt x="89" y="800208"/>
                  </a:cubicBezTo>
                  <a:cubicBezTo>
                    <a:pt x="89" y="674605"/>
                    <a:pt x="89" y="549034"/>
                    <a:pt x="89" y="423495"/>
                  </a:cubicBezTo>
                  <a:cubicBezTo>
                    <a:pt x="-1415" y="400081"/>
                    <a:pt x="16346" y="379881"/>
                    <a:pt x="39760" y="378377"/>
                  </a:cubicBezTo>
                  <a:cubicBezTo>
                    <a:pt x="41393" y="378272"/>
                    <a:pt x="43031" y="378262"/>
                    <a:pt x="44666" y="378346"/>
                  </a:cubicBezTo>
                  <a:cubicBezTo>
                    <a:pt x="135280" y="378346"/>
                    <a:pt x="225927" y="378346"/>
                    <a:pt x="316605" y="378346"/>
                  </a:cubicBezTo>
                  <a:cubicBezTo>
                    <a:pt x="323025" y="379149"/>
                    <a:pt x="329387" y="380358"/>
                    <a:pt x="335655" y="381966"/>
                  </a:cubicBezTo>
                  <a:cubicBezTo>
                    <a:pt x="338859" y="382818"/>
                    <a:pt x="342268" y="382409"/>
                    <a:pt x="345180" y="380823"/>
                  </a:cubicBezTo>
                  <a:cubicBezTo>
                    <a:pt x="355136" y="371169"/>
                    <a:pt x="364398" y="360824"/>
                    <a:pt x="372897" y="349866"/>
                  </a:cubicBezTo>
                  <a:cubicBezTo>
                    <a:pt x="409875" y="298286"/>
                    <a:pt x="442925" y="243999"/>
                    <a:pt x="471767" y="187465"/>
                  </a:cubicBezTo>
                  <a:cubicBezTo>
                    <a:pt x="476857" y="178171"/>
                    <a:pt x="479326" y="167669"/>
                    <a:pt x="478911" y="157080"/>
                  </a:cubicBezTo>
                  <a:cubicBezTo>
                    <a:pt x="477672" y="125743"/>
                    <a:pt x="477672" y="94311"/>
                    <a:pt x="476529" y="62973"/>
                  </a:cubicBezTo>
                  <a:cubicBezTo>
                    <a:pt x="475115" y="42475"/>
                    <a:pt x="485902" y="23066"/>
                    <a:pt x="504057" y="13443"/>
                  </a:cubicBezTo>
                  <a:cubicBezTo>
                    <a:pt x="538767" y="-6485"/>
                    <a:pt x="581960" y="-4096"/>
                    <a:pt x="614261" y="19539"/>
                  </a:cubicBezTo>
                  <a:cubicBezTo>
                    <a:pt x="621909" y="26463"/>
                    <a:pt x="627732" y="35165"/>
                    <a:pt x="631215" y="44876"/>
                  </a:cubicBezTo>
                  <a:cubicBezTo>
                    <a:pt x="642931" y="73451"/>
                    <a:pt x="654075" y="102693"/>
                    <a:pt x="663981" y="132125"/>
                  </a:cubicBezTo>
                  <a:cubicBezTo>
                    <a:pt x="674086" y="164139"/>
                    <a:pt x="675467" y="198269"/>
                    <a:pt x="667982" y="230994"/>
                  </a:cubicBezTo>
                  <a:cubicBezTo>
                    <a:pt x="663029" y="256045"/>
                    <a:pt x="659409" y="281382"/>
                    <a:pt x="655123" y="306528"/>
                  </a:cubicBezTo>
                  <a:cubicBezTo>
                    <a:pt x="653694" y="315100"/>
                    <a:pt x="653980" y="316053"/>
                    <a:pt x="662743" y="316053"/>
                  </a:cubicBezTo>
                  <a:lnTo>
                    <a:pt x="868578" y="316053"/>
                  </a:lnTo>
                  <a:cubicBezTo>
                    <a:pt x="885205" y="315256"/>
                    <a:pt x="901718" y="319186"/>
                    <a:pt x="916203" y="327387"/>
                  </a:cubicBezTo>
                  <a:cubicBezTo>
                    <a:pt x="932400" y="337665"/>
                    <a:pt x="943819" y="353988"/>
                    <a:pt x="947922" y="372726"/>
                  </a:cubicBezTo>
                  <a:cubicBezTo>
                    <a:pt x="948684" y="375679"/>
                    <a:pt x="949636" y="378537"/>
                    <a:pt x="950493" y="381394"/>
                  </a:cubicBezTo>
                  <a:lnTo>
                    <a:pt x="950493" y="407207"/>
                  </a:lnTo>
                  <a:close/>
                  <a:moveTo>
                    <a:pt x="606069" y="355296"/>
                  </a:moveTo>
                  <a:cubicBezTo>
                    <a:pt x="613499" y="311195"/>
                    <a:pt x="621024" y="268047"/>
                    <a:pt x="627882" y="224898"/>
                  </a:cubicBezTo>
                  <a:cubicBezTo>
                    <a:pt x="631198" y="209637"/>
                    <a:pt x="632638" y="194027"/>
                    <a:pt x="632168" y="178416"/>
                  </a:cubicBezTo>
                  <a:cubicBezTo>
                    <a:pt x="628358" y="136792"/>
                    <a:pt x="611594" y="98883"/>
                    <a:pt x="595020" y="61068"/>
                  </a:cubicBezTo>
                  <a:cubicBezTo>
                    <a:pt x="591844" y="51385"/>
                    <a:pt x="583750" y="44126"/>
                    <a:pt x="573780" y="42018"/>
                  </a:cubicBezTo>
                  <a:cubicBezTo>
                    <a:pt x="557955" y="37252"/>
                    <a:pt x="540904" y="38752"/>
                    <a:pt x="526155" y="46209"/>
                  </a:cubicBezTo>
                  <a:cubicBezTo>
                    <a:pt x="519274" y="49094"/>
                    <a:pt x="515067" y="56117"/>
                    <a:pt x="515772" y="63545"/>
                  </a:cubicBezTo>
                  <a:cubicBezTo>
                    <a:pt x="517042" y="98216"/>
                    <a:pt x="517677" y="132887"/>
                    <a:pt x="517677" y="167558"/>
                  </a:cubicBezTo>
                  <a:cubicBezTo>
                    <a:pt x="517742" y="175831"/>
                    <a:pt x="516356" y="184052"/>
                    <a:pt x="513582" y="191847"/>
                  </a:cubicBezTo>
                  <a:cubicBezTo>
                    <a:pt x="509869" y="201794"/>
                    <a:pt x="505213" y="211363"/>
                    <a:pt x="499675" y="220422"/>
                  </a:cubicBezTo>
                  <a:cubicBezTo>
                    <a:pt x="471100" y="267189"/>
                    <a:pt x="442525" y="314148"/>
                    <a:pt x="413188" y="360344"/>
                  </a:cubicBezTo>
                  <a:cubicBezTo>
                    <a:pt x="400461" y="382861"/>
                    <a:pt x="383012" y="402357"/>
                    <a:pt x="362039" y="417494"/>
                  </a:cubicBezTo>
                  <a:cubicBezTo>
                    <a:pt x="348513" y="426257"/>
                    <a:pt x="334893" y="435210"/>
                    <a:pt x="321748" y="444450"/>
                  </a:cubicBezTo>
                  <a:cubicBezTo>
                    <a:pt x="318867" y="446523"/>
                    <a:pt x="316972" y="449694"/>
                    <a:pt x="316509" y="453213"/>
                  </a:cubicBezTo>
                  <a:cubicBezTo>
                    <a:pt x="316509" y="547415"/>
                    <a:pt x="316509" y="641617"/>
                    <a:pt x="316509" y="735724"/>
                  </a:cubicBezTo>
                  <a:cubicBezTo>
                    <a:pt x="316509" y="741344"/>
                    <a:pt x="318891" y="741915"/>
                    <a:pt x="323748" y="742487"/>
                  </a:cubicBezTo>
                  <a:cubicBezTo>
                    <a:pt x="332931" y="743446"/>
                    <a:pt x="341994" y="745329"/>
                    <a:pt x="350799" y="748107"/>
                  </a:cubicBezTo>
                  <a:cubicBezTo>
                    <a:pt x="356843" y="750747"/>
                    <a:pt x="362512" y="754174"/>
                    <a:pt x="367659" y="758298"/>
                  </a:cubicBezTo>
                  <a:cubicBezTo>
                    <a:pt x="381969" y="768033"/>
                    <a:pt x="398931" y="773122"/>
                    <a:pt x="416236" y="772872"/>
                  </a:cubicBezTo>
                  <a:cubicBezTo>
                    <a:pt x="535775" y="772872"/>
                    <a:pt x="655218" y="772872"/>
                    <a:pt x="774757" y="772872"/>
                  </a:cubicBezTo>
                  <a:cubicBezTo>
                    <a:pt x="781857" y="772923"/>
                    <a:pt x="788952" y="772509"/>
                    <a:pt x="795998" y="771633"/>
                  </a:cubicBezTo>
                  <a:cubicBezTo>
                    <a:pt x="813623" y="769822"/>
                    <a:pt x="829634" y="760568"/>
                    <a:pt x="840003" y="746202"/>
                  </a:cubicBezTo>
                  <a:cubicBezTo>
                    <a:pt x="852767" y="728676"/>
                    <a:pt x="854386" y="707625"/>
                    <a:pt x="842480" y="692671"/>
                  </a:cubicBezTo>
                  <a:cubicBezTo>
                    <a:pt x="835835" y="686260"/>
                    <a:pt x="828448" y="680664"/>
                    <a:pt x="820477" y="676002"/>
                  </a:cubicBezTo>
                  <a:cubicBezTo>
                    <a:pt x="821887" y="673307"/>
                    <a:pt x="823991" y="671038"/>
                    <a:pt x="826573" y="669430"/>
                  </a:cubicBezTo>
                  <a:cubicBezTo>
                    <a:pt x="847947" y="664129"/>
                    <a:pt x="864868" y="647825"/>
                    <a:pt x="870960" y="626663"/>
                  </a:cubicBezTo>
                  <a:cubicBezTo>
                    <a:pt x="877088" y="610825"/>
                    <a:pt x="872138" y="592842"/>
                    <a:pt x="858768" y="582372"/>
                  </a:cubicBezTo>
                  <a:cubicBezTo>
                    <a:pt x="851968" y="577923"/>
                    <a:pt x="844835" y="574006"/>
                    <a:pt x="837432" y="570656"/>
                  </a:cubicBezTo>
                  <a:cubicBezTo>
                    <a:pt x="839628" y="567341"/>
                    <a:pt x="842521" y="564546"/>
                    <a:pt x="845909" y="562464"/>
                  </a:cubicBezTo>
                  <a:cubicBezTo>
                    <a:pt x="860893" y="558941"/>
                    <a:pt x="873892" y="549670"/>
                    <a:pt x="882104" y="536652"/>
                  </a:cubicBezTo>
                  <a:cubicBezTo>
                    <a:pt x="900487" y="508743"/>
                    <a:pt x="893629" y="479502"/>
                    <a:pt x="863054" y="468643"/>
                  </a:cubicBezTo>
                  <a:cubicBezTo>
                    <a:pt x="860711" y="467764"/>
                    <a:pt x="858891" y="465874"/>
                    <a:pt x="858101" y="463500"/>
                  </a:cubicBezTo>
                  <a:cubicBezTo>
                    <a:pt x="857608" y="459638"/>
                    <a:pt x="860339" y="456108"/>
                    <a:pt x="864200" y="455615"/>
                  </a:cubicBezTo>
                  <a:cubicBezTo>
                    <a:pt x="864262" y="455607"/>
                    <a:pt x="864325" y="455600"/>
                    <a:pt x="864387" y="455594"/>
                  </a:cubicBezTo>
                  <a:cubicBezTo>
                    <a:pt x="888841" y="449894"/>
                    <a:pt x="907046" y="429400"/>
                    <a:pt x="909822" y="404445"/>
                  </a:cubicBezTo>
                  <a:cubicBezTo>
                    <a:pt x="914337" y="386721"/>
                    <a:pt x="905621" y="368290"/>
                    <a:pt x="889057" y="360534"/>
                  </a:cubicBezTo>
                  <a:cubicBezTo>
                    <a:pt x="880637" y="357178"/>
                    <a:pt x="871642" y="355495"/>
                    <a:pt x="862578" y="355581"/>
                  </a:cubicBezTo>
                  <a:cubicBezTo>
                    <a:pt x="780282" y="355581"/>
                    <a:pt x="697986" y="355581"/>
                    <a:pt x="615690" y="355581"/>
                  </a:cubicBezTo>
                  <a:lnTo>
                    <a:pt x="606165" y="355581"/>
                  </a:lnTo>
                  <a:close/>
                  <a:moveTo>
                    <a:pt x="280981" y="418732"/>
                  </a:moveTo>
                  <a:cubicBezTo>
                    <a:pt x="277933" y="418732"/>
                    <a:pt x="275647" y="418256"/>
                    <a:pt x="273456" y="418256"/>
                  </a:cubicBezTo>
                  <a:cubicBezTo>
                    <a:pt x="198272" y="418256"/>
                    <a:pt x="123088" y="418256"/>
                    <a:pt x="47904" y="418256"/>
                  </a:cubicBezTo>
                  <a:cubicBezTo>
                    <a:pt x="44413" y="417264"/>
                    <a:pt x="40778" y="419291"/>
                    <a:pt x="39787" y="422783"/>
                  </a:cubicBezTo>
                  <a:cubicBezTo>
                    <a:pt x="39446" y="423982"/>
                    <a:pt x="39454" y="425253"/>
                    <a:pt x="39808" y="426447"/>
                  </a:cubicBezTo>
                  <a:cubicBezTo>
                    <a:pt x="39808" y="548431"/>
                    <a:pt x="39808" y="670446"/>
                    <a:pt x="39808" y="792493"/>
                  </a:cubicBezTo>
                  <a:cubicBezTo>
                    <a:pt x="38722" y="796341"/>
                    <a:pt x="40961" y="800340"/>
                    <a:pt x="44809" y="801426"/>
                  </a:cubicBezTo>
                  <a:cubicBezTo>
                    <a:pt x="46069" y="801782"/>
                    <a:pt x="47402" y="801789"/>
                    <a:pt x="48666" y="801447"/>
                  </a:cubicBezTo>
                  <a:cubicBezTo>
                    <a:pt x="122866" y="801447"/>
                    <a:pt x="196971" y="801447"/>
                    <a:pt x="271170" y="801447"/>
                  </a:cubicBezTo>
                  <a:cubicBezTo>
                    <a:pt x="280695" y="801447"/>
                    <a:pt x="280695" y="801447"/>
                    <a:pt x="280695" y="791445"/>
                  </a:cubicBezTo>
                  <a:cubicBezTo>
                    <a:pt x="280695" y="670224"/>
                    <a:pt x="280695" y="548971"/>
                    <a:pt x="280695" y="427686"/>
                  </a:cubicBezTo>
                  <a:lnTo>
                    <a:pt x="280695" y="419113"/>
                  </a:ln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HK" sz="1400" b="0" i="0" u="none" strike="noStrike" kern="1200" cap="none" spc="0" normalizeH="0" baseline="0" noProof="0">
                <a:ln>
                  <a:noFill/>
                </a:ln>
                <a:solidFill>
                  <a:srgbClr val="000000"/>
                </a:solidFill>
                <a:effectLst/>
                <a:uLnTx/>
                <a:uFillTx/>
                <a:latin typeface="Georgia"/>
                <a:ea typeface="+mn-ea"/>
                <a:cs typeface="+mn-cs"/>
              </a:endParaRPr>
            </a:p>
          </p:txBody>
        </p:sp>
      </p:grpSp>
      <p:sp>
        <p:nvSpPr>
          <p:cNvPr id="11" name="Freeform: Shape 10">
            <a:extLst>
              <a:ext uri="{FF2B5EF4-FFF2-40B4-BE49-F238E27FC236}">
                <a16:creationId xmlns:a16="http://schemas.microsoft.com/office/drawing/2014/main" id="{A35AEBF8-E8F9-138A-EE53-00A46083D283}"/>
              </a:ext>
            </a:extLst>
          </p:cNvPr>
          <p:cNvSpPr>
            <a:spLocks noChangeAspect="1"/>
          </p:cNvSpPr>
          <p:nvPr/>
        </p:nvSpPr>
        <p:spPr>
          <a:xfrm flipV="1">
            <a:off x="670560" y="1472147"/>
            <a:ext cx="589157" cy="1167069"/>
          </a:xfrm>
          <a:custGeom>
            <a:avLst/>
            <a:gdLst>
              <a:gd name="connsiteX0" fmla="*/ 543719 w 548958"/>
              <a:gd name="connsiteY0" fmla="*/ 0 h 1087438"/>
              <a:gd name="connsiteX1" fmla="*/ 548958 w 548958"/>
              <a:gd name="connsiteY1" fmla="*/ 528 h 1087438"/>
              <a:gd name="connsiteX2" fmla="*/ 548958 w 548958"/>
              <a:gd name="connsiteY2" fmla="*/ 1086910 h 1087438"/>
              <a:gd name="connsiteX3" fmla="*/ 543719 w 548958"/>
              <a:gd name="connsiteY3" fmla="*/ 1087438 h 1087438"/>
              <a:gd name="connsiteX4" fmla="*/ 0 w 548958"/>
              <a:gd name="connsiteY4" fmla="*/ 543719 h 1087438"/>
              <a:gd name="connsiteX5" fmla="*/ 543719 w 548958"/>
              <a:gd name="connsiteY5" fmla="*/ 0 h 1087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8958" h="1087438">
                <a:moveTo>
                  <a:pt x="543719" y="0"/>
                </a:moveTo>
                <a:lnTo>
                  <a:pt x="548958" y="528"/>
                </a:lnTo>
                <a:lnTo>
                  <a:pt x="548958" y="1086910"/>
                </a:lnTo>
                <a:lnTo>
                  <a:pt x="543719" y="1087438"/>
                </a:lnTo>
                <a:cubicBezTo>
                  <a:pt x="243431" y="1087438"/>
                  <a:pt x="0" y="844007"/>
                  <a:pt x="0" y="543719"/>
                </a:cubicBezTo>
                <a:cubicBezTo>
                  <a:pt x="0" y="243431"/>
                  <a:pt x="243431" y="0"/>
                  <a:pt x="543719" y="0"/>
                </a:cubicBezTo>
                <a:close/>
              </a:path>
            </a:pathLst>
          </a:custGeom>
          <a:gradFill flip="none" rotWithShape="1">
            <a:gsLst>
              <a:gs pos="0">
                <a:schemeClr val="accent3"/>
              </a:gs>
              <a:gs pos="100000">
                <a:schemeClr val="accent2"/>
              </a:gs>
            </a:gsLst>
            <a:lin ang="0" scaled="1"/>
            <a:tileRect/>
          </a:gradFill>
          <a:ln>
            <a:noFill/>
          </a:ln>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400" b="1" i="0" u="none" strike="noStrike" kern="0" cap="none" spc="0" normalizeH="0" baseline="0" noProof="0" dirty="0">
              <a:ln>
                <a:noFill/>
              </a:ln>
              <a:solidFill>
                <a:srgbClr val="FFFFFF"/>
              </a:solidFill>
              <a:effectLst/>
              <a:uLnTx/>
              <a:uFillTx/>
              <a:latin typeface="Georgia"/>
              <a:ea typeface="+mn-ea"/>
              <a:cs typeface="+mn-cs"/>
            </a:endParaRPr>
          </a:p>
        </p:txBody>
      </p:sp>
      <p:sp>
        <p:nvSpPr>
          <p:cNvPr id="12" name="Rectangle 11">
            <a:extLst>
              <a:ext uri="{FF2B5EF4-FFF2-40B4-BE49-F238E27FC236}">
                <a16:creationId xmlns:a16="http://schemas.microsoft.com/office/drawing/2014/main" id="{35F59DAB-DB82-0377-AAEC-ECCF459C463A}"/>
              </a:ext>
            </a:extLst>
          </p:cNvPr>
          <p:cNvSpPr>
            <a:spLocks/>
          </p:cNvSpPr>
          <p:nvPr/>
        </p:nvSpPr>
        <p:spPr>
          <a:xfrm>
            <a:off x="1254723" y="1486600"/>
            <a:ext cx="4753340" cy="11381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Ins="4800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Good adherence was associated with lower all-cause mortality in all patients HR 0·65, 95% CI 0·57–0·75)</a:t>
            </a:r>
          </a:p>
        </p:txBody>
      </p:sp>
      <p:sp>
        <p:nvSpPr>
          <p:cNvPr id="13" name="Oval 12">
            <a:extLst>
              <a:ext uri="{FF2B5EF4-FFF2-40B4-BE49-F238E27FC236}">
                <a16:creationId xmlns:a16="http://schemas.microsoft.com/office/drawing/2014/main" id="{5D4F003E-F958-DF24-7872-A89888771F6F}"/>
              </a:ext>
            </a:extLst>
          </p:cNvPr>
          <p:cNvSpPr>
            <a:spLocks/>
          </p:cNvSpPr>
          <p:nvPr/>
        </p:nvSpPr>
        <p:spPr>
          <a:xfrm rot="10800000" flipV="1">
            <a:off x="816729" y="1617547"/>
            <a:ext cx="875995" cy="876268"/>
          </a:xfrm>
          <a:prstGeom prst="ellipse">
            <a:avLst/>
          </a:prstGeom>
          <a:solidFill>
            <a:schemeClr val="bg1">
              <a:lumMod val="95000"/>
            </a:schemeClr>
          </a:solidFill>
          <a:ln w="12700" cap="flat" cmpd="sng" algn="ctr">
            <a:noFill/>
            <a:prstDash val="solid"/>
            <a:miter lim="800000"/>
          </a:ln>
          <a:effectLst>
            <a:outerShdw blurRad="63500" sx="102000" sy="102000" algn="ctr" rotWithShape="0">
              <a:prstClr val="black">
                <a:alpha val="40000"/>
              </a:prstClr>
            </a:outerShdw>
          </a:effectLst>
        </p:spPr>
        <p:txBody>
          <a:bodyPr wrap="none" lIns="121920" tIns="121920" rIns="121920" bIns="12192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400" b="1" i="0" u="none" strike="noStrike" kern="0" cap="none" spc="0" normalizeH="0" baseline="0" noProof="0" dirty="0">
              <a:ln>
                <a:noFill/>
              </a:ln>
              <a:solidFill>
                <a:srgbClr val="000000"/>
              </a:solidFill>
              <a:effectLst/>
              <a:uLnTx/>
              <a:uFillTx/>
              <a:latin typeface="Georgia"/>
              <a:ea typeface="+mn-ea"/>
              <a:cs typeface="+mn-cs"/>
            </a:endParaRPr>
          </a:p>
        </p:txBody>
      </p:sp>
      <p:sp>
        <p:nvSpPr>
          <p:cNvPr id="14" name="Freeform: Shape 13">
            <a:extLst>
              <a:ext uri="{FF2B5EF4-FFF2-40B4-BE49-F238E27FC236}">
                <a16:creationId xmlns:a16="http://schemas.microsoft.com/office/drawing/2014/main" id="{A6680E16-2114-3B0F-3416-73205CFB6A37}"/>
              </a:ext>
            </a:extLst>
          </p:cNvPr>
          <p:cNvSpPr/>
          <p:nvPr/>
        </p:nvSpPr>
        <p:spPr>
          <a:xfrm>
            <a:off x="1056009" y="1775131"/>
            <a:ext cx="397435" cy="561101"/>
          </a:xfrm>
          <a:custGeom>
            <a:avLst/>
            <a:gdLst>
              <a:gd name="connsiteX0" fmla="*/ 510188 w 603961"/>
              <a:gd name="connsiteY0" fmla="*/ 0 h 852678"/>
              <a:gd name="connsiteX1" fmla="*/ 93755 w 603961"/>
              <a:gd name="connsiteY1" fmla="*/ 0 h 852678"/>
              <a:gd name="connsiteX2" fmla="*/ 0 w 603961"/>
              <a:gd name="connsiteY2" fmla="*/ 93764 h 852678"/>
              <a:gd name="connsiteX3" fmla="*/ 0 w 603961"/>
              <a:gd name="connsiteY3" fmla="*/ 758904 h 852678"/>
              <a:gd name="connsiteX4" fmla="*/ 93755 w 603961"/>
              <a:gd name="connsiteY4" fmla="*/ 852678 h 852678"/>
              <a:gd name="connsiteX5" fmla="*/ 510188 w 603961"/>
              <a:gd name="connsiteY5" fmla="*/ 852678 h 852678"/>
              <a:gd name="connsiteX6" fmla="*/ 603961 w 603961"/>
              <a:gd name="connsiteY6" fmla="*/ 758904 h 852678"/>
              <a:gd name="connsiteX7" fmla="*/ 603961 w 603961"/>
              <a:gd name="connsiteY7" fmla="*/ 93764 h 852678"/>
              <a:gd name="connsiteX8" fmla="*/ 510188 w 603961"/>
              <a:gd name="connsiteY8" fmla="*/ 0 h 852678"/>
              <a:gd name="connsiteX9" fmla="*/ 575386 w 603961"/>
              <a:gd name="connsiteY9" fmla="*/ 758904 h 852678"/>
              <a:gd name="connsiteX10" fmla="*/ 510188 w 603961"/>
              <a:gd name="connsiteY10" fmla="*/ 824103 h 852678"/>
              <a:gd name="connsiteX11" fmla="*/ 93755 w 603961"/>
              <a:gd name="connsiteY11" fmla="*/ 824103 h 852678"/>
              <a:gd name="connsiteX12" fmla="*/ 28575 w 603961"/>
              <a:gd name="connsiteY12" fmla="*/ 758904 h 852678"/>
              <a:gd name="connsiteX13" fmla="*/ 28575 w 603961"/>
              <a:gd name="connsiteY13" fmla="*/ 384105 h 852678"/>
              <a:gd name="connsiteX14" fmla="*/ 575377 w 603961"/>
              <a:gd name="connsiteY14" fmla="*/ 384105 h 852678"/>
              <a:gd name="connsiteX15" fmla="*/ 575377 w 603961"/>
              <a:gd name="connsiteY15" fmla="*/ 758904 h 852678"/>
              <a:gd name="connsiteX16" fmla="*/ 378809 w 603961"/>
              <a:gd name="connsiteY16" fmla="*/ 287855 h 852678"/>
              <a:gd name="connsiteX17" fmla="*/ 457352 w 603961"/>
              <a:gd name="connsiteY17" fmla="*/ 355530 h 852678"/>
              <a:gd name="connsiteX18" fmla="*/ 146599 w 603961"/>
              <a:gd name="connsiteY18" fmla="*/ 355530 h 852678"/>
              <a:gd name="connsiteX19" fmla="*/ 225142 w 603961"/>
              <a:gd name="connsiteY19" fmla="*/ 287855 h 852678"/>
              <a:gd name="connsiteX20" fmla="*/ 378809 w 603961"/>
              <a:gd name="connsiteY20" fmla="*/ 287855 h 852678"/>
              <a:gd name="connsiteX21" fmla="*/ 236553 w 603961"/>
              <a:gd name="connsiteY21" fmla="*/ 166764 h 852678"/>
              <a:gd name="connsiteX22" fmla="*/ 301971 w 603961"/>
              <a:gd name="connsiteY22" fmla="*/ 101346 h 852678"/>
              <a:gd name="connsiteX23" fmla="*/ 367417 w 603961"/>
              <a:gd name="connsiteY23" fmla="*/ 166764 h 852678"/>
              <a:gd name="connsiteX24" fmla="*/ 301971 w 603961"/>
              <a:gd name="connsiteY24" fmla="*/ 253679 h 852678"/>
              <a:gd name="connsiteX25" fmla="*/ 236553 w 603961"/>
              <a:gd name="connsiteY25" fmla="*/ 166764 h 852678"/>
              <a:gd name="connsiteX26" fmla="*/ 575386 w 603961"/>
              <a:gd name="connsiteY26" fmla="*/ 355530 h 852678"/>
              <a:gd name="connsiteX27" fmla="*/ 486232 w 603961"/>
              <a:gd name="connsiteY27" fmla="*/ 355530 h 852678"/>
              <a:gd name="connsiteX28" fmla="*/ 378819 w 603961"/>
              <a:gd name="connsiteY28" fmla="*/ 259280 h 852678"/>
              <a:gd name="connsiteX29" fmla="*/ 354825 w 603961"/>
              <a:gd name="connsiteY29" fmla="*/ 259280 h 852678"/>
              <a:gd name="connsiteX30" fmla="*/ 395992 w 603961"/>
              <a:gd name="connsiteY30" fmla="*/ 166764 h 852678"/>
              <a:gd name="connsiteX31" fmla="*/ 301971 w 603961"/>
              <a:gd name="connsiteY31" fmla="*/ 72771 h 852678"/>
              <a:gd name="connsiteX32" fmla="*/ 207978 w 603961"/>
              <a:gd name="connsiteY32" fmla="*/ 166764 h 852678"/>
              <a:gd name="connsiteX33" fmla="*/ 249136 w 603961"/>
              <a:gd name="connsiteY33" fmla="*/ 259280 h 852678"/>
              <a:gd name="connsiteX34" fmla="*/ 225133 w 603961"/>
              <a:gd name="connsiteY34" fmla="*/ 259280 h 852678"/>
              <a:gd name="connsiteX35" fmla="*/ 117719 w 603961"/>
              <a:gd name="connsiteY35" fmla="*/ 355530 h 852678"/>
              <a:gd name="connsiteX36" fmla="*/ 28585 w 603961"/>
              <a:gd name="connsiteY36" fmla="*/ 355530 h 852678"/>
              <a:gd name="connsiteX37" fmla="*/ 28585 w 603961"/>
              <a:gd name="connsiteY37" fmla="*/ 93764 h 852678"/>
              <a:gd name="connsiteX38" fmla="*/ 93764 w 603961"/>
              <a:gd name="connsiteY38" fmla="*/ 28575 h 852678"/>
              <a:gd name="connsiteX39" fmla="*/ 510197 w 603961"/>
              <a:gd name="connsiteY39" fmla="*/ 28575 h 852678"/>
              <a:gd name="connsiteX40" fmla="*/ 575396 w 603961"/>
              <a:gd name="connsiteY40" fmla="*/ 93764 h 852678"/>
              <a:gd name="connsiteX41" fmla="*/ 575396 w 603961"/>
              <a:gd name="connsiteY41" fmla="*/ 355530 h 852678"/>
              <a:gd name="connsiteX42" fmla="*/ 176079 w 603961"/>
              <a:gd name="connsiteY42" fmla="*/ 649919 h 852678"/>
              <a:gd name="connsiteX43" fmla="*/ 245745 w 603961"/>
              <a:gd name="connsiteY43" fmla="*/ 649919 h 852678"/>
              <a:gd name="connsiteX44" fmla="*/ 245745 w 603961"/>
              <a:gd name="connsiteY44" fmla="*/ 719585 h 852678"/>
              <a:gd name="connsiteX45" fmla="*/ 260033 w 603961"/>
              <a:gd name="connsiteY45" fmla="*/ 733873 h 852678"/>
              <a:gd name="connsiteX46" fmla="*/ 343919 w 603961"/>
              <a:gd name="connsiteY46" fmla="*/ 733873 h 852678"/>
              <a:gd name="connsiteX47" fmla="*/ 358207 w 603961"/>
              <a:gd name="connsiteY47" fmla="*/ 719585 h 852678"/>
              <a:gd name="connsiteX48" fmla="*/ 358207 w 603961"/>
              <a:gd name="connsiteY48" fmla="*/ 649919 h 852678"/>
              <a:gd name="connsiteX49" fmla="*/ 427873 w 603961"/>
              <a:gd name="connsiteY49" fmla="*/ 649919 h 852678"/>
              <a:gd name="connsiteX50" fmla="*/ 442160 w 603961"/>
              <a:gd name="connsiteY50" fmla="*/ 635632 h 852678"/>
              <a:gd name="connsiteX51" fmla="*/ 442160 w 603961"/>
              <a:gd name="connsiteY51" fmla="*/ 551764 h 852678"/>
              <a:gd name="connsiteX52" fmla="*/ 427873 w 603961"/>
              <a:gd name="connsiteY52" fmla="*/ 537477 h 852678"/>
              <a:gd name="connsiteX53" fmla="*/ 358207 w 603961"/>
              <a:gd name="connsiteY53" fmla="*/ 537477 h 852678"/>
              <a:gd name="connsiteX54" fmla="*/ 358207 w 603961"/>
              <a:gd name="connsiteY54" fmla="*/ 467792 h 852678"/>
              <a:gd name="connsiteX55" fmla="*/ 343919 w 603961"/>
              <a:gd name="connsiteY55" fmla="*/ 453504 h 852678"/>
              <a:gd name="connsiteX56" fmla="*/ 260033 w 603961"/>
              <a:gd name="connsiteY56" fmla="*/ 453504 h 852678"/>
              <a:gd name="connsiteX57" fmla="*/ 245745 w 603961"/>
              <a:gd name="connsiteY57" fmla="*/ 467792 h 852678"/>
              <a:gd name="connsiteX58" fmla="*/ 245745 w 603961"/>
              <a:gd name="connsiteY58" fmla="*/ 537477 h 852678"/>
              <a:gd name="connsiteX59" fmla="*/ 176079 w 603961"/>
              <a:gd name="connsiteY59" fmla="*/ 537477 h 852678"/>
              <a:gd name="connsiteX60" fmla="*/ 161792 w 603961"/>
              <a:gd name="connsiteY60" fmla="*/ 551764 h 852678"/>
              <a:gd name="connsiteX61" fmla="*/ 161792 w 603961"/>
              <a:gd name="connsiteY61" fmla="*/ 635632 h 852678"/>
              <a:gd name="connsiteX62" fmla="*/ 176079 w 603961"/>
              <a:gd name="connsiteY62" fmla="*/ 649919 h 852678"/>
              <a:gd name="connsiteX63" fmla="*/ 190367 w 603961"/>
              <a:gd name="connsiteY63" fmla="*/ 566052 h 852678"/>
              <a:gd name="connsiteX64" fmla="*/ 260033 w 603961"/>
              <a:gd name="connsiteY64" fmla="*/ 566052 h 852678"/>
              <a:gd name="connsiteX65" fmla="*/ 274320 w 603961"/>
              <a:gd name="connsiteY65" fmla="*/ 551764 h 852678"/>
              <a:gd name="connsiteX66" fmla="*/ 274320 w 603961"/>
              <a:gd name="connsiteY66" fmla="*/ 482079 h 852678"/>
              <a:gd name="connsiteX67" fmla="*/ 329632 w 603961"/>
              <a:gd name="connsiteY67" fmla="*/ 482079 h 852678"/>
              <a:gd name="connsiteX68" fmla="*/ 329632 w 603961"/>
              <a:gd name="connsiteY68" fmla="*/ 551764 h 852678"/>
              <a:gd name="connsiteX69" fmla="*/ 343919 w 603961"/>
              <a:gd name="connsiteY69" fmla="*/ 566052 h 852678"/>
              <a:gd name="connsiteX70" fmla="*/ 413585 w 603961"/>
              <a:gd name="connsiteY70" fmla="*/ 566052 h 852678"/>
              <a:gd name="connsiteX71" fmla="*/ 413585 w 603961"/>
              <a:gd name="connsiteY71" fmla="*/ 621344 h 852678"/>
              <a:gd name="connsiteX72" fmla="*/ 343919 w 603961"/>
              <a:gd name="connsiteY72" fmla="*/ 621344 h 852678"/>
              <a:gd name="connsiteX73" fmla="*/ 329632 w 603961"/>
              <a:gd name="connsiteY73" fmla="*/ 635632 h 852678"/>
              <a:gd name="connsiteX74" fmla="*/ 329632 w 603961"/>
              <a:gd name="connsiteY74" fmla="*/ 705298 h 852678"/>
              <a:gd name="connsiteX75" fmla="*/ 274320 w 603961"/>
              <a:gd name="connsiteY75" fmla="*/ 705298 h 852678"/>
              <a:gd name="connsiteX76" fmla="*/ 274320 w 603961"/>
              <a:gd name="connsiteY76" fmla="*/ 635632 h 852678"/>
              <a:gd name="connsiteX77" fmla="*/ 260033 w 603961"/>
              <a:gd name="connsiteY77" fmla="*/ 621344 h 852678"/>
              <a:gd name="connsiteX78" fmla="*/ 190367 w 603961"/>
              <a:gd name="connsiteY78" fmla="*/ 621344 h 852678"/>
              <a:gd name="connsiteX79" fmla="*/ 190367 w 603961"/>
              <a:gd name="connsiteY79" fmla="*/ 566052 h 852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603961" h="852678">
                <a:moveTo>
                  <a:pt x="510188" y="0"/>
                </a:moveTo>
                <a:lnTo>
                  <a:pt x="93755" y="0"/>
                </a:lnTo>
                <a:cubicBezTo>
                  <a:pt x="42053" y="0"/>
                  <a:pt x="0" y="42062"/>
                  <a:pt x="0" y="93764"/>
                </a:cubicBezTo>
                <a:lnTo>
                  <a:pt x="0" y="758904"/>
                </a:lnTo>
                <a:cubicBezTo>
                  <a:pt x="0" y="810616"/>
                  <a:pt x="42053" y="852678"/>
                  <a:pt x="93755" y="852678"/>
                </a:cubicBezTo>
                <a:lnTo>
                  <a:pt x="510188" y="852678"/>
                </a:lnTo>
                <a:cubicBezTo>
                  <a:pt x="561889" y="852678"/>
                  <a:pt x="603961" y="810616"/>
                  <a:pt x="603961" y="758904"/>
                </a:cubicBezTo>
                <a:lnTo>
                  <a:pt x="603961" y="93764"/>
                </a:lnTo>
                <a:cubicBezTo>
                  <a:pt x="603961" y="42062"/>
                  <a:pt x="561889" y="0"/>
                  <a:pt x="510188" y="0"/>
                </a:cubicBezTo>
                <a:close/>
                <a:moveTo>
                  <a:pt x="575386" y="758904"/>
                </a:moveTo>
                <a:cubicBezTo>
                  <a:pt x="575386" y="794852"/>
                  <a:pt x="546145" y="824103"/>
                  <a:pt x="510188" y="824103"/>
                </a:cubicBezTo>
                <a:lnTo>
                  <a:pt x="93755" y="824103"/>
                </a:lnTo>
                <a:cubicBezTo>
                  <a:pt x="57817" y="824103"/>
                  <a:pt x="28575" y="794861"/>
                  <a:pt x="28575" y="758904"/>
                </a:cubicBezTo>
                <a:lnTo>
                  <a:pt x="28575" y="384105"/>
                </a:lnTo>
                <a:lnTo>
                  <a:pt x="575377" y="384105"/>
                </a:lnTo>
                <a:lnTo>
                  <a:pt x="575377" y="758904"/>
                </a:lnTo>
                <a:close/>
                <a:moveTo>
                  <a:pt x="378809" y="287855"/>
                </a:moveTo>
                <a:cubicBezTo>
                  <a:pt x="418624" y="287855"/>
                  <a:pt x="451590" y="317306"/>
                  <a:pt x="457352" y="355530"/>
                </a:cubicBezTo>
                <a:lnTo>
                  <a:pt x="146599" y="355530"/>
                </a:lnTo>
                <a:cubicBezTo>
                  <a:pt x="152362" y="317297"/>
                  <a:pt x="185337" y="287855"/>
                  <a:pt x="225142" y="287855"/>
                </a:cubicBezTo>
                <a:lnTo>
                  <a:pt x="378809" y="287855"/>
                </a:lnTo>
                <a:close/>
                <a:moveTo>
                  <a:pt x="236553" y="166764"/>
                </a:moveTo>
                <a:cubicBezTo>
                  <a:pt x="236553" y="130693"/>
                  <a:pt x="265900" y="101346"/>
                  <a:pt x="301971" y="101346"/>
                </a:cubicBezTo>
                <a:cubicBezTo>
                  <a:pt x="338061" y="101346"/>
                  <a:pt x="367417" y="130693"/>
                  <a:pt x="367417" y="166764"/>
                </a:cubicBezTo>
                <a:cubicBezTo>
                  <a:pt x="367417" y="204711"/>
                  <a:pt x="335680" y="253679"/>
                  <a:pt x="301971" y="253679"/>
                </a:cubicBezTo>
                <a:cubicBezTo>
                  <a:pt x="268281" y="253679"/>
                  <a:pt x="236553" y="204711"/>
                  <a:pt x="236553" y="166764"/>
                </a:cubicBezTo>
                <a:close/>
                <a:moveTo>
                  <a:pt x="575386" y="355530"/>
                </a:moveTo>
                <a:lnTo>
                  <a:pt x="486232" y="355530"/>
                </a:lnTo>
                <a:cubicBezTo>
                  <a:pt x="480298" y="301485"/>
                  <a:pt x="434416" y="259280"/>
                  <a:pt x="378819" y="259280"/>
                </a:cubicBezTo>
                <a:lnTo>
                  <a:pt x="354825" y="259280"/>
                </a:lnTo>
                <a:cubicBezTo>
                  <a:pt x="379695" y="236163"/>
                  <a:pt x="395992" y="199358"/>
                  <a:pt x="395992" y="166764"/>
                </a:cubicBezTo>
                <a:cubicBezTo>
                  <a:pt x="395992" y="114938"/>
                  <a:pt x="353816" y="72771"/>
                  <a:pt x="301971" y="72771"/>
                </a:cubicBezTo>
                <a:cubicBezTo>
                  <a:pt x="250146" y="72771"/>
                  <a:pt x="207978" y="114938"/>
                  <a:pt x="207978" y="166764"/>
                </a:cubicBezTo>
                <a:cubicBezTo>
                  <a:pt x="207978" y="199358"/>
                  <a:pt x="224266" y="236163"/>
                  <a:pt x="249136" y="259280"/>
                </a:cubicBezTo>
                <a:lnTo>
                  <a:pt x="225133" y="259280"/>
                </a:lnTo>
                <a:cubicBezTo>
                  <a:pt x="169545" y="259280"/>
                  <a:pt x="123654" y="301495"/>
                  <a:pt x="117719" y="355530"/>
                </a:cubicBezTo>
                <a:lnTo>
                  <a:pt x="28585" y="355530"/>
                </a:lnTo>
                <a:lnTo>
                  <a:pt x="28585" y="93764"/>
                </a:lnTo>
                <a:cubicBezTo>
                  <a:pt x="28585" y="57826"/>
                  <a:pt x="57817" y="28575"/>
                  <a:pt x="93764" y="28575"/>
                </a:cubicBezTo>
                <a:lnTo>
                  <a:pt x="510197" y="28575"/>
                </a:lnTo>
                <a:cubicBezTo>
                  <a:pt x="546145" y="28575"/>
                  <a:pt x="575396" y="57817"/>
                  <a:pt x="575396" y="93764"/>
                </a:cubicBezTo>
                <a:lnTo>
                  <a:pt x="575396" y="355530"/>
                </a:lnTo>
                <a:close/>
                <a:moveTo>
                  <a:pt x="176079" y="649919"/>
                </a:moveTo>
                <a:lnTo>
                  <a:pt x="245745" y="649919"/>
                </a:lnTo>
                <a:lnTo>
                  <a:pt x="245745" y="719585"/>
                </a:lnTo>
                <a:cubicBezTo>
                  <a:pt x="245745" y="727481"/>
                  <a:pt x="252146" y="733873"/>
                  <a:pt x="260033" y="733873"/>
                </a:cubicBezTo>
                <a:lnTo>
                  <a:pt x="343919" y="733873"/>
                </a:lnTo>
                <a:cubicBezTo>
                  <a:pt x="351806" y="733873"/>
                  <a:pt x="358207" y="727481"/>
                  <a:pt x="358207" y="719585"/>
                </a:cubicBezTo>
                <a:lnTo>
                  <a:pt x="358207" y="649919"/>
                </a:lnTo>
                <a:lnTo>
                  <a:pt x="427873" y="649919"/>
                </a:lnTo>
                <a:cubicBezTo>
                  <a:pt x="435769" y="649919"/>
                  <a:pt x="442160" y="643519"/>
                  <a:pt x="442160" y="635632"/>
                </a:cubicBezTo>
                <a:lnTo>
                  <a:pt x="442160" y="551764"/>
                </a:lnTo>
                <a:cubicBezTo>
                  <a:pt x="442160" y="543868"/>
                  <a:pt x="435769" y="537477"/>
                  <a:pt x="427873" y="537477"/>
                </a:cubicBezTo>
                <a:lnTo>
                  <a:pt x="358207" y="537477"/>
                </a:lnTo>
                <a:lnTo>
                  <a:pt x="358207" y="467792"/>
                </a:lnTo>
                <a:cubicBezTo>
                  <a:pt x="358207" y="459905"/>
                  <a:pt x="351806" y="453504"/>
                  <a:pt x="343919" y="453504"/>
                </a:cubicBezTo>
                <a:lnTo>
                  <a:pt x="260033" y="453504"/>
                </a:lnTo>
                <a:cubicBezTo>
                  <a:pt x="252146" y="453504"/>
                  <a:pt x="245745" y="459905"/>
                  <a:pt x="245745" y="467792"/>
                </a:cubicBezTo>
                <a:lnTo>
                  <a:pt x="245745" y="537477"/>
                </a:lnTo>
                <a:lnTo>
                  <a:pt x="176079" y="537477"/>
                </a:lnTo>
                <a:cubicBezTo>
                  <a:pt x="168183" y="537477"/>
                  <a:pt x="161792" y="543868"/>
                  <a:pt x="161792" y="551764"/>
                </a:cubicBezTo>
                <a:lnTo>
                  <a:pt x="161792" y="635632"/>
                </a:lnTo>
                <a:cubicBezTo>
                  <a:pt x="161792" y="643519"/>
                  <a:pt x="168183" y="649919"/>
                  <a:pt x="176079" y="649919"/>
                </a:cubicBezTo>
                <a:close/>
                <a:moveTo>
                  <a:pt x="190367" y="566052"/>
                </a:moveTo>
                <a:lnTo>
                  <a:pt x="260033" y="566052"/>
                </a:lnTo>
                <a:cubicBezTo>
                  <a:pt x="267929" y="566052"/>
                  <a:pt x="274320" y="559651"/>
                  <a:pt x="274320" y="551764"/>
                </a:cubicBezTo>
                <a:lnTo>
                  <a:pt x="274320" y="482079"/>
                </a:lnTo>
                <a:lnTo>
                  <a:pt x="329632" y="482079"/>
                </a:lnTo>
                <a:lnTo>
                  <a:pt x="329632" y="551764"/>
                </a:lnTo>
                <a:cubicBezTo>
                  <a:pt x="329632" y="559651"/>
                  <a:pt x="336033" y="566052"/>
                  <a:pt x="343919" y="566052"/>
                </a:cubicBezTo>
                <a:lnTo>
                  <a:pt x="413585" y="566052"/>
                </a:lnTo>
                <a:lnTo>
                  <a:pt x="413585" y="621344"/>
                </a:lnTo>
                <a:lnTo>
                  <a:pt x="343919" y="621344"/>
                </a:lnTo>
                <a:cubicBezTo>
                  <a:pt x="336033" y="621344"/>
                  <a:pt x="329632" y="627736"/>
                  <a:pt x="329632" y="635632"/>
                </a:cubicBezTo>
                <a:lnTo>
                  <a:pt x="329632" y="705298"/>
                </a:lnTo>
                <a:lnTo>
                  <a:pt x="274320" y="705298"/>
                </a:lnTo>
                <a:lnTo>
                  <a:pt x="274320" y="635632"/>
                </a:lnTo>
                <a:cubicBezTo>
                  <a:pt x="274320" y="627736"/>
                  <a:pt x="267929" y="621344"/>
                  <a:pt x="260033" y="621344"/>
                </a:cubicBezTo>
                <a:lnTo>
                  <a:pt x="190367" y="621344"/>
                </a:lnTo>
                <a:lnTo>
                  <a:pt x="190367" y="566052"/>
                </a:ln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HK" sz="1400" b="0" i="0" u="none" strike="noStrike" kern="1200" cap="none" spc="0" normalizeH="0" baseline="0" noProof="0">
              <a:ln>
                <a:noFill/>
              </a:ln>
              <a:solidFill>
                <a:srgbClr val="000000"/>
              </a:solidFill>
              <a:effectLst/>
              <a:uLnTx/>
              <a:uFillTx/>
              <a:latin typeface="Georgia"/>
              <a:ea typeface="+mn-ea"/>
              <a:cs typeface="+mn-cs"/>
            </a:endParaRPr>
          </a:p>
        </p:txBody>
      </p:sp>
      <p:grpSp>
        <p:nvGrpSpPr>
          <p:cNvPr id="15" name="Group 14">
            <a:extLst>
              <a:ext uri="{FF2B5EF4-FFF2-40B4-BE49-F238E27FC236}">
                <a16:creationId xmlns:a16="http://schemas.microsoft.com/office/drawing/2014/main" id="{ED9EA344-4838-85B3-B990-485711DE106F}"/>
              </a:ext>
            </a:extLst>
          </p:cNvPr>
          <p:cNvGrpSpPr/>
          <p:nvPr/>
        </p:nvGrpSpPr>
        <p:grpSpPr>
          <a:xfrm>
            <a:off x="670560" y="2969063"/>
            <a:ext cx="4103859" cy="2674560"/>
            <a:chOff x="670560" y="3055560"/>
            <a:chExt cx="4103859" cy="2674560"/>
          </a:xfrm>
        </p:grpSpPr>
        <p:sp>
          <p:nvSpPr>
            <p:cNvPr id="16" name="Text Placeholder 5">
              <a:extLst>
                <a:ext uri="{FF2B5EF4-FFF2-40B4-BE49-F238E27FC236}">
                  <a16:creationId xmlns:a16="http://schemas.microsoft.com/office/drawing/2014/main" id="{DC3EA152-1C64-4C42-536A-CF8A35E9A4E1}"/>
                </a:ext>
              </a:extLst>
            </p:cNvPr>
            <p:cNvSpPr txBox="1">
              <a:spLocks/>
            </p:cNvSpPr>
            <p:nvPr/>
          </p:nvSpPr>
          <p:spPr>
            <a:xfrm>
              <a:off x="670560" y="3055560"/>
              <a:ext cx="4103859" cy="2674560"/>
            </a:xfrm>
            <a:prstGeom prst="rect">
              <a:avLst/>
            </a:prstGeom>
            <a:solidFill>
              <a:schemeClr val="bg1">
                <a:lumMod val="95000"/>
              </a:schemeClr>
            </a:solidFill>
            <a:ln>
              <a:noFill/>
            </a:ln>
            <a:effectLst>
              <a:outerShdw blurRad="50800" dist="38100" dir="2700000" algn="tl" rotWithShape="0">
                <a:prstClr val="black">
                  <a:alpha val="40000"/>
                </a:prstClr>
              </a:outerShdw>
            </a:effectLst>
          </p:spPr>
          <p:txBody>
            <a:bodyPr lIns="121920" anchor="ctr">
              <a:no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endParaRPr kumimoji="0" lang="en-US" sz="1600" b="1" i="0" u="none" strike="noStrike" kern="1200" cap="none" spc="0" normalizeH="0" baseline="0" noProof="0" dirty="0">
                <a:ln>
                  <a:noFill/>
                </a:ln>
                <a:solidFill>
                  <a:prstClr val="white"/>
                </a:solidFill>
                <a:effectLst/>
                <a:uLnTx/>
                <a:uFillTx/>
                <a:latin typeface="Calibri"/>
                <a:ea typeface="+mn-ea"/>
                <a:cs typeface="Calibri" panose="020F0502020204030204" pitchFamily="34" charset="0"/>
              </a:endParaRPr>
            </a:p>
          </p:txBody>
        </p:sp>
        <p:pic>
          <p:nvPicPr>
            <p:cNvPr id="17" name="Espace réservé du contenu 11">
              <a:extLst>
                <a:ext uri="{FF2B5EF4-FFF2-40B4-BE49-F238E27FC236}">
                  <a16:creationId xmlns:a16="http://schemas.microsoft.com/office/drawing/2014/main" id="{EFEF06C5-C83E-20A4-8614-651140270A06}"/>
                </a:ext>
              </a:extLst>
            </p:cNvPr>
            <p:cNvPicPr>
              <a:picLocks noChangeAspect="1"/>
            </p:cNvPicPr>
            <p:nvPr/>
          </p:nvPicPr>
          <p:blipFill rotWithShape="1">
            <a:blip r:embed="rId5" cstate="screen">
              <a:extLst>
                <a:ext uri="{28A0092B-C50C-407E-A947-70E740481C1C}">
                  <a14:useLocalDpi xmlns:a14="http://schemas.microsoft.com/office/drawing/2010/main" val="0"/>
                </a:ext>
              </a:extLst>
            </a:blip>
            <a:srcRect/>
            <a:stretch/>
          </p:blipFill>
          <p:spPr>
            <a:xfrm>
              <a:off x="867528" y="3100746"/>
              <a:ext cx="3851405" cy="2584188"/>
            </a:xfrm>
            <a:prstGeom prst="rect">
              <a:avLst/>
            </a:prstGeom>
          </p:spPr>
        </p:pic>
        <p:sp>
          <p:nvSpPr>
            <p:cNvPr id="18" name="Oval 17">
              <a:extLst>
                <a:ext uri="{FF2B5EF4-FFF2-40B4-BE49-F238E27FC236}">
                  <a16:creationId xmlns:a16="http://schemas.microsoft.com/office/drawing/2014/main" id="{ECAFEC63-F93D-FA7E-2CD6-AE96ED708A40}"/>
                </a:ext>
              </a:extLst>
            </p:cNvPr>
            <p:cNvSpPr/>
            <p:nvPr/>
          </p:nvSpPr>
          <p:spPr>
            <a:xfrm>
              <a:off x="766829" y="3122090"/>
              <a:ext cx="247152" cy="24715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HK" sz="1200" b="0" i="0" u="none" strike="noStrike" kern="1200" cap="none" spc="0" normalizeH="0" baseline="0" noProof="0" dirty="0">
                  <a:ln>
                    <a:noFill/>
                  </a:ln>
                  <a:solidFill>
                    <a:prstClr val="white"/>
                  </a:solidFill>
                  <a:effectLst/>
                  <a:uLnTx/>
                  <a:uFillTx/>
                  <a:latin typeface="Georgia"/>
                  <a:ea typeface="+mn-ea"/>
                  <a:cs typeface="+mn-cs"/>
                </a:rPr>
                <a:t>A</a:t>
              </a:r>
            </a:p>
          </p:txBody>
        </p:sp>
      </p:grpSp>
      <p:graphicFrame>
        <p:nvGraphicFramePr>
          <p:cNvPr id="19" name="Table 17">
            <a:extLst>
              <a:ext uri="{FF2B5EF4-FFF2-40B4-BE49-F238E27FC236}">
                <a16:creationId xmlns:a16="http://schemas.microsoft.com/office/drawing/2014/main" id="{6C09E7EA-48BA-30B3-F945-C0D821675E38}"/>
              </a:ext>
            </a:extLst>
          </p:cNvPr>
          <p:cNvGraphicFramePr>
            <a:graphicFrameLocks noGrp="1"/>
          </p:cNvGraphicFramePr>
          <p:nvPr/>
        </p:nvGraphicFramePr>
        <p:xfrm>
          <a:off x="4971387" y="2969063"/>
          <a:ext cx="6649113" cy="2674560"/>
        </p:xfrm>
        <a:graphic>
          <a:graphicData uri="http://schemas.openxmlformats.org/drawingml/2006/table">
            <a:tbl>
              <a:tblPr firstRow="1" bandRow="1">
                <a:tableStyleId>{F5AB1C69-6EDB-4FF4-983F-18BD219EF322}</a:tableStyleId>
              </a:tblPr>
              <a:tblGrid>
                <a:gridCol w="2524833">
                  <a:extLst>
                    <a:ext uri="{9D8B030D-6E8A-4147-A177-3AD203B41FA5}">
                      <a16:colId xmlns:a16="http://schemas.microsoft.com/office/drawing/2014/main" val="2209302295"/>
                    </a:ext>
                  </a:extLst>
                </a:gridCol>
                <a:gridCol w="1031070">
                  <a:extLst>
                    <a:ext uri="{9D8B030D-6E8A-4147-A177-3AD203B41FA5}">
                      <a16:colId xmlns:a16="http://schemas.microsoft.com/office/drawing/2014/main" val="2787435019"/>
                    </a:ext>
                  </a:extLst>
                </a:gridCol>
                <a:gridCol w="1031070">
                  <a:extLst>
                    <a:ext uri="{9D8B030D-6E8A-4147-A177-3AD203B41FA5}">
                      <a16:colId xmlns:a16="http://schemas.microsoft.com/office/drawing/2014/main" val="4036228188"/>
                    </a:ext>
                  </a:extLst>
                </a:gridCol>
                <a:gridCol w="1031070">
                  <a:extLst>
                    <a:ext uri="{9D8B030D-6E8A-4147-A177-3AD203B41FA5}">
                      <a16:colId xmlns:a16="http://schemas.microsoft.com/office/drawing/2014/main" val="1555957825"/>
                    </a:ext>
                  </a:extLst>
                </a:gridCol>
                <a:gridCol w="1031070">
                  <a:extLst>
                    <a:ext uri="{9D8B030D-6E8A-4147-A177-3AD203B41FA5}">
                      <a16:colId xmlns:a16="http://schemas.microsoft.com/office/drawing/2014/main" val="3086955392"/>
                    </a:ext>
                  </a:extLst>
                </a:gridCol>
              </a:tblGrid>
              <a:tr h="339840">
                <a:tc gridSpan="5">
                  <a:txBody>
                    <a:bodyPr/>
                    <a:lstStyle/>
                    <a:p>
                      <a:r>
                        <a:rPr lang="en-HK" sz="1400" b="0" dirty="0">
                          <a:solidFill>
                            <a:schemeClr val="bg1"/>
                          </a:solidFill>
                          <a:latin typeface="+mj-lt"/>
                        </a:rPr>
                        <a:t>Numbers at risk</a:t>
                      </a:r>
                    </a:p>
                  </a:txBody>
                  <a:tcPr marL="48000" marR="48000" marT="48000" marB="4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ash"/>
                      <a:round/>
                      <a:headEnd type="none" w="med" len="med"/>
                      <a:tailEnd type="none" w="med" len="med"/>
                    </a:lnT>
                    <a:lnB w="9525" cap="flat" cmpd="sng" algn="ctr">
                      <a:noFill/>
                      <a:prstDash val="solid"/>
                      <a:round/>
                      <a:headEnd type="none" w="med" len="med"/>
                      <a:tailEnd type="none" w="med" len="med"/>
                    </a:lnB>
                    <a:solidFill>
                      <a:schemeClr val="accent3"/>
                    </a:solidFill>
                  </a:tcPr>
                </a:tc>
                <a:tc hMerge="1">
                  <a:txBody>
                    <a:bodyPr/>
                    <a:lstStyle/>
                    <a:p>
                      <a:endParaRPr lang="en-HK"/>
                    </a:p>
                  </a:txBody>
                  <a:tcPr/>
                </a:tc>
                <a:tc hMerge="1">
                  <a:txBody>
                    <a:bodyPr/>
                    <a:lstStyle/>
                    <a:p>
                      <a:pPr algn="ctr"/>
                      <a:endParaRPr lang="en-HK" sz="100" dirty="0"/>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ash"/>
                      <a:round/>
                      <a:headEnd type="none" w="med" len="med"/>
                      <a:tailEnd type="none" w="med" len="med"/>
                    </a:lnT>
                    <a:lnB w="9525" cap="flat" cmpd="sng" algn="ctr">
                      <a:solidFill>
                        <a:schemeClr val="bg1">
                          <a:lumMod val="50000"/>
                        </a:schemeClr>
                      </a:solidFill>
                      <a:prstDash val="sysDash"/>
                      <a:round/>
                      <a:headEnd type="none" w="med" len="med"/>
                      <a:tailEnd type="none" w="med" len="med"/>
                    </a:lnB>
                    <a:noFill/>
                  </a:tcPr>
                </a:tc>
                <a:tc hMerge="1">
                  <a:txBody>
                    <a:bodyPr/>
                    <a:lstStyle/>
                    <a:p>
                      <a:pPr algn="ctr"/>
                      <a:endParaRPr lang="en-HK" sz="100" dirty="0"/>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ash"/>
                      <a:round/>
                      <a:headEnd type="none" w="med" len="med"/>
                      <a:tailEnd type="none" w="med" len="med"/>
                    </a:lnT>
                    <a:lnB w="9525" cap="flat" cmpd="sng" algn="ctr">
                      <a:solidFill>
                        <a:schemeClr val="bg1">
                          <a:lumMod val="50000"/>
                        </a:schemeClr>
                      </a:solidFill>
                      <a:prstDash val="sysDash"/>
                      <a:round/>
                      <a:headEnd type="none" w="med" len="med"/>
                      <a:tailEnd type="none" w="med" len="med"/>
                    </a:lnB>
                    <a:noFill/>
                  </a:tcPr>
                </a:tc>
                <a:tc hMerge="1">
                  <a:txBody>
                    <a:bodyPr/>
                    <a:lstStyle/>
                    <a:p>
                      <a:pPr algn="ctr"/>
                      <a:endParaRPr lang="en-HK" sz="100" dirty="0"/>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ash"/>
                      <a:round/>
                      <a:headEnd type="none" w="med" len="med"/>
                      <a:tailEnd type="none" w="med" len="med"/>
                    </a:lnT>
                    <a:lnB w="9525" cap="flat" cmpd="sng" algn="ctr">
                      <a:solidFill>
                        <a:schemeClr val="bg1">
                          <a:lumMod val="50000"/>
                        </a:schemeClr>
                      </a:solidFill>
                      <a:prstDash val="sysDash"/>
                      <a:round/>
                      <a:headEnd type="none" w="med" len="med"/>
                      <a:tailEnd type="none" w="med" len="med"/>
                    </a:lnB>
                    <a:noFill/>
                  </a:tcPr>
                </a:tc>
                <a:extLst>
                  <a:ext uri="{0D108BD9-81ED-4DB2-BD59-A6C34878D82A}">
                    <a16:rowId xmlns:a16="http://schemas.microsoft.com/office/drawing/2014/main" val="4205465351"/>
                  </a:ext>
                </a:extLst>
              </a:tr>
              <a:tr h="583680">
                <a:tc>
                  <a:txBody>
                    <a:bodyPr/>
                    <a:lstStyle/>
                    <a:p>
                      <a:r>
                        <a:rPr lang="en-HK" sz="1400" b="1" dirty="0" err="1">
                          <a:latin typeface="+mj-lt"/>
                        </a:rPr>
                        <a:t>Candersartan</a:t>
                      </a:r>
                      <a:r>
                        <a:rPr lang="en-HK" sz="1400" b="1" dirty="0">
                          <a:latin typeface="+mj-lt"/>
                        </a:rPr>
                        <a:t> and compliance ≤ 80</a:t>
                      </a:r>
                    </a:p>
                  </a:txBody>
                  <a:tcPr marL="48000" marR="48000" marT="48000" marB="4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50000"/>
                        </a:schemeClr>
                      </a:solidFill>
                      <a:prstDash val="sysDash"/>
                      <a:round/>
                      <a:headEnd type="none" w="med" len="med"/>
                      <a:tailEnd type="none" w="med" len="med"/>
                    </a:lnB>
                    <a:noFill/>
                  </a:tcPr>
                </a:tc>
                <a:tc>
                  <a:txBody>
                    <a:bodyPr/>
                    <a:lstStyle/>
                    <a:p>
                      <a:pPr algn="ctr"/>
                      <a:r>
                        <a:rPr lang="en-HK" sz="1400" b="0" dirty="0"/>
                        <a:t>493</a:t>
                      </a:r>
                    </a:p>
                  </a:txBody>
                  <a:tcPr marL="48000" marR="48000" marT="48000" marB="4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50000"/>
                        </a:schemeClr>
                      </a:solidFill>
                      <a:prstDash val="sysDash"/>
                      <a:round/>
                      <a:headEnd type="none" w="med" len="med"/>
                      <a:tailEnd type="none" w="med" len="med"/>
                    </a:lnB>
                    <a:noFill/>
                  </a:tcPr>
                </a:tc>
                <a:tc>
                  <a:txBody>
                    <a:bodyPr/>
                    <a:lstStyle/>
                    <a:p>
                      <a:pPr algn="ctr"/>
                      <a:r>
                        <a:rPr lang="en-HK" sz="1400" b="0" dirty="0">
                          <a:solidFill>
                            <a:schemeClr val="tx1"/>
                          </a:solidFill>
                        </a:rPr>
                        <a:t>426</a:t>
                      </a:r>
                    </a:p>
                  </a:txBody>
                  <a:tcPr marL="48000" marR="48000" marT="48000" marB="4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50000"/>
                        </a:schemeClr>
                      </a:solidFill>
                      <a:prstDash val="sysDash"/>
                      <a:round/>
                      <a:headEnd type="none" w="med" len="med"/>
                      <a:tailEnd type="none" w="med" len="med"/>
                    </a:lnB>
                    <a:noFill/>
                  </a:tcPr>
                </a:tc>
                <a:tc>
                  <a:txBody>
                    <a:bodyPr/>
                    <a:lstStyle/>
                    <a:p>
                      <a:pPr algn="ctr"/>
                      <a:r>
                        <a:rPr lang="en-HK" sz="1400" b="0" dirty="0">
                          <a:solidFill>
                            <a:schemeClr val="tx1"/>
                          </a:solidFill>
                        </a:rPr>
                        <a:t>380</a:t>
                      </a:r>
                    </a:p>
                  </a:txBody>
                  <a:tcPr marL="48000" marR="48000" marT="48000" marB="4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50000"/>
                        </a:schemeClr>
                      </a:solidFill>
                      <a:prstDash val="sysDash"/>
                      <a:round/>
                      <a:headEnd type="none" w="med" len="med"/>
                      <a:tailEnd type="none" w="med" len="med"/>
                    </a:lnB>
                    <a:noFill/>
                  </a:tcPr>
                </a:tc>
                <a:tc>
                  <a:txBody>
                    <a:bodyPr/>
                    <a:lstStyle/>
                    <a:p>
                      <a:pPr algn="ctr"/>
                      <a:r>
                        <a:rPr lang="en-HK" sz="1400" b="0" dirty="0">
                          <a:solidFill>
                            <a:schemeClr val="tx1"/>
                          </a:solidFill>
                        </a:rPr>
                        <a:t>249</a:t>
                      </a:r>
                    </a:p>
                  </a:txBody>
                  <a:tcPr marL="48000" marR="48000" marT="48000" marB="4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50000"/>
                        </a:schemeClr>
                      </a:solidFill>
                      <a:prstDash val="sysDash"/>
                      <a:round/>
                      <a:headEnd type="none" w="med" len="med"/>
                      <a:tailEnd type="none" w="med" len="med"/>
                    </a:lnB>
                    <a:noFill/>
                  </a:tcPr>
                </a:tc>
                <a:extLst>
                  <a:ext uri="{0D108BD9-81ED-4DB2-BD59-A6C34878D82A}">
                    <a16:rowId xmlns:a16="http://schemas.microsoft.com/office/drawing/2014/main" val="2218427423"/>
                  </a:ext>
                </a:extLst>
              </a:tr>
              <a:tr h="58368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HK" sz="1400" b="1" dirty="0" err="1">
                          <a:latin typeface="+mj-lt"/>
                        </a:rPr>
                        <a:t>Candersartan</a:t>
                      </a:r>
                      <a:r>
                        <a:rPr lang="en-HK" sz="1400" b="1" dirty="0">
                          <a:latin typeface="+mj-lt"/>
                        </a:rPr>
                        <a:t> and compliance &gt; 80</a:t>
                      </a:r>
                    </a:p>
                  </a:txBody>
                  <a:tcPr marL="48000" marR="48000" marT="48000" marB="4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sysDash"/>
                      <a:round/>
                      <a:headEnd type="none" w="med" len="med"/>
                      <a:tailEnd type="none" w="med" len="med"/>
                    </a:lnT>
                    <a:lnB w="9525" cap="flat" cmpd="sng" algn="ctr">
                      <a:solidFill>
                        <a:schemeClr val="bg1">
                          <a:lumMod val="50000"/>
                        </a:schemeClr>
                      </a:solidFill>
                      <a:prstDash val="sysDash"/>
                      <a:round/>
                      <a:headEnd type="none" w="med" len="med"/>
                      <a:tailEnd type="none" w="med" len="med"/>
                    </a:lnB>
                    <a:noFill/>
                  </a:tcPr>
                </a:tc>
                <a:tc>
                  <a:txBody>
                    <a:bodyPr/>
                    <a:lstStyle/>
                    <a:p>
                      <a:pPr algn="ctr"/>
                      <a:r>
                        <a:rPr lang="en-HK" sz="1400" b="0" dirty="0"/>
                        <a:t>3310</a:t>
                      </a:r>
                    </a:p>
                  </a:txBody>
                  <a:tcPr marL="48000" marR="48000" marT="48000" marB="4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sysDash"/>
                      <a:round/>
                      <a:headEnd type="none" w="med" len="med"/>
                      <a:tailEnd type="none" w="med" len="med"/>
                    </a:lnT>
                    <a:lnB w="9525" cap="flat" cmpd="sng" algn="ctr">
                      <a:solidFill>
                        <a:schemeClr val="bg1">
                          <a:lumMod val="50000"/>
                        </a:schemeClr>
                      </a:solidFill>
                      <a:prstDash val="sysDash"/>
                      <a:round/>
                      <a:headEnd type="none" w="med" len="med"/>
                      <a:tailEnd type="none" w="med" len="med"/>
                    </a:lnB>
                    <a:noFill/>
                  </a:tcPr>
                </a:tc>
                <a:tc>
                  <a:txBody>
                    <a:bodyPr/>
                    <a:lstStyle/>
                    <a:p>
                      <a:pPr algn="ctr"/>
                      <a:r>
                        <a:rPr lang="en-HK" sz="1400" b="0" dirty="0">
                          <a:solidFill>
                            <a:schemeClr val="tx1"/>
                          </a:solidFill>
                        </a:rPr>
                        <a:t>3137</a:t>
                      </a:r>
                    </a:p>
                  </a:txBody>
                  <a:tcPr marL="48000" marR="48000" marT="48000" marB="4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sysDash"/>
                      <a:round/>
                      <a:headEnd type="none" w="med" len="med"/>
                      <a:tailEnd type="none" w="med" len="med"/>
                    </a:lnT>
                    <a:lnB w="9525" cap="flat" cmpd="sng" algn="ctr">
                      <a:solidFill>
                        <a:schemeClr val="bg1">
                          <a:lumMod val="50000"/>
                        </a:schemeClr>
                      </a:solidFill>
                      <a:prstDash val="sysDash"/>
                      <a:round/>
                      <a:headEnd type="none" w="med" len="med"/>
                      <a:tailEnd type="none" w="med" len="med"/>
                    </a:lnB>
                    <a:noFill/>
                  </a:tcPr>
                </a:tc>
                <a:tc>
                  <a:txBody>
                    <a:bodyPr/>
                    <a:lstStyle/>
                    <a:p>
                      <a:pPr algn="ctr"/>
                      <a:r>
                        <a:rPr lang="en-HK" sz="1400" b="0" dirty="0">
                          <a:solidFill>
                            <a:schemeClr val="tx1"/>
                          </a:solidFill>
                        </a:rPr>
                        <a:t>2891</a:t>
                      </a:r>
                    </a:p>
                  </a:txBody>
                  <a:tcPr marL="48000" marR="48000" marT="48000" marB="4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sysDash"/>
                      <a:round/>
                      <a:headEnd type="none" w="med" len="med"/>
                      <a:tailEnd type="none" w="med" len="med"/>
                    </a:lnT>
                    <a:lnB w="9525" cap="flat" cmpd="sng" algn="ctr">
                      <a:solidFill>
                        <a:schemeClr val="bg1">
                          <a:lumMod val="50000"/>
                        </a:schemeClr>
                      </a:solidFill>
                      <a:prstDash val="sysDash"/>
                      <a:round/>
                      <a:headEnd type="none" w="med" len="med"/>
                      <a:tailEnd type="none" w="med" len="med"/>
                    </a:lnB>
                    <a:noFill/>
                  </a:tcPr>
                </a:tc>
                <a:tc>
                  <a:txBody>
                    <a:bodyPr/>
                    <a:lstStyle/>
                    <a:p>
                      <a:pPr algn="ctr"/>
                      <a:r>
                        <a:rPr lang="en-HK" sz="1400" b="0" dirty="0">
                          <a:solidFill>
                            <a:schemeClr val="tx1"/>
                          </a:solidFill>
                        </a:rPr>
                        <a:t>1967</a:t>
                      </a:r>
                    </a:p>
                  </a:txBody>
                  <a:tcPr marL="48000" marR="48000" marT="48000" marB="4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sysDash"/>
                      <a:round/>
                      <a:headEnd type="none" w="med" len="med"/>
                      <a:tailEnd type="none" w="med" len="med"/>
                    </a:lnT>
                    <a:lnB w="9525" cap="flat" cmpd="sng" algn="ctr">
                      <a:solidFill>
                        <a:schemeClr val="bg1">
                          <a:lumMod val="50000"/>
                        </a:schemeClr>
                      </a:solidFill>
                      <a:prstDash val="sysDash"/>
                      <a:round/>
                      <a:headEnd type="none" w="med" len="med"/>
                      <a:tailEnd type="none" w="med" len="med"/>
                    </a:lnB>
                    <a:noFill/>
                  </a:tcPr>
                </a:tc>
                <a:extLst>
                  <a:ext uri="{0D108BD9-81ED-4DB2-BD59-A6C34878D82A}">
                    <a16:rowId xmlns:a16="http://schemas.microsoft.com/office/drawing/2014/main" val="3564104665"/>
                  </a:ext>
                </a:extLst>
              </a:tr>
              <a:tr h="583680">
                <a:tc>
                  <a:txBody>
                    <a:bodyPr/>
                    <a:lstStyle/>
                    <a:p>
                      <a:r>
                        <a:rPr lang="en-HK" sz="1400" b="1" dirty="0">
                          <a:latin typeface="+mj-lt"/>
                        </a:rPr>
                        <a:t>Placebo and </a:t>
                      </a:r>
                      <a:br>
                        <a:rPr lang="en-HK" sz="1400" b="1" dirty="0">
                          <a:latin typeface="+mj-lt"/>
                        </a:rPr>
                      </a:br>
                      <a:r>
                        <a:rPr lang="en-HK" sz="1400" b="1" dirty="0">
                          <a:latin typeface="+mj-lt"/>
                        </a:rPr>
                        <a:t>compliance ≤ 80%</a:t>
                      </a:r>
                    </a:p>
                  </a:txBody>
                  <a:tcPr marL="48000" marR="48000" marT="48000" marB="4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sysDash"/>
                      <a:round/>
                      <a:headEnd type="none" w="med" len="med"/>
                      <a:tailEnd type="none" w="med" len="med"/>
                    </a:lnT>
                    <a:lnB w="9525" cap="flat" cmpd="sng" algn="ctr">
                      <a:solidFill>
                        <a:schemeClr val="bg1">
                          <a:lumMod val="50000"/>
                        </a:schemeClr>
                      </a:solidFill>
                      <a:prstDash val="sysDash"/>
                      <a:round/>
                      <a:headEnd type="none" w="med" len="med"/>
                      <a:tailEnd type="none" w="med" len="med"/>
                    </a:lnB>
                    <a:noFill/>
                  </a:tcPr>
                </a:tc>
                <a:tc>
                  <a:txBody>
                    <a:bodyPr/>
                    <a:lstStyle/>
                    <a:p>
                      <a:pPr algn="ctr"/>
                      <a:r>
                        <a:rPr lang="en-HK" sz="1400" b="0" dirty="0"/>
                        <a:t>435</a:t>
                      </a:r>
                    </a:p>
                  </a:txBody>
                  <a:tcPr marL="48000" marR="48000" marT="48000" marB="4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sysDash"/>
                      <a:round/>
                      <a:headEnd type="none" w="med" len="med"/>
                      <a:tailEnd type="none" w="med" len="med"/>
                    </a:lnT>
                    <a:lnB w="9525" cap="flat" cmpd="sng" algn="ctr">
                      <a:solidFill>
                        <a:schemeClr val="bg1">
                          <a:lumMod val="50000"/>
                        </a:schemeClr>
                      </a:solidFill>
                      <a:prstDash val="sysDash"/>
                      <a:round/>
                      <a:headEnd type="none" w="med" len="med"/>
                      <a:tailEnd type="none" w="med" len="med"/>
                    </a:lnB>
                    <a:noFill/>
                  </a:tcPr>
                </a:tc>
                <a:tc>
                  <a:txBody>
                    <a:bodyPr/>
                    <a:lstStyle/>
                    <a:p>
                      <a:pPr algn="ctr"/>
                      <a:r>
                        <a:rPr lang="en-HK" sz="1400" b="0" dirty="0">
                          <a:solidFill>
                            <a:schemeClr val="tx1"/>
                          </a:solidFill>
                        </a:rPr>
                        <a:t>359</a:t>
                      </a:r>
                    </a:p>
                  </a:txBody>
                  <a:tcPr marL="48000" marR="48000" marT="48000" marB="4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sysDash"/>
                      <a:round/>
                      <a:headEnd type="none" w="med" len="med"/>
                      <a:tailEnd type="none" w="med" len="med"/>
                    </a:lnT>
                    <a:lnB w="9525" cap="flat" cmpd="sng" algn="ctr">
                      <a:solidFill>
                        <a:schemeClr val="bg1">
                          <a:lumMod val="50000"/>
                        </a:schemeClr>
                      </a:solidFill>
                      <a:prstDash val="sysDash"/>
                      <a:round/>
                      <a:headEnd type="none" w="med" len="med"/>
                      <a:tailEnd type="none" w="med" len="med"/>
                    </a:lnB>
                    <a:noFill/>
                  </a:tcPr>
                </a:tc>
                <a:tc>
                  <a:txBody>
                    <a:bodyPr/>
                    <a:lstStyle/>
                    <a:p>
                      <a:pPr algn="ctr"/>
                      <a:r>
                        <a:rPr lang="en-HK" sz="1400" b="0" dirty="0">
                          <a:solidFill>
                            <a:schemeClr val="tx1"/>
                          </a:solidFill>
                        </a:rPr>
                        <a:t>306</a:t>
                      </a:r>
                    </a:p>
                  </a:txBody>
                  <a:tcPr marL="48000" marR="48000" marT="48000" marB="4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sysDash"/>
                      <a:round/>
                      <a:headEnd type="none" w="med" len="med"/>
                      <a:tailEnd type="none" w="med" len="med"/>
                    </a:lnT>
                    <a:lnB w="9525" cap="flat" cmpd="sng" algn="ctr">
                      <a:solidFill>
                        <a:schemeClr val="bg1">
                          <a:lumMod val="50000"/>
                        </a:schemeClr>
                      </a:solidFill>
                      <a:prstDash val="sysDash"/>
                      <a:round/>
                      <a:headEnd type="none" w="med" len="med"/>
                      <a:tailEnd type="none" w="med" len="med"/>
                    </a:lnB>
                    <a:noFill/>
                  </a:tcPr>
                </a:tc>
                <a:tc>
                  <a:txBody>
                    <a:bodyPr/>
                    <a:lstStyle/>
                    <a:p>
                      <a:pPr algn="ctr"/>
                      <a:r>
                        <a:rPr lang="en-HK" sz="1400" b="0" dirty="0">
                          <a:solidFill>
                            <a:schemeClr val="tx1"/>
                          </a:solidFill>
                        </a:rPr>
                        <a:t>209</a:t>
                      </a:r>
                    </a:p>
                  </a:txBody>
                  <a:tcPr marL="48000" marR="48000" marT="48000" marB="4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sysDash"/>
                      <a:round/>
                      <a:headEnd type="none" w="med" len="med"/>
                      <a:tailEnd type="none" w="med" len="med"/>
                    </a:lnT>
                    <a:lnB w="9525" cap="flat" cmpd="sng" algn="ctr">
                      <a:solidFill>
                        <a:schemeClr val="bg1">
                          <a:lumMod val="50000"/>
                        </a:schemeClr>
                      </a:solidFill>
                      <a:prstDash val="sysDash"/>
                      <a:round/>
                      <a:headEnd type="none" w="med" len="med"/>
                      <a:tailEnd type="none" w="med" len="med"/>
                    </a:lnB>
                    <a:noFill/>
                  </a:tcPr>
                </a:tc>
                <a:extLst>
                  <a:ext uri="{0D108BD9-81ED-4DB2-BD59-A6C34878D82A}">
                    <a16:rowId xmlns:a16="http://schemas.microsoft.com/office/drawing/2014/main" val="4292746376"/>
                  </a:ext>
                </a:extLst>
              </a:tr>
              <a:tr h="58368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HK" sz="1400" b="1" dirty="0">
                          <a:latin typeface="+mj-lt"/>
                        </a:rPr>
                        <a:t>Placebo and </a:t>
                      </a:r>
                      <a:br>
                        <a:rPr lang="en-HK" sz="1400" b="1" dirty="0">
                          <a:latin typeface="+mj-lt"/>
                        </a:rPr>
                      </a:br>
                      <a:r>
                        <a:rPr lang="en-HK" sz="1400" b="1" dirty="0">
                          <a:latin typeface="+mj-lt"/>
                        </a:rPr>
                        <a:t>compliance &gt; 80%</a:t>
                      </a:r>
                    </a:p>
                  </a:txBody>
                  <a:tcPr marL="48000" marR="48000" marT="48000" marB="4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sysDash"/>
                      <a:round/>
                      <a:headEnd type="none" w="med" len="med"/>
                      <a:tailEnd type="none" w="med" len="med"/>
                    </a:lnT>
                    <a:lnB w="12700" cap="flat" cmpd="sng" algn="ctr">
                      <a:solidFill>
                        <a:schemeClr val="accent3"/>
                      </a:solidFill>
                      <a:prstDash val="solid"/>
                      <a:round/>
                      <a:headEnd type="none" w="med" len="med"/>
                      <a:tailEnd type="none" w="med" len="med"/>
                    </a:lnB>
                    <a:noFill/>
                  </a:tcPr>
                </a:tc>
                <a:tc>
                  <a:txBody>
                    <a:bodyPr/>
                    <a:lstStyle/>
                    <a:p>
                      <a:pPr algn="ctr"/>
                      <a:r>
                        <a:rPr lang="en-HK" sz="1400" b="0" dirty="0"/>
                        <a:t>3361</a:t>
                      </a:r>
                    </a:p>
                  </a:txBody>
                  <a:tcPr marL="48000" marR="48000" marT="48000" marB="4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sysDash"/>
                      <a:round/>
                      <a:headEnd type="none" w="med" len="med"/>
                      <a:tailEnd type="none" w="med" len="med"/>
                    </a:lnT>
                    <a:lnB w="12700" cap="flat" cmpd="sng" algn="ctr">
                      <a:solidFill>
                        <a:schemeClr val="accent3"/>
                      </a:solidFill>
                      <a:prstDash val="solid"/>
                      <a:round/>
                      <a:headEnd type="none" w="med" len="med"/>
                      <a:tailEnd type="none" w="med" len="med"/>
                    </a:lnB>
                    <a:noFill/>
                  </a:tcPr>
                </a:tc>
                <a:tc>
                  <a:txBody>
                    <a:bodyPr/>
                    <a:lstStyle/>
                    <a:p>
                      <a:pPr algn="ctr"/>
                      <a:r>
                        <a:rPr lang="en-HK" sz="1400" b="0" dirty="0">
                          <a:solidFill>
                            <a:schemeClr val="tx1"/>
                          </a:solidFill>
                        </a:rPr>
                        <a:t>3106</a:t>
                      </a:r>
                    </a:p>
                  </a:txBody>
                  <a:tcPr marL="48000" marR="48000" marT="48000" marB="4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sysDash"/>
                      <a:round/>
                      <a:headEnd type="none" w="med" len="med"/>
                      <a:tailEnd type="none" w="med" len="med"/>
                    </a:lnT>
                    <a:lnB w="12700" cap="flat" cmpd="sng" algn="ctr">
                      <a:solidFill>
                        <a:schemeClr val="accent3"/>
                      </a:solidFill>
                      <a:prstDash val="solid"/>
                      <a:round/>
                      <a:headEnd type="none" w="med" len="med"/>
                      <a:tailEnd type="none" w="med" len="med"/>
                    </a:lnB>
                    <a:noFill/>
                  </a:tcPr>
                </a:tc>
                <a:tc>
                  <a:txBody>
                    <a:bodyPr/>
                    <a:lstStyle/>
                    <a:p>
                      <a:pPr algn="ctr"/>
                      <a:r>
                        <a:rPr lang="en-HK" sz="1400" b="0" dirty="0">
                          <a:solidFill>
                            <a:schemeClr val="tx1"/>
                          </a:solidFill>
                        </a:rPr>
                        <a:t>2864</a:t>
                      </a:r>
                    </a:p>
                  </a:txBody>
                  <a:tcPr marL="48000" marR="48000" marT="48000" marB="4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sysDash"/>
                      <a:round/>
                      <a:headEnd type="none" w="med" len="med"/>
                      <a:tailEnd type="none" w="med" len="med"/>
                    </a:lnT>
                    <a:lnB w="12700" cap="flat" cmpd="sng" algn="ctr">
                      <a:solidFill>
                        <a:schemeClr val="accent3"/>
                      </a:solidFill>
                      <a:prstDash val="solid"/>
                      <a:round/>
                      <a:headEnd type="none" w="med" len="med"/>
                      <a:tailEnd type="none" w="med" len="med"/>
                    </a:lnB>
                    <a:noFill/>
                  </a:tcPr>
                </a:tc>
                <a:tc>
                  <a:txBody>
                    <a:bodyPr/>
                    <a:lstStyle/>
                    <a:p>
                      <a:pPr algn="ctr"/>
                      <a:r>
                        <a:rPr lang="en-HK" sz="1400" b="0" dirty="0">
                          <a:solidFill>
                            <a:schemeClr val="tx1"/>
                          </a:solidFill>
                        </a:rPr>
                        <a:t>1951</a:t>
                      </a:r>
                    </a:p>
                  </a:txBody>
                  <a:tcPr marL="48000" marR="48000" marT="48000" marB="4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sysDash"/>
                      <a:round/>
                      <a:headEnd type="none" w="med" len="med"/>
                      <a:tailEnd type="none" w="med" len="med"/>
                    </a:lnT>
                    <a:lnB w="12700" cap="flat" cmpd="sng" algn="ctr">
                      <a:solidFill>
                        <a:schemeClr val="accent3"/>
                      </a:solidFill>
                      <a:prstDash val="solid"/>
                      <a:round/>
                      <a:headEnd type="none" w="med" len="med"/>
                      <a:tailEnd type="none" w="med" len="med"/>
                    </a:lnB>
                    <a:noFill/>
                  </a:tcPr>
                </a:tc>
                <a:extLst>
                  <a:ext uri="{0D108BD9-81ED-4DB2-BD59-A6C34878D82A}">
                    <a16:rowId xmlns:a16="http://schemas.microsoft.com/office/drawing/2014/main" val="290613973"/>
                  </a:ext>
                </a:extLst>
              </a:tr>
            </a:tbl>
          </a:graphicData>
        </a:graphic>
      </p:graphicFrame>
      <p:sp>
        <p:nvSpPr>
          <p:cNvPr id="3" name="Text Placeholder 7">
            <a:extLst>
              <a:ext uri="{FF2B5EF4-FFF2-40B4-BE49-F238E27FC236}">
                <a16:creationId xmlns:a16="http://schemas.microsoft.com/office/drawing/2014/main" id="{1F0AFA9A-7798-5894-AD73-2377E1C17AF8}"/>
              </a:ext>
            </a:extLst>
          </p:cNvPr>
          <p:cNvSpPr txBox="1">
            <a:spLocks/>
          </p:cNvSpPr>
          <p:nvPr/>
        </p:nvSpPr>
        <p:spPr>
          <a:xfrm>
            <a:off x="670561" y="6125468"/>
            <a:ext cx="10035538"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Granger BB, et al. Adherence to candesartan and placebo and outcomes in chronic heart failure in the CHARM program: double-blind, randomized, controlled clinical trial. Lancet. 2005 Dec 10;366(9502):2005-11</a:t>
            </a:r>
          </a:p>
        </p:txBody>
      </p:sp>
      <p:sp>
        <p:nvSpPr>
          <p:cNvPr id="21" name="TextBox 20">
            <a:extLst>
              <a:ext uri="{FF2B5EF4-FFF2-40B4-BE49-F238E27FC236}">
                <a16:creationId xmlns:a16="http://schemas.microsoft.com/office/drawing/2014/main" id="{157025BD-5E6F-A47D-383C-E493D7F33737}"/>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GLO2208854</a:t>
            </a:r>
          </a:p>
        </p:txBody>
      </p:sp>
    </p:spTree>
    <p:extLst>
      <p:ext uri="{BB962C8B-B14F-4D97-AF65-F5344CB8AC3E}">
        <p14:creationId xmlns:p14="http://schemas.microsoft.com/office/powerpoint/2010/main" val="2486110713"/>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75FC1437-15D7-EC98-F951-F717BA866E8A}"/>
              </a:ext>
            </a:extLst>
          </p:cNvPr>
          <p:cNvGraphicFramePr>
            <a:graphicFrameLocks noChangeAspect="1"/>
          </p:cNvGraphicFramePr>
          <p:nvPr>
            <p:custDataLst>
              <p:tags r:id="rId1"/>
            </p:custDataLst>
            <p:extLst>
              <p:ext uri="{D42A27DB-BD31-4B8C-83A1-F6EECF244321}">
                <p14:modId xmlns:p14="http://schemas.microsoft.com/office/powerpoint/2010/main" val="241586397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75FC1437-15D7-EC98-F951-F717BA866E8A}"/>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5ED0FCC4-5C8C-497E-4787-87F310049AE9}"/>
              </a:ext>
            </a:extLst>
          </p:cNvPr>
          <p:cNvSpPr>
            <a:spLocks noGrp="1"/>
          </p:cNvSpPr>
          <p:nvPr>
            <p:ph type="title"/>
          </p:nvPr>
        </p:nvSpPr>
        <p:spPr/>
        <p:txBody>
          <a:bodyPr vert="horz"/>
          <a:lstStyle/>
          <a:p>
            <a:r>
              <a:rPr lang="en-US" dirty="0"/>
              <a:t>Time spent by physicians talking with patients about their use of medications - a survey of ESH Centers of Excellence</a:t>
            </a:r>
          </a:p>
        </p:txBody>
      </p:sp>
      <p:graphicFrame>
        <p:nvGraphicFramePr>
          <p:cNvPr id="7" name="Chart 6">
            <a:extLst>
              <a:ext uri="{FF2B5EF4-FFF2-40B4-BE49-F238E27FC236}">
                <a16:creationId xmlns:a16="http://schemas.microsoft.com/office/drawing/2014/main" id="{03B7F005-7086-FECE-B292-FF7EAAA47404}"/>
              </a:ext>
            </a:extLst>
          </p:cNvPr>
          <p:cNvGraphicFramePr/>
          <p:nvPr/>
        </p:nvGraphicFramePr>
        <p:xfrm>
          <a:off x="655320" y="1447800"/>
          <a:ext cx="10965180" cy="4483767"/>
        </p:xfrm>
        <a:graphic>
          <a:graphicData uri="http://schemas.openxmlformats.org/drawingml/2006/chart">
            <c:chart xmlns:c="http://schemas.openxmlformats.org/drawingml/2006/chart" xmlns:r="http://schemas.openxmlformats.org/officeDocument/2006/relationships" r:id="rId5"/>
          </a:graphicData>
        </a:graphic>
      </p:graphicFrame>
      <p:sp>
        <p:nvSpPr>
          <p:cNvPr id="3" name="Text Placeholder 7">
            <a:extLst>
              <a:ext uri="{FF2B5EF4-FFF2-40B4-BE49-F238E27FC236}">
                <a16:creationId xmlns:a16="http://schemas.microsoft.com/office/drawing/2014/main" id="{EAA81709-D417-26E3-E17F-71BB68B8D988}"/>
              </a:ext>
            </a:extLst>
          </p:cNvPr>
          <p:cNvSpPr txBox="1">
            <a:spLocks/>
          </p:cNvSpPr>
          <p:nvPr/>
        </p:nvSpPr>
        <p:spPr>
          <a:xfrm>
            <a:off x="670561" y="6125468"/>
            <a:ext cx="10035538"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Burnier</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M,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Prejbisz</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A, Weber T, et al. Hypertension healthcare professional beliefs and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behaviour</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regarding patient medication adherence: a survey conducted among European Society of Hypertension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Centres</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of Excellence. Blood Pressure. 2021 Oct;30(5):282-290. </a:t>
            </a:r>
          </a:p>
        </p:txBody>
      </p:sp>
      <p:sp>
        <p:nvSpPr>
          <p:cNvPr id="6" name="TextBox 5">
            <a:extLst>
              <a:ext uri="{FF2B5EF4-FFF2-40B4-BE49-F238E27FC236}">
                <a16:creationId xmlns:a16="http://schemas.microsoft.com/office/drawing/2014/main" id="{7BB7D0B2-81D7-E43C-53A6-156C5AEF81F5}"/>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GLO2208854</a:t>
            </a:r>
          </a:p>
        </p:txBody>
      </p:sp>
    </p:spTree>
    <p:extLst>
      <p:ext uri="{BB962C8B-B14F-4D97-AF65-F5344CB8AC3E}">
        <p14:creationId xmlns:p14="http://schemas.microsoft.com/office/powerpoint/2010/main" val="230788176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hink-cell data - do not delete" hidden="1">
            <a:extLst>
              <a:ext uri="{FF2B5EF4-FFF2-40B4-BE49-F238E27FC236}">
                <a16:creationId xmlns:a16="http://schemas.microsoft.com/office/drawing/2014/main" id="{D6BC3E91-B542-4E38-8C3D-7DAF99721300}"/>
              </a:ext>
            </a:extLst>
          </p:cNvPr>
          <p:cNvGraphicFramePr>
            <a:graphicFrameLocks noChangeAspect="1"/>
          </p:cNvGraphicFramePr>
          <p:nvPr>
            <p:custDataLst>
              <p:tags r:id="rId1"/>
            </p:custDataLst>
            <p:extLst>
              <p:ext uri="{D42A27DB-BD31-4B8C-83A1-F6EECF244321}">
                <p14:modId xmlns:p14="http://schemas.microsoft.com/office/powerpoint/2010/main" val="3997640323"/>
              </p:ext>
            </p:extLst>
          </p:nvPr>
        </p:nvGraphicFramePr>
        <p:xfrm>
          <a:off x="2118" y="2118"/>
          <a:ext cx="2117" cy="2117"/>
        </p:xfrm>
        <a:graphic>
          <a:graphicData uri="http://schemas.openxmlformats.org/presentationml/2006/ole">
            <mc:AlternateContent xmlns:mc="http://schemas.openxmlformats.org/markup-compatibility/2006">
              <mc:Choice xmlns:v="urn:schemas-microsoft-com:vml" Requires="v">
                <p:oleObj name="think-cell Slide" r:id="rId3" imgW="421" imgH="420" progId="TCLayout.ActiveDocument.1">
                  <p:embed/>
                </p:oleObj>
              </mc:Choice>
              <mc:Fallback>
                <p:oleObj name="think-cell Slide" r:id="rId3" imgW="421" imgH="420" progId="TCLayout.ActiveDocument.1">
                  <p:embed/>
                  <p:pic>
                    <p:nvPicPr>
                      <p:cNvPr id="8" name="think-cell data - do not delete" hidden="1">
                        <a:extLst>
                          <a:ext uri="{FF2B5EF4-FFF2-40B4-BE49-F238E27FC236}">
                            <a16:creationId xmlns:a16="http://schemas.microsoft.com/office/drawing/2014/main" id="{D6BC3E91-B542-4E38-8C3D-7DAF99721300}"/>
                          </a:ext>
                        </a:extLst>
                      </p:cNvPr>
                      <p:cNvPicPr/>
                      <p:nvPr/>
                    </p:nvPicPr>
                    <p:blipFill>
                      <a:blip r:embed="rId4"/>
                      <a:stretch>
                        <a:fillRect/>
                      </a:stretch>
                    </p:blipFill>
                    <p:spPr>
                      <a:xfrm>
                        <a:off x="2118" y="2118"/>
                        <a:ext cx="2117" cy="2117"/>
                      </a:xfrm>
                      <a:prstGeom prst="rect">
                        <a:avLst/>
                      </a:prstGeom>
                    </p:spPr>
                  </p:pic>
                </p:oleObj>
              </mc:Fallback>
            </mc:AlternateContent>
          </a:graphicData>
        </a:graphic>
      </p:graphicFrame>
      <p:sp>
        <p:nvSpPr>
          <p:cNvPr id="4" name="Title 3">
            <a:extLst>
              <a:ext uri="{FF2B5EF4-FFF2-40B4-BE49-F238E27FC236}">
                <a16:creationId xmlns:a16="http://schemas.microsoft.com/office/drawing/2014/main" id="{A59F66A9-D778-22E1-92D1-FF48BB3313CF}"/>
              </a:ext>
            </a:extLst>
          </p:cNvPr>
          <p:cNvSpPr>
            <a:spLocks noGrp="1"/>
          </p:cNvSpPr>
          <p:nvPr>
            <p:ph type="title"/>
          </p:nvPr>
        </p:nvSpPr>
        <p:spPr>
          <a:xfrm>
            <a:off x="670560" y="355600"/>
            <a:ext cx="10937240" cy="520701"/>
          </a:xfrm>
        </p:spPr>
        <p:txBody>
          <a:bodyPr vert="horz"/>
          <a:lstStyle/>
          <a:p>
            <a:r>
              <a:rPr lang="en-US" dirty="0"/>
              <a:t>Unadjusted costs of non-adherence</a:t>
            </a:r>
            <a:endParaRPr lang="pt-BR" dirty="0"/>
          </a:p>
        </p:txBody>
      </p:sp>
      <p:cxnSp>
        <p:nvCxnSpPr>
          <p:cNvPr id="5" name="Straight Connector 4">
            <a:extLst>
              <a:ext uri="{FF2B5EF4-FFF2-40B4-BE49-F238E27FC236}">
                <a16:creationId xmlns:a16="http://schemas.microsoft.com/office/drawing/2014/main" id="{5C9E60D1-5A6A-2250-E692-3458E07565E1}"/>
              </a:ext>
            </a:extLst>
          </p:cNvPr>
          <p:cNvCxnSpPr>
            <a:cxnSpLocks/>
          </p:cNvCxnSpPr>
          <p:nvPr/>
        </p:nvCxnSpPr>
        <p:spPr>
          <a:xfrm>
            <a:off x="1431758" y="5300502"/>
            <a:ext cx="9974179"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DDB5CB62-AA45-35A3-F92B-4A29307F25E9}"/>
              </a:ext>
            </a:extLst>
          </p:cNvPr>
          <p:cNvSpPr txBox="1"/>
          <p:nvPr/>
        </p:nvSpPr>
        <p:spPr>
          <a:xfrm>
            <a:off x="1543049" y="5375341"/>
            <a:ext cx="1368592" cy="455763"/>
          </a:xfrm>
          <a:prstGeom prst="rect">
            <a:avLst/>
          </a:prstGeom>
          <a:noFill/>
        </p:spPr>
        <p:txBody>
          <a:bodyPr wrap="square" lIns="0" tIns="0" rIns="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000000"/>
                </a:solidFill>
                <a:effectLst/>
                <a:uLnTx/>
                <a:uFillTx/>
                <a:latin typeface="Georgia"/>
                <a:ea typeface="+mn-ea"/>
                <a:cs typeface="+mn-cs"/>
              </a:rPr>
              <a:t>Cardiovascular diseases</a:t>
            </a:r>
          </a:p>
        </p:txBody>
      </p:sp>
      <p:sp>
        <p:nvSpPr>
          <p:cNvPr id="11" name="TextBox 10">
            <a:extLst>
              <a:ext uri="{FF2B5EF4-FFF2-40B4-BE49-F238E27FC236}">
                <a16:creationId xmlns:a16="http://schemas.microsoft.com/office/drawing/2014/main" id="{4B9942F6-ED3F-9451-5C69-DB0A2F1E2EBC}"/>
              </a:ext>
            </a:extLst>
          </p:cNvPr>
          <p:cNvSpPr txBox="1"/>
          <p:nvPr/>
        </p:nvSpPr>
        <p:spPr>
          <a:xfrm>
            <a:off x="3215259" y="5375341"/>
            <a:ext cx="1368592" cy="227881"/>
          </a:xfrm>
          <a:prstGeom prst="rect">
            <a:avLst/>
          </a:prstGeom>
          <a:noFill/>
        </p:spPr>
        <p:txBody>
          <a:bodyPr wrap="square" lIns="0" tIns="0" rIns="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000000"/>
                </a:solidFill>
                <a:effectLst/>
                <a:uLnTx/>
                <a:uFillTx/>
                <a:latin typeface="Georgia"/>
                <a:ea typeface="+mn-ea"/>
                <a:cs typeface="+mn-cs"/>
              </a:rPr>
              <a:t>Mental health</a:t>
            </a:r>
          </a:p>
        </p:txBody>
      </p:sp>
      <p:sp>
        <p:nvSpPr>
          <p:cNvPr id="12" name="TextBox 11">
            <a:extLst>
              <a:ext uri="{FF2B5EF4-FFF2-40B4-BE49-F238E27FC236}">
                <a16:creationId xmlns:a16="http://schemas.microsoft.com/office/drawing/2014/main" id="{9D27821A-25DD-F467-3279-3AE8BDC4FB3D}"/>
              </a:ext>
            </a:extLst>
          </p:cNvPr>
          <p:cNvSpPr txBox="1"/>
          <p:nvPr/>
        </p:nvSpPr>
        <p:spPr>
          <a:xfrm>
            <a:off x="4887469" y="5375341"/>
            <a:ext cx="1368592" cy="455763"/>
          </a:xfrm>
          <a:prstGeom prst="rect">
            <a:avLst/>
          </a:prstGeom>
          <a:noFill/>
        </p:spPr>
        <p:txBody>
          <a:bodyPr wrap="square" lIns="0" tIns="0" rIns="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000000"/>
                </a:solidFill>
                <a:effectLst/>
                <a:uLnTx/>
                <a:uFillTx/>
                <a:latin typeface="Georgia"/>
                <a:ea typeface="+mn-ea"/>
                <a:cs typeface="+mn-cs"/>
              </a:rPr>
              <a:t>Diabetes Mellitus</a:t>
            </a:r>
          </a:p>
        </p:txBody>
      </p:sp>
      <p:sp>
        <p:nvSpPr>
          <p:cNvPr id="13" name="TextBox 12">
            <a:extLst>
              <a:ext uri="{FF2B5EF4-FFF2-40B4-BE49-F238E27FC236}">
                <a16:creationId xmlns:a16="http://schemas.microsoft.com/office/drawing/2014/main" id="{17D6400B-3240-0CE0-6367-4DB80C597D51}"/>
              </a:ext>
            </a:extLst>
          </p:cNvPr>
          <p:cNvSpPr txBox="1"/>
          <p:nvPr/>
        </p:nvSpPr>
        <p:spPr>
          <a:xfrm>
            <a:off x="6559679" y="5375341"/>
            <a:ext cx="1368592" cy="227881"/>
          </a:xfrm>
          <a:prstGeom prst="rect">
            <a:avLst/>
          </a:prstGeom>
          <a:noFill/>
        </p:spPr>
        <p:txBody>
          <a:bodyPr wrap="square" lIns="0" tIns="0" rIns="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000000"/>
                </a:solidFill>
                <a:effectLst/>
                <a:uLnTx/>
                <a:uFillTx/>
                <a:latin typeface="Georgia"/>
                <a:ea typeface="+mn-ea"/>
                <a:cs typeface="+mn-cs"/>
              </a:rPr>
              <a:t>Osteoporosis </a:t>
            </a:r>
          </a:p>
        </p:txBody>
      </p:sp>
      <p:sp>
        <p:nvSpPr>
          <p:cNvPr id="14" name="TextBox 13">
            <a:extLst>
              <a:ext uri="{FF2B5EF4-FFF2-40B4-BE49-F238E27FC236}">
                <a16:creationId xmlns:a16="http://schemas.microsoft.com/office/drawing/2014/main" id="{BF565706-7C0A-215B-9FAF-04432E11CE3A}"/>
              </a:ext>
            </a:extLst>
          </p:cNvPr>
          <p:cNvSpPr txBox="1"/>
          <p:nvPr/>
        </p:nvSpPr>
        <p:spPr>
          <a:xfrm>
            <a:off x="8174020" y="5375341"/>
            <a:ext cx="1484330" cy="455763"/>
          </a:xfrm>
          <a:prstGeom prst="rect">
            <a:avLst/>
          </a:prstGeom>
          <a:noFill/>
        </p:spPr>
        <p:txBody>
          <a:bodyPr wrap="square" lIns="0" tIns="0" rIns="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000000"/>
                </a:solidFill>
                <a:effectLst/>
                <a:uLnTx/>
                <a:uFillTx/>
                <a:latin typeface="Georgia"/>
                <a:ea typeface="+mn-ea"/>
                <a:cs typeface="+mn-cs"/>
              </a:rPr>
              <a:t>Gastrointestinal disease</a:t>
            </a:r>
          </a:p>
        </p:txBody>
      </p:sp>
      <p:sp>
        <p:nvSpPr>
          <p:cNvPr id="15" name="TextBox 14">
            <a:extLst>
              <a:ext uri="{FF2B5EF4-FFF2-40B4-BE49-F238E27FC236}">
                <a16:creationId xmlns:a16="http://schemas.microsoft.com/office/drawing/2014/main" id="{1E0F9D8C-5EA3-133E-800C-A25FD4CC3C7C}"/>
              </a:ext>
            </a:extLst>
          </p:cNvPr>
          <p:cNvSpPr txBox="1"/>
          <p:nvPr/>
        </p:nvSpPr>
        <p:spPr>
          <a:xfrm>
            <a:off x="9904101" y="5375341"/>
            <a:ext cx="1368592" cy="227881"/>
          </a:xfrm>
          <a:prstGeom prst="rect">
            <a:avLst/>
          </a:prstGeom>
          <a:noFill/>
        </p:spPr>
        <p:txBody>
          <a:bodyPr wrap="square" lIns="0" tIns="0" rIns="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000000"/>
                </a:solidFill>
                <a:effectLst/>
                <a:uLnTx/>
                <a:uFillTx/>
                <a:latin typeface="Georgia"/>
                <a:ea typeface="+mn-ea"/>
                <a:cs typeface="+mn-cs"/>
              </a:rPr>
              <a:t>All causes</a:t>
            </a:r>
          </a:p>
        </p:txBody>
      </p:sp>
      <p:sp>
        <p:nvSpPr>
          <p:cNvPr id="16" name="TextBox 15">
            <a:extLst>
              <a:ext uri="{FF2B5EF4-FFF2-40B4-BE49-F238E27FC236}">
                <a16:creationId xmlns:a16="http://schemas.microsoft.com/office/drawing/2014/main" id="{822FF333-DD9F-C698-B34A-6FCA81E7841D}"/>
              </a:ext>
            </a:extLst>
          </p:cNvPr>
          <p:cNvSpPr txBox="1"/>
          <p:nvPr/>
        </p:nvSpPr>
        <p:spPr>
          <a:xfrm>
            <a:off x="709195" y="1447800"/>
            <a:ext cx="523241" cy="227881"/>
          </a:xfrm>
          <a:prstGeom prst="rect">
            <a:avLst/>
          </a:prstGeom>
          <a:noFill/>
        </p:spPr>
        <p:txBody>
          <a:bodyPr wrap="square" lIns="0" tIns="0" rIns="0" bIns="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000000"/>
                </a:solidFill>
                <a:effectLst/>
                <a:uLnTx/>
                <a:uFillTx/>
                <a:latin typeface="Calibri"/>
                <a:ea typeface="+mn-ea"/>
                <a:cs typeface="+mn-cs"/>
              </a:rPr>
              <a:t>60000</a:t>
            </a:r>
          </a:p>
        </p:txBody>
      </p:sp>
      <p:sp>
        <p:nvSpPr>
          <p:cNvPr id="17" name="TextBox 16">
            <a:extLst>
              <a:ext uri="{FF2B5EF4-FFF2-40B4-BE49-F238E27FC236}">
                <a16:creationId xmlns:a16="http://schemas.microsoft.com/office/drawing/2014/main" id="{66A6160A-E12E-4350-E585-47186A9F83F1}"/>
              </a:ext>
            </a:extLst>
          </p:cNvPr>
          <p:cNvSpPr txBox="1"/>
          <p:nvPr/>
        </p:nvSpPr>
        <p:spPr>
          <a:xfrm>
            <a:off x="709195" y="2067728"/>
            <a:ext cx="523241" cy="227881"/>
          </a:xfrm>
          <a:prstGeom prst="rect">
            <a:avLst/>
          </a:prstGeom>
          <a:noFill/>
        </p:spPr>
        <p:txBody>
          <a:bodyPr wrap="square" lIns="0" tIns="0" rIns="0" bIns="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000000"/>
                </a:solidFill>
                <a:effectLst/>
                <a:uLnTx/>
                <a:uFillTx/>
                <a:latin typeface="Calibri"/>
                <a:ea typeface="+mn-ea"/>
                <a:cs typeface="+mn-cs"/>
              </a:rPr>
              <a:t>50000</a:t>
            </a:r>
          </a:p>
        </p:txBody>
      </p:sp>
      <p:sp>
        <p:nvSpPr>
          <p:cNvPr id="18" name="TextBox 17">
            <a:extLst>
              <a:ext uri="{FF2B5EF4-FFF2-40B4-BE49-F238E27FC236}">
                <a16:creationId xmlns:a16="http://schemas.microsoft.com/office/drawing/2014/main" id="{CBA2AEE7-5363-1099-A30B-71D7D31AC88E}"/>
              </a:ext>
            </a:extLst>
          </p:cNvPr>
          <p:cNvSpPr txBox="1"/>
          <p:nvPr/>
        </p:nvSpPr>
        <p:spPr>
          <a:xfrm>
            <a:off x="709195" y="2687655"/>
            <a:ext cx="523241" cy="227881"/>
          </a:xfrm>
          <a:prstGeom prst="rect">
            <a:avLst/>
          </a:prstGeom>
          <a:noFill/>
        </p:spPr>
        <p:txBody>
          <a:bodyPr wrap="square" lIns="0" tIns="0" rIns="0" bIns="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000000"/>
                </a:solidFill>
                <a:effectLst/>
                <a:uLnTx/>
                <a:uFillTx/>
                <a:latin typeface="Calibri"/>
                <a:ea typeface="+mn-ea"/>
                <a:cs typeface="+mn-cs"/>
              </a:rPr>
              <a:t>40000</a:t>
            </a:r>
          </a:p>
        </p:txBody>
      </p:sp>
      <p:sp>
        <p:nvSpPr>
          <p:cNvPr id="19" name="TextBox 18">
            <a:extLst>
              <a:ext uri="{FF2B5EF4-FFF2-40B4-BE49-F238E27FC236}">
                <a16:creationId xmlns:a16="http://schemas.microsoft.com/office/drawing/2014/main" id="{0865C1BC-F49D-1723-1A97-712C3286FC79}"/>
              </a:ext>
            </a:extLst>
          </p:cNvPr>
          <p:cNvSpPr txBox="1"/>
          <p:nvPr/>
        </p:nvSpPr>
        <p:spPr>
          <a:xfrm>
            <a:off x="709195" y="3307583"/>
            <a:ext cx="523241" cy="227881"/>
          </a:xfrm>
          <a:prstGeom prst="rect">
            <a:avLst/>
          </a:prstGeom>
          <a:noFill/>
        </p:spPr>
        <p:txBody>
          <a:bodyPr wrap="square" lIns="0" tIns="0" rIns="0" bIns="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000000"/>
                </a:solidFill>
                <a:effectLst/>
                <a:uLnTx/>
                <a:uFillTx/>
                <a:latin typeface="Calibri"/>
                <a:ea typeface="+mn-ea"/>
                <a:cs typeface="+mn-cs"/>
              </a:rPr>
              <a:t>30000</a:t>
            </a:r>
          </a:p>
        </p:txBody>
      </p:sp>
      <p:sp>
        <p:nvSpPr>
          <p:cNvPr id="20" name="TextBox 19">
            <a:extLst>
              <a:ext uri="{FF2B5EF4-FFF2-40B4-BE49-F238E27FC236}">
                <a16:creationId xmlns:a16="http://schemas.microsoft.com/office/drawing/2014/main" id="{DCB748BC-91F5-2D48-DB78-73723E776BDB}"/>
              </a:ext>
            </a:extLst>
          </p:cNvPr>
          <p:cNvSpPr txBox="1"/>
          <p:nvPr/>
        </p:nvSpPr>
        <p:spPr>
          <a:xfrm>
            <a:off x="709195" y="3927511"/>
            <a:ext cx="523241" cy="227881"/>
          </a:xfrm>
          <a:prstGeom prst="rect">
            <a:avLst/>
          </a:prstGeom>
          <a:noFill/>
        </p:spPr>
        <p:txBody>
          <a:bodyPr wrap="square" lIns="0" tIns="0" rIns="0" bIns="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000000"/>
                </a:solidFill>
                <a:effectLst/>
                <a:uLnTx/>
                <a:uFillTx/>
                <a:latin typeface="Calibri"/>
                <a:ea typeface="+mn-ea"/>
                <a:cs typeface="+mn-cs"/>
              </a:rPr>
              <a:t>20000</a:t>
            </a:r>
          </a:p>
        </p:txBody>
      </p:sp>
      <p:sp>
        <p:nvSpPr>
          <p:cNvPr id="21" name="TextBox 20">
            <a:extLst>
              <a:ext uri="{FF2B5EF4-FFF2-40B4-BE49-F238E27FC236}">
                <a16:creationId xmlns:a16="http://schemas.microsoft.com/office/drawing/2014/main" id="{17E979AD-21D7-AEC8-3072-B006BB60C2A8}"/>
              </a:ext>
            </a:extLst>
          </p:cNvPr>
          <p:cNvSpPr txBox="1"/>
          <p:nvPr/>
        </p:nvSpPr>
        <p:spPr>
          <a:xfrm>
            <a:off x="709195" y="4547438"/>
            <a:ext cx="523241" cy="227881"/>
          </a:xfrm>
          <a:prstGeom prst="rect">
            <a:avLst/>
          </a:prstGeom>
          <a:noFill/>
        </p:spPr>
        <p:txBody>
          <a:bodyPr wrap="square" lIns="0" tIns="0" rIns="0" bIns="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000000"/>
                </a:solidFill>
                <a:effectLst/>
                <a:uLnTx/>
                <a:uFillTx/>
                <a:latin typeface="Calibri"/>
                <a:ea typeface="+mn-ea"/>
                <a:cs typeface="+mn-cs"/>
              </a:rPr>
              <a:t>10000</a:t>
            </a:r>
          </a:p>
        </p:txBody>
      </p:sp>
      <p:sp>
        <p:nvSpPr>
          <p:cNvPr id="22" name="TextBox 21">
            <a:extLst>
              <a:ext uri="{FF2B5EF4-FFF2-40B4-BE49-F238E27FC236}">
                <a16:creationId xmlns:a16="http://schemas.microsoft.com/office/drawing/2014/main" id="{BF65D268-E006-6B11-DC54-5239A6E840FA}"/>
              </a:ext>
            </a:extLst>
          </p:cNvPr>
          <p:cNvSpPr txBox="1"/>
          <p:nvPr/>
        </p:nvSpPr>
        <p:spPr>
          <a:xfrm>
            <a:off x="709195" y="5167367"/>
            <a:ext cx="523241" cy="227881"/>
          </a:xfrm>
          <a:prstGeom prst="rect">
            <a:avLst/>
          </a:prstGeom>
          <a:noFill/>
        </p:spPr>
        <p:txBody>
          <a:bodyPr wrap="square" lIns="0" tIns="0" rIns="0" bIns="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000000"/>
                </a:solidFill>
                <a:effectLst/>
                <a:uLnTx/>
                <a:uFillTx/>
                <a:latin typeface="Calibri"/>
                <a:ea typeface="+mn-ea"/>
                <a:cs typeface="+mn-cs"/>
              </a:rPr>
              <a:t>0</a:t>
            </a:r>
          </a:p>
        </p:txBody>
      </p:sp>
      <p:cxnSp>
        <p:nvCxnSpPr>
          <p:cNvPr id="24" name="Straight Connector 23">
            <a:extLst>
              <a:ext uri="{FF2B5EF4-FFF2-40B4-BE49-F238E27FC236}">
                <a16:creationId xmlns:a16="http://schemas.microsoft.com/office/drawing/2014/main" id="{30CEF42B-6266-602C-6E23-CAF332030B9C}"/>
              </a:ext>
            </a:extLst>
          </p:cNvPr>
          <p:cNvCxnSpPr>
            <a:cxnSpLocks/>
          </p:cNvCxnSpPr>
          <p:nvPr/>
        </p:nvCxnSpPr>
        <p:spPr>
          <a:xfrm>
            <a:off x="2247665" y="4076751"/>
            <a:ext cx="0" cy="101688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EDA5EB1E-CB51-5585-A96C-46DC2C1EAFB1}"/>
              </a:ext>
            </a:extLst>
          </p:cNvPr>
          <p:cNvCxnSpPr>
            <a:cxnSpLocks/>
          </p:cNvCxnSpPr>
          <p:nvPr/>
        </p:nvCxnSpPr>
        <p:spPr>
          <a:xfrm>
            <a:off x="3907323" y="4076751"/>
            <a:ext cx="0" cy="988671"/>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AF63FC69-280B-3432-8C4B-8E78EFAC9F03}"/>
              </a:ext>
            </a:extLst>
          </p:cNvPr>
          <p:cNvCxnSpPr>
            <a:cxnSpLocks/>
          </p:cNvCxnSpPr>
          <p:nvPr/>
        </p:nvCxnSpPr>
        <p:spPr>
          <a:xfrm>
            <a:off x="5586711" y="4661379"/>
            <a:ext cx="0" cy="464772"/>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0EB96034-AD33-529F-63A1-204F6FA3763D}"/>
              </a:ext>
            </a:extLst>
          </p:cNvPr>
          <p:cNvCxnSpPr>
            <a:cxnSpLocks/>
          </p:cNvCxnSpPr>
          <p:nvPr/>
        </p:nvCxnSpPr>
        <p:spPr>
          <a:xfrm>
            <a:off x="7245162" y="2542220"/>
            <a:ext cx="0" cy="2651761"/>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55F3B22D-1657-6533-E52F-9515B941E5B6}"/>
              </a:ext>
            </a:extLst>
          </p:cNvPr>
          <p:cNvCxnSpPr>
            <a:cxnSpLocks/>
          </p:cNvCxnSpPr>
          <p:nvPr/>
        </p:nvCxnSpPr>
        <p:spPr>
          <a:xfrm>
            <a:off x="8910512" y="2962221"/>
            <a:ext cx="0" cy="1607953"/>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sp>
        <p:nvSpPr>
          <p:cNvPr id="34" name="Oval 33">
            <a:extLst>
              <a:ext uri="{FF2B5EF4-FFF2-40B4-BE49-F238E27FC236}">
                <a16:creationId xmlns:a16="http://schemas.microsoft.com/office/drawing/2014/main" id="{C4F4FBB9-D55F-DB1D-642C-F70C0A72DA81}"/>
              </a:ext>
            </a:extLst>
          </p:cNvPr>
          <p:cNvSpPr/>
          <p:nvPr/>
        </p:nvSpPr>
        <p:spPr>
          <a:xfrm>
            <a:off x="8869364" y="3975554"/>
            <a:ext cx="82296" cy="77551"/>
          </a:xfrm>
          <a:prstGeom prst="ellipse">
            <a:avLst/>
          </a:prstGeom>
          <a:solidFill>
            <a:schemeClr val="accent3"/>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6" name="Oval 35">
            <a:extLst>
              <a:ext uri="{FF2B5EF4-FFF2-40B4-BE49-F238E27FC236}">
                <a16:creationId xmlns:a16="http://schemas.microsoft.com/office/drawing/2014/main" id="{A68BE1E0-073A-0022-30F9-4DB4F0AD2E64}"/>
              </a:ext>
            </a:extLst>
          </p:cNvPr>
          <p:cNvSpPr/>
          <p:nvPr/>
        </p:nvSpPr>
        <p:spPr>
          <a:xfrm>
            <a:off x="7204014" y="2680461"/>
            <a:ext cx="82296" cy="77551"/>
          </a:xfrm>
          <a:prstGeom prst="ellipse">
            <a:avLst/>
          </a:prstGeom>
          <a:solidFill>
            <a:schemeClr val="accent3"/>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7" name="Oval 36">
            <a:extLst>
              <a:ext uri="{FF2B5EF4-FFF2-40B4-BE49-F238E27FC236}">
                <a16:creationId xmlns:a16="http://schemas.microsoft.com/office/drawing/2014/main" id="{DC624BFF-AB14-0E2A-5CDC-8840DD2095B0}"/>
              </a:ext>
            </a:extLst>
          </p:cNvPr>
          <p:cNvSpPr/>
          <p:nvPr/>
        </p:nvSpPr>
        <p:spPr>
          <a:xfrm>
            <a:off x="5545563" y="4819768"/>
            <a:ext cx="82296" cy="77551"/>
          </a:xfrm>
          <a:prstGeom prst="ellipse">
            <a:avLst/>
          </a:prstGeom>
          <a:solidFill>
            <a:schemeClr val="accent3"/>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8" name="Oval 37">
            <a:extLst>
              <a:ext uri="{FF2B5EF4-FFF2-40B4-BE49-F238E27FC236}">
                <a16:creationId xmlns:a16="http://schemas.microsoft.com/office/drawing/2014/main" id="{8D3D7A5B-5BBB-5E23-9941-62B638AF716F}"/>
              </a:ext>
            </a:extLst>
          </p:cNvPr>
          <p:cNvSpPr/>
          <p:nvPr/>
        </p:nvSpPr>
        <p:spPr>
          <a:xfrm>
            <a:off x="3866175" y="4546961"/>
            <a:ext cx="82296" cy="77551"/>
          </a:xfrm>
          <a:prstGeom prst="ellipse">
            <a:avLst/>
          </a:prstGeom>
          <a:solidFill>
            <a:schemeClr val="accent3"/>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0" name="Oval 39">
            <a:extLst>
              <a:ext uri="{FF2B5EF4-FFF2-40B4-BE49-F238E27FC236}">
                <a16:creationId xmlns:a16="http://schemas.microsoft.com/office/drawing/2014/main" id="{8DF2AFE8-FE7D-9861-72A9-EFDB50EF0BC0}"/>
              </a:ext>
            </a:extLst>
          </p:cNvPr>
          <p:cNvSpPr/>
          <p:nvPr/>
        </p:nvSpPr>
        <p:spPr>
          <a:xfrm>
            <a:off x="2206517" y="4756072"/>
            <a:ext cx="82296" cy="77551"/>
          </a:xfrm>
          <a:prstGeom prst="ellipse">
            <a:avLst/>
          </a:prstGeom>
          <a:solidFill>
            <a:schemeClr val="accent3"/>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1" name="Straight Connector 40">
            <a:extLst>
              <a:ext uri="{FF2B5EF4-FFF2-40B4-BE49-F238E27FC236}">
                <a16:creationId xmlns:a16="http://schemas.microsoft.com/office/drawing/2014/main" id="{8D7387E5-04F8-CDEE-FE8A-D978C2666487}"/>
              </a:ext>
            </a:extLst>
          </p:cNvPr>
          <p:cNvCxnSpPr>
            <a:cxnSpLocks/>
          </p:cNvCxnSpPr>
          <p:nvPr/>
        </p:nvCxnSpPr>
        <p:spPr>
          <a:xfrm>
            <a:off x="10571645" y="2041281"/>
            <a:ext cx="0" cy="287739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sp>
        <p:nvSpPr>
          <p:cNvPr id="42" name="Oval 41">
            <a:extLst>
              <a:ext uri="{FF2B5EF4-FFF2-40B4-BE49-F238E27FC236}">
                <a16:creationId xmlns:a16="http://schemas.microsoft.com/office/drawing/2014/main" id="{6BE8BBCE-4B7F-6FD9-FC4E-72ED73FDE6EA}"/>
              </a:ext>
            </a:extLst>
          </p:cNvPr>
          <p:cNvSpPr/>
          <p:nvPr/>
        </p:nvSpPr>
        <p:spPr>
          <a:xfrm>
            <a:off x="10530497" y="4187127"/>
            <a:ext cx="82296" cy="77551"/>
          </a:xfrm>
          <a:prstGeom prst="ellipse">
            <a:avLst/>
          </a:prstGeom>
          <a:solidFill>
            <a:schemeClr val="accent3"/>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 name="Text Placeholder 7">
            <a:extLst>
              <a:ext uri="{FF2B5EF4-FFF2-40B4-BE49-F238E27FC236}">
                <a16:creationId xmlns:a16="http://schemas.microsoft.com/office/drawing/2014/main" id="{C4A089FE-D30B-E1D0-312C-08762C640E01}"/>
              </a:ext>
            </a:extLst>
          </p:cNvPr>
          <p:cNvSpPr txBox="1">
            <a:spLocks/>
          </p:cNvSpPr>
          <p:nvPr/>
        </p:nvSpPr>
        <p:spPr>
          <a:xfrm>
            <a:off x="670561" y="6125468"/>
            <a:ext cx="10035538"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defTabSz="1219170">
              <a:spcBef>
                <a:spcPts val="267"/>
              </a:spcBef>
            </a:pPr>
            <a:r>
              <a:rPr lang="en-US" sz="1050" dirty="0">
                <a:solidFill>
                  <a:srgbClr val="000000">
                    <a:lumMod val="65000"/>
                    <a:lumOff val="35000"/>
                  </a:srgbClr>
                </a:solidFill>
                <a:latin typeface="+mj-lt"/>
              </a:rPr>
              <a:t>Adapted. Cutler RL, Fernandez-</a:t>
            </a:r>
            <a:r>
              <a:rPr lang="en-US" sz="1050" dirty="0" err="1">
                <a:solidFill>
                  <a:srgbClr val="000000">
                    <a:lumMod val="65000"/>
                    <a:lumOff val="35000"/>
                  </a:srgbClr>
                </a:solidFill>
                <a:latin typeface="+mj-lt"/>
              </a:rPr>
              <a:t>Llimos</a:t>
            </a:r>
            <a:r>
              <a:rPr lang="en-US" sz="1050" dirty="0">
                <a:solidFill>
                  <a:srgbClr val="000000">
                    <a:lumMod val="65000"/>
                    <a:lumOff val="35000"/>
                  </a:srgbClr>
                </a:solidFill>
                <a:latin typeface="+mj-lt"/>
              </a:rPr>
              <a:t> F, Frommer M, et al. Economic impact of medication non-adherence by disease groups: a systematic </a:t>
            </a:r>
            <a:r>
              <a:rPr lang="en-US" sz="1050" dirty="0" err="1">
                <a:solidFill>
                  <a:srgbClr val="000000">
                    <a:lumMod val="65000"/>
                    <a:lumOff val="35000"/>
                  </a:srgbClr>
                </a:solidFill>
                <a:latin typeface="+mj-lt"/>
              </a:rPr>
              <a:t>reviewBMJ</a:t>
            </a:r>
            <a:r>
              <a:rPr lang="en-US" sz="1050" dirty="0">
                <a:solidFill>
                  <a:srgbClr val="000000">
                    <a:lumMod val="65000"/>
                    <a:lumOff val="35000"/>
                  </a:srgbClr>
                </a:solidFill>
                <a:latin typeface="+mj-lt"/>
              </a:rPr>
              <a:t> Open 2018;8:e016982. </a:t>
            </a:r>
            <a:r>
              <a:rPr lang="en-US" sz="1050" dirty="0" err="1">
                <a:solidFill>
                  <a:srgbClr val="000000">
                    <a:lumMod val="65000"/>
                    <a:lumOff val="35000"/>
                  </a:srgbClr>
                </a:solidFill>
                <a:latin typeface="+mj-lt"/>
              </a:rPr>
              <a:t>doi</a:t>
            </a:r>
            <a:r>
              <a:rPr lang="en-US" sz="1050" dirty="0">
                <a:solidFill>
                  <a:srgbClr val="000000">
                    <a:lumMod val="65000"/>
                    <a:lumOff val="35000"/>
                  </a:srgbClr>
                </a:solidFill>
                <a:latin typeface="+mj-lt"/>
              </a:rPr>
              <a:t>: 10.1136/bmjopen-2017-016982</a:t>
            </a:r>
          </a:p>
        </p:txBody>
      </p:sp>
      <p:sp>
        <p:nvSpPr>
          <p:cNvPr id="7" name="TextBox 6">
            <a:extLst>
              <a:ext uri="{FF2B5EF4-FFF2-40B4-BE49-F238E27FC236}">
                <a16:creationId xmlns:a16="http://schemas.microsoft.com/office/drawing/2014/main" id="{48E3F413-6EF4-260A-56EB-5551FDFDD2E2}"/>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dirty="0">
                <a:solidFill>
                  <a:srgbClr val="595959"/>
                </a:solidFill>
              </a:rPr>
              <a:t>GLO2138762</a:t>
            </a:r>
          </a:p>
        </p:txBody>
      </p:sp>
    </p:spTree>
    <p:extLst>
      <p:ext uri="{BB962C8B-B14F-4D97-AF65-F5344CB8AC3E}">
        <p14:creationId xmlns:p14="http://schemas.microsoft.com/office/powerpoint/2010/main" val="3103631710"/>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7FFA689E-2D70-2074-FBE4-5341897E0232}"/>
              </a:ext>
            </a:extLst>
          </p:cNvPr>
          <p:cNvGraphicFramePr>
            <a:graphicFrameLocks noChangeAspect="1"/>
          </p:cNvGraphicFramePr>
          <p:nvPr>
            <p:custDataLst>
              <p:tags r:id="rId1"/>
            </p:custDataLst>
            <p:extLst>
              <p:ext uri="{D42A27DB-BD31-4B8C-83A1-F6EECF244321}">
                <p14:modId xmlns:p14="http://schemas.microsoft.com/office/powerpoint/2010/main" val="341721375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7FFA689E-2D70-2074-FBE4-5341897E0232}"/>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6" name="Content Placeholder 5">
            <a:extLst>
              <a:ext uri="{FF2B5EF4-FFF2-40B4-BE49-F238E27FC236}">
                <a16:creationId xmlns:a16="http://schemas.microsoft.com/office/drawing/2014/main" id="{29CABF12-2EF9-9593-96B9-BD9A0E2D94E1}"/>
              </a:ext>
            </a:extLst>
          </p:cNvPr>
          <p:cNvSpPr txBox="1">
            <a:spLocks/>
          </p:cNvSpPr>
          <p:nvPr/>
        </p:nvSpPr>
        <p:spPr>
          <a:xfrm>
            <a:off x="778846" y="1459700"/>
            <a:ext cx="7359129" cy="4008679"/>
          </a:xfrm>
          <a:prstGeom prst="rect">
            <a:avLst/>
          </a:prstGeom>
          <a:solidFill>
            <a:schemeClr val="bg1">
              <a:lumMod val="85000"/>
            </a:schemeClr>
          </a:solidFill>
          <a:effectLst/>
        </p:spPr>
        <p:txBody>
          <a:bodyPr vert="horz" lIns="243840" tIns="0" rIns="121920" bIns="60960" rtlCol="0" anchor="ctr">
            <a:no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6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1" indent="0" algn="l" defTabSz="1219170" rtl="0" eaLnBrk="1" fontAlgn="auto" latinLnBrk="0" hangingPunct="1">
              <a:lnSpc>
                <a:spcPct val="100000"/>
              </a:lnSpc>
              <a:spcBef>
                <a:spcPts val="400"/>
              </a:spcBef>
              <a:spcAft>
                <a:spcPts val="400"/>
              </a:spcAft>
              <a:buClrTx/>
              <a:buSzTx/>
              <a:buFont typeface="Arial" panose="020B0604020202020204" pitchFamily="34" charset="0"/>
              <a:buNone/>
              <a:tabLst/>
              <a:defRPr/>
            </a:pPr>
            <a:endParaRPr kumimoji="0" lang="en-US" sz="1600" b="0" i="0" u="none" strike="noStrike" kern="1200" cap="none" spc="0" normalizeH="0" baseline="0" noProof="0" dirty="0">
              <a:ln>
                <a:noFill/>
              </a:ln>
              <a:solidFill>
                <a:srgbClr val="000000"/>
              </a:solidFill>
              <a:effectLst/>
              <a:uLnTx/>
              <a:uFillTx/>
              <a:latin typeface="Georgia"/>
              <a:ea typeface="+mn-ea"/>
              <a:cs typeface="+mn-cs"/>
            </a:endParaRPr>
          </a:p>
        </p:txBody>
      </p:sp>
      <p:cxnSp>
        <p:nvCxnSpPr>
          <p:cNvPr id="24" name="Straight Connector 23">
            <a:extLst>
              <a:ext uri="{FF2B5EF4-FFF2-40B4-BE49-F238E27FC236}">
                <a16:creationId xmlns:a16="http://schemas.microsoft.com/office/drawing/2014/main" id="{E7519226-F2E9-6359-17E6-E5E6F8343C85}"/>
              </a:ext>
            </a:extLst>
          </p:cNvPr>
          <p:cNvCxnSpPr>
            <a:cxnSpLocks/>
          </p:cNvCxnSpPr>
          <p:nvPr/>
        </p:nvCxnSpPr>
        <p:spPr>
          <a:xfrm>
            <a:off x="778847" y="1472665"/>
            <a:ext cx="0" cy="3965609"/>
          </a:xfrm>
          <a:prstGeom prst="line">
            <a:avLst/>
          </a:prstGeom>
          <a:ln w="28575">
            <a:solidFill>
              <a:schemeClr val="accent3"/>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466E76F5-1023-C85A-C2E4-EF78E9E6A446}"/>
              </a:ext>
            </a:extLst>
          </p:cNvPr>
          <p:cNvSpPr>
            <a:spLocks noGrp="1"/>
          </p:cNvSpPr>
          <p:nvPr>
            <p:ph type="title"/>
          </p:nvPr>
        </p:nvSpPr>
        <p:spPr/>
        <p:txBody>
          <a:bodyPr vert="horz"/>
          <a:lstStyle/>
          <a:p>
            <a:r>
              <a:rPr lang="en-US" dirty="0"/>
              <a:t>Electronic monitoring systems show 97% accuracy</a:t>
            </a:r>
          </a:p>
        </p:txBody>
      </p:sp>
      <p:grpSp>
        <p:nvGrpSpPr>
          <p:cNvPr id="23" name="Group 22">
            <a:extLst>
              <a:ext uri="{FF2B5EF4-FFF2-40B4-BE49-F238E27FC236}">
                <a16:creationId xmlns:a16="http://schemas.microsoft.com/office/drawing/2014/main" id="{9C09EC86-2FF7-4DD2-2B88-E0E7E8D28994}"/>
              </a:ext>
            </a:extLst>
          </p:cNvPr>
          <p:cNvGrpSpPr/>
          <p:nvPr/>
        </p:nvGrpSpPr>
        <p:grpSpPr>
          <a:xfrm>
            <a:off x="656171" y="1984367"/>
            <a:ext cx="7400434" cy="3200876"/>
            <a:chOff x="656171" y="1804680"/>
            <a:chExt cx="7400434" cy="3200876"/>
          </a:xfrm>
        </p:grpSpPr>
        <p:sp>
          <p:nvSpPr>
            <p:cNvPr id="8" name="Content Placeholder 5">
              <a:extLst>
                <a:ext uri="{FF2B5EF4-FFF2-40B4-BE49-F238E27FC236}">
                  <a16:creationId xmlns:a16="http://schemas.microsoft.com/office/drawing/2014/main" id="{396E91A5-4E41-62CE-3C55-549E8B8B80DF}"/>
                </a:ext>
              </a:extLst>
            </p:cNvPr>
            <p:cNvSpPr txBox="1">
              <a:spLocks/>
            </p:cNvSpPr>
            <p:nvPr/>
          </p:nvSpPr>
          <p:spPr>
            <a:xfrm>
              <a:off x="678749" y="1804680"/>
              <a:ext cx="7377856" cy="3200876"/>
            </a:xfrm>
            <a:prstGeom prst="rect">
              <a:avLst/>
            </a:prstGeom>
          </p:spPr>
          <p:txBody>
            <a:bodyPr vert="horz" wrap="square" lIns="121920" tIns="0" rIns="121920" bIns="60960" rtlCol="0" anchor="ctr">
              <a:sp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6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226478" marR="0" lvl="1" indent="-226478" algn="l" defTabSz="1219170" rtl="0" eaLnBrk="1" fontAlgn="auto" latinLnBrk="0" hangingPunct="1">
                <a:lnSpc>
                  <a:spcPct val="100000"/>
                </a:lnSpc>
                <a:spcBef>
                  <a:spcPts val="0"/>
                </a:spcBef>
                <a:spcAft>
                  <a:spcPts val="3000"/>
                </a:spcAft>
                <a:buClrTx/>
                <a:buSzTx/>
                <a:buFont typeface="Arial" panose="020B0604020202020204" pitchFamily="34" charset="0"/>
                <a:buChar char="•"/>
                <a:tabLst/>
                <a:defRPr/>
              </a:pPr>
              <a:r>
                <a:rPr kumimoji="0" lang="en-US" sz="2200" b="0" i="0" u="none" strike="noStrike" kern="1200" cap="none" spc="0" normalizeH="0" baseline="0" noProof="0" dirty="0">
                  <a:ln>
                    <a:noFill/>
                  </a:ln>
                  <a:solidFill>
                    <a:srgbClr val="000000"/>
                  </a:solidFill>
                  <a:effectLst/>
                  <a:uLnTx/>
                  <a:uFillTx/>
                  <a:latin typeface="Georgia"/>
                  <a:ea typeface="+mn-ea"/>
                  <a:cs typeface="+mn-cs"/>
                </a:rPr>
                <a:t>Multicompartmental pillbox will transmit a signal to a receiver and into a computer shared with physician and emailed texted to patient showing date and time</a:t>
              </a:r>
            </a:p>
            <a:p>
              <a:pPr marL="226478" marR="0" lvl="1" indent="-226478" algn="l" defTabSz="1219170" rtl="0" eaLnBrk="1" fontAlgn="auto" latinLnBrk="0" hangingPunct="1">
                <a:lnSpc>
                  <a:spcPct val="100000"/>
                </a:lnSpc>
                <a:spcBef>
                  <a:spcPts val="0"/>
                </a:spcBef>
                <a:spcAft>
                  <a:spcPts val="3000"/>
                </a:spcAft>
                <a:buClrTx/>
                <a:buSzTx/>
                <a:buFont typeface="Arial" panose="020B0604020202020204" pitchFamily="34" charset="0"/>
                <a:buChar char="•"/>
                <a:tabLst/>
                <a:defRPr/>
              </a:pPr>
              <a:r>
                <a:rPr kumimoji="0" lang="en-US" sz="2200" b="0" i="0" u="none" strike="noStrike" kern="1200" cap="none" spc="0" normalizeH="0" baseline="0" noProof="0" dirty="0">
                  <a:ln>
                    <a:noFill/>
                  </a:ln>
                  <a:solidFill>
                    <a:srgbClr val="000000"/>
                  </a:solidFill>
                  <a:effectLst/>
                  <a:uLnTx/>
                  <a:uFillTx/>
                  <a:latin typeface="Georgia"/>
                  <a:ea typeface="+mn-ea"/>
                  <a:cs typeface="+mn-cs"/>
                </a:rPr>
                <a:t>Smart electronic packaging/device monitoring is 97% accurate, ahead of pill counts (60%), and patient self-reporting and electronic patient diaries (27%)</a:t>
              </a:r>
            </a:p>
            <a:p>
              <a:pPr marL="226478" marR="0" lvl="1" indent="-226478" algn="l" defTabSz="1219170" rtl="0" eaLnBrk="1" fontAlgn="auto" latinLnBrk="0" hangingPunct="1">
                <a:lnSpc>
                  <a:spcPct val="100000"/>
                </a:lnSpc>
                <a:spcBef>
                  <a:spcPts val="0"/>
                </a:spcBef>
                <a:spcAft>
                  <a:spcPts val="3000"/>
                </a:spcAft>
                <a:buClrTx/>
                <a:buSzTx/>
                <a:buFont typeface="Arial" panose="020B0604020202020204" pitchFamily="34" charset="0"/>
                <a:buChar char="•"/>
                <a:tabLst/>
                <a:defRPr/>
              </a:pPr>
              <a:r>
                <a:rPr kumimoji="0" lang="en-US" sz="2200" b="0" i="0" u="none" strike="noStrike" kern="1200" cap="none" spc="0" normalizeH="0" baseline="0" noProof="0" dirty="0">
                  <a:ln>
                    <a:noFill/>
                  </a:ln>
                  <a:solidFill>
                    <a:srgbClr val="000000"/>
                  </a:solidFill>
                  <a:effectLst/>
                  <a:uLnTx/>
                  <a:uFillTx/>
                  <a:latin typeface="Georgia"/>
                  <a:ea typeface="+mn-ea"/>
                  <a:cs typeface="+mn-cs"/>
                </a:rPr>
                <a:t>Does not guarantee pill is swallowed</a:t>
              </a:r>
            </a:p>
          </p:txBody>
        </p:sp>
        <p:grpSp>
          <p:nvGrpSpPr>
            <p:cNvPr id="9" name="Group 8">
              <a:extLst>
                <a:ext uri="{FF2B5EF4-FFF2-40B4-BE49-F238E27FC236}">
                  <a16:creationId xmlns:a16="http://schemas.microsoft.com/office/drawing/2014/main" id="{AB87CBAB-74EC-0FD2-3CB8-D419B1DFE1D4}"/>
                </a:ext>
              </a:extLst>
            </p:cNvPr>
            <p:cNvGrpSpPr/>
            <p:nvPr/>
          </p:nvGrpSpPr>
          <p:grpSpPr>
            <a:xfrm>
              <a:off x="656171" y="1866032"/>
              <a:ext cx="246411" cy="246408"/>
              <a:chOff x="439557" y="1731286"/>
              <a:chExt cx="175977" cy="175977"/>
            </a:xfrm>
          </p:grpSpPr>
          <p:sp>
            <p:nvSpPr>
              <p:cNvPr id="10" name="Oval 9">
                <a:extLst>
                  <a:ext uri="{FF2B5EF4-FFF2-40B4-BE49-F238E27FC236}">
                    <a16:creationId xmlns:a16="http://schemas.microsoft.com/office/drawing/2014/main" id="{2A2FA9DC-342A-A5D0-4E77-F9B6B3228887}"/>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dirty="0">
                  <a:ln>
                    <a:noFill/>
                  </a:ln>
                  <a:solidFill>
                    <a:prstClr val="white"/>
                  </a:solidFill>
                  <a:effectLst/>
                  <a:uLnTx/>
                  <a:uFillTx/>
                  <a:latin typeface="Georgia"/>
                  <a:ea typeface="+mn-ea"/>
                  <a:cs typeface="Calibri" panose="020F0502020204030204" pitchFamily="34" charset="0"/>
                </a:endParaRPr>
              </a:p>
            </p:txBody>
          </p:sp>
          <p:sp>
            <p:nvSpPr>
              <p:cNvPr id="11" name="Oval 10">
                <a:extLst>
                  <a:ext uri="{FF2B5EF4-FFF2-40B4-BE49-F238E27FC236}">
                    <a16:creationId xmlns:a16="http://schemas.microsoft.com/office/drawing/2014/main" id="{8CDBB16B-44D9-CADB-A60E-BE64E83E65DD}"/>
                  </a:ext>
                </a:extLst>
              </p:cNvPr>
              <p:cNvSpPr/>
              <p:nvPr/>
            </p:nvSpPr>
            <p:spPr>
              <a:xfrm>
                <a:off x="469056" y="1760785"/>
                <a:ext cx="116979" cy="116979"/>
              </a:xfrm>
              <a:prstGeom prst="ellipse">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Georgia"/>
                  <a:ea typeface="+mn-ea"/>
                  <a:cs typeface="+mn-cs"/>
                </a:endParaRPr>
              </a:p>
            </p:txBody>
          </p:sp>
        </p:grpSp>
        <p:grpSp>
          <p:nvGrpSpPr>
            <p:cNvPr id="12" name="Group 11">
              <a:extLst>
                <a:ext uri="{FF2B5EF4-FFF2-40B4-BE49-F238E27FC236}">
                  <a16:creationId xmlns:a16="http://schemas.microsoft.com/office/drawing/2014/main" id="{9E1B26C9-E568-921C-E8CE-75591DCBA112}"/>
                </a:ext>
              </a:extLst>
            </p:cNvPr>
            <p:cNvGrpSpPr/>
            <p:nvPr/>
          </p:nvGrpSpPr>
          <p:grpSpPr>
            <a:xfrm>
              <a:off x="656171" y="3250616"/>
              <a:ext cx="246411" cy="246408"/>
              <a:chOff x="439557" y="1731286"/>
              <a:chExt cx="175977" cy="175977"/>
            </a:xfrm>
          </p:grpSpPr>
          <p:sp>
            <p:nvSpPr>
              <p:cNvPr id="13" name="Oval 12">
                <a:extLst>
                  <a:ext uri="{FF2B5EF4-FFF2-40B4-BE49-F238E27FC236}">
                    <a16:creationId xmlns:a16="http://schemas.microsoft.com/office/drawing/2014/main" id="{326F2A3E-0749-C072-6FD7-1B7B88DF820C}"/>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dirty="0">
                  <a:ln>
                    <a:noFill/>
                  </a:ln>
                  <a:solidFill>
                    <a:prstClr val="white"/>
                  </a:solidFill>
                  <a:effectLst/>
                  <a:uLnTx/>
                  <a:uFillTx/>
                  <a:latin typeface="Georgia"/>
                  <a:ea typeface="+mn-ea"/>
                  <a:cs typeface="Calibri" panose="020F0502020204030204" pitchFamily="34" charset="0"/>
                </a:endParaRPr>
              </a:p>
            </p:txBody>
          </p:sp>
          <p:sp>
            <p:nvSpPr>
              <p:cNvPr id="14" name="Oval 13">
                <a:extLst>
                  <a:ext uri="{FF2B5EF4-FFF2-40B4-BE49-F238E27FC236}">
                    <a16:creationId xmlns:a16="http://schemas.microsoft.com/office/drawing/2014/main" id="{3BED816E-3830-D2CE-8973-C54D9F87D569}"/>
                  </a:ext>
                </a:extLst>
              </p:cNvPr>
              <p:cNvSpPr/>
              <p:nvPr/>
            </p:nvSpPr>
            <p:spPr>
              <a:xfrm>
                <a:off x="469056" y="1760785"/>
                <a:ext cx="116979" cy="116979"/>
              </a:xfrm>
              <a:prstGeom prst="ellipse">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Georgia"/>
                  <a:ea typeface="+mn-ea"/>
                  <a:cs typeface="+mn-cs"/>
                </a:endParaRPr>
              </a:p>
            </p:txBody>
          </p:sp>
        </p:grpSp>
        <p:grpSp>
          <p:nvGrpSpPr>
            <p:cNvPr id="15" name="Group 14">
              <a:extLst>
                <a:ext uri="{FF2B5EF4-FFF2-40B4-BE49-F238E27FC236}">
                  <a16:creationId xmlns:a16="http://schemas.microsoft.com/office/drawing/2014/main" id="{8B1E3CC2-BB2D-5544-5BE7-1FCE50ED6BF2}"/>
                </a:ext>
              </a:extLst>
            </p:cNvPr>
            <p:cNvGrpSpPr/>
            <p:nvPr/>
          </p:nvGrpSpPr>
          <p:grpSpPr>
            <a:xfrm>
              <a:off x="656171" y="4644791"/>
              <a:ext cx="246411" cy="246408"/>
              <a:chOff x="439557" y="1731286"/>
              <a:chExt cx="175977" cy="175977"/>
            </a:xfrm>
          </p:grpSpPr>
          <p:sp>
            <p:nvSpPr>
              <p:cNvPr id="16" name="Oval 15">
                <a:extLst>
                  <a:ext uri="{FF2B5EF4-FFF2-40B4-BE49-F238E27FC236}">
                    <a16:creationId xmlns:a16="http://schemas.microsoft.com/office/drawing/2014/main" id="{19168339-ABF7-DFA5-B264-CAFB5AC5EF85}"/>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dirty="0">
                  <a:ln>
                    <a:noFill/>
                  </a:ln>
                  <a:solidFill>
                    <a:prstClr val="white"/>
                  </a:solidFill>
                  <a:effectLst/>
                  <a:uLnTx/>
                  <a:uFillTx/>
                  <a:latin typeface="Georgia"/>
                  <a:ea typeface="+mn-ea"/>
                  <a:cs typeface="Calibri" panose="020F0502020204030204" pitchFamily="34" charset="0"/>
                </a:endParaRPr>
              </a:p>
            </p:txBody>
          </p:sp>
          <p:sp>
            <p:nvSpPr>
              <p:cNvPr id="17" name="Oval 16">
                <a:extLst>
                  <a:ext uri="{FF2B5EF4-FFF2-40B4-BE49-F238E27FC236}">
                    <a16:creationId xmlns:a16="http://schemas.microsoft.com/office/drawing/2014/main" id="{5647FA51-14D7-9DFD-5E6E-469083CBC828}"/>
                  </a:ext>
                </a:extLst>
              </p:cNvPr>
              <p:cNvSpPr/>
              <p:nvPr/>
            </p:nvSpPr>
            <p:spPr>
              <a:xfrm>
                <a:off x="469056" y="1760785"/>
                <a:ext cx="116979" cy="116979"/>
              </a:xfrm>
              <a:prstGeom prst="ellipse">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Georgia"/>
                  <a:ea typeface="+mn-ea"/>
                  <a:cs typeface="+mn-cs"/>
                </a:endParaRPr>
              </a:p>
            </p:txBody>
          </p:sp>
        </p:grpSp>
      </p:grpSp>
      <p:grpSp>
        <p:nvGrpSpPr>
          <p:cNvPr id="21" name="Group 20">
            <a:extLst>
              <a:ext uri="{FF2B5EF4-FFF2-40B4-BE49-F238E27FC236}">
                <a16:creationId xmlns:a16="http://schemas.microsoft.com/office/drawing/2014/main" id="{EE9667B5-DB10-0CE6-71F8-BA71256EC4ED}"/>
              </a:ext>
            </a:extLst>
          </p:cNvPr>
          <p:cNvGrpSpPr/>
          <p:nvPr/>
        </p:nvGrpSpPr>
        <p:grpSpPr>
          <a:xfrm>
            <a:off x="8324089" y="1478749"/>
            <a:ext cx="3283711" cy="4004310"/>
            <a:chOff x="7909909" y="1515820"/>
            <a:chExt cx="3678770" cy="4486063"/>
          </a:xfrm>
        </p:grpSpPr>
        <p:pic>
          <p:nvPicPr>
            <p:cNvPr id="18" name="İçerik Yer Tutucusu 7">
              <a:extLst>
                <a:ext uri="{FF2B5EF4-FFF2-40B4-BE49-F238E27FC236}">
                  <a16:creationId xmlns:a16="http://schemas.microsoft.com/office/drawing/2014/main" id="{A0E4D494-BCB8-31A8-718A-A3FD628B8CCC}"/>
                </a:ext>
              </a:extLst>
            </p:cNvPr>
            <p:cNvPicPr>
              <a:picLocks noChangeAspect="1"/>
            </p:cNvPicPr>
            <p:nvPr/>
          </p:nvPicPr>
          <p:blipFill rotWithShape="1">
            <a:blip r:embed="rId5" cstate="screen">
              <a:extLst>
                <a:ext uri="{28A0092B-C50C-407E-A947-70E740481C1C}">
                  <a14:useLocalDpi xmlns:a14="http://schemas.microsoft.com/office/drawing/2010/main" val="0"/>
                </a:ext>
              </a:extLst>
            </a:blip>
            <a:srcRect l="2434"/>
            <a:stretch>
              <a:fillRect/>
            </a:stretch>
          </p:blipFill>
          <p:spPr>
            <a:xfrm>
              <a:off x="8051800" y="4029182"/>
              <a:ext cx="3524250" cy="1972701"/>
            </a:xfrm>
            <a:prstGeom prst="rect">
              <a:avLst/>
            </a:prstGeom>
          </p:spPr>
        </p:pic>
        <p:pic>
          <p:nvPicPr>
            <p:cNvPr id="19" name="Resim 9">
              <a:extLst>
                <a:ext uri="{FF2B5EF4-FFF2-40B4-BE49-F238E27FC236}">
                  <a16:creationId xmlns:a16="http://schemas.microsoft.com/office/drawing/2014/main" id="{C0046DDD-DE61-382F-F737-B8456DF2B8F6}"/>
                </a:ext>
              </a:extLst>
            </p:cNvPr>
            <p:cNvPicPr>
              <a:picLocks noChangeAspect="1"/>
            </p:cNvPicPr>
            <p:nvPr/>
          </p:nvPicPr>
          <p:blipFill rotWithShape="1">
            <a:blip r:embed="rId6" cstate="screen">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a:xfrm>
              <a:off x="7909909" y="1515820"/>
              <a:ext cx="3678770" cy="2383840"/>
            </a:xfrm>
            <a:prstGeom prst="rect">
              <a:avLst/>
            </a:prstGeom>
          </p:spPr>
        </p:pic>
      </p:grpSp>
      <p:sp>
        <p:nvSpPr>
          <p:cNvPr id="3" name="Text Placeholder 7">
            <a:extLst>
              <a:ext uri="{FF2B5EF4-FFF2-40B4-BE49-F238E27FC236}">
                <a16:creationId xmlns:a16="http://schemas.microsoft.com/office/drawing/2014/main" id="{D27D5B59-B47B-E507-71F2-4BB95F129249}"/>
              </a:ext>
            </a:extLst>
          </p:cNvPr>
          <p:cNvSpPr txBox="1">
            <a:spLocks/>
          </p:cNvSpPr>
          <p:nvPr/>
        </p:nvSpPr>
        <p:spPr>
          <a:xfrm>
            <a:off x="670561" y="5980044"/>
            <a:ext cx="10035538" cy="528606"/>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1. Isabelle Arnet*, Philipp N. Walter and Kurt E. Hersberger.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Polymedication</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Electronic Monitoring System (POEMS) – a new technology for measuring adherence (2013). Frontiers in Pharmacology. 4(26):1-6. 2. Helen L. Figge. Electronic Tools to Measure and Enhance Medication Adherence. US Pharm 2010;36(4)(Compliance &amp; Adherence suppl):6-10. 3.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Vrijens</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B. Digital Medication Adherence in Clinical Trials. Clinical and Medical Research, 2021;13(1):58-89.</a:t>
            </a:r>
          </a:p>
        </p:txBody>
      </p:sp>
      <p:sp>
        <p:nvSpPr>
          <p:cNvPr id="7" name="TextBox 6">
            <a:extLst>
              <a:ext uri="{FF2B5EF4-FFF2-40B4-BE49-F238E27FC236}">
                <a16:creationId xmlns:a16="http://schemas.microsoft.com/office/drawing/2014/main" id="{111B4B7E-6341-9A39-D2AB-CFECD4633F24}"/>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GLO2208854</a:t>
            </a:r>
          </a:p>
        </p:txBody>
      </p:sp>
    </p:spTree>
    <p:extLst>
      <p:ext uri="{BB962C8B-B14F-4D97-AF65-F5344CB8AC3E}">
        <p14:creationId xmlns:p14="http://schemas.microsoft.com/office/powerpoint/2010/main" val="2950392974"/>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CB9CFD7-ED44-6A71-6CC0-BEE338E7A6F8}"/>
            </a:ext>
          </a:extLst>
        </p:cNvPr>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60F521C3-3648-2175-4CD9-48405F705625}"/>
              </a:ext>
            </a:extLst>
          </p:cNvPr>
          <p:cNvGraphicFramePr>
            <a:graphicFrameLocks noChangeAspect="1"/>
          </p:cNvGraphicFramePr>
          <p:nvPr>
            <p:custDataLst>
              <p:tags r:id="rId1"/>
            </p:custDataLst>
            <p:extLst>
              <p:ext uri="{D42A27DB-BD31-4B8C-83A1-F6EECF244321}">
                <p14:modId xmlns:p14="http://schemas.microsoft.com/office/powerpoint/2010/main" val="406000128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60F521C3-3648-2175-4CD9-48405F705625}"/>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AE1646EC-5779-2954-3A1E-01FB2B7EB01A}"/>
              </a:ext>
            </a:extLst>
          </p:cNvPr>
          <p:cNvSpPr>
            <a:spLocks noGrp="1"/>
          </p:cNvSpPr>
          <p:nvPr>
            <p:ph type="title"/>
          </p:nvPr>
        </p:nvSpPr>
        <p:spPr/>
        <p:txBody>
          <a:bodyPr vert="horz"/>
          <a:lstStyle/>
          <a:p>
            <a:r>
              <a:rPr lang="en-US" dirty="0"/>
              <a:t>Adherence measurement using ingestible sensor</a:t>
            </a:r>
          </a:p>
        </p:txBody>
      </p:sp>
      <p:sp>
        <p:nvSpPr>
          <p:cNvPr id="6" name="Content Placeholder 5">
            <a:extLst>
              <a:ext uri="{FF2B5EF4-FFF2-40B4-BE49-F238E27FC236}">
                <a16:creationId xmlns:a16="http://schemas.microsoft.com/office/drawing/2014/main" id="{BF226403-3CE7-82D1-1CED-FEC019A8CF3D}"/>
              </a:ext>
            </a:extLst>
          </p:cNvPr>
          <p:cNvSpPr txBox="1">
            <a:spLocks/>
          </p:cNvSpPr>
          <p:nvPr/>
        </p:nvSpPr>
        <p:spPr>
          <a:xfrm>
            <a:off x="778846" y="1459700"/>
            <a:ext cx="7359129" cy="4008679"/>
          </a:xfrm>
          <a:prstGeom prst="rect">
            <a:avLst/>
          </a:prstGeom>
          <a:solidFill>
            <a:schemeClr val="bg1">
              <a:lumMod val="85000"/>
            </a:schemeClr>
          </a:solidFill>
          <a:effectLst/>
        </p:spPr>
        <p:txBody>
          <a:bodyPr vert="horz" lIns="243840" tIns="0" rIns="121920" bIns="60960" rtlCol="0" anchor="ctr">
            <a:no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6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1" indent="0" algn="l" defTabSz="1219170" rtl="0" eaLnBrk="1" fontAlgn="auto" latinLnBrk="0" hangingPunct="1">
              <a:lnSpc>
                <a:spcPct val="100000"/>
              </a:lnSpc>
              <a:spcBef>
                <a:spcPts val="400"/>
              </a:spcBef>
              <a:spcAft>
                <a:spcPts val="400"/>
              </a:spcAft>
              <a:buClrTx/>
              <a:buSzTx/>
              <a:buFont typeface="Arial" panose="020B0604020202020204" pitchFamily="34" charset="0"/>
              <a:buNone/>
              <a:tabLst/>
              <a:defRPr/>
            </a:pPr>
            <a:endParaRPr kumimoji="0" lang="en-US" sz="1600" b="0" i="0" u="none" strike="noStrike" kern="1200" cap="none" spc="0" normalizeH="0" baseline="0" noProof="0" dirty="0">
              <a:ln>
                <a:noFill/>
              </a:ln>
              <a:solidFill>
                <a:srgbClr val="000000"/>
              </a:solidFill>
              <a:effectLst/>
              <a:uLnTx/>
              <a:uFillTx/>
              <a:latin typeface="Georgia"/>
              <a:ea typeface="+mn-ea"/>
              <a:cs typeface="+mn-cs"/>
            </a:endParaRPr>
          </a:p>
        </p:txBody>
      </p:sp>
      <p:cxnSp>
        <p:nvCxnSpPr>
          <p:cNvPr id="7" name="Straight Connector 6">
            <a:extLst>
              <a:ext uri="{FF2B5EF4-FFF2-40B4-BE49-F238E27FC236}">
                <a16:creationId xmlns:a16="http://schemas.microsoft.com/office/drawing/2014/main" id="{18FE178C-A4B6-8198-8E0D-66E6C1B5A862}"/>
              </a:ext>
            </a:extLst>
          </p:cNvPr>
          <p:cNvCxnSpPr>
            <a:cxnSpLocks/>
          </p:cNvCxnSpPr>
          <p:nvPr/>
        </p:nvCxnSpPr>
        <p:spPr>
          <a:xfrm>
            <a:off x="778847" y="1472665"/>
            <a:ext cx="0" cy="3965609"/>
          </a:xfrm>
          <a:prstGeom prst="line">
            <a:avLst/>
          </a:prstGeom>
          <a:ln w="28575">
            <a:solidFill>
              <a:schemeClr val="accent3"/>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8" name="Content Placeholder 5">
            <a:extLst>
              <a:ext uri="{FF2B5EF4-FFF2-40B4-BE49-F238E27FC236}">
                <a16:creationId xmlns:a16="http://schemas.microsoft.com/office/drawing/2014/main" id="{523B97DA-2347-C722-ABBB-5C056294478C}"/>
              </a:ext>
            </a:extLst>
          </p:cNvPr>
          <p:cNvSpPr txBox="1">
            <a:spLocks/>
          </p:cNvSpPr>
          <p:nvPr/>
        </p:nvSpPr>
        <p:spPr>
          <a:xfrm>
            <a:off x="678749" y="1590145"/>
            <a:ext cx="7377856" cy="3754874"/>
          </a:xfrm>
          <a:prstGeom prst="rect">
            <a:avLst/>
          </a:prstGeom>
        </p:spPr>
        <p:txBody>
          <a:bodyPr vert="horz" wrap="square" lIns="121920" tIns="0" rIns="121920" bIns="60960" rtlCol="0" anchor="ctr">
            <a:sp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6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226478" marR="0" lvl="1" indent="-226478" algn="l" defTabSz="1219170" rtl="0" eaLnBrk="1" fontAlgn="auto" latinLnBrk="0" hangingPunct="1">
              <a:lnSpc>
                <a:spcPct val="100000"/>
              </a:lnSpc>
              <a:spcBef>
                <a:spcPts val="0"/>
              </a:spcBef>
              <a:spcAft>
                <a:spcPts val="180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000000"/>
                </a:solidFill>
                <a:effectLst/>
                <a:uLnTx/>
                <a:uFillTx/>
                <a:latin typeface="Georgia"/>
                <a:ea typeface="+mn-ea"/>
                <a:cs typeface="+mn-cs"/>
              </a:rPr>
              <a:t>The sensor emits a signal when it encounters the acidic environment of the stomach, detectable by an externally worn patch and linked software app </a:t>
            </a:r>
          </a:p>
          <a:p>
            <a:pPr marL="226478" marR="0" lvl="1" indent="-226478" algn="l" defTabSz="1219170" rtl="0" eaLnBrk="1" fontAlgn="auto" latinLnBrk="0" hangingPunct="1">
              <a:lnSpc>
                <a:spcPct val="100000"/>
              </a:lnSpc>
              <a:spcBef>
                <a:spcPts val="0"/>
              </a:spcBef>
              <a:spcAft>
                <a:spcPts val="180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000000"/>
                </a:solidFill>
                <a:effectLst/>
                <a:uLnTx/>
                <a:uFillTx/>
                <a:latin typeface="Georgia"/>
                <a:ea typeface="+mn-ea"/>
                <a:cs typeface="+mn-cs"/>
              </a:rPr>
              <a:t>Longitudinal adherence data in the form of daily progress charts for sensed dosing events as compared with scheduled dosing are visible to patients</a:t>
            </a:r>
          </a:p>
          <a:p>
            <a:pPr marL="226478" marR="0" lvl="1" indent="-226478" algn="l" defTabSz="1219170" rtl="0" eaLnBrk="1" fontAlgn="auto" latinLnBrk="0" hangingPunct="1">
              <a:lnSpc>
                <a:spcPct val="100000"/>
              </a:lnSpc>
              <a:spcBef>
                <a:spcPts val="0"/>
              </a:spcBef>
              <a:spcAft>
                <a:spcPts val="180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000000"/>
                </a:solidFill>
                <a:effectLst/>
                <a:uLnTx/>
                <a:uFillTx/>
                <a:latin typeface="Georgia"/>
                <a:ea typeface="+mn-ea"/>
                <a:cs typeface="+mn-cs"/>
              </a:rPr>
              <a:t>Self reported adherence 90 %</a:t>
            </a:r>
          </a:p>
          <a:p>
            <a:pPr marL="226478" marR="0" lvl="1" indent="-226478" algn="l" defTabSz="1219170" rtl="0" eaLnBrk="1" fontAlgn="auto" latinLnBrk="0" hangingPunct="1">
              <a:lnSpc>
                <a:spcPct val="100000"/>
              </a:lnSpc>
              <a:spcBef>
                <a:spcPts val="0"/>
              </a:spcBef>
              <a:spcAft>
                <a:spcPts val="180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000000"/>
                </a:solidFill>
                <a:effectLst/>
                <a:uLnTx/>
                <a:uFillTx/>
                <a:latin typeface="Georgia"/>
                <a:ea typeface="+mn-ea"/>
                <a:cs typeface="+mn-cs"/>
              </a:rPr>
              <a:t>Sensor reported adherence 57 % despite motivated and select patients !</a:t>
            </a:r>
          </a:p>
          <a:p>
            <a:pPr marL="226478" marR="0" lvl="1" indent="-226478" algn="l" defTabSz="1219170" rtl="0" eaLnBrk="1" fontAlgn="auto" latinLnBrk="0" hangingPunct="1">
              <a:lnSpc>
                <a:spcPct val="100000"/>
              </a:lnSpc>
              <a:spcBef>
                <a:spcPts val="0"/>
              </a:spcBef>
              <a:spcAft>
                <a:spcPts val="180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000000"/>
                </a:solidFill>
                <a:effectLst/>
                <a:uLnTx/>
                <a:uFillTx/>
                <a:latin typeface="Georgia"/>
                <a:ea typeface="+mn-ea"/>
                <a:cs typeface="+mn-cs"/>
              </a:rPr>
              <a:t>We really need to educate and convince our patients !</a:t>
            </a:r>
          </a:p>
        </p:txBody>
      </p:sp>
      <p:grpSp>
        <p:nvGrpSpPr>
          <p:cNvPr id="9" name="Group 8">
            <a:extLst>
              <a:ext uri="{FF2B5EF4-FFF2-40B4-BE49-F238E27FC236}">
                <a16:creationId xmlns:a16="http://schemas.microsoft.com/office/drawing/2014/main" id="{94617A4C-CE71-195B-4A1D-CA80083B71FC}"/>
              </a:ext>
            </a:extLst>
          </p:cNvPr>
          <p:cNvGrpSpPr/>
          <p:nvPr/>
        </p:nvGrpSpPr>
        <p:grpSpPr>
          <a:xfrm>
            <a:off x="656171" y="1622475"/>
            <a:ext cx="246411" cy="246408"/>
            <a:chOff x="439557" y="1731286"/>
            <a:chExt cx="175977" cy="175977"/>
          </a:xfrm>
        </p:grpSpPr>
        <p:sp>
          <p:nvSpPr>
            <p:cNvPr id="10" name="Oval 9">
              <a:extLst>
                <a:ext uri="{FF2B5EF4-FFF2-40B4-BE49-F238E27FC236}">
                  <a16:creationId xmlns:a16="http://schemas.microsoft.com/office/drawing/2014/main" id="{E20FBC2F-D644-9416-144B-C1118C899077}"/>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dirty="0">
                <a:ln>
                  <a:noFill/>
                </a:ln>
                <a:solidFill>
                  <a:prstClr val="white"/>
                </a:solidFill>
                <a:effectLst/>
                <a:uLnTx/>
                <a:uFillTx/>
                <a:latin typeface="Georgia"/>
                <a:ea typeface="+mn-ea"/>
                <a:cs typeface="Calibri" panose="020F0502020204030204" pitchFamily="34" charset="0"/>
              </a:endParaRPr>
            </a:p>
          </p:txBody>
        </p:sp>
        <p:sp>
          <p:nvSpPr>
            <p:cNvPr id="11" name="Oval 10">
              <a:extLst>
                <a:ext uri="{FF2B5EF4-FFF2-40B4-BE49-F238E27FC236}">
                  <a16:creationId xmlns:a16="http://schemas.microsoft.com/office/drawing/2014/main" id="{83900BC6-225F-F425-0078-915DF7707A00}"/>
                </a:ext>
              </a:extLst>
            </p:cNvPr>
            <p:cNvSpPr/>
            <p:nvPr/>
          </p:nvSpPr>
          <p:spPr>
            <a:xfrm>
              <a:off x="469056" y="1760785"/>
              <a:ext cx="116979" cy="116979"/>
            </a:xfrm>
            <a:prstGeom prst="ellipse">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Georgia"/>
                <a:ea typeface="+mn-ea"/>
                <a:cs typeface="+mn-cs"/>
              </a:endParaRPr>
            </a:p>
          </p:txBody>
        </p:sp>
      </p:grpSp>
      <p:grpSp>
        <p:nvGrpSpPr>
          <p:cNvPr id="12" name="Group 11">
            <a:extLst>
              <a:ext uri="{FF2B5EF4-FFF2-40B4-BE49-F238E27FC236}">
                <a16:creationId xmlns:a16="http://schemas.microsoft.com/office/drawing/2014/main" id="{3BDA3B0A-81EF-C6FC-18A0-21E79B248DB3}"/>
              </a:ext>
            </a:extLst>
          </p:cNvPr>
          <p:cNvGrpSpPr/>
          <p:nvPr/>
        </p:nvGrpSpPr>
        <p:grpSpPr>
          <a:xfrm>
            <a:off x="656171" y="2669105"/>
            <a:ext cx="246411" cy="246408"/>
            <a:chOff x="439557" y="1731286"/>
            <a:chExt cx="175977" cy="175977"/>
          </a:xfrm>
        </p:grpSpPr>
        <p:sp>
          <p:nvSpPr>
            <p:cNvPr id="13" name="Oval 12">
              <a:extLst>
                <a:ext uri="{FF2B5EF4-FFF2-40B4-BE49-F238E27FC236}">
                  <a16:creationId xmlns:a16="http://schemas.microsoft.com/office/drawing/2014/main" id="{0163999B-B25F-59C7-1EB9-C45329E94897}"/>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dirty="0">
                <a:ln>
                  <a:noFill/>
                </a:ln>
                <a:solidFill>
                  <a:prstClr val="white"/>
                </a:solidFill>
                <a:effectLst/>
                <a:uLnTx/>
                <a:uFillTx/>
                <a:latin typeface="Georgia"/>
                <a:ea typeface="+mn-ea"/>
                <a:cs typeface="Calibri" panose="020F0502020204030204" pitchFamily="34" charset="0"/>
              </a:endParaRPr>
            </a:p>
          </p:txBody>
        </p:sp>
        <p:sp>
          <p:nvSpPr>
            <p:cNvPr id="14" name="Oval 13">
              <a:extLst>
                <a:ext uri="{FF2B5EF4-FFF2-40B4-BE49-F238E27FC236}">
                  <a16:creationId xmlns:a16="http://schemas.microsoft.com/office/drawing/2014/main" id="{09FCDB81-1FE2-E6A2-71AB-3AB18403BA9A}"/>
                </a:ext>
              </a:extLst>
            </p:cNvPr>
            <p:cNvSpPr/>
            <p:nvPr/>
          </p:nvSpPr>
          <p:spPr>
            <a:xfrm>
              <a:off x="469056" y="1760785"/>
              <a:ext cx="116979" cy="116979"/>
            </a:xfrm>
            <a:prstGeom prst="ellipse">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Georgia"/>
                <a:ea typeface="+mn-ea"/>
                <a:cs typeface="+mn-cs"/>
              </a:endParaRPr>
            </a:p>
          </p:txBody>
        </p:sp>
      </p:grpSp>
      <p:grpSp>
        <p:nvGrpSpPr>
          <p:cNvPr id="15" name="Group 14">
            <a:extLst>
              <a:ext uri="{FF2B5EF4-FFF2-40B4-BE49-F238E27FC236}">
                <a16:creationId xmlns:a16="http://schemas.microsoft.com/office/drawing/2014/main" id="{2150E15F-BD09-1E3A-27EC-FFD0371630B2}"/>
              </a:ext>
            </a:extLst>
          </p:cNvPr>
          <p:cNvGrpSpPr/>
          <p:nvPr/>
        </p:nvGrpSpPr>
        <p:grpSpPr>
          <a:xfrm>
            <a:off x="656171" y="3711690"/>
            <a:ext cx="246411" cy="246408"/>
            <a:chOff x="439557" y="1731286"/>
            <a:chExt cx="175977" cy="175977"/>
          </a:xfrm>
        </p:grpSpPr>
        <p:sp>
          <p:nvSpPr>
            <p:cNvPr id="16" name="Oval 15">
              <a:extLst>
                <a:ext uri="{FF2B5EF4-FFF2-40B4-BE49-F238E27FC236}">
                  <a16:creationId xmlns:a16="http://schemas.microsoft.com/office/drawing/2014/main" id="{9E290153-1797-04ED-5C64-C85A85C9FA1B}"/>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dirty="0">
                <a:ln>
                  <a:noFill/>
                </a:ln>
                <a:solidFill>
                  <a:prstClr val="white"/>
                </a:solidFill>
                <a:effectLst/>
                <a:uLnTx/>
                <a:uFillTx/>
                <a:latin typeface="Georgia"/>
                <a:ea typeface="+mn-ea"/>
                <a:cs typeface="Calibri" panose="020F0502020204030204" pitchFamily="34" charset="0"/>
              </a:endParaRPr>
            </a:p>
          </p:txBody>
        </p:sp>
        <p:sp>
          <p:nvSpPr>
            <p:cNvPr id="17" name="Oval 16">
              <a:extLst>
                <a:ext uri="{FF2B5EF4-FFF2-40B4-BE49-F238E27FC236}">
                  <a16:creationId xmlns:a16="http://schemas.microsoft.com/office/drawing/2014/main" id="{BDE7A6D9-694E-33E1-591C-6418A305C7CD}"/>
                </a:ext>
              </a:extLst>
            </p:cNvPr>
            <p:cNvSpPr/>
            <p:nvPr/>
          </p:nvSpPr>
          <p:spPr>
            <a:xfrm>
              <a:off x="469056" y="1760785"/>
              <a:ext cx="116979" cy="116979"/>
            </a:xfrm>
            <a:prstGeom prst="ellipse">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Georgia"/>
                <a:ea typeface="+mn-ea"/>
                <a:cs typeface="+mn-cs"/>
              </a:endParaRPr>
            </a:p>
          </p:txBody>
        </p:sp>
      </p:grpSp>
      <p:grpSp>
        <p:nvGrpSpPr>
          <p:cNvPr id="3" name="Group 2">
            <a:extLst>
              <a:ext uri="{FF2B5EF4-FFF2-40B4-BE49-F238E27FC236}">
                <a16:creationId xmlns:a16="http://schemas.microsoft.com/office/drawing/2014/main" id="{4F68F5AD-1304-074D-B703-94B190F22EB9}"/>
              </a:ext>
            </a:extLst>
          </p:cNvPr>
          <p:cNvGrpSpPr/>
          <p:nvPr/>
        </p:nvGrpSpPr>
        <p:grpSpPr>
          <a:xfrm>
            <a:off x="656171" y="4237069"/>
            <a:ext cx="246411" cy="246408"/>
            <a:chOff x="439557" y="1731286"/>
            <a:chExt cx="175977" cy="175977"/>
          </a:xfrm>
        </p:grpSpPr>
        <p:sp>
          <p:nvSpPr>
            <p:cNvPr id="4" name="Oval 3">
              <a:extLst>
                <a:ext uri="{FF2B5EF4-FFF2-40B4-BE49-F238E27FC236}">
                  <a16:creationId xmlns:a16="http://schemas.microsoft.com/office/drawing/2014/main" id="{334E7F72-E58A-5E44-01AD-E2764AFEF2F0}"/>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dirty="0">
                <a:ln>
                  <a:noFill/>
                </a:ln>
                <a:solidFill>
                  <a:prstClr val="white"/>
                </a:solidFill>
                <a:effectLst/>
                <a:uLnTx/>
                <a:uFillTx/>
                <a:latin typeface="Georgia"/>
                <a:ea typeface="+mn-ea"/>
                <a:cs typeface="Calibri" panose="020F0502020204030204" pitchFamily="34" charset="0"/>
              </a:endParaRPr>
            </a:p>
          </p:txBody>
        </p:sp>
        <p:sp>
          <p:nvSpPr>
            <p:cNvPr id="20" name="Oval 19">
              <a:extLst>
                <a:ext uri="{FF2B5EF4-FFF2-40B4-BE49-F238E27FC236}">
                  <a16:creationId xmlns:a16="http://schemas.microsoft.com/office/drawing/2014/main" id="{59D78544-0166-7457-78F7-6D096E6D7337}"/>
                </a:ext>
              </a:extLst>
            </p:cNvPr>
            <p:cNvSpPr/>
            <p:nvPr/>
          </p:nvSpPr>
          <p:spPr>
            <a:xfrm>
              <a:off x="469056" y="1760785"/>
              <a:ext cx="116979" cy="116979"/>
            </a:xfrm>
            <a:prstGeom prst="ellipse">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Georgia"/>
                <a:ea typeface="+mn-ea"/>
                <a:cs typeface="+mn-cs"/>
              </a:endParaRPr>
            </a:p>
          </p:txBody>
        </p:sp>
      </p:grpSp>
      <p:grpSp>
        <p:nvGrpSpPr>
          <p:cNvPr id="22" name="Group 21">
            <a:extLst>
              <a:ext uri="{FF2B5EF4-FFF2-40B4-BE49-F238E27FC236}">
                <a16:creationId xmlns:a16="http://schemas.microsoft.com/office/drawing/2014/main" id="{218735F7-B527-C018-6530-C923EDAC122F}"/>
              </a:ext>
            </a:extLst>
          </p:cNvPr>
          <p:cNvGrpSpPr/>
          <p:nvPr/>
        </p:nvGrpSpPr>
        <p:grpSpPr>
          <a:xfrm>
            <a:off x="656171" y="5007959"/>
            <a:ext cx="246411" cy="246408"/>
            <a:chOff x="439557" y="1731286"/>
            <a:chExt cx="175977" cy="175977"/>
          </a:xfrm>
        </p:grpSpPr>
        <p:sp>
          <p:nvSpPr>
            <p:cNvPr id="24" name="Oval 23">
              <a:extLst>
                <a:ext uri="{FF2B5EF4-FFF2-40B4-BE49-F238E27FC236}">
                  <a16:creationId xmlns:a16="http://schemas.microsoft.com/office/drawing/2014/main" id="{AC399077-919C-94BF-009C-3F3296ABC0D4}"/>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dirty="0">
                <a:ln>
                  <a:noFill/>
                </a:ln>
                <a:solidFill>
                  <a:prstClr val="white"/>
                </a:solidFill>
                <a:effectLst/>
                <a:uLnTx/>
                <a:uFillTx/>
                <a:latin typeface="Georgia"/>
                <a:ea typeface="+mn-ea"/>
                <a:cs typeface="Calibri" panose="020F0502020204030204" pitchFamily="34" charset="0"/>
              </a:endParaRPr>
            </a:p>
          </p:txBody>
        </p:sp>
        <p:sp>
          <p:nvSpPr>
            <p:cNvPr id="25" name="Oval 24">
              <a:extLst>
                <a:ext uri="{FF2B5EF4-FFF2-40B4-BE49-F238E27FC236}">
                  <a16:creationId xmlns:a16="http://schemas.microsoft.com/office/drawing/2014/main" id="{94011986-7C22-1DD1-F4DF-0B0B33AD3167}"/>
                </a:ext>
              </a:extLst>
            </p:cNvPr>
            <p:cNvSpPr/>
            <p:nvPr/>
          </p:nvSpPr>
          <p:spPr>
            <a:xfrm>
              <a:off x="469056" y="1760785"/>
              <a:ext cx="116979" cy="116979"/>
            </a:xfrm>
            <a:prstGeom prst="ellipse">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Georgia"/>
                <a:ea typeface="+mn-ea"/>
                <a:cs typeface="+mn-cs"/>
              </a:endParaRPr>
            </a:p>
          </p:txBody>
        </p:sp>
      </p:grpSp>
      <p:pic>
        <p:nvPicPr>
          <p:cNvPr id="28" name="Content Placeholder 3">
            <a:extLst>
              <a:ext uri="{FF2B5EF4-FFF2-40B4-BE49-F238E27FC236}">
                <a16:creationId xmlns:a16="http://schemas.microsoft.com/office/drawing/2014/main" id="{689EF0E0-2732-4BFF-61F7-31E99FE818B7}"/>
              </a:ext>
            </a:extLst>
          </p:cNvPr>
          <p:cNvPicPr>
            <a:picLocks noChangeAspect="1"/>
          </p:cNvPicPr>
          <p:nvPr/>
        </p:nvPicPr>
        <p:blipFill rotWithShape="1">
          <a:blip r:embed="rId5" cstate="screen">
            <a:clrChange>
              <a:clrFrom>
                <a:srgbClr val="FEFEFE"/>
              </a:clrFrom>
              <a:clrTo>
                <a:srgbClr val="FEFEFE">
                  <a:alpha val="0"/>
                </a:srgbClr>
              </a:clrTo>
            </a:clrChange>
            <a:extLst>
              <a:ext uri="{28A0092B-C50C-407E-A947-70E740481C1C}">
                <a14:useLocalDpi xmlns:a14="http://schemas.microsoft.com/office/drawing/2010/main" val="0"/>
              </a:ext>
            </a:extLst>
          </a:blip>
          <a:srcRect/>
          <a:stretch/>
        </p:blipFill>
        <p:spPr>
          <a:xfrm>
            <a:off x="8404535" y="2094409"/>
            <a:ext cx="3445933" cy="2739261"/>
          </a:xfrm>
          <a:prstGeom prst="rect">
            <a:avLst/>
          </a:prstGeom>
        </p:spPr>
      </p:pic>
      <p:sp>
        <p:nvSpPr>
          <p:cNvPr id="18" name="Text Placeholder 7">
            <a:extLst>
              <a:ext uri="{FF2B5EF4-FFF2-40B4-BE49-F238E27FC236}">
                <a16:creationId xmlns:a16="http://schemas.microsoft.com/office/drawing/2014/main" id="{1998B397-3810-4EB9-ADCC-E5B5A7D60467}"/>
              </a:ext>
            </a:extLst>
          </p:cNvPr>
          <p:cNvSpPr txBox="1">
            <a:spLocks/>
          </p:cNvSpPr>
          <p:nvPr/>
        </p:nvSpPr>
        <p:spPr>
          <a:xfrm>
            <a:off x="670561" y="6125468"/>
            <a:ext cx="10035538"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Thompson D, Mackay T, Matthews M, Edwards J, Peters NS, Connolly SB. Direct Adherence Measurement Using an Ingestible Sensor Compared With Self-Reporting in High-Risk Cardiovascular Disease Patients Who Knew They Were Being Measured: A Prospective Intervention. JMIR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Mhealth</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Uhealth</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2017 Jun 12;5(6):e76. </a:t>
            </a:r>
          </a:p>
        </p:txBody>
      </p:sp>
      <p:sp>
        <p:nvSpPr>
          <p:cNvPr id="23" name="TextBox 22">
            <a:extLst>
              <a:ext uri="{FF2B5EF4-FFF2-40B4-BE49-F238E27FC236}">
                <a16:creationId xmlns:a16="http://schemas.microsoft.com/office/drawing/2014/main" id="{DE48F58B-9893-D6C8-A8CB-2B447B15E5EA}"/>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GLO2208854</a:t>
            </a:r>
          </a:p>
        </p:txBody>
      </p:sp>
    </p:spTree>
    <p:extLst>
      <p:ext uri="{BB962C8B-B14F-4D97-AF65-F5344CB8AC3E}">
        <p14:creationId xmlns:p14="http://schemas.microsoft.com/office/powerpoint/2010/main" val="2701206501"/>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5FD7A40F-62BC-4474-6516-AB921E8AAF9F}"/>
              </a:ext>
            </a:extLst>
          </p:cNvPr>
          <p:cNvGraphicFramePr>
            <a:graphicFrameLocks noChangeAspect="1"/>
          </p:cNvGraphicFramePr>
          <p:nvPr>
            <p:custDataLst>
              <p:tags r:id="rId1"/>
            </p:custDataLst>
            <p:extLst>
              <p:ext uri="{D42A27DB-BD31-4B8C-83A1-F6EECF244321}">
                <p14:modId xmlns:p14="http://schemas.microsoft.com/office/powerpoint/2010/main" val="23519567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5FD7A40F-62BC-4474-6516-AB921E8AAF9F}"/>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C10D20F2-79DA-B1FD-1591-43E87A269906}"/>
              </a:ext>
            </a:extLst>
          </p:cNvPr>
          <p:cNvSpPr>
            <a:spLocks noGrp="1"/>
          </p:cNvSpPr>
          <p:nvPr>
            <p:ph type="title"/>
          </p:nvPr>
        </p:nvSpPr>
        <p:spPr/>
        <p:txBody>
          <a:bodyPr vert="horz"/>
          <a:lstStyle/>
          <a:p>
            <a:r>
              <a:rPr lang="en-IN" dirty="0"/>
              <a:t>Interventions to improve adherence</a:t>
            </a:r>
            <a:endParaRPr lang="pt-BR" dirty="0"/>
          </a:p>
        </p:txBody>
      </p:sp>
      <p:sp>
        <p:nvSpPr>
          <p:cNvPr id="6" name="Rectangle 5">
            <a:extLst>
              <a:ext uri="{FF2B5EF4-FFF2-40B4-BE49-F238E27FC236}">
                <a16:creationId xmlns:a16="http://schemas.microsoft.com/office/drawing/2014/main" id="{9C923D15-0A77-FD46-D925-6D5FE20B7A9B}"/>
              </a:ext>
            </a:extLst>
          </p:cNvPr>
          <p:cNvSpPr>
            <a:spLocks/>
          </p:cNvSpPr>
          <p:nvPr/>
        </p:nvSpPr>
        <p:spPr>
          <a:xfrm>
            <a:off x="670560" y="5442946"/>
            <a:ext cx="10937240" cy="36576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IN" sz="1400" b="0" i="0" u="none" strike="noStrike" kern="1200" cap="none" spc="0" normalizeH="0" baseline="0" noProof="0" dirty="0">
                <a:ln>
                  <a:noFill/>
                </a:ln>
                <a:solidFill>
                  <a:prstClr val="white"/>
                </a:solidFill>
                <a:effectLst/>
                <a:uLnTx/>
                <a:uFillTx/>
                <a:latin typeface="Georgia"/>
                <a:ea typeface="+mn-ea"/>
                <a:cs typeface="+mn-cs"/>
              </a:rPr>
              <a:t>MEMS, medication event monitoring systems</a:t>
            </a:r>
          </a:p>
        </p:txBody>
      </p:sp>
      <p:grpSp>
        <p:nvGrpSpPr>
          <p:cNvPr id="7" name="Group 6">
            <a:extLst>
              <a:ext uri="{FF2B5EF4-FFF2-40B4-BE49-F238E27FC236}">
                <a16:creationId xmlns:a16="http://schemas.microsoft.com/office/drawing/2014/main" id="{7D71DFCE-8281-F1C6-0822-0ECC2BB53E8A}"/>
              </a:ext>
            </a:extLst>
          </p:cNvPr>
          <p:cNvGrpSpPr/>
          <p:nvPr/>
        </p:nvGrpSpPr>
        <p:grpSpPr>
          <a:xfrm>
            <a:off x="1016000" y="1447799"/>
            <a:ext cx="10604500" cy="3806258"/>
            <a:chOff x="1016000" y="933355"/>
            <a:chExt cx="10604500" cy="4505651"/>
          </a:xfrm>
        </p:grpSpPr>
        <p:sp>
          <p:nvSpPr>
            <p:cNvPr id="8" name="TextBox 7">
              <a:extLst>
                <a:ext uri="{FF2B5EF4-FFF2-40B4-BE49-F238E27FC236}">
                  <a16:creationId xmlns:a16="http://schemas.microsoft.com/office/drawing/2014/main" id="{22116A14-2AF6-67E0-CFC6-679E5A36A1FE}"/>
                </a:ext>
              </a:extLst>
            </p:cNvPr>
            <p:cNvSpPr txBox="1">
              <a:spLocks/>
            </p:cNvSpPr>
            <p:nvPr/>
          </p:nvSpPr>
          <p:spPr>
            <a:xfrm>
              <a:off x="1016000" y="933355"/>
              <a:ext cx="10604500" cy="291464"/>
            </a:xfrm>
            <a:prstGeom prst="rect">
              <a:avLst/>
            </a:prstGeom>
            <a:noFill/>
          </p:spPr>
          <p:txBody>
            <a:bodyPr wrap="square" lIns="0" tIns="0" rIns="0" bIns="0"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IN" sz="1600" b="0" i="0" u="none" strike="noStrike" kern="1200" cap="none" spc="0" normalizeH="0" baseline="0" noProof="0" dirty="0">
                  <a:ln>
                    <a:noFill/>
                  </a:ln>
                  <a:solidFill>
                    <a:srgbClr val="000000"/>
                  </a:solidFill>
                  <a:effectLst/>
                  <a:uLnTx/>
                  <a:uFillTx/>
                  <a:latin typeface="Georgia"/>
                  <a:ea typeface="+mn-ea"/>
                  <a:cs typeface="+mn-cs"/>
                </a:rPr>
                <a:t>Assess each patient’s needs and offer individualized solutions</a:t>
              </a:r>
            </a:p>
          </p:txBody>
        </p:sp>
        <p:sp>
          <p:nvSpPr>
            <p:cNvPr id="9" name="TextBox 8">
              <a:extLst>
                <a:ext uri="{FF2B5EF4-FFF2-40B4-BE49-F238E27FC236}">
                  <a16:creationId xmlns:a16="http://schemas.microsoft.com/office/drawing/2014/main" id="{BC686DD9-CA25-415D-4642-4054AB83B2EB}"/>
                </a:ext>
              </a:extLst>
            </p:cNvPr>
            <p:cNvSpPr txBox="1">
              <a:spLocks/>
            </p:cNvSpPr>
            <p:nvPr/>
          </p:nvSpPr>
          <p:spPr>
            <a:xfrm>
              <a:off x="1016000" y="1354343"/>
              <a:ext cx="10604500" cy="291464"/>
            </a:xfrm>
            <a:prstGeom prst="rect">
              <a:avLst/>
            </a:prstGeom>
            <a:noFill/>
          </p:spPr>
          <p:txBody>
            <a:bodyPr wrap="square" lIns="0" tIns="0" rIns="0" bIns="0"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IN" sz="1600" b="0" i="0" u="none" strike="noStrike" kern="1200" cap="none" spc="0" normalizeH="0" baseline="0" noProof="0" dirty="0">
                  <a:ln>
                    <a:noFill/>
                  </a:ln>
                  <a:solidFill>
                    <a:srgbClr val="000000"/>
                  </a:solidFill>
                  <a:effectLst/>
                  <a:uLnTx/>
                  <a:uFillTx/>
                  <a:latin typeface="Georgia"/>
                  <a:ea typeface="+mn-ea"/>
                  <a:cs typeface="+mn-cs"/>
                </a:rPr>
                <a:t>Make pill-taking easier for the patient</a:t>
              </a:r>
            </a:p>
          </p:txBody>
        </p:sp>
        <p:sp>
          <p:nvSpPr>
            <p:cNvPr id="10" name="TextBox 9">
              <a:extLst>
                <a:ext uri="{FF2B5EF4-FFF2-40B4-BE49-F238E27FC236}">
                  <a16:creationId xmlns:a16="http://schemas.microsoft.com/office/drawing/2014/main" id="{C79F2B32-1870-0011-3C1B-4BAF7A3D6834}"/>
                </a:ext>
              </a:extLst>
            </p:cNvPr>
            <p:cNvSpPr txBox="1">
              <a:spLocks/>
            </p:cNvSpPr>
            <p:nvPr/>
          </p:nvSpPr>
          <p:spPr>
            <a:xfrm>
              <a:off x="1016000" y="1775331"/>
              <a:ext cx="10604500" cy="291464"/>
            </a:xfrm>
            <a:prstGeom prst="rect">
              <a:avLst/>
            </a:prstGeom>
            <a:noFill/>
          </p:spPr>
          <p:txBody>
            <a:bodyPr wrap="square" lIns="0" tIns="0" rIns="0" bIns="0"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IN" sz="1600" b="0" i="0" u="none" strike="noStrike" kern="1200" cap="none" spc="0" normalizeH="0" baseline="0" noProof="0" dirty="0">
                  <a:ln>
                    <a:noFill/>
                  </a:ln>
                  <a:solidFill>
                    <a:srgbClr val="000000"/>
                  </a:solidFill>
                  <a:effectLst/>
                  <a:uLnTx/>
                  <a:uFillTx/>
                  <a:latin typeface="Georgia"/>
                  <a:ea typeface="+mn-ea"/>
                  <a:cs typeface="+mn-cs"/>
                </a:rPr>
                <a:t>Improve patient-practitioner communication in a blame-free environment</a:t>
              </a:r>
            </a:p>
          </p:txBody>
        </p:sp>
        <p:sp>
          <p:nvSpPr>
            <p:cNvPr id="11" name="TextBox 10">
              <a:extLst>
                <a:ext uri="{FF2B5EF4-FFF2-40B4-BE49-F238E27FC236}">
                  <a16:creationId xmlns:a16="http://schemas.microsoft.com/office/drawing/2014/main" id="{92845BD6-F1C0-4513-9EF5-27EA26548578}"/>
                </a:ext>
              </a:extLst>
            </p:cNvPr>
            <p:cNvSpPr txBox="1">
              <a:spLocks/>
            </p:cNvSpPr>
            <p:nvPr/>
          </p:nvSpPr>
          <p:spPr>
            <a:xfrm>
              <a:off x="1016000" y="2196318"/>
              <a:ext cx="10604500" cy="291464"/>
            </a:xfrm>
            <a:prstGeom prst="rect">
              <a:avLst/>
            </a:prstGeom>
            <a:noFill/>
          </p:spPr>
          <p:txBody>
            <a:bodyPr wrap="square" lIns="0" tIns="0" rIns="0" bIns="0"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IN" sz="1600" b="0" i="0" u="none" strike="noStrike" kern="1200" cap="none" spc="0" normalizeH="0" baseline="0" noProof="0" dirty="0">
                  <a:ln>
                    <a:noFill/>
                  </a:ln>
                  <a:solidFill>
                    <a:srgbClr val="000000"/>
                  </a:solidFill>
                  <a:effectLst/>
                  <a:uLnTx/>
                  <a:uFillTx/>
                  <a:latin typeface="Georgia"/>
                  <a:ea typeface="+mn-ea"/>
                  <a:cs typeface="+mn-cs"/>
                </a:rPr>
                <a:t>Educate patients</a:t>
              </a:r>
            </a:p>
          </p:txBody>
        </p:sp>
        <p:sp>
          <p:nvSpPr>
            <p:cNvPr id="12" name="TextBox 11">
              <a:extLst>
                <a:ext uri="{FF2B5EF4-FFF2-40B4-BE49-F238E27FC236}">
                  <a16:creationId xmlns:a16="http://schemas.microsoft.com/office/drawing/2014/main" id="{A34DF095-B0FE-645B-D8B0-7D1A670BE409}"/>
                </a:ext>
              </a:extLst>
            </p:cNvPr>
            <p:cNvSpPr txBox="1">
              <a:spLocks/>
            </p:cNvSpPr>
            <p:nvPr/>
          </p:nvSpPr>
          <p:spPr>
            <a:xfrm>
              <a:off x="1016000" y="2617307"/>
              <a:ext cx="10604500" cy="291464"/>
            </a:xfrm>
            <a:prstGeom prst="rect">
              <a:avLst/>
            </a:prstGeom>
            <a:noFill/>
          </p:spPr>
          <p:txBody>
            <a:bodyPr wrap="square" lIns="0" tIns="0" rIns="0" bIns="0"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IN" sz="1600" b="0" i="0" u="none" strike="noStrike" kern="1200" cap="none" spc="0" normalizeH="0" baseline="0" noProof="0" dirty="0">
                  <a:ln>
                    <a:noFill/>
                  </a:ln>
                  <a:solidFill>
                    <a:srgbClr val="000000"/>
                  </a:solidFill>
                  <a:effectLst/>
                  <a:uLnTx/>
                  <a:uFillTx/>
                  <a:latin typeface="Georgia"/>
                  <a:ea typeface="+mn-ea"/>
                  <a:cs typeface="+mn-cs"/>
                </a:rPr>
                <a:t>Offer motivational interviewing</a:t>
              </a:r>
            </a:p>
          </p:txBody>
        </p:sp>
        <p:sp>
          <p:nvSpPr>
            <p:cNvPr id="13" name="TextBox 12">
              <a:extLst>
                <a:ext uri="{FF2B5EF4-FFF2-40B4-BE49-F238E27FC236}">
                  <a16:creationId xmlns:a16="http://schemas.microsoft.com/office/drawing/2014/main" id="{C6939918-62E0-1B5F-F104-5BFD3C229880}"/>
                </a:ext>
              </a:extLst>
            </p:cNvPr>
            <p:cNvSpPr txBox="1">
              <a:spLocks/>
            </p:cNvSpPr>
            <p:nvPr/>
          </p:nvSpPr>
          <p:spPr>
            <a:xfrm>
              <a:off x="1016000" y="3459283"/>
              <a:ext cx="10604500" cy="291464"/>
            </a:xfrm>
            <a:prstGeom prst="rect">
              <a:avLst/>
            </a:prstGeom>
            <a:noFill/>
          </p:spPr>
          <p:txBody>
            <a:bodyPr wrap="square" lIns="0" tIns="0" rIns="0" bIns="0"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IN" sz="1600" b="0" i="0" u="none" strike="noStrike" kern="1200" cap="none" spc="0" normalizeH="0" baseline="0" noProof="0" dirty="0">
                  <a:ln>
                    <a:noFill/>
                  </a:ln>
                  <a:solidFill>
                    <a:srgbClr val="000000"/>
                  </a:solidFill>
                  <a:effectLst/>
                  <a:uLnTx/>
                  <a:uFillTx/>
                  <a:latin typeface="Georgia"/>
                  <a:ea typeface="+mn-ea"/>
                  <a:cs typeface="+mn-cs"/>
                </a:rPr>
                <a:t>Implement guideline recommendations</a:t>
              </a:r>
            </a:p>
          </p:txBody>
        </p:sp>
        <p:sp>
          <p:nvSpPr>
            <p:cNvPr id="14" name="TextBox 13">
              <a:extLst>
                <a:ext uri="{FF2B5EF4-FFF2-40B4-BE49-F238E27FC236}">
                  <a16:creationId xmlns:a16="http://schemas.microsoft.com/office/drawing/2014/main" id="{FA922C35-C2AE-E961-3E93-62DDD173FF7A}"/>
                </a:ext>
              </a:extLst>
            </p:cNvPr>
            <p:cNvSpPr txBox="1">
              <a:spLocks/>
            </p:cNvSpPr>
            <p:nvPr/>
          </p:nvSpPr>
          <p:spPr>
            <a:xfrm>
              <a:off x="1016000" y="3880271"/>
              <a:ext cx="10604500" cy="291464"/>
            </a:xfrm>
            <a:prstGeom prst="rect">
              <a:avLst/>
            </a:prstGeom>
            <a:noFill/>
          </p:spPr>
          <p:txBody>
            <a:bodyPr wrap="square" lIns="0" tIns="0" rIns="0" bIns="0"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IN" sz="1600" b="0" i="0" u="none" strike="noStrike" kern="1200" cap="none" spc="0" normalizeH="0" baseline="0" noProof="0" dirty="0">
                  <a:ln>
                    <a:noFill/>
                  </a:ln>
                  <a:solidFill>
                    <a:srgbClr val="000000"/>
                  </a:solidFill>
                  <a:effectLst/>
                  <a:uLnTx/>
                  <a:uFillTx/>
                  <a:latin typeface="Georgia"/>
                  <a:ea typeface="+mn-ea"/>
                  <a:cs typeface="+mn-cs"/>
                </a:rPr>
                <a:t>Use single-pill combinations</a:t>
              </a:r>
            </a:p>
          </p:txBody>
        </p:sp>
        <p:sp>
          <p:nvSpPr>
            <p:cNvPr id="15" name="TextBox 14">
              <a:extLst>
                <a:ext uri="{FF2B5EF4-FFF2-40B4-BE49-F238E27FC236}">
                  <a16:creationId xmlns:a16="http://schemas.microsoft.com/office/drawing/2014/main" id="{3839AE86-40EF-DFC9-6905-1AD01424F362}"/>
                </a:ext>
              </a:extLst>
            </p:cNvPr>
            <p:cNvSpPr txBox="1">
              <a:spLocks/>
            </p:cNvSpPr>
            <p:nvPr/>
          </p:nvSpPr>
          <p:spPr>
            <a:xfrm>
              <a:off x="1016000" y="4301260"/>
              <a:ext cx="10604500" cy="291464"/>
            </a:xfrm>
            <a:prstGeom prst="rect">
              <a:avLst/>
            </a:prstGeom>
            <a:noFill/>
          </p:spPr>
          <p:txBody>
            <a:bodyPr wrap="square" lIns="0" tIns="0" rIns="0" bIns="0"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IN" sz="1600" b="0" i="0" u="none" strike="noStrike" kern="1200" cap="none" spc="0" normalizeH="0" baseline="0" noProof="0" dirty="0">
                  <a:ln>
                    <a:noFill/>
                  </a:ln>
                  <a:solidFill>
                    <a:srgbClr val="000000"/>
                  </a:solidFill>
                  <a:effectLst/>
                  <a:uLnTx/>
                  <a:uFillTx/>
                  <a:latin typeface="Georgia"/>
                  <a:ea typeface="+mn-ea"/>
                  <a:cs typeface="+mn-cs"/>
                </a:rPr>
                <a:t>Establish a collaborative team-based care approach, including nurses and pharmacists</a:t>
              </a:r>
            </a:p>
          </p:txBody>
        </p:sp>
        <p:sp>
          <p:nvSpPr>
            <p:cNvPr id="16" name="TextBox 15">
              <a:extLst>
                <a:ext uri="{FF2B5EF4-FFF2-40B4-BE49-F238E27FC236}">
                  <a16:creationId xmlns:a16="http://schemas.microsoft.com/office/drawing/2014/main" id="{A0AD823B-AEF0-6E88-7694-8902E5D8AD2E}"/>
                </a:ext>
              </a:extLst>
            </p:cNvPr>
            <p:cNvSpPr txBox="1">
              <a:spLocks/>
            </p:cNvSpPr>
            <p:nvPr/>
          </p:nvSpPr>
          <p:spPr>
            <a:xfrm>
              <a:off x="1016000" y="4722247"/>
              <a:ext cx="10604500" cy="291464"/>
            </a:xfrm>
            <a:prstGeom prst="rect">
              <a:avLst/>
            </a:prstGeom>
            <a:noFill/>
          </p:spPr>
          <p:txBody>
            <a:bodyPr wrap="square" lIns="0" tIns="0" rIns="0" bIns="0"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IN" sz="1600" b="0" i="0" u="none" strike="noStrike" kern="1200" cap="none" spc="0" normalizeH="0" baseline="0" noProof="0" dirty="0">
                  <a:ln>
                    <a:noFill/>
                  </a:ln>
                  <a:solidFill>
                    <a:srgbClr val="000000"/>
                  </a:solidFill>
                  <a:effectLst/>
                  <a:uLnTx/>
                  <a:uFillTx/>
                  <a:latin typeface="Georgia"/>
                  <a:ea typeface="+mn-ea"/>
                  <a:cs typeface="+mn-cs"/>
                </a:rPr>
                <a:t>Use reminders (memory cues, blister packaging, pill counters, MEMS)</a:t>
              </a:r>
            </a:p>
          </p:txBody>
        </p:sp>
        <p:sp>
          <p:nvSpPr>
            <p:cNvPr id="17" name="TextBox 16">
              <a:extLst>
                <a:ext uri="{FF2B5EF4-FFF2-40B4-BE49-F238E27FC236}">
                  <a16:creationId xmlns:a16="http://schemas.microsoft.com/office/drawing/2014/main" id="{04986F4F-A898-75AC-10A0-A5A9B1B6C708}"/>
                </a:ext>
              </a:extLst>
            </p:cNvPr>
            <p:cNvSpPr txBox="1">
              <a:spLocks/>
            </p:cNvSpPr>
            <p:nvPr/>
          </p:nvSpPr>
          <p:spPr>
            <a:xfrm>
              <a:off x="1016000" y="5147542"/>
              <a:ext cx="10604500" cy="291464"/>
            </a:xfrm>
            <a:prstGeom prst="rect">
              <a:avLst/>
            </a:prstGeom>
            <a:noFill/>
          </p:spPr>
          <p:txBody>
            <a:bodyPr wrap="square" lIns="0" tIns="0" rIns="0" bIns="0"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IN" sz="1600" b="0" i="0" u="none" strike="noStrike" kern="1200" cap="none" spc="0" normalizeH="0" baseline="0" noProof="0" dirty="0">
                  <a:ln>
                    <a:noFill/>
                  </a:ln>
                  <a:solidFill>
                    <a:srgbClr val="000000"/>
                  </a:solidFill>
                  <a:effectLst/>
                  <a:uLnTx/>
                  <a:uFillTx/>
                  <a:latin typeface="Georgia"/>
                  <a:ea typeface="+mn-ea"/>
                  <a:cs typeface="+mn-cs"/>
                </a:rPr>
                <a:t>Use e-Health technology as a supportive tool</a:t>
              </a:r>
            </a:p>
          </p:txBody>
        </p:sp>
        <p:cxnSp>
          <p:nvCxnSpPr>
            <p:cNvPr id="18" name="Straight Connector 17">
              <a:extLst>
                <a:ext uri="{FF2B5EF4-FFF2-40B4-BE49-F238E27FC236}">
                  <a16:creationId xmlns:a16="http://schemas.microsoft.com/office/drawing/2014/main" id="{0DCE09C1-03C8-B3A5-4D08-AB5BFF946BE9}"/>
                </a:ext>
              </a:extLst>
            </p:cNvPr>
            <p:cNvCxnSpPr>
              <a:cxnSpLocks/>
            </p:cNvCxnSpPr>
            <p:nvPr/>
          </p:nvCxnSpPr>
          <p:spPr>
            <a:xfrm>
              <a:off x="1016000" y="1277219"/>
              <a:ext cx="10604500"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E65575E9-4745-0BCC-AA66-7079AD20A026}"/>
                </a:ext>
              </a:extLst>
            </p:cNvPr>
            <p:cNvCxnSpPr>
              <a:cxnSpLocks/>
            </p:cNvCxnSpPr>
            <p:nvPr/>
          </p:nvCxnSpPr>
          <p:spPr>
            <a:xfrm>
              <a:off x="1016000" y="1698207"/>
              <a:ext cx="10604500"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B89D949B-454A-C977-BD04-983BEE384ED5}"/>
                </a:ext>
              </a:extLst>
            </p:cNvPr>
            <p:cNvCxnSpPr>
              <a:cxnSpLocks/>
            </p:cNvCxnSpPr>
            <p:nvPr/>
          </p:nvCxnSpPr>
          <p:spPr>
            <a:xfrm>
              <a:off x="1016000" y="2119195"/>
              <a:ext cx="10604500"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FE930931-B27C-E9C2-DDB6-E0C76D997D91}"/>
                </a:ext>
              </a:extLst>
            </p:cNvPr>
            <p:cNvCxnSpPr>
              <a:cxnSpLocks/>
            </p:cNvCxnSpPr>
            <p:nvPr/>
          </p:nvCxnSpPr>
          <p:spPr>
            <a:xfrm>
              <a:off x="1016000" y="2540183"/>
              <a:ext cx="10604500"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0EA2ED83-F617-1597-7936-407126118C21}"/>
                </a:ext>
              </a:extLst>
            </p:cNvPr>
            <p:cNvCxnSpPr>
              <a:cxnSpLocks/>
            </p:cNvCxnSpPr>
            <p:nvPr/>
          </p:nvCxnSpPr>
          <p:spPr>
            <a:xfrm>
              <a:off x="1016000" y="3382159"/>
              <a:ext cx="10604500"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0AEB4C31-7C97-B228-D66B-2AAE8B06C0D2}"/>
                </a:ext>
              </a:extLst>
            </p:cNvPr>
            <p:cNvCxnSpPr>
              <a:cxnSpLocks/>
            </p:cNvCxnSpPr>
            <p:nvPr/>
          </p:nvCxnSpPr>
          <p:spPr>
            <a:xfrm>
              <a:off x="1016000" y="3803147"/>
              <a:ext cx="10604500"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52A1CBBC-5C49-1ABF-CF77-4D5A4335FFB6}"/>
                </a:ext>
              </a:extLst>
            </p:cNvPr>
            <p:cNvCxnSpPr>
              <a:cxnSpLocks/>
            </p:cNvCxnSpPr>
            <p:nvPr/>
          </p:nvCxnSpPr>
          <p:spPr>
            <a:xfrm>
              <a:off x="1016000" y="4224135"/>
              <a:ext cx="10604500"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A5AE62DB-51BA-87BD-8C07-9A244C7B22F7}"/>
                </a:ext>
              </a:extLst>
            </p:cNvPr>
            <p:cNvCxnSpPr>
              <a:cxnSpLocks/>
            </p:cNvCxnSpPr>
            <p:nvPr/>
          </p:nvCxnSpPr>
          <p:spPr>
            <a:xfrm>
              <a:off x="1016000" y="4645123"/>
              <a:ext cx="10604500"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71EA0134-CFA9-4C32-8E28-5D10C1E2C101}"/>
                </a:ext>
              </a:extLst>
            </p:cNvPr>
            <p:cNvCxnSpPr>
              <a:cxnSpLocks/>
            </p:cNvCxnSpPr>
            <p:nvPr/>
          </p:nvCxnSpPr>
          <p:spPr>
            <a:xfrm>
              <a:off x="1016000" y="5066123"/>
              <a:ext cx="10604500"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1410F88F-BFA3-012B-FAA8-18ECF4BEA9D9}"/>
                </a:ext>
              </a:extLst>
            </p:cNvPr>
            <p:cNvSpPr txBox="1">
              <a:spLocks/>
            </p:cNvSpPr>
            <p:nvPr/>
          </p:nvSpPr>
          <p:spPr>
            <a:xfrm>
              <a:off x="1016000" y="3038295"/>
              <a:ext cx="10604500" cy="291464"/>
            </a:xfrm>
            <a:prstGeom prst="rect">
              <a:avLst/>
            </a:prstGeom>
            <a:noFill/>
          </p:spPr>
          <p:txBody>
            <a:bodyPr wrap="square" lIns="0" tIns="0" rIns="0" bIns="0"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IN" sz="1600" b="0" i="0" u="none" strike="noStrike" kern="1200" cap="none" spc="0" normalizeH="0" baseline="0" noProof="0" dirty="0">
                  <a:ln>
                    <a:noFill/>
                  </a:ln>
                  <a:solidFill>
                    <a:srgbClr val="000000"/>
                  </a:solidFill>
                  <a:effectLst/>
                  <a:uLnTx/>
                  <a:uFillTx/>
                  <a:latin typeface="Georgia"/>
                  <a:ea typeface="+mn-ea"/>
                  <a:cs typeface="+mn-cs"/>
                </a:rPr>
                <a:t>Involve patient in decision-making/empower the patient</a:t>
              </a:r>
            </a:p>
          </p:txBody>
        </p:sp>
        <p:cxnSp>
          <p:nvCxnSpPr>
            <p:cNvPr id="28" name="Straight Connector 27">
              <a:extLst>
                <a:ext uri="{FF2B5EF4-FFF2-40B4-BE49-F238E27FC236}">
                  <a16:creationId xmlns:a16="http://schemas.microsoft.com/office/drawing/2014/main" id="{8962EE5A-60FE-A4D2-67EC-2EF4F852C87F}"/>
                </a:ext>
              </a:extLst>
            </p:cNvPr>
            <p:cNvCxnSpPr>
              <a:cxnSpLocks/>
            </p:cNvCxnSpPr>
            <p:nvPr/>
          </p:nvCxnSpPr>
          <p:spPr>
            <a:xfrm>
              <a:off x="1016000" y="2961171"/>
              <a:ext cx="10604500"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grpSp>
      <p:cxnSp>
        <p:nvCxnSpPr>
          <p:cNvPr id="29" name="Straight Connector 28">
            <a:extLst>
              <a:ext uri="{FF2B5EF4-FFF2-40B4-BE49-F238E27FC236}">
                <a16:creationId xmlns:a16="http://schemas.microsoft.com/office/drawing/2014/main" id="{C245F723-5078-7AA2-F454-E5DFBE3C980E}"/>
              </a:ext>
            </a:extLst>
          </p:cNvPr>
          <p:cNvCxnSpPr>
            <a:cxnSpLocks/>
            <a:stCxn id="31" idx="0"/>
          </p:cNvCxnSpPr>
          <p:nvPr/>
        </p:nvCxnSpPr>
        <p:spPr>
          <a:xfrm>
            <a:off x="742965" y="1447799"/>
            <a:ext cx="0" cy="3730593"/>
          </a:xfrm>
          <a:prstGeom prst="line">
            <a:avLst/>
          </a:prstGeom>
          <a:ln w="28575">
            <a:solidFill>
              <a:schemeClr val="accent3"/>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0" name="Group 29">
            <a:extLst>
              <a:ext uri="{FF2B5EF4-FFF2-40B4-BE49-F238E27FC236}">
                <a16:creationId xmlns:a16="http://schemas.microsoft.com/office/drawing/2014/main" id="{B10FAEF2-1766-2DAC-A4F0-60035C553485}"/>
              </a:ext>
            </a:extLst>
          </p:cNvPr>
          <p:cNvGrpSpPr/>
          <p:nvPr/>
        </p:nvGrpSpPr>
        <p:grpSpPr>
          <a:xfrm>
            <a:off x="649301" y="1447799"/>
            <a:ext cx="187328" cy="187326"/>
            <a:chOff x="439557" y="1731286"/>
            <a:chExt cx="175977" cy="175977"/>
          </a:xfrm>
        </p:grpSpPr>
        <p:sp>
          <p:nvSpPr>
            <p:cNvPr id="31" name="Oval 30">
              <a:extLst>
                <a:ext uri="{FF2B5EF4-FFF2-40B4-BE49-F238E27FC236}">
                  <a16:creationId xmlns:a16="http://schemas.microsoft.com/office/drawing/2014/main" id="{6BEA2DF2-FCF9-110C-71DF-F9EEBCF2484E}"/>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dirty="0">
                <a:ln>
                  <a:noFill/>
                </a:ln>
                <a:solidFill>
                  <a:prstClr val="white"/>
                </a:solidFill>
                <a:effectLst/>
                <a:uLnTx/>
                <a:uFillTx/>
                <a:latin typeface="Calibri"/>
                <a:ea typeface="+mn-ea"/>
                <a:cs typeface="Calibri" panose="020F0502020204030204" pitchFamily="34" charset="0"/>
              </a:endParaRPr>
            </a:p>
          </p:txBody>
        </p:sp>
        <p:sp>
          <p:nvSpPr>
            <p:cNvPr id="32" name="Oval 31">
              <a:extLst>
                <a:ext uri="{FF2B5EF4-FFF2-40B4-BE49-F238E27FC236}">
                  <a16:creationId xmlns:a16="http://schemas.microsoft.com/office/drawing/2014/main" id="{3BC9BE2C-7819-5720-A058-7C4E9B670E2C}"/>
                </a:ext>
              </a:extLst>
            </p:cNvPr>
            <p:cNvSpPr/>
            <p:nvPr/>
          </p:nvSpPr>
          <p:spPr>
            <a:xfrm>
              <a:off x="469056" y="1760785"/>
              <a:ext cx="116979" cy="116979"/>
            </a:xfrm>
            <a:prstGeom prst="ellipse">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37" name="Group 36">
            <a:extLst>
              <a:ext uri="{FF2B5EF4-FFF2-40B4-BE49-F238E27FC236}">
                <a16:creationId xmlns:a16="http://schemas.microsoft.com/office/drawing/2014/main" id="{82CE5088-2088-6C1C-9C6F-6C2292C29BB2}"/>
              </a:ext>
            </a:extLst>
          </p:cNvPr>
          <p:cNvGrpSpPr/>
          <p:nvPr/>
        </p:nvGrpSpPr>
        <p:grpSpPr>
          <a:xfrm>
            <a:off x="649301" y="1828799"/>
            <a:ext cx="187328" cy="187326"/>
            <a:chOff x="439557" y="1731286"/>
            <a:chExt cx="175977" cy="175977"/>
          </a:xfrm>
        </p:grpSpPr>
        <p:sp>
          <p:nvSpPr>
            <p:cNvPr id="38" name="Oval 37">
              <a:extLst>
                <a:ext uri="{FF2B5EF4-FFF2-40B4-BE49-F238E27FC236}">
                  <a16:creationId xmlns:a16="http://schemas.microsoft.com/office/drawing/2014/main" id="{4C47D3A9-56D1-3650-D093-E36C4E868FEF}"/>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dirty="0">
                <a:ln>
                  <a:noFill/>
                </a:ln>
                <a:solidFill>
                  <a:prstClr val="white"/>
                </a:solidFill>
                <a:effectLst/>
                <a:uLnTx/>
                <a:uFillTx/>
                <a:latin typeface="Calibri"/>
                <a:ea typeface="+mn-ea"/>
                <a:cs typeface="Calibri" panose="020F0502020204030204" pitchFamily="34" charset="0"/>
              </a:endParaRPr>
            </a:p>
          </p:txBody>
        </p:sp>
        <p:sp>
          <p:nvSpPr>
            <p:cNvPr id="39" name="Oval 38">
              <a:extLst>
                <a:ext uri="{FF2B5EF4-FFF2-40B4-BE49-F238E27FC236}">
                  <a16:creationId xmlns:a16="http://schemas.microsoft.com/office/drawing/2014/main" id="{EA0AFED1-2F3E-536D-6041-617D45C1105D}"/>
                </a:ext>
              </a:extLst>
            </p:cNvPr>
            <p:cNvSpPr/>
            <p:nvPr/>
          </p:nvSpPr>
          <p:spPr>
            <a:xfrm>
              <a:off x="469056" y="1760785"/>
              <a:ext cx="116979" cy="116979"/>
            </a:xfrm>
            <a:prstGeom prst="ellipse">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40" name="Group 39">
            <a:extLst>
              <a:ext uri="{FF2B5EF4-FFF2-40B4-BE49-F238E27FC236}">
                <a16:creationId xmlns:a16="http://schemas.microsoft.com/office/drawing/2014/main" id="{80E492A0-4E80-B86C-17B5-1AD30091DDC9}"/>
              </a:ext>
            </a:extLst>
          </p:cNvPr>
          <p:cNvGrpSpPr/>
          <p:nvPr/>
        </p:nvGrpSpPr>
        <p:grpSpPr>
          <a:xfrm>
            <a:off x="649301" y="2184399"/>
            <a:ext cx="187328" cy="187326"/>
            <a:chOff x="439557" y="1731286"/>
            <a:chExt cx="175977" cy="175977"/>
          </a:xfrm>
        </p:grpSpPr>
        <p:sp>
          <p:nvSpPr>
            <p:cNvPr id="41" name="Oval 40">
              <a:extLst>
                <a:ext uri="{FF2B5EF4-FFF2-40B4-BE49-F238E27FC236}">
                  <a16:creationId xmlns:a16="http://schemas.microsoft.com/office/drawing/2014/main" id="{93CE3265-F78A-CBC7-4E6F-3C0815E2AE8F}"/>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dirty="0">
                <a:ln>
                  <a:noFill/>
                </a:ln>
                <a:solidFill>
                  <a:prstClr val="white"/>
                </a:solidFill>
                <a:effectLst/>
                <a:uLnTx/>
                <a:uFillTx/>
                <a:latin typeface="Calibri"/>
                <a:ea typeface="+mn-ea"/>
                <a:cs typeface="Calibri" panose="020F0502020204030204" pitchFamily="34" charset="0"/>
              </a:endParaRPr>
            </a:p>
          </p:txBody>
        </p:sp>
        <p:sp>
          <p:nvSpPr>
            <p:cNvPr id="42" name="Oval 41">
              <a:extLst>
                <a:ext uri="{FF2B5EF4-FFF2-40B4-BE49-F238E27FC236}">
                  <a16:creationId xmlns:a16="http://schemas.microsoft.com/office/drawing/2014/main" id="{3370F1E7-2FC0-357D-4B27-C80FBEBC4087}"/>
                </a:ext>
              </a:extLst>
            </p:cNvPr>
            <p:cNvSpPr/>
            <p:nvPr/>
          </p:nvSpPr>
          <p:spPr>
            <a:xfrm>
              <a:off x="469056" y="1760785"/>
              <a:ext cx="116979" cy="116979"/>
            </a:xfrm>
            <a:prstGeom prst="ellipse">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43" name="Group 42">
            <a:extLst>
              <a:ext uri="{FF2B5EF4-FFF2-40B4-BE49-F238E27FC236}">
                <a16:creationId xmlns:a16="http://schemas.microsoft.com/office/drawing/2014/main" id="{EE5185D8-A395-2C55-4F61-020328F52CBD}"/>
              </a:ext>
            </a:extLst>
          </p:cNvPr>
          <p:cNvGrpSpPr/>
          <p:nvPr/>
        </p:nvGrpSpPr>
        <p:grpSpPr>
          <a:xfrm>
            <a:off x="649301" y="2535765"/>
            <a:ext cx="187328" cy="187326"/>
            <a:chOff x="439557" y="1731286"/>
            <a:chExt cx="175977" cy="175977"/>
          </a:xfrm>
        </p:grpSpPr>
        <p:sp>
          <p:nvSpPr>
            <p:cNvPr id="44" name="Oval 43">
              <a:extLst>
                <a:ext uri="{FF2B5EF4-FFF2-40B4-BE49-F238E27FC236}">
                  <a16:creationId xmlns:a16="http://schemas.microsoft.com/office/drawing/2014/main" id="{5E1DD77B-FB55-8ABE-3341-DCA86E7B5091}"/>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dirty="0">
                <a:ln>
                  <a:noFill/>
                </a:ln>
                <a:solidFill>
                  <a:prstClr val="white"/>
                </a:solidFill>
                <a:effectLst/>
                <a:uLnTx/>
                <a:uFillTx/>
                <a:latin typeface="Calibri"/>
                <a:ea typeface="+mn-ea"/>
                <a:cs typeface="Calibri" panose="020F0502020204030204" pitchFamily="34" charset="0"/>
              </a:endParaRPr>
            </a:p>
          </p:txBody>
        </p:sp>
        <p:sp>
          <p:nvSpPr>
            <p:cNvPr id="45" name="Oval 44">
              <a:extLst>
                <a:ext uri="{FF2B5EF4-FFF2-40B4-BE49-F238E27FC236}">
                  <a16:creationId xmlns:a16="http://schemas.microsoft.com/office/drawing/2014/main" id="{A7B327EE-5678-2E6E-97A8-C721EE40554A}"/>
                </a:ext>
              </a:extLst>
            </p:cNvPr>
            <p:cNvSpPr/>
            <p:nvPr/>
          </p:nvSpPr>
          <p:spPr>
            <a:xfrm>
              <a:off x="469056" y="1760785"/>
              <a:ext cx="116979" cy="116979"/>
            </a:xfrm>
            <a:prstGeom prst="ellipse">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46" name="Group 45">
            <a:extLst>
              <a:ext uri="{FF2B5EF4-FFF2-40B4-BE49-F238E27FC236}">
                <a16:creationId xmlns:a16="http://schemas.microsoft.com/office/drawing/2014/main" id="{5F319580-D91F-73B5-77A4-AC4CD3272CC4}"/>
              </a:ext>
            </a:extLst>
          </p:cNvPr>
          <p:cNvGrpSpPr/>
          <p:nvPr/>
        </p:nvGrpSpPr>
        <p:grpSpPr>
          <a:xfrm>
            <a:off x="649301" y="2899832"/>
            <a:ext cx="187328" cy="187326"/>
            <a:chOff x="439557" y="1731286"/>
            <a:chExt cx="175977" cy="175977"/>
          </a:xfrm>
        </p:grpSpPr>
        <p:sp>
          <p:nvSpPr>
            <p:cNvPr id="47" name="Oval 46">
              <a:extLst>
                <a:ext uri="{FF2B5EF4-FFF2-40B4-BE49-F238E27FC236}">
                  <a16:creationId xmlns:a16="http://schemas.microsoft.com/office/drawing/2014/main" id="{F5A09045-7462-D0C5-E53A-B35DFEDF0D3A}"/>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dirty="0">
                <a:ln>
                  <a:noFill/>
                </a:ln>
                <a:solidFill>
                  <a:prstClr val="white"/>
                </a:solidFill>
                <a:effectLst/>
                <a:uLnTx/>
                <a:uFillTx/>
                <a:latin typeface="Calibri"/>
                <a:ea typeface="+mn-ea"/>
                <a:cs typeface="Calibri" panose="020F0502020204030204" pitchFamily="34" charset="0"/>
              </a:endParaRPr>
            </a:p>
          </p:txBody>
        </p:sp>
        <p:sp>
          <p:nvSpPr>
            <p:cNvPr id="48" name="Oval 47">
              <a:extLst>
                <a:ext uri="{FF2B5EF4-FFF2-40B4-BE49-F238E27FC236}">
                  <a16:creationId xmlns:a16="http://schemas.microsoft.com/office/drawing/2014/main" id="{F710404C-D763-6C47-528B-F1AC6DD71322}"/>
                </a:ext>
              </a:extLst>
            </p:cNvPr>
            <p:cNvSpPr/>
            <p:nvPr/>
          </p:nvSpPr>
          <p:spPr>
            <a:xfrm>
              <a:off x="469056" y="1760785"/>
              <a:ext cx="116979" cy="116979"/>
            </a:xfrm>
            <a:prstGeom prst="ellipse">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49" name="Group 48">
            <a:extLst>
              <a:ext uri="{FF2B5EF4-FFF2-40B4-BE49-F238E27FC236}">
                <a16:creationId xmlns:a16="http://schemas.microsoft.com/office/drawing/2014/main" id="{173AA8F2-0F64-7282-7484-B5E5C4052CF2}"/>
              </a:ext>
            </a:extLst>
          </p:cNvPr>
          <p:cNvGrpSpPr/>
          <p:nvPr/>
        </p:nvGrpSpPr>
        <p:grpSpPr>
          <a:xfrm>
            <a:off x="649301" y="3251199"/>
            <a:ext cx="187328" cy="187326"/>
            <a:chOff x="439557" y="1731286"/>
            <a:chExt cx="175977" cy="175977"/>
          </a:xfrm>
        </p:grpSpPr>
        <p:sp>
          <p:nvSpPr>
            <p:cNvPr id="50" name="Oval 49">
              <a:extLst>
                <a:ext uri="{FF2B5EF4-FFF2-40B4-BE49-F238E27FC236}">
                  <a16:creationId xmlns:a16="http://schemas.microsoft.com/office/drawing/2014/main" id="{D692B306-D8E3-9442-FB60-9D8DF7901E14}"/>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dirty="0">
                <a:ln>
                  <a:noFill/>
                </a:ln>
                <a:solidFill>
                  <a:prstClr val="white"/>
                </a:solidFill>
                <a:effectLst/>
                <a:uLnTx/>
                <a:uFillTx/>
                <a:latin typeface="Calibri"/>
                <a:ea typeface="+mn-ea"/>
                <a:cs typeface="Calibri" panose="020F0502020204030204" pitchFamily="34" charset="0"/>
              </a:endParaRPr>
            </a:p>
          </p:txBody>
        </p:sp>
        <p:sp>
          <p:nvSpPr>
            <p:cNvPr id="51" name="Oval 50">
              <a:extLst>
                <a:ext uri="{FF2B5EF4-FFF2-40B4-BE49-F238E27FC236}">
                  <a16:creationId xmlns:a16="http://schemas.microsoft.com/office/drawing/2014/main" id="{B79E0AC9-49E9-52E9-26C3-E93CE9160359}"/>
                </a:ext>
              </a:extLst>
            </p:cNvPr>
            <p:cNvSpPr/>
            <p:nvPr/>
          </p:nvSpPr>
          <p:spPr>
            <a:xfrm>
              <a:off x="469056" y="1760785"/>
              <a:ext cx="116979" cy="116979"/>
            </a:xfrm>
            <a:prstGeom prst="ellipse">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52" name="Group 51">
            <a:extLst>
              <a:ext uri="{FF2B5EF4-FFF2-40B4-BE49-F238E27FC236}">
                <a16:creationId xmlns:a16="http://schemas.microsoft.com/office/drawing/2014/main" id="{F00DF44B-3628-F6B5-B6A4-5C5A59A87069}"/>
              </a:ext>
            </a:extLst>
          </p:cNvPr>
          <p:cNvGrpSpPr/>
          <p:nvPr/>
        </p:nvGrpSpPr>
        <p:grpSpPr>
          <a:xfrm>
            <a:off x="649301" y="3615265"/>
            <a:ext cx="187328" cy="187326"/>
            <a:chOff x="439557" y="1731286"/>
            <a:chExt cx="175977" cy="175977"/>
          </a:xfrm>
        </p:grpSpPr>
        <p:sp>
          <p:nvSpPr>
            <p:cNvPr id="53" name="Oval 52">
              <a:extLst>
                <a:ext uri="{FF2B5EF4-FFF2-40B4-BE49-F238E27FC236}">
                  <a16:creationId xmlns:a16="http://schemas.microsoft.com/office/drawing/2014/main" id="{E6EE072E-5775-C184-C831-CEF510394C0B}"/>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dirty="0">
                <a:ln>
                  <a:noFill/>
                </a:ln>
                <a:solidFill>
                  <a:prstClr val="white"/>
                </a:solidFill>
                <a:effectLst/>
                <a:uLnTx/>
                <a:uFillTx/>
                <a:latin typeface="Calibri"/>
                <a:ea typeface="+mn-ea"/>
                <a:cs typeface="Calibri" panose="020F0502020204030204" pitchFamily="34" charset="0"/>
              </a:endParaRPr>
            </a:p>
          </p:txBody>
        </p:sp>
        <p:sp>
          <p:nvSpPr>
            <p:cNvPr id="54" name="Oval 53">
              <a:extLst>
                <a:ext uri="{FF2B5EF4-FFF2-40B4-BE49-F238E27FC236}">
                  <a16:creationId xmlns:a16="http://schemas.microsoft.com/office/drawing/2014/main" id="{4679BB9D-F9C8-1821-C7A4-5E8735FD2413}"/>
                </a:ext>
              </a:extLst>
            </p:cNvPr>
            <p:cNvSpPr/>
            <p:nvPr/>
          </p:nvSpPr>
          <p:spPr>
            <a:xfrm>
              <a:off x="469056" y="1760785"/>
              <a:ext cx="116979" cy="116979"/>
            </a:xfrm>
            <a:prstGeom prst="ellipse">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55" name="Group 54">
            <a:extLst>
              <a:ext uri="{FF2B5EF4-FFF2-40B4-BE49-F238E27FC236}">
                <a16:creationId xmlns:a16="http://schemas.microsoft.com/office/drawing/2014/main" id="{683CEA23-95D5-12F1-D200-25F0C1A5228A}"/>
              </a:ext>
            </a:extLst>
          </p:cNvPr>
          <p:cNvGrpSpPr/>
          <p:nvPr/>
        </p:nvGrpSpPr>
        <p:grpSpPr>
          <a:xfrm>
            <a:off x="649301" y="3966631"/>
            <a:ext cx="187328" cy="187326"/>
            <a:chOff x="439557" y="1731286"/>
            <a:chExt cx="175977" cy="175977"/>
          </a:xfrm>
        </p:grpSpPr>
        <p:sp>
          <p:nvSpPr>
            <p:cNvPr id="56" name="Oval 55">
              <a:extLst>
                <a:ext uri="{FF2B5EF4-FFF2-40B4-BE49-F238E27FC236}">
                  <a16:creationId xmlns:a16="http://schemas.microsoft.com/office/drawing/2014/main" id="{F113D043-B9A4-918B-3006-8CBA92475DFE}"/>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dirty="0">
                <a:ln>
                  <a:noFill/>
                </a:ln>
                <a:solidFill>
                  <a:prstClr val="white"/>
                </a:solidFill>
                <a:effectLst/>
                <a:uLnTx/>
                <a:uFillTx/>
                <a:latin typeface="Calibri"/>
                <a:ea typeface="+mn-ea"/>
                <a:cs typeface="Calibri" panose="020F0502020204030204" pitchFamily="34" charset="0"/>
              </a:endParaRPr>
            </a:p>
          </p:txBody>
        </p:sp>
        <p:sp>
          <p:nvSpPr>
            <p:cNvPr id="57" name="Oval 56">
              <a:extLst>
                <a:ext uri="{FF2B5EF4-FFF2-40B4-BE49-F238E27FC236}">
                  <a16:creationId xmlns:a16="http://schemas.microsoft.com/office/drawing/2014/main" id="{4E715B7D-84E6-736E-377E-CD35C4C02F3F}"/>
                </a:ext>
              </a:extLst>
            </p:cNvPr>
            <p:cNvSpPr/>
            <p:nvPr/>
          </p:nvSpPr>
          <p:spPr>
            <a:xfrm>
              <a:off x="469056" y="1760785"/>
              <a:ext cx="116979" cy="116979"/>
            </a:xfrm>
            <a:prstGeom prst="ellipse">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58" name="Group 57">
            <a:extLst>
              <a:ext uri="{FF2B5EF4-FFF2-40B4-BE49-F238E27FC236}">
                <a16:creationId xmlns:a16="http://schemas.microsoft.com/office/drawing/2014/main" id="{A6C3328F-13FF-858B-8236-4C4555FFE694}"/>
              </a:ext>
            </a:extLst>
          </p:cNvPr>
          <p:cNvGrpSpPr/>
          <p:nvPr/>
        </p:nvGrpSpPr>
        <p:grpSpPr>
          <a:xfrm>
            <a:off x="649301" y="4317998"/>
            <a:ext cx="187328" cy="187326"/>
            <a:chOff x="439557" y="1731286"/>
            <a:chExt cx="175977" cy="175977"/>
          </a:xfrm>
        </p:grpSpPr>
        <p:sp>
          <p:nvSpPr>
            <p:cNvPr id="59" name="Oval 58">
              <a:extLst>
                <a:ext uri="{FF2B5EF4-FFF2-40B4-BE49-F238E27FC236}">
                  <a16:creationId xmlns:a16="http://schemas.microsoft.com/office/drawing/2014/main" id="{8F5BACC9-31AE-54FB-89F0-7FEFBD09C2FA}"/>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dirty="0">
                <a:ln>
                  <a:noFill/>
                </a:ln>
                <a:solidFill>
                  <a:prstClr val="white"/>
                </a:solidFill>
                <a:effectLst/>
                <a:uLnTx/>
                <a:uFillTx/>
                <a:latin typeface="Calibri"/>
                <a:ea typeface="+mn-ea"/>
                <a:cs typeface="Calibri" panose="020F0502020204030204" pitchFamily="34" charset="0"/>
              </a:endParaRPr>
            </a:p>
          </p:txBody>
        </p:sp>
        <p:sp>
          <p:nvSpPr>
            <p:cNvPr id="60" name="Oval 59">
              <a:extLst>
                <a:ext uri="{FF2B5EF4-FFF2-40B4-BE49-F238E27FC236}">
                  <a16:creationId xmlns:a16="http://schemas.microsoft.com/office/drawing/2014/main" id="{C96C62AD-3564-3C09-A210-7BFE3EB1E735}"/>
                </a:ext>
              </a:extLst>
            </p:cNvPr>
            <p:cNvSpPr/>
            <p:nvPr/>
          </p:nvSpPr>
          <p:spPr>
            <a:xfrm>
              <a:off x="469056" y="1760785"/>
              <a:ext cx="116979" cy="116979"/>
            </a:xfrm>
            <a:prstGeom prst="ellipse">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61" name="Group 60">
            <a:extLst>
              <a:ext uri="{FF2B5EF4-FFF2-40B4-BE49-F238E27FC236}">
                <a16:creationId xmlns:a16="http://schemas.microsoft.com/office/drawing/2014/main" id="{D8DD3A2A-56CD-5BE5-3CFD-F87D2335F805}"/>
              </a:ext>
            </a:extLst>
          </p:cNvPr>
          <p:cNvGrpSpPr/>
          <p:nvPr/>
        </p:nvGrpSpPr>
        <p:grpSpPr>
          <a:xfrm>
            <a:off x="649301" y="4665131"/>
            <a:ext cx="187328" cy="187326"/>
            <a:chOff x="439557" y="1731286"/>
            <a:chExt cx="175977" cy="175977"/>
          </a:xfrm>
        </p:grpSpPr>
        <p:sp>
          <p:nvSpPr>
            <p:cNvPr id="62" name="Oval 61">
              <a:extLst>
                <a:ext uri="{FF2B5EF4-FFF2-40B4-BE49-F238E27FC236}">
                  <a16:creationId xmlns:a16="http://schemas.microsoft.com/office/drawing/2014/main" id="{FC07EE42-5EE2-0B67-769F-BAC6F7EA457B}"/>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dirty="0">
                <a:ln>
                  <a:noFill/>
                </a:ln>
                <a:solidFill>
                  <a:prstClr val="white"/>
                </a:solidFill>
                <a:effectLst/>
                <a:uLnTx/>
                <a:uFillTx/>
                <a:latin typeface="Calibri"/>
                <a:ea typeface="+mn-ea"/>
                <a:cs typeface="Calibri" panose="020F0502020204030204" pitchFamily="34" charset="0"/>
              </a:endParaRPr>
            </a:p>
          </p:txBody>
        </p:sp>
        <p:sp>
          <p:nvSpPr>
            <p:cNvPr id="63" name="Oval 62">
              <a:extLst>
                <a:ext uri="{FF2B5EF4-FFF2-40B4-BE49-F238E27FC236}">
                  <a16:creationId xmlns:a16="http://schemas.microsoft.com/office/drawing/2014/main" id="{BF06F67A-9ACB-2992-33DD-B9B4886BB2E2}"/>
                </a:ext>
              </a:extLst>
            </p:cNvPr>
            <p:cNvSpPr/>
            <p:nvPr/>
          </p:nvSpPr>
          <p:spPr>
            <a:xfrm>
              <a:off x="469056" y="1760785"/>
              <a:ext cx="116979" cy="116979"/>
            </a:xfrm>
            <a:prstGeom prst="ellipse">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64" name="Group 63">
            <a:extLst>
              <a:ext uri="{FF2B5EF4-FFF2-40B4-BE49-F238E27FC236}">
                <a16:creationId xmlns:a16="http://schemas.microsoft.com/office/drawing/2014/main" id="{650655E9-53C9-97FE-87E6-E3AE7D730175}"/>
              </a:ext>
            </a:extLst>
          </p:cNvPr>
          <p:cNvGrpSpPr/>
          <p:nvPr/>
        </p:nvGrpSpPr>
        <p:grpSpPr>
          <a:xfrm>
            <a:off x="649301" y="5037664"/>
            <a:ext cx="187328" cy="187326"/>
            <a:chOff x="439557" y="1731286"/>
            <a:chExt cx="175977" cy="175977"/>
          </a:xfrm>
        </p:grpSpPr>
        <p:sp>
          <p:nvSpPr>
            <p:cNvPr id="65" name="Oval 64">
              <a:extLst>
                <a:ext uri="{FF2B5EF4-FFF2-40B4-BE49-F238E27FC236}">
                  <a16:creationId xmlns:a16="http://schemas.microsoft.com/office/drawing/2014/main" id="{81F33288-061A-3A54-19B2-244D12F975DF}"/>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dirty="0">
                <a:ln>
                  <a:noFill/>
                </a:ln>
                <a:solidFill>
                  <a:prstClr val="white"/>
                </a:solidFill>
                <a:effectLst/>
                <a:uLnTx/>
                <a:uFillTx/>
                <a:latin typeface="Calibri"/>
                <a:ea typeface="+mn-ea"/>
                <a:cs typeface="Calibri" panose="020F0502020204030204" pitchFamily="34" charset="0"/>
              </a:endParaRPr>
            </a:p>
          </p:txBody>
        </p:sp>
        <p:sp>
          <p:nvSpPr>
            <p:cNvPr id="66" name="Oval 65">
              <a:extLst>
                <a:ext uri="{FF2B5EF4-FFF2-40B4-BE49-F238E27FC236}">
                  <a16:creationId xmlns:a16="http://schemas.microsoft.com/office/drawing/2014/main" id="{53AB6A6C-736D-4C15-13E0-F24F17C39C51}"/>
                </a:ext>
              </a:extLst>
            </p:cNvPr>
            <p:cNvSpPr/>
            <p:nvPr/>
          </p:nvSpPr>
          <p:spPr>
            <a:xfrm>
              <a:off x="469056" y="1760785"/>
              <a:ext cx="116979" cy="116979"/>
            </a:xfrm>
            <a:prstGeom prst="ellipse">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3" name="Text Placeholder 7">
            <a:extLst>
              <a:ext uri="{FF2B5EF4-FFF2-40B4-BE49-F238E27FC236}">
                <a16:creationId xmlns:a16="http://schemas.microsoft.com/office/drawing/2014/main" id="{6D050A4F-C9FF-F60E-03E0-83AF69B1E3C8}"/>
              </a:ext>
            </a:extLst>
          </p:cNvPr>
          <p:cNvSpPr txBox="1">
            <a:spLocks/>
          </p:cNvSpPr>
          <p:nvPr/>
        </p:nvSpPr>
        <p:spPr>
          <a:xfrm>
            <a:off x="670561" y="6270893"/>
            <a:ext cx="10035538" cy="237757"/>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Poulter NR, Borghi C,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Parati</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G, Pathak A, Toli D, Williams B, Schmieder RE. Medication adherence in hypertension. J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Hypertens</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2020 Apr;38(4):579-587. </a:t>
            </a:r>
          </a:p>
        </p:txBody>
      </p:sp>
      <p:sp>
        <p:nvSpPr>
          <p:cNvPr id="34" name="TextBox 33">
            <a:extLst>
              <a:ext uri="{FF2B5EF4-FFF2-40B4-BE49-F238E27FC236}">
                <a16:creationId xmlns:a16="http://schemas.microsoft.com/office/drawing/2014/main" id="{6D360AF1-D33D-2147-3BDC-0404DA11A621}"/>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GLO2208854</a:t>
            </a:r>
          </a:p>
        </p:txBody>
      </p:sp>
    </p:spTree>
    <p:extLst>
      <p:ext uri="{BB962C8B-B14F-4D97-AF65-F5344CB8AC3E}">
        <p14:creationId xmlns:p14="http://schemas.microsoft.com/office/powerpoint/2010/main" val="1372931993"/>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E3ECB440-724E-D6A8-85DF-8D95D9C0878E}"/>
              </a:ext>
            </a:extLst>
          </p:cNvPr>
          <p:cNvGraphicFramePr>
            <a:graphicFrameLocks noChangeAspect="1"/>
          </p:cNvGraphicFramePr>
          <p:nvPr>
            <p:custDataLst>
              <p:tags r:id="rId1"/>
            </p:custDataLst>
            <p:extLst>
              <p:ext uri="{D42A27DB-BD31-4B8C-83A1-F6EECF244321}">
                <p14:modId xmlns:p14="http://schemas.microsoft.com/office/powerpoint/2010/main" val="395541010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E3ECB440-724E-D6A8-85DF-8D95D9C0878E}"/>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4857654B-0B3E-33B7-B162-95452F1E5D27}"/>
              </a:ext>
            </a:extLst>
          </p:cNvPr>
          <p:cNvSpPr>
            <a:spLocks noGrp="1"/>
          </p:cNvSpPr>
          <p:nvPr>
            <p:ph type="title"/>
          </p:nvPr>
        </p:nvSpPr>
        <p:spPr/>
        <p:txBody>
          <a:bodyPr vert="horz"/>
          <a:lstStyle/>
          <a:p>
            <a:r>
              <a:rPr lang="en-US" dirty="0"/>
              <a:t>Patients prefer to take less pills</a:t>
            </a:r>
          </a:p>
        </p:txBody>
      </p:sp>
      <p:sp>
        <p:nvSpPr>
          <p:cNvPr id="7" name="Text Placeholder 5">
            <a:extLst>
              <a:ext uri="{FF2B5EF4-FFF2-40B4-BE49-F238E27FC236}">
                <a16:creationId xmlns:a16="http://schemas.microsoft.com/office/drawing/2014/main" id="{7AF503A6-0CF8-FF23-5B82-215B6B2317EA}"/>
              </a:ext>
            </a:extLst>
          </p:cNvPr>
          <p:cNvSpPr txBox="1">
            <a:spLocks/>
          </p:cNvSpPr>
          <p:nvPr/>
        </p:nvSpPr>
        <p:spPr>
          <a:xfrm>
            <a:off x="670560" y="2153073"/>
            <a:ext cx="10936224" cy="365760"/>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6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Patients prefer to take </a:t>
            </a:r>
            <a:r>
              <a:rPr kumimoji="0" lang="en-US" sz="1600" b="0" i="0" u="none" strike="noStrike" kern="1200" cap="none" spc="0" normalizeH="0" baseline="0" noProof="0" dirty="0">
                <a:ln>
                  <a:noFill/>
                </a:ln>
                <a:solidFill>
                  <a:srgbClr val="004F71"/>
                </a:solidFill>
                <a:effectLst/>
                <a:uLnTx/>
                <a:uFillTx/>
                <a:latin typeface="Georgia"/>
                <a:ea typeface="+mn-ea"/>
                <a:cs typeface="Calibri" panose="020F0502020204030204" pitchFamily="34" charset="0"/>
              </a:rPr>
              <a:t>1 PILL</a:t>
            </a:r>
          </a:p>
        </p:txBody>
      </p:sp>
      <p:graphicFrame>
        <p:nvGraphicFramePr>
          <p:cNvPr id="8" name="Chart 7">
            <a:extLst>
              <a:ext uri="{FF2B5EF4-FFF2-40B4-BE49-F238E27FC236}">
                <a16:creationId xmlns:a16="http://schemas.microsoft.com/office/drawing/2014/main" id="{7029CE55-A91F-254B-FA28-01F0D5C02405}"/>
              </a:ext>
            </a:extLst>
          </p:cNvPr>
          <p:cNvGraphicFramePr/>
          <p:nvPr/>
        </p:nvGraphicFramePr>
        <p:xfrm>
          <a:off x="670559" y="2641600"/>
          <a:ext cx="10960103" cy="3149599"/>
        </p:xfrm>
        <a:graphic>
          <a:graphicData uri="http://schemas.openxmlformats.org/drawingml/2006/chart">
            <c:chart xmlns:c="http://schemas.openxmlformats.org/drawingml/2006/chart" xmlns:r="http://schemas.openxmlformats.org/officeDocument/2006/relationships" r:id="rId5"/>
          </a:graphicData>
        </a:graphic>
      </p:graphicFrame>
      <p:sp>
        <p:nvSpPr>
          <p:cNvPr id="9" name="Google Shape;502;p12">
            <a:extLst>
              <a:ext uri="{FF2B5EF4-FFF2-40B4-BE49-F238E27FC236}">
                <a16:creationId xmlns:a16="http://schemas.microsoft.com/office/drawing/2014/main" id="{C3A89D48-2426-C9A8-F9FE-49B20296C30F}"/>
              </a:ext>
            </a:extLst>
          </p:cNvPr>
          <p:cNvSpPr/>
          <p:nvPr/>
        </p:nvSpPr>
        <p:spPr>
          <a:xfrm>
            <a:off x="670560" y="1340587"/>
            <a:ext cx="10949940" cy="399788"/>
          </a:xfrm>
          <a:prstGeom prst="rect">
            <a:avLst/>
          </a:prstGeom>
          <a:noFill/>
          <a:ln>
            <a:noFill/>
          </a:ln>
        </p:spPr>
        <p:txBody>
          <a:bodyPr spcFirstLastPara="1" wrap="square" lIns="0" tIns="45561" rIns="90011" bIns="45561"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9CDE"/>
                </a:solidFill>
                <a:effectLst/>
                <a:uLnTx/>
                <a:uFillTx/>
                <a:latin typeface="Georgia"/>
                <a:ea typeface="Calibri"/>
                <a:cs typeface="Calibri"/>
                <a:sym typeface="Calibri"/>
              </a:rPr>
              <a:t>Non-adherence to antihypertensive medicines in the real world- according to </a:t>
            </a:r>
            <a:br>
              <a:rPr kumimoji="0" lang="en-US" sz="2000" b="0" i="0" u="none" strike="noStrike" kern="1200" cap="none" spc="0" normalizeH="0" baseline="0" noProof="0" dirty="0">
                <a:ln>
                  <a:noFill/>
                </a:ln>
                <a:solidFill>
                  <a:srgbClr val="009CDE"/>
                </a:solidFill>
                <a:effectLst/>
                <a:uLnTx/>
                <a:uFillTx/>
                <a:latin typeface="Georgia"/>
                <a:ea typeface="Calibri"/>
                <a:cs typeface="Calibri"/>
                <a:sym typeface="Calibri"/>
              </a:rPr>
            </a:br>
            <a:r>
              <a:rPr kumimoji="0" lang="en-US" sz="2000" b="0" i="0" u="none" strike="noStrike" kern="1200" cap="none" spc="0" normalizeH="0" baseline="0" noProof="0" dirty="0">
                <a:ln>
                  <a:noFill/>
                </a:ln>
                <a:solidFill>
                  <a:srgbClr val="009CDE"/>
                </a:solidFill>
                <a:effectLst/>
                <a:uLnTx/>
                <a:uFillTx/>
                <a:latin typeface="Georgia"/>
                <a:ea typeface="Calibri"/>
                <a:cs typeface="Calibri"/>
                <a:sym typeface="Calibri"/>
              </a:rPr>
              <a:t>number of medicines</a:t>
            </a:r>
          </a:p>
        </p:txBody>
      </p:sp>
      <p:sp>
        <p:nvSpPr>
          <p:cNvPr id="3" name="Text Placeholder 7">
            <a:extLst>
              <a:ext uri="{FF2B5EF4-FFF2-40B4-BE49-F238E27FC236}">
                <a16:creationId xmlns:a16="http://schemas.microsoft.com/office/drawing/2014/main" id="{11F9A79B-CBA3-A15B-BE99-5936BD629476}"/>
              </a:ext>
            </a:extLst>
          </p:cNvPr>
          <p:cNvSpPr txBox="1">
            <a:spLocks/>
          </p:cNvSpPr>
          <p:nvPr/>
        </p:nvSpPr>
        <p:spPr>
          <a:xfrm>
            <a:off x="670561" y="6270893"/>
            <a:ext cx="10035538" cy="237757"/>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Gupta P, et al. Risk Factors for Nonadherence to Antihypertensive Treatment. Hypertension. 2017 Jun;69(6):1113-1120.</a:t>
            </a:r>
          </a:p>
        </p:txBody>
      </p:sp>
      <p:sp>
        <p:nvSpPr>
          <p:cNvPr id="6" name="TextBox 5">
            <a:extLst>
              <a:ext uri="{FF2B5EF4-FFF2-40B4-BE49-F238E27FC236}">
                <a16:creationId xmlns:a16="http://schemas.microsoft.com/office/drawing/2014/main" id="{C04DDF97-77B9-5C20-BBB1-894CD6FE7075}"/>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GLO2208854</a:t>
            </a:r>
          </a:p>
        </p:txBody>
      </p:sp>
    </p:spTree>
    <p:extLst>
      <p:ext uri="{BB962C8B-B14F-4D97-AF65-F5344CB8AC3E}">
        <p14:creationId xmlns:p14="http://schemas.microsoft.com/office/powerpoint/2010/main" val="2294382794"/>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86F11E5B-4821-D910-1E5E-9DF13F364D38}"/>
              </a:ext>
            </a:extLst>
          </p:cNvPr>
          <p:cNvGraphicFramePr>
            <a:graphicFrameLocks noChangeAspect="1"/>
          </p:cNvGraphicFramePr>
          <p:nvPr>
            <p:custDataLst>
              <p:tags r:id="rId1"/>
            </p:custDataLst>
            <p:extLst>
              <p:ext uri="{D42A27DB-BD31-4B8C-83A1-F6EECF244321}">
                <p14:modId xmlns:p14="http://schemas.microsoft.com/office/powerpoint/2010/main" val="294700865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86F11E5B-4821-D910-1E5E-9DF13F364D38}"/>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0AA1354F-7A70-D812-33E2-E096F43A6477}"/>
              </a:ext>
            </a:extLst>
          </p:cNvPr>
          <p:cNvSpPr>
            <a:spLocks noGrp="1"/>
          </p:cNvSpPr>
          <p:nvPr>
            <p:ph type="title"/>
          </p:nvPr>
        </p:nvSpPr>
        <p:spPr/>
        <p:txBody>
          <a:bodyPr vert="horz"/>
          <a:lstStyle/>
          <a:p>
            <a:r>
              <a:rPr lang="en-US" dirty="0"/>
              <a:t>Polypill: Possible to track by biomarkers; increases adherence significantly-Solution for LMIC</a:t>
            </a:r>
          </a:p>
        </p:txBody>
      </p:sp>
      <p:graphicFrame>
        <p:nvGraphicFramePr>
          <p:cNvPr id="12" name="Chart 11">
            <a:extLst>
              <a:ext uri="{FF2B5EF4-FFF2-40B4-BE49-F238E27FC236}">
                <a16:creationId xmlns:a16="http://schemas.microsoft.com/office/drawing/2014/main" id="{3276F84A-C4D9-E608-FEE4-326B30A59CB2}"/>
              </a:ext>
            </a:extLst>
          </p:cNvPr>
          <p:cNvGraphicFramePr/>
          <p:nvPr/>
        </p:nvGraphicFramePr>
        <p:xfrm>
          <a:off x="7174358" y="2076328"/>
          <a:ext cx="2096795" cy="3854916"/>
        </p:xfrm>
        <a:graphic>
          <a:graphicData uri="http://schemas.openxmlformats.org/drawingml/2006/chart">
            <c:chart xmlns:c="http://schemas.openxmlformats.org/drawingml/2006/chart" xmlns:r="http://schemas.openxmlformats.org/officeDocument/2006/relationships" r:id="rId5"/>
          </a:graphicData>
        </a:graphic>
      </p:graphicFrame>
      <p:sp>
        <p:nvSpPr>
          <p:cNvPr id="7" name="Text Placeholder 5">
            <a:extLst>
              <a:ext uri="{FF2B5EF4-FFF2-40B4-BE49-F238E27FC236}">
                <a16:creationId xmlns:a16="http://schemas.microsoft.com/office/drawing/2014/main" id="{5E487E0A-5F29-FFFB-D018-D5A65730CBB9}"/>
              </a:ext>
            </a:extLst>
          </p:cNvPr>
          <p:cNvSpPr txBox="1">
            <a:spLocks/>
          </p:cNvSpPr>
          <p:nvPr/>
        </p:nvSpPr>
        <p:spPr>
          <a:xfrm>
            <a:off x="670889" y="1456391"/>
            <a:ext cx="4027712" cy="512109"/>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defPPr>
              <a:defRPr lang="en-US"/>
            </a:defPPr>
            <a:lvl1pPr marR="0" lvl="0" indent="0" defTabSz="1219170" fontAlgn="auto">
              <a:lnSpc>
                <a:spcPct val="100000"/>
              </a:lnSpc>
              <a:spcBef>
                <a:spcPts val="800"/>
              </a:spcBef>
              <a:spcAft>
                <a:spcPts val="0"/>
              </a:spcAft>
              <a:buClrTx/>
              <a:buSzTx/>
              <a:buFont typeface="Arial" panose="020B0604020202020204" pitchFamily="34" charset="0"/>
              <a:buNone/>
              <a:tabLst/>
              <a:defRPr kumimoji="0" sz="1867" b="1" i="0" u="none" strike="noStrike" cap="none" spc="0" normalizeH="0" baseline="0">
                <a:ln>
                  <a:noFill/>
                </a:ln>
                <a:solidFill>
                  <a:prstClr val="white"/>
                </a:solidFill>
                <a:effectLst/>
                <a:uLnTx/>
                <a:uFillTx/>
                <a:latin typeface="+mj-lt"/>
                <a:cs typeface="Calibri" panose="020F0502020204030204" pitchFamily="34" charset="0"/>
              </a:defRPr>
            </a:lvl1pPr>
            <a:lvl2pPr marL="169863" indent="-169863">
              <a:lnSpc>
                <a:spcPct val="100000"/>
              </a:lnSpc>
              <a:spcBef>
                <a:spcPts val="600"/>
              </a:spcBef>
              <a:buFont typeface="Arial" panose="020B0604020202020204" pitchFamily="34" charset="0"/>
              <a:buChar char="•"/>
              <a:defRPr sz="1400" b="0">
                <a:latin typeface="+mj-lt"/>
              </a:defRPr>
            </a:lvl2pPr>
            <a:lvl3pPr marL="400050" indent="-171450">
              <a:lnSpc>
                <a:spcPct val="100000"/>
              </a:lnSpc>
              <a:spcBef>
                <a:spcPts val="600"/>
              </a:spcBef>
              <a:buFont typeface="Arial" panose="020B0604020202020204" pitchFamily="34" charset="0"/>
              <a:buChar char="–"/>
              <a:defRPr sz="1200" b="0">
                <a:latin typeface="+mj-lt"/>
              </a:defRPr>
            </a:lvl3pPr>
            <a:lvl4pPr marL="576263" indent="-169863">
              <a:lnSpc>
                <a:spcPct val="100000"/>
              </a:lnSpc>
              <a:spcBef>
                <a:spcPts val="600"/>
              </a:spcBef>
              <a:buFont typeface="Arial" panose="020B0604020202020204" pitchFamily="34" charset="0"/>
              <a:buChar char="•"/>
              <a:defRPr sz="1100" b="0">
                <a:latin typeface="+mj-lt"/>
              </a:defRPr>
            </a:lvl4pPr>
            <a:lvl5pPr marL="744538" indent="-171450">
              <a:lnSpc>
                <a:spcPct val="100000"/>
              </a:lnSpc>
              <a:spcBef>
                <a:spcPts val="600"/>
              </a:spcBef>
              <a:buFont typeface="Arial" panose="020B0604020202020204" pitchFamily="34" charset="0"/>
              <a:buChar char="»"/>
              <a:defRPr sz="1100" b="0">
                <a:latin typeface="+mj-lt"/>
              </a:defRPr>
            </a:lvl5pPr>
            <a:lvl6pPr marL="2514600" indent="-228600">
              <a:spcBef>
                <a:spcPct val="20000"/>
              </a:spcBef>
              <a:buFont typeface="Arial" panose="020B0604020202020204" pitchFamily="34" charset="0"/>
              <a:buChar char="•"/>
              <a:defRPr sz="2000"/>
            </a:lvl6pPr>
            <a:lvl7pPr marL="2971800" indent="-228600">
              <a:spcBef>
                <a:spcPct val="20000"/>
              </a:spcBef>
              <a:buFont typeface="Arial" panose="020B0604020202020204" pitchFamily="34" charset="0"/>
              <a:buChar char="•"/>
              <a:defRPr sz="2000"/>
            </a:lvl7pPr>
            <a:lvl8pPr marL="3429000" indent="-228600">
              <a:spcBef>
                <a:spcPct val="20000"/>
              </a:spcBef>
              <a:buFont typeface="Arial" panose="020B0604020202020204" pitchFamily="34" charset="0"/>
              <a:buChar char="•"/>
              <a:defRPr sz="2000"/>
            </a:lvl8pPr>
            <a:lvl9pPr marL="3886200" indent="-228600">
              <a:spcBef>
                <a:spcPct val="20000"/>
              </a:spcBef>
              <a:buFont typeface="Arial" panose="020B0604020202020204" pitchFamily="34" charset="0"/>
              <a:buChar char="•"/>
              <a:defRPr sz="2000"/>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2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Adherence to medication due to frequency</a:t>
            </a:r>
            <a:br>
              <a:rPr kumimoji="0" lang="en-US" sz="12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br>
            <a:r>
              <a:rPr kumimoji="0" lang="en-US" sz="12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of doses</a:t>
            </a:r>
          </a:p>
        </p:txBody>
      </p:sp>
      <p:graphicFrame>
        <p:nvGraphicFramePr>
          <p:cNvPr id="8" name="Chart 7">
            <a:extLst>
              <a:ext uri="{FF2B5EF4-FFF2-40B4-BE49-F238E27FC236}">
                <a16:creationId xmlns:a16="http://schemas.microsoft.com/office/drawing/2014/main" id="{181D382E-EBF0-1B8B-A6C5-A7A8182978B1}"/>
              </a:ext>
            </a:extLst>
          </p:cNvPr>
          <p:cNvGraphicFramePr/>
          <p:nvPr/>
        </p:nvGraphicFramePr>
        <p:xfrm>
          <a:off x="660400" y="2136947"/>
          <a:ext cx="4289492" cy="3666953"/>
        </p:xfrm>
        <a:graphic>
          <a:graphicData uri="http://schemas.openxmlformats.org/drawingml/2006/chart">
            <c:chart xmlns:c="http://schemas.openxmlformats.org/drawingml/2006/chart" xmlns:r="http://schemas.openxmlformats.org/officeDocument/2006/relationships" r:id="rId6"/>
          </a:graphicData>
        </a:graphic>
      </p:graphicFrame>
      <p:sp>
        <p:nvSpPr>
          <p:cNvPr id="9" name="Text Placeholder 5">
            <a:extLst>
              <a:ext uri="{FF2B5EF4-FFF2-40B4-BE49-F238E27FC236}">
                <a16:creationId xmlns:a16="http://schemas.microsoft.com/office/drawing/2014/main" id="{78ACBBEA-E2C1-D6A8-288E-D5968B21CA22}"/>
              </a:ext>
            </a:extLst>
          </p:cNvPr>
          <p:cNvSpPr txBox="1">
            <a:spLocks/>
          </p:cNvSpPr>
          <p:nvPr/>
        </p:nvSpPr>
        <p:spPr>
          <a:xfrm>
            <a:off x="4827469" y="1456391"/>
            <a:ext cx="2180092" cy="512109"/>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defPPr>
              <a:defRPr lang="en-US"/>
            </a:defPPr>
            <a:lvl1pPr marR="0" lvl="0" indent="0" defTabSz="1219170" fontAlgn="auto">
              <a:lnSpc>
                <a:spcPct val="100000"/>
              </a:lnSpc>
              <a:spcBef>
                <a:spcPts val="800"/>
              </a:spcBef>
              <a:spcAft>
                <a:spcPts val="0"/>
              </a:spcAft>
              <a:buClrTx/>
              <a:buSzTx/>
              <a:buFont typeface="Arial" panose="020B0604020202020204" pitchFamily="34" charset="0"/>
              <a:buNone/>
              <a:tabLst/>
              <a:defRPr kumimoji="0" sz="1867" b="1" i="0" u="none" strike="noStrike" cap="none" spc="0" normalizeH="0" baseline="0">
                <a:ln>
                  <a:noFill/>
                </a:ln>
                <a:solidFill>
                  <a:prstClr val="white"/>
                </a:solidFill>
                <a:effectLst/>
                <a:uLnTx/>
                <a:uFillTx/>
                <a:latin typeface="+mj-lt"/>
                <a:cs typeface="Calibri" panose="020F0502020204030204" pitchFamily="34" charset="0"/>
              </a:defRPr>
            </a:lvl1pPr>
            <a:lvl2pPr marL="169863" indent="-169863">
              <a:lnSpc>
                <a:spcPct val="100000"/>
              </a:lnSpc>
              <a:spcBef>
                <a:spcPts val="600"/>
              </a:spcBef>
              <a:buFont typeface="Arial" panose="020B0604020202020204" pitchFamily="34" charset="0"/>
              <a:buChar char="•"/>
              <a:defRPr sz="1400" b="0">
                <a:latin typeface="+mj-lt"/>
              </a:defRPr>
            </a:lvl2pPr>
            <a:lvl3pPr marL="400050" indent="-171450">
              <a:lnSpc>
                <a:spcPct val="100000"/>
              </a:lnSpc>
              <a:spcBef>
                <a:spcPts val="600"/>
              </a:spcBef>
              <a:buFont typeface="Arial" panose="020B0604020202020204" pitchFamily="34" charset="0"/>
              <a:buChar char="–"/>
              <a:defRPr sz="1200" b="0">
                <a:latin typeface="+mj-lt"/>
              </a:defRPr>
            </a:lvl3pPr>
            <a:lvl4pPr marL="576263" indent="-169863">
              <a:lnSpc>
                <a:spcPct val="100000"/>
              </a:lnSpc>
              <a:spcBef>
                <a:spcPts val="600"/>
              </a:spcBef>
              <a:buFont typeface="Arial" panose="020B0604020202020204" pitchFamily="34" charset="0"/>
              <a:buChar char="•"/>
              <a:defRPr sz="1100" b="0">
                <a:latin typeface="+mj-lt"/>
              </a:defRPr>
            </a:lvl4pPr>
            <a:lvl5pPr marL="744538" indent="-171450">
              <a:lnSpc>
                <a:spcPct val="100000"/>
              </a:lnSpc>
              <a:spcBef>
                <a:spcPts val="600"/>
              </a:spcBef>
              <a:buFont typeface="Arial" panose="020B0604020202020204" pitchFamily="34" charset="0"/>
              <a:buChar char="»"/>
              <a:defRPr sz="1100" b="0">
                <a:latin typeface="+mj-lt"/>
              </a:defRPr>
            </a:lvl5pPr>
            <a:lvl6pPr marL="2514600" indent="-228600">
              <a:spcBef>
                <a:spcPct val="20000"/>
              </a:spcBef>
              <a:buFont typeface="Arial" panose="020B0604020202020204" pitchFamily="34" charset="0"/>
              <a:buChar char="•"/>
              <a:defRPr sz="2000"/>
            </a:lvl6pPr>
            <a:lvl7pPr marL="2971800" indent="-228600">
              <a:spcBef>
                <a:spcPct val="20000"/>
              </a:spcBef>
              <a:buFont typeface="Arial" panose="020B0604020202020204" pitchFamily="34" charset="0"/>
              <a:buChar char="•"/>
              <a:defRPr sz="2000"/>
            </a:lvl7pPr>
            <a:lvl8pPr marL="3429000" indent="-228600">
              <a:spcBef>
                <a:spcPct val="20000"/>
              </a:spcBef>
              <a:buFont typeface="Arial" panose="020B0604020202020204" pitchFamily="34" charset="0"/>
              <a:buChar char="•"/>
              <a:defRPr sz="2000"/>
            </a:lvl8pPr>
            <a:lvl9pPr marL="3886200" indent="-228600">
              <a:spcBef>
                <a:spcPct val="20000"/>
              </a:spcBef>
              <a:buFont typeface="Arial" panose="020B0604020202020204" pitchFamily="34" charset="0"/>
              <a:buChar char="•"/>
              <a:defRPr sz="2000"/>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2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Indian </a:t>
            </a:r>
            <a:r>
              <a:rPr kumimoji="0" lang="en-US" sz="1200" b="0" i="0" u="none" strike="noStrike" kern="1200" cap="none" spc="0" normalizeH="0" baseline="0" noProof="0" dirty="0" err="1">
                <a:ln>
                  <a:noFill/>
                </a:ln>
                <a:solidFill>
                  <a:prstClr val="white"/>
                </a:solidFill>
                <a:effectLst/>
                <a:uLnTx/>
                <a:uFillTx/>
                <a:latin typeface="Georgia"/>
                <a:ea typeface="+mn-ea"/>
                <a:cs typeface="Calibri" panose="020F0502020204030204" pitchFamily="34" charset="0"/>
              </a:rPr>
              <a:t>polycap</a:t>
            </a:r>
            <a:r>
              <a:rPr kumimoji="0" lang="en-US" sz="12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 study</a:t>
            </a:r>
          </a:p>
        </p:txBody>
      </p:sp>
      <p:graphicFrame>
        <p:nvGraphicFramePr>
          <p:cNvPr id="10" name="Chart 9">
            <a:extLst>
              <a:ext uri="{FF2B5EF4-FFF2-40B4-BE49-F238E27FC236}">
                <a16:creationId xmlns:a16="http://schemas.microsoft.com/office/drawing/2014/main" id="{3F647102-F377-FCAD-5D60-8B66D7BDF3F3}"/>
              </a:ext>
            </a:extLst>
          </p:cNvPr>
          <p:cNvGraphicFramePr/>
          <p:nvPr/>
        </p:nvGraphicFramePr>
        <p:xfrm>
          <a:off x="4838452" y="2136949"/>
          <a:ext cx="2153950" cy="3555998"/>
        </p:xfrm>
        <a:graphic>
          <a:graphicData uri="http://schemas.openxmlformats.org/drawingml/2006/chart">
            <c:chart xmlns:c="http://schemas.openxmlformats.org/drawingml/2006/chart" xmlns:r="http://schemas.openxmlformats.org/officeDocument/2006/relationships" r:id="rId7"/>
          </a:graphicData>
        </a:graphic>
      </p:graphicFrame>
      <p:sp>
        <p:nvSpPr>
          <p:cNvPr id="11" name="Text Placeholder 5">
            <a:extLst>
              <a:ext uri="{FF2B5EF4-FFF2-40B4-BE49-F238E27FC236}">
                <a16:creationId xmlns:a16="http://schemas.microsoft.com/office/drawing/2014/main" id="{0A8A2363-6CD5-33C3-84C8-E16F2975EBA1}"/>
              </a:ext>
            </a:extLst>
          </p:cNvPr>
          <p:cNvSpPr txBox="1">
            <a:spLocks/>
          </p:cNvSpPr>
          <p:nvPr/>
        </p:nvSpPr>
        <p:spPr>
          <a:xfrm>
            <a:off x="7136429" y="1457287"/>
            <a:ext cx="2180092" cy="512109"/>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defPPr>
              <a:defRPr lang="en-US"/>
            </a:defPPr>
            <a:lvl1pPr marR="0" lvl="0" indent="0" defTabSz="1219170" fontAlgn="auto">
              <a:lnSpc>
                <a:spcPct val="100000"/>
              </a:lnSpc>
              <a:spcBef>
                <a:spcPts val="800"/>
              </a:spcBef>
              <a:spcAft>
                <a:spcPts val="0"/>
              </a:spcAft>
              <a:buClrTx/>
              <a:buSzTx/>
              <a:buFont typeface="Arial" panose="020B0604020202020204" pitchFamily="34" charset="0"/>
              <a:buNone/>
              <a:tabLst/>
              <a:defRPr kumimoji="0" sz="1867" b="1" i="0" u="none" strike="noStrike" cap="none" spc="0" normalizeH="0" baseline="0">
                <a:ln>
                  <a:noFill/>
                </a:ln>
                <a:solidFill>
                  <a:prstClr val="white"/>
                </a:solidFill>
                <a:effectLst/>
                <a:uLnTx/>
                <a:uFillTx/>
                <a:latin typeface="+mj-lt"/>
                <a:cs typeface="Calibri" panose="020F0502020204030204" pitchFamily="34" charset="0"/>
              </a:defRPr>
            </a:lvl1pPr>
            <a:lvl2pPr marL="169863" indent="-169863">
              <a:lnSpc>
                <a:spcPct val="100000"/>
              </a:lnSpc>
              <a:spcBef>
                <a:spcPts val="600"/>
              </a:spcBef>
              <a:buFont typeface="Arial" panose="020B0604020202020204" pitchFamily="34" charset="0"/>
              <a:buChar char="•"/>
              <a:defRPr sz="1400" b="0">
                <a:latin typeface="+mj-lt"/>
              </a:defRPr>
            </a:lvl2pPr>
            <a:lvl3pPr marL="400050" indent="-171450">
              <a:lnSpc>
                <a:spcPct val="100000"/>
              </a:lnSpc>
              <a:spcBef>
                <a:spcPts val="600"/>
              </a:spcBef>
              <a:buFont typeface="Arial" panose="020B0604020202020204" pitchFamily="34" charset="0"/>
              <a:buChar char="–"/>
              <a:defRPr sz="1200" b="0">
                <a:latin typeface="+mj-lt"/>
              </a:defRPr>
            </a:lvl3pPr>
            <a:lvl4pPr marL="576263" indent="-169863">
              <a:lnSpc>
                <a:spcPct val="100000"/>
              </a:lnSpc>
              <a:spcBef>
                <a:spcPts val="600"/>
              </a:spcBef>
              <a:buFont typeface="Arial" panose="020B0604020202020204" pitchFamily="34" charset="0"/>
              <a:buChar char="•"/>
              <a:defRPr sz="1100" b="0">
                <a:latin typeface="+mj-lt"/>
              </a:defRPr>
            </a:lvl4pPr>
            <a:lvl5pPr marL="744538" indent="-171450">
              <a:lnSpc>
                <a:spcPct val="100000"/>
              </a:lnSpc>
              <a:spcBef>
                <a:spcPts val="600"/>
              </a:spcBef>
              <a:buFont typeface="Arial" panose="020B0604020202020204" pitchFamily="34" charset="0"/>
              <a:buChar char="»"/>
              <a:defRPr sz="1100" b="0">
                <a:latin typeface="+mj-lt"/>
              </a:defRPr>
            </a:lvl5pPr>
            <a:lvl6pPr marL="2514600" indent="-228600">
              <a:spcBef>
                <a:spcPct val="20000"/>
              </a:spcBef>
              <a:buFont typeface="Arial" panose="020B0604020202020204" pitchFamily="34" charset="0"/>
              <a:buChar char="•"/>
              <a:defRPr sz="2000"/>
            </a:lvl6pPr>
            <a:lvl7pPr marL="2971800" indent="-228600">
              <a:spcBef>
                <a:spcPct val="20000"/>
              </a:spcBef>
              <a:buFont typeface="Arial" panose="020B0604020202020204" pitchFamily="34" charset="0"/>
              <a:buChar char="•"/>
              <a:defRPr sz="2000"/>
            </a:lvl7pPr>
            <a:lvl8pPr marL="3429000" indent="-228600">
              <a:spcBef>
                <a:spcPct val="20000"/>
              </a:spcBef>
              <a:buFont typeface="Arial" panose="020B0604020202020204" pitchFamily="34" charset="0"/>
              <a:buChar char="•"/>
              <a:defRPr sz="2000"/>
            </a:lvl8pPr>
            <a:lvl9pPr marL="3886200" indent="-228600">
              <a:spcBef>
                <a:spcPct val="20000"/>
              </a:spcBef>
              <a:buFont typeface="Arial" panose="020B0604020202020204" pitchFamily="34" charset="0"/>
              <a:buChar char="•"/>
              <a:defRPr sz="2000"/>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2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Umpire</a:t>
            </a:r>
          </a:p>
        </p:txBody>
      </p:sp>
      <p:sp>
        <p:nvSpPr>
          <p:cNvPr id="13" name="TextBox 12">
            <a:extLst>
              <a:ext uri="{FF2B5EF4-FFF2-40B4-BE49-F238E27FC236}">
                <a16:creationId xmlns:a16="http://schemas.microsoft.com/office/drawing/2014/main" id="{68B84052-1433-5C40-C9FA-57F3F346C576}"/>
              </a:ext>
            </a:extLst>
          </p:cNvPr>
          <p:cNvSpPr txBox="1"/>
          <p:nvPr/>
        </p:nvSpPr>
        <p:spPr>
          <a:xfrm>
            <a:off x="8301124" y="2100209"/>
            <a:ext cx="415851" cy="150788"/>
          </a:xfrm>
          <a:prstGeom prst="rect">
            <a:avLst/>
          </a:prstGeom>
          <a:noFill/>
        </p:spPr>
        <p:txBody>
          <a:bodyPr wrap="non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mn-cs"/>
              </a:rPr>
              <a:t>P&lt;0.01</a:t>
            </a:r>
            <a:endParaRPr kumimoji="0" lang="en-IN" sz="1200" b="0" i="0" u="none" strike="noStrike" kern="1200" cap="none" spc="0" normalizeH="0" baseline="0" noProof="0" dirty="0">
              <a:ln>
                <a:noFill/>
              </a:ln>
              <a:solidFill>
                <a:srgbClr val="000000"/>
              </a:solidFill>
              <a:effectLst/>
              <a:uLnTx/>
              <a:uFillTx/>
              <a:latin typeface="Calibri"/>
              <a:ea typeface="+mn-ea"/>
              <a:cs typeface="+mn-cs"/>
            </a:endParaRPr>
          </a:p>
        </p:txBody>
      </p:sp>
      <p:grpSp>
        <p:nvGrpSpPr>
          <p:cNvPr id="20" name="Group 19">
            <a:extLst>
              <a:ext uri="{FF2B5EF4-FFF2-40B4-BE49-F238E27FC236}">
                <a16:creationId xmlns:a16="http://schemas.microsoft.com/office/drawing/2014/main" id="{6B04CF6A-7F31-5A0E-5FB3-91E35F51D954}"/>
              </a:ext>
            </a:extLst>
          </p:cNvPr>
          <p:cNvGrpSpPr/>
          <p:nvPr/>
        </p:nvGrpSpPr>
        <p:grpSpPr>
          <a:xfrm>
            <a:off x="9445390" y="2076328"/>
            <a:ext cx="2276710" cy="3452405"/>
            <a:chOff x="12657900" y="1832148"/>
            <a:chExt cx="2298924" cy="3694027"/>
          </a:xfrm>
        </p:grpSpPr>
        <p:graphicFrame>
          <p:nvGraphicFramePr>
            <p:cNvPr id="16" name="Chart 15">
              <a:extLst>
                <a:ext uri="{FF2B5EF4-FFF2-40B4-BE49-F238E27FC236}">
                  <a16:creationId xmlns:a16="http://schemas.microsoft.com/office/drawing/2014/main" id="{6BE331C2-2719-CC10-237B-2F97EBA63009}"/>
                </a:ext>
              </a:extLst>
            </p:cNvPr>
            <p:cNvGraphicFramePr/>
            <p:nvPr/>
          </p:nvGraphicFramePr>
          <p:xfrm>
            <a:off x="12657900" y="1832148"/>
            <a:ext cx="2298924" cy="3694027"/>
          </p:xfrm>
          <a:graphic>
            <a:graphicData uri="http://schemas.openxmlformats.org/drawingml/2006/chart">
              <c:chart xmlns:c="http://schemas.openxmlformats.org/drawingml/2006/chart" xmlns:r="http://schemas.openxmlformats.org/officeDocument/2006/relationships" r:id="rId8"/>
            </a:graphicData>
          </a:graphic>
        </p:graphicFrame>
        <p:sp>
          <p:nvSpPr>
            <p:cNvPr id="17" name="TextBox 16">
              <a:extLst>
                <a:ext uri="{FF2B5EF4-FFF2-40B4-BE49-F238E27FC236}">
                  <a16:creationId xmlns:a16="http://schemas.microsoft.com/office/drawing/2014/main" id="{3DD0EA27-CA35-2115-65B7-451B6D999D9E}"/>
                </a:ext>
              </a:extLst>
            </p:cNvPr>
            <p:cNvSpPr txBox="1"/>
            <p:nvPr/>
          </p:nvSpPr>
          <p:spPr>
            <a:xfrm>
              <a:off x="13837839" y="1837979"/>
              <a:ext cx="509755" cy="184666"/>
            </a:xfrm>
            <a:prstGeom prst="rect">
              <a:avLst/>
            </a:prstGeom>
            <a:noFill/>
          </p:spPr>
          <p:txBody>
            <a:bodyPr wrap="non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mn-cs"/>
                </a:rPr>
                <a:t>P&lt;0.001</a:t>
              </a:r>
              <a:endParaRPr kumimoji="0" lang="en-IN" sz="1200" b="0" i="0" u="none" strike="noStrike" kern="1200" cap="none" spc="0" normalizeH="0" baseline="0" noProof="0" dirty="0">
                <a:ln>
                  <a:noFill/>
                </a:ln>
                <a:solidFill>
                  <a:srgbClr val="000000"/>
                </a:solidFill>
                <a:effectLst/>
                <a:uLnTx/>
                <a:uFillTx/>
                <a:latin typeface="Calibri"/>
                <a:ea typeface="+mn-ea"/>
                <a:cs typeface="+mn-cs"/>
              </a:endParaRPr>
            </a:p>
          </p:txBody>
        </p:sp>
      </p:grpSp>
      <p:sp>
        <p:nvSpPr>
          <p:cNvPr id="19" name="Text Placeholder 5">
            <a:extLst>
              <a:ext uri="{FF2B5EF4-FFF2-40B4-BE49-F238E27FC236}">
                <a16:creationId xmlns:a16="http://schemas.microsoft.com/office/drawing/2014/main" id="{89704E46-5F16-9A3D-05B4-F57BB9274E75}"/>
              </a:ext>
            </a:extLst>
          </p:cNvPr>
          <p:cNvSpPr txBox="1">
            <a:spLocks/>
          </p:cNvSpPr>
          <p:nvPr/>
        </p:nvSpPr>
        <p:spPr>
          <a:xfrm>
            <a:off x="9445390" y="1457287"/>
            <a:ext cx="2180092" cy="512109"/>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defPPr>
              <a:defRPr lang="en-US"/>
            </a:defPPr>
            <a:lvl1pPr marR="0" lvl="0" indent="0" defTabSz="1219170" fontAlgn="auto">
              <a:lnSpc>
                <a:spcPct val="100000"/>
              </a:lnSpc>
              <a:spcBef>
                <a:spcPts val="800"/>
              </a:spcBef>
              <a:spcAft>
                <a:spcPts val="0"/>
              </a:spcAft>
              <a:buClrTx/>
              <a:buSzTx/>
              <a:buFont typeface="Arial" panose="020B0604020202020204" pitchFamily="34" charset="0"/>
              <a:buNone/>
              <a:tabLst/>
              <a:defRPr kumimoji="0" sz="1867" b="1" i="0" u="none" strike="noStrike" cap="none" spc="0" normalizeH="0" baseline="0">
                <a:ln>
                  <a:noFill/>
                </a:ln>
                <a:solidFill>
                  <a:prstClr val="white"/>
                </a:solidFill>
                <a:effectLst/>
                <a:uLnTx/>
                <a:uFillTx/>
                <a:latin typeface="+mj-lt"/>
                <a:cs typeface="Calibri" panose="020F0502020204030204" pitchFamily="34" charset="0"/>
              </a:defRPr>
            </a:lvl1pPr>
            <a:lvl2pPr marL="169863" indent="-169863">
              <a:lnSpc>
                <a:spcPct val="100000"/>
              </a:lnSpc>
              <a:spcBef>
                <a:spcPts val="600"/>
              </a:spcBef>
              <a:buFont typeface="Arial" panose="020B0604020202020204" pitchFamily="34" charset="0"/>
              <a:buChar char="•"/>
              <a:defRPr sz="1400" b="0">
                <a:latin typeface="+mj-lt"/>
              </a:defRPr>
            </a:lvl2pPr>
            <a:lvl3pPr marL="400050" indent="-171450">
              <a:lnSpc>
                <a:spcPct val="100000"/>
              </a:lnSpc>
              <a:spcBef>
                <a:spcPts val="600"/>
              </a:spcBef>
              <a:buFont typeface="Arial" panose="020B0604020202020204" pitchFamily="34" charset="0"/>
              <a:buChar char="–"/>
              <a:defRPr sz="1200" b="0">
                <a:latin typeface="+mj-lt"/>
              </a:defRPr>
            </a:lvl3pPr>
            <a:lvl4pPr marL="576263" indent="-169863">
              <a:lnSpc>
                <a:spcPct val="100000"/>
              </a:lnSpc>
              <a:spcBef>
                <a:spcPts val="600"/>
              </a:spcBef>
              <a:buFont typeface="Arial" panose="020B0604020202020204" pitchFamily="34" charset="0"/>
              <a:buChar char="•"/>
              <a:defRPr sz="1100" b="0">
                <a:latin typeface="+mj-lt"/>
              </a:defRPr>
            </a:lvl4pPr>
            <a:lvl5pPr marL="744538" indent="-171450">
              <a:lnSpc>
                <a:spcPct val="100000"/>
              </a:lnSpc>
              <a:spcBef>
                <a:spcPts val="600"/>
              </a:spcBef>
              <a:buFont typeface="Arial" panose="020B0604020202020204" pitchFamily="34" charset="0"/>
              <a:buChar char="»"/>
              <a:defRPr sz="1100" b="0">
                <a:latin typeface="+mj-lt"/>
              </a:defRPr>
            </a:lvl5pPr>
            <a:lvl6pPr marL="2514600" indent="-228600">
              <a:spcBef>
                <a:spcPct val="20000"/>
              </a:spcBef>
              <a:buFont typeface="Arial" panose="020B0604020202020204" pitchFamily="34" charset="0"/>
              <a:buChar char="•"/>
              <a:defRPr sz="2000"/>
            </a:lvl6pPr>
            <a:lvl7pPr marL="2971800" indent="-228600">
              <a:spcBef>
                <a:spcPct val="20000"/>
              </a:spcBef>
              <a:buFont typeface="Arial" panose="020B0604020202020204" pitchFamily="34" charset="0"/>
              <a:buChar char="•"/>
              <a:defRPr sz="2000"/>
            </a:lvl7pPr>
            <a:lvl8pPr marL="3429000" indent="-228600">
              <a:spcBef>
                <a:spcPct val="20000"/>
              </a:spcBef>
              <a:buFont typeface="Arial" panose="020B0604020202020204" pitchFamily="34" charset="0"/>
              <a:buChar char="•"/>
              <a:defRPr sz="2000"/>
            </a:lvl8pPr>
            <a:lvl9pPr marL="3886200" indent="-228600">
              <a:spcBef>
                <a:spcPct val="20000"/>
              </a:spcBef>
              <a:buFont typeface="Arial" panose="020B0604020202020204" pitchFamily="34" charset="0"/>
              <a:buChar char="•"/>
              <a:defRPr sz="2000"/>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2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Impact</a:t>
            </a:r>
          </a:p>
        </p:txBody>
      </p:sp>
      <p:sp>
        <p:nvSpPr>
          <p:cNvPr id="3" name="Text Placeholder 7">
            <a:extLst>
              <a:ext uri="{FF2B5EF4-FFF2-40B4-BE49-F238E27FC236}">
                <a16:creationId xmlns:a16="http://schemas.microsoft.com/office/drawing/2014/main" id="{AC4F71AC-75E1-2CB3-B703-421D1CE56319}"/>
              </a:ext>
            </a:extLst>
          </p:cNvPr>
          <p:cNvSpPr txBox="1">
            <a:spLocks/>
          </p:cNvSpPr>
          <p:nvPr/>
        </p:nvSpPr>
        <p:spPr>
          <a:xfrm>
            <a:off x="670560" y="5980044"/>
            <a:ext cx="10035538" cy="528606"/>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Coca, Antonio &amp;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Agabiti-Rosei</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Enrico &amp; Manolis, Athanasios &amp;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Redón</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Josep &amp; Mancia, Giuseppe. (2017). The polypill in cardiovascular prevention: Evidence, limitations and perspective-position paper of the European Society of Hypertension. Journal of Hypertension. 35.  2. Osterberg L, Blaschke T. Adherence to medication. N Engl J Med. 2005 Aug 4;353(5):487-97. </a:t>
            </a:r>
          </a:p>
        </p:txBody>
      </p:sp>
      <p:sp>
        <p:nvSpPr>
          <p:cNvPr id="6" name="TextBox 5">
            <a:extLst>
              <a:ext uri="{FF2B5EF4-FFF2-40B4-BE49-F238E27FC236}">
                <a16:creationId xmlns:a16="http://schemas.microsoft.com/office/drawing/2014/main" id="{849BCC66-E27C-F0B0-460E-38C4ED1056F5}"/>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GLO2208854</a:t>
            </a:r>
          </a:p>
        </p:txBody>
      </p:sp>
    </p:spTree>
    <p:extLst>
      <p:ext uri="{BB962C8B-B14F-4D97-AF65-F5344CB8AC3E}">
        <p14:creationId xmlns:p14="http://schemas.microsoft.com/office/powerpoint/2010/main" val="3475071066"/>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61DFD946-D7B7-1F9B-9B93-5E21D2D54ABD}"/>
              </a:ext>
            </a:extLst>
          </p:cNvPr>
          <p:cNvGraphicFramePr>
            <a:graphicFrameLocks noChangeAspect="1"/>
          </p:cNvGraphicFramePr>
          <p:nvPr>
            <p:custDataLst>
              <p:tags r:id="rId1"/>
            </p:custDataLst>
            <p:extLst>
              <p:ext uri="{D42A27DB-BD31-4B8C-83A1-F6EECF244321}">
                <p14:modId xmlns:p14="http://schemas.microsoft.com/office/powerpoint/2010/main" val="364113393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61DFD946-D7B7-1F9B-9B93-5E21D2D54ABD}"/>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F9DF9A3E-5E6E-6D77-B8D2-E4314BCF8457}"/>
              </a:ext>
            </a:extLst>
          </p:cNvPr>
          <p:cNvSpPr>
            <a:spLocks noGrp="1"/>
          </p:cNvSpPr>
          <p:nvPr>
            <p:ph type="title"/>
          </p:nvPr>
        </p:nvSpPr>
        <p:spPr/>
        <p:txBody>
          <a:bodyPr vert="horz"/>
          <a:lstStyle/>
          <a:p>
            <a:r>
              <a:rPr lang="en-US" dirty="0"/>
              <a:t>Relevance of timing of antihypertensive therapy</a:t>
            </a:r>
          </a:p>
        </p:txBody>
      </p:sp>
      <p:sp>
        <p:nvSpPr>
          <p:cNvPr id="6" name="Text Placeholder 5">
            <a:extLst>
              <a:ext uri="{FF2B5EF4-FFF2-40B4-BE49-F238E27FC236}">
                <a16:creationId xmlns:a16="http://schemas.microsoft.com/office/drawing/2014/main" id="{75F9D618-FD47-909A-4E92-7CE774ABF019}"/>
              </a:ext>
            </a:extLst>
          </p:cNvPr>
          <p:cNvSpPr txBox="1">
            <a:spLocks/>
          </p:cNvSpPr>
          <p:nvPr/>
        </p:nvSpPr>
        <p:spPr>
          <a:xfrm>
            <a:off x="670560" y="1447800"/>
            <a:ext cx="1702204" cy="4350700"/>
          </a:xfrm>
          <a:prstGeom prst="rect">
            <a:avLst/>
          </a:prstGeom>
          <a:gradFill flip="none" rotWithShape="1">
            <a:gsLst>
              <a:gs pos="0">
                <a:schemeClr val="accent3"/>
              </a:gs>
              <a:gs pos="100000">
                <a:schemeClr val="accent2"/>
              </a:gs>
            </a:gsLst>
            <a:lin ang="0" scaled="1"/>
            <a:tileRect/>
          </a:gradFill>
          <a:ln>
            <a:noFill/>
          </a:ln>
        </p:spPr>
        <p:txBody>
          <a:bodyPr lIns="121920" anchor="ctr">
            <a:no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867"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Drug taken</a:t>
            </a:r>
          </a:p>
        </p:txBody>
      </p:sp>
      <p:graphicFrame>
        <p:nvGraphicFramePr>
          <p:cNvPr id="7" name="Chart 6">
            <a:extLst>
              <a:ext uri="{FF2B5EF4-FFF2-40B4-BE49-F238E27FC236}">
                <a16:creationId xmlns:a16="http://schemas.microsoft.com/office/drawing/2014/main" id="{D9F9D2B0-C352-9D93-143F-7B90A2D3F580}"/>
              </a:ext>
            </a:extLst>
          </p:cNvPr>
          <p:cNvGraphicFramePr/>
          <p:nvPr/>
        </p:nvGraphicFramePr>
        <p:xfrm>
          <a:off x="3111500" y="1447800"/>
          <a:ext cx="8509000" cy="4350700"/>
        </p:xfrm>
        <a:graphic>
          <a:graphicData uri="http://schemas.openxmlformats.org/drawingml/2006/chart">
            <c:chart xmlns:c="http://schemas.openxmlformats.org/drawingml/2006/chart" xmlns:r="http://schemas.openxmlformats.org/officeDocument/2006/relationships" r:id="rId5"/>
          </a:graphicData>
        </a:graphic>
      </p:graphicFrame>
      <p:sp>
        <p:nvSpPr>
          <p:cNvPr id="8" name="TextBox 7">
            <a:extLst>
              <a:ext uri="{FF2B5EF4-FFF2-40B4-BE49-F238E27FC236}">
                <a16:creationId xmlns:a16="http://schemas.microsoft.com/office/drawing/2014/main" id="{717CF342-1E7D-C975-7C00-9B1FA26120E9}"/>
              </a:ext>
            </a:extLst>
          </p:cNvPr>
          <p:cNvSpPr txBox="1">
            <a:spLocks/>
          </p:cNvSpPr>
          <p:nvPr/>
        </p:nvSpPr>
        <p:spPr>
          <a:xfrm rot="16200000">
            <a:off x="1063467" y="3515429"/>
            <a:ext cx="3141886" cy="215444"/>
          </a:xfrm>
          <a:prstGeom prst="rect">
            <a:avLst/>
          </a:prstGeom>
          <a:noFill/>
        </p:spPr>
        <p:txBody>
          <a:bodyPr wrap="none" lIns="0" tIns="0" rIns="0" bIns="0"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IN" sz="1400" b="0" i="0" u="none" strike="noStrike" kern="1200" cap="none" spc="0" normalizeH="0" baseline="0" noProof="0" dirty="0">
                <a:ln>
                  <a:noFill/>
                </a:ln>
                <a:solidFill>
                  <a:srgbClr val="000000"/>
                </a:solidFill>
                <a:effectLst/>
                <a:uLnTx/>
                <a:uFillTx/>
                <a:latin typeface="Georgia"/>
                <a:ea typeface="+mn-ea"/>
                <a:cs typeface="+mn-cs"/>
              </a:rPr>
              <a:t>Percentage of study days without intake</a:t>
            </a:r>
          </a:p>
        </p:txBody>
      </p:sp>
      <p:sp>
        <p:nvSpPr>
          <p:cNvPr id="9" name="TextBox 8">
            <a:extLst>
              <a:ext uri="{FF2B5EF4-FFF2-40B4-BE49-F238E27FC236}">
                <a16:creationId xmlns:a16="http://schemas.microsoft.com/office/drawing/2014/main" id="{84F45DA9-30C5-F610-950F-5203A06EB097}"/>
              </a:ext>
            </a:extLst>
          </p:cNvPr>
          <p:cNvSpPr txBox="1">
            <a:spLocks/>
          </p:cNvSpPr>
          <p:nvPr/>
        </p:nvSpPr>
        <p:spPr>
          <a:xfrm>
            <a:off x="11188357" y="5829846"/>
            <a:ext cx="387927" cy="266676"/>
          </a:xfrm>
          <a:prstGeom prst="rect">
            <a:avLst/>
          </a:prstGeom>
          <a:noFill/>
        </p:spPr>
        <p:txBody>
          <a:bodyPr wrap="none" lIns="0" tIns="0" rIns="0" bIns="0"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IN" sz="1733" b="0" i="0" u="none" strike="noStrike" kern="1200" cap="none" spc="0" normalizeH="0" baseline="0" noProof="0" dirty="0">
                <a:ln>
                  <a:noFill/>
                </a:ln>
                <a:solidFill>
                  <a:srgbClr val="000000"/>
                </a:solidFill>
                <a:effectLst/>
                <a:uLnTx/>
                <a:uFillTx/>
                <a:latin typeface="Georgia"/>
                <a:ea typeface="+mn-ea"/>
                <a:cs typeface="+mn-cs"/>
              </a:rPr>
              <a:t>Day</a:t>
            </a:r>
          </a:p>
        </p:txBody>
      </p:sp>
      <p:sp>
        <p:nvSpPr>
          <p:cNvPr id="3" name="Text Placeholder 7">
            <a:extLst>
              <a:ext uri="{FF2B5EF4-FFF2-40B4-BE49-F238E27FC236}">
                <a16:creationId xmlns:a16="http://schemas.microsoft.com/office/drawing/2014/main" id="{67866139-A148-AEF6-4021-49332B6A4CCD}"/>
              </a:ext>
            </a:extLst>
          </p:cNvPr>
          <p:cNvSpPr txBox="1">
            <a:spLocks/>
          </p:cNvSpPr>
          <p:nvPr/>
        </p:nvSpPr>
        <p:spPr>
          <a:xfrm>
            <a:off x="670560" y="6125468"/>
            <a:ext cx="10035538"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Vrijens</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B, Vincze G,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Kristanto</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P, Urquhart J,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Burnier</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M. Adherence to prescribed antihypertensive drug treatments: longitudinal study of electronically compiled dosing histories. BMJ. 2008 May 17;336(7653):1114-7. </a:t>
            </a:r>
          </a:p>
        </p:txBody>
      </p:sp>
      <p:sp>
        <p:nvSpPr>
          <p:cNvPr id="10" name="TextBox 9">
            <a:extLst>
              <a:ext uri="{FF2B5EF4-FFF2-40B4-BE49-F238E27FC236}">
                <a16:creationId xmlns:a16="http://schemas.microsoft.com/office/drawing/2014/main" id="{58E9B18F-CD6A-3BDE-60F6-7A799A1BCBDC}"/>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GLO2208854</a:t>
            </a:r>
          </a:p>
        </p:txBody>
      </p:sp>
    </p:spTree>
    <p:extLst>
      <p:ext uri="{BB962C8B-B14F-4D97-AF65-F5344CB8AC3E}">
        <p14:creationId xmlns:p14="http://schemas.microsoft.com/office/powerpoint/2010/main" val="2235920016"/>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198D718C-C614-8375-69E9-51D9C2CCC39F}"/>
              </a:ext>
            </a:extLst>
          </p:cNvPr>
          <p:cNvGraphicFramePr>
            <a:graphicFrameLocks noChangeAspect="1"/>
          </p:cNvGraphicFramePr>
          <p:nvPr>
            <p:custDataLst>
              <p:tags r:id="rId1"/>
            </p:custDataLst>
            <p:extLst>
              <p:ext uri="{D42A27DB-BD31-4B8C-83A1-F6EECF244321}">
                <p14:modId xmlns:p14="http://schemas.microsoft.com/office/powerpoint/2010/main" val="165187264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198D718C-C614-8375-69E9-51D9C2CCC39F}"/>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4D382A8B-A30C-8D69-DA17-37D6353A4497}"/>
              </a:ext>
            </a:extLst>
          </p:cNvPr>
          <p:cNvSpPr>
            <a:spLocks noGrp="1"/>
          </p:cNvSpPr>
          <p:nvPr>
            <p:ph type="title"/>
          </p:nvPr>
        </p:nvSpPr>
        <p:spPr/>
        <p:txBody>
          <a:bodyPr vert="horz"/>
          <a:lstStyle/>
          <a:p>
            <a:r>
              <a:rPr lang="en-US" dirty="0"/>
              <a:t>How to use patient’s emotions/values to enhance intrinsic motivation to adhere to advice</a:t>
            </a:r>
          </a:p>
        </p:txBody>
      </p:sp>
      <p:sp>
        <p:nvSpPr>
          <p:cNvPr id="7" name="Google Shape;502;p12">
            <a:extLst>
              <a:ext uri="{FF2B5EF4-FFF2-40B4-BE49-F238E27FC236}">
                <a16:creationId xmlns:a16="http://schemas.microsoft.com/office/drawing/2014/main" id="{E00A1817-E779-4D76-57A1-134FFC5BD446}"/>
              </a:ext>
            </a:extLst>
          </p:cNvPr>
          <p:cNvSpPr/>
          <p:nvPr/>
        </p:nvSpPr>
        <p:spPr>
          <a:xfrm>
            <a:off x="670560" y="1340587"/>
            <a:ext cx="10949940" cy="399788"/>
          </a:xfrm>
          <a:prstGeom prst="rect">
            <a:avLst/>
          </a:prstGeom>
          <a:noFill/>
          <a:ln>
            <a:noFill/>
          </a:ln>
        </p:spPr>
        <p:txBody>
          <a:bodyPr spcFirstLastPara="1" wrap="square" lIns="0" tIns="45561" rIns="90011" bIns="45561"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9CDE"/>
                </a:solidFill>
                <a:effectLst/>
                <a:uLnTx/>
                <a:uFillTx/>
                <a:latin typeface="Georgia"/>
                <a:ea typeface="Calibri"/>
                <a:cs typeface="Calibri"/>
                <a:sym typeface="Calibri"/>
              </a:rPr>
              <a:t>Ask open-ended questions</a:t>
            </a:r>
          </a:p>
        </p:txBody>
      </p:sp>
      <p:grpSp>
        <p:nvGrpSpPr>
          <p:cNvPr id="8" name="Group 7">
            <a:extLst>
              <a:ext uri="{FF2B5EF4-FFF2-40B4-BE49-F238E27FC236}">
                <a16:creationId xmlns:a16="http://schemas.microsoft.com/office/drawing/2014/main" id="{A280C04A-E1F6-4B85-150A-3FE161D84238}"/>
              </a:ext>
            </a:extLst>
          </p:cNvPr>
          <p:cNvGrpSpPr/>
          <p:nvPr/>
        </p:nvGrpSpPr>
        <p:grpSpPr>
          <a:xfrm>
            <a:off x="669925" y="1943291"/>
            <a:ext cx="3462523" cy="3828088"/>
            <a:chOff x="669925" y="2203813"/>
            <a:chExt cx="3462523" cy="3828088"/>
          </a:xfrm>
        </p:grpSpPr>
        <p:pic>
          <p:nvPicPr>
            <p:cNvPr id="9" name="Picture 8">
              <a:extLst>
                <a:ext uri="{FF2B5EF4-FFF2-40B4-BE49-F238E27FC236}">
                  <a16:creationId xmlns:a16="http://schemas.microsoft.com/office/drawing/2014/main" id="{30AB879B-F547-9A90-164C-B24C9856204D}"/>
                </a:ext>
              </a:extLst>
            </p:cNvPr>
            <p:cNvPicPr>
              <a:picLocks/>
            </p:cNvPicPr>
            <p:nvPr/>
          </p:nvPicPr>
          <p:blipFill rotWithShape="1">
            <a:blip r:embed="rId5" cstate="screen">
              <a:extLst>
                <a:ext uri="{28A0092B-C50C-407E-A947-70E740481C1C}">
                  <a14:useLocalDpi xmlns:a14="http://schemas.microsoft.com/office/drawing/2010/main" val="0"/>
                </a:ext>
              </a:extLst>
            </a:blip>
            <a:srcRect/>
            <a:stretch/>
          </p:blipFill>
          <p:spPr>
            <a:xfrm>
              <a:off x="884731" y="2203813"/>
              <a:ext cx="3247717" cy="3828088"/>
            </a:xfrm>
            <a:prstGeom prst="rect">
              <a:avLst/>
            </a:prstGeom>
          </p:spPr>
        </p:pic>
        <p:sp>
          <p:nvSpPr>
            <p:cNvPr id="10" name="Freeform: Shape 9">
              <a:extLst>
                <a:ext uri="{FF2B5EF4-FFF2-40B4-BE49-F238E27FC236}">
                  <a16:creationId xmlns:a16="http://schemas.microsoft.com/office/drawing/2014/main" id="{EFB1183D-ABAA-F758-C161-514E81A377FF}"/>
                </a:ext>
              </a:extLst>
            </p:cNvPr>
            <p:cNvSpPr/>
            <p:nvPr/>
          </p:nvSpPr>
          <p:spPr>
            <a:xfrm>
              <a:off x="884730" y="2203814"/>
              <a:ext cx="1760655" cy="3289549"/>
            </a:xfrm>
            <a:custGeom>
              <a:avLst/>
              <a:gdLst>
                <a:gd name="connsiteX0" fmla="*/ 866775 w 866775"/>
                <a:gd name="connsiteY0" fmla="*/ 0 h 1504950"/>
                <a:gd name="connsiteX1" fmla="*/ 0 w 866775"/>
                <a:gd name="connsiteY1" fmla="*/ 0 h 1504950"/>
                <a:gd name="connsiteX2" fmla="*/ 0 w 866775"/>
                <a:gd name="connsiteY2" fmla="*/ 1504950 h 1504950"/>
              </a:gdLst>
              <a:ahLst/>
              <a:cxnLst>
                <a:cxn ang="0">
                  <a:pos x="connsiteX0" y="connsiteY0"/>
                </a:cxn>
                <a:cxn ang="0">
                  <a:pos x="connsiteX1" y="connsiteY1"/>
                </a:cxn>
                <a:cxn ang="0">
                  <a:pos x="connsiteX2" y="connsiteY2"/>
                </a:cxn>
              </a:cxnLst>
              <a:rect l="l" t="t" r="r" b="b"/>
              <a:pathLst>
                <a:path w="866775" h="1504950">
                  <a:moveTo>
                    <a:pt x="866775" y="0"/>
                  </a:moveTo>
                  <a:lnTo>
                    <a:pt x="0" y="0"/>
                  </a:lnTo>
                  <a:lnTo>
                    <a:pt x="0" y="1504950"/>
                  </a:lnTo>
                </a:path>
              </a:pathLst>
            </a:custGeom>
            <a:noFill/>
            <a:ln w="12700">
              <a:gradFill flip="none" rotWithShape="1">
                <a:gsLst>
                  <a:gs pos="15000">
                    <a:srgbClr val="009CDE"/>
                  </a:gs>
                  <a:gs pos="0">
                    <a:srgbClr val="64CBC8"/>
                  </a:gs>
                  <a:gs pos="100000">
                    <a:srgbClr val="64CBC8"/>
                  </a:gs>
                </a:gsLst>
                <a:lin ang="54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GB" sz="1867" b="0" i="0" u="none" strike="noStrike" kern="1200" cap="none" spc="0" normalizeH="0" baseline="0" noProof="0">
                <a:ln>
                  <a:noFill/>
                </a:ln>
                <a:solidFill>
                  <a:prstClr val="white"/>
                </a:solidFill>
                <a:effectLst/>
                <a:uLnTx/>
                <a:uFillTx/>
                <a:latin typeface="Georgia"/>
                <a:ea typeface="+mn-ea"/>
                <a:cs typeface="+mn-cs"/>
              </a:endParaRPr>
            </a:p>
          </p:txBody>
        </p:sp>
        <p:grpSp>
          <p:nvGrpSpPr>
            <p:cNvPr id="11" name="Group 10">
              <a:extLst>
                <a:ext uri="{FF2B5EF4-FFF2-40B4-BE49-F238E27FC236}">
                  <a16:creationId xmlns:a16="http://schemas.microsoft.com/office/drawing/2014/main" id="{24821F2B-DBE1-580C-F790-FAE25C021D6F}"/>
                </a:ext>
              </a:extLst>
            </p:cNvPr>
            <p:cNvGrpSpPr/>
            <p:nvPr/>
          </p:nvGrpSpPr>
          <p:grpSpPr>
            <a:xfrm>
              <a:off x="669925" y="2821358"/>
              <a:ext cx="483903" cy="490817"/>
              <a:chOff x="2930981" y="1849253"/>
              <a:chExt cx="551539" cy="543054"/>
            </a:xfrm>
          </p:grpSpPr>
          <p:sp>
            <p:nvSpPr>
              <p:cNvPr id="12" name="Oval 11">
                <a:extLst>
                  <a:ext uri="{FF2B5EF4-FFF2-40B4-BE49-F238E27FC236}">
                    <a16:creationId xmlns:a16="http://schemas.microsoft.com/office/drawing/2014/main" id="{7A874E7D-1404-8051-A0D5-D56ECBCF2EB9}"/>
                  </a:ext>
                </a:extLst>
              </p:cNvPr>
              <p:cNvSpPr/>
              <p:nvPr/>
            </p:nvSpPr>
            <p:spPr>
              <a:xfrm>
                <a:off x="2930981" y="1849253"/>
                <a:ext cx="551539" cy="543054"/>
              </a:xfrm>
              <a:prstGeom prst="ellipse">
                <a:avLst/>
              </a:prstGeom>
              <a:blipFill>
                <a:blip r:embed="rId6" cstate="screen">
                  <a:extLst>
                    <a:ext uri="{28A0092B-C50C-407E-A947-70E740481C1C}">
                      <a14:useLocalDpi xmlns:a14="http://schemas.microsoft.com/office/drawing/2010/main" val="0"/>
                    </a:ext>
                  </a:extLst>
                </a:blip>
                <a:stretch>
                  <a:fillRect/>
                </a:stretch>
              </a:blipFill>
              <a:effectLst>
                <a:outerShdw blurRad="50800" dist="38100" dir="2700000" algn="tl" rotWithShape="0">
                  <a:prstClr val="black">
                    <a:alpha val="40000"/>
                  </a:prstClr>
                </a:outerShdw>
              </a:effectLst>
            </p:spPr>
            <p:txBody>
              <a:bodyPr wrap="square" lIns="240000" tIns="0" rIns="0" bIns="0" rtlCol="0" anchor="ctr"/>
              <a:lstStyle/>
              <a:p>
                <a:pPr marL="380990" marR="0" lvl="0" indent="-380990" algn="l" defTabSz="609585"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2400" b="1" i="0" u="none" strike="noStrike" kern="1200" cap="none" spc="0" normalizeH="0" baseline="0" noProof="0" dirty="0">
                  <a:ln>
                    <a:noFill/>
                  </a:ln>
                  <a:solidFill>
                    <a:prstClr val="white"/>
                  </a:solidFill>
                  <a:effectLst/>
                  <a:uLnTx/>
                  <a:uFillTx/>
                  <a:latin typeface="Georgia" panose="02040502050405020303" pitchFamily="18" charset="0"/>
                  <a:ea typeface="+mn-ea"/>
                  <a:cs typeface="+mn-cs"/>
                </a:endParaRPr>
              </a:p>
            </p:txBody>
          </p:sp>
          <p:pic>
            <p:nvPicPr>
              <p:cNvPr id="13" name="Graphic 12">
                <a:extLst>
                  <a:ext uri="{FF2B5EF4-FFF2-40B4-BE49-F238E27FC236}">
                    <a16:creationId xmlns:a16="http://schemas.microsoft.com/office/drawing/2014/main" id="{C43C74F1-BBC0-3D54-003C-4D89F0D23F3F}"/>
                  </a:ext>
                </a:extLst>
              </p:cNvPr>
              <p:cNvPicPr>
                <a:picLocks noChangeAspect="1"/>
              </p:cNvPicPr>
              <p:nvPr/>
            </p:nvPicPr>
            <p:blipFill rotWithShape="1">
              <a:blip r:embed="rId7" cstate="screen">
                <a:extLst>
                  <a:ext uri="{28A0092B-C50C-407E-A947-70E740481C1C}">
                    <a14:useLocalDpi xmlns:a14="http://schemas.microsoft.com/office/drawing/2010/main" val="0"/>
                  </a:ext>
                  <a:ext uri="{96DAC541-7B7A-43D3-8B79-37D633B846F1}">
                    <asvg:svgBlip xmlns:asvg="http://schemas.microsoft.com/office/drawing/2016/SVG/main" r:embed="rId8"/>
                  </a:ext>
                </a:extLst>
              </a:blip>
              <a:srcRect l="6523" t="16085" r="6144" b="35648"/>
              <a:stretch/>
            </p:blipFill>
            <p:spPr>
              <a:xfrm flipV="1">
                <a:off x="3024324" y="1994753"/>
                <a:ext cx="364852" cy="252054"/>
              </a:xfrm>
              <a:prstGeom prst="rect">
                <a:avLst/>
              </a:prstGeom>
            </p:spPr>
          </p:pic>
        </p:grpSp>
      </p:grpSp>
      <p:sp>
        <p:nvSpPr>
          <p:cNvPr id="14" name="Rectangle 13">
            <a:extLst>
              <a:ext uri="{FF2B5EF4-FFF2-40B4-BE49-F238E27FC236}">
                <a16:creationId xmlns:a16="http://schemas.microsoft.com/office/drawing/2014/main" id="{AC06502B-138F-ADBA-F025-4781DD64ABC9}"/>
              </a:ext>
            </a:extLst>
          </p:cNvPr>
          <p:cNvSpPr>
            <a:spLocks/>
          </p:cNvSpPr>
          <p:nvPr/>
        </p:nvSpPr>
        <p:spPr>
          <a:xfrm>
            <a:off x="4578004" y="1981391"/>
            <a:ext cx="7051721" cy="3789988"/>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0" tIns="243840" rIns="243840" bIns="243840" rtlCol="0" anchor="ctr"/>
          <a:lstStyle/>
          <a:p>
            <a:pPr marL="0" marR="0" lvl="0" indent="0" algn="l" defTabSz="609585" rtl="0" eaLnBrk="1" fontAlgn="auto" latinLnBrk="0" hangingPunct="1">
              <a:lnSpc>
                <a:spcPct val="100000"/>
              </a:lnSpc>
              <a:spcBef>
                <a:spcPts val="1600"/>
              </a:spcBef>
              <a:spcAft>
                <a:spcPts val="1600"/>
              </a:spcAft>
              <a:buClr>
                <a:prstClr val="black">
                  <a:lumMod val="75000"/>
                  <a:lumOff val="25000"/>
                </a:prstClr>
              </a:buClr>
              <a:buSzPts val="1800"/>
              <a:buFontTx/>
              <a:buNone/>
              <a:tabLst/>
              <a:defRPr/>
            </a:pPr>
            <a:endParaRPr kumimoji="0" lang="en-US" sz="2400" b="0" i="0" u="none" strike="noStrike" kern="1200" cap="none" spc="0" normalizeH="0" baseline="0" noProof="0" dirty="0">
              <a:ln>
                <a:noFill/>
              </a:ln>
              <a:solidFill>
                <a:srgbClr val="000000"/>
              </a:solidFill>
              <a:effectLst/>
              <a:uLnTx/>
              <a:uFillTx/>
              <a:latin typeface="Georgia"/>
              <a:ea typeface="Arial"/>
              <a:cs typeface="Calibri" panose="020F0502020204030204" pitchFamily="34" charset="0"/>
              <a:sym typeface="Arial"/>
            </a:endParaRPr>
          </a:p>
        </p:txBody>
      </p:sp>
      <p:grpSp>
        <p:nvGrpSpPr>
          <p:cNvPr id="18" name="Google Shape;406;p13">
            <a:extLst>
              <a:ext uri="{FF2B5EF4-FFF2-40B4-BE49-F238E27FC236}">
                <a16:creationId xmlns:a16="http://schemas.microsoft.com/office/drawing/2014/main" id="{34AE976F-1074-13D8-9E49-F4A24939B3D4}"/>
              </a:ext>
            </a:extLst>
          </p:cNvPr>
          <p:cNvGrpSpPr/>
          <p:nvPr/>
        </p:nvGrpSpPr>
        <p:grpSpPr>
          <a:xfrm>
            <a:off x="4436901" y="2131799"/>
            <a:ext cx="293850" cy="293850"/>
            <a:chOff x="1298921" y="1400640"/>
            <a:chExt cx="824400" cy="824400"/>
          </a:xfrm>
        </p:grpSpPr>
        <p:sp>
          <p:nvSpPr>
            <p:cNvPr id="19" name="Google Shape;407;p13">
              <a:extLst>
                <a:ext uri="{FF2B5EF4-FFF2-40B4-BE49-F238E27FC236}">
                  <a16:creationId xmlns:a16="http://schemas.microsoft.com/office/drawing/2014/main" id="{ABD00D75-E43F-6737-8C65-2C888D97D80F}"/>
                </a:ext>
              </a:extLst>
            </p:cNvPr>
            <p:cNvSpPr/>
            <p:nvPr/>
          </p:nvSpPr>
          <p:spPr>
            <a:xfrm rot="-5400000">
              <a:off x="1298921" y="1400640"/>
              <a:ext cx="824400" cy="824400"/>
            </a:xfrm>
            <a:prstGeom prst="ellipse">
              <a:avLst/>
            </a:prstGeom>
            <a:solidFill>
              <a:schemeClr val="accent2">
                <a:alpha val="84313"/>
              </a:schemeClr>
            </a:solidFill>
            <a:ln>
              <a:noFill/>
            </a:ln>
          </p:spPr>
          <p:txBody>
            <a:bodyPr spcFirstLastPara="1" wrap="square" lIns="162533" tIns="81244" rIns="162533" bIns="81244"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400"/>
                <a:buFontTx/>
                <a:buNone/>
                <a:tabLst/>
                <a:defRPr/>
              </a:pPr>
              <a:endParaRPr kumimoji="0" sz="2489" b="0" i="0" u="none" strike="noStrike" kern="1200" cap="none" spc="0" normalizeH="0" baseline="0" noProof="0">
                <a:ln>
                  <a:noFill/>
                </a:ln>
                <a:solidFill>
                  <a:srgbClr val="FFFFFF"/>
                </a:solidFill>
                <a:effectLst/>
                <a:uLnTx/>
                <a:uFillTx/>
                <a:latin typeface="Arial"/>
                <a:ea typeface="Arial"/>
                <a:cs typeface="Arial"/>
                <a:sym typeface="Arial"/>
              </a:endParaRPr>
            </a:p>
          </p:txBody>
        </p:sp>
        <p:sp>
          <p:nvSpPr>
            <p:cNvPr id="20" name="Google Shape;408;p13">
              <a:extLst>
                <a:ext uri="{FF2B5EF4-FFF2-40B4-BE49-F238E27FC236}">
                  <a16:creationId xmlns:a16="http://schemas.microsoft.com/office/drawing/2014/main" id="{EF178397-3097-B427-F7D2-844502FAF625}"/>
                </a:ext>
              </a:extLst>
            </p:cNvPr>
            <p:cNvSpPr/>
            <p:nvPr/>
          </p:nvSpPr>
          <p:spPr>
            <a:xfrm rot="-5400000">
              <a:off x="1407028" y="1508838"/>
              <a:ext cx="608100" cy="608100"/>
            </a:xfrm>
            <a:prstGeom prst="ellipse">
              <a:avLst/>
            </a:prstGeom>
            <a:solidFill>
              <a:srgbClr val="FFFFFF"/>
            </a:solidFill>
            <a:ln>
              <a:noFill/>
            </a:ln>
            <a:effectLst>
              <a:outerShdw blurRad="76200" dist="63500" dir="2700000" algn="tl" rotWithShape="0">
                <a:srgbClr val="000000">
                  <a:alpha val="40000"/>
                </a:srgbClr>
              </a:outerShdw>
            </a:effectLst>
          </p:spPr>
          <p:txBody>
            <a:bodyPr spcFirstLastPara="1" wrap="square" lIns="0" tIns="0" rIns="0" bIns="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200"/>
                <a:buFontTx/>
                <a:buNone/>
                <a:tabLst/>
                <a:defRPr/>
              </a:pPr>
              <a:endParaRPr kumimoji="0" sz="2489" b="1" i="0" u="none" strike="noStrike" kern="1200" cap="none" spc="0" normalizeH="0" baseline="0" noProof="0">
                <a:ln>
                  <a:noFill/>
                </a:ln>
                <a:solidFill>
                  <a:srgbClr val="007A2F"/>
                </a:solidFill>
                <a:effectLst/>
                <a:uLnTx/>
                <a:uFillTx/>
                <a:latin typeface="Arial"/>
                <a:ea typeface="Arial"/>
                <a:cs typeface="Arial"/>
                <a:sym typeface="Arial"/>
              </a:endParaRPr>
            </a:p>
          </p:txBody>
        </p:sp>
      </p:grpSp>
      <p:grpSp>
        <p:nvGrpSpPr>
          <p:cNvPr id="23" name="Google Shape;406;p13">
            <a:extLst>
              <a:ext uri="{FF2B5EF4-FFF2-40B4-BE49-F238E27FC236}">
                <a16:creationId xmlns:a16="http://schemas.microsoft.com/office/drawing/2014/main" id="{AE18A5D0-FF64-B40F-B977-CA071978C5FF}"/>
              </a:ext>
            </a:extLst>
          </p:cNvPr>
          <p:cNvGrpSpPr/>
          <p:nvPr/>
        </p:nvGrpSpPr>
        <p:grpSpPr>
          <a:xfrm>
            <a:off x="4436901" y="3077881"/>
            <a:ext cx="293850" cy="293850"/>
            <a:chOff x="1298921" y="1400640"/>
            <a:chExt cx="824400" cy="824400"/>
          </a:xfrm>
        </p:grpSpPr>
        <p:sp>
          <p:nvSpPr>
            <p:cNvPr id="24" name="Google Shape;407;p13">
              <a:extLst>
                <a:ext uri="{FF2B5EF4-FFF2-40B4-BE49-F238E27FC236}">
                  <a16:creationId xmlns:a16="http://schemas.microsoft.com/office/drawing/2014/main" id="{8A6A49D7-BD2E-AB88-0EAE-75DD9B550AA3}"/>
                </a:ext>
              </a:extLst>
            </p:cNvPr>
            <p:cNvSpPr/>
            <p:nvPr/>
          </p:nvSpPr>
          <p:spPr>
            <a:xfrm rot="-5400000">
              <a:off x="1298921" y="1400640"/>
              <a:ext cx="824400" cy="824400"/>
            </a:xfrm>
            <a:prstGeom prst="ellipse">
              <a:avLst/>
            </a:prstGeom>
            <a:solidFill>
              <a:schemeClr val="accent2">
                <a:alpha val="84313"/>
              </a:schemeClr>
            </a:solidFill>
            <a:ln>
              <a:noFill/>
            </a:ln>
          </p:spPr>
          <p:txBody>
            <a:bodyPr spcFirstLastPara="1" wrap="square" lIns="162533" tIns="81244" rIns="162533" bIns="81244"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400"/>
                <a:buFontTx/>
                <a:buNone/>
                <a:tabLst/>
                <a:defRPr/>
              </a:pPr>
              <a:endParaRPr kumimoji="0" sz="2489" b="0" i="0" u="none" strike="noStrike" kern="1200" cap="none" spc="0" normalizeH="0" baseline="0" noProof="0">
                <a:ln>
                  <a:noFill/>
                </a:ln>
                <a:solidFill>
                  <a:srgbClr val="FFFFFF"/>
                </a:solidFill>
                <a:effectLst/>
                <a:uLnTx/>
                <a:uFillTx/>
                <a:latin typeface="Arial"/>
                <a:ea typeface="Arial"/>
                <a:cs typeface="Arial"/>
                <a:sym typeface="Arial"/>
              </a:endParaRPr>
            </a:p>
          </p:txBody>
        </p:sp>
        <p:sp>
          <p:nvSpPr>
            <p:cNvPr id="25" name="Google Shape;408;p13">
              <a:extLst>
                <a:ext uri="{FF2B5EF4-FFF2-40B4-BE49-F238E27FC236}">
                  <a16:creationId xmlns:a16="http://schemas.microsoft.com/office/drawing/2014/main" id="{04738D29-03AB-0470-F10B-30BB892A4409}"/>
                </a:ext>
              </a:extLst>
            </p:cNvPr>
            <p:cNvSpPr/>
            <p:nvPr/>
          </p:nvSpPr>
          <p:spPr>
            <a:xfrm rot="-5400000">
              <a:off x="1407028" y="1508838"/>
              <a:ext cx="608100" cy="608100"/>
            </a:xfrm>
            <a:prstGeom prst="ellipse">
              <a:avLst/>
            </a:prstGeom>
            <a:solidFill>
              <a:srgbClr val="FFFFFF"/>
            </a:solidFill>
            <a:ln>
              <a:noFill/>
            </a:ln>
            <a:effectLst>
              <a:outerShdw blurRad="76200" dist="63500" dir="2700000" algn="tl" rotWithShape="0">
                <a:srgbClr val="000000">
                  <a:alpha val="40000"/>
                </a:srgbClr>
              </a:outerShdw>
            </a:effectLst>
          </p:spPr>
          <p:txBody>
            <a:bodyPr spcFirstLastPara="1" wrap="square" lIns="0" tIns="0" rIns="0" bIns="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200"/>
                <a:buFontTx/>
                <a:buNone/>
                <a:tabLst/>
                <a:defRPr/>
              </a:pPr>
              <a:endParaRPr kumimoji="0" sz="2489" b="1" i="0" u="none" strike="noStrike" kern="1200" cap="none" spc="0" normalizeH="0" baseline="0" noProof="0">
                <a:ln>
                  <a:noFill/>
                </a:ln>
                <a:solidFill>
                  <a:srgbClr val="007A2F"/>
                </a:solidFill>
                <a:effectLst/>
                <a:uLnTx/>
                <a:uFillTx/>
                <a:latin typeface="Arial"/>
                <a:ea typeface="Arial"/>
                <a:cs typeface="Arial"/>
                <a:sym typeface="Arial"/>
              </a:endParaRPr>
            </a:p>
          </p:txBody>
        </p:sp>
      </p:grpSp>
      <p:grpSp>
        <p:nvGrpSpPr>
          <p:cNvPr id="27" name="Google Shape;406;p13">
            <a:extLst>
              <a:ext uri="{FF2B5EF4-FFF2-40B4-BE49-F238E27FC236}">
                <a16:creationId xmlns:a16="http://schemas.microsoft.com/office/drawing/2014/main" id="{D27288F6-9BBB-5FC9-6E6A-5E70A1738C3A}"/>
              </a:ext>
            </a:extLst>
          </p:cNvPr>
          <p:cNvGrpSpPr/>
          <p:nvPr/>
        </p:nvGrpSpPr>
        <p:grpSpPr>
          <a:xfrm>
            <a:off x="4436901" y="4056679"/>
            <a:ext cx="293850" cy="293850"/>
            <a:chOff x="1298921" y="1400640"/>
            <a:chExt cx="824400" cy="824400"/>
          </a:xfrm>
        </p:grpSpPr>
        <p:sp>
          <p:nvSpPr>
            <p:cNvPr id="28" name="Google Shape;407;p13">
              <a:extLst>
                <a:ext uri="{FF2B5EF4-FFF2-40B4-BE49-F238E27FC236}">
                  <a16:creationId xmlns:a16="http://schemas.microsoft.com/office/drawing/2014/main" id="{FEAB06F8-3FBC-DA79-BA25-E9B5AE98CA42}"/>
                </a:ext>
              </a:extLst>
            </p:cNvPr>
            <p:cNvSpPr/>
            <p:nvPr/>
          </p:nvSpPr>
          <p:spPr>
            <a:xfrm rot="-5400000">
              <a:off x="1298921" y="1400640"/>
              <a:ext cx="824400" cy="824400"/>
            </a:xfrm>
            <a:prstGeom prst="ellipse">
              <a:avLst/>
            </a:prstGeom>
            <a:solidFill>
              <a:schemeClr val="accent2">
                <a:alpha val="84313"/>
              </a:schemeClr>
            </a:solidFill>
            <a:ln>
              <a:noFill/>
            </a:ln>
          </p:spPr>
          <p:txBody>
            <a:bodyPr spcFirstLastPara="1" wrap="square" lIns="162533" tIns="81244" rIns="162533" bIns="81244"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400"/>
                <a:buFontTx/>
                <a:buNone/>
                <a:tabLst/>
                <a:defRPr/>
              </a:pPr>
              <a:endParaRPr kumimoji="0" sz="2489" b="0" i="0" u="none" strike="noStrike" kern="1200" cap="none" spc="0" normalizeH="0" baseline="0" noProof="0">
                <a:ln>
                  <a:noFill/>
                </a:ln>
                <a:solidFill>
                  <a:srgbClr val="FFFFFF"/>
                </a:solidFill>
                <a:effectLst/>
                <a:uLnTx/>
                <a:uFillTx/>
                <a:latin typeface="Arial"/>
                <a:ea typeface="Arial"/>
                <a:cs typeface="Arial"/>
                <a:sym typeface="Arial"/>
              </a:endParaRPr>
            </a:p>
          </p:txBody>
        </p:sp>
        <p:sp>
          <p:nvSpPr>
            <p:cNvPr id="29" name="Google Shape;408;p13">
              <a:extLst>
                <a:ext uri="{FF2B5EF4-FFF2-40B4-BE49-F238E27FC236}">
                  <a16:creationId xmlns:a16="http://schemas.microsoft.com/office/drawing/2014/main" id="{DB3FBB3F-DEDA-6F6F-D832-2939FEDF12B6}"/>
                </a:ext>
              </a:extLst>
            </p:cNvPr>
            <p:cNvSpPr/>
            <p:nvPr/>
          </p:nvSpPr>
          <p:spPr>
            <a:xfrm rot="-5400000">
              <a:off x="1407028" y="1508838"/>
              <a:ext cx="608100" cy="608100"/>
            </a:xfrm>
            <a:prstGeom prst="ellipse">
              <a:avLst/>
            </a:prstGeom>
            <a:solidFill>
              <a:srgbClr val="FFFFFF"/>
            </a:solidFill>
            <a:ln>
              <a:noFill/>
            </a:ln>
            <a:effectLst>
              <a:outerShdw blurRad="76200" dist="63500" dir="2700000" algn="tl" rotWithShape="0">
                <a:srgbClr val="000000">
                  <a:alpha val="40000"/>
                </a:srgbClr>
              </a:outerShdw>
            </a:effectLst>
          </p:spPr>
          <p:txBody>
            <a:bodyPr spcFirstLastPara="1" wrap="square" lIns="0" tIns="0" rIns="0" bIns="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200"/>
                <a:buFontTx/>
                <a:buNone/>
                <a:tabLst/>
                <a:defRPr/>
              </a:pPr>
              <a:endParaRPr kumimoji="0" sz="2489" b="1" i="0" u="none" strike="noStrike" kern="1200" cap="none" spc="0" normalizeH="0" baseline="0" noProof="0">
                <a:ln>
                  <a:noFill/>
                </a:ln>
                <a:solidFill>
                  <a:srgbClr val="007A2F"/>
                </a:solidFill>
                <a:effectLst/>
                <a:uLnTx/>
                <a:uFillTx/>
                <a:latin typeface="Arial"/>
                <a:ea typeface="Arial"/>
                <a:cs typeface="Arial"/>
                <a:sym typeface="Arial"/>
              </a:endParaRPr>
            </a:p>
          </p:txBody>
        </p:sp>
      </p:grpSp>
      <p:grpSp>
        <p:nvGrpSpPr>
          <p:cNvPr id="34" name="Group 33">
            <a:extLst>
              <a:ext uri="{FF2B5EF4-FFF2-40B4-BE49-F238E27FC236}">
                <a16:creationId xmlns:a16="http://schemas.microsoft.com/office/drawing/2014/main" id="{C7DBD84F-6D13-AD9E-D14B-839330D27C00}"/>
              </a:ext>
            </a:extLst>
          </p:cNvPr>
          <p:cNvGrpSpPr/>
          <p:nvPr/>
        </p:nvGrpSpPr>
        <p:grpSpPr>
          <a:xfrm>
            <a:off x="4871854" y="2131799"/>
            <a:ext cx="6543702" cy="3440191"/>
            <a:chOff x="4712885" y="2354221"/>
            <a:chExt cx="6702671" cy="3440191"/>
          </a:xfrm>
        </p:grpSpPr>
        <p:cxnSp>
          <p:nvCxnSpPr>
            <p:cNvPr id="15" name="Straight Connector 14">
              <a:extLst>
                <a:ext uri="{FF2B5EF4-FFF2-40B4-BE49-F238E27FC236}">
                  <a16:creationId xmlns:a16="http://schemas.microsoft.com/office/drawing/2014/main" id="{ACDB1A6E-F8C4-F464-4E16-003A892C1642}"/>
                </a:ext>
              </a:extLst>
            </p:cNvPr>
            <p:cNvCxnSpPr>
              <a:cxnSpLocks/>
            </p:cNvCxnSpPr>
            <p:nvPr/>
          </p:nvCxnSpPr>
          <p:spPr>
            <a:xfrm>
              <a:off x="4712885" y="5036380"/>
              <a:ext cx="6702671"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29E89B7-9266-AE71-94CD-B793C4C1E219}"/>
                </a:ext>
              </a:extLst>
            </p:cNvPr>
            <p:cNvCxnSpPr>
              <a:cxnSpLocks/>
            </p:cNvCxnSpPr>
            <p:nvPr/>
          </p:nvCxnSpPr>
          <p:spPr>
            <a:xfrm>
              <a:off x="4712885" y="4074316"/>
              <a:ext cx="6702671"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E0CF5E78-03CB-0DD9-C1E5-A6C08A436531}"/>
                </a:ext>
              </a:extLst>
            </p:cNvPr>
            <p:cNvCxnSpPr>
              <a:cxnSpLocks/>
            </p:cNvCxnSpPr>
            <p:nvPr/>
          </p:nvCxnSpPr>
          <p:spPr>
            <a:xfrm>
              <a:off x="4712885" y="3112252"/>
              <a:ext cx="6702671"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21" name="Content Placeholder 10">
              <a:extLst>
                <a:ext uri="{FF2B5EF4-FFF2-40B4-BE49-F238E27FC236}">
                  <a16:creationId xmlns:a16="http://schemas.microsoft.com/office/drawing/2014/main" id="{DB9C22B6-0290-9657-446D-2503980DA79F}"/>
                </a:ext>
              </a:extLst>
            </p:cNvPr>
            <p:cNvSpPr txBox="1">
              <a:spLocks/>
            </p:cNvSpPr>
            <p:nvPr/>
          </p:nvSpPr>
          <p:spPr>
            <a:xfrm>
              <a:off x="4712885" y="2354221"/>
              <a:ext cx="6702671" cy="553998"/>
            </a:xfrm>
            <a:prstGeom prst="rect">
              <a:avLst/>
            </a:prstGeom>
          </p:spPr>
          <p:txBody>
            <a:bodyPr vert="horz" wrap="square" lIns="0" tIns="0" rIns="0" bIns="0" rtlCol="0" anchor="ctr">
              <a:spAutoFit/>
            </a:bodyPr>
            <a:lstStyle>
              <a:lvl1pPr marL="0" indent="0" algn="l" defTabSz="914400" rtl="0" eaLnBrk="1" latinLnBrk="0" hangingPunct="1">
                <a:lnSpc>
                  <a:spcPct val="100000"/>
                </a:lnSpc>
                <a:spcBef>
                  <a:spcPts val="600"/>
                </a:spcBef>
                <a:buFont typeface="Arial" panose="020B0604020202020204" pitchFamily="34" charset="0"/>
                <a:buNone/>
                <a:defRPr sz="14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800"/>
                </a:spcAft>
                <a:buClrTx/>
                <a:buSzTx/>
                <a:buFont typeface="Arial" panose="020B0604020202020204" pitchFamily="34" charset="0"/>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If you were to take this medicine, how might things be better for your family? </a:t>
              </a:r>
            </a:p>
          </p:txBody>
        </p:sp>
        <p:sp>
          <p:nvSpPr>
            <p:cNvPr id="22" name="Content Placeholder 10">
              <a:extLst>
                <a:ext uri="{FF2B5EF4-FFF2-40B4-BE49-F238E27FC236}">
                  <a16:creationId xmlns:a16="http://schemas.microsoft.com/office/drawing/2014/main" id="{191148C5-D4A6-692F-2AA4-6635B7BC3B80}"/>
                </a:ext>
              </a:extLst>
            </p:cNvPr>
            <p:cNvSpPr txBox="1">
              <a:spLocks/>
            </p:cNvSpPr>
            <p:nvPr/>
          </p:nvSpPr>
          <p:spPr>
            <a:xfrm>
              <a:off x="4712885" y="3316285"/>
              <a:ext cx="6702671" cy="553998"/>
            </a:xfrm>
            <a:prstGeom prst="rect">
              <a:avLst/>
            </a:prstGeom>
          </p:spPr>
          <p:txBody>
            <a:bodyPr vert="horz" wrap="square" lIns="0" tIns="0" rIns="0" bIns="0" rtlCol="0" anchor="ctr" anchorCtr="0">
              <a:spAutoFit/>
            </a:bodyPr>
            <a:lstStyle>
              <a:lvl1pPr marL="0" indent="0" algn="l" defTabSz="914400" rtl="0" eaLnBrk="1" latinLnBrk="0" hangingPunct="1">
                <a:lnSpc>
                  <a:spcPct val="100000"/>
                </a:lnSpc>
                <a:spcBef>
                  <a:spcPts val="600"/>
                </a:spcBef>
                <a:buFont typeface="Arial" panose="020B0604020202020204" pitchFamily="34" charset="0"/>
                <a:buNone/>
                <a:defRPr sz="14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800"/>
                </a:spcAft>
                <a:buClrTx/>
                <a:buSzTx/>
                <a:buFont typeface="Arial" panose="020B0604020202020204" pitchFamily="34" charset="0"/>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What long-term benefits for you and your family do you see from taking this medicine?</a:t>
              </a:r>
            </a:p>
          </p:txBody>
        </p:sp>
        <p:sp>
          <p:nvSpPr>
            <p:cNvPr id="26" name="Content Placeholder 10">
              <a:extLst>
                <a:ext uri="{FF2B5EF4-FFF2-40B4-BE49-F238E27FC236}">
                  <a16:creationId xmlns:a16="http://schemas.microsoft.com/office/drawing/2014/main" id="{B0004829-F3E8-9F50-5036-384EA6F9CD00}"/>
                </a:ext>
              </a:extLst>
            </p:cNvPr>
            <p:cNvSpPr txBox="1">
              <a:spLocks/>
            </p:cNvSpPr>
            <p:nvPr/>
          </p:nvSpPr>
          <p:spPr>
            <a:xfrm>
              <a:off x="4712885" y="4278349"/>
              <a:ext cx="6702671" cy="553998"/>
            </a:xfrm>
            <a:prstGeom prst="rect">
              <a:avLst/>
            </a:prstGeom>
          </p:spPr>
          <p:txBody>
            <a:bodyPr vert="horz" wrap="square" lIns="0" tIns="0" rIns="0" bIns="0" rtlCol="0" anchor="ctr">
              <a:spAutoFit/>
            </a:bodyPr>
            <a:lstStyle>
              <a:lvl1pPr marL="0" indent="0" algn="l" defTabSz="914400" rtl="0" eaLnBrk="1" latinLnBrk="0" hangingPunct="1">
                <a:lnSpc>
                  <a:spcPct val="100000"/>
                </a:lnSpc>
                <a:spcBef>
                  <a:spcPts val="600"/>
                </a:spcBef>
                <a:buFont typeface="Arial" panose="020B0604020202020204" pitchFamily="34" charset="0"/>
                <a:buNone/>
                <a:defRPr sz="14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800"/>
                </a:spcAft>
                <a:buClrTx/>
                <a:buSzTx/>
                <a:buFont typeface="Arial" panose="020B0604020202020204" pitchFamily="34" charset="0"/>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If you were taking this medicine, how might it impact your future and the things you could do in your life?</a:t>
              </a:r>
            </a:p>
          </p:txBody>
        </p:sp>
        <p:sp>
          <p:nvSpPr>
            <p:cNvPr id="30" name="Content Placeholder 10">
              <a:extLst>
                <a:ext uri="{FF2B5EF4-FFF2-40B4-BE49-F238E27FC236}">
                  <a16:creationId xmlns:a16="http://schemas.microsoft.com/office/drawing/2014/main" id="{AB0C2D18-E5D6-08B6-E786-20DECCC7D487}"/>
                </a:ext>
              </a:extLst>
            </p:cNvPr>
            <p:cNvSpPr txBox="1">
              <a:spLocks/>
            </p:cNvSpPr>
            <p:nvPr/>
          </p:nvSpPr>
          <p:spPr>
            <a:xfrm>
              <a:off x="4712885" y="5240414"/>
              <a:ext cx="6702671" cy="553998"/>
            </a:xfrm>
            <a:prstGeom prst="rect">
              <a:avLst/>
            </a:prstGeom>
          </p:spPr>
          <p:txBody>
            <a:bodyPr vert="horz" wrap="square" lIns="0" tIns="0" rIns="0" bIns="0" rtlCol="0" anchor="ctr">
              <a:spAutoFit/>
            </a:bodyPr>
            <a:lstStyle>
              <a:lvl1pPr marL="0" indent="0" algn="l" defTabSz="914400" rtl="0" eaLnBrk="1" latinLnBrk="0" hangingPunct="1">
                <a:lnSpc>
                  <a:spcPct val="100000"/>
                </a:lnSpc>
                <a:spcBef>
                  <a:spcPts val="600"/>
                </a:spcBef>
                <a:buFont typeface="Arial" panose="020B0604020202020204" pitchFamily="34" charset="0"/>
                <a:buNone/>
                <a:defRPr sz="14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800"/>
                </a:spcAft>
                <a:buClrTx/>
                <a:buSzTx/>
                <a:buFont typeface="Arial" panose="020B0604020202020204" pitchFamily="34" charset="0"/>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How important is it for you to live a long, healthy life and see your children grow up?</a:t>
              </a:r>
            </a:p>
          </p:txBody>
        </p:sp>
      </p:grpSp>
      <p:grpSp>
        <p:nvGrpSpPr>
          <p:cNvPr id="31" name="Google Shape;406;p13">
            <a:extLst>
              <a:ext uri="{FF2B5EF4-FFF2-40B4-BE49-F238E27FC236}">
                <a16:creationId xmlns:a16="http://schemas.microsoft.com/office/drawing/2014/main" id="{54D1EF71-BC94-7ACD-28FB-5ECF9BEAF489}"/>
              </a:ext>
            </a:extLst>
          </p:cNvPr>
          <p:cNvGrpSpPr/>
          <p:nvPr/>
        </p:nvGrpSpPr>
        <p:grpSpPr>
          <a:xfrm>
            <a:off x="4436901" y="5014311"/>
            <a:ext cx="293850" cy="293850"/>
            <a:chOff x="1298921" y="1400640"/>
            <a:chExt cx="824400" cy="824400"/>
          </a:xfrm>
        </p:grpSpPr>
        <p:sp>
          <p:nvSpPr>
            <p:cNvPr id="32" name="Google Shape;407;p13">
              <a:extLst>
                <a:ext uri="{FF2B5EF4-FFF2-40B4-BE49-F238E27FC236}">
                  <a16:creationId xmlns:a16="http://schemas.microsoft.com/office/drawing/2014/main" id="{BB29E020-1B1F-0B78-650D-647314BE4813}"/>
                </a:ext>
              </a:extLst>
            </p:cNvPr>
            <p:cNvSpPr/>
            <p:nvPr/>
          </p:nvSpPr>
          <p:spPr>
            <a:xfrm rot="-5400000">
              <a:off x="1298921" y="1400640"/>
              <a:ext cx="824400" cy="824400"/>
            </a:xfrm>
            <a:prstGeom prst="ellipse">
              <a:avLst/>
            </a:prstGeom>
            <a:solidFill>
              <a:schemeClr val="accent2">
                <a:alpha val="84313"/>
              </a:schemeClr>
            </a:solidFill>
            <a:ln>
              <a:noFill/>
            </a:ln>
          </p:spPr>
          <p:txBody>
            <a:bodyPr spcFirstLastPara="1" wrap="square" lIns="162533" tIns="81244" rIns="162533" bIns="81244"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400"/>
                <a:buFontTx/>
                <a:buNone/>
                <a:tabLst/>
                <a:defRPr/>
              </a:pPr>
              <a:endParaRPr kumimoji="0" sz="2489" b="0" i="0" u="none" strike="noStrike" kern="1200" cap="none" spc="0" normalizeH="0" baseline="0" noProof="0">
                <a:ln>
                  <a:noFill/>
                </a:ln>
                <a:solidFill>
                  <a:srgbClr val="FFFFFF"/>
                </a:solidFill>
                <a:effectLst/>
                <a:uLnTx/>
                <a:uFillTx/>
                <a:latin typeface="Arial"/>
                <a:ea typeface="Arial"/>
                <a:cs typeface="Arial"/>
                <a:sym typeface="Arial"/>
              </a:endParaRPr>
            </a:p>
          </p:txBody>
        </p:sp>
        <p:sp>
          <p:nvSpPr>
            <p:cNvPr id="33" name="Google Shape;408;p13">
              <a:extLst>
                <a:ext uri="{FF2B5EF4-FFF2-40B4-BE49-F238E27FC236}">
                  <a16:creationId xmlns:a16="http://schemas.microsoft.com/office/drawing/2014/main" id="{47DFF811-B197-632D-5645-8D7FFC886B1D}"/>
                </a:ext>
              </a:extLst>
            </p:cNvPr>
            <p:cNvSpPr/>
            <p:nvPr/>
          </p:nvSpPr>
          <p:spPr>
            <a:xfrm rot="-5400000">
              <a:off x="1407028" y="1508838"/>
              <a:ext cx="608100" cy="608100"/>
            </a:xfrm>
            <a:prstGeom prst="ellipse">
              <a:avLst/>
            </a:prstGeom>
            <a:solidFill>
              <a:srgbClr val="FFFFFF"/>
            </a:solidFill>
            <a:ln>
              <a:noFill/>
            </a:ln>
            <a:effectLst>
              <a:outerShdw blurRad="76200" dist="63500" dir="2700000" algn="tl" rotWithShape="0">
                <a:srgbClr val="000000">
                  <a:alpha val="40000"/>
                </a:srgbClr>
              </a:outerShdw>
            </a:effectLst>
          </p:spPr>
          <p:txBody>
            <a:bodyPr spcFirstLastPara="1" wrap="square" lIns="0" tIns="0" rIns="0" bIns="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200"/>
                <a:buFontTx/>
                <a:buNone/>
                <a:tabLst/>
                <a:defRPr/>
              </a:pPr>
              <a:endParaRPr kumimoji="0" sz="2489" b="1" i="0" u="none" strike="noStrike" kern="1200" cap="none" spc="0" normalizeH="0" baseline="0" noProof="0">
                <a:ln>
                  <a:noFill/>
                </a:ln>
                <a:solidFill>
                  <a:srgbClr val="007A2F"/>
                </a:solidFill>
                <a:effectLst/>
                <a:uLnTx/>
                <a:uFillTx/>
                <a:latin typeface="Arial"/>
                <a:ea typeface="Arial"/>
                <a:cs typeface="Arial"/>
                <a:sym typeface="Arial"/>
              </a:endParaRPr>
            </a:p>
          </p:txBody>
        </p:sp>
      </p:grpSp>
      <p:sp>
        <p:nvSpPr>
          <p:cNvPr id="4" name="TextBox 3">
            <a:extLst>
              <a:ext uri="{FF2B5EF4-FFF2-40B4-BE49-F238E27FC236}">
                <a16:creationId xmlns:a16="http://schemas.microsoft.com/office/drawing/2014/main" id="{D1CBB7C8-7B66-526E-5141-E10F44A9E5FD}"/>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GLO2208854</a:t>
            </a:r>
          </a:p>
        </p:txBody>
      </p:sp>
    </p:spTree>
    <p:extLst>
      <p:ext uri="{BB962C8B-B14F-4D97-AF65-F5344CB8AC3E}">
        <p14:creationId xmlns:p14="http://schemas.microsoft.com/office/powerpoint/2010/main" val="597951150"/>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78C67714-08A5-1D57-9FDA-D7577A87B0B3}"/>
              </a:ext>
            </a:extLst>
          </p:cNvPr>
          <p:cNvGraphicFramePr>
            <a:graphicFrameLocks noChangeAspect="1"/>
          </p:cNvGraphicFramePr>
          <p:nvPr>
            <p:custDataLst>
              <p:tags r:id="rId1"/>
            </p:custDataLst>
            <p:extLst>
              <p:ext uri="{D42A27DB-BD31-4B8C-83A1-F6EECF244321}">
                <p14:modId xmlns:p14="http://schemas.microsoft.com/office/powerpoint/2010/main" val="422899011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6" name="think-cell data - do not delete" hidden="1">
                        <a:extLst>
                          <a:ext uri="{FF2B5EF4-FFF2-40B4-BE49-F238E27FC236}">
                            <a16:creationId xmlns:a16="http://schemas.microsoft.com/office/drawing/2014/main" id="{78C67714-08A5-1D57-9FDA-D7577A87B0B3}"/>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5" name="Picture 4">
            <a:extLst>
              <a:ext uri="{FF2B5EF4-FFF2-40B4-BE49-F238E27FC236}">
                <a16:creationId xmlns:a16="http://schemas.microsoft.com/office/drawing/2014/main" id="{1186379F-770C-DF53-1DEF-E7942A1DF4B0}"/>
              </a:ext>
            </a:extLst>
          </p:cNvPr>
          <p:cNvPicPr>
            <a:picLocks/>
          </p:cNvPicPr>
          <p:nvPr/>
        </p:nvPicPr>
        <p:blipFill rotWithShape="1">
          <a:blip r:embed="rId5" cstate="screen">
            <a:extLst>
              <a:ext uri="{28A0092B-C50C-407E-A947-70E740481C1C}">
                <a14:useLocalDpi xmlns:a14="http://schemas.microsoft.com/office/drawing/2010/main" val="0"/>
              </a:ext>
            </a:extLst>
          </a:blip>
          <a:srcRect l="4633" t="2655" r="9831" b="1782"/>
          <a:stretch>
            <a:fillRect/>
          </a:stretch>
        </p:blipFill>
        <p:spPr>
          <a:xfrm>
            <a:off x="0" y="0"/>
            <a:ext cx="5158671" cy="6858000"/>
          </a:xfrm>
          <a:prstGeom prst="rect">
            <a:avLst/>
          </a:prstGeom>
        </p:spPr>
      </p:pic>
      <p:sp>
        <p:nvSpPr>
          <p:cNvPr id="3" name="Title 2">
            <a:extLst>
              <a:ext uri="{FF2B5EF4-FFF2-40B4-BE49-F238E27FC236}">
                <a16:creationId xmlns:a16="http://schemas.microsoft.com/office/drawing/2014/main" id="{D5686190-5EB3-A0A0-1696-DCADEEB66483}"/>
              </a:ext>
            </a:extLst>
          </p:cNvPr>
          <p:cNvSpPr>
            <a:spLocks noGrp="1"/>
          </p:cNvSpPr>
          <p:nvPr>
            <p:ph type="title"/>
          </p:nvPr>
        </p:nvSpPr>
        <p:spPr>
          <a:xfrm>
            <a:off x="5922433" y="355600"/>
            <a:ext cx="5698067" cy="796277"/>
          </a:xfrm>
        </p:spPr>
        <p:txBody>
          <a:bodyPr vert="horz"/>
          <a:lstStyle/>
          <a:p>
            <a:r>
              <a:rPr lang="en-US" dirty="0"/>
              <a:t>Providers can absolutely</a:t>
            </a:r>
            <a:br>
              <a:rPr lang="en-US" dirty="0"/>
            </a:br>
            <a:r>
              <a:rPr lang="en-US" dirty="0"/>
              <a:t>influence adherence </a:t>
            </a:r>
            <a:endParaRPr lang="pt-BR" dirty="0"/>
          </a:p>
        </p:txBody>
      </p:sp>
      <p:sp>
        <p:nvSpPr>
          <p:cNvPr id="9" name="Rectangle 8">
            <a:extLst>
              <a:ext uri="{FF2B5EF4-FFF2-40B4-BE49-F238E27FC236}">
                <a16:creationId xmlns:a16="http://schemas.microsoft.com/office/drawing/2014/main" id="{C3EC8A10-505B-9548-F7A2-203C4AB228B8}"/>
              </a:ext>
            </a:extLst>
          </p:cNvPr>
          <p:cNvSpPr>
            <a:spLocks/>
          </p:cNvSpPr>
          <p:nvPr/>
        </p:nvSpPr>
        <p:spPr>
          <a:xfrm>
            <a:off x="5922433" y="4580415"/>
            <a:ext cx="5048604" cy="92333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chorCtr="0">
            <a:spAutoFit/>
          </a:bodyPr>
          <a:lstStyle/>
          <a:p>
            <a:pPr marL="0" marR="0" lvl="0" indent="0" algn="l" defTabSz="609570" rtl="0" eaLnBrk="1" fontAlgn="auto" latinLnBrk="0" hangingPunct="1">
              <a:lnSpc>
                <a:spcPct val="100000"/>
              </a:lnSpc>
              <a:spcBef>
                <a:spcPts val="400"/>
              </a:spcBef>
              <a:spcAft>
                <a:spcPts val="400"/>
              </a:spcAft>
              <a:buClr>
                <a:prstClr val="black">
                  <a:lumMod val="75000"/>
                  <a:lumOff val="25000"/>
                </a:prstClr>
              </a:buClr>
              <a:buSzPts val="1800"/>
              <a:buFontTx/>
              <a:buNone/>
              <a:tabLst/>
              <a:defRPr/>
            </a:pPr>
            <a:r>
              <a:rPr kumimoji="0" lang="en-US" sz="20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Use patient’s emotions/values to create intrinsic motivation to be healthy and follow your advice</a:t>
            </a:r>
          </a:p>
        </p:txBody>
      </p:sp>
      <p:sp>
        <p:nvSpPr>
          <p:cNvPr id="10" name="Rectangle 9">
            <a:extLst>
              <a:ext uri="{FF2B5EF4-FFF2-40B4-BE49-F238E27FC236}">
                <a16:creationId xmlns:a16="http://schemas.microsoft.com/office/drawing/2014/main" id="{0A76F6D7-13FC-1357-458E-2C527CEB1FFD}"/>
              </a:ext>
            </a:extLst>
          </p:cNvPr>
          <p:cNvSpPr>
            <a:spLocks/>
          </p:cNvSpPr>
          <p:nvPr/>
        </p:nvSpPr>
        <p:spPr>
          <a:xfrm>
            <a:off x="5922433" y="3725394"/>
            <a:ext cx="5048604" cy="30777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chorCtr="0">
            <a:spAutoFit/>
          </a:bodyPr>
          <a:lstStyle/>
          <a:p>
            <a:pPr marL="0" marR="0" lvl="0" indent="0" algn="l" defTabSz="609570" rtl="0" eaLnBrk="1" fontAlgn="auto" latinLnBrk="0" hangingPunct="1">
              <a:lnSpc>
                <a:spcPct val="100000"/>
              </a:lnSpc>
              <a:spcBef>
                <a:spcPts val="400"/>
              </a:spcBef>
              <a:spcAft>
                <a:spcPts val="400"/>
              </a:spcAft>
              <a:buClr>
                <a:prstClr val="black">
                  <a:lumMod val="75000"/>
                  <a:lumOff val="25000"/>
                </a:prstClr>
              </a:buClr>
              <a:buSzPts val="1800"/>
              <a:buFontTx/>
              <a:buNone/>
              <a:tabLst/>
              <a:defRPr/>
            </a:pPr>
            <a:r>
              <a:rPr kumimoji="0" lang="en-US" sz="20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Don’t tell patients what to do</a:t>
            </a:r>
          </a:p>
        </p:txBody>
      </p:sp>
      <p:sp>
        <p:nvSpPr>
          <p:cNvPr id="11" name="Rectangle 10">
            <a:extLst>
              <a:ext uri="{FF2B5EF4-FFF2-40B4-BE49-F238E27FC236}">
                <a16:creationId xmlns:a16="http://schemas.microsoft.com/office/drawing/2014/main" id="{53DDC383-B0F9-BB3F-FE32-4468EB60494B}"/>
              </a:ext>
            </a:extLst>
          </p:cNvPr>
          <p:cNvSpPr>
            <a:spLocks/>
          </p:cNvSpPr>
          <p:nvPr/>
        </p:nvSpPr>
        <p:spPr>
          <a:xfrm>
            <a:off x="5922433" y="2472917"/>
            <a:ext cx="5048604" cy="61555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chorCtr="0">
            <a:spAutoFit/>
          </a:bodyPr>
          <a:lstStyle/>
          <a:p>
            <a:pPr marL="0" marR="0" lvl="0" indent="0" algn="l" defTabSz="609570" rtl="0" eaLnBrk="1" fontAlgn="auto" latinLnBrk="0" hangingPunct="1">
              <a:lnSpc>
                <a:spcPct val="100000"/>
              </a:lnSpc>
              <a:spcBef>
                <a:spcPts val="400"/>
              </a:spcBef>
              <a:spcAft>
                <a:spcPts val="400"/>
              </a:spcAft>
              <a:buClr>
                <a:prstClr val="black">
                  <a:lumMod val="75000"/>
                  <a:lumOff val="25000"/>
                </a:prstClr>
              </a:buClr>
              <a:buSzPts val="1800"/>
              <a:buFontTx/>
              <a:buNone/>
              <a:tabLst/>
              <a:defRPr/>
            </a:pPr>
            <a:r>
              <a:rPr kumimoji="0" lang="en-US" sz="20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Meet patients “where they are” in terms of what they can achieve</a:t>
            </a:r>
          </a:p>
        </p:txBody>
      </p:sp>
      <p:cxnSp>
        <p:nvCxnSpPr>
          <p:cNvPr id="12" name="Straight Connector 11">
            <a:extLst>
              <a:ext uri="{FF2B5EF4-FFF2-40B4-BE49-F238E27FC236}">
                <a16:creationId xmlns:a16="http://schemas.microsoft.com/office/drawing/2014/main" id="{6955642F-04BE-3B44-35F8-3D06F8E0E876}"/>
              </a:ext>
            </a:extLst>
          </p:cNvPr>
          <p:cNvCxnSpPr>
            <a:cxnSpLocks/>
          </p:cNvCxnSpPr>
          <p:nvPr/>
        </p:nvCxnSpPr>
        <p:spPr>
          <a:xfrm>
            <a:off x="5922433" y="3419581"/>
            <a:ext cx="5031808"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00A0FDAF-F078-3F8D-2C4E-4F8ABF1E858A}"/>
              </a:ext>
            </a:extLst>
          </p:cNvPr>
          <p:cNvCxnSpPr>
            <a:cxnSpLocks/>
          </p:cNvCxnSpPr>
          <p:nvPr/>
        </p:nvCxnSpPr>
        <p:spPr>
          <a:xfrm>
            <a:off x="5922433" y="4335291"/>
            <a:ext cx="5031808"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14" name="Group 13">
            <a:extLst>
              <a:ext uri="{FF2B5EF4-FFF2-40B4-BE49-F238E27FC236}">
                <a16:creationId xmlns:a16="http://schemas.microsoft.com/office/drawing/2014/main" id="{156DB36A-9469-9594-A2D3-5190E190AF40}"/>
              </a:ext>
            </a:extLst>
          </p:cNvPr>
          <p:cNvGrpSpPr/>
          <p:nvPr/>
        </p:nvGrpSpPr>
        <p:grpSpPr>
          <a:xfrm>
            <a:off x="4832724" y="4603756"/>
            <a:ext cx="767804" cy="876649"/>
            <a:chOff x="5364939" y="5151353"/>
            <a:chExt cx="918590" cy="1048811"/>
          </a:xfrm>
        </p:grpSpPr>
        <p:sp>
          <p:nvSpPr>
            <p:cNvPr id="15" name="Freeform: Shape 14">
              <a:extLst>
                <a:ext uri="{FF2B5EF4-FFF2-40B4-BE49-F238E27FC236}">
                  <a16:creationId xmlns:a16="http://schemas.microsoft.com/office/drawing/2014/main" id="{8DE80479-59BB-60FA-1C13-FB27DF9DF92E}"/>
                </a:ext>
              </a:extLst>
            </p:cNvPr>
            <p:cNvSpPr>
              <a:spLocks noChangeAspect="1"/>
            </p:cNvSpPr>
            <p:nvPr/>
          </p:nvSpPr>
          <p:spPr>
            <a:xfrm rot="10800000">
              <a:off x="5754069" y="5151353"/>
              <a:ext cx="529460" cy="1048811"/>
            </a:xfrm>
            <a:custGeom>
              <a:avLst/>
              <a:gdLst>
                <a:gd name="connsiteX0" fmla="*/ 543719 w 548958"/>
                <a:gd name="connsiteY0" fmla="*/ 0 h 1087438"/>
                <a:gd name="connsiteX1" fmla="*/ 548958 w 548958"/>
                <a:gd name="connsiteY1" fmla="*/ 528 h 1087438"/>
                <a:gd name="connsiteX2" fmla="*/ 548958 w 548958"/>
                <a:gd name="connsiteY2" fmla="*/ 1086910 h 1087438"/>
                <a:gd name="connsiteX3" fmla="*/ 543719 w 548958"/>
                <a:gd name="connsiteY3" fmla="*/ 1087438 h 1087438"/>
                <a:gd name="connsiteX4" fmla="*/ 0 w 548958"/>
                <a:gd name="connsiteY4" fmla="*/ 543719 h 1087438"/>
                <a:gd name="connsiteX5" fmla="*/ 543719 w 548958"/>
                <a:gd name="connsiteY5" fmla="*/ 0 h 1087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8958" h="1087438">
                  <a:moveTo>
                    <a:pt x="543719" y="0"/>
                  </a:moveTo>
                  <a:lnTo>
                    <a:pt x="548958" y="528"/>
                  </a:lnTo>
                  <a:lnTo>
                    <a:pt x="548958" y="1086910"/>
                  </a:lnTo>
                  <a:lnTo>
                    <a:pt x="543719" y="1087438"/>
                  </a:lnTo>
                  <a:cubicBezTo>
                    <a:pt x="243431" y="1087438"/>
                    <a:pt x="0" y="844007"/>
                    <a:pt x="0" y="543719"/>
                  </a:cubicBezTo>
                  <a:cubicBezTo>
                    <a:pt x="0" y="243431"/>
                    <a:pt x="243431" y="0"/>
                    <a:pt x="543719" y="0"/>
                  </a:cubicBezTo>
                  <a:close/>
                </a:path>
              </a:pathLst>
            </a:custGeom>
            <a:gradFill flip="none" rotWithShape="1">
              <a:gsLst>
                <a:gs pos="0">
                  <a:schemeClr val="accent3"/>
                </a:gs>
                <a:gs pos="100000">
                  <a:schemeClr val="accent2"/>
                </a:gs>
              </a:gsLst>
              <a:lin ang="10800000" scaled="1"/>
              <a:tileRect/>
            </a:gradFill>
            <a:ln>
              <a:noFill/>
            </a:ln>
            <a:effectLst/>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dirty="0">
                <a:ln>
                  <a:noFill/>
                </a:ln>
                <a:solidFill>
                  <a:prstClr val="white"/>
                </a:solidFill>
                <a:effectLst/>
                <a:uLnTx/>
                <a:uFillTx/>
                <a:latin typeface="Calibri"/>
                <a:ea typeface="+mn-ea"/>
                <a:cs typeface="Calibri" panose="020F0502020204030204" pitchFamily="34" charset="0"/>
              </a:endParaRPr>
            </a:p>
          </p:txBody>
        </p:sp>
        <p:sp>
          <p:nvSpPr>
            <p:cNvPr id="16" name="Oval 15">
              <a:extLst>
                <a:ext uri="{FF2B5EF4-FFF2-40B4-BE49-F238E27FC236}">
                  <a16:creationId xmlns:a16="http://schemas.microsoft.com/office/drawing/2014/main" id="{5E37E69C-BEBF-537B-E036-24508BC95F73}"/>
                </a:ext>
              </a:extLst>
            </p:cNvPr>
            <p:cNvSpPr>
              <a:spLocks/>
            </p:cNvSpPr>
            <p:nvPr/>
          </p:nvSpPr>
          <p:spPr>
            <a:xfrm rot="10800000">
              <a:off x="5364939" y="5280867"/>
              <a:ext cx="787231" cy="787475"/>
            </a:xfrm>
            <a:prstGeom prst="ellipse">
              <a:avLst/>
            </a:prstGeom>
            <a:solidFill>
              <a:schemeClr val="bg1">
                <a:lumMod val="95000"/>
              </a:schemeClr>
            </a:solidFill>
            <a:ln w="12700" cap="flat" cmpd="sng" algn="ctr">
              <a:noFill/>
              <a:prstDash val="solid"/>
              <a:miter lim="800000"/>
            </a:ln>
            <a:effectLst>
              <a:outerShdw blurRad="63500" sx="102000" sy="102000" algn="ctr" rotWithShape="0">
                <a:prstClr val="black">
                  <a:alpha val="40000"/>
                </a:prstClr>
              </a:outerShdw>
            </a:effectLst>
          </p:spPr>
          <p:txBody>
            <a:bodyPr wrap="none" lIns="121920" tIns="121920" rIns="121920" bIns="12192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733" b="1" i="0" u="none" strike="noStrike" kern="0" cap="none" spc="0" normalizeH="0" baseline="0" noProof="0" dirty="0">
                <a:ln>
                  <a:noFill/>
                </a:ln>
                <a:solidFill>
                  <a:srgbClr val="000000"/>
                </a:solidFill>
                <a:effectLst/>
                <a:uLnTx/>
                <a:uFillTx/>
                <a:latin typeface="Montserrat" panose="02000505000000020004" pitchFamily="2" charset="0"/>
                <a:ea typeface="+mn-ea"/>
                <a:cs typeface="+mn-cs"/>
              </a:endParaRPr>
            </a:p>
          </p:txBody>
        </p:sp>
        <p:grpSp>
          <p:nvGrpSpPr>
            <p:cNvPr id="17" name="Graphic 57">
              <a:extLst>
                <a:ext uri="{FF2B5EF4-FFF2-40B4-BE49-F238E27FC236}">
                  <a16:creationId xmlns:a16="http://schemas.microsoft.com/office/drawing/2014/main" id="{EFAAE0D3-42AE-4C33-31A5-B47F782A4679}"/>
                </a:ext>
              </a:extLst>
            </p:cNvPr>
            <p:cNvGrpSpPr/>
            <p:nvPr/>
          </p:nvGrpSpPr>
          <p:grpSpPr>
            <a:xfrm>
              <a:off x="5482297" y="5398348"/>
              <a:ext cx="552515" cy="552515"/>
              <a:chOff x="9508968" y="-2152352"/>
              <a:chExt cx="3809404" cy="3809404"/>
            </a:xfrm>
            <a:solidFill>
              <a:srgbClr val="000000"/>
            </a:solidFill>
          </p:grpSpPr>
          <p:sp>
            <p:nvSpPr>
              <p:cNvPr id="18" name="Freeform: Shape 17">
                <a:extLst>
                  <a:ext uri="{FF2B5EF4-FFF2-40B4-BE49-F238E27FC236}">
                    <a16:creationId xmlns:a16="http://schemas.microsoft.com/office/drawing/2014/main" id="{D536FA6A-94E1-2826-2DA7-EF0F77BB6395}"/>
                  </a:ext>
                </a:extLst>
              </p:cNvPr>
              <p:cNvSpPr/>
              <p:nvPr/>
            </p:nvSpPr>
            <p:spPr>
              <a:xfrm>
                <a:off x="9508968" y="-2152352"/>
                <a:ext cx="3809404" cy="3809404"/>
              </a:xfrm>
              <a:custGeom>
                <a:avLst/>
                <a:gdLst>
                  <a:gd name="connsiteX0" fmla="*/ 2017216 w 3809404"/>
                  <a:gd name="connsiteY0" fmla="*/ 3809405 h 3809404"/>
                  <a:gd name="connsiteX1" fmla="*/ 1792188 w 3809404"/>
                  <a:gd name="connsiteY1" fmla="*/ 3809405 h 3809404"/>
                  <a:gd name="connsiteX2" fmla="*/ 524918 w 3809404"/>
                  <a:gd name="connsiteY2" fmla="*/ 3284487 h 3809404"/>
                  <a:gd name="connsiteX3" fmla="*/ 0 w 3809404"/>
                  <a:gd name="connsiteY3" fmla="*/ 2017216 h 3809404"/>
                  <a:gd name="connsiteX4" fmla="*/ 0 w 3809404"/>
                  <a:gd name="connsiteY4" fmla="*/ 1012627 h 3809404"/>
                  <a:gd name="connsiteX5" fmla="*/ 1012627 w 3809404"/>
                  <a:gd name="connsiteY5" fmla="*/ 0 h 3809404"/>
                  <a:gd name="connsiteX6" fmla="*/ 2796778 w 3809404"/>
                  <a:gd name="connsiteY6" fmla="*/ 0 h 3809404"/>
                  <a:gd name="connsiteX7" fmla="*/ 3809405 w 3809404"/>
                  <a:gd name="connsiteY7" fmla="*/ 1012627 h 3809404"/>
                  <a:gd name="connsiteX8" fmla="*/ 3809405 w 3809404"/>
                  <a:gd name="connsiteY8" fmla="*/ 2017216 h 3809404"/>
                  <a:gd name="connsiteX9" fmla="*/ 3284487 w 3809404"/>
                  <a:gd name="connsiteY9" fmla="*/ 3284487 h 3809404"/>
                  <a:gd name="connsiteX10" fmla="*/ 2017216 w 3809404"/>
                  <a:gd name="connsiteY10" fmla="*/ 3809405 h 3809404"/>
                  <a:gd name="connsiteX11" fmla="*/ 1012627 w 3809404"/>
                  <a:gd name="connsiteY11" fmla="*/ 112514 h 3809404"/>
                  <a:gd name="connsiteX12" fmla="*/ 112514 w 3809404"/>
                  <a:gd name="connsiteY12" fmla="*/ 1012627 h 3809404"/>
                  <a:gd name="connsiteX13" fmla="*/ 112514 w 3809404"/>
                  <a:gd name="connsiteY13" fmla="*/ 2017216 h 3809404"/>
                  <a:gd name="connsiteX14" fmla="*/ 1792188 w 3809404"/>
                  <a:gd name="connsiteY14" fmla="*/ 3696891 h 3809404"/>
                  <a:gd name="connsiteX15" fmla="*/ 2017216 w 3809404"/>
                  <a:gd name="connsiteY15" fmla="*/ 3696891 h 3809404"/>
                  <a:gd name="connsiteX16" fmla="*/ 3696891 w 3809404"/>
                  <a:gd name="connsiteY16" fmla="*/ 2017216 h 3809404"/>
                  <a:gd name="connsiteX17" fmla="*/ 3696891 w 3809404"/>
                  <a:gd name="connsiteY17" fmla="*/ 1012627 h 3809404"/>
                  <a:gd name="connsiteX18" fmla="*/ 2796778 w 3809404"/>
                  <a:gd name="connsiteY18" fmla="*/ 112514 h 3809404"/>
                  <a:gd name="connsiteX19" fmla="*/ 1012627 w 3809404"/>
                  <a:gd name="connsiteY19" fmla="*/ 112514 h 3809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09404" h="3809404">
                    <a:moveTo>
                      <a:pt x="2017216" y="3809405"/>
                    </a:moveTo>
                    <a:lnTo>
                      <a:pt x="1792188" y="3809405"/>
                    </a:lnTo>
                    <a:cubicBezTo>
                      <a:pt x="1313473" y="3809405"/>
                      <a:pt x="863417" y="3622985"/>
                      <a:pt x="524918" y="3284487"/>
                    </a:cubicBezTo>
                    <a:cubicBezTo>
                      <a:pt x="186420" y="2945988"/>
                      <a:pt x="0" y="2495924"/>
                      <a:pt x="0" y="2017216"/>
                    </a:cubicBezTo>
                    <a:lnTo>
                      <a:pt x="0" y="1012627"/>
                    </a:lnTo>
                    <a:cubicBezTo>
                      <a:pt x="0" y="454259"/>
                      <a:pt x="454259" y="0"/>
                      <a:pt x="1012627" y="0"/>
                    </a:cubicBezTo>
                    <a:lnTo>
                      <a:pt x="2796778" y="0"/>
                    </a:lnTo>
                    <a:cubicBezTo>
                      <a:pt x="3355145" y="0"/>
                      <a:pt x="3809405" y="454259"/>
                      <a:pt x="3809405" y="1012627"/>
                    </a:cubicBezTo>
                    <a:lnTo>
                      <a:pt x="3809405" y="2017216"/>
                    </a:lnTo>
                    <a:cubicBezTo>
                      <a:pt x="3809405" y="2495924"/>
                      <a:pt x="3622985" y="2945988"/>
                      <a:pt x="3284487" y="3284487"/>
                    </a:cubicBezTo>
                    <a:cubicBezTo>
                      <a:pt x="2945988" y="3622985"/>
                      <a:pt x="2495924" y="3809405"/>
                      <a:pt x="2017216" y="3809405"/>
                    </a:cubicBezTo>
                    <a:close/>
                    <a:moveTo>
                      <a:pt x="1012627" y="112514"/>
                    </a:moveTo>
                    <a:cubicBezTo>
                      <a:pt x="516303" y="112514"/>
                      <a:pt x="112514" y="516303"/>
                      <a:pt x="112514" y="1012627"/>
                    </a:cubicBezTo>
                    <a:lnTo>
                      <a:pt x="112514" y="2017216"/>
                    </a:lnTo>
                    <a:cubicBezTo>
                      <a:pt x="112514" y="2943392"/>
                      <a:pt x="866013" y="3696891"/>
                      <a:pt x="1792188" y="3696891"/>
                    </a:cubicBezTo>
                    <a:lnTo>
                      <a:pt x="2017216" y="3696891"/>
                    </a:lnTo>
                    <a:cubicBezTo>
                      <a:pt x="2943392" y="3696891"/>
                      <a:pt x="3696891" y="2943392"/>
                      <a:pt x="3696891" y="2017216"/>
                    </a:cubicBezTo>
                    <a:lnTo>
                      <a:pt x="3696891" y="1012627"/>
                    </a:lnTo>
                    <a:cubicBezTo>
                      <a:pt x="3696891" y="516303"/>
                      <a:pt x="3293102" y="112514"/>
                      <a:pt x="2796778" y="112514"/>
                    </a:cubicBezTo>
                    <a:lnTo>
                      <a:pt x="1012627" y="112514"/>
                    </a:lnTo>
                    <a:close/>
                  </a:path>
                </a:pathLst>
              </a:custGeom>
              <a:solidFill>
                <a:srgbClr val="000000"/>
              </a:solidFill>
              <a:ln w="8037"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19" name="Freeform: Shape 18">
                <a:extLst>
                  <a:ext uri="{FF2B5EF4-FFF2-40B4-BE49-F238E27FC236}">
                    <a16:creationId xmlns:a16="http://schemas.microsoft.com/office/drawing/2014/main" id="{49E0CF8F-00AE-20A7-4F54-920B1E82BA1E}"/>
                  </a:ext>
                </a:extLst>
              </p:cNvPr>
              <p:cNvSpPr/>
              <p:nvPr/>
            </p:nvSpPr>
            <p:spPr>
              <a:xfrm>
                <a:off x="10055484" y="-1268219"/>
                <a:ext cx="948278" cy="729978"/>
              </a:xfrm>
              <a:custGeom>
                <a:avLst/>
                <a:gdLst>
                  <a:gd name="connsiteX0" fmla="*/ 497944 w 948278"/>
                  <a:gd name="connsiteY0" fmla="*/ 729978 h 729978"/>
                  <a:gd name="connsiteX1" fmla="*/ 332347 w 948278"/>
                  <a:gd name="connsiteY1" fmla="*/ 695742 h 729978"/>
                  <a:gd name="connsiteX2" fmla="*/ 107512 w 948278"/>
                  <a:gd name="connsiteY2" fmla="*/ 465361 h 729978"/>
                  <a:gd name="connsiteX3" fmla="*/ 107512 w 948278"/>
                  <a:gd name="connsiteY3" fmla="*/ 465361 h 729978"/>
                  <a:gd name="connsiteX4" fmla="*/ 4039 w 948278"/>
                  <a:gd name="connsiteY4" fmla="*/ 206683 h 729978"/>
                  <a:gd name="connsiteX5" fmla="*/ 35383 w 948278"/>
                  <a:gd name="connsiteY5" fmla="*/ 133557 h 729978"/>
                  <a:gd name="connsiteX6" fmla="*/ 294061 w 948278"/>
                  <a:gd name="connsiteY6" fmla="*/ 30085 h 729978"/>
                  <a:gd name="connsiteX7" fmla="*/ 840766 w 948278"/>
                  <a:gd name="connsiteY7" fmla="*/ 264387 h 729978"/>
                  <a:gd name="connsiteX8" fmla="*/ 944239 w 948278"/>
                  <a:gd name="connsiteY8" fmla="*/ 523073 h 729978"/>
                  <a:gd name="connsiteX9" fmla="*/ 912896 w 948278"/>
                  <a:gd name="connsiteY9" fmla="*/ 596199 h 729978"/>
                  <a:gd name="connsiteX10" fmla="*/ 654218 w 948278"/>
                  <a:gd name="connsiteY10" fmla="*/ 699672 h 729978"/>
                  <a:gd name="connsiteX11" fmla="*/ 497944 w 948278"/>
                  <a:gd name="connsiteY11" fmla="*/ 729978 h 729978"/>
                  <a:gd name="connsiteX12" fmla="*/ 211981 w 948278"/>
                  <a:gd name="connsiteY12" fmla="*/ 423570 h 729978"/>
                  <a:gd name="connsiteX13" fmla="*/ 376670 w 948278"/>
                  <a:gd name="connsiteY13" fmla="*/ 592333 h 729978"/>
                  <a:gd name="connsiteX14" fmla="*/ 612435 w 948278"/>
                  <a:gd name="connsiteY14" fmla="*/ 595203 h 729978"/>
                  <a:gd name="connsiteX15" fmla="*/ 818882 w 948278"/>
                  <a:gd name="connsiteY15" fmla="*/ 512625 h 729978"/>
                  <a:gd name="connsiteX16" fmla="*/ 736305 w 948278"/>
                  <a:gd name="connsiteY16" fmla="*/ 306170 h 729978"/>
                  <a:gd name="connsiteX17" fmla="*/ 335852 w 948278"/>
                  <a:gd name="connsiteY17" fmla="*/ 134554 h 729978"/>
                  <a:gd name="connsiteX18" fmla="*/ 129404 w 948278"/>
                  <a:gd name="connsiteY18" fmla="*/ 217131 h 729978"/>
                  <a:gd name="connsiteX19" fmla="*/ 211981 w 948278"/>
                  <a:gd name="connsiteY19" fmla="*/ 423570 h 729978"/>
                  <a:gd name="connsiteX20" fmla="*/ 211981 w 948278"/>
                  <a:gd name="connsiteY20" fmla="*/ 423570 h 729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48278" h="729978">
                    <a:moveTo>
                      <a:pt x="497944" y="729978"/>
                    </a:moveTo>
                    <a:cubicBezTo>
                      <a:pt x="441719" y="729978"/>
                      <a:pt x="385575" y="718558"/>
                      <a:pt x="332347" y="695742"/>
                    </a:cubicBezTo>
                    <a:cubicBezTo>
                      <a:pt x="229092" y="651492"/>
                      <a:pt x="149247" y="569670"/>
                      <a:pt x="107512" y="465361"/>
                    </a:cubicBezTo>
                    <a:lnTo>
                      <a:pt x="107512" y="465361"/>
                    </a:lnTo>
                    <a:lnTo>
                      <a:pt x="4039" y="206683"/>
                    </a:lnTo>
                    <a:cubicBezTo>
                      <a:pt x="-7501" y="177840"/>
                      <a:pt x="6531" y="145098"/>
                      <a:pt x="35383" y="133557"/>
                    </a:cubicBezTo>
                    <a:lnTo>
                      <a:pt x="294061" y="30085"/>
                    </a:lnTo>
                    <a:cubicBezTo>
                      <a:pt x="509388" y="-56029"/>
                      <a:pt x="754645" y="49067"/>
                      <a:pt x="840766" y="264387"/>
                    </a:cubicBezTo>
                    <a:lnTo>
                      <a:pt x="944239" y="523073"/>
                    </a:lnTo>
                    <a:cubicBezTo>
                      <a:pt x="955780" y="551917"/>
                      <a:pt x="941748" y="584658"/>
                      <a:pt x="912896" y="596199"/>
                    </a:cubicBezTo>
                    <a:lnTo>
                      <a:pt x="654218" y="699672"/>
                    </a:lnTo>
                    <a:cubicBezTo>
                      <a:pt x="603691" y="719876"/>
                      <a:pt x="550785" y="729978"/>
                      <a:pt x="497944" y="729978"/>
                    </a:cubicBezTo>
                    <a:close/>
                    <a:moveTo>
                      <a:pt x="211981" y="423570"/>
                    </a:moveTo>
                    <a:cubicBezTo>
                      <a:pt x="242545" y="499983"/>
                      <a:pt x="301036" y="559913"/>
                      <a:pt x="376670" y="592333"/>
                    </a:cubicBezTo>
                    <a:cubicBezTo>
                      <a:pt x="452303" y="624746"/>
                      <a:pt x="536030" y="625766"/>
                      <a:pt x="612435" y="595203"/>
                    </a:cubicBezTo>
                    <a:lnTo>
                      <a:pt x="818882" y="512625"/>
                    </a:lnTo>
                    <a:lnTo>
                      <a:pt x="736305" y="306170"/>
                    </a:lnTo>
                    <a:cubicBezTo>
                      <a:pt x="673217" y="148449"/>
                      <a:pt x="493580" y="71482"/>
                      <a:pt x="335852" y="134554"/>
                    </a:cubicBezTo>
                    <a:lnTo>
                      <a:pt x="129404" y="217131"/>
                    </a:lnTo>
                    <a:lnTo>
                      <a:pt x="211981" y="423570"/>
                    </a:lnTo>
                    <a:lnTo>
                      <a:pt x="211981" y="423570"/>
                    </a:lnTo>
                    <a:close/>
                  </a:path>
                </a:pathLst>
              </a:custGeom>
              <a:solidFill>
                <a:srgbClr val="000000"/>
              </a:solidFill>
              <a:ln w="8037"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20" name="Freeform: Shape 19">
                <a:extLst>
                  <a:ext uri="{FF2B5EF4-FFF2-40B4-BE49-F238E27FC236}">
                    <a16:creationId xmlns:a16="http://schemas.microsoft.com/office/drawing/2014/main" id="{624794E6-7FDC-2CB8-7E60-5E2A0ACD0E1E}"/>
                  </a:ext>
                </a:extLst>
              </p:cNvPr>
              <p:cNvSpPr/>
              <p:nvPr/>
            </p:nvSpPr>
            <p:spPr>
              <a:xfrm>
                <a:off x="11899700" y="-1268216"/>
                <a:ext cx="956753" cy="728841"/>
              </a:xfrm>
              <a:custGeom>
                <a:avLst/>
                <a:gdLst>
                  <a:gd name="connsiteX0" fmla="*/ 455785 w 956753"/>
                  <a:gd name="connsiteY0" fmla="*/ 728842 h 728841"/>
                  <a:gd name="connsiteX1" fmla="*/ 290181 w 956753"/>
                  <a:gd name="connsiteY1" fmla="*/ 694605 h 728841"/>
                  <a:gd name="connsiteX2" fmla="*/ 34107 w 956753"/>
                  <a:gd name="connsiteY2" fmla="*/ 584856 h 728841"/>
                  <a:gd name="connsiteX3" fmla="*/ 4564 w 956753"/>
                  <a:gd name="connsiteY3" fmla="*/ 510991 h 728841"/>
                  <a:gd name="connsiteX4" fmla="*/ 114305 w 956753"/>
                  <a:gd name="connsiteY4" fmla="*/ 254909 h 728841"/>
                  <a:gd name="connsiteX5" fmla="*/ 666572 w 956753"/>
                  <a:gd name="connsiteY5" fmla="*/ 33995 h 728841"/>
                  <a:gd name="connsiteX6" fmla="*/ 922646 w 956753"/>
                  <a:gd name="connsiteY6" fmla="*/ 143745 h 728841"/>
                  <a:gd name="connsiteX7" fmla="*/ 952189 w 956753"/>
                  <a:gd name="connsiteY7" fmla="*/ 217610 h 728841"/>
                  <a:gd name="connsiteX8" fmla="*/ 842448 w 956753"/>
                  <a:gd name="connsiteY8" fmla="*/ 473692 h 728841"/>
                  <a:gd name="connsiteX9" fmla="*/ 612067 w 956753"/>
                  <a:gd name="connsiteY9" fmla="*/ 698527 h 728841"/>
                  <a:gd name="connsiteX10" fmla="*/ 455785 w 956753"/>
                  <a:gd name="connsiteY10" fmla="*/ 728842 h 728841"/>
                  <a:gd name="connsiteX11" fmla="*/ 130138 w 956753"/>
                  <a:gd name="connsiteY11" fmla="*/ 503597 h 728841"/>
                  <a:gd name="connsiteX12" fmla="*/ 334511 w 956753"/>
                  <a:gd name="connsiteY12" fmla="*/ 591181 h 728841"/>
                  <a:gd name="connsiteX13" fmla="*/ 334511 w 956753"/>
                  <a:gd name="connsiteY13" fmla="*/ 591181 h 728841"/>
                  <a:gd name="connsiteX14" fmla="*/ 570276 w 956753"/>
                  <a:gd name="connsiteY14" fmla="*/ 594058 h 728841"/>
                  <a:gd name="connsiteX15" fmla="*/ 739039 w 956753"/>
                  <a:gd name="connsiteY15" fmla="*/ 429370 h 728841"/>
                  <a:gd name="connsiteX16" fmla="*/ 826616 w 956753"/>
                  <a:gd name="connsiteY16" fmla="*/ 224996 h 728841"/>
                  <a:gd name="connsiteX17" fmla="*/ 622242 w 956753"/>
                  <a:gd name="connsiteY17" fmla="*/ 137404 h 728841"/>
                  <a:gd name="connsiteX18" fmla="*/ 217714 w 956753"/>
                  <a:gd name="connsiteY18" fmla="*/ 299223 h 728841"/>
                  <a:gd name="connsiteX19" fmla="*/ 130138 w 956753"/>
                  <a:gd name="connsiteY19" fmla="*/ 503597 h 7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56753" h="728841">
                    <a:moveTo>
                      <a:pt x="455785" y="728842"/>
                    </a:moveTo>
                    <a:cubicBezTo>
                      <a:pt x="399568" y="728842"/>
                      <a:pt x="343408" y="717422"/>
                      <a:pt x="290181" y="694605"/>
                    </a:cubicBezTo>
                    <a:lnTo>
                      <a:pt x="34107" y="584856"/>
                    </a:lnTo>
                    <a:cubicBezTo>
                      <a:pt x="5552" y="572616"/>
                      <a:pt x="-7676" y="539545"/>
                      <a:pt x="4564" y="510991"/>
                    </a:cubicBezTo>
                    <a:lnTo>
                      <a:pt x="114305" y="254909"/>
                    </a:lnTo>
                    <a:cubicBezTo>
                      <a:pt x="205659" y="41743"/>
                      <a:pt x="453398" y="-57342"/>
                      <a:pt x="666572" y="33995"/>
                    </a:cubicBezTo>
                    <a:lnTo>
                      <a:pt x="922646" y="143745"/>
                    </a:lnTo>
                    <a:cubicBezTo>
                      <a:pt x="951201" y="155985"/>
                      <a:pt x="964429" y="189056"/>
                      <a:pt x="952189" y="217610"/>
                    </a:cubicBezTo>
                    <a:lnTo>
                      <a:pt x="842448" y="473692"/>
                    </a:lnTo>
                    <a:cubicBezTo>
                      <a:pt x="798190" y="576956"/>
                      <a:pt x="716368" y="656801"/>
                      <a:pt x="612067" y="698527"/>
                    </a:cubicBezTo>
                    <a:cubicBezTo>
                      <a:pt x="561525" y="718748"/>
                      <a:pt x="508627" y="728842"/>
                      <a:pt x="455785" y="728842"/>
                    </a:cubicBezTo>
                    <a:close/>
                    <a:moveTo>
                      <a:pt x="130138" y="503597"/>
                    </a:moveTo>
                    <a:lnTo>
                      <a:pt x="334511" y="591181"/>
                    </a:lnTo>
                    <a:lnTo>
                      <a:pt x="334511" y="591181"/>
                    </a:lnTo>
                    <a:cubicBezTo>
                      <a:pt x="410137" y="623593"/>
                      <a:pt x="493879" y="624622"/>
                      <a:pt x="570276" y="594058"/>
                    </a:cubicBezTo>
                    <a:cubicBezTo>
                      <a:pt x="646690" y="563494"/>
                      <a:pt x="706619" y="505003"/>
                      <a:pt x="739039" y="429370"/>
                    </a:cubicBezTo>
                    <a:lnTo>
                      <a:pt x="826616" y="224996"/>
                    </a:lnTo>
                    <a:lnTo>
                      <a:pt x="622242" y="137404"/>
                    </a:lnTo>
                    <a:cubicBezTo>
                      <a:pt x="466121" y="70482"/>
                      <a:pt x="284644" y="143086"/>
                      <a:pt x="217714" y="299223"/>
                    </a:cubicBezTo>
                    <a:lnTo>
                      <a:pt x="130138" y="503597"/>
                    </a:lnTo>
                    <a:close/>
                  </a:path>
                </a:pathLst>
              </a:custGeom>
              <a:solidFill>
                <a:srgbClr val="000000"/>
              </a:solidFill>
              <a:ln w="8037"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21" name="Freeform: Shape 20">
                <a:extLst>
                  <a:ext uri="{FF2B5EF4-FFF2-40B4-BE49-F238E27FC236}">
                    <a16:creationId xmlns:a16="http://schemas.microsoft.com/office/drawing/2014/main" id="{3F581DEA-9D55-134C-C65D-0ED5A65EBDE3}"/>
                  </a:ext>
                </a:extLst>
              </p:cNvPr>
              <p:cNvSpPr/>
              <p:nvPr/>
            </p:nvSpPr>
            <p:spPr>
              <a:xfrm>
                <a:off x="10151907" y="-1589800"/>
                <a:ext cx="1237660" cy="1639508"/>
              </a:xfrm>
              <a:custGeom>
                <a:avLst/>
                <a:gdLst>
                  <a:gd name="connsiteX0" fmla="*/ 1181357 w 1237660"/>
                  <a:gd name="connsiteY0" fmla="*/ 1639509 h 1639508"/>
                  <a:gd name="connsiteX1" fmla="*/ 1147739 w 1237660"/>
                  <a:gd name="connsiteY1" fmla="*/ 1628322 h 1639508"/>
                  <a:gd name="connsiteX2" fmla="*/ 1077450 w 1237660"/>
                  <a:gd name="connsiteY2" fmla="*/ 1237472 h 1639508"/>
                  <a:gd name="connsiteX3" fmla="*/ 1115214 w 1237660"/>
                  <a:gd name="connsiteY3" fmla="*/ 1054532 h 1639508"/>
                  <a:gd name="connsiteX4" fmla="*/ 1070844 w 1237660"/>
                  <a:gd name="connsiteY4" fmla="*/ 477729 h 1639508"/>
                  <a:gd name="connsiteX5" fmla="*/ 759927 w 1237660"/>
                  <a:gd name="connsiteY5" fmla="*/ 166812 h 1639508"/>
                  <a:gd name="connsiteX6" fmla="*/ 51948 w 1237660"/>
                  <a:gd name="connsiteY6" fmla="*/ 112356 h 1639508"/>
                  <a:gd name="connsiteX7" fmla="*/ 168 w 1237660"/>
                  <a:gd name="connsiteY7" fmla="*/ 51952 h 1639508"/>
                  <a:gd name="connsiteX8" fmla="*/ 60572 w 1237660"/>
                  <a:gd name="connsiteY8" fmla="*/ 171 h 1639508"/>
                  <a:gd name="connsiteX9" fmla="*/ 768559 w 1237660"/>
                  <a:gd name="connsiteY9" fmla="*/ 54628 h 1639508"/>
                  <a:gd name="connsiteX10" fmla="*/ 1183028 w 1237660"/>
                  <a:gd name="connsiteY10" fmla="*/ 469098 h 1639508"/>
                  <a:gd name="connsiteX11" fmla="*/ 1227399 w 1237660"/>
                  <a:gd name="connsiteY11" fmla="*/ 1045893 h 1639508"/>
                  <a:gd name="connsiteX12" fmla="*/ 1177298 w 1237660"/>
                  <a:gd name="connsiteY12" fmla="*/ 1289341 h 1639508"/>
                  <a:gd name="connsiteX13" fmla="*/ 1215063 w 1237660"/>
                  <a:gd name="connsiteY13" fmla="*/ 1538166 h 1639508"/>
                  <a:gd name="connsiteX14" fmla="*/ 1226475 w 1237660"/>
                  <a:gd name="connsiteY14" fmla="*/ 1616902 h 1639508"/>
                  <a:gd name="connsiteX15" fmla="*/ 1181357 w 1237660"/>
                  <a:gd name="connsiteY15" fmla="*/ 1639509 h 1639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37660" h="1639508">
                    <a:moveTo>
                      <a:pt x="1181357" y="1639509"/>
                    </a:moveTo>
                    <a:cubicBezTo>
                      <a:pt x="1169647" y="1639509"/>
                      <a:pt x="1157841" y="1635876"/>
                      <a:pt x="1147739" y="1628322"/>
                    </a:cubicBezTo>
                    <a:cubicBezTo>
                      <a:pt x="1022583" y="1534847"/>
                      <a:pt x="996970" y="1392396"/>
                      <a:pt x="1077450" y="1237472"/>
                    </a:cubicBezTo>
                    <a:cubicBezTo>
                      <a:pt x="1106993" y="1180620"/>
                      <a:pt x="1120053" y="1117363"/>
                      <a:pt x="1115214" y="1054532"/>
                    </a:cubicBezTo>
                    <a:lnTo>
                      <a:pt x="1070844" y="477729"/>
                    </a:lnTo>
                    <a:cubicBezTo>
                      <a:pt x="1057985" y="310445"/>
                      <a:pt x="927220" y="179687"/>
                      <a:pt x="759927" y="166812"/>
                    </a:cubicBezTo>
                    <a:lnTo>
                      <a:pt x="51948" y="112356"/>
                    </a:lnTo>
                    <a:cubicBezTo>
                      <a:pt x="20967" y="109977"/>
                      <a:pt x="-2211" y="82925"/>
                      <a:pt x="168" y="51952"/>
                    </a:cubicBezTo>
                    <a:cubicBezTo>
                      <a:pt x="2547" y="20978"/>
                      <a:pt x="29606" y="-2232"/>
                      <a:pt x="60572" y="171"/>
                    </a:cubicBezTo>
                    <a:lnTo>
                      <a:pt x="768559" y="54628"/>
                    </a:lnTo>
                    <a:cubicBezTo>
                      <a:pt x="991578" y="71786"/>
                      <a:pt x="1165886" y="246095"/>
                      <a:pt x="1183028" y="469098"/>
                    </a:cubicBezTo>
                    <a:lnTo>
                      <a:pt x="1227399" y="1045893"/>
                    </a:lnTo>
                    <a:cubicBezTo>
                      <a:pt x="1233852" y="1129676"/>
                      <a:pt x="1216525" y="1213860"/>
                      <a:pt x="1177298" y="1289341"/>
                    </a:cubicBezTo>
                    <a:cubicBezTo>
                      <a:pt x="1094721" y="1448291"/>
                      <a:pt x="1185303" y="1515936"/>
                      <a:pt x="1215063" y="1538166"/>
                    </a:cubicBezTo>
                    <a:cubicBezTo>
                      <a:pt x="1239960" y="1556755"/>
                      <a:pt x="1245064" y="1592004"/>
                      <a:pt x="1226475" y="1616902"/>
                    </a:cubicBezTo>
                    <a:cubicBezTo>
                      <a:pt x="1215424" y="1631705"/>
                      <a:pt x="1198491" y="1639509"/>
                      <a:pt x="1181357" y="1639509"/>
                    </a:cubicBezTo>
                    <a:close/>
                  </a:path>
                </a:pathLst>
              </a:custGeom>
              <a:solidFill>
                <a:srgbClr val="000000"/>
              </a:solidFill>
              <a:ln w="8037"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22" name="Freeform: Shape 21">
                <a:extLst>
                  <a:ext uri="{FF2B5EF4-FFF2-40B4-BE49-F238E27FC236}">
                    <a16:creationId xmlns:a16="http://schemas.microsoft.com/office/drawing/2014/main" id="{BBD83872-715E-90D8-F921-46A95430C03F}"/>
                  </a:ext>
                </a:extLst>
              </p:cNvPr>
              <p:cNvSpPr/>
              <p:nvPr/>
            </p:nvSpPr>
            <p:spPr>
              <a:xfrm>
                <a:off x="11839661" y="-1599820"/>
                <a:ext cx="996519" cy="283102"/>
              </a:xfrm>
              <a:custGeom>
                <a:avLst/>
                <a:gdLst>
                  <a:gd name="connsiteX0" fmla="*/ 56221 w 996519"/>
                  <a:gd name="connsiteY0" fmla="*/ 283102 h 283102"/>
                  <a:gd name="connsiteX1" fmla="*/ 19597 w 996519"/>
                  <a:gd name="connsiteY1" fmla="*/ 269512 h 283102"/>
                  <a:gd name="connsiteX2" fmla="*/ 13377 w 996519"/>
                  <a:gd name="connsiteY2" fmla="*/ 190567 h 283102"/>
                  <a:gd name="connsiteX3" fmla="*/ 251666 w 996519"/>
                  <a:gd name="connsiteY3" fmla="*/ 42306 h 283102"/>
                  <a:gd name="connsiteX4" fmla="*/ 961179 w 996519"/>
                  <a:gd name="connsiteY4" fmla="*/ 94440 h 283102"/>
                  <a:gd name="connsiteX5" fmla="*/ 992466 w 996519"/>
                  <a:gd name="connsiteY5" fmla="*/ 167590 h 283102"/>
                  <a:gd name="connsiteX6" fmla="*/ 919316 w 996519"/>
                  <a:gd name="connsiteY6" fmla="*/ 198877 h 283102"/>
                  <a:gd name="connsiteX7" fmla="*/ 295410 w 996519"/>
                  <a:gd name="connsiteY7" fmla="*/ 146253 h 283102"/>
                  <a:gd name="connsiteX8" fmla="*/ 98823 w 996519"/>
                  <a:gd name="connsiteY8" fmla="*/ 263750 h 283102"/>
                  <a:gd name="connsiteX9" fmla="*/ 56221 w 996519"/>
                  <a:gd name="connsiteY9" fmla="*/ 283102 h 283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6519" h="283102">
                    <a:moveTo>
                      <a:pt x="56221" y="283102"/>
                    </a:moveTo>
                    <a:cubicBezTo>
                      <a:pt x="43234" y="283102"/>
                      <a:pt x="30190" y="278642"/>
                      <a:pt x="19597" y="269512"/>
                    </a:cubicBezTo>
                    <a:cubicBezTo>
                      <a:pt x="-3838" y="249316"/>
                      <a:pt x="-6683" y="214123"/>
                      <a:pt x="13377" y="190567"/>
                    </a:cubicBezTo>
                    <a:cubicBezTo>
                      <a:pt x="16592" y="186782"/>
                      <a:pt x="94066" y="97269"/>
                      <a:pt x="251666" y="42306"/>
                    </a:cubicBezTo>
                    <a:cubicBezTo>
                      <a:pt x="393024" y="-6991"/>
                      <a:pt x="630894" y="-37965"/>
                      <a:pt x="961179" y="94440"/>
                    </a:cubicBezTo>
                    <a:cubicBezTo>
                      <a:pt x="990023" y="106005"/>
                      <a:pt x="1004023" y="138755"/>
                      <a:pt x="992466" y="167590"/>
                    </a:cubicBezTo>
                    <a:cubicBezTo>
                      <a:pt x="980910" y="196434"/>
                      <a:pt x="948128" y="210442"/>
                      <a:pt x="919316" y="198877"/>
                    </a:cubicBezTo>
                    <a:cubicBezTo>
                      <a:pt x="686573" y="105579"/>
                      <a:pt x="470827" y="87376"/>
                      <a:pt x="295410" y="146253"/>
                    </a:cubicBezTo>
                    <a:cubicBezTo>
                      <a:pt x="163937" y="190383"/>
                      <a:pt x="99458" y="263026"/>
                      <a:pt x="98823" y="263750"/>
                    </a:cubicBezTo>
                    <a:cubicBezTo>
                      <a:pt x="87677" y="276528"/>
                      <a:pt x="71989" y="283102"/>
                      <a:pt x="56221" y="283102"/>
                    </a:cubicBezTo>
                    <a:close/>
                  </a:path>
                </a:pathLst>
              </a:custGeom>
              <a:solidFill>
                <a:srgbClr val="000000"/>
              </a:solidFill>
              <a:ln w="8037"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23" name="Freeform: Shape 22">
                <a:extLst>
                  <a:ext uri="{FF2B5EF4-FFF2-40B4-BE49-F238E27FC236}">
                    <a16:creationId xmlns:a16="http://schemas.microsoft.com/office/drawing/2014/main" id="{578C114B-8FBD-6A29-89D8-E580148A5401}"/>
                  </a:ext>
                </a:extLst>
              </p:cNvPr>
              <p:cNvSpPr/>
              <p:nvPr/>
            </p:nvSpPr>
            <p:spPr>
              <a:xfrm>
                <a:off x="10955578" y="419397"/>
                <a:ext cx="916185" cy="594717"/>
              </a:xfrm>
              <a:custGeom>
                <a:avLst/>
                <a:gdLst>
                  <a:gd name="connsiteX0" fmla="*/ 859929 w 916185"/>
                  <a:gd name="connsiteY0" fmla="*/ 594717 h 594717"/>
                  <a:gd name="connsiteX1" fmla="*/ 56257 w 916185"/>
                  <a:gd name="connsiteY1" fmla="*/ 594717 h 594717"/>
                  <a:gd name="connsiteX2" fmla="*/ 0 w 916185"/>
                  <a:gd name="connsiteY2" fmla="*/ 538460 h 594717"/>
                  <a:gd name="connsiteX3" fmla="*/ 0 w 916185"/>
                  <a:gd name="connsiteY3" fmla="*/ 458093 h 594717"/>
                  <a:gd name="connsiteX4" fmla="*/ 458093 w 916185"/>
                  <a:gd name="connsiteY4" fmla="*/ 0 h 594717"/>
                  <a:gd name="connsiteX5" fmla="*/ 916186 w 916185"/>
                  <a:gd name="connsiteY5" fmla="*/ 458093 h 594717"/>
                  <a:gd name="connsiteX6" fmla="*/ 916186 w 916185"/>
                  <a:gd name="connsiteY6" fmla="*/ 538460 h 594717"/>
                  <a:gd name="connsiteX7" fmla="*/ 859929 w 916185"/>
                  <a:gd name="connsiteY7" fmla="*/ 594717 h 594717"/>
                  <a:gd name="connsiteX8" fmla="*/ 112514 w 916185"/>
                  <a:gd name="connsiteY8" fmla="*/ 482203 h 594717"/>
                  <a:gd name="connsiteX9" fmla="*/ 803672 w 916185"/>
                  <a:gd name="connsiteY9" fmla="*/ 482203 h 594717"/>
                  <a:gd name="connsiteX10" fmla="*/ 803672 w 916185"/>
                  <a:gd name="connsiteY10" fmla="*/ 458093 h 594717"/>
                  <a:gd name="connsiteX11" fmla="*/ 458093 w 916185"/>
                  <a:gd name="connsiteY11" fmla="*/ 112514 h 594717"/>
                  <a:gd name="connsiteX12" fmla="*/ 112514 w 916185"/>
                  <a:gd name="connsiteY12" fmla="*/ 458093 h 594717"/>
                  <a:gd name="connsiteX13" fmla="*/ 112514 w 916185"/>
                  <a:gd name="connsiteY13" fmla="*/ 482203 h 59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6185" h="594717">
                    <a:moveTo>
                      <a:pt x="859929" y="594717"/>
                    </a:moveTo>
                    <a:lnTo>
                      <a:pt x="56257" y="594717"/>
                    </a:lnTo>
                    <a:cubicBezTo>
                      <a:pt x="25187" y="594717"/>
                      <a:pt x="0" y="569530"/>
                      <a:pt x="0" y="538460"/>
                    </a:cubicBezTo>
                    <a:lnTo>
                      <a:pt x="0" y="458093"/>
                    </a:lnTo>
                    <a:cubicBezTo>
                      <a:pt x="0" y="205499"/>
                      <a:pt x="205499" y="0"/>
                      <a:pt x="458093" y="0"/>
                    </a:cubicBezTo>
                    <a:cubicBezTo>
                      <a:pt x="710687" y="0"/>
                      <a:pt x="916186" y="205499"/>
                      <a:pt x="916186" y="458093"/>
                    </a:cubicBezTo>
                    <a:lnTo>
                      <a:pt x="916186" y="538460"/>
                    </a:lnTo>
                    <a:cubicBezTo>
                      <a:pt x="916186" y="569530"/>
                      <a:pt x="890999" y="594717"/>
                      <a:pt x="859929" y="594717"/>
                    </a:cubicBezTo>
                    <a:close/>
                    <a:moveTo>
                      <a:pt x="112514" y="482203"/>
                    </a:moveTo>
                    <a:lnTo>
                      <a:pt x="803672" y="482203"/>
                    </a:lnTo>
                    <a:lnTo>
                      <a:pt x="803672" y="458093"/>
                    </a:lnTo>
                    <a:cubicBezTo>
                      <a:pt x="803672" y="267542"/>
                      <a:pt x="648644" y="112514"/>
                      <a:pt x="458093" y="112514"/>
                    </a:cubicBezTo>
                    <a:cubicBezTo>
                      <a:pt x="267542" y="112514"/>
                      <a:pt x="112514" y="267542"/>
                      <a:pt x="112514" y="458093"/>
                    </a:cubicBezTo>
                    <a:lnTo>
                      <a:pt x="112514" y="482203"/>
                    </a:lnTo>
                    <a:close/>
                  </a:path>
                </a:pathLst>
              </a:custGeom>
              <a:solidFill>
                <a:srgbClr val="000000"/>
              </a:solidFill>
              <a:ln w="8037"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24" name="Freeform: Shape 23">
                <a:extLst>
                  <a:ext uri="{FF2B5EF4-FFF2-40B4-BE49-F238E27FC236}">
                    <a16:creationId xmlns:a16="http://schemas.microsoft.com/office/drawing/2014/main" id="{6719199E-497D-2B8C-AA50-5719CB620CA4}"/>
                  </a:ext>
                </a:extLst>
              </p:cNvPr>
              <p:cNvSpPr/>
              <p:nvPr/>
            </p:nvSpPr>
            <p:spPr>
              <a:xfrm>
                <a:off x="12172618" y="-384282"/>
                <a:ext cx="410917" cy="594725"/>
              </a:xfrm>
              <a:custGeom>
                <a:avLst/>
                <a:gdLst>
                  <a:gd name="connsiteX0" fmla="*/ 205459 w 410917"/>
                  <a:gd name="connsiteY0" fmla="*/ 594725 h 594725"/>
                  <a:gd name="connsiteX1" fmla="*/ 30845 w 410917"/>
                  <a:gd name="connsiteY1" fmla="*/ 497376 h 594725"/>
                  <a:gd name="connsiteX2" fmla="*/ 21860 w 410917"/>
                  <a:gd name="connsiteY2" fmla="*/ 297656 h 594725"/>
                  <a:gd name="connsiteX3" fmla="*/ 155141 w 410917"/>
                  <a:gd name="connsiteY3" fmla="*/ 31102 h 594725"/>
                  <a:gd name="connsiteX4" fmla="*/ 205459 w 410917"/>
                  <a:gd name="connsiteY4" fmla="*/ 0 h 594725"/>
                  <a:gd name="connsiteX5" fmla="*/ 255776 w 410917"/>
                  <a:gd name="connsiteY5" fmla="*/ 31102 h 594725"/>
                  <a:gd name="connsiteX6" fmla="*/ 389057 w 410917"/>
                  <a:gd name="connsiteY6" fmla="*/ 297656 h 594725"/>
                  <a:gd name="connsiteX7" fmla="*/ 380072 w 410917"/>
                  <a:gd name="connsiteY7" fmla="*/ 497376 h 594725"/>
                  <a:gd name="connsiteX8" fmla="*/ 205459 w 410917"/>
                  <a:gd name="connsiteY8" fmla="*/ 594725 h 594725"/>
                  <a:gd name="connsiteX9" fmla="*/ 205459 w 410917"/>
                  <a:gd name="connsiteY9" fmla="*/ 182056 h 594725"/>
                  <a:gd name="connsiteX10" fmla="*/ 122496 w 410917"/>
                  <a:gd name="connsiteY10" fmla="*/ 347982 h 594725"/>
                  <a:gd name="connsiteX11" fmla="*/ 126562 w 410917"/>
                  <a:gd name="connsiteY11" fmla="*/ 438226 h 594725"/>
                  <a:gd name="connsiteX12" fmla="*/ 205459 w 410917"/>
                  <a:gd name="connsiteY12" fmla="*/ 482211 h 594725"/>
                  <a:gd name="connsiteX13" fmla="*/ 284355 w 410917"/>
                  <a:gd name="connsiteY13" fmla="*/ 438218 h 594725"/>
                  <a:gd name="connsiteX14" fmla="*/ 288422 w 410917"/>
                  <a:gd name="connsiteY14" fmla="*/ 347974 h 594725"/>
                  <a:gd name="connsiteX15" fmla="*/ 205459 w 410917"/>
                  <a:gd name="connsiteY15" fmla="*/ 182056 h 59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0917" h="594725">
                    <a:moveTo>
                      <a:pt x="205459" y="594725"/>
                    </a:moveTo>
                    <a:cubicBezTo>
                      <a:pt x="133795" y="594725"/>
                      <a:pt x="68521" y="558335"/>
                      <a:pt x="30845" y="497376"/>
                    </a:cubicBezTo>
                    <a:cubicBezTo>
                      <a:pt x="-6831" y="436418"/>
                      <a:pt x="-10191" y="361757"/>
                      <a:pt x="21860" y="297656"/>
                    </a:cubicBezTo>
                    <a:lnTo>
                      <a:pt x="155141" y="31102"/>
                    </a:lnTo>
                    <a:cubicBezTo>
                      <a:pt x="164672" y="12039"/>
                      <a:pt x="184145" y="0"/>
                      <a:pt x="205459" y="0"/>
                    </a:cubicBezTo>
                    <a:cubicBezTo>
                      <a:pt x="226772" y="0"/>
                      <a:pt x="246245" y="12039"/>
                      <a:pt x="255776" y="31102"/>
                    </a:cubicBezTo>
                    <a:lnTo>
                      <a:pt x="389057" y="297656"/>
                    </a:lnTo>
                    <a:cubicBezTo>
                      <a:pt x="421108" y="361757"/>
                      <a:pt x="417749" y="436418"/>
                      <a:pt x="380072" y="497376"/>
                    </a:cubicBezTo>
                    <a:cubicBezTo>
                      <a:pt x="342396" y="558335"/>
                      <a:pt x="277122" y="594725"/>
                      <a:pt x="205459" y="594725"/>
                    </a:cubicBezTo>
                    <a:close/>
                    <a:moveTo>
                      <a:pt x="205459" y="182056"/>
                    </a:moveTo>
                    <a:lnTo>
                      <a:pt x="122496" y="347982"/>
                    </a:lnTo>
                    <a:cubicBezTo>
                      <a:pt x="107804" y="377372"/>
                      <a:pt x="109275" y="410267"/>
                      <a:pt x="126562" y="438226"/>
                    </a:cubicBezTo>
                    <a:cubicBezTo>
                      <a:pt x="143833" y="466178"/>
                      <a:pt x="172588" y="482211"/>
                      <a:pt x="205459" y="482211"/>
                    </a:cubicBezTo>
                    <a:cubicBezTo>
                      <a:pt x="238329" y="482211"/>
                      <a:pt x="267084" y="466178"/>
                      <a:pt x="284355" y="438218"/>
                    </a:cubicBezTo>
                    <a:cubicBezTo>
                      <a:pt x="301634" y="410258"/>
                      <a:pt x="303113" y="377372"/>
                      <a:pt x="288422" y="347974"/>
                    </a:cubicBezTo>
                    <a:lnTo>
                      <a:pt x="205459" y="182056"/>
                    </a:lnTo>
                    <a:close/>
                  </a:path>
                </a:pathLst>
              </a:custGeom>
              <a:solidFill>
                <a:srgbClr val="000000"/>
              </a:solidFill>
              <a:ln w="8037"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grpSp>
      </p:grpSp>
      <p:grpSp>
        <p:nvGrpSpPr>
          <p:cNvPr id="25" name="Group 24">
            <a:extLst>
              <a:ext uri="{FF2B5EF4-FFF2-40B4-BE49-F238E27FC236}">
                <a16:creationId xmlns:a16="http://schemas.microsoft.com/office/drawing/2014/main" id="{C06493EA-577A-7E52-DF7A-54C515A96EB5}"/>
              </a:ext>
            </a:extLst>
          </p:cNvPr>
          <p:cNvGrpSpPr/>
          <p:nvPr/>
        </p:nvGrpSpPr>
        <p:grpSpPr>
          <a:xfrm>
            <a:off x="4832724" y="3440958"/>
            <a:ext cx="767804" cy="876649"/>
            <a:chOff x="5364939" y="3749176"/>
            <a:chExt cx="918590" cy="1048811"/>
          </a:xfrm>
        </p:grpSpPr>
        <p:sp>
          <p:nvSpPr>
            <p:cNvPr id="26" name="Freeform: Shape 25">
              <a:extLst>
                <a:ext uri="{FF2B5EF4-FFF2-40B4-BE49-F238E27FC236}">
                  <a16:creationId xmlns:a16="http://schemas.microsoft.com/office/drawing/2014/main" id="{EACA709B-9767-C0BF-23EC-BA1D707EE072}"/>
                </a:ext>
              </a:extLst>
            </p:cNvPr>
            <p:cNvSpPr>
              <a:spLocks noChangeAspect="1"/>
            </p:cNvSpPr>
            <p:nvPr/>
          </p:nvSpPr>
          <p:spPr>
            <a:xfrm rot="10800000">
              <a:off x="5754069" y="3749176"/>
              <a:ext cx="529460" cy="1048811"/>
            </a:xfrm>
            <a:custGeom>
              <a:avLst/>
              <a:gdLst>
                <a:gd name="connsiteX0" fmla="*/ 543719 w 548958"/>
                <a:gd name="connsiteY0" fmla="*/ 0 h 1087438"/>
                <a:gd name="connsiteX1" fmla="*/ 548958 w 548958"/>
                <a:gd name="connsiteY1" fmla="*/ 528 h 1087438"/>
                <a:gd name="connsiteX2" fmla="*/ 548958 w 548958"/>
                <a:gd name="connsiteY2" fmla="*/ 1086910 h 1087438"/>
                <a:gd name="connsiteX3" fmla="*/ 543719 w 548958"/>
                <a:gd name="connsiteY3" fmla="*/ 1087438 h 1087438"/>
                <a:gd name="connsiteX4" fmla="*/ 0 w 548958"/>
                <a:gd name="connsiteY4" fmla="*/ 543719 h 1087438"/>
                <a:gd name="connsiteX5" fmla="*/ 543719 w 548958"/>
                <a:gd name="connsiteY5" fmla="*/ 0 h 1087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8958" h="1087438">
                  <a:moveTo>
                    <a:pt x="543719" y="0"/>
                  </a:moveTo>
                  <a:lnTo>
                    <a:pt x="548958" y="528"/>
                  </a:lnTo>
                  <a:lnTo>
                    <a:pt x="548958" y="1086910"/>
                  </a:lnTo>
                  <a:lnTo>
                    <a:pt x="543719" y="1087438"/>
                  </a:lnTo>
                  <a:cubicBezTo>
                    <a:pt x="243431" y="1087438"/>
                    <a:pt x="0" y="844007"/>
                    <a:pt x="0" y="543719"/>
                  </a:cubicBezTo>
                  <a:cubicBezTo>
                    <a:pt x="0" y="243431"/>
                    <a:pt x="243431" y="0"/>
                    <a:pt x="543719" y="0"/>
                  </a:cubicBezTo>
                  <a:close/>
                </a:path>
              </a:pathLst>
            </a:custGeom>
            <a:gradFill flip="none" rotWithShape="1">
              <a:gsLst>
                <a:gs pos="0">
                  <a:schemeClr val="accent3"/>
                </a:gs>
                <a:gs pos="100000">
                  <a:schemeClr val="accent2"/>
                </a:gs>
              </a:gsLst>
              <a:lin ang="10800000" scaled="1"/>
              <a:tileRect/>
            </a:gradFill>
            <a:ln>
              <a:noFill/>
            </a:ln>
            <a:effectLst/>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dirty="0">
                <a:ln>
                  <a:noFill/>
                </a:ln>
                <a:solidFill>
                  <a:prstClr val="white"/>
                </a:solidFill>
                <a:effectLst/>
                <a:uLnTx/>
                <a:uFillTx/>
                <a:latin typeface="Calibri"/>
                <a:ea typeface="+mn-ea"/>
                <a:cs typeface="Calibri" panose="020F0502020204030204" pitchFamily="34" charset="0"/>
              </a:endParaRPr>
            </a:p>
          </p:txBody>
        </p:sp>
        <p:sp>
          <p:nvSpPr>
            <p:cNvPr id="27" name="Oval 26">
              <a:extLst>
                <a:ext uri="{FF2B5EF4-FFF2-40B4-BE49-F238E27FC236}">
                  <a16:creationId xmlns:a16="http://schemas.microsoft.com/office/drawing/2014/main" id="{5D6DD0B7-DC03-AACF-6ABA-15E5BB21A02E}"/>
                </a:ext>
              </a:extLst>
            </p:cNvPr>
            <p:cNvSpPr>
              <a:spLocks/>
            </p:cNvSpPr>
            <p:nvPr/>
          </p:nvSpPr>
          <p:spPr>
            <a:xfrm rot="10800000">
              <a:off x="5364939" y="3878689"/>
              <a:ext cx="787231" cy="787475"/>
            </a:xfrm>
            <a:prstGeom prst="ellipse">
              <a:avLst/>
            </a:prstGeom>
            <a:solidFill>
              <a:schemeClr val="bg1">
                <a:lumMod val="95000"/>
              </a:schemeClr>
            </a:solidFill>
            <a:ln w="12700" cap="flat" cmpd="sng" algn="ctr">
              <a:noFill/>
              <a:prstDash val="solid"/>
              <a:miter lim="800000"/>
            </a:ln>
            <a:effectLst>
              <a:outerShdw blurRad="63500" sx="102000" sy="102000" algn="ctr" rotWithShape="0">
                <a:prstClr val="black">
                  <a:alpha val="40000"/>
                </a:prstClr>
              </a:outerShdw>
            </a:effectLst>
          </p:spPr>
          <p:txBody>
            <a:bodyPr wrap="none" lIns="121920" tIns="121920" rIns="121920" bIns="12192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733" b="1" i="0" u="none" strike="noStrike" kern="0" cap="none" spc="0" normalizeH="0" baseline="0" noProof="0" dirty="0">
                <a:ln>
                  <a:noFill/>
                </a:ln>
                <a:solidFill>
                  <a:srgbClr val="000000"/>
                </a:solidFill>
                <a:effectLst/>
                <a:uLnTx/>
                <a:uFillTx/>
                <a:latin typeface="Montserrat" panose="02000505000000020004" pitchFamily="2" charset="0"/>
                <a:ea typeface="+mn-ea"/>
                <a:cs typeface="+mn-cs"/>
              </a:endParaRPr>
            </a:p>
          </p:txBody>
        </p:sp>
        <p:grpSp>
          <p:nvGrpSpPr>
            <p:cNvPr id="28" name="Group 27">
              <a:extLst>
                <a:ext uri="{FF2B5EF4-FFF2-40B4-BE49-F238E27FC236}">
                  <a16:creationId xmlns:a16="http://schemas.microsoft.com/office/drawing/2014/main" id="{835FF5C8-E6F2-F6A6-A996-1B246F444079}"/>
                </a:ext>
              </a:extLst>
            </p:cNvPr>
            <p:cNvGrpSpPr/>
            <p:nvPr/>
          </p:nvGrpSpPr>
          <p:grpSpPr>
            <a:xfrm>
              <a:off x="5506923" y="4020796"/>
              <a:ext cx="503261" cy="503261"/>
              <a:chOff x="9465129" y="1116466"/>
              <a:chExt cx="762001" cy="761999"/>
            </a:xfrm>
          </p:grpSpPr>
          <p:sp>
            <p:nvSpPr>
              <p:cNvPr id="29" name="Freeform: Shape 28">
                <a:extLst>
                  <a:ext uri="{FF2B5EF4-FFF2-40B4-BE49-F238E27FC236}">
                    <a16:creationId xmlns:a16="http://schemas.microsoft.com/office/drawing/2014/main" id="{34336F3C-BF30-26F3-F6E0-7A4CC2DA0874}"/>
                  </a:ext>
                </a:extLst>
              </p:cNvPr>
              <p:cNvSpPr/>
              <p:nvPr/>
            </p:nvSpPr>
            <p:spPr>
              <a:xfrm>
                <a:off x="9521981" y="1307282"/>
                <a:ext cx="176835" cy="176835"/>
              </a:xfrm>
              <a:custGeom>
                <a:avLst/>
                <a:gdLst>
                  <a:gd name="connsiteX0" fmla="*/ 0 w 176835"/>
                  <a:gd name="connsiteY0" fmla="*/ 88423 h 176835"/>
                  <a:gd name="connsiteX1" fmla="*/ 88423 w 176835"/>
                  <a:gd name="connsiteY1" fmla="*/ 176836 h 176835"/>
                  <a:gd name="connsiteX2" fmla="*/ 176836 w 176835"/>
                  <a:gd name="connsiteY2" fmla="*/ 88423 h 176835"/>
                  <a:gd name="connsiteX3" fmla="*/ 88423 w 176835"/>
                  <a:gd name="connsiteY3" fmla="*/ 0 h 176835"/>
                  <a:gd name="connsiteX4" fmla="*/ 0 w 176835"/>
                  <a:gd name="connsiteY4" fmla="*/ 88423 h 176835"/>
                  <a:gd name="connsiteX5" fmla="*/ 157786 w 176835"/>
                  <a:gd name="connsiteY5" fmla="*/ 88423 h 176835"/>
                  <a:gd name="connsiteX6" fmla="*/ 88423 w 176835"/>
                  <a:gd name="connsiteY6" fmla="*/ 157786 h 176835"/>
                  <a:gd name="connsiteX7" fmla="*/ 19050 w 176835"/>
                  <a:gd name="connsiteY7" fmla="*/ 88423 h 176835"/>
                  <a:gd name="connsiteX8" fmla="*/ 88423 w 176835"/>
                  <a:gd name="connsiteY8" fmla="*/ 19050 h 176835"/>
                  <a:gd name="connsiteX9" fmla="*/ 157786 w 176835"/>
                  <a:gd name="connsiteY9" fmla="*/ 88423 h 176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835" h="176835">
                    <a:moveTo>
                      <a:pt x="0" y="88423"/>
                    </a:moveTo>
                    <a:cubicBezTo>
                      <a:pt x="0" y="137173"/>
                      <a:pt x="39663" y="176836"/>
                      <a:pt x="88423" y="176836"/>
                    </a:cubicBezTo>
                    <a:cubicBezTo>
                      <a:pt x="137173" y="176836"/>
                      <a:pt x="176836" y="137173"/>
                      <a:pt x="176836" y="88423"/>
                    </a:cubicBezTo>
                    <a:cubicBezTo>
                      <a:pt x="176836" y="39663"/>
                      <a:pt x="137173" y="0"/>
                      <a:pt x="88423" y="0"/>
                    </a:cubicBezTo>
                    <a:cubicBezTo>
                      <a:pt x="39663" y="0"/>
                      <a:pt x="0" y="39663"/>
                      <a:pt x="0" y="88423"/>
                    </a:cubicBezTo>
                    <a:close/>
                    <a:moveTo>
                      <a:pt x="157786" y="88423"/>
                    </a:moveTo>
                    <a:cubicBezTo>
                      <a:pt x="157786" y="126671"/>
                      <a:pt x="126671" y="157786"/>
                      <a:pt x="88423" y="157786"/>
                    </a:cubicBezTo>
                    <a:cubicBezTo>
                      <a:pt x="50174" y="157786"/>
                      <a:pt x="19050" y="126671"/>
                      <a:pt x="19050" y="88423"/>
                    </a:cubicBezTo>
                    <a:cubicBezTo>
                      <a:pt x="19050" y="50174"/>
                      <a:pt x="50174" y="19050"/>
                      <a:pt x="88423" y="19050"/>
                    </a:cubicBezTo>
                    <a:cubicBezTo>
                      <a:pt x="126671" y="19050"/>
                      <a:pt x="157786" y="50174"/>
                      <a:pt x="157786" y="88423"/>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30" name="Freeform: Shape 29">
                <a:extLst>
                  <a:ext uri="{FF2B5EF4-FFF2-40B4-BE49-F238E27FC236}">
                    <a16:creationId xmlns:a16="http://schemas.microsoft.com/office/drawing/2014/main" id="{CA6E24B1-3F2D-FDD4-D49C-734E725C4D88}"/>
                  </a:ext>
                </a:extLst>
              </p:cNvPr>
              <p:cNvSpPr/>
              <p:nvPr/>
            </p:nvSpPr>
            <p:spPr>
              <a:xfrm>
                <a:off x="9993840" y="1307282"/>
                <a:ext cx="176835" cy="176835"/>
              </a:xfrm>
              <a:custGeom>
                <a:avLst/>
                <a:gdLst>
                  <a:gd name="connsiteX0" fmla="*/ 176836 w 176835"/>
                  <a:gd name="connsiteY0" fmla="*/ 88423 h 176835"/>
                  <a:gd name="connsiteX1" fmla="*/ 88413 w 176835"/>
                  <a:gd name="connsiteY1" fmla="*/ 0 h 176835"/>
                  <a:gd name="connsiteX2" fmla="*/ 0 w 176835"/>
                  <a:gd name="connsiteY2" fmla="*/ 88423 h 176835"/>
                  <a:gd name="connsiteX3" fmla="*/ 88413 w 176835"/>
                  <a:gd name="connsiteY3" fmla="*/ 176836 h 176835"/>
                  <a:gd name="connsiteX4" fmla="*/ 176836 w 176835"/>
                  <a:gd name="connsiteY4" fmla="*/ 88423 h 176835"/>
                  <a:gd name="connsiteX5" fmla="*/ 19050 w 176835"/>
                  <a:gd name="connsiteY5" fmla="*/ 88423 h 176835"/>
                  <a:gd name="connsiteX6" fmla="*/ 88413 w 176835"/>
                  <a:gd name="connsiteY6" fmla="*/ 19050 h 176835"/>
                  <a:gd name="connsiteX7" fmla="*/ 157786 w 176835"/>
                  <a:gd name="connsiteY7" fmla="*/ 88423 h 176835"/>
                  <a:gd name="connsiteX8" fmla="*/ 88413 w 176835"/>
                  <a:gd name="connsiteY8" fmla="*/ 157786 h 176835"/>
                  <a:gd name="connsiteX9" fmla="*/ 19050 w 176835"/>
                  <a:gd name="connsiteY9" fmla="*/ 88423 h 176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835" h="176835">
                    <a:moveTo>
                      <a:pt x="176836" y="88423"/>
                    </a:moveTo>
                    <a:cubicBezTo>
                      <a:pt x="176836" y="39663"/>
                      <a:pt x="137173" y="0"/>
                      <a:pt x="88413" y="0"/>
                    </a:cubicBezTo>
                    <a:cubicBezTo>
                      <a:pt x="39663" y="0"/>
                      <a:pt x="0" y="39663"/>
                      <a:pt x="0" y="88423"/>
                    </a:cubicBezTo>
                    <a:cubicBezTo>
                      <a:pt x="0" y="137173"/>
                      <a:pt x="39663" y="176836"/>
                      <a:pt x="88413" y="176836"/>
                    </a:cubicBezTo>
                    <a:cubicBezTo>
                      <a:pt x="137173" y="176836"/>
                      <a:pt x="176836" y="137173"/>
                      <a:pt x="176836" y="88423"/>
                    </a:cubicBezTo>
                    <a:close/>
                    <a:moveTo>
                      <a:pt x="19050" y="88423"/>
                    </a:moveTo>
                    <a:cubicBezTo>
                      <a:pt x="19050" y="50174"/>
                      <a:pt x="50164" y="19050"/>
                      <a:pt x="88413" y="19050"/>
                    </a:cubicBezTo>
                    <a:cubicBezTo>
                      <a:pt x="126662" y="19050"/>
                      <a:pt x="157786" y="50174"/>
                      <a:pt x="157786" y="88423"/>
                    </a:cubicBezTo>
                    <a:cubicBezTo>
                      <a:pt x="157786" y="126671"/>
                      <a:pt x="126662" y="157786"/>
                      <a:pt x="88413" y="157786"/>
                    </a:cubicBezTo>
                    <a:cubicBezTo>
                      <a:pt x="50164" y="157786"/>
                      <a:pt x="19050" y="126671"/>
                      <a:pt x="19050" y="88423"/>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31" name="Freeform: Shape 30">
                <a:extLst>
                  <a:ext uri="{FF2B5EF4-FFF2-40B4-BE49-F238E27FC236}">
                    <a16:creationId xmlns:a16="http://schemas.microsoft.com/office/drawing/2014/main" id="{08575F17-FA94-3408-ADA3-4D868E0F0484}"/>
                  </a:ext>
                </a:extLst>
              </p:cNvPr>
              <p:cNvSpPr/>
              <p:nvPr/>
            </p:nvSpPr>
            <p:spPr>
              <a:xfrm>
                <a:off x="9465129" y="1531817"/>
                <a:ext cx="289740" cy="346648"/>
              </a:xfrm>
              <a:custGeom>
                <a:avLst/>
                <a:gdLst>
                  <a:gd name="connsiteX0" fmla="*/ 0 w 289740"/>
                  <a:gd name="connsiteY0" fmla="*/ 146754 h 346648"/>
                  <a:gd name="connsiteX1" fmla="*/ 41914 w 289740"/>
                  <a:gd name="connsiteY1" fmla="*/ 197262 h 346648"/>
                  <a:gd name="connsiteX2" fmla="*/ 41914 w 289740"/>
                  <a:gd name="connsiteY2" fmla="*/ 337124 h 346648"/>
                  <a:gd name="connsiteX3" fmla="*/ 51439 w 289740"/>
                  <a:gd name="connsiteY3" fmla="*/ 346649 h 346648"/>
                  <a:gd name="connsiteX4" fmla="*/ 238302 w 289740"/>
                  <a:gd name="connsiteY4" fmla="*/ 346649 h 346648"/>
                  <a:gd name="connsiteX5" fmla="*/ 247827 w 289740"/>
                  <a:gd name="connsiteY5" fmla="*/ 337124 h 346648"/>
                  <a:gd name="connsiteX6" fmla="*/ 247827 w 289740"/>
                  <a:gd name="connsiteY6" fmla="*/ 197262 h 346648"/>
                  <a:gd name="connsiteX7" fmla="*/ 289740 w 289740"/>
                  <a:gd name="connsiteY7" fmla="*/ 146754 h 346648"/>
                  <a:gd name="connsiteX8" fmla="*/ 289740 w 289740"/>
                  <a:gd name="connsiteY8" fmla="*/ 54155 h 346648"/>
                  <a:gd name="connsiteX9" fmla="*/ 235539 w 289740"/>
                  <a:gd name="connsiteY9" fmla="*/ 0 h 346648"/>
                  <a:gd name="connsiteX10" fmla="*/ 54201 w 289740"/>
                  <a:gd name="connsiteY10" fmla="*/ 0 h 346648"/>
                  <a:gd name="connsiteX11" fmla="*/ 0 w 289740"/>
                  <a:gd name="connsiteY11" fmla="*/ 54155 h 346648"/>
                  <a:gd name="connsiteX12" fmla="*/ 0 w 289740"/>
                  <a:gd name="connsiteY12" fmla="*/ 146754 h 346648"/>
                  <a:gd name="connsiteX13" fmla="*/ 19050 w 289740"/>
                  <a:gd name="connsiteY13" fmla="*/ 54155 h 346648"/>
                  <a:gd name="connsiteX14" fmla="*/ 54201 w 289740"/>
                  <a:gd name="connsiteY14" fmla="*/ 19050 h 346648"/>
                  <a:gd name="connsiteX15" fmla="*/ 235539 w 289740"/>
                  <a:gd name="connsiteY15" fmla="*/ 19050 h 346648"/>
                  <a:gd name="connsiteX16" fmla="*/ 270690 w 289740"/>
                  <a:gd name="connsiteY16" fmla="*/ 54155 h 346648"/>
                  <a:gd name="connsiteX17" fmla="*/ 270690 w 289740"/>
                  <a:gd name="connsiteY17" fmla="*/ 146754 h 346648"/>
                  <a:gd name="connsiteX18" fmla="*/ 238302 w 289740"/>
                  <a:gd name="connsiteY18" fmla="*/ 179096 h 346648"/>
                  <a:gd name="connsiteX19" fmla="*/ 228777 w 289740"/>
                  <a:gd name="connsiteY19" fmla="*/ 188621 h 346648"/>
                  <a:gd name="connsiteX20" fmla="*/ 228777 w 289740"/>
                  <a:gd name="connsiteY20" fmla="*/ 327599 h 346648"/>
                  <a:gd name="connsiteX21" fmla="*/ 60964 w 289740"/>
                  <a:gd name="connsiteY21" fmla="*/ 327599 h 346648"/>
                  <a:gd name="connsiteX22" fmla="*/ 60964 w 289740"/>
                  <a:gd name="connsiteY22" fmla="*/ 188621 h 346648"/>
                  <a:gd name="connsiteX23" fmla="*/ 51439 w 289740"/>
                  <a:gd name="connsiteY23" fmla="*/ 179096 h 346648"/>
                  <a:gd name="connsiteX24" fmla="*/ 19050 w 289740"/>
                  <a:gd name="connsiteY24" fmla="*/ 146754 h 346648"/>
                  <a:gd name="connsiteX25" fmla="*/ 19050 w 289740"/>
                  <a:gd name="connsiteY25" fmla="*/ 54155 h 34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9740" h="346648">
                    <a:moveTo>
                      <a:pt x="0" y="146754"/>
                    </a:moveTo>
                    <a:cubicBezTo>
                      <a:pt x="0" y="171841"/>
                      <a:pt x="18083" y="192788"/>
                      <a:pt x="41914" y="197262"/>
                    </a:cubicBezTo>
                    <a:lnTo>
                      <a:pt x="41914" y="337124"/>
                    </a:lnTo>
                    <a:cubicBezTo>
                      <a:pt x="41914" y="342388"/>
                      <a:pt x="46174" y="346649"/>
                      <a:pt x="51439" y="346649"/>
                    </a:cubicBezTo>
                    <a:lnTo>
                      <a:pt x="238302" y="346649"/>
                    </a:lnTo>
                    <a:cubicBezTo>
                      <a:pt x="243567" y="346649"/>
                      <a:pt x="247827" y="342388"/>
                      <a:pt x="247827" y="337124"/>
                    </a:cubicBezTo>
                    <a:lnTo>
                      <a:pt x="247827" y="197262"/>
                    </a:lnTo>
                    <a:cubicBezTo>
                      <a:pt x="271658" y="192788"/>
                      <a:pt x="289740" y="171841"/>
                      <a:pt x="289740" y="146754"/>
                    </a:cubicBezTo>
                    <a:lnTo>
                      <a:pt x="289740" y="54155"/>
                    </a:lnTo>
                    <a:cubicBezTo>
                      <a:pt x="289740" y="24296"/>
                      <a:pt x="265426" y="0"/>
                      <a:pt x="235539" y="0"/>
                    </a:cubicBezTo>
                    <a:lnTo>
                      <a:pt x="54201" y="0"/>
                    </a:lnTo>
                    <a:cubicBezTo>
                      <a:pt x="24315" y="0"/>
                      <a:pt x="0" y="24296"/>
                      <a:pt x="0" y="54155"/>
                    </a:cubicBezTo>
                    <a:lnTo>
                      <a:pt x="0" y="146754"/>
                    </a:lnTo>
                    <a:close/>
                    <a:moveTo>
                      <a:pt x="19050" y="54155"/>
                    </a:moveTo>
                    <a:cubicBezTo>
                      <a:pt x="19050" y="34798"/>
                      <a:pt x="34816" y="19050"/>
                      <a:pt x="54201" y="19050"/>
                    </a:cubicBezTo>
                    <a:lnTo>
                      <a:pt x="235539" y="19050"/>
                    </a:lnTo>
                    <a:cubicBezTo>
                      <a:pt x="254924" y="19050"/>
                      <a:pt x="270690" y="34798"/>
                      <a:pt x="270690" y="54155"/>
                    </a:cubicBezTo>
                    <a:lnTo>
                      <a:pt x="270690" y="146754"/>
                    </a:lnTo>
                    <a:cubicBezTo>
                      <a:pt x="270690" y="164585"/>
                      <a:pt x="256161" y="179096"/>
                      <a:pt x="238302" y="179096"/>
                    </a:cubicBezTo>
                    <a:cubicBezTo>
                      <a:pt x="233037" y="179096"/>
                      <a:pt x="228777" y="183356"/>
                      <a:pt x="228777" y="188621"/>
                    </a:cubicBezTo>
                    <a:lnTo>
                      <a:pt x="228777" y="327599"/>
                    </a:lnTo>
                    <a:lnTo>
                      <a:pt x="60964" y="327599"/>
                    </a:lnTo>
                    <a:lnTo>
                      <a:pt x="60964" y="188621"/>
                    </a:lnTo>
                    <a:cubicBezTo>
                      <a:pt x="60964" y="183356"/>
                      <a:pt x="56704" y="179096"/>
                      <a:pt x="51439" y="179096"/>
                    </a:cubicBezTo>
                    <a:cubicBezTo>
                      <a:pt x="33579" y="179096"/>
                      <a:pt x="19050" y="164585"/>
                      <a:pt x="19050" y="146754"/>
                    </a:cubicBezTo>
                    <a:lnTo>
                      <a:pt x="19050" y="54155"/>
                    </a:ln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32" name="Freeform: Shape 31">
                <a:extLst>
                  <a:ext uri="{FF2B5EF4-FFF2-40B4-BE49-F238E27FC236}">
                    <a16:creationId xmlns:a16="http://schemas.microsoft.com/office/drawing/2014/main" id="{167D861A-B7C0-1A48-723B-5E9A1C129EAF}"/>
                  </a:ext>
                </a:extLst>
              </p:cNvPr>
              <p:cNvSpPr/>
              <p:nvPr/>
            </p:nvSpPr>
            <p:spPr>
              <a:xfrm>
                <a:off x="9937386" y="1531817"/>
                <a:ext cx="289744" cy="346648"/>
              </a:xfrm>
              <a:custGeom>
                <a:avLst/>
                <a:gdLst>
                  <a:gd name="connsiteX0" fmla="*/ 75141 w 289744"/>
                  <a:gd name="connsiteY0" fmla="*/ 346649 h 346648"/>
                  <a:gd name="connsiteX1" fmla="*/ 214603 w 289744"/>
                  <a:gd name="connsiteY1" fmla="*/ 346649 h 346648"/>
                  <a:gd name="connsiteX2" fmla="*/ 224128 w 289744"/>
                  <a:gd name="connsiteY2" fmla="*/ 337124 h 346648"/>
                  <a:gd name="connsiteX3" fmla="*/ 224128 w 289744"/>
                  <a:gd name="connsiteY3" fmla="*/ 267314 h 346648"/>
                  <a:gd name="connsiteX4" fmla="*/ 280217 w 289744"/>
                  <a:gd name="connsiteY4" fmla="*/ 267314 h 346648"/>
                  <a:gd name="connsiteX5" fmla="*/ 287501 w 289744"/>
                  <a:gd name="connsiteY5" fmla="*/ 263919 h 346648"/>
                  <a:gd name="connsiteX6" fmla="*/ 289603 w 289744"/>
                  <a:gd name="connsiteY6" fmla="*/ 256161 h 346648"/>
                  <a:gd name="connsiteX7" fmla="*/ 252786 w 289744"/>
                  <a:gd name="connsiteY7" fmla="*/ 43569 h 346648"/>
                  <a:gd name="connsiteX8" fmla="*/ 202529 w 289744"/>
                  <a:gd name="connsiteY8" fmla="*/ 0 h 346648"/>
                  <a:gd name="connsiteX9" fmla="*/ 87215 w 289744"/>
                  <a:gd name="connsiteY9" fmla="*/ 0 h 346648"/>
                  <a:gd name="connsiteX10" fmla="*/ 37004 w 289744"/>
                  <a:gd name="connsiteY10" fmla="*/ 43281 h 346648"/>
                  <a:gd name="connsiteX11" fmla="*/ 141 w 289744"/>
                  <a:gd name="connsiteY11" fmla="*/ 256161 h 346648"/>
                  <a:gd name="connsiteX12" fmla="*/ 2243 w 289744"/>
                  <a:gd name="connsiteY12" fmla="*/ 263919 h 346648"/>
                  <a:gd name="connsiteX13" fmla="*/ 9527 w 289744"/>
                  <a:gd name="connsiteY13" fmla="*/ 267314 h 346648"/>
                  <a:gd name="connsiteX14" fmla="*/ 65616 w 289744"/>
                  <a:gd name="connsiteY14" fmla="*/ 267314 h 346648"/>
                  <a:gd name="connsiteX15" fmla="*/ 65616 w 289744"/>
                  <a:gd name="connsiteY15" fmla="*/ 337124 h 346648"/>
                  <a:gd name="connsiteX16" fmla="*/ 75141 w 289744"/>
                  <a:gd name="connsiteY16" fmla="*/ 346649 h 346648"/>
                  <a:gd name="connsiteX17" fmla="*/ 20847 w 289744"/>
                  <a:gd name="connsiteY17" fmla="*/ 248264 h 346648"/>
                  <a:gd name="connsiteX18" fmla="*/ 55822 w 289744"/>
                  <a:gd name="connsiteY18" fmla="*/ 46248 h 346648"/>
                  <a:gd name="connsiteX19" fmla="*/ 87215 w 289744"/>
                  <a:gd name="connsiteY19" fmla="*/ 19050 h 346648"/>
                  <a:gd name="connsiteX20" fmla="*/ 202529 w 289744"/>
                  <a:gd name="connsiteY20" fmla="*/ 19050 h 346648"/>
                  <a:gd name="connsiteX21" fmla="*/ 233969 w 289744"/>
                  <a:gd name="connsiteY21" fmla="*/ 46537 h 346648"/>
                  <a:gd name="connsiteX22" fmla="*/ 268897 w 289744"/>
                  <a:gd name="connsiteY22" fmla="*/ 248264 h 346648"/>
                  <a:gd name="connsiteX23" fmla="*/ 214603 w 289744"/>
                  <a:gd name="connsiteY23" fmla="*/ 248264 h 346648"/>
                  <a:gd name="connsiteX24" fmla="*/ 205078 w 289744"/>
                  <a:gd name="connsiteY24" fmla="*/ 257789 h 346648"/>
                  <a:gd name="connsiteX25" fmla="*/ 205078 w 289744"/>
                  <a:gd name="connsiteY25" fmla="*/ 327599 h 346648"/>
                  <a:gd name="connsiteX26" fmla="*/ 84666 w 289744"/>
                  <a:gd name="connsiteY26" fmla="*/ 327599 h 346648"/>
                  <a:gd name="connsiteX27" fmla="*/ 84666 w 289744"/>
                  <a:gd name="connsiteY27" fmla="*/ 257789 h 346648"/>
                  <a:gd name="connsiteX28" fmla="*/ 75141 w 289744"/>
                  <a:gd name="connsiteY28" fmla="*/ 248264 h 346648"/>
                  <a:gd name="connsiteX29" fmla="*/ 20847 w 289744"/>
                  <a:gd name="connsiteY29" fmla="*/ 248264 h 34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9744" h="346648">
                    <a:moveTo>
                      <a:pt x="75141" y="346649"/>
                    </a:moveTo>
                    <a:lnTo>
                      <a:pt x="214603" y="346649"/>
                    </a:lnTo>
                    <a:cubicBezTo>
                      <a:pt x="219867" y="346649"/>
                      <a:pt x="224128" y="342388"/>
                      <a:pt x="224128" y="337124"/>
                    </a:cubicBezTo>
                    <a:lnTo>
                      <a:pt x="224128" y="267314"/>
                    </a:lnTo>
                    <a:lnTo>
                      <a:pt x="280217" y="267314"/>
                    </a:lnTo>
                    <a:cubicBezTo>
                      <a:pt x="283026" y="267314"/>
                      <a:pt x="285696" y="266077"/>
                      <a:pt x="287501" y="263919"/>
                    </a:cubicBezTo>
                    <a:cubicBezTo>
                      <a:pt x="289314" y="261770"/>
                      <a:pt x="290086" y="258933"/>
                      <a:pt x="289603" y="256161"/>
                    </a:cubicBezTo>
                    <a:lnTo>
                      <a:pt x="252786" y="43569"/>
                    </a:lnTo>
                    <a:cubicBezTo>
                      <a:pt x="249242" y="18724"/>
                      <a:pt x="227644" y="0"/>
                      <a:pt x="202529" y="0"/>
                    </a:cubicBezTo>
                    <a:lnTo>
                      <a:pt x="87215" y="0"/>
                    </a:lnTo>
                    <a:cubicBezTo>
                      <a:pt x="62100" y="0"/>
                      <a:pt x="40502" y="18724"/>
                      <a:pt x="37004" y="43281"/>
                    </a:cubicBezTo>
                    <a:lnTo>
                      <a:pt x="141" y="256161"/>
                    </a:lnTo>
                    <a:cubicBezTo>
                      <a:pt x="-342" y="258933"/>
                      <a:pt x="430" y="261770"/>
                      <a:pt x="2243" y="263919"/>
                    </a:cubicBezTo>
                    <a:cubicBezTo>
                      <a:pt x="4048" y="266077"/>
                      <a:pt x="6718" y="267314"/>
                      <a:pt x="9527" y="267314"/>
                    </a:cubicBezTo>
                    <a:lnTo>
                      <a:pt x="65616" y="267314"/>
                    </a:lnTo>
                    <a:lnTo>
                      <a:pt x="65616" y="337124"/>
                    </a:lnTo>
                    <a:cubicBezTo>
                      <a:pt x="65616" y="342388"/>
                      <a:pt x="69877" y="346649"/>
                      <a:pt x="75141" y="346649"/>
                    </a:cubicBezTo>
                    <a:close/>
                    <a:moveTo>
                      <a:pt x="20847" y="248264"/>
                    </a:moveTo>
                    <a:lnTo>
                      <a:pt x="55822" y="46248"/>
                    </a:lnTo>
                    <a:cubicBezTo>
                      <a:pt x="58026" y="30742"/>
                      <a:pt x="71523" y="19050"/>
                      <a:pt x="87215" y="19050"/>
                    </a:cubicBezTo>
                    <a:lnTo>
                      <a:pt x="202529" y="19050"/>
                    </a:lnTo>
                    <a:cubicBezTo>
                      <a:pt x="218221" y="19050"/>
                      <a:pt x="231718" y="30742"/>
                      <a:pt x="233969" y="46537"/>
                    </a:cubicBezTo>
                    <a:lnTo>
                      <a:pt x="268897" y="248264"/>
                    </a:lnTo>
                    <a:lnTo>
                      <a:pt x="214603" y="248264"/>
                    </a:lnTo>
                    <a:cubicBezTo>
                      <a:pt x="209338" y="248264"/>
                      <a:pt x="205078" y="252524"/>
                      <a:pt x="205078" y="257789"/>
                    </a:cubicBezTo>
                    <a:lnTo>
                      <a:pt x="205078" y="327599"/>
                    </a:lnTo>
                    <a:lnTo>
                      <a:pt x="84666" y="327599"/>
                    </a:lnTo>
                    <a:lnTo>
                      <a:pt x="84666" y="257789"/>
                    </a:lnTo>
                    <a:cubicBezTo>
                      <a:pt x="84666" y="252524"/>
                      <a:pt x="80406" y="248264"/>
                      <a:pt x="75141" y="248264"/>
                    </a:cubicBezTo>
                    <a:lnTo>
                      <a:pt x="20847" y="248264"/>
                    </a:ln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33" name="Freeform: Shape 32">
                <a:extLst>
                  <a:ext uri="{FF2B5EF4-FFF2-40B4-BE49-F238E27FC236}">
                    <a16:creationId xmlns:a16="http://schemas.microsoft.com/office/drawing/2014/main" id="{2220C6F3-32EF-AC2E-96C3-CC37C5A69952}"/>
                  </a:ext>
                </a:extLst>
              </p:cNvPr>
              <p:cNvSpPr/>
              <p:nvPr/>
            </p:nvSpPr>
            <p:spPr>
              <a:xfrm>
                <a:off x="9717271" y="1116466"/>
                <a:ext cx="257714" cy="257723"/>
              </a:xfrm>
              <a:custGeom>
                <a:avLst/>
                <a:gdLst>
                  <a:gd name="connsiteX0" fmla="*/ 79028 w 257714"/>
                  <a:gd name="connsiteY0" fmla="*/ 257724 h 257723"/>
                  <a:gd name="connsiteX1" fmla="*/ 178687 w 257714"/>
                  <a:gd name="connsiteY1" fmla="*/ 257724 h 257723"/>
                  <a:gd name="connsiteX2" fmla="*/ 188212 w 257714"/>
                  <a:gd name="connsiteY2" fmla="*/ 248199 h 257723"/>
                  <a:gd name="connsiteX3" fmla="*/ 188212 w 257714"/>
                  <a:gd name="connsiteY3" fmla="*/ 188221 h 257723"/>
                  <a:gd name="connsiteX4" fmla="*/ 248190 w 257714"/>
                  <a:gd name="connsiteY4" fmla="*/ 188221 h 257723"/>
                  <a:gd name="connsiteX5" fmla="*/ 257715 w 257714"/>
                  <a:gd name="connsiteY5" fmla="*/ 178696 h 257723"/>
                  <a:gd name="connsiteX6" fmla="*/ 257715 w 257714"/>
                  <a:gd name="connsiteY6" fmla="*/ 79028 h 257723"/>
                  <a:gd name="connsiteX7" fmla="*/ 248190 w 257714"/>
                  <a:gd name="connsiteY7" fmla="*/ 69503 h 257723"/>
                  <a:gd name="connsiteX8" fmla="*/ 188212 w 257714"/>
                  <a:gd name="connsiteY8" fmla="*/ 69503 h 257723"/>
                  <a:gd name="connsiteX9" fmla="*/ 188212 w 257714"/>
                  <a:gd name="connsiteY9" fmla="*/ 9525 h 257723"/>
                  <a:gd name="connsiteX10" fmla="*/ 178687 w 257714"/>
                  <a:gd name="connsiteY10" fmla="*/ 0 h 257723"/>
                  <a:gd name="connsiteX11" fmla="*/ 79028 w 257714"/>
                  <a:gd name="connsiteY11" fmla="*/ 0 h 257723"/>
                  <a:gd name="connsiteX12" fmla="*/ 69503 w 257714"/>
                  <a:gd name="connsiteY12" fmla="*/ 9525 h 257723"/>
                  <a:gd name="connsiteX13" fmla="*/ 69503 w 257714"/>
                  <a:gd name="connsiteY13" fmla="*/ 69503 h 257723"/>
                  <a:gd name="connsiteX14" fmla="*/ 9525 w 257714"/>
                  <a:gd name="connsiteY14" fmla="*/ 69503 h 257723"/>
                  <a:gd name="connsiteX15" fmla="*/ 0 w 257714"/>
                  <a:gd name="connsiteY15" fmla="*/ 79028 h 257723"/>
                  <a:gd name="connsiteX16" fmla="*/ 0 w 257714"/>
                  <a:gd name="connsiteY16" fmla="*/ 178696 h 257723"/>
                  <a:gd name="connsiteX17" fmla="*/ 9525 w 257714"/>
                  <a:gd name="connsiteY17" fmla="*/ 188221 h 257723"/>
                  <a:gd name="connsiteX18" fmla="*/ 69503 w 257714"/>
                  <a:gd name="connsiteY18" fmla="*/ 188221 h 257723"/>
                  <a:gd name="connsiteX19" fmla="*/ 69503 w 257714"/>
                  <a:gd name="connsiteY19" fmla="*/ 248199 h 257723"/>
                  <a:gd name="connsiteX20" fmla="*/ 79028 w 257714"/>
                  <a:gd name="connsiteY20" fmla="*/ 257724 h 257723"/>
                  <a:gd name="connsiteX21" fmla="*/ 19050 w 257714"/>
                  <a:gd name="connsiteY21" fmla="*/ 169171 h 257723"/>
                  <a:gd name="connsiteX22" fmla="*/ 19050 w 257714"/>
                  <a:gd name="connsiteY22" fmla="*/ 88553 h 257723"/>
                  <a:gd name="connsiteX23" fmla="*/ 79028 w 257714"/>
                  <a:gd name="connsiteY23" fmla="*/ 88553 h 257723"/>
                  <a:gd name="connsiteX24" fmla="*/ 88553 w 257714"/>
                  <a:gd name="connsiteY24" fmla="*/ 79028 h 257723"/>
                  <a:gd name="connsiteX25" fmla="*/ 88553 w 257714"/>
                  <a:gd name="connsiteY25" fmla="*/ 19050 h 257723"/>
                  <a:gd name="connsiteX26" fmla="*/ 169162 w 257714"/>
                  <a:gd name="connsiteY26" fmla="*/ 19050 h 257723"/>
                  <a:gd name="connsiteX27" fmla="*/ 169162 w 257714"/>
                  <a:gd name="connsiteY27" fmla="*/ 79028 h 257723"/>
                  <a:gd name="connsiteX28" fmla="*/ 178687 w 257714"/>
                  <a:gd name="connsiteY28" fmla="*/ 88553 h 257723"/>
                  <a:gd name="connsiteX29" fmla="*/ 238665 w 257714"/>
                  <a:gd name="connsiteY29" fmla="*/ 88553 h 257723"/>
                  <a:gd name="connsiteX30" fmla="*/ 238665 w 257714"/>
                  <a:gd name="connsiteY30" fmla="*/ 169171 h 257723"/>
                  <a:gd name="connsiteX31" fmla="*/ 178687 w 257714"/>
                  <a:gd name="connsiteY31" fmla="*/ 169171 h 257723"/>
                  <a:gd name="connsiteX32" fmla="*/ 169162 w 257714"/>
                  <a:gd name="connsiteY32" fmla="*/ 178696 h 257723"/>
                  <a:gd name="connsiteX33" fmla="*/ 169162 w 257714"/>
                  <a:gd name="connsiteY33" fmla="*/ 238674 h 257723"/>
                  <a:gd name="connsiteX34" fmla="*/ 88553 w 257714"/>
                  <a:gd name="connsiteY34" fmla="*/ 238674 h 257723"/>
                  <a:gd name="connsiteX35" fmla="*/ 88553 w 257714"/>
                  <a:gd name="connsiteY35" fmla="*/ 178696 h 257723"/>
                  <a:gd name="connsiteX36" fmla="*/ 79028 w 257714"/>
                  <a:gd name="connsiteY36" fmla="*/ 169171 h 257723"/>
                  <a:gd name="connsiteX37" fmla="*/ 19050 w 257714"/>
                  <a:gd name="connsiteY37" fmla="*/ 169171 h 257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57714" h="257723">
                    <a:moveTo>
                      <a:pt x="79028" y="257724"/>
                    </a:moveTo>
                    <a:lnTo>
                      <a:pt x="178687" y="257724"/>
                    </a:lnTo>
                    <a:cubicBezTo>
                      <a:pt x="183952" y="257724"/>
                      <a:pt x="188212" y="253464"/>
                      <a:pt x="188212" y="248199"/>
                    </a:cubicBezTo>
                    <a:lnTo>
                      <a:pt x="188212" y="188221"/>
                    </a:lnTo>
                    <a:lnTo>
                      <a:pt x="248190" y="188221"/>
                    </a:lnTo>
                    <a:cubicBezTo>
                      <a:pt x="253454" y="188221"/>
                      <a:pt x="257715" y="183961"/>
                      <a:pt x="257715" y="178696"/>
                    </a:cubicBezTo>
                    <a:lnTo>
                      <a:pt x="257715" y="79028"/>
                    </a:lnTo>
                    <a:cubicBezTo>
                      <a:pt x="257715" y="73763"/>
                      <a:pt x="253454" y="69503"/>
                      <a:pt x="248190" y="69503"/>
                    </a:cubicBezTo>
                    <a:lnTo>
                      <a:pt x="188212" y="69503"/>
                    </a:lnTo>
                    <a:lnTo>
                      <a:pt x="188212" y="9525"/>
                    </a:lnTo>
                    <a:cubicBezTo>
                      <a:pt x="188212" y="4260"/>
                      <a:pt x="183952" y="0"/>
                      <a:pt x="178687" y="0"/>
                    </a:cubicBezTo>
                    <a:lnTo>
                      <a:pt x="79028" y="0"/>
                    </a:lnTo>
                    <a:cubicBezTo>
                      <a:pt x="73763" y="0"/>
                      <a:pt x="69503" y="4260"/>
                      <a:pt x="69503" y="9525"/>
                    </a:cubicBezTo>
                    <a:lnTo>
                      <a:pt x="69503" y="69503"/>
                    </a:lnTo>
                    <a:lnTo>
                      <a:pt x="9525" y="69503"/>
                    </a:lnTo>
                    <a:cubicBezTo>
                      <a:pt x="4260" y="69503"/>
                      <a:pt x="0" y="73763"/>
                      <a:pt x="0" y="79028"/>
                    </a:cubicBezTo>
                    <a:lnTo>
                      <a:pt x="0" y="178696"/>
                    </a:lnTo>
                    <a:cubicBezTo>
                      <a:pt x="0" y="183961"/>
                      <a:pt x="4260" y="188221"/>
                      <a:pt x="9525" y="188221"/>
                    </a:cubicBezTo>
                    <a:lnTo>
                      <a:pt x="69503" y="188221"/>
                    </a:lnTo>
                    <a:lnTo>
                      <a:pt x="69503" y="248199"/>
                    </a:lnTo>
                    <a:cubicBezTo>
                      <a:pt x="69503" y="253464"/>
                      <a:pt x="73763" y="257724"/>
                      <a:pt x="79028" y="257724"/>
                    </a:cubicBezTo>
                    <a:close/>
                    <a:moveTo>
                      <a:pt x="19050" y="169171"/>
                    </a:moveTo>
                    <a:lnTo>
                      <a:pt x="19050" y="88553"/>
                    </a:lnTo>
                    <a:lnTo>
                      <a:pt x="79028" y="88553"/>
                    </a:lnTo>
                    <a:cubicBezTo>
                      <a:pt x="84293" y="88553"/>
                      <a:pt x="88553" y="84293"/>
                      <a:pt x="88553" y="79028"/>
                    </a:cubicBezTo>
                    <a:lnTo>
                      <a:pt x="88553" y="19050"/>
                    </a:lnTo>
                    <a:lnTo>
                      <a:pt x="169162" y="19050"/>
                    </a:lnTo>
                    <a:lnTo>
                      <a:pt x="169162" y="79028"/>
                    </a:lnTo>
                    <a:cubicBezTo>
                      <a:pt x="169162" y="84293"/>
                      <a:pt x="173422" y="88553"/>
                      <a:pt x="178687" y="88553"/>
                    </a:cubicBezTo>
                    <a:lnTo>
                      <a:pt x="238665" y="88553"/>
                    </a:lnTo>
                    <a:lnTo>
                      <a:pt x="238665" y="169171"/>
                    </a:lnTo>
                    <a:lnTo>
                      <a:pt x="178687" y="169171"/>
                    </a:lnTo>
                    <a:cubicBezTo>
                      <a:pt x="173422" y="169171"/>
                      <a:pt x="169162" y="173431"/>
                      <a:pt x="169162" y="178696"/>
                    </a:cubicBezTo>
                    <a:lnTo>
                      <a:pt x="169162" y="238674"/>
                    </a:lnTo>
                    <a:lnTo>
                      <a:pt x="88553" y="238674"/>
                    </a:lnTo>
                    <a:lnTo>
                      <a:pt x="88553" y="178696"/>
                    </a:lnTo>
                    <a:cubicBezTo>
                      <a:pt x="88553" y="173431"/>
                      <a:pt x="84293" y="169171"/>
                      <a:pt x="79028" y="169171"/>
                    </a:cubicBezTo>
                    <a:lnTo>
                      <a:pt x="19050" y="169171"/>
                    </a:ln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grpSp>
      </p:grpSp>
      <p:grpSp>
        <p:nvGrpSpPr>
          <p:cNvPr id="34" name="Group 33">
            <a:extLst>
              <a:ext uri="{FF2B5EF4-FFF2-40B4-BE49-F238E27FC236}">
                <a16:creationId xmlns:a16="http://schemas.microsoft.com/office/drawing/2014/main" id="{4A01349D-4D79-56EC-1714-B289ED49CD48}"/>
              </a:ext>
            </a:extLst>
          </p:cNvPr>
          <p:cNvGrpSpPr/>
          <p:nvPr/>
        </p:nvGrpSpPr>
        <p:grpSpPr>
          <a:xfrm>
            <a:off x="4832724" y="2342369"/>
            <a:ext cx="767804" cy="876649"/>
            <a:chOff x="5364939" y="2347000"/>
            <a:chExt cx="918590" cy="1048811"/>
          </a:xfrm>
        </p:grpSpPr>
        <p:sp>
          <p:nvSpPr>
            <p:cNvPr id="35" name="Freeform: Shape 34">
              <a:extLst>
                <a:ext uri="{FF2B5EF4-FFF2-40B4-BE49-F238E27FC236}">
                  <a16:creationId xmlns:a16="http://schemas.microsoft.com/office/drawing/2014/main" id="{942AF20A-F1EE-EF10-07EA-659AA3403174}"/>
                </a:ext>
              </a:extLst>
            </p:cNvPr>
            <p:cNvSpPr>
              <a:spLocks noChangeAspect="1"/>
            </p:cNvSpPr>
            <p:nvPr/>
          </p:nvSpPr>
          <p:spPr>
            <a:xfrm rot="10800000">
              <a:off x="5754069" y="2347000"/>
              <a:ext cx="529460" cy="1048811"/>
            </a:xfrm>
            <a:custGeom>
              <a:avLst/>
              <a:gdLst>
                <a:gd name="connsiteX0" fmla="*/ 543719 w 548958"/>
                <a:gd name="connsiteY0" fmla="*/ 0 h 1087438"/>
                <a:gd name="connsiteX1" fmla="*/ 548958 w 548958"/>
                <a:gd name="connsiteY1" fmla="*/ 528 h 1087438"/>
                <a:gd name="connsiteX2" fmla="*/ 548958 w 548958"/>
                <a:gd name="connsiteY2" fmla="*/ 1086910 h 1087438"/>
                <a:gd name="connsiteX3" fmla="*/ 543719 w 548958"/>
                <a:gd name="connsiteY3" fmla="*/ 1087438 h 1087438"/>
                <a:gd name="connsiteX4" fmla="*/ 0 w 548958"/>
                <a:gd name="connsiteY4" fmla="*/ 543719 h 1087438"/>
                <a:gd name="connsiteX5" fmla="*/ 543719 w 548958"/>
                <a:gd name="connsiteY5" fmla="*/ 0 h 1087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8958" h="1087438">
                  <a:moveTo>
                    <a:pt x="543719" y="0"/>
                  </a:moveTo>
                  <a:lnTo>
                    <a:pt x="548958" y="528"/>
                  </a:lnTo>
                  <a:lnTo>
                    <a:pt x="548958" y="1086910"/>
                  </a:lnTo>
                  <a:lnTo>
                    <a:pt x="543719" y="1087438"/>
                  </a:lnTo>
                  <a:cubicBezTo>
                    <a:pt x="243431" y="1087438"/>
                    <a:pt x="0" y="844007"/>
                    <a:pt x="0" y="543719"/>
                  </a:cubicBezTo>
                  <a:cubicBezTo>
                    <a:pt x="0" y="243431"/>
                    <a:pt x="243431" y="0"/>
                    <a:pt x="543719" y="0"/>
                  </a:cubicBezTo>
                  <a:close/>
                </a:path>
              </a:pathLst>
            </a:custGeom>
            <a:gradFill flip="none" rotWithShape="1">
              <a:gsLst>
                <a:gs pos="0">
                  <a:schemeClr val="accent3"/>
                </a:gs>
                <a:gs pos="100000">
                  <a:schemeClr val="accent2"/>
                </a:gs>
              </a:gsLst>
              <a:lin ang="10800000" scaled="1"/>
              <a:tileRect/>
            </a:gradFill>
            <a:ln>
              <a:noFill/>
            </a:ln>
            <a:effectLst/>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dirty="0">
                <a:ln>
                  <a:noFill/>
                </a:ln>
                <a:solidFill>
                  <a:prstClr val="white"/>
                </a:solidFill>
                <a:effectLst/>
                <a:uLnTx/>
                <a:uFillTx/>
                <a:latin typeface="Calibri"/>
                <a:ea typeface="+mn-ea"/>
                <a:cs typeface="Calibri" panose="020F0502020204030204" pitchFamily="34" charset="0"/>
              </a:endParaRPr>
            </a:p>
          </p:txBody>
        </p:sp>
        <p:sp>
          <p:nvSpPr>
            <p:cNvPr id="36" name="Oval 35">
              <a:extLst>
                <a:ext uri="{FF2B5EF4-FFF2-40B4-BE49-F238E27FC236}">
                  <a16:creationId xmlns:a16="http://schemas.microsoft.com/office/drawing/2014/main" id="{6096D760-D748-AB85-1533-5446AF5E485A}"/>
                </a:ext>
              </a:extLst>
            </p:cNvPr>
            <p:cNvSpPr>
              <a:spLocks/>
            </p:cNvSpPr>
            <p:nvPr/>
          </p:nvSpPr>
          <p:spPr>
            <a:xfrm rot="10800000">
              <a:off x="5364939" y="2476513"/>
              <a:ext cx="787231" cy="787475"/>
            </a:xfrm>
            <a:prstGeom prst="ellipse">
              <a:avLst/>
            </a:prstGeom>
            <a:solidFill>
              <a:schemeClr val="bg1">
                <a:lumMod val="95000"/>
              </a:schemeClr>
            </a:solidFill>
            <a:ln w="12700" cap="flat" cmpd="sng" algn="ctr">
              <a:noFill/>
              <a:prstDash val="solid"/>
              <a:miter lim="800000"/>
            </a:ln>
            <a:effectLst>
              <a:outerShdw blurRad="63500" sx="102000" sy="102000" algn="ctr" rotWithShape="0">
                <a:prstClr val="black">
                  <a:alpha val="40000"/>
                </a:prstClr>
              </a:outerShdw>
            </a:effectLst>
          </p:spPr>
          <p:txBody>
            <a:bodyPr wrap="none" lIns="121920" tIns="121920" rIns="121920" bIns="12192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733" b="1" i="0" u="none" strike="noStrike" kern="0" cap="none" spc="0" normalizeH="0" baseline="0" noProof="0" dirty="0">
                <a:ln>
                  <a:noFill/>
                </a:ln>
                <a:solidFill>
                  <a:srgbClr val="000000"/>
                </a:solidFill>
                <a:effectLst/>
                <a:uLnTx/>
                <a:uFillTx/>
                <a:latin typeface="Montserrat" panose="02000505000000020004" pitchFamily="2" charset="0"/>
                <a:ea typeface="+mn-ea"/>
                <a:cs typeface="+mn-cs"/>
              </a:endParaRPr>
            </a:p>
          </p:txBody>
        </p:sp>
        <p:sp>
          <p:nvSpPr>
            <p:cNvPr id="37" name="Freeform: Shape 36">
              <a:extLst>
                <a:ext uri="{FF2B5EF4-FFF2-40B4-BE49-F238E27FC236}">
                  <a16:creationId xmlns:a16="http://schemas.microsoft.com/office/drawing/2014/main" id="{B1BE315F-0208-5C37-61C3-1D243526EE53}"/>
                </a:ext>
              </a:extLst>
            </p:cNvPr>
            <p:cNvSpPr/>
            <p:nvPr/>
          </p:nvSpPr>
          <p:spPr>
            <a:xfrm>
              <a:off x="5602601" y="2650076"/>
              <a:ext cx="311904" cy="440349"/>
            </a:xfrm>
            <a:custGeom>
              <a:avLst/>
              <a:gdLst>
                <a:gd name="connsiteX0" fmla="*/ 510188 w 603961"/>
                <a:gd name="connsiteY0" fmla="*/ 0 h 852678"/>
                <a:gd name="connsiteX1" fmla="*/ 93755 w 603961"/>
                <a:gd name="connsiteY1" fmla="*/ 0 h 852678"/>
                <a:gd name="connsiteX2" fmla="*/ 0 w 603961"/>
                <a:gd name="connsiteY2" fmla="*/ 93764 h 852678"/>
                <a:gd name="connsiteX3" fmla="*/ 0 w 603961"/>
                <a:gd name="connsiteY3" fmla="*/ 758904 h 852678"/>
                <a:gd name="connsiteX4" fmla="*/ 93755 w 603961"/>
                <a:gd name="connsiteY4" fmla="*/ 852678 h 852678"/>
                <a:gd name="connsiteX5" fmla="*/ 510188 w 603961"/>
                <a:gd name="connsiteY5" fmla="*/ 852678 h 852678"/>
                <a:gd name="connsiteX6" fmla="*/ 603961 w 603961"/>
                <a:gd name="connsiteY6" fmla="*/ 758904 h 852678"/>
                <a:gd name="connsiteX7" fmla="*/ 603961 w 603961"/>
                <a:gd name="connsiteY7" fmla="*/ 93764 h 852678"/>
                <a:gd name="connsiteX8" fmla="*/ 510188 w 603961"/>
                <a:gd name="connsiteY8" fmla="*/ 0 h 852678"/>
                <a:gd name="connsiteX9" fmla="*/ 575386 w 603961"/>
                <a:gd name="connsiteY9" fmla="*/ 758904 h 852678"/>
                <a:gd name="connsiteX10" fmla="*/ 510188 w 603961"/>
                <a:gd name="connsiteY10" fmla="*/ 824103 h 852678"/>
                <a:gd name="connsiteX11" fmla="*/ 93755 w 603961"/>
                <a:gd name="connsiteY11" fmla="*/ 824103 h 852678"/>
                <a:gd name="connsiteX12" fmla="*/ 28575 w 603961"/>
                <a:gd name="connsiteY12" fmla="*/ 758904 h 852678"/>
                <a:gd name="connsiteX13" fmla="*/ 28575 w 603961"/>
                <a:gd name="connsiteY13" fmla="*/ 384105 h 852678"/>
                <a:gd name="connsiteX14" fmla="*/ 575377 w 603961"/>
                <a:gd name="connsiteY14" fmla="*/ 384105 h 852678"/>
                <a:gd name="connsiteX15" fmla="*/ 575377 w 603961"/>
                <a:gd name="connsiteY15" fmla="*/ 758904 h 852678"/>
                <a:gd name="connsiteX16" fmla="*/ 378809 w 603961"/>
                <a:gd name="connsiteY16" fmla="*/ 287855 h 852678"/>
                <a:gd name="connsiteX17" fmla="*/ 457352 w 603961"/>
                <a:gd name="connsiteY17" fmla="*/ 355530 h 852678"/>
                <a:gd name="connsiteX18" fmla="*/ 146599 w 603961"/>
                <a:gd name="connsiteY18" fmla="*/ 355530 h 852678"/>
                <a:gd name="connsiteX19" fmla="*/ 225142 w 603961"/>
                <a:gd name="connsiteY19" fmla="*/ 287855 h 852678"/>
                <a:gd name="connsiteX20" fmla="*/ 378809 w 603961"/>
                <a:gd name="connsiteY20" fmla="*/ 287855 h 852678"/>
                <a:gd name="connsiteX21" fmla="*/ 236553 w 603961"/>
                <a:gd name="connsiteY21" fmla="*/ 166764 h 852678"/>
                <a:gd name="connsiteX22" fmla="*/ 301971 w 603961"/>
                <a:gd name="connsiteY22" fmla="*/ 101346 h 852678"/>
                <a:gd name="connsiteX23" fmla="*/ 367417 w 603961"/>
                <a:gd name="connsiteY23" fmla="*/ 166764 h 852678"/>
                <a:gd name="connsiteX24" fmla="*/ 301971 w 603961"/>
                <a:gd name="connsiteY24" fmla="*/ 253679 h 852678"/>
                <a:gd name="connsiteX25" fmla="*/ 236553 w 603961"/>
                <a:gd name="connsiteY25" fmla="*/ 166764 h 852678"/>
                <a:gd name="connsiteX26" fmla="*/ 575386 w 603961"/>
                <a:gd name="connsiteY26" fmla="*/ 355530 h 852678"/>
                <a:gd name="connsiteX27" fmla="*/ 486232 w 603961"/>
                <a:gd name="connsiteY27" fmla="*/ 355530 h 852678"/>
                <a:gd name="connsiteX28" fmla="*/ 378819 w 603961"/>
                <a:gd name="connsiteY28" fmla="*/ 259280 h 852678"/>
                <a:gd name="connsiteX29" fmla="*/ 354825 w 603961"/>
                <a:gd name="connsiteY29" fmla="*/ 259280 h 852678"/>
                <a:gd name="connsiteX30" fmla="*/ 395992 w 603961"/>
                <a:gd name="connsiteY30" fmla="*/ 166764 h 852678"/>
                <a:gd name="connsiteX31" fmla="*/ 301971 w 603961"/>
                <a:gd name="connsiteY31" fmla="*/ 72771 h 852678"/>
                <a:gd name="connsiteX32" fmla="*/ 207978 w 603961"/>
                <a:gd name="connsiteY32" fmla="*/ 166764 h 852678"/>
                <a:gd name="connsiteX33" fmla="*/ 249136 w 603961"/>
                <a:gd name="connsiteY33" fmla="*/ 259280 h 852678"/>
                <a:gd name="connsiteX34" fmla="*/ 225133 w 603961"/>
                <a:gd name="connsiteY34" fmla="*/ 259280 h 852678"/>
                <a:gd name="connsiteX35" fmla="*/ 117719 w 603961"/>
                <a:gd name="connsiteY35" fmla="*/ 355530 h 852678"/>
                <a:gd name="connsiteX36" fmla="*/ 28585 w 603961"/>
                <a:gd name="connsiteY36" fmla="*/ 355530 h 852678"/>
                <a:gd name="connsiteX37" fmla="*/ 28585 w 603961"/>
                <a:gd name="connsiteY37" fmla="*/ 93764 h 852678"/>
                <a:gd name="connsiteX38" fmla="*/ 93764 w 603961"/>
                <a:gd name="connsiteY38" fmla="*/ 28575 h 852678"/>
                <a:gd name="connsiteX39" fmla="*/ 510197 w 603961"/>
                <a:gd name="connsiteY39" fmla="*/ 28575 h 852678"/>
                <a:gd name="connsiteX40" fmla="*/ 575396 w 603961"/>
                <a:gd name="connsiteY40" fmla="*/ 93764 h 852678"/>
                <a:gd name="connsiteX41" fmla="*/ 575396 w 603961"/>
                <a:gd name="connsiteY41" fmla="*/ 355530 h 852678"/>
                <a:gd name="connsiteX42" fmla="*/ 176079 w 603961"/>
                <a:gd name="connsiteY42" fmla="*/ 649919 h 852678"/>
                <a:gd name="connsiteX43" fmla="*/ 245745 w 603961"/>
                <a:gd name="connsiteY43" fmla="*/ 649919 h 852678"/>
                <a:gd name="connsiteX44" fmla="*/ 245745 w 603961"/>
                <a:gd name="connsiteY44" fmla="*/ 719585 h 852678"/>
                <a:gd name="connsiteX45" fmla="*/ 260033 w 603961"/>
                <a:gd name="connsiteY45" fmla="*/ 733873 h 852678"/>
                <a:gd name="connsiteX46" fmla="*/ 343919 w 603961"/>
                <a:gd name="connsiteY46" fmla="*/ 733873 h 852678"/>
                <a:gd name="connsiteX47" fmla="*/ 358207 w 603961"/>
                <a:gd name="connsiteY47" fmla="*/ 719585 h 852678"/>
                <a:gd name="connsiteX48" fmla="*/ 358207 w 603961"/>
                <a:gd name="connsiteY48" fmla="*/ 649919 h 852678"/>
                <a:gd name="connsiteX49" fmla="*/ 427873 w 603961"/>
                <a:gd name="connsiteY49" fmla="*/ 649919 h 852678"/>
                <a:gd name="connsiteX50" fmla="*/ 442160 w 603961"/>
                <a:gd name="connsiteY50" fmla="*/ 635632 h 852678"/>
                <a:gd name="connsiteX51" fmla="*/ 442160 w 603961"/>
                <a:gd name="connsiteY51" fmla="*/ 551764 h 852678"/>
                <a:gd name="connsiteX52" fmla="*/ 427873 w 603961"/>
                <a:gd name="connsiteY52" fmla="*/ 537477 h 852678"/>
                <a:gd name="connsiteX53" fmla="*/ 358207 w 603961"/>
                <a:gd name="connsiteY53" fmla="*/ 537477 h 852678"/>
                <a:gd name="connsiteX54" fmla="*/ 358207 w 603961"/>
                <a:gd name="connsiteY54" fmla="*/ 467792 h 852678"/>
                <a:gd name="connsiteX55" fmla="*/ 343919 w 603961"/>
                <a:gd name="connsiteY55" fmla="*/ 453504 h 852678"/>
                <a:gd name="connsiteX56" fmla="*/ 260033 w 603961"/>
                <a:gd name="connsiteY56" fmla="*/ 453504 h 852678"/>
                <a:gd name="connsiteX57" fmla="*/ 245745 w 603961"/>
                <a:gd name="connsiteY57" fmla="*/ 467792 h 852678"/>
                <a:gd name="connsiteX58" fmla="*/ 245745 w 603961"/>
                <a:gd name="connsiteY58" fmla="*/ 537477 h 852678"/>
                <a:gd name="connsiteX59" fmla="*/ 176079 w 603961"/>
                <a:gd name="connsiteY59" fmla="*/ 537477 h 852678"/>
                <a:gd name="connsiteX60" fmla="*/ 161792 w 603961"/>
                <a:gd name="connsiteY60" fmla="*/ 551764 h 852678"/>
                <a:gd name="connsiteX61" fmla="*/ 161792 w 603961"/>
                <a:gd name="connsiteY61" fmla="*/ 635632 h 852678"/>
                <a:gd name="connsiteX62" fmla="*/ 176079 w 603961"/>
                <a:gd name="connsiteY62" fmla="*/ 649919 h 852678"/>
                <a:gd name="connsiteX63" fmla="*/ 190367 w 603961"/>
                <a:gd name="connsiteY63" fmla="*/ 566052 h 852678"/>
                <a:gd name="connsiteX64" fmla="*/ 260033 w 603961"/>
                <a:gd name="connsiteY64" fmla="*/ 566052 h 852678"/>
                <a:gd name="connsiteX65" fmla="*/ 274320 w 603961"/>
                <a:gd name="connsiteY65" fmla="*/ 551764 h 852678"/>
                <a:gd name="connsiteX66" fmla="*/ 274320 w 603961"/>
                <a:gd name="connsiteY66" fmla="*/ 482079 h 852678"/>
                <a:gd name="connsiteX67" fmla="*/ 329632 w 603961"/>
                <a:gd name="connsiteY67" fmla="*/ 482079 h 852678"/>
                <a:gd name="connsiteX68" fmla="*/ 329632 w 603961"/>
                <a:gd name="connsiteY68" fmla="*/ 551764 h 852678"/>
                <a:gd name="connsiteX69" fmla="*/ 343919 w 603961"/>
                <a:gd name="connsiteY69" fmla="*/ 566052 h 852678"/>
                <a:gd name="connsiteX70" fmla="*/ 413585 w 603961"/>
                <a:gd name="connsiteY70" fmla="*/ 566052 h 852678"/>
                <a:gd name="connsiteX71" fmla="*/ 413585 w 603961"/>
                <a:gd name="connsiteY71" fmla="*/ 621344 h 852678"/>
                <a:gd name="connsiteX72" fmla="*/ 343919 w 603961"/>
                <a:gd name="connsiteY72" fmla="*/ 621344 h 852678"/>
                <a:gd name="connsiteX73" fmla="*/ 329632 w 603961"/>
                <a:gd name="connsiteY73" fmla="*/ 635632 h 852678"/>
                <a:gd name="connsiteX74" fmla="*/ 329632 w 603961"/>
                <a:gd name="connsiteY74" fmla="*/ 705298 h 852678"/>
                <a:gd name="connsiteX75" fmla="*/ 274320 w 603961"/>
                <a:gd name="connsiteY75" fmla="*/ 705298 h 852678"/>
                <a:gd name="connsiteX76" fmla="*/ 274320 w 603961"/>
                <a:gd name="connsiteY76" fmla="*/ 635632 h 852678"/>
                <a:gd name="connsiteX77" fmla="*/ 260033 w 603961"/>
                <a:gd name="connsiteY77" fmla="*/ 621344 h 852678"/>
                <a:gd name="connsiteX78" fmla="*/ 190367 w 603961"/>
                <a:gd name="connsiteY78" fmla="*/ 621344 h 852678"/>
                <a:gd name="connsiteX79" fmla="*/ 190367 w 603961"/>
                <a:gd name="connsiteY79" fmla="*/ 566052 h 852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603961" h="852678">
                  <a:moveTo>
                    <a:pt x="510188" y="0"/>
                  </a:moveTo>
                  <a:lnTo>
                    <a:pt x="93755" y="0"/>
                  </a:lnTo>
                  <a:cubicBezTo>
                    <a:pt x="42053" y="0"/>
                    <a:pt x="0" y="42062"/>
                    <a:pt x="0" y="93764"/>
                  </a:cubicBezTo>
                  <a:lnTo>
                    <a:pt x="0" y="758904"/>
                  </a:lnTo>
                  <a:cubicBezTo>
                    <a:pt x="0" y="810616"/>
                    <a:pt x="42053" y="852678"/>
                    <a:pt x="93755" y="852678"/>
                  </a:cubicBezTo>
                  <a:lnTo>
                    <a:pt x="510188" y="852678"/>
                  </a:lnTo>
                  <a:cubicBezTo>
                    <a:pt x="561889" y="852678"/>
                    <a:pt x="603961" y="810616"/>
                    <a:pt x="603961" y="758904"/>
                  </a:cubicBezTo>
                  <a:lnTo>
                    <a:pt x="603961" y="93764"/>
                  </a:lnTo>
                  <a:cubicBezTo>
                    <a:pt x="603961" y="42062"/>
                    <a:pt x="561889" y="0"/>
                    <a:pt x="510188" y="0"/>
                  </a:cubicBezTo>
                  <a:close/>
                  <a:moveTo>
                    <a:pt x="575386" y="758904"/>
                  </a:moveTo>
                  <a:cubicBezTo>
                    <a:pt x="575386" y="794852"/>
                    <a:pt x="546145" y="824103"/>
                    <a:pt x="510188" y="824103"/>
                  </a:cubicBezTo>
                  <a:lnTo>
                    <a:pt x="93755" y="824103"/>
                  </a:lnTo>
                  <a:cubicBezTo>
                    <a:pt x="57817" y="824103"/>
                    <a:pt x="28575" y="794861"/>
                    <a:pt x="28575" y="758904"/>
                  </a:cubicBezTo>
                  <a:lnTo>
                    <a:pt x="28575" y="384105"/>
                  </a:lnTo>
                  <a:lnTo>
                    <a:pt x="575377" y="384105"/>
                  </a:lnTo>
                  <a:lnTo>
                    <a:pt x="575377" y="758904"/>
                  </a:lnTo>
                  <a:close/>
                  <a:moveTo>
                    <a:pt x="378809" y="287855"/>
                  </a:moveTo>
                  <a:cubicBezTo>
                    <a:pt x="418624" y="287855"/>
                    <a:pt x="451590" y="317306"/>
                    <a:pt x="457352" y="355530"/>
                  </a:cubicBezTo>
                  <a:lnTo>
                    <a:pt x="146599" y="355530"/>
                  </a:lnTo>
                  <a:cubicBezTo>
                    <a:pt x="152362" y="317297"/>
                    <a:pt x="185337" y="287855"/>
                    <a:pt x="225142" y="287855"/>
                  </a:cubicBezTo>
                  <a:lnTo>
                    <a:pt x="378809" y="287855"/>
                  </a:lnTo>
                  <a:close/>
                  <a:moveTo>
                    <a:pt x="236553" y="166764"/>
                  </a:moveTo>
                  <a:cubicBezTo>
                    <a:pt x="236553" y="130693"/>
                    <a:pt x="265900" y="101346"/>
                    <a:pt x="301971" y="101346"/>
                  </a:cubicBezTo>
                  <a:cubicBezTo>
                    <a:pt x="338061" y="101346"/>
                    <a:pt x="367417" y="130693"/>
                    <a:pt x="367417" y="166764"/>
                  </a:cubicBezTo>
                  <a:cubicBezTo>
                    <a:pt x="367417" y="204711"/>
                    <a:pt x="335680" y="253679"/>
                    <a:pt x="301971" y="253679"/>
                  </a:cubicBezTo>
                  <a:cubicBezTo>
                    <a:pt x="268281" y="253679"/>
                    <a:pt x="236553" y="204711"/>
                    <a:pt x="236553" y="166764"/>
                  </a:cubicBezTo>
                  <a:close/>
                  <a:moveTo>
                    <a:pt x="575386" y="355530"/>
                  </a:moveTo>
                  <a:lnTo>
                    <a:pt x="486232" y="355530"/>
                  </a:lnTo>
                  <a:cubicBezTo>
                    <a:pt x="480298" y="301485"/>
                    <a:pt x="434416" y="259280"/>
                    <a:pt x="378819" y="259280"/>
                  </a:cubicBezTo>
                  <a:lnTo>
                    <a:pt x="354825" y="259280"/>
                  </a:lnTo>
                  <a:cubicBezTo>
                    <a:pt x="379695" y="236163"/>
                    <a:pt x="395992" y="199358"/>
                    <a:pt x="395992" y="166764"/>
                  </a:cubicBezTo>
                  <a:cubicBezTo>
                    <a:pt x="395992" y="114938"/>
                    <a:pt x="353816" y="72771"/>
                    <a:pt x="301971" y="72771"/>
                  </a:cubicBezTo>
                  <a:cubicBezTo>
                    <a:pt x="250146" y="72771"/>
                    <a:pt x="207978" y="114938"/>
                    <a:pt x="207978" y="166764"/>
                  </a:cubicBezTo>
                  <a:cubicBezTo>
                    <a:pt x="207978" y="199358"/>
                    <a:pt x="224266" y="236163"/>
                    <a:pt x="249136" y="259280"/>
                  </a:cubicBezTo>
                  <a:lnTo>
                    <a:pt x="225133" y="259280"/>
                  </a:lnTo>
                  <a:cubicBezTo>
                    <a:pt x="169545" y="259280"/>
                    <a:pt x="123654" y="301495"/>
                    <a:pt x="117719" y="355530"/>
                  </a:cubicBezTo>
                  <a:lnTo>
                    <a:pt x="28585" y="355530"/>
                  </a:lnTo>
                  <a:lnTo>
                    <a:pt x="28585" y="93764"/>
                  </a:lnTo>
                  <a:cubicBezTo>
                    <a:pt x="28585" y="57826"/>
                    <a:pt x="57817" y="28575"/>
                    <a:pt x="93764" y="28575"/>
                  </a:cubicBezTo>
                  <a:lnTo>
                    <a:pt x="510197" y="28575"/>
                  </a:lnTo>
                  <a:cubicBezTo>
                    <a:pt x="546145" y="28575"/>
                    <a:pt x="575396" y="57817"/>
                    <a:pt x="575396" y="93764"/>
                  </a:cubicBezTo>
                  <a:lnTo>
                    <a:pt x="575396" y="355530"/>
                  </a:lnTo>
                  <a:close/>
                  <a:moveTo>
                    <a:pt x="176079" y="649919"/>
                  </a:moveTo>
                  <a:lnTo>
                    <a:pt x="245745" y="649919"/>
                  </a:lnTo>
                  <a:lnTo>
                    <a:pt x="245745" y="719585"/>
                  </a:lnTo>
                  <a:cubicBezTo>
                    <a:pt x="245745" y="727481"/>
                    <a:pt x="252146" y="733873"/>
                    <a:pt x="260033" y="733873"/>
                  </a:cubicBezTo>
                  <a:lnTo>
                    <a:pt x="343919" y="733873"/>
                  </a:lnTo>
                  <a:cubicBezTo>
                    <a:pt x="351806" y="733873"/>
                    <a:pt x="358207" y="727481"/>
                    <a:pt x="358207" y="719585"/>
                  </a:cubicBezTo>
                  <a:lnTo>
                    <a:pt x="358207" y="649919"/>
                  </a:lnTo>
                  <a:lnTo>
                    <a:pt x="427873" y="649919"/>
                  </a:lnTo>
                  <a:cubicBezTo>
                    <a:pt x="435769" y="649919"/>
                    <a:pt x="442160" y="643519"/>
                    <a:pt x="442160" y="635632"/>
                  </a:cubicBezTo>
                  <a:lnTo>
                    <a:pt x="442160" y="551764"/>
                  </a:lnTo>
                  <a:cubicBezTo>
                    <a:pt x="442160" y="543868"/>
                    <a:pt x="435769" y="537477"/>
                    <a:pt x="427873" y="537477"/>
                  </a:cubicBezTo>
                  <a:lnTo>
                    <a:pt x="358207" y="537477"/>
                  </a:lnTo>
                  <a:lnTo>
                    <a:pt x="358207" y="467792"/>
                  </a:lnTo>
                  <a:cubicBezTo>
                    <a:pt x="358207" y="459905"/>
                    <a:pt x="351806" y="453504"/>
                    <a:pt x="343919" y="453504"/>
                  </a:cubicBezTo>
                  <a:lnTo>
                    <a:pt x="260033" y="453504"/>
                  </a:lnTo>
                  <a:cubicBezTo>
                    <a:pt x="252146" y="453504"/>
                    <a:pt x="245745" y="459905"/>
                    <a:pt x="245745" y="467792"/>
                  </a:cubicBezTo>
                  <a:lnTo>
                    <a:pt x="245745" y="537477"/>
                  </a:lnTo>
                  <a:lnTo>
                    <a:pt x="176079" y="537477"/>
                  </a:lnTo>
                  <a:cubicBezTo>
                    <a:pt x="168183" y="537477"/>
                    <a:pt x="161792" y="543868"/>
                    <a:pt x="161792" y="551764"/>
                  </a:cubicBezTo>
                  <a:lnTo>
                    <a:pt x="161792" y="635632"/>
                  </a:lnTo>
                  <a:cubicBezTo>
                    <a:pt x="161792" y="643519"/>
                    <a:pt x="168183" y="649919"/>
                    <a:pt x="176079" y="649919"/>
                  </a:cubicBezTo>
                  <a:close/>
                  <a:moveTo>
                    <a:pt x="190367" y="566052"/>
                  </a:moveTo>
                  <a:lnTo>
                    <a:pt x="260033" y="566052"/>
                  </a:lnTo>
                  <a:cubicBezTo>
                    <a:pt x="267929" y="566052"/>
                    <a:pt x="274320" y="559651"/>
                    <a:pt x="274320" y="551764"/>
                  </a:cubicBezTo>
                  <a:lnTo>
                    <a:pt x="274320" y="482079"/>
                  </a:lnTo>
                  <a:lnTo>
                    <a:pt x="329632" y="482079"/>
                  </a:lnTo>
                  <a:lnTo>
                    <a:pt x="329632" y="551764"/>
                  </a:lnTo>
                  <a:cubicBezTo>
                    <a:pt x="329632" y="559651"/>
                    <a:pt x="336033" y="566052"/>
                    <a:pt x="343919" y="566052"/>
                  </a:cubicBezTo>
                  <a:lnTo>
                    <a:pt x="413585" y="566052"/>
                  </a:lnTo>
                  <a:lnTo>
                    <a:pt x="413585" y="621344"/>
                  </a:lnTo>
                  <a:lnTo>
                    <a:pt x="343919" y="621344"/>
                  </a:lnTo>
                  <a:cubicBezTo>
                    <a:pt x="336033" y="621344"/>
                    <a:pt x="329632" y="627736"/>
                    <a:pt x="329632" y="635632"/>
                  </a:cubicBezTo>
                  <a:lnTo>
                    <a:pt x="329632" y="705298"/>
                  </a:lnTo>
                  <a:lnTo>
                    <a:pt x="274320" y="705298"/>
                  </a:lnTo>
                  <a:lnTo>
                    <a:pt x="274320" y="635632"/>
                  </a:lnTo>
                  <a:cubicBezTo>
                    <a:pt x="274320" y="627736"/>
                    <a:pt x="267929" y="621344"/>
                    <a:pt x="260033" y="621344"/>
                  </a:cubicBezTo>
                  <a:lnTo>
                    <a:pt x="190367" y="621344"/>
                  </a:lnTo>
                  <a:lnTo>
                    <a:pt x="190367" y="566052"/>
                  </a:ln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grpSp>
      <p:sp>
        <p:nvSpPr>
          <p:cNvPr id="38" name="Google Shape;502;p12">
            <a:extLst>
              <a:ext uri="{FF2B5EF4-FFF2-40B4-BE49-F238E27FC236}">
                <a16:creationId xmlns:a16="http://schemas.microsoft.com/office/drawing/2014/main" id="{DF7C9448-4E38-EF83-EFC8-1BCE6CB92D79}"/>
              </a:ext>
            </a:extLst>
          </p:cNvPr>
          <p:cNvSpPr>
            <a:spLocks/>
          </p:cNvSpPr>
          <p:nvPr/>
        </p:nvSpPr>
        <p:spPr>
          <a:xfrm>
            <a:off x="5922433" y="1397000"/>
            <a:ext cx="5195315" cy="696800"/>
          </a:xfrm>
          <a:prstGeom prst="rect">
            <a:avLst/>
          </a:prstGeom>
          <a:noFill/>
          <a:ln>
            <a:noFill/>
          </a:ln>
        </p:spPr>
        <p:txBody>
          <a:bodyPr spcFirstLastPara="1" wrap="square" lIns="0" tIns="45561" rIns="90011" bIns="45561"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9CDE"/>
                </a:solidFill>
                <a:effectLst/>
                <a:uLnTx/>
                <a:uFillTx/>
                <a:latin typeface="Georgia"/>
                <a:ea typeface="Calibri"/>
                <a:cs typeface="Calibri"/>
                <a:sym typeface="Calibri"/>
              </a:rPr>
              <a:t>Effective two-way communication</a:t>
            </a:r>
            <a:br>
              <a:rPr kumimoji="0" lang="en-US" sz="2000" b="0" i="0" u="none" strike="noStrike" kern="1200" cap="none" spc="0" normalizeH="0" baseline="0" noProof="0" dirty="0">
                <a:ln>
                  <a:noFill/>
                </a:ln>
                <a:solidFill>
                  <a:srgbClr val="009CDE"/>
                </a:solidFill>
                <a:effectLst/>
                <a:uLnTx/>
                <a:uFillTx/>
                <a:latin typeface="Georgia"/>
                <a:ea typeface="Calibri"/>
                <a:cs typeface="Calibri"/>
                <a:sym typeface="Calibri"/>
              </a:rPr>
            </a:br>
            <a:r>
              <a:rPr kumimoji="0" lang="en-US" sz="2000" b="0" i="0" u="none" strike="noStrike" kern="1200" cap="none" spc="0" normalizeH="0" baseline="0" noProof="0" dirty="0">
                <a:ln>
                  <a:noFill/>
                </a:ln>
                <a:solidFill>
                  <a:srgbClr val="009CDE"/>
                </a:solidFill>
                <a:effectLst/>
                <a:uLnTx/>
                <a:uFillTx/>
                <a:latin typeface="Georgia"/>
                <a:ea typeface="Calibri"/>
                <a:cs typeface="Calibri"/>
                <a:sym typeface="Calibri"/>
              </a:rPr>
              <a:t>is critical</a:t>
            </a:r>
          </a:p>
        </p:txBody>
      </p:sp>
      <p:sp>
        <p:nvSpPr>
          <p:cNvPr id="4" name="TextBox 3">
            <a:extLst>
              <a:ext uri="{FF2B5EF4-FFF2-40B4-BE49-F238E27FC236}">
                <a16:creationId xmlns:a16="http://schemas.microsoft.com/office/drawing/2014/main" id="{22D7B319-7E7A-29AF-3A34-A581A2AA8BA5}"/>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GLO2208854</a:t>
            </a:r>
          </a:p>
        </p:txBody>
      </p:sp>
    </p:spTree>
    <p:extLst>
      <p:ext uri="{BB962C8B-B14F-4D97-AF65-F5344CB8AC3E}">
        <p14:creationId xmlns:p14="http://schemas.microsoft.com/office/powerpoint/2010/main" val="4005815317"/>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A783BAB8-35D3-17D4-72D5-78CF183B39B2}"/>
              </a:ext>
            </a:extLst>
          </p:cNvPr>
          <p:cNvGraphicFramePr>
            <a:graphicFrameLocks noChangeAspect="1"/>
          </p:cNvGraphicFramePr>
          <p:nvPr>
            <p:custDataLst>
              <p:tags r:id="rId1"/>
            </p:custDataLst>
            <p:extLst>
              <p:ext uri="{D42A27DB-BD31-4B8C-83A1-F6EECF244321}">
                <p14:modId xmlns:p14="http://schemas.microsoft.com/office/powerpoint/2010/main" val="55123418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4" progId="TCLayout.ActiveDocument.1">
                  <p:embed/>
                </p:oleObj>
              </mc:Choice>
              <mc:Fallback>
                <p:oleObj name="think-cell Slide" r:id="rId4" imgW="395" imgH="394" progId="TCLayout.ActiveDocument.1">
                  <p:embed/>
                  <p:pic>
                    <p:nvPicPr>
                      <p:cNvPr id="5" name="think-cell data - do not delete" hidden="1">
                        <a:extLst>
                          <a:ext uri="{FF2B5EF4-FFF2-40B4-BE49-F238E27FC236}">
                            <a16:creationId xmlns:a16="http://schemas.microsoft.com/office/drawing/2014/main" id="{A783BAB8-35D3-17D4-72D5-78CF183B39B2}"/>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cxnSp>
        <p:nvCxnSpPr>
          <p:cNvPr id="69" name="Straight Connector 68">
            <a:extLst>
              <a:ext uri="{FF2B5EF4-FFF2-40B4-BE49-F238E27FC236}">
                <a16:creationId xmlns:a16="http://schemas.microsoft.com/office/drawing/2014/main" id="{FED3EE08-AE5A-ACE9-1562-B75CADF0E131}"/>
              </a:ext>
            </a:extLst>
          </p:cNvPr>
          <p:cNvCxnSpPr>
            <a:cxnSpLocks/>
            <a:stCxn id="70" idx="0"/>
          </p:cNvCxnSpPr>
          <p:nvPr/>
        </p:nvCxnSpPr>
        <p:spPr>
          <a:xfrm flipV="1">
            <a:off x="7303522" y="2803203"/>
            <a:ext cx="0" cy="313060"/>
          </a:xfrm>
          <a:prstGeom prst="line">
            <a:avLst/>
          </a:prstGeom>
          <a:ln w="19050">
            <a:solidFill>
              <a:srgbClr val="909090"/>
            </a:solidFill>
            <a:headEnd type="ova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C19418E2-39F2-4056-4C61-1D3FCF87B1CE}"/>
              </a:ext>
            </a:extLst>
          </p:cNvPr>
          <p:cNvSpPr>
            <a:spLocks noGrp="1"/>
          </p:cNvSpPr>
          <p:nvPr>
            <p:ph type="title"/>
          </p:nvPr>
        </p:nvSpPr>
        <p:spPr/>
        <p:txBody>
          <a:bodyPr vert="horz"/>
          <a:lstStyle/>
          <a:p>
            <a:r>
              <a:rPr lang="en-IN" dirty="0"/>
              <a:t>Traditional approach</a:t>
            </a:r>
            <a:endParaRPr lang="en-US" dirty="0"/>
          </a:p>
        </p:txBody>
      </p:sp>
      <p:pic>
        <p:nvPicPr>
          <p:cNvPr id="54" name="Picture 53">
            <a:extLst>
              <a:ext uri="{FF2B5EF4-FFF2-40B4-BE49-F238E27FC236}">
                <a16:creationId xmlns:a16="http://schemas.microsoft.com/office/drawing/2014/main" id="{167DB1AE-3AE7-80C7-A5A0-E1B404186721}"/>
              </a:ext>
            </a:extLst>
          </p:cNvPr>
          <p:cNvPicPr>
            <a:picLocks noChangeAspect="1"/>
          </p:cNvPicPr>
          <p:nvPr/>
        </p:nvPicPr>
        <p:blipFill rotWithShape="1">
          <a:blip r:embed="rId6" cstate="screen">
            <a:extLst>
              <a:ext uri="{28A0092B-C50C-407E-A947-70E740481C1C}">
                <a14:useLocalDpi xmlns:a14="http://schemas.microsoft.com/office/drawing/2010/main" val="0"/>
              </a:ext>
            </a:extLst>
          </a:blip>
          <a:srcRect/>
          <a:stretch/>
        </p:blipFill>
        <p:spPr>
          <a:xfrm>
            <a:off x="4188345" y="1235653"/>
            <a:ext cx="1517552" cy="1792705"/>
          </a:xfrm>
          <a:prstGeom prst="rect">
            <a:avLst/>
          </a:prstGeom>
        </p:spPr>
      </p:pic>
      <p:pic>
        <p:nvPicPr>
          <p:cNvPr id="55" name="Picture 54">
            <a:extLst>
              <a:ext uri="{FF2B5EF4-FFF2-40B4-BE49-F238E27FC236}">
                <a16:creationId xmlns:a16="http://schemas.microsoft.com/office/drawing/2014/main" id="{3BB1DA15-78A7-31CA-568A-3BF75BB9B8BD}"/>
              </a:ext>
            </a:extLst>
          </p:cNvPr>
          <p:cNvPicPr>
            <a:picLocks noChangeAspect="1"/>
          </p:cNvPicPr>
          <p:nvPr/>
        </p:nvPicPr>
        <p:blipFill rotWithShape="1">
          <a:blip r:embed="rId6" cstate="screen">
            <a:extLst>
              <a:ext uri="{28A0092B-C50C-407E-A947-70E740481C1C}">
                <a14:useLocalDpi xmlns:a14="http://schemas.microsoft.com/office/drawing/2010/main" val="0"/>
              </a:ext>
            </a:extLst>
          </a:blip>
          <a:srcRect/>
          <a:stretch/>
        </p:blipFill>
        <p:spPr>
          <a:xfrm>
            <a:off x="1900378" y="1235654"/>
            <a:ext cx="1517552" cy="1792705"/>
          </a:xfrm>
          <a:prstGeom prst="rect">
            <a:avLst/>
          </a:prstGeom>
        </p:spPr>
      </p:pic>
      <p:pic>
        <p:nvPicPr>
          <p:cNvPr id="56" name="Picture 55">
            <a:extLst>
              <a:ext uri="{FF2B5EF4-FFF2-40B4-BE49-F238E27FC236}">
                <a16:creationId xmlns:a16="http://schemas.microsoft.com/office/drawing/2014/main" id="{992D2557-0728-F5F9-AEA3-FE1A9574CEF7}"/>
              </a:ext>
            </a:extLst>
          </p:cNvPr>
          <p:cNvPicPr>
            <a:picLocks noChangeAspect="1"/>
          </p:cNvPicPr>
          <p:nvPr/>
        </p:nvPicPr>
        <p:blipFill rotWithShape="1">
          <a:blip r:embed="rId6" cstate="screen">
            <a:extLst>
              <a:ext uri="{28A0092B-C50C-407E-A947-70E740481C1C}">
                <a14:useLocalDpi xmlns:a14="http://schemas.microsoft.com/office/drawing/2010/main" val="0"/>
              </a:ext>
            </a:extLst>
          </a:blip>
          <a:srcRect/>
          <a:stretch/>
        </p:blipFill>
        <p:spPr>
          <a:xfrm>
            <a:off x="6486763" y="1235654"/>
            <a:ext cx="1517552" cy="1792705"/>
          </a:xfrm>
          <a:prstGeom prst="rect">
            <a:avLst/>
          </a:prstGeom>
        </p:spPr>
      </p:pic>
      <p:pic>
        <p:nvPicPr>
          <p:cNvPr id="57" name="Picture 56">
            <a:extLst>
              <a:ext uri="{FF2B5EF4-FFF2-40B4-BE49-F238E27FC236}">
                <a16:creationId xmlns:a16="http://schemas.microsoft.com/office/drawing/2014/main" id="{32CB75D2-DDA8-9B78-35E5-D35A31687673}"/>
              </a:ext>
            </a:extLst>
          </p:cNvPr>
          <p:cNvPicPr>
            <a:picLocks noChangeAspect="1"/>
          </p:cNvPicPr>
          <p:nvPr/>
        </p:nvPicPr>
        <p:blipFill rotWithShape="1">
          <a:blip r:embed="rId6" cstate="screen">
            <a:extLst>
              <a:ext uri="{28A0092B-C50C-407E-A947-70E740481C1C}">
                <a14:useLocalDpi xmlns:a14="http://schemas.microsoft.com/office/drawing/2010/main" val="0"/>
              </a:ext>
            </a:extLst>
          </a:blip>
          <a:srcRect/>
          <a:stretch/>
        </p:blipFill>
        <p:spPr>
          <a:xfrm>
            <a:off x="8778960" y="1235653"/>
            <a:ext cx="1517552" cy="1792705"/>
          </a:xfrm>
          <a:prstGeom prst="rect">
            <a:avLst/>
          </a:prstGeom>
        </p:spPr>
      </p:pic>
      <p:grpSp>
        <p:nvGrpSpPr>
          <p:cNvPr id="59" name="Google Shape;406;p13">
            <a:extLst>
              <a:ext uri="{FF2B5EF4-FFF2-40B4-BE49-F238E27FC236}">
                <a16:creationId xmlns:a16="http://schemas.microsoft.com/office/drawing/2014/main" id="{47CEB249-8162-150F-C805-CC14E41FBA35}"/>
              </a:ext>
            </a:extLst>
          </p:cNvPr>
          <p:cNvGrpSpPr/>
          <p:nvPr/>
        </p:nvGrpSpPr>
        <p:grpSpPr>
          <a:xfrm>
            <a:off x="2190177" y="1592701"/>
            <a:ext cx="1056476" cy="1056476"/>
            <a:chOff x="1298921" y="1400640"/>
            <a:chExt cx="824400" cy="824400"/>
          </a:xfrm>
        </p:grpSpPr>
        <p:sp>
          <p:nvSpPr>
            <p:cNvPr id="96" name="Google Shape;407;p13">
              <a:extLst>
                <a:ext uri="{FF2B5EF4-FFF2-40B4-BE49-F238E27FC236}">
                  <a16:creationId xmlns:a16="http://schemas.microsoft.com/office/drawing/2014/main" id="{50DE56DB-F06E-F608-583A-93E37C9D495E}"/>
                </a:ext>
              </a:extLst>
            </p:cNvPr>
            <p:cNvSpPr/>
            <p:nvPr/>
          </p:nvSpPr>
          <p:spPr>
            <a:xfrm rot="-5400000">
              <a:off x="1298921" y="1400640"/>
              <a:ext cx="824400" cy="824400"/>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sz="1800" b="1" i="0" u="none" strike="noStrike" kern="1200" cap="all" spc="0" normalizeH="0" baseline="0" noProof="0">
                <a:ln>
                  <a:noFill/>
                </a:ln>
                <a:solidFill>
                  <a:prstClr val="white"/>
                </a:solidFill>
                <a:effectLst/>
                <a:uLnTx/>
                <a:uFillTx/>
                <a:latin typeface="Georgia"/>
                <a:ea typeface="+mn-ea"/>
                <a:cs typeface="Calibri" panose="020F0502020204030204" pitchFamily="34" charset="0"/>
                <a:sym typeface="Arial"/>
              </a:endParaRPr>
            </a:p>
          </p:txBody>
        </p:sp>
        <p:sp>
          <p:nvSpPr>
            <p:cNvPr id="97" name="Google Shape;408;p13">
              <a:extLst>
                <a:ext uri="{FF2B5EF4-FFF2-40B4-BE49-F238E27FC236}">
                  <a16:creationId xmlns:a16="http://schemas.microsoft.com/office/drawing/2014/main" id="{1D2B024C-97EF-2BCD-C20F-B5A3F9942045}"/>
                </a:ext>
              </a:extLst>
            </p:cNvPr>
            <p:cNvSpPr/>
            <p:nvPr/>
          </p:nvSpPr>
          <p:spPr>
            <a:xfrm rot="16200000">
              <a:off x="1373850" y="1475658"/>
              <a:ext cx="674456" cy="674458"/>
            </a:xfrm>
            <a:prstGeom prst="ellipse">
              <a:avLst/>
            </a:prstGeom>
            <a:solidFill>
              <a:schemeClr val="bg1">
                <a:lumMod val="95000"/>
              </a:schemeClr>
            </a:solidFill>
            <a:ln>
              <a:noFill/>
            </a:ln>
            <a:effectLst>
              <a:outerShdw blurRad="50800" dist="38100" dir="2700000" algn="tl" rotWithShape="0">
                <a:prstClr val="black">
                  <a:alpha val="40000"/>
                </a:prstClr>
              </a:outerShdw>
            </a:effectLst>
          </p:spPr>
          <p:txBody>
            <a:bodyPr spcFirstLastPara="1" wrap="square" lIns="0" tIns="0" rIns="0" bIns="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200"/>
                <a:buFontTx/>
                <a:buNone/>
                <a:tabLst/>
                <a:defRPr/>
              </a:pPr>
              <a:endParaRPr kumimoji="0" sz="1800" b="1" i="0" u="none" strike="noStrike" kern="1200" cap="none" spc="0" normalizeH="0" baseline="0" noProof="0" dirty="0">
                <a:ln>
                  <a:noFill/>
                </a:ln>
                <a:solidFill>
                  <a:srgbClr val="007A2F"/>
                </a:solidFill>
                <a:effectLst/>
                <a:uLnTx/>
                <a:uFillTx/>
                <a:latin typeface="Georgia"/>
                <a:ea typeface="Arial"/>
                <a:cs typeface="Arial"/>
                <a:sym typeface="Arial"/>
              </a:endParaRPr>
            </a:p>
          </p:txBody>
        </p:sp>
      </p:grpSp>
      <p:sp>
        <p:nvSpPr>
          <p:cNvPr id="61" name="Rounded Rectangle 15">
            <a:extLst>
              <a:ext uri="{FF2B5EF4-FFF2-40B4-BE49-F238E27FC236}">
                <a16:creationId xmlns:a16="http://schemas.microsoft.com/office/drawing/2014/main" id="{55949048-C78D-E14D-3726-46D46DC22690}"/>
              </a:ext>
            </a:extLst>
          </p:cNvPr>
          <p:cNvSpPr/>
          <p:nvPr/>
        </p:nvSpPr>
        <p:spPr>
          <a:xfrm>
            <a:off x="1391083" y="3116263"/>
            <a:ext cx="2626982" cy="1074402"/>
          </a:xfrm>
          <a:prstGeom prst="roundRect">
            <a:avLst>
              <a:gd name="adj" fmla="val 8667"/>
            </a:avLst>
          </a:prstGeom>
          <a:noFill/>
          <a:ln>
            <a:solidFill>
              <a:srgbClr val="90909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1600" b="0" i="0" u="none" strike="noStrike" kern="1200" cap="none" spc="0" normalizeH="0" baseline="0" noProof="0">
              <a:ln>
                <a:noFill/>
              </a:ln>
              <a:solidFill>
                <a:prstClr val="white"/>
              </a:solidFill>
              <a:effectLst/>
              <a:uLnTx/>
              <a:uFillTx/>
              <a:latin typeface="Georgia"/>
              <a:ea typeface="+mn-ea"/>
              <a:cs typeface="+mn-cs"/>
            </a:endParaRPr>
          </a:p>
        </p:txBody>
      </p:sp>
      <p:sp>
        <p:nvSpPr>
          <p:cNvPr id="62" name="TextBox 61">
            <a:extLst>
              <a:ext uri="{FF2B5EF4-FFF2-40B4-BE49-F238E27FC236}">
                <a16:creationId xmlns:a16="http://schemas.microsoft.com/office/drawing/2014/main" id="{5BA5F40A-8FA7-A662-B379-5928610CEC99}"/>
              </a:ext>
            </a:extLst>
          </p:cNvPr>
          <p:cNvSpPr txBox="1"/>
          <p:nvPr/>
        </p:nvSpPr>
        <p:spPr>
          <a:xfrm>
            <a:off x="1540436" y="3330299"/>
            <a:ext cx="2328276" cy="646330"/>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IN" sz="1800" b="0" i="0" u="none" strike="noStrike" kern="1200" cap="none" spc="0" normalizeH="0" baseline="0" noProof="0" dirty="0">
                <a:ln>
                  <a:noFill/>
                </a:ln>
                <a:solidFill>
                  <a:srgbClr val="000000"/>
                </a:solidFill>
                <a:effectLst/>
                <a:uLnTx/>
                <a:uFillTx/>
                <a:latin typeface="Georgia"/>
                <a:ea typeface="+mn-ea"/>
                <a:cs typeface="+mn-cs"/>
              </a:rPr>
              <a:t>Change is motivated by discomfort</a:t>
            </a:r>
          </a:p>
        </p:txBody>
      </p:sp>
      <p:sp>
        <p:nvSpPr>
          <p:cNvPr id="63" name="Freeform: Shape 62">
            <a:extLst>
              <a:ext uri="{FF2B5EF4-FFF2-40B4-BE49-F238E27FC236}">
                <a16:creationId xmlns:a16="http://schemas.microsoft.com/office/drawing/2014/main" id="{187480E8-3A19-D885-50F8-A7B182DFABA0}"/>
              </a:ext>
            </a:extLst>
          </p:cNvPr>
          <p:cNvSpPr/>
          <p:nvPr/>
        </p:nvSpPr>
        <p:spPr>
          <a:xfrm>
            <a:off x="2470382" y="1892665"/>
            <a:ext cx="495954" cy="456668"/>
          </a:xfrm>
          <a:custGeom>
            <a:avLst/>
            <a:gdLst>
              <a:gd name="connsiteX0" fmla="*/ 54621 w 81762"/>
              <a:gd name="connsiteY0" fmla="*/ 0 h 75286"/>
              <a:gd name="connsiteX1" fmla="*/ 52102 w 81762"/>
              <a:gd name="connsiteY1" fmla="*/ 2521 h 75286"/>
              <a:gd name="connsiteX2" fmla="*/ 52869 w 81762"/>
              <a:gd name="connsiteY2" fmla="*/ 4332 h 75286"/>
              <a:gd name="connsiteX3" fmla="*/ 58077 w 81762"/>
              <a:gd name="connsiteY3" fmla="*/ 9524 h 75286"/>
              <a:gd name="connsiteX4" fmla="*/ 15308 w 81762"/>
              <a:gd name="connsiteY4" fmla="*/ 9524 h 75286"/>
              <a:gd name="connsiteX5" fmla="*/ 0 w 81762"/>
              <a:gd name="connsiteY5" fmla="*/ 24832 h 75286"/>
              <a:gd name="connsiteX6" fmla="*/ 16465 w 81762"/>
              <a:gd name="connsiteY6" fmla="*/ 40165 h 75286"/>
              <a:gd name="connsiteX7" fmla="*/ 26846 w 81762"/>
              <a:gd name="connsiteY7" fmla="*/ 40165 h 75286"/>
              <a:gd name="connsiteX8" fmla="*/ 66449 w 81762"/>
              <a:gd name="connsiteY8" fmla="*/ 40165 h 75286"/>
              <a:gd name="connsiteX9" fmla="*/ 76722 w 81762"/>
              <a:gd name="connsiteY9" fmla="*/ 50433 h 75286"/>
              <a:gd name="connsiteX10" fmla="*/ 66449 w 81762"/>
              <a:gd name="connsiteY10" fmla="*/ 60700 h 75286"/>
              <a:gd name="connsiteX11" fmla="*/ 24872 w 81762"/>
              <a:gd name="connsiteY11" fmla="*/ 60700 h 75286"/>
              <a:gd name="connsiteX12" fmla="*/ 30065 w 81762"/>
              <a:gd name="connsiteY12" fmla="*/ 55512 h 75286"/>
              <a:gd name="connsiteX13" fmla="*/ 30136 w 81762"/>
              <a:gd name="connsiteY13" fmla="*/ 51949 h 75286"/>
              <a:gd name="connsiteX14" fmla="*/ 28239 w 81762"/>
              <a:gd name="connsiteY14" fmla="*/ 51176 h 75286"/>
              <a:gd name="connsiteX15" fmla="*/ 26491 w 81762"/>
              <a:gd name="connsiteY15" fmla="*/ 51939 h 75286"/>
              <a:gd name="connsiteX16" fmla="*/ 17001 w 81762"/>
              <a:gd name="connsiteY16" fmla="*/ 61444 h 75286"/>
              <a:gd name="connsiteX17" fmla="*/ 16992 w 81762"/>
              <a:gd name="connsiteY17" fmla="*/ 65008 h 75286"/>
              <a:gd name="connsiteX18" fmla="*/ 17001 w 81762"/>
              <a:gd name="connsiteY18" fmla="*/ 65017 h 75286"/>
              <a:gd name="connsiteX19" fmla="*/ 26491 w 81762"/>
              <a:gd name="connsiteY19" fmla="*/ 74507 h 75286"/>
              <a:gd name="connsiteX20" fmla="*/ 30055 w 81762"/>
              <a:gd name="connsiteY20" fmla="*/ 74588 h 75286"/>
              <a:gd name="connsiteX21" fmla="*/ 30136 w 81762"/>
              <a:gd name="connsiteY21" fmla="*/ 71025 h 75286"/>
              <a:gd name="connsiteX22" fmla="*/ 30065 w 81762"/>
              <a:gd name="connsiteY22" fmla="*/ 70953 h 75286"/>
              <a:gd name="connsiteX23" fmla="*/ 24852 w 81762"/>
              <a:gd name="connsiteY23" fmla="*/ 65741 h 75286"/>
              <a:gd name="connsiteX24" fmla="*/ 66449 w 81762"/>
              <a:gd name="connsiteY24" fmla="*/ 65741 h 75286"/>
              <a:gd name="connsiteX25" fmla="*/ 81762 w 81762"/>
              <a:gd name="connsiteY25" fmla="*/ 50433 h 75286"/>
              <a:gd name="connsiteX26" fmla="*/ 66449 w 81762"/>
              <a:gd name="connsiteY26" fmla="*/ 35120 h 75286"/>
              <a:gd name="connsiteX27" fmla="*/ 26846 w 81762"/>
              <a:gd name="connsiteY27" fmla="*/ 35120 h 75286"/>
              <a:gd name="connsiteX28" fmla="*/ 16465 w 81762"/>
              <a:gd name="connsiteY28" fmla="*/ 35120 h 75286"/>
              <a:gd name="connsiteX29" fmla="*/ 5040 w 81762"/>
              <a:gd name="connsiteY29" fmla="*/ 24832 h 75286"/>
              <a:gd name="connsiteX30" fmla="*/ 15308 w 81762"/>
              <a:gd name="connsiteY30" fmla="*/ 14565 h 75286"/>
              <a:gd name="connsiteX31" fmla="*/ 58062 w 81762"/>
              <a:gd name="connsiteY31" fmla="*/ 14565 h 75286"/>
              <a:gd name="connsiteX32" fmla="*/ 52869 w 81762"/>
              <a:gd name="connsiteY32" fmla="*/ 19753 h 75286"/>
              <a:gd name="connsiteX33" fmla="*/ 52788 w 81762"/>
              <a:gd name="connsiteY33" fmla="*/ 23316 h 75286"/>
              <a:gd name="connsiteX34" fmla="*/ 56351 w 81762"/>
              <a:gd name="connsiteY34" fmla="*/ 23398 h 75286"/>
              <a:gd name="connsiteX35" fmla="*/ 56423 w 81762"/>
              <a:gd name="connsiteY35" fmla="*/ 23326 h 75286"/>
              <a:gd name="connsiteX36" fmla="*/ 65933 w 81762"/>
              <a:gd name="connsiteY36" fmla="*/ 13821 h 75286"/>
              <a:gd name="connsiteX37" fmla="*/ 65933 w 81762"/>
              <a:gd name="connsiteY37" fmla="*/ 10268 h 75286"/>
              <a:gd name="connsiteX38" fmla="*/ 56423 w 81762"/>
              <a:gd name="connsiteY38" fmla="*/ 758 h 75286"/>
              <a:gd name="connsiteX39" fmla="*/ 54621 w 81762"/>
              <a:gd name="connsiteY39" fmla="*/ 0 h 7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1762" h="75286">
                <a:moveTo>
                  <a:pt x="54621" y="0"/>
                </a:moveTo>
                <a:cubicBezTo>
                  <a:pt x="53229" y="0"/>
                  <a:pt x="52101" y="1129"/>
                  <a:pt x="52102" y="2521"/>
                </a:cubicBezTo>
                <a:cubicBezTo>
                  <a:pt x="52102" y="3204"/>
                  <a:pt x="52379" y="3857"/>
                  <a:pt x="52869" y="4332"/>
                </a:cubicBezTo>
                <a:lnTo>
                  <a:pt x="58077" y="9524"/>
                </a:lnTo>
                <a:lnTo>
                  <a:pt x="15308" y="9524"/>
                </a:lnTo>
                <a:cubicBezTo>
                  <a:pt x="6867" y="9524"/>
                  <a:pt x="0" y="16391"/>
                  <a:pt x="0" y="24832"/>
                </a:cubicBezTo>
                <a:cubicBezTo>
                  <a:pt x="0" y="33544"/>
                  <a:pt x="8023" y="40165"/>
                  <a:pt x="16465" y="40165"/>
                </a:cubicBezTo>
                <a:lnTo>
                  <a:pt x="26846" y="40165"/>
                </a:lnTo>
                <a:lnTo>
                  <a:pt x="66449" y="40165"/>
                </a:lnTo>
                <a:cubicBezTo>
                  <a:pt x="72186" y="40165"/>
                  <a:pt x="76722" y="44697"/>
                  <a:pt x="76722" y="50433"/>
                </a:cubicBezTo>
                <a:cubicBezTo>
                  <a:pt x="76722" y="56169"/>
                  <a:pt x="72186" y="60700"/>
                  <a:pt x="66449" y="60700"/>
                </a:cubicBezTo>
                <a:lnTo>
                  <a:pt x="24872" y="60700"/>
                </a:lnTo>
                <a:lnTo>
                  <a:pt x="30065" y="55512"/>
                </a:lnTo>
                <a:cubicBezTo>
                  <a:pt x="31068" y="54548"/>
                  <a:pt x="31100" y="52952"/>
                  <a:pt x="30136" y="51949"/>
                </a:cubicBezTo>
                <a:cubicBezTo>
                  <a:pt x="29641" y="51434"/>
                  <a:pt x="28952" y="51153"/>
                  <a:pt x="28239" y="51176"/>
                </a:cubicBezTo>
                <a:cubicBezTo>
                  <a:pt x="27579" y="51192"/>
                  <a:pt x="26951" y="51466"/>
                  <a:pt x="26491" y="51939"/>
                </a:cubicBezTo>
                <a:lnTo>
                  <a:pt x="17001" y="61444"/>
                </a:lnTo>
                <a:cubicBezTo>
                  <a:pt x="16014" y="62425"/>
                  <a:pt x="16010" y="64021"/>
                  <a:pt x="16992" y="65008"/>
                </a:cubicBezTo>
                <a:cubicBezTo>
                  <a:pt x="16995" y="65011"/>
                  <a:pt x="16998" y="65014"/>
                  <a:pt x="17001" y="65017"/>
                </a:cubicBezTo>
                <a:lnTo>
                  <a:pt x="26491" y="74507"/>
                </a:lnTo>
                <a:cubicBezTo>
                  <a:pt x="27453" y="75514"/>
                  <a:pt x="29048" y="75550"/>
                  <a:pt x="30055" y="74588"/>
                </a:cubicBezTo>
                <a:cubicBezTo>
                  <a:pt x="31061" y="73627"/>
                  <a:pt x="31098" y="72032"/>
                  <a:pt x="30136" y="71025"/>
                </a:cubicBezTo>
                <a:cubicBezTo>
                  <a:pt x="30113" y="71001"/>
                  <a:pt x="30089" y="70977"/>
                  <a:pt x="30065" y="70953"/>
                </a:cubicBezTo>
                <a:lnTo>
                  <a:pt x="24852" y="65741"/>
                </a:lnTo>
                <a:lnTo>
                  <a:pt x="66449" y="65741"/>
                </a:lnTo>
                <a:cubicBezTo>
                  <a:pt x="74891" y="65741"/>
                  <a:pt x="81762" y="58874"/>
                  <a:pt x="81762" y="50433"/>
                </a:cubicBezTo>
                <a:cubicBezTo>
                  <a:pt x="81762" y="41991"/>
                  <a:pt x="74891" y="35120"/>
                  <a:pt x="66449" y="35120"/>
                </a:cubicBezTo>
                <a:lnTo>
                  <a:pt x="26846" y="35120"/>
                </a:lnTo>
                <a:lnTo>
                  <a:pt x="16465" y="35120"/>
                </a:lnTo>
                <a:cubicBezTo>
                  <a:pt x="10729" y="35120"/>
                  <a:pt x="5040" y="30298"/>
                  <a:pt x="5040" y="24832"/>
                </a:cubicBezTo>
                <a:cubicBezTo>
                  <a:pt x="5040" y="19096"/>
                  <a:pt x="9572" y="14565"/>
                  <a:pt x="15308" y="14565"/>
                </a:cubicBezTo>
                <a:lnTo>
                  <a:pt x="58062" y="14565"/>
                </a:lnTo>
                <a:lnTo>
                  <a:pt x="52869" y="19753"/>
                </a:lnTo>
                <a:cubicBezTo>
                  <a:pt x="51863" y="20714"/>
                  <a:pt x="51826" y="22310"/>
                  <a:pt x="52788" y="23316"/>
                </a:cubicBezTo>
                <a:cubicBezTo>
                  <a:pt x="53749" y="24323"/>
                  <a:pt x="55345" y="24359"/>
                  <a:pt x="56351" y="23398"/>
                </a:cubicBezTo>
                <a:cubicBezTo>
                  <a:pt x="56376" y="23374"/>
                  <a:pt x="56400" y="23351"/>
                  <a:pt x="56423" y="23326"/>
                </a:cubicBezTo>
                <a:lnTo>
                  <a:pt x="65933" y="13821"/>
                </a:lnTo>
                <a:cubicBezTo>
                  <a:pt x="66910" y="12838"/>
                  <a:pt x="66910" y="11251"/>
                  <a:pt x="65933" y="10268"/>
                </a:cubicBezTo>
                <a:lnTo>
                  <a:pt x="56423" y="758"/>
                </a:lnTo>
                <a:cubicBezTo>
                  <a:pt x="55949" y="273"/>
                  <a:pt x="55299" y="0"/>
                  <a:pt x="54621" y="0"/>
                </a:cubicBezTo>
                <a:close/>
              </a:path>
            </a:pathLst>
          </a:custGeom>
          <a:solidFill>
            <a:srgbClr val="000000"/>
          </a:solidFill>
          <a:ln w="5040" cap="rnd">
            <a:no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000000"/>
              </a:solidFill>
              <a:effectLst/>
              <a:uLnTx/>
              <a:uFillTx/>
              <a:latin typeface="Georgia"/>
              <a:ea typeface="+mn-ea"/>
              <a:cs typeface="+mn-cs"/>
            </a:endParaRPr>
          </a:p>
        </p:txBody>
      </p:sp>
      <p:cxnSp>
        <p:nvCxnSpPr>
          <p:cNvPr id="64" name="Straight Connector 63">
            <a:extLst>
              <a:ext uri="{FF2B5EF4-FFF2-40B4-BE49-F238E27FC236}">
                <a16:creationId xmlns:a16="http://schemas.microsoft.com/office/drawing/2014/main" id="{FD4A89AF-2BB0-5A81-14F2-C7E1177105F3}"/>
              </a:ext>
            </a:extLst>
          </p:cNvPr>
          <p:cNvCxnSpPr>
            <a:cxnSpLocks/>
            <a:stCxn id="65" idx="0"/>
          </p:cNvCxnSpPr>
          <p:nvPr/>
        </p:nvCxnSpPr>
        <p:spPr>
          <a:xfrm flipV="1">
            <a:off x="5001930" y="2646680"/>
            <a:ext cx="0" cy="1752983"/>
          </a:xfrm>
          <a:prstGeom prst="line">
            <a:avLst/>
          </a:prstGeom>
          <a:ln w="19050">
            <a:solidFill>
              <a:srgbClr val="909090"/>
            </a:solidFill>
            <a:headEnd type="oval"/>
          </a:ln>
        </p:spPr>
        <p:style>
          <a:lnRef idx="1">
            <a:schemeClr val="accent1"/>
          </a:lnRef>
          <a:fillRef idx="0">
            <a:schemeClr val="accent1"/>
          </a:fillRef>
          <a:effectRef idx="0">
            <a:schemeClr val="accent1"/>
          </a:effectRef>
          <a:fontRef idx="minor">
            <a:schemeClr val="tx1"/>
          </a:fontRef>
        </p:style>
      </p:cxnSp>
      <p:sp>
        <p:nvSpPr>
          <p:cNvPr id="65" name="Rounded Rectangle 52">
            <a:extLst>
              <a:ext uri="{FF2B5EF4-FFF2-40B4-BE49-F238E27FC236}">
                <a16:creationId xmlns:a16="http://schemas.microsoft.com/office/drawing/2014/main" id="{E67FA007-B944-CFDC-2076-A916716E78CD}"/>
              </a:ext>
            </a:extLst>
          </p:cNvPr>
          <p:cNvSpPr/>
          <p:nvPr/>
        </p:nvSpPr>
        <p:spPr>
          <a:xfrm>
            <a:off x="3688439" y="4399663"/>
            <a:ext cx="2626982" cy="1074402"/>
          </a:xfrm>
          <a:prstGeom prst="roundRect">
            <a:avLst>
              <a:gd name="adj" fmla="val 8667"/>
            </a:avLst>
          </a:prstGeom>
          <a:noFill/>
          <a:ln>
            <a:solidFill>
              <a:srgbClr val="90909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white"/>
              </a:solidFill>
              <a:effectLst/>
              <a:uLnTx/>
              <a:uFillTx/>
              <a:latin typeface="Georgia"/>
              <a:ea typeface="+mn-ea"/>
              <a:cs typeface="+mn-cs"/>
            </a:endParaRPr>
          </a:p>
        </p:txBody>
      </p:sp>
      <p:sp>
        <p:nvSpPr>
          <p:cNvPr id="66" name="TextBox 65">
            <a:extLst>
              <a:ext uri="{FF2B5EF4-FFF2-40B4-BE49-F238E27FC236}">
                <a16:creationId xmlns:a16="http://schemas.microsoft.com/office/drawing/2014/main" id="{2C78E1CA-42EC-A8E6-E6DC-178C91145BAE}"/>
              </a:ext>
            </a:extLst>
          </p:cNvPr>
          <p:cNvSpPr txBox="1"/>
          <p:nvPr/>
        </p:nvSpPr>
        <p:spPr>
          <a:xfrm>
            <a:off x="3695061" y="4521366"/>
            <a:ext cx="2613739" cy="830997"/>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IN" sz="1600" b="0" i="0" u="none" strike="noStrike" kern="1200" cap="none" spc="0" normalizeH="0" baseline="0" noProof="0" dirty="0">
                <a:ln>
                  <a:noFill/>
                </a:ln>
                <a:solidFill>
                  <a:srgbClr val="000000"/>
                </a:solidFill>
                <a:effectLst/>
                <a:uLnTx/>
                <a:uFillTx/>
                <a:latin typeface="Georgia"/>
                <a:ea typeface="+mn-ea"/>
                <a:cs typeface="+mn-cs"/>
              </a:rPr>
              <a:t>If you can make people feel bad enough, they will change</a:t>
            </a:r>
          </a:p>
        </p:txBody>
      </p:sp>
      <p:grpSp>
        <p:nvGrpSpPr>
          <p:cNvPr id="67" name="Google Shape;406;p13">
            <a:extLst>
              <a:ext uri="{FF2B5EF4-FFF2-40B4-BE49-F238E27FC236}">
                <a16:creationId xmlns:a16="http://schemas.microsoft.com/office/drawing/2014/main" id="{9494772B-E6B1-5054-6BB1-6072EA0C468F}"/>
              </a:ext>
            </a:extLst>
          </p:cNvPr>
          <p:cNvGrpSpPr/>
          <p:nvPr/>
        </p:nvGrpSpPr>
        <p:grpSpPr>
          <a:xfrm>
            <a:off x="4470670" y="1592700"/>
            <a:ext cx="1056476" cy="1056476"/>
            <a:chOff x="1298921" y="1400640"/>
            <a:chExt cx="824400" cy="824400"/>
          </a:xfrm>
        </p:grpSpPr>
        <p:sp>
          <p:nvSpPr>
            <p:cNvPr id="94" name="Google Shape;407;p13">
              <a:extLst>
                <a:ext uri="{FF2B5EF4-FFF2-40B4-BE49-F238E27FC236}">
                  <a16:creationId xmlns:a16="http://schemas.microsoft.com/office/drawing/2014/main" id="{E8BFC986-ACBC-006F-BC5A-F366EEFB493C}"/>
                </a:ext>
              </a:extLst>
            </p:cNvPr>
            <p:cNvSpPr/>
            <p:nvPr/>
          </p:nvSpPr>
          <p:spPr>
            <a:xfrm rot="-5400000">
              <a:off x="1298921" y="1400640"/>
              <a:ext cx="824400" cy="824400"/>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sz="1800" b="1" i="0" u="none" strike="noStrike" kern="1200" cap="all" spc="0" normalizeH="0" baseline="0" noProof="0">
                <a:ln>
                  <a:noFill/>
                </a:ln>
                <a:solidFill>
                  <a:prstClr val="white"/>
                </a:solidFill>
                <a:effectLst/>
                <a:uLnTx/>
                <a:uFillTx/>
                <a:latin typeface="Georgia"/>
                <a:ea typeface="+mn-ea"/>
                <a:cs typeface="Calibri" panose="020F0502020204030204" pitchFamily="34" charset="0"/>
                <a:sym typeface="Arial"/>
              </a:endParaRPr>
            </a:p>
          </p:txBody>
        </p:sp>
        <p:sp>
          <p:nvSpPr>
            <p:cNvPr id="95" name="Google Shape;408;p13">
              <a:extLst>
                <a:ext uri="{FF2B5EF4-FFF2-40B4-BE49-F238E27FC236}">
                  <a16:creationId xmlns:a16="http://schemas.microsoft.com/office/drawing/2014/main" id="{1D9F527F-8144-F9C9-325D-5D625F831A30}"/>
                </a:ext>
              </a:extLst>
            </p:cNvPr>
            <p:cNvSpPr/>
            <p:nvPr/>
          </p:nvSpPr>
          <p:spPr>
            <a:xfrm rot="16200000">
              <a:off x="1373850" y="1475658"/>
              <a:ext cx="674456" cy="674458"/>
            </a:xfrm>
            <a:prstGeom prst="ellipse">
              <a:avLst/>
            </a:prstGeom>
            <a:solidFill>
              <a:schemeClr val="bg1">
                <a:lumMod val="95000"/>
              </a:schemeClr>
            </a:solidFill>
            <a:ln>
              <a:noFill/>
            </a:ln>
            <a:effectLst>
              <a:outerShdw blurRad="50800" dist="38100" dir="2700000" algn="tl" rotWithShape="0">
                <a:prstClr val="black">
                  <a:alpha val="40000"/>
                </a:prstClr>
              </a:outerShdw>
            </a:effectLst>
          </p:spPr>
          <p:txBody>
            <a:bodyPr spcFirstLastPara="1" wrap="square" lIns="0" tIns="0" rIns="0" bIns="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200"/>
                <a:buFontTx/>
                <a:buNone/>
                <a:tabLst/>
                <a:defRPr/>
              </a:pPr>
              <a:endParaRPr kumimoji="0" sz="1800" b="1" i="0" u="none" strike="noStrike" kern="1200" cap="none" spc="0" normalizeH="0" baseline="0" noProof="0">
                <a:ln>
                  <a:noFill/>
                </a:ln>
                <a:solidFill>
                  <a:srgbClr val="007A2F"/>
                </a:solidFill>
                <a:effectLst/>
                <a:uLnTx/>
                <a:uFillTx/>
                <a:latin typeface="Georgia"/>
                <a:ea typeface="Arial"/>
                <a:cs typeface="Arial"/>
                <a:sym typeface="Arial"/>
              </a:endParaRPr>
            </a:p>
          </p:txBody>
        </p:sp>
      </p:grpSp>
      <p:grpSp>
        <p:nvGrpSpPr>
          <p:cNvPr id="68" name="Group 67">
            <a:extLst>
              <a:ext uri="{FF2B5EF4-FFF2-40B4-BE49-F238E27FC236}">
                <a16:creationId xmlns:a16="http://schemas.microsoft.com/office/drawing/2014/main" id="{4A4EECD8-4ACD-CD7F-F147-2C9A3F10653A}"/>
              </a:ext>
            </a:extLst>
          </p:cNvPr>
          <p:cNvGrpSpPr/>
          <p:nvPr/>
        </p:nvGrpSpPr>
        <p:grpSpPr>
          <a:xfrm>
            <a:off x="4824684" y="1817437"/>
            <a:ext cx="367735" cy="557568"/>
            <a:chOff x="-1203023" y="2863721"/>
            <a:chExt cx="426539" cy="646728"/>
          </a:xfrm>
        </p:grpSpPr>
        <p:sp>
          <p:nvSpPr>
            <p:cNvPr id="90" name="Freeform: Shape 89">
              <a:extLst>
                <a:ext uri="{FF2B5EF4-FFF2-40B4-BE49-F238E27FC236}">
                  <a16:creationId xmlns:a16="http://schemas.microsoft.com/office/drawing/2014/main" id="{F25452C3-6E66-C485-19F5-5667438B18E4}"/>
                </a:ext>
              </a:extLst>
            </p:cNvPr>
            <p:cNvSpPr/>
            <p:nvPr/>
          </p:nvSpPr>
          <p:spPr>
            <a:xfrm>
              <a:off x="-1203023" y="2863721"/>
              <a:ext cx="426539" cy="646728"/>
            </a:xfrm>
            <a:custGeom>
              <a:avLst/>
              <a:gdLst>
                <a:gd name="connsiteX0" fmla="*/ 57541 w 426539"/>
                <a:gd name="connsiteY0" fmla="*/ 421977 h 646728"/>
                <a:gd name="connsiteX1" fmla="*/ 73914 w 426539"/>
                <a:gd name="connsiteY1" fmla="*/ 421977 h 646728"/>
                <a:gd name="connsiteX2" fmla="*/ 73914 w 426539"/>
                <a:gd name="connsiteY2" fmla="*/ 591102 h 646728"/>
                <a:gd name="connsiteX3" fmla="*/ 57541 w 426539"/>
                <a:gd name="connsiteY3" fmla="*/ 591102 h 646728"/>
                <a:gd name="connsiteX4" fmla="*/ 25289 w 426539"/>
                <a:gd name="connsiteY4" fmla="*/ 579939 h 646728"/>
                <a:gd name="connsiteX5" fmla="*/ 18107 w 426539"/>
                <a:gd name="connsiteY5" fmla="*/ 539963 h 646728"/>
                <a:gd name="connsiteX6" fmla="*/ 18107 w 426539"/>
                <a:gd name="connsiteY6" fmla="*/ 473135 h 646728"/>
                <a:gd name="connsiteX7" fmla="*/ 25289 w 426539"/>
                <a:gd name="connsiteY7" fmla="*/ 433140 h 646728"/>
                <a:gd name="connsiteX8" fmla="*/ 57541 w 426539"/>
                <a:gd name="connsiteY8" fmla="*/ 421977 h 646728"/>
                <a:gd name="connsiteX9" fmla="*/ 230972 w 426539"/>
                <a:gd name="connsiteY9" fmla="*/ 362845 h 646728"/>
                <a:gd name="connsiteX10" fmla="*/ 230972 w 426539"/>
                <a:gd name="connsiteY10" fmla="*/ 392763 h 646728"/>
                <a:gd name="connsiteX11" fmla="*/ 239906 w 426539"/>
                <a:gd name="connsiteY11" fmla="*/ 403774 h 646728"/>
                <a:gd name="connsiteX12" fmla="*/ 307924 w 426539"/>
                <a:gd name="connsiteY12" fmla="*/ 404374 h 646728"/>
                <a:gd name="connsiteX13" fmla="*/ 328174 w 426539"/>
                <a:gd name="connsiteY13" fmla="*/ 426491 h 646728"/>
                <a:gd name="connsiteX14" fmla="*/ 323212 w 426539"/>
                <a:gd name="connsiteY14" fmla="*/ 440779 h 646728"/>
                <a:gd name="connsiteX15" fmla="*/ 308372 w 426539"/>
                <a:gd name="connsiteY15" fmla="*/ 447084 h 646728"/>
                <a:gd name="connsiteX16" fmla="*/ 308534 w 426539"/>
                <a:gd name="connsiteY16" fmla="*/ 465096 h 646728"/>
                <a:gd name="connsiteX17" fmla="*/ 325498 w 426539"/>
                <a:gd name="connsiteY17" fmla="*/ 476212 h 646728"/>
                <a:gd name="connsiteX18" fmla="*/ 325498 w 426539"/>
                <a:gd name="connsiteY18" fmla="*/ 499929 h 646728"/>
                <a:gd name="connsiteX19" fmla="*/ 308534 w 426539"/>
                <a:gd name="connsiteY19" fmla="*/ 511092 h 646728"/>
                <a:gd name="connsiteX20" fmla="*/ 308534 w 426539"/>
                <a:gd name="connsiteY20" fmla="*/ 529047 h 646728"/>
                <a:gd name="connsiteX21" fmla="*/ 325498 w 426539"/>
                <a:gd name="connsiteY21" fmla="*/ 540210 h 646728"/>
                <a:gd name="connsiteX22" fmla="*/ 325498 w 426539"/>
                <a:gd name="connsiteY22" fmla="*/ 563975 h 646728"/>
                <a:gd name="connsiteX23" fmla="*/ 308534 w 426539"/>
                <a:gd name="connsiteY23" fmla="*/ 575139 h 646728"/>
                <a:gd name="connsiteX24" fmla="*/ 303905 w 426539"/>
                <a:gd name="connsiteY24" fmla="*/ 591760 h 646728"/>
                <a:gd name="connsiteX25" fmla="*/ 310458 w 426539"/>
                <a:gd name="connsiteY25" fmla="*/ 599046 h 646728"/>
                <a:gd name="connsiteX26" fmla="*/ 310458 w 426539"/>
                <a:gd name="connsiteY26" fmla="*/ 619487 h 646728"/>
                <a:gd name="connsiteX27" fmla="*/ 297009 w 426539"/>
                <a:gd name="connsiteY27" fmla="*/ 628612 h 646728"/>
                <a:gd name="connsiteX28" fmla="*/ 191348 w 426539"/>
                <a:gd name="connsiteY28" fmla="*/ 628774 h 646728"/>
                <a:gd name="connsiteX29" fmla="*/ 134398 w 426539"/>
                <a:gd name="connsiteY29" fmla="*/ 611905 h 646728"/>
                <a:gd name="connsiteX30" fmla="*/ 91935 w 426539"/>
                <a:gd name="connsiteY30" fmla="*/ 591607 h 646728"/>
                <a:gd name="connsiteX31" fmla="*/ 91935 w 426539"/>
                <a:gd name="connsiteY31" fmla="*/ 421529 h 646728"/>
                <a:gd name="connsiteX32" fmla="*/ 135941 w 426539"/>
                <a:gd name="connsiteY32" fmla="*/ 401698 h 646728"/>
                <a:gd name="connsiteX33" fmla="*/ 193586 w 426539"/>
                <a:gd name="connsiteY33" fmla="*/ 372428 h 646728"/>
                <a:gd name="connsiteX34" fmla="*/ 230972 w 426539"/>
                <a:gd name="connsiteY34" fmla="*/ 362845 h 646728"/>
                <a:gd name="connsiteX35" fmla="*/ 248984 w 426539"/>
                <a:gd name="connsiteY35" fmla="*/ 323555 h 646728"/>
                <a:gd name="connsiteX36" fmla="*/ 264262 w 426539"/>
                <a:gd name="connsiteY36" fmla="*/ 324307 h 646728"/>
                <a:gd name="connsiteX37" fmla="*/ 279644 w 426539"/>
                <a:gd name="connsiteY37" fmla="*/ 323555 h 646728"/>
                <a:gd name="connsiteX38" fmla="*/ 279644 w 426539"/>
                <a:gd name="connsiteY38" fmla="*/ 386115 h 646728"/>
                <a:gd name="connsiteX39" fmla="*/ 248993 w 426539"/>
                <a:gd name="connsiteY39" fmla="*/ 385877 h 646728"/>
                <a:gd name="connsiteX40" fmla="*/ 248993 w 426539"/>
                <a:gd name="connsiteY40" fmla="*/ 323555 h 646728"/>
                <a:gd name="connsiteX41" fmla="*/ 264252 w 426539"/>
                <a:gd name="connsiteY41" fmla="*/ 18012 h 646728"/>
                <a:gd name="connsiteX42" fmla="*/ 408575 w 426539"/>
                <a:gd name="connsiteY42" fmla="*/ 162173 h 646728"/>
                <a:gd name="connsiteX43" fmla="*/ 264252 w 426539"/>
                <a:gd name="connsiteY43" fmla="*/ 306295 h 646728"/>
                <a:gd name="connsiteX44" fmla="*/ 120044 w 426539"/>
                <a:gd name="connsiteY44" fmla="*/ 162173 h 646728"/>
                <a:gd name="connsiteX45" fmla="*/ 264252 w 426539"/>
                <a:gd name="connsiteY45" fmla="*/ 18012 h 646728"/>
                <a:gd name="connsiteX46" fmla="*/ 264252 w 426539"/>
                <a:gd name="connsiteY46" fmla="*/ 0 h 646728"/>
                <a:gd name="connsiteX47" fmla="*/ 102089 w 426539"/>
                <a:gd name="connsiteY47" fmla="*/ 162163 h 646728"/>
                <a:gd name="connsiteX48" fmla="*/ 230972 w 426539"/>
                <a:gd name="connsiteY48" fmla="*/ 320878 h 646728"/>
                <a:gd name="connsiteX49" fmla="*/ 230972 w 426539"/>
                <a:gd name="connsiteY49" fmla="*/ 344291 h 646728"/>
                <a:gd name="connsiteX50" fmla="*/ 189100 w 426539"/>
                <a:gd name="connsiteY50" fmla="*/ 355006 h 646728"/>
                <a:gd name="connsiteX51" fmla="*/ 124968 w 426539"/>
                <a:gd name="connsiteY51" fmla="*/ 387506 h 646728"/>
                <a:gd name="connsiteX52" fmla="*/ 84525 w 426539"/>
                <a:gd name="connsiteY52" fmla="*/ 403974 h 646728"/>
                <a:gd name="connsiteX53" fmla="*/ 57541 w 426539"/>
                <a:gd name="connsiteY53" fmla="*/ 403974 h 646728"/>
                <a:gd name="connsiteX54" fmla="*/ 10554 w 426539"/>
                <a:gd name="connsiteY54" fmla="*/ 422824 h 646728"/>
                <a:gd name="connsiteX55" fmla="*/ 0 w 426539"/>
                <a:gd name="connsiteY55" fmla="*/ 473135 h 646728"/>
                <a:gd name="connsiteX56" fmla="*/ 0 w 426539"/>
                <a:gd name="connsiteY56" fmla="*/ 539963 h 646728"/>
                <a:gd name="connsiteX57" fmla="*/ 10554 w 426539"/>
                <a:gd name="connsiteY57" fmla="*/ 590255 h 646728"/>
                <a:gd name="connsiteX58" fmla="*/ 57541 w 426539"/>
                <a:gd name="connsiteY58" fmla="*/ 609067 h 646728"/>
                <a:gd name="connsiteX59" fmla="*/ 84525 w 426539"/>
                <a:gd name="connsiteY59" fmla="*/ 609067 h 646728"/>
                <a:gd name="connsiteX60" fmla="*/ 123511 w 426539"/>
                <a:gd name="connsiteY60" fmla="*/ 626326 h 646728"/>
                <a:gd name="connsiteX61" fmla="*/ 191338 w 426539"/>
                <a:gd name="connsiteY61" fmla="*/ 646729 h 646728"/>
                <a:gd name="connsiteX62" fmla="*/ 296751 w 426539"/>
                <a:gd name="connsiteY62" fmla="*/ 646576 h 646728"/>
                <a:gd name="connsiteX63" fmla="*/ 326527 w 426539"/>
                <a:gd name="connsiteY63" fmla="*/ 627574 h 646728"/>
                <a:gd name="connsiteX64" fmla="*/ 325622 w 426539"/>
                <a:gd name="connsiteY64" fmla="*/ 589188 h 646728"/>
                <a:gd name="connsiteX65" fmla="*/ 331575 w 426539"/>
                <a:gd name="connsiteY65" fmla="*/ 519627 h 646728"/>
                <a:gd name="connsiteX66" fmla="*/ 332613 w 426539"/>
                <a:gd name="connsiteY66" fmla="*/ 456076 h 646728"/>
                <a:gd name="connsiteX67" fmla="*/ 346167 w 426539"/>
                <a:gd name="connsiteY67" fmla="*/ 426615 h 646728"/>
                <a:gd name="connsiteX68" fmla="*/ 309248 w 426539"/>
                <a:gd name="connsiteY68" fmla="*/ 386429 h 646728"/>
                <a:gd name="connsiteX69" fmla="*/ 297590 w 426539"/>
                <a:gd name="connsiteY69" fmla="*/ 386324 h 646728"/>
                <a:gd name="connsiteX70" fmla="*/ 297590 w 426539"/>
                <a:gd name="connsiteY70" fmla="*/ 320850 h 646728"/>
                <a:gd name="connsiteX71" fmla="*/ 426539 w 426539"/>
                <a:gd name="connsiteY71" fmla="*/ 162182 h 646728"/>
                <a:gd name="connsiteX72" fmla="*/ 264252 w 426539"/>
                <a:gd name="connsiteY72" fmla="*/ 0 h 646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426539" h="646728">
                  <a:moveTo>
                    <a:pt x="57541" y="421977"/>
                  </a:moveTo>
                  <a:lnTo>
                    <a:pt x="73914" y="421977"/>
                  </a:lnTo>
                  <a:lnTo>
                    <a:pt x="73914" y="591102"/>
                  </a:lnTo>
                  <a:lnTo>
                    <a:pt x="57541" y="591102"/>
                  </a:lnTo>
                  <a:cubicBezTo>
                    <a:pt x="38538" y="591102"/>
                    <a:pt x="30299" y="587083"/>
                    <a:pt x="25289" y="579939"/>
                  </a:cubicBezTo>
                  <a:cubicBezTo>
                    <a:pt x="20279" y="572795"/>
                    <a:pt x="18107" y="559508"/>
                    <a:pt x="18107" y="539963"/>
                  </a:cubicBezTo>
                  <a:lnTo>
                    <a:pt x="18107" y="473135"/>
                  </a:lnTo>
                  <a:cubicBezTo>
                    <a:pt x="18107" y="453590"/>
                    <a:pt x="20279" y="440293"/>
                    <a:pt x="25289" y="433140"/>
                  </a:cubicBezTo>
                  <a:cubicBezTo>
                    <a:pt x="30299" y="425996"/>
                    <a:pt x="38538" y="421977"/>
                    <a:pt x="57541" y="421977"/>
                  </a:cubicBezTo>
                  <a:close/>
                  <a:moveTo>
                    <a:pt x="230972" y="362845"/>
                  </a:moveTo>
                  <a:lnTo>
                    <a:pt x="230972" y="392763"/>
                  </a:lnTo>
                  <a:cubicBezTo>
                    <a:pt x="229934" y="397916"/>
                    <a:pt x="232762" y="403974"/>
                    <a:pt x="239906" y="403774"/>
                  </a:cubicBezTo>
                  <a:lnTo>
                    <a:pt x="307924" y="404374"/>
                  </a:lnTo>
                  <a:cubicBezTo>
                    <a:pt x="322612" y="405603"/>
                    <a:pt x="328222" y="415776"/>
                    <a:pt x="328174" y="426491"/>
                  </a:cubicBezTo>
                  <a:cubicBezTo>
                    <a:pt x="328174" y="431902"/>
                    <a:pt x="326384" y="437112"/>
                    <a:pt x="323212" y="440779"/>
                  </a:cubicBezTo>
                  <a:cubicBezTo>
                    <a:pt x="320040" y="444398"/>
                    <a:pt x="315668" y="446932"/>
                    <a:pt x="308372" y="447084"/>
                  </a:cubicBezTo>
                  <a:cubicBezTo>
                    <a:pt x="296866" y="447627"/>
                    <a:pt x="297009" y="464753"/>
                    <a:pt x="308534" y="465096"/>
                  </a:cubicBezTo>
                  <a:cubicBezTo>
                    <a:pt x="315220" y="465096"/>
                    <a:pt x="321783" y="469021"/>
                    <a:pt x="325498" y="476212"/>
                  </a:cubicBezTo>
                  <a:cubicBezTo>
                    <a:pt x="329270" y="483451"/>
                    <a:pt x="329270" y="492681"/>
                    <a:pt x="325498" y="499929"/>
                  </a:cubicBezTo>
                  <a:cubicBezTo>
                    <a:pt x="321774" y="507178"/>
                    <a:pt x="315220" y="511092"/>
                    <a:pt x="308534" y="511092"/>
                  </a:cubicBezTo>
                  <a:cubicBezTo>
                    <a:pt x="297009" y="511540"/>
                    <a:pt x="297009" y="528599"/>
                    <a:pt x="308534" y="529047"/>
                  </a:cubicBezTo>
                  <a:cubicBezTo>
                    <a:pt x="315220" y="529047"/>
                    <a:pt x="321783" y="532971"/>
                    <a:pt x="325498" y="540210"/>
                  </a:cubicBezTo>
                  <a:cubicBezTo>
                    <a:pt x="329270" y="547402"/>
                    <a:pt x="329270" y="556784"/>
                    <a:pt x="325498" y="563975"/>
                  </a:cubicBezTo>
                  <a:cubicBezTo>
                    <a:pt x="321774" y="571214"/>
                    <a:pt x="315220" y="575139"/>
                    <a:pt x="308534" y="575139"/>
                  </a:cubicBezTo>
                  <a:cubicBezTo>
                    <a:pt x="299552" y="575234"/>
                    <a:pt x="296275" y="587045"/>
                    <a:pt x="303905" y="591760"/>
                  </a:cubicBezTo>
                  <a:cubicBezTo>
                    <a:pt x="306495" y="593303"/>
                    <a:pt x="308820" y="595770"/>
                    <a:pt x="310458" y="599046"/>
                  </a:cubicBezTo>
                  <a:cubicBezTo>
                    <a:pt x="313582" y="605200"/>
                    <a:pt x="313582" y="613334"/>
                    <a:pt x="310458" y="619487"/>
                  </a:cubicBezTo>
                  <a:cubicBezTo>
                    <a:pt x="307381" y="625640"/>
                    <a:pt x="302181" y="628612"/>
                    <a:pt x="297009" y="628612"/>
                  </a:cubicBezTo>
                  <a:lnTo>
                    <a:pt x="191348" y="628774"/>
                  </a:lnTo>
                  <a:cubicBezTo>
                    <a:pt x="158601" y="628821"/>
                    <a:pt x="146294" y="620840"/>
                    <a:pt x="134398" y="611905"/>
                  </a:cubicBezTo>
                  <a:cubicBezTo>
                    <a:pt x="123682" y="603866"/>
                    <a:pt x="112128" y="593798"/>
                    <a:pt x="91935" y="591607"/>
                  </a:cubicBezTo>
                  <a:lnTo>
                    <a:pt x="91935" y="421529"/>
                  </a:lnTo>
                  <a:cubicBezTo>
                    <a:pt x="111976" y="419605"/>
                    <a:pt x="124282" y="410823"/>
                    <a:pt x="135941" y="401698"/>
                  </a:cubicBezTo>
                  <a:cubicBezTo>
                    <a:pt x="148933" y="391573"/>
                    <a:pt x="162620" y="380619"/>
                    <a:pt x="193586" y="372428"/>
                  </a:cubicBezTo>
                  <a:lnTo>
                    <a:pt x="230972" y="362845"/>
                  </a:lnTo>
                  <a:close/>
                  <a:moveTo>
                    <a:pt x="248984" y="323555"/>
                  </a:moveTo>
                  <a:cubicBezTo>
                    <a:pt x="254051" y="324012"/>
                    <a:pt x="259109" y="324307"/>
                    <a:pt x="264262" y="324307"/>
                  </a:cubicBezTo>
                  <a:cubicBezTo>
                    <a:pt x="269481" y="324307"/>
                    <a:pt x="274587" y="324012"/>
                    <a:pt x="279644" y="323555"/>
                  </a:cubicBezTo>
                  <a:lnTo>
                    <a:pt x="279644" y="386115"/>
                  </a:lnTo>
                  <a:lnTo>
                    <a:pt x="248993" y="385877"/>
                  </a:lnTo>
                  <a:lnTo>
                    <a:pt x="248993" y="323555"/>
                  </a:lnTo>
                  <a:close/>
                  <a:moveTo>
                    <a:pt x="264252" y="18012"/>
                  </a:moveTo>
                  <a:cubicBezTo>
                    <a:pt x="344034" y="18012"/>
                    <a:pt x="408575" y="82458"/>
                    <a:pt x="408575" y="162173"/>
                  </a:cubicBezTo>
                  <a:cubicBezTo>
                    <a:pt x="408575" y="241849"/>
                    <a:pt x="344034" y="306295"/>
                    <a:pt x="264252" y="306295"/>
                  </a:cubicBezTo>
                  <a:cubicBezTo>
                    <a:pt x="184490" y="306295"/>
                    <a:pt x="120044" y="241849"/>
                    <a:pt x="120044" y="162173"/>
                  </a:cubicBezTo>
                  <a:cubicBezTo>
                    <a:pt x="120053" y="82458"/>
                    <a:pt x="184490" y="18012"/>
                    <a:pt x="264252" y="18012"/>
                  </a:cubicBezTo>
                  <a:close/>
                  <a:moveTo>
                    <a:pt x="264252" y="0"/>
                  </a:moveTo>
                  <a:cubicBezTo>
                    <a:pt x="174755" y="0"/>
                    <a:pt x="102089" y="72723"/>
                    <a:pt x="102089" y="162163"/>
                  </a:cubicBezTo>
                  <a:cubicBezTo>
                    <a:pt x="102089" y="240201"/>
                    <a:pt x="157458" y="305495"/>
                    <a:pt x="230972" y="320878"/>
                  </a:cubicBezTo>
                  <a:lnTo>
                    <a:pt x="230972" y="344291"/>
                  </a:lnTo>
                  <a:lnTo>
                    <a:pt x="189100" y="355006"/>
                  </a:lnTo>
                  <a:cubicBezTo>
                    <a:pt x="160030" y="362493"/>
                    <a:pt x="142323" y="373818"/>
                    <a:pt x="124968" y="387506"/>
                  </a:cubicBezTo>
                  <a:cubicBezTo>
                    <a:pt x="111966" y="397631"/>
                    <a:pt x="104670" y="403774"/>
                    <a:pt x="84525" y="403974"/>
                  </a:cubicBezTo>
                  <a:lnTo>
                    <a:pt x="57541" y="403974"/>
                  </a:lnTo>
                  <a:cubicBezTo>
                    <a:pt x="35604" y="403974"/>
                    <a:pt x="19536" y="409966"/>
                    <a:pt x="10554" y="422824"/>
                  </a:cubicBezTo>
                  <a:cubicBezTo>
                    <a:pt x="1581" y="435683"/>
                    <a:pt x="0" y="452438"/>
                    <a:pt x="0" y="473135"/>
                  </a:cubicBezTo>
                  <a:lnTo>
                    <a:pt x="0" y="539963"/>
                  </a:lnTo>
                  <a:cubicBezTo>
                    <a:pt x="0" y="560642"/>
                    <a:pt x="1591" y="577425"/>
                    <a:pt x="10554" y="590255"/>
                  </a:cubicBezTo>
                  <a:cubicBezTo>
                    <a:pt x="19536" y="603114"/>
                    <a:pt x="35604" y="609067"/>
                    <a:pt x="57541" y="609067"/>
                  </a:cubicBezTo>
                  <a:lnTo>
                    <a:pt x="84525" y="609067"/>
                  </a:lnTo>
                  <a:cubicBezTo>
                    <a:pt x="104327" y="609267"/>
                    <a:pt x="110423" y="616506"/>
                    <a:pt x="123511" y="626326"/>
                  </a:cubicBezTo>
                  <a:cubicBezTo>
                    <a:pt x="136617" y="636108"/>
                    <a:pt x="155362" y="646776"/>
                    <a:pt x="191338" y="646729"/>
                  </a:cubicBezTo>
                  <a:lnTo>
                    <a:pt x="296751" y="646576"/>
                  </a:lnTo>
                  <a:cubicBezTo>
                    <a:pt x="309401" y="646776"/>
                    <a:pt x="320726" y="639032"/>
                    <a:pt x="326527" y="627574"/>
                  </a:cubicBezTo>
                  <a:cubicBezTo>
                    <a:pt x="332327" y="616125"/>
                    <a:pt x="331422" y="600637"/>
                    <a:pt x="325622" y="589188"/>
                  </a:cubicBezTo>
                  <a:cubicBezTo>
                    <a:pt x="347015" y="575796"/>
                    <a:pt x="356578" y="542687"/>
                    <a:pt x="331575" y="519627"/>
                  </a:cubicBezTo>
                  <a:cubicBezTo>
                    <a:pt x="352911" y="503853"/>
                    <a:pt x="349587" y="472754"/>
                    <a:pt x="332613" y="456076"/>
                  </a:cubicBezTo>
                  <a:cubicBezTo>
                    <a:pt x="341690" y="450275"/>
                    <a:pt x="346167" y="437178"/>
                    <a:pt x="346167" y="426615"/>
                  </a:cubicBezTo>
                  <a:cubicBezTo>
                    <a:pt x="346167" y="405613"/>
                    <a:pt x="330327" y="386563"/>
                    <a:pt x="309248" y="386429"/>
                  </a:cubicBezTo>
                  <a:lnTo>
                    <a:pt x="297590" y="386324"/>
                  </a:lnTo>
                  <a:lnTo>
                    <a:pt x="297590" y="320850"/>
                  </a:lnTo>
                  <a:cubicBezTo>
                    <a:pt x="371161" y="305467"/>
                    <a:pt x="426539" y="240230"/>
                    <a:pt x="426539" y="162182"/>
                  </a:cubicBezTo>
                  <a:cubicBezTo>
                    <a:pt x="426539" y="72723"/>
                    <a:pt x="353759" y="0"/>
                    <a:pt x="264252" y="0"/>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000000"/>
                </a:solidFill>
                <a:effectLst/>
                <a:uLnTx/>
                <a:uFillTx/>
                <a:latin typeface="Georgia"/>
                <a:ea typeface="+mn-ea"/>
                <a:cs typeface="+mn-cs"/>
              </a:endParaRPr>
            </a:p>
          </p:txBody>
        </p:sp>
        <p:sp>
          <p:nvSpPr>
            <p:cNvPr id="91" name="Freeform: Shape 90">
              <a:extLst>
                <a:ext uri="{FF2B5EF4-FFF2-40B4-BE49-F238E27FC236}">
                  <a16:creationId xmlns:a16="http://schemas.microsoft.com/office/drawing/2014/main" id="{AE2B7DE3-EBBB-36BE-7691-785A55A593FD}"/>
                </a:ext>
              </a:extLst>
            </p:cNvPr>
            <p:cNvSpPr/>
            <p:nvPr/>
          </p:nvSpPr>
          <p:spPr>
            <a:xfrm>
              <a:off x="-1004627" y="3050792"/>
              <a:ext cx="132224" cy="43897"/>
            </a:xfrm>
            <a:custGeom>
              <a:avLst/>
              <a:gdLst>
                <a:gd name="connsiteX0" fmla="*/ 65856 w 132224"/>
                <a:gd name="connsiteY0" fmla="*/ 0 h 43897"/>
                <a:gd name="connsiteX1" fmla="*/ 2820 w 132224"/>
                <a:gd name="connsiteY1" fmla="*/ 27984 h 43897"/>
                <a:gd name="connsiteX2" fmla="*/ 2515 w 132224"/>
                <a:gd name="connsiteY2" fmla="*/ 40777 h 43897"/>
                <a:gd name="connsiteX3" fmla="*/ 15316 w 132224"/>
                <a:gd name="connsiteY3" fmla="*/ 40881 h 43897"/>
                <a:gd name="connsiteX4" fmla="*/ 65866 w 132224"/>
                <a:gd name="connsiteY4" fmla="*/ 17955 h 43897"/>
                <a:gd name="connsiteX5" fmla="*/ 116529 w 132224"/>
                <a:gd name="connsiteY5" fmla="*/ 40881 h 43897"/>
                <a:gd name="connsiteX6" fmla="*/ 129721 w 132224"/>
                <a:gd name="connsiteY6" fmla="*/ 41138 h 43897"/>
                <a:gd name="connsiteX7" fmla="*/ 128969 w 132224"/>
                <a:gd name="connsiteY7" fmla="*/ 27994 h 43897"/>
                <a:gd name="connsiteX8" fmla="*/ 65856 w 132224"/>
                <a:gd name="connsiteY8" fmla="*/ 0 h 43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2224" h="43897">
                  <a:moveTo>
                    <a:pt x="65856" y="0"/>
                  </a:moveTo>
                  <a:cubicBezTo>
                    <a:pt x="43682" y="0"/>
                    <a:pt x="21708" y="9725"/>
                    <a:pt x="2820" y="27984"/>
                  </a:cubicBezTo>
                  <a:cubicBezTo>
                    <a:pt x="-819" y="31404"/>
                    <a:pt x="-952" y="37157"/>
                    <a:pt x="2515" y="40777"/>
                  </a:cubicBezTo>
                  <a:cubicBezTo>
                    <a:pt x="6029" y="44358"/>
                    <a:pt x="11802" y="44444"/>
                    <a:pt x="15316" y="40881"/>
                  </a:cubicBezTo>
                  <a:cubicBezTo>
                    <a:pt x="31585" y="25213"/>
                    <a:pt x="48854" y="17955"/>
                    <a:pt x="65866" y="17955"/>
                  </a:cubicBezTo>
                  <a:cubicBezTo>
                    <a:pt x="82934" y="17955"/>
                    <a:pt x="100241" y="25213"/>
                    <a:pt x="116529" y="40881"/>
                  </a:cubicBezTo>
                  <a:cubicBezTo>
                    <a:pt x="119996" y="44806"/>
                    <a:pt x="126102" y="44910"/>
                    <a:pt x="129721" y="41138"/>
                  </a:cubicBezTo>
                  <a:cubicBezTo>
                    <a:pt x="133331" y="37367"/>
                    <a:pt x="132998" y="31309"/>
                    <a:pt x="128969" y="27994"/>
                  </a:cubicBezTo>
                  <a:cubicBezTo>
                    <a:pt x="110071" y="9735"/>
                    <a:pt x="88087" y="0"/>
                    <a:pt x="65856" y="0"/>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000000"/>
                </a:solidFill>
                <a:effectLst/>
                <a:uLnTx/>
                <a:uFillTx/>
                <a:latin typeface="Georgia"/>
                <a:ea typeface="+mn-ea"/>
                <a:cs typeface="+mn-cs"/>
              </a:endParaRPr>
            </a:p>
          </p:txBody>
        </p:sp>
        <p:sp>
          <p:nvSpPr>
            <p:cNvPr id="92" name="Freeform: Shape 91">
              <a:extLst>
                <a:ext uri="{FF2B5EF4-FFF2-40B4-BE49-F238E27FC236}">
                  <a16:creationId xmlns:a16="http://schemas.microsoft.com/office/drawing/2014/main" id="{901F369E-9689-6EF3-647B-36045E52A32E}"/>
                </a:ext>
              </a:extLst>
            </p:cNvPr>
            <p:cNvSpPr/>
            <p:nvPr/>
          </p:nvSpPr>
          <p:spPr>
            <a:xfrm>
              <a:off x="-997504" y="2967065"/>
              <a:ext cx="17958" cy="48417"/>
            </a:xfrm>
            <a:custGeom>
              <a:avLst/>
              <a:gdLst>
                <a:gd name="connsiteX0" fmla="*/ 8841 w 17958"/>
                <a:gd name="connsiteY0" fmla="*/ 2 h 48417"/>
                <a:gd name="connsiteX1" fmla="*/ 2 w 17958"/>
                <a:gd name="connsiteY1" fmla="*/ 9117 h 48417"/>
                <a:gd name="connsiteX2" fmla="*/ 2 w 17958"/>
                <a:gd name="connsiteY2" fmla="*/ 39283 h 48417"/>
                <a:gd name="connsiteX3" fmla="*/ 8984 w 17958"/>
                <a:gd name="connsiteY3" fmla="*/ 48417 h 48417"/>
                <a:gd name="connsiteX4" fmla="*/ 17956 w 17958"/>
                <a:gd name="connsiteY4" fmla="*/ 39283 h 48417"/>
                <a:gd name="connsiteX5" fmla="*/ 17956 w 17958"/>
                <a:gd name="connsiteY5" fmla="*/ 9117 h 48417"/>
                <a:gd name="connsiteX6" fmla="*/ 8841 w 17958"/>
                <a:gd name="connsiteY6" fmla="*/ 2 h 48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58" h="48417">
                  <a:moveTo>
                    <a:pt x="8841" y="2"/>
                  </a:moveTo>
                  <a:cubicBezTo>
                    <a:pt x="3878" y="49"/>
                    <a:pt x="-94" y="4174"/>
                    <a:pt x="2" y="9117"/>
                  </a:cubicBezTo>
                  <a:lnTo>
                    <a:pt x="2" y="39283"/>
                  </a:lnTo>
                  <a:cubicBezTo>
                    <a:pt x="-84" y="44302"/>
                    <a:pt x="3974" y="48417"/>
                    <a:pt x="8984" y="48417"/>
                  </a:cubicBezTo>
                  <a:cubicBezTo>
                    <a:pt x="13994" y="48417"/>
                    <a:pt x="18071" y="44302"/>
                    <a:pt x="17956" y="39283"/>
                  </a:cubicBezTo>
                  <a:lnTo>
                    <a:pt x="17956" y="9117"/>
                  </a:lnTo>
                  <a:cubicBezTo>
                    <a:pt x="18061" y="4012"/>
                    <a:pt x="13946" y="-94"/>
                    <a:pt x="8841" y="2"/>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000000"/>
                </a:solidFill>
                <a:effectLst/>
                <a:uLnTx/>
                <a:uFillTx/>
                <a:latin typeface="Georgia"/>
                <a:ea typeface="+mn-ea"/>
                <a:cs typeface="+mn-cs"/>
              </a:endParaRPr>
            </a:p>
          </p:txBody>
        </p:sp>
        <p:sp>
          <p:nvSpPr>
            <p:cNvPr id="93" name="Freeform: Shape 92">
              <a:extLst>
                <a:ext uri="{FF2B5EF4-FFF2-40B4-BE49-F238E27FC236}">
                  <a16:creationId xmlns:a16="http://schemas.microsoft.com/office/drawing/2014/main" id="{8333A5ED-0481-915D-8C90-CF414B89FB61}"/>
                </a:ext>
              </a:extLst>
            </p:cNvPr>
            <p:cNvSpPr/>
            <p:nvPr/>
          </p:nvSpPr>
          <p:spPr>
            <a:xfrm>
              <a:off x="-897883" y="2967065"/>
              <a:ext cx="18014" cy="48417"/>
            </a:xfrm>
            <a:custGeom>
              <a:avLst/>
              <a:gdLst>
                <a:gd name="connsiteX0" fmla="*/ 8823 w 18014"/>
                <a:gd name="connsiteY0" fmla="*/ 2 h 48417"/>
                <a:gd name="connsiteX1" fmla="*/ 2 w 18014"/>
                <a:gd name="connsiteY1" fmla="*/ 9117 h 48417"/>
                <a:gd name="connsiteX2" fmla="*/ 2 w 18014"/>
                <a:gd name="connsiteY2" fmla="*/ 39283 h 48417"/>
                <a:gd name="connsiteX3" fmla="*/ 8984 w 18014"/>
                <a:gd name="connsiteY3" fmla="*/ 48417 h 48417"/>
                <a:gd name="connsiteX4" fmla="*/ 18014 w 18014"/>
                <a:gd name="connsiteY4" fmla="*/ 39283 h 48417"/>
                <a:gd name="connsiteX5" fmla="*/ 18014 w 18014"/>
                <a:gd name="connsiteY5" fmla="*/ 9117 h 48417"/>
                <a:gd name="connsiteX6" fmla="*/ 8823 w 18014"/>
                <a:gd name="connsiteY6" fmla="*/ 2 h 48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14" h="48417">
                  <a:moveTo>
                    <a:pt x="8823" y="2"/>
                  </a:moveTo>
                  <a:cubicBezTo>
                    <a:pt x="3870" y="49"/>
                    <a:pt x="-112" y="4174"/>
                    <a:pt x="2" y="9117"/>
                  </a:cubicBezTo>
                  <a:lnTo>
                    <a:pt x="2" y="39283"/>
                  </a:lnTo>
                  <a:cubicBezTo>
                    <a:pt x="-102" y="44302"/>
                    <a:pt x="3974" y="48417"/>
                    <a:pt x="8984" y="48417"/>
                  </a:cubicBezTo>
                  <a:cubicBezTo>
                    <a:pt x="14052" y="48417"/>
                    <a:pt x="18062" y="44302"/>
                    <a:pt x="18014" y="39283"/>
                  </a:cubicBezTo>
                  <a:lnTo>
                    <a:pt x="18014" y="9117"/>
                  </a:lnTo>
                  <a:cubicBezTo>
                    <a:pt x="18062" y="4012"/>
                    <a:pt x="13947" y="-94"/>
                    <a:pt x="8823" y="2"/>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000000"/>
                </a:solidFill>
                <a:effectLst/>
                <a:uLnTx/>
                <a:uFillTx/>
                <a:latin typeface="Georgia"/>
                <a:ea typeface="+mn-ea"/>
                <a:cs typeface="+mn-cs"/>
              </a:endParaRPr>
            </a:p>
          </p:txBody>
        </p:sp>
      </p:grpSp>
      <p:sp>
        <p:nvSpPr>
          <p:cNvPr id="70" name="Rounded Rectangle 55">
            <a:extLst>
              <a:ext uri="{FF2B5EF4-FFF2-40B4-BE49-F238E27FC236}">
                <a16:creationId xmlns:a16="http://schemas.microsoft.com/office/drawing/2014/main" id="{2CE9A4ED-39E1-C2D1-7573-2B04A56B0E41}"/>
              </a:ext>
            </a:extLst>
          </p:cNvPr>
          <p:cNvSpPr/>
          <p:nvPr/>
        </p:nvSpPr>
        <p:spPr>
          <a:xfrm>
            <a:off x="5990031" y="3116263"/>
            <a:ext cx="2626981" cy="1074402"/>
          </a:xfrm>
          <a:prstGeom prst="roundRect">
            <a:avLst>
              <a:gd name="adj" fmla="val 8667"/>
            </a:avLst>
          </a:prstGeom>
          <a:noFill/>
          <a:ln>
            <a:solidFill>
              <a:srgbClr val="90909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white"/>
              </a:solidFill>
              <a:effectLst/>
              <a:uLnTx/>
              <a:uFillTx/>
              <a:latin typeface="Georgia"/>
              <a:ea typeface="+mn-ea"/>
              <a:cs typeface="+mn-cs"/>
            </a:endParaRPr>
          </a:p>
        </p:txBody>
      </p:sp>
      <p:sp>
        <p:nvSpPr>
          <p:cNvPr id="71" name="TextBox 70">
            <a:extLst>
              <a:ext uri="{FF2B5EF4-FFF2-40B4-BE49-F238E27FC236}">
                <a16:creationId xmlns:a16="http://schemas.microsoft.com/office/drawing/2014/main" id="{F584B285-BC75-0B85-1FAE-E48031C3607B}"/>
              </a:ext>
            </a:extLst>
          </p:cNvPr>
          <p:cNvSpPr txBox="1"/>
          <p:nvPr/>
        </p:nvSpPr>
        <p:spPr>
          <a:xfrm>
            <a:off x="6135149" y="3254629"/>
            <a:ext cx="2328276" cy="830997"/>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IN" sz="1600" b="0" i="0" u="none" strike="noStrike" kern="1200" cap="none" spc="0" normalizeH="0" baseline="0" noProof="0" dirty="0">
                <a:ln>
                  <a:noFill/>
                </a:ln>
                <a:solidFill>
                  <a:srgbClr val="000000"/>
                </a:solidFill>
                <a:effectLst/>
                <a:uLnTx/>
                <a:uFillTx/>
                <a:latin typeface="Georgia"/>
                <a:ea typeface="+mn-ea"/>
                <a:cs typeface="+mn-cs"/>
              </a:rPr>
              <a:t>People have to “hit bottom” to be ready for change</a:t>
            </a:r>
          </a:p>
        </p:txBody>
      </p:sp>
      <p:grpSp>
        <p:nvGrpSpPr>
          <p:cNvPr id="72" name="Google Shape;406;p13">
            <a:extLst>
              <a:ext uri="{FF2B5EF4-FFF2-40B4-BE49-F238E27FC236}">
                <a16:creationId xmlns:a16="http://schemas.microsoft.com/office/drawing/2014/main" id="{9F200A6A-C451-0C5C-7502-984D57CC5981}"/>
              </a:ext>
            </a:extLst>
          </p:cNvPr>
          <p:cNvGrpSpPr/>
          <p:nvPr/>
        </p:nvGrpSpPr>
        <p:grpSpPr>
          <a:xfrm>
            <a:off x="6766223" y="1592701"/>
            <a:ext cx="1056476" cy="1056476"/>
            <a:chOff x="1298921" y="1400640"/>
            <a:chExt cx="824400" cy="824400"/>
          </a:xfrm>
        </p:grpSpPr>
        <p:sp>
          <p:nvSpPr>
            <p:cNvPr id="88" name="Google Shape;407;p13">
              <a:extLst>
                <a:ext uri="{FF2B5EF4-FFF2-40B4-BE49-F238E27FC236}">
                  <a16:creationId xmlns:a16="http://schemas.microsoft.com/office/drawing/2014/main" id="{0828E079-2B12-326D-8079-83893A694FC8}"/>
                </a:ext>
              </a:extLst>
            </p:cNvPr>
            <p:cNvSpPr/>
            <p:nvPr/>
          </p:nvSpPr>
          <p:spPr>
            <a:xfrm rot="-5400000">
              <a:off x="1298921" y="1400640"/>
              <a:ext cx="824400" cy="824400"/>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sz="1800" b="1" i="0" u="none" strike="noStrike" kern="1200" cap="all" spc="0" normalizeH="0" baseline="0" noProof="0">
                <a:ln>
                  <a:noFill/>
                </a:ln>
                <a:solidFill>
                  <a:prstClr val="white"/>
                </a:solidFill>
                <a:effectLst/>
                <a:uLnTx/>
                <a:uFillTx/>
                <a:latin typeface="Georgia"/>
                <a:ea typeface="+mn-ea"/>
                <a:cs typeface="Calibri" panose="020F0502020204030204" pitchFamily="34" charset="0"/>
                <a:sym typeface="Arial"/>
              </a:endParaRPr>
            </a:p>
          </p:txBody>
        </p:sp>
        <p:sp>
          <p:nvSpPr>
            <p:cNvPr id="89" name="Google Shape;408;p13">
              <a:extLst>
                <a:ext uri="{FF2B5EF4-FFF2-40B4-BE49-F238E27FC236}">
                  <a16:creationId xmlns:a16="http://schemas.microsoft.com/office/drawing/2014/main" id="{6EF61A0F-B211-32D3-51DF-06CDF7D60F2E}"/>
                </a:ext>
              </a:extLst>
            </p:cNvPr>
            <p:cNvSpPr/>
            <p:nvPr/>
          </p:nvSpPr>
          <p:spPr>
            <a:xfrm rot="16200000">
              <a:off x="1373850" y="1475658"/>
              <a:ext cx="674456" cy="674458"/>
            </a:xfrm>
            <a:prstGeom prst="ellipse">
              <a:avLst/>
            </a:prstGeom>
            <a:solidFill>
              <a:schemeClr val="bg1">
                <a:lumMod val="95000"/>
              </a:schemeClr>
            </a:solidFill>
            <a:ln>
              <a:noFill/>
            </a:ln>
            <a:effectLst>
              <a:outerShdw blurRad="50800" dist="38100" dir="2700000" algn="tl" rotWithShape="0">
                <a:prstClr val="black">
                  <a:alpha val="40000"/>
                </a:prstClr>
              </a:outerShdw>
            </a:effectLst>
          </p:spPr>
          <p:txBody>
            <a:bodyPr spcFirstLastPara="1" wrap="square" lIns="0" tIns="0" rIns="0" bIns="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200"/>
                <a:buFontTx/>
                <a:buNone/>
                <a:tabLst/>
                <a:defRPr/>
              </a:pPr>
              <a:endParaRPr kumimoji="0" sz="1800" b="1" i="0" u="none" strike="noStrike" kern="1200" cap="none" spc="0" normalizeH="0" baseline="0" noProof="0" dirty="0">
                <a:ln>
                  <a:noFill/>
                </a:ln>
                <a:solidFill>
                  <a:srgbClr val="007A2F"/>
                </a:solidFill>
                <a:effectLst/>
                <a:uLnTx/>
                <a:uFillTx/>
                <a:latin typeface="Georgia"/>
                <a:ea typeface="Arial"/>
                <a:cs typeface="Arial"/>
                <a:sym typeface="Arial"/>
              </a:endParaRPr>
            </a:p>
          </p:txBody>
        </p:sp>
      </p:grpSp>
      <p:grpSp>
        <p:nvGrpSpPr>
          <p:cNvPr id="73" name="Group 72">
            <a:extLst>
              <a:ext uri="{FF2B5EF4-FFF2-40B4-BE49-F238E27FC236}">
                <a16:creationId xmlns:a16="http://schemas.microsoft.com/office/drawing/2014/main" id="{C7324241-6D21-9BBD-FC15-7D593A75D6C9}"/>
              </a:ext>
            </a:extLst>
          </p:cNvPr>
          <p:cNvGrpSpPr/>
          <p:nvPr/>
        </p:nvGrpSpPr>
        <p:grpSpPr>
          <a:xfrm>
            <a:off x="7008986" y="1889870"/>
            <a:ext cx="570839" cy="413144"/>
            <a:chOff x="-707722" y="1386600"/>
            <a:chExt cx="476250" cy="344686"/>
          </a:xfrm>
        </p:grpSpPr>
        <p:sp>
          <p:nvSpPr>
            <p:cNvPr id="86" name="Freeform: Shape 85">
              <a:extLst>
                <a:ext uri="{FF2B5EF4-FFF2-40B4-BE49-F238E27FC236}">
                  <a16:creationId xmlns:a16="http://schemas.microsoft.com/office/drawing/2014/main" id="{2474A819-08B0-72D5-A84A-296D4B4C4ED4}"/>
                </a:ext>
              </a:extLst>
            </p:cNvPr>
            <p:cNvSpPr/>
            <p:nvPr/>
          </p:nvSpPr>
          <p:spPr>
            <a:xfrm>
              <a:off x="-707722" y="1386600"/>
              <a:ext cx="476250" cy="344686"/>
            </a:xfrm>
            <a:custGeom>
              <a:avLst/>
              <a:gdLst>
                <a:gd name="connsiteX0" fmla="*/ 80079 w 476250"/>
                <a:gd name="connsiteY0" fmla="*/ 344686 h 344686"/>
                <a:gd name="connsiteX1" fmla="*/ 136694 w 476250"/>
                <a:gd name="connsiteY1" fmla="*/ 321245 h 344686"/>
                <a:gd name="connsiteX2" fmla="*/ 199672 w 476250"/>
                <a:gd name="connsiteY2" fmla="*/ 258273 h 344686"/>
                <a:gd name="connsiteX3" fmla="*/ 199672 w 476250"/>
                <a:gd name="connsiteY3" fmla="*/ 244803 h 344686"/>
                <a:gd name="connsiteX4" fmla="*/ 186202 w 476250"/>
                <a:gd name="connsiteY4" fmla="*/ 244803 h 344686"/>
                <a:gd name="connsiteX5" fmla="*/ 123225 w 476250"/>
                <a:gd name="connsiteY5" fmla="*/ 307777 h 344686"/>
                <a:gd name="connsiteX6" fmla="*/ 80079 w 476250"/>
                <a:gd name="connsiteY6" fmla="*/ 325636 h 344686"/>
                <a:gd name="connsiteX7" fmla="*/ 36900 w 476250"/>
                <a:gd name="connsiteY7" fmla="*/ 307748 h 344686"/>
                <a:gd name="connsiteX8" fmla="*/ 19050 w 476250"/>
                <a:gd name="connsiteY8" fmla="*/ 264635 h 344686"/>
                <a:gd name="connsiteX9" fmla="*/ 36928 w 476250"/>
                <a:gd name="connsiteY9" fmla="*/ 221484 h 344686"/>
                <a:gd name="connsiteX10" fmla="*/ 103310 w 476250"/>
                <a:gd name="connsiteY10" fmla="*/ 155107 h 344686"/>
                <a:gd name="connsiteX11" fmla="*/ 126974 w 476250"/>
                <a:gd name="connsiteY11" fmla="*/ 140466 h 344686"/>
                <a:gd name="connsiteX12" fmla="*/ 189532 w 476250"/>
                <a:gd name="connsiteY12" fmla="*/ 155126 h 344686"/>
                <a:gd name="connsiteX13" fmla="*/ 207438 w 476250"/>
                <a:gd name="connsiteY13" fmla="*/ 198295 h 344686"/>
                <a:gd name="connsiteX14" fmla="*/ 205415 w 476250"/>
                <a:gd name="connsiteY14" fmla="*/ 212899 h 344686"/>
                <a:gd name="connsiteX15" fmla="*/ 147660 w 476250"/>
                <a:gd name="connsiteY15" fmla="*/ 197049 h 344686"/>
                <a:gd name="connsiteX16" fmla="*/ 131336 w 476250"/>
                <a:gd name="connsiteY16" fmla="*/ 167395 h 344686"/>
                <a:gd name="connsiteX17" fmla="*/ 119937 w 476250"/>
                <a:gd name="connsiteY17" fmla="*/ 160214 h 344686"/>
                <a:gd name="connsiteX18" fmla="*/ 112761 w 476250"/>
                <a:gd name="connsiteY18" fmla="*/ 171617 h 344686"/>
                <a:gd name="connsiteX19" fmla="*/ 134192 w 476250"/>
                <a:gd name="connsiteY19" fmla="*/ 210517 h 344686"/>
                <a:gd name="connsiteX20" fmla="*/ 190472 w 476250"/>
                <a:gd name="connsiteY20" fmla="*/ 233986 h 344686"/>
                <a:gd name="connsiteX21" fmla="*/ 216219 w 476250"/>
                <a:gd name="connsiteY21" fmla="*/ 229716 h 344686"/>
                <a:gd name="connsiteX22" fmla="*/ 247422 w 476250"/>
                <a:gd name="connsiteY22" fmla="*/ 210527 h 344686"/>
                <a:gd name="connsiteX23" fmla="*/ 290356 w 476250"/>
                <a:gd name="connsiteY23" fmla="*/ 167680 h 344686"/>
                <a:gd name="connsiteX24" fmla="*/ 319842 w 476250"/>
                <a:gd name="connsiteY24" fmla="*/ 197165 h 344686"/>
                <a:gd name="connsiteX25" fmla="*/ 300805 w 476250"/>
                <a:gd name="connsiteY25" fmla="*/ 251594 h 344686"/>
                <a:gd name="connsiteX26" fmla="*/ 388581 w 476250"/>
                <a:gd name="connsiteY26" fmla="*/ 339263 h 344686"/>
                <a:gd name="connsiteX27" fmla="*/ 476250 w 476250"/>
                <a:gd name="connsiteY27" fmla="*/ 251594 h 344686"/>
                <a:gd name="connsiteX28" fmla="*/ 450021 w 476250"/>
                <a:gd name="connsiteY28" fmla="*/ 189076 h 344686"/>
                <a:gd name="connsiteX29" fmla="*/ 438945 w 476250"/>
                <a:gd name="connsiteY29" fmla="*/ 89809 h 344686"/>
                <a:gd name="connsiteX30" fmla="*/ 372688 w 476250"/>
                <a:gd name="connsiteY30" fmla="*/ 23431 h 344686"/>
                <a:gd name="connsiteX31" fmla="*/ 316097 w 476250"/>
                <a:gd name="connsiteY31" fmla="*/ 0 h 344686"/>
                <a:gd name="connsiteX32" fmla="*/ 277424 w 476250"/>
                <a:gd name="connsiteY32" fmla="*/ 10253 h 344686"/>
                <a:gd name="connsiteX33" fmla="*/ 200527 w 476250"/>
                <a:gd name="connsiteY33" fmla="*/ 30947 h 344686"/>
                <a:gd name="connsiteX34" fmla="*/ 134192 w 476250"/>
                <a:gd name="connsiteY34" fmla="*/ 97287 h 344686"/>
                <a:gd name="connsiteX35" fmla="*/ 116613 w 476250"/>
                <a:gd name="connsiteY35" fmla="*/ 124113 h 344686"/>
                <a:gd name="connsiteX36" fmla="*/ 89794 w 476250"/>
                <a:gd name="connsiteY36" fmla="*/ 141684 h 344686"/>
                <a:gd name="connsiteX37" fmla="*/ 23482 w 476250"/>
                <a:gd name="connsiteY37" fmla="*/ 207987 h 344686"/>
                <a:gd name="connsiteX38" fmla="*/ 0 w 476250"/>
                <a:gd name="connsiteY38" fmla="*/ 264635 h 344686"/>
                <a:gd name="connsiteX39" fmla="*/ 23459 w 476250"/>
                <a:gd name="connsiteY39" fmla="*/ 321245 h 344686"/>
                <a:gd name="connsiteX40" fmla="*/ 80079 w 476250"/>
                <a:gd name="connsiteY40" fmla="*/ 344686 h 344686"/>
                <a:gd name="connsiteX41" fmla="*/ 457200 w 476250"/>
                <a:gd name="connsiteY41" fmla="*/ 251594 h 344686"/>
                <a:gd name="connsiteX42" fmla="*/ 388581 w 476250"/>
                <a:gd name="connsiteY42" fmla="*/ 320213 h 344686"/>
                <a:gd name="connsiteX43" fmla="*/ 319855 w 476250"/>
                <a:gd name="connsiteY43" fmla="*/ 251594 h 344686"/>
                <a:gd name="connsiteX44" fmla="*/ 388581 w 476250"/>
                <a:gd name="connsiteY44" fmla="*/ 182863 h 344686"/>
                <a:gd name="connsiteX45" fmla="*/ 457200 w 476250"/>
                <a:gd name="connsiteY45" fmla="*/ 251594 h 344686"/>
                <a:gd name="connsiteX46" fmla="*/ 213996 w 476250"/>
                <a:gd name="connsiteY46" fmla="*/ 44416 h 344686"/>
                <a:gd name="connsiteX47" fmla="*/ 300265 w 476250"/>
                <a:gd name="connsiteY47" fmla="*/ 44388 h 344686"/>
                <a:gd name="connsiteX48" fmla="*/ 318171 w 476250"/>
                <a:gd name="connsiteY48" fmla="*/ 87567 h 344686"/>
                <a:gd name="connsiteX49" fmla="*/ 308018 w 476250"/>
                <a:gd name="connsiteY49" fmla="*/ 121239 h 344686"/>
                <a:gd name="connsiteX50" fmla="*/ 310684 w 476250"/>
                <a:gd name="connsiteY50" fmla="*/ 134438 h 344686"/>
                <a:gd name="connsiteX51" fmla="*/ 323887 w 476250"/>
                <a:gd name="connsiteY51" fmla="*/ 131768 h 344686"/>
                <a:gd name="connsiteX52" fmla="*/ 337221 w 476250"/>
                <a:gd name="connsiteY52" fmla="*/ 87567 h 344686"/>
                <a:gd name="connsiteX53" fmla="*/ 313749 w 476250"/>
                <a:gd name="connsiteY53" fmla="*/ 30938 h 344686"/>
                <a:gd name="connsiteX54" fmla="*/ 301500 w 476250"/>
                <a:gd name="connsiteY54" fmla="*/ 20943 h 344686"/>
                <a:gd name="connsiteX55" fmla="*/ 316097 w 476250"/>
                <a:gd name="connsiteY55" fmla="*/ 19050 h 344686"/>
                <a:gd name="connsiteX56" fmla="*/ 359238 w 476250"/>
                <a:gd name="connsiteY56" fmla="*/ 36918 h 344686"/>
                <a:gd name="connsiteX57" fmla="*/ 425471 w 476250"/>
                <a:gd name="connsiteY57" fmla="*/ 103268 h 344686"/>
                <a:gd name="connsiteX58" fmla="*/ 434828 w 476250"/>
                <a:gd name="connsiteY58" fmla="*/ 177159 h 344686"/>
                <a:gd name="connsiteX59" fmla="*/ 388581 w 476250"/>
                <a:gd name="connsiteY59" fmla="*/ 163813 h 344686"/>
                <a:gd name="connsiteX60" fmla="*/ 333189 w 476250"/>
                <a:gd name="connsiteY60" fmla="*/ 183575 h 344686"/>
                <a:gd name="connsiteX61" fmla="*/ 297117 w 476250"/>
                <a:gd name="connsiteY61" fmla="*/ 147503 h 344686"/>
                <a:gd name="connsiteX62" fmla="*/ 297108 w 476250"/>
                <a:gd name="connsiteY62" fmla="*/ 147488 h 344686"/>
                <a:gd name="connsiteX63" fmla="*/ 297093 w 476250"/>
                <a:gd name="connsiteY63" fmla="*/ 147479 h 344686"/>
                <a:gd name="connsiteX64" fmla="*/ 272844 w 476250"/>
                <a:gd name="connsiteY64" fmla="*/ 123230 h 344686"/>
                <a:gd name="connsiteX65" fmla="*/ 260529 w 476250"/>
                <a:gd name="connsiteY65" fmla="*/ 54852 h 344686"/>
                <a:gd name="connsiteX66" fmla="*/ 255849 w 476250"/>
                <a:gd name="connsiteY66" fmla="*/ 42221 h 344686"/>
                <a:gd name="connsiteX67" fmla="*/ 243218 w 476250"/>
                <a:gd name="connsiteY67" fmla="*/ 46890 h 344686"/>
                <a:gd name="connsiteX68" fmla="*/ 259375 w 476250"/>
                <a:gd name="connsiteY68" fmla="*/ 136699 h 344686"/>
                <a:gd name="connsiteX69" fmla="*/ 276884 w 476250"/>
                <a:gd name="connsiteY69" fmla="*/ 154206 h 344686"/>
                <a:gd name="connsiteX70" fmla="*/ 234004 w 476250"/>
                <a:gd name="connsiteY70" fmla="*/ 197002 h 344686"/>
                <a:gd name="connsiteX71" fmla="*/ 226055 w 476250"/>
                <a:gd name="connsiteY71" fmla="*/ 203553 h 344686"/>
                <a:gd name="connsiteX72" fmla="*/ 226488 w 476250"/>
                <a:gd name="connsiteY72" fmla="*/ 198295 h 344686"/>
                <a:gd name="connsiteX73" fmla="*/ 203011 w 476250"/>
                <a:gd name="connsiteY73" fmla="*/ 141666 h 344686"/>
                <a:gd name="connsiteX74" fmla="*/ 141200 w 476250"/>
                <a:gd name="connsiteY74" fmla="*/ 118491 h 344686"/>
                <a:gd name="connsiteX75" fmla="*/ 147660 w 476250"/>
                <a:gd name="connsiteY75" fmla="*/ 110756 h 344686"/>
                <a:gd name="connsiteX76" fmla="*/ 213996 w 476250"/>
                <a:gd name="connsiteY76" fmla="*/ 44416 h 34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476250" h="344686">
                  <a:moveTo>
                    <a:pt x="80079" y="344686"/>
                  </a:moveTo>
                  <a:cubicBezTo>
                    <a:pt x="101477" y="344686"/>
                    <a:pt x="121583" y="336361"/>
                    <a:pt x="136694" y="321245"/>
                  </a:cubicBezTo>
                  <a:lnTo>
                    <a:pt x="199672" y="258273"/>
                  </a:lnTo>
                  <a:cubicBezTo>
                    <a:pt x="203392" y="254552"/>
                    <a:pt x="203392" y="248524"/>
                    <a:pt x="199672" y="244803"/>
                  </a:cubicBezTo>
                  <a:cubicBezTo>
                    <a:pt x="195951" y="241083"/>
                    <a:pt x="189924" y="241083"/>
                    <a:pt x="186202" y="244803"/>
                  </a:cubicBezTo>
                  <a:lnTo>
                    <a:pt x="123225" y="307777"/>
                  </a:lnTo>
                  <a:cubicBezTo>
                    <a:pt x="111709" y="319292"/>
                    <a:pt x="96389" y="325636"/>
                    <a:pt x="80079" y="325636"/>
                  </a:cubicBezTo>
                  <a:cubicBezTo>
                    <a:pt x="63768" y="325636"/>
                    <a:pt x="48444" y="319292"/>
                    <a:pt x="36900" y="307748"/>
                  </a:cubicBezTo>
                  <a:cubicBezTo>
                    <a:pt x="25389" y="296326"/>
                    <a:pt x="19050" y="281016"/>
                    <a:pt x="19050" y="264635"/>
                  </a:cubicBezTo>
                  <a:cubicBezTo>
                    <a:pt x="19050" y="248254"/>
                    <a:pt x="25389" y="232934"/>
                    <a:pt x="36928" y="221484"/>
                  </a:cubicBezTo>
                  <a:lnTo>
                    <a:pt x="103310" y="155107"/>
                  </a:lnTo>
                  <a:cubicBezTo>
                    <a:pt x="109891" y="148437"/>
                    <a:pt x="118053" y="143377"/>
                    <a:pt x="126974" y="140466"/>
                  </a:cubicBezTo>
                  <a:cubicBezTo>
                    <a:pt x="149042" y="133080"/>
                    <a:pt x="173031" y="138708"/>
                    <a:pt x="189532" y="155126"/>
                  </a:cubicBezTo>
                  <a:cubicBezTo>
                    <a:pt x="201080" y="166762"/>
                    <a:pt x="207438" y="182091"/>
                    <a:pt x="207438" y="198295"/>
                  </a:cubicBezTo>
                  <a:cubicBezTo>
                    <a:pt x="207438" y="203176"/>
                    <a:pt x="206628" y="208055"/>
                    <a:pt x="205415" y="212899"/>
                  </a:cubicBezTo>
                  <a:cubicBezTo>
                    <a:pt x="184700" y="218131"/>
                    <a:pt x="162970" y="212350"/>
                    <a:pt x="147660" y="197049"/>
                  </a:cubicBezTo>
                  <a:cubicBezTo>
                    <a:pt x="139545" y="188937"/>
                    <a:pt x="133903" y="178687"/>
                    <a:pt x="131336" y="167395"/>
                  </a:cubicBezTo>
                  <a:cubicBezTo>
                    <a:pt x="130169" y="162269"/>
                    <a:pt x="125090" y="159069"/>
                    <a:pt x="119937" y="160214"/>
                  </a:cubicBezTo>
                  <a:cubicBezTo>
                    <a:pt x="114807" y="161385"/>
                    <a:pt x="111593" y="166483"/>
                    <a:pt x="112761" y="171617"/>
                  </a:cubicBezTo>
                  <a:cubicBezTo>
                    <a:pt x="116123" y="186416"/>
                    <a:pt x="123532" y="199866"/>
                    <a:pt x="134192" y="210517"/>
                  </a:cubicBezTo>
                  <a:cubicBezTo>
                    <a:pt x="149507" y="225828"/>
                    <a:pt x="169724" y="233986"/>
                    <a:pt x="190472" y="233986"/>
                  </a:cubicBezTo>
                  <a:cubicBezTo>
                    <a:pt x="199067" y="233986"/>
                    <a:pt x="207755" y="232581"/>
                    <a:pt x="216219" y="229716"/>
                  </a:cubicBezTo>
                  <a:cubicBezTo>
                    <a:pt x="227698" y="225977"/>
                    <a:pt x="238474" y="219354"/>
                    <a:pt x="247422" y="210527"/>
                  </a:cubicBezTo>
                  <a:lnTo>
                    <a:pt x="290356" y="167680"/>
                  </a:lnTo>
                  <a:lnTo>
                    <a:pt x="319842" y="197165"/>
                  </a:lnTo>
                  <a:cubicBezTo>
                    <a:pt x="307959" y="212143"/>
                    <a:pt x="300805" y="231032"/>
                    <a:pt x="300805" y="251594"/>
                  </a:cubicBezTo>
                  <a:cubicBezTo>
                    <a:pt x="300805" y="299935"/>
                    <a:pt x="340180" y="339263"/>
                    <a:pt x="388581" y="339263"/>
                  </a:cubicBezTo>
                  <a:cubicBezTo>
                    <a:pt x="436922" y="339263"/>
                    <a:pt x="476250" y="299935"/>
                    <a:pt x="476250" y="251594"/>
                  </a:cubicBezTo>
                  <a:cubicBezTo>
                    <a:pt x="476250" y="227137"/>
                    <a:pt x="466190" y="205008"/>
                    <a:pt x="450021" y="189076"/>
                  </a:cubicBezTo>
                  <a:cubicBezTo>
                    <a:pt x="469856" y="157844"/>
                    <a:pt x="465753" y="116606"/>
                    <a:pt x="438945" y="89809"/>
                  </a:cubicBezTo>
                  <a:lnTo>
                    <a:pt x="372688" y="23431"/>
                  </a:lnTo>
                  <a:cubicBezTo>
                    <a:pt x="357462" y="8325"/>
                    <a:pt x="337365" y="0"/>
                    <a:pt x="316097" y="0"/>
                  </a:cubicBezTo>
                  <a:cubicBezTo>
                    <a:pt x="302410" y="0"/>
                    <a:pt x="289187" y="3649"/>
                    <a:pt x="277424" y="10253"/>
                  </a:cubicBezTo>
                  <a:cubicBezTo>
                    <a:pt x="250797" y="3326"/>
                    <a:pt x="221305" y="10176"/>
                    <a:pt x="200527" y="30947"/>
                  </a:cubicBezTo>
                  <a:lnTo>
                    <a:pt x="134192" y="97287"/>
                  </a:lnTo>
                  <a:cubicBezTo>
                    <a:pt x="126360" y="105110"/>
                    <a:pt x="120543" y="114162"/>
                    <a:pt x="116613" y="124113"/>
                  </a:cubicBezTo>
                  <a:cubicBezTo>
                    <a:pt x="106599" y="128080"/>
                    <a:pt x="97356" y="134020"/>
                    <a:pt x="89794" y="141684"/>
                  </a:cubicBezTo>
                  <a:lnTo>
                    <a:pt x="23482" y="207987"/>
                  </a:lnTo>
                  <a:cubicBezTo>
                    <a:pt x="8339" y="223019"/>
                    <a:pt x="0" y="243138"/>
                    <a:pt x="0" y="264635"/>
                  </a:cubicBezTo>
                  <a:cubicBezTo>
                    <a:pt x="0" y="286141"/>
                    <a:pt x="8339" y="306251"/>
                    <a:pt x="23459" y="321245"/>
                  </a:cubicBezTo>
                  <a:cubicBezTo>
                    <a:pt x="38570" y="336361"/>
                    <a:pt x="58680" y="344686"/>
                    <a:pt x="80079" y="344686"/>
                  </a:cubicBezTo>
                  <a:close/>
                  <a:moveTo>
                    <a:pt x="457200" y="251594"/>
                  </a:moveTo>
                  <a:cubicBezTo>
                    <a:pt x="457200" y="289434"/>
                    <a:pt x="426416" y="320213"/>
                    <a:pt x="388581" y="320213"/>
                  </a:cubicBezTo>
                  <a:cubicBezTo>
                    <a:pt x="350686" y="320213"/>
                    <a:pt x="319855" y="289434"/>
                    <a:pt x="319855" y="251594"/>
                  </a:cubicBezTo>
                  <a:cubicBezTo>
                    <a:pt x="319855" y="213699"/>
                    <a:pt x="350686" y="182863"/>
                    <a:pt x="388581" y="182863"/>
                  </a:cubicBezTo>
                  <a:cubicBezTo>
                    <a:pt x="426416" y="182863"/>
                    <a:pt x="457200" y="213699"/>
                    <a:pt x="457200" y="251594"/>
                  </a:cubicBezTo>
                  <a:close/>
                  <a:moveTo>
                    <a:pt x="213996" y="44416"/>
                  </a:moveTo>
                  <a:cubicBezTo>
                    <a:pt x="237753" y="20669"/>
                    <a:pt x="276462" y="20687"/>
                    <a:pt x="300265" y="44388"/>
                  </a:cubicBezTo>
                  <a:cubicBezTo>
                    <a:pt x="311813" y="56034"/>
                    <a:pt x="318171" y="71372"/>
                    <a:pt x="318171" y="87567"/>
                  </a:cubicBezTo>
                  <a:cubicBezTo>
                    <a:pt x="318171" y="99584"/>
                    <a:pt x="314660" y="111231"/>
                    <a:pt x="308018" y="121239"/>
                  </a:cubicBezTo>
                  <a:cubicBezTo>
                    <a:pt x="305107" y="125620"/>
                    <a:pt x="306302" y="131526"/>
                    <a:pt x="310684" y="134438"/>
                  </a:cubicBezTo>
                  <a:cubicBezTo>
                    <a:pt x="315069" y="137350"/>
                    <a:pt x="320975" y="136150"/>
                    <a:pt x="323887" y="131768"/>
                  </a:cubicBezTo>
                  <a:cubicBezTo>
                    <a:pt x="332612" y="118634"/>
                    <a:pt x="337221" y="103351"/>
                    <a:pt x="337221" y="87567"/>
                  </a:cubicBezTo>
                  <a:cubicBezTo>
                    <a:pt x="337221" y="66313"/>
                    <a:pt x="328901" y="46211"/>
                    <a:pt x="313749" y="30938"/>
                  </a:cubicBezTo>
                  <a:cubicBezTo>
                    <a:pt x="309935" y="27138"/>
                    <a:pt x="305823" y="23817"/>
                    <a:pt x="301500" y="20943"/>
                  </a:cubicBezTo>
                  <a:cubicBezTo>
                    <a:pt x="306243" y="19766"/>
                    <a:pt x="311120" y="19050"/>
                    <a:pt x="316097" y="19050"/>
                  </a:cubicBezTo>
                  <a:cubicBezTo>
                    <a:pt x="332305" y="19050"/>
                    <a:pt x="347635" y="25412"/>
                    <a:pt x="359238" y="36918"/>
                  </a:cubicBezTo>
                  <a:lnTo>
                    <a:pt x="425471" y="103268"/>
                  </a:lnTo>
                  <a:cubicBezTo>
                    <a:pt x="445426" y="123223"/>
                    <a:pt x="448746" y="153590"/>
                    <a:pt x="434828" y="177159"/>
                  </a:cubicBezTo>
                  <a:cubicBezTo>
                    <a:pt x="421383" y="168752"/>
                    <a:pt x="405565" y="163813"/>
                    <a:pt x="388581" y="163813"/>
                  </a:cubicBezTo>
                  <a:cubicBezTo>
                    <a:pt x="367589" y="163813"/>
                    <a:pt x="348309" y="171238"/>
                    <a:pt x="333189" y="183575"/>
                  </a:cubicBezTo>
                  <a:lnTo>
                    <a:pt x="297117" y="147503"/>
                  </a:lnTo>
                  <a:cubicBezTo>
                    <a:pt x="297112" y="147498"/>
                    <a:pt x="297111" y="147493"/>
                    <a:pt x="297108" y="147488"/>
                  </a:cubicBezTo>
                  <a:cubicBezTo>
                    <a:pt x="297104" y="147484"/>
                    <a:pt x="297097" y="147484"/>
                    <a:pt x="297093" y="147479"/>
                  </a:cubicBezTo>
                  <a:lnTo>
                    <a:pt x="272844" y="123230"/>
                  </a:lnTo>
                  <a:cubicBezTo>
                    <a:pt x="254924" y="105305"/>
                    <a:pt x="249971" y="77819"/>
                    <a:pt x="260529" y="54852"/>
                  </a:cubicBezTo>
                  <a:cubicBezTo>
                    <a:pt x="262723" y="50072"/>
                    <a:pt x="260631" y="44416"/>
                    <a:pt x="255849" y="42221"/>
                  </a:cubicBezTo>
                  <a:cubicBezTo>
                    <a:pt x="251078" y="40016"/>
                    <a:pt x="245413" y="42118"/>
                    <a:pt x="243218" y="46890"/>
                  </a:cubicBezTo>
                  <a:cubicBezTo>
                    <a:pt x="229349" y="77074"/>
                    <a:pt x="235842" y="113165"/>
                    <a:pt x="259375" y="136699"/>
                  </a:cubicBezTo>
                  <a:lnTo>
                    <a:pt x="276884" y="154206"/>
                  </a:lnTo>
                  <a:lnTo>
                    <a:pt x="234004" y="197002"/>
                  </a:lnTo>
                  <a:cubicBezTo>
                    <a:pt x="231507" y="199467"/>
                    <a:pt x="228824" y="201590"/>
                    <a:pt x="226055" y="203553"/>
                  </a:cubicBezTo>
                  <a:cubicBezTo>
                    <a:pt x="226175" y="201797"/>
                    <a:pt x="226488" y="200048"/>
                    <a:pt x="226488" y="198295"/>
                  </a:cubicBezTo>
                  <a:cubicBezTo>
                    <a:pt x="226488" y="177031"/>
                    <a:pt x="218168" y="156930"/>
                    <a:pt x="203011" y="141666"/>
                  </a:cubicBezTo>
                  <a:cubicBezTo>
                    <a:pt x="186321" y="125062"/>
                    <a:pt x="163837" y="116977"/>
                    <a:pt x="141200" y="118491"/>
                  </a:cubicBezTo>
                  <a:cubicBezTo>
                    <a:pt x="143139" y="115793"/>
                    <a:pt x="145235" y="113181"/>
                    <a:pt x="147660" y="110756"/>
                  </a:cubicBezTo>
                  <a:lnTo>
                    <a:pt x="213996" y="44416"/>
                  </a:ln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000000"/>
                </a:solidFill>
                <a:effectLst/>
                <a:uLnTx/>
                <a:uFillTx/>
                <a:latin typeface="Georgia"/>
                <a:ea typeface="+mn-ea"/>
                <a:cs typeface="+mn-cs"/>
              </a:endParaRPr>
            </a:p>
          </p:txBody>
        </p:sp>
        <p:sp>
          <p:nvSpPr>
            <p:cNvPr id="87" name="Freeform: Shape 86">
              <a:extLst>
                <a:ext uri="{FF2B5EF4-FFF2-40B4-BE49-F238E27FC236}">
                  <a16:creationId xmlns:a16="http://schemas.microsoft.com/office/drawing/2014/main" id="{C63F1785-F27F-E515-77FC-9D6055426A70}"/>
                </a:ext>
              </a:extLst>
            </p:cNvPr>
            <p:cNvSpPr/>
            <p:nvPr/>
          </p:nvSpPr>
          <p:spPr>
            <a:xfrm>
              <a:off x="-366933" y="1602707"/>
              <a:ext cx="95477" cy="70860"/>
            </a:xfrm>
            <a:custGeom>
              <a:avLst/>
              <a:gdLst>
                <a:gd name="connsiteX0" fmla="*/ 79218 w 95477"/>
                <a:gd name="connsiteY0" fmla="*/ 2790 h 70860"/>
                <a:gd name="connsiteX1" fmla="*/ 34142 w 95477"/>
                <a:gd name="connsiteY1" fmla="*/ 47866 h 70860"/>
                <a:gd name="connsiteX2" fmla="*/ 16260 w 95477"/>
                <a:gd name="connsiteY2" fmla="*/ 29989 h 70860"/>
                <a:gd name="connsiteX3" fmla="*/ 2790 w 95477"/>
                <a:gd name="connsiteY3" fmla="*/ 29989 h 70860"/>
                <a:gd name="connsiteX4" fmla="*/ 2790 w 95477"/>
                <a:gd name="connsiteY4" fmla="*/ 43457 h 70860"/>
                <a:gd name="connsiteX5" fmla="*/ 27408 w 95477"/>
                <a:gd name="connsiteY5" fmla="*/ 68070 h 70860"/>
                <a:gd name="connsiteX6" fmla="*/ 34142 w 95477"/>
                <a:gd name="connsiteY6" fmla="*/ 70861 h 70860"/>
                <a:gd name="connsiteX7" fmla="*/ 40876 w 95477"/>
                <a:gd name="connsiteY7" fmla="*/ 68070 h 70860"/>
                <a:gd name="connsiteX8" fmla="*/ 92687 w 95477"/>
                <a:gd name="connsiteY8" fmla="*/ 16260 h 70860"/>
                <a:gd name="connsiteX9" fmla="*/ 92687 w 95477"/>
                <a:gd name="connsiteY9" fmla="*/ 2790 h 70860"/>
                <a:gd name="connsiteX10" fmla="*/ 79218 w 95477"/>
                <a:gd name="connsiteY10" fmla="*/ 2790 h 7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5477" h="70860">
                  <a:moveTo>
                    <a:pt x="79218" y="2790"/>
                  </a:moveTo>
                  <a:lnTo>
                    <a:pt x="34142" y="47866"/>
                  </a:lnTo>
                  <a:lnTo>
                    <a:pt x="16260" y="29989"/>
                  </a:lnTo>
                  <a:cubicBezTo>
                    <a:pt x="12538" y="26268"/>
                    <a:pt x="6511" y="26268"/>
                    <a:pt x="2790" y="29989"/>
                  </a:cubicBezTo>
                  <a:cubicBezTo>
                    <a:pt x="-930" y="33709"/>
                    <a:pt x="-930" y="39737"/>
                    <a:pt x="2790" y="43457"/>
                  </a:cubicBezTo>
                  <a:lnTo>
                    <a:pt x="27408" y="68070"/>
                  </a:lnTo>
                  <a:cubicBezTo>
                    <a:pt x="29268" y="69930"/>
                    <a:pt x="31704" y="70861"/>
                    <a:pt x="34142" y="70861"/>
                  </a:cubicBezTo>
                  <a:cubicBezTo>
                    <a:pt x="36579" y="70861"/>
                    <a:pt x="39016" y="69930"/>
                    <a:pt x="40876" y="68070"/>
                  </a:cubicBezTo>
                  <a:lnTo>
                    <a:pt x="92687" y="16260"/>
                  </a:lnTo>
                  <a:cubicBezTo>
                    <a:pt x="96408" y="12538"/>
                    <a:pt x="96408" y="6511"/>
                    <a:pt x="92687" y="2790"/>
                  </a:cubicBezTo>
                  <a:cubicBezTo>
                    <a:pt x="88967" y="-930"/>
                    <a:pt x="82938" y="-930"/>
                    <a:pt x="79218" y="2790"/>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000000"/>
                </a:solidFill>
                <a:effectLst/>
                <a:uLnTx/>
                <a:uFillTx/>
                <a:latin typeface="Georgia"/>
                <a:ea typeface="+mn-ea"/>
                <a:cs typeface="+mn-cs"/>
              </a:endParaRPr>
            </a:p>
          </p:txBody>
        </p:sp>
      </p:grpSp>
      <p:cxnSp>
        <p:nvCxnSpPr>
          <p:cNvPr id="74" name="Straight Connector 73">
            <a:extLst>
              <a:ext uri="{FF2B5EF4-FFF2-40B4-BE49-F238E27FC236}">
                <a16:creationId xmlns:a16="http://schemas.microsoft.com/office/drawing/2014/main" id="{4BC0AD22-C35B-FC41-B47D-8D0DA6604722}"/>
              </a:ext>
            </a:extLst>
          </p:cNvPr>
          <p:cNvCxnSpPr>
            <a:cxnSpLocks/>
            <a:stCxn id="75" idx="0"/>
          </p:cNvCxnSpPr>
          <p:nvPr/>
        </p:nvCxnSpPr>
        <p:spPr>
          <a:xfrm flipV="1">
            <a:off x="9596644" y="2628900"/>
            <a:ext cx="0" cy="1770763"/>
          </a:xfrm>
          <a:prstGeom prst="line">
            <a:avLst/>
          </a:prstGeom>
          <a:ln w="19050">
            <a:solidFill>
              <a:srgbClr val="909090"/>
            </a:solidFill>
            <a:headEnd type="oval"/>
          </a:ln>
        </p:spPr>
        <p:style>
          <a:lnRef idx="1">
            <a:schemeClr val="accent1"/>
          </a:lnRef>
          <a:fillRef idx="0">
            <a:schemeClr val="accent1"/>
          </a:fillRef>
          <a:effectRef idx="0">
            <a:schemeClr val="accent1"/>
          </a:effectRef>
          <a:fontRef idx="minor">
            <a:schemeClr val="tx1"/>
          </a:fontRef>
        </p:style>
      </p:cxnSp>
      <p:sp>
        <p:nvSpPr>
          <p:cNvPr id="75" name="Rounded Rectangle 58">
            <a:extLst>
              <a:ext uri="{FF2B5EF4-FFF2-40B4-BE49-F238E27FC236}">
                <a16:creationId xmlns:a16="http://schemas.microsoft.com/office/drawing/2014/main" id="{26705A15-13E1-234E-8C5A-A8ACAA35ED29}"/>
              </a:ext>
            </a:extLst>
          </p:cNvPr>
          <p:cNvSpPr/>
          <p:nvPr/>
        </p:nvSpPr>
        <p:spPr>
          <a:xfrm>
            <a:off x="8283153" y="4399663"/>
            <a:ext cx="2626981" cy="1074402"/>
          </a:xfrm>
          <a:prstGeom prst="roundRect">
            <a:avLst>
              <a:gd name="adj" fmla="val 8667"/>
            </a:avLst>
          </a:prstGeom>
          <a:noFill/>
          <a:ln>
            <a:solidFill>
              <a:srgbClr val="90909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white"/>
              </a:solidFill>
              <a:effectLst/>
              <a:uLnTx/>
              <a:uFillTx/>
              <a:latin typeface="Georgia"/>
              <a:ea typeface="+mn-ea"/>
              <a:cs typeface="+mn-cs"/>
            </a:endParaRPr>
          </a:p>
        </p:txBody>
      </p:sp>
      <p:sp>
        <p:nvSpPr>
          <p:cNvPr id="76" name="TextBox 75">
            <a:extLst>
              <a:ext uri="{FF2B5EF4-FFF2-40B4-BE49-F238E27FC236}">
                <a16:creationId xmlns:a16="http://schemas.microsoft.com/office/drawing/2014/main" id="{2405282F-89C0-437F-A485-A3CCC01CDCEF}"/>
              </a:ext>
            </a:extLst>
          </p:cNvPr>
          <p:cNvSpPr txBox="1"/>
          <p:nvPr/>
        </p:nvSpPr>
        <p:spPr>
          <a:xfrm>
            <a:off x="8304312" y="4521366"/>
            <a:ext cx="2584663" cy="830997"/>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IN" sz="1600" b="0" i="0" u="none" strike="noStrike" kern="1200" cap="none" spc="0" normalizeH="0" baseline="0" noProof="0" dirty="0">
                <a:ln>
                  <a:noFill/>
                </a:ln>
                <a:solidFill>
                  <a:srgbClr val="000000"/>
                </a:solidFill>
                <a:effectLst/>
                <a:uLnTx/>
                <a:uFillTx/>
                <a:latin typeface="Georgia"/>
                <a:ea typeface="+mn-ea"/>
                <a:cs typeface="+mn-cs"/>
              </a:rPr>
              <a:t>Corollary: People don’t change if they haven’t suffered enough</a:t>
            </a:r>
          </a:p>
        </p:txBody>
      </p:sp>
      <p:cxnSp>
        <p:nvCxnSpPr>
          <p:cNvPr id="77" name="Straight Connector 76">
            <a:extLst>
              <a:ext uri="{FF2B5EF4-FFF2-40B4-BE49-F238E27FC236}">
                <a16:creationId xmlns:a16="http://schemas.microsoft.com/office/drawing/2014/main" id="{17BCA65E-4931-FF4F-9BF0-A602890FDE50}"/>
              </a:ext>
            </a:extLst>
          </p:cNvPr>
          <p:cNvCxnSpPr>
            <a:cxnSpLocks/>
          </p:cNvCxnSpPr>
          <p:nvPr/>
        </p:nvCxnSpPr>
        <p:spPr>
          <a:xfrm flipH="1">
            <a:off x="670560" y="1754069"/>
            <a:ext cx="1278677" cy="0"/>
          </a:xfrm>
          <a:prstGeom prst="line">
            <a:avLst/>
          </a:prstGeom>
          <a:ln w="19050">
            <a:solidFill>
              <a:srgbClr val="909090"/>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206BB2A2-5C16-05F1-056B-4AA7F5CCA11B}"/>
              </a:ext>
            </a:extLst>
          </p:cNvPr>
          <p:cNvCxnSpPr>
            <a:cxnSpLocks/>
          </p:cNvCxnSpPr>
          <p:nvPr/>
        </p:nvCxnSpPr>
        <p:spPr>
          <a:xfrm flipH="1">
            <a:off x="3355403" y="1754069"/>
            <a:ext cx="1006578" cy="0"/>
          </a:xfrm>
          <a:prstGeom prst="line">
            <a:avLst/>
          </a:prstGeom>
          <a:ln w="19050">
            <a:solidFill>
              <a:srgbClr val="909090"/>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86726149-6A90-410B-7AAD-AE7DB5A8D0AF}"/>
              </a:ext>
            </a:extLst>
          </p:cNvPr>
          <p:cNvCxnSpPr>
            <a:cxnSpLocks/>
          </p:cNvCxnSpPr>
          <p:nvPr/>
        </p:nvCxnSpPr>
        <p:spPr>
          <a:xfrm flipH="1">
            <a:off x="5638481" y="1754069"/>
            <a:ext cx="1006578" cy="0"/>
          </a:xfrm>
          <a:prstGeom prst="line">
            <a:avLst/>
          </a:prstGeom>
          <a:ln w="19050">
            <a:solidFill>
              <a:srgbClr val="909090"/>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A27BEBF9-6E30-A290-6FFB-CF50F3D43BB3}"/>
              </a:ext>
            </a:extLst>
          </p:cNvPr>
          <p:cNvCxnSpPr>
            <a:cxnSpLocks/>
          </p:cNvCxnSpPr>
          <p:nvPr/>
        </p:nvCxnSpPr>
        <p:spPr>
          <a:xfrm flipH="1">
            <a:off x="7935913" y="1754069"/>
            <a:ext cx="1011237" cy="0"/>
          </a:xfrm>
          <a:prstGeom prst="line">
            <a:avLst/>
          </a:prstGeom>
          <a:ln w="19050">
            <a:solidFill>
              <a:srgbClr val="909090"/>
            </a:solidFill>
          </a:ln>
        </p:spPr>
        <p:style>
          <a:lnRef idx="1">
            <a:schemeClr val="accent1"/>
          </a:lnRef>
          <a:fillRef idx="0">
            <a:schemeClr val="accent1"/>
          </a:fillRef>
          <a:effectRef idx="0">
            <a:schemeClr val="accent1"/>
          </a:effectRef>
          <a:fontRef idx="minor">
            <a:schemeClr val="tx1"/>
          </a:fontRef>
        </p:style>
      </p:cxnSp>
      <p:grpSp>
        <p:nvGrpSpPr>
          <p:cNvPr id="81" name="Google Shape;406;p13">
            <a:extLst>
              <a:ext uri="{FF2B5EF4-FFF2-40B4-BE49-F238E27FC236}">
                <a16:creationId xmlns:a16="http://schemas.microsoft.com/office/drawing/2014/main" id="{4EA71BD0-5F21-0851-1057-28C1908DED70}"/>
              </a:ext>
            </a:extLst>
          </p:cNvPr>
          <p:cNvGrpSpPr/>
          <p:nvPr/>
        </p:nvGrpSpPr>
        <p:grpSpPr>
          <a:xfrm>
            <a:off x="9110552" y="1592700"/>
            <a:ext cx="1056476" cy="1056476"/>
            <a:chOff x="1298921" y="1400640"/>
            <a:chExt cx="824400" cy="824400"/>
          </a:xfrm>
        </p:grpSpPr>
        <p:sp>
          <p:nvSpPr>
            <p:cNvPr id="84" name="Google Shape;407;p13">
              <a:extLst>
                <a:ext uri="{FF2B5EF4-FFF2-40B4-BE49-F238E27FC236}">
                  <a16:creationId xmlns:a16="http://schemas.microsoft.com/office/drawing/2014/main" id="{71E35A2D-5604-FD01-4C41-C53058C50AA1}"/>
                </a:ext>
              </a:extLst>
            </p:cNvPr>
            <p:cNvSpPr/>
            <p:nvPr/>
          </p:nvSpPr>
          <p:spPr>
            <a:xfrm rot="-5400000">
              <a:off x="1298921" y="1400640"/>
              <a:ext cx="824400" cy="824400"/>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sz="1800" b="1" i="0" u="none" strike="noStrike" kern="1200" cap="all" spc="0" normalizeH="0" baseline="0" noProof="0">
                <a:ln>
                  <a:noFill/>
                </a:ln>
                <a:solidFill>
                  <a:prstClr val="white"/>
                </a:solidFill>
                <a:effectLst/>
                <a:uLnTx/>
                <a:uFillTx/>
                <a:latin typeface="Georgia"/>
                <a:ea typeface="+mn-ea"/>
                <a:cs typeface="Calibri" panose="020F0502020204030204" pitchFamily="34" charset="0"/>
                <a:sym typeface="Arial"/>
              </a:endParaRPr>
            </a:p>
          </p:txBody>
        </p:sp>
        <p:sp>
          <p:nvSpPr>
            <p:cNvPr id="85" name="Google Shape;408;p13">
              <a:extLst>
                <a:ext uri="{FF2B5EF4-FFF2-40B4-BE49-F238E27FC236}">
                  <a16:creationId xmlns:a16="http://schemas.microsoft.com/office/drawing/2014/main" id="{CE4C3C9C-9DA8-C912-FB27-250F04ADF8E2}"/>
                </a:ext>
              </a:extLst>
            </p:cNvPr>
            <p:cNvSpPr/>
            <p:nvPr/>
          </p:nvSpPr>
          <p:spPr>
            <a:xfrm rot="16200000">
              <a:off x="1373850" y="1475658"/>
              <a:ext cx="674456" cy="674458"/>
            </a:xfrm>
            <a:prstGeom prst="ellipse">
              <a:avLst/>
            </a:prstGeom>
            <a:solidFill>
              <a:schemeClr val="bg1">
                <a:lumMod val="95000"/>
              </a:schemeClr>
            </a:solidFill>
            <a:ln>
              <a:noFill/>
            </a:ln>
            <a:effectLst>
              <a:outerShdw blurRad="50800" dist="38100" dir="2700000" algn="tl" rotWithShape="0">
                <a:prstClr val="black">
                  <a:alpha val="40000"/>
                </a:prstClr>
              </a:outerShdw>
            </a:effectLst>
          </p:spPr>
          <p:txBody>
            <a:bodyPr spcFirstLastPara="1" wrap="square" lIns="0" tIns="0" rIns="0" bIns="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200"/>
                <a:buFontTx/>
                <a:buNone/>
                <a:tabLst/>
                <a:defRPr/>
              </a:pPr>
              <a:endParaRPr kumimoji="0" sz="1800" b="1" i="0" u="none" strike="noStrike" kern="1200" cap="none" spc="0" normalizeH="0" baseline="0" noProof="0">
                <a:ln>
                  <a:noFill/>
                </a:ln>
                <a:solidFill>
                  <a:srgbClr val="007A2F"/>
                </a:solidFill>
                <a:effectLst/>
                <a:uLnTx/>
                <a:uFillTx/>
                <a:latin typeface="Georgia"/>
                <a:ea typeface="Arial"/>
                <a:cs typeface="Arial"/>
                <a:sym typeface="Arial"/>
              </a:endParaRPr>
            </a:p>
          </p:txBody>
        </p:sp>
      </p:grpSp>
      <p:pic>
        <p:nvPicPr>
          <p:cNvPr id="82" name="Graphic 81">
            <a:extLst>
              <a:ext uri="{FF2B5EF4-FFF2-40B4-BE49-F238E27FC236}">
                <a16:creationId xmlns:a16="http://schemas.microsoft.com/office/drawing/2014/main" id="{4ECD94DD-4D82-1F46-483B-1324A3118508}"/>
              </a:ext>
            </a:extLst>
          </p:cNvPr>
          <p:cNvPicPr>
            <a:picLocks noChangeAspect="1"/>
          </p:cNvPicPr>
          <p:nvPr/>
        </p:nvPicPr>
        <p:blipFill>
          <a:blip r:embed="rId7" cstate="screen">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393171" y="1843345"/>
            <a:ext cx="478548" cy="598186"/>
          </a:xfrm>
          <a:prstGeom prst="rect">
            <a:avLst/>
          </a:prstGeom>
        </p:spPr>
      </p:pic>
      <p:cxnSp>
        <p:nvCxnSpPr>
          <p:cNvPr id="83" name="Straight Connector 82">
            <a:extLst>
              <a:ext uri="{FF2B5EF4-FFF2-40B4-BE49-F238E27FC236}">
                <a16:creationId xmlns:a16="http://schemas.microsoft.com/office/drawing/2014/main" id="{956195E0-7E82-3033-F6DE-17032A29CDDC}"/>
              </a:ext>
            </a:extLst>
          </p:cNvPr>
          <p:cNvCxnSpPr>
            <a:cxnSpLocks/>
          </p:cNvCxnSpPr>
          <p:nvPr/>
        </p:nvCxnSpPr>
        <p:spPr>
          <a:xfrm flipH="1">
            <a:off x="10247328" y="1754069"/>
            <a:ext cx="1383332" cy="0"/>
          </a:xfrm>
          <a:prstGeom prst="line">
            <a:avLst/>
          </a:prstGeom>
          <a:ln w="19050">
            <a:solidFill>
              <a:srgbClr val="909090"/>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5994728E-A08D-ABB1-AE0D-2869A9DF75AF}"/>
              </a:ext>
            </a:extLst>
          </p:cNvPr>
          <p:cNvCxnSpPr>
            <a:cxnSpLocks/>
          </p:cNvCxnSpPr>
          <p:nvPr/>
        </p:nvCxnSpPr>
        <p:spPr>
          <a:xfrm flipV="1">
            <a:off x="2713741" y="2803203"/>
            <a:ext cx="0" cy="313060"/>
          </a:xfrm>
          <a:prstGeom prst="line">
            <a:avLst/>
          </a:prstGeom>
          <a:ln w="19050">
            <a:solidFill>
              <a:srgbClr val="909090"/>
            </a:solidFill>
            <a:headEnd type="oval"/>
          </a:ln>
        </p:spPr>
        <p:style>
          <a:lnRef idx="1">
            <a:schemeClr val="accent1"/>
          </a:lnRef>
          <a:fillRef idx="0">
            <a:schemeClr val="accent1"/>
          </a:fillRef>
          <a:effectRef idx="0">
            <a:schemeClr val="accent1"/>
          </a:effectRef>
          <a:fontRef idx="minor">
            <a:schemeClr val="tx1"/>
          </a:fontRef>
        </p:style>
      </p:cxnSp>
      <p:sp>
        <p:nvSpPr>
          <p:cNvPr id="3" name="Text Placeholder 7">
            <a:extLst>
              <a:ext uri="{FF2B5EF4-FFF2-40B4-BE49-F238E27FC236}">
                <a16:creationId xmlns:a16="http://schemas.microsoft.com/office/drawing/2014/main" id="{883281D5-1FC3-A2A1-0A43-DDBC2BAAD814}"/>
              </a:ext>
            </a:extLst>
          </p:cNvPr>
          <p:cNvSpPr txBox="1">
            <a:spLocks/>
          </p:cNvSpPr>
          <p:nvPr/>
        </p:nvSpPr>
        <p:spPr>
          <a:xfrm>
            <a:off x="670560" y="6125468"/>
            <a:ext cx="10035538"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Sources: Slide adapted by Jeanne Obert, 2006, from Miller, W.R., &amp; Rollnick, S. (2002). Motivational Interviewing: Preparing people for change.</a:t>
            </a:r>
            <a:b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b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New York: Guilford Press </a:t>
            </a:r>
          </a:p>
        </p:txBody>
      </p:sp>
      <p:sp>
        <p:nvSpPr>
          <p:cNvPr id="6" name="TextBox 5">
            <a:extLst>
              <a:ext uri="{FF2B5EF4-FFF2-40B4-BE49-F238E27FC236}">
                <a16:creationId xmlns:a16="http://schemas.microsoft.com/office/drawing/2014/main" id="{44AFD4CB-29C9-D31F-AE02-C445ADF18104}"/>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GLO2208853</a:t>
            </a:r>
          </a:p>
        </p:txBody>
      </p:sp>
    </p:spTree>
    <p:extLst>
      <p:ext uri="{BB962C8B-B14F-4D97-AF65-F5344CB8AC3E}">
        <p14:creationId xmlns:p14="http://schemas.microsoft.com/office/powerpoint/2010/main" val="2677951222"/>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70E860B8-955F-21E4-BDBC-5B212732128C}"/>
              </a:ext>
            </a:extLst>
          </p:cNvPr>
          <p:cNvGraphicFramePr>
            <a:graphicFrameLocks noChangeAspect="1"/>
          </p:cNvGraphicFramePr>
          <p:nvPr>
            <p:custDataLst>
              <p:tags r:id="rId1"/>
            </p:custDataLst>
            <p:extLst>
              <p:ext uri="{D42A27DB-BD31-4B8C-83A1-F6EECF244321}">
                <p14:modId xmlns:p14="http://schemas.microsoft.com/office/powerpoint/2010/main" val="314332070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70E860B8-955F-21E4-BDBC-5B212732128C}"/>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23F7ADCE-C51B-AFEA-0FB9-31F67EFBF76F}"/>
              </a:ext>
            </a:extLst>
          </p:cNvPr>
          <p:cNvSpPr>
            <a:spLocks noGrp="1"/>
          </p:cNvSpPr>
          <p:nvPr>
            <p:ph type="title"/>
          </p:nvPr>
        </p:nvSpPr>
        <p:spPr/>
        <p:txBody>
          <a:bodyPr vert="horz"/>
          <a:lstStyle/>
          <a:p>
            <a:r>
              <a:rPr lang="en-IN" dirty="0"/>
              <a:t>Another approach: motivating!</a:t>
            </a:r>
            <a:endParaRPr lang="en-US" dirty="0"/>
          </a:p>
        </p:txBody>
      </p:sp>
      <p:sp>
        <p:nvSpPr>
          <p:cNvPr id="6" name="Rectangle 5">
            <a:extLst>
              <a:ext uri="{FF2B5EF4-FFF2-40B4-BE49-F238E27FC236}">
                <a16:creationId xmlns:a16="http://schemas.microsoft.com/office/drawing/2014/main" id="{81006787-80B4-DC66-4CBE-89FB1515302C}"/>
              </a:ext>
            </a:extLst>
          </p:cNvPr>
          <p:cNvSpPr/>
          <p:nvPr/>
        </p:nvSpPr>
        <p:spPr>
          <a:xfrm>
            <a:off x="682625" y="1463645"/>
            <a:ext cx="4990131" cy="424647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white"/>
              </a:solidFill>
              <a:effectLst/>
              <a:uLnTx/>
              <a:uFillTx/>
              <a:latin typeface="Georgia"/>
              <a:ea typeface="+mn-ea"/>
              <a:cs typeface="+mn-cs"/>
            </a:endParaRPr>
          </a:p>
        </p:txBody>
      </p:sp>
      <p:pic>
        <p:nvPicPr>
          <p:cNvPr id="8" name="Picture 6">
            <a:extLst>
              <a:ext uri="{FF2B5EF4-FFF2-40B4-BE49-F238E27FC236}">
                <a16:creationId xmlns:a16="http://schemas.microsoft.com/office/drawing/2014/main" id="{412AD793-70EF-4DAF-03E4-F386C6BF5E92}"/>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966131" y="1463646"/>
            <a:ext cx="5654369" cy="42464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 name="Rectangle 8">
            <a:extLst>
              <a:ext uri="{FF2B5EF4-FFF2-40B4-BE49-F238E27FC236}">
                <a16:creationId xmlns:a16="http://schemas.microsoft.com/office/drawing/2014/main" id="{8791D6E3-489A-95B5-2462-C8B848CD87E0}"/>
              </a:ext>
            </a:extLst>
          </p:cNvPr>
          <p:cNvSpPr/>
          <p:nvPr/>
        </p:nvSpPr>
        <p:spPr>
          <a:xfrm>
            <a:off x="5966131" y="1463647"/>
            <a:ext cx="5654369" cy="4246469"/>
          </a:xfrm>
          <a:prstGeom prst="rect">
            <a:avLst/>
          </a:prstGeom>
          <a:solidFill>
            <a:srgbClr val="00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white"/>
              </a:solidFill>
              <a:effectLst/>
              <a:uLnTx/>
              <a:uFillTx/>
              <a:latin typeface="Georgia"/>
              <a:ea typeface="+mn-ea"/>
              <a:cs typeface="+mn-cs"/>
            </a:endParaRPr>
          </a:p>
        </p:txBody>
      </p:sp>
      <p:sp>
        <p:nvSpPr>
          <p:cNvPr id="10" name="TextBox 9">
            <a:extLst>
              <a:ext uri="{FF2B5EF4-FFF2-40B4-BE49-F238E27FC236}">
                <a16:creationId xmlns:a16="http://schemas.microsoft.com/office/drawing/2014/main" id="{BE57CDD1-F540-8FF2-C061-A4B68331030A}"/>
              </a:ext>
            </a:extLst>
          </p:cNvPr>
          <p:cNvSpPr txBox="1"/>
          <p:nvPr/>
        </p:nvSpPr>
        <p:spPr>
          <a:xfrm>
            <a:off x="6855492" y="2660493"/>
            <a:ext cx="3875647" cy="2159042"/>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IN" sz="2667" b="0" i="0" u="none" strike="noStrike" kern="1200" cap="none" spc="0" normalizeH="0" baseline="0" noProof="0" dirty="0">
                <a:ln>
                  <a:noFill/>
                </a:ln>
                <a:solidFill>
                  <a:prstClr val="white"/>
                </a:solidFill>
                <a:effectLst/>
                <a:uLnTx/>
                <a:uFillTx/>
                <a:latin typeface="Georgia"/>
                <a:ea typeface="+mn-ea"/>
                <a:cs typeface="+mn-cs"/>
              </a:rPr>
              <a:t>Patient and practitioner are equal partners in relationship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IN" sz="2667" b="0" i="0" u="none" strike="noStrike" kern="1200" cap="none" spc="0" normalizeH="0" baseline="0" noProof="0" dirty="0">
                <a:ln>
                  <a:noFill/>
                </a:ln>
                <a:solidFill>
                  <a:prstClr val="white"/>
                </a:solidFill>
                <a:effectLst/>
                <a:uLnTx/>
                <a:uFillTx/>
                <a:latin typeface="Georgia"/>
                <a:ea typeface="+mn-ea"/>
                <a:cs typeface="+mn-cs"/>
              </a:rPr>
              <a:t>(collaborative effort between two experts) </a:t>
            </a:r>
          </a:p>
        </p:txBody>
      </p:sp>
      <p:sp>
        <p:nvSpPr>
          <p:cNvPr id="7" name="TextBox 6">
            <a:extLst>
              <a:ext uri="{FF2B5EF4-FFF2-40B4-BE49-F238E27FC236}">
                <a16:creationId xmlns:a16="http://schemas.microsoft.com/office/drawing/2014/main" id="{A618D7F6-E4C9-D13A-BECB-0E3392D9CFB2}"/>
              </a:ext>
            </a:extLst>
          </p:cNvPr>
          <p:cNvSpPr txBox="1"/>
          <p:nvPr/>
        </p:nvSpPr>
        <p:spPr>
          <a:xfrm>
            <a:off x="938544" y="3518968"/>
            <a:ext cx="4478292" cy="1745824"/>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IN" sz="2667" b="0" i="0" u="none" strike="noStrike" kern="1200" cap="none" spc="0" normalizeH="0" baseline="0" noProof="0" dirty="0">
                <a:ln>
                  <a:noFill/>
                </a:ln>
                <a:solidFill>
                  <a:srgbClr val="000000"/>
                </a:solidFill>
                <a:effectLst/>
                <a:uLnTx/>
                <a:uFillTx/>
                <a:latin typeface="Georgia"/>
                <a:ea typeface="+mn-ea"/>
                <a:cs typeface="+mn-cs"/>
              </a:rPr>
              <a:t>Motivation for change can be fostered by an accepting, empowering, and</a:t>
            </a:r>
            <a:br>
              <a:rPr kumimoji="0" lang="en-IN" sz="2667" b="0" i="0" u="none" strike="noStrike" kern="1200" cap="none" spc="0" normalizeH="0" baseline="0" noProof="0" dirty="0">
                <a:ln>
                  <a:noFill/>
                </a:ln>
                <a:solidFill>
                  <a:srgbClr val="000000"/>
                </a:solidFill>
                <a:effectLst/>
                <a:uLnTx/>
                <a:uFillTx/>
                <a:latin typeface="Georgia"/>
                <a:ea typeface="+mn-ea"/>
                <a:cs typeface="+mn-cs"/>
              </a:rPr>
            </a:br>
            <a:r>
              <a:rPr kumimoji="0" lang="en-IN" sz="2667" b="0" i="0" u="none" strike="noStrike" kern="1200" cap="none" spc="0" normalizeH="0" baseline="0" noProof="0" dirty="0">
                <a:ln>
                  <a:noFill/>
                </a:ln>
                <a:solidFill>
                  <a:srgbClr val="000000"/>
                </a:solidFill>
                <a:effectLst/>
                <a:uLnTx/>
                <a:uFillTx/>
                <a:latin typeface="Georgia"/>
                <a:ea typeface="+mn-ea"/>
                <a:cs typeface="+mn-cs"/>
              </a:rPr>
              <a:t>safe atmosphere</a:t>
            </a:r>
          </a:p>
        </p:txBody>
      </p:sp>
      <p:grpSp>
        <p:nvGrpSpPr>
          <p:cNvPr id="26" name="Group 25">
            <a:extLst>
              <a:ext uri="{FF2B5EF4-FFF2-40B4-BE49-F238E27FC236}">
                <a16:creationId xmlns:a16="http://schemas.microsoft.com/office/drawing/2014/main" id="{2ADB02B4-BDFF-5B60-6BBE-7BE64083D0F2}"/>
              </a:ext>
            </a:extLst>
          </p:cNvPr>
          <p:cNvGrpSpPr/>
          <p:nvPr/>
        </p:nvGrpSpPr>
        <p:grpSpPr>
          <a:xfrm>
            <a:off x="2467763" y="1908970"/>
            <a:ext cx="1419855" cy="1419855"/>
            <a:chOff x="2467763" y="1908970"/>
            <a:chExt cx="1419855" cy="1419855"/>
          </a:xfrm>
        </p:grpSpPr>
        <p:grpSp>
          <p:nvGrpSpPr>
            <p:cNvPr id="11" name="Google Shape;406;p13">
              <a:extLst>
                <a:ext uri="{FF2B5EF4-FFF2-40B4-BE49-F238E27FC236}">
                  <a16:creationId xmlns:a16="http://schemas.microsoft.com/office/drawing/2014/main" id="{D6B11BA3-1FE5-3CE6-F200-B7FBD7E95A1A}"/>
                </a:ext>
              </a:extLst>
            </p:cNvPr>
            <p:cNvGrpSpPr/>
            <p:nvPr/>
          </p:nvGrpSpPr>
          <p:grpSpPr>
            <a:xfrm>
              <a:off x="2467763" y="1908970"/>
              <a:ext cx="1419855" cy="1419855"/>
              <a:chOff x="1298921" y="1400640"/>
              <a:chExt cx="824400" cy="824400"/>
            </a:xfrm>
          </p:grpSpPr>
          <p:sp>
            <p:nvSpPr>
              <p:cNvPr id="12" name="Google Shape;407;p13">
                <a:extLst>
                  <a:ext uri="{FF2B5EF4-FFF2-40B4-BE49-F238E27FC236}">
                    <a16:creationId xmlns:a16="http://schemas.microsoft.com/office/drawing/2014/main" id="{A68378CC-D69C-9166-AB9E-D5F67C82CE53}"/>
                  </a:ext>
                </a:extLst>
              </p:cNvPr>
              <p:cNvSpPr/>
              <p:nvPr/>
            </p:nvSpPr>
            <p:spPr>
              <a:xfrm rot="-5400000">
                <a:off x="1298921" y="1400640"/>
                <a:ext cx="824400" cy="824400"/>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sz="1600" b="1" i="0" u="none" strike="noStrike" kern="1200" cap="all" spc="0" normalizeH="0" baseline="0" noProof="0">
                  <a:ln>
                    <a:noFill/>
                  </a:ln>
                  <a:solidFill>
                    <a:prstClr val="white"/>
                  </a:solidFill>
                  <a:effectLst/>
                  <a:uLnTx/>
                  <a:uFillTx/>
                  <a:latin typeface="Georgia"/>
                  <a:ea typeface="+mn-ea"/>
                  <a:cs typeface="Calibri" panose="020F0502020204030204" pitchFamily="34" charset="0"/>
                  <a:sym typeface="Arial"/>
                </a:endParaRPr>
              </a:p>
            </p:txBody>
          </p:sp>
          <p:sp>
            <p:nvSpPr>
              <p:cNvPr id="13" name="Google Shape;408;p13">
                <a:extLst>
                  <a:ext uri="{FF2B5EF4-FFF2-40B4-BE49-F238E27FC236}">
                    <a16:creationId xmlns:a16="http://schemas.microsoft.com/office/drawing/2014/main" id="{A2A1C03D-0217-E746-94F5-DA44D1B612E8}"/>
                  </a:ext>
                </a:extLst>
              </p:cNvPr>
              <p:cNvSpPr/>
              <p:nvPr/>
            </p:nvSpPr>
            <p:spPr>
              <a:xfrm rot="16200000">
                <a:off x="1373850" y="1475658"/>
                <a:ext cx="674456" cy="674458"/>
              </a:xfrm>
              <a:prstGeom prst="ellipse">
                <a:avLst/>
              </a:prstGeom>
              <a:solidFill>
                <a:schemeClr val="bg1">
                  <a:lumMod val="95000"/>
                </a:schemeClr>
              </a:solidFill>
              <a:ln>
                <a:noFill/>
              </a:ln>
              <a:effectLst>
                <a:outerShdw blurRad="50800" dist="38100" dir="2700000" algn="tl" rotWithShape="0">
                  <a:prstClr val="black">
                    <a:alpha val="40000"/>
                  </a:prstClr>
                </a:outerShdw>
              </a:effectLst>
            </p:spPr>
            <p:txBody>
              <a:bodyPr spcFirstLastPara="1" wrap="square" lIns="0" tIns="0" rIns="0" bIns="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200"/>
                  <a:buFontTx/>
                  <a:buNone/>
                  <a:tabLst/>
                  <a:defRPr/>
                </a:pPr>
                <a:endParaRPr kumimoji="0" sz="2489" b="1" i="0" u="none" strike="noStrike" kern="1200" cap="none" spc="0" normalizeH="0" baseline="0" noProof="0">
                  <a:ln>
                    <a:noFill/>
                  </a:ln>
                  <a:solidFill>
                    <a:srgbClr val="007A2F"/>
                  </a:solidFill>
                  <a:effectLst/>
                  <a:uLnTx/>
                  <a:uFillTx/>
                  <a:latin typeface="Georgia"/>
                  <a:ea typeface="Arial"/>
                  <a:cs typeface="Arial"/>
                  <a:sym typeface="Arial"/>
                </a:endParaRPr>
              </a:p>
            </p:txBody>
          </p:sp>
        </p:grpSp>
        <p:grpSp>
          <p:nvGrpSpPr>
            <p:cNvPr id="14" name="Graphic 5">
              <a:extLst>
                <a:ext uri="{FF2B5EF4-FFF2-40B4-BE49-F238E27FC236}">
                  <a16:creationId xmlns:a16="http://schemas.microsoft.com/office/drawing/2014/main" id="{00DB53BE-B2E7-FC8D-6ED7-BBA6ED22FE99}"/>
                </a:ext>
              </a:extLst>
            </p:cNvPr>
            <p:cNvGrpSpPr/>
            <p:nvPr/>
          </p:nvGrpSpPr>
          <p:grpSpPr>
            <a:xfrm>
              <a:off x="2798717" y="2224169"/>
              <a:ext cx="757946" cy="789458"/>
              <a:chOff x="3007622" y="505403"/>
              <a:chExt cx="870584" cy="906779"/>
            </a:xfrm>
            <a:solidFill>
              <a:schemeClr val="tx1"/>
            </a:solidFill>
          </p:grpSpPr>
          <p:sp>
            <p:nvSpPr>
              <p:cNvPr id="15" name="Freeform: Shape 14">
                <a:extLst>
                  <a:ext uri="{FF2B5EF4-FFF2-40B4-BE49-F238E27FC236}">
                    <a16:creationId xmlns:a16="http://schemas.microsoft.com/office/drawing/2014/main" id="{8A235F15-E902-5958-8EB6-F87AEE2657E4}"/>
                  </a:ext>
                </a:extLst>
              </p:cNvPr>
              <p:cNvSpPr/>
              <p:nvPr/>
            </p:nvSpPr>
            <p:spPr>
              <a:xfrm>
                <a:off x="3211117" y="719716"/>
                <a:ext cx="448179" cy="692467"/>
              </a:xfrm>
              <a:custGeom>
                <a:avLst/>
                <a:gdLst>
                  <a:gd name="connsiteX0" fmla="*/ 432775 w 448179"/>
                  <a:gd name="connsiteY0" fmla="*/ 155258 h 692467"/>
                  <a:gd name="connsiteX1" fmla="*/ 432775 w 448179"/>
                  <a:gd name="connsiteY1" fmla="*/ 89535 h 692467"/>
                  <a:gd name="connsiteX2" fmla="*/ 369910 w 448179"/>
                  <a:gd name="connsiteY2" fmla="*/ 26670 h 692467"/>
                  <a:gd name="connsiteX3" fmla="*/ 333715 w 448179"/>
                  <a:gd name="connsiteY3" fmla="*/ 38100 h 692467"/>
                  <a:gd name="connsiteX4" fmla="*/ 285137 w 448179"/>
                  <a:gd name="connsiteY4" fmla="*/ 14288 h 692467"/>
                  <a:gd name="connsiteX5" fmla="*/ 249895 w 448179"/>
                  <a:gd name="connsiteY5" fmla="*/ 24765 h 692467"/>
                  <a:gd name="connsiteX6" fmla="*/ 200365 w 448179"/>
                  <a:gd name="connsiteY6" fmla="*/ 0 h 692467"/>
                  <a:gd name="connsiteX7" fmla="*/ 150835 w 448179"/>
                  <a:gd name="connsiteY7" fmla="*/ 24765 h 692467"/>
                  <a:gd name="connsiteX8" fmla="*/ 116545 w 448179"/>
                  <a:gd name="connsiteY8" fmla="*/ 14288 h 692467"/>
                  <a:gd name="connsiteX9" fmla="*/ 53680 w 448179"/>
                  <a:gd name="connsiteY9" fmla="*/ 77152 h 692467"/>
                  <a:gd name="connsiteX10" fmla="*/ 53680 w 448179"/>
                  <a:gd name="connsiteY10" fmla="*/ 136208 h 692467"/>
                  <a:gd name="connsiteX11" fmla="*/ 11770 w 448179"/>
                  <a:gd name="connsiteY11" fmla="*/ 200025 h 692467"/>
                  <a:gd name="connsiteX12" fmla="*/ 1292 w 448179"/>
                  <a:gd name="connsiteY12" fmla="*/ 282893 h 692467"/>
                  <a:gd name="connsiteX13" fmla="*/ 39392 w 448179"/>
                  <a:gd name="connsiteY13" fmla="*/ 406717 h 692467"/>
                  <a:gd name="connsiteX14" fmla="*/ 112735 w 448179"/>
                  <a:gd name="connsiteY14" fmla="*/ 489585 h 692467"/>
                  <a:gd name="connsiteX15" fmla="*/ 112735 w 448179"/>
                  <a:gd name="connsiteY15" fmla="*/ 535305 h 692467"/>
                  <a:gd name="connsiteX16" fmla="*/ 92732 w 448179"/>
                  <a:gd name="connsiteY16" fmla="*/ 535305 h 692467"/>
                  <a:gd name="connsiteX17" fmla="*/ 71777 w 448179"/>
                  <a:gd name="connsiteY17" fmla="*/ 556260 h 692467"/>
                  <a:gd name="connsiteX18" fmla="*/ 71777 w 448179"/>
                  <a:gd name="connsiteY18" fmla="*/ 671513 h 692467"/>
                  <a:gd name="connsiteX19" fmla="*/ 92732 w 448179"/>
                  <a:gd name="connsiteY19" fmla="*/ 692468 h 692467"/>
                  <a:gd name="connsiteX20" fmla="*/ 391817 w 448179"/>
                  <a:gd name="connsiteY20" fmla="*/ 692468 h 692467"/>
                  <a:gd name="connsiteX21" fmla="*/ 412772 w 448179"/>
                  <a:gd name="connsiteY21" fmla="*/ 671513 h 692467"/>
                  <a:gd name="connsiteX22" fmla="*/ 412772 w 448179"/>
                  <a:gd name="connsiteY22" fmla="*/ 555308 h 692467"/>
                  <a:gd name="connsiteX23" fmla="*/ 391817 w 448179"/>
                  <a:gd name="connsiteY23" fmla="*/ 534353 h 692467"/>
                  <a:gd name="connsiteX24" fmla="*/ 371815 w 448179"/>
                  <a:gd name="connsiteY24" fmla="*/ 534353 h 692467"/>
                  <a:gd name="connsiteX25" fmla="*/ 371815 w 448179"/>
                  <a:gd name="connsiteY25" fmla="*/ 488633 h 692467"/>
                  <a:gd name="connsiteX26" fmla="*/ 380387 w 448179"/>
                  <a:gd name="connsiteY26" fmla="*/ 483870 h 692467"/>
                  <a:gd name="connsiteX27" fmla="*/ 448015 w 448179"/>
                  <a:gd name="connsiteY27" fmla="*/ 362903 h 692467"/>
                  <a:gd name="connsiteX28" fmla="*/ 430870 w 448179"/>
                  <a:gd name="connsiteY28" fmla="*/ 174308 h 692467"/>
                  <a:gd name="connsiteX29" fmla="*/ 432775 w 448179"/>
                  <a:gd name="connsiteY29" fmla="*/ 155258 h 692467"/>
                  <a:gd name="connsiteX30" fmla="*/ 348002 w 448179"/>
                  <a:gd name="connsiteY30" fmla="*/ 89535 h 692467"/>
                  <a:gd name="connsiteX31" fmla="*/ 369910 w 448179"/>
                  <a:gd name="connsiteY31" fmla="*/ 67627 h 692467"/>
                  <a:gd name="connsiteX32" fmla="*/ 391817 w 448179"/>
                  <a:gd name="connsiteY32" fmla="*/ 89535 h 692467"/>
                  <a:gd name="connsiteX33" fmla="*/ 391817 w 448179"/>
                  <a:gd name="connsiteY33" fmla="*/ 155258 h 692467"/>
                  <a:gd name="connsiteX34" fmla="*/ 369910 w 448179"/>
                  <a:gd name="connsiteY34" fmla="*/ 177165 h 692467"/>
                  <a:gd name="connsiteX35" fmla="*/ 348002 w 448179"/>
                  <a:gd name="connsiteY35" fmla="*/ 155258 h 692467"/>
                  <a:gd name="connsiteX36" fmla="*/ 348002 w 448179"/>
                  <a:gd name="connsiteY36" fmla="*/ 89535 h 692467"/>
                  <a:gd name="connsiteX37" fmla="*/ 263230 w 448179"/>
                  <a:gd name="connsiteY37" fmla="*/ 77152 h 692467"/>
                  <a:gd name="connsiteX38" fmla="*/ 285137 w 448179"/>
                  <a:gd name="connsiteY38" fmla="*/ 55245 h 692467"/>
                  <a:gd name="connsiteX39" fmla="*/ 307045 w 448179"/>
                  <a:gd name="connsiteY39" fmla="*/ 77152 h 692467"/>
                  <a:gd name="connsiteX40" fmla="*/ 307045 w 448179"/>
                  <a:gd name="connsiteY40" fmla="*/ 166688 h 692467"/>
                  <a:gd name="connsiteX41" fmla="*/ 285137 w 448179"/>
                  <a:gd name="connsiteY41" fmla="*/ 188595 h 692467"/>
                  <a:gd name="connsiteX42" fmla="*/ 263230 w 448179"/>
                  <a:gd name="connsiteY42" fmla="*/ 166688 h 692467"/>
                  <a:gd name="connsiteX43" fmla="*/ 263230 w 448179"/>
                  <a:gd name="connsiteY43" fmla="*/ 77152 h 692467"/>
                  <a:gd name="connsiteX44" fmla="*/ 179410 w 448179"/>
                  <a:gd name="connsiteY44" fmla="*/ 63818 h 692467"/>
                  <a:gd name="connsiteX45" fmla="*/ 201317 w 448179"/>
                  <a:gd name="connsiteY45" fmla="*/ 41910 h 692467"/>
                  <a:gd name="connsiteX46" fmla="*/ 223225 w 448179"/>
                  <a:gd name="connsiteY46" fmla="*/ 63818 h 692467"/>
                  <a:gd name="connsiteX47" fmla="*/ 223225 w 448179"/>
                  <a:gd name="connsiteY47" fmla="*/ 131445 h 692467"/>
                  <a:gd name="connsiteX48" fmla="*/ 200365 w 448179"/>
                  <a:gd name="connsiteY48" fmla="*/ 126682 h 692467"/>
                  <a:gd name="connsiteX49" fmla="*/ 180362 w 448179"/>
                  <a:gd name="connsiteY49" fmla="*/ 126682 h 692467"/>
                  <a:gd name="connsiteX50" fmla="*/ 180362 w 448179"/>
                  <a:gd name="connsiteY50" fmla="*/ 63818 h 692467"/>
                  <a:gd name="connsiteX51" fmla="*/ 94637 w 448179"/>
                  <a:gd name="connsiteY51" fmla="*/ 77152 h 692467"/>
                  <a:gd name="connsiteX52" fmla="*/ 116545 w 448179"/>
                  <a:gd name="connsiteY52" fmla="*/ 55245 h 692467"/>
                  <a:gd name="connsiteX53" fmla="*/ 138452 w 448179"/>
                  <a:gd name="connsiteY53" fmla="*/ 77152 h 692467"/>
                  <a:gd name="connsiteX54" fmla="*/ 138452 w 448179"/>
                  <a:gd name="connsiteY54" fmla="*/ 124777 h 692467"/>
                  <a:gd name="connsiteX55" fmla="*/ 100352 w 448179"/>
                  <a:gd name="connsiteY55" fmla="*/ 123825 h 692467"/>
                  <a:gd name="connsiteX56" fmla="*/ 99400 w 448179"/>
                  <a:gd name="connsiteY56" fmla="*/ 123825 h 692467"/>
                  <a:gd name="connsiteX57" fmla="*/ 95590 w 448179"/>
                  <a:gd name="connsiteY57" fmla="*/ 123825 h 692467"/>
                  <a:gd name="connsiteX58" fmla="*/ 94637 w 448179"/>
                  <a:gd name="connsiteY58" fmla="*/ 123825 h 692467"/>
                  <a:gd name="connsiteX59" fmla="*/ 94637 w 448179"/>
                  <a:gd name="connsiteY59" fmla="*/ 77152 h 692467"/>
                  <a:gd name="connsiteX60" fmla="*/ 369910 w 448179"/>
                  <a:gd name="connsiteY60" fmla="*/ 649605 h 692467"/>
                  <a:gd name="connsiteX61" fmla="*/ 112735 w 448179"/>
                  <a:gd name="connsiteY61" fmla="*/ 649605 h 692467"/>
                  <a:gd name="connsiteX62" fmla="*/ 112735 w 448179"/>
                  <a:gd name="connsiteY62" fmla="*/ 576263 h 692467"/>
                  <a:gd name="connsiteX63" fmla="*/ 369910 w 448179"/>
                  <a:gd name="connsiteY63" fmla="*/ 576263 h 692467"/>
                  <a:gd name="connsiteX64" fmla="*/ 369910 w 448179"/>
                  <a:gd name="connsiteY64" fmla="*/ 649605 h 692467"/>
                  <a:gd name="connsiteX65" fmla="*/ 405152 w 448179"/>
                  <a:gd name="connsiteY65" fmla="*/ 362903 h 692467"/>
                  <a:gd name="connsiteX66" fmla="*/ 356575 w 448179"/>
                  <a:gd name="connsiteY66" fmla="*/ 449580 h 692467"/>
                  <a:gd name="connsiteX67" fmla="*/ 338477 w 448179"/>
                  <a:gd name="connsiteY67" fmla="*/ 461010 h 692467"/>
                  <a:gd name="connsiteX68" fmla="*/ 328952 w 448179"/>
                  <a:gd name="connsiteY68" fmla="*/ 478155 h 692467"/>
                  <a:gd name="connsiteX69" fmla="*/ 328952 w 448179"/>
                  <a:gd name="connsiteY69" fmla="*/ 535305 h 692467"/>
                  <a:gd name="connsiteX70" fmla="*/ 152740 w 448179"/>
                  <a:gd name="connsiteY70" fmla="*/ 535305 h 692467"/>
                  <a:gd name="connsiteX71" fmla="*/ 152740 w 448179"/>
                  <a:gd name="connsiteY71" fmla="*/ 481965 h 692467"/>
                  <a:gd name="connsiteX72" fmla="*/ 147977 w 448179"/>
                  <a:gd name="connsiteY72" fmla="*/ 468630 h 692467"/>
                  <a:gd name="connsiteX73" fmla="*/ 69872 w 448179"/>
                  <a:gd name="connsiteY73" fmla="*/ 380048 h 692467"/>
                  <a:gd name="connsiteX74" fmla="*/ 42250 w 448179"/>
                  <a:gd name="connsiteY74" fmla="*/ 289560 h 692467"/>
                  <a:gd name="connsiteX75" fmla="*/ 52727 w 448179"/>
                  <a:gd name="connsiteY75" fmla="*/ 206693 h 692467"/>
                  <a:gd name="connsiteX76" fmla="*/ 98447 w 448179"/>
                  <a:gd name="connsiteY76" fmla="*/ 166688 h 692467"/>
                  <a:gd name="connsiteX77" fmla="*/ 98447 w 448179"/>
                  <a:gd name="connsiteY77" fmla="*/ 166688 h 692467"/>
                  <a:gd name="connsiteX78" fmla="*/ 197507 w 448179"/>
                  <a:gd name="connsiteY78" fmla="*/ 168593 h 692467"/>
                  <a:gd name="connsiteX79" fmla="*/ 218462 w 448179"/>
                  <a:gd name="connsiteY79" fmla="*/ 189548 h 692467"/>
                  <a:gd name="connsiteX80" fmla="*/ 211795 w 448179"/>
                  <a:gd name="connsiteY80" fmla="*/ 204788 h 692467"/>
                  <a:gd name="connsiteX81" fmla="*/ 196555 w 448179"/>
                  <a:gd name="connsiteY81" fmla="*/ 210502 h 692467"/>
                  <a:gd name="connsiteX82" fmla="*/ 127975 w 448179"/>
                  <a:gd name="connsiteY82" fmla="*/ 207645 h 692467"/>
                  <a:gd name="connsiteX83" fmla="*/ 127022 w 448179"/>
                  <a:gd name="connsiteY83" fmla="*/ 207645 h 692467"/>
                  <a:gd name="connsiteX84" fmla="*/ 107020 w 448179"/>
                  <a:gd name="connsiteY84" fmla="*/ 224790 h 692467"/>
                  <a:gd name="connsiteX85" fmla="*/ 100352 w 448179"/>
                  <a:gd name="connsiteY85" fmla="*/ 268605 h 692467"/>
                  <a:gd name="connsiteX86" fmla="*/ 117497 w 448179"/>
                  <a:gd name="connsiteY86" fmla="*/ 292418 h 692467"/>
                  <a:gd name="connsiteX87" fmla="*/ 141310 w 448179"/>
                  <a:gd name="connsiteY87" fmla="*/ 275273 h 692467"/>
                  <a:gd name="connsiteX88" fmla="*/ 144167 w 448179"/>
                  <a:gd name="connsiteY88" fmla="*/ 255270 h 692467"/>
                  <a:gd name="connsiteX89" fmla="*/ 204175 w 448179"/>
                  <a:gd name="connsiteY89" fmla="*/ 354330 h 692467"/>
                  <a:gd name="connsiteX90" fmla="*/ 223225 w 448179"/>
                  <a:gd name="connsiteY90" fmla="*/ 377190 h 692467"/>
                  <a:gd name="connsiteX91" fmla="*/ 225130 w 448179"/>
                  <a:gd name="connsiteY91" fmla="*/ 377190 h 692467"/>
                  <a:gd name="connsiteX92" fmla="*/ 246085 w 448179"/>
                  <a:gd name="connsiteY92" fmla="*/ 358140 h 692467"/>
                  <a:gd name="connsiteX93" fmla="*/ 207985 w 448179"/>
                  <a:gd name="connsiteY93" fmla="*/ 251460 h 692467"/>
                  <a:gd name="connsiteX94" fmla="*/ 241322 w 448179"/>
                  <a:gd name="connsiteY94" fmla="*/ 235268 h 692467"/>
                  <a:gd name="connsiteX95" fmla="*/ 251800 w 448179"/>
                  <a:gd name="connsiteY95" fmla="*/ 221933 h 692467"/>
                  <a:gd name="connsiteX96" fmla="*/ 285137 w 448179"/>
                  <a:gd name="connsiteY96" fmla="*/ 231458 h 692467"/>
                  <a:gd name="connsiteX97" fmla="*/ 333715 w 448179"/>
                  <a:gd name="connsiteY97" fmla="*/ 207645 h 692467"/>
                  <a:gd name="connsiteX98" fmla="*/ 394675 w 448179"/>
                  <a:gd name="connsiteY98" fmla="*/ 213360 h 692467"/>
                  <a:gd name="connsiteX99" fmla="*/ 405152 w 448179"/>
                  <a:gd name="connsiteY99" fmla="*/ 362903 h 69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448179" h="692467">
                    <a:moveTo>
                      <a:pt x="432775" y="155258"/>
                    </a:moveTo>
                    <a:lnTo>
                      <a:pt x="432775" y="89535"/>
                    </a:lnTo>
                    <a:cubicBezTo>
                      <a:pt x="432775" y="55245"/>
                      <a:pt x="404200" y="26670"/>
                      <a:pt x="369910" y="26670"/>
                    </a:cubicBezTo>
                    <a:cubicBezTo>
                      <a:pt x="356575" y="26670"/>
                      <a:pt x="344192" y="30480"/>
                      <a:pt x="333715" y="38100"/>
                    </a:cubicBezTo>
                    <a:cubicBezTo>
                      <a:pt x="321332" y="22860"/>
                      <a:pt x="304187" y="14288"/>
                      <a:pt x="285137" y="14288"/>
                    </a:cubicBezTo>
                    <a:cubicBezTo>
                      <a:pt x="272755" y="14288"/>
                      <a:pt x="260372" y="18097"/>
                      <a:pt x="249895" y="24765"/>
                    </a:cubicBezTo>
                    <a:cubicBezTo>
                      <a:pt x="238465" y="9525"/>
                      <a:pt x="220367" y="0"/>
                      <a:pt x="200365" y="0"/>
                    </a:cubicBezTo>
                    <a:cubicBezTo>
                      <a:pt x="180362" y="0"/>
                      <a:pt x="162265" y="8572"/>
                      <a:pt x="150835" y="24765"/>
                    </a:cubicBezTo>
                    <a:cubicBezTo>
                      <a:pt x="140357" y="18097"/>
                      <a:pt x="127975" y="14288"/>
                      <a:pt x="116545" y="14288"/>
                    </a:cubicBezTo>
                    <a:cubicBezTo>
                      <a:pt x="82255" y="14288"/>
                      <a:pt x="53680" y="42863"/>
                      <a:pt x="53680" y="77152"/>
                    </a:cubicBezTo>
                    <a:lnTo>
                      <a:pt x="53680" y="136208"/>
                    </a:lnTo>
                    <a:cubicBezTo>
                      <a:pt x="30820" y="149543"/>
                      <a:pt x="15580" y="173355"/>
                      <a:pt x="11770" y="200025"/>
                    </a:cubicBezTo>
                    <a:lnTo>
                      <a:pt x="1292" y="282893"/>
                    </a:lnTo>
                    <a:cubicBezTo>
                      <a:pt x="-4423" y="327660"/>
                      <a:pt x="8912" y="372428"/>
                      <a:pt x="39392" y="406717"/>
                    </a:cubicBezTo>
                    <a:lnTo>
                      <a:pt x="112735" y="489585"/>
                    </a:lnTo>
                    <a:lnTo>
                      <a:pt x="112735" y="535305"/>
                    </a:lnTo>
                    <a:lnTo>
                      <a:pt x="92732" y="535305"/>
                    </a:lnTo>
                    <a:cubicBezTo>
                      <a:pt x="81302" y="535305"/>
                      <a:pt x="71777" y="544830"/>
                      <a:pt x="71777" y="556260"/>
                    </a:cubicBezTo>
                    <a:lnTo>
                      <a:pt x="71777" y="671513"/>
                    </a:lnTo>
                    <a:cubicBezTo>
                      <a:pt x="71777" y="682943"/>
                      <a:pt x="81302" y="692468"/>
                      <a:pt x="92732" y="692468"/>
                    </a:cubicBezTo>
                    <a:lnTo>
                      <a:pt x="391817" y="692468"/>
                    </a:lnTo>
                    <a:cubicBezTo>
                      <a:pt x="403247" y="692468"/>
                      <a:pt x="412772" y="682943"/>
                      <a:pt x="412772" y="671513"/>
                    </a:cubicBezTo>
                    <a:lnTo>
                      <a:pt x="412772" y="555308"/>
                    </a:lnTo>
                    <a:cubicBezTo>
                      <a:pt x="412772" y="543878"/>
                      <a:pt x="403247" y="534353"/>
                      <a:pt x="391817" y="534353"/>
                    </a:cubicBezTo>
                    <a:lnTo>
                      <a:pt x="371815" y="534353"/>
                    </a:lnTo>
                    <a:lnTo>
                      <a:pt x="371815" y="488633"/>
                    </a:lnTo>
                    <a:lnTo>
                      <a:pt x="380387" y="483870"/>
                    </a:lnTo>
                    <a:cubicBezTo>
                      <a:pt x="422297" y="457200"/>
                      <a:pt x="448015" y="412433"/>
                      <a:pt x="448015" y="362903"/>
                    </a:cubicBezTo>
                    <a:cubicBezTo>
                      <a:pt x="448967" y="313373"/>
                      <a:pt x="446110" y="240983"/>
                      <a:pt x="430870" y="174308"/>
                    </a:cubicBezTo>
                    <a:cubicBezTo>
                      <a:pt x="431822" y="167640"/>
                      <a:pt x="432775" y="160973"/>
                      <a:pt x="432775" y="155258"/>
                    </a:cubicBezTo>
                    <a:close/>
                    <a:moveTo>
                      <a:pt x="348002" y="89535"/>
                    </a:moveTo>
                    <a:cubicBezTo>
                      <a:pt x="348002" y="77152"/>
                      <a:pt x="357527" y="67627"/>
                      <a:pt x="369910" y="67627"/>
                    </a:cubicBezTo>
                    <a:cubicBezTo>
                      <a:pt x="381340" y="67627"/>
                      <a:pt x="391817" y="77152"/>
                      <a:pt x="391817" y="89535"/>
                    </a:cubicBezTo>
                    <a:lnTo>
                      <a:pt x="391817" y="155258"/>
                    </a:lnTo>
                    <a:cubicBezTo>
                      <a:pt x="391817" y="166688"/>
                      <a:pt x="382292" y="177165"/>
                      <a:pt x="369910" y="177165"/>
                    </a:cubicBezTo>
                    <a:cubicBezTo>
                      <a:pt x="358480" y="177165"/>
                      <a:pt x="348002" y="167640"/>
                      <a:pt x="348002" y="155258"/>
                    </a:cubicBezTo>
                    <a:lnTo>
                      <a:pt x="348002" y="89535"/>
                    </a:lnTo>
                    <a:close/>
                    <a:moveTo>
                      <a:pt x="263230" y="77152"/>
                    </a:moveTo>
                    <a:cubicBezTo>
                      <a:pt x="263230" y="65723"/>
                      <a:pt x="272755" y="55245"/>
                      <a:pt x="285137" y="55245"/>
                    </a:cubicBezTo>
                    <a:cubicBezTo>
                      <a:pt x="296567" y="55245"/>
                      <a:pt x="307045" y="64770"/>
                      <a:pt x="307045" y="77152"/>
                    </a:cubicBezTo>
                    <a:lnTo>
                      <a:pt x="307045" y="166688"/>
                    </a:lnTo>
                    <a:cubicBezTo>
                      <a:pt x="307045" y="178118"/>
                      <a:pt x="297520" y="188595"/>
                      <a:pt x="285137" y="188595"/>
                    </a:cubicBezTo>
                    <a:cubicBezTo>
                      <a:pt x="272755" y="188595"/>
                      <a:pt x="263230" y="179070"/>
                      <a:pt x="263230" y="166688"/>
                    </a:cubicBezTo>
                    <a:lnTo>
                      <a:pt x="263230" y="77152"/>
                    </a:lnTo>
                    <a:close/>
                    <a:moveTo>
                      <a:pt x="179410" y="63818"/>
                    </a:moveTo>
                    <a:cubicBezTo>
                      <a:pt x="179410" y="52388"/>
                      <a:pt x="188935" y="41910"/>
                      <a:pt x="201317" y="41910"/>
                    </a:cubicBezTo>
                    <a:cubicBezTo>
                      <a:pt x="212747" y="41910"/>
                      <a:pt x="223225" y="51435"/>
                      <a:pt x="223225" y="63818"/>
                    </a:cubicBezTo>
                    <a:lnTo>
                      <a:pt x="223225" y="131445"/>
                    </a:lnTo>
                    <a:cubicBezTo>
                      <a:pt x="215605" y="128588"/>
                      <a:pt x="207985" y="126682"/>
                      <a:pt x="200365" y="126682"/>
                    </a:cubicBezTo>
                    <a:lnTo>
                      <a:pt x="180362" y="126682"/>
                    </a:lnTo>
                    <a:lnTo>
                      <a:pt x="180362" y="63818"/>
                    </a:lnTo>
                    <a:close/>
                    <a:moveTo>
                      <a:pt x="94637" y="77152"/>
                    </a:moveTo>
                    <a:cubicBezTo>
                      <a:pt x="94637" y="65723"/>
                      <a:pt x="104162" y="55245"/>
                      <a:pt x="116545" y="55245"/>
                    </a:cubicBezTo>
                    <a:cubicBezTo>
                      <a:pt x="127975" y="55245"/>
                      <a:pt x="138452" y="64770"/>
                      <a:pt x="138452" y="77152"/>
                    </a:cubicBezTo>
                    <a:lnTo>
                      <a:pt x="138452" y="124777"/>
                    </a:lnTo>
                    <a:lnTo>
                      <a:pt x="100352" y="123825"/>
                    </a:lnTo>
                    <a:cubicBezTo>
                      <a:pt x="100352" y="123825"/>
                      <a:pt x="100352" y="123825"/>
                      <a:pt x="99400" y="123825"/>
                    </a:cubicBezTo>
                    <a:cubicBezTo>
                      <a:pt x="98447" y="123825"/>
                      <a:pt x="96542" y="123825"/>
                      <a:pt x="95590" y="123825"/>
                    </a:cubicBezTo>
                    <a:cubicBezTo>
                      <a:pt x="95590" y="123825"/>
                      <a:pt x="94637" y="123825"/>
                      <a:pt x="94637" y="123825"/>
                    </a:cubicBezTo>
                    <a:lnTo>
                      <a:pt x="94637" y="77152"/>
                    </a:lnTo>
                    <a:close/>
                    <a:moveTo>
                      <a:pt x="369910" y="649605"/>
                    </a:moveTo>
                    <a:lnTo>
                      <a:pt x="112735" y="649605"/>
                    </a:lnTo>
                    <a:lnTo>
                      <a:pt x="112735" y="576263"/>
                    </a:lnTo>
                    <a:lnTo>
                      <a:pt x="369910" y="576263"/>
                    </a:lnTo>
                    <a:lnTo>
                      <a:pt x="369910" y="649605"/>
                    </a:lnTo>
                    <a:close/>
                    <a:moveTo>
                      <a:pt x="405152" y="362903"/>
                    </a:moveTo>
                    <a:cubicBezTo>
                      <a:pt x="405152" y="398145"/>
                      <a:pt x="387055" y="430530"/>
                      <a:pt x="356575" y="449580"/>
                    </a:cubicBezTo>
                    <a:lnTo>
                      <a:pt x="338477" y="461010"/>
                    </a:lnTo>
                    <a:cubicBezTo>
                      <a:pt x="332762" y="464820"/>
                      <a:pt x="328952" y="471488"/>
                      <a:pt x="328952" y="478155"/>
                    </a:cubicBezTo>
                    <a:lnTo>
                      <a:pt x="328952" y="535305"/>
                    </a:lnTo>
                    <a:lnTo>
                      <a:pt x="152740" y="535305"/>
                    </a:lnTo>
                    <a:lnTo>
                      <a:pt x="152740" y="481965"/>
                    </a:lnTo>
                    <a:cubicBezTo>
                      <a:pt x="152740" y="477203"/>
                      <a:pt x="150835" y="472440"/>
                      <a:pt x="147977" y="468630"/>
                    </a:cubicBezTo>
                    <a:lnTo>
                      <a:pt x="69872" y="380048"/>
                    </a:lnTo>
                    <a:cubicBezTo>
                      <a:pt x="47965" y="355283"/>
                      <a:pt x="37487" y="321945"/>
                      <a:pt x="42250" y="289560"/>
                    </a:cubicBezTo>
                    <a:lnTo>
                      <a:pt x="52727" y="206693"/>
                    </a:lnTo>
                    <a:cubicBezTo>
                      <a:pt x="55585" y="183833"/>
                      <a:pt x="75587" y="166688"/>
                      <a:pt x="98447" y="166688"/>
                    </a:cubicBezTo>
                    <a:cubicBezTo>
                      <a:pt x="98447" y="166688"/>
                      <a:pt x="98447" y="166688"/>
                      <a:pt x="98447" y="166688"/>
                    </a:cubicBezTo>
                    <a:lnTo>
                      <a:pt x="197507" y="168593"/>
                    </a:lnTo>
                    <a:cubicBezTo>
                      <a:pt x="208937" y="168593"/>
                      <a:pt x="218462" y="178118"/>
                      <a:pt x="218462" y="189548"/>
                    </a:cubicBezTo>
                    <a:cubicBezTo>
                      <a:pt x="218462" y="195263"/>
                      <a:pt x="216557" y="200977"/>
                      <a:pt x="211795" y="204788"/>
                    </a:cubicBezTo>
                    <a:cubicBezTo>
                      <a:pt x="207985" y="208598"/>
                      <a:pt x="202270" y="210502"/>
                      <a:pt x="196555" y="210502"/>
                    </a:cubicBezTo>
                    <a:lnTo>
                      <a:pt x="127975" y="207645"/>
                    </a:lnTo>
                    <a:cubicBezTo>
                      <a:pt x="127975" y="207645"/>
                      <a:pt x="127022" y="207645"/>
                      <a:pt x="127022" y="207645"/>
                    </a:cubicBezTo>
                    <a:cubicBezTo>
                      <a:pt x="117497" y="207645"/>
                      <a:pt x="107972" y="215265"/>
                      <a:pt x="107020" y="224790"/>
                    </a:cubicBezTo>
                    <a:lnTo>
                      <a:pt x="100352" y="268605"/>
                    </a:lnTo>
                    <a:cubicBezTo>
                      <a:pt x="98447" y="280035"/>
                      <a:pt x="106067" y="290513"/>
                      <a:pt x="117497" y="292418"/>
                    </a:cubicBezTo>
                    <a:cubicBezTo>
                      <a:pt x="128927" y="294323"/>
                      <a:pt x="139405" y="285750"/>
                      <a:pt x="141310" y="275273"/>
                    </a:cubicBezTo>
                    <a:lnTo>
                      <a:pt x="144167" y="255270"/>
                    </a:lnTo>
                    <a:cubicBezTo>
                      <a:pt x="209890" y="287655"/>
                      <a:pt x="204175" y="353378"/>
                      <a:pt x="204175" y="354330"/>
                    </a:cubicBezTo>
                    <a:cubicBezTo>
                      <a:pt x="203222" y="365760"/>
                      <a:pt x="211795" y="375285"/>
                      <a:pt x="223225" y="377190"/>
                    </a:cubicBezTo>
                    <a:lnTo>
                      <a:pt x="225130" y="377190"/>
                    </a:lnTo>
                    <a:cubicBezTo>
                      <a:pt x="235607" y="377190"/>
                      <a:pt x="244180" y="369570"/>
                      <a:pt x="246085" y="358140"/>
                    </a:cubicBezTo>
                    <a:cubicBezTo>
                      <a:pt x="248942" y="330518"/>
                      <a:pt x="240370" y="285750"/>
                      <a:pt x="207985" y="251460"/>
                    </a:cubicBezTo>
                    <a:cubicBezTo>
                      <a:pt x="220367" y="249555"/>
                      <a:pt x="231797" y="243840"/>
                      <a:pt x="241322" y="235268"/>
                    </a:cubicBezTo>
                    <a:cubicBezTo>
                      <a:pt x="245132" y="231458"/>
                      <a:pt x="247990" y="227648"/>
                      <a:pt x="251800" y="221933"/>
                    </a:cubicBezTo>
                    <a:cubicBezTo>
                      <a:pt x="262277" y="228600"/>
                      <a:pt x="273707" y="231458"/>
                      <a:pt x="285137" y="231458"/>
                    </a:cubicBezTo>
                    <a:cubicBezTo>
                      <a:pt x="304187" y="231458"/>
                      <a:pt x="321332" y="222885"/>
                      <a:pt x="333715" y="207645"/>
                    </a:cubicBezTo>
                    <a:cubicBezTo>
                      <a:pt x="351812" y="220027"/>
                      <a:pt x="374672" y="222885"/>
                      <a:pt x="394675" y="213360"/>
                    </a:cubicBezTo>
                    <a:cubicBezTo>
                      <a:pt x="404200" y="267653"/>
                      <a:pt x="405152" y="324803"/>
                      <a:pt x="405152" y="362903"/>
                    </a:cubicBezTo>
                    <a:close/>
                  </a:path>
                </a:pathLst>
              </a:custGeom>
              <a:grpFill/>
              <a:ln w="9525"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Georgia"/>
                  <a:ea typeface="+mn-ea"/>
                  <a:cs typeface="+mn-cs"/>
                </a:endParaRPr>
              </a:p>
            </p:txBody>
          </p:sp>
          <p:sp>
            <p:nvSpPr>
              <p:cNvPr id="16" name="Freeform: Shape 15">
                <a:extLst>
                  <a:ext uri="{FF2B5EF4-FFF2-40B4-BE49-F238E27FC236}">
                    <a16:creationId xmlns:a16="http://schemas.microsoft.com/office/drawing/2014/main" id="{6A853791-F82D-4DA1-C0D9-A67B9AE9741E}"/>
                  </a:ext>
                </a:extLst>
              </p:cNvPr>
              <p:cNvSpPr/>
              <p:nvPr/>
            </p:nvSpPr>
            <p:spPr>
              <a:xfrm>
                <a:off x="3421959" y="505403"/>
                <a:ext cx="41910" cy="110490"/>
              </a:xfrm>
              <a:custGeom>
                <a:avLst/>
                <a:gdLst>
                  <a:gd name="connsiteX0" fmla="*/ 20955 w 41910"/>
                  <a:gd name="connsiteY0" fmla="*/ 110490 h 110490"/>
                  <a:gd name="connsiteX1" fmla="*/ 41910 w 41910"/>
                  <a:gd name="connsiteY1" fmla="*/ 89535 h 110490"/>
                  <a:gd name="connsiteX2" fmla="*/ 41910 w 41910"/>
                  <a:gd name="connsiteY2" fmla="*/ 20955 h 110490"/>
                  <a:gd name="connsiteX3" fmla="*/ 20955 w 41910"/>
                  <a:gd name="connsiteY3" fmla="*/ 0 h 110490"/>
                  <a:gd name="connsiteX4" fmla="*/ 0 w 41910"/>
                  <a:gd name="connsiteY4" fmla="*/ 20955 h 110490"/>
                  <a:gd name="connsiteX5" fmla="*/ 0 w 41910"/>
                  <a:gd name="connsiteY5" fmla="*/ 90488 h 110490"/>
                  <a:gd name="connsiteX6" fmla="*/ 20955 w 41910"/>
                  <a:gd name="connsiteY6" fmla="*/ 110490 h 11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10" h="110490">
                    <a:moveTo>
                      <a:pt x="20955" y="110490"/>
                    </a:moveTo>
                    <a:cubicBezTo>
                      <a:pt x="32385" y="110490"/>
                      <a:pt x="41910" y="100965"/>
                      <a:pt x="41910" y="89535"/>
                    </a:cubicBezTo>
                    <a:lnTo>
                      <a:pt x="41910" y="20955"/>
                    </a:lnTo>
                    <a:cubicBezTo>
                      <a:pt x="41910" y="9525"/>
                      <a:pt x="32385" y="0"/>
                      <a:pt x="20955" y="0"/>
                    </a:cubicBezTo>
                    <a:cubicBezTo>
                      <a:pt x="9525" y="0"/>
                      <a:pt x="0" y="9525"/>
                      <a:pt x="0" y="20955"/>
                    </a:cubicBezTo>
                    <a:lnTo>
                      <a:pt x="0" y="90488"/>
                    </a:lnTo>
                    <a:cubicBezTo>
                      <a:pt x="0" y="101918"/>
                      <a:pt x="9525" y="110490"/>
                      <a:pt x="20955" y="110490"/>
                    </a:cubicBezTo>
                    <a:close/>
                  </a:path>
                </a:pathLst>
              </a:custGeom>
              <a:grpFill/>
              <a:ln w="9525"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Georgia"/>
                  <a:ea typeface="+mn-ea"/>
                  <a:cs typeface="+mn-cs"/>
                </a:endParaRPr>
              </a:p>
            </p:txBody>
          </p:sp>
          <p:sp>
            <p:nvSpPr>
              <p:cNvPr id="17" name="Freeform: Shape 16">
                <a:extLst>
                  <a:ext uri="{FF2B5EF4-FFF2-40B4-BE49-F238E27FC236}">
                    <a16:creationId xmlns:a16="http://schemas.microsoft.com/office/drawing/2014/main" id="{285C52C3-A78A-A963-5006-209139CA79D3}"/>
                  </a:ext>
                </a:extLst>
              </p:cNvPr>
              <p:cNvSpPr/>
              <p:nvPr/>
            </p:nvSpPr>
            <p:spPr>
              <a:xfrm>
                <a:off x="3216602" y="561983"/>
                <a:ext cx="74481" cy="100582"/>
              </a:xfrm>
              <a:custGeom>
                <a:avLst/>
                <a:gdLst>
                  <a:gd name="connsiteX0" fmla="*/ 35812 w 74481"/>
                  <a:gd name="connsiteY0" fmla="*/ 90105 h 100582"/>
                  <a:gd name="connsiteX1" fmla="*/ 53910 w 74481"/>
                  <a:gd name="connsiteY1" fmla="*/ 100582 h 100582"/>
                  <a:gd name="connsiteX2" fmla="*/ 64387 w 74481"/>
                  <a:gd name="connsiteY2" fmla="*/ 97725 h 100582"/>
                  <a:gd name="connsiteX3" fmla="*/ 73912 w 74481"/>
                  <a:gd name="connsiteY3" fmla="*/ 85342 h 100582"/>
                  <a:gd name="connsiteX4" fmla="*/ 72007 w 74481"/>
                  <a:gd name="connsiteY4" fmla="*/ 70102 h 100582"/>
                  <a:gd name="connsiteX5" fmla="*/ 37717 w 74481"/>
                  <a:gd name="connsiteY5" fmla="*/ 10095 h 100582"/>
                  <a:gd name="connsiteX6" fmla="*/ 25335 w 74481"/>
                  <a:gd name="connsiteY6" fmla="*/ 570 h 100582"/>
                  <a:gd name="connsiteX7" fmla="*/ 10095 w 74481"/>
                  <a:gd name="connsiteY7" fmla="*/ 2475 h 100582"/>
                  <a:gd name="connsiteX8" fmla="*/ 570 w 74481"/>
                  <a:gd name="connsiteY8" fmla="*/ 14857 h 100582"/>
                  <a:gd name="connsiteX9" fmla="*/ 2475 w 74481"/>
                  <a:gd name="connsiteY9" fmla="*/ 30097 h 100582"/>
                  <a:gd name="connsiteX10" fmla="*/ 35812 w 74481"/>
                  <a:gd name="connsiteY10" fmla="*/ 90105 h 10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4481" h="100582">
                    <a:moveTo>
                      <a:pt x="35812" y="90105"/>
                    </a:moveTo>
                    <a:cubicBezTo>
                      <a:pt x="39622" y="96772"/>
                      <a:pt x="46290" y="100582"/>
                      <a:pt x="53910" y="100582"/>
                    </a:cubicBezTo>
                    <a:cubicBezTo>
                      <a:pt x="57720" y="100582"/>
                      <a:pt x="61530" y="99630"/>
                      <a:pt x="64387" y="97725"/>
                    </a:cubicBezTo>
                    <a:cubicBezTo>
                      <a:pt x="69150" y="94867"/>
                      <a:pt x="72960" y="90105"/>
                      <a:pt x="73912" y="85342"/>
                    </a:cubicBezTo>
                    <a:cubicBezTo>
                      <a:pt x="74865" y="79627"/>
                      <a:pt x="74865" y="74865"/>
                      <a:pt x="72007" y="70102"/>
                    </a:cubicBezTo>
                    <a:lnTo>
                      <a:pt x="37717" y="10095"/>
                    </a:lnTo>
                    <a:cubicBezTo>
                      <a:pt x="34860" y="5332"/>
                      <a:pt x="30097" y="1522"/>
                      <a:pt x="25335" y="570"/>
                    </a:cubicBezTo>
                    <a:cubicBezTo>
                      <a:pt x="19620" y="-383"/>
                      <a:pt x="14857" y="-383"/>
                      <a:pt x="10095" y="2475"/>
                    </a:cubicBezTo>
                    <a:cubicBezTo>
                      <a:pt x="5332" y="5332"/>
                      <a:pt x="1522" y="10095"/>
                      <a:pt x="570" y="14857"/>
                    </a:cubicBezTo>
                    <a:cubicBezTo>
                      <a:pt x="-383" y="20572"/>
                      <a:pt x="-383" y="25335"/>
                      <a:pt x="2475" y="30097"/>
                    </a:cubicBezTo>
                    <a:lnTo>
                      <a:pt x="35812" y="90105"/>
                    </a:lnTo>
                    <a:close/>
                  </a:path>
                </a:pathLst>
              </a:custGeom>
              <a:grpFill/>
              <a:ln w="9525"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Georgia"/>
                  <a:ea typeface="+mn-ea"/>
                  <a:cs typeface="+mn-cs"/>
                </a:endParaRPr>
              </a:p>
            </p:txBody>
          </p:sp>
          <p:sp>
            <p:nvSpPr>
              <p:cNvPr id="18" name="Freeform: Shape 17">
                <a:extLst>
                  <a:ext uri="{FF2B5EF4-FFF2-40B4-BE49-F238E27FC236}">
                    <a16:creationId xmlns:a16="http://schemas.microsoft.com/office/drawing/2014/main" id="{07745394-4298-B338-CC3F-6D68F7021D63}"/>
                  </a:ext>
                </a:extLst>
              </p:cNvPr>
              <p:cNvSpPr/>
              <p:nvPr/>
            </p:nvSpPr>
            <p:spPr>
              <a:xfrm>
                <a:off x="3063781" y="713009"/>
                <a:ext cx="101994" cy="75286"/>
              </a:xfrm>
              <a:custGeom>
                <a:avLst/>
                <a:gdLst>
                  <a:gd name="connsiteX0" fmla="*/ 90526 w 101994"/>
                  <a:gd name="connsiteY0" fmla="*/ 37186 h 75286"/>
                  <a:gd name="connsiteX1" fmla="*/ 30519 w 101994"/>
                  <a:gd name="connsiteY1" fmla="*/ 2896 h 75286"/>
                  <a:gd name="connsiteX2" fmla="*/ 15279 w 101994"/>
                  <a:gd name="connsiteY2" fmla="*/ 991 h 75286"/>
                  <a:gd name="connsiteX3" fmla="*/ 2896 w 101994"/>
                  <a:gd name="connsiteY3" fmla="*/ 10516 h 75286"/>
                  <a:gd name="connsiteX4" fmla="*/ 991 w 101994"/>
                  <a:gd name="connsiteY4" fmla="*/ 25756 h 75286"/>
                  <a:gd name="connsiteX5" fmla="*/ 10516 w 101994"/>
                  <a:gd name="connsiteY5" fmla="*/ 38139 h 75286"/>
                  <a:gd name="connsiteX6" fmla="*/ 70524 w 101994"/>
                  <a:gd name="connsiteY6" fmla="*/ 72429 h 75286"/>
                  <a:gd name="connsiteX7" fmla="*/ 81001 w 101994"/>
                  <a:gd name="connsiteY7" fmla="*/ 75286 h 75286"/>
                  <a:gd name="connsiteX8" fmla="*/ 99099 w 101994"/>
                  <a:gd name="connsiteY8" fmla="*/ 64809 h 75286"/>
                  <a:gd name="connsiteX9" fmla="*/ 101004 w 101994"/>
                  <a:gd name="connsiteY9" fmla="*/ 49569 h 75286"/>
                  <a:gd name="connsiteX10" fmla="*/ 90526 w 101994"/>
                  <a:gd name="connsiteY10" fmla="*/ 37186 h 7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994" h="75286">
                    <a:moveTo>
                      <a:pt x="90526" y="37186"/>
                    </a:moveTo>
                    <a:lnTo>
                      <a:pt x="30519" y="2896"/>
                    </a:lnTo>
                    <a:cubicBezTo>
                      <a:pt x="25756" y="39"/>
                      <a:pt x="20041" y="-914"/>
                      <a:pt x="15279" y="991"/>
                    </a:cubicBezTo>
                    <a:cubicBezTo>
                      <a:pt x="9564" y="1944"/>
                      <a:pt x="5754" y="5754"/>
                      <a:pt x="2896" y="10516"/>
                    </a:cubicBezTo>
                    <a:cubicBezTo>
                      <a:pt x="39" y="15279"/>
                      <a:pt x="-914" y="20994"/>
                      <a:pt x="991" y="25756"/>
                    </a:cubicBezTo>
                    <a:cubicBezTo>
                      <a:pt x="2896" y="31471"/>
                      <a:pt x="5754" y="35281"/>
                      <a:pt x="10516" y="38139"/>
                    </a:cubicBezTo>
                    <a:lnTo>
                      <a:pt x="70524" y="72429"/>
                    </a:lnTo>
                    <a:cubicBezTo>
                      <a:pt x="73381" y="74334"/>
                      <a:pt x="77191" y="75286"/>
                      <a:pt x="81001" y="75286"/>
                    </a:cubicBezTo>
                    <a:cubicBezTo>
                      <a:pt x="88621" y="75286"/>
                      <a:pt x="95289" y="71476"/>
                      <a:pt x="99099" y="64809"/>
                    </a:cubicBezTo>
                    <a:cubicBezTo>
                      <a:pt x="101956" y="60046"/>
                      <a:pt x="102909" y="54331"/>
                      <a:pt x="101004" y="49569"/>
                    </a:cubicBezTo>
                    <a:cubicBezTo>
                      <a:pt x="99099" y="43854"/>
                      <a:pt x="95289" y="40044"/>
                      <a:pt x="90526" y="37186"/>
                    </a:cubicBezTo>
                    <a:close/>
                  </a:path>
                </a:pathLst>
              </a:custGeom>
              <a:grpFill/>
              <a:ln w="9525"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Georgia"/>
                  <a:ea typeface="+mn-ea"/>
                  <a:cs typeface="+mn-cs"/>
                </a:endParaRPr>
              </a:p>
            </p:txBody>
          </p:sp>
          <p:sp>
            <p:nvSpPr>
              <p:cNvPr id="19" name="Freeform: Shape 18">
                <a:extLst>
                  <a:ext uri="{FF2B5EF4-FFF2-40B4-BE49-F238E27FC236}">
                    <a16:creationId xmlns:a16="http://schemas.microsoft.com/office/drawing/2014/main" id="{C10CF8DE-83B9-1E28-2B53-4F077524ACCD}"/>
                  </a:ext>
                </a:extLst>
              </p:cNvPr>
              <p:cNvSpPr/>
              <p:nvPr/>
            </p:nvSpPr>
            <p:spPr>
              <a:xfrm>
                <a:off x="3007622" y="919741"/>
                <a:ext cx="110489" cy="41910"/>
              </a:xfrm>
              <a:custGeom>
                <a:avLst/>
                <a:gdLst>
                  <a:gd name="connsiteX0" fmla="*/ 110490 w 110489"/>
                  <a:gd name="connsiteY0" fmla="*/ 20955 h 41910"/>
                  <a:gd name="connsiteX1" fmla="*/ 89535 w 110489"/>
                  <a:gd name="connsiteY1" fmla="*/ 0 h 41910"/>
                  <a:gd name="connsiteX2" fmla="*/ 20955 w 110489"/>
                  <a:gd name="connsiteY2" fmla="*/ 0 h 41910"/>
                  <a:gd name="connsiteX3" fmla="*/ 0 w 110489"/>
                  <a:gd name="connsiteY3" fmla="*/ 20955 h 41910"/>
                  <a:gd name="connsiteX4" fmla="*/ 20955 w 110489"/>
                  <a:gd name="connsiteY4" fmla="*/ 41910 h 41910"/>
                  <a:gd name="connsiteX5" fmla="*/ 90488 w 110489"/>
                  <a:gd name="connsiteY5" fmla="*/ 41910 h 41910"/>
                  <a:gd name="connsiteX6" fmla="*/ 110490 w 110489"/>
                  <a:gd name="connsiteY6" fmla="*/ 20955 h 41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489" h="41910">
                    <a:moveTo>
                      <a:pt x="110490" y="20955"/>
                    </a:moveTo>
                    <a:cubicBezTo>
                      <a:pt x="110490" y="9525"/>
                      <a:pt x="100965" y="0"/>
                      <a:pt x="89535" y="0"/>
                    </a:cubicBezTo>
                    <a:lnTo>
                      <a:pt x="20955" y="0"/>
                    </a:lnTo>
                    <a:cubicBezTo>
                      <a:pt x="9525" y="0"/>
                      <a:pt x="0" y="9525"/>
                      <a:pt x="0" y="20955"/>
                    </a:cubicBezTo>
                    <a:cubicBezTo>
                      <a:pt x="0" y="32385"/>
                      <a:pt x="9525" y="41910"/>
                      <a:pt x="20955" y="41910"/>
                    </a:cubicBezTo>
                    <a:lnTo>
                      <a:pt x="90488" y="41910"/>
                    </a:lnTo>
                    <a:cubicBezTo>
                      <a:pt x="101918" y="40957"/>
                      <a:pt x="110490" y="32385"/>
                      <a:pt x="110490" y="20955"/>
                    </a:cubicBezTo>
                    <a:close/>
                  </a:path>
                </a:pathLst>
              </a:custGeom>
              <a:grpFill/>
              <a:ln w="9525"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Georgia"/>
                  <a:ea typeface="+mn-ea"/>
                  <a:cs typeface="+mn-cs"/>
                </a:endParaRPr>
              </a:p>
            </p:txBody>
          </p:sp>
          <p:sp>
            <p:nvSpPr>
              <p:cNvPr id="20" name="Freeform: Shape 19">
                <a:extLst>
                  <a:ext uri="{FF2B5EF4-FFF2-40B4-BE49-F238E27FC236}">
                    <a16:creationId xmlns:a16="http://schemas.microsoft.com/office/drawing/2014/main" id="{4E2A23F0-9BCB-C91F-B5FE-8F8394584B8C}"/>
                  </a:ext>
                </a:extLst>
              </p:cNvPr>
              <p:cNvSpPr/>
              <p:nvPr/>
            </p:nvSpPr>
            <p:spPr>
              <a:xfrm>
                <a:off x="3063250" y="1092104"/>
                <a:ext cx="101151" cy="75286"/>
              </a:xfrm>
              <a:custGeom>
                <a:avLst/>
                <a:gdLst>
                  <a:gd name="connsiteX0" fmla="*/ 86295 w 101151"/>
                  <a:gd name="connsiteY0" fmla="*/ 991 h 75286"/>
                  <a:gd name="connsiteX1" fmla="*/ 70102 w 101151"/>
                  <a:gd name="connsiteY1" fmla="*/ 2896 h 75286"/>
                  <a:gd name="connsiteX2" fmla="*/ 10095 w 101151"/>
                  <a:gd name="connsiteY2" fmla="*/ 37186 h 75286"/>
                  <a:gd name="connsiteX3" fmla="*/ 570 w 101151"/>
                  <a:gd name="connsiteY3" fmla="*/ 49569 h 75286"/>
                  <a:gd name="connsiteX4" fmla="*/ 2475 w 101151"/>
                  <a:gd name="connsiteY4" fmla="*/ 64809 h 75286"/>
                  <a:gd name="connsiteX5" fmla="*/ 20572 w 101151"/>
                  <a:gd name="connsiteY5" fmla="*/ 75286 h 75286"/>
                  <a:gd name="connsiteX6" fmla="*/ 31050 w 101151"/>
                  <a:gd name="connsiteY6" fmla="*/ 72429 h 75286"/>
                  <a:gd name="connsiteX7" fmla="*/ 91057 w 101151"/>
                  <a:gd name="connsiteY7" fmla="*/ 38139 h 75286"/>
                  <a:gd name="connsiteX8" fmla="*/ 100582 w 101151"/>
                  <a:gd name="connsiteY8" fmla="*/ 25756 h 75286"/>
                  <a:gd name="connsiteX9" fmla="*/ 98677 w 101151"/>
                  <a:gd name="connsiteY9" fmla="*/ 10516 h 75286"/>
                  <a:gd name="connsiteX10" fmla="*/ 86295 w 101151"/>
                  <a:gd name="connsiteY10" fmla="*/ 991 h 7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151" h="75286">
                    <a:moveTo>
                      <a:pt x="86295" y="991"/>
                    </a:moveTo>
                    <a:cubicBezTo>
                      <a:pt x="80580" y="-914"/>
                      <a:pt x="75817" y="39"/>
                      <a:pt x="70102" y="2896"/>
                    </a:cubicBezTo>
                    <a:lnTo>
                      <a:pt x="10095" y="37186"/>
                    </a:lnTo>
                    <a:cubicBezTo>
                      <a:pt x="5332" y="40044"/>
                      <a:pt x="1522" y="44806"/>
                      <a:pt x="570" y="49569"/>
                    </a:cubicBezTo>
                    <a:cubicBezTo>
                      <a:pt x="-383" y="55284"/>
                      <a:pt x="-383" y="60046"/>
                      <a:pt x="2475" y="64809"/>
                    </a:cubicBezTo>
                    <a:cubicBezTo>
                      <a:pt x="6285" y="71476"/>
                      <a:pt x="12952" y="75286"/>
                      <a:pt x="20572" y="75286"/>
                    </a:cubicBezTo>
                    <a:cubicBezTo>
                      <a:pt x="24382" y="75286"/>
                      <a:pt x="28192" y="74334"/>
                      <a:pt x="31050" y="72429"/>
                    </a:cubicBezTo>
                    <a:lnTo>
                      <a:pt x="91057" y="38139"/>
                    </a:lnTo>
                    <a:cubicBezTo>
                      <a:pt x="95820" y="35281"/>
                      <a:pt x="99630" y="30519"/>
                      <a:pt x="100582" y="25756"/>
                    </a:cubicBezTo>
                    <a:cubicBezTo>
                      <a:pt x="101535" y="20041"/>
                      <a:pt x="101535" y="15279"/>
                      <a:pt x="98677" y="10516"/>
                    </a:cubicBezTo>
                    <a:cubicBezTo>
                      <a:pt x="95820" y="5754"/>
                      <a:pt x="92010" y="1944"/>
                      <a:pt x="86295" y="991"/>
                    </a:cubicBezTo>
                    <a:close/>
                  </a:path>
                </a:pathLst>
              </a:custGeom>
              <a:grpFill/>
              <a:ln w="9525"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Georgia"/>
                  <a:ea typeface="+mn-ea"/>
                  <a:cs typeface="+mn-cs"/>
                </a:endParaRPr>
              </a:p>
            </p:txBody>
          </p:sp>
          <p:sp>
            <p:nvSpPr>
              <p:cNvPr id="21" name="Freeform: Shape 20">
                <a:extLst>
                  <a:ext uri="{FF2B5EF4-FFF2-40B4-BE49-F238E27FC236}">
                    <a16:creationId xmlns:a16="http://schemas.microsoft.com/office/drawing/2014/main" id="{BBE5703B-AB4B-F4AD-FC60-718B1CAAD03F}"/>
                  </a:ext>
                </a:extLst>
              </p:cNvPr>
              <p:cNvSpPr/>
              <p:nvPr/>
            </p:nvSpPr>
            <p:spPr>
              <a:xfrm>
                <a:off x="3721006" y="1093268"/>
                <a:ext cx="101994" cy="75075"/>
              </a:xfrm>
              <a:custGeom>
                <a:avLst/>
                <a:gdLst>
                  <a:gd name="connsiteX0" fmla="*/ 91479 w 101994"/>
                  <a:gd name="connsiteY0" fmla="*/ 36975 h 75075"/>
                  <a:gd name="connsiteX1" fmla="*/ 31471 w 101994"/>
                  <a:gd name="connsiteY1" fmla="*/ 2685 h 75075"/>
                  <a:gd name="connsiteX2" fmla="*/ 2896 w 101994"/>
                  <a:gd name="connsiteY2" fmla="*/ 10305 h 75075"/>
                  <a:gd name="connsiteX3" fmla="*/ 991 w 101994"/>
                  <a:gd name="connsiteY3" fmla="*/ 25545 h 75075"/>
                  <a:gd name="connsiteX4" fmla="*/ 10516 w 101994"/>
                  <a:gd name="connsiteY4" fmla="*/ 37928 h 75075"/>
                  <a:gd name="connsiteX5" fmla="*/ 70524 w 101994"/>
                  <a:gd name="connsiteY5" fmla="*/ 72218 h 75075"/>
                  <a:gd name="connsiteX6" fmla="*/ 81001 w 101994"/>
                  <a:gd name="connsiteY6" fmla="*/ 75075 h 75075"/>
                  <a:gd name="connsiteX7" fmla="*/ 99099 w 101994"/>
                  <a:gd name="connsiteY7" fmla="*/ 64598 h 75075"/>
                  <a:gd name="connsiteX8" fmla="*/ 101004 w 101994"/>
                  <a:gd name="connsiteY8" fmla="*/ 49358 h 75075"/>
                  <a:gd name="connsiteX9" fmla="*/ 91479 w 101994"/>
                  <a:gd name="connsiteY9" fmla="*/ 36975 h 7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994" h="75075">
                    <a:moveTo>
                      <a:pt x="91479" y="36975"/>
                    </a:moveTo>
                    <a:lnTo>
                      <a:pt x="31471" y="2685"/>
                    </a:lnTo>
                    <a:cubicBezTo>
                      <a:pt x="21946" y="-3030"/>
                      <a:pt x="8611" y="780"/>
                      <a:pt x="2896" y="10305"/>
                    </a:cubicBezTo>
                    <a:cubicBezTo>
                      <a:pt x="39" y="15068"/>
                      <a:pt x="-914" y="20783"/>
                      <a:pt x="991" y="25545"/>
                    </a:cubicBezTo>
                    <a:cubicBezTo>
                      <a:pt x="1944" y="31260"/>
                      <a:pt x="5754" y="35070"/>
                      <a:pt x="10516" y="37928"/>
                    </a:cubicBezTo>
                    <a:lnTo>
                      <a:pt x="70524" y="72218"/>
                    </a:lnTo>
                    <a:cubicBezTo>
                      <a:pt x="73381" y="74123"/>
                      <a:pt x="77191" y="75075"/>
                      <a:pt x="81001" y="75075"/>
                    </a:cubicBezTo>
                    <a:cubicBezTo>
                      <a:pt x="88621" y="75075"/>
                      <a:pt x="95289" y="71265"/>
                      <a:pt x="99099" y="64598"/>
                    </a:cubicBezTo>
                    <a:cubicBezTo>
                      <a:pt x="101956" y="59835"/>
                      <a:pt x="102909" y="54120"/>
                      <a:pt x="101004" y="49358"/>
                    </a:cubicBezTo>
                    <a:cubicBezTo>
                      <a:pt x="99099" y="43643"/>
                      <a:pt x="96241" y="38880"/>
                      <a:pt x="91479" y="36975"/>
                    </a:cubicBezTo>
                    <a:close/>
                  </a:path>
                </a:pathLst>
              </a:custGeom>
              <a:grpFill/>
              <a:ln w="9525"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Georgia"/>
                  <a:ea typeface="+mn-ea"/>
                  <a:cs typeface="+mn-cs"/>
                </a:endParaRPr>
              </a:p>
            </p:txBody>
          </p:sp>
          <p:sp>
            <p:nvSpPr>
              <p:cNvPr id="22" name="Freeform: Shape 21">
                <a:extLst>
                  <a:ext uri="{FF2B5EF4-FFF2-40B4-BE49-F238E27FC236}">
                    <a16:creationId xmlns:a16="http://schemas.microsoft.com/office/drawing/2014/main" id="{6776E349-E6BB-205C-B90D-F28395FEC383}"/>
                  </a:ext>
                </a:extLst>
              </p:cNvPr>
              <p:cNvSpPr/>
              <p:nvPr/>
            </p:nvSpPr>
            <p:spPr>
              <a:xfrm>
                <a:off x="3766765" y="919741"/>
                <a:ext cx="111442" cy="41910"/>
              </a:xfrm>
              <a:custGeom>
                <a:avLst/>
                <a:gdLst>
                  <a:gd name="connsiteX0" fmla="*/ 90488 w 111442"/>
                  <a:gd name="connsiteY0" fmla="*/ 0 h 41910"/>
                  <a:gd name="connsiteX1" fmla="*/ 20955 w 111442"/>
                  <a:gd name="connsiteY1" fmla="*/ 0 h 41910"/>
                  <a:gd name="connsiteX2" fmla="*/ 0 w 111442"/>
                  <a:gd name="connsiteY2" fmla="*/ 20955 h 41910"/>
                  <a:gd name="connsiteX3" fmla="*/ 20955 w 111442"/>
                  <a:gd name="connsiteY3" fmla="*/ 41910 h 41910"/>
                  <a:gd name="connsiteX4" fmla="*/ 90488 w 111442"/>
                  <a:gd name="connsiteY4" fmla="*/ 41910 h 41910"/>
                  <a:gd name="connsiteX5" fmla="*/ 111442 w 111442"/>
                  <a:gd name="connsiteY5" fmla="*/ 20955 h 41910"/>
                  <a:gd name="connsiteX6" fmla="*/ 90488 w 111442"/>
                  <a:gd name="connsiteY6" fmla="*/ 0 h 41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42" h="41910">
                    <a:moveTo>
                      <a:pt x="90488" y="0"/>
                    </a:moveTo>
                    <a:lnTo>
                      <a:pt x="20955" y="0"/>
                    </a:lnTo>
                    <a:cubicBezTo>
                      <a:pt x="9525" y="0"/>
                      <a:pt x="0" y="9525"/>
                      <a:pt x="0" y="20955"/>
                    </a:cubicBezTo>
                    <a:cubicBezTo>
                      <a:pt x="0" y="32385"/>
                      <a:pt x="9525" y="41910"/>
                      <a:pt x="20955" y="41910"/>
                    </a:cubicBezTo>
                    <a:lnTo>
                      <a:pt x="90488" y="41910"/>
                    </a:lnTo>
                    <a:cubicBezTo>
                      <a:pt x="101917" y="41910"/>
                      <a:pt x="111442" y="32385"/>
                      <a:pt x="111442" y="20955"/>
                    </a:cubicBezTo>
                    <a:cubicBezTo>
                      <a:pt x="111442" y="9525"/>
                      <a:pt x="101917" y="0"/>
                      <a:pt x="90488" y="0"/>
                    </a:cubicBezTo>
                    <a:close/>
                  </a:path>
                </a:pathLst>
              </a:custGeom>
              <a:grpFill/>
              <a:ln w="9525"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Georgia"/>
                  <a:ea typeface="+mn-ea"/>
                  <a:cs typeface="+mn-cs"/>
                </a:endParaRPr>
              </a:p>
            </p:txBody>
          </p:sp>
          <p:sp>
            <p:nvSpPr>
              <p:cNvPr id="23" name="Freeform: Shape 22">
                <a:extLst>
                  <a:ext uri="{FF2B5EF4-FFF2-40B4-BE49-F238E27FC236}">
                    <a16:creationId xmlns:a16="http://schemas.microsoft.com/office/drawing/2014/main" id="{F64E0940-E394-EF98-194B-3C7F5D53864F}"/>
                  </a:ext>
                </a:extLst>
              </p:cNvPr>
              <p:cNvSpPr/>
              <p:nvPr/>
            </p:nvSpPr>
            <p:spPr>
              <a:xfrm>
                <a:off x="3721006" y="713220"/>
                <a:ext cx="101994" cy="75075"/>
              </a:xfrm>
              <a:custGeom>
                <a:avLst/>
                <a:gdLst>
                  <a:gd name="connsiteX0" fmla="*/ 20994 w 101994"/>
                  <a:gd name="connsiteY0" fmla="*/ 75075 h 75075"/>
                  <a:gd name="connsiteX1" fmla="*/ 31471 w 101994"/>
                  <a:gd name="connsiteY1" fmla="*/ 72218 h 75075"/>
                  <a:gd name="connsiteX2" fmla="*/ 91479 w 101994"/>
                  <a:gd name="connsiteY2" fmla="*/ 37928 h 75075"/>
                  <a:gd name="connsiteX3" fmla="*/ 101004 w 101994"/>
                  <a:gd name="connsiteY3" fmla="*/ 25545 h 75075"/>
                  <a:gd name="connsiteX4" fmla="*/ 99099 w 101994"/>
                  <a:gd name="connsiteY4" fmla="*/ 10305 h 75075"/>
                  <a:gd name="connsiteX5" fmla="*/ 70524 w 101994"/>
                  <a:gd name="connsiteY5" fmla="*/ 2685 h 75075"/>
                  <a:gd name="connsiteX6" fmla="*/ 10516 w 101994"/>
                  <a:gd name="connsiteY6" fmla="*/ 36975 h 75075"/>
                  <a:gd name="connsiteX7" fmla="*/ 991 w 101994"/>
                  <a:gd name="connsiteY7" fmla="*/ 49358 h 75075"/>
                  <a:gd name="connsiteX8" fmla="*/ 2896 w 101994"/>
                  <a:gd name="connsiteY8" fmla="*/ 64598 h 75075"/>
                  <a:gd name="connsiteX9" fmla="*/ 20994 w 101994"/>
                  <a:gd name="connsiteY9" fmla="*/ 75075 h 7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994" h="75075">
                    <a:moveTo>
                      <a:pt x="20994" y="75075"/>
                    </a:moveTo>
                    <a:cubicBezTo>
                      <a:pt x="24804" y="75075"/>
                      <a:pt x="28614" y="74123"/>
                      <a:pt x="31471" y="72218"/>
                    </a:cubicBezTo>
                    <a:lnTo>
                      <a:pt x="91479" y="37928"/>
                    </a:lnTo>
                    <a:cubicBezTo>
                      <a:pt x="96241" y="35070"/>
                      <a:pt x="100051" y="30308"/>
                      <a:pt x="101004" y="25545"/>
                    </a:cubicBezTo>
                    <a:cubicBezTo>
                      <a:pt x="102909" y="19830"/>
                      <a:pt x="101956" y="15068"/>
                      <a:pt x="99099" y="10305"/>
                    </a:cubicBezTo>
                    <a:cubicBezTo>
                      <a:pt x="93384" y="780"/>
                      <a:pt x="81001" y="-3030"/>
                      <a:pt x="70524" y="2685"/>
                    </a:cubicBezTo>
                    <a:lnTo>
                      <a:pt x="10516" y="36975"/>
                    </a:lnTo>
                    <a:cubicBezTo>
                      <a:pt x="5754" y="39833"/>
                      <a:pt x="1944" y="44595"/>
                      <a:pt x="991" y="49358"/>
                    </a:cubicBezTo>
                    <a:cubicBezTo>
                      <a:pt x="-914" y="55073"/>
                      <a:pt x="39" y="59835"/>
                      <a:pt x="2896" y="64598"/>
                    </a:cubicBezTo>
                    <a:cubicBezTo>
                      <a:pt x="6706" y="71265"/>
                      <a:pt x="13374" y="75075"/>
                      <a:pt x="20994" y="75075"/>
                    </a:cubicBezTo>
                    <a:close/>
                  </a:path>
                </a:pathLst>
              </a:custGeom>
              <a:grpFill/>
              <a:ln w="9525"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Georgia"/>
                  <a:ea typeface="+mn-ea"/>
                  <a:cs typeface="+mn-cs"/>
                </a:endParaRPr>
              </a:p>
            </p:txBody>
          </p:sp>
          <p:sp>
            <p:nvSpPr>
              <p:cNvPr id="24" name="Freeform: Shape 23">
                <a:extLst>
                  <a:ext uri="{FF2B5EF4-FFF2-40B4-BE49-F238E27FC236}">
                    <a16:creationId xmlns:a16="http://schemas.microsoft.com/office/drawing/2014/main" id="{CAC5F552-B696-D546-FF16-3F1F89C6472A}"/>
                  </a:ext>
                </a:extLst>
              </p:cNvPr>
              <p:cNvSpPr/>
              <p:nvPr/>
            </p:nvSpPr>
            <p:spPr>
              <a:xfrm>
                <a:off x="3594323" y="560820"/>
                <a:ext cx="76277" cy="100792"/>
              </a:xfrm>
              <a:custGeom>
                <a:avLst/>
                <a:gdLst>
                  <a:gd name="connsiteX0" fmla="*/ 65761 w 76277"/>
                  <a:gd name="connsiteY0" fmla="*/ 2685 h 100792"/>
                  <a:gd name="connsiteX1" fmla="*/ 37186 w 76277"/>
                  <a:gd name="connsiteY1" fmla="*/ 10305 h 100792"/>
                  <a:gd name="connsiteX2" fmla="*/ 2896 w 76277"/>
                  <a:gd name="connsiteY2" fmla="*/ 70313 h 100792"/>
                  <a:gd name="connsiteX3" fmla="*/ 991 w 76277"/>
                  <a:gd name="connsiteY3" fmla="*/ 85553 h 100792"/>
                  <a:gd name="connsiteX4" fmla="*/ 10516 w 76277"/>
                  <a:gd name="connsiteY4" fmla="*/ 97935 h 100792"/>
                  <a:gd name="connsiteX5" fmla="*/ 20994 w 76277"/>
                  <a:gd name="connsiteY5" fmla="*/ 100793 h 100792"/>
                  <a:gd name="connsiteX6" fmla="*/ 39091 w 76277"/>
                  <a:gd name="connsiteY6" fmla="*/ 90315 h 100792"/>
                  <a:gd name="connsiteX7" fmla="*/ 73381 w 76277"/>
                  <a:gd name="connsiteY7" fmla="*/ 30308 h 100792"/>
                  <a:gd name="connsiteX8" fmla="*/ 75286 w 76277"/>
                  <a:gd name="connsiteY8" fmla="*/ 15068 h 100792"/>
                  <a:gd name="connsiteX9" fmla="*/ 65761 w 76277"/>
                  <a:gd name="connsiteY9" fmla="*/ 2685 h 100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77" h="100792">
                    <a:moveTo>
                      <a:pt x="65761" y="2685"/>
                    </a:moveTo>
                    <a:cubicBezTo>
                      <a:pt x="56236" y="-3030"/>
                      <a:pt x="42901" y="780"/>
                      <a:pt x="37186" y="10305"/>
                    </a:cubicBezTo>
                    <a:lnTo>
                      <a:pt x="2896" y="70313"/>
                    </a:lnTo>
                    <a:cubicBezTo>
                      <a:pt x="39" y="75075"/>
                      <a:pt x="-914" y="80790"/>
                      <a:pt x="991" y="85553"/>
                    </a:cubicBezTo>
                    <a:cubicBezTo>
                      <a:pt x="1944" y="91268"/>
                      <a:pt x="5754" y="95078"/>
                      <a:pt x="10516" y="97935"/>
                    </a:cubicBezTo>
                    <a:cubicBezTo>
                      <a:pt x="13374" y="99840"/>
                      <a:pt x="17184" y="100793"/>
                      <a:pt x="20994" y="100793"/>
                    </a:cubicBezTo>
                    <a:cubicBezTo>
                      <a:pt x="28614" y="100793"/>
                      <a:pt x="35281" y="96983"/>
                      <a:pt x="39091" y="90315"/>
                    </a:cubicBezTo>
                    <a:lnTo>
                      <a:pt x="73381" y="30308"/>
                    </a:lnTo>
                    <a:cubicBezTo>
                      <a:pt x="76239" y="25545"/>
                      <a:pt x="77191" y="19830"/>
                      <a:pt x="75286" y="15068"/>
                    </a:cubicBezTo>
                    <a:cubicBezTo>
                      <a:pt x="74334" y="10305"/>
                      <a:pt x="70524" y="5543"/>
                      <a:pt x="65761" y="2685"/>
                    </a:cubicBezTo>
                    <a:close/>
                  </a:path>
                </a:pathLst>
              </a:custGeom>
              <a:grpFill/>
              <a:ln w="9525"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Georgia"/>
                  <a:ea typeface="+mn-ea"/>
                  <a:cs typeface="+mn-cs"/>
                </a:endParaRPr>
              </a:p>
            </p:txBody>
          </p:sp>
        </p:grpSp>
      </p:grpSp>
      <p:sp>
        <p:nvSpPr>
          <p:cNvPr id="3" name="Text Placeholder 7">
            <a:extLst>
              <a:ext uri="{FF2B5EF4-FFF2-40B4-BE49-F238E27FC236}">
                <a16:creationId xmlns:a16="http://schemas.microsoft.com/office/drawing/2014/main" id="{5AE4C2DB-A3A0-999B-6303-C9E4B3E394FD}"/>
              </a:ext>
            </a:extLst>
          </p:cNvPr>
          <p:cNvSpPr txBox="1">
            <a:spLocks/>
          </p:cNvSpPr>
          <p:nvPr/>
        </p:nvSpPr>
        <p:spPr>
          <a:xfrm>
            <a:off x="670560" y="6125468"/>
            <a:ext cx="10035538"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Sources: Slide adapted by Jeanne Obert, 2006, from Miller, W.R., &amp; Rollnick, S. (2002). Motivational Interviewing: Preparing people for change.</a:t>
            </a:r>
            <a:b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b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New York: Guilford Press </a:t>
            </a:r>
          </a:p>
        </p:txBody>
      </p:sp>
      <p:sp>
        <p:nvSpPr>
          <p:cNvPr id="25" name="TextBox 24">
            <a:extLst>
              <a:ext uri="{FF2B5EF4-FFF2-40B4-BE49-F238E27FC236}">
                <a16:creationId xmlns:a16="http://schemas.microsoft.com/office/drawing/2014/main" id="{223175D0-641A-B79A-35AE-6CB1FDD2E132}"/>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GLO2208853</a:t>
            </a:r>
          </a:p>
        </p:txBody>
      </p:sp>
    </p:spTree>
    <p:extLst>
      <p:ext uri="{BB962C8B-B14F-4D97-AF65-F5344CB8AC3E}">
        <p14:creationId xmlns:p14="http://schemas.microsoft.com/office/powerpoint/2010/main" val="238773764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494"/>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03195055-5C2B-9D7A-A763-AE79AFB1CEAE}"/>
              </a:ext>
            </a:extLst>
          </p:cNvPr>
          <p:cNvGraphicFramePr>
            <a:graphicFrameLocks noChangeAspect="1"/>
          </p:cNvGraphicFramePr>
          <p:nvPr>
            <p:custDataLst>
              <p:tags r:id="rId1"/>
            </p:custDataLst>
            <p:extLst>
              <p:ext uri="{D42A27DB-BD31-4B8C-83A1-F6EECF244321}">
                <p14:modId xmlns:p14="http://schemas.microsoft.com/office/powerpoint/2010/main" val="154373353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4" progId="TCLayout.ActiveDocument.1">
                  <p:embed/>
                </p:oleObj>
              </mc:Choice>
              <mc:Fallback>
                <p:oleObj name="think-cell Slide" r:id="rId4" imgW="395" imgH="394" progId="TCLayout.ActiveDocument.1">
                  <p:embed/>
                  <p:pic>
                    <p:nvPicPr>
                      <p:cNvPr id="3" name="think-cell data - do not delete" hidden="1">
                        <a:extLst>
                          <a:ext uri="{FF2B5EF4-FFF2-40B4-BE49-F238E27FC236}">
                            <a16:creationId xmlns:a16="http://schemas.microsoft.com/office/drawing/2014/main" id="{03195055-5C2B-9D7A-A763-AE79AFB1CEAE}"/>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495" name="Google Shape;495;p12"/>
          <p:cNvSpPr/>
          <p:nvPr/>
        </p:nvSpPr>
        <p:spPr>
          <a:xfrm rot="5400000">
            <a:off x="3708530" y="433479"/>
            <a:ext cx="89631" cy="4011651"/>
          </a:xfrm>
          <a:custGeom>
            <a:avLst/>
            <a:gdLst/>
            <a:ahLst/>
            <a:cxnLst/>
            <a:rect l="l" t="t" r="r" b="b"/>
            <a:pathLst>
              <a:path w="132103" h="2605585" extrusionOk="0">
                <a:moveTo>
                  <a:pt x="0" y="2605585"/>
                </a:moveTo>
                <a:cubicBezTo>
                  <a:pt x="947" y="1745947"/>
                  <a:pt x="6190" y="859638"/>
                  <a:pt x="7137" y="0"/>
                </a:cubicBezTo>
                <a:lnTo>
                  <a:pt x="132103" y="2605585"/>
                </a:lnTo>
                <a:lnTo>
                  <a:pt x="0" y="2605585"/>
                </a:lnTo>
                <a:close/>
              </a:path>
            </a:pathLst>
          </a:custGeom>
          <a:gradFill>
            <a:gsLst>
              <a:gs pos="0">
                <a:srgbClr val="000000">
                  <a:alpha val="784"/>
                </a:srgbClr>
              </a:gs>
              <a:gs pos="100000">
                <a:srgbClr val="000000">
                  <a:alpha val="29803"/>
                </a:srgbClr>
              </a:gs>
            </a:gsLst>
            <a:lin ang="10800000" scaled="0"/>
          </a:gra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1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 name="Google Shape;495;p12">
            <a:extLst>
              <a:ext uri="{FF2B5EF4-FFF2-40B4-BE49-F238E27FC236}">
                <a16:creationId xmlns:a16="http://schemas.microsoft.com/office/drawing/2014/main" id="{18E8BE44-85E5-0054-B6EB-B0D9A0C599D5}"/>
              </a:ext>
            </a:extLst>
          </p:cNvPr>
          <p:cNvSpPr/>
          <p:nvPr/>
        </p:nvSpPr>
        <p:spPr>
          <a:xfrm rot="5400000">
            <a:off x="3708530" y="2653439"/>
            <a:ext cx="89631" cy="4011651"/>
          </a:xfrm>
          <a:custGeom>
            <a:avLst/>
            <a:gdLst/>
            <a:ahLst/>
            <a:cxnLst/>
            <a:rect l="l" t="t" r="r" b="b"/>
            <a:pathLst>
              <a:path w="132103" h="2605585" extrusionOk="0">
                <a:moveTo>
                  <a:pt x="0" y="2605585"/>
                </a:moveTo>
                <a:cubicBezTo>
                  <a:pt x="947" y="1745947"/>
                  <a:pt x="6190" y="859638"/>
                  <a:pt x="7137" y="0"/>
                </a:cubicBezTo>
                <a:lnTo>
                  <a:pt x="132103" y="2605585"/>
                </a:lnTo>
                <a:lnTo>
                  <a:pt x="0" y="2605585"/>
                </a:lnTo>
                <a:close/>
              </a:path>
            </a:pathLst>
          </a:custGeom>
          <a:gradFill>
            <a:gsLst>
              <a:gs pos="0">
                <a:srgbClr val="000000">
                  <a:alpha val="784"/>
                </a:srgbClr>
              </a:gs>
              <a:gs pos="100000">
                <a:srgbClr val="000000">
                  <a:alpha val="29803"/>
                </a:srgbClr>
              </a:gs>
            </a:gsLst>
            <a:lin ang="10800000" scaled="0"/>
          </a:gra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1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 name="Google Shape;495;p12">
            <a:extLst>
              <a:ext uri="{FF2B5EF4-FFF2-40B4-BE49-F238E27FC236}">
                <a16:creationId xmlns:a16="http://schemas.microsoft.com/office/drawing/2014/main" id="{7CAA6D81-073D-9F35-6F75-BB9E7BD8164C}"/>
              </a:ext>
            </a:extLst>
          </p:cNvPr>
          <p:cNvSpPr/>
          <p:nvPr/>
        </p:nvSpPr>
        <p:spPr>
          <a:xfrm rot="5400000">
            <a:off x="3708530" y="2104799"/>
            <a:ext cx="89631" cy="4011651"/>
          </a:xfrm>
          <a:custGeom>
            <a:avLst/>
            <a:gdLst/>
            <a:ahLst/>
            <a:cxnLst/>
            <a:rect l="l" t="t" r="r" b="b"/>
            <a:pathLst>
              <a:path w="132103" h="2605585" extrusionOk="0">
                <a:moveTo>
                  <a:pt x="0" y="2605585"/>
                </a:moveTo>
                <a:cubicBezTo>
                  <a:pt x="947" y="1745947"/>
                  <a:pt x="6190" y="859638"/>
                  <a:pt x="7137" y="0"/>
                </a:cubicBezTo>
                <a:lnTo>
                  <a:pt x="132103" y="2605585"/>
                </a:lnTo>
                <a:lnTo>
                  <a:pt x="0" y="2605585"/>
                </a:lnTo>
                <a:close/>
              </a:path>
            </a:pathLst>
          </a:custGeom>
          <a:gradFill>
            <a:gsLst>
              <a:gs pos="0">
                <a:srgbClr val="000000">
                  <a:alpha val="784"/>
                </a:srgbClr>
              </a:gs>
              <a:gs pos="100000">
                <a:srgbClr val="000000">
                  <a:alpha val="29803"/>
                </a:srgbClr>
              </a:gs>
            </a:gsLst>
            <a:lin ang="10800000" scaled="0"/>
          </a:gra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1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 name="Google Shape;495;p12">
            <a:extLst>
              <a:ext uri="{FF2B5EF4-FFF2-40B4-BE49-F238E27FC236}">
                <a16:creationId xmlns:a16="http://schemas.microsoft.com/office/drawing/2014/main" id="{AC9A92CF-88C5-4907-9B88-69B530773218}"/>
              </a:ext>
            </a:extLst>
          </p:cNvPr>
          <p:cNvSpPr/>
          <p:nvPr/>
        </p:nvSpPr>
        <p:spPr>
          <a:xfrm rot="5400000">
            <a:off x="3708530" y="1551079"/>
            <a:ext cx="89631" cy="4011651"/>
          </a:xfrm>
          <a:custGeom>
            <a:avLst/>
            <a:gdLst/>
            <a:ahLst/>
            <a:cxnLst/>
            <a:rect l="l" t="t" r="r" b="b"/>
            <a:pathLst>
              <a:path w="132103" h="2605585" extrusionOk="0">
                <a:moveTo>
                  <a:pt x="0" y="2605585"/>
                </a:moveTo>
                <a:cubicBezTo>
                  <a:pt x="947" y="1745947"/>
                  <a:pt x="6190" y="859638"/>
                  <a:pt x="7137" y="0"/>
                </a:cubicBezTo>
                <a:lnTo>
                  <a:pt x="132103" y="2605585"/>
                </a:lnTo>
                <a:lnTo>
                  <a:pt x="0" y="2605585"/>
                </a:lnTo>
                <a:close/>
              </a:path>
            </a:pathLst>
          </a:custGeom>
          <a:gradFill>
            <a:gsLst>
              <a:gs pos="0">
                <a:srgbClr val="000000">
                  <a:alpha val="784"/>
                </a:srgbClr>
              </a:gs>
              <a:gs pos="100000">
                <a:srgbClr val="000000">
                  <a:alpha val="29803"/>
                </a:srgbClr>
              </a:gs>
            </a:gsLst>
            <a:lin ang="10800000" scaled="0"/>
          </a:gra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1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 name="Google Shape;495;p12">
            <a:extLst>
              <a:ext uri="{FF2B5EF4-FFF2-40B4-BE49-F238E27FC236}">
                <a16:creationId xmlns:a16="http://schemas.microsoft.com/office/drawing/2014/main" id="{4938C09E-32E8-A7DF-296E-4B79C880BD40}"/>
              </a:ext>
            </a:extLst>
          </p:cNvPr>
          <p:cNvSpPr/>
          <p:nvPr/>
        </p:nvSpPr>
        <p:spPr>
          <a:xfrm rot="5400000">
            <a:off x="3708530" y="984871"/>
            <a:ext cx="89631" cy="4011651"/>
          </a:xfrm>
          <a:custGeom>
            <a:avLst/>
            <a:gdLst/>
            <a:ahLst/>
            <a:cxnLst/>
            <a:rect l="l" t="t" r="r" b="b"/>
            <a:pathLst>
              <a:path w="132103" h="2605585" extrusionOk="0">
                <a:moveTo>
                  <a:pt x="0" y="2605585"/>
                </a:moveTo>
                <a:cubicBezTo>
                  <a:pt x="947" y="1745947"/>
                  <a:pt x="6190" y="859638"/>
                  <a:pt x="7137" y="0"/>
                </a:cubicBezTo>
                <a:lnTo>
                  <a:pt x="132103" y="2605585"/>
                </a:lnTo>
                <a:lnTo>
                  <a:pt x="0" y="2605585"/>
                </a:lnTo>
                <a:close/>
              </a:path>
            </a:pathLst>
          </a:custGeom>
          <a:gradFill>
            <a:gsLst>
              <a:gs pos="0">
                <a:srgbClr val="000000">
                  <a:alpha val="784"/>
                </a:srgbClr>
              </a:gs>
              <a:gs pos="100000">
                <a:srgbClr val="000000">
                  <a:alpha val="29803"/>
                </a:srgbClr>
              </a:gs>
            </a:gsLst>
            <a:lin ang="10800000" scaled="0"/>
          </a:gra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1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aphicFrame>
        <p:nvGraphicFramePr>
          <p:cNvPr id="500" name="Google Shape;500;p12"/>
          <p:cNvGraphicFramePr/>
          <p:nvPr>
            <p:extLst>
              <p:ext uri="{D42A27DB-BD31-4B8C-83A1-F6EECF244321}">
                <p14:modId xmlns:p14="http://schemas.microsoft.com/office/powerpoint/2010/main" val="1094350286"/>
              </p:ext>
            </p:extLst>
          </p:nvPr>
        </p:nvGraphicFramePr>
        <p:xfrm>
          <a:off x="393700" y="1823281"/>
          <a:ext cx="7531100" cy="3983159"/>
        </p:xfrm>
        <a:graphic>
          <a:graphicData uri="http://schemas.openxmlformats.org/drawingml/2006/chart">
            <c:chart xmlns:c="http://schemas.openxmlformats.org/drawingml/2006/chart" xmlns:r="http://schemas.openxmlformats.org/officeDocument/2006/relationships" r:id="rId6"/>
          </a:graphicData>
        </a:graphic>
      </p:graphicFrame>
      <p:sp>
        <p:nvSpPr>
          <p:cNvPr id="501" name="Google Shape;501;p12"/>
          <p:cNvSpPr txBox="1">
            <a:spLocks noGrp="1"/>
          </p:cNvSpPr>
          <p:nvPr>
            <p:ph type="title"/>
          </p:nvPr>
        </p:nvSpPr>
        <p:spPr>
          <a:xfrm>
            <a:off x="670560" y="355600"/>
            <a:ext cx="10937240" cy="520701"/>
          </a:xfrm>
          <a:noFill/>
          <a:ln>
            <a:noFill/>
          </a:ln>
        </p:spPr>
        <p:txBody>
          <a:bodyPr spcFirstLastPara="1" wrap="square" lIns="0" tIns="0" rIns="0" bIns="0" anchor="t" anchorCtr="0">
            <a:spAutoFit/>
          </a:bodyPr>
          <a:lstStyle/>
          <a:p>
            <a:pPr lvl="0"/>
            <a:r>
              <a:rPr lang="en-US" dirty="0"/>
              <a:t>Impact of non-adherence on direct costs</a:t>
            </a:r>
          </a:p>
        </p:txBody>
      </p:sp>
      <p:sp>
        <p:nvSpPr>
          <p:cNvPr id="502" name="Google Shape;502;p12"/>
          <p:cNvSpPr/>
          <p:nvPr/>
        </p:nvSpPr>
        <p:spPr>
          <a:xfrm>
            <a:off x="670560" y="1340587"/>
            <a:ext cx="10949940" cy="399788"/>
          </a:xfrm>
          <a:prstGeom prst="rect">
            <a:avLst/>
          </a:prstGeom>
          <a:noFill/>
          <a:ln>
            <a:noFill/>
          </a:ln>
        </p:spPr>
        <p:txBody>
          <a:bodyPr spcFirstLastPara="1" wrap="square" lIns="0" tIns="45561" rIns="90011" bIns="45561"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i="0" u="none" strike="noStrike" kern="1200" cap="none" spc="0" normalizeH="0" baseline="0" noProof="0" dirty="0">
                <a:ln>
                  <a:noFill/>
                </a:ln>
                <a:solidFill>
                  <a:srgbClr val="009CDE"/>
                </a:solidFill>
                <a:effectLst/>
                <a:uLnTx/>
                <a:uFillTx/>
                <a:latin typeface="Georgia"/>
                <a:ea typeface="Calibri"/>
                <a:cs typeface="Calibri"/>
                <a:sym typeface="Calibri"/>
              </a:rPr>
              <a:t>Hypertension average spending by adherence level</a:t>
            </a:r>
            <a:r>
              <a:rPr lang="en-US" sz="2000" baseline="30000" dirty="0">
                <a:solidFill>
                  <a:srgbClr val="009CDE"/>
                </a:solidFill>
                <a:latin typeface="Georgia"/>
                <a:ea typeface="Calibri"/>
                <a:cs typeface="Calibri"/>
                <a:sym typeface="Calibri"/>
              </a:rPr>
              <a:t>*</a:t>
            </a:r>
            <a:endParaRPr kumimoji="0" sz="1800" i="0" u="none" strike="noStrike" kern="1200" cap="none" spc="0" normalizeH="0" baseline="0" noProof="0" dirty="0">
              <a:ln>
                <a:noFill/>
              </a:ln>
              <a:solidFill>
                <a:srgbClr val="009CDE"/>
              </a:solidFill>
              <a:effectLst/>
              <a:uLnTx/>
              <a:uFillTx/>
              <a:latin typeface="Georgia"/>
              <a:ea typeface="+mn-ea"/>
              <a:cs typeface="+mn-cs"/>
            </a:endParaRPr>
          </a:p>
        </p:txBody>
      </p:sp>
      <p:pic>
        <p:nvPicPr>
          <p:cNvPr id="504" name="Google Shape;504;p12"/>
          <p:cNvPicPr preferRelativeResize="0"/>
          <p:nvPr/>
        </p:nvPicPr>
        <p:blipFill rotWithShape="1">
          <a:blip r:embed="rId7">
            <a:alphaModFix/>
          </a:blip>
          <a:srcRect l="7796" b="5489"/>
          <a:stretch>
            <a:fillRect/>
          </a:stretch>
        </p:blipFill>
        <p:spPr>
          <a:xfrm>
            <a:off x="8016118" y="1694647"/>
            <a:ext cx="3604382" cy="3983159"/>
          </a:xfrm>
          <a:prstGeom prst="rect">
            <a:avLst/>
          </a:prstGeom>
          <a:noFill/>
          <a:ln>
            <a:noFill/>
          </a:ln>
        </p:spPr>
      </p:pic>
      <p:sp>
        <p:nvSpPr>
          <p:cNvPr id="2" name="Text Placeholder 7">
            <a:extLst>
              <a:ext uri="{FF2B5EF4-FFF2-40B4-BE49-F238E27FC236}">
                <a16:creationId xmlns:a16="http://schemas.microsoft.com/office/drawing/2014/main" id="{54854E3B-C2AC-C2EF-5CEF-A001DD952E8B}"/>
              </a:ext>
            </a:extLst>
          </p:cNvPr>
          <p:cNvSpPr txBox="1">
            <a:spLocks/>
          </p:cNvSpPr>
          <p:nvPr/>
        </p:nvSpPr>
        <p:spPr>
          <a:xfrm>
            <a:off x="670561" y="6125468"/>
            <a:ext cx="10035538"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defTabSz="1219170">
              <a:spcBef>
                <a:spcPts val="267"/>
              </a:spcBef>
            </a:pPr>
            <a:r>
              <a:rPr lang="en-US" sz="1050" dirty="0">
                <a:solidFill>
                  <a:srgbClr val="000000">
                    <a:lumMod val="65000"/>
                    <a:lumOff val="35000"/>
                  </a:srgbClr>
                </a:solidFill>
                <a:latin typeface="+mj-lt"/>
                <a:sym typeface="Calibri"/>
              </a:rPr>
              <a:t>1. Adapted Michael C. Sokol, MD, MS, and others, Impact of Medication Adherence on Hospitalization Risk and Healthcare Cost, June 2005, [Accessed 29 June 2020] </a:t>
            </a:r>
            <a:r>
              <a:rPr lang="en-US" sz="1050" dirty="0">
                <a:solidFill>
                  <a:srgbClr val="000000">
                    <a:lumMod val="65000"/>
                    <a:lumOff val="35000"/>
                  </a:srgbClr>
                </a:solidFill>
                <a:latin typeface="+mj-lt"/>
                <a:sym typeface="Calibri"/>
                <a:hlinkClick r:id="rId8">
                  <a:extLst>
                    <a:ext uri="{A12FA001-AC4F-418D-AE19-62706E023703}">
                      <ahyp:hlinkClr xmlns:ahyp="http://schemas.microsoft.com/office/drawing/2018/hyperlinkcolor" val="tx"/>
                    </a:ext>
                  </a:extLst>
                </a:hlinkClick>
              </a:rPr>
              <a:t>http://citeseerx.ist.psu.edu/viewdoc/download?doi=10.1.1.566.9487&amp;rep=rep1&amp;type=pdf</a:t>
            </a:r>
            <a:endParaRPr lang="en-US" sz="1050" dirty="0">
              <a:solidFill>
                <a:srgbClr val="000000">
                  <a:lumMod val="65000"/>
                  <a:lumOff val="35000"/>
                </a:srgbClr>
              </a:solidFill>
              <a:latin typeface="+mj-lt"/>
              <a:sym typeface="Calibri"/>
            </a:endParaRPr>
          </a:p>
        </p:txBody>
      </p:sp>
      <p:sp>
        <p:nvSpPr>
          <p:cNvPr id="4" name="TextBox 3">
            <a:extLst>
              <a:ext uri="{FF2B5EF4-FFF2-40B4-BE49-F238E27FC236}">
                <a16:creationId xmlns:a16="http://schemas.microsoft.com/office/drawing/2014/main" id="{2116B019-7E4E-9902-430E-8EE90D66BD76}"/>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dirty="0">
                <a:solidFill>
                  <a:srgbClr val="595959"/>
                </a:solidFill>
              </a:rPr>
              <a:t>GLO2138762</a:t>
            </a: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830D6972-3E00-E34C-C660-97321845B867}"/>
              </a:ext>
            </a:extLst>
          </p:cNvPr>
          <p:cNvGraphicFramePr>
            <a:graphicFrameLocks noChangeAspect="1"/>
          </p:cNvGraphicFramePr>
          <p:nvPr>
            <p:custDataLst>
              <p:tags r:id="rId1"/>
            </p:custDataLst>
            <p:extLst>
              <p:ext uri="{D42A27DB-BD31-4B8C-83A1-F6EECF244321}">
                <p14:modId xmlns:p14="http://schemas.microsoft.com/office/powerpoint/2010/main" val="114825352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830D6972-3E00-E34C-C660-97321845B867}"/>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C8FF867E-5E59-F2F5-1F0F-43A7F862230D}"/>
              </a:ext>
            </a:extLst>
          </p:cNvPr>
          <p:cNvSpPr>
            <a:spLocks noGrp="1"/>
          </p:cNvSpPr>
          <p:nvPr>
            <p:ph type="title"/>
          </p:nvPr>
        </p:nvSpPr>
        <p:spPr/>
        <p:txBody>
          <a:bodyPr vert="horz"/>
          <a:lstStyle/>
          <a:p>
            <a:r>
              <a:rPr lang="en-IN" dirty="0"/>
              <a:t>What are motivational strategies?</a:t>
            </a:r>
            <a:endParaRPr lang="en-US" dirty="0"/>
          </a:p>
        </p:txBody>
      </p:sp>
      <p:sp>
        <p:nvSpPr>
          <p:cNvPr id="6" name="TextBox 5">
            <a:extLst>
              <a:ext uri="{FF2B5EF4-FFF2-40B4-BE49-F238E27FC236}">
                <a16:creationId xmlns:a16="http://schemas.microsoft.com/office/drawing/2014/main" id="{481CB570-A9A9-3BB3-3B2B-41914FA5A283}"/>
              </a:ext>
            </a:extLst>
          </p:cNvPr>
          <p:cNvSpPr txBox="1"/>
          <p:nvPr/>
        </p:nvSpPr>
        <p:spPr>
          <a:xfrm>
            <a:off x="669924" y="2286861"/>
            <a:ext cx="3476763" cy="3237640"/>
          </a:xfrm>
          <a:prstGeom prst="rect">
            <a:avLst/>
          </a:prstGeom>
          <a:solidFill>
            <a:schemeClr val="bg1">
              <a:lumMod val="95000"/>
            </a:schemeClr>
          </a:solidFill>
          <a:effectLst>
            <a:outerShdw blurRad="50800" dist="38100" dir="2700000" algn="tl" rotWithShape="0">
              <a:prstClr val="black">
                <a:alpha val="40000"/>
              </a:prstClr>
            </a:outerShdw>
          </a:effectLst>
        </p:spPr>
        <p:txBody>
          <a:bodyPr wrap="square" lIns="121920" tIns="243840" rIns="121920" bIns="0" rtlCol="0" anchor="t">
            <a:noAutofit/>
          </a:bodyPr>
          <a:lstStyle/>
          <a:p>
            <a:pPr marL="0" marR="0" lvl="0" indent="0" algn="ctr" defTabSz="1625519" rtl="0" eaLnBrk="1" fontAlgn="auto" latinLnBrk="0" hangingPunct="1">
              <a:lnSpc>
                <a:spcPct val="100000"/>
              </a:lnSpc>
              <a:spcBef>
                <a:spcPts val="667"/>
              </a:spcBef>
              <a:spcAft>
                <a:spcPts val="667"/>
              </a:spcAft>
              <a:buClrTx/>
              <a:buSzTx/>
              <a:buFontTx/>
              <a:buNone/>
              <a:tabLst/>
              <a:defRPr/>
            </a:pPr>
            <a:endParaRPr kumimoji="0" lang="en-US" sz="2667" b="0" i="0" u="none" strike="noStrike" kern="1200" cap="none" spc="0" normalizeH="0" baseline="0" noProof="0">
              <a:ln>
                <a:noFill/>
              </a:ln>
              <a:solidFill>
                <a:srgbClr val="009CDE"/>
              </a:solidFill>
              <a:effectLst/>
              <a:uLnTx/>
              <a:uFillTx/>
              <a:latin typeface="Georgia"/>
              <a:ea typeface="+mn-ea"/>
              <a:cs typeface="+mn-cs"/>
            </a:endParaRPr>
          </a:p>
        </p:txBody>
      </p:sp>
      <p:sp>
        <p:nvSpPr>
          <p:cNvPr id="7" name="TextBox 6">
            <a:extLst>
              <a:ext uri="{FF2B5EF4-FFF2-40B4-BE49-F238E27FC236}">
                <a16:creationId xmlns:a16="http://schemas.microsoft.com/office/drawing/2014/main" id="{33BA15DB-8CB8-66C0-D99C-FD089DD351E2}"/>
              </a:ext>
            </a:extLst>
          </p:cNvPr>
          <p:cNvSpPr txBox="1"/>
          <p:nvPr/>
        </p:nvSpPr>
        <p:spPr>
          <a:xfrm>
            <a:off x="4281367" y="2286861"/>
            <a:ext cx="3439188" cy="3237640"/>
          </a:xfrm>
          <a:prstGeom prst="rect">
            <a:avLst/>
          </a:prstGeom>
          <a:solidFill>
            <a:schemeClr val="bg1">
              <a:lumMod val="95000"/>
            </a:schemeClr>
          </a:solidFill>
          <a:effectLst>
            <a:outerShdw blurRad="50800" dist="38100" dir="2700000" algn="tl" rotWithShape="0">
              <a:prstClr val="black">
                <a:alpha val="40000"/>
              </a:prstClr>
            </a:outerShdw>
          </a:effectLst>
        </p:spPr>
        <p:txBody>
          <a:bodyPr wrap="square" lIns="121920" tIns="243840" rIns="121920" bIns="0" rtlCol="0" anchor="t">
            <a:noAutofit/>
          </a:bodyPr>
          <a:lstStyle/>
          <a:p>
            <a:pPr marL="0" marR="0" lvl="0" indent="0" algn="ctr" defTabSz="1625519" rtl="0" eaLnBrk="1" fontAlgn="auto" latinLnBrk="0" hangingPunct="1">
              <a:lnSpc>
                <a:spcPct val="100000"/>
              </a:lnSpc>
              <a:spcBef>
                <a:spcPts val="667"/>
              </a:spcBef>
              <a:spcAft>
                <a:spcPts val="667"/>
              </a:spcAft>
              <a:buClrTx/>
              <a:buSzTx/>
              <a:buFontTx/>
              <a:buNone/>
              <a:tabLst/>
              <a:defRPr/>
            </a:pPr>
            <a:endParaRPr kumimoji="0" lang="en-US" sz="2667" b="0" i="0" u="none" strike="noStrike" kern="1200" cap="none" spc="0" normalizeH="0" baseline="0" noProof="0">
              <a:ln>
                <a:noFill/>
              </a:ln>
              <a:solidFill>
                <a:srgbClr val="009CDE"/>
              </a:solidFill>
              <a:effectLst/>
              <a:uLnTx/>
              <a:uFillTx/>
              <a:latin typeface="Georgia"/>
              <a:ea typeface="Arial" panose="020B0604020202020204" pitchFamily="34" charset="0"/>
              <a:cs typeface="Calibri" panose="020F0502020204030204" pitchFamily="34" charset="0"/>
              <a:sym typeface="Calibri" panose="020F0502020204030204" pitchFamily="34" charset="0"/>
            </a:endParaRPr>
          </a:p>
        </p:txBody>
      </p:sp>
      <p:sp>
        <p:nvSpPr>
          <p:cNvPr id="8" name="TextBox 7">
            <a:extLst>
              <a:ext uri="{FF2B5EF4-FFF2-40B4-BE49-F238E27FC236}">
                <a16:creationId xmlns:a16="http://schemas.microsoft.com/office/drawing/2014/main" id="{85210DD3-0659-6D38-5C56-20761FAA2EEE}"/>
              </a:ext>
            </a:extLst>
          </p:cNvPr>
          <p:cNvSpPr txBox="1"/>
          <p:nvPr/>
        </p:nvSpPr>
        <p:spPr>
          <a:xfrm>
            <a:off x="7898113" y="2286861"/>
            <a:ext cx="3433885" cy="3237640"/>
          </a:xfrm>
          <a:prstGeom prst="rect">
            <a:avLst/>
          </a:prstGeom>
          <a:solidFill>
            <a:schemeClr val="bg1">
              <a:lumMod val="95000"/>
            </a:schemeClr>
          </a:solidFill>
          <a:effectLst>
            <a:outerShdw blurRad="50800" dist="38100" dir="2700000" algn="tl" rotWithShape="0">
              <a:prstClr val="black">
                <a:alpha val="40000"/>
              </a:prstClr>
            </a:outerShdw>
          </a:effectLst>
        </p:spPr>
        <p:txBody>
          <a:bodyPr wrap="square" lIns="121920" tIns="243840" rIns="121920" bIns="0" rtlCol="0" anchor="t">
            <a:noAutofit/>
          </a:bodyPr>
          <a:lstStyle/>
          <a:p>
            <a:pPr marL="0" marR="0" lvl="0" indent="0" algn="ctr" defTabSz="1625519" rtl="0" eaLnBrk="1" fontAlgn="auto" latinLnBrk="0" hangingPunct="1">
              <a:lnSpc>
                <a:spcPct val="100000"/>
              </a:lnSpc>
              <a:spcBef>
                <a:spcPts val="667"/>
              </a:spcBef>
              <a:spcAft>
                <a:spcPts val="667"/>
              </a:spcAft>
              <a:buClrTx/>
              <a:buSzTx/>
              <a:buFontTx/>
              <a:buNone/>
              <a:tabLst/>
              <a:defRPr/>
            </a:pPr>
            <a:endParaRPr kumimoji="0" lang="en-US" sz="2667" b="0" i="0" u="none" strike="noStrike" kern="1200" cap="none" spc="0" normalizeH="0" baseline="0" noProof="0">
              <a:ln>
                <a:noFill/>
              </a:ln>
              <a:solidFill>
                <a:srgbClr val="009CDE"/>
              </a:solidFill>
              <a:effectLst/>
              <a:uLnTx/>
              <a:uFillTx/>
              <a:latin typeface="Georgia"/>
              <a:ea typeface="+mn-ea"/>
              <a:cs typeface="Calibri" panose="020F0502020204030204" pitchFamily="34" charset="0"/>
              <a:sym typeface="Calibri" panose="020F0502020204030204" pitchFamily="34" charset="0"/>
            </a:endParaRPr>
          </a:p>
        </p:txBody>
      </p:sp>
      <p:sp>
        <p:nvSpPr>
          <p:cNvPr id="9" name="Arrow: Chevron 3">
            <a:extLst>
              <a:ext uri="{FF2B5EF4-FFF2-40B4-BE49-F238E27FC236}">
                <a16:creationId xmlns:a16="http://schemas.microsoft.com/office/drawing/2014/main" id="{284850DD-724A-23E5-BA0D-7282E3F7F958}"/>
              </a:ext>
            </a:extLst>
          </p:cNvPr>
          <p:cNvSpPr/>
          <p:nvPr/>
        </p:nvSpPr>
        <p:spPr>
          <a:xfrm>
            <a:off x="669925" y="1468472"/>
            <a:ext cx="3711814" cy="833935"/>
          </a:xfrm>
          <a:custGeom>
            <a:avLst/>
            <a:gdLst>
              <a:gd name="connsiteX0" fmla="*/ 0 w 2832360"/>
              <a:gd name="connsiteY0" fmla="*/ 0 h 565646"/>
              <a:gd name="connsiteX1" fmla="*/ 2656693 w 2832360"/>
              <a:gd name="connsiteY1" fmla="*/ 0 h 565646"/>
              <a:gd name="connsiteX2" fmla="*/ 2832360 w 2832360"/>
              <a:gd name="connsiteY2" fmla="*/ 282823 h 565646"/>
              <a:gd name="connsiteX3" fmla="*/ 2656693 w 2832360"/>
              <a:gd name="connsiteY3" fmla="*/ 565646 h 565646"/>
              <a:gd name="connsiteX4" fmla="*/ 0 w 2832360"/>
              <a:gd name="connsiteY4" fmla="*/ 565646 h 565646"/>
              <a:gd name="connsiteX5" fmla="*/ 175667 w 2832360"/>
              <a:gd name="connsiteY5" fmla="*/ 282823 h 565646"/>
              <a:gd name="connsiteX6" fmla="*/ 0 w 2832360"/>
              <a:gd name="connsiteY6" fmla="*/ 0 h 565646"/>
              <a:gd name="connsiteX0" fmla="*/ 0 w 2832360"/>
              <a:gd name="connsiteY0" fmla="*/ 0 h 565646"/>
              <a:gd name="connsiteX1" fmla="*/ 2656693 w 2832360"/>
              <a:gd name="connsiteY1" fmla="*/ 0 h 565646"/>
              <a:gd name="connsiteX2" fmla="*/ 2832360 w 2832360"/>
              <a:gd name="connsiteY2" fmla="*/ 282823 h 565646"/>
              <a:gd name="connsiteX3" fmla="*/ 2656693 w 2832360"/>
              <a:gd name="connsiteY3" fmla="*/ 565646 h 565646"/>
              <a:gd name="connsiteX4" fmla="*/ 0 w 2832360"/>
              <a:gd name="connsiteY4" fmla="*/ 565646 h 565646"/>
              <a:gd name="connsiteX5" fmla="*/ 0 w 2832360"/>
              <a:gd name="connsiteY5" fmla="*/ 0 h 565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32360" h="565646">
                <a:moveTo>
                  <a:pt x="0" y="0"/>
                </a:moveTo>
                <a:lnTo>
                  <a:pt x="2656693" y="0"/>
                </a:lnTo>
                <a:lnTo>
                  <a:pt x="2832360" y="282823"/>
                </a:lnTo>
                <a:lnTo>
                  <a:pt x="2656693" y="565646"/>
                </a:lnTo>
                <a:lnTo>
                  <a:pt x="0" y="565646"/>
                </a:lnTo>
                <a:lnTo>
                  <a:pt x="0" y="0"/>
                </a:lnTo>
                <a:close/>
              </a:path>
            </a:pathLst>
          </a:custGeom>
          <a:gradFill flip="none" rotWithShape="1">
            <a:gsLst>
              <a:gs pos="0">
                <a:schemeClr val="accent3"/>
              </a:gs>
              <a:gs pos="100000">
                <a:schemeClr val="accent2"/>
              </a:gs>
            </a:gsLst>
            <a:lin ang="0" scaled="1"/>
            <a:tileRect/>
          </a:gradFill>
          <a:ln>
            <a:noFill/>
          </a:ln>
        </p:spPr>
        <p:txBody>
          <a:bodyPr lIns="0" tIns="0" rIns="0" bIns="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endParaRPr kumimoji="0" lang="en-US" sz="2667" b="0"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10" name="Arrow: Chevron 56">
            <a:extLst>
              <a:ext uri="{FF2B5EF4-FFF2-40B4-BE49-F238E27FC236}">
                <a16:creationId xmlns:a16="http://schemas.microsoft.com/office/drawing/2014/main" id="{C5C44FF5-8631-7031-DECE-B3DD5915A634}"/>
              </a:ext>
            </a:extLst>
          </p:cNvPr>
          <p:cNvSpPr/>
          <p:nvPr/>
        </p:nvSpPr>
        <p:spPr>
          <a:xfrm>
            <a:off x="4281368" y="1468472"/>
            <a:ext cx="3711814" cy="833935"/>
          </a:xfrm>
          <a:prstGeom prst="chevron">
            <a:avLst>
              <a:gd name="adj" fmla="val 31056"/>
            </a:avLst>
          </a:prstGeom>
          <a:gradFill flip="none" rotWithShape="1">
            <a:gsLst>
              <a:gs pos="0">
                <a:schemeClr val="accent3"/>
              </a:gs>
              <a:gs pos="100000">
                <a:schemeClr val="accent2"/>
              </a:gs>
            </a:gsLst>
            <a:lin ang="0" scaled="1"/>
            <a:tileRect/>
          </a:gradFill>
          <a:ln>
            <a:noFill/>
          </a:ln>
        </p:spPr>
        <p:txBody>
          <a:bodyPr lIns="0" tIns="0" rIns="0" bIns="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endParaRPr kumimoji="0" lang="en-US" sz="2667" b="0"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11" name="Arrow: Chevron 57">
            <a:extLst>
              <a:ext uri="{FF2B5EF4-FFF2-40B4-BE49-F238E27FC236}">
                <a16:creationId xmlns:a16="http://schemas.microsoft.com/office/drawing/2014/main" id="{6C49F9CA-7E0A-7BD7-1C02-AC720532E7EF}"/>
              </a:ext>
            </a:extLst>
          </p:cNvPr>
          <p:cNvSpPr/>
          <p:nvPr/>
        </p:nvSpPr>
        <p:spPr>
          <a:xfrm>
            <a:off x="7892809" y="1468472"/>
            <a:ext cx="3711814" cy="833935"/>
          </a:xfrm>
          <a:prstGeom prst="chevron">
            <a:avLst>
              <a:gd name="adj" fmla="val 31056"/>
            </a:avLst>
          </a:prstGeom>
          <a:gradFill flip="none" rotWithShape="1">
            <a:gsLst>
              <a:gs pos="0">
                <a:schemeClr val="accent3"/>
              </a:gs>
              <a:gs pos="100000">
                <a:schemeClr val="accent2"/>
              </a:gs>
            </a:gsLst>
            <a:lin ang="0" scaled="1"/>
            <a:tileRect/>
          </a:gradFill>
          <a:ln>
            <a:noFill/>
          </a:ln>
        </p:spPr>
        <p:txBody>
          <a:bodyPr lIns="0" tIns="0" rIns="0" bIns="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endParaRPr kumimoji="0" lang="en-US" sz="2667" b="0"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12" name="Oval 11">
            <a:extLst>
              <a:ext uri="{FF2B5EF4-FFF2-40B4-BE49-F238E27FC236}">
                <a16:creationId xmlns:a16="http://schemas.microsoft.com/office/drawing/2014/main" id="{B1D54AFF-2E37-5F1A-827A-8018DE9D0A62}"/>
              </a:ext>
            </a:extLst>
          </p:cNvPr>
          <p:cNvSpPr/>
          <p:nvPr/>
        </p:nvSpPr>
        <p:spPr>
          <a:xfrm>
            <a:off x="2116500" y="1603110"/>
            <a:ext cx="564664" cy="564659"/>
          </a:xfrm>
          <a:prstGeom prst="ellipse">
            <a:avLst/>
          </a:prstGeom>
          <a:solidFill>
            <a:schemeClr val="bg1">
              <a:lumMod val="95000"/>
            </a:schemeClr>
          </a:solidFill>
          <a:ln>
            <a:noFill/>
          </a:ln>
        </p:spPr>
        <p:txBody>
          <a:bodyPr lIns="0" tIns="0" rIns="0" bIns="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r>
              <a:rPr kumimoji="0" lang="en-US" sz="3200" b="0" i="0" u="none" strike="noStrike" kern="1200" cap="all" spc="0" normalizeH="0" baseline="0" noProof="0" dirty="0">
                <a:ln>
                  <a:noFill/>
                </a:ln>
                <a:solidFill>
                  <a:srgbClr val="000000"/>
                </a:solidFill>
                <a:effectLst/>
                <a:uLnTx/>
                <a:uFillTx/>
                <a:latin typeface="Calibri"/>
                <a:ea typeface="+mn-ea"/>
                <a:cs typeface="Calibri" panose="020F0502020204030204" pitchFamily="34" charset="0"/>
              </a:rPr>
              <a:t>1</a:t>
            </a:r>
          </a:p>
        </p:txBody>
      </p:sp>
      <p:sp>
        <p:nvSpPr>
          <p:cNvPr id="13" name="Oval 12">
            <a:extLst>
              <a:ext uri="{FF2B5EF4-FFF2-40B4-BE49-F238E27FC236}">
                <a16:creationId xmlns:a16="http://schemas.microsoft.com/office/drawing/2014/main" id="{ECB5C834-9D3A-EBF9-8DB8-E9BA44D5E7FD}"/>
              </a:ext>
            </a:extLst>
          </p:cNvPr>
          <p:cNvSpPr/>
          <p:nvPr/>
        </p:nvSpPr>
        <p:spPr>
          <a:xfrm>
            <a:off x="5655942" y="1603110"/>
            <a:ext cx="564664" cy="564659"/>
          </a:xfrm>
          <a:prstGeom prst="ellipse">
            <a:avLst/>
          </a:prstGeom>
          <a:solidFill>
            <a:schemeClr val="bg1">
              <a:lumMod val="95000"/>
            </a:schemeClr>
          </a:solidFill>
          <a:ln>
            <a:noFill/>
          </a:ln>
        </p:spPr>
        <p:txBody>
          <a:bodyPr lIns="0" tIns="0" rIns="0" bIns="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r>
              <a:rPr kumimoji="0" lang="en-US" sz="3200" b="0" i="0" u="none" strike="noStrike" kern="1200" cap="all" spc="0" normalizeH="0" baseline="0" noProof="0" dirty="0">
                <a:ln>
                  <a:noFill/>
                </a:ln>
                <a:solidFill>
                  <a:srgbClr val="000000"/>
                </a:solidFill>
                <a:effectLst/>
                <a:uLnTx/>
                <a:uFillTx/>
                <a:latin typeface="Calibri"/>
                <a:ea typeface="+mn-ea"/>
                <a:cs typeface="Calibri" panose="020F0502020204030204" pitchFamily="34" charset="0"/>
              </a:rPr>
              <a:t>2</a:t>
            </a:r>
          </a:p>
        </p:txBody>
      </p:sp>
      <p:sp>
        <p:nvSpPr>
          <p:cNvPr id="14" name="Oval 13">
            <a:extLst>
              <a:ext uri="{FF2B5EF4-FFF2-40B4-BE49-F238E27FC236}">
                <a16:creationId xmlns:a16="http://schemas.microsoft.com/office/drawing/2014/main" id="{77E1BF52-D316-5823-AF2B-050AFD94799F}"/>
              </a:ext>
            </a:extLst>
          </p:cNvPr>
          <p:cNvSpPr/>
          <p:nvPr/>
        </p:nvSpPr>
        <p:spPr>
          <a:xfrm>
            <a:off x="9277199" y="1603110"/>
            <a:ext cx="564664" cy="564659"/>
          </a:xfrm>
          <a:prstGeom prst="ellipse">
            <a:avLst/>
          </a:prstGeom>
          <a:solidFill>
            <a:schemeClr val="bg1">
              <a:lumMod val="95000"/>
            </a:schemeClr>
          </a:solidFill>
          <a:ln>
            <a:noFill/>
          </a:ln>
        </p:spPr>
        <p:txBody>
          <a:bodyPr lIns="0" tIns="0" rIns="0" bIns="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r>
              <a:rPr kumimoji="0" lang="en-US" sz="3200" b="0" i="0" u="none" strike="noStrike" kern="1200" cap="all" spc="0" normalizeH="0" baseline="0" noProof="0" dirty="0">
                <a:ln>
                  <a:noFill/>
                </a:ln>
                <a:solidFill>
                  <a:srgbClr val="000000"/>
                </a:solidFill>
                <a:effectLst/>
                <a:uLnTx/>
                <a:uFillTx/>
                <a:latin typeface="Calibri"/>
                <a:ea typeface="+mn-ea"/>
                <a:cs typeface="Calibri" panose="020F0502020204030204" pitchFamily="34" charset="0"/>
              </a:rPr>
              <a:t>3</a:t>
            </a:r>
          </a:p>
        </p:txBody>
      </p:sp>
      <p:sp>
        <p:nvSpPr>
          <p:cNvPr id="15" name="TextBox 14">
            <a:extLst>
              <a:ext uri="{FF2B5EF4-FFF2-40B4-BE49-F238E27FC236}">
                <a16:creationId xmlns:a16="http://schemas.microsoft.com/office/drawing/2014/main" id="{3A9EB81B-697F-B36D-1FBC-E582C08EB928}"/>
              </a:ext>
            </a:extLst>
          </p:cNvPr>
          <p:cNvSpPr txBox="1"/>
          <p:nvPr/>
        </p:nvSpPr>
        <p:spPr>
          <a:xfrm>
            <a:off x="739122" y="2485477"/>
            <a:ext cx="3338367" cy="1195199"/>
          </a:xfrm>
          <a:prstGeom prst="rect">
            <a:avLst/>
          </a:prstGeom>
          <a:noFill/>
        </p:spPr>
        <p:txBody>
          <a:bodyPr wrap="square" rtlCol="0">
            <a:spAutoFit/>
          </a:bodyPr>
          <a:lstStyle/>
          <a:p>
            <a:pPr marL="0" marR="0" lvl="0" indent="0" algn="ctr" defTabSz="1625519" rtl="0" eaLnBrk="1" fontAlgn="auto" latinLnBrk="0" hangingPunct="1">
              <a:lnSpc>
                <a:spcPct val="100000"/>
              </a:lnSpc>
              <a:spcBef>
                <a:spcPts val="667"/>
              </a:spcBef>
              <a:spcAft>
                <a:spcPts val="667"/>
              </a:spcAft>
              <a:buClrTx/>
              <a:buSzTx/>
              <a:buFontTx/>
              <a:buNone/>
              <a:tabLst/>
              <a:defRPr/>
            </a:pPr>
            <a:r>
              <a:rPr kumimoji="0" lang="en-IN" sz="2000" b="0" i="0" u="none" strike="noStrike" kern="1200" cap="none" spc="0" normalizeH="0" baseline="0" noProof="0" dirty="0">
                <a:ln>
                  <a:noFill/>
                </a:ln>
                <a:solidFill>
                  <a:srgbClr val="000000"/>
                </a:solidFill>
                <a:effectLst/>
                <a:uLnTx/>
                <a:uFillTx/>
                <a:latin typeface="Georgia"/>
                <a:ea typeface="+mn-ea"/>
                <a:cs typeface="+mn-cs"/>
              </a:rPr>
              <a:t>Communication tools </a:t>
            </a:r>
            <a:br>
              <a:rPr kumimoji="0" lang="en-IN" sz="2000" b="0" i="0" u="none" strike="noStrike" kern="1200" cap="none" spc="0" normalizeH="0" baseline="0" noProof="0" dirty="0">
                <a:ln>
                  <a:noFill/>
                </a:ln>
                <a:solidFill>
                  <a:srgbClr val="000000"/>
                </a:solidFill>
                <a:effectLst/>
                <a:uLnTx/>
                <a:uFillTx/>
                <a:latin typeface="Georgia"/>
                <a:ea typeface="+mn-ea"/>
                <a:cs typeface="+mn-cs"/>
              </a:rPr>
            </a:br>
            <a:r>
              <a:rPr kumimoji="0" lang="en-IN" sz="2000" b="0" i="0" u="none" strike="noStrike" kern="1200" cap="none" spc="0" normalizeH="0" baseline="0" noProof="0" dirty="0">
                <a:ln>
                  <a:noFill/>
                </a:ln>
                <a:solidFill>
                  <a:srgbClr val="000000"/>
                </a:solidFill>
                <a:effectLst/>
                <a:uLnTx/>
                <a:uFillTx/>
                <a:latin typeface="Georgia"/>
                <a:ea typeface="+mn-ea"/>
                <a:cs typeface="+mn-cs"/>
              </a:rPr>
              <a:t>and Skills</a:t>
            </a:r>
          </a:p>
          <a:p>
            <a:pPr marL="0" marR="0" lvl="0" indent="0" algn="ctr" defTabSz="1625519" rtl="0" eaLnBrk="1" fontAlgn="auto" latinLnBrk="0" hangingPunct="1">
              <a:lnSpc>
                <a:spcPct val="100000"/>
              </a:lnSpc>
              <a:spcBef>
                <a:spcPts val="667"/>
              </a:spcBef>
              <a:spcAft>
                <a:spcPts val="667"/>
              </a:spcAft>
              <a:buClrTx/>
              <a:buSzTx/>
              <a:buFontTx/>
              <a:buNone/>
              <a:tabLst/>
              <a:defRPr/>
            </a:pPr>
            <a:r>
              <a:rPr kumimoji="0" lang="en-IN" sz="2000" b="0" i="0" u="none" strike="noStrike" kern="1200" cap="none" spc="0" normalizeH="0" baseline="0" noProof="0" dirty="0">
                <a:ln>
                  <a:noFill/>
                </a:ln>
                <a:solidFill>
                  <a:srgbClr val="000000"/>
                </a:solidFill>
                <a:effectLst/>
                <a:uLnTx/>
                <a:uFillTx/>
                <a:latin typeface="Georgia"/>
                <a:ea typeface="+mn-ea"/>
                <a:cs typeface="+mn-cs"/>
              </a:rPr>
              <a:t>Based on Health </a:t>
            </a:r>
            <a:r>
              <a:rPr kumimoji="0" lang="en-IN" sz="2000" b="0" i="0" u="none" strike="noStrike" kern="1200" cap="none" spc="0" normalizeH="0" baseline="0" noProof="0" dirty="0" err="1">
                <a:ln>
                  <a:noFill/>
                </a:ln>
                <a:solidFill>
                  <a:srgbClr val="000000"/>
                </a:solidFill>
                <a:effectLst/>
                <a:uLnTx/>
                <a:uFillTx/>
                <a:latin typeface="Georgia"/>
                <a:ea typeface="+mn-ea"/>
                <a:cs typeface="+mn-cs"/>
              </a:rPr>
              <a:t>Behaviors</a:t>
            </a:r>
            <a:endParaRPr kumimoji="0" lang="en-IN" sz="2000" b="0" i="0" u="none" strike="noStrike" kern="1200" cap="none" spc="0" normalizeH="0" baseline="0" noProof="0" dirty="0">
              <a:ln>
                <a:noFill/>
              </a:ln>
              <a:solidFill>
                <a:srgbClr val="000000"/>
              </a:solidFill>
              <a:effectLst/>
              <a:uLnTx/>
              <a:uFillTx/>
              <a:latin typeface="Georgia"/>
              <a:ea typeface="+mn-ea"/>
              <a:cs typeface="+mn-cs"/>
            </a:endParaRPr>
          </a:p>
        </p:txBody>
      </p:sp>
      <p:sp>
        <p:nvSpPr>
          <p:cNvPr id="16" name="TextBox 15">
            <a:extLst>
              <a:ext uri="{FF2B5EF4-FFF2-40B4-BE49-F238E27FC236}">
                <a16:creationId xmlns:a16="http://schemas.microsoft.com/office/drawing/2014/main" id="{6260A701-F960-5C80-C636-B49E0BB9EF75}"/>
              </a:ext>
            </a:extLst>
          </p:cNvPr>
          <p:cNvSpPr txBox="1"/>
          <p:nvPr/>
        </p:nvSpPr>
        <p:spPr>
          <a:xfrm>
            <a:off x="4331778" y="2485476"/>
            <a:ext cx="3338367" cy="1631216"/>
          </a:xfrm>
          <a:prstGeom prst="rect">
            <a:avLst/>
          </a:prstGeom>
          <a:noFill/>
        </p:spPr>
        <p:txBody>
          <a:bodyPr wrap="square" rtlCol="0">
            <a:spAutoFit/>
          </a:bodyPr>
          <a:lstStyle/>
          <a:p>
            <a:pPr marL="0" marR="0" lvl="0" indent="0" algn="ctr" defTabSz="1625519" rtl="0" eaLnBrk="1" fontAlgn="auto" latinLnBrk="0" hangingPunct="1">
              <a:lnSpc>
                <a:spcPct val="100000"/>
              </a:lnSpc>
              <a:spcBef>
                <a:spcPts val="667"/>
              </a:spcBef>
              <a:spcAft>
                <a:spcPts val="667"/>
              </a:spcAft>
              <a:buClrTx/>
              <a:buSzTx/>
              <a:buFontTx/>
              <a:buNone/>
              <a:tabLst/>
              <a:defRPr/>
            </a:pPr>
            <a:r>
              <a:rPr kumimoji="0" lang="en-IN" sz="2000" b="0" i="0" u="none" strike="noStrike" kern="1200" cap="none" spc="0" normalizeH="0" baseline="0" noProof="0" dirty="0">
                <a:ln>
                  <a:noFill/>
                </a:ln>
                <a:solidFill>
                  <a:srgbClr val="000000"/>
                </a:solidFill>
                <a:effectLst/>
                <a:uLnTx/>
                <a:uFillTx/>
                <a:latin typeface="Georgia"/>
                <a:ea typeface="+mn-ea"/>
                <a:cs typeface="+mn-cs"/>
              </a:rPr>
              <a:t>A style of talking </a:t>
            </a:r>
            <a:br>
              <a:rPr kumimoji="0" lang="en-IN" sz="2000" b="0" i="0" u="none" strike="noStrike" kern="1200" cap="none" spc="0" normalizeH="0" baseline="0" noProof="0" dirty="0">
                <a:ln>
                  <a:noFill/>
                </a:ln>
                <a:solidFill>
                  <a:srgbClr val="000000"/>
                </a:solidFill>
                <a:effectLst/>
                <a:uLnTx/>
                <a:uFillTx/>
                <a:latin typeface="Georgia"/>
                <a:ea typeface="+mn-ea"/>
                <a:cs typeface="+mn-cs"/>
              </a:rPr>
            </a:br>
            <a:r>
              <a:rPr kumimoji="0" lang="en-IN" sz="2000" b="0" i="0" u="none" strike="noStrike" kern="1200" cap="none" spc="0" normalizeH="0" baseline="0" noProof="0" dirty="0">
                <a:ln>
                  <a:noFill/>
                </a:ln>
                <a:solidFill>
                  <a:srgbClr val="000000"/>
                </a:solidFill>
                <a:effectLst/>
                <a:uLnTx/>
                <a:uFillTx/>
                <a:latin typeface="Georgia"/>
                <a:ea typeface="+mn-ea"/>
                <a:cs typeface="+mn-cs"/>
              </a:rPr>
              <a:t>with patient constructively about reducing their health risks and changing </a:t>
            </a:r>
            <a:br>
              <a:rPr kumimoji="0" lang="en-IN" sz="2000" b="0" i="0" u="none" strike="noStrike" kern="1200" cap="none" spc="0" normalizeH="0" baseline="0" noProof="0" dirty="0">
                <a:ln>
                  <a:noFill/>
                </a:ln>
                <a:solidFill>
                  <a:srgbClr val="000000"/>
                </a:solidFill>
                <a:effectLst/>
                <a:uLnTx/>
                <a:uFillTx/>
                <a:latin typeface="Georgia"/>
                <a:ea typeface="+mn-ea"/>
                <a:cs typeface="+mn-cs"/>
              </a:rPr>
            </a:br>
            <a:r>
              <a:rPr kumimoji="0" lang="en-IN" sz="2000" b="0" i="0" u="none" strike="noStrike" kern="1200" cap="none" spc="0" normalizeH="0" baseline="0" noProof="0" dirty="0">
                <a:ln>
                  <a:noFill/>
                </a:ln>
                <a:solidFill>
                  <a:srgbClr val="000000"/>
                </a:solidFill>
                <a:effectLst/>
                <a:uLnTx/>
                <a:uFillTx/>
                <a:latin typeface="Georgia"/>
                <a:ea typeface="+mn-ea"/>
                <a:cs typeface="+mn-cs"/>
              </a:rPr>
              <a:t>their </a:t>
            </a:r>
            <a:r>
              <a:rPr kumimoji="0" lang="en-IN" sz="2000" b="0" i="0" u="none" strike="noStrike" kern="1200" cap="none" spc="0" normalizeH="0" baseline="0" noProof="0" dirty="0" err="1">
                <a:ln>
                  <a:noFill/>
                </a:ln>
                <a:solidFill>
                  <a:srgbClr val="000000"/>
                </a:solidFill>
                <a:effectLst/>
                <a:uLnTx/>
                <a:uFillTx/>
                <a:latin typeface="Georgia"/>
                <a:ea typeface="+mn-ea"/>
                <a:cs typeface="+mn-cs"/>
              </a:rPr>
              <a:t>behavior</a:t>
            </a:r>
            <a:endParaRPr kumimoji="0" lang="en-IN" sz="2000" b="0" i="0" u="none" strike="noStrike" kern="1200" cap="none" spc="0" normalizeH="0" baseline="0" noProof="0" dirty="0">
              <a:ln>
                <a:noFill/>
              </a:ln>
              <a:solidFill>
                <a:srgbClr val="000000"/>
              </a:solidFill>
              <a:effectLst/>
              <a:uLnTx/>
              <a:uFillTx/>
              <a:latin typeface="Georgia"/>
              <a:ea typeface="+mn-ea"/>
              <a:cs typeface="+mn-cs"/>
            </a:endParaRPr>
          </a:p>
        </p:txBody>
      </p:sp>
      <p:sp>
        <p:nvSpPr>
          <p:cNvPr id="17" name="TextBox 16">
            <a:extLst>
              <a:ext uri="{FF2B5EF4-FFF2-40B4-BE49-F238E27FC236}">
                <a16:creationId xmlns:a16="http://schemas.microsoft.com/office/drawing/2014/main" id="{F10C6CE2-4519-ED57-9BAF-EF4261DF0BE8}"/>
              </a:ext>
            </a:extLst>
          </p:cNvPr>
          <p:cNvSpPr txBox="1"/>
          <p:nvPr/>
        </p:nvSpPr>
        <p:spPr>
          <a:xfrm>
            <a:off x="7945872" y="2485476"/>
            <a:ext cx="3338367" cy="1323439"/>
          </a:xfrm>
          <a:prstGeom prst="rect">
            <a:avLst/>
          </a:prstGeom>
          <a:noFill/>
        </p:spPr>
        <p:txBody>
          <a:bodyPr wrap="square" rtlCol="0">
            <a:spAutoFit/>
          </a:bodyPr>
          <a:lstStyle/>
          <a:p>
            <a:pPr marL="0" marR="0" lvl="0" indent="0" algn="ctr" defTabSz="1625519" rtl="0" eaLnBrk="1" fontAlgn="auto" latinLnBrk="0" hangingPunct="1">
              <a:lnSpc>
                <a:spcPct val="100000"/>
              </a:lnSpc>
              <a:spcBef>
                <a:spcPts val="667"/>
              </a:spcBef>
              <a:spcAft>
                <a:spcPts val="667"/>
              </a:spcAft>
              <a:buClrTx/>
              <a:buSzTx/>
              <a:buFontTx/>
              <a:buNone/>
              <a:tabLst/>
              <a:defRPr/>
            </a:pPr>
            <a:r>
              <a:rPr kumimoji="0" lang="en-IN" sz="2000" b="0" i="0" u="none" strike="noStrike" kern="1200" cap="none" spc="0" normalizeH="0" baseline="0" noProof="0" dirty="0">
                <a:ln>
                  <a:noFill/>
                </a:ln>
                <a:solidFill>
                  <a:srgbClr val="000000"/>
                </a:solidFill>
                <a:effectLst/>
                <a:uLnTx/>
                <a:uFillTx/>
                <a:latin typeface="Georgia"/>
                <a:ea typeface="+mn-ea"/>
                <a:cs typeface="+mn-cs"/>
              </a:rPr>
              <a:t>Enhance the patient’s own motivation to change using strategies that are empathic and non-confrontational</a:t>
            </a:r>
          </a:p>
        </p:txBody>
      </p:sp>
      <p:sp>
        <p:nvSpPr>
          <p:cNvPr id="3" name="Text Placeholder 7">
            <a:extLst>
              <a:ext uri="{FF2B5EF4-FFF2-40B4-BE49-F238E27FC236}">
                <a16:creationId xmlns:a16="http://schemas.microsoft.com/office/drawing/2014/main" id="{0A23FB4B-894B-F224-DBCA-77B3324DB831}"/>
              </a:ext>
            </a:extLst>
          </p:cNvPr>
          <p:cNvSpPr txBox="1">
            <a:spLocks/>
          </p:cNvSpPr>
          <p:nvPr/>
        </p:nvSpPr>
        <p:spPr>
          <a:xfrm>
            <a:off x="670560" y="6125468"/>
            <a:ext cx="10035538"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Sources: Slide adapted by Jeanne Obert, 2006, from Miller, W.R., &amp; Rollnick, S. (2002). Motivational Interviewing: Preparing people for change.</a:t>
            </a:r>
            <a:b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b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New York: Guilford Press </a:t>
            </a:r>
          </a:p>
        </p:txBody>
      </p:sp>
      <p:sp>
        <p:nvSpPr>
          <p:cNvPr id="18" name="TextBox 17">
            <a:extLst>
              <a:ext uri="{FF2B5EF4-FFF2-40B4-BE49-F238E27FC236}">
                <a16:creationId xmlns:a16="http://schemas.microsoft.com/office/drawing/2014/main" id="{D8B4C230-6B75-3E4F-0CB3-761E56C2AD3F}"/>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GLO2208853</a:t>
            </a:r>
          </a:p>
        </p:txBody>
      </p:sp>
    </p:spTree>
    <p:extLst>
      <p:ext uri="{BB962C8B-B14F-4D97-AF65-F5344CB8AC3E}">
        <p14:creationId xmlns:p14="http://schemas.microsoft.com/office/powerpoint/2010/main" val="2867501845"/>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DE47779C-F22E-2CD1-2945-07F90374D49E}"/>
              </a:ext>
            </a:extLst>
          </p:cNvPr>
          <p:cNvGraphicFramePr>
            <a:graphicFrameLocks noChangeAspect="1"/>
          </p:cNvGraphicFramePr>
          <p:nvPr>
            <p:custDataLst>
              <p:tags r:id="rId1"/>
            </p:custDataLst>
            <p:extLst>
              <p:ext uri="{D42A27DB-BD31-4B8C-83A1-F6EECF244321}">
                <p14:modId xmlns:p14="http://schemas.microsoft.com/office/powerpoint/2010/main" val="262887607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DE47779C-F22E-2CD1-2945-07F90374D49E}"/>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FBF4C4E5-55AC-4552-0D97-25A62E19E922}"/>
              </a:ext>
            </a:extLst>
          </p:cNvPr>
          <p:cNvSpPr>
            <a:spLocks noGrp="1"/>
          </p:cNvSpPr>
          <p:nvPr>
            <p:ph type="title"/>
          </p:nvPr>
        </p:nvSpPr>
        <p:spPr/>
        <p:txBody>
          <a:bodyPr vert="horz"/>
          <a:lstStyle/>
          <a:p>
            <a:r>
              <a:rPr lang="en-US" dirty="0"/>
              <a:t>Stages of Change</a:t>
            </a:r>
          </a:p>
        </p:txBody>
      </p:sp>
      <p:grpSp>
        <p:nvGrpSpPr>
          <p:cNvPr id="6" name="Group 5">
            <a:extLst>
              <a:ext uri="{FF2B5EF4-FFF2-40B4-BE49-F238E27FC236}">
                <a16:creationId xmlns:a16="http://schemas.microsoft.com/office/drawing/2014/main" id="{66BD2989-1AD0-F056-5D3D-91B2D8ACBDC5}"/>
              </a:ext>
            </a:extLst>
          </p:cNvPr>
          <p:cNvGrpSpPr/>
          <p:nvPr/>
        </p:nvGrpSpPr>
        <p:grpSpPr>
          <a:xfrm>
            <a:off x="2543999" y="1129798"/>
            <a:ext cx="7104003" cy="4636916"/>
            <a:chOff x="2977139" y="1176425"/>
            <a:chExt cx="7104003" cy="4636916"/>
          </a:xfrm>
        </p:grpSpPr>
        <p:pic>
          <p:nvPicPr>
            <p:cNvPr id="7" name="Picture 6" descr="A picture containing accessory, vector graphics&#10;&#10;Description automatically generated">
              <a:extLst>
                <a:ext uri="{FF2B5EF4-FFF2-40B4-BE49-F238E27FC236}">
                  <a16:creationId xmlns:a16="http://schemas.microsoft.com/office/drawing/2014/main" id="{1E5346A3-B54F-92AB-45B5-71285FE5ACC3}"/>
                </a:ext>
              </a:extLst>
            </p:cNvPr>
            <p:cNvPicPr>
              <a:picLocks noChangeAspect="1"/>
            </p:cNvPicPr>
            <p:nvPr/>
          </p:nvPicPr>
          <p:blipFill>
            <a:blip r:embed="rId5" cstate="screen">
              <a:extLst>
                <a:ext uri="{28A0092B-C50C-407E-A947-70E740481C1C}">
                  <a14:useLocalDpi xmlns:a14="http://schemas.microsoft.com/office/drawing/2010/main" val="0"/>
                </a:ext>
              </a:extLst>
            </a:blip>
            <a:stretch>
              <a:fillRect/>
            </a:stretch>
          </p:blipFill>
          <p:spPr>
            <a:xfrm>
              <a:off x="4457050" y="1466954"/>
              <a:ext cx="4346387" cy="4346387"/>
            </a:xfrm>
            <a:prstGeom prst="rect">
              <a:avLst/>
            </a:prstGeom>
          </p:spPr>
        </p:pic>
        <p:sp>
          <p:nvSpPr>
            <p:cNvPr id="8" name="ZoneTexte 1">
              <a:extLst>
                <a:ext uri="{FF2B5EF4-FFF2-40B4-BE49-F238E27FC236}">
                  <a16:creationId xmlns:a16="http://schemas.microsoft.com/office/drawing/2014/main" id="{F0ED8387-6A10-D8C2-D1CF-31B23DC8F34A}"/>
                </a:ext>
              </a:extLst>
            </p:cNvPr>
            <p:cNvSpPr txBox="1"/>
            <p:nvPr/>
          </p:nvSpPr>
          <p:spPr>
            <a:xfrm>
              <a:off x="8195889" y="3555714"/>
              <a:ext cx="1885253" cy="400110"/>
            </a:xfrm>
            <a:prstGeom prst="rect">
              <a:avLst/>
            </a:prstGeom>
            <a:noFill/>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err="1">
                  <a:ln>
                    <a:noFill/>
                  </a:ln>
                  <a:solidFill>
                    <a:srgbClr val="009CDE"/>
                  </a:solidFill>
                  <a:effectLst/>
                  <a:uLnTx/>
                  <a:uFillTx/>
                  <a:latin typeface="Georgia"/>
                  <a:ea typeface="+mn-ea"/>
                  <a:cs typeface="+mn-cs"/>
                </a:rPr>
                <a:t>Preparation</a:t>
              </a:r>
              <a:endParaRPr kumimoji="0" lang="fr-FR" sz="2000" b="1" i="0" u="none" strike="noStrike" kern="1200" cap="none" spc="0" normalizeH="0" baseline="0" noProof="0" dirty="0">
                <a:ln>
                  <a:noFill/>
                </a:ln>
                <a:solidFill>
                  <a:srgbClr val="009CDE"/>
                </a:solidFill>
                <a:effectLst/>
                <a:uLnTx/>
                <a:uFillTx/>
                <a:latin typeface="Georgia"/>
                <a:ea typeface="+mn-ea"/>
                <a:cs typeface="+mn-cs"/>
              </a:endParaRPr>
            </a:p>
          </p:txBody>
        </p:sp>
        <p:sp>
          <p:nvSpPr>
            <p:cNvPr id="9" name="ZoneTexte 9">
              <a:extLst>
                <a:ext uri="{FF2B5EF4-FFF2-40B4-BE49-F238E27FC236}">
                  <a16:creationId xmlns:a16="http://schemas.microsoft.com/office/drawing/2014/main" id="{55846D53-3B8D-C163-CDE7-1001EE70A431}"/>
                </a:ext>
              </a:extLst>
            </p:cNvPr>
            <p:cNvSpPr txBox="1"/>
            <p:nvPr/>
          </p:nvSpPr>
          <p:spPr>
            <a:xfrm>
              <a:off x="7867307" y="1779577"/>
              <a:ext cx="2200269" cy="383386"/>
            </a:xfrm>
            <a:prstGeom prst="rect">
              <a:avLst/>
            </a:prstGeom>
            <a:noFill/>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srgbClr val="64CCC9"/>
                  </a:solidFill>
                  <a:effectLst/>
                  <a:uLnTx/>
                  <a:uFillTx/>
                  <a:latin typeface="Georgia"/>
                  <a:ea typeface="+mn-ea"/>
                  <a:cs typeface="+mn-cs"/>
                </a:rPr>
                <a:t>Contemplation</a:t>
              </a:r>
            </a:p>
          </p:txBody>
        </p:sp>
        <p:sp>
          <p:nvSpPr>
            <p:cNvPr id="10" name="ZoneTexte 10">
              <a:extLst>
                <a:ext uri="{FF2B5EF4-FFF2-40B4-BE49-F238E27FC236}">
                  <a16:creationId xmlns:a16="http://schemas.microsoft.com/office/drawing/2014/main" id="{8F1F2D5B-961A-B0E3-FB8D-6F704DB8B44B}"/>
                </a:ext>
              </a:extLst>
            </p:cNvPr>
            <p:cNvSpPr txBox="1"/>
            <p:nvPr/>
          </p:nvSpPr>
          <p:spPr>
            <a:xfrm>
              <a:off x="3038126" y="1769557"/>
              <a:ext cx="2573136" cy="400110"/>
            </a:xfrm>
            <a:prstGeom prst="rect">
              <a:avLst/>
            </a:prstGeom>
            <a:noFill/>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err="1">
                  <a:ln>
                    <a:noFill/>
                  </a:ln>
                  <a:solidFill>
                    <a:srgbClr val="2D93BE"/>
                  </a:solidFill>
                  <a:effectLst/>
                  <a:uLnTx/>
                  <a:uFillTx/>
                  <a:latin typeface="Georgia"/>
                  <a:ea typeface="+mn-ea"/>
                  <a:cs typeface="+mn-cs"/>
                </a:rPr>
                <a:t>Precontemplation</a:t>
              </a:r>
              <a:endParaRPr kumimoji="0" lang="fr-FR" sz="2000" b="1" i="0" u="none" strike="noStrike" kern="1200" cap="none" spc="0" normalizeH="0" baseline="0" noProof="0" dirty="0">
                <a:ln>
                  <a:noFill/>
                </a:ln>
                <a:solidFill>
                  <a:srgbClr val="2D93BE"/>
                </a:solidFill>
                <a:effectLst/>
                <a:uLnTx/>
                <a:uFillTx/>
                <a:latin typeface="Georgia"/>
                <a:ea typeface="+mn-ea"/>
                <a:cs typeface="+mn-cs"/>
              </a:endParaRPr>
            </a:p>
          </p:txBody>
        </p:sp>
        <p:sp>
          <p:nvSpPr>
            <p:cNvPr id="11" name="ZoneTexte 11">
              <a:extLst>
                <a:ext uri="{FF2B5EF4-FFF2-40B4-BE49-F238E27FC236}">
                  <a16:creationId xmlns:a16="http://schemas.microsoft.com/office/drawing/2014/main" id="{8CD6AC82-BA1D-72EE-7F5B-1CFF847A5394}"/>
                </a:ext>
              </a:extLst>
            </p:cNvPr>
            <p:cNvSpPr txBox="1"/>
            <p:nvPr/>
          </p:nvSpPr>
          <p:spPr>
            <a:xfrm>
              <a:off x="3621287" y="5304835"/>
              <a:ext cx="2072029" cy="400110"/>
            </a:xfrm>
            <a:prstGeom prst="rect">
              <a:avLst/>
            </a:prstGeom>
            <a:noFill/>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srgbClr val="004F71"/>
                  </a:solidFill>
                  <a:effectLst/>
                  <a:uLnTx/>
                  <a:uFillTx/>
                  <a:latin typeface="Georgia"/>
                  <a:ea typeface="+mn-ea"/>
                  <a:cs typeface="+mn-cs"/>
                </a:rPr>
                <a:t>Maintenance</a:t>
              </a:r>
            </a:p>
          </p:txBody>
        </p:sp>
        <p:sp>
          <p:nvSpPr>
            <p:cNvPr id="12" name="ZoneTexte 12">
              <a:extLst>
                <a:ext uri="{FF2B5EF4-FFF2-40B4-BE49-F238E27FC236}">
                  <a16:creationId xmlns:a16="http://schemas.microsoft.com/office/drawing/2014/main" id="{821AC2F0-0060-CF48-0D2C-09D06B5F2949}"/>
                </a:ext>
              </a:extLst>
            </p:cNvPr>
            <p:cNvSpPr txBox="1"/>
            <p:nvPr/>
          </p:nvSpPr>
          <p:spPr>
            <a:xfrm>
              <a:off x="7106877" y="5258040"/>
              <a:ext cx="1300796" cy="400110"/>
            </a:xfrm>
            <a:prstGeom prst="rect">
              <a:avLst/>
            </a:prstGeom>
            <a:noFill/>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srgbClr val="002A3A"/>
                  </a:solidFill>
                  <a:effectLst/>
                  <a:uLnTx/>
                  <a:uFillTx/>
                  <a:latin typeface="Georgia"/>
                  <a:ea typeface="+mn-ea"/>
                  <a:cs typeface="+mn-cs"/>
                </a:rPr>
                <a:t>Action</a:t>
              </a:r>
            </a:p>
          </p:txBody>
        </p:sp>
        <p:grpSp>
          <p:nvGrpSpPr>
            <p:cNvPr id="13" name="Group 12">
              <a:extLst>
                <a:ext uri="{FF2B5EF4-FFF2-40B4-BE49-F238E27FC236}">
                  <a16:creationId xmlns:a16="http://schemas.microsoft.com/office/drawing/2014/main" id="{8D339EFB-3B09-EB55-F04F-04EDAF85A5BB}"/>
                </a:ext>
              </a:extLst>
            </p:cNvPr>
            <p:cNvGrpSpPr/>
            <p:nvPr/>
          </p:nvGrpSpPr>
          <p:grpSpPr>
            <a:xfrm>
              <a:off x="4439035" y="4916995"/>
              <a:ext cx="436533" cy="392876"/>
              <a:chOff x="577849" y="2483906"/>
              <a:chExt cx="571501" cy="514350"/>
            </a:xfrm>
            <a:solidFill>
              <a:srgbClr val="004F71"/>
            </a:solidFill>
          </p:grpSpPr>
          <p:sp>
            <p:nvSpPr>
              <p:cNvPr id="45" name="Freeform: Shape 44">
                <a:extLst>
                  <a:ext uri="{FF2B5EF4-FFF2-40B4-BE49-F238E27FC236}">
                    <a16:creationId xmlns:a16="http://schemas.microsoft.com/office/drawing/2014/main" id="{5EE3639D-E7F0-B3ED-896B-739DCFC3B74E}"/>
                  </a:ext>
                </a:extLst>
              </p:cNvPr>
              <p:cNvSpPr/>
              <p:nvPr/>
            </p:nvSpPr>
            <p:spPr>
              <a:xfrm>
                <a:off x="711199" y="2483906"/>
                <a:ext cx="304798" cy="114300"/>
              </a:xfrm>
              <a:custGeom>
                <a:avLst/>
                <a:gdLst>
                  <a:gd name="connsiteX0" fmla="*/ 0 w 304800"/>
                  <a:gd name="connsiteY0" fmla="*/ 9525 h 114300"/>
                  <a:gd name="connsiteX1" fmla="*/ 0 w 304800"/>
                  <a:gd name="connsiteY1" fmla="*/ 104775 h 114300"/>
                  <a:gd name="connsiteX2" fmla="*/ 9525 w 304800"/>
                  <a:gd name="connsiteY2" fmla="*/ 114300 h 114300"/>
                  <a:gd name="connsiteX3" fmla="*/ 295275 w 304800"/>
                  <a:gd name="connsiteY3" fmla="*/ 114300 h 114300"/>
                  <a:gd name="connsiteX4" fmla="*/ 304800 w 304800"/>
                  <a:gd name="connsiteY4" fmla="*/ 104775 h 114300"/>
                  <a:gd name="connsiteX5" fmla="*/ 304800 w 304800"/>
                  <a:gd name="connsiteY5" fmla="*/ 9525 h 114300"/>
                  <a:gd name="connsiteX6" fmla="*/ 295275 w 304800"/>
                  <a:gd name="connsiteY6" fmla="*/ 0 h 114300"/>
                  <a:gd name="connsiteX7" fmla="*/ 9525 w 304800"/>
                  <a:gd name="connsiteY7" fmla="*/ 0 h 114300"/>
                  <a:gd name="connsiteX8" fmla="*/ 0 w 304800"/>
                  <a:gd name="connsiteY8" fmla="*/ 9525 h 114300"/>
                  <a:gd name="connsiteX9" fmla="*/ 19050 w 304800"/>
                  <a:gd name="connsiteY9" fmla="*/ 19050 h 114300"/>
                  <a:gd name="connsiteX10" fmla="*/ 285750 w 304800"/>
                  <a:gd name="connsiteY10" fmla="*/ 19050 h 114300"/>
                  <a:gd name="connsiteX11" fmla="*/ 285750 w 304800"/>
                  <a:gd name="connsiteY11" fmla="*/ 95250 h 114300"/>
                  <a:gd name="connsiteX12" fmla="*/ 19050 w 304800"/>
                  <a:gd name="connsiteY12" fmla="*/ 9525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4800" h="114300">
                    <a:moveTo>
                      <a:pt x="0" y="9525"/>
                    </a:moveTo>
                    <a:lnTo>
                      <a:pt x="0" y="104775"/>
                    </a:lnTo>
                    <a:cubicBezTo>
                      <a:pt x="0" y="110036"/>
                      <a:pt x="4264" y="114300"/>
                      <a:pt x="9525" y="114300"/>
                    </a:cubicBezTo>
                    <a:lnTo>
                      <a:pt x="295275" y="114300"/>
                    </a:lnTo>
                    <a:cubicBezTo>
                      <a:pt x="300536" y="114300"/>
                      <a:pt x="304800" y="110036"/>
                      <a:pt x="304800" y="104775"/>
                    </a:cubicBezTo>
                    <a:lnTo>
                      <a:pt x="304800" y="9525"/>
                    </a:lnTo>
                    <a:cubicBezTo>
                      <a:pt x="304800" y="4265"/>
                      <a:pt x="300536" y="0"/>
                      <a:pt x="295275" y="0"/>
                    </a:cubicBezTo>
                    <a:lnTo>
                      <a:pt x="9525" y="0"/>
                    </a:lnTo>
                    <a:cubicBezTo>
                      <a:pt x="4264" y="0"/>
                      <a:pt x="0" y="4265"/>
                      <a:pt x="0" y="9525"/>
                    </a:cubicBezTo>
                    <a:close/>
                    <a:moveTo>
                      <a:pt x="19050" y="19050"/>
                    </a:moveTo>
                    <a:lnTo>
                      <a:pt x="285750" y="19050"/>
                    </a:lnTo>
                    <a:lnTo>
                      <a:pt x="285750" y="95250"/>
                    </a:lnTo>
                    <a:lnTo>
                      <a:pt x="19050" y="95250"/>
                    </a:lnTo>
                    <a:close/>
                  </a:path>
                </a:pathLst>
              </a:custGeom>
              <a:grpFill/>
              <a:ln w="9525" cap="flat">
                <a:noFill/>
                <a:prstDash val="solid"/>
                <a:miter/>
              </a:ln>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000" b="0" i="0" u="none" strike="noStrike" kern="1200" cap="none" spc="0" normalizeH="0" baseline="0" noProof="0">
                  <a:ln>
                    <a:noFill/>
                  </a:ln>
                  <a:solidFill>
                    <a:srgbClr val="000000"/>
                  </a:solidFill>
                  <a:effectLst/>
                  <a:uLnTx/>
                  <a:uFillTx/>
                  <a:latin typeface="Georgia"/>
                  <a:ea typeface="+mn-ea"/>
                  <a:cs typeface="+mn-cs"/>
                </a:endParaRPr>
              </a:p>
            </p:txBody>
          </p:sp>
          <p:sp>
            <p:nvSpPr>
              <p:cNvPr id="46" name="Freeform: Shape 45">
                <a:extLst>
                  <a:ext uri="{FF2B5EF4-FFF2-40B4-BE49-F238E27FC236}">
                    <a16:creationId xmlns:a16="http://schemas.microsoft.com/office/drawing/2014/main" id="{F2CE75C3-1434-F54A-F559-4FA3A9D7BF7E}"/>
                  </a:ext>
                </a:extLst>
              </p:cNvPr>
              <p:cNvSpPr/>
              <p:nvPr/>
            </p:nvSpPr>
            <p:spPr>
              <a:xfrm>
                <a:off x="615949" y="2617257"/>
                <a:ext cx="495298" cy="114300"/>
              </a:xfrm>
              <a:custGeom>
                <a:avLst/>
                <a:gdLst>
                  <a:gd name="connsiteX0" fmla="*/ 0 w 495300"/>
                  <a:gd name="connsiteY0" fmla="*/ 9525 h 114300"/>
                  <a:gd name="connsiteX1" fmla="*/ 0 w 495300"/>
                  <a:gd name="connsiteY1" fmla="*/ 104775 h 114300"/>
                  <a:gd name="connsiteX2" fmla="*/ 9525 w 495300"/>
                  <a:gd name="connsiteY2" fmla="*/ 114300 h 114300"/>
                  <a:gd name="connsiteX3" fmla="*/ 485775 w 495300"/>
                  <a:gd name="connsiteY3" fmla="*/ 114300 h 114300"/>
                  <a:gd name="connsiteX4" fmla="*/ 495300 w 495300"/>
                  <a:gd name="connsiteY4" fmla="*/ 104775 h 114300"/>
                  <a:gd name="connsiteX5" fmla="*/ 495300 w 495300"/>
                  <a:gd name="connsiteY5" fmla="*/ 9525 h 114300"/>
                  <a:gd name="connsiteX6" fmla="*/ 485775 w 495300"/>
                  <a:gd name="connsiteY6" fmla="*/ 0 h 114300"/>
                  <a:gd name="connsiteX7" fmla="*/ 9525 w 495300"/>
                  <a:gd name="connsiteY7" fmla="*/ 0 h 114300"/>
                  <a:gd name="connsiteX8" fmla="*/ 0 w 495300"/>
                  <a:gd name="connsiteY8" fmla="*/ 9525 h 114300"/>
                  <a:gd name="connsiteX9" fmla="*/ 19050 w 495300"/>
                  <a:gd name="connsiteY9" fmla="*/ 19050 h 114300"/>
                  <a:gd name="connsiteX10" fmla="*/ 476250 w 495300"/>
                  <a:gd name="connsiteY10" fmla="*/ 19050 h 114300"/>
                  <a:gd name="connsiteX11" fmla="*/ 476250 w 495300"/>
                  <a:gd name="connsiteY11" fmla="*/ 95250 h 114300"/>
                  <a:gd name="connsiteX12" fmla="*/ 19050 w 495300"/>
                  <a:gd name="connsiteY12" fmla="*/ 9525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5300" h="114300">
                    <a:moveTo>
                      <a:pt x="0" y="9525"/>
                    </a:moveTo>
                    <a:lnTo>
                      <a:pt x="0" y="104775"/>
                    </a:lnTo>
                    <a:cubicBezTo>
                      <a:pt x="0" y="110036"/>
                      <a:pt x="4265" y="114300"/>
                      <a:pt x="9525" y="114300"/>
                    </a:cubicBezTo>
                    <a:lnTo>
                      <a:pt x="485775" y="114300"/>
                    </a:lnTo>
                    <a:cubicBezTo>
                      <a:pt x="491036" y="114300"/>
                      <a:pt x="495300" y="110036"/>
                      <a:pt x="495300" y="104775"/>
                    </a:cubicBezTo>
                    <a:lnTo>
                      <a:pt x="495300" y="9525"/>
                    </a:lnTo>
                    <a:cubicBezTo>
                      <a:pt x="495300" y="4264"/>
                      <a:pt x="491036" y="0"/>
                      <a:pt x="485775" y="0"/>
                    </a:cubicBezTo>
                    <a:lnTo>
                      <a:pt x="9525" y="0"/>
                    </a:lnTo>
                    <a:cubicBezTo>
                      <a:pt x="4265" y="0"/>
                      <a:pt x="0" y="4264"/>
                      <a:pt x="0" y="9525"/>
                    </a:cubicBezTo>
                    <a:close/>
                    <a:moveTo>
                      <a:pt x="19050" y="19050"/>
                    </a:moveTo>
                    <a:lnTo>
                      <a:pt x="476250" y="19050"/>
                    </a:lnTo>
                    <a:lnTo>
                      <a:pt x="476250" y="95250"/>
                    </a:lnTo>
                    <a:lnTo>
                      <a:pt x="19050" y="95250"/>
                    </a:lnTo>
                    <a:close/>
                  </a:path>
                </a:pathLst>
              </a:custGeom>
              <a:grpFill/>
              <a:ln w="9525" cap="flat">
                <a:noFill/>
                <a:prstDash val="solid"/>
                <a:miter/>
              </a:ln>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000" b="0" i="0" u="none" strike="noStrike" kern="1200" cap="none" spc="0" normalizeH="0" baseline="0" noProof="0">
                  <a:ln>
                    <a:noFill/>
                  </a:ln>
                  <a:solidFill>
                    <a:srgbClr val="000000"/>
                  </a:solidFill>
                  <a:effectLst/>
                  <a:uLnTx/>
                  <a:uFillTx/>
                  <a:latin typeface="Georgia"/>
                  <a:ea typeface="+mn-ea"/>
                  <a:cs typeface="+mn-cs"/>
                </a:endParaRPr>
              </a:p>
            </p:txBody>
          </p:sp>
          <p:sp>
            <p:nvSpPr>
              <p:cNvPr id="47" name="Freeform: Shape 46">
                <a:extLst>
                  <a:ext uri="{FF2B5EF4-FFF2-40B4-BE49-F238E27FC236}">
                    <a16:creationId xmlns:a16="http://schemas.microsoft.com/office/drawing/2014/main" id="{CBEFDFE6-C56E-2E38-4FD8-C91CAD7C6106}"/>
                  </a:ext>
                </a:extLst>
              </p:cNvPr>
              <p:cNvSpPr/>
              <p:nvPr/>
            </p:nvSpPr>
            <p:spPr>
              <a:xfrm>
                <a:off x="615949" y="2750606"/>
                <a:ext cx="495298" cy="114300"/>
              </a:xfrm>
              <a:custGeom>
                <a:avLst/>
                <a:gdLst>
                  <a:gd name="connsiteX0" fmla="*/ 495300 w 495300"/>
                  <a:gd name="connsiteY0" fmla="*/ 104775 h 114300"/>
                  <a:gd name="connsiteX1" fmla="*/ 495300 w 495300"/>
                  <a:gd name="connsiteY1" fmla="*/ 9525 h 114300"/>
                  <a:gd name="connsiteX2" fmla="*/ 485775 w 495300"/>
                  <a:gd name="connsiteY2" fmla="*/ 0 h 114300"/>
                  <a:gd name="connsiteX3" fmla="*/ 9525 w 495300"/>
                  <a:gd name="connsiteY3" fmla="*/ 0 h 114300"/>
                  <a:gd name="connsiteX4" fmla="*/ 0 w 495300"/>
                  <a:gd name="connsiteY4" fmla="*/ 9525 h 114300"/>
                  <a:gd name="connsiteX5" fmla="*/ 0 w 495300"/>
                  <a:gd name="connsiteY5" fmla="*/ 104775 h 114300"/>
                  <a:gd name="connsiteX6" fmla="*/ 9525 w 495300"/>
                  <a:gd name="connsiteY6" fmla="*/ 114300 h 114300"/>
                  <a:gd name="connsiteX7" fmla="*/ 485775 w 495300"/>
                  <a:gd name="connsiteY7" fmla="*/ 114300 h 114300"/>
                  <a:gd name="connsiteX8" fmla="*/ 495300 w 495300"/>
                  <a:gd name="connsiteY8" fmla="*/ 104775 h 114300"/>
                  <a:gd name="connsiteX9" fmla="*/ 476250 w 495300"/>
                  <a:gd name="connsiteY9" fmla="*/ 95250 h 114300"/>
                  <a:gd name="connsiteX10" fmla="*/ 19050 w 495300"/>
                  <a:gd name="connsiteY10" fmla="*/ 95250 h 114300"/>
                  <a:gd name="connsiteX11" fmla="*/ 19050 w 495300"/>
                  <a:gd name="connsiteY11" fmla="*/ 19050 h 114300"/>
                  <a:gd name="connsiteX12" fmla="*/ 476250 w 495300"/>
                  <a:gd name="connsiteY12" fmla="*/ 1905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5300" h="114300">
                    <a:moveTo>
                      <a:pt x="495300" y="104775"/>
                    </a:moveTo>
                    <a:lnTo>
                      <a:pt x="495300" y="9525"/>
                    </a:lnTo>
                    <a:cubicBezTo>
                      <a:pt x="495300" y="4264"/>
                      <a:pt x="491036" y="0"/>
                      <a:pt x="485775" y="0"/>
                    </a:cubicBezTo>
                    <a:lnTo>
                      <a:pt x="9525" y="0"/>
                    </a:lnTo>
                    <a:cubicBezTo>
                      <a:pt x="4265" y="0"/>
                      <a:pt x="0" y="4264"/>
                      <a:pt x="0" y="9525"/>
                    </a:cubicBezTo>
                    <a:lnTo>
                      <a:pt x="0" y="104775"/>
                    </a:lnTo>
                    <a:cubicBezTo>
                      <a:pt x="0" y="110036"/>
                      <a:pt x="4265" y="114300"/>
                      <a:pt x="9525" y="114300"/>
                    </a:cubicBezTo>
                    <a:lnTo>
                      <a:pt x="485775" y="114300"/>
                    </a:lnTo>
                    <a:cubicBezTo>
                      <a:pt x="491036" y="114300"/>
                      <a:pt x="495300" y="110036"/>
                      <a:pt x="495300" y="104775"/>
                    </a:cubicBezTo>
                    <a:close/>
                    <a:moveTo>
                      <a:pt x="476250" y="95250"/>
                    </a:moveTo>
                    <a:lnTo>
                      <a:pt x="19050" y="95250"/>
                    </a:lnTo>
                    <a:lnTo>
                      <a:pt x="19050" y="19050"/>
                    </a:lnTo>
                    <a:lnTo>
                      <a:pt x="476250" y="19050"/>
                    </a:lnTo>
                    <a:close/>
                  </a:path>
                </a:pathLst>
              </a:custGeom>
              <a:grpFill/>
              <a:ln w="9525" cap="flat">
                <a:noFill/>
                <a:prstDash val="solid"/>
                <a:miter/>
              </a:ln>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000" b="0" i="0" u="none" strike="noStrike" kern="1200" cap="none" spc="0" normalizeH="0" baseline="0" noProof="0">
                  <a:ln>
                    <a:noFill/>
                  </a:ln>
                  <a:solidFill>
                    <a:srgbClr val="000000"/>
                  </a:solidFill>
                  <a:effectLst/>
                  <a:uLnTx/>
                  <a:uFillTx/>
                  <a:latin typeface="Georgia"/>
                  <a:ea typeface="+mn-ea"/>
                  <a:cs typeface="+mn-cs"/>
                </a:endParaRPr>
              </a:p>
            </p:txBody>
          </p:sp>
          <p:sp>
            <p:nvSpPr>
              <p:cNvPr id="48" name="Freeform: Shape 47">
                <a:extLst>
                  <a:ext uri="{FF2B5EF4-FFF2-40B4-BE49-F238E27FC236}">
                    <a16:creationId xmlns:a16="http://schemas.microsoft.com/office/drawing/2014/main" id="{636BC89F-41E5-9EF2-2123-D5F0BE2C06A4}"/>
                  </a:ext>
                </a:extLst>
              </p:cNvPr>
              <p:cNvSpPr/>
              <p:nvPr/>
            </p:nvSpPr>
            <p:spPr>
              <a:xfrm>
                <a:off x="711199" y="2883956"/>
                <a:ext cx="304798" cy="114300"/>
              </a:xfrm>
              <a:custGeom>
                <a:avLst/>
                <a:gdLst>
                  <a:gd name="connsiteX0" fmla="*/ 9525 w 304800"/>
                  <a:gd name="connsiteY0" fmla="*/ 0 h 114300"/>
                  <a:gd name="connsiteX1" fmla="*/ 0 w 304800"/>
                  <a:gd name="connsiteY1" fmla="*/ 9525 h 114300"/>
                  <a:gd name="connsiteX2" fmla="*/ 0 w 304800"/>
                  <a:gd name="connsiteY2" fmla="*/ 104775 h 114300"/>
                  <a:gd name="connsiteX3" fmla="*/ 9525 w 304800"/>
                  <a:gd name="connsiteY3" fmla="*/ 114300 h 114300"/>
                  <a:gd name="connsiteX4" fmla="*/ 295275 w 304800"/>
                  <a:gd name="connsiteY4" fmla="*/ 114300 h 114300"/>
                  <a:gd name="connsiteX5" fmla="*/ 304800 w 304800"/>
                  <a:gd name="connsiteY5" fmla="*/ 104775 h 114300"/>
                  <a:gd name="connsiteX6" fmla="*/ 304800 w 304800"/>
                  <a:gd name="connsiteY6" fmla="*/ 9525 h 114300"/>
                  <a:gd name="connsiteX7" fmla="*/ 295275 w 304800"/>
                  <a:gd name="connsiteY7" fmla="*/ 0 h 114300"/>
                  <a:gd name="connsiteX8" fmla="*/ 285750 w 304800"/>
                  <a:gd name="connsiteY8" fmla="*/ 95250 h 114300"/>
                  <a:gd name="connsiteX9" fmla="*/ 19050 w 304800"/>
                  <a:gd name="connsiteY9" fmla="*/ 95250 h 114300"/>
                  <a:gd name="connsiteX10" fmla="*/ 19050 w 304800"/>
                  <a:gd name="connsiteY10" fmla="*/ 19050 h 114300"/>
                  <a:gd name="connsiteX11" fmla="*/ 285750 w 304800"/>
                  <a:gd name="connsiteY11" fmla="*/ 1905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00" h="114300">
                    <a:moveTo>
                      <a:pt x="9525" y="0"/>
                    </a:moveTo>
                    <a:cubicBezTo>
                      <a:pt x="4264" y="0"/>
                      <a:pt x="0" y="4264"/>
                      <a:pt x="0" y="9525"/>
                    </a:cubicBezTo>
                    <a:lnTo>
                      <a:pt x="0" y="104775"/>
                    </a:lnTo>
                    <a:cubicBezTo>
                      <a:pt x="0" y="110036"/>
                      <a:pt x="4264" y="114300"/>
                      <a:pt x="9525" y="114300"/>
                    </a:cubicBezTo>
                    <a:lnTo>
                      <a:pt x="295275" y="114300"/>
                    </a:lnTo>
                    <a:cubicBezTo>
                      <a:pt x="300536" y="114300"/>
                      <a:pt x="304800" y="110036"/>
                      <a:pt x="304800" y="104775"/>
                    </a:cubicBezTo>
                    <a:lnTo>
                      <a:pt x="304800" y="9525"/>
                    </a:lnTo>
                    <a:cubicBezTo>
                      <a:pt x="304800" y="4264"/>
                      <a:pt x="300536" y="0"/>
                      <a:pt x="295275" y="0"/>
                    </a:cubicBezTo>
                    <a:close/>
                    <a:moveTo>
                      <a:pt x="285750" y="95250"/>
                    </a:moveTo>
                    <a:lnTo>
                      <a:pt x="19050" y="95250"/>
                    </a:lnTo>
                    <a:lnTo>
                      <a:pt x="19050" y="19050"/>
                    </a:lnTo>
                    <a:lnTo>
                      <a:pt x="285750" y="19050"/>
                    </a:lnTo>
                    <a:close/>
                  </a:path>
                </a:pathLst>
              </a:custGeom>
              <a:grpFill/>
              <a:ln w="9525" cap="flat">
                <a:noFill/>
                <a:prstDash val="solid"/>
                <a:miter/>
              </a:ln>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000" b="0" i="0" u="none" strike="noStrike" kern="1200" cap="none" spc="0" normalizeH="0" baseline="0" noProof="0">
                  <a:ln>
                    <a:noFill/>
                  </a:ln>
                  <a:solidFill>
                    <a:srgbClr val="000000"/>
                  </a:solidFill>
                  <a:effectLst/>
                  <a:uLnTx/>
                  <a:uFillTx/>
                  <a:latin typeface="Georgia"/>
                  <a:ea typeface="+mn-ea"/>
                  <a:cs typeface="+mn-cs"/>
                </a:endParaRPr>
              </a:p>
            </p:txBody>
          </p:sp>
          <p:sp>
            <p:nvSpPr>
              <p:cNvPr id="49" name="Freeform: Shape 48">
                <a:extLst>
                  <a:ext uri="{FF2B5EF4-FFF2-40B4-BE49-F238E27FC236}">
                    <a16:creationId xmlns:a16="http://schemas.microsoft.com/office/drawing/2014/main" id="{8FC5CAF8-C5D3-1F12-ED46-3A59D02733F4}"/>
                  </a:ext>
                </a:extLst>
              </p:cNvPr>
              <p:cNvSpPr/>
              <p:nvPr/>
            </p:nvSpPr>
            <p:spPr>
              <a:xfrm>
                <a:off x="577849" y="2531533"/>
                <a:ext cx="114299" cy="447675"/>
              </a:xfrm>
              <a:custGeom>
                <a:avLst/>
                <a:gdLst>
                  <a:gd name="connsiteX0" fmla="*/ 38100 w 114300"/>
                  <a:gd name="connsiteY0" fmla="*/ 438150 h 447675"/>
                  <a:gd name="connsiteX1" fmla="*/ 42577 w 114300"/>
                  <a:gd name="connsiteY1" fmla="*/ 446246 h 447675"/>
                  <a:gd name="connsiteX2" fmla="*/ 47625 w 114300"/>
                  <a:gd name="connsiteY2" fmla="*/ 447675 h 447675"/>
                  <a:gd name="connsiteX3" fmla="*/ 51911 w 114300"/>
                  <a:gd name="connsiteY3" fmla="*/ 446627 h 447675"/>
                  <a:gd name="connsiteX4" fmla="*/ 109061 w 114300"/>
                  <a:gd name="connsiteY4" fmla="*/ 418052 h 447675"/>
                  <a:gd name="connsiteX5" fmla="*/ 113195 w 114300"/>
                  <a:gd name="connsiteY5" fmla="*/ 405232 h 447675"/>
                  <a:gd name="connsiteX6" fmla="*/ 109061 w 114300"/>
                  <a:gd name="connsiteY6" fmla="*/ 401098 h 447675"/>
                  <a:gd name="connsiteX7" fmla="*/ 51911 w 114300"/>
                  <a:gd name="connsiteY7" fmla="*/ 372523 h 447675"/>
                  <a:gd name="connsiteX8" fmla="*/ 39119 w 114300"/>
                  <a:gd name="connsiteY8" fmla="*/ 376742 h 447675"/>
                  <a:gd name="connsiteX9" fmla="*/ 38100 w 114300"/>
                  <a:gd name="connsiteY9" fmla="*/ 381000 h 447675"/>
                  <a:gd name="connsiteX10" fmla="*/ 38100 w 114300"/>
                  <a:gd name="connsiteY10" fmla="*/ 400050 h 447675"/>
                  <a:gd name="connsiteX11" fmla="*/ 19050 w 114300"/>
                  <a:gd name="connsiteY11" fmla="*/ 400050 h 447675"/>
                  <a:gd name="connsiteX12" fmla="*/ 19050 w 114300"/>
                  <a:gd name="connsiteY12" fmla="*/ 19050 h 447675"/>
                  <a:gd name="connsiteX13" fmla="*/ 114300 w 114300"/>
                  <a:gd name="connsiteY13" fmla="*/ 19050 h 447675"/>
                  <a:gd name="connsiteX14" fmla="*/ 114300 w 114300"/>
                  <a:gd name="connsiteY14" fmla="*/ 0 h 447675"/>
                  <a:gd name="connsiteX15" fmla="*/ 9525 w 114300"/>
                  <a:gd name="connsiteY15" fmla="*/ 0 h 447675"/>
                  <a:gd name="connsiteX16" fmla="*/ 0 w 114300"/>
                  <a:gd name="connsiteY16" fmla="*/ 9525 h 447675"/>
                  <a:gd name="connsiteX17" fmla="*/ 0 w 114300"/>
                  <a:gd name="connsiteY17" fmla="*/ 409575 h 447675"/>
                  <a:gd name="connsiteX18" fmla="*/ 9525 w 114300"/>
                  <a:gd name="connsiteY18" fmla="*/ 419100 h 447675"/>
                  <a:gd name="connsiteX19" fmla="*/ 38100 w 114300"/>
                  <a:gd name="connsiteY19" fmla="*/ 419100 h 447675"/>
                  <a:gd name="connsiteX20" fmla="*/ 57150 w 114300"/>
                  <a:gd name="connsiteY20" fmla="*/ 396431 h 447675"/>
                  <a:gd name="connsiteX21" fmla="*/ 83439 w 114300"/>
                  <a:gd name="connsiteY21" fmla="*/ 409575 h 447675"/>
                  <a:gd name="connsiteX22" fmla="*/ 57150 w 114300"/>
                  <a:gd name="connsiteY22" fmla="*/ 422720 h 447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4300" h="447675">
                    <a:moveTo>
                      <a:pt x="38100" y="438150"/>
                    </a:moveTo>
                    <a:cubicBezTo>
                      <a:pt x="38093" y="441441"/>
                      <a:pt x="39786" y="444502"/>
                      <a:pt x="42577" y="446246"/>
                    </a:cubicBezTo>
                    <a:cubicBezTo>
                      <a:pt x="44093" y="447185"/>
                      <a:pt x="45842" y="447681"/>
                      <a:pt x="47625" y="447675"/>
                    </a:cubicBezTo>
                    <a:cubicBezTo>
                      <a:pt x="49116" y="447666"/>
                      <a:pt x="50584" y="447307"/>
                      <a:pt x="51911" y="446627"/>
                    </a:cubicBezTo>
                    <a:lnTo>
                      <a:pt x="109061" y="418052"/>
                    </a:lnTo>
                    <a:cubicBezTo>
                      <a:pt x="113743" y="415654"/>
                      <a:pt x="115594" y="409914"/>
                      <a:pt x="113195" y="405232"/>
                    </a:cubicBezTo>
                    <a:cubicBezTo>
                      <a:pt x="112285" y="403454"/>
                      <a:pt x="110839" y="402008"/>
                      <a:pt x="109061" y="401098"/>
                    </a:cubicBezTo>
                    <a:lnTo>
                      <a:pt x="51911" y="372523"/>
                    </a:lnTo>
                    <a:cubicBezTo>
                      <a:pt x="47214" y="370156"/>
                      <a:pt x="41486" y="372045"/>
                      <a:pt x="39119" y="376742"/>
                    </a:cubicBezTo>
                    <a:cubicBezTo>
                      <a:pt x="38453" y="378063"/>
                      <a:pt x="38104" y="379521"/>
                      <a:pt x="38100" y="381000"/>
                    </a:cubicBezTo>
                    <a:lnTo>
                      <a:pt x="38100" y="400050"/>
                    </a:lnTo>
                    <a:lnTo>
                      <a:pt x="19050" y="400050"/>
                    </a:lnTo>
                    <a:lnTo>
                      <a:pt x="19050" y="19050"/>
                    </a:lnTo>
                    <a:lnTo>
                      <a:pt x="114300" y="19050"/>
                    </a:lnTo>
                    <a:lnTo>
                      <a:pt x="114300" y="0"/>
                    </a:lnTo>
                    <a:lnTo>
                      <a:pt x="9525" y="0"/>
                    </a:lnTo>
                    <a:cubicBezTo>
                      <a:pt x="4265" y="0"/>
                      <a:pt x="0" y="4264"/>
                      <a:pt x="0" y="9525"/>
                    </a:cubicBezTo>
                    <a:lnTo>
                      <a:pt x="0" y="409575"/>
                    </a:lnTo>
                    <a:cubicBezTo>
                      <a:pt x="0" y="414836"/>
                      <a:pt x="4265" y="419100"/>
                      <a:pt x="9525" y="419100"/>
                    </a:cubicBezTo>
                    <a:lnTo>
                      <a:pt x="38100" y="419100"/>
                    </a:lnTo>
                    <a:close/>
                    <a:moveTo>
                      <a:pt x="57150" y="396431"/>
                    </a:moveTo>
                    <a:lnTo>
                      <a:pt x="83439" y="409575"/>
                    </a:lnTo>
                    <a:lnTo>
                      <a:pt x="57150" y="422720"/>
                    </a:lnTo>
                    <a:close/>
                  </a:path>
                </a:pathLst>
              </a:custGeom>
              <a:grpFill/>
              <a:ln w="9525" cap="flat">
                <a:noFill/>
                <a:prstDash val="solid"/>
                <a:miter/>
              </a:ln>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000" b="0" i="0" u="none" strike="noStrike" kern="1200" cap="none" spc="0" normalizeH="0" baseline="0" noProof="0">
                  <a:ln>
                    <a:noFill/>
                  </a:ln>
                  <a:solidFill>
                    <a:srgbClr val="000000"/>
                  </a:solidFill>
                  <a:effectLst/>
                  <a:uLnTx/>
                  <a:uFillTx/>
                  <a:latin typeface="Georgia"/>
                  <a:ea typeface="+mn-ea"/>
                  <a:cs typeface="+mn-cs"/>
                </a:endParaRPr>
              </a:p>
            </p:txBody>
          </p:sp>
          <p:sp>
            <p:nvSpPr>
              <p:cNvPr id="50" name="Freeform: Shape 49">
                <a:extLst>
                  <a:ext uri="{FF2B5EF4-FFF2-40B4-BE49-F238E27FC236}">
                    <a16:creationId xmlns:a16="http://schemas.microsoft.com/office/drawing/2014/main" id="{493C49EC-53CC-9EC4-FD8A-E6B034C0FF85}"/>
                  </a:ext>
                </a:extLst>
              </p:cNvPr>
              <p:cNvSpPr/>
              <p:nvPr/>
            </p:nvSpPr>
            <p:spPr>
              <a:xfrm>
                <a:off x="1035051" y="2502985"/>
                <a:ext cx="114299" cy="447646"/>
              </a:xfrm>
              <a:custGeom>
                <a:avLst/>
                <a:gdLst>
                  <a:gd name="connsiteX0" fmla="*/ 104775 w 114300"/>
                  <a:gd name="connsiteY0" fmla="*/ 28546 h 447646"/>
                  <a:gd name="connsiteX1" fmla="*/ 76200 w 114300"/>
                  <a:gd name="connsiteY1" fmla="*/ 28546 h 447646"/>
                  <a:gd name="connsiteX2" fmla="*/ 76200 w 114300"/>
                  <a:gd name="connsiteY2" fmla="*/ 9496 h 447646"/>
                  <a:gd name="connsiteX3" fmla="*/ 66646 w 114300"/>
                  <a:gd name="connsiteY3" fmla="*/ 0 h 447646"/>
                  <a:gd name="connsiteX4" fmla="*/ 62389 w 114300"/>
                  <a:gd name="connsiteY4" fmla="*/ 1019 h 447646"/>
                  <a:gd name="connsiteX5" fmla="*/ 5239 w 114300"/>
                  <a:gd name="connsiteY5" fmla="*/ 29594 h 447646"/>
                  <a:gd name="connsiteX6" fmla="*/ 1105 w 114300"/>
                  <a:gd name="connsiteY6" fmla="*/ 42415 h 447646"/>
                  <a:gd name="connsiteX7" fmla="*/ 5239 w 114300"/>
                  <a:gd name="connsiteY7" fmla="*/ 46548 h 447646"/>
                  <a:gd name="connsiteX8" fmla="*/ 62389 w 114300"/>
                  <a:gd name="connsiteY8" fmla="*/ 75123 h 447646"/>
                  <a:gd name="connsiteX9" fmla="*/ 66675 w 114300"/>
                  <a:gd name="connsiteY9" fmla="*/ 76171 h 447646"/>
                  <a:gd name="connsiteX10" fmla="*/ 71723 w 114300"/>
                  <a:gd name="connsiteY10" fmla="*/ 74742 h 447646"/>
                  <a:gd name="connsiteX11" fmla="*/ 76200 w 114300"/>
                  <a:gd name="connsiteY11" fmla="*/ 66646 h 447646"/>
                  <a:gd name="connsiteX12" fmla="*/ 76200 w 114300"/>
                  <a:gd name="connsiteY12" fmla="*/ 47596 h 447646"/>
                  <a:gd name="connsiteX13" fmla="*/ 95250 w 114300"/>
                  <a:gd name="connsiteY13" fmla="*/ 47596 h 447646"/>
                  <a:gd name="connsiteX14" fmla="*/ 95250 w 114300"/>
                  <a:gd name="connsiteY14" fmla="*/ 428596 h 447646"/>
                  <a:gd name="connsiteX15" fmla="*/ 0 w 114300"/>
                  <a:gd name="connsiteY15" fmla="*/ 428596 h 447646"/>
                  <a:gd name="connsiteX16" fmla="*/ 0 w 114300"/>
                  <a:gd name="connsiteY16" fmla="*/ 447646 h 447646"/>
                  <a:gd name="connsiteX17" fmla="*/ 104775 w 114300"/>
                  <a:gd name="connsiteY17" fmla="*/ 447646 h 447646"/>
                  <a:gd name="connsiteX18" fmla="*/ 114300 w 114300"/>
                  <a:gd name="connsiteY18" fmla="*/ 438121 h 447646"/>
                  <a:gd name="connsiteX19" fmla="*/ 114300 w 114300"/>
                  <a:gd name="connsiteY19" fmla="*/ 38071 h 447646"/>
                  <a:gd name="connsiteX20" fmla="*/ 104775 w 114300"/>
                  <a:gd name="connsiteY20" fmla="*/ 28546 h 447646"/>
                  <a:gd name="connsiteX21" fmla="*/ 57150 w 114300"/>
                  <a:gd name="connsiteY21" fmla="*/ 51216 h 447646"/>
                  <a:gd name="connsiteX22" fmla="*/ 30861 w 114300"/>
                  <a:gd name="connsiteY22" fmla="*/ 38071 h 447646"/>
                  <a:gd name="connsiteX23" fmla="*/ 57150 w 114300"/>
                  <a:gd name="connsiteY23" fmla="*/ 24927 h 447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4300" h="447646">
                    <a:moveTo>
                      <a:pt x="104775" y="28546"/>
                    </a:moveTo>
                    <a:lnTo>
                      <a:pt x="76200" y="28546"/>
                    </a:lnTo>
                    <a:lnTo>
                      <a:pt x="76200" y="9496"/>
                    </a:lnTo>
                    <a:cubicBezTo>
                      <a:pt x="76184" y="4236"/>
                      <a:pt x="71907" y="-16"/>
                      <a:pt x="66646" y="0"/>
                    </a:cubicBezTo>
                    <a:cubicBezTo>
                      <a:pt x="65167" y="5"/>
                      <a:pt x="63710" y="353"/>
                      <a:pt x="62389" y="1019"/>
                    </a:cubicBezTo>
                    <a:lnTo>
                      <a:pt x="5239" y="29594"/>
                    </a:lnTo>
                    <a:cubicBezTo>
                      <a:pt x="557" y="31992"/>
                      <a:pt x="-1294" y="37732"/>
                      <a:pt x="1105" y="42415"/>
                    </a:cubicBezTo>
                    <a:cubicBezTo>
                      <a:pt x="2016" y="44192"/>
                      <a:pt x="3461" y="45638"/>
                      <a:pt x="5239" y="46548"/>
                    </a:cubicBezTo>
                    <a:lnTo>
                      <a:pt x="62389" y="75123"/>
                    </a:lnTo>
                    <a:cubicBezTo>
                      <a:pt x="63716" y="75804"/>
                      <a:pt x="65184" y="76163"/>
                      <a:pt x="66675" y="76171"/>
                    </a:cubicBezTo>
                    <a:cubicBezTo>
                      <a:pt x="68458" y="76177"/>
                      <a:pt x="70208" y="75682"/>
                      <a:pt x="71723" y="74742"/>
                    </a:cubicBezTo>
                    <a:cubicBezTo>
                      <a:pt x="74514" y="72998"/>
                      <a:pt x="76207" y="69937"/>
                      <a:pt x="76200" y="66646"/>
                    </a:cubicBezTo>
                    <a:lnTo>
                      <a:pt x="76200" y="47596"/>
                    </a:lnTo>
                    <a:lnTo>
                      <a:pt x="95250" y="47596"/>
                    </a:lnTo>
                    <a:lnTo>
                      <a:pt x="95250" y="428596"/>
                    </a:lnTo>
                    <a:lnTo>
                      <a:pt x="0" y="428596"/>
                    </a:lnTo>
                    <a:lnTo>
                      <a:pt x="0" y="447646"/>
                    </a:lnTo>
                    <a:lnTo>
                      <a:pt x="104775" y="447646"/>
                    </a:lnTo>
                    <a:cubicBezTo>
                      <a:pt x="110036" y="447646"/>
                      <a:pt x="114300" y="443382"/>
                      <a:pt x="114300" y="438121"/>
                    </a:cubicBezTo>
                    <a:lnTo>
                      <a:pt x="114300" y="38071"/>
                    </a:lnTo>
                    <a:cubicBezTo>
                      <a:pt x="114300" y="32811"/>
                      <a:pt x="110036" y="28546"/>
                      <a:pt x="104775" y="28546"/>
                    </a:cubicBezTo>
                    <a:close/>
                    <a:moveTo>
                      <a:pt x="57150" y="51216"/>
                    </a:moveTo>
                    <a:lnTo>
                      <a:pt x="30861" y="38071"/>
                    </a:lnTo>
                    <a:lnTo>
                      <a:pt x="57150" y="24927"/>
                    </a:lnTo>
                    <a:close/>
                  </a:path>
                </a:pathLst>
              </a:custGeom>
              <a:grpFill/>
              <a:ln w="9525" cap="flat">
                <a:noFill/>
                <a:prstDash val="solid"/>
                <a:miter/>
              </a:ln>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000" b="0" i="0" u="none" strike="noStrike" kern="1200" cap="none" spc="0" normalizeH="0" baseline="0" noProof="0">
                  <a:ln>
                    <a:noFill/>
                  </a:ln>
                  <a:solidFill>
                    <a:srgbClr val="000000"/>
                  </a:solidFill>
                  <a:effectLst/>
                  <a:uLnTx/>
                  <a:uFillTx/>
                  <a:latin typeface="Georgia"/>
                  <a:ea typeface="+mn-ea"/>
                  <a:cs typeface="+mn-cs"/>
                </a:endParaRPr>
              </a:p>
            </p:txBody>
          </p:sp>
        </p:grpSp>
        <p:grpSp>
          <p:nvGrpSpPr>
            <p:cNvPr id="14" name="Group 13">
              <a:extLst>
                <a:ext uri="{FF2B5EF4-FFF2-40B4-BE49-F238E27FC236}">
                  <a16:creationId xmlns:a16="http://schemas.microsoft.com/office/drawing/2014/main" id="{980E698F-D3C7-0066-191E-35B82902ABE3}"/>
                </a:ext>
              </a:extLst>
            </p:cNvPr>
            <p:cNvGrpSpPr/>
            <p:nvPr/>
          </p:nvGrpSpPr>
          <p:grpSpPr>
            <a:xfrm>
              <a:off x="7474363" y="4680031"/>
              <a:ext cx="565824" cy="513026"/>
              <a:chOff x="7273705" y="2285000"/>
              <a:chExt cx="938718" cy="851116"/>
            </a:xfrm>
            <a:solidFill>
              <a:srgbClr val="002A3A"/>
            </a:solidFill>
          </p:grpSpPr>
          <p:sp>
            <p:nvSpPr>
              <p:cNvPr id="32" name="Freeform: Shape 31">
                <a:extLst>
                  <a:ext uri="{FF2B5EF4-FFF2-40B4-BE49-F238E27FC236}">
                    <a16:creationId xmlns:a16="http://schemas.microsoft.com/office/drawing/2014/main" id="{30F654F1-BCC2-E571-9C78-8C359AB5C7D7}"/>
                  </a:ext>
                </a:extLst>
              </p:cNvPr>
              <p:cNvSpPr/>
              <p:nvPr/>
            </p:nvSpPr>
            <p:spPr>
              <a:xfrm>
                <a:off x="7458934" y="2434579"/>
                <a:ext cx="514856" cy="701537"/>
              </a:xfrm>
              <a:custGeom>
                <a:avLst/>
                <a:gdLst>
                  <a:gd name="connsiteX0" fmla="*/ 314833 w 514857"/>
                  <a:gd name="connsiteY0" fmla="*/ 701549 h 701548"/>
                  <a:gd name="connsiteX1" fmla="*/ 277685 w 514857"/>
                  <a:gd name="connsiteY1" fmla="*/ 690119 h 701548"/>
                  <a:gd name="connsiteX2" fmla="*/ 249110 w 514857"/>
                  <a:gd name="connsiteY2" fmla="*/ 648209 h 701548"/>
                  <a:gd name="connsiteX3" fmla="*/ 258635 w 514857"/>
                  <a:gd name="connsiteY3" fmla="*/ 597726 h 701548"/>
                  <a:gd name="connsiteX4" fmla="*/ 328168 w 514857"/>
                  <a:gd name="connsiteY4" fmla="*/ 493904 h 701548"/>
                  <a:gd name="connsiteX5" fmla="*/ 267208 w 514857"/>
                  <a:gd name="connsiteY5" fmla="*/ 396749 h 701548"/>
                  <a:gd name="connsiteX6" fmla="*/ 178625 w 514857"/>
                  <a:gd name="connsiteY6" fmla="*/ 257684 h 701548"/>
                  <a:gd name="connsiteX7" fmla="*/ 246253 w 514857"/>
                  <a:gd name="connsiteY7" fmla="*/ 155766 h 701548"/>
                  <a:gd name="connsiteX8" fmla="*/ 184340 w 514857"/>
                  <a:gd name="connsiteY8" fmla="*/ 141479 h 701548"/>
                  <a:gd name="connsiteX9" fmla="*/ 122428 w 514857"/>
                  <a:gd name="connsiteY9" fmla="*/ 234824 h 701548"/>
                  <a:gd name="connsiteX10" fmla="*/ 30035 w 514857"/>
                  <a:gd name="connsiteY10" fmla="*/ 253874 h 701548"/>
                  <a:gd name="connsiteX11" fmla="*/ 1460 w 514857"/>
                  <a:gd name="connsiteY11" fmla="*/ 211964 h 701548"/>
                  <a:gd name="connsiteX12" fmla="*/ 10985 w 514857"/>
                  <a:gd name="connsiteY12" fmla="*/ 161481 h 701548"/>
                  <a:gd name="connsiteX13" fmla="*/ 98615 w 514857"/>
                  <a:gd name="connsiteY13" fmla="*/ 29084 h 701548"/>
                  <a:gd name="connsiteX14" fmla="*/ 168148 w 514857"/>
                  <a:gd name="connsiteY14" fmla="*/ 1461 h 701548"/>
                  <a:gd name="connsiteX15" fmla="*/ 320548 w 514857"/>
                  <a:gd name="connsiteY15" fmla="*/ 35751 h 701548"/>
                  <a:gd name="connsiteX16" fmla="*/ 496760 w 514857"/>
                  <a:gd name="connsiteY16" fmla="*/ 129096 h 701548"/>
                  <a:gd name="connsiteX17" fmla="*/ 514857 w 514857"/>
                  <a:gd name="connsiteY17" fmla="*/ 138621 h 701548"/>
                  <a:gd name="connsiteX18" fmla="*/ 385318 w 514857"/>
                  <a:gd name="connsiteY18" fmla="*/ 333884 h 701548"/>
                  <a:gd name="connsiteX19" fmla="*/ 464375 w 514857"/>
                  <a:gd name="connsiteY19" fmla="*/ 458661 h 701548"/>
                  <a:gd name="connsiteX20" fmla="*/ 461518 w 514857"/>
                  <a:gd name="connsiteY20" fmla="*/ 533909 h 701548"/>
                  <a:gd name="connsiteX21" fmla="*/ 456755 w 514857"/>
                  <a:gd name="connsiteY21" fmla="*/ 542481 h 701548"/>
                  <a:gd name="connsiteX22" fmla="*/ 370078 w 514857"/>
                  <a:gd name="connsiteY22" fmla="*/ 672021 h 701548"/>
                  <a:gd name="connsiteX23" fmla="*/ 314833 w 514857"/>
                  <a:gd name="connsiteY23" fmla="*/ 701549 h 701548"/>
                  <a:gd name="connsiteX24" fmla="*/ 301498 w 514857"/>
                  <a:gd name="connsiteY24" fmla="*/ 379604 h 701548"/>
                  <a:gd name="connsiteX25" fmla="*/ 373888 w 514857"/>
                  <a:gd name="connsiteY25" fmla="*/ 494856 h 701548"/>
                  <a:gd name="connsiteX26" fmla="*/ 291020 w 514857"/>
                  <a:gd name="connsiteY26" fmla="*/ 619634 h 701548"/>
                  <a:gd name="connsiteX27" fmla="*/ 287210 w 514857"/>
                  <a:gd name="connsiteY27" fmla="*/ 641541 h 701548"/>
                  <a:gd name="connsiteX28" fmla="*/ 299593 w 514857"/>
                  <a:gd name="connsiteY28" fmla="*/ 659639 h 701548"/>
                  <a:gd name="connsiteX29" fmla="*/ 339598 w 514857"/>
                  <a:gd name="connsiteY29" fmla="*/ 652019 h 701548"/>
                  <a:gd name="connsiteX30" fmla="*/ 426275 w 514857"/>
                  <a:gd name="connsiteY30" fmla="*/ 522479 h 701548"/>
                  <a:gd name="connsiteX31" fmla="*/ 429132 w 514857"/>
                  <a:gd name="connsiteY31" fmla="*/ 517716 h 701548"/>
                  <a:gd name="connsiteX32" fmla="*/ 430085 w 514857"/>
                  <a:gd name="connsiteY32" fmla="*/ 515811 h 701548"/>
                  <a:gd name="connsiteX33" fmla="*/ 431990 w 514857"/>
                  <a:gd name="connsiteY33" fmla="*/ 513906 h 701548"/>
                  <a:gd name="connsiteX34" fmla="*/ 433895 w 514857"/>
                  <a:gd name="connsiteY34" fmla="*/ 481521 h 701548"/>
                  <a:gd name="connsiteX35" fmla="*/ 351028 w 514857"/>
                  <a:gd name="connsiteY35" fmla="*/ 350076 h 701548"/>
                  <a:gd name="connsiteX36" fmla="*/ 349123 w 514857"/>
                  <a:gd name="connsiteY36" fmla="*/ 348171 h 701548"/>
                  <a:gd name="connsiteX37" fmla="*/ 340550 w 514857"/>
                  <a:gd name="connsiteY37" fmla="*/ 337694 h 701548"/>
                  <a:gd name="connsiteX38" fmla="*/ 460565 w 514857"/>
                  <a:gd name="connsiteY38" fmla="*/ 152909 h 701548"/>
                  <a:gd name="connsiteX39" fmla="*/ 311975 w 514857"/>
                  <a:gd name="connsiteY39" fmla="*/ 73851 h 701548"/>
                  <a:gd name="connsiteX40" fmla="*/ 160528 w 514857"/>
                  <a:gd name="connsiteY40" fmla="*/ 39561 h 701548"/>
                  <a:gd name="connsiteX41" fmla="*/ 130048 w 514857"/>
                  <a:gd name="connsiteY41" fmla="*/ 51944 h 701548"/>
                  <a:gd name="connsiteX42" fmla="*/ 128143 w 514857"/>
                  <a:gd name="connsiteY42" fmla="*/ 53849 h 701548"/>
                  <a:gd name="connsiteX43" fmla="*/ 42418 w 514857"/>
                  <a:gd name="connsiteY43" fmla="*/ 182436 h 701548"/>
                  <a:gd name="connsiteX44" fmla="*/ 38608 w 514857"/>
                  <a:gd name="connsiteY44" fmla="*/ 204344 h 701548"/>
                  <a:gd name="connsiteX45" fmla="*/ 50990 w 514857"/>
                  <a:gd name="connsiteY45" fmla="*/ 222441 h 701548"/>
                  <a:gd name="connsiteX46" fmla="*/ 90995 w 514857"/>
                  <a:gd name="connsiteY46" fmla="*/ 214821 h 701548"/>
                  <a:gd name="connsiteX47" fmla="*/ 167195 w 514857"/>
                  <a:gd name="connsiteY47" fmla="*/ 99569 h 701548"/>
                  <a:gd name="connsiteX48" fmla="*/ 309118 w 514857"/>
                  <a:gd name="connsiteY48" fmla="*/ 131954 h 701548"/>
                  <a:gd name="connsiteX49" fmla="*/ 225298 w 514857"/>
                  <a:gd name="connsiteY49" fmla="*/ 258636 h 701548"/>
                  <a:gd name="connsiteX50" fmla="*/ 301498 w 514857"/>
                  <a:gd name="connsiteY50" fmla="*/ 379604 h 701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14857" h="701548">
                    <a:moveTo>
                      <a:pt x="314833" y="701549"/>
                    </a:moveTo>
                    <a:cubicBezTo>
                      <a:pt x="302450" y="701549"/>
                      <a:pt x="289115" y="697739"/>
                      <a:pt x="277685" y="690119"/>
                    </a:cubicBezTo>
                    <a:cubicBezTo>
                      <a:pt x="262445" y="680594"/>
                      <a:pt x="252920" y="665354"/>
                      <a:pt x="249110" y="648209"/>
                    </a:cubicBezTo>
                    <a:cubicBezTo>
                      <a:pt x="245300" y="631064"/>
                      <a:pt x="249110" y="612966"/>
                      <a:pt x="258635" y="597726"/>
                    </a:cubicBezTo>
                    <a:lnTo>
                      <a:pt x="328168" y="493904"/>
                    </a:lnTo>
                    <a:lnTo>
                      <a:pt x="267208" y="396749"/>
                    </a:lnTo>
                    <a:lnTo>
                      <a:pt x="178625" y="257684"/>
                    </a:lnTo>
                    <a:lnTo>
                      <a:pt x="246253" y="155766"/>
                    </a:lnTo>
                    <a:lnTo>
                      <a:pt x="184340" y="141479"/>
                    </a:lnTo>
                    <a:lnTo>
                      <a:pt x="122428" y="234824"/>
                    </a:lnTo>
                    <a:cubicBezTo>
                      <a:pt x="102425" y="265304"/>
                      <a:pt x="60515" y="273876"/>
                      <a:pt x="30035" y="253874"/>
                    </a:cubicBezTo>
                    <a:cubicBezTo>
                      <a:pt x="14795" y="244349"/>
                      <a:pt x="5270" y="229109"/>
                      <a:pt x="1460" y="211964"/>
                    </a:cubicBezTo>
                    <a:cubicBezTo>
                      <a:pt x="-2350" y="194819"/>
                      <a:pt x="1460" y="176721"/>
                      <a:pt x="10985" y="161481"/>
                    </a:cubicBezTo>
                    <a:lnTo>
                      <a:pt x="98615" y="29084"/>
                    </a:lnTo>
                    <a:cubicBezTo>
                      <a:pt x="113855" y="7176"/>
                      <a:pt x="141478" y="-4254"/>
                      <a:pt x="168148" y="1461"/>
                    </a:cubicBezTo>
                    <a:lnTo>
                      <a:pt x="320548" y="35751"/>
                    </a:lnTo>
                    <a:cubicBezTo>
                      <a:pt x="329120" y="37656"/>
                      <a:pt x="388175" y="69089"/>
                      <a:pt x="496760" y="129096"/>
                    </a:cubicBezTo>
                    <a:lnTo>
                      <a:pt x="514857" y="138621"/>
                    </a:lnTo>
                    <a:lnTo>
                      <a:pt x="385318" y="333884"/>
                    </a:lnTo>
                    <a:lnTo>
                      <a:pt x="464375" y="458661"/>
                    </a:lnTo>
                    <a:cubicBezTo>
                      <a:pt x="478663" y="481521"/>
                      <a:pt x="477710" y="511049"/>
                      <a:pt x="461518" y="533909"/>
                    </a:cubicBezTo>
                    <a:cubicBezTo>
                      <a:pt x="459613" y="536766"/>
                      <a:pt x="458660" y="539624"/>
                      <a:pt x="456755" y="542481"/>
                    </a:cubicBezTo>
                    <a:lnTo>
                      <a:pt x="370078" y="672021"/>
                    </a:lnTo>
                    <a:cubicBezTo>
                      <a:pt x="357695" y="691071"/>
                      <a:pt x="336740" y="701549"/>
                      <a:pt x="314833" y="701549"/>
                    </a:cubicBezTo>
                    <a:close/>
                    <a:moveTo>
                      <a:pt x="301498" y="379604"/>
                    </a:moveTo>
                    <a:lnTo>
                      <a:pt x="373888" y="494856"/>
                    </a:lnTo>
                    <a:lnTo>
                      <a:pt x="291020" y="619634"/>
                    </a:lnTo>
                    <a:cubicBezTo>
                      <a:pt x="287210" y="626301"/>
                      <a:pt x="285305" y="633921"/>
                      <a:pt x="287210" y="641541"/>
                    </a:cubicBezTo>
                    <a:cubicBezTo>
                      <a:pt x="289115" y="649161"/>
                      <a:pt x="292925" y="655829"/>
                      <a:pt x="299593" y="659639"/>
                    </a:cubicBezTo>
                    <a:cubicBezTo>
                      <a:pt x="312928" y="668211"/>
                      <a:pt x="330073" y="664401"/>
                      <a:pt x="339598" y="652019"/>
                    </a:cubicBezTo>
                    <a:lnTo>
                      <a:pt x="426275" y="522479"/>
                    </a:lnTo>
                    <a:cubicBezTo>
                      <a:pt x="427228" y="521526"/>
                      <a:pt x="428180" y="519621"/>
                      <a:pt x="429132" y="517716"/>
                    </a:cubicBezTo>
                    <a:lnTo>
                      <a:pt x="430085" y="515811"/>
                    </a:lnTo>
                    <a:lnTo>
                      <a:pt x="431990" y="513906"/>
                    </a:lnTo>
                    <a:cubicBezTo>
                      <a:pt x="439610" y="504381"/>
                      <a:pt x="440563" y="491046"/>
                      <a:pt x="433895" y="481521"/>
                    </a:cubicBezTo>
                    <a:lnTo>
                      <a:pt x="351028" y="350076"/>
                    </a:lnTo>
                    <a:cubicBezTo>
                      <a:pt x="350075" y="349124"/>
                      <a:pt x="350075" y="348171"/>
                      <a:pt x="349123" y="348171"/>
                    </a:cubicBezTo>
                    <a:lnTo>
                      <a:pt x="340550" y="337694"/>
                    </a:lnTo>
                    <a:lnTo>
                      <a:pt x="460565" y="152909"/>
                    </a:lnTo>
                    <a:cubicBezTo>
                      <a:pt x="392938" y="115761"/>
                      <a:pt x="322453" y="77661"/>
                      <a:pt x="311975" y="73851"/>
                    </a:cubicBezTo>
                    <a:lnTo>
                      <a:pt x="160528" y="39561"/>
                    </a:lnTo>
                    <a:cubicBezTo>
                      <a:pt x="149098" y="36704"/>
                      <a:pt x="136715" y="41466"/>
                      <a:pt x="130048" y="51944"/>
                    </a:cubicBezTo>
                    <a:lnTo>
                      <a:pt x="128143" y="53849"/>
                    </a:lnTo>
                    <a:lnTo>
                      <a:pt x="42418" y="182436"/>
                    </a:lnTo>
                    <a:cubicBezTo>
                      <a:pt x="38608" y="189104"/>
                      <a:pt x="36703" y="196724"/>
                      <a:pt x="38608" y="204344"/>
                    </a:cubicBezTo>
                    <a:cubicBezTo>
                      <a:pt x="40513" y="211964"/>
                      <a:pt x="44323" y="218631"/>
                      <a:pt x="50990" y="222441"/>
                    </a:cubicBezTo>
                    <a:cubicBezTo>
                      <a:pt x="64325" y="231014"/>
                      <a:pt x="81470" y="227204"/>
                      <a:pt x="90995" y="214821"/>
                    </a:cubicBezTo>
                    <a:lnTo>
                      <a:pt x="167195" y="99569"/>
                    </a:lnTo>
                    <a:lnTo>
                      <a:pt x="309118" y="131954"/>
                    </a:lnTo>
                    <a:lnTo>
                      <a:pt x="225298" y="258636"/>
                    </a:lnTo>
                    <a:lnTo>
                      <a:pt x="301498" y="379604"/>
                    </a:lnTo>
                    <a:close/>
                  </a:path>
                </a:pathLst>
              </a:custGeom>
              <a:grpFill/>
              <a:ln w="9525" cap="flat">
                <a:noFill/>
                <a:prstDash val="solid"/>
                <a:miter/>
              </a:ln>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000" b="0" i="0" u="none" strike="noStrike" kern="1200" cap="none" spc="0" normalizeH="0" baseline="0" noProof="0">
                  <a:ln>
                    <a:noFill/>
                  </a:ln>
                  <a:solidFill>
                    <a:srgbClr val="000000"/>
                  </a:solidFill>
                  <a:effectLst/>
                  <a:uLnTx/>
                  <a:uFillTx/>
                  <a:latin typeface="Georgia"/>
                  <a:ea typeface="+mn-ea"/>
                  <a:cs typeface="+mn-cs"/>
                </a:endParaRPr>
              </a:p>
            </p:txBody>
          </p:sp>
          <p:sp>
            <p:nvSpPr>
              <p:cNvPr id="33" name="Freeform: Shape 32">
                <a:extLst>
                  <a:ext uri="{FF2B5EF4-FFF2-40B4-BE49-F238E27FC236}">
                    <a16:creationId xmlns:a16="http://schemas.microsoft.com/office/drawing/2014/main" id="{D7FFDCC1-A01D-E1BF-2BCF-1DE5D2D6F3ED}"/>
                  </a:ext>
                </a:extLst>
              </p:cNvPr>
              <p:cNvSpPr/>
              <p:nvPr/>
            </p:nvSpPr>
            <p:spPr>
              <a:xfrm>
                <a:off x="7827821" y="2285000"/>
                <a:ext cx="228123" cy="228188"/>
              </a:xfrm>
              <a:custGeom>
                <a:avLst/>
                <a:gdLst>
                  <a:gd name="connsiteX0" fmla="*/ 113586 w 228123"/>
                  <a:gd name="connsiteY0" fmla="*/ 228193 h 228192"/>
                  <a:gd name="connsiteX1" fmla="*/ 50721 w 228123"/>
                  <a:gd name="connsiteY1" fmla="*/ 209143 h 228192"/>
                  <a:gd name="connsiteX2" fmla="*/ 2143 w 228123"/>
                  <a:gd name="connsiteY2" fmla="*/ 136753 h 228192"/>
                  <a:gd name="connsiteX3" fmla="*/ 19288 w 228123"/>
                  <a:gd name="connsiteY3" fmla="*/ 51028 h 228192"/>
                  <a:gd name="connsiteX4" fmla="*/ 177403 w 228123"/>
                  <a:gd name="connsiteY4" fmla="*/ 18643 h 228192"/>
                  <a:gd name="connsiteX5" fmla="*/ 225981 w 228123"/>
                  <a:gd name="connsiteY5" fmla="*/ 91033 h 228192"/>
                  <a:gd name="connsiteX6" fmla="*/ 208836 w 228123"/>
                  <a:gd name="connsiteY6" fmla="*/ 176758 h 228192"/>
                  <a:gd name="connsiteX7" fmla="*/ 113586 w 228123"/>
                  <a:gd name="connsiteY7" fmla="*/ 228193 h 228192"/>
                  <a:gd name="connsiteX8" fmla="*/ 113586 w 228123"/>
                  <a:gd name="connsiteY8" fmla="*/ 37693 h 228192"/>
                  <a:gd name="connsiteX9" fmla="*/ 98346 w 228123"/>
                  <a:gd name="connsiteY9" fmla="*/ 39598 h 228192"/>
                  <a:gd name="connsiteX10" fmla="*/ 49768 w 228123"/>
                  <a:gd name="connsiteY10" fmla="*/ 71983 h 228192"/>
                  <a:gd name="connsiteX11" fmla="*/ 38338 w 228123"/>
                  <a:gd name="connsiteY11" fmla="*/ 129133 h 228192"/>
                  <a:gd name="connsiteX12" fmla="*/ 70723 w 228123"/>
                  <a:gd name="connsiteY12" fmla="*/ 177710 h 228192"/>
                  <a:gd name="connsiteX13" fmla="*/ 127873 w 228123"/>
                  <a:gd name="connsiteY13" fmla="*/ 189140 h 228192"/>
                  <a:gd name="connsiteX14" fmla="*/ 176451 w 228123"/>
                  <a:gd name="connsiteY14" fmla="*/ 156755 h 228192"/>
                  <a:gd name="connsiteX15" fmla="*/ 187881 w 228123"/>
                  <a:gd name="connsiteY15" fmla="*/ 99605 h 228192"/>
                  <a:gd name="connsiteX16" fmla="*/ 155496 w 228123"/>
                  <a:gd name="connsiteY16" fmla="*/ 51028 h 228192"/>
                  <a:gd name="connsiteX17" fmla="*/ 113586 w 228123"/>
                  <a:gd name="connsiteY17" fmla="*/ 37693 h 22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8123" h="228192">
                    <a:moveTo>
                      <a:pt x="113586" y="228193"/>
                    </a:moveTo>
                    <a:cubicBezTo>
                      <a:pt x="91678" y="228193"/>
                      <a:pt x="69771" y="222478"/>
                      <a:pt x="50721" y="209143"/>
                    </a:cubicBezTo>
                    <a:cubicBezTo>
                      <a:pt x="25003" y="191998"/>
                      <a:pt x="7858" y="166280"/>
                      <a:pt x="2143" y="136753"/>
                    </a:cubicBezTo>
                    <a:cubicBezTo>
                      <a:pt x="-3572" y="107225"/>
                      <a:pt x="2143" y="76745"/>
                      <a:pt x="19288" y="51028"/>
                    </a:cubicBezTo>
                    <a:cubicBezTo>
                      <a:pt x="54531" y="-1360"/>
                      <a:pt x="125016" y="-15647"/>
                      <a:pt x="177403" y="18643"/>
                    </a:cubicBezTo>
                    <a:cubicBezTo>
                      <a:pt x="203121" y="35788"/>
                      <a:pt x="220266" y="61505"/>
                      <a:pt x="225981" y="91033"/>
                    </a:cubicBezTo>
                    <a:cubicBezTo>
                      <a:pt x="231696" y="120560"/>
                      <a:pt x="225981" y="151040"/>
                      <a:pt x="208836" y="176758"/>
                    </a:cubicBezTo>
                    <a:cubicBezTo>
                      <a:pt x="186928" y="210095"/>
                      <a:pt x="150733" y="228193"/>
                      <a:pt x="113586" y="228193"/>
                    </a:cubicBezTo>
                    <a:close/>
                    <a:moveTo>
                      <a:pt x="113586" y="37693"/>
                    </a:moveTo>
                    <a:cubicBezTo>
                      <a:pt x="108823" y="37693"/>
                      <a:pt x="103108" y="38645"/>
                      <a:pt x="98346" y="39598"/>
                    </a:cubicBezTo>
                    <a:cubicBezTo>
                      <a:pt x="78343" y="43408"/>
                      <a:pt x="61198" y="54838"/>
                      <a:pt x="49768" y="71983"/>
                    </a:cubicBezTo>
                    <a:cubicBezTo>
                      <a:pt x="38338" y="89128"/>
                      <a:pt x="34528" y="109130"/>
                      <a:pt x="38338" y="129133"/>
                    </a:cubicBezTo>
                    <a:cubicBezTo>
                      <a:pt x="42148" y="149135"/>
                      <a:pt x="53578" y="166280"/>
                      <a:pt x="70723" y="177710"/>
                    </a:cubicBezTo>
                    <a:cubicBezTo>
                      <a:pt x="87868" y="189140"/>
                      <a:pt x="107871" y="192950"/>
                      <a:pt x="127873" y="189140"/>
                    </a:cubicBezTo>
                    <a:cubicBezTo>
                      <a:pt x="147876" y="185330"/>
                      <a:pt x="165021" y="173900"/>
                      <a:pt x="176451" y="156755"/>
                    </a:cubicBezTo>
                    <a:cubicBezTo>
                      <a:pt x="187881" y="139610"/>
                      <a:pt x="191691" y="119608"/>
                      <a:pt x="187881" y="99605"/>
                    </a:cubicBezTo>
                    <a:cubicBezTo>
                      <a:pt x="184071" y="79603"/>
                      <a:pt x="172641" y="62458"/>
                      <a:pt x="155496" y="51028"/>
                    </a:cubicBezTo>
                    <a:cubicBezTo>
                      <a:pt x="143113" y="41503"/>
                      <a:pt x="128826" y="37693"/>
                      <a:pt x="113586" y="37693"/>
                    </a:cubicBezTo>
                    <a:close/>
                  </a:path>
                </a:pathLst>
              </a:custGeom>
              <a:grpFill/>
              <a:ln w="9525" cap="flat">
                <a:noFill/>
                <a:prstDash val="solid"/>
                <a:miter/>
              </a:ln>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000" b="0" i="0" u="none" strike="noStrike" kern="1200" cap="none" spc="0" normalizeH="0" baseline="0" noProof="0">
                  <a:ln>
                    <a:noFill/>
                  </a:ln>
                  <a:solidFill>
                    <a:srgbClr val="000000"/>
                  </a:solidFill>
                  <a:effectLst/>
                  <a:uLnTx/>
                  <a:uFillTx/>
                  <a:latin typeface="Georgia"/>
                  <a:ea typeface="+mn-ea"/>
                  <a:cs typeface="+mn-cs"/>
                </a:endParaRPr>
              </a:p>
            </p:txBody>
          </p:sp>
          <p:sp>
            <p:nvSpPr>
              <p:cNvPr id="34" name="Freeform: Shape 33">
                <a:extLst>
                  <a:ext uri="{FF2B5EF4-FFF2-40B4-BE49-F238E27FC236}">
                    <a16:creationId xmlns:a16="http://schemas.microsoft.com/office/drawing/2014/main" id="{F0E483B8-C1EC-28DD-D952-A57E3E1724B1}"/>
                  </a:ext>
                </a:extLst>
              </p:cNvPr>
              <p:cNvSpPr/>
              <p:nvPr/>
            </p:nvSpPr>
            <p:spPr>
              <a:xfrm>
                <a:off x="7909974" y="2470773"/>
                <a:ext cx="302449" cy="259582"/>
              </a:xfrm>
              <a:custGeom>
                <a:avLst/>
                <a:gdLst>
                  <a:gd name="connsiteX0" fmla="*/ 146685 w 302449"/>
                  <a:gd name="connsiteY0" fmla="*/ 259587 h 259587"/>
                  <a:gd name="connsiteX1" fmla="*/ 132398 w 302449"/>
                  <a:gd name="connsiteY1" fmla="*/ 257683 h 259587"/>
                  <a:gd name="connsiteX2" fmla="*/ 0 w 302449"/>
                  <a:gd name="connsiteY2" fmla="*/ 228155 h 259587"/>
                  <a:gd name="connsiteX3" fmla="*/ 79058 w 302449"/>
                  <a:gd name="connsiteY3" fmla="*/ 110998 h 259587"/>
                  <a:gd name="connsiteX4" fmla="*/ 120967 w 302449"/>
                  <a:gd name="connsiteY4" fmla="*/ 120523 h 259587"/>
                  <a:gd name="connsiteX5" fmla="*/ 181927 w 302449"/>
                  <a:gd name="connsiteY5" fmla="*/ 29083 h 259587"/>
                  <a:gd name="connsiteX6" fmla="*/ 223838 w 302449"/>
                  <a:gd name="connsiteY6" fmla="*/ 1460 h 259587"/>
                  <a:gd name="connsiteX7" fmla="*/ 273367 w 302449"/>
                  <a:gd name="connsiteY7" fmla="*/ 10985 h 259587"/>
                  <a:gd name="connsiteX8" fmla="*/ 273367 w 302449"/>
                  <a:gd name="connsiteY8" fmla="*/ 10985 h 259587"/>
                  <a:gd name="connsiteX9" fmla="*/ 300990 w 302449"/>
                  <a:gd name="connsiteY9" fmla="*/ 52895 h 259587"/>
                  <a:gd name="connsiteX10" fmla="*/ 291465 w 302449"/>
                  <a:gd name="connsiteY10" fmla="*/ 102425 h 259587"/>
                  <a:gd name="connsiteX11" fmla="*/ 206692 w 302449"/>
                  <a:gd name="connsiteY11" fmla="*/ 230060 h 259587"/>
                  <a:gd name="connsiteX12" fmla="*/ 170498 w 302449"/>
                  <a:gd name="connsiteY12" fmla="*/ 256730 h 259587"/>
                  <a:gd name="connsiteX13" fmla="*/ 168592 w 302449"/>
                  <a:gd name="connsiteY13" fmla="*/ 257683 h 259587"/>
                  <a:gd name="connsiteX14" fmla="*/ 167640 w 302449"/>
                  <a:gd name="connsiteY14" fmla="*/ 257683 h 259587"/>
                  <a:gd name="connsiteX15" fmla="*/ 166688 w 302449"/>
                  <a:gd name="connsiteY15" fmla="*/ 257683 h 259587"/>
                  <a:gd name="connsiteX16" fmla="*/ 146685 w 302449"/>
                  <a:gd name="connsiteY16" fmla="*/ 259587 h 259587"/>
                  <a:gd name="connsiteX17" fmla="*/ 62865 w 302449"/>
                  <a:gd name="connsiteY17" fmla="*/ 203390 h 259587"/>
                  <a:gd name="connsiteX18" fmla="*/ 140970 w 302449"/>
                  <a:gd name="connsiteY18" fmla="*/ 221487 h 259587"/>
                  <a:gd name="connsiteX19" fmla="*/ 155258 w 302449"/>
                  <a:gd name="connsiteY19" fmla="*/ 220535 h 259587"/>
                  <a:gd name="connsiteX20" fmla="*/ 156210 w 302449"/>
                  <a:gd name="connsiteY20" fmla="*/ 220535 h 259587"/>
                  <a:gd name="connsiteX21" fmla="*/ 156210 w 302449"/>
                  <a:gd name="connsiteY21" fmla="*/ 220535 h 259587"/>
                  <a:gd name="connsiteX22" fmla="*/ 159067 w 302449"/>
                  <a:gd name="connsiteY22" fmla="*/ 219583 h 259587"/>
                  <a:gd name="connsiteX23" fmla="*/ 174308 w 302449"/>
                  <a:gd name="connsiteY23" fmla="*/ 208153 h 259587"/>
                  <a:gd name="connsiteX24" fmla="*/ 259080 w 302449"/>
                  <a:gd name="connsiteY24" fmla="*/ 80518 h 259587"/>
                  <a:gd name="connsiteX25" fmla="*/ 262890 w 302449"/>
                  <a:gd name="connsiteY25" fmla="*/ 59563 h 259587"/>
                  <a:gd name="connsiteX26" fmla="*/ 251460 w 302449"/>
                  <a:gd name="connsiteY26" fmla="*/ 42417 h 259587"/>
                  <a:gd name="connsiteX27" fmla="*/ 251460 w 302449"/>
                  <a:gd name="connsiteY27" fmla="*/ 42417 h 259587"/>
                  <a:gd name="connsiteX28" fmla="*/ 230505 w 302449"/>
                  <a:gd name="connsiteY28" fmla="*/ 38608 h 259587"/>
                  <a:gd name="connsiteX29" fmla="*/ 213360 w 302449"/>
                  <a:gd name="connsiteY29" fmla="*/ 50038 h 259587"/>
                  <a:gd name="connsiteX30" fmla="*/ 138113 w 302449"/>
                  <a:gd name="connsiteY30" fmla="*/ 163385 h 259587"/>
                  <a:gd name="connsiteX31" fmla="*/ 96202 w 302449"/>
                  <a:gd name="connsiteY31" fmla="*/ 153860 h 259587"/>
                  <a:gd name="connsiteX32" fmla="*/ 62865 w 302449"/>
                  <a:gd name="connsiteY32" fmla="*/ 203390 h 25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02449" h="259587">
                    <a:moveTo>
                      <a:pt x="146685" y="259587"/>
                    </a:moveTo>
                    <a:cubicBezTo>
                      <a:pt x="141923" y="259587"/>
                      <a:pt x="137160" y="258635"/>
                      <a:pt x="132398" y="257683"/>
                    </a:cubicBezTo>
                    <a:lnTo>
                      <a:pt x="0" y="228155"/>
                    </a:lnTo>
                    <a:lnTo>
                      <a:pt x="79058" y="110998"/>
                    </a:lnTo>
                    <a:lnTo>
                      <a:pt x="120967" y="120523"/>
                    </a:lnTo>
                    <a:lnTo>
                      <a:pt x="181927" y="29083"/>
                    </a:lnTo>
                    <a:cubicBezTo>
                      <a:pt x="191452" y="14795"/>
                      <a:pt x="206692" y="4317"/>
                      <a:pt x="223838" y="1460"/>
                    </a:cubicBezTo>
                    <a:cubicBezTo>
                      <a:pt x="240983" y="-2350"/>
                      <a:pt x="258127" y="1460"/>
                      <a:pt x="273367" y="10985"/>
                    </a:cubicBezTo>
                    <a:lnTo>
                      <a:pt x="273367" y="10985"/>
                    </a:lnTo>
                    <a:cubicBezTo>
                      <a:pt x="287655" y="20510"/>
                      <a:pt x="298133" y="35750"/>
                      <a:pt x="300990" y="52895"/>
                    </a:cubicBezTo>
                    <a:cubicBezTo>
                      <a:pt x="304800" y="70040"/>
                      <a:pt x="300990" y="87185"/>
                      <a:pt x="291465" y="102425"/>
                    </a:cubicBezTo>
                    <a:lnTo>
                      <a:pt x="206692" y="230060"/>
                    </a:lnTo>
                    <a:cubicBezTo>
                      <a:pt x="198120" y="242443"/>
                      <a:pt x="184785" y="251968"/>
                      <a:pt x="170498" y="256730"/>
                    </a:cubicBezTo>
                    <a:cubicBezTo>
                      <a:pt x="169545" y="256730"/>
                      <a:pt x="169545" y="256730"/>
                      <a:pt x="168592" y="257683"/>
                    </a:cubicBezTo>
                    <a:lnTo>
                      <a:pt x="167640" y="257683"/>
                    </a:lnTo>
                    <a:cubicBezTo>
                      <a:pt x="167640" y="257683"/>
                      <a:pt x="166688" y="257683"/>
                      <a:pt x="166688" y="257683"/>
                    </a:cubicBezTo>
                    <a:cubicBezTo>
                      <a:pt x="159067" y="258635"/>
                      <a:pt x="152400" y="259587"/>
                      <a:pt x="146685" y="259587"/>
                    </a:cubicBezTo>
                    <a:close/>
                    <a:moveTo>
                      <a:pt x="62865" y="203390"/>
                    </a:moveTo>
                    <a:lnTo>
                      <a:pt x="140970" y="221487"/>
                    </a:lnTo>
                    <a:cubicBezTo>
                      <a:pt x="145733" y="222440"/>
                      <a:pt x="150495" y="222440"/>
                      <a:pt x="155258" y="220535"/>
                    </a:cubicBezTo>
                    <a:lnTo>
                      <a:pt x="156210" y="220535"/>
                    </a:lnTo>
                    <a:cubicBezTo>
                      <a:pt x="156210" y="220535"/>
                      <a:pt x="156210" y="220535"/>
                      <a:pt x="156210" y="220535"/>
                    </a:cubicBezTo>
                    <a:lnTo>
                      <a:pt x="159067" y="219583"/>
                    </a:lnTo>
                    <a:cubicBezTo>
                      <a:pt x="163830" y="218630"/>
                      <a:pt x="170498" y="215773"/>
                      <a:pt x="174308" y="208153"/>
                    </a:cubicBezTo>
                    <a:lnTo>
                      <a:pt x="259080" y="80518"/>
                    </a:lnTo>
                    <a:cubicBezTo>
                      <a:pt x="262890" y="74803"/>
                      <a:pt x="264795" y="67183"/>
                      <a:pt x="262890" y="59563"/>
                    </a:cubicBezTo>
                    <a:cubicBezTo>
                      <a:pt x="260985" y="51942"/>
                      <a:pt x="257175" y="46228"/>
                      <a:pt x="251460" y="42417"/>
                    </a:cubicBezTo>
                    <a:lnTo>
                      <a:pt x="251460" y="42417"/>
                    </a:lnTo>
                    <a:cubicBezTo>
                      <a:pt x="245745" y="38608"/>
                      <a:pt x="238125" y="36703"/>
                      <a:pt x="230505" y="38608"/>
                    </a:cubicBezTo>
                    <a:cubicBezTo>
                      <a:pt x="222885" y="40513"/>
                      <a:pt x="217170" y="44323"/>
                      <a:pt x="213360" y="50038"/>
                    </a:cubicBezTo>
                    <a:lnTo>
                      <a:pt x="138113" y="163385"/>
                    </a:lnTo>
                    <a:lnTo>
                      <a:pt x="96202" y="153860"/>
                    </a:lnTo>
                    <a:lnTo>
                      <a:pt x="62865" y="203390"/>
                    </a:lnTo>
                    <a:close/>
                  </a:path>
                </a:pathLst>
              </a:custGeom>
              <a:grpFill/>
              <a:ln w="9525" cap="flat">
                <a:noFill/>
                <a:prstDash val="solid"/>
                <a:miter/>
              </a:ln>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000" b="0" i="0" u="none" strike="noStrike" kern="1200" cap="none" spc="0" normalizeH="0" baseline="0" noProof="0">
                  <a:ln>
                    <a:noFill/>
                  </a:ln>
                  <a:solidFill>
                    <a:srgbClr val="000000"/>
                  </a:solidFill>
                  <a:effectLst/>
                  <a:uLnTx/>
                  <a:uFillTx/>
                  <a:latin typeface="Georgia"/>
                  <a:ea typeface="+mn-ea"/>
                  <a:cs typeface="+mn-cs"/>
                </a:endParaRPr>
              </a:p>
            </p:txBody>
          </p:sp>
          <p:sp>
            <p:nvSpPr>
              <p:cNvPr id="35" name="Freeform: Shape 34">
                <a:extLst>
                  <a:ext uri="{FF2B5EF4-FFF2-40B4-BE49-F238E27FC236}">
                    <a16:creationId xmlns:a16="http://schemas.microsoft.com/office/drawing/2014/main" id="{CC581C7D-C2AC-574D-B026-FF535DFC04D7}"/>
                  </a:ext>
                </a:extLst>
              </p:cNvPr>
              <p:cNvSpPr/>
              <p:nvPr/>
            </p:nvSpPr>
            <p:spPr>
              <a:xfrm>
                <a:off x="7363634" y="2707496"/>
                <a:ext cx="340599" cy="255264"/>
              </a:xfrm>
              <a:custGeom>
                <a:avLst/>
                <a:gdLst>
                  <a:gd name="connsiteX0" fmla="*/ 213919 w 340601"/>
                  <a:gd name="connsiteY0" fmla="*/ 255270 h 255269"/>
                  <a:gd name="connsiteX1" fmla="*/ 187249 w 340601"/>
                  <a:gd name="connsiteY1" fmla="*/ 249555 h 255269"/>
                  <a:gd name="connsiteX2" fmla="*/ 51042 w 340601"/>
                  <a:gd name="connsiteY2" fmla="*/ 219075 h 255269"/>
                  <a:gd name="connsiteX3" fmla="*/ 1512 w 340601"/>
                  <a:gd name="connsiteY3" fmla="*/ 140018 h 255269"/>
                  <a:gd name="connsiteX4" fmla="*/ 31039 w 340601"/>
                  <a:gd name="connsiteY4" fmla="*/ 99060 h 255269"/>
                  <a:gd name="connsiteX5" fmla="*/ 80569 w 340601"/>
                  <a:gd name="connsiteY5" fmla="*/ 90488 h 255269"/>
                  <a:gd name="connsiteX6" fmla="*/ 185344 w 340601"/>
                  <a:gd name="connsiteY6" fmla="*/ 114300 h 255269"/>
                  <a:gd name="connsiteX7" fmla="*/ 244399 w 340601"/>
                  <a:gd name="connsiteY7" fmla="*/ 25718 h 255269"/>
                  <a:gd name="connsiteX8" fmla="*/ 248209 w 340601"/>
                  <a:gd name="connsiteY8" fmla="*/ 20955 h 255269"/>
                  <a:gd name="connsiteX9" fmla="*/ 265354 w 340601"/>
                  <a:gd name="connsiteY9" fmla="*/ 0 h 255269"/>
                  <a:gd name="connsiteX10" fmla="*/ 279642 w 340601"/>
                  <a:gd name="connsiteY10" fmla="*/ 21907 h 255269"/>
                  <a:gd name="connsiteX11" fmla="*/ 340602 w 340601"/>
                  <a:gd name="connsiteY11" fmla="*/ 118110 h 255269"/>
                  <a:gd name="connsiteX12" fmla="*/ 268212 w 340601"/>
                  <a:gd name="connsiteY12" fmla="*/ 226695 h 255269"/>
                  <a:gd name="connsiteX13" fmla="*/ 213919 w 340601"/>
                  <a:gd name="connsiteY13" fmla="*/ 255270 h 255269"/>
                  <a:gd name="connsiteX14" fmla="*/ 65329 w 340601"/>
                  <a:gd name="connsiteY14" fmla="*/ 127635 h 255269"/>
                  <a:gd name="connsiteX15" fmla="*/ 51042 w 340601"/>
                  <a:gd name="connsiteY15" fmla="*/ 131445 h 255269"/>
                  <a:gd name="connsiteX16" fmla="*/ 38659 w 340601"/>
                  <a:gd name="connsiteY16" fmla="*/ 148590 h 255269"/>
                  <a:gd name="connsiteX17" fmla="*/ 59614 w 340601"/>
                  <a:gd name="connsiteY17" fmla="*/ 181928 h 255269"/>
                  <a:gd name="connsiteX18" fmla="*/ 200584 w 340601"/>
                  <a:gd name="connsiteY18" fmla="*/ 214312 h 255269"/>
                  <a:gd name="connsiteX19" fmla="*/ 202489 w 340601"/>
                  <a:gd name="connsiteY19" fmla="*/ 215265 h 255269"/>
                  <a:gd name="connsiteX20" fmla="*/ 237732 w 340601"/>
                  <a:gd name="connsiteY20" fmla="*/ 205740 h 255269"/>
                  <a:gd name="connsiteX21" fmla="*/ 294882 w 340601"/>
                  <a:gd name="connsiteY21" fmla="*/ 119063 h 255269"/>
                  <a:gd name="connsiteX22" fmla="*/ 262497 w 340601"/>
                  <a:gd name="connsiteY22" fmla="*/ 67627 h 255269"/>
                  <a:gd name="connsiteX23" fmla="*/ 202489 w 340601"/>
                  <a:gd name="connsiteY23" fmla="*/ 157162 h 255269"/>
                  <a:gd name="connsiteX24" fmla="*/ 71997 w 340601"/>
                  <a:gd name="connsiteY24" fmla="*/ 127635 h 255269"/>
                  <a:gd name="connsiteX25" fmla="*/ 65329 w 340601"/>
                  <a:gd name="connsiteY25" fmla="*/ 127635 h 255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40601" h="255269">
                    <a:moveTo>
                      <a:pt x="213919" y="255270"/>
                    </a:moveTo>
                    <a:cubicBezTo>
                      <a:pt x="205347" y="255270"/>
                      <a:pt x="195822" y="253365"/>
                      <a:pt x="187249" y="249555"/>
                    </a:cubicBezTo>
                    <a:lnTo>
                      <a:pt x="51042" y="219075"/>
                    </a:lnTo>
                    <a:cubicBezTo>
                      <a:pt x="15799" y="211455"/>
                      <a:pt x="-6108" y="176212"/>
                      <a:pt x="1512" y="140018"/>
                    </a:cubicBezTo>
                    <a:cubicBezTo>
                      <a:pt x="5322" y="122872"/>
                      <a:pt x="15799" y="108585"/>
                      <a:pt x="31039" y="99060"/>
                    </a:cubicBezTo>
                    <a:cubicBezTo>
                      <a:pt x="46279" y="89535"/>
                      <a:pt x="63424" y="86677"/>
                      <a:pt x="80569" y="90488"/>
                    </a:cubicBezTo>
                    <a:lnTo>
                      <a:pt x="185344" y="114300"/>
                    </a:lnTo>
                    <a:lnTo>
                      <a:pt x="244399" y="25718"/>
                    </a:lnTo>
                    <a:cubicBezTo>
                      <a:pt x="245352" y="23813"/>
                      <a:pt x="246304" y="22860"/>
                      <a:pt x="248209" y="20955"/>
                    </a:cubicBezTo>
                    <a:lnTo>
                      <a:pt x="265354" y="0"/>
                    </a:lnTo>
                    <a:lnTo>
                      <a:pt x="279642" y="21907"/>
                    </a:lnTo>
                    <a:lnTo>
                      <a:pt x="340602" y="118110"/>
                    </a:lnTo>
                    <a:lnTo>
                      <a:pt x="268212" y="226695"/>
                    </a:lnTo>
                    <a:cubicBezTo>
                      <a:pt x="255829" y="244793"/>
                      <a:pt x="234874" y="255270"/>
                      <a:pt x="213919" y="255270"/>
                    </a:cubicBezTo>
                    <a:close/>
                    <a:moveTo>
                      <a:pt x="65329" y="127635"/>
                    </a:moveTo>
                    <a:cubicBezTo>
                      <a:pt x="60567" y="127635"/>
                      <a:pt x="54852" y="129540"/>
                      <a:pt x="51042" y="131445"/>
                    </a:cubicBezTo>
                    <a:cubicBezTo>
                      <a:pt x="44374" y="135255"/>
                      <a:pt x="40564" y="141922"/>
                      <a:pt x="38659" y="148590"/>
                    </a:cubicBezTo>
                    <a:cubicBezTo>
                      <a:pt x="34849" y="163830"/>
                      <a:pt x="44374" y="178118"/>
                      <a:pt x="59614" y="181928"/>
                    </a:cubicBezTo>
                    <a:lnTo>
                      <a:pt x="200584" y="214312"/>
                    </a:lnTo>
                    <a:lnTo>
                      <a:pt x="202489" y="215265"/>
                    </a:lnTo>
                    <a:cubicBezTo>
                      <a:pt x="214872" y="220980"/>
                      <a:pt x="230112" y="217170"/>
                      <a:pt x="237732" y="205740"/>
                    </a:cubicBezTo>
                    <a:lnTo>
                      <a:pt x="294882" y="119063"/>
                    </a:lnTo>
                    <a:lnTo>
                      <a:pt x="262497" y="67627"/>
                    </a:lnTo>
                    <a:lnTo>
                      <a:pt x="202489" y="157162"/>
                    </a:lnTo>
                    <a:lnTo>
                      <a:pt x="71997" y="127635"/>
                    </a:lnTo>
                    <a:cubicBezTo>
                      <a:pt x="69139" y="127635"/>
                      <a:pt x="67234" y="127635"/>
                      <a:pt x="65329" y="127635"/>
                    </a:cubicBezTo>
                    <a:close/>
                  </a:path>
                </a:pathLst>
              </a:custGeom>
              <a:grpFill/>
              <a:ln w="9525" cap="flat">
                <a:noFill/>
                <a:prstDash val="solid"/>
                <a:miter/>
              </a:ln>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000" b="0" i="0" u="none" strike="noStrike" kern="1200" cap="none" spc="0" normalizeH="0" baseline="0" noProof="0">
                  <a:ln>
                    <a:noFill/>
                  </a:ln>
                  <a:solidFill>
                    <a:srgbClr val="000000"/>
                  </a:solidFill>
                  <a:effectLst/>
                  <a:uLnTx/>
                  <a:uFillTx/>
                  <a:latin typeface="Georgia"/>
                  <a:ea typeface="+mn-ea"/>
                  <a:cs typeface="+mn-cs"/>
                </a:endParaRPr>
              </a:p>
            </p:txBody>
          </p:sp>
          <p:sp>
            <p:nvSpPr>
              <p:cNvPr id="36" name="Freeform: Shape 35">
                <a:extLst>
                  <a:ext uri="{FF2B5EF4-FFF2-40B4-BE49-F238E27FC236}">
                    <a16:creationId xmlns:a16="http://schemas.microsoft.com/office/drawing/2014/main" id="{4BA7F5CD-F684-3601-FF23-A4DC1B3DE133}"/>
                  </a:ext>
                </a:extLst>
              </p:cNvPr>
              <p:cNvSpPr/>
              <p:nvPr/>
            </p:nvSpPr>
            <p:spPr>
              <a:xfrm>
                <a:off x="7273716" y="2312215"/>
                <a:ext cx="530542" cy="38097"/>
              </a:xfrm>
              <a:custGeom>
                <a:avLst/>
                <a:gdLst>
                  <a:gd name="connsiteX0" fmla="*/ 0 w 530542"/>
                  <a:gd name="connsiteY0" fmla="*/ 0 h 38099"/>
                  <a:gd name="connsiteX1" fmla="*/ 530543 w 530542"/>
                  <a:gd name="connsiteY1" fmla="*/ 0 h 38099"/>
                  <a:gd name="connsiteX2" fmla="*/ 530543 w 530542"/>
                  <a:gd name="connsiteY2" fmla="*/ 38100 h 38099"/>
                  <a:gd name="connsiteX3" fmla="*/ 0 w 530542"/>
                  <a:gd name="connsiteY3" fmla="*/ 38100 h 38099"/>
                </a:gdLst>
                <a:ahLst/>
                <a:cxnLst>
                  <a:cxn ang="0">
                    <a:pos x="connsiteX0" y="connsiteY0"/>
                  </a:cxn>
                  <a:cxn ang="0">
                    <a:pos x="connsiteX1" y="connsiteY1"/>
                  </a:cxn>
                  <a:cxn ang="0">
                    <a:pos x="connsiteX2" y="connsiteY2"/>
                  </a:cxn>
                  <a:cxn ang="0">
                    <a:pos x="connsiteX3" y="connsiteY3"/>
                  </a:cxn>
                </a:cxnLst>
                <a:rect l="l" t="t" r="r" b="b"/>
                <a:pathLst>
                  <a:path w="530542" h="38099">
                    <a:moveTo>
                      <a:pt x="0" y="0"/>
                    </a:moveTo>
                    <a:lnTo>
                      <a:pt x="530543" y="0"/>
                    </a:lnTo>
                    <a:lnTo>
                      <a:pt x="530543" y="38100"/>
                    </a:lnTo>
                    <a:lnTo>
                      <a:pt x="0" y="38100"/>
                    </a:lnTo>
                    <a:close/>
                  </a:path>
                </a:pathLst>
              </a:custGeom>
              <a:grpFill/>
              <a:ln w="9525" cap="flat">
                <a:noFill/>
                <a:prstDash val="solid"/>
                <a:miter/>
              </a:ln>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000" b="0" i="0" u="none" strike="noStrike" kern="1200" cap="none" spc="0" normalizeH="0" baseline="0" noProof="0">
                  <a:ln>
                    <a:noFill/>
                  </a:ln>
                  <a:solidFill>
                    <a:srgbClr val="000000"/>
                  </a:solidFill>
                  <a:effectLst/>
                  <a:uLnTx/>
                  <a:uFillTx/>
                  <a:latin typeface="Georgia"/>
                  <a:ea typeface="+mn-ea"/>
                  <a:cs typeface="+mn-cs"/>
                </a:endParaRPr>
              </a:p>
            </p:txBody>
          </p:sp>
          <p:sp>
            <p:nvSpPr>
              <p:cNvPr id="37" name="Freeform: Shape 36">
                <a:extLst>
                  <a:ext uri="{FF2B5EF4-FFF2-40B4-BE49-F238E27FC236}">
                    <a16:creationId xmlns:a16="http://schemas.microsoft.com/office/drawing/2014/main" id="{DD7766A6-E56D-0064-A0C4-2ECF96DEB5EC}"/>
                  </a:ext>
                </a:extLst>
              </p:cNvPr>
              <p:cNvSpPr/>
              <p:nvPr/>
            </p:nvSpPr>
            <p:spPr>
              <a:xfrm>
                <a:off x="7273716" y="2407462"/>
                <a:ext cx="258126" cy="38101"/>
              </a:xfrm>
              <a:custGeom>
                <a:avLst/>
                <a:gdLst>
                  <a:gd name="connsiteX0" fmla="*/ 0 w 258127"/>
                  <a:gd name="connsiteY0" fmla="*/ 0 h 38100"/>
                  <a:gd name="connsiteX1" fmla="*/ 258128 w 258127"/>
                  <a:gd name="connsiteY1" fmla="*/ 0 h 38100"/>
                  <a:gd name="connsiteX2" fmla="*/ 258128 w 258127"/>
                  <a:gd name="connsiteY2" fmla="*/ 38100 h 38100"/>
                  <a:gd name="connsiteX3" fmla="*/ 0 w 258127"/>
                  <a:gd name="connsiteY3" fmla="*/ 38100 h 38100"/>
                </a:gdLst>
                <a:ahLst/>
                <a:cxnLst>
                  <a:cxn ang="0">
                    <a:pos x="connsiteX0" y="connsiteY0"/>
                  </a:cxn>
                  <a:cxn ang="0">
                    <a:pos x="connsiteX1" y="connsiteY1"/>
                  </a:cxn>
                  <a:cxn ang="0">
                    <a:pos x="connsiteX2" y="connsiteY2"/>
                  </a:cxn>
                  <a:cxn ang="0">
                    <a:pos x="connsiteX3" y="connsiteY3"/>
                  </a:cxn>
                </a:cxnLst>
                <a:rect l="l" t="t" r="r" b="b"/>
                <a:pathLst>
                  <a:path w="258127" h="38100">
                    <a:moveTo>
                      <a:pt x="0" y="0"/>
                    </a:moveTo>
                    <a:lnTo>
                      <a:pt x="258128" y="0"/>
                    </a:lnTo>
                    <a:lnTo>
                      <a:pt x="258128" y="38100"/>
                    </a:lnTo>
                    <a:lnTo>
                      <a:pt x="0" y="38100"/>
                    </a:lnTo>
                    <a:close/>
                  </a:path>
                </a:pathLst>
              </a:custGeom>
              <a:grpFill/>
              <a:ln w="9525" cap="flat">
                <a:noFill/>
                <a:prstDash val="solid"/>
                <a:miter/>
              </a:ln>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000" b="0" i="0" u="none" strike="noStrike" kern="1200" cap="none" spc="0" normalizeH="0" baseline="0" noProof="0">
                  <a:ln>
                    <a:noFill/>
                  </a:ln>
                  <a:solidFill>
                    <a:srgbClr val="000000"/>
                  </a:solidFill>
                  <a:effectLst/>
                  <a:uLnTx/>
                  <a:uFillTx/>
                  <a:latin typeface="Georgia"/>
                  <a:ea typeface="+mn-ea"/>
                  <a:cs typeface="+mn-cs"/>
                </a:endParaRPr>
              </a:p>
            </p:txBody>
          </p:sp>
          <p:sp>
            <p:nvSpPr>
              <p:cNvPr id="38" name="Freeform: Shape 37">
                <a:extLst>
                  <a:ext uri="{FF2B5EF4-FFF2-40B4-BE49-F238E27FC236}">
                    <a16:creationId xmlns:a16="http://schemas.microsoft.com/office/drawing/2014/main" id="{556363AB-082A-5477-E9C9-91FF327DAF53}"/>
                  </a:ext>
                </a:extLst>
              </p:cNvPr>
              <p:cNvSpPr/>
              <p:nvPr/>
            </p:nvSpPr>
            <p:spPr>
              <a:xfrm>
                <a:off x="7273716" y="2502709"/>
                <a:ext cx="185737" cy="38101"/>
              </a:xfrm>
              <a:custGeom>
                <a:avLst/>
                <a:gdLst>
                  <a:gd name="connsiteX0" fmla="*/ 0 w 185737"/>
                  <a:gd name="connsiteY0" fmla="*/ 0 h 38100"/>
                  <a:gd name="connsiteX1" fmla="*/ 185738 w 185737"/>
                  <a:gd name="connsiteY1" fmla="*/ 0 h 38100"/>
                  <a:gd name="connsiteX2" fmla="*/ 185738 w 185737"/>
                  <a:gd name="connsiteY2" fmla="*/ 38100 h 38100"/>
                  <a:gd name="connsiteX3" fmla="*/ 0 w 185737"/>
                  <a:gd name="connsiteY3" fmla="*/ 38100 h 38100"/>
                </a:gdLst>
                <a:ahLst/>
                <a:cxnLst>
                  <a:cxn ang="0">
                    <a:pos x="connsiteX0" y="connsiteY0"/>
                  </a:cxn>
                  <a:cxn ang="0">
                    <a:pos x="connsiteX1" y="connsiteY1"/>
                  </a:cxn>
                  <a:cxn ang="0">
                    <a:pos x="connsiteX2" y="connsiteY2"/>
                  </a:cxn>
                  <a:cxn ang="0">
                    <a:pos x="connsiteX3" y="connsiteY3"/>
                  </a:cxn>
                </a:cxnLst>
                <a:rect l="l" t="t" r="r" b="b"/>
                <a:pathLst>
                  <a:path w="185737" h="38100">
                    <a:moveTo>
                      <a:pt x="0" y="0"/>
                    </a:moveTo>
                    <a:lnTo>
                      <a:pt x="185738" y="0"/>
                    </a:lnTo>
                    <a:lnTo>
                      <a:pt x="185738" y="38100"/>
                    </a:lnTo>
                    <a:lnTo>
                      <a:pt x="0" y="38100"/>
                    </a:lnTo>
                    <a:close/>
                  </a:path>
                </a:pathLst>
              </a:custGeom>
              <a:grpFill/>
              <a:ln w="9525" cap="flat">
                <a:noFill/>
                <a:prstDash val="solid"/>
                <a:miter/>
              </a:ln>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000" b="0" i="0" u="none" strike="noStrike" kern="1200" cap="none" spc="0" normalizeH="0" baseline="0" noProof="0">
                  <a:ln>
                    <a:noFill/>
                  </a:ln>
                  <a:solidFill>
                    <a:srgbClr val="000000"/>
                  </a:solidFill>
                  <a:effectLst/>
                  <a:uLnTx/>
                  <a:uFillTx/>
                  <a:latin typeface="Georgia"/>
                  <a:ea typeface="+mn-ea"/>
                  <a:cs typeface="+mn-cs"/>
                </a:endParaRPr>
              </a:p>
            </p:txBody>
          </p:sp>
          <p:sp>
            <p:nvSpPr>
              <p:cNvPr id="39" name="Freeform: Shape 38">
                <a:extLst>
                  <a:ext uri="{FF2B5EF4-FFF2-40B4-BE49-F238E27FC236}">
                    <a16:creationId xmlns:a16="http://schemas.microsoft.com/office/drawing/2014/main" id="{AF87E0F2-43A0-AA1C-8FA6-595ADF95C8DE}"/>
                  </a:ext>
                </a:extLst>
              </p:cNvPr>
              <p:cNvSpPr/>
              <p:nvPr/>
            </p:nvSpPr>
            <p:spPr>
              <a:xfrm>
                <a:off x="7273716" y="2597956"/>
                <a:ext cx="149543" cy="38101"/>
              </a:xfrm>
              <a:custGeom>
                <a:avLst/>
                <a:gdLst>
                  <a:gd name="connsiteX0" fmla="*/ 0 w 149542"/>
                  <a:gd name="connsiteY0" fmla="*/ 0 h 38100"/>
                  <a:gd name="connsiteX1" fmla="*/ 149543 w 149542"/>
                  <a:gd name="connsiteY1" fmla="*/ 0 h 38100"/>
                  <a:gd name="connsiteX2" fmla="*/ 149543 w 149542"/>
                  <a:gd name="connsiteY2" fmla="*/ 38100 h 38100"/>
                  <a:gd name="connsiteX3" fmla="*/ 0 w 149542"/>
                  <a:gd name="connsiteY3" fmla="*/ 38100 h 38100"/>
                </a:gdLst>
                <a:ahLst/>
                <a:cxnLst>
                  <a:cxn ang="0">
                    <a:pos x="connsiteX0" y="connsiteY0"/>
                  </a:cxn>
                  <a:cxn ang="0">
                    <a:pos x="connsiteX1" y="connsiteY1"/>
                  </a:cxn>
                  <a:cxn ang="0">
                    <a:pos x="connsiteX2" y="connsiteY2"/>
                  </a:cxn>
                  <a:cxn ang="0">
                    <a:pos x="connsiteX3" y="connsiteY3"/>
                  </a:cxn>
                </a:cxnLst>
                <a:rect l="l" t="t" r="r" b="b"/>
                <a:pathLst>
                  <a:path w="149542" h="38100">
                    <a:moveTo>
                      <a:pt x="0" y="0"/>
                    </a:moveTo>
                    <a:lnTo>
                      <a:pt x="149543" y="0"/>
                    </a:lnTo>
                    <a:lnTo>
                      <a:pt x="149543" y="38100"/>
                    </a:lnTo>
                    <a:lnTo>
                      <a:pt x="0" y="38100"/>
                    </a:lnTo>
                    <a:close/>
                  </a:path>
                </a:pathLst>
              </a:custGeom>
              <a:grpFill/>
              <a:ln w="9525" cap="flat">
                <a:noFill/>
                <a:prstDash val="solid"/>
                <a:miter/>
              </a:ln>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000" b="0" i="0" u="none" strike="noStrike" kern="1200" cap="none" spc="0" normalizeH="0" baseline="0" noProof="0">
                  <a:ln>
                    <a:noFill/>
                  </a:ln>
                  <a:solidFill>
                    <a:srgbClr val="000000"/>
                  </a:solidFill>
                  <a:effectLst/>
                  <a:uLnTx/>
                  <a:uFillTx/>
                  <a:latin typeface="Georgia"/>
                  <a:ea typeface="+mn-ea"/>
                  <a:cs typeface="+mn-cs"/>
                </a:endParaRPr>
              </a:p>
            </p:txBody>
          </p:sp>
          <p:sp>
            <p:nvSpPr>
              <p:cNvPr id="40" name="Freeform: Shape 39">
                <a:extLst>
                  <a:ext uri="{FF2B5EF4-FFF2-40B4-BE49-F238E27FC236}">
                    <a16:creationId xmlns:a16="http://schemas.microsoft.com/office/drawing/2014/main" id="{5212260B-F86F-9073-F3C4-5FBB23535D00}"/>
                  </a:ext>
                </a:extLst>
              </p:cNvPr>
              <p:cNvSpPr/>
              <p:nvPr/>
            </p:nvSpPr>
            <p:spPr>
              <a:xfrm>
                <a:off x="7273716" y="2693210"/>
                <a:ext cx="93345" cy="38101"/>
              </a:xfrm>
              <a:custGeom>
                <a:avLst/>
                <a:gdLst>
                  <a:gd name="connsiteX0" fmla="*/ 0 w 93345"/>
                  <a:gd name="connsiteY0" fmla="*/ 0 h 38100"/>
                  <a:gd name="connsiteX1" fmla="*/ 93345 w 93345"/>
                  <a:gd name="connsiteY1" fmla="*/ 0 h 38100"/>
                  <a:gd name="connsiteX2" fmla="*/ 93345 w 93345"/>
                  <a:gd name="connsiteY2" fmla="*/ 38100 h 38100"/>
                  <a:gd name="connsiteX3" fmla="*/ 0 w 93345"/>
                  <a:gd name="connsiteY3" fmla="*/ 38100 h 38100"/>
                </a:gdLst>
                <a:ahLst/>
                <a:cxnLst>
                  <a:cxn ang="0">
                    <a:pos x="connsiteX0" y="connsiteY0"/>
                  </a:cxn>
                  <a:cxn ang="0">
                    <a:pos x="connsiteX1" y="connsiteY1"/>
                  </a:cxn>
                  <a:cxn ang="0">
                    <a:pos x="connsiteX2" y="connsiteY2"/>
                  </a:cxn>
                  <a:cxn ang="0">
                    <a:pos x="connsiteX3" y="connsiteY3"/>
                  </a:cxn>
                </a:cxnLst>
                <a:rect l="l" t="t" r="r" b="b"/>
                <a:pathLst>
                  <a:path w="93345" h="38100">
                    <a:moveTo>
                      <a:pt x="0" y="0"/>
                    </a:moveTo>
                    <a:lnTo>
                      <a:pt x="93345" y="0"/>
                    </a:lnTo>
                    <a:lnTo>
                      <a:pt x="93345" y="38100"/>
                    </a:lnTo>
                    <a:lnTo>
                      <a:pt x="0" y="38100"/>
                    </a:lnTo>
                    <a:close/>
                  </a:path>
                </a:pathLst>
              </a:custGeom>
              <a:grpFill/>
              <a:ln w="9525" cap="flat">
                <a:noFill/>
                <a:prstDash val="solid"/>
                <a:miter/>
              </a:ln>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000" b="0" i="0" u="none" strike="noStrike" kern="1200" cap="none" spc="0" normalizeH="0" baseline="0" noProof="0">
                  <a:ln>
                    <a:noFill/>
                  </a:ln>
                  <a:solidFill>
                    <a:srgbClr val="000000"/>
                  </a:solidFill>
                  <a:effectLst/>
                  <a:uLnTx/>
                  <a:uFillTx/>
                  <a:latin typeface="Georgia"/>
                  <a:ea typeface="+mn-ea"/>
                  <a:cs typeface="+mn-cs"/>
                </a:endParaRPr>
              </a:p>
            </p:txBody>
          </p:sp>
          <p:sp>
            <p:nvSpPr>
              <p:cNvPr id="41" name="Freeform: Shape 40">
                <a:extLst>
                  <a:ext uri="{FF2B5EF4-FFF2-40B4-BE49-F238E27FC236}">
                    <a16:creationId xmlns:a16="http://schemas.microsoft.com/office/drawing/2014/main" id="{EC5D6793-C9D2-9F39-8FC7-CCB8B1D48C0E}"/>
                  </a:ext>
                </a:extLst>
              </p:cNvPr>
              <p:cNvSpPr/>
              <p:nvPr/>
            </p:nvSpPr>
            <p:spPr>
              <a:xfrm>
                <a:off x="7273716" y="2788460"/>
                <a:ext cx="55247" cy="38101"/>
              </a:xfrm>
              <a:custGeom>
                <a:avLst/>
                <a:gdLst>
                  <a:gd name="connsiteX0" fmla="*/ 0 w 55245"/>
                  <a:gd name="connsiteY0" fmla="*/ 0 h 38100"/>
                  <a:gd name="connsiteX1" fmla="*/ 55245 w 55245"/>
                  <a:gd name="connsiteY1" fmla="*/ 0 h 38100"/>
                  <a:gd name="connsiteX2" fmla="*/ 55245 w 55245"/>
                  <a:gd name="connsiteY2" fmla="*/ 38100 h 38100"/>
                  <a:gd name="connsiteX3" fmla="*/ 0 w 55245"/>
                  <a:gd name="connsiteY3" fmla="*/ 38100 h 38100"/>
                </a:gdLst>
                <a:ahLst/>
                <a:cxnLst>
                  <a:cxn ang="0">
                    <a:pos x="connsiteX0" y="connsiteY0"/>
                  </a:cxn>
                  <a:cxn ang="0">
                    <a:pos x="connsiteX1" y="connsiteY1"/>
                  </a:cxn>
                  <a:cxn ang="0">
                    <a:pos x="connsiteX2" y="connsiteY2"/>
                  </a:cxn>
                  <a:cxn ang="0">
                    <a:pos x="connsiteX3" y="connsiteY3"/>
                  </a:cxn>
                </a:cxnLst>
                <a:rect l="l" t="t" r="r" b="b"/>
                <a:pathLst>
                  <a:path w="55245" h="38100">
                    <a:moveTo>
                      <a:pt x="0" y="0"/>
                    </a:moveTo>
                    <a:lnTo>
                      <a:pt x="55245" y="0"/>
                    </a:lnTo>
                    <a:lnTo>
                      <a:pt x="55245" y="38100"/>
                    </a:lnTo>
                    <a:lnTo>
                      <a:pt x="0" y="38100"/>
                    </a:lnTo>
                    <a:close/>
                  </a:path>
                </a:pathLst>
              </a:custGeom>
              <a:grpFill/>
              <a:ln w="9525" cap="flat">
                <a:noFill/>
                <a:prstDash val="solid"/>
                <a:miter/>
              </a:ln>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000" b="0" i="0" u="none" strike="noStrike" kern="1200" cap="none" spc="0" normalizeH="0" baseline="0" noProof="0">
                  <a:ln>
                    <a:noFill/>
                  </a:ln>
                  <a:solidFill>
                    <a:srgbClr val="000000"/>
                  </a:solidFill>
                  <a:effectLst/>
                  <a:uLnTx/>
                  <a:uFillTx/>
                  <a:latin typeface="Georgia"/>
                  <a:ea typeface="+mn-ea"/>
                  <a:cs typeface="+mn-cs"/>
                </a:endParaRPr>
              </a:p>
            </p:txBody>
          </p:sp>
          <p:sp>
            <p:nvSpPr>
              <p:cNvPr id="42" name="Freeform: Shape 41">
                <a:extLst>
                  <a:ext uri="{FF2B5EF4-FFF2-40B4-BE49-F238E27FC236}">
                    <a16:creationId xmlns:a16="http://schemas.microsoft.com/office/drawing/2014/main" id="{169C4CF9-35B4-F307-6E73-DC1A514485C7}"/>
                  </a:ext>
                </a:extLst>
              </p:cNvPr>
              <p:cNvSpPr/>
              <p:nvPr/>
            </p:nvSpPr>
            <p:spPr>
              <a:xfrm>
                <a:off x="7273716" y="2883699"/>
                <a:ext cx="55247" cy="38101"/>
              </a:xfrm>
              <a:custGeom>
                <a:avLst/>
                <a:gdLst>
                  <a:gd name="connsiteX0" fmla="*/ 0 w 55245"/>
                  <a:gd name="connsiteY0" fmla="*/ 0 h 38100"/>
                  <a:gd name="connsiteX1" fmla="*/ 55245 w 55245"/>
                  <a:gd name="connsiteY1" fmla="*/ 0 h 38100"/>
                  <a:gd name="connsiteX2" fmla="*/ 55245 w 55245"/>
                  <a:gd name="connsiteY2" fmla="*/ 38100 h 38100"/>
                  <a:gd name="connsiteX3" fmla="*/ 0 w 55245"/>
                  <a:gd name="connsiteY3" fmla="*/ 38100 h 38100"/>
                </a:gdLst>
                <a:ahLst/>
                <a:cxnLst>
                  <a:cxn ang="0">
                    <a:pos x="connsiteX0" y="connsiteY0"/>
                  </a:cxn>
                  <a:cxn ang="0">
                    <a:pos x="connsiteX1" y="connsiteY1"/>
                  </a:cxn>
                  <a:cxn ang="0">
                    <a:pos x="connsiteX2" y="connsiteY2"/>
                  </a:cxn>
                  <a:cxn ang="0">
                    <a:pos x="connsiteX3" y="connsiteY3"/>
                  </a:cxn>
                </a:cxnLst>
                <a:rect l="l" t="t" r="r" b="b"/>
                <a:pathLst>
                  <a:path w="55245" h="38100">
                    <a:moveTo>
                      <a:pt x="0" y="0"/>
                    </a:moveTo>
                    <a:lnTo>
                      <a:pt x="55245" y="0"/>
                    </a:lnTo>
                    <a:lnTo>
                      <a:pt x="55245" y="38100"/>
                    </a:lnTo>
                    <a:lnTo>
                      <a:pt x="0" y="38100"/>
                    </a:lnTo>
                    <a:close/>
                  </a:path>
                </a:pathLst>
              </a:custGeom>
              <a:grpFill/>
              <a:ln w="9525" cap="flat">
                <a:noFill/>
                <a:prstDash val="solid"/>
                <a:miter/>
              </a:ln>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000" b="0" i="0" u="none" strike="noStrike" kern="1200" cap="none" spc="0" normalizeH="0" baseline="0" noProof="0">
                  <a:ln>
                    <a:noFill/>
                  </a:ln>
                  <a:solidFill>
                    <a:srgbClr val="000000"/>
                  </a:solidFill>
                  <a:effectLst/>
                  <a:uLnTx/>
                  <a:uFillTx/>
                  <a:latin typeface="Georgia"/>
                  <a:ea typeface="+mn-ea"/>
                  <a:cs typeface="+mn-cs"/>
                </a:endParaRPr>
              </a:p>
            </p:txBody>
          </p:sp>
          <p:sp>
            <p:nvSpPr>
              <p:cNvPr id="43" name="Freeform: Shape 42">
                <a:extLst>
                  <a:ext uri="{FF2B5EF4-FFF2-40B4-BE49-F238E27FC236}">
                    <a16:creationId xmlns:a16="http://schemas.microsoft.com/office/drawing/2014/main" id="{F70775AB-BF22-0237-0023-C1A5C77813B2}"/>
                  </a:ext>
                </a:extLst>
              </p:cNvPr>
              <p:cNvSpPr/>
              <p:nvPr/>
            </p:nvSpPr>
            <p:spPr>
              <a:xfrm>
                <a:off x="7273705" y="2978961"/>
                <a:ext cx="226694" cy="38101"/>
              </a:xfrm>
              <a:custGeom>
                <a:avLst/>
                <a:gdLst>
                  <a:gd name="connsiteX0" fmla="*/ 0 w 226695"/>
                  <a:gd name="connsiteY0" fmla="*/ 0 h 38100"/>
                  <a:gd name="connsiteX1" fmla="*/ 226695 w 226695"/>
                  <a:gd name="connsiteY1" fmla="*/ 0 h 38100"/>
                  <a:gd name="connsiteX2" fmla="*/ 226695 w 226695"/>
                  <a:gd name="connsiteY2" fmla="*/ 38100 h 38100"/>
                  <a:gd name="connsiteX3" fmla="*/ 0 w 226695"/>
                  <a:gd name="connsiteY3" fmla="*/ 38100 h 38100"/>
                </a:gdLst>
                <a:ahLst/>
                <a:cxnLst>
                  <a:cxn ang="0">
                    <a:pos x="connsiteX0" y="connsiteY0"/>
                  </a:cxn>
                  <a:cxn ang="0">
                    <a:pos x="connsiteX1" y="connsiteY1"/>
                  </a:cxn>
                  <a:cxn ang="0">
                    <a:pos x="connsiteX2" y="connsiteY2"/>
                  </a:cxn>
                  <a:cxn ang="0">
                    <a:pos x="connsiteX3" y="connsiteY3"/>
                  </a:cxn>
                </a:cxnLst>
                <a:rect l="l" t="t" r="r" b="b"/>
                <a:pathLst>
                  <a:path w="226695" h="38100">
                    <a:moveTo>
                      <a:pt x="0" y="0"/>
                    </a:moveTo>
                    <a:lnTo>
                      <a:pt x="226695" y="0"/>
                    </a:lnTo>
                    <a:lnTo>
                      <a:pt x="226695" y="38100"/>
                    </a:lnTo>
                    <a:lnTo>
                      <a:pt x="0" y="38100"/>
                    </a:lnTo>
                    <a:close/>
                  </a:path>
                </a:pathLst>
              </a:custGeom>
              <a:grpFill/>
              <a:ln w="9525" cap="flat">
                <a:noFill/>
                <a:prstDash val="solid"/>
                <a:miter/>
              </a:ln>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000" b="0" i="0" u="none" strike="noStrike" kern="1200" cap="none" spc="0" normalizeH="0" baseline="0" noProof="0">
                  <a:ln>
                    <a:noFill/>
                  </a:ln>
                  <a:solidFill>
                    <a:srgbClr val="000000"/>
                  </a:solidFill>
                  <a:effectLst/>
                  <a:uLnTx/>
                  <a:uFillTx/>
                  <a:latin typeface="Georgia"/>
                  <a:ea typeface="+mn-ea"/>
                  <a:cs typeface="+mn-cs"/>
                </a:endParaRPr>
              </a:p>
            </p:txBody>
          </p:sp>
          <p:sp>
            <p:nvSpPr>
              <p:cNvPr id="44" name="Freeform: Shape 43">
                <a:extLst>
                  <a:ext uri="{FF2B5EF4-FFF2-40B4-BE49-F238E27FC236}">
                    <a16:creationId xmlns:a16="http://schemas.microsoft.com/office/drawing/2014/main" id="{FB3093E5-BAD6-1633-6E6D-7176082CB60D}"/>
                  </a:ext>
                </a:extLst>
              </p:cNvPr>
              <p:cNvSpPr/>
              <p:nvPr/>
            </p:nvSpPr>
            <p:spPr>
              <a:xfrm>
                <a:off x="7273713" y="3074245"/>
                <a:ext cx="369571" cy="38101"/>
              </a:xfrm>
              <a:custGeom>
                <a:avLst/>
                <a:gdLst>
                  <a:gd name="connsiteX0" fmla="*/ 0 w 369570"/>
                  <a:gd name="connsiteY0" fmla="*/ 0 h 38100"/>
                  <a:gd name="connsiteX1" fmla="*/ 369570 w 369570"/>
                  <a:gd name="connsiteY1" fmla="*/ 0 h 38100"/>
                  <a:gd name="connsiteX2" fmla="*/ 369570 w 369570"/>
                  <a:gd name="connsiteY2" fmla="*/ 38100 h 38100"/>
                  <a:gd name="connsiteX3" fmla="*/ 0 w 369570"/>
                  <a:gd name="connsiteY3" fmla="*/ 38100 h 38100"/>
                </a:gdLst>
                <a:ahLst/>
                <a:cxnLst>
                  <a:cxn ang="0">
                    <a:pos x="connsiteX0" y="connsiteY0"/>
                  </a:cxn>
                  <a:cxn ang="0">
                    <a:pos x="connsiteX1" y="connsiteY1"/>
                  </a:cxn>
                  <a:cxn ang="0">
                    <a:pos x="connsiteX2" y="connsiteY2"/>
                  </a:cxn>
                  <a:cxn ang="0">
                    <a:pos x="connsiteX3" y="connsiteY3"/>
                  </a:cxn>
                </a:cxnLst>
                <a:rect l="l" t="t" r="r" b="b"/>
                <a:pathLst>
                  <a:path w="369570" h="38100">
                    <a:moveTo>
                      <a:pt x="0" y="0"/>
                    </a:moveTo>
                    <a:lnTo>
                      <a:pt x="369570" y="0"/>
                    </a:lnTo>
                    <a:lnTo>
                      <a:pt x="369570" y="38100"/>
                    </a:lnTo>
                    <a:lnTo>
                      <a:pt x="0" y="38100"/>
                    </a:lnTo>
                    <a:close/>
                  </a:path>
                </a:pathLst>
              </a:custGeom>
              <a:grpFill/>
              <a:ln w="9525" cap="flat">
                <a:noFill/>
                <a:prstDash val="solid"/>
                <a:miter/>
              </a:ln>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000" b="0" i="0" u="none" strike="noStrike" kern="1200" cap="none" spc="0" normalizeH="0" baseline="0" noProof="0">
                  <a:ln>
                    <a:noFill/>
                  </a:ln>
                  <a:solidFill>
                    <a:srgbClr val="000000"/>
                  </a:solidFill>
                  <a:effectLst/>
                  <a:uLnTx/>
                  <a:uFillTx/>
                  <a:latin typeface="Georgia"/>
                  <a:ea typeface="+mn-ea"/>
                  <a:cs typeface="+mn-cs"/>
                </a:endParaRPr>
              </a:p>
            </p:txBody>
          </p:sp>
        </p:grpSp>
        <p:grpSp>
          <p:nvGrpSpPr>
            <p:cNvPr id="15" name="Graphic 17">
              <a:extLst>
                <a:ext uri="{FF2B5EF4-FFF2-40B4-BE49-F238E27FC236}">
                  <a16:creationId xmlns:a16="http://schemas.microsoft.com/office/drawing/2014/main" id="{B8ECD614-9E68-01C8-4C62-FE19734BECE5}"/>
                </a:ext>
              </a:extLst>
            </p:cNvPr>
            <p:cNvGrpSpPr/>
            <p:nvPr/>
          </p:nvGrpSpPr>
          <p:grpSpPr>
            <a:xfrm>
              <a:off x="8849987" y="2948768"/>
              <a:ext cx="577057" cy="577063"/>
              <a:chOff x="7481101" y="1699342"/>
              <a:chExt cx="590545" cy="590551"/>
            </a:xfrm>
            <a:solidFill>
              <a:srgbClr val="009CDE"/>
            </a:solidFill>
          </p:grpSpPr>
          <p:sp>
            <p:nvSpPr>
              <p:cNvPr id="26" name="Freeform: Shape 25">
                <a:extLst>
                  <a:ext uri="{FF2B5EF4-FFF2-40B4-BE49-F238E27FC236}">
                    <a16:creationId xmlns:a16="http://schemas.microsoft.com/office/drawing/2014/main" id="{AF1A0C33-E59A-15DC-17DE-EA80B80036F4}"/>
                  </a:ext>
                </a:extLst>
              </p:cNvPr>
              <p:cNvSpPr/>
              <p:nvPr/>
            </p:nvSpPr>
            <p:spPr>
              <a:xfrm>
                <a:off x="7519200" y="1927940"/>
                <a:ext cx="95251" cy="95251"/>
              </a:xfrm>
              <a:custGeom>
                <a:avLst/>
                <a:gdLst>
                  <a:gd name="connsiteX0" fmla="*/ 95250 w 95250"/>
                  <a:gd name="connsiteY0" fmla="*/ 47625 h 95250"/>
                  <a:gd name="connsiteX1" fmla="*/ 47625 w 95250"/>
                  <a:gd name="connsiteY1" fmla="*/ 0 h 95250"/>
                  <a:gd name="connsiteX2" fmla="*/ 0 w 95250"/>
                  <a:gd name="connsiteY2" fmla="*/ 47625 h 95250"/>
                  <a:gd name="connsiteX3" fmla="*/ 47625 w 95250"/>
                  <a:gd name="connsiteY3" fmla="*/ 95250 h 95250"/>
                  <a:gd name="connsiteX4" fmla="*/ 95250 w 95250"/>
                  <a:gd name="connsiteY4" fmla="*/ 47625 h 95250"/>
                  <a:gd name="connsiteX5" fmla="*/ 47625 w 95250"/>
                  <a:gd name="connsiteY5" fmla="*/ 76200 h 95250"/>
                  <a:gd name="connsiteX6" fmla="*/ 19050 w 95250"/>
                  <a:gd name="connsiteY6" fmla="*/ 47625 h 95250"/>
                  <a:gd name="connsiteX7" fmla="*/ 47625 w 95250"/>
                  <a:gd name="connsiteY7" fmla="*/ 19050 h 95250"/>
                  <a:gd name="connsiteX8" fmla="*/ 76200 w 95250"/>
                  <a:gd name="connsiteY8" fmla="*/ 47625 h 95250"/>
                  <a:gd name="connsiteX9" fmla="*/ 47625 w 95250"/>
                  <a:gd name="connsiteY9" fmla="*/ 76200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250" h="95250">
                    <a:moveTo>
                      <a:pt x="95250" y="47625"/>
                    </a:moveTo>
                    <a:cubicBezTo>
                      <a:pt x="95250" y="21365"/>
                      <a:pt x="73885" y="0"/>
                      <a:pt x="47625" y="0"/>
                    </a:cubicBezTo>
                    <a:cubicBezTo>
                      <a:pt x="21365" y="0"/>
                      <a:pt x="0" y="21365"/>
                      <a:pt x="0" y="47625"/>
                    </a:cubicBezTo>
                    <a:cubicBezTo>
                      <a:pt x="0" y="73885"/>
                      <a:pt x="21365" y="95250"/>
                      <a:pt x="47625" y="95250"/>
                    </a:cubicBezTo>
                    <a:cubicBezTo>
                      <a:pt x="73885" y="95250"/>
                      <a:pt x="95250" y="73885"/>
                      <a:pt x="95250" y="47625"/>
                    </a:cubicBezTo>
                    <a:close/>
                    <a:moveTo>
                      <a:pt x="47625" y="76200"/>
                    </a:moveTo>
                    <a:cubicBezTo>
                      <a:pt x="31871" y="76200"/>
                      <a:pt x="19050" y="63379"/>
                      <a:pt x="19050" y="47625"/>
                    </a:cubicBezTo>
                    <a:cubicBezTo>
                      <a:pt x="19050" y="31871"/>
                      <a:pt x="31871" y="19050"/>
                      <a:pt x="47625" y="19050"/>
                    </a:cubicBezTo>
                    <a:cubicBezTo>
                      <a:pt x="63379" y="19050"/>
                      <a:pt x="76200" y="31871"/>
                      <a:pt x="76200" y="47625"/>
                    </a:cubicBezTo>
                    <a:cubicBezTo>
                      <a:pt x="76200" y="63379"/>
                      <a:pt x="63379" y="76200"/>
                      <a:pt x="47625" y="76200"/>
                    </a:cubicBezTo>
                    <a:close/>
                  </a:path>
                </a:pathLst>
              </a:custGeom>
              <a:grpFill/>
              <a:ln w="9525" cap="flat">
                <a:noFill/>
                <a:prstDash val="solid"/>
                <a:miter/>
              </a:ln>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000" b="0" i="0" u="none" strike="noStrike" kern="1200" cap="none" spc="0" normalizeH="0" baseline="0" noProof="0">
                  <a:ln>
                    <a:noFill/>
                  </a:ln>
                  <a:solidFill>
                    <a:srgbClr val="000000"/>
                  </a:solidFill>
                  <a:effectLst/>
                  <a:uLnTx/>
                  <a:uFillTx/>
                  <a:latin typeface="Georgia"/>
                  <a:ea typeface="+mn-ea"/>
                  <a:cs typeface="+mn-cs"/>
                </a:endParaRPr>
              </a:p>
            </p:txBody>
          </p:sp>
          <p:sp>
            <p:nvSpPr>
              <p:cNvPr id="27" name="Freeform: Shape 26">
                <a:extLst>
                  <a:ext uri="{FF2B5EF4-FFF2-40B4-BE49-F238E27FC236}">
                    <a16:creationId xmlns:a16="http://schemas.microsoft.com/office/drawing/2014/main" id="{66D79500-7AF6-8BA5-977C-9DCDC4EEEA52}"/>
                  </a:ext>
                </a:extLst>
              </p:cNvPr>
              <p:cNvSpPr/>
              <p:nvPr/>
            </p:nvSpPr>
            <p:spPr>
              <a:xfrm>
                <a:off x="7900196" y="1851740"/>
                <a:ext cx="171450" cy="171450"/>
              </a:xfrm>
              <a:custGeom>
                <a:avLst/>
                <a:gdLst>
                  <a:gd name="connsiteX0" fmla="*/ 85725 w 171450"/>
                  <a:gd name="connsiteY0" fmla="*/ 0 h 171450"/>
                  <a:gd name="connsiteX1" fmla="*/ 0 w 171450"/>
                  <a:gd name="connsiteY1" fmla="*/ 85725 h 171450"/>
                  <a:gd name="connsiteX2" fmla="*/ 85725 w 171450"/>
                  <a:gd name="connsiteY2" fmla="*/ 171450 h 171450"/>
                  <a:gd name="connsiteX3" fmla="*/ 171450 w 171450"/>
                  <a:gd name="connsiteY3" fmla="*/ 85725 h 171450"/>
                  <a:gd name="connsiteX4" fmla="*/ 85725 w 171450"/>
                  <a:gd name="connsiteY4" fmla="*/ 0 h 171450"/>
                  <a:gd name="connsiteX5" fmla="*/ 85725 w 171450"/>
                  <a:gd name="connsiteY5" fmla="*/ 152400 h 171450"/>
                  <a:gd name="connsiteX6" fmla="*/ 19050 w 171450"/>
                  <a:gd name="connsiteY6" fmla="*/ 85725 h 171450"/>
                  <a:gd name="connsiteX7" fmla="*/ 85725 w 171450"/>
                  <a:gd name="connsiteY7" fmla="*/ 19050 h 171450"/>
                  <a:gd name="connsiteX8" fmla="*/ 152400 w 171450"/>
                  <a:gd name="connsiteY8" fmla="*/ 85725 h 171450"/>
                  <a:gd name="connsiteX9" fmla="*/ 85725 w 171450"/>
                  <a:gd name="connsiteY9" fmla="*/ 15240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1450" h="171450">
                    <a:moveTo>
                      <a:pt x="85725" y="0"/>
                    </a:moveTo>
                    <a:cubicBezTo>
                      <a:pt x="38452" y="0"/>
                      <a:pt x="0" y="38462"/>
                      <a:pt x="0" y="85725"/>
                    </a:cubicBezTo>
                    <a:cubicBezTo>
                      <a:pt x="0" y="132988"/>
                      <a:pt x="38452" y="171450"/>
                      <a:pt x="85725" y="171450"/>
                    </a:cubicBezTo>
                    <a:cubicBezTo>
                      <a:pt x="132998" y="171450"/>
                      <a:pt x="171450" y="132988"/>
                      <a:pt x="171450" y="85725"/>
                    </a:cubicBezTo>
                    <a:cubicBezTo>
                      <a:pt x="171450" y="38462"/>
                      <a:pt x="132998" y="0"/>
                      <a:pt x="85725" y="0"/>
                    </a:cubicBezTo>
                    <a:close/>
                    <a:moveTo>
                      <a:pt x="85725" y="152400"/>
                    </a:moveTo>
                    <a:cubicBezTo>
                      <a:pt x="48968" y="152400"/>
                      <a:pt x="19050" y="122492"/>
                      <a:pt x="19050" y="85725"/>
                    </a:cubicBezTo>
                    <a:cubicBezTo>
                      <a:pt x="19050" y="48958"/>
                      <a:pt x="48968" y="19050"/>
                      <a:pt x="85725" y="19050"/>
                    </a:cubicBezTo>
                    <a:cubicBezTo>
                      <a:pt x="122482" y="19050"/>
                      <a:pt x="152400" y="48958"/>
                      <a:pt x="152400" y="85725"/>
                    </a:cubicBezTo>
                    <a:cubicBezTo>
                      <a:pt x="152400" y="122492"/>
                      <a:pt x="122482" y="152400"/>
                      <a:pt x="85725" y="152400"/>
                    </a:cubicBezTo>
                    <a:close/>
                  </a:path>
                </a:pathLst>
              </a:custGeom>
              <a:grpFill/>
              <a:ln w="9525" cap="flat">
                <a:noFill/>
                <a:prstDash val="solid"/>
                <a:miter/>
              </a:ln>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000" b="0" i="0" u="none" strike="noStrike" kern="1200" cap="none" spc="0" normalizeH="0" baseline="0" noProof="0">
                  <a:ln>
                    <a:noFill/>
                  </a:ln>
                  <a:solidFill>
                    <a:srgbClr val="000000"/>
                  </a:solidFill>
                  <a:effectLst/>
                  <a:uLnTx/>
                  <a:uFillTx/>
                  <a:latin typeface="Georgia"/>
                  <a:ea typeface="+mn-ea"/>
                  <a:cs typeface="+mn-cs"/>
                </a:endParaRPr>
              </a:p>
            </p:txBody>
          </p:sp>
          <p:sp>
            <p:nvSpPr>
              <p:cNvPr id="28" name="Freeform: Shape 27">
                <a:extLst>
                  <a:ext uri="{FF2B5EF4-FFF2-40B4-BE49-F238E27FC236}">
                    <a16:creationId xmlns:a16="http://schemas.microsoft.com/office/drawing/2014/main" id="{65394E6C-39B9-8082-E945-3F5820267A31}"/>
                  </a:ext>
                </a:extLst>
              </p:cNvPr>
              <p:cNvSpPr/>
              <p:nvPr/>
            </p:nvSpPr>
            <p:spPr>
              <a:xfrm>
                <a:off x="7719220" y="2137490"/>
                <a:ext cx="95251" cy="19050"/>
              </a:xfrm>
              <a:custGeom>
                <a:avLst/>
                <a:gdLst>
                  <a:gd name="connsiteX0" fmla="*/ 0 w 95250"/>
                  <a:gd name="connsiteY0" fmla="*/ 0 h 19050"/>
                  <a:gd name="connsiteX1" fmla="*/ 95250 w 95250"/>
                  <a:gd name="connsiteY1" fmla="*/ 0 h 19050"/>
                  <a:gd name="connsiteX2" fmla="*/ 95250 w 95250"/>
                  <a:gd name="connsiteY2" fmla="*/ 19050 h 19050"/>
                  <a:gd name="connsiteX3" fmla="*/ 0 w 95250"/>
                  <a:gd name="connsiteY3" fmla="*/ 19050 h 19050"/>
                </a:gdLst>
                <a:ahLst/>
                <a:cxnLst>
                  <a:cxn ang="0">
                    <a:pos x="connsiteX0" y="connsiteY0"/>
                  </a:cxn>
                  <a:cxn ang="0">
                    <a:pos x="connsiteX1" y="connsiteY1"/>
                  </a:cxn>
                  <a:cxn ang="0">
                    <a:pos x="connsiteX2" y="connsiteY2"/>
                  </a:cxn>
                  <a:cxn ang="0">
                    <a:pos x="connsiteX3" y="connsiteY3"/>
                  </a:cxn>
                </a:cxnLst>
                <a:rect l="l" t="t" r="r" b="b"/>
                <a:pathLst>
                  <a:path w="95250" h="19050">
                    <a:moveTo>
                      <a:pt x="0" y="0"/>
                    </a:moveTo>
                    <a:lnTo>
                      <a:pt x="95250" y="0"/>
                    </a:lnTo>
                    <a:lnTo>
                      <a:pt x="95250" y="19050"/>
                    </a:lnTo>
                    <a:lnTo>
                      <a:pt x="0" y="19050"/>
                    </a:lnTo>
                    <a:close/>
                  </a:path>
                </a:pathLst>
              </a:custGeom>
              <a:grpFill/>
              <a:ln w="9525" cap="flat">
                <a:noFill/>
                <a:prstDash val="solid"/>
                <a:miter/>
              </a:ln>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000" b="0" i="0" u="none" strike="noStrike" kern="1200" cap="none" spc="0" normalizeH="0" baseline="0" noProof="0">
                  <a:ln>
                    <a:noFill/>
                  </a:ln>
                  <a:solidFill>
                    <a:srgbClr val="000000"/>
                  </a:solidFill>
                  <a:effectLst/>
                  <a:uLnTx/>
                  <a:uFillTx/>
                  <a:latin typeface="Georgia"/>
                  <a:ea typeface="+mn-ea"/>
                  <a:cs typeface="+mn-cs"/>
                </a:endParaRPr>
              </a:p>
            </p:txBody>
          </p:sp>
          <p:sp>
            <p:nvSpPr>
              <p:cNvPr id="29" name="Freeform: Shape 28">
                <a:extLst>
                  <a:ext uri="{FF2B5EF4-FFF2-40B4-BE49-F238E27FC236}">
                    <a16:creationId xmlns:a16="http://schemas.microsoft.com/office/drawing/2014/main" id="{AA8D228E-518A-5D4F-B51F-636FC2DAC987}"/>
                  </a:ext>
                </a:extLst>
              </p:cNvPr>
              <p:cNvSpPr/>
              <p:nvPr/>
            </p:nvSpPr>
            <p:spPr>
              <a:xfrm>
                <a:off x="7941092" y="1911681"/>
                <a:ext cx="89668" cy="77352"/>
              </a:xfrm>
              <a:custGeom>
                <a:avLst/>
                <a:gdLst>
                  <a:gd name="connsiteX0" fmla="*/ 25784 w 89668"/>
                  <a:gd name="connsiteY0" fmla="*/ 50416 h 77352"/>
                  <a:gd name="connsiteX1" fmla="*/ 13468 w 89668"/>
                  <a:gd name="connsiteY1" fmla="*/ 38100 h 77352"/>
                  <a:gd name="connsiteX2" fmla="*/ 0 w 89668"/>
                  <a:gd name="connsiteY2" fmla="*/ 51568 h 77352"/>
                  <a:gd name="connsiteX3" fmla="*/ 25784 w 89668"/>
                  <a:gd name="connsiteY3" fmla="*/ 77353 h 77352"/>
                  <a:gd name="connsiteX4" fmla="*/ 89668 w 89668"/>
                  <a:gd name="connsiteY4" fmla="*/ 13468 h 77352"/>
                  <a:gd name="connsiteX5" fmla="*/ 76200 w 89668"/>
                  <a:gd name="connsiteY5" fmla="*/ 0 h 7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68" h="77352">
                    <a:moveTo>
                      <a:pt x="25784" y="50416"/>
                    </a:moveTo>
                    <a:lnTo>
                      <a:pt x="13468" y="38100"/>
                    </a:lnTo>
                    <a:lnTo>
                      <a:pt x="0" y="51568"/>
                    </a:lnTo>
                    <a:lnTo>
                      <a:pt x="25784" y="77353"/>
                    </a:lnTo>
                    <a:lnTo>
                      <a:pt x="89668" y="13468"/>
                    </a:lnTo>
                    <a:lnTo>
                      <a:pt x="76200" y="0"/>
                    </a:lnTo>
                    <a:close/>
                  </a:path>
                </a:pathLst>
              </a:custGeom>
              <a:grpFill/>
              <a:ln w="9525" cap="flat">
                <a:noFill/>
                <a:prstDash val="solid"/>
                <a:miter/>
              </a:ln>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000" b="0" i="0" u="none" strike="noStrike" kern="1200" cap="none" spc="0" normalizeH="0" baseline="0" noProof="0">
                  <a:ln>
                    <a:noFill/>
                  </a:ln>
                  <a:solidFill>
                    <a:srgbClr val="000000"/>
                  </a:solidFill>
                  <a:effectLst/>
                  <a:uLnTx/>
                  <a:uFillTx/>
                  <a:latin typeface="Georgia"/>
                  <a:ea typeface="+mn-ea"/>
                  <a:cs typeface="+mn-cs"/>
                </a:endParaRPr>
              </a:p>
            </p:txBody>
          </p:sp>
          <p:sp>
            <p:nvSpPr>
              <p:cNvPr id="30" name="Freeform: Shape 29">
                <a:extLst>
                  <a:ext uri="{FF2B5EF4-FFF2-40B4-BE49-F238E27FC236}">
                    <a16:creationId xmlns:a16="http://schemas.microsoft.com/office/drawing/2014/main" id="{2BAF4D1C-BF93-0C38-A140-5246078D6BB6}"/>
                  </a:ext>
                </a:extLst>
              </p:cNvPr>
              <p:cNvSpPr/>
              <p:nvPr/>
            </p:nvSpPr>
            <p:spPr>
              <a:xfrm>
                <a:off x="7557492" y="1699342"/>
                <a:ext cx="414451" cy="172831"/>
              </a:xfrm>
              <a:custGeom>
                <a:avLst/>
                <a:gdLst>
                  <a:gd name="connsiteX0" fmla="*/ 77572 w 414451"/>
                  <a:gd name="connsiteY0" fmla="*/ 161792 h 172831"/>
                  <a:gd name="connsiteX1" fmla="*/ 74447 w 414451"/>
                  <a:gd name="connsiteY1" fmla="*/ 142999 h 172831"/>
                  <a:gd name="connsiteX2" fmla="*/ 34300 w 414451"/>
                  <a:gd name="connsiteY2" fmla="*/ 149695 h 172831"/>
                  <a:gd name="connsiteX3" fmla="*/ 218885 w 414451"/>
                  <a:gd name="connsiteY3" fmla="*/ 19050 h 172831"/>
                  <a:gd name="connsiteX4" fmla="*/ 397564 w 414451"/>
                  <a:gd name="connsiteY4" fmla="*/ 137284 h 172831"/>
                  <a:gd name="connsiteX5" fmla="*/ 414452 w 414451"/>
                  <a:gd name="connsiteY5" fmla="*/ 128492 h 172831"/>
                  <a:gd name="connsiteX6" fmla="*/ 218885 w 414451"/>
                  <a:gd name="connsiteY6" fmla="*/ 0 h 172831"/>
                  <a:gd name="connsiteX7" fmla="*/ 22365 w 414451"/>
                  <a:gd name="connsiteY7" fmla="*/ 130864 h 172831"/>
                  <a:gd name="connsiteX8" fmla="*/ 18679 w 414451"/>
                  <a:gd name="connsiteY8" fmla="*/ 112424 h 172831"/>
                  <a:gd name="connsiteX9" fmla="*/ 0 w 414451"/>
                  <a:gd name="connsiteY9" fmla="*/ 116167 h 172831"/>
                  <a:gd name="connsiteX10" fmla="*/ 11325 w 414451"/>
                  <a:gd name="connsiteY10" fmla="*/ 172831 h 172831"/>
                  <a:gd name="connsiteX11" fmla="*/ 77572 w 414451"/>
                  <a:gd name="connsiteY11" fmla="*/ 161792 h 172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4451" h="172831">
                    <a:moveTo>
                      <a:pt x="77572" y="161792"/>
                    </a:moveTo>
                    <a:lnTo>
                      <a:pt x="74447" y="142999"/>
                    </a:lnTo>
                    <a:lnTo>
                      <a:pt x="34300" y="149695"/>
                    </a:lnTo>
                    <a:cubicBezTo>
                      <a:pt x="70618" y="69799"/>
                      <a:pt x="141532" y="19050"/>
                      <a:pt x="218885" y="19050"/>
                    </a:cubicBezTo>
                    <a:cubicBezTo>
                      <a:pt x="292265" y="19050"/>
                      <a:pt x="359054" y="63246"/>
                      <a:pt x="397564" y="137284"/>
                    </a:cubicBezTo>
                    <a:lnTo>
                      <a:pt x="414452" y="128492"/>
                    </a:lnTo>
                    <a:cubicBezTo>
                      <a:pt x="372618" y="48035"/>
                      <a:pt x="299504" y="0"/>
                      <a:pt x="218885" y="0"/>
                    </a:cubicBezTo>
                    <a:cubicBezTo>
                      <a:pt x="137627" y="0"/>
                      <a:pt x="63179" y="50540"/>
                      <a:pt x="22365" y="130864"/>
                    </a:cubicBezTo>
                    <a:lnTo>
                      <a:pt x="18679" y="112424"/>
                    </a:lnTo>
                    <a:lnTo>
                      <a:pt x="0" y="116167"/>
                    </a:lnTo>
                    <a:lnTo>
                      <a:pt x="11325" y="172831"/>
                    </a:lnTo>
                    <a:lnTo>
                      <a:pt x="77572" y="161792"/>
                    </a:lnTo>
                    <a:close/>
                  </a:path>
                </a:pathLst>
              </a:custGeom>
              <a:grpFill/>
              <a:ln w="9525" cap="flat">
                <a:noFill/>
                <a:prstDash val="solid"/>
                <a:miter/>
              </a:ln>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000" b="0" i="0" u="none" strike="noStrike" kern="1200" cap="none" spc="0" normalizeH="0" baseline="0" noProof="0">
                  <a:ln>
                    <a:noFill/>
                  </a:ln>
                  <a:solidFill>
                    <a:srgbClr val="000000"/>
                  </a:solidFill>
                  <a:effectLst/>
                  <a:uLnTx/>
                  <a:uFillTx/>
                  <a:latin typeface="Georgia"/>
                  <a:ea typeface="+mn-ea"/>
                  <a:cs typeface="+mn-cs"/>
                </a:endParaRPr>
              </a:p>
            </p:txBody>
          </p:sp>
          <p:sp>
            <p:nvSpPr>
              <p:cNvPr id="31" name="Freeform: Shape 30">
                <a:extLst>
                  <a:ext uri="{FF2B5EF4-FFF2-40B4-BE49-F238E27FC236}">
                    <a16:creationId xmlns:a16="http://schemas.microsoft.com/office/drawing/2014/main" id="{EB805513-AFA2-EDFA-B706-0D755BC509E8}"/>
                  </a:ext>
                </a:extLst>
              </p:cNvPr>
              <p:cNvSpPr/>
              <p:nvPr/>
            </p:nvSpPr>
            <p:spPr>
              <a:xfrm>
                <a:off x="7481101" y="1775544"/>
                <a:ext cx="532714" cy="514349"/>
              </a:xfrm>
              <a:custGeom>
                <a:avLst/>
                <a:gdLst>
                  <a:gd name="connsiteX0" fmla="*/ 453666 w 532714"/>
                  <a:gd name="connsiteY0" fmla="*/ 286426 h 514350"/>
                  <a:gd name="connsiteX1" fmla="*/ 460734 w 532714"/>
                  <a:gd name="connsiteY1" fmla="*/ 304114 h 514350"/>
                  <a:gd name="connsiteX2" fmla="*/ 488813 w 532714"/>
                  <a:gd name="connsiteY2" fmla="*/ 292884 h 514350"/>
                  <a:gd name="connsiteX3" fmla="*/ 457229 w 532714"/>
                  <a:gd name="connsiteY3" fmla="*/ 350129 h 514350"/>
                  <a:gd name="connsiteX4" fmla="*/ 432397 w 532714"/>
                  <a:gd name="connsiteY4" fmla="*/ 308505 h 514350"/>
                  <a:gd name="connsiteX5" fmla="*/ 436893 w 532714"/>
                  <a:gd name="connsiteY5" fmla="*/ 296837 h 514350"/>
                  <a:gd name="connsiteX6" fmla="*/ 424120 w 532714"/>
                  <a:gd name="connsiteY6" fmla="*/ 251984 h 514350"/>
                  <a:gd name="connsiteX7" fmla="*/ 400050 w 532714"/>
                  <a:gd name="connsiteY7" fmla="*/ 188786 h 514350"/>
                  <a:gd name="connsiteX8" fmla="*/ 400050 w 532714"/>
                  <a:gd name="connsiteY8" fmla="*/ 104775 h 514350"/>
                  <a:gd name="connsiteX9" fmla="*/ 295275 w 532714"/>
                  <a:gd name="connsiteY9" fmla="*/ 0 h 514350"/>
                  <a:gd name="connsiteX10" fmla="*/ 209550 w 532714"/>
                  <a:gd name="connsiteY10" fmla="*/ 0 h 514350"/>
                  <a:gd name="connsiteX11" fmla="*/ 161925 w 532714"/>
                  <a:gd name="connsiteY11" fmla="*/ 47625 h 514350"/>
                  <a:gd name="connsiteX12" fmla="*/ 195272 w 532714"/>
                  <a:gd name="connsiteY12" fmla="*/ 92821 h 514350"/>
                  <a:gd name="connsiteX13" fmla="*/ 193739 w 532714"/>
                  <a:gd name="connsiteY13" fmla="*/ 96869 h 514350"/>
                  <a:gd name="connsiteX14" fmla="*/ 182204 w 532714"/>
                  <a:gd name="connsiteY14" fmla="*/ 137274 h 514350"/>
                  <a:gd name="connsiteX15" fmla="*/ 180975 w 532714"/>
                  <a:gd name="connsiteY15" fmla="*/ 145980 h 514350"/>
                  <a:gd name="connsiteX16" fmla="*/ 202616 w 532714"/>
                  <a:gd name="connsiteY16" fmla="*/ 176012 h 514350"/>
                  <a:gd name="connsiteX17" fmla="*/ 209550 w 532714"/>
                  <a:gd name="connsiteY17" fmla="*/ 178318 h 514350"/>
                  <a:gd name="connsiteX18" fmla="*/ 209550 w 532714"/>
                  <a:gd name="connsiteY18" fmla="*/ 196082 h 514350"/>
                  <a:gd name="connsiteX19" fmla="*/ 221866 w 532714"/>
                  <a:gd name="connsiteY19" fmla="*/ 225809 h 514350"/>
                  <a:gd name="connsiteX20" fmla="*/ 247650 w 532714"/>
                  <a:gd name="connsiteY20" fmla="*/ 237744 h 514350"/>
                  <a:gd name="connsiteX21" fmla="*/ 247650 w 532714"/>
                  <a:gd name="connsiteY21" fmla="*/ 257785 h 514350"/>
                  <a:gd name="connsiteX22" fmla="*/ 238144 w 532714"/>
                  <a:gd name="connsiteY22" fmla="*/ 258423 h 514350"/>
                  <a:gd name="connsiteX23" fmla="*/ 123092 w 532714"/>
                  <a:gd name="connsiteY23" fmla="*/ 331460 h 514350"/>
                  <a:gd name="connsiteX24" fmla="*/ 101975 w 532714"/>
                  <a:gd name="connsiteY24" fmla="*/ 285750 h 514350"/>
                  <a:gd name="connsiteX25" fmla="*/ 111452 w 532714"/>
                  <a:gd name="connsiteY25" fmla="*/ 285750 h 514350"/>
                  <a:gd name="connsiteX26" fmla="*/ 116015 w 532714"/>
                  <a:gd name="connsiteY26" fmla="*/ 273167 h 514350"/>
                  <a:gd name="connsiteX27" fmla="*/ 128140 w 532714"/>
                  <a:gd name="connsiteY27" fmla="*/ 278835 h 514350"/>
                  <a:gd name="connsiteX28" fmla="*/ 164525 w 532714"/>
                  <a:gd name="connsiteY28" fmla="*/ 242449 h 514350"/>
                  <a:gd name="connsiteX29" fmla="*/ 158848 w 532714"/>
                  <a:gd name="connsiteY29" fmla="*/ 230324 h 514350"/>
                  <a:gd name="connsiteX30" fmla="*/ 171450 w 532714"/>
                  <a:gd name="connsiteY30" fmla="*/ 225752 h 514350"/>
                  <a:gd name="connsiteX31" fmla="*/ 171450 w 532714"/>
                  <a:gd name="connsiteY31" fmla="*/ 174308 h 514350"/>
                  <a:gd name="connsiteX32" fmla="*/ 158867 w 532714"/>
                  <a:gd name="connsiteY32" fmla="*/ 169736 h 514350"/>
                  <a:gd name="connsiteX33" fmla="*/ 164544 w 532714"/>
                  <a:gd name="connsiteY33" fmla="*/ 157610 h 514350"/>
                  <a:gd name="connsiteX34" fmla="*/ 128159 w 532714"/>
                  <a:gd name="connsiteY34" fmla="*/ 121225 h 514350"/>
                  <a:gd name="connsiteX35" fmla="*/ 116034 w 532714"/>
                  <a:gd name="connsiteY35" fmla="*/ 126892 h 514350"/>
                  <a:gd name="connsiteX36" fmla="*/ 111452 w 532714"/>
                  <a:gd name="connsiteY36" fmla="*/ 114300 h 514350"/>
                  <a:gd name="connsiteX37" fmla="*/ 59998 w 532714"/>
                  <a:gd name="connsiteY37" fmla="*/ 114300 h 514350"/>
                  <a:gd name="connsiteX38" fmla="*/ 55436 w 532714"/>
                  <a:gd name="connsiteY38" fmla="*/ 126883 h 514350"/>
                  <a:gd name="connsiteX39" fmla="*/ 43310 w 532714"/>
                  <a:gd name="connsiteY39" fmla="*/ 121215 h 514350"/>
                  <a:gd name="connsiteX40" fmla="*/ 6925 w 532714"/>
                  <a:gd name="connsiteY40" fmla="*/ 157601 h 514350"/>
                  <a:gd name="connsiteX41" fmla="*/ 12602 w 532714"/>
                  <a:gd name="connsiteY41" fmla="*/ 169726 h 514350"/>
                  <a:gd name="connsiteX42" fmla="*/ 0 w 532714"/>
                  <a:gd name="connsiteY42" fmla="*/ 174298 h 514350"/>
                  <a:gd name="connsiteX43" fmla="*/ 0 w 532714"/>
                  <a:gd name="connsiteY43" fmla="*/ 225743 h 514350"/>
                  <a:gd name="connsiteX44" fmla="*/ 12583 w 532714"/>
                  <a:gd name="connsiteY44" fmla="*/ 230315 h 514350"/>
                  <a:gd name="connsiteX45" fmla="*/ 6906 w 532714"/>
                  <a:gd name="connsiteY45" fmla="*/ 242440 h 514350"/>
                  <a:gd name="connsiteX46" fmla="*/ 43291 w 532714"/>
                  <a:gd name="connsiteY46" fmla="*/ 278825 h 514350"/>
                  <a:gd name="connsiteX47" fmla="*/ 55416 w 532714"/>
                  <a:gd name="connsiteY47" fmla="*/ 273158 h 514350"/>
                  <a:gd name="connsiteX48" fmla="*/ 59998 w 532714"/>
                  <a:gd name="connsiteY48" fmla="*/ 285750 h 514350"/>
                  <a:gd name="connsiteX49" fmla="*/ 81867 w 532714"/>
                  <a:gd name="connsiteY49" fmla="*/ 285750 h 514350"/>
                  <a:gd name="connsiteX50" fmla="*/ 113576 w 532714"/>
                  <a:gd name="connsiteY50" fmla="*/ 352130 h 514350"/>
                  <a:gd name="connsiteX51" fmla="*/ 104775 w 532714"/>
                  <a:gd name="connsiteY51" fmla="*/ 400983 h 514350"/>
                  <a:gd name="connsiteX52" fmla="*/ 180042 w 532714"/>
                  <a:gd name="connsiteY52" fmla="*/ 476250 h 514350"/>
                  <a:gd name="connsiteX53" fmla="*/ 200025 w 532714"/>
                  <a:gd name="connsiteY53" fmla="*/ 476250 h 514350"/>
                  <a:gd name="connsiteX54" fmla="*/ 200025 w 532714"/>
                  <a:gd name="connsiteY54" fmla="*/ 514350 h 514350"/>
                  <a:gd name="connsiteX55" fmla="*/ 371475 w 532714"/>
                  <a:gd name="connsiteY55" fmla="*/ 514350 h 514350"/>
                  <a:gd name="connsiteX56" fmla="*/ 371475 w 532714"/>
                  <a:gd name="connsiteY56" fmla="*/ 476250 h 514350"/>
                  <a:gd name="connsiteX57" fmla="*/ 391458 w 532714"/>
                  <a:gd name="connsiteY57" fmla="*/ 476250 h 514350"/>
                  <a:gd name="connsiteX58" fmla="*/ 466725 w 532714"/>
                  <a:gd name="connsiteY58" fmla="*/ 400983 h 514350"/>
                  <a:gd name="connsiteX59" fmla="*/ 463839 w 532714"/>
                  <a:gd name="connsiteY59" fmla="*/ 372647 h 514350"/>
                  <a:gd name="connsiteX60" fmla="*/ 505282 w 532714"/>
                  <a:gd name="connsiteY60" fmla="*/ 303028 h 514350"/>
                  <a:gd name="connsiteX61" fmla="*/ 515026 w 532714"/>
                  <a:gd name="connsiteY61" fmla="*/ 327393 h 514350"/>
                  <a:gd name="connsiteX62" fmla="*/ 532714 w 532714"/>
                  <a:gd name="connsiteY62" fmla="*/ 320316 h 514350"/>
                  <a:gd name="connsiteX63" fmla="*/ 510130 w 532714"/>
                  <a:gd name="connsiteY63" fmla="*/ 263843 h 514350"/>
                  <a:gd name="connsiteX64" fmla="*/ 453666 w 532714"/>
                  <a:gd name="connsiteY64" fmla="*/ 286426 h 514350"/>
                  <a:gd name="connsiteX65" fmla="*/ 70495 w 532714"/>
                  <a:gd name="connsiteY65" fmla="*/ 258861 h 514350"/>
                  <a:gd name="connsiteX66" fmla="*/ 68475 w 532714"/>
                  <a:gd name="connsiteY66" fmla="*/ 254603 h 514350"/>
                  <a:gd name="connsiteX67" fmla="*/ 58769 w 532714"/>
                  <a:gd name="connsiteY67" fmla="*/ 250574 h 514350"/>
                  <a:gd name="connsiteX68" fmla="*/ 47339 w 532714"/>
                  <a:gd name="connsiteY68" fmla="*/ 255927 h 514350"/>
                  <a:gd name="connsiteX69" fmla="*/ 29832 w 532714"/>
                  <a:gd name="connsiteY69" fmla="*/ 238430 h 514350"/>
                  <a:gd name="connsiteX70" fmla="*/ 35166 w 532714"/>
                  <a:gd name="connsiteY70" fmla="*/ 227019 h 514350"/>
                  <a:gd name="connsiteX71" fmla="*/ 30928 w 532714"/>
                  <a:gd name="connsiteY71" fmla="*/ 216722 h 514350"/>
                  <a:gd name="connsiteX72" fmla="*/ 19050 w 532714"/>
                  <a:gd name="connsiteY72" fmla="*/ 212398 h 514350"/>
                  <a:gd name="connsiteX73" fmla="*/ 19050 w 532714"/>
                  <a:gd name="connsiteY73" fmla="*/ 187643 h 514350"/>
                  <a:gd name="connsiteX74" fmla="*/ 26889 w 532714"/>
                  <a:gd name="connsiteY74" fmla="*/ 184795 h 514350"/>
                  <a:gd name="connsiteX75" fmla="*/ 31109 w 532714"/>
                  <a:gd name="connsiteY75" fmla="*/ 182851 h 514350"/>
                  <a:gd name="connsiteX76" fmla="*/ 35157 w 532714"/>
                  <a:gd name="connsiteY76" fmla="*/ 173031 h 514350"/>
                  <a:gd name="connsiteX77" fmla="*/ 29823 w 532714"/>
                  <a:gd name="connsiteY77" fmla="*/ 161620 h 514350"/>
                  <a:gd name="connsiteX78" fmla="*/ 47330 w 532714"/>
                  <a:gd name="connsiteY78" fmla="*/ 144123 h 514350"/>
                  <a:gd name="connsiteX79" fmla="*/ 58769 w 532714"/>
                  <a:gd name="connsiteY79" fmla="*/ 149476 h 514350"/>
                  <a:gd name="connsiteX80" fmla="*/ 69028 w 532714"/>
                  <a:gd name="connsiteY80" fmla="*/ 145218 h 514350"/>
                  <a:gd name="connsiteX81" fmla="*/ 73352 w 532714"/>
                  <a:gd name="connsiteY81" fmla="*/ 133350 h 514350"/>
                  <a:gd name="connsiteX82" fmla="*/ 98098 w 532714"/>
                  <a:gd name="connsiteY82" fmla="*/ 133350 h 514350"/>
                  <a:gd name="connsiteX83" fmla="*/ 100955 w 532714"/>
                  <a:gd name="connsiteY83" fmla="*/ 141189 h 514350"/>
                  <a:gd name="connsiteX84" fmla="*/ 102975 w 532714"/>
                  <a:gd name="connsiteY84" fmla="*/ 145447 h 514350"/>
                  <a:gd name="connsiteX85" fmla="*/ 112681 w 532714"/>
                  <a:gd name="connsiteY85" fmla="*/ 149476 h 514350"/>
                  <a:gd name="connsiteX86" fmla="*/ 124120 w 532714"/>
                  <a:gd name="connsiteY86" fmla="*/ 144123 h 514350"/>
                  <a:gd name="connsiteX87" fmla="*/ 141627 w 532714"/>
                  <a:gd name="connsiteY87" fmla="*/ 161620 h 514350"/>
                  <a:gd name="connsiteX88" fmla="*/ 136293 w 532714"/>
                  <a:gd name="connsiteY88" fmla="*/ 173031 h 514350"/>
                  <a:gd name="connsiteX89" fmla="*/ 140532 w 532714"/>
                  <a:gd name="connsiteY89" fmla="*/ 183328 h 514350"/>
                  <a:gd name="connsiteX90" fmla="*/ 152400 w 532714"/>
                  <a:gd name="connsiteY90" fmla="*/ 187652 h 514350"/>
                  <a:gd name="connsiteX91" fmla="*/ 152400 w 532714"/>
                  <a:gd name="connsiteY91" fmla="*/ 212408 h 514350"/>
                  <a:gd name="connsiteX92" fmla="*/ 144561 w 532714"/>
                  <a:gd name="connsiteY92" fmla="*/ 215255 h 514350"/>
                  <a:gd name="connsiteX93" fmla="*/ 140341 w 532714"/>
                  <a:gd name="connsiteY93" fmla="*/ 217199 h 514350"/>
                  <a:gd name="connsiteX94" fmla="*/ 136293 w 532714"/>
                  <a:gd name="connsiteY94" fmla="*/ 227019 h 514350"/>
                  <a:gd name="connsiteX95" fmla="*/ 141627 w 532714"/>
                  <a:gd name="connsiteY95" fmla="*/ 238430 h 514350"/>
                  <a:gd name="connsiteX96" fmla="*/ 124120 w 532714"/>
                  <a:gd name="connsiteY96" fmla="*/ 255927 h 514350"/>
                  <a:gd name="connsiteX97" fmla="*/ 112681 w 532714"/>
                  <a:gd name="connsiteY97" fmla="*/ 250574 h 514350"/>
                  <a:gd name="connsiteX98" fmla="*/ 102422 w 532714"/>
                  <a:gd name="connsiteY98" fmla="*/ 254832 h 514350"/>
                  <a:gd name="connsiteX99" fmla="*/ 98098 w 532714"/>
                  <a:gd name="connsiteY99" fmla="*/ 266700 h 514350"/>
                  <a:gd name="connsiteX100" fmla="*/ 73352 w 532714"/>
                  <a:gd name="connsiteY100" fmla="*/ 266700 h 514350"/>
                  <a:gd name="connsiteX101" fmla="*/ 70495 w 532714"/>
                  <a:gd name="connsiteY101" fmla="*/ 258861 h 514350"/>
                  <a:gd name="connsiteX102" fmla="*/ 180975 w 532714"/>
                  <a:gd name="connsiteY102" fmla="*/ 47625 h 514350"/>
                  <a:gd name="connsiteX103" fmla="*/ 209550 w 532714"/>
                  <a:gd name="connsiteY103" fmla="*/ 19050 h 514350"/>
                  <a:gd name="connsiteX104" fmla="*/ 295275 w 532714"/>
                  <a:gd name="connsiteY104" fmla="*/ 19050 h 514350"/>
                  <a:gd name="connsiteX105" fmla="*/ 381000 w 532714"/>
                  <a:gd name="connsiteY105" fmla="*/ 104775 h 514350"/>
                  <a:gd name="connsiteX106" fmla="*/ 381000 w 532714"/>
                  <a:gd name="connsiteY106" fmla="*/ 188786 h 514350"/>
                  <a:gd name="connsiteX107" fmla="*/ 410680 w 532714"/>
                  <a:gd name="connsiteY107" fmla="*/ 265490 h 514350"/>
                  <a:gd name="connsiteX108" fmla="*/ 418319 w 532714"/>
                  <a:gd name="connsiteY108" fmla="*/ 292599 h 514350"/>
                  <a:gd name="connsiteX109" fmla="*/ 417938 w 532714"/>
                  <a:gd name="connsiteY109" fmla="*/ 293675 h 514350"/>
                  <a:gd name="connsiteX110" fmla="*/ 333356 w 532714"/>
                  <a:gd name="connsiteY110" fmla="*/ 258413 h 514350"/>
                  <a:gd name="connsiteX111" fmla="*/ 323850 w 532714"/>
                  <a:gd name="connsiteY111" fmla="*/ 257785 h 514350"/>
                  <a:gd name="connsiteX112" fmla="*/ 323850 w 532714"/>
                  <a:gd name="connsiteY112" fmla="*/ 196196 h 514350"/>
                  <a:gd name="connsiteX113" fmla="*/ 342900 w 532714"/>
                  <a:gd name="connsiteY113" fmla="*/ 161925 h 514350"/>
                  <a:gd name="connsiteX114" fmla="*/ 323850 w 532714"/>
                  <a:gd name="connsiteY114" fmla="*/ 127654 h 514350"/>
                  <a:gd name="connsiteX115" fmla="*/ 323850 w 532714"/>
                  <a:gd name="connsiteY115" fmla="*/ 114300 h 514350"/>
                  <a:gd name="connsiteX116" fmla="*/ 285750 w 532714"/>
                  <a:gd name="connsiteY116" fmla="*/ 76200 h 514350"/>
                  <a:gd name="connsiteX117" fmla="*/ 283997 w 532714"/>
                  <a:gd name="connsiteY117" fmla="*/ 76200 h 514350"/>
                  <a:gd name="connsiteX118" fmla="*/ 285750 w 532714"/>
                  <a:gd name="connsiteY118" fmla="*/ 66675 h 514350"/>
                  <a:gd name="connsiteX119" fmla="*/ 257175 w 532714"/>
                  <a:gd name="connsiteY119" fmla="*/ 38100 h 514350"/>
                  <a:gd name="connsiteX120" fmla="*/ 238125 w 532714"/>
                  <a:gd name="connsiteY120" fmla="*/ 38100 h 514350"/>
                  <a:gd name="connsiteX121" fmla="*/ 238125 w 532714"/>
                  <a:gd name="connsiteY121" fmla="*/ 57150 h 514350"/>
                  <a:gd name="connsiteX122" fmla="*/ 257175 w 532714"/>
                  <a:gd name="connsiteY122" fmla="*/ 57150 h 514350"/>
                  <a:gd name="connsiteX123" fmla="*/ 266700 w 532714"/>
                  <a:gd name="connsiteY123" fmla="*/ 66675 h 514350"/>
                  <a:gd name="connsiteX124" fmla="*/ 257175 w 532714"/>
                  <a:gd name="connsiteY124" fmla="*/ 76200 h 514350"/>
                  <a:gd name="connsiteX125" fmla="*/ 247650 w 532714"/>
                  <a:gd name="connsiteY125" fmla="*/ 76200 h 514350"/>
                  <a:gd name="connsiteX126" fmla="*/ 209550 w 532714"/>
                  <a:gd name="connsiteY126" fmla="*/ 76200 h 514350"/>
                  <a:gd name="connsiteX127" fmla="*/ 180975 w 532714"/>
                  <a:gd name="connsiteY127" fmla="*/ 47625 h 514350"/>
                  <a:gd name="connsiteX128" fmla="*/ 228600 w 532714"/>
                  <a:gd name="connsiteY128" fmla="*/ 196082 h 514350"/>
                  <a:gd name="connsiteX129" fmla="*/ 228600 w 532714"/>
                  <a:gd name="connsiteY129" fmla="*/ 164592 h 514350"/>
                  <a:gd name="connsiteX130" fmla="*/ 208645 w 532714"/>
                  <a:gd name="connsiteY130" fmla="*/ 157944 h 514350"/>
                  <a:gd name="connsiteX131" fmla="*/ 200025 w 532714"/>
                  <a:gd name="connsiteY131" fmla="*/ 145980 h 514350"/>
                  <a:gd name="connsiteX132" fmla="*/ 200520 w 532714"/>
                  <a:gd name="connsiteY132" fmla="*/ 142513 h 514350"/>
                  <a:gd name="connsiteX133" fmla="*/ 212055 w 532714"/>
                  <a:gd name="connsiteY133" fmla="*/ 102108 h 514350"/>
                  <a:gd name="connsiteX134" fmla="*/ 214884 w 532714"/>
                  <a:gd name="connsiteY134" fmla="*/ 95250 h 514350"/>
                  <a:gd name="connsiteX135" fmla="*/ 247650 w 532714"/>
                  <a:gd name="connsiteY135" fmla="*/ 95250 h 514350"/>
                  <a:gd name="connsiteX136" fmla="*/ 257175 w 532714"/>
                  <a:gd name="connsiteY136" fmla="*/ 95250 h 514350"/>
                  <a:gd name="connsiteX137" fmla="*/ 285750 w 532714"/>
                  <a:gd name="connsiteY137" fmla="*/ 95250 h 514350"/>
                  <a:gd name="connsiteX138" fmla="*/ 304800 w 532714"/>
                  <a:gd name="connsiteY138" fmla="*/ 114300 h 514350"/>
                  <a:gd name="connsiteX139" fmla="*/ 304800 w 532714"/>
                  <a:gd name="connsiteY139" fmla="*/ 139236 h 514350"/>
                  <a:gd name="connsiteX140" fmla="*/ 312077 w 532714"/>
                  <a:gd name="connsiteY140" fmla="*/ 142875 h 514350"/>
                  <a:gd name="connsiteX141" fmla="*/ 323850 w 532714"/>
                  <a:gd name="connsiteY141" fmla="*/ 161925 h 514350"/>
                  <a:gd name="connsiteX142" fmla="*/ 312077 w 532714"/>
                  <a:gd name="connsiteY142" fmla="*/ 180975 h 514350"/>
                  <a:gd name="connsiteX143" fmla="*/ 304800 w 532714"/>
                  <a:gd name="connsiteY143" fmla="*/ 184614 h 514350"/>
                  <a:gd name="connsiteX144" fmla="*/ 304800 w 532714"/>
                  <a:gd name="connsiteY144" fmla="*/ 266700 h 514350"/>
                  <a:gd name="connsiteX145" fmla="*/ 285750 w 532714"/>
                  <a:gd name="connsiteY145" fmla="*/ 285750 h 514350"/>
                  <a:gd name="connsiteX146" fmla="*/ 266700 w 532714"/>
                  <a:gd name="connsiteY146" fmla="*/ 266700 h 514350"/>
                  <a:gd name="connsiteX147" fmla="*/ 266700 w 532714"/>
                  <a:gd name="connsiteY147" fmla="*/ 238125 h 514350"/>
                  <a:gd name="connsiteX148" fmla="*/ 285750 w 532714"/>
                  <a:gd name="connsiteY148" fmla="*/ 238125 h 514350"/>
                  <a:gd name="connsiteX149" fmla="*/ 285750 w 532714"/>
                  <a:gd name="connsiteY149" fmla="*/ 219075 h 514350"/>
                  <a:gd name="connsiteX150" fmla="*/ 251593 w 532714"/>
                  <a:gd name="connsiteY150" fmla="*/ 219075 h 514350"/>
                  <a:gd name="connsiteX151" fmla="*/ 251584 w 532714"/>
                  <a:gd name="connsiteY151" fmla="*/ 219075 h 514350"/>
                  <a:gd name="connsiteX152" fmla="*/ 235334 w 532714"/>
                  <a:gd name="connsiteY152" fmla="*/ 212331 h 514350"/>
                  <a:gd name="connsiteX153" fmla="*/ 228600 w 532714"/>
                  <a:gd name="connsiteY153" fmla="*/ 196082 h 514350"/>
                  <a:gd name="connsiteX154" fmla="*/ 352425 w 532714"/>
                  <a:gd name="connsiteY154" fmla="*/ 495300 h 514350"/>
                  <a:gd name="connsiteX155" fmla="*/ 219075 w 532714"/>
                  <a:gd name="connsiteY155" fmla="*/ 495300 h 514350"/>
                  <a:gd name="connsiteX156" fmla="*/ 219075 w 532714"/>
                  <a:gd name="connsiteY156" fmla="*/ 476250 h 514350"/>
                  <a:gd name="connsiteX157" fmla="*/ 239763 w 532714"/>
                  <a:gd name="connsiteY157" fmla="*/ 476250 h 514350"/>
                  <a:gd name="connsiteX158" fmla="*/ 276225 w 532714"/>
                  <a:gd name="connsiteY158" fmla="*/ 439779 h 514350"/>
                  <a:gd name="connsiteX159" fmla="*/ 276225 w 532714"/>
                  <a:gd name="connsiteY159" fmla="*/ 436512 h 514350"/>
                  <a:gd name="connsiteX160" fmla="*/ 239763 w 532714"/>
                  <a:gd name="connsiteY160" fmla="*/ 400050 h 514350"/>
                  <a:gd name="connsiteX161" fmla="*/ 219075 w 532714"/>
                  <a:gd name="connsiteY161" fmla="*/ 406537 h 514350"/>
                  <a:gd name="connsiteX162" fmla="*/ 219075 w 532714"/>
                  <a:gd name="connsiteY162" fmla="*/ 342900 h 514350"/>
                  <a:gd name="connsiteX163" fmla="*/ 352425 w 532714"/>
                  <a:gd name="connsiteY163" fmla="*/ 342900 h 514350"/>
                  <a:gd name="connsiteX164" fmla="*/ 352425 w 532714"/>
                  <a:gd name="connsiteY164" fmla="*/ 406546 h 514350"/>
                  <a:gd name="connsiteX165" fmla="*/ 331737 w 532714"/>
                  <a:gd name="connsiteY165" fmla="*/ 400050 h 514350"/>
                  <a:gd name="connsiteX166" fmla="*/ 295275 w 532714"/>
                  <a:gd name="connsiteY166" fmla="*/ 436521 h 514350"/>
                  <a:gd name="connsiteX167" fmla="*/ 295275 w 532714"/>
                  <a:gd name="connsiteY167" fmla="*/ 439788 h 514350"/>
                  <a:gd name="connsiteX168" fmla="*/ 331737 w 532714"/>
                  <a:gd name="connsiteY168" fmla="*/ 476250 h 514350"/>
                  <a:gd name="connsiteX169" fmla="*/ 352425 w 532714"/>
                  <a:gd name="connsiteY169" fmla="*/ 476250 h 514350"/>
                  <a:gd name="connsiteX170" fmla="*/ 352425 w 532714"/>
                  <a:gd name="connsiteY170" fmla="*/ 495300 h 514350"/>
                  <a:gd name="connsiteX171" fmla="*/ 391458 w 532714"/>
                  <a:gd name="connsiteY171" fmla="*/ 457200 h 514350"/>
                  <a:gd name="connsiteX172" fmla="*/ 331737 w 532714"/>
                  <a:gd name="connsiteY172" fmla="*/ 457200 h 514350"/>
                  <a:gd name="connsiteX173" fmla="*/ 314325 w 532714"/>
                  <a:gd name="connsiteY173" fmla="*/ 439779 h 514350"/>
                  <a:gd name="connsiteX174" fmla="*/ 314325 w 532714"/>
                  <a:gd name="connsiteY174" fmla="*/ 436512 h 514350"/>
                  <a:gd name="connsiteX175" fmla="*/ 331737 w 532714"/>
                  <a:gd name="connsiteY175" fmla="*/ 419100 h 514350"/>
                  <a:gd name="connsiteX176" fmla="*/ 344053 w 532714"/>
                  <a:gd name="connsiteY176" fmla="*/ 424205 h 514350"/>
                  <a:gd name="connsiteX177" fmla="*/ 360074 w 532714"/>
                  <a:gd name="connsiteY177" fmla="*/ 440217 h 514350"/>
                  <a:gd name="connsiteX178" fmla="*/ 400050 w 532714"/>
                  <a:gd name="connsiteY178" fmla="*/ 420224 h 514350"/>
                  <a:gd name="connsiteX179" fmla="*/ 414842 w 532714"/>
                  <a:gd name="connsiteY179" fmla="*/ 427615 h 514350"/>
                  <a:gd name="connsiteX180" fmla="*/ 423367 w 532714"/>
                  <a:gd name="connsiteY180" fmla="*/ 410575 h 514350"/>
                  <a:gd name="connsiteX181" fmla="*/ 409575 w 532714"/>
                  <a:gd name="connsiteY181" fmla="*/ 403689 h 514350"/>
                  <a:gd name="connsiteX182" fmla="*/ 409575 w 532714"/>
                  <a:gd name="connsiteY182" fmla="*/ 361950 h 514350"/>
                  <a:gd name="connsiteX183" fmla="*/ 390525 w 532714"/>
                  <a:gd name="connsiteY183" fmla="*/ 361950 h 514350"/>
                  <a:gd name="connsiteX184" fmla="*/ 390525 w 532714"/>
                  <a:gd name="connsiteY184" fmla="*/ 403689 h 514350"/>
                  <a:gd name="connsiteX185" fmla="*/ 371475 w 532714"/>
                  <a:gd name="connsiteY185" fmla="*/ 413214 h 514350"/>
                  <a:gd name="connsiteX186" fmla="*/ 371475 w 532714"/>
                  <a:gd name="connsiteY186" fmla="*/ 323850 h 514350"/>
                  <a:gd name="connsiteX187" fmla="*/ 200025 w 532714"/>
                  <a:gd name="connsiteY187" fmla="*/ 323850 h 514350"/>
                  <a:gd name="connsiteX188" fmla="*/ 200025 w 532714"/>
                  <a:gd name="connsiteY188" fmla="*/ 413214 h 514350"/>
                  <a:gd name="connsiteX189" fmla="*/ 180975 w 532714"/>
                  <a:gd name="connsiteY189" fmla="*/ 403689 h 514350"/>
                  <a:gd name="connsiteX190" fmla="*/ 180975 w 532714"/>
                  <a:gd name="connsiteY190" fmla="*/ 361950 h 514350"/>
                  <a:gd name="connsiteX191" fmla="*/ 161925 w 532714"/>
                  <a:gd name="connsiteY191" fmla="*/ 361950 h 514350"/>
                  <a:gd name="connsiteX192" fmla="*/ 161925 w 532714"/>
                  <a:gd name="connsiteY192" fmla="*/ 403689 h 514350"/>
                  <a:gd name="connsiteX193" fmla="*/ 148142 w 532714"/>
                  <a:gd name="connsiteY193" fmla="*/ 410585 h 514350"/>
                  <a:gd name="connsiteX194" fmla="*/ 156667 w 532714"/>
                  <a:gd name="connsiteY194" fmla="*/ 427625 h 514350"/>
                  <a:gd name="connsiteX195" fmla="*/ 171450 w 532714"/>
                  <a:gd name="connsiteY195" fmla="*/ 420224 h 514350"/>
                  <a:gd name="connsiteX196" fmla="*/ 211426 w 532714"/>
                  <a:gd name="connsiteY196" fmla="*/ 440217 h 514350"/>
                  <a:gd name="connsiteX197" fmla="*/ 227447 w 532714"/>
                  <a:gd name="connsiteY197" fmla="*/ 424196 h 514350"/>
                  <a:gd name="connsiteX198" fmla="*/ 239763 w 532714"/>
                  <a:gd name="connsiteY198" fmla="*/ 419100 h 514350"/>
                  <a:gd name="connsiteX199" fmla="*/ 257175 w 532714"/>
                  <a:gd name="connsiteY199" fmla="*/ 436521 h 514350"/>
                  <a:gd name="connsiteX200" fmla="*/ 257175 w 532714"/>
                  <a:gd name="connsiteY200" fmla="*/ 439788 h 514350"/>
                  <a:gd name="connsiteX201" fmla="*/ 239763 w 532714"/>
                  <a:gd name="connsiteY201" fmla="*/ 457200 h 514350"/>
                  <a:gd name="connsiteX202" fmla="*/ 180042 w 532714"/>
                  <a:gd name="connsiteY202" fmla="*/ 457200 h 514350"/>
                  <a:gd name="connsiteX203" fmla="*/ 123825 w 532714"/>
                  <a:gd name="connsiteY203" fmla="*/ 400983 h 514350"/>
                  <a:gd name="connsiteX204" fmla="*/ 239411 w 532714"/>
                  <a:gd name="connsiteY204" fmla="*/ 277435 h 514350"/>
                  <a:gd name="connsiteX205" fmla="*/ 249174 w 532714"/>
                  <a:gd name="connsiteY205" fmla="*/ 276787 h 514350"/>
                  <a:gd name="connsiteX206" fmla="*/ 285750 w 532714"/>
                  <a:gd name="connsiteY206" fmla="*/ 304800 h 514350"/>
                  <a:gd name="connsiteX207" fmla="*/ 322326 w 532714"/>
                  <a:gd name="connsiteY207" fmla="*/ 276777 h 514350"/>
                  <a:gd name="connsiteX208" fmla="*/ 332089 w 532714"/>
                  <a:gd name="connsiteY208" fmla="*/ 277425 h 514350"/>
                  <a:gd name="connsiteX209" fmla="*/ 447675 w 532714"/>
                  <a:gd name="connsiteY209" fmla="*/ 400983 h 514350"/>
                  <a:gd name="connsiteX210" fmla="*/ 391458 w 532714"/>
                  <a:gd name="connsiteY210" fmla="*/ 457200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Lst>
                <a:rect l="l" t="t" r="r" b="b"/>
                <a:pathLst>
                  <a:path w="532714" h="514350">
                    <a:moveTo>
                      <a:pt x="453666" y="286426"/>
                    </a:moveTo>
                    <a:lnTo>
                      <a:pt x="460734" y="304114"/>
                    </a:lnTo>
                    <a:lnTo>
                      <a:pt x="488813" y="292884"/>
                    </a:lnTo>
                    <a:cubicBezTo>
                      <a:pt x="480698" y="313363"/>
                      <a:pt x="470030" y="332708"/>
                      <a:pt x="457229" y="350129"/>
                    </a:cubicBezTo>
                    <a:cubicBezTo>
                      <a:pt x="451352" y="334823"/>
                      <a:pt x="442884" y="320812"/>
                      <a:pt x="432397" y="308505"/>
                    </a:cubicBezTo>
                    <a:cubicBezTo>
                      <a:pt x="434407" y="304800"/>
                      <a:pt x="435969" y="300876"/>
                      <a:pt x="436893" y="296837"/>
                    </a:cubicBezTo>
                    <a:cubicBezTo>
                      <a:pt x="440646" y="280435"/>
                      <a:pt x="435864" y="263671"/>
                      <a:pt x="424120" y="251984"/>
                    </a:cubicBezTo>
                    <a:cubicBezTo>
                      <a:pt x="408823" y="236772"/>
                      <a:pt x="400050" y="213731"/>
                      <a:pt x="400050" y="188786"/>
                    </a:cubicBezTo>
                    <a:lnTo>
                      <a:pt x="400050" y="104775"/>
                    </a:lnTo>
                    <a:cubicBezTo>
                      <a:pt x="400050" y="47006"/>
                      <a:pt x="353044" y="0"/>
                      <a:pt x="295275" y="0"/>
                    </a:cubicBezTo>
                    <a:lnTo>
                      <a:pt x="209550" y="0"/>
                    </a:lnTo>
                    <a:cubicBezTo>
                      <a:pt x="183290" y="0"/>
                      <a:pt x="161925" y="21365"/>
                      <a:pt x="161925" y="47625"/>
                    </a:cubicBezTo>
                    <a:cubicBezTo>
                      <a:pt x="161925" y="68875"/>
                      <a:pt x="176012" y="86706"/>
                      <a:pt x="195272" y="92821"/>
                    </a:cubicBezTo>
                    <a:cubicBezTo>
                      <a:pt x="194767" y="94174"/>
                      <a:pt x="194139" y="95469"/>
                      <a:pt x="193739" y="96869"/>
                    </a:cubicBezTo>
                    <a:lnTo>
                      <a:pt x="182204" y="137274"/>
                    </a:lnTo>
                    <a:cubicBezTo>
                      <a:pt x="181385" y="140094"/>
                      <a:pt x="180975" y="143027"/>
                      <a:pt x="180975" y="145980"/>
                    </a:cubicBezTo>
                    <a:cubicBezTo>
                      <a:pt x="180975" y="159629"/>
                      <a:pt x="189671" y="171698"/>
                      <a:pt x="202616" y="176012"/>
                    </a:cubicBezTo>
                    <a:lnTo>
                      <a:pt x="209550" y="178318"/>
                    </a:lnTo>
                    <a:lnTo>
                      <a:pt x="209550" y="196082"/>
                    </a:lnTo>
                    <a:cubicBezTo>
                      <a:pt x="209550" y="207321"/>
                      <a:pt x="213922" y="217875"/>
                      <a:pt x="221866" y="225809"/>
                    </a:cubicBezTo>
                    <a:cubicBezTo>
                      <a:pt x="228867" y="232810"/>
                      <a:pt x="237925" y="236830"/>
                      <a:pt x="247650" y="237744"/>
                    </a:cubicBezTo>
                    <a:lnTo>
                      <a:pt x="247650" y="257785"/>
                    </a:lnTo>
                    <a:lnTo>
                      <a:pt x="238144" y="258423"/>
                    </a:lnTo>
                    <a:cubicBezTo>
                      <a:pt x="188462" y="261737"/>
                      <a:pt x="146047" y="290560"/>
                      <a:pt x="123092" y="331460"/>
                    </a:cubicBezTo>
                    <a:cubicBezTo>
                      <a:pt x="114671" y="317135"/>
                      <a:pt x="107661" y="301819"/>
                      <a:pt x="101975" y="285750"/>
                    </a:cubicBezTo>
                    <a:lnTo>
                      <a:pt x="111452" y="285750"/>
                    </a:lnTo>
                    <a:lnTo>
                      <a:pt x="116015" y="273167"/>
                    </a:lnTo>
                    <a:lnTo>
                      <a:pt x="128140" y="278835"/>
                    </a:lnTo>
                    <a:lnTo>
                      <a:pt x="164525" y="242449"/>
                    </a:lnTo>
                    <a:lnTo>
                      <a:pt x="158848" y="230324"/>
                    </a:lnTo>
                    <a:lnTo>
                      <a:pt x="171450" y="225752"/>
                    </a:lnTo>
                    <a:lnTo>
                      <a:pt x="171450" y="174308"/>
                    </a:lnTo>
                    <a:lnTo>
                      <a:pt x="158867" y="169736"/>
                    </a:lnTo>
                    <a:lnTo>
                      <a:pt x="164544" y="157610"/>
                    </a:lnTo>
                    <a:lnTo>
                      <a:pt x="128159" y="121225"/>
                    </a:lnTo>
                    <a:lnTo>
                      <a:pt x="116034" y="126892"/>
                    </a:lnTo>
                    <a:lnTo>
                      <a:pt x="111452" y="114300"/>
                    </a:lnTo>
                    <a:lnTo>
                      <a:pt x="59998" y="114300"/>
                    </a:lnTo>
                    <a:lnTo>
                      <a:pt x="55436" y="126883"/>
                    </a:lnTo>
                    <a:lnTo>
                      <a:pt x="43310" y="121215"/>
                    </a:lnTo>
                    <a:lnTo>
                      <a:pt x="6925" y="157601"/>
                    </a:lnTo>
                    <a:lnTo>
                      <a:pt x="12602" y="169726"/>
                    </a:lnTo>
                    <a:lnTo>
                      <a:pt x="0" y="174298"/>
                    </a:lnTo>
                    <a:lnTo>
                      <a:pt x="0" y="225743"/>
                    </a:lnTo>
                    <a:lnTo>
                      <a:pt x="12583" y="230315"/>
                    </a:lnTo>
                    <a:lnTo>
                      <a:pt x="6906" y="242440"/>
                    </a:lnTo>
                    <a:lnTo>
                      <a:pt x="43291" y="278825"/>
                    </a:lnTo>
                    <a:lnTo>
                      <a:pt x="55416" y="273158"/>
                    </a:lnTo>
                    <a:lnTo>
                      <a:pt x="59998" y="285750"/>
                    </a:lnTo>
                    <a:lnTo>
                      <a:pt x="81867" y="285750"/>
                    </a:lnTo>
                    <a:cubicBezTo>
                      <a:pt x="89668" y="309543"/>
                      <a:pt x="100289" y="331822"/>
                      <a:pt x="113576" y="352130"/>
                    </a:cubicBezTo>
                    <a:cubicBezTo>
                      <a:pt x="107966" y="367427"/>
                      <a:pt x="104775" y="383858"/>
                      <a:pt x="104775" y="400983"/>
                    </a:cubicBezTo>
                    <a:cubicBezTo>
                      <a:pt x="104775" y="442484"/>
                      <a:pt x="138541" y="476250"/>
                      <a:pt x="180042" y="476250"/>
                    </a:cubicBezTo>
                    <a:lnTo>
                      <a:pt x="200025" y="476250"/>
                    </a:lnTo>
                    <a:lnTo>
                      <a:pt x="200025" y="514350"/>
                    </a:lnTo>
                    <a:lnTo>
                      <a:pt x="371475" y="514350"/>
                    </a:lnTo>
                    <a:lnTo>
                      <a:pt x="371475" y="476250"/>
                    </a:lnTo>
                    <a:lnTo>
                      <a:pt x="391458" y="476250"/>
                    </a:lnTo>
                    <a:cubicBezTo>
                      <a:pt x="432959" y="476250"/>
                      <a:pt x="466725" y="442484"/>
                      <a:pt x="466725" y="400983"/>
                    </a:cubicBezTo>
                    <a:cubicBezTo>
                      <a:pt x="466725" y="391297"/>
                      <a:pt x="465706" y="381829"/>
                      <a:pt x="463839" y="372647"/>
                    </a:cubicBezTo>
                    <a:cubicBezTo>
                      <a:pt x="480822" y="352006"/>
                      <a:pt x="494900" y="328346"/>
                      <a:pt x="505282" y="303028"/>
                    </a:cubicBezTo>
                    <a:lnTo>
                      <a:pt x="515026" y="327393"/>
                    </a:lnTo>
                    <a:lnTo>
                      <a:pt x="532714" y="320316"/>
                    </a:lnTo>
                    <a:lnTo>
                      <a:pt x="510130" y="263843"/>
                    </a:lnTo>
                    <a:lnTo>
                      <a:pt x="453666" y="286426"/>
                    </a:lnTo>
                    <a:close/>
                    <a:moveTo>
                      <a:pt x="70495" y="258861"/>
                    </a:moveTo>
                    <a:lnTo>
                      <a:pt x="68475" y="254603"/>
                    </a:lnTo>
                    <a:lnTo>
                      <a:pt x="58769" y="250574"/>
                    </a:lnTo>
                    <a:lnTo>
                      <a:pt x="47339" y="255927"/>
                    </a:lnTo>
                    <a:lnTo>
                      <a:pt x="29832" y="238430"/>
                    </a:lnTo>
                    <a:lnTo>
                      <a:pt x="35166" y="227019"/>
                    </a:lnTo>
                    <a:lnTo>
                      <a:pt x="30928" y="216722"/>
                    </a:lnTo>
                    <a:lnTo>
                      <a:pt x="19050" y="212398"/>
                    </a:lnTo>
                    <a:lnTo>
                      <a:pt x="19050" y="187643"/>
                    </a:lnTo>
                    <a:lnTo>
                      <a:pt x="26889" y="184795"/>
                    </a:lnTo>
                    <a:lnTo>
                      <a:pt x="31109" y="182851"/>
                    </a:lnTo>
                    <a:lnTo>
                      <a:pt x="35157" y="173031"/>
                    </a:lnTo>
                    <a:lnTo>
                      <a:pt x="29823" y="161620"/>
                    </a:lnTo>
                    <a:lnTo>
                      <a:pt x="47330" y="144123"/>
                    </a:lnTo>
                    <a:lnTo>
                      <a:pt x="58769" y="149476"/>
                    </a:lnTo>
                    <a:lnTo>
                      <a:pt x="69028" y="145218"/>
                    </a:lnTo>
                    <a:lnTo>
                      <a:pt x="73352" y="133350"/>
                    </a:lnTo>
                    <a:lnTo>
                      <a:pt x="98098" y="133350"/>
                    </a:lnTo>
                    <a:lnTo>
                      <a:pt x="100955" y="141189"/>
                    </a:lnTo>
                    <a:lnTo>
                      <a:pt x="102975" y="145447"/>
                    </a:lnTo>
                    <a:lnTo>
                      <a:pt x="112681" y="149476"/>
                    </a:lnTo>
                    <a:lnTo>
                      <a:pt x="124120" y="144123"/>
                    </a:lnTo>
                    <a:lnTo>
                      <a:pt x="141627" y="161620"/>
                    </a:lnTo>
                    <a:lnTo>
                      <a:pt x="136293" y="173031"/>
                    </a:lnTo>
                    <a:lnTo>
                      <a:pt x="140532" y="183328"/>
                    </a:lnTo>
                    <a:lnTo>
                      <a:pt x="152400" y="187652"/>
                    </a:lnTo>
                    <a:lnTo>
                      <a:pt x="152400" y="212408"/>
                    </a:lnTo>
                    <a:lnTo>
                      <a:pt x="144561" y="215255"/>
                    </a:lnTo>
                    <a:lnTo>
                      <a:pt x="140341" y="217199"/>
                    </a:lnTo>
                    <a:lnTo>
                      <a:pt x="136293" y="227019"/>
                    </a:lnTo>
                    <a:lnTo>
                      <a:pt x="141627" y="238430"/>
                    </a:lnTo>
                    <a:lnTo>
                      <a:pt x="124120" y="255927"/>
                    </a:lnTo>
                    <a:lnTo>
                      <a:pt x="112681" y="250574"/>
                    </a:lnTo>
                    <a:lnTo>
                      <a:pt x="102422" y="254832"/>
                    </a:lnTo>
                    <a:lnTo>
                      <a:pt x="98098" y="266700"/>
                    </a:lnTo>
                    <a:lnTo>
                      <a:pt x="73352" y="266700"/>
                    </a:lnTo>
                    <a:lnTo>
                      <a:pt x="70495" y="258861"/>
                    </a:lnTo>
                    <a:close/>
                    <a:moveTo>
                      <a:pt x="180975" y="47625"/>
                    </a:moveTo>
                    <a:cubicBezTo>
                      <a:pt x="180975" y="31871"/>
                      <a:pt x="193796" y="19050"/>
                      <a:pt x="209550" y="19050"/>
                    </a:cubicBezTo>
                    <a:lnTo>
                      <a:pt x="295275" y="19050"/>
                    </a:lnTo>
                    <a:cubicBezTo>
                      <a:pt x="342548" y="19050"/>
                      <a:pt x="381000" y="57512"/>
                      <a:pt x="381000" y="104775"/>
                    </a:cubicBezTo>
                    <a:lnTo>
                      <a:pt x="381000" y="188786"/>
                    </a:lnTo>
                    <a:cubicBezTo>
                      <a:pt x="381000" y="219199"/>
                      <a:pt x="391535" y="246440"/>
                      <a:pt x="410680" y="265490"/>
                    </a:cubicBezTo>
                    <a:cubicBezTo>
                      <a:pt x="417833" y="272615"/>
                      <a:pt x="420614" y="282492"/>
                      <a:pt x="418319" y="292599"/>
                    </a:cubicBezTo>
                    <a:cubicBezTo>
                      <a:pt x="418233" y="292970"/>
                      <a:pt x="418043" y="293313"/>
                      <a:pt x="417938" y="293675"/>
                    </a:cubicBezTo>
                    <a:cubicBezTo>
                      <a:pt x="395068" y="273577"/>
                      <a:pt x="365741" y="260575"/>
                      <a:pt x="333356" y="258413"/>
                    </a:cubicBezTo>
                    <a:lnTo>
                      <a:pt x="323850" y="257785"/>
                    </a:lnTo>
                    <a:lnTo>
                      <a:pt x="323850" y="196196"/>
                    </a:lnTo>
                    <a:cubicBezTo>
                      <a:pt x="335690" y="188871"/>
                      <a:pt x="342900" y="176051"/>
                      <a:pt x="342900" y="161925"/>
                    </a:cubicBezTo>
                    <a:cubicBezTo>
                      <a:pt x="342900" y="147799"/>
                      <a:pt x="335690" y="134979"/>
                      <a:pt x="323850" y="127654"/>
                    </a:cubicBezTo>
                    <a:lnTo>
                      <a:pt x="323850" y="114300"/>
                    </a:lnTo>
                    <a:cubicBezTo>
                      <a:pt x="323850" y="93288"/>
                      <a:pt x="306762" y="76200"/>
                      <a:pt x="285750" y="76200"/>
                    </a:cubicBezTo>
                    <a:lnTo>
                      <a:pt x="283997" y="76200"/>
                    </a:lnTo>
                    <a:cubicBezTo>
                      <a:pt x="285064" y="73209"/>
                      <a:pt x="285750" y="70028"/>
                      <a:pt x="285750" y="66675"/>
                    </a:cubicBezTo>
                    <a:cubicBezTo>
                      <a:pt x="285750" y="50921"/>
                      <a:pt x="272929" y="38100"/>
                      <a:pt x="257175" y="38100"/>
                    </a:cubicBezTo>
                    <a:lnTo>
                      <a:pt x="238125" y="38100"/>
                    </a:lnTo>
                    <a:lnTo>
                      <a:pt x="238125" y="57150"/>
                    </a:lnTo>
                    <a:lnTo>
                      <a:pt x="257175" y="57150"/>
                    </a:lnTo>
                    <a:cubicBezTo>
                      <a:pt x="262433" y="57150"/>
                      <a:pt x="266700" y="61427"/>
                      <a:pt x="266700" y="66675"/>
                    </a:cubicBezTo>
                    <a:cubicBezTo>
                      <a:pt x="266700" y="71923"/>
                      <a:pt x="262433" y="76200"/>
                      <a:pt x="257175" y="76200"/>
                    </a:cubicBezTo>
                    <a:lnTo>
                      <a:pt x="247650" y="76200"/>
                    </a:lnTo>
                    <a:lnTo>
                      <a:pt x="209550" y="76200"/>
                    </a:lnTo>
                    <a:cubicBezTo>
                      <a:pt x="193796" y="76200"/>
                      <a:pt x="180975" y="63379"/>
                      <a:pt x="180975" y="47625"/>
                    </a:cubicBezTo>
                    <a:close/>
                    <a:moveTo>
                      <a:pt x="228600" y="196082"/>
                    </a:moveTo>
                    <a:lnTo>
                      <a:pt x="228600" y="164592"/>
                    </a:lnTo>
                    <a:lnTo>
                      <a:pt x="208645" y="157944"/>
                    </a:lnTo>
                    <a:cubicBezTo>
                      <a:pt x="203483" y="156220"/>
                      <a:pt x="200025" y="151409"/>
                      <a:pt x="200025" y="145980"/>
                    </a:cubicBezTo>
                    <a:cubicBezTo>
                      <a:pt x="200025" y="144809"/>
                      <a:pt x="200196" y="143647"/>
                      <a:pt x="200520" y="142513"/>
                    </a:cubicBezTo>
                    <a:lnTo>
                      <a:pt x="212055" y="102108"/>
                    </a:lnTo>
                    <a:cubicBezTo>
                      <a:pt x="212741" y="99708"/>
                      <a:pt x="213741" y="97441"/>
                      <a:pt x="214884" y="95250"/>
                    </a:cubicBezTo>
                    <a:lnTo>
                      <a:pt x="247650" y="95250"/>
                    </a:lnTo>
                    <a:lnTo>
                      <a:pt x="257175" y="95250"/>
                    </a:lnTo>
                    <a:lnTo>
                      <a:pt x="285750" y="95250"/>
                    </a:lnTo>
                    <a:cubicBezTo>
                      <a:pt x="296256" y="95250"/>
                      <a:pt x="304800" y="103794"/>
                      <a:pt x="304800" y="114300"/>
                    </a:cubicBezTo>
                    <a:lnTo>
                      <a:pt x="304800" y="139236"/>
                    </a:lnTo>
                    <a:lnTo>
                      <a:pt x="312077" y="142875"/>
                    </a:lnTo>
                    <a:cubicBezTo>
                      <a:pt x="319335" y="146504"/>
                      <a:pt x="323850" y="153800"/>
                      <a:pt x="323850" y="161925"/>
                    </a:cubicBezTo>
                    <a:cubicBezTo>
                      <a:pt x="323850" y="170050"/>
                      <a:pt x="319335" y="177346"/>
                      <a:pt x="312077" y="180975"/>
                    </a:cubicBezTo>
                    <a:lnTo>
                      <a:pt x="304800" y="184614"/>
                    </a:lnTo>
                    <a:lnTo>
                      <a:pt x="304800" y="266700"/>
                    </a:lnTo>
                    <a:cubicBezTo>
                      <a:pt x="304800" y="277206"/>
                      <a:pt x="296256" y="285750"/>
                      <a:pt x="285750" y="285750"/>
                    </a:cubicBezTo>
                    <a:cubicBezTo>
                      <a:pt x="275244" y="285750"/>
                      <a:pt x="266700" y="277206"/>
                      <a:pt x="266700" y="266700"/>
                    </a:cubicBezTo>
                    <a:lnTo>
                      <a:pt x="266700" y="238125"/>
                    </a:lnTo>
                    <a:lnTo>
                      <a:pt x="285750" y="238125"/>
                    </a:lnTo>
                    <a:lnTo>
                      <a:pt x="285750" y="219075"/>
                    </a:lnTo>
                    <a:lnTo>
                      <a:pt x="251593" y="219075"/>
                    </a:lnTo>
                    <a:cubicBezTo>
                      <a:pt x="251593" y="219075"/>
                      <a:pt x="251593" y="219075"/>
                      <a:pt x="251584" y="219075"/>
                    </a:cubicBezTo>
                    <a:cubicBezTo>
                      <a:pt x="245440" y="219075"/>
                      <a:pt x="239678" y="216684"/>
                      <a:pt x="235334" y="212331"/>
                    </a:cubicBezTo>
                    <a:cubicBezTo>
                      <a:pt x="230991" y="208007"/>
                      <a:pt x="228600" y="202225"/>
                      <a:pt x="228600" y="196082"/>
                    </a:cubicBezTo>
                    <a:close/>
                    <a:moveTo>
                      <a:pt x="352425" y="495300"/>
                    </a:moveTo>
                    <a:lnTo>
                      <a:pt x="219075" y="495300"/>
                    </a:lnTo>
                    <a:lnTo>
                      <a:pt x="219075" y="476250"/>
                    </a:lnTo>
                    <a:lnTo>
                      <a:pt x="239763" y="476250"/>
                    </a:lnTo>
                    <a:cubicBezTo>
                      <a:pt x="259861" y="476250"/>
                      <a:pt x="276225" y="459896"/>
                      <a:pt x="276225" y="439779"/>
                    </a:cubicBezTo>
                    <a:lnTo>
                      <a:pt x="276225" y="436512"/>
                    </a:lnTo>
                    <a:cubicBezTo>
                      <a:pt x="276225" y="416404"/>
                      <a:pt x="259861" y="400050"/>
                      <a:pt x="239763" y="400050"/>
                    </a:cubicBezTo>
                    <a:cubicBezTo>
                      <a:pt x="232248" y="400050"/>
                      <a:pt x="225114" y="402355"/>
                      <a:pt x="219075" y="406537"/>
                    </a:cubicBezTo>
                    <a:lnTo>
                      <a:pt x="219075" y="342900"/>
                    </a:lnTo>
                    <a:lnTo>
                      <a:pt x="352425" y="342900"/>
                    </a:lnTo>
                    <a:lnTo>
                      <a:pt x="352425" y="406546"/>
                    </a:lnTo>
                    <a:cubicBezTo>
                      <a:pt x="346386" y="402355"/>
                      <a:pt x="339252" y="400050"/>
                      <a:pt x="331737" y="400050"/>
                    </a:cubicBezTo>
                    <a:cubicBezTo>
                      <a:pt x="311639" y="400050"/>
                      <a:pt x="295275" y="416404"/>
                      <a:pt x="295275" y="436521"/>
                    </a:cubicBezTo>
                    <a:lnTo>
                      <a:pt x="295275" y="439788"/>
                    </a:lnTo>
                    <a:cubicBezTo>
                      <a:pt x="295275" y="459896"/>
                      <a:pt x="311639" y="476250"/>
                      <a:pt x="331737" y="476250"/>
                    </a:cubicBezTo>
                    <a:lnTo>
                      <a:pt x="352425" y="476250"/>
                    </a:lnTo>
                    <a:lnTo>
                      <a:pt x="352425" y="495300"/>
                    </a:lnTo>
                    <a:close/>
                    <a:moveTo>
                      <a:pt x="391458" y="457200"/>
                    </a:moveTo>
                    <a:lnTo>
                      <a:pt x="331737" y="457200"/>
                    </a:lnTo>
                    <a:cubicBezTo>
                      <a:pt x="322136" y="457200"/>
                      <a:pt x="314325" y="449390"/>
                      <a:pt x="314325" y="439779"/>
                    </a:cubicBezTo>
                    <a:lnTo>
                      <a:pt x="314325" y="436512"/>
                    </a:lnTo>
                    <a:cubicBezTo>
                      <a:pt x="314325" y="426911"/>
                      <a:pt x="322136" y="419100"/>
                      <a:pt x="331737" y="419100"/>
                    </a:cubicBezTo>
                    <a:cubicBezTo>
                      <a:pt x="336318" y="419100"/>
                      <a:pt x="340805" y="420957"/>
                      <a:pt x="344053" y="424205"/>
                    </a:cubicBezTo>
                    <a:lnTo>
                      <a:pt x="360074" y="440217"/>
                    </a:lnTo>
                    <a:lnTo>
                      <a:pt x="400050" y="420224"/>
                    </a:lnTo>
                    <a:lnTo>
                      <a:pt x="414842" y="427615"/>
                    </a:lnTo>
                    <a:lnTo>
                      <a:pt x="423367" y="410575"/>
                    </a:lnTo>
                    <a:lnTo>
                      <a:pt x="409575" y="403689"/>
                    </a:lnTo>
                    <a:lnTo>
                      <a:pt x="409575" y="361950"/>
                    </a:lnTo>
                    <a:lnTo>
                      <a:pt x="390525" y="361950"/>
                    </a:lnTo>
                    <a:lnTo>
                      <a:pt x="390525" y="403689"/>
                    </a:lnTo>
                    <a:lnTo>
                      <a:pt x="371475" y="413214"/>
                    </a:lnTo>
                    <a:lnTo>
                      <a:pt x="371475" y="323850"/>
                    </a:lnTo>
                    <a:lnTo>
                      <a:pt x="200025" y="323850"/>
                    </a:lnTo>
                    <a:lnTo>
                      <a:pt x="200025" y="413214"/>
                    </a:lnTo>
                    <a:lnTo>
                      <a:pt x="180975" y="403689"/>
                    </a:lnTo>
                    <a:lnTo>
                      <a:pt x="180975" y="361950"/>
                    </a:lnTo>
                    <a:lnTo>
                      <a:pt x="161925" y="361950"/>
                    </a:lnTo>
                    <a:lnTo>
                      <a:pt x="161925" y="403689"/>
                    </a:lnTo>
                    <a:lnTo>
                      <a:pt x="148142" y="410585"/>
                    </a:lnTo>
                    <a:lnTo>
                      <a:pt x="156667" y="427625"/>
                    </a:lnTo>
                    <a:lnTo>
                      <a:pt x="171450" y="420224"/>
                    </a:lnTo>
                    <a:lnTo>
                      <a:pt x="211426" y="440217"/>
                    </a:lnTo>
                    <a:lnTo>
                      <a:pt x="227447" y="424196"/>
                    </a:lnTo>
                    <a:cubicBezTo>
                      <a:pt x="230696" y="420957"/>
                      <a:pt x="235172" y="419100"/>
                      <a:pt x="239763" y="419100"/>
                    </a:cubicBezTo>
                    <a:cubicBezTo>
                      <a:pt x="249365" y="419100"/>
                      <a:pt x="257175" y="426911"/>
                      <a:pt x="257175" y="436521"/>
                    </a:cubicBezTo>
                    <a:lnTo>
                      <a:pt x="257175" y="439788"/>
                    </a:lnTo>
                    <a:cubicBezTo>
                      <a:pt x="257175" y="449390"/>
                      <a:pt x="249365" y="457200"/>
                      <a:pt x="239763" y="457200"/>
                    </a:cubicBezTo>
                    <a:lnTo>
                      <a:pt x="180042" y="457200"/>
                    </a:lnTo>
                    <a:cubicBezTo>
                      <a:pt x="149038" y="457200"/>
                      <a:pt x="123825" y="431978"/>
                      <a:pt x="123825" y="400983"/>
                    </a:cubicBezTo>
                    <a:cubicBezTo>
                      <a:pt x="123825" y="336023"/>
                      <a:pt x="174593" y="281759"/>
                      <a:pt x="239411" y="277435"/>
                    </a:cubicBezTo>
                    <a:lnTo>
                      <a:pt x="249174" y="276787"/>
                    </a:lnTo>
                    <a:cubicBezTo>
                      <a:pt x="253622" y="292875"/>
                      <a:pt x="268253" y="304800"/>
                      <a:pt x="285750" y="304800"/>
                    </a:cubicBezTo>
                    <a:cubicBezTo>
                      <a:pt x="303247" y="304800"/>
                      <a:pt x="317878" y="292875"/>
                      <a:pt x="322326" y="276777"/>
                    </a:cubicBezTo>
                    <a:lnTo>
                      <a:pt x="332089" y="277425"/>
                    </a:lnTo>
                    <a:cubicBezTo>
                      <a:pt x="396907" y="281759"/>
                      <a:pt x="447675" y="336023"/>
                      <a:pt x="447675" y="400983"/>
                    </a:cubicBezTo>
                    <a:cubicBezTo>
                      <a:pt x="447675" y="431978"/>
                      <a:pt x="422462" y="457200"/>
                      <a:pt x="391458" y="457200"/>
                    </a:cubicBezTo>
                    <a:close/>
                  </a:path>
                </a:pathLst>
              </a:custGeom>
              <a:grpFill/>
              <a:ln w="9525" cap="flat">
                <a:noFill/>
                <a:prstDash val="solid"/>
                <a:miter/>
              </a:ln>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000" b="0" i="0" u="none" strike="noStrike" kern="1200" cap="none" spc="0" normalizeH="0" baseline="0" noProof="0">
                  <a:ln>
                    <a:noFill/>
                  </a:ln>
                  <a:solidFill>
                    <a:srgbClr val="000000"/>
                  </a:solidFill>
                  <a:effectLst/>
                  <a:uLnTx/>
                  <a:uFillTx/>
                  <a:latin typeface="Georgia"/>
                  <a:ea typeface="+mn-ea"/>
                  <a:cs typeface="+mn-cs"/>
                </a:endParaRPr>
              </a:p>
            </p:txBody>
          </p:sp>
        </p:grpSp>
        <p:sp>
          <p:nvSpPr>
            <p:cNvPr id="16" name="Freeform: Shape 15">
              <a:extLst>
                <a:ext uri="{FF2B5EF4-FFF2-40B4-BE49-F238E27FC236}">
                  <a16:creationId xmlns:a16="http://schemas.microsoft.com/office/drawing/2014/main" id="{B194D709-88D6-AFB6-0A73-B7C217EE2AD7}"/>
                </a:ext>
              </a:extLst>
            </p:cNvPr>
            <p:cNvSpPr/>
            <p:nvPr/>
          </p:nvSpPr>
          <p:spPr>
            <a:xfrm>
              <a:off x="3954099" y="1176425"/>
              <a:ext cx="741190" cy="593131"/>
            </a:xfrm>
            <a:custGeom>
              <a:avLst/>
              <a:gdLst>
                <a:gd name="connsiteX0" fmla="*/ 173695 w 902265"/>
                <a:gd name="connsiteY0" fmla="*/ 222920 h 722030"/>
                <a:gd name="connsiteX1" fmla="*/ 174648 w 902265"/>
                <a:gd name="connsiteY1" fmla="*/ 222920 h 722030"/>
                <a:gd name="connsiteX2" fmla="*/ 174648 w 902265"/>
                <a:gd name="connsiteY2" fmla="*/ 222920 h 722030"/>
                <a:gd name="connsiteX3" fmla="*/ 175600 w 902265"/>
                <a:gd name="connsiteY3" fmla="*/ 222920 h 722030"/>
                <a:gd name="connsiteX4" fmla="*/ 176553 w 902265"/>
                <a:gd name="connsiteY4" fmla="*/ 222920 h 722030"/>
                <a:gd name="connsiteX5" fmla="*/ 197508 w 902265"/>
                <a:gd name="connsiteY5" fmla="*/ 220063 h 722030"/>
                <a:gd name="connsiteX6" fmla="*/ 298473 w 902265"/>
                <a:gd name="connsiteY6" fmla="*/ 275308 h 722030"/>
                <a:gd name="connsiteX7" fmla="*/ 314665 w 902265"/>
                <a:gd name="connsiteY7" fmla="*/ 314360 h 722030"/>
                <a:gd name="connsiteX8" fmla="*/ 330858 w 902265"/>
                <a:gd name="connsiteY8" fmla="*/ 333410 h 722030"/>
                <a:gd name="connsiteX9" fmla="*/ 331810 w 902265"/>
                <a:gd name="connsiteY9" fmla="*/ 333410 h 722030"/>
                <a:gd name="connsiteX10" fmla="*/ 348955 w 902265"/>
                <a:gd name="connsiteY10" fmla="*/ 317218 h 722030"/>
                <a:gd name="connsiteX11" fmla="*/ 306093 w 902265"/>
                <a:gd name="connsiteY11" fmla="*/ 241970 h 722030"/>
                <a:gd name="connsiteX12" fmla="*/ 227988 w 902265"/>
                <a:gd name="connsiteY12" fmla="*/ 204823 h 722030"/>
                <a:gd name="connsiteX13" fmla="*/ 236560 w 902265"/>
                <a:gd name="connsiteY13" fmla="*/ 196250 h 722030"/>
                <a:gd name="connsiteX14" fmla="*/ 263230 w 902265"/>
                <a:gd name="connsiteY14" fmla="*/ 90523 h 722030"/>
                <a:gd name="connsiteX15" fmla="*/ 172743 w 902265"/>
                <a:gd name="connsiteY15" fmla="*/ 35 h 722030"/>
                <a:gd name="connsiteX16" fmla="*/ 82255 w 902265"/>
                <a:gd name="connsiteY16" fmla="*/ 90523 h 722030"/>
                <a:gd name="connsiteX17" fmla="*/ 108925 w 902265"/>
                <a:gd name="connsiteY17" fmla="*/ 196250 h 722030"/>
                <a:gd name="connsiteX18" fmla="*/ 119403 w 902265"/>
                <a:gd name="connsiteY18" fmla="*/ 205775 h 722030"/>
                <a:gd name="connsiteX19" fmla="*/ 42250 w 902265"/>
                <a:gd name="connsiteY19" fmla="*/ 241970 h 722030"/>
                <a:gd name="connsiteX20" fmla="*/ 340 w 902265"/>
                <a:gd name="connsiteY20" fmla="*/ 317218 h 722030"/>
                <a:gd name="connsiteX21" fmla="*/ 17485 w 902265"/>
                <a:gd name="connsiteY21" fmla="*/ 333410 h 722030"/>
                <a:gd name="connsiteX22" fmla="*/ 18438 w 902265"/>
                <a:gd name="connsiteY22" fmla="*/ 333410 h 722030"/>
                <a:gd name="connsiteX23" fmla="*/ 34630 w 902265"/>
                <a:gd name="connsiteY23" fmla="*/ 314360 h 722030"/>
                <a:gd name="connsiteX24" fmla="*/ 50823 w 902265"/>
                <a:gd name="connsiteY24" fmla="*/ 275308 h 722030"/>
                <a:gd name="connsiteX25" fmla="*/ 151788 w 902265"/>
                <a:gd name="connsiteY25" fmla="*/ 220063 h 722030"/>
                <a:gd name="connsiteX26" fmla="*/ 173695 w 902265"/>
                <a:gd name="connsiteY26" fmla="*/ 222920 h 722030"/>
                <a:gd name="connsiteX27" fmla="*/ 120355 w 902265"/>
                <a:gd name="connsiteY27" fmla="*/ 94333 h 722030"/>
                <a:gd name="connsiteX28" fmla="*/ 120355 w 902265"/>
                <a:gd name="connsiteY28" fmla="*/ 93380 h 722030"/>
                <a:gd name="connsiteX29" fmla="*/ 172743 w 902265"/>
                <a:gd name="connsiteY29" fmla="*/ 35278 h 722030"/>
                <a:gd name="connsiteX30" fmla="*/ 174648 w 902265"/>
                <a:gd name="connsiteY30" fmla="*/ 35278 h 722030"/>
                <a:gd name="connsiteX31" fmla="*/ 175600 w 902265"/>
                <a:gd name="connsiteY31" fmla="*/ 35278 h 722030"/>
                <a:gd name="connsiteX32" fmla="*/ 230845 w 902265"/>
                <a:gd name="connsiteY32" fmla="*/ 93380 h 722030"/>
                <a:gd name="connsiteX33" fmla="*/ 230845 w 902265"/>
                <a:gd name="connsiteY33" fmla="*/ 94333 h 722030"/>
                <a:gd name="connsiteX34" fmla="*/ 212748 w 902265"/>
                <a:gd name="connsiteY34" fmla="*/ 173390 h 722030"/>
                <a:gd name="connsiteX35" fmla="*/ 175600 w 902265"/>
                <a:gd name="connsiteY35" fmla="*/ 188630 h 722030"/>
                <a:gd name="connsiteX36" fmla="*/ 174648 w 902265"/>
                <a:gd name="connsiteY36" fmla="*/ 188630 h 722030"/>
                <a:gd name="connsiteX37" fmla="*/ 137500 w 902265"/>
                <a:gd name="connsiteY37" fmla="*/ 173390 h 722030"/>
                <a:gd name="connsiteX38" fmla="*/ 120355 w 902265"/>
                <a:gd name="connsiteY38" fmla="*/ 94333 h 722030"/>
                <a:gd name="connsiteX39" fmla="*/ 861400 w 902265"/>
                <a:gd name="connsiteY39" fmla="*/ 630590 h 722030"/>
                <a:gd name="connsiteX40" fmla="*/ 783295 w 902265"/>
                <a:gd name="connsiteY40" fmla="*/ 593443 h 722030"/>
                <a:gd name="connsiteX41" fmla="*/ 791868 w 902265"/>
                <a:gd name="connsiteY41" fmla="*/ 584870 h 722030"/>
                <a:gd name="connsiteX42" fmla="*/ 818538 w 902265"/>
                <a:gd name="connsiteY42" fmla="*/ 479143 h 722030"/>
                <a:gd name="connsiteX43" fmla="*/ 728050 w 902265"/>
                <a:gd name="connsiteY43" fmla="*/ 388655 h 722030"/>
                <a:gd name="connsiteX44" fmla="*/ 637563 w 902265"/>
                <a:gd name="connsiteY44" fmla="*/ 479143 h 722030"/>
                <a:gd name="connsiteX45" fmla="*/ 664233 w 902265"/>
                <a:gd name="connsiteY45" fmla="*/ 584870 h 722030"/>
                <a:gd name="connsiteX46" fmla="*/ 674710 w 902265"/>
                <a:gd name="connsiteY46" fmla="*/ 594395 h 722030"/>
                <a:gd name="connsiteX47" fmla="*/ 597558 w 902265"/>
                <a:gd name="connsiteY47" fmla="*/ 630590 h 722030"/>
                <a:gd name="connsiteX48" fmla="*/ 555648 w 902265"/>
                <a:gd name="connsiteY48" fmla="*/ 705838 h 722030"/>
                <a:gd name="connsiteX49" fmla="*/ 572793 w 902265"/>
                <a:gd name="connsiteY49" fmla="*/ 722030 h 722030"/>
                <a:gd name="connsiteX50" fmla="*/ 573745 w 902265"/>
                <a:gd name="connsiteY50" fmla="*/ 722030 h 722030"/>
                <a:gd name="connsiteX51" fmla="*/ 589938 w 902265"/>
                <a:gd name="connsiteY51" fmla="*/ 702980 h 722030"/>
                <a:gd name="connsiteX52" fmla="*/ 606130 w 902265"/>
                <a:gd name="connsiteY52" fmla="*/ 663928 h 722030"/>
                <a:gd name="connsiteX53" fmla="*/ 707095 w 902265"/>
                <a:gd name="connsiteY53" fmla="*/ 608683 h 722030"/>
                <a:gd name="connsiteX54" fmla="*/ 726145 w 902265"/>
                <a:gd name="connsiteY54" fmla="*/ 610588 h 722030"/>
                <a:gd name="connsiteX55" fmla="*/ 727098 w 902265"/>
                <a:gd name="connsiteY55" fmla="*/ 610588 h 722030"/>
                <a:gd name="connsiteX56" fmla="*/ 727098 w 902265"/>
                <a:gd name="connsiteY56" fmla="*/ 610588 h 722030"/>
                <a:gd name="connsiteX57" fmla="*/ 728050 w 902265"/>
                <a:gd name="connsiteY57" fmla="*/ 610588 h 722030"/>
                <a:gd name="connsiteX58" fmla="*/ 729003 w 902265"/>
                <a:gd name="connsiteY58" fmla="*/ 610588 h 722030"/>
                <a:gd name="connsiteX59" fmla="*/ 749958 w 902265"/>
                <a:gd name="connsiteY59" fmla="*/ 607730 h 722030"/>
                <a:gd name="connsiteX60" fmla="*/ 850923 w 902265"/>
                <a:gd name="connsiteY60" fmla="*/ 662975 h 722030"/>
                <a:gd name="connsiteX61" fmla="*/ 867115 w 902265"/>
                <a:gd name="connsiteY61" fmla="*/ 702028 h 722030"/>
                <a:gd name="connsiteX62" fmla="*/ 883308 w 902265"/>
                <a:gd name="connsiteY62" fmla="*/ 721078 h 722030"/>
                <a:gd name="connsiteX63" fmla="*/ 884260 w 902265"/>
                <a:gd name="connsiteY63" fmla="*/ 721078 h 722030"/>
                <a:gd name="connsiteX64" fmla="*/ 901405 w 902265"/>
                <a:gd name="connsiteY64" fmla="*/ 704885 h 722030"/>
                <a:gd name="connsiteX65" fmla="*/ 861400 w 902265"/>
                <a:gd name="connsiteY65" fmla="*/ 630590 h 722030"/>
                <a:gd name="connsiteX66" fmla="*/ 729003 w 902265"/>
                <a:gd name="connsiteY66" fmla="*/ 576298 h 722030"/>
                <a:gd name="connsiteX67" fmla="*/ 729003 w 902265"/>
                <a:gd name="connsiteY67" fmla="*/ 576298 h 722030"/>
                <a:gd name="connsiteX68" fmla="*/ 691855 w 902265"/>
                <a:gd name="connsiteY68" fmla="*/ 561058 h 722030"/>
                <a:gd name="connsiteX69" fmla="*/ 673758 w 902265"/>
                <a:gd name="connsiteY69" fmla="*/ 482000 h 722030"/>
                <a:gd name="connsiteX70" fmla="*/ 673758 w 902265"/>
                <a:gd name="connsiteY70" fmla="*/ 481048 h 722030"/>
                <a:gd name="connsiteX71" fmla="*/ 726145 w 902265"/>
                <a:gd name="connsiteY71" fmla="*/ 422945 h 722030"/>
                <a:gd name="connsiteX72" fmla="*/ 728050 w 902265"/>
                <a:gd name="connsiteY72" fmla="*/ 422945 h 722030"/>
                <a:gd name="connsiteX73" fmla="*/ 729003 w 902265"/>
                <a:gd name="connsiteY73" fmla="*/ 422945 h 722030"/>
                <a:gd name="connsiteX74" fmla="*/ 783295 w 902265"/>
                <a:gd name="connsiteY74" fmla="*/ 481048 h 722030"/>
                <a:gd name="connsiteX75" fmla="*/ 783295 w 902265"/>
                <a:gd name="connsiteY75" fmla="*/ 482000 h 722030"/>
                <a:gd name="connsiteX76" fmla="*/ 765198 w 902265"/>
                <a:gd name="connsiteY76" fmla="*/ 561058 h 722030"/>
                <a:gd name="connsiteX77" fmla="*/ 729003 w 902265"/>
                <a:gd name="connsiteY77" fmla="*/ 576298 h 722030"/>
                <a:gd name="connsiteX78" fmla="*/ 711858 w 902265"/>
                <a:gd name="connsiteY78" fmla="*/ 316265 h 722030"/>
                <a:gd name="connsiteX79" fmla="*/ 711858 w 902265"/>
                <a:gd name="connsiteY79" fmla="*/ 249590 h 722030"/>
                <a:gd name="connsiteX80" fmla="*/ 601368 w 902265"/>
                <a:gd name="connsiteY80" fmla="*/ 139100 h 722030"/>
                <a:gd name="connsiteX81" fmla="*/ 387055 w 902265"/>
                <a:gd name="connsiteY81" fmla="*/ 139100 h 722030"/>
                <a:gd name="connsiteX82" fmla="*/ 413725 w 902265"/>
                <a:gd name="connsiteY82" fmla="*/ 165770 h 722030"/>
                <a:gd name="connsiteX83" fmla="*/ 413725 w 902265"/>
                <a:gd name="connsiteY83" fmla="*/ 190535 h 722030"/>
                <a:gd name="connsiteX84" fmla="*/ 401343 w 902265"/>
                <a:gd name="connsiteY84" fmla="*/ 195298 h 722030"/>
                <a:gd name="connsiteX85" fmla="*/ 388960 w 902265"/>
                <a:gd name="connsiteY85" fmla="*/ 190535 h 722030"/>
                <a:gd name="connsiteX86" fmla="*/ 331810 w 902265"/>
                <a:gd name="connsiteY86" fmla="*/ 133385 h 722030"/>
                <a:gd name="connsiteX87" fmla="*/ 331810 w 902265"/>
                <a:gd name="connsiteY87" fmla="*/ 108620 h 722030"/>
                <a:gd name="connsiteX88" fmla="*/ 388960 w 902265"/>
                <a:gd name="connsiteY88" fmla="*/ 51470 h 722030"/>
                <a:gd name="connsiteX89" fmla="*/ 413725 w 902265"/>
                <a:gd name="connsiteY89" fmla="*/ 51470 h 722030"/>
                <a:gd name="connsiteX90" fmla="*/ 413725 w 902265"/>
                <a:gd name="connsiteY90" fmla="*/ 76235 h 722030"/>
                <a:gd name="connsiteX91" fmla="*/ 387055 w 902265"/>
                <a:gd name="connsiteY91" fmla="*/ 102905 h 722030"/>
                <a:gd name="connsiteX92" fmla="*/ 600415 w 902265"/>
                <a:gd name="connsiteY92" fmla="*/ 102905 h 722030"/>
                <a:gd name="connsiteX93" fmla="*/ 746148 w 902265"/>
                <a:gd name="connsiteY93" fmla="*/ 248638 h 722030"/>
                <a:gd name="connsiteX94" fmla="*/ 746148 w 902265"/>
                <a:gd name="connsiteY94" fmla="*/ 315313 h 722030"/>
                <a:gd name="connsiteX95" fmla="*/ 729003 w 902265"/>
                <a:gd name="connsiteY95" fmla="*/ 332458 h 722030"/>
                <a:gd name="connsiteX96" fmla="*/ 711858 w 902265"/>
                <a:gd name="connsiteY96" fmla="*/ 316265 h 722030"/>
                <a:gd name="connsiteX97" fmla="*/ 570888 w 902265"/>
                <a:gd name="connsiteY97" fmla="*/ 577250 h 722030"/>
                <a:gd name="connsiteX98" fmla="*/ 513738 w 902265"/>
                <a:gd name="connsiteY98" fmla="*/ 634400 h 722030"/>
                <a:gd name="connsiteX99" fmla="*/ 501355 w 902265"/>
                <a:gd name="connsiteY99" fmla="*/ 639163 h 722030"/>
                <a:gd name="connsiteX100" fmla="*/ 488973 w 902265"/>
                <a:gd name="connsiteY100" fmla="*/ 634400 h 722030"/>
                <a:gd name="connsiteX101" fmla="*/ 488973 w 902265"/>
                <a:gd name="connsiteY101" fmla="*/ 609635 h 722030"/>
                <a:gd name="connsiteX102" fmla="*/ 515643 w 902265"/>
                <a:gd name="connsiteY102" fmla="*/ 582965 h 722030"/>
                <a:gd name="connsiteX103" fmla="*/ 303235 w 902265"/>
                <a:gd name="connsiteY103" fmla="*/ 582965 h 722030"/>
                <a:gd name="connsiteX104" fmla="*/ 157503 w 902265"/>
                <a:gd name="connsiteY104" fmla="*/ 437233 h 722030"/>
                <a:gd name="connsiteX105" fmla="*/ 157503 w 902265"/>
                <a:gd name="connsiteY105" fmla="*/ 370558 h 722030"/>
                <a:gd name="connsiteX106" fmla="*/ 174648 w 902265"/>
                <a:gd name="connsiteY106" fmla="*/ 353413 h 722030"/>
                <a:gd name="connsiteX107" fmla="*/ 191793 w 902265"/>
                <a:gd name="connsiteY107" fmla="*/ 370558 h 722030"/>
                <a:gd name="connsiteX108" fmla="*/ 191793 w 902265"/>
                <a:gd name="connsiteY108" fmla="*/ 437233 h 722030"/>
                <a:gd name="connsiteX109" fmla="*/ 302283 w 902265"/>
                <a:gd name="connsiteY109" fmla="*/ 547723 h 722030"/>
                <a:gd name="connsiteX110" fmla="*/ 514690 w 902265"/>
                <a:gd name="connsiteY110" fmla="*/ 547723 h 722030"/>
                <a:gd name="connsiteX111" fmla="*/ 488020 w 902265"/>
                <a:gd name="connsiteY111" fmla="*/ 521053 h 722030"/>
                <a:gd name="connsiteX112" fmla="*/ 488020 w 902265"/>
                <a:gd name="connsiteY112" fmla="*/ 496288 h 722030"/>
                <a:gd name="connsiteX113" fmla="*/ 512785 w 902265"/>
                <a:gd name="connsiteY113" fmla="*/ 496288 h 722030"/>
                <a:gd name="connsiteX114" fmla="*/ 569935 w 902265"/>
                <a:gd name="connsiteY114" fmla="*/ 553438 h 722030"/>
                <a:gd name="connsiteX115" fmla="*/ 574698 w 902265"/>
                <a:gd name="connsiteY115" fmla="*/ 565820 h 722030"/>
                <a:gd name="connsiteX116" fmla="*/ 570888 w 902265"/>
                <a:gd name="connsiteY116" fmla="*/ 577250 h 722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902265" h="722030">
                  <a:moveTo>
                    <a:pt x="173695" y="222920"/>
                  </a:moveTo>
                  <a:cubicBezTo>
                    <a:pt x="173695" y="222920"/>
                    <a:pt x="174648" y="222920"/>
                    <a:pt x="174648" y="222920"/>
                  </a:cubicBezTo>
                  <a:lnTo>
                    <a:pt x="174648" y="222920"/>
                  </a:lnTo>
                  <a:cubicBezTo>
                    <a:pt x="174648" y="222920"/>
                    <a:pt x="174648" y="222920"/>
                    <a:pt x="175600" y="222920"/>
                  </a:cubicBezTo>
                  <a:cubicBezTo>
                    <a:pt x="175600" y="222920"/>
                    <a:pt x="176553" y="222920"/>
                    <a:pt x="176553" y="222920"/>
                  </a:cubicBezTo>
                  <a:cubicBezTo>
                    <a:pt x="184173" y="222920"/>
                    <a:pt x="190840" y="221968"/>
                    <a:pt x="197508" y="220063"/>
                  </a:cubicBezTo>
                  <a:cubicBezTo>
                    <a:pt x="207985" y="237208"/>
                    <a:pt x="233703" y="259115"/>
                    <a:pt x="298473" y="275308"/>
                  </a:cubicBezTo>
                  <a:cubicBezTo>
                    <a:pt x="314665" y="279118"/>
                    <a:pt x="315618" y="301978"/>
                    <a:pt x="314665" y="314360"/>
                  </a:cubicBezTo>
                  <a:cubicBezTo>
                    <a:pt x="313713" y="323885"/>
                    <a:pt x="321333" y="332458"/>
                    <a:pt x="330858" y="333410"/>
                  </a:cubicBezTo>
                  <a:cubicBezTo>
                    <a:pt x="330858" y="333410"/>
                    <a:pt x="331810" y="333410"/>
                    <a:pt x="331810" y="333410"/>
                  </a:cubicBezTo>
                  <a:cubicBezTo>
                    <a:pt x="341335" y="333410"/>
                    <a:pt x="348955" y="326743"/>
                    <a:pt x="348955" y="317218"/>
                  </a:cubicBezTo>
                  <a:cubicBezTo>
                    <a:pt x="351813" y="277213"/>
                    <a:pt x="335620" y="248638"/>
                    <a:pt x="306093" y="241970"/>
                  </a:cubicBezTo>
                  <a:cubicBezTo>
                    <a:pt x="256563" y="229588"/>
                    <a:pt x="235608" y="214348"/>
                    <a:pt x="227988" y="204823"/>
                  </a:cubicBezTo>
                  <a:cubicBezTo>
                    <a:pt x="230845" y="201965"/>
                    <a:pt x="234655" y="199108"/>
                    <a:pt x="236560" y="196250"/>
                  </a:cubicBezTo>
                  <a:cubicBezTo>
                    <a:pt x="268945" y="159103"/>
                    <a:pt x="264183" y="97190"/>
                    <a:pt x="263230" y="90523"/>
                  </a:cubicBezTo>
                  <a:cubicBezTo>
                    <a:pt x="259420" y="17180"/>
                    <a:pt x="205128" y="-917"/>
                    <a:pt x="172743" y="35"/>
                  </a:cubicBezTo>
                  <a:cubicBezTo>
                    <a:pt x="140358" y="-917"/>
                    <a:pt x="86065" y="17180"/>
                    <a:pt x="82255" y="90523"/>
                  </a:cubicBezTo>
                  <a:cubicBezTo>
                    <a:pt x="81303" y="98143"/>
                    <a:pt x="76540" y="159103"/>
                    <a:pt x="108925" y="196250"/>
                  </a:cubicBezTo>
                  <a:cubicBezTo>
                    <a:pt x="111783" y="200060"/>
                    <a:pt x="115593" y="202918"/>
                    <a:pt x="119403" y="205775"/>
                  </a:cubicBezTo>
                  <a:cubicBezTo>
                    <a:pt x="110830" y="215300"/>
                    <a:pt x="88923" y="229588"/>
                    <a:pt x="42250" y="241970"/>
                  </a:cubicBezTo>
                  <a:cubicBezTo>
                    <a:pt x="12723" y="249590"/>
                    <a:pt x="-2517" y="278165"/>
                    <a:pt x="340" y="317218"/>
                  </a:cubicBezTo>
                  <a:cubicBezTo>
                    <a:pt x="1293" y="326743"/>
                    <a:pt x="8913" y="333410"/>
                    <a:pt x="17485" y="333410"/>
                  </a:cubicBezTo>
                  <a:cubicBezTo>
                    <a:pt x="17485" y="333410"/>
                    <a:pt x="18438" y="333410"/>
                    <a:pt x="18438" y="333410"/>
                  </a:cubicBezTo>
                  <a:cubicBezTo>
                    <a:pt x="27963" y="332458"/>
                    <a:pt x="35583" y="324838"/>
                    <a:pt x="34630" y="314360"/>
                  </a:cubicBezTo>
                  <a:cubicBezTo>
                    <a:pt x="33678" y="301025"/>
                    <a:pt x="34630" y="279118"/>
                    <a:pt x="50823" y="275308"/>
                  </a:cubicBezTo>
                  <a:cubicBezTo>
                    <a:pt x="114640" y="259115"/>
                    <a:pt x="141310" y="237208"/>
                    <a:pt x="151788" y="220063"/>
                  </a:cubicBezTo>
                  <a:cubicBezTo>
                    <a:pt x="161313" y="222920"/>
                    <a:pt x="167980" y="222920"/>
                    <a:pt x="173695" y="222920"/>
                  </a:cubicBezTo>
                  <a:close/>
                  <a:moveTo>
                    <a:pt x="120355" y="94333"/>
                  </a:moveTo>
                  <a:cubicBezTo>
                    <a:pt x="120355" y="94333"/>
                    <a:pt x="120355" y="93380"/>
                    <a:pt x="120355" y="93380"/>
                  </a:cubicBezTo>
                  <a:cubicBezTo>
                    <a:pt x="123213" y="40993"/>
                    <a:pt x="158455" y="35278"/>
                    <a:pt x="172743" y="35278"/>
                  </a:cubicBezTo>
                  <a:cubicBezTo>
                    <a:pt x="173695" y="35278"/>
                    <a:pt x="174648" y="35278"/>
                    <a:pt x="174648" y="35278"/>
                  </a:cubicBezTo>
                  <a:cubicBezTo>
                    <a:pt x="174648" y="35278"/>
                    <a:pt x="175600" y="35278"/>
                    <a:pt x="175600" y="35278"/>
                  </a:cubicBezTo>
                  <a:cubicBezTo>
                    <a:pt x="187983" y="34325"/>
                    <a:pt x="227988" y="37183"/>
                    <a:pt x="230845" y="93380"/>
                  </a:cubicBezTo>
                  <a:cubicBezTo>
                    <a:pt x="230845" y="93380"/>
                    <a:pt x="230845" y="94333"/>
                    <a:pt x="230845" y="94333"/>
                  </a:cubicBezTo>
                  <a:cubicBezTo>
                    <a:pt x="232750" y="108620"/>
                    <a:pt x="231798" y="151483"/>
                    <a:pt x="212748" y="173390"/>
                  </a:cubicBezTo>
                  <a:cubicBezTo>
                    <a:pt x="204175" y="183868"/>
                    <a:pt x="191793" y="188630"/>
                    <a:pt x="175600" y="188630"/>
                  </a:cubicBezTo>
                  <a:cubicBezTo>
                    <a:pt x="175600" y="188630"/>
                    <a:pt x="175600" y="188630"/>
                    <a:pt x="174648" y="188630"/>
                  </a:cubicBezTo>
                  <a:cubicBezTo>
                    <a:pt x="158455" y="188630"/>
                    <a:pt x="147025" y="183868"/>
                    <a:pt x="137500" y="173390"/>
                  </a:cubicBezTo>
                  <a:cubicBezTo>
                    <a:pt x="119403" y="151483"/>
                    <a:pt x="118450" y="108620"/>
                    <a:pt x="120355" y="94333"/>
                  </a:cubicBezTo>
                  <a:close/>
                  <a:moveTo>
                    <a:pt x="861400" y="630590"/>
                  </a:moveTo>
                  <a:cubicBezTo>
                    <a:pt x="811870" y="618208"/>
                    <a:pt x="790915" y="602968"/>
                    <a:pt x="783295" y="593443"/>
                  </a:cubicBezTo>
                  <a:cubicBezTo>
                    <a:pt x="786153" y="590585"/>
                    <a:pt x="789963" y="587728"/>
                    <a:pt x="791868" y="584870"/>
                  </a:cubicBezTo>
                  <a:cubicBezTo>
                    <a:pt x="824253" y="547723"/>
                    <a:pt x="819490" y="485810"/>
                    <a:pt x="818538" y="479143"/>
                  </a:cubicBezTo>
                  <a:cubicBezTo>
                    <a:pt x="814728" y="405800"/>
                    <a:pt x="760435" y="387703"/>
                    <a:pt x="728050" y="388655"/>
                  </a:cubicBezTo>
                  <a:cubicBezTo>
                    <a:pt x="695665" y="387703"/>
                    <a:pt x="641373" y="405800"/>
                    <a:pt x="637563" y="479143"/>
                  </a:cubicBezTo>
                  <a:cubicBezTo>
                    <a:pt x="636610" y="486763"/>
                    <a:pt x="631848" y="547723"/>
                    <a:pt x="664233" y="584870"/>
                  </a:cubicBezTo>
                  <a:cubicBezTo>
                    <a:pt x="667090" y="588680"/>
                    <a:pt x="670900" y="591538"/>
                    <a:pt x="674710" y="594395"/>
                  </a:cubicBezTo>
                  <a:cubicBezTo>
                    <a:pt x="666138" y="603920"/>
                    <a:pt x="644230" y="618208"/>
                    <a:pt x="597558" y="630590"/>
                  </a:cubicBezTo>
                  <a:cubicBezTo>
                    <a:pt x="568030" y="638210"/>
                    <a:pt x="552790" y="666785"/>
                    <a:pt x="555648" y="705838"/>
                  </a:cubicBezTo>
                  <a:cubicBezTo>
                    <a:pt x="556600" y="715363"/>
                    <a:pt x="564220" y="722030"/>
                    <a:pt x="572793" y="722030"/>
                  </a:cubicBezTo>
                  <a:cubicBezTo>
                    <a:pt x="572793" y="722030"/>
                    <a:pt x="573745" y="722030"/>
                    <a:pt x="573745" y="722030"/>
                  </a:cubicBezTo>
                  <a:cubicBezTo>
                    <a:pt x="583270" y="721078"/>
                    <a:pt x="590890" y="713458"/>
                    <a:pt x="589938" y="702980"/>
                  </a:cubicBezTo>
                  <a:cubicBezTo>
                    <a:pt x="588985" y="689645"/>
                    <a:pt x="589938" y="667738"/>
                    <a:pt x="606130" y="663928"/>
                  </a:cubicBezTo>
                  <a:cubicBezTo>
                    <a:pt x="669948" y="647735"/>
                    <a:pt x="696618" y="625828"/>
                    <a:pt x="707095" y="608683"/>
                  </a:cubicBezTo>
                  <a:cubicBezTo>
                    <a:pt x="712810" y="609635"/>
                    <a:pt x="719478" y="610588"/>
                    <a:pt x="726145" y="610588"/>
                  </a:cubicBezTo>
                  <a:cubicBezTo>
                    <a:pt x="726145" y="610588"/>
                    <a:pt x="727098" y="610588"/>
                    <a:pt x="727098" y="610588"/>
                  </a:cubicBezTo>
                  <a:lnTo>
                    <a:pt x="727098" y="610588"/>
                  </a:lnTo>
                  <a:cubicBezTo>
                    <a:pt x="727098" y="610588"/>
                    <a:pt x="727098" y="610588"/>
                    <a:pt x="728050" y="610588"/>
                  </a:cubicBezTo>
                  <a:cubicBezTo>
                    <a:pt x="728050" y="610588"/>
                    <a:pt x="729003" y="610588"/>
                    <a:pt x="729003" y="610588"/>
                  </a:cubicBezTo>
                  <a:cubicBezTo>
                    <a:pt x="736623" y="610588"/>
                    <a:pt x="743290" y="609635"/>
                    <a:pt x="749958" y="607730"/>
                  </a:cubicBezTo>
                  <a:cubicBezTo>
                    <a:pt x="760435" y="624875"/>
                    <a:pt x="786153" y="646783"/>
                    <a:pt x="850923" y="662975"/>
                  </a:cubicBezTo>
                  <a:cubicBezTo>
                    <a:pt x="867115" y="666785"/>
                    <a:pt x="868068" y="689645"/>
                    <a:pt x="867115" y="702028"/>
                  </a:cubicBezTo>
                  <a:cubicBezTo>
                    <a:pt x="866163" y="711553"/>
                    <a:pt x="873783" y="720125"/>
                    <a:pt x="883308" y="721078"/>
                  </a:cubicBezTo>
                  <a:cubicBezTo>
                    <a:pt x="883308" y="721078"/>
                    <a:pt x="884260" y="721078"/>
                    <a:pt x="884260" y="721078"/>
                  </a:cubicBezTo>
                  <a:cubicBezTo>
                    <a:pt x="893785" y="721078"/>
                    <a:pt x="901405" y="714410"/>
                    <a:pt x="901405" y="704885"/>
                  </a:cubicBezTo>
                  <a:cubicBezTo>
                    <a:pt x="906168" y="665833"/>
                    <a:pt x="890928" y="638210"/>
                    <a:pt x="861400" y="630590"/>
                  </a:cubicBezTo>
                  <a:close/>
                  <a:moveTo>
                    <a:pt x="729003" y="576298"/>
                  </a:moveTo>
                  <a:cubicBezTo>
                    <a:pt x="729003" y="576298"/>
                    <a:pt x="729003" y="576298"/>
                    <a:pt x="729003" y="576298"/>
                  </a:cubicBezTo>
                  <a:cubicBezTo>
                    <a:pt x="712810" y="576298"/>
                    <a:pt x="700428" y="571535"/>
                    <a:pt x="691855" y="561058"/>
                  </a:cubicBezTo>
                  <a:cubicBezTo>
                    <a:pt x="671853" y="539150"/>
                    <a:pt x="671853" y="496288"/>
                    <a:pt x="673758" y="482000"/>
                  </a:cubicBezTo>
                  <a:cubicBezTo>
                    <a:pt x="673758" y="482000"/>
                    <a:pt x="673758" y="481048"/>
                    <a:pt x="673758" y="481048"/>
                  </a:cubicBezTo>
                  <a:cubicBezTo>
                    <a:pt x="676615" y="428660"/>
                    <a:pt x="711858" y="422945"/>
                    <a:pt x="726145" y="422945"/>
                  </a:cubicBezTo>
                  <a:cubicBezTo>
                    <a:pt x="727098" y="422945"/>
                    <a:pt x="728050" y="422945"/>
                    <a:pt x="728050" y="422945"/>
                  </a:cubicBezTo>
                  <a:cubicBezTo>
                    <a:pt x="728050" y="422945"/>
                    <a:pt x="729003" y="422945"/>
                    <a:pt x="729003" y="422945"/>
                  </a:cubicBezTo>
                  <a:cubicBezTo>
                    <a:pt x="741385" y="422945"/>
                    <a:pt x="781390" y="424850"/>
                    <a:pt x="783295" y="481048"/>
                  </a:cubicBezTo>
                  <a:cubicBezTo>
                    <a:pt x="783295" y="481048"/>
                    <a:pt x="783295" y="482000"/>
                    <a:pt x="783295" y="482000"/>
                  </a:cubicBezTo>
                  <a:cubicBezTo>
                    <a:pt x="785200" y="496288"/>
                    <a:pt x="784248" y="539150"/>
                    <a:pt x="765198" y="561058"/>
                  </a:cubicBezTo>
                  <a:cubicBezTo>
                    <a:pt x="756625" y="571535"/>
                    <a:pt x="745195" y="576298"/>
                    <a:pt x="729003" y="576298"/>
                  </a:cubicBezTo>
                  <a:close/>
                  <a:moveTo>
                    <a:pt x="711858" y="316265"/>
                  </a:moveTo>
                  <a:lnTo>
                    <a:pt x="711858" y="249590"/>
                  </a:lnTo>
                  <a:cubicBezTo>
                    <a:pt x="711858" y="188630"/>
                    <a:pt x="662328" y="139100"/>
                    <a:pt x="601368" y="139100"/>
                  </a:cubicBezTo>
                  <a:lnTo>
                    <a:pt x="387055" y="139100"/>
                  </a:lnTo>
                  <a:lnTo>
                    <a:pt x="413725" y="165770"/>
                  </a:lnTo>
                  <a:cubicBezTo>
                    <a:pt x="420393" y="172438"/>
                    <a:pt x="420393" y="183868"/>
                    <a:pt x="413725" y="190535"/>
                  </a:cubicBezTo>
                  <a:cubicBezTo>
                    <a:pt x="409915" y="194345"/>
                    <a:pt x="406105" y="195298"/>
                    <a:pt x="401343" y="195298"/>
                  </a:cubicBezTo>
                  <a:cubicBezTo>
                    <a:pt x="396580" y="195298"/>
                    <a:pt x="392770" y="193393"/>
                    <a:pt x="388960" y="190535"/>
                  </a:cubicBezTo>
                  <a:lnTo>
                    <a:pt x="331810" y="133385"/>
                  </a:lnTo>
                  <a:cubicBezTo>
                    <a:pt x="325143" y="126718"/>
                    <a:pt x="325143" y="115288"/>
                    <a:pt x="331810" y="108620"/>
                  </a:cubicBezTo>
                  <a:lnTo>
                    <a:pt x="388960" y="51470"/>
                  </a:lnTo>
                  <a:cubicBezTo>
                    <a:pt x="395628" y="44803"/>
                    <a:pt x="407058" y="44803"/>
                    <a:pt x="413725" y="51470"/>
                  </a:cubicBezTo>
                  <a:cubicBezTo>
                    <a:pt x="420393" y="58138"/>
                    <a:pt x="420393" y="69568"/>
                    <a:pt x="413725" y="76235"/>
                  </a:cubicBezTo>
                  <a:lnTo>
                    <a:pt x="387055" y="102905"/>
                  </a:lnTo>
                  <a:lnTo>
                    <a:pt x="600415" y="102905"/>
                  </a:lnTo>
                  <a:cubicBezTo>
                    <a:pt x="680425" y="102905"/>
                    <a:pt x="746148" y="168628"/>
                    <a:pt x="746148" y="248638"/>
                  </a:cubicBezTo>
                  <a:lnTo>
                    <a:pt x="746148" y="315313"/>
                  </a:lnTo>
                  <a:cubicBezTo>
                    <a:pt x="746148" y="324838"/>
                    <a:pt x="738528" y="332458"/>
                    <a:pt x="729003" y="332458"/>
                  </a:cubicBezTo>
                  <a:cubicBezTo>
                    <a:pt x="719478" y="332458"/>
                    <a:pt x="711858" y="326743"/>
                    <a:pt x="711858" y="316265"/>
                  </a:cubicBezTo>
                  <a:close/>
                  <a:moveTo>
                    <a:pt x="570888" y="577250"/>
                  </a:moveTo>
                  <a:lnTo>
                    <a:pt x="513738" y="634400"/>
                  </a:lnTo>
                  <a:cubicBezTo>
                    <a:pt x="509928" y="638210"/>
                    <a:pt x="506118" y="639163"/>
                    <a:pt x="501355" y="639163"/>
                  </a:cubicBezTo>
                  <a:cubicBezTo>
                    <a:pt x="496593" y="639163"/>
                    <a:pt x="492783" y="637258"/>
                    <a:pt x="488973" y="634400"/>
                  </a:cubicBezTo>
                  <a:cubicBezTo>
                    <a:pt x="482305" y="627733"/>
                    <a:pt x="482305" y="616303"/>
                    <a:pt x="488973" y="609635"/>
                  </a:cubicBezTo>
                  <a:lnTo>
                    <a:pt x="515643" y="582965"/>
                  </a:lnTo>
                  <a:lnTo>
                    <a:pt x="303235" y="582965"/>
                  </a:lnTo>
                  <a:cubicBezTo>
                    <a:pt x="223225" y="582965"/>
                    <a:pt x="157503" y="517243"/>
                    <a:pt x="157503" y="437233"/>
                  </a:cubicBezTo>
                  <a:lnTo>
                    <a:pt x="157503" y="370558"/>
                  </a:lnTo>
                  <a:cubicBezTo>
                    <a:pt x="157503" y="361033"/>
                    <a:pt x="165123" y="353413"/>
                    <a:pt x="174648" y="353413"/>
                  </a:cubicBezTo>
                  <a:cubicBezTo>
                    <a:pt x="184173" y="353413"/>
                    <a:pt x="191793" y="361033"/>
                    <a:pt x="191793" y="370558"/>
                  </a:cubicBezTo>
                  <a:lnTo>
                    <a:pt x="191793" y="437233"/>
                  </a:lnTo>
                  <a:cubicBezTo>
                    <a:pt x="191793" y="498193"/>
                    <a:pt x="241323" y="547723"/>
                    <a:pt x="302283" y="547723"/>
                  </a:cubicBezTo>
                  <a:lnTo>
                    <a:pt x="514690" y="547723"/>
                  </a:lnTo>
                  <a:lnTo>
                    <a:pt x="488020" y="521053"/>
                  </a:lnTo>
                  <a:cubicBezTo>
                    <a:pt x="481353" y="514385"/>
                    <a:pt x="481353" y="502955"/>
                    <a:pt x="488020" y="496288"/>
                  </a:cubicBezTo>
                  <a:cubicBezTo>
                    <a:pt x="494688" y="489620"/>
                    <a:pt x="506118" y="489620"/>
                    <a:pt x="512785" y="496288"/>
                  </a:cubicBezTo>
                  <a:lnTo>
                    <a:pt x="569935" y="553438"/>
                  </a:lnTo>
                  <a:cubicBezTo>
                    <a:pt x="572793" y="556295"/>
                    <a:pt x="574698" y="561058"/>
                    <a:pt x="574698" y="565820"/>
                  </a:cubicBezTo>
                  <a:cubicBezTo>
                    <a:pt x="574698" y="570583"/>
                    <a:pt x="573745" y="574393"/>
                    <a:pt x="570888" y="577250"/>
                  </a:cubicBezTo>
                  <a:close/>
                </a:path>
              </a:pathLst>
            </a:custGeom>
            <a:solidFill>
              <a:srgbClr val="2D93BE"/>
            </a:solidFill>
            <a:ln w="9525" cap="flat">
              <a:noFill/>
              <a:prstDash val="solid"/>
              <a:miter/>
            </a:ln>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000" b="0" i="0" u="none" strike="noStrike" kern="1200" cap="none" spc="0" normalizeH="0" baseline="0" noProof="0">
                <a:ln>
                  <a:noFill/>
                </a:ln>
                <a:solidFill>
                  <a:srgbClr val="000000"/>
                </a:solidFill>
                <a:effectLst/>
                <a:uLnTx/>
                <a:uFillTx/>
                <a:latin typeface="Georgia"/>
                <a:ea typeface="+mn-ea"/>
                <a:cs typeface="+mn-cs"/>
              </a:endParaRPr>
            </a:p>
          </p:txBody>
        </p:sp>
        <p:sp>
          <p:nvSpPr>
            <p:cNvPr id="17" name="Freeform: Shape 16">
              <a:extLst>
                <a:ext uri="{FF2B5EF4-FFF2-40B4-BE49-F238E27FC236}">
                  <a16:creationId xmlns:a16="http://schemas.microsoft.com/office/drawing/2014/main" id="{594EB952-F6E1-4678-8FAF-E6C74EE27AA4}"/>
                </a:ext>
              </a:extLst>
            </p:cNvPr>
            <p:cNvSpPr/>
            <p:nvPr/>
          </p:nvSpPr>
          <p:spPr>
            <a:xfrm>
              <a:off x="8757288" y="1254248"/>
              <a:ext cx="420306" cy="475762"/>
            </a:xfrm>
            <a:custGeom>
              <a:avLst/>
              <a:gdLst>
                <a:gd name="connsiteX0" fmla="*/ 537810 w 624487"/>
                <a:gd name="connsiteY0" fmla="*/ 484822 h 714375"/>
                <a:gd name="connsiteX1" fmla="*/ 624488 w 624487"/>
                <a:gd name="connsiteY1" fmla="*/ 281940 h 714375"/>
                <a:gd name="connsiteX2" fmla="*/ 342548 w 624487"/>
                <a:gd name="connsiteY2" fmla="*/ 0 h 714375"/>
                <a:gd name="connsiteX3" fmla="*/ 222532 w 624487"/>
                <a:gd name="connsiteY3" fmla="*/ 26670 h 714375"/>
                <a:gd name="connsiteX4" fmla="*/ 59655 w 624487"/>
                <a:gd name="connsiteY4" fmla="*/ 281940 h 714375"/>
                <a:gd name="connsiteX5" fmla="*/ 59655 w 624487"/>
                <a:gd name="connsiteY5" fmla="*/ 321945 h 714375"/>
                <a:gd name="connsiteX6" fmla="*/ 7268 w 624487"/>
                <a:gd name="connsiteY6" fmla="*/ 421957 h 714375"/>
                <a:gd name="connsiteX7" fmla="*/ 6315 w 624487"/>
                <a:gd name="connsiteY7" fmla="*/ 471488 h 714375"/>
                <a:gd name="connsiteX8" fmla="*/ 50130 w 624487"/>
                <a:gd name="connsiteY8" fmla="*/ 493395 h 714375"/>
                <a:gd name="connsiteX9" fmla="*/ 59655 w 624487"/>
                <a:gd name="connsiteY9" fmla="*/ 493395 h 714375"/>
                <a:gd name="connsiteX10" fmla="*/ 59655 w 624487"/>
                <a:gd name="connsiteY10" fmla="*/ 576263 h 714375"/>
                <a:gd name="connsiteX11" fmla="*/ 131093 w 624487"/>
                <a:gd name="connsiteY11" fmla="*/ 647700 h 714375"/>
                <a:gd name="connsiteX12" fmla="*/ 192052 w 624487"/>
                <a:gd name="connsiteY12" fmla="*/ 639128 h 714375"/>
                <a:gd name="connsiteX13" fmla="*/ 192052 w 624487"/>
                <a:gd name="connsiteY13" fmla="*/ 714375 h 714375"/>
                <a:gd name="connsiteX14" fmla="*/ 538762 w 624487"/>
                <a:gd name="connsiteY14" fmla="*/ 714375 h 714375"/>
                <a:gd name="connsiteX15" fmla="*/ 538762 w 624487"/>
                <a:gd name="connsiteY15" fmla="*/ 484822 h 714375"/>
                <a:gd name="connsiteX16" fmla="*/ 511140 w 624487"/>
                <a:gd name="connsiteY16" fmla="*/ 465772 h 714375"/>
                <a:gd name="connsiteX17" fmla="*/ 506377 w 624487"/>
                <a:gd name="connsiteY17" fmla="*/ 470535 h 714375"/>
                <a:gd name="connsiteX18" fmla="*/ 506377 w 624487"/>
                <a:gd name="connsiteY18" fmla="*/ 681038 h 714375"/>
                <a:gd name="connsiteX19" fmla="*/ 223485 w 624487"/>
                <a:gd name="connsiteY19" fmla="*/ 681038 h 714375"/>
                <a:gd name="connsiteX20" fmla="*/ 223485 w 624487"/>
                <a:gd name="connsiteY20" fmla="*/ 601028 h 714375"/>
                <a:gd name="connsiteX21" fmla="*/ 130140 w 624487"/>
                <a:gd name="connsiteY21" fmla="*/ 615315 h 714375"/>
                <a:gd name="connsiteX22" fmla="*/ 91087 w 624487"/>
                <a:gd name="connsiteY22" fmla="*/ 575310 h 714375"/>
                <a:gd name="connsiteX23" fmla="*/ 91087 w 624487"/>
                <a:gd name="connsiteY23" fmla="*/ 461010 h 714375"/>
                <a:gd name="connsiteX24" fmla="*/ 50130 w 624487"/>
                <a:gd name="connsiteY24" fmla="*/ 461010 h 714375"/>
                <a:gd name="connsiteX25" fmla="*/ 32985 w 624487"/>
                <a:gd name="connsiteY25" fmla="*/ 454342 h 714375"/>
                <a:gd name="connsiteX26" fmla="*/ 34890 w 624487"/>
                <a:gd name="connsiteY26" fmla="*/ 436245 h 714375"/>
                <a:gd name="connsiteX27" fmla="*/ 91087 w 624487"/>
                <a:gd name="connsiteY27" fmla="*/ 329565 h 714375"/>
                <a:gd name="connsiteX28" fmla="*/ 91087 w 624487"/>
                <a:gd name="connsiteY28" fmla="*/ 281940 h 714375"/>
                <a:gd name="connsiteX29" fmla="*/ 235868 w 624487"/>
                <a:gd name="connsiteY29" fmla="*/ 55245 h 714375"/>
                <a:gd name="connsiteX30" fmla="*/ 342548 w 624487"/>
                <a:gd name="connsiteY30" fmla="*/ 31432 h 714375"/>
                <a:gd name="connsiteX31" fmla="*/ 593055 w 624487"/>
                <a:gd name="connsiteY31" fmla="*/ 281940 h 714375"/>
                <a:gd name="connsiteX32" fmla="*/ 511140 w 624487"/>
                <a:gd name="connsiteY32" fmla="*/ 465772 h 714375"/>
                <a:gd name="connsiteX33" fmla="*/ 316830 w 624487"/>
                <a:gd name="connsiteY33" fmla="*/ 270510 h 714375"/>
                <a:gd name="connsiteX34" fmla="*/ 352073 w 624487"/>
                <a:gd name="connsiteY34" fmla="*/ 270510 h 714375"/>
                <a:gd name="connsiteX35" fmla="*/ 352073 w 624487"/>
                <a:gd name="connsiteY35" fmla="*/ 305752 h 714375"/>
                <a:gd name="connsiteX36" fmla="*/ 316830 w 624487"/>
                <a:gd name="connsiteY36" fmla="*/ 305752 h 714375"/>
                <a:gd name="connsiteX37" fmla="*/ 316830 w 624487"/>
                <a:gd name="connsiteY37" fmla="*/ 270510 h 714375"/>
                <a:gd name="connsiteX38" fmla="*/ 409223 w 624487"/>
                <a:gd name="connsiteY38" fmla="*/ 270510 h 714375"/>
                <a:gd name="connsiteX39" fmla="*/ 444465 w 624487"/>
                <a:gd name="connsiteY39" fmla="*/ 270510 h 714375"/>
                <a:gd name="connsiteX40" fmla="*/ 444465 w 624487"/>
                <a:gd name="connsiteY40" fmla="*/ 305752 h 714375"/>
                <a:gd name="connsiteX41" fmla="*/ 409223 w 624487"/>
                <a:gd name="connsiteY41" fmla="*/ 305752 h 714375"/>
                <a:gd name="connsiteX42" fmla="*/ 409223 w 624487"/>
                <a:gd name="connsiteY42" fmla="*/ 270510 h 714375"/>
                <a:gd name="connsiteX43" fmla="*/ 225390 w 624487"/>
                <a:gd name="connsiteY43" fmla="*/ 270510 h 714375"/>
                <a:gd name="connsiteX44" fmla="*/ 260632 w 624487"/>
                <a:gd name="connsiteY44" fmla="*/ 270510 h 714375"/>
                <a:gd name="connsiteX45" fmla="*/ 260632 w 624487"/>
                <a:gd name="connsiteY45" fmla="*/ 305752 h 714375"/>
                <a:gd name="connsiteX46" fmla="*/ 225390 w 624487"/>
                <a:gd name="connsiteY46" fmla="*/ 305752 h 714375"/>
                <a:gd name="connsiteX47" fmla="*/ 225390 w 624487"/>
                <a:gd name="connsiteY47" fmla="*/ 270510 h 714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624487" h="714375">
                  <a:moveTo>
                    <a:pt x="537810" y="484822"/>
                  </a:moveTo>
                  <a:cubicBezTo>
                    <a:pt x="593055" y="431482"/>
                    <a:pt x="624488" y="358140"/>
                    <a:pt x="624488" y="281940"/>
                  </a:cubicBezTo>
                  <a:cubicBezTo>
                    <a:pt x="624488" y="126682"/>
                    <a:pt x="497805" y="0"/>
                    <a:pt x="342548" y="0"/>
                  </a:cubicBezTo>
                  <a:cubicBezTo>
                    <a:pt x="300637" y="0"/>
                    <a:pt x="259680" y="9525"/>
                    <a:pt x="222532" y="26670"/>
                  </a:cubicBezTo>
                  <a:cubicBezTo>
                    <a:pt x="123472" y="72390"/>
                    <a:pt x="59655" y="173355"/>
                    <a:pt x="59655" y="281940"/>
                  </a:cubicBezTo>
                  <a:lnTo>
                    <a:pt x="59655" y="321945"/>
                  </a:lnTo>
                  <a:lnTo>
                    <a:pt x="7268" y="421957"/>
                  </a:lnTo>
                  <a:cubicBezTo>
                    <a:pt x="-2257" y="439103"/>
                    <a:pt x="-2257" y="457200"/>
                    <a:pt x="6315" y="471488"/>
                  </a:cubicBezTo>
                  <a:cubicBezTo>
                    <a:pt x="14887" y="484822"/>
                    <a:pt x="31080" y="493395"/>
                    <a:pt x="50130" y="493395"/>
                  </a:cubicBezTo>
                  <a:lnTo>
                    <a:pt x="59655" y="493395"/>
                  </a:lnTo>
                  <a:lnTo>
                    <a:pt x="59655" y="576263"/>
                  </a:lnTo>
                  <a:cubicBezTo>
                    <a:pt x="59655" y="616267"/>
                    <a:pt x="92040" y="647700"/>
                    <a:pt x="131093" y="647700"/>
                  </a:cubicBezTo>
                  <a:lnTo>
                    <a:pt x="192052" y="639128"/>
                  </a:lnTo>
                  <a:lnTo>
                    <a:pt x="192052" y="714375"/>
                  </a:lnTo>
                  <a:lnTo>
                    <a:pt x="538762" y="714375"/>
                  </a:lnTo>
                  <a:lnTo>
                    <a:pt x="538762" y="484822"/>
                  </a:lnTo>
                  <a:close/>
                  <a:moveTo>
                    <a:pt x="511140" y="465772"/>
                  </a:moveTo>
                  <a:lnTo>
                    <a:pt x="506377" y="470535"/>
                  </a:lnTo>
                  <a:lnTo>
                    <a:pt x="506377" y="681038"/>
                  </a:lnTo>
                  <a:lnTo>
                    <a:pt x="223485" y="681038"/>
                  </a:lnTo>
                  <a:lnTo>
                    <a:pt x="223485" y="601028"/>
                  </a:lnTo>
                  <a:lnTo>
                    <a:pt x="130140" y="615315"/>
                  </a:lnTo>
                  <a:cubicBezTo>
                    <a:pt x="108232" y="614363"/>
                    <a:pt x="91087" y="597217"/>
                    <a:pt x="91087" y="575310"/>
                  </a:cubicBezTo>
                  <a:lnTo>
                    <a:pt x="91087" y="461010"/>
                  </a:lnTo>
                  <a:lnTo>
                    <a:pt x="50130" y="461010"/>
                  </a:lnTo>
                  <a:cubicBezTo>
                    <a:pt x="41557" y="461010"/>
                    <a:pt x="35843" y="459105"/>
                    <a:pt x="32985" y="454342"/>
                  </a:cubicBezTo>
                  <a:cubicBezTo>
                    <a:pt x="30127" y="450532"/>
                    <a:pt x="31080" y="443865"/>
                    <a:pt x="34890" y="436245"/>
                  </a:cubicBezTo>
                  <a:lnTo>
                    <a:pt x="91087" y="329565"/>
                  </a:lnTo>
                  <a:lnTo>
                    <a:pt x="91087" y="281940"/>
                  </a:lnTo>
                  <a:cubicBezTo>
                    <a:pt x="91087" y="184785"/>
                    <a:pt x="148237" y="96202"/>
                    <a:pt x="235868" y="55245"/>
                  </a:cubicBezTo>
                  <a:cubicBezTo>
                    <a:pt x="269205" y="39052"/>
                    <a:pt x="305400" y="31432"/>
                    <a:pt x="342548" y="31432"/>
                  </a:cubicBezTo>
                  <a:cubicBezTo>
                    <a:pt x="480660" y="31432"/>
                    <a:pt x="593055" y="143827"/>
                    <a:pt x="593055" y="281940"/>
                  </a:cubicBezTo>
                  <a:cubicBezTo>
                    <a:pt x="592102" y="351472"/>
                    <a:pt x="562575" y="418147"/>
                    <a:pt x="511140" y="465772"/>
                  </a:cubicBezTo>
                  <a:close/>
                  <a:moveTo>
                    <a:pt x="316830" y="270510"/>
                  </a:moveTo>
                  <a:lnTo>
                    <a:pt x="352073" y="270510"/>
                  </a:lnTo>
                  <a:lnTo>
                    <a:pt x="352073" y="305752"/>
                  </a:lnTo>
                  <a:lnTo>
                    <a:pt x="316830" y="305752"/>
                  </a:lnTo>
                  <a:lnTo>
                    <a:pt x="316830" y="270510"/>
                  </a:lnTo>
                  <a:close/>
                  <a:moveTo>
                    <a:pt x="409223" y="270510"/>
                  </a:moveTo>
                  <a:lnTo>
                    <a:pt x="444465" y="270510"/>
                  </a:lnTo>
                  <a:lnTo>
                    <a:pt x="444465" y="305752"/>
                  </a:lnTo>
                  <a:lnTo>
                    <a:pt x="409223" y="305752"/>
                  </a:lnTo>
                  <a:lnTo>
                    <a:pt x="409223" y="270510"/>
                  </a:lnTo>
                  <a:close/>
                  <a:moveTo>
                    <a:pt x="225390" y="270510"/>
                  </a:moveTo>
                  <a:lnTo>
                    <a:pt x="260632" y="270510"/>
                  </a:lnTo>
                  <a:lnTo>
                    <a:pt x="260632" y="305752"/>
                  </a:lnTo>
                  <a:lnTo>
                    <a:pt x="225390" y="305752"/>
                  </a:lnTo>
                  <a:lnTo>
                    <a:pt x="225390" y="270510"/>
                  </a:lnTo>
                  <a:close/>
                </a:path>
              </a:pathLst>
            </a:custGeom>
            <a:solidFill>
              <a:srgbClr val="64CCC9"/>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000" b="0" i="0" u="none" strike="noStrike" kern="1200" cap="none" spc="0" normalizeH="0" baseline="0" noProof="0">
                <a:ln>
                  <a:noFill/>
                </a:ln>
                <a:solidFill>
                  <a:srgbClr val="000000"/>
                </a:solidFill>
                <a:effectLst/>
                <a:uLnTx/>
                <a:uFillTx/>
                <a:latin typeface="Georgia"/>
                <a:ea typeface="+mn-ea"/>
                <a:cs typeface="+mn-cs"/>
              </a:endParaRPr>
            </a:p>
          </p:txBody>
        </p:sp>
        <p:grpSp>
          <p:nvGrpSpPr>
            <p:cNvPr id="18" name="Group 17">
              <a:extLst>
                <a:ext uri="{FF2B5EF4-FFF2-40B4-BE49-F238E27FC236}">
                  <a16:creationId xmlns:a16="http://schemas.microsoft.com/office/drawing/2014/main" id="{094DD779-CB9C-A7BD-0E50-30D9A5EA1A1F}"/>
                </a:ext>
              </a:extLst>
            </p:cNvPr>
            <p:cNvGrpSpPr/>
            <p:nvPr/>
          </p:nvGrpSpPr>
          <p:grpSpPr>
            <a:xfrm>
              <a:off x="3417178" y="3039655"/>
              <a:ext cx="447076" cy="579038"/>
              <a:chOff x="3106252" y="3077755"/>
              <a:chExt cx="447076" cy="579038"/>
            </a:xfrm>
          </p:grpSpPr>
          <p:sp>
            <p:nvSpPr>
              <p:cNvPr id="24" name="Freeform: Shape 23">
                <a:extLst>
                  <a:ext uri="{FF2B5EF4-FFF2-40B4-BE49-F238E27FC236}">
                    <a16:creationId xmlns:a16="http://schemas.microsoft.com/office/drawing/2014/main" id="{E2CC1DE4-9470-1AFF-FC68-75173B53B9AD}"/>
                  </a:ext>
                </a:extLst>
              </p:cNvPr>
              <p:cNvSpPr/>
              <p:nvPr/>
            </p:nvSpPr>
            <p:spPr>
              <a:xfrm>
                <a:off x="3106252" y="3217079"/>
                <a:ext cx="369214" cy="439714"/>
              </a:xfrm>
              <a:custGeom>
                <a:avLst/>
                <a:gdLst>
                  <a:gd name="connsiteX0" fmla="*/ 247326 w 351024"/>
                  <a:gd name="connsiteY0" fmla="*/ 418052 h 418052"/>
                  <a:gd name="connsiteX1" fmla="*/ 243288 w 351024"/>
                  <a:gd name="connsiteY1" fmla="*/ 417395 h 418052"/>
                  <a:gd name="connsiteX2" fmla="*/ 233248 w 351024"/>
                  <a:gd name="connsiteY2" fmla="*/ 398926 h 418052"/>
                  <a:gd name="connsiteX3" fmla="*/ 233248 w 351024"/>
                  <a:gd name="connsiteY3" fmla="*/ 340347 h 418052"/>
                  <a:gd name="connsiteX4" fmla="*/ 242773 w 351024"/>
                  <a:gd name="connsiteY4" fmla="*/ 330822 h 418052"/>
                  <a:gd name="connsiteX5" fmla="*/ 252298 w 351024"/>
                  <a:gd name="connsiteY5" fmla="*/ 340347 h 418052"/>
                  <a:gd name="connsiteX6" fmla="*/ 252298 w 351024"/>
                  <a:gd name="connsiteY6" fmla="*/ 390439 h 418052"/>
                  <a:gd name="connsiteX7" fmla="*/ 329203 w 351024"/>
                  <a:gd name="connsiteY7" fmla="*/ 288160 h 418052"/>
                  <a:gd name="connsiteX8" fmla="*/ 328527 w 351024"/>
                  <a:gd name="connsiteY8" fmla="*/ 269024 h 418052"/>
                  <a:gd name="connsiteX9" fmla="*/ 252298 w 351024"/>
                  <a:gd name="connsiteY9" fmla="*/ 181337 h 418052"/>
                  <a:gd name="connsiteX10" fmla="*/ 252298 w 351024"/>
                  <a:gd name="connsiteY10" fmla="*/ 258575 h 418052"/>
                  <a:gd name="connsiteX11" fmla="*/ 222752 w 351024"/>
                  <a:gd name="connsiteY11" fmla="*/ 288122 h 418052"/>
                  <a:gd name="connsiteX12" fmla="*/ 29547 w 351024"/>
                  <a:gd name="connsiteY12" fmla="*/ 288122 h 418052"/>
                  <a:gd name="connsiteX13" fmla="*/ 0 w 351024"/>
                  <a:gd name="connsiteY13" fmla="*/ 258575 h 418052"/>
                  <a:gd name="connsiteX14" fmla="*/ 0 w 351024"/>
                  <a:gd name="connsiteY14" fmla="*/ 9525 h 418052"/>
                  <a:gd name="connsiteX15" fmla="*/ 9525 w 351024"/>
                  <a:gd name="connsiteY15" fmla="*/ 0 h 418052"/>
                  <a:gd name="connsiteX16" fmla="*/ 19050 w 351024"/>
                  <a:gd name="connsiteY16" fmla="*/ 9525 h 418052"/>
                  <a:gd name="connsiteX17" fmla="*/ 19050 w 351024"/>
                  <a:gd name="connsiteY17" fmla="*/ 258566 h 418052"/>
                  <a:gd name="connsiteX18" fmla="*/ 29547 w 351024"/>
                  <a:gd name="connsiteY18" fmla="*/ 269062 h 418052"/>
                  <a:gd name="connsiteX19" fmla="*/ 222752 w 351024"/>
                  <a:gd name="connsiteY19" fmla="*/ 269062 h 418052"/>
                  <a:gd name="connsiteX20" fmla="*/ 233248 w 351024"/>
                  <a:gd name="connsiteY20" fmla="*/ 258566 h 418052"/>
                  <a:gd name="connsiteX21" fmla="*/ 233248 w 351024"/>
                  <a:gd name="connsiteY21" fmla="*/ 175870 h 418052"/>
                  <a:gd name="connsiteX22" fmla="*/ 243297 w 351024"/>
                  <a:gd name="connsiteY22" fmla="*/ 157248 h 418052"/>
                  <a:gd name="connsiteX23" fmla="*/ 263100 w 351024"/>
                  <a:gd name="connsiteY23" fmla="*/ 164706 h 418052"/>
                  <a:gd name="connsiteX24" fmla="*/ 342910 w 351024"/>
                  <a:gd name="connsiteY24" fmla="*/ 256508 h 418052"/>
                  <a:gd name="connsiteX25" fmla="*/ 344434 w 351024"/>
                  <a:gd name="connsiteY25" fmla="*/ 299590 h 418052"/>
                  <a:gd name="connsiteX26" fmla="*/ 262423 w 351024"/>
                  <a:gd name="connsiteY26" fmla="*/ 408651 h 418052"/>
                  <a:gd name="connsiteX27" fmla="*/ 247326 w 351024"/>
                  <a:gd name="connsiteY27" fmla="*/ 418052 h 418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1024" h="418052">
                    <a:moveTo>
                      <a:pt x="247326" y="418052"/>
                    </a:moveTo>
                    <a:cubicBezTo>
                      <a:pt x="245726" y="418052"/>
                      <a:pt x="244354" y="417747"/>
                      <a:pt x="243288" y="417395"/>
                    </a:cubicBezTo>
                    <a:cubicBezTo>
                      <a:pt x="239535" y="416138"/>
                      <a:pt x="233248" y="412071"/>
                      <a:pt x="233248" y="398926"/>
                    </a:cubicBezTo>
                    <a:lnTo>
                      <a:pt x="233248" y="340347"/>
                    </a:lnTo>
                    <a:cubicBezTo>
                      <a:pt x="233248" y="335080"/>
                      <a:pt x="237515" y="330822"/>
                      <a:pt x="242773" y="330822"/>
                    </a:cubicBezTo>
                    <a:cubicBezTo>
                      <a:pt x="248031" y="330822"/>
                      <a:pt x="252298" y="335080"/>
                      <a:pt x="252298" y="340347"/>
                    </a:cubicBezTo>
                    <a:lnTo>
                      <a:pt x="252298" y="390439"/>
                    </a:lnTo>
                    <a:lnTo>
                      <a:pt x="329203" y="288160"/>
                    </a:lnTo>
                    <a:cubicBezTo>
                      <a:pt x="333146" y="282912"/>
                      <a:pt x="332832" y="273977"/>
                      <a:pt x="328527" y="269024"/>
                    </a:cubicBezTo>
                    <a:lnTo>
                      <a:pt x="252298" y="181337"/>
                    </a:lnTo>
                    <a:lnTo>
                      <a:pt x="252298" y="258575"/>
                    </a:lnTo>
                    <a:cubicBezTo>
                      <a:pt x="252298" y="274863"/>
                      <a:pt x="239049" y="288122"/>
                      <a:pt x="222752" y="288122"/>
                    </a:cubicBezTo>
                    <a:lnTo>
                      <a:pt x="29547" y="288122"/>
                    </a:lnTo>
                    <a:cubicBezTo>
                      <a:pt x="13259" y="288122"/>
                      <a:pt x="0" y="274863"/>
                      <a:pt x="0" y="258575"/>
                    </a:cubicBezTo>
                    <a:lnTo>
                      <a:pt x="0" y="9525"/>
                    </a:lnTo>
                    <a:cubicBezTo>
                      <a:pt x="0" y="4258"/>
                      <a:pt x="4267" y="0"/>
                      <a:pt x="9525" y="0"/>
                    </a:cubicBezTo>
                    <a:cubicBezTo>
                      <a:pt x="14783" y="0"/>
                      <a:pt x="19050" y="4258"/>
                      <a:pt x="19050" y="9525"/>
                    </a:cubicBezTo>
                    <a:lnTo>
                      <a:pt x="19050" y="258566"/>
                    </a:lnTo>
                    <a:cubicBezTo>
                      <a:pt x="19050" y="264347"/>
                      <a:pt x="23755" y="269062"/>
                      <a:pt x="29547" y="269062"/>
                    </a:cubicBezTo>
                    <a:lnTo>
                      <a:pt x="222752" y="269062"/>
                    </a:lnTo>
                    <a:cubicBezTo>
                      <a:pt x="228533" y="269062"/>
                      <a:pt x="233248" y="264357"/>
                      <a:pt x="233248" y="258566"/>
                    </a:cubicBezTo>
                    <a:lnTo>
                      <a:pt x="233248" y="175870"/>
                    </a:lnTo>
                    <a:cubicBezTo>
                      <a:pt x="233248" y="162944"/>
                      <a:pt x="239544" y="158648"/>
                      <a:pt x="243297" y="157248"/>
                    </a:cubicBezTo>
                    <a:cubicBezTo>
                      <a:pt x="247040" y="155839"/>
                      <a:pt x="254613" y="154943"/>
                      <a:pt x="263100" y="164706"/>
                    </a:cubicBezTo>
                    <a:lnTo>
                      <a:pt x="342910" y="256508"/>
                    </a:lnTo>
                    <a:cubicBezTo>
                      <a:pt x="353111" y="268234"/>
                      <a:pt x="353778" y="287169"/>
                      <a:pt x="344434" y="299590"/>
                    </a:cubicBezTo>
                    <a:lnTo>
                      <a:pt x="262423" y="408651"/>
                    </a:lnTo>
                    <a:cubicBezTo>
                      <a:pt x="256765" y="416166"/>
                      <a:pt x="251336" y="418052"/>
                      <a:pt x="247326" y="418052"/>
                    </a:cubicBezTo>
                    <a:close/>
                  </a:path>
                </a:pathLst>
              </a:custGeom>
              <a:solidFill>
                <a:srgbClr val="5BC2E7"/>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000" b="0" i="0" u="none" strike="noStrike" kern="1200" cap="none" spc="0" normalizeH="0" baseline="0" noProof="0">
                  <a:ln>
                    <a:noFill/>
                  </a:ln>
                  <a:solidFill>
                    <a:srgbClr val="000000"/>
                  </a:solidFill>
                  <a:effectLst/>
                  <a:uLnTx/>
                  <a:uFillTx/>
                  <a:latin typeface="Georgia"/>
                  <a:ea typeface="+mn-ea"/>
                  <a:cs typeface="+mn-cs"/>
                </a:endParaRPr>
              </a:p>
            </p:txBody>
          </p:sp>
          <p:sp>
            <p:nvSpPr>
              <p:cNvPr id="25" name="Freeform: Shape 24">
                <a:extLst>
                  <a:ext uri="{FF2B5EF4-FFF2-40B4-BE49-F238E27FC236}">
                    <a16:creationId xmlns:a16="http://schemas.microsoft.com/office/drawing/2014/main" id="{2D8F6096-5D70-11A7-773F-C6E97AD4172B}"/>
                  </a:ext>
                </a:extLst>
              </p:cNvPr>
              <p:cNvSpPr/>
              <p:nvPr/>
            </p:nvSpPr>
            <p:spPr>
              <a:xfrm>
                <a:off x="3184125" y="3077755"/>
                <a:ext cx="369203" cy="439682"/>
              </a:xfrm>
              <a:custGeom>
                <a:avLst/>
                <a:gdLst>
                  <a:gd name="connsiteX0" fmla="*/ 341490 w 351014"/>
                  <a:gd name="connsiteY0" fmla="*/ 418020 h 418020"/>
                  <a:gd name="connsiteX1" fmla="*/ 331965 w 351014"/>
                  <a:gd name="connsiteY1" fmla="*/ 408495 h 418020"/>
                  <a:gd name="connsiteX2" fmla="*/ 331965 w 351014"/>
                  <a:gd name="connsiteY2" fmla="*/ 159464 h 418020"/>
                  <a:gd name="connsiteX3" fmla="*/ 321468 w 351014"/>
                  <a:gd name="connsiteY3" fmla="*/ 148967 h 418020"/>
                  <a:gd name="connsiteX4" fmla="*/ 128272 w 351014"/>
                  <a:gd name="connsiteY4" fmla="*/ 148967 h 418020"/>
                  <a:gd name="connsiteX5" fmla="*/ 117776 w 351014"/>
                  <a:gd name="connsiteY5" fmla="*/ 159464 h 418020"/>
                  <a:gd name="connsiteX6" fmla="*/ 117776 w 351014"/>
                  <a:gd name="connsiteY6" fmla="*/ 242160 h 418020"/>
                  <a:gd name="connsiteX7" fmla="*/ 107727 w 351014"/>
                  <a:gd name="connsiteY7" fmla="*/ 260781 h 418020"/>
                  <a:gd name="connsiteX8" fmla="*/ 87924 w 351014"/>
                  <a:gd name="connsiteY8" fmla="*/ 253323 h 418020"/>
                  <a:gd name="connsiteX9" fmla="*/ 8115 w 351014"/>
                  <a:gd name="connsiteY9" fmla="*/ 161512 h 418020"/>
                  <a:gd name="connsiteX10" fmla="*/ 6591 w 351014"/>
                  <a:gd name="connsiteY10" fmla="*/ 118430 h 418020"/>
                  <a:gd name="connsiteX11" fmla="*/ 88601 w 351014"/>
                  <a:gd name="connsiteY11" fmla="*/ 9388 h 418020"/>
                  <a:gd name="connsiteX12" fmla="*/ 107727 w 351014"/>
                  <a:gd name="connsiteY12" fmla="*/ 654 h 418020"/>
                  <a:gd name="connsiteX13" fmla="*/ 117766 w 351014"/>
                  <a:gd name="connsiteY13" fmla="*/ 19123 h 418020"/>
                  <a:gd name="connsiteX14" fmla="*/ 117766 w 351014"/>
                  <a:gd name="connsiteY14" fmla="*/ 77692 h 418020"/>
                  <a:gd name="connsiteX15" fmla="*/ 108241 w 351014"/>
                  <a:gd name="connsiteY15" fmla="*/ 87217 h 418020"/>
                  <a:gd name="connsiteX16" fmla="*/ 98716 w 351014"/>
                  <a:gd name="connsiteY16" fmla="*/ 77692 h 418020"/>
                  <a:gd name="connsiteX17" fmla="*/ 98716 w 351014"/>
                  <a:gd name="connsiteY17" fmla="*/ 27609 h 418020"/>
                  <a:gd name="connsiteX18" fmla="*/ 21811 w 351014"/>
                  <a:gd name="connsiteY18" fmla="*/ 129870 h 418020"/>
                  <a:gd name="connsiteX19" fmla="*/ 22488 w 351014"/>
                  <a:gd name="connsiteY19" fmla="*/ 149005 h 418020"/>
                  <a:gd name="connsiteX20" fmla="*/ 98716 w 351014"/>
                  <a:gd name="connsiteY20" fmla="*/ 236702 h 418020"/>
                  <a:gd name="connsiteX21" fmla="*/ 98716 w 351014"/>
                  <a:gd name="connsiteY21" fmla="*/ 159464 h 418020"/>
                  <a:gd name="connsiteX22" fmla="*/ 128263 w 351014"/>
                  <a:gd name="connsiteY22" fmla="*/ 129917 h 418020"/>
                  <a:gd name="connsiteX23" fmla="*/ 321468 w 351014"/>
                  <a:gd name="connsiteY23" fmla="*/ 129917 h 418020"/>
                  <a:gd name="connsiteX24" fmla="*/ 351015 w 351014"/>
                  <a:gd name="connsiteY24" fmla="*/ 159464 h 418020"/>
                  <a:gd name="connsiteX25" fmla="*/ 351015 w 351014"/>
                  <a:gd name="connsiteY25" fmla="*/ 408495 h 418020"/>
                  <a:gd name="connsiteX26" fmla="*/ 341490 w 351014"/>
                  <a:gd name="connsiteY26" fmla="*/ 418020 h 418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51014" h="418020">
                    <a:moveTo>
                      <a:pt x="341490" y="418020"/>
                    </a:moveTo>
                    <a:cubicBezTo>
                      <a:pt x="336232" y="418020"/>
                      <a:pt x="331965" y="413762"/>
                      <a:pt x="331965" y="408495"/>
                    </a:cubicBezTo>
                    <a:lnTo>
                      <a:pt x="331965" y="159464"/>
                    </a:lnTo>
                    <a:cubicBezTo>
                      <a:pt x="331965" y="153682"/>
                      <a:pt x="327259" y="148967"/>
                      <a:pt x="321468" y="148967"/>
                    </a:cubicBezTo>
                    <a:lnTo>
                      <a:pt x="128272" y="148967"/>
                    </a:lnTo>
                    <a:cubicBezTo>
                      <a:pt x="122491" y="148967"/>
                      <a:pt x="117776" y="153673"/>
                      <a:pt x="117776" y="159464"/>
                    </a:cubicBezTo>
                    <a:lnTo>
                      <a:pt x="117776" y="242160"/>
                    </a:lnTo>
                    <a:cubicBezTo>
                      <a:pt x="117776" y="255085"/>
                      <a:pt x="111480" y="259381"/>
                      <a:pt x="107727" y="260781"/>
                    </a:cubicBezTo>
                    <a:cubicBezTo>
                      <a:pt x="103974" y="262181"/>
                      <a:pt x="96411" y="263067"/>
                      <a:pt x="87924" y="253323"/>
                    </a:cubicBezTo>
                    <a:lnTo>
                      <a:pt x="8115" y="161512"/>
                    </a:lnTo>
                    <a:cubicBezTo>
                      <a:pt x="-2087" y="149786"/>
                      <a:pt x="-2754" y="130851"/>
                      <a:pt x="6591" y="118430"/>
                    </a:cubicBezTo>
                    <a:lnTo>
                      <a:pt x="88601" y="9388"/>
                    </a:lnTo>
                    <a:cubicBezTo>
                      <a:pt x="96506" y="-1128"/>
                      <a:pt x="103984" y="-594"/>
                      <a:pt x="107727" y="654"/>
                    </a:cubicBezTo>
                    <a:cubicBezTo>
                      <a:pt x="111480" y="1911"/>
                      <a:pt x="117766" y="5978"/>
                      <a:pt x="117766" y="19123"/>
                    </a:cubicBezTo>
                    <a:lnTo>
                      <a:pt x="117766" y="77692"/>
                    </a:lnTo>
                    <a:cubicBezTo>
                      <a:pt x="117766" y="82959"/>
                      <a:pt x="113499" y="87217"/>
                      <a:pt x="108241" y="87217"/>
                    </a:cubicBezTo>
                    <a:cubicBezTo>
                      <a:pt x="102983" y="87217"/>
                      <a:pt x="98716" y="82959"/>
                      <a:pt x="98716" y="77692"/>
                    </a:cubicBezTo>
                    <a:lnTo>
                      <a:pt x="98716" y="27609"/>
                    </a:lnTo>
                    <a:lnTo>
                      <a:pt x="21811" y="129870"/>
                    </a:lnTo>
                    <a:cubicBezTo>
                      <a:pt x="17868" y="135118"/>
                      <a:pt x="18182" y="144052"/>
                      <a:pt x="22488" y="149005"/>
                    </a:cubicBezTo>
                    <a:lnTo>
                      <a:pt x="98716" y="236702"/>
                    </a:lnTo>
                    <a:lnTo>
                      <a:pt x="98716" y="159464"/>
                    </a:lnTo>
                    <a:cubicBezTo>
                      <a:pt x="98716" y="143176"/>
                      <a:pt x="111966" y="129917"/>
                      <a:pt x="128263" y="129917"/>
                    </a:cubicBezTo>
                    <a:lnTo>
                      <a:pt x="321468" y="129917"/>
                    </a:lnTo>
                    <a:cubicBezTo>
                      <a:pt x="337756" y="129917"/>
                      <a:pt x="351015" y="143176"/>
                      <a:pt x="351015" y="159464"/>
                    </a:cubicBezTo>
                    <a:lnTo>
                      <a:pt x="351015" y="408495"/>
                    </a:lnTo>
                    <a:cubicBezTo>
                      <a:pt x="351015" y="413762"/>
                      <a:pt x="346757" y="418020"/>
                      <a:pt x="341490" y="418020"/>
                    </a:cubicBezTo>
                    <a:close/>
                  </a:path>
                </a:pathLst>
              </a:custGeom>
              <a:solidFill>
                <a:srgbClr val="5BC2E7"/>
              </a:solidFill>
              <a:ln w="9525" cap="flat">
                <a:noFill/>
                <a:prstDash val="solid"/>
                <a:miter/>
              </a:ln>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000" b="0" i="0" u="none" strike="noStrike" kern="1200" cap="none" spc="0" normalizeH="0" baseline="0" noProof="0">
                  <a:ln>
                    <a:noFill/>
                  </a:ln>
                  <a:solidFill>
                    <a:srgbClr val="000000"/>
                  </a:solidFill>
                  <a:effectLst/>
                  <a:uLnTx/>
                  <a:uFillTx/>
                  <a:latin typeface="Georgia"/>
                  <a:ea typeface="+mn-ea"/>
                  <a:cs typeface="+mn-cs"/>
                </a:endParaRPr>
              </a:p>
            </p:txBody>
          </p:sp>
        </p:grpSp>
        <p:sp>
          <p:nvSpPr>
            <p:cNvPr id="19" name="ZoneTexte 12">
              <a:extLst>
                <a:ext uri="{FF2B5EF4-FFF2-40B4-BE49-F238E27FC236}">
                  <a16:creationId xmlns:a16="http://schemas.microsoft.com/office/drawing/2014/main" id="{E21EAAC0-26E8-3F10-65FA-FDA53AEE1B31}"/>
                </a:ext>
              </a:extLst>
            </p:cNvPr>
            <p:cNvSpPr txBox="1"/>
            <p:nvPr/>
          </p:nvSpPr>
          <p:spPr>
            <a:xfrm>
              <a:off x="2977139" y="3607325"/>
              <a:ext cx="1327154" cy="400110"/>
            </a:xfrm>
            <a:prstGeom prst="rect">
              <a:avLst/>
            </a:prstGeom>
            <a:noFill/>
          </p:spPr>
          <p:txBody>
            <a:bodyPr wrap="square">
              <a:spAutoFit/>
            </a:bodyPr>
            <a:lstStyle>
              <a:defPPr>
                <a:defRPr lang="en-US"/>
              </a:defPPr>
              <a:lvl1pPr algn="r">
                <a:defRPr sz="1600" b="1">
                  <a:solidFill>
                    <a:srgbClr val="002A3A"/>
                  </a:solidFill>
                  <a:latin typeface="+mj-lt"/>
                </a:defRPr>
              </a:lvl1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srgbClr val="5BC2E7"/>
                  </a:solidFill>
                  <a:effectLst/>
                  <a:uLnTx/>
                  <a:uFillTx/>
                  <a:latin typeface="Georgia"/>
                  <a:ea typeface="+mn-ea"/>
                  <a:cs typeface="+mn-cs"/>
                </a:rPr>
                <a:t>Relapse</a:t>
              </a:r>
            </a:p>
          </p:txBody>
        </p:sp>
        <p:grpSp>
          <p:nvGrpSpPr>
            <p:cNvPr id="20" name="Group 19">
              <a:extLst>
                <a:ext uri="{FF2B5EF4-FFF2-40B4-BE49-F238E27FC236}">
                  <a16:creationId xmlns:a16="http://schemas.microsoft.com/office/drawing/2014/main" id="{81F04C4C-7001-4C01-EEF9-2C9BF65040E9}"/>
                </a:ext>
              </a:extLst>
            </p:cNvPr>
            <p:cNvGrpSpPr/>
            <p:nvPr/>
          </p:nvGrpSpPr>
          <p:grpSpPr>
            <a:xfrm>
              <a:off x="6055296" y="3065199"/>
              <a:ext cx="1149895" cy="1149896"/>
              <a:chOff x="5544887" y="3040901"/>
              <a:chExt cx="1149895" cy="1149896"/>
            </a:xfrm>
          </p:grpSpPr>
          <p:sp>
            <p:nvSpPr>
              <p:cNvPr id="21" name="Oval 20">
                <a:extLst>
                  <a:ext uri="{FF2B5EF4-FFF2-40B4-BE49-F238E27FC236}">
                    <a16:creationId xmlns:a16="http://schemas.microsoft.com/office/drawing/2014/main" id="{BEAF337C-E116-9A8E-F9C4-8E8148F8298D}"/>
                  </a:ext>
                </a:extLst>
              </p:cNvPr>
              <p:cNvSpPr/>
              <p:nvPr/>
            </p:nvSpPr>
            <p:spPr>
              <a:xfrm>
                <a:off x="5544887" y="3040901"/>
                <a:ext cx="1149895" cy="1149896"/>
              </a:xfrm>
              <a:prstGeom prst="ellipse">
                <a:avLst/>
              </a:prstGeom>
              <a:solidFill>
                <a:srgbClr val="F2F2F2">
                  <a:alpha val="5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white"/>
                  </a:solidFill>
                  <a:effectLst/>
                  <a:uLnTx/>
                  <a:uFillTx/>
                  <a:latin typeface="Georgia"/>
                  <a:ea typeface="+mn-ea"/>
                  <a:cs typeface="+mn-cs"/>
                </a:endParaRPr>
              </a:p>
            </p:txBody>
          </p:sp>
          <p:sp>
            <p:nvSpPr>
              <p:cNvPr id="22" name="Oval 21">
                <a:extLst>
                  <a:ext uri="{FF2B5EF4-FFF2-40B4-BE49-F238E27FC236}">
                    <a16:creationId xmlns:a16="http://schemas.microsoft.com/office/drawing/2014/main" id="{808E8459-5B5D-2311-60FF-28216088AD12}"/>
                  </a:ext>
                </a:extLst>
              </p:cNvPr>
              <p:cNvSpPr/>
              <p:nvPr/>
            </p:nvSpPr>
            <p:spPr>
              <a:xfrm>
                <a:off x="5670226" y="3176722"/>
                <a:ext cx="899214" cy="89921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white"/>
                  </a:solidFill>
                  <a:effectLst/>
                  <a:uLnTx/>
                  <a:uFillTx/>
                  <a:latin typeface="Georgia"/>
                  <a:ea typeface="+mn-ea"/>
                  <a:cs typeface="+mn-cs"/>
                </a:endParaRPr>
              </a:p>
            </p:txBody>
          </p:sp>
          <p:pic>
            <p:nvPicPr>
              <p:cNvPr id="23" name="Picture 22">
                <a:extLst>
                  <a:ext uri="{FF2B5EF4-FFF2-40B4-BE49-F238E27FC236}">
                    <a16:creationId xmlns:a16="http://schemas.microsoft.com/office/drawing/2014/main" id="{68AE91D4-52EF-9D9A-AFED-A3343CBDFC27}"/>
                  </a:ext>
                </a:extLst>
              </p:cNvPr>
              <p:cNvPicPr>
                <a:picLocks noChangeAspect="1"/>
              </p:cNvPicPr>
              <p:nvPr/>
            </p:nvPicPr>
            <p:blipFill>
              <a:blip r:embed="rId6" cstate="screen">
                <a:extLst>
                  <a:ext uri="{28A0092B-C50C-407E-A947-70E740481C1C}">
                    <a14:useLocalDpi xmlns:a14="http://schemas.microsoft.com/office/drawing/2010/main" val="0"/>
                  </a:ext>
                </a:extLst>
              </a:blip>
              <a:stretch>
                <a:fillRect/>
              </a:stretch>
            </p:blipFill>
            <p:spPr>
              <a:xfrm>
                <a:off x="5811246" y="3350671"/>
                <a:ext cx="632488" cy="554126"/>
              </a:xfrm>
              <a:prstGeom prst="rect">
                <a:avLst/>
              </a:prstGeom>
            </p:spPr>
          </p:pic>
        </p:grpSp>
      </p:grpSp>
      <p:sp>
        <p:nvSpPr>
          <p:cNvPr id="3" name="Text Placeholder 7">
            <a:extLst>
              <a:ext uri="{FF2B5EF4-FFF2-40B4-BE49-F238E27FC236}">
                <a16:creationId xmlns:a16="http://schemas.microsoft.com/office/drawing/2014/main" id="{43215D95-1E78-1977-BFBE-147DF7D0771F}"/>
              </a:ext>
            </a:extLst>
          </p:cNvPr>
          <p:cNvSpPr txBox="1">
            <a:spLocks/>
          </p:cNvSpPr>
          <p:nvPr/>
        </p:nvSpPr>
        <p:spPr>
          <a:xfrm>
            <a:off x="670560" y="5758522"/>
            <a:ext cx="10035538"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Prochaska, J. O., &amp; DiClemente, C. C. (1982). Transtheoretical therapy: Toward a more integrative model of change. Psychotherapy: Theory,</a:t>
            </a:r>
            <a:b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b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Research &amp; Practice, 19(3), 276–288.</a:t>
            </a:r>
          </a:p>
        </p:txBody>
      </p:sp>
      <p:sp>
        <p:nvSpPr>
          <p:cNvPr id="4" name="Text Placeholder 7">
            <a:extLst>
              <a:ext uri="{FF2B5EF4-FFF2-40B4-BE49-F238E27FC236}">
                <a16:creationId xmlns:a16="http://schemas.microsoft.com/office/drawing/2014/main" id="{E561EFE4-6905-F9D3-2CC8-6C8843940C7E}"/>
              </a:ext>
            </a:extLst>
          </p:cNvPr>
          <p:cNvSpPr txBox="1">
            <a:spLocks/>
          </p:cNvSpPr>
          <p:nvPr/>
        </p:nvSpPr>
        <p:spPr>
          <a:xfrm>
            <a:off x="670560" y="6125468"/>
            <a:ext cx="10035538"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267"/>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Sources: Slide adapted by Jeanne Obert, 2006, from Miller, W.R., &amp; Rollnick, S. (2002). Motivational Interviewing: Preparing people for change.</a:t>
            </a:r>
            <a:b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b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New York: Guilford Press </a:t>
            </a:r>
          </a:p>
        </p:txBody>
      </p:sp>
      <p:sp>
        <p:nvSpPr>
          <p:cNvPr id="52" name="TextBox 51">
            <a:extLst>
              <a:ext uri="{FF2B5EF4-FFF2-40B4-BE49-F238E27FC236}">
                <a16:creationId xmlns:a16="http://schemas.microsoft.com/office/drawing/2014/main" id="{9A12CC79-02D5-9060-095B-F3B4F4FFFAEE}"/>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GLO2208853</a:t>
            </a:r>
          </a:p>
        </p:txBody>
      </p:sp>
    </p:spTree>
    <p:extLst>
      <p:ext uri="{BB962C8B-B14F-4D97-AF65-F5344CB8AC3E}">
        <p14:creationId xmlns:p14="http://schemas.microsoft.com/office/powerpoint/2010/main" val="422446716"/>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8829CE7-4D98-EAA4-168E-4133185862CA}"/>
              </a:ext>
            </a:extLst>
          </p:cNvPr>
          <p:cNvGraphicFramePr>
            <a:graphicFrameLocks noChangeAspect="1"/>
          </p:cNvGraphicFramePr>
          <p:nvPr>
            <p:custDataLst>
              <p:tags r:id="rId1"/>
            </p:custDataLst>
            <p:extLst>
              <p:ext uri="{D42A27DB-BD31-4B8C-83A1-F6EECF244321}">
                <p14:modId xmlns:p14="http://schemas.microsoft.com/office/powerpoint/2010/main" val="266189601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B8829CE7-4D98-EAA4-168E-4133185862CA}"/>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040A57BA-3652-4C4A-B0F2-FDCFD5E16256}"/>
              </a:ext>
            </a:extLst>
          </p:cNvPr>
          <p:cNvSpPr>
            <a:spLocks noGrp="1"/>
          </p:cNvSpPr>
          <p:nvPr>
            <p:ph type="title"/>
          </p:nvPr>
        </p:nvSpPr>
        <p:spPr/>
        <p:txBody>
          <a:bodyPr vert="horz"/>
          <a:lstStyle/>
          <a:p>
            <a:r>
              <a:rPr lang="en-US" dirty="0"/>
              <a:t>For any behavioral problem at a given time, there are</a:t>
            </a:r>
            <a:br>
              <a:rPr lang="en-US" dirty="0"/>
            </a:br>
            <a:r>
              <a:rPr lang="en-US" dirty="0"/>
              <a:t>(in the population at large)</a:t>
            </a:r>
          </a:p>
        </p:txBody>
      </p:sp>
      <p:sp>
        <p:nvSpPr>
          <p:cNvPr id="6" name="Oval 5">
            <a:extLst>
              <a:ext uri="{FF2B5EF4-FFF2-40B4-BE49-F238E27FC236}">
                <a16:creationId xmlns:a16="http://schemas.microsoft.com/office/drawing/2014/main" id="{7B6D9653-5BF0-18E4-6355-19430D956153}"/>
              </a:ext>
            </a:extLst>
          </p:cNvPr>
          <p:cNvSpPr>
            <a:spLocks noChangeArrowheads="1"/>
          </p:cNvSpPr>
          <p:nvPr/>
        </p:nvSpPr>
        <p:spPr bwMode="auto">
          <a:xfrm>
            <a:off x="8208058" y="1860852"/>
            <a:ext cx="2999218" cy="3002166"/>
          </a:xfrm>
          <a:prstGeom prst="ellipse">
            <a:avLst/>
          </a:prstGeom>
          <a:solidFill>
            <a:srgbClr val="F5F5F5"/>
          </a:solidFill>
          <a:ln>
            <a:noFill/>
          </a:ln>
          <a:effectLst>
            <a:outerShdw blurRad="88900" dist="114300" dir="2700000" algn="tl" rotWithShape="0">
              <a:prstClr val="black">
                <a:alpha val="2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146304" tIns="73152" rIns="146304" bIns="73152" numCol="1" anchor="t" anchorCtr="0" compatLnSpc="1">
            <a:prstTxWarp prst="textNoShape">
              <a:avLst/>
            </a:prstTxWarp>
          </a:bodyPr>
          <a:lstStyle/>
          <a:p>
            <a:pPr marL="0" marR="0" lvl="0" indent="0" algn="l" defTabSz="1462967"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srgbClr val="28292D"/>
              </a:solidFill>
              <a:effectLst/>
              <a:uLnTx/>
              <a:uFillTx/>
              <a:latin typeface="Georgia"/>
              <a:ea typeface="+mn-ea"/>
              <a:cs typeface="+mn-cs"/>
            </a:endParaRPr>
          </a:p>
        </p:txBody>
      </p:sp>
      <p:sp>
        <p:nvSpPr>
          <p:cNvPr id="7" name="Freeform: Shape 6">
            <a:extLst>
              <a:ext uri="{FF2B5EF4-FFF2-40B4-BE49-F238E27FC236}">
                <a16:creationId xmlns:a16="http://schemas.microsoft.com/office/drawing/2014/main" id="{7A3651AB-0E50-F894-C25B-935FA195BC66}"/>
              </a:ext>
            </a:extLst>
          </p:cNvPr>
          <p:cNvSpPr>
            <a:spLocks noChangeArrowheads="1"/>
          </p:cNvSpPr>
          <p:nvPr/>
        </p:nvSpPr>
        <p:spPr bwMode="auto">
          <a:xfrm flipH="1">
            <a:off x="8458756" y="2101242"/>
            <a:ext cx="2496347" cy="1246850"/>
          </a:xfrm>
          <a:custGeom>
            <a:avLst/>
            <a:gdLst>
              <a:gd name="connsiteX0" fmla="*/ 1239300 w 2478600"/>
              <a:gd name="connsiteY0" fmla="*/ 0 h 1237985"/>
              <a:gd name="connsiteX1" fmla="*/ 2472349 w 2478600"/>
              <a:gd name="connsiteY1" fmla="*/ 1114036 h 1237985"/>
              <a:gd name="connsiteX2" fmla="*/ 2478600 w 2478600"/>
              <a:gd name="connsiteY2" fmla="*/ 1237985 h 1237985"/>
              <a:gd name="connsiteX3" fmla="*/ 0 w 2478600"/>
              <a:gd name="connsiteY3" fmla="*/ 1237985 h 1237985"/>
              <a:gd name="connsiteX4" fmla="*/ 6251 w 2478600"/>
              <a:gd name="connsiteY4" fmla="*/ 1114036 h 1237985"/>
              <a:gd name="connsiteX5" fmla="*/ 1239300 w 2478600"/>
              <a:gd name="connsiteY5" fmla="*/ 0 h 1237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8600" h="1237985">
                <a:moveTo>
                  <a:pt x="1239300" y="0"/>
                </a:moveTo>
                <a:cubicBezTo>
                  <a:pt x="1881045" y="0"/>
                  <a:pt x="2408877" y="488299"/>
                  <a:pt x="2472349" y="1114036"/>
                </a:cubicBezTo>
                <a:lnTo>
                  <a:pt x="2478600" y="1237985"/>
                </a:lnTo>
                <a:lnTo>
                  <a:pt x="0" y="1237985"/>
                </a:lnTo>
                <a:lnTo>
                  <a:pt x="6251" y="1114036"/>
                </a:lnTo>
                <a:cubicBezTo>
                  <a:pt x="69723" y="488299"/>
                  <a:pt x="597555" y="0"/>
                  <a:pt x="1239300" y="0"/>
                </a:cubicBezTo>
                <a:close/>
              </a:path>
            </a:pathLst>
          </a:custGeom>
          <a:gradFill>
            <a:gsLst>
              <a:gs pos="0">
                <a:schemeClr val="accent1">
                  <a:lumMod val="50000"/>
                </a:schemeClr>
              </a:gs>
              <a:gs pos="54000">
                <a:schemeClr val="accent1">
                  <a:lumMod val="75000"/>
                </a:schemeClr>
              </a:gs>
              <a:gs pos="100000">
                <a:schemeClr val="accent1"/>
              </a:gs>
            </a:gsLst>
            <a:lin ang="10800000" scaled="1"/>
          </a:gradFill>
          <a:ln>
            <a:noFill/>
          </a:ln>
        </p:spPr>
        <p:txBody>
          <a:bodyPr vert="horz" wrap="square" lIns="146304" tIns="73152" rIns="146304" bIns="73152" numCol="1" anchor="t" anchorCtr="0" compatLnSpc="1">
            <a:prstTxWarp prst="textNoShape">
              <a:avLst/>
            </a:prstTxWarp>
            <a:noAutofit/>
          </a:bodyPr>
          <a:lstStyle/>
          <a:p>
            <a:pPr marL="0" marR="0" lvl="0" indent="0" algn="ctr" defTabSz="1462967"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srgbClr val="28292D"/>
              </a:solidFill>
              <a:effectLst/>
              <a:uLnTx/>
              <a:uFillTx/>
              <a:latin typeface="Georgia"/>
              <a:ea typeface="+mn-ea"/>
              <a:cs typeface="+mn-cs"/>
            </a:endParaRPr>
          </a:p>
        </p:txBody>
      </p:sp>
      <p:sp>
        <p:nvSpPr>
          <p:cNvPr id="8" name="Freeform 50">
            <a:extLst>
              <a:ext uri="{FF2B5EF4-FFF2-40B4-BE49-F238E27FC236}">
                <a16:creationId xmlns:a16="http://schemas.microsoft.com/office/drawing/2014/main" id="{676B0550-90F6-6296-7D5A-B1E424BE0986}"/>
              </a:ext>
            </a:extLst>
          </p:cNvPr>
          <p:cNvSpPr>
            <a:spLocks/>
          </p:cNvSpPr>
          <p:nvPr/>
        </p:nvSpPr>
        <p:spPr bwMode="auto">
          <a:xfrm>
            <a:off x="8424707" y="2611025"/>
            <a:ext cx="3137758" cy="2476013"/>
          </a:xfrm>
          <a:custGeom>
            <a:avLst/>
            <a:gdLst>
              <a:gd name="T0" fmla="*/ 698 w 2917"/>
              <a:gd name="T1" fmla="*/ 2212 h 2299"/>
              <a:gd name="T2" fmla="*/ 368 w 2917"/>
              <a:gd name="T3" fmla="*/ 2139 h 2299"/>
              <a:gd name="T4" fmla="*/ 0 w 2917"/>
              <a:gd name="T5" fmla="*/ 1566 h 2299"/>
              <a:gd name="T6" fmla="*/ 31 w 2917"/>
              <a:gd name="T7" fmla="*/ 1557 h 2299"/>
              <a:gd name="T8" fmla="*/ 384 w 2917"/>
              <a:gd name="T9" fmla="*/ 2111 h 2299"/>
              <a:gd name="T10" fmla="*/ 1911 w 2917"/>
              <a:gd name="T11" fmla="*/ 1773 h 2299"/>
              <a:gd name="T12" fmla="*/ 2885 w 2917"/>
              <a:gd name="T13" fmla="*/ 696 h 2299"/>
              <a:gd name="T14" fmla="*/ 2772 w 2917"/>
              <a:gd name="T15" fmla="*/ 369 h 2299"/>
              <a:gd name="T16" fmla="*/ 2472 w 2917"/>
              <a:gd name="T17" fmla="*/ 24 h 2299"/>
              <a:gd name="T18" fmla="*/ 2494 w 2917"/>
              <a:gd name="T19" fmla="*/ 0 h 2299"/>
              <a:gd name="T20" fmla="*/ 2800 w 2917"/>
              <a:gd name="T21" fmla="*/ 352 h 2299"/>
              <a:gd name="T22" fmla="*/ 2917 w 2917"/>
              <a:gd name="T23" fmla="*/ 696 h 2299"/>
              <a:gd name="T24" fmla="*/ 2622 w 2917"/>
              <a:gd name="T25" fmla="*/ 1267 h 2299"/>
              <a:gd name="T26" fmla="*/ 1927 w 2917"/>
              <a:gd name="T27" fmla="*/ 1802 h 2299"/>
              <a:gd name="T28" fmla="*/ 1062 w 2917"/>
              <a:gd name="T29" fmla="*/ 2164 h 2299"/>
              <a:gd name="T30" fmla="*/ 698 w 2917"/>
              <a:gd name="T31" fmla="*/ 2212 h 2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17" h="2299">
                <a:moveTo>
                  <a:pt x="698" y="2212"/>
                </a:moveTo>
                <a:cubicBezTo>
                  <a:pt x="565" y="2212"/>
                  <a:pt x="454" y="2188"/>
                  <a:pt x="368" y="2139"/>
                </a:cubicBezTo>
                <a:cubicBezTo>
                  <a:pt x="213" y="2052"/>
                  <a:pt x="86" y="1854"/>
                  <a:pt x="0" y="1566"/>
                </a:cubicBezTo>
                <a:cubicBezTo>
                  <a:pt x="31" y="1557"/>
                  <a:pt x="31" y="1557"/>
                  <a:pt x="31" y="1557"/>
                </a:cubicBezTo>
                <a:cubicBezTo>
                  <a:pt x="115" y="1836"/>
                  <a:pt x="237" y="2027"/>
                  <a:pt x="384" y="2111"/>
                </a:cubicBezTo>
                <a:cubicBezTo>
                  <a:pt x="716" y="2299"/>
                  <a:pt x="1390" y="2077"/>
                  <a:pt x="1911" y="1773"/>
                </a:cubicBezTo>
                <a:cubicBezTo>
                  <a:pt x="2503" y="1428"/>
                  <a:pt x="2885" y="1006"/>
                  <a:pt x="2885" y="696"/>
                </a:cubicBezTo>
                <a:cubicBezTo>
                  <a:pt x="2885" y="597"/>
                  <a:pt x="2847" y="487"/>
                  <a:pt x="2772" y="369"/>
                </a:cubicBezTo>
                <a:cubicBezTo>
                  <a:pt x="2702" y="258"/>
                  <a:pt x="2601" y="142"/>
                  <a:pt x="2472" y="24"/>
                </a:cubicBezTo>
                <a:cubicBezTo>
                  <a:pt x="2494" y="0"/>
                  <a:pt x="2494" y="0"/>
                  <a:pt x="2494" y="0"/>
                </a:cubicBezTo>
                <a:cubicBezTo>
                  <a:pt x="2625" y="119"/>
                  <a:pt x="2728" y="238"/>
                  <a:pt x="2800" y="352"/>
                </a:cubicBezTo>
                <a:cubicBezTo>
                  <a:pt x="2878" y="475"/>
                  <a:pt x="2917" y="591"/>
                  <a:pt x="2917" y="696"/>
                </a:cubicBezTo>
                <a:cubicBezTo>
                  <a:pt x="2917" y="864"/>
                  <a:pt x="2815" y="1061"/>
                  <a:pt x="2622" y="1267"/>
                </a:cubicBezTo>
                <a:cubicBezTo>
                  <a:pt x="2449" y="1452"/>
                  <a:pt x="2202" y="1641"/>
                  <a:pt x="1927" y="1802"/>
                </a:cubicBezTo>
                <a:cubicBezTo>
                  <a:pt x="1638" y="1970"/>
                  <a:pt x="1330" y="2099"/>
                  <a:pt x="1062" y="2164"/>
                </a:cubicBezTo>
                <a:cubicBezTo>
                  <a:pt x="928" y="2196"/>
                  <a:pt x="806" y="2212"/>
                  <a:pt x="698" y="2212"/>
                </a:cubicBezTo>
                <a:close/>
              </a:path>
            </a:pathLst>
          </a:custGeom>
          <a:solidFill>
            <a:schemeClr val="accent1">
              <a:lumMod val="50000"/>
            </a:schemeClr>
          </a:solidFill>
          <a:ln>
            <a:noFill/>
          </a:ln>
        </p:spPr>
        <p:txBody>
          <a:bodyPr vert="horz" wrap="square" lIns="146304" tIns="73152" rIns="146304" bIns="73152" numCol="1" anchor="t" anchorCtr="0" compatLnSpc="1">
            <a:prstTxWarp prst="textNoShape">
              <a:avLst/>
            </a:prstTxWarp>
          </a:bodyPr>
          <a:lstStyle/>
          <a:p>
            <a:pPr marL="0" marR="0" lvl="0" indent="0" algn="l" defTabSz="1462967"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srgbClr val="28292D"/>
              </a:solidFill>
              <a:effectLst/>
              <a:uLnTx/>
              <a:uFillTx/>
              <a:latin typeface="Georgia"/>
              <a:ea typeface="+mn-ea"/>
              <a:cs typeface="+mn-cs"/>
            </a:endParaRPr>
          </a:p>
        </p:txBody>
      </p:sp>
      <p:sp>
        <p:nvSpPr>
          <p:cNvPr id="9" name="Freeform 51">
            <a:extLst>
              <a:ext uri="{FF2B5EF4-FFF2-40B4-BE49-F238E27FC236}">
                <a16:creationId xmlns:a16="http://schemas.microsoft.com/office/drawing/2014/main" id="{BB3DDB61-AFB2-E1A4-F075-0B29E90F24EC}"/>
              </a:ext>
            </a:extLst>
          </p:cNvPr>
          <p:cNvSpPr>
            <a:spLocks/>
          </p:cNvSpPr>
          <p:nvPr/>
        </p:nvSpPr>
        <p:spPr bwMode="auto">
          <a:xfrm>
            <a:off x="8424708" y="1703154"/>
            <a:ext cx="1146630" cy="732486"/>
          </a:xfrm>
          <a:custGeom>
            <a:avLst/>
            <a:gdLst>
              <a:gd name="T0" fmla="*/ 32 w 1066"/>
              <a:gd name="T1" fmla="*/ 679 h 679"/>
              <a:gd name="T2" fmla="*/ 0 w 1066"/>
              <a:gd name="T3" fmla="*/ 669 h 679"/>
              <a:gd name="T4" fmla="*/ 368 w 1066"/>
              <a:gd name="T5" fmla="*/ 96 h 679"/>
              <a:gd name="T6" fmla="*/ 1066 w 1066"/>
              <a:gd name="T7" fmla="*/ 73 h 679"/>
              <a:gd name="T8" fmla="*/ 1058 w 1066"/>
              <a:gd name="T9" fmla="*/ 105 h 679"/>
              <a:gd name="T10" fmla="*/ 384 w 1066"/>
              <a:gd name="T11" fmla="*/ 125 h 679"/>
              <a:gd name="T12" fmla="*/ 32 w 1066"/>
              <a:gd name="T13" fmla="*/ 679 h 679"/>
            </a:gdLst>
            <a:ahLst/>
            <a:cxnLst>
              <a:cxn ang="0">
                <a:pos x="T0" y="T1"/>
              </a:cxn>
              <a:cxn ang="0">
                <a:pos x="T2" y="T3"/>
              </a:cxn>
              <a:cxn ang="0">
                <a:pos x="T4" y="T5"/>
              </a:cxn>
              <a:cxn ang="0">
                <a:pos x="T6" y="T7"/>
              </a:cxn>
              <a:cxn ang="0">
                <a:pos x="T8" y="T9"/>
              </a:cxn>
              <a:cxn ang="0">
                <a:pos x="T10" y="T11"/>
              </a:cxn>
              <a:cxn ang="0">
                <a:pos x="T12" y="T13"/>
              </a:cxn>
            </a:cxnLst>
            <a:rect l="0" t="0" r="r" b="b"/>
            <a:pathLst>
              <a:path w="1066" h="679">
                <a:moveTo>
                  <a:pt x="32" y="679"/>
                </a:moveTo>
                <a:cubicBezTo>
                  <a:pt x="0" y="669"/>
                  <a:pt x="0" y="669"/>
                  <a:pt x="0" y="669"/>
                </a:cubicBezTo>
                <a:cubicBezTo>
                  <a:pt x="86" y="382"/>
                  <a:pt x="213" y="184"/>
                  <a:pt x="368" y="96"/>
                </a:cubicBezTo>
                <a:cubicBezTo>
                  <a:pt x="524" y="8"/>
                  <a:pt x="766" y="0"/>
                  <a:pt x="1066" y="73"/>
                </a:cubicBezTo>
                <a:cubicBezTo>
                  <a:pt x="1058" y="105"/>
                  <a:pt x="1058" y="105"/>
                  <a:pt x="1058" y="105"/>
                </a:cubicBezTo>
                <a:cubicBezTo>
                  <a:pt x="766" y="34"/>
                  <a:pt x="533" y="41"/>
                  <a:pt x="384" y="125"/>
                </a:cubicBezTo>
                <a:cubicBezTo>
                  <a:pt x="237" y="208"/>
                  <a:pt x="115" y="400"/>
                  <a:pt x="32" y="679"/>
                </a:cubicBezTo>
                <a:close/>
              </a:path>
            </a:pathLst>
          </a:custGeom>
          <a:solidFill>
            <a:schemeClr val="accent1"/>
          </a:solidFill>
          <a:ln>
            <a:noFill/>
          </a:ln>
        </p:spPr>
        <p:txBody>
          <a:bodyPr vert="horz" wrap="square" lIns="146304" tIns="73152" rIns="146304" bIns="73152" numCol="1" anchor="t" anchorCtr="0" compatLnSpc="1">
            <a:prstTxWarp prst="textNoShape">
              <a:avLst/>
            </a:prstTxWarp>
          </a:bodyPr>
          <a:lstStyle/>
          <a:p>
            <a:pPr marL="0" marR="0" lvl="0" indent="0" algn="l" defTabSz="1462967"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srgbClr val="28292D"/>
              </a:solidFill>
              <a:effectLst/>
              <a:uLnTx/>
              <a:uFillTx/>
              <a:latin typeface="Georgia"/>
              <a:ea typeface="+mn-ea"/>
              <a:cs typeface="+mn-cs"/>
            </a:endParaRPr>
          </a:p>
        </p:txBody>
      </p:sp>
      <p:sp>
        <p:nvSpPr>
          <p:cNvPr id="10" name="Rectangle 9">
            <a:extLst>
              <a:ext uri="{FF2B5EF4-FFF2-40B4-BE49-F238E27FC236}">
                <a16:creationId xmlns:a16="http://schemas.microsoft.com/office/drawing/2014/main" id="{3925B2A7-AF68-BD42-5A6D-11540E4C5B7E}"/>
              </a:ext>
            </a:extLst>
          </p:cNvPr>
          <p:cNvSpPr/>
          <p:nvPr/>
        </p:nvSpPr>
        <p:spPr>
          <a:xfrm rot="16200000">
            <a:off x="9661620" y="1905402"/>
            <a:ext cx="92096" cy="2807902"/>
          </a:xfrm>
          <a:prstGeom prst="rect">
            <a:avLst/>
          </a:prstGeom>
          <a:gradFill flip="none" rotWithShape="1">
            <a:gsLst>
              <a:gs pos="0">
                <a:schemeClr val="tx1">
                  <a:alpha val="0"/>
                </a:schemeClr>
              </a:gs>
              <a:gs pos="100000">
                <a:schemeClr val="tx1">
                  <a:alpha val="41000"/>
                </a:scheme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462967" rtl="0" eaLnBrk="1" fontAlgn="auto" latinLnBrk="0" hangingPunct="1">
              <a:lnSpc>
                <a:spcPct val="90000"/>
              </a:lnSpc>
              <a:spcBef>
                <a:spcPts val="0"/>
              </a:spcBef>
              <a:spcAft>
                <a:spcPts val="96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Georgia"/>
              <a:ea typeface="+mn-ea"/>
              <a:cs typeface="+mn-cs"/>
            </a:endParaRPr>
          </a:p>
        </p:txBody>
      </p:sp>
      <p:sp>
        <p:nvSpPr>
          <p:cNvPr id="11" name="TextBox 10">
            <a:extLst>
              <a:ext uri="{FF2B5EF4-FFF2-40B4-BE49-F238E27FC236}">
                <a16:creationId xmlns:a16="http://schemas.microsoft.com/office/drawing/2014/main" id="{DD3A3951-6E2D-5B89-C783-C6C52A0351F5}"/>
              </a:ext>
            </a:extLst>
          </p:cNvPr>
          <p:cNvSpPr txBox="1"/>
          <p:nvPr/>
        </p:nvSpPr>
        <p:spPr>
          <a:xfrm>
            <a:off x="8453269" y="3365403"/>
            <a:ext cx="2496347" cy="1215949"/>
          </a:xfrm>
          <a:prstGeom prst="rect">
            <a:avLst/>
          </a:prstGeom>
          <a:noFill/>
        </p:spPr>
        <p:txBody>
          <a:bodyPr wrap="square">
            <a:spAutoFit/>
          </a:bodyPr>
          <a:lstStyle/>
          <a:p>
            <a:pPr marL="0" marR="0" lvl="0" indent="0" algn="ctr" defTabSz="1462967" rtl="0" eaLnBrk="1" fontAlgn="auto" latinLnBrk="0" hangingPunct="1">
              <a:lnSpc>
                <a:spcPct val="100000"/>
              </a:lnSpc>
              <a:spcBef>
                <a:spcPts val="0"/>
              </a:spcBef>
              <a:spcAft>
                <a:spcPts val="0"/>
              </a:spcAft>
              <a:buClrTx/>
              <a:buSzTx/>
              <a:buFontTx/>
              <a:buNone/>
              <a:tabLst/>
              <a:defRPr/>
            </a:pPr>
            <a:r>
              <a:rPr kumimoji="0" lang="en-US" altLang="fr-FR" sz="2400" b="0" i="0" u="none" strike="noStrike" kern="1200" cap="none" spc="0" normalizeH="0" baseline="0" noProof="0" dirty="0">
                <a:ln>
                  <a:noFill/>
                </a:ln>
                <a:solidFill>
                  <a:srgbClr val="000000"/>
                </a:solidFill>
                <a:effectLst/>
                <a:uLnTx/>
                <a:uFillTx/>
                <a:latin typeface="Georgia"/>
                <a:ea typeface="+mn-ea"/>
                <a:cs typeface="+mn-cs"/>
              </a:rPr>
              <a:t>in </a:t>
            </a:r>
            <a:br>
              <a:rPr kumimoji="0" lang="en-US" altLang="fr-FR" sz="2400" b="0" i="0" u="none" strike="noStrike" kern="1200" cap="none" spc="0" normalizeH="0" baseline="0" noProof="0" dirty="0">
                <a:ln>
                  <a:noFill/>
                </a:ln>
                <a:solidFill>
                  <a:srgbClr val="000000"/>
                </a:solidFill>
                <a:effectLst/>
                <a:uLnTx/>
                <a:uFillTx/>
                <a:latin typeface="Georgia"/>
                <a:ea typeface="+mn-ea"/>
                <a:cs typeface="+mn-cs"/>
              </a:rPr>
            </a:br>
            <a:r>
              <a:rPr kumimoji="0" lang="en-US" altLang="fr-FR" sz="2400" b="0" i="0" u="none" strike="noStrike" kern="1200" cap="none" spc="0" normalizeH="0" baseline="0" noProof="0" dirty="0">
                <a:ln>
                  <a:noFill/>
                </a:ln>
                <a:solidFill>
                  <a:srgbClr val="000000"/>
                </a:solidFill>
                <a:effectLst/>
                <a:uLnTx/>
                <a:uFillTx/>
                <a:latin typeface="Georgia"/>
                <a:ea typeface="+mn-ea"/>
                <a:cs typeface="+mn-cs"/>
              </a:rPr>
              <a:t>preparation </a:t>
            </a:r>
            <a:br>
              <a:rPr kumimoji="0" lang="en-US" altLang="fr-FR" sz="2400" b="0" i="0" u="none" strike="noStrike" kern="1200" cap="none" spc="0" normalizeH="0" baseline="0" noProof="0" dirty="0">
                <a:ln>
                  <a:noFill/>
                </a:ln>
                <a:solidFill>
                  <a:srgbClr val="000000"/>
                </a:solidFill>
                <a:effectLst/>
                <a:uLnTx/>
                <a:uFillTx/>
                <a:latin typeface="Georgia"/>
                <a:ea typeface="+mn-ea"/>
                <a:cs typeface="+mn-cs"/>
              </a:rPr>
            </a:br>
            <a:r>
              <a:rPr kumimoji="0" lang="en-US" altLang="fr-FR" sz="2400" b="0" i="0" u="none" strike="noStrike" kern="1200" cap="none" spc="0" normalizeH="0" baseline="0" noProof="0" dirty="0">
                <a:ln>
                  <a:noFill/>
                </a:ln>
                <a:solidFill>
                  <a:srgbClr val="000000"/>
                </a:solidFill>
                <a:effectLst/>
                <a:uLnTx/>
                <a:uFillTx/>
                <a:latin typeface="Georgia"/>
                <a:ea typeface="+mn-ea"/>
                <a:cs typeface="+mn-cs"/>
              </a:rPr>
              <a:t>or action</a:t>
            </a:r>
          </a:p>
        </p:txBody>
      </p:sp>
      <p:sp>
        <p:nvSpPr>
          <p:cNvPr id="12" name="Oval 47">
            <a:extLst>
              <a:ext uri="{FF2B5EF4-FFF2-40B4-BE49-F238E27FC236}">
                <a16:creationId xmlns:a16="http://schemas.microsoft.com/office/drawing/2014/main" id="{B1261557-9A14-CD61-EEB1-7F6EA9914141}"/>
              </a:ext>
            </a:extLst>
          </p:cNvPr>
          <p:cNvSpPr>
            <a:spLocks noChangeArrowheads="1"/>
          </p:cNvSpPr>
          <p:nvPr/>
        </p:nvSpPr>
        <p:spPr bwMode="auto">
          <a:xfrm>
            <a:off x="653600" y="1860852"/>
            <a:ext cx="2999218" cy="3002166"/>
          </a:xfrm>
          <a:prstGeom prst="ellipse">
            <a:avLst/>
          </a:prstGeom>
          <a:solidFill>
            <a:srgbClr val="F5F5F5"/>
          </a:solidFill>
          <a:ln>
            <a:noFill/>
          </a:ln>
          <a:effectLst>
            <a:outerShdw blurRad="88900" dist="114300" dir="2700000" algn="tl" rotWithShape="0">
              <a:prstClr val="black">
                <a:alpha val="2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146304" tIns="73152" rIns="146304" bIns="73152" numCol="1" anchor="t" anchorCtr="0" compatLnSpc="1">
            <a:prstTxWarp prst="textNoShape">
              <a:avLst/>
            </a:prstTxWarp>
          </a:bodyPr>
          <a:lstStyle/>
          <a:p>
            <a:pPr marL="0" marR="0" lvl="0" indent="0" algn="l" defTabSz="1462967"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srgbClr val="28292D"/>
              </a:solidFill>
              <a:effectLst/>
              <a:uLnTx/>
              <a:uFillTx/>
              <a:latin typeface="Georgia"/>
              <a:ea typeface="+mn-ea"/>
              <a:cs typeface="+mn-cs"/>
            </a:endParaRPr>
          </a:p>
        </p:txBody>
      </p:sp>
      <p:sp>
        <p:nvSpPr>
          <p:cNvPr id="13" name="Freeform: Shape 12">
            <a:extLst>
              <a:ext uri="{FF2B5EF4-FFF2-40B4-BE49-F238E27FC236}">
                <a16:creationId xmlns:a16="http://schemas.microsoft.com/office/drawing/2014/main" id="{B8750EFE-5576-4E57-9B8F-36638673CD6B}"/>
              </a:ext>
            </a:extLst>
          </p:cNvPr>
          <p:cNvSpPr>
            <a:spLocks noChangeArrowheads="1"/>
          </p:cNvSpPr>
          <p:nvPr/>
        </p:nvSpPr>
        <p:spPr bwMode="auto">
          <a:xfrm flipH="1">
            <a:off x="904296" y="2101242"/>
            <a:ext cx="2496347" cy="1246850"/>
          </a:xfrm>
          <a:custGeom>
            <a:avLst/>
            <a:gdLst>
              <a:gd name="connsiteX0" fmla="*/ 1239300 w 2478600"/>
              <a:gd name="connsiteY0" fmla="*/ 0 h 1237985"/>
              <a:gd name="connsiteX1" fmla="*/ 2472349 w 2478600"/>
              <a:gd name="connsiteY1" fmla="*/ 1114036 h 1237985"/>
              <a:gd name="connsiteX2" fmla="*/ 2478600 w 2478600"/>
              <a:gd name="connsiteY2" fmla="*/ 1237985 h 1237985"/>
              <a:gd name="connsiteX3" fmla="*/ 0 w 2478600"/>
              <a:gd name="connsiteY3" fmla="*/ 1237985 h 1237985"/>
              <a:gd name="connsiteX4" fmla="*/ 6251 w 2478600"/>
              <a:gd name="connsiteY4" fmla="*/ 1114036 h 1237985"/>
              <a:gd name="connsiteX5" fmla="*/ 1239300 w 2478600"/>
              <a:gd name="connsiteY5" fmla="*/ 0 h 1237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8600" h="1237985">
                <a:moveTo>
                  <a:pt x="1239300" y="0"/>
                </a:moveTo>
                <a:cubicBezTo>
                  <a:pt x="1881045" y="0"/>
                  <a:pt x="2408877" y="488299"/>
                  <a:pt x="2472349" y="1114036"/>
                </a:cubicBezTo>
                <a:lnTo>
                  <a:pt x="2478600" y="1237985"/>
                </a:lnTo>
                <a:lnTo>
                  <a:pt x="0" y="1237985"/>
                </a:lnTo>
                <a:lnTo>
                  <a:pt x="6251" y="1114036"/>
                </a:lnTo>
                <a:cubicBezTo>
                  <a:pt x="69723" y="488299"/>
                  <a:pt x="597555" y="0"/>
                  <a:pt x="1239300" y="0"/>
                </a:cubicBezTo>
                <a:close/>
              </a:path>
            </a:pathLst>
          </a:custGeom>
          <a:gradFill>
            <a:gsLst>
              <a:gs pos="0">
                <a:schemeClr val="accent3">
                  <a:lumMod val="50000"/>
                </a:schemeClr>
              </a:gs>
              <a:gs pos="54000">
                <a:schemeClr val="accent3">
                  <a:lumMod val="75000"/>
                </a:schemeClr>
              </a:gs>
              <a:gs pos="100000">
                <a:schemeClr val="accent3"/>
              </a:gs>
            </a:gsLst>
            <a:lin ang="10800000" scaled="1"/>
          </a:gradFill>
          <a:ln>
            <a:noFill/>
          </a:ln>
        </p:spPr>
        <p:txBody>
          <a:bodyPr vert="horz" wrap="square" lIns="146304" tIns="73152" rIns="146304" bIns="73152" numCol="1" anchor="t" anchorCtr="0" compatLnSpc="1">
            <a:prstTxWarp prst="textNoShape">
              <a:avLst/>
            </a:prstTxWarp>
            <a:noAutofit/>
          </a:bodyPr>
          <a:lstStyle/>
          <a:p>
            <a:pPr marL="0" marR="0" lvl="0" indent="0" algn="ctr" defTabSz="1462967"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srgbClr val="28292D"/>
              </a:solidFill>
              <a:effectLst/>
              <a:uLnTx/>
              <a:uFillTx/>
              <a:latin typeface="Georgia"/>
              <a:ea typeface="+mn-ea"/>
              <a:cs typeface="+mn-cs"/>
            </a:endParaRPr>
          </a:p>
        </p:txBody>
      </p:sp>
      <p:sp>
        <p:nvSpPr>
          <p:cNvPr id="14" name="Freeform 50">
            <a:extLst>
              <a:ext uri="{FF2B5EF4-FFF2-40B4-BE49-F238E27FC236}">
                <a16:creationId xmlns:a16="http://schemas.microsoft.com/office/drawing/2014/main" id="{A3D94E54-A722-C427-F87E-BA525A80679C}"/>
              </a:ext>
            </a:extLst>
          </p:cNvPr>
          <p:cNvSpPr>
            <a:spLocks/>
          </p:cNvSpPr>
          <p:nvPr/>
        </p:nvSpPr>
        <p:spPr bwMode="auto">
          <a:xfrm>
            <a:off x="870249" y="2611025"/>
            <a:ext cx="3137758" cy="2476013"/>
          </a:xfrm>
          <a:custGeom>
            <a:avLst/>
            <a:gdLst>
              <a:gd name="T0" fmla="*/ 698 w 2917"/>
              <a:gd name="T1" fmla="*/ 2212 h 2299"/>
              <a:gd name="T2" fmla="*/ 368 w 2917"/>
              <a:gd name="T3" fmla="*/ 2139 h 2299"/>
              <a:gd name="T4" fmla="*/ 0 w 2917"/>
              <a:gd name="T5" fmla="*/ 1566 h 2299"/>
              <a:gd name="T6" fmla="*/ 31 w 2917"/>
              <a:gd name="T7" fmla="*/ 1557 h 2299"/>
              <a:gd name="T8" fmla="*/ 384 w 2917"/>
              <a:gd name="T9" fmla="*/ 2111 h 2299"/>
              <a:gd name="T10" fmla="*/ 1911 w 2917"/>
              <a:gd name="T11" fmla="*/ 1773 h 2299"/>
              <a:gd name="T12" fmla="*/ 2885 w 2917"/>
              <a:gd name="T13" fmla="*/ 696 h 2299"/>
              <a:gd name="T14" fmla="*/ 2772 w 2917"/>
              <a:gd name="T15" fmla="*/ 369 h 2299"/>
              <a:gd name="T16" fmla="*/ 2472 w 2917"/>
              <a:gd name="T17" fmla="*/ 24 h 2299"/>
              <a:gd name="T18" fmla="*/ 2494 w 2917"/>
              <a:gd name="T19" fmla="*/ 0 h 2299"/>
              <a:gd name="T20" fmla="*/ 2800 w 2917"/>
              <a:gd name="T21" fmla="*/ 352 h 2299"/>
              <a:gd name="T22" fmla="*/ 2917 w 2917"/>
              <a:gd name="T23" fmla="*/ 696 h 2299"/>
              <a:gd name="T24" fmla="*/ 2622 w 2917"/>
              <a:gd name="T25" fmla="*/ 1267 h 2299"/>
              <a:gd name="T26" fmla="*/ 1927 w 2917"/>
              <a:gd name="T27" fmla="*/ 1802 h 2299"/>
              <a:gd name="T28" fmla="*/ 1062 w 2917"/>
              <a:gd name="T29" fmla="*/ 2164 h 2299"/>
              <a:gd name="T30" fmla="*/ 698 w 2917"/>
              <a:gd name="T31" fmla="*/ 2212 h 2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17" h="2299">
                <a:moveTo>
                  <a:pt x="698" y="2212"/>
                </a:moveTo>
                <a:cubicBezTo>
                  <a:pt x="565" y="2212"/>
                  <a:pt x="454" y="2188"/>
                  <a:pt x="368" y="2139"/>
                </a:cubicBezTo>
                <a:cubicBezTo>
                  <a:pt x="213" y="2052"/>
                  <a:pt x="86" y="1854"/>
                  <a:pt x="0" y="1566"/>
                </a:cubicBezTo>
                <a:cubicBezTo>
                  <a:pt x="31" y="1557"/>
                  <a:pt x="31" y="1557"/>
                  <a:pt x="31" y="1557"/>
                </a:cubicBezTo>
                <a:cubicBezTo>
                  <a:pt x="115" y="1836"/>
                  <a:pt x="237" y="2027"/>
                  <a:pt x="384" y="2111"/>
                </a:cubicBezTo>
                <a:cubicBezTo>
                  <a:pt x="716" y="2299"/>
                  <a:pt x="1390" y="2077"/>
                  <a:pt x="1911" y="1773"/>
                </a:cubicBezTo>
                <a:cubicBezTo>
                  <a:pt x="2503" y="1428"/>
                  <a:pt x="2885" y="1006"/>
                  <a:pt x="2885" y="696"/>
                </a:cubicBezTo>
                <a:cubicBezTo>
                  <a:pt x="2885" y="597"/>
                  <a:pt x="2847" y="487"/>
                  <a:pt x="2772" y="369"/>
                </a:cubicBezTo>
                <a:cubicBezTo>
                  <a:pt x="2702" y="258"/>
                  <a:pt x="2601" y="142"/>
                  <a:pt x="2472" y="24"/>
                </a:cubicBezTo>
                <a:cubicBezTo>
                  <a:pt x="2494" y="0"/>
                  <a:pt x="2494" y="0"/>
                  <a:pt x="2494" y="0"/>
                </a:cubicBezTo>
                <a:cubicBezTo>
                  <a:pt x="2625" y="119"/>
                  <a:pt x="2728" y="238"/>
                  <a:pt x="2800" y="352"/>
                </a:cubicBezTo>
                <a:cubicBezTo>
                  <a:pt x="2878" y="475"/>
                  <a:pt x="2917" y="591"/>
                  <a:pt x="2917" y="696"/>
                </a:cubicBezTo>
                <a:cubicBezTo>
                  <a:pt x="2917" y="864"/>
                  <a:pt x="2815" y="1061"/>
                  <a:pt x="2622" y="1267"/>
                </a:cubicBezTo>
                <a:cubicBezTo>
                  <a:pt x="2449" y="1452"/>
                  <a:pt x="2202" y="1641"/>
                  <a:pt x="1927" y="1802"/>
                </a:cubicBezTo>
                <a:cubicBezTo>
                  <a:pt x="1638" y="1970"/>
                  <a:pt x="1330" y="2099"/>
                  <a:pt x="1062" y="2164"/>
                </a:cubicBezTo>
                <a:cubicBezTo>
                  <a:pt x="928" y="2196"/>
                  <a:pt x="806" y="2212"/>
                  <a:pt x="698" y="2212"/>
                </a:cubicBezTo>
                <a:close/>
              </a:path>
            </a:pathLst>
          </a:custGeom>
          <a:solidFill>
            <a:schemeClr val="accent3">
              <a:lumMod val="75000"/>
            </a:schemeClr>
          </a:solidFill>
          <a:ln>
            <a:noFill/>
          </a:ln>
        </p:spPr>
        <p:txBody>
          <a:bodyPr vert="horz" wrap="square" lIns="146304" tIns="73152" rIns="146304" bIns="73152" numCol="1" anchor="t" anchorCtr="0" compatLnSpc="1">
            <a:prstTxWarp prst="textNoShape">
              <a:avLst/>
            </a:prstTxWarp>
          </a:bodyPr>
          <a:lstStyle/>
          <a:p>
            <a:pPr marL="0" marR="0" lvl="0" indent="0" algn="l" defTabSz="1462967"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srgbClr val="28292D"/>
              </a:solidFill>
              <a:effectLst/>
              <a:uLnTx/>
              <a:uFillTx/>
              <a:latin typeface="Georgia"/>
              <a:ea typeface="+mn-ea"/>
              <a:cs typeface="+mn-cs"/>
            </a:endParaRPr>
          </a:p>
        </p:txBody>
      </p:sp>
      <p:sp>
        <p:nvSpPr>
          <p:cNvPr id="15" name="Rectangle 14">
            <a:extLst>
              <a:ext uri="{FF2B5EF4-FFF2-40B4-BE49-F238E27FC236}">
                <a16:creationId xmlns:a16="http://schemas.microsoft.com/office/drawing/2014/main" id="{92F7E5AD-691D-4408-E48A-5E9DE742F6E2}"/>
              </a:ext>
            </a:extLst>
          </p:cNvPr>
          <p:cNvSpPr/>
          <p:nvPr/>
        </p:nvSpPr>
        <p:spPr>
          <a:xfrm rot="16200000">
            <a:off x="2107159" y="1905402"/>
            <a:ext cx="92096" cy="2807902"/>
          </a:xfrm>
          <a:prstGeom prst="rect">
            <a:avLst/>
          </a:prstGeom>
          <a:gradFill flip="none" rotWithShape="1">
            <a:gsLst>
              <a:gs pos="0">
                <a:schemeClr val="tx1">
                  <a:alpha val="0"/>
                </a:schemeClr>
              </a:gs>
              <a:gs pos="100000">
                <a:schemeClr val="tx1">
                  <a:alpha val="41000"/>
                </a:scheme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462967" rtl="0" eaLnBrk="1" fontAlgn="auto" latinLnBrk="0" hangingPunct="1">
              <a:lnSpc>
                <a:spcPct val="90000"/>
              </a:lnSpc>
              <a:spcBef>
                <a:spcPts val="0"/>
              </a:spcBef>
              <a:spcAft>
                <a:spcPts val="96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Georgia"/>
              <a:ea typeface="+mn-ea"/>
              <a:cs typeface="+mn-cs"/>
            </a:endParaRPr>
          </a:p>
        </p:txBody>
      </p:sp>
      <p:sp>
        <p:nvSpPr>
          <p:cNvPr id="16" name="TextBox 15">
            <a:extLst>
              <a:ext uri="{FF2B5EF4-FFF2-40B4-BE49-F238E27FC236}">
                <a16:creationId xmlns:a16="http://schemas.microsoft.com/office/drawing/2014/main" id="{92CE83A7-3CC9-D0BE-6FCD-E23ABBB9992A}"/>
              </a:ext>
            </a:extLst>
          </p:cNvPr>
          <p:cNvSpPr txBox="1"/>
          <p:nvPr/>
        </p:nvSpPr>
        <p:spPr>
          <a:xfrm>
            <a:off x="749257" y="3365403"/>
            <a:ext cx="2807901" cy="841811"/>
          </a:xfrm>
          <a:prstGeom prst="rect">
            <a:avLst/>
          </a:prstGeom>
          <a:noFill/>
        </p:spPr>
        <p:txBody>
          <a:bodyPr wrap="square">
            <a:spAutoFit/>
          </a:bodyPr>
          <a:lstStyle/>
          <a:p>
            <a:pPr marL="0" marR="0" lvl="0" indent="0" algn="ctr" defTabSz="1462967" rtl="0" eaLnBrk="1" fontAlgn="auto" latinLnBrk="0" hangingPunct="1">
              <a:lnSpc>
                <a:spcPct val="100000"/>
              </a:lnSpc>
              <a:spcBef>
                <a:spcPts val="0"/>
              </a:spcBef>
              <a:spcAft>
                <a:spcPts val="0"/>
              </a:spcAft>
              <a:buClrTx/>
              <a:buSzTx/>
              <a:buFontTx/>
              <a:buNone/>
              <a:tabLst/>
              <a:defRPr/>
            </a:pPr>
            <a:r>
              <a:rPr kumimoji="0" lang="en-US" altLang="fr-FR" sz="2400" b="0" i="0" u="none" strike="noStrike" kern="1200" cap="none" spc="0" normalizeH="0" baseline="0" noProof="0" dirty="0">
                <a:ln>
                  <a:noFill/>
                </a:ln>
                <a:solidFill>
                  <a:srgbClr val="000000"/>
                </a:solidFill>
                <a:effectLst/>
                <a:uLnTx/>
                <a:uFillTx/>
                <a:latin typeface="Georgia"/>
                <a:ea typeface="+mn-ea"/>
                <a:cs typeface="+mn-cs"/>
              </a:rPr>
              <a:t>in precontemplation</a:t>
            </a:r>
          </a:p>
        </p:txBody>
      </p:sp>
      <p:sp>
        <p:nvSpPr>
          <p:cNvPr id="17" name="Freeform 51">
            <a:extLst>
              <a:ext uri="{FF2B5EF4-FFF2-40B4-BE49-F238E27FC236}">
                <a16:creationId xmlns:a16="http://schemas.microsoft.com/office/drawing/2014/main" id="{9E20BB48-2104-D9E4-7254-939BF6E53784}"/>
              </a:ext>
            </a:extLst>
          </p:cNvPr>
          <p:cNvSpPr>
            <a:spLocks/>
          </p:cNvSpPr>
          <p:nvPr/>
        </p:nvSpPr>
        <p:spPr bwMode="auto">
          <a:xfrm>
            <a:off x="698237" y="1703154"/>
            <a:ext cx="1146630" cy="732486"/>
          </a:xfrm>
          <a:custGeom>
            <a:avLst/>
            <a:gdLst>
              <a:gd name="T0" fmla="*/ 32 w 1066"/>
              <a:gd name="T1" fmla="*/ 679 h 679"/>
              <a:gd name="T2" fmla="*/ 0 w 1066"/>
              <a:gd name="T3" fmla="*/ 669 h 679"/>
              <a:gd name="T4" fmla="*/ 368 w 1066"/>
              <a:gd name="T5" fmla="*/ 96 h 679"/>
              <a:gd name="T6" fmla="*/ 1066 w 1066"/>
              <a:gd name="T7" fmla="*/ 73 h 679"/>
              <a:gd name="T8" fmla="*/ 1058 w 1066"/>
              <a:gd name="T9" fmla="*/ 105 h 679"/>
              <a:gd name="T10" fmla="*/ 384 w 1066"/>
              <a:gd name="T11" fmla="*/ 125 h 679"/>
              <a:gd name="T12" fmla="*/ 32 w 1066"/>
              <a:gd name="T13" fmla="*/ 679 h 679"/>
            </a:gdLst>
            <a:ahLst/>
            <a:cxnLst>
              <a:cxn ang="0">
                <a:pos x="T0" y="T1"/>
              </a:cxn>
              <a:cxn ang="0">
                <a:pos x="T2" y="T3"/>
              </a:cxn>
              <a:cxn ang="0">
                <a:pos x="T4" y="T5"/>
              </a:cxn>
              <a:cxn ang="0">
                <a:pos x="T6" y="T7"/>
              </a:cxn>
              <a:cxn ang="0">
                <a:pos x="T8" y="T9"/>
              </a:cxn>
              <a:cxn ang="0">
                <a:pos x="T10" y="T11"/>
              </a:cxn>
              <a:cxn ang="0">
                <a:pos x="T12" y="T13"/>
              </a:cxn>
            </a:cxnLst>
            <a:rect l="0" t="0" r="r" b="b"/>
            <a:pathLst>
              <a:path w="1066" h="679">
                <a:moveTo>
                  <a:pt x="32" y="679"/>
                </a:moveTo>
                <a:cubicBezTo>
                  <a:pt x="0" y="669"/>
                  <a:pt x="0" y="669"/>
                  <a:pt x="0" y="669"/>
                </a:cubicBezTo>
                <a:cubicBezTo>
                  <a:pt x="86" y="382"/>
                  <a:pt x="213" y="184"/>
                  <a:pt x="368" y="96"/>
                </a:cubicBezTo>
                <a:cubicBezTo>
                  <a:pt x="524" y="8"/>
                  <a:pt x="766" y="0"/>
                  <a:pt x="1066" y="73"/>
                </a:cubicBezTo>
                <a:cubicBezTo>
                  <a:pt x="1058" y="105"/>
                  <a:pt x="1058" y="105"/>
                  <a:pt x="1058" y="105"/>
                </a:cubicBezTo>
                <a:cubicBezTo>
                  <a:pt x="766" y="34"/>
                  <a:pt x="533" y="41"/>
                  <a:pt x="384" y="125"/>
                </a:cubicBezTo>
                <a:cubicBezTo>
                  <a:pt x="237" y="208"/>
                  <a:pt x="115" y="400"/>
                  <a:pt x="32" y="679"/>
                </a:cubicBezTo>
                <a:close/>
              </a:path>
            </a:pathLst>
          </a:custGeom>
          <a:solidFill>
            <a:schemeClr val="accent3"/>
          </a:solidFill>
          <a:ln>
            <a:noFill/>
          </a:ln>
        </p:spPr>
        <p:txBody>
          <a:bodyPr vert="horz" wrap="square" lIns="146304" tIns="73152" rIns="146304" bIns="73152" numCol="1" anchor="t" anchorCtr="0" compatLnSpc="1">
            <a:prstTxWarp prst="textNoShape">
              <a:avLst/>
            </a:prstTxWarp>
          </a:bodyPr>
          <a:lstStyle/>
          <a:p>
            <a:pPr marL="0" marR="0" lvl="0" indent="0" algn="l" defTabSz="1462967"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srgbClr val="28292D"/>
              </a:solidFill>
              <a:effectLst/>
              <a:uLnTx/>
              <a:uFillTx/>
              <a:latin typeface="Georgia"/>
              <a:ea typeface="+mn-ea"/>
              <a:cs typeface="+mn-cs"/>
            </a:endParaRPr>
          </a:p>
        </p:txBody>
      </p:sp>
      <p:sp>
        <p:nvSpPr>
          <p:cNvPr id="18" name="Oval 47">
            <a:extLst>
              <a:ext uri="{FF2B5EF4-FFF2-40B4-BE49-F238E27FC236}">
                <a16:creationId xmlns:a16="http://schemas.microsoft.com/office/drawing/2014/main" id="{700C3C87-9C3D-F46A-ED77-B1E24F61F51A}"/>
              </a:ext>
            </a:extLst>
          </p:cNvPr>
          <p:cNvSpPr>
            <a:spLocks noChangeArrowheads="1"/>
          </p:cNvSpPr>
          <p:nvPr/>
        </p:nvSpPr>
        <p:spPr bwMode="auto">
          <a:xfrm>
            <a:off x="4430827" y="1860852"/>
            <a:ext cx="2999218" cy="3002166"/>
          </a:xfrm>
          <a:prstGeom prst="ellipse">
            <a:avLst/>
          </a:prstGeom>
          <a:solidFill>
            <a:srgbClr val="F5F5F5"/>
          </a:solidFill>
          <a:ln>
            <a:noFill/>
          </a:ln>
          <a:effectLst>
            <a:outerShdw blurRad="88900" dist="114300" dir="2700000" algn="tl" rotWithShape="0">
              <a:prstClr val="black">
                <a:alpha val="2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146304" tIns="73152" rIns="146304" bIns="73152" numCol="1" anchor="t" anchorCtr="0" compatLnSpc="1">
            <a:prstTxWarp prst="textNoShape">
              <a:avLst/>
            </a:prstTxWarp>
          </a:bodyPr>
          <a:lstStyle/>
          <a:p>
            <a:pPr marL="0" marR="0" lvl="0" indent="0" algn="l" defTabSz="1462967"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srgbClr val="28292D"/>
              </a:solidFill>
              <a:effectLst/>
              <a:uLnTx/>
              <a:uFillTx/>
              <a:latin typeface="Georgia"/>
              <a:ea typeface="+mn-ea"/>
              <a:cs typeface="+mn-cs"/>
            </a:endParaRPr>
          </a:p>
        </p:txBody>
      </p:sp>
      <p:sp>
        <p:nvSpPr>
          <p:cNvPr id="19" name="Freeform: Shape 18">
            <a:extLst>
              <a:ext uri="{FF2B5EF4-FFF2-40B4-BE49-F238E27FC236}">
                <a16:creationId xmlns:a16="http://schemas.microsoft.com/office/drawing/2014/main" id="{B85C8D04-3E3F-240C-14ED-D9BFCBD90E66}"/>
              </a:ext>
            </a:extLst>
          </p:cNvPr>
          <p:cNvSpPr>
            <a:spLocks noChangeArrowheads="1"/>
          </p:cNvSpPr>
          <p:nvPr/>
        </p:nvSpPr>
        <p:spPr bwMode="auto">
          <a:xfrm flipH="1">
            <a:off x="4681528" y="2101242"/>
            <a:ext cx="2496347" cy="1246850"/>
          </a:xfrm>
          <a:custGeom>
            <a:avLst/>
            <a:gdLst>
              <a:gd name="connsiteX0" fmla="*/ 1239300 w 2478600"/>
              <a:gd name="connsiteY0" fmla="*/ 0 h 1237985"/>
              <a:gd name="connsiteX1" fmla="*/ 2472349 w 2478600"/>
              <a:gd name="connsiteY1" fmla="*/ 1114036 h 1237985"/>
              <a:gd name="connsiteX2" fmla="*/ 2478600 w 2478600"/>
              <a:gd name="connsiteY2" fmla="*/ 1237985 h 1237985"/>
              <a:gd name="connsiteX3" fmla="*/ 0 w 2478600"/>
              <a:gd name="connsiteY3" fmla="*/ 1237985 h 1237985"/>
              <a:gd name="connsiteX4" fmla="*/ 6251 w 2478600"/>
              <a:gd name="connsiteY4" fmla="*/ 1114036 h 1237985"/>
              <a:gd name="connsiteX5" fmla="*/ 1239300 w 2478600"/>
              <a:gd name="connsiteY5" fmla="*/ 0 h 1237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8600" h="1237985">
                <a:moveTo>
                  <a:pt x="1239300" y="0"/>
                </a:moveTo>
                <a:cubicBezTo>
                  <a:pt x="1881045" y="0"/>
                  <a:pt x="2408877" y="488299"/>
                  <a:pt x="2472349" y="1114036"/>
                </a:cubicBezTo>
                <a:lnTo>
                  <a:pt x="2478600" y="1237985"/>
                </a:lnTo>
                <a:lnTo>
                  <a:pt x="0" y="1237985"/>
                </a:lnTo>
                <a:lnTo>
                  <a:pt x="6251" y="1114036"/>
                </a:lnTo>
                <a:cubicBezTo>
                  <a:pt x="69723" y="488299"/>
                  <a:pt x="597555" y="0"/>
                  <a:pt x="1239300" y="0"/>
                </a:cubicBezTo>
                <a:close/>
              </a:path>
            </a:pathLst>
          </a:custGeom>
          <a:gradFill>
            <a:gsLst>
              <a:gs pos="0">
                <a:schemeClr val="accent2">
                  <a:lumMod val="50000"/>
                </a:schemeClr>
              </a:gs>
              <a:gs pos="54000">
                <a:schemeClr val="accent2">
                  <a:lumMod val="75000"/>
                </a:schemeClr>
              </a:gs>
              <a:gs pos="100000">
                <a:schemeClr val="accent2"/>
              </a:gs>
            </a:gsLst>
            <a:lin ang="10800000" scaled="1"/>
          </a:gradFill>
          <a:ln>
            <a:noFill/>
          </a:ln>
        </p:spPr>
        <p:txBody>
          <a:bodyPr vert="horz" wrap="square" lIns="146304" tIns="73152" rIns="146304" bIns="73152" numCol="1" anchor="t" anchorCtr="0" compatLnSpc="1">
            <a:prstTxWarp prst="textNoShape">
              <a:avLst/>
            </a:prstTxWarp>
            <a:noAutofit/>
          </a:bodyPr>
          <a:lstStyle/>
          <a:p>
            <a:pPr marL="0" marR="0" lvl="0" indent="0" algn="ctr" defTabSz="1462967"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srgbClr val="28292D"/>
              </a:solidFill>
              <a:effectLst/>
              <a:uLnTx/>
              <a:uFillTx/>
              <a:latin typeface="Georgia"/>
              <a:ea typeface="+mn-ea"/>
              <a:cs typeface="+mn-cs"/>
            </a:endParaRPr>
          </a:p>
        </p:txBody>
      </p:sp>
      <p:sp>
        <p:nvSpPr>
          <p:cNvPr id="20" name="Freeform 50">
            <a:extLst>
              <a:ext uri="{FF2B5EF4-FFF2-40B4-BE49-F238E27FC236}">
                <a16:creationId xmlns:a16="http://schemas.microsoft.com/office/drawing/2014/main" id="{FB245CB3-D113-6C0E-3062-862AF5EDAA00}"/>
              </a:ext>
            </a:extLst>
          </p:cNvPr>
          <p:cNvSpPr>
            <a:spLocks/>
          </p:cNvSpPr>
          <p:nvPr/>
        </p:nvSpPr>
        <p:spPr bwMode="auto">
          <a:xfrm>
            <a:off x="4647480" y="2611025"/>
            <a:ext cx="3137758" cy="2476013"/>
          </a:xfrm>
          <a:custGeom>
            <a:avLst/>
            <a:gdLst>
              <a:gd name="T0" fmla="*/ 698 w 2917"/>
              <a:gd name="T1" fmla="*/ 2212 h 2299"/>
              <a:gd name="T2" fmla="*/ 368 w 2917"/>
              <a:gd name="T3" fmla="*/ 2139 h 2299"/>
              <a:gd name="T4" fmla="*/ 0 w 2917"/>
              <a:gd name="T5" fmla="*/ 1566 h 2299"/>
              <a:gd name="T6" fmla="*/ 31 w 2917"/>
              <a:gd name="T7" fmla="*/ 1557 h 2299"/>
              <a:gd name="T8" fmla="*/ 384 w 2917"/>
              <a:gd name="T9" fmla="*/ 2111 h 2299"/>
              <a:gd name="T10" fmla="*/ 1911 w 2917"/>
              <a:gd name="T11" fmla="*/ 1773 h 2299"/>
              <a:gd name="T12" fmla="*/ 2885 w 2917"/>
              <a:gd name="T13" fmla="*/ 696 h 2299"/>
              <a:gd name="T14" fmla="*/ 2772 w 2917"/>
              <a:gd name="T15" fmla="*/ 369 h 2299"/>
              <a:gd name="T16" fmla="*/ 2472 w 2917"/>
              <a:gd name="T17" fmla="*/ 24 h 2299"/>
              <a:gd name="T18" fmla="*/ 2494 w 2917"/>
              <a:gd name="T19" fmla="*/ 0 h 2299"/>
              <a:gd name="T20" fmla="*/ 2800 w 2917"/>
              <a:gd name="T21" fmla="*/ 352 h 2299"/>
              <a:gd name="T22" fmla="*/ 2917 w 2917"/>
              <a:gd name="T23" fmla="*/ 696 h 2299"/>
              <a:gd name="T24" fmla="*/ 2622 w 2917"/>
              <a:gd name="T25" fmla="*/ 1267 h 2299"/>
              <a:gd name="T26" fmla="*/ 1927 w 2917"/>
              <a:gd name="T27" fmla="*/ 1802 h 2299"/>
              <a:gd name="T28" fmla="*/ 1062 w 2917"/>
              <a:gd name="T29" fmla="*/ 2164 h 2299"/>
              <a:gd name="T30" fmla="*/ 698 w 2917"/>
              <a:gd name="T31" fmla="*/ 2212 h 2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17" h="2299">
                <a:moveTo>
                  <a:pt x="698" y="2212"/>
                </a:moveTo>
                <a:cubicBezTo>
                  <a:pt x="565" y="2212"/>
                  <a:pt x="454" y="2188"/>
                  <a:pt x="368" y="2139"/>
                </a:cubicBezTo>
                <a:cubicBezTo>
                  <a:pt x="213" y="2052"/>
                  <a:pt x="86" y="1854"/>
                  <a:pt x="0" y="1566"/>
                </a:cubicBezTo>
                <a:cubicBezTo>
                  <a:pt x="31" y="1557"/>
                  <a:pt x="31" y="1557"/>
                  <a:pt x="31" y="1557"/>
                </a:cubicBezTo>
                <a:cubicBezTo>
                  <a:pt x="115" y="1836"/>
                  <a:pt x="237" y="2027"/>
                  <a:pt x="384" y="2111"/>
                </a:cubicBezTo>
                <a:cubicBezTo>
                  <a:pt x="716" y="2299"/>
                  <a:pt x="1390" y="2077"/>
                  <a:pt x="1911" y="1773"/>
                </a:cubicBezTo>
                <a:cubicBezTo>
                  <a:pt x="2503" y="1428"/>
                  <a:pt x="2885" y="1006"/>
                  <a:pt x="2885" y="696"/>
                </a:cubicBezTo>
                <a:cubicBezTo>
                  <a:pt x="2885" y="597"/>
                  <a:pt x="2847" y="487"/>
                  <a:pt x="2772" y="369"/>
                </a:cubicBezTo>
                <a:cubicBezTo>
                  <a:pt x="2702" y="258"/>
                  <a:pt x="2601" y="142"/>
                  <a:pt x="2472" y="24"/>
                </a:cubicBezTo>
                <a:cubicBezTo>
                  <a:pt x="2494" y="0"/>
                  <a:pt x="2494" y="0"/>
                  <a:pt x="2494" y="0"/>
                </a:cubicBezTo>
                <a:cubicBezTo>
                  <a:pt x="2625" y="119"/>
                  <a:pt x="2728" y="238"/>
                  <a:pt x="2800" y="352"/>
                </a:cubicBezTo>
                <a:cubicBezTo>
                  <a:pt x="2878" y="475"/>
                  <a:pt x="2917" y="591"/>
                  <a:pt x="2917" y="696"/>
                </a:cubicBezTo>
                <a:cubicBezTo>
                  <a:pt x="2917" y="864"/>
                  <a:pt x="2815" y="1061"/>
                  <a:pt x="2622" y="1267"/>
                </a:cubicBezTo>
                <a:cubicBezTo>
                  <a:pt x="2449" y="1452"/>
                  <a:pt x="2202" y="1641"/>
                  <a:pt x="1927" y="1802"/>
                </a:cubicBezTo>
                <a:cubicBezTo>
                  <a:pt x="1638" y="1970"/>
                  <a:pt x="1330" y="2099"/>
                  <a:pt x="1062" y="2164"/>
                </a:cubicBezTo>
                <a:cubicBezTo>
                  <a:pt x="928" y="2196"/>
                  <a:pt x="806" y="2212"/>
                  <a:pt x="698" y="2212"/>
                </a:cubicBezTo>
                <a:close/>
              </a:path>
            </a:pathLst>
          </a:custGeom>
          <a:solidFill>
            <a:schemeClr val="accent2">
              <a:lumMod val="75000"/>
            </a:schemeClr>
          </a:solidFill>
          <a:ln>
            <a:noFill/>
          </a:ln>
        </p:spPr>
        <p:txBody>
          <a:bodyPr vert="horz" wrap="square" lIns="146304" tIns="73152" rIns="146304" bIns="73152" numCol="1" anchor="t" anchorCtr="0" compatLnSpc="1">
            <a:prstTxWarp prst="textNoShape">
              <a:avLst/>
            </a:prstTxWarp>
          </a:bodyPr>
          <a:lstStyle/>
          <a:p>
            <a:pPr marL="0" marR="0" lvl="0" indent="0" algn="l" defTabSz="1462967"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srgbClr val="28292D"/>
              </a:solidFill>
              <a:effectLst/>
              <a:uLnTx/>
              <a:uFillTx/>
              <a:latin typeface="Georgia"/>
              <a:ea typeface="+mn-ea"/>
              <a:cs typeface="+mn-cs"/>
            </a:endParaRPr>
          </a:p>
        </p:txBody>
      </p:sp>
      <p:sp>
        <p:nvSpPr>
          <p:cNvPr id="21" name="Rectangle 20">
            <a:extLst>
              <a:ext uri="{FF2B5EF4-FFF2-40B4-BE49-F238E27FC236}">
                <a16:creationId xmlns:a16="http://schemas.microsoft.com/office/drawing/2014/main" id="{6910B19C-9607-1F95-1F68-3C7D8719C907}"/>
              </a:ext>
            </a:extLst>
          </p:cNvPr>
          <p:cNvSpPr/>
          <p:nvPr/>
        </p:nvSpPr>
        <p:spPr>
          <a:xfrm rot="16200000">
            <a:off x="5884391" y="1905402"/>
            <a:ext cx="92096" cy="2807902"/>
          </a:xfrm>
          <a:prstGeom prst="rect">
            <a:avLst/>
          </a:prstGeom>
          <a:gradFill flip="none" rotWithShape="1">
            <a:gsLst>
              <a:gs pos="0">
                <a:schemeClr val="tx1">
                  <a:alpha val="0"/>
                </a:schemeClr>
              </a:gs>
              <a:gs pos="100000">
                <a:schemeClr val="tx1">
                  <a:alpha val="41000"/>
                </a:scheme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462967" rtl="0" eaLnBrk="1" fontAlgn="auto" latinLnBrk="0" hangingPunct="1">
              <a:lnSpc>
                <a:spcPct val="90000"/>
              </a:lnSpc>
              <a:spcBef>
                <a:spcPts val="0"/>
              </a:spcBef>
              <a:spcAft>
                <a:spcPts val="96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Georgia"/>
              <a:ea typeface="+mn-ea"/>
              <a:cs typeface="+mn-cs"/>
            </a:endParaRPr>
          </a:p>
        </p:txBody>
      </p:sp>
      <p:sp>
        <p:nvSpPr>
          <p:cNvPr id="22" name="TextBox 21">
            <a:extLst>
              <a:ext uri="{FF2B5EF4-FFF2-40B4-BE49-F238E27FC236}">
                <a16:creationId xmlns:a16="http://schemas.microsoft.com/office/drawing/2014/main" id="{B72A52F4-C555-199B-5FD5-DCDF35E9C086}"/>
              </a:ext>
            </a:extLst>
          </p:cNvPr>
          <p:cNvSpPr txBox="1"/>
          <p:nvPr/>
        </p:nvSpPr>
        <p:spPr>
          <a:xfrm>
            <a:off x="4676041" y="3365403"/>
            <a:ext cx="2496347" cy="841811"/>
          </a:xfrm>
          <a:prstGeom prst="rect">
            <a:avLst/>
          </a:prstGeom>
          <a:noFill/>
        </p:spPr>
        <p:txBody>
          <a:bodyPr wrap="square">
            <a:spAutoFit/>
          </a:bodyPr>
          <a:lstStyle/>
          <a:p>
            <a:pPr marL="0" marR="0" lvl="0" indent="0" algn="ctr" defTabSz="1462967" rtl="0" eaLnBrk="1" fontAlgn="auto" latinLnBrk="0" hangingPunct="1">
              <a:lnSpc>
                <a:spcPct val="100000"/>
              </a:lnSpc>
              <a:spcBef>
                <a:spcPts val="0"/>
              </a:spcBef>
              <a:spcAft>
                <a:spcPts val="0"/>
              </a:spcAft>
              <a:buClrTx/>
              <a:buSzTx/>
              <a:buFontTx/>
              <a:buNone/>
              <a:tabLst/>
              <a:defRPr/>
            </a:pPr>
            <a:r>
              <a:rPr kumimoji="0" lang="en-US" altLang="fr-FR" sz="2400" b="0" i="0" u="none" strike="noStrike" kern="1200" cap="none" spc="0" normalizeH="0" baseline="0" noProof="0" dirty="0">
                <a:ln>
                  <a:noFill/>
                </a:ln>
                <a:solidFill>
                  <a:srgbClr val="000000"/>
                </a:solidFill>
                <a:effectLst/>
                <a:uLnTx/>
                <a:uFillTx/>
                <a:latin typeface="Georgia"/>
                <a:ea typeface="+mn-ea"/>
                <a:cs typeface="+mn-cs"/>
              </a:rPr>
              <a:t>in contemplation</a:t>
            </a:r>
          </a:p>
        </p:txBody>
      </p:sp>
      <p:sp>
        <p:nvSpPr>
          <p:cNvPr id="23" name="Freeform 51">
            <a:extLst>
              <a:ext uri="{FF2B5EF4-FFF2-40B4-BE49-F238E27FC236}">
                <a16:creationId xmlns:a16="http://schemas.microsoft.com/office/drawing/2014/main" id="{5A57308F-E0BD-C321-04EF-95EC1DE5E4E9}"/>
              </a:ext>
            </a:extLst>
          </p:cNvPr>
          <p:cNvSpPr>
            <a:spLocks/>
          </p:cNvSpPr>
          <p:nvPr/>
        </p:nvSpPr>
        <p:spPr bwMode="auto">
          <a:xfrm>
            <a:off x="4463555" y="1703154"/>
            <a:ext cx="1146630" cy="732486"/>
          </a:xfrm>
          <a:custGeom>
            <a:avLst/>
            <a:gdLst>
              <a:gd name="T0" fmla="*/ 32 w 1066"/>
              <a:gd name="T1" fmla="*/ 679 h 679"/>
              <a:gd name="T2" fmla="*/ 0 w 1066"/>
              <a:gd name="T3" fmla="*/ 669 h 679"/>
              <a:gd name="T4" fmla="*/ 368 w 1066"/>
              <a:gd name="T5" fmla="*/ 96 h 679"/>
              <a:gd name="T6" fmla="*/ 1066 w 1066"/>
              <a:gd name="T7" fmla="*/ 73 h 679"/>
              <a:gd name="T8" fmla="*/ 1058 w 1066"/>
              <a:gd name="T9" fmla="*/ 105 h 679"/>
              <a:gd name="T10" fmla="*/ 384 w 1066"/>
              <a:gd name="T11" fmla="*/ 125 h 679"/>
              <a:gd name="T12" fmla="*/ 32 w 1066"/>
              <a:gd name="T13" fmla="*/ 679 h 679"/>
            </a:gdLst>
            <a:ahLst/>
            <a:cxnLst>
              <a:cxn ang="0">
                <a:pos x="T0" y="T1"/>
              </a:cxn>
              <a:cxn ang="0">
                <a:pos x="T2" y="T3"/>
              </a:cxn>
              <a:cxn ang="0">
                <a:pos x="T4" y="T5"/>
              </a:cxn>
              <a:cxn ang="0">
                <a:pos x="T6" y="T7"/>
              </a:cxn>
              <a:cxn ang="0">
                <a:pos x="T8" y="T9"/>
              </a:cxn>
              <a:cxn ang="0">
                <a:pos x="T10" y="T11"/>
              </a:cxn>
              <a:cxn ang="0">
                <a:pos x="T12" y="T13"/>
              </a:cxn>
            </a:cxnLst>
            <a:rect l="0" t="0" r="r" b="b"/>
            <a:pathLst>
              <a:path w="1066" h="679">
                <a:moveTo>
                  <a:pt x="32" y="679"/>
                </a:moveTo>
                <a:cubicBezTo>
                  <a:pt x="0" y="669"/>
                  <a:pt x="0" y="669"/>
                  <a:pt x="0" y="669"/>
                </a:cubicBezTo>
                <a:cubicBezTo>
                  <a:pt x="86" y="382"/>
                  <a:pt x="213" y="184"/>
                  <a:pt x="368" y="96"/>
                </a:cubicBezTo>
                <a:cubicBezTo>
                  <a:pt x="524" y="8"/>
                  <a:pt x="766" y="0"/>
                  <a:pt x="1066" y="73"/>
                </a:cubicBezTo>
                <a:cubicBezTo>
                  <a:pt x="1058" y="105"/>
                  <a:pt x="1058" y="105"/>
                  <a:pt x="1058" y="105"/>
                </a:cubicBezTo>
                <a:cubicBezTo>
                  <a:pt x="766" y="34"/>
                  <a:pt x="533" y="41"/>
                  <a:pt x="384" y="125"/>
                </a:cubicBezTo>
                <a:cubicBezTo>
                  <a:pt x="237" y="208"/>
                  <a:pt x="115" y="400"/>
                  <a:pt x="32" y="679"/>
                </a:cubicBezTo>
                <a:close/>
              </a:path>
            </a:pathLst>
          </a:custGeom>
          <a:solidFill>
            <a:schemeClr val="accent2"/>
          </a:solidFill>
          <a:ln>
            <a:noFill/>
          </a:ln>
        </p:spPr>
        <p:txBody>
          <a:bodyPr vert="horz" wrap="square" lIns="146304" tIns="73152" rIns="146304" bIns="73152" numCol="1" anchor="t" anchorCtr="0" compatLnSpc="1">
            <a:prstTxWarp prst="textNoShape">
              <a:avLst/>
            </a:prstTxWarp>
          </a:bodyPr>
          <a:lstStyle/>
          <a:p>
            <a:pPr marL="0" marR="0" lvl="0" indent="0" algn="l" defTabSz="1462967"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srgbClr val="28292D"/>
              </a:solidFill>
              <a:effectLst/>
              <a:uLnTx/>
              <a:uFillTx/>
              <a:latin typeface="Georgia"/>
              <a:ea typeface="+mn-ea"/>
              <a:cs typeface="+mn-cs"/>
            </a:endParaRPr>
          </a:p>
        </p:txBody>
      </p:sp>
      <p:sp>
        <p:nvSpPr>
          <p:cNvPr id="24" name="TextBox 23">
            <a:extLst>
              <a:ext uri="{FF2B5EF4-FFF2-40B4-BE49-F238E27FC236}">
                <a16:creationId xmlns:a16="http://schemas.microsoft.com/office/drawing/2014/main" id="{2E83E0CB-FD51-7A24-FF2F-6B646F5E1B38}"/>
              </a:ext>
            </a:extLst>
          </p:cNvPr>
          <p:cNvSpPr txBox="1"/>
          <p:nvPr/>
        </p:nvSpPr>
        <p:spPr>
          <a:xfrm>
            <a:off x="1289933" y="2422698"/>
            <a:ext cx="1725073" cy="758734"/>
          </a:xfrm>
          <a:prstGeom prst="rect">
            <a:avLst/>
          </a:prstGeom>
          <a:noFill/>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altLang="fr-FR" sz="4267" b="0" i="0" u="none" strike="noStrike" kern="1200" cap="none" spc="0" normalizeH="0" baseline="0" noProof="0" dirty="0">
                <a:ln>
                  <a:noFill/>
                </a:ln>
                <a:solidFill>
                  <a:prstClr val="white"/>
                </a:solidFill>
                <a:effectLst/>
                <a:uLnTx/>
                <a:uFillTx/>
                <a:latin typeface="Calibri"/>
                <a:ea typeface="+mn-ea"/>
                <a:cs typeface="+mn-cs"/>
              </a:rPr>
              <a:t>40% </a:t>
            </a:r>
            <a:endParaRPr kumimoji="0" lang="en-IN"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25" name="TextBox 24">
            <a:extLst>
              <a:ext uri="{FF2B5EF4-FFF2-40B4-BE49-F238E27FC236}">
                <a16:creationId xmlns:a16="http://schemas.microsoft.com/office/drawing/2014/main" id="{ECA7EC46-1933-36CB-D6FA-AF5D3662F47A}"/>
              </a:ext>
            </a:extLst>
          </p:cNvPr>
          <p:cNvSpPr txBox="1"/>
          <p:nvPr/>
        </p:nvSpPr>
        <p:spPr>
          <a:xfrm>
            <a:off x="8844393" y="2422698"/>
            <a:ext cx="1725073" cy="758734"/>
          </a:xfrm>
          <a:prstGeom prst="rect">
            <a:avLst/>
          </a:prstGeom>
          <a:noFill/>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altLang="fr-FR" sz="4267" b="0" i="0" u="none" strike="noStrike" kern="1200" cap="none" spc="0" normalizeH="0" baseline="0" noProof="0" dirty="0">
                <a:ln>
                  <a:noFill/>
                </a:ln>
                <a:solidFill>
                  <a:prstClr val="white"/>
                </a:solidFill>
                <a:effectLst/>
                <a:uLnTx/>
                <a:uFillTx/>
                <a:latin typeface="Calibri"/>
                <a:ea typeface="+mn-ea"/>
                <a:cs typeface="+mn-cs"/>
              </a:rPr>
              <a:t>20% </a:t>
            </a:r>
            <a:endParaRPr kumimoji="0" lang="en-IN"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26" name="TextBox 25">
            <a:extLst>
              <a:ext uri="{FF2B5EF4-FFF2-40B4-BE49-F238E27FC236}">
                <a16:creationId xmlns:a16="http://schemas.microsoft.com/office/drawing/2014/main" id="{FF1C3836-7D5B-3662-9557-6C93B4BA9D86}"/>
              </a:ext>
            </a:extLst>
          </p:cNvPr>
          <p:cNvSpPr txBox="1"/>
          <p:nvPr/>
        </p:nvSpPr>
        <p:spPr>
          <a:xfrm>
            <a:off x="5067165" y="2422698"/>
            <a:ext cx="1725073" cy="758734"/>
          </a:xfrm>
          <a:prstGeom prst="rect">
            <a:avLst/>
          </a:prstGeom>
          <a:noFill/>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altLang="fr-FR" sz="4267" b="0" i="0" u="none" strike="noStrike" kern="1200" cap="none" spc="0" normalizeH="0" baseline="0" noProof="0" dirty="0">
                <a:ln>
                  <a:noFill/>
                </a:ln>
                <a:solidFill>
                  <a:prstClr val="white"/>
                </a:solidFill>
                <a:effectLst/>
                <a:uLnTx/>
                <a:uFillTx/>
                <a:latin typeface="Calibri"/>
                <a:ea typeface="+mn-ea"/>
                <a:cs typeface="+mn-cs"/>
              </a:rPr>
              <a:t>40% </a:t>
            </a:r>
            <a:endParaRPr kumimoji="0" lang="en-IN"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3" name="Text Placeholder 7">
            <a:extLst>
              <a:ext uri="{FF2B5EF4-FFF2-40B4-BE49-F238E27FC236}">
                <a16:creationId xmlns:a16="http://schemas.microsoft.com/office/drawing/2014/main" id="{4ABD4C06-42EA-983D-BD16-71DF8D884126}"/>
              </a:ext>
            </a:extLst>
          </p:cNvPr>
          <p:cNvSpPr txBox="1">
            <a:spLocks/>
          </p:cNvSpPr>
          <p:nvPr/>
        </p:nvSpPr>
        <p:spPr>
          <a:xfrm>
            <a:off x="670560" y="6270893"/>
            <a:ext cx="10035538" cy="237757"/>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Prochaska JO,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Velicer</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WF. The transtheoretical model of health behavior change. Am J Health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Promot</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1997 Sep-Oct;12(1):38-48. </a:t>
            </a:r>
          </a:p>
        </p:txBody>
      </p:sp>
      <p:sp>
        <p:nvSpPr>
          <p:cNvPr id="27" name="TextBox 26">
            <a:extLst>
              <a:ext uri="{FF2B5EF4-FFF2-40B4-BE49-F238E27FC236}">
                <a16:creationId xmlns:a16="http://schemas.microsoft.com/office/drawing/2014/main" id="{C9EEA120-48D1-A96B-9568-0AA9417C8FBD}"/>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GLO2208853</a:t>
            </a:r>
          </a:p>
        </p:txBody>
      </p:sp>
    </p:spTree>
    <p:extLst>
      <p:ext uri="{BB962C8B-B14F-4D97-AF65-F5344CB8AC3E}">
        <p14:creationId xmlns:p14="http://schemas.microsoft.com/office/powerpoint/2010/main" val="2492475270"/>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2E611CB-A87C-6D88-1FB7-B6A809D454CF}"/>
              </a:ext>
            </a:extLst>
          </p:cNvPr>
          <p:cNvGraphicFramePr>
            <a:graphicFrameLocks noChangeAspect="1"/>
          </p:cNvGraphicFramePr>
          <p:nvPr>
            <p:custDataLst>
              <p:tags r:id="rId1"/>
            </p:custDataLst>
            <p:extLst>
              <p:ext uri="{D42A27DB-BD31-4B8C-83A1-F6EECF244321}">
                <p14:modId xmlns:p14="http://schemas.microsoft.com/office/powerpoint/2010/main" val="151113946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B2E611CB-A87C-6D88-1FB7-B6A809D454CF}"/>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A2345E75-6E14-F6AE-0A00-3A83F708D96A}"/>
              </a:ext>
            </a:extLst>
          </p:cNvPr>
          <p:cNvSpPr>
            <a:spLocks noGrp="1"/>
          </p:cNvSpPr>
          <p:nvPr>
            <p:ph type="title"/>
          </p:nvPr>
        </p:nvSpPr>
        <p:spPr/>
        <p:txBody>
          <a:bodyPr vert="horz"/>
          <a:lstStyle/>
          <a:p>
            <a:r>
              <a:rPr lang="en-US" dirty="0"/>
              <a:t>The stages of motivation</a:t>
            </a:r>
          </a:p>
        </p:txBody>
      </p:sp>
      <p:grpSp>
        <p:nvGrpSpPr>
          <p:cNvPr id="3" name="Group 2">
            <a:extLst>
              <a:ext uri="{FF2B5EF4-FFF2-40B4-BE49-F238E27FC236}">
                <a16:creationId xmlns:a16="http://schemas.microsoft.com/office/drawing/2014/main" id="{F242A735-E694-F276-BC17-B3126DEF34E6}"/>
              </a:ext>
            </a:extLst>
          </p:cNvPr>
          <p:cNvGrpSpPr/>
          <p:nvPr/>
        </p:nvGrpSpPr>
        <p:grpSpPr>
          <a:xfrm>
            <a:off x="669923" y="1460501"/>
            <a:ext cx="10971744" cy="4443734"/>
            <a:chOff x="669923" y="1460497"/>
            <a:chExt cx="10971744" cy="4443726"/>
          </a:xfrm>
        </p:grpSpPr>
        <p:sp>
          <p:nvSpPr>
            <p:cNvPr id="6" name="Rectangle 5">
              <a:extLst>
                <a:ext uri="{FF2B5EF4-FFF2-40B4-BE49-F238E27FC236}">
                  <a16:creationId xmlns:a16="http://schemas.microsoft.com/office/drawing/2014/main" id="{2119D16C-B50D-D35E-EE97-B4C9AAC72F89}"/>
                </a:ext>
              </a:extLst>
            </p:cNvPr>
            <p:cNvSpPr/>
            <p:nvPr/>
          </p:nvSpPr>
          <p:spPr>
            <a:xfrm>
              <a:off x="669924" y="4890018"/>
              <a:ext cx="3852498" cy="986720"/>
            </a:xfrm>
            <a:prstGeom prst="rect">
              <a:avLst/>
            </a:prstGeom>
            <a:gradFill flip="none" rotWithShape="1">
              <a:gsLst>
                <a:gs pos="0">
                  <a:srgbClr val="239AC4"/>
                </a:gs>
                <a:gs pos="100000">
                  <a:srgbClr val="64CCC9"/>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67" b="0" i="0" u="none" strike="noStrike" kern="1200" cap="none" spc="0" normalizeH="0" baseline="0" noProof="0" dirty="0">
                  <a:ln>
                    <a:noFill/>
                  </a:ln>
                  <a:solidFill>
                    <a:prstClr val="white"/>
                  </a:solidFill>
                  <a:effectLst/>
                  <a:uLnTx/>
                  <a:uFillTx/>
                  <a:latin typeface="Georgia"/>
                  <a:ea typeface="+mn-ea"/>
                  <a:cs typeface="+mn-cs"/>
                </a:rPr>
                <a:t>Integration</a:t>
              </a:r>
            </a:p>
          </p:txBody>
        </p:sp>
        <p:sp>
          <p:nvSpPr>
            <p:cNvPr id="7" name="Rectangle 6">
              <a:extLst>
                <a:ext uri="{FF2B5EF4-FFF2-40B4-BE49-F238E27FC236}">
                  <a16:creationId xmlns:a16="http://schemas.microsoft.com/office/drawing/2014/main" id="{39F6AAC2-C52F-3260-15FC-5177BFE3926F}"/>
                </a:ext>
              </a:extLst>
            </p:cNvPr>
            <p:cNvSpPr/>
            <p:nvPr/>
          </p:nvSpPr>
          <p:spPr>
            <a:xfrm>
              <a:off x="5431773" y="4862930"/>
              <a:ext cx="2944806" cy="1041094"/>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467" b="0" i="0" u="none" strike="noStrike" kern="1200" cap="none" spc="0" normalizeH="0" baseline="0" noProof="0">
                <a:ln>
                  <a:noFill/>
                </a:ln>
                <a:solidFill>
                  <a:srgbClr val="000000"/>
                </a:solidFill>
                <a:effectLst/>
                <a:uLnTx/>
                <a:uFillTx/>
                <a:latin typeface="Georgia"/>
                <a:ea typeface="+mn-ea"/>
                <a:cs typeface="+mn-cs"/>
              </a:endParaRPr>
            </a:p>
          </p:txBody>
        </p:sp>
        <p:sp>
          <p:nvSpPr>
            <p:cNvPr id="8" name="Freeform: Shape 7">
              <a:extLst>
                <a:ext uri="{FF2B5EF4-FFF2-40B4-BE49-F238E27FC236}">
                  <a16:creationId xmlns:a16="http://schemas.microsoft.com/office/drawing/2014/main" id="{3142EF90-6DCB-AAB0-646A-164228DDCE2D}"/>
                </a:ext>
              </a:extLst>
            </p:cNvPr>
            <p:cNvSpPr>
              <a:spLocks noChangeAspect="1"/>
            </p:cNvSpPr>
            <p:nvPr/>
          </p:nvSpPr>
          <p:spPr>
            <a:xfrm flipV="1">
              <a:off x="4905908" y="4862533"/>
              <a:ext cx="525865" cy="1041690"/>
            </a:xfrm>
            <a:custGeom>
              <a:avLst/>
              <a:gdLst>
                <a:gd name="connsiteX0" fmla="*/ 543719 w 548958"/>
                <a:gd name="connsiteY0" fmla="*/ 0 h 1087438"/>
                <a:gd name="connsiteX1" fmla="*/ 548958 w 548958"/>
                <a:gd name="connsiteY1" fmla="*/ 528 h 1087438"/>
                <a:gd name="connsiteX2" fmla="*/ 548958 w 548958"/>
                <a:gd name="connsiteY2" fmla="*/ 1086910 h 1087438"/>
                <a:gd name="connsiteX3" fmla="*/ 543719 w 548958"/>
                <a:gd name="connsiteY3" fmla="*/ 1087438 h 1087438"/>
                <a:gd name="connsiteX4" fmla="*/ 0 w 548958"/>
                <a:gd name="connsiteY4" fmla="*/ 543719 h 1087438"/>
                <a:gd name="connsiteX5" fmla="*/ 543719 w 548958"/>
                <a:gd name="connsiteY5" fmla="*/ 0 h 1087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8958" h="1087438">
                  <a:moveTo>
                    <a:pt x="543719" y="0"/>
                  </a:moveTo>
                  <a:lnTo>
                    <a:pt x="548958" y="528"/>
                  </a:lnTo>
                  <a:lnTo>
                    <a:pt x="548958" y="1086910"/>
                  </a:lnTo>
                  <a:lnTo>
                    <a:pt x="543719" y="1087438"/>
                  </a:lnTo>
                  <a:cubicBezTo>
                    <a:pt x="243431" y="1087438"/>
                    <a:pt x="0" y="844007"/>
                    <a:pt x="0" y="543719"/>
                  </a:cubicBezTo>
                  <a:cubicBezTo>
                    <a:pt x="0" y="243431"/>
                    <a:pt x="243431" y="0"/>
                    <a:pt x="543719" y="0"/>
                  </a:cubicBezTo>
                  <a:close/>
                </a:path>
              </a:pathLst>
            </a:custGeom>
            <a:gradFill flip="none" rotWithShape="1">
              <a:gsLst>
                <a:gs pos="0">
                  <a:schemeClr val="accent3"/>
                </a:gs>
                <a:gs pos="100000">
                  <a:schemeClr val="accent2"/>
                </a:gs>
              </a:gsLst>
              <a:lin ang="0" scaled="1"/>
              <a:tileRect/>
            </a:gradFill>
            <a:ln>
              <a:noFill/>
            </a:ln>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867" b="1" i="0" u="none" strike="noStrike" kern="0" cap="none" spc="0" normalizeH="0" baseline="0" noProof="0">
                <a:ln>
                  <a:noFill/>
                </a:ln>
                <a:solidFill>
                  <a:srgbClr val="FFFFFF"/>
                </a:solidFill>
                <a:effectLst/>
                <a:uLnTx/>
                <a:uFillTx/>
                <a:latin typeface="Montserrat" panose="02000505000000020004" pitchFamily="2" charset="0"/>
                <a:ea typeface="+mn-ea"/>
                <a:cs typeface="+mn-cs"/>
              </a:endParaRPr>
            </a:p>
          </p:txBody>
        </p:sp>
        <p:sp>
          <p:nvSpPr>
            <p:cNvPr id="9" name="Oval 8">
              <a:extLst>
                <a:ext uri="{FF2B5EF4-FFF2-40B4-BE49-F238E27FC236}">
                  <a16:creationId xmlns:a16="http://schemas.microsoft.com/office/drawing/2014/main" id="{847C75F2-0F29-AB6E-0FC8-BF6B71CF17AB}"/>
                </a:ext>
              </a:extLst>
            </p:cNvPr>
            <p:cNvSpPr>
              <a:spLocks/>
            </p:cNvSpPr>
            <p:nvPr/>
          </p:nvSpPr>
          <p:spPr>
            <a:xfrm rot="10800000" flipV="1">
              <a:off x="5036373" y="4993460"/>
              <a:ext cx="781887" cy="782130"/>
            </a:xfrm>
            <a:prstGeom prst="ellipse">
              <a:avLst/>
            </a:prstGeom>
            <a:solidFill>
              <a:schemeClr val="bg1">
                <a:lumMod val="95000"/>
              </a:schemeClr>
            </a:solidFill>
            <a:ln w="12700" cap="flat" cmpd="sng" algn="ctr">
              <a:noFill/>
              <a:prstDash val="solid"/>
              <a:miter lim="800000"/>
            </a:ln>
            <a:effectLst>
              <a:outerShdw blurRad="63500" sx="102000" sy="102000" algn="ctr" rotWithShape="0">
                <a:prstClr val="black">
                  <a:alpha val="40000"/>
                </a:prstClr>
              </a:outerShdw>
            </a:effectLst>
          </p:spPr>
          <p:txBody>
            <a:bodyPr wrap="none" lIns="121920" tIns="121920" rIns="121920" bIns="12192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1" i="0" u="none" strike="noStrike" kern="0" cap="none" spc="0" normalizeH="0" baseline="0" noProof="0">
                <a:ln>
                  <a:noFill/>
                </a:ln>
                <a:solidFill>
                  <a:srgbClr val="000000"/>
                </a:solidFill>
                <a:effectLst/>
                <a:uLnTx/>
                <a:uFillTx/>
                <a:latin typeface="Montserrat" panose="02000505000000020004" pitchFamily="2" charset="0"/>
                <a:ea typeface="+mn-ea"/>
                <a:cs typeface="+mn-cs"/>
              </a:endParaRPr>
            </a:p>
          </p:txBody>
        </p:sp>
        <p:sp>
          <p:nvSpPr>
            <p:cNvPr id="10" name="ZoneTexte 8">
              <a:extLst>
                <a:ext uri="{FF2B5EF4-FFF2-40B4-BE49-F238E27FC236}">
                  <a16:creationId xmlns:a16="http://schemas.microsoft.com/office/drawing/2014/main" id="{4E05EC96-F579-2E55-F09B-EBB1AC7EA0D3}"/>
                </a:ext>
              </a:extLst>
            </p:cNvPr>
            <p:cNvSpPr txBox="1"/>
            <p:nvPr/>
          </p:nvSpPr>
          <p:spPr>
            <a:xfrm>
              <a:off x="5837273" y="5109937"/>
              <a:ext cx="2524959" cy="547078"/>
            </a:xfrm>
            <a:prstGeom prst="rect">
              <a:avLst/>
            </a:prstGeom>
            <a:noFill/>
            <a:ln>
              <a:noFill/>
            </a:ln>
            <a:effectLst/>
          </p:spPr>
          <p:style>
            <a:lnRef idx="3">
              <a:schemeClr val="lt1"/>
            </a:lnRef>
            <a:fillRef idx="1">
              <a:schemeClr val="dk1"/>
            </a:fillRef>
            <a:effectRef idx="1">
              <a:schemeClr val="dk1"/>
            </a:effectRef>
            <a:fontRef idx="minor">
              <a:schemeClr val="lt1"/>
            </a:fontRef>
          </p:style>
          <p:txBody>
            <a:bodyPr wrap="square" rtlCol="0" anchor="ctr">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467" b="1" i="0" u="none" strike="noStrike" kern="1200" cap="none" spc="0" normalizeH="0" baseline="0" noProof="0">
                  <a:ln>
                    <a:noFill/>
                  </a:ln>
                  <a:solidFill>
                    <a:srgbClr val="000000"/>
                  </a:solidFill>
                  <a:effectLst/>
                  <a:uLnTx/>
                  <a:uFillTx/>
                  <a:latin typeface="Georgia"/>
                  <a:ea typeface="+mn-ea"/>
                  <a:cs typeface="+mn-cs"/>
                </a:rPr>
                <a:t>Maintenance of change</a:t>
              </a:r>
            </a:p>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467" b="0" i="0" u="none" strike="noStrike" kern="1200" cap="none" spc="0" normalizeH="0" baseline="0" noProof="0">
                  <a:ln>
                    <a:noFill/>
                  </a:ln>
                  <a:solidFill>
                    <a:srgbClr val="000000"/>
                  </a:solidFill>
                  <a:effectLst/>
                  <a:uLnTx/>
                  <a:uFillTx/>
                  <a:latin typeface="Georgia"/>
                  <a:ea typeface="+mn-ea"/>
                  <a:cs typeface="+mn-cs"/>
                </a:rPr>
                <a:t>To anticipate difficulties</a:t>
              </a:r>
            </a:p>
          </p:txBody>
        </p:sp>
        <p:cxnSp>
          <p:nvCxnSpPr>
            <p:cNvPr id="11" name="Connecteur en arc 21">
              <a:extLst>
                <a:ext uri="{FF2B5EF4-FFF2-40B4-BE49-F238E27FC236}">
                  <a16:creationId xmlns:a16="http://schemas.microsoft.com/office/drawing/2014/main" id="{A15A2DAF-7EDF-0DB1-B7DB-8B986DB490C9}"/>
                </a:ext>
              </a:extLst>
            </p:cNvPr>
            <p:cNvCxnSpPr>
              <a:cxnSpLocks/>
              <a:endCxn id="10" idx="3"/>
            </p:cNvCxnSpPr>
            <p:nvPr/>
          </p:nvCxnSpPr>
          <p:spPr>
            <a:xfrm rot="5400000">
              <a:off x="8070849" y="4920537"/>
              <a:ext cx="754323" cy="171556"/>
            </a:xfrm>
            <a:prstGeom prst="curvedConnector2">
              <a:avLst/>
            </a:prstGeom>
            <a:solidFill>
              <a:schemeClr val="bg2"/>
            </a:solidFill>
            <a:ln>
              <a:noFill/>
              <a:tailEnd type="arrow"/>
            </a:ln>
            <a:effectLst/>
          </p:spPr>
          <p:style>
            <a:lnRef idx="2">
              <a:schemeClr val="accent1"/>
            </a:lnRef>
            <a:fillRef idx="0">
              <a:schemeClr val="accent1"/>
            </a:fillRef>
            <a:effectRef idx="1">
              <a:schemeClr val="accent1"/>
            </a:effectRef>
            <a:fontRef idx="minor">
              <a:schemeClr val="tx1"/>
            </a:fontRef>
          </p:style>
        </p:cxnSp>
        <p:cxnSp>
          <p:nvCxnSpPr>
            <p:cNvPr id="12" name="Connecteur en arc 23">
              <a:extLst>
                <a:ext uri="{FF2B5EF4-FFF2-40B4-BE49-F238E27FC236}">
                  <a16:creationId xmlns:a16="http://schemas.microsoft.com/office/drawing/2014/main" id="{D6B31804-D253-9F8A-C255-554FF0EF11A0}"/>
                </a:ext>
              </a:extLst>
            </p:cNvPr>
            <p:cNvCxnSpPr>
              <a:cxnSpLocks/>
              <a:stCxn id="10" idx="1"/>
            </p:cNvCxnSpPr>
            <p:nvPr/>
          </p:nvCxnSpPr>
          <p:spPr>
            <a:xfrm rot="10800000" flipV="1">
              <a:off x="3817653" y="5383475"/>
              <a:ext cx="2019620" cy="62478"/>
            </a:xfrm>
            <a:prstGeom prst="curvedConnector3">
              <a:avLst>
                <a:gd name="adj1" fmla="val 50000"/>
              </a:avLst>
            </a:prstGeom>
            <a:solidFill>
              <a:schemeClr val="bg2"/>
            </a:solidFill>
            <a:ln>
              <a:noFill/>
              <a:tailEnd type="arrow"/>
            </a:ln>
            <a:effectLst/>
          </p:spPr>
          <p:style>
            <a:lnRef idx="2">
              <a:schemeClr val="accent1"/>
            </a:lnRef>
            <a:fillRef idx="0">
              <a:schemeClr val="accent1"/>
            </a:fillRef>
            <a:effectRef idx="1">
              <a:schemeClr val="accent1"/>
            </a:effectRef>
            <a:fontRef idx="minor">
              <a:schemeClr val="tx1"/>
            </a:fontRef>
          </p:style>
        </p:cxnSp>
        <p:cxnSp>
          <p:nvCxnSpPr>
            <p:cNvPr id="13" name="Connecteur en arc 25">
              <a:extLst>
                <a:ext uri="{FF2B5EF4-FFF2-40B4-BE49-F238E27FC236}">
                  <a16:creationId xmlns:a16="http://schemas.microsoft.com/office/drawing/2014/main" id="{17B8CA60-E9A3-63E4-29B9-270707BD27FF}"/>
                </a:ext>
              </a:extLst>
            </p:cNvPr>
            <p:cNvCxnSpPr>
              <a:cxnSpLocks/>
              <a:stCxn id="10" idx="1"/>
            </p:cNvCxnSpPr>
            <p:nvPr/>
          </p:nvCxnSpPr>
          <p:spPr>
            <a:xfrm rot="10800000">
              <a:off x="5384260" y="4378607"/>
              <a:ext cx="453013" cy="1004868"/>
            </a:xfrm>
            <a:prstGeom prst="curvedConnector2">
              <a:avLst/>
            </a:prstGeom>
            <a:solidFill>
              <a:schemeClr val="bg2"/>
            </a:solidFill>
            <a:ln>
              <a:noFill/>
              <a:tailEnd type="arrow"/>
            </a:ln>
            <a:effectLst/>
          </p:spPr>
          <p:style>
            <a:lnRef idx="2">
              <a:schemeClr val="accent1"/>
            </a:lnRef>
            <a:fillRef idx="0">
              <a:schemeClr val="accent1"/>
            </a:fillRef>
            <a:effectRef idx="1">
              <a:schemeClr val="accent1"/>
            </a:effectRef>
            <a:fontRef idx="minor">
              <a:schemeClr val="tx1"/>
            </a:fontRef>
          </p:style>
        </p:cxnSp>
        <p:cxnSp>
          <p:nvCxnSpPr>
            <p:cNvPr id="14" name="Connecteur en arc 27">
              <a:extLst>
                <a:ext uri="{FF2B5EF4-FFF2-40B4-BE49-F238E27FC236}">
                  <a16:creationId xmlns:a16="http://schemas.microsoft.com/office/drawing/2014/main" id="{1A5FBB7D-AD56-2DFB-22C2-2B9EEE0D35C1}"/>
                </a:ext>
              </a:extLst>
            </p:cNvPr>
            <p:cNvCxnSpPr>
              <a:cxnSpLocks/>
              <a:stCxn id="21" idx="3"/>
            </p:cNvCxnSpPr>
            <p:nvPr/>
          </p:nvCxnSpPr>
          <p:spPr>
            <a:xfrm flipV="1">
              <a:off x="4522421" y="1965138"/>
              <a:ext cx="1318349" cy="1731064"/>
            </a:xfrm>
            <a:prstGeom prst="curvedConnector2">
              <a:avLst/>
            </a:prstGeom>
            <a:solidFill>
              <a:schemeClr val="bg2"/>
            </a:solidFill>
            <a:ln>
              <a:noFill/>
              <a:tailEnd type="arrow"/>
            </a:ln>
            <a:effectLst/>
          </p:spPr>
          <p:style>
            <a:lnRef idx="2">
              <a:schemeClr val="accent1"/>
            </a:lnRef>
            <a:fillRef idx="0">
              <a:schemeClr val="accent1"/>
            </a:fillRef>
            <a:effectRef idx="1">
              <a:schemeClr val="accent1"/>
            </a:effectRef>
            <a:fontRef idx="minor">
              <a:schemeClr val="tx1"/>
            </a:fontRef>
          </p:style>
        </p:cxnSp>
        <p:cxnSp>
          <p:nvCxnSpPr>
            <p:cNvPr id="15" name="Straight Connector 145">
              <a:extLst>
                <a:ext uri="{FF2B5EF4-FFF2-40B4-BE49-F238E27FC236}">
                  <a16:creationId xmlns:a16="http://schemas.microsoft.com/office/drawing/2014/main" id="{56415566-0E73-989A-8124-584566B4C568}"/>
                </a:ext>
              </a:extLst>
            </p:cNvPr>
            <p:cNvCxnSpPr>
              <a:cxnSpLocks/>
              <a:stCxn id="21" idx="3"/>
              <a:endCxn id="51" idx="1"/>
            </p:cNvCxnSpPr>
            <p:nvPr/>
          </p:nvCxnSpPr>
          <p:spPr>
            <a:xfrm>
              <a:off x="4522421" y="3696203"/>
              <a:ext cx="386564" cy="1688323"/>
            </a:xfrm>
            <a:prstGeom prst="bentConnector3">
              <a:avLst>
                <a:gd name="adj1" fmla="val 50000"/>
              </a:avLst>
            </a:prstGeom>
            <a:ln w="6350">
              <a:solidFill>
                <a:schemeClr val="bg1">
                  <a:lumMod val="50000"/>
                </a:schemeClr>
              </a:solidFill>
              <a:prstDash val="solid"/>
              <a:headEnd type="triangl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0066E81-E34D-AC1F-E76B-B58E4FD60EDD}"/>
                </a:ext>
              </a:extLst>
            </p:cNvPr>
            <p:cNvCxnSpPr>
              <a:cxnSpLocks/>
              <a:stCxn id="37" idx="2"/>
              <a:endCxn id="44" idx="0"/>
            </p:cNvCxnSpPr>
            <p:nvPr/>
          </p:nvCxnSpPr>
          <p:spPr>
            <a:xfrm>
              <a:off x="10403117" y="3451540"/>
              <a:ext cx="0" cy="533390"/>
            </a:xfrm>
            <a:prstGeom prst="line">
              <a:avLst/>
            </a:prstGeom>
            <a:ln w="6350">
              <a:solidFill>
                <a:schemeClr val="bg1">
                  <a:lumMod val="50000"/>
                </a:schemeClr>
              </a:solidFill>
              <a:prstDash val="solid"/>
              <a:tailEnd type="triangle"/>
            </a:ln>
          </p:spPr>
          <p:style>
            <a:lnRef idx="1">
              <a:schemeClr val="accent1"/>
            </a:lnRef>
            <a:fillRef idx="0">
              <a:schemeClr val="accent1"/>
            </a:fillRef>
            <a:effectRef idx="0">
              <a:schemeClr val="accent1"/>
            </a:effectRef>
            <a:fontRef idx="minor">
              <a:schemeClr val="tx1"/>
            </a:fontRef>
          </p:style>
        </p:cxnSp>
        <p:cxnSp>
          <p:nvCxnSpPr>
            <p:cNvPr id="17" name="Straight Connector 162">
              <a:extLst>
                <a:ext uri="{FF2B5EF4-FFF2-40B4-BE49-F238E27FC236}">
                  <a16:creationId xmlns:a16="http://schemas.microsoft.com/office/drawing/2014/main" id="{F85567C0-8806-08B1-4DE4-ECB2D84CC5E6}"/>
                </a:ext>
              </a:extLst>
            </p:cNvPr>
            <p:cNvCxnSpPr>
              <a:cxnSpLocks/>
              <a:stCxn id="44" idx="2"/>
              <a:endCxn id="10" idx="3"/>
            </p:cNvCxnSpPr>
            <p:nvPr/>
          </p:nvCxnSpPr>
          <p:spPr>
            <a:xfrm rot="5400000">
              <a:off x="9203947" y="4184307"/>
              <a:ext cx="357455" cy="2040885"/>
            </a:xfrm>
            <a:prstGeom prst="bentConnector2">
              <a:avLst/>
            </a:prstGeom>
            <a:ln w="6350">
              <a:solidFill>
                <a:schemeClr val="bg1">
                  <a:lumMod val="50000"/>
                </a:schemeClr>
              </a:solidFill>
              <a:prstDash val="solid"/>
              <a:tailEnd type="triangle"/>
            </a:ln>
          </p:spPr>
          <p:style>
            <a:lnRef idx="1">
              <a:schemeClr val="accent1"/>
            </a:lnRef>
            <a:fillRef idx="0">
              <a:schemeClr val="accent1"/>
            </a:fillRef>
            <a:effectRef idx="0">
              <a:schemeClr val="accent1"/>
            </a:effectRef>
            <a:fontRef idx="minor">
              <a:schemeClr val="tx1"/>
            </a:fontRef>
          </p:style>
        </p:cxnSp>
        <p:sp>
          <p:nvSpPr>
            <p:cNvPr id="18" name="Rectangle 17">
              <a:extLst>
                <a:ext uri="{FF2B5EF4-FFF2-40B4-BE49-F238E27FC236}">
                  <a16:creationId xmlns:a16="http://schemas.microsoft.com/office/drawing/2014/main" id="{C838F99F-6779-BA98-155B-5F394AEBFAE3}"/>
                </a:ext>
              </a:extLst>
            </p:cNvPr>
            <p:cNvSpPr/>
            <p:nvPr/>
          </p:nvSpPr>
          <p:spPr>
            <a:xfrm>
              <a:off x="4939338" y="3202743"/>
              <a:ext cx="3437241" cy="986719"/>
            </a:xfrm>
            <a:prstGeom prst="rect">
              <a:avLst/>
            </a:prstGeom>
            <a:gradFill flip="none" rotWithShape="1">
              <a:gsLst>
                <a:gs pos="0">
                  <a:srgbClr val="239AC4"/>
                </a:gs>
                <a:gs pos="100000">
                  <a:srgbClr val="64CCC9"/>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133" b="0" i="0" u="none" strike="noStrike" kern="1200" cap="none" spc="0" normalizeH="0" baseline="0" noProof="0">
                <a:ln>
                  <a:noFill/>
                </a:ln>
                <a:solidFill>
                  <a:prstClr val="white"/>
                </a:solidFill>
                <a:effectLst/>
                <a:uLnTx/>
                <a:uFillTx/>
                <a:latin typeface="Calibri"/>
                <a:ea typeface="+mn-ea"/>
                <a:cs typeface="+mn-cs"/>
              </a:endParaRPr>
            </a:p>
          </p:txBody>
        </p:sp>
        <p:sp>
          <p:nvSpPr>
            <p:cNvPr id="19" name="ZoneTexte 11">
              <a:extLst>
                <a:ext uri="{FF2B5EF4-FFF2-40B4-BE49-F238E27FC236}">
                  <a16:creationId xmlns:a16="http://schemas.microsoft.com/office/drawing/2014/main" id="{F443B36B-2762-9BC5-5022-BE9E383DD976}"/>
                </a:ext>
              </a:extLst>
            </p:cNvPr>
            <p:cNvSpPr txBox="1"/>
            <p:nvPr/>
          </p:nvSpPr>
          <p:spPr>
            <a:xfrm>
              <a:off x="5288727" y="3422565"/>
              <a:ext cx="2738467" cy="547078"/>
            </a:xfrm>
            <a:prstGeom prst="rect">
              <a:avLst/>
            </a:prstGeom>
            <a:noFill/>
            <a:ln>
              <a:noFill/>
            </a:ln>
            <a:effectLst/>
          </p:spPr>
          <p:style>
            <a:lnRef idx="3">
              <a:schemeClr val="lt1"/>
            </a:lnRef>
            <a:fillRef idx="1">
              <a:schemeClr val="dk1"/>
            </a:fillRef>
            <a:effectRef idx="1">
              <a:schemeClr val="dk1"/>
            </a:effectRef>
            <a:fontRef idx="minor">
              <a:schemeClr val="lt1"/>
            </a:fontRef>
          </p:style>
          <p:txBody>
            <a:bodyPr wrap="square"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67" b="0" i="0" u="none" strike="noStrike" kern="1200" cap="none" spc="0" normalizeH="0" baseline="0" noProof="0" dirty="0">
                  <a:ln>
                    <a:noFill/>
                  </a:ln>
                  <a:solidFill>
                    <a:prstClr val="white"/>
                  </a:solidFill>
                  <a:effectLst/>
                  <a:uLnTx/>
                  <a:uFillTx/>
                  <a:latin typeface="Georgia"/>
                  <a:ea typeface="+mn-ea"/>
                  <a:cs typeface="+mn-cs"/>
                </a:rPr>
                <a:t>How to elicit patient motivation?</a:t>
              </a:r>
            </a:p>
          </p:txBody>
        </p:sp>
        <p:sp>
          <p:nvSpPr>
            <p:cNvPr id="20" name="Rectangle 19">
              <a:extLst>
                <a:ext uri="{FF2B5EF4-FFF2-40B4-BE49-F238E27FC236}">
                  <a16:creationId xmlns:a16="http://schemas.microsoft.com/office/drawing/2014/main" id="{67EF31D2-D4D5-749E-6EF9-416934E79AAE}"/>
                </a:ext>
              </a:extLst>
            </p:cNvPr>
            <p:cNvSpPr/>
            <p:nvPr/>
          </p:nvSpPr>
          <p:spPr>
            <a:xfrm>
              <a:off x="1195788" y="3175656"/>
              <a:ext cx="3326632" cy="1041094"/>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467" b="0" i="0" u="none" strike="noStrike" kern="1200" cap="none" spc="0" normalizeH="0" baseline="0" noProof="0">
                <a:ln>
                  <a:noFill/>
                </a:ln>
                <a:solidFill>
                  <a:srgbClr val="000000"/>
                </a:solidFill>
                <a:effectLst/>
                <a:uLnTx/>
                <a:uFillTx/>
                <a:latin typeface="Georgia"/>
                <a:ea typeface="+mn-ea"/>
                <a:cs typeface="+mn-cs"/>
              </a:endParaRPr>
            </a:p>
          </p:txBody>
        </p:sp>
        <p:sp>
          <p:nvSpPr>
            <p:cNvPr id="21" name="ZoneTexte 9">
              <a:extLst>
                <a:ext uri="{FF2B5EF4-FFF2-40B4-BE49-F238E27FC236}">
                  <a16:creationId xmlns:a16="http://schemas.microsoft.com/office/drawing/2014/main" id="{AF39B07E-FA46-1EBD-BA39-438572864966}"/>
                </a:ext>
              </a:extLst>
            </p:cNvPr>
            <p:cNvSpPr txBox="1"/>
            <p:nvPr/>
          </p:nvSpPr>
          <p:spPr>
            <a:xfrm>
              <a:off x="1638076" y="3195563"/>
              <a:ext cx="2884345" cy="1001277"/>
            </a:xfrm>
            <a:prstGeom prst="rect">
              <a:avLst/>
            </a:prstGeom>
            <a:noFill/>
            <a:ln>
              <a:noFill/>
            </a:ln>
            <a:effectLst/>
          </p:spPr>
          <p:style>
            <a:lnRef idx="3">
              <a:schemeClr val="lt1"/>
            </a:lnRef>
            <a:fillRef idx="1">
              <a:schemeClr val="dk1"/>
            </a:fillRef>
            <a:effectRef idx="1">
              <a:schemeClr val="dk1"/>
            </a:effectRef>
            <a:fontRef idx="minor">
              <a:schemeClr val="lt1"/>
            </a:fontRef>
          </p:style>
          <p:txBody>
            <a:bodyPr wrap="square" rtlCol="0" anchor="ctr">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467" b="1" i="0" u="none" strike="noStrike" kern="1200" cap="none" spc="0" normalizeH="0" baseline="0" noProof="0" dirty="0">
                  <a:ln>
                    <a:noFill/>
                  </a:ln>
                  <a:solidFill>
                    <a:srgbClr val="000000"/>
                  </a:solidFill>
                  <a:effectLst/>
                  <a:uLnTx/>
                  <a:uFillTx/>
                  <a:latin typeface="Georgia"/>
                  <a:ea typeface="+mn-ea"/>
                  <a:cs typeface="+mn-cs"/>
                </a:rPr>
                <a:t>Relapse</a:t>
              </a:r>
            </a:p>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467" b="0" i="0" u="none" strike="noStrike" kern="1200" cap="none" spc="0" normalizeH="0" baseline="0" noProof="0" dirty="0">
                  <a:ln>
                    <a:noFill/>
                  </a:ln>
                  <a:solidFill>
                    <a:srgbClr val="000000"/>
                  </a:solidFill>
                  <a:effectLst/>
                  <a:uLnTx/>
                  <a:uFillTx/>
                  <a:latin typeface="Georgia"/>
                  <a:ea typeface="+mn-ea"/>
                  <a:cs typeface="+mn-cs"/>
                </a:rPr>
                <a:t>To analyze the causes, to remember the successes, and </a:t>
              </a:r>
              <a:br>
                <a:rPr kumimoji="0" lang="en-US" sz="1467" b="0" i="0" u="none" strike="noStrike" kern="1200" cap="none" spc="0" normalizeH="0" baseline="0" noProof="0" dirty="0">
                  <a:ln>
                    <a:noFill/>
                  </a:ln>
                  <a:solidFill>
                    <a:srgbClr val="000000"/>
                  </a:solidFill>
                  <a:effectLst/>
                  <a:uLnTx/>
                  <a:uFillTx/>
                  <a:latin typeface="Georgia"/>
                  <a:ea typeface="+mn-ea"/>
                  <a:cs typeface="+mn-cs"/>
                </a:rPr>
              </a:br>
              <a:r>
                <a:rPr kumimoji="0" lang="en-US" sz="1467" b="0" i="0" u="none" strike="noStrike" kern="1200" cap="none" spc="0" normalizeH="0" baseline="0" noProof="0" dirty="0">
                  <a:ln>
                    <a:noFill/>
                  </a:ln>
                  <a:solidFill>
                    <a:srgbClr val="000000"/>
                  </a:solidFill>
                  <a:effectLst/>
                  <a:uLnTx/>
                  <a:uFillTx/>
                  <a:latin typeface="Georgia"/>
                  <a:ea typeface="+mn-ea"/>
                  <a:cs typeface="+mn-cs"/>
                </a:rPr>
                <a:t>to reinforce</a:t>
              </a:r>
            </a:p>
          </p:txBody>
        </p:sp>
        <p:sp>
          <p:nvSpPr>
            <p:cNvPr id="22" name="Rectangle 21">
              <a:extLst>
                <a:ext uri="{FF2B5EF4-FFF2-40B4-BE49-F238E27FC236}">
                  <a16:creationId xmlns:a16="http://schemas.microsoft.com/office/drawing/2014/main" id="{20C9B54C-4350-31E6-9958-CE48D3C7728A}"/>
                </a:ext>
              </a:extLst>
            </p:cNvPr>
            <p:cNvSpPr/>
            <p:nvPr/>
          </p:nvSpPr>
          <p:spPr>
            <a:xfrm>
              <a:off x="1195789" y="1460895"/>
              <a:ext cx="3283587" cy="1041094"/>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467" b="0" i="0" u="none" strike="noStrike" kern="1200" cap="none" spc="0" normalizeH="0" baseline="0" noProof="0">
                <a:ln>
                  <a:noFill/>
                </a:ln>
                <a:solidFill>
                  <a:srgbClr val="000000"/>
                </a:solidFill>
                <a:effectLst/>
                <a:uLnTx/>
                <a:uFillTx/>
                <a:latin typeface="Georgia"/>
                <a:ea typeface="+mn-ea"/>
                <a:cs typeface="+mn-cs"/>
              </a:endParaRPr>
            </a:p>
          </p:txBody>
        </p:sp>
        <p:sp>
          <p:nvSpPr>
            <p:cNvPr id="23" name="ZoneTexte 4">
              <a:extLst>
                <a:ext uri="{FF2B5EF4-FFF2-40B4-BE49-F238E27FC236}">
                  <a16:creationId xmlns:a16="http://schemas.microsoft.com/office/drawing/2014/main" id="{604D795A-E7C5-77DE-77E1-964FF7C68C77}"/>
                </a:ext>
              </a:extLst>
            </p:cNvPr>
            <p:cNvSpPr txBox="1"/>
            <p:nvPr/>
          </p:nvSpPr>
          <p:spPr>
            <a:xfrm>
              <a:off x="1589083" y="1707901"/>
              <a:ext cx="2730292" cy="547078"/>
            </a:xfrm>
            <a:prstGeom prst="rect">
              <a:avLst/>
            </a:prstGeom>
            <a:noFill/>
            <a:ln>
              <a:noFill/>
            </a:ln>
            <a:effectLst/>
          </p:spPr>
          <p:style>
            <a:lnRef idx="3">
              <a:schemeClr val="lt1"/>
            </a:lnRef>
            <a:fillRef idx="1">
              <a:schemeClr val="dk1"/>
            </a:fillRef>
            <a:effectRef idx="1">
              <a:schemeClr val="dk1"/>
            </a:effectRef>
            <a:fontRef idx="minor">
              <a:schemeClr val="lt1"/>
            </a:fontRef>
          </p:style>
          <p:txBody>
            <a:bodyPr wrap="square" rtlCol="0" anchor="ctr">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467" b="1" i="0" u="none" strike="noStrike" kern="1200" cap="none" spc="0" normalizeH="0" baseline="0" noProof="0" dirty="0">
                  <a:ln>
                    <a:noFill/>
                  </a:ln>
                  <a:solidFill>
                    <a:srgbClr val="000000"/>
                  </a:solidFill>
                  <a:effectLst/>
                  <a:uLnTx/>
                  <a:uFillTx/>
                  <a:latin typeface="Georgia"/>
                  <a:ea typeface="+mn-ea"/>
                  <a:cs typeface="+mn-cs"/>
                </a:rPr>
                <a:t>Precontemplation</a:t>
              </a:r>
            </a:p>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467" b="0" i="0" u="none" strike="noStrike" kern="1200" cap="none" spc="0" normalizeH="0" baseline="0" noProof="0" dirty="0">
                  <a:ln>
                    <a:noFill/>
                  </a:ln>
                  <a:solidFill>
                    <a:srgbClr val="000000"/>
                  </a:solidFill>
                  <a:effectLst/>
                  <a:uLnTx/>
                  <a:uFillTx/>
                  <a:latin typeface="Georgia"/>
                  <a:ea typeface="+mn-ea"/>
                  <a:cs typeface="+mn-cs"/>
                </a:rPr>
                <a:t>To inform, to create doubt</a:t>
              </a:r>
            </a:p>
          </p:txBody>
        </p:sp>
        <p:sp>
          <p:nvSpPr>
            <p:cNvPr id="24" name="Freeform: Shape 23">
              <a:extLst>
                <a:ext uri="{FF2B5EF4-FFF2-40B4-BE49-F238E27FC236}">
                  <a16:creationId xmlns:a16="http://schemas.microsoft.com/office/drawing/2014/main" id="{117B5214-2509-CBCE-FE4C-2C56D6B046D9}"/>
                </a:ext>
              </a:extLst>
            </p:cNvPr>
            <p:cNvSpPr>
              <a:spLocks noChangeAspect="1"/>
            </p:cNvSpPr>
            <p:nvPr/>
          </p:nvSpPr>
          <p:spPr>
            <a:xfrm flipV="1">
              <a:off x="669923" y="3175257"/>
              <a:ext cx="525865" cy="1041690"/>
            </a:xfrm>
            <a:custGeom>
              <a:avLst/>
              <a:gdLst>
                <a:gd name="connsiteX0" fmla="*/ 543719 w 548958"/>
                <a:gd name="connsiteY0" fmla="*/ 0 h 1087438"/>
                <a:gd name="connsiteX1" fmla="*/ 548958 w 548958"/>
                <a:gd name="connsiteY1" fmla="*/ 528 h 1087438"/>
                <a:gd name="connsiteX2" fmla="*/ 548958 w 548958"/>
                <a:gd name="connsiteY2" fmla="*/ 1086910 h 1087438"/>
                <a:gd name="connsiteX3" fmla="*/ 543719 w 548958"/>
                <a:gd name="connsiteY3" fmla="*/ 1087438 h 1087438"/>
                <a:gd name="connsiteX4" fmla="*/ 0 w 548958"/>
                <a:gd name="connsiteY4" fmla="*/ 543719 h 1087438"/>
                <a:gd name="connsiteX5" fmla="*/ 543719 w 548958"/>
                <a:gd name="connsiteY5" fmla="*/ 0 h 1087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8958" h="1087438">
                  <a:moveTo>
                    <a:pt x="543719" y="0"/>
                  </a:moveTo>
                  <a:lnTo>
                    <a:pt x="548958" y="528"/>
                  </a:lnTo>
                  <a:lnTo>
                    <a:pt x="548958" y="1086910"/>
                  </a:lnTo>
                  <a:lnTo>
                    <a:pt x="543719" y="1087438"/>
                  </a:lnTo>
                  <a:cubicBezTo>
                    <a:pt x="243431" y="1087438"/>
                    <a:pt x="0" y="844007"/>
                    <a:pt x="0" y="543719"/>
                  </a:cubicBezTo>
                  <a:cubicBezTo>
                    <a:pt x="0" y="243431"/>
                    <a:pt x="243431" y="0"/>
                    <a:pt x="543719" y="0"/>
                  </a:cubicBezTo>
                  <a:close/>
                </a:path>
              </a:pathLst>
            </a:custGeom>
            <a:gradFill flip="none" rotWithShape="1">
              <a:gsLst>
                <a:gs pos="0">
                  <a:schemeClr val="accent3"/>
                </a:gs>
                <a:gs pos="100000">
                  <a:schemeClr val="accent2"/>
                </a:gs>
              </a:gsLst>
              <a:lin ang="0" scaled="1"/>
              <a:tileRect/>
            </a:gradFill>
            <a:ln>
              <a:noFill/>
            </a:ln>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867" b="1" i="0" u="none" strike="noStrike" kern="0" cap="none" spc="0" normalizeH="0" baseline="0" noProof="0">
                <a:ln>
                  <a:noFill/>
                </a:ln>
                <a:solidFill>
                  <a:srgbClr val="FFFFFF"/>
                </a:solidFill>
                <a:effectLst/>
                <a:uLnTx/>
                <a:uFillTx/>
                <a:latin typeface="Montserrat" panose="02000505000000020004" pitchFamily="2" charset="0"/>
                <a:ea typeface="+mn-ea"/>
                <a:cs typeface="+mn-cs"/>
              </a:endParaRPr>
            </a:p>
          </p:txBody>
        </p:sp>
        <p:sp>
          <p:nvSpPr>
            <p:cNvPr id="25" name="Oval 24">
              <a:extLst>
                <a:ext uri="{FF2B5EF4-FFF2-40B4-BE49-F238E27FC236}">
                  <a16:creationId xmlns:a16="http://schemas.microsoft.com/office/drawing/2014/main" id="{64EAE07E-43E8-1CFE-6EA1-8A992BDD3813}"/>
                </a:ext>
              </a:extLst>
            </p:cNvPr>
            <p:cNvSpPr>
              <a:spLocks/>
            </p:cNvSpPr>
            <p:nvPr/>
          </p:nvSpPr>
          <p:spPr>
            <a:xfrm rot="10800000" flipV="1">
              <a:off x="800388" y="3306184"/>
              <a:ext cx="781887" cy="782130"/>
            </a:xfrm>
            <a:prstGeom prst="ellipse">
              <a:avLst/>
            </a:prstGeom>
            <a:solidFill>
              <a:schemeClr val="bg1">
                <a:lumMod val="95000"/>
              </a:schemeClr>
            </a:solidFill>
            <a:ln w="12700" cap="flat" cmpd="sng" algn="ctr">
              <a:noFill/>
              <a:prstDash val="solid"/>
              <a:miter lim="800000"/>
            </a:ln>
            <a:effectLst>
              <a:outerShdw blurRad="63500" sx="102000" sy="102000" algn="ctr" rotWithShape="0">
                <a:prstClr val="black">
                  <a:alpha val="40000"/>
                </a:prstClr>
              </a:outerShdw>
            </a:effectLst>
          </p:spPr>
          <p:txBody>
            <a:bodyPr wrap="none" lIns="121920" tIns="121920" rIns="121920" bIns="12192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1" i="0" u="none" strike="noStrike" kern="0" cap="none" spc="0" normalizeH="0" baseline="0" noProof="0">
                <a:ln>
                  <a:noFill/>
                </a:ln>
                <a:solidFill>
                  <a:srgbClr val="000000"/>
                </a:solidFill>
                <a:effectLst/>
                <a:uLnTx/>
                <a:uFillTx/>
                <a:latin typeface="Montserrat" panose="02000505000000020004" pitchFamily="2" charset="0"/>
                <a:ea typeface="+mn-ea"/>
                <a:cs typeface="+mn-cs"/>
              </a:endParaRPr>
            </a:p>
          </p:txBody>
        </p:sp>
        <p:sp>
          <p:nvSpPr>
            <p:cNvPr id="26" name="TextBox 25">
              <a:extLst>
                <a:ext uri="{FF2B5EF4-FFF2-40B4-BE49-F238E27FC236}">
                  <a16:creationId xmlns:a16="http://schemas.microsoft.com/office/drawing/2014/main" id="{C76E7D1E-6C32-ACEA-BF9E-B32E8FB1CEE6}"/>
                </a:ext>
              </a:extLst>
            </p:cNvPr>
            <p:cNvSpPr txBox="1"/>
            <p:nvPr/>
          </p:nvSpPr>
          <p:spPr>
            <a:xfrm>
              <a:off x="781254" y="3427887"/>
              <a:ext cx="796678" cy="505735"/>
            </a:xfrm>
            <a:prstGeom prst="rect">
              <a:avLst/>
            </a:prstGeom>
            <a:noFill/>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altLang="fr-FR" sz="2667" b="1" i="0" u="none" strike="noStrike" kern="1200" cap="none" spc="0" normalizeH="0" baseline="0" noProof="0" dirty="0">
                  <a:ln>
                    <a:noFill/>
                  </a:ln>
                  <a:solidFill>
                    <a:srgbClr val="239AC4"/>
                  </a:solidFill>
                  <a:effectLst/>
                  <a:uLnTx/>
                  <a:uFillTx/>
                  <a:latin typeface="Calibri"/>
                  <a:ea typeface="+mn-ea"/>
                  <a:cs typeface="+mn-cs"/>
                </a:rPr>
                <a:t>06</a:t>
              </a:r>
              <a:endParaRPr kumimoji="0" lang="en-IN" sz="2667" b="1" i="0" u="none" strike="noStrike" kern="1200" cap="none" spc="0" normalizeH="0" baseline="0" noProof="0" dirty="0">
                <a:ln>
                  <a:noFill/>
                </a:ln>
                <a:solidFill>
                  <a:srgbClr val="239AC4"/>
                </a:solidFill>
                <a:effectLst/>
                <a:uLnTx/>
                <a:uFillTx/>
                <a:latin typeface="Calibri"/>
                <a:ea typeface="+mn-ea"/>
                <a:cs typeface="+mn-cs"/>
              </a:endParaRPr>
            </a:p>
          </p:txBody>
        </p:sp>
        <p:sp>
          <p:nvSpPr>
            <p:cNvPr id="27" name="Freeform: Shape 26">
              <a:extLst>
                <a:ext uri="{FF2B5EF4-FFF2-40B4-BE49-F238E27FC236}">
                  <a16:creationId xmlns:a16="http://schemas.microsoft.com/office/drawing/2014/main" id="{EA83AD21-5605-1A59-4126-5A549D284C27}"/>
                </a:ext>
              </a:extLst>
            </p:cNvPr>
            <p:cNvSpPr>
              <a:spLocks noChangeAspect="1"/>
            </p:cNvSpPr>
            <p:nvPr/>
          </p:nvSpPr>
          <p:spPr>
            <a:xfrm flipV="1">
              <a:off x="669923" y="1460497"/>
              <a:ext cx="525865" cy="1041690"/>
            </a:xfrm>
            <a:custGeom>
              <a:avLst/>
              <a:gdLst>
                <a:gd name="connsiteX0" fmla="*/ 543719 w 548958"/>
                <a:gd name="connsiteY0" fmla="*/ 0 h 1087438"/>
                <a:gd name="connsiteX1" fmla="*/ 548958 w 548958"/>
                <a:gd name="connsiteY1" fmla="*/ 528 h 1087438"/>
                <a:gd name="connsiteX2" fmla="*/ 548958 w 548958"/>
                <a:gd name="connsiteY2" fmla="*/ 1086910 h 1087438"/>
                <a:gd name="connsiteX3" fmla="*/ 543719 w 548958"/>
                <a:gd name="connsiteY3" fmla="*/ 1087438 h 1087438"/>
                <a:gd name="connsiteX4" fmla="*/ 0 w 548958"/>
                <a:gd name="connsiteY4" fmla="*/ 543719 h 1087438"/>
                <a:gd name="connsiteX5" fmla="*/ 543719 w 548958"/>
                <a:gd name="connsiteY5" fmla="*/ 0 h 1087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8958" h="1087438">
                  <a:moveTo>
                    <a:pt x="543719" y="0"/>
                  </a:moveTo>
                  <a:lnTo>
                    <a:pt x="548958" y="528"/>
                  </a:lnTo>
                  <a:lnTo>
                    <a:pt x="548958" y="1086910"/>
                  </a:lnTo>
                  <a:lnTo>
                    <a:pt x="543719" y="1087438"/>
                  </a:lnTo>
                  <a:cubicBezTo>
                    <a:pt x="243431" y="1087438"/>
                    <a:pt x="0" y="844007"/>
                    <a:pt x="0" y="543719"/>
                  </a:cubicBezTo>
                  <a:cubicBezTo>
                    <a:pt x="0" y="243431"/>
                    <a:pt x="243431" y="0"/>
                    <a:pt x="543719" y="0"/>
                  </a:cubicBezTo>
                  <a:close/>
                </a:path>
              </a:pathLst>
            </a:custGeom>
            <a:gradFill flip="none" rotWithShape="1">
              <a:gsLst>
                <a:gs pos="0">
                  <a:schemeClr val="accent3"/>
                </a:gs>
                <a:gs pos="100000">
                  <a:schemeClr val="accent2"/>
                </a:gs>
              </a:gsLst>
              <a:lin ang="0" scaled="1"/>
              <a:tileRect/>
            </a:gradFill>
            <a:ln>
              <a:noFill/>
            </a:ln>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867" b="1" i="0" u="none" strike="noStrike" kern="0" cap="none" spc="0" normalizeH="0" baseline="0" noProof="0">
                <a:ln>
                  <a:noFill/>
                </a:ln>
                <a:solidFill>
                  <a:srgbClr val="FFFFFF"/>
                </a:solidFill>
                <a:effectLst/>
                <a:uLnTx/>
                <a:uFillTx/>
                <a:latin typeface="Montserrat" panose="02000505000000020004" pitchFamily="2" charset="0"/>
                <a:ea typeface="+mn-ea"/>
                <a:cs typeface="+mn-cs"/>
              </a:endParaRPr>
            </a:p>
          </p:txBody>
        </p:sp>
        <p:sp>
          <p:nvSpPr>
            <p:cNvPr id="28" name="Oval 27">
              <a:extLst>
                <a:ext uri="{FF2B5EF4-FFF2-40B4-BE49-F238E27FC236}">
                  <a16:creationId xmlns:a16="http://schemas.microsoft.com/office/drawing/2014/main" id="{61E0DF15-873B-2E1C-D774-FDB886C270FA}"/>
                </a:ext>
              </a:extLst>
            </p:cNvPr>
            <p:cNvSpPr>
              <a:spLocks/>
            </p:cNvSpPr>
            <p:nvPr/>
          </p:nvSpPr>
          <p:spPr>
            <a:xfrm rot="10800000" flipV="1">
              <a:off x="800389" y="1591425"/>
              <a:ext cx="781887" cy="782130"/>
            </a:xfrm>
            <a:prstGeom prst="ellipse">
              <a:avLst/>
            </a:prstGeom>
            <a:solidFill>
              <a:schemeClr val="bg1">
                <a:lumMod val="95000"/>
              </a:schemeClr>
            </a:solidFill>
            <a:ln w="12700" cap="flat" cmpd="sng" algn="ctr">
              <a:noFill/>
              <a:prstDash val="solid"/>
              <a:miter lim="800000"/>
            </a:ln>
            <a:effectLst>
              <a:outerShdw blurRad="63500" sx="102000" sy="102000" algn="ctr" rotWithShape="0">
                <a:prstClr val="black">
                  <a:alpha val="40000"/>
                </a:prstClr>
              </a:outerShdw>
            </a:effectLst>
          </p:spPr>
          <p:txBody>
            <a:bodyPr wrap="none" lIns="121920" tIns="121920" rIns="121920" bIns="12192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1" i="0" u="none" strike="noStrike" kern="0" cap="none" spc="0" normalizeH="0" baseline="0" noProof="0">
                <a:ln>
                  <a:noFill/>
                </a:ln>
                <a:solidFill>
                  <a:srgbClr val="000000"/>
                </a:solidFill>
                <a:effectLst/>
                <a:uLnTx/>
                <a:uFillTx/>
                <a:latin typeface="Montserrat" panose="02000505000000020004" pitchFamily="2" charset="0"/>
                <a:ea typeface="+mn-ea"/>
                <a:cs typeface="+mn-cs"/>
              </a:endParaRPr>
            </a:p>
          </p:txBody>
        </p:sp>
        <p:sp>
          <p:nvSpPr>
            <p:cNvPr id="29" name="TextBox 28">
              <a:extLst>
                <a:ext uri="{FF2B5EF4-FFF2-40B4-BE49-F238E27FC236}">
                  <a16:creationId xmlns:a16="http://schemas.microsoft.com/office/drawing/2014/main" id="{067AE113-E2C8-5F98-6EE3-73F02D7CEE81}"/>
                </a:ext>
              </a:extLst>
            </p:cNvPr>
            <p:cNvSpPr txBox="1"/>
            <p:nvPr/>
          </p:nvSpPr>
          <p:spPr>
            <a:xfrm>
              <a:off x="777876" y="1714174"/>
              <a:ext cx="796678" cy="505735"/>
            </a:xfrm>
            <a:prstGeom prst="rect">
              <a:avLst/>
            </a:prstGeom>
            <a:noFill/>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altLang="fr-FR" sz="2667" b="1" i="0" u="none" strike="noStrike" kern="1200" cap="none" spc="0" normalizeH="0" baseline="0" noProof="0" dirty="0">
                  <a:ln>
                    <a:noFill/>
                  </a:ln>
                  <a:solidFill>
                    <a:srgbClr val="239AC4"/>
                  </a:solidFill>
                  <a:effectLst/>
                  <a:uLnTx/>
                  <a:uFillTx/>
                  <a:latin typeface="Calibri"/>
                  <a:ea typeface="+mn-ea"/>
                  <a:cs typeface="+mn-cs"/>
                </a:rPr>
                <a:t>01</a:t>
              </a:r>
              <a:endParaRPr kumimoji="0" lang="en-IN" sz="2667" b="1" i="0" u="none" strike="noStrike" kern="1200" cap="none" spc="0" normalizeH="0" baseline="0" noProof="0" dirty="0">
                <a:ln>
                  <a:noFill/>
                </a:ln>
                <a:solidFill>
                  <a:srgbClr val="239AC4"/>
                </a:solidFill>
                <a:effectLst/>
                <a:uLnTx/>
                <a:uFillTx/>
                <a:latin typeface="Calibri"/>
                <a:ea typeface="+mn-ea"/>
                <a:cs typeface="+mn-cs"/>
              </a:endParaRPr>
            </a:p>
          </p:txBody>
        </p:sp>
        <p:sp>
          <p:nvSpPr>
            <p:cNvPr id="30" name="Rectangle 29">
              <a:extLst>
                <a:ext uri="{FF2B5EF4-FFF2-40B4-BE49-F238E27FC236}">
                  <a16:creationId xmlns:a16="http://schemas.microsoft.com/office/drawing/2014/main" id="{59D7C6E1-2A5F-2101-4D10-6BDEF7269C3A}"/>
                </a:ext>
              </a:extLst>
            </p:cNvPr>
            <p:cNvSpPr/>
            <p:nvPr/>
          </p:nvSpPr>
          <p:spPr>
            <a:xfrm>
              <a:off x="5431772" y="1460894"/>
              <a:ext cx="2944806" cy="104109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467" b="0" i="0" u="none" strike="noStrike" kern="1200" cap="none" spc="0" normalizeH="0" baseline="0" noProof="0" dirty="0">
                <a:ln>
                  <a:noFill/>
                </a:ln>
                <a:solidFill>
                  <a:srgbClr val="000000"/>
                </a:solidFill>
                <a:effectLst/>
                <a:uLnTx/>
                <a:uFillTx/>
                <a:latin typeface="Georgia"/>
                <a:ea typeface="+mn-ea"/>
                <a:cs typeface="+mn-cs"/>
              </a:endParaRPr>
            </a:p>
          </p:txBody>
        </p:sp>
        <p:sp>
          <p:nvSpPr>
            <p:cNvPr id="31" name="Freeform: Shape 30">
              <a:extLst>
                <a:ext uri="{FF2B5EF4-FFF2-40B4-BE49-F238E27FC236}">
                  <a16:creationId xmlns:a16="http://schemas.microsoft.com/office/drawing/2014/main" id="{1E4D1E5E-B14C-CFF4-CDC0-336F731FE67F}"/>
                </a:ext>
              </a:extLst>
            </p:cNvPr>
            <p:cNvSpPr>
              <a:spLocks noChangeAspect="1"/>
            </p:cNvSpPr>
            <p:nvPr/>
          </p:nvSpPr>
          <p:spPr>
            <a:xfrm flipV="1">
              <a:off x="4905908" y="1460497"/>
              <a:ext cx="525864" cy="1041690"/>
            </a:xfrm>
            <a:custGeom>
              <a:avLst/>
              <a:gdLst>
                <a:gd name="connsiteX0" fmla="*/ 543719 w 548958"/>
                <a:gd name="connsiteY0" fmla="*/ 0 h 1087438"/>
                <a:gd name="connsiteX1" fmla="*/ 548958 w 548958"/>
                <a:gd name="connsiteY1" fmla="*/ 528 h 1087438"/>
                <a:gd name="connsiteX2" fmla="*/ 548958 w 548958"/>
                <a:gd name="connsiteY2" fmla="*/ 1086910 h 1087438"/>
                <a:gd name="connsiteX3" fmla="*/ 543719 w 548958"/>
                <a:gd name="connsiteY3" fmla="*/ 1087438 h 1087438"/>
                <a:gd name="connsiteX4" fmla="*/ 0 w 548958"/>
                <a:gd name="connsiteY4" fmla="*/ 543719 h 1087438"/>
                <a:gd name="connsiteX5" fmla="*/ 543719 w 548958"/>
                <a:gd name="connsiteY5" fmla="*/ 0 h 1087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8958" h="1087438">
                  <a:moveTo>
                    <a:pt x="543719" y="0"/>
                  </a:moveTo>
                  <a:lnTo>
                    <a:pt x="548958" y="528"/>
                  </a:lnTo>
                  <a:lnTo>
                    <a:pt x="548958" y="1086910"/>
                  </a:lnTo>
                  <a:lnTo>
                    <a:pt x="543719" y="1087438"/>
                  </a:lnTo>
                  <a:cubicBezTo>
                    <a:pt x="243431" y="1087438"/>
                    <a:pt x="0" y="844007"/>
                    <a:pt x="0" y="543719"/>
                  </a:cubicBezTo>
                  <a:cubicBezTo>
                    <a:pt x="0" y="243431"/>
                    <a:pt x="243431" y="0"/>
                    <a:pt x="543719" y="0"/>
                  </a:cubicBezTo>
                  <a:close/>
                </a:path>
              </a:pathLst>
            </a:custGeom>
            <a:gradFill flip="none" rotWithShape="1">
              <a:gsLst>
                <a:gs pos="0">
                  <a:schemeClr val="accent3"/>
                </a:gs>
                <a:gs pos="100000">
                  <a:schemeClr val="accent2"/>
                </a:gs>
              </a:gsLst>
              <a:lin ang="0" scaled="1"/>
              <a:tileRect/>
            </a:gradFill>
            <a:ln>
              <a:noFill/>
            </a:ln>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867" b="1" i="0" u="none" strike="noStrike" kern="0" cap="none" spc="0" normalizeH="0" baseline="0" noProof="0">
                <a:ln>
                  <a:noFill/>
                </a:ln>
                <a:solidFill>
                  <a:srgbClr val="FFFFFF"/>
                </a:solidFill>
                <a:effectLst/>
                <a:uLnTx/>
                <a:uFillTx/>
                <a:latin typeface="Montserrat" panose="02000505000000020004" pitchFamily="2" charset="0"/>
                <a:ea typeface="+mn-ea"/>
                <a:cs typeface="+mn-cs"/>
              </a:endParaRPr>
            </a:p>
          </p:txBody>
        </p:sp>
        <p:sp>
          <p:nvSpPr>
            <p:cNvPr id="32" name="Oval 31">
              <a:extLst>
                <a:ext uri="{FF2B5EF4-FFF2-40B4-BE49-F238E27FC236}">
                  <a16:creationId xmlns:a16="http://schemas.microsoft.com/office/drawing/2014/main" id="{7B318CD8-0F4E-9698-A0BA-50840153024F}"/>
                </a:ext>
              </a:extLst>
            </p:cNvPr>
            <p:cNvSpPr>
              <a:spLocks/>
            </p:cNvSpPr>
            <p:nvPr/>
          </p:nvSpPr>
          <p:spPr>
            <a:xfrm rot="10800000" flipV="1">
              <a:off x="5036374" y="1591424"/>
              <a:ext cx="781887" cy="782130"/>
            </a:xfrm>
            <a:prstGeom prst="ellipse">
              <a:avLst/>
            </a:prstGeom>
            <a:solidFill>
              <a:schemeClr val="bg1">
                <a:lumMod val="95000"/>
              </a:schemeClr>
            </a:solidFill>
            <a:ln w="12700" cap="flat" cmpd="sng" algn="ctr">
              <a:noFill/>
              <a:prstDash val="solid"/>
              <a:miter lim="800000"/>
            </a:ln>
            <a:effectLst>
              <a:outerShdw blurRad="63500" sx="102000" sy="102000" algn="ctr" rotWithShape="0">
                <a:prstClr val="black">
                  <a:alpha val="40000"/>
                </a:prstClr>
              </a:outerShdw>
            </a:effectLst>
          </p:spPr>
          <p:txBody>
            <a:bodyPr wrap="none" lIns="121920" tIns="121920" rIns="121920" bIns="12192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1" i="0" u="none" strike="noStrike" kern="0" cap="none" spc="0" normalizeH="0" baseline="0" noProof="0">
                <a:ln>
                  <a:noFill/>
                </a:ln>
                <a:solidFill>
                  <a:srgbClr val="000000"/>
                </a:solidFill>
                <a:effectLst/>
                <a:uLnTx/>
                <a:uFillTx/>
                <a:latin typeface="Montserrat" panose="02000505000000020004" pitchFamily="2" charset="0"/>
                <a:ea typeface="+mn-ea"/>
                <a:cs typeface="+mn-cs"/>
              </a:endParaRPr>
            </a:p>
          </p:txBody>
        </p:sp>
        <p:sp>
          <p:nvSpPr>
            <p:cNvPr id="33" name="ZoneTexte 5">
              <a:extLst>
                <a:ext uri="{FF2B5EF4-FFF2-40B4-BE49-F238E27FC236}">
                  <a16:creationId xmlns:a16="http://schemas.microsoft.com/office/drawing/2014/main" id="{241040AC-A72F-2F75-21E2-5A6BC7E79ED0}"/>
                </a:ext>
              </a:extLst>
            </p:cNvPr>
            <p:cNvSpPr txBox="1"/>
            <p:nvPr/>
          </p:nvSpPr>
          <p:spPr>
            <a:xfrm>
              <a:off x="5837274" y="1480706"/>
              <a:ext cx="2524959" cy="1001277"/>
            </a:xfrm>
            <a:prstGeom prst="rect">
              <a:avLst/>
            </a:prstGeom>
            <a:noFill/>
            <a:ln>
              <a:noFill/>
            </a:ln>
            <a:effectLst/>
          </p:spPr>
          <p:style>
            <a:lnRef idx="3">
              <a:schemeClr val="lt1"/>
            </a:lnRef>
            <a:fillRef idx="1">
              <a:schemeClr val="dk1"/>
            </a:fillRef>
            <a:effectRef idx="1">
              <a:schemeClr val="dk1"/>
            </a:effectRef>
            <a:fontRef idx="minor">
              <a:schemeClr val="lt1"/>
            </a:fontRef>
          </p:style>
          <p:txBody>
            <a:bodyPr wrap="square" rtlCol="0" anchor="ctr">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467" b="1" i="0" u="none" strike="noStrike" kern="1200" cap="none" spc="0" normalizeH="0" baseline="0" noProof="0" dirty="0">
                  <a:ln>
                    <a:noFill/>
                  </a:ln>
                  <a:solidFill>
                    <a:srgbClr val="000000"/>
                  </a:solidFill>
                  <a:effectLst/>
                  <a:uLnTx/>
                  <a:uFillTx/>
                  <a:latin typeface="Georgia"/>
                  <a:ea typeface="+mn-ea"/>
                  <a:cs typeface="+mn-cs"/>
                </a:rPr>
                <a:t>Contemplation</a:t>
              </a:r>
            </a:p>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467" b="0" i="0" u="none" strike="noStrike" kern="1200" cap="none" spc="0" normalizeH="0" baseline="0" noProof="0" dirty="0">
                  <a:ln>
                    <a:noFill/>
                  </a:ln>
                  <a:solidFill>
                    <a:srgbClr val="000000"/>
                  </a:solidFill>
                  <a:effectLst/>
                  <a:uLnTx/>
                  <a:uFillTx/>
                  <a:latin typeface="Georgia"/>
                  <a:ea typeface="+mn-ea"/>
                  <a:cs typeface="+mn-cs"/>
                </a:rPr>
                <a:t>To stimulate an analysis of the problem (the pros </a:t>
              </a:r>
              <a:br>
                <a:rPr kumimoji="0" lang="en-US" sz="1467" b="0" i="0" u="none" strike="noStrike" kern="1200" cap="none" spc="0" normalizeH="0" baseline="0" noProof="0" dirty="0">
                  <a:ln>
                    <a:noFill/>
                  </a:ln>
                  <a:solidFill>
                    <a:srgbClr val="000000"/>
                  </a:solidFill>
                  <a:effectLst/>
                  <a:uLnTx/>
                  <a:uFillTx/>
                  <a:latin typeface="Georgia"/>
                  <a:ea typeface="+mn-ea"/>
                  <a:cs typeface="+mn-cs"/>
                </a:rPr>
              </a:br>
              <a:r>
                <a:rPr kumimoji="0" lang="en-US" sz="1467" b="0" i="0" u="none" strike="noStrike" kern="1200" cap="none" spc="0" normalizeH="0" baseline="0" noProof="0" dirty="0">
                  <a:ln>
                    <a:noFill/>
                  </a:ln>
                  <a:solidFill>
                    <a:srgbClr val="000000"/>
                  </a:solidFill>
                  <a:effectLst/>
                  <a:uLnTx/>
                  <a:uFillTx/>
                  <a:latin typeface="Georgia"/>
                  <a:ea typeface="+mn-ea"/>
                  <a:cs typeface="+mn-cs"/>
                </a:rPr>
                <a:t>and cons)</a:t>
              </a:r>
            </a:p>
          </p:txBody>
        </p:sp>
        <p:sp>
          <p:nvSpPr>
            <p:cNvPr id="34" name="TextBox 33">
              <a:extLst>
                <a:ext uri="{FF2B5EF4-FFF2-40B4-BE49-F238E27FC236}">
                  <a16:creationId xmlns:a16="http://schemas.microsoft.com/office/drawing/2014/main" id="{9FFD6141-CBBB-6615-0E84-BB929C43ED95}"/>
                </a:ext>
              </a:extLst>
            </p:cNvPr>
            <p:cNvSpPr txBox="1"/>
            <p:nvPr/>
          </p:nvSpPr>
          <p:spPr>
            <a:xfrm>
              <a:off x="5002263" y="1713026"/>
              <a:ext cx="796678" cy="505735"/>
            </a:xfrm>
            <a:prstGeom prst="rect">
              <a:avLst/>
            </a:prstGeom>
            <a:noFill/>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altLang="fr-FR" sz="2667" b="1" i="0" u="none" strike="noStrike" kern="1200" cap="none" spc="0" normalizeH="0" baseline="0" noProof="0">
                  <a:ln>
                    <a:noFill/>
                  </a:ln>
                  <a:solidFill>
                    <a:srgbClr val="239AC4"/>
                  </a:solidFill>
                  <a:effectLst/>
                  <a:uLnTx/>
                  <a:uFillTx/>
                  <a:latin typeface="Calibri"/>
                  <a:ea typeface="+mn-ea"/>
                  <a:cs typeface="+mn-cs"/>
                </a:rPr>
                <a:t>02</a:t>
              </a:r>
              <a:endParaRPr kumimoji="0" lang="en-IN" sz="2667" b="1" i="0" u="none" strike="noStrike" kern="1200" cap="none" spc="0" normalizeH="0" baseline="0" noProof="0">
                <a:ln>
                  <a:noFill/>
                </a:ln>
                <a:solidFill>
                  <a:srgbClr val="239AC4"/>
                </a:solidFill>
                <a:effectLst/>
                <a:uLnTx/>
                <a:uFillTx/>
                <a:latin typeface="Calibri"/>
                <a:ea typeface="+mn-ea"/>
                <a:cs typeface="+mn-cs"/>
              </a:endParaRPr>
            </a:p>
          </p:txBody>
        </p:sp>
        <p:sp>
          <p:nvSpPr>
            <p:cNvPr id="35" name="TextBox 34">
              <a:extLst>
                <a:ext uri="{FF2B5EF4-FFF2-40B4-BE49-F238E27FC236}">
                  <a16:creationId xmlns:a16="http://schemas.microsoft.com/office/drawing/2014/main" id="{3A22C07F-4C08-AE0E-38E1-EE31333AEA2F}"/>
                </a:ext>
              </a:extLst>
            </p:cNvPr>
            <p:cNvSpPr txBox="1"/>
            <p:nvPr/>
          </p:nvSpPr>
          <p:spPr>
            <a:xfrm>
              <a:off x="5011143" y="5116209"/>
              <a:ext cx="796678" cy="505735"/>
            </a:xfrm>
            <a:prstGeom prst="rect">
              <a:avLst/>
            </a:prstGeom>
            <a:noFill/>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altLang="fr-FR" sz="2667" b="1" i="0" u="none" strike="noStrike" kern="1200" cap="none" spc="0" normalizeH="0" baseline="0" noProof="0">
                  <a:ln>
                    <a:noFill/>
                  </a:ln>
                  <a:solidFill>
                    <a:srgbClr val="239AC4"/>
                  </a:solidFill>
                  <a:effectLst/>
                  <a:uLnTx/>
                  <a:uFillTx/>
                  <a:latin typeface="Calibri"/>
                  <a:ea typeface="+mn-ea"/>
                  <a:cs typeface="+mn-cs"/>
                </a:rPr>
                <a:t>05</a:t>
              </a:r>
              <a:endParaRPr kumimoji="0" lang="en-IN" sz="2667" b="1" i="0" u="none" strike="noStrike" kern="1200" cap="none" spc="0" normalizeH="0" baseline="0" noProof="0">
                <a:ln>
                  <a:noFill/>
                </a:ln>
                <a:solidFill>
                  <a:srgbClr val="239AC4"/>
                </a:solidFill>
                <a:effectLst/>
                <a:uLnTx/>
                <a:uFillTx/>
                <a:latin typeface="Calibri"/>
                <a:ea typeface="+mn-ea"/>
                <a:cs typeface="+mn-cs"/>
              </a:endParaRPr>
            </a:p>
          </p:txBody>
        </p:sp>
        <p:cxnSp>
          <p:nvCxnSpPr>
            <p:cNvPr id="36" name="Connecteur en arc 17">
              <a:extLst>
                <a:ext uri="{FF2B5EF4-FFF2-40B4-BE49-F238E27FC236}">
                  <a16:creationId xmlns:a16="http://schemas.microsoft.com/office/drawing/2014/main" id="{10E4093B-E885-3656-C380-CF92025C2567}"/>
                </a:ext>
              </a:extLst>
            </p:cNvPr>
            <p:cNvCxnSpPr>
              <a:cxnSpLocks/>
            </p:cNvCxnSpPr>
            <p:nvPr/>
          </p:nvCxnSpPr>
          <p:spPr>
            <a:xfrm rot="5400000">
              <a:off x="9673099" y="3053642"/>
              <a:ext cx="734213" cy="144467"/>
            </a:xfrm>
            <a:prstGeom prst="curvedConnector3">
              <a:avLst>
                <a:gd name="adj1" fmla="val 50000"/>
              </a:avLst>
            </a:prstGeom>
            <a:solidFill>
              <a:schemeClr val="bg2"/>
            </a:solidFill>
            <a:ln>
              <a:noFill/>
              <a:tailEnd type="arrow"/>
            </a:ln>
            <a:effectLst/>
          </p:spPr>
          <p:style>
            <a:lnRef idx="2">
              <a:schemeClr val="accent1"/>
            </a:lnRef>
            <a:fillRef idx="0">
              <a:schemeClr val="accent1"/>
            </a:fillRef>
            <a:effectRef idx="1">
              <a:schemeClr val="accent1"/>
            </a:effectRef>
            <a:fontRef idx="minor">
              <a:schemeClr val="tx1"/>
            </a:fontRef>
          </p:style>
        </p:cxnSp>
        <p:sp>
          <p:nvSpPr>
            <p:cNvPr id="37" name="Rectangle 36">
              <a:extLst>
                <a:ext uri="{FF2B5EF4-FFF2-40B4-BE49-F238E27FC236}">
                  <a16:creationId xmlns:a16="http://schemas.microsoft.com/office/drawing/2014/main" id="{ABD9FC53-463C-4CCF-8698-825EEA084F9A}"/>
                </a:ext>
              </a:extLst>
            </p:cNvPr>
            <p:cNvSpPr/>
            <p:nvPr/>
          </p:nvSpPr>
          <p:spPr>
            <a:xfrm>
              <a:off x="9164566" y="2410449"/>
              <a:ext cx="2477101" cy="104109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467" b="0" i="0" u="none" strike="noStrike" kern="1200" cap="none" spc="0" normalizeH="0" baseline="0" noProof="0">
                <a:ln>
                  <a:noFill/>
                </a:ln>
                <a:solidFill>
                  <a:srgbClr val="000000"/>
                </a:solidFill>
                <a:effectLst/>
                <a:uLnTx/>
                <a:uFillTx/>
                <a:latin typeface="Georgia"/>
                <a:ea typeface="+mn-ea"/>
                <a:cs typeface="+mn-cs"/>
              </a:endParaRPr>
            </a:p>
          </p:txBody>
        </p:sp>
        <p:sp>
          <p:nvSpPr>
            <p:cNvPr id="38" name="Freeform: Shape 37">
              <a:extLst>
                <a:ext uri="{FF2B5EF4-FFF2-40B4-BE49-F238E27FC236}">
                  <a16:creationId xmlns:a16="http://schemas.microsoft.com/office/drawing/2014/main" id="{E1949E5E-3D31-78C1-17A6-A0678758D876}"/>
                </a:ext>
              </a:extLst>
            </p:cNvPr>
            <p:cNvSpPr>
              <a:spLocks noChangeAspect="1"/>
            </p:cNvSpPr>
            <p:nvPr/>
          </p:nvSpPr>
          <p:spPr>
            <a:xfrm flipV="1">
              <a:off x="8638703" y="2410051"/>
              <a:ext cx="525865" cy="1041690"/>
            </a:xfrm>
            <a:custGeom>
              <a:avLst/>
              <a:gdLst>
                <a:gd name="connsiteX0" fmla="*/ 543719 w 548958"/>
                <a:gd name="connsiteY0" fmla="*/ 0 h 1087438"/>
                <a:gd name="connsiteX1" fmla="*/ 548958 w 548958"/>
                <a:gd name="connsiteY1" fmla="*/ 528 h 1087438"/>
                <a:gd name="connsiteX2" fmla="*/ 548958 w 548958"/>
                <a:gd name="connsiteY2" fmla="*/ 1086910 h 1087438"/>
                <a:gd name="connsiteX3" fmla="*/ 543719 w 548958"/>
                <a:gd name="connsiteY3" fmla="*/ 1087438 h 1087438"/>
                <a:gd name="connsiteX4" fmla="*/ 0 w 548958"/>
                <a:gd name="connsiteY4" fmla="*/ 543719 h 1087438"/>
                <a:gd name="connsiteX5" fmla="*/ 543719 w 548958"/>
                <a:gd name="connsiteY5" fmla="*/ 0 h 1087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8958" h="1087438">
                  <a:moveTo>
                    <a:pt x="543719" y="0"/>
                  </a:moveTo>
                  <a:lnTo>
                    <a:pt x="548958" y="528"/>
                  </a:lnTo>
                  <a:lnTo>
                    <a:pt x="548958" y="1086910"/>
                  </a:lnTo>
                  <a:lnTo>
                    <a:pt x="543719" y="1087438"/>
                  </a:lnTo>
                  <a:cubicBezTo>
                    <a:pt x="243431" y="1087438"/>
                    <a:pt x="0" y="844007"/>
                    <a:pt x="0" y="543719"/>
                  </a:cubicBezTo>
                  <a:cubicBezTo>
                    <a:pt x="0" y="243431"/>
                    <a:pt x="243431" y="0"/>
                    <a:pt x="543719" y="0"/>
                  </a:cubicBezTo>
                  <a:close/>
                </a:path>
              </a:pathLst>
            </a:custGeom>
            <a:gradFill flip="none" rotWithShape="1">
              <a:gsLst>
                <a:gs pos="0">
                  <a:schemeClr val="accent3"/>
                </a:gs>
                <a:gs pos="100000">
                  <a:schemeClr val="accent2"/>
                </a:gs>
              </a:gsLst>
              <a:lin ang="0" scaled="1"/>
              <a:tileRect/>
            </a:gradFill>
            <a:ln>
              <a:noFill/>
            </a:ln>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867" b="1" i="0" u="none" strike="noStrike" kern="0" cap="none" spc="0" normalizeH="0" baseline="0" noProof="0">
                <a:ln>
                  <a:noFill/>
                </a:ln>
                <a:solidFill>
                  <a:srgbClr val="FFFFFF"/>
                </a:solidFill>
                <a:effectLst/>
                <a:uLnTx/>
                <a:uFillTx/>
                <a:latin typeface="Montserrat" panose="02000505000000020004" pitchFamily="2" charset="0"/>
                <a:ea typeface="+mn-ea"/>
                <a:cs typeface="+mn-cs"/>
              </a:endParaRPr>
            </a:p>
          </p:txBody>
        </p:sp>
        <p:sp>
          <p:nvSpPr>
            <p:cNvPr id="39" name="Oval 38">
              <a:extLst>
                <a:ext uri="{FF2B5EF4-FFF2-40B4-BE49-F238E27FC236}">
                  <a16:creationId xmlns:a16="http://schemas.microsoft.com/office/drawing/2014/main" id="{378EA16B-52B2-4B73-0BEB-D96A64666D4D}"/>
                </a:ext>
              </a:extLst>
            </p:cNvPr>
            <p:cNvSpPr>
              <a:spLocks/>
            </p:cNvSpPr>
            <p:nvPr/>
          </p:nvSpPr>
          <p:spPr>
            <a:xfrm rot="10800000" flipV="1">
              <a:off x="8769168" y="2540978"/>
              <a:ext cx="781887" cy="782130"/>
            </a:xfrm>
            <a:prstGeom prst="ellipse">
              <a:avLst/>
            </a:prstGeom>
            <a:solidFill>
              <a:schemeClr val="bg1">
                <a:lumMod val="95000"/>
              </a:schemeClr>
            </a:solidFill>
            <a:ln w="12700" cap="flat" cmpd="sng" algn="ctr">
              <a:noFill/>
              <a:prstDash val="solid"/>
              <a:miter lim="800000"/>
            </a:ln>
            <a:effectLst>
              <a:outerShdw blurRad="63500" sx="102000" sy="102000" algn="ctr" rotWithShape="0">
                <a:prstClr val="black">
                  <a:alpha val="40000"/>
                </a:prstClr>
              </a:outerShdw>
            </a:effectLst>
          </p:spPr>
          <p:txBody>
            <a:bodyPr wrap="none" lIns="121920" tIns="121920" rIns="121920" bIns="12192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1" i="0" u="none" strike="noStrike" kern="0" cap="none" spc="0" normalizeH="0" baseline="0" noProof="0">
                <a:ln>
                  <a:noFill/>
                </a:ln>
                <a:solidFill>
                  <a:srgbClr val="000000"/>
                </a:solidFill>
                <a:effectLst/>
                <a:uLnTx/>
                <a:uFillTx/>
                <a:latin typeface="Montserrat" panose="02000505000000020004" pitchFamily="2" charset="0"/>
                <a:ea typeface="+mn-ea"/>
                <a:cs typeface="+mn-cs"/>
              </a:endParaRPr>
            </a:p>
          </p:txBody>
        </p:sp>
        <p:cxnSp>
          <p:nvCxnSpPr>
            <p:cNvPr id="40" name="Connecteur en arc 21">
              <a:extLst>
                <a:ext uri="{FF2B5EF4-FFF2-40B4-BE49-F238E27FC236}">
                  <a16:creationId xmlns:a16="http://schemas.microsoft.com/office/drawing/2014/main" id="{78844F43-1F0F-AB12-C849-048540793AF9}"/>
                </a:ext>
              </a:extLst>
            </p:cNvPr>
            <p:cNvCxnSpPr>
              <a:cxnSpLocks/>
            </p:cNvCxnSpPr>
            <p:nvPr/>
          </p:nvCxnSpPr>
          <p:spPr>
            <a:xfrm rot="5400000">
              <a:off x="10383282" y="2488648"/>
              <a:ext cx="724931" cy="171532"/>
            </a:xfrm>
            <a:prstGeom prst="curvedConnector2">
              <a:avLst/>
            </a:prstGeom>
            <a:solidFill>
              <a:schemeClr val="bg2"/>
            </a:solidFill>
            <a:ln>
              <a:noFill/>
              <a:tailEnd type="arrow"/>
            </a:ln>
            <a:effectLst/>
          </p:spPr>
          <p:style>
            <a:lnRef idx="2">
              <a:schemeClr val="accent1"/>
            </a:lnRef>
            <a:fillRef idx="0">
              <a:schemeClr val="accent1"/>
            </a:fillRef>
            <a:effectRef idx="1">
              <a:schemeClr val="accent1"/>
            </a:effectRef>
            <a:fontRef idx="minor">
              <a:schemeClr val="tx1"/>
            </a:fontRef>
          </p:style>
        </p:cxnSp>
        <p:sp>
          <p:nvSpPr>
            <p:cNvPr id="41" name="ZoneTexte 6">
              <a:extLst>
                <a:ext uri="{FF2B5EF4-FFF2-40B4-BE49-F238E27FC236}">
                  <a16:creationId xmlns:a16="http://schemas.microsoft.com/office/drawing/2014/main" id="{AFAB8E76-3719-A875-007B-5E7024083C23}"/>
                </a:ext>
              </a:extLst>
            </p:cNvPr>
            <p:cNvSpPr txBox="1"/>
            <p:nvPr/>
          </p:nvSpPr>
          <p:spPr>
            <a:xfrm>
              <a:off x="9608004" y="2543907"/>
              <a:ext cx="2012496" cy="774178"/>
            </a:xfrm>
            <a:prstGeom prst="rect">
              <a:avLst/>
            </a:prstGeom>
            <a:noFill/>
            <a:ln>
              <a:noFill/>
            </a:ln>
            <a:effectLst/>
          </p:spPr>
          <p:style>
            <a:lnRef idx="3">
              <a:schemeClr val="lt1"/>
            </a:lnRef>
            <a:fillRef idx="1">
              <a:schemeClr val="dk1"/>
            </a:fillRef>
            <a:effectRef idx="1">
              <a:schemeClr val="dk1"/>
            </a:effectRef>
            <a:fontRef idx="minor">
              <a:schemeClr val="lt1"/>
            </a:fontRef>
          </p:style>
          <p:txBody>
            <a:bodyPr wrap="square" rtlCol="0" anchor="ctr">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467" b="1" i="0" u="none" strike="noStrike" kern="1200" cap="none" spc="0" normalizeH="0" baseline="0" noProof="0" dirty="0">
                  <a:ln>
                    <a:noFill/>
                  </a:ln>
                  <a:solidFill>
                    <a:srgbClr val="000000"/>
                  </a:solidFill>
                  <a:effectLst/>
                  <a:uLnTx/>
                  <a:uFillTx/>
                  <a:latin typeface="Georgia"/>
                  <a:ea typeface="+mn-ea"/>
                  <a:cs typeface="+mn-cs"/>
                </a:rPr>
                <a:t>Preparation</a:t>
              </a:r>
            </a:p>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467" b="0" i="0" u="none" strike="noStrike" kern="1200" cap="none" spc="0" normalizeH="0" baseline="0" noProof="0" dirty="0">
                  <a:ln>
                    <a:noFill/>
                  </a:ln>
                  <a:solidFill>
                    <a:srgbClr val="000000"/>
                  </a:solidFill>
                  <a:effectLst/>
                  <a:uLnTx/>
                  <a:uFillTx/>
                  <a:latin typeface="Georgia"/>
                  <a:ea typeface="+mn-ea"/>
                  <a:cs typeface="+mn-cs"/>
                </a:rPr>
                <a:t>To fix the </a:t>
              </a:r>
              <a:br>
                <a:rPr kumimoji="0" lang="en-US" sz="1467" b="0" i="0" u="none" strike="noStrike" kern="1200" cap="none" spc="0" normalizeH="0" baseline="0" noProof="0" dirty="0">
                  <a:ln>
                    <a:noFill/>
                  </a:ln>
                  <a:solidFill>
                    <a:srgbClr val="000000"/>
                  </a:solidFill>
                  <a:effectLst/>
                  <a:uLnTx/>
                  <a:uFillTx/>
                  <a:latin typeface="Georgia"/>
                  <a:ea typeface="+mn-ea"/>
                  <a:cs typeface="+mn-cs"/>
                </a:rPr>
              </a:br>
              <a:r>
                <a:rPr kumimoji="0" lang="en-US" sz="1467" b="0" i="0" u="none" strike="noStrike" kern="1200" cap="none" spc="0" normalizeH="0" baseline="0" noProof="0" dirty="0">
                  <a:ln>
                    <a:noFill/>
                  </a:ln>
                  <a:solidFill>
                    <a:srgbClr val="000000"/>
                  </a:solidFill>
                  <a:effectLst/>
                  <a:uLnTx/>
                  <a:uFillTx/>
                  <a:latin typeface="Georgia"/>
                  <a:ea typeface="+mn-ea"/>
                  <a:cs typeface="+mn-cs"/>
                </a:rPr>
                <a:t>objective together</a:t>
              </a:r>
            </a:p>
          </p:txBody>
        </p:sp>
        <p:sp>
          <p:nvSpPr>
            <p:cNvPr id="42" name="TextBox 41">
              <a:extLst>
                <a:ext uri="{FF2B5EF4-FFF2-40B4-BE49-F238E27FC236}">
                  <a16:creationId xmlns:a16="http://schemas.microsoft.com/office/drawing/2014/main" id="{2687DBD8-1974-9F49-282B-0AD6B84CC8B6}"/>
                </a:ext>
              </a:extLst>
            </p:cNvPr>
            <p:cNvSpPr txBox="1"/>
            <p:nvPr/>
          </p:nvSpPr>
          <p:spPr>
            <a:xfrm>
              <a:off x="8732727" y="2662679"/>
              <a:ext cx="796678" cy="505735"/>
            </a:xfrm>
            <a:prstGeom prst="rect">
              <a:avLst/>
            </a:prstGeom>
            <a:noFill/>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altLang="fr-FR" sz="2667" b="1" i="0" u="none" strike="noStrike" kern="1200" cap="none" spc="0" normalizeH="0" baseline="0" noProof="0">
                  <a:ln>
                    <a:noFill/>
                  </a:ln>
                  <a:solidFill>
                    <a:srgbClr val="239AC4"/>
                  </a:solidFill>
                  <a:effectLst/>
                  <a:uLnTx/>
                  <a:uFillTx/>
                  <a:latin typeface="Calibri"/>
                  <a:ea typeface="+mn-ea"/>
                  <a:cs typeface="+mn-cs"/>
                </a:rPr>
                <a:t>03</a:t>
              </a:r>
              <a:endParaRPr kumimoji="0" lang="en-IN" sz="2667" b="1" i="0" u="none" strike="noStrike" kern="1200" cap="none" spc="0" normalizeH="0" baseline="0" noProof="0">
                <a:ln>
                  <a:noFill/>
                </a:ln>
                <a:solidFill>
                  <a:srgbClr val="239AC4"/>
                </a:solidFill>
                <a:effectLst/>
                <a:uLnTx/>
                <a:uFillTx/>
                <a:latin typeface="Calibri"/>
                <a:ea typeface="+mn-ea"/>
                <a:cs typeface="+mn-cs"/>
              </a:endParaRPr>
            </a:p>
          </p:txBody>
        </p:sp>
        <p:cxnSp>
          <p:nvCxnSpPr>
            <p:cNvPr id="43" name="Connecteur en arc 17">
              <a:extLst>
                <a:ext uri="{FF2B5EF4-FFF2-40B4-BE49-F238E27FC236}">
                  <a16:creationId xmlns:a16="http://schemas.microsoft.com/office/drawing/2014/main" id="{3EE6BFB3-6A5F-5425-0DB2-BE88B36C4B53}"/>
                </a:ext>
              </a:extLst>
            </p:cNvPr>
            <p:cNvCxnSpPr>
              <a:cxnSpLocks/>
            </p:cNvCxnSpPr>
            <p:nvPr/>
          </p:nvCxnSpPr>
          <p:spPr>
            <a:xfrm rot="5400000">
              <a:off x="9673099" y="4628123"/>
              <a:ext cx="734213" cy="144467"/>
            </a:xfrm>
            <a:prstGeom prst="curvedConnector3">
              <a:avLst>
                <a:gd name="adj1" fmla="val 50000"/>
              </a:avLst>
            </a:prstGeom>
            <a:solidFill>
              <a:schemeClr val="bg2"/>
            </a:solidFill>
            <a:ln>
              <a:noFill/>
              <a:tailEnd type="arrow"/>
            </a:ln>
            <a:effectLst/>
          </p:spPr>
          <p:style>
            <a:lnRef idx="2">
              <a:schemeClr val="accent1"/>
            </a:lnRef>
            <a:fillRef idx="0">
              <a:schemeClr val="accent1"/>
            </a:fillRef>
            <a:effectRef idx="1">
              <a:schemeClr val="accent1"/>
            </a:effectRef>
            <a:fontRef idx="minor">
              <a:schemeClr val="tx1"/>
            </a:fontRef>
          </p:style>
        </p:cxnSp>
        <p:sp>
          <p:nvSpPr>
            <p:cNvPr id="44" name="Rectangle 43">
              <a:extLst>
                <a:ext uri="{FF2B5EF4-FFF2-40B4-BE49-F238E27FC236}">
                  <a16:creationId xmlns:a16="http://schemas.microsoft.com/office/drawing/2014/main" id="{731F7061-99A2-9A23-C609-07307C3EBEA4}"/>
                </a:ext>
              </a:extLst>
            </p:cNvPr>
            <p:cNvSpPr/>
            <p:nvPr/>
          </p:nvSpPr>
          <p:spPr>
            <a:xfrm>
              <a:off x="9164566" y="3984931"/>
              <a:ext cx="2477101" cy="104109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467" b="0" i="0" u="none" strike="noStrike" kern="1200" cap="none" spc="0" normalizeH="0" baseline="0" noProof="0">
                <a:ln>
                  <a:noFill/>
                </a:ln>
                <a:solidFill>
                  <a:srgbClr val="000000"/>
                </a:solidFill>
                <a:effectLst/>
                <a:uLnTx/>
                <a:uFillTx/>
                <a:latin typeface="Georgia"/>
                <a:ea typeface="+mn-ea"/>
                <a:cs typeface="+mn-cs"/>
              </a:endParaRPr>
            </a:p>
          </p:txBody>
        </p:sp>
        <p:sp>
          <p:nvSpPr>
            <p:cNvPr id="45" name="Freeform: Shape 44">
              <a:extLst>
                <a:ext uri="{FF2B5EF4-FFF2-40B4-BE49-F238E27FC236}">
                  <a16:creationId xmlns:a16="http://schemas.microsoft.com/office/drawing/2014/main" id="{55D2683D-55BE-1783-63CC-A9D0806C07C5}"/>
                </a:ext>
              </a:extLst>
            </p:cNvPr>
            <p:cNvSpPr>
              <a:spLocks noChangeAspect="1"/>
            </p:cNvSpPr>
            <p:nvPr/>
          </p:nvSpPr>
          <p:spPr>
            <a:xfrm flipV="1">
              <a:off x="8638703" y="3984534"/>
              <a:ext cx="525865" cy="1041689"/>
            </a:xfrm>
            <a:custGeom>
              <a:avLst/>
              <a:gdLst>
                <a:gd name="connsiteX0" fmla="*/ 543719 w 548958"/>
                <a:gd name="connsiteY0" fmla="*/ 0 h 1087438"/>
                <a:gd name="connsiteX1" fmla="*/ 548958 w 548958"/>
                <a:gd name="connsiteY1" fmla="*/ 528 h 1087438"/>
                <a:gd name="connsiteX2" fmla="*/ 548958 w 548958"/>
                <a:gd name="connsiteY2" fmla="*/ 1086910 h 1087438"/>
                <a:gd name="connsiteX3" fmla="*/ 543719 w 548958"/>
                <a:gd name="connsiteY3" fmla="*/ 1087438 h 1087438"/>
                <a:gd name="connsiteX4" fmla="*/ 0 w 548958"/>
                <a:gd name="connsiteY4" fmla="*/ 543719 h 1087438"/>
                <a:gd name="connsiteX5" fmla="*/ 543719 w 548958"/>
                <a:gd name="connsiteY5" fmla="*/ 0 h 1087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8958" h="1087438">
                  <a:moveTo>
                    <a:pt x="543719" y="0"/>
                  </a:moveTo>
                  <a:lnTo>
                    <a:pt x="548958" y="528"/>
                  </a:lnTo>
                  <a:lnTo>
                    <a:pt x="548958" y="1086910"/>
                  </a:lnTo>
                  <a:lnTo>
                    <a:pt x="543719" y="1087438"/>
                  </a:lnTo>
                  <a:cubicBezTo>
                    <a:pt x="243431" y="1087438"/>
                    <a:pt x="0" y="844007"/>
                    <a:pt x="0" y="543719"/>
                  </a:cubicBezTo>
                  <a:cubicBezTo>
                    <a:pt x="0" y="243431"/>
                    <a:pt x="243431" y="0"/>
                    <a:pt x="543719" y="0"/>
                  </a:cubicBezTo>
                  <a:close/>
                </a:path>
              </a:pathLst>
            </a:custGeom>
            <a:gradFill flip="none" rotWithShape="1">
              <a:gsLst>
                <a:gs pos="0">
                  <a:schemeClr val="accent3"/>
                </a:gs>
                <a:gs pos="100000">
                  <a:schemeClr val="accent2"/>
                </a:gs>
              </a:gsLst>
              <a:lin ang="0" scaled="1"/>
              <a:tileRect/>
            </a:gradFill>
            <a:ln>
              <a:noFill/>
            </a:ln>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867" b="1" i="0" u="none" strike="noStrike" kern="0" cap="none" spc="0" normalizeH="0" baseline="0" noProof="0">
                <a:ln>
                  <a:noFill/>
                </a:ln>
                <a:solidFill>
                  <a:srgbClr val="FFFFFF"/>
                </a:solidFill>
                <a:effectLst/>
                <a:uLnTx/>
                <a:uFillTx/>
                <a:latin typeface="Montserrat" panose="02000505000000020004" pitchFamily="2" charset="0"/>
                <a:ea typeface="+mn-ea"/>
                <a:cs typeface="+mn-cs"/>
              </a:endParaRPr>
            </a:p>
          </p:txBody>
        </p:sp>
        <p:sp>
          <p:nvSpPr>
            <p:cNvPr id="46" name="Oval 45">
              <a:extLst>
                <a:ext uri="{FF2B5EF4-FFF2-40B4-BE49-F238E27FC236}">
                  <a16:creationId xmlns:a16="http://schemas.microsoft.com/office/drawing/2014/main" id="{3B8DA00E-136E-DA32-E90F-0F5821627919}"/>
                </a:ext>
              </a:extLst>
            </p:cNvPr>
            <p:cNvSpPr>
              <a:spLocks/>
            </p:cNvSpPr>
            <p:nvPr/>
          </p:nvSpPr>
          <p:spPr>
            <a:xfrm rot="10800000" flipV="1">
              <a:off x="8769168" y="4115460"/>
              <a:ext cx="781887" cy="782128"/>
            </a:xfrm>
            <a:prstGeom prst="ellipse">
              <a:avLst/>
            </a:prstGeom>
            <a:solidFill>
              <a:schemeClr val="bg1">
                <a:lumMod val="95000"/>
              </a:schemeClr>
            </a:solidFill>
            <a:ln w="12700" cap="flat" cmpd="sng" algn="ctr">
              <a:noFill/>
              <a:prstDash val="solid"/>
              <a:miter lim="800000"/>
            </a:ln>
            <a:effectLst>
              <a:outerShdw blurRad="63500" sx="102000" sy="102000" algn="ctr" rotWithShape="0">
                <a:prstClr val="black">
                  <a:alpha val="40000"/>
                </a:prstClr>
              </a:outerShdw>
            </a:effectLst>
          </p:spPr>
          <p:txBody>
            <a:bodyPr wrap="none" lIns="121920" tIns="121920" rIns="121920" bIns="12192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1" i="0" u="none" strike="noStrike" kern="0" cap="none" spc="0" normalizeH="0" baseline="0" noProof="0">
                <a:ln>
                  <a:noFill/>
                </a:ln>
                <a:solidFill>
                  <a:srgbClr val="000000"/>
                </a:solidFill>
                <a:effectLst/>
                <a:uLnTx/>
                <a:uFillTx/>
                <a:latin typeface="Montserrat" panose="02000505000000020004" pitchFamily="2" charset="0"/>
                <a:ea typeface="+mn-ea"/>
                <a:cs typeface="+mn-cs"/>
              </a:endParaRPr>
            </a:p>
          </p:txBody>
        </p:sp>
        <p:sp>
          <p:nvSpPr>
            <p:cNvPr id="47" name="ZoneTexte 7">
              <a:extLst>
                <a:ext uri="{FF2B5EF4-FFF2-40B4-BE49-F238E27FC236}">
                  <a16:creationId xmlns:a16="http://schemas.microsoft.com/office/drawing/2014/main" id="{059E9074-C542-F52D-B4FA-673F7321ACF6}"/>
                </a:ext>
              </a:extLst>
            </p:cNvPr>
            <p:cNvSpPr txBox="1"/>
            <p:nvPr/>
          </p:nvSpPr>
          <p:spPr>
            <a:xfrm>
              <a:off x="9608003" y="4118387"/>
              <a:ext cx="1678136" cy="774178"/>
            </a:xfrm>
            <a:prstGeom prst="rect">
              <a:avLst/>
            </a:prstGeom>
            <a:noFill/>
            <a:ln>
              <a:noFill/>
            </a:ln>
            <a:effectLst/>
          </p:spPr>
          <p:style>
            <a:lnRef idx="3">
              <a:schemeClr val="lt1"/>
            </a:lnRef>
            <a:fillRef idx="1">
              <a:schemeClr val="dk1"/>
            </a:fillRef>
            <a:effectRef idx="1">
              <a:schemeClr val="dk1"/>
            </a:effectRef>
            <a:fontRef idx="minor">
              <a:schemeClr val="lt1"/>
            </a:fontRef>
          </p:style>
          <p:txBody>
            <a:bodyPr wrap="square" rtlCol="0" anchor="ctr">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467" b="1" i="0" u="none" strike="noStrike" kern="1200" cap="none" spc="0" normalizeH="0" baseline="0" noProof="0">
                  <a:ln>
                    <a:noFill/>
                  </a:ln>
                  <a:solidFill>
                    <a:srgbClr val="000000"/>
                  </a:solidFill>
                  <a:effectLst/>
                  <a:uLnTx/>
                  <a:uFillTx/>
                  <a:latin typeface="Georgia"/>
                  <a:ea typeface="+mn-ea"/>
                  <a:cs typeface="+mn-cs"/>
                </a:rPr>
                <a:t>Action</a:t>
              </a:r>
            </a:p>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467" b="0" i="0" u="none" strike="noStrike" kern="1200" cap="none" spc="0" normalizeH="0" baseline="0" noProof="0">
                  <a:ln>
                    <a:noFill/>
                  </a:ln>
                  <a:solidFill>
                    <a:srgbClr val="000000"/>
                  </a:solidFill>
                  <a:effectLst/>
                  <a:uLnTx/>
                  <a:uFillTx/>
                  <a:latin typeface="Georgia"/>
                  <a:ea typeface="+mn-ea"/>
                  <a:cs typeface="+mn-cs"/>
                </a:rPr>
                <a:t>To support the implementation</a:t>
              </a:r>
            </a:p>
          </p:txBody>
        </p:sp>
        <p:sp>
          <p:nvSpPr>
            <p:cNvPr id="48" name="TextBox 47">
              <a:extLst>
                <a:ext uri="{FF2B5EF4-FFF2-40B4-BE49-F238E27FC236}">
                  <a16:creationId xmlns:a16="http://schemas.microsoft.com/office/drawing/2014/main" id="{6C8E05D3-A255-6396-18F7-C85514051742}"/>
                </a:ext>
              </a:extLst>
            </p:cNvPr>
            <p:cNvSpPr txBox="1"/>
            <p:nvPr/>
          </p:nvSpPr>
          <p:spPr>
            <a:xfrm>
              <a:off x="8754172" y="4237159"/>
              <a:ext cx="796678" cy="505735"/>
            </a:xfrm>
            <a:prstGeom prst="rect">
              <a:avLst/>
            </a:prstGeom>
            <a:noFill/>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altLang="fr-FR" sz="2667" b="1" i="0" u="none" strike="noStrike" kern="1200" cap="none" spc="0" normalizeH="0" baseline="0" noProof="0">
                  <a:ln>
                    <a:noFill/>
                  </a:ln>
                  <a:solidFill>
                    <a:srgbClr val="239AC4"/>
                  </a:solidFill>
                  <a:effectLst/>
                  <a:uLnTx/>
                  <a:uFillTx/>
                  <a:latin typeface="Calibri"/>
                  <a:ea typeface="+mn-ea"/>
                  <a:cs typeface="+mn-cs"/>
                </a:rPr>
                <a:t>04</a:t>
              </a:r>
              <a:endParaRPr kumimoji="0" lang="en-IN" sz="2667" b="1" i="0" u="none" strike="noStrike" kern="1200" cap="none" spc="0" normalizeH="0" baseline="0" noProof="0">
                <a:ln>
                  <a:noFill/>
                </a:ln>
                <a:solidFill>
                  <a:srgbClr val="239AC4"/>
                </a:solidFill>
                <a:effectLst/>
                <a:uLnTx/>
                <a:uFillTx/>
                <a:latin typeface="Calibri"/>
                <a:ea typeface="+mn-ea"/>
                <a:cs typeface="+mn-cs"/>
              </a:endParaRPr>
            </a:p>
          </p:txBody>
        </p:sp>
        <p:cxnSp>
          <p:nvCxnSpPr>
            <p:cNvPr id="49" name="Straight Connector 145">
              <a:extLst>
                <a:ext uri="{FF2B5EF4-FFF2-40B4-BE49-F238E27FC236}">
                  <a16:creationId xmlns:a16="http://schemas.microsoft.com/office/drawing/2014/main" id="{8ED54D79-790A-D0DD-CE4E-BF5D95D85316}"/>
                </a:ext>
              </a:extLst>
            </p:cNvPr>
            <p:cNvCxnSpPr>
              <a:cxnSpLocks/>
              <a:stCxn id="37" idx="0"/>
              <a:endCxn id="33" idx="3"/>
            </p:cNvCxnSpPr>
            <p:nvPr/>
          </p:nvCxnSpPr>
          <p:spPr>
            <a:xfrm rot="16200000" flipV="1">
              <a:off x="9168123" y="1175455"/>
              <a:ext cx="429103" cy="2040884"/>
            </a:xfrm>
            <a:prstGeom prst="bentConnector2">
              <a:avLst/>
            </a:prstGeom>
            <a:ln w="6350">
              <a:solidFill>
                <a:schemeClr val="bg1">
                  <a:lumMod val="50000"/>
                </a:schemeClr>
              </a:solidFill>
              <a:prstDash val="solid"/>
              <a:headEnd type="triangl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0" name="Straight Connector 145">
              <a:extLst>
                <a:ext uri="{FF2B5EF4-FFF2-40B4-BE49-F238E27FC236}">
                  <a16:creationId xmlns:a16="http://schemas.microsoft.com/office/drawing/2014/main" id="{F7B41918-87EB-8A2C-CCCE-432F27535C4D}"/>
                </a:ext>
              </a:extLst>
            </p:cNvPr>
            <p:cNvCxnSpPr>
              <a:cxnSpLocks/>
              <a:stCxn id="6" idx="3"/>
            </p:cNvCxnSpPr>
            <p:nvPr/>
          </p:nvCxnSpPr>
          <p:spPr>
            <a:xfrm>
              <a:off x="4522422" y="5383377"/>
              <a:ext cx="386563" cy="1148"/>
            </a:xfrm>
            <a:prstGeom prst="straightConnector1">
              <a:avLst/>
            </a:prstGeom>
            <a:ln w="6350">
              <a:solidFill>
                <a:schemeClr val="bg1">
                  <a:lumMod val="50000"/>
                </a:schemeClr>
              </a:solidFill>
              <a:prstDash val="solid"/>
              <a:headEnd type="triangle" w="med" len="med"/>
              <a:tailEnd type="none" w="med" len="med"/>
            </a:ln>
          </p:spPr>
          <p:style>
            <a:lnRef idx="1">
              <a:schemeClr val="accent1"/>
            </a:lnRef>
            <a:fillRef idx="0">
              <a:schemeClr val="accent1"/>
            </a:fillRef>
            <a:effectRef idx="0">
              <a:schemeClr val="accent1"/>
            </a:effectRef>
            <a:fontRef idx="minor">
              <a:schemeClr val="tx1"/>
            </a:fontRef>
          </p:style>
        </p:cxnSp>
        <p:sp>
          <p:nvSpPr>
            <p:cNvPr id="51" name="Rectangle 50">
              <a:extLst>
                <a:ext uri="{FF2B5EF4-FFF2-40B4-BE49-F238E27FC236}">
                  <a16:creationId xmlns:a16="http://schemas.microsoft.com/office/drawing/2014/main" id="{016D6ABD-7671-FCC0-24A8-54090A6C7D1B}"/>
                </a:ext>
              </a:extLst>
            </p:cNvPr>
            <p:cNvSpPr/>
            <p:nvPr/>
          </p:nvSpPr>
          <p:spPr>
            <a:xfrm>
              <a:off x="4908985" y="5321250"/>
              <a:ext cx="97391" cy="1265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white"/>
                </a:solidFill>
                <a:effectLst/>
                <a:uLnTx/>
                <a:uFillTx/>
                <a:latin typeface="Calibri"/>
                <a:ea typeface="+mn-ea"/>
                <a:cs typeface="+mn-cs"/>
              </a:endParaRPr>
            </a:p>
          </p:txBody>
        </p:sp>
        <p:cxnSp>
          <p:nvCxnSpPr>
            <p:cNvPr id="52" name="Straight Connector 145">
              <a:extLst>
                <a:ext uri="{FF2B5EF4-FFF2-40B4-BE49-F238E27FC236}">
                  <a16:creationId xmlns:a16="http://schemas.microsoft.com/office/drawing/2014/main" id="{DC51C01C-53DD-A7BF-6178-9F6457B17E93}"/>
                </a:ext>
              </a:extLst>
            </p:cNvPr>
            <p:cNvCxnSpPr>
              <a:cxnSpLocks/>
              <a:stCxn id="53" idx="1"/>
              <a:endCxn id="21" idx="3"/>
            </p:cNvCxnSpPr>
            <p:nvPr/>
          </p:nvCxnSpPr>
          <p:spPr>
            <a:xfrm rot="10800000" flipV="1">
              <a:off x="4522421" y="2009933"/>
              <a:ext cx="386564" cy="1686270"/>
            </a:xfrm>
            <a:prstGeom prst="bentConnector3">
              <a:avLst>
                <a:gd name="adj1" fmla="val 50000"/>
              </a:avLst>
            </a:prstGeom>
            <a:ln w="6350">
              <a:solidFill>
                <a:schemeClr val="bg1">
                  <a:lumMod val="50000"/>
                </a:schemeClr>
              </a:solidFill>
              <a:prstDash val="solid"/>
              <a:headEnd type="triangle" w="med" len="med"/>
              <a:tailEnd type="none" w="med" len="med"/>
            </a:ln>
          </p:spPr>
          <p:style>
            <a:lnRef idx="1">
              <a:schemeClr val="accent1"/>
            </a:lnRef>
            <a:fillRef idx="0">
              <a:schemeClr val="accent1"/>
            </a:fillRef>
            <a:effectRef idx="0">
              <a:schemeClr val="accent1"/>
            </a:effectRef>
            <a:fontRef idx="minor">
              <a:schemeClr val="tx1"/>
            </a:fontRef>
          </p:style>
        </p:cxnSp>
        <p:sp>
          <p:nvSpPr>
            <p:cNvPr id="53" name="Rectangle 52">
              <a:extLst>
                <a:ext uri="{FF2B5EF4-FFF2-40B4-BE49-F238E27FC236}">
                  <a16:creationId xmlns:a16="http://schemas.microsoft.com/office/drawing/2014/main" id="{A1872BE9-D670-B9CC-3D51-465D6F5E1474}"/>
                </a:ext>
              </a:extLst>
            </p:cNvPr>
            <p:cNvSpPr/>
            <p:nvPr/>
          </p:nvSpPr>
          <p:spPr>
            <a:xfrm>
              <a:off x="4908985" y="1946662"/>
              <a:ext cx="97391" cy="1265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prstClr val="white"/>
                </a:solidFill>
                <a:effectLst/>
                <a:uLnTx/>
                <a:uFillTx/>
                <a:latin typeface="Calibri"/>
                <a:ea typeface="+mn-ea"/>
                <a:cs typeface="+mn-cs"/>
              </a:endParaRPr>
            </a:p>
          </p:txBody>
        </p:sp>
      </p:grpSp>
      <p:sp>
        <p:nvSpPr>
          <p:cNvPr id="54" name="TextBox 53">
            <a:extLst>
              <a:ext uri="{FF2B5EF4-FFF2-40B4-BE49-F238E27FC236}">
                <a16:creationId xmlns:a16="http://schemas.microsoft.com/office/drawing/2014/main" id="{82FAD7DA-1BBD-E0EF-13F1-8646A5F51278}"/>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GLO2208853</a:t>
            </a:r>
          </a:p>
        </p:txBody>
      </p:sp>
    </p:spTree>
    <p:extLst>
      <p:ext uri="{BB962C8B-B14F-4D97-AF65-F5344CB8AC3E}">
        <p14:creationId xmlns:p14="http://schemas.microsoft.com/office/powerpoint/2010/main" val="3127542497"/>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69749850-F059-CF0F-7034-D5C61B25017E}"/>
              </a:ext>
            </a:extLst>
          </p:cNvPr>
          <p:cNvGraphicFramePr>
            <a:graphicFrameLocks noChangeAspect="1"/>
          </p:cNvGraphicFramePr>
          <p:nvPr>
            <p:custDataLst>
              <p:tags r:id="rId1"/>
            </p:custDataLst>
            <p:extLst>
              <p:ext uri="{D42A27DB-BD31-4B8C-83A1-F6EECF244321}">
                <p14:modId xmlns:p14="http://schemas.microsoft.com/office/powerpoint/2010/main" val="246926144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69749850-F059-CF0F-7034-D5C61B25017E}"/>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209C805B-B728-483A-08A6-7C516FFD9F37}"/>
              </a:ext>
            </a:extLst>
          </p:cNvPr>
          <p:cNvSpPr>
            <a:spLocks noGrp="1"/>
          </p:cNvSpPr>
          <p:nvPr>
            <p:ph type="title"/>
          </p:nvPr>
        </p:nvSpPr>
        <p:spPr/>
        <p:txBody>
          <a:bodyPr vert="horz"/>
          <a:lstStyle/>
          <a:p>
            <a:r>
              <a:rPr lang="en-US" altLang="fr-FR" dirty="0"/>
              <a:t>Building motivation using OARS (the </a:t>
            </a:r>
            <a:r>
              <a:rPr lang="en-US" altLang="fr-FR" dirty="0" err="1"/>
              <a:t>microskills</a:t>
            </a:r>
            <a:r>
              <a:rPr lang="en-US" altLang="fr-FR" dirty="0"/>
              <a:t>)</a:t>
            </a:r>
            <a:endParaRPr lang="en-US" dirty="0"/>
          </a:p>
        </p:txBody>
      </p:sp>
      <p:sp>
        <p:nvSpPr>
          <p:cNvPr id="6" name="Google Shape;502;p12">
            <a:extLst>
              <a:ext uri="{FF2B5EF4-FFF2-40B4-BE49-F238E27FC236}">
                <a16:creationId xmlns:a16="http://schemas.microsoft.com/office/drawing/2014/main" id="{91441862-D57D-A648-5714-64F93609602E}"/>
              </a:ext>
            </a:extLst>
          </p:cNvPr>
          <p:cNvSpPr/>
          <p:nvPr/>
        </p:nvSpPr>
        <p:spPr>
          <a:xfrm>
            <a:off x="670560" y="1340587"/>
            <a:ext cx="10949940" cy="399788"/>
          </a:xfrm>
          <a:prstGeom prst="rect">
            <a:avLst/>
          </a:prstGeom>
          <a:noFill/>
          <a:ln>
            <a:noFill/>
          </a:ln>
        </p:spPr>
        <p:txBody>
          <a:bodyPr spcFirstLastPara="1" wrap="square" lIns="0" tIns="45561" rIns="90011" bIns="45561"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9CDE"/>
                </a:solidFill>
                <a:effectLst/>
                <a:uLnTx/>
                <a:uFillTx/>
                <a:latin typeface="Georgia"/>
                <a:ea typeface="Calibri"/>
                <a:cs typeface="Calibri"/>
                <a:sym typeface="Calibri"/>
              </a:rPr>
              <a:t>How can I help patients</a:t>
            </a:r>
          </a:p>
        </p:txBody>
      </p:sp>
      <p:sp>
        <p:nvSpPr>
          <p:cNvPr id="8" name="Text Placeholder 5">
            <a:extLst>
              <a:ext uri="{FF2B5EF4-FFF2-40B4-BE49-F238E27FC236}">
                <a16:creationId xmlns:a16="http://schemas.microsoft.com/office/drawing/2014/main" id="{25F1D5D6-7C6F-1829-EC81-E34F819855A8}"/>
              </a:ext>
            </a:extLst>
          </p:cNvPr>
          <p:cNvSpPr txBox="1">
            <a:spLocks/>
          </p:cNvSpPr>
          <p:nvPr/>
        </p:nvSpPr>
        <p:spPr>
          <a:xfrm>
            <a:off x="670560" y="1869808"/>
            <a:ext cx="10947400" cy="642285"/>
          </a:xfrm>
          <a:prstGeom prst="rect">
            <a:avLst/>
          </a:prstGeom>
          <a:solidFill>
            <a:schemeClr val="bg1">
              <a:lumMod val="85000"/>
            </a:schemeClr>
          </a:solidFill>
          <a:ln>
            <a:noFill/>
          </a:ln>
        </p:spPr>
        <p:txBody>
          <a:bodyPr lIns="121920"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endParaRPr kumimoji="0" lang="en-US" sz="1467"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9" name="Rectangle 8">
            <a:extLst>
              <a:ext uri="{FF2B5EF4-FFF2-40B4-BE49-F238E27FC236}">
                <a16:creationId xmlns:a16="http://schemas.microsoft.com/office/drawing/2014/main" id="{0C98EBC5-C26E-35E7-D5B2-3287FC046925}"/>
              </a:ext>
            </a:extLst>
          </p:cNvPr>
          <p:cNvSpPr/>
          <p:nvPr/>
        </p:nvSpPr>
        <p:spPr>
          <a:xfrm>
            <a:off x="671196" y="5443129"/>
            <a:ext cx="10947400" cy="53146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altLang="fr-FR" sz="1800" b="0" i="0" u="none" strike="noStrike" kern="1200" cap="none" spc="0" normalizeH="0" baseline="0" noProof="0" dirty="0">
                <a:ln>
                  <a:noFill/>
                </a:ln>
                <a:solidFill>
                  <a:prstClr val="white"/>
                </a:solidFill>
                <a:effectLst/>
                <a:uLnTx/>
                <a:uFillTx/>
                <a:latin typeface="Georgia"/>
                <a:ea typeface="+mn-ea"/>
                <a:cs typeface="Arial" charset="0"/>
              </a:rPr>
              <a:t>To elicit and reinforce </a:t>
            </a:r>
            <a:r>
              <a:rPr kumimoji="0" lang="en-US" altLang="fr-FR" sz="1800" b="1" i="0" u="none" strike="noStrike" kern="1200" cap="none" spc="0" normalizeH="0" baseline="0" noProof="0" dirty="0">
                <a:ln>
                  <a:noFill/>
                </a:ln>
                <a:solidFill>
                  <a:prstClr val="white"/>
                </a:solidFill>
                <a:effectLst/>
                <a:uLnTx/>
                <a:uFillTx/>
                <a:latin typeface="Georgia"/>
                <a:ea typeface="+mn-ea"/>
                <a:cs typeface="Arial" charset="0"/>
              </a:rPr>
              <a:t>self-motivational statements</a:t>
            </a:r>
            <a:r>
              <a:rPr kumimoji="0" lang="en-US" altLang="fr-FR" sz="1800" b="0" i="0" u="none" strike="noStrike" kern="1200" cap="none" spc="0" normalizeH="0" baseline="0" noProof="0" dirty="0">
                <a:ln>
                  <a:noFill/>
                </a:ln>
                <a:solidFill>
                  <a:prstClr val="white"/>
                </a:solidFill>
                <a:effectLst/>
                <a:uLnTx/>
                <a:uFillTx/>
                <a:latin typeface="Georgia"/>
                <a:ea typeface="+mn-ea"/>
                <a:cs typeface="Arial" charset="0"/>
              </a:rPr>
              <a:t> (Change Talk)</a:t>
            </a:r>
          </a:p>
        </p:txBody>
      </p:sp>
      <p:cxnSp>
        <p:nvCxnSpPr>
          <p:cNvPr id="10" name="Straight Connector 9">
            <a:extLst>
              <a:ext uri="{FF2B5EF4-FFF2-40B4-BE49-F238E27FC236}">
                <a16:creationId xmlns:a16="http://schemas.microsoft.com/office/drawing/2014/main" id="{C0C1E589-E06E-D868-8ECB-8A5FACDDB5B3}"/>
              </a:ext>
            </a:extLst>
          </p:cNvPr>
          <p:cNvCxnSpPr>
            <a:cxnSpLocks/>
          </p:cNvCxnSpPr>
          <p:nvPr/>
        </p:nvCxnSpPr>
        <p:spPr>
          <a:xfrm>
            <a:off x="671196" y="2512093"/>
            <a:ext cx="10937159"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1B130EC-3623-DA60-E601-324C395E79E8}"/>
              </a:ext>
            </a:extLst>
          </p:cNvPr>
          <p:cNvSpPr txBox="1"/>
          <p:nvPr/>
        </p:nvSpPr>
        <p:spPr>
          <a:xfrm>
            <a:off x="671196" y="1933659"/>
            <a:ext cx="10947400" cy="400110"/>
          </a:xfrm>
          <a:prstGeom prst="rect">
            <a:avLst/>
          </a:prstGeom>
          <a:noFill/>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altLang="fr-FR" sz="2000" b="0" i="0" u="none" strike="noStrike" kern="1200" cap="none" spc="0" normalizeH="0" baseline="0" noProof="0" dirty="0">
                <a:ln>
                  <a:noFill/>
                </a:ln>
                <a:solidFill>
                  <a:srgbClr val="009CDE"/>
                </a:solidFill>
                <a:effectLst/>
                <a:uLnTx/>
                <a:uFillTx/>
                <a:latin typeface="Georgia"/>
                <a:ea typeface="+mn-ea"/>
                <a:cs typeface="Arial" charset="0"/>
              </a:rPr>
              <a:t>Use the </a:t>
            </a:r>
            <a:r>
              <a:rPr kumimoji="0" lang="en-US" altLang="fr-FR" sz="2000" b="0" i="0" u="none" strike="noStrike" kern="1200" cap="none" spc="0" normalizeH="0" baseline="0" noProof="0" dirty="0" err="1">
                <a:ln>
                  <a:noFill/>
                </a:ln>
                <a:solidFill>
                  <a:srgbClr val="009CDE"/>
                </a:solidFill>
                <a:effectLst/>
                <a:uLnTx/>
                <a:uFillTx/>
                <a:latin typeface="Georgia"/>
                <a:ea typeface="+mn-ea"/>
                <a:cs typeface="Arial" charset="0"/>
              </a:rPr>
              <a:t>microskills</a:t>
            </a:r>
            <a:r>
              <a:rPr kumimoji="0" lang="en-US" altLang="fr-FR" sz="2000" b="0" i="0" u="none" strike="noStrike" kern="1200" cap="none" spc="0" normalizeH="0" baseline="0" noProof="0" dirty="0">
                <a:ln>
                  <a:noFill/>
                </a:ln>
                <a:solidFill>
                  <a:srgbClr val="009CDE"/>
                </a:solidFill>
                <a:effectLst/>
                <a:uLnTx/>
                <a:uFillTx/>
                <a:latin typeface="Georgia"/>
                <a:ea typeface="+mn-ea"/>
                <a:cs typeface="Arial" charset="0"/>
              </a:rPr>
              <a:t> </a:t>
            </a:r>
          </a:p>
        </p:txBody>
      </p:sp>
      <p:grpSp>
        <p:nvGrpSpPr>
          <p:cNvPr id="12" name="Group 11">
            <a:extLst>
              <a:ext uri="{FF2B5EF4-FFF2-40B4-BE49-F238E27FC236}">
                <a16:creationId xmlns:a16="http://schemas.microsoft.com/office/drawing/2014/main" id="{6E2E39C9-4941-87C4-C581-151447E7661B}"/>
              </a:ext>
            </a:extLst>
          </p:cNvPr>
          <p:cNvGrpSpPr/>
          <p:nvPr/>
        </p:nvGrpSpPr>
        <p:grpSpPr>
          <a:xfrm>
            <a:off x="1053973" y="2332268"/>
            <a:ext cx="2151900" cy="3027684"/>
            <a:chOff x="1397498" y="1602828"/>
            <a:chExt cx="1601193" cy="2252849"/>
          </a:xfrm>
        </p:grpSpPr>
        <p:grpSp>
          <p:nvGrpSpPr>
            <p:cNvPr id="60" name="Group 59">
              <a:extLst>
                <a:ext uri="{FF2B5EF4-FFF2-40B4-BE49-F238E27FC236}">
                  <a16:creationId xmlns:a16="http://schemas.microsoft.com/office/drawing/2014/main" id="{E26608A8-5E3F-EC2D-C76B-950537B1E4DA}"/>
                </a:ext>
              </a:extLst>
            </p:cNvPr>
            <p:cNvGrpSpPr/>
            <p:nvPr/>
          </p:nvGrpSpPr>
          <p:grpSpPr>
            <a:xfrm>
              <a:off x="1746513" y="1602828"/>
              <a:ext cx="903164" cy="1594944"/>
              <a:chOff x="1837599" y="1602828"/>
              <a:chExt cx="903164" cy="1594944"/>
            </a:xfrm>
          </p:grpSpPr>
          <p:sp>
            <p:nvSpPr>
              <p:cNvPr id="66" name="Oval 65">
                <a:extLst>
                  <a:ext uri="{FF2B5EF4-FFF2-40B4-BE49-F238E27FC236}">
                    <a16:creationId xmlns:a16="http://schemas.microsoft.com/office/drawing/2014/main" id="{D448D5FE-837C-389E-75DF-16896778A16A}"/>
                  </a:ext>
                </a:extLst>
              </p:cNvPr>
              <p:cNvSpPr/>
              <p:nvPr/>
            </p:nvSpPr>
            <p:spPr>
              <a:xfrm>
                <a:off x="1837599" y="2294608"/>
                <a:ext cx="903164" cy="903164"/>
              </a:xfrm>
              <a:prstGeom prst="ellipse">
                <a:avLst/>
              </a:prstGeom>
              <a:solidFill>
                <a:schemeClr val="bg1">
                  <a:lumMod val="95000"/>
                </a:schemeClr>
              </a:solidFill>
              <a:ln>
                <a:solidFill>
                  <a:srgbClr val="239AC4"/>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white"/>
                  </a:solidFill>
                  <a:effectLst/>
                  <a:uLnTx/>
                  <a:uFillTx/>
                  <a:latin typeface="Calibri"/>
                  <a:ea typeface="+mn-ea"/>
                  <a:cs typeface="+mn-cs"/>
                </a:endParaRPr>
              </a:p>
            </p:txBody>
          </p:sp>
          <p:sp>
            <p:nvSpPr>
              <p:cNvPr id="67" name="Oval 66">
                <a:extLst>
                  <a:ext uri="{FF2B5EF4-FFF2-40B4-BE49-F238E27FC236}">
                    <a16:creationId xmlns:a16="http://schemas.microsoft.com/office/drawing/2014/main" id="{7E700492-84B4-3721-38E7-CDE029D8E147}"/>
                  </a:ext>
                </a:extLst>
              </p:cNvPr>
              <p:cNvSpPr/>
              <p:nvPr/>
            </p:nvSpPr>
            <p:spPr>
              <a:xfrm>
                <a:off x="2155373" y="1602828"/>
                <a:ext cx="267616" cy="267616"/>
              </a:xfrm>
              <a:prstGeom prst="ellipse">
                <a:avLst/>
              </a:prstGeom>
              <a:gradFill flip="none" rotWithShape="1">
                <a:gsLst>
                  <a:gs pos="0">
                    <a:schemeClr val="accent3"/>
                  </a:gs>
                  <a:gs pos="100000">
                    <a:schemeClr val="accent2"/>
                  </a:gs>
                </a:gsLst>
                <a:lin ang="0" scaled="1"/>
                <a:tileRect/>
              </a:gradFill>
              <a:ln>
                <a:noFill/>
              </a:ln>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Calibri"/>
                  <a:ea typeface="+mn-ea"/>
                  <a:cs typeface="+mn-cs"/>
                </a:endParaRPr>
              </a:p>
            </p:txBody>
          </p:sp>
          <p:cxnSp>
            <p:nvCxnSpPr>
              <p:cNvPr id="68" name="Straight Connector 67">
                <a:extLst>
                  <a:ext uri="{FF2B5EF4-FFF2-40B4-BE49-F238E27FC236}">
                    <a16:creationId xmlns:a16="http://schemas.microsoft.com/office/drawing/2014/main" id="{D84E3E57-80A6-7506-78C3-822BFC3F07AF}"/>
                  </a:ext>
                </a:extLst>
              </p:cNvPr>
              <p:cNvCxnSpPr>
                <a:stCxn id="67" idx="4"/>
                <a:endCxn id="66" idx="0"/>
              </p:cNvCxnSpPr>
              <p:nvPr/>
            </p:nvCxnSpPr>
            <p:spPr>
              <a:xfrm>
                <a:off x="2289181" y="1870444"/>
                <a:ext cx="0" cy="424164"/>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sp>
          <p:nvSpPr>
            <p:cNvPr id="61" name="TextBox 60">
              <a:extLst>
                <a:ext uri="{FF2B5EF4-FFF2-40B4-BE49-F238E27FC236}">
                  <a16:creationId xmlns:a16="http://schemas.microsoft.com/office/drawing/2014/main" id="{D2E03F7B-E752-C94A-F271-DD716A8F93B3}"/>
                </a:ext>
              </a:extLst>
            </p:cNvPr>
            <p:cNvSpPr txBox="1"/>
            <p:nvPr/>
          </p:nvSpPr>
          <p:spPr>
            <a:xfrm>
              <a:off x="1397498" y="3294081"/>
              <a:ext cx="1601193" cy="561596"/>
            </a:xfrm>
            <a:prstGeom prst="rect">
              <a:avLst/>
            </a:prstGeom>
            <a:noFill/>
          </p:spPr>
          <p:txBody>
            <a:bodyPr wrap="square">
              <a:spAutoFit/>
            </a:bodyPr>
            <a:lstStyle/>
            <a:p>
              <a:pPr marL="0" marR="0" lvl="1" indent="0" algn="ctr" defTabSz="1219170" rtl="0" eaLnBrk="1" fontAlgn="auto" latinLnBrk="0" hangingPunct="1">
                <a:lnSpc>
                  <a:spcPct val="100000"/>
                </a:lnSpc>
                <a:spcBef>
                  <a:spcPts val="0"/>
                </a:spcBef>
                <a:spcAft>
                  <a:spcPts val="0"/>
                </a:spcAft>
                <a:buClr>
                  <a:srgbClr val="C00000"/>
                </a:buClr>
                <a:buSzTx/>
                <a:buFontTx/>
                <a:buNone/>
                <a:tabLst/>
                <a:defRPr/>
              </a:pPr>
              <a:r>
                <a:rPr kumimoji="0" lang="en-US" altLang="fr-FR" sz="2133" b="0" i="0" u="none" strike="noStrike" kern="1200" cap="none" spc="0" normalizeH="0" baseline="0" noProof="0" dirty="0">
                  <a:ln>
                    <a:noFill/>
                  </a:ln>
                  <a:solidFill>
                    <a:srgbClr val="000000"/>
                  </a:solidFill>
                  <a:effectLst/>
                  <a:uLnTx/>
                  <a:uFillTx/>
                  <a:latin typeface="Georgia"/>
                  <a:ea typeface="+mn-ea"/>
                  <a:cs typeface="Arial" charset="0"/>
                </a:rPr>
                <a:t>Open-ended </a:t>
              </a:r>
            </a:p>
            <a:p>
              <a:pPr marL="0" marR="0" lvl="1" indent="0" algn="ctr" defTabSz="1219170" rtl="0" eaLnBrk="1" fontAlgn="auto" latinLnBrk="0" hangingPunct="1">
                <a:lnSpc>
                  <a:spcPct val="100000"/>
                </a:lnSpc>
                <a:spcBef>
                  <a:spcPts val="0"/>
                </a:spcBef>
                <a:spcAft>
                  <a:spcPts val="0"/>
                </a:spcAft>
                <a:buClr>
                  <a:srgbClr val="C00000"/>
                </a:buClr>
                <a:buSzTx/>
                <a:buFontTx/>
                <a:buNone/>
                <a:tabLst/>
                <a:defRPr/>
              </a:pPr>
              <a:r>
                <a:rPr kumimoji="0" lang="en-US" altLang="fr-FR" sz="2133" b="0" i="0" u="none" strike="noStrike" kern="1200" cap="none" spc="0" normalizeH="0" baseline="0" noProof="0" dirty="0">
                  <a:ln>
                    <a:noFill/>
                  </a:ln>
                  <a:solidFill>
                    <a:srgbClr val="000000"/>
                  </a:solidFill>
                  <a:effectLst/>
                  <a:uLnTx/>
                  <a:uFillTx/>
                  <a:latin typeface="Georgia"/>
                  <a:ea typeface="+mn-ea"/>
                  <a:cs typeface="Arial" charset="0"/>
                </a:rPr>
                <a:t>questions</a:t>
              </a:r>
            </a:p>
          </p:txBody>
        </p:sp>
        <p:grpSp>
          <p:nvGrpSpPr>
            <p:cNvPr id="62" name="Group 61">
              <a:extLst>
                <a:ext uri="{FF2B5EF4-FFF2-40B4-BE49-F238E27FC236}">
                  <a16:creationId xmlns:a16="http://schemas.microsoft.com/office/drawing/2014/main" id="{42B9483D-A491-132A-5CA7-F2D0D36A0D08}"/>
                </a:ext>
              </a:extLst>
            </p:cNvPr>
            <p:cNvGrpSpPr/>
            <p:nvPr/>
          </p:nvGrpSpPr>
          <p:grpSpPr>
            <a:xfrm>
              <a:off x="1965966" y="2551142"/>
              <a:ext cx="464258" cy="390096"/>
              <a:chOff x="1980204" y="2553661"/>
              <a:chExt cx="435777" cy="366163"/>
            </a:xfrm>
          </p:grpSpPr>
          <p:sp>
            <p:nvSpPr>
              <p:cNvPr id="63" name="Freeform: Shape 62">
                <a:extLst>
                  <a:ext uri="{FF2B5EF4-FFF2-40B4-BE49-F238E27FC236}">
                    <a16:creationId xmlns:a16="http://schemas.microsoft.com/office/drawing/2014/main" id="{C44BF4D7-559B-6545-9314-C82480FAAFA3}"/>
                  </a:ext>
                </a:extLst>
              </p:cNvPr>
              <p:cNvSpPr/>
              <p:nvPr/>
            </p:nvSpPr>
            <p:spPr>
              <a:xfrm>
                <a:off x="1980204" y="2553661"/>
                <a:ext cx="435777" cy="366163"/>
              </a:xfrm>
              <a:custGeom>
                <a:avLst/>
                <a:gdLst>
                  <a:gd name="connsiteX0" fmla="*/ 387232 w 435777"/>
                  <a:gd name="connsiteY0" fmla="*/ 113996 h 366163"/>
                  <a:gd name="connsiteX1" fmla="*/ 340765 w 435777"/>
                  <a:gd name="connsiteY1" fmla="*/ 113996 h 366163"/>
                  <a:gd name="connsiteX2" fmla="*/ 340765 w 435777"/>
                  <a:gd name="connsiteY2" fmla="*/ 46052 h 366163"/>
                  <a:gd name="connsiteX3" fmla="*/ 285626 w 435777"/>
                  <a:gd name="connsiteY3" fmla="*/ 0 h 366163"/>
                  <a:gd name="connsiteX4" fmla="*/ 55319 w 435777"/>
                  <a:gd name="connsiteY4" fmla="*/ 0 h 366163"/>
                  <a:gd name="connsiteX5" fmla="*/ 0 w 435777"/>
                  <a:gd name="connsiteY5" fmla="*/ 46014 h 366163"/>
                  <a:gd name="connsiteX6" fmla="*/ 0 w 435777"/>
                  <a:gd name="connsiteY6" fmla="*/ 46089 h 366163"/>
                  <a:gd name="connsiteX7" fmla="*/ 0 w 435777"/>
                  <a:gd name="connsiteY7" fmla="*/ 201947 h 366163"/>
                  <a:gd name="connsiteX8" fmla="*/ 55318 w 435777"/>
                  <a:gd name="connsiteY8" fmla="*/ 247961 h 366163"/>
                  <a:gd name="connsiteX9" fmla="*/ 83001 w 435777"/>
                  <a:gd name="connsiteY9" fmla="*/ 247961 h 366163"/>
                  <a:gd name="connsiteX10" fmla="*/ 83001 w 435777"/>
                  <a:gd name="connsiteY10" fmla="*/ 300807 h 366163"/>
                  <a:gd name="connsiteX11" fmla="*/ 94270 w 435777"/>
                  <a:gd name="connsiteY11" fmla="*/ 310261 h 366163"/>
                  <a:gd name="connsiteX12" fmla="*/ 102284 w 435777"/>
                  <a:gd name="connsiteY12" fmla="*/ 307488 h 366163"/>
                  <a:gd name="connsiteX13" fmla="*/ 173182 w 435777"/>
                  <a:gd name="connsiteY13" fmla="*/ 247961 h 366163"/>
                  <a:gd name="connsiteX14" fmla="*/ 186730 w 435777"/>
                  <a:gd name="connsiteY14" fmla="*/ 247961 h 366163"/>
                  <a:gd name="connsiteX15" fmla="*/ 186730 w 435777"/>
                  <a:gd name="connsiteY15" fmla="*/ 272799 h 366163"/>
                  <a:gd name="connsiteX16" fmla="*/ 235049 w 435777"/>
                  <a:gd name="connsiteY16" fmla="*/ 313377 h 366163"/>
                  <a:gd name="connsiteX17" fmla="*/ 290774 w 435777"/>
                  <a:gd name="connsiteY17" fmla="*/ 313377 h 366163"/>
                  <a:gd name="connsiteX18" fmla="*/ 350699 w 435777"/>
                  <a:gd name="connsiteY18" fmla="*/ 363392 h 366163"/>
                  <a:gd name="connsiteX19" fmla="*/ 366665 w 435777"/>
                  <a:gd name="connsiteY19" fmla="*/ 363409 h 366163"/>
                  <a:gd name="connsiteX20" fmla="*/ 369982 w 435777"/>
                  <a:gd name="connsiteY20" fmla="*/ 356710 h 366163"/>
                  <a:gd name="connsiteX21" fmla="*/ 369982 w 435777"/>
                  <a:gd name="connsiteY21" fmla="*/ 313377 h 366163"/>
                  <a:gd name="connsiteX22" fmla="*/ 387232 w 435777"/>
                  <a:gd name="connsiteY22" fmla="*/ 313377 h 366163"/>
                  <a:gd name="connsiteX23" fmla="*/ 435778 w 435777"/>
                  <a:gd name="connsiteY23" fmla="*/ 272799 h 366163"/>
                  <a:gd name="connsiteX24" fmla="*/ 435778 w 435777"/>
                  <a:gd name="connsiteY24" fmla="*/ 154575 h 366163"/>
                  <a:gd name="connsiteX25" fmla="*/ 387232 w 435777"/>
                  <a:gd name="connsiteY25" fmla="*/ 113996 h 366163"/>
                  <a:gd name="connsiteX26" fmla="*/ 168486 w 435777"/>
                  <a:gd name="connsiteY26" fmla="*/ 229087 h 366163"/>
                  <a:gd name="connsiteX27" fmla="*/ 160493 w 435777"/>
                  <a:gd name="connsiteY27" fmla="*/ 231843 h 366163"/>
                  <a:gd name="connsiteX28" fmla="*/ 105399 w 435777"/>
                  <a:gd name="connsiteY28" fmla="*/ 277857 h 366163"/>
                  <a:gd name="connsiteX29" fmla="*/ 105399 w 435777"/>
                  <a:gd name="connsiteY29" fmla="*/ 238524 h 366163"/>
                  <a:gd name="connsiteX30" fmla="*/ 94110 w 435777"/>
                  <a:gd name="connsiteY30" fmla="*/ 229087 h 366163"/>
                  <a:gd name="connsiteX31" fmla="*/ 55319 w 435777"/>
                  <a:gd name="connsiteY31" fmla="*/ 229087 h 366163"/>
                  <a:gd name="connsiteX32" fmla="*/ 22580 w 435777"/>
                  <a:gd name="connsiteY32" fmla="*/ 202023 h 366163"/>
                  <a:gd name="connsiteX33" fmla="*/ 22579 w 435777"/>
                  <a:gd name="connsiteY33" fmla="*/ 201947 h 366163"/>
                  <a:gd name="connsiteX34" fmla="*/ 22579 w 435777"/>
                  <a:gd name="connsiteY34" fmla="*/ 46089 h 366163"/>
                  <a:gd name="connsiteX35" fmla="*/ 55138 w 435777"/>
                  <a:gd name="connsiteY35" fmla="*/ 18873 h 366163"/>
                  <a:gd name="connsiteX36" fmla="*/ 55319 w 435777"/>
                  <a:gd name="connsiteY36" fmla="*/ 18874 h 366163"/>
                  <a:gd name="connsiteX37" fmla="*/ 285626 w 435777"/>
                  <a:gd name="connsiteY37" fmla="*/ 18874 h 366163"/>
                  <a:gd name="connsiteX38" fmla="*/ 318185 w 435777"/>
                  <a:gd name="connsiteY38" fmla="*/ 46089 h 366163"/>
                  <a:gd name="connsiteX39" fmla="*/ 318185 w 435777"/>
                  <a:gd name="connsiteY39" fmla="*/ 201947 h 366163"/>
                  <a:gd name="connsiteX40" fmla="*/ 285626 w 435777"/>
                  <a:gd name="connsiteY40" fmla="*/ 229087 h 366163"/>
                  <a:gd name="connsiteX41" fmla="*/ 413198 w 435777"/>
                  <a:gd name="connsiteY41" fmla="*/ 272799 h 366163"/>
                  <a:gd name="connsiteX42" fmla="*/ 387232 w 435777"/>
                  <a:gd name="connsiteY42" fmla="*/ 294503 h 366163"/>
                  <a:gd name="connsiteX43" fmla="*/ 358692 w 435777"/>
                  <a:gd name="connsiteY43" fmla="*/ 294503 h 366163"/>
                  <a:gd name="connsiteX44" fmla="*/ 347403 w 435777"/>
                  <a:gd name="connsiteY44" fmla="*/ 303940 h 366163"/>
                  <a:gd name="connsiteX45" fmla="*/ 347403 w 435777"/>
                  <a:gd name="connsiteY45" fmla="*/ 334138 h 366163"/>
                  <a:gd name="connsiteX46" fmla="*/ 303419 w 435777"/>
                  <a:gd name="connsiteY46" fmla="*/ 297447 h 366163"/>
                  <a:gd name="connsiteX47" fmla="*/ 295426 w 435777"/>
                  <a:gd name="connsiteY47" fmla="*/ 294692 h 366163"/>
                  <a:gd name="connsiteX48" fmla="*/ 235049 w 435777"/>
                  <a:gd name="connsiteY48" fmla="*/ 294692 h 366163"/>
                  <a:gd name="connsiteX49" fmla="*/ 208857 w 435777"/>
                  <a:gd name="connsiteY49" fmla="*/ 273178 h 366163"/>
                  <a:gd name="connsiteX50" fmla="*/ 208857 w 435777"/>
                  <a:gd name="connsiteY50" fmla="*/ 272799 h 366163"/>
                  <a:gd name="connsiteX51" fmla="*/ 208857 w 435777"/>
                  <a:gd name="connsiteY51" fmla="*/ 247961 h 366163"/>
                  <a:gd name="connsiteX52" fmla="*/ 285626 w 435777"/>
                  <a:gd name="connsiteY52" fmla="*/ 247961 h 366163"/>
                  <a:gd name="connsiteX53" fmla="*/ 340765 w 435777"/>
                  <a:gd name="connsiteY53" fmla="*/ 201947 h 366163"/>
                  <a:gd name="connsiteX54" fmla="*/ 340765 w 435777"/>
                  <a:gd name="connsiteY54" fmla="*/ 132870 h 366163"/>
                  <a:gd name="connsiteX55" fmla="*/ 387232 w 435777"/>
                  <a:gd name="connsiteY55" fmla="*/ 132870 h 366163"/>
                  <a:gd name="connsiteX56" fmla="*/ 413198 w 435777"/>
                  <a:gd name="connsiteY56" fmla="*/ 154575 h 366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435777" h="366163">
                    <a:moveTo>
                      <a:pt x="387232" y="113996"/>
                    </a:moveTo>
                    <a:lnTo>
                      <a:pt x="340765" y="113996"/>
                    </a:lnTo>
                    <a:lnTo>
                      <a:pt x="340765" y="46052"/>
                    </a:lnTo>
                    <a:cubicBezTo>
                      <a:pt x="340715" y="20621"/>
                      <a:pt x="316050" y="21"/>
                      <a:pt x="285626" y="0"/>
                    </a:cubicBezTo>
                    <a:lnTo>
                      <a:pt x="55319" y="0"/>
                    </a:lnTo>
                    <a:cubicBezTo>
                      <a:pt x="24842" y="-62"/>
                      <a:pt x="75" y="20539"/>
                      <a:pt x="0" y="46014"/>
                    </a:cubicBezTo>
                    <a:cubicBezTo>
                      <a:pt x="0" y="46039"/>
                      <a:pt x="0" y="46064"/>
                      <a:pt x="0" y="46089"/>
                    </a:cubicBezTo>
                    <a:lnTo>
                      <a:pt x="0" y="201947"/>
                    </a:lnTo>
                    <a:cubicBezTo>
                      <a:pt x="75" y="227422"/>
                      <a:pt x="24842" y="248024"/>
                      <a:pt x="55318" y="247961"/>
                    </a:cubicBezTo>
                    <a:lnTo>
                      <a:pt x="83001" y="247961"/>
                    </a:lnTo>
                    <a:lnTo>
                      <a:pt x="83001" y="300807"/>
                    </a:lnTo>
                    <a:cubicBezTo>
                      <a:pt x="82990" y="306019"/>
                      <a:pt x="88035" y="310251"/>
                      <a:pt x="94270" y="310261"/>
                    </a:cubicBezTo>
                    <a:cubicBezTo>
                      <a:pt x="97276" y="310265"/>
                      <a:pt x="100161" y="309267"/>
                      <a:pt x="102284" y="307488"/>
                    </a:cubicBezTo>
                    <a:lnTo>
                      <a:pt x="173182" y="247961"/>
                    </a:lnTo>
                    <a:lnTo>
                      <a:pt x="186730" y="247961"/>
                    </a:lnTo>
                    <a:lnTo>
                      <a:pt x="186730" y="272799"/>
                    </a:lnTo>
                    <a:cubicBezTo>
                      <a:pt x="186754" y="295127"/>
                      <a:pt x="208337" y="313252"/>
                      <a:pt x="235049" y="313377"/>
                    </a:cubicBezTo>
                    <a:lnTo>
                      <a:pt x="290774" y="313377"/>
                    </a:lnTo>
                    <a:lnTo>
                      <a:pt x="350699" y="363392"/>
                    </a:lnTo>
                    <a:cubicBezTo>
                      <a:pt x="355103" y="367081"/>
                      <a:pt x="362251" y="367089"/>
                      <a:pt x="366665" y="363409"/>
                    </a:cubicBezTo>
                    <a:cubicBezTo>
                      <a:pt x="368793" y="361634"/>
                      <a:pt x="369987" y="359223"/>
                      <a:pt x="369982" y="356710"/>
                    </a:cubicBezTo>
                    <a:lnTo>
                      <a:pt x="369982" y="313377"/>
                    </a:lnTo>
                    <a:lnTo>
                      <a:pt x="387232" y="313377"/>
                    </a:lnTo>
                    <a:cubicBezTo>
                      <a:pt x="414033" y="313356"/>
                      <a:pt x="435753" y="295201"/>
                      <a:pt x="435778" y="272799"/>
                    </a:cubicBezTo>
                    <a:lnTo>
                      <a:pt x="435778" y="154575"/>
                    </a:lnTo>
                    <a:cubicBezTo>
                      <a:pt x="435753" y="132172"/>
                      <a:pt x="414033" y="114017"/>
                      <a:pt x="387232" y="113996"/>
                    </a:cubicBezTo>
                    <a:close/>
                    <a:moveTo>
                      <a:pt x="168486" y="229087"/>
                    </a:moveTo>
                    <a:cubicBezTo>
                      <a:pt x="165489" y="229083"/>
                      <a:pt x="162614" y="230074"/>
                      <a:pt x="160493" y="231843"/>
                    </a:cubicBezTo>
                    <a:lnTo>
                      <a:pt x="105399" y="277857"/>
                    </a:lnTo>
                    <a:lnTo>
                      <a:pt x="105399" y="238524"/>
                    </a:lnTo>
                    <a:cubicBezTo>
                      <a:pt x="105399" y="233312"/>
                      <a:pt x="100345" y="229087"/>
                      <a:pt x="94110" y="229087"/>
                    </a:cubicBezTo>
                    <a:lnTo>
                      <a:pt x="55319" y="229087"/>
                    </a:lnTo>
                    <a:cubicBezTo>
                      <a:pt x="37337" y="229171"/>
                      <a:pt x="22679" y="217054"/>
                      <a:pt x="22580" y="202023"/>
                    </a:cubicBezTo>
                    <a:cubicBezTo>
                      <a:pt x="22579" y="201998"/>
                      <a:pt x="22579" y="201973"/>
                      <a:pt x="22579" y="201947"/>
                    </a:cubicBezTo>
                    <a:lnTo>
                      <a:pt x="22579" y="46089"/>
                    </a:lnTo>
                    <a:cubicBezTo>
                      <a:pt x="22579" y="31059"/>
                      <a:pt x="37156" y="18874"/>
                      <a:pt x="55138" y="18873"/>
                    </a:cubicBezTo>
                    <a:cubicBezTo>
                      <a:pt x="55198" y="18873"/>
                      <a:pt x="55258" y="18873"/>
                      <a:pt x="55319" y="18874"/>
                    </a:cubicBezTo>
                    <a:lnTo>
                      <a:pt x="285626" y="18874"/>
                    </a:lnTo>
                    <a:cubicBezTo>
                      <a:pt x="303608" y="18874"/>
                      <a:pt x="318185" y="31059"/>
                      <a:pt x="318185" y="46089"/>
                    </a:cubicBezTo>
                    <a:lnTo>
                      <a:pt x="318185" y="201947"/>
                    </a:lnTo>
                    <a:cubicBezTo>
                      <a:pt x="318136" y="216949"/>
                      <a:pt x="303573" y="229087"/>
                      <a:pt x="285626" y="229087"/>
                    </a:cubicBezTo>
                    <a:close/>
                    <a:moveTo>
                      <a:pt x="413198" y="272799"/>
                    </a:moveTo>
                    <a:cubicBezTo>
                      <a:pt x="413198" y="284786"/>
                      <a:pt x="401573" y="294503"/>
                      <a:pt x="387232" y="294503"/>
                    </a:cubicBezTo>
                    <a:lnTo>
                      <a:pt x="358692" y="294503"/>
                    </a:lnTo>
                    <a:cubicBezTo>
                      <a:pt x="352457" y="294503"/>
                      <a:pt x="347403" y="298728"/>
                      <a:pt x="347403" y="303940"/>
                    </a:cubicBezTo>
                    <a:lnTo>
                      <a:pt x="347403" y="334138"/>
                    </a:lnTo>
                    <a:lnTo>
                      <a:pt x="303419" y="297447"/>
                    </a:lnTo>
                    <a:cubicBezTo>
                      <a:pt x="301297" y="295679"/>
                      <a:pt x="298422" y="294687"/>
                      <a:pt x="295426" y="294692"/>
                    </a:cubicBezTo>
                    <a:lnTo>
                      <a:pt x="235049" y="294692"/>
                    </a:lnTo>
                    <a:cubicBezTo>
                      <a:pt x="220709" y="294796"/>
                      <a:pt x="208982" y="285165"/>
                      <a:pt x="208857" y="273178"/>
                    </a:cubicBezTo>
                    <a:cubicBezTo>
                      <a:pt x="208856" y="273051"/>
                      <a:pt x="208856" y="272925"/>
                      <a:pt x="208857" y="272799"/>
                    </a:cubicBezTo>
                    <a:lnTo>
                      <a:pt x="208857" y="247961"/>
                    </a:lnTo>
                    <a:lnTo>
                      <a:pt x="285626" y="247961"/>
                    </a:lnTo>
                    <a:cubicBezTo>
                      <a:pt x="316033" y="247940"/>
                      <a:pt x="340690" y="227364"/>
                      <a:pt x="340765" y="201947"/>
                    </a:cubicBezTo>
                    <a:lnTo>
                      <a:pt x="340765" y="132870"/>
                    </a:lnTo>
                    <a:lnTo>
                      <a:pt x="387232" y="132870"/>
                    </a:lnTo>
                    <a:cubicBezTo>
                      <a:pt x="401573" y="132870"/>
                      <a:pt x="413198" y="142588"/>
                      <a:pt x="413198" y="154575"/>
                    </a:cubicBezTo>
                    <a:close/>
                  </a:path>
                </a:pathLst>
              </a:custGeom>
              <a:solidFill>
                <a:srgbClr val="000000"/>
              </a:solidFill>
              <a:ln w="4477"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64" name="Freeform: Shape 63">
                <a:extLst>
                  <a:ext uri="{FF2B5EF4-FFF2-40B4-BE49-F238E27FC236}">
                    <a16:creationId xmlns:a16="http://schemas.microsoft.com/office/drawing/2014/main" id="{BC6C8193-501F-9830-44ED-DF2D023760B9}"/>
                  </a:ext>
                </a:extLst>
              </p:cNvPr>
              <p:cNvSpPr/>
              <p:nvPr/>
            </p:nvSpPr>
            <p:spPr>
              <a:xfrm>
                <a:off x="2100957" y="2602582"/>
                <a:ext cx="99243" cy="106371"/>
              </a:xfrm>
              <a:custGeom>
                <a:avLst/>
                <a:gdLst>
                  <a:gd name="connsiteX0" fmla="*/ 51029 w 99243"/>
                  <a:gd name="connsiteY0" fmla="*/ 38 h 106371"/>
                  <a:gd name="connsiteX1" fmla="*/ 19 w 99243"/>
                  <a:gd name="connsiteY1" fmla="*/ 40412 h 106371"/>
                  <a:gd name="connsiteX2" fmla="*/ 0 w 99243"/>
                  <a:gd name="connsiteY2" fmla="*/ 41560 h 106371"/>
                  <a:gd name="connsiteX3" fmla="*/ 11290 w 99243"/>
                  <a:gd name="connsiteY3" fmla="*/ 50996 h 106371"/>
                  <a:gd name="connsiteX4" fmla="*/ 22579 w 99243"/>
                  <a:gd name="connsiteY4" fmla="*/ 41560 h 106371"/>
                  <a:gd name="connsiteX5" fmla="*/ 30753 w 99243"/>
                  <a:gd name="connsiteY5" fmla="*/ 25366 h 106371"/>
                  <a:gd name="connsiteX6" fmla="*/ 50397 w 99243"/>
                  <a:gd name="connsiteY6" fmla="*/ 18987 h 106371"/>
                  <a:gd name="connsiteX7" fmla="*/ 76487 w 99243"/>
                  <a:gd name="connsiteY7" fmla="*/ 42445 h 106371"/>
                  <a:gd name="connsiteX8" fmla="*/ 61551 w 99243"/>
                  <a:gd name="connsiteY8" fmla="*/ 61868 h 106371"/>
                  <a:gd name="connsiteX9" fmla="*/ 38430 w 99243"/>
                  <a:gd name="connsiteY9" fmla="*/ 92254 h 106371"/>
                  <a:gd name="connsiteX10" fmla="*/ 38430 w 99243"/>
                  <a:gd name="connsiteY10" fmla="*/ 92480 h 106371"/>
                  <a:gd name="connsiteX11" fmla="*/ 38430 w 99243"/>
                  <a:gd name="connsiteY11" fmla="*/ 96935 h 106371"/>
                  <a:gd name="connsiteX12" fmla="*/ 49719 w 99243"/>
                  <a:gd name="connsiteY12" fmla="*/ 106371 h 106371"/>
                  <a:gd name="connsiteX13" fmla="*/ 61009 w 99243"/>
                  <a:gd name="connsiteY13" fmla="*/ 96935 h 106371"/>
                  <a:gd name="connsiteX14" fmla="*/ 61009 w 99243"/>
                  <a:gd name="connsiteY14" fmla="*/ 92631 h 106371"/>
                  <a:gd name="connsiteX15" fmla="*/ 71621 w 99243"/>
                  <a:gd name="connsiteY15" fmla="*/ 78703 h 106371"/>
                  <a:gd name="connsiteX16" fmla="*/ 94063 w 99243"/>
                  <a:gd name="connsiteY16" fmla="*/ 23059 h 106371"/>
                  <a:gd name="connsiteX17" fmla="*/ 51119 w 99243"/>
                  <a:gd name="connsiteY17" fmla="*/ 0 h 106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9243" h="106371">
                    <a:moveTo>
                      <a:pt x="51029" y="38"/>
                    </a:moveTo>
                    <a:cubicBezTo>
                      <a:pt x="23605" y="-588"/>
                      <a:pt x="767" y="17488"/>
                      <a:pt x="19" y="40412"/>
                    </a:cubicBezTo>
                    <a:cubicBezTo>
                      <a:pt x="6" y="40794"/>
                      <a:pt x="0" y="41177"/>
                      <a:pt x="0" y="41560"/>
                    </a:cubicBezTo>
                    <a:cubicBezTo>
                      <a:pt x="0" y="46771"/>
                      <a:pt x="5055" y="50996"/>
                      <a:pt x="11290" y="50996"/>
                    </a:cubicBezTo>
                    <a:cubicBezTo>
                      <a:pt x="17525" y="50996"/>
                      <a:pt x="22579" y="46771"/>
                      <a:pt x="22579" y="41560"/>
                    </a:cubicBezTo>
                    <a:cubicBezTo>
                      <a:pt x="22554" y="35457"/>
                      <a:pt x="25505" y="29609"/>
                      <a:pt x="30753" y="25366"/>
                    </a:cubicBezTo>
                    <a:cubicBezTo>
                      <a:pt x="35962" y="21058"/>
                      <a:pt x="43075" y="18748"/>
                      <a:pt x="50397" y="18987"/>
                    </a:cubicBezTo>
                    <a:cubicBezTo>
                      <a:pt x="65351" y="19442"/>
                      <a:pt x="77032" y="29945"/>
                      <a:pt x="76487" y="42445"/>
                    </a:cubicBezTo>
                    <a:cubicBezTo>
                      <a:pt x="76127" y="50714"/>
                      <a:pt x="70400" y="58160"/>
                      <a:pt x="61551" y="61868"/>
                    </a:cubicBezTo>
                    <a:cubicBezTo>
                      <a:pt x="47593" y="67530"/>
                      <a:pt x="38648" y="79287"/>
                      <a:pt x="38430" y="92254"/>
                    </a:cubicBezTo>
                    <a:cubicBezTo>
                      <a:pt x="38430" y="92254"/>
                      <a:pt x="38430" y="92254"/>
                      <a:pt x="38430" y="92480"/>
                    </a:cubicBezTo>
                    <a:lnTo>
                      <a:pt x="38430" y="96935"/>
                    </a:lnTo>
                    <a:cubicBezTo>
                      <a:pt x="38430" y="102146"/>
                      <a:pt x="43484" y="106371"/>
                      <a:pt x="49719" y="106371"/>
                    </a:cubicBezTo>
                    <a:cubicBezTo>
                      <a:pt x="55954" y="106371"/>
                      <a:pt x="61009" y="102146"/>
                      <a:pt x="61009" y="96935"/>
                    </a:cubicBezTo>
                    <a:lnTo>
                      <a:pt x="61009" y="92631"/>
                    </a:lnTo>
                    <a:cubicBezTo>
                      <a:pt x="61062" y="86673"/>
                      <a:pt x="65183" y="81263"/>
                      <a:pt x="71621" y="78703"/>
                    </a:cubicBezTo>
                    <a:cubicBezTo>
                      <a:pt x="96201" y="68517"/>
                      <a:pt x="106248" y="43605"/>
                      <a:pt x="94063" y="23059"/>
                    </a:cubicBezTo>
                    <a:cubicBezTo>
                      <a:pt x="85929" y="9343"/>
                      <a:pt x="69425" y="481"/>
                      <a:pt x="51119" y="0"/>
                    </a:cubicBezTo>
                    <a:close/>
                  </a:path>
                </a:pathLst>
              </a:custGeom>
              <a:solidFill>
                <a:srgbClr val="000000"/>
              </a:solidFill>
              <a:ln w="4477"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65" name="Freeform: Shape 64">
                <a:extLst>
                  <a:ext uri="{FF2B5EF4-FFF2-40B4-BE49-F238E27FC236}">
                    <a16:creationId xmlns:a16="http://schemas.microsoft.com/office/drawing/2014/main" id="{7CF60B43-EB37-1744-C114-3700AF988A72}"/>
                  </a:ext>
                </a:extLst>
              </p:cNvPr>
              <p:cNvSpPr/>
              <p:nvPr/>
            </p:nvSpPr>
            <p:spPr>
              <a:xfrm>
                <a:off x="2139297" y="2729186"/>
                <a:ext cx="22579" cy="22308"/>
              </a:xfrm>
              <a:custGeom>
                <a:avLst/>
                <a:gdLst>
                  <a:gd name="connsiteX0" fmla="*/ 11290 w 22579"/>
                  <a:gd name="connsiteY0" fmla="*/ 0 h 22308"/>
                  <a:gd name="connsiteX1" fmla="*/ 0 w 22579"/>
                  <a:gd name="connsiteY1" fmla="*/ 9437 h 22308"/>
                  <a:gd name="connsiteX2" fmla="*/ 0 w 22579"/>
                  <a:gd name="connsiteY2" fmla="*/ 12872 h 22308"/>
                  <a:gd name="connsiteX3" fmla="*/ 11290 w 22579"/>
                  <a:gd name="connsiteY3" fmla="*/ 22309 h 22308"/>
                  <a:gd name="connsiteX4" fmla="*/ 22579 w 22579"/>
                  <a:gd name="connsiteY4" fmla="*/ 12872 h 22308"/>
                  <a:gd name="connsiteX5" fmla="*/ 22579 w 22579"/>
                  <a:gd name="connsiteY5" fmla="*/ 9437 h 22308"/>
                  <a:gd name="connsiteX6" fmla="*/ 11290 w 22579"/>
                  <a:gd name="connsiteY6" fmla="*/ 0 h 22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9" h="22308">
                    <a:moveTo>
                      <a:pt x="11290" y="0"/>
                    </a:moveTo>
                    <a:cubicBezTo>
                      <a:pt x="5055" y="0"/>
                      <a:pt x="0" y="4225"/>
                      <a:pt x="0" y="9437"/>
                    </a:cubicBezTo>
                    <a:lnTo>
                      <a:pt x="0" y="12872"/>
                    </a:lnTo>
                    <a:cubicBezTo>
                      <a:pt x="0" y="18084"/>
                      <a:pt x="5055" y="22309"/>
                      <a:pt x="11290" y="22309"/>
                    </a:cubicBezTo>
                    <a:cubicBezTo>
                      <a:pt x="17525" y="22309"/>
                      <a:pt x="22579" y="18084"/>
                      <a:pt x="22579" y="12872"/>
                    </a:cubicBezTo>
                    <a:lnTo>
                      <a:pt x="22579" y="9437"/>
                    </a:lnTo>
                    <a:cubicBezTo>
                      <a:pt x="22579" y="4225"/>
                      <a:pt x="17525" y="0"/>
                      <a:pt x="11290" y="0"/>
                    </a:cubicBezTo>
                    <a:close/>
                  </a:path>
                </a:pathLst>
              </a:custGeom>
              <a:solidFill>
                <a:srgbClr val="000000"/>
              </a:solidFill>
              <a:ln w="4477"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grpSp>
      </p:grpSp>
      <p:grpSp>
        <p:nvGrpSpPr>
          <p:cNvPr id="13" name="Group 12">
            <a:extLst>
              <a:ext uri="{FF2B5EF4-FFF2-40B4-BE49-F238E27FC236}">
                <a16:creationId xmlns:a16="http://schemas.microsoft.com/office/drawing/2014/main" id="{A4BE63E1-109D-F03C-9331-5A7DA34BE288}"/>
              </a:ext>
            </a:extLst>
          </p:cNvPr>
          <p:cNvGrpSpPr/>
          <p:nvPr/>
        </p:nvGrpSpPr>
        <p:grpSpPr>
          <a:xfrm>
            <a:off x="3727209" y="2332268"/>
            <a:ext cx="2151900" cy="2766522"/>
            <a:chOff x="2973748" y="1602828"/>
            <a:chExt cx="1601193" cy="2058523"/>
          </a:xfrm>
        </p:grpSpPr>
        <p:grpSp>
          <p:nvGrpSpPr>
            <p:cNvPr id="51" name="Group 50">
              <a:extLst>
                <a:ext uri="{FF2B5EF4-FFF2-40B4-BE49-F238E27FC236}">
                  <a16:creationId xmlns:a16="http://schemas.microsoft.com/office/drawing/2014/main" id="{E96C1BE3-24D0-44E6-F643-7A3CED0BBA54}"/>
                </a:ext>
              </a:extLst>
            </p:cNvPr>
            <p:cNvGrpSpPr/>
            <p:nvPr/>
          </p:nvGrpSpPr>
          <p:grpSpPr>
            <a:xfrm>
              <a:off x="3329117" y="1602828"/>
              <a:ext cx="903164" cy="1594944"/>
              <a:chOff x="3493863" y="1602828"/>
              <a:chExt cx="903164" cy="1594944"/>
            </a:xfrm>
          </p:grpSpPr>
          <p:grpSp>
            <p:nvGrpSpPr>
              <p:cNvPr id="54" name="Group 53">
                <a:extLst>
                  <a:ext uri="{FF2B5EF4-FFF2-40B4-BE49-F238E27FC236}">
                    <a16:creationId xmlns:a16="http://schemas.microsoft.com/office/drawing/2014/main" id="{C248EC7A-59CE-1503-37B3-1532154FDCE2}"/>
                  </a:ext>
                </a:extLst>
              </p:cNvPr>
              <p:cNvGrpSpPr/>
              <p:nvPr/>
            </p:nvGrpSpPr>
            <p:grpSpPr>
              <a:xfrm>
                <a:off x="3493863" y="2294608"/>
                <a:ext cx="903164" cy="903164"/>
                <a:chOff x="3977636" y="2378748"/>
                <a:chExt cx="807534" cy="807534"/>
              </a:xfrm>
            </p:grpSpPr>
            <p:sp>
              <p:nvSpPr>
                <p:cNvPr id="58" name="Oval 57">
                  <a:extLst>
                    <a:ext uri="{FF2B5EF4-FFF2-40B4-BE49-F238E27FC236}">
                      <a16:creationId xmlns:a16="http://schemas.microsoft.com/office/drawing/2014/main" id="{EF9C9F9C-A3CD-D83A-9E8E-9CD85919717C}"/>
                    </a:ext>
                  </a:extLst>
                </p:cNvPr>
                <p:cNvSpPr/>
                <p:nvPr/>
              </p:nvSpPr>
              <p:spPr>
                <a:xfrm>
                  <a:off x="3977636" y="2378748"/>
                  <a:ext cx="807534" cy="807534"/>
                </a:xfrm>
                <a:prstGeom prst="ellipse">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white"/>
                    </a:solidFill>
                    <a:effectLst/>
                    <a:uLnTx/>
                    <a:uFillTx/>
                    <a:latin typeface="Calibri"/>
                    <a:ea typeface="+mn-ea"/>
                    <a:cs typeface="+mn-cs"/>
                  </a:endParaRPr>
                </a:p>
              </p:txBody>
            </p:sp>
            <p:pic>
              <p:nvPicPr>
                <p:cNvPr id="59" name="Graphic 58">
                  <a:extLst>
                    <a:ext uri="{FF2B5EF4-FFF2-40B4-BE49-F238E27FC236}">
                      <a16:creationId xmlns:a16="http://schemas.microsoft.com/office/drawing/2014/main" id="{668C9016-B1AF-6BEB-E7EF-55E8601CE381}"/>
                    </a:ext>
                  </a:extLst>
                </p:cNvPr>
                <p:cNvPicPr>
                  <a:picLocks noChangeAspect="1"/>
                </p:cNvPicPr>
                <p:nvPr/>
              </p:nvPicPr>
              <p:blipFill>
                <a:blip r:embed="rId5" cstate="screen">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163100" y="2564212"/>
                  <a:ext cx="436607" cy="436607"/>
                </a:xfrm>
                <a:prstGeom prst="rect">
                  <a:avLst/>
                </a:prstGeom>
              </p:spPr>
            </p:pic>
          </p:grpSp>
          <p:sp>
            <p:nvSpPr>
              <p:cNvPr id="55" name="Oval 54">
                <a:extLst>
                  <a:ext uri="{FF2B5EF4-FFF2-40B4-BE49-F238E27FC236}">
                    <a16:creationId xmlns:a16="http://schemas.microsoft.com/office/drawing/2014/main" id="{A7D1E53F-6B78-B602-C772-4E39645262D0}"/>
                  </a:ext>
                </a:extLst>
              </p:cNvPr>
              <p:cNvSpPr/>
              <p:nvPr/>
            </p:nvSpPr>
            <p:spPr>
              <a:xfrm>
                <a:off x="3811637" y="1602828"/>
                <a:ext cx="267616" cy="267616"/>
              </a:xfrm>
              <a:prstGeom prst="ellipse">
                <a:avLst/>
              </a:prstGeom>
              <a:gradFill flip="none" rotWithShape="1">
                <a:gsLst>
                  <a:gs pos="0">
                    <a:schemeClr val="accent3"/>
                  </a:gs>
                  <a:gs pos="100000">
                    <a:schemeClr val="accent2"/>
                  </a:gs>
                </a:gsLst>
                <a:lin ang="0" scaled="1"/>
                <a:tileRect/>
              </a:gradFill>
              <a:ln>
                <a:noFill/>
              </a:ln>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Calibri"/>
                  <a:ea typeface="+mn-ea"/>
                  <a:cs typeface="+mn-cs"/>
                </a:endParaRPr>
              </a:p>
            </p:txBody>
          </p:sp>
          <p:cxnSp>
            <p:nvCxnSpPr>
              <p:cNvPr id="56" name="Straight Connector 55">
                <a:extLst>
                  <a:ext uri="{FF2B5EF4-FFF2-40B4-BE49-F238E27FC236}">
                    <a16:creationId xmlns:a16="http://schemas.microsoft.com/office/drawing/2014/main" id="{247B8948-9EFB-6982-0913-3FCFDE5044F9}"/>
                  </a:ext>
                </a:extLst>
              </p:cNvPr>
              <p:cNvCxnSpPr>
                <a:cxnSpLocks/>
                <a:stCxn id="55" idx="4"/>
                <a:endCxn id="58" idx="0"/>
              </p:cNvCxnSpPr>
              <p:nvPr/>
            </p:nvCxnSpPr>
            <p:spPr>
              <a:xfrm>
                <a:off x="3945445" y="1870444"/>
                <a:ext cx="0" cy="424164"/>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57" name="Oval 56">
                <a:extLst>
                  <a:ext uri="{FF2B5EF4-FFF2-40B4-BE49-F238E27FC236}">
                    <a16:creationId xmlns:a16="http://schemas.microsoft.com/office/drawing/2014/main" id="{715DA207-25E5-6291-4538-A1F4E1F2FBD4}"/>
                  </a:ext>
                </a:extLst>
              </p:cNvPr>
              <p:cNvSpPr/>
              <p:nvPr/>
            </p:nvSpPr>
            <p:spPr>
              <a:xfrm>
                <a:off x="3493863" y="2294608"/>
                <a:ext cx="903164" cy="903164"/>
              </a:xfrm>
              <a:prstGeom prst="ellipse">
                <a:avLst/>
              </a:prstGeom>
              <a:solidFill>
                <a:schemeClr val="bg1">
                  <a:lumMod val="95000"/>
                </a:schemeClr>
              </a:solidFill>
              <a:ln>
                <a:solidFill>
                  <a:srgbClr val="239AC4"/>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white"/>
                  </a:solidFill>
                  <a:effectLst/>
                  <a:uLnTx/>
                  <a:uFillTx/>
                  <a:latin typeface="Calibri"/>
                  <a:ea typeface="+mn-ea"/>
                  <a:cs typeface="+mn-cs"/>
                </a:endParaRPr>
              </a:p>
            </p:txBody>
          </p:sp>
        </p:grpSp>
        <p:sp>
          <p:nvSpPr>
            <p:cNvPr id="52" name="TextBox 51">
              <a:extLst>
                <a:ext uri="{FF2B5EF4-FFF2-40B4-BE49-F238E27FC236}">
                  <a16:creationId xmlns:a16="http://schemas.microsoft.com/office/drawing/2014/main" id="{19DEABA4-D8E5-6E13-1164-A2CEA386DFDD}"/>
                </a:ext>
              </a:extLst>
            </p:cNvPr>
            <p:cNvSpPr txBox="1"/>
            <p:nvPr/>
          </p:nvSpPr>
          <p:spPr>
            <a:xfrm>
              <a:off x="2973748" y="3345928"/>
              <a:ext cx="1601193" cy="315423"/>
            </a:xfrm>
            <a:prstGeom prst="rect">
              <a:avLst/>
            </a:prstGeom>
            <a:noFill/>
          </p:spPr>
          <p:txBody>
            <a:bodyPr wrap="square">
              <a:spAutoFit/>
            </a:bodyPr>
            <a:lstStyle/>
            <a:p>
              <a:pPr marL="0" marR="0" lvl="1" indent="0" algn="ctr" defTabSz="1219170" rtl="0" eaLnBrk="1" fontAlgn="auto" latinLnBrk="0" hangingPunct="1">
                <a:lnSpc>
                  <a:spcPct val="100000"/>
                </a:lnSpc>
                <a:spcBef>
                  <a:spcPts val="0"/>
                </a:spcBef>
                <a:spcAft>
                  <a:spcPts val="0"/>
                </a:spcAft>
                <a:buClr>
                  <a:srgbClr val="C00000"/>
                </a:buClr>
                <a:buSzTx/>
                <a:buFontTx/>
                <a:buNone/>
                <a:tabLst/>
                <a:defRPr/>
              </a:pPr>
              <a:r>
                <a:rPr kumimoji="0" lang="en-US" altLang="fr-FR" sz="2133" b="0" i="0" u="none" strike="noStrike" kern="1200" cap="none" spc="0" normalizeH="0" baseline="0" noProof="0" dirty="0">
                  <a:ln>
                    <a:noFill/>
                  </a:ln>
                  <a:solidFill>
                    <a:srgbClr val="000000"/>
                  </a:solidFill>
                  <a:effectLst/>
                  <a:uLnTx/>
                  <a:uFillTx/>
                  <a:latin typeface="Georgia"/>
                  <a:ea typeface="+mn-ea"/>
                  <a:cs typeface="Arial" charset="0"/>
                </a:rPr>
                <a:t>Affirmations</a:t>
              </a:r>
            </a:p>
          </p:txBody>
        </p:sp>
        <p:sp>
          <p:nvSpPr>
            <p:cNvPr id="53" name="Freeform: Shape 52">
              <a:extLst>
                <a:ext uri="{FF2B5EF4-FFF2-40B4-BE49-F238E27FC236}">
                  <a16:creationId xmlns:a16="http://schemas.microsoft.com/office/drawing/2014/main" id="{D30D7AC3-4D89-1C63-84AF-668A9C83E412}"/>
                </a:ext>
              </a:extLst>
            </p:cNvPr>
            <p:cNvSpPr/>
            <p:nvPr/>
          </p:nvSpPr>
          <p:spPr>
            <a:xfrm>
              <a:off x="3582059" y="2547542"/>
              <a:ext cx="397280" cy="397296"/>
            </a:xfrm>
            <a:custGeom>
              <a:avLst/>
              <a:gdLst>
                <a:gd name="connsiteX0" fmla="*/ 10656 w 152397"/>
                <a:gd name="connsiteY0" fmla="*/ 89702 h 152403"/>
                <a:gd name="connsiteX1" fmla="*/ 16609 w 152397"/>
                <a:gd name="connsiteY1" fmla="*/ 106418 h 152403"/>
                <a:gd name="connsiteX2" fmla="*/ 14561 w 152397"/>
                <a:gd name="connsiteY2" fmla="*/ 112847 h 152403"/>
                <a:gd name="connsiteX3" fmla="*/ 12380 w 152397"/>
                <a:gd name="connsiteY3" fmla="*/ 113381 h 152403"/>
                <a:gd name="connsiteX4" fmla="*/ 8141 w 152397"/>
                <a:gd name="connsiteY4" fmla="*/ 110800 h 152403"/>
                <a:gd name="connsiteX5" fmla="*/ 1331 w 152397"/>
                <a:gd name="connsiteY5" fmla="*/ 91673 h 152403"/>
                <a:gd name="connsiteX6" fmla="*/ 5007 w 152397"/>
                <a:gd name="connsiteY6" fmla="*/ 86025 h 152403"/>
                <a:gd name="connsiteX7" fmla="*/ 10656 w 152397"/>
                <a:gd name="connsiteY7" fmla="*/ 89702 h 152403"/>
                <a:gd name="connsiteX8" fmla="*/ 40397 w 152397"/>
                <a:gd name="connsiteY8" fmla="*/ 132353 h 152403"/>
                <a:gd name="connsiteX9" fmla="*/ 41883 w 152397"/>
                <a:gd name="connsiteY9" fmla="*/ 138934 h 152403"/>
                <a:gd name="connsiteX10" fmla="*/ 37854 w 152397"/>
                <a:gd name="connsiteY10" fmla="*/ 141154 h 152403"/>
                <a:gd name="connsiteX11" fmla="*/ 35311 w 152397"/>
                <a:gd name="connsiteY11" fmla="*/ 140420 h 152403"/>
                <a:gd name="connsiteX12" fmla="*/ 19757 w 152397"/>
                <a:gd name="connsiteY12" fmla="*/ 127419 h 152403"/>
                <a:gd name="connsiteX13" fmla="*/ 20043 w 152397"/>
                <a:gd name="connsiteY13" fmla="*/ 120685 h 152403"/>
                <a:gd name="connsiteX14" fmla="*/ 26777 w 152397"/>
                <a:gd name="connsiteY14" fmla="*/ 120970 h 152403"/>
                <a:gd name="connsiteX15" fmla="*/ 40397 w 152397"/>
                <a:gd name="connsiteY15" fmla="*/ 132353 h 152403"/>
                <a:gd name="connsiteX16" fmla="*/ 127589 w 152397"/>
                <a:gd name="connsiteY16" fmla="*/ 33525 h 152403"/>
                <a:gd name="connsiteX17" fmla="*/ 114645 w 152397"/>
                <a:gd name="connsiteY17" fmla="*/ 21390 h 152403"/>
                <a:gd name="connsiteX18" fmla="*/ 113521 w 152397"/>
                <a:gd name="connsiteY18" fmla="*/ 14742 h 152403"/>
                <a:gd name="connsiteX19" fmla="*/ 120169 w 152397"/>
                <a:gd name="connsiteY19" fmla="*/ 13618 h 152403"/>
                <a:gd name="connsiteX20" fmla="*/ 134962 w 152397"/>
                <a:gd name="connsiteY20" fmla="*/ 27486 h 152403"/>
                <a:gd name="connsiteX21" fmla="*/ 134295 w 152397"/>
                <a:gd name="connsiteY21" fmla="*/ 34201 h 152403"/>
                <a:gd name="connsiteX22" fmla="*/ 131276 w 152397"/>
                <a:gd name="connsiteY22" fmla="*/ 35278 h 152403"/>
                <a:gd name="connsiteX23" fmla="*/ 127589 w 152397"/>
                <a:gd name="connsiteY23" fmla="*/ 33525 h 152403"/>
                <a:gd name="connsiteX24" fmla="*/ 16525 w 152397"/>
                <a:gd name="connsiteY24" fmla="*/ 40747 h 152403"/>
                <a:gd name="connsiteX25" fmla="*/ 13868 w 152397"/>
                <a:gd name="connsiteY25" fmla="*/ 39937 h 152403"/>
                <a:gd name="connsiteX26" fmla="*/ 12572 w 152397"/>
                <a:gd name="connsiteY26" fmla="*/ 33317 h 152403"/>
                <a:gd name="connsiteX27" fmla="*/ 25993 w 152397"/>
                <a:gd name="connsiteY27" fmla="*/ 18125 h 152403"/>
                <a:gd name="connsiteX28" fmla="*/ 32718 w 152397"/>
                <a:gd name="connsiteY28" fmla="*/ 18601 h 152403"/>
                <a:gd name="connsiteX29" fmla="*/ 32241 w 152397"/>
                <a:gd name="connsiteY29" fmla="*/ 25336 h 152403"/>
                <a:gd name="connsiteX30" fmla="*/ 20487 w 152397"/>
                <a:gd name="connsiteY30" fmla="*/ 38632 h 152403"/>
                <a:gd name="connsiteX31" fmla="*/ 16525 w 152397"/>
                <a:gd name="connsiteY31" fmla="*/ 40747 h 152403"/>
                <a:gd name="connsiteX32" fmla="*/ 141898 w 152397"/>
                <a:gd name="connsiteY32" fmla="*/ 65660 h 152403"/>
                <a:gd name="connsiteX33" fmla="*/ 136907 w 152397"/>
                <a:gd name="connsiteY33" fmla="*/ 48639 h 152403"/>
                <a:gd name="connsiteX34" fmla="*/ 139317 w 152397"/>
                <a:gd name="connsiteY34" fmla="*/ 42334 h 152403"/>
                <a:gd name="connsiteX35" fmla="*/ 145622 w 152397"/>
                <a:gd name="connsiteY35" fmla="*/ 44753 h 152403"/>
                <a:gd name="connsiteX36" fmla="*/ 151318 w 152397"/>
                <a:gd name="connsiteY36" fmla="*/ 64232 h 152403"/>
                <a:gd name="connsiteX37" fmla="*/ 147327 w 152397"/>
                <a:gd name="connsiteY37" fmla="*/ 69661 h 152403"/>
                <a:gd name="connsiteX38" fmla="*/ 146603 w 152397"/>
                <a:gd name="connsiteY38" fmla="*/ 69718 h 152403"/>
                <a:gd name="connsiteX39" fmla="*/ 141898 w 152397"/>
                <a:gd name="connsiteY39" fmla="*/ 65660 h 152403"/>
                <a:gd name="connsiteX40" fmla="*/ 139953 w 152397"/>
                <a:gd name="connsiteY40" fmla="*/ 108078 h 152403"/>
                <a:gd name="connsiteX41" fmla="*/ 141629 w 152397"/>
                <a:gd name="connsiteY41" fmla="*/ 114622 h 152403"/>
                <a:gd name="connsiteX42" fmla="*/ 129085 w 152397"/>
                <a:gd name="connsiteY42" fmla="*/ 130557 h 152403"/>
                <a:gd name="connsiteX43" fmla="*/ 125770 w 152397"/>
                <a:gd name="connsiteY43" fmla="*/ 131910 h 152403"/>
                <a:gd name="connsiteX44" fmla="*/ 122351 w 152397"/>
                <a:gd name="connsiteY44" fmla="*/ 130462 h 152403"/>
                <a:gd name="connsiteX45" fmla="*/ 122446 w 152397"/>
                <a:gd name="connsiteY45" fmla="*/ 123718 h 152403"/>
                <a:gd name="connsiteX46" fmla="*/ 133419 w 152397"/>
                <a:gd name="connsiteY46" fmla="*/ 109755 h 152403"/>
                <a:gd name="connsiteX47" fmla="*/ 139953 w 152397"/>
                <a:gd name="connsiteY47" fmla="*/ 108078 h 152403"/>
                <a:gd name="connsiteX48" fmla="*/ 108190 w 152397"/>
                <a:gd name="connsiteY48" fmla="*/ 134300 h 152403"/>
                <a:gd name="connsiteX49" fmla="*/ 114667 w 152397"/>
                <a:gd name="connsiteY49" fmla="*/ 136168 h 152403"/>
                <a:gd name="connsiteX50" fmla="*/ 112809 w 152397"/>
                <a:gd name="connsiteY50" fmla="*/ 142654 h 152403"/>
                <a:gd name="connsiteX51" fmla="*/ 93921 w 152397"/>
                <a:gd name="connsiteY51" fmla="*/ 150017 h 152403"/>
                <a:gd name="connsiteX52" fmla="*/ 92797 w 152397"/>
                <a:gd name="connsiteY52" fmla="*/ 150150 h 152403"/>
                <a:gd name="connsiteX53" fmla="*/ 88159 w 152397"/>
                <a:gd name="connsiteY53" fmla="*/ 146512 h 152403"/>
                <a:gd name="connsiteX54" fmla="*/ 91664 w 152397"/>
                <a:gd name="connsiteY54" fmla="*/ 140740 h 152403"/>
                <a:gd name="connsiteX55" fmla="*/ 108190 w 152397"/>
                <a:gd name="connsiteY55" fmla="*/ 134300 h 152403"/>
                <a:gd name="connsiteX56" fmla="*/ 45001 w 152397"/>
                <a:gd name="connsiteY56" fmla="*/ 16044 h 152403"/>
                <a:gd name="connsiteX57" fmla="*/ 40705 w 152397"/>
                <a:gd name="connsiteY57" fmla="*/ 13339 h 152403"/>
                <a:gd name="connsiteX58" fmla="*/ 42934 w 152397"/>
                <a:gd name="connsiteY58" fmla="*/ 6976 h 152403"/>
                <a:gd name="connsiteX59" fmla="*/ 62222 w 152397"/>
                <a:gd name="connsiteY59" fmla="*/ 709 h 152403"/>
                <a:gd name="connsiteX60" fmla="*/ 67766 w 152397"/>
                <a:gd name="connsiteY60" fmla="*/ 4557 h 152403"/>
                <a:gd name="connsiteX61" fmla="*/ 63918 w 152397"/>
                <a:gd name="connsiteY61" fmla="*/ 10100 h 152403"/>
                <a:gd name="connsiteX62" fmla="*/ 47058 w 152397"/>
                <a:gd name="connsiteY62" fmla="*/ 15577 h 152403"/>
                <a:gd name="connsiteX63" fmla="*/ 45001 w 152397"/>
                <a:gd name="connsiteY63" fmla="*/ 16044 h 152403"/>
                <a:gd name="connsiteX64" fmla="*/ 147427 w 152397"/>
                <a:gd name="connsiteY64" fmla="*/ 71037 h 152403"/>
                <a:gd name="connsiteX65" fmla="*/ 152190 w 152397"/>
                <a:gd name="connsiteY65" fmla="*/ 75810 h 152403"/>
                <a:gd name="connsiteX66" fmla="*/ 149523 w 152397"/>
                <a:gd name="connsiteY66" fmla="*/ 95907 h 152403"/>
                <a:gd name="connsiteX67" fmla="*/ 144922 w 152397"/>
                <a:gd name="connsiteY67" fmla="*/ 99431 h 152403"/>
                <a:gd name="connsiteX68" fmla="*/ 143674 w 152397"/>
                <a:gd name="connsiteY68" fmla="*/ 99260 h 152403"/>
                <a:gd name="connsiteX69" fmla="*/ 140321 w 152397"/>
                <a:gd name="connsiteY69" fmla="*/ 93412 h 152403"/>
                <a:gd name="connsiteX70" fmla="*/ 142665 w 152397"/>
                <a:gd name="connsiteY70" fmla="*/ 75810 h 152403"/>
                <a:gd name="connsiteX71" fmla="*/ 147427 w 152397"/>
                <a:gd name="connsiteY71" fmla="*/ 71037 h 152403"/>
                <a:gd name="connsiteX72" fmla="*/ 4563 w 152397"/>
                <a:gd name="connsiteY72" fmla="*/ 76493 h 152403"/>
                <a:gd name="connsiteX73" fmla="*/ 4296 w 152397"/>
                <a:gd name="connsiteY73" fmla="*/ 76484 h 152403"/>
                <a:gd name="connsiteX74" fmla="*/ -200 w 152397"/>
                <a:gd name="connsiteY74" fmla="*/ 71455 h 152403"/>
                <a:gd name="connsiteX75" fmla="*/ 3620 w 152397"/>
                <a:gd name="connsiteY75" fmla="*/ 51519 h 152403"/>
                <a:gd name="connsiteX76" fmla="*/ 9659 w 152397"/>
                <a:gd name="connsiteY76" fmla="*/ 48518 h 152403"/>
                <a:gd name="connsiteX77" fmla="*/ 12659 w 152397"/>
                <a:gd name="connsiteY77" fmla="*/ 54557 h 152403"/>
                <a:gd name="connsiteX78" fmla="*/ 9316 w 152397"/>
                <a:gd name="connsiteY78" fmla="*/ 71988 h 152403"/>
                <a:gd name="connsiteX79" fmla="*/ 4563 w 152397"/>
                <a:gd name="connsiteY79" fmla="*/ 76493 h 152403"/>
                <a:gd name="connsiteX80" fmla="*/ 81646 w 152397"/>
                <a:gd name="connsiteY80" fmla="*/ 9251 h 152403"/>
                <a:gd name="connsiteX81" fmla="*/ 77302 w 152397"/>
                <a:gd name="connsiteY81" fmla="*/ 4088 h 152403"/>
                <a:gd name="connsiteX82" fmla="*/ 82455 w 152397"/>
                <a:gd name="connsiteY82" fmla="*/ -255 h 152403"/>
                <a:gd name="connsiteX83" fmla="*/ 102239 w 152397"/>
                <a:gd name="connsiteY83" fmla="*/ 4136 h 152403"/>
                <a:gd name="connsiteX84" fmla="*/ 105077 w 152397"/>
                <a:gd name="connsiteY84" fmla="*/ 10260 h 152403"/>
                <a:gd name="connsiteX85" fmla="*/ 100600 w 152397"/>
                <a:gd name="connsiteY85" fmla="*/ 13385 h 152403"/>
                <a:gd name="connsiteX86" fmla="*/ 98962 w 152397"/>
                <a:gd name="connsiteY86" fmla="*/ 13089 h 152403"/>
                <a:gd name="connsiteX87" fmla="*/ 81646 w 152397"/>
                <a:gd name="connsiteY87" fmla="*/ 9251 h 152403"/>
                <a:gd name="connsiteX88" fmla="*/ 74027 w 152397"/>
                <a:gd name="connsiteY88" fmla="*/ 142575 h 152403"/>
                <a:gd name="connsiteX89" fmla="*/ 78656 w 152397"/>
                <a:gd name="connsiteY89" fmla="*/ 147490 h 152403"/>
                <a:gd name="connsiteX90" fmla="*/ 73893 w 152397"/>
                <a:gd name="connsiteY90" fmla="*/ 152119 h 152403"/>
                <a:gd name="connsiteX91" fmla="*/ 73760 w 152397"/>
                <a:gd name="connsiteY91" fmla="*/ 152119 h 152403"/>
                <a:gd name="connsiteX92" fmla="*/ 53748 w 152397"/>
                <a:gd name="connsiteY92" fmla="*/ 148862 h 152403"/>
                <a:gd name="connsiteX93" fmla="*/ 50576 w 152397"/>
                <a:gd name="connsiteY93" fmla="*/ 142918 h 152403"/>
                <a:gd name="connsiteX94" fmla="*/ 56520 w 152397"/>
                <a:gd name="connsiteY94" fmla="*/ 139736 h 152403"/>
                <a:gd name="connsiteX95" fmla="*/ 74027 w 152397"/>
                <a:gd name="connsiteY95" fmla="*/ 142575 h 152403"/>
                <a:gd name="connsiteX96" fmla="*/ 114093 w 152397"/>
                <a:gd name="connsiteY96" fmla="*/ 47342 h 152403"/>
                <a:gd name="connsiteX97" fmla="*/ 118856 w 152397"/>
                <a:gd name="connsiteY97" fmla="*/ 52105 h 152403"/>
                <a:gd name="connsiteX98" fmla="*/ 117456 w 152397"/>
                <a:gd name="connsiteY98" fmla="*/ 55476 h 152403"/>
                <a:gd name="connsiteX99" fmla="*/ 69840 w 152397"/>
                <a:gd name="connsiteY99" fmla="*/ 103092 h 152403"/>
                <a:gd name="connsiteX100" fmla="*/ 66468 w 152397"/>
                <a:gd name="connsiteY100" fmla="*/ 104492 h 152403"/>
                <a:gd name="connsiteX101" fmla="*/ 63459 w 152397"/>
                <a:gd name="connsiteY101" fmla="*/ 103340 h 152403"/>
                <a:gd name="connsiteX102" fmla="*/ 63420 w 152397"/>
                <a:gd name="connsiteY102" fmla="*/ 103387 h 152403"/>
                <a:gd name="connsiteX103" fmla="*/ 34845 w 152397"/>
                <a:gd name="connsiteY103" fmla="*/ 79575 h 152403"/>
                <a:gd name="connsiteX104" fmla="*/ 34884 w 152397"/>
                <a:gd name="connsiteY104" fmla="*/ 79527 h 152403"/>
                <a:gd name="connsiteX105" fmla="*/ 33131 w 152397"/>
                <a:gd name="connsiteY105" fmla="*/ 75917 h 152403"/>
                <a:gd name="connsiteX106" fmla="*/ 37893 w 152397"/>
                <a:gd name="connsiteY106" fmla="*/ 71155 h 152403"/>
                <a:gd name="connsiteX107" fmla="*/ 40903 w 152397"/>
                <a:gd name="connsiteY107" fmla="*/ 72307 h 152403"/>
                <a:gd name="connsiteX108" fmla="*/ 40941 w 152397"/>
                <a:gd name="connsiteY108" fmla="*/ 72259 h 152403"/>
                <a:gd name="connsiteX109" fmla="*/ 66173 w 152397"/>
                <a:gd name="connsiteY109" fmla="*/ 93291 h 152403"/>
                <a:gd name="connsiteX110" fmla="*/ 110722 w 152397"/>
                <a:gd name="connsiteY110" fmla="*/ 48742 h 152403"/>
                <a:gd name="connsiteX111" fmla="*/ 114093 w 152397"/>
                <a:gd name="connsiteY111" fmla="*/ 47342 h 15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152397" h="152403">
                  <a:moveTo>
                    <a:pt x="10656" y="89702"/>
                  </a:moveTo>
                  <a:cubicBezTo>
                    <a:pt x="11875" y="95512"/>
                    <a:pt x="13885" y="101132"/>
                    <a:pt x="16609" y="106418"/>
                  </a:cubicBezTo>
                  <a:cubicBezTo>
                    <a:pt x="17818" y="108761"/>
                    <a:pt x="16904" y="111638"/>
                    <a:pt x="14561" y="112847"/>
                  </a:cubicBezTo>
                  <a:cubicBezTo>
                    <a:pt x="13866" y="113209"/>
                    <a:pt x="13113" y="113381"/>
                    <a:pt x="12380" y="113381"/>
                  </a:cubicBezTo>
                  <a:cubicBezTo>
                    <a:pt x="10656" y="113381"/>
                    <a:pt x="8989" y="112438"/>
                    <a:pt x="8141" y="110800"/>
                  </a:cubicBezTo>
                  <a:cubicBezTo>
                    <a:pt x="5026" y="104761"/>
                    <a:pt x="2731" y="98322"/>
                    <a:pt x="1331" y="91673"/>
                  </a:cubicBezTo>
                  <a:cubicBezTo>
                    <a:pt x="788" y="89092"/>
                    <a:pt x="2436" y="86568"/>
                    <a:pt x="5007" y="86025"/>
                  </a:cubicBezTo>
                  <a:cubicBezTo>
                    <a:pt x="7627" y="85530"/>
                    <a:pt x="10113" y="87130"/>
                    <a:pt x="10656" y="89702"/>
                  </a:cubicBezTo>
                  <a:close/>
                  <a:moveTo>
                    <a:pt x="40397" y="132353"/>
                  </a:moveTo>
                  <a:cubicBezTo>
                    <a:pt x="42626" y="133753"/>
                    <a:pt x="43293" y="136706"/>
                    <a:pt x="41883" y="138934"/>
                  </a:cubicBezTo>
                  <a:cubicBezTo>
                    <a:pt x="40988" y="140363"/>
                    <a:pt x="39435" y="141154"/>
                    <a:pt x="37854" y="141154"/>
                  </a:cubicBezTo>
                  <a:cubicBezTo>
                    <a:pt x="36988" y="141154"/>
                    <a:pt x="36102" y="140925"/>
                    <a:pt x="35311" y="140420"/>
                  </a:cubicBezTo>
                  <a:cubicBezTo>
                    <a:pt x="29587" y="136820"/>
                    <a:pt x="24357" y="132448"/>
                    <a:pt x="19757" y="127419"/>
                  </a:cubicBezTo>
                  <a:cubicBezTo>
                    <a:pt x="17976" y="125485"/>
                    <a:pt x="18100" y="122466"/>
                    <a:pt x="20043" y="120685"/>
                  </a:cubicBezTo>
                  <a:cubicBezTo>
                    <a:pt x="21976" y="118913"/>
                    <a:pt x="24986" y="119037"/>
                    <a:pt x="26777" y="120970"/>
                  </a:cubicBezTo>
                  <a:cubicBezTo>
                    <a:pt x="30806" y="125361"/>
                    <a:pt x="35387" y="129190"/>
                    <a:pt x="40397" y="132353"/>
                  </a:cubicBezTo>
                  <a:close/>
                  <a:moveTo>
                    <a:pt x="127589" y="33525"/>
                  </a:moveTo>
                  <a:cubicBezTo>
                    <a:pt x="123827" y="28925"/>
                    <a:pt x="119474" y="24838"/>
                    <a:pt x="114645" y="21390"/>
                  </a:cubicBezTo>
                  <a:cubicBezTo>
                    <a:pt x="112502" y="19866"/>
                    <a:pt x="111997" y="16885"/>
                    <a:pt x="113521" y="14742"/>
                  </a:cubicBezTo>
                  <a:cubicBezTo>
                    <a:pt x="115064" y="12580"/>
                    <a:pt x="118036" y="12104"/>
                    <a:pt x="120169" y="13618"/>
                  </a:cubicBezTo>
                  <a:cubicBezTo>
                    <a:pt x="125694" y="17561"/>
                    <a:pt x="130666" y="22229"/>
                    <a:pt x="134962" y="27486"/>
                  </a:cubicBezTo>
                  <a:cubicBezTo>
                    <a:pt x="136629" y="29525"/>
                    <a:pt x="136333" y="32535"/>
                    <a:pt x="134295" y="34201"/>
                  </a:cubicBezTo>
                  <a:cubicBezTo>
                    <a:pt x="133409" y="34925"/>
                    <a:pt x="132333" y="35278"/>
                    <a:pt x="131276" y="35278"/>
                  </a:cubicBezTo>
                  <a:cubicBezTo>
                    <a:pt x="129894" y="35278"/>
                    <a:pt x="128532" y="34678"/>
                    <a:pt x="127589" y="33525"/>
                  </a:cubicBezTo>
                  <a:close/>
                  <a:moveTo>
                    <a:pt x="16525" y="40747"/>
                  </a:moveTo>
                  <a:cubicBezTo>
                    <a:pt x="15611" y="40747"/>
                    <a:pt x="14687" y="40490"/>
                    <a:pt x="13868" y="39937"/>
                  </a:cubicBezTo>
                  <a:cubicBezTo>
                    <a:pt x="11686" y="38471"/>
                    <a:pt x="11105" y="35508"/>
                    <a:pt x="12572" y="33317"/>
                  </a:cubicBezTo>
                  <a:cubicBezTo>
                    <a:pt x="16354" y="27679"/>
                    <a:pt x="20868" y="22573"/>
                    <a:pt x="25993" y="18125"/>
                  </a:cubicBezTo>
                  <a:cubicBezTo>
                    <a:pt x="27984" y="16392"/>
                    <a:pt x="30994" y="16611"/>
                    <a:pt x="32718" y="18601"/>
                  </a:cubicBezTo>
                  <a:cubicBezTo>
                    <a:pt x="34442" y="20592"/>
                    <a:pt x="34222" y="23602"/>
                    <a:pt x="32241" y="25336"/>
                  </a:cubicBezTo>
                  <a:cubicBezTo>
                    <a:pt x="27745" y="29231"/>
                    <a:pt x="23793" y="33698"/>
                    <a:pt x="20487" y="38632"/>
                  </a:cubicBezTo>
                  <a:cubicBezTo>
                    <a:pt x="19564" y="40004"/>
                    <a:pt x="18059" y="40747"/>
                    <a:pt x="16525" y="40747"/>
                  </a:cubicBezTo>
                  <a:close/>
                  <a:moveTo>
                    <a:pt x="141898" y="65660"/>
                  </a:moveTo>
                  <a:cubicBezTo>
                    <a:pt x="141012" y="59803"/>
                    <a:pt x="139326" y="54078"/>
                    <a:pt x="136907" y="48639"/>
                  </a:cubicBezTo>
                  <a:cubicBezTo>
                    <a:pt x="135840" y="46230"/>
                    <a:pt x="136916" y="43410"/>
                    <a:pt x="139317" y="42334"/>
                  </a:cubicBezTo>
                  <a:cubicBezTo>
                    <a:pt x="141726" y="41267"/>
                    <a:pt x="144555" y="42343"/>
                    <a:pt x="145622" y="44753"/>
                  </a:cubicBezTo>
                  <a:cubicBezTo>
                    <a:pt x="148384" y="50973"/>
                    <a:pt x="150308" y="57526"/>
                    <a:pt x="151318" y="64232"/>
                  </a:cubicBezTo>
                  <a:cubicBezTo>
                    <a:pt x="151718" y="66842"/>
                    <a:pt x="149918" y="69270"/>
                    <a:pt x="147327" y="69661"/>
                  </a:cubicBezTo>
                  <a:cubicBezTo>
                    <a:pt x="147079" y="69699"/>
                    <a:pt x="146841" y="69718"/>
                    <a:pt x="146603" y="69718"/>
                  </a:cubicBezTo>
                  <a:cubicBezTo>
                    <a:pt x="144279" y="69718"/>
                    <a:pt x="142250" y="68023"/>
                    <a:pt x="141898" y="65660"/>
                  </a:cubicBezTo>
                  <a:close/>
                  <a:moveTo>
                    <a:pt x="139953" y="108078"/>
                  </a:moveTo>
                  <a:cubicBezTo>
                    <a:pt x="142210" y="109421"/>
                    <a:pt x="142972" y="112345"/>
                    <a:pt x="141629" y="114622"/>
                  </a:cubicBezTo>
                  <a:cubicBezTo>
                    <a:pt x="138181" y="120442"/>
                    <a:pt x="133971" y="125804"/>
                    <a:pt x="129085" y="130557"/>
                  </a:cubicBezTo>
                  <a:cubicBezTo>
                    <a:pt x="128170" y="131462"/>
                    <a:pt x="126970" y="131910"/>
                    <a:pt x="125770" y="131910"/>
                  </a:cubicBezTo>
                  <a:cubicBezTo>
                    <a:pt x="124532" y="131910"/>
                    <a:pt x="123284" y="131424"/>
                    <a:pt x="122351" y="130462"/>
                  </a:cubicBezTo>
                  <a:cubicBezTo>
                    <a:pt x="120512" y="128567"/>
                    <a:pt x="120550" y="125547"/>
                    <a:pt x="122446" y="123718"/>
                  </a:cubicBezTo>
                  <a:cubicBezTo>
                    <a:pt x="126713" y="119546"/>
                    <a:pt x="130409" y="114850"/>
                    <a:pt x="133419" y="109755"/>
                  </a:cubicBezTo>
                  <a:cubicBezTo>
                    <a:pt x="134771" y="107488"/>
                    <a:pt x="137686" y="106745"/>
                    <a:pt x="139953" y="108078"/>
                  </a:cubicBezTo>
                  <a:close/>
                  <a:moveTo>
                    <a:pt x="108190" y="134300"/>
                  </a:moveTo>
                  <a:cubicBezTo>
                    <a:pt x="110495" y="133043"/>
                    <a:pt x="113390" y="133853"/>
                    <a:pt x="114667" y="136168"/>
                  </a:cubicBezTo>
                  <a:cubicBezTo>
                    <a:pt x="115943" y="138473"/>
                    <a:pt x="115105" y="141378"/>
                    <a:pt x="112809" y="142654"/>
                  </a:cubicBezTo>
                  <a:cubicBezTo>
                    <a:pt x="106866" y="145940"/>
                    <a:pt x="100513" y="148417"/>
                    <a:pt x="93921" y="150017"/>
                  </a:cubicBezTo>
                  <a:cubicBezTo>
                    <a:pt x="93540" y="150103"/>
                    <a:pt x="93159" y="150150"/>
                    <a:pt x="92797" y="150150"/>
                  </a:cubicBezTo>
                  <a:cubicBezTo>
                    <a:pt x="90645" y="150150"/>
                    <a:pt x="88692" y="148683"/>
                    <a:pt x="88159" y="146512"/>
                  </a:cubicBezTo>
                  <a:cubicBezTo>
                    <a:pt x="87540" y="143949"/>
                    <a:pt x="89111" y="141368"/>
                    <a:pt x="91664" y="140740"/>
                  </a:cubicBezTo>
                  <a:cubicBezTo>
                    <a:pt x="97436" y="139339"/>
                    <a:pt x="102999" y="137177"/>
                    <a:pt x="108190" y="134300"/>
                  </a:cubicBezTo>
                  <a:close/>
                  <a:moveTo>
                    <a:pt x="45001" y="16044"/>
                  </a:moveTo>
                  <a:cubicBezTo>
                    <a:pt x="43220" y="16044"/>
                    <a:pt x="41524" y="15044"/>
                    <a:pt x="40705" y="13339"/>
                  </a:cubicBezTo>
                  <a:cubicBezTo>
                    <a:pt x="39562" y="10967"/>
                    <a:pt x="40553" y="8110"/>
                    <a:pt x="42934" y="6976"/>
                  </a:cubicBezTo>
                  <a:cubicBezTo>
                    <a:pt x="49059" y="4023"/>
                    <a:pt x="55545" y="1918"/>
                    <a:pt x="62222" y="709"/>
                  </a:cubicBezTo>
                  <a:cubicBezTo>
                    <a:pt x="64794" y="251"/>
                    <a:pt x="67289" y="1966"/>
                    <a:pt x="67766" y="4557"/>
                  </a:cubicBezTo>
                  <a:cubicBezTo>
                    <a:pt x="68223" y="7147"/>
                    <a:pt x="66508" y="9624"/>
                    <a:pt x="63918" y="10100"/>
                  </a:cubicBezTo>
                  <a:cubicBezTo>
                    <a:pt x="58088" y="11148"/>
                    <a:pt x="52411" y="12996"/>
                    <a:pt x="47058" y="15577"/>
                  </a:cubicBezTo>
                  <a:cubicBezTo>
                    <a:pt x="46401" y="15891"/>
                    <a:pt x="45696" y="16044"/>
                    <a:pt x="45001" y="16044"/>
                  </a:cubicBezTo>
                  <a:close/>
                  <a:moveTo>
                    <a:pt x="147427" y="71037"/>
                  </a:moveTo>
                  <a:cubicBezTo>
                    <a:pt x="150065" y="71037"/>
                    <a:pt x="152190" y="73171"/>
                    <a:pt x="152190" y="75810"/>
                  </a:cubicBezTo>
                  <a:cubicBezTo>
                    <a:pt x="152190" y="82620"/>
                    <a:pt x="151294" y="89383"/>
                    <a:pt x="149523" y="95907"/>
                  </a:cubicBezTo>
                  <a:cubicBezTo>
                    <a:pt x="148942" y="98031"/>
                    <a:pt x="147027" y="99431"/>
                    <a:pt x="144922" y="99431"/>
                  </a:cubicBezTo>
                  <a:cubicBezTo>
                    <a:pt x="144512" y="99431"/>
                    <a:pt x="144093" y="99374"/>
                    <a:pt x="143674" y="99260"/>
                  </a:cubicBezTo>
                  <a:cubicBezTo>
                    <a:pt x="141131" y="98574"/>
                    <a:pt x="139636" y="95955"/>
                    <a:pt x="140321" y="93412"/>
                  </a:cubicBezTo>
                  <a:cubicBezTo>
                    <a:pt x="141874" y="87697"/>
                    <a:pt x="142665" y="81772"/>
                    <a:pt x="142665" y="75810"/>
                  </a:cubicBezTo>
                  <a:cubicBezTo>
                    <a:pt x="142665" y="73171"/>
                    <a:pt x="144789" y="71037"/>
                    <a:pt x="147427" y="71037"/>
                  </a:cubicBezTo>
                  <a:close/>
                  <a:moveTo>
                    <a:pt x="4563" y="76493"/>
                  </a:moveTo>
                  <a:cubicBezTo>
                    <a:pt x="4477" y="76493"/>
                    <a:pt x="4382" y="76493"/>
                    <a:pt x="4296" y="76484"/>
                  </a:cubicBezTo>
                  <a:cubicBezTo>
                    <a:pt x="1667" y="76341"/>
                    <a:pt x="-352" y="74084"/>
                    <a:pt x="-200" y="71455"/>
                  </a:cubicBezTo>
                  <a:cubicBezTo>
                    <a:pt x="181" y="64644"/>
                    <a:pt x="1467" y="57939"/>
                    <a:pt x="3620" y="51519"/>
                  </a:cubicBezTo>
                  <a:cubicBezTo>
                    <a:pt x="4458" y="49023"/>
                    <a:pt x="7172" y="47699"/>
                    <a:pt x="9659" y="48518"/>
                  </a:cubicBezTo>
                  <a:cubicBezTo>
                    <a:pt x="12154" y="49357"/>
                    <a:pt x="13497" y="52062"/>
                    <a:pt x="12659" y="54557"/>
                  </a:cubicBezTo>
                  <a:cubicBezTo>
                    <a:pt x="10773" y="60167"/>
                    <a:pt x="9649" y="66035"/>
                    <a:pt x="9316" y="71988"/>
                  </a:cubicBezTo>
                  <a:cubicBezTo>
                    <a:pt x="9173" y="74531"/>
                    <a:pt x="7068" y="76493"/>
                    <a:pt x="4563" y="76493"/>
                  </a:cubicBezTo>
                  <a:close/>
                  <a:moveTo>
                    <a:pt x="81646" y="9251"/>
                  </a:moveTo>
                  <a:cubicBezTo>
                    <a:pt x="79026" y="9032"/>
                    <a:pt x="77083" y="6717"/>
                    <a:pt x="77302" y="4088"/>
                  </a:cubicBezTo>
                  <a:cubicBezTo>
                    <a:pt x="77521" y="1469"/>
                    <a:pt x="79731" y="-551"/>
                    <a:pt x="82455" y="-255"/>
                  </a:cubicBezTo>
                  <a:cubicBezTo>
                    <a:pt x="89218" y="316"/>
                    <a:pt x="95876" y="1793"/>
                    <a:pt x="102239" y="4136"/>
                  </a:cubicBezTo>
                  <a:cubicBezTo>
                    <a:pt x="104715" y="5041"/>
                    <a:pt x="105982" y="7784"/>
                    <a:pt x="105077" y="10260"/>
                  </a:cubicBezTo>
                  <a:cubicBezTo>
                    <a:pt x="104372" y="12184"/>
                    <a:pt x="102553" y="13385"/>
                    <a:pt x="100600" y="13385"/>
                  </a:cubicBezTo>
                  <a:cubicBezTo>
                    <a:pt x="100057" y="13385"/>
                    <a:pt x="99505" y="13289"/>
                    <a:pt x="98962" y="13089"/>
                  </a:cubicBezTo>
                  <a:cubicBezTo>
                    <a:pt x="93390" y="11051"/>
                    <a:pt x="87561" y="9755"/>
                    <a:pt x="81646" y="9251"/>
                  </a:cubicBezTo>
                  <a:close/>
                  <a:moveTo>
                    <a:pt x="74027" y="142575"/>
                  </a:moveTo>
                  <a:cubicBezTo>
                    <a:pt x="76665" y="142651"/>
                    <a:pt x="78732" y="144852"/>
                    <a:pt x="78656" y="147490"/>
                  </a:cubicBezTo>
                  <a:cubicBezTo>
                    <a:pt x="78579" y="150071"/>
                    <a:pt x="76465" y="152119"/>
                    <a:pt x="73893" y="152119"/>
                  </a:cubicBezTo>
                  <a:lnTo>
                    <a:pt x="73760" y="152119"/>
                  </a:lnTo>
                  <a:cubicBezTo>
                    <a:pt x="66949" y="151919"/>
                    <a:pt x="60225" y="150833"/>
                    <a:pt x="53748" y="148862"/>
                  </a:cubicBezTo>
                  <a:cubicBezTo>
                    <a:pt x="51233" y="148099"/>
                    <a:pt x="49814" y="145432"/>
                    <a:pt x="50576" y="142918"/>
                  </a:cubicBezTo>
                  <a:cubicBezTo>
                    <a:pt x="51338" y="140384"/>
                    <a:pt x="53995" y="138965"/>
                    <a:pt x="56520" y="139736"/>
                  </a:cubicBezTo>
                  <a:cubicBezTo>
                    <a:pt x="62177" y="141451"/>
                    <a:pt x="68073" y="142403"/>
                    <a:pt x="74027" y="142575"/>
                  </a:cubicBezTo>
                  <a:close/>
                  <a:moveTo>
                    <a:pt x="114093" y="47342"/>
                  </a:moveTo>
                  <a:cubicBezTo>
                    <a:pt x="116722" y="47342"/>
                    <a:pt x="118856" y="49476"/>
                    <a:pt x="118856" y="52105"/>
                  </a:cubicBezTo>
                  <a:cubicBezTo>
                    <a:pt x="118856" y="53419"/>
                    <a:pt x="118323" y="54610"/>
                    <a:pt x="117456" y="55476"/>
                  </a:cubicBezTo>
                  <a:lnTo>
                    <a:pt x="69840" y="103092"/>
                  </a:lnTo>
                  <a:cubicBezTo>
                    <a:pt x="68973" y="103959"/>
                    <a:pt x="67783" y="104492"/>
                    <a:pt x="66468" y="104492"/>
                  </a:cubicBezTo>
                  <a:cubicBezTo>
                    <a:pt x="65306" y="104492"/>
                    <a:pt x="64287" y="104025"/>
                    <a:pt x="63459" y="103340"/>
                  </a:cubicBezTo>
                  <a:lnTo>
                    <a:pt x="63420" y="103387"/>
                  </a:lnTo>
                  <a:lnTo>
                    <a:pt x="34845" y="79575"/>
                  </a:lnTo>
                  <a:lnTo>
                    <a:pt x="34884" y="79527"/>
                  </a:lnTo>
                  <a:cubicBezTo>
                    <a:pt x="33836" y="78651"/>
                    <a:pt x="33131" y="77384"/>
                    <a:pt x="33131" y="75917"/>
                  </a:cubicBezTo>
                  <a:cubicBezTo>
                    <a:pt x="33131" y="73288"/>
                    <a:pt x="35265" y="71155"/>
                    <a:pt x="37893" y="71155"/>
                  </a:cubicBezTo>
                  <a:cubicBezTo>
                    <a:pt x="39055" y="71155"/>
                    <a:pt x="40075" y="71621"/>
                    <a:pt x="40903" y="72307"/>
                  </a:cubicBezTo>
                  <a:lnTo>
                    <a:pt x="40941" y="72259"/>
                  </a:lnTo>
                  <a:lnTo>
                    <a:pt x="66173" y="93291"/>
                  </a:lnTo>
                  <a:lnTo>
                    <a:pt x="110722" y="48742"/>
                  </a:lnTo>
                  <a:cubicBezTo>
                    <a:pt x="111588" y="47876"/>
                    <a:pt x="112779" y="47342"/>
                    <a:pt x="114093" y="47342"/>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grpSp>
      <p:grpSp>
        <p:nvGrpSpPr>
          <p:cNvPr id="14" name="Group 13">
            <a:extLst>
              <a:ext uri="{FF2B5EF4-FFF2-40B4-BE49-F238E27FC236}">
                <a16:creationId xmlns:a16="http://schemas.microsoft.com/office/drawing/2014/main" id="{95F54E9A-A40C-4E45-A7AD-644BA0B9F35A}"/>
              </a:ext>
            </a:extLst>
          </p:cNvPr>
          <p:cNvGrpSpPr/>
          <p:nvPr/>
        </p:nvGrpSpPr>
        <p:grpSpPr>
          <a:xfrm>
            <a:off x="6400445" y="2332268"/>
            <a:ext cx="2151900" cy="2763024"/>
            <a:chOff x="4572000" y="1602828"/>
            <a:chExt cx="1601193" cy="2055920"/>
          </a:xfrm>
        </p:grpSpPr>
        <p:grpSp>
          <p:nvGrpSpPr>
            <p:cNvPr id="42" name="Group 41">
              <a:extLst>
                <a:ext uri="{FF2B5EF4-FFF2-40B4-BE49-F238E27FC236}">
                  <a16:creationId xmlns:a16="http://schemas.microsoft.com/office/drawing/2014/main" id="{9F74A07D-2509-0AA8-1BD7-7647A48A777E}"/>
                </a:ext>
              </a:extLst>
            </p:cNvPr>
            <p:cNvGrpSpPr/>
            <p:nvPr/>
          </p:nvGrpSpPr>
          <p:grpSpPr>
            <a:xfrm>
              <a:off x="4911721" y="1602828"/>
              <a:ext cx="903164" cy="1594944"/>
              <a:chOff x="4883426" y="1602828"/>
              <a:chExt cx="903164" cy="1594944"/>
            </a:xfrm>
          </p:grpSpPr>
          <p:grpSp>
            <p:nvGrpSpPr>
              <p:cNvPr id="45" name="Group 44">
                <a:extLst>
                  <a:ext uri="{FF2B5EF4-FFF2-40B4-BE49-F238E27FC236}">
                    <a16:creationId xmlns:a16="http://schemas.microsoft.com/office/drawing/2014/main" id="{AE235F8A-8B0F-2DF1-55EC-7BCF9D0EE4E7}"/>
                  </a:ext>
                </a:extLst>
              </p:cNvPr>
              <p:cNvGrpSpPr/>
              <p:nvPr/>
            </p:nvGrpSpPr>
            <p:grpSpPr>
              <a:xfrm>
                <a:off x="4883426" y="2294608"/>
                <a:ext cx="903164" cy="903164"/>
                <a:chOff x="5220068" y="2378748"/>
                <a:chExt cx="807534" cy="807534"/>
              </a:xfrm>
            </p:grpSpPr>
            <p:sp>
              <p:nvSpPr>
                <p:cNvPr id="49" name="Oval 48">
                  <a:extLst>
                    <a:ext uri="{FF2B5EF4-FFF2-40B4-BE49-F238E27FC236}">
                      <a16:creationId xmlns:a16="http://schemas.microsoft.com/office/drawing/2014/main" id="{80548DDA-6AF7-B4BC-B98C-4AD6B9BB65F8}"/>
                    </a:ext>
                  </a:extLst>
                </p:cNvPr>
                <p:cNvSpPr/>
                <p:nvPr/>
              </p:nvSpPr>
              <p:spPr>
                <a:xfrm>
                  <a:off x="5220068" y="2378748"/>
                  <a:ext cx="807534" cy="807534"/>
                </a:xfrm>
                <a:prstGeom prst="ellipse">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white"/>
                    </a:solidFill>
                    <a:effectLst/>
                    <a:uLnTx/>
                    <a:uFillTx/>
                    <a:latin typeface="Calibri"/>
                    <a:ea typeface="+mn-ea"/>
                    <a:cs typeface="+mn-cs"/>
                  </a:endParaRPr>
                </a:p>
              </p:txBody>
            </p:sp>
            <p:pic>
              <p:nvPicPr>
                <p:cNvPr id="50" name="Graphic 49">
                  <a:extLst>
                    <a:ext uri="{FF2B5EF4-FFF2-40B4-BE49-F238E27FC236}">
                      <a16:creationId xmlns:a16="http://schemas.microsoft.com/office/drawing/2014/main" id="{422CE2A1-F5D8-B305-DE17-28B25A284FF8}"/>
                    </a:ext>
                  </a:extLst>
                </p:cNvPr>
                <p:cNvPicPr>
                  <a:picLocks noChangeAspect="1"/>
                </p:cNvPicPr>
                <p:nvPr/>
              </p:nvPicPr>
              <p:blipFill>
                <a:blip r:embed="rId5" cstate="screen">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405532" y="2564212"/>
                  <a:ext cx="436607" cy="436607"/>
                </a:xfrm>
                <a:prstGeom prst="rect">
                  <a:avLst/>
                </a:prstGeom>
              </p:spPr>
            </p:pic>
          </p:grpSp>
          <p:sp>
            <p:nvSpPr>
              <p:cNvPr id="46" name="Oval 45">
                <a:extLst>
                  <a:ext uri="{FF2B5EF4-FFF2-40B4-BE49-F238E27FC236}">
                    <a16:creationId xmlns:a16="http://schemas.microsoft.com/office/drawing/2014/main" id="{3A436929-42DB-7D12-469B-92667A05A388}"/>
                  </a:ext>
                </a:extLst>
              </p:cNvPr>
              <p:cNvSpPr/>
              <p:nvPr/>
            </p:nvSpPr>
            <p:spPr>
              <a:xfrm>
                <a:off x="5201200" y="1602828"/>
                <a:ext cx="267616" cy="267616"/>
              </a:xfrm>
              <a:prstGeom prst="ellipse">
                <a:avLst/>
              </a:prstGeom>
              <a:gradFill flip="none" rotWithShape="1">
                <a:gsLst>
                  <a:gs pos="0">
                    <a:schemeClr val="accent3"/>
                  </a:gs>
                  <a:gs pos="100000">
                    <a:schemeClr val="accent2"/>
                  </a:gs>
                </a:gsLst>
                <a:lin ang="0" scaled="1"/>
                <a:tileRect/>
              </a:gradFill>
              <a:ln>
                <a:noFill/>
              </a:ln>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Calibri"/>
                  <a:ea typeface="+mn-ea"/>
                  <a:cs typeface="+mn-cs"/>
                </a:endParaRPr>
              </a:p>
            </p:txBody>
          </p:sp>
          <p:cxnSp>
            <p:nvCxnSpPr>
              <p:cNvPr id="47" name="Straight Connector 46">
                <a:extLst>
                  <a:ext uri="{FF2B5EF4-FFF2-40B4-BE49-F238E27FC236}">
                    <a16:creationId xmlns:a16="http://schemas.microsoft.com/office/drawing/2014/main" id="{A686D3A0-BE2C-23E7-5802-1DD62C5ABBCD}"/>
                  </a:ext>
                </a:extLst>
              </p:cNvPr>
              <p:cNvCxnSpPr>
                <a:cxnSpLocks/>
                <a:stCxn id="46" idx="4"/>
                <a:endCxn id="49" idx="0"/>
              </p:cNvCxnSpPr>
              <p:nvPr/>
            </p:nvCxnSpPr>
            <p:spPr>
              <a:xfrm>
                <a:off x="5335008" y="1870444"/>
                <a:ext cx="0" cy="424164"/>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48" name="Oval 47">
                <a:extLst>
                  <a:ext uri="{FF2B5EF4-FFF2-40B4-BE49-F238E27FC236}">
                    <a16:creationId xmlns:a16="http://schemas.microsoft.com/office/drawing/2014/main" id="{128E8205-F5BF-7A92-F5F1-9851B8B62671}"/>
                  </a:ext>
                </a:extLst>
              </p:cNvPr>
              <p:cNvSpPr/>
              <p:nvPr/>
            </p:nvSpPr>
            <p:spPr>
              <a:xfrm>
                <a:off x="4883426" y="2294608"/>
                <a:ext cx="903164" cy="903164"/>
              </a:xfrm>
              <a:prstGeom prst="ellipse">
                <a:avLst/>
              </a:prstGeom>
              <a:solidFill>
                <a:schemeClr val="bg1">
                  <a:lumMod val="95000"/>
                </a:schemeClr>
              </a:solidFill>
              <a:ln>
                <a:solidFill>
                  <a:srgbClr val="239AC4"/>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white"/>
                  </a:solidFill>
                  <a:effectLst/>
                  <a:uLnTx/>
                  <a:uFillTx/>
                  <a:latin typeface="Calibri"/>
                  <a:ea typeface="+mn-ea"/>
                  <a:cs typeface="+mn-cs"/>
                </a:endParaRPr>
              </a:p>
            </p:txBody>
          </p:sp>
        </p:grpSp>
        <p:sp>
          <p:nvSpPr>
            <p:cNvPr id="43" name="TextBox 42">
              <a:extLst>
                <a:ext uri="{FF2B5EF4-FFF2-40B4-BE49-F238E27FC236}">
                  <a16:creationId xmlns:a16="http://schemas.microsoft.com/office/drawing/2014/main" id="{87EB9B48-098C-EB9B-EFAF-C0A43F767C97}"/>
                </a:ext>
              </a:extLst>
            </p:cNvPr>
            <p:cNvSpPr txBox="1"/>
            <p:nvPr/>
          </p:nvSpPr>
          <p:spPr>
            <a:xfrm>
              <a:off x="4572000" y="3343325"/>
              <a:ext cx="1601193" cy="315423"/>
            </a:xfrm>
            <a:prstGeom prst="rect">
              <a:avLst/>
            </a:prstGeom>
            <a:noFill/>
          </p:spPr>
          <p:txBody>
            <a:bodyPr wrap="square">
              <a:spAutoFit/>
            </a:bodyPr>
            <a:lstStyle/>
            <a:p>
              <a:pPr marL="0" marR="0" lvl="1" indent="0" algn="ctr" defTabSz="1219170" rtl="0" eaLnBrk="1" fontAlgn="auto" latinLnBrk="0" hangingPunct="1">
                <a:lnSpc>
                  <a:spcPct val="100000"/>
                </a:lnSpc>
                <a:spcBef>
                  <a:spcPts val="0"/>
                </a:spcBef>
                <a:spcAft>
                  <a:spcPts val="0"/>
                </a:spcAft>
                <a:buClr>
                  <a:srgbClr val="C00000"/>
                </a:buClr>
                <a:buSzTx/>
                <a:buFontTx/>
                <a:buNone/>
                <a:tabLst/>
                <a:defRPr/>
              </a:pPr>
              <a:r>
                <a:rPr kumimoji="0" lang="en-US" altLang="fr-FR" sz="2133" b="0" i="0" u="none" strike="noStrike" kern="1200" cap="none" spc="0" normalizeH="0" baseline="0" noProof="0" dirty="0">
                  <a:ln>
                    <a:noFill/>
                  </a:ln>
                  <a:solidFill>
                    <a:srgbClr val="000000"/>
                  </a:solidFill>
                  <a:effectLst/>
                  <a:uLnTx/>
                  <a:uFillTx/>
                  <a:latin typeface="Georgia"/>
                  <a:ea typeface="+mn-ea"/>
                  <a:cs typeface="Arial" charset="0"/>
                </a:rPr>
                <a:t>Reflections</a:t>
              </a:r>
            </a:p>
          </p:txBody>
        </p:sp>
        <p:sp>
          <p:nvSpPr>
            <p:cNvPr id="44" name="Freeform: Shape 43">
              <a:extLst>
                <a:ext uri="{FF2B5EF4-FFF2-40B4-BE49-F238E27FC236}">
                  <a16:creationId xmlns:a16="http://schemas.microsoft.com/office/drawing/2014/main" id="{644E3112-80AA-60CA-18C9-CC1E32F3EC09}"/>
                </a:ext>
              </a:extLst>
            </p:cNvPr>
            <p:cNvSpPr/>
            <p:nvPr/>
          </p:nvSpPr>
          <p:spPr>
            <a:xfrm>
              <a:off x="5083283" y="2613958"/>
              <a:ext cx="560040" cy="264464"/>
            </a:xfrm>
            <a:custGeom>
              <a:avLst/>
              <a:gdLst>
                <a:gd name="connsiteX0" fmla="*/ 422624 w 685800"/>
                <a:gd name="connsiteY0" fmla="*/ 285750 h 323850"/>
                <a:gd name="connsiteX1" fmla="*/ 616744 w 685800"/>
                <a:gd name="connsiteY1" fmla="*/ 81344 h 323850"/>
                <a:gd name="connsiteX2" fmla="*/ 647795 w 685800"/>
                <a:gd name="connsiteY2" fmla="*/ 110680 h 323850"/>
                <a:gd name="connsiteX3" fmla="*/ 674370 w 685800"/>
                <a:gd name="connsiteY3" fmla="*/ 0 h 323850"/>
                <a:gd name="connsiteX4" fmla="*/ 565023 w 685800"/>
                <a:gd name="connsiteY4" fmla="*/ 32290 h 323850"/>
                <a:gd name="connsiteX5" fmla="*/ 596075 w 685800"/>
                <a:gd name="connsiteY5" fmla="*/ 61722 h 323850"/>
                <a:gd name="connsiteX6" fmla="*/ 414338 w 685800"/>
                <a:gd name="connsiteY6" fmla="*/ 253079 h 323850"/>
                <a:gd name="connsiteX7" fmla="*/ 362617 w 685800"/>
                <a:gd name="connsiteY7" fmla="*/ 198587 h 323850"/>
                <a:gd name="connsiteX8" fmla="*/ 473869 w 685800"/>
                <a:gd name="connsiteY8" fmla="*/ 81429 h 323850"/>
                <a:gd name="connsiteX9" fmla="*/ 504920 w 685800"/>
                <a:gd name="connsiteY9" fmla="*/ 110671 h 323850"/>
                <a:gd name="connsiteX10" fmla="*/ 531495 w 685800"/>
                <a:gd name="connsiteY10" fmla="*/ 0 h 323850"/>
                <a:gd name="connsiteX11" fmla="*/ 422148 w 685800"/>
                <a:gd name="connsiteY11" fmla="*/ 32290 h 323850"/>
                <a:gd name="connsiteX12" fmla="*/ 453200 w 685800"/>
                <a:gd name="connsiteY12" fmla="*/ 61722 h 323850"/>
                <a:gd name="connsiteX13" fmla="*/ 342900 w 685800"/>
                <a:gd name="connsiteY13" fmla="*/ 177737 h 323850"/>
                <a:gd name="connsiteX14" fmla="*/ 190881 w 685800"/>
                <a:gd name="connsiteY14" fmla="*/ 17907 h 323850"/>
                <a:gd name="connsiteX15" fmla="*/ 171164 w 685800"/>
                <a:gd name="connsiteY15" fmla="*/ 38576 h 323850"/>
                <a:gd name="connsiteX16" fmla="*/ 323183 w 685800"/>
                <a:gd name="connsiteY16" fmla="*/ 198596 h 323850"/>
                <a:gd name="connsiteX17" fmla="*/ 271463 w 685800"/>
                <a:gd name="connsiteY17" fmla="*/ 253079 h 323850"/>
                <a:gd name="connsiteX18" fmla="*/ 119444 w 685800"/>
                <a:gd name="connsiteY18" fmla="*/ 93059 h 323850"/>
                <a:gd name="connsiteX19" fmla="*/ 99727 w 685800"/>
                <a:gd name="connsiteY19" fmla="*/ 113919 h 323850"/>
                <a:gd name="connsiteX20" fmla="*/ 263081 w 685800"/>
                <a:gd name="connsiteY20" fmla="*/ 285750 h 323850"/>
                <a:gd name="connsiteX21" fmla="*/ 0 w 685800"/>
                <a:gd name="connsiteY21" fmla="*/ 285750 h 323850"/>
                <a:gd name="connsiteX22" fmla="*/ 0 w 685800"/>
                <a:gd name="connsiteY22" fmla="*/ 323850 h 323850"/>
                <a:gd name="connsiteX23" fmla="*/ 685800 w 685800"/>
                <a:gd name="connsiteY23" fmla="*/ 323850 h 323850"/>
                <a:gd name="connsiteX24" fmla="*/ 685800 w 685800"/>
                <a:gd name="connsiteY24" fmla="*/ 285750 h 323850"/>
                <a:gd name="connsiteX25" fmla="*/ 422624 w 685800"/>
                <a:gd name="connsiteY25" fmla="*/ 285750 h 323850"/>
                <a:gd name="connsiteX26" fmla="*/ 279845 w 685800"/>
                <a:gd name="connsiteY26" fmla="*/ 285750 h 323850"/>
                <a:gd name="connsiteX27" fmla="*/ 342900 w 685800"/>
                <a:gd name="connsiteY27" fmla="*/ 219361 h 323850"/>
                <a:gd name="connsiteX28" fmla="*/ 406051 w 685800"/>
                <a:gd name="connsiteY28" fmla="*/ 285750 h 323850"/>
                <a:gd name="connsiteX29" fmla="*/ 279845 w 685800"/>
                <a:gd name="connsiteY29" fmla="*/ 285750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85800" h="323850">
                  <a:moveTo>
                    <a:pt x="422624" y="285750"/>
                  </a:moveTo>
                  <a:lnTo>
                    <a:pt x="616744" y="81344"/>
                  </a:lnTo>
                  <a:lnTo>
                    <a:pt x="647795" y="110680"/>
                  </a:lnTo>
                  <a:lnTo>
                    <a:pt x="674370" y="0"/>
                  </a:lnTo>
                  <a:lnTo>
                    <a:pt x="565023" y="32290"/>
                  </a:lnTo>
                  <a:lnTo>
                    <a:pt x="596075" y="61722"/>
                  </a:lnTo>
                  <a:lnTo>
                    <a:pt x="414338" y="253079"/>
                  </a:lnTo>
                  <a:lnTo>
                    <a:pt x="362617" y="198587"/>
                  </a:lnTo>
                  <a:lnTo>
                    <a:pt x="473869" y="81429"/>
                  </a:lnTo>
                  <a:lnTo>
                    <a:pt x="504920" y="110671"/>
                  </a:lnTo>
                  <a:lnTo>
                    <a:pt x="531495" y="0"/>
                  </a:lnTo>
                  <a:lnTo>
                    <a:pt x="422148" y="32290"/>
                  </a:lnTo>
                  <a:lnTo>
                    <a:pt x="453200" y="61722"/>
                  </a:lnTo>
                  <a:lnTo>
                    <a:pt x="342900" y="177737"/>
                  </a:lnTo>
                  <a:lnTo>
                    <a:pt x="190881" y="17907"/>
                  </a:lnTo>
                  <a:lnTo>
                    <a:pt x="171164" y="38576"/>
                  </a:lnTo>
                  <a:lnTo>
                    <a:pt x="323183" y="198596"/>
                  </a:lnTo>
                  <a:lnTo>
                    <a:pt x="271463" y="253079"/>
                  </a:lnTo>
                  <a:lnTo>
                    <a:pt x="119444" y="93059"/>
                  </a:lnTo>
                  <a:lnTo>
                    <a:pt x="99727" y="113919"/>
                  </a:lnTo>
                  <a:lnTo>
                    <a:pt x="263081" y="285750"/>
                  </a:lnTo>
                  <a:lnTo>
                    <a:pt x="0" y="285750"/>
                  </a:lnTo>
                  <a:lnTo>
                    <a:pt x="0" y="323850"/>
                  </a:lnTo>
                  <a:lnTo>
                    <a:pt x="685800" y="323850"/>
                  </a:lnTo>
                  <a:lnTo>
                    <a:pt x="685800" y="285750"/>
                  </a:lnTo>
                  <a:lnTo>
                    <a:pt x="422624" y="285750"/>
                  </a:lnTo>
                  <a:close/>
                  <a:moveTo>
                    <a:pt x="279845" y="285750"/>
                  </a:moveTo>
                  <a:lnTo>
                    <a:pt x="342900" y="219361"/>
                  </a:lnTo>
                  <a:lnTo>
                    <a:pt x="406051" y="285750"/>
                  </a:lnTo>
                  <a:lnTo>
                    <a:pt x="279845" y="285750"/>
                  </a:ln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grpSp>
      <p:grpSp>
        <p:nvGrpSpPr>
          <p:cNvPr id="15" name="Group 14">
            <a:extLst>
              <a:ext uri="{FF2B5EF4-FFF2-40B4-BE49-F238E27FC236}">
                <a16:creationId xmlns:a16="http://schemas.microsoft.com/office/drawing/2014/main" id="{C008CD88-38A5-D200-4541-B08EC5AACE7A}"/>
              </a:ext>
            </a:extLst>
          </p:cNvPr>
          <p:cNvGrpSpPr/>
          <p:nvPr/>
        </p:nvGrpSpPr>
        <p:grpSpPr>
          <a:xfrm>
            <a:off x="9073681" y="2332267"/>
            <a:ext cx="2151900" cy="2773148"/>
            <a:chOff x="6145309" y="1602828"/>
            <a:chExt cx="1601193" cy="2063453"/>
          </a:xfrm>
        </p:grpSpPr>
        <p:grpSp>
          <p:nvGrpSpPr>
            <p:cNvPr id="16" name="Group 15">
              <a:extLst>
                <a:ext uri="{FF2B5EF4-FFF2-40B4-BE49-F238E27FC236}">
                  <a16:creationId xmlns:a16="http://schemas.microsoft.com/office/drawing/2014/main" id="{AB2D7BEE-C13E-9435-481F-02FE2AA03250}"/>
                </a:ext>
              </a:extLst>
            </p:cNvPr>
            <p:cNvGrpSpPr/>
            <p:nvPr/>
          </p:nvGrpSpPr>
          <p:grpSpPr>
            <a:xfrm>
              <a:off x="6494324" y="1602828"/>
              <a:ext cx="903164" cy="1594944"/>
              <a:chOff x="6272990" y="1602828"/>
              <a:chExt cx="903164" cy="1594944"/>
            </a:xfrm>
          </p:grpSpPr>
          <p:grpSp>
            <p:nvGrpSpPr>
              <p:cNvPr id="36" name="Group 35">
                <a:extLst>
                  <a:ext uri="{FF2B5EF4-FFF2-40B4-BE49-F238E27FC236}">
                    <a16:creationId xmlns:a16="http://schemas.microsoft.com/office/drawing/2014/main" id="{F6A0BF85-D68D-5B34-5077-5965CC3037A3}"/>
                  </a:ext>
                </a:extLst>
              </p:cNvPr>
              <p:cNvGrpSpPr/>
              <p:nvPr/>
            </p:nvGrpSpPr>
            <p:grpSpPr>
              <a:xfrm>
                <a:off x="6272990" y="2294608"/>
                <a:ext cx="903164" cy="903164"/>
                <a:chOff x="6462500" y="2378748"/>
                <a:chExt cx="807534" cy="807534"/>
              </a:xfrm>
            </p:grpSpPr>
            <p:sp>
              <p:nvSpPr>
                <p:cNvPr id="40" name="Oval 39">
                  <a:extLst>
                    <a:ext uri="{FF2B5EF4-FFF2-40B4-BE49-F238E27FC236}">
                      <a16:creationId xmlns:a16="http://schemas.microsoft.com/office/drawing/2014/main" id="{C6BF48DB-DA5C-E6E1-EA26-94F05DE68252}"/>
                    </a:ext>
                  </a:extLst>
                </p:cNvPr>
                <p:cNvSpPr/>
                <p:nvPr/>
              </p:nvSpPr>
              <p:spPr>
                <a:xfrm>
                  <a:off x="6462500" y="2378748"/>
                  <a:ext cx="807534" cy="807534"/>
                </a:xfrm>
                <a:prstGeom prst="ellipse">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white"/>
                    </a:solidFill>
                    <a:effectLst/>
                    <a:uLnTx/>
                    <a:uFillTx/>
                    <a:latin typeface="Calibri"/>
                    <a:ea typeface="+mn-ea"/>
                    <a:cs typeface="+mn-cs"/>
                  </a:endParaRPr>
                </a:p>
              </p:txBody>
            </p:sp>
            <p:pic>
              <p:nvPicPr>
                <p:cNvPr id="41" name="Graphic 40">
                  <a:extLst>
                    <a:ext uri="{FF2B5EF4-FFF2-40B4-BE49-F238E27FC236}">
                      <a16:creationId xmlns:a16="http://schemas.microsoft.com/office/drawing/2014/main" id="{11A599AA-1F92-7CD7-DE9B-E11DC6DF751B}"/>
                    </a:ext>
                  </a:extLst>
                </p:cNvPr>
                <p:cNvPicPr>
                  <a:picLocks noChangeAspect="1"/>
                </p:cNvPicPr>
                <p:nvPr/>
              </p:nvPicPr>
              <p:blipFill>
                <a:blip r:embed="rId5" cstate="screen">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647964" y="2564212"/>
                  <a:ext cx="436607" cy="436607"/>
                </a:xfrm>
                <a:prstGeom prst="rect">
                  <a:avLst/>
                </a:prstGeom>
              </p:spPr>
            </p:pic>
          </p:grpSp>
          <p:sp>
            <p:nvSpPr>
              <p:cNvPr id="37" name="Oval 36">
                <a:extLst>
                  <a:ext uri="{FF2B5EF4-FFF2-40B4-BE49-F238E27FC236}">
                    <a16:creationId xmlns:a16="http://schemas.microsoft.com/office/drawing/2014/main" id="{7BFA6FF5-C92E-1523-5C5C-EE4921C1D6E5}"/>
                  </a:ext>
                </a:extLst>
              </p:cNvPr>
              <p:cNvSpPr/>
              <p:nvPr/>
            </p:nvSpPr>
            <p:spPr>
              <a:xfrm>
                <a:off x="6590764" y="1602828"/>
                <a:ext cx="267616" cy="267616"/>
              </a:xfrm>
              <a:prstGeom prst="ellipse">
                <a:avLst/>
              </a:prstGeom>
              <a:gradFill flip="none" rotWithShape="1">
                <a:gsLst>
                  <a:gs pos="0">
                    <a:schemeClr val="accent3"/>
                  </a:gs>
                  <a:gs pos="100000">
                    <a:schemeClr val="accent2"/>
                  </a:gs>
                </a:gsLst>
                <a:lin ang="0" scaled="1"/>
                <a:tileRect/>
              </a:gradFill>
              <a:ln>
                <a:noFill/>
              </a:ln>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Calibri"/>
                  <a:ea typeface="+mn-ea"/>
                  <a:cs typeface="+mn-cs"/>
                </a:endParaRPr>
              </a:p>
            </p:txBody>
          </p:sp>
          <p:cxnSp>
            <p:nvCxnSpPr>
              <p:cNvPr id="38" name="Straight Connector 37">
                <a:extLst>
                  <a:ext uri="{FF2B5EF4-FFF2-40B4-BE49-F238E27FC236}">
                    <a16:creationId xmlns:a16="http://schemas.microsoft.com/office/drawing/2014/main" id="{0C4CE242-4B8D-B192-61FF-DE097AC9A393}"/>
                  </a:ext>
                </a:extLst>
              </p:cNvPr>
              <p:cNvCxnSpPr>
                <a:cxnSpLocks/>
                <a:stCxn id="37" idx="4"/>
                <a:endCxn id="40" idx="0"/>
              </p:cNvCxnSpPr>
              <p:nvPr/>
            </p:nvCxnSpPr>
            <p:spPr>
              <a:xfrm>
                <a:off x="6724572" y="1870444"/>
                <a:ext cx="0" cy="424164"/>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39" name="Oval 38">
                <a:extLst>
                  <a:ext uri="{FF2B5EF4-FFF2-40B4-BE49-F238E27FC236}">
                    <a16:creationId xmlns:a16="http://schemas.microsoft.com/office/drawing/2014/main" id="{E646DCE0-065B-D797-14C0-C173BAF57A2E}"/>
                  </a:ext>
                </a:extLst>
              </p:cNvPr>
              <p:cNvSpPr/>
              <p:nvPr/>
            </p:nvSpPr>
            <p:spPr>
              <a:xfrm>
                <a:off x="6272990" y="2294608"/>
                <a:ext cx="903164" cy="903164"/>
              </a:xfrm>
              <a:prstGeom prst="ellipse">
                <a:avLst/>
              </a:prstGeom>
              <a:solidFill>
                <a:schemeClr val="bg1">
                  <a:lumMod val="95000"/>
                </a:schemeClr>
              </a:solidFill>
              <a:ln>
                <a:solidFill>
                  <a:srgbClr val="239AC4"/>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white"/>
                  </a:solidFill>
                  <a:effectLst/>
                  <a:uLnTx/>
                  <a:uFillTx/>
                  <a:latin typeface="Calibri"/>
                  <a:ea typeface="+mn-ea"/>
                  <a:cs typeface="+mn-cs"/>
                </a:endParaRPr>
              </a:p>
            </p:txBody>
          </p:sp>
        </p:grpSp>
        <p:sp>
          <p:nvSpPr>
            <p:cNvPr id="17" name="TextBox 16">
              <a:extLst>
                <a:ext uri="{FF2B5EF4-FFF2-40B4-BE49-F238E27FC236}">
                  <a16:creationId xmlns:a16="http://schemas.microsoft.com/office/drawing/2014/main" id="{F193BD3D-ADF8-D70F-8165-59F49F56EA9D}"/>
                </a:ext>
              </a:extLst>
            </p:cNvPr>
            <p:cNvSpPr txBox="1"/>
            <p:nvPr/>
          </p:nvSpPr>
          <p:spPr>
            <a:xfrm>
              <a:off x="6145309" y="3350858"/>
              <a:ext cx="1601193" cy="315423"/>
            </a:xfrm>
            <a:prstGeom prst="rect">
              <a:avLst/>
            </a:prstGeom>
            <a:noFill/>
          </p:spPr>
          <p:txBody>
            <a:bodyPr wrap="square">
              <a:spAutoFit/>
            </a:bodyPr>
            <a:lstStyle/>
            <a:p>
              <a:pPr marL="0" marR="0" lvl="1" indent="0" algn="ctr" defTabSz="1219170" rtl="0" eaLnBrk="1" fontAlgn="auto" latinLnBrk="0" hangingPunct="1">
                <a:lnSpc>
                  <a:spcPct val="100000"/>
                </a:lnSpc>
                <a:spcBef>
                  <a:spcPts val="0"/>
                </a:spcBef>
                <a:spcAft>
                  <a:spcPts val="0"/>
                </a:spcAft>
                <a:buClr>
                  <a:srgbClr val="C00000"/>
                </a:buClr>
                <a:buSzTx/>
                <a:buFontTx/>
                <a:buNone/>
                <a:tabLst/>
                <a:defRPr/>
              </a:pPr>
              <a:r>
                <a:rPr kumimoji="0" lang="en-US" altLang="fr-FR" sz="2133" b="0" i="0" u="none" strike="noStrike" kern="1200" cap="none" spc="0" normalizeH="0" baseline="0" noProof="0" dirty="0">
                  <a:ln>
                    <a:noFill/>
                  </a:ln>
                  <a:solidFill>
                    <a:srgbClr val="000000"/>
                  </a:solidFill>
                  <a:effectLst/>
                  <a:uLnTx/>
                  <a:uFillTx/>
                  <a:latin typeface="Georgia"/>
                  <a:ea typeface="+mn-ea"/>
                  <a:cs typeface="Arial" charset="0"/>
                </a:rPr>
                <a:t>Summaries </a:t>
              </a:r>
            </a:p>
          </p:txBody>
        </p:sp>
        <p:grpSp>
          <p:nvGrpSpPr>
            <p:cNvPr id="18" name="Group 17">
              <a:extLst>
                <a:ext uri="{FF2B5EF4-FFF2-40B4-BE49-F238E27FC236}">
                  <a16:creationId xmlns:a16="http://schemas.microsoft.com/office/drawing/2014/main" id="{0B53381F-9B1A-CBF5-DFB2-3D3F51F1E0ED}"/>
                </a:ext>
              </a:extLst>
            </p:cNvPr>
            <p:cNvGrpSpPr/>
            <p:nvPr/>
          </p:nvGrpSpPr>
          <p:grpSpPr>
            <a:xfrm>
              <a:off x="6782076" y="2553541"/>
              <a:ext cx="337820" cy="415778"/>
              <a:chOff x="7461250" y="1968500"/>
              <a:chExt cx="990600" cy="1219200"/>
            </a:xfrm>
          </p:grpSpPr>
          <p:sp>
            <p:nvSpPr>
              <p:cNvPr id="19" name="Freeform: Shape 18">
                <a:extLst>
                  <a:ext uri="{FF2B5EF4-FFF2-40B4-BE49-F238E27FC236}">
                    <a16:creationId xmlns:a16="http://schemas.microsoft.com/office/drawing/2014/main" id="{B5912E85-CAAB-8454-D8F0-F4B0C5601468}"/>
                  </a:ext>
                </a:extLst>
              </p:cNvPr>
              <p:cNvSpPr/>
              <p:nvPr/>
            </p:nvSpPr>
            <p:spPr>
              <a:xfrm>
                <a:off x="7461250" y="1968500"/>
                <a:ext cx="990600" cy="1219200"/>
              </a:xfrm>
              <a:custGeom>
                <a:avLst/>
                <a:gdLst>
                  <a:gd name="connsiteX0" fmla="*/ 952500 w 990600"/>
                  <a:gd name="connsiteY0" fmla="*/ 76200 h 1219200"/>
                  <a:gd name="connsiteX1" fmla="*/ 895350 w 990600"/>
                  <a:gd name="connsiteY1" fmla="*/ 76200 h 1219200"/>
                  <a:gd name="connsiteX2" fmla="*/ 895350 w 990600"/>
                  <a:gd name="connsiteY2" fmla="*/ 38100 h 1219200"/>
                  <a:gd name="connsiteX3" fmla="*/ 857250 w 990600"/>
                  <a:gd name="connsiteY3" fmla="*/ 0 h 1219200"/>
                  <a:gd name="connsiteX4" fmla="*/ 38100 w 990600"/>
                  <a:gd name="connsiteY4" fmla="*/ 0 h 1219200"/>
                  <a:gd name="connsiteX5" fmla="*/ 0 w 990600"/>
                  <a:gd name="connsiteY5" fmla="*/ 38100 h 1219200"/>
                  <a:gd name="connsiteX6" fmla="*/ 0 w 990600"/>
                  <a:gd name="connsiteY6" fmla="*/ 1181100 h 1219200"/>
                  <a:gd name="connsiteX7" fmla="*/ 38100 w 990600"/>
                  <a:gd name="connsiteY7" fmla="*/ 1219200 h 1219200"/>
                  <a:gd name="connsiteX8" fmla="*/ 857250 w 990600"/>
                  <a:gd name="connsiteY8" fmla="*/ 1219200 h 1219200"/>
                  <a:gd name="connsiteX9" fmla="*/ 895350 w 990600"/>
                  <a:gd name="connsiteY9" fmla="*/ 1181100 h 1219200"/>
                  <a:gd name="connsiteX10" fmla="*/ 895350 w 990600"/>
                  <a:gd name="connsiteY10" fmla="*/ 1143000 h 1219200"/>
                  <a:gd name="connsiteX11" fmla="*/ 952500 w 990600"/>
                  <a:gd name="connsiteY11" fmla="*/ 1143000 h 1219200"/>
                  <a:gd name="connsiteX12" fmla="*/ 990600 w 990600"/>
                  <a:gd name="connsiteY12" fmla="*/ 1104900 h 1219200"/>
                  <a:gd name="connsiteX13" fmla="*/ 990600 w 990600"/>
                  <a:gd name="connsiteY13" fmla="*/ 114300 h 1219200"/>
                  <a:gd name="connsiteX14" fmla="*/ 952500 w 990600"/>
                  <a:gd name="connsiteY14" fmla="*/ 76200 h 1219200"/>
                  <a:gd name="connsiteX15" fmla="*/ 38100 w 990600"/>
                  <a:gd name="connsiteY15" fmla="*/ 38100 h 1219200"/>
                  <a:gd name="connsiteX16" fmla="*/ 857250 w 990600"/>
                  <a:gd name="connsiteY16" fmla="*/ 38100 h 1219200"/>
                  <a:gd name="connsiteX17" fmla="*/ 857250 w 990600"/>
                  <a:gd name="connsiteY17" fmla="*/ 76200 h 1219200"/>
                  <a:gd name="connsiteX18" fmla="*/ 114300 w 990600"/>
                  <a:gd name="connsiteY18" fmla="*/ 76200 h 1219200"/>
                  <a:gd name="connsiteX19" fmla="*/ 76200 w 990600"/>
                  <a:gd name="connsiteY19" fmla="*/ 114300 h 1219200"/>
                  <a:gd name="connsiteX20" fmla="*/ 76200 w 990600"/>
                  <a:gd name="connsiteY20" fmla="*/ 200025 h 1219200"/>
                  <a:gd name="connsiteX21" fmla="*/ 38100 w 990600"/>
                  <a:gd name="connsiteY21" fmla="*/ 200025 h 1219200"/>
                  <a:gd name="connsiteX22" fmla="*/ 38100 w 990600"/>
                  <a:gd name="connsiteY22" fmla="*/ 238125 h 1219200"/>
                  <a:gd name="connsiteX23" fmla="*/ 76200 w 990600"/>
                  <a:gd name="connsiteY23" fmla="*/ 238125 h 1219200"/>
                  <a:gd name="connsiteX24" fmla="*/ 76200 w 990600"/>
                  <a:gd name="connsiteY24" fmla="*/ 295275 h 1219200"/>
                  <a:gd name="connsiteX25" fmla="*/ 38100 w 990600"/>
                  <a:gd name="connsiteY25" fmla="*/ 295275 h 1219200"/>
                  <a:gd name="connsiteX26" fmla="*/ 38100 w 990600"/>
                  <a:gd name="connsiteY26" fmla="*/ 333375 h 1219200"/>
                  <a:gd name="connsiteX27" fmla="*/ 76200 w 990600"/>
                  <a:gd name="connsiteY27" fmla="*/ 333375 h 1219200"/>
                  <a:gd name="connsiteX28" fmla="*/ 76200 w 990600"/>
                  <a:gd name="connsiteY28" fmla="*/ 390525 h 1219200"/>
                  <a:gd name="connsiteX29" fmla="*/ 38100 w 990600"/>
                  <a:gd name="connsiteY29" fmla="*/ 390525 h 1219200"/>
                  <a:gd name="connsiteX30" fmla="*/ 38100 w 990600"/>
                  <a:gd name="connsiteY30" fmla="*/ 428625 h 1219200"/>
                  <a:gd name="connsiteX31" fmla="*/ 76200 w 990600"/>
                  <a:gd name="connsiteY31" fmla="*/ 428625 h 1219200"/>
                  <a:gd name="connsiteX32" fmla="*/ 76200 w 990600"/>
                  <a:gd name="connsiteY32" fmla="*/ 485775 h 1219200"/>
                  <a:gd name="connsiteX33" fmla="*/ 38100 w 990600"/>
                  <a:gd name="connsiteY33" fmla="*/ 485775 h 1219200"/>
                  <a:gd name="connsiteX34" fmla="*/ 38100 w 990600"/>
                  <a:gd name="connsiteY34" fmla="*/ 523875 h 1219200"/>
                  <a:gd name="connsiteX35" fmla="*/ 76200 w 990600"/>
                  <a:gd name="connsiteY35" fmla="*/ 523875 h 1219200"/>
                  <a:gd name="connsiteX36" fmla="*/ 76200 w 990600"/>
                  <a:gd name="connsiteY36" fmla="*/ 581025 h 1219200"/>
                  <a:gd name="connsiteX37" fmla="*/ 38100 w 990600"/>
                  <a:gd name="connsiteY37" fmla="*/ 581025 h 1219200"/>
                  <a:gd name="connsiteX38" fmla="*/ 38100 w 990600"/>
                  <a:gd name="connsiteY38" fmla="*/ 619125 h 1219200"/>
                  <a:gd name="connsiteX39" fmla="*/ 76200 w 990600"/>
                  <a:gd name="connsiteY39" fmla="*/ 619125 h 1219200"/>
                  <a:gd name="connsiteX40" fmla="*/ 76200 w 990600"/>
                  <a:gd name="connsiteY40" fmla="*/ 676275 h 1219200"/>
                  <a:gd name="connsiteX41" fmla="*/ 38100 w 990600"/>
                  <a:gd name="connsiteY41" fmla="*/ 676275 h 1219200"/>
                  <a:gd name="connsiteX42" fmla="*/ 38100 w 990600"/>
                  <a:gd name="connsiteY42" fmla="*/ 714375 h 1219200"/>
                  <a:gd name="connsiteX43" fmla="*/ 76200 w 990600"/>
                  <a:gd name="connsiteY43" fmla="*/ 714375 h 1219200"/>
                  <a:gd name="connsiteX44" fmla="*/ 76200 w 990600"/>
                  <a:gd name="connsiteY44" fmla="*/ 771525 h 1219200"/>
                  <a:gd name="connsiteX45" fmla="*/ 38100 w 990600"/>
                  <a:gd name="connsiteY45" fmla="*/ 771525 h 1219200"/>
                  <a:gd name="connsiteX46" fmla="*/ 38100 w 990600"/>
                  <a:gd name="connsiteY46" fmla="*/ 809625 h 1219200"/>
                  <a:gd name="connsiteX47" fmla="*/ 76200 w 990600"/>
                  <a:gd name="connsiteY47" fmla="*/ 809625 h 1219200"/>
                  <a:gd name="connsiteX48" fmla="*/ 76200 w 990600"/>
                  <a:gd name="connsiteY48" fmla="*/ 866775 h 1219200"/>
                  <a:gd name="connsiteX49" fmla="*/ 38100 w 990600"/>
                  <a:gd name="connsiteY49" fmla="*/ 866775 h 1219200"/>
                  <a:gd name="connsiteX50" fmla="*/ 38100 w 990600"/>
                  <a:gd name="connsiteY50" fmla="*/ 904875 h 1219200"/>
                  <a:gd name="connsiteX51" fmla="*/ 76200 w 990600"/>
                  <a:gd name="connsiteY51" fmla="*/ 904875 h 1219200"/>
                  <a:gd name="connsiteX52" fmla="*/ 76200 w 990600"/>
                  <a:gd name="connsiteY52" fmla="*/ 962025 h 1219200"/>
                  <a:gd name="connsiteX53" fmla="*/ 38100 w 990600"/>
                  <a:gd name="connsiteY53" fmla="*/ 962025 h 1219200"/>
                  <a:gd name="connsiteX54" fmla="*/ 38100 w 990600"/>
                  <a:gd name="connsiteY54" fmla="*/ 1181100 h 1219200"/>
                  <a:gd name="connsiteX55" fmla="*/ 38100 w 990600"/>
                  <a:gd name="connsiteY55" fmla="*/ 1000125 h 1219200"/>
                  <a:gd name="connsiteX56" fmla="*/ 76200 w 990600"/>
                  <a:gd name="connsiteY56" fmla="*/ 1000125 h 1219200"/>
                  <a:gd name="connsiteX57" fmla="*/ 76200 w 990600"/>
                  <a:gd name="connsiteY57" fmla="*/ 1104900 h 1219200"/>
                  <a:gd name="connsiteX58" fmla="*/ 114300 w 990600"/>
                  <a:gd name="connsiteY58" fmla="*/ 1143000 h 1219200"/>
                  <a:gd name="connsiteX59" fmla="*/ 857250 w 990600"/>
                  <a:gd name="connsiteY59" fmla="*/ 1143000 h 1219200"/>
                  <a:gd name="connsiteX60" fmla="*/ 857250 w 990600"/>
                  <a:gd name="connsiteY60" fmla="*/ 1181100 h 1219200"/>
                  <a:gd name="connsiteX61" fmla="*/ 114300 w 990600"/>
                  <a:gd name="connsiteY61" fmla="*/ 1104900 h 1219200"/>
                  <a:gd name="connsiteX62" fmla="*/ 114300 w 990600"/>
                  <a:gd name="connsiteY62" fmla="*/ 1000125 h 1219200"/>
                  <a:gd name="connsiteX63" fmla="*/ 152400 w 990600"/>
                  <a:gd name="connsiteY63" fmla="*/ 1000125 h 1219200"/>
                  <a:gd name="connsiteX64" fmla="*/ 171450 w 990600"/>
                  <a:gd name="connsiteY64" fmla="*/ 981075 h 1219200"/>
                  <a:gd name="connsiteX65" fmla="*/ 152400 w 990600"/>
                  <a:gd name="connsiteY65" fmla="*/ 962025 h 1219200"/>
                  <a:gd name="connsiteX66" fmla="*/ 114300 w 990600"/>
                  <a:gd name="connsiteY66" fmla="*/ 962025 h 1219200"/>
                  <a:gd name="connsiteX67" fmla="*/ 114300 w 990600"/>
                  <a:gd name="connsiteY67" fmla="*/ 904875 h 1219200"/>
                  <a:gd name="connsiteX68" fmla="*/ 152400 w 990600"/>
                  <a:gd name="connsiteY68" fmla="*/ 904875 h 1219200"/>
                  <a:gd name="connsiteX69" fmla="*/ 171450 w 990600"/>
                  <a:gd name="connsiteY69" fmla="*/ 885825 h 1219200"/>
                  <a:gd name="connsiteX70" fmla="*/ 152400 w 990600"/>
                  <a:gd name="connsiteY70" fmla="*/ 866775 h 1219200"/>
                  <a:gd name="connsiteX71" fmla="*/ 114300 w 990600"/>
                  <a:gd name="connsiteY71" fmla="*/ 866775 h 1219200"/>
                  <a:gd name="connsiteX72" fmla="*/ 114300 w 990600"/>
                  <a:gd name="connsiteY72" fmla="*/ 809625 h 1219200"/>
                  <a:gd name="connsiteX73" fmla="*/ 152400 w 990600"/>
                  <a:gd name="connsiteY73" fmla="*/ 809625 h 1219200"/>
                  <a:gd name="connsiteX74" fmla="*/ 171450 w 990600"/>
                  <a:gd name="connsiteY74" fmla="*/ 790575 h 1219200"/>
                  <a:gd name="connsiteX75" fmla="*/ 152400 w 990600"/>
                  <a:gd name="connsiteY75" fmla="*/ 771525 h 1219200"/>
                  <a:gd name="connsiteX76" fmla="*/ 114300 w 990600"/>
                  <a:gd name="connsiteY76" fmla="*/ 771525 h 1219200"/>
                  <a:gd name="connsiteX77" fmla="*/ 114300 w 990600"/>
                  <a:gd name="connsiteY77" fmla="*/ 714375 h 1219200"/>
                  <a:gd name="connsiteX78" fmla="*/ 152400 w 990600"/>
                  <a:gd name="connsiteY78" fmla="*/ 714375 h 1219200"/>
                  <a:gd name="connsiteX79" fmla="*/ 171450 w 990600"/>
                  <a:gd name="connsiteY79" fmla="*/ 695325 h 1219200"/>
                  <a:gd name="connsiteX80" fmla="*/ 152400 w 990600"/>
                  <a:gd name="connsiteY80" fmla="*/ 676275 h 1219200"/>
                  <a:gd name="connsiteX81" fmla="*/ 114300 w 990600"/>
                  <a:gd name="connsiteY81" fmla="*/ 676275 h 1219200"/>
                  <a:gd name="connsiteX82" fmla="*/ 114300 w 990600"/>
                  <a:gd name="connsiteY82" fmla="*/ 619125 h 1219200"/>
                  <a:gd name="connsiteX83" fmla="*/ 152400 w 990600"/>
                  <a:gd name="connsiteY83" fmla="*/ 619125 h 1219200"/>
                  <a:gd name="connsiteX84" fmla="*/ 171450 w 990600"/>
                  <a:gd name="connsiteY84" fmla="*/ 600075 h 1219200"/>
                  <a:gd name="connsiteX85" fmla="*/ 152400 w 990600"/>
                  <a:gd name="connsiteY85" fmla="*/ 581025 h 1219200"/>
                  <a:gd name="connsiteX86" fmla="*/ 114300 w 990600"/>
                  <a:gd name="connsiteY86" fmla="*/ 581025 h 1219200"/>
                  <a:gd name="connsiteX87" fmla="*/ 114300 w 990600"/>
                  <a:gd name="connsiteY87" fmla="*/ 523875 h 1219200"/>
                  <a:gd name="connsiteX88" fmla="*/ 152400 w 990600"/>
                  <a:gd name="connsiteY88" fmla="*/ 523875 h 1219200"/>
                  <a:gd name="connsiteX89" fmla="*/ 171450 w 990600"/>
                  <a:gd name="connsiteY89" fmla="*/ 504825 h 1219200"/>
                  <a:gd name="connsiteX90" fmla="*/ 152400 w 990600"/>
                  <a:gd name="connsiteY90" fmla="*/ 485775 h 1219200"/>
                  <a:gd name="connsiteX91" fmla="*/ 114300 w 990600"/>
                  <a:gd name="connsiteY91" fmla="*/ 485775 h 1219200"/>
                  <a:gd name="connsiteX92" fmla="*/ 114300 w 990600"/>
                  <a:gd name="connsiteY92" fmla="*/ 428625 h 1219200"/>
                  <a:gd name="connsiteX93" fmla="*/ 152400 w 990600"/>
                  <a:gd name="connsiteY93" fmla="*/ 428625 h 1219200"/>
                  <a:gd name="connsiteX94" fmla="*/ 171450 w 990600"/>
                  <a:gd name="connsiteY94" fmla="*/ 409575 h 1219200"/>
                  <a:gd name="connsiteX95" fmla="*/ 152400 w 990600"/>
                  <a:gd name="connsiteY95" fmla="*/ 390525 h 1219200"/>
                  <a:gd name="connsiteX96" fmla="*/ 114300 w 990600"/>
                  <a:gd name="connsiteY96" fmla="*/ 390525 h 1219200"/>
                  <a:gd name="connsiteX97" fmla="*/ 114300 w 990600"/>
                  <a:gd name="connsiteY97" fmla="*/ 333375 h 1219200"/>
                  <a:gd name="connsiteX98" fmla="*/ 152400 w 990600"/>
                  <a:gd name="connsiteY98" fmla="*/ 333375 h 1219200"/>
                  <a:gd name="connsiteX99" fmla="*/ 171450 w 990600"/>
                  <a:gd name="connsiteY99" fmla="*/ 314325 h 1219200"/>
                  <a:gd name="connsiteX100" fmla="*/ 152400 w 990600"/>
                  <a:gd name="connsiteY100" fmla="*/ 295275 h 1219200"/>
                  <a:gd name="connsiteX101" fmla="*/ 114300 w 990600"/>
                  <a:gd name="connsiteY101" fmla="*/ 295275 h 1219200"/>
                  <a:gd name="connsiteX102" fmla="*/ 114300 w 990600"/>
                  <a:gd name="connsiteY102" fmla="*/ 238125 h 1219200"/>
                  <a:gd name="connsiteX103" fmla="*/ 152400 w 990600"/>
                  <a:gd name="connsiteY103" fmla="*/ 238125 h 1219200"/>
                  <a:gd name="connsiteX104" fmla="*/ 171450 w 990600"/>
                  <a:gd name="connsiteY104" fmla="*/ 219075 h 1219200"/>
                  <a:gd name="connsiteX105" fmla="*/ 152400 w 990600"/>
                  <a:gd name="connsiteY105" fmla="*/ 200025 h 1219200"/>
                  <a:gd name="connsiteX106" fmla="*/ 114300 w 990600"/>
                  <a:gd name="connsiteY106" fmla="*/ 200025 h 1219200"/>
                  <a:gd name="connsiteX107" fmla="*/ 114300 w 990600"/>
                  <a:gd name="connsiteY107" fmla="*/ 114300 h 1219200"/>
                  <a:gd name="connsiteX108" fmla="*/ 952500 w 990600"/>
                  <a:gd name="connsiteY108" fmla="*/ 114300 h 1219200"/>
                  <a:gd name="connsiteX109" fmla="*/ 952500 w 990600"/>
                  <a:gd name="connsiteY109" fmla="*/ 1104900 h 121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90600" h="1219200">
                    <a:moveTo>
                      <a:pt x="952500" y="76200"/>
                    </a:moveTo>
                    <a:lnTo>
                      <a:pt x="895350" y="76200"/>
                    </a:lnTo>
                    <a:lnTo>
                      <a:pt x="895350" y="38100"/>
                    </a:lnTo>
                    <a:cubicBezTo>
                      <a:pt x="895350" y="17058"/>
                      <a:pt x="878292" y="0"/>
                      <a:pt x="857250" y="0"/>
                    </a:cubicBezTo>
                    <a:lnTo>
                      <a:pt x="38100" y="0"/>
                    </a:lnTo>
                    <a:cubicBezTo>
                      <a:pt x="17058" y="0"/>
                      <a:pt x="0" y="17058"/>
                      <a:pt x="0" y="38100"/>
                    </a:cubicBezTo>
                    <a:lnTo>
                      <a:pt x="0" y="1181100"/>
                    </a:lnTo>
                    <a:cubicBezTo>
                      <a:pt x="0" y="1202142"/>
                      <a:pt x="17058" y="1219200"/>
                      <a:pt x="38100" y="1219200"/>
                    </a:cubicBezTo>
                    <a:lnTo>
                      <a:pt x="857250" y="1219200"/>
                    </a:lnTo>
                    <a:cubicBezTo>
                      <a:pt x="878292" y="1219200"/>
                      <a:pt x="895350" y="1202142"/>
                      <a:pt x="895350" y="1181100"/>
                    </a:cubicBezTo>
                    <a:lnTo>
                      <a:pt x="895350" y="1143000"/>
                    </a:lnTo>
                    <a:lnTo>
                      <a:pt x="952500" y="1143000"/>
                    </a:lnTo>
                    <a:cubicBezTo>
                      <a:pt x="973542" y="1143000"/>
                      <a:pt x="990600" y="1125942"/>
                      <a:pt x="990600" y="1104900"/>
                    </a:cubicBezTo>
                    <a:lnTo>
                      <a:pt x="990600" y="114300"/>
                    </a:lnTo>
                    <a:cubicBezTo>
                      <a:pt x="990600" y="93258"/>
                      <a:pt x="973542" y="76200"/>
                      <a:pt x="952500" y="76200"/>
                    </a:cubicBezTo>
                    <a:close/>
                    <a:moveTo>
                      <a:pt x="38100" y="38100"/>
                    </a:moveTo>
                    <a:lnTo>
                      <a:pt x="857250" y="38100"/>
                    </a:lnTo>
                    <a:lnTo>
                      <a:pt x="857250" y="76200"/>
                    </a:lnTo>
                    <a:lnTo>
                      <a:pt x="114300" y="76200"/>
                    </a:lnTo>
                    <a:cubicBezTo>
                      <a:pt x="93258" y="76200"/>
                      <a:pt x="76200" y="93258"/>
                      <a:pt x="76200" y="114300"/>
                    </a:cubicBezTo>
                    <a:lnTo>
                      <a:pt x="76200" y="200025"/>
                    </a:lnTo>
                    <a:lnTo>
                      <a:pt x="38100" y="200025"/>
                    </a:lnTo>
                    <a:close/>
                    <a:moveTo>
                      <a:pt x="38100" y="238125"/>
                    </a:moveTo>
                    <a:lnTo>
                      <a:pt x="76200" y="238125"/>
                    </a:lnTo>
                    <a:lnTo>
                      <a:pt x="76200" y="295275"/>
                    </a:lnTo>
                    <a:lnTo>
                      <a:pt x="38100" y="295275"/>
                    </a:lnTo>
                    <a:close/>
                    <a:moveTo>
                      <a:pt x="38100" y="333375"/>
                    </a:moveTo>
                    <a:lnTo>
                      <a:pt x="76200" y="333375"/>
                    </a:lnTo>
                    <a:lnTo>
                      <a:pt x="76200" y="390525"/>
                    </a:lnTo>
                    <a:lnTo>
                      <a:pt x="38100" y="390525"/>
                    </a:lnTo>
                    <a:close/>
                    <a:moveTo>
                      <a:pt x="38100" y="428625"/>
                    </a:moveTo>
                    <a:lnTo>
                      <a:pt x="76200" y="428625"/>
                    </a:lnTo>
                    <a:lnTo>
                      <a:pt x="76200" y="485775"/>
                    </a:lnTo>
                    <a:lnTo>
                      <a:pt x="38100" y="485775"/>
                    </a:lnTo>
                    <a:close/>
                    <a:moveTo>
                      <a:pt x="38100" y="523875"/>
                    </a:moveTo>
                    <a:lnTo>
                      <a:pt x="76200" y="523875"/>
                    </a:lnTo>
                    <a:lnTo>
                      <a:pt x="76200" y="581025"/>
                    </a:lnTo>
                    <a:lnTo>
                      <a:pt x="38100" y="581025"/>
                    </a:lnTo>
                    <a:close/>
                    <a:moveTo>
                      <a:pt x="38100" y="619125"/>
                    </a:moveTo>
                    <a:lnTo>
                      <a:pt x="76200" y="619125"/>
                    </a:lnTo>
                    <a:lnTo>
                      <a:pt x="76200" y="676275"/>
                    </a:lnTo>
                    <a:lnTo>
                      <a:pt x="38100" y="676275"/>
                    </a:lnTo>
                    <a:close/>
                    <a:moveTo>
                      <a:pt x="38100" y="714375"/>
                    </a:moveTo>
                    <a:lnTo>
                      <a:pt x="76200" y="714375"/>
                    </a:lnTo>
                    <a:lnTo>
                      <a:pt x="76200" y="771525"/>
                    </a:lnTo>
                    <a:lnTo>
                      <a:pt x="38100" y="771525"/>
                    </a:lnTo>
                    <a:close/>
                    <a:moveTo>
                      <a:pt x="38100" y="809625"/>
                    </a:moveTo>
                    <a:lnTo>
                      <a:pt x="76200" y="809625"/>
                    </a:lnTo>
                    <a:lnTo>
                      <a:pt x="76200" y="866775"/>
                    </a:lnTo>
                    <a:lnTo>
                      <a:pt x="38100" y="866775"/>
                    </a:lnTo>
                    <a:close/>
                    <a:moveTo>
                      <a:pt x="38100" y="904875"/>
                    </a:moveTo>
                    <a:lnTo>
                      <a:pt x="76200" y="904875"/>
                    </a:lnTo>
                    <a:lnTo>
                      <a:pt x="76200" y="962025"/>
                    </a:lnTo>
                    <a:lnTo>
                      <a:pt x="38100" y="962025"/>
                    </a:lnTo>
                    <a:close/>
                    <a:moveTo>
                      <a:pt x="38100" y="1181100"/>
                    </a:moveTo>
                    <a:lnTo>
                      <a:pt x="38100" y="1000125"/>
                    </a:lnTo>
                    <a:lnTo>
                      <a:pt x="76200" y="1000125"/>
                    </a:lnTo>
                    <a:lnTo>
                      <a:pt x="76200" y="1104900"/>
                    </a:lnTo>
                    <a:cubicBezTo>
                      <a:pt x="76200" y="1125942"/>
                      <a:pt x="93258" y="1143000"/>
                      <a:pt x="114300" y="1143000"/>
                    </a:cubicBezTo>
                    <a:lnTo>
                      <a:pt x="857250" y="1143000"/>
                    </a:lnTo>
                    <a:lnTo>
                      <a:pt x="857250" y="1181100"/>
                    </a:lnTo>
                    <a:close/>
                    <a:moveTo>
                      <a:pt x="114300" y="1104900"/>
                    </a:moveTo>
                    <a:lnTo>
                      <a:pt x="114300" y="1000125"/>
                    </a:lnTo>
                    <a:lnTo>
                      <a:pt x="152400" y="1000125"/>
                    </a:lnTo>
                    <a:cubicBezTo>
                      <a:pt x="162921" y="1000125"/>
                      <a:pt x="171450" y="991596"/>
                      <a:pt x="171450" y="981075"/>
                    </a:cubicBezTo>
                    <a:cubicBezTo>
                      <a:pt x="171450" y="970554"/>
                      <a:pt x="162921" y="962025"/>
                      <a:pt x="152400" y="962025"/>
                    </a:cubicBezTo>
                    <a:lnTo>
                      <a:pt x="114300" y="962025"/>
                    </a:lnTo>
                    <a:lnTo>
                      <a:pt x="114300" y="904875"/>
                    </a:lnTo>
                    <a:lnTo>
                      <a:pt x="152400" y="904875"/>
                    </a:lnTo>
                    <a:cubicBezTo>
                      <a:pt x="162921" y="904875"/>
                      <a:pt x="171450" y="896346"/>
                      <a:pt x="171450" y="885825"/>
                    </a:cubicBezTo>
                    <a:cubicBezTo>
                      <a:pt x="171450" y="875304"/>
                      <a:pt x="162921" y="866775"/>
                      <a:pt x="152400" y="866775"/>
                    </a:cubicBezTo>
                    <a:lnTo>
                      <a:pt x="114300" y="866775"/>
                    </a:lnTo>
                    <a:lnTo>
                      <a:pt x="114300" y="809625"/>
                    </a:lnTo>
                    <a:lnTo>
                      <a:pt x="152400" y="809625"/>
                    </a:lnTo>
                    <a:cubicBezTo>
                      <a:pt x="162921" y="809625"/>
                      <a:pt x="171450" y="801096"/>
                      <a:pt x="171450" y="790575"/>
                    </a:cubicBezTo>
                    <a:cubicBezTo>
                      <a:pt x="171450" y="780054"/>
                      <a:pt x="162921" y="771525"/>
                      <a:pt x="152400" y="771525"/>
                    </a:cubicBezTo>
                    <a:lnTo>
                      <a:pt x="114300" y="771525"/>
                    </a:lnTo>
                    <a:lnTo>
                      <a:pt x="114300" y="714375"/>
                    </a:lnTo>
                    <a:lnTo>
                      <a:pt x="152400" y="714375"/>
                    </a:lnTo>
                    <a:cubicBezTo>
                      <a:pt x="162921" y="714375"/>
                      <a:pt x="171450" y="705846"/>
                      <a:pt x="171450" y="695325"/>
                    </a:cubicBezTo>
                    <a:cubicBezTo>
                      <a:pt x="171450" y="684804"/>
                      <a:pt x="162921" y="676275"/>
                      <a:pt x="152400" y="676275"/>
                    </a:cubicBezTo>
                    <a:lnTo>
                      <a:pt x="114300" y="676275"/>
                    </a:lnTo>
                    <a:lnTo>
                      <a:pt x="114300" y="619125"/>
                    </a:lnTo>
                    <a:lnTo>
                      <a:pt x="152400" y="619125"/>
                    </a:lnTo>
                    <a:cubicBezTo>
                      <a:pt x="162921" y="619125"/>
                      <a:pt x="171450" y="610596"/>
                      <a:pt x="171450" y="600075"/>
                    </a:cubicBezTo>
                    <a:cubicBezTo>
                      <a:pt x="171450" y="589554"/>
                      <a:pt x="162921" y="581025"/>
                      <a:pt x="152400" y="581025"/>
                    </a:cubicBezTo>
                    <a:lnTo>
                      <a:pt x="114300" y="581025"/>
                    </a:lnTo>
                    <a:lnTo>
                      <a:pt x="114300" y="523875"/>
                    </a:lnTo>
                    <a:lnTo>
                      <a:pt x="152400" y="523875"/>
                    </a:lnTo>
                    <a:cubicBezTo>
                      <a:pt x="162921" y="523875"/>
                      <a:pt x="171450" y="515346"/>
                      <a:pt x="171450" y="504825"/>
                    </a:cubicBezTo>
                    <a:cubicBezTo>
                      <a:pt x="171450" y="494304"/>
                      <a:pt x="162921" y="485775"/>
                      <a:pt x="152400" y="485775"/>
                    </a:cubicBezTo>
                    <a:lnTo>
                      <a:pt x="114300" y="485775"/>
                    </a:lnTo>
                    <a:lnTo>
                      <a:pt x="114300" y="428625"/>
                    </a:lnTo>
                    <a:lnTo>
                      <a:pt x="152400" y="428625"/>
                    </a:lnTo>
                    <a:cubicBezTo>
                      <a:pt x="162921" y="428625"/>
                      <a:pt x="171450" y="420096"/>
                      <a:pt x="171450" y="409575"/>
                    </a:cubicBezTo>
                    <a:cubicBezTo>
                      <a:pt x="171450" y="399054"/>
                      <a:pt x="162921" y="390525"/>
                      <a:pt x="152400" y="390525"/>
                    </a:cubicBezTo>
                    <a:lnTo>
                      <a:pt x="114300" y="390525"/>
                    </a:lnTo>
                    <a:lnTo>
                      <a:pt x="114300" y="333375"/>
                    </a:lnTo>
                    <a:lnTo>
                      <a:pt x="152400" y="333375"/>
                    </a:lnTo>
                    <a:cubicBezTo>
                      <a:pt x="162921" y="333375"/>
                      <a:pt x="171450" y="324846"/>
                      <a:pt x="171450" y="314325"/>
                    </a:cubicBezTo>
                    <a:cubicBezTo>
                      <a:pt x="171450" y="303804"/>
                      <a:pt x="162921" y="295275"/>
                      <a:pt x="152400" y="295275"/>
                    </a:cubicBezTo>
                    <a:lnTo>
                      <a:pt x="114300" y="295275"/>
                    </a:lnTo>
                    <a:lnTo>
                      <a:pt x="114300" y="238125"/>
                    </a:lnTo>
                    <a:lnTo>
                      <a:pt x="152400" y="238125"/>
                    </a:lnTo>
                    <a:cubicBezTo>
                      <a:pt x="162921" y="238125"/>
                      <a:pt x="171450" y="229596"/>
                      <a:pt x="171450" y="219075"/>
                    </a:cubicBezTo>
                    <a:cubicBezTo>
                      <a:pt x="171450" y="208554"/>
                      <a:pt x="162921" y="200025"/>
                      <a:pt x="152400" y="200025"/>
                    </a:cubicBezTo>
                    <a:lnTo>
                      <a:pt x="114300" y="200025"/>
                    </a:lnTo>
                    <a:lnTo>
                      <a:pt x="114300" y="114300"/>
                    </a:lnTo>
                    <a:lnTo>
                      <a:pt x="952500" y="114300"/>
                    </a:lnTo>
                    <a:lnTo>
                      <a:pt x="952500" y="1104900"/>
                    </a:ln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20" name="Freeform: Shape 19">
                <a:extLst>
                  <a:ext uri="{FF2B5EF4-FFF2-40B4-BE49-F238E27FC236}">
                    <a16:creationId xmlns:a16="http://schemas.microsoft.com/office/drawing/2014/main" id="{67FCFA7D-2E13-8F86-6D54-ED0482D12991}"/>
                  </a:ext>
                </a:extLst>
              </p:cNvPr>
              <p:cNvSpPr/>
              <p:nvPr/>
            </p:nvSpPr>
            <p:spPr>
              <a:xfrm>
                <a:off x="7670800" y="2892425"/>
                <a:ext cx="704850" cy="38100"/>
              </a:xfrm>
              <a:custGeom>
                <a:avLst/>
                <a:gdLst>
                  <a:gd name="connsiteX0" fmla="*/ 685800 w 704850"/>
                  <a:gd name="connsiteY0" fmla="*/ 0 h 38100"/>
                  <a:gd name="connsiteX1" fmla="*/ 19050 w 704850"/>
                  <a:gd name="connsiteY1" fmla="*/ 0 h 38100"/>
                  <a:gd name="connsiteX2" fmla="*/ 0 w 704850"/>
                  <a:gd name="connsiteY2" fmla="*/ 19050 h 38100"/>
                  <a:gd name="connsiteX3" fmla="*/ 19050 w 704850"/>
                  <a:gd name="connsiteY3" fmla="*/ 38100 h 38100"/>
                  <a:gd name="connsiteX4" fmla="*/ 685800 w 704850"/>
                  <a:gd name="connsiteY4" fmla="*/ 38100 h 38100"/>
                  <a:gd name="connsiteX5" fmla="*/ 704850 w 704850"/>
                  <a:gd name="connsiteY5" fmla="*/ 19050 h 38100"/>
                  <a:gd name="connsiteX6" fmla="*/ 685800 w 704850"/>
                  <a:gd name="connsiteY6"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4850" h="38100">
                    <a:moveTo>
                      <a:pt x="685800" y="0"/>
                    </a:moveTo>
                    <a:lnTo>
                      <a:pt x="19050" y="0"/>
                    </a:lnTo>
                    <a:cubicBezTo>
                      <a:pt x="8529" y="0"/>
                      <a:pt x="0" y="8529"/>
                      <a:pt x="0" y="19050"/>
                    </a:cubicBezTo>
                    <a:cubicBezTo>
                      <a:pt x="0" y="29571"/>
                      <a:pt x="8529" y="38100"/>
                      <a:pt x="19050" y="38100"/>
                    </a:cubicBezTo>
                    <a:lnTo>
                      <a:pt x="685800" y="38100"/>
                    </a:lnTo>
                    <a:cubicBezTo>
                      <a:pt x="696321" y="38100"/>
                      <a:pt x="704850" y="29571"/>
                      <a:pt x="704850" y="19050"/>
                    </a:cubicBezTo>
                    <a:cubicBezTo>
                      <a:pt x="704850" y="8529"/>
                      <a:pt x="696321" y="0"/>
                      <a:pt x="685800" y="0"/>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21" name="Freeform: Shape 20">
                <a:extLst>
                  <a:ext uri="{FF2B5EF4-FFF2-40B4-BE49-F238E27FC236}">
                    <a16:creationId xmlns:a16="http://schemas.microsoft.com/office/drawing/2014/main" id="{8D28C0EE-58A9-55E4-0117-9E4B79D8E09B}"/>
                  </a:ext>
                </a:extLst>
              </p:cNvPr>
              <p:cNvSpPr/>
              <p:nvPr/>
            </p:nvSpPr>
            <p:spPr>
              <a:xfrm>
                <a:off x="7670800" y="2225675"/>
                <a:ext cx="704850" cy="38100"/>
              </a:xfrm>
              <a:custGeom>
                <a:avLst/>
                <a:gdLst>
                  <a:gd name="connsiteX0" fmla="*/ 685800 w 704850"/>
                  <a:gd name="connsiteY0" fmla="*/ 0 h 38100"/>
                  <a:gd name="connsiteX1" fmla="*/ 19050 w 704850"/>
                  <a:gd name="connsiteY1" fmla="*/ 0 h 38100"/>
                  <a:gd name="connsiteX2" fmla="*/ 0 w 704850"/>
                  <a:gd name="connsiteY2" fmla="*/ 19050 h 38100"/>
                  <a:gd name="connsiteX3" fmla="*/ 19050 w 704850"/>
                  <a:gd name="connsiteY3" fmla="*/ 38100 h 38100"/>
                  <a:gd name="connsiteX4" fmla="*/ 685800 w 704850"/>
                  <a:gd name="connsiteY4" fmla="*/ 38100 h 38100"/>
                  <a:gd name="connsiteX5" fmla="*/ 704850 w 704850"/>
                  <a:gd name="connsiteY5" fmla="*/ 19050 h 38100"/>
                  <a:gd name="connsiteX6" fmla="*/ 685800 w 704850"/>
                  <a:gd name="connsiteY6"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4850" h="38100">
                    <a:moveTo>
                      <a:pt x="685800" y="0"/>
                    </a:moveTo>
                    <a:lnTo>
                      <a:pt x="19050" y="0"/>
                    </a:lnTo>
                    <a:cubicBezTo>
                      <a:pt x="8529" y="0"/>
                      <a:pt x="0" y="8529"/>
                      <a:pt x="0" y="19050"/>
                    </a:cubicBezTo>
                    <a:cubicBezTo>
                      <a:pt x="0" y="29571"/>
                      <a:pt x="8529" y="38100"/>
                      <a:pt x="19050" y="38100"/>
                    </a:cubicBezTo>
                    <a:lnTo>
                      <a:pt x="685800" y="38100"/>
                    </a:lnTo>
                    <a:cubicBezTo>
                      <a:pt x="696321" y="38100"/>
                      <a:pt x="704850" y="29571"/>
                      <a:pt x="704850" y="19050"/>
                    </a:cubicBezTo>
                    <a:cubicBezTo>
                      <a:pt x="704850" y="8529"/>
                      <a:pt x="696321" y="0"/>
                      <a:pt x="685800" y="0"/>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22" name="Freeform: Shape 21">
                <a:extLst>
                  <a:ext uri="{FF2B5EF4-FFF2-40B4-BE49-F238E27FC236}">
                    <a16:creationId xmlns:a16="http://schemas.microsoft.com/office/drawing/2014/main" id="{739A503C-E149-9B8E-2541-9D8181CB2B85}"/>
                  </a:ext>
                </a:extLst>
              </p:cNvPr>
              <p:cNvSpPr/>
              <p:nvPr/>
            </p:nvSpPr>
            <p:spPr>
              <a:xfrm>
                <a:off x="7670800" y="2320925"/>
                <a:ext cx="210883" cy="38100"/>
              </a:xfrm>
              <a:custGeom>
                <a:avLst/>
                <a:gdLst>
                  <a:gd name="connsiteX0" fmla="*/ 0 w 210883"/>
                  <a:gd name="connsiteY0" fmla="*/ 19050 h 38100"/>
                  <a:gd name="connsiteX1" fmla="*/ 19050 w 210883"/>
                  <a:gd name="connsiteY1" fmla="*/ 38100 h 38100"/>
                  <a:gd name="connsiteX2" fmla="*/ 148209 w 210883"/>
                  <a:gd name="connsiteY2" fmla="*/ 38100 h 38100"/>
                  <a:gd name="connsiteX3" fmla="*/ 210884 w 210883"/>
                  <a:gd name="connsiteY3" fmla="*/ 0 h 38100"/>
                  <a:gd name="connsiteX4" fmla="*/ 19050 w 210883"/>
                  <a:gd name="connsiteY4" fmla="*/ 0 h 38100"/>
                  <a:gd name="connsiteX5" fmla="*/ 0 w 210883"/>
                  <a:gd name="connsiteY5" fmla="*/ 1905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883" h="38100">
                    <a:moveTo>
                      <a:pt x="0" y="19050"/>
                    </a:moveTo>
                    <a:cubicBezTo>
                      <a:pt x="0" y="29571"/>
                      <a:pt x="8529" y="38100"/>
                      <a:pt x="19050" y="38100"/>
                    </a:cubicBezTo>
                    <a:lnTo>
                      <a:pt x="148209" y="38100"/>
                    </a:lnTo>
                    <a:cubicBezTo>
                      <a:pt x="167349" y="22720"/>
                      <a:pt x="188419" y="9911"/>
                      <a:pt x="210884" y="0"/>
                    </a:cubicBezTo>
                    <a:lnTo>
                      <a:pt x="19050" y="0"/>
                    </a:lnTo>
                    <a:cubicBezTo>
                      <a:pt x="8529" y="0"/>
                      <a:pt x="0" y="8529"/>
                      <a:pt x="0" y="19050"/>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23" name="Freeform: Shape 22">
                <a:extLst>
                  <a:ext uri="{FF2B5EF4-FFF2-40B4-BE49-F238E27FC236}">
                    <a16:creationId xmlns:a16="http://schemas.microsoft.com/office/drawing/2014/main" id="{8DB7EE30-D760-C73D-E603-45A264BEEDBF}"/>
                  </a:ext>
                </a:extLst>
              </p:cNvPr>
              <p:cNvSpPr/>
              <p:nvPr/>
            </p:nvSpPr>
            <p:spPr>
              <a:xfrm>
                <a:off x="8107711" y="2320925"/>
                <a:ext cx="267938" cy="38100"/>
              </a:xfrm>
              <a:custGeom>
                <a:avLst/>
                <a:gdLst>
                  <a:gd name="connsiteX0" fmla="*/ 248888 w 267938"/>
                  <a:gd name="connsiteY0" fmla="*/ 0 h 38100"/>
                  <a:gd name="connsiteX1" fmla="*/ 0 w 267938"/>
                  <a:gd name="connsiteY1" fmla="*/ 0 h 38100"/>
                  <a:gd name="connsiteX2" fmla="*/ 62675 w 267938"/>
                  <a:gd name="connsiteY2" fmla="*/ 38100 h 38100"/>
                  <a:gd name="connsiteX3" fmla="*/ 248888 w 267938"/>
                  <a:gd name="connsiteY3" fmla="*/ 38100 h 38100"/>
                  <a:gd name="connsiteX4" fmla="*/ 267938 w 267938"/>
                  <a:gd name="connsiteY4" fmla="*/ 19050 h 38100"/>
                  <a:gd name="connsiteX5" fmla="*/ 248888 w 267938"/>
                  <a:gd name="connsiteY5"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38" h="38100">
                    <a:moveTo>
                      <a:pt x="248888" y="0"/>
                    </a:moveTo>
                    <a:lnTo>
                      <a:pt x="0" y="0"/>
                    </a:lnTo>
                    <a:cubicBezTo>
                      <a:pt x="22464" y="9911"/>
                      <a:pt x="43535" y="22720"/>
                      <a:pt x="62675" y="38100"/>
                    </a:cubicBezTo>
                    <a:lnTo>
                      <a:pt x="248888" y="38100"/>
                    </a:lnTo>
                    <a:cubicBezTo>
                      <a:pt x="259409" y="38100"/>
                      <a:pt x="267938" y="29571"/>
                      <a:pt x="267938" y="19050"/>
                    </a:cubicBezTo>
                    <a:cubicBezTo>
                      <a:pt x="267938" y="8529"/>
                      <a:pt x="259409" y="0"/>
                      <a:pt x="248888" y="0"/>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24" name="Freeform: Shape 23">
                <a:extLst>
                  <a:ext uri="{FF2B5EF4-FFF2-40B4-BE49-F238E27FC236}">
                    <a16:creationId xmlns:a16="http://schemas.microsoft.com/office/drawing/2014/main" id="{2F2570E2-CED2-5D79-D7C4-DC464199C739}"/>
                  </a:ext>
                </a:extLst>
              </p:cNvPr>
              <p:cNvSpPr/>
              <p:nvPr/>
            </p:nvSpPr>
            <p:spPr>
              <a:xfrm>
                <a:off x="7670800" y="2416175"/>
                <a:ext cx="94487" cy="38100"/>
              </a:xfrm>
              <a:custGeom>
                <a:avLst/>
                <a:gdLst>
                  <a:gd name="connsiteX0" fmla="*/ 19050 w 94487"/>
                  <a:gd name="connsiteY0" fmla="*/ 38100 h 38100"/>
                  <a:gd name="connsiteX1" fmla="*/ 71723 w 94487"/>
                  <a:gd name="connsiteY1" fmla="*/ 38100 h 38100"/>
                  <a:gd name="connsiteX2" fmla="*/ 94488 w 94487"/>
                  <a:gd name="connsiteY2" fmla="*/ 0 h 38100"/>
                  <a:gd name="connsiteX3" fmla="*/ 19050 w 94487"/>
                  <a:gd name="connsiteY3" fmla="*/ 0 h 38100"/>
                  <a:gd name="connsiteX4" fmla="*/ 0 w 94487"/>
                  <a:gd name="connsiteY4" fmla="*/ 19050 h 38100"/>
                  <a:gd name="connsiteX5" fmla="*/ 19050 w 94487"/>
                  <a:gd name="connsiteY5" fmla="*/ 3810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487" h="38100">
                    <a:moveTo>
                      <a:pt x="19050" y="38100"/>
                    </a:moveTo>
                    <a:lnTo>
                      <a:pt x="71723" y="38100"/>
                    </a:lnTo>
                    <a:cubicBezTo>
                      <a:pt x="78296" y="24820"/>
                      <a:pt x="85908" y="12080"/>
                      <a:pt x="94488" y="0"/>
                    </a:cubicBezTo>
                    <a:lnTo>
                      <a:pt x="19050" y="0"/>
                    </a:lnTo>
                    <a:cubicBezTo>
                      <a:pt x="8529" y="0"/>
                      <a:pt x="0" y="8529"/>
                      <a:pt x="0" y="19050"/>
                    </a:cubicBezTo>
                    <a:cubicBezTo>
                      <a:pt x="0" y="29571"/>
                      <a:pt x="8529" y="38100"/>
                      <a:pt x="19050" y="38100"/>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25" name="Freeform: Shape 24">
                <a:extLst>
                  <a:ext uri="{FF2B5EF4-FFF2-40B4-BE49-F238E27FC236}">
                    <a16:creationId xmlns:a16="http://schemas.microsoft.com/office/drawing/2014/main" id="{E1A74A39-9019-EEB1-62C6-A430E75CB071}"/>
                  </a:ext>
                </a:extLst>
              </p:cNvPr>
              <p:cNvSpPr/>
              <p:nvPr/>
            </p:nvSpPr>
            <p:spPr>
              <a:xfrm>
                <a:off x="8224107" y="2416175"/>
                <a:ext cx="151542" cy="38100"/>
              </a:xfrm>
              <a:custGeom>
                <a:avLst/>
                <a:gdLst>
                  <a:gd name="connsiteX0" fmla="*/ 132493 w 151542"/>
                  <a:gd name="connsiteY0" fmla="*/ 0 h 38100"/>
                  <a:gd name="connsiteX1" fmla="*/ 0 w 151542"/>
                  <a:gd name="connsiteY1" fmla="*/ 0 h 38100"/>
                  <a:gd name="connsiteX2" fmla="*/ 22765 w 151542"/>
                  <a:gd name="connsiteY2" fmla="*/ 38100 h 38100"/>
                  <a:gd name="connsiteX3" fmla="*/ 132493 w 151542"/>
                  <a:gd name="connsiteY3" fmla="*/ 38100 h 38100"/>
                  <a:gd name="connsiteX4" fmla="*/ 151543 w 151542"/>
                  <a:gd name="connsiteY4" fmla="*/ 19050 h 38100"/>
                  <a:gd name="connsiteX5" fmla="*/ 132493 w 151542"/>
                  <a:gd name="connsiteY5"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542" h="38100">
                    <a:moveTo>
                      <a:pt x="132493" y="0"/>
                    </a:moveTo>
                    <a:lnTo>
                      <a:pt x="0" y="0"/>
                    </a:lnTo>
                    <a:cubicBezTo>
                      <a:pt x="8580" y="12080"/>
                      <a:pt x="16192" y="24820"/>
                      <a:pt x="22765" y="38100"/>
                    </a:cubicBezTo>
                    <a:lnTo>
                      <a:pt x="132493" y="38100"/>
                    </a:lnTo>
                    <a:cubicBezTo>
                      <a:pt x="143014" y="38100"/>
                      <a:pt x="151543" y="29571"/>
                      <a:pt x="151543" y="19050"/>
                    </a:cubicBezTo>
                    <a:cubicBezTo>
                      <a:pt x="151543" y="8529"/>
                      <a:pt x="143014" y="0"/>
                      <a:pt x="132493" y="0"/>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26" name="Freeform: Shape 25">
                <a:extLst>
                  <a:ext uri="{FF2B5EF4-FFF2-40B4-BE49-F238E27FC236}">
                    <a16:creationId xmlns:a16="http://schemas.microsoft.com/office/drawing/2014/main" id="{2D2D42CA-D3F0-6FC2-427A-98180A516E1D}"/>
                  </a:ext>
                </a:extLst>
              </p:cNvPr>
              <p:cNvSpPr/>
              <p:nvPr/>
            </p:nvSpPr>
            <p:spPr>
              <a:xfrm>
                <a:off x="8267541" y="2511425"/>
                <a:ext cx="108108" cy="38100"/>
              </a:xfrm>
              <a:custGeom>
                <a:avLst/>
                <a:gdLst>
                  <a:gd name="connsiteX0" fmla="*/ 89059 w 108108"/>
                  <a:gd name="connsiteY0" fmla="*/ 0 h 38100"/>
                  <a:gd name="connsiteX1" fmla="*/ 0 w 108108"/>
                  <a:gd name="connsiteY1" fmla="*/ 0 h 38100"/>
                  <a:gd name="connsiteX2" fmla="*/ 6572 w 108108"/>
                  <a:gd name="connsiteY2" fmla="*/ 38100 h 38100"/>
                  <a:gd name="connsiteX3" fmla="*/ 89059 w 108108"/>
                  <a:gd name="connsiteY3" fmla="*/ 38100 h 38100"/>
                  <a:gd name="connsiteX4" fmla="*/ 108109 w 108108"/>
                  <a:gd name="connsiteY4" fmla="*/ 19050 h 38100"/>
                  <a:gd name="connsiteX5" fmla="*/ 89059 w 108108"/>
                  <a:gd name="connsiteY5"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108" h="38100">
                    <a:moveTo>
                      <a:pt x="89059" y="0"/>
                    </a:moveTo>
                    <a:lnTo>
                      <a:pt x="0" y="0"/>
                    </a:lnTo>
                    <a:cubicBezTo>
                      <a:pt x="3069" y="12533"/>
                      <a:pt x="5265" y="25263"/>
                      <a:pt x="6572" y="38100"/>
                    </a:cubicBezTo>
                    <a:lnTo>
                      <a:pt x="89059" y="38100"/>
                    </a:lnTo>
                    <a:cubicBezTo>
                      <a:pt x="99580" y="38100"/>
                      <a:pt x="108109" y="29571"/>
                      <a:pt x="108109" y="19050"/>
                    </a:cubicBezTo>
                    <a:cubicBezTo>
                      <a:pt x="108109" y="8529"/>
                      <a:pt x="99580" y="0"/>
                      <a:pt x="89059" y="0"/>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27" name="Freeform: Shape 26">
                <a:extLst>
                  <a:ext uri="{FF2B5EF4-FFF2-40B4-BE49-F238E27FC236}">
                    <a16:creationId xmlns:a16="http://schemas.microsoft.com/office/drawing/2014/main" id="{40EB2670-5929-F4F9-912F-499DB8ECA8F8}"/>
                  </a:ext>
                </a:extLst>
              </p:cNvPr>
              <p:cNvSpPr/>
              <p:nvPr/>
            </p:nvSpPr>
            <p:spPr>
              <a:xfrm>
                <a:off x="7670800" y="2511425"/>
                <a:ext cx="50863" cy="38100"/>
              </a:xfrm>
              <a:custGeom>
                <a:avLst/>
                <a:gdLst>
                  <a:gd name="connsiteX0" fmla="*/ 19050 w 50863"/>
                  <a:gd name="connsiteY0" fmla="*/ 38100 h 38100"/>
                  <a:gd name="connsiteX1" fmla="*/ 44291 w 50863"/>
                  <a:gd name="connsiteY1" fmla="*/ 38100 h 38100"/>
                  <a:gd name="connsiteX2" fmla="*/ 50864 w 50863"/>
                  <a:gd name="connsiteY2" fmla="*/ 0 h 38100"/>
                  <a:gd name="connsiteX3" fmla="*/ 19050 w 50863"/>
                  <a:gd name="connsiteY3" fmla="*/ 0 h 38100"/>
                  <a:gd name="connsiteX4" fmla="*/ 0 w 50863"/>
                  <a:gd name="connsiteY4" fmla="*/ 19050 h 38100"/>
                  <a:gd name="connsiteX5" fmla="*/ 19050 w 50863"/>
                  <a:gd name="connsiteY5" fmla="*/ 3810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63" h="38100">
                    <a:moveTo>
                      <a:pt x="19050" y="38100"/>
                    </a:moveTo>
                    <a:lnTo>
                      <a:pt x="44291" y="38100"/>
                    </a:lnTo>
                    <a:cubicBezTo>
                      <a:pt x="45599" y="25263"/>
                      <a:pt x="47795" y="12533"/>
                      <a:pt x="50864" y="0"/>
                    </a:cubicBezTo>
                    <a:lnTo>
                      <a:pt x="19050" y="0"/>
                    </a:lnTo>
                    <a:cubicBezTo>
                      <a:pt x="8529" y="0"/>
                      <a:pt x="0" y="8529"/>
                      <a:pt x="0" y="19050"/>
                    </a:cubicBezTo>
                    <a:cubicBezTo>
                      <a:pt x="0" y="29571"/>
                      <a:pt x="8529" y="38100"/>
                      <a:pt x="19050" y="38100"/>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28" name="Freeform: Shape 27">
                <a:extLst>
                  <a:ext uri="{FF2B5EF4-FFF2-40B4-BE49-F238E27FC236}">
                    <a16:creationId xmlns:a16="http://schemas.microsoft.com/office/drawing/2014/main" id="{F3CF1F01-E34B-45D1-D9B3-4376B278228E}"/>
                  </a:ext>
                </a:extLst>
              </p:cNvPr>
              <p:cNvSpPr/>
              <p:nvPr/>
            </p:nvSpPr>
            <p:spPr>
              <a:xfrm>
                <a:off x="8267636" y="2606675"/>
                <a:ext cx="108013" cy="38100"/>
              </a:xfrm>
              <a:custGeom>
                <a:avLst/>
                <a:gdLst>
                  <a:gd name="connsiteX0" fmla="*/ 88964 w 108013"/>
                  <a:gd name="connsiteY0" fmla="*/ 0 h 38100"/>
                  <a:gd name="connsiteX1" fmla="*/ 6572 w 108013"/>
                  <a:gd name="connsiteY1" fmla="*/ 0 h 38100"/>
                  <a:gd name="connsiteX2" fmla="*/ 0 w 108013"/>
                  <a:gd name="connsiteY2" fmla="*/ 38100 h 38100"/>
                  <a:gd name="connsiteX3" fmla="*/ 88964 w 108013"/>
                  <a:gd name="connsiteY3" fmla="*/ 38100 h 38100"/>
                  <a:gd name="connsiteX4" fmla="*/ 108014 w 108013"/>
                  <a:gd name="connsiteY4" fmla="*/ 19050 h 38100"/>
                  <a:gd name="connsiteX5" fmla="*/ 88964 w 108013"/>
                  <a:gd name="connsiteY5"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013" h="38100">
                    <a:moveTo>
                      <a:pt x="88964" y="0"/>
                    </a:moveTo>
                    <a:lnTo>
                      <a:pt x="6572" y="0"/>
                    </a:lnTo>
                    <a:cubicBezTo>
                      <a:pt x="5265" y="12837"/>
                      <a:pt x="3069" y="25567"/>
                      <a:pt x="0" y="38100"/>
                    </a:cubicBezTo>
                    <a:lnTo>
                      <a:pt x="88964" y="38100"/>
                    </a:lnTo>
                    <a:cubicBezTo>
                      <a:pt x="99485" y="38100"/>
                      <a:pt x="108014" y="29571"/>
                      <a:pt x="108014" y="19050"/>
                    </a:cubicBezTo>
                    <a:cubicBezTo>
                      <a:pt x="108014" y="8529"/>
                      <a:pt x="99485" y="0"/>
                      <a:pt x="88964" y="0"/>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29" name="Freeform: Shape 28">
                <a:extLst>
                  <a:ext uri="{FF2B5EF4-FFF2-40B4-BE49-F238E27FC236}">
                    <a16:creationId xmlns:a16="http://schemas.microsoft.com/office/drawing/2014/main" id="{4939256E-24FA-462B-8CA8-3B9D2E984647}"/>
                  </a:ext>
                </a:extLst>
              </p:cNvPr>
              <p:cNvSpPr/>
              <p:nvPr/>
            </p:nvSpPr>
            <p:spPr>
              <a:xfrm>
                <a:off x="7670800" y="2606675"/>
                <a:ext cx="50958" cy="38100"/>
              </a:xfrm>
              <a:custGeom>
                <a:avLst/>
                <a:gdLst>
                  <a:gd name="connsiteX0" fmla="*/ 19050 w 50958"/>
                  <a:gd name="connsiteY0" fmla="*/ 38100 h 38100"/>
                  <a:gd name="connsiteX1" fmla="*/ 50959 w 50958"/>
                  <a:gd name="connsiteY1" fmla="*/ 38100 h 38100"/>
                  <a:gd name="connsiteX2" fmla="*/ 44387 w 50958"/>
                  <a:gd name="connsiteY2" fmla="*/ 0 h 38100"/>
                  <a:gd name="connsiteX3" fmla="*/ 19050 w 50958"/>
                  <a:gd name="connsiteY3" fmla="*/ 0 h 38100"/>
                  <a:gd name="connsiteX4" fmla="*/ 0 w 50958"/>
                  <a:gd name="connsiteY4" fmla="*/ 19050 h 38100"/>
                  <a:gd name="connsiteX5" fmla="*/ 19050 w 50958"/>
                  <a:gd name="connsiteY5" fmla="*/ 3810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58" h="38100">
                    <a:moveTo>
                      <a:pt x="19050" y="38100"/>
                    </a:moveTo>
                    <a:lnTo>
                      <a:pt x="50959" y="38100"/>
                    </a:lnTo>
                    <a:cubicBezTo>
                      <a:pt x="47890" y="25567"/>
                      <a:pt x="45694" y="12837"/>
                      <a:pt x="44387" y="0"/>
                    </a:cubicBezTo>
                    <a:lnTo>
                      <a:pt x="19050" y="0"/>
                    </a:lnTo>
                    <a:cubicBezTo>
                      <a:pt x="8529" y="0"/>
                      <a:pt x="0" y="8529"/>
                      <a:pt x="0" y="19050"/>
                    </a:cubicBezTo>
                    <a:cubicBezTo>
                      <a:pt x="0" y="29571"/>
                      <a:pt x="8529" y="38100"/>
                      <a:pt x="19050" y="38100"/>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30" name="Freeform: Shape 29">
                <a:extLst>
                  <a:ext uri="{FF2B5EF4-FFF2-40B4-BE49-F238E27FC236}">
                    <a16:creationId xmlns:a16="http://schemas.microsoft.com/office/drawing/2014/main" id="{F2CE32ED-4F2F-338E-F68D-570C1E73EAF4}"/>
                  </a:ext>
                </a:extLst>
              </p:cNvPr>
              <p:cNvSpPr/>
              <p:nvPr/>
            </p:nvSpPr>
            <p:spPr>
              <a:xfrm>
                <a:off x="8224012" y="2701925"/>
                <a:ext cx="151637" cy="38100"/>
              </a:xfrm>
              <a:custGeom>
                <a:avLst/>
                <a:gdLst>
                  <a:gd name="connsiteX0" fmla="*/ 132588 w 151637"/>
                  <a:gd name="connsiteY0" fmla="*/ 0 h 38100"/>
                  <a:gd name="connsiteX1" fmla="*/ 22765 w 151637"/>
                  <a:gd name="connsiteY1" fmla="*/ 0 h 38100"/>
                  <a:gd name="connsiteX2" fmla="*/ 0 w 151637"/>
                  <a:gd name="connsiteY2" fmla="*/ 38100 h 38100"/>
                  <a:gd name="connsiteX3" fmla="*/ 132588 w 151637"/>
                  <a:gd name="connsiteY3" fmla="*/ 38100 h 38100"/>
                  <a:gd name="connsiteX4" fmla="*/ 151638 w 151637"/>
                  <a:gd name="connsiteY4" fmla="*/ 19050 h 38100"/>
                  <a:gd name="connsiteX5" fmla="*/ 132588 w 151637"/>
                  <a:gd name="connsiteY5"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637" h="38100">
                    <a:moveTo>
                      <a:pt x="132588" y="0"/>
                    </a:moveTo>
                    <a:lnTo>
                      <a:pt x="22765" y="0"/>
                    </a:lnTo>
                    <a:cubicBezTo>
                      <a:pt x="16192" y="13280"/>
                      <a:pt x="8580" y="26020"/>
                      <a:pt x="0" y="38100"/>
                    </a:cubicBezTo>
                    <a:lnTo>
                      <a:pt x="132588" y="38100"/>
                    </a:lnTo>
                    <a:cubicBezTo>
                      <a:pt x="143109" y="38100"/>
                      <a:pt x="151638" y="29571"/>
                      <a:pt x="151638" y="19050"/>
                    </a:cubicBezTo>
                    <a:cubicBezTo>
                      <a:pt x="151638" y="8529"/>
                      <a:pt x="143109" y="0"/>
                      <a:pt x="132588" y="0"/>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31" name="Freeform: Shape 30">
                <a:extLst>
                  <a:ext uri="{FF2B5EF4-FFF2-40B4-BE49-F238E27FC236}">
                    <a16:creationId xmlns:a16="http://schemas.microsoft.com/office/drawing/2014/main" id="{1A73B34F-2D11-58B2-1A01-AFCC65418B99}"/>
                  </a:ext>
                </a:extLst>
              </p:cNvPr>
              <p:cNvSpPr/>
              <p:nvPr/>
            </p:nvSpPr>
            <p:spPr>
              <a:xfrm>
                <a:off x="7670800" y="2701925"/>
                <a:ext cx="94392" cy="38100"/>
              </a:xfrm>
              <a:custGeom>
                <a:avLst/>
                <a:gdLst>
                  <a:gd name="connsiteX0" fmla="*/ 19050 w 94392"/>
                  <a:gd name="connsiteY0" fmla="*/ 38100 h 38100"/>
                  <a:gd name="connsiteX1" fmla="*/ 94393 w 94392"/>
                  <a:gd name="connsiteY1" fmla="*/ 38100 h 38100"/>
                  <a:gd name="connsiteX2" fmla="*/ 71628 w 94392"/>
                  <a:gd name="connsiteY2" fmla="*/ 0 h 38100"/>
                  <a:gd name="connsiteX3" fmla="*/ 19050 w 94392"/>
                  <a:gd name="connsiteY3" fmla="*/ 0 h 38100"/>
                  <a:gd name="connsiteX4" fmla="*/ 0 w 94392"/>
                  <a:gd name="connsiteY4" fmla="*/ 19050 h 38100"/>
                  <a:gd name="connsiteX5" fmla="*/ 19050 w 94392"/>
                  <a:gd name="connsiteY5" fmla="*/ 3810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392" h="38100">
                    <a:moveTo>
                      <a:pt x="19050" y="38100"/>
                    </a:moveTo>
                    <a:lnTo>
                      <a:pt x="94393" y="38100"/>
                    </a:lnTo>
                    <a:cubicBezTo>
                      <a:pt x="85812" y="26020"/>
                      <a:pt x="78200" y="13280"/>
                      <a:pt x="71628" y="0"/>
                    </a:cubicBezTo>
                    <a:lnTo>
                      <a:pt x="19050" y="0"/>
                    </a:lnTo>
                    <a:cubicBezTo>
                      <a:pt x="8529" y="0"/>
                      <a:pt x="0" y="8529"/>
                      <a:pt x="0" y="19050"/>
                    </a:cubicBezTo>
                    <a:cubicBezTo>
                      <a:pt x="0" y="29571"/>
                      <a:pt x="8529" y="38100"/>
                      <a:pt x="19050" y="38100"/>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32" name="Freeform: Shape 31">
                <a:extLst>
                  <a:ext uri="{FF2B5EF4-FFF2-40B4-BE49-F238E27FC236}">
                    <a16:creationId xmlns:a16="http://schemas.microsoft.com/office/drawing/2014/main" id="{C47243BA-4294-3CF7-CBF3-A9FE7D151BE1}"/>
                  </a:ext>
                </a:extLst>
              </p:cNvPr>
              <p:cNvSpPr/>
              <p:nvPr/>
            </p:nvSpPr>
            <p:spPr>
              <a:xfrm>
                <a:off x="7670800" y="2797175"/>
                <a:ext cx="210788" cy="38100"/>
              </a:xfrm>
              <a:custGeom>
                <a:avLst/>
                <a:gdLst>
                  <a:gd name="connsiteX0" fmla="*/ 19050 w 210788"/>
                  <a:gd name="connsiteY0" fmla="*/ 38100 h 38100"/>
                  <a:gd name="connsiteX1" fmla="*/ 210788 w 210788"/>
                  <a:gd name="connsiteY1" fmla="*/ 38100 h 38100"/>
                  <a:gd name="connsiteX2" fmla="*/ 148114 w 210788"/>
                  <a:gd name="connsiteY2" fmla="*/ 0 h 38100"/>
                  <a:gd name="connsiteX3" fmla="*/ 19050 w 210788"/>
                  <a:gd name="connsiteY3" fmla="*/ 0 h 38100"/>
                  <a:gd name="connsiteX4" fmla="*/ 0 w 210788"/>
                  <a:gd name="connsiteY4" fmla="*/ 19050 h 38100"/>
                  <a:gd name="connsiteX5" fmla="*/ 19050 w 210788"/>
                  <a:gd name="connsiteY5" fmla="*/ 3810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788" h="38100">
                    <a:moveTo>
                      <a:pt x="19050" y="38100"/>
                    </a:moveTo>
                    <a:lnTo>
                      <a:pt x="210788" y="38100"/>
                    </a:lnTo>
                    <a:cubicBezTo>
                      <a:pt x="188324" y="28189"/>
                      <a:pt x="167253" y="15380"/>
                      <a:pt x="148114" y="0"/>
                    </a:cubicBezTo>
                    <a:lnTo>
                      <a:pt x="19050" y="0"/>
                    </a:lnTo>
                    <a:cubicBezTo>
                      <a:pt x="8529" y="0"/>
                      <a:pt x="0" y="8529"/>
                      <a:pt x="0" y="19050"/>
                    </a:cubicBezTo>
                    <a:cubicBezTo>
                      <a:pt x="0" y="29571"/>
                      <a:pt x="8529" y="38100"/>
                      <a:pt x="19050" y="38100"/>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33" name="Freeform: Shape 32">
                <a:extLst>
                  <a:ext uri="{FF2B5EF4-FFF2-40B4-BE49-F238E27FC236}">
                    <a16:creationId xmlns:a16="http://schemas.microsoft.com/office/drawing/2014/main" id="{4C55A338-2C68-A55A-9E5E-597DBE86E867}"/>
                  </a:ext>
                </a:extLst>
              </p:cNvPr>
              <p:cNvSpPr/>
              <p:nvPr/>
            </p:nvSpPr>
            <p:spPr>
              <a:xfrm>
                <a:off x="8107616" y="2797175"/>
                <a:ext cx="268033" cy="38100"/>
              </a:xfrm>
              <a:custGeom>
                <a:avLst/>
                <a:gdLst>
                  <a:gd name="connsiteX0" fmla="*/ 248984 w 268033"/>
                  <a:gd name="connsiteY0" fmla="*/ 0 h 38100"/>
                  <a:gd name="connsiteX1" fmla="*/ 62675 w 268033"/>
                  <a:gd name="connsiteY1" fmla="*/ 0 h 38100"/>
                  <a:gd name="connsiteX2" fmla="*/ 0 w 268033"/>
                  <a:gd name="connsiteY2" fmla="*/ 38100 h 38100"/>
                  <a:gd name="connsiteX3" fmla="*/ 248984 w 268033"/>
                  <a:gd name="connsiteY3" fmla="*/ 38100 h 38100"/>
                  <a:gd name="connsiteX4" fmla="*/ 268034 w 268033"/>
                  <a:gd name="connsiteY4" fmla="*/ 19050 h 38100"/>
                  <a:gd name="connsiteX5" fmla="*/ 248984 w 268033"/>
                  <a:gd name="connsiteY5"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8033" h="38100">
                    <a:moveTo>
                      <a:pt x="248984" y="0"/>
                    </a:moveTo>
                    <a:lnTo>
                      <a:pt x="62675" y="0"/>
                    </a:lnTo>
                    <a:cubicBezTo>
                      <a:pt x="43535" y="15380"/>
                      <a:pt x="22464" y="28189"/>
                      <a:pt x="0" y="38100"/>
                    </a:cubicBezTo>
                    <a:lnTo>
                      <a:pt x="248984" y="38100"/>
                    </a:lnTo>
                    <a:cubicBezTo>
                      <a:pt x="259505" y="38100"/>
                      <a:pt x="268034" y="29571"/>
                      <a:pt x="268034" y="19050"/>
                    </a:cubicBezTo>
                    <a:cubicBezTo>
                      <a:pt x="268034" y="8529"/>
                      <a:pt x="259505" y="0"/>
                      <a:pt x="248984" y="0"/>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34" name="Freeform: Shape 33">
                <a:extLst>
                  <a:ext uri="{FF2B5EF4-FFF2-40B4-BE49-F238E27FC236}">
                    <a16:creationId xmlns:a16="http://schemas.microsoft.com/office/drawing/2014/main" id="{9A3708BE-2AEE-2E51-F41F-AA1E2D40AC4E}"/>
                  </a:ext>
                </a:extLst>
              </p:cNvPr>
              <p:cNvSpPr/>
              <p:nvPr/>
            </p:nvSpPr>
            <p:spPr>
              <a:xfrm>
                <a:off x="7843648" y="2466408"/>
                <a:ext cx="301935" cy="223863"/>
              </a:xfrm>
              <a:custGeom>
                <a:avLst/>
                <a:gdLst>
                  <a:gd name="connsiteX0" fmla="*/ 5650 w 301935"/>
                  <a:gd name="connsiteY0" fmla="*/ 140266 h 223863"/>
                  <a:gd name="connsiteX1" fmla="*/ 83660 w 301935"/>
                  <a:gd name="connsiteY1" fmla="*/ 218276 h 223863"/>
                  <a:gd name="connsiteX2" fmla="*/ 110601 w 301935"/>
                  <a:gd name="connsiteY2" fmla="*/ 218291 h 223863"/>
                  <a:gd name="connsiteX3" fmla="*/ 110616 w 301935"/>
                  <a:gd name="connsiteY3" fmla="*/ 218276 h 223863"/>
                  <a:gd name="connsiteX4" fmla="*/ 296353 w 301935"/>
                  <a:gd name="connsiteY4" fmla="*/ 32538 h 223863"/>
                  <a:gd name="connsiteX5" fmla="*/ 296353 w 301935"/>
                  <a:gd name="connsiteY5" fmla="*/ 5583 h 223863"/>
                  <a:gd name="connsiteX6" fmla="*/ 269397 w 301935"/>
                  <a:gd name="connsiteY6" fmla="*/ 5583 h 223863"/>
                  <a:gd name="connsiteX7" fmla="*/ 97090 w 301935"/>
                  <a:gd name="connsiteY7" fmla="*/ 177604 h 223863"/>
                  <a:gd name="connsiteX8" fmla="*/ 32606 w 301935"/>
                  <a:gd name="connsiteY8" fmla="*/ 113120 h 223863"/>
                  <a:gd name="connsiteX9" fmla="*/ 5555 w 301935"/>
                  <a:gd name="connsiteY9" fmla="*/ 113215 h 223863"/>
                  <a:gd name="connsiteX10" fmla="*/ 5650 w 301935"/>
                  <a:gd name="connsiteY10" fmla="*/ 140266 h 223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1935" h="223863">
                    <a:moveTo>
                      <a:pt x="5650" y="140266"/>
                    </a:moveTo>
                    <a:lnTo>
                      <a:pt x="83660" y="218276"/>
                    </a:lnTo>
                    <a:cubicBezTo>
                      <a:pt x="91095" y="225720"/>
                      <a:pt x="103157" y="225726"/>
                      <a:pt x="110601" y="218291"/>
                    </a:cubicBezTo>
                    <a:cubicBezTo>
                      <a:pt x="110606" y="218286"/>
                      <a:pt x="110611" y="218281"/>
                      <a:pt x="110616" y="218276"/>
                    </a:cubicBezTo>
                    <a:lnTo>
                      <a:pt x="296353" y="32538"/>
                    </a:lnTo>
                    <a:cubicBezTo>
                      <a:pt x="303797" y="25095"/>
                      <a:pt x="303797" y="13026"/>
                      <a:pt x="296353" y="5583"/>
                    </a:cubicBezTo>
                    <a:cubicBezTo>
                      <a:pt x="288910" y="-1861"/>
                      <a:pt x="276841" y="-1861"/>
                      <a:pt x="269397" y="5583"/>
                    </a:cubicBezTo>
                    <a:lnTo>
                      <a:pt x="97090" y="177604"/>
                    </a:lnTo>
                    <a:lnTo>
                      <a:pt x="32606" y="113120"/>
                    </a:lnTo>
                    <a:cubicBezTo>
                      <a:pt x="25110" y="105676"/>
                      <a:pt x="12999" y="105719"/>
                      <a:pt x="5555" y="113215"/>
                    </a:cubicBezTo>
                    <a:cubicBezTo>
                      <a:pt x="-1889" y="120711"/>
                      <a:pt x="-1846" y="132823"/>
                      <a:pt x="5650" y="140266"/>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35" name="Freeform: Shape 34">
                <a:extLst>
                  <a:ext uri="{FF2B5EF4-FFF2-40B4-BE49-F238E27FC236}">
                    <a16:creationId xmlns:a16="http://schemas.microsoft.com/office/drawing/2014/main" id="{0D653517-0FB2-97E5-5FB1-B1E20AC5B6CB}"/>
                  </a:ext>
                </a:extLst>
              </p:cNvPr>
              <p:cNvSpPr/>
              <p:nvPr/>
            </p:nvSpPr>
            <p:spPr>
              <a:xfrm>
                <a:off x="7751762" y="2335212"/>
                <a:ext cx="485775" cy="485775"/>
              </a:xfrm>
              <a:custGeom>
                <a:avLst/>
                <a:gdLst>
                  <a:gd name="connsiteX0" fmla="*/ 242888 w 485775"/>
                  <a:gd name="connsiteY0" fmla="*/ 485775 h 485775"/>
                  <a:gd name="connsiteX1" fmla="*/ 485775 w 485775"/>
                  <a:gd name="connsiteY1" fmla="*/ 242888 h 485775"/>
                  <a:gd name="connsiteX2" fmla="*/ 242888 w 485775"/>
                  <a:gd name="connsiteY2" fmla="*/ 0 h 485775"/>
                  <a:gd name="connsiteX3" fmla="*/ 0 w 485775"/>
                  <a:gd name="connsiteY3" fmla="*/ 242888 h 485775"/>
                  <a:gd name="connsiteX4" fmla="*/ 242888 w 485775"/>
                  <a:gd name="connsiteY4" fmla="*/ 485775 h 485775"/>
                  <a:gd name="connsiteX5" fmla="*/ 242888 w 485775"/>
                  <a:gd name="connsiteY5" fmla="*/ 38100 h 485775"/>
                  <a:gd name="connsiteX6" fmla="*/ 447675 w 485775"/>
                  <a:gd name="connsiteY6" fmla="*/ 242888 h 485775"/>
                  <a:gd name="connsiteX7" fmla="*/ 242888 w 485775"/>
                  <a:gd name="connsiteY7" fmla="*/ 447675 h 485775"/>
                  <a:gd name="connsiteX8" fmla="*/ 38100 w 485775"/>
                  <a:gd name="connsiteY8" fmla="*/ 242888 h 485775"/>
                  <a:gd name="connsiteX9" fmla="*/ 242888 w 485775"/>
                  <a:gd name="connsiteY9" fmla="*/ 38100 h 485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5775" h="485775">
                    <a:moveTo>
                      <a:pt x="242888" y="485775"/>
                    </a:moveTo>
                    <a:cubicBezTo>
                      <a:pt x="377031" y="485775"/>
                      <a:pt x="485775" y="377031"/>
                      <a:pt x="485775" y="242888"/>
                    </a:cubicBezTo>
                    <a:cubicBezTo>
                      <a:pt x="485775" y="108744"/>
                      <a:pt x="377031" y="0"/>
                      <a:pt x="242888" y="0"/>
                    </a:cubicBezTo>
                    <a:cubicBezTo>
                      <a:pt x="108744" y="0"/>
                      <a:pt x="0" y="108744"/>
                      <a:pt x="0" y="242888"/>
                    </a:cubicBezTo>
                    <a:cubicBezTo>
                      <a:pt x="157" y="376965"/>
                      <a:pt x="108810" y="485618"/>
                      <a:pt x="242888" y="485775"/>
                    </a:cubicBezTo>
                    <a:close/>
                    <a:moveTo>
                      <a:pt x="242888" y="38100"/>
                    </a:moveTo>
                    <a:cubicBezTo>
                      <a:pt x="355989" y="38100"/>
                      <a:pt x="447675" y="129786"/>
                      <a:pt x="447675" y="242888"/>
                    </a:cubicBezTo>
                    <a:cubicBezTo>
                      <a:pt x="447675" y="355989"/>
                      <a:pt x="355989" y="447675"/>
                      <a:pt x="242888" y="447675"/>
                    </a:cubicBezTo>
                    <a:cubicBezTo>
                      <a:pt x="129786" y="447675"/>
                      <a:pt x="38100" y="355989"/>
                      <a:pt x="38100" y="242888"/>
                    </a:cubicBezTo>
                    <a:cubicBezTo>
                      <a:pt x="38205" y="129830"/>
                      <a:pt x="129830" y="38205"/>
                      <a:pt x="242888" y="38100"/>
                    </a:cubicBezTo>
                    <a:close/>
                  </a:path>
                </a:pathLst>
              </a:custGeom>
              <a:solidFill>
                <a:srgbClr val="000000"/>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grpSp>
      </p:grpSp>
      <p:sp>
        <p:nvSpPr>
          <p:cNvPr id="4" name="TextBox 3">
            <a:extLst>
              <a:ext uri="{FF2B5EF4-FFF2-40B4-BE49-F238E27FC236}">
                <a16:creationId xmlns:a16="http://schemas.microsoft.com/office/drawing/2014/main" id="{E266F971-9136-409C-7040-A7BED0F383E3}"/>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GLO2208853</a:t>
            </a:r>
          </a:p>
        </p:txBody>
      </p:sp>
    </p:spTree>
    <p:extLst>
      <p:ext uri="{BB962C8B-B14F-4D97-AF65-F5344CB8AC3E}">
        <p14:creationId xmlns:p14="http://schemas.microsoft.com/office/powerpoint/2010/main" val="1473761292"/>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8124F6ED-32E5-F2B7-4D02-A90F1D696A3E}"/>
              </a:ext>
            </a:extLst>
          </p:cNvPr>
          <p:cNvGraphicFramePr>
            <a:graphicFrameLocks noChangeAspect="1"/>
          </p:cNvGraphicFramePr>
          <p:nvPr>
            <p:custDataLst>
              <p:tags r:id="rId1"/>
            </p:custDataLst>
            <p:extLst>
              <p:ext uri="{D42A27DB-BD31-4B8C-83A1-F6EECF244321}">
                <p14:modId xmlns:p14="http://schemas.microsoft.com/office/powerpoint/2010/main" val="406193332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8124F6ED-32E5-F2B7-4D02-A90F1D696A3E}"/>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DBE930F8-B1C0-EB8E-8759-5D01DC5460E2}"/>
              </a:ext>
            </a:extLst>
          </p:cNvPr>
          <p:cNvSpPr>
            <a:spLocks noGrp="1"/>
          </p:cNvSpPr>
          <p:nvPr>
            <p:ph type="title"/>
          </p:nvPr>
        </p:nvSpPr>
        <p:spPr/>
        <p:txBody>
          <a:bodyPr vert="horz"/>
          <a:lstStyle/>
          <a:p>
            <a:r>
              <a:rPr lang="en-US" altLang="fr-FR" dirty="0"/>
              <a:t>OARS: Affirmation</a:t>
            </a:r>
            <a:endParaRPr lang="en-US" dirty="0"/>
          </a:p>
        </p:txBody>
      </p:sp>
      <p:sp>
        <p:nvSpPr>
          <p:cNvPr id="6" name="Rectangle 5">
            <a:extLst>
              <a:ext uri="{FF2B5EF4-FFF2-40B4-BE49-F238E27FC236}">
                <a16:creationId xmlns:a16="http://schemas.microsoft.com/office/drawing/2014/main" id="{DCE1C053-6FF3-980B-533A-7726ADAA04FD}"/>
              </a:ext>
            </a:extLst>
          </p:cNvPr>
          <p:cNvSpPr/>
          <p:nvPr/>
        </p:nvSpPr>
        <p:spPr>
          <a:xfrm>
            <a:off x="788136" y="1447800"/>
            <a:ext cx="10832363" cy="585208"/>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0" tIns="243840" rIns="243840" bIns="243840" rtlCol="0" anchor="ctr"/>
          <a:lstStyle/>
          <a:p>
            <a:pPr marL="0" marR="0" lvl="0" indent="0" algn="l" defTabSz="609585" rtl="0" eaLnBrk="1" fontAlgn="auto" latinLnBrk="0" hangingPunct="1">
              <a:lnSpc>
                <a:spcPct val="100000"/>
              </a:lnSpc>
              <a:spcBef>
                <a:spcPts val="1600"/>
              </a:spcBef>
              <a:spcAft>
                <a:spcPts val="1600"/>
              </a:spcAft>
              <a:buClr>
                <a:prstClr val="black">
                  <a:lumMod val="75000"/>
                  <a:lumOff val="25000"/>
                </a:prstClr>
              </a:buClr>
              <a:buSzPts val="1800"/>
              <a:buFontTx/>
              <a:buNone/>
              <a:tabLst/>
              <a:defRPr/>
            </a:pPr>
            <a:r>
              <a:rPr kumimoji="0" lang="en-US" sz="2267" b="0" i="0" u="none" strike="noStrike" kern="1200" cap="none" spc="0" normalizeH="0" baseline="0" noProof="0" dirty="0">
                <a:ln>
                  <a:noFill/>
                </a:ln>
                <a:solidFill>
                  <a:srgbClr val="000000"/>
                </a:solidFill>
                <a:effectLst/>
                <a:uLnTx/>
                <a:uFillTx/>
                <a:latin typeface="Georgia"/>
                <a:ea typeface="Arial"/>
                <a:cs typeface="Calibri" panose="020F0502020204030204" pitchFamily="34" charset="0"/>
                <a:sym typeface="Arial"/>
              </a:rPr>
              <a:t>Thanks for coming today</a:t>
            </a:r>
          </a:p>
        </p:txBody>
      </p:sp>
      <p:sp>
        <p:nvSpPr>
          <p:cNvPr id="12" name="Rectangle 11">
            <a:extLst>
              <a:ext uri="{FF2B5EF4-FFF2-40B4-BE49-F238E27FC236}">
                <a16:creationId xmlns:a16="http://schemas.microsoft.com/office/drawing/2014/main" id="{E8CB1410-FD96-964B-E344-715D54A749D2}"/>
              </a:ext>
            </a:extLst>
          </p:cNvPr>
          <p:cNvSpPr/>
          <p:nvPr/>
        </p:nvSpPr>
        <p:spPr>
          <a:xfrm>
            <a:off x="788136" y="2387348"/>
            <a:ext cx="10832363" cy="585208"/>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0" tIns="243840" rIns="243840" bIns="243840" rtlCol="0" anchor="ctr"/>
          <a:lstStyle/>
          <a:p>
            <a:pPr marL="0" marR="0" lvl="0" indent="0" algn="l" defTabSz="609585" rtl="0" eaLnBrk="1" fontAlgn="auto" latinLnBrk="0" hangingPunct="1">
              <a:lnSpc>
                <a:spcPct val="100000"/>
              </a:lnSpc>
              <a:spcBef>
                <a:spcPts val="1600"/>
              </a:spcBef>
              <a:spcAft>
                <a:spcPts val="1600"/>
              </a:spcAft>
              <a:buClr>
                <a:prstClr val="black">
                  <a:lumMod val="75000"/>
                  <a:lumOff val="25000"/>
                </a:prstClr>
              </a:buClr>
              <a:buSzPts val="1800"/>
              <a:buFontTx/>
              <a:buNone/>
              <a:tabLst/>
              <a:defRPr/>
            </a:pPr>
            <a:r>
              <a:rPr kumimoji="0" lang="en-US" sz="2267" b="0" i="0" u="none" strike="noStrike" kern="1200" cap="none" spc="0" normalizeH="0" baseline="0" noProof="0" dirty="0">
                <a:ln>
                  <a:noFill/>
                </a:ln>
                <a:solidFill>
                  <a:srgbClr val="000000"/>
                </a:solidFill>
                <a:effectLst/>
                <a:uLnTx/>
                <a:uFillTx/>
                <a:latin typeface="Georgia"/>
                <a:ea typeface="Arial"/>
                <a:cs typeface="Calibri" panose="020F0502020204030204" pitchFamily="34" charset="0"/>
                <a:sym typeface="Arial"/>
              </a:rPr>
              <a:t>I appreciate that you are willing to talk to me about your heart failure</a:t>
            </a:r>
          </a:p>
        </p:txBody>
      </p:sp>
      <p:sp>
        <p:nvSpPr>
          <p:cNvPr id="18" name="Rectangle 17">
            <a:extLst>
              <a:ext uri="{FF2B5EF4-FFF2-40B4-BE49-F238E27FC236}">
                <a16:creationId xmlns:a16="http://schemas.microsoft.com/office/drawing/2014/main" id="{FE45F85E-D728-E20E-9212-F33B482C37CB}"/>
              </a:ext>
            </a:extLst>
          </p:cNvPr>
          <p:cNvSpPr/>
          <p:nvPr/>
        </p:nvSpPr>
        <p:spPr>
          <a:xfrm>
            <a:off x="788136" y="3326896"/>
            <a:ext cx="10832363" cy="585208"/>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0" tIns="243840" rIns="243840" bIns="243840" rtlCol="0" anchor="ctr"/>
          <a:lstStyle/>
          <a:p>
            <a:pPr marL="0" marR="0" lvl="0" indent="0" algn="l" defTabSz="609585" rtl="0" eaLnBrk="1" fontAlgn="auto" latinLnBrk="0" hangingPunct="1">
              <a:lnSpc>
                <a:spcPct val="100000"/>
              </a:lnSpc>
              <a:spcBef>
                <a:spcPts val="1600"/>
              </a:spcBef>
              <a:spcAft>
                <a:spcPts val="1600"/>
              </a:spcAft>
              <a:buClr>
                <a:prstClr val="black">
                  <a:lumMod val="75000"/>
                  <a:lumOff val="25000"/>
                </a:prstClr>
              </a:buClr>
              <a:buSzPts val="1800"/>
              <a:buFontTx/>
              <a:buNone/>
              <a:tabLst/>
              <a:defRPr/>
            </a:pPr>
            <a:r>
              <a:rPr kumimoji="0" lang="en-US" sz="2267" b="0" i="0" u="none" strike="noStrike" kern="1200" cap="none" spc="0" normalizeH="0" baseline="0" noProof="0" dirty="0">
                <a:ln>
                  <a:noFill/>
                </a:ln>
                <a:solidFill>
                  <a:srgbClr val="000000"/>
                </a:solidFill>
                <a:effectLst/>
                <a:uLnTx/>
                <a:uFillTx/>
                <a:latin typeface="Georgia"/>
                <a:ea typeface="Arial"/>
                <a:cs typeface="Calibri" panose="020F0502020204030204" pitchFamily="34" charset="0"/>
                <a:sym typeface="Arial"/>
              </a:rPr>
              <a:t>You are obviously a resourceful person to have coped with those difficulties</a:t>
            </a:r>
          </a:p>
        </p:txBody>
      </p:sp>
      <p:sp>
        <p:nvSpPr>
          <p:cNvPr id="24" name="Rectangle 23">
            <a:extLst>
              <a:ext uri="{FF2B5EF4-FFF2-40B4-BE49-F238E27FC236}">
                <a16:creationId xmlns:a16="http://schemas.microsoft.com/office/drawing/2014/main" id="{661AED33-FBE2-D892-8446-9B7CEF31AF4D}"/>
              </a:ext>
            </a:extLst>
          </p:cNvPr>
          <p:cNvSpPr/>
          <p:nvPr/>
        </p:nvSpPr>
        <p:spPr>
          <a:xfrm>
            <a:off x="788136" y="4266445"/>
            <a:ext cx="10832363" cy="585208"/>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0" tIns="243840" rIns="243840" bIns="243840" rtlCol="0" anchor="ctr"/>
          <a:lstStyle/>
          <a:p>
            <a:pPr marL="0" marR="0" lvl="0" indent="0" algn="l" defTabSz="609585" rtl="0" eaLnBrk="1" fontAlgn="auto" latinLnBrk="0" hangingPunct="1">
              <a:lnSpc>
                <a:spcPct val="100000"/>
              </a:lnSpc>
              <a:spcBef>
                <a:spcPts val="1600"/>
              </a:spcBef>
              <a:spcAft>
                <a:spcPts val="1600"/>
              </a:spcAft>
              <a:buClr>
                <a:prstClr val="black">
                  <a:lumMod val="75000"/>
                  <a:lumOff val="25000"/>
                </a:prstClr>
              </a:buClr>
              <a:buSzPts val="1800"/>
              <a:buFontTx/>
              <a:buNone/>
              <a:tabLst/>
              <a:defRPr/>
            </a:pPr>
            <a:r>
              <a:rPr kumimoji="0" lang="en-US" sz="2267" b="0" i="0" u="none" strike="noStrike" kern="1200" cap="none" spc="0" normalizeH="0" baseline="0" noProof="0" dirty="0">
                <a:ln>
                  <a:noFill/>
                </a:ln>
                <a:solidFill>
                  <a:srgbClr val="000000"/>
                </a:solidFill>
                <a:effectLst/>
                <a:uLnTx/>
                <a:uFillTx/>
                <a:latin typeface="Georgia"/>
                <a:ea typeface="Arial"/>
                <a:cs typeface="Calibri" panose="020F0502020204030204" pitchFamily="34" charset="0"/>
                <a:sym typeface="Arial"/>
              </a:rPr>
              <a:t>That’s a good idea</a:t>
            </a:r>
          </a:p>
        </p:txBody>
      </p:sp>
      <p:sp>
        <p:nvSpPr>
          <p:cNvPr id="30" name="Rectangle 29">
            <a:extLst>
              <a:ext uri="{FF2B5EF4-FFF2-40B4-BE49-F238E27FC236}">
                <a16:creationId xmlns:a16="http://schemas.microsoft.com/office/drawing/2014/main" id="{61B06D91-6CFF-26F3-ACEE-8B6439EEFD00}"/>
              </a:ext>
            </a:extLst>
          </p:cNvPr>
          <p:cNvSpPr/>
          <p:nvPr/>
        </p:nvSpPr>
        <p:spPr>
          <a:xfrm>
            <a:off x="788136" y="5205992"/>
            <a:ext cx="10832363" cy="585208"/>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0" tIns="243840" rIns="243840" bIns="243840" rtlCol="0" anchor="ctr"/>
          <a:lstStyle/>
          <a:p>
            <a:pPr marL="0" marR="0" lvl="0" indent="0" algn="l" defTabSz="609585" rtl="0" eaLnBrk="1" fontAlgn="auto" latinLnBrk="0" hangingPunct="1">
              <a:lnSpc>
                <a:spcPct val="100000"/>
              </a:lnSpc>
              <a:spcBef>
                <a:spcPts val="1600"/>
              </a:spcBef>
              <a:spcAft>
                <a:spcPts val="1600"/>
              </a:spcAft>
              <a:buClr>
                <a:prstClr val="black">
                  <a:lumMod val="75000"/>
                  <a:lumOff val="25000"/>
                </a:prstClr>
              </a:buClr>
              <a:buSzPts val="1800"/>
              <a:buFontTx/>
              <a:buNone/>
              <a:tabLst/>
              <a:defRPr/>
            </a:pPr>
            <a:r>
              <a:rPr kumimoji="0" lang="en-US" sz="2267" b="0" i="0" u="none" strike="noStrike" kern="1200" cap="none" spc="0" normalizeH="0" baseline="0" noProof="0" dirty="0">
                <a:ln>
                  <a:noFill/>
                </a:ln>
                <a:solidFill>
                  <a:srgbClr val="000000"/>
                </a:solidFill>
                <a:effectLst/>
                <a:uLnTx/>
                <a:uFillTx/>
                <a:latin typeface="Georgia"/>
                <a:ea typeface="Arial"/>
                <a:cs typeface="Calibri" panose="020F0502020204030204" pitchFamily="34" charset="0"/>
                <a:sym typeface="Arial"/>
              </a:rPr>
              <a:t>It’s hard to talk about....I really appreciate your keeping on with this</a:t>
            </a:r>
          </a:p>
        </p:txBody>
      </p:sp>
      <p:grpSp>
        <p:nvGrpSpPr>
          <p:cNvPr id="38" name="Group 37">
            <a:extLst>
              <a:ext uri="{FF2B5EF4-FFF2-40B4-BE49-F238E27FC236}">
                <a16:creationId xmlns:a16="http://schemas.microsoft.com/office/drawing/2014/main" id="{0008E97A-91E0-0172-893B-1CF459639FA1}"/>
              </a:ext>
            </a:extLst>
          </p:cNvPr>
          <p:cNvGrpSpPr/>
          <p:nvPr/>
        </p:nvGrpSpPr>
        <p:grpSpPr>
          <a:xfrm>
            <a:off x="637694" y="1447800"/>
            <a:ext cx="677713" cy="527050"/>
            <a:chOff x="502922" y="873219"/>
            <a:chExt cx="696455" cy="541625"/>
          </a:xfrm>
        </p:grpSpPr>
        <p:sp>
          <p:nvSpPr>
            <p:cNvPr id="39" name="Freeform: Shape 38">
              <a:extLst>
                <a:ext uri="{FF2B5EF4-FFF2-40B4-BE49-F238E27FC236}">
                  <a16:creationId xmlns:a16="http://schemas.microsoft.com/office/drawing/2014/main" id="{D0ACBC82-BFC6-F945-1BDC-060676E7BA6D}"/>
                </a:ext>
              </a:extLst>
            </p:cNvPr>
            <p:cNvSpPr/>
            <p:nvPr/>
          </p:nvSpPr>
          <p:spPr>
            <a:xfrm>
              <a:off x="655777" y="873219"/>
              <a:ext cx="543600" cy="541625"/>
            </a:xfrm>
            <a:custGeom>
              <a:avLst/>
              <a:gdLst>
                <a:gd name="connsiteX0" fmla="*/ 866775 w 866775"/>
                <a:gd name="connsiteY0" fmla="*/ 0 h 1504950"/>
                <a:gd name="connsiteX1" fmla="*/ 0 w 866775"/>
                <a:gd name="connsiteY1" fmla="*/ 0 h 1504950"/>
                <a:gd name="connsiteX2" fmla="*/ 0 w 866775"/>
                <a:gd name="connsiteY2" fmla="*/ 1504950 h 1504950"/>
              </a:gdLst>
              <a:ahLst/>
              <a:cxnLst>
                <a:cxn ang="0">
                  <a:pos x="connsiteX0" y="connsiteY0"/>
                </a:cxn>
                <a:cxn ang="0">
                  <a:pos x="connsiteX1" y="connsiteY1"/>
                </a:cxn>
                <a:cxn ang="0">
                  <a:pos x="connsiteX2" y="connsiteY2"/>
                </a:cxn>
              </a:cxnLst>
              <a:rect l="l" t="t" r="r" b="b"/>
              <a:pathLst>
                <a:path w="866775" h="1504950">
                  <a:moveTo>
                    <a:pt x="866775" y="0"/>
                  </a:moveTo>
                  <a:lnTo>
                    <a:pt x="0" y="0"/>
                  </a:lnTo>
                  <a:lnTo>
                    <a:pt x="0" y="1504950"/>
                  </a:lnTo>
                </a:path>
              </a:pathLst>
            </a:custGeom>
            <a:noFill/>
            <a:ln w="12700">
              <a:gradFill flip="none" rotWithShape="1">
                <a:gsLst>
                  <a:gs pos="15000">
                    <a:srgbClr val="009CDE"/>
                  </a:gs>
                  <a:gs pos="0">
                    <a:srgbClr val="64CBC8"/>
                  </a:gs>
                  <a:gs pos="100000">
                    <a:srgbClr val="64CBC8"/>
                  </a:gs>
                </a:gsLst>
                <a:lin ang="54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GB" sz="2133" b="0" i="0" u="none" strike="noStrike" kern="1200" cap="none" spc="0" normalizeH="0" baseline="0" noProof="0">
                <a:ln>
                  <a:noFill/>
                </a:ln>
                <a:solidFill>
                  <a:prstClr val="white"/>
                </a:solidFill>
                <a:effectLst/>
                <a:uLnTx/>
                <a:uFillTx/>
                <a:latin typeface="Georgia"/>
                <a:ea typeface="+mn-ea"/>
                <a:cs typeface="+mn-cs"/>
              </a:endParaRPr>
            </a:p>
          </p:txBody>
        </p:sp>
        <p:grpSp>
          <p:nvGrpSpPr>
            <p:cNvPr id="40" name="Group 39">
              <a:extLst>
                <a:ext uri="{FF2B5EF4-FFF2-40B4-BE49-F238E27FC236}">
                  <a16:creationId xmlns:a16="http://schemas.microsoft.com/office/drawing/2014/main" id="{FEADAEFD-F3E4-65CD-20F0-BADAEC48D9CB}"/>
                </a:ext>
              </a:extLst>
            </p:cNvPr>
            <p:cNvGrpSpPr/>
            <p:nvPr/>
          </p:nvGrpSpPr>
          <p:grpSpPr>
            <a:xfrm>
              <a:off x="502922" y="957902"/>
              <a:ext cx="345369" cy="350304"/>
              <a:chOff x="2930981" y="1849253"/>
              <a:chExt cx="551539" cy="543054"/>
            </a:xfrm>
          </p:grpSpPr>
          <p:sp>
            <p:nvSpPr>
              <p:cNvPr id="41" name="Oval 40">
                <a:extLst>
                  <a:ext uri="{FF2B5EF4-FFF2-40B4-BE49-F238E27FC236}">
                    <a16:creationId xmlns:a16="http://schemas.microsoft.com/office/drawing/2014/main" id="{BF68371C-5096-D1C6-01DC-FB61FD345E54}"/>
                  </a:ext>
                </a:extLst>
              </p:cNvPr>
              <p:cNvSpPr/>
              <p:nvPr/>
            </p:nvSpPr>
            <p:spPr>
              <a:xfrm>
                <a:off x="2930981" y="1849253"/>
                <a:ext cx="551539" cy="543054"/>
              </a:xfrm>
              <a:prstGeom prst="ellipse">
                <a:avLst/>
              </a:prstGeom>
              <a:blipFill>
                <a:blip r:embed="rId5" cstate="screen">
                  <a:extLst>
                    <a:ext uri="{28A0092B-C50C-407E-A947-70E740481C1C}">
                      <a14:useLocalDpi xmlns:a14="http://schemas.microsoft.com/office/drawing/2010/main" val="0"/>
                    </a:ext>
                  </a:extLst>
                </a:blip>
                <a:stretch>
                  <a:fillRect/>
                </a:stretch>
              </a:blipFill>
              <a:effectLst>
                <a:outerShdw blurRad="50800" dist="38100" dir="2700000" algn="tl" rotWithShape="0">
                  <a:prstClr val="black">
                    <a:alpha val="40000"/>
                  </a:prstClr>
                </a:outerShdw>
              </a:effectLst>
            </p:spPr>
            <p:txBody>
              <a:bodyPr wrap="square" lIns="240000" tIns="0" rIns="0" bIns="0" rtlCol="0" anchor="ctr"/>
              <a:lstStyle/>
              <a:p>
                <a:pPr marL="380990" marR="0" lvl="0" indent="-380990" algn="l" defTabSz="609585"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2133" b="1" i="0" u="none" strike="noStrike" kern="1200" cap="none" spc="0" normalizeH="0" baseline="0" noProof="0">
                  <a:ln>
                    <a:noFill/>
                  </a:ln>
                  <a:solidFill>
                    <a:prstClr val="white"/>
                  </a:solidFill>
                  <a:effectLst/>
                  <a:uLnTx/>
                  <a:uFillTx/>
                  <a:latin typeface="Georgia" panose="02040502050405020303" pitchFamily="18" charset="0"/>
                  <a:ea typeface="+mn-ea"/>
                  <a:cs typeface="+mn-cs"/>
                </a:endParaRPr>
              </a:p>
            </p:txBody>
          </p:sp>
          <p:pic>
            <p:nvPicPr>
              <p:cNvPr id="42" name="Graphic 41">
                <a:extLst>
                  <a:ext uri="{FF2B5EF4-FFF2-40B4-BE49-F238E27FC236}">
                    <a16:creationId xmlns:a16="http://schemas.microsoft.com/office/drawing/2014/main" id="{2CA9C9B9-7A65-6E51-1372-900828B03216}"/>
                  </a:ext>
                </a:extLst>
              </p:cNvPr>
              <p:cNvPicPr>
                <a:picLocks noChangeAspect="1"/>
              </p:cNvPicPr>
              <p:nvPr/>
            </p:nvPicPr>
            <p:blipFill rotWithShape="1">
              <a:blip r:embed="rId6" cstate="screen">
                <a:extLst>
                  <a:ext uri="{28A0092B-C50C-407E-A947-70E740481C1C}">
                    <a14:useLocalDpi xmlns:a14="http://schemas.microsoft.com/office/drawing/2010/main" val="0"/>
                  </a:ext>
                  <a:ext uri="{96DAC541-7B7A-43D3-8B79-37D633B846F1}">
                    <asvg:svgBlip xmlns:asvg="http://schemas.microsoft.com/office/drawing/2016/SVG/main" r:embed="rId7"/>
                  </a:ext>
                </a:extLst>
              </a:blip>
              <a:srcRect l="6523" t="16085" r="6144" b="35648"/>
              <a:stretch/>
            </p:blipFill>
            <p:spPr>
              <a:xfrm flipV="1">
                <a:off x="3024324" y="1994753"/>
                <a:ext cx="364852" cy="252054"/>
              </a:xfrm>
              <a:prstGeom prst="rect">
                <a:avLst/>
              </a:prstGeom>
            </p:spPr>
          </p:pic>
        </p:grpSp>
      </p:grpSp>
      <p:grpSp>
        <p:nvGrpSpPr>
          <p:cNvPr id="43" name="Group 42">
            <a:extLst>
              <a:ext uri="{FF2B5EF4-FFF2-40B4-BE49-F238E27FC236}">
                <a16:creationId xmlns:a16="http://schemas.microsoft.com/office/drawing/2014/main" id="{C90AE0AA-EFE1-A37B-A990-DF662B87BB0F}"/>
              </a:ext>
            </a:extLst>
          </p:cNvPr>
          <p:cNvGrpSpPr/>
          <p:nvPr/>
        </p:nvGrpSpPr>
        <p:grpSpPr>
          <a:xfrm>
            <a:off x="637694" y="2381957"/>
            <a:ext cx="677713" cy="527050"/>
            <a:chOff x="502922" y="873219"/>
            <a:chExt cx="696455" cy="541625"/>
          </a:xfrm>
        </p:grpSpPr>
        <p:sp>
          <p:nvSpPr>
            <p:cNvPr id="44" name="Freeform: Shape 43">
              <a:extLst>
                <a:ext uri="{FF2B5EF4-FFF2-40B4-BE49-F238E27FC236}">
                  <a16:creationId xmlns:a16="http://schemas.microsoft.com/office/drawing/2014/main" id="{C12754B9-9D8A-65A0-F6ED-F561E19C7410}"/>
                </a:ext>
              </a:extLst>
            </p:cNvPr>
            <p:cNvSpPr/>
            <p:nvPr/>
          </p:nvSpPr>
          <p:spPr>
            <a:xfrm>
              <a:off x="655777" y="873219"/>
              <a:ext cx="543600" cy="541625"/>
            </a:xfrm>
            <a:custGeom>
              <a:avLst/>
              <a:gdLst>
                <a:gd name="connsiteX0" fmla="*/ 866775 w 866775"/>
                <a:gd name="connsiteY0" fmla="*/ 0 h 1504950"/>
                <a:gd name="connsiteX1" fmla="*/ 0 w 866775"/>
                <a:gd name="connsiteY1" fmla="*/ 0 h 1504950"/>
                <a:gd name="connsiteX2" fmla="*/ 0 w 866775"/>
                <a:gd name="connsiteY2" fmla="*/ 1504950 h 1504950"/>
              </a:gdLst>
              <a:ahLst/>
              <a:cxnLst>
                <a:cxn ang="0">
                  <a:pos x="connsiteX0" y="connsiteY0"/>
                </a:cxn>
                <a:cxn ang="0">
                  <a:pos x="connsiteX1" y="connsiteY1"/>
                </a:cxn>
                <a:cxn ang="0">
                  <a:pos x="connsiteX2" y="connsiteY2"/>
                </a:cxn>
              </a:cxnLst>
              <a:rect l="l" t="t" r="r" b="b"/>
              <a:pathLst>
                <a:path w="866775" h="1504950">
                  <a:moveTo>
                    <a:pt x="866775" y="0"/>
                  </a:moveTo>
                  <a:lnTo>
                    <a:pt x="0" y="0"/>
                  </a:lnTo>
                  <a:lnTo>
                    <a:pt x="0" y="1504950"/>
                  </a:lnTo>
                </a:path>
              </a:pathLst>
            </a:custGeom>
            <a:noFill/>
            <a:ln w="12700">
              <a:gradFill flip="none" rotWithShape="1">
                <a:gsLst>
                  <a:gs pos="15000">
                    <a:srgbClr val="009CDE"/>
                  </a:gs>
                  <a:gs pos="0">
                    <a:srgbClr val="64CBC8"/>
                  </a:gs>
                  <a:gs pos="100000">
                    <a:srgbClr val="64CBC8"/>
                  </a:gs>
                </a:gsLst>
                <a:lin ang="54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GB" sz="2133" b="0" i="0" u="none" strike="noStrike" kern="1200" cap="none" spc="0" normalizeH="0" baseline="0" noProof="0">
                <a:ln>
                  <a:noFill/>
                </a:ln>
                <a:solidFill>
                  <a:prstClr val="white"/>
                </a:solidFill>
                <a:effectLst/>
                <a:uLnTx/>
                <a:uFillTx/>
                <a:latin typeface="Georgia"/>
                <a:ea typeface="+mn-ea"/>
                <a:cs typeface="+mn-cs"/>
              </a:endParaRPr>
            </a:p>
          </p:txBody>
        </p:sp>
        <p:grpSp>
          <p:nvGrpSpPr>
            <p:cNvPr id="45" name="Group 44">
              <a:extLst>
                <a:ext uri="{FF2B5EF4-FFF2-40B4-BE49-F238E27FC236}">
                  <a16:creationId xmlns:a16="http://schemas.microsoft.com/office/drawing/2014/main" id="{753527AF-1914-652E-EBD7-E5D79D0B3376}"/>
                </a:ext>
              </a:extLst>
            </p:cNvPr>
            <p:cNvGrpSpPr/>
            <p:nvPr/>
          </p:nvGrpSpPr>
          <p:grpSpPr>
            <a:xfrm>
              <a:off x="502922" y="957902"/>
              <a:ext cx="345369" cy="350304"/>
              <a:chOff x="2930981" y="1849253"/>
              <a:chExt cx="551539" cy="543054"/>
            </a:xfrm>
          </p:grpSpPr>
          <p:sp>
            <p:nvSpPr>
              <p:cNvPr id="46" name="Oval 45">
                <a:extLst>
                  <a:ext uri="{FF2B5EF4-FFF2-40B4-BE49-F238E27FC236}">
                    <a16:creationId xmlns:a16="http://schemas.microsoft.com/office/drawing/2014/main" id="{E21DFDF4-3206-0C04-8CCE-51BB93F84856}"/>
                  </a:ext>
                </a:extLst>
              </p:cNvPr>
              <p:cNvSpPr/>
              <p:nvPr/>
            </p:nvSpPr>
            <p:spPr>
              <a:xfrm>
                <a:off x="2930981" y="1849253"/>
                <a:ext cx="551539" cy="543054"/>
              </a:xfrm>
              <a:prstGeom prst="ellipse">
                <a:avLst/>
              </a:prstGeom>
              <a:blipFill>
                <a:blip r:embed="rId5" cstate="screen">
                  <a:extLst>
                    <a:ext uri="{28A0092B-C50C-407E-A947-70E740481C1C}">
                      <a14:useLocalDpi xmlns:a14="http://schemas.microsoft.com/office/drawing/2010/main" val="0"/>
                    </a:ext>
                  </a:extLst>
                </a:blip>
                <a:stretch>
                  <a:fillRect/>
                </a:stretch>
              </a:blipFill>
              <a:effectLst>
                <a:outerShdw blurRad="50800" dist="38100" dir="2700000" algn="tl" rotWithShape="0">
                  <a:prstClr val="black">
                    <a:alpha val="40000"/>
                  </a:prstClr>
                </a:outerShdw>
              </a:effectLst>
            </p:spPr>
            <p:txBody>
              <a:bodyPr wrap="square" lIns="240000" tIns="0" rIns="0" bIns="0" rtlCol="0" anchor="ctr"/>
              <a:lstStyle/>
              <a:p>
                <a:pPr marL="380990" marR="0" lvl="0" indent="-380990" algn="l" defTabSz="609585"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2133" b="1" i="0" u="none" strike="noStrike" kern="1200" cap="none" spc="0" normalizeH="0" baseline="0" noProof="0">
                  <a:ln>
                    <a:noFill/>
                  </a:ln>
                  <a:solidFill>
                    <a:prstClr val="white"/>
                  </a:solidFill>
                  <a:effectLst/>
                  <a:uLnTx/>
                  <a:uFillTx/>
                  <a:latin typeface="Georgia" panose="02040502050405020303" pitchFamily="18" charset="0"/>
                  <a:ea typeface="+mn-ea"/>
                  <a:cs typeface="+mn-cs"/>
                </a:endParaRPr>
              </a:p>
            </p:txBody>
          </p:sp>
          <p:pic>
            <p:nvPicPr>
              <p:cNvPr id="47" name="Graphic 46">
                <a:extLst>
                  <a:ext uri="{FF2B5EF4-FFF2-40B4-BE49-F238E27FC236}">
                    <a16:creationId xmlns:a16="http://schemas.microsoft.com/office/drawing/2014/main" id="{EC51F662-DB41-6A29-E3BA-E569212F591F}"/>
                  </a:ext>
                </a:extLst>
              </p:cNvPr>
              <p:cNvPicPr>
                <a:picLocks noChangeAspect="1"/>
              </p:cNvPicPr>
              <p:nvPr/>
            </p:nvPicPr>
            <p:blipFill rotWithShape="1">
              <a:blip r:embed="rId6" cstate="screen">
                <a:extLst>
                  <a:ext uri="{28A0092B-C50C-407E-A947-70E740481C1C}">
                    <a14:useLocalDpi xmlns:a14="http://schemas.microsoft.com/office/drawing/2010/main" val="0"/>
                  </a:ext>
                  <a:ext uri="{96DAC541-7B7A-43D3-8B79-37D633B846F1}">
                    <asvg:svgBlip xmlns:asvg="http://schemas.microsoft.com/office/drawing/2016/SVG/main" r:embed="rId7"/>
                  </a:ext>
                </a:extLst>
              </a:blip>
              <a:srcRect l="6523" t="16085" r="6144" b="35648"/>
              <a:stretch/>
            </p:blipFill>
            <p:spPr>
              <a:xfrm flipV="1">
                <a:off x="3024324" y="1994753"/>
                <a:ext cx="364852" cy="252054"/>
              </a:xfrm>
              <a:prstGeom prst="rect">
                <a:avLst/>
              </a:prstGeom>
            </p:spPr>
          </p:pic>
        </p:grpSp>
      </p:grpSp>
      <p:grpSp>
        <p:nvGrpSpPr>
          <p:cNvPr id="48" name="Group 47">
            <a:extLst>
              <a:ext uri="{FF2B5EF4-FFF2-40B4-BE49-F238E27FC236}">
                <a16:creationId xmlns:a16="http://schemas.microsoft.com/office/drawing/2014/main" id="{4A67524C-9DA4-6952-DB17-321291456E17}"/>
              </a:ext>
            </a:extLst>
          </p:cNvPr>
          <p:cNvGrpSpPr/>
          <p:nvPr/>
        </p:nvGrpSpPr>
        <p:grpSpPr>
          <a:xfrm>
            <a:off x="637694" y="3330331"/>
            <a:ext cx="677713" cy="527050"/>
            <a:chOff x="502922" y="873219"/>
            <a:chExt cx="696455" cy="541625"/>
          </a:xfrm>
        </p:grpSpPr>
        <p:sp>
          <p:nvSpPr>
            <p:cNvPr id="49" name="Freeform: Shape 48">
              <a:extLst>
                <a:ext uri="{FF2B5EF4-FFF2-40B4-BE49-F238E27FC236}">
                  <a16:creationId xmlns:a16="http://schemas.microsoft.com/office/drawing/2014/main" id="{21C94794-A147-D6CF-561A-8466371A6D3B}"/>
                </a:ext>
              </a:extLst>
            </p:cNvPr>
            <p:cNvSpPr/>
            <p:nvPr/>
          </p:nvSpPr>
          <p:spPr>
            <a:xfrm>
              <a:off x="655777" y="873219"/>
              <a:ext cx="543600" cy="541625"/>
            </a:xfrm>
            <a:custGeom>
              <a:avLst/>
              <a:gdLst>
                <a:gd name="connsiteX0" fmla="*/ 866775 w 866775"/>
                <a:gd name="connsiteY0" fmla="*/ 0 h 1504950"/>
                <a:gd name="connsiteX1" fmla="*/ 0 w 866775"/>
                <a:gd name="connsiteY1" fmla="*/ 0 h 1504950"/>
                <a:gd name="connsiteX2" fmla="*/ 0 w 866775"/>
                <a:gd name="connsiteY2" fmla="*/ 1504950 h 1504950"/>
              </a:gdLst>
              <a:ahLst/>
              <a:cxnLst>
                <a:cxn ang="0">
                  <a:pos x="connsiteX0" y="connsiteY0"/>
                </a:cxn>
                <a:cxn ang="0">
                  <a:pos x="connsiteX1" y="connsiteY1"/>
                </a:cxn>
                <a:cxn ang="0">
                  <a:pos x="connsiteX2" y="connsiteY2"/>
                </a:cxn>
              </a:cxnLst>
              <a:rect l="l" t="t" r="r" b="b"/>
              <a:pathLst>
                <a:path w="866775" h="1504950">
                  <a:moveTo>
                    <a:pt x="866775" y="0"/>
                  </a:moveTo>
                  <a:lnTo>
                    <a:pt x="0" y="0"/>
                  </a:lnTo>
                  <a:lnTo>
                    <a:pt x="0" y="1504950"/>
                  </a:lnTo>
                </a:path>
              </a:pathLst>
            </a:custGeom>
            <a:noFill/>
            <a:ln w="12700">
              <a:gradFill flip="none" rotWithShape="1">
                <a:gsLst>
                  <a:gs pos="15000">
                    <a:srgbClr val="009CDE"/>
                  </a:gs>
                  <a:gs pos="0">
                    <a:srgbClr val="64CBC8"/>
                  </a:gs>
                  <a:gs pos="100000">
                    <a:srgbClr val="64CBC8"/>
                  </a:gs>
                </a:gsLst>
                <a:lin ang="54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GB" sz="2133" b="0" i="0" u="none" strike="noStrike" kern="1200" cap="none" spc="0" normalizeH="0" baseline="0" noProof="0">
                <a:ln>
                  <a:noFill/>
                </a:ln>
                <a:solidFill>
                  <a:prstClr val="white"/>
                </a:solidFill>
                <a:effectLst/>
                <a:uLnTx/>
                <a:uFillTx/>
                <a:latin typeface="Georgia"/>
                <a:ea typeface="+mn-ea"/>
                <a:cs typeface="+mn-cs"/>
              </a:endParaRPr>
            </a:p>
          </p:txBody>
        </p:sp>
        <p:grpSp>
          <p:nvGrpSpPr>
            <p:cNvPr id="50" name="Group 49">
              <a:extLst>
                <a:ext uri="{FF2B5EF4-FFF2-40B4-BE49-F238E27FC236}">
                  <a16:creationId xmlns:a16="http://schemas.microsoft.com/office/drawing/2014/main" id="{170E6607-A41B-FECB-8E11-CC717D5BF50D}"/>
                </a:ext>
              </a:extLst>
            </p:cNvPr>
            <p:cNvGrpSpPr/>
            <p:nvPr/>
          </p:nvGrpSpPr>
          <p:grpSpPr>
            <a:xfrm>
              <a:off x="502922" y="957902"/>
              <a:ext cx="345369" cy="350304"/>
              <a:chOff x="2930981" y="1849253"/>
              <a:chExt cx="551539" cy="543054"/>
            </a:xfrm>
          </p:grpSpPr>
          <p:sp>
            <p:nvSpPr>
              <p:cNvPr id="51" name="Oval 50">
                <a:extLst>
                  <a:ext uri="{FF2B5EF4-FFF2-40B4-BE49-F238E27FC236}">
                    <a16:creationId xmlns:a16="http://schemas.microsoft.com/office/drawing/2014/main" id="{9EF0A95E-B91D-34A9-E0D0-A693C8607CBA}"/>
                  </a:ext>
                </a:extLst>
              </p:cNvPr>
              <p:cNvSpPr/>
              <p:nvPr/>
            </p:nvSpPr>
            <p:spPr>
              <a:xfrm>
                <a:off x="2930981" y="1849253"/>
                <a:ext cx="551539" cy="543054"/>
              </a:xfrm>
              <a:prstGeom prst="ellipse">
                <a:avLst/>
              </a:prstGeom>
              <a:blipFill>
                <a:blip r:embed="rId5" cstate="screen">
                  <a:extLst>
                    <a:ext uri="{28A0092B-C50C-407E-A947-70E740481C1C}">
                      <a14:useLocalDpi xmlns:a14="http://schemas.microsoft.com/office/drawing/2010/main" val="0"/>
                    </a:ext>
                  </a:extLst>
                </a:blip>
                <a:stretch>
                  <a:fillRect/>
                </a:stretch>
              </a:blipFill>
              <a:effectLst>
                <a:outerShdw blurRad="50800" dist="38100" dir="2700000" algn="tl" rotWithShape="0">
                  <a:prstClr val="black">
                    <a:alpha val="40000"/>
                  </a:prstClr>
                </a:outerShdw>
              </a:effectLst>
            </p:spPr>
            <p:txBody>
              <a:bodyPr wrap="square" lIns="240000" tIns="0" rIns="0" bIns="0" rtlCol="0" anchor="ctr"/>
              <a:lstStyle/>
              <a:p>
                <a:pPr marL="380990" marR="0" lvl="0" indent="-380990" algn="l" defTabSz="609585"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2133" b="1" i="0" u="none" strike="noStrike" kern="1200" cap="none" spc="0" normalizeH="0" baseline="0" noProof="0">
                  <a:ln>
                    <a:noFill/>
                  </a:ln>
                  <a:solidFill>
                    <a:prstClr val="white"/>
                  </a:solidFill>
                  <a:effectLst/>
                  <a:uLnTx/>
                  <a:uFillTx/>
                  <a:latin typeface="Georgia" panose="02040502050405020303" pitchFamily="18" charset="0"/>
                  <a:ea typeface="+mn-ea"/>
                  <a:cs typeface="+mn-cs"/>
                </a:endParaRPr>
              </a:p>
            </p:txBody>
          </p:sp>
          <p:pic>
            <p:nvPicPr>
              <p:cNvPr id="52" name="Graphic 51">
                <a:extLst>
                  <a:ext uri="{FF2B5EF4-FFF2-40B4-BE49-F238E27FC236}">
                    <a16:creationId xmlns:a16="http://schemas.microsoft.com/office/drawing/2014/main" id="{6EA59F16-A7BE-9A88-9613-6CCACDCAAF8F}"/>
                  </a:ext>
                </a:extLst>
              </p:cNvPr>
              <p:cNvPicPr>
                <a:picLocks noChangeAspect="1"/>
              </p:cNvPicPr>
              <p:nvPr/>
            </p:nvPicPr>
            <p:blipFill rotWithShape="1">
              <a:blip r:embed="rId6" cstate="screen">
                <a:extLst>
                  <a:ext uri="{28A0092B-C50C-407E-A947-70E740481C1C}">
                    <a14:useLocalDpi xmlns:a14="http://schemas.microsoft.com/office/drawing/2010/main" val="0"/>
                  </a:ext>
                  <a:ext uri="{96DAC541-7B7A-43D3-8B79-37D633B846F1}">
                    <asvg:svgBlip xmlns:asvg="http://schemas.microsoft.com/office/drawing/2016/SVG/main" r:embed="rId7"/>
                  </a:ext>
                </a:extLst>
              </a:blip>
              <a:srcRect l="6523" t="16085" r="6144" b="35648"/>
              <a:stretch/>
            </p:blipFill>
            <p:spPr>
              <a:xfrm flipV="1">
                <a:off x="3024324" y="1994753"/>
                <a:ext cx="364852" cy="252054"/>
              </a:xfrm>
              <a:prstGeom prst="rect">
                <a:avLst/>
              </a:prstGeom>
            </p:spPr>
          </p:pic>
        </p:grpSp>
      </p:grpSp>
      <p:grpSp>
        <p:nvGrpSpPr>
          <p:cNvPr id="53" name="Group 52">
            <a:extLst>
              <a:ext uri="{FF2B5EF4-FFF2-40B4-BE49-F238E27FC236}">
                <a16:creationId xmlns:a16="http://schemas.microsoft.com/office/drawing/2014/main" id="{C5F7926D-8AD5-F38F-96B5-791AA882200F}"/>
              </a:ext>
            </a:extLst>
          </p:cNvPr>
          <p:cNvGrpSpPr/>
          <p:nvPr/>
        </p:nvGrpSpPr>
        <p:grpSpPr>
          <a:xfrm>
            <a:off x="637694" y="4266443"/>
            <a:ext cx="677713" cy="527050"/>
            <a:chOff x="502922" y="873219"/>
            <a:chExt cx="696455" cy="541625"/>
          </a:xfrm>
        </p:grpSpPr>
        <p:sp>
          <p:nvSpPr>
            <p:cNvPr id="54" name="Freeform: Shape 53">
              <a:extLst>
                <a:ext uri="{FF2B5EF4-FFF2-40B4-BE49-F238E27FC236}">
                  <a16:creationId xmlns:a16="http://schemas.microsoft.com/office/drawing/2014/main" id="{AB2D8D37-912E-D7C7-5FE4-97375DC856E6}"/>
                </a:ext>
              </a:extLst>
            </p:cNvPr>
            <p:cNvSpPr/>
            <p:nvPr/>
          </p:nvSpPr>
          <p:spPr>
            <a:xfrm>
              <a:off x="655777" y="873219"/>
              <a:ext cx="543600" cy="541625"/>
            </a:xfrm>
            <a:custGeom>
              <a:avLst/>
              <a:gdLst>
                <a:gd name="connsiteX0" fmla="*/ 866775 w 866775"/>
                <a:gd name="connsiteY0" fmla="*/ 0 h 1504950"/>
                <a:gd name="connsiteX1" fmla="*/ 0 w 866775"/>
                <a:gd name="connsiteY1" fmla="*/ 0 h 1504950"/>
                <a:gd name="connsiteX2" fmla="*/ 0 w 866775"/>
                <a:gd name="connsiteY2" fmla="*/ 1504950 h 1504950"/>
              </a:gdLst>
              <a:ahLst/>
              <a:cxnLst>
                <a:cxn ang="0">
                  <a:pos x="connsiteX0" y="connsiteY0"/>
                </a:cxn>
                <a:cxn ang="0">
                  <a:pos x="connsiteX1" y="connsiteY1"/>
                </a:cxn>
                <a:cxn ang="0">
                  <a:pos x="connsiteX2" y="connsiteY2"/>
                </a:cxn>
              </a:cxnLst>
              <a:rect l="l" t="t" r="r" b="b"/>
              <a:pathLst>
                <a:path w="866775" h="1504950">
                  <a:moveTo>
                    <a:pt x="866775" y="0"/>
                  </a:moveTo>
                  <a:lnTo>
                    <a:pt x="0" y="0"/>
                  </a:lnTo>
                  <a:lnTo>
                    <a:pt x="0" y="1504950"/>
                  </a:lnTo>
                </a:path>
              </a:pathLst>
            </a:custGeom>
            <a:noFill/>
            <a:ln w="12700">
              <a:gradFill flip="none" rotWithShape="1">
                <a:gsLst>
                  <a:gs pos="15000">
                    <a:srgbClr val="009CDE"/>
                  </a:gs>
                  <a:gs pos="0">
                    <a:srgbClr val="64CBC8"/>
                  </a:gs>
                  <a:gs pos="100000">
                    <a:srgbClr val="64CBC8"/>
                  </a:gs>
                </a:gsLst>
                <a:lin ang="54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GB" sz="2133" b="0" i="0" u="none" strike="noStrike" kern="1200" cap="none" spc="0" normalizeH="0" baseline="0" noProof="0">
                <a:ln>
                  <a:noFill/>
                </a:ln>
                <a:solidFill>
                  <a:prstClr val="white"/>
                </a:solidFill>
                <a:effectLst/>
                <a:uLnTx/>
                <a:uFillTx/>
                <a:latin typeface="Georgia"/>
                <a:ea typeface="+mn-ea"/>
                <a:cs typeface="+mn-cs"/>
              </a:endParaRPr>
            </a:p>
          </p:txBody>
        </p:sp>
        <p:grpSp>
          <p:nvGrpSpPr>
            <p:cNvPr id="55" name="Group 54">
              <a:extLst>
                <a:ext uri="{FF2B5EF4-FFF2-40B4-BE49-F238E27FC236}">
                  <a16:creationId xmlns:a16="http://schemas.microsoft.com/office/drawing/2014/main" id="{583B57BD-9BCC-5033-7F05-CC65AF3C9071}"/>
                </a:ext>
              </a:extLst>
            </p:cNvPr>
            <p:cNvGrpSpPr/>
            <p:nvPr/>
          </p:nvGrpSpPr>
          <p:grpSpPr>
            <a:xfrm>
              <a:off x="502922" y="957902"/>
              <a:ext cx="345369" cy="350304"/>
              <a:chOff x="2930981" y="1849253"/>
              <a:chExt cx="551539" cy="543054"/>
            </a:xfrm>
          </p:grpSpPr>
          <p:sp>
            <p:nvSpPr>
              <p:cNvPr id="56" name="Oval 55">
                <a:extLst>
                  <a:ext uri="{FF2B5EF4-FFF2-40B4-BE49-F238E27FC236}">
                    <a16:creationId xmlns:a16="http://schemas.microsoft.com/office/drawing/2014/main" id="{F751D20F-7640-4BF6-314A-54A2E0F3428B}"/>
                  </a:ext>
                </a:extLst>
              </p:cNvPr>
              <p:cNvSpPr/>
              <p:nvPr/>
            </p:nvSpPr>
            <p:spPr>
              <a:xfrm>
                <a:off x="2930981" y="1849253"/>
                <a:ext cx="551539" cy="543054"/>
              </a:xfrm>
              <a:prstGeom prst="ellipse">
                <a:avLst/>
              </a:prstGeom>
              <a:blipFill>
                <a:blip r:embed="rId5" cstate="screen">
                  <a:extLst>
                    <a:ext uri="{28A0092B-C50C-407E-A947-70E740481C1C}">
                      <a14:useLocalDpi xmlns:a14="http://schemas.microsoft.com/office/drawing/2010/main" val="0"/>
                    </a:ext>
                  </a:extLst>
                </a:blip>
                <a:stretch>
                  <a:fillRect/>
                </a:stretch>
              </a:blipFill>
              <a:effectLst>
                <a:outerShdw blurRad="50800" dist="38100" dir="2700000" algn="tl" rotWithShape="0">
                  <a:prstClr val="black">
                    <a:alpha val="40000"/>
                  </a:prstClr>
                </a:outerShdw>
              </a:effectLst>
            </p:spPr>
            <p:txBody>
              <a:bodyPr wrap="square" lIns="240000" tIns="0" rIns="0" bIns="0" rtlCol="0" anchor="ctr"/>
              <a:lstStyle/>
              <a:p>
                <a:pPr marL="380990" marR="0" lvl="0" indent="-380990" algn="l" defTabSz="609585"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2133" b="1" i="0" u="none" strike="noStrike" kern="1200" cap="none" spc="0" normalizeH="0" baseline="0" noProof="0">
                  <a:ln>
                    <a:noFill/>
                  </a:ln>
                  <a:solidFill>
                    <a:prstClr val="white"/>
                  </a:solidFill>
                  <a:effectLst/>
                  <a:uLnTx/>
                  <a:uFillTx/>
                  <a:latin typeface="Georgia" panose="02040502050405020303" pitchFamily="18" charset="0"/>
                  <a:ea typeface="+mn-ea"/>
                  <a:cs typeface="+mn-cs"/>
                </a:endParaRPr>
              </a:p>
            </p:txBody>
          </p:sp>
          <p:pic>
            <p:nvPicPr>
              <p:cNvPr id="57" name="Graphic 56">
                <a:extLst>
                  <a:ext uri="{FF2B5EF4-FFF2-40B4-BE49-F238E27FC236}">
                    <a16:creationId xmlns:a16="http://schemas.microsoft.com/office/drawing/2014/main" id="{32B010BE-AB7D-E86C-ECD9-4FFD3AFA9805}"/>
                  </a:ext>
                </a:extLst>
              </p:cNvPr>
              <p:cNvPicPr>
                <a:picLocks noChangeAspect="1"/>
              </p:cNvPicPr>
              <p:nvPr/>
            </p:nvPicPr>
            <p:blipFill rotWithShape="1">
              <a:blip r:embed="rId6" cstate="screen">
                <a:extLst>
                  <a:ext uri="{28A0092B-C50C-407E-A947-70E740481C1C}">
                    <a14:useLocalDpi xmlns:a14="http://schemas.microsoft.com/office/drawing/2010/main" val="0"/>
                  </a:ext>
                  <a:ext uri="{96DAC541-7B7A-43D3-8B79-37D633B846F1}">
                    <asvg:svgBlip xmlns:asvg="http://schemas.microsoft.com/office/drawing/2016/SVG/main" r:embed="rId7"/>
                  </a:ext>
                </a:extLst>
              </a:blip>
              <a:srcRect l="6523" t="16085" r="6144" b="35648"/>
              <a:stretch/>
            </p:blipFill>
            <p:spPr>
              <a:xfrm flipV="1">
                <a:off x="3024324" y="1994753"/>
                <a:ext cx="364852" cy="252054"/>
              </a:xfrm>
              <a:prstGeom prst="rect">
                <a:avLst/>
              </a:prstGeom>
            </p:spPr>
          </p:pic>
        </p:grpSp>
      </p:grpSp>
      <p:grpSp>
        <p:nvGrpSpPr>
          <p:cNvPr id="58" name="Group 57">
            <a:extLst>
              <a:ext uri="{FF2B5EF4-FFF2-40B4-BE49-F238E27FC236}">
                <a16:creationId xmlns:a16="http://schemas.microsoft.com/office/drawing/2014/main" id="{4D807596-53B5-A897-7376-E62A8C17EEB0}"/>
              </a:ext>
            </a:extLst>
          </p:cNvPr>
          <p:cNvGrpSpPr/>
          <p:nvPr/>
        </p:nvGrpSpPr>
        <p:grpSpPr>
          <a:xfrm>
            <a:off x="637694" y="5202555"/>
            <a:ext cx="677713" cy="527050"/>
            <a:chOff x="502922" y="873219"/>
            <a:chExt cx="696455" cy="541625"/>
          </a:xfrm>
        </p:grpSpPr>
        <p:sp>
          <p:nvSpPr>
            <p:cNvPr id="59" name="Freeform: Shape 58">
              <a:extLst>
                <a:ext uri="{FF2B5EF4-FFF2-40B4-BE49-F238E27FC236}">
                  <a16:creationId xmlns:a16="http://schemas.microsoft.com/office/drawing/2014/main" id="{AF7DECCA-743B-4723-C242-A2CFA2CF283A}"/>
                </a:ext>
              </a:extLst>
            </p:cNvPr>
            <p:cNvSpPr/>
            <p:nvPr/>
          </p:nvSpPr>
          <p:spPr>
            <a:xfrm>
              <a:off x="655777" y="873219"/>
              <a:ext cx="543600" cy="541625"/>
            </a:xfrm>
            <a:custGeom>
              <a:avLst/>
              <a:gdLst>
                <a:gd name="connsiteX0" fmla="*/ 866775 w 866775"/>
                <a:gd name="connsiteY0" fmla="*/ 0 h 1504950"/>
                <a:gd name="connsiteX1" fmla="*/ 0 w 866775"/>
                <a:gd name="connsiteY1" fmla="*/ 0 h 1504950"/>
                <a:gd name="connsiteX2" fmla="*/ 0 w 866775"/>
                <a:gd name="connsiteY2" fmla="*/ 1504950 h 1504950"/>
              </a:gdLst>
              <a:ahLst/>
              <a:cxnLst>
                <a:cxn ang="0">
                  <a:pos x="connsiteX0" y="connsiteY0"/>
                </a:cxn>
                <a:cxn ang="0">
                  <a:pos x="connsiteX1" y="connsiteY1"/>
                </a:cxn>
                <a:cxn ang="0">
                  <a:pos x="connsiteX2" y="connsiteY2"/>
                </a:cxn>
              </a:cxnLst>
              <a:rect l="l" t="t" r="r" b="b"/>
              <a:pathLst>
                <a:path w="866775" h="1504950">
                  <a:moveTo>
                    <a:pt x="866775" y="0"/>
                  </a:moveTo>
                  <a:lnTo>
                    <a:pt x="0" y="0"/>
                  </a:lnTo>
                  <a:lnTo>
                    <a:pt x="0" y="1504950"/>
                  </a:lnTo>
                </a:path>
              </a:pathLst>
            </a:custGeom>
            <a:noFill/>
            <a:ln w="12700">
              <a:gradFill flip="none" rotWithShape="1">
                <a:gsLst>
                  <a:gs pos="15000">
                    <a:srgbClr val="009CDE"/>
                  </a:gs>
                  <a:gs pos="0">
                    <a:srgbClr val="64CBC8"/>
                  </a:gs>
                  <a:gs pos="100000">
                    <a:srgbClr val="64CBC8"/>
                  </a:gs>
                </a:gsLst>
                <a:lin ang="54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GB" sz="2133" b="0" i="0" u="none" strike="noStrike" kern="1200" cap="none" spc="0" normalizeH="0" baseline="0" noProof="0">
                <a:ln>
                  <a:noFill/>
                </a:ln>
                <a:solidFill>
                  <a:prstClr val="white"/>
                </a:solidFill>
                <a:effectLst/>
                <a:uLnTx/>
                <a:uFillTx/>
                <a:latin typeface="Georgia"/>
                <a:ea typeface="+mn-ea"/>
                <a:cs typeface="+mn-cs"/>
              </a:endParaRPr>
            </a:p>
          </p:txBody>
        </p:sp>
        <p:grpSp>
          <p:nvGrpSpPr>
            <p:cNvPr id="60" name="Group 59">
              <a:extLst>
                <a:ext uri="{FF2B5EF4-FFF2-40B4-BE49-F238E27FC236}">
                  <a16:creationId xmlns:a16="http://schemas.microsoft.com/office/drawing/2014/main" id="{7284E62D-D636-8237-77DC-DB49C3B0AF05}"/>
                </a:ext>
              </a:extLst>
            </p:cNvPr>
            <p:cNvGrpSpPr/>
            <p:nvPr/>
          </p:nvGrpSpPr>
          <p:grpSpPr>
            <a:xfrm>
              <a:off x="502922" y="957902"/>
              <a:ext cx="345369" cy="350304"/>
              <a:chOff x="2930981" y="1849253"/>
              <a:chExt cx="551539" cy="543054"/>
            </a:xfrm>
          </p:grpSpPr>
          <p:sp>
            <p:nvSpPr>
              <p:cNvPr id="61" name="Oval 60">
                <a:extLst>
                  <a:ext uri="{FF2B5EF4-FFF2-40B4-BE49-F238E27FC236}">
                    <a16:creationId xmlns:a16="http://schemas.microsoft.com/office/drawing/2014/main" id="{4FC1F30D-16E1-0C23-6AB6-E37023CAD759}"/>
                  </a:ext>
                </a:extLst>
              </p:cNvPr>
              <p:cNvSpPr/>
              <p:nvPr/>
            </p:nvSpPr>
            <p:spPr>
              <a:xfrm>
                <a:off x="2930981" y="1849253"/>
                <a:ext cx="551539" cy="543054"/>
              </a:xfrm>
              <a:prstGeom prst="ellipse">
                <a:avLst/>
              </a:prstGeom>
              <a:blipFill>
                <a:blip r:embed="rId5" cstate="screen">
                  <a:extLst>
                    <a:ext uri="{28A0092B-C50C-407E-A947-70E740481C1C}">
                      <a14:useLocalDpi xmlns:a14="http://schemas.microsoft.com/office/drawing/2010/main" val="0"/>
                    </a:ext>
                  </a:extLst>
                </a:blip>
                <a:stretch>
                  <a:fillRect/>
                </a:stretch>
              </a:blipFill>
              <a:effectLst>
                <a:outerShdw blurRad="50800" dist="38100" dir="2700000" algn="tl" rotWithShape="0">
                  <a:prstClr val="black">
                    <a:alpha val="40000"/>
                  </a:prstClr>
                </a:outerShdw>
              </a:effectLst>
            </p:spPr>
            <p:txBody>
              <a:bodyPr wrap="square" lIns="240000" tIns="0" rIns="0" bIns="0" rtlCol="0" anchor="ctr"/>
              <a:lstStyle/>
              <a:p>
                <a:pPr marL="380990" marR="0" lvl="0" indent="-380990" algn="l" defTabSz="609585"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2133" b="1" i="0" u="none" strike="noStrike" kern="1200" cap="none" spc="0" normalizeH="0" baseline="0" noProof="0">
                  <a:ln>
                    <a:noFill/>
                  </a:ln>
                  <a:solidFill>
                    <a:prstClr val="white"/>
                  </a:solidFill>
                  <a:effectLst/>
                  <a:uLnTx/>
                  <a:uFillTx/>
                  <a:latin typeface="Georgia" panose="02040502050405020303" pitchFamily="18" charset="0"/>
                  <a:ea typeface="+mn-ea"/>
                  <a:cs typeface="+mn-cs"/>
                </a:endParaRPr>
              </a:p>
            </p:txBody>
          </p:sp>
          <p:pic>
            <p:nvPicPr>
              <p:cNvPr id="62" name="Graphic 61">
                <a:extLst>
                  <a:ext uri="{FF2B5EF4-FFF2-40B4-BE49-F238E27FC236}">
                    <a16:creationId xmlns:a16="http://schemas.microsoft.com/office/drawing/2014/main" id="{9E114677-BAF6-F115-B1C1-F7687FCD3F35}"/>
                  </a:ext>
                </a:extLst>
              </p:cNvPr>
              <p:cNvPicPr>
                <a:picLocks noChangeAspect="1"/>
              </p:cNvPicPr>
              <p:nvPr/>
            </p:nvPicPr>
            <p:blipFill rotWithShape="1">
              <a:blip r:embed="rId6" cstate="screen">
                <a:extLst>
                  <a:ext uri="{28A0092B-C50C-407E-A947-70E740481C1C}">
                    <a14:useLocalDpi xmlns:a14="http://schemas.microsoft.com/office/drawing/2010/main" val="0"/>
                  </a:ext>
                  <a:ext uri="{96DAC541-7B7A-43D3-8B79-37D633B846F1}">
                    <asvg:svgBlip xmlns:asvg="http://schemas.microsoft.com/office/drawing/2016/SVG/main" r:embed="rId7"/>
                  </a:ext>
                </a:extLst>
              </a:blip>
              <a:srcRect l="6523" t="16085" r="6144" b="35648"/>
              <a:stretch/>
            </p:blipFill>
            <p:spPr>
              <a:xfrm flipV="1">
                <a:off x="3024324" y="1994753"/>
                <a:ext cx="364852" cy="252054"/>
              </a:xfrm>
              <a:prstGeom prst="rect">
                <a:avLst/>
              </a:prstGeom>
            </p:spPr>
          </p:pic>
        </p:grpSp>
      </p:grpSp>
      <p:sp>
        <p:nvSpPr>
          <p:cNvPr id="4" name="TextBox 3">
            <a:extLst>
              <a:ext uri="{FF2B5EF4-FFF2-40B4-BE49-F238E27FC236}">
                <a16:creationId xmlns:a16="http://schemas.microsoft.com/office/drawing/2014/main" id="{A4786998-3406-EE7C-957F-C4C47CD741B5}"/>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GLO2208853</a:t>
            </a:r>
          </a:p>
        </p:txBody>
      </p:sp>
    </p:spTree>
    <p:extLst>
      <p:ext uri="{BB962C8B-B14F-4D97-AF65-F5344CB8AC3E}">
        <p14:creationId xmlns:p14="http://schemas.microsoft.com/office/powerpoint/2010/main" val="1051212970"/>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95DA0EC0-7CC7-DD52-861D-6704C0EE3D73}"/>
              </a:ext>
            </a:extLst>
          </p:cNvPr>
          <p:cNvGraphicFramePr>
            <a:graphicFrameLocks noChangeAspect="1"/>
          </p:cNvGraphicFramePr>
          <p:nvPr>
            <p:custDataLst>
              <p:tags r:id="rId1"/>
            </p:custDataLst>
            <p:extLst>
              <p:ext uri="{D42A27DB-BD31-4B8C-83A1-F6EECF244321}">
                <p14:modId xmlns:p14="http://schemas.microsoft.com/office/powerpoint/2010/main" val="401589068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95DA0EC0-7CC7-DD52-861D-6704C0EE3D73}"/>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B16BD31D-019C-8C87-A681-3B13143950F0}"/>
              </a:ext>
            </a:extLst>
          </p:cNvPr>
          <p:cNvSpPr>
            <a:spLocks noGrp="1"/>
          </p:cNvSpPr>
          <p:nvPr>
            <p:ph type="title"/>
          </p:nvPr>
        </p:nvSpPr>
        <p:spPr/>
        <p:txBody>
          <a:bodyPr vert="horz"/>
          <a:lstStyle/>
          <a:p>
            <a:r>
              <a:rPr lang="en-US" altLang="fr-FR" dirty="0"/>
              <a:t>Support Self-Efficacy</a:t>
            </a:r>
            <a:endParaRPr lang="en-US" dirty="0"/>
          </a:p>
        </p:txBody>
      </p:sp>
      <p:grpSp>
        <p:nvGrpSpPr>
          <p:cNvPr id="6" name="Group 5">
            <a:extLst>
              <a:ext uri="{FF2B5EF4-FFF2-40B4-BE49-F238E27FC236}">
                <a16:creationId xmlns:a16="http://schemas.microsoft.com/office/drawing/2014/main" id="{ED3AC0A9-37EE-DB70-9A16-282880248193}"/>
              </a:ext>
            </a:extLst>
          </p:cNvPr>
          <p:cNvGrpSpPr/>
          <p:nvPr/>
        </p:nvGrpSpPr>
        <p:grpSpPr>
          <a:xfrm>
            <a:off x="670560" y="1633963"/>
            <a:ext cx="3510408" cy="3461948"/>
            <a:chOff x="0" y="1552575"/>
            <a:chExt cx="3910013" cy="3856038"/>
          </a:xfrm>
        </p:grpSpPr>
        <p:sp>
          <p:nvSpPr>
            <p:cNvPr id="7" name="Freeform 8">
              <a:extLst>
                <a:ext uri="{FF2B5EF4-FFF2-40B4-BE49-F238E27FC236}">
                  <a16:creationId xmlns:a16="http://schemas.microsoft.com/office/drawing/2014/main" id="{181730F5-6D09-D1BA-0E26-C5A0F2D3BED4}"/>
                </a:ext>
              </a:extLst>
            </p:cNvPr>
            <p:cNvSpPr>
              <a:spLocks/>
            </p:cNvSpPr>
            <p:nvPr/>
          </p:nvSpPr>
          <p:spPr bwMode="auto">
            <a:xfrm>
              <a:off x="0" y="2438400"/>
              <a:ext cx="2011364" cy="2970213"/>
            </a:xfrm>
            <a:custGeom>
              <a:avLst/>
              <a:gdLst>
                <a:gd name="T0" fmla="*/ 1488 w 1488"/>
                <a:gd name="T1" fmla="*/ 2232 h 2232"/>
                <a:gd name="T2" fmla="*/ 909 w 1488"/>
                <a:gd name="T3" fmla="*/ 2115 h 2232"/>
                <a:gd name="T4" fmla="*/ 436 w 1488"/>
                <a:gd name="T5" fmla="*/ 1796 h 2232"/>
                <a:gd name="T6" fmla="*/ 117 w 1488"/>
                <a:gd name="T7" fmla="*/ 1323 h 2232"/>
                <a:gd name="T8" fmla="*/ 0 w 1488"/>
                <a:gd name="T9" fmla="*/ 744 h 2232"/>
                <a:gd name="T10" fmla="*/ 53 w 1488"/>
                <a:gd name="T11" fmla="*/ 352 h 2232"/>
                <a:gd name="T12" fmla="*/ 200 w 1488"/>
                <a:gd name="T13" fmla="*/ 0 h 2232"/>
                <a:gd name="T14" fmla="*/ 337 w 1488"/>
                <a:gd name="T15" fmla="*/ 79 h 2232"/>
                <a:gd name="T16" fmla="*/ 159 w 1488"/>
                <a:gd name="T17" fmla="*/ 744 h 2232"/>
                <a:gd name="T18" fmla="*/ 1488 w 1488"/>
                <a:gd name="T19" fmla="*/ 2073 h 2232"/>
                <a:gd name="T20" fmla="*/ 1488 w 1488"/>
                <a:gd name="T21" fmla="*/ 2232 h 2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88" h="2232">
                  <a:moveTo>
                    <a:pt x="1488" y="2232"/>
                  </a:moveTo>
                  <a:cubicBezTo>
                    <a:pt x="1287" y="2232"/>
                    <a:pt x="1092" y="2192"/>
                    <a:pt x="909" y="2115"/>
                  </a:cubicBezTo>
                  <a:cubicBezTo>
                    <a:pt x="732" y="2040"/>
                    <a:pt x="573" y="1933"/>
                    <a:pt x="436" y="1796"/>
                  </a:cubicBezTo>
                  <a:cubicBezTo>
                    <a:pt x="300" y="1659"/>
                    <a:pt x="192" y="1500"/>
                    <a:pt x="117" y="1323"/>
                  </a:cubicBezTo>
                  <a:cubicBezTo>
                    <a:pt x="40" y="1140"/>
                    <a:pt x="0" y="945"/>
                    <a:pt x="0" y="744"/>
                  </a:cubicBezTo>
                  <a:cubicBezTo>
                    <a:pt x="0" y="611"/>
                    <a:pt x="18" y="479"/>
                    <a:pt x="53" y="352"/>
                  </a:cubicBezTo>
                  <a:cubicBezTo>
                    <a:pt x="86" y="229"/>
                    <a:pt x="136" y="110"/>
                    <a:pt x="200" y="0"/>
                  </a:cubicBezTo>
                  <a:cubicBezTo>
                    <a:pt x="337" y="79"/>
                    <a:pt x="337" y="79"/>
                    <a:pt x="337" y="79"/>
                  </a:cubicBezTo>
                  <a:cubicBezTo>
                    <a:pt x="220" y="280"/>
                    <a:pt x="159" y="510"/>
                    <a:pt x="159" y="744"/>
                  </a:cubicBezTo>
                  <a:cubicBezTo>
                    <a:pt x="159" y="1477"/>
                    <a:pt x="755" y="2073"/>
                    <a:pt x="1488" y="2073"/>
                  </a:cubicBezTo>
                  <a:lnTo>
                    <a:pt x="1488" y="2232"/>
                  </a:lnTo>
                  <a:close/>
                </a:path>
              </a:pathLst>
            </a:custGeom>
            <a:solidFill>
              <a:srgbClr val="1DB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sp>
          <p:nvSpPr>
            <p:cNvPr id="8" name="Freeform 9">
              <a:extLst>
                <a:ext uri="{FF2B5EF4-FFF2-40B4-BE49-F238E27FC236}">
                  <a16:creationId xmlns:a16="http://schemas.microsoft.com/office/drawing/2014/main" id="{3CE852A2-305F-2A6E-B81B-A95681C5CE12}"/>
                </a:ext>
              </a:extLst>
            </p:cNvPr>
            <p:cNvSpPr>
              <a:spLocks noEditPoints="1"/>
            </p:cNvSpPr>
            <p:nvPr/>
          </p:nvSpPr>
          <p:spPr bwMode="auto">
            <a:xfrm>
              <a:off x="336550" y="1552575"/>
              <a:ext cx="3573463" cy="3856038"/>
            </a:xfrm>
            <a:custGeom>
              <a:avLst/>
              <a:gdLst>
                <a:gd name="T0" fmla="*/ 2533 w 2644"/>
                <a:gd name="T1" fmla="*/ 862 h 2898"/>
                <a:gd name="T2" fmla="*/ 2231 w 2644"/>
                <a:gd name="T3" fmla="*/ 414 h 2898"/>
                <a:gd name="T4" fmla="*/ 1782 w 2644"/>
                <a:gd name="T5" fmla="*/ 111 h 2898"/>
                <a:gd name="T6" fmla="*/ 1232 w 2644"/>
                <a:gd name="T7" fmla="*/ 0 h 2898"/>
                <a:gd name="T8" fmla="*/ 904 w 2644"/>
                <a:gd name="T9" fmla="*/ 38 h 2898"/>
                <a:gd name="T10" fmla="*/ 603 w 2644"/>
                <a:gd name="T11" fmla="*/ 148 h 2898"/>
                <a:gd name="T12" fmla="*/ 127 w 2644"/>
                <a:gd name="T13" fmla="*/ 533 h 2898"/>
                <a:gd name="T14" fmla="*/ 90 w 2644"/>
                <a:gd name="T15" fmla="*/ 525 h 2898"/>
                <a:gd name="T16" fmla="*/ 0 w 2644"/>
                <a:gd name="T17" fmla="*/ 614 h 2898"/>
                <a:gd name="T18" fmla="*/ 90 w 2644"/>
                <a:gd name="T19" fmla="*/ 704 h 2898"/>
                <a:gd name="T20" fmla="*/ 179 w 2644"/>
                <a:gd name="T21" fmla="*/ 614 h 2898"/>
                <a:gd name="T22" fmla="*/ 153 w 2644"/>
                <a:gd name="T23" fmla="*/ 551 h 2898"/>
                <a:gd name="T24" fmla="*/ 1232 w 2644"/>
                <a:gd name="T25" fmla="*/ 32 h 2898"/>
                <a:gd name="T26" fmla="*/ 2613 w 2644"/>
                <a:gd name="T27" fmla="*/ 1412 h 2898"/>
                <a:gd name="T28" fmla="*/ 1451 w 2644"/>
                <a:gd name="T29" fmla="*/ 2775 h 2898"/>
                <a:gd name="T30" fmla="*/ 1367 w 2644"/>
                <a:gd name="T31" fmla="*/ 2719 h 2898"/>
                <a:gd name="T32" fmla="*/ 1278 w 2644"/>
                <a:gd name="T33" fmla="*/ 2808 h 2898"/>
                <a:gd name="T34" fmla="*/ 1367 w 2644"/>
                <a:gd name="T35" fmla="*/ 2898 h 2898"/>
                <a:gd name="T36" fmla="*/ 1457 w 2644"/>
                <a:gd name="T37" fmla="*/ 2808 h 2898"/>
                <a:gd name="T38" fmla="*/ 1457 w 2644"/>
                <a:gd name="T39" fmla="*/ 2807 h 2898"/>
                <a:gd name="T40" fmla="*/ 2298 w 2644"/>
                <a:gd name="T41" fmla="*/ 2338 h 2898"/>
                <a:gd name="T42" fmla="*/ 2552 w 2644"/>
                <a:gd name="T43" fmla="*/ 1915 h 2898"/>
                <a:gd name="T44" fmla="*/ 2644 w 2644"/>
                <a:gd name="T45" fmla="*/ 1412 h 2898"/>
                <a:gd name="T46" fmla="*/ 2533 w 2644"/>
                <a:gd name="T47" fmla="*/ 862 h 2898"/>
                <a:gd name="T48" fmla="*/ 90 w 2644"/>
                <a:gd name="T49" fmla="*/ 672 h 2898"/>
                <a:gd name="T50" fmla="*/ 32 w 2644"/>
                <a:gd name="T51" fmla="*/ 614 h 2898"/>
                <a:gd name="T52" fmla="*/ 90 w 2644"/>
                <a:gd name="T53" fmla="*/ 556 h 2898"/>
                <a:gd name="T54" fmla="*/ 148 w 2644"/>
                <a:gd name="T55" fmla="*/ 614 h 2898"/>
                <a:gd name="T56" fmla="*/ 90 w 2644"/>
                <a:gd name="T57" fmla="*/ 672 h 2898"/>
                <a:gd name="T58" fmla="*/ 1367 w 2644"/>
                <a:gd name="T59" fmla="*/ 2866 h 2898"/>
                <a:gd name="T60" fmla="*/ 1309 w 2644"/>
                <a:gd name="T61" fmla="*/ 2808 h 2898"/>
                <a:gd name="T62" fmla="*/ 1367 w 2644"/>
                <a:gd name="T63" fmla="*/ 2751 h 2898"/>
                <a:gd name="T64" fmla="*/ 1425 w 2644"/>
                <a:gd name="T65" fmla="*/ 2808 h 2898"/>
                <a:gd name="T66" fmla="*/ 1367 w 2644"/>
                <a:gd name="T67" fmla="*/ 2866 h 2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44" h="2898">
                  <a:moveTo>
                    <a:pt x="2533" y="862"/>
                  </a:moveTo>
                  <a:cubicBezTo>
                    <a:pt x="2462" y="694"/>
                    <a:pt x="2360" y="543"/>
                    <a:pt x="2231" y="414"/>
                  </a:cubicBezTo>
                  <a:cubicBezTo>
                    <a:pt x="2101" y="284"/>
                    <a:pt x="1950" y="182"/>
                    <a:pt x="1782" y="111"/>
                  </a:cubicBezTo>
                  <a:cubicBezTo>
                    <a:pt x="1608" y="37"/>
                    <a:pt x="1423" y="0"/>
                    <a:pt x="1232" y="0"/>
                  </a:cubicBezTo>
                  <a:cubicBezTo>
                    <a:pt x="1121" y="0"/>
                    <a:pt x="1011" y="13"/>
                    <a:pt x="904" y="38"/>
                  </a:cubicBezTo>
                  <a:cubicBezTo>
                    <a:pt x="800" y="63"/>
                    <a:pt x="698" y="100"/>
                    <a:pt x="603" y="148"/>
                  </a:cubicBezTo>
                  <a:cubicBezTo>
                    <a:pt x="419" y="239"/>
                    <a:pt x="255" y="372"/>
                    <a:pt x="127" y="533"/>
                  </a:cubicBezTo>
                  <a:cubicBezTo>
                    <a:pt x="116" y="528"/>
                    <a:pt x="103" y="525"/>
                    <a:pt x="90" y="525"/>
                  </a:cubicBezTo>
                  <a:cubicBezTo>
                    <a:pt x="40" y="525"/>
                    <a:pt x="0" y="565"/>
                    <a:pt x="0" y="614"/>
                  </a:cubicBezTo>
                  <a:cubicBezTo>
                    <a:pt x="0" y="664"/>
                    <a:pt x="40" y="704"/>
                    <a:pt x="90" y="704"/>
                  </a:cubicBezTo>
                  <a:cubicBezTo>
                    <a:pt x="139" y="704"/>
                    <a:pt x="179" y="664"/>
                    <a:pt x="179" y="614"/>
                  </a:cubicBezTo>
                  <a:cubicBezTo>
                    <a:pt x="179" y="590"/>
                    <a:pt x="169" y="567"/>
                    <a:pt x="153" y="551"/>
                  </a:cubicBezTo>
                  <a:cubicBezTo>
                    <a:pt x="417" y="221"/>
                    <a:pt x="809" y="32"/>
                    <a:pt x="1232" y="32"/>
                  </a:cubicBezTo>
                  <a:cubicBezTo>
                    <a:pt x="1993" y="32"/>
                    <a:pt x="2613" y="651"/>
                    <a:pt x="2613" y="1412"/>
                  </a:cubicBezTo>
                  <a:cubicBezTo>
                    <a:pt x="2613" y="2086"/>
                    <a:pt x="2114" y="2670"/>
                    <a:pt x="1451" y="2775"/>
                  </a:cubicBezTo>
                  <a:cubicBezTo>
                    <a:pt x="1437" y="2742"/>
                    <a:pt x="1405" y="2719"/>
                    <a:pt x="1367" y="2719"/>
                  </a:cubicBezTo>
                  <a:cubicBezTo>
                    <a:pt x="1318" y="2719"/>
                    <a:pt x="1278" y="2759"/>
                    <a:pt x="1278" y="2808"/>
                  </a:cubicBezTo>
                  <a:cubicBezTo>
                    <a:pt x="1278" y="2858"/>
                    <a:pt x="1318" y="2898"/>
                    <a:pt x="1367" y="2898"/>
                  </a:cubicBezTo>
                  <a:cubicBezTo>
                    <a:pt x="1417" y="2898"/>
                    <a:pt x="1457" y="2858"/>
                    <a:pt x="1457" y="2808"/>
                  </a:cubicBezTo>
                  <a:cubicBezTo>
                    <a:pt x="1457" y="2808"/>
                    <a:pt x="1457" y="2807"/>
                    <a:pt x="1457" y="2807"/>
                  </a:cubicBezTo>
                  <a:cubicBezTo>
                    <a:pt x="1782" y="2754"/>
                    <a:pt x="2081" y="2589"/>
                    <a:pt x="2298" y="2338"/>
                  </a:cubicBezTo>
                  <a:cubicBezTo>
                    <a:pt x="2408" y="2213"/>
                    <a:pt x="2493" y="2070"/>
                    <a:pt x="2552" y="1915"/>
                  </a:cubicBezTo>
                  <a:cubicBezTo>
                    <a:pt x="2613" y="1755"/>
                    <a:pt x="2644" y="1585"/>
                    <a:pt x="2644" y="1412"/>
                  </a:cubicBezTo>
                  <a:cubicBezTo>
                    <a:pt x="2644" y="1222"/>
                    <a:pt x="2607" y="1037"/>
                    <a:pt x="2533" y="862"/>
                  </a:cubicBezTo>
                  <a:close/>
                  <a:moveTo>
                    <a:pt x="90" y="672"/>
                  </a:moveTo>
                  <a:cubicBezTo>
                    <a:pt x="58" y="672"/>
                    <a:pt x="32" y="646"/>
                    <a:pt x="32" y="614"/>
                  </a:cubicBezTo>
                  <a:cubicBezTo>
                    <a:pt x="32" y="582"/>
                    <a:pt x="58" y="556"/>
                    <a:pt x="90" y="556"/>
                  </a:cubicBezTo>
                  <a:cubicBezTo>
                    <a:pt x="122" y="556"/>
                    <a:pt x="148" y="582"/>
                    <a:pt x="148" y="614"/>
                  </a:cubicBezTo>
                  <a:cubicBezTo>
                    <a:pt x="148" y="646"/>
                    <a:pt x="122" y="672"/>
                    <a:pt x="90" y="672"/>
                  </a:cubicBezTo>
                  <a:close/>
                  <a:moveTo>
                    <a:pt x="1367" y="2866"/>
                  </a:moveTo>
                  <a:cubicBezTo>
                    <a:pt x="1335" y="2866"/>
                    <a:pt x="1309" y="2840"/>
                    <a:pt x="1309" y="2808"/>
                  </a:cubicBezTo>
                  <a:cubicBezTo>
                    <a:pt x="1309" y="2777"/>
                    <a:pt x="1335" y="2751"/>
                    <a:pt x="1367" y="2751"/>
                  </a:cubicBezTo>
                  <a:cubicBezTo>
                    <a:pt x="1399" y="2751"/>
                    <a:pt x="1425" y="2777"/>
                    <a:pt x="1425" y="2808"/>
                  </a:cubicBezTo>
                  <a:cubicBezTo>
                    <a:pt x="1425" y="2840"/>
                    <a:pt x="1399" y="2866"/>
                    <a:pt x="1367" y="2866"/>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sp>
          <p:nvSpPr>
            <p:cNvPr id="9" name="Oval 10">
              <a:extLst>
                <a:ext uri="{FF2B5EF4-FFF2-40B4-BE49-F238E27FC236}">
                  <a16:creationId xmlns:a16="http://schemas.microsoft.com/office/drawing/2014/main" id="{9178ACBC-012B-81DC-0073-F639EDB915ED}"/>
                </a:ext>
              </a:extLst>
            </p:cNvPr>
            <p:cNvSpPr>
              <a:spLocks noChangeArrowheads="1"/>
            </p:cNvSpPr>
            <p:nvPr/>
          </p:nvSpPr>
          <p:spPr bwMode="auto">
            <a:xfrm>
              <a:off x="404813" y="2317750"/>
              <a:ext cx="106363" cy="104775"/>
            </a:xfrm>
            <a:prstGeom prst="ellipse">
              <a:avLst/>
            </a:prstGeom>
            <a:solidFill>
              <a:srgbClr val="1DB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grpSp>
      <p:grpSp>
        <p:nvGrpSpPr>
          <p:cNvPr id="10" name="Group 9">
            <a:extLst>
              <a:ext uri="{FF2B5EF4-FFF2-40B4-BE49-F238E27FC236}">
                <a16:creationId xmlns:a16="http://schemas.microsoft.com/office/drawing/2014/main" id="{EDA22CED-4E7F-ADDE-44B0-1E95FB4B24CC}"/>
              </a:ext>
            </a:extLst>
          </p:cNvPr>
          <p:cNvGrpSpPr/>
          <p:nvPr/>
        </p:nvGrpSpPr>
        <p:grpSpPr>
          <a:xfrm>
            <a:off x="8081897" y="1490013"/>
            <a:ext cx="3536063" cy="3604475"/>
            <a:chOff x="8255000" y="1392238"/>
            <a:chExt cx="3938588" cy="4014788"/>
          </a:xfrm>
        </p:grpSpPr>
        <p:sp>
          <p:nvSpPr>
            <p:cNvPr id="11" name="Freeform 11">
              <a:extLst>
                <a:ext uri="{FF2B5EF4-FFF2-40B4-BE49-F238E27FC236}">
                  <a16:creationId xmlns:a16="http://schemas.microsoft.com/office/drawing/2014/main" id="{22D90AAF-3D38-80C3-4B9E-1CD268579EAC}"/>
                </a:ext>
              </a:extLst>
            </p:cNvPr>
            <p:cNvSpPr>
              <a:spLocks/>
            </p:cNvSpPr>
            <p:nvPr/>
          </p:nvSpPr>
          <p:spPr bwMode="auto">
            <a:xfrm>
              <a:off x="10183813" y="2436813"/>
              <a:ext cx="2009775" cy="2970213"/>
            </a:xfrm>
            <a:custGeom>
              <a:avLst/>
              <a:gdLst>
                <a:gd name="T0" fmla="*/ 0 w 1487"/>
                <a:gd name="T1" fmla="*/ 2232 h 2232"/>
                <a:gd name="T2" fmla="*/ 0 w 1487"/>
                <a:gd name="T3" fmla="*/ 2073 h 2232"/>
                <a:gd name="T4" fmla="*/ 1329 w 1487"/>
                <a:gd name="T5" fmla="*/ 744 h 2232"/>
                <a:gd name="T6" fmla="*/ 1151 w 1487"/>
                <a:gd name="T7" fmla="*/ 79 h 2232"/>
                <a:gd name="T8" fmla="*/ 1288 w 1487"/>
                <a:gd name="T9" fmla="*/ 0 h 2232"/>
                <a:gd name="T10" fmla="*/ 1435 w 1487"/>
                <a:gd name="T11" fmla="*/ 352 h 2232"/>
                <a:gd name="T12" fmla="*/ 1487 w 1487"/>
                <a:gd name="T13" fmla="*/ 744 h 2232"/>
                <a:gd name="T14" fmla="*/ 1370 w 1487"/>
                <a:gd name="T15" fmla="*/ 1323 h 2232"/>
                <a:gd name="T16" fmla="*/ 1052 w 1487"/>
                <a:gd name="T17" fmla="*/ 1796 h 2232"/>
                <a:gd name="T18" fmla="*/ 579 w 1487"/>
                <a:gd name="T19" fmla="*/ 2115 h 2232"/>
                <a:gd name="T20" fmla="*/ 0 w 1487"/>
                <a:gd name="T21" fmla="*/ 2232 h 2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87" h="2232">
                  <a:moveTo>
                    <a:pt x="0" y="2232"/>
                  </a:moveTo>
                  <a:cubicBezTo>
                    <a:pt x="0" y="2073"/>
                    <a:pt x="0" y="2073"/>
                    <a:pt x="0" y="2073"/>
                  </a:cubicBezTo>
                  <a:cubicBezTo>
                    <a:pt x="733" y="2073"/>
                    <a:pt x="1329" y="1477"/>
                    <a:pt x="1329" y="744"/>
                  </a:cubicBezTo>
                  <a:cubicBezTo>
                    <a:pt x="1329" y="510"/>
                    <a:pt x="1267" y="280"/>
                    <a:pt x="1151" y="79"/>
                  </a:cubicBezTo>
                  <a:cubicBezTo>
                    <a:pt x="1288" y="0"/>
                    <a:pt x="1288" y="0"/>
                    <a:pt x="1288" y="0"/>
                  </a:cubicBezTo>
                  <a:cubicBezTo>
                    <a:pt x="1352" y="110"/>
                    <a:pt x="1401" y="229"/>
                    <a:pt x="1435" y="352"/>
                  </a:cubicBezTo>
                  <a:cubicBezTo>
                    <a:pt x="1470" y="479"/>
                    <a:pt x="1487" y="611"/>
                    <a:pt x="1487" y="744"/>
                  </a:cubicBezTo>
                  <a:cubicBezTo>
                    <a:pt x="1487" y="945"/>
                    <a:pt x="1448" y="1140"/>
                    <a:pt x="1370" y="1323"/>
                  </a:cubicBezTo>
                  <a:cubicBezTo>
                    <a:pt x="1295" y="1500"/>
                    <a:pt x="1188" y="1659"/>
                    <a:pt x="1052" y="1796"/>
                  </a:cubicBezTo>
                  <a:cubicBezTo>
                    <a:pt x="915" y="1933"/>
                    <a:pt x="756" y="2040"/>
                    <a:pt x="579" y="2115"/>
                  </a:cubicBezTo>
                  <a:cubicBezTo>
                    <a:pt x="395" y="2192"/>
                    <a:pt x="201" y="2232"/>
                    <a:pt x="0" y="2232"/>
                  </a:cubicBezTo>
                  <a:close/>
                </a:path>
              </a:pathLst>
            </a:custGeom>
            <a:gradFill flip="none" rotWithShape="1">
              <a:gsLst>
                <a:gs pos="0">
                  <a:schemeClr val="accent3">
                    <a:lumMod val="100000"/>
                    <a:alpha val="90000"/>
                  </a:schemeClr>
                </a:gs>
                <a:gs pos="100000">
                  <a:schemeClr val="accent2">
                    <a:alpha val="90000"/>
                  </a:schemeClr>
                </a:gs>
              </a:gsLst>
              <a:lin ang="0" scaled="1"/>
              <a:tileRect/>
            </a:gradFill>
            <a:ln>
              <a:noFill/>
            </a:ln>
          </p:spPr>
          <p:txBody>
            <a:bodyPr rtlCol="0" anchor="ctr"/>
            <a:lstStyle/>
            <a:p>
              <a:pPr marL="0" marR="0" lvl="0" indent="0" algn="ctr" defTabSz="121911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Georgia"/>
                <a:ea typeface="+mn-ea"/>
                <a:cs typeface="+mn-cs"/>
              </a:endParaRPr>
            </a:p>
          </p:txBody>
        </p:sp>
        <p:sp>
          <p:nvSpPr>
            <p:cNvPr id="12" name="Freeform 12">
              <a:extLst>
                <a:ext uri="{FF2B5EF4-FFF2-40B4-BE49-F238E27FC236}">
                  <a16:creationId xmlns:a16="http://schemas.microsoft.com/office/drawing/2014/main" id="{C5A77CFE-22FF-6C12-13F4-0C7BA57259DA}"/>
                </a:ext>
              </a:extLst>
            </p:cNvPr>
            <p:cNvSpPr>
              <a:spLocks/>
            </p:cNvSpPr>
            <p:nvPr/>
          </p:nvSpPr>
          <p:spPr bwMode="auto">
            <a:xfrm>
              <a:off x="9985375" y="5218113"/>
              <a:ext cx="120650" cy="119063"/>
            </a:xfrm>
            <a:custGeom>
              <a:avLst/>
              <a:gdLst>
                <a:gd name="T0" fmla="*/ 65 w 90"/>
                <a:gd name="T1" fmla="*/ 79 h 90"/>
                <a:gd name="T2" fmla="*/ 79 w 90"/>
                <a:gd name="T3" fmla="*/ 25 h 90"/>
                <a:gd name="T4" fmla="*/ 25 w 90"/>
                <a:gd name="T5" fmla="*/ 11 h 90"/>
                <a:gd name="T6" fmla="*/ 11 w 90"/>
                <a:gd name="T7" fmla="*/ 65 h 90"/>
                <a:gd name="T8" fmla="*/ 65 w 90"/>
                <a:gd name="T9" fmla="*/ 79 h 90"/>
              </a:gdLst>
              <a:ahLst/>
              <a:cxnLst>
                <a:cxn ang="0">
                  <a:pos x="T0" y="T1"/>
                </a:cxn>
                <a:cxn ang="0">
                  <a:pos x="T2" y="T3"/>
                </a:cxn>
                <a:cxn ang="0">
                  <a:pos x="T4" y="T5"/>
                </a:cxn>
                <a:cxn ang="0">
                  <a:pos x="T6" y="T7"/>
                </a:cxn>
                <a:cxn ang="0">
                  <a:pos x="T8" y="T9"/>
                </a:cxn>
              </a:cxnLst>
              <a:rect l="0" t="0" r="r" b="b"/>
              <a:pathLst>
                <a:path w="90" h="90">
                  <a:moveTo>
                    <a:pt x="65" y="79"/>
                  </a:moveTo>
                  <a:cubicBezTo>
                    <a:pt x="84" y="68"/>
                    <a:pt x="90" y="44"/>
                    <a:pt x="79" y="25"/>
                  </a:cubicBezTo>
                  <a:cubicBezTo>
                    <a:pt x="68" y="6"/>
                    <a:pt x="44" y="0"/>
                    <a:pt x="25" y="11"/>
                  </a:cubicBezTo>
                  <a:cubicBezTo>
                    <a:pt x="6" y="22"/>
                    <a:pt x="0" y="47"/>
                    <a:pt x="11" y="65"/>
                  </a:cubicBezTo>
                  <a:cubicBezTo>
                    <a:pt x="22" y="84"/>
                    <a:pt x="47" y="90"/>
                    <a:pt x="65" y="79"/>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sp>
          <p:nvSpPr>
            <p:cNvPr id="13" name="Freeform 13">
              <a:extLst>
                <a:ext uri="{FF2B5EF4-FFF2-40B4-BE49-F238E27FC236}">
                  <a16:creationId xmlns:a16="http://schemas.microsoft.com/office/drawing/2014/main" id="{514AB498-F06B-D2CC-E89A-6417F9DB5B6C}"/>
                </a:ext>
              </a:extLst>
            </p:cNvPr>
            <p:cNvSpPr>
              <a:spLocks noEditPoints="1"/>
            </p:cNvSpPr>
            <p:nvPr/>
          </p:nvSpPr>
          <p:spPr bwMode="auto">
            <a:xfrm>
              <a:off x="8255000" y="1392238"/>
              <a:ext cx="3587750" cy="4005263"/>
            </a:xfrm>
            <a:custGeom>
              <a:avLst/>
              <a:gdLst>
                <a:gd name="T0" fmla="*/ 2638 w 2654"/>
                <a:gd name="T1" fmla="*/ 657 h 3010"/>
                <a:gd name="T2" fmla="*/ 2561 w 2654"/>
                <a:gd name="T3" fmla="*/ 613 h 3010"/>
                <a:gd name="T4" fmla="*/ 2516 w 2654"/>
                <a:gd name="T5" fmla="*/ 626 h 3010"/>
                <a:gd name="T6" fmla="*/ 2514 w 2654"/>
                <a:gd name="T7" fmla="*/ 627 h 3010"/>
                <a:gd name="T8" fmla="*/ 1682 w 2654"/>
                <a:gd name="T9" fmla="*/ 142 h 3010"/>
                <a:gd name="T10" fmla="*/ 1189 w 2654"/>
                <a:gd name="T11" fmla="*/ 139 h 3010"/>
                <a:gd name="T12" fmla="*/ 709 w 2654"/>
                <a:gd name="T13" fmla="*/ 316 h 3010"/>
                <a:gd name="T14" fmla="*/ 293 w 2654"/>
                <a:gd name="T15" fmla="*/ 692 h 3010"/>
                <a:gd name="T16" fmla="*/ 61 w 2654"/>
                <a:gd name="T17" fmla="*/ 1181 h 3010"/>
                <a:gd name="T18" fmla="*/ 30 w 2654"/>
                <a:gd name="T19" fmla="*/ 1721 h 3010"/>
                <a:gd name="T20" fmla="*/ 214 w 2654"/>
                <a:gd name="T21" fmla="*/ 2251 h 3010"/>
                <a:gd name="T22" fmla="*/ 415 w 2654"/>
                <a:gd name="T23" fmla="*/ 2514 h 3010"/>
                <a:gd name="T24" fmla="*/ 662 w 2654"/>
                <a:gd name="T25" fmla="*/ 2717 h 3010"/>
                <a:gd name="T26" fmla="*/ 1236 w 2654"/>
                <a:gd name="T27" fmla="*/ 2930 h 3010"/>
                <a:gd name="T28" fmla="*/ 1248 w 2654"/>
                <a:gd name="T29" fmla="*/ 2966 h 3010"/>
                <a:gd name="T30" fmla="*/ 1325 w 2654"/>
                <a:gd name="T31" fmla="*/ 3010 h 3010"/>
                <a:gd name="T32" fmla="*/ 1371 w 2654"/>
                <a:gd name="T33" fmla="*/ 2997 h 3010"/>
                <a:gd name="T34" fmla="*/ 1402 w 2654"/>
                <a:gd name="T35" fmla="*/ 2875 h 3010"/>
                <a:gd name="T36" fmla="*/ 1325 w 2654"/>
                <a:gd name="T37" fmla="*/ 2831 h 3010"/>
                <a:gd name="T38" fmla="*/ 1280 w 2654"/>
                <a:gd name="T39" fmla="*/ 2843 h 3010"/>
                <a:gd name="T40" fmla="*/ 1238 w 2654"/>
                <a:gd name="T41" fmla="*/ 2898 h 3010"/>
                <a:gd name="T42" fmla="*/ 242 w 2654"/>
                <a:gd name="T43" fmla="*/ 2235 h 3010"/>
                <a:gd name="T44" fmla="*/ 92 w 2654"/>
                <a:gd name="T45" fmla="*/ 1189 h 3010"/>
                <a:gd name="T46" fmla="*/ 725 w 2654"/>
                <a:gd name="T47" fmla="*/ 343 h 3010"/>
                <a:gd name="T48" fmla="*/ 2491 w 2654"/>
                <a:gd name="T49" fmla="*/ 648 h 3010"/>
                <a:gd name="T50" fmla="*/ 2484 w 2654"/>
                <a:gd name="T51" fmla="*/ 748 h 3010"/>
                <a:gd name="T52" fmla="*/ 2561 w 2654"/>
                <a:gd name="T53" fmla="*/ 792 h 3010"/>
                <a:gd name="T54" fmla="*/ 2607 w 2654"/>
                <a:gd name="T55" fmla="*/ 780 h 3010"/>
                <a:gd name="T56" fmla="*/ 2648 w 2654"/>
                <a:gd name="T57" fmla="*/ 725 h 3010"/>
                <a:gd name="T58" fmla="*/ 2638 w 2654"/>
                <a:gd name="T59" fmla="*/ 657 h 3010"/>
                <a:gd name="T60" fmla="*/ 1296 w 2654"/>
                <a:gd name="T61" fmla="*/ 2870 h 3010"/>
                <a:gd name="T62" fmla="*/ 1325 w 2654"/>
                <a:gd name="T63" fmla="*/ 2862 h 3010"/>
                <a:gd name="T64" fmla="*/ 1375 w 2654"/>
                <a:gd name="T65" fmla="*/ 2891 h 3010"/>
                <a:gd name="T66" fmla="*/ 1355 w 2654"/>
                <a:gd name="T67" fmla="*/ 2970 h 3010"/>
                <a:gd name="T68" fmla="*/ 1325 w 2654"/>
                <a:gd name="T69" fmla="*/ 2978 h 3010"/>
                <a:gd name="T70" fmla="*/ 1275 w 2654"/>
                <a:gd name="T71" fmla="*/ 2950 h 3010"/>
                <a:gd name="T72" fmla="*/ 1296 w 2654"/>
                <a:gd name="T73" fmla="*/ 2870 h 3010"/>
                <a:gd name="T74" fmla="*/ 2617 w 2654"/>
                <a:gd name="T75" fmla="*/ 717 h 3010"/>
                <a:gd name="T76" fmla="*/ 2591 w 2654"/>
                <a:gd name="T77" fmla="*/ 752 h 3010"/>
                <a:gd name="T78" fmla="*/ 2561 w 2654"/>
                <a:gd name="T79" fmla="*/ 761 h 3010"/>
                <a:gd name="T80" fmla="*/ 2512 w 2654"/>
                <a:gd name="T81" fmla="*/ 732 h 3010"/>
                <a:gd name="T82" fmla="*/ 2532 w 2654"/>
                <a:gd name="T83" fmla="*/ 653 h 3010"/>
                <a:gd name="T84" fmla="*/ 2561 w 2654"/>
                <a:gd name="T85" fmla="*/ 645 h 3010"/>
                <a:gd name="T86" fmla="*/ 2611 w 2654"/>
                <a:gd name="T87" fmla="*/ 673 h 3010"/>
                <a:gd name="T88" fmla="*/ 2617 w 2654"/>
                <a:gd name="T89" fmla="*/ 717 h 3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54" h="3010">
                  <a:moveTo>
                    <a:pt x="2638" y="657"/>
                  </a:moveTo>
                  <a:cubicBezTo>
                    <a:pt x="2622" y="630"/>
                    <a:pt x="2593" y="613"/>
                    <a:pt x="2561" y="613"/>
                  </a:cubicBezTo>
                  <a:cubicBezTo>
                    <a:pt x="2545" y="613"/>
                    <a:pt x="2530" y="617"/>
                    <a:pt x="2516" y="626"/>
                  </a:cubicBezTo>
                  <a:cubicBezTo>
                    <a:pt x="2515" y="626"/>
                    <a:pt x="2515" y="626"/>
                    <a:pt x="2514" y="627"/>
                  </a:cubicBezTo>
                  <a:cubicBezTo>
                    <a:pt x="2303" y="373"/>
                    <a:pt x="2009" y="201"/>
                    <a:pt x="1682" y="142"/>
                  </a:cubicBezTo>
                  <a:cubicBezTo>
                    <a:pt x="1518" y="112"/>
                    <a:pt x="1352" y="111"/>
                    <a:pt x="1189" y="139"/>
                  </a:cubicBezTo>
                  <a:cubicBezTo>
                    <a:pt x="1020" y="168"/>
                    <a:pt x="858" y="228"/>
                    <a:pt x="709" y="316"/>
                  </a:cubicBezTo>
                  <a:cubicBezTo>
                    <a:pt x="545" y="413"/>
                    <a:pt x="405" y="540"/>
                    <a:pt x="293" y="692"/>
                  </a:cubicBezTo>
                  <a:cubicBezTo>
                    <a:pt x="184" y="839"/>
                    <a:pt x="106" y="1003"/>
                    <a:pt x="61" y="1181"/>
                  </a:cubicBezTo>
                  <a:cubicBezTo>
                    <a:pt x="16" y="1359"/>
                    <a:pt x="5" y="1540"/>
                    <a:pt x="30" y="1721"/>
                  </a:cubicBezTo>
                  <a:cubicBezTo>
                    <a:pt x="55" y="1909"/>
                    <a:pt x="117" y="2087"/>
                    <a:pt x="214" y="2251"/>
                  </a:cubicBezTo>
                  <a:cubicBezTo>
                    <a:pt x="271" y="2346"/>
                    <a:pt x="338" y="2435"/>
                    <a:pt x="415" y="2514"/>
                  </a:cubicBezTo>
                  <a:cubicBezTo>
                    <a:pt x="489" y="2591"/>
                    <a:pt x="572" y="2659"/>
                    <a:pt x="662" y="2717"/>
                  </a:cubicBezTo>
                  <a:cubicBezTo>
                    <a:pt x="834" y="2828"/>
                    <a:pt x="1033" y="2902"/>
                    <a:pt x="1236" y="2930"/>
                  </a:cubicBezTo>
                  <a:cubicBezTo>
                    <a:pt x="1237" y="2942"/>
                    <a:pt x="1241" y="2955"/>
                    <a:pt x="1248" y="2966"/>
                  </a:cubicBezTo>
                  <a:cubicBezTo>
                    <a:pt x="1264" y="2993"/>
                    <a:pt x="1294" y="3010"/>
                    <a:pt x="1325" y="3010"/>
                  </a:cubicBezTo>
                  <a:cubicBezTo>
                    <a:pt x="1341" y="3010"/>
                    <a:pt x="1357" y="3006"/>
                    <a:pt x="1371" y="2997"/>
                  </a:cubicBezTo>
                  <a:cubicBezTo>
                    <a:pt x="1413" y="2972"/>
                    <a:pt x="1427" y="2917"/>
                    <a:pt x="1402" y="2875"/>
                  </a:cubicBezTo>
                  <a:cubicBezTo>
                    <a:pt x="1386" y="2847"/>
                    <a:pt x="1357" y="2831"/>
                    <a:pt x="1325" y="2831"/>
                  </a:cubicBezTo>
                  <a:cubicBezTo>
                    <a:pt x="1309" y="2831"/>
                    <a:pt x="1293" y="2835"/>
                    <a:pt x="1280" y="2843"/>
                  </a:cubicBezTo>
                  <a:cubicBezTo>
                    <a:pt x="1258" y="2856"/>
                    <a:pt x="1244" y="2876"/>
                    <a:pt x="1238" y="2898"/>
                  </a:cubicBezTo>
                  <a:cubicBezTo>
                    <a:pt x="820" y="2840"/>
                    <a:pt x="457" y="2598"/>
                    <a:pt x="242" y="2235"/>
                  </a:cubicBezTo>
                  <a:cubicBezTo>
                    <a:pt x="54" y="1917"/>
                    <a:pt x="0" y="1546"/>
                    <a:pt x="92" y="1189"/>
                  </a:cubicBezTo>
                  <a:cubicBezTo>
                    <a:pt x="183" y="832"/>
                    <a:pt x="408" y="531"/>
                    <a:pt x="725" y="343"/>
                  </a:cubicBezTo>
                  <a:cubicBezTo>
                    <a:pt x="1305" y="0"/>
                    <a:pt x="2061" y="131"/>
                    <a:pt x="2491" y="648"/>
                  </a:cubicBezTo>
                  <a:cubicBezTo>
                    <a:pt x="2469" y="676"/>
                    <a:pt x="2465" y="716"/>
                    <a:pt x="2484" y="748"/>
                  </a:cubicBezTo>
                  <a:cubicBezTo>
                    <a:pt x="2500" y="775"/>
                    <a:pt x="2530" y="792"/>
                    <a:pt x="2561" y="792"/>
                  </a:cubicBezTo>
                  <a:cubicBezTo>
                    <a:pt x="2577" y="792"/>
                    <a:pt x="2593" y="788"/>
                    <a:pt x="2607" y="780"/>
                  </a:cubicBezTo>
                  <a:cubicBezTo>
                    <a:pt x="2628" y="768"/>
                    <a:pt x="2642" y="748"/>
                    <a:pt x="2648" y="725"/>
                  </a:cubicBezTo>
                  <a:cubicBezTo>
                    <a:pt x="2654" y="702"/>
                    <a:pt x="2651" y="678"/>
                    <a:pt x="2638" y="657"/>
                  </a:cubicBezTo>
                  <a:close/>
                  <a:moveTo>
                    <a:pt x="1296" y="2870"/>
                  </a:moveTo>
                  <a:cubicBezTo>
                    <a:pt x="1305" y="2865"/>
                    <a:pt x="1315" y="2862"/>
                    <a:pt x="1325" y="2862"/>
                  </a:cubicBezTo>
                  <a:cubicBezTo>
                    <a:pt x="1346" y="2862"/>
                    <a:pt x="1365" y="2873"/>
                    <a:pt x="1375" y="2891"/>
                  </a:cubicBezTo>
                  <a:cubicBezTo>
                    <a:pt x="1391" y="2918"/>
                    <a:pt x="1382" y="2954"/>
                    <a:pt x="1355" y="2970"/>
                  </a:cubicBezTo>
                  <a:cubicBezTo>
                    <a:pt x="1346" y="2975"/>
                    <a:pt x="1336" y="2978"/>
                    <a:pt x="1325" y="2978"/>
                  </a:cubicBezTo>
                  <a:cubicBezTo>
                    <a:pt x="1305" y="2978"/>
                    <a:pt x="1286" y="2967"/>
                    <a:pt x="1275" y="2950"/>
                  </a:cubicBezTo>
                  <a:cubicBezTo>
                    <a:pt x="1259" y="2922"/>
                    <a:pt x="1268" y="2887"/>
                    <a:pt x="1296" y="2870"/>
                  </a:cubicBezTo>
                  <a:close/>
                  <a:moveTo>
                    <a:pt x="2617" y="717"/>
                  </a:moveTo>
                  <a:cubicBezTo>
                    <a:pt x="2614" y="732"/>
                    <a:pt x="2604" y="745"/>
                    <a:pt x="2591" y="752"/>
                  </a:cubicBezTo>
                  <a:cubicBezTo>
                    <a:pt x="2582" y="758"/>
                    <a:pt x="2572" y="761"/>
                    <a:pt x="2561" y="761"/>
                  </a:cubicBezTo>
                  <a:cubicBezTo>
                    <a:pt x="2541" y="761"/>
                    <a:pt x="2522" y="750"/>
                    <a:pt x="2512" y="732"/>
                  </a:cubicBezTo>
                  <a:cubicBezTo>
                    <a:pt x="2495" y="705"/>
                    <a:pt x="2504" y="669"/>
                    <a:pt x="2532" y="653"/>
                  </a:cubicBezTo>
                  <a:cubicBezTo>
                    <a:pt x="2541" y="648"/>
                    <a:pt x="2551" y="645"/>
                    <a:pt x="2561" y="645"/>
                  </a:cubicBezTo>
                  <a:cubicBezTo>
                    <a:pt x="2582" y="645"/>
                    <a:pt x="2601" y="656"/>
                    <a:pt x="2611" y="673"/>
                  </a:cubicBezTo>
                  <a:cubicBezTo>
                    <a:pt x="2619" y="686"/>
                    <a:pt x="2621" y="702"/>
                    <a:pt x="2617" y="717"/>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grpSp>
      <p:grpSp>
        <p:nvGrpSpPr>
          <p:cNvPr id="14" name="Group 13">
            <a:extLst>
              <a:ext uri="{FF2B5EF4-FFF2-40B4-BE49-F238E27FC236}">
                <a16:creationId xmlns:a16="http://schemas.microsoft.com/office/drawing/2014/main" id="{82FB6ED2-6687-A6FD-883D-9F3D8645DFCC}"/>
              </a:ext>
            </a:extLst>
          </p:cNvPr>
          <p:cNvGrpSpPr/>
          <p:nvPr/>
        </p:nvGrpSpPr>
        <p:grpSpPr>
          <a:xfrm>
            <a:off x="4299265" y="1541321"/>
            <a:ext cx="3604475" cy="3463372"/>
            <a:chOff x="4041775" y="1449388"/>
            <a:chExt cx="4014788" cy="3857625"/>
          </a:xfrm>
        </p:grpSpPr>
        <p:sp>
          <p:nvSpPr>
            <p:cNvPr id="15" name="Freeform 14">
              <a:extLst>
                <a:ext uri="{FF2B5EF4-FFF2-40B4-BE49-F238E27FC236}">
                  <a16:creationId xmlns:a16="http://schemas.microsoft.com/office/drawing/2014/main" id="{5F547D88-362D-545F-6946-159AA9449411}"/>
                </a:ext>
              </a:extLst>
            </p:cNvPr>
            <p:cNvSpPr>
              <a:spLocks/>
            </p:cNvSpPr>
            <p:nvPr/>
          </p:nvSpPr>
          <p:spPr bwMode="auto">
            <a:xfrm>
              <a:off x="4360863" y="1449388"/>
              <a:ext cx="3481388" cy="1093788"/>
            </a:xfrm>
            <a:custGeom>
              <a:avLst/>
              <a:gdLst>
                <a:gd name="T0" fmla="*/ 2439 w 2576"/>
                <a:gd name="T1" fmla="*/ 822 h 822"/>
                <a:gd name="T2" fmla="*/ 1288 w 2576"/>
                <a:gd name="T3" fmla="*/ 158 h 822"/>
                <a:gd name="T4" fmla="*/ 138 w 2576"/>
                <a:gd name="T5" fmla="*/ 822 h 822"/>
                <a:gd name="T6" fmla="*/ 0 w 2576"/>
                <a:gd name="T7" fmla="*/ 743 h 822"/>
                <a:gd name="T8" fmla="*/ 534 w 2576"/>
                <a:gd name="T9" fmla="*/ 205 h 822"/>
                <a:gd name="T10" fmla="*/ 1288 w 2576"/>
                <a:gd name="T11" fmla="*/ 0 h 822"/>
                <a:gd name="T12" fmla="*/ 2042 w 2576"/>
                <a:gd name="T13" fmla="*/ 205 h 822"/>
                <a:gd name="T14" fmla="*/ 2576 w 2576"/>
                <a:gd name="T15" fmla="*/ 743 h 822"/>
                <a:gd name="T16" fmla="*/ 2439 w 2576"/>
                <a:gd name="T17" fmla="*/ 822 h 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76" h="822">
                  <a:moveTo>
                    <a:pt x="2439" y="822"/>
                  </a:moveTo>
                  <a:cubicBezTo>
                    <a:pt x="2202" y="413"/>
                    <a:pt x="1761" y="158"/>
                    <a:pt x="1288" y="158"/>
                  </a:cubicBezTo>
                  <a:cubicBezTo>
                    <a:pt x="816" y="158"/>
                    <a:pt x="375" y="413"/>
                    <a:pt x="138" y="822"/>
                  </a:cubicBezTo>
                  <a:cubicBezTo>
                    <a:pt x="0" y="743"/>
                    <a:pt x="0" y="743"/>
                    <a:pt x="0" y="743"/>
                  </a:cubicBezTo>
                  <a:cubicBezTo>
                    <a:pt x="129" y="521"/>
                    <a:pt x="314" y="335"/>
                    <a:pt x="534" y="205"/>
                  </a:cubicBezTo>
                  <a:cubicBezTo>
                    <a:pt x="762" y="71"/>
                    <a:pt x="1023" y="0"/>
                    <a:pt x="1288" y="0"/>
                  </a:cubicBezTo>
                  <a:cubicBezTo>
                    <a:pt x="1554" y="0"/>
                    <a:pt x="1815" y="71"/>
                    <a:pt x="2042" y="205"/>
                  </a:cubicBezTo>
                  <a:cubicBezTo>
                    <a:pt x="2263" y="335"/>
                    <a:pt x="2448" y="521"/>
                    <a:pt x="2576" y="743"/>
                  </a:cubicBezTo>
                  <a:lnTo>
                    <a:pt x="2439" y="822"/>
                  </a:lnTo>
                  <a:close/>
                </a:path>
              </a:pathLst>
            </a:custGeom>
            <a:solidFill>
              <a:srgbClr val="1DB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sp>
          <p:nvSpPr>
            <p:cNvPr id="16" name="Freeform 15">
              <a:extLst>
                <a:ext uri="{FF2B5EF4-FFF2-40B4-BE49-F238E27FC236}">
                  <a16:creationId xmlns:a16="http://schemas.microsoft.com/office/drawing/2014/main" id="{34C65890-330C-1430-F8B0-D737354F5653}"/>
                </a:ext>
              </a:extLst>
            </p:cNvPr>
            <p:cNvSpPr>
              <a:spLocks noEditPoints="1"/>
            </p:cNvSpPr>
            <p:nvPr/>
          </p:nvSpPr>
          <p:spPr bwMode="auto">
            <a:xfrm>
              <a:off x="4041775" y="2527300"/>
              <a:ext cx="4014788" cy="2779713"/>
            </a:xfrm>
            <a:custGeom>
              <a:avLst/>
              <a:gdLst>
                <a:gd name="T0" fmla="*/ 2846 w 2970"/>
                <a:gd name="T1" fmla="*/ 163 h 2089"/>
                <a:gd name="T2" fmla="*/ 2871 w 2970"/>
                <a:gd name="T3" fmla="*/ 135 h 2089"/>
                <a:gd name="T4" fmla="*/ 2839 w 2970"/>
                <a:gd name="T5" fmla="*/ 12 h 2089"/>
                <a:gd name="T6" fmla="*/ 2794 w 2970"/>
                <a:gd name="T7" fmla="*/ 0 h 2089"/>
                <a:gd name="T8" fmla="*/ 2716 w 2970"/>
                <a:gd name="T9" fmla="*/ 45 h 2089"/>
                <a:gd name="T10" fmla="*/ 2749 w 2970"/>
                <a:gd name="T11" fmla="*/ 167 h 2089"/>
                <a:gd name="T12" fmla="*/ 2794 w 2970"/>
                <a:gd name="T13" fmla="*/ 179 h 2089"/>
                <a:gd name="T14" fmla="*/ 2817 w 2970"/>
                <a:gd name="T15" fmla="*/ 176 h 2089"/>
                <a:gd name="T16" fmla="*/ 2724 w 2970"/>
                <a:gd name="T17" fmla="*/ 1370 h 2089"/>
                <a:gd name="T18" fmla="*/ 1884 w 2970"/>
                <a:gd name="T19" fmla="*/ 2011 h 2089"/>
                <a:gd name="T20" fmla="*/ 1528 w 2970"/>
                <a:gd name="T21" fmla="*/ 2057 h 2089"/>
                <a:gd name="T22" fmla="*/ 837 w 2970"/>
                <a:gd name="T23" fmla="*/ 1870 h 2089"/>
                <a:gd name="T24" fmla="*/ 242 w 2970"/>
                <a:gd name="T25" fmla="*/ 180 h 2089"/>
                <a:gd name="T26" fmla="*/ 255 w 2970"/>
                <a:gd name="T27" fmla="*/ 181 h 2089"/>
                <a:gd name="T28" fmla="*/ 332 w 2970"/>
                <a:gd name="T29" fmla="*/ 137 h 2089"/>
                <a:gd name="T30" fmla="*/ 342 w 2970"/>
                <a:gd name="T31" fmla="*/ 69 h 2089"/>
                <a:gd name="T32" fmla="*/ 300 w 2970"/>
                <a:gd name="T33" fmla="*/ 14 h 2089"/>
                <a:gd name="T34" fmla="*/ 255 w 2970"/>
                <a:gd name="T35" fmla="*/ 2 h 2089"/>
                <a:gd name="T36" fmla="*/ 177 w 2970"/>
                <a:gd name="T37" fmla="*/ 47 h 2089"/>
                <a:gd name="T38" fmla="*/ 210 w 2970"/>
                <a:gd name="T39" fmla="*/ 169 h 2089"/>
                <a:gd name="T40" fmla="*/ 212 w 2970"/>
                <a:gd name="T41" fmla="*/ 170 h 2089"/>
                <a:gd name="T42" fmla="*/ 194 w 2970"/>
                <a:gd name="T43" fmla="*/ 1133 h 2089"/>
                <a:gd name="T44" fmla="*/ 432 w 2970"/>
                <a:gd name="T45" fmla="*/ 1565 h 2089"/>
                <a:gd name="T46" fmla="*/ 821 w 2970"/>
                <a:gd name="T47" fmla="*/ 1897 h 2089"/>
                <a:gd name="T48" fmla="*/ 1352 w 2970"/>
                <a:gd name="T49" fmla="*/ 2078 h 2089"/>
                <a:gd name="T50" fmla="*/ 1530 w 2970"/>
                <a:gd name="T51" fmla="*/ 2089 h 2089"/>
                <a:gd name="T52" fmla="*/ 1892 w 2970"/>
                <a:gd name="T53" fmla="*/ 2041 h 2089"/>
                <a:gd name="T54" fmla="*/ 2379 w 2970"/>
                <a:gd name="T55" fmla="*/ 1805 h 2089"/>
                <a:gd name="T56" fmla="*/ 2751 w 2970"/>
                <a:gd name="T57" fmla="*/ 1386 h 2089"/>
                <a:gd name="T58" fmla="*/ 2883 w 2970"/>
                <a:gd name="T59" fmla="*/ 1083 h 2089"/>
                <a:gd name="T60" fmla="*/ 2940 w 2970"/>
                <a:gd name="T61" fmla="*/ 767 h 2089"/>
                <a:gd name="T62" fmla="*/ 2846 w 2970"/>
                <a:gd name="T63" fmla="*/ 163 h 2089"/>
                <a:gd name="T64" fmla="*/ 2765 w 2970"/>
                <a:gd name="T65" fmla="*/ 140 h 2089"/>
                <a:gd name="T66" fmla="*/ 2744 w 2970"/>
                <a:gd name="T67" fmla="*/ 60 h 2089"/>
                <a:gd name="T68" fmla="*/ 2794 w 2970"/>
                <a:gd name="T69" fmla="*/ 32 h 2089"/>
                <a:gd name="T70" fmla="*/ 2823 w 2970"/>
                <a:gd name="T71" fmla="*/ 39 h 2089"/>
                <a:gd name="T72" fmla="*/ 2844 w 2970"/>
                <a:gd name="T73" fmla="*/ 119 h 2089"/>
                <a:gd name="T74" fmla="*/ 2794 w 2970"/>
                <a:gd name="T75" fmla="*/ 147 h 2089"/>
                <a:gd name="T76" fmla="*/ 2765 w 2970"/>
                <a:gd name="T77" fmla="*/ 140 h 2089"/>
                <a:gd name="T78" fmla="*/ 205 w 2970"/>
                <a:gd name="T79" fmla="*/ 63 h 2089"/>
                <a:gd name="T80" fmla="*/ 255 w 2970"/>
                <a:gd name="T81" fmla="*/ 34 h 2089"/>
                <a:gd name="T82" fmla="*/ 284 w 2970"/>
                <a:gd name="T83" fmla="*/ 42 h 2089"/>
                <a:gd name="T84" fmla="*/ 311 w 2970"/>
                <a:gd name="T85" fmla="*/ 77 h 2089"/>
                <a:gd name="T86" fmla="*/ 305 w 2970"/>
                <a:gd name="T87" fmla="*/ 121 h 2089"/>
                <a:gd name="T88" fmla="*/ 255 w 2970"/>
                <a:gd name="T89" fmla="*/ 150 h 2089"/>
                <a:gd name="T90" fmla="*/ 226 w 2970"/>
                <a:gd name="T91" fmla="*/ 142 h 2089"/>
                <a:gd name="T92" fmla="*/ 205 w 2970"/>
                <a:gd name="T93" fmla="*/ 63 h 2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70" h="2089">
                  <a:moveTo>
                    <a:pt x="2846" y="163"/>
                  </a:moveTo>
                  <a:cubicBezTo>
                    <a:pt x="2856" y="155"/>
                    <a:pt x="2865" y="146"/>
                    <a:pt x="2871" y="135"/>
                  </a:cubicBezTo>
                  <a:cubicBezTo>
                    <a:pt x="2896" y="92"/>
                    <a:pt x="2882" y="37"/>
                    <a:pt x="2839" y="12"/>
                  </a:cubicBezTo>
                  <a:cubicBezTo>
                    <a:pt x="2825" y="4"/>
                    <a:pt x="2810" y="0"/>
                    <a:pt x="2794" y="0"/>
                  </a:cubicBezTo>
                  <a:cubicBezTo>
                    <a:pt x="2762" y="0"/>
                    <a:pt x="2732" y="17"/>
                    <a:pt x="2716" y="45"/>
                  </a:cubicBezTo>
                  <a:cubicBezTo>
                    <a:pt x="2692" y="87"/>
                    <a:pt x="2706" y="142"/>
                    <a:pt x="2749" y="167"/>
                  </a:cubicBezTo>
                  <a:cubicBezTo>
                    <a:pt x="2762" y="175"/>
                    <a:pt x="2778" y="179"/>
                    <a:pt x="2794" y="179"/>
                  </a:cubicBezTo>
                  <a:cubicBezTo>
                    <a:pt x="2802" y="179"/>
                    <a:pt x="2809" y="178"/>
                    <a:pt x="2817" y="176"/>
                  </a:cubicBezTo>
                  <a:cubicBezTo>
                    <a:pt x="2970" y="570"/>
                    <a:pt x="2936" y="1004"/>
                    <a:pt x="2724" y="1370"/>
                  </a:cubicBezTo>
                  <a:cubicBezTo>
                    <a:pt x="2538" y="1689"/>
                    <a:pt x="2240" y="1916"/>
                    <a:pt x="1884" y="2011"/>
                  </a:cubicBezTo>
                  <a:cubicBezTo>
                    <a:pt x="1766" y="2042"/>
                    <a:pt x="1647" y="2057"/>
                    <a:pt x="1528" y="2057"/>
                  </a:cubicBezTo>
                  <a:cubicBezTo>
                    <a:pt x="1287" y="2057"/>
                    <a:pt x="1050" y="1994"/>
                    <a:pt x="837" y="1870"/>
                  </a:cubicBezTo>
                  <a:cubicBezTo>
                    <a:pt x="254" y="1531"/>
                    <a:pt x="0" y="807"/>
                    <a:pt x="242" y="180"/>
                  </a:cubicBezTo>
                  <a:cubicBezTo>
                    <a:pt x="246" y="181"/>
                    <a:pt x="250" y="181"/>
                    <a:pt x="255" y="181"/>
                  </a:cubicBezTo>
                  <a:cubicBezTo>
                    <a:pt x="287" y="181"/>
                    <a:pt x="316" y="164"/>
                    <a:pt x="332" y="137"/>
                  </a:cubicBezTo>
                  <a:cubicBezTo>
                    <a:pt x="344" y="116"/>
                    <a:pt x="348" y="92"/>
                    <a:pt x="342" y="69"/>
                  </a:cubicBezTo>
                  <a:cubicBezTo>
                    <a:pt x="335" y="46"/>
                    <a:pt x="321" y="26"/>
                    <a:pt x="300" y="14"/>
                  </a:cubicBezTo>
                  <a:cubicBezTo>
                    <a:pt x="286" y="6"/>
                    <a:pt x="271" y="2"/>
                    <a:pt x="255" y="2"/>
                  </a:cubicBezTo>
                  <a:cubicBezTo>
                    <a:pt x="223" y="2"/>
                    <a:pt x="193" y="19"/>
                    <a:pt x="177" y="47"/>
                  </a:cubicBezTo>
                  <a:cubicBezTo>
                    <a:pt x="153" y="89"/>
                    <a:pt x="167" y="144"/>
                    <a:pt x="210" y="169"/>
                  </a:cubicBezTo>
                  <a:cubicBezTo>
                    <a:pt x="210" y="170"/>
                    <a:pt x="211" y="170"/>
                    <a:pt x="212" y="170"/>
                  </a:cubicBezTo>
                  <a:cubicBezTo>
                    <a:pt x="93" y="478"/>
                    <a:pt x="87" y="819"/>
                    <a:pt x="194" y="1133"/>
                  </a:cubicBezTo>
                  <a:cubicBezTo>
                    <a:pt x="248" y="1291"/>
                    <a:pt x="328" y="1436"/>
                    <a:pt x="432" y="1565"/>
                  </a:cubicBezTo>
                  <a:cubicBezTo>
                    <a:pt x="540" y="1698"/>
                    <a:pt x="671" y="1810"/>
                    <a:pt x="821" y="1897"/>
                  </a:cubicBezTo>
                  <a:cubicBezTo>
                    <a:pt x="985" y="1993"/>
                    <a:pt x="1164" y="2054"/>
                    <a:pt x="1352" y="2078"/>
                  </a:cubicBezTo>
                  <a:cubicBezTo>
                    <a:pt x="1411" y="2085"/>
                    <a:pt x="1470" y="2089"/>
                    <a:pt x="1530" y="2089"/>
                  </a:cubicBezTo>
                  <a:cubicBezTo>
                    <a:pt x="1651" y="2089"/>
                    <a:pt x="1773" y="2073"/>
                    <a:pt x="1892" y="2041"/>
                  </a:cubicBezTo>
                  <a:cubicBezTo>
                    <a:pt x="2069" y="1994"/>
                    <a:pt x="2233" y="1915"/>
                    <a:pt x="2379" y="1805"/>
                  </a:cubicBezTo>
                  <a:cubicBezTo>
                    <a:pt x="2530" y="1692"/>
                    <a:pt x="2655" y="1551"/>
                    <a:pt x="2751" y="1386"/>
                  </a:cubicBezTo>
                  <a:cubicBezTo>
                    <a:pt x="2807" y="1290"/>
                    <a:pt x="2851" y="1188"/>
                    <a:pt x="2883" y="1083"/>
                  </a:cubicBezTo>
                  <a:cubicBezTo>
                    <a:pt x="2914" y="980"/>
                    <a:pt x="2933" y="874"/>
                    <a:pt x="2940" y="767"/>
                  </a:cubicBezTo>
                  <a:cubicBezTo>
                    <a:pt x="2953" y="563"/>
                    <a:pt x="2920" y="354"/>
                    <a:pt x="2846" y="163"/>
                  </a:cubicBezTo>
                  <a:close/>
                  <a:moveTo>
                    <a:pt x="2765" y="140"/>
                  </a:moveTo>
                  <a:cubicBezTo>
                    <a:pt x="2737" y="124"/>
                    <a:pt x="2728" y="88"/>
                    <a:pt x="2744" y="60"/>
                  </a:cubicBezTo>
                  <a:cubicBezTo>
                    <a:pt x="2754" y="43"/>
                    <a:pt x="2773" y="32"/>
                    <a:pt x="2794" y="32"/>
                  </a:cubicBezTo>
                  <a:cubicBezTo>
                    <a:pt x="2804" y="32"/>
                    <a:pt x="2814" y="34"/>
                    <a:pt x="2823" y="39"/>
                  </a:cubicBezTo>
                  <a:cubicBezTo>
                    <a:pt x="2851" y="56"/>
                    <a:pt x="2860" y="91"/>
                    <a:pt x="2844" y="119"/>
                  </a:cubicBezTo>
                  <a:cubicBezTo>
                    <a:pt x="2834" y="136"/>
                    <a:pt x="2814" y="147"/>
                    <a:pt x="2794" y="147"/>
                  </a:cubicBezTo>
                  <a:cubicBezTo>
                    <a:pt x="2784" y="147"/>
                    <a:pt x="2774" y="145"/>
                    <a:pt x="2765" y="140"/>
                  </a:cubicBezTo>
                  <a:close/>
                  <a:moveTo>
                    <a:pt x="205" y="63"/>
                  </a:moveTo>
                  <a:cubicBezTo>
                    <a:pt x="215" y="45"/>
                    <a:pt x="234" y="34"/>
                    <a:pt x="255" y="34"/>
                  </a:cubicBezTo>
                  <a:cubicBezTo>
                    <a:pt x="265" y="34"/>
                    <a:pt x="275" y="37"/>
                    <a:pt x="284" y="42"/>
                  </a:cubicBezTo>
                  <a:cubicBezTo>
                    <a:pt x="297" y="49"/>
                    <a:pt x="307" y="62"/>
                    <a:pt x="311" y="77"/>
                  </a:cubicBezTo>
                  <a:cubicBezTo>
                    <a:pt x="315" y="92"/>
                    <a:pt x="313" y="107"/>
                    <a:pt x="305" y="121"/>
                  </a:cubicBezTo>
                  <a:cubicBezTo>
                    <a:pt x="295" y="139"/>
                    <a:pt x="275" y="150"/>
                    <a:pt x="255" y="150"/>
                  </a:cubicBezTo>
                  <a:cubicBezTo>
                    <a:pt x="245" y="150"/>
                    <a:pt x="235" y="147"/>
                    <a:pt x="226" y="142"/>
                  </a:cubicBezTo>
                  <a:cubicBezTo>
                    <a:pt x="198" y="126"/>
                    <a:pt x="189" y="90"/>
                    <a:pt x="205" y="63"/>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sp>
          <p:nvSpPr>
            <p:cNvPr id="17" name="Freeform 16">
              <a:extLst>
                <a:ext uri="{FF2B5EF4-FFF2-40B4-BE49-F238E27FC236}">
                  <a16:creationId xmlns:a16="http://schemas.microsoft.com/office/drawing/2014/main" id="{F01EBE1F-C191-0321-7F27-820C2FC63E46}"/>
                </a:ext>
              </a:extLst>
            </p:cNvPr>
            <p:cNvSpPr>
              <a:spLocks/>
            </p:cNvSpPr>
            <p:nvPr/>
          </p:nvSpPr>
          <p:spPr bwMode="auto">
            <a:xfrm>
              <a:off x="7758113" y="2586038"/>
              <a:ext cx="120650" cy="120650"/>
            </a:xfrm>
            <a:custGeom>
              <a:avLst/>
              <a:gdLst>
                <a:gd name="T0" fmla="*/ 65 w 90"/>
                <a:gd name="T1" fmla="*/ 11 h 91"/>
                <a:gd name="T2" fmla="*/ 11 w 90"/>
                <a:gd name="T3" fmla="*/ 26 h 91"/>
                <a:gd name="T4" fmla="*/ 25 w 90"/>
                <a:gd name="T5" fmla="*/ 80 h 91"/>
                <a:gd name="T6" fmla="*/ 79 w 90"/>
                <a:gd name="T7" fmla="*/ 65 h 91"/>
                <a:gd name="T8" fmla="*/ 65 w 90"/>
                <a:gd name="T9" fmla="*/ 11 h 91"/>
              </a:gdLst>
              <a:ahLst/>
              <a:cxnLst>
                <a:cxn ang="0">
                  <a:pos x="T0" y="T1"/>
                </a:cxn>
                <a:cxn ang="0">
                  <a:pos x="T2" y="T3"/>
                </a:cxn>
                <a:cxn ang="0">
                  <a:pos x="T4" y="T5"/>
                </a:cxn>
                <a:cxn ang="0">
                  <a:pos x="T6" y="T7"/>
                </a:cxn>
                <a:cxn ang="0">
                  <a:pos x="T8" y="T9"/>
                </a:cxn>
              </a:cxnLst>
              <a:rect l="0" t="0" r="r" b="b"/>
              <a:pathLst>
                <a:path w="90" h="91">
                  <a:moveTo>
                    <a:pt x="65" y="11"/>
                  </a:moveTo>
                  <a:cubicBezTo>
                    <a:pt x="46" y="0"/>
                    <a:pt x="22" y="7"/>
                    <a:pt x="11" y="26"/>
                  </a:cubicBezTo>
                  <a:cubicBezTo>
                    <a:pt x="0" y="45"/>
                    <a:pt x="6" y="69"/>
                    <a:pt x="25" y="80"/>
                  </a:cubicBezTo>
                  <a:cubicBezTo>
                    <a:pt x="44" y="91"/>
                    <a:pt x="68" y="84"/>
                    <a:pt x="79" y="65"/>
                  </a:cubicBezTo>
                  <a:cubicBezTo>
                    <a:pt x="90" y="47"/>
                    <a:pt x="84" y="22"/>
                    <a:pt x="65" y="1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Georgia"/>
                <a:ea typeface="+mn-ea"/>
                <a:cs typeface="+mn-cs"/>
              </a:endParaRPr>
            </a:p>
          </p:txBody>
        </p:sp>
      </p:grpSp>
      <p:sp>
        <p:nvSpPr>
          <p:cNvPr id="18" name="TextBox 17">
            <a:extLst>
              <a:ext uri="{FF2B5EF4-FFF2-40B4-BE49-F238E27FC236}">
                <a16:creationId xmlns:a16="http://schemas.microsoft.com/office/drawing/2014/main" id="{19C83369-6559-F9E3-5E82-A1F5F7839EFC}"/>
              </a:ext>
            </a:extLst>
          </p:cNvPr>
          <p:cNvSpPr txBox="1"/>
          <p:nvPr/>
        </p:nvSpPr>
        <p:spPr>
          <a:xfrm>
            <a:off x="863571" y="2267980"/>
            <a:ext cx="3130088" cy="2163191"/>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altLang="fr-FR" sz="2667" b="0" i="0" u="none" strike="noStrike" kern="1200" cap="none" spc="0" normalizeH="0" baseline="0" noProof="0" dirty="0">
                <a:ln>
                  <a:noFill/>
                </a:ln>
                <a:solidFill>
                  <a:srgbClr val="000000"/>
                </a:solidFill>
                <a:effectLst/>
                <a:uLnTx/>
                <a:uFillTx/>
                <a:latin typeface="Georgia"/>
                <a:ea typeface="+mn-ea"/>
                <a:cs typeface="+mn-cs"/>
              </a:rPr>
              <a:t>Belief that</a:t>
            </a:r>
            <a:br>
              <a:rPr kumimoji="0" lang="en-US" altLang="fr-FR" sz="2667" b="0" i="0" u="none" strike="noStrike" kern="1200" cap="none" spc="0" normalizeH="0" baseline="0" noProof="0" dirty="0">
                <a:ln>
                  <a:noFill/>
                </a:ln>
                <a:solidFill>
                  <a:srgbClr val="000000"/>
                </a:solidFill>
                <a:effectLst/>
                <a:uLnTx/>
                <a:uFillTx/>
                <a:latin typeface="Georgia"/>
                <a:ea typeface="+mn-ea"/>
                <a:cs typeface="+mn-cs"/>
              </a:rPr>
            </a:br>
            <a:r>
              <a:rPr kumimoji="0" lang="en-US" altLang="fr-FR" sz="2667" b="0" i="0" u="none" strike="noStrike" kern="1200" cap="none" spc="0" normalizeH="0" baseline="0" noProof="0" dirty="0">
                <a:ln>
                  <a:noFill/>
                </a:ln>
                <a:solidFill>
                  <a:srgbClr val="000000"/>
                </a:solidFill>
                <a:effectLst/>
                <a:uLnTx/>
                <a:uFillTx/>
                <a:latin typeface="Georgia"/>
                <a:ea typeface="+mn-ea"/>
                <a:cs typeface="+mn-cs"/>
              </a:rPr>
              <a:t>change is</a:t>
            </a:r>
            <a:br>
              <a:rPr kumimoji="0" lang="en-US" altLang="fr-FR" sz="2667" b="0" i="0" u="none" strike="noStrike" kern="1200" cap="none" spc="0" normalizeH="0" baseline="0" noProof="0" dirty="0">
                <a:ln>
                  <a:noFill/>
                </a:ln>
                <a:solidFill>
                  <a:srgbClr val="000000"/>
                </a:solidFill>
                <a:effectLst/>
                <a:uLnTx/>
                <a:uFillTx/>
                <a:latin typeface="Georgia"/>
                <a:ea typeface="+mn-ea"/>
                <a:cs typeface="+mn-cs"/>
              </a:rPr>
            </a:br>
            <a:r>
              <a:rPr kumimoji="0" lang="en-US" altLang="fr-FR" sz="2667" b="0" i="0" u="none" strike="noStrike" kern="1200" cap="none" spc="0" normalizeH="0" baseline="0" noProof="0" dirty="0">
                <a:ln>
                  <a:noFill/>
                </a:ln>
                <a:solidFill>
                  <a:srgbClr val="000000"/>
                </a:solidFill>
                <a:effectLst/>
                <a:uLnTx/>
                <a:uFillTx/>
                <a:latin typeface="Georgia"/>
                <a:ea typeface="+mn-ea"/>
                <a:cs typeface="+mn-cs"/>
              </a:rPr>
              <a:t>possible is important motivator</a:t>
            </a:r>
          </a:p>
        </p:txBody>
      </p:sp>
      <p:sp>
        <p:nvSpPr>
          <p:cNvPr id="19" name="TextBox 18">
            <a:extLst>
              <a:ext uri="{FF2B5EF4-FFF2-40B4-BE49-F238E27FC236}">
                <a16:creationId xmlns:a16="http://schemas.microsoft.com/office/drawing/2014/main" id="{2FFF0498-9B95-A0CA-EB87-C3E90C86A5DE}"/>
              </a:ext>
            </a:extLst>
          </p:cNvPr>
          <p:cNvSpPr txBox="1"/>
          <p:nvPr/>
        </p:nvSpPr>
        <p:spPr>
          <a:xfrm>
            <a:off x="4955292" y="2061008"/>
            <a:ext cx="2292423" cy="2577201"/>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altLang="fr-FR" sz="2667" b="0" i="0" u="none" strike="noStrike" kern="1200" cap="none" spc="0" normalizeH="0" baseline="0" noProof="0" dirty="0">
                <a:ln>
                  <a:noFill/>
                </a:ln>
                <a:solidFill>
                  <a:srgbClr val="000000"/>
                </a:solidFill>
                <a:effectLst/>
                <a:uLnTx/>
                <a:uFillTx/>
                <a:latin typeface="Georgia"/>
                <a:ea typeface="+mn-ea"/>
                <a:cs typeface="+mn-cs"/>
              </a:rPr>
              <a:t>Patient is responsible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altLang="fr-FR" sz="2667" b="0" i="0" u="none" strike="noStrike" kern="1200" cap="none" spc="0" normalizeH="0" baseline="0" noProof="0" dirty="0">
                <a:ln>
                  <a:noFill/>
                </a:ln>
                <a:solidFill>
                  <a:srgbClr val="000000"/>
                </a:solidFill>
                <a:effectLst/>
                <a:uLnTx/>
                <a:uFillTx/>
                <a:latin typeface="Georgia"/>
                <a:ea typeface="+mn-ea"/>
                <a:cs typeface="+mn-cs"/>
              </a:rPr>
              <a:t>for choosing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altLang="fr-FR" sz="2667" b="0" i="0" u="none" strike="noStrike" kern="1200" cap="none" spc="0" normalizeH="0" baseline="0" noProof="0" dirty="0">
                <a:ln>
                  <a:noFill/>
                </a:ln>
                <a:solidFill>
                  <a:srgbClr val="000000"/>
                </a:solidFill>
                <a:effectLst/>
                <a:uLnTx/>
                <a:uFillTx/>
                <a:latin typeface="Georgia"/>
                <a:ea typeface="+mn-ea"/>
                <a:cs typeface="+mn-cs"/>
              </a:rPr>
              <a:t>and carrying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altLang="fr-FR" sz="2667" b="0" i="0" u="none" strike="noStrike" kern="1200" cap="none" spc="0" normalizeH="0" baseline="0" noProof="0" dirty="0">
                <a:ln>
                  <a:noFill/>
                </a:ln>
                <a:solidFill>
                  <a:srgbClr val="000000"/>
                </a:solidFill>
                <a:effectLst/>
                <a:uLnTx/>
                <a:uFillTx/>
                <a:latin typeface="Georgia"/>
                <a:ea typeface="+mn-ea"/>
                <a:cs typeface="+mn-cs"/>
              </a:rPr>
              <a:t>out actions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altLang="fr-FR" sz="2667" b="0" i="0" u="none" strike="noStrike" kern="1200" cap="none" spc="0" normalizeH="0" baseline="0" noProof="0" dirty="0">
                <a:ln>
                  <a:noFill/>
                </a:ln>
                <a:solidFill>
                  <a:srgbClr val="000000"/>
                </a:solidFill>
                <a:effectLst/>
                <a:uLnTx/>
                <a:uFillTx/>
                <a:latin typeface="Georgia"/>
                <a:ea typeface="+mn-ea"/>
                <a:cs typeface="+mn-cs"/>
              </a:rPr>
              <a:t>to change</a:t>
            </a:r>
          </a:p>
        </p:txBody>
      </p:sp>
      <p:sp>
        <p:nvSpPr>
          <p:cNvPr id="20" name="TextBox 19">
            <a:extLst>
              <a:ext uri="{FF2B5EF4-FFF2-40B4-BE49-F238E27FC236}">
                <a16:creationId xmlns:a16="http://schemas.microsoft.com/office/drawing/2014/main" id="{DD893729-910B-4D16-A624-AEE98DB366ED}"/>
              </a:ext>
            </a:extLst>
          </p:cNvPr>
          <p:cNvSpPr txBox="1"/>
          <p:nvPr/>
        </p:nvSpPr>
        <p:spPr>
          <a:xfrm>
            <a:off x="8760131" y="2061008"/>
            <a:ext cx="2179599" cy="2577201"/>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altLang="fr-FR" sz="2667" b="0" i="0" u="none" strike="noStrike" kern="1200" cap="none" spc="0" normalizeH="0" baseline="0" noProof="0" dirty="0">
                <a:ln>
                  <a:noFill/>
                </a:ln>
                <a:solidFill>
                  <a:srgbClr val="000000"/>
                </a:solidFill>
                <a:effectLst/>
                <a:uLnTx/>
                <a:uFillTx/>
                <a:latin typeface="Georgia"/>
                <a:ea typeface="+mn-ea"/>
                <a:cs typeface="+mn-cs"/>
              </a:rPr>
              <a:t>There is hope in the range of alternative approaches available</a:t>
            </a:r>
          </a:p>
        </p:txBody>
      </p:sp>
      <p:sp>
        <p:nvSpPr>
          <p:cNvPr id="4" name="TextBox 3">
            <a:extLst>
              <a:ext uri="{FF2B5EF4-FFF2-40B4-BE49-F238E27FC236}">
                <a16:creationId xmlns:a16="http://schemas.microsoft.com/office/drawing/2014/main" id="{DB80BFFD-D695-BF14-9B41-5B12712B6DD3}"/>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GLO2208853</a:t>
            </a:r>
          </a:p>
        </p:txBody>
      </p:sp>
    </p:spTree>
    <p:extLst>
      <p:ext uri="{BB962C8B-B14F-4D97-AF65-F5344CB8AC3E}">
        <p14:creationId xmlns:p14="http://schemas.microsoft.com/office/powerpoint/2010/main" val="2009181813"/>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5F7C69AF-24E0-8578-4BE7-15EDE256183C}"/>
              </a:ext>
            </a:extLst>
          </p:cNvPr>
          <p:cNvGraphicFramePr>
            <a:graphicFrameLocks noChangeAspect="1"/>
          </p:cNvGraphicFramePr>
          <p:nvPr>
            <p:custDataLst>
              <p:tags r:id="rId1"/>
            </p:custDataLst>
            <p:extLst>
              <p:ext uri="{D42A27DB-BD31-4B8C-83A1-F6EECF244321}">
                <p14:modId xmlns:p14="http://schemas.microsoft.com/office/powerpoint/2010/main" val="311723207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5F7C69AF-24E0-8578-4BE7-15EDE256183C}"/>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AC7A688D-0897-13AB-51AF-868FC8218778}"/>
              </a:ext>
            </a:extLst>
          </p:cNvPr>
          <p:cNvSpPr>
            <a:spLocks noGrp="1"/>
          </p:cNvSpPr>
          <p:nvPr>
            <p:ph type="title"/>
          </p:nvPr>
        </p:nvSpPr>
        <p:spPr/>
        <p:txBody>
          <a:bodyPr vert="horz"/>
          <a:lstStyle/>
          <a:p>
            <a:r>
              <a:rPr lang="en-IN" dirty="0"/>
              <a:t>The tool</a:t>
            </a:r>
            <a:endParaRPr lang="en-US" dirty="0"/>
          </a:p>
        </p:txBody>
      </p:sp>
      <p:sp>
        <p:nvSpPr>
          <p:cNvPr id="7" name="Google Shape;502;p12">
            <a:extLst>
              <a:ext uri="{FF2B5EF4-FFF2-40B4-BE49-F238E27FC236}">
                <a16:creationId xmlns:a16="http://schemas.microsoft.com/office/drawing/2014/main" id="{463F605D-5959-008F-2AD3-A416A70531EA}"/>
              </a:ext>
            </a:extLst>
          </p:cNvPr>
          <p:cNvSpPr/>
          <p:nvPr/>
        </p:nvSpPr>
        <p:spPr>
          <a:xfrm>
            <a:off x="670560" y="1340587"/>
            <a:ext cx="10949940" cy="399788"/>
          </a:xfrm>
          <a:prstGeom prst="rect">
            <a:avLst/>
          </a:prstGeom>
          <a:noFill/>
          <a:ln>
            <a:noFill/>
          </a:ln>
        </p:spPr>
        <p:txBody>
          <a:bodyPr spcFirstLastPara="1" wrap="square" lIns="0" tIns="45561" rIns="90011" bIns="45561"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9CDE"/>
                </a:solidFill>
                <a:effectLst/>
                <a:uLnTx/>
                <a:uFillTx/>
                <a:latin typeface="Georgia"/>
                <a:ea typeface="Calibri"/>
                <a:cs typeface="Calibri"/>
                <a:sym typeface="Calibri"/>
              </a:rPr>
              <a:t>Motivational stage</a:t>
            </a:r>
          </a:p>
        </p:txBody>
      </p:sp>
      <p:cxnSp>
        <p:nvCxnSpPr>
          <p:cNvPr id="9" name="Straight Connector 8">
            <a:extLst>
              <a:ext uri="{FF2B5EF4-FFF2-40B4-BE49-F238E27FC236}">
                <a16:creationId xmlns:a16="http://schemas.microsoft.com/office/drawing/2014/main" id="{D8527771-2DD9-4C69-7CC4-C809DA050F5B}"/>
              </a:ext>
            </a:extLst>
          </p:cNvPr>
          <p:cNvCxnSpPr>
            <a:cxnSpLocks/>
            <a:stCxn id="25" idx="2"/>
            <a:endCxn id="35" idx="0"/>
          </p:cNvCxnSpPr>
          <p:nvPr/>
        </p:nvCxnSpPr>
        <p:spPr>
          <a:xfrm>
            <a:off x="2003918" y="4930237"/>
            <a:ext cx="977" cy="323859"/>
          </a:xfrm>
          <a:prstGeom prst="line">
            <a:avLst/>
          </a:prstGeom>
          <a:ln w="15875">
            <a:solidFill>
              <a:srgbClr val="A6A6A6"/>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B497485C-2AE7-4755-1A46-DC356CD4DC97}"/>
              </a:ext>
            </a:extLst>
          </p:cNvPr>
          <p:cNvCxnSpPr>
            <a:cxnSpLocks/>
            <a:stCxn id="26" idx="2"/>
            <a:endCxn id="34" idx="0"/>
          </p:cNvCxnSpPr>
          <p:nvPr/>
        </p:nvCxnSpPr>
        <p:spPr>
          <a:xfrm>
            <a:off x="4767409" y="4930237"/>
            <a:ext cx="3004" cy="405051"/>
          </a:xfrm>
          <a:prstGeom prst="line">
            <a:avLst/>
          </a:prstGeom>
          <a:ln w="15875">
            <a:solidFill>
              <a:srgbClr val="A6A6A6"/>
            </a:solidFill>
            <a:tailEnd type="triangle"/>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B4397934-A72F-706C-9AAC-A861FBA4E57A}"/>
              </a:ext>
            </a:extLst>
          </p:cNvPr>
          <p:cNvCxnSpPr>
            <a:cxnSpLocks/>
            <a:stCxn id="27" idx="2"/>
            <a:endCxn id="37" idx="0"/>
          </p:cNvCxnSpPr>
          <p:nvPr/>
        </p:nvCxnSpPr>
        <p:spPr>
          <a:xfrm>
            <a:off x="7527592" y="4930237"/>
            <a:ext cx="5023" cy="323860"/>
          </a:xfrm>
          <a:prstGeom prst="line">
            <a:avLst/>
          </a:prstGeom>
          <a:ln w="15875">
            <a:solidFill>
              <a:srgbClr val="A6A6A6"/>
            </a:solidFill>
            <a:tailEnd type="triangle"/>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2FD942BD-3358-DCB6-ACEF-FD2EDC7C58BC}"/>
              </a:ext>
            </a:extLst>
          </p:cNvPr>
          <p:cNvCxnSpPr>
            <a:cxnSpLocks/>
            <a:stCxn id="28" idx="2"/>
            <a:endCxn id="40" idx="0"/>
          </p:cNvCxnSpPr>
          <p:nvPr/>
        </p:nvCxnSpPr>
        <p:spPr>
          <a:xfrm flipH="1">
            <a:off x="10286801" y="4930237"/>
            <a:ext cx="976" cy="405051"/>
          </a:xfrm>
          <a:prstGeom prst="line">
            <a:avLst/>
          </a:prstGeom>
          <a:ln w="15875">
            <a:solidFill>
              <a:srgbClr val="A6A6A6"/>
            </a:solidFill>
            <a:tailEnd type="triangle"/>
          </a:ln>
        </p:spPr>
        <p:style>
          <a:lnRef idx="1">
            <a:schemeClr val="accent1"/>
          </a:lnRef>
          <a:fillRef idx="0">
            <a:schemeClr val="accent1"/>
          </a:fillRef>
          <a:effectRef idx="0">
            <a:schemeClr val="accent1"/>
          </a:effectRef>
          <a:fontRef idx="minor">
            <a:schemeClr val="tx1"/>
          </a:fontRef>
        </p:style>
      </p:cxnSp>
      <p:sp>
        <p:nvSpPr>
          <p:cNvPr id="13" name="Text Placeholder 5">
            <a:extLst>
              <a:ext uri="{FF2B5EF4-FFF2-40B4-BE49-F238E27FC236}">
                <a16:creationId xmlns:a16="http://schemas.microsoft.com/office/drawing/2014/main" id="{C588BC10-6C47-C927-5F6E-ECB3532C33C5}"/>
              </a:ext>
            </a:extLst>
          </p:cNvPr>
          <p:cNvSpPr txBox="1">
            <a:spLocks/>
          </p:cNvSpPr>
          <p:nvPr/>
        </p:nvSpPr>
        <p:spPr>
          <a:xfrm>
            <a:off x="670560" y="1853514"/>
            <a:ext cx="10950575" cy="478483"/>
          </a:xfrm>
          <a:prstGeom prst="rect">
            <a:avLst/>
          </a:prstGeom>
          <a:solidFill>
            <a:schemeClr val="accent1"/>
          </a:solidFill>
          <a:ln>
            <a:noFill/>
          </a:ln>
        </p:spPr>
        <p:txBody>
          <a:bodyPr lIns="121920"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endParaRPr kumimoji="0" lang="en-US" sz="1467" b="0" i="0" u="none" strike="noStrike" kern="1200" cap="all" spc="0" normalizeH="0" baseline="0" noProof="0" dirty="0">
              <a:ln>
                <a:noFill/>
              </a:ln>
              <a:solidFill>
                <a:prstClr val="white"/>
              </a:solidFill>
              <a:effectLst/>
              <a:uLnTx/>
              <a:uFillTx/>
              <a:latin typeface="Calibri"/>
              <a:ea typeface="+mn-ea"/>
              <a:cs typeface="Calibri" panose="020F0502020204030204" pitchFamily="34" charset="0"/>
            </a:endParaRPr>
          </a:p>
        </p:txBody>
      </p:sp>
      <p:sp>
        <p:nvSpPr>
          <p:cNvPr id="14" name="TextBox 13">
            <a:extLst>
              <a:ext uri="{FF2B5EF4-FFF2-40B4-BE49-F238E27FC236}">
                <a16:creationId xmlns:a16="http://schemas.microsoft.com/office/drawing/2014/main" id="{2B099AC2-DED6-566D-1947-4903B1CF4864}"/>
              </a:ext>
            </a:extLst>
          </p:cNvPr>
          <p:cNvSpPr txBox="1"/>
          <p:nvPr/>
        </p:nvSpPr>
        <p:spPr>
          <a:xfrm>
            <a:off x="3718495" y="1870485"/>
            <a:ext cx="4770915" cy="461665"/>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D100">
                    <a:lumMod val="20000"/>
                    <a:lumOff val="80000"/>
                  </a:srgbClr>
                </a:solidFill>
                <a:effectLst/>
                <a:uLnTx/>
                <a:uFillTx/>
                <a:latin typeface="Georgia"/>
                <a:ea typeface="+mn-ea"/>
                <a:cs typeface="+mn-cs"/>
              </a:rPr>
              <a:t>Question I: </a:t>
            </a:r>
            <a:r>
              <a:rPr kumimoji="0" lang="en-US" sz="1200" b="1" i="0" u="none" strike="noStrike" kern="1200" cap="none" spc="0" normalizeH="0" baseline="0" noProof="0" dirty="0">
                <a:ln>
                  <a:noFill/>
                </a:ln>
                <a:solidFill>
                  <a:prstClr val="white"/>
                </a:solidFill>
                <a:effectLst/>
                <a:uLnTx/>
                <a:uFillTx/>
                <a:latin typeface="Georgia"/>
                <a:ea typeface="+mn-ea"/>
                <a:cs typeface="+mn-cs"/>
              </a:rPr>
              <a:t>Is my patient taking his pills?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Georgia"/>
                <a:ea typeface="+mn-ea"/>
                <a:cs typeface="+mn-cs"/>
              </a:rPr>
              <a:t>(or for any task predefined by the physician)</a:t>
            </a:r>
          </a:p>
        </p:txBody>
      </p:sp>
      <p:sp>
        <p:nvSpPr>
          <p:cNvPr id="15" name="Text Placeholder 5">
            <a:extLst>
              <a:ext uri="{FF2B5EF4-FFF2-40B4-BE49-F238E27FC236}">
                <a16:creationId xmlns:a16="http://schemas.microsoft.com/office/drawing/2014/main" id="{7AE79895-0111-66E2-2C4B-A310E7E7EAF9}"/>
              </a:ext>
            </a:extLst>
          </p:cNvPr>
          <p:cNvSpPr txBox="1">
            <a:spLocks/>
          </p:cNvSpPr>
          <p:nvPr/>
        </p:nvSpPr>
        <p:spPr>
          <a:xfrm>
            <a:off x="6197055" y="2658147"/>
            <a:ext cx="5424080" cy="541900"/>
          </a:xfrm>
          <a:prstGeom prst="rect">
            <a:avLst/>
          </a:prstGeom>
          <a:solidFill>
            <a:schemeClr val="bg2"/>
          </a:solidFill>
          <a:ln>
            <a:noFill/>
          </a:ln>
        </p:spPr>
        <p:txBody>
          <a:bodyPr lIns="121920"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endParaRPr kumimoji="0" lang="en-US" sz="1467"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16" name="Text Placeholder 5">
            <a:extLst>
              <a:ext uri="{FF2B5EF4-FFF2-40B4-BE49-F238E27FC236}">
                <a16:creationId xmlns:a16="http://schemas.microsoft.com/office/drawing/2014/main" id="{D2B99FA8-25E1-0485-7603-04ADD04111C0}"/>
              </a:ext>
            </a:extLst>
          </p:cNvPr>
          <p:cNvSpPr txBox="1">
            <a:spLocks/>
          </p:cNvSpPr>
          <p:nvPr/>
        </p:nvSpPr>
        <p:spPr>
          <a:xfrm>
            <a:off x="670560" y="2658147"/>
            <a:ext cx="5418794" cy="541900"/>
          </a:xfrm>
          <a:prstGeom prst="rect">
            <a:avLst/>
          </a:prstGeom>
          <a:solidFill>
            <a:schemeClr val="bg2"/>
          </a:solidFill>
          <a:ln>
            <a:noFill/>
          </a:ln>
        </p:spPr>
        <p:txBody>
          <a:bodyPr lIns="121920"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endParaRPr kumimoji="0" lang="en-US" sz="1467"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17" name="TextBox 16">
            <a:extLst>
              <a:ext uri="{FF2B5EF4-FFF2-40B4-BE49-F238E27FC236}">
                <a16:creationId xmlns:a16="http://schemas.microsoft.com/office/drawing/2014/main" id="{3F19D724-67A2-B69F-6023-6E4326E1D329}"/>
              </a:ext>
            </a:extLst>
          </p:cNvPr>
          <p:cNvSpPr txBox="1"/>
          <p:nvPr/>
        </p:nvSpPr>
        <p:spPr>
          <a:xfrm>
            <a:off x="2684279" y="2797544"/>
            <a:ext cx="1391356" cy="276999"/>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Georgia"/>
                <a:ea typeface="+mn-ea"/>
                <a:cs typeface="+mn-cs"/>
              </a:rPr>
              <a:t>Yes, he is</a:t>
            </a:r>
          </a:p>
        </p:txBody>
      </p:sp>
      <p:sp>
        <p:nvSpPr>
          <p:cNvPr id="18" name="TextBox 17">
            <a:extLst>
              <a:ext uri="{FF2B5EF4-FFF2-40B4-BE49-F238E27FC236}">
                <a16:creationId xmlns:a16="http://schemas.microsoft.com/office/drawing/2014/main" id="{C232AFAB-DF19-03A7-E92D-4CD35F997EF8}"/>
              </a:ext>
            </a:extLst>
          </p:cNvPr>
          <p:cNvSpPr txBox="1"/>
          <p:nvPr/>
        </p:nvSpPr>
        <p:spPr>
          <a:xfrm>
            <a:off x="8213417" y="2797544"/>
            <a:ext cx="1391356" cy="276999"/>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Georgia"/>
                <a:ea typeface="+mn-ea"/>
                <a:cs typeface="+mn-cs"/>
              </a:rPr>
              <a:t>No, he is not</a:t>
            </a:r>
          </a:p>
        </p:txBody>
      </p:sp>
      <p:sp>
        <p:nvSpPr>
          <p:cNvPr id="19" name="Text Placeholder 5">
            <a:extLst>
              <a:ext uri="{FF2B5EF4-FFF2-40B4-BE49-F238E27FC236}">
                <a16:creationId xmlns:a16="http://schemas.microsoft.com/office/drawing/2014/main" id="{512C3422-BFFC-652C-7975-841B2C1CC3FC}"/>
              </a:ext>
            </a:extLst>
          </p:cNvPr>
          <p:cNvSpPr txBox="1">
            <a:spLocks/>
          </p:cNvSpPr>
          <p:nvPr/>
        </p:nvSpPr>
        <p:spPr>
          <a:xfrm>
            <a:off x="6198184" y="3523241"/>
            <a:ext cx="5422951" cy="541900"/>
          </a:xfrm>
          <a:prstGeom prst="rect">
            <a:avLst/>
          </a:prstGeom>
          <a:solidFill>
            <a:schemeClr val="accent1"/>
          </a:solidFill>
          <a:ln>
            <a:noFill/>
          </a:ln>
        </p:spPr>
        <p:txBody>
          <a:bodyPr lIns="121920"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endParaRPr kumimoji="0" lang="en-US" sz="1467"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20" name="Text Placeholder 5">
            <a:extLst>
              <a:ext uri="{FF2B5EF4-FFF2-40B4-BE49-F238E27FC236}">
                <a16:creationId xmlns:a16="http://schemas.microsoft.com/office/drawing/2014/main" id="{4FBEA04C-8B55-08F8-60C9-BEAAD0D99D11}"/>
              </a:ext>
            </a:extLst>
          </p:cNvPr>
          <p:cNvSpPr txBox="1">
            <a:spLocks/>
          </p:cNvSpPr>
          <p:nvPr/>
        </p:nvSpPr>
        <p:spPr>
          <a:xfrm>
            <a:off x="670560" y="3523241"/>
            <a:ext cx="5419902" cy="541900"/>
          </a:xfrm>
          <a:prstGeom prst="rect">
            <a:avLst/>
          </a:prstGeom>
          <a:solidFill>
            <a:schemeClr val="accent1"/>
          </a:solidFill>
          <a:ln>
            <a:noFill/>
          </a:ln>
        </p:spPr>
        <p:txBody>
          <a:bodyPr lIns="121920"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endParaRPr kumimoji="0" lang="en-US" sz="1467"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21" name="TextBox 20">
            <a:extLst>
              <a:ext uri="{FF2B5EF4-FFF2-40B4-BE49-F238E27FC236}">
                <a16:creationId xmlns:a16="http://schemas.microsoft.com/office/drawing/2014/main" id="{CAC55930-E7AC-33CD-1D75-31A3301A43C5}"/>
              </a:ext>
            </a:extLst>
          </p:cNvPr>
          <p:cNvSpPr txBox="1"/>
          <p:nvPr/>
        </p:nvSpPr>
        <p:spPr>
          <a:xfrm>
            <a:off x="6429350" y="3571921"/>
            <a:ext cx="4947458" cy="461665"/>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D100">
                    <a:lumMod val="20000"/>
                    <a:lumOff val="80000"/>
                  </a:srgbClr>
                </a:solidFill>
                <a:effectLst/>
                <a:uLnTx/>
                <a:uFillTx/>
                <a:latin typeface="Georgia"/>
                <a:ea typeface="+mn-ea"/>
                <a:cs typeface="+mn-cs"/>
              </a:rPr>
              <a:t>Question IIb:</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Georgia"/>
                <a:ea typeface="+mn-ea"/>
                <a:cs typeface="+mn-cs"/>
              </a:rPr>
              <a:t>Does he feel </a:t>
            </a:r>
            <a:r>
              <a:rPr kumimoji="0" lang="en-US" sz="1200" b="1" i="0" u="none" strike="noStrike" kern="1200" cap="none" spc="0" normalizeH="0" baseline="0" noProof="0" dirty="0" err="1">
                <a:ln>
                  <a:noFill/>
                </a:ln>
                <a:solidFill>
                  <a:prstClr val="white"/>
                </a:solidFill>
                <a:effectLst/>
                <a:uLnTx/>
                <a:uFillTx/>
                <a:latin typeface="Georgia"/>
                <a:ea typeface="+mn-ea"/>
                <a:cs typeface="+mn-cs"/>
              </a:rPr>
              <a:t>concemed</a:t>
            </a:r>
            <a:r>
              <a:rPr kumimoji="0" lang="en-US" sz="1200" b="1" i="0" u="none" strike="noStrike" kern="1200" cap="none" spc="0" normalizeH="0" baseline="0" noProof="0" dirty="0">
                <a:ln>
                  <a:noFill/>
                </a:ln>
                <a:solidFill>
                  <a:prstClr val="white"/>
                </a:solidFill>
                <a:effectLst/>
                <a:uLnTx/>
                <a:uFillTx/>
                <a:latin typeface="Georgia"/>
                <a:ea typeface="+mn-ea"/>
                <a:cs typeface="+mn-cs"/>
              </a:rPr>
              <a:t> about the proposed task?</a:t>
            </a:r>
          </a:p>
        </p:txBody>
      </p:sp>
      <p:sp>
        <p:nvSpPr>
          <p:cNvPr id="22" name="TextBox 21">
            <a:extLst>
              <a:ext uri="{FF2B5EF4-FFF2-40B4-BE49-F238E27FC236}">
                <a16:creationId xmlns:a16="http://schemas.microsoft.com/office/drawing/2014/main" id="{DD766D6A-22B3-BF6C-46F7-9A65198A1E62}"/>
              </a:ext>
            </a:extLst>
          </p:cNvPr>
          <p:cNvSpPr txBox="1"/>
          <p:nvPr/>
        </p:nvSpPr>
        <p:spPr>
          <a:xfrm>
            <a:off x="1175815" y="3571921"/>
            <a:ext cx="4409393" cy="461665"/>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D100">
                    <a:lumMod val="20000"/>
                    <a:lumOff val="80000"/>
                  </a:srgbClr>
                </a:solidFill>
                <a:effectLst/>
                <a:uLnTx/>
                <a:uFillTx/>
                <a:latin typeface="Georgia"/>
                <a:ea typeface="+mn-ea"/>
                <a:cs typeface="+mn-cs"/>
              </a:rPr>
              <a:t>Question </a:t>
            </a:r>
            <a:r>
              <a:rPr kumimoji="0" lang="en-US" sz="1200" b="1" i="0" u="none" strike="noStrike" kern="1200" cap="none" spc="0" normalizeH="0" baseline="0" noProof="0" dirty="0" err="1">
                <a:ln>
                  <a:noFill/>
                </a:ln>
                <a:solidFill>
                  <a:srgbClr val="FFD100">
                    <a:lumMod val="20000"/>
                    <a:lumOff val="80000"/>
                  </a:srgbClr>
                </a:solidFill>
                <a:effectLst/>
                <a:uLnTx/>
                <a:uFillTx/>
                <a:latin typeface="Georgia"/>
                <a:ea typeface="+mn-ea"/>
                <a:cs typeface="+mn-cs"/>
              </a:rPr>
              <a:t>lla</a:t>
            </a:r>
            <a:r>
              <a:rPr kumimoji="0" lang="en-US" sz="1200" b="1" i="0" u="none" strike="noStrike" kern="1200" cap="none" spc="0" normalizeH="0" baseline="0" noProof="0" dirty="0">
                <a:ln>
                  <a:noFill/>
                </a:ln>
                <a:solidFill>
                  <a:srgbClr val="FFD100">
                    <a:lumMod val="20000"/>
                    <a:lumOff val="80000"/>
                  </a:srgbClr>
                </a:solidFill>
                <a:effectLst/>
                <a:uLnTx/>
                <a:uFillTx/>
                <a:latin typeface="Georgia"/>
                <a:ea typeface="+mn-ea"/>
                <a:cs typeface="+mn-cs"/>
              </a:rPr>
              <a:t>:</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Georgia"/>
                <a:ea typeface="+mn-ea"/>
                <a:cs typeface="+mn-cs"/>
              </a:rPr>
              <a:t>How long has he been doing this?</a:t>
            </a:r>
          </a:p>
        </p:txBody>
      </p:sp>
      <p:cxnSp>
        <p:nvCxnSpPr>
          <p:cNvPr id="23" name="Straight Connector 22">
            <a:extLst>
              <a:ext uri="{FF2B5EF4-FFF2-40B4-BE49-F238E27FC236}">
                <a16:creationId xmlns:a16="http://schemas.microsoft.com/office/drawing/2014/main" id="{8FC7CE98-54D2-9A61-3E17-8FE558F5C3B1}"/>
              </a:ext>
            </a:extLst>
          </p:cNvPr>
          <p:cNvCxnSpPr>
            <a:cxnSpLocks/>
            <a:stCxn id="16" idx="2"/>
            <a:endCxn id="20" idx="0"/>
          </p:cNvCxnSpPr>
          <p:nvPr/>
        </p:nvCxnSpPr>
        <p:spPr>
          <a:xfrm>
            <a:off x="3379957" y="3200047"/>
            <a:ext cx="554" cy="323194"/>
          </a:xfrm>
          <a:prstGeom prst="line">
            <a:avLst/>
          </a:prstGeom>
          <a:ln w="15875">
            <a:solidFill>
              <a:srgbClr val="A6A6A6"/>
            </a:solidFill>
            <a:tailEnd type="triangle"/>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7BB76C8D-9EB0-B9DA-F23D-1636FD676AF0}"/>
              </a:ext>
            </a:extLst>
          </p:cNvPr>
          <p:cNvCxnSpPr>
            <a:cxnSpLocks/>
            <a:stCxn id="15" idx="2"/>
            <a:endCxn id="19" idx="0"/>
          </p:cNvCxnSpPr>
          <p:nvPr/>
        </p:nvCxnSpPr>
        <p:spPr>
          <a:xfrm>
            <a:off x="8909095" y="3200047"/>
            <a:ext cx="565" cy="323194"/>
          </a:xfrm>
          <a:prstGeom prst="line">
            <a:avLst/>
          </a:prstGeom>
          <a:ln w="15875">
            <a:solidFill>
              <a:srgbClr val="A6A6A6"/>
            </a:solidFill>
            <a:tailEnd type="triangle"/>
          </a:ln>
        </p:spPr>
        <p:style>
          <a:lnRef idx="1">
            <a:schemeClr val="accent1"/>
          </a:lnRef>
          <a:fillRef idx="0">
            <a:schemeClr val="accent1"/>
          </a:fillRef>
          <a:effectRef idx="0">
            <a:schemeClr val="accent1"/>
          </a:effectRef>
          <a:fontRef idx="minor">
            <a:schemeClr val="tx1"/>
          </a:fontRef>
        </p:style>
      </p:cxnSp>
      <p:sp>
        <p:nvSpPr>
          <p:cNvPr id="25" name="Text Placeholder 5">
            <a:extLst>
              <a:ext uri="{FF2B5EF4-FFF2-40B4-BE49-F238E27FC236}">
                <a16:creationId xmlns:a16="http://schemas.microsoft.com/office/drawing/2014/main" id="{F0134387-5F19-FDCF-F262-B3CB19F6A73B}"/>
              </a:ext>
            </a:extLst>
          </p:cNvPr>
          <p:cNvSpPr txBox="1">
            <a:spLocks/>
          </p:cNvSpPr>
          <p:nvPr/>
        </p:nvSpPr>
        <p:spPr>
          <a:xfrm>
            <a:off x="670560" y="4388337"/>
            <a:ext cx="2666716" cy="541900"/>
          </a:xfrm>
          <a:prstGeom prst="rect">
            <a:avLst/>
          </a:prstGeom>
          <a:solidFill>
            <a:schemeClr val="bg2"/>
          </a:solidFill>
          <a:ln>
            <a:noFill/>
          </a:ln>
        </p:spPr>
        <p:txBody>
          <a:bodyPr lIns="121920"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endParaRPr kumimoji="0" lang="en-US" sz="1467"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26" name="Text Placeholder 5">
            <a:extLst>
              <a:ext uri="{FF2B5EF4-FFF2-40B4-BE49-F238E27FC236}">
                <a16:creationId xmlns:a16="http://schemas.microsoft.com/office/drawing/2014/main" id="{5FB92405-F7E4-47C8-0B1A-D17DAA3C012C}"/>
              </a:ext>
            </a:extLst>
          </p:cNvPr>
          <p:cNvSpPr txBox="1">
            <a:spLocks/>
          </p:cNvSpPr>
          <p:nvPr/>
        </p:nvSpPr>
        <p:spPr>
          <a:xfrm>
            <a:off x="3434051" y="4388337"/>
            <a:ext cx="2666716" cy="541900"/>
          </a:xfrm>
          <a:prstGeom prst="rect">
            <a:avLst/>
          </a:prstGeom>
          <a:solidFill>
            <a:schemeClr val="bg2"/>
          </a:solidFill>
          <a:ln>
            <a:noFill/>
          </a:ln>
        </p:spPr>
        <p:txBody>
          <a:bodyPr lIns="121920"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endParaRPr kumimoji="0" lang="en-US" sz="1467"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27" name="Text Placeholder 5">
            <a:extLst>
              <a:ext uri="{FF2B5EF4-FFF2-40B4-BE49-F238E27FC236}">
                <a16:creationId xmlns:a16="http://schemas.microsoft.com/office/drawing/2014/main" id="{A5A80E40-21B4-55E2-9284-F8A3AB0CF771}"/>
              </a:ext>
            </a:extLst>
          </p:cNvPr>
          <p:cNvSpPr txBox="1">
            <a:spLocks/>
          </p:cNvSpPr>
          <p:nvPr/>
        </p:nvSpPr>
        <p:spPr>
          <a:xfrm>
            <a:off x="6194234" y="4388337"/>
            <a:ext cx="2666716" cy="541900"/>
          </a:xfrm>
          <a:prstGeom prst="rect">
            <a:avLst/>
          </a:prstGeom>
          <a:solidFill>
            <a:schemeClr val="bg2"/>
          </a:solidFill>
          <a:ln>
            <a:noFill/>
          </a:ln>
        </p:spPr>
        <p:txBody>
          <a:bodyPr lIns="121920"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endParaRPr kumimoji="0" lang="en-US" sz="1467"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28" name="Text Placeholder 5">
            <a:extLst>
              <a:ext uri="{FF2B5EF4-FFF2-40B4-BE49-F238E27FC236}">
                <a16:creationId xmlns:a16="http://schemas.microsoft.com/office/drawing/2014/main" id="{1F7934A1-6C86-6958-470E-D29C4BB3C1A5}"/>
              </a:ext>
            </a:extLst>
          </p:cNvPr>
          <p:cNvSpPr txBox="1">
            <a:spLocks/>
          </p:cNvSpPr>
          <p:nvPr/>
        </p:nvSpPr>
        <p:spPr>
          <a:xfrm>
            <a:off x="8954419" y="4388337"/>
            <a:ext cx="2666716" cy="541900"/>
          </a:xfrm>
          <a:prstGeom prst="rect">
            <a:avLst/>
          </a:prstGeom>
          <a:solidFill>
            <a:schemeClr val="bg2"/>
          </a:solidFill>
          <a:ln>
            <a:noFill/>
          </a:ln>
        </p:spPr>
        <p:txBody>
          <a:bodyPr lIns="121920"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endParaRPr kumimoji="0" lang="en-US" sz="1467"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29" name="TextBox 28">
            <a:extLst>
              <a:ext uri="{FF2B5EF4-FFF2-40B4-BE49-F238E27FC236}">
                <a16:creationId xmlns:a16="http://schemas.microsoft.com/office/drawing/2014/main" id="{52436F0D-2DB8-4FE9-AE48-9E3A52003220}"/>
              </a:ext>
            </a:extLst>
          </p:cNvPr>
          <p:cNvSpPr txBox="1"/>
          <p:nvPr/>
        </p:nvSpPr>
        <p:spPr>
          <a:xfrm>
            <a:off x="868989" y="4527735"/>
            <a:ext cx="2276481" cy="276999"/>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Georgia"/>
                <a:ea typeface="+mn-ea"/>
                <a:cs typeface="+mn-cs"/>
              </a:rPr>
              <a:t>For less than 6 months</a:t>
            </a:r>
          </a:p>
        </p:txBody>
      </p:sp>
      <p:sp>
        <p:nvSpPr>
          <p:cNvPr id="30" name="TextBox 29">
            <a:extLst>
              <a:ext uri="{FF2B5EF4-FFF2-40B4-BE49-F238E27FC236}">
                <a16:creationId xmlns:a16="http://schemas.microsoft.com/office/drawing/2014/main" id="{A50EAA61-545F-A8C1-37F7-B35AC4E02E23}"/>
              </a:ext>
            </a:extLst>
          </p:cNvPr>
          <p:cNvSpPr txBox="1"/>
          <p:nvPr/>
        </p:nvSpPr>
        <p:spPr>
          <a:xfrm>
            <a:off x="3629171" y="4527735"/>
            <a:ext cx="2276481" cy="276999"/>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Georgia"/>
                <a:ea typeface="+mn-ea"/>
                <a:cs typeface="+mn-cs"/>
              </a:rPr>
              <a:t>More than 6 months</a:t>
            </a:r>
          </a:p>
        </p:txBody>
      </p:sp>
      <p:sp>
        <p:nvSpPr>
          <p:cNvPr id="31" name="TextBox 30">
            <a:extLst>
              <a:ext uri="{FF2B5EF4-FFF2-40B4-BE49-F238E27FC236}">
                <a16:creationId xmlns:a16="http://schemas.microsoft.com/office/drawing/2014/main" id="{4E21BCD7-4EEC-59B1-7113-42DC28225B70}"/>
              </a:ext>
            </a:extLst>
          </p:cNvPr>
          <p:cNvSpPr txBox="1"/>
          <p:nvPr/>
        </p:nvSpPr>
        <p:spPr>
          <a:xfrm>
            <a:off x="6831712" y="4527735"/>
            <a:ext cx="1391760" cy="276999"/>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Georgia"/>
                <a:ea typeface="+mn-ea"/>
                <a:cs typeface="+mn-cs"/>
              </a:rPr>
              <a:t>Yes</a:t>
            </a:r>
          </a:p>
        </p:txBody>
      </p:sp>
      <p:sp>
        <p:nvSpPr>
          <p:cNvPr id="32" name="TextBox 31">
            <a:extLst>
              <a:ext uri="{FF2B5EF4-FFF2-40B4-BE49-F238E27FC236}">
                <a16:creationId xmlns:a16="http://schemas.microsoft.com/office/drawing/2014/main" id="{A5EED85F-9AA8-1D9E-4167-FEB50A7BC23B}"/>
              </a:ext>
            </a:extLst>
          </p:cNvPr>
          <p:cNvSpPr txBox="1"/>
          <p:nvPr/>
        </p:nvSpPr>
        <p:spPr>
          <a:xfrm>
            <a:off x="9591897" y="4527735"/>
            <a:ext cx="1391760" cy="276999"/>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Georgia"/>
                <a:ea typeface="+mn-ea"/>
                <a:cs typeface="+mn-cs"/>
              </a:rPr>
              <a:t>Not at all</a:t>
            </a:r>
          </a:p>
        </p:txBody>
      </p:sp>
      <p:sp>
        <p:nvSpPr>
          <p:cNvPr id="33" name="Text Placeholder 5">
            <a:extLst>
              <a:ext uri="{FF2B5EF4-FFF2-40B4-BE49-F238E27FC236}">
                <a16:creationId xmlns:a16="http://schemas.microsoft.com/office/drawing/2014/main" id="{51D959B2-F336-8C57-4DEC-E7E3DC53E3AF}"/>
              </a:ext>
            </a:extLst>
          </p:cNvPr>
          <p:cNvSpPr txBox="1">
            <a:spLocks/>
          </p:cNvSpPr>
          <p:nvPr/>
        </p:nvSpPr>
        <p:spPr>
          <a:xfrm>
            <a:off x="3436076" y="5254097"/>
            <a:ext cx="2668670" cy="788357"/>
          </a:xfrm>
          <a:prstGeom prst="rect">
            <a:avLst/>
          </a:prstGeom>
          <a:solidFill>
            <a:schemeClr val="bg2"/>
          </a:solidFill>
          <a:ln>
            <a:noFill/>
          </a:ln>
        </p:spPr>
        <p:txBody>
          <a:bodyPr lIns="121920"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endParaRPr kumimoji="0" lang="en-US" sz="1467"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34" name="TextBox 33">
            <a:extLst>
              <a:ext uri="{FF2B5EF4-FFF2-40B4-BE49-F238E27FC236}">
                <a16:creationId xmlns:a16="http://schemas.microsoft.com/office/drawing/2014/main" id="{399E35C5-854D-AC5F-6B34-FC1596EA720E}"/>
              </a:ext>
            </a:extLst>
          </p:cNvPr>
          <p:cNvSpPr txBox="1"/>
          <p:nvPr/>
        </p:nvSpPr>
        <p:spPr>
          <a:xfrm>
            <a:off x="3417583" y="5335288"/>
            <a:ext cx="2705660" cy="646331"/>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Georgia"/>
                <a:ea typeface="+mn-ea"/>
                <a:cs typeface="+mn-cs"/>
              </a:rPr>
              <a:t>Maintenance of Change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Georgia"/>
                <a:ea typeface="+mn-ea"/>
                <a:cs typeface="+mn-cs"/>
              </a:rPr>
              <a:t>"Let's continue this change"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Georgia"/>
                <a:ea typeface="+mn-ea"/>
                <a:cs typeface="+mn-cs"/>
              </a:rPr>
              <a:t>"Let's avoid falling off the wagon”</a:t>
            </a:r>
          </a:p>
        </p:txBody>
      </p:sp>
      <p:sp>
        <p:nvSpPr>
          <p:cNvPr id="35" name="Text Placeholder 5">
            <a:extLst>
              <a:ext uri="{FF2B5EF4-FFF2-40B4-BE49-F238E27FC236}">
                <a16:creationId xmlns:a16="http://schemas.microsoft.com/office/drawing/2014/main" id="{A80E223B-B218-7C68-67BE-C62B7E5B6C2A}"/>
              </a:ext>
            </a:extLst>
          </p:cNvPr>
          <p:cNvSpPr txBox="1">
            <a:spLocks/>
          </p:cNvSpPr>
          <p:nvPr/>
        </p:nvSpPr>
        <p:spPr>
          <a:xfrm>
            <a:off x="670560" y="5254097"/>
            <a:ext cx="2668670" cy="788357"/>
          </a:xfrm>
          <a:prstGeom prst="rect">
            <a:avLst/>
          </a:prstGeom>
          <a:solidFill>
            <a:schemeClr val="bg2"/>
          </a:solidFill>
          <a:ln>
            <a:noFill/>
          </a:ln>
        </p:spPr>
        <p:txBody>
          <a:bodyPr lIns="121920"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endParaRPr kumimoji="0" lang="en-US" sz="1333"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36" name="TextBox 35">
            <a:extLst>
              <a:ext uri="{FF2B5EF4-FFF2-40B4-BE49-F238E27FC236}">
                <a16:creationId xmlns:a16="http://schemas.microsoft.com/office/drawing/2014/main" id="{9BE15013-7468-880B-D629-3FD7B5F4B861}"/>
              </a:ext>
            </a:extLst>
          </p:cNvPr>
          <p:cNvSpPr txBox="1"/>
          <p:nvPr/>
        </p:nvSpPr>
        <p:spPr>
          <a:xfrm>
            <a:off x="1091647" y="5426005"/>
            <a:ext cx="1833118" cy="461665"/>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Georgia"/>
                <a:ea typeface="+mn-ea"/>
                <a:cs typeface="+mn-cs"/>
              </a:rPr>
              <a:t>Action</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Georgia"/>
                <a:ea typeface="+mn-ea"/>
                <a:cs typeface="+mn-cs"/>
              </a:rPr>
              <a:t>"Let's change"</a:t>
            </a:r>
          </a:p>
        </p:txBody>
      </p:sp>
      <p:sp>
        <p:nvSpPr>
          <p:cNvPr id="37" name="Text Placeholder 5">
            <a:extLst>
              <a:ext uri="{FF2B5EF4-FFF2-40B4-BE49-F238E27FC236}">
                <a16:creationId xmlns:a16="http://schemas.microsoft.com/office/drawing/2014/main" id="{630895DA-3DBD-A326-8AC5-DE3B87A60E01}"/>
              </a:ext>
            </a:extLst>
          </p:cNvPr>
          <p:cNvSpPr txBox="1">
            <a:spLocks/>
          </p:cNvSpPr>
          <p:nvPr/>
        </p:nvSpPr>
        <p:spPr>
          <a:xfrm>
            <a:off x="6198280" y="5254097"/>
            <a:ext cx="2668670" cy="788357"/>
          </a:xfrm>
          <a:prstGeom prst="rect">
            <a:avLst/>
          </a:prstGeom>
          <a:solidFill>
            <a:schemeClr val="bg2"/>
          </a:solidFill>
          <a:ln>
            <a:noFill/>
          </a:ln>
        </p:spPr>
        <p:txBody>
          <a:bodyPr lIns="121920"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endParaRPr kumimoji="0" lang="en-US" sz="1333"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38" name="Text Placeholder 5">
            <a:extLst>
              <a:ext uri="{FF2B5EF4-FFF2-40B4-BE49-F238E27FC236}">
                <a16:creationId xmlns:a16="http://schemas.microsoft.com/office/drawing/2014/main" id="{F3DBC324-65A1-E79B-A83B-96F491B07585}"/>
              </a:ext>
            </a:extLst>
          </p:cNvPr>
          <p:cNvSpPr txBox="1">
            <a:spLocks/>
          </p:cNvSpPr>
          <p:nvPr/>
        </p:nvSpPr>
        <p:spPr>
          <a:xfrm>
            <a:off x="8952465" y="5254097"/>
            <a:ext cx="2668670" cy="788357"/>
          </a:xfrm>
          <a:prstGeom prst="rect">
            <a:avLst/>
          </a:prstGeom>
          <a:solidFill>
            <a:schemeClr val="bg2"/>
          </a:solidFill>
          <a:ln>
            <a:noFill/>
          </a:ln>
        </p:spPr>
        <p:txBody>
          <a:bodyPr lIns="121920"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endParaRPr kumimoji="0" lang="en-US" sz="1467"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39" name="TextBox 38">
            <a:extLst>
              <a:ext uri="{FF2B5EF4-FFF2-40B4-BE49-F238E27FC236}">
                <a16:creationId xmlns:a16="http://schemas.microsoft.com/office/drawing/2014/main" id="{29689B43-FF80-22B3-E139-A22DDE51A040}"/>
              </a:ext>
            </a:extLst>
          </p:cNvPr>
          <p:cNvSpPr txBox="1"/>
          <p:nvPr/>
        </p:nvSpPr>
        <p:spPr>
          <a:xfrm>
            <a:off x="6241092" y="5426005"/>
            <a:ext cx="2583045" cy="461665"/>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Georgia"/>
                <a:ea typeface="+mn-ea"/>
                <a:cs typeface="+mn-cs"/>
              </a:rPr>
              <a:t>Contemplation</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Georgia"/>
                <a:ea typeface="+mn-ea"/>
                <a:cs typeface="+mn-cs"/>
              </a:rPr>
              <a:t>"Well, maybe I have a problem</a:t>
            </a:r>
          </a:p>
        </p:txBody>
      </p:sp>
      <p:sp>
        <p:nvSpPr>
          <p:cNvPr id="40" name="TextBox 39">
            <a:extLst>
              <a:ext uri="{FF2B5EF4-FFF2-40B4-BE49-F238E27FC236}">
                <a16:creationId xmlns:a16="http://schemas.microsoft.com/office/drawing/2014/main" id="{99A1330A-6E43-B3A2-728B-91DF0BBC7960}"/>
              </a:ext>
            </a:extLst>
          </p:cNvPr>
          <p:cNvSpPr txBox="1"/>
          <p:nvPr/>
        </p:nvSpPr>
        <p:spPr>
          <a:xfrm>
            <a:off x="9179826" y="5335288"/>
            <a:ext cx="2213950" cy="646331"/>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Georgia"/>
                <a:ea typeface="+mn-ea"/>
                <a:cs typeface="+mn-cs"/>
              </a:rPr>
              <a:t>Precontemplation</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Georgia"/>
                <a:ea typeface="+mn-ea"/>
                <a:cs typeface="+mn-cs"/>
              </a:rPr>
              <a:t>He is in denial</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Georgia"/>
                <a:ea typeface="+mn-ea"/>
                <a:cs typeface="+mn-cs"/>
              </a:rPr>
              <a:t>"I don't have a problem</a:t>
            </a:r>
          </a:p>
        </p:txBody>
      </p:sp>
      <p:grpSp>
        <p:nvGrpSpPr>
          <p:cNvPr id="41" name="Group 40">
            <a:extLst>
              <a:ext uri="{FF2B5EF4-FFF2-40B4-BE49-F238E27FC236}">
                <a16:creationId xmlns:a16="http://schemas.microsoft.com/office/drawing/2014/main" id="{C64C876F-AED1-C331-A8E1-4F97237DA9FA}"/>
              </a:ext>
            </a:extLst>
          </p:cNvPr>
          <p:cNvGrpSpPr/>
          <p:nvPr/>
        </p:nvGrpSpPr>
        <p:grpSpPr>
          <a:xfrm>
            <a:off x="6037559" y="2278908"/>
            <a:ext cx="146304" cy="147846"/>
            <a:chOff x="439557" y="1731286"/>
            <a:chExt cx="175977" cy="175977"/>
          </a:xfrm>
        </p:grpSpPr>
        <p:sp>
          <p:nvSpPr>
            <p:cNvPr id="54" name="Oval 53">
              <a:extLst>
                <a:ext uri="{FF2B5EF4-FFF2-40B4-BE49-F238E27FC236}">
                  <a16:creationId xmlns:a16="http://schemas.microsoft.com/office/drawing/2014/main" id="{485B8F45-2A89-6EFD-C1EB-2C16CD923E1F}"/>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55" name="Oval 54">
              <a:extLst>
                <a:ext uri="{FF2B5EF4-FFF2-40B4-BE49-F238E27FC236}">
                  <a16:creationId xmlns:a16="http://schemas.microsoft.com/office/drawing/2014/main" id="{414CB826-F114-E3C0-ADAF-875D622F8A44}"/>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42" name="Group 41">
            <a:extLst>
              <a:ext uri="{FF2B5EF4-FFF2-40B4-BE49-F238E27FC236}">
                <a16:creationId xmlns:a16="http://schemas.microsoft.com/office/drawing/2014/main" id="{E2315E19-1F93-D348-F585-D807D7D38DE1}"/>
              </a:ext>
            </a:extLst>
          </p:cNvPr>
          <p:cNvGrpSpPr/>
          <p:nvPr/>
        </p:nvGrpSpPr>
        <p:grpSpPr>
          <a:xfrm>
            <a:off x="8806283" y="3987478"/>
            <a:ext cx="146304" cy="147846"/>
            <a:chOff x="439557" y="1731286"/>
            <a:chExt cx="175977" cy="175977"/>
          </a:xfrm>
        </p:grpSpPr>
        <p:sp>
          <p:nvSpPr>
            <p:cNvPr id="52" name="Oval 51">
              <a:extLst>
                <a:ext uri="{FF2B5EF4-FFF2-40B4-BE49-F238E27FC236}">
                  <a16:creationId xmlns:a16="http://schemas.microsoft.com/office/drawing/2014/main" id="{6378AD6F-1C97-2E00-074B-D22156112C61}"/>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53" name="Oval 52">
              <a:extLst>
                <a:ext uri="{FF2B5EF4-FFF2-40B4-BE49-F238E27FC236}">
                  <a16:creationId xmlns:a16="http://schemas.microsoft.com/office/drawing/2014/main" id="{EAA376FB-4255-2055-8314-1338EFDDBD1F}"/>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43" name="Group 42">
            <a:extLst>
              <a:ext uri="{FF2B5EF4-FFF2-40B4-BE49-F238E27FC236}">
                <a16:creationId xmlns:a16="http://schemas.microsoft.com/office/drawing/2014/main" id="{B71D67A1-7B97-2966-45E3-7CA41C986272}"/>
              </a:ext>
            </a:extLst>
          </p:cNvPr>
          <p:cNvGrpSpPr/>
          <p:nvPr/>
        </p:nvGrpSpPr>
        <p:grpSpPr>
          <a:xfrm>
            <a:off x="3287025" y="3987478"/>
            <a:ext cx="146304" cy="147846"/>
            <a:chOff x="439557" y="1731286"/>
            <a:chExt cx="175977" cy="175977"/>
          </a:xfrm>
        </p:grpSpPr>
        <p:sp>
          <p:nvSpPr>
            <p:cNvPr id="50" name="Oval 49">
              <a:extLst>
                <a:ext uri="{FF2B5EF4-FFF2-40B4-BE49-F238E27FC236}">
                  <a16:creationId xmlns:a16="http://schemas.microsoft.com/office/drawing/2014/main" id="{AF41A239-307C-2E61-1CDC-7D5FA67BFE7D}"/>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51" name="Oval 50">
              <a:extLst>
                <a:ext uri="{FF2B5EF4-FFF2-40B4-BE49-F238E27FC236}">
                  <a16:creationId xmlns:a16="http://schemas.microsoft.com/office/drawing/2014/main" id="{7A92630D-E1B8-E5DB-37C1-C5D66B8193F9}"/>
                </a:ext>
              </a:extLst>
            </p:cNvPr>
            <p:cNvSpPr/>
            <p:nvPr/>
          </p:nvSpPr>
          <p:spPr>
            <a:xfrm>
              <a:off x="469056" y="1760785"/>
              <a:ext cx="116979" cy="1169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grpSp>
      <p:cxnSp>
        <p:nvCxnSpPr>
          <p:cNvPr id="44" name="Connector: Elbow 43">
            <a:extLst>
              <a:ext uri="{FF2B5EF4-FFF2-40B4-BE49-F238E27FC236}">
                <a16:creationId xmlns:a16="http://schemas.microsoft.com/office/drawing/2014/main" id="{3BBEE493-4919-2AD7-44D8-75C46138F6FC}"/>
              </a:ext>
            </a:extLst>
          </p:cNvPr>
          <p:cNvCxnSpPr>
            <a:stCxn id="55" idx="4"/>
            <a:endCxn id="16" idx="0"/>
          </p:cNvCxnSpPr>
          <p:nvPr/>
        </p:nvCxnSpPr>
        <p:spPr>
          <a:xfrm rot="5400000">
            <a:off x="4617246" y="1164681"/>
            <a:ext cx="256177" cy="2730754"/>
          </a:xfrm>
          <a:prstGeom prst="bentConnector3">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5" name="Connector: Elbow 44">
            <a:extLst>
              <a:ext uri="{FF2B5EF4-FFF2-40B4-BE49-F238E27FC236}">
                <a16:creationId xmlns:a16="http://schemas.microsoft.com/office/drawing/2014/main" id="{217EFAE4-D2B8-CBAE-D07A-56FAB8F8E315}"/>
              </a:ext>
            </a:extLst>
          </p:cNvPr>
          <p:cNvCxnSpPr>
            <a:cxnSpLocks/>
            <a:stCxn id="55" idx="4"/>
            <a:endCxn id="15" idx="0"/>
          </p:cNvCxnSpPr>
          <p:nvPr/>
        </p:nvCxnSpPr>
        <p:spPr>
          <a:xfrm rot="16200000" flipH="1">
            <a:off x="7381815" y="1130866"/>
            <a:ext cx="256177" cy="2798384"/>
          </a:xfrm>
          <a:prstGeom prst="bentConnector3">
            <a:avLst>
              <a:gd name="adj1" fmla="val 50000"/>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6" name="Connector: Elbow 45">
            <a:extLst>
              <a:ext uri="{FF2B5EF4-FFF2-40B4-BE49-F238E27FC236}">
                <a16:creationId xmlns:a16="http://schemas.microsoft.com/office/drawing/2014/main" id="{4D88C4CD-11E4-83AA-4420-B03B09213042}"/>
              </a:ext>
            </a:extLst>
          </p:cNvPr>
          <p:cNvCxnSpPr>
            <a:cxnSpLocks/>
            <a:stCxn id="51" idx="4"/>
            <a:endCxn id="25" idx="0"/>
          </p:cNvCxnSpPr>
          <p:nvPr/>
        </p:nvCxnSpPr>
        <p:spPr>
          <a:xfrm rot="5400000">
            <a:off x="2543150" y="3571309"/>
            <a:ext cx="277797" cy="1356259"/>
          </a:xfrm>
          <a:prstGeom prst="bentConnector3">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7" name="Connector: Elbow 46">
            <a:extLst>
              <a:ext uri="{FF2B5EF4-FFF2-40B4-BE49-F238E27FC236}">
                <a16:creationId xmlns:a16="http://schemas.microsoft.com/office/drawing/2014/main" id="{64670150-CAE6-B795-BCF5-1E2BF6C8001E}"/>
              </a:ext>
            </a:extLst>
          </p:cNvPr>
          <p:cNvCxnSpPr>
            <a:cxnSpLocks/>
            <a:stCxn id="51" idx="4"/>
            <a:endCxn id="26" idx="0"/>
          </p:cNvCxnSpPr>
          <p:nvPr/>
        </p:nvCxnSpPr>
        <p:spPr>
          <a:xfrm rot="16200000" flipH="1">
            <a:off x="3924895" y="3545822"/>
            <a:ext cx="277797" cy="1407232"/>
          </a:xfrm>
          <a:prstGeom prst="bentConnector3">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8" name="Connector: Elbow 47">
            <a:extLst>
              <a:ext uri="{FF2B5EF4-FFF2-40B4-BE49-F238E27FC236}">
                <a16:creationId xmlns:a16="http://schemas.microsoft.com/office/drawing/2014/main" id="{E7D0FF13-54AB-4338-B9DF-8FF2404470C7}"/>
              </a:ext>
            </a:extLst>
          </p:cNvPr>
          <p:cNvCxnSpPr>
            <a:cxnSpLocks/>
            <a:stCxn id="52" idx="4"/>
            <a:endCxn id="27" idx="0"/>
          </p:cNvCxnSpPr>
          <p:nvPr/>
        </p:nvCxnSpPr>
        <p:spPr>
          <a:xfrm rot="5400000">
            <a:off x="8077008" y="3585909"/>
            <a:ext cx="253013" cy="1351843"/>
          </a:xfrm>
          <a:prstGeom prst="bentConnector3">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9" name="Connector: Elbow 48">
            <a:extLst>
              <a:ext uri="{FF2B5EF4-FFF2-40B4-BE49-F238E27FC236}">
                <a16:creationId xmlns:a16="http://schemas.microsoft.com/office/drawing/2014/main" id="{CDFAC717-ACAD-F229-FCD5-4EBBAE92FAC6}"/>
              </a:ext>
            </a:extLst>
          </p:cNvPr>
          <p:cNvCxnSpPr>
            <a:cxnSpLocks/>
            <a:stCxn id="52" idx="4"/>
            <a:endCxn id="28" idx="0"/>
          </p:cNvCxnSpPr>
          <p:nvPr/>
        </p:nvCxnSpPr>
        <p:spPr>
          <a:xfrm rot="16200000" flipH="1">
            <a:off x="9457100" y="3557659"/>
            <a:ext cx="253013" cy="1408342"/>
          </a:xfrm>
          <a:prstGeom prst="bentConnector3">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483EE6BB-AFF5-C285-AA56-10CCFAEB1468}"/>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GLO2208853</a:t>
            </a:r>
          </a:p>
        </p:txBody>
      </p:sp>
    </p:spTree>
    <p:extLst>
      <p:ext uri="{BB962C8B-B14F-4D97-AF65-F5344CB8AC3E}">
        <p14:creationId xmlns:p14="http://schemas.microsoft.com/office/powerpoint/2010/main" val="588833590"/>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41DC19C2-A6ED-89E1-7DCA-7567B333C093}"/>
              </a:ext>
            </a:extLst>
          </p:cNvPr>
          <p:cNvGraphicFramePr>
            <a:graphicFrameLocks noChangeAspect="1"/>
          </p:cNvGraphicFramePr>
          <p:nvPr>
            <p:custDataLst>
              <p:tags r:id="rId1"/>
            </p:custDataLst>
            <p:extLst>
              <p:ext uri="{D42A27DB-BD31-4B8C-83A1-F6EECF244321}">
                <p14:modId xmlns:p14="http://schemas.microsoft.com/office/powerpoint/2010/main" val="137614279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41DC19C2-A6ED-89E1-7DCA-7567B333C093}"/>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4A680A41-CB7B-6957-DCB5-5B11A5923CFE}"/>
              </a:ext>
            </a:extLst>
          </p:cNvPr>
          <p:cNvSpPr>
            <a:spLocks noGrp="1"/>
          </p:cNvSpPr>
          <p:nvPr>
            <p:ph type="title"/>
          </p:nvPr>
        </p:nvSpPr>
        <p:spPr/>
        <p:txBody>
          <a:bodyPr vert="horz"/>
          <a:lstStyle/>
          <a:p>
            <a:r>
              <a:rPr lang="en-US" dirty="0"/>
              <a:t>Impact of motivational interviewing on clinical parameters</a:t>
            </a:r>
          </a:p>
        </p:txBody>
      </p:sp>
      <p:sp>
        <p:nvSpPr>
          <p:cNvPr id="6" name="Rectangle 5">
            <a:extLst>
              <a:ext uri="{FF2B5EF4-FFF2-40B4-BE49-F238E27FC236}">
                <a16:creationId xmlns:a16="http://schemas.microsoft.com/office/drawing/2014/main" id="{6DF6EE99-399F-F07D-5DDA-346E8830AB1E}"/>
              </a:ext>
            </a:extLst>
          </p:cNvPr>
          <p:cNvSpPr/>
          <p:nvPr/>
        </p:nvSpPr>
        <p:spPr>
          <a:xfrm>
            <a:off x="670562" y="3653276"/>
            <a:ext cx="10918842" cy="55825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9098457C-058E-7D11-48A7-FA9F957E1BE5}"/>
              </a:ext>
            </a:extLst>
          </p:cNvPr>
          <p:cNvSpPr/>
          <p:nvPr/>
        </p:nvSpPr>
        <p:spPr>
          <a:xfrm>
            <a:off x="670561" y="4678931"/>
            <a:ext cx="10848824" cy="55825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8" name="Rectangle 7">
            <a:extLst>
              <a:ext uri="{FF2B5EF4-FFF2-40B4-BE49-F238E27FC236}">
                <a16:creationId xmlns:a16="http://schemas.microsoft.com/office/drawing/2014/main" id="{7C7A8A67-E699-CFD5-299E-F8BA87C81556}"/>
              </a:ext>
            </a:extLst>
          </p:cNvPr>
          <p:cNvSpPr/>
          <p:nvPr/>
        </p:nvSpPr>
        <p:spPr>
          <a:xfrm>
            <a:off x="702292" y="2630206"/>
            <a:ext cx="10918842" cy="55825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dirty="0">
              <a:ln>
                <a:noFill/>
              </a:ln>
              <a:solidFill>
                <a:srgbClr val="000000"/>
              </a:solidFill>
              <a:effectLst/>
              <a:uLnTx/>
              <a:uFillTx/>
              <a:latin typeface="Calibri"/>
              <a:ea typeface="+mn-ea"/>
              <a:cs typeface="+mn-cs"/>
            </a:endParaRPr>
          </a:p>
        </p:txBody>
      </p:sp>
      <p:sp>
        <p:nvSpPr>
          <p:cNvPr id="9" name="Rectangle 8">
            <a:extLst>
              <a:ext uri="{FF2B5EF4-FFF2-40B4-BE49-F238E27FC236}">
                <a16:creationId xmlns:a16="http://schemas.microsoft.com/office/drawing/2014/main" id="{07DABA8F-58C6-BE71-E9CD-966CE55BBA93}"/>
              </a:ext>
            </a:extLst>
          </p:cNvPr>
          <p:cNvSpPr/>
          <p:nvPr/>
        </p:nvSpPr>
        <p:spPr>
          <a:xfrm>
            <a:off x="670560" y="1460075"/>
            <a:ext cx="3701322" cy="4275253"/>
          </a:xfrm>
          <a:prstGeom prst="rect">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endParaRPr kumimoji="0" lang="en-US" sz="2133"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10" name="Rectangle 9">
            <a:extLst>
              <a:ext uri="{FF2B5EF4-FFF2-40B4-BE49-F238E27FC236}">
                <a16:creationId xmlns:a16="http://schemas.microsoft.com/office/drawing/2014/main" id="{BED55AF1-EF9A-B33C-49D2-8D2E5E27F9CF}"/>
              </a:ext>
            </a:extLst>
          </p:cNvPr>
          <p:cNvSpPr/>
          <p:nvPr/>
        </p:nvSpPr>
        <p:spPr>
          <a:xfrm>
            <a:off x="670560" y="2122584"/>
            <a:ext cx="3701322" cy="3687928"/>
          </a:xfrm>
          <a:prstGeom prst="rect">
            <a:avLst/>
          </a:prstGeom>
          <a:solidFill>
            <a:schemeClr val="bg1">
              <a:lumMod val="95000"/>
            </a:schemeClr>
          </a:solidFill>
          <a:effectLst>
            <a:outerShdw blurRad="50800" dist="38100" dir="2700000" algn="tl" rotWithShape="0">
              <a:prstClr val="black">
                <a:alpha val="40000"/>
              </a:prstClr>
            </a:outerShdw>
          </a:effectLst>
        </p:spPr>
        <p:txBody>
          <a:bodyPr wrap="square" lIns="121920" tIns="243840" rIns="121920" bIns="0" rtlCol="0" anchor="t">
            <a:noAutofit/>
          </a:bodyPr>
          <a:lstStyle/>
          <a:p>
            <a:pPr marL="0" marR="0" lvl="0" indent="0" algn="ctr" defTabSz="1625519" rtl="0" eaLnBrk="1" fontAlgn="auto" latinLnBrk="0" hangingPunct="1">
              <a:lnSpc>
                <a:spcPct val="100000"/>
              </a:lnSpc>
              <a:spcBef>
                <a:spcPts val="667"/>
              </a:spcBef>
              <a:spcAft>
                <a:spcPts val="667"/>
              </a:spcAft>
              <a:buClrTx/>
              <a:buSzTx/>
              <a:buFontTx/>
              <a:buNone/>
              <a:tabLst/>
              <a:defRPr/>
            </a:pPr>
            <a:endParaRPr kumimoji="0" lang="en-IN" sz="2667" b="0" i="0" u="none" strike="noStrike" kern="1200" cap="none" spc="0" normalizeH="0" baseline="0" noProof="0">
              <a:ln>
                <a:noFill/>
              </a:ln>
              <a:solidFill>
                <a:srgbClr val="000000"/>
              </a:solidFill>
              <a:effectLst/>
              <a:uLnTx/>
              <a:uFillTx/>
              <a:latin typeface="Georgia"/>
              <a:ea typeface="+mn-ea"/>
              <a:cs typeface="+mn-cs"/>
            </a:endParaRPr>
          </a:p>
        </p:txBody>
      </p:sp>
      <p:sp>
        <p:nvSpPr>
          <p:cNvPr id="11" name="Rectangle 10">
            <a:extLst>
              <a:ext uri="{FF2B5EF4-FFF2-40B4-BE49-F238E27FC236}">
                <a16:creationId xmlns:a16="http://schemas.microsoft.com/office/drawing/2014/main" id="{228989B2-83A7-08E6-D766-F97F9B491E0B}"/>
              </a:ext>
            </a:extLst>
          </p:cNvPr>
          <p:cNvSpPr/>
          <p:nvPr/>
        </p:nvSpPr>
        <p:spPr>
          <a:xfrm>
            <a:off x="670560" y="2630205"/>
            <a:ext cx="3701322" cy="55825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881CBAA4-2918-C75B-3183-BCAEFBE63FB6}"/>
              </a:ext>
            </a:extLst>
          </p:cNvPr>
          <p:cNvSpPr/>
          <p:nvPr/>
        </p:nvSpPr>
        <p:spPr>
          <a:xfrm>
            <a:off x="670560" y="3649828"/>
            <a:ext cx="3701322" cy="55825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dirty="0">
              <a:ln>
                <a:noFill/>
              </a:ln>
              <a:solidFill>
                <a:srgbClr val="000000"/>
              </a:solidFill>
              <a:effectLst/>
              <a:uLnTx/>
              <a:uFillTx/>
              <a:latin typeface="Calibri"/>
              <a:ea typeface="+mn-ea"/>
              <a:cs typeface="+mn-cs"/>
            </a:endParaRPr>
          </a:p>
        </p:txBody>
      </p:sp>
      <p:sp>
        <p:nvSpPr>
          <p:cNvPr id="13" name="Rectangle 12">
            <a:extLst>
              <a:ext uri="{FF2B5EF4-FFF2-40B4-BE49-F238E27FC236}">
                <a16:creationId xmlns:a16="http://schemas.microsoft.com/office/drawing/2014/main" id="{67D3843C-624B-5E76-0EDC-7D563A4C2235}"/>
              </a:ext>
            </a:extLst>
          </p:cNvPr>
          <p:cNvSpPr/>
          <p:nvPr/>
        </p:nvSpPr>
        <p:spPr>
          <a:xfrm>
            <a:off x="670560" y="4669451"/>
            <a:ext cx="3701322" cy="55825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14" name="Rectangle 13">
            <a:extLst>
              <a:ext uri="{FF2B5EF4-FFF2-40B4-BE49-F238E27FC236}">
                <a16:creationId xmlns:a16="http://schemas.microsoft.com/office/drawing/2014/main" id="{EFF125D0-5169-D8CA-5BB8-4F9CCE136698}"/>
              </a:ext>
            </a:extLst>
          </p:cNvPr>
          <p:cNvSpPr/>
          <p:nvPr/>
        </p:nvSpPr>
        <p:spPr>
          <a:xfrm>
            <a:off x="4462480" y="1460075"/>
            <a:ext cx="1643481" cy="4275253"/>
          </a:xfrm>
          <a:prstGeom prst="rect">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endParaRPr kumimoji="0" lang="en-US" sz="2133"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15" name="Rectangle 14">
            <a:extLst>
              <a:ext uri="{FF2B5EF4-FFF2-40B4-BE49-F238E27FC236}">
                <a16:creationId xmlns:a16="http://schemas.microsoft.com/office/drawing/2014/main" id="{262730D8-6812-1A0F-A294-93C6FA4CC15A}"/>
              </a:ext>
            </a:extLst>
          </p:cNvPr>
          <p:cNvSpPr/>
          <p:nvPr/>
        </p:nvSpPr>
        <p:spPr>
          <a:xfrm>
            <a:off x="4462480" y="2122584"/>
            <a:ext cx="1643481" cy="3687928"/>
          </a:xfrm>
          <a:prstGeom prst="rect">
            <a:avLst/>
          </a:prstGeom>
          <a:solidFill>
            <a:schemeClr val="bg1">
              <a:lumMod val="95000"/>
            </a:schemeClr>
          </a:solidFill>
          <a:effectLst>
            <a:outerShdw blurRad="50800" dist="38100" dir="2700000" algn="tl" rotWithShape="0">
              <a:prstClr val="black">
                <a:alpha val="40000"/>
              </a:prstClr>
            </a:outerShdw>
          </a:effectLst>
        </p:spPr>
        <p:txBody>
          <a:bodyPr wrap="square" lIns="121920" tIns="243840" rIns="121920" bIns="0" rtlCol="0" anchor="t">
            <a:noAutofit/>
          </a:bodyPr>
          <a:lstStyle/>
          <a:p>
            <a:pPr marL="0" marR="0" lvl="0" indent="0" algn="ctr" defTabSz="1625519" rtl="0" eaLnBrk="1" fontAlgn="auto" latinLnBrk="0" hangingPunct="1">
              <a:lnSpc>
                <a:spcPct val="100000"/>
              </a:lnSpc>
              <a:spcBef>
                <a:spcPts val="667"/>
              </a:spcBef>
              <a:spcAft>
                <a:spcPts val="667"/>
              </a:spcAft>
              <a:buClrTx/>
              <a:buSzTx/>
              <a:buFontTx/>
              <a:buNone/>
              <a:tabLst/>
              <a:defRPr/>
            </a:pPr>
            <a:endParaRPr kumimoji="0" lang="en-IN" sz="2667" b="0" i="0" u="none" strike="noStrike" kern="1200" cap="none" spc="0" normalizeH="0" baseline="0" noProof="0">
              <a:ln>
                <a:noFill/>
              </a:ln>
              <a:solidFill>
                <a:srgbClr val="000000"/>
              </a:solidFill>
              <a:effectLst/>
              <a:uLnTx/>
              <a:uFillTx/>
              <a:latin typeface="Georgia"/>
              <a:ea typeface="+mn-ea"/>
              <a:cs typeface="+mn-cs"/>
            </a:endParaRPr>
          </a:p>
        </p:txBody>
      </p:sp>
      <p:sp>
        <p:nvSpPr>
          <p:cNvPr id="16" name="Rectangle 15">
            <a:extLst>
              <a:ext uri="{FF2B5EF4-FFF2-40B4-BE49-F238E27FC236}">
                <a16:creationId xmlns:a16="http://schemas.microsoft.com/office/drawing/2014/main" id="{933E9B83-C67B-4C34-6EA3-A956C4346422}"/>
              </a:ext>
            </a:extLst>
          </p:cNvPr>
          <p:cNvSpPr/>
          <p:nvPr/>
        </p:nvSpPr>
        <p:spPr>
          <a:xfrm>
            <a:off x="4462480" y="2630205"/>
            <a:ext cx="1643481" cy="55825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dirty="0">
              <a:ln>
                <a:noFill/>
              </a:ln>
              <a:solidFill>
                <a:srgbClr val="000000"/>
              </a:solidFill>
              <a:effectLst/>
              <a:uLnTx/>
              <a:uFillTx/>
              <a:latin typeface="Calibri"/>
              <a:ea typeface="+mn-ea"/>
              <a:cs typeface="+mn-cs"/>
            </a:endParaRPr>
          </a:p>
        </p:txBody>
      </p:sp>
      <p:sp>
        <p:nvSpPr>
          <p:cNvPr id="17" name="Rectangle 16">
            <a:extLst>
              <a:ext uri="{FF2B5EF4-FFF2-40B4-BE49-F238E27FC236}">
                <a16:creationId xmlns:a16="http://schemas.microsoft.com/office/drawing/2014/main" id="{B83CDBF5-CE89-41D0-275B-4E4A6E3034AA}"/>
              </a:ext>
            </a:extLst>
          </p:cNvPr>
          <p:cNvSpPr/>
          <p:nvPr/>
        </p:nvSpPr>
        <p:spPr>
          <a:xfrm>
            <a:off x="4462480" y="3649828"/>
            <a:ext cx="1643481" cy="55825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18" name="Rectangle 17">
            <a:extLst>
              <a:ext uri="{FF2B5EF4-FFF2-40B4-BE49-F238E27FC236}">
                <a16:creationId xmlns:a16="http://schemas.microsoft.com/office/drawing/2014/main" id="{8A25ABE9-4879-E003-673C-215FB891B4C6}"/>
              </a:ext>
            </a:extLst>
          </p:cNvPr>
          <p:cNvSpPr/>
          <p:nvPr/>
        </p:nvSpPr>
        <p:spPr>
          <a:xfrm>
            <a:off x="4462480" y="4669451"/>
            <a:ext cx="1643481" cy="55825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19" name="Rectangle 18">
            <a:extLst>
              <a:ext uri="{FF2B5EF4-FFF2-40B4-BE49-F238E27FC236}">
                <a16:creationId xmlns:a16="http://schemas.microsoft.com/office/drawing/2014/main" id="{72D55E10-1F75-EA00-5599-02080478C796}"/>
              </a:ext>
            </a:extLst>
          </p:cNvPr>
          <p:cNvSpPr/>
          <p:nvPr/>
        </p:nvSpPr>
        <p:spPr>
          <a:xfrm>
            <a:off x="6196711" y="1460075"/>
            <a:ext cx="2312393" cy="4275253"/>
          </a:xfrm>
          <a:prstGeom prst="rect">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endParaRPr kumimoji="0" lang="en-US" sz="2133"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20" name="Rectangle 19">
            <a:extLst>
              <a:ext uri="{FF2B5EF4-FFF2-40B4-BE49-F238E27FC236}">
                <a16:creationId xmlns:a16="http://schemas.microsoft.com/office/drawing/2014/main" id="{D1A19D97-2267-BBAE-B7B6-9EB375CD23C8}"/>
              </a:ext>
            </a:extLst>
          </p:cNvPr>
          <p:cNvSpPr/>
          <p:nvPr/>
        </p:nvSpPr>
        <p:spPr>
          <a:xfrm>
            <a:off x="6196711" y="2122584"/>
            <a:ext cx="2312393" cy="3687928"/>
          </a:xfrm>
          <a:prstGeom prst="rect">
            <a:avLst/>
          </a:prstGeom>
          <a:solidFill>
            <a:schemeClr val="bg1">
              <a:lumMod val="95000"/>
            </a:schemeClr>
          </a:solidFill>
          <a:effectLst>
            <a:outerShdw blurRad="50800" dist="38100" dir="2700000" algn="tl" rotWithShape="0">
              <a:prstClr val="black">
                <a:alpha val="40000"/>
              </a:prstClr>
            </a:outerShdw>
          </a:effectLst>
        </p:spPr>
        <p:txBody>
          <a:bodyPr wrap="square" lIns="121920" tIns="243840" rIns="121920" bIns="0" rtlCol="0" anchor="t">
            <a:noAutofit/>
          </a:bodyPr>
          <a:lstStyle/>
          <a:p>
            <a:pPr marL="0" marR="0" lvl="0" indent="0" algn="ctr" defTabSz="1625519" rtl="0" eaLnBrk="1" fontAlgn="auto" latinLnBrk="0" hangingPunct="1">
              <a:lnSpc>
                <a:spcPct val="100000"/>
              </a:lnSpc>
              <a:spcBef>
                <a:spcPts val="667"/>
              </a:spcBef>
              <a:spcAft>
                <a:spcPts val="667"/>
              </a:spcAft>
              <a:buClrTx/>
              <a:buSzTx/>
              <a:buFontTx/>
              <a:buNone/>
              <a:tabLst/>
              <a:defRPr/>
            </a:pPr>
            <a:endParaRPr kumimoji="0" lang="en-IN" sz="2667" b="0" i="0" u="none" strike="noStrike" kern="1200" cap="none" spc="0" normalizeH="0" baseline="0" noProof="0">
              <a:ln>
                <a:noFill/>
              </a:ln>
              <a:solidFill>
                <a:srgbClr val="000000"/>
              </a:solidFill>
              <a:effectLst/>
              <a:uLnTx/>
              <a:uFillTx/>
              <a:latin typeface="Georgia"/>
              <a:ea typeface="+mn-ea"/>
              <a:cs typeface="+mn-cs"/>
            </a:endParaRPr>
          </a:p>
        </p:txBody>
      </p:sp>
      <p:sp>
        <p:nvSpPr>
          <p:cNvPr id="21" name="Rectangle 20">
            <a:extLst>
              <a:ext uri="{FF2B5EF4-FFF2-40B4-BE49-F238E27FC236}">
                <a16:creationId xmlns:a16="http://schemas.microsoft.com/office/drawing/2014/main" id="{2A8C3F14-9A75-5DB1-6579-3E8507384C67}"/>
              </a:ext>
            </a:extLst>
          </p:cNvPr>
          <p:cNvSpPr/>
          <p:nvPr/>
        </p:nvSpPr>
        <p:spPr>
          <a:xfrm>
            <a:off x="6196711" y="2630205"/>
            <a:ext cx="2312393" cy="55825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22" name="Rectangle 21">
            <a:extLst>
              <a:ext uri="{FF2B5EF4-FFF2-40B4-BE49-F238E27FC236}">
                <a16:creationId xmlns:a16="http://schemas.microsoft.com/office/drawing/2014/main" id="{3D37075D-5E29-BF70-5C05-422C8BDC2EC2}"/>
              </a:ext>
            </a:extLst>
          </p:cNvPr>
          <p:cNvSpPr/>
          <p:nvPr/>
        </p:nvSpPr>
        <p:spPr>
          <a:xfrm>
            <a:off x="6196711" y="3649828"/>
            <a:ext cx="2312393" cy="558253"/>
          </a:xfrm>
          <a:prstGeom prst="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23" name="Rectangle 22">
            <a:extLst>
              <a:ext uri="{FF2B5EF4-FFF2-40B4-BE49-F238E27FC236}">
                <a16:creationId xmlns:a16="http://schemas.microsoft.com/office/drawing/2014/main" id="{10C0CC64-62A7-70E8-9BB0-C09A70FC03C2}"/>
              </a:ext>
            </a:extLst>
          </p:cNvPr>
          <p:cNvSpPr/>
          <p:nvPr/>
        </p:nvSpPr>
        <p:spPr>
          <a:xfrm>
            <a:off x="6196711" y="4669451"/>
            <a:ext cx="2312393" cy="55825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24" name="Rectangle 23">
            <a:extLst>
              <a:ext uri="{FF2B5EF4-FFF2-40B4-BE49-F238E27FC236}">
                <a16:creationId xmlns:a16="http://schemas.microsoft.com/office/drawing/2014/main" id="{BA3BFF53-5F82-7E8A-E634-5787CE6588DE}"/>
              </a:ext>
            </a:extLst>
          </p:cNvPr>
          <p:cNvSpPr/>
          <p:nvPr/>
        </p:nvSpPr>
        <p:spPr>
          <a:xfrm>
            <a:off x="8595848" y="1460075"/>
            <a:ext cx="3021279" cy="4275253"/>
          </a:xfrm>
          <a:prstGeom prst="rect">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endParaRPr kumimoji="0" lang="en-US" sz="2133"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25" name="Rectangle 24">
            <a:extLst>
              <a:ext uri="{FF2B5EF4-FFF2-40B4-BE49-F238E27FC236}">
                <a16:creationId xmlns:a16="http://schemas.microsoft.com/office/drawing/2014/main" id="{F8EC7E2D-C928-048D-9CC3-5D2A981E0C76}"/>
              </a:ext>
            </a:extLst>
          </p:cNvPr>
          <p:cNvSpPr/>
          <p:nvPr/>
        </p:nvSpPr>
        <p:spPr>
          <a:xfrm>
            <a:off x="8595848" y="2122584"/>
            <a:ext cx="3021279" cy="3687928"/>
          </a:xfrm>
          <a:prstGeom prst="rect">
            <a:avLst/>
          </a:prstGeom>
          <a:solidFill>
            <a:schemeClr val="bg1">
              <a:lumMod val="95000"/>
            </a:schemeClr>
          </a:solidFill>
          <a:effectLst>
            <a:outerShdw blurRad="50800" dist="38100" dir="2700000" algn="tl" rotWithShape="0">
              <a:prstClr val="black">
                <a:alpha val="40000"/>
              </a:prstClr>
            </a:outerShdw>
          </a:effectLst>
        </p:spPr>
        <p:txBody>
          <a:bodyPr wrap="square" lIns="121920" tIns="243840" rIns="121920" bIns="0" rtlCol="0" anchor="t">
            <a:noAutofit/>
          </a:bodyPr>
          <a:lstStyle/>
          <a:p>
            <a:pPr marL="0" marR="0" lvl="0" indent="0" algn="ctr" defTabSz="1625519" rtl="0" eaLnBrk="1" fontAlgn="auto" latinLnBrk="0" hangingPunct="1">
              <a:lnSpc>
                <a:spcPct val="100000"/>
              </a:lnSpc>
              <a:spcBef>
                <a:spcPts val="667"/>
              </a:spcBef>
              <a:spcAft>
                <a:spcPts val="667"/>
              </a:spcAft>
              <a:buClrTx/>
              <a:buSzTx/>
              <a:buFontTx/>
              <a:buNone/>
              <a:tabLst/>
              <a:defRPr/>
            </a:pPr>
            <a:endParaRPr kumimoji="0" lang="en-IN" sz="2667" b="0" i="0" u="none" strike="noStrike" kern="1200" cap="none" spc="0" normalizeH="0" baseline="0" noProof="0">
              <a:ln>
                <a:noFill/>
              </a:ln>
              <a:solidFill>
                <a:srgbClr val="000000"/>
              </a:solidFill>
              <a:effectLst/>
              <a:uLnTx/>
              <a:uFillTx/>
              <a:latin typeface="Georgia"/>
              <a:ea typeface="+mn-ea"/>
              <a:cs typeface="+mn-cs"/>
            </a:endParaRPr>
          </a:p>
        </p:txBody>
      </p:sp>
      <p:sp>
        <p:nvSpPr>
          <p:cNvPr id="26" name="Rectangle 25">
            <a:extLst>
              <a:ext uri="{FF2B5EF4-FFF2-40B4-BE49-F238E27FC236}">
                <a16:creationId xmlns:a16="http://schemas.microsoft.com/office/drawing/2014/main" id="{5A01964B-E0FF-4D9B-CBAF-229A9769507F}"/>
              </a:ext>
            </a:extLst>
          </p:cNvPr>
          <p:cNvSpPr/>
          <p:nvPr/>
        </p:nvSpPr>
        <p:spPr>
          <a:xfrm>
            <a:off x="8595848" y="2630205"/>
            <a:ext cx="3021279" cy="55825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27" name="Rectangle 26">
            <a:extLst>
              <a:ext uri="{FF2B5EF4-FFF2-40B4-BE49-F238E27FC236}">
                <a16:creationId xmlns:a16="http://schemas.microsoft.com/office/drawing/2014/main" id="{8E715F07-D955-06A5-2A54-075256A8A207}"/>
              </a:ext>
            </a:extLst>
          </p:cNvPr>
          <p:cNvSpPr/>
          <p:nvPr/>
        </p:nvSpPr>
        <p:spPr>
          <a:xfrm>
            <a:off x="8595848" y="3649828"/>
            <a:ext cx="3021279" cy="55825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28" name="Rectangle 27">
            <a:extLst>
              <a:ext uri="{FF2B5EF4-FFF2-40B4-BE49-F238E27FC236}">
                <a16:creationId xmlns:a16="http://schemas.microsoft.com/office/drawing/2014/main" id="{E0A2C0B8-B420-8472-C586-C843D4AD0FEC}"/>
              </a:ext>
            </a:extLst>
          </p:cNvPr>
          <p:cNvSpPr/>
          <p:nvPr/>
        </p:nvSpPr>
        <p:spPr>
          <a:xfrm>
            <a:off x="8595848" y="4669451"/>
            <a:ext cx="3021279" cy="55825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sp>
        <p:nvSpPr>
          <p:cNvPr id="29" name="TextBox 28">
            <a:extLst>
              <a:ext uri="{FF2B5EF4-FFF2-40B4-BE49-F238E27FC236}">
                <a16:creationId xmlns:a16="http://schemas.microsoft.com/office/drawing/2014/main" id="{022FA643-24A3-ECEE-8A56-099C542E6925}"/>
              </a:ext>
            </a:extLst>
          </p:cNvPr>
          <p:cNvSpPr txBox="1"/>
          <p:nvPr/>
        </p:nvSpPr>
        <p:spPr>
          <a:xfrm>
            <a:off x="857513" y="1911159"/>
            <a:ext cx="3514370" cy="623579"/>
          </a:xfrm>
          <a:prstGeom prst="rect">
            <a:avLst/>
          </a:prstGeom>
          <a:noFill/>
        </p:spPr>
        <p:txBody>
          <a:bodyPr wrap="square" rtlCol="0">
            <a:spAutoFit/>
          </a:bodyPr>
          <a:lstStyle/>
          <a:p>
            <a:pPr marL="0" marR="0" lvl="0" indent="0" algn="l" defTabSz="1219170" rtl="0" eaLnBrk="1" fontAlgn="ctr" latinLnBrk="0" hangingPunct="1">
              <a:lnSpc>
                <a:spcPct val="200000"/>
              </a:lnSpc>
              <a:spcBef>
                <a:spcPts val="0"/>
              </a:spcBef>
              <a:spcAft>
                <a:spcPts val="0"/>
              </a:spcAft>
              <a:buClrTx/>
              <a:buSzTx/>
              <a:buFontTx/>
              <a:buNone/>
              <a:tabLst/>
              <a:defRPr/>
            </a:pPr>
            <a:r>
              <a:rPr kumimoji="0" lang="fr-FR" sz="1733" b="0" i="0" u="none" strike="noStrike" kern="1200" cap="none" spc="0" normalizeH="0" baseline="0" noProof="0" dirty="0">
                <a:ln>
                  <a:noFill/>
                </a:ln>
                <a:solidFill>
                  <a:srgbClr val="000000"/>
                </a:solidFill>
                <a:effectLst/>
                <a:uLnTx/>
                <a:uFillTx/>
                <a:latin typeface="Georgia"/>
                <a:ea typeface="+mn-ea"/>
                <a:cs typeface="+mn-cs"/>
              </a:rPr>
              <a:t>Body mass index</a:t>
            </a:r>
            <a:endParaRPr kumimoji="0" lang="en-IN" sz="1733" b="0" i="0" u="none" strike="noStrike" kern="1200" cap="none" spc="0" normalizeH="0" baseline="0" noProof="0" dirty="0">
              <a:ln>
                <a:noFill/>
              </a:ln>
              <a:solidFill>
                <a:srgbClr val="000000"/>
              </a:solidFill>
              <a:effectLst/>
              <a:uLnTx/>
              <a:uFillTx/>
              <a:latin typeface="Georgia"/>
              <a:ea typeface="+mn-ea"/>
              <a:cs typeface="+mn-cs"/>
            </a:endParaRPr>
          </a:p>
        </p:txBody>
      </p:sp>
      <p:sp>
        <p:nvSpPr>
          <p:cNvPr id="30" name="TextBox 29">
            <a:extLst>
              <a:ext uri="{FF2B5EF4-FFF2-40B4-BE49-F238E27FC236}">
                <a16:creationId xmlns:a16="http://schemas.microsoft.com/office/drawing/2014/main" id="{16646E15-98A6-59B9-F423-C3605D398A35}"/>
              </a:ext>
            </a:extLst>
          </p:cNvPr>
          <p:cNvSpPr txBox="1"/>
          <p:nvPr/>
        </p:nvSpPr>
        <p:spPr>
          <a:xfrm>
            <a:off x="4965484" y="1920174"/>
            <a:ext cx="637474" cy="3812919"/>
          </a:xfrm>
          <a:prstGeom prst="rect">
            <a:avLst/>
          </a:prstGeom>
          <a:noFill/>
        </p:spPr>
        <p:txBody>
          <a:bodyPr wrap="none" rtlCol="0">
            <a:spAutoFit/>
          </a:bodyPr>
          <a:lstStyle/>
          <a:p>
            <a:pPr marL="0" marR="0" lvl="0" indent="0" algn="ctr" defTabSz="1219170" rtl="0" eaLnBrk="1" fontAlgn="ctr" latinLnBrk="0" hangingPunct="1">
              <a:lnSpc>
                <a:spcPct val="200000"/>
              </a:lnSpc>
              <a:spcBef>
                <a:spcPts val="0"/>
              </a:spcBef>
              <a:spcAft>
                <a:spcPts val="0"/>
              </a:spcAft>
              <a:buClrTx/>
              <a:buSzTx/>
              <a:buFontTx/>
              <a:buNone/>
              <a:tabLst/>
              <a:defRPr/>
            </a:pPr>
            <a:r>
              <a:rPr kumimoji="0" lang="fr-FR" sz="1733"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1140</a:t>
            </a:r>
            <a:endParaRPr kumimoji="0" lang="en-IN" sz="1733"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a:p>
            <a:pPr marL="0" marR="0" lvl="0" indent="0" algn="ctr" defTabSz="1219170" rtl="0" eaLnBrk="1" fontAlgn="ctr" latinLnBrk="0" hangingPunct="1">
              <a:lnSpc>
                <a:spcPct val="200000"/>
              </a:lnSpc>
              <a:spcBef>
                <a:spcPts val="0"/>
              </a:spcBef>
              <a:spcAft>
                <a:spcPts val="0"/>
              </a:spcAft>
              <a:buClrTx/>
              <a:buSzTx/>
              <a:buFontTx/>
              <a:buNone/>
              <a:tabLst/>
              <a:defRPr/>
            </a:pPr>
            <a:r>
              <a:rPr kumimoji="0" lang="fr-FR" sz="1733"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243</a:t>
            </a:r>
            <a:endParaRPr kumimoji="0" lang="en-IN" sz="1733"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a:p>
            <a:pPr marL="0" marR="0" lvl="0" indent="0" algn="ctr" defTabSz="1219170" rtl="0" eaLnBrk="1" fontAlgn="ctr" latinLnBrk="0" hangingPunct="1">
              <a:lnSpc>
                <a:spcPct val="200000"/>
              </a:lnSpc>
              <a:spcBef>
                <a:spcPts val="0"/>
              </a:spcBef>
              <a:spcAft>
                <a:spcPts val="0"/>
              </a:spcAft>
              <a:buClrTx/>
              <a:buSzTx/>
              <a:buFontTx/>
              <a:buNone/>
              <a:tabLst/>
              <a:defRPr/>
            </a:pPr>
            <a:r>
              <a:rPr kumimoji="0" lang="fr-FR" sz="1733"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1358</a:t>
            </a:r>
            <a:endParaRPr kumimoji="0" lang="en-IN" sz="1733"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a:p>
            <a:pPr marL="0" marR="0" lvl="0" indent="0" algn="ctr" defTabSz="1219170" rtl="0" eaLnBrk="1" fontAlgn="ctr" latinLnBrk="0" hangingPunct="1">
              <a:lnSpc>
                <a:spcPct val="200000"/>
              </a:lnSpc>
              <a:spcBef>
                <a:spcPts val="0"/>
              </a:spcBef>
              <a:spcAft>
                <a:spcPts val="0"/>
              </a:spcAft>
              <a:buClrTx/>
              <a:buSzTx/>
              <a:buFontTx/>
              <a:buNone/>
              <a:tabLst/>
              <a:defRPr/>
            </a:pPr>
            <a:r>
              <a:rPr kumimoji="0" lang="fr-FR" sz="1733"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316</a:t>
            </a:r>
            <a:endParaRPr kumimoji="0" lang="en-IN" sz="1733"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a:p>
            <a:pPr marL="0" marR="0" lvl="0" indent="0" algn="ctr" defTabSz="1219170" rtl="0" eaLnBrk="1" fontAlgn="ctr" latinLnBrk="0" hangingPunct="1">
              <a:lnSpc>
                <a:spcPct val="200000"/>
              </a:lnSpc>
              <a:spcBef>
                <a:spcPts val="0"/>
              </a:spcBef>
              <a:spcAft>
                <a:spcPts val="0"/>
              </a:spcAft>
              <a:buClrTx/>
              <a:buSzTx/>
              <a:buFontTx/>
              <a:buNone/>
              <a:tabLst/>
              <a:defRPr/>
            </a:pPr>
            <a:r>
              <a:rPr kumimoji="0" lang="fr-FR" sz="1733"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190</a:t>
            </a:r>
            <a:endParaRPr kumimoji="0" lang="en-IN" sz="1733"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a:p>
            <a:pPr marL="0" marR="0" lvl="0" indent="0" algn="ctr" defTabSz="1219170" rtl="0" eaLnBrk="1" fontAlgn="ctr" latinLnBrk="0" hangingPunct="1">
              <a:lnSpc>
                <a:spcPct val="200000"/>
              </a:lnSpc>
              <a:spcBef>
                <a:spcPts val="0"/>
              </a:spcBef>
              <a:spcAft>
                <a:spcPts val="0"/>
              </a:spcAft>
              <a:buClrTx/>
              <a:buSzTx/>
              <a:buFontTx/>
              <a:buNone/>
              <a:tabLst/>
              <a:defRPr/>
            </a:pPr>
            <a:r>
              <a:rPr kumimoji="0" lang="fr-FR" sz="1733"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278</a:t>
            </a:r>
            <a:endParaRPr kumimoji="0" lang="en-IN" sz="1733"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a:p>
            <a:pPr marL="0" marR="0" lvl="0" indent="0" algn="ctr" defTabSz="1219170" rtl="0" eaLnBrk="1" fontAlgn="ctr" latinLnBrk="0" hangingPunct="1">
              <a:lnSpc>
                <a:spcPct val="200000"/>
              </a:lnSpc>
              <a:spcBef>
                <a:spcPts val="0"/>
              </a:spcBef>
              <a:spcAft>
                <a:spcPts val="0"/>
              </a:spcAft>
              <a:buClrTx/>
              <a:buSzTx/>
              <a:buFontTx/>
              <a:buNone/>
              <a:tabLst/>
              <a:defRPr/>
            </a:pPr>
            <a:r>
              <a:rPr kumimoji="0" lang="fr-FR" sz="1733"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648</a:t>
            </a:r>
            <a:endParaRPr kumimoji="0" lang="en-IN" sz="1733"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
        <p:nvSpPr>
          <p:cNvPr id="31" name="TextBox 30">
            <a:extLst>
              <a:ext uri="{FF2B5EF4-FFF2-40B4-BE49-F238E27FC236}">
                <a16:creationId xmlns:a16="http://schemas.microsoft.com/office/drawing/2014/main" id="{FCF17E14-1CEF-759D-BB08-E0820057D3C0}"/>
              </a:ext>
            </a:extLst>
          </p:cNvPr>
          <p:cNvSpPr txBox="1"/>
          <p:nvPr/>
        </p:nvSpPr>
        <p:spPr>
          <a:xfrm>
            <a:off x="7005943" y="1920174"/>
            <a:ext cx="693932" cy="3812919"/>
          </a:xfrm>
          <a:prstGeom prst="rect">
            <a:avLst/>
          </a:prstGeom>
          <a:noFill/>
        </p:spPr>
        <p:txBody>
          <a:bodyPr wrap="none" rtlCol="0">
            <a:spAutoFit/>
          </a:bodyPr>
          <a:lstStyle/>
          <a:p>
            <a:pPr marL="0" marR="0" lvl="0" indent="0" algn="ctr" defTabSz="1219170" rtl="0" eaLnBrk="1" fontAlgn="ctr" latinLnBrk="0" hangingPunct="1">
              <a:lnSpc>
                <a:spcPct val="200000"/>
              </a:lnSpc>
              <a:spcBef>
                <a:spcPts val="0"/>
              </a:spcBef>
              <a:spcAft>
                <a:spcPts val="0"/>
              </a:spcAft>
              <a:buClrTx/>
              <a:buSzTx/>
              <a:buFontTx/>
              <a:buNone/>
              <a:tabLst/>
              <a:defRPr/>
            </a:pPr>
            <a:r>
              <a:rPr kumimoji="0" lang="fr-FR" sz="1733"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0.72</a:t>
            </a:r>
            <a:endParaRPr kumimoji="0" lang="en-IN" sz="1733"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a:p>
            <a:pPr marL="0" marR="0" lvl="0" indent="0" algn="ctr" defTabSz="1219170" rtl="0" eaLnBrk="1" fontAlgn="ctr" latinLnBrk="0" hangingPunct="1">
              <a:lnSpc>
                <a:spcPct val="200000"/>
              </a:lnSpc>
              <a:spcBef>
                <a:spcPts val="0"/>
              </a:spcBef>
              <a:spcAft>
                <a:spcPts val="0"/>
              </a:spcAft>
              <a:buClrTx/>
              <a:buSzTx/>
              <a:buFontTx/>
              <a:buNone/>
              <a:tabLst/>
              <a:defRPr/>
            </a:pPr>
            <a:r>
              <a:rPr kumimoji="0" lang="fr-FR" sz="1733"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0.43</a:t>
            </a:r>
            <a:endParaRPr kumimoji="0" lang="en-IN" sz="1733"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a:p>
            <a:pPr marL="0" marR="0" lvl="0" indent="0" algn="ctr" defTabSz="1219170" rtl="0" eaLnBrk="1" fontAlgn="ctr" latinLnBrk="0" hangingPunct="1">
              <a:lnSpc>
                <a:spcPct val="200000"/>
              </a:lnSpc>
              <a:spcBef>
                <a:spcPts val="0"/>
              </a:spcBef>
              <a:spcAft>
                <a:spcPts val="0"/>
              </a:spcAft>
              <a:buClrTx/>
              <a:buSzTx/>
              <a:buFontTx/>
              <a:buNone/>
              <a:tabLst/>
              <a:defRPr/>
            </a:pPr>
            <a:r>
              <a:rPr kumimoji="0" lang="fr-FR" sz="1733"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0.27</a:t>
            </a:r>
            <a:endParaRPr kumimoji="0" lang="en-IN" sz="1733"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a:p>
            <a:pPr marL="0" marR="0" lvl="0" indent="0" algn="ctr" defTabSz="1219170" rtl="0" eaLnBrk="1" fontAlgn="ctr" latinLnBrk="0" hangingPunct="1">
              <a:lnSpc>
                <a:spcPct val="200000"/>
              </a:lnSpc>
              <a:spcBef>
                <a:spcPts val="0"/>
              </a:spcBef>
              <a:spcAft>
                <a:spcPts val="0"/>
              </a:spcAft>
              <a:buClrTx/>
              <a:buSzTx/>
              <a:buFontTx/>
              <a:buNone/>
              <a:tabLst/>
              <a:defRPr/>
            </a:pPr>
            <a:r>
              <a:rPr kumimoji="0" lang="fr-FR" sz="1733"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4.22</a:t>
            </a:r>
            <a:endParaRPr kumimoji="0" lang="en-IN" sz="1733"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a:p>
            <a:pPr marL="0" marR="0" lvl="0" indent="0" algn="ctr" defTabSz="1219170" rtl="0" eaLnBrk="1" fontAlgn="ctr" latinLnBrk="0" hangingPunct="1">
              <a:lnSpc>
                <a:spcPct val="200000"/>
              </a:lnSpc>
              <a:spcBef>
                <a:spcPts val="0"/>
              </a:spcBef>
              <a:spcAft>
                <a:spcPts val="0"/>
              </a:spcAft>
              <a:buClrTx/>
              <a:buSzTx/>
              <a:buFontTx/>
              <a:buNone/>
              <a:tabLst/>
              <a:defRPr/>
            </a:pPr>
            <a:r>
              <a:rPr kumimoji="0" lang="fr-FR" sz="1733"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1.32</a:t>
            </a:r>
            <a:endParaRPr kumimoji="0" lang="en-IN" sz="1733"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a:p>
            <a:pPr marL="0" marR="0" lvl="0" indent="0" algn="ctr" defTabSz="1219170" rtl="0" eaLnBrk="1" fontAlgn="ctr" latinLnBrk="0" hangingPunct="1">
              <a:lnSpc>
                <a:spcPct val="200000"/>
              </a:lnSpc>
              <a:spcBef>
                <a:spcPts val="0"/>
              </a:spcBef>
              <a:spcAft>
                <a:spcPts val="0"/>
              </a:spcAft>
              <a:buClrTx/>
              <a:buSzTx/>
              <a:buFontTx/>
              <a:buNone/>
              <a:tabLst/>
              <a:defRPr/>
            </a:pPr>
            <a:r>
              <a:rPr kumimoji="0" lang="fr-FR" sz="1733"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72.92</a:t>
            </a:r>
            <a:endParaRPr kumimoji="0" lang="en-IN" sz="1733"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a:p>
            <a:pPr marL="0" marR="0" lvl="0" indent="0" algn="ctr" defTabSz="1219170" rtl="0" eaLnBrk="1" fontAlgn="ctr" latinLnBrk="0" hangingPunct="1">
              <a:lnSpc>
                <a:spcPct val="200000"/>
              </a:lnSpc>
              <a:spcBef>
                <a:spcPts val="0"/>
              </a:spcBef>
              <a:spcAft>
                <a:spcPts val="0"/>
              </a:spcAft>
              <a:buClrTx/>
              <a:buSzTx/>
              <a:buFontTx/>
              <a:buNone/>
              <a:tabLst/>
              <a:defRPr/>
            </a:pPr>
            <a:r>
              <a:rPr kumimoji="0" lang="fr-FR" sz="1733"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14.64</a:t>
            </a:r>
            <a:endParaRPr kumimoji="0" lang="en-IN" sz="1733"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
        <p:nvSpPr>
          <p:cNvPr id="32" name="TextBox 31">
            <a:extLst>
              <a:ext uri="{FF2B5EF4-FFF2-40B4-BE49-F238E27FC236}">
                <a16:creationId xmlns:a16="http://schemas.microsoft.com/office/drawing/2014/main" id="{CC6298DE-0ADC-7F5E-65D0-EF3630D7AA1E}"/>
              </a:ext>
            </a:extLst>
          </p:cNvPr>
          <p:cNvSpPr txBox="1"/>
          <p:nvPr/>
        </p:nvSpPr>
        <p:spPr>
          <a:xfrm>
            <a:off x="8957323" y="1994644"/>
            <a:ext cx="2298327" cy="3738534"/>
          </a:xfrm>
          <a:prstGeom prst="rect">
            <a:avLst/>
          </a:prstGeom>
          <a:noFill/>
        </p:spPr>
        <p:txBody>
          <a:bodyPr wrap="none" rtlCol="0">
            <a:spAutoFit/>
          </a:bodyPr>
          <a:lstStyle/>
          <a:p>
            <a:pPr marL="0" marR="0" lvl="0" indent="0" algn="ctr" defTabSz="1219170" rtl="0" eaLnBrk="1" fontAlgn="ctr" latinLnBrk="0" hangingPunct="1">
              <a:lnSpc>
                <a:spcPct val="200000"/>
              </a:lnSpc>
              <a:spcBef>
                <a:spcPts val="0"/>
              </a:spcBef>
              <a:spcAft>
                <a:spcPts val="0"/>
              </a:spcAft>
              <a:buClrTx/>
              <a:buSzTx/>
              <a:buFontTx/>
              <a:buNone/>
              <a:tabLst/>
              <a:defRPr/>
            </a:pPr>
            <a:r>
              <a:rPr kumimoji="0" lang="fr-FR" sz="1733" b="0" i="0" u="none" strike="noStrike" kern="1200" cap="none" spc="0" normalizeH="0" baseline="0" noProof="0" dirty="0">
                <a:ln>
                  <a:noFill/>
                </a:ln>
                <a:solidFill>
                  <a:srgbClr val="000000"/>
                </a:solidFill>
                <a:effectLst/>
                <a:uLnTx/>
                <a:uFillTx/>
                <a:latin typeface="Calibri"/>
                <a:ea typeface="+mn-ea"/>
                <a:cs typeface="+mn-cs"/>
              </a:rPr>
              <a:t>0.0001 (0.33 to 1.11)</a:t>
            </a:r>
            <a:endParaRPr kumimoji="0" lang="en-IN" sz="1733" b="0" i="0" u="none" strike="noStrike" kern="1200" cap="none" spc="0" normalizeH="0" baseline="0" noProof="0" dirty="0">
              <a:ln>
                <a:noFill/>
              </a:ln>
              <a:solidFill>
                <a:srgbClr val="000000"/>
              </a:solidFill>
              <a:effectLst/>
              <a:uLnTx/>
              <a:uFillTx/>
              <a:latin typeface="Calibri"/>
              <a:ea typeface="+mn-ea"/>
              <a:cs typeface="+mn-cs"/>
            </a:endParaRPr>
          </a:p>
          <a:p>
            <a:pPr marL="0" marR="0" lvl="0" indent="0" algn="ctr" defTabSz="1219170" rtl="0" eaLnBrk="1" fontAlgn="auto" latinLnBrk="0" hangingPunct="1">
              <a:lnSpc>
                <a:spcPct val="200000"/>
              </a:lnSpc>
              <a:spcBef>
                <a:spcPts val="0"/>
              </a:spcBef>
              <a:spcAft>
                <a:spcPts val="0"/>
              </a:spcAft>
              <a:buClrTx/>
              <a:buSzTx/>
              <a:buFontTx/>
              <a:buNone/>
              <a:tabLst/>
              <a:defRPr/>
            </a:pPr>
            <a:r>
              <a:rPr kumimoji="0" lang="fr-FR" sz="1733" b="0" i="0" u="none" strike="noStrike" kern="1200" cap="none" spc="0" normalizeH="0" baseline="0" noProof="0" dirty="0">
                <a:ln>
                  <a:noFill/>
                </a:ln>
                <a:solidFill>
                  <a:srgbClr val="000000"/>
                </a:solidFill>
                <a:effectLst/>
                <a:uLnTx/>
                <a:uFillTx/>
                <a:latin typeface="Calibri"/>
                <a:ea typeface="+mn-ea"/>
                <a:cs typeface="+mn-cs"/>
              </a:rPr>
              <a:t>0.155 (-0.16 to 1.01)</a:t>
            </a:r>
            <a:endParaRPr kumimoji="0" lang="en-IN" sz="1733" b="0" i="0" u="none" strike="noStrike" kern="1200" cap="none" spc="0" normalizeH="0" baseline="0" noProof="0" dirty="0">
              <a:ln>
                <a:noFill/>
              </a:ln>
              <a:solidFill>
                <a:srgbClr val="000000"/>
              </a:solidFill>
              <a:effectLst/>
              <a:uLnTx/>
              <a:uFillTx/>
              <a:latin typeface="Calibri"/>
              <a:ea typeface="+mn-ea"/>
              <a:cs typeface="+mn-cs"/>
            </a:endParaRPr>
          </a:p>
          <a:p>
            <a:pPr marL="0" marR="0" lvl="0" indent="0" algn="ctr" defTabSz="1219170" rtl="0" eaLnBrk="1" fontAlgn="auto" latinLnBrk="0" hangingPunct="1">
              <a:lnSpc>
                <a:spcPct val="200000"/>
              </a:lnSpc>
              <a:spcBef>
                <a:spcPts val="0"/>
              </a:spcBef>
              <a:spcAft>
                <a:spcPts val="0"/>
              </a:spcAft>
              <a:buClrTx/>
              <a:buSzTx/>
              <a:buFontTx/>
              <a:buNone/>
              <a:tabLst/>
              <a:defRPr/>
            </a:pPr>
            <a:r>
              <a:rPr kumimoji="0" lang="fr-FR" sz="1733" b="0" i="0" u="none" strike="noStrike" kern="1200" cap="none" spc="0" normalizeH="0" baseline="0" noProof="0" dirty="0">
                <a:ln>
                  <a:noFill/>
                </a:ln>
                <a:solidFill>
                  <a:srgbClr val="000000"/>
                </a:solidFill>
                <a:effectLst/>
                <a:uLnTx/>
                <a:uFillTx/>
                <a:latin typeface="Calibri"/>
                <a:ea typeface="+mn-ea"/>
                <a:cs typeface="+mn-cs"/>
              </a:rPr>
              <a:t>0.0001 (0.20 to 0.34)</a:t>
            </a:r>
            <a:endParaRPr kumimoji="0" lang="en-IN" sz="1733" b="0" i="0" u="none" strike="noStrike" kern="1200" cap="none" spc="0" normalizeH="0" baseline="0" noProof="0" dirty="0">
              <a:ln>
                <a:noFill/>
              </a:ln>
              <a:solidFill>
                <a:srgbClr val="000000"/>
              </a:solidFill>
              <a:effectLst/>
              <a:uLnTx/>
              <a:uFillTx/>
              <a:latin typeface="Calibri"/>
              <a:ea typeface="+mn-ea"/>
              <a:cs typeface="+mn-cs"/>
            </a:endParaRPr>
          </a:p>
          <a:p>
            <a:pPr marL="0" marR="0" lvl="0" indent="0" algn="ctr" defTabSz="1219170" rtl="0" eaLnBrk="1" fontAlgn="auto" latinLnBrk="0" hangingPunct="1">
              <a:lnSpc>
                <a:spcPct val="200000"/>
              </a:lnSpc>
              <a:spcBef>
                <a:spcPts val="0"/>
              </a:spcBef>
              <a:spcAft>
                <a:spcPts val="0"/>
              </a:spcAft>
              <a:buClrTx/>
              <a:buSzTx/>
              <a:buFontTx/>
              <a:buNone/>
              <a:tabLst/>
              <a:defRPr/>
            </a:pPr>
            <a:r>
              <a:rPr kumimoji="0" lang="fr-FR" sz="1733" b="0" i="0" u="none" strike="noStrike" kern="1200" cap="none" spc="0" normalizeH="0" baseline="0" noProof="0" dirty="0">
                <a:ln>
                  <a:noFill/>
                </a:ln>
                <a:solidFill>
                  <a:srgbClr val="000000"/>
                </a:solidFill>
                <a:effectLst/>
                <a:uLnTx/>
                <a:uFillTx/>
                <a:latin typeface="Calibri"/>
                <a:ea typeface="+mn-ea"/>
                <a:cs typeface="+mn-cs"/>
              </a:rPr>
              <a:t>0.038 (0.23 to 8.99)</a:t>
            </a:r>
            <a:endParaRPr kumimoji="0" lang="en-IN" sz="1733" b="0" i="0" u="none" strike="noStrike" kern="1200" cap="none" spc="0" normalizeH="0" baseline="0" noProof="0" dirty="0">
              <a:ln>
                <a:noFill/>
              </a:ln>
              <a:solidFill>
                <a:srgbClr val="000000"/>
              </a:solidFill>
              <a:effectLst/>
              <a:uLnTx/>
              <a:uFillTx/>
              <a:latin typeface="Calibri"/>
              <a:ea typeface="+mn-ea"/>
              <a:cs typeface="+mn-cs"/>
            </a:endParaRPr>
          </a:p>
          <a:p>
            <a:pPr marL="0" marR="0" lvl="0" indent="0" algn="ctr" defTabSz="1219170" rtl="0" eaLnBrk="1" fontAlgn="auto" latinLnBrk="0" hangingPunct="1">
              <a:lnSpc>
                <a:spcPct val="200000"/>
              </a:lnSpc>
              <a:spcBef>
                <a:spcPts val="0"/>
              </a:spcBef>
              <a:spcAft>
                <a:spcPts val="0"/>
              </a:spcAft>
              <a:buClrTx/>
              <a:buSzTx/>
              <a:buFontTx/>
              <a:buNone/>
              <a:tabLst/>
              <a:defRPr/>
            </a:pPr>
            <a:r>
              <a:rPr kumimoji="0" lang="fr-FR" sz="1733" b="0" i="0" u="none" strike="noStrike" kern="1200" cap="none" spc="0" normalizeH="0" baseline="0" noProof="0" dirty="0">
                <a:ln>
                  <a:noFill/>
                </a:ln>
                <a:solidFill>
                  <a:srgbClr val="000000"/>
                </a:solidFill>
                <a:effectLst/>
                <a:uLnTx/>
                <a:uFillTx/>
                <a:latin typeface="Calibri"/>
                <a:ea typeface="+mn-ea"/>
                <a:cs typeface="+mn-cs"/>
              </a:rPr>
              <a:t>0.099 (-0.25 to 2.88)</a:t>
            </a:r>
            <a:endParaRPr kumimoji="0" lang="en-IN" sz="1733" b="0" i="0" u="none" strike="noStrike" kern="1200" cap="none" spc="0" normalizeH="0" baseline="0" noProof="0" dirty="0">
              <a:ln>
                <a:noFill/>
              </a:ln>
              <a:solidFill>
                <a:srgbClr val="000000"/>
              </a:solidFill>
              <a:effectLst/>
              <a:uLnTx/>
              <a:uFillTx/>
              <a:latin typeface="Calibri"/>
              <a:ea typeface="+mn-ea"/>
              <a:cs typeface="+mn-cs"/>
            </a:endParaRPr>
          </a:p>
          <a:p>
            <a:pPr marL="0" marR="0" lvl="0" indent="0" algn="ctr" defTabSz="1219170" rtl="0" eaLnBrk="1" fontAlgn="auto" latinLnBrk="0" hangingPunct="1">
              <a:lnSpc>
                <a:spcPct val="200000"/>
              </a:lnSpc>
              <a:spcBef>
                <a:spcPts val="0"/>
              </a:spcBef>
              <a:spcAft>
                <a:spcPts val="0"/>
              </a:spcAft>
              <a:buClrTx/>
              <a:buSzTx/>
              <a:buFontTx/>
              <a:buNone/>
              <a:tabLst/>
              <a:defRPr/>
            </a:pPr>
            <a:r>
              <a:rPr kumimoji="0" lang="fr-FR" sz="1733" b="0" i="0" u="none" strike="noStrike" kern="1200" cap="none" spc="0" normalizeH="0" baseline="0" noProof="0" dirty="0">
                <a:ln>
                  <a:noFill/>
                </a:ln>
                <a:solidFill>
                  <a:srgbClr val="000000"/>
                </a:solidFill>
                <a:effectLst/>
                <a:uLnTx/>
                <a:uFillTx/>
                <a:latin typeface="Calibri"/>
                <a:ea typeface="+mn-ea"/>
                <a:cs typeface="+mn-cs"/>
              </a:rPr>
              <a:t>0.0001 (46.80 to 99.04)</a:t>
            </a:r>
            <a:endParaRPr kumimoji="0" lang="en-IN" sz="1733" b="0" i="0" u="none" strike="noStrike" kern="1200" cap="none" spc="0" normalizeH="0" baseline="0" noProof="0" dirty="0">
              <a:ln>
                <a:noFill/>
              </a:ln>
              <a:solidFill>
                <a:srgbClr val="000000"/>
              </a:solidFill>
              <a:effectLst/>
              <a:uLnTx/>
              <a:uFillTx/>
              <a:latin typeface="Calibri"/>
              <a:ea typeface="+mn-ea"/>
              <a:cs typeface="+mn-cs"/>
            </a:endParaRPr>
          </a:p>
          <a:p>
            <a:pPr marL="0" marR="0" lvl="0" indent="0" algn="ctr" defTabSz="1219170" rtl="0" eaLnBrk="1" fontAlgn="auto" latinLnBrk="0" hangingPunct="1">
              <a:lnSpc>
                <a:spcPct val="200000"/>
              </a:lnSpc>
              <a:spcBef>
                <a:spcPts val="0"/>
              </a:spcBef>
              <a:spcAft>
                <a:spcPts val="0"/>
              </a:spcAft>
              <a:buClrTx/>
              <a:buSzTx/>
              <a:buFontTx/>
              <a:buNone/>
              <a:tabLst/>
              <a:defRPr/>
            </a:pPr>
            <a:r>
              <a:rPr kumimoji="0" lang="fr-FR" sz="1733" b="0" i="0" u="none" strike="noStrike" kern="1200" cap="none" spc="0" normalizeH="0" baseline="0" noProof="0" dirty="0">
                <a:ln>
                  <a:noFill/>
                </a:ln>
                <a:solidFill>
                  <a:srgbClr val="000000"/>
                </a:solidFill>
                <a:effectLst/>
                <a:uLnTx/>
                <a:uFillTx/>
                <a:latin typeface="Calibri"/>
                <a:ea typeface="+mn-ea"/>
                <a:cs typeface="+mn-cs"/>
              </a:rPr>
              <a:t>0.0001 (13.73 to 15.55)</a:t>
            </a:r>
            <a:endParaRPr kumimoji="0" lang="en-IN" sz="1733" b="0" i="0" u="none" strike="noStrike" kern="1200" cap="none" spc="0" normalizeH="0" baseline="0" noProof="0" dirty="0">
              <a:ln>
                <a:noFill/>
              </a:ln>
              <a:solidFill>
                <a:srgbClr val="000000"/>
              </a:solidFill>
              <a:effectLst/>
              <a:uLnTx/>
              <a:uFillTx/>
              <a:latin typeface="Calibri"/>
              <a:ea typeface="+mn-ea"/>
              <a:cs typeface="+mn-cs"/>
            </a:endParaRPr>
          </a:p>
        </p:txBody>
      </p:sp>
      <p:sp>
        <p:nvSpPr>
          <p:cNvPr id="33" name="TextBox 32">
            <a:extLst>
              <a:ext uri="{FF2B5EF4-FFF2-40B4-BE49-F238E27FC236}">
                <a16:creationId xmlns:a16="http://schemas.microsoft.com/office/drawing/2014/main" id="{5D90412C-0C16-2647-CB68-7FC6B77E10DF}"/>
              </a:ext>
            </a:extLst>
          </p:cNvPr>
          <p:cNvSpPr txBox="1"/>
          <p:nvPr/>
        </p:nvSpPr>
        <p:spPr>
          <a:xfrm>
            <a:off x="8591837" y="1505498"/>
            <a:ext cx="3029298" cy="557784"/>
          </a:xfrm>
          <a:prstGeom prst="rect">
            <a:avLst/>
          </a:prstGeom>
          <a:noFill/>
        </p:spPr>
        <p:txBody>
          <a:bodyPr wrap="square" rtlCol="0" anchor="ctr">
            <a:noAutofit/>
          </a:bodyPr>
          <a:lstStyle/>
          <a:p>
            <a:pPr marL="0" marR="0" lvl="0" indent="0" algn="ctr" defTabSz="1219170" rtl="0" eaLnBrk="1" fontAlgn="ctr" latinLnBrk="0" hangingPunct="1">
              <a:lnSpc>
                <a:spcPct val="100000"/>
              </a:lnSpc>
              <a:spcBef>
                <a:spcPts val="0"/>
              </a:spcBef>
              <a:spcAft>
                <a:spcPts val="0"/>
              </a:spcAft>
              <a:buClrTx/>
              <a:buSzTx/>
              <a:buFontTx/>
              <a:buNone/>
              <a:tabLst/>
              <a:defRPr/>
            </a:pPr>
            <a:r>
              <a:rPr kumimoji="0" lang="fr-FR" sz="1733" b="0" i="0" u="none" strike="noStrike" kern="1200" cap="none" spc="0" normalizeH="0" baseline="0" noProof="0" dirty="0">
                <a:ln>
                  <a:noFill/>
                </a:ln>
                <a:solidFill>
                  <a:prstClr val="white"/>
                </a:solidFill>
                <a:effectLst/>
                <a:uLnTx/>
                <a:uFillTx/>
                <a:latin typeface="Georgia"/>
                <a:ea typeface="+mn-ea"/>
                <a:cs typeface="+mn-cs"/>
              </a:rPr>
              <a:t>P-value (95% CI)</a:t>
            </a:r>
          </a:p>
        </p:txBody>
      </p:sp>
      <p:sp>
        <p:nvSpPr>
          <p:cNvPr id="34" name="TextBox 33">
            <a:extLst>
              <a:ext uri="{FF2B5EF4-FFF2-40B4-BE49-F238E27FC236}">
                <a16:creationId xmlns:a16="http://schemas.microsoft.com/office/drawing/2014/main" id="{8CD2AFB1-D410-6BDD-CD1E-F7BFC16CCAA5}"/>
              </a:ext>
            </a:extLst>
          </p:cNvPr>
          <p:cNvSpPr txBox="1"/>
          <p:nvPr/>
        </p:nvSpPr>
        <p:spPr>
          <a:xfrm>
            <a:off x="5004564" y="1505498"/>
            <a:ext cx="559312" cy="557784"/>
          </a:xfrm>
          <a:prstGeom prst="rect">
            <a:avLst/>
          </a:prstGeom>
          <a:noFill/>
        </p:spPr>
        <p:txBody>
          <a:bodyPr wrap="square" rtlCol="0" anchor="ctr">
            <a:noAutofit/>
          </a:bodyPr>
          <a:lstStyle/>
          <a:p>
            <a:pPr marL="0" marR="0" lvl="0" indent="0" algn="ctr" defTabSz="1219170" rtl="0" eaLnBrk="1" fontAlgn="ctr" latinLnBrk="0" hangingPunct="1">
              <a:lnSpc>
                <a:spcPct val="100000"/>
              </a:lnSpc>
              <a:spcBef>
                <a:spcPts val="0"/>
              </a:spcBef>
              <a:spcAft>
                <a:spcPts val="0"/>
              </a:spcAft>
              <a:buClrTx/>
              <a:buSzTx/>
              <a:buFontTx/>
              <a:buNone/>
              <a:tabLst/>
              <a:defRPr/>
            </a:pPr>
            <a:r>
              <a:rPr kumimoji="0" lang="fr-FR" sz="1733" b="0" i="1" u="none" strike="noStrike" kern="1200" cap="none" spc="0" normalizeH="0" baseline="0" noProof="0" dirty="0">
                <a:ln>
                  <a:noFill/>
                </a:ln>
                <a:solidFill>
                  <a:prstClr val="white"/>
                </a:solidFill>
                <a:effectLst/>
                <a:uLnTx/>
                <a:uFillTx/>
                <a:latin typeface="Georgia"/>
                <a:ea typeface="+mn-ea"/>
                <a:cs typeface="+mn-cs"/>
              </a:rPr>
              <a:t>n</a:t>
            </a:r>
          </a:p>
        </p:txBody>
      </p:sp>
      <p:sp>
        <p:nvSpPr>
          <p:cNvPr id="35" name="TextBox 34">
            <a:extLst>
              <a:ext uri="{FF2B5EF4-FFF2-40B4-BE49-F238E27FC236}">
                <a16:creationId xmlns:a16="http://schemas.microsoft.com/office/drawing/2014/main" id="{64F9DEC5-600C-1FED-C0F7-62366FD15961}"/>
              </a:ext>
            </a:extLst>
          </p:cNvPr>
          <p:cNvSpPr txBox="1"/>
          <p:nvPr/>
        </p:nvSpPr>
        <p:spPr>
          <a:xfrm>
            <a:off x="857513" y="1505498"/>
            <a:ext cx="2247779" cy="557784"/>
          </a:xfrm>
          <a:prstGeom prst="rect">
            <a:avLst/>
          </a:prstGeom>
          <a:noFill/>
        </p:spPr>
        <p:txBody>
          <a:bodyPr wrap="square" rtlCol="0" anchor="ctr">
            <a:noAutofit/>
          </a:bodyPr>
          <a:lstStyle/>
          <a:p>
            <a:pPr marL="0" marR="0" lvl="0" indent="0" algn="l" defTabSz="1219170" rtl="0" eaLnBrk="1" fontAlgn="ctr" latinLnBrk="0" hangingPunct="1">
              <a:lnSpc>
                <a:spcPct val="100000"/>
              </a:lnSpc>
              <a:spcBef>
                <a:spcPts val="0"/>
              </a:spcBef>
              <a:spcAft>
                <a:spcPts val="0"/>
              </a:spcAft>
              <a:buClrTx/>
              <a:buSzTx/>
              <a:buFontTx/>
              <a:buNone/>
              <a:tabLst/>
              <a:defRPr/>
            </a:pPr>
            <a:r>
              <a:rPr kumimoji="0" lang="fr-FR" sz="1733" b="0" i="0" u="none" strike="noStrike" kern="1200" cap="none" spc="0" normalizeH="0" baseline="0" noProof="0" dirty="0" err="1">
                <a:ln>
                  <a:noFill/>
                </a:ln>
                <a:solidFill>
                  <a:prstClr val="white"/>
                </a:solidFill>
                <a:effectLst/>
                <a:uLnTx/>
                <a:uFillTx/>
                <a:latin typeface="Georgia"/>
                <a:ea typeface="+mn-ea"/>
                <a:cs typeface="+mn-cs"/>
              </a:rPr>
              <a:t>Effect</a:t>
            </a:r>
            <a:r>
              <a:rPr kumimoji="0" lang="fr-FR" sz="1733" b="0" i="0" u="none" strike="noStrike" kern="1200" cap="none" spc="0" normalizeH="0" baseline="0" noProof="0" dirty="0">
                <a:ln>
                  <a:noFill/>
                </a:ln>
                <a:solidFill>
                  <a:prstClr val="white"/>
                </a:solidFill>
                <a:effectLst/>
                <a:uLnTx/>
                <a:uFillTx/>
                <a:latin typeface="Georgia"/>
                <a:ea typeface="+mn-ea"/>
                <a:cs typeface="+mn-cs"/>
              </a:rPr>
              <a:t> </a:t>
            </a:r>
            <a:r>
              <a:rPr kumimoji="0" lang="fr-FR" sz="1733" b="0" i="0" u="none" strike="noStrike" kern="1200" cap="none" spc="0" normalizeH="0" baseline="0" noProof="0" dirty="0" err="1">
                <a:ln>
                  <a:noFill/>
                </a:ln>
                <a:solidFill>
                  <a:prstClr val="white"/>
                </a:solidFill>
                <a:effectLst/>
                <a:uLnTx/>
                <a:uFillTx/>
                <a:latin typeface="Georgia"/>
                <a:ea typeface="+mn-ea"/>
                <a:cs typeface="+mn-cs"/>
              </a:rPr>
              <a:t>measure</a:t>
            </a:r>
            <a:endParaRPr kumimoji="0" lang="fr-FR" sz="1733" b="0" i="0" u="none" strike="noStrike" kern="1200" cap="none" spc="0" normalizeH="0" baseline="0" noProof="0" dirty="0">
              <a:ln>
                <a:noFill/>
              </a:ln>
              <a:solidFill>
                <a:prstClr val="white"/>
              </a:solidFill>
              <a:effectLst/>
              <a:uLnTx/>
              <a:uFillTx/>
              <a:latin typeface="Georgia"/>
              <a:ea typeface="+mn-ea"/>
              <a:cs typeface="+mn-cs"/>
            </a:endParaRPr>
          </a:p>
        </p:txBody>
      </p:sp>
      <p:sp>
        <p:nvSpPr>
          <p:cNvPr id="36" name="TextBox 35">
            <a:extLst>
              <a:ext uri="{FF2B5EF4-FFF2-40B4-BE49-F238E27FC236}">
                <a16:creationId xmlns:a16="http://schemas.microsoft.com/office/drawing/2014/main" id="{BC012A61-E868-39A7-BECC-4F9E7975CDE1}"/>
              </a:ext>
            </a:extLst>
          </p:cNvPr>
          <p:cNvSpPr txBox="1"/>
          <p:nvPr/>
        </p:nvSpPr>
        <p:spPr>
          <a:xfrm>
            <a:off x="862582" y="2705072"/>
            <a:ext cx="1598849" cy="337415"/>
          </a:xfrm>
          <a:prstGeom prst="rect">
            <a:avLst/>
          </a:prstGeom>
          <a:noFill/>
        </p:spPr>
        <p:txBody>
          <a:bodyPr wrap="non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000000"/>
                </a:solidFill>
                <a:effectLst/>
                <a:uLnTx/>
                <a:uFillTx/>
                <a:latin typeface="Georgia"/>
                <a:ea typeface="+mn-ea"/>
                <a:cs typeface="+mn-cs"/>
              </a:rPr>
              <a:t>HbA1c (%</a:t>
            </a:r>
            <a:r>
              <a:rPr kumimoji="0" lang="fr-FR" sz="1600" b="0" i="0" u="none" strike="noStrike" kern="1200" cap="none" spc="0" normalizeH="0" baseline="0" noProof="0" dirty="0" err="1">
                <a:ln>
                  <a:noFill/>
                </a:ln>
                <a:solidFill>
                  <a:srgbClr val="000000"/>
                </a:solidFill>
                <a:effectLst/>
                <a:uLnTx/>
                <a:uFillTx/>
                <a:latin typeface="Georgia"/>
                <a:ea typeface="+mn-ea"/>
                <a:cs typeface="+mn-cs"/>
              </a:rPr>
              <a:t>GHb</a:t>
            </a:r>
            <a:r>
              <a:rPr kumimoji="0" lang="fr-FR" sz="1600" b="0" i="0" u="none" strike="noStrike" kern="1200" cap="none" spc="0" normalizeH="0" baseline="0" noProof="0" dirty="0">
                <a:ln>
                  <a:noFill/>
                </a:ln>
                <a:solidFill>
                  <a:srgbClr val="000000"/>
                </a:solidFill>
                <a:effectLst/>
                <a:uLnTx/>
                <a:uFillTx/>
                <a:latin typeface="Georgia"/>
                <a:ea typeface="+mn-ea"/>
                <a:cs typeface="+mn-cs"/>
              </a:rPr>
              <a:t>)</a:t>
            </a:r>
            <a:endParaRPr kumimoji="0" lang="en-IN" sz="1600" b="0" i="0" u="none" strike="noStrike" kern="1200" cap="none" spc="0" normalizeH="0" baseline="0" noProof="0" dirty="0">
              <a:ln>
                <a:noFill/>
              </a:ln>
              <a:solidFill>
                <a:srgbClr val="000000"/>
              </a:solidFill>
              <a:effectLst/>
              <a:uLnTx/>
              <a:uFillTx/>
              <a:latin typeface="Georgia"/>
              <a:ea typeface="+mn-ea"/>
              <a:cs typeface="+mn-cs"/>
            </a:endParaRPr>
          </a:p>
        </p:txBody>
      </p:sp>
      <p:sp>
        <p:nvSpPr>
          <p:cNvPr id="37" name="TextBox 36">
            <a:extLst>
              <a:ext uri="{FF2B5EF4-FFF2-40B4-BE49-F238E27FC236}">
                <a16:creationId xmlns:a16="http://schemas.microsoft.com/office/drawing/2014/main" id="{D84A6746-5648-D5D6-0A4A-6CFC23F03E80}"/>
              </a:ext>
            </a:extLst>
          </p:cNvPr>
          <p:cNvSpPr txBox="1"/>
          <p:nvPr/>
        </p:nvSpPr>
        <p:spPr>
          <a:xfrm>
            <a:off x="862582" y="3214098"/>
            <a:ext cx="3174791" cy="337415"/>
          </a:xfrm>
          <a:prstGeom prst="rect">
            <a:avLst/>
          </a:prstGeom>
          <a:noFill/>
        </p:spPr>
        <p:txBody>
          <a:bodyPr wrap="non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a:ln>
                  <a:noFill/>
                </a:ln>
                <a:solidFill>
                  <a:srgbClr val="000000"/>
                </a:solidFill>
                <a:effectLst/>
                <a:uLnTx/>
                <a:uFillTx/>
                <a:latin typeface="Georgia"/>
                <a:ea typeface="+mn-ea"/>
                <a:cs typeface="+mn-cs"/>
              </a:rPr>
              <a:t>Total blood cholesterol (mmol/l)</a:t>
            </a:r>
          </a:p>
        </p:txBody>
      </p:sp>
      <p:sp>
        <p:nvSpPr>
          <p:cNvPr id="38" name="TextBox 37">
            <a:extLst>
              <a:ext uri="{FF2B5EF4-FFF2-40B4-BE49-F238E27FC236}">
                <a16:creationId xmlns:a16="http://schemas.microsoft.com/office/drawing/2014/main" id="{C6794016-6ADE-DE98-6498-8BE0D594197A}"/>
              </a:ext>
            </a:extLst>
          </p:cNvPr>
          <p:cNvSpPr txBox="1"/>
          <p:nvPr/>
        </p:nvSpPr>
        <p:spPr>
          <a:xfrm>
            <a:off x="862582" y="3739547"/>
            <a:ext cx="3181244" cy="337415"/>
          </a:xfrm>
          <a:prstGeom prst="rect">
            <a:avLst/>
          </a:prstGeom>
          <a:noFill/>
        </p:spPr>
        <p:txBody>
          <a:bodyPr wrap="non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IN" sz="1600" b="0" i="0" u="none" strike="noStrike" kern="1200" cap="none" spc="0" normalizeH="0" baseline="0" noProof="0">
                <a:ln>
                  <a:noFill/>
                </a:ln>
                <a:solidFill>
                  <a:srgbClr val="000000"/>
                </a:solidFill>
                <a:effectLst/>
                <a:uLnTx/>
                <a:uFillTx/>
                <a:latin typeface="Georgia"/>
                <a:ea typeface="+mn-ea"/>
                <a:cs typeface="+mn-cs"/>
              </a:rPr>
              <a:t>Systolic blood pressure (mm Hg)</a:t>
            </a:r>
            <a:endParaRPr kumimoji="0" lang="fr-FR" sz="1600" b="0" i="0" u="none" strike="noStrike" kern="1200" cap="none" spc="0" normalizeH="0" baseline="0" noProof="0">
              <a:ln>
                <a:noFill/>
              </a:ln>
              <a:solidFill>
                <a:srgbClr val="000000"/>
              </a:solidFill>
              <a:effectLst/>
              <a:uLnTx/>
              <a:uFillTx/>
              <a:latin typeface="Georgia"/>
              <a:ea typeface="+mn-ea"/>
              <a:cs typeface="+mn-cs"/>
            </a:endParaRPr>
          </a:p>
        </p:txBody>
      </p:sp>
      <p:sp>
        <p:nvSpPr>
          <p:cNvPr id="39" name="TextBox 38">
            <a:extLst>
              <a:ext uri="{FF2B5EF4-FFF2-40B4-BE49-F238E27FC236}">
                <a16:creationId xmlns:a16="http://schemas.microsoft.com/office/drawing/2014/main" id="{85B35C68-080D-B909-706F-EB3610E039DA}"/>
              </a:ext>
            </a:extLst>
          </p:cNvPr>
          <p:cNvSpPr txBox="1"/>
          <p:nvPr/>
        </p:nvSpPr>
        <p:spPr>
          <a:xfrm>
            <a:off x="862581" y="4264995"/>
            <a:ext cx="2526349" cy="337415"/>
          </a:xfrm>
          <a:prstGeom prst="rect">
            <a:avLst/>
          </a:prstGeom>
          <a:noFill/>
        </p:spPr>
        <p:txBody>
          <a:bodyPr wrap="non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IN" sz="1600" b="0" i="0" u="none" strike="noStrike" kern="1200" cap="none" spc="0" normalizeH="0" baseline="0" noProof="0">
                <a:ln>
                  <a:noFill/>
                </a:ln>
                <a:solidFill>
                  <a:srgbClr val="000000"/>
                </a:solidFill>
                <a:effectLst/>
                <a:uLnTx/>
                <a:uFillTx/>
                <a:latin typeface="Georgia"/>
                <a:ea typeface="+mn-ea"/>
                <a:cs typeface="+mn-cs"/>
              </a:rPr>
              <a:t>Number of cigarettes/day</a:t>
            </a:r>
          </a:p>
        </p:txBody>
      </p:sp>
      <p:sp>
        <p:nvSpPr>
          <p:cNvPr id="40" name="TextBox 39">
            <a:extLst>
              <a:ext uri="{FF2B5EF4-FFF2-40B4-BE49-F238E27FC236}">
                <a16:creationId xmlns:a16="http://schemas.microsoft.com/office/drawing/2014/main" id="{9EF15DC0-16A8-80E1-9C95-E301F9D65C58}"/>
              </a:ext>
            </a:extLst>
          </p:cNvPr>
          <p:cNvSpPr txBox="1"/>
          <p:nvPr/>
        </p:nvSpPr>
        <p:spPr>
          <a:xfrm>
            <a:off x="862582" y="4741182"/>
            <a:ext cx="2837666" cy="337415"/>
          </a:xfrm>
          <a:prstGeom prst="rect">
            <a:avLst/>
          </a:prstGeom>
          <a:noFill/>
        </p:spPr>
        <p:txBody>
          <a:bodyPr wrap="non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IN" sz="1600" b="0" i="0" u="none" strike="noStrike" kern="1200" cap="none" spc="0" normalizeH="0" baseline="0" noProof="0">
                <a:ln>
                  <a:noFill/>
                </a:ln>
                <a:solidFill>
                  <a:srgbClr val="000000"/>
                </a:solidFill>
                <a:effectLst/>
                <a:uLnTx/>
                <a:uFillTx/>
                <a:latin typeface="Georgia"/>
                <a:ea typeface="+mn-ea"/>
                <a:cs typeface="+mn-cs"/>
              </a:rPr>
              <a:t>Blood alcohol content (mg%)</a:t>
            </a:r>
          </a:p>
        </p:txBody>
      </p:sp>
      <p:sp>
        <p:nvSpPr>
          <p:cNvPr id="41" name="TextBox 40">
            <a:extLst>
              <a:ext uri="{FF2B5EF4-FFF2-40B4-BE49-F238E27FC236}">
                <a16:creationId xmlns:a16="http://schemas.microsoft.com/office/drawing/2014/main" id="{5FA8AF03-53BB-33AD-2387-2972D677A416}"/>
              </a:ext>
            </a:extLst>
          </p:cNvPr>
          <p:cNvSpPr txBox="1"/>
          <p:nvPr/>
        </p:nvSpPr>
        <p:spPr>
          <a:xfrm>
            <a:off x="862582" y="5315891"/>
            <a:ext cx="3178017" cy="337415"/>
          </a:xfrm>
          <a:prstGeom prst="rect">
            <a:avLst/>
          </a:prstGeom>
          <a:noFill/>
        </p:spPr>
        <p:txBody>
          <a:bodyPr wrap="non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IN" sz="1600" b="0" i="0" u="none" strike="noStrike" kern="1200" cap="none" spc="0" normalizeH="0" baseline="0" noProof="0">
                <a:ln>
                  <a:noFill/>
                </a:ln>
                <a:solidFill>
                  <a:srgbClr val="000000"/>
                </a:solidFill>
                <a:effectLst/>
                <a:uLnTx/>
                <a:uFillTx/>
                <a:latin typeface="Georgia"/>
                <a:ea typeface="+mn-ea"/>
                <a:cs typeface="+mn-cs"/>
              </a:rPr>
              <a:t>Standard ethanol content (units)</a:t>
            </a:r>
          </a:p>
        </p:txBody>
      </p:sp>
      <p:sp>
        <p:nvSpPr>
          <p:cNvPr id="42" name="TextBox 41">
            <a:extLst>
              <a:ext uri="{FF2B5EF4-FFF2-40B4-BE49-F238E27FC236}">
                <a16:creationId xmlns:a16="http://schemas.microsoft.com/office/drawing/2014/main" id="{474A5B54-4818-E6AD-37FF-4BFF5004398A}"/>
              </a:ext>
            </a:extLst>
          </p:cNvPr>
          <p:cNvSpPr txBox="1"/>
          <p:nvPr/>
        </p:nvSpPr>
        <p:spPr>
          <a:xfrm>
            <a:off x="6201395" y="1505498"/>
            <a:ext cx="2328555" cy="557784"/>
          </a:xfrm>
          <a:prstGeom prst="rect">
            <a:avLst/>
          </a:prstGeom>
          <a:noFill/>
        </p:spPr>
        <p:txBody>
          <a:bodyPr wrap="square" rtlCol="0" anchor="ctr">
            <a:noAutofit/>
          </a:bodyPr>
          <a:lstStyle/>
          <a:p>
            <a:pPr marL="0" marR="0" lvl="0" indent="0" algn="ctr" defTabSz="1219170" rtl="0" eaLnBrk="1" fontAlgn="ctr" latinLnBrk="0" hangingPunct="1">
              <a:lnSpc>
                <a:spcPct val="100000"/>
              </a:lnSpc>
              <a:spcBef>
                <a:spcPts val="0"/>
              </a:spcBef>
              <a:spcAft>
                <a:spcPts val="0"/>
              </a:spcAft>
              <a:buClrTx/>
              <a:buSzTx/>
              <a:buFontTx/>
              <a:buNone/>
              <a:tabLst/>
              <a:defRPr/>
            </a:pPr>
            <a:r>
              <a:rPr kumimoji="0" lang="fr-FR" sz="1733" b="0" i="0" u="none" strike="noStrike" kern="1200" cap="none" spc="0" normalizeH="0" baseline="0" noProof="0" dirty="0" err="1">
                <a:ln>
                  <a:noFill/>
                </a:ln>
                <a:solidFill>
                  <a:prstClr val="white"/>
                </a:solidFill>
                <a:effectLst/>
                <a:uLnTx/>
                <a:uFillTx/>
                <a:latin typeface="Georgia"/>
                <a:ea typeface="+mn-ea"/>
                <a:cs typeface="+mn-cs"/>
              </a:rPr>
              <a:t>Estimate</a:t>
            </a:r>
            <a:r>
              <a:rPr kumimoji="0" lang="fr-FR" sz="1733" b="0" i="0" u="none" strike="noStrike" kern="1200" cap="none" spc="0" normalizeH="0" baseline="0" noProof="0" dirty="0">
                <a:ln>
                  <a:noFill/>
                </a:ln>
                <a:solidFill>
                  <a:prstClr val="white"/>
                </a:solidFill>
                <a:effectLst/>
                <a:uLnTx/>
                <a:uFillTx/>
                <a:latin typeface="Georgia"/>
                <a:ea typeface="+mn-ea"/>
                <a:cs typeface="+mn-cs"/>
              </a:rPr>
              <a:t> of</a:t>
            </a:r>
          </a:p>
          <a:p>
            <a:pPr marL="0" marR="0" lvl="0" indent="0" algn="ctr" defTabSz="1219170" rtl="0" eaLnBrk="1" fontAlgn="ctr" latinLnBrk="0" hangingPunct="1">
              <a:lnSpc>
                <a:spcPct val="100000"/>
              </a:lnSpc>
              <a:spcBef>
                <a:spcPts val="0"/>
              </a:spcBef>
              <a:spcAft>
                <a:spcPts val="0"/>
              </a:spcAft>
              <a:buClrTx/>
              <a:buSzTx/>
              <a:buFontTx/>
              <a:buNone/>
              <a:tabLst/>
              <a:defRPr/>
            </a:pPr>
            <a:r>
              <a:rPr kumimoji="0" lang="fr-FR" sz="1733" b="0" i="0" u="none" strike="noStrike" kern="1200" cap="none" spc="0" normalizeH="0" baseline="0" noProof="0" dirty="0" err="1">
                <a:ln>
                  <a:noFill/>
                </a:ln>
                <a:solidFill>
                  <a:prstClr val="white"/>
                </a:solidFill>
                <a:effectLst/>
                <a:uLnTx/>
                <a:uFillTx/>
                <a:latin typeface="Georgia"/>
                <a:ea typeface="+mn-ea"/>
                <a:cs typeface="+mn-cs"/>
              </a:rPr>
              <a:t>Effect</a:t>
            </a:r>
            <a:r>
              <a:rPr kumimoji="0" lang="en-IN" sz="1733" b="0" i="0" u="none" strike="noStrike" kern="1200" cap="none" spc="0" normalizeH="0" baseline="0" noProof="0" dirty="0">
                <a:ln>
                  <a:noFill/>
                </a:ln>
                <a:solidFill>
                  <a:prstClr val="white"/>
                </a:solidFill>
                <a:effectLst/>
                <a:uLnTx/>
                <a:uFillTx/>
                <a:latin typeface="Georgia"/>
                <a:ea typeface="+mn-ea"/>
                <a:cs typeface="+mn-cs"/>
              </a:rPr>
              <a:t> </a:t>
            </a:r>
            <a:r>
              <a:rPr kumimoji="0" lang="fr-FR" sz="1733" b="0" i="0" u="none" strike="noStrike" kern="1200" cap="none" spc="0" normalizeH="0" baseline="0" noProof="0" dirty="0">
                <a:ln>
                  <a:noFill/>
                </a:ln>
                <a:solidFill>
                  <a:prstClr val="white"/>
                </a:solidFill>
                <a:effectLst/>
                <a:uLnTx/>
                <a:uFillTx/>
                <a:latin typeface="Georgia"/>
                <a:ea typeface="+mn-ea"/>
                <a:cs typeface="+mn-cs"/>
              </a:rPr>
              <a:t>(variation)</a:t>
            </a:r>
            <a:endParaRPr kumimoji="0" lang="en-IN" sz="1733" b="0" i="0" u="none" strike="noStrike" kern="1200" cap="none" spc="0" normalizeH="0" baseline="0" noProof="0" dirty="0">
              <a:ln>
                <a:noFill/>
              </a:ln>
              <a:solidFill>
                <a:prstClr val="white"/>
              </a:solidFill>
              <a:effectLst/>
              <a:uLnTx/>
              <a:uFillTx/>
              <a:latin typeface="Georgia"/>
              <a:ea typeface="+mn-ea"/>
              <a:cs typeface="+mn-cs"/>
            </a:endParaRPr>
          </a:p>
        </p:txBody>
      </p:sp>
      <p:sp>
        <p:nvSpPr>
          <p:cNvPr id="3" name="Text Placeholder 7">
            <a:extLst>
              <a:ext uri="{FF2B5EF4-FFF2-40B4-BE49-F238E27FC236}">
                <a16:creationId xmlns:a16="http://schemas.microsoft.com/office/drawing/2014/main" id="{352A4BE1-A936-FBF0-EF02-4D83CE84688B}"/>
              </a:ext>
            </a:extLst>
          </p:cNvPr>
          <p:cNvSpPr txBox="1">
            <a:spLocks/>
          </p:cNvSpPr>
          <p:nvPr/>
        </p:nvSpPr>
        <p:spPr>
          <a:xfrm>
            <a:off x="670560" y="6270893"/>
            <a:ext cx="10035538" cy="237757"/>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Rubak S,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Sandbaek</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A, Lauritzen T, Christensen B. Motivational interviewing: a systematic review and meta-analysis. Br J Gen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Pract</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2005 Apr;55(513):305-12.</a:t>
            </a:r>
          </a:p>
        </p:txBody>
      </p:sp>
      <p:sp>
        <p:nvSpPr>
          <p:cNvPr id="43" name="TextBox 42">
            <a:extLst>
              <a:ext uri="{FF2B5EF4-FFF2-40B4-BE49-F238E27FC236}">
                <a16:creationId xmlns:a16="http://schemas.microsoft.com/office/drawing/2014/main" id="{AF3FA006-F131-0E56-36CB-84CB85851D90}"/>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GLO2208853</a:t>
            </a:r>
          </a:p>
        </p:txBody>
      </p:sp>
    </p:spTree>
    <p:extLst>
      <p:ext uri="{BB962C8B-B14F-4D97-AF65-F5344CB8AC3E}">
        <p14:creationId xmlns:p14="http://schemas.microsoft.com/office/powerpoint/2010/main" val="3795388840"/>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70116E6A-534C-F695-1441-8DCFC9F5A6B0}"/>
              </a:ext>
            </a:extLst>
          </p:cNvPr>
          <p:cNvGraphicFramePr>
            <a:graphicFrameLocks noChangeAspect="1"/>
          </p:cNvGraphicFramePr>
          <p:nvPr>
            <p:custDataLst>
              <p:tags r:id="rId1"/>
            </p:custDataLst>
            <p:extLst>
              <p:ext uri="{D42A27DB-BD31-4B8C-83A1-F6EECF244321}">
                <p14:modId xmlns:p14="http://schemas.microsoft.com/office/powerpoint/2010/main" val="280935777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70116E6A-534C-F695-1441-8DCFC9F5A6B0}"/>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5A139217-4306-3CC2-1402-3D92809DD00A}"/>
              </a:ext>
            </a:extLst>
          </p:cNvPr>
          <p:cNvSpPr>
            <a:spLocks noGrp="1"/>
          </p:cNvSpPr>
          <p:nvPr>
            <p:ph type="title"/>
          </p:nvPr>
        </p:nvSpPr>
        <p:spPr>
          <a:xfrm>
            <a:off x="670560" y="355600"/>
            <a:ext cx="10937240" cy="1295400"/>
          </a:xfrm>
        </p:spPr>
        <p:txBody>
          <a:bodyPr vert="horz"/>
          <a:lstStyle/>
          <a:p>
            <a:r>
              <a:rPr lang="en-US" dirty="0"/>
              <a:t>Pharmacy care improves adherence: In FAME, elderly patients with coronary risk factors were randomized to usual care vs. a multi-component program</a:t>
            </a:r>
          </a:p>
        </p:txBody>
      </p:sp>
      <p:sp>
        <p:nvSpPr>
          <p:cNvPr id="8" name="Text Placeholder 5">
            <a:extLst>
              <a:ext uri="{FF2B5EF4-FFF2-40B4-BE49-F238E27FC236}">
                <a16:creationId xmlns:a16="http://schemas.microsoft.com/office/drawing/2014/main" id="{50DCC294-26BE-4B86-1702-01D2A664F02F}"/>
              </a:ext>
            </a:extLst>
          </p:cNvPr>
          <p:cNvSpPr txBox="1">
            <a:spLocks/>
          </p:cNvSpPr>
          <p:nvPr/>
        </p:nvSpPr>
        <p:spPr>
          <a:xfrm>
            <a:off x="670561" y="1887535"/>
            <a:ext cx="10950575" cy="365760"/>
          </a:xfrm>
          <a:prstGeom prst="rect">
            <a:avLst/>
          </a:prstGeom>
          <a:gradFill flip="none" rotWithShape="1">
            <a:gsLst>
              <a:gs pos="0">
                <a:schemeClr val="accent3"/>
              </a:gs>
              <a:gs pos="100000">
                <a:schemeClr val="accent2"/>
              </a:gs>
            </a:gsLst>
            <a:lin ang="0" scaled="1"/>
            <a:tileRect/>
          </a:gradFill>
          <a:ln>
            <a:noFill/>
          </a:ln>
        </p:spPr>
        <p:txBody>
          <a:bodyPr lIns="121920"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333"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Fame study</a:t>
            </a:r>
          </a:p>
        </p:txBody>
      </p:sp>
      <p:sp>
        <p:nvSpPr>
          <p:cNvPr id="36" name="Arrow: Pentagon 35">
            <a:extLst>
              <a:ext uri="{FF2B5EF4-FFF2-40B4-BE49-F238E27FC236}">
                <a16:creationId xmlns:a16="http://schemas.microsoft.com/office/drawing/2014/main" id="{25E5FAD5-164D-4D0F-0AE2-4CF8A6D4972D}"/>
              </a:ext>
            </a:extLst>
          </p:cNvPr>
          <p:cNvSpPr/>
          <p:nvPr/>
        </p:nvSpPr>
        <p:spPr>
          <a:xfrm>
            <a:off x="2032639" y="2707794"/>
            <a:ext cx="7535332" cy="717176"/>
          </a:xfrm>
          <a:prstGeom prst="homePlat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1200" b="0" i="0" u="none" strike="noStrike" kern="1200" cap="none" spc="0" normalizeH="0" baseline="0" noProof="0" dirty="0">
              <a:ln>
                <a:noFill/>
              </a:ln>
              <a:solidFill>
                <a:srgbClr val="004F71"/>
              </a:solidFill>
              <a:effectLst/>
              <a:uLnTx/>
              <a:uFillTx/>
              <a:latin typeface="Calibri"/>
              <a:ea typeface="+mn-ea"/>
              <a:cs typeface="+mn-cs"/>
            </a:endParaRPr>
          </a:p>
        </p:txBody>
      </p:sp>
      <p:sp>
        <p:nvSpPr>
          <p:cNvPr id="37" name="TextBox 36">
            <a:extLst>
              <a:ext uri="{FF2B5EF4-FFF2-40B4-BE49-F238E27FC236}">
                <a16:creationId xmlns:a16="http://schemas.microsoft.com/office/drawing/2014/main" id="{F414F725-B647-576E-15BA-26766E1AC8E3}"/>
              </a:ext>
            </a:extLst>
          </p:cNvPr>
          <p:cNvSpPr txBox="1"/>
          <p:nvPr/>
        </p:nvSpPr>
        <p:spPr>
          <a:xfrm>
            <a:off x="793087" y="2748642"/>
            <a:ext cx="711733" cy="184666"/>
          </a:xfrm>
          <a:prstGeom prst="rect">
            <a:avLst/>
          </a:prstGeom>
          <a:noFill/>
        </p:spPr>
        <p:txBody>
          <a:bodyPr wrap="none" lIns="0" tIns="0" rIns="0" bIns="0">
            <a:spAutoFit/>
          </a:bodyPr>
          <a:lstStyle/>
          <a:p>
            <a:pPr marL="0" marR="0" lvl="1" indent="0" algn="l" defTabSz="1219170" rtl="0" eaLnBrk="1" fontAlgn="auto" latinLnBrk="0" hangingPunct="1">
              <a:lnSpc>
                <a:spcPct val="100000"/>
              </a:lnSpc>
              <a:spcBef>
                <a:spcPts val="0"/>
              </a:spcBef>
              <a:spcAft>
                <a:spcPts val="400"/>
              </a:spcAft>
              <a:buClrTx/>
              <a:buSzTx/>
              <a:buFontTx/>
              <a:buNone/>
              <a:tabLst/>
              <a:defRPr/>
            </a:pPr>
            <a:r>
              <a:rPr kumimoji="0" lang="en-IN" sz="1200" b="0" i="0" u="none" strike="noStrike" kern="1200" cap="none" spc="0" normalizeH="0" baseline="0" noProof="0" dirty="0">
                <a:ln>
                  <a:noFill/>
                </a:ln>
                <a:solidFill>
                  <a:srgbClr val="000000"/>
                </a:solidFill>
                <a:effectLst/>
                <a:uLnTx/>
                <a:uFillTx/>
                <a:latin typeface="Georgia" panose="02040502050405020303" pitchFamily="18" charset="0"/>
                <a:ea typeface="+mn-ea"/>
                <a:cs typeface="+mn-cs"/>
              </a:rPr>
              <a:t>Usual care</a:t>
            </a:r>
          </a:p>
        </p:txBody>
      </p:sp>
      <p:sp>
        <p:nvSpPr>
          <p:cNvPr id="38" name="TextBox 37">
            <a:extLst>
              <a:ext uri="{FF2B5EF4-FFF2-40B4-BE49-F238E27FC236}">
                <a16:creationId xmlns:a16="http://schemas.microsoft.com/office/drawing/2014/main" id="{05575C44-FB17-5FF4-E281-CB897B532FCB}"/>
              </a:ext>
            </a:extLst>
          </p:cNvPr>
          <p:cNvSpPr txBox="1"/>
          <p:nvPr/>
        </p:nvSpPr>
        <p:spPr>
          <a:xfrm>
            <a:off x="793087" y="3127570"/>
            <a:ext cx="1003480" cy="184666"/>
          </a:xfrm>
          <a:prstGeom prst="rect">
            <a:avLst/>
          </a:prstGeom>
          <a:noFill/>
        </p:spPr>
        <p:txBody>
          <a:bodyPr wrap="none" lIns="0" tIns="0" rIns="0" bIns="0">
            <a:spAutoFit/>
          </a:bodyPr>
          <a:lstStyle/>
          <a:p>
            <a:pPr marL="0" marR="0" lvl="1" indent="0" algn="l" defTabSz="1219170" rtl="0" eaLnBrk="1" fontAlgn="auto" latinLnBrk="0" hangingPunct="1">
              <a:lnSpc>
                <a:spcPct val="100000"/>
              </a:lnSpc>
              <a:spcBef>
                <a:spcPts val="0"/>
              </a:spcBef>
              <a:spcAft>
                <a:spcPts val="400"/>
              </a:spcAft>
              <a:buClrTx/>
              <a:buSzTx/>
              <a:buFontTx/>
              <a:buNone/>
              <a:tabLst/>
              <a:defRPr/>
            </a:pPr>
            <a:r>
              <a:rPr kumimoji="0" lang="en-IN" sz="1200" b="0" i="0" u="none" strike="noStrike" kern="1200" cap="none" spc="0" normalizeH="0" baseline="0" noProof="0" dirty="0">
                <a:ln>
                  <a:noFill/>
                </a:ln>
                <a:solidFill>
                  <a:srgbClr val="000000"/>
                </a:solidFill>
                <a:effectLst/>
                <a:uLnTx/>
                <a:uFillTx/>
                <a:latin typeface="Georgia" panose="02040502050405020303" pitchFamily="18" charset="0"/>
                <a:ea typeface="+mn-ea"/>
                <a:cs typeface="+mn-cs"/>
              </a:rPr>
              <a:t>Pharmacy care</a:t>
            </a:r>
          </a:p>
        </p:txBody>
      </p:sp>
      <p:sp>
        <p:nvSpPr>
          <p:cNvPr id="39" name="TextBox 38">
            <a:extLst>
              <a:ext uri="{FF2B5EF4-FFF2-40B4-BE49-F238E27FC236}">
                <a16:creationId xmlns:a16="http://schemas.microsoft.com/office/drawing/2014/main" id="{7643AE69-91BD-83AC-71A3-EF9854E2293D}"/>
              </a:ext>
            </a:extLst>
          </p:cNvPr>
          <p:cNvSpPr txBox="1"/>
          <p:nvPr/>
        </p:nvSpPr>
        <p:spPr>
          <a:xfrm>
            <a:off x="2416774" y="2787142"/>
            <a:ext cx="711733" cy="184666"/>
          </a:xfrm>
          <a:prstGeom prst="rect">
            <a:avLst/>
          </a:prstGeom>
          <a:noFill/>
        </p:spPr>
        <p:txBody>
          <a:bodyPr wrap="none" lIns="0" tIns="0" rIns="0" bIns="0">
            <a:spAutoFit/>
          </a:bodyPr>
          <a:lstStyle/>
          <a:p>
            <a:pPr marL="0" marR="0" lvl="1" indent="0" algn="l" defTabSz="1219170" rtl="0" eaLnBrk="1" fontAlgn="auto" latinLnBrk="0" hangingPunct="1">
              <a:lnSpc>
                <a:spcPct val="100000"/>
              </a:lnSpc>
              <a:spcBef>
                <a:spcPts val="0"/>
              </a:spcBef>
              <a:spcAft>
                <a:spcPts val="400"/>
              </a:spcAft>
              <a:buClrTx/>
              <a:buSzTx/>
              <a:buFontTx/>
              <a:buNone/>
              <a:tabLst/>
              <a:defRPr/>
            </a:pPr>
            <a:r>
              <a:rPr kumimoji="0" lang="en-IN" sz="1200" b="0" i="0" u="none" strike="noStrike" kern="1200" cap="none" spc="0" normalizeH="0" baseline="0" noProof="0" dirty="0">
                <a:ln>
                  <a:noFill/>
                </a:ln>
                <a:solidFill>
                  <a:srgbClr val="004F71"/>
                </a:solidFill>
                <a:effectLst/>
                <a:uLnTx/>
                <a:uFillTx/>
                <a:latin typeface="Georgia" panose="02040502050405020303" pitchFamily="18" charset="0"/>
                <a:ea typeface="+mn-ea"/>
                <a:cs typeface="+mn-cs"/>
              </a:rPr>
              <a:t>Usual care</a:t>
            </a:r>
          </a:p>
        </p:txBody>
      </p:sp>
      <p:sp>
        <p:nvSpPr>
          <p:cNvPr id="40" name="TextBox 39">
            <a:extLst>
              <a:ext uri="{FF2B5EF4-FFF2-40B4-BE49-F238E27FC236}">
                <a16:creationId xmlns:a16="http://schemas.microsoft.com/office/drawing/2014/main" id="{AB4EE5B7-12E1-2CAA-F6C1-AD204FC98BC7}"/>
              </a:ext>
            </a:extLst>
          </p:cNvPr>
          <p:cNvSpPr txBox="1"/>
          <p:nvPr/>
        </p:nvSpPr>
        <p:spPr>
          <a:xfrm>
            <a:off x="2416774" y="3146820"/>
            <a:ext cx="711733" cy="184666"/>
          </a:xfrm>
          <a:prstGeom prst="rect">
            <a:avLst/>
          </a:prstGeom>
          <a:noFill/>
        </p:spPr>
        <p:txBody>
          <a:bodyPr wrap="none" lIns="0" tIns="0" rIns="0" bIns="0">
            <a:spAutoFit/>
          </a:bodyPr>
          <a:lstStyle/>
          <a:p>
            <a:pPr marL="0" marR="0" lvl="1" indent="0" algn="l" defTabSz="1219170" rtl="0" eaLnBrk="1" fontAlgn="auto" latinLnBrk="0" hangingPunct="1">
              <a:lnSpc>
                <a:spcPct val="100000"/>
              </a:lnSpc>
              <a:spcBef>
                <a:spcPts val="0"/>
              </a:spcBef>
              <a:spcAft>
                <a:spcPts val="400"/>
              </a:spcAft>
              <a:buClrTx/>
              <a:buSzTx/>
              <a:buFontTx/>
              <a:buNone/>
              <a:tabLst/>
              <a:defRPr/>
            </a:pPr>
            <a:r>
              <a:rPr kumimoji="0" lang="en-IN" sz="1200" b="0" i="0" u="none" strike="noStrike" kern="1200" cap="none" spc="0" normalizeH="0" baseline="0" noProof="0" dirty="0">
                <a:ln>
                  <a:noFill/>
                </a:ln>
                <a:solidFill>
                  <a:srgbClr val="004F71"/>
                </a:solidFill>
                <a:effectLst/>
                <a:uLnTx/>
                <a:uFillTx/>
                <a:latin typeface="Georgia" panose="02040502050405020303" pitchFamily="18" charset="0"/>
                <a:ea typeface="+mn-ea"/>
                <a:cs typeface="+mn-cs"/>
              </a:rPr>
              <a:t>Usual care</a:t>
            </a:r>
          </a:p>
        </p:txBody>
      </p:sp>
      <p:sp>
        <p:nvSpPr>
          <p:cNvPr id="41" name="TextBox 40">
            <a:extLst>
              <a:ext uri="{FF2B5EF4-FFF2-40B4-BE49-F238E27FC236}">
                <a16:creationId xmlns:a16="http://schemas.microsoft.com/office/drawing/2014/main" id="{F6C693A5-9D1E-B141-D9B8-096AB03ABA19}"/>
              </a:ext>
            </a:extLst>
          </p:cNvPr>
          <p:cNvSpPr txBox="1"/>
          <p:nvPr/>
        </p:nvSpPr>
        <p:spPr>
          <a:xfrm>
            <a:off x="4988041" y="2787142"/>
            <a:ext cx="1003480" cy="184666"/>
          </a:xfrm>
          <a:prstGeom prst="rect">
            <a:avLst/>
          </a:prstGeom>
          <a:noFill/>
        </p:spPr>
        <p:txBody>
          <a:bodyPr wrap="none" lIns="0" tIns="0" rIns="0" bIns="0">
            <a:spAutoFit/>
          </a:bodyPr>
          <a:lstStyle/>
          <a:p>
            <a:pPr marL="0" marR="0" lvl="1" indent="0" algn="l" defTabSz="1219170" rtl="0" eaLnBrk="1" fontAlgn="auto" latinLnBrk="0" hangingPunct="1">
              <a:lnSpc>
                <a:spcPct val="100000"/>
              </a:lnSpc>
              <a:spcBef>
                <a:spcPts val="0"/>
              </a:spcBef>
              <a:spcAft>
                <a:spcPts val="400"/>
              </a:spcAft>
              <a:buClrTx/>
              <a:buSzTx/>
              <a:buFontTx/>
              <a:buNone/>
              <a:tabLst/>
              <a:defRPr/>
            </a:pPr>
            <a:r>
              <a:rPr kumimoji="0" lang="en-IN" sz="1200" b="0" i="0" u="none" strike="noStrike" kern="1200" cap="none" spc="0" normalizeH="0" baseline="0" noProof="0" dirty="0">
                <a:ln>
                  <a:noFill/>
                </a:ln>
                <a:solidFill>
                  <a:srgbClr val="009CDE"/>
                </a:solidFill>
                <a:effectLst/>
                <a:uLnTx/>
                <a:uFillTx/>
                <a:latin typeface="Georgia" panose="02040502050405020303" pitchFamily="18" charset="0"/>
                <a:ea typeface="+mn-ea"/>
                <a:cs typeface="+mn-cs"/>
              </a:rPr>
              <a:t>Pharmacy care</a:t>
            </a:r>
          </a:p>
        </p:txBody>
      </p:sp>
      <p:sp>
        <p:nvSpPr>
          <p:cNvPr id="42" name="TextBox 41">
            <a:extLst>
              <a:ext uri="{FF2B5EF4-FFF2-40B4-BE49-F238E27FC236}">
                <a16:creationId xmlns:a16="http://schemas.microsoft.com/office/drawing/2014/main" id="{8AB0F003-B972-3789-FD76-85F2D1F53D51}"/>
              </a:ext>
            </a:extLst>
          </p:cNvPr>
          <p:cNvSpPr txBox="1"/>
          <p:nvPr/>
        </p:nvSpPr>
        <p:spPr>
          <a:xfrm>
            <a:off x="4988041" y="3146820"/>
            <a:ext cx="1003480" cy="184666"/>
          </a:xfrm>
          <a:prstGeom prst="rect">
            <a:avLst/>
          </a:prstGeom>
          <a:noFill/>
        </p:spPr>
        <p:txBody>
          <a:bodyPr wrap="none" lIns="0" tIns="0" rIns="0" bIns="0">
            <a:spAutoFit/>
          </a:bodyPr>
          <a:lstStyle/>
          <a:p>
            <a:pPr marL="0" marR="0" lvl="1" indent="0" algn="l" defTabSz="1219170" rtl="0" eaLnBrk="1" fontAlgn="auto" latinLnBrk="0" hangingPunct="1">
              <a:lnSpc>
                <a:spcPct val="100000"/>
              </a:lnSpc>
              <a:spcBef>
                <a:spcPts val="0"/>
              </a:spcBef>
              <a:spcAft>
                <a:spcPts val="400"/>
              </a:spcAft>
              <a:buClrTx/>
              <a:buSzTx/>
              <a:buFontTx/>
              <a:buNone/>
              <a:tabLst/>
              <a:defRPr/>
            </a:pPr>
            <a:r>
              <a:rPr kumimoji="0" lang="en-IN" sz="1200" b="0" i="0" u="none" strike="noStrike" kern="1200" cap="none" spc="0" normalizeH="0" baseline="0" noProof="0" dirty="0">
                <a:ln>
                  <a:noFill/>
                </a:ln>
                <a:solidFill>
                  <a:srgbClr val="009CDE"/>
                </a:solidFill>
                <a:effectLst/>
                <a:uLnTx/>
                <a:uFillTx/>
                <a:latin typeface="Georgia" panose="02040502050405020303" pitchFamily="18" charset="0"/>
                <a:ea typeface="+mn-ea"/>
                <a:cs typeface="+mn-cs"/>
              </a:rPr>
              <a:t>Pharmacy care</a:t>
            </a:r>
          </a:p>
        </p:txBody>
      </p:sp>
      <p:sp>
        <p:nvSpPr>
          <p:cNvPr id="43" name="TextBox 42">
            <a:extLst>
              <a:ext uri="{FF2B5EF4-FFF2-40B4-BE49-F238E27FC236}">
                <a16:creationId xmlns:a16="http://schemas.microsoft.com/office/drawing/2014/main" id="{F4B3B9BE-E19F-2AC7-9288-1923BFBFD00B}"/>
              </a:ext>
            </a:extLst>
          </p:cNvPr>
          <p:cNvSpPr txBox="1"/>
          <p:nvPr/>
        </p:nvSpPr>
        <p:spPr>
          <a:xfrm>
            <a:off x="7938689" y="2787142"/>
            <a:ext cx="711733" cy="184666"/>
          </a:xfrm>
          <a:prstGeom prst="rect">
            <a:avLst/>
          </a:prstGeom>
          <a:noFill/>
        </p:spPr>
        <p:txBody>
          <a:bodyPr wrap="none" lIns="0" tIns="0" rIns="0" bIns="0">
            <a:spAutoFit/>
          </a:bodyPr>
          <a:lstStyle/>
          <a:p>
            <a:pPr marL="0" marR="0" lvl="1" indent="0" algn="l" defTabSz="1219170" rtl="0" eaLnBrk="1" fontAlgn="auto" latinLnBrk="0" hangingPunct="1">
              <a:lnSpc>
                <a:spcPct val="100000"/>
              </a:lnSpc>
              <a:spcBef>
                <a:spcPts val="0"/>
              </a:spcBef>
              <a:spcAft>
                <a:spcPts val="400"/>
              </a:spcAft>
              <a:buClrTx/>
              <a:buSzTx/>
              <a:buFontTx/>
              <a:buNone/>
              <a:tabLst/>
              <a:defRPr/>
            </a:pPr>
            <a:r>
              <a:rPr kumimoji="0" lang="en-IN" sz="1200" b="0" i="0" u="none" strike="noStrike" kern="1200" cap="none" spc="0" normalizeH="0" baseline="0" noProof="0" dirty="0">
                <a:ln>
                  <a:noFill/>
                </a:ln>
                <a:solidFill>
                  <a:srgbClr val="004F71"/>
                </a:solidFill>
                <a:effectLst/>
                <a:uLnTx/>
                <a:uFillTx/>
                <a:latin typeface="Georgia" panose="02040502050405020303" pitchFamily="18" charset="0"/>
                <a:ea typeface="+mn-ea"/>
                <a:cs typeface="+mn-cs"/>
              </a:rPr>
              <a:t>Usual care</a:t>
            </a:r>
          </a:p>
        </p:txBody>
      </p:sp>
      <p:sp>
        <p:nvSpPr>
          <p:cNvPr id="44" name="TextBox 43">
            <a:extLst>
              <a:ext uri="{FF2B5EF4-FFF2-40B4-BE49-F238E27FC236}">
                <a16:creationId xmlns:a16="http://schemas.microsoft.com/office/drawing/2014/main" id="{6FEA1683-159A-3F06-6070-E3366A38118E}"/>
              </a:ext>
            </a:extLst>
          </p:cNvPr>
          <p:cNvSpPr txBox="1"/>
          <p:nvPr/>
        </p:nvSpPr>
        <p:spPr>
          <a:xfrm>
            <a:off x="7779456" y="3146820"/>
            <a:ext cx="1003480" cy="184666"/>
          </a:xfrm>
          <a:prstGeom prst="rect">
            <a:avLst/>
          </a:prstGeom>
          <a:noFill/>
        </p:spPr>
        <p:txBody>
          <a:bodyPr wrap="none" lIns="0" tIns="0" rIns="0" bIns="0">
            <a:spAutoFit/>
          </a:bodyPr>
          <a:lstStyle/>
          <a:p>
            <a:pPr marL="0" marR="0" lvl="1" indent="0" algn="l" defTabSz="1219170" rtl="0" eaLnBrk="1" fontAlgn="auto" latinLnBrk="0" hangingPunct="1">
              <a:lnSpc>
                <a:spcPct val="100000"/>
              </a:lnSpc>
              <a:spcBef>
                <a:spcPts val="0"/>
              </a:spcBef>
              <a:spcAft>
                <a:spcPts val="400"/>
              </a:spcAft>
              <a:buClrTx/>
              <a:buSzTx/>
              <a:buFontTx/>
              <a:buNone/>
              <a:tabLst/>
              <a:defRPr/>
            </a:pPr>
            <a:r>
              <a:rPr kumimoji="0" lang="en-IN" sz="1200" b="0" i="0" u="none" strike="noStrike" kern="1200" cap="none" spc="0" normalizeH="0" baseline="0" noProof="0" dirty="0">
                <a:ln>
                  <a:noFill/>
                </a:ln>
                <a:solidFill>
                  <a:srgbClr val="009CDE"/>
                </a:solidFill>
                <a:effectLst/>
                <a:uLnTx/>
                <a:uFillTx/>
                <a:latin typeface="Georgia" panose="02040502050405020303" pitchFamily="18" charset="0"/>
                <a:ea typeface="+mn-ea"/>
                <a:cs typeface="+mn-cs"/>
              </a:rPr>
              <a:t>Pharmacy care</a:t>
            </a:r>
          </a:p>
        </p:txBody>
      </p:sp>
      <p:sp>
        <p:nvSpPr>
          <p:cNvPr id="45" name="TextBox 44">
            <a:extLst>
              <a:ext uri="{FF2B5EF4-FFF2-40B4-BE49-F238E27FC236}">
                <a16:creationId xmlns:a16="http://schemas.microsoft.com/office/drawing/2014/main" id="{869056E3-6B7C-2D50-5964-77DE1BB43D41}"/>
              </a:ext>
            </a:extLst>
          </p:cNvPr>
          <p:cNvSpPr txBox="1"/>
          <p:nvPr/>
        </p:nvSpPr>
        <p:spPr>
          <a:xfrm>
            <a:off x="9715629" y="2456542"/>
            <a:ext cx="1880489" cy="553998"/>
          </a:xfrm>
          <a:prstGeom prst="rect">
            <a:avLst/>
          </a:prstGeom>
          <a:noFill/>
        </p:spPr>
        <p:txBody>
          <a:bodyPr wrap="square" lIns="0" tIns="0" rIns="0" bIns="0">
            <a:spAutoFit/>
          </a:bodyPr>
          <a:lstStyle/>
          <a:p>
            <a:pPr marL="0" marR="0" lvl="1" indent="0" algn="ctr" defTabSz="1219170" rtl="0" eaLnBrk="1" fontAlgn="auto" latinLnBrk="0" hangingPunct="1">
              <a:lnSpc>
                <a:spcPct val="100000"/>
              </a:lnSpc>
              <a:spcBef>
                <a:spcPts val="0"/>
              </a:spcBef>
              <a:spcAft>
                <a:spcPts val="400"/>
              </a:spcAft>
              <a:buClrTx/>
              <a:buSzTx/>
              <a:buFontTx/>
              <a:buNone/>
              <a:tabLst/>
              <a:defRPr/>
            </a:pPr>
            <a:r>
              <a:rPr kumimoji="0" lang="en-IN" sz="1200" b="1" i="0" u="none" strike="noStrike" kern="1200" cap="none" spc="0" normalizeH="0" baseline="0" noProof="0" dirty="0">
                <a:ln>
                  <a:noFill/>
                </a:ln>
                <a:solidFill>
                  <a:srgbClr val="004F71"/>
                </a:solidFill>
                <a:effectLst/>
                <a:uLnTx/>
                <a:uFillTx/>
                <a:latin typeface="Georgia" panose="02040502050405020303" pitchFamily="18" charset="0"/>
                <a:ea typeface="+mn-ea"/>
                <a:cs typeface="+mn-cs"/>
              </a:rPr>
              <a:t>21.7%</a:t>
            </a:r>
            <a:br>
              <a:rPr kumimoji="0" lang="en-IN" sz="1200" b="0" i="0" u="none" strike="noStrike" kern="1200" cap="none" spc="0" normalizeH="0" baseline="0" noProof="0" dirty="0">
                <a:ln>
                  <a:noFill/>
                </a:ln>
                <a:solidFill>
                  <a:srgbClr val="000000"/>
                </a:solidFill>
                <a:effectLst/>
                <a:uLnTx/>
                <a:uFillTx/>
                <a:latin typeface="Georgia" panose="02040502050405020303" pitchFamily="18" charset="0"/>
                <a:ea typeface="+mn-ea"/>
                <a:cs typeface="+mn-cs"/>
              </a:rPr>
            </a:br>
            <a:r>
              <a:rPr kumimoji="0" lang="en-IN" sz="1200" b="0" i="0" u="none" strike="noStrike" kern="1200" cap="none" spc="0" normalizeH="0" baseline="0" noProof="0" dirty="0">
                <a:ln>
                  <a:noFill/>
                </a:ln>
                <a:solidFill>
                  <a:srgbClr val="000000"/>
                </a:solidFill>
                <a:effectLst/>
                <a:uLnTx/>
                <a:uFillTx/>
                <a:latin typeface="Georgia" panose="02040502050405020303" pitchFamily="18" charset="0"/>
                <a:ea typeface="+mn-ea"/>
                <a:cs typeface="+mn-cs"/>
              </a:rPr>
              <a:t>(≥80% adherence to all medications)</a:t>
            </a:r>
          </a:p>
        </p:txBody>
      </p:sp>
      <p:sp>
        <p:nvSpPr>
          <p:cNvPr id="46" name="TextBox 45">
            <a:extLst>
              <a:ext uri="{FF2B5EF4-FFF2-40B4-BE49-F238E27FC236}">
                <a16:creationId xmlns:a16="http://schemas.microsoft.com/office/drawing/2014/main" id="{735EE668-938E-0617-5BEF-F06C37B77F6A}"/>
              </a:ext>
            </a:extLst>
          </p:cNvPr>
          <p:cNvSpPr txBox="1"/>
          <p:nvPr/>
        </p:nvSpPr>
        <p:spPr>
          <a:xfrm>
            <a:off x="9713764" y="3136037"/>
            <a:ext cx="1894035" cy="553998"/>
          </a:xfrm>
          <a:prstGeom prst="rect">
            <a:avLst/>
          </a:prstGeom>
          <a:noFill/>
        </p:spPr>
        <p:txBody>
          <a:bodyPr wrap="square" lIns="0" tIns="0" rIns="0" bIns="0">
            <a:spAutoFit/>
          </a:bodyPr>
          <a:lstStyle/>
          <a:p>
            <a:pPr marL="0" marR="0" lvl="1" indent="0" algn="ctr" defTabSz="1219170" rtl="0" eaLnBrk="1" fontAlgn="auto" latinLnBrk="0" hangingPunct="1">
              <a:lnSpc>
                <a:spcPct val="100000"/>
              </a:lnSpc>
              <a:spcBef>
                <a:spcPts val="0"/>
              </a:spcBef>
              <a:spcAft>
                <a:spcPts val="400"/>
              </a:spcAft>
              <a:buClrTx/>
              <a:buSzTx/>
              <a:buFontTx/>
              <a:buNone/>
              <a:tabLst/>
              <a:defRPr/>
            </a:pPr>
            <a:r>
              <a:rPr kumimoji="0" lang="en-IN" sz="1200" b="1" i="0" u="none" strike="noStrike" kern="1200" cap="none" spc="0" normalizeH="0" baseline="0" noProof="0" dirty="0">
                <a:ln>
                  <a:noFill/>
                </a:ln>
                <a:solidFill>
                  <a:srgbClr val="009CDE"/>
                </a:solidFill>
                <a:effectLst/>
                <a:uLnTx/>
                <a:uFillTx/>
                <a:latin typeface="Georgia" panose="02040502050405020303" pitchFamily="18" charset="0"/>
                <a:ea typeface="+mn-ea"/>
                <a:cs typeface="+mn-cs"/>
              </a:rPr>
              <a:t>97.4%</a:t>
            </a:r>
            <a:br>
              <a:rPr kumimoji="0" lang="en-IN" sz="1200" b="0" i="0" u="none" strike="noStrike" kern="1200" cap="none" spc="0" normalizeH="0" baseline="0" noProof="0" dirty="0">
                <a:ln>
                  <a:noFill/>
                </a:ln>
                <a:solidFill>
                  <a:srgbClr val="000000"/>
                </a:solidFill>
                <a:effectLst/>
                <a:uLnTx/>
                <a:uFillTx/>
                <a:latin typeface="Georgia" panose="02040502050405020303" pitchFamily="18" charset="0"/>
                <a:ea typeface="+mn-ea"/>
                <a:cs typeface="+mn-cs"/>
              </a:rPr>
            </a:br>
            <a:r>
              <a:rPr kumimoji="0" lang="en-IN" sz="1200" b="0" i="0" u="none" strike="noStrike" kern="1200" cap="none" spc="0" normalizeH="0" baseline="0" noProof="0" dirty="0">
                <a:ln>
                  <a:noFill/>
                </a:ln>
                <a:solidFill>
                  <a:srgbClr val="000000"/>
                </a:solidFill>
                <a:effectLst/>
                <a:uLnTx/>
                <a:uFillTx/>
                <a:latin typeface="Georgia" panose="02040502050405020303" pitchFamily="18" charset="0"/>
                <a:ea typeface="+mn-ea"/>
                <a:cs typeface="+mn-cs"/>
              </a:rPr>
              <a:t>(≥80% adherence to all medications)</a:t>
            </a:r>
          </a:p>
        </p:txBody>
      </p:sp>
      <p:sp>
        <p:nvSpPr>
          <p:cNvPr id="47" name="TextBox 46">
            <a:extLst>
              <a:ext uri="{FF2B5EF4-FFF2-40B4-BE49-F238E27FC236}">
                <a16:creationId xmlns:a16="http://schemas.microsoft.com/office/drawing/2014/main" id="{4FA31D9A-5878-62D2-3E17-B4A588C4C05F}"/>
              </a:ext>
            </a:extLst>
          </p:cNvPr>
          <p:cNvSpPr txBox="1"/>
          <p:nvPr/>
        </p:nvSpPr>
        <p:spPr>
          <a:xfrm>
            <a:off x="2201970" y="2382504"/>
            <a:ext cx="1104470" cy="184666"/>
          </a:xfrm>
          <a:prstGeom prst="rect">
            <a:avLst/>
          </a:prstGeom>
          <a:noFill/>
        </p:spPr>
        <p:txBody>
          <a:bodyPr wrap="none" lIns="0" tIns="0" rIns="0" bIns="0">
            <a:spAutoFit/>
          </a:bodyPr>
          <a:lstStyle/>
          <a:p>
            <a:pPr marL="0" marR="0" lvl="1" indent="0" algn="l" defTabSz="1219170" rtl="0" eaLnBrk="1" fontAlgn="auto" latinLnBrk="0" hangingPunct="1">
              <a:lnSpc>
                <a:spcPct val="100000"/>
              </a:lnSpc>
              <a:spcBef>
                <a:spcPts val="0"/>
              </a:spcBef>
              <a:spcAft>
                <a:spcPts val="400"/>
              </a:spcAft>
              <a:buClrTx/>
              <a:buSzTx/>
              <a:buFontTx/>
              <a:buNone/>
              <a:tabLst/>
              <a:defRPr/>
            </a:pPr>
            <a:r>
              <a:rPr kumimoji="0" lang="en-IN" sz="1200" b="0" i="0" u="none" strike="noStrike" kern="1200" cap="none" spc="0" normalizeH="0" baseline="0" noProof="0" dirty="0">
                <a:ln>
                  <a:noFill/>
                </a:ln>
                <a:solidFill>
                  <a:srgbClr val="000000"/>
                </a:solidFill>
                <a:effectLst/>
                <a:uLnTx/>
                <a:uFillTx/>
                <a:latin typeface="Georgia" panose="02040502050405020303" pitchFamily="18" charset="0"/>
                <a:ea typeface="+mn-ea"/>
                <a:cs typeface="+mn-cs"/>
              </a:rPr>
              <a:t>RUN IN PHASE</a:t>
            </a:r>
          </a:p>
        </p:txBody>
      </p:sp>
      <p:sp>
        <p:nvSpPr>
          <p:cNvPr id="48" name="TextBox 47">
            <a:extLst>
              <a:ext uri="{FF2B5EF4-FFF2-40B4-BE49-F238E27FC236}">
                <a16:creationId xmlns:a16="http://schemas.microsoft.com/office/drawing/2014/main" id="{67678CDD-27D8-16E6-E222-9E22193B3E44}"/>
              </a:ext>
            </a:extLst>
          </p:cNvPr>
          <p:cNvSpPr txBox="1"/>
          <p:nvPr/>
        </p:nvSpPr>
        <p:spPr>
          <a:xfrm>
            <a:off x="4928196" y="2382504"/>
            <a:ext cx="1112484" cy="184666"/>
          </a:xfrm>
          <a:prstGeom prst="rect">
            <a:avLst/>
          </a:prstGeom>
          <a:noFill/>
        </p:spPr>
        <p:txBody>
          <a:bodyPr wrap="none" lIns="0" tIns="0" rIns="0" bIns="0">
            <a:spAutoFit/>
          </a:bodyPr>
          <a:lstStyle/>
          <a:p>
            <a:pPr marL="0" marR="0" lvl="1" indent="0" algn="l" defTabSz="1219170" rtl="0" eaLnBrk="1" fontAlgn="auto" latinLnBrk="0" hangingPunct="1">
              <a:lnSpc>
                <a:spcPct val="100000"/>
              </a:lnSpc>
              <a:spcBef>
                <a:spcPts val="0"/>
              </a:spcBef>
              <a:spcAft>
                <a:spcPts val="400"/>
              </a:spcAft>
              <a:buClrTx/>
              <a:buSzTx/>
              <a:buFontTx/>
              <a:buNone/>
              <a:tabLst/>
              <a:defRPr/>
            </a:pPr>
            <a:r>
              <a:rPr kumimoji="0" lang="en-IN" sz="1200" b="0" i="0" u="none" strike="noStrike" kern="1200" cap="none" spc="0" normalizeH="0" baseline="0" noProof="0" dirty="0">
                <a:ln>
                  <a:noFill/>
                </a:ln>
                <a:solidFill>
                  <a:srgbClr val="000000"/>
                </a:solidFill>
                <a:effectLst/>
                <a:uLnTx/>
                <a:uFillTx/>
                <a:latin typeface="Georgia" panose="02040502050405020303" pitchFamily="18" charset="0"/>
                <a:ea typeface="+mn-ea"/>
                <a:cs typeface="+mn-cs"/>
              </a:rPr>
              <a:t>PHASE 1 (8 </a:t>
            </a:r>
            <a:r>
              <a:rPr kumimoji="0" lang="en-IN" sz="1200" b="0" i="0" u="none" strike="noStrike" kern="1200" cap="none" spc="0" normalizeH="0" baseline="0" noProof="0" dirty="0" err="1">
                <a:ln>
                  <a:noFill/>
                </a:ln>
                <a:solidFill>
                  <a:srgbClr val="000000"/>
                </a:solidFill>
                <a:effectLst/>
                <a:uLnTx/>
                <a:uFillTx/>
                <a:latin typeface="Georgia" panose="02040502050405020303" pitchFamily="18" charset="0"/>
                <a:ea typeface="+mn-ea"/>
                <a:cs typeface="+mn-cs"/>
              </a:rPr>
              <a:t>mo</a:t>
            </a:r>
            <a:r>
              <a:rPr kumimoji="0" lang="en-IN" sz="1200" b="0" i="0" u="none" strike="noStrike" kern="1200" cap="none" spc="0" normalizeH="0" baseline="0" noProof="0" dirty="0">
                <a:ln>
                  <a:noFill/>
                </a:ln>
                <a:solidFill>
                  <a:srgbClr val="000000"/>
                </a:solidFill>
                <a:effectLst/>
                <a:uLnTx/>
                <a:uFillTx/>
                <a:latin typeface="Georgia" panose="02040502050405020303" pitchFamily="18" charset="0"/>
                <a:ea typeface="+mn-ea"/>
                <a:cs typeface="+mn-cs"/>
              </a:rPr>
              <a:t>)</a:t>
            </a:r>
          </a:p>
        </p:txBody>
      </p:sp>
      <p:sp>
        <p:nvSpPr>
          <p:cNvPr id="49" name="TextBox 48">
            <a:extLst>
              <a:ext uri="{FF2B5EF4-FFF2-40B4-BE49-F238E27FC236}">
                <a16:creationId xmlns:a16="http://schemas.microsoft.com/office/drawing/2014/main" id="{759695F9-28A3-47F9-208C-4438E75D0DC0}"/>
              </a:ext>
            </a:extLst>
          </p:cNvPr>
          <p:cNvSpPr txBox="1"/>
          <p:nvPr/>
        </p:nvSpPr>
        <p:spPr>
          <a:xfrm>
            <a:off x="7662970" y="2382504"/>
            <a:ext cx="1215076" cy="184666"/>
          </a:xfrm>
          <a:prstGeom prst="rect">
            <a:avLst/>
          </a:prstGeom>
          <a:noFill/>
        </p:spPr>
        <p:txBody>
          <a:bodyPr wrap="none" lIns="0" tIns="0" rIns="0" bIns="0">
            <a:spAutoFit/>
          </a:bodyPr>
          <a:lstStyle/>
          <a:p>
            <a:pPr marL="0" marR="0" lvl="1" indent="0" algn="l" defTabSz="1219170" rtl="0" eaLnBrk="1" fontAlgn="auto" latinLnBrk="0" hangingPunct="1">
              <a:lnSpc>
                <a:spcPct val="100000"/>
              </a:lnSpc>
              <a:spcBef>
                <a:spcPts val="0"/>
              </a:spcBef>
              <a:spcAft>
                <a:spcPts val="400"/>
              </a:spcAft>
              <a:buClrTx/>
              <a:buSzTx/>
              <a:buFontTx/>
              <a:buNone/>
              <a:tabLst/>
              <a:defRPr/>
            </a:pPr>
            <a:r>
              <a:rPr kumimoji="0" lang="en-IN" sz="1200" b="0" i="0" u="none" strike="noStrike" kern="1200" cap="none" spc="0" normalizeH="0" baseline="0" noProof="0" dirty="0">
                <a:ln>
                  <a:noFill/>
                </a:ln>
                <a:solidFill>
                  <a:srgbClr val="000000"/>
                </a:solidFill>
                <a:effectLst/>
                <a:uLnTx/>
                <a:uFillTx/>
                <a:latin typeface="Georgia" panose="02040502050405020303" pitchFamily="18" charset="0"/>
                <a:ea typeface="+mn-ea"/>
                <a:cs typeface="+mn-cs"/>
              </a:rPr>
              <a:t>PHASE 2 (24 </a:t>
            </a:r>
            <a:r>
              <a:rPr kumimoji="0" lang="en-IN" sz="1200" b="0" i="0" u="none" strike="noStrike" kern="1200" cap="none" spc="0" normalizeH="0" baseline="0" noProof="0" dirty="0" err="1">
                <a:ln>
                  <a:noFill/>
                </a:ln>
                <a:solidFill>
                  <a:srgbClr val="000000"/>
                </a:solidFill>
                <a:effectLst/>
                <a:uLnTx/>
                <a:uFillTx/>
                <a:latin typeface="Georgia" panose="02040502050405020303" pitchFamily="18" charset="0"/>
                <a:ea typeface="+mn-ea"/>
                <a:cs typeface="+mn-cs"/>
              </a:rPr>
              <a:t>mo</a:t>
            </a:r>
            <a:r>
              <a:rPr kumimoji="0" lang="en-IN" sz="1200" b="0" i="0" u="none" strike="noStrike" kern="1200" cap="none" spc="0" normalizeH="0" baseline="0" noProof="0" dirty="0">
                <a:ln>
                  <a:noFill/>
                </a:ln>
                <a:solidFill>
                  <a:srgbClr val="000000"/>
                </a:solidFill>
                <a:effectLst/>
                <a:uLnTx/>
                <a:uFillTx/>
                <a:latin typeface="Georgia" panose="02040502050405020303" pitchFamily="18" charset="0"/>
                <a:ea typeface="+mn-ea"/>
                <a:cs typeface="+mn-cs"/>
              </a:rPr>
              <a:t>)</a:t>
            </a:r>
          </a:p>
        </p:txBody>
      </p:sp>
      <p:cxnSp>
        <p:nvCxnSpPr>
          <p:cNvPr id="50" name="Straight Connector 49">
            <a:extLst>
              <a:ext uri="{FF2B5EF4-FFF2-40B4-BE49-F238E27FC236}">
                <a16:creationId xmlns:a16="http://schemas.microsoft.com/office/drawing/2014/main" id="{6DF81D92-5815-298C-DB93-BBE1C718ACA8}"/>
              </a:ext>
            </a:extLst>
          </p:cNvPr>
          <p:cNvCxnSpPr>
            <a:cxnSpLocks/>
            <a:stCxn id="36" idx="1"/>
            <a:endCxn id="36" idx="3"/>
          </p:cNvCxnSpPr>
          <p:nvPr/>
        </p:nvCxnSpPr>
        <p:spPr>
          <a:xfrm>
            <a:off x="2032639" y="3066382"/>
            <a:ext cx="7535332"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61" name="Group 60">
            <a:extLst>
              <a:ext uri="{FF2B5EF4-FFF2-40B4-BE49-F238E27FC236}">
                <a16:creationId xmlns:a16="http://schemas.microsoft.com/office/drawing/2014/main" id="{FD31D2AA-5FCD-C753-4941-21593684DF16}"/>
              </a:ext>
            </a:extLst>
          </p:cNvPr>
          <p:cNvGrpSpPr/>
          <p:nvPr/>
        </p:nvGrpSpPr>
        <p:grpSpPr>
          <a:xfrm>
            <a:off x="2692397" y="3466236"/>
            <a:ext cx="207436" cy="207436"/>
            <a:chOff x="2692397" y="3466236"/>
            <a:chExt cx="207436" cy="207436"/>
          </a:xfrm>
        </p:grpSpPr>
        <p:sp>
          <p:nvSpPr>
            <p:cNvPr id="52" name="Oval 51">
              <a:extLst>
                <a:ext uri="{FF2B5EF4-FFF2-40B4-BE49-F238E27FC236}">
                  <a16:creationId xmlns:a16="http://schemas.microsoft.com/office/drawing/2014/main" id="{3440C04D-8563-0D74-E063-7704AF360B01}"/>
                </a:ext>
              </a:extLst>
            </p:cNvPr>
            <p:cNvSpPr/>
            <p:nvPr/>
          </p:nvSpPr>
          <p:spPr>
            <a:xfrm>
              <a:off x="2692397" y="3466236"/>
              <a:ext cx="207436" cy="207436"/>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53" name="Arrow: Chevron 52">
              <a:extLst>
                <a:ext uri="{FF2B5EF4-FFF2-40B4-BE49-F238E27FC236}">
                  <a16:creationId xmlns:a16="http://schemas.microsoft.com/office/drawing/2014/main" id="{DE9D2712-4426-AC00-E0A7-F944ED70969C}"/>
                </a:ext>
              </a:extLst>
            </p:cNvPr>
            <p:cNvSpPr/>
            <p:nvPr/>
          </p:nvSpPr>
          <p:spPr>
            <a:xfrm rot="5400000">
              <a:off x="2757753" y="3507524"/>
              <a:ext cx="76725" cy="124861"/>
            </a:xfrm>
            <a:prstGeom prst="chevron">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1200" b="0" i="0" u="none" strike="noStrike" kern="1200" cap="none" spc="0" normalizeH="0" baseline="0" noProof="0" dirty="0">
                <a:ln>
                  <a:noFill/>
                </a:ln>
                <a:solidFill>
                  <a:srgbClr val="000000"/>
                </a:solidFill>
                <a:effectLst/>
                <a:uLnTx/>
                <a:uFillTx/>
                <a:latin typeface="Calibri"/>
                <a:ea typeface="+mn-ea"/>
                <a:cs typeface="+mn-cs"/>
              </a:endParaRPr>
            </a:p>
          </p:txBody>
        </p:sp>
      </p:grpSp>
      <p:sp>
        <p:nvSpPr>
          <p:cNvPr id="57" name="TextBox 56">
            <a:extLst>
              <a:ext uri="{FF2B5EF4-FFF2-40B4-BE49-F238E27FC236}">
                <a16:creationId xmlns:a16="http://schemas.microsoft.com/office/drawing/2014/main" id="{BA4572F1-7662-41B4-7A2D-FE845EA358F5}"/>
              </a:ext>
            </a:extLst>
          </p:cNvPr>
          <p:cNvSpPr txBox="1"/>
          <p:nvPr/>
        </p:nvSpPr>
        <p:spPr>
          <a:xfrm>
            <a:off x="1929230" y="3763233"/>
            <a:ext cx="1773767" cy="553998"/>
          </a:xfrm>
          <a:prstGeom prst="rect">
            <a:avLst/>
          </a:prstGeom>
          <a:noFill/>
        </p:spPr>
        <p:txBody>
          <a:bodyPr wrap="square" lIns="0" tIns="0" rIns="0" bIns="0">
            <a:spAutoFit/>
          </a:bodyPr>
          <a:lstStyle/>
          <a:p>
            <a:pPr marL="0" marR="0" lvl="1" indent="0" algn="ctr" defTabSz="1219170" rtl="0" eaLnBrk="1" fontAlgn="auto" latinLnBrk="0" hangingPunct="1">
              <a:lnSpc>
                <a:spcPct val="100000"/>
              </a:lnSpc>
              <a:spcBef>
                <a:spcPts val="0"/>
              </a:spcBef>
              <a:spcAft>
                <a:spcPts val="400"/>
              </a:spcAft>
              <a:buClrTx/>
              <a:buSzTx/>
              <a:buFontTx/>
              <a:buNone/>
              <a:tabLst/>
              <a:defRPr/>
            </a:pPr>
            <a:r>
              <a:rPr kumimoji="0" lang="en-IN" sz="1200" b="0" i="0" u="none" strike="noStrike" kern="1200" cap="none" spc="0" normalizeH="0" baseline="0" noProof="0" dirty="0">
                <a:ln>
                  <a:noFill/>
                </a:ln>
                <a:solidFill>
                  <a:srgbClr val="000000"/>
                </a:solidFill>
                <a:effectLst/>
                <a:uLnTx/>
                <a:uFillTx/>
                <a:latin typeface="Georgia" panose="02040502050405020303" pitchFamily="18" charset="0"/>
                <a:ea typeface="+mn-ea"/>
                <a:cs typeface="+mn-cs"/>
              </a:rPr>
              <a:t>5%</a:t>
            </a:r>
            <a:br>
              <a:rPr kumimoji="0" lang="en-IN" sz="1200" b="0" i="0" u="none" strike="noStrike" kern="1200" cap="none" spc="0" normalizeH="0" baseline="0" noProof="0" dirty="0">
                <a:ln>
                  <a:noFill/>
                </a:ln>
                <a:solidFill>
                  <a:srgbClr val="000000"/>
                </a:solidFill>
                <a:effectLst/>
                <a:uLnTx/>
                <a:uFillTx/>
                <a:latin typeface="Georgia" panose="02040502050405020303" pitchFamily="18" charset="0"/>
                <a:ea typeface="+mn-ea"/>
                <a:cs typeface="+mn-cs"/>
              </a:rPr>
            </a:br>
            <a:r>
              <a:rPr kumimoji="0" lang="en-IN" sz="1200" b="0" i="0" u="none" strike="noStrike" kern="1200" cap="none" spc="0" normalizeH="0" baseline="0" noProof="0" dirty="0">
                <a:ln>
                  <a:noFill/>
                </a:ln>
                <a:solidFill>
                  <a:srgbClr val="000000"/>
                </a:solidFill>
                <a:effectLst/>
                <a:uLnTx/>
                <a:uFillTx/>
                <a:latin typeface="Georgia" panose="02040502050405020303" pitchFamily="18" charset="0"/>
                <a:ea typeface="+mn-ea"/>
                <a:cs typeface="+mn-cs"/>
              </a:rPr>
              <a:t>(≥80% adherence to all medications)</a:t>
            </a:r>
          </a:p>
        </p:txBody>
      </p:sp>
      <p:sp>
        <p:nvSpPr>
          <p:cNvPr id="58" name="TextBox 57">
            <a:extLst>
              <a:ext uri="{FF2B5EF4-FFF2-40B4-BE49-F238E27FC236}">
                <a16:creationId xmlns:a16="http://schemas.microsoft.com/office/drawing/2014/main" id="{79B6ACAA-5C2B-FAB3-133C-A93DCF079B8C}"/>
              </a:ext>
            </a:extLst>
          </p:cNvPr>
          <p:cNvSpPr txBox="1"/>
          <p:nvPr/>
        </p:nvSpPr>
        <p:spPr>
          <a:xfrm>
            <a:off x="4651658" y="3763233"/>
            <a:ext cx="1786544" cy="553998"/>
          </a:xfrm>
          <a:prstGeom prst="rect">
            <a:avLst/>
          </a:prstGeom>
          <a:noFill/>
        </p:spPr>
        <p:txBody>
          <a:bodyPr wrap="square" lIns="0" tIns="0" rIns="0" bIns="0">
            <a:spAutoFit/>
          </a:bodyPr>
          <a:lstStyle/>
          <a:p>
            <a:pPr marL="0" marR="0" lvl="1" indent="0" algn="ctr" defTabSz="1219170" rtl="0" eaLnBrk="1" fontAlgn="auto" latinLnBrk="0" hangingPunct="1">
              <a:lnSpc>
                <a:spcPct val="100000"/>
              </a:lnSpc>
              <a:spcBef>
                <a:spcPts val="0"/>
              </a:spcBef>
              <a:spcAft>
                <a:spcPts val="400"/>
              </a:spcAft>
              <a:buClrTx/>
              <a:buSzTx/>
              <a:buFontTx/>
              <a:buNone/>
              <a:tabLst/>
              <a:defRPr/>
            </a:pPr>
            <a:r>
              <a:rPr kumimoji="0" lang="en-IN" sz="1200" b="0" i="0" u="none" strike="noStrike" kern="1200" cap="none" spc="0" normalizeH="0" baseline="0" noProof="0" dirty="0">
                <a:ln>
                  <a:noFill/>
                </a:ln>
                <a:solidFill>
                  <a:srgbClr val="000000"/>
                </a:solidFill>
                <a:effectLst/>
                <a:uLnTx/>
                <a:uFillTx/>
                <a:latin typeface="Georgia" panose="02040502050405020303" pitchFamily="18" charset="0"/>
                <a:ea typeface="+mn-ea"/>
                <a:cs typeface="+mn-cs"/>
              </a:rPr>
              <a:t>98.7%</a:t>
            </a:r>
            <a:br>
              <a:rPr kumimoji="0" lang="en-IN" sz="1200" b="0" i="0" u="none" strike="noStrike" kern="1200" cap="none" spc="0" normalizeH="0" baseline="0" noProof="0" dirty="0">
                <a:ln>
                  <a:noFill/>
                </a:ln>
                <a:solidFill>
                  <a:srgbClr val="000000"/>
                </a:solidFill>
                <a:effectLst/>
                <a:uLnTx/>
                <a:uFillTx/>
                <a:latin typeface="Georgia" panose="02040502050405020303" pitchFamily="18" charset="0"/>
                <a:ea typeface="+mn-ea"/>
                <a:cs typeface="+mn-cs"/>
              </a:rPr>
            </a:br>
            <a:r>
              <a:rPr kumimoji="0" lang="en-IN" sz="1200" b="0" i="0" u="none" strike="noStrike" kern="1200" cap="none" spc="0" normalizeH="0" baseline="0" noProof="0" dirty="0">
                <a:ln>
                  <a:noFill/>
                </a:ln>
                <a:solidFill>
                  <a:srgbClr val="000000"/>
                </a:solidFill>
                <a:effectLst/>
                <a:uLnTx/>
                <a:uFillTx/>
                <a:latin typeface="Georgia" panose="02040502050405020303" pitchFamily="18" charset="0"/>
                <a:ea typeface="+mn-ea"/>
                <a:cs typeface="+mn-cs"/>
              </a:rPr>
              <a:t>(≥80% adherence to all medications)</a:t>
            </a:r>
          </a:p>
        </p:txBody>
      </p:sp>
      <p:pic>
        <p:nvPicPr>
          <p:cNvPr id="59" name="Picture 2">
            <a:extLst>
              <a:ext uri="{FF2B5EF4-FFF2-40B4-BE49-F238E27FC236}">
                <a16:creationId xmlns:a16="http://schemas.microsoft.com/office/drawing/2014/main" id="{CF256B5A-5B97-0F00-CF9F-A9A9B8B8BEF2}"/>
              </a:ext>
            </a:extLst>
          </p:cNvPr>
          <p:cNvPicPr>
            <a:picLocks noChangeAspect="1" noChangeArrowheads="1"/>
          </p:cNvPicPr>
          <p:nvPr/>
        </p:nvPicPr>
        <p:blipFill rotWithShape="1">
          <a:blip r:embed="rId5" cstate="screen">
            <a:clrChange>
              <a:clrFrom>
                <a:srgbClr val="FFFFFF"/>
              </a:clrFrom>
              <a:clrTo>
                <a:srgbClr val="FFFFFF">
                  <a:alpha val="0"/>
                </a:srgbClr>
              </a:clrTo>
            </a:clrChange>
            <a:extLst>
              <a:ext uri="{28A0092B-C50C-407E-A947-70E740481C1C}">
                <a14:useLocalDpi xmlns:a14="http://schemas.microsoft.com/office/drawing/2010/main" val="0"/>
              </a:ext>
            </a:extLst>
          </a:blip>
          <a:srcRect r="18038"/>
          <a:stretch>
            <a:fillRect/>
          </a:stretch>
        </p:blipFill>
        <p:spPr bwMode="auto">
          <a:xfrm>
            <a:off x="7480300" y="3878794"/>
            <a:ext cx="3120117" cy="207190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62" name="Group 61">
            <a:extLst>
              <a:ext uri="{FF2B5EF4-FFF2-40B4-BE49-F238E27FC236}">
                <a16:creationId xmlns:a16="http://schemas.microsoft.com/office/drawing/2014/main" id="{4370EAF0-7021-2DFB-BA88-BF1FE380742A}"/>
              </a:ext>
            </a:extLst>
          </p:cNvPr>
          <p:cNvGrpSpPr/>
          <p:nvPr/>
        </p:nvGrpSpPr>
        <p:grpSpPr>
          <a:xfrm>
            <a:off x="5442970" y="3466236"/>
            <a:ext cx="207436" cy="207436"/>
            <a:chOff x="2692397" y="3466236"/>
            <a:chExt cx="207436" cy="207436"/>
          </a:xfrm>
        </p:grpSpPr>
        <p:sp>
          <p:nvSpPr>
            <p:cNvPr id="63" name="Oval 62">
              <a:extLst>
                <a:ext uri="{FF2B5EF4-FFF2-40B4-BE49-F238E27FC236}">
                  <a16:creationId xmlns:a16="http://schemas.microsoft.com/office/drawing/2014/main" id="{7429C2B5-8A86-87B0-97B0-068F9A593491}"/>
                </a:ext>
              </a:extLst>
            </p:cNvPr>
            <p:cNvSpPr/>
            <p:nvPr/>
          </p:nvSpPr>
          <p:spPr>
            <a:xfrm>
              <a:off x="2692397" y="3466236"/>
              <a:ext cx="207436" cy="207436"/>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64" name="Arrow: Chevron 63">
              <a:extLst>
                <a:ext uri="{FF2B5EF4-FFF2-40B4-BE49-F238E27FC236}">
                  <a16:creationId xmlns:a16="http://schemas.microsoft.com/office/drawing/2014/main" id="{AFA8872D-F1A0-078D-EB9B-775792A835F1}"/>
                </a:ext>
              </a:extLst>
            </p:cNvPr>
            <p:cNvSpPr/>
            <p:nvPr/>
          </p:nvSpPr>
          <p:spPr>
            <a:xfrm rot="5400000">
              <a:off x="2757753" y="3507524"/>
              <a:ext cx="76725" cy="124861"/>
            </a:xfrm>
            <a:prstGeom prst="chevron">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1200" b="0" i="0" u="none" strike="noStrike" kern="1200" cap="none" spc="0" normalizeH="0" baseline="0" noProof="0" dirty="0">
                <a:ln>
                  <a:noFill/>
                </a:ln>
                <a:solidFill>
                  <a:srgbClr val="000000"/>
                </a:solidFill>
                <a:effectLst/>
                <a:uLnTx/>
                <a:uFillTx/>
                <a:latin typeface="Calibri"/>
                <a:ea typeface="+mn-ea"/>
                <a:cs typeface="+mn-cs"/>
              </a:endParaRPr>
            </a:p>
          </p:txBody>
        </p:sp>
      </p:grpSp>
      <p:sp>
        <p:nvSpPr>
          <p:cNvPr id="65" name="Rectangle 64">
            <a:extLst>
              <a:ext uri="{FF2B5EF4-FFF2-40B4-BE49-F238E27FC236}">
                <a16:creationId xmlns:a16="http://schemas.microsoft.com/office/drawing/2014/main" id="{1F572EFC-9AD0-2853-DA17-53D008745456}"/>
              </a:ext>
            </a:extLst>
          </p:cNvPr>
          <p:cNvSpPr/>
          <p:nvPr/>
        </p:nvSpPr>
        <p:spPr>
          <a:xfrm flipH="1" flipV="1">
            <a:off x="670560" y="4435687"/>
            <a:ext cx="5767641" cy="1480199"/>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66" name="TextBox 65">
            <a:extLst>
              <a:ext uri="{FF2B5EF4-FFF2-40B4-BE49-F238E27FC236}">
                <a16:creationId xmlns:a16="http://schemas.microsoft.com/office/drawing/2014/main" id="{31688C21-9ACC-1750-C79E-3E76D36D12C6}"/>
              </a:ext>
            </a:extLst>
          </p:cNvPr>
          <p:cNvSpPr txBox="1"/>
          <p:nvPr/>
        </p:nvSpPr>
        <p:spPr>
          <a:xfrm>
            <a:off x="793087" y="4580752"/>
            <a:ext cx="5645114" cy="1097736"/>
          </a:xfrm>
          <a:prstGeom prst="rect">
            <a:avLst/>
          </a:prstGeom>
          <a:noFill/>
        </p:spPr>
        <p:txBody>
          <a:bodyPr wrap="square" lIns="0" tIns="0" rIns="0" bIns="0">
            <a:spAutoFit/>
          </a:bodyPr>
          <a:lstStyle/>
          <a:p>
            <a:pPr marL="0" marR="0" lvl="1" indent="0" algn="l" defTabSz="1219170" rtl="0" eaLnBrk="1" fontAlgn="auto" latinLnBrk="0" hangingPunct="1">
              <a:lnSpc>
                <a:spcPct val="100000"/>
              </a:lnSpc>
              <a:spcBef>
                <a:spcPts val="0"/>
              </a:spcBef>
              <a:spcAft>
                <a:spcPts val="400"/>
              </a:spcAft>
              <a:buClrTx/>
              <a:buSzTx/>
              <a:buFontTx/>
              <a:buNone/>
              <a:tabLst/>
              <a:defRPr/>
            </a:pPr>
            <a:r>
              <a:rPr kumimoji="0" lang="en-IN" sz="1200" b="0" i="0" u="none" strike="noStrike" kern="1200" cap="none" spc="0" normalizeH="0" baseline="0" noProof="0" dirty="0">
                <a:ln>
                  <a:noFill/>
                </a:ln>
                <a:solidFill>
                  <a:srgbClr val="000000"/>
                </a:solidFill>
                <a:effectLst/>
                <a:uLnTx/>
                <a:uFillTx/>
                <a:latin typeface="Georgia"/>
                <a:ea typeface="+mn-ea"/>
                <a:cs typeface="+mn-cs"/>
              </a:rPr>
              <a:t>Interventions</a:t>
            </a:r>
          </a:p>
          <a:p>
            <a:pPr marL="226478" marR="0" lvl="1" indent="-226478" algn="l" defTabSz="1219170" rtl="0" eaLnBrk="1" fontAlgn="auto" latinLnBrk="0" hangingPunct="1">
              <a:lnSpc>
                <a:spcPct val="100000"/>
              </a:lnSpc>
              <a:spcBef>
                <a:spcPts val="0"/>
              </a:spcBef>
              <a:spcAft>
                <a:spcPts val="1200"/>
              </a:spcAft>
              <a:buClrTx/>
              <a:buSzTx/>
              <a:buFont typeface="Arial" panose="020B0604020202020204" pitchFamily="34" charset="0"/>
              <a:buChar char="•"/>
              <a:tabLst/>
              <a:defRPr/>
            </a:pPr>
            <a:r>
              <a:rPr kumimoji="0" lang="en-IN" sz="1200" b="0" i="0" u="none" strike="noStrike" kern="1200" cap="none" spc="0" normalizeH="0" baseline="0" noProof="0" dirty="0">
                <a:ln>
                  <a:noFill/>
                </a:ln>
                <a:solidFill>
                  <a:srgbClr val="000000"/>
                </a:solidFill>
                <a:effectLst/>
                <a:uLnTx/>
                <a:uFillTx/>
                <a:latin typeface="Georgia"/>
                <a:ea typeface="+mn-ea"/>
                <a:cs typeface="+mn-cs"/>
              </a:rPr>
              <a:t>Individualized medication education (using standardized scripts)</a:t>
            </a:r>
          </a:p>
          <a:p>
            <a:pPr marL="226478" marR="0" lvl="1" indent="-226478" algn="l" defTabSz="1219170" rtl="0" eaLnBrk="1" fontAlgn="auto" latinLnBrk="0" hangingPunct="1">
              <a:lnSpc>
                <a:spcPct val="100000"/>
              </a:lnSpc>
              <a:spcBef>
                <a:spcPts val="0"/>
              </a:spcBef>
              <a:spcAft>
                <a:spcPts val="1200"/>
              </a:spcAft>
              <a:buClrTx/>
              <a:buSzTx/>
              <a:buFont typeface="Arial" panose="020B0604020202020204" pitchFamily="34" charset="0"/>
              <a:buChar char="•"/>
              <a:tabLst/>
              <a:defRPr/>
            </a:pPr>
            <a:r>
              <a:rPr kumimoji="0" lang="en-IN" sz="1200" b="0" i="0" u="none" strike="noStrike" kern="1200" cap="none" spc="0" normalizeH="0" baseline="0" noProof="0" dirty="0">
                <a:ln>
                  <a:noFill/>
                </a:ln>
                <a:solidFill>
                  <a:srgbClr val="000000"/>
                </a:solidFill>
                <a:effectLst/>
                <a:uLnTx/>
                <a:uFillTx/>
                <a:latin typeface="Georgia"/>
                <a:ea typeface="+mn-ea"/>
                <a:cs typeface="+mn-cs"/>
              </a:rPr>
              <a:t>Medications dispensed using an adherence aid (blister packs)</a:t>
            </a:r>
          </a:p>
          <a:p>
            <a:pPr marL="226478" marR="0" lvl="1" indent="-226478" algn="l" defTabSz="1219170" rtl="0" eaLnBrk="1" fontAlgn="auto" latinLnBrk="0" hangingPunct="1">
              <a:lnSpc>
                <a:spcPct val="100000"/>
              </a:lnSpc>
              <a:spcBef>
                <a:spcPts val="0"/>
              </a:spcBef>
              <a:spcAft>
                <a:spcPts val="1200"/>
              </a:spcAft>
              <a:buClrTx/>
              <a:buSzTx/>
              <a:buFont typeface="Arial" panose="020B0604020202020204" pitchFamily="34" charset="0"/>
              <a:buChar char="•"/>
              <a:tabLst/>
              <a:defRPr/>
            </a:pPr>
            <a:r>
              <a:rPr kumimoji="0" lang="en-IN" sz="1200" b="0" i="0" u="none" strike="noStrike" kern="1200" cap="none" spc="0" normalizeH="0" baseline="0" noProof="0" dirty="0">
                <a:ln>
                  <a:noFill/>
                </a:ln>
                <a:solidFill>
                  <a:srgbClr val="000000"/>
                </a:solidFill>
                <a:effectLst/>
                <a:uLnTx/>
                <a:uFillTx/>
                <a:latin typeface="Georgia"/>
                <a:ea typeface="+mn-ea"/>
                <a:cs typeface="+mn-cs"/>
              </a:rPr>
              <a:t>Regular follow-up with clinical pharmacists every 2 months </a:t>
            </a:r>
          </a:p>
        </p:txBody>
      </p:sp>
      <p:sp>
        <p:nvSpPr>
          <p:cNvPr id="3" name="Text Placeholder 7">
            <a:extLst>
              <a:ext uri="{FF2B5EF4-FFF2-40B4-BE49-F238E27FC236}">
                <a16:creationId xmlns:a16="http://schemas.microsoft.com/office/drawing/2014/main" id="{B303A2C5-D8C4-8C27-AE98-EAC834C091E9}"/>
              </a:ext>
            </a:extLst>
          </p:cNvPr>
          <p:cNvSpPr txBox="1">
            <a:spLocks/>
          </p:cNvSpPr>
          <p:nvPr/>
        </p:nvSpPr>
        <p:spPr>
          <a:xfrm>
            <a:off x="670560" y="6270893"/>
            <a:ext cx="10035538" cy="237757"/>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Kolandaivelu</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K, Leiden BB, O'Gara PT, Bhatt DL. Non-adherence to cardiovascular medications.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Eur</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Heart J. 2014 Dec 7;35(46):3267-76. </a:t>
            </a:r>
          </a:p>
        </p:txBody>
      </p:sp>
      <p:sp>
        <p:nvSpPr>
          <p:cNvPr id="6" name="TextBox 5">
            <a:extLst>
              <a:ext uri="{FF2B5EF4-FFF2-40B4-BE49-F238E27FC236}">
                <a16:creationId xmlns:a16="http://schemas.microsoft.com/office/drawing/2014/main" id="{2AE1DBE8-493C-DA4D-D05F-D15636883E1F}"/>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GLO2208854</a:t>
            </a:r>
          </a:p>
        </p:txBody>
      </p:sp>
    </p:spTree>
    <p:extLst>
      <p:ext uri="{BB962C8B-B14F-4D97-AF65-F5344CB8AC3E}">
        <p14:creationId xmlns:p14="http://schemas.microsoft.com/office/powerpoint/2010/main" val="229429864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509"/>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7BC7D00D-56C4-86E9-5D48-1234F730DB80}"/>
              </a:ext>
            </a:extLst>
          </p:cNvPr>
          <p:cNvGraphicFramePr>
            <a:graphicFrameLocks noChangeAspect="1"/>
          </p:cNvGraphicFramePr>
          <p:nvPr>
            <p:custDataLst>
              <p:tags r:id="rId1"/>
            </p:custDataLst>
            <p:extLst>
              <p:ext uri="{D42A27DB-BD31-4B8C-83A1-F6EECF244321}">
                <p14:modId xmlns:p14="http://schemas.microsoft.com/office/powerpoint/2010/main" val="377735413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4" progId="TCLayout.ActiveDocument.1">
                  <p:embed/>
                </p:oleObj>
              </mc:Choice>
              <mc:Fallback>
                <p:oleObj name="think-cell Slide" r:id="rId4" imgW="395" imgH="394" progId="TCLayout.ActiveDocument.1">
                  <p:embed/>
                  <p:pic>
                    <p:nvPicPr>
                      <p:cNvPr id="3" name="think-cell data - do not delete" hidden="1">
                        <a:extLst>
                          <a:ext uri="{FF2B5EF4-FFF2-40B4-BE49-F238E27FC236}">
                            <a16:creationId xmlns:a16="http://schemas.microsoft.com/office/drawing/2014/main" id="{7BC7D00D-56C4-86E9-5D48-1234F730DB80}"/>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513" name="Google Shape;513;p13"/>
          <p:cNvSpPr/>
          <p:nvPr/>
        </p:nvSpPr>
        <p:spPr>
          <a:xfrm>
            <a:off x="2605659" y="2446019"/>
            <a:ext cx="215385" cy="2617047"/>
          </a:xfrm>
          <a:custGeom>
            <a:avLst/>
            <a:gdLst/>
            <a:ahLst/>
            <a:cxnLst/>
            <a:rect l="l" t="t" r="r" b="b"/>
            <a:pathLst>
              <a:path w="121368" h="2578915" extrusionOk="0">
                <a:moveTo>
                  <a:pt x="0" y="2578915"/>
                </a:moveTo>
                <a:cubicBezTo>
                  <a:pt x="947" y="1719277"/>
                  <a:pt x="8336" y="859638"/>
                  <a:pt x="9283" y="0"/>
                </a:cubicBezTo>
                <a:lnTo>
                  <a:pt x="121368" y="2571295"/>
                </a:lnTo>
                <a:lnTo>
                  <a:pt x="0" y="2578915"/>
                </a:lnTo>
                <a:close/>
              </a:path>
            </a:pathLst>
          </a:custGeom>
          <a:gradFill>
            <a:gsLst>
              <a:gs pos="0">
                <a:srgbClr val="000000">
                  <a:alpha val="784"/>
                </a:srgbClr>
              </a:gs>
              <a:gs pos="100000">
                <a:srgbClr val="000000">
                  <a:alpha val="29803"/>
                </a:srgbClr>
              </a:gs>
            </a:gsLst>
            <a:lin ang="10800000" scaled="0"/>
          </a:gra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1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14" name="Google Shape;514;p13"/>
          <p:cNvSpPr/>
          <p:nvPr/>
        </p:nvSpPr>
        <p:spPr>
          <a:xfrm>
            <a:off x="5327279" y="3354438"/>
            <a:ext cx="215385" cy="1708627"/>
          </a:xfrm>
          <a:custGeom>
            <a:avLst/>
            <a:gdLst/>
            <a:ahLst/>
            <a:cxnLst/>
            <a:rect l="l" t="t" r="r" b="b"/>
            <a:pathLst>
              <a:path w="121368" h="2578915" extrusionOk="0">
                <a:moveTo>
                  <a:pt x="0" y="2578915"/>
                </a:moveTo>
                <a:cubicBezTo>
                  <a:pt x="947" y="1719277"/>
                  <a:pt x="8336" y="859638"/>
                  <a:pt x="9283" y="0"/>
                </a:cubicBezTo>
                <a:lnTo>
                  <a:pt x="121368" y="2571295"/>
                </a:lnTo>
                <a:lnTo>
                  <a:pt x="0" y="2578915"/>
                </a:lnTo>
                <a:close/>
              </a:path>
            </a:pathLst>
          </a:custGeom>
          <a:gradFill>
            <a:gsLst>
              <a:gs pos="0">
                <a:srgbClr val="000000">
                  <a:alpha val="784"/>
                </a:srgbClr>
              </a:gs>
              <a:gs pos="100000">
                <a:srgbClr val="000000">
                  <a:alpha val="29803"/>
                </a:srgbClr>
              </a:gs>
            </a:gsLst>
            <a:lin ang="10800000" scaled="0"/>
          </a:gra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1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16" name="Google Shape;516;p13"/>
          <p:cNvSpPr/>
          <p:nvPr/>
        </p:nvSpPr>
        <p:spPr>
          <a:xfrm>
            <a:off x="10781948" y="4184583"/>
            <a:ext cx="215385" cy="878483"/>
          </a:xfrm>
          <a:custGeom>
            <a:avLst/>
            <a:gdLst/>
            <a:ahLst/>
            <a:cxnLst/>
            <a:rect l="l" t="t" r="r" b="b"/>
            <a:pathLst>
              <a:path w="121368" h="2578915" extrusionOk="0">
                <a:moveTo>
                  <a:pt x="0" y="2578915"/>
                </a:moveTo>
                <a:cubicBezTo>
                  <a:pt x="947" y="1719277"/>
                  <a:pt x="8336" y="859638"/>
                  <a:pt x="9283" y="0"/>
                </a:cubicBezTo>
                <a:lnTo>
                  <a:pt x="121368" y="2571295"/>
                </a:lnTo>
                <a:lnTo>
                  <a:pt x="0" y="2578915"/>
                </a:lnTo>
                <a:close/>
              </a:path>
            </a:pathLst>
          </a:custGeom>
          <a:gradFill>
            <a:gsLst>
              <a:gs pos="0">
                <a:srgbClr val="000000">
                  <a:alpha val="784"/>
                </a:srgbClr>
              </a:gs>
              <a:gs pos="100000">
                <a:srgbClr val="000000">
                  <a:alpha val="29803"/>
                </a:srgbClr>
              </a:gs>
            </a:gsLst>
            <a:lin ang="10800000" scaled="0"/>
          </a:gra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1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15" name="Google Shape;515;p13"/>
          <p:cNvSpPr/>
          <p:nvPr/>
        </p:nvSpPr>
        <p:spPr>
          <a:xfrm>
            <a:off x="8048899" y="3331196"/>
            <a:ext cx="240785" cy="1731870"/>
          </a:xfrm>
          <a:custGeom>
            <a:avLst/>
            <a:gdLst/>
            <a:ahLst/>
            <a:cxnLst/>
            <a:rect l="l" t="t" r="r" b="b"/>
            <a:pathLst>
              <a:path w="121368" h="2578915" extrusionOk="0">
                <a:moveTo>
                  <a:pt x="0" y="2578915"/>
                </a:moveTo>
                <a:cubicBezTo>
                  <a:pt x="947" y="1719277"/>
                  <a:pt x="8336" y="859638"/>
                  <a:pt x="9283" y="0"/>
                </a:cubicBezTo>
                <a:lnTo>
                  <a:pt x="121368" y="2571295"/>
                </a:lnTo>
                <a:lnTo>
                  <a:pt x="0" y="2578915"/>
                </a:lnTo>
                <a:close/>
              </a:path>
            </a:pathLst>
          </a:custGeom>
          <a:gradFill>
            <a:gsLst>
              <a:gs pos="0">
                <a:srgbClr val="000000">
                  <a:alpha val="784"/>
                </a:srgbClr>
              </a:gs>
              <a:gs pos="100000">
                <a:srgbClr val="000000">
                  <a:alpha val="29803"/>
                </a:srgbClr>
              </a:gs>
            </a:gsLst>
            <a:lin ang="10800000" scaled="0"/>
          </a:gra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100" b="0" i="0" u="none" strike="noStrike" kern="0" cap="none" spc="0" normalizeH="0" baseline="0" noProof="0">
              <a:ln>
                <a:noFill/>
              </a:ln>
              <a:solidFill>
                <a:srgbClr val="000000"/>
              </a:solidFill>
              <a:effectLst/>
              <a:uLnTx/>
              <a:uFillTx/>
              <a:latin typeface="Calibri"/>
              <a:ea typeface="Calibri"/>
              <a:cs typeface="Calibri"/>
              <a:sym typeface="Calibri"/>
            </a:endParaRPr>
          </a:p>
        </p:txBody>
      </p:sp>
      <p:graphicFrame>
        <p:nvGraphicFramePr>
          <p:cNvPr id="517" name="Google Shape;517;p13"/>
          <p:cNvGraphicFramePr/>
          <p:nvPr>
            <p:extLst>
              <p:ext uri="{D42A27DB-BD31-4B8C-83A1-F6EECF244321}">
                <p14:modId xmlns:p14="http://schemas.microsoft.com/office/powerpoint/2010/main" val="1994405014"/>
              </p:ext>
            </p:extLst>
          </p:nvPr>
        </p:nvGraphicFramePr>
        <p:xfrm>
          <a:off x="670560" y="1980032"/>
          <a:ext cx="10949940" cy="3612117"/>
        </p:xfrm>
        <a:graphic>
          <a:graphicData uri="http://schemas.openxmlformats.org/drawingml/2006/chart">
            <c:chart xmlns:c="http://schemas.openxmlformats.org/drawingml/2006/chart" xmlns:r="http://schemas.openxmlformats.org/officeDocument/2006/relationships" r:id="rId6"/>
          </a:graphicData>
        </a:graphic>
      </p:graphicFrame>
      <p:sp>
        <p:nvSpPr>
          <p:cNvPr id="510" name="Google Shape;510;p13"/>
          <p:cNvSpPr txBox="1">
            <a:spLocks noGrp="1"/>
          </p:cNvSpPr>
          <p:nvPr>
            <p:ph type="title"/>
          </p:nvPr>
        </p:nvSpPr>
        <p:spPr>
          <a:xfrm>
            <a:off x="670560" y="355600"/>
            <a:ext cx="10937240" cy="520701"/>
          </a:xfrm>
          <a:noFill/>
          <a:ln>
            <a:noFill/>
          </a:ln>
        </p:spPr>
        <p:txBody>
          <a:bodyPr spcFirstLastPara="1" wrap="square" lIns="0" tIns="0" rIns="0" bIns="0" anchor="t" anchorCtr="0">
            <a:spAutoFit/>
          </a:bodyPr>
          <a:lstStyle/>
          <a:p>
            <a:pPr lvl="0"/>
            <a:r>
              <a:rPr lang="en-US" dirty="0"/>
              <a:t>Medication adherence is cost effective</a:t>
            </a:r>
          </a:p>
        </p:txBody>
      </p:sp>
      <p:sp>
        <p:nvSpPr>
          <p:cNvPr id="7" name="Google Shape;502;p12">
            <a:extLst>
              <a:ext uri="{FF2B5EF4-FFF2-40B4-BE49-F238E27FC236}">
                <a16:creationId xmlns:a16="http://schemas.microsoft.com/office/drawing/2014/main" id="{C52386D9-A78F-ED74-120F-8A527A87D2C8}"/>
              </a:ext>
            </a:extLst>
          </p:cNvPr>
          <p:cNvSpPr/>
          <p:nvPr/>
        </p:nvSpPr>
        <p:spPr>
          <a:xfrm>
            <a:off x="670560" y="1340587"/>
            <a:ext cx="10949940" cy="399788"/>
          </a:xfrm>
          <a:prstGeom prst="rect">
            <a:avLst/>
          </a:prstGeom>
          <a:noFill/>
          <a:ln>
            <a:noFill/>
          </a:ln>
        </p:spPr>
        <p:txBody>
          <a:bodyPr spcFirstLastPara="1" wrap="square" lIns="0" tIns="45561" rIns="90011" bIns="45561" anchor="t" anchorCtr="0">
            <a:noAutofit/>
          </a:bodyPr>
          <a:lstStyle/>
          <a:p>
            <a:pPr lvl="0">
              <a:defRPr/>
            </a:pPr>
            <a:r>
              <a:rPr kumimoji="0" lang="en-US" sz="2000" i="0" u="none" strike="noStrike" kern="1200" cap="none" spc="0" normalizeH="0" baseline="0" noProof="0" dirty="0">
                <a:ln>
                  <a:noFill/>
                </a:ln>
                <a:solidFill>
                  <a:srgbClr val="009CDE"/>
                </a:solidFill>
                <a:effectLst/>
                <a:uLnTx/>
                <a:uFillTx/>
                <a:latin typeface="Georgia"/>
                <a:ea typeface="Calibri"/>
                <a:cs typeface="Calibri"/>
                <a:sym typeface="Calibri"/>
              </a:rPr>
              <a:t>The average cost-benefit ratios from adherence</a:t>
            </a:r>
            <a:r>
              <a:rPr lang="en-US" sz="2000" baseline="30000" dirty="0">
                <a:solidFill>
                  <a:srgbClr val="009CDE"/>
                </a:solidFill>
                <a:latin typeface="Georgia"/>
                <a:ea typeface="Calibri"/>
                <a:cs typeface="Calibri"/>
                <a:sym typeface="Calibri"/>
              </a:rPr>
              <a:t>*</a:t>
            </a:r>
            <a:endParaRPr kumimoji="0" lang="en-US" sz="2000" i="0" u="none" strike="noStrike" kern="1200" cap="none" spc="0" normalizeH="0" baseline="0" noProof="0" dirty="0">
              <a:ln>
                <a:noFill/>
              </a:ln>
              <a:solidFill>
                <a:srgbClr val="009CDE"/>
              </a:solidFill>
              <a:effectLst/>
              <a:uLnTx/>
              <a:uFillTx/>
              <a:latin typeface="Georgia"/>
              <a:ea typeface="Calibri"/>
              <a:cs typeface="Calibri"/>
              <a:sym typeface="Calibri"/>
            </a:endParaRPr>
          </a:p>
        </p:txBody>
      </p:sp>
      <p:sp>
        <p:nvSpPr>
          <p:cNvPr id="2" name="Text Placeholder 7">
            <a:extLst>
              <a:ext uri="{FF2B5EF4-FFF2-40B4-BE49-F238E27FC236}">
                <a16:creationId xmlns:a16="http://schemas.microsoft.com/office/drawing/2014/main" id="{17BB112C-661A-B946-BE65-279AC54D6E44}"/>
              </a:ext>
            </a:extLst>
          </p:cNvPr>
          <p:cNvSpPr txBox="1">
            <a:spLocks/>
          </p:cNvSpPr>
          <p:nvPr/>
        </p:nvSpPr>
        <p:spPr>
          <a:xfrm>
            <a:off x="670561" y="5980044"/>
            <a:ext cx="10035538" cy="528606"/>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defTabSz="1219170">
              <a:spcBef>
                <a:spcPts val="267"/>
              </a:spcBef>
            </a:pPr>
            <a:r>
              <a:rPr lang="en-US" sz="1050" dirty="0">
                <a:solidFill>
                  <a:srgbClr val="000000">
                    <a:lumMod val="65000"/>
                    <a:lumOff val="35000"/>
                  </a:srgbClr>
                </a:solidFill>
                <a:latin typeface="+mj-lt"/>
                <a:sym typeface="Calibri"/>
              </a:rPr>
              <a:t>1. Adapted. Rabia Khan and Karolina Socha-Dietrich: Investing in medication adherence improves health outcomes and health system efficiency: Adherence to medicines for diabetes, hypertension, and </a:t>
            </a:r>
            <a:r>
              <a:rPr lang="en-US" sz="1050" dirty="0" err="1">
                <a:solidFill>
                  <a:srgbClr val="000000">
                    <a:lumMod val="65000"/>
                    <a:lumOff val="35000"/>
                  </a:srgbClr>
                </a:solidFill>
                <a:latin typeface="+mj-lt"/>
                <a:sym typeface="Calibri"/>
              </a:rPr>
              <a:t>hyperlipidaemia</a:t>
            </a:r>
            <a:r>
              <a:rPr lang="en-US" sz="1050" dirty="0">
                <a:solidFill>
                  <a:srgbClr val="000000">
                    <a:lumMod val="65000"/>
                    <a:lumOff val="35000"/>
                  </a:srgbClr>
                </a:solidFill>
                <a:latin typeface="+mj-lt"/>
                <a:sym typeface="Calibri"/>
              </a:rPr>
              <a:t> , OCDE Study, Sep 2018, https://</a:t>
            </a:r>
            <a:r>
              <a:rPr lang="en-US" sz="1050" dirty="0" err="1">
                <a:solidFill>
                  <a:srgbClr val="000000">
                    <a:lumMod val="65000"/>
                    <a:lumOff val="35000"/>
                  </a:srgbClr>
                </a:solidFill>
                <a:latin typeface="+mj-lt"/>
                <a:sym typeface="Calibri"/>
              </a:rPr>
              <a:t>doi.org</a:t>
            </a:r>
            <a:r>
              <a:rPr lang="en-US" sz="1050" dirty="0">
                <a:solidFill>
                  <a:srgbClr val="000000">
                    <a:lumMod val="65000"/>
                    <a:lumOff val="35000"/>
                  </a:srgbClr>
                </a:solidFill>
                <a:latin typeface="+mj-lt"/>
                <a:sym typeface="Calibri"/>
              </a:rPr>
              <a:t>/10.1787/18152015 [Accessed 29 June 2020], , </a:t>
            </a:r>
            <a:r>
              <a:rPr lang="en-US" sz="1050" dirty="0">
                <a:solidFill>
                  <a:srgbClr val="000000">
                    <a:lumMod val="65000"/>
                    <a:lumOff val="35000"/>
                  </a:srgbClr>
                </a:solidFill>
                <a:latin typeface="+mj-lt"/>
                <a:sym typeface="Calibri"/>
                <a:hlinkClick r:id="rId7">
                  <a:extLst>
                    <a:ext uri="{A12FA001-AC4F-418D-AE19-62706E023703}">
                      <ahyp:hlinkClr xmlns:ahyp="http://schemas.microsoft.com/office/drawing/2018/hyperlinkcolor" val="tx"/>
                    </a:ext>
                  </a:extLst>
                </a:hlinkClick>
              </a:rPr>
              <a:t>https://www.oecd-ilibrary.org/social-issues-migration-health/investing-in-medication-adherence-improves-health-outcomes-and-health-system-efficiency_8178962c-en</a:t>
            </a:r>
            <a:endParaRPr lang="en-US" sz="1050" dirty="0">
              <a:solidFill>
                <a:srgbClr val="000000">
                  <a:lumMod val="65000"/>
                  <a:lumOff val="35000"/>
                </a:srgbClr>
              </a:solidFill>
              <a:latin typeface="+mj-lt"/>
              <a:sym typeface="Calibri"/>
            </a:endParaRPr>
          </a:p>
        </p:txBody>
      </p:sp>
      <p:sp>
        <p:nvSpPr>
          <p:cNvPr id="4" name="TextBox 3">
            <a:extLst>
              <a:ext uri="{FF2B5EF4-FFF2-40B4-BE49-F238E27FC236}">
                <a16:creationId xmlns:a16="http://schemas.microsoft.com/office/drawing/2014/main" id="{51D122B3-180E-EE99-EC00-6467BF0FDE36}"/>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dirty="0">
                <a:solidFill>
                  <a:srgbClr val="595959"/>
                </a:solidFill>
              </a:rPr>
              <a:t>GLO2138762</a:t>
            </a:r>
          </a:p>
        </p:txBody>
      </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CEF9FEA2-AD03-B0A1-9169-2260737683ED}"/>
              </a:ext>
            </a:extLst>
          </p:cNvPr>
          <p:cNvGraphicFramePr>
            <a:graphicFrameLocks noChangeAspect="1"/>
          </p:cNvGraphicFramePr>
          <p:nvPr>
            <p:custDataLst>
              <p:tags r:id="rId1"/>
            </p:custDataLst>
            <p:extLst>
              <p:ext uri="{D42A27DB-BD31-4B8C-83A1-F6EECF244321}">
                <p14:modId xmlns:p14="http://schemas.microsoft.com/office/powerpoint/2010/main" val="10560317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CEF9FEA2-AD03-B0A1-9169-2260737683ED}"/>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8F179D29-F3D5-2FBA-68A8-B47B169856DD}"/>
              </a:ext>
            </a:extLst>
          </p:cNvPr>
          <p:cNvSpPr>
            <a:spLocks noGrp="1"/>
          </p:cNvSpPr>
          <p:nvPr>
            <p:ph type="title"/>
          </p:nvPr>
        </p:nvSpPr>
        <p:spPr/>
        <p:txBody>
          <a:bodyPr vert="horz"/>
          <a:lstStyle/>
          <a:p>
            <a:r>
              <a:rPr lang="en-US" dirty="0"/>
              <a:t>Patient engagement essential even for pharmacy care and for most other methods to work ! (1/2)</a:t>
            </a:r>
          </a:p>
        </p:txBody>
      </p:sp>
      <p:sp>
        <p:nvSpPr>
          <p:cNvPr id="6" name="Text Placeholder 5">
            <a:extLst>
              <a:ext uri="{FF2B5EF4-FFF2-40B4-BE49-F238E27FC236}">
                <a16:creationId xmlns:a16="http://schemas.microsoft.com/office/drawing/2014/main" id="{A161751A-C989-7C87-54BB-CDA6CDE6050D}"/>
              </a:ext>
            </a:extLst>
          </p:cNvPr>
          <p:cNvSpPr txBox="1">
            <a:spLocks/>
          </p:cNvSpPr>
          <p:nvPr/>
        </p:nvSpPr>
        <p:spPr>
          <a:xfrm>
            <a:off x="670560" y="1457233"/>
            <a:ext cx="10950575" cy="489269"/>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6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Technology based programs increase patient engagement</a:t>
            </a:r>
          </a:p>
        </p:txBody>
      </p:sp>
      <p:graphicFrame>
        <p:nvGraphicFramePr>
          <p:cNvPr id="7" name="Content Placeholder 13">
            <a:extLst>
              <a:ext uri="{FF2B5EF4-FFF2-40B4-BE49-F238E27FC236}">
                <a16:creationId xmlns:a16="http://schemas.microsoft.com/office/drawing/2014/main" id="{2A70E926-017B-1D53-9A82-44BCB5561CEA}"/>
              </a:ext>
            </a:extLst>
          </p:cNvPr>
          <p:cNvGraphicFramePr>
            <a:graphicFrameLocks/>
          </p:cNvGraphicFramePr>
          <p:nvPr/>
        </p:nvGraphicFramePr>
        <p:xfrm>
          <a:off x="670560" y="1963594"/>
          <a:ext cx="10950574" cy="3300382"/>
        </p:xfrm>
        <a:graphic>
          <a:graphicData uri="http://schemas.openxmlformats.org/drawingml/2006/table">
            <a:tbl>
              <a:tblPr firstRow="1" bandRow="1">
                <a:tableStyleId>{F5AB1C69-6EDB-4FF4-983F-18BD219EF322}</a:tableStyleId>
              </a:tblPr>
              <a:tblGrid>
                <a:gridCol w="4688347">
                  <a:extLst>
                    <a:ext uri="{9D8B030D-6E8A-4147-A177-3AD203B41FA5}">
                      <a16:colId xmlns:a16="http://schemas.microsoft.com/office/drawing/2014/main" val="20000"/>
                    </a:ext>
                  </a:extLst>
                </a:gridCol>
                <a:gridCol w="2217550">
                  <a:extLst>
                    <a:ext uri="{9D8B030D-6E8A-4147-A177-3AD203B41FA5}">
                      <a16:colId xmlns:a16="http://schemas.microsoft.com/office/drawing/2014/main" val="20001"/>
                    </a:ext>
                  </a:extLst>
                </a:gridCol>
                <a:gridCol w="1645605">
                  <a:extLst>
                    <a:ext uri="{9D8B030D-6E8A-4147-A177-3AD203B41FA5}">
                      <a16:colId xmlns:a16="http://schemas.microsoft.com/office/drawing/2014/main" val="20002"/>
                    </a:ext>
                  </a:extLst>
                </a:gridCol>
                <a:gridCol w="1199536">
                  <a:extLst>
                    <a:ext uri="{9D8B030D-6E8A-4147-A177-3AD203B41FA5}">
                      <a16:colId xmlns:a16="http://schemas.microsoft.com/office/drawing/2014/main" val="20003"/>
                    </a:ext>
                  </a:extLst>
                </a:gridCol>
                <a:gridCol w="1199536">
                  <a:extLst>
                    <a:ext uri="{9D8B030D-6E8A-4147-A177-3AD203B41FA5}">
                      <a16:colId xmlns:a16="http://schemas.microsoft.com/office/drawing/2014/main" val="20004"/>
                    </a:ext>
                  </a:extLst>
                </a:gridCol>
              </a:tblGrid>
              <a:tr h="607965">
                <a:tc>
                  <a:txBody>
                    <a:bodyPr/>
                    <a:lstStyle/>
                    <a:p>
                      <a:endParaRPr lang="en-US" sz="1400" dirty="0">
                        <a:latin typeface="+mj-lt"/>
                        <a:cs typeface="Calibri" panose="020F0502020204030204" pitchFamily="34" charset="0"/>
                      </a:endParaRPr>
                    </a:p>
                  </a:txBody>
                  <a:tcPr marL="60960" marR="121920" anchor="ctr">
                    <a:lnL w="12700" cmpd="sng">
                      <a:noFill/>
                    </a:lnL>
                    <a:lnR w="6350" cap="flat" cmpd="sng" algn="ctr">
                      <a:solidFill>
                        <a:schemeClr val="bg1">
                          <a:lumMod val="95000"/>
                        </a:schemeClr>
                      </a:solidFill>
                      <a:prstDash val="solid"/>
                      <a:round/>
                      <a:headEnd type="none" w="med" len="med"/>
                      <a:tailEnd type="none" w="med" len="med"/>
                    </a:lnR>
                    <a:lnT w="12700" cmpd="sng">
                      <a:noFill/>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sz="1400" b="0" dirty="0">
                          <a:latin typeface="+mj-lt"/>
                        </a:rPr>
                        <a:t>Measurement</a:t>
                      </a:r>
                      <a:endParaRPr lang="en-US" sz="1400" b="0" dirty="0">
                        <a:latin typeface="+mj-lt"/>
                        <a:cs typeface="Calibri" panose="020F0502020204030204" pitchFamily="34" charset="0"/>
                      </a:endParaRPr>
                    </a:p>
                  </a:txBody>
                  <a:tcPr marL="0" marR="121920"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12700" cmpd="sng">
                      <a:noFill/>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sz="1400" b="0" dirty="0">
                          <a:latin typeface="+mj-lt"/>
                          <a:cs typeface="Calibri" panose="020F0502020204030204" pitchFamily="34" charset="0"/>
                        </a:rPr>
                        <a:t>Intervention </a:t>
                      </a:r>
                      <a:br>
                        <a:rPr lang="en-US" sz="1400" b="0" dirty="0">
                          <a:latin typeface="+mj-lt"/>
                          <a:cs typeface="Calibri" panose="020F0502020204030204" pitchFamily="34" charset="0"/>
                        </a:rPr>
                      </a:br>
                      <a:r>
                        <a:rPr lang="en-US" sz="1400" b="0" dirty="0">
                          <a:latin typeface="+mj-lt"/>
                          <a:cs typeface="Calibri" panose="020F0502020204030204" pitchFamily="34" charset="0"/>
                        </a:rPr>
                        <a:t>arm</a:t>
                      </a:r>
                    </a:p>
                  </a:txBody>
                  <a:tcPr marL="0" marR="0"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12700" cmpd="sng">
                      <a:noFill/>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sz="1400" b="0" dirty="0">
                          <a:latin typeface="+mj-lt"/>
                        </a:rPr>
                        <a:t>Control</a:t>
                      </a:r>
                      <a:br>
                        <a:rPr lang="en-US" sz="1400" b="0" dirty="0">
                          <a:latin typeface="+mj-lt"/>
                        </a:rPr>
                      </a:br>
                      <a:r>
                        <a:rPr lang="en-US" sz="1400" b="0" dirty="0">
                          <a:latin typeface="+mj-lt"/>
                        </a:rPr>
                        <a:t>arm</a:t>
                      </a:r>
                      <a:endParaRPr lang="en-US" sz="1400" b="0" dirty="0">
                        <a:latin typeface="+mj-lt"/>
                        <a:cs typeface="Calibri" panose="020F0502020204030204" pitchFamily="34" charset="0"/>
                      </a:endParaRPr>
                    </a:p>
                  </a:txBody>
                  <a:tcPr marL="0" marR="0"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12700" cmpd="sng">
                      <a:noFill/>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sz="1400" b="0" dirty="0">
                          <a:latin typeface="+mj-lt"/>
                        </a:rPr>
                        <a:t>P-value</a:t>
                      </a:r>
                      <a:endParaRPr lang="en-US" sz="1400" b="0" dirty="0">
                        <a:latin typeface="+mj-lt"/>
                        <a:cs typeface="Calibri" panose="020F0502020204030204" pitchFamily="34" charset="0"/>
                      </a:endParaRPr>
                    </a:p>
                  </a:txBody>
                  <a:tcPr marL="0" marR="0" anchor="ctr">
                    <a:lnL w="6350" cap="flat" cmpd="sng" algn="ctr">
                      <a:solidFill>
                        <a:schemeClr val="bg1">
                          <a:lumMod val="95000"/>
                        </a:schemeClr>
                      </a:solidFill>
                      <a:prstDash val="solid"/>
                      <a:round/>
                      <a:headEnd type="none" w="med" len="med"/>
                      <a:tailEnd type="none" w="med" len="med"/>
                    </a:lnL>
                    <a:lnR w="12700" cmpd="sng">
                      <a:noFill/>
                    </a:lnR>
                    <a:lnT w="12700" cmpd="sng">
                      <a:noFill/>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607965">
                <a:tc>
                  <a:txBody>
                    <a:bodyPr/>
                    <a:lstStyle/>
                    <a:p>
                      <a:r>
                        <a:rPr lang="en-US" sz="1400" dirty="0">
                          <a:latin typeface="+mj-lt"/>
                        </a:rPr>
                        <a:t>SMS and automated behavioral </a:t>
                      </a:r>
                      <a:br>
                        <a:rPr lang="en-US" sz="1400" dirty="0">
                          <a:latin typeface="+mj-lt"/>
                        </a:rPr>
                      </a:br>
                      <a:r>
                        <a:rPr lang="en-US" sz="1400" dirty="0">
                          <a:latin typeface="+mj-lt"/>
                        </a:rPr>
                        <a:t>education response</a:t>
                      </a:r>
                      <a:endParaRPr lang="en-US" sz="1400" dirty="0">
                        <a:latin typeface="+mj-lt"/>
                        <a:cs typeface="Calibri" panose="020F0502020204030204" pitchFamily="34" charset="0"/>
                      </a:endParaRPr>
                    </a:p>
                  </a:txBody>
                  <a:tcPr marR="121920" anchor="ctr">
                    <a:lnL w="12700" cmpd="sng">
                      <a:noFill/>
                    </a:lnL>
                    <a:lnR w="6350" cap="flat" cmpd="sng" algn="ctr">
                      <a:solidFill>
                        <a:schemeClr val="bg1">
                          <a:lumMod val="95000"/>
                        </a:schemeClr>
                      </a:solidFill>
                      <a:prstDash val="solid"/>
                      <a:round/>
                      <a:headEnd type="none" w="med" len="med"/>
                      <a:tailEnd type="none" w="med" len="med"/>
                    </a:lnR>
                    <a:lnT w="9525" cap="flat" cmpd="sng" algn="ctr">
                      <a:solidFill>
                        <a:schemeClr val="bg1"/>
                      </a:solidFill>
                      <a:prstDash val="solid"/>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dirty="0">
                          <a:latin typeface="+mj-lt"/>
                        </a:rPr>
                        <a:t>≥80% PDC</a:t>
                      </a:r>
                      <a:endParaRPr lang="en-US" sz="1400" dirty="0">
                        <a:latin typeface="+mj-lt"/>
                        <a:cs typeface="Calibri" panose="020F0502020204030204" pitchFamily="34" charset="0"/>
                      </a:endParaRPr>
                    </a:p>
                  </a:txBody>
                  <a:tcPr marL="0" marR="121920"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9525" cap="flat" cmpd="sng" algn="ctr">
                      <a:solidFill>
                        <a:schemeClr val="bg1"/>
                      </a:solidFill>
                      <a:prstDash val="solid"/>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dirty="0">
                          <a:latin typeface="+mj-lt"/>
                        </a:rPr>
                        <a:t>62.8%</a:t>
                      </a:r>
                      <a:endParaRPr lang="en-US" sz="1400" dirty="0">
                        <a:latin typeface="+mj-lt"/>
                        <a:cs typeface="Calibri" panose="020F0502020204030204" pitchFamily="34" charset="0"/>
                      </a:endParaRPr>
                    </a:p>
                  </a:txBody>
                  <a:tcPr marL="0" marR="0"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9525" cap="flat" cmpd="sng" algn="ctr">
                      <a:solidFill>
                        <a:schemeClr val="bg1"/>
                      </a:solidFill>
                      <a:prstDash val="solid"/>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dirty="0">
                          <a:latin typeface="+mj-lt"/>
                        </a:rPr>
                        <a:t>49.4%</a:t>
                      </a:r>
                      <a:endParaRPr lang="en-US" sz="1400" dirty="0">
                        <a:latin typeface="+mj-lt"/>
                        <a:cs typeface="Calibri" panose="020F0502020204030204" pitchFamily="34" charset="0"/>
                      </a:endParaRPr>
                    </a:p>
                  </a:txBody>
                  <a:tcPr marL="0" marR="0"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9525" cap="flat" cmpd="sng" algn="ctr">
                      <a:solidFill>
                        <a:schemeClr val="bg1"/>
                      </a:solidFill>
                      <a:prstDash val="solid"/>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dirty="0">
                          <a:latin typeface="+mj-lt"/>
                        </a:rPr>
                        <a:t>&lt;0.001</a:t>
                      </a:r>
                      <a:endParaRPr lang="en-US" sz="1400" dirty="0">
                        <a:latin typeface="+mj-lt"/>
                        <a:cs typeface="Calibri" panose="020F0502020204030204" pitchFamily="34" charset="0"/>
                      </a:endParaRPr>
                    </a:p>
                  </a:txBody>
                  <a:tcPr marL="0" marR="0" anchor="ctr">
                    <a:lnL w="6350" cap="flat" cmpd="sng" algn="ctr">
                      <a:solidFill>
                        <a:schemeClr val="bg1">
                          <a:lumMod val="95000"/>
                        </a:schemeClr>
                      </a:solidFill>
                      <a:prstDash val="solid"/>
                      <a:round/>
                      <a:headEnd type="none" w="med" len="med"/>
                      <a:tailEnd type="none" w="med" len="med"/>
                    </a:lnL>
                    <a:lnR w="12700" cmpd="sng">
                      <a:noFill/>
                    </a:lnR>
                    <a:lnT w="9525" cap="flat" cmpd="sng" algn="ctr">
                      <a:solidFill>
                        <a:schemeClr val="bg1"/>
                      </a:solidFill>
                      <a:prstDash val="solid"/>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607965">
                <a:tc>
                  <a:txBody>
                    <a:bodyPr/>
                    <a:lstStyle/>
                    <a:p>
                      <a:r>
                        <a:rPr lang="en-US" sz="1400" dirty="0">
                          <a:latin typeface="+mj-lt"/>
                        </a:rPr>
                        <a:t>SMS, automated education response and optional interactive personalized message</a:t>
                      </a:r>
                      <a:endParaRPr lang="en-US" sz="1400" dirty="0">
                        <a:latin typeface="+mj-lt"/>
                        <a:cs typeface="Calibri" panose="020F0502020204030204" pitchFamily="34" charset="0"/>
                      </a:endParaRPr>
                    </a:p>
                  </a:txBody>
                  <a:tcPr marR="121920" anchor="ctr">
                    <a:lnL w="12700" cmpd="sng">
                      <a:noFill/>
                    </a:lnL>
                    <a:lnR w="6350" cap="flat" cmpd="sng" algn="ctr">
                      <a:solidFill>
                        <a:schemeClr val="bg1">
                          <a:lumMod val="95000"/>
                        </a:schemeClr>
                      </a:solid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dirty="0">
                          <a:latin typeface="+mj-lt"/>
                        </a:rPr>
                        <a:t>≥80% PDC</a:t>
                      </a:r>
                      <a:endParaRPr lang="en-US" sz="1400" dirty="0">
                        <a:latin typeface="+mj-lt"/>
                        <a:cs typeface="Calibri" panose="020F0502020204030204" pitchFamily="34" charset="0"/>
                      </a:endParaRPr>
                    </a:p>
                  </a:txBody>
                  <a:tcPr marL="0" marR="121920"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dirty="0">
                          <a:latin typeface="+mj-lt"/>
                        </a:rPr>
                        <a:t>60.0%</a:t>
                      </a:r>
                      <a:endParaRPr lang="en-US" sz="1400" dirty="0">
                        <a:latin typeface="+mj-lt"/>
                        <a:cs typeface="Calibri" panose="020F0502020204030204" pitchFamily="34" charset="0"/>
                      </a:endParaRPr>
                    </a:p>
                  </a:txBody>
                  <a:tcPr marL="0" marR="0"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dirty="0">
                          <a:latin typeface="+mj-lt"/>
                        </a:rPr>
                        <a:t>49.4%</a:t>
                      </a:r>
                      <a:endParaRPr lang="en-US" sz="1400" dirty="0">
                        <a:latin typeface="+mj-lt"/>
                        <a:cs typeface="Calibri" panose="020F0502020204030204" pitchFamily="34" charset="0"/>
                      </a:endParaRPr>
                    </a:p>
                  </a:txBody>
                  <a:tcPr marL="0" marR="0"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dirty="0">
                          <a:latin typeface="+mj-lt"/>
                        </a:rPr>
                        <a:t>0.002</a:t>
                      </a:r>
                      <a:endParaRPr lang="en-US" sz="1400" dirty="0">
                        <a:latin typeface="+mj-lt"/>
                        <a:cs typeface="Calibri" panose="020F0502020204030204" pitchFamily="34" charset="0"/>
                      </a:endParaRPr>
                    </a:p>
                  </a:txBody>
                  <a:tcPr marL="0" marR="0" anchor="ctr">
                    <a:lnL w="6350" cap="flat" cmpd="sng" algn="ctr">
                      <a:solidFill>
                        <a:schemeClr val="bg1">
                          <a:lumMod val="95000"/>
                        </a:schemeClr>
                      </a:solidFill>
                      <a:prstDash val="solid"/>
                      <a:round/>
                      <a:headEnd type="none" w="med" len="med"/>
                      <a:tailEnd type="none" w="med" len="med"/>
                    </a:lnL>
                    <a:lnR w="12700" cmpd="sng">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868522">
                <a:tc>
                  <a:txBody>
                    <a:bodyPr/>
                    <a:lstStyle/>
                    <a:p>
                      <a:r>
                        <a:rPr lang="en-US" sz="1400" dirty="0">
                          <a:latin typeface="+mj-lt"/>
                          <a:cs typeface="Calibri" panose="020F0502020204030204" pitchFamily="34" charset="0"/>
                        </a:rPr>
                        <a:t>Automated telephone call followed by education letter</a:t>
                      </a:r>
                    </a:p>
                  </a:txBody>
                  <a:tcPr marR="121920" anchor="ctr">
                    <a:lnL w="12700" cmpd="sng">
                      <a:noFill/>
                    </a:lnL>
                    <a:lnR w="6350" cap="flat" cmpd="sng" algn="ctr">
                      <a:solidFill>
                        <a:schemeClr val="bg1">
                          <a:lumMod val="95000"/>
                        </a:schemeClr>
                      </a:solid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dirty="0">
                          <a:latin typeface="+mj-lt"/>
                          <a:cs typeface="Calibri" panose="020F0502020204030204" pitchFamily="34" charset="0"/>
                        </a:rPr>
                        <a:t>Proportion of dispensed medication</a:t>
                      </a:r>
                    </a:p>
                  </a:txBody>
                  <a:tcPr marL="0" marR="121920"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dirty="0">
                          <a:latin typeface="+mj-lt"/>
                        </a:rPr>
                        <a:t>42.3%</a:t>
                      </a:r>
                      <a:endParaRPr lang="en-US" sz="1400" dirty="0">
                        <a:latin typeface="+mj-lt"/>
                        <a:cs typeface="Calibri" panose="020F0502020204030204" pitchFamily="34" charset="0"/>
                      </a:endParaRPr>
                    </a:p>
                  </a:txBody>
                  <a:tcPr marL="0" marR="0"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dirty="0">
                          <a:latin typeface="+mj-lt"/>
                        </a:rPr>
                        <a:t>26.0%</a:t>
                      </a:r>
                      <a:endParaRPr lang="en-US" sz="1400" dirty="0">
                        <a:latin typeface="+mj-lt"/>
                        <a:cs typeface="Calibri" panose="020F0502020204030204" pitchFamily="34" charset="0"/>
                      </a:endParaRPr>
                    </a:p>
                  </a:txBody>
                  <a:tcPr marL="0" marR="0"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dirty="0">
                          <a:latin typeface="+mj-lt"/>
                        </a:rPr>
                        <a:t>&lt;0.001</a:t>
                      </a:r>
                      <a:endParaRPr lang="en-US" sz="1400" dirty="0">
                        <a:latin typeface="+mj-lt"/>
                        <a:cs typeface="Calibri" panose="020F0502020204030204" pitchFamily="34" charset="0"/>
                      </a:endParaRPr>
                    </a:p>
                  </a:txBody>
                  <a:tcPr marL="0" marR="0" anchor="ctr">
                    <a:lnL w="6350" cap="flat" cmpd="sng" algn="ctr">
                      <a:solidFill>
                        <a:schemeClr val="bg1">
                          <a:lumMod val="95000"/>
                        </a:schemeClr>
                      </a:solidFill>
                      <a:prstDash val="solid"/>
                      <a:round/>
                      <a:headEnd type="none" w="med" len="med"/>
                      <a:tailEnd type="none" w="med" len="med"/>
                    </a:lnL>
                    <a:lnR w="12700" cmpd="sng">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51647757"/>
                  </a:ext>
                </a:extLst>
              </a:tr>
              <a:tr h="607965">
                <a:tc>
                  <a:txBody>
                    <a:bodyPr/>
                    <a:lstStyle/>
                    <a:p>
                      <a:r>
                        <a:rPr lang="en-US" sz="1400" dirty="0">
                          <a:latin typeface="+mj-lt"/>
                          <a:cs typeface="Calibri" panose="020F0502020204030204" pitchFamily="34" charset="0"/>
                        </a:rPr>
                        <a:t>Automated text reminders</a:t>
                      </a:r>
                    </a:p>
                  </a:txBody>
                  <a:tcPr marR="121920" anchor="ctr">
                    <a:lnL w="12700" cmpd="sng">
                      <a:noFill/>
                    </a:lnL>
                    <a:lnR w="6350" cap="flat" cmpd="sng" algn="ctr">
                      <a:solidFill>
                        <a:schemeClr val="bg1">
                          <a:lumMod val="95000"/>
                        </a:schemeClr>
                      </a:solid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952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dirty="0">
                          <a:latin typeface="+mj-lt"/>
                        </a:rPr>
                        <a:t>≥80% </a:t>
                      </a:r>
                      <a:br>
                        <a:rPr lang="en-US" sz="1400" dirty="0">
                          <a:latin typeface="+mj-lt"/>
                        </a:rPr>
                      </a:br>
                      <a:r>
                        <a:rPr lang="en-US" sz="1400" dirty="0">
                          <a:latin typeface="+mj-lt"/>
                        </a:rPr>
                        <a:t>medication use</a:t>
                      </a:r>
                      <a:endParaRPr lang="en-US" sz="1400" dirty="0">
                        <a:latin typeface="+mj-lt"/>
                        <a:cs typeface="Calibri" panose="020F0502020204030204" pitchFamily="34" charset="0"/>
                      </a:endParaRPr>
                    </a:p>
                  </a:txBody>
                  <a:tcPr marL="0" marR="121920"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952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dirty="0">
                          <a:latin typeface="+mj-lt"/>
                        </a:rPr>
                        <a:t>91.0%</a:t>
                      </a:r>
                      <a:endParaRPr lang="en-US" sz="1400" dirty="0">
                        <a:latin typeface="+mj-lt"/>
                        <a:cs typeface="Calibri" panose="020F0502020204030204" pitchFamily="34" charset="0"/>
                      </a:endParaRPr>
                    </a:p>
                  </a:txBody>
                  <a:tcPr marL="0" marR="0"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952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dirty="0">
                          <a:latin typeface="+mj-lt"/>
                        </a:rPr>
                        <a:t>75.0%</a:t>
                      </a:r>
                      <a:endParaRPr lang="en-US" sz="1400" dirty="0">
                        <a:latin typeface="+mj-lt"/>
                        <a:cs typeface="Calibri" panose="020F0502020204030204" pitchFamily="34" charset="0"/>
                      </a:endParaRPr>
                    </a:p>
                  </a:txBody>
                  <a:tcPr marL="0" marR="0"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6350" cap="flat" cmpd="sng" algn="ctr">
                      <a:solidFill>
                        <a:schemeClr val="bg1">
                          <a:lumMod val="50000"/>
                        </a:schemeClr>
                      </a:solidFill>
                      <a:prstDash val="dash"/>
                      <a:round/>
                      <a:headEnd type="none" w="med" len="med"/>
                      <a:tailEnd type="none" w="med" len="med"/>
                    </a:lnT>
                    <a:lnB w="952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dirty="0">
                          <a:latin typeface="+mj-lt"/>
                        </a:rPr>
                        <a:t>&lt;0.001</a:t>
                      </a:r>
                      <a:endParaRPr lang="en-US" sz="1400" dirty="0">
                        <a:latin typeface="+mj-lt"/>
                        <a:cs typeface="Calibri" panose="020F0502020204030204" pitchFamily="34" charset="0"/>
                      </a:endParaRPr>
                    </a:p>
                  </a:txBody>
                  <a:tcPr marL="0" marR="0" anchor="ctr">
                    <a:lnL w="6350" cap="flat" cmpd="sng" algn="ctr">
                      <a:solidFill>
                        <a:schemeClr val="bg1">
                          <a:lumMod val="95000"/>
                        </a:schemeClr>
                      </a:solidFill>
                      <a:prstDash val="solid"/>
                      <a:round/>
                      <a:headEnd type="none" w="med" len="med"/>
                      <a:tailEnd type="none" w="med" len="med"/>
                    </a:lnL>
                    <a:lnR w="12700" cmpd="sng">
                      <a:noFill/>
                    </a:lnR>
                    <a:lnT w="6350" cap="flat" cmpd="sng" algn="ctr">
                      <a:solidFill>
                        <a:schemeClr val="bg1">
                          <a:lumMod val="50000"/>
                        </a:schemeClr>
                      </a:solidFill>
                      <a:prstDash val="dash"/>
                      <a:round/>
                      <a:headEnd type="none" w="med" len="med"/>
                      <a:tailEnd type="none" w="med" len="med"/>
                    </a:lnT>
                    <a:lnB w="952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93115782"/>
                  </a:ext>
                </a:extLst>
              </a:tr>
            </a:tbl>
          </a:graphicData>
        </a:graphic>
      </p:graphicFrame>
      <p:sp>
        <p:nvSpPr>
          <p:cNvPr id="8" name="Text Placeholder 7">
            <a:extLst>
              <a:ext uri="{FF2B5EF4-FFF2-40B4-BE49-F238E27FC236}">
                <a16:creationId xmlns:a16="http://schemas.microsoft.com/office/drawing/2014/main" id="{4C10F6A6-C281-8A56-6593-18E45558F574}"/>
              </a:ext>
            </a:extLst>
          </p:cNvPr>
          <p:cNvSpPr txBox="1">
            <a:spLocks/>
          </p:cNvSpPr>
          <p:nvPr/>
        </p:nvSpPr>
        <p:spPr>
          <a:xfrm>
            <a:off x="670560" y="5834619"/>
            <a:ext cx="10035538" cy="674031"/>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1. Cohen, J.D.,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Aspry</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K., Brown, A.S., Foody, J.A., Furman, R., Jacobson, T.A., Karalis, D.G., Kris-Etherton, P.M., Laforge, R., O'Toole, M.F., Scott, R.D., Underberg, J.A.,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Valuck</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T., Willard, K.,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Ziajka</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P.E., &amp; Ito, M.K. (2013). Use of health information technology (HIT) to improve statin adherence and low-density lipoprotein cholesterol goal attainment in high-risk patients: proceedings from a workshop. Journal of clinical lipidology, 7 6, 573-609. 2. Ismail, Sophia &amp;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Tsoli</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Stergiani &amp; Chowdhury, Rajiv. (2017). Therapy-related strategies to improve adherence to diabetic medications.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Medicographia</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39. 289-297. </a:t>
            </a:r>
          </a:p>
        </p:txBody>
      </p:sp>
      <p:sp>
        <p:nvSpPr>
          <p:cNvPr id="11" name="TextBox 10">
            <a:extLst>
              <a:ext uri="{FF2B5EF4-FFF2-40B4-BE49-F238E27FC236}">
                <a16:creationId xmlns:a16="http://schemas.microsoft.com/office/drawing/2014/main" id="{D0F537A0-5C23-6484-F933-735E26B7C094}"/>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GLO2208854</a:t>
            </a:r>
          </a:p>
        </p:txBody>
      </p:sp>
    </p:spTree>
    <p:extLst>
      <p:ext uri="{BB962C8B-B14F-4D97-AF65-F5344CB8AC3E}">
        <p14:creationId xmlns:p14="http://schemas.microsoft.com/office/powerpoint/2010/main" val="1099768157"/>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85C690A3-E5FD-7D64-5E53-1FF36B400E9A}"/>
              </a:ext>
            </a:extLst>
          </p:cNvPr>
          <p:cNvGraphicFramePr>
            <a:graphicFrameLocks noChangeAspect="1"/>
          </p:cNvGraphicFramePr>
          <p:nvPr>
            <p:custDataLst>
              <p:tags r:id="rId1"/>
            </p:custDataLst>
            <p:extLst>
              <p:ext uri="{D42A27DB-BD31-4B8C-83A1-F6EECF244321}">
                <p14:modId xmlns:p14="http://schemas.microsoft.com/office/powerpoint/2010/main" val="177555036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85C690A3-E5FD-7D64-5E53-1FF36B400E9A}"/>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B6204304-AF09-C606-0836-5A83ED8BC4D0}"/>
              </a:ext>
            </a:extLst>
          </p:cNvPr>
          <p:cNvSpPr>
            <a:spLocks noGrp="1"/>
          </p:cNvSpPr>
          <p:nvPr>
            <p:ph type="title"/>
          </p:nvPr>
        </p:nvSpPr>
        <p:spPr/>
        <p:txBody>
          <a:bodyPr vert="horz"/>
          <a:lstStyle/>
          <a:p>
            <a:r>
              <a:rPr lang="en-US" dirty="0"/>
              <a:t>Patient engagement essential even for pharmacy care and for most other methods to work ! (2/2)</a:t>
            </a:r>
          </a:p>
        </p:txBody>
      </p:sp>
      <p:sp>
        <p:nvSpPr>
          <p:cNvPr id="6" name="Text Placeholder 5">
            <a:extLst>
              <a:ext uri="{FF2B5EF4-FFF2-40B4-BE49-F238E27FC236}">
                <a16:creationId xmlns:a16="http://schemas.microsoft.com/office/drawing/2014/main" id="{3116836D-2000-E242-97E0-28AB839FD915}"/>
              </a:ext>
            </a:extLst>
          </p:cNvPr>
          <p:cNvSpPr txBox="1">
            <a:spLocks/>
          </p:cNvSpPr>
          <p:nvPr/>
        </p:nvSpPr>
        <p:spPr>
          <a:xfrm>
            <a:off x="670560" y="1457234"/>
            <a:ext cx="10950575" cy="493776"/>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6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Statin compliance over time</a:t>
            </a:r>
          </a:p>
        </p:txBody>
      </p:sp>
      <p:graphicFrame>
        <p:nvGraphicFramePr>
          <p:cNvPr id="8" name="Chart 7">
            <a:extLst>
              <a:ext uri="{FF2B5EF4-FFF2-40B4-BE49-F238E27FC236}">
                <a16:creationId xmlns:a16="http://schemas.microsoft.com/office/drawing/2014/main" id="{7F969A77-B4E0-71A3-3DBD-5D7C32588D5A}"/>
              </a:ext>
            </a:extLst>
          </p:cNvPr>
          <p:cNvGraphicFramePr/>
          <p:nvPr/>
        </p:nvGraphicFramePr>
        <p:xfrm>
          <a:off x="1263033" y="2489898"/>
          <a:ext cx="10268567" cy="1056936"/>
        </p:xfrm>
        <a:graphic>
          <a:graphicData uri="http://schemas.openxmlformats.org/drawingml/2006/chart">
            <c:chart xmlns:c="http://schemas.openxmlformats.org/drawingml/2006/chart" xmlns:r="http://schemas.openxmlformats.org/officeDocument/2006/relationships" r:id="rId5"/>
          </a:graphicData>
        </a:graphic>
      </p:graphicFrame>
      <p:sp>
        <p:nvSpPr>
          <p:cNvPr id="9" name="Arrow: Pentagon 8">
            <a:extLst>
              <a:ext uri="{FF2B5EF4-FFF2-40B4-BE49-F238E27FC236}">
                <a16:creationId xmlns:a16="http://schemas.microsoft.com/office/drawing/2014/main" id="{6891DC42-90E1-F969-759F-43D56BCB88A9}"/>
              </a:ext>
            </a:extLst>
          </p:cNvPr>
          <p:cNvSpPr>
            <a:spLocks/>
          </p:cNvSpPr>
          <p:nvPr/>
        </p:nvSpPr>
        <p:spPr>
          <a:xfrm>
            <a:off x="669924" y="4872765"/>
            <a:ext cx="10950575" cy="649398"/>
          </a:xfrm>
          <a:prstGeom prst="homePlate">
            <a:avLst>
              <a:gd name="adj" fmla="val 2498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1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 name="Right Triangle 9">
            <a:extLst>
              <a:ext uri="{FF2B5EF4-FFF2-40B4-BE49-F238E27FC236}">
                <a16:creationId xmlns:a16="http://schemas.microsoft.com/office/drawing/2014/main" id="{D8A2C3CC-7618-C587-964A-627F6BCC35F3}"/>
              </a:ext>
            </a:extLst>
          </p:cNvPr>
          <p:cNvSpPr/>
          <p:nvPr/>
        </p:nvSpPr>
        <p:spPr>
          <a:xfrm flipV="1">
            <a:off x="4398035" y="4870428"/>
            <a:ext cx="61386" cy="654072"/>
          </a:xfrm>
          <a:prstGeom prst="rtTriangle">
            <a:avLst/>
          </a:prstGeom>
          <a:gradFill flip="none" rotWithShape="1">
            <a:gsLst>
              <a:gs pos="0">
                <a:schemeClr val="tx1">
                  <a:alpha val="1000"/>
                </a:schemeClr>
              </a:gs>
              <a:gs pos="100000">
                <a:schemeClr val="tx1">
                  <a:alpha val="30000"/>
                </a:schemeClr>
              </a:gs>
            </a:gsLst>
            <a:lin ang="108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FFFFFF"/>
              </a:solidFill>
              <a:effectLst/>
              <a:uLnTx/>
              <a:uFillTx/>
              <a:latin typeface="CamingoDos Pro Light"/>
              <a:ea typeface="+mn-ea"/>
              <a:cs typeface="+mn-cs"/>
            </a:endParaRPr>
          </a:p>
        </p:txBody>
      </p:sp>
      <p:sp>
        <p:nvSpPr>
          <p:cNvPr id="11" name="Right Triangle 10">
            <a:extLst>
              <a:ext uri="{FF2B5EF4-FFF2-40B4-BE49-F238E27FC236}">
                <a16:creationId xmlns:a16="http://schemas.microsoft.com/office/drawing/2014/main" id="{94A7D0A9-9D2F-5F8A-3F7B-214621A04AA9}"/>
              </a:ext>
            </a:extLst>
          </p:cNvPr>
          <p:cNvSpPr/>
          <p:nvPr/>
        </p:nvSpPr>
        <p:spPr>
          <a:xfrm flipV="1">
            <a:off x="8045308" y="4870428"/>
            <a:ext cx="61386" cy="654072"/>
          </a:xfrm>
          <a:prstGeom prst="rtTriangle">
            <a:avLst/>
          </a:prstGeom>
          <a:gradFill flip="none" rotWithShape="1">
            <a:gsLst>
              <a:gs pos="0">
                <a:schemeClr val="tx1">
                  <a:alpha val="1000"/>
                </a:schemeClr>
              </a:gs>
              <a:gs pos="100000">
                <a:schemeClr val="tx1">
                  <a:alpha val="30000"/>
                </a:schemeClr>
              </a:gs>
            </a:gsLst>
            <a:lin ang="108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FFFFFF"/>
              </a:solidFill>
              <a:effectLst/>
              <a:uLnTx/>
              <a:uFillTx/>
              <a:latin typeface="CamingoDos Pro Light"/>
              <a:ea typeface="+mn-ea"/>
              <a:cs typeface="+mn-cs"/>
            </a:endParaRPr>
          </a:p>
        </p:txBody>
      </p:sp>
      <p:sp>
        <p:nvSpPr>
          <p:cNvPr id="12" name="TextBox 11">
            <a:extLst>
              <a:ext uri="{FF2B5EF4-FFF2-40B4-BE49-F238E27FC236}">
                <a16:creationId xmlns:a16="http://schemas.microsoft.com/office/drawing/2014/main" id="{24BC330C-674D-1839-B441-811CF0986FA5}"/>
              </a:ext>
            </a:extLst>
          </p:cNvPr>
          <p:cNvSpPr txBox="1"/>
          <p:nvPr/>
        </p:nvSpPr>
        <p:spPr>
          <a:xfrm>
            <a:off x="1265906" y="4990612"/>
            <a:ext cx="2559995" cy="413706"/>
          </a:xfrm>
          <a:prstGeom prst="rect">
            <a:avLst/>
          </a:prstGeom>
          <a:noFill/>
        </p:spPr>
        <p:txBody>
          <a:bodyPr wrap="none" lIns="0" tIns="0" rIns="0" bIns="0" anchor="ctr">
            <a:spAutoFit/>
          </a:bodyPr>
          <a:lstStyle/>
          <a:p>
            <a:pPr marL="0" marR="0" lvl="1" indent="0" algn="ctr" defTabSz="1219170" rtl="0" eaLnBrk="1" fontAlgn="auto" latinLnBrk="0" hangingPunct="1">
              <a:lnSpc>
                <a:spcPct val="100000"/>
              </a:lnSpc>
              <a:spcBef>
                <a:spcPts val="0"/>
              </a:spcBef>
              <a:spcAft>
                <a:spcPts val="400"/>
              </a:spcAft>
              <a:buClrTx/>
              <a:buSzTx/>
              <a:buFontTx/>
              <a:buNone/>
              <a:tabLst/>
              <a:defRPr/>
            </a:pPr>
            <a:r>
              <a:rPr kumimoji="0" lang="en-IN" sz="1400" b="0" i="0" u="none" strike="noStrike" kern="1200" cap="none" spc="0" normalizeH="0" baseline="0" noProof="0" dirty="0">
                <a:ln>
                  <a:noFill/>
                </a:ln>
                <a:solidFill>
                  <a:srgbClr val="000000"/>
                </a:solidFill>
                <a:effectLst/>
                <a:uLnTx/>
                <a:uFillTx/>
                <a:latin typeface="Georgia" panose="02040502050405020303" pitchFamily="18" charset="0"/>
                <a:ea typeface="+mn-ea"/>
                <a:cs typeface="+mn-cs"/>
              </a:rPr>
              <a:t>Medication Prescription Process</a:t>
            </a:r>
            <a:br>
              <a:rPr kumimoji="0" lang="en-IN" sz="1400" b="0" i="0" u="none" strike="noStrike" kern="1200" cap="none" spc="0" normalizeH="0" baseline="0" noProof="0" dirty="0">
                <a:ln>
                  <a:noFill/>
                </a:ln>
                <a:solidFill>
                  <a:srgbClr val="000000"/>
                </a:solidFill>
                <a:effectLst/>
                <a:uLnTx/>
                <a:uFillTx/>
                <a:latin typeface="Georgia" panose="02040502050405020303" pitchFamily="18" charset="0"/>
                <a:ea typeface="+mn-ea"/>
                <a:cs typeface="+mn-cs"/>
              </a:rPr>
            </a:br>
            <a:r>
              <a:rPr kumimoji="0" lang="en-IN" sz="1400" b="0" i="0" u="none" strike="noStrike" kern="1200" cap="none" spc="0" normalizeH="0" baseline="0" noProof="0" dirty="0">
                <a:ln>
                  <a:noFill/>
                </a:ln>
                <a:solidFill>
                  <a:srgbClr val="000000"/>
                </a:solidFill>
                <a:effectLst/>
                <a:uLnTx/>
                <a:uFillTx/>
                <a:latin typeface="Georgia" panose="02040502050405020303" pitchFamily="18" charset="0"/>
                <a:ea typeface="+mn-ea"/>
                <a:cs typeface="+mn-cs"/>
              </a:rPr>
              <a:t>In the </a:t>
            </a:r>
            <a:r>
              <a:rPr kumimoji="0" lang="en-IN" sz="1400" b="1" i="0" u="none" strike="noStrike" kern="1200" cap="none" spc="0" normalizeH="0" baseline="0" noProof="0" dirty="0">
                <a:ln>
                  <a:noFill/>
                </a:ln>
                <a:solidFill>
                  <a:srgbClr val="000000"/>
                </a:solidFill>
                <a:effectLst/>
                <a:uLnTx/>
                <a:uFillTx/>
                <a:latin typeface="Georgia" panose="02040502050405020303" pitchFamily="18" charset="0"/>
                <a:ea typeface="+mn-ea"/>
                <a:cs typeface="+mn-cs"/>
              </a:rPr>
              <a:t>Prescriber’s Office</a:t>
            </a:r>
          </a:p>
        </p:txBody>
      </p:sp>
      <p:sp>
        <p:nvSpPr>
          <p:cNvPr id="13" name="TextBox 12">
            <a:extLst>
              <a:ext uri="{FF2B5EF4-FFF2-40B4-BE49-F238E27FC236}">
                <a16:creationId xmlns:a16="http://schemas.microsoft.com/office/drawing/2014/main" id="{5A2EDD30-0B06-0193-D983-70CD3F18D781}"/>
              </a:ext>
            </a:extLst>
          </p:cNvPr>
          <p:cNvSpPr txBox="1"/>
          <p:nvPr/>
        </p:nvSpPr>
        <p:spPr>
          <a:xfrm>
            <a:off x="5016449" y="4990612"/>
            <a:ext cx="2471831" cy="413706"/>
          </a:xfrm>
          <a:prstGeom prst="rect">
            <a:avLst/>
          </a:prstGeom>
          <a:noFill/>
        </p:spPr>
        <p:txBody>
          <a:bodyPr wrap="none" lIns="0" tIns="0" rIns="0" bIns="0" anchor="ctr">
            <a:spAutoFit/>
          </a:bodyPr>
          <a:lstStyle/>
          <a:p>
            <a:pPr marL="0" marR="0" lvl="1" indent="0" algn="ctr" defTabSz="1219170" rtl="0" eaLnBrk="1" fontAlgn="auto" latinLnBrk="0" hangingPunct="1">
              <a:lnSpc>
                <a:spcPct val="100000"/>
              </a:lnSpc>
              <a:spcBef>
                <a:spcPts val="0"/>
              </a:spcBef>
              <a:spcAft>
                <a:spcPts val="400"/>
              </a:spcAft>
              <a:buClrTx/>
              <a:buSzTx/>
              <a:buFontTx/>
              <a:buNone/>
              <a:tabLst/>
              <a:defRPr/>
            </a:pPr>
            <a:r>
              <a:rPr kumimoji="0" lang="en-IN" sz="1400" b="0" i="0" u="none" strike="noStrike" kern="1200" cap="none" spc="0" normalizeH="0" baseline="0" noProof="0" dirty="0">
                <a:ln>
                  <a:noFill/>
                </a:ln>
                <a:solidFill>
                  <a:srgbClr val="000000"/>
                </a:solidFill>
                <a:effectLst/>
                <a:uLnTx/>
                <a:uFillTx/>
                <a:latin typeface="Georgia" panose="02040502050405020303" pitchFamily="18" charset="0"/>
                <a:ea typeface="+mn-ea"/>
                <a:cs typeface="+mn-cs"/>
              </a:rPr>
              <a:t>Medication Dispensing Process</a:t>
            </a:r>
            <a:br>
              <a:rPr kumimoji="0" lang="en-IN" sz="1400" b="0" i="0" u="none" strike="noStrike" kern="1200" cap="none" spc="0" normalizeH="0" baseline="0" noProof="0" dirty="0">
                <a:ln>
                  <a:noFill/>
                </a:ln>
                <a:solidFill>
                  <a:srgbClr val="000000"/>
                </a:solidFill>
                <a:effectLst/>
                <a:uLnTx/>
                <a:uFillTx/>
                <a:latin typeface="Georgia" panose="02040502050405020303" pitchFamily="18" charset="0"/>
                <a:ea typeface="+mn-ea"/>
                <a:cs typeface="+mn-cs"/>
              </a:rPr>
            </a:br>
            <a:r>
              <a:rPr kumimoji="0" lang="en-IN" sz="1400" b="0" i="0" u="none" strike="noStrike" kern="1200" cap="none" spc="0" normalizeH="0" baseline="0" noProof="0" dirty="0">
                <a:ln>
                  <a:noFill/>
                </a:ln>
                <a:solidFill>
                  <a:srgbClr val="000000"/>
                </a:solidFill>
                <a:effectLst/>
                <a:uLnTx/>
                <a:uFillTx/>
                <a:latin typeface="Georgia" panose="02040502050405020303" pitchFamily="18" charset="0"/>
                <a:ea typeface="+mn-ea"/>
                <a:cs typeface="+mn-cs"/>
              </a:rPr>
              <a:t>In the </a:t>
            </a:r>
            <a:r>
              <a:rPr kumimoji="0" lang="en-IN" sz="1400" b="1" i="0" u="none" strike="noStrike" kern="1200" cap="none" spc="0" normalizeH="0" baseline="0" noProof="0" dirty="0">
                <a:ln>
                  <a:noFill/>
                </a:ln>
                <a:solidFill>
                  <a:srgbClr val="000000"/>
                </a:solidFill>
                <a:effectLst/>
                <a:uLnTx/>
                <a:uFillTx/>
                <a:latin typeface="Georgia" panose="02040502050405020303" pitchFamily="18" charset="0"/>
                <a:ea typeface="+mn-ea"/>
                <a:cs typeface="+mn-cs"/>
              </a:rPr>
              <a:t>Pharmacy</a:t>
            </a:r>
          </a:p>
        </p:txBody>
      </p:sp>
      <p:sp>
        <p:nvSpPr>
          <p:cNvPr id="14" name="TextBox 13">
            <a:extLst>
              <a:ext uri="{FF2B5EF4-FFF2-40B4-BE49-F238E27FC236}">
                <a16:creationId xmlns:a16="http://schemas.microsoft.com/office/drawing/2014/main" id="{FC1634B7-8902-B5EB-14E8-CFA0DDB3F4A9}"/>
              </a:ext>
            </a:extLst>
          </p:cNvPr>
          <p:cNvSpPr txBox="1"/>
          <p:nvPr/>
        </p:nvSpPr>
        <p:spPr>
          <a:xfrm>
            <a:off x="8605495" y="4990612"/>
            <a:ext cx="2131994" cy="413706"/>
          </a:xfrm>
          <a:prstGeom prst="rect">
            <a:avLst/>
          </a:prstGeom>
          <a:noFill/>
        </p:spPr>
        <p:txBody>
          <a:bodyPr wrap="none" lIns="0" tIns="0" rIns="0" bIns="0" anchor="ctr">
            <a:spAutoFit/>
          </a:bodyPr>
          <a:lstStyle/>
          <a:p>
            <a:pPr marL="0" marR="0" lvl="1" indent="0" algn="ctr" defTabSz="1219170" rtl="0" eaLnBrk="1" fontAlgn="auto" latinLnBrk="0" hangingPunct="1">
              <a:lnSpc>
                <a:spcPct val="100000"/>
              </a:lnSpc>
              <a:spcBef>
                <a:spcPts val="0"/>
              </a:spcBef>
              <a:spcAft>
                <a:spcPts val="400"/>
              </a:spcAft>
              <a:buClrTx/>
              <a:buSzTx/>
              <a:buFontTx/>
              <a:buNone/>
              <a:tabLst/>
              <a:defRPr/>
            </a:pPr>
            <a:r>
              <a:rPr kumimoji="0" lang="en-IN" sz="1400" b="0" i="0" u="none" strike="noStrike" kern="1200" cap="none" spc="0" normalizeH="0" baseline="0" noProof="0" dirty="0">
                <a:ln>
                  <a:noFill/>
                </a:ln>
                <a:solidFill>
                  <a:srgbClr val="000000"/>
                </a:solidFill>
                <a:effectLst/>
                <a:uLnTx/>
                <a:uFillTx/>
                <a:latin typeface="Georgia" panose="02040502050405020303" pitchFamily="18" charset="0"/>
                <a:ea typeface="+mn-ea"/>
                <a:cs typeface="+mn-cs"/>
              </a:rPr>
              <a:t>Medication Taking Process</a:t>
            </a:r>
            <a:br>
              <a:rPr kumimoji="0" lang="en-IN" sz="1400" b="0" i="0" u="none" strike="noStrike" kern="1200" cap="none" spc="0" normalizeH="0" baseline="0" noProof="0" dirty="0">
                <a:ln>
                  <a:noFill/>
                </a:ln>
                <a:solidFill>
                  <a:srgbClr val="000000"/>
                </a:solidFill>
                <a:effectLst/>
                <a:uLnTx/>
                <a:uFillTx/>
                <a:latin typeface="Georgia" panose="02040502050405020303" pitchFamily="18" charset="0"/>
                <a:ea typeface="+mn-ea"/>
                <a:cs typeface="+mn-cs"/>
              </a:rPr>
            </a:br>
            <a:r>
              <a:rPr kumimoji="0" lang="en-IN" sz="1400" b="0" i="0" u="none" strike="noStrike" kern="1200" cap="none" spc="0" normalizeH="0" baseline="0" noProof="0" dirty="0">
                <a:ln>
                  <a:noFill/>
                </a:ln>
                <a:solidFill>
                  <a:srgbClr val="000000"/>
                </a:solidFill>
                <a:effectLst/>
                <a:uLnTx/>
                <a:uFillTx/>
                <a:latin typeface="Georgia" panose="02040502050405020303" pitchFamily="18" charset="0"/>
                <a:ea typeface="+mn-ea"/>
                <a:cs typeface="+mn-cs"/>
              </a:rPr>
              <a:t>In the </a:t>
            </a:r>
            <a:r>
              <a:rPr kumimoji="0" lang="en-IN" sz="1400" b="1" i="0" u="none" strike="noStrike" kern="1200" cap="none" spc="0" normalizeH="0" baseline="0" noProof="0" dirty="0">
                <a:ln>
                  <a:noFill/>
                </a:ln>
                <a:solidFill>
                  <a:srgbClr val="000000"/>
                </a:solidFill>
                <a:effectLst/>
                <a:uLnTx/>
                <a:uFillTx/>
                <a:latin typeface="Georgia" panose="02040502050405020303" pitchFamily="18" charset="0"/>
                <a:ea typeface="+mn-ea"/>
                <a:cs typeface="+mn-cs"/>
              </a:rPr>
              <a:t>Patient's home</a:t>
            </a:r>
          </a:p>
        </p:txBody>
      </p:sp>
      <p:grpSp>
        <p:nvGrpSpPr>
          <p:cNvPr id="15" name="Group 14">
            <a:extLst>
              <a:ext uri="{FF2B5EF4-FFF2-40B4-BE49-F238E27FC236}">
                <a16:creationId xmlns:a16="http://schemas.microsoft.com/office/drawing/2014/main" id="{2AA8C68E-04AE-5D46-ED10-F5F0E01D16B2}"/>
              </a:ext>
            </a:extLst>
          </p:cNvPr>
          <p:cNvGrpSpPr/>
          <p:nvPr/>
        </p:nvGrpSpPr>
        <p:grpSpPr>
          <a:xfrm>
            <a:off x="2717800" y="2152415"/>
            <a:ext cx="7230533" cy="549148"/>
            <a:chOff x="1717226" y="1647834"/>
            <a:chExt cx="5918014" cy="428965"/>
          </a:xfrm>
        </p:grpSpPr>
        <p:sp>
          <p:nvSpPr>
            <p:cNvPr id="26" name="TextBox 25">
              <a:extLst>
                <a:ext uri="{FF2B5EF4-FFF2-40B4-BE49-F238E27FC236}">
                  <a16:creationId xmlns:a16="http://schemas.microsoft.com/office/drawing/2014/main" id="{07772EEF-7C9C-5191-C3CD-B9918B8DDE09}"/>
                </a:ext>
              </a:extLst>
            </p:cNvPr>
            <p:cNvSpPr txBox="1"/>
            <p:nvPr/>
          </p:nvSpPr>
          <p:spPr>
            <a:xfrm>
              <a:off x="2192537" y="1647834"/>
              <a:ext cx="964334" cy="161583"/>
            </a:xfrm>
            <a:prstGeom prst="rect">
              <a:avLst/>
            </a:prstGeom>
            <a:noFill/>
          </p:spPr>
          <p:txBody>
            <a:bodyPr wrap="non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Not filled -12%</a:t>
              </a:r>
              <a:endParaRPr kumimoji="0" lang="en-IN" sz="1400" b="0" i="0" u="none" strike="noStrike" kern="1200" cap="none" spc="0" normalizeH="0" baseline="0" noProof="0" dirty="0">
                <a:ln>
                  <a:noFill/>
                </a:ln>
                <a:solidFill>
                  <a:srgbClr val="000000"/>
                </a:solidFill>
                <a:effectLst/>
                <a:uLnTx/>
                <a:uFillTx/>
                <a:latin typeface="Georgia"/>
                <a:ea typeface="+mn-ea"/>
                <a:cs typeface="+mn-cs"/>
              </a:endParaRPr>
            </a:p>
          </p:txBody>
        </p:sp>
        <p:sp>
          <p:nvSpPr>
            <p:cNvPr id="27" name="Left Bracket 26">
              <a:extLst>
                <a:ext uri="{FF2B5EF4-FFF2-40B4-BE49-F238E27FC236}">
                  <a16:creationId xmlns:a16="http://schemas.microsoft.com/office/drawing/2014/main" id="{B31AD04E-492D-40B8-1BCA-A266DAA56D9B}"/>
                </a:ext>
              </a:extLst>
            </p:cNvPr>
            <p:cNvSpPr/>
            <p:nvPr/>
          </p:nvSpPr>
          <p:spPr>
            <a:xfrm rot="5400000">
              <a:off x="2584421" y="1023754"/>
              <a:ext cx="185850" cy="1920240"/>
            </a:xfrm>
            <a:prstGeom prst="leftBracket">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1400" b="0" i="0" u="none" strike="noStrike" kern="1200" cap="none" spc="0" normalizeH="0" baseline="0" noProof="0">
                <a:ln>
                  <a:noFill/>
                </a:ln>
                <a:solidFill>
                  <a:srgbClr val="000000"/>
                </a:solidFill>
                <a:effectLst/>
                <a:uLnTx/>
                <a:uFillTx/>
                <a:latin typeface="Georgia"/>
                <a:ea typeface="+mn-ea"/>
                <a:cs typeface="+mn-cs"/>
              </a:endParaRPr>
            </a:p>
          </p:txBody>
        </p:sp>
        <p:sp>
          <p:nvSpPr>
            <p:cNvPr id="28" name="TextBox 27">
              <a:extLst>
                <a:ext uri="{FF2B5EF4-FFF2-40B4-BE49-F238E27FC236}">
                  <a16:creationId xmlns:a16="http://schemas.microsoft.com/office/drawing/2014/main" id="{9DFDCB73-AD30-A8C8-BFEE-50B6699DD1C9}"/>
                </a:ext>
              </a:extLst>
            </p:cNvPr>
            <p:cNvSpPr txBox="1"/>
            <p:nvPr/>
          </p:nvSpPr>
          <p:spPr>
            <a:xfrm>
              <a:off x="4131744" y="1647834"/>
              <a:ext cx="1088975" cy="161583"/>
            </a:xfrm>
            <a:prstGeom prst="rect">
              <a:avLst/>
            </a:prstGeom>
            <a:noFill/>
          </p:spPr>
          <p:txBody>
            <a:bodyPr wrap="non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Not started -12%</a:t>
              </a:r>
              <a:endParaRPr kumimoji="0" lang="en-IN" sz="1400" b="0" i="0" u="none" strike="noStrike" kern="1200" cap="none" spc="0" normalizeH="0" baseline="0" noProof="0" dirty="0">
                <a:ln>
                  <a:noFill/>
                </a:ln>
                <a:solidFill>
                  <a:srgbClr val="000000"/>
                </a:solidFill>
                <a:effectLst/>
                <a:uLnTx/>
                <a:uFillTx/>
                <a:latin typeface="Georgia"/>
                <a:ea typeface="+mn-ea"/>
                <a:cs typeface="+mn-cs"/>
              </a:endParaRPr>
            </a:p>
          </p:txBody>
        </p:sp>
        <p:sp>
          <p:nvSpPr>
            <p:cNvPr id="29" name="Left Bracket 28">
              <a:extLst>
                <a:ext uri="{FF2B5EF4-FFF2-40B4-BE49-F238E27FC236}">
                  <a16:creationId xmlns:a16="http://schemas.microsoft.com/office/drawing/2014/main" id="{C38E2240-6E6E-133E-980D-2D53A62FED99}"/>
                </a:ext>
              </a:extLst>
            </p:cNvPr>
            <p:cNvSpPr/>
            <p:nvPr/>
          </p:nvSpPr>
          <p:spPr>
            <a:xfrm rot="5400000">
              <a:off x="4583308" y="1023754"/>
              <a:ext cx="185850" cy="1920240"/>
            </a:xfrm>
            <a:prstGeom prst="leftBracket">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1400" b="0" i="0" u="none" strike="noStrike" kern="1200" cap="none" spc="0" normalizeH="0" baseline="0" noProof="0">
                <a:ln>
                  <a:noFill/>
                </a:ln>
                <a:solidFill>
                  <a:srgbClr val="000000"/>
                </a:solidFill>
                <a:effectLst/>
                <a:uLnTx/>
                <a:uFillTx/>
                <a:latin typeface="Georgia"/>
                <a:ea typeface="+mn-ea"/>
                <a:cs typeface="+mn-cs"/>
              </a:endParaRPr>
            </a:p>
          </p:txBody>
        </p:sp>
        <p:sp>
          <p:nvSpPr>
            <p:cNvPr id="30" name="TextBox 29">
              <a:extLst>
                <a:ext uri="{FF2B5EF4-FFF2-40B4-BE49-F238E27FC236}">
                  <a16:creationId xmlns:a16="http://schemas.microsoft.com/office/drawing/2014/main" id="{A4EFD50F-3A62-2021-A5E1-A9685955D15F}"/>
                </a:ext>
              </a:extLst>
            </p:cNvPr>
            <p:cNvSpPr txBox="1"/>
            <p:nvPr/>
          </p:nvSpPr>
          <p:spPr>
            <a:xfrm>
              <a:off x="6083383" y="1647834"/>
              <a:ext cx="1178193" cy="161583"/>
            </a:xfrm>
            <a:prstGeom prst="rect">
              <a:avLst/>
            </a:prstGeom>
            <a:noFill/>
          </p:spPr>
          <p:txBody>
            <a:bodyPr wrap="non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Not finished -29%</a:t>
              </a:r>
              <a:endParaRPr kumimoji="0" lang="en-IN" sz="1400" b="0" i="0" u="none" strike="noStrike" kern="1200" cap="none" spc="0" normalizeH="0" baseline="0" noProof="0" dirty="0">
                <a:ln>
                  <a:noFill/>
                </a:ln>
                <a:solidFill>
                  <a:srgbClr val="000000"/>
                </a:solidFill>
                <a:effectLst/>
                <a:uLnTx/>
                <a:uFillTx/>
                <a:latin typeface="Georgia"/>
                <a:ea typeface="+mn-ea"/>
                <a:cs typeface="+mn-cs"/>
              </a:endParaRPr>
            </a:p>
          </p:txBody>
        </p:sp>
        <p:sp>
          <p:nvSpPr>
            <p:cNvPr id="31" name="Left Bracket 30">
              <a:extLst>
                <a:ext uri="{FF2B5EF4-FFF2-40B4-BE49-F238E27FC236}">
                  <a16:creationId xmlns:a16="http://schemas.microsoft.com/office/drawing/2014/main" id="{CF6B88DA-097A-0D5C-72E9-2963F0F64175}"/>
                </a:ext>
              </a:extLst>
            </p:cNvPr>
            <p:cNvSpPr/>
            <p:nvPr/>
          </p:nvSpPr>
          <p:spPr>
            <a:xfrm rot="5400000">
              <a:off x="6582195" y="1023754"/>
              <a:ext cx="185850" cy="1920240"/>
            </a:xfrm>
            <a:prstGeom prst="leftBracket">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1400" b="0" i="0" u="none" strike="noStrike" kern="1200" cap="none" spc="0" normalizeH="0" baseline="0" noProof="0">
                <a:ln>
                  <a:noFill/>
                </a:ln>
                <a:solidFill>
                  <a:srgbClr val="000000"/>
                </a:solidFill>
                <a:effectLst/>
                <a:uLnTx/>
                <a:uFillTx/>
                <a:latin typeface="Georgia"/>
                <a:ea typeface="+mn-ea"/>
                <a:cs typeface="+mn-cs"/>
              </a:endParaRPr>
            </a:p>
          </p:txBody>
        </p:sp>
      </p:grpSp>
      <p:sp>
        <p:nvSpPr>
          <p:cNvPr id="16" name="TextBox 15">
            <a:extLst>
              <a:ext uri="{FF2B5EF4-FFF2-40B4-BE49-F238E27FC236}">
                <a16:creationId xmlns:a16="http://schemas.microsoft.com/office/drawing/2014/main" id="{03B6195D-0D98-2482-C399-1E8F440F614C}"/>
              </a:ext>
            </a:extLst>
          </p:cNvPr>
          <p:cNvSpPr txBox="1"/>
          <p:nvPr/>
        </p:nvSpPr>
        <p:spPr>
          <a:xfrm>
            <a:off x="1869408" y="3562798"/>
            <a:ext cx="2694125" cy="1211876"/>
          </a:xfrm>
          <a:prstGeom prst="rect">
            <a:avLst/>
          </a:prstGeom>
          <a:solidFill>
            <a:schemeClr val="bg1">
              <a:lumMod val="85000"/>
              <a:alpha val="70000"/>
            </a:schemeClr>
          </a:solidFill>
        </p:spPr>
        <p:txBody>
          <a:bodyPr wrap="square" lIns="60960" tIns="24384" rIns="0" bIns="0">
            <a:noAutofit/>
          </a:bodyPr>
          <a:lstStyle/>
          <a:p>
            <a:pPr marL="226478" marR="0" lvl="1" indent="-226478" algn="l" defTabSz="121917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IN" sz="1400" b="0" i="0" u="none" strike="noStrike" kern="1200" cap="none" spc="0" normalizeH="0" baseline="0" noProof="0" dirty="0">
                <a:ln>
                  <a:noFill/>
                </a:ln>
                <a:solidFill>
                  <a:srgbClr val="000000"/>
                </a:solidFill>
                <a:effectLst/>
                <a:uLnTx/>
                <a:uFillTx/>
                <a:latin typeface="Georgia"/>
                <a:ea typeface="+mn-ea"/>
                <a:cs typeface="+mn-cs"/>
              </a:rPr>
              <a:t>Understanding benefits</a:t>
            </a:r>
            <a:br>
              <a:rPr kumimoji="0" lang="en-IN" sz="1400" b="0" i="0" u="none" strike="noStrike" kern="1200" cap="none" spc="0" normalizeH="0" baseline="0" noProof="0" dirty="0">
                <a:ln>
                  <a:noFill/>
                </a:ln>
                <a:solidFill>
                  <a:srgbClr val="000000"/>
                </a:solidFill>
                <a:effectLst/>
                <a:uLnTx/>
                <a:uFillTx/>
                <a:latin typeface="Georgia"/>
                <a:ea typeface="+mn-ea"/>
                <a:cs typeface="+mn-cs"/>
              </a:rPr>
            </a:br>
            <a:r>
              <a:rPr kumimoji="0" lang="en-IN" sz="1400" b="0" i="0" u="none" strike="noStrike" kern="1200" cap="none" spc="0" normalizeH="0" baseline="0" noProof="0" dirty="0">
                <a:ln>
                  <a:noFill/>
                </a:ln>
                <a:solidFill>
                  <a:srgbClr val="000000"/>
                </a:solidFill>
                <a:effectLst/>
                <a:uLnTx/>
                <a:uFillTx/>
                <a:latin typeface="Georgia"/>
                <a:ea typeface="+mn-ea"/>
                <a:cs typeface="+mn-cs"/>
              </a:rPr>
              <a:t>of therapy</a:t>
            </a:r>
          </a:p>
          <a:p>
            <a:pPr marL="226478" marR="0" lvl="1" indent="-226478" algn="l" defTabSz="121917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IN" sz="1400" b="0" i="0" u="none" strike="noStrike" kern="1200" cap="none" spc="0" normalizeH="0" baseline="0" noProof="0" dirty="0">
                <a:ln>
                  <a:noFill/>
                </a:ln>
                <a:solidFill>
                  <a:srgbClr val="000000"/>
                </a:solidFill>
                <a:effectLst/>
                <a:uLnTx/>
                <a:uFillTx/>
                <a:latin typeface="Georgia"/>
                <a:ea typeface="+mn-ea"/>
                <a:cs typeface="+mn-cs"/>
              </a:rPr>
              <a:t>Denial</a:t>
            </a:r>
          </a:p>
          <a:p>
            <a:pPr marL="226478" marR="0" lvl="1" indent="-226478" algn="l" defTabSz="121917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IN" sz="1400" b="0" i="0" u="none" strike="noStrike" kern="1200" cap="none" spc="0" normalizeH="0" baseline="0" noProof="0" dirty="0">
                <a:ln>
                  <a:noFill/>
                </a:ln>
                <a:solidFill>
                  <a:srgbClr val="000000"/>
                </a:solidFill>
                <a:effectLst/>
                <a:uLnTx/>
                <a:uFillTx/>
                <a:latin typeface="Georgia"/>
                <a:ea typeface="+mn-ea"/>
                <a:cs typeface="+mn-cs"/>
              </a:rPr>
              <a:t>Financial</a:t>
            </a:r>
          </a:p>
          <a:p>
            <a:pPr marL="226478" marR="0" lvl="1" indent="-226478" algn="l" defTabSz="121917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IN" sz="1400" b="0" i="0" u="none" strike="noStrike" kern="1200" cap="none" spc="0" normalizeH="0" baseline="0" noProof="0" dirty="0">
                <a:ln>
                  <a:noFill/>
                </a:ln>
                <a:solidFill>
                  <a:srgbClr val="000000"/>
                </a:solidFill>
                <a:effectLst/>
                <a:uLnTx/>
                <a:uFillTx/>
                <a:latin typeface="Georgia"/>
                <a:ea typeface="+mn-ea"/>
                <a:cs typeface="+mn-cs"/>
              </a:rPr>
              <a:t>Health literacy</a:t>
            </a:r>
          </a:p>
        </p:txBody>
      </p:sp>
      <p:sp>
        <p:nvSpPr>
          <p:cNvPr id="17" name="TextBox 16">
            <a:extLst>
              <a:ext uri="{FF2B5EF4-FFF2-40B4-BE49-F238E27FC236}">
                <a16:creationId xmlns:a16="http://schemas.microsoft.com/office/drawing/2014/main" id="{3420A344-C8FE-75E2-0077-85CB82FB0438}"/>
              </a:ext>
            </a:extLst>
          </p:cNvPr>
          <p:cNvSpPr txBox="1"/>
          <p:nvPr/>
        </p:nvSpPr>
        <p:spPr>
          <a:xfrm>
            <a:off x="5071739" y="3562798"/>
            <a:ext cx="2694125" cy="1211876"/>
          </a:xfrm>
          <a:prstGeom prst="rect">
            <a:avLst/>
          </a:prstGeom>
          <a:solidFill>
            <a:schemeClr val="bg1">
              <a:lumMod val="85000"/>
              <a:alpha val="70000"/>
            </a:schemeClr>
          </a:solidFill>
        </p:spPr>
        <p:txBody>
          <a:bodyPr wrap="square" lIns="60960" tIns="24384" rIns="0" bIns="0">
            <a:noAutofit/>
          </a:bodyPr>
          <a:lstStyle/>
          <a:p>
            <a:pPr marL="226478" marR="0" lvl="1" indent="-226478" algn="l" defTabSz="121917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IN" sz="1400" b="0" i="0" u="none" strike="noStrike" kern="1200" cap="none" spc="0" normalizeH="0" baseline="0" noProof="0" dirty="0">
                <a:ln>
                  <a:noFill/>
                </a:ln>
                <a:solidFill>
                  <a:srgbClr val="000000"/>
                </a:solidFill>
                <a:effectLst/>
                <a:uLnTx/>
                <a:uFillTx/>
                <a:latin typeface="Georgia"/>
                <a:ea typeface="+mn-ea"/>
                <a:cs typeface="+mn-cs"/>
              </a:rPr>
              <a:t>Perceived SE</a:t>
            </a:r>
          </a:p>
          <a:p>
            <a:pPr marL="226478" marR="0" lvl="1" indent="-226478" algn="l" defTabSz="121917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IN" sz="1400" b="0" i="0" u="none" strike="noStrike" kern="1200" cap="none" spc="0" normalizeH="0" baseline="0" noProof="0" dirty="0">
                <a:ln>
                  <a:noFill/>
                </a:ln>
                <a:solidFill>
                  <a:srgbClr val="000000"/>
                </a:solidFill>
                <a:effectLst/>
                <a:uLnTx/>
                <a:uFillTx/>
                <a:latin typeface="Georgia"/>
                <a:ea typeface="+mn-ea"/>
                <a:cs typeface="+mn-cs"/>
              </a:rPr>
              <a:t>Not Understanding benefits and risks</a:t>
            </a:r>
          </a:p>
          <a:p>
            <a:pPr marL="226478" marR="0" lvl="1" indent="-226478" algn="l" defTabSz="121917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IN" sz="1400" b="0" i="0" u="none" strike="noStrike" kern="1200" cap="none" spc="0" normalizeH="0" baseline="0" noProof="0" dirty="0">
                <a:ln>
                  <a:noFill/>
                </a:ln>
                <a:solidFill>
                  <a:srgbClr val="000000"/>
                </a:solidFill>
                <a:effectLst/>
                <a:uLnTx/>
                <a:uFillTx/>
                <a:latin typeface="Georgia"/>
                <a:ea typeface="+mn-ea"/>
                <a:cs typeface="+mn-cs"/>
              </a:rPr>
              <a:t>Polypharmacy</a:t>
            </a:r>
          </a:p>
          <a:p>
            <a:pPr marL="226478" marR="0" lvl="1" indent="-226478" algn="l" defTabSz="121917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IN" sz="1400" b="0" i="0" u="none" strike="noStrike" kern="1200" cap="none" spc="0" normalizeH="0" baseline="0" noProof="0" dirty="0">
                <a:ln>
                  <a:noFill/>
                </a:ln>
                <a:solidFill>
                  <a:srgbClr val="000000"/>
                </a:solidFill>
                <a:effectLst/>
                <a:uLnTx/>
                <a:uFillTx/>
                <a:latin typeface="Georgia"/>
                <a:ea typeface="+mn-ea"/>
                <a:cs typeface="+mn-cs"/>
              </a:rPr>
              <a:t>Denial</a:t>
            </a:r>
          </a:p>
        </p:txBody>
      </p:sp>
      <p:sp>
        <p:nvSpPr>
          <p:cNvPr id="18" name="TextBox 17">
            <a:extLst>
              <a:ext uri="{FF2B5EF4-FFF2-40B4-BE49-F238E27FC236}">
                <a16:creationId xmlns:a16="http://schemas.microsoft.com/office/drawing/2014/main" id="{718BAA34-ECB4-A0FA-4379-5839E1B8C198}"/>
              </a:ext>
            </a:extLst>
          </p:cNvPr>
          <p:cNvSpPr txBox="1"/>
          <p:nvPr/>
        </p:nvSpPr>
        <p:spPr>
          <a:xfrm>
            <a:off x="779996" y="3980320"/>
            <a:ext cx="844783" cy="387798"/>
          </a:xfrm>
          <a:prstGeom prst="rect">
            <a:avLst/>
          </a:prstGeom>
          <a:noFill/>
        </p:spPr>
        <p:txBody>
          <a:bodyPr wrap="none" lIns="0" tIns="0" rIns="0" bIns="0">
            <a:spAutoFit/>
          </a:bodyPr>
          <a:lstStyle/>
          <a:p>
            <a:pPr marL="0" marR="0" lvl="1" indent="0" algn="l" defTabSz="1219170" rtl="0" eaLnBrk="1" fontAlgn="auto" latinLnBrk="0" hangingPunct="1">
              <a:lnSpc>
                <a:spcPct val="90000"/>
              </a:lnSpc>
              <a:spcBef>
                <a:spcPts val="0"/>
              </a:spcBef>
              <a:spcAft>
                <a:spcPts val="0"/>
              </a:spcAft>
              <a:buClrTx/>
              <a:buSzTx/>
              <a:buFontTx/>
              <a:buNone/>
              <a:tabLst/>
              <a:defRPr/>
            </a:pPr>
            <a:r>
              <a:rPr kumimoji="0" lang="en-IN" sz="1400" b="1" i="0" u="none" strike="noStrike" kern="1200" cap="none" spc="0" normalizeH="0" baseline="0" noProof="0" dirty="0">
                <a:ln>
                  <a:noFill/>
                </a:ln>
                <a:solidFill>
                  <a:srgbClr val="000000"/>
                </a:solidFill>
                <a:effectLst/>
                <a:uLnTx/>
                <a:uFillTx/>
                <a:latin typeface="Georgia" panose="02040502050405020303" pitchFamily="18" charset="0"/>
                <a:ea typeface="+mn-ea"/>
                <a:cs typeface="+mn-cs"/>
              </a:rPr>
              <a:t>Common</a:t>
            </a:r>
            <a:br>
              <a:rPr kumimoji="0" lang="en-IN" sz="1400" b="1" i="0" u="none" strike="noStrike" kern="1200" cap="none" spc="0" normalizeH="0" baseline="0" noProof="0" dirty="0">
                <a:ln>
                  <a:noFill/>
                </a:ln>
                <a:solidFill>
                  <a:srgbClr val="000000"/>
                </a:solidFill>
                <a:effectLst/>
                <a:uLnTx/>
                <a:uFillTx/>
                <a:latin typeface="Georgia" panose="02040502050405020303" pitchFamily="18" charset="0"/>
                <a:ea typeface="+mn-ea"/>
                <a:cs typeface="+mn-cs"/>
              </a:rPr>
            </a:br>
            <a:r>
              <a:rPr kumimoji="0" lang="en-IN" sz="1400" b="1" i="0" u="none" strike="noStrike" kern="1200" cap="none" spc="0" normalizeH="0" baseline="0" noProof="0" dirty="0">
                <a:ln>
                  <a:noFill/>
                </a:ln>
                <a:solidFill>
                  <a:srgbClr val="000000"/>
                </a:solidFill>
                <a:effectLst/>
                <a:uLnTx/>
                <a:uFillTx/>
                <a:latin typeface="Georgia" panose="02040502050405020303" pitchFamily="18" charset="0"/>
                <a:ea typeface="+mn-ea"/>
                <a:cs typeface="+mn-cs"/>
              </a:rPr>
              <a:t>barriers</a:t>
            </a:r>
            <a:endParaRPr kumimoji="0" lang="en-IN" sz="1400" b="0" i="0" u="none" strike="noStrike" kern="1200" cap="none" spc="0" normalizeH="0" baseline="0" noProof="0" dirty="0">
              <a:ln>
                <a:noFill/>
              </a:ln>
              <a:solidFill>
                <a:srgbClr val="000000"/>
              </a:solidFill>
              <a:effectLst/>
              <a:uLnTx/>
              <a:uFillTx/>
              <a:latin typeface="Georgia"/>
              <a:ea typeface="+mn-ea"/>
              <a:cs typeface="+mn-cs"/>
            </a:endParaRPr>
          </a:p>
        </p:txBody>
      </p:sp>
      <p:sp>
        <p:nvSpPr>
          <p:cNvPr id="21" name="TextBox 20">
            <a:extLst>
              <a:ext uri="{FF2B5EF4-FFF2-40B4-BE49-F238E27FC236}">
                <a16:creationId xmlns:a16="http://schemas.microsoft.com/office/drawing/2014/main" id="{3EE9047F-F4B3-BAD1-A89A-6598EA024BDC}"/>
              </a:ext>
            </a:extLst>
          </p:cNvPr>
          <p:cNvSpPr txBox="1"/>
          <p:nvPr/>
        </p:nvSpPr>
        <p:spPr>
          <a:xfrm>
            <a:off x="8274070" y="3562798"/>
            <a:ext cx="2694125" cy="1211876"/>
          </a:xfrm>
          <a:prstGeom prst="rect">
            <a:avLst/>
          </a:prstGeom>
          <a:solidFill>
            <a:schemeClr val="bg1">
              <a:lumMod val="85000"/>
              <a:alpha val="70000"/>
            </a:schemeClr>
          </a:solidFill>
        </p:spPr>
        <p:txBody>
          <a:bodyPr wrap="none" lIns="60960" tIns="24384" rIns="0" bIns="0">
            <a:noAutofit/>
          </a:bodyPr>
          <a:lstStyle/>
          <a:p>
            <a:pPr marL="226478" marR="0" lvl="1" indent="-226478" algn="l" defTabSz="121917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IN" sz="1400" b="0" i="0" u="none" strike="noStrike" kern="1200" cap="none" spc="0" normalizeH="0" baseline="0" noProof="0" dirty="0">
                <a:ln>
                  <a:noFill/>
                </a:ln>
                <a:solidFill>
                  <a:srgbClr val="000000"/>
                </a:solidFill>
                <a:effectLst/>
                <a:uLnTx/>
                <a:uFillTx/>
                <a:latin typeface="Georgia"/>
                <a:ea typeface="+mn-ea"/>
                <a:cs typeface="+mn-cs"/>
              </a:rPr>
              <a:t>Forgetfulness</a:t>
            </a:r>
          </a:p>
          <a:p>
            <a:pPr marL="226478" marR="0" lvl="1" indent="-226478" algn="l" defTabSz="121917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IN" sz="1400" b="0" i="0" u="none" strike="noStrike" kern="1200" cap="none" spc="0" normalizeH="0" baseline="0" noProof="0" dirty="0">
                <a:ln>
                  <a:noFill/>
                </a:ln>
                <a:solidFill>
                  <a:srgbClr val="000000"/>
                </a:solidFill>
                <a:effectLst/>
                <a:uLnTx/>
                <a:uFillTx/>
                <a:latin typeface="Georgia"/>
                <a:ea typeface="+mn-ea"/>
                <a:cs typeface="+mn-cs"/>
              </a:rPr>
              <a:t>Side effects</a:t>
            </a:r>
          </a:p>
          <a:p>
            <a:pPr marL="226478" marR="0" lvl="1" indent="-226478" algn="l" defTabSz="121917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IN" sz="1400" b="0" i="0" u="none" strike="noStrike" kern="1200" cap="none" spc="0" normalizeH="0" baseline="0" noProof="0" dirty="0">
                <a:ln>
                  <a:noFill/>
                </a:ln>
                <a:solidFill>
                  <a:srgbClr val="000000"/>
                </a:solidFill>
                <a:effectLst/>
                <a:uLnTx/>
                <a:uFillTx/>
                <a:latin typeface="Georgia"/>
                <a:ea typeface="+mn-ea"/>
                <a:cs typeface="+mn-cs"/>
              </a:rPr>
              <a:t>Financial</a:t>
            </a:r>
          </a:p>
          <a:p>
            <a:pPr marL="226478" marR="0" lvl="1" indent="-226478" algn="l" defTabSz="121917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IN" sz="1400" b="0" i="0" u="none" strike="noStrike" kern="1200" cap="none" spc="0" normalizeH="0" baseline="0" noProof="0" dirty="0">
                <a:ln>
                  <a:noFill/>
                </a:ln>
                <a:solidFill>
                  <a:srgbClr val="000000"/>
                </a:solidFill>
                <a:effectLst/>
                <a:uLnTx/>
                <a:uFillTx/>
                <a:latin typeface="Georgia"/>
                <a:ea typeface="+mn-ea"/>
                <a:cs typeface="+mn-cs"/>
              </a:rPr>
              <a:t>Polypharmacy</a:t>
            </a:r>
          </a:p>
          <a:p>
            <a:pPr marL="226478" marR="0" lvl="1" indent="-226478" algn="l" defTabSz="121917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IN" sz="1400" b="0" i="0" u="none" strike="noStrike" kern="1200" cap="none" spc="0" normalizeH="0" baseline="0" noProof="0" dirty="0">
                <a:ln>
                  <a:noFill/>
                </a:ln>
                <a:solidFill>
                  <a:srgbClr val="000000"/>
                </a:solidFill>
                <a:effectLst/>
                <a:uLnTx/>
                <a:uFillTx/>
                <a:latin typeface="Georgia"/>
                <a:ea typeface="+mn-ea"/>
                <a:cs typeface="+mn-cs"/>
              </a:rPr>
              <a:t>Ongoing reinforcement</a:t>
            </a:r>
          </a:p>
        </p:txBody>
      </p:sp>
      <p:grpSp>
        <p:nvGrpSpPr>
          <p:cNvPr id="34" name="Group 33">
            <a:extLst>
              <a:ext uri="{FF2B5EF4-FFF2-40B4-BE49-F238E27FC236}">
                <a16:creationId xmlns:a16="http://schemas.microsoft.com/office/drawing/2014/main" id="{8B7B99CD-EFD7-8378-5A77-5DB36E892474}"/>
              </a:ext>
            </a:extLst>
          </p:cNvPr>
          <p:cNvGrpSpPr/>
          <p:nvPr/>
        </p:nvGrpSpPr>
        <p:grpSpPr>
          <a:xfrm rot="16200000">
            <a:off x="4691643" y="4042743"/>
            <a:ext cx="251987" cy="251987"/>
            <a:chOff x="2692397" y="3466236"/>
            <a:chExt cx="207436" cy="207436"/>
          </a:xfrm>
        </p:grpSpPr>
        <p:sp>
          <p:nvSpPr>
            <p:cNvPr id="35" name="Oval 34">
              <a:extLst>
                <a:ext uri="{FF2B5EF4-FFF2-40B4-BE49-F238E27FC236}">
                  <a16:creationId xmlns:a16="http://schemas.microsoft.com/office/drawing/2014/main" id="{E706417B-9831-9129-46FB-0F75CF7D74DD}"/>
                </a:ext>
              </a:extLst>
            </p:cNvPr>
            <p:cNvSpPr/>
            <p:nvPr/>
          </p:nvSpPr>
          <p:spPr>
            <a:xfrm>
              <a:off x="2692397" y="3466236"/>
              <a:ext cx="207436" cy="207436"/>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36" name="Arrow: Chevron 35">
              <a:extLst>
                <a:ext uri="{FF2B5EF4-FFF2-40B4-BE49-F238E27FC236}">
                  <a16:creationId xmlns:a16="http://schemas.microsoft.com/office/drawing/2014/main" id="{071C7FCD-49D5-C189-4B54-5937F7A838B4}"/>
                </a:ext>
              </a:extLst>
            </p:cNvPr>
            <p:cNvSpPr/>
            <p:nvPr/>
          </p:nvSpPr>
          <p:spPr>
            <a:xfrm rot="5400000">
              <a:off x="2757753" y="3507524"/>
              <a:ext cx="76725" cy="124861"/>
            </a:xfrm>
            <a:prstGeom prst="chevron">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1200" b="0" i="0" u="none" strike="noStrike" kern="1200" cap="none" spc="0" normalizeH="0" baseline="0" noProof="0" dirty="0">
                <a:ln>
                  <a:noFill/>
                </a:ln>
                <a:solidFill>
                  <a:srgbClr val="000000"/>
                </a:solidFill>
                <a:effectLst/>
                <a:uLnTx/>
                <a:uFillTx/>
                <a:latin typeface="Calibri"/>
                <a:ea typeface="+mn-ea"/>
                <a:cs typeface="+mn-cs"/>
              </a:endParaRPr>
            </a:p>
          </p:txBody>
        </p:sp>
      </p:grpSp>
      <p:grpSp>
        <p:nvGrpSpPr>
          <p:cNvPr id="37" name="Group 36">
            <a:extLst>
              <a:ext uri="{FF2B5EF4-FFF2-40B4-BE49-F238E27FC236}">
                <a16:creationId xmlns:a16="http://schemas.microsoft.com/office/drawing/2014/main" id="{F31E5D10-AA56-FA02-A67D-E8795EA8E344}"/>
              </a:ext>
            </a:extLst>
          </p:cNvPr>
          <p:cNvGrpSpPr/>
          <p:nvPr/>
        </p:nvGrpSpPr>
        <p:grpSpPr>
          <a:xfrm rot="16200000">
            <a:off x="7893973" y="4042743"/>
            <a:ext cx="251987" cy="251987"/>
            <a:chOff x="2692397" y="3466236"/>
            <a:chExt cx="207436" cy="207436"/>
          </a:xfrm>
        </p:grpSpPr>
        <p:sp>
          <p:nvSpPr>
            <p:cNvPr id="38" name="Oval 37">
              <a:extLst>
                <a:ext uri="{FF2B5EF4-FFF2-40B4-BE49-F238E27FC236}">
                  <a16:creationId xmlns:a16="http://schemas.microsoft.com/office/drawing/2014/main" id="{D91F8FD1-4ABC-80F5-B4F2-53AB837BDB0A}"/>
                </a:ext>
              </a:extLst>
            </p:cNvPr>
            <p:cNvSpPr/>
            <p:nvPr/>
          </p:nvSpPr>
          <p:spPr>
            <a:xfrm>
              <a:off x="2692397" y="3466236"/>
              <a:ext cx="207436" cy="207436"/>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39" name="Arrow: Chevron 38">
              <a:extLst>
                <a:ext uri="{FF2B5EF4-FFF2-40B4-BE49-F238E27FC236}">
                  <a16:creationId xmlns:a16="http://schemas.microsoft.com/office/drawing/2014/main" id="{9FEC1BC3-3E81-D544-EBB5-9C966CB0466D}"/>
                </a:ext>
              </a:extLst>
            </p:cNvPr>
            <p:cNvSpPr/>
            <p:nvPr/>
          </p:nvSpPr>
          <p:spPr>
            <a:xfrm rot="5400000">
              <a:off x="2757753" y="3507524"/>
              <a:ext cx="76725" cy="124861"/>
            </a:xfrm>
            <a:prstGeom prst="chevron">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1200" b="0" i="0" u="none" strike="noStrike" kern="1200" cap="none" spc="0" normalizeH="0" baseline="0" noProof="0" dirty="0">
                <a:ln>
                  <a:noFill/>
                </a:ln>
                <a:solidFill>
                  <a:srgbClr val="000000"/>
                </a:solidFill>
                <a:effectLst/>
                <a:uLnTx/>
                <a:uFillTx/>
                <a:latin typeface="Calibri"/>
                <a:ea typeface="+mn-ea"/>
                <a:cs typeface="+mn-cs"/>
              </a:endParaRPr>
            </a:p>
          </p:txBody>
        </p:sp>
      </p:grpSp>
      <p:sp>
        <p:nvSpPr>
          <p:cNvPr id="3" name="Text Placeholder 7">
            <a:extLst>
              <a:ext uri="{FF2B5EF4-FFF2-40B4-BE49-F238E27FC236}">
                <a16:creationId xmlns:a16="http://schemas.microsoft.com/office/drawing/2014/main" id="{ED413DE1-B9E5-3211-3069-32C548858187}"/>
              </a:ext>
            </a:extLst>
          </p:cNvPr>
          <p:cNvSpPr txBox="1">
            <a:spLocks/>
          </p:cNvSpPr>
          <p:nvPr/>
        </p:nvSpPr>
        <p:spPr>
          <a:xfrm>
            <a:off x="670560" y="5834619"/>
            <a:ext cx="10035538" cy="674031"/>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1. Cohen, J.D.,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Aspry</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K., Brown, A.S., Foody, J.A., Furman, R., Jacobson, T.A., Karalis, D.G., Kris-Etherton, P.M., Laforge, R., O'Toole, M.F., Scott, R.D., Underberg, J.A.,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Valuck</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T., Willard, K.,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Ziajka</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P.E., &amp; Ito, M.K. (2013). Use of health information technology (HIT) to improve statin adherence and low-density lipoprotein cholesterol goal attainment in high-risk patients: proceedings from a workshop. Journal of clinical lipidology, 7 6, 573-609. 2. Ismail, Sophia &amp;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Tsoli</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Stergiani &amp; Chowdhury, Rajiv. (2017). Therapy-related strategies to improve adherence to diabetic medications.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Medicographia</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39. 289-297. </a:t>
            </a:r>
          </a:p>
        </p:txBody>
      </p:sp>
      <p:sp>
        <p:nvSpPr>
          <p:cNvPr id="19" name="TextBox 18">
            <a:extLst>
              <a:ext uri="{FF2B5EF4-FFF2-40B4-BE49-F238E27FC236}">
                <a16:creationId xmlns:a16="http://schemas.microsoft.com/office/drawing/2014/main" id="{C792CD69-C0E7-4B81-81FD-B5A652A3AC53}"/>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GLO2208854</a:t>
            </a:r>
          </a:p>
        </p:txBody>
      </p:sp>
    </p:spTree>
    <p:extLst>
      <p:ext uri="{BB962C8B-B14F-4D97-AF65-F5344CB8AC3E}">
        <p14:creationId xmlns:p14="http://schemas.microsoft.com/office/powerpoint/2010/main" val="4090211720"/>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EF2500AE-4459-E0BB-E15F-E74EFD03A549}"/>
              </a:ext>
            </a:extLst>
          </p:cNvPr>
          <p:cNvGraphicFramePr>
            <a:graphicFrameLocks noChangeAspect="1"/>
          </p:cNvGraphicFramePr>
          <p:nvPr>
            <p:custDataLst>
              <p:tags r:id="rId1"/>
            </p:custDataLst>
            <p:extLst>
              <p:ext uri="{D42A27DB-BD31-4B8C-83A1-F6EECF244321}">
                <p14:modId xmlns:p14="http://schemas.microsoft.com/office/powerpoint/2010/main" val="70015003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EF2500AE-4459-E0BB-E15F-E74EFD03A549}"/>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7CFA275A-F465-A185-56D3-A3C65019EBCC}"/>
              </a:ext>
            </a:extLst>
          </p:cNvPr>
          <p:cNvSpPr>
            <a:spLocks noGrp="1"/>
          </p:cNvSpPr>
          <p:nvPr>
            <p:ph type="title"/>
          </p:nvPr>
        </p:nvSpPr>
        <p:spPr/>
        <p:txBody>
          <a:bodyPr vert="horz"/>
          <a:lstStyle/>
          <a:p>
            <a:r>
              <a:rPr lang="tr-TR" dirty="0"/>
              <a:t>You need patient motivation for even most </a:t>
            </a:r>
            <a:br>
              <a:rPr lang="en-US" dirty="0"/>
            </a:br>
            <a:r>
              <a:rPr lang="tr-TR" dirty="0"/>
              <a:t>sophisticated methods</a:t>
            </a:r>
            <a:endParaRPr lang="en-US" dirty="0"/>
          </a:p>
        </p:txBody>
      </p:sp>
      <p:pic>
        <p:nvPicPr>
          <p:cNvPr id="7" name="Picture 2">
            <a:extLst>
              <a:ext uri="{FF2B5EF4-FFF2-40B4-BE49-F238E27FC236}">
                <a16:creationId xmlns:a16="http://schemas.microsoft.com/office/drawing/2014/main" id="{5AC406D9-A69B-E522-497A-7B12D6F34D20}"/>
              </a:ext>
            </a:extLst>
          </p:cNvPr>
          <p:cNvPicPr>
            <a:picLocks noGrp="1" noChangeAspect="1" noChangeArrowheads="1"/>
          </p:cNvPicPr>
          <p:nvPr>
            <p:ph sz="quarter" idx="14"/>
          </p:nvPr>
        </p:nvPicPr>
        <p:blipFill rotWithShape="1">
          <a:blip r:embed="rId5" cstate="screen">
            <a:extLst>
              <a:ext uri="{BEBA8EAE-BF5A-486C-A8C5-ECC9F3942E4B}">
                <a14:imgProps xmlns:a14="http://schemas.microsoft.com/office/drawing/2010/main">
                  <a14:imgLayer r:embed="rId6">
                    <a14:imgEffect>
                      <a14:brightnessContrast bright="-16000" contrast="48000"/>
                    </a14:imgEffect>
                  </a14:imgLayer>
                </a14:imgProps>
              </a:ext>
              <a:ext uri="{28A0092B-C50C-407E-A947-70E740481C1C}">
                <a14:useLocalDpi xmlns:a14="http://schemas.microsoft.com/office/drawing/2010/main" val="0"/>
              </a:ext>
            </a:extLst>
          </a:blip>
          <a:stretch/>
        </p:blipFill>
        <p:spPr bwMode="auto">
          <a:xfrm>
            <a:off x="6211865" y="2404489"/>
            <a:ext cx="5383235" cy="2560542"/>
          </a:xfrm>
          <a:prstGeom prst="rect">
            <a:avLst/>
          </a:prstGeo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8" name="Content Placeholder 5">
            <a:extLst>
              <a:ext uri="{FF2B5EF4-FFF2-40B4-BE49-F238E27FC236}">
                <a16:creationId xmlns:a16="http://schemas.microsoft.com/office/drawing/2014/main" id="{9B255BD9-42F2-638D-792A-086917A1212F}"/>
              </a:ext>
            </a:extLst>
          </p:cNvPr>
          <p:cNvSpPr txBox="1">
            <a:spLocks/>
          </p:cNvSpPr>
          <p:nvPr/>
        </p:nvSpPr>
        <p:spPr>
          <a:xfrm>
            <a:off x="793235" y="1456969"/>
            <a:ext cx="5302765" cy="4288923"/>
          </a:xfrm>
          <a:prstGeom prst="rect">
            <a:avLst/>
          </a:prstGeom>
          <a:solidFill>
            <a:schemeClr val="bg1">
              <a:lumMod val="85000"/>
            </a:schemeClr>
          </a:solidFill>
          <a:effectLst/>
        </p:spPr>
        <p:txBody>
          <a:bodyPr vert="horz" lIns="243840" tIns="0" rIns="121920" bIns="60960" rtlCol="0" anchor="ctr">
            <a:no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6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1" indent="0" algn="l" defTabSz="1219170" rtl="0" eaLnBrk="1" fontAlgn="auto" latinLnBrk="0" hangingPunct="1">
              <a:lnSpc>
                <a:spcPct val="100000"/>
              </a:lnSpc>
              <a:spcBef>
                <a:spcPts val="400"/>
              </a:spcBef>
              <a:spcAft>
                <a:spcPts val="400"/>
              </a:spcAft>
              <a:buClrTx/>
              <a:buSzTx/>
              <a:buFont typeface="Arial" panose="020B0604020202020204" pitchFamily="34" charset="0"/>
              <a:buNone/>
              <a:tabLst/>
              <a:defRPr/>
            </a:pPr>
            <a:endParaRPr kumimoji="0" lang="en-US" sz="1600" b="0" i="0" u="none" strike="noStrike" kern="1200" cap="none" spc="0" normalizeH="0" baseline="0" noProof="0" dirty="0">
              <a:ln>
                <a:noFill/>
              </a:ln>
              <a:solidFill>
                <a:srgbClr val="000000"/>
              </a:solidFill>
              <a:effectLst/>
              <a:uLnTx/>
              <a:uFillTx/>
              <a:latin typeface="Georgia"/>
              <a:ea typeface="+mn-ea"/>
              <a:cs typeface="+mn-cs"/>
            </a:endParaRPr>
          </a:p>
        </p:txBody>
      </p:sp>
      <p:sp>
        <p:nvSpPr>
          <p:cNvPr id="9" name="Content Placeholder 5">
            <a:extLst>
              <a:ext uri="{FF2B5EF4-FFF2-40B4-BE49-F238E27FC236}">
                <a16:creationId xmlns:a16="http://schemas.microsoft.com/office/drawing/2014/main" id="{E8CC88CD-91FE-4BE1-4CB1-CB1C301AAF1C}"/>
              </a:ext>
            </a:extLst>
          </p:cNvPr>
          <p:cNvSpPr txBox="1">
            <a:spLocks/>
          </p:cNvSpPr>
          <p:nvPr/>
        </p:nvSpPr>
        <p:spPr>
          <a:xfrm>
            <a:off x="667657" y="1846451"/>
            <a:ext cx="5428343" cy="3444020"/>
          </a:xfrm>
          <a:prstGeom prst="rect">
            <a:avLst/>
          </a:prstGeom>
        </p:spPr>
        <p:txBody>
          <a:bodyPr vert="horz" wrap="square" lIns="121920" tIns="0" rIns="121920" bIns="60960" rtlCol="0" anchor="ctr">
            <a:sp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6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226478" marR="0" lvl="1" indent="-226478" algn="l" defTabSz="1219170" rtl="0" eaLnBrk="1" fontAlgn="auto" latinLnBrk="0" hangingPunct="1">
              <a:lnSpc>
                <a:spcPct val="100000"/>
              </a:lnSpc>
              <a:spcBef>
                <a:spcPts val="1067"/>
              </a:spcBef>
              <a:spcAft>
                <a:spcPts val="1067"/>
              </a:spcAft>
              <a:buClrTx/>
              <a:buSzTx/>
              <a:buFont typeface="Arial" panose="020B0604020202020204" pitchFamily="34" charset="0"/>
              <a:buChar char="•"/>
              <a:tabLst/>
              <a:defRPr/>
            </a:pPr>
            <a:r>
              <a:rPr kumimoji="0" lang="en-US" sz="2133" b="0" i="0" u="none" strike="noStrike" kern="1200" cap="none" spc="0" normalizeH="0" baseline="0" noProof="0" dirty="0">
                <a:ln>
                  <a:noFill/>
                </a:ln>
                <a:solidFill>
                  <a:srgbClr val="000000"/>
                </a:solidFill>
                <a:effectLst/>
                <a:uLnTx/>
                <a:uFillTx/>
                <a:latin typeface="Georgia"/>
                <a:ea typeface="+mn-ea"/>
                <a:cs typeface="+mn-cs"/>
              </a:rPr>
              <a:t>New nucleic acid-based therapies with once yearly injections, new medications with less side effects or FDC and new Technologies are helpful </a:t>
            </a:r>
          </a:p>
          <a:p>
            <a:pPr marL="226478" marR="0" lvl="1" indent="-226478" algn="l" defTabSz="1219170" rtl="0" eaLnBrk="1" fontAlgn="auto" latinLnBrk="0" hangingPunct="1">
              <a:lnSpc>
                <a:spcPct val="100000"/>
              </a:lnSpc>
              <a:spcBef>
                <a:spcPts val="1067"/>
              </a:spcBef>
              <a:spcAft>
                <a:spcPts val="1067"/>
              </a:spcAft>
              <a:buClrTx/>
              <a:buSzTx/>
              <a:buFont typeface="Arial" panose="020B0604020202020204" pitchFamily="34" charset="0"/>
              <a:buChar char="•"/>
              <a:tabLst/>
              <a:defRPr/>
            </a:pPr>
            <a:r>
              <a:rPr kumimoji="0" lang="en-US" sz="2133" b="0" i="0" u="none" strike="noStrike" kern="1200" cap="none" spc="0" normalizeH="0" baseline="0" noProof="0" dirty="0">
                <a:ln>
                  <a:noFill/>
                </a:ln>
                <a:solidFill>
                  <a:srgbClr val="000000"/>
                </a:solidFill>
                <a:effectLst/>
                <a:uLnTx/>
                <a:uFillTx/>
                <a:latin typeface="Georgia"/>
                <a:ea typeface="+mn-ea"/>
                <a:cs typeface="+mn-cs"/>
              </a:rPr>
              <a:t>Shared decision making with the patient is the key!</a:t>
            </a:r>
          </a:p>
          <a:p>
            <a:pPr marL="226478" marR="0" lvl="1" indent="-226478" algn="l" defTabSz="1219170" rtl="0" eaLnBrk="1" fontAlgn="auto" latinLnBrk="0" hangingPunct="1">
              <a:lnSpc>
                <a:spcPct val="100000"/>
              </a:lnSpc>
              <a:spcBef>
                <a:spcPts val="1067"/>
              </a:spcBef>
              <a:spcAft>
                <a:spcPts val="1067"/>
              </a:spcAft>
              <a:buClrTx/>
              <a:buSzTx/>
              <a:buFont typeface="Arial" panose="020B0604020202020204" pitchFamily="34" charset="0"/>
              <a:buChar char="•"/>
              <a:tabLst/>
              <a:defRPr/>
            </a:pPr>
            <a:r>
              <a:rPr kumimoji="0" lang="en-US" sz="2133" b="0" i="0" u="none" strike="noStrike" kern="1200" cap="none" spc="0" normalizeH="0" baseline="0" noProof="0" dirty="0">
                <a:ln>
                  <a:noFill/>
                </a:ln>
                <a:solidFill>
                  <a:srgbClr val="000000"/>
                </a:solidFill>
                <a:effectLst/>
                <a:uLnTx/>
                <a:uFillTx/>
                <a:latin typeface="Georgia"/>
                <a:ea typeface="+mn-ea"/>
                <a:cs typeface="+mn-cs"/>
              </a:rPr>
              <a:t>Nothing about me without me!</a:t>
            </a:r>
          </a:p>
          <a:p>
            <a:pPr marL="457200" marR="0" lvl="2" indent="-228594" algn="l" defTabSz="1219170" rtl="0" eaLnBrk="1" fontAlgn="auto" latinLnBrk="0" hangingPunct="1">
              <a:lnSpc>
                <a:spcPct val="100000"/>
              </a:lnSpc>
              <a:spcBef>
                <a:spcPts val="400"/>
              </a:spcBef>
              <a:spcAft>
                <a:spcPts val="400"/>
              </a:spcAft>
              <a:buClrTx/>
              <a:buSzTx/>
              <a:buFont typeface="Arial" panose="020B0604020202020204" pitchFamily="34" charset="0"/>
              <a:buChar char="–"/>
              <a:tabLst/>
              <a:defRPr/>
            </a:pPr>
            <a:r>
              <a:rPr kumimoji="0" lang="en-US" sz="2133" b="0" i="0" u="none" strike="noStrike" kern="1200" cap="none" spc="0" normalizeH="0" baseline="0" noProof="0" dirty="0">
                <a:ln>
                  <a:noFill/>
                </a:ln>
                <a:solidFill>
                  <a:srgbClr val="000000"/>
                </a:solidFill>
                <a:effectLst/>
                <a:uLnTx/>
                <a:uFillTx/>
                <a:latin typeface="Georgia"/>
                <a:ea typeface="+mn-ea"/>
                <a:cs typeface="+mn-cs"/>
              </a:rPr>
              <a:t>Valerie Billingham</a:t>
            </a:r>
          </a:p>
        </p:txBody>
      </p:sp>
      <p:cxnSp>
        <p:nvCxnSpPr>
          <p:cNvPr id="10" name="Straight Connector 9">
            <a:extLst>
              <a:ext uri="{FF2B5EF4-FFF2-40B4-BE49-F238E27FC236}">
                <a16:creationId xmlns:a16="http://schemas.microsoft.com/office/drawing/2014/main" id="{2D115990-E10D-C9A5-AAE9-CAA675EEB9B7}"/>
              </a:ext>
            </a:extLst>
          </p:cNvPr>
          <p:cNvCxnSpPr>
            <a:cxnSpLocks/>
          </p:cNvCxnSpPr>
          <p:nvPr/>
        </p:nvCxnSpPr>
        <p:spPr>
          <a:xfrm>
            <a:off x="793235" y="1494367"/>
            <a:ext cx="0" cy="4251525"/>
          </a:xfrm>
          <a:prstGeom prst="line">
            <a:avLst/>
          </a:prstGeom>
          <a:ln w="28575">
            <a:solidFill>
              <a:schemeClr val="accent3"/>
            </a:solidFill>
            <a:headEnd type="oval"/>
            <a:tailEnd type="oval"/>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3E0F1D61-1DE4-FADF-E107-161E2C8544CA}"/>
              </a:ext>
            </a:extLst>
          </p:cNvPr>
          <p:cNvGrpSpPr/>
          <p:nvPr/>
        </p:nvGrpSpPr>
        <p:grpSpPr>
          <a:xfrm>
            <a:off x="670560" y="1911406"/>
            <a:ext cx="246411" cy="246408"/>
            <a:chOff x="439557" y="1731286"/>
            <a:chExt cx="175977" cy="175977"/>
          </a:xfrm>
        </p:grpSpPr>
        <p:sp>
          <p:nvSpPr>
            <p:cNvPr id="12" name="Oval 11">
              <a:extLst>
                <a:ext uri="{FF2B5EF4-FFF2-40B4-BE49-F238E27FC236}">
                  <a16:creationId xmlns:a16="http://schemas.microsoft.com/office/drawing/2014/main" id="{F57F6BCE-70EE-C886-2D5A-50E7FF9C05A5}"/>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dirty="0">
                <a:ln>
                  <a:noFill/>
                </a:ln>
                <a:solidFill>
                  <a:prstClr val="white"/>
                </a:solidFill>
                <a:effectLst/>
                <a:uLnTx/>
                <a:uFillTx/>
                <a:latin typeface="Calibri"/>
                <a:ea typeface="+mn-ea"/>
                <a:cs typeface="Calibri" panose="020F0502020204030204" pitchFamily="34" charset="0"/>
              </a:endParaRPr>
            </a:p>
          </p:txBody>
        </p:sp>
        <p:sp>
          <p:nvSpPr>
            <p:cNvPr id="13" name="Oval 12">
              <a:extLst>
                <a:ext uri="{FF2B5EF4-FFF2-40B4-BE49-F238E27FC236}">
                  <a16:creationId xmlns:a16="http://schemas.microsoft.com/office/drawing/2014/main" id="{6DFCFB20-A2B9-0C3F-8AD4-ABBFBC7DC806}"/>
                </a:ext>
              </a:extLst>
            </p:cNvPr>
            <p:cNvSpPr/>
            <p:nvPr/>
          </p:nvSpPr>
          <p:spPr>
            <a:xfrm>
              <a:off x="469056" y="1760785"/>
              <a:ext cx="116979" cy="116979"/>
            </a:xfrm>
            <a:prstGeom prst="ellipse">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14" name="Group 13">
            <a:extLst>
              <a:ext uri="{FF2B5EF4-FFF2-40B4-BE49-F238E27FC236}">
                <a16:creationId xmlns:a16="http://schemas.microsoft.com/office/drawing/2014/main" id="{A2E7D607-CB5F-4E36-749A-9796AE51E581}"/>
              </a:ext>
            </a:extLst>
          </p:cNvPr>
          <p:cNvGrpSpPr/>
          <p:nvPr/>
        </p:nvGrpSpPr>
        <p:grpSpPr>
          <a:xfrm>
            <a:off x="670560" y="3481215"/>
            <a:ext cx="246411" cy="246408"/>
            <a:chOff x="439557" y="1731286"/>
            <a:chExt cx="175977" cy="175977"/>
          </a:xfrm>
        </p:grpSpPr>
        <p:sp>
          <p:nvSpPr>
            <p:cNvPr id="15" name="Oval 14">
              <a:extLst>
                <a:ext uri="{FF2B5EF4-FFF2-40B4-BE49-F238E27FC236}">
                  <a16:creationId xmlns:a16="http://schemas.microsoft.com/office/drawing/2014/main" id="{B6D208BC-29C9-F6B5-48F4-DA25781EDBFD}"/>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dirty="0">
                <a:ln>
                  <a:noFill/>
                </a:ln>
                <a:solidFill>
                  <a:prstClr val="white"/>
                </a:solidFill>
                <a:effectLst/>
                <a:uLnTx/>
                <a:uFillTx/>
                <a:latin typeface="Calibri"/>
                <a:ea typeface="+mn-ea"/>
                <a:cs typeface="Calibri" panose="020F0502020204030204" pitchFamily="34" charset="0"/>
              </a:endParaRPr>
            </a:p>
          </p:txBody>
        </p:sp>
        <p:sp>
          <p:nvSpPr>
            <p:cNvPr id="16" name="Oval 15">
              <a:extLst>
                <a:ext uri="{FF2B5EF4-FFF2-40B4-BE49-F238E27FC236}">
                  <a16:creationId xmlns:a16="http://schemas.microsoft.com/office/drawing/2014/main" id="{99393837-179D-9BD7-DB61-55766808B3EE}"/>
                </a:ext>
              </a:extLst>
            </p:cNvPr>
            <p:cNvSpPr/>
            <p:nvPr/>
          </p:nvSpPr>
          <p:spPr>
            <a:xfrm>
              <a:off x="469056" y="1760785"/>
              <a:ext cx="116979" cy="116979"/>
            </a:xfrm>
            <a:prstGeom prst="ellipse">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17" name="Group 16">
            <a:extLst>
              <a:ext uri="{FF2B5EF4-FFF2-40B4-BE49-F238E27FC236}">
                <a16:creationId xmlns:a16="http://schemas.microsoft.com/office/drawing/2014/main" id="{5045BDDF-0797-2E4A-CD84-7C57D5CDB6F4}"/>
              </a:ext>
            </a:extLst>
          </p:cNvPr>
          <p:cNvGrpSpPr/>
          <p:nvPr/>
        </p:nvGrpSpPr>
        <p:grpSpPr>
          <a:xfrm>
            <a:off x="670560" y="4416106"/>
            <a:ext cx="246411" cy="246408"/>
            <a:chOff x="439557" y="1731286"/>
            <a:chExt cx="175977" cy="175977"/>
          </a:xfrm>
        </p:grpSpPr>
        <p:sp>
          <p:nvSpPr>
            <p:cNvPr id="18" name="Oval 17">
              <a:extLst>
                <a:ext uri="{FF2B5EF4-FFF2-40B4-BE49-F238E27FC236}">
                  <a16:creationId xmlns:a16="http://schemas.microsoft.com/office/drawing/2014/main" id="{D701B8B8-C67B-057E-D4E3-4E4CEB2892A6}"/>
                </a:ext>
              </a:extLst>
            </p:cNvPr>
            <p:cNvSpPr/>
            <p:nvPr/>
          </p:nvSpPr>
          <p:spPr>
            <a:xfrm>
              <a:off x="439557" y="1731286"/>
              <a:ext cx="175977" cy="175977"/>
            </a:xfrm>
            <a:prstGeom prst="ellipse">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dirty="0">
                <a:ln>
                  <a:noFill/>
                </a:ln>
                <a:solidFill>
                  <a:prstClr val="white"/>
                </a:solidFill>
                <a:effectLst/>
                <a:uLnTx/>
                <a:uFillTx/>
                <a:latin typeface="Calibri"/>
                <a:ea typeface="+mn-ea"/>
                <a:cs typeface="Calibri" panose="020F0502020204030204" pitchFamily="34" charset="0"/>
              </a:endParaRPr>
            </a:p>
          </p:txBody>
        </p:sp>
        <p:sp>
          <p:nvSpPr>
            <p:cNvPr id="19" name="Oval 18">
              <a:extLst>
                <a:ext uri="{FF2B5EF4-FFF2-40B4-BE49-F238E27FC236}">
                  <a16:creationId xmlns:a16="http://schemas.microsoft.com/office/drawing/2014/main" id="{64487496-177D-82F3-32AC-2DA63FA5F654}"/>
                </a:ext>
              </a:extLst>
            </p:cNvPr>
            <p:cNvSpPr/>
            <p:nvPr/>
          </p:nvSpPr>
          <p:spPr>
            <a:xfrm>
              <a:off x="469056" y="1760785"/>
              <a:ext cx="116979" cy="116979"/>
            </a:xfrm>
            <a:prstGeom prst="ellipse">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3" name="Text Placeholder 7">
            <a:extLst>
              <a:ext uri="{FF2B5EF4-FFF2-40B4-BE49-F238E27FC236}">
                <a16:creationId xmlns:a16="http://schemas.microsoft.com/office/drawing/2014/main" id="{6CB77020-BD38-47F0-6265-0E2842DB1034}"/>
              </a:ext>
            </a:extLst>
          </p:cNvPr>
          <p:cNvSpPr txBox="1">
            <a:spLocks/>
          </p:cNvSpPr>
          <p:nvPr/>
        </p:nvSpPr>
        <p:spPr>
          <a:xfrm>
            <a:off x="670561" y="6125468"/>
            <a:ext cx="10035538"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Kelley JM, Kraft-Todd G, Schapira L,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Kossowsky</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J, Riess H. The influence of the patient-clinician relationship on healthcare outcomes: a systematic review and </a:t>
            </a:r>
            <a:b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b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meta-analysis of randomized controlled trials.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PLoS</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One. 2014 Apr 9;9(4):e94207. </a:t>
            </a:r>
          </a:p>
        </p:txBody>
      </p:sp>
      <p:sp>
        <p:nvSpPr>
          <p:cNvPr id="22" name="TextBox 21">
            <a:extLst>
              <a:ext uri="{FF2B5EF4-FFF2-40B4-BE49-F238E27FC236}">
                <a16:creationId xmlns:a16="http://schemas.microsoft.com/office/drawing/2014/main" id="{B609FB17-E8AE-9DC9-477D-08C3BE0F8FFE}"/>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GLO2208854</a:t>
            </a:r>
          </a:p>
        </p:txBody>
      </p:sp>
    </p:spTree>
    <p:extLst>
      <p:ext uri="{BB962C8B-B14F-4D97-AF65-F5344CB8AC3E}">
        <p14:creationId xmlns:p14="http://schemas.microsoft.com/office/powerpoint/2010/main" val="2737181310"/>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0E1159E8-DF4E-5CC1-204B-8DD57F4979DE}"/>
              </a:ext>
            </a:extLst>
          </p:cNvPr>
          <p:cNvGraphicFramePr>
            <a:graphicFrameLocks noChangeAspect="1"/>
          </p:cNvGraphicFramePr>
          <p:nvPr>
            <p:custDataLst>
              <p:tags r:id="rId1"/>
            </p:custDataLst>
            <p:extLst>
              <p:ext uri="{D42A27DB-BD31-4B8C-83A1-F6EECF244321}">
                <p14:modId xmlns:p14="http://schemas.microsoft.com/office/powerpoint/2010/main" val="78990087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0E1159E8-DF4E-5CC1-204B-8DD57F4979DE}"/>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11593E40-2701-A50B-2BA4-1150671BAD8C}"/>
              </a:ext>
            </a:extLst>
          </p:cNvPr>
          <p:cNvSpPr>
            <a:spLocks noGrp="1"/>
          </p:cNvSpPr>
          <p:nvPr>
            <p:ph type="title"/>
          </p:nvPr>
        </p:nvSpPr>
        <p:spPr/>
        <p:txBody>
          <a:bodyPr vert="horz"/>
          <a:lstStyle/>
          <a:p>
            <a:r>
              <a:rPr lang="en-US" dirty="0"/>
              <a:t>Global burden of 87 risk factors in 204 countries and territories, 1990-2019:a systematic analysis for the Global Burden of Disease Study 2019</a:t>
            </a:r>
          </a:p>
        </p:txBody>
      </p:sp>
      <p:sp>
        <p:nvSpPr>
          <p:cNvPr id="10" name="Text Placeholder 5">
            <a:extLst>
              <a:ext uri="{FF2B5EF4-FFF2-40B4-BE49-F238E27FC236}">
                <a16:creationId xmlns:a16="http://schemas.microsoft.com/office/drawing/2014/main" id="{1E1D136A-71A6-150D-CD15-D91B89EDB044}"/>
              </a:ext>
            </a:extLst>
          </p:cNvPr>
          <p:cNvSpPr txBox="1">
            <a:spLocks/>
          </p:cNvSpPr>
          <p:nvPr/>
        </p:nvSpPr>
        <p:spPr>
          <a:xfrm>
            <a:off x="669924" y="1803097"/>
            <a:ext cx="10949940" cy="381316"/>
          </a:xfrm>
          <a:prstGeom prst="rect">
            <a:avLst/>
          </a:prstGeom>
        </p:spPr>
        <p:txBody>
          <a:bodyPr vert="horz" lIns="0" tIns="45561" rIns="90011" bIns="45561" rtlCol="0" anchor="ctr">
            <a:noAutofit/>
          </a:bodyPr>
          <a:lstStyle>
            <a:lvl1pPr marL="0" indent="0" algn="l" defTabSz="1219170" rtl="0" eaLnBrk="1" latinLnBrk="0" hangingPunct="1">
              <a:lnSpc>
                <a:spcPct val="100000"/>
              </a:lnSpc>
              <a:spcBef>
                <a:spcPts val="1600"/>
              </a:spcBef>
              <a:buFont typeface="Arial" panose="020B0604020202020204" pitchFamily="34" charset="0"/>
              <a:buNone/>
              <a:defRPr sz="2133" b="0" kern="1200">
                <a:solidFill>
                  <a:schemeClr val="tx1"/>
                </a:solidFill>
                <a:latin typeface="+mj-lt"/>
                <a:ea typeface="+mn-ea"/>
                <a:cs typeface="Calibri" panose="020F0502020204030204" pitchFamily="34" charset="0"/>
              </a:defRPr>
            </a:lvl1pPr>
            <a:lvl2pPr marL="226478" indent="-226478" algn="l" defTabSz="1219170" rtl="0" eaLnBrk="1" latinLnBrk="0" hangingPunct="1">
              <a:lnSpc>
                <a:spcPct val="100000"/>
              </a:lnSpc>
              <a:spcBef>
                <a:spcPts val="1600"/>
              </a:spcBef>
              <a:buFont typeface="Arial" panose="020B0604020202020204" pitchFamily="34" charset="0"/>
              <a:buChar char="•"/>
              <a:defRPr sz="1867" b="0" kern="1200">
                <a:solidFill>
                  <a:schemeClr val="tx1"/>
                </a:solidFill>
                <a:latin typeface="+mj-lt"/>
                <a:ea typeface="+mn-ea"/>
                <a:cs typeface="+mn-cs"/>
              </a:defRPr>
            </a:lvl2pPr>
            <a:lvl3pPr marL="533387" indent="-228594" algn="l" defTabSz="1219170" rtl="0" eaLnBrk="1" latinLnBrk="0" hangingPunct="1">
              <a:lnSpc>
                <a:spcPct val="100000"/>
              </a:lnSpc>
              <a:spcBef>
                <a:spcPts val="800"/>
              </a:spcBef>
              <a:buFont typeface="Arial" panose="020B0604020202020204" pitchFamily="34" charset="0"/>
              <a:buChar char="–"/>
              <a:defRPr sz="1600" b="0" kern="1200">
                <a:solidFill>
                  <a:schemeClr val="tx1"/>
                </a:solidFill>
                <a:latin typeface="+mj-lt"/>
                <a:ea typeface="+mn-ea"/>
                <a:cs typeface="+mn-cs"/>
              </a:defRPr>
            </a:lvl3pPr>
            <a:lvl4pPr marL="768331" indent="-226478" algn="l" defTabSz="1219170" rtl="0" eaLnBrk="1" latinLnBrk="0" hangingPunct="1">
              <a:lnSpc>
                <a:spcPct val="100000"/>
              </a:lnSpc>
              <a:spcBef>
                <a:spcPts val="800"/>
              </a:spcBef>
              <a:buFont typeface="Arial" panose="020B0604020202020204" pitchFamily="34" charset="0"/>
              <a:buChar char="•"/>
              <a:defRPr sz="1467" b="0" kern="1200">
                <a:solidFill>
                  <a:schemeClr val="tx1"/>
                </a:solidFill>
                <a:latin typeface="+mj-lt"/>
                <a:ea typeface="+mn-ea"/>
                <a:cs typeface="+mn-cs"/>
              </a:defRPr>
            </a:lvl4pPr>
            <a:lvl5pPr marL="992693" indent="-228594" algn="l" defTabSz="1219170" rtl="0" eaLnBrk="1" latinLnBrk="0" hangingPunct="1">
              <a:lnSpc>
                <a:spcPct val="100000"/>
              </a:lnSpc>
              <a:spcBef>
                <a:spcPts val="800"/>
              </a:spcBef>
              <a:buFont typeface="Arial" panose="020B0604020202020204" pitchFamily="34" charset="0"/>
              <a:buChar char="»"/>
              <a:defRPr sz="1467" b="0" kern="1200">
                <a:solidFill>
                  <a:schemeClr val="tx1"/>
                </a:solidFill>
                <a:latin typeface="+mj-lt"/>
                <a:ea typeface="+mn-ea"/>
                <a:cs typeface="+mn-cs"/>
              </a:defRPr>
            </a:lvl5pPr>
            <a:lvl6pPr marL="335271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E4002B"/>
                </a:solidFill>
                <a:effectLst/>
                <a:uLnTx/>
                <a:uFillTx/>
                <a:latin typeface="Georgia"/>
                <a:ea typeface="+mn-ea"/>
                <a:cs typeface="Calibri" panose="020F0502020204030204" pitchFamily="34" charset="0"/>
              </a:rPr>
              <a:t>GBD 2019 Risk Factors Collaborators</a:t>
            </a:r>
            <a:r>
              <a:rPr kumimoji="0" lang="en-US" sz="2000" b="0" i="0" u="none" strike="noStrike" kern="1200" cap="none" spc="0" normalizeH="0" baseline="30000" noProof="0" dirty="0">
                <a:ln>
                  <a:noFill/>
                </a:ln>
                <a:solidFill>
                  <a:srgbClr val="E4002B"/>
                </a:solidFill>
                <a:effectLst/>
                <a:uLnTx/>
                <a:uFillTx/>
                <a:latin typeface="Georgia"/>
                <a:ea typeface="+mn-ea"/>
                <a:cs typeface="Calibri" panose="020F0502020204030204" pitchFamily="34" charset="0"/>
              </a:rPr>
              <a:t>*</a:t>
            </a:r>
          </a:p>
        </p:txBody>
      </p:sp>
      <p:sp>
        <p:nvSpPr>
          <p:cNvPr id="11" name="Text Placeholder 5">
            <a:extLst>
              <a:ext uri="{FF2B5EF4-FFF2-40B4-BE49-F238E27FC236}">
                <a16:creationId xmlns:a16="http://schemas.microsoft.com/office/drawing/2014/main" id="{5C9AE650-1970-336A-6E62-9CFBAAE1718B}"/>
              </a:ext>
            </a:extLst>
          </p:cNvPr>
          <p:cNvSpPr txBox="1">
            <a:spLocks/>
          </p:cNvSpPr>
          <p:nvPr/>
        </p:nvSpPr>
        <p:spPr>
          <a:xfrm>
            <a:off x="669924" y="4751327"/>
            <a:ext cx="10949940" cy="1014323"/>
          </a:xfrm>
          <a:prstGeom prst="rect">
            <a:avLst/>
          </a:prstGeom>
          <a:solidFill>
            <a:schemeClr val="tx2"/>
          </a:solidFill>
          <a:ln>
            <a:noFill/>
          </a:ln>
        </p:spPr>
        <p:txBody>
          <a:bodyPr lIns="121920"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2400" b="0" i="0" u="none" strike="noStrike" kern="1200" cap="none" spc="0" normalizeH="0" baseline="0" noProof="0" dirty="0">
                <a:ln>
                  <a:noFill/>
                </a:ln>
                <a:solidFill>
                  <a:prstClr val="white"/>
                </a:solidFill>
                <a:effectLst/>
                <a:uLnTx/>
                <a:uFillTx/>
                <a:latin typeface="Calibri"/>
                <a:ea typeface="+mn-ea"/>
                <a:cs typeface="Calibri" panose="020F0502020204030204" pitchFamily="34" charset="0"/>
              </a:rPr>
              <a:t>10.8 </a:t>
            </a:r>
            <a:r>
              <a:rPr kumimoji="0" lang="en-US" sz="24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million deaths/year</a:t>
            </a:r>
          </a:p>
          <a:p>
            <a:pPr marL="0" marR="0" lvl="0" indent="0" algn="ctr"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2400" b="1" i="0" u="none" strike="noStrike" kern="1200" cap="all" spc="0" normalizeH="0" baseline="0" noProof="0" dirty="0">
                <a:ln>
                  <a:noFill/>
                </a:ln>
                <a:solidFill>
                  <a:prstClr val="white"/>
                </a:solidFill>
                <a:effectLst/>
                <a:uLnTx/>
                <a:uFillTx/>
                <a:latin typeface="Calibri"/>
                <a:ea typeface="+mn-ea"/>
                <a:cs typeface="Calibri" panose="020F0502020204030204" pitchFamily="34" charset="0"/>
              </a:rPr>
              <a:t>= 29,589 </a:t>
            </a:r>
            <a:r>
              <a:rPr kumimoji="0" lang="en-US" sz="2400" b="1" i="0" u="none" strike="noStrike" kern="1200" cap="all" spc="0" normalizeH="0" baseline="0" noProof="0" dirty="0">
                <a:ln>
                  <a:noFill/>
                </a:ln>
                <a:solidFill>
                  <a:prstClr val="white"/>
                </a:solidFill>
                <a:effectLst/>
                <a:uLnTx/>
                <a:uFillTx/>
                <a:latin typeface="Georgia"/>
                <a:ea typeface="+mn-ea"/>
                <a:cs typeface="Calibri" panose="020F0502020204030204" pitchFamily="34" charset="0"/>
              </a:rPr>
              <a:t>deaths/day</a:t>
            </a:r>
          </a:p>
        </p:txBody>
      </p:sp>
      <p:sp>
        <p:nvSpPr>
          <p:cNvPr id="12" name="Rectangle 11">
            <a:extLst>
              <a:ext uri="{FF2B5EF4-FFF2-40B4-BE49-F238E27FC236}">
                <a16:creationId xmlns:a16="http://schemas.microsoft.com/office/drawing/2014/main" id="{E43A03CA-5155-9B73-7F47-252F72BFB6AB}"/>
              </a:ext>
            </a:extLst>
          </p:cNvPr>
          <p:cNvSpPr>
            <a:spLocks/>
          </p:cNvSpPr>
          <p:nvPr/>
        </p:nvSpPr>
        <p:spPr>
          <a:xfrm>
            <a:off x="670560" y="2393485"/>
            <a:ext cx="10949940" cy="2257781"/>
          </a:xfrm>
          <a:prstGeom prst="rect">
            <a:avLst/>
          </a:prstGeom>
          <a:solidFill>
            <a:schemeClr val="bg1">
              <a:lumMod val="85000"/>
            </a:schemeClr>
          </a:solidFill>
          <a:ln>
            <a:noFill/>
          </a:ln>
        </p:spPr>
        <p:txBody>
          <a:bodyPr lIns="243840" tIns="0" rIns="121920" bIns="0" anchor="ctr"/>
          <a:lstStyle/>
          <a:p>
            <a:pPr marL="0" marR="0" lvl="1" indent="0" algn="l" defTabSz="1219170" rtl="0" eaLnBrk="1" fontAlgn="auto" latinLnBrk="0" hangingPunct="1">
              <a:lnSpc>
                <a:spcPct val="114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Georgia"/>
              <a:ea typeface="+mn-ea"/>
              <a:cs typeface="+mn-cs"/>
            </a:endParaRPr>
          </a:p>
        </p:txBody>
      </p:sp>
      <p:sp>
        <p:nvSpPr>
          <p:cNvPr id="13" name="Rectangle 12">
            <a:extLst>
              <a:ext uri="{FF2B5EF4-FFF2-40B4-BE49-F238E27FC236}">
                <a16:creationId xmlns:a16="http://schemas.microsoft.com/office/drawing/2014/main" id="{FBE7CEED-F5E1-CBCB-19E8-B8BA2C073253}"/>
              </a:ext>
            </a:extLst>
          </p:cNvPr>
          <p:cNvSpPr/>
          <p:nvPr/>
        </p:nvSpPr>
        <p:spPr>
          <a:xfrm>
            <a:off x="7172966" y="3324341"/>
            <a:ext cx="1695799" cy="404771"/>
          </a:xfrm>
          <a:prstGeom prst="rect">
            <a:avLst/>
          </a:prstGeom>
          <a:solidFill>
            <a:schemeClr val="tx2">
              <a:lumMod val="20000"/>
              <a:lumOff val="80000"/>
            </a:schemeClr>
          </a:solidFill>
          <a:ln w="12700">
            <a:solidFill>
              <a:schemeClr val="tx2"/>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AU" sz="2400" b="0" i="0" u="none" strike="noStrike" kern="1200" cap="none" spc="0" normalizeH="0" baseline="0" noProof="0">
              <a:ln>
                <a:noFill/>
              </a:ln>
              <a:solidFill>
                <a:srgbClr val="000000"/>
              </a:solidFill>
              <a:effectLst/>
              <a:uLnTx/>
              <a:uFillTx/>
              <a:latin typeface="Calibri"/>
              <a:ea typeface="+mn-ea"/>
              <a:cs typeface="+mn-cs"/>
            </a:endParaRPr>
          </a:p>
        </p:txBody>
      </p:sp>
      <p:sp>
        <p:nvSpPr>
          <p:cNvPr id="14" name="Rectangle 13">
            <a:extLst>
              <a:ext uri="{FF2B5EF4-FFF2-40B4-BE49-F238E27FC236}">
                <a16:creationId xmlns:a16="http://schemas.microsoft.com/office/drawing/2014/main" id="{64744D7C-868E-0425-528C-D28A5908DF7E}"/>
              </a:ext>
            </a:extLst>
          </p:cNvPr>
          <p:cNvSpPr/>
          <p:nvPr/>
        </p:nvSpPr>
        <p:spPr>
          <a:xfrm>
            <a:off x="4529939" y="3774646"/>
            <a:ext cx="5196835" cy="370465"/>
          </a:xfrm>
          <a:prstGeom prst="rect">
            <a:avLst/>
          </a:prstGeom>
          <a:solidFill>
            <a:schemeClr val="tx2">
              <a:lumMod val="20000"/>
              <a:lumOff val="80000"/>
            </a:schemeClr>
          </a:solidFill>
          <a:ln w="12700">
            <a:solidFill>
              <a:schemeClr val="tx2"/>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AU" sz="2400" b="0" i="0" u="none" strike="noStrike" kern="1200" cap="none" spc="0" normalizeH="0" baseline="0" noProof="0">
              <a:ln>
                <a:noFill/>
              </a:ln>
              <a:solidFill>
                <a:srgbClr val="000000"/>
              </a:solidFill>
              <a:effectLst/>
              <a:uLnTx/>
              <a:uFillTx/>
              <a:latin typeface="Calibri"/>
              <a:ea typeface="+mn-ea"/>
              <a:cs typeface="+mn-cs"/>
            </a:endParaRPr>
          </a:p>
        </p:txBody>
      </p:sp>
      <p:sp>
        <p:nvSpPr>
          <p:cNvPr id="15" name="TextBox 14">
            <a:extLst>
              <a:ext uri="{FF2B5EF4-FFF2-40B4-BE49-F238E27FC236}">
                <a16:creationId xmlns:a16="http://schemas.microsoft.com/office/drawing/2014/main" id="{45014AA8-6D57-4B1E-3E72-4ECB7D7E04DA}"/>
              </a:ext>
            </a:extLst>
          </p:cNvPr>
          <p:cNvSpPr txBox="1"/>
          <p:nvPr/>
        </p:nvSpPr>
        <p:spPr>
          <a:xfrm>
            <a:off x="936942" y="2861682"/>
            <a:ext cx="10417176" cy="1321387"/>
          </a:xfrm>
          <a:prstGeom prst="rect">
            <a:avLst/>
          </a:prstGeom>
          <a:noFill/>
        </p:spPr>
        <p:txBody>
          <a:bodyPr wrap="square">
            <a:spAutoFit/>
          </a:bodyPr>
          <a:lstStyle/>
          <a:p>
            <a:pPr marL="0" marR="0" lvl="1" indent="0" algn="ctr" defTabSz="1219170" rtl="0" eaLnBrk="1" fontAlgn="auto" latinLnBrk="0" hangingPunct="1">
              <a:lnSpc>
                <a:spcPct val="114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Georgia"/>
                <a:ea typeface="+mn-ea"/>
                <a:cs typeface="+mn-cs"/>
              </a:rPr>
              <a:t>In 2019, the leading level 2 risk factor globally for attribute deaths was high systolic blood pressure. Which accounted for 10.8 million (95% uncertainty interval [UI] 9.51-12.1) deaths (19.2% [16.9-21.3] of all deaths in 2019)</a:t>
            </a:r>
          </a:p>
        </p:txBody>
      </p:sp>
      <p:sp>
        <p:nvSpPr>
          <p:cNvPr id="3" name="Text Placeholder 7">
            <a:extLst>
              <a:ext uri="{FF2B5EF4-FFF2-40B4-BE49-F238E27FC236}">
                <a16:creationId xmlns:a16="http://schemas.microsoft.com/office/drawing/2014/main" id="{76551B8E-D81B-DE36-ED5D-88E9A5CC726E}"/>
              </a:ext>
            </a:extLst>
          </p:cNvPr>
          <p:cNvSpPr txBox="1">
            <a:spLocks/>
          </p:cNvSpPr>
          <p:nvPr/>
        </p:nvSpPr>
        <p:spPr>
          <a:xfrm>
            <a:off x="670560" y="6125468"/>
            <a:ext cx="10035538"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Murray JL, Global burden of 87 risk factors in 204 countries and territories, 1990-2019: a systematic analysis for the Global Burden of Disease Study 2019. The Lancet. 2020;396:1223-49</a:t>
            </a:r>
          </a:p>
        </p:txBody>
      </p:sp>
      <p:sp>
        <p:nvSpPr>
          <p:cNvPr id="7" name="TextBox 6">
            <a:extLst>
              <a:ext uri="{FF2B5EF4-FFF2-40B4-BE49-F238E27FC236}">
                <a16:creationId xmlns:a16="http://schemas.microsoft.com/office/drawing/2014/main" id="{3417A9EA-13DB-CD96-DD02-E97F6B92433D}"/>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GLO2246865</a:t>
            </a:r>
          </a:p>
        </p:txBody>
      </p:sp>
    </p:spTree>
    <p:extLst>
      <p:ext uri="{BB962C8B-B14F-4D97-AF65-F5344CB8AC3E}">
        <p14:creationId xmlns:p14="http://schemas.microsoft.com/office/powerpoint/2010/main" val="347979470"/>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F5174D8C-9499-9C5C-E517-D9A218261BAD}"/>
              </a:ext>
            </a:extLst>
          </p:cNvPr>
          <p:cNvGraphicFramePr>
            <a:graphicFrameLocks noChangeAspect="1"/>
          </p:cNvGraphicFramePr>
          <p:nvPr>
            <p:custDataLst>
              <p:tags r:id="rId1"/>
            </p:custDataLst>
            <p:extLst>
              <p:ext uri="{D42A27DB-BD31-4B8C-83A1-F6EECF244321}">
                <p14:modId xmlns:p14="http://schemas.microsoft.com/office/powerpoint/2010/main" val="153710789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F5174D8C-9499-9C5C-E517-D9A218261BAD}"/>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D1A23196-E033-003F-1E84-8D4D6D302CA0}"/>
              </a:ext>
            </a:extLst>
          </p:cNvPr>
          <p:cNvSpPr>
            <a:spLocks noGrp="1"/>
          </p:cNvSpPr>
          <p:nvPr>
            <p:ph type="title"/>
          </p:nvPr>
        </p:nvSpPr>
        <p:spPr/>
        <p:txBody>
          <a:bodyPr vert="horz"/>
          <a:lstStyle/>
          <a:p>
            <a:r>
              <a:rPr lang="en-US" dirty="0"/>
              <a:t>Absolute risk of stroke mortality in relation to </a:t>
            </a:r>
            <a:br>
              <a:rPr lang="en-US" dirty="0"/>
            </a:br>
            <a:r>
              <a:rPr lang="en-US" dirty="0"/>
              <a:t>blood pressure</a:t>
            </a:r>
          </a:p>
        </p:txBody>
      </p:sp>
      <p:pic>
        <p:nvPicPr>
          <p:cNvPr id="7" name="Picture 3">
            <a:extLst>
              <a:ext uri="{FF2B5EF4-FFF2-40B4-BE49-F238E27FC236}">
                <a16:creationId xmlns:a16="http://schemas.microsoft.com/office/drawing/2014/main" id="{A8AACC86-334D-6421-0395-CBACAB624DC0}"/>
              </a:ext>
            </a:extLst>
          </p:cNvPr>
          <p:cNvPicPr>
            <a:picLocks noChangeAspect="1" noChangeArrowheads="1"/>
          </p:cNvPicPr>
          <p:nvPr/>
        </p:nvPicPr>
        <p:blipFill rotWithShape="1">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l="-1" t="6303" r="61449"/>
          <a:stretch/>
        </p:blipFill>
        <p:spPr bwMode="auto">
          <a:xfrm>
            <a:off x="1274376" y="2075917"/>
            <a:ext cx="2589809" cy="3853676"/>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FFFFF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8" name="Text Placeholder 5">
            <a:extLst>
              <a:ext uri="{FF2B5EF4-FFF2-40B4-BE49-F238E27FC236}">
                <a16:creationId xmlns:a16="http://schemas.microsoft.com/office/drawing/2014/main" id="{681BE665-0149-84CE-E65B-E4A374040A47}"/>
              </a:ext>
            </a:extLst>
          </p:cNvPr>
          <p:cNvSpPr txBox="1">
            <a:spLocks/>
          </p:cNvSpPr>
          <p:nvPr/>
        </p:nvSpPr>
        <p:spPr>
          <a:xfrm>
            <a:off x="670560" y="1445226"/>
            <a:ext cx="3797440" cy="475161"/>
          </a:xfrm>
          <a:prstGeom prst="rect">
            <a:avLst/>
          </a:prstGeom>
          <a:gradFill flip="none" rotWithShape="1">
            <a:gsLst>
              <a:gs pos="0">
                <a:schemeClr val="accent3"/>
              </a:gs>
              <a:gs pos="100000">
                <a:schemeClr val="accent2"/>
              </a:gs>
            </a:gsLst>
            <a:lin ang="0" scaled="1"/>
            <a:tileRect/>
          </a:gradFill>
          <a:ln>
            <a:noFill/>
          </a:ln>
        </p:spPr>
        <p:txBody>
          <a:bodyPr lIns="121920"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2400" b="0" i="0" u="none" strike="noStrike" kern="1200" cap="all" spc="0" normalizeH="0" baseline="0" noProof="0">
                <a:ln>
                  <a:noFill/>
                </a:ln>
                <a:solidFill>
                  <a:prstClr val="white"/>
                </a:solidFill>
                <a:effectLst/>
                <a:uLnTx/>
                <a:uFillTx/>
                <a:latin typeface="Georgia"/>
                <a:ea typeface="+mn-ea"/>
                <a:cs typeface="Calibri" panose="020F0502020204030204" pitchFamily="34" charset="0"/>
              </a:rPr>
              <a:t>A</a:t>
            </a:r>
          </a:p>
        </p:txBody>
      </p:sp>
      <p:pic>
        <p:nvPicPr>
          <p:cNvPr id="9" name="Picture 8">
            <a:extLst>
              <a:ext uri="{FF2B5EF4-FFF2-40B4-BE49-F238E27FC236}">
                <a16:creationId xmlns:a16="http://schemas.microsoft.com/office/drawing/2014/main" id="{BB611ECA-1293-CE70-A962-3448B7538FF5}"/>
              </a:ext>
            </a:extLst>
          </p:cNvPr>
          <p:cNvPicPr>
            <a:picLocks noChangeAspect="1" noChangeArrowheads="1"/>
          </p:cNvPicPr>
          <p:nvPr/>
        </p:nvPicPr>
        <p:blipFill rotWithShape="1">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l="52594" t="5823" r="4356"/>
          <a:stretch/>
        </p:blipFill>
        <p:spPr bwMode="auto">
          <a:xfrm>
            <a:off x="5152238" y="2056162"/>
            <a:ext cx="2892013" cy="3873431"/>
          </a:xfrm>
          <a:custGeom>
            <a:avLst/>
            <a:gdLst>
              <a:gd name="connsiteX0" fmla="*/ 0 w 2169010"/>
              <a:gd name="connsiteY0" fmla="*/ 0 h 2905073"/>
              <a:gd name="connsiteX1" fmla="*/ 1867369 w 2169010"/>
              <a:gd name="connsiteY1" fmla="*/ 0 h 2905073"/>
              <a:gd name="connsiteX2" fmla="*/ 1867369 w 2169010"/>
              <a:gd name="connsiteY2" fmla="*/ 874568 h 2905073"/>
              <a:gd name="connsiteX3" fmla="*/ 2169010 w 2169010"/>
              <a:gd name="connsiteY3" fmla="*/ 874568 h 2905073"/>
              <a:gd name="connsiteX4" fmla="*/ 2169010 w 2169010"/>
              <a:gd name="connsiteY4" fmla="*/ 2905073 h 2905073"/>
              <a:gd name="connsiteX5" fmla="*/ 0 w 2169010"/>
              <a:gd name="connsiteY5" fmla="*/ 2905073 h 290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9010" h="2905073">
                <a:moveTo>
                  <a:pt x="0" y="0"/>
                </a:moveTo>
                <a:lnTo>
                  <a:pt x="1867369" y="0"/>
                </a:lnTo>
                <a:lnTo>
                  <a:pt x="1867369" y="874568"/>
                </a:lnTo>
                <a:lnTo>
                  <a:pt x="2169010" y="874568"/>
                </a:lnTo>
                <a:lnTo>
                  <a:pt x="2169010" y="2905073"/>
                </a:lnTo>
                <a:lnTo>
                  <a:pt x="0" y="2905073"/>
                </a:lnTo>
                <a:close/>
              </a:path>
            </a:pathLst>
          </a:cu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FFFFF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10" name="Text Placeholder 5">
            <a:extLst>
              <a:ext uri="{FF2B5EF4-FFF2-40B4-BE49-F238E27FC236}">
                <a16:creationId xmlns:a16="http://schemas.microsoft.com/office/drawing/2014/main" id="{84334A47-B848-146B-4741-04E7BA532280}"/>
              </a:ext>
            </a:extLst>
          </p:cNvPr>
          <p:cNvSpPr txBox="1">
            <a:spLocks/>
          </p:cNvSpPr>
          <p:nvPr/>
        </p:nvSpPr>
        <p:spPr>
          <a:xfrm>
            <a:off x="4699524" y="1445226"/>
            <a:ext cx="3797440" cy="475161"/>
          </a:xfrm>
          <a:prstGeom prst="rect">
            <a:avLst/>
          </a:prstGeom>
          <a:gradFill flip="none" rotWithShape="1">
            <a:gsLst>
              <a:gs pos="0">
                <a:schemeClr val="accent3"/>
              </a:gs>
              <a:gs pos="100000">
                <a:schemeClr val="accent2"/>
              </a:gs>
            </a:gsLst>
            <a:lin ang="0" scaled="1"/>
            <a:tileRect/>
          </a:gradFill>
          <a:ln>
            <a:noFill/>
          </a:ln>
        </p:spPr>
        <p:txBody>
          <a:bodyPr lIns="121920"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2400" b="0" i="0" u="none" strike="noStrike" kern="1200" cap="all" spc="0" normalizeH="0" baseline="0" noProof="0">
                <a:ln>
                  <a:noFill/>
                </a:ln>
                <a:solidFill>
                  <a:prstClr val="white"/>
                </a:solidFill>
                <a:effectLst/>
                <a:uLnTx/>
                <a:uFillTx/>
                <a:latin typeface="Georgia"/>
                <a:ea typeface="+mn-ea"/>
                <a:cs typeface="Calibri" panose="020F0502020204030204" pitchFamily="34" charset="0"/>
              </a:rPr>
              <a:t>B</a:t>
            </a:r>
          </a:p>
        </p:txBody>
      </p:sp>
      <p:cxnSp>
        <p:nvCxnSpPr>
          <p:cNvPr id="11" name="Straight Connector 10">
            <a:extLst>
              <a:ext uri="{FF2B5EF4-FFF2-40B4-BE49-F238E27FC236}">
                <a16:creationId xmlns:a16="http://schemas.microsoft.com/office/drawing/2014/main" id="{D2A0CA4F-66AF-756A-2FB9-9898A1C57A47}"/>
              </a:ext>
            </a:extLst>
          </p:cNvPr>
          <p:cNvCxnSpPr>
            <a:cxnSpLocks/>
          </p:cNvCxnSpPr>
          <p:nvPr/>
        </p:nvCxnSpPr>
        <p:spPr>
          <a:xfrm>
            <a:off x="4570493" y="2056162"/>
            <a:ext cx="0" cy="387343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12" name="Rectangle 11">
            <a:extLst>
              <a:ext uri="{FF2B5EF4-FFF2-40B4-BE49-F238E27FC236}">
                <a16:creationId xmlns:a16="http://schemas.microsoft.com/office/drawing/2014/main" id="{632C8128-9E44-B7DB-33BB-F5283C5F4DE7}"/>
              </a:ext>
            </a:extLst>
          </p:cNvPr>
          <p:cNvSpPr/>
          <p:nvPr/>
        </p:nvSpPr>
        <p:spPr>
          <a:xfrm>
            <a:off x="8728487" y="1445226"/>
            <a:ext cx="2892013" cy="4477904"/>
          </a:xfrm>
          <a:prstGeom prst="rect">
            <a:avLst/>
          </a:prstGeom>
          <a:solidFill>
            <a:schemeClr val="bg1">
              <a:lumMod val="85000"/>
            </a:schemeClr>
          </a:solidFill>
          <a:ln>
            <a:noFill/>
          </a:ln>
        </p:spPr>
        <p:txBody>
          <a:bodyPr lIns="0" tIns="0" rIns="0" bIns="0" anchor="ctr"/>
          <a:lstStyle/>
          <a:p>
            <a:pPr marL="0" marR="0" lvl="1" indent="0" algn="ctr" defTabSz="1219170" rtl="0" eaLnBrk="1" fontAlgn="auto" latinLnBrk="0" hangingPunct="1">
              <a:lnSpc>
                <a:spcPct val="114000"/>
              </a:lnSpc>
              <a:spcBef>
                <a:spcPts val="533"/>
              </a:spcBef>
              <a:spcAft>
                <a:spcPts val="533"/>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Georgia"/>
                <a:ea typeface="+mn-ea"/>
                <a:cs typeface="+mn-cs"/>
              </a:rPr>
              <a:t>Age (y) at risk</a:t>
            </a:r>
          </a:p>
          <a:p>
            <a:pPr marL="0" marR="0" lvl="1" indent="0" algn="ctr" defTabSz="1219170" rtl="0" eaLnBrk="1" fontAlgn="auto" latinLnBrk="0" hangingPunct="1">
              <a:lnSpc>
                <a:spcPct val="114000"/>
              </a:lnSpc>
              <a:spcBef>
                <a:spcPts val="533"/>
              </a:spcBef>
              <a:spcAft>
                <a:spcPts val="533"/>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a:ea typeface="+mn-ea"/>
                <a:cs typeface="+mn-cs"/>
              </a:rPr>
              <a:t>80-89</a:t>
            </a:r>
          </a:p>
          <a:p>
            <a:pPr marL="0" marR="0" lvl="1" indent="0" algn="ctr" defTabSz="1219170" rtl="0" eaLnBrk="1" fontAlgn="auto" latinLnBrk="0" hangingPunct="1">
              <a:lnSpc>
                <a:spcPct val="114000"/>
              </a:lnSpc>
              <a:spcBef>
                <a:spcPts val="533"/>
              </a:spcBef>
              <a:spcAft>
                <a:spcPts val="533"/>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a:ea typeface="+mn-ea"/>
                <a:cs typeface="+mn-cs"/>
              </a:rPr>
              <a:t>70-79</a:t>
            </a:r>
          </a:p>
          <a:p>
            <a:pPr marL="0" marR="0" lvl="1" indent="0" algn="ctr" defTabSz="1219170" rtl="0" eaLnBrk="1" fontAlgn="auto" latinLnBrk="0" hangingPunct="1">
              <a:lnSpc>
                <a:spcPct val="114000"/>
              </a:lnSpc>
              <a:spcBef>
                <a:spcPts val="533"/>
              </a:spcBef>
              <a:spcAft>
                <a:spcPts val="533"/>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a:ea typeface="+mn-ea"/>
                <a:cs typeface="+mn-cs"/>
              </a:rPr>
              <a:t>60-69</a:t>
            </a:r>
          </a:p>
          <a:p>
            <a:pPr marL="0" marR="0" lvl="1" indent="0" algn="ctr" defTabSz="1219170" rtl="0" eaLnBrk="1" fontAlgn="auto" latinLnBrk="0" hangingPunct="1">
              <a:lnSpc>
                <a:spcPct val="114000"/>
              </a:lnSpc>
              <a:spcBef>
                <a:spcPts val="533"/>
              </a:spcBef>
              <a:spcAft>
                <a:spcPts val="533"/>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a:ea typeface="+mn-ea"/>
                <a:cs typeface="+mn-cs"/>
              </a:rPr>
              <a:t>50-59</a:t>
            </a:r>
          </a:p>
        </p:txBody>
      </p:sp>
      <p:sp>
        <p:nvSpPr>
          <p:cNvPr id="3" name="Text Placeholder 7">
            <a:extLst>
              <a:ext uri="{FF2B5EF4-FFF2-40B4-BE49-F238E27FC236}">
                <a16:creationId xmlns:a16="http://schemas.microsoft.com/office/drawing/2014/main" id="{CA523FCC-66B4-5E57-0CE3-7DBD567315AB}"/>
              </a:ext>
            </a:extLst>
          </p:cNvPr>
          <p:cNvSpPr txBox="1">
            <a:spLocks/>
          </p:cNvSpPr>
          <p:nvPr/>
        </p:nvSpPr>
        <p:spPr>
          <a:xfrm>
            <a:off x="670561" y="6270893"/>
            <a:ext cx="10035538" cy="237757"/>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Wilbert S. Aronow, Jerome L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Fleg</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et al. ACCF/AHA 2011 Expert Consensus Document on Hypertension in the Elderly. Circulation. 2011;123:2434-2506</a:t>
            </a:r>
          </a:p>
        </p:txBody>
      </p:sp>
      <p:sp>
        <p:nvSpPr>
          <p:cNvPr id="13" name="TextBox 12">
            <a:extLst>
              <a:ext uri="{FF2B5EF4-FFF2-40B4-BE49-F238E27FC236}">
                <a16:creationId xmlns:a16="http://schemas.microsoft.com/office/drawing/2014/main" id="{1F99E74E-5B8C-F339-B292-2A43DF7608FF}"/>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GLO2246865</a:t>
            </a:r>
          </a:p>
        </p:txBody>
      </p:sp>
    </p:spTree>
    <p:extLst>
      <p:ext uri="{BB962C8B-B14F-4D97-AF65-F5344CB8AC3E}">
        <p14:creationId xmlns:p14="http://schemas.microsoft.com/office/powerpoint/2010/main" val="1064506523"/>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6BEC21EF-726D-8FA3-32CB-3BA171307681}"/>
              </a:ext>
            </a:extLst>
          </p:cNvPr>
          <p:cNvGraphicFramePr>
            <a:graphicFrameLocks noChangeAspect="1"/>
          </p:cNvGraphicFramePr>
          <p:nvPr>
            <p:custDataLst>
              <p:tags r:id="rId1"/>
            </p:custDataLst>
            <p:extLst>
              <p:ext uri="{D42A27DB-BD31-4B8C-83A1-F6EECF244321}">
                <p14:modId xmlns:p14="http://schemas.microsoft.com/office/powerpoint/2010/main" val="177954562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6BEC21EF-726D-8FA3-32CB-3BA171307681}"/>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DADB8DEE-3A45-9C81-D10A-8659307FA5E4}"/>
              </a:ext>
            </a:extLst>
          </p:cNvPr>
          <p:cNvSpPr>
            <a:spLocks noGrp="1"/>
          </p:cNvSpPr>
          <p:nvPr>
            <p:ph type="title"/>
          </p:nvPr>
        </p:nvSpPr>
        <p:spPr/>
        <p:txBody>
          <a:bodyPr vert="horz"/>
          <a:lstStyle/>
          <a:p>
            <a:r>
              <a:rPr lang="en-US" dirty="0"/>
              <a:t>Hypertension prevalence by world region in 2010 (1/2)</a:t>
            </a:r>
          </a:p>
        </p:txBody>
      </p:sp>
      <p:pic>
        <p:nvPicPr>
          <p:cNvPr id="6" name="Picture 5">
            <a:extLst>
              <a:ext uri="{FF2B5EF4-FFF2-40B4-BE49-F238E27FC236}">
                <a16:creationId xmlns:a16="http://schemas.microsoft.com/office/drawing/2014/main" id="{73E49C1C-2B56-9B78-405A-5E9D24EF58CD}"/>
              </a:ext>
            </a:extLst>
          </p:cNvPr>
          <p:cNvPicPr>
            <a:picLocks noChangeAspect="1"/>
          </p:cNvPicPr>
          <p:nvPr/>
        </p:nvPicPr>
        <p:blipFill>
          <a:blip r:embed="rId5">
            <a:clrChange>
              <a:clrFrom>
                <a:srgbClr val="FFFFFF"/>
              </a:clrFrom>
              <a:clrTo>
                <a:srgbClr val="FFFFFF">
                  <a:alpha val="0"/>
                </a:srgbClr>
              </a:clrTo>
            </a:clrChange>
          </a:blip>
          <a:srcRect l="3372"/>
          <a:stretch>
            <a:fillRect/>
          </a:stretch>
        </p:blipFill>
        <p:spPr>
          <a:xfrm>
            <a:off x="671728" y="1855283"/>
            <a:ext cx="7226322" cy="3928692"/>
          </a:xfrm>
          <a:prstGeom prst="rect">
            <a:avLst/>
          </a:prstGeom>
        </p:spPr>
      </p:pic>
      <p:sp>
        <p:nvSpPr>
          <p:cNvPr id="7" name="Rectangle 6">
            <a:extLst>
              <a:ext uri="{FF2B5EF4-FFF2-40B4-BE49-F238E27FC236}">
                <a16:creationId xmlns:a16="http://schemas.microsoft.com/office/drawing/2014/main" id="{5FE7C706-9C47-DC52-B397-65C95ED17D02}"/>
              </a:ext>
            </a:extLst>
          </p:cNvPr>
          <p:cNvSpPr>
            <a:spLocks noChangeArrowheads="1"/>
          </p:cNvSpPr>
          <p:nvPr/>
        </p:nvSpPr>
        <p:spPr bwMode="auto">
          <a:xfrm>
            <a:off x="811422" y="1458426"/>
            <a:ext cx="10796377" cy="369332"/>
          </a:xfrm>
          <a:prstGeom prst="rect">
            <a:avLst/>
          </a:prstGeom>
          <a:gradFill flip="none" rotWithShape="1">
            <a:gsLst>
              <a:gs pos="0">
                <a:schemeClr val="accent3"/>
              </a:gs>
              <a:gs pos="100000">
                <a:schemeClr val="accent2"/>
              </a:gs>
            </a:gsLst>
            <a:lin ang="0" scaled="1"/>
            <a:tileRect/>
          </a:gradFill>
          <a:ln>
            <a:noFill/>
          </a:ln>
        </p:spPr>
        <p:txBody>
          <a:bodyPr wrap="square" lIns="426720" anchor="ctr">
            <a:spAutoFit/>
          </a:bodyPr>
          <a:lstStyle/>
          <a:p>
            <a:pPr marL="0" marR="0" lvl="0" indent="0" algn="l" defTabSz="1219170" rtl="0" eaLnBrk="1" fontAlgn="auto" latinLnBrk="0" hangingPunct="1">
              <a:lnSpc>
                <a:spcPct val="100000"/>
              </a:lnSpc>
              <a:spcBef>
                <a:spcPts val="800"/>
              </a:spcBef>
              <a:spcAft>
                <a:spcPts val="0"/>
              </a:spcAft>
              <a:buClrTx/>
              <a:buSzTx/>
              <a:buFontTx/>
              <a:buNone/>
              <a:tabLst/>
              <a:defRPr/>
            </a:pPr>
            <a:r>
              <a:rPr kumimoji="0" lang="en-US" altLang="es-CR" sz="18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Men</a:t>
            </a:r>
          </a:p>
        </p:txBody>
      </p:sp>
      <p:sp>
        <p:nvSpPr>
          <p:cNvPr id="8" name="Oval 7">
            <a:extLst>
              <a:ext uri="{FF2B5EF4-FFF2-40B4-BE49-F238E27FC236}">
                <a16:creationId xmlns:a16="http://schemas.microsoft.com/office/drawing/2014/main" id="{0D10401F-278F-5B69-C149-D715C1D98C01}"/>
              </a:ext>
            </a:extLst>
          </p:cNvPr>
          <p:cNvSpPr/>
          <p:nvPr/>
        </p:nvSpPr>
        <p:spPr>
          <a:xfrm>
            <a:off x="651310" y="1432367"/>
            <a:ext cx="422865" cy="422865"/>
          </a:xfrm>
          <a:prstGeom prst="ellipse">
            <a:avLst/>
          </a:prstGeom>
          <a:gradFill flip="none" rotWithShape="1">
            <a:gsLst>
              <a:gs pos="0">
                <a:schemeClr val="accent3"/>
              </a:gs>
              <a:gs pos="100000">
                <a:schemeClr val="accent2"/>
              </a:gs>
            </a:gsLst>
            <a:lin ang="0" scaled="1"/>
            <a:tileRect/>
          </a:gradFill>
          <a:ln>
            <a:solidFill>
              <a:schemeClr val="bg1"/>
            </a:solidFill>
          </a:ln>
        </p:spPr>
        <p:txBody>
          <a:bodyPr lIns="0" tIns="0" rIns="0" bIns="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Georgia"/>
                <a:ea typeface="+mn-ea"/>
                <a:cs typeface="+mn-cs"/>
              </a:rPr>
              <a:t>A</a:t>
            </a:r>
          </a:p>
        </p:txBody>
      </p:sp>
      <p:sp>
        <p:nvSpPr>
          <p:cNvPr id="9" name="Rectangle 8">
            <a:extLst>
              <a:ext uri="{FF2B5EF4-FFF2-40B4-BE49-F238E27FC236}">
                <a16:creationId xmlns:a16="http://schemas.microsoft.com/office/drawing/2014/main" id="{D4A81072-F2BC-09A6-A1D9-06D4F4D5A352}"/>
              </a:ext>
            </a:extLst>
          </p:cNvPr>
          <p:cNvSpPr/>
          <p:nvPr/>
        </p:nvSpPr>
        <p:spPr>
          <a:xfrm>
            <a:off x="8103488" y="1827759"/>
            <a:ext cx="3504311" cy="3956218"/>
          </a:xfrm>
          <a:prstGeom prst="rect">
            <a:avLst/>
          </a:prstGeom>
          <a:solidFill>
            <a:schemeClr val="bg1">
              <a:lumMod val="85000"/>
            </a:schemeClr>
          </a:solidFill>
          <a:ln>
            <a:noFill/>
          </a:ln>
        </p:spPr>
        <p:txBody>
          <a:bodyPr lIns="121920" tIns="121920" rIns="121920" bIns="0" anchor="t"/>
          <a:lstStyle/>
          <a:p>
            <a:pPr marL="226478" marR="0" lvl="1" indent="-226478" algn="l" defTabSz="1219170" rtl="0" eaLnBrk="1" fontAlgn="auto" latinLnBrk="0" hangingPunct="1">
              <a:lnSpc>
                <a:spcPct val="100000"/>
              </a:lnSpc>
              <a:spcBef>
                <a:spcPts val="800"/>
              </a:spcBef>
              <a:spcAft>
                <a:spcPts val="533"/>
              </a:spcAft>
              <a:buClrTx/>
              <a:buSzTx/>
              <a:buFont typeface="Arial" panose="020B0604020202020204" pitchFamily="34" charset="0"/>
              <a:buChar char="•"/>
              <a:tabLst/>
              <a:defRPr/>
            </a:pPr>
            <a:endParaRPr kumimoji="0" lang="en-US" sz="1800" b="0" i="0" u="none" strike="noStrike" kern="1200" cap="none" spc="0" normalizeH="0" baseline="0" noProof="0">
              <a:ln>
                <a:noFill/>
              </a:ln>
              <a:solidFill>
                <a:srgbClr val="000000"/>
              </a:solidFill>
              <a:effectLst/>
              <a:uLnTx/>
              <a:uFillTx/>
              <a:latin typeface="Georgia"/>
              <a:ea typeface="+mn-ea"/>
              <a:cs typeface="+mn-cs"/>
            </a:endParaRPr>
          </a:p>
        </p:txBody>
      </p:sp>
      <p:grpSp>
        <p:nvGrpSpPr>
          <p:cNvPr id="28" name="Group 27">
            <a:extLst>
              <a:ext uri="{FF2B5EF4-FFF2-40B4-BE49-F238E27FC236}">
                <a16:creationId xmlns:a16="http://schemas.microsoft.com/office/drawing/2014/main" id="{1056E313-82F6-1E07-C2B9-EE884F8A2D7A}"/>
              </a:ext>
            </a:extLst>
          </p:cNvPr>
          <p:cNvGrpSpPr/>
          <p:nvPr/>
        </p:nvGrpSpPr>
        <p:grpSpPr>
          <a:xfrm>
            <a:off x="8334382" y="2250095"/>
            <a:ext cx="3042522" cy="3250046"/>
            <a:chOff x="8103489" y="2185684"/>
            <a:chExt cx="2520730" cy="3250046"/>
          </a:xfrm>
        </p:grpSpPr>
        <p:sp>
          <p:nvSpPr>
            <p:cNvPr id="10" name="Rectangle 9">
              <a:extLst>
                <a:ext uri="{FF2B5EF4-FFF2-40B4-BE49-F238E27FC236}">
                  <a16:creationId xmlns:a16="http://schemas.microsoft.com/office/drawing/2014/main" id="{3785B6BC-F2A4-82E7-EA9A-5E8B8311FC89}"/>
                </a:ext>
              </a:extLst>
            </p:cNvPr>
            <p:cNvSpPr/>
            <p:nvPr/>
          </p:nvSpPr>
          <p:spPr>
            <a:xfrm>
              <a:off x="8103489" y="2185684"/>
              <a:ext cx="2520730" cy="800219"/>
            </a:xfrm>
            <a:prstGeom prst="rect">
              <a:avLst/>
            </a:prstGeom>
            <a:noFill/>
            <a:ln>
              <a:noFill/>
            </a:ln>
          </p:spPr>
          <p:txBody>
            <a:bodyPr lIns="121920" tIns="121920" rIns="121920" bIns="121920" anchor="ctr">
              <a:spAutoFit/>
            </a:bodyPr>
            <a:lstStyle/>
            <a:p>
              <a:pPr marL="0" marR="0" lvl="1" indent="0" algn="ctr" defTabSz="1219170" rtl="0" eaLnBrk="1" fontAlgn="auto" latinLnBrk="0" hangingPunct="1">
                <a:lnSpc>
                  <a:spcPct val="100000"/>
                </a:lnSpc>
                <a:spcBef>
                  <a:spcPts val="800"/>
                </a:spcBef>
                <a:spcAft>
                  <a:spcPts val="533"/>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Georgia"/>
                  <a:ea typeface="+mn-ea"/>
                  <a:cs typeface="+mn-cs"/>
                </a:rPr>
                <a:t>1.39 billion </a:t>
              </a:r>
              <a:r>
                <a:rPr kumimoji="0" lang="en-US" sz="1800" b="0" i="0" u="none" strike="noStrike" kern="1200" cap="none" spc="0" normalizeH="0" baseline="0" noProof="0" dirty="0">
                  <a:ln>
                    <a:noFill/>
                  </a:ln>
                  <a:solidFill>
                    <a:srgbClr val="000000"/>
                  </a:solidFill>
                  <a:effectLst/>
                  <a:uLnTx/>
                  <a:uFillTx/>
                  <a:latin typeface="Georgia"/>
                  <a:ea typeface="+mn-ea"/>
                  <a:cs typeface="+mn-cs"/>
                </a:rPr>
                <a:t>estimated with hypertension in 2010</a:t>
              </a:r>
            </a:p>
          </p:txBody>
        </p:sp>
        <p:sp>
          <p:nvSpPr>
            <p:cNvPr id="11" name="Rectangle 10">
              <a:extLst>
                <a:ext uri="{FF2B5EF4-FFF2-40B4-BE49-F238E27FC236}">
                  <a16:creationId xmlns:a16="http://schemas.microsoft.com/office/drawing/2014/main" id="{B186B4A1-11BE-ABAB-8883-0FAC3BD36DC2}"/>
                </a:ext>
              </a:extLst>
            </p:cNvPr>
            <p:cNvSpPr/>
            <p:nvPr/>
          </p:nvSpPr>
          <p:spPr>
            <a:xfrm>
              <a:off x="8103489" y="3767556"/>
              <a:ext cx="2520730" cy="523220"/>
            </a:xfrm>
            <a:prstGeom prst="rect">
              <a:avLst/>
            </a:prstGeom>
            <a:noFill/>
            <a:ln>
              <a:noFill/>
            </a:ln>
          </p:spPr>
          <p:txBody>
            <a:bodyPr lIns="121920" tIns="121920" rIns="121920" bIns="121920" anchor="ctr">
              <a:spAutoFit/>
            </a:bodyPr>
            <a:lstStyle/>
            <a:p>
              <a:pPr marL="0" marR="0" lvl="1" indent="0" algn="ctr" defTabSz="1219170" rtl="0" eaLnBrk="1" fontAlgn="auto" latinLnBrk="0" hangingPunct="1">
                <a:lnSpc>
                  <a:spcPct val="100000"/>
                </a:lnSpc>
                <a:spcBef>
                  <a:spcPts val="800"/>
                </a:spcBef>
                <a:spcAft>
                  <a:spcPts val="533"/>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Georgia"/>
                  <a:ea typeface="+mn-ea"/>
                  <a:cs typeface="+mn-cs"/>
                </a:rPr>
                <a:t>349</a:t>
              </a:r>
              <a:r>
                <a:rPr kumimoji="0" lang="en-US" sz="1800" b="0" i="0" u="none" strike="noStrike" kern="1200" cap="none" spc="0" normalizeH="0" baseline="0" noProof="0" dirty="0">
                  <a:ln>
                    <a:noFill/>
                  </a:ln>
                  <a:solidFill>
                    <a:srgbClr val="000000"/>
                  </a:solidFill>
                  <a:effectLst/>
                  <a:uLnTx/>
                  <a:uFillTx/>
                  <a:latin typeface="Georgia"/>
                  <a:ea typeface="+mn-ea"/>
                  <a:cs typeface="+mn-cs"/>
                </a:rPr>
                <a:t> million from HIC</a:t>
              </a:r>
            </a:p>
          </p:txBody>
        </p:sp>
        <p:sp>
          <p:nvSpPr>
            <p:cNvPr id="12" name="Rectangle 11">
              <a:extLst>
                <a:ext uri="{FF2B5EF4-FFF2-40B4-BE49-F238E27FC236}">
                  <a16:creationId xmlns:a16="http://schemas.microsoft.com/office/drawing/2014/main" id="{6305B6A3-1A59-6B06-D6C0-7236902CC825}"/>
                </a:ext>
              </a:extLst>
            </p:cNvPr>
            <p:cNvSpPr/>
            <p:nvPr/>
          </p:nvSpPr>
          <p:spPr>
            <a:xfrm>
              <a:off x="8103489" y="4912510"/>
              <a:ext cx="2520730" cy="523220"/>
            </a:xfrm>
            <a:prstGeom prst="rect">
              <a:avLst/>
            </a:prstGeom>
            <a:noFill/>
            <a:ln>
              <a:noFill/>
            </a:ln>
          </p:spPr>
          <p:txBody>
            <a:bodyPr lIns="121920" tIns="121920" rIns="121920" bIns="121920" anchor="ctr">
              <a:spAutoFit/>
            </a:bodyPr>
            <a:lstStyle/>
            <a:p>
              <a:pPr marL="0" marR="0" lvl="1" indent="0" algn="ctr" defTabSz="1219170" rtl="0" eaLnBrk="1" fontAlgn="auto" latinLnBrk="0" hangingPunct="1">
                <a:lnSpc>
                  <a:spcPct val="100000"/>
                </a:lnSpc>
                <a:spcBef>
                  <a:spcPts val="800"/>
                </a:spcBef>
                <a:spcAft>
                  <a:spcPts val="533"/>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Georgia"/>
                  <a:ea typeface="+mn-ea"/>
                  <a:cs typeface="+mn-cs"/>
                </a:rPr>
                <a:t>1.04 billion </a:t>
              </a:r>
              <a:r>
                <a:rPr kumimoji="0" lang="en-US" sz="1800" b="0" i="0" u="none" strike="noStrike" kern="1200" cap="none" spc="0" normalizeH="0" baseline="0" noProof="0" dirty="0">
                  <a:ln>
                    <a:noFill/>
                  </a:ln>
                  <a:solidFill>
                    <a:srgbClr val="000000"/>
                  </a:solidFill>
                  <a:effectLst/>
                  <a:uLnTx/>
                  <a:uFillTx/>
                  <a:latin typeface="Georgia"/>
                  <a:ea typeface="+mn-ea"/>
                  <a:cs typeface="+mn-cs"/>
                </a:rPr>
                <a:t>from LMIC</a:t>
              </a:r>
            </a:p>
          </p:txBody>
        </p:sp>
        <p:cxnSp>
          <p:nvCxnSpPr>
            <p:cNvPr id="13" name="Straight Connector 12">
              <a:extLst>
                <a:ext uri="{FF2B5EF4-FFF2-40B4-BE49-F238E27FC236}">
                  <a16:creationId xmlns:a16="http://schemas.microsoft.com/office/drawing/2014/main" id="{91EC2A38-F6A2-1D21-F426-6E6C33BDCC93}"/>
                </a:ext>
              </a:extLst>
            </p:cNvPr>
            <p:cNvCxnSpPr>
              <a:cxnSpLocks/>
            </p:cNvCxnSpPr>
            <p:nvPr/>
          </p:nvCxnSpPr>
          <p:spPr>
            <a:xfrm>
              <a:off x="8291499" y="3456690"/>
              <a:ext cx="2144710"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9515F27B-A3ED-BDA4-3007-D5F31FA89F19}"/>
                </a:ext>
              </a:extLst>
            </p:cNvPr>
            <p:cNvCxnSpPr>
              <a:cxnSpLocks/>
            </p:cNvCxnSpPr>
            <p:nvPr/>
          </p:nvCxnSpPr>
          <p:spPr>
            <a:xfrm>
              <a:off x="8291499" y="4601643"/>
              <a:ext cx="2144710"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5" name="Group 14">
            <a:extLst>
              <a:ext uri="{FF2B5EF4-FFF2-40B4-BE49-F238E27FC236}">
                <a16:creationId xmlns:a16="http://schemas.microsoft.com/office/drawing/2014/main" id="{E4B8CFAD-CE79-A937-7D49-C4431C26B544}"/>
              </a:ext>
            </a:extLst>
          </p:cNvPr>
          <p:cNvGrpSpPr/>
          <p:nvPr/>
        </p:nvGrpSpPr>
        <p:grpSpPr>
          <a:xfrm>
            <a:off x="668813" y="3991680"/>
            <a:ext cx="1268578" cy="1731930"/>
            <a:chOff x="738400" y="3105221"/>
            <a:chExt cx="1046480" cy="1428711"/>
          </a:xfrm>
        </p:grpSpPr>
        <p:sp>
          <p:nvSpPr>
            <p:cNvPr id="16" name="Rectangle 15">
              <a:extLst>
                <a:ext uri="{FF2B5EF4-FFF2-40B4-BE49-F238E27FC236}">
                  <a16:creationId xmlns:a16="http://schemas.microsoft.com/office/drawing/2014/main" id="{F8A4DCF4-1B48-C203-7A43-5EC7779225BE}"/>
                </a:ext>
              </a:extLst>
            </p:cNvPr>
            <p:cNvSpPr/>
            <p:nvPr/>
          </p:nvSpPr>
          <p:spPr>
            <a:xfrm>
              <a:off x="882650" y="3396562"/>
              <a:ext cx="595313" cy="184666"/>
            </a:xfrm>
            <a:prstGeom prst="rect">
              <a:avLst/>
            </a:prstGeom>
            <a:noFill/>
            <a:ln>
              <a:noFill/>
            </a:ln>
          </p:spPr>
          <p:txBody>
            <a:bodyPr wrap="square" lIns="0" tIns="0" rIns="0" bIns="0" anchor="ctr">
              <a:noAutofit/>
            </a:bodyPr>
            <a:lstStyle/>
            <a:p>
              <a:pPr marL="0" marR="0" lvl="1" indent="0" algn="l" defTabSz="1219170" rtl="0" eaLnBrk="1" fontAlgn="auto" latinLnBrk="0" hangingPunct="1">
                <a:lnSpc>
                  <a:spcPct val="100000"/>
                </a:lnSpc>
                <a:spcBef>
                  <a:spcPts val="800"/>
                </a:spcBef>
                <a:spcAft>
                  <a:spcPts val="533"/>
                </a:spcAft>
                <a:buClrTx/>
                <a:buSzTx/>
                <a:buFontTx/>
                <a:buNone/>
                <a:tabLst/>
                <a:defRPr/>
              </a:pPr>
              <a:r>
                <a:rPr kumimoji="0" lang="en-US" sz="1200" b="0" i="0" u="none" strike="noStrike" kern="1200" cap="none" spc="0" normalizeH="0" baseline="0" noProof="0">
                  <a:ln>
                    <a:noFill/>
                  </a:ln>
                  <a:solidFill>
                    <a:srgbClr val="000000"/>
                  </a:solidFill>
                  <a:effectLst/>
                  <a:uLnTx/>
                  <a:uFillTx/>
                  <a:latin typeface="Calibri"/>
                  <a:ea typeface="+mn-ea"/>
                  <a:cs typeface="+mn-cs"/>
                </a:rPr>
                <a:t>≥34.0</a:t>
              </a:r>
            </a:p>
          </p:txBody>
        </p:sp>
        <p:sp>
          <p:nvSpPr>
            <p:cNvPr id="17" name="Rectangle 16">
              <a:extLst>
                <a:ext uri="{FF2B5EF4-FFF2-40B4-BE49-F238E27FC236}">
                  <a16:creationId xmlns:a16="http://schemas.microsoft.com/office/drawing/2014/main" id="{11ABB742-D906-4263-7489-A167F839DE8B}"/>
                </a:ext>
              </a:extLst>
            </p:cNvPr>
            <p:cNvSpPr/>
            <p:nvPr/>
          </p:nvSpPr>
          <p:spPr>
            <a:xfrm>
              <a:off x="882609" y="3650904"/>
              <a:ext cx="594715" cy="152335"/>
            </a:xfrm>
            <a:prstGeom prst="rect">
              <a:avLst/>
            </a:prstGeom>
            <a:noFill/>
            <a:ln>
              <a:noFill/>
            </a:ln>
          </p:spPr>
          <p:txBody>
            <a:bodyPr wrap="square" lIns="0" tIns="0" rIns="0" bIns="0" anchor="ctr">
              <a:spAutoFit/>
            </a:bodyPr>
            <a:lstStyle/>
            <a:p>
              <a:pPr marL="0" marR="0" lvl="1" indent="0" algn="l" defTabSz="1219170" rtl="0" eaLnBrk="1" fontAlgn="auto" latinLnBrk="0" hangingPunct="1">
                <a:lnSpc>
                  <a:spcPct val="100000"/>
                </a:lnSpc>
                <a:spcBef>
                  <a:spcPts val="800"/>
                </a:spcBef>
                <a:spcAft>
                  <a:spcPts val="533"/>
                </a:spcAft>
                <a:buClrTx/>
                <a:buSzTx/>
                <a:buFontTx/>
                <a:buNone/>
                <a:tabLst/>
                <a:defRPr/>
              </a:pPr>
              <a:r>
                <a:rPr kumimoji="0" lang="en-US" sz="1200" b="0" i="0" u="none" strike="noStrike" kern="1200" cap="none" spc="0" normalizeH="0" baseline="0" noProof="0">
                  <a:ln>
                    <a:noFill/>
                  </a:ln>
                  <a:solidFill>
                    <a:srgbClr val="000000"/>
                  </a:solidFill>
                  <a:effectLst/>
                  <a:uLnTx/>
                  <a:uFillTx/>
                  <a:latin typeface="Calibri"/>
                  <a:ea typeface="+mn-ea"/>
                  <a:cs typeface="+mn-cs"/>
                </a:rPr>
                <a:t>32.0-33.9</a:t>
              </a:r>
            </a:p>
          </p:txBody>
        </p:sp>
        <p:sp>
          <p:nvSpPr>
            <p:cNvPr id="18" name="Rectangle 17">
              <a:extLst>
                <a:ext uri="{FF2B5EF4-FFF2-40B4-BE49-F238E27FC236}">
                  <a16:creationId xmlns:a16="http://schemas.microsoft.com/office/drawing/2014/main" id="{DB3F9B65-1385-2917-825A-B70E65ABB2D2}"/>
                </a:ext>
              </a:extLst>
            </p:cNvPr>
            <p:cNvSpPr/>
            <p:nvPr/>
          </p:nvSpPr>
          <p:spPr>
            <a:xfrm>
              <a:off x="882609" y="3889080"/>
              <a:ext cx="594715" cy="152335"/>
            </a:xfrm>
            <a:prstGeom prst="rect">
              <a:avLst/>
            </a:prstGeom>
            <a:noFill/>
            <a:ln>
              <a:noFill/>
            </a:ln>
          </p:spPr>
          <p:txBody>
            <a:bodyPr wrap="square" lIns="0" tIns="0" rIns="0" bIns="0" anchor="ctr">
              <a:spAutoFit/>
            </a:bodyPr>
            <a:lstStyle/>
            <a:p>
              <a:pPr marL="0" marR="0" lvl="1" indent="0" algn="l" defTabSz="1219170" rtl="0" eaLnBrk="1" fontAlgn="auto" latinLnBrk="0" hangingPunct="1">
                <a:lnSpc>
                  <a:spcPct val="100000"/>
                </a:lnSpc>
                <a:spcBef>
                  <a:spcPts val="800"/>
                </a:spcBef>
                <a:spcAft>
                  <a:spcPts val="533"/>
                </a:spcAft>
                <a:buClrTx/>
                <a:buSzTx/>
                <a:buFontTx/>
                <a:buNone/>
                <a:tabLst/>
                <a:defRPr/>
              </a:pPr>
              <a:r>
                <a:rPr kumimoji="0" lang="en-US" sz="1200" b="0" i="0" u="none" strike="noStrike" kern="1200" cap="none" spc="0" normalizeH="0" baseline="0" noProof="0">
                  <a:ln>
                    <a:noFill/>
                  </a:ln>
                  <a:solidFill>
                    <a:srgbClr val="000000"/>
                  </a:solidFill>
                  <a:effectLst/>
                  <a:uLnTx/>
                  <a:uFillTx/>
                  <a:latin typeface="Calibri"/>
                  <a:ea typeface="+mn-ea"/>
                  <a:cs typeface="+mn-cs"/>
                </a:rPr>
                <a:t>30.0-31.9</a:t>
              </a:r>
            </a:p>
          </p:txBody>
        </p:sp>
        <p:sp>
          <p:nvSpPr>
            <p:cNvPr id="19" name="Rectangle 18">
              <a:extLst>
                <a:ext uri="{FF2B5EF4-FFF2-40B4-BE49-F238E27FC236}">
                  <a16:creationId xmlns:a16="http://schemas.microsoft.com/office/drawing/2014/main" id="{326E38AE-407B-4D1D-47C7-F0B961F4DF2B}"/>
                </a:ext>
              </a:extLst>
            </p:cNvPr>
            <p:cNvSpPr/>
            <p:nvPr/>
          </p:nvSpPr>
          <p:spPr>
            <a:xfrm>
              <a:off x="882609" y="4127256"/>
              <a:ext cx="594715" cy="152335"/>
            </a:xfrm>
            <a:prstGeom prst="rect">
              <a:avLst/>
            </a:prstGeom>
            <a:noFill/>
            <a:ln>
              <a:noFill/>
            </a:ln>
          </p:spPr>
          <p:txBody>
            <a:bodyPr wrap="square" lIns="0" tIns="0" rIns="0" bIns="0" anchor="ctr">
              <a:spAutoFit/>
            </a:bodyPr>
            <a:lstStyle/>
            <a:p>
              <a:pPr marL="0" marR="0" lvl="1" indent="0" algn="l" defTabSz="1219170" rtl="0" eaLnBrk="1" fontAlgn="auto" latinLnBrk="0" hangingPunct="1">
                <a:lnSpc>
                  <a:spcPct val="100000"/>
                </a:lnSpc>
                <a:spcBef>
                  <a:spcPts val="800"/>
                </a:spcBef>
                <a:spcAft>
                  <a:spcPts val="533"/>
                </a:spcAft>
                <a:buClrTx/>
                <a:buSzTx/>
                <a:buFontTx/>
                <a:buNone/>
                <a:tabLst/>
                <a:defRPr/>
              </a:pPr>
              <a:r>
                <a:rPr kumimoji="0" lang="en-US" sz="1200" b="0" i="0" u="none" strike="noStrike" kern="1200" cap="none" spc="0" normalizeH="0" baseline="0" noProof="0">
                  <a:ln>
                    <a:noFill/>
                  </a:ln>
                  <a:solidFill>
                    <a:srgbClr val="000000"/>
                  </a:solidFill>
                  <a:effectLst/>
                  <a:uLnTx/>
                  <a:uFillTx/>
                  <a:latin typeface="Calibri"/>
                  <a:ea typeface="+mn-ea"/>
                  <a:cs typeface="+mn-cs"/>
                </a:rPr>
                <a:t>28.0-29.9</a:t>
              </a:r>
            </a:p>
          </p:txBody>
        </p:sp>
        <p:sp>
          <p:nvSpPr>
            <p:cNvPr id="20" name="Rectangle 19">
              <a:extLst>
                <a:ext uri="{FF2B5EF4-FFF2-40B4-BE49-F238E27FC236}">
                  <a16:creationId xmlns:a16="http://schemas.microsoft.com/office/drawing/2014/main" id="{1772CC14-75AD-072B-1AC0-6255DD9DD7DD}"/>
                </a:ext>
              </a:extLst>
            </p:cNvPr>
            <p:cNvSpPr/>
            <p:nvPr/>
          </p:nvSpPr>
          <p:spPr>
            <a:xfrm>
              <a:off x="882650" y="4349266"/>
              <a:ext cx="595313" cy="184666"/>
            </a:xfrm>
            <a:prstGeom prst="rect">
              <a:avLst/>
            </a:prstGeom>
            <a:noFill/>
            <a:ln>
              <a:noFill/>
            </a:ln>
          </p:spPr>
          <p:txBody>
            <a:bodyPr wrap="square" lIns="0" tIns="0" rIns="0" bIns="0" anchor="ctr">
              <a:noAutofit/>
            </a:bodyPr>
            <a:lstStyle/>
            <a:p>
              <a:pPr marL="0" marR="0" lvl="1" indent="0" algn="l" defTabSz="1219170" rtl="0" eaLnBrk="1" fontAlgn="auto" latinLnBrk="0" hangingPunct="1">
                <a:lnSpc>
                  <a:spcPct val="100000"/>
                </a:lnSpc>
                <a:spcBef>
                  <a:spcPts val="800"/>
                </a:spcBef>
                <a:spcAft>
                  <a:spcPts val="533"/>
                </a:spcAft>
                <a:buClrTx/>
                <a:buSzTx/>
                <a:buFontTx/>
                <a:buNone/>
                <a:tabLst/>
                <a:defRPr/>
              </a:pPr>
              <a:r>
                <a:rPr kumimoji="0" lang="en-US" sz="1200" b="0" i="0" u="none" strike="noStrike" kern="1200" cap="none" spc="0" normalizeH="0" baseline="0" noProof="0">
                  <a:ln>
                    <a:noFill/>
                  </a:ln>
                  <a:solidFill>
                    <a:srgbClr val="000000"/>
                  </a:solidFill>
                  <a:effectLst/>
                  <a:uLnTx/>
                  <a:uFillTx/>
                  <a:latin typeface="Calibri"/>
                  <a:ea typeface="+mn-ea"/>
                  <a:cs typeface="+mn-cs"/>
                </a:rPr>
                <a:t>&lt;28.0</a:t>
              </a:r>
            </a:p>
          </p:txBody>
        </p:sp>
        <p:sp>
          <p:nvSpPr>
            <p:cNvPr id="21" name="Rectangle 20">
              <a:extLst>
                <a:ext uri="{FF2B5EF4-FFF2-40B4-BE49-F238E27FC236}">
                  <a16:creationId xmlns:a16="http://schemas.microsoft.com/office/drawing/2014/main" id="{DAF72F1B-2478-A26F-61C3-9B4C6635090F}"/>
                </a:ext>
              </a:extLst>
            </p:cNvPr>
            <p:cNvSpPr/>
            <p:nvPr/>
          </p:nvSpPr>
          <p:spPr>
            <a:xfrm>
              <a:off x="738469" y="3444824"/>
              <a:ext cx="91178" cy="88142"/>
            </a:xfrm>
            <a:prstGeom prst="rect">
              <a:avLst/>
            </a:prstGeom>
            <a:solidFill>
              <a:srgbClr val="FECA5D"/>
            </a:solidFill>
            <a:ln w="6350">
              <a:solidFill>
                <a:schemeClr val="tx1">
                  <a:lumMod val="75000"/>
                  <a:lumOff val="25000"/>
                </a:schemeClr>
              </a:solidFill>
            </a:ln>
          </p:spPr>
          <p:txBody>
            <a:bodyPr wrap="square" lIns="0" tIns="0" rIns="0" bIns="0" anchor="ctr">
              <a:noAutofit/>
            </a:bodyPr>
            <a:lstStyle/>
            <a:p>
              <a:pPr marL="0" marR="0" lvl="1" indent="0" algn="l" defTabSz="1219170" rtl="0" eaLnBrk="1" fontAlgn="auto" latinLnBrk="0" hangingPunct="1">
                <a:lnSpc>
                  <a:spcPct val="100000"/>
                </a:lnSpc>
                <a:spcBef>
                  <a:spcPts val="800"/>
                </a:spcBef>
                <a:spcAft>
                  <a:spcPts val="533"/>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a:ea typeface="+mn-ea"/>
                <a:cs typeface="+mn-cs"/>
              </a:endParaRPr>
            </a:p>
          </p:txBody>
        </p:sp>
        <p:sp>
          <p:nvSpPr>
            <p:cNvPr id="22" name="Rectangle 21">
              <a:extLst>
                <a:ext uri="{FF2B5EF4-FFF2-40B4-BE49-F238E27FC236}">
                  <a16:creationId xmlns:a16="http://schemas.microsoft.com/office/drawing/2014/main" id="{41F6AFA6-DF13-BC5D-99BA-50C6F71E19D6}"/>
                </a:ext>
              </a:extLst>
            </p:cNvPr>
            <p:cNvSpPr/>
            <p:nvPr/>
          </p:nvSpPr>
          <p:spPr>
            <a:xfrm>
              <a:off x="738400" y="3683000"/>
              <a:ext cx="91178" cy="88142"/>
            </a:xfrm>
            <a:prstGeom prst="rect">
              <a:avLst/>
            </a:prstGeom>
            <a:solidFill>
              <a:srgbClr val="6BBD83"/>
            </a:solidFill>
            <a:ln w="6350">
              <a:solidFill>
                <a:schemeClr val="tx1">
                  <a:lumMod val="75000"/>
                  <a:lumOff val="25000"/>
                </a:schemeClr>
              </a:solidFill>
            </a:ln>
          </p:spPr>
          <p:txBody>
            <a:bodyPr wrap="square" lIns="0" tIns="0" rIns="0" bIns="0" anchor="ctr">
              <a:noAutofit/>
            </a:bodyPr>
            <a:lstStyle/>
            <a:p>
              <a:pPr marL="0" marR="0" lvl="1" indent="0" algn="l" defTabSz="1219170" rtl="0" eaLnBrk="1" fontAlgn="auto" latinLnBrk="0" hangingPunct="1">
                <a:lnSpc>
                  <a:spcPct val="100000"/>
                </a:lnSpc>
                <a:spcBef>
                  <a:spcPts val="800"/>
                </a:spcBef>
                <a:spcAft>
                  <a:spcPts val="533"/>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a:ea typeface="+mn-ea"/>
                <a:cs typeface="+mn-cs"/>
              </a:endParaRPr>
            </a:p>
          </p:txBody>
        </p:sp>
        <p:sp>
          <p:nvSpPr>
            <p:cNvPr id="23" name="Rectangle 22">
              <a:extLst>
                <a:ext uri="{FF2B5EF4-FFF2-40B4-BE49-F238E27FC236}">
                  <a16:creationId xmlns:a16="http://schemas.microsoft.com/office/drawing/2014/main" id="{AB1A9CD6-F2DD-2251-58CF-006A74D300D2}"/>
                </a:ext>
              </a:extLst>
            </p:cNvPr>
            <p:cNvSpPr/>
            <p:nvPr/>
          </p:nvSpPr>
          <p:spPr>
            <a:xfrm>
              <a:off x="738400" y="3921176"/>
              <a:ext cx="91178" cy="88142"/>
            </a:xfrm>
            <a:prstGeom prst="rect">
              <a:avLst/>
            </a:prstGeom>
            <a:solidFill>
              <a:srgbClr val="86C6D5"/>
            </a:solidFill>
            <a:ln w="6350">
              <a:solidFill>
                <a:schemeClr val="tx1">
                  <a:lumMod val="75000"/>
                  <a:lumOff val="25000"/>
                </a:schemeClr>
              </a:solidFill>
            </a:ln>
          </p:spPr>
          <p:txBody>
            <a:bodyPr wrap="square" lIns="0" tIns="0" rIns="0" bIns="0" anchor="ctr">
              <a:noAutofit/>
            </a:bodyPr>
            <a:lstStyle/>
            <a:p>
              <a:pPr marL="0" marR="0" lvl="1" indent="0" algn="l" defTabSz="1219170" rtl="0" eaLnBrk="1" fontAlgn="auto" latinLnBrk="0" hangingPunct="1">
                <a:lnSpc>
                  <a:spcPct val="100000"/>
                </a:lnSpc>
                <a:spcBef>
                  <a:spcPts val="800"/>
                </a:spcBef>
                <a:spcAft>
                  <a:spcPts val="533"/>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a:ea typeface="+mn-ea"/>
                <a:cs typeface="+mn-cs"/>
              </a:endParaRPr>
            </a:p>
          </p:txBody>
        </p:sp>
        <p:sp>
          <p:nvSpPr>
            <p:cNvPr id="24" name="Rectangle 23">
              <a:extLst>
                <a:ext uri="{FF2B5EF4-FFF2-40B4-BE49-F238E27FC236}">
                  <a16:creationId xmlns:a16="http://schemas.microsoft.com/office/drawing/2014/main" id="{E362A5F6-68F8-5F8E-269D-FD7AEB27AD4C}"/>
                </a:ext>
              </a:extLst>
            </p:cNvPr>
            <p:cNvSpPr/>
            <p:nvPr/>
          </p:nvSpPr>
          <p:spPr>
            <a:xfrm>
              <a:off x="738400" y="4159352"/>
              <a:ext cx="91178" cy="88142"/>
            </a:xfrm>
            <a:prstGeom prst="rect">
              <a:avLst/>
            </a:prstGeom>
            <a:solidFill>
              <a:srgbClr val="31AFE5"/>
            </a:solidFill>
            <a:ln w="6350">
              <a:solidFill>
                <a:schemeClr val="tx1">
                  <a:lumMod val="75000"/>
                  <a:lumOff val="25000"/>
                </a:schemeClr>
              </a:solidFill>
            </a:ln>
          </p:spPr>
          <p:txBody>
            <a:bodyPr wrap="square" lIns="0" tIns="0" rIns="0" bIns="0" anchor="ctr">
              <a:noAutofit/>
            </a:bodyPr>
            <a:lstStyle/>
            <a:p>
              <a:pPr marL="0" marR="0" lvl="1" indent="0" algn="l" defTabSz="1219170" rtl="0" eaLnBrk="1" fontAlgn="auto" latinLnBrk="0" hangingPunct="1">
                <a:lnSpc>
                  <a:spcPct val="100000"/>
                </a:lnSpc>
                <a:spcBef>
                  <a:spcPts val="800"/>
                </a:spcBef>
                <a:spcAft>
                  <a:spcPts val="533"/>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a:ea typeface="+mn-ea"/>
                <a:cs typeface="+mn-cs"/>
              </a:endParaRPr>
            </a:p>
          </p:txBody>
        </p:sp>
        <p:sp>
          <p:nvSpPr>
            <p:cNvPr id="25" name="Rectangle 24">
              <a:extLst>
                <a:ext uri="{FF2B5EF4-FFF2-40B4-BE49-F238E27FC236}">
                  <a16:creationId xmlns:a16="http://schemas.microsoft.com/office/drawing/2014/main" id="{9E8B198B-6692-B0E2-D9BA-088A015B8600}"/>
                </a:ext>
              </a:extLst>
            </p:cNvPr>
            <p:cNvSpPr/>
            <p:nvPr/>
          </p:nvSpPr>
          <p:spPr>
            <a:xfrm>
              <a:off x="738469" y="4397528"/>
              <a:ext cx="91178" cy="88142"/>
            </a:xfrm>
            <a:prstGeom prst="rect">
              <a:avLst/>
            </a:prstGeom>
            <a:solidFill>
              <a:srgbClr val="3D5F98"/>
            </a:solidFill>
            <a:ln w="6350">
              <a:solidFill>
                <a:schemeClr val="tx1">
                  <a:lumMod val="75000"/>
                  <a:lumOff val="25000"/>
                </a:schemeClr>
              </a:solidFill>
            </a:ln>
          </p:spPr>
          <p:txBody>
            <a:bodyPr wrap="square" lIns="0" tIns="0" rIns="0" bIns="0" anchor="ctr">
              <a:noAutofit/>
            </a:bodyPr>
            <a:lstStyle/>
            <a:p>
              <a:pPr marL="0" marR="0" lvl="1" indent="0" algn="l" defTabSz="1219170" rtl="0" eaLnBrk="1" fontAlgn="auto" latinLnBrk="0" hangingPunct="1">
                <a:lnSpc>
                  <a:spcPct val="100000"/>
                </a:lnSpc>
                <a:spcBef>
                  <a:spcPts val="800"/>
                </a:spcBef>
                <a:spcAft>
                  <a:spcPts val="533"/>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a:ea typeface="+mn-ea"/>
                <a:cs typeface="+mn-cs"/>
              </a:endParaRPr>
            </a:p>
          </p:txBody>
        </p:sp>
        <p:sp>
          <p:nvSpPr>
            <p:cNvPr id="26" name="Rectangle 25">
              <a:extLst>
                <a:ext uri="{FF2B5EF4-FFF2-40B4-BE49-F238E27FC236}">
                  <a16:creationId xmlns:a16="http://schemas.microsoft.com/office/drawing/2014/main" id="{637283F0-B11A-F91A-ECFB-55A79F0EA36A}"/>
                </a:ext>
              </a:extLst>
            </p:cNvPr>
            <p:cNvSpPr/>
            <p:nvPr/>
          </p:nvSpPr>
          <p:spPr>
            <a:xfrm>
              <a:off x="738469" y="3105221"/>
              <a:ext cx="1046411" cy="184666"/>
            </a:xfrm>
            <a:prstGeom prst="rect">
              <a:avLst/>
            </a:prstGeom>
            <a:noFill/>
            <a:ln>
              <a:noFill/>
            </a:ln>
          </p:spPr>
          <p:txBody>
            <a:bodyPr wrap="square" lIns="0" tIns="0" rIns="0" bIns="0" anchor="ctr">
              <a:noAutofit/>
            </a:bodyPr>
            <a:lstStyle/>
            <a:p>
              <a:pPr marL="0" marR="0" lvl="1" indent="0" algn="l" defTabSz="1219170" rtl="0" eaLnBrk="1" fontAlgn="auto" latinLnBrk="0" hangingPunct="1">
                <a:lnSpc>
                  <a:spcPct val="95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Georgia"/>
                  <a:ea typeface="+mn-ea"/>
                  <a:cs typeface="+mn-cs"/>
                </a:rPr>
                <a:t>Hypertension prevalence (%)</a:t>
              </a:r>
            </a:p>
          </p:txBody>
        </p:sp>
      </p:grpSp>
      <p:sp>
        <p:nvSpPr>
          <p:cNvPr id="3" name="Text Placeholder 7">
            <a:extLst>
              <a:ext uri="{FF2B5EF4-FFF2-40B4-BE49-F238E27FC236}">
                <a16:creationId xmlns:a16="http://schemas.microsoft.com/office/drawing/2014/main" id="{83CFC8C9-2DB0-D5C9-1DA4-272CFAEBC4C1}"/>
              </a:ext>
            </a:extLst>
          </p:cNvPr>
          <p:cNvSpPr txBox="1">
            <a:spLocks/>
          </p:cNvSpPr>
          <p:nvPr/>
        </p:nvSpPr>
        <p:spPr>
          <a:xfrm>
            <a:off x="670560" y="6125468"/>
            <a:ext cx="10035538"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1.Mills Katherine T, Stefanescu Andre and Jiang He. The global epidemiology of hypertension.  Nature Review Nephrology. 2020 volume 16, Issue 4; 2.Mills Katherine T. Kelly Tanika, et al. Global Disparities of Hypertension Prevalence and Control. Circulation. 2016;134-441-450</a:t>
            </a:r>
          </a:p>
        </p:txBody>
      </p:sp>
      <p:sp>
        <p:nvSpPr>
          <p:cNvPr id="29" name="TextBox 28">
            <a:extLst>
              <a:ext uri="{FF2B5EF4-FFF2-40B4-BE49-F238E27FC236}">
                <a16:creationId xmlns:a16="http://schemas.microsoft.com/office/drawing/2014/main" id="{0FDFCEA5-B117-E005-0559-C34C53AB5FD0}"/>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GLO2246865</a:t>
            </a:r>
          </a:p>
        </p:txBody>
      </p:sp>
    </p:spTree>
    <p:extLst>
      <p:ext uri="{BB962C8B-B14F-4D97-AF65-F5344CB8AC3E}">
        <p14:creationId xmlns:p14="http://schemas.microsoft.com/office/powerpoint/2010/main" val="3233993598"/>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754FD52-8A26-E344-2CF8-ACBFDB47C54B}"/>
            </a:ext>
          </a:extLst>
        </p:cNvPr>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0CBC54D6-DBC9-70DF-5050-B93DFE509414}"/>
              </a:ext>
            </a:extLst>
          </p:cNvPr>
          <p:cNvGraphicFramePr>
            <a:graphicFrameLocks noChangeAspect="1"/>
          </p:cNvGraphicFramePr>
          <p:nvPr>
            <p:custDataLst>
              <p:tags r:id="rId1"/>
            </p:custDataLst>
            <p:extLst>
              <p:ext uri="{D42A27DB-BD31-4B8C-83A1-F6EECF244321}">
                <p14:modId xmlns:p14="http://schemas.microsoft.com/office/powerpoint/2010/main" val="61235912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0CBC54D6-DBC9-70DF-5050-B93DFE509414}"/>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4A2A6528-67ED-E08D-10CF-7ACF54533514}"/>
              </a:ext>
            </a:extLst>
          </p:cNvPr>
          <p:cNvSpPr>
            <a:spLocks noGrp="1"/>
          </p:cNvSpPr>
          <p:nvPr>
            <p:ph type="title"/>
          </p:nvPr>
        </p:nvSpPr>
        <p:spPr/>
        <p:txBody>
          <a:bodyPr vert="horz"/>
          <a:lstStyle/>
          <a:p>
            <a:r>
              <a:rPr lang="en-US" dirty="0"/>
              <a:t>Hypertension prevalence by world region in 2010 (2/2)</a:t>
            </a:r>
          </a:p>
        </p:txBody>
      </p:sp>
      <p:sp>
        <p:nvSpPr>
          <p:cNvPr id="7" name="Rectangle 6">
            <a:extLst>
              <a:ext uri="{FF2B5EF4-FFF2-40B4-BE49-F238E27FC236}">
                <a16:creationId xmlns:a16="http://schemas.microsoft.com/office/drawing/2014/main" id="{A95464C7-4A16-1400-720D-BF608C33412D}"/>
              </a:ext>
            </a:extLst>
          </p:cNvPr>
          <p:cNvSpPr>
            <a:spLocks noChangeArrowheads="1"/>
          </p:cNvSpPr>
          <p:nvPr/>
        </p:nvSpPr>
        <p:spPr bwMode="auto">
          <a:xfrm>
            <a:off x="811422" y="1458426"/>
            <a:ext cx="10796377" cy="369332"/>
          </a:xfrm>
          <a:prstGeom prst="rect">
            <a:avLst/>
          </a:prstGeom>
          <a:gradFill flip="none" rotWithShape="1">
            <a:gsLst>
              <a:gs pos="0">
                <a:schemeClr val="accent3"/>
              </a:gs>
              <a:gs pos="100000">
                <a:schemeClr val="accent2"/>
              </a:gs>
            </a:gsLst>
            <a:lin ang="0" scaled="1"/>
            <a:tileRect/>
          </a:gradFill>
          <a:ln>
            <a:noFill/>
          </a:ln>
        </p:spPr>
        <p:txBody>
          <a:bodyPr wrap="square" lIns="426720" anchor="ctr">
            <a:spAutoFit/>
          </a:bodyPr>
          <a:lstStyle/>
          <a:p>
            <a:pPr marL="0" marR="0" lvl="0" indent="0" algn="l" defTabSz="1219170" rtl="0" eaLnBrk="1" fontAlgn="auto" latinLnBrk="0" hangingPunct="1">
              <a:lnSpc>
                <a:spcPct val="100000"/>
              </a:lnSpc>
              <a:spcBef>
                <a:spcPts val="800"/>
              </a:spcBef>
              <a:spcAft>
                <a:spcPts val="0"/>
              </a:spcAft>
              <a:buClrTx/>
              <a:buSzTx/>
              <a:buFontTx/>
              <a:buNone/>
              <a:tabLst/>
              <a:defRPr/>
            </a:pPr>
            <a:r>
              <a:rPr kumimoji="0" lang="en-US" altLang="es-CR" sz="18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Women</a:t>
            </a:r>
          </a:p>
        </p:txBody>
      </p:sp>
      <p:sp>
        <p:nvSpPr>
          <p:cNvPr id="8" name="Oval 7">
            <a:extLst>
              <a:ext uri="{FF2B5EF4-FFF2-40B4-BE49-F238E27FC236}">
                <a16:creationId xmlns:a16="http://schemas.microsoft.com/office/drawing/2014/main" id="{CE93582E-14CD-7BF5-35B8-AE51665134B3}"/>
              </a:ext>
            </a:extLst>
          </p:cNvPr>
          <p:cNvSpPr/>
          <p:nvPr/>
        </p:nvSpPr>
        <p:spPr>
          <a:xfrm>
            <a:off x="651310" y="1432367"/>
            <a:ext cx="422865" cy="422865"/>
          </a:xfrm>
          <a:prstGeom prst="ellipse">
            <a:avLst/>
          </a:prstGeom>
          <a:gradFill flip="none" rotWithShape="1">
            <a:gsLst>
              <a:gs pos="0">
                <a:schemeClr val="accent3"/>
              </a:gs>
              <a:gs pos="100000">
                <a:schemeClr val="accent2"/>
              </a:gs>
            </a:gsLst>
            <a:lin ang="0" scaled="1"/>
            <a:tileRect/>
          </a:gradFill>
          <a:ln>
            <a:solidFill>
              <a:schemeClr val="bg1"/>
            </a:solidFill>
          </a:ln>
        </p:spPr>
        <p:txBody>
          <a:bodyPr lIns="0" tIns="0" rIns="0" bIns="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Georgia"/>
                <a:ea typeface="+mn-ea"/>
                <a:cs typeface="+mn-cs"/>
              </a:rPr>
              <a:t>B</a:t>
            </a:r>
          </a:p>
        </p:txBody>
      </p:sp>
      <p:sp>
        <p:nvSpPr>
          <p:cNvPr id="9" name="Rectangle 8">
            <a:extLst>
              <a:ext uri="{FF2B5EF4-FFF2-40B4-BE49-F238E27FC236}">
                <a16:creationId xmlns:a16="http://schemas.microsoft.com/office/drawing/2014/main" id="{A28D5BB6-85AC-8CB4-E1CE-2C50617E528A}"/>
              </a:ext>
            </a:extLst>
          </p:cNvPr>
          <p:cNvSpPr/>
          <p:nvPr/>
        </p:nvSpPr>
        <p:spPr>
          <a:xfrm>
            <a:off x="8103488" y="1827759"/>
            <a:ext cx="3504311" cy="3956218"/>
          </a:xfrm>
          <a:prstGeom prst="rect">
            <a:avLst/>
          </a:prstGeom>
          <a:solidFill>
            <a:schemeClr val="bg1">
              <a:lumMod val="85000"/>
            </a:schemeClr>
          </a:solidFill>
          <a:ln>
            <a:noFill/>
          </a:ln>
        </p:spPr>
        <p:txBody>
          <a:bodyPr lIns="121920" tIns="121920" rIns="121920" bIns="0" anchor="t"/>
          <a:lstStyle/>
          <a:p>
            <a:pPr marL="226478" marR="0" lvl="1" indent="-226478" algn="l" defTabSz="1219170" rtl="0" eaLnBrk="1" fontAlgn="auto" latinLnBrk="0" hangingPunct="1">
              <a:lnSpc>
                <a:spcPct val="100000"/>
              </a:lnSpc>
              <a:spcBef>
                <a:spcPts val="800"/>
              </a:spcBef>
              <a:spcAft>
                <a:spcPts val="533"/>
              </a:spcAft>
              <a:buClrTx/>
              <a:buSzTx/>
              <a:buFont typeface="Arial" panose="020B0604020202020204" pitchFamily="34" charset="0"/>
              <a:buChar char="•"/>
              <a:tabLst/>
              <a:defRPr/>
            </a:pPr>
            <a:endParaRPr kumimoji="0" lang="en-US" sz="1800" b="0" i="0" u="none" strike="noStrike" kern="1200" cap="none" spc="0" normalizeH="0" baseline="0" noProof="0">
              <a:ln>
                <a:noFill/>
              </a:ln>
              <a:solidFill>
                <a:srgbClr val="000000"/>
              </a:solidFill>
              <a:effectLst/>
              <a:uLnTx/>
              <a:uFillTx/>
              <a:latin typeface="Georgia"/>
              <a:ea typeface="+mn-ea"/>
              <a:cs typeface="+mn-cs"/>
            </a:endParaRPr>
          </a:p>
        </p:txBody>
      </p:sp>
      <p:grpSp>
        <p:nvGrpSpPr>
          <p:cNvPr id="28" name="Group 27">
            <a:extLst>
              <a:ext uri="{FF2B5EF4-FFF2-40B4-BE49-F238E27FC236}">
                <a16:creationId xmlns:a16="http://schemas.microsoft.com/office/drawing/2014/main" id="{601BFF49-8BFB-3A15-0C92-37598ACD4260}"/>
              </a:ext>
            </a:extLst>
          </p:cNvPr>
          <p:cNvGrpSpPr/>
          <p:nvPr/>
        </p:nvGrpSpPr>
        <p:grpSpPr>
          <a:xfrm>
            <a:off x="8334382" y="2250095"/>
            <a:ext cx="3042522" cy="3250046"/>
            <a:chOff x="8103489" y="2185684"/>
            <a:chExt cx="2520730" cy="3250046"/>
          </a:xfrm>
        </p:grpSpPr>
        <p:sp>
          <p:nvSpPr>
            <p:cNvPr id="10" name="Rectangle 9">
              <a:extLst>
                <a:ext uri="{FF2B5EF4-FFF2-40B4-BE49-F238E27FC236}">
                  <a16:creationId xmlns:a16="http://schemas.microsoft.com/office/drawing/2014/main" id="{FD398E2B-53F1-6C86-41FB-2C6BFC693A3B}"/>
                </a:ext>
              </a:extLst>
            </p:cNvPr>
            <p:cNvSpPr/>
            <p:nvPr/>
          </p:nvSpPr>
          <p:spPr>
            <a:xfrm>
              <a:off x="8103489" y="2185684"/>
              <a:ext cx="2520730" cy="800219"/>
            </a:xfrm>
            <a:prstGeom prst="rect">
              <a:avLst/>
            </a:prstGeom>
            <a:noFill/>
            <a:ln>
              <a:noFill/>
            </a:ln>
          </p:spPr>
          <p:txBody>
            <a:bodyPr lIns="121920" tIns="121920" rIns="121920" bIns="121920" anchor="ctr">
              <a:spAutoFit/>
            </a:bodyPr>
            <a:lstStyle/>
            <a:p>
              <a:pPr marL="0" marR="0" lvl="1" indent="0" algn="ctr" defTabSz="1219170" rtl="0" eaLnBrk="1" fontAlgn="auto" latinLnBrk="0" hangingPunct="1">
                <a:lnSpc>
                  <a:spcPct val="100000"/>
                </a:lnSpc>
                <a:spcBef>
                  <a:spcPts val="800"/>
                </a:spcBef>
                <a:spcAft>
                  <a:spcPts val="533"/>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Georgia"/>
                  <a:ea typeface="+mn-ea"/>
                  <a:cs typeface="+mn-cs"/>
                </a:rPr>
                <a:t>1.39 billion </a:t>
              </a:r>
              <a:r>
                <a:rPr kumimoji="0" lang="en-US" sz="1800" b="0" i="0" u="none" strike="noStrike" kern="1200" cap="none" spc="0" normalizeH="0" baseline="0" noProof="0" dirty="0">
                  <a:ln>
                    <a:noFill/>
                  </a:ln>
                  <a:solidFill>
                    <a:srgbClr val="000000"/>
                  </a:solidFill>
                  <a:effectLst/>
                  <a:uLnTx/>
                  <a:uFillTx/>
                  <a:latin typeface="Georgia"/>
                  <a:ea typeface="+mn-ea"/>
                  <a:cs typeface="+mn-cs"/>
                </a:rPr>
                <a:t>estimated with hypertension in 2010</a:t>
              </a:r>
            </a:p>
          </p:txBody>
        </p:sp>
        <p:sp>
          <p:nvSpPr>
            <p:cNvPr id="11" name="Rectangle 10">
              <a:extLst>
                <a:ext uri="{FF2B5EF4-FFF2-40B4-BE49-F238E27FC236}">
                  <a16:creationId xmlns:a16="http://schemas.microsoft.com/office/drawing/2014/main" id="{98839896-E5C8-8605-9327-463631D8700F}"/>
                </a:ext>
              </a:extLst>
            </p:cNvPr>
            <p:cNvSpPr/>
            <p:nvPr/>
          </p:nvSpPr>
          <p:spPr>
            <a:xfrm>
              <a:off x="8103489" y="3767556"/>
              <a:ext cx="2520730" cy="523220"/>
            </a:xfrm>
            <a:prstGeom prst="rect">
              <a:avLst/>
            </a:prstGeom>
            <a:noFill/>
            <a:ln>
              <a:noFill/>
            </a:ln>
          </p:spPr>
          <p:txBody>
            <a:bodyPr lIns="121920" tIns="121920" rIns="121920" bIns="121920" anchor="ctr">
              <a:spAutoFit/>
            </a:bodyPr>
            <a:lstStyle/>
            <a:p>
              <a:pPr marL="0" marR="0" lvl="1" indent="0" algn="ctr" defTabSz="1219170" rtl="0" eaLnBrk="1" fontAlgn="auto" latinLnBrk="0" hangingPunct="1">
                <a:lnSpc>
                  <a:spcPct val="100000"/>
                </a:lnSpc>
                <a:spcBef>
                  <a:spcPts val="800"/>
                </a:spcBef>
                <a:spcAft>
                  <a:spcPts val="533"/>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Georgia"/>
                  <a:ea typeface="+mn-ea"/>
                  <a:cs typeface="+mn-cs"/>
                </a:rPr>
                <a:t>349</a:t>
              </a:r>
              <a:r>
                <a:rPr kumimoji="0" lang="en-US" sz="1800" b="0" i="0" u="none" strike="noStrike" kern="1200" cap="none" spc="0" normalizeH="0" baseline="0" noProof="0" dirty="0">
                  <a:ln>
                    <a:noFill/>
                  </a:ln>
                  <a:solidFill>
                    <a:srgbClr val="000000"/>
                  </a:solidFill>
                  <a:effectLst/>
                  <a:uLnTx/>
                  <a:uFillTx/>
                  <a:latin typeface="Georgia"/>
                  <a:ea typeface="+mn-ea"/>
                  <a:cs typeface="+mn-cs"/>
                </a:rPr>
                <a:t> million from HIC</a:t>
              </a:r>
            </a:p>
          </p:txBody>
        </p:sp>
        <p:sp>
          <p:nvSpPr>
            <p:cNvPr id="12" name="Rectangle 11">
              <a:extLst>
                <a:ext uri="{FF2B5EF4-FFF2-40B4-BE49-F238E27FC236}">
                  <a16:creationId xmlns:a16="http://schemas.microsoft.com/office/drawing/2014/main" id="{91F59FB5-6B39-094E-6FB8-6FF7F5F3270C}"/>
                </a:ext>
              </a:extLst>
            </p:cNvPr>
            <p:cNvSpPr/>
            <p:nvPr/>
          </p:nvSpPr>
          <p:spPr>
            <a:xfrm>
              <a:off x="8103489" y="4912510"/>
              <a:ext cx="2520730" cy="523220"/>
            </a:xfrm>
            <a:prstGeom prst="rect">
              <a:avLst/>
            </a:prstGeom>
            <a:noFill/>
            <a:ln>
              <a:noFill/>
            </a:ln>
          </p:spPr>
          <p:txBody>
            <a:bodyPr lIns="121920" tIns="121920" rIns="121920" bIns="121920" anchor="ctr">
              <a:spAutoFit/>
            </a:bodyPr>
            <a:lstStyle/>
            <a:p>
              <a:pPr marL="0" marR="0" lvl="1" indent="0" algn="ctr" defTabSz="1219170" rtl="0" eaLnBrk="1" fontAlgn="auto" latinLnBrk="0" hangingPunct="1">
                <a:lnSpc>
                  <a:spcPct val="100000"/>
                </a:lnSpc>
                <a:spcBef>
                  <a:spcPts val="800"/>
                </a:spcBef>
                <a:spcAft>
                  <a:spcPts val="533"/>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Georgia"/>
                  <a:ea typeface="+mn-ea"/>
                  <a:cs typeface="+mn-cs"/>
                </a:rPr>
                <a:t>1.04 billion </a:t>
              </a:r>
              <a:r>
                <a:rPr kumimoji="0" lang="en-US" sz="1800" b="0" i="0" u="none" strike="noStrike" kern="1200" cap="none" spc="0" normalizeH="0" baseline="0" noProof="0" dirty="0">
                  <a:ln>
                    <a:noFill/>
                  </a:ln>
                  <a:solidFill>
                    <a:srgbClr val="000000"/>
                  </a:solidFill>
                  <a:effectLst/>
                  <a:uLnTx/>
                  <a:uFillTx/>
                  <a:latin typeface="Georgia"/>
                  <a:ea typeface="+mn-ea"/>
                  <a:cs typeface="+mn-cs"/>
                </a:rPr>
                <a:t>from LMIC</a:t>
              </a:r>
            </a:p>
          </p:txBody>
        </p:sp>
        <p:cxnSp>
          <p:nvCxnSpPr>
            <p:cNvPr id="13" name="Straight Connector 12">
              <a:extLst>
                <a:ext uri="{FF2B5EF4-FFF2-40B4-BE49-F238E27FC236}">
                  <a16:creationId xmlns:a16="http://schemas.microsoft.com/office/drawing/2014/main" id="{28EBD1C9-8108-4F23-5899-24DABDB313C2}"/>
                </a:ext>
              </a:extLst>
            </p:cNvPr>
            <p:cNvCxnSpPr>
              <a:cxnSpLocks/>
            </p:cNvCxnSpPr>
            <p:nvPr/>
          </p:nvCxnSpPr>
          <p:spPr>
            <a:xfrm>
              <a:off x="8291499" y="3456690"/>
              <a:ext cx="2144710"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5FFE7D6-187E-47CA-B625-928DC9500F79}"/>
                </a:ext>
              </a:extLst>
            </p:cNvPr>
            <p:cNvCxnSpPr>
              <a:cxnSpLocks/>
            </p:cNvCxnSpPr>
            <p:nvPr/>
          </p:nvCxnSpPr>
          <p:spPr>
            <a:xfrm>
              <a:off x="8291499" y="4601643"/>
              <a:ext cx="2144710"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5" name="Group 14">
            <a:extLst>
              <a:ext uri="{FF2B5EF4-FFF2-40B4-BE49-F238E27FC236}">
                <a16:creationId xmlns:a16="http://schemas.microsoft.com/office/drawing/2014/main" id="{2424EBBE-DEE8-8CEC-80D0-DE64B2E80E38}"/>
              </a:ext>
            </a:extLst>
          </p:cNvPr>
          <p:cNvGrpSpPr/>
          <p:nvPr/>
        </p:nvGrpSpPr>
        <p:grpSpPr>
          <a:xfrm>
            <a:off x="668813" y="3991680"/>
            <a:ext cx="1268578" cy="1731930"/>
            <a:chOff x="738400" y="3105221"/>
            <a:chExt cx="1046480" cy="1428711"/>
          </a:xfrm>
        </p:grpSpPr>
        <p:sp>
          <p:nvSpPr>
            <p:cNvPr id="16" name="Rectangle 15">
              <a:extLst>
                <a:ext uri="{FF2B5EF4-FFF2-40B4-BE49-F238E27FC236}">
                  <a16:creationId xmlns:a16="http://schemas.microsoft.com/office/drawing/2014/main" id="{780B5BEE-71B2-02DD-EFAB-4C20C037BAF4}"/>
                </a:ext>
              </a:extLst>
            </p:cNvPr>
            <p:cNvSpPr/>
            <p:nvPr/>
          </p:nvSpPr>
          <p:spPr>
            <a:xfrm>
              <a:off x="882650" y="3396562"/>
              <a:ext cx="595313" cy="184666"/>
            </a:xfrm>
            <a:prstGeom prst="rect">
              <a:avLst/>
            </a:prstGeom>
            <a:noFill/>
            <a:ln>
              <a:noFill/>
            </a:ln>
          </p:spPr>
          <p:txBody>
            <a:bodyPr wrap="square" lIns="0" tIns="0" rIns="0" bIns="0" anchor="ctr">
              <a:noAutofit/>
            </a:bodyPr>
            <a:lstStyle/>
            <a:p>
              <a:pPr marL="0" marR="0" lvl="1" indent="0" algn="l" defTabSz="1219170" rtl="0" eaLnBrk="1" fontAlgn="auto" latinLnBrk="0" hangingPunct="1">
                <a:lnSpc>
                  <a:spcPct val="100000"/>
                </a:lnSpc>
                <a:spcBef>
                  <a:spcPts val="800"/>
                </a:spcBef>
                <a:spcAft>
                  <a:spcPts val="533"/>
                </a:spcAft>
                <a:buClrTx/>
                <a:buSzTx/>
                <a:buFontTx/>
                <a:buNone/>
                <a:tabLst/>
                <a:defRPr/>
              </a:pPr>
              <a:r>
                <a:rPr kumimoji="0" lang="en-US" sz="1200" b="0" i="0" u="none" strike="noStrike" kern="1200" cap="none" spc="0" normalizeH="0" baseline="0" noProof="0">
                  <a:ln>
                    <a:noFill/>
                  </a:ln>
                  <a:solidFill>
                    <a:srgbClr val="000000"/>
                  </a:solidFill>
                  <a:effectLst/>
                  <a:uLnTx/>
                  <a:uFillTx/>
                  <a:latin typeface="Calibri"/>
                  <a:ea typeface="+mn-ea"/>
                  <a:cs typeface="+mn-cs"/>
                </a:rPr>
                <a:t>≥34.0</a:t>
              </a:r>
            </a:p>
          </p:txBody>
        </p:sp>
        <p:sp>
          <p:nvSpPr>
            <p:cNvPr id="17" name="Rectangle 16">
              <a:extLst>
                <a:ext uri="{FF2B5EF4-FFF2-40B4-BE49-F238E27FC236}">
                  <a16:creationId xmlns:a16="http://schemas.microsoft.com/office/drawing/2014/main" id="{B67AECCD-559E-D657-C7D5-EE5C455A203D}"/>
                </a:ext>
              </a:extLst>
            </p:cNvPr>
            <p:cNvSpPr/>
            <p:nvPr/>
          </p:nvSpPr>
          <p:spPr>
            <a:xfrm>
              <a:off x="882609" y="3650904"/>
              <a:ext cx="594715" cy="152335"/>
            </a:xfrm>
            <a:prstGeom prst="rect">
              <a:avLst/>
            </a:prstGeom>
            <a:noFill/>
            <a:ln>
              <a:noFill/>
            </a:ln>
          </p:spPr>
          <p:txBody>
            <a:bodyPr wrap="square" lIns="0" tIns="0" rIns="0" bIns="0" anchor="ctr">
              <a:spAutoFit/>
            </a:bodyPr>
            <a:lstStyle/>
            <a:p>
              <a:pPr marL="0" marR="0" lvl="1" indent="0" algn="l" defTabSz="1219170" rtl="0" eaLnBrk="1" fontAlgn="auto" latinLnBrk="0" hangingPunct="1">
                <a:lnSpc>
                  <a:spcPct val="100000"/>
                </a:lnSpc>
                <a:spcBef>
                  <a:spcPts val="800"/>
                </a:spcBef>
                <a:spcAft>
                  <a:spcPts val="533"/>
                </a:spcAft>
                <a:buClrTx/>
                <a:buSzTx/>
                <a:buFontTx/>
                <a:buNone/>
                <a:tabLst/>
                <a:defRPr/>
              </a:pPr>
              <a:r>
                <a:rPr kumimoji="0" lang="en-US" sz="1200" b="0" i="0" u="none" strike="noStrike" kern="1200" cap="none" spc="0" normalizeH="0" baseline="0" noProof="0">
                  <a:ln>
                    <a:noFill/>
                  </a:ln>
                  <a:solidFill>
                    <a:srgbClr val="000000"/>
                  </a:solidFill>
                  <a:effectLst/>
                  <a:uLnTx/>
                  <a:uFillTx/>
                  <a:latin typeface="Calibri"/>
                  <a:ea typeface="+mn-ea"/>
                  <a:cs typeface="+mn-cs"/>
                </a:rPr>
                <a:t>32.0-33.9</a:t>
              </a:r>
            </a:p>
          </p:txBody>
        </p:sp>
        <p:sp>
          <p:nvSpPr>
            <p:cNvPr id="18" name="Rectangle 17">
              <a:extLst>
                <a:ext uri="{FF2B5EF4-FFF2-40B4-BE49-F238E27FC236}">
                  <a16:creationId xmlns:a16="http://schemas.microsoft.com/office/drawing/2014/main" id="{5AEBF355-943E-0586-74D6-34E5F4E9086D}"/>
                </a:ext>
              </a:extLst>
            </p:cNvPr>
            <p:cNvSpPr/>
            <p:nvPr/>
          </p:nvSpPr>
          <p:spPr>
            <a:xfrm>
              <a:off x="882609" y="3889080"/>
              <a:ext cx="594715" cy="152335"/>
            </a:xfrm>
            <a:prstGeom prst="rect">
              <a:avLst/>
            </a:prstGeom>
            <a:noFill/>
            <a:ln>
              <a:noFill/>
            </a:ln>
          </p:spPr>
          <p:txBody>
            <a:bodyPr wrap="square" lIns="0" tIns="0" rIns="0" bIns="0" anchor="ctr">
              <a:spAutoFit/>
            </a:bodyPr>
            <a:lstStyle/>
            <a:p>
              <a:pPr marL="0" marR="0" lvl="1" indent="0" algn="l" defTabSz="1219170" rtl="0" eaLnBrk="1" fontAlgn="auto" latinLnBrk="0" hangingPunct="1">
                <a:lnSpc>
                  <a:spcPct val="100000"/>
                </a:lnSpc>
                <a:spcBef>
                  <a:spcPts val="800"/>
                </a:spcBef>
                <a:spcAft>
                  <a:spcPts val="533"/>
                </a:spcAft>
                <a:buClrTx/>
                <a:buSzTx/>
                <a:buFontTx/>
                <a:buNone/>
                <a:tabLst/>
                <a:defRPr/>
              </a:pPr>
              <a:r>
                <a:rPr kumimoji="0" lang="en-US" sz="1200" b="0" i="0" u="none" strike="noStrike" kern="1200" cap="none" spc="0" normalizeH="0" baseline="0" noProof="0">
                  <a:ln>
                    <a:noFill/>
                  </a:ln>
                  <a:solidFill>
                    <a:srgbClr val="000000"/>
                  </a:solidFill>
                  <a:effectLst/>
                  <a:uLnTx/>
                  <a:uFillTx/>
                  <a:latin typeface="Calibri"/>
                  <a:ea typeface="+mn-ea"/>
                  <a:cs typeface="+mn-cs"/>
                </a:rPr>
                <a:t>30.0-31.9</a:t>
              </a:r>
            </a:p>
          </p:txBody>
        </p:sp>
        <p:sp>
          <p:nvSpPr>
            <p:cNvPr id="19" name="Rectangle 18">
              <a:extLst>
                <a:ext uri="{FF2B5EF4-FFF2-40B4-BE49-F238E27FC236}">
                  <a16:creationId xmlns:a16="http://schemas.microsoft.com/office/drawing/2014/main" id="{82AA6EC9-049D-82E1-C380-C77DB4AA77B2}"/>
                </a:ext>
              </a:extLst>
            </p:cNvPr>
            <p:cNvSpPr/>
            <p:nvPr/>
          </p:nvSpPr>
          <p:spPr>
            <a:xfrm>
              <a:off x="882609" y="4127256"/>
              <a:ext cx="594715" cy="152335"/>
            </a:xfrm>
            <a:prstGeom prst="rect">
              <a:avLst/>
            </a:prstGeom>
            <a:noFill/>
            <a:ln>
              <a:noFill/>
            </a:ln>
          </p:spPr>
          <p:txBody>
            <a:bodyPr wrap="square" lIns="0" tIns="0" rIns="0" bIns="0" anchor="ctr">
              <a:spAutoFit/>
            </a:bodyPr>
            <a:lstStyle/>
            <a:p>
              <a:pPr marL="0" marR="0" lvl="1" indent="0" algn="l" defTabSz="1219170" rtl="0" eaLnBrk="1" fontAlgn="auto" latinLnBrk="0" hangingPunct="1">
                <a:lnSpc>
                  <a:spcPct val="100000"/>
                </a:lnSpc>
                <a:spcBef>
                  <a:spcPts val="800"/>
                </a:spcBef>
                <a:spcAft>
                  <a:spcPts val="533"/>
                </a:spcAft>
                <a:buClrTx/>
                <a:buSzTx/>
                <a:buFontTx/>
                <a:buNone/>
                <a:tabLst/>
                <a:defRPr/>
              </a:pPr>
              <a:r>
                <a:rPr kumimoji="0" lang="en-US" sz="1200" b="0" i="0" u="none" strike="noStrike" kern="1200" cap="none" spc="0" normalizeH="0" baseline="0" noProof="0">
                  <a:ln>
                    <a:noFill/>
                  </a:ln>
                  <a:solidFill>
                    <a:srgbClr val="000000"/>
                  </a:solidFill>
                  <a:effectLst/>
                  <a:uLnTx/>
                  <a:uFillTx/>
                  <a:latin typeface="Calibri"/>
                  <a:ea typeface="+mn-ea"/>
                  <a:cs typeface="+mn-cs"/>
                </a:rPr>
                <a:t>28.0-29.9</a:t>
              </a:r>
            </a:p>
          </p:txBody>
        </p:sp>
        <p:sp>
          <p:nvSpPr>
            <p:cNvPr id="20" name="Rectangle 19">
              <a:extLst>
                <a:ext uri="{FF2B5EF4-FFF2-40B4-BE49-F238E27FC236}">
                  <a16:creationId xmlns:a16="http://schemas.microsoft.com/office/drawing/2014/main" id="{D4FFF2BD-8590-757A-9862-DCDCEC8CB813}"/>
                </a:ext>
              </a:extLst>
            </p:cNvPr>
            <p:cNvSpPr/>
            <p:nvPr/>
          </p:nvSpPr>
          <p:spPr>
            <a:xfrm>
              <a:off x="882650" y="4349266"/>
              <a:ext cx="595313" cy="184666"/>
            </a:xfrm>
            <a:prstGeom prst="rect">
              <a:avLst/>
            </a:prstGeom>
            <a:noFill/>
            <a:ln>
              <a:noFill/>
            </a:ln>
          </p:spPr>
          <p:txBody>
            <a:bodyPr wrap="square" lIns="0" tIns="0" rIns="0" bIns="0" anchor="ctr">
              <a:noAutofit/>
            </a:bodyPr>
            <a:lstStyle/>
            <a:p>
              <a:pPr marL="0" marR="0" lvl="1" indent="0" algn="l" defTabSz="1219170" rtl="0" eaLnBrk="1" fontAlgn="auto" latinLnBrk="0" hangingPunct="1">
                <a:lnSpc>
                  <a:spcPct val="100000"/>
                </a:lnSpc>
                <a:spcBef>
                  <a:spcPts val="800"/>
                </a:spcBef>
                <a:spcAft>
                  <a:spcPts val="533"/>
                </a:spcAft>
                <a:buClrTx/>
                <a:buSzTx/>
                <a:buFontTx/>
                <a:buNone/>
                <a:tabLst/>
                <a:defRPr/>
              </a:pPr>
              <a:r>
                <a:rPr kumimoji="0" lang="en-US" sz="1200" b="0" i="0" u="none" strike="noStrike" kern="1200" cap="none" spc="0" normalizeH="0" baseline="0" noProof="0">
                  <a:ln>
                    <a:noFill/>
                  </a:ln>
                  <a:solidFill>
                    <a:srgbClr val="000000"/>
                  </a:solidFill>
                  <a:effectLst/>
                  <a:uLnTx/>
                  <a:uFillTx/>
                  <a:latin typeface="Calibri"/>
                  <a:ea typeface="+mn-ea"/>
                  <a:cs typeface="+mn-cs"/>
                </a:rPr>
                <a:t>&lt;28.0</a:t>
              </a:r>
            </a:p>
          </p:txBody>
        </p:sp>
        <p:sp>
          <p:nvSpPr>
            <p:cNvPr id="21" name="Rectangle 20">
              <a:extLst>
                <a:ext uri="{FF2B5EF4-FFF2-40B4-BE49-F238E27FC236}">
                  <a16:creationId xmlns:a16="http://schemas.microsoft.com/office/drawing/2014/main" id="{746ABC19-C7EB-CD7F-0F51-8E9DFE8DA595}"/>
                </a:ext>
              </a:extLst>
            </p:cNvPr>
            <p:cNvSpPr/>
            <p:nvPr/>
          </p:nvSpPr>
          <p:spPr>
            <a:xfrm>
              <a:off x="738469" y="3444824"/>
              <a:ext cx="91178" cy="88142"/>
            </a:xfrm>
            <a:prstGeom prst="rect">
              <a:avLst/>
            </a:prstGeom>
            <a:solidFill>
              <a:srgbClr val="FECA5D"/>
            </a:solidFill>
            <a:ln w="6350">
              <a:solidFill>
                <a:schemeClr val="tx1">
                  <a:lumMod val="75000"/>
                  <a:lumOff val="25000"/>
                </a:schemeClr>
              </a:solidFill>
            </a:ln>
          </p:spPr>
          <p:txBody>
            <a:bodyPr wrap="square" lIns="0" tIns="0" rIns="0" bIns="0" anchor="ctr">
              <a:noAutofit/>
            </a:bodyPr>
            <a:lstStyle/>
            <a:p>
              <a:pPr marL="0" marR="0" lvl="1" indent="0" algn="l" defTabSz="1219170" rtl="0" eaLnBrk="1" fontAlgn="auto" latinLnBrk="0" hangingPunct="1">
                <a:lnSpc>
                  <a:spcPct val="100000"/>
                </a:lnSpc>
                <a:spcBef>
                  <a:spcPts val="800"/>
                </a:spcBef>
                <a:spcAft>
                  <a:spcPts val="533"/>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a:ea typeface="+mn-ea"/>
                <a:cs typeface="+mn-cs"/>
              </a:endParaRPr>
            </a:p>
          </p:txBody>
        </p:sp>
        <p:sp>
          <p:nvSpPr>
            <p:cNvPr id="22" name="Rectangle 21">
              <a:extLst>
                <a:ext uri="{FF2B5EF4-FFF2-40B4-BE49-F238E27FC236}">
                  <a16:creationId xmlns:a16="http://schemas.microsoft.com/office/drawing/2014/main" id="{97610D05-2F27-D5A4-7EAE-A70708660CEC}"/>
                </a:ext>
              </a:extLst>
            </p:cNvPr>
            <p:cNvSpPr/>
            <p:nvPr/>
          </p:nvSpPr>
          <p:spPr>
            <a:xfrm>
              <a:off x="738400" y="3683000"/>
              <a:ext cx="91178" cy="88142"/>
            </a:xfrm>
            <a:prstGeom prst="rect">
              <a:avLst/>
            </a:prstGeom>
            <a:solidFill>
              <a:srgbClr val="6BBD83"/>
            </a:solidFill>
            <a:ln w="6350">
              <a:solidFill>
                <a:schemeClr val="tx1">
                  <a:lumMod val="75000"/>
                  <a:lumOff val="25000"/>
                </a:schemeClr>
              </a:solidFill>
            </a:ln>
          </p:spPr>
          <p:txBody>
            <a:bodyPr wrap="square" lIns="0" tIns="0" rIns="0" bIns="0" anchor="ctr">
              <a:noAutofit/>
            </a:bodyPr>
            <a:lstStyle/>
            <a:p>
              <a:pPr marL="0" marR="0" lvl="1" indent="0" algn="l" defTabSz="1219170" rtl="0" eaLnBrk="1" fontAlgn="auto" latinLnBrk="0" hangingPunct="1">
                <a:lnSpc>
                  <a:spcPct val="100000"/>
                </a:lnSpc>
                <a:spcBef>
                  <a:spcPts val="800"/>
                </a:spcBef>
                <a:spcAft>
                  <a:spcPts val="533"/>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a:ea typeface="+mn-ea"/>
                <a:cs typeface="+mn-cs"/>
              </a:endParaRPr>
            </a:p>
          </p:txBody>
        </p:sp>
        <p:sp>
          <p:nvSpPr>
            <p:cNvPr id="23" name="Rectangle 22">
              <a:extLst>
                <a:ext uri="{FF2B5EF4-FFF2-40B4-BE49-F238E27FC236}">
                  <a16:creationId xmlns:a16="http://schemas.microsoft.com/office/drawing/2014/main" id="{1D29C0BA-0134-8979-80A3-428B7A6EA572}"/>
                </a:ext>
              </a:extLst>
            </p:cNvPr>
            <p:cNvSpPr/>
            <p:nvPr/>
          </p:nvSpPr>
          <p:spPr>
            <a:xfrm>
              <a:off x="738400" y="3921176"/>
              <a:ext cx="91178" cy="88142"/>
            </a:xfrm>
            <a:prstGeom prst="rect">
              <a:avLst/>
            </a:prstGeom>
            <a:solidFill>
              <a:srgbClr val="86C6D5"/>
            </a:solidFill>
            <a:ln w="6350">
              <a:solidFill>
                <a:schemeClr val="tx1">
                  <a:lumMod val="75000"/>
                  <a:lumOff val="25000"/>
                </a:schemeClr>
              </a:solidFill>
            </a:ln>
          </p:spPr>
          <p:txBody>
            <a:bodyPr wrap="square" lIns="0" tIns="0" rIns="0" bIns="0" anchor="ctr">
              <a:noAutofit/>
            </a:bodyPr>
            <a:lstStyle/>
            <a:p>
              <a:pPr marL="0" marR="0" lvl="1" indent="0" algn="l" defTabSz="1219170" rtl="0" eaLnBrk="1" fontAlgn="auto" latinLnBrk="0" hangingPunct="1">
                <a:lnSpc>
                  <a:spcPct val="100000"/>
                </a:lnSpc>
                <a:spcBef>
                  <a:spcPts val="800"/>
                </a:spcBef>
                <a:spcAft>
                  <a:spcPts val="533"/>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a:ea typeface="+mn-ea"/>
                <a:cs typeface="+mn-cs"/>
              </a:endParaRPr>
            </a:p>
          </p:txBody>
        </p:sp>
        <p:sp>
          <p:nvSpPr>
            <p:cNvPr id="24" name="Rectangle 23">
              <a:extLst>
                <a:ext uri="{FF2B5EF4-FFF2-40B4-BE49-F238E27FC236}">
                  <a16:creationId xmlns:a16="http://schemas.microsoft.com/office/drawing/2014/main" id="{BF0B9399-7162-A8CD-8C01-96D3FBEA90E2}"/>
                </a:ext>
              </a:extLst>
            </p:cNvPr>
            <p:cNvSpPr/>
            <p:nvPr/>
          </p:nvSpPr>
          <p:spPr>
            <a:xfrm>
              <a:off x="738400" y="4159352"/>
              <a:ext cx="91178" cy="88142"/>
            </a:xfrm>
            <a:prstGeom prst="rect">
              <a:avLst/>
            </a:prstGeom>
            <a:solidFill>
              <a:srgbClr val="31AFE5"/>
            </a:solidFill>
            <a:ln w="6350">
              <a:solidFill>
                <a:schemeClr val="tx1">
                  <a:lumMod val="75000"/>
                  <a:lumOff val="25000"/>
                </a:schemeClr>
              </a:solidFill>
            </a:ln>
          </p:spPr>
          <p:txBody>
            <a:bodyPr wrap="square" lIns="0" tIns="0" rIns="0" bIns="0" anchor="ctr">
              <a:noAutofit/>
            </a:bodyPr>
            <a:lstStyle/>
            <a:p>
              <a:pPr marL="0" marR="0" lvl="1" indent="0" algn="l" defTabSz="1219170" rtl="0" eaLnBrk="1" fontAlgn="auto" latinLnBrk="0" hangingPunct="1">
                <a:lnSpc>
                  <a:spcPct val="100000"/>
                </a:lnSpc>
                <a:spcBef>
                  <a:spcPts val="800"/>
                </a:spcBef>
                <a:spcAft>
                  <a:spcPts val="533"/>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a:ea typeface="+mn-ea"/>
                <a:cs typeface="+mn-cs"/>
              </a:endParaRPr>
            </a:p>
          </p:txBody>
        </p:sp>
        <p:sp>
          <p:nvSpPr>
            <p:cNvPr id="25" name="Rectangle 24">
              <a:extLst>
                <a:ext uri="{FF2B5EF4-FFF2-40B4-BE49-F238E27FC236}">
                  <a16:creationId xmlns:a16="http://schemas.microsoft.com/office/drawing/2014/main" id="{9045DF19-C3ED-6DB9-BD93-7E6FC8A208A7}"/>
                </a:ext>
              </a:extLst>
            </p:cNvPr>
            <p:cNvSpPr/>
            <p:nvPr/>
          </p:nvSpPr>
          <p:spPr>
            <a:xfrm>
              <a:off x="738469" y="4397528"/>
              <a:ext cx="91178" cy="88142"/>
            </a:xfrm>
            <a:prstGeom prst="rect">
              <a:avLst/>
            </a:prstGeom>
            <a:solidFill>
              <a:srgbClr val="3D5F98"/>
            </a:solidFill>
            <a:ln w="6350">
              <a:solidFill>
                <a:schemeClr val="tx1">
                  <a:lumMod val="75000"/>
                  <a:lumOff val="25000"/>
                </a:schemeClr>
              </a:solidFill>
            </a:ln>
          </p:spPr>
          <p:txBody>
            <a:bodyPr wrap="square" lIns="0" tIns="0" rIns="0" bIns="0" anchor="ctr">
              <a:noAutofit/>
            </a:bodyPr>
            <a:lstStyle/>
            <a:p>
              <a:pPr marL="0" marR="0" lvl="1" indent="0" algn="l" defTabSz="1219170" rtl="0" eaLnBrk="1" fontAlgn="auto" latinLnBrk="0" hangingPunct="1">
                <a:lnSpc>
                  <a:spcPct val="100000"/>
                </a:lnSpc>
                <a:spcBef>
                  <a:spcPts val="800"/>
                </a:spcBef>
                <a:spcAft>
                  <a:spcPts val="533"/>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a:ea typeface="+mn-ea"/>
                <a:cs typeface="+mn-cs"/>
              </a:endParaRPr>
            </a:p>
          </p:txBody>
        </p:sp>
        <p:sp>
          <p:nvSpPr>
            <p:cNvPr id="26" name="Rectangle 25">
              <a:extLst>
                <a:ext uri="{FF2B5EF4-FFF2-40B4-BE49-F238E27FC236}">
                  <a16:creationId xmlns:a16="http://schemas.microsoft.com/office/drawing/2014/main" id="{9A30B319-8E8D-65D7-B490-221C8BA1414D}"/>
                </a:ext>
              </a:extLst>
            </p:cNvPr>
            <p:cNvSpPr/>
            <p:nvPr/>
          </p:nvSpPr>
          <p:spPr>
            <a:xfrm>
              <a:off x="738469" y="3105221"/>
              <a:ext cx="1046411" cy="184666"/>
            </a:xfrm>
            <a:prstGeom prst="rect">
              <a:avLst/>
            </a:prstGeom>
            <a:noFill/>
            <a:ln>
              <a:noFill/>
            </a:ln>
          </p:spPr>
          <p:txBody>
            <a:bodyPr wrap="square" lIns="0" tIns="0" rIns="0" bIns="0" anchor="ctr">
              <a:noAutofit/>
            </a:bodyPr>
            <a:lstStyle/>
            <a:p>
              <a:pPr marL="0" marR="0" lvl="1" indent="0" algn="l" defTabSz="1219170" rtl="0" eaLnBrk="1" fontAlgn="auto" latinLnBrk="0" hangingPunct="1">
                <a:lnSpc>
                  <a:spcPct val="95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Georgia"/>
                  <a:ea typeface="+mn-ea"/>
                  <a:cs typeface="+mn-cs"/>
                </a:rPr>
                <a:t>Hypertension prevalence (%)</a:t>
              </a:r>
            </a:p>
          </p:txBody>
        </p:sp>
      </p:grpSp>
      <p:pic>
        <p:nvPicPr>
          <p:cNvPr id="31" name="Picture 30">
            <a:extLst>
              <a:ext uri="{FF2B5EF4-FFF2-40B4-BE49-F238E27FC236}">
                <a16:creationId xmlns:a16="http://schemas.microsoft.com/office/drawing/2014/main" id="{8769283D-6013-4CDE-BF3C-271ADD275410}"/>
              </a:ext>
            </a:extLst>
          </p:cNvPr>
          <p:cNvPicPr>
            <a:picLocks/>
          </p:cNvPicPr>
          <p:nvPr/>
        </p:nvPicPr>
        <p:blipFill>
          <a:blip r:embed="rId5">
            <a:clrChange>
              <a:clrFrom>
                <a:srgbClr val="FFFFFF"/>
              </a:clrFrom>
              <a:clrTo>
                <a:srgbClr val="FFFFFF">
                  <a:alpha val="0"/>
                </a:srgbClr>
              </a:clrTo>
            </a:clrChange>
          </a:blip>
          <a:srcRect l="1335" r="-1"/>
          <a:stretch>
            <a:fillRect/>
          </a:stretch>
        </p:blipFill>
        <p:spPr>
          <a:xfrm>
            <a:off x="675163" y="1853817"/>
            <a:ext cx="7243305" cy="4014554"/>
          </a:xfrm>
          <a:prstGeom prst="rect">
            <a:avLst/>
          </a:prstGeom>
        </p:spPr>
      </p:pic>
      <p:sp>
        <p:nvSpPr>
          <p:cNvPr id="3" name="Text Placeholder 7">
            <a:extLst>
              <a:ext uri="{FF2B5EF4-FFF2-40B4-BE49-F238E27FC236}">
                <a16:creationId xmlns:a16="http://schemas.microsoft.com/office/drawing/2014/main" id="{4AC84378-CFFD-A0E1-01E8-B0CACED6EBD1}"/>
              </a:ext>
            </a:extLst>
          </p:cNvPr>
          <p:cNvSpPr txBox="1">
            <a:spLocks/>
          </p:cNvSpPr>
          <p:nvPr/>
        </p:nvSpPr>
        <p:spPr>
          <a:xfrm>
            <a:off x="670560" y="6125468"/>
            <a:ext cx="10035538"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1.Mills Katherine T, Stefanescu Andre and Jiang He. The global epidemiology of hypertension.  Nature Review Nephrology. 2020 volume 16, Issue 4; 2.Mills Katherine T. Kelly Tanika, et al. Global Disparities of Hypertension Prevalence and Control. Circulation. 2016;134-441-450</a:t>
            </a:r>
          </a:p>
        </p:txBody>
      </p:sp>
      <p:sp>
        <p:nvSpPr>
          <p:cNvPr id="6" name="TextBox 5">
            <a:extLst>
              <a:ext uri="{FF2B5EF4-FFF2-40B4-BE49-F238E27FC236}">
                <a16:creationId xmlns:a16="http://schemas.microsoft.com/office/drawing/2014/main" id="{22629F8A-04C0-D1B2-7559-D6108F26F9CD}"/>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GLO2246865</a:t>
            </a:r>
          </a:p>
        </p:txBody>
      </p:sp>
    </p:spTree>
    <p:extLst>
      <p:ext uri="{BB962C8B-B14F-4D97-AF65-F5344CB8AC3E}">
        <p14:creationId xmlns:p14="http://schemas.microsoft.com/office/powerpoint/2010/main" val="3831684982"/>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48F221B-6727-B7D2-7291-63AA5556D6D5}"/>
              </a:ext>
            </a:extLst>
          </p:cNvPr>
          <p:cNvGraphicFramePr>
            <a:graphicFrameLocks noChangeAspect="1"/>
          </p:cNvGraphicFramePr>
          <p:nvPr>
            <p:custDataLst>
              <p:tags r:id="rId1"/>
            </p:custDataLst>
            <p:extLst>
              <p:ext uri="{D42A27DB-BD31-4B8C-83A1-F6EECF244321}">
                <p14:modId xmlns:p14="http://schemas.microsoft.com/office/powerpoint/2010/main" val="415171481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B48F221B-6727-B7D2-7291-63AA5556D6D5}"/>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CE6E55E3-A07E-3196-0C62-618C357BB82B}"/>
              </a:ext>
            </a:extLst>
          </p:cNvPr>
          <p:cNvSpPr>
            <a:spLocks noGrp="1"/>
          </p:cNvSpPr>
          <p:nvPr>
            <p:ph type="title"/>
          </p:nvPr>
        </p:nvSpPr>
        <p:spPr/>
        <p:txBody>
          <a:bodyPr vert="horz"/>
          <a:lstStyle/>
          <a:p>
            <a:r>
              <a:rPr lang="en-IN" dirty="0"/>
              <a:t>Circulation Research</a:t>
            </a:r>
            <a:endParaRPr lang="en-US" dirty="0"/>
          </a:p>
        </p:txBody>
      </p:sp>
      <p:pic>
        <p:nvPicPr>
          <p:cNvPr id="6" name="Picture 5">
            <a:extLst>
              <a:ext uri="{FF2B5EF4-FFF2-40B4-BE49-F238E27FC236}">
                <a16:creationId xmlns:a16="http://schemas.microsoft.com/office/drawing/2014/main" id="{37682381-1D67-92F8-1C78-8FAA5BC43B63}"/>
              </a:ext>
            </a:extLst>
          </p:cNvPr>
          <p:cNvPicPr>
            <a:picLocks noChangeAspect="1"/>
          </p:cNvPicPr>
          <p:nvPr/>
        </p:nvPicPr>
        <p:blipFill rotWithShape="1">
          <a:blip r:embed="rId5"/>
          <a:srcRect t="26331"/>
          <a:stretch/>
        </p:blipFill>
        <p:spPr>
          <a:xfrm>
            <a:off x="670561" y="1876361"/>
            <a:ext cx="10861040" cy="2159775"/>
          </a:xfrm>
          <a:prstGeom prst="rect">
            <a:avLst/>
          </a:prstGeom>
        </p:spPr>
      </p:pic>
      <p:sp>
        <p:nvSpPr>
          <p:cNvPr id="7" name="Rectangle 6">
            <a:extLst>
              <a:ext uri="{FF2B5EF4-FFF2-40B4-BE49-F238E27FC236}">
                <a16:creationId xmlns:a16="http://schemas.microsoft.com/office/drawing/2014/main" id="{228C021F-D5F5-F369-A8B2-C7B0ECC9F99C}"/>
              </a:ext>
            </a:extLst>
          </p:cNvPr>
          <p:cNvSpPr/>
          <p:nvPr/>
        </p:nvSpPr>
        <p:spPr>
          <a:xfrm>
            <a:off x="670561" y="1876361"/>
            <a:ext cx="10949939" cy="272161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a:extLst>
              <a:ext uri="{FF2B5EF4-FFF2-40B4-BE49-F238E27FC236}">
                <a16:creationId xmlns:a16="http://schemas.microsoft.com/office/drawing/2014/main" id="{DD4F6A15-5EE5-E55E-D5A8-BABDA94FDDAB}"/>
              </a:ext>
            </a:extLst>
          </p:cNvPr>
          <p:cNvSpPr>
            <a:spLocks noChangeArrowheads="1"/>
          </p:cNvSpPr>
          <p:nvPr/>
        </p:nvSpPr>
        <p:spPr bwMode="auto">
          <a:xfrm>
            <a:off x="670560" y="1440847"/>
            <a:ext cx="10949940" cy="484067"/>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p>
            <a:pPr marL="0" marR="0" lvl="0" indent="0" algn="l" defTabSz="1219170" rtl="0" eaLnBrk="1" fontAlgn="auto" latinLnBrk="0" hangingPunct="1">
              <a:lnSpc>
                <a:spcPct val="100000"/>
              </a:lnSpc>
              <a:spcBef>
                <a:spcPts val="800"/>
              </a:spcBef>
              <a:spcAft>
                <a:spcPts val="0"/>
              </a:spcAft>
              <a:buClrTx/>
              <a:buSzTx/>
              <a:buFontTx/>
              <a:buNone/>
              <a:tabLst/>
              <a:defRPr/>
            </a:pPr>
            <a:r>
              <a:rPr kumimoji="0" lang="en-US" altLang="es-CR" sz="18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Hypertension compendium</a:t>
            </a:r>
          </a:p>
        </p:txBody>
      </p:sp>
      <p:pic>
        <p:nvPicPr>
          <p:cNvPr id="9" name="Picture 8">
            <a:extLst>
              <a:ext uri="{FF2B5EF4-FFF2-40B4-BE49-F238E27FC236}">
                <a16:creationId xmlns:a16="http://schemas.microsoft.com/office/drawing/2014/main" id="{999526CE-8A29-0FDE-C4AF-C8BD3CCABA57}"/>
              </a:ext>
            </a:extLst>
          </p:cNvPr>
          <p:cNvPicPr>
            <a:picLocks noChangeAspect="1"/>
          </p:cNvPicPr>
          <p:nvPr/>
        </p:nvPicPr>
        <p:blipFill rotWithShape="1">
          <a:blip r:embed="rId5"/>
          <a:srcRect t="26331"/>
          <a:stretch/>
        </p:blipFill>
        <p:spPr>
          <a:xfrm>
            <a:off x="657859" y="2577463"/>
            <a:ext cx="10961465" cy="2179745"/>
          </a:xfrm>
          <a:prstGeom prst="rect">
            <a:avLst/>
          </a:prstGeom>
        </p:spPr>
      </p:pic>
      <p:sp>
        <p:nvSpPr>
          <p:cNvPr id="4" name="TextBox 3">
            <a:extLst>
              <a:ext uri="{FF2B5EF4-FFF2-40B4-BE49-F238E27FC236}">
                <a16:creationId xmlns:a16="http://schemas.microsoft.com/office/drawing/2014/main" id="{5E55FEF2-0C3D-C3A7-FED4-F99131A6745B}"/>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GLO2246865</a:t>
            </a:r>
          </a:p>
        </p:txBody>
      </p:sp>
    </p:spTree>
    <p:extLst>
      <p:ext uri="{BB962C8B-B14F-4D97-AF65-F5344CB8AC3E}">
        <p14:creationId xmlns:p14="http://schemas.microsoft.com/office/powerpoint/2010/main" val="977006725"/>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0CB38E56-529D-6DA1-3C9E-1F3557A11F73}"/>
              </a:ext>
            </a:extLst>
          </p:cNvPr>
          <p:cNvGraphicFramePr>
            <a:graphicFrameLocks noChangeAspect="1"/>
          </p:cNvGraphicFramePr>
          <p:nvPr>
            <p:custDataLst>
              <p:tags r:id="rId1"/>
            </p:custDataLst>
            <p:extLst>
              <p:ext uri="{D42A27DB-BD31-4B8C-83A1-F6EECF244321}">
                <p14:modId xmlns:p14="http://schemas.microsoft.com/office/powerpoint/2010/main" val="397717905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0CB38E56-529D-6DA1-3C9E-1F3557A11F73}"/>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1D9D238B-EB0B-0696-222D-D83DA6C44483}"/>
              </a:ext>
            </a:extLst>
          </p:cNvPr>
          <p:cNvSpPr>
            <a:spLocks noGrp="1"/>
          </p:cNvSpPr>
          <p:nvPr>
            <p:ph type="title"/>
          </p:nvPr>
        </p:nvSpPr>
        <p:spPr/>
        <p:txBody>
          <a:bodyPr vert="horz"/>
          <a:lstStyle/>
          <a:p>
            <a:r>
              <a:rPr lang="en-IN" dirty="0"/>
              <a:t>Circulation Research</a:t>
            </a:r>
            <a:endParaRPr lang="en-US" dirty="0"/>
          </a:p>
        </p:txBody>
      </p:sp>
      <p:graphicFrame>
        <p:nvGraphicFramePr>
          <p:cNvPr id="6" name="Table 5">
            <a:extLst>
              <a:ext uri="{FF2B5EF4-FFF2-40B4-BE49-F238E27FC236}">
                <a16:creationId xmlns:a16="http://schemas.microsoft.com/office/drawing/2014/main" id="{8AC4672B-CCAF-23D2-BECF-FBD134CE1E6D}"/>
              </a:ext>
            </a:extLst>
          </p:cNvPr>
          <p:cNvGraphicFramePr>
            <a:graphicFrameLocks noGrp="1"/>
          </p:cNvGraphicFramePr>
          <p:nvPr/>
        </p:nvGraphicFramePr>
        <p:xfrm>
          <a:off x="670560" y="2763609"/>
          <a:ext cx="10949941" cy="2887952"/>
        </p:xfrm>
        <a:graphic>
          <a:graphicData uri="http://schemas.openxmlformats.org/drawingml/2006/table">
            <a:tbl>
              <a:tblPr>
                <a:tableStyleId>{F5AB1C69-6EDB-4FF4-983F-18BD219EF322}</a:tableStyleId>
              </a:tblPr>
              <a:tblGrid>
                <a:gridCol w="3898913">
                  <a:extLst>
                    <a:ext uri="{9D8B030D-6E8A-4147-A177-3AD203B41FA5}">
                      <a16:colId xmlns:a16="http://schemas.microsoft.com/office/drawing/2014/main" val="3395725221"/>
                    </a:ext>
                  </a:extLst>
                </a:gridCol>
                <a:gridCol w="1762757">
                  <a:extLst>
                    <a:ext uri="{9D8B030D-6E8A-4147-A177-3AD203B41FA5}">
                      <a16:colId xmlns:a16="http://schemas.microsoft.com/office/drawing/2014/main" val="357222150"/>
                    </a:ext>
                  </a:extLst>
                </a:gridCol>
                <a:gridCol w="1762757">
                  <a:extLst>
                    <a:ext uri="{9D8B030D-6E8A-4147-A177-3AD203B41FA5}">
                      <a16:colId xmlns:a16="http://schemas.microsoft.com/office/drawing/2014/main" val="3899573668"/>
                    </a:ext>
                  </a:extLst>
                </a:gridCol>
                <a:gridCol w="1762757">
                  <a:extLst>
                    <a:ext uri="{9D8B030D-6E8A-4147-A177-3AD203B41FA5}">
                      <a16:colId xmlns:a16="http://schemas.microsoft.com/office/drawing/2014/main" val="1554393017"/>
                    </a:ext>
                  </a:extLst>
                </a:gridCol>
                <a:gridCol w="1762757">
                  <a:extLst>
                    <a:ext uri="{9D8B030D-6E8A-4147-A177-3AD203B41FA5}">
                      <a16:colId xmlns:a16="http://schemas.microsoft.com/office/drawing/2014/main" val="1752350159"/>
                    </a:ext>
                  </a:extLst>
                </a:gridCol>
              </a:tblGrid>
              <a:tr h="337552">
                <a:tc>
                  <a:txBody>
                    <a:bodyPr/>
                    <a:lstStyle/>
                    <a:p>
                      <a:pPr algn="l" fontAlgn="b"/>
                      <a:endParaRPr lang="en-IN" sz="1600" b="1" i="0" u="none" strike="noStrike" dirty="0">
                        <a:solidFill>
                          <a:schemeClr val="bg1"/>
                        </a:solidFill>
                        <a:effectLst/>
                        <a:latin typeface="+mj-lt"/>
                      </a:endParaRPr>
                    </a:p>
                  </a:txBody>
                  <a:tcPr marL="121920" marR="121920" marT="60960" marB="6096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gridSpan="4">
                  <a:txBody>
                    <a:bodyPr/>
                    <a:lstStyle/>
                    <a:p>
                      <a:pPr algn="l" fontAlgn="b"/>
                      <a:r>
                        <a:rPr lang="en-US" sz="1600" b="0" u="none" strike="noStrike" dirty="0">
                          <a:solidFill>
                            <a:schemeClr val="bg1"/>
                          </a:solidFill>
                          <a:effectLst/>
                          <a:latin typeface="+mj-lt"/>
                        </a:rPr>
                        <a:t>World Bank income classification of countries</a:t>
                      </a:r>
                      <a:endParaRPr lang="en-US" sz="1600" b="0" i="0" u="none" strike="noStrike" dirty="0">
                        <a:solidFill>
                          <a:schemeClr val="bg1"/>
                        </a:solidFill>
                        <a:effectLst/>
                        <a:latin typeface="+mj-lt"/>
                      </a:endParaRPr>
                    </a:p>
                  </a:txBody>
                  <a:tcPr marL="121920" marR="121920" marT="60960" marB="60960" anchor="ctr">
                    <a:lnL w="12700" cmpd="sng">
                      <a:noFill/>
                    </a:lnL>
                    <a:lnR w="12700" cmpd="sng">
                      <a:noFill/>
                    </a:lnR>
                    <a:lnT w="12700" cmpd="sng">
                      <a:noFill/>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hMerge="1">
                  <a:txBody>
                    <a:bodyPr/>
                    <a:lstStyle/>
                    <a:p>
                      <a:endParaRPr lang="en-US"/>
                    </a:p>
                  </a:txBody>
                  <a:tcPr/>
                </a:tc>
                <a:tc hMerge="1">
                  <a:txBody>
                    <a:bodyPr/>
                    <a:lstStyle/>
                    <a:p>
                      <a:endParaRPr lang="en-US"/>
                    </a:p>
                  </a:txBody>
                  <a:tcPr/>
                </a:tc>
                <a:tc hMerge="1">
                  <a:txBody>
                    <a:bodyPr/>
                    <a:lstStyle/>
                    <a:p>
                      <a:pPr algn="l" fontAlgn="b"/>
                      <a:endParaRPr lang="en-IN" sz="1400" b="0" i="0" u="none" strike="noStrike">
                        <a:solidFill>
                          <a:srgbClr val="000000"/>
                        </a:solidFill>
                        <a:effectLst/>
                        <a:latin typeface="+mn-lt"/>
                      </a:endParaRPr>
                    </a:p>
                  </a:txBody>
                  <a:tcPr marL="6350" marR="6350" marT="6350" marB="0" anchor="b"/>
                </a:tc>
                <a:extLst>
                  <a:ext uri="{0D108BD9-81ED-4DB2-BD59-A6C34878D82A}">
                    <a16:rowId xmlns:a16="http://schemas.microsoft.com/office/drawing/2014/main" val="103903733"/>
                  </a:ext>
                </a:extLst>
              </a:tr>
              <a:tr h="804932">
                <a:tc>
                  <a:txBody>
                    <a:bodyPr/>
                    <a:lstStyle/>
                    <a:p>
                      <a:pPr algn="l" fontAlgn="b"/>
                      <a:endParaRPr lang="en-IN" sz="1600" b="1" i="0" u="none" strike="noStrike" dirty="0">
                        <a:solidFill>
                          <a:schemeClr val="bg1"/>
                        </a:solidFill>
                        <a:effectLst/>
                        <a:latin typeface="+mj-lt"/>
                      </a:endParaRPr>
                    </a:p>
                  </a:txBody>
                  <a:tcPr marL="121920" marR="121920" marT="60960" marB="6096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b"/>
                      <a:r>
                        <a:rPr lang="en-IN" sz="1600" b="0" u="none" strike="noStrike" dirty="0">
                          <a:solidFill>
                            <a:schemeClr val="bg1"/>
                          </a:solidFill>
                          <a:effectLst/>
                          <a:latin typeface="+mj-lt"/>
                        </a:rPr>
                        <a:t>High </a:t>
                      </a:r>
                      <a:br>
                        <a:rPr lang="en-IN" sz="1600" b="0" u="none" strike="noStrike" dirty="0">
                          <a:solidFill>
                            <a:schemeClr val="bg1"/>
                          </a:solidFill>
                          <a:effectLst/>
                          <a:latin typeface="+mj-lt"/>
                        </a:rPr>
                      </a:br>
                      <a:r>
                        <a:rPr lang="en-IN" sz="1600" b="0" u="none" strike="noStrike" dirty="0">
                          <a:solidFill>
                            <a:schemeClr val="bg1"/>
                          </a:solidFill>
                          <a:effectLst/>
                          <a:latin typeface="+mj-lt"/>
                        </a:rPr>
                        <a:t>income</a:t>
                      </a:r>
                      <a:endParaRPr lang="en-IN" sz="1600" b="0" i="0" u="none" strike="noStrike" dirty="0">
                        <a:solidFill>
                          <a:schemeClr val="bg1"/>
                        </a:solidFill>
                        <a:effectLst/>
                        <a:latin typeface="+mj-lt"/>
                      </a:endParaRPr>
                    </a:p>
                  </a:txBody>
                  <a:tcPr marL="121920" marR="121920" marT="60960" marB="60960" anchor="ctr">
                    <a:lnL w="12700" cmpd="sng">
                      <a:noFill/>
                    </a:lnL>
                    <a:lnR w="6350" cap="flat" cmpd="sng" algn="ctr">
                      <a:solidFill>
                        <a:schemeClr val="bg1">
                          <a:lumMod val="95000"/>
                        </a:schemeClr>
                      </a:solidFill>
                      <a:prstDash val="solid"/>
                      <a:round/>
                      <a:headEnd type="none" w="med" len="med"/>
                      <a:tailEnd type="none" w="med" len="med"/>
                    </a:lnR>
                    <a:lnT w="6350" cap="flat" cmpd="sng" algn="ctr">
                      <a:solidFill>
                        <a:schemeClr val="bg1">
                          <a:lumMod val="9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accent1"/>
                    </a:solidFill>
                  </a:tcPr>
                </a:tc>
                <a:tc>
                  <a:txBody>
                    <a:bodyPr/>
                    <a:lstStyle/>
                    <a:p>
                      <a:pPr algn="ctr" fontAlgn="b"/>
                      <a:r>
                        <a:rPr lang="en-IN" sz="1600" b="0" u="none" strike="noStrike" dirty="0">
                          <a:solidFill>
                            <a:schemeClr val="bg1"/>
                          </a:solidFill>
                          <a:effectLst/>
                          <a:latin typeface="+mj-lt"/>
                        </a:rPr>
                        <a:t>Upper middle income</a:t>
                      </a:r>
                      <a:endParaRPr lang="en-IN" sz="1600" b="0" i="0" u="none" strike="noStrike" dirty="0">
                        <a:solidFill>
                          <a:schemeClr val="bg1"/>
                        </a:solidFill>
                        <a:effectLst/>
                        <a:latin typeface="+mj-lt"/>
                      </a:endParaRPr>
                    </a:p>
                  </a:txBody>
                  <a:tcPr marL="121920" marR="121920" marT="60960" marB="60960"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6350" cap="flat" cmpd="sng" algn="ctr">
                      <a:solidFill>
                        <a:schemeClr val="bg1">
                          <a:lumMod val="9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accent1"/>
                    </a:solidFill>
                  </a:tcPr>
                </a:tc>
                <a:tc>
                  <a:txBody>
                    <a:bodyPr/>
                    <a:lstStyle/>
                    <a:p>
                      <a:pPr algn="ctr" fontAlgn="b"/>
                      <a:r>
                        <a:rPr lang="en-IN" sz="1600" b="0" u="none" strike="noStrike" dirty="0">
                          <a:solidFill>
                            <a:schemeClr val="bg1"/>
                          </a:solidFill>
                          <a:effectLst/>
                          <a:latin typeface="+mj-lt"/>
                        </a:rPr>
                        <a:t>Lower middle income</a:t>
                      </a:r>
                      <a:endParaRPr lang="en-IN" sz="1600" b="0" i="0" u="none" strike="noStrike" dirty="0">
                        <a:solidFill>
                          <a:schemeClr val="bg1"/>
                        </a:solidFill>
                        <a:effectLst/>
                        <a:latin typeface="+mj-lt"/>
                      </a:endParaRPr>
                    </a:p>
                  </a:txBody>
                  <a:tcPr marL="121920" marR="121920" marT="60960" marB="60960"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6350" cap="flat" cmpd="sng" algn="ctr">
                      <a:solidFill>
                        <a:schemeClr val="bg1">
                          <a:lumMod val="9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accent1"/>
                    </a:solidFill>
                  </a:tcPr>
                </a:tc>
                <a:tc>
                  <a:txBody>
                    <a:bodyPr/>
                    <a:lstStyle/>
                    <a:p>
                      <a:pPr algn="ctr" fontAlgn="b"/>
                      <a:r>
                        <a:rPr lang="en-IN" sz="1600" b="0" u="none" strike="noStrike" dirty="0">
                          <a:solidFill>
                            <a:schemeClr val="bg1"/>
                          </a:solidFill>
                          <a:effectLst/>
                          <a:latin typeface="+mj-lt"/>
                        </a:rPr>
                        <a:t>Low </a:t>
                      </a:r>
                      <a:br>
                        <a:rPr lang="en-IN" sz="1600" b="0" u="none" strike="noStrike" dirty="0">
                          <a:solidFill>
                            <a:schemeClr val="bg1"/>
                          </a:solidFill>
                          <a:effectLst/>
                          <a:latin typeface="+mj-lt"/>
                        </a:rPr>
                      </a:br>
                      <a:r>
                        <a:rPr lang="en-IN" sz="1600" b="0" u="none" strike="noStrike" dirty="0">
                          <a:solidFill>
                            <a:schemeClr val="bg1"/>
                          </a:solidFill>
                          <a:effectLst/>
                          <a:latin typeface="+mj-lt"/>
                        </a:rPr>
                        <a:t>income</a:t>
                      </a:r>
                      <a:endParaRPr lang="en-IN" sz="1600" b="0" i="0" u="none" strike="noStrike" dirty="0">
                        <a:solidFill>
                          <a:schemeClr val="bg1"/>
                        </a:solidFill>
                        <a:effectLst/>
                        <a:latin typeface="+mj-lt"/>
                      </a:endParaRPr>
                    </a:p>
                  </a:txBody>
                  <a:tcPr marL="121920" marR="121920" marT="60960" marB="60960" anchor="ctr">
                    <a:lnL w="6350" cap="flat" cmpd="sng" algn="ctr">
                      <a:solidFill>
                        <a:schemeClr val="bg1">
                          <a:lumMod val="95000"/>
                        </a:schemeClr>
                      </a:solidFill>
                      <a:prstDash val="solid"/>
                      <a:round/>
                      <a:headEnd type="none" w="med" len="med"/>
                      <a:tailEnd type="none" w="med" len="med"/>
                    </a:lnL>
                    <a:lnR w="12700" cmpd="sng">
                      <a:noFill/>
                    </a:lnR>
                    <a:lnT w="6350" cap="flat" cmpd="sng" algn="ctr">
                      <a:solidFill>
                        <a:schemeClr val="bg1">
                          <a:lumMod val="9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3458953115"/>
                  </a:ext>
                </a:extLst>
              </a:tr>
              <a:tr h="429315">
                <a:tc>
                  <a:txBody>
                    <a:bodyPr/>
                    <a:lstStyle/>
                    <a:p>
                      <a:pPr algn="l" fontAlgn="b"/>
                      <a:r>
                        <a:rPr lang="en-IN" sz="1600" u="none" strike="noStrike" dirty="0">
                          <a:solidFill>
                            <a:schemeClr val="tx1"/>
                          </a:solidFill>
                          <a:effectLst/>
                          <a:latin typeface="+mj-lt"/>
                        </a:rPr>
                        <a:t>Deaths due to CVD</a:t>
                      </a:r>
                      <a:endParaRPr lang="en-IN" sz="1600" b="0" i="0" u="none" strike="noStrike" dirty="0">
                        <a:solidFill>
                          <a:schemeClr val="tx1"/>
                        </a:solidFill>
                        <a:effectLst/>
                        <a:latin typeface="+mj-lt"/>
                      </a:endParaRPr>
                    </a:p>
                  </a:txBody>
                  <a:tcPr marR="121920" marT="60960" marB="60960" anchor="ctr">
                    <a:lnL w="12700" cmpd="sng">
                      <a:noFill/>
                    </a:lnL>
                    <a:lnR w="12700" cmpd="sng">
                      <a:noFill/>
                    </a:lnR>
                    <a:lnT w="12700" cmpd="sng">
                      <a:noFill/>
                    </a:lnT>
                    <a:lnB w="6350" cap="flat" cmpd="sng" algn="ctr">
                      <a:solidFill>
                        <a:schemeClr val="bg1">
                          <a:lumMod val="6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IN" sz="1600" u="none" strike="noStrike" dirty="0">
                          <a:solidFill>
                            <a:schemeClr val="tx1"/>
                          </a:solidFill>
                          <a:effectLst/>
                          <a:latin typeface="+mn-lt"/>
                        </a:rPr>
                        <a:t>133 (118-142)</a:t>
                      </a:r>
                      <a:endParaRPr lang="en-IN" sz="1600" b="0" i="0" u="none" strike="noStrike" dirty="0">
                        <a:solidFill>
                          <a:schemeClr val="tx1"/>
                        </a:solidFill>
                        <a:effectLst/>
                        <a:latin typeface="+mn-lt"/>
                      </a:endParaRPr>
                    </a:p>
                  </a:txBody>
                  <a:tcPr marL="121920" marR="121920" marT="60960" marB="60960" anchor="ctr">
                    <a:lnL w="12700" cmpd="sng">
                      <a:noFill/>
                    </a:lnL>
                    <a:lnR w="12700" cmpd="sng">
                      <a:noFill/>
                    </a:lnR>
                    <a:lnT w="12700" cmpd="sng">
                      <a:noFill/>
                    </a:lnT>
                    <a:lnB w="6350" cap="flat" cmpd="sng" algn="ctr">
                      <a:solidFill>
                        <a:schemeClr val="bg1">
                          <a:lumMod val="6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IN" sz="1600" u="none" strike="noStrike" dirty="0">
                          <a:solidFill>
                            <a:schemeClr val="tx1"/>
                          </a:solidFill>
                          <a:effectLst/>
                          <a:latin typeface="+mn-lt"/>
                        </a:rPr>
                        <a:t>267 (24-283)</a:t>
                      </a:r>
                      <a:endParaRPr lang="en-IN" sz="1600" b="0" i="0" u="none" strike="noStrike" dirty="0">
                        <a:solidFill>
                          <a:schemeClr val="tx1"/>
                        </a:solidFill>
                        <a:effectLst/>
                        <a:latin typeface="+mn-lt"/>
                      </a:endParaRPr>
                    </a:p>
                  </a:txBody>
                  <a:tcPr marL="121920" marR="121920" marT="60960" marB="60960" anchor="ctr">
                    <a:lnL w="12700" cmpd="sng">
                      <a:noFill/>
                    </a:lnL>
                    <a:lnR w="12700" cmpd="sng">
                      <a:noFill/>
                    </a:lnR>
                    <a:lnT w="12700" cmpd="sng">
                      <a:noFill/>
                    </a:lnT>
                    <a:lnB w="6350" cap="flat" cmpd="sng" algn="ctr">
                      <a:solidFill>
                        <a:schemeClr val="bg1">
                          <a:lumMod val="6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IN" sz="1600" u="none" strike="noStrike" dirty="0">
                          <a:solidFill>
                            <a:schemeClr val="tx1"/>
                          </a:solidFill>
                          <a:effectLst/>
                          <a:latin typeface="+mn-lt"/>
                        </a:rPr>
                        <a:t>313 (287-337)</a:t>
                      </a:r>
                      <a:endParaRPr lang="en-IN" sz="1600" b="0" i="0" u="none" strike="noStrike" dirty="0">
                        <a:solidFill>
                          <a:schemeClr val="tx1"/>
                        </a:solidFill>
                        <a:effectLst/>
                        <a:latin typeface="+mn-lt"/>
                      </a:endParaRPr>
                    </a:p>
                  </a:txBody>
                  <a:tcPr marL="121920" marR="121920" marT="60960" marB="60960" anchor="ctr">
                    <a:lnL w="12700" cmpd="sng">
                      <a:noFill/>
                    </a:lnL>
                    <a:lnR w="12700" cmpd="sng">
                      <a:noFill/>
                    </a:lnR>
                    <a:lnT w="12700" cmpd="sng">
                      <a:noFill/>
                    </a:lnT>
                    <a:lnB w="6350" cap="flat" cmpd="sng" algn="ctr">
                      <a:solidFill>
                        <a:schemeClr val="bg1">
                          <a:lumMod val="65000"/>
                        </a:schemeClr>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IN" sz="1600" u="none" strike="noStrike" dirty="0">
                          <a:solidFill>
                            <a:schemeClr val="tx1"/>
                          </a:solidFill>
                          <a:effectLst/>
                          <a:latin typeface="+mn-lt"/>
                        </a:rPr>
                        <a:t>304 (270-340)</a:t>
                      </a:r>
                      <a:endParaRPr lang="en-IN" sz="1600" b="0" i="0" u="none" strike="noStrike" dirty="0">
                        <a:solidFill>
                          <a:schemeClr val="tx1"/>
                        </a:solidFill>
                        <a:effectLst/>
                        <a:latin typeface="+mn-lt"/>
                      </a:endParaRPr>
                    </a:p>
                  </a:txBody>
                  <a:tcPr marL="121920" marR="121920" marT="60960" marB="60960" anchor="ctr">
                    <a:lnL w="12700" cmpd="sng">
                      <a:noFill/>
                    </a:lnL>
                    <a:lnR w="12700" cmpd="sng">
                      <a:noFill/>
                    </a:lnR>
                    <a:lnT w="12700" cmpd="sng">
                      <a:noFill/>
                    </a:lnT>
                    <a:lnB w="6350" cap="flat" cmpd="sng" algn="ctr">
                      <a:solidFill>
                        <a:schemeClr val="bg1">
                          <a:lumMod val="65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41948677"/>
                  </a:ext>
                </a:extLst>
              </a:tr>
              <a:tr h="429315">
                <a:tc>
                  <a:txBody>
                    <a:bodyPr/>
                    <a:lstStyle/>
                    <a:p>
                      <a:pPr algn="l" fontAlgn="b"/>
                      <a:r>
                        <a:rPr lang="en-US" sz="1600" u="none" strike="noStrike" dirty="0">
                          <a:solidFill>
                            <a:schemeClr val="tx1"/>
                          </a:solidFill>
                          <a:effectLst/>
                          <a:latin typeface="+mj-lt"/>
                        </a:rPr>
                        <a:t>CVD deaths due to high SBP</a:t>
                      </a:r>
                      <a:endParaRPr lang="en-US" sz="1600" b="0" i="0" u="none" strike="noStrike" dirty="0">
                        <a:solidFill>
                          <a:schemeClr val="tx1"/>
                        </a:solidFill>
                        <a:effectLst/>
                        <a:latin typeface="+mj-lt"/>
                      </a:endParaRPr>
                    </a:p>
                  </a:txBody>
                  <a:tcPr marR="121920" marT="60960" marB="60960" anchor="ctr">
                    <a:lnL w="12700" cmpd="sng">
                      <a:noFill/>
                    </a:lnL>
                    <a:lnR w="12700" cmpd="sng">
                      <a:noFill/>
                    </a:lnR>
                    <a:lnT w="6350" cap="flat" cmpd="sng" algn="ctr">
                      <a:solidFill>
                        <a:schemeClr val="bg1">
                          <a:lumMod val="65000"/>
                        </a:schemeClr>
                      </a:solidFill>
                      <a:prstDash val="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IN" sz="1600" u="none" strike="noStrike" dirty="0">
                          <a:solidFill>
                            <a:schemeClr val="tx1"/>
                          </a:solidFill>
                          <a:effectLst/>
                          <a:latin typeface="+mn-lt"/>
                        </a:rPr>
                        <a:t>64 (54-74)</a:t>
                      </a:r>
                      <a:endParaRPr lang="en-IN" sz="1600" b="0" i="0" u="none" strike="noStrike" dirty="0">
                        <a:solidFill>
                          <a:schemeClr val="tx1"/>
                        </a:solidFill>
                        <a:effectLst/>
                        <a:latin typeface="+mn-lt"/>
                      </a:endParaRPr>
                    </a:p>
                  </a:txBody>
                  <a:tcPr marL="121920" marR="121920" marT="60960" marB="60960" anchor="ctr">
                    <a:lnL w="12700" cmpd="sng">
                      <a:noFill/>
                    </a:lnL>
                    <a:lnR w="12700" cmpd="sng">
                      <a:noFill/>
                    </a:lnR>
                    <a:lnT w="6350" cap="flat" cmpd="sng" algn="ctr">
                      <a:solidFill>
                        <a:schemeClr val="bg1">
                          <a:lumMod val="65000"/>
                        </a:schemeClr>
                      </a:solidFill>
                      <a:prstDash val="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IN" sz="1600" u="none" strike="noStrike" dirty="0">
                          <a:solidFill>
                            <a:schemeClr val="tx1"/>
                          </a:solidFill>
                          <a:effectLst/>
                          <a:latin typeface="+mn-lt"/>
                        </a:rPr>
                        <a:t>143 (121-164)</a:t>
                      </a:r>
                      <a:endParaRPr lang="en-IN" sz="1600" b="0" i="0" u="none" strike="noStrike" dirty="0">
                        <a:solidFill>
                          <a:schemeClr val="tx1"/>
                        </a:solidFill>
                        <a:effectLst/>
                        <a:latin typeface="+mn-lt"/>
                      </a:endParaRPr>
                    </a:p>
                  </a:txBody>
                  <a:tcPr marL="121920" marR="121920" marT="60960" marB="60960" anchor="ctr">
                    <a:lnL w="12700" cmpd="sng">
                      <a:noFill/>
                    </a:lnL>
                    <a:lnR w="12700" cmpd="sng">
                      <a:noFill/>
                    </a:lnR>
                    <a:lnT w="6350" cap="flat" cmpd="sng" algn="ctr">
                      <a:solidFill>
                        <a:schemeClr val="bg1">
                          <a:lumMod val="65000"/>
                        </a:schemeClr>
                      </a:solidFill>
                      <a:prstDash val="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IN" sz="1600" u="none" strike="noStrike" dirty="0">
                          <a:solidFill>
                            <a:schemeClr val="tx1"/>
                          </a:solidFill>
                          <a:effectLst/>
                          <a:latin typeface="+mn-lt"/>
                        </a:rPr>
                        <a:t>172 (149-197)</a:t>
                      </a:r>
                      <a:endParaRPr lang="en-IN" sz="1600" b="0" i="0" u="none" strike="noStrike" dirty="0">
                        <a:solidFill>
                          <a:schemeClr val="tx1"/>
                        </a:solidFill>
                        <a:effectLst/>
                        <a:latin typeface="+mn-lt"/>
                      </a:endParaRPr>
                    </a:p>
                  </a:txBody>
                  <a:tcPr marL="121920" marR="121920" marT="60960" marB="60960" anchor="ctr">
                    <a:lnL w="12700" cmpd="sng">
                      <a:noFill/>
                    </a:lnL>
                    <a:lnR w="12700" cmpd="sng">
                      <a:noFill/>
                    </a:lnR>
                    <a:lnT w="6350" cap="flat" cmpd="sng" algn="ctr">
                      <a:solidFill>
                        <a:schemeClr val="bg1">
                          <a:lumMod val="65000"/>
                        </a:schemeClr>
                      </a:solidFill>
                      <a:prstDash val="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IN" sz="1600" u="none" strike="noStrike" dirty="0">
                          <a:solidFill>
                            <a:schemeClr val="tx1"/>
                          </a:solidFill>
                          <a:effectLst/>
                          <a:latin typeface="+mn-lt"/>
                        </a:rPr>
                        <a:t>167 (142-192)</a:t>
                      </a:r>
                      <a:endParaRPr lang="en-IN" sz="1600" b="0" i="0" u="none" strike="noStrike" dirty="0">
                        <a:solidFill>
                          <a:schemeClr val="tx1"/>
                        </a:solidFill>
                        <a:effectLst/>
                        <a:latin typeface="+mn-lt"/>
                      </a:endParaRPr>
                    </a:p>
                  </a:txBody>
                  <a:tcPr marL="121920" marR="121920" marT="60960" marB="60960" anchor="ctr">
                    <a:lnL w="12700" cmpd="sng">
                      <a:noFill/>
                    </a:lnL>
                    <a:lnR w="12700" cmpd="sng">
                      <a:noFill/>
                    </a:lnR>
                    <a:lnT w="6350" cap="flat" cmpd="sng" algn="ctr">
                      <a:solidFill>
                        <a:schemeClr val="bg1">
                          <a:lumMod val="65000"/>
                        </a:schemeClr>
                      </a:solidFill>
                      <a:prstDash val="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71422701"/>
                  </a:ext>
                </a:extLst>
              </a:tr>
              <a:tr h="429315">
                <a:tc>
                  <a:txBody>
                    <a:bodyPr/>
                    <a:lstStyle/>
                    <a:p>
                      <a:pPr algn="l" fontAlgn="b"/>
                      <a:r>
                        <a:rPr lang="en-US" sz="1600" b="1" u="none" strike="noStrike" dirty="0">
                          <a:solidFill>
                            <a:schemeClr val="tx1"/>
                          </a:solidFill>
                          <a:effectLst/>
                          <a:latin typeface="+mj-lt"/>
                        </a:rPr>
                        <a:t>Deaths due to high SBP</a:t>
                      </a:r>
                      <a:endParaRPr lang="en-US" sz="1600" b="1" i="0" u="none" strike="noStrike" dirty="0">
                        <a:solidFill>
                          <a:schemeClr val="tx1"/>
                        </a:solidFill>
                        <a:effectLst/>
                        <a:latin typeface="+mj-lt"/>
                      </a:endParaRPr>
                    </a:p>
                  </a:txBody>
                  <a:tcPr marR="121920" marT="60960" marB="6096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algn="ctr" fontAlgn="b"/>
                      <a:r>
                        <a:rPr lang="en-IN" sz="1600" b="1" u="none" strike="noStrike" dirty="0">
                          <a:solidFill>
                            <a:schemeClr val="tx1"/>
                          </a:solidFill>
                          <a:effectLst/>
                          <a:latin typeface="+mn-lt"/>
                        </a:rPr>
                        <a:t>72 (61-83)</a:t>
                      </a:r>
                      <a:endParaRPr lang="en-IN" sz="1600" b="1" i="0" u="none" strike="noStrike" dirty="0">
                        <a:solidFill>
                          <a:schemeClr val="tx1"/>
                        </a:solidFill>
                        <a:effectLst/>
                        <a:latin typeface="+mn-lt"/>
                      </a:endParaRPr>
                    </a:p>
                  </a:txBody>
                  <a:tcPr marL="121920" marR="121920" marT="60960" marB="6096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algn="ctr" fontAlgn="b"/>
                      <a:r>
                        <a:rPr lang="en-IN" sz="1600" b="1" u="none" strike="noStrike" dirty="0">
                          <a:solidFill>
                            <a:schemeClr val="tx1"/>
                          </a:solidFill>
                          <a:effectLst/>
                          <a:latin typeface="+mn-lt"/>
                        </a:rPr>
                        <a:t>153 (131-175)</a:t>
                      </a:r>
                      <a:endParaRPr lang="en-IN" sz="1600" b="1" i="0" u="none" strike="noStrike" dirty="0">
                        <a:solidFill>
                          <a:schemeClr val="tx1"/>
                        </a:solidFill>
                        <a:effectLst/>
                        <a:latin typeface="+mn-lt"/>
                      </a:endParaRPr>
                    </a:p>
                  </a:txBody>
                  <a:tcPr marL="121920" marR="121920" marT="60960" marB="6096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algn="ctr" fontAlgn="b"/>
                      <a:r>
                        <a:rPr lang="en-IN" sz="1600" b="1" u="none" strike="noStrike" dirty="0">
                          <a:solidFill>
                            <a:schemeClr val="tx1"/>
                          </a:solidFill>
                          <a:effectLst/>
                          <a:latin typeface="+mn-lt"/>
                        </a:rPr>
                        <a:t>187 (162-213)</a:t>
                      </a:r>
                      <a:endParaRPr lang="en-IN" sz="1600" b="1" i="0" u="none" strike="noStrike" dirty="0">
                        <a:solidFill>
                          <a:schemeClr val="tx1"/>
                        </a:solidFill>
                        <a:effectLst/>
                        <a:latin typeface="+mn-lt"/>
                      </a:endParaRPr>
                    </a:p>
                  </a:txBody>
                  <a:tcPr marL="121920" marR="121920" marT="60960" marB="6096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algn="ctr" fontAlgn="b"/>
                      <a:r>
                        <a:rPr lang="en-IN" sz="1600" b="1" u="none" strike="noStrike" dirty="0">
                          <a:solidFill>
                            <a:schemeClr val="tx1"/>
                          </a:solidFill>
                          <a:effectLst/>
                          <a:latin typeface="+mn-lt"/>
                        </a:rPr>
                        <a:t>184 (157-211)</a:t>
                      </a:r>
                      <a:endParaRPr lang="en-IN" sz="1600" b="1" i="0" u="none" strike="noStrike" dirty="0">
                        <a:solidFill>
                          <a:schemeClr val="tx1"/>
                        </a:solidFill>
                        <a:effectLst/>
                        <a:latin typeface="+mn-lt"/>
                      </a:endParaRPr>
                    </a:p>
                  </a:txBody>
                  <a:tcPr marL="121920" marR="121920" marT="60960" marB="6096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2281676918"/>
                  </a:ext>
                </a:extLst>
              </a:tr>
              <a:tr h="429315">
                <a:tc>
                  <a:txBody>
                    <a:bodyPr/>
                    <a:lstStyle/>
                    <a:p>
                      <a:pPr algn="l" fontAlgn="b"/>
                      <a:r>
                        <a:rPr lang="en-US" sz="1600" u="none" strike="noStrike" dirty="0">
                          <a:solidFill>
                            <a:schemeClr val="tx1"/>
                          </a:solidFill>
                          <a:effectLst/>
                          <a:latin typeface="+mj-lt"/>
                        </a:rPr>
                        <a:t>Deaths due to diet high in sodium</a:t>
                      </a:r>
                      <a:endParaRPr lang="en-US" sz="1600" b="0" i="0" u="none" strike="noStrike" dirty="0">
                        <a:solidFill>
                          <a:schemeClr val="tx1"/>
                        </a:solidFill>
                        <a:effectLst/>
                        <a:latin typeface="+mj-lt"/>
                      </a:endParaRPr>
                    </a:p>
                  </a:txBody>
                  <a:tcPr marR="121920" marT="60960" marB="60960" anchor="ctr">
                    <a:lnL w="12700" cmpd="sng">
                      <a:noFill/>
                    </a:lnL>
                    <a:lnR w="12700" cmpd="sng">
                      <a:noFill/>
                    </a:lnR>
                    <a:lnT w="12700" cap="flat" cmpd="sng" algn="ctr">
                      <a:no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IN" sz="1600" u="none" strike="noStrike" dirty="0">
                          <a:solidFill>
                            <a:schemeClr val="tx1"/>
                          </a:solidFill>
                          <a:effectLst/>
                          <a:latin typeface="+mn-lt"/>
                        </a:rPr>
                        <a:t>9 (1-24)</a:t>
                      </a:r>
                      <a:endParaRPr lang="en-IN" sz="1600" b="0" i="0" u="none" strike="noStrike" dirty="0">
                        <a:solidFill>
                          <a:schemeClr val="tx1"/>
                        </a:solidFill>
                        <a:effectLst/>
                        <a:latin typeface="+mn-lt"/>
                      </a:endParaRPr>
                    </a:p>
                  </a:txBody>
                  <a:tcPr marL="121920" marR="121920" marT="60960" marB="60960" anchor="ctr">
                    <a:lnL w="12700" cmpd="sng">
                      <a:noFill/>
                    </a:lnL>
                    <a:lnR w="12700" cmpd="sng">
                      <a:noFill/>
                    </a:lnR>
                    <a:lnT w="12700" cap="flat" cmpd="sng" algn="ctr">
                      <a:no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IN" sz="1600" u="none" strike="noStrike">
                          <a:solidFill>
                            <a:schemeClr val="tx1"/>
                          </a:solidFill>
                          <a:effectLst/>
                          <a:latin typeface="+mn-lt"/>
                        </a:rPr>
                        <a:t>35 (11-69)</a:t>
                      </a:r>
                      <a:endParaRPr lang="en-IN" sz="1600" b="0" i="0" u="none" strike="noStrike">
                        <a:solidFill>
                          <a:schemeClr val="tx1"/>
                        </a:solidFill>
                        <a:effectLst/>
                        <a:latin typeface="+mn-lt"/>
                      </a:endParaRPr>
                    </a:p>
                  </a:txBody>
                  <a:tcPr marL="121920" marR="121920" marT="60960" marB="60960" anchor="ctr">
                    <a:lnL w="12700" cmpd="sng">
                      <a:noFill/>
                    </a:lnL>
                    <a:lnR w="12700" cmpd="sng">
                      <a:noFill/>
                    </a:lnR>
                    <a:lnT w="12700" cap="flat" cmpd="sng" algn="ctr">
                      <a:no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IN" sz="1600" u="none" strike="noStrike" dirty="0">
                          <a:solidFill>
                            <a:schemeClr val="tx1"/>
                          </a:solidFill>
                          <a:effectLst/>
                          <a:latin typeface="+mn-lt"/>
                        </a:rPr>
                        <a:t>22 (3-58)</a:t>
                      </a:r>
                      <a:endParaRPr lang="en-IN" sz="1600" b="0" i="0" u="none" strike="noStrike" dirty="0">
                        <a:solidFill>
                          <a:schemeClr val="tx1"/>
                        </a:solidFill>
                        <a:effectLst/>
                        <a:latin typeface="+mn-lt"/>
                      </a:endParaRPr>
                    </a:p>
                  </a:txBody>
                  <a:tcPr marL="121920" marR="121920" marT="60960" marB="60960" anchor="ctr">
                    <a:lnL w="12700" cmpd="sng">
                      <a:noFill/>
                    </a:lnL>
                    <a:lnR w="12700" cmpd="sng">
                      <a:noFill/>
                    </a:lnR>
                    <a:lnT w="12700" cap="flat" cmpd="sng" algn="ctr">
                      <a:no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IN" sz="1600" u="none" strike="noStrike" dirty="0">
                          <a:solidFill>
                            <a:schemeClr val="tx1"/>
                          </a:solidFill>
                          <a:effectLst/>
                          <a:latin typeface="+mn-lt"/>
                        </a:rPr>
                        <a:t>26 (3-71)</a:t>
                      </a:r>
                      <a:endParaRPr lang="en-IN" sz="1600" b="0" i="0" u="none" strike="noStrike" dirty="0">
                        <a:solidFill>
                          <a:schemeClr val="tx1"/>
                        </a:solidFill>
                        <a:effectLst/>
                        <a:latin typeface="+mn-lt"/>
                      </a:endParaRPr>
                    </a:p>
                  </a:txBody>
                  <a:tcPr marL="121920" marR="121920" marT="60960" marB="60960" anchor="ctr">
                    <a:lnL w="12700" cmpd="sng">
                      <a:noFill/>
                    </a:lnL>
                    <a:lnR w="12700" cmpd="sng">
                      <a:noFill/>
                    </a:lnR>
                    <a:lnT w="12700" cap="flat" cmpd="sng" algn="ctr">
                      <a:no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57241087"/>
                  </a:ext>
                </a:extLst>
              </a:tr>
            </a:tbl>
          </a:graphicData>
        </a:graphic>
      </p:graphicFrame>
      <p:sp>
        <p:nvSpPr>
          <p:cNvPr id="7" name="Rectangle 6">
            <a:extLst>
              <a:ext uri="{FF2B5EF4-FFF2-40B4-BE49-F238E27FC236}">
                <a16:creationId xmlns:a16="http://schemas.microsoft.com/office/drawing/2014/main" id="{847EDB31-3049-8C20-B90B-EC264B0D15B8}"/>
              </a:ext>
            </a:extLst>
          </p:cNvPr>
          <p:cNvSpPr>
            <a:spLocks noChangeArrowheads="1"/>
          </p:cNvSpPr>
          <p:nvPr/>
        </p:nvSpPr>
        <p:spPr bwMode="auto">
          <a:xfrm>
            <a:off x="670560" y="1947916"/>
            <a:ext cx="10949940" cy="666656"/>
          </a:xfrm>
          <a:prstGeom prst="rect">
            <a:avLst/>
          </a:prstGeom>
          <a:noFill/>
          <a:ln>
            <a:noFill/>
          </a:ln>
        </p:spPr>
        <p:txBody>
          <a:bodyPr lIns="90011" tIns="45561" rIns="90011" bIns="45561" anchor="ctr">
            <a:noAutofit/>
          </a:bodyPr>
          <a:lstStyle/>
          <a:p>
            <a:pPr marL="0" marR="0" lvl="0" indent="0" algn="l" defTabSz="1219170" rtl="0" eaLnBrk="1" fontAlgn="auto" latinLnBrk="0" hangingPunct="1">
              <a:lnSpc>
                <a:spcPct val="100000"/>
              </a:lnSpc>
              <a:spcBef>
                <a:spcPts val="800"/>
              </a:spcBef>
              <a:spcAft>
                <a:spcPts val="0"/>
              </a:spcAft>
              <a:buClrTx/>
              <a:buSzTx/>
              <a:buFontTx/>
              <a:buNone/>
              <a:tabLst/>
              <a:defRPr/>
            </a:pPr>
            <a:r>
              <a:rPr kumimoji="0" lang="en-US" altLang="es-CR" sz="1867" b="0" i="0" u="none" strike="noStrike" kern="1200" cap="none" spc="0" normalizeH="0" baseline="0" noProof="0" dirty="0">
                <a:ln>
                  <a:noFill/>
                </a:ln>
                <a:solidFill>
                  <a:srgbClr val="009CDE"/>
                </a:solidFill>
                <a:effectLst/>
                <a:uLnTx/>
                <a:uFillTx/>
                <a:latin typeface="Georgia"/>
                <a:ea typeface="+mn-ea"/>
                <a:cs typeface="Calibri" panose="020F0502020204030204" pitchFamily="34" charset="0"/>
              </a:rPr>
              <a:t>Age-standardized deaths (per 100 000 with 95% cis) due to CVD, high SBP, and high sodium intake according to world bank income classification of countries in 2019</a:t>
            </a:r>
          </a:p>
        </p:txBody>
      </p:sp>
      <p:sp>
        <p:nvSpPr>
          <p:cNvPr id="8" name="Rectangle 7">
            <a:extLst>
              <a:ext uri="{FF2B5EF4-FFF2-40B4-BE49-F238E27FC236}">
                <a16:creationId xmlns:a16="http://schemas.microsoft.com/office/drawing/2014/main" id="{639E48AD-0B82-682C-BB54-6BB2DAD4F762}"/>
              </a:ext>
            </a:extLst>
          </p:cNvPr>
          <p:cNvSpPr>
            <a:spLocks noChangeArrowheads="1"/>
          </p:cNvSpPr>
          <p:nvPr/>
        </p:nvSpPr>
        <p:spPr bwMode="auto">
          <a:xfrm>
            <a:off x="670560" y="1440846"/>
            <a:ext cx="10949940" cy="484067"/>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p>
            <a:pPr marL="0" marR="0" lvl="0" indent="0" algn="l" defTabSz="1219170" rtl="0" eaLnBrk="1" fontAlgn="auto" latinLnBrk="0" hangingPunct="1">
              <a:lnSpc>
                <a:spcPct val="100000"/>
              </a:lnSpc>
              <a:spcBef>
                <a:spcPts val="800"/>
              </a:spcBef>
              <a:spcAft>
                <a:spcPts val="0"/>
              </a:spcAft>
              <a:buClrTx/>
              <a:buSzTx/>
              <a:buFontTx/>
              <a:buNone/>
              <a:tabLst/>
              <a:defRPr/>
            </a:pPr>
            <a:r>
              <a:rPr kumimoji="0" lang="en-US" altLang="es-CR" sz="18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Hypertension compendium</a:t>
            </a:r>
          </a:p>
        </p:txBody>
      </p:sp>
      <p:sp>
        <p:nvSpPr>
          <p:cNvPr id="9" name="TextBox 8">
            <a:extLst>
              <a:ext uri="{FF2B5EF4-FFF2-40B4-BE49-F238E27FC236}">
                <a16:creationId xmlns:a16="http://schemas.microsoft.com/office/drawing/2014/main" id="{367CC86B-CA34-749E-C37E-9533C316D1C2}"/>
              </a:ext>
            </a:extLst>
          </p:cNvPr>
          <p:cNvSpPr txBox="1"/>
          <p:nvPr/>
        </p:nvSpPr>
        <p:spPr>
          <a:xfrm>
            <a:off x="670561" y="5755911"/>
            <a:ext cx="10850033" cy="379656"/>
          </a:xfrm>
          <a:prstGeom prst="rect">
            <a:avLst/>
          </a:prstGeom>
          <a:noFill/>
        </p:spPr>
        <p:txBody>
          <a:bodyPr wrap="square">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mn-cs"/>
              </a:rPr>
              <a:t>CVD indicates cardiovascular disease; and SBP, systolic blood pressure</a:t>
            </a:r>
          </a:p>
        </p:txBody>
      </p:sp>
      <p:sp>
        <p:nvSpPr>
          <p:cNvPr id="3" name="Text Placeholder 7">
            <a:extLst>
              <a:ext uri="{FF2B5EF4-FFF2-40B4-BE49-F238E27FC236}">
                <a16:creationId xmlns:a16="http://schemas.microsoft.com/office/drawing/2014/main" id="{99D0204C-0D2D-8EBB-A264-897D16D86EF6}"/>
              </a:ext>
            </a:extLst>
          </p:cNvPr>
          <p:cNvSpPr txBox="1">
            <a:spLocks/>
          </p:cNvSpPr>
          <p:nvPr/>
        </p:nvSpPr>
        <p:spPr>
          <a:xfrm>
            <a:off x="670561" y="6270893"/>
            <a:ext cx="10035538" cy="237757"/>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Schutte Aletta E,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Venkateshmurthy</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Srinivasapura</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Nikhil, et al. Hypertension in Low- and Middle-Income Countries. Circulation Research. 2021;128:808-826</a:t>
            </a:r>
          </a:p>
        </p:txBody>
      </p:sp>
      <p:sp>
        <p:nvSpPr>
          <p:cNvPr id="10" name="TextBox 9">
            <a:extLst>
              <a:ext uri="{FF2B5EF4-FFF2-40B4-BE49-F238E27FC236}">
                <a16:creationId xmlns:a16="http://schemas.microsoft.com/office/drawing/2014/main" id="{9ACCD7A3-9E75-D941-9974-2C85090820AB}"/>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GLO2246865</a:t>
            </a:r>
          </a:p>
        </p:txBody>
      </p:sp>
    </p:spTree>
    <p:extLst>
      <p:ext uri="{BB962C8B-B14F-4D97-AF65-F5344CB8AC3E}">
        <p14:creationId xmlns:p14="http://schemas.microsoft.com/office/powerpoint/2010/main" val="37775514"/>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50C2F9-146B-F4FF-F09E-CB18908265A8}"/>
            </a:ext>
          </a:extLst>
        </p:cNvPr>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0C5E2A3C-C41D-14E3-958A-6B8BB6246678}"/>
              </a:ext>
            </a:extLst>
          </p:cNvPr>
          <p:cNvGraphicFramePr>
            <a:graphicFrameLocks noChangeAspect="1"/>
          </p:cNvGraphicFramePr>
          <p:nvPr>
            <p:custDataLst>
              <p:tags r:id="rId1"/>
            </p:custDataLst>
            <p:extLst>
              <p:ext uri="{D42A27DB-BD31-4B8C-83A1-F6EECF244321}">
                <p14:modId xmlns:p14="http://schemas.microsoft.com/office/powerpoint/2010/main" val="389526336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4" name="think-cell data - do not delete" hidden="1">
                        <a:extLst>
                          <a:ext uri="{FF2B5EF4-FFF2-40B4-BE49-F238E27FC236}">
                            <a16:creationId xmlns:a16="http://schemas.microsoft.com/office/drawing/2014/main" id="{0C5E2A3C-C41D-14E3-958A-6B8BB6246678}"/>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5" name="Rectangle 54">
            <a:extLst>
              <a:ext uri="{FF2B5EF4-FFF2-40B4-BE49-F238E27FC236}">
                <a16:creationId xmlns:a16="http://schemas.microsoft.com/office/drawing/2014/main" id="{50E64B91-559A-2215-55D5-C7C0F4DB6DFE}"/>
              </a:ext>
            </a:extLst>
          </p:cNvPr>
          <p:cNvSpPr/>
          <p:nvPr/>
        </p:nvSpPr>
        <p:spPr>
          <a:xfrm>
            <a:off x="8852452" y="4064564"/>
            <a:ext cx="2603597" cy="548911"/>
          </a:xfrm>
          <a:prstGeom prst="rect">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r>
              <a:rPr kumimoji="0" lang="en-US" sz="1600" b="1"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(3) </a:t>
            </a:r>
            <a:r>
              <a:rPr kumimoji="0" lang="en-US" sz="16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Control</a:t>
            </a:r>
          </a:p>
        </p:txBody>
      </p:sp>
      <p:cxnSp>
        <p:nvCxnSpPr>
          <p:cNvPr id="33" name="Straight Connector 32">
            <a:extLst>
              <a:ext uri="{FF2B5EF4-FFF2-40B4-BE49-F238E27FC236}">
                <a16:creationId xmlns:a16="http://schemas.microsoft.com/office/drawing/2014/main" id="{54A77BC6-A995-1F10-6C54-0C6086FF98ED}"/>
              </a:ext>
            </a:extLst>
          </p:cNvPr>
          <p:cNvCxnSpPr>
            <a:cxnSpLocks/>
          </p:cNvCxnSpPr>
          <p:nvPr/>
        </p:nvCxnSpPr>
        <p:spPr>
          <a:xfrm>
            <a:off x="3207105" y="3522133"/>
            <a:ext cx="0" cy="233497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1E658B7B-C71A-06AD-405A-F35DB8E8D949}"/>
              </a:ext>
            </a:extLst>
          </p:cNvPr>
          <p:cNvCxnSpPr>
            <a:cxnSpLocks/>
          </p:cNvCxnSpPr>
          <p:nvPr/>
        </p:nvCxnSpPr>
        <p:spPr>
          <a:xfrm>
            <a:off x="6033942" y="3584334"/>
            <a:ext cx="0" cy="2359266"/>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D342BA37-6121-D61C-AF93-A7C4ED11986C}"/>
              </a:ext>
            </a:extLst>
          </p:cNvPr>
          <p:cNvCxnSpPr>
            <a:cxnSpLocks/>
          </p:cNvCxnSpPr>
          <p:nvPr/>
        </p:nvCxnSpPr>
        <p:spPr>
          <a:xfrm>
            <a:off x="8849461" y="4618126"/>
            <a:ext cx="0" cy="1362544"/>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pic>
        <p:nvPicPr>
          <p:cNvPr id="36" name="Picture 35" descr="Text&#10;&#10;Description automatically generated">
            <a:extLst>
              <a:ext uri="{FF2B5EF4-FFF2-40B4-BE49-F238E27FC236}">
                <a16:creationId xmlns:a16="http://schemas.microsoft.com/office/drawing/2014/main" id="{3FA9A4F0-37DE-7A98-D7B8-9BFB6D6BA964}"/>
              </a:ext>
            </a:extLst>
          </p:cNvPr>
          <p:cNvPicPr>
            <a:picLocks noChangeAspect="1"/>
          </p:cNvPicPr>
          <p:nvPr/>
        </p:nvPicPr>
        <p:blipFill>
          <a:blip r:embed="rId5">
            <a:clrChange>
              <a:clrFrom>
                <a:srgbClr val="FEFEFE"/>
              </a:clrFrom>
              <a:clrTo>
                <a:srgbClr val="FEFEFE">
                  <a:alpha val="0"/>
                </a:srgbClr>
              </a:clrTo>
            </a:clrChange>
          </a:blip>
          <a:stretch>
            <a:fillRect/>
          </a:stretch>
        </p:blipFill>
        <p:spPr>
          <a:xfrm>
            <a:off x="4761106" y="1476632"/>
            <a:ext cx="2545673" cy="800180"/>
          </a:xfrm>
          <a:prstGeom prst="rect">
            <a:avLst/>
          </a:prstGeom>
          <a:solidFill>
            <a:schemeClr val="bg1">
              <a:lumMod val="95000"/>
            </a:schemeClr>
          </a:solidFill>
        </p:spPr>
      </p:pic>
      <p:sp>
        <p:nvSpPr>
          <p:cNvPr id="37" name="Rectangle 36">
            <a:extLst>
              <a:ext uri="{FF2B5EF4-FFF2-40B4-BE49-F238E27FC236}">
                <a16:creationId xmlns:a16="http://schemas.microsoft.com/office/drawing/2014/main" id="{CC21EAF3-9818-9F71-F49A-B53543F3892F}"/>
              </a:ext>
            </a:extLst>
          </p:cNvPr>
          <p:cNvSpPr/>
          <p:nvPr/>
        </p:nvSpPr>
        <p:spPr>
          <a:xfrm>
            <a:off x="3219227" y="2968815"/>
            <a:ext cx="2814137" cy="548911"/>
          </a:xfrm>
          <a:prstGeom prst="rect">
            <a:avLst/>
          </a:prstGeom>
          <a:solidFill>
            <a:schemeClr val="bg1">
              <a:lumMod val="85000"/>
            </a:schemeClr>
          </a:solidFill>
          <a:ln>
            <a:noFill/>
          </a:ln>
        </p:spPr>
        <p:txBody>
          <a:bodyPr lIns="12192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(1) Awareness</a:t>
            </a:r>
          </a:p>
        </p:txBody>
      </p:sp>
      <p:sp>
        <p:nvSpPr>
          <p:cNvPr id="38" name="Rectangle 37">
            <a:extLst>
              <a:ext uri="{FF2B5EF4-FFF2-40B4-BE49-F238E27FC236}">
                <a16:creationId xmlns:a16="http://schemas.microsoft.com/office/drawing/2014/main" id="{7E7E86E2-8C03-7589-0D98-C954BF3D6D3E}"/>
              </a:ext>
            </a:extLst>
          </p:cNvPr>
          <p:cNvSpPr/>
          <p:nvPr/>
        </p:nvSpPr>
        <p:spPr>
          <a:xfrm>
            <a:off x="6034522" y="3517726"/>
            <a:ext cx="2815731" cy="548911"/>
          </a:xfrm>
          <a:prstGeom prst="rect">
            <a:avLst/>
          </a:prstGeom>
          <a:solidFill>
            <a:schemeClr val="bg1">
              <a:lumMod val="85000"/>
            </a:schemeClr>
          </a:solidFill>
          <a:ln>
            <a:noFill/>
          </a:ln>
        </p:spPr>
        <p:txBody>
          <a:bodyPr lIns="12192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(2) Treatment</a:t>
            </a:r>
          </a:p>
        </p:txBody>
      </p:sp>
      <p:sp>
        <p:nvSpPr>
          <p:cNvPr id="39" name="Rectangle 38">
            <a:extLst>
              <a:ext uri="{FF2B5EF4-FFF2-40B4-BE49-F238E27FC236}">
                <a16:creationId xmlns:a16="http://schemas.microsoft.com/office/drawing/2014/main" id="{161098CD-8CFF-313C-8474-66BFCF88E6F5}"/>
              </a:ext>
            </a:extLst>
          </p:cNvPr>
          <p:cNvSpPr/>
          <p:nvPr/>
        </p:nvSpPr>
        <p:spPr>
          <a:xfrm>
            <a:off x="668359" y="2419905"/>
            <a:ext cx="2550869" cy="548911"/>
          </a:xfrm>
          <a:prstGeom prst="rect">
            <a:avLst/>
          </a:prstGeom>
          <a:solidFill>
            <a:schemeClr val="bg1">
              <a:lumMod val="85000"/>
            </a:schemeClr>
          </a:solidFill>
          <a:ln>
            <a:noFill/>
          </a:ln>
        </p:spPr>
        <p:txBody>
          <a:bodyPr lIns="12192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Population with hypertension</a:t>
            </a:r>
          </a:p>
        </p:txBody>
      </p:sp>
      <p:sp>
        <p:nvSpPr>
          <p:cNvPr id="40" name="Freeform: Shape 39">
            <a:extLst>
              <a:ext uri="{FF2B5EF4-FFF2-40B4-BE49-F238E27FC236}">
                <a16:creationId xmlns:a16="http://schemas.microsoft.com/office/drawing/2014/main" id="{EB9C279E-6511-883E-8BDE-74A7470A7EA1}"/>
              </a:ext>
            </a:extLst>
          </p:cNvPr>
          <p:cNvSpPr/>
          <p:nvPr/>
        </p:nvSpPr>
        <p:spPr>
          <a:xfrm>
            <a:off x="3209147" y="2652186"/>
            <a:ext cx="495348" cy="298763"/>
          </a:xfrm>
          <a:custGeom>
            <a:avLst/>
            <a:gdLst>
              <a:gd name="connsiteX0" fmla="*/ 0 w 1134534"/>
              <a:gd name="connsiteY0" fmla="*/ 0 h 254000"/>
              <a:gd name="connsiteX1" fmla="*/ 1134534 w 1134534"/>
              <a:gd name="connsiteY1" fmla="*/ 0 h 254000"/>
              <a:gd name="connsiteX2" fmla="*/ 1134534 w 1134534"/>
              <a:gd name="connsiteY2" fmla="*/ 254000 h 254000"/>
            </a:gdLst>
            <a:ahLst/>
            <a:cxnLst>
              <a:cxn ang="0">
                <a:pos x="connsiteX0" y="connsiteY0"/>
              </a:cxn>
              <a:cxn ang="0">
                <a:pos x="connsiteX1" y="connsiteY1"/>
              </a:cxn>
              <a:cxn ang="0">
                <a:pos x="connsiteX2" y="connsiteY2"/>
              </a:cxn>
            </a:cxnLst>
            <a:rect l="l" t="t" r="r" b="b"/>
            <a:pathLst>
              <a:path w="1134534" h="254000">
                <a:moveTo>
                  <a:pt x="0" y="0"/>
                </a:moveTo>
                <a:lnTo>
                  <a:pt x="1134534" y="0"/>
                </a:lnTo>
                <a:lnTo>
                  <a:pt x="1134534" y="254000"/>
                </a:lnTo>
              </a:path>
            </a:pathLst>
          </a:custGeom>
          <a:noFill/>
          <a:ln w="9525">
            <a:solidFill>
              <a:schemeClr val="bg1">
                <a:lumMod val="50000"/>
              </a:schemeClr>
            </a:solidFill>
            <a:tailEnd type="triangl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sp>
        <p:nvSpPr>
          <p:cNvPr id="41" name="Freeform: Shape 40">
            <a:extLst>
              <a:ext uri="{FF2B5EF4-FFF2-40B4-BE49-F238E27FC236}">
                <a16:creationId xmlns:a16="http://schemas.microsoft.com/office/drawing/2014/main" id="{6C2DE461-17E4-940E-D724-EFC292A38E3E}"/>
              </a:ext>
            </a:extLst>
          </p:cNvPr>
          <p:cNvSpPr/>
          <p:nvPr/>
        </p:nvSpPr>
        <p:spPr>
          <a:xfrm>
            <a:off x="6024289" y="3201288"/>
            <a:ext cx="495348" cy="298763"/>
          </a:xfrm>
          <a:custGeom>
            <a:avLst/>
            <a:gdLst>
              <a:gd name="connsiteX0" fmla="*/ 0 w 1134534"/>
              <a:gd name="connsiteY0" fmla="*/ 0 h 254000"/>
              <a:gd name="connsiteX1" fmla="*/ 1134534 w 1134534"/>
              <a:gd name="connsiteY1" fmla="*/ 0 h 254000"/>
              <a:gd name="connsiteX2" fmla="*/ 1134534 w 1134534"/>
              <a:gd name="connsiteY2" fmla="*/ 254000 h 254000"/>
            </a:gdLst>
            <a:ahLst/>
            <a:cxnLst>
              <a:cxn ang="0">
                <a:pos x="connsiteX0" y="connsiteY0"/>
              </a:cxn>
              <a:cxn ang="0">
                <a:pos x="connsiteX1" y="connsiteY1"/>
              </a:cxn>
              <a:cxn ang="0">
                <a:pos x="connsiteX2" y="connsiteY2"/>
              </a:cxn>
            </a:cxnLst>
            <a:rect l="l" t="t" r="r" b="b"/>
            <a:pathLst>
              <a:path w="1134534" h="254000">
                <a:moveTo>
                  <a:pt x="0" y="0"/>
                </a:moveTo>
                <a:lnTo>
                  <a:pt x="1134534" y="0"/>
                </a:lnTo>
                <a:lnTo>
                  <a:pt x="1134534" y="254000"/>
                </a:lnTo>
              </a:path>
            </a:pathLst>
          </a:custGeom>
          <a:noFill/>
          <a:ln w="9525">
            <a:solidFill>
              <a:schemeClr val="bg1">
                <a:lumMod val="50000"/>
              </a:schemeClr>
            </a:solidFill>
            <a:tailEnd type="triangl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sp>
        <p:nvSpPr>
          <p:cNvPr id="42" name="Freeform: Shape 41">
            <a:extLst>
              <a:ext uri="{FF2B5EF4-FFF2-40B4-BE49-F238E27FC236}">
                <a16:creationId xmlns:a16="http://schemas.microsoft.com/office/drawing/2014/main" id="{2BC7E21F-7A34-5129-88BB-5508E2719F85}"/>
              </a:ext>
            </a:extLst>
          </p:cNvPr>
          <p:cNvSpPr/>
          <p:nvPr/>
        </p:nvSpPr>
        <p:spPr>
          <a:xfrm>
            <a:off x="8845137" y="3765474"/>
            <a:ext cx="495348" cy="298763"/>
          </a:xfrm>
          <a:custGeom>
            <a:avLst/>
            <a:gdLst>
              <a:gd name="connsiteX0" fmla="*/ 0 w 1134534"/>
              <a:gd name="connsiteY0" fmla="*/ 0 h 254000"/>
              <a:gd name="connsiteX1" fmla="*/ 1134534 w 1134534"/>
              <a:gd name="connsiteY1" fmla="*/ 0 h 254000"/>
              <a:gd name="connsiteX2" fmla="*/ 1134534 w 1134534"/>
              <a:gd name="connsiteY2" fmla="*/ 254000 h 254000"/>
            </a:gdLst>
            <a:ahLst/>
            <a:cxnLst>
              <a:cxn ang="0">
                <a:pos x="connsiteX0" y="connsiteY0"/>
              </a:cxn>
              <a:cxn ang="0">
                <a:pos x="connsiteX1" y="connsiteY1"/>
              </a:cxn>
              <a:cxn ang="0">
                <a:pos x="connsiteX2" y="connsiteY2"/>
              </a:cxn>
            </a:cxnLst>
            <a:rect l="l" t="t" r="r" b="b"/>
            <a:pathLst>
              <a:path w="1134534" h="254000">
                <a:moveTo>
                  <a:pt x="0" y="0"/>
                </a:moveTo>
                <a:lnTo>
                  <a:pt x="1134534" y="0"/>
                </a:lnTo>
                <a:lnTo>
                  <a:pt x="1134534" y="254000"/>
                </a:lnTo>
              </a:path>
            </a:pathLst>
          </a:custGeom>
          <a:noFill/>
          <a:ln w="9525">
            <a:solidFill>
              <a:schemeClr val="bg1">
                <a:lumMod val="50000"/>
              </a:schemeClr>
            </a:solidFill>
            <a:tailEnd type="triangl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sp>
        <p:nvSpPr>
          <p:cNvPr id="43" name="Rectangle 42">
            <a:extLst>
              <a:ext uri="{FF2B5EF4-FFF2-40B4-BE49-F238E27FC236}">
                <a16:creationId xmlns:a16="http://schemas.microsoft.com/office/drawing/2014/main" id="{C4254536-671E-4437-10B7-4522F8700D0F}"/>
              </a:ext>
            </a:extLst>
          </p:cNvPr>
          <p:cNvSpPr/>
          <p:nvPr/>
        </p:nvSpPr>
        <p:spPr>
          <a:xfrm>
            <a:off x="1929451" y="3766437"/>
            <a:ext cx="2580705" cy="209066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Georgia"/>
                <a:ea typeface="+mn-ea"/>
                <a:cs typeface="+mn-cs"/>
              </a:rPr>
              <a:t>Unaware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Georgia"/>
                <a:ea typeface="+mn-ea"/>
                <a:cs typeface="+mn-cs"/>
              </a:rPr>
              <a:t>Hypertensives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(unscreened or undiagnosed)</a:t>
            </a:r>
          </a:p>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Georgia"/>
              <a:ea typeface="+mn-ea"/>
              <a:cs typeface="+mn-cs"/>
            </a:endParaRP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High BP with no reported prior diagnosis of HTN</a:t>
            </a:r>
          </a:p>
        </p:txBody>
      </p:sp>
      <p:sp>
        <p:nvSpPr>
          <p:cNvPr id="44" name="Rectangle 43">
            <a:extLst>
              <a:ext uri="{FF2B5EF4-FFF2-40B4-BE49-F238E27FC236}">
                <a16:creationId xmlns:a16="http://schemas.microsoft.com/office/drawing/2014/main" id="{DCFF0301-A3DB-7D7F-3713-5516F67E9228}"/>
              </a:ext>
            </a:extLst>
          </p:cNvPr>
          <p:cNvSpPr/>
          <p:nvPr/>
        </p:nvSpPr>
        <p:spPr>
          <a:xfrm>
            <a:off x="4744489" y="4295165"/>
            <a:ext cx="2580060" cy="16411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Georgia"/>
                <a:ea typeface="+mn-ea"/>
                <a:cs typeface="+mn-cs"/>
              </a:rPr>
              <a:t>Untreated</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Georgia"/>
                <a:ea typeface="+mn-ea"/>
                <a:cs typeface="+mn-cs"/>
              </a:rPr>
              <a:t>Hypertensives</a:t>
            </a:r>
          </a:p>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Georgia"/>
              <a:ea typeface="+mn-ea"/>
              <a:cs typeface="+mn-cs"/>
            </a:endParaRP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High BP with reported prior diagnosis of HTN but no reported use of HTN medications</a:t>
            </a:r>
          </a:p>
        </p:txBody>
      </p:sp>
      <p:sp>
        <p:nvSpPr>
          <p:cNvPr id="45" name="Rectangle 44">
            <a:extLst>
              <a:ext uri="{FF2B5EF4-FFF2-40B4-BE49-F238E27FC236}">
                <a16:creationId xmlns:a16="http://schemas.microsoft.com/office/drawing/2014/main" id="{FE9F08A7-893E-D3B1-A431-0F4789094F99}"/>
              </a:ext>
            </a:extLst>
          </p:cNvPr>
          <p:cNvSpPr/>
          <p:nvPr/>
        </p:nvSpPr>
        <p:spPr>
          <a:xfrm>
            <a:off x="7558635" y="4823892"/>
            <a:ext cx="2580060" cy="115677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Georgia"/>
                <a:ea typeface="+mn-ea"/>
                <a:cs typeface="+mn-cs"/>
              </a:rPr>
              <a:t>Uncontrolled hypertensives</a:t>
            </a:r>
          </a:p>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Georgia"/>
              <a:ea typeface="+mn-ea"/>
              <a:cs typeface="+mn-cs"/>
            </a:endParaRP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High BP with reported use of HTN medications</a:t>
            </a:r>
          </a:p>
        </p:txBody>
      </p:sp>
      <p:sp>
        <p:nvSpPr>
          <p:cNvPr id="46" name="Oval 45">
            <a:extLst>
              <a:ext uri="{FF2B5EF4-FFF2-40B4-BE49-F238E27FC236}">
                <a16:creationId xmlns:a16="http://schemas.microsoft.com/office/drawing/2014/main" id="{F32214C8-5B3C-0B6E-E030-B342889E185A}"/>
              </a:ext>
            </a:extLst>
          </p:cNvPr>
          <p:cNvSpPr/>
          <p:nvPr/>
        </p:nvSpPr>
        <p:spPr>
          <a:xfrm>
            <a:off x="3848915" y="3090335"/>
            <a:ext cx="344385" cy="305868"/>
          </a:xfrm>
          <a:prstGeom prst="ellipse">
            <a:avLst/>
          </a:prstGeom>
          <a:solidFill>
            <a:schemeClr val="bg1">
              <a:lumMod val="95000"/>
            </a:schemeClr>
          </a:solidFill>
          <a:ln>
            <a:noFill/>
          </a:ln>
        </p:spPr>
        <p:txBody>
          <a:bodyPr lIns="0" tIns="0" rIns="0" bIns="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a:ea typeface="+mn-ea"/>
                <a:cs typeface="+mn-cs"/>
              </a:rPr>
              <a:t>1</a:t>
            </a:r>
          </a:p>
        </p:txBody>
      </p:sp>
      <p:sp>
        <p:nvSpPr>
          <p:cNvPr id="47" name="Oval 46">
            <a:extLst>
              <a:ext uri="{FF2B5EF4-FFF2-40B4-BE49-F238E27FC236}">
                <a16:creationId xmlns:a16="http://schemas.microsoft.com/office/drawing/2014/main" id="{622A0C8D-A8BB-098B-9BC4-3B5BFAC1B819}"/>
              </a:ext>
            </a:extLst>
          </p:cNvPr>
          <p:cNvSpPr/>
          <p:nvPr/>
        </p:nvSpPr>
        <p:spPr>
          <a:xfrm>
            <a:off x="6683374" y="3639246"/>
            <a:ext cx="344385" cy="305868"/>
          </a:xfrm>
          <a:prstGeom prst="ellipse">
            <a:avLst/>
          </a:prstGeom>
          <a:solidFill>
            <a:schemeClr val="bg1">
              <a:lumMod val="95000"/>
            </a:schemeClr>
          </a:solidFill>
          <a:ln>
            <a:noFill/>
          </a:ln>
        </p:spPr>
        <p:txBody>
          <a:bodyPr lIns="0" tIns="0" rIns="0" bIns="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a:ea typeface="+mn-ea"/>
                <a:cs typeface="+mn-cs"/>
              </a:rPr>
              <a:t>2</a:t>
            </a:r>
          </a:p>
        </p:txBody>
      </p:sp>
      <p:cxnSp>
        <p:nvCxnSpPr>
          <p:cNvPr id="48" name="Straight Arrow Connector 40">
            <a:extLst>
              <a:ext uri="{FF2B5EF4-FFF2-40B4-BE49-F238E27FC236}">
                <a16:creationId xmlns:a16="http://schemas.microsoft.com/office/drawing/2014/main" id="{977D6C8B-8569-083C-0B91-445CB830CE15}"/>
              </a:ext>
            </a:extLst>
          </p:cNvPr>
          <p:cNvCxnSpPr>
            <a:cxnSpLocks/>
            <a:stCxn id="50" idx="1"/>
            <a:endCxn id="37" idx="0"/>
          </p:cNvCxnSpPr>
          <p:nvPr/>
        </p:nvCxnSpPr>
        <p:spPr>
          <a:xfrm rot="10800000" flipV="1">
            <a:off x="4626295" y="2622816"/>
            <a:ext cx="1407647" cy="346000"/>
          </a:xfrm>
          <a:prstGeom prst="bentConnector2">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9" name="Straight Arrow Connector 41">
            <a:extLst>
              <a:ext uri="{FF2B5EF4-FFF2-40B4-BE49-F238E27FC236}">
                <a16:creationId xmlns:a16="http://schemas.microsoft.com/office/drawing/2014/main" id="{FCC6A16F-2425-795D-3270-C0C074422971}"/>
              </a:ext>
            </a:extLst>
          </p:cNvPr>
          <p:cNvCxnSpPr>
            <a:cxnSpLocks/>
            <a:stCxn id="50" idx="3"/>
            <a:endCxn id="38" idx="0"/>
          </p:cNvCxnSpPr>
          <p:nvPr/>
        </p:nvCxnSpPr>
        <p:spPr>
          <a:xfrm>
            <a:off x="6033944" y="2622816"/>
            <a:ext cx="1408444" cy="894910"/>
          </a:xfrm>
          <a:prstGeom prst="bentConnector2">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0" name="Rectangle 49">
            <a:extLst>
              <a:ext uri="{FF2B5EF4-FFF2-40B4-BE49-F238E27FC236}">
                <a16:creationId xmlns:a16="http://schemas.microsoft.com/office/drawing/2014/main" id="{5F5158EC-124C-30DC-1369-40B5E93E0E32}"/>
              </a:ext>
            </a:extLst>
          </p:cNvPr>
          <p:cNvSpPr/>
          <p:nvPr/>
        </p:nvSpPr>
        <p:spPr>
          <a:xfrm>
            <a:off x="6033942" y="2622814"/>
            <a:ext cx="0" cy="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cxnSp>
        <p:nvCxnSpPr>
          <p:cNvPr id="51" name="Straight Connector 50">
            <a:extLst>
              <a:ext uri="{FF2B5EF4-FFF2-40B4-BE49-F238E27FC236}">
                <a16:creationId xmlns:a16="http://schemas.microsoft.com/office/drawing/2014/main" id="{B83913AF-9EEA-74BF-6180-B444B3594AF3}"/>
              </a:ext>
            </a:extLst>
          </p:cNvPr>
          <p:cNvCxnSpPr>
            <a:cxnSpLocks/>
            <a:stCxn id="36" idx="2"/>
            <a:endCxn id="50" idx="0"/>
          </p:cNvCxnSpPr>
          <p:nvPr/>
        </p:nvCxnSpPr>
        <p:spPr>
          <a:xfrm>
            <a:off x="6033943" y="2276812"/>
            <a:ext cx="1" cy="346002"/>
          </a:xfrm>
          <a:prstGeom prst="line">
            <a:avLst/>
          </a:prstGeom>
          <a:ln w="19050">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52" name="Oval 51">
            <a:extLst>
              <a:ext uri="{FF2B5EF4-FFF2-40B4-BE49-F238E27FC236}">
                <a16:creationId xmlns:a16="http://schemas.microsoft.com/office/drawing/2014/main" id="{2E0617E7-C6AD-B0FA-D2D0-8964EEC7C1BD}"/>
              </a:ext>
            </a:extLst>
          </p:cNvPr>
          <p:cNvSpPr/>
          <p:nvPr/>
        </p:nvSpPr>
        <p:spPr>
          <a:xfrm>
            <a:off x="9638832" y="4195577"/>
            <a:ext cx="344386" cy="305869"/>
          </a:xfrm>
          <a:prstGeom prst="ellipse">
            <a:avLst/>
          </a:prstGeom>
          <a:solidFill>
            <a:schemeClr val="bg1"/>
          </a:solidFill>
          <a:ln>
            <a:noFill/>
          </a:ln>
        </p:spPr>
        <p:txBody>
          <a:bodyPr lIns="0" tIns="0" rIns="0" bIns="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a:ea typeface="+mn-ea"/>
                <a:cs typeface="+mn-cs"/>
              </a:rPr>
              <a:t>3</a:t>
            </a:r>
          </a:p>
        </p:txBody>
      </p:sp>
      <p:sp>
        <p:nvSpPr>
          <p:cNvPr id="53" name="Freeform: Shape 52">
            <a:extLst>
              <a:ext uri="{FF2B5EF4-FFF2-40B4-BE49-F238E27FC236}">
                <a16:creationId xmlns:a16="http://schemas.microsoft.com/office/drawing/2014/main" id="{962EB7AF-9372-87BF-BE2B-2F79F0E5E36F}"/>
              </a:ext>
            </a:extLst>
          </p:cNvPr>
          <p:cNvSpPr/>
          <p:nvPr/>
        </p:nvSpPr>
        <p:spPr>
          <a:xfrm>
            <a:off x="657892" y="2976951"/>
            <a:ext cx="10925176" cy="1641176"/>
          </a:xfrm>
          <a:custGeom>
            <a:avLst/>
            <a:gdLst>
              <a:gd name="connsiteX0" fmla="*/ 0 w 8159750"/>
              <a:gd name="connsiteY0" fmla="*/ 0 h 1397000"/>
              <a:gd name="connsiteX1" fmla="*/ 1936750 w 8159750"/>
              <a:gd name="connsiteY1" fmla="*/ 0 h 1397000"/>
              <a:gd name="connsiteX2" fmla="*/ 1936750 w 8159750"/>
              <a:gd name="connsiteY2" fmla="*/ 463550 h 1397000"/>
              <a:gd name="connsiteX3" fmla="*/ 4083050 w 8159750"/>
              <a:gd name="connsiteY3" fmla="*/ 463550 h 1397000"/>
              <a:gd name="connsiteX4" fmla="*/ 4083050 w 8159750"/>
              <a:gd name="connsiteY4" fmla="*/ 933450 h 1397000"/>
              <a:gd name="connsiteX5" fmla="*/ 6210300 w 8159750"/>
              <a:gd name="connsiteY5" fmla="*/ 933450 h 1397000"/>
              <a:gd name="connsiteX6" fmla="*/ 6210300 w 8159750"/>
              <a:gd name="connsiteY6" fmla="*/ 1390650 h 1397000"/>
              <a:gd name="connsiteX7" fmla="*/ 6369050 w 8159750"/>
              <a:gd name="connsiteY7" fmla="*/ 1397000 h 1397000"/>
              <a:gd name="connsiteX8" fmla="*/ 8159750 w 8159750"/>
              <a:gd name="connsiteY8" fmla="*/ 1397000 h 1397000"/>
              <a:gd name="connsiteX0" fmla="*/ 0 w 8316383"/>
              <a:gd name="connsiteY0" fmla="*/ 0 h 1397000"/>
              <a:gd name="connsiteX1" fmla="*/ 1936750 w 8316383"/>
              <a:gd name="connsiteY1" fmla="*/ 0 h 1397000"/>
              <a:gd name="connsiteX2" fmla="*/ 1936750 w 8316383"/>
              <a:gd name="connsiteY2" fmla="*/ 463550 h 1397000"/>
              <a:gd name="connsiteX3" fmla="*/ 4083050 w 8316383"/>
              <a:gd name="connsiteY3" fmla="*/ 463550 h 1397000"/>
              <a:gd name="connsiteX4" fmla="*/ 4083050 w 8316383"/>
              <a:gd name="connsiteY4" fmla="*/ 933450 h 1397000"/>
              <a:gd name="connsiteX5" fmla="*/ 6210300 w 8316383"/>
              <a:gd name="connsiteY5" fmla="*/ 933450 h 1397000"/>
              <a:gd name="connsiteX6" fmla="*/ 6210300 w 8316383"/>
              <a:gd name="connsiteY6" fmla="*/ 1390650 h 1397000"/>
              <a:gd name="connsiteX7" fmla="*/ 6369050 w 8316383"/>
              <a:gd name="connsiteY7" fmla="*/ 1397000 h 1397000"/>
              <a:gd name="connsiteX8" fmla="*/ 8316383 w 8316383"/>
              <a:gd name="connsiteY8" fmla="*/ 1397000 h 1397000"/>
              <a:gd name="connsiteX0" fmla="*/ 0 w 8278283"/>
              <a:gd name="connsiteY0" fmla="*/ 0 h 1401233"/>
              <a:gd name="connsiteX1" fmla="*/ 1936750 w 8278283"/>
              <a:gd name="connsiteY1" fmla="*/ 0 h 1401233"/>
              <a:gd name="connsiteX2" fmla="*/ 1936750 w 8278283"/>
              <a:gd name="connsiteY2" fmla="*/ 463550 h 1401233"/>
              <a:gd name="connsiteX3" fmla="*/ 4083050 w 8278283"/>
              <a:gd name="connsiteY3" fmla="*/ 463550 h 1401233"/>
              <a:gd name="connsiteX4" fmla="*/ 4083050 w 8278283"/>
              <a:gd name="connsiteY4" fmla="*/ 933450 h 1401233"/>
              <a:gd name="connsiteX5" fmla="*/ 6210300 w 8278283"/>
              <a:gd name="connsiteY5" fmla="*/ 933450 h 1401233"/>
              <a:gd name="connsiteX6" fmla="*/ 6210300 w 8278283"/>
              <a:gd name="connsiteY6" fmla="*/ 1390650 h 1401233"/>
              <a:gd name="connsiteX7" fmla="*/ 6369050 w 8278283"/>
              <a:gd name="connsiteY7" fmla="*/ 1397000 h 1401233"/>
              <a:gd name="connsiteX8" fmla="*/ 8278283 w 8278283"/>
              <a:gd name="connsiteY8" fmla="*/ 1401233 h 1401233"/>
              <a:gd name="connsiteX0" fmla="*/ 0 w 8227483"/>
              <a:gd name="connsiteY0" fmla="*/ 0 h 1401233"/>
              <a:gd name="connsiteX1" fmla="*/ 1936750 w 8227483"/>
              <a:gd name="connsiteY1" fmla="*/ 0 h 1401233"/>
              <a:gd name="connsiteX2" fmla="*/ 1936750 w 8227483"/>
              <a:gd name="connsiteY2" fmla="*/ 463550 h 1401233"/>
              <a:gd name="connsiteX3" fmla="*/ 4083050 w 8227483"/>
              <a:gd name="connsiteY3" fmla="*/ 463550 h 1401233"/>
              <a:gd name="connsiteX4" fmla="*/ 4083050 w 8227483"/>
              <a:gd name="connsiteY4" fmla="*/ 933450 h 1401233"/>
              <a:gd name="connsiteX5" fmla="*/ 6210300 w 8227483"/>
              <a:gd name="connsiteY5" fmla="*/ 933450 h 1401233"/>
              <a:gd name="connsiteX6" fmla="*/ 6210300 w 8227483"/>
              <a:gd name="connsiteY6" fmla="*/ 1390650 h 1401233"/>
              <a:gd name="connsiteX7" fmla="*/ 6369050 w 8227483"/>
              <a:gd name="connsiteY7" fmla="*/ 1397000 h 1401233"/>
              <a:gd name="connsiteX8" fmla="*/ 8227483 w 8227483"/>
              <a:gd name="connsiteY8" fmla="*/ 1401233 h 1401233"/>
              <a:gd name="connsiteX0" fmla="*/ 0 w 8284633"/>
              <a:gd name="connsiteY0" fmla="*/ 0 h 1401233"/>
              <a:gd name="connsiteX1" fmla="*/ 1936750 w 8284633"/>
              <a:gd name="connsiteY1" fmla="*/ 0 h 1401233"/>
              <a:gd name="connsiteX2" fmla="*/ 1936750 w 8284633"/>
              <a:gd name="connsiteY2" fmla="*/ 463550 h 1401233"/>
              <a:gd name="connsiteX3" fmla="*/ 4083050 w 8284633"/>
              <a:gd name="connsiteY3" fmla="*/ 463550 h 1401233"/>
              <a:gd name="connsiteX4" fmla="*/ 4083050 w 8284633"/>
              <a:gd name="connsiteY4" fmla="*/ 933450 h 1401233"/>
              <a:gd name="connsiteX5" fmla="*/ 6210300 w 8284633"/>
              <a:gd name="connsiteY5" fmla="*/ 933450 h 1401233"/>
              <a:gd name="connsiteX6" fmla="*/ 6210300 w 8284633"/>
              <a:gd name="connsiteY6" fmla="*/ 1390650 h 1401233"/>
              <a:gd name="connsiteX7" fmla="*/ 6369050 w 8284633"/>
              <a:gd name="connsiteY7" fmla="*/ 1397000 h 1401233"/>
              <a:gd name="connsiteX8" fmla="*/ 8284633 w 8284633"/>
              <a:gd name="connsiteY8" fmla="*/ 1401233 h 1401233"/>
              <a:gd name="connsiteX0" fmla="*/ 0 w 8284633"/>
              <a:gd name="connsiteY0" fmla="*/ 0 h 1401233"/>
              <a:gd name="connsiteX1" fmla="*/ 1936750 w 8284633"/>
              <a:gd name="connsiteY1" fmla="*/ 0 h 1401233"/>
              <a:gd name="connsiteX2" fmla="*/ 1936750 w 8284633"/>
              <a:gd name="connsiteY2" fmla="*/ 463550 h 1401233"/>
              <a:gd name="connsiteX3" fmla="*/ 4083050 w 8284633"/>
              <a:gd name="connsiteY3" fmla="*/ 463550 h 1401233"/>
              <a:gd name="connsiteX4" fmla="*/ 4083050 w 8284633"/>
              <a:gd name="connsiteY4" fmla="*/ 933450 h 1401233"/>
              <a:gd name="connsiteX5" fmla="*/ 6210300 w 8284633"/>
              <a:gd name="connsiteY5" fmla="*/ 933450 h 1401233"/>
              <a:gd name="connsiteX6" fmla="*/ 6210300 w 8284633"/>
              <a:gd name="connsiteY6" fmla="*/ 1399117 h 1401233"/>
              <a:gd name="connsiteX7" fmla="*/ 6369050 w 8284633"/>
              <a:gd name="connsiteY7" fmla="*/ 1397000 h 1401233"/>
              <a:gd name="connsiteX8" fmla="*/ 8284633 w 8284633"/>
              <a:gd name="connsiteY8" fmla="*/ 1401233 h 1401233"/>
              <a:gd name="connsiteX0" fmla="*/ 0 w 8284633"/>
              <a:gd name="connsiteY0" fmla="*/ 0 h 1401233"/>
              <a:gd name="connsiteX1" fmla="*/ 1936750 w 8284633"/>
              <a:gd name="connsiteY1" fmla="*/ 0 h 1401233"/>
              <a:gd name="connsiteX2" fmla="*/ 1936750 w 8284633"/>
              <a:gd name="connsiteY2" fmla="*/ 463550 h 1401233"/>
              <a:gd name="connsiteX3" fmla="*/ 4083050 w 8284633"/>
              <a:gd name="connsiteY3" fmla="*/ 463550 h 1401233"/>
              <a:gd name="connsiteX4" fmla="*/ 4083050 w 8284633"/>
              <a:gd name="connsiteY4" fmla="*/ 933450 h 1401233"/>
              <a:gd name="connsiteX5" fmla="*/ 6210300 w 8284633"/>
              <a:gd name="connsiteY5" fmla="*/ 933450 h 1401233"/>
              <a:gd name="connsiteX6" fmla="*/ 6210300 w 8284633"/>
              <a:gd name="connsiteY6" fmla="*/ 1399117 h 1401233"/>
              <a:gd name="connsiteX7" fmla="*/ 8284633 w 8284633"/>
              <a:gd name="connsiteY7" fmla="*/ 1401233 h 140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84633" h="1401233">
                <a:moveTo>
                  <a:pt x="0" y="0"/>
                </a:moveTo>
                <a:lnTo>
                  <a:pt x="1936750" y="0"/>
                </a:lnTo>
                <a:lnTo>
                  <a:pt x="1936750" y="463550"/>
                </a:lnTo>
                <a:lnTo>
                  <a:pt x="4083050" y="463550"/>
                </a:lnTo>
                <a:lnTo>
                  <a:pt x="4083050" y="933450"/>
                </a:lnTo>
                <a:lnTo>
                  <a:pt x="6210300" y="933450"/>
                </a:lnTo>
                <a:lnTo>
                  <a:pt x="6210300" y="1399117"/>
                </a:lnTo>
                <a:lnTo>
                  <a:pt x="8284633" y="1401233"/>
                </a:lnTo>
              </a:path>
            </a:pathLst>
          </a:custGeom>
          <a:noFill/>
          <a:ln>
            <a:solidFill>
              <a:schemeClr val="accent1"/>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sp>
        <p:nvSpPr>
          <p:cNvPr id="2" name="Text Placeholder 7">
            <a:extLst>
              <a:ext uri="{FF2B5EF4-FFF2-40B4-BE49-F238E27FC236}">
                <a16:creationId xmlns:a16="http://schemas.microsoft.com/office/drawing/2014/main" id="{F814F3D9-6B46-2ABF-9D47-EE3A4ADDF64F}"/>
              </a:ext>
            </a:extLst>
          </p:cNvPr>
          <p:cNvSpPr txBox="1">
            <a:spLocks/>
          </p:cNvSpPr>
          <p:nvPr/>
        </p:nvSpPr>
        <p:spPr>
          <a:xfrm>
            <a:off x="670560" y="6125468"/>
            <a:ext cx="10035538"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Ezzati Majid. Worldwide trends in hypertension prevalence and progress in treatment and control from 1990 to 2019: a pooled analysis of 1201 population-representative studies with 104 million participants. Lancet 2021;298:957-80</a:t>
            </a:r>
          </a:p>
        </p:txBody>
      </p:sp>
      <p:sp>
        <p:nvSpPr>
          <p:cNvPr id="3" name="TextBox 2">
            <a:extLst>
              <a:ext uri="{FF2B5EF4-FFF2-40B4-BE49-F238E27FC236}">
                <a16:creationId xmlns:a16="http://schemas.microsoft.com/office/drawing/2014/main" id="{1AE59FE0-17EA-8C1B-BBFB-18A395D69C35}"/>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GLO2246865</a:t>
            </a:r>
          </a:p>
        </p:txBody>
      </p:sp>
    </p:spTree>
    <p:extLst>
      <p:ext uri="{BB962C8B-B14F-4D97-AF65-F5344CB8AC3E}">
        <p14:creationId xmlns:p14="http://schemas.microsoft.com/office/powerpoint/2010/main" val="183008378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hink-cell data - do not delete" hidden="1">
            <a:extLst>
              <a:ext uri="{FF2B5EF4-FFF2-40B4-BE49-F238E27FC236}">
                <a16:creationId xmlns:a16="http://schemas.microsoft.com/office/drawing/2014/main" id="{D6BC3E91-B542-4E38-8C3D-7DAF99721300}"/>
              </a:ext>
            </a:extLst>
          </p:cNvPr>
          <p:cNvGraphicFramePr>
            <a:graphicFrameLocks noChangeAspect="1"/>
          </p:cNvGraphicFramePr>
          <p:nvPr>
            <p:custDataLst>
              <p:tags r:id="rId1"/>
            </p:custDataLst>
            <p:extLst>
              <p:ext uri="{D42A27DB-BD31-4B8C-83A1-F6EECF244321}">
                <p14:modId xmlns:p14="http://schemas.microsoft.com/office/powerpoint/2010/main" val="2024832681"/>
              </p:ext>
            </p:extLst>
          </p:nvPr>
        </p:nvGraphicFramePr>
        <p:xfrm>
          <a:off x="2118" y="2118"/>
          <a:ext cx="2117" cy="2117"/>
        </p:xfrm>
        <a:graphic>
          <a:graphicData uri="http://schemas.openxmlformats.org/presentationml/2006/ole">
            <mc:AlternateContent xmlns:mc="http://schemas.openxmlformats.org/markup-compatibility/2006">
              <mc:Choice xmlns:v="urn:schemas-microsoft-com:vml" Requires="v">
                <p:oleObj name="think-cell Slide" r:id="rId3" imgW="421" imgH="420" progId="TCLayout.ActiveDocument.1">
                  <p:embed/>
                </p:oleObj>
              </mc:Choice>
              <mc:Fallback>
                <p:oleObj name="think-cell Slide" r:id="rId3" imgW="421" imgH="420" progId="TCLayout.ActiveDocument.1">
                  <p:embed/>
                  <p:pic>
                    <p:nvPicPr>
                      <p:cNvPr id="8" name="think-cell data - do not delete" hidden="1">
                        <a:extLst>
                          <a:ext uri="{FF2B5EF4-FFF2-40B4-BE49-F238E27FC236}">
                            <a16:creationId xmlns:a16="http://schemas.microsoft.com/office/drawing/2014/main" id="{D6BC3E91-B542-4E38-8C3D-7DAF99721300}"/>
                          </a:ext>
                        </a:extLst>
                      </p:cNvPr>
                      <p:cNvPicPr/>
                      <p:nvPr/>
                    </p:nvPicPr>
                    <p:blipFill>
                      <a:blip r:embed="rId4"/>
                      <a:stretch>
                        <a:fillRect/>
                      </a:stretch>
                    </p:blipFill>
                    <p:spPr>
                      <a:xfrm>
                        <a:off x="2118" y="2118"/>
                        <a:ext cx="2117" cy="2117"/>
                      </a:xfrm>
                      <a:prstGeom prst="rect">
                        <a:avLst/>
                      </a:prstGeom>
                    </p:spPr>
                  </p:pic>
                </p:oleObj>
              </mc:Fallback>
            </mc:AlternateContent>
          </a:graphicData>
        </a:graphic>
      </p:graphicFrame>
      <p:sp>
        <p:nvSpPr>
          <p:cNvPr id="4" name="Title 3">
            <a:extLst>
              <a:ext uri="{FF2B5EF4-FFF2-40B4-BE49-F238E27FC236}">
                <a16:creationId xmlns:a16="http://schemas.microsoft.com/office/drawing/2014/main" id="{A59F66A9-D778-22E1-92D1-FF48BB3313CF}"/>
              </a:ext>
            </a:extLst>
          </p:cNvPr>
          <p:cNvSpPr>
            <a:spLocks noGrp="1"/>
          </p:cNvSpPr>
          <p:nvPr>
            <p:ph type="title"/>
          </p:nvPr>
        </p:nvSpPr>
        <p:spPr>
          <a:xfrm>
            <a:off x="669924" y="355600"/>
            <a:ext cx="10950575" cy="520700"/>
          </a:xfrm>
        </p:spPr>
        <p:txBody>
          <a:bodyPr vert="horz"/>
          <a:lstStyle/>
          <a:p>
            <a:r>
              <a:rPr lang="en-US" dirty="0"/>
              <a:t>There is a strong correlation between trust in health care providers and improved medication adherence</a:t>
            </a:r>
            <a:endParaRPr lang="pt-BR" dirty="0"/>
          </a:p>
        </p:txBody>
      </p:sp>
      <p:grpSp>
        <p:nvGrpSpPr>
          <p:cNvPr id="19" name="Group 18">
            <a:extLst>
              <a:ext uri="{FF2B5EF4-FFF2-40B4-BE49-F238E27FC236}">
                <a16:creationId xmlns:a16="http://schemas.microsoft.com/office/drawing/2014/main" id="{D375C157-5BE1-2817-8DF6-D01A508CAE8E}"/>
              </a:ext>
            </a:extLst>
          </p:cNvPr>
          <p:cNvGrpSpPr/>
          <p:nvPr/>
        </p:nvGrpSpPr>
        <p:grpSpPr>
          <a:xfrm>
            <a:off x="711311" y="1459267"/>
            <a:ext cx="10741549" cy="4075681"/>
            <a:chOff x="685800" y="1442470"/>
            <a:chExt cx="10934698" cy="4148967"/>
          </a:xfrm>
        </p:grpSpPr>
        <p:grpSp>
          <p:nvGrpSpPr>
            <p:cNvPr id="15" name="Group 14">
              <a:extLst>
                <a:ext uri="{FF2B5EF4-FFF2-40B4-BE49-F238E27FC236}">
                  <a16:creationId xmlns:a16="http://schemas.microsoft.com/office/drawing/2014/main" id="{73855C3C-01B2-2C4E-A488-7A156FB83D12}"/>
                </a:ext>
              </a:extLst>
            </p:cNvPr>
            <p:cNvGrpSpPr/>
            <p:nvPr/>
          </p:nvGrpSpPr>
          <p:grpSpPr>
            <a:xfrm>
              <a:off x="685800" y="1442470"/>
              <a:ext cx="10934698" cy="4148967"/>
              <a:chOff x="2317777" y="2116239"/>
              <a:chExt cx="7461045" cy="2830954"/>
            </a:xfrm>
          </p:grpSpPr>
          <p:pic>
            <p:nvPicPr>
              <p:cNvPr id="5" name="Picture 4" descr="A close-up of a prescription&#10;&#10;Description automatically generated">
                <a:extLst>
                  <a:ext uri="{FF2B5EF4-FFF2-40B4-BE49-F238E27FC236}">
                    <a16:creationId xmlns:a16="http://schemas.microsoft.com/office/drawing/2014/main" id="{55187ECA-7825-95E4-EBBE-B064D2C9D83E}"/>
                  </a:ext>
                </a:extLst>
              </p:cNvPr>
              <p:cNvPicPr>
                <a:picLocks/>
              </p:cNvPicPr>
              <p:nvPr/>
            </p:nvPicPr>
            <p:blipFill rotWithShape="1">
              <a:blip r:embed="rId5" cstate="print">
                <a:extLst>
                  <a:ext uri="{28A0092B-C50C-407E-A947-70E740481C1C}">
                    <a14:useLocalDpi xmlns:a14="http://schemas.microsoft.com/office/drawing/2010/main" val="0"/>
                  </a:ext>
                </a:extLst>
              </a:blip>
              <a:srcRect l="9199" t="29393" r="69980" b="21700"/>
              <a:stretch/>
            </p:blipFill>
            <p:spPr>
              <a:xfrm>
                <a:off x="2317777" y="2116240"/>
                <a:ext cx="2142580" cy="2830952"/>
              </a:xfrm>
              <a:custGeom>
                <a:avLst/>
                <a:gdLst>
                  <a:gd name="connsiteX0" fmla="*/ 0 w 2228850"/>
                  <a:gd name="connsiteY0" fmla="*/ 0 h 2819401"/>
                  <a:gd name="connsiteX1" fmla="*/ 2228850 w 2228850"/>
                  <a:gd name="connsiteY1" fmla="*/ 0 h 2819401"/>
                  <a:gd name="connsiteX2" fmla="*/ 2228850 w 2228850"/>
                  <a:gd name="connsiteY2" fmla="*/ 2819401 h 2819401"/>
                  <a:gd name="connsiteX3" fmla="*/ 0 w 2228850"/>
                  <a:gd name="connsiteY3" fmla="*/ 2819401 h 2819401"/>
                  <a:gd name="connsiteX4" fmla="*/ 0 w 2228850"/>
                  <a:gd name="connsiteY4" fmla="*/ 0 h 2819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2819401">
                    <a:moveTo>
                      <a:pt x="0" y="0"/>
                    </a:moveTo>
                    <a:lnTo>
                      <a:pt x="2228850" y="0"/>
                    </a:lnTo>
                    <a:lnTo>
                      <a:pt x="2228850" y="2819401"/>
                    </a:lnTo>
                    <a:lnTo>
                      <a:pt x="0" y="2819401"/>
                    </a:lnTo>
                    <a:lnTo>
                      <a:pt x="0" y="0"/>
                    </a:lnTo>
                    <a:close/>
                  </a:path>
                </a:pathLst>
              </a:custGeom>
              <a:ln w="6350">
                <a:solidFill>
                  <a:schemeClr val="bg1">
                    <a:lumMod val="50000"/>
                  </a:schemeClr>
                </a:solidFill>
              </a:ln>
            </p:spPr>
          </p:pic>
          <p:pic>
            <p:nvPicPr>
              <p:cNvPr id="6" name="Picture 5" descr="A close-up of a prescription&#10;&#10;Description automatically generated">
                <a:extLst>
                  <a:ext uri="{FF2B5EF4-FFF2-40B4-BE49-F238E27FC236}">
                    <a16:creationId xmlns:a16="http://schemas.microsoft.com/office/drawing/2014/main" id="{FE234340-4245-4ED9-1110-C729DEA19885}"/>
                  </a:ext>
                </a:extLst>
              </p:cNvPr>
              <p:cNvPicPr>
                <a:picLocks/>
              </p:cNvPicPr>
              <p:nvPr/>
            </p:nvPicPr>
            <p:blipFill rotWithShape="1">
              <a:blip r:embed="rId5" cstate="print">
                <a:extLst>
                  <a:ext uri="{28A0092B-C50C-407E-A947-70E740481C1C}">
                    <a14:useLocalDpi xmlns:a14="http://schemas.microsoft.com/office/drawing/2010/main" val="0"/>
                  </a:ext>
                </a:extLst>
              </a:blip>
              <a:srcRect l="38243" t="29393" r="41203" b="21700"/>
              <a:stretch/>
            </p:blipFill>
            <p:spPr>
              <a:xfrm>
                <a:off x="4977009" y="2116239"/>
                <a:ext cx="2142580" cy="2830952"/>
              </a:xfrm>
              <a:custGeom>
                <a:avLst/>
                <a:gdLst>
                  <a:gd name="connsiteX0" fmla="*/ 0 w 2228850"/>
                  <a:gd name="connsiteY0" fmla="*/ 0 h 2819401"/>
                  <a:gd name="connsiteX1" fmla="*/ 2228850 w 2228850"/>
                  <a:gd name="connsiteY1" fmla="*/ 0 h 2819401"/>
                  <a:gd name="connsiteX2" fmla="*/ 2228850 w 2228850"/>
                  <a:gd name="connsiteY2" fmla="*/ 2819401 h 2819401"/>
                  <a:gd name="connsiteX3" fmla="*/ 0 w 2228850"/>
                  <a:gd name="connsiteY3" fmla="*/ 2819401 h 2819401"/>
                  <a:gd name="connsiteX4" fmla="*/ 0 w 2228850"/>
                  <a:gd name="connsiteY4" fmla="*/ 0 h 2819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2819401">
                    <a:moveTo>
                      <a:pt x="0" y="0"/>
                    </a:moveTo>
                    <a:lnTo>
                      <a:pt x="2228850" y="0"/>
                    </a:lnTo>
                    <a:lnTo>
                      <a:pt x="2228850" y="2819401"/>
                    </a:lnTo>
                    <a:lnTo>
                      <a:pt x="0" y="2819401"/>
                    </a:lnTo>
                    <a:lnTo>
                      <a:pt x="0" y="0"/>
                    </a:lnTo>
                    <a:close/>
                  </a:path>
                </a:pathLst>
              </a:custGeom>
              <a:ln w="6350">
                <a:solidFill>
                  <a:schemeClr val="bg1">
                    <a:lumMod val="50000"/>
                  </a:schemeClr>
                </a:solidFill>
              </a:ln>
            </p:spPr>
          </p:pic>
          <p:pic>
            <p:nvPicPr>
              <p:cNvPr id="7" name="Picture 6" descr="A close-up of a prescription&#10;&#10;Description automatically generated">
                <a:extLst>
                  <a:ext uri="{FF2B5EF4-FFF2-40B4-BE49-F238E27FC236}">
                    <a16:creationId xmlns:a16="http://schemas.microsoft.com/office/drawing/2014/main" id="{C68746B6-A2D2-8D14-CEE7-3E3558217CDC}"/>
                  </a:ext>
                </a:extLst>
              </p:cNvPr>
              <p:cNvPicPr>
                <a:picLocks/>
              </p:cNvPicPr>
              <p:nvPr/>
            </p:nvPicPr>
            <p:blipFill rotWithShape="1">
              <a:blip r:embed="rId5" cstate="print">
                <a:extLst>
                  <a:ext uri="{28A0092B-C50C-407E-A947-70E740481C1C}">
                    <a14:useLocalDpi xmlns:a14="http://schemas.microsoft.com/office/drawing/2010/main" val="0"/>
                  </a:ext>
                </a:extLst>
              </a:blip>
              <a:srcRect l="67752" t="29393" r="10501" b="21700"/>
              <a:stretch/>
            </p:blipFill>
            <p:spPr>
              <a:xfrm>
                <a:off x="7636242" y="2116241"/>
                <a:ext cx="2142580" cy="2830952"/>
              </a:xfrm>
              <a:custGeom>
                <a:avLst/>
                <a:gdLst>
                  <a:gd name="connsiteX0" fmla="*/ 0 w 2228850"/>
                  <a:gd name="connsiteY0" fmla="*/ 0 h 2819401"/>
                  <a:gd name="connsiteX1" fmla="*/ 2228850 w 2228850"/>
                  <a:gd name="connsiteY1" fmla="*/ 0 h 2819401"/>
                  <a:gd name="connsiteX2" fmla="*/ 2228850 w 2228850"/>
                  <a:gd name="connsiteY2" fmla="*/ 2819401 h 2819401"/>
                  <a:gd name="connsiteX3" fmla="*/ 0 w 2228850"/>
                  <a:gd name="connsiteY3" fmla="*/ 2819401 h 2819401"/>
                  <a:gd name="connsiteX4" fmla="*/ 0 w 2228850"/>
                  <a:gd name="connsiteY4" fmla="*/ 0 h 2819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2819401">
                    <a:moveTo>
                      <a:pt x="0" y="0"/>
                    </a:moveTo>
                    <a:lnTo>
                      <a:pt x="2228850" y="0"/>
                    </a:lnTo>
                    <a:lnTo>
                      <a:pt x="2228850" y="2819401"/>
                    </a:lnTo>
                    <a:lnTo>
                      <a:pt x="0" y="2819401"/>
                    </a:lnTo>
                    <a:lnTo>
                      <a:pt x="0" y="0"/>
                    </a:lnTo>
                    <a:close/>
                  </a:path>
                </a:pathLst>
              </a:custGeom>
              <a:ln w="6350">
                <a:solidFill>
                  <a:schemeClr val="bg1">
                    <a:lumMod val="50000"/>
                  </a:schemeClr>
                </a:solidFill>
              </a:ln>
            </p:spPr>
          </p:pic>
        </p:grpSp>
        <p:sp>
          <p:nvSpPr>
            <p:cNvPr id="3" name="Text Placeholder 7">
              <a:extLst>
                <a:ext uri="{FF2B5EF4-FFF2-40B4-BE49-F238E27FC236}">
                  <a16:creationId xmlns:a16="http://schemas.microsoft.com/office/drawing/2014/main" id="{2D625825-4EFD-BE69-1C45-75B767FE5D36}"/>
                </a:ext>
              </a:extLst>
            </p:cNvPr>
            <p:cNvSpPr txBox="1">
              <a:spLocks/>
            </p:cNvSpPr>
            <p:nvPr/>
          </p:nvSpPr>
          <p:spPr>
            <a:xfrm>
              <a:off x="1729528" y="4543551"/>
              <a:ext cx="336681" cy="315655"/>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en-US" sz="1333" b="0" i="0" u="none" strike="noStrike" kern="1200" cap="none" spc="0" normalizeH="0" baseline="30000" noProof="0" dirty="0">
                  <a:ln>
                    <a:noFill/>
                  </a:ln>
                  <a:solidFill>
                    <a:srgbClr val="000000">
                      <a:lumMod val="65000"/>
                      <a:lumOff val="35000"/>
                    </a:srgbClr>
                  </a:solidFill>
                  <a:effectLst/>
                  <a:uLnTx/>
                  <a:uFillTx/>
                  <a:latin typeface="Calibri"/>
                  <a:ea typeface="+mn-ea"/>
                  <a:cs typeface="Calibri" panose="020F0502020204030204" pitchFamily="34" charset="0"/>
                </a:rPr>
                <a:t>1 </a:t>
              </a:r>
            </a:p>
          </p:txBody>
        </p:sp>
        <p:sp>
          <p:nvSpPr>
            <p:cNvPr id="11" name="Text Placeholder 7">
              <a:extLst>
                <a:ext uri="{FF2B5EF4-FFF2-40B4-BE49-F238E27FC236}">
                  <a16:creationId xmlns:a16="http://schemas.microsoft.com/office/drawing/2014/main" id="{065A048E-B99F-BE4E-F8B6-F9F9AF7984C1}"/>
                </a:ext>
              </a:extLst>
            </p:cNvPr>
            <p:cNvSpPr txBox="1">
              <a:spLocks/>
            </p:cNvSpPr>
            <p:nvPr/>
          </p:nvSpPr>
          <p:spPr>
            <a:xfrm>
              <a:off x="6223059" y="4046454"/>
              <a:ext cx="336681" cy="315655"/>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en-US" sz="1333" b="0" i="0" u="none" strike="noStrike" kern="1200" cap="none" spc="0" normalizeH="0" baseline="30000" noProof="0" dirty="0">
                  <a:ln>
                    <a:noFill/>
                  </a:ln>
                  <a:solidFill>
                    <a:srgbClr val="000000">
                      <a:lumMod val="65000"/>
                      <a:lumOff val="35000"/>
                    </a:srgbClr>
                  </a:solidFill>
                  <a:effectLst/>
                  <a:uLnTx/>
                  <a:uFillTx/>
                  <a:latin typeface="Calibri"/>
                  <a:ea typeface="+mn-ea"/>
                  <a:cs typeface="Calibri" panose="020F0502020204030204" pitchFamily="34" charset="0"/>
                </a:rPr>
                <a:t>2 </a:t>
              </a:r>
            </a:p>
          </p:txBody>
        </p:sp>
        <p:sp>
          <p:nvSpPr>
            <p:cNvPr id="12" name="Text Placeholder 7">
              <a:extLst>
                <a:ext uri="{FF2B5EF4-FFF2-40B4-BE49-F238E27FC236}">
                  <a16:creationId xmlns:a16="http://schemas.microsoft.com/office/drawing/2014/main" id="{A94BC207-C612-3432-BB76-7F1BF93AD474}"/>
                </a:ext>
              </a:extLst>
            </p:cNvPr>
            <p:cNvSpPr txBox="1">
              <a:spLocks/>
            </p:cNvSpPr>
            <p:nvPr/>
          </p:nvSpPr>
          <p:spPr>
            <a:xfrm>
              <a:off x="10319231" y="4046454"/>
              <a:ext cx="336681" cy="315655"/>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en-US" sz="1333" b="0" i="0" u="none" strike="noStrike" kern="1200" cap="none" spc="0" normalizeH="0" baseline="30000" noProof="0" dirty="0">
                  <a:ln>
                    <a:noFill/>
                  </a:ln>
                  <a:solidFill>
                    <a:srgbClr val="000000">
                      <a:lumMod val="65000"/>
                      <a:lumOff val="35000"/>
                    </a:srgbClr>
                  </a:solidFill>
                  <a:effectLst/>
                  <a:uLnTx/>
                  <a:uFillTx/>
                  <a:latin typeface="Calibri"/>
                  <a:ea typeface="+mn-ea"/>
                  <a:cs typeface="Calibri" panose="020F0502020204030204" pitchFamily="34" charset="0"/>
                </a:rPr>
                <a:t>3 </a:t>
              </a:r>
            </a:p>
          </p:txBody>
        </p:sp>
      </p:grpSp>
      <p:sp>
        <p:nvSpPr>
          <p:cNvPr id="2" name="Text Placeholder 7">
            <a:extLst>
              <a:ext uri="{FF2B5EF4-FFF2-40B4-BE49-F238E27FC236}">
                <a16:creationId xmlns:a16="http://schemas.microsoft.com/office/drawing/2014/main" id="{DCF77C35-1BAC-8C9D-D131-7138E3EA35B5}"/>
              </a:ext>
            </a:extLst>
          </p:cNvPr>
          <p:cNvSpPr txBox="1">
            <a:spLocks/>
          </p:cNvSpPr>
          <p:nvPr/>
        </p:nvSpPr>
        <p:spPr>
          <a:xfrm>
            <a:off x="670560" y="5834619"/>
            <a:ext cx="10442089" cy="674031"/>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defTabSz="1219170">
              <a:spcBef>
                <a:spcPts val="267"/>
              </a:spcBef>
            </a:pPr>
            <a:r>
              <a:rPr lang="en-US" sz="1050" dirty="0">
                <a:solidFill>
                  <a:srgbClr val="000000">
                    <a:lumMod val="65000"/>
                    <a:lumOff val="35000"/>
                  </a:srgbClr>
                </a:solidFill>
                <a:latin typeface="+mj-lt"/>
              </a:rPr>
              <a:t>1. Wu D, et al. patient trust in physicians matters-understanding the role of a mobile patient education system and patient-physician communication in improving patient adherence behavior. field study. j med internet res. 2022;24(12). 2. Fan Q, et al. impact of beliefs about medication on the relationship between trust in physician with medication adherence after stroke. patient educ </a:t>
            </a:r>
            <a:r>
              <a:rPr lang="en-US" sz="1050" dirty="0" err="1">
                <a:solidFill>
                  <a:srgbClr val="000000">
                    <a:lumMod val="65000"/>
                    <a:lumOff val="35000"/>
                  </a:srgbClr>
                </a:solidFill>
                <a:latin typeface="+mj-lt"/>
              </a:rPr>
              <a:t>couns</a:t>
            </a:r>
            <a:r>
              <a:rPr lang="en-US" sz="1050" dirty="0">
                <a:solidFill>
                  <a:srgbClr val="000000">
                    <a:lumMod val="65000"/>
                    <a:lumOff val="35000"/>
                  </a:srgbClr>
                </a:solidFill>
                <a:latin typeface="+mj-lt"/>
              </a:rPr>
              <a:t>. 2022;105(4):1025-1029. 3. Fan Q, et al. The mediating role of trust in physician and self-efficacy in understanding medication adherence in severe asthma. Respiratory Medicine. 2021; 190: 106673</a:t>
            </a:r>
          </a:p>
        </p:txBody>
      </p:sp>
      <p:sp>
        <p:nvSpPr>
          <p:cNvPr id="9" name="TextBox 8">
            <a:extLst>
              <a:ext uri="{FF2B5EF4-FFF2-40B4-BE49-F238E27FC236}">
                <a16:creationId xmlns:a16="http://schemas.microsoft.com/office/drawing/2014/main" id="{5D56294F-476A-4BDE-0752-EC518E5BA459}"/>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dirty="0">
                <a:solidFill>
                  <a:srgbClr val="595959"/>
                </a:solidFill>
              </a:rPr>
              <a:t>GLO2329517</a:t>
            </a:r>
          </a:p>
        </p:txBody>
      </p:sp>
    </p:spTree>
    <p:extLst>
      <p:ext uri="{BB962C8B-B14F-4D97-AF65-F5344CB8AC3E}">
        <p14:creationId xmlns:p14="http://schemas.microsoft.com/office/powerpoint/2010/main" val="1416032716"/>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25AA5601-1B9F-557E-A6EC-CF89A723470E}"/>
              </a:ext>
            </a:extLst>
          </p:cNvPr>
          <p:cNvGraphicFramePr>
            <a:graphicFrameLocks noChangeAspect="1"/>
          </p:cNvGraphicFramePr>
          <p:nvPr>
            <p:custDataLst>
              <p:tags r:id="rId1"/>
            </p:custDataLst>
            <p:extLst>
              <p:ext uri="{D42A27DB-BD31-4B8C-83A1-F6EECF244321}">
                <p14:modId xmlns:p14="http://schemas.microsoft.com/office/powerpoint/2010/main" val="362550245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4" name="think-cell data - do not delete" hidden="1">
                        <a:extLst>
                          <a:ext uri="{FF2B5EF4-FFF2-40B4-BE49-F238E27FC236}">
                            <a16:creationId xmlns:a16="http://schemas.microsoft.com/office/drawing/2014/main" id="{25AA5601-1B9F-557E-A6EC-CF89A723470E}"/>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42" name="Freeform: Shape 41">
            <a:extLst>
              <a:ext uri="{FF2B5EF4-FFF2-40B4-BE49-F238E27FC236}">
                <a16:creationId xmlns:a16="http://schemas.microsoft.com/office/drawing/2014/main" id="{A31EE626-7CC3-67FE-EF50-115AA9822A95}"/>
              </a:ext>
            </a:extLst>
          </p:cNvPr>
          <p:cNvSpPr/>
          <p:nvPr/>
        </p:nvSpPr>
        <p:spPr>
          <a:xfrm>
            <a:off x="8845137" y="3765474"/>
            <a:ext cx="495348" cy="298763"/>
          </a:xfrm>
          <a:custGeom>
            <a:avLst/>
            <a:gdLst>
              <a:gd name="connsiteX0" fmla="*/ 0 w 1134534"/>
              <a:gd name="connsiteY0" fmla="*/ 0 h 254000"/>
              <a:gd name="connsiteX1" fmla="*/ 1134534 w 1134534"/>
              <a:gd name="connsiteY1" fmla="*/ 0 h 254000"/>
              <a:gd name="connsiteX2" fmla="*/ 1134534 w 1134534"/>
              <a:gd name="connsiteY2" fmla="*/ 254000 h 254000"/>
            </a:gdLst>
            <a:ahLst/>
            <a:cxnLst>
              <a:cxn ang="0">
                <a:pos x="connsiteX0" y="connsiteY0"/>
              </a:cxn>
              <a:cxn ang="0">
                <a:pos x="connsiteX1" y="connsiteY1"/>
              </a:cxn>
              <a:cxn ang="0">
                <a:pos x="connsiteX2" y="connsiteY2"/>
              </a:cxn>
            </a:cxnLst>
            <a:rect l="l" t="t" r="r" b="b"/>
            <a:pathLst>
              <a:path w="1134534" h="254000">
                <a:moveTo>
                  <a:pt x="0" y="0"/>
                </a:moveTo>
                <a:lnTo>
                  <a:pt x="1134534" y="0"/>
                </a:lnTo>
                <a:lnTo>
                  <a:pt x="1134534" y="254000"/>
                </a:lnTo>
              </a:path>
            </a:pathLst>
          </a:custGeom>
          <a:noFill/>
          <a:ln w="9525">
            <a:solidFill>
              <a:schemeClr val="bg1">
                <a:lumMod val="50000"/>
              </a:schemeClr>
            </a:solidFill>
            <a:tailEnd type="triangl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cxnSp>
        <p:nvCxnSpPr>
          <p:cNvPr id="56" name="Straight Connector 55">
            <a:extLst>
              <a:ext uri="{FF2B5EF4-FFF2-40B4-BE49-F238E27FC236}">
                <a16:creationId xmlns:a16="http://schemas.microsoft.com/office/drawing/2014/main" id="{D10C5D75-F20C-793D-E042-32C7678C356B}"/>
              </a:ext>
            </a:extLst>
          </p:cNvPr>
          <p:cNvCxnSpPr>
            <a:cxnSpLocks/>
          </p:cNvCxnSpPr>
          <p:nvPr/>
        </p:nvCxnSpPr>
        <p:spPr>
          <a:xfrm>
            <a:off x="3207105" y="3522133"/>
            <a:ext cx="0" cy="2603436"/>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55" name="Rectangle 54">
            <a:extLst>
              <a:ext uri="{FF2B5EF4-FFF2-40B4-BE49-F238E27FC236}">
                <a16:creationId xmlns:a16="http://schemas.microsoft.com/office/drawing/2014/main" id="{71CAA3B3-E3EC-4731-BBFE-8BBC7DE37598}"/>
              </a:ext>
            </a:extLst>
          </p:cNvPr>
          <p:cNvSpPr/>
          <p:nvPr/>
        </p:nvSpPr>
        <p:spPr>
          <a:xfrm>
            <a:off x="8852452" y="4064564"/>
            <a:ext cx="2603597" cy="548911"/>
          </a:xfrm>
          <a:prstGeom prst="rect">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r>
              <a:rPr kumimoji="0" lang="en-US" sz="1600" b="1"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(3) </a:t>
            </a:r>
            <a:r>
              <a:rPr kumimoji="0" lang="en-US" sz="16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Control</a:t>
            </a:r>
          </a:p>
        </p:txBody>
      </p:sp>
      <p:cxnSp>
        <p:nvCxnSpPr>
          <p:cNvPr id="34" name="Straight Connector 33">
            <a:extLst>
              <a:ext uri="{FF2B5EF4-FFF2-40B4-BE49-F238E27FC236}">
                <a16:creationId xmlns:a16="http://schemas.microsoft.com/office/drawing/2014/main" id="{F2FACE24-2F75-9654-C0D2-2D315B5E8E35}"/>
              </a:ext>
            </a:extLst>
          </p:cNvPr>
          <p:cNvCxnSpPr>
            <a:cxnSpLocks/>
          </p:cNvCxnSpPr>
          <p:nvPr/>
        </p:nvCxnSpPr>
        <p:spPr>
          <a:xfrm>
            <a:off x="6033942" y="3584334"/>
            <a:ext cx="0" cy="2541235"/>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BDBE07DE-288F-5348-BDEB-06A0A8F3DC76}"/>
              </a:ext>
            </a:extLst>
          </p:cNvPr>
          <p:cNvCxnSpPr>
            <a:cxnSpLocks/>
          </p:cNvCxnSpPr>
          <p:nvPr/>
        </p:nvCxnSpPr>
        <p:spPr>
          <a:xfrm>
            <a:off x="8849461" y="4618126"/>
            <a:ext cx="0" cy="1507443"/>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pic>
        <p:nvPicPr>
          <p:cNvPr id="36" name="Picture 35" descr="Text&#10;&#10;Description automatically generated">
            <a:extLst>
              <a:ext uri="{FF2B5EF4-FFF2-40B4-BE49-F238E27FC236}">
                <a16:creationId xmlns:a16="http://schemas.microsoft.com/office/drawing/2014/main" id="{6AFEDA01-D32F-FC44-8026-3EFBF3D1A71E}"/>
              </a:ext>
            </a:extLst>
          </p:cNvPr>
          <p:cNvPicPr>
            <a:picLocks noChangeAspect="1"/>
          </p:cNvPicPr>
          <p:nvPr/>
        </p:nvPicPr>
        <p:blipFill>
          <a:blip r:embed="rId5">
            <a:clrChange>
              <a:clrFrom>
                <a:srgbClr val="FEFEFE"/>
              </a:clrFrom>
              <a:clrTo>
                <a:srgbClr val="FEFEFE">
                  <a:alpha val="0"/>
                </a:srgbClr>
              </a:clrTo>
            </a:clrChange>
          </a:blip>
          <a:stretch>
            <a:fillRect/>
          </a:stretch>
        </p:blipFill>
        <p:spPr>
          <a:xfrm>
            <a:off x="4761106" y="1476632"/>
            <a:ext cx="2545673" cy="800180"/>
          </a:xfrm>
          <a:prstGeom prst="rect">
            <a:avLst/>
          </a:prstGeom>
          <a:solidFill>
            <a:schemeClr val="bg1">
              <a:lumMod val="95000"/>
            </a:schemeClr>
          </a:solidFill>
        </p:spPr>
      </p:pic>
      <p:sp>
        <p:nvSpPr>
          <p:cNvPr id="37" name="Rectangle 36">
            <a:extLst>
              <a:ext uri="{FF2B5EF4-FFF2-40B4-BE49-F238E27FC236}">
                <a16:creationId xmlns:a16="http://schemas.microsoft.com/office/drawing/2014/main" id="{251621A6-E703-1F34-F4E4-A0E199974873}"/>
              </a:ext>
            </a:extLst>
          </p:cNvPr>
          <p:cNvSpPr/>
          <p:nvPr/>
        </p:nvSpPr>
        <p:spPr>
          <a:xfrm>
            <a:off x="3219227" y="2968815"/>
            <a:ext cx="2814137" cy="548911"/>
          </a:xfrm>
          <a:prstGeom prst="rect">
            <a:avLst/>
          </a:prstGeom>
          <a:solidFill>
            <a:schemeClr val="bg1">
              <a:lumMod val="85000"/>
            </a:schemeClr>
          </a:solidFill>
          <a:ln>
            <a:noFill/>
          </a:ln>
        </p:spPr>
        <p:txBody>
          <a:bodyPr lIns="12192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(1) Awareness</a:t>
            </a:r>
          </a:p>
        </p:txBody>
      </p:sp>
      <p:sp>
        <p:nvSpPr>
          <p:cNvPr id="38" name="Rectangle 37">
            <a:extLst>
              <a:ext uri="{FF2B5EF4-FFF2-40B4-BE49-F238E27FC236}">
                <a16:creationId xmlns:a16="http://schemas.microsoft.com/office/drawing/2014/main" id="{4E45BD68-9CFB-8449-5A84-5E7EFE293D32}"/>
              </a:ext>
            </a:extLst>
          </p:cNvPr>
          <p:cNvSpPr/>
          <p:nvPr/>
        </p:nvSpPr>
        <p:spPr>
          <a:xfrm>
            <a:off x="6034522" y="3517726"/>
            <a:ext cx="2815731" cy="548911"/>
          </a:xfrm>
          <a:prstGeom prst="rect">
            <a:avLst/>
          </a:prstGeom>
          <a:solidFill>
            <a:schemeClr val="bg1">
              <a:lumMod val="85000"/>
            </a:schemeClr>
          </a:solidFill>
          <a:ln>
            <a:noFill/>
          </a:ln>
        </p:spPr>
        <p:txBody>
          <a:bodyPr lIns="12192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(2) Treatment</a:t>
            </a:r>
          </a:p>
        </p:txBody>
      </p:sp>
      <p:sp>
        <p:nvSpPr>
          <p:cNvPr id="39" name="Rectangle 38">
            <a:extLst>
              <a:ext uri="{FF2B5EF4-FFF2-40B4-BE49-F238E27FC236}">
                <a16:creationId xmlns:a16="http://schemas.microsoft.com/office/drawing/2014/main" id="{F48383AF-F005-B661-091A-984AE3E14192}"/>
              </a:ext>
            </a:extLst>
          </p:cNvPr>
          <p:cNvSpPr/>
          <p:nvPr/>
        </p:nvSpPr>
        <p:spPr>
          <a:xfrm>
            <a:off x="668359" y="2419905"/>
            <a:ext cx="2550869" cy="548911"/>
          </a:xfrm>
          <a:prstGeom prst="rect">
            <a:avLst/>
          </a:prstGeom>
          <a:solidFill>
            <a:schemeClr val="bg1">
              <a:lumMod val="85000"/>
            </a:schemeClr>
          </a:solidFill>
          <a:ln>
            <a:noFill/>
          </a:ln>
        </p:spPr>
        <p:txBody>
          <a:bodyPr lIns="121920" anchor="ctr"/>
          <a:lstStyle/>
          <a:p>
            <a:pPr marL="0" marR="0" lvl="0" indent="0" algn="ctr" defTabSz="1219170" rtl="0" eaLnBrk="1" fontAlgn="auto" latinLnBrk="0" hangingPunct="1">
              <a:lnSpc>
                <a:spcPct val="100000"/>
              </a:lnSpc>
              <a:spcBef>
                <a:spcPts val="80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Population with hypertension</a:t>
            </a:r>
          </a:p>
        </p:txBody>
      </p:sp>
      <p:sp>
        <p:nvSpPr>
          <p:cNvPr id="40" name="Freeform: Shape 39">
            <a:extLst>
              <a:ext uri="{FF2B5EF4-FFF2-40B4-BE49-F238E27FC236}">
                <a16:creationId xmlns:a16="http://schemas.microsoft.com/office/drawing/2014/main" id="{E545ED4A-5682-E5D8-F9CB-2412F5BD6D9C}"/>
              </a:ext>
            </a:extLst>
          </p:cNvPr>
          <p:cNvSpPr/>
          <p:nvPr/>
        </p:nvSpPr>
        <p:spPr>
          <a:xfrm>
            <a:off x="3209147" y="2652186"/>
            <a:ext cx="495348" cy="298763"/>
          </a:xfrm>
          <a:custGeom>
            <a:avLst/>
            <a:gdLst>
              <a:gd name="connsiteX0" fmla="*/ 0 w 1134534"/>
              <a:gd name="connsiteY0" fmla="*/ 0 h 254000"/>
              <a:gd name="connsiteX1" fmla="*/ 1134534 w 1134534"/>
              <a:gd name="connsiteY1" fmla="*/ 0 h 254000"/>
              <a:gd name="connsiteX2" fmla="*/ 1134534 w 1134534"/>
              <a:gd name="connsiteY2" fmla="*/ 254000 h 254000"/>
            </a:gdLst>
            <a:ahLst/>
            <a:cxnLst>
              <a:cxn ang="0">
                <a:pos x="connsiteX0" y="connsiteY0"/>
              </a:cxn>
              <a:cxn ang="0">
                <a:pos x="connsiteX1" y="connsiteY1"/>
              </a:cxn>
              <a:cxn ang="0">
                <a:pos x="connsiteX2" y="connsiteY2"/>
              </a:cxn>
            </a:cxnLst>
            <a:rect l="l" t="t" r="r" b="b"/>
            <a:pathLst>
              <a:path w="1134534" h="254000">
                <a:moveTo>
                  <a:pt x="0" y="0"/>
                </a:moveTo>
                <a:lnTo>
                  <a:pt x="1134534" y="0"/>
                </a:lnTo>
                <a:lnTo>
                  <a:pt x="1134534" y="254000"/>
                </a:lnTo>
              </a:path>
            </a:pathLst>
          </a:custGeom>
          <a:noFill/>
          <a:ln w="9525">
            <a:solidFill>
              <a:schemeClr val="bg1">
                <a:lumMod val="50000"/>
              </a:schemeClr>
            </a:solidFill>
            <a:tailEnd type="triangl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sp>
        <p:nvSpPr>
          <p:cNvPr id="41" name="Freeform: Shape 40">
            <a:extLst>
              <a:ext uri="{FF2B5EF4-FFF2-40B4-BE49-F238E27FC236}">
                <a16:creationId xmlns:a16="http://schemas.microsoft.com/office/drawing/2014/main" id="{44CCCF5D-C4E2-E033-E481-75F9E2148AA8}"/>
              </a:ext>
            </a:extLst>
          </p:cNvPr>
          <p:cNvSpPr/>
          <p:nvPr/>
        </p:nvSpPr>
        <p:spPr>
          <a:xfrm>
            <a:off x="6024289" y="3201288"/>
            <a:ext cx="495348" cy="298763"/>
          </a:xfrm>
          <a:custGeom>
            <a:avLst/>
            <a:gdLst>
              <a:gd name="connsiteX0" fmla="*/ 0 w 1134534"/>
              <a:gd name="connsiteY0" fmla="*/ 0 h 254000"/>
              <a:gd name="connsiteX1" fmla="*/ 1134534 w 1134534"/>
              <a:gd name="connsiteY1" fmla="*/ 0 h 254000"/>
              <a:gd name="connsiteX2" fmla="*/ 1134534 w 1134534"/>
              <a:gd name="connsiteY2" fmla="*/ 254000 h 254000"/>
            </a:gdLst>
            <a:ahLst/>
            <a:cxnLst>
              <a:cxn ang="0">
                <a:pos x="connsiteX0" y="connsiteY0"/>
              </a:cxn>
              <a:cxn ang="0">
                <a:pos x="connsiteX1" y="connsiteY1"/>
              </a:cxn>
              <a:cxn ang="0">
                <a:pos x="connsiteX2" y="connsiteY2"/>
              </a:cxn>
            </a:cxnLst>
            <a:rect l="l" t="t" r="r" b="b"/>
            <a:pathLst>
              <a:path w="1134534" h="254000">
                <a:moveTo>
                  <a:pt x="0" y="0"/>
                </a:moveTo>
                <a:lnTo>
                  <a:pt x="1134534" y="0"/>
                </a:lnTo>
                <a:lnTo>
                  <a:pt x="1134534" y="254000"/>
                </a:lnTo>
              </a:path>
            </a:pathLst>
          </a:custGeom>
          <a:noFill/>
          <a:ln w="9525">
            <a:solidFill>
              <a:schemeClr val="bg1">
                <a:lumMod val="50000"/>
              </a:schemeClr>
            </a:solidFill>
            <a:tailEnd type="triangl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sp>
        <p:nvSpPr>
          <p:cNvPr id="43" name="Rectangle 42">
            <a:extLst>
              <a:ext uri="{FF2B5EF4-FFF2-40B4-BE49-F238E27FC236}">
                <a16:creationId xmlns:a16="http://schemas.microsoft.com/office/drawing/2014/main" id="{22ED589D-8297-4966-E42E-32D41EBA9555}"/>
              </a:ext>
            </a:extLst>
          </p:cNvPr>
          <p:cNvSpPr/>
          <p:nvPr/>
        </p:nvSpPr>
        <p:spPr>
          <a:xfrm>
            <a:off x="1929451" y="3766437"/>
            <a:ext cx="2580705" cy="123009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Georgia"/>
                <a:ea typeface="+mn-ea"/>
                <a:cs typeface="+mn-cs"/>
              </a:rPr>
              <a:t>Unaware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Georgia"/>
                <a:ea typeface="+mn-ea"/>
                <a:cs typeface="+mn-cs"/>
              </a:rPr>
              <a:t>Hypertensives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(unscreened or undiagnosed)</a:t>
            </a:r>
          </a:p>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Georgia"/>
              <a:ea typeface="+mn-ea"/>
              <a:cs typeface="+mn-cs"/>
            </a:endParaRP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High BP with no reported prior diagnosis of HTN</a:t>
            </a:r>
          </a:p>
        </p:txBody>
      </p:sp>
      <p:sp>
        <p:nvSpPr>
          <p:cNvPr id="44" name="Rectangle 43">
            <a:extLst>
              <a:ext uri="{FF2B5EF4-FFF2-40B4-BE49-F238E27FC236}">
                <a16:creationId xmlns:a16="http://schemas.microsoft.com/office/drawing/2014/main" id="{38F69819-F082-5A5B-077B-A4C08462D3FB}"/>
              </a:ext>
            </a:extLst>
          </p:cNvPr>
          <p:cNvSpPr/>
          <p:nvPr/>
        </p:nvSpPr>
        <p:spPr>
          <a:xfrm>
            <a:off x="4744489" y="4295165"/>
            <a:ext cx="2580060" cy="14214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Georgia"/>
                <a:ea typeface="+mn-ea"/>
                <a:cs typeface="+mn-cs"/>
              </a:rPr>
              <a:t>Untreated</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Georgia"/>
                <a:ea typeface="+mn-ea"/>
                <a:cs typeface="+mn-cs"/>
              </a:rPr>
              <a:t>Hypertensives</a:t>
            </a:r>
          </a:p>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Georgia"/>
              <a:ea typeface="+mn-ea"/>
              <a:cs typeface="+mn-cs"/>
            </a:endParaRP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High BP with reported prior diagnosis of HTN but no reported use of HTN medications</a:t>
            </a:r>
          </a:p>
        </p:txBody>
      </p:sp>
      <p:sp>
        <p:nvSpPr>
          <p:cNvPr id="45" name="Rectangle 44">
            <a:extLst>
              <a:ext uri="{FF2B5EF4-FFF2-40B4-BE49-F238E27FC236}">
                <a16:creationId xmlns:a16="http://schemas.microsoft.com/office/drawing/2014/main" id="{EC3AB300-C127-85A1-1415-091841A42E28}"/>
              </a:ext>
            </a:extLst>
          </p:cNvPr>
          <p:cNvSpPr/>
          <p:nvPr/>
        </p:nvSpPr>
        <p:spPr>
          <a:xfrm>
            <a:off x="7558635" y="4823893"/>
            <a:ext cx="2580060" cy="103874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Georgia"/>
                <a:ea typeface="+mn-ea"/>
                <a:cs typeface="+mn-cs"/>
              </a:rPr>
              <a:t>Uncontrolled hypertensives</a:t>
            </a:r>
          </a:p>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Georgia"/>
              <a:ea typeface="+mn-ea"/>
              <a:cs typeface="+mn-cs"/>
            </a:endParaRP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High BP with reported use of HTN medications</a:t>
            </a:r>
          </a:p>
        </p:txBody>
      </p:sp>
      <p:sp>
        <p:nvSpPr>
          <p:cNvPr id="46" name="Oval 45">
            <a:extLst>
              <a:ext uri="{FF2B5EF4-FFF2-40B4-BE49-F238E27FC236}">
                <a16:creationId xmlns:a16="http://schemas.microsoft.com/office/drawing/2014/main" id="{95D03FE3-E976-48D1-5406-0420DD166DD1}"/>
              </a:ext>
            </a:extLst>
          </p:cNvPr>
          <p:cNvSpPr/>
          <p:nvPr/>
        </p:nvSpPr>
        <p:spPr>
          <a:xfrm>
            <a:off x="3848915" y="3090335"/>
            <a:ext cx="344385" cy="305868"/>
          </a:xfrm>
          <a:prstGeom prst="ellipse">
            <a:avLst/>
          </a:prstGeom>
          <a:solidFill>
            <a:schemeClr val="bg1">
              <a:lumMod val="95000"/>
            </a:schemeClr>
          </a:solidFill>
          <a:ln>
            <a:noFill/>
          </a:ln>
        </p:spPr>
        <p:txBody>
          <a:bodyPr lIns="0" tIns="0" rIns="0" bIns="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a:ea typeface="+mn-ea"/>
                <a:cs typeface="+mn-cs"/>
              </a:rPr>
              <a:t>1</a:t>
            </a:r>
          </a:p>
        </p:txBody>
      </p:sp>
      <p:sp>
        <p:nvSpPr>
          <p:cNvPr id="47" name="Oval 46">
            <a:extLst>
              <a:ext uri="{FF2B5EF4-FFF2-40B4-BE49-F238E27FC236}">
                <a16:creationId xmlns:a16="http://schemas.microsoft.com/office/drawing/2014/main" id="{47CDB52A-DB29-77CF-B767-7DC366D2AF70}"/>
              </a:ext>
            </a:extLst>
          </p:cNvPr>
          <p:cNvSpPr/>
          <p:nvPr/>
        </p:nvSpPr>
        <p:spPr>
          <a:xfrm>
            <a:off x="6683374" y="3639246"/>
            <a:ext cx="344385" cy="305868"/>
          </a:xfrm>
          <a:prstGeom prst="ellipse">
            <a:avLst/>
          </a:prstGeom>
          <a:solidFill>
            <a:schemeClr val="bg1">
              <a:lumMod val="95000"/>
            </a:schemeClr>
          </a:solidFill>
          <a:ln>
            <a:noFill/>
          </a:ln>
        </p:spPr>
        <p:txBody>
          <a:bodyPr lIns="0" tIns="0" rIns="0" bIns="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a:ea typeface="+mn-ea"/>
                <a:cs typeface="+mn-cs"/>
              </a:rPr>
              <a:t>2</a:t>
            </a:r>
          </a:p>
        </p:txBody>
      </p:sp>
      <p:cxnSp>
        <p:nvCxnSpPr>
          <p:cNvPr id="48" name="Straight Arrow Connector 40">
            <a:extLst>
              <a:ext uri="{FF2B5EF4-FFF2-40B4-BE49-F238E27FC236}">
                <a16:creationId xmlns:a16="http://schemas.microsoft.com/office/drawing/2014/main" id="{BB1B5D2F-8B40-C0E0-B30C-F81EBD65CC16}"/>
              </a:ext>
            </a:extLst>
          </p:cNvPr>
          <p:cNvCxnSpPr>
            <a:cxnSpLocks/>
            <a:stCxn id="50" idx="1"/>
            <a:endCxn id="37" idx="0"/>
          </p:cNvCxnSpPr>
          <p:nvPr/>
        </p:nvCxnSpPr>
        <p:spPr>
          <a:xfrm rot="10800000" flipV="1">
            <a:off x="4626295" y="2622816"/>
            <a:ext cx="1407647" cy="346000"/>
          </a:xfrm>
          <a:prstGeom prst="bentConnector2">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9" name="Straight Arrow Connector 41">
            <a:extLst>
              <a:ext uri="{FF2B5EF4-FFF2-40B4-BE49-F238E27FC236}">
                <a16:creationId xmlns:a16="http://schemas.microsoft.com/office/drawing/2014/main" id="{565230BF-ED94-4023-8EA7-9AEDEBB5F114}"/>
              </a:ext>
            </a:extLst>
          </p:cNvPr>
          <p:cNvCxnSpPr>
            <a:cxnSpLocks/>
            <a:stCxn id="50" idx="3"/>
            <a:endCxn id="38" idx="0"/>
          </p:cNvCxnSpPr>
          <p:nvPr/>
        </p:nvCxnSpPr>
        <p:spPr>
          <a:xfrm>
            <a:off x="6033944" y="2622816"/>
            <a:ext cx="1408444" cy="894910"/>
          </a:xfrm>
          <a:prstGeom prst="bentConnector2">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0" name="Rectangle 49">
            <a:extLst>
              <a:ext uri="{FF2B5EF4-FFF2-40B4-BE49-F238E27FC236}">
                <a16:creationId xmlns:a16="http://schemas.microsoft.com/office/drawing/2014/main" id="{7547E3AD-F99E-9EBD-C1C1-602075BCFB97}"/>
              </a:ext>
            </a:extLst>
          </p:cNvPr>
          <p:cNvSpPr/>
          <p:nvPr/>
        </p:nvSpPr>
        <p:spPr>
          <a:xfrm>
            <a:off x="6033942" y="2622814"/>
            <a:ext cx="0" cy="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cxnSp>
        <p:nvCxnSpPr>
          <p:cNvPr id="51" name="Straight Connector 50">
            <a:extLst>
              <a:ext uri="{FF2B5EF4-FFF2-40B4-BE49-F238E27FC236}">
                <a16:creationId xmlns:a16="http://schemas.microsoft.com/office/drawing/2014/main" id="{53FD311C-ACE7-4B2C-C38C-A5B6EBF28C3A}"/>
              </a:ext>
            </a:extLst>
          </p:cNvPr>
          <p:cNvCxnSpPr>
            <a:cxnSpLocks/>
            <a:stCxn id="36" idx="2"/>
            <a:endCxn id="50" idx="0"/>
          </p:cNvCxnSpPr>
          <p:nvPr/>
        </p:nvCxnSpPr>
        <p:spPr>
          <a:xfrm>
            <a:off x="6033943" y="2276812"/>
            <a:ext cx="1" cy="346002"/>
          </a:xfrm>
          <a:prstGeom prst="line">
            <a:avLst/>
          </a:prstGeom>
          <a:ln w="19050">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53" name="Freeform: Shape 52">
            <a:extLst>
              <a:ext uri="{FF2B5EF4-FFF2-40B4-BE49-F238E27FC236}">
                <a16:creationId xmlns:a16="http://schemas.microsoft.com/office/drawing/2014/main" id="{966B8DBC-DCAA-92F3-C7FC-1AD7E48BBA26}"/>
              </a:ext>
            </a:extLst>
          </p:cNvPr>
          <p:cNvSpPr/>
          <p:nvPr/>
        </p:nvSpPr>
        <p:spPr>
          <a:xfrm>
            <a:off x="657892" y="2976951"/>
            <a:ext cx="10925176" cy="1641176"/>
          </a:xfrm>
          <a:custGeom>
            <a:avLst/>
            <a:gdLst>
              <a:gd name="connsiteX0" fmla="*/ 0 w 8159750"/>
              <a:gd name="connsiteY0" fmla="*/ 0 h 1397000"/>
              <a:gd name="connsiteX1" fmla="*/ 1936750 w 8159750"/>
              <a:gd name="connsiteY1" fmla="*/ 0 h 1397000"/>
              <a:gd name="connsiteX2" fmla="*/ 1936750 w 8159750"/>
              <a:gd name="connsiteY2" fmla="*/ 463550 h 1397000"/>
              <a:gd name="connsiteX3" fmla="*/ 4083050 w 8159750"/>
              <a:gd name="connsiteY3" fmla="*/ 463550 h 1397000"/>
              <a:gd name="connsiteX4" fmla="*/ 4083050 w 8159750"/>
              <a:gd name="connsiteY4" fmla="*/ 933450 h 1397000"/>
              <a:gd name="connsiteX5" fmla="*/ 6210300 w 8159750"/>
              <a:gd name="connsiteY5" fmla="*/ 933450 h 1397000"/>
              <a:gd name="connsiteX6" fmla="*/ 6210300 w 8159750"/>
              <a:gd name="connsiteY6" fmla="*/ 1390650 h 1397000"/>
              <a:gd name="connsiteX7" fmla="*/ 6369050 w 8159750"/>
              <a:gd name="connsiteY7" fmla="*/ 1397000 h 1397000"/>
              <a:gd name="connsiteX8" fmla="*/ 8159750 w 8159750"/>
              <a:gd name="connsiteY8" fmla="*/ 1397000 h 1397000"/>
              <a:gd name="connsiteX0" fmla="*/ 0 w 8316383"/>
              <a:gd name="connsiteY0" fmla="*/ 0 h 1397000"/>
              <a:gd name="connsiteX1" fmla="*/ 1936750 w 8316383"/>
              <a:gd name="connsiteY1" fmla="*/ 0 h 1397000"/>
              <a:gd name="connsiteX2" fmla="*/ 1936750 w 8316383"/>
              <a:gd name="connsiteY2" fmla="*/ 463550 h 1397000"/>
              <a:gd name="connsiteX3" fmla="*/ 4083050 w 8316383"/>
              <a:gd name="connsiteY3" fmla="*/ 463550 h 1397000"/>
              <a:gd name="connsiteX4" fmla="*/ 4083050 w 8316383"/>
              <a:gd name="connsiteY4" fmla="*/ 933450 h 1397000"/>
              <a:gd name="connsiteX5" fmla="*/ 6210300 w 8316383"/>
              <a:gd name="connsiteY5" fmla="*/ 933450 h 1397000"/>
              <a:gd name="connsiteX6" fmla="*/ 6210300 w 8316383"/>
              <a:gd name="connsiteY6" fmla="*/ 1390650 h 1397000"/>
              <a:gd name="connsiteX7" fmla="*/ 6369050 w 8316383"/>
              <a:gd name="connsiteY7" fmla="*/ 1397000 h 1397000"/>
              <a:gd name="connsiteX8" fmla="*/ 8316383 w 8316383"/>
              <a:gd name="connsiteY8" fmla="*/ 1397000 h 1397000"/>
              <a:gd name="connsiteX0" fmla="*/ 0 w 8278283"/>
              <a:gd name="connsiteY0" fmla="*/ 0 h 1401233"/>
              <a:gd name="connsiteX1" fmla="*/ 1936750 w 8278283"/>
              <a:gd name="connsiteY1" fmla="*/ 0 h 1401233"/>
              <a:gd name="connsiteX2" fmla="*/ 1936750 w 8278283"/>
              <a:gd name="connsiteY2" fmla="*/ 463550 h 1401233"/>
              <a:gd name="connsiteX3" fmla="*/ 4083050 w 8278283"/>
              <a:gd name="connsiteY3" fmla="*/ 463550 h 1401233"/>
              <a:gd name="connsiteX4" fmla="*/ 4083050 w 8278283"/>
              <a:gd name="connsiteY4" fmla="*/ 933450 h 1401233"/>
              <a:gd name="connsiteX5" fmla="*/ 6210300 w 8278283"/>
              <a:gd name="connsiteY5" fmla="*/ 933450 h 1401233"/>
              <a:gd name="connsiteX6" fmla="*/ 6210300 w 8278283"/>
              <a:gd name="connsiteY6" fmla="*/ 1390650 h 1401233"/>
              <a:gd name="connsiteX7" fmla="*/ 6369050 w 8278283"/>
              <a:gd name="connsiteY7" fmla="*/ 1397000 h 1401233"/>
              <a:gd name="connsiteX8" fmla="*/ 8278283 w 8278283"/>
              <a:gd name="connsiteY8" fmla="*/ 1401233 h 1401233"/>
              <a:gd name="connsiteX0" fmla="*/ 0 w 8227483"/>
              <a:gd name="connsiteY0" fmla="*/ 0 h 1401233"/>
              <a:gd name="connsiteX1" fmla="*/ 1936750 w 8227483"/>
              <a:gd name="connsiteY1" fmla="*/ 0 h 1401233"/>
              <a:gd name="connsiteX2" fmla="*/ 1936750 w 8227483"/>
              <a:gd name="connsiteY2" fmla="*/ 463550 h 1401233"/>
              <a:gd name="connsiteX3" fmla="*/ 4083050 w 8227483"/>
              <a:gd name="connsiteY3" fmla="*/ 463550 h 1401233"/>
              <a:gd name="connsiteX4" fmla="*/ 4083050 w 8227483"/>
              <a:gd name="connsiteY4" fmla="*/ 933450 h 1401233"/>
              <a:gd name="connsiteX5" fmla="*/ 6210300 w 8227483"/>
              <a:gd name="connsiteY5" fmla="*/ 933450 h 1401233"/>
              <a:gd name="connsiteX6" fmla="*/ 6210300 w 8227483"/>
              <a:gd name="connsiteY6" fmla="*/ 1390650 h 1401233"/>
              <a:gd name="connsiteX7" fmla="*/ 6369050 w 8227483"/>
              <a:gd name="connsiteY7" fmla="*/ 1397000 h 1401233"/>
              <a:gd name="connsiteX8" fmla="*/ 8227483 w 8227483"/>
              <a:gd name="connsiteY8" fmla="*/ 1401233 h 1401233"/>
              <a:gd name="connsiteX0" fmla="*/ 0 w 8284633"/>
              <a:gd name="connsiteY0" fmla="*/ 0 h 1401233"/>
              <a:gd name="connsiteX1" fmla="*/ 1936750 w 8284633"/>
              <a:gd name="connsiteY1" fmla="*/ 0 h 1401233"/>
              <a:gd name="connsiteX2" fmla="*/ 1936750 w 8284633"/>
              <a:gd name="connsiteY2" fmla="*/ 463550 h 1401233"/>
              <a:gd name="connsiteX3" fmla="*/ 4083050 w 8284633"/>
              <a:gd name="connsiteY3" fmla="*/ 463550 h 1401233"/>
              <a:gd name="connsiteX4" fmla="*/ 4083050 w 8284633"/>
              <a:gd name="connsiteY4" fmla="*/ 933450 h 1401233"/>
              <a:gd name="connsiteX5" fmla="*/ 6210300 w 8284633"/>
              <a:gd name="connsiteY5" fmla="*/ 933450 h 1401233"/>
              <a:gd name="connsiteX6" fmla="*/ 6210300 w 8284633"/>
              <a:gd name="connsiteY6" fmla="*/ 1390650 h 1401233"/>
              <a:gd name="connsiteX7" fmla="*/ 6369050 w 8284633"/>
              <a:gd name="connsiteY7" fmla="*/ 1397000 h 1401233"/>
              <a:gd name="connsiteX8" fmla="*/ 8284633 w 8284633"/>
              <a:gd name="connsiteY8" fmla="*/ 1401233 h 1401233"/>
              <a:gd name="connsiteX0" fmla="*/ 0 w 8284633"/>
              <a:gd name="connsiteY0" fmla="*/ 0 h 1401233"/>
              <a:gd name="connsiteX1" fmla="*/ 1936750 w 8284633"/>
              <a:gd name="connsiteY1" fmla="*/ 0 h 1401233"/>
              <a:gd name="connsiteX2" fmla="*/ 1936750 w 8284633"/>
              <a:gd name="connsiteY2" fmla="*/ 463550 h 1401233"/>
              <a:gd name="connsiteX3" fmla="*/ 4083050 w 8284633"/>
              <a:gd name="connsiteY3" fmla="*/ 463550 h 1401233"/>
              <a:gd name="connsiteX4" fmla="*/ 4083050 w 8284633"/>
              <a:gd name="connsiteY4" fmla="*/ 933450 h 1401233"/>
              <a:gd name="connsiteX5" fmla="*/ 6210300 w 8284633"/>
              <a:gd name="connsiteY5" fmla="*/ 933450 h 1401233"/>
              <a:gd name="connsiteX6" fmla="*/ 6210300 w 8284633"/>
              <a:gd name="connsiteY6" fmla="*/ 1399117 h 1401233"/>
              <a:gd name="connsiteX7" fmla="*/ 6369050 w 8284633"/>
              <a:gd name="connsiteY7" fmla="*/ 1397000 h 1401233"/>
              <a:gd name="connsiteX8" fmla="*/ 8284633 w 8284633"/>
              <a:gd name="connsiteY8" fmla="*/ 1401233 h 1401233"/>
              <a:gd name="connsiteX0" fmla="*/ 0 w 8284633"/>
              <a:gd name="connsiteY0" fmla="*/ 0 h 1401233"/>
              <a:gd name="connsiteX1" fmla="*/ 1936750 w 8284633"/>
              <a:gd name="connsiteY1" fmla="*/ 0 h 1401233"/>
              <a:gd name="connsiteX2" fmla="*/ 1936750 w 8284633"/>
              <a:gd name="connsiteY2" fmla="*/ 463550 h 1401233"/>
              <a:gd name="connsiteX3" fmla="*/ 4083050 w 8284633"/>
              <a:gd name="connsiteY3" fmla="*/ 463550 h 1401233"/>
              <a:gd name="connsiteX4" fmla="*/ 4083050 w 8284633"/>
              <a:gd name="connsiteY4" fmla="*/ 933450 h 1401233"/>
              <a:gd name="connsiteX5" fmla="*/ 6210300 w 8284633"/>
              <a:gd name="connsiteY5" fmla="*/ 933450 h 1401233"/>
              <a:gd name="connsiteX6" fmla="*/ 6210300 w 8284633"/>
              <a:gd name="connsiteY6" fmla="*/ 1399117 h 1401233"/>
              <a:gd name="connsiteX7" fmla="*/ 8284633 w 8284633"/>
              <a:gd name="connsiteY7" fmla="*/ 1401233 h 140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84633" h="1401233">
                <a:moveTo>
                  <a:pt x="0" y="0"/>
                </a:moveTo>
                <a:lnTo>
                  <a:pt x="1936750" y="0"/>
                </a:lnTo>
                <a:lnTo>
                  <a:pt x="1936750" y="463550"/>
                </a:lnTo>
                <a:lnTo>
                  <a:pt x="4083050" y="463550"/>
                </a:lnTo>
                <a:lnTo>
                  <a:pt x="4083050" y="933450"/>
                </a:lnTo>
                <a:lnTo>
                  <a:pt x="6210300" y="933450"/>
                </a:lnTo>
                <a:lnTo>
                  <a:pt x="6210300" y="1399117"/>
                </a:lnTo>
                <a:lnTo>
                  <a:pt x="8284633" y="1401233"/>
                </a:lnTo>
              </a:path>
            </a:pathLst>
          </a:custGeom>
          <a:noFill/>
          <a:ln>
            <a:solidFill>
              <a:schemeClr val="accent1"/>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sp>
        <p:nvSpPr>
          <p:cNvPr id="60" name="Rectangle 59">
            <a:extLst>
              <a:ext uri="{FF2B5EF4-FFF2-40B4-BE49-F238E27FC236}">
                <a16:creationId xmlns:a16="http://schemas.microsoft.com/office/drawing/2014/main" id="{4DC75FB5-211F-65DA-D81C-84BAEE9C2036}"/>
              </a:ext>
            </a:extLst>
          </p:cNvPr>
          <p:cNvSpPr>
            <a:spLocks/>
          </p:cNvSpPr>
          <p:nvPr/>
        </p:nvSpPr>
        <p:spPr>
          <a:xfrm>
            <a:off x="6228812" y="1398663"/>
            <a:ext cx="5046851" cy="503238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1" name="Rectangle 60">
            <a:extLst>
              <a:ext uri="{FF2B5EF4-FFF2-40B4-BE49-F238E27FC236}">
                <a16:creationId xmlns:a16="http://schemas.microsoft.com/office/drawing/2014/main" id="{FCC17F0E-7344-512B-93CC-963D457051AE}"/>
              </a:ext>
            </a:extLst>
          </p:cNvPr>
          <p:cNvSpPr>
            <a:spLocks/>
          </p:cNvSpPr>
          <p:nvPr/>
        </p:nvSpPr>
        <p:spPr>
          <a:xfrm>
            <a:off x="594554" y="935280"/>
            <a:ext cx="5046851" cy="503238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3" name="Picture 2">
            <a:extLst>
              <a:ext uri="{FF2B5EF4-FFF2-40B4-BE49-F238E27FC236}">
                <a16:creationId xmlns:a16="http://schemas.microsoft.com/office/drawing/2014/main" id="{FA1D1842-B164-DD86-DD36-95B6B8B59617}"/>
              </a:ext>
            </a:extLst>
          </p:cNvPr>
          <p:cNvPicPr>
            <a:picLocks noChangeAspect="1"/>
          </p:cNvPicPr>
          <p:nvPr/>
        </p:nvPicPr>
        <p:blipFill rotWithShape="1">
          <a:blip r:embed="rId6"/>
          <a:srcRect l="9838" t="17712" r="50000" b="6385"/>
          <a:stretch/>
        </p:blipFill>
        <p:spPr>
          <a:xfrm>
            <a:off x="1002204" y="867337"/>
            <a:ext cx="4897155" cy="5013260"/>
          </a:xfrm>
          <a:prstGeom prst="rect">
            <a:avLst/>
          </a:prstGeom>
          <a:ln>
            <a:noFill/>
          </a:ln>
          <a:effectLst>
            <a:outerShdw blurRad="292100" dist="139700" dir="2700000" algn="tl" rotWithShape="0">
              <a:srgbClr val="333333">
                <a:alpha val="65000"/>
              </a:srgbClr>
            </a:outerShdw>
          </a:effectLst>
        </p:spPr>
      </p:pic>
      <p:pic>
        <p:nvPicPr>
          <p:cNvPr id="5" name="Picture 4">
            <a:extLst>
              <a:ext uri="{FF2B5EF4-FFF2-40B4-BE49-F238E27FC236}">
                <a16:creationId xmlns:a16="http://schemas.microsoft.com/office/drawing/2014/main" id="{B0DC7276-F3F6-2510-A884-459C69EC23CB}"/>
              </a:ext>
            </a:extLst>
          </p:cNvPr>
          <p:cNvPicPr>
            <a:picLocks noChangeAspect="1"/>
          </p:cNvPicPr>
          <p:nvPr/>
        </p:nvPicPr>
        <p:blipFill rotWithShape="1">
          <a:blip r:embed="rId7"/>
          <a:srcRect l="9838" t="17712" r="50000" b="6385"/>
          <a:stretch/>
        </p:blipFill>
        <p:spPr>
          <a:xfrm>
            <a:off x="6334549" y="867336"/>
            <a:ext cx="4897155" cy="5013259"/>
          </a:xfrm>
          <a:prstGeom prst="rect">
            <a:avLst/>
          </a:prstGeom>
          <a:ln>
            <a:noFill/>
          </a:ln>
          <a:effectLst>
            <a:outerShdw blurRad="292100" dist="139700" dir="2700000" algn="tl" rotWithShape="0">
              <a:srgbClr val="333333">
                <a:alpha val="65000"/>
              </a:srgbClr>
            </a:outerShdw>
          </a:effectLst>
        </p:spPr>
      </p:pic>
      <p:sp>
        <p:nvSpPr>
          <p:cNvPr id="6" name="Oval 5">
            <a:extLst>
              <a:ext uri="{FF2B5EF4-FFF2-40B4-BE49-F238E27FC236}">
                <a16:creationId xmlns:a16="http://schemas.microsoft.com/office/drawing/2014/main" id="{FFD45E8B-A5A9-8455-B2C9-D4CE88F4D4EA}"/>
              </a:ext>
            </a:extLst>
          </p:cNvPr>
          <p:cNvSpPr/>
          <p:nvPr/>
        </p:nvSpPr>
        <p:spPr>
          <a:xfrm>
            <a:off x="9638832" y="4195577"/>
            <a:ext cx="344386" cy="305869"/>
          </a:xfrm>
          <a:prstGeom prst="ellipse">
            <a:avLst/>
          </a:prstGeom>
          <a:solidFill>
            <a:schemeClr val="bg1"/>
          </a:solidFill>
          <a:ln>
            <a:noFill/>
          </a:ln>
        </p:spPr>
        <p:txBody>
          <a:bodyPr lIns="0" tIns="0" rIns="0" bIns="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a:ea typeface="+mn-ea"/>
                <a:cs typeface="+mn-cs"/>
              </a:rPr>
              <a:t>3</a:t>
            </a:r>
          </a:p>
        </p:txBody>
      </p:sp>
      <p:sp>
        <p:nvSpPr>
          <p:cNvPr id="2" name="Text Placeholder 7">
            <a:extLst>
              <a:ext uri="{FF2B5EF4-FFF2-40B4-BE49-F238E27FC236}">
                <a16:creationId xmlns:a16="http://schemas.microsoft.com/office/drawing/2014/main" id="{17E69D7C-4EE7-ADDB-F47A-C0A560CF2F2C}"/>
              </a:ext>
            </a:extLst>
          </p:cNvPr>
          <p:cNvSpPr txBox="1">
            <a:spLocks/>
          </p:cNvSpPr>
          <p:nvPr/>
        </p:nvSpPr>
        <p:spPr>
          <a:xfrm>
            <a:off x="670560" y="6125468"/>
            <a:ext cx="10035538"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Ezzati Majid. Worldwide trends in hypertension prevalence and progress in treatment and control from 1990 to 2019: a pooled analysis of 1201 population-representative studies with 104 million participants. Lancet 2021;298:957-80</a:t>
            </a:r>
          </a:p>
        </p:txBody>
      </p:sp>
      <p:sp>
        <p:nvSpPr>
          <p:cNvPr id="8" name="TextBox 7">
            <a:extLst>
              <a:ext uri="{FF2B5EF4-FFF2-40B4-BE49-F238E27FC236}">
                <a16:creationId xmlns:a16="http://schemas.microsoft.com/office/drawing/2014/main" id="{AE046B45-7819-1CDB-5A1B-FE1F715EDE0C}"/>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GLO2246865</a:t>
            </a:r>
          </a:p>
        </p:txBody>
      </p:sp>
    </p:spTree>
    <p:extLst>
      <p:ext uri="{BB962C8B-B14F-4D97-AF65-F5344CB8AC3E}">
        <p14:creationId xmlns:p14="http://schemas.microsoft.com/office/powerpoint/2010/main" val="1336472187"/>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7CA662A8-C791-F712-3B80-ABA7ED742227}"/>
              </a:ext>
            </a:extLst>
          </p:cNvPr>
          <p:cNvGraphicFramePr>
            <a:graphicFrameLocks noChangeAspect="1"/>
          </p:cNvGraphicFramePr>
          <p:nvPr>
            <p:custDataLst>
              <p:tags r:id="rId1"/>
            </p:custDataLst>
            <p:extLst>
              <p:ext uri="{D42A27DB-BD31-4B8C-83A1-F6EECF244321}">
                <p14:modId xmlns:p14="http://schemas.microsoft.com/office/powerpoint/2010/main" val="245590067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7CA662A8-C791-F712-3B80-ABA7ED742227}"/>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92672753-D802-4996-E0BC-3C6CFFEE252C}"/>
              </a:ext>
            </a:extLst>
          </p:cNvPr>
          <p:cNvSpPr>
            <a:spLocks noGrp="1"/>
          </p:cNvSpPr>
          <p:nvPr>
            <p:ph type="title"/>
          </p:nvPr>
        </p:nvSpPr>
        <p:spPr/>
        <p:txBody>
          <a:bodyPr vert="horz"/>
          <a:lstStyle/>
          <a:p>
            <a:r>
              <a:rPr lang="en-US" dirty="0"/>
              <a:t>The Lancet</a:t>
            </a:r>
          </a:p>
        </p:txBody>
      </p:sp>
      <p:sp>
        <p:nvSpPr>
          <p:cNvPr id="6" name="Freeform: Shape 5">
            <a:extLst>
              <a:ext uri="{FF2B5EF4-FFF2-40B4-BE49-F238E27FC236}">
                <a16:creationId xmlns:a16="http://schemas.microsoft.com/office/drawing/2014/main" id="{2B5DDD7A-BF6C-F523-AE2D-7A57868E8E10}"/>
              </a:ext>
            </a:extLst>
          </p:cNvPr>
          <p:cNvSpPr>
            <a:spLocks/>
          </p:cNvSpPr>
          <p:nvPr/>
        </p:nvSpPr>
        <p:spPr>
          <a:xfrm>
            <a:off x="670560" y="1447801"/>
            <a:ext cx="2915997" cy="4076700"/>
          </a:xfrm>
          <a:custGeom>
            <a:avLst/>
            <a:gdLst>
              <a:gd name="connsiteX0" fmla="*/ 169 w 1389174"/>
              <a:gd name="connsiteY0" fmla="*/ 0 h 3642165"/>
              <a:gd name="connsiteX1" fmla="*/ 1389005 w 1389174"/>
              <a:gd name="connsiteY1" fmla="*/ 0 h 3642165"/>
              <a:gd name="connsiteX2" fmla="*/ 1389174 w 1389174"/>
              <a:gd name="connsiteY2" fmla="*/ 1678 h 3642165"/>
              <a:gd name="connsiteX3" fmla="*/ 1389173 w 1389174"/>
              <a:gd name="connsiteY3" fmla="*/ 3642165 h 3642165"/>
              <a:gd name="connsiteX4" fmla="*/ 0 w 1389174"/>
              <a:gd name="connsiteY4" fmla="*/ 3642165 h 3642165"/>
              <a:gd name="connsiteX5" fmla="*/ 0 w 1389174"/>
              <a:gd name="connsiteY5" fmla="*/ 1678 h 3642165"/>
              <a:gd name="connsiteX6" fmla="*/ 169 w 1389174"/>
              <a:gd name="connsiteY6" fmla="*/ 0 h 3642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9174" h="3642165">
                <a:moveTo>
                  <a:pt x="169" y="0"/>
                </a:moveTo>
                <a:lnTo>
                  <a:pt x="1389005" y="0"/>
                </a:lnTo>
                <a:lnTo>
                  <a:pt x="1389174" y="1678"/>
                </a:lnTo>
                <a:cubicBezTo>
                  <a:pt x="1389174" y="1215174"/>
                  <a:pt x="1389173" y="2428669"/>
                  <a:pt x="1389173" y="3642165"/>
                </a:cubicBezTo>
                <a:lnTo>
                  <a:pt x="0" y="3642165"/>
                </a:lnTo>
                <a:lnTo>
                  <a:pt x="0" y="1678"/>
                </a:lnTo>
                <a:lnTo>
                  <a:pt x="169" y="0"/>
                </a:lnTo>
                <a:close/>
              </a:path>
            </a:pathLst>
          </a:cu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333" b="1" i="0" u="none" strike="noStrike" kern="1200" cap="all" spc="0" normalizeH="0" baseline="0" noProof="0">
              <a:ln>
                <a:noFill/>
              </a:ln>
              <a:solidFill>
                <a:prstClr val="white"/>
              </a:solidFill>
              <a:effectLst/>
              <a:uLnTx/>
              <a:uFillTx/>
              <a:latin typeface="Calibri"/>
              <a:ea typeface="+mn-ea"/>
              <a:cs typeface="Calibri" panose="020F0502020204030204" pitchFamily="34" charset="0"/>
              <a:sym typeface="Arial"/>
            </a:endParaRPr>
          </a:p>
        </p:txBody>
      </p:sp>
      <p:sp>
        <p:nvSpPr>
          <p:cNvPr id="8" name="Rectangle 7">
            <a:extLst>
              <a:ext uri="{FF2B5EF4-FFF2-40B4-BE49-F238E27FC236}">
                <a16:creationId xmlns:a16="http://schemas.microsoft.com/office/drawing/2014/main" id="{E780C254-3282-1BB5-667F-AF5CFA24C82F}"/>
              </a:ext>
            </a:extLst>
          </p:cNvPr>
          <p:cNvSpPr/>
          <p:nvPr/>
        </p:nvSpPr>
        <p:spPr>
          <a:xfrm>
            <a:off x="830619" y="2992971"/>
            <a:ext cx="2606039" cy="16877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rtlCol="0" anchor="ctr" anchorCtr="0">
            <a:spAutoFit/>
          </a:bodyPr>
          <a:lstStyle/>
          <a:p>
            <a:pPr marL="0" marR="0" lvl="0" indent="0" algn="l" defTabSz="1219170" rtl="0" eaLnBrk="1" fontAlgn="auto" latinLnBrk="0" hangingPunct="1">
              <a:lnSpc>
                <a:spcPct val="100000"/>
              </a:lnSpc>
              <a:spcBef>
                <a:spcPts val="0"/>
              </a:spcBef>
              <a:spcAft>
                <a:spcPts val="600"/>
              </a:spcAft>
              <a:buClrTx/>
              <a:buSzTx/>
              <a:buFontTx/>
              <a:buNone/>
              <a:tabLst/>
              <a:defRPr/>
            </a:pPr>
            <a:r>
              <a:rPr kumimoji="0" lang="en-US" sz="2667" b="0" i="0" u="none" strike="noStrike" kern="1200" cap="none" spc="0" normalizeH="0" baseline="0" noProof="0" dirty="0">
                <a:ln>
                  <a:noFill/>
                </a:ln>
                <a:solidFill>
                  <a:prstClr val="white"/>
                </a:solidFill>
                <a:effectLst/>
                <a:uLnTx/>
                <a:uFillTx/>
                <a:latin typeface="Georgia"/>
                <a:ea typeface="+mn-ea"/>
                <a:cs typeface="+mn-cs"/>
              </a:rPr>
              <a:t>GOALS</a:t>
            </a:r>
          </a:p>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Georgia"/>
                <a:ea typeface="+mn-ea"/>
                <a:cs typeface="+mn-cs"/>
              </a:rPr>
              <a:t>Every adult</a:t>
            </a:r>
            <a:br>
              <a:rPr kumimoji="0" lang="en-US" sz="2400" b="0" i="0" u="none" strike="noStrike" kern="1200" cap="none" spc="0" normalizeH="0" baseline="0" noProof="0" dirty="0">
                <a:ln>
                  <a:noFill/>
                </a:ln>
                <a:solidFill>
                  <a:prstClr val="white"/>
                </a:solidFill>
                <a:effectLst/>
                <a:uLnTx/>
                <a:uFillTx/>
                <a:latin typeface="Georgia"/>
                <a:ea typeface="+mn-ea"/>
                <a:cs typeface="+mn-cs"/>
              </a:rPr>
            </a:br>
            <a:r>
              <a:rPr kumimoji="0" lang="en-US" sz="2400" b="0" i="0" u="none" strike="noStrike" kern="1200" cap="none" spc="0" normalizeH="0" baseline="0" noProof="0" dirty="0">
                <a:ln>
                  <a:noFill/>
                </a:ln>
                <a:solidFill>
                  <a:prstClr val="white"/>
                </a:solidFill>
                <a:effectLst/>
                <a:uLnTx/>
                <a:uFillTx/>
                <a:latin typeface="Georgia"/>
                <a:ea typeface="+mn-ea"/>
                <a:cs typeface="+mn-cs"/>
              </a:rPr>
              <a:t>should know their blood pressure</a:t>
            </a:r>
            <a:r>
              <a:rPr kumimoji="0" lang="en-US" sz="2400" b="1" i="0" u="none" strike="noStrike" kern="1200" cap="none" spc="0" normalizeH="0" baseline="30000" noProof="0" dirty="0">
                <a:ln>
                  <a:noFill/>
                </a:ln>
                <a:solidFill>
                  <a:prstClr val="white"/>
                </a:solidFill>
                <a:effectLst/>
                <a:uLnTx/>
                <a:uFillTx/>
                <a:latin typeface="Georgia"/>
                <a:ea typeface="+mn-ea"/>
                <a:cs typeface="+mn-cs"/>
              </a:rPr>
              <a:t>1</a:t>
            </a:r>
            <a:endParaRPr kumimoji="0" lang="en-US" sz="2400" b="0" i="0" u="none" strike="noStrike" kern="1200" cap="none" spc="0" normalizeH="0" baseline="30000" noProof="0" dirty="0">
              <a:ln>
                <a:noFill/>
              </a:ln>
              <a:solidFill>
                <a:prstClr val="white"/>
              </a:solidFill>
              <a:effectLst/>
              <a:uLnTx/>
              <a:uFillTx/>
              <a:latin typeface="Georgia"/>
              <a:ea typeface="+mn-ea"/>
              <a:cs typeface="+mn-cs"/>
            </a:endParaRPr>
          </a:p>
        </p:txBody>
      </p:sp>
      <p:pic>
        <p:nvPicPr>
          <p:cNvPr id="9" name="Picture 8" descr="Icon&#10;&#10;Description automatically generated">
            <a:extLst>
              <a:ext uri="{FF2B5EF4-FFF2-40B4-BE49-F238E27FC236}">
                <a16:creationId xmlns:a16="http://schemas.microsoft.com/office/drawing/2014/main" id="{E052795D-E68F-BBA8-F0E9-86B1F59A4024}"/>
              </a:ext>
            </a:extLst>
          </p:cNvPr>
          <p:cNvPicPr>
            <a:picLocks noChangeAspect="1"/>
          </p:cNvPicPr>
          <p:nvPr/>
        </p:nvPicPr>
        <p:blipFill>
          <a:blip r:embed="rId5"/>
          <a:stretch>
            <a:fillRect/>
          </a:stretch>
        </p:blipFill>
        <p:spPr>
          <a:xfrm>
            <a:off x="820459" y="2291625"/>
            <a:ext cx="620376" cy="620376"/>
          </a:xfrm>
          <a:prstGeom prst="rect">
            <a:avLst/>
          </a:prstGeom>
        </p:spPr>
      </p:pic>
      <p:grpSp>
        <p:nvGrpSpPr>
          <p:cNvPr id="13" name="Group 12">
            <a:extLst>
              <a:ext uri="{FF2B5EF4-FFF2-40B4-BE49-F238E27FC236}">
                <a16:creationId xmlns:a16="http://schemas.microsoft.com/office/drawing/2014/main" id="{52824A2D-BA9F-14EA-9B04-E22B2A64140A}"/>
              </a:ext>
            </a:extLst>
          </p:cNvPr>
          <p:cNvGrpSpPr/>
          <p:nvPr/>
        </p:nvGrpSpPr>
        <p:grpSpPr>
          <a:xfrm>
            <a:off x="3646637" y="1754976"/>
            <a:ext cx="7973863" cy="3953846"/>
            <a:chOff x="3646637" y="1754976"/>
            <a:chExt cx="7973863" cy="4328967"/>
          </a:xfrm>
        </p:grpSpPr>
        <p:graphicFrame>
          <p:nvGraphicFramePr>
            <p:cNvPr id="11" name="Chart 10">
              <a:extLst>
                <a:ext uri="{FF2B5EF4-FFF2-40B4-BE49-F238E27FC236}">
                  <a16:creationId xmlns:a16="http://schemas.microsoft.com/office/drawing/2014/main" id="{6119C122-BE34-4CD1-A93E-6B8C2DE95936}"/>
                </a:ext>
              </a:extLst>
            </p:cNvPr>
            <p:cNvGraphicFramePr/>
            <p:nvPr/>
          </p:nvGraphicFramePr>
          <p:xfrm>
            <a:off x="3646637" y="1754976"/>
            <a:ext cx="7973863" cy="4328967"/>
          </p:xfrm>
          <a:graphic>
            <a:graphicData uri="http://schemas.openxmlformats.org/drawingml/2006/chart">
              <c:chart xmlns:c="http://schemas.openxmlformats.org/drawingml/2006/chart" xmlns:r="http://schemas.openxmlformats.org/officeDocument/2006/relationships" r:id="rId6"/>
            </a:graphicData>
          </a:graphic>
        </p:graphicFrame>
        <p:sp>
          <p:nvSpPr>
            <p:cNvPr id="12" name="Rounded Rectangle 6">
              <a:extLst>
                <a:ext uri="{FF2B5EF4-FFF2-40B4-BE49-F238E27FC236}">
                  <a16:creationId xmlns:a16="http://schemas.microsoft.com/office/drawing/2014/main" id="{0E2CCA9D-E3C5-B83A-8E4A-61428E43FF88}"/>
                </a:ext>
              </a:extLst>
            </p:cNvPr>
            <p:cNvSpPr/>
            <p:nvPr/>
          </p:nvSpPr>
          <p:spPr>
            <a:xfrm>
              <a:off x="4608878" y="2584598"/>
              <a:ext cx="6739456" cy="2327561"/>
            </a:xfrm>
            <a:prstGeom prst="rect">
              <a:avLst/>
            </a:prstGeom>
            <a:noFill/>
            <a:ln w="19050">
              <a:solidFill>
                <a:schemeClr val="tx2"/>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white"/>
                </a:solidFill>
                <a:effectLst/>
                <a:uLnTx/>
                <a:uFillTx/>
                <a:latin typeface="Calibri"/>
                <a:ea typeface="+mn-ea"/>
                <a:cs typeface="+mn-cs"/>
              </a:endParaRPr>
            </a:p>
          </p:txBody>
        </p:sp>
      </p:grpSp>
      <p:sp>
        <p:nvSpPr>
          <p:cNvPr id="15" name="Rectangle 14">
            <a:extLst>
              <a:ext uri="{FF2B5EF4-FFF2-40B4-BE49-F238E27FC236}">
                <a16:creationId xmlns:a16="http://schemas.microsoft.com/office/drawing/2014/main" id="{5DDA4459-D81A-7AC9-B113-B7215A20E093}"/>
              </a:ext>
            </a:extLst>
          </p:cNvPr>
          <p:cNvSpPr>
            <a:spLocks/>
          </p:cNvSpPr>
          <p:nvPr/>
        </p:nvSpPr>
        <p:spPr>
          <a:xfrm>
            <a:off x="5233268" y="1384300"/>
            <a:ext cx="4800600" cy="5232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rtlCol="0" anchor="ctr" anchorCtr="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9CDE"/>
                </a:solidFill>
                <a:effectLst/>
                <a:uLnTx/>
                <a:uFillTx/>
                <a:latin typeface="Georgia"/>
                <a:ea typeface="+mn-ea"/>
                <a:cs typeface="+mn-cs"/>
              </a:rPr>
              <a:t>Sex-specific hypertension awareness, treatment and control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9CDE"/>
                </a:solidFill>
                <a:effectLst/>
                <a:uLnTx/>
                <a:uFillTx/>
                <a:latin typeface="Georgia"/>
                <a:ea typeface="+mn-ea"/>
                <a:cs typeface="+mn-cs"/>
              </a:rPr>
              <a:t>in Low/Middle Income Countries (LMIC) in 2010</a:t>
            </a:r>
            <a:r>
              <a:rPr kumimoji="0" lang="en-US" sz="1400" b="0" i="0" u="none" strike="noStrike" kern="1200" cap="none" spc="0" normalizeH="0" baseline="30000" noProof="0" dirty="0">
                <a:ln>
                  <a:noFill/>
                </a:ln>
                <a:solidFill>
                  <a:srgbClr val="009CDE"/>
                </a:solidFill>
                <a:effectLst/>
                <a:uLnTx/>
                <a:uFillTx/>
                <a:latin typeface="Georgia"/>
                <a:ea typeface="+mn-ea"/>
                <a:cs typeface="+mn-cs"/>
              </a:rPr>
              <a:t>2</a:t>
            </a:r>
          </a:p>
        </p:txBody>
      </p:sp>
      <p:sp>
        <p:nvSpPr>
          <p:cNvPr id="3" name="Text Placeholder 7">
            <a:extLst>
              <a:ext uri="{FF2B5EF4-FFF2-40B4-BE49-F238E27FC236}">
                <a16:creationId xmlns:a16="http://schemas.microsoft.com/office/drawing/2014/main" id="{3EE2FDCC-BE1A-CDA9-8E43-5925DADFF54F}"/>
              </a:ext>
            </a:extLst>
          </p:cNvPr>
          <p:cNvSpPr txBox="1">
            <a:spLocks/>
          </p:cNvSpPr>
          <p:nvPr/>
        </p:nvSpPr>
        <p:spPr>
          <a:xfrm>
            <a:off x="670561" y="5980044"/>
            <a:ext cx="10035538" cy="528606"/>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1. Olsen Michael H, Angell Sonia Y, et al. A call to action and a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lifecourse</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strategy to address the global burden of raised blood pressure on current and future generations: the Lancet Commission on hypertension. The Lancet. 2016;388:2665-712; 2. Adapted from Mills Katherine T. Kelly Tanika, et al. Global Disparities of Hypertension Prevalence and Control. Circulation. 2016;134:441-450</a:t>
            </a:r>
          </a:p>
        </p:txBody>
      </p:sp>
      <p:sp>
        <p:nvSpPr>
          <p:cNvPr id="7" name="TextBox 6">
            <a:extLst>
              <a:ext uri="{FF2B5EF4-FFF2-40B4-BE49-F238E27FC236}">
                <a16:creationId xmlns:a16="http://schemas.microsoft.com/office/drawing/2014/main" id="{28455E0E-8373-118E-5578-26212DC864C6}"/>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GLO2246865</a:t>
            </a:r>
          </a:p>
        </p:txBody>
      </p:sp>
    </p:spTree>
    <p:extLst>
      <p:ext uri="{BB962C8B-B14F-4D97-AF65-F5344CB8AC3E}">
        <p14:creationId xmlns:p14="http://schemas.microsoft.com/office/powerpoint/2010/main" val="784969766"/>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2A496E0-E208-28DE-0677-F600FF2C8A81}"/>
            </a:ext>
          </a:extLst>
        </p:cNvPr>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B2973ABF-D215-A545-DF49-C09AAE77861F}"/>
              </a:ext>
            </a:extLst>
          </p:cNvPr>
          <p:cNvGraphicFramePr>
            <a:graphicFrameLocks noChangeAspect="1"/>
          </p:cNvGraphicFramePr>
          <p:nvPr>
            <p:custDataLst>
              <p:tags r:id="rId1"/>
            </p:custDataLst>
            <p:extLst>
              <p:ext uri="{D42A27DB-BD31-4B8C-83A1-F6EECF244321}">
                <p14:modId xmlns:p14="http://schemas.microsoft.com/office/powerpoint/2010/main" val="60482340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4" name="think-cell data - do not delete" hidden="1">
                        <a:extLst>
                          <a:ext uri="{FF2B5EF4-FFF2-40B4-BE49-F238E27FC236}">
                            <a16:creationId xmlns:a16="http://schemas.microsoft.com/office/drawing/2014/main" id="{B2973ABF-D215-A545-DF49-C09AAE77861F}"/>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16" name="Content Placeholder 7" descr="Map&#10;&#10;Description automatically generated">
            <a:extLst>
              <a:ext uri="{FF2B5EF4-FFF2-40B4-BE49-F238E27FC236}">
                <a16:creationId xmlns:a16="http://schemas.microsoft.com/office/drawing/2014/main" id="{0DE5C286-9629-E392-9CA6-37E47EA5C11B}"/>
              </a:ext>
            </a:extLst>
          </p:cNvPr>
          <p:cNvPicPr>
            <a:picLocks/>
          </p:cNvPicPr>
          <p:nvPr/>
        </p:nvPicPr>
        <p:blipFill rotWithShape="1">
          <a:blip r:embed="rId5">
            <a:clrChange>
              <a:clrFrom>
                <a:srgbClr val="FFFFFF"/>
              </a:clrFrom>
              <a:clrTo>
                <a:srgbClr val="FFFFFF">
                  <a:alpha val="0"/>
                </a:srgbClr>
              </a:clrTo>
            </a:clrChange>
            <a:extLst>
              <a:ext uri="{28A0092B-C50C-407E-A947-70E740481C1C}">
                <a14:useLocalDpi xmlns:a14="http://schemas.microsoft.com/office/drawing/2010/main"/>
              </a:ext>
            </a:extLst>
          </a:blip>
          <a:srcRect b="3221"/>
          <a:stretch/>
        </p:blipFill>
        <p:spPr>
          <a:xfrm>
            <a:off x="1335196" y="943272"/>
            <a:ext cx="9521608" cy="4852773"/>
          </a:xfrm>
          <a:prstGeom prst="rect">
            <a:avLst/>
          </a:prstGeom>
        </p:spPr>
      </p:pic>
      <p:pic>
        <p:nvPicPr>
          <p:cNvPr id="7" name="Picture 2" descr="May Measure Month">
            <a:extLst>
              <a:ext uri="{FF2B5EF4-FFF2-40B4-BE49-F238E27FC236}">
                <a16:creationId xmlns:a16="http://schemas.microsoft.com/office/drawing/2014/main" id="{4C9663AA-3329-C8A2-CD9F-0875B2486D7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114263" y="5127068"/>
            <a:ext cx="1066536" cy="288715"/>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7" descr="Text&#10;&#10;Description automatically generated">
            <a:extLst>
              <a:ext uri="{FF2B5EF4-FFF2-40B4-BE49-F238E27FC236}">
                <a16:creationId xmlns:a16="http://schemas.microsoft.com/office/drawing/2014/main" id="{A1059E7E-1D06-8225-4474-3DD992D1EAAF}"/>
              </a:ext>
            </a:extLst>
          </p:cNvPr>
          <p:cNvPicPr>
            <a:picLocks noChangeAspect="1"/>
          </p:cNvPicPr>
          <p:nvPr/>
        </p:nvPicPr>
        <p:blipFill>
          <a:blip r:embed="rId7">
            <a:clrChange>
              <a:clrFrom>
                <a:srgbClr val="FEFEFE"/>
              </a:clrFrom>
              <a:clrTo>
                <a:srgbClr val="FEFEFE">
                  <a:alpha val="0"/>
                </a:srgbClr>
              </a:clrTo>
            </a:clrChange>
          </a:blip>
          <a:stretch>
            <a:fillRect/>
          </a:stretch>
        </p:blipFill>
        <p:spPr>
          <a:xfrm>
            <a:off x="778476" y="5091133"/>
            <a:ext cx="1018851" cy="360584"/>
          </a:xfrm>
          <a:prstGeom prst="rect">
            <a:avLst/>
          </a:prstGeom>
        </p:spPr>
      </p:pic>
      <p:sp>
        <p:nvSpPr>
          <p:cNvPr id="9" name="Text Placeholder 51">
            <a:extLst>
              <a:ext uri="{FF2B5EF4-FFF2-40B4-BE49-F238E27FC236}">
                <a16:creationId xmlns:a16="http://schemas.microsoft.com/office/drawing/2014/main" id="{E5D234E6-C96C-667B-C64F-F9C1D839DC1A}"/>
              </a:ext>
            </a:extLst>
          </p:cNvPr>
          <p:cNvSpPr txBox="1">
            <a:spLocks/>
          </p:cNvSpPr>
          <p:nvPr/>
        </p:nvSpPr>
        <p:spPr>
          <a:xfrm>
            <a:off x="10009980" y="5796045"/>
            <a:ext cx="1613694" cy="147797"/>
          </a:xfrm>
          <a:prstGeom prst="rect">
            <a:avLst/>
          </a:prstGeom>
        </p:spPr>
        <p:txBody>
          <a:bodyPr vert="horz" wrap="square" lIns="0" tIns="0" rIns="0" bIns="0" rtlCol="0" anchor="b" anchorCtr="0">
            <a:spAutoFit/>
          </a:bodyPr>
          <a:lstStyle>
            <a:defPPr>
              <a:defRPr lang="en-US"/>
            </a:defPPr>
            <a:lvl1pPr indent="0">
              <a:lnSpc>
                <a:spcPct val="90000"/>
              </a:lnSpc>
              <a:spcBef>
                <a:spcPts val="200"/>
              </a:spcBef>
              <a:buFont typeface="Arial" panose="020B0604020202020204" pitchFamily="34" charset="0"/>
              <a:buNone/>
              <a:defRPr sz="900" b="0">
                <a:solidFill>
                  <a:schemeClr val="tx1">
                    <a:lumMod val="65000"/>
                    <a:lumOff val="35000"/>
                  </a:schemeClr>
                </a:solidFill>
                <a:cs typeface="Calibri" panose="020F0502020204030204" pitchFamily="34" charset="0"/>
              </a:defRPr>
            </a:lvl1pPr>
            <a:lvl2pPr marL="169863" indent="-169863">
              <a:lnSpc>
                <a:spcPct val="100000"/>
              </a:lnSpc>
              <a:spcBef>
                <a:spcPts val="600"/>
              </a:spcBef>
              <a:buFont typeface="Arial" panose="020B0604020202020204" pitchFamily="34" charset="0"/>
              <a:buChar char="•"/>
              <a:defRPr sz="1400" b="0">
                <a:latin typeface="+mj-lt"/>
              </a:defRPr>
            </a:lvl2pPr>
            <a:lvl3pPr marL="400050" indent="-171450">
              <a:lnSpc>
                <a:spcPct val="100000"/>
              </a:lnSpc>
              <a:spcBef>
                <a:spcPts val="600"/>
              </a:spcBef>
              <a:buFont typeface="Arial" panose="020B0604020202020204" pitchFamily="34" charset="0"/>
              <a:buChar char="–"/>
              <a:defRPr sz="1200" b="0">
                <a:latin typeface="+mj-lt"/>
              </a:defRPr>
            </a:lvl3pPr>
            <a:lvl4pPr marL="576263" indent="-169863">
              <a:lnSpc>
                <a:spcPct val="100000"/>
              </a:lnSpc>
              <a:spcBef>
                <a:spcPts val="600"/>
              </a:spcBef>
              <a:buFont typeface="Arial" panose="020B0604020202020204" pitchFamily="34" charset="0"/>
              <a:buChar char="•"/>
              <a:defRPr sz="1100" b="0">
                <a:latin typeface="+mj-lt"/>
              </a:defRPr>
            </a:lvl4pPr>
            <a:lvl5pPr marL="744538" indent="-171450">
              <a:lnSpc>
                <a:spcPct val="100000"/>
              </a:lnSpc>
              <a:spcBef>
                <a:spcPts val="600"/>
              </a:spcBef>
              <a:buFont typeface="Arial" panose="020B0604020202020204" pitchFamily="34" charset="0"/>
              <a:buChar char="»"/>
              <a:defRPr sz="1100" b="0">
                <a:latin typeface="+mj-lt"/>
              </a:defRPr>
            </a:lvl5pPr>
            <a:lvl6pPr marL="2514600" indent="-228600">
              <a:spcBef>
                <a:spcPct val="20000"/>
              </a:spcBef>
              <a:buFont typeface="Arial" panose="020B0604020202020204" pitchFamily="34" charset="0"/>
              <a:buChar char="•"/>
              <a:defRPr sz="2000"/>
            </a:lvl6pPr>
            <a:lvl7pPr marL="2971800" indent="-228600">
              <a:spcBef>
                <a:spcPct val="20000"/>
              </a:spcBef>
              <a:buFont typeface="Arial" panose="020B0604020202020204" pitchFamily="34" charset="0"/>
              <a:buChar char="•"/>
              <a:defRPr sz="2000"/>
            </a:lvl7pPr>
            <a:lvl8pPr marL="3429000" indent="-228600">
              <a:spcBef>
                <a:spcPct val="20000"/>
              </a:spcBef>
              <a:buFont typeface="Arial" panose="020B0604020202020204" pitchFamily="34" charset="0"/>
              <a:buChar char="•"/>
              <a:defRPr sz="2000"/>
            </a:lvl8pPr>
            <a:lvl9pPr marL="3886200" indent="-228600">
              <a:spcBef>
                <a:spcPct val="20000"/>
              </a:spcBef>
              <a:buFont typeface="Arial" panose="020B0604020202020204" pitchFamily="34" charset="0"/>
              <a:buChar char="•"/>
              <a:defRPr sz="2000"/>
            </a:lvl9pPr>
          </a:lstStyle>
          <a:p>
            <a:pPr marL="0" marR="0" lvl="0" indent="0" algn="l" defTabSz="121917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067"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Created with mapchart.net</a:t>
            </a:r>
          </a:p>
        </p:txBody>
      </p:sp>
      <p:grpSp>
        <p:nvGrpSpPr>
          <p:cNvPr id="10" name="Group 9">
            <a:extLst>
              <a:ext uri="{FF2B5EF4-FFF2-40B4-BE49-F238E27FC236}">
                <a16:creationId xmlns:a16="http://schemas.microsoft.com/office/drawing/2014/main" id="{D1220B1C-C425-EB8D-FDE0-38D9A969B1F3}"/>
              </a:ext>
            </a:extLst>
          </p:cNvPr>
          <p:cNvGrpSpPr/>
          <p:nvPr/>
        </p:nvGrpSpPr>
        <p:grpSpPr>
          <a:xfrm>
            <a:off x="0" y="6534776"/>
            <a:ext cx="4312077" cy="323224"/>
            <a:chOff x="-6363" y="6486106"/>
            <a:chExt cx="4312077" cy="323224"/>
          </a:xfrm>
        </p:grpSpPr>
        <p:pic>
          <p:nvPicPr>
            <p:cNvPr id="11" name="Picture 4" descr="Background pattern&#10;&#10;Description automatically generated">
              <a:extLst>
                <a:ext uri="{FF2B5EF4-FFF2-40B4-BE49-F238E27FC236}">
                  <a16:creationId xmlns:a16="http://schemas.microsoft.com/office/drawing/2014/main" id="{B5D3BDF3-6B4B-252C-DD97-FEFD74AC41D6}"/>
                </a:ext>
              </a:extLst>
            </p:cNvPr>
            <p:cNvPicPr>
              <a:picLocks noChangeAspect="1"/>
            </p:cNvPicPr>
            <p:nvPr/>
          </p:nvPicPr>
          <p:blipFill rotWithShape="1">
            <a:blip r:embed="rId8">
              <a:alphaModFix/>
              <a:extLst>
                <a:ext uri="{28A0092B-C50C-407E-A947-70E740481C1C}">
                  <a14:useLocalDpi xmlns:a14="http://schemas.microsoft.com/office/drawing/2010/main"/>
                </a:ext>
              </a:extLst>
            </a:blip>
            <a:srcRect/>
            <a:stretch/>
          </p:blipFill>
          <p:spPr>
            <a:xfrm>
              <a:off x="-6363" y="6486106"/>
              <a:ext cx="4312077" cy="323224"/>
            </a:xfrm>
            <a:prstGeom prst="rect">
              <a:avLst/>
            </a:prstGeom>
          </p:spPr>
        </p:pic>
        <p:sp>
          <p:nvSpPr>
            <p:cNvPr id="12" name="TextBox 5">
              <a:extLst>
                <a:ext uri="{FF2B5EF4-FFF2-40B4-BE49-F238E27FC236}">
                  <a16:creationId xmlns:a16="http://schemas.microsoft.com/office/drawing/2014/main" id="{6B8B8E21-C639-686B-8182-ECB382795544}"/>
                </a:ext>
              </a:extLst>
            </p:cNvPr>
            <p:cNvSpPr txBox="1"/>
            <p:nvPr/>
          </p:nvSpPr>
          <p:spPr>
            <a:xfrm>
              <a:off x="-6363" y="6515913"/>
              <a:ext cx="4312077" cy="263610"/>
            </a:xfrm>
            <a:prstGeom prst="rect">
              <a:avLst/>
            </a:prstGeom>
            <a:noFill/>
          </p:spPr>
          <p:txBody>
            <a:bodyPr wrap="square" rtlCol="0" anchor="ctr">
              <a:noAutofit/>
            </a:bodyPr>
            <a:lstStyle>
              <a:defPPr>
                <a:defRPr lang="en-US"/>
              </a:defPPr>
              <a:lvl1pPr algn="l"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2133" b="1" i="0" u="none" strike="noStrike" kern="1200" cap="none" spc="0" normalizeH="0" baseline="0" noProof="0" dirty="0">
                  <a:ln>
                    <a:noFill/>
                  </a:ln>
                  <a:solidFill>
                    <a:prstClr val="white"/>
                  </a:solidFill>
                  <a:effectLst/>
                  <a:uLnTx/>
                  <a:uFillTx/>
                  <a:latin typeface="Fjalla one"/>
                  <a:ea typeface="ＭＳ Ｐゴシック" charset="0"/>
                  <a:cs typeface="+mn-cs"/>
                </a:rPr>
                <a:t>#SLEEVESUP  	#GETCHECKED</a:t>
              </a:r>
            </a:p>
          </p:txBody>
        </p:sp>
      </p:grpSp>
      <p:sp>
        <p:nvSpPr>
          <p:cNvPr id="3" name="TextBox 2">
            <a:extLst>
              <a:ext uri="{FF2B5EF4-FFF2-40B4-BE49-F238E27FC236}">
                <a16:creationId xmlns:a16="http://schemas.microsoft.com/office/drawing/2014/main" id="{2C1D8C09-C943-14D4-FBD3-320291C617E5}"/>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GLO2246865</a:t>
            </a:r>
          </a:p>
        </p:txBody>
      </p:sp>
    </p:spTree>
    <p:extLst>
      <p:ext uri="{BB962C8B-B14F-4D97-AF65-F5344CB8AC3E}">
        <p14:creationId xmlns:p14="http://schemas.microsoft.com/office/powerpoint/2010/main" val="3326339335"/>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4BDC63A-854D-FD38-6B6D-B7D7A989700D}"/>
            </a:ext>
          </a:extLst>
        </p:cNvPr>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A8600F30-00AA-4024-F53D-42B67157C32D}"/>
              </a:ext>
            </a:extLst>
          </p:cNvPr>
          <p:cNvGraphicFramePr>
            <a:graphicFrameLocks noChangeAspect="1"/>
          </p:cNvGraphicFramePr>
          <p:nvPr>
            <p:custDataLst>
              <p:tags r:id="rId1"/>
            </p:custDataLst>
            <p:extLst>
              <p:ext uri="{D42A27DB-BD31-4B8C-83A1-F6EECF244321}">
                <p14:modId xmlns:p14="http://schemas.microsoft.com/office/powerpoint/2010/main" val="401573452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4" name="think-cell data - do not delete" hidden="1">
                        <a:extLst>
                          <a:ext uri="{FF2B5EF4-FFF2-40B4-BE49-F238E27FC236}">
                            <a16:creationId xmlns:a16="http://schemas.microsoft.com/office/drawing/2014/main" id="{A8600F30-00AA-4024-F53D-42B67157C32D}"/>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7" name="Picture 2" descr="May Measure Month">
            <a:extLst>
              <a:ext uri="{FF2B5EF4-FFF2-40B4-BE49-F238E27FC236}">
                <a16:creationId xmlns:a16="http://schemas.microsoft.com/office/drawing/2014/main" id="{39A1BBBB-A437-9743-041B-ECD1DCEA156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4263" y="5127068"/>
            <a:ext cx="1066536" cy="288715"/>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7" descr="Text&#10;&#10;Description automatically generated">
            <a:extLst>
              <a:ext uri="{FF2B5EF4-FFF2-40B4-BE49-F238E27FC236}">
                <a16:creationId xmlns:a16="http://schemas.microsoft.com/office/drawing/2014/main" id="{4EF177F6-4FF3-3403-4B8F-3E1A6388DA07}"/>
              </a:ext>
            </a:extLst>
          </p:cNvPr>
          <p:cNvPicPr>
            <a:picLocks noChangeAspect="1"/>
          </p:cNvPicPr>
          <p:nvPr/>
        </p:nvPicPr>
        <p:blipFill>
          <a:blip r:embed="rId6">
            <a:clrChange>
              <a:clrFrom>
                <a:srgbClr val="FEFEFE"/>
              </a:clrFrom>
              <a:clrTo>
                <a:srgbClr val="FEFEFE">
                  <a:alpha val="0"/>
                </a:srgbClr>
              </a:clrTo>
            </a:clrChange>
          </a:blip>
          <a:stretch>
            <a:fillRect/>
          </a:stretch>
        </p:blipFill>
        <p:spPr>
          <a:xfrm>
            <a:off x="778476" y="5091133"/>
            <a:ext cx="1018851" cy="360584"/>
          </a:xfrm>
          <a:prstGeom prst="rect">
            <a:avLst/>
          </a:prstGeom>
        </p:spPr>
      </p:pic>
      <p:sp>
        <p:nvSpPr>
          <p:cNvPr id="9" name="Text Placeholder 51">
            <a:extLst>
              <a:ext uri="{FF2B5EF4-FFF2-40B4-BE49-F238E27FC236}">
                <a16:creationId xmlns:a16="http://schemas.microsoft.com/office/drawing/2014/main" id="{42D44DE5-6480-0B19-3361-5F1BAAE3E311}"/>
              </a:ext>
            </a:extLst>
          </p:cNvPr>
          <p:cNvSpPr txBox="1">
            <a:spLocks/>
          </p:cNvSpPr>
          <p:nvPr/>
        </p:nvSpPr>
        <p:spPr>
          <a:xfrm>
            <a:off x="10009980" y="5796045"/>
            <a:ext cx="1613694" cy="147797"/>
          </a:xfrm>
          <a:prstGeom prst="rect">
            <a:avLst/>
          </a:prstGeom>
        </p:spPr>
        <p:txBody>
          <a:bodyPr vert="horz" wrap="square" lIns="0" tIns="0" rIns="0" bIns="0" rtlCol="0" anchor="b" anchorCtr="0">
            <a:spAutoFit/>
          </a:bodyPr>
          <a:lstStyle>
            <a:defPPr>
              <a:defRPr lang="en-US"/>
            </a:defPPr>
            <a:lvl1pPr indent="0">
              <a:lnSpc>
                <a:spcPct val="90000"/>
              </a:lnSpc>
              <a:spcBef>
                <a:spcPts val="200"/>
              </a:spcBef>
              <a:buFont typeface="Arial" panose="020B0604020202020204" pitchFamily="34" charset="0"/>
              <a:buNone/>
              <a:defRPr sz="900" b="0">
                <a:solidFill>
                  <a:schemeClr val="tx1">
                    <a:lumMod val="65000"/>
                    <a:lumOff val="35000"/>
                  </a:schemeClr>
                </a:solidFill>
                <a:cs typeface="Calibri" panose="020F0502020204030204" pitchFamily="34" charset="0"/>
              </a:defRPr>
            </a:lvl1pPr>
            <a:lvl2pPr marL="169863" indent="-169863">
              <a:lnSpc>
                <a:spcPct val="100000"/>
              </a:lnSpc>
              <a:spcBef>
                <a:spcPts val="600"/>
              </a:spcBef>
              <a:buFont typeface="Arial" panose="020B0604020202020204" pitchFamily="34" charset="0"/>
              <a:buChar char="•"/>
              <a:defRPr sz="1400" b="0">
                <a:latin typeface="+mj-lt"/>
              </a:defRPr>
            </a:lvl2pPr>
            <a:lvl3pPr marL="400050" indent="-171450">
              <a:lnSpc>
                <a:spcPct val="100000"/>
              </a:lnSpc>
              <a:spcBef>
                <a:spcPts val="600"/>
              </a:spcBef>
              <a:buFont typeface="Arial" panose="020B0604020202020204" pitchFamily="34" charset="0"/>
              <a:buChar char="–"/>
              <a:defRPr sz="1200" b="0">
                <a:latin typeface="+mj-lt"/>
              </a:defRPr>
            </a:lvl3pPr>
            <a:lvl4pPr marL="576263" indent="-169863">
              <a:lnSpc>
                <a:spcPct val="100000"/>
              </a:lnSpc>
              <a:spcBef>
                <a:spcPts val="600"/>
              </a:spcBef>
              <a:buFont typeface="Arial" panose="020B0604020202020204" pitchFamily="34" charset="0"/>
              <a:buChar char="•"/>
              <a:defRPr sz="1100" b="0">
                <a:latin typeface="+mj-lt"/>
              </a:defRPr>
            </a:lvl4pPr>
            <a:lvl5pPr marL="744538" indent="-171450">
              <a:lnSpc>
                <a:spcPct val="100000"/>
              </a:lnSpc>
              <a:spcBef>
                <a:spcPts val="600"/>
              </a:spcBef>
              <a:buFont typeface="Arial" panose="020B0604020202020204" pitchFamily="34" charset="0"/>
              <a:buChar char="»"/>
              <a:defRPr sz="1100" b="0">
                <a:latin typeface="+mj-lt"/>
              </a:defRPr>
            </a:lvl5pPr>
            <a:lvl6pPr marL="2514600" indent="-228600">
              <a:spcBef>
                <a:spcPct val="20000"/>
              </a:spcBef>
              <a:buFont typeface="Arial" panose="020B0604020202020204" pitchFamily="34" charset="0"/>
              <a:buChar char="•"/>
              <a:defRPr sz="2000"/>
            </a:lvl6pPr>
            <a:lvl7pPr marL="2971800" indent="-228600">
              <a:spcBef>
                <a:spcPct val="20000"/>
              </a:spcBef>
              <a:buFont typeface="Arial" panose="020B0604020202020204" pitchFamily="34" charset="0"/>
              <a:buChar char="•"/>
              <a:defRPr sz="2000"/>
            </a:lvl7pPr>
            <a:lvl8pPr marL="3429000" indent="-228600">
              <a:spcBef>
                <a:spcPct val="20000"/>
              </a:spcBef>
              <a:buFont typeface="Arial" panose="020B0604020202020204" pitchFamily="34" charset="0"/>
              <a:buChar char="•"/>
              <a:defRPr sz="2000"/>
            </a:lvl8pPr>
            <a:lvl9pPr marL="3886200" indent="-228600">
              <a:spcBef>
                <a:spcPct val="20000"/>
              </a:spcBef>
              <a:buFont typeface="Arial" panose="020B0604020202020204" pitchFamily="34" charset="0"/>
              <a:buChar char="•"/>
              <a:defRPr sz="2000"/>
            </a:lvl9pPr>
          </a:lstStyle>
          <a:p>
            <a:pPr marL="0" marR="0" lvl="0" indent="0" algn="l" defTabSz="121917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067"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Created with mapchart.net</a:t>
            </a:r>
          </a:p>
        </p:txBody>
      </p:sp>
      <p:grpSp>
        <p:nvGrpSpPr>
          <p:cNvPr id="10" name="Group 9">
            <a:extLst>
              <a:ext uri="{FF2B5EF4-FFF2-40B4-BE49-F238E27FC236}">
                <a16:creationId xmlns:a16="http://schemas.microsoft.com/office/drawing/2014/main" id="{A3C15C81-248A-D893-9D76-4F833548F08F}"/>
              </a:ext>
            </a:extLst>
          </p:cNvPr>
          <p:cNvGrpSpPr/>
          <p:nvPr/>
        </p:nvGrpSpPr>
        <p:grpSpPr>
          <a:xfrm>
            <a:off x="0" y="6534776"/>
            <a:ext cx="4312077" cy="323224"/>
            <a:chOff x="-6363" y="6486106"/>
            <a:chExt cx="4312077" cy="323224"/>
          </a:xfrm>
        </p:grpSpPr>
        <p:pic>
          <p:nvPicPr>
            <p:cNvPr id="11" name="Picture 4" descr="Background pattern&#10;&#10;Description automatically generated">
              <a:extLst>
                <a:ext uri="{FF2B5EF4-FFF2-40B4-BE49-F238E27FC236}">
                  <a16:creationId xmlns:a16="http://schemas.microsoft.com/office/drawing/2014/main" id="{AF798777-6E9E-6815-598E-4E948337D73C}"/>
                </a:ext>
              </a:extLst>
            </p:cNvPr>
            <p:cNvPicPr>
              <a:picLocks noChangeAspect="1"/>
            </p:cNvPicPr>
            <p:nvPr/>
          </p:nvPicPr>
          <p:blipFill rotWithShape="1">
            <a:blip r:embed="rId7">
              <a:alphaModFix/>
              <a:extLst>
                <a:ext uri="{28A0092B-C50C-407E-A947-70E740481C1C}">
                  <a14:useLocalDpi xmlns:a14="http://schemas.microsoft.com/office/drawing/2010/main"/>
                </a:ext>
              </a:extLst>
            </a:blip>
            <a:srcRect/>
            <a:stretch/>
          </p:blipFill>
          <p:spPr>
            <a:xfrm>
              <a:off x="-6363" y="6486106"/>
              <a:ext cx="4312077" cy="323224"/>
            </a:xfrm>
            <a:prstGeom prst="rect">
              <a:avLst/>
            </a:prstGeom>
          </p:spPr>
        </p:pic>
        <p:sp>
          <p:nvSpPr>
            <p:cNvPr id="12" name="TextBox 5">
              <a:extLst>
                <a:ext uri="{FF2B5EF4-FFF2-40B4-BE49-F238E27FC236}">
                  <a16:creationId xmlns:a16="http://schemas.microsoft.com/office/drawing/2014/main" id="{91F416B8-FFF7-79D9-8C36-88BCFB9623DF}"/>
                </a:ext>
              </a:extLst>
            </p:cNvPr>
            <p:cNvSpPr txBox="1"/>
            <p:nvPr/>
          </p:nvSpPr>
          <p:spPr>
            <a:xfrm>
              <a:off x="-6363" y="6515913"/>
              <a:ext cx="4312077" cy="263610"/>
            </a:xfrm>
            <a:prstGeom prst="rect">
              <a:avLst/>
            </a:prstGeom>
            <a:noFill/>
          </p:spPr>
          <p:txBody>
            <a:bodyPr wrap="square" rtlCol="0" anchor="ctr">
              <a:noAutofit/>
            </a:bodyPr>
            <a:lstStyle>
              <a:defPPr>
                <a:defRPr lang="en-US"/>
              </a:defPPr>
              <a:lvl1pPr algn="l"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2133" b="1" i="0" u="none" strike="noStrike" kern="1200" cap="none" spc="0" normalizeH="0" baseline="0" noProof="0" dirty="0">
                  <a:ln>
                    <a:noFill/>
                  </a:ln>
                  <a:solidFill>
                    <a:prstClr val="white"/>
                  </a:solidFill>
                  <a:effectLst/>
                  <a:uLnTx/>
                  <a:uFillTx/>
                  <a:latin typeface="Fjalla one"/>
                  <a:ea typeface="ＭＳ Ｐゴシック" charset="0"/>
                  <a:cs typeface="+mn-cs"/>
                </a:rPr>
                <a:t>#SLEEVESUP  	#GETCHECKED</a:t>
              </a:r>
            </a:p>
          </p:txBody>
        </p:sp>
      </p:grpSp>
      <p:pic>
        <p:nvPicPr>
          <p:cNvPr id="14" name="Picture 13" descr="Map&#10;&#10;Description automatically generated">
            <a:extLst>
              <a:ext uri="{FF2B5EF4-FFF2-40B4-BE49-F238E27FC236}">
                <a16:creationId xmlns:a16="http://schemas.microsoft.com/office/drawing/2014/main" id="{A583D138-5FB9-C5D5-49DF-F1FC69A232EB}"/>
              </a:ext>
            </a:extLst>
          </p:cNvPr>
          <p:cNvPicPr>
            <a:picLocks/>
          </p:cNvPicPr>
          <p:nvPr/>
        </p:nvPicPr>
        <p:blipFill rotWithShape="1">
          <a:blip r:embed="rId8">
            <a:clrChange>
              <a:clrFrom>
                <a:srgbClr val="FFFFFF"/>
              </a:clrFrom>
              <a:clrTo>
                <a:srgbClr val="FFFFFF">
                  <a:alpha val="0"/>
                </a:srgbClr>
              </a:clrTo>
            </a:clrChange>
            <a:extLst>
              <a:ext uri="{28A0092B-C50C-407E-A947-70E740481C1C}">
                <a14:useLocalDpi xmlns:a14="http://schemas.microsoft.com/office/drawing/2010/main"/>
              </a:ext>
            </a:extLst>
          </a:blip>
          <a:srcRect b="3233"/>
          <a:stretch/>
        </p:blipFill>
        <p:spPr>
          <a:xfrm>
            <a:off x="1335196" y="943272"/>
            <a:ext cx="9521608" cy="4852773"/>
          </a:xfrm>
          <a:prstGeom prst="rect">
            <a:avLst/>
          </a:prstGeom>
        </p:spPr>
      </p:pic>
      <p:pic>
        <p:nvPicPr>
          <p:cNvPr id="15" name="Picture 14">
            <a:extLst>
              <a:ext uri="{FF2B5EF4-FFF2-40B4-BE49-F238E27FC236}">
                <a16:creationId xmlns:a16="http://schemas.microsoft.com/office/drawing/2014/main" id="{C7E88A5D-E5A5-8B1C-1D5A-45B76168D924}"/>
              </a:ext>
            </a:extLst>
          </p:cNvPr>
          <p:cNvPicPr>
            <a:picLocks noChangeAspect="1"/>
          </p:cNvPicPr>
          <p:nvPr/>
        </p:nvPicPr>
        <p:blipFill rotWithShape="1">
          <a:blip r:embed="rId9">
            <a:clrChange>
              <a:clrFrom>
                <a:srgbClr val="FFFFFF"/>
              </a:clrFrom>
              <a:clrTo>
                <a:srgbClr val="FFFFFF">
                  <a:alpha val="0"/>
                </a:srgbClr>
              </a:clrTo>
            </a:clrChange>
          </a:blip>
          <a:srcRect t="49171"/>
          <a:stretch/>
        </p:blipFill>
        <p:spPr>
          <a:xfrm>
            <a:off x="5315895" y="5091133"/>
            <a:ext cx="3927215" cy="704635"/>
          </a:xfrm>
          <a:prstGeom prst="rect">
            <a:avLst/>
          </a:prstGeom>
          <a:ln>
            <a:solidFill>
              <a:schemeClr val="accent3"/>
            </a:solidFill>
          </a:ln>
          <a:effectLst/>
        </p:spPr>
      </p:pic>
      <p:sp>
        <p:nvSpPr>
          <p:cNvPr id="3" name="Text Placeholder 7">
            <a:extLst>
              <a:ext uri="{FF2B5EF4-FFF2-40B4-BE49-F238E27FC236}">
                <a16:creationId xmlns:a16="http://schemas.microsoft.com/office/drawing/2014/main" id="{DDF74171-824C-31C6-3E4B-79E8DD4372ED}"/>
              </a:ext>
            </a:extLst>
          </p:cNvPr>
          <p:cNvSpPr txBox="1">
            <a:spLocks/>
          </p:cNvSpPr>
          <p:nvPr/>
        </p:nvSpPr>
        <p:spPr>
          <a:xfrm>
            <a:off x="670561" y="6125468"/>
            <a:ext cx="10035538"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Beaney Thomas, Schutte Aletta, Tomaszewski Maciej, et al. May Measurement Month 2017: an analysis of blood pressure screening results worldwide. Lancet Global Health. 2018; 6:e736-e743</a:t>
            </a:r>
          </a:p>
        </p:txBody>
      </p:sp>
      <p:sp>
        <p:nvSpPr>
          <p:cNvPr id="5" name="TextBox 4">
            <a:extLst>
              <a:ext uri="{FF2B5EF4-FFF2-40B4-BE49-F238E27FC236}">
                <a16:creationId xmlns:a16="http://schemas.microsoft.com/office/drawing/2014/main" id="{94184C0A-193B-28A6-7A3B-D41F891C8DDC}"/>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GLO2246865</a:t>
            </a:r>
          </a:p>
        </p:txBody>
      </p:sp>
    </p:spTree>
    <p:extLst>
      <p:ext uri="{BB962C8B-B14F-4D97-AF65-F5344CB8AC3E}">
        <p14:creationId xmlns:p14="http://schemas.microsoft.com/office/powerpoint/2010/main" val="3047643268"/>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73D824E8-B52D-F5B7-99C3-32F36DD98CE8}"/>
              </a:ext>
            </a:extLst>
          </p:cNvPr>
          <p:cNvGraphicFramePr>
            <a:graphicFrameLocks noChangeAspect="1"/>
          </p:cNvGraphicFramePr>
          <p:nvPr>
            <p:custDataLst>
              <p:tags r:id="rId1"/>
            </p:custDataLst>
            <p:extLst>
              <p:ext uri="{D42A27DB-BD31-4B8C-83A1-F6EECF244321}">
                <p14:modId xmlns:p14="http://schemas.microsoft.com/office/powerpoint/2010/main" val="13577587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4" name="think-cell data - do not delete" hidden="1">
                        <a:extLst>
                          <a:ext uri="{FF2B5EF4-FFF2-40B4-BE49-F238E27FC236}">
                            <a16:creationId xmlns:a16="http://schemas.microsoft.com/office/drawing/2014/main" id="{73D824E8-B52D-F5B7-99C3-32F36DD98CE8}"/>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5" name="Picture 4" descr="Text&#10;&#10;Description automatically generated">
            <a:extLst>
              <a:ext uri="{FF2B5EF4-FFF2-40B4-BE49-F238E27FC236}">
                <a16:creationId xmlns:a16="http://schemas.microsoft.com/office/drawing/2014/main" id="{BD948B8D-7105-B5A8-90A3-E8ED05DD6008}"/>
              </a:ext>
            </a:extLst>
          </p:cNvPr>
          <p:cNvPicPr>
            <a:picLocks noChangeAspect="1"/>
          </p:cNvPicPr>
          <p:nvPr/>
        </p:nvPicPr>
        <p:blipFill>
          <a:blip r:embed="rId5">
            <a:clrChange>
              <a:clrFrom>
                <a:srgbClr val="FEFEFE"/>
              </a:clrFrom>
              <a:clrTo>
                <a:srgbClr val="FEFEFE">
                  <a:alpha val="0"/>
                </a:srgbClr>
              </a:clrTo>
            </a:clrChange>
          </a:blip>
          <a:stretch>
            <a:fillRect/>
          </a:stretch>
        </p:blipFill>
        <p:spPr>
          <a:xfrm>
            <a:off x="9776379" y="291963"/>
            <a:ext cx="1799864" cy="636992"/>
          </a:xfrm>
          <a:prstGeom prst="rect">
            <a:avLst/>
          </a:prstGeom>
        </p:spPr>
      </p:pic>
      <p:pic>
        <p:nvPicPr>
          <p:cNvPr id="6" name="Picture 5">
            <a:extLst>
              <a:ext uri="{FF2B5EF4-FFF2-40B4-BE49-F238E27FC236}">
                <a16:creationId xmlns:a16="http://schemas.microsoft.com/office/drawing/2014/main" id="{8A5B474E-47B1-55ED-B978-094CB07FF47F}"/>
              </a:ext>
            </a:extLst>
          </p:cNvPr>
          <p:cNvPicPr>
            <a:picLocks/>
          </p:cNvPicPr>
          <p:nvPr/>
        </p:nvPicPr>
        <p:blipFill>
          <a:blip r:embed="rId6">
            <a:clrChange>
              <a:clrFrom>
                <a:srgbClr val="FFFFFF"/>
              </a:clrFrom>
              <a:clrTo>
                <a:srgbClr val="FFFFFF">
                  <a:alpha val="0"/>
                </a:srgbClr>
              </a:clrTo>
            </a:clrChange>
          </a:blip>
          <a:srcRect/>
          <a:stretch>
            <a:fillRect/>
          </a:stretch>
        </p:blipFill>
        <p:spPr>
          <a:xfrm>
            <a:off x="670560" y="3815487"/>
            <a:ext cx="6468177" cy="1988130"/>
          </a:xfrm>
          <a:prstGeom prst="rect">
            <a:avLst/>
          </a:prstGeom>
          <a:solidFill>
            <a:srgbClr val="FFFFFF"/>
          </a:solidFill>
          <a:ln w="12700" cap="flat">
            <a:noFill/>
            <a:miter lim="400000"/>
          </a:ln>
          <a:effectLst>
            <a:outerShdw blurRad="127000" rotWithShape="0">
              <a:srgbClr val="000000">
                <a:alpha val="10000"/>
              </a:srgbClr>
            </a:outerShdw>
          </a:effectLst>
        </p:spPr>
      </p:pic>
      <p:pic>
        <p:nvPicPr>
          <p:cNvPr id="7" name="Picture 6">
            <a:extLst>
              <a:ext uri="{FF2B5EF4-FFF2-40B4-BE49-F238E27FC236}">
                <a16:creationId xmlns:a16="http://schemas.microsoft.com/office/drawing/2014/main" id="{DD6C8E0D-5EE6-9B15-1AB6-730A40417443}"/>
              </a:ext>
            </a:extLst>
          </p:cNvPr>
          <p:cNvPicPr>
            <a:picLocks/>
          </p:cNvPicPr>
          <p:nvPr/>
        </p:nvPicPr>
        <p:blipFill>
          <a:blip r:embed="rId7">
            <a:clrChange>
              <a:clrFrom>
                <a:srgbClr val="FFFFFF"/>
              </a:clrFrom>
              <a:clrTo>
                <a:srgbClr val="FFFFFF">
                  <a:alpha val="0"/>
                </a:srgbClr>
              </a:clrTo>
            </a:clrChange>
          </a:blip>
          <a:stretch>
            <a:fillRect/>
          </a:stretch>
        </p:blipFill>
        <p:spPr>
          <a:xfrm>
            <a:off x="670560" y="1444868"/>
            <a:ext cx="6468177" cy="2197681"/>
          </a:xfrm>
          <a:prstGeom prst="rect">
            <a:avLst/>
          </a:prstGeom>
          <a:solidFill>
            <a:srgbClr val="FFFFFF"/>
          </a:solidFill>
          <a:ln w="12700" cap="flat">
            <a:noFill/>
            <a:miter lim="400000"/>
          </a:ln>
          <a:effectLst>
            <a:outerShdw blurRad="127000" rotWithShape="0">
              <a:srgbClr val="000000">
                <a:alpha val="10000"/>
              </a:srgbClr>
            </a:outerShdw>
          </a:effectLst>
        </p:spPr>
      </p:pic>
      <p:sp>
        <p:nvSpPr>
          <p:cNvPr id="8" name="Rectangle 7">
            <a:extLst>
              <a:ext uri="{FF2B5EF4-FFF2-40B4-BE49-F238E27FC236}">
                <a16:creationId xmlns:a16="http://schemas.microsoft.com/office/drawing/2014/main" id="{A3DBAF23-EED3-139A-ECA1-D6433295814E}"/>
              </a:ext>
            </a:extLst>
          </p:cNvPr>
          <p:cNvSpPr>
            <a:spLocks noChangeArrowheads="1"/>
          </p:cNvSpPr>
          <p:nvPr/>
        </p:nvSpPr>
        <p:spPr bwMode="auto">
          <a:xfrm>
            <a:off x="670560" y="1444867"/>
            <a:ext cx="6471645" cy="532672"/>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p>
            <a:pPr marL="0" marR="0" lvl="0" indent="0" algn="l" defTabSz="1219170" rtl="0" eaLnBrk="1" fontAlgn="auto" latinLnBrk="0" hangingPunct="1">
              <a:lnSpc>
                <a:spcPct val="100000"/>
              </a:lnSpc>
              <a:spcBef>
                <a:spcPts val="800"/>
              </a:spcBef>
              <a:spcAft>
                <a:spcPts val="0"/>
              </a:spcAft>
              <a:buClrTx/>
              <a:buSzTx/>
              <a:buFontTx/>
              <a:buNone/>
              <a:tabLst/>
              <a:defRPr/>
            </a:pPr>
            <a:r>
              <a:rPr kumimoji="0" lang="en-US" altLang="es-CR" sz="1867"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Guidelines</a:t>
            </a:r>
            <a:r>
              <a:rPr kumimoji="0" lang="en-US" altLang="es-CR" sz="1867" b="0" i="0" u="none" strike="noStrike" kern="1200" cap="none" spc="0" normalizeH="0" baseline="30000" noProof="0" dirty="0">
                <a:ln>
                  <a:noFill/>
                </a:ln>
                <a:solidFill>
                  <a:prstClr val="white"/>
                </a:solidFill>
                <a:effectLst/>
                <a:uLnTx/>
                <a:uFillTx/>
                <a:latin typeface="Georgia"/>
                <a:ea typeface="+mn-ea"/>
                <a:cs typeface="Calibri" panose="020F0502020204030204" pitchFamily="34" charset="0"/>
              </a:rPr>
              <a:t>1</a:t>
            </a:r>
          </a:p>
        </p:txBody>
      </p:sp>
      <p:sp>
        <p:nvSpPr>
          <p:cNvPr id="9" name="Rectangle 8">
            <a:extLst>
              <a:ext uri="{FF2B5EF4-FFF2-40B4-BE49-F238E27FC236}">
                <a16:creationId xmlns:a16="http://schemas.microsoft.com/office/drawing/2014/main" id="{54E3EFB1-B9AC-4F91-3ECF-AFDB063FCA22}"/>
              </a:ext>
            </a:extLst>
          </p:cNvPr>
          <p:cNvSpPr/>
          <p:nvPr/>
        </p:nvSpPr>
        <p:spPr>
          <a:xfrm>
            <a:off x="7266768" y="1444866"/>
            <a:ext cx="4353732" cy="4358751"/>
          </a:xfrm>
          <a:prstGeom prst="rect">
            <a:avLst/>
          </a:prstGeom>
          <a:solidFill>
            <a:schemeClr val="bg1">
              <a:lumMod val="85000"/>
            </a:schemeClr>
          </a:solidFill>
          <a:ln>
            <a:noFill/>
          </a:ln>
        </p:spPr>
        <p:txBody>
          <a:bodyPr lIns="0" tIns="0" rIns="0" bIns="0" anchor="ctr"/>
          <a:lstStyle/>
          <a:p>
            <a:pPr marL="0" marR="0" lvl="1" indent="0" algn="ctr" defTabSz="1219170" rtl="0" eaLnBrk="1" fontAlgn="auto" latinLnBrk="0" hangingPunct="1">
              <a:lnSpc>
                <a:spcPct val="100000"/>
              </a:lnSpc>
              <a:spcBef>
                <a:spcPts val="800"/>
              </a:spcBef>
              <a:spcAft>
                <a:spcPts val="0"/>
              </a:spcAft>
              <a:buClrTx/>
              <a:buSzTx/>
              <a:buFontTx/>
              <a:buNone/>
              <a:tabLst/>
              <a:defRPr/>
            </a:pPr>
            <a:endParaRPr kumimoji="0" lang="en-US" sz="2400" b="1" i="0" u="none" strike="noStrike" kern="1200" cap="none" spc="0" normalizeH="0" baseline="0" noProof="0">
              <a:ln>
                <a:noFill/>
              </a:ln>
              <a:solidFill>
                <a:prstClr val="white"/>
              </a:solidFill>
              <a:effectLst/>
              <a:uLnTx/>
              <a:uFillTx/>
              <a:latin typeface="Calibri"/>
              <a:ea typeface="+mn-ea"/>
              <a:cs typeface="+mn-cs"/>
            </a:endParaRPr>
          </a:p>
        </p:txBody>
      </p:sp>
      <p:sp>
        <p:nvSpPr>
          <p:cNvPr id="10" name="Rectangle 9">
            <a:extLst>
              <a:ext uri="{FF2B5EF4-FFF2-40B4-BE49-F238E27FC236}">
                <a16:creationId xmlns:a16="http://schemas.microsoft.com/office/drawing/2014/main" id="{6D147429-BEAD-6EA7-1CFD-E00A6DB0566F}"/>
              </a:ext>
            </a:extLst>
          </p:cNvPr>
          <p:cNvSpPr>
            <a:spLocks noChangeArrowheads="1"/>
          </p:cNvSpPr>
          <p:nvPr/>
        </p:nvSpPr>
        <p:spPr bwMode="auto">
          <a:xfrm>
            <a:off x="670560" y="3815487"/>
            <a:ext cx="6471645" cy="532672"/>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p>
            <a:pPr marL="0" marR="0" lvl="0" indent="0" algn="l" defTabSz="1219170" rtl="0" eaLnBrk="1" fontAlgn="auto" latinLnBrk="0" hangingPunct="1">
              <a:lnSpc>
                <a:spcPct val="100000"/>
              </a:lnSpc>
              <a:spcBef>
                <a:spcPts val="800"/>
              </a:spcBef>
              <a:spcAft>
                <a:spcPts val="0"/>
              </a:spcAft>
              <a:buClrTx/>
              <a:buSzTx/>
              <a:buFontTx/>
              <a:buNone/>
              <a:tabLst/>
              <a:defRPr/>
            </a:pPr>
            <a:r>
              <a:rPr kumimoji="0" lang="en-US" altLang="es-CR" sz="1867"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Clinical practice guidelines</a:t>
            </a:r>
            <a:r>
              <a:rPr kumimoji="0" lang="en-US" altLang="es-CR" sz="1867" b="0" i="0" u="none" strike="noStrike" kern="1200" cap="none" spc="0" normalizeH="0" baseline="30000" noProof="0" dirty="0">
                <a:ln>
                  <a:noFill/>
                </a:ln>
                <a:solidFill>
                  <a:prstClr val="white"/>
                </a:solidFill>
                <a:effectLst/>
                <a:uLnTx/>
                <a:uFillTx/>
                <a:latin typeface="Georgia"/>
                <a:ea typeface="+mn-ea"/>
                <a:cs typeface="Calibri" panose="020F0502020204030204" pitchFamily="34" charset="0"/>
              </a:rPr>
              <a:t>2</a:t>
            </a:r>
            <a:endParaRPr kumimoji="0" lang="en-US" altLang="es-CR" sz="1867"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endParaRPr>
          </a:p>
        </p:txBody>
      </p:sp>
      <p:sp>
        <p:nvSpPr>
          <p:cNvPr id="12" name="Rectangle 11">
            <a:extLst>
              <a:ext uri="{FF2B5EF4-FFF2-40B4-BE49-F238E27FC236}">
                <a16:creationId xmlns:a16="http://schemas.microsoft.com/office/drawing/2014/main" id="{356D9CC1-3756-5273-6F20-EA641E285047}"/>
              </a:ext>
            </a:extLst>
          </p:cNvPr>
          <p:cNvSpPr/>
          <p:nvPr/>
        </p:nvSpPr>
        <p:spPr>
          <a:xfrm>
            <a:off x="7446370" y="4170651"/>
            <a:ext cx="3492563" cy="294669"/>
          </a:xfrm>
          <a:prstGeom prst="rect">
            <a:avLst/>
          </a:prstGeom>
          <a:solidFill>
            <a:schemeClr val="tx2">
              <a:lumMod val="20000"/>
              <a:lumOff val="80000"/>
              <a:alpha val="40000"/>
            </a:schemeClr>
          </a:solidFill>
          <a:ln w="12700">
            <a:solidFill>
              <a:schemeClr val="tx2"/>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AU" sz="2400" b="0" i="0" u="none" strike="noStrike" kern="1200" cap="none" spc="0" normalizeH="0" baseline="0" noProof="0">
              <a:ln>
                <a:noFill/>
              </a:ln>
              <a:solidFill>
                <a:srgbClr val="000000"/>
              </a:solidFill>
              <a:effectLst/>
              <a:uLnTx/>
              <a:uFillTx/>
              <a:latin typeface="Calibri"/>
              <a:ea typeface="+mn-ea"/>
              <a:cs typeface="+mn-cs"/>
            </a:endParaRPr>
          </a:p>
        </p:txBody>
      </p:sp>
      <p:sp>
        <p:nvSpPr>
          <p:cNvPr id="11" name="Rectangle 10">
            <a:extLst>
              <a:ext uri="{FF2B5EF4-FFF2-40B4-BE49-F238E27FC236}">
                <a16:creationId xmlns:a16="http://schemas.microsoft.com/office/drawing/2014/main" id="{70EA54E1-1915-1FA1-FA32-5B5AAF295661}"/>
              </a:ext>
            </a:extLst>
          </p:cNvPr>
          <p:cNvSpPr/>
          <p:nvPr/>
        </p:nvSpPr>
        <p:spPr>
          <a:xfrm>
            <a:off x="7553049" y="1562100"/>
            <a:ext cx="3901013" cy="4064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2192" rtlCol="0" anchor="ctr">
            <a:no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867" b="0" i="0" u="none" strike="noStrike" kern="1200" cap="none" spc="0" normalizeH="0" baseline="0" noProof="0" dirty="0">
                <a:ln>
                  <a:noFill/>
                </a:ln>
                <a:solidFill>
                  <a:srgbClr val="000000"/>
                </a:solidFill>
                <a:effectLst/>
                <a:uLnTx/>
                <a:uFillTx/>
                <a:latin typeface="Georgia"/>
                <a:ea typeface="+mn-ea"/>
                <a:cs typeface="+mn-cs"/>
              </a:rPr>
              <a:t>The ISH guidelines committee extracted evidence-based content presented in recently published extensively reviewed guidelines </a:t>
            </a:r>
            <a:br>
              <a:rPr kumimoji="0" lang="en-US" sz="1867" b="0" i="0" u="none" strike="noStrike" kern="1200" cap="none" spc="0" normalizeH="0" baseline="0" noProof="0" dirty="0">
                <a:ln>
                  <a:noFill/>
                </a:ln>
                <a:solidFill>
                  <a:srgbClr val="000000"/>
                </a:solidFill>
                <a:effectLst/>
                <a:uLnTx/>
                <a:uFillTx/>
                <a:latin typeface="Georgia"/>
                <a:ea typeface="+mn-ea"/>
                <a:cs typeface="+mn-cs"/>
              </a:rPr>
            </a:br>
            <a:r>
              <a:rPr kumimoji="0" lang="en-US" sz="1867" b="0" i="0" u="none" strike="noStrike" kern="1200" cap="none" spc="0" normalizeH="0" baseline="0" noProof="0" dirty="0">
                <a:ln>
                  <a:noFill/>
                </a:ln>
                <a:solidFill>
                  <a:srgbClr val="000000"/>
                </a:solidFill>
                <a:effectLst/>
                <a:uLnTx/>
                <a:uFillTx/>
                <a:latin typeface="Georgia"/>
                <a:ea typeface="+mn-ea"/>
                <a:cs typeface="+mn-cs"/>
              </a:rPr>
              <a:t>and tailored </a:t>
            </a:r>
            <a:r>
              <a:rPr kumimoji="0" lang="en-US" sz="1867" b="1" i="0" u="none" strike="noStrike" kern="1200" cap="none" spc="0" normalizeH="0" baseline="0" noProof="0" dirty="0">
                <a:ln>
                  <a:noFill/>
                </a:ln>
                <a:solidFill>
                  <a:srgbClr val="00B140"/>
                </a:solidFill>
                <a:effectLst/>
                <a:uLnTx/>
                <a:uFillTx/>
                <a:latin typeface="Georgia"/>
                <a:ea typeface="+mn-ea"/>
                <a:cs typeface="+mn-cs"/>
              </a:rPr>
              <a:t>ESSENTIAL</a:t>
            </a:r>
            <a:r>
              <a:rPr kumimoji="0" lang="en-US" sz="1867" b="0" i="0" u="none" strike="noStrike" kern="1200" cap="none" spc="0" normalizeH="0" baseline="0" noProof="0" dirty="0">
                <a:ln>
                  <a:noFill/>
                </a:ln>
                <a:solidFill>
                  <a:srgbClr val="000000"/>
                </a:solidFill>
                <a:effectLst/>
                <a:uLnTx/>
                <a:uFillTx/>
                <a:latin typeface="Georgia"/>
                <a:ea typeface="+mn-ea"/>
                <a:cs typeface="+mn-cs"/>
              </a:rPr>
              <a:t> and </a:t>
            </a:r>
            <a:r>
              <a:rPr kumimoji="0" lang="en-US" sz="1867" b="1" i="0" u="none" strike="noStrike" kern="1200" cap="none" spc="0" normalizeH="0" baseline="0" noProof="0" dirty="0">
                <a:ln>
                  <a:noFill/>
                </a:ln>
                <a:solidFill>
                  <a:srgbClr val="009CDE"/>
                </a:solidFill>
                <a:effectLst/>
                <a:uLnTx/>
                <a:uFillTx/>
                <a:latin typeface="Georgia"/>
                <a:ea typeface="+mn-ea"/>
                <a:cs typeface="+mn-cs"/>
              </a:rPr>
              <a:t>OPTIMAL</a:t>
            </a:r>
            <a:r>
              <a:rPr kumimoji="0" lang="en-US" sz="1867" b="0" i="0" u="none" strike="noStrike" kern="1200" cap="none" spc="0" normalizeH="0" baseline="0" noProof="0" dirty="0">
                <a:ln>
                  <a:noFill/>
                </a:ln>
                <a:solidFill>
                  <a:srgbClr val="000000"/>
                </a:solidFill>
                <a:effectLst/>
                <a:uLnTx/>
                <a:uFillTx/>
                <a:latin typeface="Georgia"/>
                <a:ea typeface="+mn-ea"/>
                <a:cs typeface="+mn-cs"/>
              </a:rPr>
              <a:t> standards of </a:t>
            </a:r>
            <a:br>
              <a:rPr kumimoji="0" lang="en-US" sz="1867" b="0" i="0" u="none" strike="noStrike" kern="1200" cap="none" spc="0" normalizeH="0" baseline="0" noProof="0" dirty="0">
                <a:ln>
                  <a:noFill/>
                </a:ln>
                <a:solidFill>
                  <a:srgbClr val="000000"/>
                </a:solidFill>
                <a:effectLst/>
                <a:uLnTx/>
                <a:uFillTx/>
                <a:latin typeface="Georgia"/>
                <a:ea typeface="+mn-ea"/>
                <a:cs typeface="+mn-cs"/>
              </a:rPr>
            </a:br>
            <a:r>
              <a:rPr kumimoji="0" lang="en-US" sz="1867" b="0" i="0" u="none" strike="noStrike" kern="1200" cap="none" spc="0" normalizeH="0" baseline="0" noProof="0" dirty="0">
                <a:ln>
                  <a:noFill/>
                </a:ln>
                <a:solidFill>
                  <a:srgbClr val="000000"/>
                </a:solidFill>
                <a:effectLst/>
                <a:uLnTx/>
                <a:uFillTx/>
                <a:latin typeface="Georgia"/>
                <a:ea typeface="+mn-ea"/>
                <a:cs typeface="+mn-cs"/>
              </a:rPr>
              <a:t>care in a practical format that is </a:t>
            </a:r>
            <a:br>
              <a:rPr kumimoji="0" lang="en-US" sz="1867" b="0" i="0" u="none" strike="noStrike" kern="1200" cap="none" spc="0" normalizeH="0" baseline="0" noProof="0" dirty="0">
                <a:ln>
                  <a:noFill/>
                </a:ln>
                <a:solidFill>
                  <a:srgbClr val="000000"/>
                </a:solidFill>
                <a:effectLst/>
                <a:uLnTx/>
                <a:uFillTx/>
                <a:latin typeface="Georgia"/>
                <a:ea typeface="+mn-ea"/>
                <a:cs typeface="+mn-cs"/>
              </a:rPr>
            </a:br>
            <a:r>
              <a:rPr kumimoji="0" lang="en-US" sz="1867" b="0" i="0" u="none" strike="noStrike" kern="1200" cap="none" spc="0" normalizeH="0" baseline="0" noProof="0" dirty="0">
                <a:ln>
                  <a:noFill/>
                </a:ln>
                <a:solidFill>
                  <a:srgbClr val="000000"/>
                </a:solidFill>
                <a:effectLst/>
                <a:uLnTx/>
                <a:uFillTx/>
                <a:latin typeface="Georgia"/>
                <a:ea typeface="+mn-ea"/>
                <a:cs typeface="+mn-cs"/>
              </a:rPr>
              <a:t>easy-to-use particularly in </a:t>
            </a:r>
          </a:p>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867" b="0" i="0" u="none" strike="noStrike" kern="1200" cap="none" spc="0" normalizeH="0" baseline="0" noProof="0" dirty="0">
                <a:ln>
                  <a:noFill/>
                </a:ln>
                <a:solidFill>
                  <a:srgbClr val="000000"/>
                </a:solidFill>
                <a:effectLst/>
                <a:uLnTx/>
                <a:uFillTx/>
                <a:latin typeface="Georgia"/>
                <a:ea typeface="+mn-ea"/>
                <a:cs typeface="+mn-cs"/>
              </a:rPr>
              <a:t>low, but also in high resource settings – by clinicians, but also nurses and community health workers, as appropriate</a:t>
            </a:r>
          </a:p>
        </p:txBody>
      </p:sp>
      <p:sp>
        <p:nvSpPr>
          <p:cNvPr id="2" name="Text Placeholder 7">
            <a:extLst>
              <a:ext uri="{FF2B5EF4-FFF2-40B4-BE49-F238E27FC236}">
                <a16:creationId xmlns:a16="http://schemas.microsoft.com/office/drawing/2014/main" id="{8423589E-4E98-D576-18F5-F3A8782EB5C4}"/>
              </a:ext>
            </a:extLst>
          </p:cNvPr>
          <p:cNvSpPr txBox="1">
            <a:spLocks/>
          </p:cNvSpPr>
          <p:nvPr/>
        </p:nvSpPr>
        <p:spPr>
          <a:xfrm>
            <a:off x="670561" y="6125468"/>
            <a:ext cx="10035538"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1. Unger Thomas, Borghi Claudio, et al. 2020 International Society of Hypertension global hypertension practice guidelines. Journal of Hypertension. 2020;38:982-1004; 2. Unger Thomas, Borghi Claudio, et al. 2020 International Society of Hypertension global hypertension practice guidelines. Hypertension. 2020;75:1334-1357</a:t>
            </a:r>
          </a:p>
        </p:txBody>
      </p:sp>
      <p:sp>
        <p:nvSpPr>
          <p:cNvPr id="13" name="TextBox 12">
            <a:extLst>
              <a:ext uri="{FF2B5EF4-FFF2-40B4-BE49-F238E27FC236}">
                <a16:creationId xmlns:a16="http://schemas.microsoft.com/office/drawing/2014/main" id="{1552E47A-8C14-7059-FD42-531C652050B9}"/>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GLO2246865</a:t>
            </a:r>
          </a:p>
        </p:txBody>
      </p:sp>
    </p:spTree>
    <p:extLst>
      <p:ext uri="{BB962C8B-B14F-4D97-AF65-F5344CB8AC3E}">
        <p14:creationId xmlns:p14="http://schemas.microsoft.com/office/powerpoint/2010/main" val="1725774390"/>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85B45B4E-83A7-A976-7907-D4CD81BC7439}"/>
              </a:ext>
            </a:extLst>
          </p:cNvPr>
          <p:cNvGraphicFramePr>
            <a:graphicFrameLocks noChangeAspect="1"/>
          </p:cNvGraphicFramePr>
          <p:nvPr>
            <p:custDataLst>
              <p:tags r:id="rId1"/>
            </p:custDataLst>
            <p:extLst>
              <p:ext uri="{D42A27DB-BD31-4B8C-83A1-F6EECF244321}">
                <p14:modId xmlns:p14="http://schemas.microsoft.com/office/powerpoint/2010/main" val="288128382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85B45B4E-83A7-A976-7907-D4CD81BC7439}"/>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6B553225-2C21-66CB-A6D6-50656C8BD563}"/>
              </a:ext>
            </a:extLst>
          </p:cNvPr>
          <p:cNvSpPr>
            <a:spLocks noGrp="1"/>
          </p:cNvSpPr>
          <p:nvPr>
            <p:ph type="title"/>
          </p:nvPr>
        </p:nvSpPr>
        <p:spPr/>
        <p:txBody>
          <a:bodyPr vert="horz"/>
          <a:lstStyle/>
          <a:p>
            <a:r>
              <a:rPr lang="en-US" dirty="0"/>
              <a:t>Several reasons need to be considered to identify why the current treatment strategy has failed to achieve better BP control rates (1/2)</a:t>
            </a:r>
          </a:p>
        </p:txBody>
      </p:sp>
      <p:sp>
        <p:nvSpPr>
          <p:cNvPr id="13" name="Rectangle 12">
            <a:extLst>
              <a:ext uri="{FF2B5EF4-FFF2-40B4-BE49-F238E27FC236}">
                <a16:creationId xmlns:a16="http://schemas.microsoft.com/office/drawing/2014/main" id="{1350E4F8-3925-7653-E968-F85B913E85AC}"/>
              </a:ext>
            </a:extLst>
          </p:cNvPr>
          <p:cNvSpPr>
            <a:spLocks noChangeArrowheads="1"/>
          </p:cNvSpPr>
          <p:nvPr/>
        </p:nvSpPr>
        <p:spPr bwMode="auto">
          <a:xfrm>
            <a:off x="834645" y="1905169"/>
            <a:ext cx="5671068" cy="385657"/>
          </a:xfrm>
          <a:prstGeom prst="rect">
            <a:avLst/>
          </a:prstGeom>
          <a:gradFill flip="none" rotWithShape="1">
            <a:gsLst>
              <a:gs pos="0">
                <a:schemeClr val="accent3"/>
              </a:gs>
              <a:gs pos="100000">
                <a:schemeClr val="accent2"/>
              </a:gs>
            </a:gsLst>
            <a:lin ang="0" scaled="1"/>
            <a:tileRect/>
          </a:gradFill>
          <a:ln>
            <a:noFill/>
          </a:ln>
        </p:spPr>
        <p:txBody>
          <a:bodyPr lIns="304800" anchor="ctr"/>
          <a:lstStyle/>
          <a:p>
            <a:pPr marL="0" marR="0" lvl="0" indent="0" algn="l" defTabSz="1219170" rtl="0" eaLnBrk="1" fontAlgn="auto" latinLnBrk="0" hangingPunct="1">
              <a:lnSpc>
                <a:spcPct val="100000"/>
              </a:lnSpc>
              <a:spcBef>
                <a:spcPts val="800"/>
              </a:spcBef>
              <a:spcAft>
                <a:spcPts val="0"/>
              </a:spcAft>
              <a:buClrTx/>
              <a:buSzTx/>
              <a:buFontTx/>
              <a:buNone/>
              <a:tabLst/>
              <a:defRPr/>
            </a:pPr>
            <a:r>
              <a:rPr kumimoji="0" lang="en-US" altLang="es-CR" sz="12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Efficacy of pharmacological therapies</a:t>
            </a:r>
          </a:p>
        </p:txBody>
      </p:sp>
      <p:sp>
        <p:nvSpPr>
          <p:cNvPr id="14" name="Oval 13">
            <a:extLst>
              <a:ext uri="{FF2B5EF4-FFF2-40B4-BE49-F238E27FC236}">
                <a16:creationId xmlns:a16="http://schemas.microsoft.com/office/drawing/2014/main" id="{9B02F646-2829-6F74-CFF2-9CD68B51A420}"/>
              </a:ext>
            </a:extLst>
          </p:cNvPr>
          <p:cNvSpPr/>
          <p:nvPr/>
        </p:nvSpPr>
        <p:spPr>
          <a:xfrm>
            <a:off x="647700" y="1903301"/>
            <a:ext cx="387525" cy="387525"/>
          </a:xfrm>
          <a:prstGeom prst="ellipse">
            <a:avLst/>
          </a:prstGeom>
          <a:gradFill flip="none" rotWithShape="1">
            <a:gsLst>
              <a:gs pos="0">
                <a:schemeClr val="accent3"/>
              </a:gs>
              <a:gs pos="100000">
                <a:schemeClr val="accent2"/>
              </a:gs>
            </a:gsLst>
            <a:lin ang="0" scaled="1"/>
            <a:tileRect/>
          </a:gradFill>
          <a:ln>
            <a:solidFill>
              <a:schemeClr val="bg1"/>
            </a:solidFill>
          </a:ln>
        </p:spPr>
        <p:txBody>
          <a:bodyPr lIns="0" tIns="0" rIns="0" bIns="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Calibri"/>
                <a:ea typeface="+mn-ea"/>
                <a:cs typeface="+mn-cs"/>
              </a:rPr>
              <a:t>1</a:t>
            </a:r>
          </a:p>
        </p:txBody>
      </p:sp>
      <p:sp>
        <p:nvSpPr>
          <p:cNvPr id="15" name="Rectangle 14">
            <a:extLst>
              <a:ext uri="{FF2B5EF4-FFF2-40B4-BE49-F238E27FC236}">
                <a16:creationId xmlns:a16="http://schemas.microsoft.com/office/drawing/2014/main" id="{DD89D106-EE69-A403-4929-EC9360D7DB44}"/>
              </a:ext>
            </a:extLst>
          </p:cNvPr>
          <p:cNvSpPr>
            <a:spLocks/>
          </p:cNvSpPr>
          <p:nvPr/>
        </p:nvSpPr>
        <p:spPr>
          <a:xfrm>
            <a:off x="670560" y="3243308"/>
            <a:ext cx="5803632" cy="481263"/>
          </a:xfrm>
          <a:prstGeom prst="rect">
            <a:avLst/>
          </a:prstGeom>
          <a:solidFill>
            <a:schemeClr val="tx2">
              <a:lumMod val="20000"/>
              <a:lumOff val="80000"/>
              <a:alpha val="40000"/>
            </a:schemeClr>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fr-FR" sz="1200" b="0" i="0" u="none" strike="noStrike" kern="1200" cap="none" spc="0" normalizeH="0" baseline="0" noProof="0">
              <a:ln>
                <a:noFill/>
              </a:ln>
              <a:solidFill>
                <a:prstClr val="white"/>
              </a:solidFill>
              <a:effectLst/>
              <a:uLnTx/>
              <a:uFillTx/>
              <a:latin typeface="Calibri"/>
              <a:ea typeface="+mn-ea"/>
              <a:cs typeface="+mn-cs"/>
            </a:endParaRPr>
          </a:p>
        </p:txBody>
      </p:sp>
      <p:sp>
        <p:nvSpPr>
          <p:cNvPr id="16" name="Rectangle 15">
            <a:extLst>
              <a:ext uri="{FF2B5EF4-FFF2-40B4-BE49-F238E27FC236}">
                <a16:creationId xmlns:a16="http://schemas.microsoft.com/office/drawing/2014/main" id="{F9DD51C3-BD9A-CE3B-4101-87A3039E98E5}"/>
              </a:ext>
            </a:extLst>
          </p:cNvPr>
          <p:cNvSpPr/>
          <p:nvPr/>
        </p:nvSpPr>
        <p:spPr>
          <a:xfrm>
            <a:off x="773076" y="2305924"/>
            <a:ext cx="5732637" cy="147732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2192" rIns="0" rtlCol="0" anchor="t">
            <a:noAutofit/>
          </a:bodyPr>
          <a:lstStyle/>
          <a:p>
            <a:pPr marL="0" marR="0" lvl="1" indent="0" algn="l" defTabSz="1219170" rtl="0" eaLnBrk="1" fontAlgn="auto" latinLnBrk="0" hangingPunct="1">
              <a:lnSpc>
                <a:spcPct val="12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Georgia"/>
                <a:ea typeface="+mn-ea"/>
                <a:cs typeface="+mn-cs"/>
              </a:rPr>
              <a:t>Are the best available treatments, in whatever combination, incapable of controlling BP in most patients? The evidence from RCTs demonstrating that BP control can be achieved in most recruited patients, and that no more than 5–10% of these patients exhibit resistance to the selected treatment </a:t>
            </a:r>
            <a:br>
              <a:rPr kumimoji="0" lang="en-US" sz="1200" b="0" i="0" u="none" strike="noStrike" kern="1200" cap="none" spc="0" normalizeH="0" baseline="0" noProof="0" dirty="0">
                <a:ln>
                  <a:noFill/>
                </a:ln>
                <a:solidFill>
                  <a:srgbClr val="000000"/>
                </a:solidFill>
                <a:effectLst/>
                <a:uLnTx/>
                <a:uFillTx/>
                <a:latin typeface="Georgia"/>
                <a:ea typeface="+mn-ea"/>
                <a:cs typeface="+mn-cs"/>
              </a:rPr>
            </a:br>
            <a:r>
              <a:rPr kumimoji="0" lang="en-US" sz="1200" b="0" i="0" u="none" strike="noStrike" kern="1200" cap="none" spc="0" normalizeH="0" baseline="0" noProof="0" dirty="0">
                <a:ln>
                  <a:noFill/>
                </a:ln>
                <a:solidFill>
                  <a:srgbClr val="000000"/>
                </a:solidFill>
                <a:effectLst/>
                <a:uLnTx/>
                <a:uFillTx/>
                <a:latin typeface="Georgia"/>
                <a:ea typeface="+mn-ea"/>
                <a:cs typeface="+mn-cs"/>
              </a:rPr>
              <a:t>regimen, suggests that ineffective drug therapy is not the source </a:t>
            </a:r>
            <a:br>
              <a:rPr kumimoji="0" lang="en-US" sz="1200" b="0" i="0" u="none" strike="noStrike" kern="1200" cap="none" spc="0" normalizeH="0" baseline="0" noProof="0" dirty="0">
                <a:ln>
                  <a:noFill/>
                </a:ln>
                <a:solidFill>
                  <a:srgbClr val="000000"/>
                </a:solidFill>
                <a:effectLst/>
                <a:uLnTx/>
                <a:uFillTx/>
                <a:latin typeface="Georgia"/>
                <a:ea typeface="+mn-ea"/>
                <a:cs typeface="+mn-cs"/>
              </a:rPr>
            </a:br>
            <a:r>
              <a:rPr kumimoji="0" lang="en-US" sz="1200" b="0" i="0" u="none" strike="noStrike" kern="1200" cap="none" spc="0" normalizeH="0" baseline="0" noProof="0" dirty="0">
                <a:ln>
                  <a:noFill/>
                </a:ln>
                <a:solidFill>
                  <a:srgbClr val="000000"/>
                </a:solidFill>
                <a:effectLst/>
                <a:uLnTx/>
                <a:uFillTx/>
                <a:latin typeface="Georgia"/>
                <a:ea typeface="+mn-ea"/>
                <a:cs typeface="+mn-cs"/>
              </a:rPr>
              <a:t>of the problem</a:t>
            </a:r>
          </a:p>
        </p:txBody>
      </p:sp>
      <p:sp>
        <p:nvSpPr>
          <p:cNvPr id="18" name="Rectangle 17">
            <a:extLst>
              <a:ext uri="{FF2B5EF4-FFF2-40B4-BE49-F238E27FC236}">
                <a16:creationId xmlns:a16="http://schemas.microsoft.com/office/drawing/2014/main" id="{6EDC706C-509D-83F2-6C68-96B531561BBB}"/>
              </a:ext>
            </a:extLst>
          </p:cNvPr>
          <p:cNvSpPr>
            <a:spLocks noChangeArrowheads="1"/>
          </p:cNvSpPr>
          <p:nvPr/>
        </p:nvSpPr>
        <p:spPr bwMode="auto">
          <a:xfrm>
            <a:off x="7172631" y="1905169"/>
            <a:ext cx="4447869" cy="385657"/>
          </a:xfrm>
          <a:prstGeom prst="rect">
            <a:avLst/>
          </a:prstGeom>
          <a:gradFill flip="none" rotWithShape="1">
            <a:gsLst>
              <a:gs pos="0">
                <a:schemeClr val="accent3"/>
              </a:gs>
              <a:gs pos="100000">
                <a:schemeClr val="accent2"/>
              </a:gs>
            </a:gsLst>
            <a:lin ang="0" scaled="1"/>
            <a:tileRect/>
          </a:gradFill>
          <a:ln>
            <a:noFill/>
          </a:ln>
        </p:spPr>
        <p:txBody>
          <a:bodyPr lIns="304800" anchor="ctr"/>
          <a:lstStyle/>
          <a:p>
            <a:pPr marL="0" marR="0" lvl="0" indent="0" algn="l" defTabSz="1219170" rtl="0" eaLnBrk="1" fontAlgn="auto" latinLnBrk="0" hangingPunct="1">
              <a:lnSpc>
                <a:spcPct val="100000"/>
              </a:lnSpc>
              <a:spcBef>
                <a:spcPts val="800"/>
              </a:spcBef>
              <a:spcAft>
                <a:spcPts val="0"/>
              </a:spcAft>
              <a:buClrTx/>
              <a:buSzTx/>
              <a:buFontTx/>
              <a:buNone/>
              <a:tabLst/>
              <a:defRPr/>
            </a:pPr>
            <a:r>
              <a:rPr kumimoji="0" lang="en-US" altLang="es-CR" sz="12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Physician or treatment inertia</a:t>
            </a:r>
          </a:p>
        </p:txBody>
      </p:sp>
      <p:sp>
        <p:nvSpPr>
          <p:cNvPr id="19" name="Oval 18">
            <a:extLst>
              <a:ext uri="{FF2B5EF4-FFF2-40B4-BE49-F238E27FC236}">
                <a16:creationId xmlns:a16="http://schemas.microsoft.com/office/drawing/2014/main" id="{2305DAF4-6014-A320-D28E-56F51E598A46}"/>
              </a:ext>
            </a:extLst>
          </p:cNvPr>
          <p:cNvSpPr/>
          <p:nvPr/>
        </p:nvSpPr>
        <p:spPr>
          <a:xfrm>
            <a:off x="6968626" y="1903301"/>
            <a:ext cx="387525" cy="387525"/>
          </a:xfrm>
          <a:prstGeom prst="ellipse">
            <a:avLst/>
          </a:prstGeom>
          <a:gradFill flip="none" rotWithShape="1">
            <a:gsLst>
              <a:gs pos="0">
                <a:schemeClr val="accent3"/>
              </a:gs>
              <a:gs pos="100000">
                <a:schemeClr val="accent2"/>
              </a:gs>
            </a:gsLst>
            <a:lin ang="0" scaled="1"/>
            <a:tileRect/>
          </a:gradFill>
          <a:ln>
            <a:solidFill>
              <a:schemeClr val="bg1"/>
            </a:solidFill>
          </a:ln>
        </p:spPr>
        <p:txBody>
          <a:bodyPr lIns="0" tIns="0" rIns="0" bIns="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Calibri"/>
                <a:ea typeface="+mn-ea"/>
                <a:cs typeface="+mn-cs"/>
              </a:rPr>
              <a:t>2</a:t>
            </a:r>
          </a:p>
        </p:txBody>
      </p:sp>
      <p:sp>
        <p:nvSpPr>
          <p:cNvPr id="20" name="Rectangle 19">
            <a:extLst>
              <a:ext uri="{FF2B5EF4-FFF2-40B4-BE49-F238E27FC236}">
                <a16:creationId xmlns:a16="http://schemas.microsoft.com/office/drawing/2014/main" id="{917F2569-6D40-8D17-04B2-4E1307235956}"/>
              </a:ext>
            </a:extLst>
          </p:cNvPr>
          <p:cNvSpPr>
            <a:spLocks/>
          </p:cNvSpPr>
          <p:nvPr/>
        </p:nvSpPr>
        <p:spPr>
          <a:xfrm>
            <a:off x="6998136" y="2802791"/>
            <a:ext cx="4622364" cy="433169"/>
          </a:xfrm>
          <a:prstGeom prst="rect">
            <a:avLst/>
          </a:prstGeom>
          <a:solidFill>
            <a:schemeClr val="tx2">
              <a:lumMod val="20000"/>
              <a:lumOff val="80000"/>
              <a:alpha val="40000"/>
            </a:schemeClr>
          </a:solidFill>
          <a:ln w="12700">
            <a:solidFill>
              <a:schemeClr val="tx2"/>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AU" sz="1200" b="0" i="0" u="none" strike="noStrike" kern="1200" cap="none" spc="0" normalizeH="0" baseline="0" noProof="0">
              <a:ln>
                <a:noFill/>
              </a:ln>
              <a:solidFill>
                <a:srgbClr val="000000"/>
              </a:solidFill>
              <a:effectLst/>
              <a:uLnTx/>
              <a:uFillTx/>
              <a:latin typeface="Calibri"/>
              <a:ea typeface="+mn-ea"/>
              <a:cs typeface="+mn-cs"/>
            </a:endParaRPr>
          </a:p>
        </p:txBody>
      </p:sp>
      <p:sp>
        <p:nvSpPr>
          <p:cNvPr id="21" name="Rectangle 20">
            <a:extLst>
              <a:ext uri="{FF2B5EF4-FFF2-40B4-BE49-F238E27FC236}">
                <a16:creationId xmlns:a16="http://schemas.microsoft.com/office/drawing/2014/main" id="{5043CF67-181D-3EA1-72CF-8D0FE881D922}"/>
              </a:ext>
            </a:extLst>
          </p:cNvPr>
          <p:cNvSpPr>
            <a:spLocks/>
          </p:cNvSpPr>
          <p:nvPr/>
        </p:nvSpPr>
        <p:spPr>
          <a:xfrm>
            <a:off x="7082974" y="2305924"/>
            <a:ext cx="4537526" cy="9589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2192" rIns="0" rtlCol="0" anchor="t">
            <a:spAutoFit/>
          </a:bodyPr>
          <a:lstStyle/>
          <a:p>
            <a:pPr marL="0" marR="0" lvl="1" indent="0" algn="l" defTabSz="1219170" rtl="0" eaLnBrk="1" fontAlgn="auto" latinLnBrk="0" hangingPunct="1">
              <a:lnSpc>
                <a:spcPct val="12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Georgia"/>
                <a:ea typeface="+mn-ea"/>
                <a:cs typeface="+mn-cs"/>
              </a:rPr>
              <a:t>(I.e., failure to adequately </a:t>
            </a:r>
            <a:r>
              <a:rPr kumimoji="0" lang="en-US" sz="1200" b="0" i="0" u="none" strike="noStrike" kern="1200" cap="none" spc="0" normalizeH="0" baseline="0" noProof="0" dirty="0" err="1">
                <a:ln>
                  <a:noFill/>
                </a:ln>
                <a:solidFill>
                  <a:srgbClr val="000000"/>
                </a:solidFill>
                <a:effectLst/>
                <a:uLnTx/>
                <a:uFillTx/>
                <a:latin typeface="Georgia"/>
                <a:ea typeface="+mn-ea"/>
                <a:cs typeface="+mn-cs"/>
              </a:rPr>
              <a:t>uptitrate</a:t>
            </a:r>
            <a:r>
              <a:rPr kumimoji="0" lang="en-US" sz="1200" b="0" i="0" u="none" strike="noStrike" kern="1200" cap="none" spc="0" normalizeH="0" baseline="0" noProof="0" dirty="0">
                <a:ln>
                  <a:noFill/>
                </a:ln>
                <a:solidFill>
                  <a:srgbClr val="000000"/>
                </a:solidFill>
                <a:effectLst/>
                <a:uLnTx/>
                <a:uFillTx/>
                <a:latin typeface="Georgia"/>
                <a:ea typeface="+mn-ea"/>
                <a:cs typeface="+mn-cs"/>
              </a:rPr>
              <a:t> treatment). Evidence suggests that inertia. contributes to suboptimal BP control, </a:t>
            </a:r>
            <a:br>
              <a:rPr kumimoji="0" lang="en-US" sz="1200" b="0" i="0" u="none" strike="noStrike" kern="1200" cap="none" spc="0" normalizeH="0" baseline="0" noProof="0" dirty="0">
                <a:ln>
                  <a:noFill/>
                </a:ln>
                <a:solidFill>
                  <a:srgbClr val="000000"/>
                </a:solidFill>
                <a:effectLst/>
                <a:uLnTx/>
                <a:uFillTx/>
                <a:latin typeface="Georgia"/>
                <a:ea typeface="+mn-ea"/>
                <a:cs typeface="+mn-cs"/>
              </a:rPr>
            </a:br>
            <a:r>
              <a:rPr kumimoji="0" lang="en-US" sz="1200" b="0" i="0" u="none" strike="noStrike" kern="1200" cap="none" spc="0" normalizeH="0" baseline="0" noProof="0" dirty="0">
                <a:ln>
                  <a:noFill/>
                </a:ln>
                <a:solidFill>
                  <a:srgbClr val="000000"/>
                </a:solidFill>
                <a:effectLst/>
                <a:uLnTx/>
                <a:uFillTx/>
                <a:latin typeface="Georgia"/>
                <a:ea typeface="+mn-ea"/>
                <a:cs typeface="+mn-cs"/>
              </a:rPr>
              <a:t>with many patients remaining on monotherapy and/or suboptimal doses, despite inadequate BP control</a:t>
            </a:r>
          </a:p>
        </p:txBody>
      </p:sp>
      <p:sp>
        <p:nvSpPr>
          <p:cNvPr id="23" name="Rectangle 22">
            <a:extLst>
              <a:ext uri="{FF2B5EF4-FFF2-40B4-BE49-F238E27FC236}">
                <a16:creationId xmlns:a16="http://schemas.microsoft.com/office/drawing/2014/main" id="{2D113CCC-5E1B-372C-D1FE-598E7D62DADF}"/>
              </a:ext>
            </a:extLst>
          </p:cNvPr>
          <p:cNvSpPr>
            <a:spLocks noChangeArrowheads="1"/>
          </p:cNvSpPr>
          <p:nvPr/>
        </p:nvSpPr>
        <p:spPr bwMode="auto">
          <a:xfrm>
            <a:off x="833818" y="3889226"/>
            <a:ext cx="5671895" cy="385657"/>
          </a:xfrm>
          <a:prstGeom prst="rect">
            <a:avLst/>
          </a:prstGeom>
          <a:gradFill flip="none" rotWithShape="1">
            <a:gsLst>
              <a:gs pos="0">
                <a:schemeClr val="accent3"/>
              </a:gs>
              <a:gs pos="100000">
                <a:schemeClr val="accent2"/>
              </a:gs>
            </a:gsLst>
            <a:lin ang="0" scaled="1"/>
            <a:tileRect/>
          </a:gradFill>
          <a:ln>
            <a:noFill/>
          </a:ln>
        </p:spPr>
        <p:txBody>
          <a:bodyPr lIns="304800" anchor="ctr"/>
          <a:lstStyle/>
          <a:p>
            <a:pPr marL="0" marR="0" lvl="0" indent="0" algn="l" defTabSz="1219170" rtl="0" eaLnBrk="1" fontAlgn="auto" latinLnBrk="0" hangingPunct="1">
              <a:lnSpc>
                <a:spcPct val="100000"/>
              </a:lnSpc>
              <a:spcBef>
                <a:spcPts val="800"/>
              </a:spcBef>
              <a:spcAft>
                <a:spcPts val="0"/>
              </a:spcAft>
              <a:buClrTx/>
              <a:buSzTx/>
              <a:buFontTx/>
              <a:buNone/>
              <a:tabLst/>
              <a:defRPr/>
            </a:pPr>
            <a:r>
              <a:rPr kumimoji="0" lang="en-US" altLang="es-CR" sz="12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Patient adherence to treatment</a:t>
            </a:r>
          </a:p>
        </p:txBody>
      </p:sp>
      <p:sp>
        <p:nvSpPr>
          <p:cNvPr id="24" name="Oval 23">
            <a:extLst>
              <a:ext uri="{FF2B5EF4-FFF2-40B4-BE49-F238E27FC236}">
                <a16:creationId xmlns:a16="http://schemas.microsoft.com/office/drawing/2014/main" id="{DC68FD60-F1A2-FC1B-2597-4C13042DFE65}"/>
              </a:ext>
            </a:extLst>
          </p:cNvPr>
          <p:cNvSpPr/>
          <p:nvPr/>
        </p:nvSpPr>
        <p:spPr>
          <a:xfrm>
            <a:off x="647700" y="3887358"/>
            <a:ext cx="387525" cy="387525"/>
          </a:xfrm>
          <a:prstGeom prst="ellipse">
            <a:avLst/>
          </a:prstGeom>
          <a:gradFill flip="none" rotWithShape="1">
            <a:gsLst>
              <a:gs pos="0">
                <a:schemeClr val="accent3"/>
              </a:gs>
              <a:gs pos="100000">
                <a:schemeClr val="accent2"/>
              </a:gs>
            </a:gsLst>
            <a:lin ang="0" scaled="1"/>
            <a:tileRect/>
          </a:gradFill>
          <a:ln>
            <a:solidFill>
              <a:schemeClr val="bg1"/>
            </a:solidFill>
          </a:ln>
        </p:spPr>
        <p:txBody>
          <a:bodyPr lIns="0" tIns="0" rIns="0" bIns="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Calibri"/>
                <a:ea typeface="+mn-ea"/>
                <a:cs typeface="+mn-cs"/>
              </a:rPr>
              <a:t>3</a:t>
            </a:r>
          </a:p>
        </p:txBody>
      </p:sp>
      <p:sp>
        <p:nvSpPr>
          <p:cNvPr id="25" name="Rectangle 24">
            <a:extLst>
              <a:ext uri="{FF2B5EF4-FFF2-40B4-BE49-F238E27FC236}">
                <a16:creationId xmlns:a16="http://schemas.microsoft.com/office/drawing/2014/main" id="{A37D12E6-14C5-2106-7533-4529D5C9B9D0}"/>
              </a:ext>
            </a:extLst>
          </p:cNvPr>
          <p:cNvSpPr>
            <a:spLocks/>
          </p:cNvSpPr>
          <p:nvPr/>
        </p:nvSpPr>
        <p:spPr>
          <a:xfrm>
            <a:off x="708043" y="5224245"/>
            <a:ext cx="5766150" cy="668555"/>
          </a:xfrm>
          <a:prstGeom prst="rect">
            <a:avLst/>
          </a:prstGeom>
          <a:solidFill>
            <a:schemeClr val="tx2">
              <a:lumMod val="20000"/>
              <a:lumOff val="80000"/>
              <a:alpha val="40000"/>
            </a:schemeClr>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fr-FR" sz="1200" b="0" i="0" u="none" strike="noStrike" kern="1200" cap="none" spc="0" normalizeH="0" baseline="0" noProof="0">
              <a:ln>
                <a:noFill/>
              </a:ln>
              <a:solidFill>
                <a:prstClr val="white"/>
              </a:solidFill>
              <a:effectLst/>
              <a:uLnTx/>
              <a:uFillTx/>
              <a:latin typeface="Calibri"/>
              <a:ea typeface="+mn-ea"/>
              <a:cs typeface="+mn-cs"/>
            </a:endParaRPr>
          </a:p>
        </p:txBody>
      </p:sp>
      <p:sp>
        <p:nvSpPr>
          <p:cNvPr id="26" name="Rectangle 25">
            <a:extLst>
              <a:ext uri="{FF2B5EF4-FFF2-40B4-BE49-F238E27FC236}">
                <a16:creationId xmlns:a16="http://schemas.microsoft.com/office/drawing/2014/main" id="{1546EB17-D7DB-501B-3984-82C788485DA3}"/>
              </a:ext>
            </a:extLst>
          </p:cNvPr>
          <p:cNvSpPr/>
          <p:nvPr/>
        </p:nvSpPr>
        <p:spPr>
          <a:xfrm>
            <a:off x="773077" y="4289981"/>
            <a:ext cx="5732636" cy="157358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2192" rIns="0" rtlCol="0" anchor="t">
            <a:noAutofit/>
          </a:bodyPr>
          <a:lstStyle/>
          <a:p>
            <a:pPr marL="0" marR="0" lvl="1" indent="0" algn="l" defTabSz="1219170" rtl="0" eaLnBrk="1" fontAlgn="auto" latinLnBrk="0" hangingPunct="1">
              <a:lnSpc>
                <a:spcPct val="12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Georgia"/>
                <a:ea typeface="+mn-ea"/>
                <a:cs typeface="+mn-cs"/>
              </a:rPr>
              <a:t>Evidence is accumulating that adherence is a much more important factor than previously recognized. Studies using urine or blood assays for the presence or absence of medication have shown that adherence to treatment is low. This is supported by studies in the general population in which </a:t>
            </a:r>
            <a:br>
              <a:rPr kumimoji="0" lang="en-US" sz="1200" b="0" i="0" u="none" strike="noStrike" kern="1200" cap="none" spc="0" normalizeH="0" baseline="0" noProof="0" dirty="0">
                <a:ln>
                  <a:noFill/>
                </a:ln>
                <a:solidFill>
                  <a:srgbClr val="000000"/>
                </a:solidFill>
                <a:effectLst/>
                <a:uLnTx/>
                <a:uFillTx/>
                <a:latin typeface="Georgia"/>
                <a:ea typeface="+mn-ea"/>
                <a:cs typeface="+mn-cs"/>
              </a:rPr>
            </a:br>
            <a:r>
              <a:rPr kumimoji="0" lang="en-US" sz="1200" b="0" i="0" u="none" strike="noStrike" kern="1200" cap="none" spc="0" normalizeH="0" baseline="0" noProof="0" dirty="0">
                <a:ln>
                  <a:noFill/>
                </a:ln>
                <a:solidFill>
                  <a:srgbClr val="000000"/>
                </a:solidFill>
                <a:effectLst/>
                <a:uLnTx/>
                <a:uFillTx/>
                <a:latin typeface="Georgia"/>
                <a:ea typeface="+mn-ea"/>
                <a:cs typeface="+mn-cs"/>
              </a:rPr>
              <a:t>adherence to treatment, based on prescription refilling, was &lt;50% of the treatment in half of the patients. Poor adherence has also been shown to be associated with increased cardiovascular risk in various studies</a:t>
            </a:r>
          </a:p>
        </p:txBody>
      </p:sp>
      <p:sp>
        <p:nvSpPr>
          <p:cNvPr id="28" name="Rectangle 27">
            <a:extLst>
              <a:ext uri="{FF2B5EF4-FFF2-40B4-BE49-F238E27FC236}">
                <a16:creationId xmlns:a16="http://schemas.microsoft.com/office/drawing/2014/main" id="{408ECF96-1FE9-39C5-FF10-E208C82A0DFB}"/>
              </a:ext>
            </a:extLst>
          </p:cNvPr>
          <p:cNvSpPr>
            <a:spLocks noChangeArrowheads="1"/>
          </p:cNvSpPr>
          <p:nvPr/>
        </p:nvSpPr>
        <p:spPr bwMode="auto">
          <a:xfrm>
            <a:off x="7172694" y="3889226"/>
            <a:ext cx="4447806" cy="385657"/>
          </a:xfrm>
          <a:prstGeom prst="rect">
            <a:avLst/>
          </a:prstGeom>
          <a:gradFill flip="none" rotWithShape="1">
            <a:gsLst>
              <a:gs pos="0">
                <a:schemeClr val="accent3"/>
              </a:gs>
              <a:gs pos="100000">
                <a:schemeClr val="accent2"/>
              </a:gs>
            </a:gsLst>
            <a:lin ang="0" scaled="1"/>
            <a:tileRect/>
          </a:gradFill>
          <a:ln>
            <a:noFill/>
          </a:ln>
        </p:spPr>
        <p:txBody>
          <a:bodyPr lIns="304800" anchor="ctr"/>
          <a:lstStyle/>
          <a:p>
            <a:pPr marL="0" marR="0" lvl="0" indent="0" algn="l" defTabSz="1219170" rtl="0" eaLnBrk="1" fontAlgn="auto" latinLnBrk="0" hangingPunct="1">
              <a:lnSpc>
                <a:spcPct val="100000"/>
              </a:lnSpc>
              <a:spcBef>
                <a:spcPts val="800"/>
              </a:spcBef>
              <a:spcAft>
                <a:spcPts val="0"/>
              </a:spcAft>
              <a:buClrTx/>
              <a:buSzTx/>
              <a:buFontTx/>
              <a:buNone/>
              <a:tabLst/>
              <a:defRPr/>
            </a:pPr>
            <a:r>
              <a:rPr kumimoji="0" lang="en-US" altLang="es-CR" sz="12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Insufficient use of combination treatment</a:t>
            </a:r>
          </a:p>
        </p:txBody>
      </p:sp>
      <p:sp>
        <p:nvSpPr>
          <p:cNvPr id="29" name="Oval 28">
            <a:extLst>
              <a:ext uri="{FF2B5EF4-FFF2-40B4-BE49-F238E27FC236}">
                <a16:creationId xmlns:a16="http://schemas.microsoft.com/office/drawing/2014/main" id="{DED21607-CE5E-17EA-0D4D-15BA5507B579}"/>
              </a:ext>
            </a:extLst>
          </p:cNvPr>
          <p:cNvSpPr/>
          <p:nvPr/>
        </p:nvSpPr>
        <p:spPr>
          <a:xfrm>
            <a:off x="6968626" y="3887358"/>
            <a:ext cx="387525" cy="387525"/>
          </a:xfrm>
          <a:prstGeom prst="ellipse">
            <a:avLst/>
          </a:prstGeom>
          <a:gradFill flip="none" rotWithShape="1">
            <a:gsLst>
              <a:gs pos="0">
                <a:schemeClr val="accent3"/>
              </a:gs>
              <a:gs pos="100000">
                <a:schemeClr val="accent2"/>
              </a:gs>
            </a:gsLst>
            <a:lin ang="0" scaled="1"/>
            <a:tileRect/>
          </a:gradFill>
          <a:ln>
            <a:solidFill>
              <a:schemeClr val="bg1"/>
            </a:solidFill>
          </a:ln>
        </p:spPr>
        <p:txBody>
          <a:bodyPr lIns="0" tIns="0" rIns="0" bIns="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Calibri"/>
                <a:ea typeface="+mn-ea"/>
                <a:cs typeface="+mn-cs"/>
              </a:rPr>
              <a:t>4</a:t>
            </a:r>
          </a:p>
        </p:txBody>
      </p:sp>
      <p:sp>
        <p:nvSpPr>
          <p:cNvPr id="30" name="Rectangle 29">
            <a:extLst>
              <a:ext uri="{FF2B5EF4-FFF2-40B4-BE49-F238E27FC236}">
                <a16:creationId xmlns:a16="http://schemas.microsoft.com/office/drawing/2014/main" id="{E28F9C92-3185-AB3F-D708-76A1FBE0D167}"/>
              </a:ext>
            </a:extLst>
          </p:cNvPr>
          <p:cNvSpPr>
            <a:spLocks/>
          </p:cNvSpPr>
          <p:nvPr/>
        </p:nvSpPr>
        <p:spPr>
          <a:xfrm>
            <a:off x="6998136" y="5224245"/>
            <a:ext cx="4622364" cy="668555"/>
          </a:xfrm>
          <a:prstGeom prst="rect">
            <a:avLst/>
          </a:prstGeom>
          <a:solidFill>
            <a:schemeClr val="tx2">
              <a:lumMod val="20000"/>
              <a:lumOff val="80000"/>
              <a:alpha val="40000"/>
            </a:schemeClr>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fr-FR"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Rectangle 30">
            <a:extLst>
              <a:ext uri="{FF2B5EF4-FFF2-40B4-BE49-F238E27FC236}">
                <a16:creationId xmlns:a16="http://schemas.microsoft.com/office/drawing/2014/main" id="{36AB0293-0AB6-AD6B-0D5A-B85AFA304AAE}"/>
              </a:ext>
            </a:extLst>
          </p:cNvPr>
          <p:cNvSpPr>
            <a:spLocks/>
          </p:cNvSpPr>
          <p:nvPr/>
        </p:nvSpPr>
        <p:spPr>
          <a:xfrm>
            <a:off x="7082974" y="4289981"/>
            <a:ext cx="4537526" cy="162377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2192" rIns="0" rtlCol="0" anchor="t">
            <a:spAutoFit/>
          </a:bodyPr>
          <a:lstStyle/>
          <a:p>
            <a:pPr marL="0" marR="0" lvl="1" indent="0" algn="l" defTabSz="1219170" rtl="0" eaLnBrk="1" fontAlgn="auto" latinLnBrk="0" hangingPunct="1">
              <a:lnSpc>
                <a:spcPct val="12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Georgia"/>
                <a:ea typeface="+mn-ea"/>
                <a:cs typeface="+mn-cs"/>
              </a:rPr>
              <a:t>BP is a multiregulated variable depending on many compensating pathways. Consequently, combinations of drugs, working through different mechanisms, are required to reduce BP in most people with hypertension. Thus, </a:t>
            </a:r>
            <a:br>
              <a:rPr kumimoji="0" lang="en-US" sz="1200" b="0" i="0" u="none" strike="noStrike" kern="1200" cap="none" spc="0" normalizeH="0" baseline="0" noProof="0" dirty="0">
                <a:ln>
                  <a:noFill/>
                </a:ln>
                <a:solidFill>
                  <a:srgbClr val="000000"/>
                </a:solidFill>
                <a:effectLst/>
                <a:uLnTx/>
                <a:uFillTx/>
                <a:latin typeface="Georgia"/>
                <a:ea typeface="+mn-ea"/>
                <a:cs typeface="+mn-cs"/>
              </a:rPr>
            </a:br>
            <a:r>
              <a:rPr kumimoji="0" lang="en-US" sz="1200" b="0" i="0" u="none" strike="noStrike" kern="1200" cap="none" spc="0" normalizeH="0" baseline="0" noProof="0" dirty="0">
                <a:ln>
                  <a:noFill/>
                </a:ln>
                <a:solidFill>
                  <a:srgbClr val="000000"/>
                </a:solidFill>
                <a:effectLst/>
                <a:uLnTx/>
                <a:uFillTx/>
                <a:latin typeface="Georgia"/>
                <a:ea typeface="+mn-ea"/>
                <a:cs typeface="+mn-cs"/>
              </a:rPr>
              <a:t>monotherapy is likely to be inadequate therapy in most patients. Indeed, almost all patients in RCTs have required combinations of drugs to control their BP</a:t>
            </a:r>
          </a:p>
        </p:txBody>
      </p:sp>
      <p:sp>
        <p:nvSpPr>
          <p:cNvPr id="3" name="Text Placeholder 7">
            <a:extLst>
              <a:ext uri="{FF2B5EF4-FFF2-40B4-BE49-F238E27FC236}">
                <a16:creationId xmlns:a16="http://schemas.microsoft.com/office/drawing/2014/main" id="{46D88FB0-BEEA-69CB-AA90-AD888F30B948}"/>
              </a:ext>
            </a:extLst>
          </p:cNvPr>
          <p:cNvSpPr txBox="1">
            <a:spLocks/>
          </p:cNvSpPr>
          <p:nvPr/>
        </p:nvSpPr>
        <p:spPr>
          <a:xfrm>
            <a:off x="670560" y="6125468"/>
            <a:ext cx="10035538"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Williams Bryan, Giuseppe Mancia, et al. 2018 ESC/ESH Guidelines for the management of arterial hypertension: The Task Force for the management of arterial hypertension of the European Society of Cardiology and the European Society of Hypertension. Journal of Hypertension. 2018;36:1953-2041</a:t>
            </a:r>
          </a:p>
        </p:txBody>
      </p:sp>
      <p:sp>
        <p:nvSpPr>
          <p:cNvPr id="6" name="TextBox 5">
            <a:extLst>
              <a:ext uri="{FF2B5EF4-FFF2-40B4-BE49-F238E27FC236}">
                <a16:creationId xmlns:a16="http://schemas.microsoft.com/office/drawing/2014/main" id="{D9588F01-3BAA-D6D4-9582-510C3E085695}"/>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GLO2246865</a:t>
            </a:r>
          </a:p>
        </p:txBody>
      </p:sp>
    </p:spTree>
    <p:extLst>
      <p:ext uri="{BB962C8B-B14F-4D97-AF65-F5344CB8AC3E}">
        <p14:creationId xmlns:p14="http://schemas.microsoft.com/office/powerpoint/2010/main" val="3510090698"/>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D4C0077-4D0D-8173-E811-DD91861855C9}"/>
            </a:ext>
          </a:extLst>
        </p:cNvPr>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C09B0401-40BE-1B2D-BB5C-FDD28512607C}"/>
              </a:ext>
            </a:extLst>
          </p:cNvPr>
          <p:cNvGraphicFramePr>
            <a:graphicFrameLocks noChangeAspect="1"/>
          </p:cNvGraphicFramePr>
          <p:nvPr>
            <p:custDataLst>
              <p:tags r:id="rId1"/>
            </p:custDataLst>
            <p:extLst>
              <p:ext uri="{D42A27DB-BD31-4B8C-83A1-F6EECF244321}">
                <p14:modId xmlns:p14="http://schemas.microsoft.com/office/powerpoint/2010/main" val="425971266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C09B0401-40BE-1B2D-BB5C-FDD28512607C}"/>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2E0F546F-E49A-9608-EB1C-E8ED8C80E72E}"/>
              </a:ext>
            </a:extLst>
          </p:cNvPr>
          <p:cNvSpPr>
            <a:spLocks noGrp="1"/>
          </p:cNvSpPr>
          <p:nvPr>
            <p:ph type="title"/>
          </p:nvPr>
        </p:nvSpPr>
        <p:spPr/>
        <p:txBody>
          <a:bodyPr vert="horz"/>
          <a:lstStyle/>
          <a:p>
            <a:r>
              <a:rPr lang="en-US" dirty="0"/>
              <a:t>Several reasons need to be considered to identify why the current treatment strategy has failed to achieve better BP control rates (2/2)</a:t>
            </a:r>
          </a:p>
        </p:txBody>
      </p:sp>
      <p:sp>
        <p:nvSpPr>
          <p:cNvPr id="13" name="Rectangle 12">
            <a:extLst>
              <a:ext uri="{FF2B5EF4-FFF2-40B4-BE49-F238E27FC236}">
                <a16:creationId xmlns:a16="http://schemas.microsoft.com/office/drawing/2014/main" id="{A938744D-1CFC-B6EB-B048-D56D364FA178}"/>
              </a:ext>
            </a:extLst>
          </p:cNvPr>
          <p:cNvSpPr>
            <a:spLocks noChangeArrowheads="1"/>
          </p:cNvSpPr>
          <p:nvPr/>
        </p:nvSpPr>
        <p:spPr bwMode="auto">
          <a:xfrm>
            <a:off x="834645" y="1905169"/>
            <a:ext cx="5671068" cy="385657"/>
          </a:xfrm>
          <a:prstGeom prst="rect">
            <a:avLst/>
          </a:prstGeom>
          <a:gradFill flip="none" rotWithShape="1">
            <a:gsLst>
              <a:gs pos="0">
                <a:schemeClr val="accent3"/>
              </a:gs>
              <a:gs pos="100000">
                <a:schemeClr val="accent2"/>
              </a:gs>
            </a:gsLst>
            <a:lin ang="0" scaled="1"/>
            <a:tileRect/>
          </a:gradFill>
          <a:ln>
            <a:noFill/>
          </a:ln>
        </p:spPr>
        <p:txBody>
          <a:bodyPr lIns="304800" anchor="ctr"/>
          <a:lstStyle/>
          <a:p>
            <a:pPr marL="0" marR="0" lvl="0" indent="0" algn="l" defTabSz="1219170" rtl="0" eaLnBrk="1" fontAlgn="auto" latinLnBrk="0" hangingPunct="1">
              <a:lnSpc>
                <a:spcPct val="100000"/>
              </a:lnSpc>
              <a:spcBef>
                <a:spcPts val="800"/>
              </a:spcBef>
              <a:spcAft>
                <a:spcPts val="0"/>
              </a:spcAft>
              <a:buClrTx/>
              <a:buSzTx/>
              <a:buFontTx/>
              <a:buNone/>
              <a:tabLst/>
              <a:defRPr/>
            </a:pPr>
            <a:r>
              <a:rPr kumimoji="0" lang="en-US" altLang="es-CR" sz="12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Complexity of current treatment strategies</a:t>
            </a:r>
          </a:p>
        </p:txBody>
      </p:sp>
      <p:sp>
        <p:nvSpPr>
          <p:cNvPr id="14" name="Oval 13">
            <a:extLst>
              <a:ext uri="{FF2B5EF4-FFF2-40B4-BE49-F238E27FC236}">
                <a16:creationId xmlns:a16="http://schemas.microsoft.com/office/drawing/2014/main" id="{DCF41801-FA3D-79AB-C0EB-6B251802DB0B}"/>
              </a:ext>
            </a:extLst>
          </p:cNvPr>
          <p:cNvSpPr/>
          <p:nvPr/>
        </p:nvSpPr>
        <p:spPr>
          <a:xfrm>
            <a:off x="647700" y="1903301"/>
            <a:ext cx="387525" cy="387525"/>
          </a:xfrm>
          <a:prstGeom prst="ellipse">
            <a:avLst/>
          </a:prstGeom>
          <a:gradFill flip="none" rotWithShape="1">
            <a:gsLst>
              <a:gs pos="0">
                <a:schemeClr val="accent3"/>
              </a:gs>
              <a:gs pos="100000">
                <a:schemeClr val="accent2"/>
              </a:gs>
            </a:gsLst>
            <a:lin ang="0" scaled="1"/>
            <a:tileRect/>
          </a:gradFill>
          <a:ln>
            <a:solidFill>
              <a:schemeClr val="bg1"/>
            </a:solidFill>
          </a:ln>
        </p:spPr>
        <p:txBody>
          <a:bodyPr lIns="0" tIns="0" rIns="0" bIns="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Calibri"/>
                <a:ea typeface="+mn-ea"/>
                <a:cs typeface="+mn-cs"/>
              </a:rPr>
              <a:t>5</a:t>
            </a:r>
          </a:p>
        </p:txBody>
      </p:sp>
      <p:sp>
        <p:nvSpPr>
          <p:cNvPr id="15" name="Rectangle 14">
            <a:extLst>
              <a:ext uri="{FF2B5EF4-FFF2-40B4-BE49-F238E27FC236}">
                <a16:creationId xmlns:a16="http://schemas.microsoft.com/office/drawing/2014/main" id="{B9DEF3B8-5C0D-A701-4FCC-864DAD3252EC}"/>
              </a:ext>
            </a:extLst>
          </p:cNvPr>
          <p:cNvSpPr>
            <a:spLocks/>
          </p:cNvSpPr>
          <p:nvPr/>
        </p:nvSpPr>
        <p:spPr>
          <a:xfrm>
            <a:off x="670560" y="3243308"/>
            <a:ext cx="5803632" cy="668292"/>
          </a:xfrm>
          <a:prstGeom prst="rect">
            <a:avLst/>
          </a:prstGeom>
          <a:solidFill>
            <a:schemeClr val="tx2">
              <a:lumMod val="20000"/>
              <a:lumOff val="80000"/>
              <a:alpha val="40000"/>
            </a:schemeClr>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fr-FR" sz="1200" b="0" i="0" u="none" strike="noStrike" kern="1200" cap="none" spc="0" normalizeH="0" baseline="0" noProof="0">
              <a:ln>
                <a:noFill/>
              </a:ln>
              <a:solidFill>
                <a:prstClr val="white"/>
              </a:solidFill>
              <a:effectLst/>
              <a:uLnTx/>
              <a:uFillTx/>
              <a:latin typeface="Calibri"/>
              <a:ea typeface="+mn-ea"/>
              <a:cs typeface="+mn-cs"/>
            </a:endParaRPr>
          </a:p>
        </p:txBody>
      </p:sp>
      <p:sp>
        <p:nvSpPr>
          <p:cNvPr id="16" name="Rectangle 15">
            <a:extLst>
              <a:ext uri="{FF2B5EF4-FFF2-40B4-BE49-F238E27FC236}">
                <a16:creationId xmlns:a16="http://schemas.microsoft.com/office/drawing/2014/main" id="{6E773B8F-6925-11BD-D96D-45667016EDB4}"/>
              </a:ext>
            </a:extLst>
          </p:cNvPr>
          <p:cNvSpPr/>
          <p:nvPr/>
        </p:nvSpPr>
        <p:spPr>
          <a:xfrm>
            <a:off x="773076" y="2305924"/>
            <a:ext cx="5732637" cy="147732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2192" rIns="0" rtlCol="0" anchor="t">
            <a:noAutofit/>
          </a:bodyPr>
          <a:lstStyle/>
          <a:p>
            <a:pPr marL="0" marR="0" lvl="1" indent="0" algn="l" defTabSz="1219170" rtl="0" eaLnBrk="1" fontAlgn="auto" latinLnBrk="0" hangingPunct="1">
              <a:lnSpc>
                <a:spcPct val="12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Georgia"/>
                <a:ea typeface="+mn-ea"/>
                <a:cs typeface="+mn-cs"/>
              </a:rPr>
              <a:t>There is also evidence that adherence to treatment is adversely affected by the complexity of the prescribed treatment regimen. In a recent study, adherence to treatment was strongly influenced by the number of pills that a patient was prescribed for the treatment of </a:t>
            </a:r>
            <a:br>
              <a:rPr kumimoji="0" lang="en-US" sz="1200" b="0" i="0" u="none" strike="noStrike" kern="1200" cap="none" spc="0" normalizeH="0" baseline="0" noProof="0" dirty="0">
                <a:ln>
                  <a:noFill/>
                </a:ln>
                <a:solidFill>
                  <a:srgbClr val="000000"/>
                </a:solidFill>
                <a:effectLst/>
                <a:uLnTx/>
                <a:uFillTx/>
                <a:latin typeface="Georgia"/>
                <a:ea typeface="+mn-ea"/>
                <a:cs typeface="+mn-cs"/>
              </a:rPr>
            </a:br>
            <a:r>
              <a:rPr kumimoji="0" lang="en-US" sz="1200" b="0" i="0" u="none" strike="noStrike" kern="1200" cap="none" spc="0" normalizeH="0" baseline="0" noProof="0" dirty="0">
                <a:ln>
                  <a:noFill/>
                </a:ln>
                <a:solidFill>
                  <a:srgbClr val="000000"/>
                </a:solidFill>
                <a:effectLst/>
                <a:uLnTx/>
                <a:uFillTx/>
                <a:latin typeface="Georgia"/>
                <a:ea typeface="+mn-ea"/>
                <a:cs typeface="+mn-cs"/>
              </a:rPr>
              <a:t>hypertension. Nonadherence was usually less than 10% with a single pill, rising to 20% with two pills, 40% with three pills, and very high rates of partial or complete nonadherence in patients receiving five or more pills</a:t>
            </a:r>
          </a:p>
        </p:txBody>
      </p:sp>
      <p:sp>
        <p:nvSpPr>
          <p:cNvPr id="3" name="Rectangle 2">
            <a:extLst>
              <a:ext uri="{FF2B5EF4-FFF2-40B4-BE49-F238E27FC236}">
                <a16:creationId xmlns:a16="http://schemas.microsoft.com/office/drawing/2014/main" id="{5C9380C5-C1D7-5FFB-A8CD-17F799A45999}"/>
              </a:ext>
            </a:extLst>
          </p:cNvPr>
          <p:cNvSpPr/>
          <p:nvPr/>
        </p:nvSpPr>
        <p:spPr>
          <a:xfrm>
            <a:off x="6608229" y="1905169"/>
            <a:ext cx="5012272" cy="3324137"/>
          </a:xfrm>
          <a:prstGeom prst="rect">
            <a:avLst/>
          </a:prstGeom>
          <a:solidFill>
            <a:schemeClr val="bg1">
              <a:lumMod val="85000"/>
            </a:schemeClr>
          </a:solidFill>
          <a:ln>
            <a:noFill/>
          </a:ln>
        </p:spPr>
        <p:txBody>
          <a:bodyPr lIns="0" tIns="0" rIns="0" bIns="0" anchor="ctr"/>
          <a:lstStyle/>
          <a:p>
            <a:pPr marL="0" marR="0" lvl="1" indent="0" algn="ctr" defTabSz="1219170" rtl="0" eaLnBrk="1" fontAlgn="auto" latinLnBrk="0" hangingPunct="1">
              <a:lnSpc>
                <a:spcPct val="100000"/>
              </a:lnSpc>
              <a:spcBef>
                <a:spcPts val="80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Calibri"/>
              <a:ea typeface="+mn-ea"/>
              <a:cs typeface="+mn-cs"/>
            </a:endParaRPr>
          </a:p>
        </p:txBody>
      </p:sp>
      <p:grpSp>
        <p:nvGrpSpPr>
          <p:cNvPr id="4" name="Group 3">
            <a:extLst>
              <a:ext uri="{FF2B5EF4-FFF2-40B4-BE49-F238E27FC236}">
                <a16:creationId xmlns:a16="http://schemas.microsoft.com/office/drawing/2014/main" id="{7597C66B-C8E6-EBB8-45C7-CFE7D45D9D8E}"/>
              </a:ext>
            </a:extLst>
          </p:cNvPr>
          <p:cNvGrpSpPr/>
          <p:nvPr/>
        </p:nvGrpSpPr>
        <p:grpSpPr>
          <a:xfrm>
            <a:off x="7451645" y="2011009"/>
            <a:ext cx="3325440" cy="3112457"/>
            <a:chOff x="5299886" y="1554049"/>
            <a:chExt cx="2777560" cy="2599667"/>
          </a:xfrm>
        </p:grpSpPr>
        <p:sp>
          <p:nvSpPr>
            <p:cNvPr id="6" name="Oval 5">
              <a:extLst>
                <a:ext uri="{FF2B5EF4-FFF2-40B4-BE49-F238E27FC236}">
                  <a16:creationId xmlns:a16="http://schemas.microsoft.com/office/drawing/2014/main" id="{E0934388-82A2-2D2C-91E4-54276A331164}"/>
                </a:ext>
              </a:extLst>
            </p:cNvPr>
            <p:cNvSpPr/>
            <p:nvPr/>
          </p:nvSpPr>
          <p:spPr>
            <a:xfrm>
              <a:off x="5899967" y="1554049"/>
              <a:ext cx="1577397" cy="1577397"/>
            </a:xfrm>
            <a:prstGeom prst="ellipse">
              <a:avLst/>
            </a:prstGeom>
            <a:solidFill>
              <a:schemeClr val="accent3">
                <a:alpha val="84000"/>
              </a:schemeClr>
            </a:solid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bIns="36576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Georgia"/>
                  <a:ea typeface="+mn-ea"/>
                  <a:cs typeface="+mn-cs"/>
                </a:rPr>
                <a:t>Hypertensive</a:t>
              </a:r>
            </a:p>
          </p:txBody>
        </p:sp>
        <p:sp>
          <p:nvSpPr>
            <p:cNvPr id="7" name="Oval 6">
              <a:extLst>
                <a:ext uri="{FF2B5EF4-FFF2-40B4-BE49-F238E27FC236}">
                  <a16:creationId xmlns:a16="http://schemas.microsoft.com/office/drawing/2014/main" id="{E441D78E-FB46-2F1E-F726-25D4629AC65B}"/>
                </a:ext>
              </a:extLst>
            </p:cNvPr>
            <p:cNvSpPr/>
            <p:nvPr/>
          </p:nvSpPr>
          <p:spPr>
            <a:xfrm>
              <a:off x="5299886" y="2576319"/>
              <a:ext cx="1577397" cy="1577397"/>
            </a:xfrm>
            <a:prstGeom prst="ellipse">
              <a:avLst/>
            </a:prstGeom>
            <a:solidFill>
              <a:schemeClr val="accent2">
                <a:alpha val="84000"/>
              </a:schemeClr>
            </a:solid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lIns="0" rIns="48768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err="1">
                  <a:ln>
                    <a:noFill/>
                  </a:ln>
                  <a:solidFill>
                    <a:prstClr val="white"/>
                  </a:solidFill>
                  <a:effectLst/>
                  <a:uLnTx/>
                  <a:uFillTx/>
                  <a:latin typeface="Georgia"/>
                  <a:ea typeface="+mn-ea"/>
                  <a:cs typeface="+mn-cs"/>
                </a:rPr>
                <a:t>Dyslipidaemia</a:t>
              </a:r>
              <a:endParaRPr kumimoji="0" lang="en-US" sz="1200" b="1" i="0" u="none" strike="noStrike" kern="1200" cap="none" spc="0" normalizeH="0" baseline="0" noProof="0" dirty="0">
                <a:ln>
                  <a:noFill/>
                </a:ln>
                <a:solidFill>
                  <a:prstClr val="white"/>
                </a:solidFill>
                <a:effectLst/>
                <a:uLnTx/>
                <a:uFillTx/>
                <a:latin typeface="Georgia"/>
                <a:ea typeface="+mn-ea"/>
                <a:cs typeface="+mn-cs"/>
              </a:endParaRPr>
            </a:p>
          </p:txBody>
        </p:sp>
        <p:sp>
          <p:nvSpPr>
            <p:cNvPr id="8" name="Oval 7">
              <a:extLst>
                <a:ext uri="{FF2B5EF4-FFF2-40B4-BE49-F238E27FC236}">
                  <a16:creationId xmlns:a16="http://schemas.microsoft.com/office/drawing/2014/main" id="{C3BD43AE-1629-EA11-19C5-B4501B622CCC}"/>
                </a:ext>
              </a:extLst>
            </p:cNvPr>
            <p:cNvSpPr/>
            <p:nvPr/>
          </p:nvSpPr>
          <p:spPr>
            <a:xfrm>
              <a:off x="6500049" y="2576319"/>
              <a:ext cx="1577397" cy="1577397"/>
            </a:xfrm>
            <a:prstGeom prst="ellipse">
              <a:avLst/>
            </a:prstGeom>
            <a:solidFill>
              <a:schemeClr val="accent1">
                <a:alpha val="84000"/>
              </a:schemeClr>
            </a:solid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36576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Georgia"/>
                  <a:ea typeface="+mn-ea"/>
                  <a:cs typeface="+mn-cs"/>
                </a:rPr>
                <a:t>Diabetes</a:t>
              </a:r>
            </a:p>
          </p:txBody>
        </p:sp>
      </p:grpSp>
      <p:sp>
        <p:nvSpPr>
          <p:cNvPr id="9" name="Text Placeholder 7">
            <a:extLst>
              <a:ext uri="{FF2B5EF4-FFF2-40B4-BE49-F238E27FC236}">
                <a16:creationId xmlns:a16="http://schemas.microsoft.com/office/drawing/2014/main" id="{55D8A339-6540-AE73-7D2C-5D94F9B1BFEF}"/>
              </a:ext>
            </a:extLst>
          </p:cNvPr>
          <p:cNvSpPr txBox="1">
            <a:spLocks/>
          </p:cNvSpPr>
          <p:nvPr/>
        </p:nvSpPr>
        <p:spPr>
          <a:xfrm>
            <a:off x="670561" y="6125468"/>
            <a:ext cx="10035538"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Williams Bryan, Giuseppe Mancia, et al. 2018 ESC/ESH Guidelines for the management of arterial hypertension: The task Force for the management of arterial hypertension of the European Society of Cardiology and the European Society of Hypertension. Journal of Hypertension. 2018;36:1953-2041</a:t>
            </a:r>
          </a:p>
        </p:txBody>
      </p:sp>
      <p:sp>
        <p:nvSpPr>
          <p:cNvPr id="11" name="TextBox 10">
            <a:extLst>
              <a:ext uri="{FF2B5EF4-FFF2-40B4-BE49-F238E27FC236}">
                <a16:creationId xmlns:a16="http://schemas.microsoft.com/office/drawing/2014/main" id="{B5176EEA-FE3C-DBD2-48A3-419ADAC88D7E}"/>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GLO2246865</a:t>
            </a:r>
          </a:p>
        </p:txBody>
      </p:sp>
    </p:spTree>
    <p:extLst>
      <p:ext uri="{BB962C8B-B14F-4D97-AF65-F5344CB8AC3E}">
        <p14:creationId xmlns:p14="http://schemas.microsoft.com/office/powerpoint/2010/main" val="95051673"/>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37C52273-4601-F7CD-3100-964B6845494B}"/>
              </a:ext>
            </a:extLst>
          </p:cNvPr>
          <p:cNvGraphicFramePr>
            <a:graphicFrameLocks noChangeAspect="1"/>
          </p:cNvGraphicFramePr>
          <p:nvPr>
            <p:custDataLst>
              <p:tags r:id="rId1"/>
            </p:custDataLst>
            <p:extLst>
              <p:ext uri="{D42A27DB-BD31-4B8C-83A1-F6EECF244321}">
                <p14:modId xmlns:p14="http://schemas.microsoft.com/office/powerpoint/2010/main" val="411521510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4" progId="TCLayout.ActiveDocument.1">
                  <p:embed/>
                </p:oleObj>
              </mc:Choice>
              <mc:Fallback>
                <p:oleObj name="think-cell Slide" r:id="rId4" imgW="395" imgH="394" progId="TCLayout.ActiveDocument.1">
                  <p:embed/>
                  <p:pic>
                    <p:nvPicPr>
                      <p:cNvPr id="5" name="think-cell data - do not delete" hidden="1">
                        <a:extLst>
                          <a:ext uri="{FF2B5EF4-FFF2-40B4-BE49-F238E27FC236}">
                            <a16:creationId xmlns:a16="http://schemas.microsoft.com/office/drawing/2014/main" id="{37C52273-4601-F7CD-3100-964B6845494B}"/>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8D050D35-406B-8A43-0A87-4C3971577C28}"/>
              </a:ext>
            </a:extLst>
          </p:cNvPr>
          <p:cNvSpPr>
            <a:spLocks noGrp="1"/>
          </p:cNvSpPr>
          <p:nvPr>
            <p:ph type="title"/>
          </p:nvPr>
        </p:nvSpPr>
        <p:spPr/>
        <p:txBody>
          <a:bodyPr vert="horz"/>
          <a:lstStyle/>
          <a:p>
            <a:r>
              <a:rPr lang="en-US" dirty="0"/>
              <a:t>Non-adherence increased with pill burden</a:t>
            </a:r>
          </a:p>
        </p:txBody>
      </p:sp>
      <p:graphicFrame>
        <p:nvGraphicFramePr>
          <p:cNvPr id="7" name="Chart 6">
            <a:extLst>
              <a:ext uri="{FF2B5EF4-FFF2-40B4-BE49-F238E27FC236}">
                <a16:creationId xmlns:a16="http://schemas.microsoft.com/office/drawing/2014/main" id="{92EB7C3A-68BB-4B33-45DB-A8D19C7BAA7D}"/>
              </a:ext>
            </a:extLst>
          </p:cNvPr>
          <p:cNvGraphicFramePr/>
          <p:nvPr/>
        </p:nvGraphicFramePr>
        <p:xfrm>
          <a:off x="935580" y="1877324"/>
          <a:ext cx="6244155" cy="2793530"/>
        </p:xfrm>
        <a:graphic>
          <a:graphicData uri="http://schemas.openxmlformats.org/drawingml/2006/chart">
            <c:chart xmlns:c="http://schemas.openxmlformats.org/drawingml/2006/chart" xmlns:r="http://schemas.openxmlformats.org/officeDocument/2006/relationships" r:id="rId6"/>
          </a:graphicData>
        </a:graphic>
      </p:graphicFrame>
      <p:sp>
        <p:nvSpPr>
          <p:cNvPr id="8" name="Rectangle 7">
            <a:extLst>
              <a:ext uri="{FF2B5EF4-FFF2-40B4-BE49-F238E27FC236}">
                <a16:creationId xmlns:a16="http://schemas.microsoft.com/office/drawing/2014/main" id="{0B555269-9FBD-0003-AD98-75E766093FAA}"/>
              </a:ext>
            </a:extLst>
          </p:cNvPr>
          <p:cNvSpPr/>
          <p:nvPr/>
        </p:nvSpPr>
        <p:spPr>
          <a:xfrm rot="16200000">
            <a:off x="-721245" y="3120733"/>
            <a:ext cx="2956502" cy="35714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 of nonadherent individuals</a:t>
            </a:r>
            <a:r>
              <a:rPr kumimoji="0" lang="en-US" sz="1600" b="0" i="0" u="none" strike="noStrike" kern="1200" cap="none" spc="0" normalizeH="0" baseline="30000" noProof="0" dirty="0">
                <a:ln>
                  <a:noFill/>
                </a:ln>
                <a:solidFill>
                  <a:srgbClr val="000000"/>
                </a:solidFill>
                <a:effectLst/>
                <a:uLnTx/>
                <a:uFillTx/>
                <a:latin typeface="Georgia"/>
                <a:ea typeface="+mn-ea"/>
                <a:cs typeface="+mn-cs"/>
              </a:rPr>
              <a:t>*</a:t>
            </a:r>
          </a:p>
        </p:txBody>
      </p:sp>
      <p:sp>
        <p:nvSpPr>
          <p:cNvPr id="9" name="Rectangle 8">
            <a:extLst>
              <a:ext uri="{FF2B5EF4-FFF2-40B4-BE49-F238E27FC236}">
                <a16:creationId xmlns:a16="http://schemas.microsoft.com/office/drawing/2014/main" id="{3BACAED9-79BE-2B33-37AB-A203B614E28D}"/>
              </a:ext>
            </a:extLst>
          </p:cNvPr>
          <p:cNvSpPr/>
          <p:nvPr/>
        </p:nvSpPr>
        <p:spPr>
          <a:xfrm>
            <a:off x="1656139" y="4810102"/>
            <a:ext cx="4803036" cy="26945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Number of prescribed antihypertensive medications</a:t>
            </a:r>
            <a:endParaRPr kumimoji="0" lang="en-US" sz="1600" b="0" i="0" u="none" strike="noStrike" kern="1200" cap="none" spc="0" normalizeH="0" baseline="30000" noProof="0" dirty="0">
              <a:ln>
                <a:noFill/>
              </a:ln>
              <a:solidFill>
                <a:srgbClr val="000000"/>
              </a:solidFill>
              <a:effectLst/>
              <a:uLnTx/>
              <a:uFillTx/>
              <a:latin typeface="Georgia"/>
              <a:ea typeface="+mn-ea"/>
              <a:cs typeface="+mn-cs"/>
            </a:endParaRPr>
          </a:p>
        </p:txBody>
      </p:sp>
      <p:cxnSp>
        <p:nvCxnSpPr>
          <p:cNvPr id="11" name="Straight Connector 10">
            <a:extLst>
              <a:ext uri="{FF2B5EF4-FFF2-40B4-BE49-F238E27FC236}">
                <a16:creationId xmlns:a16="http://schemas.microsoft.com/office/drawing/2014/main" id="{9AE74368-04D8-DA11-C7A9-9E155277B673}"/>
              </a:ext>
            </a:extLst>
          </p:cNvPr>
          <p:cNvCxnSpPr>
            <a:cxnSpLocks/>
          </p:cNvCxnSpPr>
          <p:nvPr/>
        </p:nvCxnSpPr>
        <p:spPr>
          <a:xfrm>
            <a:off x="7580600" y="2038865"/>
            <a:ext cx="0" cy="3040693"/>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884C6A68-CB5E-70EA-2754-C6081C87E167}"/>
              </a:ext>
            </a:extLst>
          </p:cNvPr>
          <p:cNvGrpSpPr/>
          <p:nvPr/>
        </p:nvGrpSpPr>
        <p:grpSpPr>
          <a:xfrm>
            <a:off x="7365514" y="3307552"/>
            <a:ext cx="430172" cy="413598"/>
            <a:chOff x="7365514" y="3312821"/>
            <a:chExt cx="430172" cy="413598"/>
          </a:xfrm>
        </p:grpSpPr>
        <p:sp>
          <p:nvSpPr>
            <p:cNvPr id="13" name="Partial Circle 12">
              <a:extLst>
                <a:ext uri="{FF2B5EF4-FFF2-40B4-BE49-F238E27FC236}">
                  <a16:creationId xmlns:a16="http://schemas.microsoft.com/office/drawing/2014/main" id="{493DF8DC-C227-AB6D-AD6D-EA7E6617238C}"/>
                </a:ext>
              </a:extLst>
            </p:cNvPr>
            <p:cNvSpPr/>
            <p:nvPr/>
          </p:nvSpPr>
          <p:spPr>
            <a:xfrm flipV="1">
              <a:off x="7365514" y="3312821"/>
              <a:ext cx="430172" cy="413598"/>
            </a:xfrm>
            <a:prstGeom prst="pie">
              <a:avLst>
                <a:gd name="adj1" fmla="val 5400000"/>
                <a:gd name="adj2" fmla="val 1620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tIns="48000" rIns="96000" bIns="9600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3200" b="1" i="0" u="none" strike="noStrike" kern="1200" cap="none" spc="0" normalizeH="0" baseline="0" noProof="0">
                <a:ln>
                  <a:noFill/>
                </a:ln>
                <a:solidFill>
                  <a:prstClr val="white"/>
                </a:solidFill>
                <a:effectLst/>
                <a:uLnTx/>
                <a:uFillTx/>
                <a:latin typeface="Calibri"/>
                <a:ea typeface="+mn-ea"/>
                <a:cs typeface="+mn-cs"/>
              </a:endParaRPr>
            </a:p>
          </p:txBody>
        </p:sp>
        <p:grpSp>
          <p:nvGrpSpPr>
            <p:cNvPr id="14" name="Group 13">
              <a:extLst>
                <a:ext uri="{FF2B5EF4-FFF2-40B4-BE49-F238E27FC236}">
                  <a16:creationId xmlns:a16="http://schemas.microsoft.com/office/drawing/2014/main" id="{CD9C5524-21C3-0672-FCA6-6E1E20FCA95C}"/>
                </a:ext>
              </a:extLst>
            </p:cNvPr>
            <p:cNvGrpSpPr/>
            <p:nvPr/>
          </p:nvGrpSpPr>
          <p:grpSpPr>
            <a:xfrm>
              <a:off x="7427427" y="3359897"/>
              <a:ext cx="326885" cy="319447"/>
              <a:chOff x="4397337" y="2384428"/>
              <a:chExt cx="349324" cy="349320"/>
            </a:xfrm>
          </p:grpSpPr>
          <p:sp>
            <p:nvSpPr>
              <p:cNvPr id="15" name="Oval 14">
                <a:extLst>
                  <a:ext uri="{FF2B5EF4-FFF2-40B4-BE49-F238E27FC236}">
                    <a16:creationId xmlns:a16="http://schemas.microsoft.com/office/drawing/2014/main" id="{86D8858F-4D97-7744-0D69-8042E6907004}"/>
                  </a:ext>
                </a:extLst>
              </p:cNvPr>
              <p:cNvSpPr/>
              <p:nvPr/>
            </p:nvSpPr>
            <p:spPr>
              <a:xfrm flipV="1">
                <a:off x="4397337" y="2384428"/>
                <a:ext cx="349324" cy="34932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48000" rIns="96000" bIns="9600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3200" b="1" i="0" u="none" strike="noStrike" kern="1200" cap="none" spc="0" normalizeH="0" baseline="0" noProof="0">
                  <a:ln>
                    <a:noFill/>
                  </a:ln>
                  <a:solidFill>
                    <a:prstClr val="white"/>
                  </a:solidFill>
                  <a:effectLst/>
                  <a:uLnTx/>
                  <a:uFillTx/>
                  <a:latin typeface="Calibri"/>
                  <a:ea typeface="+mn-ea"/>
                  <a:cs typeface="+mn-cs"/>
                </a:endParaRPr>
              </a:p>
            </p:txBody>
          </p:sp>
          <p:sp>
            <p:nvSpPr>
              <p:cNvPr id="16" name="Arrow: Chevron 15">
                <a:extLst>
                  <a:ext uri="{FF2B5EF4-FFF2-40B4-BE49-F238E27FC236}">
                    <a16:creationId xmlns:a16="http://schemas.microsoft.com/office/drawing/2014/main" id="{241D9D55-6039-2DFA-CD83-E410C041EF50}"/>
                  </a:ext>
                </a:extLst>
              </p:cNvPr>
              <p:cNvSpPr/>
              <p:nvPr/>
            </p:nvSpPr>
            <p:spPr>
              <a:xfrm>
                <a:off x="4507487" y="2454351"/>
                <a:ext cx="138522" cy="209474"/>
              </a:xfrm>
              <a:prstGeom prst="chevr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grpSp>
      </p:grpSp>
      <p:sp>
        <p:nvSpPr>
          <p:cNvPr id="19" name="Rectangle 18">
            <a:extLst>
              <a:ext uri="{FF2B5EF4-FFF2-40B4-BE49-F238E27FC236}">
                <a16:creationId xmlns:a16="http://schemas.microsoft.com/office/drawing/2014/main" id="{FA73DA6A-BAD2-F994-D617-26C6F62A6552}"/>
              </a:ext>
            </a:extLst>
          </p:cNvPr>
          <p:cNvSpPr/>
          <p:nvPr/>
        </p:nvSpPr>
        <p:spPr>
          <a:xfrm>
            <a:off x="8115686" y="2034403"/>
            <a:ext cx="3504814" cy="3045155"/>
          </a:xfrm>
          <a:prstGeom prst="rect">
            <a:avLst/>
          </a:prstGeom>
          <a:solidFill>
            <a:schemeClr val="bg1">
              <a:lumMod val="85000"/>
            </a:schemeClr>
          </a:solidFill>
          <a:ln>
            <a:noFill/>
          </a:ln>
        </p:spPr>
        <p:txBody>
          <a:bodyPr lIns="0" tIns="0" rIns="0" bIns="0" anchor="ctr"/>
          <a:lstStyle/>
          <a:p>
            <a:pPr marL="0" marR="0" lvl="1" indent="0" algn="ctr" defTabSz="1219170" rtl="0" eaLnBrk="1" fontAlgn="auto" latinLnBrk="0" hangingPunct="1">
              <a:lnSpc>
                <a:spcPct val="100000"/>
              </a:lnSpc>
              <a:spcBef>
                <a:spcPts val="800"/>
              </a:spcBef>
              <a:spcAft>
                <a:spcPts val="0"/>
              </a:spcAft>
              <a:buClrTx/>
              <a:buSzTx/>
              <a:buFontTx/>
              <a:buNone/>
              <a:tabLst/>
              <a:defRPr/>
            </a:pPr>
            <a:endParaRPr kumimoji="0" lang="en-US" sz="2400" b="1" i="0" u="none" strike="noStrike" kern="1200" cap="none" spc="0" normalizeH="0" baseline="0" noProof="0">
              <a:ln>
                <a:noFill/>
              </a:ln>
              <a:solidFill>
                <a:prstClr val="white"/>
              </a:solidFill>
              <a:effectLst/>
              <a:uLnTx/>
              <a:uFillTx/>
              <a:latin typeface="Calibri"/>
              <a:ea typeface="+mn-ea"/>
              <a:cs typeface="+mn-cs"/>
            </a:endParaRPr>
          </a:p>
        </p:txBody>
      </p:sp>
      <p:grpSp>
        <p:nvGrpSpPr>
          <p:cNvPr id="36" name="Group 35">
            <a:extLst>
              <a:ext uri="{FF2B5EF4-FFF2-40B4-BE49-F238E27FC236}">
                <a16:creationId xmlns:a16="http://schemas.microsoft.com/office/drawing/2014/main" id="{86D9B238-F94A-068C-4140-0D941883203A}"/>
              </a:ext>
            </a:extLst>
          </p:cNvPr>
          <p:cNvGrpSpPr/>
          <p:nvPr/>
        </p:nvGrpSpPr>
        <p:grpSpPr>
          <a:xfrm>
            <a:off x="8313724" y="2128306"/>
            <a:ext cx="3108738" cy="2862207"/>
            <a:chOff x="8381299" y="2128306"/>
            <a:chExt cx="3108738" cy="2862207"/>
          </a:xfrm>
        </p:grpSpPr>
        <p:sp>
          <p:nvSpPr>
            <p:cNvPr id="20" name="Rectangle 19">
              <a:extLst>
                <a:ext uri="{FF2B5EF4-FFF2-40B4-BE49-F238E27FC236}">
                  <a16:creationId xmlns:a16="http://schemas.microsoft.com/office/drawing/2014/main" id="{4DA0656F-BF7E-F1DA-4574-BDF7C98EF7E1}"/>
                </a:ext>
              </a:extLst>
            </p:cNvPr>
            <p:cNvSpPr>
              <a:spLocks/>
            </p:cNvSpPr>
            <p:nvPr/>
          </p:nvSpPr>
          <p:spPr>
            <a:xfrm>
              <a:off x="8381299" y="2128306"/>
              <a:ext cx="3108737" cy="90825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2192" rIns="0" rtlCol="0" anchor="t">
              <a:no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867" b="0" i="0" u="none" strike="noStrike" kern="1200" cap="none" spc="0" normalizeH="0" baseline="0" noProof="0" dirty="0">
                  <a:ln>
                    <a:noFill/>
                  </a:ln>
                  <a:solidFill>
                    <a:srgbClr val="000000"/>
                  </a:solidFill>
                  <a:effectLst/>
                  <a:uLnTx/>
                  <a:uFillTx/>
                  <a:latin typeface="Georgia"/>
                  <a:ea typeface="+mn-ea"/>
                  <a:cs typeface="+mn-cs"/>
                </a:rPr>
                <a:t>Going from 2 to 3 medications doubled </a:t>
              </a:r>
              <a:br>
                <a:rPr kumimoji="0" lang="en-US" sz="1867" b="0" i="0" u="none" strike="noStrike" kern="1200" cap="none" spc="0" normalizeH="0" baseline="0" noProof="0" dirty="0">
                  <a:ln>
                    <a:noFill/>
                  </a:ln>
                  <a:solidFill>
                    <a:srgbClr val="000000"/>
                  </a:solidFill>
                  <a:effectLst/>
                  <a:uLnTx/>
                  <a:uFillTx/>
                  <a:latin typeface="Georgia"/>
                  <a:ea typeface="+mn-ea"/>
                  <a:cs typeface="+mn-cs"/>
                </a:rPr>
              </a:br>
              <a:r>
                <a:rPr kumimoji="0" lang="en-US" sz="1867" b="0" i="0" u="none" strike="noStrike" kern="1200" cap="none" spc="0" normalizeH="0" baseline="0" noProof="0" dirty="0">
                  <a:ln>
                    <a:noFill/>
                  </a:ln>
                  <a:solidFill>
                    <a:srgbClr val="000000"/>
                  </a:solidFill>
                  <a:effectLst/>
                  <a:uLnTx/>
                  <a:uFillTx/>
                  <a:latin typeface="Georgia"/>
                  <a:ea typeface="+mn-ea"/>
                  <a:cs typeface="+mn-cs"/>
                </a:rPr>
                <a:t>non-adherence</a:t>
              </a:r>
            </a:p>
          </p:txBody>
        </p:sp>
        <p:sp>
          <p:nvSpPr>
            <p:cNvPr id="21" name="Rectangle 20">
              <a:extLst>
                <a:ext uri="{FF2B5EF4-FFF2-40B4-BE49-F238E27FC236}">
                  <a16:creationId xmlns:a16="http://schemas.microsoft.com/office/drawing/2014/main" id="{5B0B14D2-A8EB-5185-F90D-363D32B2933F}"/>
                </a:ext>
              </a:extLst>
            </p:cNvPr>
            <p:cNvSpPr>
              <a:spLocks/>
            </p:cNvSpPr>
            <p:nvPr/>
          </p:nvSpPr>
          <p:spPr>
            <a:xfrm>
              <a:off x="8381299" y="3242013"/>
              <a:ext cx="3108737" cy="63479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2192" rIns="0" rtlCol="0" anchor="t">
              <a:no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867" b="0" i="0" u="none" strike="noStrike" kern="1200" cap="none" spc="0" normalizeH="0" baseline="0" noProof="0" dirty="0">
                  <a:ln>
                    <a:noFill/>
                  </a:ln>
                  <a:solidFill>
                    <a:srgbClr val="000000"/>
                  </a:solidFill>
                  <a:effectLst/>
                  <a:uLnTx/>
                  <a:uFillTx/>
                  <a:latin typeface="Georgia"/>
                  <a:ea typeface="+mn-ea"/>
                  <a:cs typeface="+mn-cs"/>
                </a:rPr>
                <a:t>Patients on 5 medications are nearly 50% non-adherent</a:t>
              </a:r>
            </a:p>
          </p:txBody>
        </p:sp>
        <p:sp>
          <p:nvSpPr>
            <p:cNvPr id="22" name="Rectangle 21">
              <a:extLst>
                <a:ext uri="{FF2B5EF4-FFF2-40B4-BE49-F238E27FC236}">
                  <a16:creationId xmlns:a16="http://schemas.microsoft.com/office/drawing/2014/main" id="{4FAD6F2A-B589-6AF4-B837-39487B8661DA}"/>
                </a:ext>
              </a:extLst>
            </p:cNvPr>
            <p:cNvSpPr>
              <a:spLocks/>
            </p:cNvSpPr>
            <p:nvPr/>
          </p:nvSpPr>
          <p:spPr>
            <a:xfrm>
              <a:off x="8381299" y="4082258"/>
              <a:ext cx="3108737" cy="90825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2192" rIns="0" rtlCol="0" anchor="t">
              <a:no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867" b="0" i="0" u="none" strike="noStrike" kern="1200" cap="none" spc="0" normalizeH="0" baseline="0" noProof="0">
                  <a:ln>
                    <a:noFill/>
                  </a:ln>
                  <a:solidFill>
                    <a:srgbClr val="000000"/>
                  </a:solidFill>
                  <a:effectLst/>
                  <a:uLnTx/>
                  <a:uFillTx/>
                  <a:latin typeface="Georgia"/>
                  <a:ea typeface="+mn-ea"/>
                  <a:cs typeface="+mn-cs"/>
                </a:rPr>
                <a:t>Majority of patients prescribed 6+ medications were non-adherent</a:t>
              </a:r>
            </a:p>
          </p:txBody>
        </p:sp>
        <p:cxnSp>
          <p:nvCxnSpPr>
            <p:cNvPr id="23" name="Straight Connector 22">
              <a:extLst>
                <a:ext uri="{FF2B5EF4-FFF2-40B4-BE49-F238E27FC236}">
                  <a16:creationId xmlns:a16="http://schemas.microsoft.com/office/drawing/2014/main" id="{0046DB79-5888-DC28-E3FA-AB7EAF6E5C02}"/>
                </a:ext>
              </a:extLst>
            </p:cNvPr>
            <p:cNvCxnSpPr>
              <a:cxnSpLocks/>
            </p:cNvCxnSpPr>
            <p:nvPr/>
          </p:nvCxnSpPr>
          <p:spPr>
            <a:xfrm>
              <a:off x="8381300" y="3139287"/>
              <a:ext cx="3108737"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5775D223-6205-2B12-AEAD-556CAC78329B}"/>
                </a:ext>
              </a:extLst>
            </p:cNvPr>
            <p:cNvCxnSpPr>
              <a:cxnSpLocks/>
            </p:cNvCxnSpPr>
            <p:nvPr/>
          </p:nvCxnSpPr>
          <p:spPr>
            <a:xfrm>
              <a:off x="8381300" y="3979534"/>
              <a:ext cx="3108737"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grpSp>
      <p:pic>
        <p:nvPicPr>
          <p:cNvPr id="28" name="Picture 27">
            <a:extLst>
              <a:ext uri="{FF2B5EF4-FFF2-40B4-BE49-F238E27FC236}">
                <a16:creationId xmlns:a16="http://schemas.microsoft.com/office/drawing/2014/main" id="{DF43E9E0-4457-F0A4-CAFC-49333C812CB7}"/>
              </a:ext>
            </a:extLst>
          </p:cNvPr>
          <p:cNvPicPr>
            <a:picLocks noChangeAspect="1"/>
          </p:cNvPicPr>
          <p:nvPr/>
        </p:nvPicPr>
        <p:blipFill rotWithShape="1">
          <a:blip r:embed="rId7">
            <a:clrChange>
              <a:clrFrom>
                <a:srgbClr val="FFFFFF"/>
              </a:clrFrom>
              <a:clrTo>
                <a:srgbClr val="FFFFFF">
                  <a:alpha val="0"/>
                </a:srgbClr>
              </a:clrTo>
            </a:clrChange>
          </a:blip>
          <a:srcRect t="15128" r="71958"/>
          <a:stretch/>
        </p:blipFill>
        <p:spPr>
          <a:xfrm>
            <a:off x="8446521" y="1611035"/>
            <a:ext cx="577433" cy="387100"/>
          </a:xfrm>
          <a:prstGeom prst="rect">
            <a:avLst/>
          </a:prstGeom>
        </p:spPr>
      </p:pic>
      <p:sp>
        <p:nvSpPr>
          <p:cNvPr id="29" name="TextBox 28">
            <a:extLst>
              <a:ext uri="{FF2B5EF4-FFF2-40B4-BE49-F238E27FC236}">
                <a16:creationId xmlns:a16="http://schemas.microsoft.com/office/drawing/2014/main" id="{24A6B212-2060-DF5B-0837-A7FAED3E1180}"/>
              </a:ext>
            </a:extLst>
          </p:cNvPr>
          <p:cNvSpPr txBox="1"/>
          <p:nvPr/>
        </p:nvSpPr>
        <p:spPr>
          <a:xfrm>
            <a:off x="9307545" y="1687656"/>
            <a:ext cx="233858" cy="233858"/>
          </a:xfrm>
          <a:prstGeom prst="ellipse">
            <a:avLst/>
          </a:prstGeom>
          <a:gradFill flip="none" rotWithShape="1">
            <a:gsLst>
              <a:gs pos="0">
                <a:schemeClr val="accent3"/>
              </a:gs>
              <a:gs pos="100000">
                <a:schemeClr val="accent2"/>
              </a:gs>
            </a:gsLst>
            <a:lin ang="0" scaled="1"/>
            <a:tileRect/>
          </a:gradFill>
          <a:ln>
            <a:noFill/>
          </a:ln>
        </p:spPr>
        <p:txBody>
          <a:bodyPr lIns="0" tIns="0" rIns="0" bIns="36576" anchor="ctr" anchorCtr="0"/>
          <a:lstStyle>
            <a:defPPr>
              <a:defRPr lang="en-US"/>
            </a:defPPr>
            <a:lvl1pPr algn="ctr">
              <a:defRPr sz="1200" b="1">
                <a:solidFill>
                  <a:schemeClr val="bg1"/>
                </a:solidFill>
              </a:defRPr>
            </a:lvl1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AU" sz="2000" b="1" i="0" u="none" strike="noStrike" kern="1200" cap="none" spc="0" normalizeH="0" baseline="0" noProof="0">
                <a:ln>
                  <a:noFill/>
                </a:ln>
                <a:solidFill>
                  <a:prstClr val="white">
                    <a:lumMod val="95000"/>
                  </a:prstClr>
                </a:solidFill>
                <a:effectLst/>
                <a:uLnTx/>
                <a:uFillTx/>
                <a:latin typeface="Calibri"/>
                <a:ea typeface="+mn-ea"/>
                <a:cs typeface="+mn-cs"/>
              </a:rPr>
              <a:t>+</a:t>
            </a:r>
            <a:endParaRPr kumimoji="0" lang="en-GB" sz="2000" b="1" i="0" u="none" strike="noStrike" kern="1200" cap="none" spc="0" normalizeH="0" baseline="0" noProof="0">
              <a:ln>
                <a:noFill/>
              </a:ln>
              <a:solidFill>
                <a:prstClr val="white">
                  <a:lumMod val="95000"/>
                </a:prstClr>
              </a:solidFill>
              <a:effectLst/>
              <a:uLnTx/>
              <a:uFillTx/>
              <a:latin typeface="Calibri"/>
              <a:ea typeface="+mn-ea"/>
              <a:cs typeface="+mn-cs"/>
            </a:endParaRPr>
          </a:p>
        </p:txBody>
      </p:sp>
      <p:sp>
        <p:nvSpPr>
          <p:cNvPr id="30" name="TextBox 29">
            <a:extLst>
              <a:ext uri="{FF2B5EF4-FFF2-40B4-BE49-F238E27FC236}">
                <a16:creationId xmlns:a16="http://schemas.microsoft.com/office/drawing/2014/main" id="{79C7802E-FEBE-ACAD-A3E7-A55ECB784F7A}"/>
              </a:ext>
            </a:extLst>
          </p:cNvPr>
          <p:cNvSpPr txBox="1"/>
          <p:nvPr/>
        </p:nvSpPr>
        <p:spPr>
          <a:xfrm>
            <a:off x="10400907" y="1687656"/>
            <a:ext cx="233858" cy="233858"/>
          </a:xfrm>
          <a:prstGeom prst="ellipse">
            <a:avLst/>
          </a:prstGeom>
          <a:gradFill flip="none" rotWithShape="1">
            <a:gsLst>
              <a:gs pos="0">
                <a:schemeClr val="accent3"/>
              </a:gs>
              <a:gs pos="100000">
                <a:schemeClr val="accent2"/>
              </a:gs>
            </a:gsLst>
            <a:lin ang="0" scaled="1"/>
            <a:tileRect/>
          </a:gradFill>
          <a:ln>
            <a:noFill/>
          </a:ln>
        </p:spPr>
        <p:txBody>
          <a:bodyPr lIns="0" tIns="0" rIns="0" bIns="36576" anchor="ctr"/>
          <a:lstStyle>
            <a:defPPr>
              <a:defRPr lang="en-US"/>
            </a:defPPr>
            <a:lvl1pPr algn="ctr">
              <a:defRPr sz="1200" b="1">
                <a:solidFill>
                  <a:schemeClr val="bg1"/>
                </a:solidFill>
              </a:defRPr>
            </a:lvl1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AU" sz="2000" b="1" i="0" u="none" strike="noStrike" kern="1200" cap="none" spc="0" normalizeH="0" baseline="0" noProof="0" dirty="0">
                <a:ln>
                  <a:noFill/>
                </a:ln>
                <a:solidFill>
                  <a:prstClr val="white">
                    <a:lumMod val="95000"/>
                  </a:prstClr>
                </a:solidFill>
                <a:effectLst/>
                <a:uLnTx/>
                <a:uFillTx/>
                <a:latin typeface="Calibri"/>
                <a:ea typeface="+mn-ea"/>
                <a:cs typeface="+mn-cs"/>
              </a:rPr>
              <a:t>=</a:t>
            </a:r>
            <a:endParaRPr kumimoji="0" lang="en-GB" sz="2000" b="1" i="0" u="none" strike="noStrike" kern="1200" cap="none" spc="0" normalizeH="0" baseline="0" noProof="0" dirty="0">
              <a:ln>
                <a:noFill/>
              </a:ln>
              <a:solidFill>
                <a:prstClr val="white">
                  <a:lumMod val="95000"/>
                </a:prstClr>
              </a:solidFill>
              <a:effectLst/>
              <a:uLnTx/>
              <a:uFillTx/>
              <a:latin typeface="Calibri"/>
              <a:ea typeface="+mn-ea"/>
              <a:cs typeface="+mn-cs"/>
            </a:endParaRPr>
          </a:p>
        </p:txBody>
      </p:sp>
      <p:pic>
        <p:nvPicPr>
          <p:cNvPr id="31" name="Picture 30">
            <a:extLst>
              <a:ext uri="{FF2B5EF4-FFF2-40B4-BE49-F238E27FC236}">
                <a16:creationId xmlns:a16="http://schemas.microsoft.com/office/drawing/2014/main" id="{7961B41A-9834-8839-F400-935D42EB7EED}"/>
              </a:ext>
            </a:extLst>
          </p:cNvPr>
          <p:cNvPicPr>
            <a:picLocks noChangeAspect="1"/>
          </p:cNvPicPr>
          <p:nvPr/>
        </p:nvPicPr>
        <p:blipFill rotWithShape="1">
          <a:blip r:embed="rId7">
            <a:clrChange>
              <a:clrFrom>
                <a:srgbClr val="FFFFFF"/>
              </a:clrFrom>
              <a:clrTo>
                <a:srgbClr val="FFFFFF">
                  <a:alpha val="0"/>
                </a:srgbClr>
              </a:clrTo>
            </a:clrChange>
          </a:blip>
          <a:srcRect l="45392" t="15128" r="40411"/>
          <a:stretch/>
        </p:blipFill>
        <p:spPr>
          <a:xfrm>
            <a:off x="9824994" y="1611035"/>
            <a:ext cx="292322" cy="387100"/>
          </a:xfrm>
          <a:prstGeom prst="rect">
            <a:avLst/>
          </a:prstGeom>
        </p:spPr>
      </p:pic>
      <p:pic>
        <p:nvPicPr>
          <p:cNvPr id="32" name="Picture 31">
            <a:extLst>
              <a:ext uri="{FF2B5EF4-FFF2-40B4-BE49-F238E27FC236}">
                <a16:creationId xmlns:a16="http://schemas.microsoft.com/office/drawing/2014/main" id="{868E9B61-909C-4B71-06B7-2F8EE2A835D6}"/>
              </a:ext>
            </a:extLst>
          </p:cNvPr>
          <p:cNvPicPr>
            <a:picLocks noChangeAspect="1"/>
          </p:cNvPicPr>
          <p:nvPr/>
        </p:nvPicPr>
        <p:blipFill rotWithShape="1">
          <a:blip r:embed="rId7">
            <a:clrChange>
              <a:clrFrom>
                <a:srgbClr val="FFFFFF"/>
              </a:clrFrom>
              <a:clrTo>
                <a:srgbClr val="FFFFFF">
                  <a:alpha val="0"/>
                </a:srgbClr>
              </a:clrTo>
            </a:clrChange>
          </a:blip>
          <a:srcRect l="79109" t="15128" r="-11"/>
          <a:stretch/>
        </p:blipFill>
        <p:spPr>
          <a:xfrm>
            <a:off x="10918356" y="1611035"/>
            <a:ext cx="430364" cy="387100"/>
          </a:xfrm>
          <a:prstGeom prst="rect">
            <a:avLst/>
          </a:prstGeom>
        </p:spPr>
      </p:pic>
      <p:sp>
        <p:nvSpPr>
          <p:cNvPr id="33" name="Arc 32">
            <a:extLst>
              <a:ext uri="{FF2B5EF4-FFF2-40B4-BE49-F238E27FC236}">
                <a16:creationId xmlns:a16="http://schemas.microsoft.com/office/drawing/2014/main" id="{38B3E050-4D71-47AA-772E-6DED89462F15}"/>
              </a:ext>
            </a:extLst>
          </p:cNvPr>
          <p:cNvSpPr/>
          <p:nvPr/>
        </p:nvSpPr>
        <p:spPr>
          <a:xfrm flipH="1">
            <a:off x="8169590" y="1456233"/>
            <a:ext cx="560451" cy="358342"/>
          </a:xfrm>
          <a:prstGeom prst="arc">
            <a:avLst>
              <a:gd name="adj1" fmla="val 11095338"/>
              <a:gd name="adj2" fmla="val 21239807"/>
            </a:avLst>
          </a:prstGeom>
          <a:ln>
            <a:solidFill>
              <a:schemeClr val="bg1">
                <a:lumMod val="50000"/>
              </a:schemeClr>
            </a:solidFill>
            <a:headEnd type="triangle"/>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3" name="Text Placeholder 7">
            <a:extLst>
              <a:ext uri="{FF2B5EF4-FFF2-40B4-BE49-F238E27FC236}">
                <a16:creationId xmlns:a16="http://schemas.microsoft.com/office/drawing/2014/main" id="{82EC0FF1-14FE-C0A6-F219-40B674F96495}"/>
              </a:ext>
            </a:extLst>
          </p:cNvPr>
          <p:cNvSpPr txBox="1">
            <a:spLocks/>
          </p:cNvSpPr>
          <p:nvPr/>
        </p:nvSpPr>
        <p:spPr>
          <a:xfrm>
            <a:off x="670561" y="6125468"/>
            <a:ext cx="10035538"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Adapted from Gupta Pankaj, Patel Prashanth, et al. Biochemical Screening for Nonadherence is associated with blood pressure reduction and improvement in adherence. Hypertension. 2017;70:1042-1048</a:t>
            </a:r>
          </a:p>
        </p:txBody>
      </p:sp>
      <p:sp>
        <p:nvSpPr>
          <p:cNvPr id="10" name="TextBox 9">
            <a:extLst>
              <a:ext uri="{FF2B5EF4-FFF2-40B4-BE49-F238E27FC236}">
                <a16:creationId xmlns:a16="http://schemas.microsoft.com/office/drawing/2014/main" id="{78B0F207-C250-A904-C3B4-3DF6A28AAA38}"/>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GLO2246865</a:t>
            </a:r>
          </a:p>
        </p:txBody>
      </p:sp>
    </p:spTree>
    <p:extLst>
      <p:ext uri="{BB962C8B-B14F-4D97-AF65-F5344CB8AC3E}">
        <p14:creationId xmlns:p14="http://schemas.microsoft.com/office/powerpoint/2010/main" val="4138040870"/>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92F01CF1-5046-BD5F-288F-37004D95666C}"/>
              </a:ext>
            </a:extLst>
          </p:cNvPr>
          <p:cNvGraphicFramePr>
            <a:graphicFrameLocks noChangeAspect="1"/>
          </p:cNvGraphicFramePr>
          <p:nvPr>
            <p:custDataLst>
              <p:tags r:id="rId1"/>
            </p:custDataLst>
            <p:extLst>
              <p:ext uri="{D42A27DB-BD31-4B8C-83A1-F6EECF244321}">
                <p14:modId xmlns:p14="http://schemas.microsoft.com/office/powerpoint/2010/main" val="259614852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92F01CF1-5046-BD5F-288F-37004D95666C}"/>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4" name="Picture 3" descr="Text&#10;&#10;Description automatically generated">
            <a:extLst>
              <a:ext uri="{FF2B5EF4-FFF2-40B4-BE49-F238E27FC236}">
                <a16:creationId xmlns:a16="http://schemas.microsoft.com/office/drawing/2014/main" id="{F142470B-751B-825F-61CF-91639B02F2AD}"/>
              </a:ext>
            </a:extLst>
          </p:cNvPr>
          <p:cNvPicPr>
            <a:picLocks noChangeAspect="1"/>
          </p:cNvPicPr>
          <p:nvPr/>
        </p:nvPicPr>
        <p:blipFill>
          <a:blip r:embed="rId5">
            <a:clrChange>
              <a:clrFrom>
                <a:srgbClr val="FEFEFE"/>
              </a:clrFrom>
              <a:clrTo>
                <a:srgbClr val="FEFEFE">
                  <a:alpha val="0"/>
                </a:srgbClr>
              </a:clrTo>
            </a:clrChange>
          </a:blip>
          <a:stretch>
            <a:fillRect/>
          </a:stretch>
        </p:blipFill>
        <p:spPr>
          <a:xfrm>
            <a:off x="670560" y="248345"/>
            <a:ext cx="2174240" cy="769489"/>
          </a:xfrm>
          <a:prstGeom prst="rect">
            <a:avLst/>
          </a:prstGeom>
        </p:spPr>
      </p:pic>
      <p:pic>
        <p:nvPicPr>
          <p:cNvPr id="6" name="Picture 5">
            <a:extLst>
              <a:ext uri="{FF2B5EF4-FFF2-40B4-BE49-F238E27FC236}">
                <a16:creationId xmlns:a16="http://schemas.microsoft.com/office/drawing/2014/main" id="{336537F6-0701-C34A-147C-81C25E0D6167}"/>
              </a:ext>
            </a:extLst>
          </p:cNvPr>
          <p:cNvPicPr>
            <a:picLocks/>
          </p:cNvPicPr>
          <p:nvPr/>
        </p:nvPicPr>
        <p:blipFill>
          <a:blip r:embed="rId6">
            <a:clrChange>
              <a:clrFrom>
                <a:srgbClr val="FFFFFF"/>
              </a:clrFrom>
              <a:clrTo>
                <a:srgbClr val="FFFFFF">
                  <a:alpha val="0"/>
                </a:srgbClr>
              </a:clrTo>
            </a:clrChange>
          </a:blip>
          <a:srcRect t="32276"/>
          <a:stretch>
            <a:fillRect/>
          </a:stretch>
        </p:blipFill>
        <p:spPr>
          <a:xfrm>
            <a:off x="675216" y="1961635"/>
            <a:ext cx="6468533" cy="1488365"/>
          </a:xfrm>
          <a:prstGeom prst="rect">
            <a:avLst/>
          </a:prstGeom>
          <a:solidFill>
            <a:srgbClr val="FFFFFF"/>
          </a:solidFill>
          <a:ln w="12700" cap="flat">
            <a:noFill/>
            <a:miter lim="400000"/>
          </a:ln>
          <a:effectLst>
            <a:outerShdw blurRad="127000" rotWithShape="0">
              <a:srgbClr val="000000">
                <a:alpha val="10000"/>
              </a:srgbClr>
            </a:outerShdw>
          </a:effectLst>
        </p:spPr>
      </p:pic>
      <p:sp>
        <p:nvSpPr>
          <p:cNvPr id="7" name="Rectangle 6">
            <a:extLst>
              <a:ext uri="{FF2B5EF4-FFF2-40B4-BE49-F238E27FC236}">
                <a16:creationId xmlns:a16="http://schemas.microsoft.com/office/drawing/2014/main" id="{610D8820-66A6-A09D-F3AD-AC3C916A3B77}"/>
              </a:ext>
            </a:extLst>
          </p:cNvPr>
          <p:cNvSpPr>
            <a:spLocks noChangeArrowheads="1"/>
          </p:cNvSpPr>
          <p:nvPr/>
        </p:nvSpPr>
        <p:spPr bwMode="auto">
          <a:xfrm>
            <a:off x="675216" y="1442817"/>
            <a:ext cx="6468533" cy="509889"/>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p>
            <a:pPr marL="0" marR="0" lvl="0" indent="0" algn="l" defTabSz="1219170" rtl="0" eaLnBrk="1" fontAlgn="auto" latinLnBrk="0" hangingPunct="1">
              <a:lnSpc>
                <a:spcPct val="100000"/>
              </a:lnSpc>
              <a:spcBef>
                <a:spcPts val="800"/>
              </a:spcBef>
              <a:spcAft>
                <a:spcPts val="0"/>
              </a:spcAft>
              <a:buClrTx/>
              <a:buSzTx/>
              <a:buFontTx/>
              <a:buNone/>
              <a:tabLst/>
              <a:defRPr/>
            </a:pPr>
            <a:r>
              <a:rPr kumimoji="0" lang="en-US" altLang="es-CR" sz="1867"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Guidelines</a:t>
            </a:r>
          </a:p>
        </p:txBody>
      </p:sp>
      <p:sp>
        <p:nvSpPr>
          <p:cNvPr id="9" name="Rectangle 8">
            <a:extLst>
              <a:ext uri="{FF2B5EF4-FFF2-40B4-BE49-F238E27FC236}">
                <a16:creationId xmlns:a16="http://schemas.microsoft.com/office/drawing/2014/main" id="{686E78AA-5424-1DB1-DDEA-8D7DFF90286A}"/>
              </a:ext>
            </a:extLst>
          </p:cNvPr>
          <p:cNvSpPr/>
          <p:nvPr/>
        </p:nvSpPr>
        <p:spPr>
          <a:xfrm>
            <a:off x="7283360" y="1453957"/>
            <a:ext cx="4337140" cy="4210244"/>
          </a:xfrm>
          <a:prstGeom prst="rect">
            <a:avLst/>
          </a:prstGeom>
          <a:solidFill>
            <a:schemeClr val="bg1">
              <a:lumMod val="85000"/>
            </a:schemeClr>
          </a:solidFill>
          <a:ln>
            <a:noFill/>
          </a:ln>
        </p:spPr>
        <p:txBody>
          <a:bodyPr lIns="0" tIns="0" rIns="0" bIns="0" anchor="ctr"/>
          <a:lstStyle/>
          <a:p>
            <a:pPr marL="0" marR="0" lvl="1" indent="0" algn="ctr" defTabSz="1219170" rtl="0" eaLnBrk="1" fontAlgn="auto" latinLnBrk="0" hangingPunct="1">
              <a:lnSpc>
                <a:spcPct val="100000"/>
              </a:lnSpc>
              <a:spcBef>
                <a:spcPts val="800"/>
              </a:spcBef>
              <a:spcAft>
                <a:spcPts val="0"/>
              </a:spcAft>
              <a:buClrTx/>
              <a:buSzTx/>
              <a:buFontTx/>
              <a:buNone/>
              <a:tabLst/>
              <a:defRPr/>
            </a:pPr>
            <a:endParaRPr kumimoji="0" lang="en-US" sz="2400" b="1"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3" name="Group 12">
            <a:extLst>
              <a:ext uri="{FF2B5EF4-FFF2-40B4-BE49-F238E27FC236}">
                <a16:creationId xmlns:a16="http://schemas.microsoft.com/office/drawing/2014/main" id="{617D31F8-02BF-7A1F-9D63-3C92169950A3}"/>
              </a:ext>
            </a:extLst>
          </p:cNvPr>
          <p:cNvGrpSpPr/>
          <p:nvPr/>
        </p:nvGrpSpPr>
        <p:grpSpPr>
          <a:xfrm>
            <a:off x="7776711" y="1453957"/>
            <a:ext cx="3350438" cy="3880044"/>
            <a:chOff x="7274303" y="1453956"/>
            <a:chExt cx="4269998" cy="4944960"/>
          </a:xfrm>
        </p:grpSpPr>
        <p:pic>
          <p:nvPicPr>
            <p:cNvPr id="10" name="Picture 9">
              <a:extLst>
                <a:ext uri="{FF2B5EF4-FFF2-40B4-BE49-F238E27FC236}">
                  <a16:creationId xmlns:a16="http://schemas.microsoft.com/office/drawing/2014/main" id="{6E097E49-CA40-BA59-5441-EF2FAFF60DCD}"/>
                </a:ext>
              </a:extLst>
            </p:cNvPr>
            <p:cNvPicPr>
              <a:picLocks noChangeAspect="1"/>
            </p:cNvPicPr>
            <p:nvPr/>
          </p:nvPicPr>
          <p:blipFill rotWithShape="1">
            <a:blip r:embed="rId7">
              <a:clrChange>
                <a:clrFrom>
                  <a:srgbClr val="DDE6F5"/>
                </a:clrFrom>
                <a:clrTo>
                  <a:srgbClr val="DDE6F5">
                    <a:alpha val="0"/>
                  </a:srgbClr>
                </a:clrTo>
              </a:clrChange>
            </a:blip>
            <a:srcRect t="1162"/>
            <a:stretch/>
          </p:blipFill>
          <p:spPr>
            <a:xfrm>
              <a:off x="7274303" y="1553752"/>
              <a:ext cx="4269998" cy="4845164"/>
            </a:xfrm>
            <a:prstGeom prst="rect">
              <a:avLst/>
            </a:prstGeom>
            <a:solidFill>
              <a:schemeClr val="bg1">
                <a:lumMod val="85000"/>
              </a:schemeClr>
            </a:solidFill>
          </p:spPr>
        </p:pic>
        <p:sp>
          <p:nvSpPr>
            <p:cNvPr id="11" name="Rounded Rectangle 6">
              <a:extLst>
                <a:ext uri="{FF2B5EF4-FFF2-40B4-BE49-F238E27FC236}">
                  <a16:creationId xmlns:a16="http://schemas.microsoft.com/office/drawing/2014/main" id="{9C2A0972-6E42-1D5E-F922-4CD28FD8675B}"/>
                </a:ext>
              </a:extLst>
            </p:cNvPr>
            <p:cNvSpPr/>
            <p:nvPr/>
          </p:nvSpPr>
          <p:spPr>
            <a:xfrm>
              <a:off x="7504853" y="2641447"/>
              <a:ext cx="1080175" cy="563897"/>
            </a:xfrm>
            <a:prstGeom prst="rect">
              <a:avLst/>
            </a:prstGeom>
            <a:noFill/>
            <a:ln w="19050">
              <a:solidFill>
                <a:schemeClr val="tx2"/>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B9DDDCC1-402F-1FAA-C2EF-B0FAE38069B8}"/>
                </a:ext>
              </a:extLst>
            </p:cNvPr>
            <p:cNvSpPr/>
            <p:nvPr/>
          </p:nvSpPr>
          <p:spPr>
            <a:xfrm>
              <a:off x="8030005" y="1453956"/>
              <a:ext cx="2758595" cy="364837"/>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9CDE"/>
                  </a:solidFill>
                  <a:effectLst/>
                  <a:uLnTx/>
                  <a:uFillTx/>
                  <a:latin typeface="Georgia"/>
                  <a:ea typeface="+mn-ea"/>
                  <a:cs typeface="+mn-cs"/>
                </a:rPr>
                <a:t>OPTIMAL</a:t>
              </a: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14" name="ZoneTexte 3">
            <a:extLst>
              <a:ext uri="{FF2B5EF4-FFF2-40B4-BE49-F238E27FC236}">
                <a16:creationId xmlns:a16="http://schemas.microsoft.com/office/drawing/2014/main" id="{274F6C94-4706-8847-B565-B7126C892C71}"/>
              </a:ext>
            </a:extLst>
          </p:cNvPr>
          <p:cNvSpPr txBox="1"/>
          <p:nvPr/>
        </p:nvSpPr>
        <p:spPr>
          <a:xfrm>
            <a:off x="8222086" y="5750170"/>
            <a:ext cx="2441575" cy="229323"/>
          </a:xfrm>
          <a:prstGeom prst="rect">
            <a:avLst/>
          </a:prstGeom>
          <a:noFill/>
        </p:spPr>
        <p:txBody>
          <a:bodyPr wrap="square" lIns="0" tIns="0" rIns="0" bIns="0">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100" b="0" i="0" u="none" strike="noStrike" kern="1200" cap="none" spc="0" normalizeH="0" baseline="0" noProof="0" dirty="0">
                <a:ln>
                  <a:noFill/>
                </a:ln>
                <a:solidFill>
                  <a:srgbClr val="000000"/>
                </a:solidFill>
                <a:effectLst/>
                <a:uLnTx/>
                <a:uFillTx/>
                <a:latin typeface="Georgia"/>
                <a:ea typeface="+mn-ea"/>
                <a:cs typeface="+mn-cs"/>
              </a:rPr>
              <a:t>ISH </a:t>
            </a:r>
            <a:r>
              <a:rPr kumimoji="0" lang="fr-FR" sz="1100" b="0" i="0" u="none" strike="noStrike" kern="1200" cap="none" spc="0" normalizeH="0" baseline="0" noProof="0" dirty="0" err="1">
                <a:ln>
                  <a:noFill/>
                </a:ln>
                <a:solidFill>
                  <a:srgbClr val="000000"/>
                </a:solidFill>
                <a:effectLst/>
                <a:uLnTx/>
                <a:uFillTx/>
                <a:latin typeface="Georgia"/>
                <a:ea typeface="+mn-ea"/>
                <a:cs typeface="+mn-cs"/>
              </a:rPr>
              <a:t>core</a:t>
            </a:r>
            <a:r>
              <a:rPr kumimoji="0" lang="fr-FR" sz="1100" b="0" i="0" u="none" strike="noStrike" kern="1200" cap="none" spc="0" normalizeH="0" baseline="0" noProof="0" dirty="0">
                <a:ln>
                  <a:noFill/>
                </a:ln>
                <a:solidFill>
                  <a:srgbClr val="000000"/>
                </a:solidFill>
                <a:effectLst/>
                <a:uLnTx/>
                <a:uFillTx/>
                <a:latin typeface="Georgia"/>
                <a:ea typeface="+mn-ea"/>
                <a:cs typeface="+mn-cs"/>
              </a:rPr>
              <a:t> </a:t>
            </a:r>
            <a:r>
              <a:rPr kumimoji="0" lang="fr-FR" sz="1100" b="0" i="0" u="none" strike="noStrike" kern="1200" cap="none" spc="0" normalizeH="0" baseline="0" noProof="0" dirty="0" err="1">
                <a:ln>
                  <a:noFill/>
                </a:ln>
                <a:solidFill>
                  <a:srgbClr val="000000"/>
                </a:solidFill>
                <a:effectLst/>
                <a:uLnTx/>
                <a:uFillTx/>
                <a:latin typeface="Georgia"/>
                <a:ea typeface="+mn-ea"/>
                <a:cs typeface="+mn-cs"/>
              </a:rPr>
              <a:t>drug-treatment</a:t>
            </a:r>
            <a:r>
              <a:rPr kumimoji="0" lang="fr-FR" sz="1100" b="0" i="0" u="none" strike="noStrike" kern="1200" cap="none" spc="0" normalizeH="0" baseline="0" noProof="0" dirty="0">
                <a:ln>
                  <a:noFill/>
                </a:ln>
                <a:solidFill>
                  <a:srgbClr val="000000"/>
                </a:solidFill>
                <a:effectLst/>
                <a:uLnTx/>
                <a:uFillTx/>
                <a:latin typeface="Georgia"/>
                <a:ea typeface="+mn-ea"/>
                <a:cs typeface="+mn-cs"/>
              </a:rPr>
              <a:t> </a:t>
            </a:r>
            <a:r>
              <a:rPr kumimoji="0" lang="fr-FR" sz="1100" b="0" i="0" u="none" strike="noStrike" kern="1200" cap="none" spc="0" normalizeH="0" baseline="0" noProof="0" dirty="0" err="1">
                <a:ln>
                  <a:noFill/>
                </a:ln>
                <a:solidFill>
                  <a:srgbClr val="000000"/>
                </a:solidFill>
                <a:effectLst/>
                <a:uLnTx/>
                <a:uFillTx/>
                <a:latin typeface="Georgia"/>
                <a:ea typeface="+mn-ea"/>
                <a:cs typeface="+mn-cs"/>
              </a:rPr>
              <a:t>strategy</a:t>
            </a:r>
            <a:endParaRPr kumimoji="0" lang="fr-FR" sz="1100" b="0" i="0" u="none" strike="noStrike" kern="1200" cap="none" spc="0" normalizeH="0" baseline="0" noProof="0" dirty="0">
              <a:ln>
                <a:noFill/>
              </a:ln>
              <a:solidFill>
                <a:srgbClr val="000000"/>
              </a:solidFill>
              <a:effectLst/>
              <a:uLnTx/>
              <a:uFillTx/>
              <a:latin typeface="Georgia"/>
              <a:ea typeface="+mn-ea"/>
              <a:cs typeface="+mn-cs"/>
            </a:endParaRPr>
          </a:p>
        </p:txBody>
      </p:sp>
      <p:grpSp>
        <p:nvGrpSpPr>
          <p:cNvPr id="15" name="Group 14">
            <a:extLst>
              <a:ext uri="{FF2B5EF4-FFF2-40B4-BE49-F238E27FC236}">
                <a16:creationId xmlns:a16="http://schemas.microsoft.com/office/drawing/2014/main" id="{FAF79A3E-4DE6-5349-7EE8-AD48A2D30C1D}"/>
              </a:ext>
            </a:extLst>
          </p:cNvPr>
          <p:cNvGrpSpPr/>
          <p:nvPr/>
        </p:nvGrpSpPr>
        <p:grpSpPr>
          <a:xfrm>
            <a:off x="1505278" y="3827915"/>
            <a:ext cx="4808408" cy="1445392"/>
            <a:chOff x="1500444" y="3674311"/>
            <a:chExt cx="4808408" cy="1445392"/>
          </a:xfrm>
        </p:grpSpPr>
        <p:grpSp>
          <p:nvGrpSpPr>
            <p:cNvPr id="16" name="Group 15">
              <a:extLst>
                <a:ext uri="{FF2B5EF4-FFF2-40B4-BE49-F238E27FC236}">
                  <a16:creationId xmlns:a16="http://schemas.microsoft.com/office/drawing/2014/main" id="{0A8817B5-4461-6A10-97B6-B5499C08346A}"/>
                </a:ext>
              </a:extLst>
            </p:cNvPr>
            <p:cNvGrpSpPr/>
            <p:nvPr/>
          </p:nvGrpSpPr>
          <p:grpSpPr>
            <a:xfrm>
              <a:off x="1915679" y="4006988"/>
              <a:ext cx="3977939" cy="780037"/>
              <a:chOff x="5777081" y="1483359"/>
              <a:chExt cx="3087520" cy="605435"/>
            </a:xfrm>
          </p:grpSpPr>
          <p:pic>
            <p:nvPicPr>
              <p:cNvPr id="18" name="Picture 17">
                <a:extLst>
                  <a:ext uri="{FF2B5EF4-FFF2-40B4-BE49-F238E27FC236}">
                    <a16:creationId xmlns:a16="http://schemas.microsoft.com/office/drawing/2014/main" id="{7E63D6C8-2397-805C-C373-69AD6C63C328}"/>
                  </a:ext>
                </a:extLst>
              </p:cNvPr>
              <p:cNvPicPr>
                <a:picLocks noChangeAspect="1"/>
              </p:cNvPicPr>
              <p:nvPr/>
            </p:nvPicPr>
            <p:blipFill rotWithShape="1">
              <a:blip r:embed="rId8">
                <a:clrChange>
                  <a:clrFrom>
                    <a:srgbClr val="FFFFFF"/>
                  </a:clrFrom>
                  <a:clrTo>
                    <a:srgbClr val="FFFFFF">
                      <a:alpha val="0"/>
                    </a:srgbClr>
                  </a:clrTo>
                </a:clrChange>
              </a:blip>
              <a:srcRect t="15128" r="71958"/>
              <a:stretch/>
            </p:blipFill>
            <p:spPr>
              <a:xfrm>
                <a:off x="5777081" y="1483359"/>
                <a:ext cx="903120" cy="605435"/>
              </a:xfrm>
              <a:prstGeom prst="rect">
                <a:avLst/>
              </a:prstGeom>
            </p:spPr>
          </p:pic>
          <p:sp>
            <p:nvSpPr>
              <p:cNvPr id="19" name="TextBox 18">
                <a:extLst>
                  <a:ext uri="{FF2B5EF4-FFF2-40B4-BE49-F238E27FC236}">
                    <a16:creationId xmlns:a16="http://schemas.microsoft.com/office/drawing/2014/main" id="{C6E2E052-41D1-E301-A243-AD2E0AE74C41}"/>
                  </a:ext>
                </a:extLst>
              </p:cNvPr>
              <p:cNvSpPr txBox="1"/>
              <p:nvPr/>
            </p:nvSpPr>
            <p:spPr>
              <a:xfrm>
                <a:off x="6760846" y="1603196"/>
                <a:ext cx="365760" cy="365760"/>
              </a:xfrm>
              <a:prstGeom prst="ellipse">
                <a:avLst/>
              </a:prstGeom>
              <a:gradFill flip="none" rotWithShape="1">
                <a:gsLst>
                  <a:gs pos="0">
                    <a:schemeClr val="accent3"/>
                  </a:gs>
                  <a:gs pos="100000">
                    <a:schemeClr val="accent2"/>
                  </a:gs>
                </a:gsLst>
                <a:lin ang="0" scaled="1"/>
                <a:tileRect/>
              </a:gradFill>
              <a:ln>
                <a:solidFill>
                  <a:schemeClr val="bg1"/>
                </a:solidFill>
              </a:ln>
            </p:spPr>
            <p:txBody>
              <a:bodyPr lIns="0" tIns="0" rIns="0" bIns="36576" anchor="ctr" anchorCtr="0"/>
              <a:lstStyle>
                <a:defPPr>
                  <a:defRPr lang="en-US"/>
                </a:defPPr>
                <a:lvl1pPr algn="ctr">
                  <a:defRPr sz="1200" b="1">
                    <a:solidFill>
                      <a:schemeClr val="bg1"/>
                    </a:solidFill>
                  </a:defRPr>
                </a:lvl1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AU" sz="3733" b="1" i="0" u="none" strike="noStrike" kern="1200" cap="none" spc="0" normalizeH="0" baseline="0" noProof="0">
                    <a:ln>
                      <a:noFill/>
                    </a:ln>
                    <a:solidFill>
                      <a:prstClr val="white"/>
                    </a:solidFill>
                    <a:effectLst/>
                    <a:uLnTx/>
                    <a:uFillTx/>
                    <a:latin typeface="Calibri"/>
                    <a:ea typeface="+mn-ea"/>
                    <a:cs typeface="+mn-cs"/>
                  </a:rPr>
                  <a:t>+</a:t>
                </a:r>
                <a:endParaRPr kumimoji="0" lang="en-GB" sz="3733" b="1" i="0" u="none" strike="noStrike" kern="1200" cap="none" spc="0" normalizeH="0" baseline="0" noProof="0">
                  <a:ln>
                    <a:noFill/>
                  </a:ln>
                  <a:solidFill>
                    <a:prstClr val="white"/>
                  </a:solidFill>
                  <a:effectLst/>
                  <a:uLnTx/>
                  <a:uFillTx/>
                  <a:latin typeface="Calibri"/>
                  <a:ea typeface="+mn-ea"/>
                  <a:cs typeface="+mn-cs"/>
                </a:endParaRPr>
              </a:p>
            </p:txBody>
          </p:sp>
          <p:sp>
            <p:nvSpPr>
              <p:cNvPr id="20" name="TextBox 19">
                <a:extLst>
                  <a:ext uri="{FF2B5EF4-FFF2-40B4-BE49-F238E27FC236}">
                    <a16:creationId xmlns:a16="http://schemas.microsoft.com/office/drawing/2014/main" id="{C85ACAE2-B911-1DBF-B5D0-D1A2AB9E1CCA}"/>
                  </a:ext>
                </a:extLst>
              </p:cNvPr>
              <p:cNvSpPr txBox="1"/>
              <p:nvPr/>
            </p:nvSpPr>
            <p:spPr>
              <a:xfrm>
                <a:off x="7745096" y="1603196"/>
                <a:ext cx="365760" cy="365760"/>
              </a:xfrm>
              <a:prstGeom prst="ellipse">
                <a:avLst/>
              </a:prstGeom>
              <a:gradFill flip="none" rotWithShape="1">
                <a:gsLst>
                  <a:gs pos="0">
                    <a:schemeClr val="accent3"/>
                  </a:gs>
                  <a:gs pos="100000">
                    <a:schemeClr val="accent2"/>
                  </a:gs>
                </a:gsLst>
                <a:lin ang="0" scaled="1"/>
                <a:tileRect/>
              </a:gradFill>
              <a:ln>
                <a:solidFill>
                  <a:schemeClr val="bg1"/>
                </a:solidFill>
              </a:ln>
            </p:spPr>
            <p:txBody>
              <a:bodyPr lIns="0" tIns="0" rIns="0" bIns="36576" anchor="ctr"/>
              <a:lstStyle>
                <a:defPPr>
                  <a:defRPr lang="en-US"/>
                </a:defPPr>
                <a:lvl1pPr algn="ctr">
                  <a:defRPr sz="1200" b="1">
                    <a:solidFill>
                      <a:schemeClr val="bg1"/>
                    </a:solidFill>
                  </a:defRPr>
                </a:lvl1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AU" sz="3733" b="1" i="0" u="none" strike="noStrike" kern="1200" cap="none" spc="0" normalizeH="0" baseline="0" noProof="0">
                    <a:ln>
                      <a:noFill/>
                    </a:ln>
                    <a:solidFill>
                      <a:prstClr val="white"/>
                    </a:solidFill>
                    <a:effectLst/>
                    <a:uLnTx/>
                    <a:uFillTx/>
                    <a:latin typeface="Calibri"/>
                    <a:ea typeface="+mn-ea"/>
                    <a:cs typeface="+mn-cs"/>
                  </a:rPr>
                  <a:t>=</a:t>
                </a:r>
                <a:endParaRPr kumimoji="0" lang="en-GB" sz="3733" b="1" i="0" u="none" strike="noStrike" kern="1200" cap="none" spc="0" normalizeH="0" baseline="0" noProof="0">
                  <a:ln>
                    <a:noFill/>
                  </a:ln>
                  <a:solidFill>
                    <a:prstClr val="white"/>
                  </a:solidFill>
                  <a:effectLst/>
                  <a:uLnTx/>
                  <a:uFillTx/>
                  <a:latin typeface="Calibri"/>
                  <a:ea typeface="+mn-ea"/>
                  <a:cs typeface="+mn-cs"/>
                </a:endParaRPr>
              </a:p>
            </p:txBody>
          </p:sp>
          <p:pic>
            <p:nvPicPr>
              <p:cNvPr id="21" name="Picture 20">
                <a:extLst>
                  <a:ext uri="{FF2B5EF4-FFF2-40B4-BE49-F238E27FC236}">
                    <a16:creationId xmlns:a16="http://schemas.microsoft.com/office/drawing/2014/main" id="{24A121BC-EF09-6B1A-D503-CC26785854A3}"/>
                  </a:ext>
                </a:extLst>
              </p:cNvPr>
              <p:cNvPicPr>
                <a:picLocks noChangeAspect="1"/>
              </p:cNvPicPr>
              <p:nvPr/>
            </p:nvPicPr>
            <p:blipFill rotWithShape="1">
              <a:blip r:embed="rId8">
                <a:clrChange>
                  <a:clrFrom>
                    <a:srgbClr val="FFFFFF"/>
                  </a:clrFrom>
                  <a:clrTo>
                    <a:srgbClr val="FFFFFF">
                      <a:alpha val="0"/>
                    </a:srgbClr>
                  </a:clrTo>
                </a:clrChange>
              </a:blip>
              <a:srcRect l="45392" t="15128" r="40411"/>
              <a:stretch/>
            </p:blipFill>
            <p:spPr>
              <a:xfrm>
                <a:off x="7207251" y="1483359"/>
                <a:ext cx="457200" cy="605435"/>
              </a:xfrm>
              <a:prstGeom prst="rect">
                <a:avLst/>
              </a:prstGeom>
            </p:spPr>
          </p:pic>
          <p:pic>
            <p:nvPicPr>
              <p:cNvPr id="22" name="Picture 21">
                <a:extLst>
                  <a:ext uri="{FF2B5EF4-FFF2-40B4-BE49-F238E27FC236}">
                    <a16:creationId xmlns:a16="http://schemas.microsoft.com/office/drawing/2014/main" id="{8FA02643-EB86-28AA-4E5E-72CB58BF6E55}"/>
                  </a:ext>
                </a:extLst>
              </p:cNvPr>
              <p:cNvPicPr>
                <a:picLocks noChangeAspect="1"/>
              </p:cNvPicPr>
              <p:nvPr/>
            </p:nvPicPr>
            <p:blipFill rotWithShape="1">
              <a:blip r:embed="rId8">
                <a:clrChange>
                  <a:clrFrom>
                    <a:srgbClr val="FFFFFF"/>
                  </a:clrFrom>
                  <a:clrTo>
                    <a:srgbClr val="FFFFFF">
                      <a:alpha val="0"/>
                    </a:srgbClr>
                  </a:clrTo>
                </a:clrChange>
              </a:blip>
              <a:srcRect l="79109" t="15128" r="-11"/>
              <a:stretch/>
            </p:blipFill>
            <p:spPr>
              <a:xfrm>
                <a:off x="8191501" y="1483359"/>
                <a:ext cx="673100" cy="605435"/>
              </a:xfrm>
              <a:prstGeom prst="rect">
                <a:avLst/>
              </a:prstGeom>
            </p:spPr>
          </p:pic>
        </p:grpSp>
        <p:sp>
          <p:nvSpPr>
            <p:cNvPr id="17" name="Rounded Rectangle 6">
              <a:extLst>
                <a:ext uri="{FF2B5EF4-FFF2-40B4-BE49-F238E27FC236}">
                  <a16:creationId xmlns:a16="http://schemas.microsoft.com/office/drawing/2014/main" id="{B2D67A12-F3D1-0517-C335-0BA9D7F7470B}"/>
                </a:ext>
              </a:extLst>
            </p:cNvPr>
            <p:cNvSpPr/>
            <p:nvPr/>
          </p:nvSpPr>
          <p:spPr>
            <a:xfrm>
              <a:off x="1500444" y="3674311"/>
              <a:ext cx="4808408" cy="1445392"/>
            </a:xfrm>
            <a:prstGeom prst="rect">
              <a:avLst/>
            </a:prstGeom>
            <a:noFill/>
            <a:ln w="19050">
              <a:solidFill>
                <a:schemeClr val="tx2"/>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white"/>
                </a:solidFill>
                <a:effectLst/>
                <a:uLnTx/>
                <a:uFillTx/>
                <a:latin typeface="Calibri"/>
                <a:ea typeface="+mn-ea"/>
                <a:cs typeface="+mn-cs"/>
              </a:endParaRPr>
            </a:p>
          </p:txBody>
        </p:sp>
      </p:grpSp>
      <p:sp>
        <p:nvSpPr>
          <p:cNvPr id="2" name="Text Placeholder 7">
            <a:extLst>
              <a:ext uri="{FF2B5EF4-FFF2-40B4-BE49-F238E27FC236}">
                <a16:creationId xmlns:a16="http://schemas.microsoft.com/office/drawing/2014/main" id="{55EADDE2-3FD7-D069-859D-A09210D832C9}"/>
              </a:ext>
            </a:extLst>
          </p:cNvPr>
          <p:cNvSpPr txBox="1">
            <a:spLocks/>
          </p:cNvSpPr>
          <p:nvPr/>
        </p:nvSpPr>
        <p:spPr>
          <a:xfrm>
            <a:off x="670561" y="6270893"/>
            <a:ext cx="10035538" cy="237757"/>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Unger Thomas, Borghi Claudio, et al. 2020 International Society of Hypertension global hypertension practice guidelines. Hypertension. 2020;38:982-1004</a:t>
            </a:r>
          </a:p>
        </p:txBody>
      </p:sp>
      <p:sp>
        <p:nvSpPr>
          <p:cNvPr id="23" name="TextBox 22">
            <a:extLst>
              <a:ext uri="{FF2B5EF4-FFF2-40B4-BE49-F238E27FC236}">
                <a16:creationId xmlns:a16="http://schemas.microsoft.com/office/drawing/2014/main" id="{B689C642-FB0A-625D-3C6A-EF34BB360E07}"/>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GLO2246865</a:t>
            </a:r>
          </a:p>
        </p:txBody>
      </p:sp>
    </p:spTree>
    <p:extLst>
      <p:ext uri="{BB962C8B-B14F-4D97-AF65-F5344CB8AC3E}">
        <p14:creationId xmlns:p14="http://schemas.microsoft.com/office/powerpoint/2010/main" val="2309261762"/>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241CC6E3-F2A1-ED20-5F55-53CCE7E9E41E}"/>
              </a:ext>
            </a:extLst>
          </p:cNvPr>
          <p:cNvGraphicFramePr>
            <a:graphicFrameLocks noChangeAspect="1"/>
          </p:cNvGraphicFramePr>
          <p:nvPr>
            <p:custDataLst>
              <p:tags r:id="rId1"/>
            </p:custDataLst>
            <p:extLst>
              <p:ext uri="{D42A27DB-BD31-4B8C-83A1-F6EECF244321}">
                <p14:modId xmlns:p14="http://schemas.microsoft.com/office/powerpoint/2010/main" val="88715288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241CC6E3-F2A1-ED20-5F55-53CCE7E9E41E}"/>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3" name="Rectangle 12">
            <a:extLst>
              <a:ext uri="{FF2B5EF4-FFF2-40B4-BE49-F238E27FC236}">
                <a16:creationId xmlns:a16="http://schemas.microsoft.com/office/drawing/2014/main" id="{4C7739FB-DFDD-DFE3-4965-CF3FEEC6DABB}"/>
              </a:ext>
            </a:extLst>
          </p:cNvPr>
          <p:cNvSpPr>
            <a:spLocks noChangeArrowheads="1"/>
          </p:cNvSpPr>
          <p:nvPr/>
        </p:nvSpPr>
        <p:spPr bwMode="auto">
          <a:xfrm>
            <a:off x="669925" y="1928540"/>
            <a:ext cx="2530475" cy="3849959"/>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nchorCtr="0"/>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altLang="es-CR" sz="1467"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Forest plot for medication adherence. CI, confidence interval; FDC, Fixed-dose combination; MD, mean difference</a:t>
            </a:r>
          </a:p>
        </p:txBody>
      </p:sp>
      <p:sp>
        <p:nvSpPr>
          <p:cNvPr id="2" name="Title 1">
            <a:extLst>
              <a:ext uri="{FF2B5EF4-FFF2-40B4-BE49-F238E27FC236}">
                <a16:creationId xmlns:a16="http://schemas.microsoft.com/office/drawing/2014/main" id="{9FAE8480-CBFF-1DFB-4197-F6F7FD8D8D00}"/>
              </a:ext>
            </a:extLst>
          </p:cNvPr>
          <p:cNvSpPr>
            <a:spLocks noGrp="1"/>
          </p:cNvSpPr>
          <p:nvPr>
            <p:ph type="title"/>
          </p:nvPr>
        </p:nvSpPr>
        <p:spPr/>
        <p:txBody>
          <a:bodyPr vert="horz"/>
          <a:lstStyle/>
          <a:p>
            <a:r>
              <a:rPr lang="en-US" dirty="0"/>
              <a:t>Single-pill combination is one approach to improve medication adherence</a:t>
            </a:r>
          </a:p>
        </p:txBody>
      </p:sp>
      <p:grpSp>
        <p:nvGrpSpPr>
          <p:cNvPr id="6" name="Group 5">
            <a:extLst>
              <a:ext uri="{FF2B5EF4-FFF2-40B4-BE49-F238E27FC236}">
                <a16:creationId xmlns:a16="http://schemas.microsoft.com/office/drawing/2014/main" id="{2C65D106-5160-56F7-746F-51398787E0BD}"/>
              </a:ext>
            </a:extLst>
          </p:cNvPr>
          <p:cNvGrpSpPr/>
          <p:nvPr/>
        </p:nvGrpSpPr>
        <p:grpSpPr>
          <a:xfrm>
            <a:off x="669925" y="1451265"/>
            <a:ext cx="10950575" cy="771236"/>
            <a:chOff x="669925" y="1159165"/>
            <a:chExt cx="10950575" cy="771236"/>
          </a:xfrm>
        </p:grpSpPr>
        <p:sp>
          <p:nvSpPr>
            <p:cNvPr id="7" name="Rectangle 6">
              <a:extLst>
                <a:ext uri="{FF2B5EF4-FFF2-40B4-BE49-F238E27FC236}">
                  <a16:creationId xmlns:a16="http://schemas.microsoft.com/office/drawing/2014/main" id="{82BCC507-2448-3D82-40A1-512AD0CDF612}"/>
                </a:ext>
              </a:extLst>
            </p:cNvPr>
            <p:cNvSpPr>
              <a:spLocks/>
            </p:cNvSpPr>
            <p:nvPr/>
          </p:nvSpPr>
          <p:spPr>
            <a:xfrm>
              <a:off x="669925" y="1159165"/>
              <a:ext cx="10950575" cy="77123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sp>
          <p:nvSpPr>
            <p:cNvPr id="8" name="TextBox 7">
              <a:extLst>
                <a:ext uri="{FF2B5EF4-FFF2-40B4-BE49-F238E27FC236}">
                  <a16:creationId xmlns:a16="http://schemas.microsoft.com/office/drawing/2014/main" id="{21F17D71-5410-4BEF-10E6-16DB5E54F811}"/>
                </a:ext>
              </a:extLst>
            </p:cNvPr>
            <p:cNvSpPr txBox="1"/>
            <p:nvPr/>
          </p:nvSpPr>
          <p:spPr>
            <a:xfrm>
              <a:off x="5509020" y="1361005"/>
              <a:ext cx="365696" cy="365695"/>
            </a:xfrm>
            <a:prstGeom prst="ellipse">
              <a:avLst/>
            </a:prstGeom>
            <a:gradFill flip="none" rotWithShape="1">
              <a:gsLst>
                <a:gs pos="0">
                  <a:schemeClr val="accent3"/>
                </a:gs>
                <a:gs pos="100000">
                  <a:schemeClr val="accent2"/>
                </a:gs>
              </a:gsLst>
              <a:lin ang="0" scaled="1"/>
              <a:tileRect/>
            </a:gradFill>
            <a:ln>
              <a:noFill/>
            </a:ln>
          </p:spPr>
          <p:txBody>
            <a:bodyPr lIns="0" tIns="0" rIns="0" bIns="36576" anchor="ctr" anchorCtr="0"/>
            <a:lstStyle>
              <a:defPPr>
                <a:defRPr lang="en-US"/>
              </a:defPPr>
              <a:lvl1pPr algn="ctr">
                <a:defRPr sz="1200" b="1">
                  <a:solidFill>
                    <a:schemeClr val="bg1"/>
                  </a:solidFill>
                </a:defRPr>
              </a:lvl1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AU" sz="3733" b="1" i="0" u="none" strike="noStrike" kern="1200" cap="none" spc="0" normalizeH="0" baseline="0" noProof="0">
                  <a:ln>
                    <a:noFill/>
                  </a:ln>
                  <a:solidFill>
                    <a:prstClr val="white">
                      <a:lumMod val="95000"/>
                    </a:prstClr>
                  </a:solidFill>
                  <a:effectLst/>
                  <a:uLnTx/>
                  <a:uFillTx/>
                  <a:latin typeface="Calibri"/>
                  <a:ea typeface="+mn-ea"/>
                  <a:cs typeface="+mn-cs"/>
                </a:rPr>
                <a:t>+</a:t>
              </a:r>
              <a:endParaRPr kumimoji="0" lang="en-GB" sz="3733" b="1" i="0" u="none" strike="noStrike" kern="1200" cap="none" spc="0" normalizeH="0" baseline="0" noProof="0">
                <a:ln>
                  <a:noFill/>
                </a:ln>
                <a:solidFill>
                  <a:prstClr val="white">
                    <a:lumMod val="95000"/>
                  </a:prstClr>
                </a:solidFill>
                <a:effectLst/>
                <a:uLnTx/>
                <a:uFillTx/>
                <a:latin typeface="Calibri"/>
                <a:ea typeface="+mn-ea"/>
                <a:cs typeface="+mn-cs"/>
              </a:endParaRPr>
            </a:p>
          </p:txBody>
        </p:sp>
        <p:sp>
          <p:nvSpPr>
            <p:cNvPr id="9" name="TextBox 8">
              <a:extLst>
                <a:ext uri="{FF2B5EF4-FFF2-40B4-BE49-F238E27FC236}">
                  <a16:creationId xmlns:a16="http://schemas.microsoft.com/office/drawing/2014/main" id="{E3AF2ADD-68F5-B030-CE93-167131EA5644}"/>
                </a:ext>
              </a:extLst>
            </p:cNvPr>
            <p:cNvSpPr txBox="1"/>
            <p:nvPr/>
          </p:nvSpPr>
          <p:spPr>
            <a:xfrm>
              <a:off x="6684613" y="1361005"/>
              <a:ext cx="365696" cy="365695"/>
            </a:xfrm>
            <a:prstGeom prst="ellipse">
              <a:avLst/>
            </a:prstGeom>
            <a:gradFill flip="none" rotWithShape="1">
              <a:gsLst>
                <a:gs pos="0">
                  <a:schemeClr val="accent3"/>
                </a:gs>
                <a:gs pos="100000">
                  <a:schemeClr val="accent2"/>
                </a:gs>
              </a:gsLst>
              <a:lin ang="0" scaled="1"/>
              <a:tileRect/>
            </a:gradFill>
            <a:ln>
              <a:noFill/>
            </a:ln>
          </p:spPr>
          <p:txBody>
            <a:bodyPr lIns="0" tIns="0" rIns="0" bIns="36576" anchor="ctr"/>
            <a:lstStyle>
              <a:defPPr>
                <a:defRPr lang="en-US"/>
              </a:defPPr>
              <a:lvl1pPr algn="ctr">
                <a:defRPr sz="1200" b="1">
                  <a:solidFill>
                    <a:schemeClr val="bg1"/>
                  </a:solidFill>
                </a:defRPr>
              </a:lvl1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AU" sz="3733" b="1" i="0" u="none" strike="noStrike" kern="1200" cap="none" spc="0" normalizeH="0" baseline="0" noProof="0" dirty="0">
                  <a:ln>
                    <a:noFill/>
                  </a:ln>
                  <a:solidFill>
                    <a:prstClr val="white">
                      <a:lumMod val="95000"/>
                    </a:prstClr>
                  </a:solidFill>
                  <a:effectLst/>
                  <a:uLnTx/>
                  <a:uFillTx/>
                  <a:latin typeface="Calibri"/>
                  <a:ea typeface="+mn-ea"/>
                  <a:cs typeface="+mn-cs"/>
                </a:rPr>
                <a:t>=</a:t>
              </a:r>
              <a:endParaRPr kumimoji="0" lang="en-GB" sz="3733" b="1" i="0" u="none" strike="noStrike" kern="1200" cap="none" spc="0" normalizeH="0" baseline="0" noProof="0" dirty="0">
                <a:ln>
                  <a:noFill/>
                </a:ln>
                <a:solidFill>
                  <a:prstClr val="white">
                    <a:lumMod val="95000"/>
                  </a:prstClr>
                </a:solidFill>
                <a:effectLst/>
                <a:uLnTx/>
                <a:uFillTx/>
                <a:latin typeface="Calibri"/>
                <a:ea typeface="+mn-ea"/>
                <a:cs typeface="+mn-cs"/>
              </a:endParaRPr>
            </a:p>
          </p:txBody>
        </p:sp>
        <p:pic>
          <p:nvPicPr>
            <p:cNvPr id="10" name="Picture 9" descr="A close up of a guitar pick&#10;&#10;AI-generated content may be incorrect.">
              <a:extLst>
                <a:ext uri="{FF2B5EF4-FFF2-40B4-BE49-F238E27FC236}">
                  <a16:creationId xmlns:a16="http://schemas.microsoft.com/office/drawing/2014/main" id="{5F4345BE-27B1-704C-CACA-7220C7FB2793}"/>
                </a:ext>
              </a:extLst>
            </p:cNvPr>
            <p:cNvPicPr>
              <a:picLocks noChangeAspect="1"/>
            </p:cNvPicPr>
            <p:nvPr/>
          </p:nvPicPr>
          <p:blipFill>
            <a:blip r:embed="rId5">
              <a:extLst>
                <a:ext uri="{28A0092B-C50C-407E-A947-70E740481C1C}">
                  <a14:useLocalDpi xmlns:a14="http://schemas.microsoft.com/office/drawing/2010/main" val="0"/>
                </a:ext>
              </a:extLst>
            </a:blip>
            <a:srcRect l="649" t="32912" r="72268" b="17147"/>
            <a:stretch>
              <a:fillRect/>
            </a:stretch>
          </p:blipFill>
          <p:spPr>
            <a:xfrm>
              <a:off x="4473627" y="1363076"/>
              <a:ext cx="886826" cy="361552"/>
            </a:xfrm>
            <a:prstGeom prst="rect">
              <a:avLst/>
            </a:prstGeom>
          </p:spPr>
        </p:pic>
        <p:pic>
          <p:nvPicPr>
            <p:cNvPr id="11" name="Picture 10">
              <a:extLst>
                <a:ext uri="{FF2B5EF4-FFF2-40B4-BE49-F238E27FC236}">
                  <a16:creationId xmlns:a16="http://schemas.microsoft.com/office/drawing/2014/main" id="{04632C71-030E-C6B5-3527-A57F88275FE5}"/>
                </a:ext>
              </a:extLst>
            </p:cNvPr>
            <p:cNvPicPr>
              <a:picLocks noChangeAspect="1"/>
            </p:cNvPicPr>
            <p:nvPr/>
          </p:nvPicPr>
          <p:blipFill>
            <a:blip r:embed="rId5">
              <a:extLst>
                <a:ext uri="{28A0092B-C50C-407E-A947-70E740481C1C}">
                  <a14:useLocalDpi xmlns:a14="http://schemas.microsoft.com/office/drawing/2010/main" val="0"/>
                </a:ext>
              </a:extLst>
            </a:blip>
            <a:srcRect l="45083" t="13964" r="39996"/>
            <a:stretch>
              <a:fillRect/>
            </a:stretch>
          </p:blipFill>
          <p:spPr>
            <a:xfrm>
              <a:off x="6023283" y="1217006"/>
              <a:ext cx="512763" cy="653693"/>
            </a:xfrm>
            <a:prstGeom prst="rect">
              <a:avLst/>
            </a:prstGeom>
          </p:spPr>
        </p:pic>
        <p:pic>
          <p:nvPicPr>
            <p:cNvPr id="12" name="Picture 11">
              <a:extLst>
                <a:ext uri="{FF2B5EF4-FFF2-40B4-BE49-F238E27FC236}">
                  <a16:creationId xmlns:a16="http://schemas.microsoft.com/office/drawing/2014/main" id="{1157C703-0FFB-39B3-4476-11ECBD6E15E8}"/>
                </a:ext>
              </a:extLst>
            </p:cNvPr>
            <p:cNvPicPr>
              <a:picLocks noChangeAspect="1"/>
            </p:cNvPicPr>
            <p:nvPr/>
          </p:nvPicPr>
          <p:blipFill>
            <a:blip r:embed="rId5">
              <a:extLst>
                <a:ext uri="{28A0092B-C50C-407E-A947-70E740481C1C}">
                  <a14:useLocalDpi xmlns:a14="http://schemas.microsoft.com/office/drawing/2010/main" val="0"/>
                </a:ext>
              </a:extLst>
            </a:blip>
            <a:srcRect l="79425" t="23982" b="9602"/>
            <a:stretch>
              <a:fillRect/>
            </a:stretch>
          </p:blipFill>
          <p:spPr>
            <a:xfrm>
              <a:off x="7198875" y="1308609"/>
              <a:ext cx="659238" cy="470487"/>
            </a:xfrm>
            <a:prstGeom prst="rect">
              <a:avLst/>
            </a:prstGeom>
          </p:spPr>
        </p:pic>
      </p:grpSp>
      <p:pic>
        <p:nvPicPr>
          <p:cNvPr id="14" name="Picture 13">
            <a:extLst>
              <a:ext uri="{FF2B5EF4-FFF2-40B4-BE49-F238E27FC236}">
                <a16:creationId xmlns:a16="http://schemas.microsoft.com/office/drawing/2014/main" id="{024842EA-213E-8E62-4567-F9E73A0D1A94}"/>
              </a:ext>
            </a:extLst>
          </p:cNvPr>
          <p:cNvPicPr>
            <a:picLocks noChangeAspect="1"/>
          </p:cNvPicPr>
          <p:nvPr/>
        </p:nvPicPr>
        <p:blipFill rotWithShape="1">
          <a:blip r:embed="rId6">
            <a:clrChange>
              <a:clrFrom>
                <a:srgbClr val="FFFFFF"/>
              </a:clrFrom>
              <a:clrTo>
                <a:srgbClr val="FFFFFF">
                  <a:alpha val="0"/>
                </a:srgbClr>
              </a:clrTo>
            </a:clrChange>
          </a:blip>
          <a:srcRect r="1212"/>
          <a:stretch/>
        </p:blipFill>
        <p:spPr>
          <a:xfrm>
            <a:off x="3678983" y="2312243"/>
            <a:ext cx="7462934" cy="3515605"/>
          </a:xfrm>
          <a:prstGeom prst="rect">
            <a:avLst/>
          </a:prstGeom>
        </p:spPr>
      </p:pic>
      <p:sp>
        <p:nvSpPr>
          <p:cNvPr id="3" name="Text Placeholder 7">
            <a:extLst>
              <a:ext uri="{FF2B5EF4-FFF2-40B4-BE49-F238E27FC236}">
                <a16:creationId xmlns:a16="http://schemas.microsoft.com/office/drawing/2014/main" id="{2E2D445F-0E0B-0EED-656B-3ECAD85596FC}"/>
              </a:ext>
            </a:extLst>
          </p:cNvPr>
          <p:cNvSpPr txBox="1">
            <a:spLocks/>
          </p:cNvSpPr>
          <p:nvPr/>
        </p:nvSpPr>
        <p:spPr>
          <a:xfrm>
            <a:off x="670561" y="6125468"/>
            <a:ext cx="10035538"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Du Li-Ping, Cheng Zhong-Wei, et al. The impact of fixed-dose combination versus free-equivalent combination therapies on adherence for hypertension: </a:t>
            </a:r>
            <a:b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b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A meta-analysis. Journal of Clinical Hypertension. 2020;38:982-1004</a:t>
            </a:r>
          </a:p>
        </p:txBody>
      </p:sp>
      <p:sp>
        <p:nvSpPr>
          <p:cNvPr id="16" name="TextBox 15">
            <a:extLst>
              <a:ext uri="{FF2B5EF4-FFF2-40B4-BE49-F238E27FC236}">
                <a16:creationId xmlns:a16="http://schemas.microsoft.com/office/drawing/2014/main" id="{63071820-976A-BDC7-F4A7-D7851AD39AB5}"/>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GLO2246865</a:t>
            </a:r>
          </a:p>
        </p:txBody>
      </p:sp>
    </p:spTree>
    <p:extLst>
      <p:ext uri="{BB962C8B-B14F-4D97-AF65-F5344CB8AC3E}">
        <p14:creationId xmlns:p14="http://schemas.microsoft.com/office/powerpoint/2010/main" val="429327491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hink-cell data - do not delete" hidden="1">
            <a:extLst>
              <a:ext uri="{FF2B5EF4-FFF2-40B4-BE49-F238E27FC236}">
                <a16:creationId xmlns:a16="http://schemas.microsoft.com/office/drawing/2014/main" id="{D6BC3E91-B542-4E38-8C3D-7DAF99721300}"/>
              </a:ext>
            </a:extLst>
          </p:cNvPr>
          <p:cNvGraphicFramePr>
            <a:graphicFrameLocks noChangeAspect="1"/>
          </p:cNvGraphicFramePr>
          <p:nvPr>
            <p:custDataLst>
              <p:tags r:id="rId1"/>
            </p:custDataLst>
            <p:extLst>
              <p:ext uri="{D42A27DB-BD31-4B8C-83A1-F6EECF244321}">
                <p14:modId xmlns:p14="http://schemas.microsoft.com/office/powerpoint/2010/main" val="3347560146"/>
              </p:ext>
            </p:extLst>
          </p:nvPr>
        </p:nvGraphicFramePr>
        <p:xfrm>
          <a:off x="2118" y="2118"/>
          <a:ext cx="2117" cy="2117"/>
        </p:xfrm>
        <a:graphic>
          <a:graphicData uri="http://schemas.openxmlformats.org/presentationml/2006/ole">
            <mc:AlternateContent xmlns:mc="http://schemas.openxmlformats.org/markup-compatibility/2006">
              <mc:Choice xmlns:v="urn:schemas-microsoft-com:vml" Requires="v">
                <p:oleObj name="think-cell Slide" r:id="rId3" imgW="421" imgH="420" progId="TCLayout.ActiveDocument.1">
                  <p:embed/>
                </p:oleObj>
              </mc:Choice>
              <mc:Fallback>
                <p:oleObj name="think-cell Slide" r:id="rId3" imgW="421" imgH="420" progId="TCLayout.ActiveDocument.1">
                  <p:embed/>
                  <p:pic>
                    <p:nvPicPr>
                      <p:cNvPr id="8" name="think-cell data - do not delete" hidden="1">
                        <a:extLst>
                          <a:ext uri="{FF2B5EF4-FFF2-40B4-BE49-F238E27FC236}">
                            <a16:creationId xmlns:a16="http://schemas.microsoft.com/office/drawing/2014/main" id="{D6BC3E91-B542-4E38-8C3D-7DAF99721300}"/>
                          </a:ext>
                        </a:extLst>
                      </p:cNvPr>
                      <p:cNvPicPr/>
                      <p:nvPr/>
                    </p:nvPicPr>
                    <p:blipFill>
                      <a:blip r:embed="rId4"/>
                      <a:stretch>
                        <a:fillRect/>
                      </a:stretch>
                    </p:blipFill>
                    <p:spPr>
                      <a:xfrm>
                        <a:off x="2118" y="2118"/>
                        <a:ext cx="2117" cy="2117"/>
                      </a:xfrm>
                      <a:prstGeom prst="rect">
                        <a:avLst/>
                      </a:prstGeom>
                    </p:spPr>
                  </p:pic>
                </p:oleObj>
              </mc:Fallback>
            </mc:AlternateContent>
          </a:graphicData>
        </a:graphic>
      </p:graphicFrame>
      <p:sp>
        <p:nvSpPr>
          <p:cNvPr id="4" name="Title 3">
            <a:extLst>
              <a:ext uri="{FF2B5EF4-FFF2-40B4-BE49-F238E27FC236}">
                <a16:creationId xmlns:a16="http://schemas.microsoft.com/office/drawing/2014/main" id="{A59F66A9-D778-22E1-92D1-FF48BB3313CF}"/>
              </a:ext>
            </a:extLst>
          </p:cNvPr>
          <p:cNvSpPr>
            <a:spLocks noGrp="1"/>
          </p:cNvSpPr>
          <p:nvPr>
            <p:ph type="title"/>
          </p:nvPr>
        </p:nvSpPr>
        <p:spPr>
          <a:xfrm>
            <a:off x="669924" y="355600"/>
            <a:ext cx="10950573" cy="520700"/>
          </a:xfrm>
        </p:spPr>
        <p:txBody>
          <a:bodyPr vert="horz"/>
          <a:lstStyle/>
          <a:p>
            <a:r>
              <a:rPr lang="en-US" dirty="0"/>
              <a:t>Half of the global population trusts the healthcare system in their own country</a:t>
            </a:r>
            <a:endParaRPr lang="pt-BR" dirty="0"/>
          </a:p>
        </p:txBody>
      </p:sp>
      <p:sp>
        <p:nvSpPr>
          <p:cNvPr id="11" name="Text Placeholder 3">
            <a:extLst>
              <a:ext uri="{FF2B5EF4-FFF2-40B4-BE49-F238E27FC236}">
                <a16:creationId xmlns:a16="http://schemas.microsoft.com/office/drawing/2014/main" id="{CF5A57C6-94FA-30C5-56BE-5C1548CA7BC7}"/>
              </a:ext>
            </a:extLst>
          </p:cNvPr>
          <p:cNvSpPr txBox="1">
            <a:spLocks/>
          </p:cNvSpPr>
          <p:nvPr/>
        </p:nvSpPr>
        <p:spPr>
          <a:xfrm>
            <a:off x="670559" y="2198725"/>
            <a:ext cx="10950573" cy="338233"/>
          </a:xfrm>
          <a:prstGeom prst="rect">
            <a:avLst/>
          </a:prstGeom>
        </p:spPr>
        <p:txBody>
          <a:bodyPr vert="horz" wrap="square" lIns="90011" tIns="45561" rIns="90011" bIns="45561" rtlCol="0">
            <a:spAutoFit/>
          </a:bodyPr>
          <a:lstStyle>
            <a:lvl1pPr marL="0" indent="0" algn="l" defTabSz="1311772" rtl="0" eaLnBrk="1" latinLnBrk="0" hangingPunct="1">
              <a:lnSpc>
                <a:spcPct val="100000"/>
              </a:lnSpc>
              <a:spcBef>
                <a:spcPts val="860"/>
              </a:spcBef>
              <a:buFont typeface="Arial" panose="020B0604020202020204" pitchFamily="34" charset="0"/>
              <a:buNone/>
              <a:defRPr sz="2296" b="0" kern="1200">
                <a:solidFill>
                  <a:schemeClr val="tx1"/>
                </a:solidFill>
                <a:latin typeface="+mj-lt"/>
                <a:ea typeface="+mn-ea"/>
                <a:cs typeface="Calibri" panose="020F0502020204030204" pitchFamily="34" charset="0"/>
              </a:defRPr>
            </a:lvl1pPr>
            <a:lvl2pPr marL="243681" indent="-243681" algn="l" defTabSz="1311772" rtl="0" eaLnBrk="1" latinLnBrk="0" hangingPunct="1">
              <a:lnSpc>
                <a:spcPct val="100000"/>
              </a:lnSpc>
              <a:spcBef>
                <a:spcPts val="860"/>
              </a:spcBef>
              <a:buFont typeface="Arial" panose="020B0604020202020204" pitchFamily="34" charset="0"/>
              <a:buChar char="•"/>
              <a:defRPr sz="2009" b="0" kern="1200">
                <a:solidFill>
                  <a:schemeClr val="tx1"/>
                </a:solidFill>
                <a:latin typeface="+mj-lt"/>
                <a:ea typeface="+mn-ea"/>
                <a:cs typeface="+mn-cs"/>
              </a:defRPr>
            </a:lvl2pPr>
            <a:lvl3pPr marL="573901" indent="-245958" algn="l" defTabSz="1311772" rtl="0" eaLnBrk="1" latinLnBrk="0" hangingPunct="1">
              <a:lnSpc>
                <a:spcPct val="100000"/>
              </a:lnSpc>
              <a:spcBef>
                <a:spcPts val="860"/>
              </a:spcBef>
              <a:buFont typeface="Arial" panose="020B0604020202020204" pitchFamily="34" charset="0"/>
              <a:buChar char="–"/>
              <a:defRPr sz="1721" b="0" kern="1200">
                <a:solidFill>
                  <a:schemeClr val="tx1"/>
                </a:solidFill>
                <a:latin typeface="+mj-lt"/>
                <a:ea typeface="+mn-ea"/>
                <a:cs typeface="+mn-cs"/>
              </a:defRPr>
            </a:lvl3pPr>
            <a:lvl4pPr marL="819858" indent="-243681" algn="l" defTabSz="1311772" rtl="0" eaLnBrk="1" latinLnBrk="0" hangingPunct="1">
              <a:lnSpc>
                <a:spcPct val="100000"/>
              </a:lnSpc>
              <a:spcBef>
                <a:spcPts val="860"/>
              </a:spcBef>
              <a:buFont typeface="Arial" panose="020B0604020202020204" pitchFamily="34" charset="0"/>
              <a:buChar char="•"/>
              <a:defRPr sz="1578" b="0" kern="1200">
                <a:solidFill>
                  <a:schemeClr val="tx1"/>
                </a:solidFill>
                <a:latin typeface="+mj-lt"/>
                <a:ea typeface="+mn-ea"/>
                <a:cs typeface="+mn-cs"/>
              </a:defRPr>
            </a:lvl4pPr>
            <a:lvl5pPr marL="1065814" indent="-245958" algn="l" defTabSz="1311772" rtl="0" eaLnBrk="1" latinLnBrk="0" hangingPunct="1">
              <a:lnSpc>
                <a:spcPct val="100000"/>
              </a:lnSpc>
              <a:spcBef>
                <a:spcPts val="860"/>
              </a:spcBef>
              <a:buFont typeface="Arial" panose="020B0604020202020204" pitchFamily="34" charset="0"/>
              <a:buChar char="»"/>
              <a:defRPr sz="1578" b="0" kern="1200">
                <a:solidFill>
                  <a:schemeClr val="tx1"/>
                </a:solidFill>
                <a:latin typeface="+mj-lt"/>
                <a:ea typeface="+mn-ea"/>
                <a:cs typeface="+mn-cs"/>
              </a:defRPr>
            </a:lvl5pPr>
            <a:lvl6pPr marL="3607372"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6pPr>
            <a:lvl7pPr marL="4263258"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7pPr>
            <a:lvl8pPr marL="4919145"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8pPr>
            <a:lvl9pPr marL="5575030"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9pPr>
          </a:lstStyle>
          <a:p>
            <a:pPr marL="0" marR="0" lvl="1" indent="0" algn="l" defTabSz="2331923" rtl="0" eaLnBrk="1" fontAlgn="auto" latinLnBrk="0" hangingPunct="1">
              <a:lnSpc>
                <a:spcPct val="100000"/>
              </a:lnSpc>
              <a:spcBef>
                <a:spcPts val="421"/>
              </a:spcBef>
              <a:spcAft>
                <a:spcPts val="421"/>
              </a:spcAft>
              <a:buClrTx/>
              <a:buSzTx/>
              <a:buFont typeface="Arial" panose="020B0604020202020204" pitchFamily="34" charset="0"/>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I trust the healthcare system in my country to provide me with the best treatment</a:t>
            </a:r>
          </a:p>
        </p:txBody>
      </p:sp>
      <p:graphicFrame>
        <p:nvGraphicFramePr>
          <p:cNvPr id="12" name="Chart 11">
            <a:extLst>
              <a:ext uri="{FF2B5EF4-FFF2-40B4-BE49-F238E27FC236}">
                <a16:creationId xmlns:a16="http://schemas.microsoft.com/office/drawing/2014/main" id="{AA9D1D33-60BE-F140-BAFF-68F04B09E78E}"/>
              </a:ext>
            </a:extLst>
          </p:cNvPr>
          <p:cNvGraphicFramePr/>
          <p:nvPr>
            <p:extLst>
              <p:ext uri="{D42A27DB-BD31-4B8C-83A1-F6EECF244321}">
                <p14:modId xmlns:p14="http://schemas.microsoft.com/office/powerpoint/2010/main" val="2454198780"/>
              </p:ext>
            </p:extLst>
          </p:nvPr>
        </p:nvGraphicFramePr>
        <p:xfrm>
          <a:off x="1254277" y="2664255"/>
          <a:ext cx="9304017" cy="3257237"/>
        </p:xfrm>
        <a:graphic>
          <a:graphicData uri="http://schemas.openxmlformats.org/drawingml/2006/chart">
            <c:chart xmlns:c="http://schemas.openxmlformats.org/drawingml/2006/chart" xmlns:r="http://schemas.openxmlformats.org/officeDocument/2006/relationships" r:id="rId5"/>
          </a:graphicData>
        </a:graphic>
      </p:graphicFrame>
      <p:sp>
        <p:nvSpPr>
          <p:cNvPr id="13" name="Text Placeholder 3">
            <a:extLst>
              <a:ext uri="{FF2B5EF4-FFF2-40B4-BE49-F238E27FC236}">
                <a16:creationId xmlns:a16="http://schemas.microsoft.com/office/drawing/2014/main" id="{64615AAA-6F30-9CE6-8D2D-4278157447E8}"/>
              </a:ext>
            </a:extLst>
          </p:cNvPr>
          <p:cNvSpPr txBox="1">
            <a:spLocks/>
          </p:cNvSpPr>
          <p:nvPr/>
        </p:nvSpPr>
        <p:spPr>
          <a:xfrm>
            <a:off x="10447704" y="2868435"/>
            <a:ext cx="550638" cy="278686"/>
          </a:xfrm>
          <a:prstGeom prst="rect">
            <a:avLst/>
          </a:prstGeom>
        </p:spPr>
        <p:txBody>
          <a:bodyPr vert="horz" wrap="none" lIns="0" tIns="0" rIns="64300" bIns="32151" rtlCol="0">
            <a:spAutoFit/>
          </a:bodyPr>
          <a:lstStyle>
            <a:lvl1pPr marL="0" indent="0" algn="l" defTabSz="1311772" rtl="0" eaLnBrk="1" latinLnBrk="0" hangingPunct="1">
              <a:lnSpc>
                <a:spcPct val="100000"/>
              </a:lnSpc>
              <a:spcBef>
                <a:spcPts val="860"/>
              </a:spcBef>
              <a:buFont typeface="Arial" panose="020B0604020202020204" pitchFamily="34" charset="0"/>
              <a:buNone/>
              <a:defRPr sz="2296" b="0" kern="1200">
                <a:solidFill>
                  <a:schemeClr val="tx1"/>
                </a:solidFill>
                <a:latin typeface="+mj-lt"/>
                <a:ea typeface="+mn-ea"/>
                <a:cs typeface="Calibri" panose="020F0502020204030204" pitchFamily="34" charset="0"/>
              </a:defRPr>
            </a:lvl1pPr>
            <a:lvl2pPr marL="243681" indent="-243681" algn="l" defTabSz="1311772" rtl="0" eaLnBrk="1" latinLnBrk="0" hangingPunct="1">
              <a:lnSpc>
                <a:spcPct val="100000"/>
              </a:lnSpc>
              <a:spcBef>
                <a:spcPts val="860"/>
              </a:spcBef>
              <a:buFont typeface="Arial" panose="020B0604020202020204" pitchFamily="34" charset="0"/>
              <a:buChar char="•"/>
              <a:defRPr sz="2009" b="0" kern="1200">
                <a:solidFill>
                  <a:schemeClr val="tx1"/>
                </a:solidFill>
                <a:latin typeface="+mj-lt"/>
                <a:ea typeface="+mn-ea"/>
                <a:cs typeface="+mn-cs"/>
              </a:defRPr>
            </a:lvl2pPr>
            <a:lvl3pPr marL="573901" indent="-245958" algn="l" defTabSz="1311772" rtl="0" eaLnBrk="1" latinLnBrk="0" hangingPunct="1">
              <a:lnSpc>
                <a:spcPct val="100000"/>
              </a:lnSpc>
              <a:spcBef>
                <a:spcPts val="860"/>
              </a:spcBef>
              <a:buFont typeface="Arial" panose="020B0604020202020204" pitchFamily="34" charset="0"/>
              <a:buChar char="–"/>
              <a:defRPr sz="1721" b="0" kern="1200">
                <a:solidFill>
                  <a:schemeClr val="tx1"/>
                </a:solidFill>
                <a:latin typeface="+mj-lt"/>
                <a:ea typeface="+mn-ea"/>
                <a:cs typeface="+mn-cs"/>
              </a:defRPr>
            </a:lvl3pPr>
            <a:lvl4pPr marL="819858" indent="-243681" algn="l" defTabSz="1311772" rtl="0" eaLnBrk="1" latinLnBrk="0" hangingPunct="1">
              <a:lnSpc>
                <a:spcPct val="100000"/>
              </a:lnSpc>
              <a:spcBef>
                <a:spcPts val="860"/>
              </a:spcBef>
              <a:buFont typeface="Arial" panose="020B0604020202020204" pitchFamily="34" charset="0"/>
              <a:buChar char="•"/>
              <a:defRPr sz="1578" b="0" kern="1200">
                <a:solidFill>
                  <a:schemeClr val="tx1"/>
                </a:solidFill>
                <a:latin typeface="+mj-lt"/>
                <a:ea typeface="+mn-ea"/>
                <a:cs typeface="+mn-cs"/>
              </a:defRPr>
            </a:lvl4pPr>
            <a:lvl5pPr marL="1065814" indent="-245958" algn="l" defTabSz="1311772" rtl="0" eaLnBrk="1" latinLnBrk="0" hangingPunct="1">
              <a:lnSpc>
                <a:spcPct val="100000"/>
              </a:lnSpc>
              <a:spcBef>
                <a:spcPts val="860"/>
              </a:spcBef>
              <a:buFont typeface="Arial" panose="020B0604020202020204" pitchFamily="34" charset="0"/>
              <a:buChar char="»"/>
              <a:defRPr sz="1578" b="0" kern="1200">
                <a:solidFill>
                  <a:schemeClr val="tx1"/>
                </a:solidFill>
                <a:latin typeface="+mj-lt"/>
                <a:ea typeface="+mn-ea"/>
                <a:cs typeface="+mn-cs"/>
              </a:defRPr>
            </a:lvl5pPr>
            <a:lvl6pPr marL="3607372"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6pPr>
            <a:lvl7pPr marL="4263258"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7pPr>
            <a:lvl8pPr marL="4919145"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8pPr>
            <a:lvl9pPr marL="5575030"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9pPr>
          </a:lstStyle>
          <a:p>
            <a:pPr marL="0" marR="0" lvl="1" indent="0" algn="l" defTabSz="2331923" rtl="0" eaLnBrk="1" fontAlgn="auto" latinLnBrk="0" hangingPunct="1">
              <a:lnSpc>
                <a:spcPct val="100000"/>
              </a:lnSpc>
              <a:spcBef>
                <a:spcPts val="421"/>
              </a:spcBef>
              <a:spcAft>
                <a:spcPts val="421"/>
              </a:spcAft>
              <a:buClrTx/>
              <a:buSzTx/>
              <a:buFont typeface="Arial" panose="020B0604020202020204" pitchFamily="34" charset="0"/>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India</a:t>
            </a:r>
          </a:p>
        </p:txBody>
      </p:sp>
      <p:sp>
        <p:nvSpPr>
          <p:cNvPr id="14" name="Text Placeholder 3">
            <a:extLst>
              <a:ext uri="{FF2B5EF4-FFF2-40B4-BE49-F238E27FC236}">
                <a16:creationId xmlns:a16="http://schemas.microsoft.com/office/drawing/2014/main" id="{77CDAE6E-67DA-F632-1EA1-580DEB87AF55}"/>
              </a:ext>
            </a:extLst>
          </p:cNvPr>
          <p:cNvSpPr txBox="1">
            <a:spLocks/>
          </p:cNvSpPr>
          <p:nvPr/>
        </p:nvSpPr>
        <p:spPr>
          <a:xfrm>
            <a:off x="10447705" y="4898663"/>
            <a:ext cx="864827" cy="278686"/>
          </a:xfrm>
          <a:prstGeom prst="rect">
            <a:avLst/>
          </a:prstGeom>
        </p:spPr>
        <p:txBody>
          <a:bodyPr vert="horz" wrap="none" lIns="0" tIns="0" rIns="64300" bIns="32151" rtlCol="0">
            <a:spAutoFit/>
          </a:bodyPr>
          <a:lstStyle>
            <a:lvl1pPr marL="0" indent="0" algn="l" defTabSz="1311772" rtl="0" eaLnBrk="1" latinLnBrk="0" hangingPunct="1">
              <a:lnSpc>
                <a:spcPct val="100000"/>
              </a:lnSpc>
              <a:spcBef>
                <a:spcPts val="860"/>
              </a:spcBef>
              <a:buFont typeface="Arial" panose="020B0604020202020204" pitchFamily="34" charset="0"/>
              <a:buNone/>
              <a:defRPr sz="2296" b="0" kern="1200">
                <a:solidFill>
                  <a:schemeClr val="tx1"/>
                </a:solidFill>
                <a:latin typeface="+mj-lt"/>
                <a:ea typeface="+mn-ea"/>
                <a:cs typeface="Calibri" panose="020F0502020204030204" pitchFamily="34" charset="0"/>
              </a:defRPr>
            </a:lvl1pPr>
            <a:lvl2pPr marL="243681" indent="-243681" algn="l" defTabSz="1311772" rtl="0" eaLnBrk="1" latinLnBrk="0" hangingPunct="1">
              <a:lnSpc>
                <a:spcPct val="100000"/>
              </a:lnSpc>
              <a:spcBef>
                <a:spcPts val="860"/>
              </a:spcBef>
              <a:buFont typeface="Arial" panose="020B0604020202020204" pitchFamily="34" charset="0"/>
              <a:buChar char="•"/>
              <a:defRPr sz="2009" b="0" kern="1200">
                <a:solidFill>
                  <a:schemeClr val="tx1"/>
                </a:solidFill>
                <a:latin typeface="+mj-lt"/>
                <a:ea typeface="+mn-ea"/>
                <a:cs typeface="+mn-cs"/>
              </a:defRPr>
            </a:lvl2pPr>
            <a:lvl3pPr marL="573901" indent="-245958" algn="l" defTabSz="1311772" rtl="0" eaLnBrk="1" latinLnBrk="0" hangingPunct="1">
              <a:lnSpc>
                <a:spcPct val="100000"/>
              </a:lnSpc>
              <a:spcBef>
                <a:spcPts val="860"/>
              </a:spcBef>
              <a:buFont typeface="Arial" panose="020B0604020202020204" pitchFamily="34" charset="0"/>
              <a:buChar char="–"/>
              <a:defRPr sz="1721" b="0" kern="1200">
                <a:solidFill>
                  <a:schemeClr val="tx1"/>
                </a:solidFill>
                <a:latin typeface="+mj-lt"/>
                <a:ea typeface="+mn-ea"/>
                <a:cs typeface="+mn-cs"/>
              </a:defRPr>
            </a:lvl3pPr>
            <a:lvl4pPr marL="819858" indent="-243681" algn="l" defTabSz="1311772" rtl="0" eaLnBrk="1" latinLnBrk="0" hangingPunct="1">
              <a:lnSpc>
                <a:spcPct val="100000"/>
              </a:lnSpc>
              <a:spcBef>
                <a:spcPts val="860"/>
              </a:spcBef>
              <a:buFont typeface="Arial" panose="020B0604020202020204" pitchFamily="34" charset="0"/>
              <a:buChar char="•"/>
              <a:defRPr sz="1578" b="0" kern="1200">
                <a:solidFill>
                  <a:schemeClr val="tx1"/>
                </a:solidFill>
                <a:latin typeface="+mj-lt"/>
                <a:ea typeface="+mn-ea"/>
                <a:cs typeface="+mn-cs"/>
              </a:defRPr>
            </a:lvl4pPr>
            <a:lvl5pPr marL="1065814" indent="-245958" algn="l" defTabSz="1311772" rtl="0" eaLnBrk="1" latinLnBrk="0" hangingPunct="1">
              <a:lnSpc>
                <a:spcPct val="100000"/>
              </a:lnSpc>
              <a:spcBef>
                <a:spcPts val="860"/>
              </a:spcBef>
              <a:buFont typeface="Arial" panose="020B0604020202020204" pitchFamily="34" charset="0"/>
              <a:buChar char="»"/>
              <a:defRPr sz="1578" b="0" kern="1200">
                <a:solidFill>
                  <a:schemeClr val="tx1"/>
                </a:solidFill>
                <a:latin typeface="+mj-lt"/>
                <a:ea typeface="+mn-ea"/>
                <a:cs typeface="+mn-cs"/>
              </a:defRPr>
            </a:lvl5pPr>
            <a:lvl6pPr marL="3607372"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6pPr>
            <a:lvl7pPr marL="4263258"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7pPr>
            <a:lvl8pPr marL="4919145"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8pPr>
            <a:lvl9pPr marL="5575030" indent="-327942" algn="l" defTabSz="1311772" rtl="0" eaLnBrk="1" latinLnBrk="0" hangingPunct="1">
              <a:spcBef>
                <a:spcPct val="20000"/>
              </a:spcBef>
              <a:buFont typeface="Arial" panose="020B0604020202020204" pitchFamily="34" charset="0"/>
              <a:buChar char="•"/>
              <a:defRPr sz="2869" kern="1200">
                <a:solidFill>
                  <a:schemeClr val="tx1"/>
                </a:solidFill>
                <a:latin typeface="+mn-lt"/>
                <a:ea typeface="+mn-ea"/>
                <a:cs typeface="+mn-cs"/>
              </a:defRPr>
            </a:lvl9pPr>
          </a:lstStyle>
          <a:p>
            <a:pPr marL="0" marR="0" lvl="1" indent="0" algn="l" defTabSz="2331923" rtl="0" eaLnBrk="1" fontAlgn="auto" latinLnBrk="0" hangingPunct="1">
              <a:lnSpc>
                <a:spcPct val="100000"/>
              </a:lnSpc>
              <a:spcBef>
                <a:spcPts val="421"/>
              </a:spcBef>
              <a:spcAft>
                <a:spcPts val="421"/>
              </a:spcAft>
              <a:buClrTx/>
              <a:buSzTx/>
              <a:buFont typeface="Arial" panose="020B0604020202020204" pitchFamily="34" charset="0"/>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Hungary</a:t>
            </a:r>
          </a:p>
        </p:txBody>
      </p:sp>
      <p:sp>
        <p:nvSpPr>
          <p:cNvPr id="15" name="Oval 14">
            <a:extLst>
              <a:ext uri="{FF2B5EF4-FFF2-40B4-BE49-F238E27FC236}">
                <a16:creationId xmlns:a16="http://schemas.microsoft.com/office/drawing/2014/main" id="{5EA0EAD8-04D5-AF1D-AD25-2945E4378E14}"/>
              </a:ext>
            </a:extLst>
          </p:cNvPr>
          <p:cNvSpPr/>
          <p:nvPr/>
        </p:nvSpPr>
        <p:spPr>
          <a:xfrm>
            <a:off x="10558294" y="3576624"/>
            <a:ext cx="1062839" cy="1062839"/>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67" b="0" i="0" u="none" strike="noStrike" kern="1200" cap="none" spc="0" normalizeH="0" baseline="0" noProof="0" dirty="0">
                <a:ln>
                  <a:noFill/>
                </a:ln>
                <a:solidFill>
                  <a:prstClr val="white"/>
                </a:solidFill>
                <a:effectLst/>
                <a:uLnTx/>
                <a:uFillTx/>
                <a:latin typeface="+mj-lt"/>
                <a:ea typeface="+mn-ea"/>
                <a:cs typeface="+mn-cs"/>
              </a:rPr>
              <a:t>Global </a:t>
            </a:r>
            <a:br>
              <a:rPr kumimoji="0" lang="en-US" sz="1467" b="0" i="0" u="none" strike="noStrike" kern="1200" cap="none" spc="0" normalizeH="0" baseline="0" noProof="0" dirty="0">
                <a:ln>
                  <a:noFill/>
                </a:ln>
                <a:solidFill>
                  <a:prstClr val="white"/>
                </a:solidFill>
                <a:effectLst/>
                <a:uLnTx/>
                <a:uFillTx/>
                <a:latin typeface="+mj-lt"/>
                <a:ea typeface="+mn-ea"/>
                <a:cs typeface="+mn-cs"/>
              </a:rPr>
            </a:br>
            <a:r>
              <a:rPr kumimoji="0" lang="en-US" sz="1467" b="0" i="0" u="none" strike="noStrike" kern="1200" cap="none" spc="0" normalizeH="0" baseline="0" noProof="0" dirty="0">
                <a:ln>
                  <a:noFill/>
                </a:ln>
                <a:solidFill>
                  <a:prstClr val="white"/>
                </a:solidFill>
                <a:effectLst/>
                <a:uLnTx/>
                <a:uFillTx/>
                <a:latin typeface="+mj-lt"/>
                <a:ea typeface="+mn-ea"/>
                <a:cs typeface="+mn-cs"/>
              </a:rPr>
              <a:t>country </a:t>
            </a:r>
            <a:br>
              <a:rPr kumimoji="0" lang="en-US" sz="1467" b="0" i="0" u="none" strike="noStrike" kern="1200" cap="none" spc="0" normalizeH="0" baseline="0" noProof="0" dirty="0">
                <a:ln>
                  <a:noFill/>
                </a:ln>
                <a:solidFill>
                  <a:prstClr val="white"/>
                </a:solidFill>
                <a:effectLst/>
                <a:uLnTx/>
                <a:uFillTx/>
                <a:latin typeface="+mj-lt"/>
                <a:ea typeface="+mn-ea"/>
                <a:cs typeface="+mn-cs"/>
              </a:rPr>
            </a:br>
            <a:r>
              <a:rPr kumimoji="0" lang="en-US" sz="1467" b="0" i="0" u="none" strike="noStrike" kern="1200" cap="none" spc="0" normalizeH="0" baseline="0" noProof="0" dirty="0">
                <a:ln>
                  <a:noFill/>
                </a:ln>
                <a:solidFill>
                  <a:prstClr val="white"/>
                </a:solidFill>
                <a:effectLst/>
                <a:uLnTx/>
                <a:uFillTx/>
                <a:latin typeface="+mj-lt"/>
                <a:ea typeface="+mn-ea"/>
                <a:cs typeface="+mn-cs"/>
              </a:rPr>
              <a:t>average</a:t>
            </a:r>
            <a:br>
              <a:rPr kumimoji="0" lang="en-US" sz="1467" b="0" i="0" u="none" strike="noStrike" kern="1200" cap="none" spc="0" normalizeH="0" baseline="0" noProof="0" dirty="0">
                <a:ln>
                  <a:noFill/>
                </a:ln>
                <a:solidFill>
                  <a:prstClr val="white"/>
                </a:solidFill>
                <a:effectLst/>
                <a:uLnTx/>
                <a:uFillTx/>
                <a:latin typeface="+mj-lt"/>
                <a:ea typeface="+mn-ea"/>
                <a:cs typeface="+mn-cs"/>
              </a:rPr>
            </a:br>
            <a:r>
              <a:rPr kumimoji="0" lang="en-US" sz="1467" b="0" i="0" u="none" strike="noStrike" kern="1200" cap="none" spc="0" normalizeH="0" baseline="0" noProof="0" dirty="0">
                <a:ln>
                  <a:noFill/>
                </a:ln>
                <a:solidFill>
                  <a:prstClr val="white"/>
                </a:solidFill>
                <a:effectLst/>
                <a:uLnTx/>
                <a:uFillTx/>
                <a:latin typeface="+mj-lt"/>
                <a:ea typeface="+mn-ea"/>
                <a:cs typeface="+mn-cs"/>
              </a:rPr>
              <a:t>51%</a:t>
            </a:r>
          </a:p>
        </p:txBody>
      </p:sp>
      <p:sp>
        <p:nvSpPr>
          <p:cNvPr id="16" name="Oval 15">
            <a:extLst>
              <a:ext uri="{FF2B5EF4-FFF2-40B4-BE49-F238E27FC236}">
                <a16:creationId xmlns:a16="http://schemas.microsoft.com/office/drawing/2014/main" id="{84665674-0126-A221-4B44-6DB93DA2528A}"/>
              </a:ext>
            </a:extLst>
          </p:cNvPr>
          <p:cNvSpPr/>
          <p:nvPr/>
        </p:nvSpPr>
        <p:spPr>
          <a:xfrm>
            <a:off x="670560" y="4005774"/>
            <a:ext cx="583717" cy="58371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a:ea typeface="+mn-ea"/>
                <a:cs typeface="+mn-cs"/>
              </a:rPr>
              <a:t>40%</a:t>
            </a:r>
          </a:p>
        </p:txBody>
      </p:sp>
      <p:sp>
        <p:nvSpPr>
          <p:cNvPr id="3" name="Text Placeholder 5">
            <a:extLst>
              <a:ext uri="{FF2B5EF4-FFF2-40B4-BE49-F238E27FC236}">
                <a16:creationId xmlns:a16="http://schemas.microsoft.com/office/drawing/2014/main" id="{271862C1-DE09-9AEB-D0A9-9EC7E65FE610}"/>
              </a:ext>
            </a:extLst>
          </p:cNvPr>
          <p:cNvSpPr txBox="1">
            <a:spLocks/>
          </p:cNvSpPr>
          <p:nvPr/>
        </p:nvSpPr>
        <p:spPr>
          <a:xfrm>
            <a:off x="670560" y="1462517"/>
            <a:ext cx="10949940" cy="548640"/>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800" i="0" u="none" strike="noStrike" kern="1200" cap="none" spc="0" normalizeH="0" baseline="0" noProof="0" dirty="0">
                <a:ln>
                  <a:noFill/>
                </a:ln>
                <a:solidFill>
                  <a:prstClr val="white"/>
                </a:solidFill>
                <a:effectLst/>
                <a:uLnTx/>
                <a:uFillTx/>
                <a:latin typeface="Georgia"/>
                <a:ea typeface="+mn-ea"/>
                <a:cs typeface="Calibri"/>
              </a:rPr>
              <a:t>Percentage who responded agree to the statement</a:t>
            </a:r>
          </a:p>
        </p:txBody>
      </p:sp>
      <p:sp>
        <p:nvSpPr>
          <p:cNvPr id="2" name="Text Placeholder 7">
            <a:extLst>
              <a:ext uri="{FF2B5EF4-FFF2-40B4-BE49-F238E27FC236}">
                <a16:creationId xmlns:a16="http://schemas.microsoft.com/office/drawing/2014/main" id="{AA1C8461-BAFB-598A-CBC8-4177BBCF6250}"/>
              </a:ext>
            </a:extLst>
          </p:cNvPr>
          <p:cNvSpPr txBox="1">
            <a:spLocks/>
          </p:cNvSpPr>
          <p:nvPr/>
        </p:nvSpPr>
        <p:spPr>
          <a:xfrm>
            <a:off x="670560" y="6125468"/>
            <a:ext cx="10035538"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defTabSz="1219170">
              <a:spcBef>
                <a:spcPts val="267"/>
              </a:spcBef>
            </a:pPr>
            <a:r>
              <a:rPr lang="en-US" sz="1050" dirty="0">
                <a:solidFill>
                  <a:srgbClr val="000000">
                    <a:lumMod val="65000"/>
                    <a:lumOff val="35000"/>
                  </a:srgbClr>
                </a:solidFill>
                <a:latin typeface="+mj-lt"/>
              </a:rPr>
              <a:t>IPSOS global health service monitor 2023: A 31 country global survey. Available at: https://</a:t>
            </a:r>
            <a:r>
              <a:rPr lang="en-US" sz="1050" dirty="0" err="1">
                <a:solidFill>
                  <a:srgbClr val="000000">
                    <a:lumMod val="65000"/>
                    <a:lumOff val="35000"/>
                  </a:srgbClr>
                </a:solidFill>
                <a:latin typeface="+mj-lt"/>
              </a:rPr>
              <a:t>www.ipsos.com</a:t>
            </a:r>
            <a:r>
              <a:rPr lang="en-US" sz="1050" dirty="0">
                <a:solidFill>
                  <a:srgbClr val="000000">
                    <a:lumMod val="65000"/>
                    <a:lumOff val="35000"/>
                  </a:srgbClr>
                </a:solidFill>
                <a:latin typeface="+mj-lt"/>
              </a:rPr>
              <a:t>/sites/default/files/</a:t>
            </a:r>
            <a:r>
              <a:rPr lang="en-US" sz="1050" dirty="0" err="1">
                <a:solidFill>
                  <a:srgbClr val="000000">
                    <a:lumMod val="65000"/>
                    <a:lumOff val="35000"/>
                  </a:srgbClr>
                </a:solidFill>
                <a:latin typeface="+mj-lt"/>
              </a:rPr>
              <a:t>ct</a:t>
            </a:r>
            <a:r>
              <a:rPr lang="en-US" sz="1050" dirty="0">
                <a:solidFill>
                  <a:srgbClr val="000000">
                    <a:lumMod val="65000"/>
                    <a:lumOff val="35000"/>
                  </a:srgbClr>
                </a:solidFill>
                <a:latin typeface="+mj-lt"/>
              </a:rPr>
              <a:t>/news/documents/2023-09/Ipsos-global-health-service-monitor-2023-web.pdf.</a:t>
            </a:r>
          </a:p>
        </p:txBody>
      </p:sp>
      <p:sp>
        <p:nvSpPr>
          <p:cNvPr id="9" name="TextBox 8">
            <a:extLst>
              <a:ext uri="{FF2B5EF4-FFF2-40B4-BE49-F238E27FC236}">
                <a16:creationId xmlns:a16="http://schemas.microsoft.com/office/drawing/2014/main" id="{350301EB-354A-2C70-8922-2EFD5EF6E96F}"/>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a:solidFill>
                  <a:srgbClr val="595959"/>
                </a:solidFill>
              </a:rPr>
              <a:t>GLO2329517</a:t>
            </a:r>
          </a:p>
        </p:txBody>
      </p:sp>
    </p:spTree>
    <p:extLst>
      <p:ext uri="{BB962C8B-B14F-4D97-AF65-F5344CB8AC3E}">
        <p14:creationId xmlns:p14="http://schemas.microsoft.com/office/powerpoint/2010/main" val="1356180390"/>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46A3AE1D-F4B5-90C5-B2F2-8C660660CC2F}"/>
              </a:ext>
            </a:extLst>
          </p:cNvPr>
          <p:cNvGraphicFramePr>
            <a:graphicFrameLocks noChangeAspect="1"/>
          </p:cNvGraphicFramePr>
          <p:nvPr>
            <p:custDataLst>
              <p:tags r:id="rId1"/>
            </p:custDataLst>
            <p:extLst>
              <p:ext uri="{D42A27DB-BD31-4B8C-83A1-F6EECF244321}">
                <p14:modId xmlns:p14="http://schemas.microsoft.com/office/powerpoint/2010/main" val="151957336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46A3AE1D-F4B5-90C5-B2F2-8C660660CC2F}"/>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A8176DE3-225B-5992-AB71-67CE4471D93C}"/>
              </a:ext>
            </a:extLst>
          </p:cNvPr>
          <p:cNvSpPr>
            <a:spLocks noGrp="1"/>
          </p:cNvSpPr>
          <p:nvPr>
            <p:ph type="title"/>
          </p:nvPr>
        </p:nvSpPr>
        <p:spPr/>
        <p:txBody>
          <a:bodyPr vert="horz"/>
          <a:lstStyle/>
          <a:p>
            <a:r>
              <a:rPr lang="en-US" dirty="0"/>
              <a:t>For many years non-adherence was under-recognized in patients with hypertension</a:t>
            </a:r>
          </a:p>
        </p:txBody>
      </p:sp>
      <p:sp>
        <p:nvSpPr>
          <p:cNvPr id="7" name="Rectangle 6">
            <a:extLst>
              <a:ext uri="{FF2B5EF4-FFF2-40B4-BE49-F238E27FC236}">
                <a16:creationId xmlns:a16="http://schemas.microsoft.com/office/drawing/2014/main" id="{ED4356E2-B7F6-0DA7-D2A1-7A8CDD687296}"/>
              </a:ext>
            </a:extLst>
          </p:cNvPr>
          <p:cNvSpPr/>
          <p:nvPr/>
        </p:nvSpPr>
        <p:spPr>
          <a:xfrm>
            <a:off x="670560" y="1452493"/>
            <a:ext cx="3571236" cy="4199007"/>
          </a:xfrm>
          <a:prstGeom prst="rect">
            <a:avLst/>
          </a:prstGeom>
          <a:solidFill>
            <a:schemeClr val="bg1">
              <a:lumMod val="85000"/>
            </a:schemeClr>
          </a:solidFill>
          <a:ln>
            <a:noFill/>
          </a:ln>
        </p:spPr>
        <p:txBody>
          <a:bodyPr lIns="0" tIns="0" rIns="0" bIns="0" anchor="ctr"/>
          <a:lstStyle/>
          <a:p>
            <a:pPr marL="0" marR="0" lvl="1" indent="0" algn="ctr" defTabSz="1219170" rtl="0" eaLnBrk="1" fontAlgn="auto" latinLnBrk="0" hangingPunct="1">
              <a:lnSpc>
                <a:spcPct val="100000"/>
              </a:lnSpc>
              <a:spcBef>
                <a:spcPts val="80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Calibri"/>
              <a:ea typeface="+mn-ea"/>
              <a:cs typeface="+mn-cs"/>
            </a:endParaRPr>
          </a:p>
        </p:txBody>
      </p:sp>
      <p:sp>
        <p:nvSpPr>
          <p:cNvPr id="8" name="TextBox 7">
            <a:extLst>
              <a:ext uri="{FF2B5EF4-FFF2-40B4-BE49-F238E27FC236}">
                <a16:creationId xmlns:a16="http://schemas.microsoft.com/office/drawing/2014/main" id="{F9A97610-C850-C768-ECC4-5DE2BE28DD6F}"/>
              </a:ext>
            </a:extLst>
          </p:cNvPr>
          <p:cNvSpPr txBox="1"/>
          <p:nvPr/>
        </p:nvSpPr>
        <p:spPr>
          <a:xfrm>
            <a:off x="933180" y="3013483"/>
            <a:ext cx="3045996" cy="1077026"/>
          </a:xfrm>
          <a:prstGeom prst="rect">
            <a:avLst/>
          </a:prstGeom>
          <a:noFill/>
        </p:spPr>
        <p:txBody>
          <a:bodyPr wrap="square"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AU" sz="2133"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A global phenomenon affecting both high and low income countries</a:t>
            </a:r>
            <a:endParaRPr kumimoji="0" lang="en-AU" sz="2133" b="0" i="0" u="none" strike="noStrike" kern="1200" cap="none" spc="0" normalizeH="0" baseline="0" noProof="0" dirty="0">
              <a:ln>
                <a:noFill/>
              </a:ln>
              <a:solidFill>
                <a:srgbClr val="000000"/>
              </a:solidFill>
              <a:effectLst/>
              <a:uLnTx/>
              <a:uFillTx/>
              <a:latin typeface="Georgia"/>
              <a:ea typeface="+mn-ea"/>
              <a:cs typeface="+mn-cs"/>
            </a:endParaRPr>
          </a:p>
        </p:txBody>
      </p:sp>
      <p:pic>
        <p:nvPicPr>
          <p:cNvPr id="9" name="Main graphic">
            <a:extLst>
              <a:ext uri="{FF2B5EF4-FFF2-40B4-BE49-F238E27FC236}">
                <a16:creationId xmlns:a16="http://schemas.microsoft.com/office/drawing/2014/main" id="{79AD9105-ED53-AEAF-0B0C-EBE8D959BFD7}"/>
              </a:ext>
            </a:extLst>
          </p:cNvPr>
          <p:cNvPicPr>
            <a:picLocks noChangeAspect="1"/>
          </p:cNvPicPr>
          <p:nvPr/>
        </p:nvPicPr>
        <p:blipFill>
          <a:blip r:embed="rId5"/>
          <a:stretch/>
        </p:blipFill>
        <p:spPr>
          <a:xfrm>
            <a:off x="6233737" y="1447800"/>
            <a:ext cx="3556330" cy="4203700"/>
          </a:xfrm>
          <a:prstGeom prst="rect">
            <a:avLst/>
          </a:prstGeom>
        </p:spPr>
      </p:pic>
      <p:sp>
        <p:nvSpPr>
          <p:cNvPr id="4" name="TextBox 3">
            <a:extLst>
              <a:ext uri="{FF2B5EF4-FFF2-40B4-BE49-F238E27FC236}">
                <a16:creationId xmlns:a16="http://schemas.microsoft.com/office/drawing/2014/main" id="{5C849DF9-1F18-D39B-EA79-8EE0E0EFD714}"/>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95959"/>
                </a:solidFill>
                <a:effectLst/>
                <a:uLnTx/>
                <a:uFillTx/>
                <a:latin typeface="Calibri"/>
                <a:ea typeface="+mn-ea"/>
                <a:cs typeface="+mn-cs"/>
              </a:rPr>
              <a:t>GLO2246865</a:t>
            </a:r>
          </a:p>
        </p:txBody>
      </p:sp>
    </p:spTree>
    <p:extLst>
      <p:ext uri="{BB962C8B-B14F-4D97-AF65-F5344CB8AC3E}">
        <p14:creationId xmlns:p14="http://schemas.microsoft.com/office/powerpoint/2010/main" val="13653025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 presetClass="exit" presetSubtype="0" fill="hold" nodeType="clickEffect">
                                  <p:stCondLst>
                                    <p:cond delay="0"/>
                                  </p:stCondLst>
                                  <p:childTnLst>
                                    <p:set>
                                      <p:cBhvr>
                                        <p:cTn id="11" dur="1" fill="hold">
                                          <p:stCondLst>
                                            <p:cond delay="0"/>
                                          </p:stCondLst>
                                        </p:cTn>
                                        <p:tgtEl>
                                          <p:spTgt spid="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4EFD0C0-FC73-8DF5-CB4F-DC5F7B1C9905}"/>
            </a:ext>
          </a:extLst>
        </p:cNvPr>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AFAF7DB0-E388-147B-165F-2D7FE6895C2C}"/>
              </a:ext>
            </a:extLst>
          </p:cNvPr>
          <p:cNvGraphicFramePr>
            <a:graphicFrameLocks noChangeAspect="1"/>
          </p:cNvGraphicFramePr>
          <p:nvPr>
            <p:custDataLst>
              <p:tags r:id="rId1"/>
            </p:custDataLst>
            <p:extLst>
              <p:ext uri="{D42A27DB-BD31-4B8C-83A1-F6EECF244321}">
                <p14:modId xmlns:p14="http://schemas.microsoft.com/office/powerpoint/2010/main" val="323056376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AFAF7DB0-E388-147B-165F-2D7FE6895C2C}"/>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5" name="Rectangle 14">
            <a:extLst>
              <a:ext uri="{FF2B5EF4-FFF2-40B4-BE49-F238E27FC236}">
                <a16:creationId xmlns:a16="http://schemas.microsoft.com/office/drawing/2014/main" id="{C8817ACA-97C8-3C1C-0CF4-9A35A826B004}"/>
              </a:ext>
            </a:extLst>
          </p:cNvPr>
          <p:cNvSpPr/>
          <p:nvPr/>
        </p:nvSpPr>
        <p:spPr>
          <a:xfrm>
            <a:off x="670560" y="1452493"/>
            <a:ext cx="3571236" cy="4199007"/>
          </a:xfrm>
          <a:prstGeom prst="rect">
            <a:avLst/>
          </a:prstGeom>
          <a:solidFill>
            <a:schemeClr val="bg1">
              <a:lumMod val="85000"/>
            </a:schemeClr>
          </a:solidFill>
          <a:ln>
            <a:noFill/>
          </a:ln>
        </p:spPr>
        <p:txBody>
          <a:bodyPr lIns="0" tIns="0" rIns="0" bIns="0" anchor="ctr"/>
          <a:lstStyle/>
          <a:p>
            <a:pPr marL="0" marR="0" lvl="1" indent="0" algn="ctr" defTabSz="1219170" rtl="0" eaLnBrk="1" fontAlgn="auto" latinLnBrk="0" hangingPunct="1">
              <a:lnSpc>
                <a:spcPct val="100000"/>
              </a:lnSpc>
              <a:spcBef>
                <a:spcPts val="800"/>
              </a:spcBef>
              <a:spcAft>
                <a:spcPts val="0"/>
              </a:spcAft>
              <a:buClrTx/>
              <a:buSzTx/>
              <a:buFontTx/>
              <a:buNone/>
              <a:tabLst/>
              <a:defRPr/>
            </a:pPr>
            <a:endParaRPr kumimoji="0" lang="en-US" sz="2400" b="1"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a:extLst>
              <a:ext uri="{FF2B5EF4-FFF2-40B4-BE49-F238E27FC236}">
                <a16:creationId xmlns:a16="http://schemas.microsoft.com/office/drawing/2014/main" id="{919C2A29-0A9B-E586-E098-92061D2606CE}"/>
              </a:ext>
            </a:extLst>
          </p:cNvPr>
          <p:cNvSpPr>
            <a:spLocks noGrp="1"/>
          </p:cNvSpPr>
          <p:nvPr>
            <p:ph type="title"/>
          </p:nvPr>
        </p:nvSpPr>
        <p:spPr/>
        <p:txBody>
          <a:bodyPr vert="horz"/>
          <a:lstStyle/>
          <a:p>
            <a:r>
              <a:rPr lang="en-US" dirty="0"/>
              <a:t>For many years non-adherence was under-recognized in patients with hypertension</a:t>
            </a:r>
          </a:p>
        </p:txBody>
      </p:sp>
      <p:sp>
        <p:nvSpPr>
          <p:cNvPr id="8" name="TextBox 7">
            <a:extLst>
              <a:ext uri="{FF2B5EF4-FFF2-40B4-BE49-F238E27FC236}">
                <a16:creationId xmlns:a16="http://schemas.microsoft.com/office/drawing/2014/main" id="{5238DD74-4B3C-C219-4E35-C0EA3F7F8C82}"/>
              </a:ext>
            </a:extLst>
          </p:cNvPr>
          <p:cNvSpPr txBox="1"/>
          <p:nvPr/>
        </p:nvSpPr>
        <p:spPr>
          <a:xfrm>
            <a:off x="933180" y="3013483"/>
            <a:ext cx="3045996" cy="1077026"/>
          </a:xfrm>
          <a:prstGeom prst="rect">
            <a:avLst/>
          </a:prstGeom>
          <a:noFill/>
        </p:spPr>
        <p:txBody>
          <a:bodyPr wrap="square"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AU" sz="2133"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A global phenomenon affecting both high and low income countries</a:t>
            </a:r>
            <a:endParaRPr kumimoji="0" lang="en-AU" sz="2133" b="0" i="0" u="none" strike="noStrike" kern="1200" cap="none" spc="0" normalizeH="0" baseline="0" noProof="0" dirty="0">
              <a:ln>
                <a:noFill/>
              </a:ln>
              <a:solidFill>
                <a:srgbClr val="000000"/>
              </a:solidFill>
              <a:effectLst/>
              <a:uLnTx/>
              <a:uFillTx/>
              <a:latin typeface="Georgia"/>
              <a:ea typeface="+mn-ea"/>
              <a:cs typeface="+mn-cs"/>
            </a:endParaRPr>
          </a:p>
        </p:txBody>
      </p:sp>
      <p:pic>
        <p:nvPicPr>
          <p:cNvPr id="3" name="Picture 2">
            <a:extLst>
              <a:ext uri="{FF2B5EF4-FFF2-40B4-BE49-F238E27FC236}">
                <a16:creationId xmlns:a16="http://schemas.microsoft.com/office/drawing/2014/main" id="{60E71EB3-F6A4-8CBF-4A58-2D10FBCB1427}"/>
              </a:ext>
            </a:extLst>
          </p:cNvPr>
          <p:cNvPicPr>
            <a:picLocks noChangeAspect="1"/>
          </p:cNvPicPr>
          <p:nvPr/>
        </p:nvPicPr>
        <p:blipFill rotWithShape="1">
          <a:blip r:embed="rId5">
            <a:clrChange>
              <a:clrFrom>
                <a:srgbClr val="FFFFFF"/>
              </a:clrFrom>
              <a:clrTo>
                <a:srgbClr val="FFFFFF">
                  <a:alpha val="0"/>
                </a:srgbClr>
              </a:clrTo>
            </a:clrChange>
          </a:blip>
          <a:srcRect t="12062" r="2540"/>
          <a:stretch>
            <a:fillRect/>
          </a:stretch>
        </p:blipFill>
        <p:spPr>
          <a:xfrm>
            <a:off x="4666309" y="1765964"/>
            <a:ext cx="6954191" cy="3999965"/>
          </a:xfrm>
          <a:prstGeom prst="rect">
            <a:avLst/>
          </a:prstGeom>
        </p:spPr>
      </p:pic>
      <p:pic>
        <p:nvPicPr>
          <p:cNvPr id="4" name="Picture 3">
            <a:extLst>
              <a:ext uri="{FF2B5EF4-FFF2-40B4-BE49-F238E27FC236}">
                <a16:creationId xmlns:a16="http://schemas.microsoft.com/office/drawing/2014/main" id="{1ED988F2-DA13-FA1B-D559-11D8365DFABB}"/>
              </a:ext>
            </a:extLst>
          </p:cNvPr>
          <p:cNvPicPr>
            <a:picLocks noChangeAspect="1"/>
          </p:cNvPicPr>
          <p:nvPr/>
        </p:nvPicPr>
        <p:blipFill rotWithShape="1">
          <a:blip r:embed="rId5">
            <a:clrChange>
              <a:clrFrom>
                <a:srgbClr val="FFFFFF"/>
              </a:clrFrom>
              <a:clrTo>
                <a:srgbClr val="FFFFFF">
                  <a:alpha val="0"/>
                </a:srgbClr>
              </a:clrTo>
            </a:clrChange>
          </a:blip>
          <a:srcRect l="58403" t="6440" b="89876"/>
          <a:stretch/>
        </p:blipFill>
        <p:spPr>
          <a:xfrm>
            <a:off x="8627606" y="1802767"/>
            <a:ext cx="2894958" cy="163412"/>
          </a:xfrm>
          <a:prstGeom prst="rect">
            <a:avLst/>
          </a:prstGeom>
        </p:spPr>
      </p:pic>
      <p:grpSp>
        <p:nvGrpSpPr>
          <p:cNvPr id="6" name="Group 5">
            <a:extLst>
              <a:ext uri="{FF2B5EF4-FFF2-40B4-BE49-F238E27FC236}">
                <a16:creationId xmlns:a16="http://schemas.microsoft.com/office/drawing/2014/main" id="{E6A47ABA-1593-AE92-4996-EBE3C6FC9CF7}"/>
              </a:ext>
            </a:extLst>
          </p:cNvPr>
          <p:cNvGrpSpPr>
            <a:grpSpLocks noChangeAspect="1"/>
          </p:cNvGrpSpPr>
          <p:nvPr/>
        </p:nvGrpSpPr>
        <p:grpSpPr>
          <a:xfrm>
            <a:off x="4666309" y="1452493"/>
            <a:ext cx="6954191" cy="299384"/>
            <a:chOff x="4534618" y="1542376"/>
            <a:chExt cx="6954191" cy="299384"/>
          </a:xfrm>
        </p:grpSpPr>
        <p:sp>
          <p:nvSpPr>
            <p:cNvPr id="10" name="Rectangle 9">
              <a:extLst>
                <a:ext uri="{FF2B5EF4-FFF2-40B4-BE49-F238E27FC236}">
                  <a16:creationId xmlns:a16="http://schemas.microsoft.com/office/drawing/2014/main" id="{18A914FC-FAE7-1A22-FC1A-4460E14DE4B9}"/>
                </a:ext>
              </a:extLst>
            </p:cNvPr>
            <p:cNvSpPr>
              <a:spLocks noChangeArrowheads="1"/>
            </p:cNvSpPr>
            <p:nvPr/>
          </p:nvSpPr>
          <p:spPr bwMode="auto">
            <a:xfrm>
              <a:off x="4534618" y="1542376"/>
              <a:ext cx="1876900" cy="299384"/>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altLang="es-CR" sz="12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Countries</a:t>
              </a:r>
            </a:p>
          </p:txBody>
        </p:sp>
        <p:sp>
          <p:nvSpPr>
            <p:cNvPr id="11" name="Rectangle 10">
              <a:extLst>
                <a:ext uri="{FF2B5EF4-FFF2-40B4-BE49-F238E27FC236}">
                  <a16:creationId xmlns:a16="http://schemas.microsoft.com/office/drawing/2014/main" id="{4205E296-725B-2DDD-404C-48005276330E}"/>
                </a:ext>
              </a:extLst>
            </p:cNvPr>
            <p:cNvSpPr>
              <a:spLocks noChangeArrowheads="1"/>
            </p:cNvSpPr>
            <p:nvPr/>
          </p:nvSpPr>
          <p:spPr bwMode="auto">
            <a:xfrm>
              <a:off x="6459761" y="1542376"/>
              <a:ext cx="271536" cy="299384"/>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altLang="es-CR" sz="12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N</a:t>
              </a:r>
            </a:p>
          </p:txBody>
        </p:sp>
        <p:sp>
          <p:nvSpPr>
            <p:cNvPr id="12" name="Rectangle 11">
              <a:extLst>
                <a:ext uri="{FF2B5EF4-FFF2-40B4-BE49-F238E27FC236}">
                  <a16:creationId xmlns:a16="http://schemas.microsoft.com/office/drawing/2014/main" id="{4EC9C63A-54CB-710D-428C-72DFEBA0811C}"/>
                </a:ext>
              </a:extLst>
            </p:cNvPr>
            <p:cNvSpPr>
              <a:spLocks noChangeArrowheads="1"/>
            </p:cNvSpPr>
            <p:nvPr/>
          </p:nvSpPr>
          <p:spPr bwMode="auto">
            <a:xfrm>
              <a:off x="6779540" y="1542376"/>
              <a:ext cx="1842113" cy="299384"/>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altLang="es-CR" sz="12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Low adherence, n(%)</a:t>
              </a:r>
            </a:p>
          </p:txBody>
        </p:sp>
        <p:sp>
          <p:nvSpPr>
            <p:cNvPr id="13" name="Rectangle 12">
              <a:extLst>
                <a:ext uri="{FF2B5EF4-FFF2-40B4-BE49-F238E27FC236}">
                  <a16:creationId xmlns:a16="http://schemas.microsoft.com/office/drawing/2014/main" id="{650A8668-A0E6-94A3-12DB-DBCC8015B883}"/>
                </a:ext>
              </a:extLst>
            </p:cNvPr>
            <p:cNvSpPr>
              <a:spLocks noChangeArrowheads="1"/>
            </p:cNvSpPr>
            <p:nvPr/>
          </p:nvSpPr>
          <p:spPr bwMode="auto">
            <a:xfrm>
              <a:off x="8669897" y="1542376"/>
              <a:ext cx="2818912" cy="299384"/>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altLang="es-CR" sz="12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Adherence level</a:t>
              </a:r>
            </a:p>
          </p:txBody>
        </p:sp>
      </p:grpSp>
      <p:sp>
        <p:nvSpPr>
          <p:cNvPr id="9" name="TextBox 8">
            <a:extLst>
              <a:ext uri="{FF2B5EF4-FFF2-40B4-BE49-F238E27FC236}">
                <a16:creationId xmlns:a16="http://schemas.microsoft.com/office/drawing/2014/main" id="{3038DA1B-E242-334A-FE30-C37EE5F6CAEC}"/>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dirty="0">
                <a:solidFill>
                  <a:srgbClr val="595959"/>
                </a:solidFill>
              </a:rPr>
              <a:t>GLO2246865</a:t>
            </a:r>
          </a:p>
        </p:txBody>
      </p:sp>
    </p:spTree>
    <p:extLst>
      <p:ext uri="{BB962C8B-B14F-4D97-AF65-F5344CB8AC3E}">
        <p14:creationId xmlns:p14="http://schemas.microsoft.com/office/powerpoint/2010/main" val="231185535"/>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80CC9CB-96F7-09F7-1B4B-386EB8CD1B1F}"/>
            </a:ext>
          </a:extLst>
        </p:cNvPr>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F92B6F46-0DEE-B748-AC6A-C99CCF87EE21}"/>
              </a:ext>
            </a:extLst>
          </p:cNvPr>
          <p:cNvGraphicFramePr>
            <a:graphicFrameLocks noChangeAspect="1"/>
          </p:cNvGraphicFramePr>
          <p:nvPr>
            <p:custDataLst>
              <p:tags r:id="rId1"/>
            </p:custDataLst>
            <p:extLst>
              <p:ext uri="{D42A27DB-BD31-4B8C-83A1-F6EECF244321}">
                <p14:modId xmlns:p14="http://schemas.microsoft.com/office/powerpoint/2010/main" val="288377519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F92B6F46-0DEE-B748-AC6A-C99CCF87EE21}"/>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3" name="Rectangle 2">
            <a:extLst>
              <a:ext uri="{FF2B5EF4-FFF2-40B4-BE49-F238E27FC236}">
                <a16:creationId xmlns:a16="http://schemas.microsoft.com/office/drawing/2014/main" id="{2A45F95C-1751-8094-4398-4842CBD66303}"/>
              </a:ext>
            </a:extLst>
          </p:cNvPr>
          <p:cNvSpPr/>
          <p:nvPr/>
        </p:nvSpPr>
        <p:spPr>
          <a:xfrm>
            <a:off x="670560" y="1452493"/>
            <a:ext cx="3571236" cy="4199007"/>
          </a:xfrm>
          <a:prstGeom prst="rect">
            <a:avLst/>
          </a:prstGeom>
          <a:solidFill>
            <a:schemeClr val="bg1">
              <a:lumMod val="85000"/>
            </a:schemeClr>
          </a:solidFill>
          <a:ln>
            <a:noFill/>
          </a:ln>
        </p:spPr>
        <p:txBody>
          <a:bodyPr lIns="0" tIns="0" rIns="0" bIns="0" anchor="ctr"/>
          <a:lstStyle/>
          <a:p>
            <a:pPr marL="0" marR="0" lvl="1" indent="0" algn="ctr" defTabSz="1219170" rtl="0" eaLnBrk="1" fontAlgn="auto" latinLnBrk="0" hangingPunct="1">
              <a:lnSpc>
                <a:spcPct val="100000"/>
              </a:lnSpc>
              <a:spcBef>
                <a:spcPts val="800"/>
              </a:spcBef>
              <a:spcAft>
                <a:spcPts val="0"/>
              </a:spcAft>
              <a:buClrTx/>
              <a:buSzTx/>
              <a:buFontTx/>
              <a:buNone/>
              <a:tabLst/>
              <a:defRPr/>
            </a:pPr>
            <a:endParaRPr kumimoji="0" lang="en-US" sz="2400" b="1"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a:extLst>
              <a:ext uri="{FF2B5EF4-FFF2-40B4-BE49-F238E27FC236}">
                <a16:creationId xmlns:a16="http://schemas.microsoft.com/office/drawing/2014/main" id="{52D7DCC4-CCFE-0B05-6B97-3E6FCA9D2ABB}"/>
              </a:ext>
            </a:extLst>
          </p:cNvPr>
          <p:cNvSpPr>
            <a:spLocks noGrp="1"/>
          </p:cNvSpPr>
          <p:nvPr>
            <p:ph type="title"/>
          </p:nvPr>
        </p:nvSpPr>
        <p:spPr/>
        <p:txBody>
          <a:bodyPr vert="horz"/>
          <a:lstStyle/>
          <a:p>
            <a:r>
              <a:rPr lang="en-US" dirty="0"/>
              <a:t>For many years non-adherence was under-recognized in patients with hypertension</a:t>
            </a:r>
          </a:p>
        </p:txBody>
      </p:sp>
      <p:sp>
        <p:nvSpPr>
          <p:cNvPr id="8" name="TextBox 7">
            <a:extLst>
              <a:ext uri="{FF2B5EF4-FFF2-40B4-BE49-F238E27FC236}">
                <a16:creationId xmlns:a16="http://schemas.microsoft.com/office/drawing/2014/main" id="{F4C76DB3-8110-FA55-9BE0-A679790BF310}"/>
              </a:ext>
            </a:extLst>
          </p:cNvPr>
          <p:cNvSpPr txBox="1"/>
          <p:nvPr/>
        </p:nvSpPr>
        <p:spPr>
          <a:xfrm>
            <a:off x="933180" y="3013483"/>
            <a:ext cx="3045996" cy="1077026"/>
          </a:xfrm>
          <a:prstGeom prst="rect">
            <a:avLst/>
          </a:prstGeom>
          <a:noFill/>
        </p:spPr>
        <p:txBody>
          <a:bodyPr wrap="square"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AU" sz="2133"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A global phenomenon affecting both high and low income countries</a:t>
            </a:r>
            <a:endParaRPr kumimoji="0" lang="en-AU" sz="2133" b="0" i="0" u="none" strike="noStrike" kern="1200" cap="none" spc="0" normalizeH="0" baseline="0" noProof="0" dirty="0">
              <a:ln>
                <a:noFill/>
              </a:ln>
              <a:solidFill>
                <a:srgbClr val="000000"/>
              </a:solidFill>
              <a:effectLst/>
              <a:uLnTx/>
              <a:uFillTx/>
              <a:latin typeface="Georgia"/>
              <a:ea typeface="+mn-ea"/>
              <a:cs typeface="+mn-cs"/>
            </a:endParaRPr>
          </a:p>
        </p:txBody>
      </p:sp>
      <p:sp>
        <p:nvSpPr>
          <p:cNvPr id="6" name="Rectangle 5">
            <a:extLst>
              <a:ext uri="{FF2B5EF4-FFF2-40B4-BE49-F238E27FC236}">
                <a16:creationId xmlns:a16="http://schemas.microsoft.com/office/drawing/2014/main" id="{42C15D10-5805-5F45-D9D4-108EC1D440D9}"/>
              </a:ext>
            </a:extLst>
          </p:cNvPr>
          <p:cNvSpPr>
            <a:spLocks noChangeAspect="1" noChangeArrowheads="1"/>
          </p:cNvSpPr>
          <p:nvPr/>
        </p:nvSpPr>
        <p:spPr bwMode="auto">
          <a:xfrm>
            <a:off x="4666309" y="1452493"/>
            <a:ext cx="6954191" cy="413377"/>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altLang="es-CR" sz="1867"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Patients’ main reason for not taking their treatment</a:t>
            </a:r>
          </a:p>
        </p:txBody>
      </p:sp>
      <p:pic>
        <p:nvPicPr>
          <p:cNvPr id="10" name="Picture 9">
            <a:extLst>
              <a:ext uri="{FF2B5EF4-FFF2-40B4-BE49-F238E27FC236}">
                <a16:creationId xmlns:a16="http://schemas.microsoft.com/office/drawing/2014/main" id="{D5FBCDED-72D8-EB50-CC8A-809C05FF694A}"/>
              </a:ext>
            </a:extLst>
          </p:cNvPr>
          <p:cNvPicPr>
            <a:picLocks noChangeAspect="1"/>
          </p:cNvPicPr>
          <p:nvPr/>
        </p:nvPicPr>
        <p:blipFill rotWithShape="1">
          <a:blip r:embed="rId5">
            <a:clrChange>
              <a:clrFrom>
                <a:srgbClr val="FFFFFF"/>
              </a:clrFrom>
              <a:clrTo>
                <a:srgbClr val="FFFFFF">
                  <a:alpha val="0"/>
                </a:srgbClr>
              </a:clrTo>
            </a:clrChange>
          </a:blip>
          <a:srcRect l="2080" t="8007"/>
          <a:stretch/>
        </p:blipFill>
        <p:spPr>
          <a:xfrm>
            <a:off x="5203402" y="2095500"/>
            <a:ext cx="5880005" cy="3612540"/>
          </a:xfrm>
          <a:prstGeom prst="rect">
            <a:avLst/>
          </a:prstGeom>
        </p:spPr>
      </p:pic>
      <p:sp>
        <p:nvSpPr>
          <p:cNvPr id="4" name="Text Placeholder 7">
            <a:extLst>
              <a:ext uri="{FF2B5EF4-FFF2-40B4-BE49-F238E27FC236}">
                <a16:creationId xmlns:a16="http://schemas.microsoft.com/office/drawing/2014/main" id="{EA9B9C72-D3F0-567C-3F0C-43AC99F21D68}"/>
              </a:ext>
            </a:extLst>
          </p:cNvPr>
          <p:cNvSpPr txBox="1">
            <a:spLocks/>
          </p:cNvSpPr>
          <p:nvPr/>
        </p:nvSpPr>
        <p:spPr>
          <a:xfrm>
            <a:off x="670560" y="5834619"/>
            <a:ext cx="10035538" cy="674031"/>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De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Terline</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Diane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Macquart</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Kane Adama, et al. Factors associated with poor adherence to medication among hypertensive patients in twelve low and middle income Sub-Saharan countries. PLOS One. 2019,14(7):e0219266</a:t>
            </a:r>
          </a:p>
          <a:p>
            <a:pPr marL="0" marR="0" lvl="0" indent="0" algn="l" defTabSz="121917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Chang Tiffany E, Ritchey Matthew D, et al. National Rates of Nonadherence to Antihypertensive Medications Among Insured Adults With Hypertension, 2015. Hypertension. 2019;74(6):1324-1332</a:t>
            </a:r>
          </a:p>
        </p:txBody>
      </p:sp>
      <p:sp>
        <p:nvSpPr>
          <p:cNvPr id="9" name="TextBox 8">
            <a:extLst>
              <a:ext uri="{FF2B5EF4-FFF2-40B4-BE49-F238E27FC236}">
                <a16:creationId xmlns:a16="http://schemas.microsoft.com/office/drawing/2014/main" id="{29EF57F2-429A-9D28-3816-25285B6ECFA0}"/>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dirty="0">
                <a:solidFill>
                  <a:srgbClr val="595959"/>
                </a:solidFill>
              </a:rPr>
              <a:t>GLO2246865</a:t>
            </a:r>
          </a:p>
        </p:txBody>
      </p:sp>
    </p:spTree>
    <p:extLst>
      <p:ext uri="{BB962C8B-B14F-4D97-AF65-F5344CB8AC3E}">
        <p14:creationId xmlns:p14="http://schemas.microsoft.com/office/powerpoint/2010/main" val="618521420"/>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E7008754-46DF-C1DA-4BB6-7657F84219EE}"/>
              </a:ext>
            </a:extLst>
          </p:cNvPr>
          <p:cNvGraphicFramePr>
            <a:graphicFrameLocks noChangeAspect="1"/>
          </p:cNvGraphicFramePr>
          <p:nvPr>
            <p:custDataLst>
              <p:tags r:id="rId1"/>
            </p:custDataLst>
            <p:extLst>
              <p:ext uri="{D42A27DB-BD31-4B8C-83A1-F6EECF244321}">
                <p14:modId xmlns:p14="http://schemas.microsoft.com/office/powerpoint/2010/main" val="124177520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4" name="think-cell data - do not delete" hidden="1">
                        <a:extLst>
                          <a:ext uri="{FF2B5EF4-FFF2-40B4-BE49-F238E27FC236}">
                            <a16:creationId xmlns:a16="http://schemas.microsoft.com/office/drawing/2014/main" id="{E7008754-46DF-C1DA-4BB6-7657F84219EE}"/>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5" name="Picture 4" descr="Diagram&#10;&#10;Description automatically generated">
            <a:extLst>
              <a:ext uri="{FF2B5EF4-FFF2-40B4-BE49-F238E27FC236}">
                <a16:creationId xmlns:a16="http://schemas.microsoft.com/office/drawing/2014/main" id="{DA61BF24-EA2A-1DB5-B351-D418FDF1D5FF}"/>
              </a:ext>
            </a:extLst>
          </p:cNvPr>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078468" y="1518886"/>
            <a:ext cx="4166601" cy="4220768"/>
          </a:xfrm>
          <a:prstGeom prst="rect">
            <a:avLst/>
          </a:prstGeom>
        </p:spPr>
      </p:pic>
      <p:pic>
        <p:nvPicPr>
          <p:cNvPr id="6" name="Picture 5" descr="Graphical user interface, text, application&#10;&#10;Description automatically generated">
            <a:extLst>
              <a:ext uri="{FF2B5EF4-FFF2-40B4-BE49-F238E27FC236}">
                <a16:creationId xmlns:a16="http://schemas.microsoft.com/office/drawing/2014/main" id="{55F11126-06B7-BADB-71A7-68973752912D}"/>
              </a:ext>
            </a:extLst>
          </p:cNvPr>
          <p:cNvPicPr>
            <a:picLocks noChangeAspect="1"/>
          </p:cNvPicPr>
          <p:nvPr/>
        </p:nvPicPr>
        <p:blipFill>
          <a:blip r:embed="rId6"/>
          <a:stretch>
            <a:fillRect/>
          </a:stretch>
        </p:blipFill>
        <p:spPr>
          <a:xfrm>
            <a:off x="6063122" y="1445367"/>
            <a:ext cx="5557378" cy="4168033"/>
          </a:xfrm>
          <a:prstGeom prst="rect">
            <a:avLst/>
          </a:prstGeom>
          <a:ln>
            <a:noFill/>
          </a:ln>
          <a:effectLst>
            <a:outerShdw blurRad="292100" dist="139700" dir="2700000" algn="tl" rotWithShape="0">
              <a:srgbClr val="333333">
                <a:alpha val="10000"/>
              </a:srgbClr>
            </a:outerShdw>
          </a:effectLst>
        </p:spPr>
      </p:pic>
      <p:sp>
        <p:nvSpPr>
          <p:cNvPr id="2" name="Text Placeholder 7">
            <a:extLst>
              <a:ext uri="{FF2B5EF4-FFF2-40B4-BE49-F238E27FC236}">
                <a16:creationId xmlns:a16="http://schemas.microsoft.com/office/drawing/2014/main" id="{A73845CD-F394-5389-C345-DDF76B233E8B}"/>
              </a:ext>
            </a:extLst>
          </p:cNvPr>
          <p:cNvSpPr txBox="1">
            <a:spLocks/>
          </p:cNvSpPr>
          <p:nvPr/>
        </p:nvSpPr>
        <p:spPr>
          <a:xfrm>
            <a:off x="670561" y="5980044"/>
            <a:ext cx="10035538" cy="528606"/>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1.Dan Lane, Alexander Lawson, et al. Nonadherence in Hypertension: How to Develop and Implement Chemical Adherence Testing. Hypertension., Volume: 79, </a:t>
            </a:r>
            <a:b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b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Issue: 1, Pages: 12-23 ; 2.Bergland Ola Undrum, Halvorsen Lene V, et al. Detection of nonadherence to antihypertensive treatment by Measurement of Serum Drug Concentration. Hypertension. 2021;78:617-628</a:t>
            </a:r>
          </a:p>
        </p:txBody>
      </p:sp>
      <p:sp>
        <p:nvSpPr>
          <p:cNvPr id="7" name="TextBox 6">
            <a:extLst>
              <a:ext uri="{FF2B5EF4-FFF2-40B4-BE49-F238E27FC236}">
                <a16:creationId xmlns:a16="http://schemas.microsoft.com/office/drawing/2014/main" id="{A70EB9E1-FEF2-7B05-7369-4D563BE751DF}"/>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dirty="0">
                <a:solidFill>
                  <a:srgbClr val="595959"/>
                </a:solidFill>
              </a:rPr>
              <a:t>GLO2246865</a:t>
            </a:r>
          </a:p>
        </p:txBody>
      </p:sp>
    </p:spTree>
    <p:extLst>
      <p:ext uri="{BB962C8B-B14F-4D97-AF65-F5344CB8AC3E}">
        <p14:creationId xmlns:p14="http://schemas.microsoft.com/office/powerpoint/2010/main" val="578581951"/>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750C9699-764F-09F9-58F6-76004927F00A}"/>
              </a:ext>
            </a:extLst>
          </p:cNvPr>
          <p:cNvGraphicFramePr>
            <a:graphicFrameLocks noChangeAspect="1"/>
          </p:cNvGraphicFramePr>
          <p:nvPr>
            <p:custDataLst>
              <p:tags r:id="rId1"/>
            </p:custDataLst>
            <p:extLst>
              <p:ext uri="{D42A27DB-BD31-4B8C-83A1-F6EECF244321}">
                <p14:modId xmlns:p14="http://schemas.microsoft.com/office/powerpoint/2010/main" val="65125442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750C9699-764F-09F9-58F6-76004927F00A}"/>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0D7EFB83-CBCD-4323-8963-4B295D5CC8A4}"/>
              </a:ext>
            </a:extLst>
          </p:cNvPr>
          <p:cNvSpPr>
            <a:spLocks noGrp="1"/>
          </p:cNvSpPr>
          <p:nvPr>
            <p:ph type="title"/>
          </p:nvPr>
        </p:nvSpPr>
        <p:spPr/>
        <p:txBody>
          <a:bodyPr vert="horz"/>
          <a:lstStyle/>
          <a:p>
            <a:r>
              <a:rPr lang="en-US" dirty="0"/>
              <a:t>Take home messages</a:t>
            </a:r>
          </a:p>
        </p:txBody>
      </p:sp>
      <p:pic>
        <p:nvPicPr>
          <p:cNvPr id="6" name="Picture 5" descr="A close-up of a stethoscope with pills&#10;&#10;Description automatically generated with medium confidence">
            <a:extLst>
              <a:ext uri="{FF2B5EF4-FFF2-40B4-BE49-F238E27FC236}">
                <a16:creationId xmlns:a16="http://schemas.microsoft.com/office/drawing/2014/main" id="{C4B692A3-6824-9C8A-28F2-C249643C701E}"/>
              </a:ext>
            </a:extLst>
          </p:cNvPr>
          <p:cNvPicPr>
            <a:picLocks noChangeAspect="1"/>
          </p:cNvPicPr>
          <p:nvPr/>
        </p:nvPicPr>
        <p:blipFill rotWithShape="1">
          <a:blip r:embed="rId5"/>
          <a:srcRect l="14611" r="1"/>
          <a:stretch>
            <a:fillRect/>
          </a:stretch>
        </p:blipFill>
        <p:spPr>
          <a:xfrm>
            <a:off x="8286043" y="0"/>
            <a:ext cx="3905957" cy="6858000"/>
          </a:xfrm>
          <a:custGeom>
            <a:avLst/>
            <a:gdLst>
              <a:gd name="connsiteX0" fmla="*/ 0 w 2929466"/>
              <a:gd name="connsiteY0" fmla="*/ 0 h 5143500"/>
              <a:gd name="connsiteX1" fmla="*/ 2929466 w 2929466"/>
              <a:gd name="connsiteY1" fmla="*/ 0 h 5143500"/>
              <a:gd name="connsiteX2" fmla="*/ 2929466 w 2929466"/>
              <a:gd name="connsiteY2" fmla="*/ 5143500 h 5143500"/>
              <a:gd name="connsiteX3" fmla="*/ 0 w 2929466"/>
              <a:gd name="connsiteY3" fmla="*/ 5143500 h 5143500"/>
            </a:gdLst>
            <a:ahLst/>
            <a:cxnLst>
              <a:cxn ang="0">
                <a:pos x="connsiteX0" y="connsiteY0"/>
              </a:cxn>
              <a:cxn ang="0">
                <a:pos x="connsiteX1" y="connsiteY1"/>
              </a:cxn>
              <a:cxn ang="0">
                <a:pos x="connsiteX2" y="connsiteY2"/>
              </a:cxn>
              <a:cxn ang="0">
                <a:pos x="connsiteX3" y="connsiteY3"/>
              </a:cxn>
            </a:cxnLst>
            <a:rect l="l" t="t" r="r" b="b"/>
            <a:pathLst>
              <a:path w="2929466" h="5143500">
                <a:moveTo>
                  <a:pt x="0" y="0"/>
                </a:moveTo>
                <a:lnTo>
                  <a:pt x="2929466" y="0"/>
                </a:lnTo>
                <a:lnTo>
                  <a:pt x="2929466" y="5143500"/>
                </a:lnTo>
                <a:lnTo>
                  <a:pt x="0" y="5143500"/>
                </a:lnTo>
                <a:close/>
              </a:path>
            </a:pathLst>
          </a:custGeom>
        </p:spPr>
      </p:pic>
      <p:sp>
        <p:nvSpPr>
          <p:cNvPr id="8" name="Text Placeholder 5">
            <a:extLst>
              <a:ext uri="{FF2B5EF4-FFF2-40B4-BE49-F238E27FC236}">
                <a16:creationId xmlns:a16="http://schemas.microsoft.com/office/drawing/2014/main" id="{4A3F0BD8-DA23-1D06-B44C-E31BA64A0796}"/>
              </a:ext>
            </a:extLst>
          </p:cNvPr>
          <p:cNvSpPr txBox="1">
            <a:spLocks/>
          </p:cNvSpPr>
          <p:nvPr/>
        </p:nvSpPr>
        <p:spPr>
          <a:xfrm>
            <a:off x="670560" y="1447801"/>
            <a:ext cx="7615059" cy="4532870"/>
          </a:xfrm>
          <a:prstGeom prst="rect">
            <a:avLst/>
          </a:prstGeom>
          <a:gradFill flip="none" rotWithShape="1">
            <a:gsLst>
              <a:gs pos="0">
                <a:schemeClr val="accent3"/>
              </a:gs>
              <a:gs pos="100000">
                <a:schemeClr val="accent2"/>
              </a:gs>
            </a:gsLst>
            <a:lin ang="0" scaled="1"/>
            <a:tileRect/>
          </a:gradFill>
          <a:ln>
            <a:noFill/>
          </a:ln>
        </p:spPr>
        <p:txBody>
          <a:bodyPr lIns="121920"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endParaRPr kumimoji="0" lang="en-US" sz="1000"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9" name="Rectangle 8">
            <a:extLst>
              <a:ext uri="{FF2B5EF4-FFF2-40B4-BE49-F238E27FC236}">
                <a16:creationId xmlns:a16="http://schemas.microsoft.com/office/drawing/2014/main" id="{241ACF55-0D23-593C-89C7-4B5DA8F4780C}"/>
              </a:ext>
            </a:extLst>
          </p:cNvPr>
          <p:cNvSpPr>
            <a:spLocks/>
          </p:cNvSpPr>
          <p:nvPr/>
        </p:nvSpPr>
        <p:spPr>
          <a:xfrm>
            <a:off x="762760" y="1613479"/>
            <a:ext cx="7431507" cy="3086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rtlCol="0" anchor="ctr">
            <a:no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Georgia"/>
                <a:ea typeface="+mn-ea"/>
                <a:cs typeface="+mn-cs"/>
              </a:rPr>
              <a:t>Hypertension is the leading cause of death globally, affecting over </a:t>
            </a:r>
            <a:r>
              <a:rPr kumimoji="0" lang="en-US" sz="1400" b="1" i="0" u="none" strike="noStrike" kern="1200" cap="none" spc="0" normalizeH="0" baseline="0" noProof="0" dirty="0">
                <a:ln>
                  <a:noFill/>
                </a:ln>
                <a:solidFill>
                  <a:prstClr val="white"/>
                </a:solidFill>
                <a:effectLst/>
                <a:uLnTx/>
                <a:uFillTx/>
                <a:latin typeface="Georgia"/>
                <a:ea typeface="+mn-ea"/>
                <a:cs typeface="+mn-cs"/>
              </a:rPr>
              <a:t>1.4 billion people</a:t>
            </a:r>
            <a:r>
              <a:rPr kumimoji="0" lang="en-US" sz="1400" b="1" i="0" u="none" strike="noStrike" kern="1200" cap="none" spc="0" normalizeH="0" baseline="30000" noProof="0" dirty="0">
                <a:ln>
                  <a:noFill/>
                </a:ln>
                <a:solidFill>
                  <a:prstClr val="white"/>
                </a:solidFill>
                <a:effectLst/>
                <a:uLnTx/>
                <a:uFillTx/>
                <a:latin typeface="Georgia"/>
                <a:ea typeface="+mn-ea"/>
                <a:cs typeface="+mn-cs"/>
              </a:rPr>
              <a:t>*</a:t>
            </a:r>
          </a:p>
        </p:txBody>
      </p:sp>
      <p:sp>
        <p:nvSpPr>
          <p:cNvPr id="10" name="Rectangle 9">
            <a:extLst>
              <a:ext uri="{FF2B5EF4-FFF2-40B4-BE49-F238E27FC236}">
                <a16:creationId xmlns:a16="http://schemas.microsoft.com/office/drawing/2014/main" id="{58001194-22B2-99C8-2A17-0DB5B17C76C5}"/>
              </a:ext>
            </a:extLst>
          </p:cNvPr>
          <p:cNvSpPr>
            <a:spLocks/>
          </p:cNvSpPr>
          <p:nvPr/>
        </p:nvSpPr>
        <p:spPr>
          <a:xfrm>
            <a:off x="762760" y="2239792"/>
            <a:ext cx="7431507" cy="7386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rtlCol="0" anchor="ctr">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Georgia"/>
                <a:ea typeface="+mn-ea"/>
                <a:cs typeface="+mn-cs"/>
              </a:rPr>
              <a:t>The </a:t>
            </a:r>
            <a:r>
              <a:rPr kumimoji="0" lang="en-US" sz="1400" b="1" i="0" u="none" strike="noStrike" kern="1200" cap="none" spc="0" normalizeH="0" baseline="0" noProof="0" dirty="0">
                <a:ln>
                  <a:noFill/>
                </a:ln>
                <a:solidFill>
                  <a:prstClr val="white"/>
                </a:solidFill>
                <a:effectLst/>
                <a:uLnTx/>
                <a:uFillTx/>
                <a:latin typeface="Georgia"/>
                <a:ea typeface="+mn-ea"/>
                <a:cs typeface="+mn-cs"/>
              </a:rPr>
              <a:t>International Society of Hypertension </a:t>
            </a:r>
            <a:r>
              <a:rPr kumimoji="0" lang="en-US" sz="1400" b="0" i="0" u="none" strike="noStrike" kern="1200" cap="none" spc="0" normalizeH="0" baseline="0" noProof="0" dirty="0">
                <a:ln>
                  <a:noFill/>
                </a:ln>
                <a:solidFill>
                  <a:prstClr val="white"/>
                </a:solidFill>
                <a:effectLst/>
                <a:uLnTx/>
                <a:uFillTx/>
                <a:latin typeface="Georgia"/>
                <a:ea typeface="+mn-ea"/>
                <a:cs typeface="+mn-cs"/>
              </a:rPr>
              <a:t>has implemented actions to improve aspects of the hypertension cascade – including the MMM global awareness campaign and the 2020 ISH Global Guidelines (with SPCs)</a:t>
            </a:r>
          </a:p>
        </p:txBody>
      </p:sp>
      <p:sp>
        <p:nvSpPr>
          <p:cNvPr id="11" name="Rectangle 10">
            <a:extLst>
              <a:ext uri="{FF2B5EF4-FFF2-40B4-BE49-F238E27FC236}">
                <a16:creationId xmlns:a16="http://schemas.microsoft.com/office/drawing/2014/main" id="{7D652128-D5AC-93B1-6D08-364FF02CCEB9}"/>
              </a:ext>
            </a:extLst>
          </p:cNvPr>
          <p:cNvSpPr>
            <a:spLocks/>
          </p:cNvSpPr>
          <p:nvPr/>
        </p:nvSpPr>
        <p:spPr>
          <a:xfrm>
            <a:off x="762760" y="4183982"/>
            <a:ext cx="7431507" cy="57994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rtlCol="0" anchor="ctr">
            <a:no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Georgia"/>
                <a:ea typeface="+mn-ea"/>
                <a:cs typeface="+mn-cs"/>
              </a:rPr>
              <a:t>Awareness of the challenge of non-adherence needs to be raised with</a:t>
            </a:r>
            <a:br>
              <a:rPr kumimoji="0" lang="en-US" sz="1400" b="0" i="0" u="none" strike="noStrike" kern="1200" cap="none" spc="0" normalizeH="0" baseline="0" noProof="0" dirty="0">
                <a:ln>
                  <a:noFill/>
                </a:ln>
                <a:solidFill>
                  <a:prstClr val="white"/>
                </a:solidFill>
                <a:effectLst/>
                <a:uLnTx/>
                <a:uFillTx/>
                <a:latin typeface="Georgia"/>
                <a:ea typeface="+mn-ea"/>
                <a:cs typeface="+mn-cs"/>
              </a:rPr>
            </a:br>
            <a:r>
              <a:rPr kumimoji="0" lang="en-US" sz="1400" b="0" i="0" u="none" strike="noStrike" kern="1200" cap="none" spc="0" normalizeH="0" baseline="0" noProof="0" dirty="0">
                <a:ln>
                  <a:noFill/>
                </a:ln>
                <a:solidFill>
                  <a:prstClr val="white"/>
                </a:solidFill>
                <a:effectLst/>
                <a:uLnTx/>
                <a:uFillTx/>
                <a:latin typeface="Georgia"/>
                <a:ea typeface="+mn-ea"/>
                <a:cs typeface="+mn-cs"/>
              </a:rPr>
              <a:t>health practitioners and patients – both in </a:t>
            </a:r>
            <a:r>
              <a:rPr kumimoji="0" lang="en-US" sz="1400" b="1" i="0" u="none" strike="noStrike" kern="1200" cap="none" spc="0" normalizeH="0" baseline="0" noProof="0" dirty="0">
                <a:ln>
                  <a:noFill/>
                </a:ln>
                <a:solidFill>
                  <a:prstClr val="white"/>
                </a:solidFill>
                <a:effectLst/>
                <a:uLnTx/>
                <a:uFillTx/>
                <a:latin typeface="Georgia"/>
                <a:ea typeface="+mn-ea"/>
                <a:cs typeface="+mn-cs"/>
              </a:rPr>
              <a:t>high and low- and middle-income countries</a:t>
            </a:r>
          </a:p>
        </p:txBody>
      </p:sp>
      <p:sp>
        <p:nvSpPr>
          <p:cNvPr id="12" name="Rectangle 11">
            <a:extLst>
              <a:ext uri="{FF2B5EF4-FFF2-40B4-BE49-F238E27FC236}">
                <a16:creationId xmlns:a16="http://schemas.microsoft.com/office/drawing/2014/main" id="{431EE52E-BB69-34CA-F7ED-8D2BE556DEEB}"/>
              </a:ext>
            </a:extLst>
          </p:cNvPr>
          <p:cNvSpPr>
            <a:spLocks/>
          </p:cNvSpPr>
          <p:nvPr/>
        </p:nvSpPr>
        <p:spPr>
          <a:xfrm>
            <a:off x="762760" y="5081555"/>
            <a:ext cx="7431507" cy="5575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rtlCol="0" anchor="ctr">
            <a:no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Georgia"/>
                <a:ea typeface="+mn-ea"/>
                <a:cs typeface="+mn-cs"/>
              </a:rPr>
              <a:t>Non-adherence was </a:t>
            </a:r>
            <a:r>
              <a:rPr kumimoji="0" lang="en-US" sz="1400" b="1" i="0" u="none" strike="noStrike" kern="1200" cap="none" spc="0" normalizeH="0" baseline="0" noProof="0" dirty="0">
                <a:ln>
                  <a:noFill/>
                </a:ln>
                <a:solidFill>
                  <a:prstClr val="white"/>
                </a:solidFill>
                <a:effectLst/>
                <a:uLnTx/>
                <a:uFillTx/>
                <a:latin typeface="Georgia"/>
                <a:ea typeface="+mn-ea"/>
                <a:cs typeface="+mn-cs"/>
              </a:rPr>
              <a:t>more common among young adults, people not using SPCs</a:t>
            </a:r>
            <a:r>
              <a:rPr kumimoji="0" lang="en-US" sz="1400" b="0" i="0" u="none" strike="noStrike" kern="1200" cap="none" spc="0" normalizeH="0" baseline="0" noProof="0" dirty="0">
                <a:ln>
                  <a:noFill/>
                </a:ln>
                <a:solidFill>
                  <a:prstClr val="white"/>
                </a:solidFill>
                <a:effectLst/>
                <a:uLnTx/>
                <a:uFillTx/>
                <a:latin typeface="Georgia"/>
                <a:ea typeface="+mn-ea"/>
                <a:cs typeface="+mn-cs"/>
              </a:rPr>
              <a:t>. In LMICs the </a:t>
            </a:r>
            <a:r>
              <a:rPr kumimoji="0" lang="en-US" sz="1400" b="1" i="0" u="none" strike="noStrike" kern="1200" cap="none" spc="0" normalizeH="0" baseline="0" noProof="0" dirty="0">
                <a:ln>
                  <a:noFill/>
                </a:ln>
                <a:solidFill>
                  <a:prstClr val="white"/>
                </a:solidFill>
                <a:effectLst/>
                <a:uLnTx/>
                <a:uFillTx/>
                <a:latin typeface="Georgia"/>
                <a:ea typeface="+mn-ea"/>
                <a:cs typeface="+mn-cs"/>
              </a:rPr>
              <a:t>high cost of treatment, forgetfulness and perceived side effects</a:t>
            </a:r>
            <a:r>
              <a:rPr kumimoji="0" lang="en-US" sz="1400" b="0" i="0" u="none" strike="noStrike" kern="1200" cap="none" spc="0" normalizeH="0" baseline="0" noProof="0" dirty="0">
                <a:ln>
                  <a:noFill/>
                </a:ln>
                <a:solidFill>
                  <a:prstClr val="white"/>
                </a:solidFill>
                <a:effectLst/>
                <a:uLnTx/>
                <a:uFillTx/>
                <a:latin typeface="Georgia"/>
                <a:ea typeface="+mn-ea"/>
                <a:cs typeface="+mn-cs"/>
              </a:rPr>
              <a:t> were main contributors</a:t>
            </a:r>
          </a:p>
        </p:txBody>
      </p:sp>
      <p:cxnSp>
        <p:nvCxnSpPr>
          <p:cNvPr id="13" name="Straight Connector 12">
            <a:extLst>
              <a:ext uri="{FF2B5EF4-FFF2-40B4-BE49-F238E27FC236}">
                <a16:creationId xmlns:a16="http://schemas.microsoft.com/office/drawing/2014/main" id="{4BE165FF-38FE-F299-5637-94D2E0972B45}"/>
              </a:ext>
            </a:extLst>
          </p:cNvPr>
          <p:cNvCxnSpPr>
            <a:cxnSpLocks/>
          </p:cNvCxnSpPr>
          <p:nvPr/>
        </p:nvCxnSpPr>
        <p:spPr>
          <a:xfrm flipV="1">
            <a:off x="762760" y="2079923"/>
            <a:ext cx="7431507" cy="2117"/>
          </a:xfrm>
          <a:prstGeom prst="line">
            <a:avLst/>
          </a:prstGeom>
          <a:ln w="6350">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22B81F77-8846-F894-BE10-9D466E063D73}"/>
              </a:ext>
            </a:extLst>
          </p:cNvPr>
          <p:cNvCxnSpPr>
            <a:cxnSpLocks/>
          </p:cNvCxnSpPr>
          <p:nvPr/>
        </p:nvCxnSpPr>
        <p:spPr>
          <a:xfrm flipV="1">
            <a:off x="762760" y="4024113"/>
            <a:ext cx="7431507" cy="2117"/>
          </a:xfrm>
          <a:prstGeom prst="line">
            <a:avLst/>
          </a:prstGeom>
          <a:ln w="6350">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154B3505-2721-43CD-02E4-A78342F87A0F}"/>
              </a:ext>
            </a:extLst>
          </p:cNvPr>
          <p:cNvCxnSpPr>
            <a:cxnSpLocks/>
          </p:cNvCxnSpPr>
          <p:nvPr/>
        </p:nvCxnSpPr>
        <p:spPr>
          <a:xfrm flipV="1">
            <a:off x="762760" y="4921683"/>
            <a:ext cx="7431507" cy="2117"/>
          </a:xfrm>
          <a:prstGeom prst="line">
            <a:avLst/>
          </a:prstGeom>
          <a:ln w="6350">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90788DC4-4D2F-A0C1-F4C2-48AA81081EC1}"/>
              </a:ext>
            </a:extLst>
          </p:cNvPr>
          <p:cNvCxnSpPr>
            <a:cxnSpLocks/>
          </p:cNvCxnSpPr>
          <p:nvPr/>
        </p:nvCxnSpPr>
        <p:spPr>
          <a:xfrm flipV="1">
            <a:off x="762760" y="3136208"/>
            <a:ext cx="7431507" cy="2117"/>
          </a:xfrm>
          <a:prstGeom prst="line">
            <a:avLst/>
          </a:prstGeom>
          <a:ln w="635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17" name="Rectangle 16">
            <a:extLst>
              <a:ext uri="{FF2B5EF4-FFF2-40B4-BE49-F238E27FC236}">
                <a16:creationId xmlns:a16="http://schemas.microsoft.com/office/drawing/2014/main" id="{14207460-067C-AC3E-DE8D-EAA926A94FDE}"/>
              </a:ext>
            </a:extLst>
          </p:cNvPr>
          <p:cNvSpPr>
            <a:spLocks/>
          </p:cNvSpPr>
          <p:nvPr/>
        </p:nvSpPr>
        <p:spPr>
          <a:xfrm>
            <a:off x="762760" y="3296077"/>
            <a:ext cx="7431507" cy="57028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rtlCol="0" anchor="ctr">
            <a:no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Georgia"/>
                <a:ea typeface="+mn-ea"/>
                <a:cs typeface="+mn-cs"/>
              </a:rPr>
              <a:t>Antihypertensive </a:t>
            </a:r>
            <a:r>
              <a:rPr kumimoji="0" lang="en-US" sz="1400" b="1" i="0" u="none" strike="noStrike" kern="1200" cap="none" spc="0" normalizeH="0" baseline="0" noProof="0" dirty="0">
                <a:ln>
                  <a:noFill/>
                </a:ln>
                <a:solidFill>
                  <a:prstClr val="white"/>
                </a:solidFill>
                <a:effectLst/>
                <a:uLnTx/>
                <a:uFillTx/>
                <a:latin typeface="Georgia"/>
                <a:ea typeface="+mn-ea"/>
                <a:cs typeface="+mn-cs"/>
              </a:rPr>
              <a:t>medications</a:t>
            </a:r>
            <a:r>
              <a:rPr kumimoji="0" lang="en-US" sz="1400" b="0" i="0" u="none" strike="noStrike" kern="1200" cap="none" spc="0" normalizeH="0" baseline="0" noProof="0" dirty="0">
                <a:ln>
                  <a:noFill/>
                </a:ln>
                <a:solidFill>
                  <a:prstClr val="white"/>
                </a:solidFill>
                <a:effectLst/>
                <a:uLnTx/>
                <a:uFillTx/>
                <a:latin typeface="Georgia"/>
                <a:ea typeface="+mn-ea"/>
                <a:cs typeface="+mn-cs"/>
              </a:rPr>
              <a:t> are highly effective, low cost and widely available. But </a:t>
            </a:r>
            <a:r>
              <a:rPr kumimoji="0" lang="en-US" sz="1400" b="1" i="0" u="none" strike="noStrike" kern="1200" cap="none" spc="0" normalizeH="0" baseline="0" noProof="0" dirty="0">
                <a:ln>
                  <a:noFill/>
                </a:ln>
                <a:solidFill>
                  <a:prstClr val="white"/>
                </a:solidFill>
                <a:effectLst/>
                <a:uLnTx/>
                <a:uFillTx/>
                <a:latin typeface="Georgia"/>
                <a:ea typeface="+mn-ea"/>
                <a:cs typeface="+mn-cs"/>
              </a:rPr>
              <a:t>non-adherence</a:t>
            </a:r>
            <a:r>
              <a:rPr kumimoji="0" lang="en-US" sz="1400" b="0" i="0" u="none" strike="noStrike" kern="1200" cap="none" spc="0" normalizeH="0" baseline="0" noProof="0" dirty="0">
                <a:ln>
                  <a:noFill/>
                </a:ln>
                <a:solidFill>
                  <a:prstClr val="white"/>
                </a:solidFill>
                <a:effectLst/>
                <a:uLnTx/>
                <a:uFillTx/>
                <a:latin typeface="Georgia"/>
                <a:ea typeface="+mn-ea"/>
                <a:cs typeface="+mn-cs"/>
              </a:rPr>
              <a:t> is a major challenge, </a:t>
            </a:r>
            <a:r>
              <a:rPr kumimoji="0" lang="en-US" sz="1400" b="1" i="0" u="none" strike="noStrike" kern="1200" cap="none" spc="0" normalizeH="0" baseline="0" noProof="0" dirty="0">
                <a:ln>
                  <a:noFill/>
                </a:ln>
                <a:solidFill>
                  <a:prstClr val="white"/>
                </a:solidFill>
                <a:effectLst/>
                <a:uLnTx/>
                <a:uFillTx/>
                <a:latin typeface="Georgia"/>
                <a:ea typeface="+mn-ea"/>
                <a:cs typeface="+mn-cs"/>
              </a:rPr>
              <a:t>affecting approx. 45% </a:t>
            </a:r>
            <a:r>
              <a:rPr kumimoji="0" lang="en-US" sz="1400" b="0" i="0" u="none" strike="noStrike" kern="1200" cap="none" spc="0" normalizeH="0" baseline="0" noProof="0" dirty="0">
                <a:ln>
                  <a:noFill/>
                </a:ln>
                <a:solidFill>
                  <a:prstClr val="white"/>
                </a:solidFill>
                <a:effectLst/>
                <a:uLnTx/>
                <a:uFillTx/>
                <a:latin typeface="Georgia"/>
                <a:ea typeface="+mn-ea"/>
                <a:cs typeface="+mn-cs"/>
              </a:rPr>
              <a:t>of patients with hypertension</a:t>
            </a:r>
          </a:p>
        </p:txBody>
      </p:sp>
      <p:sp>
        <p:nvSpPr>
          <p:cNvPr id="3" name="Text Placeholder 7">
            <a:extLst>
              <a:ext uri="{FF2B5EF4-FFF2-40B4-BE49-F238E27FC236}">
                <a16:creationId xmlns:a16="http://schemas.microsoft.com/office/drawing/2014/main" id="{83A3A12C-4E36-5852-D589-5F2BEE84586E}"/>
              </a:ext>
            </a:extLst>
          </p:cNvPr>
          <p:cNvSpPr txBox="1">
            <a:spLocks/>
          </p:cNvSpPr>
          <p:nvPr/>
        </p:nvSpPr>
        <p:spPr>
          <a:xfrm>
            <a:off x="670561" y="6125468"/>
            <a:ext cx="6913580"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1. Egan BM., Kjeldsen SE.  et al. The global burden of hypertension exceeds 1.4 billion people. Journal of Hypertension. 2019: 37(6):1148-1153.</a:t>
            </a:r>
            <a:endParaRPr kumimoji="0" lang="fr-FR"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endParaRPr>
          </a:p>
        </p:txBody>
      </p:sp>
      <p:sp>
        <p:nvSpPr>
          <p:cNvPr id="7" name="TextBox 6">
            <a:extLst>
              <a:ext uri="{FF2B5EF4-FFF2-40B4-BE49-F238E27FC236}">
                <a16:creationId xmlns:a16="http://schemas.microsoft.com/office/drawing/2014/main" id="{35B852FB-A34B-81C2-AE46-6A952539AFD4}"/>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dirty="0">
                <a:solidFill>
                  <a:schemeClr val="bg1"/>
                </a:solidFill>
              </a:rPr>
              <a:t>GLO2246865</a:t>
            </a:r>
          </a:p>
        </p:txBody>
      </p:sp>
    </p:spTree>
    <p:extLst>
      <p:ext uri="{BB962C8B-B14F-4D97-AF65-F5344CB8AC3E}">
        <p14:creationId xmlns:p14="http://schemas.microsoft.com/office/powerpoint/2010/main" val="1187321192"/>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CC17E23-7069-DAB3-EBD4-A944EB52EE0A}"/>
              </a:ext>
            </a:extLst>
          </p:cNvPr>
          <p:cNvGraphicFramePr>
            <a:graphicFrameLocks noChangeAspect="1"/>
          </p:cNvGraphicFramePr>
          <p:nvPr>
            <p:custDataLst>
              <p:tags r:id="rId1"/>
            </p:custDataLst>
            <p:extLst>
              <p:ext uri="{D42A27DB-BD31-4B8C-83A1-F6EECF244321}">
                <p14:modId xmlns:p14="http://schemas.microsoft.com/office/powerpoint/2010/main" val="387226975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BCC17E23-7069-DAB3-EBD4-A944EB52EE0A}"/>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2243BF7C-7E20-4E22-C878-699554D15F6A}"/>
              </a:ext>
            </a:extLst>
          </p:cNvPr>
          <p:cNvSpPr>
            <a:spLocks noGrp="1"/>
          </p:cNvSpPr>
          <p:nvPr>
            <p:ph type="title"/>
          </p:nvPr>
        </p:nvSpPr>
        <p:spPr>
          <a:xfrm>
            <a:off x="670560" y="355600"/>
            <a:ext cx="10937240" cy="520701"/>
          </a:xfrm>
        </p:spPr>
        <p:txBody>
          <a:bodyPr vert="horz"/>
          <a:lstStyle/>
          <a:p>
            <a:r>
              <a:rPr lang="en-US" dirty="0"/>
              <a:t>Medical treatments in oncology</a:t>
            </a:r>
          </a:p>
        </p:txBody>
      </p:sp>
      <p:sp>
        <p:nvSpPr>
          <p:cNvPr id="6" name="TextBox 5">
            <a:extLst>
              <a:ext uri="{FF2B5EF4-FFF2-40B4-BE49-F238E27FC236}">
                <a16:creationId xmlns:a16="http://schemas.microsoft.com/office/drawing/2014/main" id="{F25041C8-D803-8A19-27F4-68C2C4DB1405}"/>
              </a:ext>
            </a:extLst>
          </p:cNvPr>
          <p:cNvSpPr txBox="1"/>
          <p:nvPr/>
        </p:nvSpPr>
        <p:spPr>
          <a:xfrm>
            <a:off x="670560" y="1443894"/>
            <a:ext cx="5080000" cy="400110"/>
          </a:xfrm>
          <a:prstGeom prst="rect">
            <a:avLst/>
          </a:prstGeom>
          <a:noFill/>
        </p:spPr>
        <p:txBody>
          <a:bodyPr wrap="square" lIns="0" rtlCol="0" anchor="ctr">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IN" sz="2000" b="0" i="0" u="none" strike="noStrike" kern="1200" cap="none" spc="0" normalizeH="0" baseline="0" noProof="0" dirty="0">
                <a:ln>
                  <a:noFill/>
                </a:ln>
                <a:solidFill>
                  <a:srgbClr val="009CDE"/>
                </a:solidFill>
                <a:effectLst/>
                <a:uLnTx/>
                <a:uFillTx/>
                <a:latin typeface="Georgia"/>
                <a:ea typeface="+mn-ea"/>
                <a:cs typeface="+mn-cs"/>
              </a:rPr>
              <a:t>In the past</a:t>
            </a:r>
          </a:p>
        </p:txBody>
      </p:sp>
      <p:sp>
        <p:nvSpPr>
          <p:cNvPr id="7" name="TextBox 6">
            <a:extLst>
              <a:ext uri="{FF2B5EF4-FFF2-40B4-BE49-F238E27FC236}">
                <a16:creationId xmlns:a16="http://schemas.microsoft.com/office/drawing/2014/main" id="{991E5EC5-9A7F-9B0B-840F-5C39B6D6AC84}"/>
              </a:ext>
            </a:extLst>
          </p:cNvPr>
          <p:cNvSpPr txBox="1"/>
          <p:nvPr/>
        </p:nvSpPr>
        <p:spPr>
          <a:xfrm>
            <a:off x="6540500" y="1443894"/>
            <a:ext cx="5080000" cy="400110"/>
          </a:xfrm>
          <a:prstGeom prst="rect">
            <a:avLst/>
          </a:prstGeom>
          <a:noFill/>
        </p:spPr>
        <p:txBody>
          <a:bodyPr wrap="square" r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IN" sz="2000" b="0" i="0" u="none" strike="noStrike" kern="1200" cap="none" spc="0" normalizeH="0" baseline="0" noProof="0" dirty="0">
                <a:ln>
                  <a:noFill/>
                </a:ln>
                <a:solidFill>
                  <a:srgbClr val="64CCC9"/>
                </a:solidFill>
                <a:effectLst/>
                <a:uLnTx/>
                <a:uFillTx/>
                <a:latin typeface="Georgia"/>
                <a:ea typeface="+mn-ea"/>
                <a:cs typeface="+mn-cs"/>
              </a:rPr>
              <a:t>Currently</a:t>
            </a:r>
          </a:p>
        </p:txBody>
      </p:sp>
      <p:sp>
        <p:nvSpPr>
          <p:cNvPr id="8" name="Rectangle 7">
            <a:extLst>
              <a:ext uri="{FF2B5EF4-FFF2-40B4-BE49-F238E27FC236}">
                <a16:creationId xmlns:a16="http://schemas.microsoft.com/office/drawing/2014/main" id="{D868C469-81AD-BD98-9A81-FEF33212A6B2}"/>
              </a:ext>
            </a:extLst>
          </p:cNvPr>
          <p:cNvSpPr/>
          <p:nvPr/>
        </p:nvSpPr>
        <p:spPr>
          <a:xfrm>
            <a:off x="0" y="1977871"/>
            <a:ext cx="12192000" cy="3965730"/>
          </a:xfrm>
          <a:prstGeom prst="rect">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800"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10" name="Rectangle 9">
            <a:extLst>
              <a:ext uri="{FF2B5EF4-FFF2-40B4-BE49-F238E27FC236}">
                <a16:creationId xmlns:a16="http://schemas.microsoft.com/office/drawing/2014/main" id="{B39716BB-0EBE-5049-B86B-CDC2BEB75B76}"/>
              </a:ext>
            </a:extLst>
          </p:cNvPr>
          <p:cNvSpPr/>
          <p:nvPr/>
        </p:nvSpPr>
        <p:spPr>
          <a:xfrm>
            <a:off x="670560" y="2115151"/>
            <a:ext cx="5080000" cy="3941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rIns="0" rtlCol="0" anchor="ctr">
            <a:no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Georgia"/>
                <a:ea typeface="+mn-ea"/>
                <a:cs typeface="+mn-cs"/>
              </a:rPr>
              <a:t>Based on IV chemotherapy</a:t>
            </a:r>
            <a:endParaRPr kumimoji="0" lang="en-US" sz="1800" b="0" i="0" u="none" strike="noStrike" kern="1200" cap="none" spc="0" normalizeH="0" baseline="30000" noProof="0" dirty="0">
              <a:ln>
                <a:noFill/>
              </a:ln>
              <a:solidFill>
                <a:prstClr val="white"/>
              </a:solidFill>
              <a:effectLst/>
              <a:uLnTx/>
              <a:uFillTx/>
              <a:latin typeface="Georgia"/>
              <a:ea typeface="+mn-ea"/>
              <a:cs typeface="+mn-cs"/>
            </a:endParaRPr>
          </a:p>
        </p:txBody>
      </p:sp>
      <p:sp>
        <p:nvSpPr>
          <p:cNvPr id="11" name="Rectangle 10">
            <a:extLst>
              <a:ext uri="{FF2B5EF4-FFF2-40B4-BE49-F238E27FC236}">
                <a16:creationId xmlns:a16="http://schemas.microsoft.com/office/drawing/2014/main" id="{E4DAF9B4-BCDD-E6B0-D873-BAB93A3A910B}"/>
              </a:ext>
            </a:extLst>
          </p:cNvPr>
          <p:cNvSpPr/>
          <p:nvPr/>
        </p:nvSpPr>
        <p:spPr>
          <a:xfrm>
            <a:off x="670560" y="2853080"/>
            <a:ext cx="5080000" cy="3941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rIns="0" rtlCol="0" anchor="ctr">
            <a:no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Georgia"/>
                <a:ea typeface="+mn-ea"/>
                <a:cs typeface="+mn-cs"/>
              </a:rPr>
              <a:t>Drug provided by health care facilities</a:t>
            </a:r>
            <a:endParaRPr kumimoji="0" lang="en-US" sz="1800" b="0" i="0" u="none" strike="noStrike" kern="1200" cap="none" spc="0" normalizeH="0" baseline="30000" noProof="0">
              <a:ln>
                <a:noFill/>
              </a:ln>
              <a:solidFill>
                <a:prstClr val="white"/>
              </a:solidFill>
              <a:effectLst/>
              <a:uLnTx/>
              <a:uFillTx/>
              <a:latin typeface="Georgia"/>
              <a:ea typeface="+mn-ea"/>
              <a:cs typeface="+mn-cs"/>
            </a:endParaRPr>
          </a:p>
        </p:txBody>
      </p:sp>
      <p:sp>
        <p:nvSpPr>
          <p:cNvPr id="12" name="Rectangle 11">
            <a:extLst>
              <a:ext uri="{FF2B5EF4-FFF2-40B4-BE49-F238E27FC236}">
                <a16:creationId xmlns:a16="http://schemas.microsoft.com/office/drawing/2014/main" id="{8333AC5A-345A-BB9F-0637-B4C6AF1BFAEA}"/>
              </a:ext>
            </a:extLst>
          </p:cNvPr>
          <p:cNvSpPr/>
          <p:nvPr/>
        </p:nvSpPr>
        <p:spPr>
          <a:xfrm>
            <a:off x="670560" y="3591008"/>
            <a:ext cx="5080000" cy="3941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rIns="0" rtlCol="0" anchor="ctr">
            <a:no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Georgia"/>
                <a:ea typeface="+mn-ea"/>
                <a:cs typeface="+mn-cs"/>
              </a:rPr>
              <a:t>Administered in health care facilities</a:t>
            </a:r>
            <a:endParaRPr kumimoji="0" lang="en-US" sz="1800" b="0" i="0" u="none" strike="noStrike" kern="1200" cap="none" spc="0" normalizeH="0" baseline="30000" noProof="0">
              <a:ln>
                <a:noFill/>
              </a:ln>
              <a:solidFill>
                <a:prstClr val="white"/>
              </a:solidFill>
              <a:effectLst/>
              <a:uLnTx/>
              <a:uFillTx/>
              <a:latin typeface="Georgia"/>
              <a:ea typeface="+mn-ea"/>
              <a:cs typeface="+mn-cs"/>
            </a:endParaRPr>
          </a:p>
        </p:txBody>
      </p:sp>
      <p:sp>
        <p:nvSpPr>
          <p:cNvPr id="13" name="Rectangle 12">
            <a:extLst>
              <a:ext uri="{FF2B5EF4-FFF2-40B4-BE49-F238E27FC236}">
                <a16:creationId xmlns:a16="http://schemas.microsoft.com/office/drawing/2014/main" id="{A58F8BA5-86BB-E40A-F905-01FF207D0008}"/>
              </a:ext>
            </a:extLst>
          </p:cNvPr>
          <p:cNvSpPr/>
          <p:nvPr/>
        </p:nvSpPr>
        <p:spPr>
          <a:xfrm>
            <a:off x="670560" y="4328937"/>
            <a:ext cx="5080000" cy="3941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rIns="0" rtlCol="0" anchor="ctr">
            <a:no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Georgia"/>
                <a:ea typeface="+mn-ea"/>
                <a:cs typeface="+mn-cs"/>
              </a:rPr>
              <a:t>Frequent and intense adverse events</a:t>
            </a:r>
            <a:endParaRPr kumimoji="0" lang="en-US" sz="1800" b="0" i="0" u="none" strike="noStrike" kern="1200" cap="none" spc="0" normalizeH="0" baseline="30000" noProof="0">
              <a:ln>
                <a:noFill/>
              </a:ln>
              <a:solidFill>
                <a:prstClr val="white"/>
              </a:solidFill>
              <a:effectLst/>
              <a:uLnTx/>
              <a:uFillTx/>
              <a:latin typeface="Georgia"/>
              <a:ea typeface="+mn-ea"/>
              <a:cs typeface="+mn-cs"/>
            </a:endParaRPr>
          </a:p>
        </p:txBody>
      </p:sp>
      <p:sp>
        <p:nvSpPr>
          <p:cNvPr id="14" name="Rectangle 13">
            <a:extLst>
              <a:ext uri="{FF2B5EF4-FFF2-40B4-BE49-F238E27FC236}">
                <a16:creationId xmlns:a16="http://schemas.microsoft.com/office/drawing/2014/main" id="{084DFE2E-7182-F8CD-1070-FC70069F22DE}"/>
              </a:ext>
            </a:extLst>
          </p:cNvPr>
          <p:cNvSpPr/>
          <p:nvPr/>
        </p:nvSpPr>
        <p:spPr>
          <a:xfrm>
            <a:off x="670560" y="5085001"/>
            <a:ext cx="5080000" cy="70177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rIns="0" rtlCol="0" anchor="ctr">
            <a:no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Georgia"/>
                <a:ea typeface="+mn-ea"/>
                <a:cs typeface="+mn-cs"/>
              </a:rPr>
              <a:t>Low efficacy, progressive </a:t>
            </a:r>
            <a:br>
              <a:rPr kumimoji="0" lang="en-US" sz="1800" b="0" i="0" u="none" strike="noStrike" kern="1200" cap="none" spc="0" normalizeH="0" baseline="0" noProof="0">
                <a:ln>
                  <a:noFill/>
                </a:ln>
                <a:solidFill>
                  <a:prstClr val="white"/>
                </a:solidFill>
                <a:effectLst/>
                <a:uLnTx/>
                <a:uFillTx/>
                <a:latin typeface="Georgia"/>
                <a:ea typeface="+mn-ea"/>
                <a:cs typeface="+mn-cs"/>
              </a:rPr>
            </a:br>
            <a:r>
              <a:rPr kumimoji="0" lang="en-US" sz="1800" b="0" i="0" u="none" strike="noStrike" kern="1200" cap="none" spc="0" normalizeH="0" baseline="0" noProof="0">
                <a:ln>
                  <a:noFill/>
                </a:ln>
                <a:solidFill>
                  <a:prstClr val="white"/>
                </a:solidFill>
                <a:effectLst/>
                <a:uLnTx/>
                <a:uFillTx/>
                <a:latin typeface="Georgia"/>
                <a:ea typeface="+mn-ea"/>
                <a:cs typeface="+mn-cs"/>
              </a:rPr>
              <a:t>disease symptoms</a:t>
            </a:r>
            <a:endParaRPr kumimoji="0" lang="en-US" sz="1800" b="0" i="0" u="none" strike="noStrike" kern="1200" cap="none" spc="0" normalizeH="0" baseline="30000" noProof="0">
              <a:ln>
                <a:noFill/>
              </a:ln>
              <a:solidFill>
                <a:prstClr val="white"/>
              </a:solidFill>
              <a:effectLst/>
              <a:uLnTx/>
              <a:uFillTx/>
              <a:latin typeface="Georgia"/>
              <a:ea typeface="+mn-ea"/>
              <a:cs typeface="+mn-cs"/>
            </a:endParaRPr>
          </a:p>
        </p:txBody>
      </p:sp>
      <p:grpSp>
        <p:nvGrpSpPr>
          <p:cNvPr id="15" name="Group 14">
            <a:extLst>
              <a:ext uri="{FF2B5EF4-FFF2-40B4-BE49-F238E27FC236}">
                <a16:creationId xmlns:a16="http://schemas.microsoft.com/office/drawing/2014/main" id="{6BC57C36-00FF-F3E2-C673-D58581A1F646}"/>
              </a:ext>
            </a:extLst>
          </p:cNvPr>
          <p:cNvGrpSpPr/>
          <p:nvPr/>
        </p:nvGrpSpPr>
        <p:grpSpPr>
          <a:xfrm>
            <a:off x="708660" y="2681191"/>
            <a:ext cx="4930196" cy="2213785"/>
            <a:chOff x="503238" y="2027189"/>
            <a:chExt cx="3810000" cy="1771596"/>
          </a:xfrm>
        </p:grpSpPr>
        <p:cxnSp>
          <p:nvCxnSpPr>
            <p:cNvPr id="26" name="Straight Connector 25">
              <a:extLst>
                <a:ext uri="{FF2B5EF4-FFF2-40B4-BE49-F238E27FC236}">
                  <a16:creationId xmlns:a16="http://schemas.microsoft.com/office/drawing/2014/main" id="{48CF049C-F6BD-61F5-7DB9-806A32A7A305}"/>
                </a:ext>
              </a:extLst>
            </p:cNvPr>
            <p:cNvCxnSpPr>
              <a:cxnSpLocks/>
            </p:cNvCxnSpPr>
            <p:nvPr/>
          </p:nvCxnSpPr>
          <p:spPr>
            <a:xfrm>
              <a:off x="503238" y="2027189"/>
              <a:ext cx="3810000" cy="0"/>
            </a:xfrm>
            <a:prstGeom prst="line">
              <a:avLst/>
            </a:prstGeom>
            <a:ln w="6350">
              <a:solidFill>
                <a:schemeClr val="bg1"/>
              </a:solidFill>
              <a:prstDash val="dash"/>
              <a:head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0539E215-5B60-6DC3-B8A7-A58FACF9FBCE}"/>
                </a:ext>
              </a:extLst>
            </p:cNvPr>
            <p:cNvCxnSpPr>
              <a:cxnSpLocks/>
            </p:cNvCxnSpPr>
            <p:nvPr/>
          </p:nvCxnSpPr>
          <p:spPr>
            <a:xfrm>
              <a:off x="503238" y="2617721"/>
              <a:ext cx="3810000" cy="0"/>
            </a:xfrm>
            <a:prstGeom prst="line">
              <a:avLst/>
            </a:prstGeom>
            <a:ln w="6350">
              <a:solidFill>
                <a:schemeClr val="bg1"/>
              </a:solidFill>
              <a:prstDash val="dash"/>
              <a:headEnd type="ova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A07BE6B2-72D0-2151-F204-E32DFF8C5744}"/>
                </a:ext>
              </a:extLst>
            </p:cNvPr>
            <p:cNvCxnSpPr>
              <a:cxnSpLocks/>
            </p:cNvCxnSpPr>
            <p:nvPr/>
          </p:nvCxnSpPr>
          <p:spPr>
            <a:xfrm>
              <a:off x="503238" y="3208253"/>
              <a:ext cx="3810000" cy="0"/>
            </a:xfrm>
            <a:prstGeom prst="line">
              <a:avLst/>
            </a:prstGeom>
            <a:ln w="6350">
              <a:solidFill>
                <a:schemeClr val="bg1"/>
              </a:solidFill>
              <a:prstDash val="dash"/>
              <a:headEnd type="ova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03241884-3F2B-ECF9-4000-A47FAA98CE39}"/>
                </a:ext>
              </a:extLst>
            </p:cNvPr>
            <p:cNvCxnSpPr>
              <a:cxnSpLocks/>
            </p:cNvCxnSpPr>
            <p:nvPr/>
          </p:nvCxnSpPr>
          <p:spPr>
            <a:xfrm>
              <a:off x="503238" y="3798785"/>
              <a:ext cx="3810000" cy="0"/>
            </a:xfrm>
            <a:prstGeom prst="line">
              <a:avLst/>
            </a:prstGeom>
            <a:ln w="6350">
              <a:solidFill>
                <a:schemeClr val="bg1"/>
              </a:solidFill>
              <a:prstDash val="dash"/>
              <a:headEnd type="oval"/>
            </a:ln>
          </p:spPr>
          <p:style>
            <a:lnRef idx="1">
              <a:schemeClr val="accent1"/>
            </a:lnRef>
            <a:fillRef idx="0">
              <a:schemeClr val="accent1"/>
            </a:fillRef>
            <a:effectRef idx="0">
              <a:schemeClr val="accent1"/>
            </a:effectRef>
            <a:fontRef idx="minor">
              <a:schemeClr val="tx1"/>
            </a:fontRef>
          </p:style>
        </p:cxnSp>
      </p:grpSp>
      <p:sp>
        <p:nvSpPr>
          <p:cNvPr id="16" name="Rectangle 15">
            <a:extLst>
              <a:ext uri="{FF2B5EF4-FFF2-40B4-BE49-F238E27FC236}">
                <a16:creationId xmlns:a16="http://schemas.microsoft.com/office/drawing/2014/main" id="{4E95E267-2018-0DAB-4ADB-D862E837EFAA}"/>
              </a:ext>
            </a:extLst>
          </p:cNvPr>
          <p:cNvSpPr/>
          <p:nvPr/>
        </p:nvSpPr>
        <p:spPr>
          <a:xfrm>
            <a:off x="6511836" y="2127562"/>
            <a:ext cx="5080000"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rIns="0" rtlCol="0" anchor="ctr">
            <a:spAutoFit/>
          </a:bodyPr>
          <a:lstStyle/>
          <a:p>
            <a:pPr marL="0" marR="0" lvl="1" indent="0" algn="r" defTabSz="121917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Georgia"/>
                <a:ea typeface="+mn-ea"/>
                <a:cs typeface="+mn-cs"/>
              </a:rPr>
              <a:t>Frequent use of oral/subcutaneous drugs</a:t>
            </a:r>
            <a:endParaRPr kumimoji="0" lang="en-US" sz="1800" b="0" i="0" u="none" strike="noStrike" kern="1200" cap="none" spc="0" normalizeH="0" baseline="30000" noProof="0" dirty="0">
              <a:ln>
                <a:noFill/>
              </a:ln>
              <a:solidFill>
                <a:prstClr val="white"/>
              </a:solidFill>
              <a:effectLst/>
              <a:uLnTx/>
              <a:uFillTx/>
              <a:latin typeface="Georgia"/>
              <a:ea typeface="+mn-ea"/>
              <a:cs typeface="+mn-cs"/>
            </a:endParaRPr>
          </a:p>
        </p:txBody>
      </p:sp>
      <p:sp>
        <p:nvSpPr>
          <p:cNvPr id="17" name="Rectangle 16">
            <a:extLst>
              <a:ext uri="{FF2B5EF4-FFF2-40B4-BE49-F238E27FC236}">
                <a16:creationId xmlns:a16="http://schemas.microsoft.com/office/drawing/2014/main" id="{74E57892-5934-F8EB-80CB-88CA6B9F488D}"/>
              </a:ext>
            </a:extLst>
          </p:cNvPr>
          <p:cNvSpPr/>
          <p:nvPr/>
        </p:nvSpPr>
        <p:spPr>
          <a:xfrm>
            <a:off x="6511836" y="2865490"/>
            <a:ext cx="5080000"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rIns="0" rtlCol="0" anchor="ctr">
            <a:spAutoFit/>
          </a:bodyPr>
          <a:lstStyle/>
          <a:p>
            <a:pPr marL="0" marR="0" lvl="1" indent="0" algn="r" defTabSz="121917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Georgia"/>
                <a:ea typeface="+mn-ea"/>
                <a:cs typeface="+mn-cs"/>
              </a:rPr>
              <a:t>Drug acquisition by the patient</a:t>
            </a:r>
            <a:endParaRPr kumimoji="0" lang="en-US" sz="1800" b="0" i="0" u="none" strike="noStrike" kern="1200" cap="none" spc="0" normalizeH="0" baseline="30000" noProof="0">
              <a:ln>
                <a:noFill/>
              </a:ln>
              <a:solidFill>
                <a:prstClr val="white"/>
              </a:solidFill>
              <a:effectLst/>
              <a:uLnTx/>
              <a:uFillTx/>
              <a:latin typeface="Georgia"/>
              <a:ea typeface="+mn-ea"/>
              <a:cs typeface="+mn-cs"/>
            </a:endParaRPr>
          </a:p>
        </p:txBody>
      </p:sp>
      <p:sp>
        <p:nvSpPr>
          <p:cNvPr id="18" name="Rectangle 17">
            <a:extLst>
              <a:ext uri="{FF2B5EF4-FFF2-40B4-BE49-F238E27FC236}">
                <a16:creationId xmlns:a16="http://schemas.microsoft.com/office/drawing/2014/main" id="{BF4415C6-2B15-7FE0-0B27-34ABF3C09662}"/>
              </a:ext>
            </a:extLst>
          </p:cNvPr>
          <p:cNvSpPr/>
          <p:nvPr/>
        </p:nvSpPr>
        <p:spPr>
          <a:xfrm>
            <a:off x="6511836" y="3603419"/>
            <a:ext cx="5080000"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rIns="0" rtlCol="0" anchor="ctr">
            <a:spAutoFit/>
          </a:bodyPr>
          <a:lstStyle/>
          <a:p>
            <a:pPr marL="0" marR="0" lvl="1" indent="0" algn="r" defTabSz="121917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Georgia"/>
                <a:ea typeface="+mn-ea"/>
                <a:cs typeface="+mn-cs"/>
              </a:rPr>
              <a:t>Administered by the patient</a:t>
            </a:r>
            <a:endParaRPr kumimoji="0" lang="en-US" sz="1800" b="0" i="0" u="none" strike="noStrike" kern="1200" cap="none" spc="0" normalizeH="0" baseline="30000" noProof="0">
              <a:ln>
                <a:noFill/>
              </a:ln>
              <a:solidFill>
                <a:prstClr val="white"/>
              </a:solidFill>
              <a:effectLst/>
              <a:uLnTx/>
              <a:uFillTx/>
              <a:latin typeface="Georgia"/>
              <a:ea typeface="+mn-ea"/>
              <a:cs typeface="+mn-cs"/>
            </a:endParaRPr>
          </a:p>
        </p:txBody>
      </p:sp>
      <p:sp>
        <p:nvSpPr>
          <p:cNvPr id="19" name="Rectangle 18">
            <a:extLst>
              <a:ext uri="{FF2B5EF4-FFF2-40B4-BE49-F238E27FC236}">
                <a16:creationId xmlns:a16="http://schemas.microsoft.com/office/drawing/2014/main" id="{D48089E2-961B-9B5E-F642-B6225670901D}"/>
              </a:ext>
            </a:extLst>
          </p:cNvPr>
          <p:cNvSpPr/>
          <p:nvPr/>
        </p:nvSpPr>
        <p:spPr>
          <a:xfrm>
            <a:off x="6511836" y="4341348"/>
            <a:ext cx="5080000"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rIns="0" rtlCol="0" anchor="ctr">
            <a:spAutoFit/>
          </a:bodyPr>
          <a:lstStyle/>
          <a:p>
            <a:pPr marL="0" marR="0" lvl="1" indent="0" algn="r" defTabSz="121917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Georgia"/>
                <a:ea typeface="+mn-ea"/>
                <a:cs typeface="+mn-cs"/>
              </a:rPr>
              <a:t>Some drugs with few adverse events</a:t>
            </a:r>
            <a:endParaRPr kumimoji="0" lang="en-US" sz="1800" b="0" i="0" u="none" strike="noStrike" kern="1200" cap="none" spc="0" normalizeH="0" baseline="30000" noProof="0">
              <a:ln>
                <a:noFill/>
              </a:ln>
              <a:solidFill>
                <a:prstClr val="white"/>
              </a:solidFill>
              <a:effectLst/>
              <a:uLnTx/>
              <a:uFillTx/>
              <a:latin typeface="Georgia"/>
              <a:ea typeface="+mn-ea"/>
              <a:cs typeface="+mn-cs"/>
            </a:endParaRPr>
          </a:p>
        </p:txBody>
      </p:sp>
      <p:sp>
        <p:nvSpPr>
          <p:cNvPr id="20" name="Rectangle 19">
            <a:extLst>
              <a:ext uri="{FF2B5EF4-FFF2-40B4-BE49-F238E27FC236}">
                <a16:creationId xmlns:a16="http://schemas.microsoft.com/office/drawing/2014/main" id="{7288D85D-AD78-8663-13A5-434FD4A68376}"/>
              </a:ext>
            </a:extLst>
          </p:cNvPr>
          <p:cNvSpPr/>
          <p:nvPr/>
        </p:nvSpPr>
        <p:spPr>
          <a:xfrm>
            <a:off x="6511836" y="5027515"/>
            <a:ext cx="5080000" cy="81815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rIns="0" rtlCol="0" anchor="ctr">
            <a:noAutofit/>
          </a:bodyPr>
          <a:lstStyle/>
          <a:p>
            <a:pPr marL="0" marR="0" lvl="1" indent="0" algn="r" defTabSz="121917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Georgia"/>
                <a:ea typeface="+mn-ea"/>
                <a:cs typeface="+mn-cs"/>
              </a:rPr>
              <a:t>High efficacy, cancer as a </a:t>
            </a:r>
          </a:p>
          <a:p>
            <a:pPr marL="0" marR="0" lvl="1" indent="0" algn="r" defTabSz="121917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Georgia"/>
                <a:ea typeface="+mn-ea"/>
                <a:cs typeface="+mn-cs"/>
              </a:rPr>
              <a:t>chronic disease</a:t>
            </a:r>
            <a:endParaRPr kumimoji="0" lang="en-US" sz="1800" b="0" i="0" u="none" strike="noStrike" kern="1200" cap="none" spc="0" normalizeH="0" baseline="30000" noProof="0">
              <a:ln>
                <a:noFill/>
              </a:ln>
              <a:solidFill>
                <a:prstClr val="white"/>
              </a:solidFill>
              <a:effectLst/>
              <a:uLnTx/>
              <a:uFillTx/>
              <a:latin typeface="Georgia"/>
              <a:ea typeface="+mn-ea"/>
              <a:cs typeface="+mn-cs"/>
            </a:endParaRPr>
          </a:p>
        </p:txBody>
      </p:sp>
      <p:grpSp>
        <p:nvGrpSpPr>
          <p:cNvPr id="21" name="Group 20">
            <a:extLst>
              <a:ext uri="{FF2B5EF4-FFF2-40B4-BE49-F238E27FC236}">
                <a16:creationId xmlns:a16="http://schemas.microsoft.com/office/drawing/2014/main" id="{DF426711-D413-4B49-EF17-45524EA6F99F}"/>
              </a:ext>
            </a:extLst>
          </p:cNvPr>
          <p:cNvGrpSpPr/>
          <p:nvPr/>
        </p:nvGrpSpPr>
        <p:grpSpPr>
          <a:xfrm>
            <a:off x="6654210" y="2681191"/>
            <a:ext cx="4890090" cy="2213788"/>
            <a:chOff x="4831080" y="2027189"/>
            <a:chExt cx="3810000" cy="1771598"/>
          </a:xfrm>
        </p:grpSpPr>
        <p:cxnSp>
          <p:nvCxnSpPr>
            <p:cNvPr id="22" name="Straight Connector 21">
              <a:extLst>
                <a:ext uri="{FF2B5EF4-FFF2-40B4-BE49-F238E27FC236}">
                  <a16:creationId xmlns:a16="http://schemas.microsoft.com/office/drawing/2014/main" id="{727B63B2-5DC8-9B64-3C8D-B47FD7A09131}"/>
                </a:ext>
              </a:extLst>
            </p:cNvPr>
            <p:cNvCxnSpPr>
              <a:cxnSpLocks/>
            </p:cNvCxnSpPr>
            <p:nvPr/>
          </p:nvCxnSpPr>
          <p:spPr>
            <a:xfrm flipH="1">
              <a:off x="4831080" y="2027189"/>
              <a:ext cx="3810000" cy="0"/>
            </a:xfrm>
            <a:prstGeom prst="line">
              <a:avLst/>
            </a:prstGeom>
            <a:ln w="6350">
              <a:solidFill>
                <a:schemeClr val="bg1"/>
              </a:solidFill>
              <a:prstDash val="dash"/>
              <a:head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8562EA23-7ECB-D937-B567-B49ADC088628}"/>
                </a:ext>
              </a:extLst>
            </p:cNvPr>
            <p:cNvCxnSpPr>
              <a:cxnSpLocks/>
            </p:cNvCxnSpPr>
            <p:nvPr/>
          </p:nvCxnSpPr>
          <p:spPr>
            <a:xfrm flipH="1">
              <a:off x="4831080" y="2617722"/>
              <a:ext cx="3810000" cy="0"/>
            </a:xfrm>
            <a:prstGeom prst="line">
              <a:avLst/>
            </a:prstGeom>
            <a:ln w="6350">
              <a:solidFill>
                <a:schemeClr val="bg1"/>
              </a:solidFill>
              <a:prstDash val="dash"/>
              <a:head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6A68CF03-8EAD-7A9D-EC6F-0175BE63131A}"/>
                </a:ext>
              </a:extLst>
            </p:cNvPr>
            <p:cNvCxnSpPr>
              <a:cxnSpLocks/>
            </p:cNvCxnSpPr>
            <p:nvPr/>
          </p:nvCxnSpPr>
          <p:spPr>
            <a:xfrm flipH="1">
              <a:off x="4831080" y="3208254"/>
              <a:ext cx="3810000" cy="0"/>
            </a:xfrm>
            <a:prstGeom prst="line">
              <a:avLst/>
            </a:prstGeom>
            <a:ln w="6350">
              <a:solidFill>
                <a:schemeClr val="bg1"/>
              </a:solidFill>
              <a:prstDash val="dash"/>
              <a:head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FEBE4702-2515-C361-2520-A8F49C0F2DE2}"/>
                </a:ext>
              </a:extLst>
            </p:cNvPr>
            <p:cNvCxnSpPr>
              <a:cxnSpLocks/>
            </p:cNvCxnSpPr>
            <p:nvPr/>
          </p:nvCxnSpPr>
          <p:spPr>
            <a:xfrm flipH="1">
              <a:off x="4831080" y="3798787"/>
              <a:ext cx="3810000" cy="0"/>
            </a:xfrm>
            <a:prstGeom prst="line">
              <a:avLst/>
            </a:prstGeom>
            <a:ln w="6350">
              <a:solidFill>
                <a:schemeClr val="bg1"/>
              </a:solidFill>
              <a:prstDash val="dash"/>
              <a:headEnd type="oval"/>
            </a:ln>
          </p:spPr>
          <p:style>
            <a:lnRef idx="1">
              <a:schemeClr val="accent1"/>
            </a:lnRef>
            <a:fillRef idx="0">
              <a:schemeClr val="accent1"/>
            </a:fillRef>
            <a:effectRef idx="0">
              <a:schemeClr val="accent1"/>
            </a:effectRef>
            <a:fontRef idx="minor">
              <a:schemeClr val="tx1"/>
            </a:fontRef>
          </p:style>
        </p:cxnSp>
      </p:grpSp>
      <p:sp>
        <p:nvSpPr>
          <p:cNvPr id="4" name="TextBox 3">
            <a:extLst>
              <a:ext uri="{FF2B5EF4-FFF2-40B4-BE49-F238E27FC236}">
                <a16:creationId xmlns:a16="http://schemas.microsoft.com/office/drawing/2014/main" id="{ED37CD5E-5683-87FE-2752-2943EBBFD803}"/>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dirty="0">
                <a:solidFill>
                  <a:srgbClr val="595959"/>
                </a:solidFill>
              </a:rPr>
              <a:t>GLO2241819</a:t>
            </a:r>
          </a:p>
        </p:txBody>
      </p:sp>
    </p:spTree>
    <p:extLst>
      <p:ext uri="{BB962C8B-B14F-4D97-AF65-F5344CB8AC3E}">
        <p14:creationId xmlns:p14="http://schemas.microsoft.com/office/powerpoint/2010/main" val="734298146"/>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DFBBB570-51D1-FB58-1EE9-A93CD0D99894}"/>
              </a:ext>
            </a:extLst>
          </p:cNvPr>
          <p:cNvGraphicFramePr>
            <a:graphicFrameLocks noChangeAspect="1"/>
          </p:cNvGraphicFramePr>
          <p:nvPr>
            <p:custDataLst>
              <p:tags r:id="rId1"/>
            </p:custDataLst>
            <p:extLst>
              <p:ext uri="{D42A27DB-BD31-4B8C-83A1-F6EECF244321}">
                <p14:modId xmlns:p14="http://schemas.microsoft.com/office/powerpoint/2010/main" val="126860166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4" progId="TCLayout.ActiveDocument.1">
                  <p:embed/>
                </p:oleObj>
              </mc:Choice>
              <mc:Fallback>
                <p:oleObj name="think-cell Slide" r:id="rId4" imgW="395" imgH="394" progId="TCLayout.ActiveDocument.1">
                  <p:embed/>
                  <p:pic>
                    <p:nvPicPr>
                      <p:cNvPr id="5" name="think-cell data - do not delete" hidden="1">
                        <a:extLst>
                          <a:ext uri="{FF2B5EF4-FFF2-40B4-BE49-F238E27FC236}">
                            <a16:creationId xmlns:a16="http://schemas.microsoft.com/office/drawing/2014/main" id="{DFBBB570-51D1-FB58-1EE9-A93CD0D99894}"/>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B654380A-2314-8618-8681-8BE2E1E314FF}"/>
              </a:ext>
            </a:extLst>
          </p:cNvPr>
          <p:cNvSpPr>
            <a:spLocks noGrp="1"/>
          </p:cNvSpPr>
          <p:nvPr>
            <p:ph type="title"/>
          </p:nvPr>
        </p:nvSpPr>
        <p:spPr/>
        <p:txBody>
          <a:bodyPr vert="horz"/>
          <a:lstStyle/>
          <a:p>
            <a:r>
              <a:rPr lang="en-US" dirty="0"/>
              <a:t>Adherence in oral oncological treatments</a:t>
            </a:r>
          </a:p>
        </p:txBody>
      </p:sp>
      <p:sp>
        <p:nvSpPr>
          <p:cNvPr id="6" name="Google Shape;502;p12">
            <a:extLst>
              <a:ext uri="{FF2B5EF4-FFF2-40B4-BE49-F238E27FC236}">
                <a16:creationId xmlns:a16="http://schemas.microsoft.com/office/drawing/2014/main" id="{3190605B-5909-1798-23BF-D5AFE6F98503}"/>
              </a:ext>
            </a:extLst>
          </p:cNvPr>
          <p:cNvSpPr/>
          <p:nvPr/>
        </p:nvSpPr>
        <p:spPr>
          <a:xfrm>
            <a:off x="670560" y="1340587"/>
            <a:ext cx="10949940" cy="399788"/>
          </a:xfrm>
          <a:prstGeom prst="rect">
            <a:avLst/>
          </a:prstGeom>
          <a:noFill/>
          <a:ln>
            <a:noFill/>
          </a:ln>
        </p:spPr>
        <p:txBody>
          <a:bodyPr spcFirstLastPara="1" wrap="square" lIns="0" tIns="45561" rIns="90011" bIns="45561"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9CDE"/>
                </a:solidFill>
                <a:effectLst/>
                <a:uLnTx/>
                <a:uFillTx/>
                <a:latin typeface="Georgia"/>
                <a:ea typeface="Calibri"/>
                <a:cs typeface="Calibri"/>
                <a:sym typeface="Calibri"/>
              </a:rPr>
              <a:t>Heterogeneity of studies</a:t>
            </a:r>
          </a:p>
        </p:txBody>
      </p:sp>
      <p:sp>
        <p:nvSpPr>
          <p:cNvPr id="7" name="Rectangle 10">
            <a:extLst>
              <a:ext uri="{FF2B5EF4-FFF2-40B4-BE49-F238E27FC236}">
                <a16:creationId xmlns:a16="http://schemas.microsoft.com/office/drawing/2014/main" id="{13942DF4-172F-705D-04C7-8624F68574CB}"/>
              </a:ext>
            </a:extLst>
          </p:cNvPr>
          <p:cNvSpPr>
            <a:spLocks noChangeArrowheads="1"/>
          </p:cNvSpPr>
          <p:nvPr/>
        </p:nvSpPr>
        <p:spPr bwMode="auto">
          <a:xfrm>
            <a:off x="670560" y="1985525"/>
            <a:ext cx="7880316" cy="3772480"/>
          </a:xfrm>
          <a:prstGeom prst="rect">
            <a:avLst/>
          </a:prstGeom>
          <a:gradFill flip="none" rotWithShape="1">
            <a:gsLst>
              <a:gs pos="0">
                <a:schemeClr val="accent3"/>
              </a:gs>
              <a:gs pos="100000">
                <a:schemeClr val="accent2"/>
              </a:gs>
            </a:gsLst>
            <a:lin ang="0" scaled="1"/>
            <a:tileRect/>
          </a:gra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GB" sz="2133"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sp>
        <p:nvSpPr>
          <p:cNvPr id="8" name="Rectangle 7">
            <a:extLst>
              <a:ext uri="{FF2B5EF4-FFF2-40B4-BE49-F238E27FC236}">
                <a16:creationId xmlns:a16="http://schemas.microsoft.com/office/drawing/2014/main" id="{2E08C1E7-2133-AF06-7E91-A9ADBBDA9745}"/>
              </a:ext>
            </a:extLst>
          </p:cNvPr>
          <p:cNvSpPr/>
          <p:nvPr/>
        </p:nvSpPr>
        <p:spPr>
          <a:xfrm>
            <a:off x="679380" y="2157335"/>
            <a:ext cx="5679932" cy="38949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91440" rIns="0" rtlCol="0" anchor="ctr">
            <a:no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Georgia"/>
                <a:ea typeface="+mn-ea"/>
                <a:cs typeface="+mn-cs"/>
              </a:rPr>
              <a:t>Different samples (type, size)</a:t>
            </a:r>
          </a:p>
        </p:txBody>
      </p:sp>
      <p:sp>
        <p:nvSpPr>
          <p:cNvPr id="9" name="Rectangle 8">
            <a:extLst>
              <a:ext uri="{FF2B5EF4-FFF2-40B4-BE49-F238E27FC236}">
                <a16:creationId xmlns:a16="http://schemas.microsoft.com/office/drawing/2014/main" id="{A20A7641-C12C-41E9-8A20-C46A586EC66C}"/>
              </a:ext>
            </a:extLst>
          </p:cNvPr>
          <p:cNvSpPr/>
          <p:nvPr/>
        </p:nvSpPr>
        <p:spPr>
          <a:xfrm>
            <a:off x="679380" y="2757332"/>
            <a:ext cx="5679932" cy="69347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91440" rIns="0" rtlCol="0" anchor="ctr">
            <a:no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Georgia"/>
                <a:ea typeface="+mn-ea"/>
                <a:cs typeface="+mn-cs"/>
              </a:rPr>
              <a:t>Different assessment methods for adherence </a:t>
            </a:r>
            <a:br>
              <a:rPr kumimoji="0" lang="en-US" sz="2000" b="0" i="0" u="none" strike="noStrike" kern="1200" cap="none" spc="0" normalizeH="0" baseline="0" noProof="0" dirty="0">
                <a:ln>
                  <a:noFill/>
                </a:ln>
                <a:solidFill>
                  <a:prstClr val="white"/>
                </a:solidFill>
                <a:effectLst/>
                <a:uLnTx/>
                <a:uFillTx/>
                <a:latin typeface="Georgia"/>
                <a:ea typeface="+mn-ea"/>
                <a:cs typeface="+mn-cs"/>
              </a:rPr>
            </a:br>
            <a:r>
              <a:rPr kumimoji="0" lang="en-US" sz="2000" b="0" i="0" u="none" strike="noStrike" kern="1200" cap="none" spc="0" normalizeH="0" baseline="0" noProof="0" dirty="0">
                <a:ln>
                  <a:noFill/>
                </a:ln>
                <a:solidFill>
                  <a:prstClr val="white"/>
                </a:solidFill>
                <a:effectLst/>
                <a:uLnTx/>
                <a:uFillTx/>
                <a:latin typeface="Georgia"/>
                <a:ea typeface="+mn-ea"/>
                <a:cs typeface="+mn-cs"/>
              </a:rPr>
              <a:t>(some of them linked to biases)</a:t>
            </a:r>
          </a:p>
        </p:txBody>
      </p:sp>
      <p:sp>
        <p:nvSpPr>
          <p:cNvPr id="10" name="Rectangle 9">
            <a:extLst>
              <a:ext uri="{FF2B5EF4-FFF2-40B4-BE49-F238E27FC236}">
                <a16:creationId xmlns:a16="http://schemas.microsoft.com/office/drawing/2014/main" id="{BE77DBCC-5018-3D1F-0EBE-0DD36D4E3DDF}"/>
              </a:ext>
            </a:extLst>
          </p:cNvPr>
          <p:cNvSpPr/>
          <p:nvPr/>
        </p:nvSpPr>
        <p:spPr>
          <a:xfrm>
            <a:off x="679380" y="3663272"/>
            <a:ext cx="5679932" cy="38949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91440" rIns="0" rtlCol="0" anchor="ctr">
            <a:no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white"/>
                </a:solidFill>
                <a:effectLst/>
                <a:uLnTx/>
                <a:uFillTx/>
                <a:latin typeface="Georgia"/>
                <a:ea typeface="+mn-ea"/>
                <a:cs typeface="+mn-cs"/>
              </a:rPr>
              <a:t>Different definitions for adherence</a:t>
            </a:r>
          </a:p>
        </p:txBody>
      </p:sp>
      <p:sp>
        <p:nvSpPr>
          <p:cNvPr id="11" name="Rectangle 10">
            <a:extLst>
              <a:ext uri="{FF2B5EF4-FFF2-40B4-BE49-F238E27FC236}">
                <a16:creationId xmlns:a16="http://schemas.microsoft.com/office/drawing/2014/main" id="{E2EF4A39-5B09-C1D4-E018-95D5032BCFED}"/>
              </a:ext>
            </a:extLst>
          </p:cNvPr>
          <p:cNvSpPr/>
          <p:nvPr/>
        </p:nvSpPr>
        <p:spPr>
          <a:xfrm>
            <a:off x="679380" y="4265230"/>
            <a:ext cx="5679932" cy="69347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91440" rIns="0" rtlCol="0" anchor="ctr">
            <a:no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Georgia"/>
                <a:ea typeface="+mn-ea"/>
                <a:cs typeface="+mn-cs"/>
              </a:rPr>
              <a:t>Different types of drugs: hormonal therapy, chemotherapy, immunotherapy...</a:t>
            </a:r>
          </a:p>
        </p:txBody>
      </p:sp>
      <p:sp>
        <p:nvSpPr>
          <p:cNvPr id="12" name="Rectangle 11">
            <a:extLst>
              <a:ext uri="{FF2B5EF4-FFF2-40B4-BE49-F238E27FC236}">
                <a16:creationId xmlns:a16="http://schemas.microsoft.com/office/drawing/2014/main" id="{DF45D1E7-C9C1-3349-0923-2BAD21DCE5A3}"/>
              </a:ext>
            </a:extLst>
          </p:cNvPr>
          <p:cNvSpPr/>
          <p:nvPr/>
        </p:nvSpPr>
        <p:spPr>
          <a:xfrm>
            <a:off x="679380" y="5169211"/>
            <a:ext cx="5679932" cy="43126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91440" rIns="0" rtlCol="0" anchor="ctr">
            <a:no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white"/>
                </a:solidFill>
                <a:effectLst/>
                <a:uLnTx/>
                <a:uFillTx/>
                <a:latin typeface="Georgia"/>
                <a:ea typeface="+mn-ea"/>
                <a:cs typeface="+mn-cs"/>
              </a:rPr>
              <a:t>Different health care systems</a:t>
            </a:r>
          </a:p>
        </p:txBody>
      </p:sp>
      <p:cxnSp>
        <p:nvCxnSpPr>
          <p:cNvPr id="13" name="Straight Connector 12">
            <a:extLst>
              <a:ext uri="{FF2B5EF4-FFF2-40B4-BE49-F238E27FC236}">
                <a16:creationId xmlns:a16="http://schemas.microsoft.com/office/drawing/2014/main" id="{562BCA15-E21E-B56B-5473-C0A667E9D67D}"/>
              </a:ext>
            </a:extLst>
          </p:cNvPr>
          <p:cNvCxnSpPr>
            <a:cxnSpLocks/>
          </p:cNvCxnSpPr>
          <p:nvPr/>
        </p:nvCxnSpPr>
        <p:spPr>
          <a:xfrm>
            <a:off x="786517" y="2652081"/>
            <a:ext cx="7162555" cy="0"/>
          </a:xfrm>
          <a:prstGeom prst="line">
            <a:avLst/>
          </a:prstGeom>
          <a:ln w="6350">
            <a:solidFill>
              <a:schemeClr val="bg1"/>
            </a:solidFill>
            <a:prstDash val="dash"/>
            <a:headEnd type="none"/>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2EC3CA58-DDEA-2D93-F542-C7CBE6C11768}"/>
              </a:ext>
            </a:extLst>
          </p:cNvPr>
          <p:cNvCxnSpPr>
            <a:cxnSpLocks/>
          </p:cNvCxnSpPr>
          <p:nvPr/>
        </p:nvCxnSpPr>
        <p:spPr>
          <a:xfrm>
            <a:off x="786902" y="3556060"/>
            <a:ext cx="7162555" cy="1961"/>
          </a:xfrm>
          <a:prstGeom prst="line">
            <a:avLst/>
          </a:prstGeom>
          <a:ln w="6350">
            <a:solidFill>
              <a:schemeClr val="bg1"/>
            </a:solidFill>
            <a:prstDash val="dash"/>
            <a:head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B732945A-4F11-F95C-F500-6775DB8CC89A}"/>
              </a:ext>
            </a:extLst>
          </p:cNvPr>
          <p:cNvCxnSpPr>
            <a:cxnSpLocks/>
          </p:cNvCxnSpPr>
          <p:nvPr/>
        </p:nvCxnSpPr>
        <p:spPr>
          <a:xfrm>
            <a:off x="786902" y="4158018"/>
            <a:ext cx="7162555" cy="1961"/>
          </a:xfrm>
          <a:prstGeom prst="line">
            <a:avLst/>
          </a:prstGeom>
          <a:ln w="6350">
            <a:solidFill>
              <a:schemeClr val="bg1"/>
            </a:solidFill>
            <a:prstDash val="dash"/>
            <a:head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DF40F016-C636-428B-4FD9-A22DB15190C8}"/>
              </a:ext>
            </a:extLst>
          </p:cNvPr>
          <p:cNvCxnSpPr>
            <a:cxnSpLocks/>
          </p:cNvCxnSpPr>
          <p:nvPr/>
        </p:nvCxnSpPr>
        <p:spPr>
          <a:xfrm>
            <a:off x="786517" y="5063958"/>
            <a:ext cx="7162555" cy="0"/>
          </a:xfrm>
          <a:prstGeom prst="line">
            <a:avLst/>
          </a:prstGeom>
          <a:ln w="6350">
            <a:solidFill>
              <a:schemeClr val="bg1"/>
            </a:solidFill>
            <a:prstDash val="dash"/>
            <a:headEnd type="none"/>
          </a:ln>
        </p:spPr>
        <p:style>
          <a:lnRef idx="1">
            <a:schemeClr val="accent1"/>
          </a:lnRef>
          <a:fillRef idx="0">
            <a:schemeClr val="accent1"/>
          </a:fillRef>
          <a:effectRef idx="0">
            <a:schemeClr val="accent1"/>
          </a:effectRef>
          <a:fontRef idx="minor">
            <a:schemeClr val="tx1"/>
          </a:fontRef>
        </p:style>
      </p:cxnSp>
      <p:pic>
        <p:nvPicPr>
          <p:cNvPr id="17" name="Picture 16" descr="A picture containing indoor, person, wall, person&#10;&#10;Description automatically generated">
            <a:extLst>
              <a:ext uri="{FF2B5EF4-FFF2-40B4-BE49-F238E27FC236}">
                <a16:creationId xmlns:a16="http://schemas.microsoft.com/office/drawing/2014/main" id="{8E261224-22C5-563E-9929-B821AFBADD61}"/>
              </a:ext>
            </a:extLst>
          </p:cNvPr>
          <p:cNvPicPr>
            <a:picLocks noChangeAspect="1"/>
          </p:cNvPicPr>
          <p:nvPr/>
        </p:nvPicPr>
        <p:blipFill rotWithShape="1">
          <a:blip r:embed="rId6" cstate="hqprint">
            <a:extLst>
              <a:ext uri="{28A0092B-C50C-407E-A947-70E740481C1C}">
                <a14:useLocalDpi xmlns:a14="http://schemas.microsoft.com/office/drawing/2010/main"/>
              </a:ext>
            </a:extLst>
          </a:blip>
          <a:srcRect/>
          <a:stretch/>
        </p:blipFill>
        <p:spPr>
          <a:xfrm>
            <a:off x="8192530" y="1441887"/>
            <a:ext cx="3415270" cy="4561267"/>
          </a:xfrm>
          <a:prstGeom prst="rect">
            <a:avLst/>
          </a:prstGeom>
        </p:spPr>
      </p:pic>
      <p:sp>
        <p:nvSpPr>
          <p:cNvPr id="18" name="Oval 17">
            <a:extLst>
              <a:ext uri="{FF2B5EF4-FFF2-40B4-BE49-F238E27FC236}">
                <a16:creationId xmlns:a16="http://schemas.microsoft.com/office/drawing/2014/main" id="{C60BBD66-6BD3-CB58-7C45-5AF5D2D397EC}"/>
              </a:ext>
            </a:extLst>
          </p:cNvPr>
          <p:cNvSpPr/>
          <p:nvPr/>
        </p:nvSpPr>
        <p:spPr>
          <a:xfrm>
            <a:off x="6886276" y="2565896"/>
            <a:ext cx="2611738" cy="2611737"/>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Georgia"/>
                <a:ea typeface="+mn-ea"/>
                <a:cs typeface="+mn-cs"/>
              </a:rPr>
              <a:t>1/3 studies with high risk of bias</a:t>
            </a:r>
          </a:p>
        </p:txBody>
      </p:sp>
      <p:sp>
        <p:nvSpPr>
          <p:cNvPr id="3" name="Text Placeholder 7">
            <a:extLst>
              <a:ext uri="{FF2B5EF4-FFF2-40B4-BE49-F238E27FC236}">
                <a16:creationId xmlns:a16="http://schemas.microsoft.com/office/drawing/2014/main" id="{BF387F83-E716-CFEF-62B6-809A6DEAD365}"/>
              </a:ext>
            </a:extLst>
          </p:cNvPr>
          <p:cNvSpPr txBox="1">
            <a:spLocks/>
          </p:cNvSpPr>
          <p:nvPr/>
        </p:nvSpPr>
        <p:spPr>
          <a:xfrm>
            <a:off x="670561" y="6270893"/>
            <a:ext cx="10035538" cy="237757"/>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Greer Joseph,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Amoyal</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Nicole, et al. A Systematic Review of Adherence to Oral Antineoplastic Therapies.</a:t>
            </a:r>
            <a:r>
              <a:rPr lang="en-US" sz="1050" dirty="0">
                <a:solidFill>
                  <a:srgbClr val="000000">
                    <a:lumMod val="65000"/>
                    <a:lumOff val="35000"/>
                  </a:srgbClr>
                </a:solidFill>
                <a:latin typeface="Georgia"/>
              </a:rPr>
              <a:t> </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The Oncologist 2016;21:354-376</a:t>
            </a:r>
          </a:p>
        </p:txBody>
      </p:sp>
      <p:sp>
        <p:nvSpPr>
          <p:cNvPr id="19" name="TextBox 18">
            <a:extLst>
              <a:ext uri="{FF2B5EF4-FFF2-40B4-BE49-F238E27FC236}">
                <a16:creationId xmlns:a16="http://schemas.microsoft.com/office/drawing/2014/main" id="{D1643554-C835-D66E-C6DF-A8EBD530188C}"/>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dirty="0">
                <a:solidFill>
                  <a:srgbClr val="595959"/>
                </a:solidFill>
              </a:rPr>
              <a:t>GLO2241819</a:t>
            </a:r>
          </a:p>
        </p:txBody>
      </p:sp>
    </p:spTree>
    <p:extLst>
      <p:ext uri="{BB962C8B-B14F-4D97-AF65-F5344CB8AC3E}">
        <p14:creationId xmlns:p14="http://schemas.microsoft.com/office/powerpoint/2010/main" val="3771302902"/>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9B7044C1-4147-8350-89E8-5A4E854FC0C7}"/>
              </a:ext>
            </a:extLst>
          </p:cNvPr>
          <p:cNvGraphicFramePr>
            <a:graphicFrameLocks noChangeAspect="1"/>
          </p:cNvGraphicFramePr>
          <p:nvPr>
            <p:custDataLst>
              <p:tags r:id="rId1"/>
            </p:custDataLst>
            <p:extLst>
              <p:ext uri="{D42A27DB-BD31-4B8C-83A1-F6EECF244321}">
                <p14:modId xmlns:p14="http://schemas.microsoft.com/office/powerpoint/2010/main" val="20059375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9B7044C1-4147-8350-89E8-5A4E854FC0C7}"/>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78124505-14FB-30B8-198D-4E321086FD59}"/>
              </a:ext>
            </a:extLst>
          </p:cNvPr>
          <p:cNvSpPr>
            <a:spLocks noGrp="1"/>
          </p:cNvSpPr>
          <p:nvPr>
            <p:ph type="title"/>
          </p:nvPr>
        </p:nvSpPr>
        <p:spPr/>
        <p:txBody>
          <a:bodyPr vert="horz"/>
          <a:lstStyle/>
          <a:p>
            <a:r>
              <a:rPr lang="en-US" dirty="0"/>
              <a:t>Adherence in oral oncological treatments</a:t>
            </a:r>
          </a:p>
        </p:txBody>
      </p:sp>
      <p:pic>
        <p:nvPicPr>
          <p:cNvPr id="6" name="Picture 5" descr="A picture containing outdoor, person&#10;&#10;Description automatically generated">
            <a:extLst>
              <a:ext uri="{FF2B5EF4-FFF2-40B4-BE49-F238E27FC236}">
                <a16:creationId xmlns:a16="http://schemas.microsoft.com/office/drawing/2014/main" id="{A6AE5926-08DA-6BEE-321E-896BCDE02AC1}"/>
              </a:ext>
            </a:extLst>
          </p:cNvPr>
          <p:cNvPicPr>
            <a:picLocks noChangeAspect="1"/>
          </p:cNvPicPr>
          <p:nvPr/>
        </p:nvPicPr>
        <p:blipFill rotWithShape="1">
          <a:blip r:embed="rId5" cstate="hqprint">
            <a:extLst>
              <a:ext uri="{28A0092B-C50C-407E-A947-70E740481C1C}">
                <a14:useLocalDpi xmlns:a14="http://schemas.microsoft.com/office/drawing/2010/main"/>
              </a:ext>
            </a:extLst>
          </a:blip>
          <a:srcRect t="5864" b="8712"/>
          <a:stretch>
            <a:fillRect/>
          </a:stretch>
        </p:blipFill>
        <p:spPr>
          <a:xfrm>
            <a:off x="8270780" y="0"/>
            <a:ext cx="3921220" cy="6858000"/>
          </a:xfrm>
          <a:prstGeom prst="rect">
            <a:avLst/>
          </a:prstGeom>
        </p:spPr>
      </p:pic>
      <p:sp>
        <p:nvSpPr>
          <p:cNvPr id="8" name="Text Placeholder 5">
            <a:extLst>
              <a:ext uri="{FF2B5EF4-FFF2-40B4-BE49-F238E27FC236}">
                <a16:creationId xmlns:a16="http://schemas.microsoft.com/office/drawing/2014/main" id="{9A7CF0AF-3AEF-9351-F532-D008F16698A8}"/>
              </a:ext>
            </a:extLst>
          </p:cNvPr>
          <p:cNvSpPr txBox="1">
            <a:spLocks/>
          </p:cNvSpPr>
          <p:nvPr/>
        </p:nvSpPr>
        <p:spPr>
          <a:xfrm>
            <a:off x="670560" y="1451920"/>
            <a:ext cx="7457440" cy="672156"/>
          </a:xfrm>
          <a:prstGeom prst="rect">
            <a:avLst/>
          </a:prstGeom>
          <a:gradFill flip="none" rotWithShape="1">
            <a:gsLst>
              <a:gs pos="0">
                <a:schemeClr val="accent3"/>
              </a:gs>
              <a:gs pos="100000">
                <a:schemeClr val="accent2"/>
              </a:gs>
            </a:gsLst>
            <a:lin ang="0" scaled="1"/>
            <a:tileRect/>
          </a:gradFill>
          <a:ln>
            <a:noFill/>
          </a:ln>
        </p:spPr>
        <p:txBody>
          <a:bodyPr lIns="121920"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endParaRPr kumimoji="0" lang="en-US" sz="1333"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graphicFrame>
        <p:nvGraphicFramePr>
          <p:cNvPr id="9" name="Tabla 5">
            <a:extLst>
              <a:ext uri="{FF2B5EF4-FFF2-40B4-BE49-F238E27FC236}">
                <a16:creationId xmlns:a16="http://schemas.microsoft.com/office/drawing/2014/main" id="{4FED4734-6317-4348-A4FD-7922E48015CC}"/>
              </a:ext>
            </a:extLst>
          </p:cNvPr>
          <p:cNvGraphicFramePr>
            <a:graphicFrameLocks noGrp="1"/>
          </p:cNvGraphicFramePr>
          <p:nvPr/>
        </p:nvGraphicFramePr>
        <p:xfrm>
          <a:off x="670560" y="1451919"/>
          <a:ext cx="7457440" cy="4182761"/>
        </p:xfrm>
        <a:graphic>
          <a:graphicData uri="http://schemas.openxmlformats.org/drawingml/2006/table">
            <a:tbl>
              <a:tblPr firstRow="1" bandRow="1">
                <a:tableStyleId>{5C22544A-7EE6-4342-B048-85BDC9FD1C3A}</a:tableStyleId>
              </a:tblPr>
              <a:tblGrid>
                <a:gridCol w="4330382">
                  <a:extLst>
                    <a:ext uri="{9D8B030D-6E8A-4147-A177-3AD203B41FA5}">
                      <a16:colId xmlns:a16="http://schemas.microsoft.com/office/drawing/2014/main" val="945705541"/>
                    </a:ext>
                  </a:extLst>
                </a:gridCol>
                <a:gridCol w="3127058">
                  <a:extLst>
                    <a:ext uri="{9D8B030D-6E8A-4147-A177-3AD203B41FA5}">
                      <a16:colId xmlns:a16="http://schemas.microsoft.com/office/drawing/2014/main" val="882744334"/>
                    </a:ext>
                  </a:extLst>
                </a:gridCol>
              </a:tblGrid>
              <a:tr h="670763">
                <a:tc>
                  <a:txBody>
                    <a:bodyPr/>
                    <a:lstStyle/>
                    <a:p>
                      <a:pPr algn="l"/>
                      <a:r>
                        <a:rPr lang="en-US" sz="2130" b="0" dirty="0">
                          <a:latin typeface="+mj-lt"/>
                        </a:rPr>
                        <a:t>Oral oncological treatment</a:t>
                      </a:r>
                    </a:p>
                  </a:txBody>
                  <a:tcPr marT="91440" marB="91440" anchor="ctr">
                    <a:lnL w="12700" cmpd="sng">
                      <a:noFill/>
                    </a:lnL>
                    <a:lnR w="12700" cap="flat" cmpd="sng" algn="ctr">
                      <a:solidFill>
                        <a:schemeClr val="bg1">
                          <a:lumMod val="95000"/>
                        </a:schemeClr>
                      </a:solid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en-US" sz="2130" b="0" dirty="0">
                          <a:latin typeface="+mj-lt"/>
                        </a:rPr>
                        <a:t>Poor adherence</a:t>
                      </a:r>
                    </a:p>
                  </a:txBody>
                  <a:tcPr marT="91440" marB="91440" anchor="ctr">
                    <a:lnL w="12700" cap="flat" cmpd="sng" algn="ctr">
                      <a:solidFill>
                        <a:schemeClr val="bg1">
                          <a:lumMod val="95000"/>
                        </a:schemeClr>
                      </a:solid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54575277"/>
                  </a:ext>
                </a:extLst>
              </a:tr>
              <a:tr h="585333">
                <a:tc rowSpan="4">
                  <a:txBody>
                    <a:bodyPr/>
                    <a:lstStyle/>
                    <a:p>
                      <a:pPr algn="l"/>
                      <a:r>
                        <a:rPr lang="en-US" sz="2130" b="1" dirty="0">
                          <a:latin typeface="+mj-lt"/>
                        </a:rPr>
                        <a:t>Endocrine treatment</a:t>
                      </a:r>
                      <a:br>
                        <a:rPr lang="en-US" sz="2130" b="1" dirty="0">
                          <a:latin typeface="+mj-lt"/>
                        </a:rPr>
                      </a:br>
                      <a:r>
                        <a:rPr lang="en-US" sz="2130" b="1" dirty="0">
                          <a:latin typeface="+mj-lt"/>
                        </a:rPr>
                        <a:t>(breast, prostate)</a:t>
                      </a:r>
                    </a:p>
                  </a:txBody>
                  <a:tcPr marT="91440" marB="91440" anchor="ctr">
                    <a:lnL w="12700" cmpd="sng">
                      <a:noFill/>
                    </a:lnL>
                    <a:lnR w="12700" cmpd="sng">
                      <a:noFill/>
                    </a:lnR>
                    <a:lnT w="12700" cap="flat" cmpd="sng" algn="ctr">
                      <a:no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l"/>
                      <a:r>
                        <a:rPr lang="en-US" sz="2130" dirty="0">
                          <a:latin typeface="+mj-lt"/>
                        </a:rPr>
                        <a:t>1 week: 12%</a:t>
                      </a:r>
                    </a:p>
                  </a:txBody>
                  <a:tcPr marT="91440" marB="91440" anchor="ctr">
                    <a:lnL w="12700" cmpd="sng">
                      <a:noFill/>
                    </a:lnL>
                    <a:lnR w="12700" cmpd="sng">
                      <a:noFill/>
                    </a:lnR>
                    <a:lnT w="12700" cap="flat" cmpd="sng" algn="ctr">
                      <a:noFill/>
                      <a:prstDash val="solid"/>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85614212"/>
                  </a:ext>
                </a:extLst>
              </a:tr>
              <a:tr h="585333">
                <a:tc vMerge="1">
                  <a:txBody>
                    <a:bodyPr/>
                    <a:lstStyle/>
                    <a:p>
                      <a:pPr algn="l"/>
                      <a:endParaRPr lang="en-US" sz="2000"/>
                    </a:p>
                  </a:txBody>
                  <a:tcPr/>
                </a:tc>
                <a:tc>
                  <a:txBody>
                    <a:bodyPr/>
                    <a:lstStyle/>
                    <a:p>
                      <a:pPr algn="l"/>
                      <a:r>
                        <a:rPr lang="en-US" sz="2130" dirty="0">
                          <a:latin typeface="+mj-lt"/>
                        </a:rPr>
                        <a:t>6 months: 15%</a:t>
                      </a:r>
                    </a:p>
                  </a:txBody>
                  <a:tcPr marT="91440" marB="91440" anchor="ctr">
                    <a:lnL w="12700" cmpd="sng">
                      <a:noFill/>
                    </a:lnL>
                    <a:lnR w="12700" cmpd="sng">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0377107"/>
                  </a:ext>
                </a:extLst>
              </a:tr>
              <a:tr h="585333">
                <a:tc vMerge="1">
                  <a:txBody>
                    <a:bodyPr/>
                    <a:lstStyle/>
                    <a:p>
                      <a:pPr algn="l"/>
                      <a:endParaRPr lang="en-US" sz="2000"/>
                    </a:p>
                  </a:txBody>
                  <a:tcPr/>
                </a:tc>
                <a:tc>
                  <a:txBody>
                    <a:bodyPr/>
                    <a:lstStyle/>
                    <a:p>
                      <a:pPr algn="l"/>
                      <a:r>
                        <a:rPr lang="en-US" sz="2130" dirty="0">
                          <a:latin typeface="+mj-lt"/>
                        </a:rPr>
                        <a:t>1 year: 23-40%</a:t>
                      </a:r>
                    </a:p>
                  </a:txBody>
                  <a:tcPr marT="91440" marB="91440" anchor="ctr">
                    <a:lnL w="12700" cmpd="sng">
                      <a:noFill/>
                    </a:lnL>
                    <a:lnR w="12700" cmpd="sng">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28403103"/>
                  </a:ext>
                </a:extLst>
              </a:tr>
              <a:tr h="585333">
                <a:tc vMerge="1">
                  <a:txBody>
                    <a:bodyPr/>
                    <a:lstStyle/>
                    <a:p>
                      <a:pPr algn="l"/>
                      <a:endParaRPr lang="en-US" sz="200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130" dirty="0">
                          <a:latin typeface="+mj-lt"/>
                        </a:rPr>
                        <a:t>5 years: Up to 50%</a:t>
                      </a:r>
                    </a:p>
                  </a:txBody>
                  <a:tcPr marT="91440" marB="91440" anchor="ctr">
                    <a:lnL w="12700" cmpd="sng">
                      <a:noFill/>
                    </a:lnL>
                    <a:lnR w="12700" cmpd="sng">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0475893"/>
                  </a:ext>
                </a:extLst>
              </a:tr>
              <a:tr h="585333">
                <a:tc rowSpan="2">
                  <a:txBody>
                    <a:bodyPr/>
                    <a:lstStyle/>
                    <a:p>
                      <a:pPr algn="l"/>
                      <a:r>
                        <a:rPr lang="en-US" sz="2130" b="1" dirty="0">
                          <a:latin typeface="+mj-lt"/>
                        </a:rPr>
                        <a:t>Nonendocrine</a:t>
                      </a:r>
                      <a:br>
                        <a:rPr lang="en-US" sz="2130" b="1" dirty="0">
                          <a:latin typeface="+mj-lt"/>
                        </a:rPr>
                      </a:br>
                      <a:r>
                        <a:rPr lang="en-US" sz="2130" b="1" dirty="0">
                          <a:latin typeface="+mj-lt"/>
                        </a:rPr>
                        <a:t>antineoplastic drugs</a:t>
                      </a:r>
                    </a:p>
                  </a:txBody>
                  <a:tcPr marT="91440" marB="91440" anchor="ctr">
                    <a:lnL w="12700" cmpd="sng">
                      <a:noFill/>
                    </a:lnL>
                    <a:lnR w="12700" cmpd="sng">
                      <a:noFill/>
                    </a:lnR>
                    <a:lnT w="6350" cap="flat" cmpd="sng" algn="ctr">
                      <a:solidFill>
                        <a:schemeClr val="bg1">
                          <a:lumMod val="50000"/>
                        </a:schemeClr>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l"/>
                      <a:r>
                        <a:rPr lang="en-US" sz="2130" dirty="0">
                          <a:latin typeface="+mj-lt"/>
                        </a:rPr>
                        <a:t>Baseline: Up to 36%</a:t>
                      </a:r>
                    </a:p>
                  </a:txBody>
                  <a:tcPr marT="91440" marB="91440" anchor="ctr">
                    <a:lnL w="12700" cmpd="sng">
                      <a:noFill/>
                    </a:lnL>
                    <a:lnR w="12700" cmpd="sng">
                      <a:noFill/>
                    </a:lnR>
                    <a:lnT w="6350" cap="flat" cmpd="sng" algn="ctr">
                      <a:solidFill>
                        <a:schemeClr val="bg1">
                          <a:lumMod val="50000"/>
                        </a:schemeClr>
                      </a:solidFill>
                      <a:prstDash val="dash"/>
                      <a:round/>
                      <a:headEnd type="none" w="med" len="med"/>
                      <a:tailEnd type="none" w="med" len="med"/>
                    </a:lnT>
                    <a:lnB w="6350" cap="flat" cmpd="sng" algn="ctr">
                      <a:solidFill>
                        <a:schemeClr val="bg1">
                          <a:lumMod val="50000"/>
                        </a:schemeClr>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07731105"/>
                  </a:ext>
                </a:extLst>
              </a:tr>
              <a:tr h="585333">
                <a:tc vMerge="1">
                  <a:txBody>
                    <a:bodyPr/>
                    <a:lstStyle/>
                    <a:p>
                      <a:pPr algn="l"/>
                      <a:endParaRPr lang="en-US" sz="200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130" dirty="0">
                          <a:latin typeface="+mj-lt"/>
                        </a:rPr>
                        <a:t>1 year: 27 to 41%</a:t>
                      </a:r>
                    </a:p>
                  </a:txBody>
                  <a:tcPr marT="91440" marB="91440" anchor="ctr">
                    <a:lnL w="12700" cmpd="sng">
                      <a:noFill/>
                    </a:lnL>
                    <a:lnR w="12700" cmpd="sng">
                      <a:noFill/>
                    </a:lnR>
                    <a:lnT w="6350" cap="flat" cmpd="sng" algn="ctr">
                      <a:solidFill>
                        <a:schemeClr val="bg1">
                          <a:lumMod val="50000"/>
                        </a:schemeClr>
                      </a:solidFill>
                      <a:prstDash val="dash"/>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55745033"/>
                  </a:ext>
                </a:extLst>
              </a:tr>
            </a:tbl>
          </a:graphicData>
        </a:graphic>
      </p:graphicFrame>
      <p:sp>
        <p:nvSpPr>
          <p:cNvPr id="3" name="Text Placeholder 7">
            <a:extLst>
              <a:ext uri="{FF2B5EF4-FFF2-40B4-BE49-F238E27FC236}">
                <a16:creationId xmlns:a16="http://schemas.microsoft.com/office/drawing/2014/main" id="{81EBDA68-5BEF-4137-396A-C5B750DAB587}"/>
              </a:ext>
            </a:extLst>
          </p:cNvPr>
          <p:cNvSpPr txBox="1">
            <a:spLocks/>
          </p:cNvSpPr>
          <p:nvPr/>
        </p:nvSpPr>
        <p:spPr>
          <a:xfrm>
            <a:off x="670561" y="6125468"/>
            <a:ext cx="6311152"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Greer Joseph,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Amoyal</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Nicole, et al. A Systematic Review of Adherence to Oral Antineoplastic Therapies. The Oncologist 2016;21:354-376</a:t>
            </a:r>
          </a:p>
        </p:txBody>
      </p:sp>
      <p:sp>
        <p:nvSpPr>
          <p:cNvPr id="7" name="TextBox 6">
            <a:extLst>
              <a:ext uri="{FF2B5EF4-FFF2-40B4-BE49-F238E27FC236}">
                <a16:creationId xmlns:a16="http://schemas.microsoft.com/office/drawing/2014/main" id="{42442793-A3DB-6E74-BA93-C22CB8AA3169}"/>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dirty="0">
                <a:solidFill>
                  <a:schemeClr val="bg1"/>
                </a:solidFill>
              </a:rPr>
              <a:t>GLO2241819</a:t>
            </a:r>
          </a:p>
        </p:txBody>
      </p:sp>
    </p:spTree>
    <p:extLst>
      <p:ext uri="{BB962C8B-B14F-4D97-AF65-F5344CB8AC3E}">
        <p14:creationId xmlns:p14="http://schemas.microsoft.com/office/powerpoint/2010/main" val="7257616"/>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228D5448-194B-7F86-9906-B5D8765AABF8}"/>
              </a:ext>
            </a:extLst>
          </p:cNvPr>
          <p:cNvGraphicFramePr>
            <a:graphicFrameLocks noChangeAspect="1"/>
          </p:cNvGraphicFramePr>
          <p:nvPr>
            <p:custDataLst>
              <p:tags r:id="rId1"/>
            </p:custDataLst>
            <p:extLst>
              <p:ext uri="{D42A27DB-BD31-4B8C-83A1-F6EECF244321}">
                <p14:modId xmlns:p14="http://schemas.microsoft.com/office/powerpoint/2010/main" val="36039119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228D5448-194B-7F86-9906-B5D8765AABF8}"/>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B583600E-0A4C-DAAD-9348-BB60C4C7AC3F}"/>
              </a:ext>
            </a:extLst>
          </p:cNvPr>
          <p:cNvSpPr>
            <a:spLocks noGrp="1"/>
          </p:cNvSpPr>
          <p:nvPr>
            <p:ph type="title"/>
          </p:nvPr>
        </p:nvSpPr>
        <p:spPr/>
        <p:txBody>
          <a:bodyPr vert="horz"/>
          <a:lstStyle/>
          <a:p>
            <a:r>
              <a:rPr lang="en-US" dirty="0"/>
              <a:t>Risk factors for non-adherence to oral antineoplastic therapies (1/7)</a:t>
            </a:r>
          </a:p>
        </p:txBody>
      </p:sp>
      <p:sp>
        <p:nvSpPr>
          <p:cNvPr id="8" name="Text Placeholder 5">
            <a:extLst>
              <a:ext uri="{FF2B5EF4-FFF2-40B4-BE49-F238E27FC236}">
                <a16:creationId xmlns:a16="http://schemas.microsoft.com/office/drawing/2014/main" id="{5E5AD76D-2606-D3A0-ECC6-CE0DC5B1BCB6}"/>
              </a:ext>
            </a:extLst>
          </p:cNvPr>
          <p:cNvSpPr txBox="1">
            <a:spLocks/>
          </p:cNvSpPr>
          <p:nvPr/>
        </p:nvSpPr>
        <p:spPr>
          <a:xfrm>
            <a:off x="669925" y="1462580"/>
            <a:ext cx="7743152" cy="362566"/>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Demographic factors</a:t>
            </a:r>
          </a:p>
        </p:txBody>
      </p:sp>
      <p:sp>
        <p:nvSpPr>
          <p:cNvPr id="9" name="Text Placeholder 5">
            <a:extLst>
              <a:ext uri="{FF2B5EF4-FFF2-40B4-BE49-F238E27FC236}">
                <a16:creationId xmlns:a16="http://schemas.microsoft.com/office/drawing/2014/main" id="{D8EF1920-4D26-A6EB-3BAE-9334744A1D2C}"/>
              </a:ext>
            </a:extLst>
          </p:cNvPr>
          <p:cNvSpPr txBox="1">
            <a:spLocks/>
          </p:cNvSpPr>
          <p:nvPr/>
        </p:nvSpPr>
        <p:spPr>
          <a:xfrm>
            <a:off x="669925" y="1825146"/>
            <a:ext cx="7609680" cy="4010343"/>
          </a:xfrm>
          <a:prstGeom prst="rect">
            <a:avLst/>
          </a:prstGeom>
          <a:solidFill>
            <a:schemeClr val="bg1">
              <a:lumMod val="85000"/>
            </a:schemeClr>
          </a:solidFill>
          <a:ln>
            <a:noFill/>
          </a:ln>
        </p:spPr>
        <p:txBody>
          <a:bodyPr lIns="121920" tIns="0" rIns="121920"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endParaRPr kumimoji="0" lang="en-US" sz="18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pic>
        <p:nvPicPr>
          <p:cNvPr id="10" name="Picture 9" descr="A doctor and a patient looking at a file&#10;&#10;Description automatically generated with low confidence">
            <a:extLst>
              <a:ext uri="{FF2B5EF4-FFF2-40B4-BE49-F238E27FC236}">
                <a16:creationId xmlns:a16="http://schemas.microsoft.com/office/drawing/2014/main" id="{86AB5A07-B357-4E97-897D-9F4646FEA195}"/>
              </a:ext>
            </a:extLst>
          </p:cNvPr>
          <p:cNvPicPr>
            <a:picLocks noChangeAspect="1"/>
          </p:cNvPicPr>
          <p:nvPr/>
        </p:nvPicPr>
        <p:blipFill rotWithShape="1">
          <a:blip r:embed="rId5" cstate="hqprint">
            <a:extLst>
              <a:ext uri="{28A0092B-C50C-407E-A947-70E740481C1C}">
                <a14:useLocalDpi xmlns:a14="http://schemas.microsoft.com/office/drawing/2010/main"/>
              </a:ext>
            </a:extLst>
          </a:blip>
          <a:srcRect/>
          <a:stretch/>
        </p:blipFill>
        <p:spPr>
          <a:xfrm>
            <a:off x="8279605" y="1462581"/>
            <a:ext cx="3328195" cy="4372910"/>
          </a:xfrm>
          <a:prstGeom prst="rect">
            <a:avLst/>
          </a:prstGeom>
        </p:spPr>
      </p:pic>
      <p:sp>
        <p:nvSpPr>
          <p:cNvPr id="11" name="Text Placeholder 5">
            <a:extLst>
              <a:ext uri="{FF2B5EF4-FFF2-40B4-BE49-F238E27FC236}">
                <a16:creationId xmlns:a16="http://schemas.microsoft.com/office/drawing/2014/main" id="{2B3186BA-0571-5A6F-BD8C-DDEC00FBF055}"/>
              </a:ext>
            </a:extLst>
          </p:cNvPr>
          <p:cNvSpPr txBox="1">
            <a:spLocks/>
          </p:cNvSpPr>
          <p:nvPr/>
        </p:nvSpPr>
        <p:spPr>
          <a:xfrm>
            <a:off x="8279605" y="5472924"/>
            <a:ext cx="3328195" cy="362566"/>
          </a:xfrm>
          <a:prstGeom prst="rect">
            <a:avLst/>
          </a:prstGeom>
          <a:gradFill flip="none" rotWithShape="1">
            <a:gsLst>
              <a:gs pos="0">
                <a:schemeClr val="accent3"/>
              </a:gs>
              <a:gs pos="100000">
                <a:schemeClr val="accent2"/>
              </a:gs>
            </a:gsLst>
            <a:lin ang="0" scaled="1"/>
            <a:tileRect/>
          </a:gradFill>
          <a:ln>
            <a:noFill/>
          </a:ln>
        </p:spPr>
        <p:txBody>
          <a:bodyPr lIns="121920" anchor="ctr"/>
          <a:lstStyle>
            <a:defPPr>
              <a:defRPr lang="en-US"/>
            </a:defPPr>
            <a:lvl1pPr marR="0" lvl="0" indent="0" defTabSz="1219170" fontAlgn="auto">
              <a:lnSpc>
                <a:spcPct val="100000"/>
              </a:lnSpc>
              <a:spcBef>
                <a:spcPts val="800"/>
              </a:spcBef>
              <a:spcAft>
                <a:spcPts val="0"/>
              </a:spcAft>
              <a:buClrTx/>
              <a:buSzTx/>
              <a:buFont typeface="Arial" panose="020B0604020202020204" pitchFamily="34" charset="0"/>
              <a:buNone/>
              <a:tabLst/>
              <a:defRPr kumimoji="0" sz="2000" b="1" i="0" u="none" strike="noStrike" cap="all" spc="0" normalizeH="0" baseline="0">
                <a:ln>
                  <a:noFill/>
                </a:ln>
                <a:solidFill>
                  <a:prstClr val="white"/>
                </a:solidFill>
                <a:effectLst/>
                <a:uLnTx/>
                <a:uFillTx/>
                <a:latin typeface="+mj-lt"/>
                <a:cs typeface="Calibri" panose="020F0502020204030204" pitchFamily="34" charset="0"/>
              </a:defRPr>
            </a:lvl1pPr>
            <a:lvl2pPr marL="169863" indent="-169863">
              <a:lnSpc>
                <a:spcPct val="100000"/>
              </a:lnSpc>
              <a:spcBef>
                <a:spcPts val="600"/>
              </a:spcBef>
              <a:buFont typeface="Arial" panose="020B0604020202020204" pitchFamily="34" charset="0"/>
              <a:buChar char="•"/>
              <a:defRPr sz="1400" b="0">
                <a:latin typeface="+mj-lt"/>
              </a:defRPr>
            </a:lvl2pPr>
            <a:lvl3pPr marL="400050" indent="-171450">
              <a:lnSpc>
                <a:spcPct val="100000"/>
              </a:lnSpc>
              <a:spcBef>
                <a:spcPts val="600"/>
              </a:spcBef>
              <a:buFont typeface="Arial" panose="020B0604020202020204" pitchFamily="34" charset="0"/>
              <a:buChar char="–"/>
              <a:defRPr sz="1200" b="0">
                <a:latin typeface="+mj-lt"/>
              </a:defRPr>
            </a:lvl3pPr>
            <a:lvl4pPr marL="576263" indent="-169863">
              <a:lnSpc>
                <a:spcPct val="100000"/>
              </a:lnSpc>
              <a:spcBef>
                <a:spcPts val="600"/>
              </a:spcBef>
              <a:buFont typeface="Arial" panose="020B0604020202020204" pitchFamily="34" charset="0"/>
              <a:buChar char="•"/>
              <a:defRPr sz="1100" b="0">
                <a:latin typeface="+mj-lt"/>
              </a:defRPr>
            </a:lvl4pPr>
            <a:lvl5pPr marL="744538" indent="-171450">
              <a:lnSpc>
                <a:spcPct val="100000"/>
              </a:lnSpc>
              <a:spcBef>
                <a:spcPts val="600"/>
              </a:spcBef>
              <a:buFont typeface="Arial" panose="020B0604020202020204" pitchFamily="34" charset="0"/>
              <a:buChar char="»"/>
              <a:defRPr sz="1100" b="0">
                <a:latin typeface="+mj-lt"/>
              </a:defRPr>
            </a:lvl5pPr>
            <a:lvl6pPr marL="2514600" indent="-228600">
              <a:spcBef>
                <a:spcPct val="20000"/>
              </a:spcBef>
              <a:buFont typeface="Arial" panose="020B0604020202020204" pitchFamily="34" charset="0"/>
              <a:buChar char="•"/>
              <a:defRPr sz="2000"/>
            </a:lvl6pPr>
            <a:lvl7pPr marL="2971800" indent="-228600">
              <a:spcBef>
                <a:spcPct val="20000"/>
              </a:spcBef>
              <a:buFont typeface="Arial" panose="020B0604020202020204" pitchFamily="34" charset="0"/>
              <a:buChar char="•"/>
              <a:defRPr sz="2000"/>
            </a:lvl7pPr>
            <a:lvl8pPr marL="3429000" indent="-228600">
              <a:spcBef>
                <a:spcPct val="20000"/>
              </a:spcBef>
              <a:buFont typeface="Arial" panose="020B0604020202020204" pitchFamily="34" charset="0"/>
              <a:buChar char="•"/>
              <a:defRPr sz="2000"/>
            </a:lvl8pPr>
            <a:lvl9pPr marL="3886200" indent="-228600">
              <a:spcBef>
                <a:spcPct val="20000"/>
              </a:spcBef>
              <a:buFont typeface="Arial" panose="020B0604020202020204" pitchFamily="34" charset="0"/>
              <a:buChar char="•"/>
              <a:defRPr sz="2000"/>
            </a:lvl9pPr>
          </a:lstStyle>
          <a:p>
            <a:pPr marL="0" marR="0" lvl="0" indent="0" algn="ctr"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Patient factors</a:t>
            </a:r>
          </a:p>
        </p:txBody>
      </p:sp>
      <p:grpSp>
        <p:nvGrpSpPr>
          <p:cNvPr id="12" name="Group 11">
            <a:extLst>
              <a:ext uri="{FF2B5EF4-FFF2-40B4-BE49-F238E27FC236}">
                <a16:creationId xmlns:a16="http://schemas.microsoft.com/office/drawing/2014/main" id="{932587AC-9A5A-D692-4FE3-B5AE570904E9}"/>
              </a:ext>
            </a:extLst>
          </p:cNvPr>
          <p:cNvGrpSpPr/>
          <p:nvPr/>
        </p:nvGrpSpPr>
        <p:grpSpPr>
          <a:xfrm>
            <a:off x="726881" y="1903724"/>
            <a:ext cx="7073474" cy="3863165"/>
            <a:chOff x="729222" y="1617055"/>
            <a:chExt cx="7364194" cy="4021941"/>
          </a:xfrm>
        </p:grpSpPr>
        <p:sp>
          <p:nvSpPr>
            <p:cNvPr id="13" name="Rectangle 12">
              <a:extLst>
                <a:ext uri="{FF2B5EF4-FFF2-40B4-BE49-F238E27FC236}">
                  <a16:creationId xmlns:a16="http://schemas.microsoft.com/office/drawing/2014/main" id="{B56C6A11-0ED0-D7D3-A012-484969FC6A42}"/>
                </a:ext>
              </a:extLst>
            </p:cNvPr>
            <p:cNvSpPr>
              <a:spLocks/>
            </p:cNvSpPr>
            <p:nvPr/>
          </p:nvSpPr>
          <p:spPr>
            <a:xfrm>
              <a:off x="729222" y="1617055"/>
              <a:ext cx="7364194" cy="3997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45720" tIns="45561" rIns="90011" bIns="45561" rtlCol="0" anchor="ctr">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Georgia"/>
                  <a:ea typeface="+mn-ea"/>
                  <a:cs typeface="+mn-cs"/>
                </a:rPr>
                <a:t>Age (younger, older)</a:t>
              </a:r>
            </a:p>
          </p:txBody>
        </p:sp>
        <p:sp>
          <p:nvSpPr>
            <p:cNvPr id="14" name="Rectangle 13">
              <a:extLst>
                <a:ext uri="{FF2B5EF4-FFF2-40B4-BE49-F238E27FC236}">
                  <a16:creationId xmlns:a16="http://schemas.microsoft.com/office/drawing/2014/main" id="{4C5445E4-4099-FF8F-4CDE-413B04A73B34}"/>
                </a:ext>
              </a:extLst>
            </p:cNvPr>
            <p:cNvSpPr>
              <a:spLocks/>
            </p:cNvSpPr>
            <p:nvPr/>
          </p:nvSpPr>
          <p:spPr>
            <a:xfrm>
              <a:off x="729222" y="2219016"/>
              <a:ext cx="7364194" cy="3997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45720" tIns="45561" rIns="90011" bIns="45561" rtlCol="0" anchor="ctr">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000000"/>
                  </a:solidFill>
                  <a:effectLst/>
                  <a:uLnTx/>
                  <a:uFillTx/>
                  <a:latin typeface="Georgia"/>
                  <a:ea typeface="+mn-ea"/>
                  <a:cs typeface="+mn-cs"/>
                </a:rPr>
                <a:t>Sex (male, female)</a:t>
              </a:r>
            </a:p>
          </p:txBody>
        </p:sp>
        <p:sp>
          <p:nvSpPr>
            <p:cNvPr id="15" name="Rectangle 14">
              <a:extLst>
                <a:ext uri="{FF2B5EF4-FFF2-40B4-BE49-F238E27FC236}">
                  <a16:creationId xmlns:a16="http://schemas.microsoft.com/office/drawing/2014/main" id="{4FF6738D-5335-B32E-3A50-73119EB1437D}"/>
                </a:ext>
              </a:extLst>
            </p:cNvPr>
            <p:cNvSpPr>
              <a:spLocks/>
            </p:cNvSpPr>
            <p:nvPr/>
          </p:nvSpPr>
          <p:spPr>
            <a:xfrm>
              <a:off x="729222" y="2820977"/>
              <a:ext cx="7364194" cy="3997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45720" tIns="45561" rIns="90011" bIns="45561" rtlCol="0" anchor="ctr">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000000"/>
                  </a:solidFill>
                  <a:effectLst/>
                  <a:uLnTx/>
                  <a:uFillTx/>
                  <a:latin typeface="Georgia"/>
                  <a:ea typeface="+mn-ea"/>
                  <a:cs typeface="+mn-cs"/>
                </a:rPr>
                <a:t>Race (black, white)</a:t>
              </a:r>
            </a:p>
          </p:txBody>
        </p:sp>
        <p:sp>
          <p:nvSpPr>
            <p:cNvPr id="16" name="Rectangle 15">
              <a:extLst>
                <a:ext uri="{FF2B5EF4-FFF2-40B4-BE49-F238E27FC236}">
                  <a16:creationId xmlns:a16="http://schemas.microsoft.com/office/drawing/2014/main" id="{28CE9216-D374-7E18-78C3-C02CF61A4D54}"/>
                </a:ext>
              </a:extLst>
            </p:cNvPr>
            <p:cNvSpPr>
              <a:spLocks/>
            </p:cNvSpPr>
            <p:nvPr/>
          </p:nvSpPr>
          <p:spPr>
            <a:xfrm>
              <a:off x="729222" y="3422938"/>
              <a:ext cx="7364194" cy="3997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45720" tIns="45561" rIns="90011" bIns="45561" rtlCol="0" anchor="ctr">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000000"/>
                  </a:solidFill>
                  <a:effectLst/>
                  <a:uLnTx/>
                  <a:uFillTx/>
                  <a:latin typeface="Georgia"/>
                  <a:ea typeface="+mn-ea"/>
                  <a:cs typeface="+mn-cs"/>
                </a:rPr>
                <a:t>Not married/no partner/living alone</a:t>
              </a:r>
            </a:p>
          </p:txBody>
        </p:sp>
        <p:sp>
          <p:nvSpPr>
            <p:cNvPr id="17" name="Rectangle 16">
              <a:extLst>
                <a:ext uri="{FF2B5EF4-FFF2-40B4-BE49-F238E27FC236}">
                  <a16:creationId xmlns:a16="http://schemas.microsoft.com/office/drawing/2014/main" id="{E57AC535-8FFA-E53E-9234-AD8B952836CC}"/>
                </a:ext>
              </a:extLst>
            </p:cNvPr>
            <p:cNvSpPr>
              <a:spLocks/>
            </p:cNvSpPr>
            <p:nvPr/>
          </p:nvSpPr>
          <p:spPr>
            <a:xfrm>
              <a:off x="729222" y="4014511"/>
              <a:ext cx="7364194" cy="4205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45720" tIns="45561" rIns="90011" bIns="45561" rtlCol="0" anchor="ctr">
              <a:no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000000"/>
                  </a:solidFill>
                  <a:effectLst/>
                  <a:uLnTx/>
                  <a:uFillTx/>
                  <a:latin typeface="Georgia"/>
                  <a:ea typeface="+mn-ea"/>
                  <a:cs typeface="+mn-cs"/>
                </a:rPr>
                <a:t>Less education</a:t>
              </a:r>
            </a:p>
          </p:txBody>
        </p:sp>
        <p:sp>
          <p:nvSpPr>
            <p:cNvPr id="18" name="Rectangle 17">
              <a:extLst>
                <a:ext uri="{FF2B5EF4-FFF2-40B4-BE49-F238E27FC236}">
                  <a16:creationId xmlns:a16="http://schemas.microsoft.com/office/drawing/2014/main" id="{08F1ADF6-BC87-B67B-2AAC-C69268FD6059}"/>
                </a:ext>
              </a:extLst>
            </p:cNvPr>
            <p:cNvSpPr>
              <a:spLocks/>
            </p:cNvSpPr>
            <p:nvPr/>
          </p:nvSpPr>
          <p:spPr>
            <a:xfrm>
              <a:off x="729222" y="4626860"/>
              <a:ext cx="7364194" cy="3997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45720" tIns="45561" rIns="90011" bIns="45561" rtlCol="0" anchor="ctr">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000000"/>
                  </a:solidFill>
                  <a:effectLst/>
                  <a:uLnTx/>
                  <a:uFillTx/>
                  <a:latin typeface="Georgia"/>
                  <a:ea typeface="+mn-ea"/>
                  <a:cs typeface="+mn-cs"/>
                </a:rPr>
                <a:t>Employment status</a:t>
              </a:r>
            </a:p>
          </p:txBody>
        </p:sp>
        <p:sp>
          <p:nvSpPr>
            <p:cNvPr id="19" name="Rectangle 18">
              <a:extLst>
                <a:ext uri="{FF2B5EF4-FFF2-40B4-BE49-F238E27FC236}">
                  <a16:creationId xmlns:a16="http://schemas.microsoft.com/office/drawing/2014/main" id="{01462736-4400-0158-C683-B7CD607D361E}"/>
                </a:ext>
              </a:extLst>
            </p:cNvPr>
            <p:cNvSpPr>
              <a:spLocks/>
            </p:cNvSpPr>
            <p:nvPr/>
          </p:nvSpPr>
          <p:spPr>
            <a:xfrm>
              <a:off x="729222" y="5218432"/>
              <a:ext cx="7364194" cy="4205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45720" tIns="45561" rIns="90011" bIns="45561" rtlCol="0" anchor="ctr">
              <a:no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000000"/>
                  </a:solidFill>
                  <a:effectLst/>
                  <a:uLnTx/>
                  <a:uFillTx/>
                  <a:latin typeface="Georgia"/>
                  <a:ea typeface="+mn-ea"/>
                  <a:cs typeface="+mn-cs"/>
                </a:rPr>
                <a:t>Lower annual income or financial status</a:t>
              </a:r>
            </a:p>
          </p:txBody>
        </p:sp>
      </p:grpSp>
      <p:sp>
        <p:nvSpPr>
          <p:cNvPr id="3" name="Text Placeholder 7">
            <a:extLst>
              <a:ext uri="{FF2B5EF4-FFF2-40B4-BE49-F238E27FC236}">
                <a16:creationId xmlns:a16="http://schemas.microsoft.com/office/drawing/2014/main" id="{229A58C9-556F-3305-0BF6-23090F586DFD}"/>
              </a:ext>
            </a:extLst>
          </p:cNvPr>
          <p:cNvSpPr txBox="1">
            <a:spLocks/>
          </p:cNvSpPr>
          <p:nvPr/>
        </p:nvSpPr>
        <p:spPr>
          <a:xfrm>
            <a:off x="670561" y="6270893"/>
            <a:ext cx="8946775" cy="237757"/>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Greer Joseph,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Amoyal</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Nicole, et al. A Systematic Review of Adherence to Oral Antineoplastic Therapies. The Oncologist 2016;21:354-376</a:t>
            </a:r>
          </a:p>
        </p:txBody>
      </p:sp>
      <p:sp>
        <p:nvSpPr>
          <p:cNvPr id="6" name="TextBox 5">
            <a:extLst>
              <a:ext uri="{FF2B5EF4-FFF2-40B4-BE49-F238E27FC236}">
                <a16:creationId xmlns:a16="http://schemas.microsoft.com/office/drawing/2014/main" id="{6C619BC9-9664-7A4A-D8B9-FB739A722CE9}"/>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a:solidFill>
                  <a:srgbClr val="595959"/>
                </a:solidFill>
              </a:rPr>
              <a:t>GLO2241819</a:t>
            </a:r>
            <a:endParaRPr lang="en-US" sz="900" dirty="0">
              <a:solidFill>
                <a:srgbClr val="595959"/>
              </a:solidFill>
            </a:endParaRPr>
          </a:p>
        </p:txBody>
      </p:sp>
    </p:spTree>
    <p:extLst>
      <p:ext uri="{BB962C8B-B14F-4D97-AF65-F5344CB8AC3E}">
        <p14:creationId xmlns:p14="http://schemas.microsoft.com/office/powerpoint/2010/main" val="917175322"/>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7E6E401-594A-4C8B-32B5-ABF16980262E}"/>
            </a:ext>
          </a:extLst>
        </p:cNvPr>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A11243B5-7752-770A-607B-E0419B66A2FD}"/>
              </a:ext>
            </a:extLst>
          </p:cNvPr>
          <p:cNvGraphicFramePr>
            <a:graphicFrameLocks noChangeAspect="1"/>
          </p:cNvGraphicFramePr>
          <p:nvPr>
            <p:custDataLst>
              <p:tags r:id="rId1"/>
            </p:custDataLst>
            <p:extLst>
              <p:ext uri="{D42A27DB-BD31-4B8C-83A1-F6EECF244321}">
                <p14:modId xmlns:p14="http://schemas.microsoft.com/office/powerpoint/2010/main" val="158818815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A11243B5-7752-770A-607B-E0419B66A2FD}"/>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DEC4E149-0A25-CB77-6DF5-0C9D0480D6E6}"/>
              </a:ext>
            </a:extLst>
          </p:cNvPr>
          <p:cNvSpPr>
            <a:spLocks noGrp="1"/>
          </p:cNvSpPr>
          <p:nvPr>
            <p:ph type="title"/>
          </p:nvPr>
        </p:nvSpPr>
        <p:spPr/>
        <p:txBody>
          <a:bodyPr vert="horz"/>
          <a:lstStyle/>
          <a:p>
            <a:r>
              <a:rPr lang="en-US" dirty="0"/>
              <a:t>Risk factors for non-adherence to oral antineoplastic therapies (2/7)</a:t>
            </a:r>
          </a:p>
        </p:txBody>
      </p:sp>
      <p:sp>
        <p:nvSpPr>
          <p:cNvPr id="8" name="Text Placeholder 5">
            <a:extLst>
              <a:ext uri="{FF2B5EF4-FFF2-40B4-BE49-F238E27FC236}">
                <a16:creationId xmlns:a16="http://schemas.microsoft.com/office/drawing/2014/main" id="{114FC710-F151-ED8E-E6AF-DD852D77572D}"/>
              </a:ext>
            </a:extLst>
          </p:cNvPr>
          <p:cNvSpPr txBox="1">
            <a:spLocks/>
          </p:cNvSpPr>
          <p:nvPr/>
        </p:nvSpPr>
        <p:spPr>
          <a:xfrm>
            <a:off x="669925" y="1462580"/>
            <a:ext cx="7743152" cy="362566"/>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Psychosocial and cognitive factors</a:t>
            </a:r>
          </a:p>
        </p:txBody>
      </p:sp>
      <p:sp>
        <p:nvSpPr>
          <p:cNvPr id="9" name="Text Placeholder 5">
            <a:extLst>
              <a:ext uri="{FF2B5EF4-FFF2-40B4-BE49-F238E27FC236}">
                <a16:creationId xmlns:a16="http://schemas.microsoft.com/office/drawing/2014/main" id="{B2D857D5-39E3-1AE9-027D-E85A0034F4ED}"/>
              </a:ext>
            </a:extLst>
          </p:cNvPr>
          <p:cNvSpPr txBox="1">
            <a:spLocks/>
          </p:cNvSpPr>
          <p:nvPr/>
        </p:nvSpPr>
        <p:spPr>
          <a:xfrm>
            <a:off x="669925" y="1825146"/>
            <a:ext cx="7609680" cy="4010343"/>
          </a:xfrm>
          <a:prstGeom prst="rect">
            <a:avLst/>
          </a:prstGeom>
          <a:solidFill>
            <a:schemeClr val="bg1">
              <a:lumMod val="85000"/>
            </a:schemeClr>
          </a:solidFill>
          <a:ln>
            <a:noFill/>
          </a:ln>
        </p:spPr>
        <p:txBody>
          <a:bodyPr lIns="121920" tIns="0" rIns="121920"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endParaRPr kumimoji="0" lang="en-US" sz="18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pic>
        <p:nvPicPr>
          <p:cNvPr id="10" name="Picture 9" descr="A doctor and a patient looking at a file&#10;&#10;Description automatically generated with low confidence">
            <a:extLst>
              <a:ext uri="{FF2B5EF4-FFF2-40B4-BE49-F238E27FC236}">
                <a16:creationId xmlns:a16="http://schemas.microsoft.com/office/drawing/2014/main" id="{2D63E37E-14D5-DA8C-C508-15C7F0A70106}"/>
              </a:ext>
            </a:extLst>
          </p:cNvPr>
          <p:cNvPicPr>
            <a:picLocks noChangeAspect="1"/>
          </p:cNvPicPr>
          <p:nvPr/>
        </p:nvPicPr>
        <p:blipFill rotWithShape="1">
          <a:blip r:embed="rId5" cstate="hqprint">
            <a:extLst>
              <a:ext uri="{28A0092B-C50C-407E-A947-70E740481C1C}">
                <a14:useLocalDpi xmlns:a14="http://schemas.microsoft.com/office/drawing/2010/main"/>
              </a:ext>
            </a:extLst>
          </a:blip>
          <a:srcRect/>
          <a:stretch/>
        </p:blipFill>
        <p:spPr>
          <a:xfrm>
            <a:off x="8279605" y="1462581"/>
            <a:ext cx="3328195" cy="4372910"/>
          </a:xfrm>
          <a:prstGeom prst="rect">
            <a:avLst/>
          </a:prstGeom>
        </p:spPr>
      </p:pic>
      <p:sp>
        <p:nvSpPr>
          <p:cNvPr id="11" name="Text Placeholder 5">
            <a:extLst>
              <a:ext uri="{FF2B5EF4-FFF2-40B4-BE49-F238E27FC236}">
                <a16:creationId xmlns:a16="http://schemas.microsoft.com/office/drawing/2014/main" id="{63073406-0905-8D63-423D-D8D0635F14D3}"/>
              </a:ext>
            </a:extLst>
          </p:cNvPr>
          <p:cNvSpPr txBox="1">
            <a:spLocks/>
          </p:cNvSpPr>
          <p:nvPr/>
        </p:nvSpPr>
        <p:spPr>
          <a:xfrm>
            <a:off x="8279605" y="5472924"/>
            <a:ext cx="3328195" cy="362566"/>
          </a:xfrm>
          <a:prstGeom prst="rect">
            <a:avLst/>
          </a:prstGeom>
          <a:gradFill flip="none" rotWithShape="1">
            <a:gsLst>
              <a:gs pos="0">
                <a:schemeClr val="accent3"/>
              </a:gs>
              <a:gs pos="100000">
                <a:schemeClr val="accent2"/>
              </a:gs>
            </a:gsLst>
            <a:lin ang="0" scaled="1"/>
            <a:tileRect/>
          </a:gradFill>
          <a:ln>
            <a:noFill/>
          </a:ln>
        </p:spPr>
        <p:txBody>
          <a:bodyPr lIns="121920" anchor="ctr"/>
          <a:lstStyle>
            <a:defPPr>
              <a:defRPr lang="en-US"/>
            </a:defPPr>
            <a:lvl1pPr marR="0" lvl="0" indent="0" defTabSz="1219170" fontAlgn="auto">
              <a:lnSpc>
                <a:spcPct val="100000"/>
              </a:lnSpc>
              <a:spcBef>
                <a:spcPts val="800"/>
              </a:spcBef>
              <a:spcAft>
                <a:spcPts val="0"/>
              </a:spcAft>
              <a:buClrTx/>
              <a:buSzTx/>
              <a:buFont typeface="Arial" panose="020B0604020202020204" pitchFamily="34" charset="0"/>
              <a:buNone/>
              <a:tabLst/>
              <a:defRPr kumimoji="0" sz="2000" b="1" i="0" u="none" strike="noStrike" cap="all" spc="0" normalizeH="0" baseline="0">
                <a:ln>
                  <a:noFill/>
                </a:ln>
                <a:solidFill>
                  <a:prstClr val="white"/>
                </a:solidFill>
                <a:effectLst/>
                <a:uLnTx/>
                <a:uFillTx/>
                <a:latin typeface="+mj-lt"/>
                <a:cs typeface="Calibri" panose="020F0502020204030204" pitchFamily="34" charset="0"/>
              </a:defRPr>
            </a:lvl1pPr>
            <a:lvl2pPr marL="169863" indent="-169863">
              <a:lnSpc>
                <a:spcPct val="100000"/>
              </a:lnSpc>
              <a:spcBef>
                <a:spcPts val="600"/>
              </a:spcBef>
              <a:buFont typeface="Arial" panose="020B0604020202020204" pitchFamily="34" charset="0"/>
              <a:buChar char="•"/>
              <a:defRPr sz="1400" b="0">
                <a:latin typeface="+mj-lt"/>
              </a:defRPr>
            </a:lvl2pPr>
            <a:lvl3pPr marL="400050" indent="-171450">
              <a:lnSpc>
                <a:spcPct val="100000"/>
              </a:lnSpc>
              <a:spcBef>
                <a:spcPts val="600"/>
              </a:spcBef>
              <a:buFont typeface="Arial" panose="020B0604020202020204" pitchFamily="34" charset="0"/>
              <a:buChar char="–"/>
              <a:defRPr sz="1200" b="0">
                <a:latin typeface="+mj-lt"/>
              </a:defRPr>
            </a:lvl3pPr>
            <a:lvl4pPr marL="576263" indent="-169863">
              <a:lnSpc>
                <a:spcPct val="100000"/>
              </a:lnSpc>
              <a:spcBef>
                <a:spcPts val="600"/>
              </a:spcBef>
              <a:buFont typeface="Arial" panose="020B0604020202020204" pitchFamily="34" charset="0"/>
              <a:buChar char="•"/>
              <a:defRPr sz="1100" b="0">
                <a:latin typeface="+mj-lt"/>
              </a:defRPr>
            </a:lvl4pPr>
            <a:lvl5pPr marL="744538" indent="-171450">
              <a:lnSpc>
                <a:spcPct val="100000"/>
              </a:lnSpc>
              <a:spcBef>
                <a:spcPts val="600"/>
              </a:spcBef>
              <a:buFont typeface="Arial" panose="020B0604020202020204" pitchFamily="34" charset="0"/>
              <a:buChar char="»"/>
              <a:defRPr sz="1100" b="0">
                <a:latin typeface="+mj-lt"/>
              </a:defRPr>
            </a:lvl5pPr>
            <a:lvl6pPr marL="2514600" indent="-228600">
              <a:spcBef>
                <a:spcPct val="20000"/>
              </a:spcBef>
              <a:buFont typeface="Arial" panose="020B0604020202020204" pitchFamily="34" charset="0"/>
              <a:buChar char="•"/>
              <a:defRPr sz="2000"/>
            </a:lvl6pPr>
            <a:lvl7pPr marL="2971800" indent="-228600">
              <a:spcBef>
                <a:spcPct val="20000"/>
              </a:spcBef>
              <a:buFont typeface="Arial" panose="020B0604020202020204" pitchFamily="34" charset="0"/>
              <a:buChar char="•"/>
              <a:defRPr sz="2000"/>
            </a:lvl7pPr>
            <a:lvl8pPr marL="3429000" indent="-228600">
              <a:spcBef>
                <a:spcPct val="20000"/>
              </a:spcBef>
              <a:buFont typeface="Arial" panose="020B0604020202020204" pitchFamily="34" charset="0"/>
              <a:buChar char="•"/>
              <a:defRPr sz="2000"/>
            </a:lvl8pPr>
            <a:lvl9pPr marL="3886200" indent="-228600">
              <a:spcBef>
                <a:spcPct val="20000"/>
              </a:spcBef>
              <a:buFont typeface="Arial" panose="020B0604020202020204" pitchFamily="34" charset="0"/>
              <a:buChar char="•"/>
              <a:defRPr sz="2000"/>
            </a:lvl9pPr>
          </a:lstStyle>
          <a:p>
            <a:pPr marL="0" marR="0" lvl="0" indent="0" algn="ctr"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Patient factors</a:t>
            </a:r>
          </a:p>
        </p:txBody>
      </p:sp>
      <p:sp>
        <p:nvSpPr>
          <p:cNvPr id="13" name="Rectangle 12">
            <a:extLst>
              <a:ext uri="{FF2B5EF4-FFF2-40B4-BE49-F238E27FC236}">
                <a16:creationId xmlns:a16="http://schemas.microsoft.com/office/drawing/2014/main" id="{674BC909-D725-834D-E715-AE63F0EC94BD}"/>
              </a:ext>
            </a:extLst>
          </p:cNvPr>
          <p:cNvSpPr>
            <a:spLocks/>
          </p:cNvSpPr>
          <p:nvPr/>
        </p:nvSpPr>
        <p:spPr>
          <a:xfrm>
            <a:off x="726881" y="1895833"/>
            <a:ext cx="7073474" cy="3997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45720" tIns="45561" rIns="90011" bIns="45561" rtlCol="0" anchor="ctr">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Georgia"/>
                <a:ea typeface="+mn-ea"/>
                <a:cs typeface="+mn-cs"/>
              </a:rPr>
              <a:t>Lower social support</a:t>
            </a:r>
          </a:p>
        </p:txBody>
      </p:sp>
      <p:sp>
        <p:nvSpPr>
          <p:cNvPr id="14" name="Rectangle 13">
            <a:extLst>
              <a:ext uri="{FF2B5EF4-FFF2-40B4-BE49-F238E27FC236}">
                <a16:creationId xmlns:a16="http://schemas.microsoft.com/office/drawing/2014/main" id="{7E8D6851-F6A6-27B6-9762-14C08B81576D}"/>
              </a:ext>
            </a:extLst>
          </p:cNvPr>
          <p:cNvSpPr>
            <a:spLocks/>
          </p:cNvSpPr>
          <p:nvPr/>
        </p:nvSpPr>
        <p:spPr>
          <a:xfrm>
            <a:off x="726881" y="2554937"/>
            <a:ext cx="7073474" cy="3997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45720" tIns="45561" rIns="90011" bIns="45561" rtlCol="0" anchor="ctr">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Georgia"/>
                <a:ea typeface="+mn-ea"/>
                <a:cs typeface="+mn-cs"/>
              </a:rPr>
              <a:t>Higher depression or antidepressant use</a:t>
            </a:r>
          </a:p>
        </p:txBody>
      </p:sp>
      <p:sp>
        <p:nvSpPr>
          <p:cNvPr id="15" name="Rectangle 14">
            <a:extLst>
              <a:ext uri="{FF2B5EF4-FFF2-40B4-BE49-F238E27FC236}">
                <a16:creationId xmlns:a16="http://schemas.microsoft.com/office/drawing/2014/main" id="{FACDB072-31FF-B87F-4CF3-8C3A7520F9DA}"/>
              </a:ext>
            </a:extLst>
          </p:cNvPr>
          <p:cNvSpPr>
            <a:spLocks/>
          </p:cNvSpPr>
          <p:nvPr/>
        </p:nvSpPr>
        <p:spPr>
          <a:xfrm>
            <a:off x="726881" y="3214041"/>
            <a:ext cx="7073474" cy="3997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45720" tIns="45561" rIns="90011" bIns="45561" rtlCol="0" anchor="ctr">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Georgia"/>
                <a:ea typeface="+mn-ea"/>
                <a:cs typeface="+mn-cs"/>
              </a:rPr>
              <a:t>Higher anxiety</a:t>
            </a:r>
          </a:p>
        </p:txBody>
      </p:sp>
      <p:sp>
        <p:nvSpPr>
          <p:cNvPr id="16" name="Rectangle 15">
            <a:extLst>
              <a:ext uri="{FF2B5EF4-FFF2-40B4-BE49-F238E27FC236}">
                <a16:creationId xmlns:a16="http://schemas.microsoft.com/office/drawing/2014/main" id="{3C1A50A2-835F-30DE-0AB0-368E1BB42AC3}"/>
              </a:ext>
            </a:extLst>
          </p:cNvPr>
          <p:cNvSpPr>
            <a:spLocks/>
          </p:cNvSpPr>
          <p:nvPr/>
        </p:nvSpPr>
        <p:spPr>
          <a:xfrm>
            <a:off x="726881" y="3873145"/>
            <a:ext cx="7073474" cy="3997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45720" tIns="45561" rIns="90011" bIns="45561" rtlCol="0" anchor="ctr">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Georgia"/>
                <a:ea typeface="+mn-ea"/>
                <a:cs typeface="+mn-cs"/>
              </a:rPr>
              <a:t>Higher quality of life</a:t>
            </a:r>
          </a:p>
        </p:txBody>
      </p:sp>
      <p:sp>
        <p:nvSpPr>
          <p:cNvPr id="17" name="Rectangle 16">
            <a:extLst>
              <a:ext uri="{FF2B5EF4-FFF2-40B4-BE49-F238E27FC236}">
                <a16:creationId xmlns:a16="http://schemas.microsoft.com/office/drawing/2014/main" id="{D7EA6707-2C04-754E-0947-DF06CECEA4A6}"/>
              </a:ext>
            </a:extLst>
          </p:cNvPr>
          <p:cNvSpPr>
            <a:spLocks/>
          </p:cNvSpPr>
          <p:nvPr/>
        </p:nvSpPr>
        <p:spPr>
          <a:xfrm>
            <a:off x="726881" y="4532249"/>
            <a:ext cx="7073474" cy="40396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45720" tIns="45561" rIns="90011" bIns="45561" rtlCol="0" anchor="ctr">
            <a:no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Georgia"/>
                <a:ea typeface="+mn-ea"/>
                <a:cs typeface="+mn-cs"/>
              </a:rPr>
              <a:t>Forgetting to take dose</a:t>
            </a:r>
          </a:p>
        </p:txBody>
      </p:sp>
      <p:sp>
        <p:nvSpPr>
          <p:cNvPr id="18" name="Rectangle 17">
            <a:extLst>
              <a:ext uri="{FF2B5EF4-FFF2-40B4-BE49-F238E27FC236}">
                <a16:creationId xmlns:a16="http://schemas.microsoft.com/office/drawing/2014/main" id="{102116E6-E4BD-AB3C-B3EC-5BD59E4F70A8}"/>
              </a:ext>
            </a:extLst>
          </p:cNvPr>
          <p:cNvSpPr>
            <a:spLocks/>
          </p:cNvSpPr>
          <p:nvPr/>
        </p:nvSpPr>
        <p:spPr>
          <a:xfrm>
            <a:off x="726881" y="5195526"/>
            <a:ext cx="7073474" cy="3997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45720" tIns="45561" rIns="90011" bIns="45561" rtlCol="0" anchor="ctr">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Georgia"/>
                <a:ea typeface="+mn-ea"/>
                <a:cs typeface="+mn-cs"/>
              </a:rPr>
              <a:t>Worse verbal memory</a:t>
            </a:r>
          </a:p>
        </p:txBody>
      </p:sp>
      <p:sp>
        <p:nvSpPr>
          <p:cNvPr id="3" name="Text Placeholder 7">
            <a:extLst>
              <a:ext uri="{FF2B5EF4-FFF2-40B4-BE49-F238E27FC236}">
                <a16:creationId xmlns:a16="http://schemas.microsoft.com/office/drawing/2014/main" id="{24B235D3-122C-616C-B454-0385B220C9E1}"/>
              </a:ext>
            </a:extLst>
          </p:cNvPr>
          <p:cNvSpPr txBox="1">
            <a:spLocks/>
          </p:cNvSpPr>
          <p:nvPr/>
        </p:nvSpPr>
        <p:spPr>
          <a:xfrm>
            <a:off x="670560" y="6270893"/>
            <a:ext cx="9022079" cy="237757"/>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Greer Joseph,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Amoyal</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Nicole, et al. A Systematic Review of Adherence to Oral Antineoplastic Therapies. The Oncologist 2016;21:354-376</a:t>
            </a:r>
          </a:p>
        </p:txBody>
      </p:sp>
      <p:sp>
        <p:nvSpPr>
          <p:cNvPr id="6" name="TextBox 5">
            <a:extLst>
              <a:ext uri="{FF2B5EF4-FFF2-40B4-BE49-F238E27FC236}">
                <a16:creationId xmlns:a16="http://schemas.microsoft.com/office/drawing/2014/main" id="{36FEE8FF-3686-868D-DFAB-5E2D6B401DC5}"/>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a:solidFill>
                  <a:srgbClr val="595959"/>
                </a:solidFill>
              </a:rPr>
              <a:t>GLO2241819</a:t>
            </a:r>
          </a:p>
        </p:txBody>
      </p:sp>
    </p:spTree>
    <p:extLst>
      <p:ext uri="{BB962C8B-B14F-4D97-AF65-F5344CB8AC3E}">
        <p14:creationId xmlns:p14="http://schemas.microsoft.com/office/powerpoint/2010/main" val="239012596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54134513-75B3-9D62-52A2-3A06587C9422}"/>
              </a:ext>
            </a:extLst>
          </p:cNvPr>
          <p:cNvGraphicFramePr>
            <a:graphicFrameLocks noChangeAspect="1"/>
          </p:cNvGraphicFramePr>
          <p:nvPr>
            <p:custDataLst>
              <p:tags r:id="rId1"/>
            </p:custDataLst>
            <p:extLst>
              <p:ext uri="{D42A27DB-BD31-4B8C-83A1-F6EECF244321}">
                <p14:modId xmlns:p14="http://schemas.microsoft.com/office/powerpoint/2010/main" val="3085600329"/>
              </p:ext>
            </p:extLst>
          </p:nvPr>
        </p:nvGraphicFramePr>
        <p:xfrm>
          <a:off x="2118" y="2118"/>
          <a:ext cx="2117" cy="2117"/>
        </p:xfrm>
        <a:graphic>
          <a:graphicData uri="http://schemas.openxmlformats.org/presentationml/2006/ole">
            <mc:AlternateContent xmlns:mc="http://schemas.openxmlformats.org/markup-compatibility/2006">
              <mc:Choice xmlns:v="urn:schemas-microsoft-com:vml" Requires="v">
                <p:oleObj name="think-cell Slide" r:id="rId4" imgW="395" imgH="394" progId="TCLayout.ActiveDocument.1">
                  <p:embed/>
                </p:oleObj>
              </mc:Choice>
              <mc:Fallback>
                <p:oleObj name="think-cell Slide" r:id="rId4" imgW="395" imgH="394" progId="TCLayout.ActiveDocument.1">
                  <p:embed/>
                  <p:pic>
                    <p:nvPicPr>
                      <p:cNvPr id="7" name="Object 6" hidden="1">
                        <a:extLst>
                          <a:ext uri="{FF2B5EF4-FFF2-40B4-BE49-F238E27FC236}">
                            <a16:creationId xmlns:a16="http://schemas.microsoft.com/office/drawing/2014/main" id="{54134513-75B3-9D62-52A2-3A06587C9422}"/>
                          </a:ext>
                        </a:extLst>
                      </p:cNvPr>
                      <p:cNvPicPr/>
                      <p:nvPr/>
                    </p:nvPicPr>
                    <p:blipFill>
                      <a:blip r:embed="rId5"/>
                      <a:stretch>
                        <a:fillRect/>
                      </a:stretch>
                    </p:blipFill>
                    <p:spPr>
                      <a:xfrm>
                        <a:off x="2118" y="2118"/>
                        <a:ext cx="2117" cy="2117"/>
                      </a:xfrm>
                      <a:prstGeom prst="rect">
                        <a:avLst/>
                      </a:prstGeom>
                    </p:spPr>
                  </p:pic>
                </p:oleObj>
              </mc:Fallback>
            </mc:AlternateContent>
          </a:graphicData>
        </a:graphic>
      </p:graphicFrame>
      <p:sp>
        <p:nvSpPr>
          <p:cNvPr id="5" name="Title 4">
            <a:extLst>
              <a:ext uri="{FF2B5EF4-FFF2-40B4-BE49-F238E27FC236}">
                <a16:creationId xmlns:a16="http://schemas.microsoft.com/office/drawing/2014/main" id="{BCC2C4D0-9DD9-8A4E-D4AD-DFFCE05DBE4A}"/>
              </a:ext>
            </a:extLst>
          </p:cNvPr>
          <p:cNvSpPr>
            <a:spLocks noGrp="1"/>
          </p:cNvSpPr>
          <p:nvPr>
            <p:ph type="title"/>
          </p:nvPr>
        </p:nvSpPr>
        <p:spPr>
          <a:xfrm>
            <a:off x="670560" y="355600"/>
            <a:ext cx="10949940" cy="520701"/>
          </a:xfrm>
        </p:spPr>
        <p:txBody>
          <a:bodyPr vert="horz"/>
          <a:lstStyle/>
          <a:p>
            <a:r>
              <a:rPr lang="en-US" dirty="0"/>
              <a:t>Non-adherence increased with pill burden</a:t>
            </a:r>
            <a:br>
              <a:rPr lang="en-US" dirty="0"/>
            </a:br>
            <a:endParaRPr lang="en-US" dirty="0"/>
          </a:p>
        </p:txBody>
      </p:sp>
      <p:graphicFrame>
        <p:nvGraphicFramePr>
          <p:cNvPr id="11" name="Chart 10">
            <a:extLst>
              <a:ext uri="{FF2B5EF4-FFF2-40B4-BE49-F238E27FC236}">
                <a16:creationId xmlns:a16="http://schemas.microsoft.com/office/drawing/2014/main" id="{F41D9DD7-6817-3A5E-07CD-9B73390F94CF}"/>
              </a:ext>
            </a:extLst>
          </p:cNvPr>
          <p:cNvGraphicFramePr/>
          <p:nvPr>
            <p:extLst>
              <p:ext uri="{D42A27DB-BD31-4B8C-83A1-F6EECF244321}">
                <p14:modId xmlns:p14="http://schemas.microsoft.com/office/powerpoint/2010/main" val="1881239653"/>
              </p:ext>
            </p:extLst>
          </p:nvPr>
        </p:nvGraphicFramePr>
        <p:xfrm>
          <a:off x="1108778" y="1331972"/>
          <a:ext cx="6070957" cy="3702094"/>
        </p:xfrm>
        <a:graphic>
          <a:graphicData uri="http://schemas.openxmlformats.org/drawingml/2006/chart">
            <c:chart xmlns:c="http://schemas.openxmlformats.org/drawingml/2006/chart" xmlns:r="http://schemas.openxmlformats.org/officeDocument/2006/relationships" r:id="rId6"/>
          </a:graphicData>
        </a:graphic>
      </p:graphicFrame>
      <p:sp>
        <p:nvSpPr>
          <p:cNvPr id="8" name="Rectangle 7">
            <a:extLst>
              <a:ext uri="{FF2B5EF4-FFF2-40B4-BE49-F238E27FC236}">
                <a16:creationId xmlns:a16="http://schemas.microsoft.com/office/drawing/2014/main" id="{7797448C-800F-8694-CF45-AC5A271694D9}"/>
              </a:ext>
            </a:extLst>
          </p:cNvPr>
          <p:cNvSpPr/>
          <p:nvPr/>
        </p:nvSpPr>
        <p:spPr>
          <a:xfrm rot="16200000">
            <a:off x="-930406" y="2896357"/>
            <a:ext cx="3559079" cy="35714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 of nonadherent individuals</a:t>
            </a:r>
            <a:r>
              <a:rPr kumimoji="0" lang="en-US" sz="1400" b="0" i="0" u="none" strike="noStrike" kern="1200" cap="none" spc="0" normalizeH="0" baseline="30000" noProof="0" dirty="0">
                <a:ln>
                  <a:noFill/>
                </a:ln>
                <a:solidFill>
                  <a:srgbClr val="000000"/>
                </a:solidFill>
                <a:effectLst/>
                <a:uLnTx/>
                <a:uFillTx/>
                <a:latin typeface="Georgia"/>
                <a:ea typeface="+mn-ea"/>
                <a:cs typeface="+mn-cs"/>
              </a:rPr>
              <a:t>*</a:t>
            </a:r>
          </a:p>
        </p:txBody>
      </p:sp>
      <p:sp>
        <p:nvSpPr>
          <p:cNvPr id="9" name="Rectangle 8">
            <a:extLst>
              <a:ext uri="{FF2B5EF4-FFF2-40B4-BE49-F238E27FC236}">
                <a16:creationId xmlns:a16="http://schemas.microsoft.com/office/drawing/2014/main" id="{575BFBF6-E692-B78D-A1B2-7680B734C974}"/>
              </a:ext>
            </a:extLst>
          </p:cNvPr>
          <p:cNvSpPr/>
          <p:nvPr/>
        </p:nvSpPr>
        <p:spPr>
          <a:xfrm>
            <a:off x="1623164" y="4990245"/>
            <a:ext cx="5491480" cy="35714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Number of prescribed antihypertensive medications</a:t>
            </a:r>
            <a:endParaRPr kumimoji="0" lang="en-US" sz="1400" b="0" i="0" u="none" strike="noStrike" kern="1200" cap="none" spc="0" normalizeH="0" baseline="30000" noProof="0" dirty="0">
              <a:ln>
                <a:noFill/>
              </a:ln>
              <a:solidFill>
                <a:srgbClr val="000000"/>
              </a:solidFill>
              <a:effectLst/>
              <a:uLnTx/>
              <a:uFillTx/>
              <a:latin typeface="Georgia"/>
              <a:ea typeface="+mn-ea"/>
              <a:cs typeface="+mn-cs"/>
            </a:endParaRPr>
          </a:p>
        </p:txBody>
      </p:sp>
      <p:cxnSp>
        <p:nvCxnSpPr>
          <p:cNvPr id="28" name="Straight Connector 27">
            <a:extLst>
              <a:ext uri="{FF2B5EF4-FFF2-40B4-BE49-F238E27FC236}">
                <a16:creationId xmlns:a16="http://schemas.microsoft.com/office/drawing/2014/main" id="{93657EA5-72F1-15CE-7FE8-D13C6406FDD0}"/>
              </a:ext>
            </a:extLst>
          </p:cNvPr>
          <p:cNvCxnSpPr>
            <a:cxnSpLocks/>
          </p:cNvCxnSpPr>
          <p:nvPr/>
        </p:nvCxnSpPr>
        <p:spPr>
          <a:xfrm>
            <a:off x="7642708" y="1440180"/>
            <a:ext cx="0" cy="406908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9" name="Group 38">
            <a:extLst>
              <a:ext uri="{FF2B5EF4-FFF2-40B4-BE49-F238E27FC236}">
                <a16:creationId xmlns:a16="http://schemas.microsoft.com/office/drawing/2014/main" id="{040B5CE4-22DA-3E4C-7773-3A3B2E8732DE}"/>
              </a:ext>
            </a:extLst>
          </p:cNvPr>
          <p:cNvGrpSpPr/>
          <p:nvPr/>
        </p:nvGrpSpPr>
        <p:grpSpPr>
          <a:xfrm>
            <a:off x="7393899" y="3236308"/>
            <a:ext cx="503387" cy="503387"/>
            <a:chOff x="5561714" y="2356457"/>
            <a:chExt cx="338608" cy="338608"/>
          </a:xfrm>
        </p:grpSpPr>
        <p:sp>
          <p:nvSpPr>
            <p:cNvPr id="29" name="Partial Circle 28">
              <a:extLst>
                <a:ext uri="{FF2B5EF4-FFF2-40B4-BE49-F238E27FC236}">
                  <a16:creationId xmlns:a16="http://schemas.microsoft.com/office/drawing/2014/main" id="{4C0BE873-D6E7-B934-7442-A7189982DB6A}"/>
                </a:ext>
              </a:extLst>
            </p:cNvPr>
            <p:cNvSpPr/>
            <p:nvPr/>
          </p:nvSpPr>
          <p:spPr>
            <a:xfrm flipV="1">
              <a:off x="5561714" y="2356457"/>
              <a:ext cx="338608" cy="338608"/>
            </a:xfrm>
            <a:prstGeom prst="pie">
              <a:avLst>
                <a:gd name="adj1" fmla="val 5400000"/>
                <a:gd name="adj2" fmla="val 1620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tIns="48000" rIns="96000" bIns="9600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3200" b="1" i="0" u="none" strike="noStrike" kern="1200" cap="none" spc="0" normalizeH="0" baseline="0" noProof="0">
                <a:ln>
                  <a:noFill/>
                </a:ln>
                <a:solidFill>
                  <a:prstClr val="white"/>
                </a:solidFill>
                <a:effectLst/>
                <a:uLnTx/>
                <a:uFillTx/>
                <a:latin typeface="Calibri"/>
                <a:ea typeface="+mn-ea"/>
                <a:cs typeface="+mn-cs"/>
              </a:endParaRPr>
            </a:p>
          </p:txBody>
        </p:sp>
        <p:grpSp>
          <p:nvGrpSpPr>
            <p:cNvPr id="30" name="Group 29">
              <a:extLst>
                <a:ext uri="{FF2B5EF4-FFF2-40B4-BE49-F238E27FC236}">
                  <a16:creationId xmlns:a16="http://schemas.microsoft.com/office/drawing/2014/main" id="{55E0337E-3823-8CC6-1CE1-EF2348B5349B}"/>
                </a:ext>
              </a:extLst>
            </p:cNvPr>
            <p:cNvGrpSpPr/>
            <p:nvPr/>
          </p:nvGrpSpPr>
          <p:grpSpPr>
            <a:xfrm>
              <a:off x="5600254" y="2394997"/>
              <a:ext cx="261528" cy="261528"/>
              <a:chOff x="4397340" y="2384425"/>
              <a:chExt cx="349320" cy="349320"/>
            </a:xfrm>
          </p:grpSpPr>
          <p:sp>
            <p:nvSpPr>
              <p:cNvPr id="31" name="Oval 30">
                <a:extLst>
                  <a:ext uri="{FF2B5EF4-FFF2-40B4-BE49-F238E27FC236}">
                    <a16:creationId xmlns:a16="http://schemas.microsoft.com/office/drawing/2014/main" id="{ABDDEE55-B37B-3F66-63E1-E39B7B244386}"/>
                  </a:ext>
                </a:extLst>
              </p:cNvPr>
              <p:cNvSpPr/>
              <p:nvPr/>
            </p:nvSpPr>
            <p:spPr>
              <a:xfrm flipV="1">
                <a:off x="4397340" y="2384425"/>
                <a:ext cx="349320" cy="34932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48000" rIns="96000" bIns="9600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3200" b="1" i="0" u="none" strike="noStrike" kern="1200" cap="none" spc="0" normalizeH="0" baseline="0" noProof="0">
                  <a:ln>
                    <a:noFill/>
                  </a:ln>
                  <a:solidFill>
                    <a:prstClr val="white"/>
                  </a:solidFill>
                  <a:effectLst/>
                  <a:uLnTx/>
                  <a:uFillTx/>
                  <a:latin typeface="Calibri"/>
                  <a:ea typeface="+mn-ea"/>
                  <a:cs typeface="+mn-cs"/>
                </a:endParaRPr>
              </a:p>
            </p:txBody>
          </p:sp>
          <p:sp>
            <p:nvSpPr>
              <p:cNvPr id="32" name="Arrow: Chevron 31">
                <a:extLst>
                  <a:ext uri="{FF2B5EF4-FFF2-40B4-BE49-F238E27FC236}">
                    <a16:creationId xmlns:a16="http://schemas.microsoft.com/office/drawing/2014/main" id="{F0C563B3-89D3-1C85-BE04-0566395C7EAD}"/>
                  </a:ext>
                </a:extLst>
              </p:cNvPr>
              <p:cNvSpPr/>
              <p:nvPr/>
            </p:nvSpPr>
            <p:spPr>
              <a:xfrm>
                <a:off x="4507487" y="2454351"/>
                <a:ext cx="138522" cy="209474"/>
              </a:xfrm>
              <a:prstGeom prst="chevron">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grpSp>
      </p:grpSp>
      <p:sp>
        <p:nvSpPr>
          <p:cNvPr id="3" name="Rectangle 2">
            <a:extLst>
              <a:ext uri="{FF2B5EF4-FFF2-40B4-BE49-F238E27FC236}">
                <a16:creationId xmlns:a16="http://schemas.microsoft.com/office/drawing/2014/main" id="{524779BB-8403-8C5E-5E01-95A2B609F4C0}"/>
              </a:ext>
            </a:extLst>
          </p:cNvPr>
          <p:cNvSpPr/>
          <p:nvPr/>
        </p:nvSpPr>
        <p:spPr>
          <a:xfrm>
            <a:off x="8115685" y="2240640"/>
            <a:ext cx="4076316" cy="3283860"/>
          </a:xfrm>
          <a:prstGeom prst="rect">
            <a:avLst/>
          </a:prstGeom>
          <a:solidFill>
            <a:schemeClr val="bg1">
              <a:lumMod val="85000"/>
            </a:schemeClr>
          </a:solidFill>
          <a:ln>
            <a:noFill/>
          </a:ln>
        </p:spPr>
        <p:txBody>
          <a:bodyPr lIns="0" tIns="0" rIns="0" bIns="0" anchor="ctr"/>
          <a:lstStyle/>
          <a:p>
            <a:pPr marL="0" lvl="1" algn="ctr" defTabSz="1219170">
              <a:spcBef>
                <a:spcPts val="800"/>
              </a:spcBef>
            </a:pPr>
            <a:endParaRPr lang="en-US" sz="2400" b="1">
              <a:solidFill>
                <a:prstClr val="white"/>
              </a:solidFill>
              <a:latin typeface="Calibri"/>
            </a:endParaRPr>
          </a:p>
        </p:txBody>
      </p:sp>
      <p:pic>
        <p:nvPicPr>
          <p:cNvPr id="14" name="Picture 13">
            <a:extLst>
              <a:ext uri="{FF2B5EF4-FFF2-40B4-BE49-F238E27FC236}">
                <a16:creationId xmlns:a16="http://schemas.microsoft.com/office/drawing/2014/main" id="{40317E8E-196A-8C17-0A93-48181BC49FFA}"/>
              </a:ext>
            </a:extLst>
          </p:cNvPr>
          <p:cNvPicPr>
            <a:picLocks noChangeAspect="1"/>
          </p:cNvPicPr>
          <p:nvPr/>
        </p:nvPicPr>
        <p:blipFill rotWithShape="1">
          <a:blip r:embed="rId7">
            <a:clrChange>
              <a:clrFrom>
                <a:srgbClr val="FFFFFF"/>
              </a:clrFrom>
              <a:clrTo>
                <a:srgbClr val="FFFFFF">
                  <a:alpha val="0"/>
                </a:srgbClr>
              </a:clrTo>
            </a:clrChange>
          </a:blip>
          <a:srcRect t="15128" r="71958"/>
          <a:stretch/>
        </p:blipFill>
        <p:spPr>
          <a:xfrm>
            <a:off x="8691007" y="1542585"/>
            <a:ext cx="760993" cy="510155"/>
          </a:xfrm>
          <a:prstGeom prst="rect">
            <a:avLst/>
          </a:prstGeom>
        </p:spPr>
      </p:pic>
      <p:sp>
        <p:nvSpPr>
          <p:cNvPr id="15" name="TextBox 14">
            <a:extLst>
              <a:ext uri="{FF2B5EF4-FFF2-40B4-BE49-F238E27FC236}">
                <a16:creationId xmlns:a16="http://schemas.microsoft.com/office/drawing/2014/main" id="{3BCAE199-12EC-CD6B-1EE7-A25E01D9D156}"/>
              </a:ext>
            </a:extLst>
          </p:cNvPr>
          <p:cNvSpPr txBox="1"/>
          <p:nvPr/>
        </p:nvSpPr>
        <p:spPr>
          <a:xfrm>
            <a:off x="9577155" y="1643563"/>
            <a:ext cx="308199" cy="308199"/>
          </a:xfrm>
          <a:prstGeom prst="ellipse">
            <a:avLst/>
          </a:prstGeom>
          <a:gradFill flip="none" rotWithShape="1">
            <a:gsLst>
              <a:gs pos="0">
                <a:schemeClr val="accent3"/>
              </a:gs>
              <a:gs pos="100000">
                <a:schemeClr val="accent2"/>
              </a:gs>
            </a:gsLst>
            <a:lin ang="0" scaled="1"/>
            <a:tileRect/>
          </a:gradFill>
          <a:ln>
            <a:noFill/>
          </a:ln>
        </p:spPr>
        <p:txBody>
          <a:bodyPr lIns="0" tIns="0" rIns="0" bIns="36576" anchor="ctr" anchorCtr="0"/>
          <a:lstStyle>
            <a:defPPr>
              <a:defRPr lang="en-US"/>
            </a:defPPr>
            <a:lvl1pPr algn="ctr">
              <a:defRPr sz="1200" b="1">
                <a:solidFill>
                  <a:schemeClr val="bg1"/>
                </a:solidFill>
              </a:defRPr>
            </a:lvl1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AU" sz="3733" b="1" i="0" u="none" strike="noStrike" kern="1200" cap="none" spc="0" normalizeH="0" baseline="0" noProof="0" dirty="0">
                <a:ln>
                  <a:noFill/>
                </a:ln>
                <a:solidFill>
                  <a:schemeClr val="bg1">
                    <a:lumMod val="95000"/>
                  </a:schemeClr>
                </a:solidFill>
                <a:effectLst/>
                <a:uLnTx/>
                <a:uFillTx/>
                <a:latin typeface="Calibri"/>
                <a:ea typeface="+mn-ea"/>
                <a:cs typeface="+mn-cs"/>
              </a:rPr>
              <a:t>+</a:t>
            </a:r>
            <a:endParaRPr kumimoji="0" lang="en-GB" sz="3733" b="1" i="0" u="none" strike="noStrike" kern="1200" cap="none" spc="0" normalizeH="0" baseline="0" noProof="0" dirty="0">
              <a:ln>
                <a:noFill/>
              </a:ln>
              <a:solidFill>
                <a:schemeClr val="bg1">
                  <a:lumMod val="95000"/>
                </a:schemeClr>
              </a:solidFill>
              <a:effectLst/>
              <a:uLnTx/>
              <a:uFillTx/>
              <a:latin typeface="Calibri"/>
              <a:ea typeface="+mn-ea"/>
              <a:cs typeface="+mn-cs"/>
            </a:endParaRPr>
          </a:p>
        </p:txBody>
      </p:sp>
      <p:sp>
        <p:nvSpPr>
          <p:cNvPr id="16" name="TextBox 15">
            <a:extLst>
              <a:ext uri="{FF2B5EF4-FFF2-40B4-BE49-F238E27FC236}">
                <a16:creationId xmlns:a16="http://schemas.microsoft.com/office/drawing/2014/main" id="{B50AA5C0-B4A9-E18B-5364-A361B9FCDBE6}"/>
              </a:ext>
            </a:extLst>
          </p:cNvPr>
          <p:cNvSpPr txBox="1"/>
          <p:nvPr/>
        </p:nvSpPr>
        <p:spPr>
          <a:xfrm>
            <a:off x="10520913" y="1643563"/>
            <a:ext cx="308199" cy="308199"/>
          </a:xfrm>
          <a:prstGeom prst="ellipse">
            <a:avLst/>
          </a:prstGeom>
          <a:gradFill flip="none" rotWithShape="1">
            <a:gsLst>
              <a:gs pos="0">
                <a:schemeClr val="accent3"/>
              </a:gs>
              <a:gs pos="100000">
                <a:schemeClr val="accent2"/>
              </a:gs>
            </a:gsLst>
            <a:lin ang="0" scaled="1"/>
            <a:tileRect/>
          </a:gradFill>
          <a:ln>
            <a:noFill/>
          </a:ln>
        </p:spPr>
        <p:txBody>
          <a:bodyPr lIns="0" tIns="0" rIns="0" bIns="36576" anchor="ctr"/>
          <a:lstStyle>
            <a:defPPr>
              <a:defRPr lang="en-US"/>
            </a:defPPr>
            <a:lvl1pPr algn="ctr">
              <a:defRPr sz="1200" b="1">
                <a:solidFill>
                  <a:schemeClr val="bg1"/>
                </a:solidFill>
              </a:defRPr>
            </a:lvl1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AU" sz="3733" b="1" i="0" u="none" strike="noStrike" kern="1200" cap="none" spc="0" normalizeH="0" baseline="0" noProof="0" dirty="0">
                <a:ln>
                  <a:noFill/>
                </a:ln>
                <a:solidFill>
                  <a:schemeClr val="bg1">
                    <a:lumMod val="95000"/>
                  </a:schemeClr>
                </a:solidFill>
                <a:effectLst/>
                <a:uLnTx/>
                <a:uFillTx/>
                <a:latin typeface="Calibri"/>
                <a:ea typeface="+mn-ea"/>
                <a:cs typeface="+mn-cs"/>
              </a:rPr>
              <a:t>=</a:t>
            </a:r>
            <a:endParaRPr kumimoji="0" lang="en-GB" sz="3733" b="1" i="0" u="none" strike="noStrike" kern="1200" cap="none" spc="0" normalizeH="0" baseline="0" noProof="0" dirty="0">
              <a:ln>
                <a:noFill/>
              </a:ln>
              <a:solidFill>
                <a:schemeClr val="bg1">
                  <a:lumMod val="95000"/>
                </a:schemeClr>
              </a:solidFill>
              <a:effectLst/>
              <a:uLnTx/>
              <a:uFillTx/>
              <a:latin typeface="Calibri"/>
              <a:ea typeface="+mn-ea"/>
              <a:cs typeface="+mn-cs"/>
            </a:endParaRPr>
          </a:p>
        </p:txBody>
      </p:sp>
      <p:pic>
        <p:nvPicPr>
          <p:cNvPr id="17" name="Picture 16">
            <a:extLst>
              <a:ext uri="{FF2B5EF4-FFF2-40B4-BE49-F238E27FC236}">
                <a16:creationId xmlns:a16="http://schemas.microsoft.com/office/drawing/2014/main" id="{21A9C63B-A7BC-9E78-ACBD-B0EA7BAC32A5}"/>
              </a:ext>
            </a:extLst>
          </p:cNvPr>
          <p:cNvPicPr>
            <a:picLocks noChangeAspect="1"/>
          </p:cNvPicPr>
          <p:nvPr/>
        </p:nvPicPr>
        <p:blipFill rotWithShape="1">
          <a:blip r:embed="rId7">
            <a:clrChange>
              <a:clrFrom>
                <a:srgbClr val="FFFFFF"/>
              </a:clrFrom>
              <a:clrTo>
                <a:srgbClr val="FFFFFF">
                  <a:alpha val="0"/>
                </a:srgbClr>
              </a:clrTo>
            </a:clrChange>
          </a:blip>
          <a:srcRect l="45392" t="15128" r="40411"/>
          <a:stretch/>
        </p:blipFill>
        <p:spPr>
          <a:xfrm>
            <a:off x="10010509" y="1542585"/>
            <a:ext cx="385249" cy="510155"/>
          </a:xfrm>
          <a:prstGeom prst="rect">
            <a:avLst/>
          </a:prstGeom>
        </p:spPr>
      </p:pic>
      <p:pic>
        <p:nvPicPr>
          <p:cNvPr id="18" name="Picture 17">
            <a:extLst>
              <a:ext uri="{FF2B5EF4-FFF2-40B4-BE49-F238E27FC236}">
                <a16:creationId xmlns:a16="http://schemas.microsoft.com/office/drawing/2014/main" id="{55A52AE1-A432-E941-29BD-96A55E5AC994}"/>
              </a:ext>
            </a:extLst>
          </p:cNvPr>
          <p:cNvPicPr>
            <a:picLocks noChangeAspect="1"/>
          </p:cNvPicPr>
          <p:nvPr/>
        </p:nvPicPr>
        <p:blipFill rotWithShape="1">
          <a:blip r:embed="rId7">
            <a:clrChange>
              <a:clrFrom>
                <a:srgbClr val="FFFFFF"/>
              </a:clrFrom>
              <a:clrTo>
                <a:srgbClr val="FFFFFF">
                  <a:alpha val="0"/>
                </a:srgbClr>
              </a:clrTo>
            </a:clrChange>
          </a:blip>
          <a:srcRect l="79109" t="15128" r="-11"/>
          <a:stretch/>
        </p:blipFill>
        <p:spPr>
          <a:xfrm>
            <a:off x="10954268" y="1542585"/>
            <a:ext cx="567173" cy="510155"/>
          </a:xfrm>
          <a:prstGeom prst="rect">
            <a:avLst/>
          </a:prstGeom>
        </p:spPr>
      </p:pic>
      <p:sp>
        <p:nvSpPr>
          <p:cNvPr id="21" name="Rectangle 20">
            <a:extLst>
              <a:ext uri="{FF2B5EF4-FFF2-40B4-BE49-F238E27FC236}">
                <a16:creationId xmlns:a16="http://schemas.microsoft.com/office/drawing/2014/main" id="{5439180A-7B65-D73D-19C3-92A7072978C5}"/>
              </a:ext>
            </a:extLst>
          </p:cNvPr>
          <p:cNvSpPr>
            <a:spLocks/>
          </p:cNvSpPr>
          <p:nvPr/>
        </p:nvSpPr>
        <p:spPr>
          <a:xfrm>
            <a:off x="8381298" y="2339303"/>
            <a:ext cx="3239202" cy="66697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2192" rIns="0" rtlCol="0" anchor="t">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867" b="0" i="0" u="none" strike="noStrike" kern="1200" cap="none" spc="0" normalizeH="0" baseline="0" noProof="0" dirty="0">
                <a:ln>
                  <a:noFill/>
                </a:ln>
                <a:solidFill>
                  <a:srgbClr val="000000"/>
                </a:solidFill>
                <a:effectLst/>
                <a:uLnTx/>
                <a:uFillTx/>
                <a:latin typeface="Georgia"/>
                <a:ea typeface="+mn-ea"/>
                <a:cs typeface="+mn-cs"/>
              </a:rPr>
              <a:t>Going from 2 to 3 medications doubled non-adherence</a:t>
            </a:r>
          </a:p>
        </p:txBody>
      </p:sp>
      <p:sp>
        <p:nvSpPr>
          <p:cNvPr id="22" name="Rectangle 21">
            <a:extLst>
              <a:ext uri="{FF2B5EF4-FFF2-40B4-BE49-F238E27FC236}">
                <a16:creationId xmlns:a16="http://schemas.microsoft.com/office/drawing/2014/main" id="{A9994598-F0B5-64DE-EBF5-A3AABF2C6CD8}"/>
              </a:ext>
            </a:extLst>
          </p:cNvPr>
          <p:cNvSpPr>
            <a:spLocks/>
          </p:cNvSpPr>
          <p:nvPr/>
        </p:nvSpPr>
        <p:spPr>
          <a:xfrm>
            <a:off x="8381298" y="3383454"/>
            <a:ext cx="3194945" cy="66697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2192" rIns="0" rtlCol="0" anchor="t">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867" b="0" i="0" u="none" strike="noStrike" kern="1200" cap="none" spc="0" normalizeH="0" baseline="0" noProof="0" dirty="0">
                <a:ln>
                  <a:noFill/>
                </a:ln>
                <a:solidFill>
                  <a:srgbClr val="000000"/>
                </a:solidFill>
                <a:effectLst/>
                <a:uLnTx/>
                <a:uFillTx/>
                <a:latin typeface="Georgia"/>
                <a:ea typeface="+mn-ea"/>
                <a:cs typeface="+mn-cs"/>
              </a:rPr>
              <a:t>Patients on 5 medications are nearly 50% non-adherent</a:t>
            </a:r>
          </a:p>
        </p:txBody>
      </p:sp>
      <p:sp>
        <p:nvSpPr>
          <p:cNvPr id="23" name="Rectangle 22">
            <a:extLst>
              <a:ext uri="{FF2B5EF4-FFF2-40B4-BE49-F238E27FC236}">
                <a16:creationId xmlns:a16="http://schemas.microsoft.com/office/drawing/2014/main" id="{571C448A-F73E-83EA-46B6-430ED4820645}"/>
              </a:ext>
            </a:extLst>
          </p:cNvPr>
          <p:cNvSpPr>
            <a:spLocks/>
          </p:cNvSpPr>
          <p:nvPr/>
        </p:nvSpPr>
        <p:spPr>
          <a:xfrm>
            <a:off x="8381298" y="4427606"/>
            <a:ext cx="3194945" cy="95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2192" rIns="0" rtlCol="0" anchor="t">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867" b="0" i="0" u="none" strike="noStrike" kern="1200" cap="none" spc="0" normalizeH="0" baseline="0" noProof="0" dirty="0">
                <a:ln>
                  <a:noFill/>
                </a:ln>
                <a:solidFill>
                  <a:srgbClr val="000000"/>
                </a:solidFill>
                <a:effectLst/>
                <a:uLnTx/>
                <a:uFillTx/>
                <a:latin typeface="Georgia"/>
                <a:ea typeface="+mn-ea"/>
                <a:cs typeface="+mn-cs"/>
              </a:rPr>
              <a:t>Majority of patients prescribed 6+ medications were non-adherent</a:t>
            </a:r>
          </a:p>
        </p:txBody>
      </p:sp>
      <p:cxnSp>
        <p:nvCxnSpPr>
          <p:cNvPr id="24" name="Straight Connector 23">
            <a:extLst>
              <a:ext uri="{FF2B5EF4-FFF2-40B4-BE49-F238E27FC236}">
                <a16:creationId xmlns:a16="http://schemas.microsoft.com/office/drawing/2014/main" id="{029A3358-AF20-8EA2-B1C4-554D1FA2C08D}"/>
              </a:ext>
            </a:extLst>
          </p:cNvPr>
          <p:cNvCxnSpPr>
            <a:cxnSpLocks/>
          </p:cNvCxnSpPr>
          <p:nvPr/>
        </p:nvCxnSpPr>
        <p:spPr>
          <a:xfrm>
            <a:off x="8407400" y="3194867"/>
            <a:ext cx="3168843"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BED97A08-08DF-BA36-B5DA-E41BD31AA482}"/>
              </a:ext>
            </a:extLst>
          </p:cNvPr>
          <p:cNvCxnSpPr>
            <a:cxnSpLocks/>
          </p:cNvCxnSpPr>
          <p:nvPr/>
        </p:nvCxnSpPr>
        <p:spPr>
          <a:xfrm>
            <a:off x="8407400" y="4239018"/>
            <a:ext cx="3168843"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25" name="Arc 24">
            <a:extLst>
              <a:ext uri="{FF2B5EF4-FFF2-40B4-BE49-F238E27FC236}">
                <a16:creationId xmlns:a16="http://schemas.microsoft.com/office/drawing/2014/main" id="{3E6B629B-6063-44BF-7EBF-054776A7D757}"/>
              </a:ext>
            </a:extLst>
          </p:cNvPr>
          <p:cNvSpPr/>
          <p:nvPr/>
        </p:nvSpPr>
        <p:spPr>
          <a:xfrm flipH="1">
            <a:off x="8157766" y="1440009"/>
            <a:ext cx="882384" cy="564181"/>
          </a:xfrm>
          <a:prstGeom prst="arc">
            <a:avLst>
              <a:gd name="adj1" fmla="val 11095338"/>
              <a:gd name="adj2" fmla="val 21239807"/>
            </a:avLst>
          </a:prstGeom>
          <a:ln>
            <a:solidFill>
              <a:schemeClr val="bg1">
                <a:lumMod val="50000"/>
              </a:schemeClr>
            </a:solidFill>
            <a:headEnd type="triangle"/>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2" name="Text Placeholder 7">
            <a:extLst>
              <a:ext uri="{FF2B5EF4-FFF2-40B4-BE49-F238E27FC236}">
                <a16:creationId xmlns:a16="http://schemas.microsoft.com/office/drawing/2014/main" id="{B0194344-501E-43DC-FCC5-85069641C3B4}"/>
              </a:ext>
            </a:extLst>
          </p:cNvPr>
          <p:cNvSpPr txBox="1">
            <a:spLocks/>
          </p:cNvSpPr>
          <p:nvPr/>
        </p:nvSpPr>
        <p:spPr>
          <a:xfrm>
            <a:off x="670560" y="6125468"/>
            <a:ext cx="10035538"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defTabSz="1219170">
              <a:spcBef>
                <a:spcPts val="267"/>
              </a:spcBef>
            </a:pPr>
            <a:r>
              <a:rPr lang="en-US" sz="1050" dirty="0">
                <a:solidFill>
                  <a:srgbClr val="000000">
                    <a:lumMod val="65000"/>
                    <a:lumOff val="35000"/>
                  </a:srgbClr>
                </a:solidFill>
                <a:latin typeface="+mj-lt"/>
              </a:rPr>
              <a:t>Adapted from Gupta Pankaj, Patel Prashanth, et al. Biochemical Screening for Nonadherence is associated with blood pressure reduction and improvement in adherence. Hypertension. 2017;70:1042-1048</a:t>
            </a:r>
          </a:p>
        </p:txBody>
      </p:sp>
      <p:sp>
        <p:nvSpPr>
          <p:cNvPr id="12" name="TextBox 11">
            <a:extLst>
              <a:ext uri="{FF2B5EF4-FFF2-40B4-BE49-F238E27FC236}">
                <a16:creationId xmlns:a16="http://schemas.microsoft.com/office/drawing/2014/main" id="{BD5FE563-66F1-2214-578E-A75CC7AE1274}"/>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a:solidFill>
                  <a:srgbClr val="595959"/>
                </a:solidFill>
              </a:rPr>
              <a:t>GLO2246865</a:t>
            </a:r>
          </a:p>
        </p:txBody>
      </p:sp>
    </p:spTree>
    <p:extLst>
      <p:ext uri="{BB962C8B-B14F-4D97-AF65-F5344CB8AC3E}">
        <p14:creationId xmlns:p14="http://schemas.microsoft.com/office/powerpoint/2010/main" val="3239170792"/>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FB49E77-10C7-56A1-BD74-F073CF017D94}"/>
            </a:ext>
          </a:extLst>
        </p:cNvPr>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47688CA-8899-D172-2CEF-B1860E218316}"/>
              </a:ext>
            </a:extLst>
          </p:cNvPr>
          <p:cNvGraphicFramePr>
            <a:graphicFrameLocks noChangeAspect="1"/>
          </p:cNvGraphicFramePr>
          <p:nvPr>
            <p:custDataLst>
              <p:tags r:id="rId1"/>
            </p:custDataLst>
            <p:extLst>
              <p:ext uri="{D42A27DB-BD31-4B8C-83A1-F6EECF244321}">
                <p14:modId xmlns:p14="http://schemas.microsoft.com/office/powerpoint/2010/main" val="97155974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4" progId="TCLayout.ActiveDocument.1">
                  <p:embed/>
                </p:oleObj>
              </mc:Choice>
              <mc:Fallback>
                <p:oleObj name="think-cell Slide" r:id="rId4" imgW="395" imgH="394" progId="TCLayout.ActiveDocument.1">
                  <p:embed/>
                  <p:pic>
                    <p:nvPicPr>
                      <p:cNvPr id="5" name="think-cell data - do not delete" hidden="1">
                        <a:extLst>
                          <a:ext uri="{FF2B5EF4-FFF2-40B4-BE49-F238E27FC236}">
                            <a16:creationId xmlns:a16="http://schemas.microsoft.com/office/drawing/2014/main" id="{B47688CA-8899-D172-2CEF-B1860E218316}"/>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8ECEB690-BDAE-ED66-2680-4022AF28AAA9}"/>
              </a:ext>
            </a:extLst>
          </p:cNvPr>
          <p:cNvSpPr>
            <a:spLocks noGrp="1"/>
          </p:cNvSpPr>
          <p:nvPr>
            <p:ph type="title"/>
          </p:nvPr>
        </p:nvSpPr>
        <p:spPr/>
        <p:txBody>
          <a:bodyPr vert="horz"/>
          <a:lstStyle/>
          <a:p>
            <a:r>
              <a:rPr lang="en-US" dirty="0"/>
              <a:t>Risk factors for non-adherence to oral antineoplastic therapies (3/7)</a:t>
            </a:r>
          </a:p>
        </p:txBody>
      </p:sp>
      <p:sp>
        <p:nvSpPr>
          <p:cNvPr id="8" name="Text Placeholder 5">
            <a:extLst>
              <a:ext uri="{FF2B5EF4-FFF2-40B4-BE49-F238E27FC236}">
                <a16:creationId xmlns:a16="http://schemas.microsoft.com/office/drawing/2014/main" id="{BAE03FCB-8C10-7899-7636-487C4D5C010F}"/>
              </a:ext>
            </a:extLst>
          </p:cNvPr>
          <p:cNvSpPr txBox="1">
            <a:spLocks/>
          </p:cNvSpPr>
          <p:nvPr/>
        </p:nvSpPr>
        <p:spPr>
          <a:xfrm>
            <a:off x="669925" y="1462580"/>
            <a:ext cx="7743152" cy="362566"/>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Health risks and perceptions factors</a:t>
            </a:r>
          </a:p>
        </p:txBody>
      </p:sp>
      <p:sp>
        <p:nvSpPr>
          <p:cNvPr id="9" name="Text Placeholder 5">
            <a:extLst>
              <a:ext uri="{FF2B5EF4-FFF2-40B4-BE49-F238E27FC236}">
                <a16:creationId xmlns:a16="http://schemas.microsoft.com/office/drawing/2014/main" id="{E4E28952-4E9C-45F6-4B68-23D446787BD7}"/>
              </a:ext>
            </a:extLst>
          </p:cNvPr>
          <p:cNvSpPr txBox="1">
            <a:spLocks/>
          </p:cNvSpPr>
          <p:nvPr/>
        </p:nvSpPr>
        <p:spPr>
          <a:xfrm>
            <a:off x="669925" y="1825146"/>
            <a:ext cx="7609680" cy="4010343"/>
          </a:xfrm>
          <a:prstGeom prst="rect">
            <a:avLst/>
          </a:prstGeom>
          <a:solidFill>
            <a:schemeClr val="bg1">
              <a:lumMod val="85000"/>
            </a:schemeClr>
          </a:solidFill>
          <a:ln>
            <a:noFill/>
          </a:ln>
        </p:spPr>
        <p:txBody>
          <a:bodyPr lIns="121920" tIns="0" rIns="121920"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endParaRPr kumimoji="0" lang="en-US" sz="18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pic>
        <p:nvPicPr>
          <p:cNvPr id="10" name="Picture 9" descr="A doctor and a patient looking at a file&#10;&#10;Description automatically generated with low confidence">
            <a:extLst>
              <a:ext uri="{FF2B5EF4-FFF2-40B4-BE49-F238E27FC236}">
                <a16:creationId xmlns:a16="http://schemas.microsoft.com/office/drawing/2014/main" id="{4EEB050C-1B3F-E336-13D2-96F6DC53179E}"/>
              </a:ext>
            </a:extLst>
          </p:cNvPr>
          <p:cNvPicPr>
            <a:picLocks noChangeAspect="1"/>
          </p:cNvPicPr>
          <p:nvPr/>
        </p:nvPicPr>
        <p:blipFill rotWithShape="1">
          <a:blip r:embed="rId6" cstate="hqprint">
            <a:extLst>
              <a:ext uri="{28A0092B-C50C-407E-A947-70E740481C1C}">
                <a14:useLocalDpi xmlns:a14="http://schemas.microsoft.com/office/drawing/2010/main"/>
              </a:ext>
            </a:extLst>
          </a:blip>
          <a:srcRect/>
          <a:stretch/>
        </p:blipFill>
        <p:spPr>
          <a:xfrm>
            <a:off x="8279605" y="1462581"/>
            <a:ext cx="3328195" cy="4372910"/>
          </a:xfrm>
          <a:prstGeom prst="rect">
            <a:avLst/>
          </a:prstGeom>
        </p:spPr>
      </p:pic>
      <p:sp>
        <p:nvSpPr>
          <p:cNvPr id="11" name="Text Placeholder 5">
            <a:extLst>
              <a:ext uri="{FF2B5EF4-FFF2-40B4-BE49-F238E27FC236}">
                <a16:creationId xmlns:a16="http://schemas.microsoft.com/office/drawing/2014/main" id="{38FFBB18-1B67-48FA-BF62-1538D0C778CC}"/>
              </a:ext>
            </a:extLst>
          </p:cNvPr>
          <p:cNvSpPr txBox="1">
            <a:spLocks/>
          </p:cNvSpPr>
          <p:nvPr/>
        </p:nvSpPr>
        <p:spPr>
          <a:xfrm>
            <a:off x="8279605" y="5472924"/>
            <a:ext cx="3328195" cy="362566"/>
          </a:xfrm>
          <a:prstGeom prst="rect">
            <a:avLst/>
          </a:prstGeom>
          <a:gradFill flip="none" rotWithShape="1">
            <a:gsLst>
              <a:gs pos="0">
                <a:schemeClr val="accent3"/>
              </a:gs>
              <a:gs pos="100000">
                <a:schemeClr val="accent2"/>
              </a:gs>
            </a:gsLst>
            <a:lin ang="0" scaled="1"/>
            <a:tileRect/>
          </a:gradFill>
          <a:ln>
            <a:noFill/>
          </a:ln>
        </p:spPr>
        <p:txBody>
          <a:bodyPr lIns="121920" anchor="ctr"/>
          <a:lstStyle>
            <a:defPPr>
              <a:defRPr lang="en-US"/>
            </a:defPPr>
            <a:lvl1pPr marR="0" lvl="0" indent="0" defTabSz="1219170" fontAlgn="auto">
              <a:lnSpc>
                <a:spcPct val="100000"/>
              </a:lnSpc>
              <a:spcBef>
                <a:spcPts val="800"/>
              </a:spcBef>
              <a:spcAft>
                <a:spcPts val="0"/>
              </a:spcAft>
              <a:buClrTx/>
              <a:buSzTx/>
              <a:buFont typeface="Arial" panose="020B0604020202020204" pitchFamily="34" charset="0"/>
              <a:buNone/>
              <a:tabLst/>
              <a:defRPr kumimoji="0" sz="2000" b="1" i="0" u="none" strike="noStrike" cap="all" spc="0" normalizeH="0" baseline="0">
                <a:ln>
                  <a:noFill/>
                </a:ln>
                <a:solidFill>
                  <a:prstClr val="white"/>
                </a:solidFill>
                <a:effectLst/>
                <a:uLnTx/>
                <a:uFillTx/>
                <a:latin typeface="+mj-lt"/>
                <a:cs typeface="Calibri" panose="020F0502020204030204" pitchFamily="34" charset="0"/>
              </a:defRPr>
            </a:lvl1pPr>
            <a:lvl2pPr marL="169863" indent="-169863">
              <a:lnSpc>
                <a:spcPct val="100000"/>
              </a:lnSpc>
              <a:spcBef>
                <a:spcPts val="600"/>
              </a:spcBef>
              <a:buFont typeface="Arial" panose="020B0604020202020204" pitchFamily="34" charset="0"/>
              <a:buChar char="•"/>
              <a:defRPr sz="1400" b="0">
                <a:latin typeface="+mj-lt"/>
              </a:defRPr>
            </a:lvl2pPr>
            <a:lvl3pPr marL="400050" indent="-171450">
              <a:lnSpc>
                <a:spcPct val="100000"/>
              </a:lnSpc>
              <a:spcBef>
                <a:spcPts val="600"/>
              </a:spcBef>
              <a:buFont typeface="Arial" panose="020B0604020202020204" pitchFamily="34" charset="0"/>
              <a:buChar char="–"/>
              <a:defRPr sz="1200" b="0">
                <a:latin typeface="+mj-lt"/>
              </a:defRPr>
            </a:lvl3pPr>
            <a:lvl4pPr marL="576263" indent="-169863">
              <a:lnSpc>
                <a:spcPct val="100000"/>
              </a:lnSpc>
              <a:spcBef>
                <a:spcPts val="600"/>
              </a:spcBef>
              <a:buFont typeface="Arial" panose="020B0604020202020204" pitchFamily="34" charset="0"/>
              <a:buChar char="•"/>
              <a:defRPr sz="1100" b="0">
                <a:latin typeface="+mj-lt"/>
              </a:defRPr>
            </a:lvl4pPr>
            <a:lvl5pPr marL="744538" indent="-171450">
              <a:lnSpc>
                <a:spcPct val="100000"/>
              </a:lnSpc>
              <a:spcBef>
                <a:spcPts val="600"/>
              </a:spcBef>
              <a:buFont typeface="Arial" panose="020B0604020202020204" pitchFamily="34" charset="0"/>
              <a:buChar char="»"/>
              <a:defRPr sz="1100" b="0">
                <a:latin typeface="+mj-lt"/>
              </a:defRPr>
            </a:lvl5pPr>
            <a:lvl6pPr marL="2514600" indent="-228600">
              <a:spcBef>
                <a:spcPct val="20000"/>
              </a:spcBef>
              <a:buFont typeface="Arial" panose="020B0604020202020204" pitchFamily="34" charset="0"/>
              <a:buChar char="•"/>
              <a:defRPr sz="2000"/>
            </a:lvl6pPr>
            <a:lvl7pPr marL="2971800" indent="-228600">
              <a:spcBef>
                <a:spcPct val="20000"/>
              </a:spcBef>
              <a:buFont typeface="Arial" panose="020B0604020202020204" pitchFamily="34" charset="0"/>
              <a:buChar char="•"/>
              <a:defRPr sz="2000"/>
            </a:lvl7pPr>
            <a:lvl8pPr marL="3429000" indent="-228600">
              <a:spcBef>
                <a:spcPct val="20000"/>
              </a:spcBef>
              <a:buFont typeface="Arial" panose="020B0604020202020204" pitchFamily="34" charset="0"/>
              <a:buChar char="•"/>
              <a:defRPr sz="2000"/>
            </a:lvl8pPr>
            <a:lvl9pPr marL="3886200" indent="-228600">
              <a:spcBef>
                <a:spcPct val="20000"/>
              </a:spcBef>
              <a:buFont typeface="Arial" panose="020B0604020202020204" pitchFamily="34" charset="0"/>
              <a:buChar char="•"/>
              <a:defRPr sz="2000"/>
            </a:lvl9pPr>
          </a:lstStyle>
          <a:p>
            <a:pPr marL="0" marR="0" lvl="0" indent="0" algn="ctr"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Patient factors</a:t>
            </a:r>
          </a:p>
        </p:txBody>
      </p:sp>
      <p:sp>
        <p:nvSpPr>
          <p:cNvPr id="13" name="Rectangle 12">
            <a:extLst>
              <a:ext uri="{FF2B5EF4-FFF2-40B4-BE49-F238E27FC236}">
                <a16:creationId xmlns:a16="http://schemas.microsoft.com/office/drawing/2014/main" id="{22507BCF-48A5-2557-F4A9-5C364241931D}"/>
              </a:ext>
            </a:extLst>
          </p:cNvPr>
          <p:cNvSpPr>
            <a:spLocks/>
          </p:cNvSpPr>
          <p:nvPr/>
        </p:nvSpPr>
        <p:spPr>
          <a:xfrm>
            <a:off x="726881" y="1895833"/>
            <a:ext cx="7073474" cy="3997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45720" tIns="45561" rIns="90011" bIns="45561" rtlCol="0" anchor="ctr">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Georgia"/>
                <a:ea typeface="+mn-ea"/>
                <a:cs typeface="+mn-cs"/>
              </a:rPr>
              <a:t>No family history of cancer</a:t>
            </a:r>
          </a:p>
        </p:txBody>
      </p:sp>
      <p:sp>
        <p:nvSpPr>
          <p:cNvPr id="14" name="Rectangle 13">
            <a:extLst>
              <a:ext uri="{FF2B5EF4-FFF2-40B4-BE49-F238E27FC236}">
                <a16:creationId xmlns:a16="http://schemas.microsoft.com/office/drawing/2014/main" id="{50C459B1-C102-CE3B-CF93-FFA5124B7FDD}"/>
              </a:ext>
            </a:extLst>
          </p:cNvPr>
          <p:cNvSpPr>
            <a:spLocks/>
          </p:cNvSpPr>
          <p:nvPr/>
        </p:nvSpPr>
        <p:spPr>
          <a:xfrm>
            <a:off x="726881" y="2430560"/>
            <a:ext cx="7073474" cy="3997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45720" tIns="45561" rIns="90011" bIns="45561" rtlCol="0" anchor="ctr">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Georgia"/>
                <a:ea typeface="+mn-ea"/>
                <a:cs typeface="+mn-cs"/>
              </a:rPr>
              <a:t>Use of alcohol and cigarettes</a:t>
            </a:r>
          </a:p>
        </p:txBody>
      </p:sp>
      <p:sp>
        <p:nvSpPr>
          <p:cNvPr id="15" name="Rectangle 14">
            <a:extLst>
              <a:ext uri="{FF2B5EF4-FFF2-40B4-BE49-F238E27FC236}">
                <a16:creationId xmlns:a16="http://schemas.microsoft.com/office/drawing/2014/main" id="{B1ACFF58-542B-393E-04F6-18702791CE1D}"/>
              </a:ext>
            </a:extLst>
          </p:cNvPr>
          <p:cNvSpPr>
            <a:spLocks/>
          </p:cNvSpPr>
          <p:nvPr/>
        </p:nvSpPr>
        <p:spPr>
          <a:xfrm>
            <a:off x="726881" y="2965287"/>
            <a:ext cx="7073474" cy="3997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45720" tIns="45561" rIns="90011" bIns="45561" rtlCol="0" anchor="ctr">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Georgia"/>
                <a:ea typeface="+mn-ea"/>
                <a:cs typeface="+mn-cs"/>
              </a:rPr>
              <a:t>Greater concerns or negative emotions related to medication</a:t>
            </a:r>
          </a:p>
        </p:txBody>
      </p:sp>
      <p:sp>
        <p:nvSpPr>
          <p:cNvPr id="16" name="Rectangle 15">
            <a:extLst>
              <a:ext uri="{FF2B5EF4-FFF2-40B4-BE49-F238E27FC236}">
                <a16:creationId xmlns:a16="http://schemas.microsoft.com/office/drawing/2014/main" id="{9F1AE01B-589C-3121-A371-44515A8C9620}"/>
              </a:ext>
            </a:extLst>
          </p:cNvPr>
          <p:cNvSpPr>
            <a:spLocks/>
          </p:cNvSpPr>
          <p:nvPr/>
        </p:nvSpPr>
        <p:spPr>
          <a:xfrm>
            <a:off x="726881" y="3500014"/>
            <a:ext cx="7073474" cy="3997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45720" tIns="45561" rIns="90011" bIns="45561" rtlCol="0" anchor="ctr">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Georgia"/>
                <a:ea typeface="+mn-ea"/>
                <a:cs typeface="+mn-cs"/>
              </a:rPr>
              <a:t>Lower perceived necessity of medication</a:t>
            </a:r>
          </a:p>
        </p:txBody>
      </p:sp>
      <p:sp>
        <p:nvSpPr>
          <p:cNvPr id="17" name="Rectangle 16">
            <a:extLst>
              <a:ext uri="{FF2B5EF4-FFF2-40B4-BE49-F238E27FC236}">
                <a16:creationId xmlns:a16="http://schemas.microsoft.com/office/drawing/2014/main" id="{7751484B-794D-916E-DBD2-56D68BF32BD4}"/>
              </a:ext>
            </a:extLst>
          </p:cNvPr>
          <p:cNvSpPr>
            <a:spLocks/>
          </p:cNvSpPr>
          <p:nvPr/>
        </p:nvSpPr>
        <p:spPr>
          <a:xfrm>
            <a:off x="726881" y="4034741"/>
            <a:ext cx="7073474" cy="40396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45720" tIns="45561" rIns="90011" bIns="45561" rtlCol="0" anchor="ctr">
            <a:no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Georgia"/>
                <a:ea typeface="+mn-ea"/>
                <a:cs typeface="+mn-cs"/>
              </a:rPr>
              <a:t>Less satisfaction with information received</a:t>
            </a:r>
          </a:p>
        </p:txBody>
      </p:sp>
      <p:sp>
        <p:nvSpPr>
          <p:cNvPr id="18" name="Rectangle 17">
            <a:extLst>
              <a:ext uri="{FF2B5EF4-FFF2-40B4-BE49-F238E27FC236}">
                <a16:creationId xmlns:a16="http://schemas.microsoft.com/office/drawing/2014/main" id="{FE6DADB1-6157-A4EE-93D9-5F1FBE18FA0A}"/>
              </a:ext>
            </a:extLst>
          </p:cNvPr>
          <p:cNvSpPr>
            <a:spLocks/>
          </p:cNvSpPr>
          <p:nvPr/>
        </p:nvSpPr>
        <p:spPr>
          <a:xfrm>
            <a:off x="726881" y="4573641"/>
            <a:ext cx="7073474" cy="3997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45720" tIns="45561" rIns="90011" bIns="45561" rtlCol="0" anchor="ctr">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Georgia"/>
                <a:ea typeface="+mn-ea"/>
                <a:cs typeface="+mn-cs"/>
              </a:rPr>
              <a:t>Less self-efficacy in long-term medication behavior</a:t>
            </a:r>
          </a:p>
        </p:txBody>
      </p:sp>
      <p:sp>
        <p:nvSpPr>
          <p:cNvPr id="6" name="Rectangle 5">
            <a:extLst>
              <a:ext uri="{FF2B5EF4-FFF2-40B4-BE49-F238E27FC236}">
                <a16:creationId xmlns:a16="http://schemas.microsoft.com/office/drawing/2014/main" id="{CE04FC92-D868-A8A2-2FB7-4E1B54AD34D6}"/>
              </a:ext>
            </a:extLst>
          </p:cNvPr>
          <p:cNvSpPr>
            <a:spLocks/>
          </p:cNvSpPr>
          <p:nvPr/>
        </p:nvSpPr>
        <p:spPr>
          <a:xfrm>
            <a:off x="726881" y="5108369"/>
            <a:ext cx="7073474" cy="3997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45720" tIns="45561" rIns="90011" bIns="45561" rtlCol="0" anchor="ctr">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Georgia"/>
                <a:ea typeface="+mn-ea"/>
                <a:cs typeface="+mn-cs"/>
              </a:rPr>
              <a:t>Less knowledge of disease and treatment</a:t>
            </a:r>
          </a:p>
        </p:txBody>
      </p:sp>
      <p:sp>
        <p:nvSpPr>
          <p:cNvPr id="3" name="Text Placeholder 7">
            <a:extLst>
              <a:ext uri="{FF2B5EF4-FFF2-40B4-BE49-F238E27FC236}">
                <a16:creationId xmlns:a16="http://schemas.microsoft.com/office/drawing/2014/main" id="{E7922031-FABF-DDCB-679F-739C734CBDE1}"/>
              </a:ext>
            </a:extLst>
          </p:cNvPr>
          <p:cNvSpPr txBox="1">
            <a:spLocks/>
          </p:cNvSpPr>
          <p:nvPr/>
        </p:nvSpPr>
        <p:spPr>
          <a:xfrm>
            <a:off x="670560" y="6270893"/>
            <a:ext cx="9441627" cy="237757"/>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Greer Joseph,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Amoyal</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Nicole, et al. A Systematic Review of Adherence to Oral Antineoplastic Therapies. The Oncologist 2016;21:354-376</a:t>
            </a:r>
          </a:p>
        </p:txBody>
      </p:sp>
      <p:sp>
        <p:nvSpPr>
          <p:cNvPr id="7" name="TextBox 6">
            <a:extLst>
              <a:ext uri="{FF2B5EF4-FFF2-40B4-BE49-F238E27FC236}">
                <a16:creationId xmlns:a16="http://schemas.microsoft.com/office/drawing/2014/main" id="{8B6689AF-AD4C-4407-DB07-613ABE23F4AB}"/>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dirty="0">
                <a:solidFill>
                  <a:srgbClr val="595959"/>
                </a:solidFill>
              </a:rPr>
              <a:t>GLO2241819</a:t>
            </a:r>
          </a:p>
        </p:txBody>
      </p:sp>
    </p:spTree>
    <p:extLst>
      <p:ext uri="{BB962C8B-B14F-4D97-AF65-F5344CB8AC3E}">
        <p14:creationId xmlns:p14="http://schemas.microsoft.com/office/powerpoint/2010/main" val="880463449"/>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F0729C9-05B6-0046-E299-31EC138BF6EF}"/>
              </a:ext>
            </a:extLst>
          </p:cNvPr>
          <p:cNvGraphicFramePr>
            <a:graphicFrameLocks noChangeAspect="1"/>
          </p:cNvGraphicFramePr>
          <p:nvPr>
            <p:custDataLst>
              <p:tags r:id="rId1"/>
            </p:custDataLst>
            <p:extLst>
              <p:ext uri="{D42A27DB-BD31-4B8C-83A1-F6EECF244321}">
                <p14:modId xmlns:p14="http://schemas.microsoft.com/office/powerpoint/2010/main" val="146517863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BF0729C9-05B6-0046-E299-31EC138BF6EF}"/>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E00E48A6-67F7-D0EC-71D0-5A8289C1296D}"/>
              </a:ext>
            </a:extLst>
          </p:cNvPr>
          <p:cNvSpPr>
            <a:spLocks noGrp="1"/>
          </p:cNvSpPr>
          <p:nvPr>
            <p:ph type="title"/>
          </p:nvPr>
        </p:nvSpPr>
        <p:spPr/>
        <p:txBody>
          <a:bodyPr vert="horz"/>
          <a:lstStyle/>
          <a:p>
            <a:r>
              <a:rPr lang="en-US" dirty="0"/>
              <a:t>Risk factors for non-adherence to oral antineoplastic therapies (4/7)</a:t>
            </a:r>
          </a:p>
        </p:txBody>
      </p:sp>
      <p:pic>
        <p:nvPicPr>
          <p:cNvPr id="7" name="Picture 6" descr="Icon&#10;&#10;Description automatically generated">
            <a:extLst>
              <a:ext uri="{FF2B5EF4-FFF2-40B4-BE49-F238E27FC236}">
                <a16:creationId xmlns:a16="http://schemas.microsoft.com/office/drawing/2014/main" id="{597A4114-30F5-053F-70D9-5155230B602C}"/>
              </a:ext>
            </a:extLst>
          </p:cNvPr>
          <p:cNvPicPr>
            <a:picLocks noChangeAspect="1"/>
          </p:cNvPicPr>
          <p:nvPr/>
        </p:nvPicPr>
        <p:blipFill>
          <a:blip r:embed="rId5" cstate="hqprint">
            <a:extLst>
              <a:ext uri="{28A0092B-C50C-407E-A947-70E740481C1C}">
                <a14:useLocalDpi xmlns:a14="http://schemas.microsoft.com/office/drawing/2010/main"/>
              </a:ext>
            </a:extLst>
          </a:blip>
          <a:stretch>
            <a:fillRect/>
          </a:stretch>
        </p:blipFill>
        <p:spPr>
          <a:xfrm>
            <a:off x="677783" y="1271043"/>
            <a:ext cx="845059" cy="845059"/>
          </a:xfrm>
          <a:prstGeom prst="rect">
            <a:avLst/>
          </a:prstGeom>
        </p:spPr>
      </p:pic>
      <p:sp>
        <p:nvSpPr>
          <p:cNvPr id="8" name="Text Placeholder 5">
            <a:extLst>
              <a:ext uri="{FF2B5EF4-FFF2-40B4-BE49-F238E27FC236}">
                <a16:creationId xmlns:a16="http://schemas.microsoft.com/office/drawing/2014/main" id="{27A6C23E-A5BD-DF0F-9EC9-F8D3FBA22268}"/>
              </a:ext>
            </a:extLst>
          </p:cNvPr>
          <p:cNvSpPr txBox="1">
            <a:spLocks/>
          </p:cNvSpPr>
          <p:nvPr/>
        </p:nvSpPr>
        <p:spPr>
          <a:xfrm>
            <a:off x="1627293" y="1447688"/>
            <a:ext cx="9993206" cy="491768"/>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2133"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Disease factors</a:t>
            </a:r>
          </a:p>
        </p:txBody>
      </p:sp>
      <p:sp>
        <p:nvSpPr>
          <p:cNvPr id="9" name="Rectangle 8">
            <a:extLst>
              <a:ext uri="{FF2B5EF4-FFF2-40B4-BE49-F238E27FC236}">
                <a16:creationId xmlns:a16="http://schemas.microsoft.com/office/drawing/2014/main" id="{9BA6FC35-3797-575F-31A6-312B1FF124EA}"/>
              </a:ext>
            </a:extLst>
          </p:cNvPr>
          <p:cNvSpPr/>
          <p:nvPr/>
        </p:nvSpPr>
        <p:spPr>
          <a:xfrm>
            <a:off x="4426287" y="5469622"/>
            <a:ext cx="3438486"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60960" rIns="0" bIns="60960" rtlCol="0" anchor="ctr">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Georgia"/>
                <a:ea typeface="+mn-ea"/>
                <a:cs typeface="+mn-cs"/>
              </a:rPr>
              <a:t>Lymph node involvement </a:t>
            </a:r>
          </a:p>
        </p:txBody>
      </p:sp>
      <p:sp>
        <p:nvSpPr>
          <p:cNvPr id="10" name="Rectangle 9">
            <a:extLst>
              <a:ext uri="{FF2B5EF4-FFF2-40B4-BE49-F238E27FC236}">
                <a16:creationId xmlns:a16="http://schemas.microsoft.com/office/drawing/2014/main" id="{C1291B55-7058-1E03-0928-86AF3D5CFD33}"/>
              </a:ext>
            </a:extLst>
          </p:cNvPr>
          <p:cNvSpPr/>
          <p:nvPr/>
        </p:nvSpPr>
        <p:spPr>
          <a:xfrm>
            <a:off x="670560" y="5469622"/>
            <a:ext cx="3438486"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60960" rIns="0" bIns="60960" rtlCol="0" anchor="ctr">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Georgia"/>
                <a:ea typeface="+mn-ea"/>
                <a:cs typeface="+mn-cs"/>
              </a:rPr>
              <a:t>Diagnosis of incurable cancer </a:t>
            </a:r>
          </a:p>
        </p:txBody>
      </p:sp>
      <p:sp>
        <p:nvSpPr>
          <p:cNvPr id="11" name="Rectangle 10">
            <a:extLst>
              <a:ext uri="{FF2B5EF4-FFF2-40B4-BE49-F238E27FC236}">
                <a16:creationId xmlns:a16="http://schemas.microsoft.com/office/drawing/2014/main" id="{60D47DCA-0B11-1D5A-2956-143D4CC65EFE}"/>
              </a:ext>
            </a:extLst>
          </p:cNvPr>
          <p:cNvSpPr/>
          <p:nvPr/>
        </p:nvSpPr>
        <p:spPr>
          <a:xfrm>
            <a:off x="4426287" y="2237051"/>
            <a:ext cx="3438486"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60960" rIns="0" bIns="60960" rtlCol="0" anchor="ctr">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Georgia"/>
                <a:ea typeface="+mn-ea"/>
                <a:cs typeface="+mn-cs"/>
              </a:rPr>
              <a:t>Higher cancer complexity </a:t>
            </a:r>
          </a:p>
        </p:txBody>
      </p:sp>
      <p:sp>
        <p:nvSpPr>
          <p:cNvPr id="12" name="Rectangle 11">
            <a:extLst>
              <a:ext uri="{FF2B5EF4-FFF2-40B4-BE49-F238E27FC236}">
                <a16:creationId xmlns:a16="http://schemas.microsoft.com/office/drawing/2014/main" id="{BC478910-7E4B-D876-C085-72EF5F40079D}"/>
              </a:ext>
            </a:extLst>
          </p:cNvPr>
          <p:cNvSpPr/>
          <p:nvPr/>
        </p:nvSpPr>
        <p:spPr>
          <a:xfrm>
            <a:off x="8182014" y="1990830"/>
            <a:ext cx="3438486" cy="86177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60960" rIns="0" bIns="60960" rtlCol="0" anchor="ctr">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Suboptimal treatment/</a:t>
            </a:r>
            <a:br>
              <a:rPr kumimoji="0" lang="en-US" sz="1600" b="0" i="0" u="none" strike="noStrike" kern="1200" cap="none" spc="0" normalizeH="0" baseline="0" noProof="0" dirty="0">
                <a:ln>
                  <a:noFill/>
                </a:ln>
                <a:solidFill>
                  <a:srgbClr val="000000"/>
                </a:solidFill>
                <a:effectLst/>
                <a:uLnTx/>
                <a:uFillTx/>
                <a:latin typeface="Georgia"/>
                <a:ea typeface="+mn-ea"/>
                <a:cs typeface="+mn-cs"/>
              </a:rPr>
            </a:br>
            <a:r>
              <a:rPr kumimoji="0" lang="en-US" sz="1600" b="0" i="0" u="none" strike="noStrike" kern="1200" cap="none" spc="0" normalizeH="0" baseline="0" noProof="0" dirty="0">
                <a:ln>
                  <a:noFill/>
                </a:ln>
                <a:solidFill>
                  <a:srgbClr val="000000"/>
                </a:solidFill>
                <a:effectLst/>
                <a:uLnTx/>
                <a:uFillTx/>
                <a:latin typeface="Georgia"/>
                <a:ea typeface="+mn-ea"/>
                <a:cs typeface="+mn-cs"/>
              </a:rPr>
              <a:t>cytogenic response or less hormone suppression</a:t>
            </a:r>
            <a:endParaRPr kumimoji="0" lang="en-US" sz="1800" b="0" i="0" u="none" strike="noStrike" kern="1200" cap="none" spc="0" normalizeH="0" baseline="0" noProof="0" dirty="0">
              <a:ln>
                <a:noFill/>
              </a:ln>
              <a:solidFill>
                <a:prstClr val="white"/>
              </a:solidFill>
              <a:effectLst/>
              <a:uLnTx/>
              <a:uFillTx/>
              <a:latin typeface="Georgia"/>
              <a:ea typeface="+mn-ea"/>
              <a:cs typeface="+mn-cs"/>
            </a:endParaRPr>
          </a:p>
        </p:txBody>
      </p:sp>
      <p:sp>
        <p:nvSpPr>
          <p:cNvPr id="13" name="Rectangle 12">
            <a:extLst>
              <a:ext uri="{FF2B5EF4-FFF2-40B4-BE49-F238E27FC236}">
                <a16:creationId xmlns:a16="http://schemas.microsoft.com/office/drawing/2014/main" id="{84479067-8D9A-1EBF-4B66-DD4067F9AB3F}"/>
              </a:ext>
            </a:extLst>
          </p:cNvPr>
          <p:cNvSpPr/>
          <p:nvPr/>
        </p:nvSpPr>
        <p:spPr>
          <a:xfrm>
            <a:off x="670560" y="2237051"/>
            <a:ext cx="3438486"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60960" rIns="0" bIns="60960" rtlCol="0" anchor="t">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Comorbidities (more or few)</a:t>
            </a:r>
          </a:p>
        </p:txBody>
      </p:sp>
      <p:sp>
        <p:nvSpPr>
          <p:cNvPr id="14" name="Rectangle 13">
            <a:extLst>
              <a:ext uri="{FF2B5EF4-FFF2-40B4-BE49-F238E27FC236}">
                <a16:creationId xmlns:a16="http://schemas.microsoft.com/office/drawing/2014/main" id="{7DAD0A02-2121-CEAA-47A2-01354B1F3431}"/>
              </a:ext>
            </a:extLst>
          </p:cNvPr>
          <p:cNvSpPr/>
          <p:nvPr/>
        </p:nvSpPr>
        <p:spPr>
          <a:xfrm>
            <a:off x="4426287" y="3260685"/>
            <a:ext cx="3438486"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60960" rIns="0" bIns="60960" rtlCol="0" anchor="ctr">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Georgia"/>
                <a:ea typeface="+mn-ea"/>
                <a:cs typeface="+mn-cs"/>
              </a:rPr>
              <a:t>Worse disease severity marker</a:t>
            </a:r>
          </a:p>
        </p:txBody>
      </p:sp>
      <p:sp>
        <p:nvSpPr>
          <p:cNvPr id="15" name="Rectangle 14">
            <a:extLst>
              <a:ext uri="{FF2B5EF4-FFF2-40B4-BE49-F238E27FC236}">
                <a16:creationId xmlns:a16="http://schemas.microsoft.com/office/drawing/2014/main" id="{1CEE58B2-D64D-AF3C-B4C7-6DD2D1B1D120}"/>
              </a:ext>
            </a:extLst>
          </p:cNvPr>
          <p:cNvSpPr/>
          <p:nvPr/>
        </p:nvSpPr>
        <p:spPr>
          <a:xfrm>
            <a:off x="8182014" y="3260685"/>
            <a:ext cx="3438486"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60960" rIns="0" bIns="60960" rtlCol="0" anchor="ctr">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Georgia"/>
                <a:ea typeface="+mn-ea"/>
                <a:cs typeface="+mn-cs"/>
              </a:rPr>
              <a:t>Cancer recurrence </a:t>
            </a:r>
          </a:p>
        </p:txBody>
      </p:sp>
      <p:sp>
        <p:nvSpPr>
          <p:cNvPr id="16" name="Rectangle 15">
            <a:extLst>
              <a:ext uri="{FF2B5EF4-FFF2-40B4-BE49-F238E27FC236}">
                <a16:creationId xmlns:a16="http://schemas.microsoft.com/office/drawing/2014/main" id="{8CCAEE8A-2807-C573-1E47-71EFAD6CDA64}"/>
              </a:ext>
            </a:extLst>
          </p:cNvPr>
          <p:cNvSpPr/>
          <p:nvPr/>
        </p:nvSpPr>
        <p:spPr>
          <a:xfrm>
            <a:off x="670560" y="3137575"/>
            <a:ext cx="3438486" cy="61555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60960" rIns="0" bIns="60960" rtlCol="0" anchor="ctr">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Longer duration of time</a:t>
            </a:r>
            <a:br>
              <a:rPr kumimoji="0" lang="en-US" sz="1600" b="0" i="0" u="none" strike="noStrike" kern="1200" cap="none" spc="0" normalizeH="0" baseline="0" noProof="0" dirty="0">
                <a:ln>
                  <a:noFill/>
                </a:ln>
                <a:solidFill>
                  <a:srgbClr val="000000"/>
                </a:solidFill>
                <a:effectLst/>
                <a:uLnTx/>
                <a:uFillTx/>
                <a:latin typeface="Georgia"/>
                <a:ea typeface="+mn-ea"/>
                <a:cs typeface="+mn-cs"/>
              </a:rPr>
            </a:br>
            <a:r>
              <a:rPr kumimoji="0" lang="en-US" sz="1600" b="0" i="0" u="none" strike="noStrike" kern="1200" cap="none" spc="0" normalizeH="0" baseline="0" noProof="0" dirty="0">
                <a:ln>
                  <a:noFill/>
                </a:ln>
                <a:solidFill>
                  <a:srgbClr val="000000"/>
                </a:solidFill>
                <a:effectLst/>
                <a:uLnTx/>
                <a:uFillTx/>
                <a:latin typeface="Georgia"/>
                <a:ea typeface="+mn-ea"/>
                <a:cs typeface="+mn-cs"/>
              </a:rPr>
              <a:t>since diagnosis </a:t>
            </a:r>
          </a:p>
        </p:txBody>
      </p:sp>
      <p:sp>
        <p:nvSpPr>
          <p:cNvPr id="17" name="Rectangle 16">
            <a:extLst>
              <a:ext uri="{FF2B5EF4-FFF2-40B4-BE49-F238E27FC236}">
                <a16:creationId xmlns:a16="http://schemas.microsoft.com/office/drawing/2014/main" id="{5672D5BA-A594-ED8D-8E34-12BA1AB1E51A}"/>
              </a:ext>
            </a:extLst>
          </p:cNvPr>
          <p:cNvSpPr/>
          <p:nvPr/>
        </p:nvSpPr>
        <p:spPr>
          <a:xfrm>
            <a:off x="4426287" y="4017548"/>
            <a:ext cx="3438486" cy="61555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60960" rIns="0" bIns="60960" rtlCol="0" anchor="ctr">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Georgia"/>
                <a:ea typeface="+mn-ea"/>
                <a:cs typeface="+mn-cs"/>
              </a:rPr>
              <a:t>Tumor size (larger ductal cancers, smaller, unknown)</a:t>
            </a:r>
          </a:p>
        </p:txBody>
      </p:sp>
      <p:sp>
        <p:nvSpPr>
          <p:cNvPr id="18" name="Rectangle 17">
            <a:extLst>
              <a:ext uri="{FF2B5EF4-FFF2-40B4-BE49-F238E27FC236}">
                <a16:creationId xmlns:a16="http://schemas.microsoft.com/office/drawing/2014/main" id="{0D2F0508-596B-7EB5-D5C9-B6D6FB753E26}"/>
              </a:ext>
            </a:extLst>
          </p:cNvPr>
          <p:cNvSpPr/>
          <p:nvPr/>
        </p:nvSpPr>
        <p:spPr>
          <a:xfrm>
            <a:off x="8182014" y="4017548"/>
            <a:ext cx="3438486" cy="61555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60960" rIns="0" bIns="60960" rtlCol="0" anchor="ctr">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Georgia"/>
                <a:ea typeface="+mn-ea"/>
                <a:cs typeface="+mn-cs"/>
              </a:rPr>
              <a:t>Worse survival/higher </a:t>
            </a:r>
            <a:br>
              <a:rPr kumimoji="0" lang="en-US" sz="1600" b="0" i="0" u="none" strike="noStrike" kern="1200" cap="none" spc="0" normalizeH="0" baseline="0" noProof="0">
                <a:ln>
                  <a:noFill/>
                </a:ln>
                <a:solidFill>
                  <a:srgbClr val="000000"/>
                </a:solidFill>
                <a:effectLst/>
                <a:uLnTx/>
                <a:uFillTx/>
                <a:latin typeface="Georgia"/>
                <a:ea typeface="+mn-ea"/>
                <a:cs typeface="+mn-cs"/>
              </a:rPr>
            </a:br>
            <a:r>
              <a:rPr kumimoji="0" lang="en-US" sz="1600" b="0" i="0" u="none" strike="noStrike" kern="1200" cap="none" spc="0" normalizeH="0" baseline="0" noProof="0">
                <a:ln>
                  <a:noFill/>
                </a:ln>
                <a:solidFill>
                  <a:srgbClr val="000000"/>
                </a:solidFill>
                <a:effectLst/>
                <a:uLnTx/>
                <a:uFillTx/>
                <a:latin typeface="Georgia"/>
                <a:ea typeface="+mn-ea"/>
                <a:cs typeface="+mn-cs"/>
              </a:rPr>
              <a:t>all-cause mortality</a:t>
            </a:r>
          </a:p>
        </p:txBody>
      </p:sp>
      <p:sp>
        <p:nvSpPr>
          <p:cNvPr id="19" name="Rectangle 18">
            <a:extLst>
              <a:ext uri="{FF2B5EF4-FFF2-40B4-BE49-F238E27FC236}">
                <a16:creationId xmlns:a16="http://schemas.microsoft.com/office/drawing/2014/main" id="{087FC6EF-7CB2-9F41-3487-B1E41BDDB2BF}"/>
              </a:ext>
            </a:extLst>
          </p:cNvPr>
          <p:cNvSpPr/>
          <p:nvPr/>
        </p:nvSpPr>
        <p:spPr>
          <a:xfrm>
            <a:off x="670560" y="4017548"/>
            <a:ext cx="3438486" cy="61555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60960" rIns="0" bIns="60960" rtlCol="0" anchor="ctr">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Lower disease risk class </a:t>
            </a:r>
            <a:br>
              <a:rPr kumimoji="0" lang="en-US" sz="1600" b="0" i="0" u="none" strike="noStrike" kern="1200" cap="none" spc="0" normalizeH="0" baseline="0" noProof="0" dirty="0">
                <a:ln>
                  <a:noFill/>
                </a:ln>
                <a:solidFill>
                  <a:srgbClr val="000000"/>
                </a:solidFill>
                <a:effectLst/>
                <a:uLnTx/>
                <a:uFillTx/>
                <a:latin typeface="Georgia"/>
                <a:ea typeface="+mn-ea"/>
                <a:cs typeface="+mn-cs"/>
              </a:rPr>
            </a:br>
            <a:r>
              <a:rPr kumimoji="0" lang="en-US" sz="1600" b="0" i="0" u="none" strike="noStrike" kern="1200" cap="none" spc="0" normalizeH="0" baseline="0" noProof="0" dirty="0">
                <a:ln>
                  <a:noFill/>
                </a:ln>
                <a:solidFill>
                  <a:srgbClr val="000000"/>
                </a:solidFill>
                <a:effectLst/>
                <a:uLnTx/>
                <a:uFillTx/>
                <a:latin typeface="Georgia"/>
                <a:ea typeface="+mn-ea"/>
                <a:cs typeface="+mn-cs"/>
              </a:rPr>
              <a:t>at diagnosis</a:t>
            </a:r>
          </a:p>
        </p:txBody>
      </p:sp>
      <p:sp>
        <p:nvSpPr>
          <p:cNvPr id="20" name="Rectangle 19">
            <a:extLst>
              <a:ext uri="{FF2B5EF4-FFF2-40B4-BE49-F238E27FC236}">
                <a16:creationId xmlns:a16="http://schemas.microsoft.com/office/drawing/2014/main" id="{C138B795-8AF1-7EDD-7C64-E3C3D0634B69}"/>
              </a:ext>
            </a:extLst>
          </p:cNvPr>
          <p:cNvSpPr/>
          <p:nvPr/>
        </p:nvSpPr>
        <p:spPr>
          <a:xfrm>
            <a:off x="4426287" y="4876970"/>
            <a:ext cx="3438486"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60960" rIns="0" bIns="60960" rtlCol="0" anchor="ctr">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Georgia"/>
                <a:ea typeface="+mn-ea"/>
                <a:cs typeface="+mn-cs"/>
              </a:rPr>
              <a:t>Node-negative breast cancer </a:t>
            </a:r>
          </a:p>
        </p:txBody>
      </p:sp>
      <p:sp>
        <p:nvSpPr>
          <p:cNvPr id="21" name="Rectangle 20">
            <a:extLst>
              <a:ext uri="{FF2B5EF4-FFF2-40B4-BE49-F238E27FC236}">
                <a16:creationId xmlns:a16="http://schemas.microsoft.com/office/drawing/2014/main" id="{FA2EDBEE-63D8-0E39-B9D5-8DBF42B65778}"/>
              </a:ext>
            </a:extLst>
          </p:cNvPr>
          <p:cNvSpPr/>
          <p:nvPr/>
        </p:nvSpPr>
        <p:spPr>
          <a:xfrm>
            <a:off x="670560" y="4876970"/>
            <a:ext cx="3438486"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60960" rIns="0" bIns="60960" rtlCol="0" anchor="ctr">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Georgia"/>
                <a:ea typeface="+mn-ea"/>
                <a:cs typeface="+mn-cs"/>
              </a:rPr>
              <a:t>Lower tumor stage</a:t>
            </a:r>
          </a:p>
        </p:txBody>
      </p:sp>
      <p:cxnSp>
        <p:nvCxnSpPr>
          <p:cNvPr id="22" name="Straight Connector 21">
            <a:extLst>
              <a:ext uri="{FF2B5EF4-FFF2-40B4-BE49-F238E27FC236}">
                <a16:creationId xmlns:a16="http://schemas.microsoft.com/office/drawing/2014/main" id="{A37C4AF5-C67B-0AB9-5183-DC38C4F9AE10}"/>
              </a:ext>
            </a:extLst>
          </p:cNvPr>
          <p:cNvCxnSpPr>
            <a:cxnSpLocks/>
          </p:cNvCxnSpPr>
          <p:nvPr/>
        </p:nvCxnSpPr>
        <p:spPr>
          <a:xfrm>
            <a:off x="4426287" y="3005365"/>
            <a:ext cx="3438486"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219B4941-62F1-3229-9000-7F32CE95FE03}"/>
              </a:ext>
            </a:extLst>
          </p:cNvPr>
          <p:cNvCxnSpPr>
            <a:cxnSpLocks/>
          </p:cNvCxnSpPr>
          <p:nvPr/>
        </p:nvCxnSpPr>
        <p:spPr>
          <a:xfrm>
            <a:off x="8182014" y="3005365"/>
            <a:ext cx="3438486"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791F095D-F41C-666C-C3DB-8868ECC8A9EE}"/>
              </a:ext>
            </a:extLst>
          </p:cNvPr>
          <p:cNvCxnSpPr>
            <a:cxnSpLocks/>
          </p:cNvCxnSpPr>
          <p:nvPr/>
        </p:nvCxnSpPr>
        <p:spPr>
          <a:xfrm>
            <a:off x="670560" y="3005365"/>
            <a:ext cx="3438486"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15739D2C-51BF-ABDC-C801-4306DDBD5442}"/>
              </a:ext>
            </a:extLst>
          </p:cNvPr>
          <p:cNvCxnSpPr>
            <a:cxnSpLocks/>
          </p:cNvCxnSpPr>
          <p:nvPr/>
        </p:nvCxnSpPr>
        <p:spPr>
          <a:xfrm>
            <a:off x="4426287" y="3885338"/>
            <a:ext cx="3438486"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F89B25E6-198D-F432-B0D5-CE7698F0DD85}"/>
              </a:ext>
            </a:extLst>
          </p:cNvPr>
          <p:cNvCxnSpPr>
            <a:cxnSpLocks/>
          </p:cNvCxnSpPr>
          <p:nvPr/>
        </p:nvCxnSpPr>
        <p:spPr>
          <a:xfrm>
            <a:off x="8182014" y="3885338"/>
            <a:ext cx="3438486"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FF012533-0332-CFD2-19BA-BA7D40A1AC3C}"/>
              </a:ext>
            </a:extLst>
          </p:cNvPr>
          <p:cNvCxnSpPr>
            <a:cxnSpLocks/>
          </p:cNvCxnSpPr>
          <p:nvPr/>
        </p:nvCxnSpPr>
        <p:spPr>
          <a:xfrm>
            <a:off x="670560" y="3885338"/>
            <a:ext cx="3438486"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F2725661-7E73-5E56-BD06-6EC87B8D29EC}"/>
              </a:ext>
            </a:extLst>
          </p:cNvPr>
          <p:cNvCxnSpPr>
            <a:cxnSpLocks/>
          </p:cNvCxnSpPr>
          <p:nvPr/>
        </p:nvCxnSpPr>
        <p:spPr>
          <a:xfrm>
            <a:off x="4426287" y="4765311"/>
            <a:ext cx="3438486"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2AE440E1-415E-5F8B-E63B-C4DBC2CA709B}"/>
              </a:ext>
            </a:extLst>
          </p:cNvPr>
          <p:cNvCxnSpPr>
            <a:cxnSpLocks/>
          </p:cNvCxnSpPr>
          <p:nvPr/>
        </p:nvCxnSpPr>
        <p:spPr>
          <a:xfrm>
            <a:off x="670560" y="4765311"/>
            <a:ext cx="3438486"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56C7A4B3-1D09-6984-C283-32655CD4FCE1}"/>
              </a:ext>
            </a:extLst>
          </p:cNvPr>
          <p:cNvCxnSpPr>
            <a:cxnSpLocks/>
          </p:cNvCxnSpPr>
          <p:nvPr/>
        </p:nvCxnSpPr>
        <p:spPr>
          <a:xfrm>
            <a:off x="670560" y="5357962"/>
            <a:ext cx="3438486"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D06BD1F8-5475-AF42-0347-A56E12CE50B3}"/>
              </a:ext>
            </a:extLst>
          </p:cNvPr>
          <p:cNvCxnSpPr>
            <a:cxnSpLocks/>
          </p:cNvCxnSpPr>
          <p:nvPr/>
        </p:nvCxnSpPr>
        <p:spPr>
          <a:xfrm>
            <a:off x="4426287" y="5357962"/>
            <a:ext cx="3438486"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3" name="Text Placeholder 7">
            <a:extLst>
              <a:ext uri="{FF2B5EF4-FFF2-40B4-BE49-F238E27FC236}">
                <a16:creationId xmlns:a16="http://schemas.microsoft.com/office/drawing/2014/main" id="{F20E5FFC-D366-3151-ACE6-0BBF162A81FA}"/>
              </a:ext>
            </a:extLst>
          </p:cNvPr>
          <p:cNvSpPr txBox="1">
            <a:spLocks/>
          </p:cNvSpPr>
          <p:nvPr/>
        </p:nvSpPr>
        <p:spPr>
          <a:xfrm>
            <a:off x="670560" y="6270893"/>
            <a:ext cx="9993205" cy="237757"/>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Greer Joseph,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Amoyal</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Nicole, et al. A Systematic Review of Adherence to Oral Antineoplastic Therapies. The Oncologist 2016;21:354-376</a:t>
            </a:r>
          </a:p>
        </p:txBody>
      </p:sp>
      <p:sp>
        <p:nvSpPr>
          <p:cNvPr id="6" name="TextBox 5">
            <a:extLst>
              <a:ext uri="{FF2B5EF4-FFF2-40B4-BE49-F238E27FC236}">
                <a16:creationId xmlns:a16="http://schemas.microsoft.com/office/drawing/2014/main" id="{0CFA2854-1E90-A500-7409-BA82B81E310A}"/>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a:solidFill>
                  <a:srgbClr val="595959"/>
                </a:solidFill>
              </a:rPr>
              <a:t>GLO2241819</a:t>
            </a:r>
          </a:p>
        </p:txBody>
      </p:sp>
    </p:spTree>
    <p:extLst>
      <p:ext uri="{BB962C8B-B14F-4D97-AF65-F5344CB8AC3E}">
        <p14:creationId xmlns:p14="http://schemas.microsoft.com/office/powerpoint/2010/main" val="3052091636"/>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C1FF889-7845-D663-BDE1-C49164EB0971}"/>
            </a:ext>
          </a:extLst>
        </p:cNvPr>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25543E08-5A7B-6768-3854-E3F3BD144C9E}"/>
              </a:ext>
            </a:extLst>
          </p:cNvPr>
          <p:cNvGraphicFramePr>
            <a:graphicFrameLocks noChangeAspect="1"/>
          </p:cNvGraphicFramePr>
          <p:nvPr>
            <p:custDataLst>
              <p:tags r:id="rId1"/>
            </p:custDataLst>
            <p:extLst>
              <p:ext uri="{D42A27DB-BD31-4B8C-83A1-F6EECF244321}">
                <p14:modId xmlns:p14="http://schemas.microsoft.com/office/powerpoint/2010/main" val="156264927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25543E08-5A7B-6768-3854-E3F3BD144C9E}"/>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3B4A64F1-C3AD-AE3B-444B-983871DD6E5A}"/>
              </a:ext>
            </a:extLst>
          </p:cNvPr>
          <p:cNvSpPr>
            <a:spLocks noGrp="1"/>
          </p:cNvSpPr>
          <p:nvPr>
            <p:ph type="title"/>
          </p:nvPr>
        </p:nvSpPr>
        <p:spPr/>
        <p:txBody>
          <a:bodyPr vert="horz"/>
          <a:lstStyle/>
          <a:p>
            <a:r>
              <a:rPr lang="en-US" dirty="0"/>
              <a:t>Risk factors for non-adherence to oral antineoplastic therapies (5/7)</a:t>
            </a:r>
          </a:p>
        </p:txBody>
      </p:sp>
      <p:sp>
        <p:nvSpPr>
          <p:cNvPr id="8" name="Text Placeholder 5">
            <a:extLst>
              <a:ext uri="{FF2B5EF4-FFF2-40B4-BE49-F238E27FC236}">
                <a16:creationId xmlns:a16="http://schemas.microsoft.com/office/drawing/2014/main" id="{69F10D94-D308-C145-CD8C-D1C151B15B69}"/>
              </a:ext>
            </a:extLst>
          </p:cNvPr>
          <p:cNvSpPr txBox="1">
            <a:spLocks/>
          </p:cNvSpPr>
          <p:nvPr/>
        </p:nvSpPr>
        <p:spPr>
          <a:xfrm>
            <a:off x="1627293" y="1447688"/>
            <a:ext cx="9993206" cy="491768"/>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2133"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Treatment factors – </a:t>
            </a:r>
            <a:r>
              <a:rPr kumimoji="0" lang="en-US" sz="2133"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Medication </a:t>
            </a:r>
          </a:p>
        </p:txBody>
      </p:sp>
      <p:sp>
        <p:nvSpPr>
          <p:cNvPr id="13" name="Rectangle 12">
            <a:extLst>
              <a:ext uri="{FF2B5EF4-FFF2-40B4-BE49-F238E27FC236}">
                <a16:creationId xmlns:a16="http://schemas.microsoft.com/office/drawing/2014/main" id="{D02FEC6A-F711-3486-07AB-F3A46B41590F}"/>
              </a:ext>
            </a:extLst>
          </p:cNvPr>
          <p:cNvSpPr/>
          <p:nvPr/>
        </p:nvSpPr>
        <p:spPr>
          <a:xfrm>
            <a:off x="670560" y="2221662"/>
            <a:ext cx="5095240" cy="40011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60960" rIns="0" bIns="60960" rtlCol="0" anchor="t">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mn-cs"/>
              </a:rPr>
              <a:t>Higher dose </a:t>
            </a:r>
          </a:p>
        </p:txBody>
      </p:sp>
      <p:sp>
        <p:nvSpPr>
          <p:cNvPr id="16" name="Rectangle 15">
            <a:extLst>
              <a:ext uri="{FF2B5EF4-FFF2-40B4-BE49-F238E27FC236}">
                <a16:creationId xmlns:a16="http://schemas.microsoft.com/office/drawing/2014/main" id="{A3ACA4FC-0B04-F2A9-C725-58DDEB00764D}"/>
              </a:ext>
            </a:extLst>
          </p:cNvPr>
          <p:cNvSpPr/>
          <p:nvPr/>
        </p:nvSpPr>
        <p:spPr>
          <a:xfrm>
            <a:off x="670560" y="2994314"/>
            <a:ext cx="5095240" cy="67710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60960" rIns="0" bIns="60960" rtlCol="0" anchor="ctr">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mn-cs"/>
              </a:rPr>
              <a:t>Greater toxicity/side effects/symptoms</a:t>
            </a:r>
            <a:br>
              <a:rPr kumimoji="0" lang="en-US" sz="1800" b="0" i="0" u="none" strike="noStrike" kern="1200" cap="none" spc="0" normalizeH="0" baseline="0" noProof="0" dirty="0">
                <a:ln>
                  <a:noFill/>
                </a:ln>
                <a:solidFill>
                  <a:srgbClr val="000000"/>
                </a:solidFill>
                <a:effectLst/>
                <a:uLnTx/>
                <a:uFillTx/>
                <a:latin typeface="Georgia"/>
                <a:ea typeface="+mn-ea"/>
                <a:cs typeface="+mn-cs"/>
              </a:rPr>
            </a:br>
            <a:r>
              <a:rPr kumimoji="0" lang="en-US" sz="1800" b="0" i="0" u="none" strike="noStrike" kern="1200" cap="none" spc="0" normalizeH="0" baseline="0" noProof="0" dirty="0">
                <a:ln>
                  <a:noFill/>
                </a:ln>
                <a:solidFill>
                  <a:srgbClr val="000000"/>
                </a:solidFill>
                <a:effectLst/>
                <a:uLnTx/>
                <a:uFillTx/>
                <a:latin typeface="Georgia"/>
                <a:ea typeface="+mn-ea"/>
                <a:cs typeface="+mn-cs"/>
              </a:rPr>
              <a:t>/adverse events </a:t>
            </a:r>
          </a:p>
        </p:txBody>
      </p:sp>
      <p:sp>
        <p:nvSpPr>
          <p:cNvPr id="19" name="Rectangle 18">
            <a:extLst>
              <a:ext uri="{FF2B5EF4-FFF2-40B4-BE49-F238E27FC236}">
                <a16:creationId xmlns:a16="http://schemas.microsoft.com/office/drawing/2014/main" id="{29F265A0-EFBC-5E42-D01F-020A3DAC45FB}"/>
              </a:ext>
            </a:extLst>
          </p:cNvPr>
          <p:cNvSpPr/>
          <p:nvPr/>
        </p:nvSpPr>
        <p:spPr>
          <a:xfrm>
            <a:off x="670560" y="4151685"/>
            <a:ext cx="5095240" cy="67710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60960" rIns="0" bIns="60960" rtlCol="0" anchor="ctr">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mn-cs"/>
              </a:rPr>
              <a:t>Medications/concomitant prescriptions (more/fewer) disease risk class at diagnosis</a:t>
            </a:r>
          </a:p>
        </p:txBody>
      </p:sp>
      <p:sp>
        <p:nvSpPr>
          <p:cNvPr id="21" name="Rectangle 20">
            <a:extLst>
              <a:ext uri="{FF2B5EF4-FFF2-40B4-BE49-F238E27FC236}">
                <a16:creationId xmlns:a16="http://schemas.microsoft.com/office/drawing/2014/main" id="{85FBCA0A-7197-F5FE-957E-7CE7BD516162}"/>
              </a:ext>
            </a:extLst>
          </p:cNvPr>
          <p:cNvSpPr/>
          <p:nvPr/>
        </p:nvSpPr>
        <p:spPr>
          <a:xfrm>
            <a:off x="670560" y="5324445"/>
            <a:ext cx="5095240" cy="40011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60960" rIns="0" bIns="60960" rtlCol="0" anchor="ctr">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mn-cs"/>
              </a:rPr>
              <a:t>Delay of hormone treatment </a:t>
            </a:r>
          </a:p>
        </p:txBody>
      </p:sp>
      <p:cxnSp>
        <p:nvCxnSpPr>
          <p:cNvPr id="24" name="Straight Connector 23">
            <a:extLst>
              <a:ext uri="{FF2B5EF4-FFF2-40B4-BE49-F238E27FC236}">
                <a16:creationId xmlns:a16="http://schemas.microsoft.com/office/drawing/2014/main" id="{6D9ABEDC-BF04-7D2A-709E-10A53068F103}"/>
              </a:ext>
            </a:extLst>
          </p:cNvPr>
          <p:cNvCxnSpPr>
            <a:cxnSpLocks/>
          </p:cNvCxnSpPr>
          <p:nvPr/>
        </p:nvCxnSpPr>
        <p:spPr>
          <a:xfrm>
            <a:off x="670560" y="2815737"/>
            <a:ext cx="5095240"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D705FAA2-5D67-949F-1D82-39AA1E757D21}"/>
              </a:ext>
            </a:extLst>
          </p:cNvPr>
          <p:cNvCxnSpPr>
            <a:cxnSpLocks/>
          </p:cNvCxnSpPr>
          <p:nvPr/>
        </p:nvCxnSpPr>
        <p:spPr>
          <a:xfrm>
            <a:off x="670560" y="3849998"/>
            <a:ext cx="5095240"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A15B18C7-4853-DB46-E4CA-D141C73893BF}"/>
              </a:ext>
            </a:extLst>
          </p:cNvPr>
          <p:cNvCxnSpPr>
            <a:cxnSpLocks/>
          </p:cNvCxnSpPr>
          <p:nvPr/>
        </p:nvCxnSpPr>
        <p:spPr>
          <a:xfrm>
            <a:off x="670560" y="5130480"/>
            <a:ext cx="5095240"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pic>
        <p:nvPicPr>
          <p:cNvPr id="3" name="Picture 2" descr="Icon&#10;&#10;Description automatically generated">
            <a:extLst>
              <a:ext uri="{FF2B5EF4-FFF2-40B4-BE49-F238E27FC236}">
                <a16:creationId xmlns:a16="http://schemas.microsoft.com/office/drawing/2014/main" id="{BA5FCE4E-7B7A-7BD1-FB62-0B35766FF784}"/>
              </a:ext>
            </a:extLst>
          </p:cNvPr>
          <p:cNvPicPr>
            <a:picLocks noChangeAspect="1"/>
          </p:cNvPicPr>
          <p:nvPr/>
        </p:nvPicPr>
        <p:blipFill>
          <a:blip r:embed="rId5" cstate="hqprint">
            <a:extLst>
              <a:ext uri="{28A0092B-C50C-407E-A947-70E740481C1C}">
                <a14:useLocalDpi xmlns:a14="http://schemas.microsoft.com/office/drawing/2010/main"/>
              </a:ext>
            </a:extLst>
          </a:blip>
          <a:stretch>
            <a:fillRect/>
          </a:stretch>
        </p:blipFill>
        <p:spPr>
          <a:xfrm>
            <a:off x="670562" y="1447689"/>
            <a:ext cx="675638" cy="675638"/>
          </a:xfrm>
          <a:prstGeom prst="rect">
            <a:avLst/>
          </a:prstGeom>
        </p:spPr>
      </p:pic>
      <p:sp>
        <p:nvSpPr>
          <p:cNvPr id="32" name="Rectangle 31">
            <a:extLst>
              <a:ext uri="{FF2B5EF4-FFF2-40B4-BE49-F238E27FC236}">
                <a16:creationId xmlns:a16="http://schemas.microsoft.com/office/drawing/2014/main" id="{A049F044-726A-E707-2A45-8D25800780E8}"/>
              </a:ext>
            </a:extLst>
          </p:cNvPr>
          <p:cNvSpPr/>
          <p:nvPr/>
        </p:nvSpPr>
        <p:spPr>
          <a:xfrm>
            <a:off x="6449060" y="2221662"/>
            <a:ext cx="5095240" cy="40011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60960" rIns="0" bIns="60960" rtlCol="0" anchor="ctr">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mn-cs"/>
              </a:rPr>
              <a:t>Duration of treatment (shorter or longer)</a:t>
            </a:r>
          </a:p>
        </p:txBody>
      </p:sp>
      <p:sp>
        <p:nvSpPr>
          <p:cNvPr id="33" name="Rectangle 32">
            <a:extLst>
              <a:ext uri="{FF2B5EF4-FFF2-40B4-BE49-F238E27FC236}">
                <a16:creationId xmlns:a16="http://schemas.microsoft.com/office/drawing/2014/main" id="{65F7D680-22BE-1743-27D4-73AA8A4FE6B0}"/>
              </a:ext>
            </a:extLst>
          </p:cNvPr>
          <p:cNvSpPr/>
          <p:nvPr/>
        </p:nvSpPr>
        <p:spPr>
          <a:xfrm>
            <a:off x="6449060" y="2994314"/>
            <a:ext cx="5095240" cy="40011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60960" rIns="0" bIns="60960" rtlCol="0" anchor="ctr">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mn-cs"/>
              </a:rPr>
              <a:t>Adjuvant chemotherapy (presence/absence)</a:t>
            </a:r>
          </a:p>
        </p:txBody>
      </p:sp>
      <p:sp>
        <p:nvSpPr>
          <p:cNvPr id="34" name="Rectangle 33">
            <a:extLst>
              <a:ext uri="{FF2B5EF4-FFF2-40B4-BE49-F238E27FC236}">
                <a16:creationId xmlns:a16="http://schemas.microsoft.com/office/drawing/2014/main" id="{0AF158F0-C3A0-7768-723A-CB278799C8BF}"/>
              </a:ext>
            </a:extLst>
          </p:cNvPr>
          <p:cNvSpPr/>
          <p:nvPr/>
        </p:nvSpPr>
        <p:spPr>
          <a:xfrm>
            <a:off x="6449060" y="4151685"/>
            <a:ext cx="5095240" cy="67710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60960" rIns="0" bIns="60960" rtlCol="0" anchor="ctr">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mn-cs"/>
              </a:rPr>
              <a:t>Combination of hormone therapy and/</a:t>
            </a:r>
            <a:br>
              <a:rPr kumimoji="0" lang="en-US" sz="1800" b="0" i="0" u="none" strike="noStrike" kern="1200" cap="none" spc="0" normalizeH="0" baseline="0" noProof="0" dirty="0">
                <a:ln>
                  <a:noFill/>
                </a:ln>
                <a:solidFill>
                  <a:srgbClr val="000000"/>
                </a:solidFill>
                <a:effectLst/>
                <a:uLnTx/>
                <a:uFillTx/>
                <a:latin typeface="Georgia"/>
                <a:ea typeface="+mn-ea"/>
                <a:cs typeface="+mn-cs"/>
              </a:rPr>
            </a:br>
            <a:r>
              <a:rPr kumimoji="0" lang="en-US" sz="1800" b="0" i="0" u="none" strike="noStrike" kern="1200" cap="none" spc="0" normalizeH="0" baseline="0" noProof="0" dirty="0">
                <a:ln>
                  <a:noFill/>
                </a:ln>
                <a:solidFill>
                  <a:srgbClr val="000000"/>
                </a:solidFill>
                <a:effectLst/>
                <a:uLnTx/>
                <a:uFillTx/>
                <a:latin typeface="Georgia"/>
                <a:ea typeface="+mn-ea"/>
                <a:cs typeface="+mn-cs"/>
              </a:rPr>
              <a:t>or radiation and/or chemotherapy </a:t>
            </a:r>
          </a:p>
        </p:txBody>
      </p:sp>
      <p:sp>
        <p:nvSpPr>
          <p:cNvPr id="35" name="Rectangle 34">
            <a:extLst>
              <a:ext uri="{FF2B5EF4-FFF2-40B4-BE49-F238E27FC236}">
                <a16:creationId xmlns:a16="http://schemas.microsoft.com/office/drawing/2014/main" id="{B1FDC6D6-0529-3065-2513-CE0511B17977}"/>
              </a:ext>
            </a:extLst>
          </p:cNvPr>
          <p:cNvSpPr/>
          <p:nvPr/>
        </p:nvSpPr>
        <p:spPr>
          <a:xfrm>
            <a:off x="6449060" y="5324445"/>
            <a:ext cx="5095240" cy="40011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60960" rIns="0" bIns="60960" rtlCol="0" anchor="ctr">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mn-cs"/>
              </a:rPr>
              <a:t>Hormone replacement therapy </a:t>
            </a:r>
          </a:p>
        </p:txBody>
      </p:sp>
      <p:cxnSp>
        <p:nvCxnSpPr>
          <p:cNvPr id="36" name="Straight Connector 35">
            <a:extLst>
              <a:ext uri="{FF2B5EF4-FFF2-40B4-BE49-F238E27FC236}">
                <a16:creationId xmlns:a16="http://schemas.microsoft.com/office/drawing/2014/main" id="{CA1DFA59-E8C9-2F7A-AB68-A43708CCF370}"/>
              </a:ext>
            </a:extLst>
          </p:cNvPr>
          <p:cNvCxnSpPr>
            <a:cxnSpLocks/>
          </p:cNvCxnSpPr>
          <p:nvPr/>
        </p:nvCxnSpPr>
        <p:spPr>
          <a:xfrm>
            <a:off x="6449060" y="2815737"/>
            <a:ext cx="5095240"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0FA1DF03-A54F-4FB3-A81C-EA673A4C595D}"/>
              </a:ext>
            </a:extLst>
          </p:cNvPr>
          <p:cNvCxnSpPr>
            <a:cxnSpLocks/>
          </p:cNvCxnSpPr>
          <p:nvPr/>
        </p:nvCxnSpPr>
        <p:spPr>
          <a:xfrm>
            <a:off x="6449060" y="3849998"/>
            <a:ext cx="5095240"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E06B51B0-BA03-BC58-EDEF-C4A928ECABE9}"/>
              </a:ext>
            </a:extLst>
          </p:cNvPr>
          <p:cNvCxnSpPr>
            <a:cxnSpLocks/>
          </p:cNvCxnSpPr>
          <p:nvPr/>
        </p:nvCxnSpPr>
        <p:spPr>
          <a:xfrm>
            <a:off x="6449060" y="5130480"/>
            <a:ext cx="5095240"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4" name="Text Placeholder 7">
            <a:extLst>
              <a:ext uri="{FF2B5EF4-FFF2-40B4-BE49-F238E27FC236}">
                <a16:creationId xmlns:a16="http://schemas.microsoft.com/office/drawing/2014/main" id="{65B58239-A214-E7F2-FB65-C03623F59EB1}"/>
              </a:ext>
            </a:extLst>
          </p:cNvPr>
          <p:cNvSpPr txBox="1">
            <a:spLocks/>
          </p:cNvSpPr>
          <p:nvPr/>
        </p:nvSpPr>
        <p:spPr>
          <a:xfrm>
            <a:off x="670561" y="6270893"/>
            <a:ext cx="8979048" cy="237757"/>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Greer Joseph,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Amoyal</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Nicole, et al. A Systematic Review of Adherence to Oral Antineoplastic Therapies. The Oncologist 2016;21:354-376</a:t>
            </a:r>
          </a:p>
        </p:txBody>
      </p:sp>
      <p:sp>
        <p:nvSpPr>
          <p:cNvPr id="7" name="TextBox 6">
            <a:extLst>
              <a:ext uri="{FF2B5EF4-FFF2-40B4-BE49-F238E27FC236}">
                <a16:creationId xmlns:a16="http://schemas.microsoft.com/office/drawing/2014/main" id="{0A4945A5-1672-71AD-0DDE-562611428307}"/>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dirty="0">
                <a:solidFill>
                  <a:srgbClr val="595959"/>
                </a:solidFill>
              </a:rPr>
              <a:t>GLO2241819</a:t>
            </a:r>
          </a:p>
        </p:txBody>
      </p:sp>
    </p:spTree>
    <p:extLst>
      <p:ext uri="{BB962C8B-B14F-4D97-AF65-F5344CB8AC3E}">
        <p14:creationId xmlns:p14="http://schemas.microsoft.com/office/powerpoint/2010/main" val="1121781302"/>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57532FA-690D-5E16-8926-1F6E8E0134D9}"/>
            </a:ext>
          </a:extLst>
        </p:cNvPr>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63CCF3ED-213A-12D7-C317-8E4663E2E816}"/>
              </a:ext>
            </a:extLst>
          </p:cNvPr>
          <p:cNvGraphicFramePr>
            <a:graphicFrameLocks noChangeAspect="1"/>
          </p:cNvGraphicFramePr>
          <p:nvPr>
            <p:custDataLst>
              <p:tags r:id="rId1"/>
            </p:custDataLst>
            <p:extLst>
              <p:ext uri="{D42A27DB-BD31-4B8C-83A1-F6EECF244321}">
                <p14:modId xmlns:p14="http://schemas.microsoft.com/office/powerpoint/2010/main" val="388342160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63CCF3ED-213A-12D7-C317-8E4663E2E816}"/>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8ABE7858-DF83-8680-DF63-160010B43687}"/>
              </a:ext>
            </a:extLst>
          </p:cNvPr>
          <p:cNvSpPr>
            <a:spLocks noGrp="1"/>
          </p:cNvSpPr>
          <p:nvPr>
            <p:ph type="title"/>
          </p:nvPr>
        </p:nvSpPr>
        <p:spPr/>
        <p:txBody>
          <a:bodyPr vert="horz"/>
          <a:lstStyle/>
          <a:p>
            <a:r>
              <a:rPr lang="en-US" dirty="0"/>
              <a:t>Risk factors for non-adherence to oral antineoplastic therapies (6/7)</a:t>
            </a:r>
          </a:p>
        </p:txBody>
      </p:sp>
      <p:sp>
        <p:nvSpPr>
          <p:cNvPr id="8" name="Text Placeholder 5">
            <a:extLst>
              <a:ext uri="{FF2B5EF4-FFF2-40B4-BE49-F238E27FC236}">
                <a16:creationId xmlns:a16="http://schemas.microsoft.com/office/drawing/2014/main" id="{F0406AAD-C80F-BC6E-FB08-E46FB015EA6B}"/>
              </a:ext>
            </a:extLst>
          </p:cNvPr>
          <p:cNvSpPr txBox="1">
            <a:spLocks/>
          </p:cNvSpPr>
          <p:nvPr/>
        </p:nvSpPr>
        <p:spPr>
          <a:xfrm>
            <a:off x="1627293" y="1447688"/>
            <a:ext cx="9993206" cy="491768"/>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2133"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Treatment factors – </a:t>
            </a:r>
            <a:r>
              <a:rPr kumimoji="0" lang="en-US" sz="2133"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Utilization factors </a:t>
            </a:r>
          </a:p>
        </p:txBody>
      </p:sp>
      <p:sp>
        <p:nvSpPr>
          <p:cNvPr id="13" name="Rectangle 12">
            <a:extLst>
              <a:ext uri="{FF2B5EF4-FFF2-40B4-BE49-F238E27FC236}">
                <a16:creationId xmlns:a16="http://schemas.microsoft.com/office/drawing/2014/main" id="{482CD43A-927C-9439-C210-04A9EE168186}"/>
              </a:ext>
            </a:extLst>
          </p:cNvPr>
          <p:cNvSpPr/>
          <p:nvPr/>
        </p:nvSpPr>
        <p:spPr>
          <a:xfrm>
            <a:off x="670560" y="2206274"/>
            <a:ext cx="5095240" cy="43088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60960" rIns="0" bIns="60960" rtlCol="0" anchor="t">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Georgia"/>
                <a:ea typeface="+mn-ea"/>
                <a:cs typeface="+mn-cs"/>
              </a:rPr>
              <a:t>More long-term care received</a:t>
            </a:r>
          </a:p>
        </p:txBody>
      </p:sp>
      <p:sp>
        <p:nvSpPr>
          <p:cNvPr id="16" name="Rectangle 15">
            <a:extLst>
              <a:ext uri="{FF2B5EF4-FFF2-40B4-BE49-F238E27FC236}">
                <a16:creationId xmlns:a16="http://schemas.microsoft.com/office/drawing/2014/main" id="{9676494E-47FE-BBAB-6206-60A17F5A7BD5}"/>
              </a:ext>
            </a:extLst>
          </p:cNvPr>
          <p:cNvSpPr>
            <a:spLocks/>
          </p:cNvSpPr>
          <p:nvPr/>
        </p:nvSpPr>
        <p:spPr>
          <a:xfrm>
            <a:off x="670560" y="3240535"/>
            <a:ext cx="10949940" cy="43088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60960" rIns="0" bIns="60960" rtlCol="0" anchor="ctr">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Georgia"/>
                <a:ea typeface="+mn-ea"/>
                <a:cs typeface="+mn-cs"/>
              </a:rPr>
              <a:t>More outpatient visits, ED visits, urgent care, hospitalizations</a:t>
            </a:r>
          </a:p>
        </p:txBody>
      </p:sp>
      <p:sp>
        <p:nvSpPr>
          <p:cNvPr id="19" name="Rectangle 18">
            <a:extLst>
              <a:ext uri="{FF2B5EF4-FFF2-40B4-BE49-F238E27FC236}">
                <a16:creationId xmlns:a16="http://schemas.microsoft.com/office/drawing/2014/main" id="{EDAE65D9-F902-0122-C096-026912B30600}"/>
              </a:ext>
            </a:extLst>
          </p:cNvPr>
          <p:cNvSpPr/>
          <p:nvPr/>
        </p:nvSpPr>
        <p:spPr>
          <a:xfrm>
            <a:off x="670560" y="4274796"/>
            <a:ext cx="5095240" cy="43088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60960" rIns="0" bIns="60960" rtlCol="0" anchor="ctr">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Georgia"/>
                <a:ea typeface="+mn-ea"/>
                <a:cs typeface="+mn-cs"/>
              </a:rPr>
              <a:t>More tests and procedures</a:t>
            </a:r>
          </a:p>
        </p:txBody>
      </p:sp>
      <p:sp>
        <p:nvSpPr>
          <p:cNvPr id="21" name="Rectangle 20">
            <a:extLst>
              <a:ext uri="{FF2B5EF4-FFF2-40B4-BE49-F238E27FC236}">
                <a16:creationId xmlns:a16="http://schemas.microsoft.com/office/drawing/2014/main" id="{99DEE371-9AD4-2075-08D3-1F5387CD6ECB}"/>
              </a:ext>
            </a:extLst>
          </p:cNvPr>
          <p:cNvSpPr/>
          <p:nvPr/>
        </p:nvSpPr>
        <p:spPr>
          <a:xfrm>
            <a:off x="670560" y="5309057"/>
            <a:ext cx="10949940" cy="43088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60960" rIns="0" bIns="60960" rtlCol="0" anchor="ctr">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Georgia"/>
                <a:ea typeface="+mn-ea"/>
                <a:cs typeface="+mn-cs"/>
              </a:rPr>
              <a:t>No attendance at regular follow-up appointments or rehabilitation program</a:t>
            </a:r>
          </a:p>
        </p:txBody>
      </p:sp>
      <p:cxnSp>
        <p:nvCxnSpPr>
          <p:cNvPr id="24" name="Straight Connector 23">
            <a:extLst>
              <a:ext uri="{FF2B5EF4-FFF2-40B4-BE49-F238E27FC236}">
                <a16:creationId xmlns:a16="http://schemas.microsoft.com/office/drawing/2014/main" id="{F1CDBD66-159C-FC32-95F1-6F4FEB7C7C25}"/>
              </a:ext>
            </a:extLst>
          </p:cNvPr>
          <p:cNvCxnSpPr>
            <a:cxnSpLocks/>
          </p:cNvCxnSpPr>
          <p:nvPr/>
        </p:nvCxnSpPr>
        <p:spPr>
          <a:xfrm>
            <a:off x="670560" y="2938848"/>
            <a:ext cx="10949940"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C67C1BF0-832D-0D3B-C47B-B396FAB349ED}"/>
              </a:ext>
            </a:extLst>
          </p:cNvPr>
          <p:cNvCxnSpPr>
            <a:cxnSpLocks/>
          </p:cNvCxnSpPr>
          <p:nvPr/>
        </p:nvCxnSpPr>
        <p:spPr>
          <a:xfrm>
            <a:off x="670560" y="3973109"/>
            <a:ext cx="10949940"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6195A6F0-B4B4-B831-1333-B0F512ECF517}"/>
              </a:ext>
            </a:extLst>
          </p:cNvPr>
          <p:cNvCxnSpPr>
            <a:cxnSpLocks/>
          </p:cNvCxnSpPr>
          <p:nvPr/>
        </p:nvCxnSpPr>
        <p:spPr>
          <a:xfrm>
            <a:off x="670560" y="5007370"/>
            <a:ext cx="10949940"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pic>
        <p:nvPicPr>
          <p:cNvPr id="7" name="Picture 6" descr="Icon&#10;&#10;Description automatically generated">
            <a:extLst>
              <a:ext uri="{FF2B5EF4-FFF2-40B4-BE49-F238E27FC236}">
                <a16:creationId xmlns:a16="http://schemas.microsoft.com/office/drawing/2014/main" id="{D6F6327B-8F42-2C49-5FC5-BDEB7184D9F0}"/>
              </a:ext>
            </a:extLst>
          </p:cNvPr>
          <p:cNvPicPr>
            <a:picLocks noChangeAspect="1"/>
          </p:cNvPicPr>
          <p:nvPr/>
        </p:nvPicPr>
        <p:blipFill>
          <a:blip r:embed="rId5" cstate="hqprint">
            <a:extLst>
              <a:ext uri="{28A0092B-C50C-407E-A947-70E740481C1C}">
                <a14:useLocalDpi xmlns:a14="http://schemas.microsoft.com/office/drawing/2010/main"/>
              </a:ext>
            </a:extLst>
          </a:blip>
          <a:stretch>
            <a:fillRect/>
          </a:stretch>
        </p:blipFill>
        <p:spPr>
          <a:xfrm>
            <a:off x="779977" y="1447689"/>
            <a:ext cx="673211" cy="673211"/>
          </a:xfrm>
          <a:prstGeom prst="rect">
            <a:avLst/>
          </a:prstGeom>
        </p:spPr>
      </p:pic>
      <p:sp>
        <p:nvSpPr>
          <p:cNvPr id="3" name="Text Placeholder 7">
            <a:extLst>
              <a:ext uri="{FF2B5EF4-FFF2-40B4-BE49-F238E27FC236}">
                <a16:creationId xmlns:a16="http://schemas.microsoft.com/office/drawing/2014/main" id="{CDE8A9FF-D042-65B8-D16C-4E611557D442}"/>
              </a:ext>
            </a:extLst>
          </p:cNvPr>
          <p:cNvSpPr txBox="1">
            <a:spLocks/>
          </p:cNvSpPr>
          <p:nvPr/>
        </p:nvSpPr>
        <p:spPr>
          <a:xfrm>
            <a:off x="670561" y="6270893"/>
            <a:ext cx="10035538" cy="237757"/>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Greer Joseph,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Amoyal</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Nicole, et al. A Systematic Review of Adherence to Oral Antineoplastic Therapies. The Oncologist 2016;21:354-376</a:t>
            </a:r>
          </a:p>
        </p:txBody>
      </p:sp>
      <p:sp>
        <p:nvSpPr>
          <p:cNvPr id="6" name="TextBox 5">
            <a:extLst>
              <a:ext uri="{FF2B5EF4-FFF2-40B4-BE49-F238E27FC236}">
                <a16:creationId xmlns:a16="http://schemas.microsoft.com/office/drawing/2014/main" id="{672DEE8C-8C25-A2AD-672D-0819B5B503A9}"/>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dirty="0">
                <a:solidFill>
                  <a:srgbClr val="595959"/>
                </a:solidFill>
              </a:rPr>
              <a:t>GLO2241819</a:t>
            </a:r>
          </a:p>
        </p:txBody>
      </p:sp>
    </p:spTree>
    <p:extLst>
      <p:ext uri="{BB962C8B-B14F-4D97-AF65-F5344CB8AC3E}">
        <p14:creationId xmlns:p14="http://schemas.microsoft.com/office/powerpoint/2010/main" val="549760974"/>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30C1B4F-ABF7-86D9-62F9-D4804D038452}"/>
            </a:ext>
          </a:extLst>
        </p:cNvPr>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ABC94012-D4B7-B41A-695B-C317586E198D}"/>
              </a:ext>
            </a:extLst>
          </p:cNvPr>
          <p:cNvGraphicFramePr>
            <a:graphicFrameLocks noChangeAspect="1"/>
          </p:cNvGraphicFramePr>
          <p:nvPr>
            <p:custDataLst>
              <p:tags r:id="rId1"/>
            </p:custDataLst>
            <p:extLst>
              <p:ext uri="{D42A27DB-BD31-4B8C-83A1-F6EECF244321}">
                <p14:modId xmlns:p14="http://schemas.microsoft.com/office/powerpoint/2010/main" val="424835866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ABC94012-D4B7-B41A-695B-C317586E198D}"/>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E2DB6002-CCFB-9FEA-E8D8-F2715A34FE42}"/>
              </a:ext>
            </a:extLst>
          </p:cNvPr>
          <p:cNvSpPr>
            <a:spLocks noGrp="1"/>
          </p:cNvSpPr>
          <p:nvPr>
            <p:ph type="title"/>
          </p:nvPr>
        </p:nvSpPr>
        <p:spPr/>
        <p:txBody>
          <a:bodyPr vert="horz"/>
          <a:lstStyle/>
          <a:p>
            <a:r>
              <a:rPr lang="en-US" dirty="0"/>
              <a:t>Risk factors for non-adherence to oral antineoplastic therapies (7/7)</a:t>
            </a:r>
          </a:p>
        </p:txBody>
      </p:sp>
      <p:sp>
        <p:nvSpPr>
          <p:cNvPr id="8" name="Text Placeholder 5">
            <a:extLst>
              <a:ext uri="{FF2B5EF4-FFF2-40B4-BE49-F238E27FC236}">
                <a16:creationId xmlns:a16="http://schemas.microsoft.com/office/drawing/2014/main" id="{AB1FD46B-2B79-634F-523B-57F2A2FADC40}"/>
              </a:ext>
            </a:extLst>
          </p:cNvPr>
          <p:cNvSpPr txBox="1">
            <a:spLocks/>
          </p:cNvSpPr>
          <p:nvPr/>
        </p:nvSpPr>
        <p:spPr>
          <a:xfrm>
            <a:off x="1627293" y="1447688"/>
            <a:ext cx="9993206" cy="491768"/>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2133"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Treatment factors – </a:t>
            </a:r>
            <a:r>
              <a:rPr kumimoji="0" lang="en-US" sz="2133"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Utilization factors </a:t>
            </a:r>
          </a:p>
        </p:txBody>
      </p:sp>
      <p:pic>
        <p:nvPicPr>
          <p:cNvPr id="7" name="Picture 6" descr="Icon&#10;&#10;Description automatically generated">
            <a:extLst>
              <a:ext uri="{FF2B5EF4-FFF2-40B4-BE49-F238E27FC236}">
                <a16:creationId xmlns:a16="http://schemas.microsoft.com/office/drawing/2014/main" id="{1F8D7F9B-C2B0-E26C-4BAA-34027640A09C}"/>
              </a:ext>
            </a:extLst>
          </p:cNvPr>
          <p:cNvPicPr>
            <a:picLocks noChangeAspect="1"/>
          </p:cNvPicPr>
          <p:nvPr/>
        </p:nvPicPr>
        <p:blipFill>
          <a:blip r:embed="rId5" cstate="hqprint">
            <a:extLst>
              <a:ext uri="{28A0092B-C50C-407E-A947-70E740481C1C}">
                <a14:useLocalDpi xmlns:a14="http://schemas.microsoft.com/office/drawing/2010/main"/>
              </a:ext>
            </a:extLst>
          </a:blip>
          <a:stretch>
            <a:fillRect/>
          </a:stretch>
        </p:blipFill>
        <p:spPr>
          <a:xfrm>
            <a:off x="779977" y="1447689"/>
            <a:ext cx="673211" cy="673211"/>
          </a:xfrm>
          <a:prstGeom prst="rect">
            <a:avLst/>
          </a:prstGeom>
        </p:spPr>
      </p:pic>
      <p:sp>
        <p:nvSpPr>
          <p:cNvPr id="17" name="Rectangle 16">
            <a:extLst>
              <a:ext uri="{FF2B5EF4-FFF2-40B4-BE49-F238E27FC236}">
                <a16:creationId xmlns:a16="http://schemas.microsoft.com/office/drawing/2014/main" id="{8C12E374-C31D-FA14-FD7F-5CB73B1D525F}"/>
              </a:ext>
            </a:extLst>
          </p:cNvPr>
          <p:cNvSpPr>
            <a:spLocks/>
          </p:cNvSpPr>
          <p:nvPr/>
        </p:nvSpPr>
        <p:spPr>
          <a:xfrm>
            <a:off x="670560" y="2206274"/>
            <a:ext cx="5095240" cy="67710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60960" rIns="0" bIns="60960" rtlCol="0" anchor="t">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mn-cs"/>
              </a:rPr>
              <a:t>Not seeing/less frequent/poor communication with oncologist </a:t>
            </a:r>
          </a:p>
        </p:txBody>
      </p:sp>
      <p:sp>
        <p:nvSpPr>
          <p:cNvPr id="18" name="Rectangle 17">
            <a:extLst>
              <a:ext uri="{FF2B5EF4-FFF2-40B4-BE49-F238E27FC236}">
                <a16:creationId xmlns:a16="http://schemas.microsoft.com/office/drawing/2014/main" id="{EE64C4B9-E2E6-E385-F6EF-54488FCD8295}"/>
              </a:ext>
            </a:extLst>
          </p:cNvPr>
          <p:cNvSpPr/>
          <p:nvPr/>
        </p:nvSpPr>
        <p:spPr>
          <a:xfrm>
            <a:off x="670560" y="3027998"/>
            <a:ext cx="5095240" cy="40011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60960" rIns="0" bIns="60960" rtlCol="0" anchor="t">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mn-cs"/>
              </a:rPr>
              <a:t>More consultations/visits with oncologist </a:t>
            </a:r>
          </a:p>
        </p:txBody>
      </p:sp>
      <p:sp>
        <p:nvSpPr>
          <p:cNvPr id="20" name="Rectangle 19">
            <a:extLst>
              <a:ext uri="{FF2B5EF4-FFF2-40B4-BE49-F238E27FC236}">
                <a16:creationId xmlns:a16="http://schemas.microsoft.com/office/drawing/2014/main" id="{8C3E1379-BB1A-5626-ADC3-647D513976FE}"/>
              </a:ext>
            </a:extLst>
          </p:cNvPr>
          <p:cNvSpPr/>
          <p:nvPr/>
        </p:nvSpPr>
        <p:spPr>
          <a:xfrm>
            <a:off x="670560" y="3572724"/>
            <a:ext cx="5095240" cy="67710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60960" rIns="0" bIns="60960" rtlCol="0" anchor="t">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mn-cs"/>
              </a:rPr>
              <a:t>Shorter duration of visits (initial and follow-up) with doctor </a:t>
            </a:r>
          </a:p>
        </p:txBody>
      </p:sp>
      <p:sp>
        <p:nvSpPr>
          <p:cNvPr id="22" name="Rectangle 21">
            <a:extLst>
              <a:ext uri="{FF2B5EF4-FFF2-40B4-BE49-F238E27FC236}">
                <a16:creationId xmlns:a16="http://schemas.microsoft.com/office/drawing/2014/main" id="{FE038445-F881-01F7-62F6-CC5E3B3702AA}"/>
              </a:ext>
            </a:extLst>
          </p:cNvPr>
          <p:cNvSpPr/>
          <p:nvPr/>
        </p:nvSpPr>
        <p:spPr>
          <a:xfrm>
            <a:off x="670560" y="4394448"/>
            <a:ext cx="5095240" cy="67710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60960" rIns="0" bIns="60960" rtlCol="0" anchor="t">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mn-cs"/>
              </a:rPr>
              <a:t>Having a doctor with more years of</a:t>
            </a:r>
            <a:br>
              <a:rPr kumimoji="0" lang="en-US" sz="1800" b="0" i="0" u="none" strike="noStrike" kern="1200" cap="none" spc="0" normalizeH="0" baseline="0" noProof="0" dirty="0">
                <a:ln>
                  <a:noFill/>
                </a:ln>
                <a:solidFill>
                  <a:srgbClr val="000000"/>
                </a:solidFill>
                <a:effectLst/>
                <a:uLnTx/>
                <a:uFillTx/>
                <a:latin typeface="Georgia"/>
                <a:ea typeface="+mn-ea"/>
                <a:cs typeface="+mn-cs"/>
              </a:rPr>
            </a:br>
            <a:r>
              <a:rPr kumimoji="0" lang="en-US" sz="1800" b="0" i="0" u="none" strike="noStrike" kern="1200" cap="none" spc="0" normalizeH="0" baseline="0" noProof="0" dirty="0">
                <a:ln>
                  <a:noFill/>
                </a:ln>
                <a:solidFill>
                  <a:srgbClr val="000000"/>
                </a:solidFill>
                <a:effectLst/>
                <a:uLnTx/>
                <a:uFillTx/>
                <a:latin typeface="Georgia"/>
                <a:ea typeface="+mn-ea"/>
                <a:cs typeface="+mn-cs"/>
              </a:rPr>
              <a:t>professional experience</a:t>
            </a:r>
          </a:p>
        </p:txBody>
      </p:sp>
      <p:sp>
        <p:nvSpPr>
          <p:cNvPr id="23" name="Rectangle 22">
            <a:extLst>
              <a:ext uri="{FF2B5EF4-FFF2-40B4-BE49-F238E27FC236}">
                <a16:creationId xmlns:a16="http://schemas.microsoft.com/office/drawing/2014/main" id="{7989DCFC-4839-43AB-D84F-E29436F2B7CA}"/>
              </a:ext>
            </a:extLst>
          </p:cNvPr>
          <p:cNvSpPr/>
          <p:nvPr/>
        </p:nvSpPr>
        <p:spPr>
          <a:xfrm>
            <a:off x="670560" y="5216174"/>
            <a:ext cx="5095240" cy="67710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60960" rIns="0" bIns="60960" rtlCol="0" anchor="t">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mn-cs"/>
              </a:rPr>
              <a:t>Having a doctor not practicing in a university</a:t>
            </a:r>
            <a:br>
              <a:rPr kumimoji="0" lang="en-US" sz="1800" b="0" i="0" u="none" strike="noStrike" kern="1200" cap="none" spc="0" normalizeH="0" baseline="0" noProof="0" dirty="0">
                <a:ln>
                  <a:noFill/>
                </a:ln>
                <a:solidFill>
                  <a:srgbClr val="000000"/>
                </a:solidFill>
                <a:effectLst/>
                <a:uLnTx/>
                <a:uFillTx/>
                <a:latin typeface="Georgia"/>
                <a:ea typeface="+mn-ea"/>
                <a:cs typeface="+mn-cs"/>
              </a:rPr>
            </a:br>
            <a:r>
              <a:rPr kumimoji="0" lang="en-US" sz="1800" b="0" i="0" u="none" strike="noStrike" kern="1200" cap="none" spc="0" normalizeH="0" baseline="0" noProof="0" dirty="0">
                <a:ln>
                  <a:noFill/>
                </a:ln>
                <a:solidFill>
                  <a:srgbClr val="000000"/>
                </a:solidFill>
                <a:effectLst/>
                <a:uLnTx/>
                <a:uFillTx/>
                <a:latin typeface="Georgia"/>
                <a:ea typeface="+mn-ea"/>
                <a:cs typeface="+mn-cs"/>
              </a:rPr>
              <a:t>or teaching hospital </a:t>
            </a:r>
          </a:p>
        </p:txBody>
      </p:sp>
      <p:cxnSp>
        <p:nvCxnSpPr>
          <p:cNvPr id="25" name="Straight Connector 24">
            <a:extLst>
              <a:ext uri="{FF2B5EF4-FFF2-40B4-BE49-F238E27FC236}">
                <a16:creationId xmlns:a16="http://schemas.microsoft.com/office/drawing/2014/main" id="{D12A7FF9-6075-3024-991B-7524D6A94247}"/>
              </a:ext>
            </a:extLst>
          </p:cNvPr>
          <p:cNvCxnSpPr>
            <a:cxnSpLocks/>
          </p:cNvCxnSpPr>
          <p:nvPr/>
        </p:nvCxnSpPr>
        <p:spPr>
          <a:xfrm>
            <a:off x="670560" y="2955690"/>
            <a:ext cx="5095240"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0D4BA970-F095-BB21-81DE-3C5568D9E8FB}"/>
              </a:ext>
            </a:extLst>
          </p:cNvPr>
          <p:cNvCxnSpPr>
            <a:cxnSpLocks/>
          </p:cNvCxnSpPr>
          <p:nvPr/>
        </p:nvCxnSpPr>
        <p:spPr>
          <a:xfrm>
            <a:off x="670560" y="3500416"/>
            <a:ext cx="5095240"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6CE79D64-A15F-B2C5-0DD0-627CC667AE4E}"/>
              </a:ext>
            </a:extLst>
          </p:cNvPr>
          <p:cNvCxnSpPr>
            <a:cxnSpLocks/>
          </p:cNvCxnSpPr>
          <p:nvPr/>
        </p:nvCxnSpPr>
        <p:spPr>
          <a:xfrm>
            <a:off x="670560" y="4322140"/>
            <a:ext cx="5095240"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1023D11A-9FFD-4D92-924B-9E8BEEC4FF81}"/>
              </a:ext>
            </a:extLst>
          </p:cNvPr>
          <p:cNvCxnSpPr>
            <a:cxnSpLocks/>
          </p:cNvCxnSpPr>
          <p:nvPr/>
        </p:nvCxnSpPr>
        <p:spPr>
          <a:xfrm>
            <a:off x="670560" y="5143864"/>
            <a:ext cx="5095240"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40" name="Rectangle 39">
            <a:extLst>
              <a:ext uri="{FF2B5EF4-FFF2-40B4-BE49-F238E27FC236}">
                <a16:creationId xmlns:a16="http://schemas.microsoft.com/office/drawing/2014/main" id="{E64482A5-535F-9CB5-3793-0764FF914F87}"/>
              </a:ext>
            </a:extLst>
          </p:cNvPr>
          <p:cNvSpPr/>
          <p:nvPr/>
        </p:nvSpPr>
        <p:spPr>
          <a:xfrm>
            <a:off x="6449060" y="2221662"/>
            <a:ext cx="5095240" cy="67710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60960" rIns="0" bIns="60960" rtlCol="0" anchor="t">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mn-cs"/>
              </a:rPr>
              <a:t>Greater prescription, medical, health care, and out-of-pocket costs </a:t>
            </a:r>
          </a:p>
        </p:txBody>
      </p:sp>
      <p:cxnSp>
        <p:nvCxnSpPr>
          <p:cNvPr id="41" name="Straight Connector 40">
            <a:extLst>
              <a:ext uri="{FF2B5EF4-FFF2-40B4-BE49-F238E27FC236}">
                <a16:creationId xmlns:a16="http://schemas.microsoft.com/office/drawing/2014/main" id="{57ECCCD1-FADA-4703-9506-D655B7AA90C9}"/>
              </a:ext>
            </a:extLst>
          </p:cNvPr>
          <p:cNvCxnSpPr>
            <a:cxnSpLocks/>
          </p:cNvCxnSpPr>
          <p:nvPr/>
        </p:nvCxnSpPr>
        <p:spPr>
          <a:xfrm>
            <a:off x="6449060" y="2955690"/>
            <a:ext cx="5095240"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42" name="Rectangle 41">
            <a:extLst>
              <a:ext uri="{FF2B5EF4-FFF2-40B4-BE49-F238E27FC236}">
                <a16:creationId xmlns:a16="http://schemas.microsoft.com/office/drawing/2014/main" id="{2DA700C1-049E-E5E4-C9E1-7CCED5A60F60}"/>
              </a:ext>
            </a:extLst>
          </p:cNvPr>
          <p:cNvSpPr/>
          <p:nvPr/>
        </p:nvSpPr>
        <p:spPr>
          <a:xfrm>
            <a:off x="6449060" y="3027998"/>
            <a:ext cx="5095240" cy="40011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60960" rIns="0" bIns="60960" rtlCol="0" anchor="t">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mn-cs"/>
              </a:rPr>
              <a:t>Not receiving low-income subsidy </a:t>
            </a:r>
          </a:p>
        </p:txBody>
      </p:sp>
      <p:sp>
        <p:nvSpPr>
          <p:cNvPr id="43" name="Rectangle 42">
            <a:extLst>
              <a:ext uri="{FF2B5EF4-FFF2-40B4-BE49-F238E27FC236}">
                <a16:creationId xmlns:a16="http://schemas.microsoft.com/office/drawing/2014/main" id="{CD61A308-A6A7-91EB-789C-0B6E5201AEA8}"/>
              </a:ext>
            </a:extLst>
          </p:cNvPr>
          <p:cNvSpPr/>
          <p:nvPr/>
        </p:nvSpPr>
        <p:spPr>
          <a:xfrm>
            <a:off x="6449060" y="3572724"/>
            <a:ext cx="5095240" cy="40011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60960" rIns="0" bIns="60960" rtlCol="0" anchor="t">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mn-cs"/>
              </a:rPr>
              <a:t>No use of mail-order pharmacy </a:t>
            </a:r>
          </a:p>
        </p:txBody>
      </p:sp>
      <p:sp>
        <p:nvSpPr>
          <p:cNvPr id="44" name="Rectangle 43">
            <a:extLst>
              <a:ext uri="{FF2B5EF4-FFF2-40B4-BE49-F238E27FC236}">
                <a16:creationId xmlns:a16="http://schemas.microsoft.com/office/drawing/2014/main" id="{76BED613-6FD8-3DF6-56C7-ABB674379394}"/>
              </a:ext>
            </a:extLst>
          </p:cNvPr>
          <p:cNvSpPr/>
          <p:nvPr/>
        </p:nvSpPr>
        <p:spPr>
          <a:xfrm>
            <a:off x="6449060" y="4394448"/>
            <a:ext cx="5095240" cy="40011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60960" rIns="0" bIns="60960" rtlCol="0" anchor="t">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mn-cs"/>
              </a:rPr>
              <a:t>Shorter duration between prescription refills </a:t>
            </a:r>
          </a:p>
        </p:txBody>
      </p:sp>
      <p:sp>
        <p:nvSpPr>
          <p:cNvPr id="45" name="Rectangle 44">
            <a:extLst>
              <a:ext uri="{FF2B5EF4-FFF2-40B4-BE49-F238E27FC236}">
                <a16:creationId xmlns:a16="http://schemas.microsoft.com/office/drawing/2014/main" id="{592C3325-1449-73D8-D44D-E57173885C78}"/>
              </a:ext>
            </a:extLst>
          </p:cNvPr>
          <p:cNvSpPr/>
          <p:nvPr/>
        </p:nvSpPr>
        <p:spPr>
          <a:xfrm>
            <a:off x="6449060" y="5216174"/>
            <a:ext cx="5095240" cy="40011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60960" rIns="0" bIns="60960" rtlCol="0" anchor="t">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mn-cs"/>
              </a:rPr>
              <a:t>Non-oncologist writing prescription </a:t>
            </a:r>
          </a:p>
        </p:txBody>
      </p:sp>
      <p:cxnSp>
        <p:nvCxnSpPr>
          <p:cNvPr id="46" name="Straight Connector 45">
            <a:extLst>
              <a:ext uri="{FF2B5EF4-FFF2-40B4-BE49-F238E27FC236}">
                <a16:creationId xmlns:a16="http://schemas.microsoft.com/office/drawing/2014/main" id="{16A30B89-FB2E-6B8D-DEBB-32A84B4914C8}"/>
              </a:ext>
            </a:extLst>
          </p:cNvPr>
          <p:cNvCxnSpPr>
            <a:cxnSpLocks/>
          </p:cNvCxnSpPr>
          <p:nvPr/>
        </p:nvCxnSpPr>
        <p:spPr>
          <a:xfrm>
            <a:off x="6449060" y="3500416"/>
            <a:ext cx="5095240"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F2E396A8-B8CE-B8F2-EE98-C840D3F32681}"/>
              </a:ext>
            </a:extLst>
          </p:cNvPr>
          <p:cNvCxnSpPr>
            <a:cxnSpLocks/>
          </p:cNvCxnSpPr>
          <p:nvPr/>
        </p:nvCxnSpPr>
        <p:spPr>
          <a:xfrm>
            <a:off x="6449060" y="4322140"/>
            <a:ext cx="5095240"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F410EFE5-7411-5594-3EB2-7E71AD22EC6D}"/>
              </a:ext>
            </a:extLst>
          </p:cNvPr>
          <p:cNvCxnSpPr>
            <a:cxnSpLocks/>
          </p:cNvCxnSpPr>
          <p:nvPr/>
        </p:nvCxnSpPr>
        <p:spPr>
          <a:xfrm>
            <a:off x="6449060" y="5143864"/>
            <a:ext cx="5095240" cy="0"/>
          </a:xfrm>
          <a:prstGeom prst="line">
            <a:avLst/>
          </a:prstGeom>
          <a:ln w="63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3" name="Text Placeholder 7">
            <a:extLst>
              <a:ext uri="{FF2B5EF4-FFF2-40B4-BE49-F238E27FC236}">
                <a16:creationId xmlns:a16="http://schemas.microsoft.com/office/drawing/2014/main" id="{4183342C-4AE3-D1BA-B526-08197BD0ED78}"/>
              </a:ext>
            </a:extLst>
          </p:cNvPr>
          <p:cNvSpPr txBox="1">
            <a:spLocks/>
          </p:cNvSpPr>
          <p:nvPr/>
        </p:nvSpPr>
        <p:spPr>
          <a:xfrm>
            <a:off x="670561" y="6270893"/>
            <a:ext cx="10035538" cy="237757"/>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Greer Joseph,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Amoyal</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Nicole, et al. A Systematic Review of Adherence to Oral Antineoplastic Therapies. The Oncologist 2016;21:354-376</a:t>
            </a:r>
          </a:p>
        </p:txBody>
      </p:sp>
      <p:sp>
        <p:nvSpPr>
          <p:cNvPr id="6" name="TextBox 5">
            <a:extLst>
              <a:ext uri="{FF2B5EF4-FFF2-40B4-BE49-F238E27FC236}">
                <a16:creationId xmlns:a16="http://schemas.microsoft.com/office/drawing/2014/main" id="{494DFB3A-69BB-B116-6C6E-3023F71F111F}"/>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dirty="0">
                <a:solidFill>
                  <a:srgbClr val="595959"/>
                </a:solidFill>
              </a:rPr>
              <a:t>GLO2241819</a:t>
            </a:r>
          </a:p>
        </p:txBody>
      </p:sp>
    </p:spTree>
    <p:extLst>
      <p:ext uri="{BB962C8B-B14F-4D97-AF65-F5344CB8AC3E}">
        <p14:creationId xmlns:p14="http://schemas.microsoft.com/office/powerpoint/2010/main" val="2199784410"/>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4976BA8C-C6EF-6AD1-AE78-BDACEB7E3491}"/>
              </a:ext>
            </a:extLst>
          </p:cNvPr>
          <p:cNvGraphicFramePr>
            <a:graphicFrameLocks noChangeAspect="1"/>
          </p:cNvGraphicFramePr>
          <p:nvPr>
            <p:custDataLst>
              <p:tags r:id="rId1"/>
            </p:custDataLst>
            <p:extLst>
              <p:ext uri="{D42A27DB-BD31-4B8C-83A1-F6EECF244321}">
                <p14:modId xmlns:p14="http://schemas.microsoft.com/office/powerpoint/2010/main" val="379721998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4976BA8C-C6EF-6AD1-AE78-BDACEB7E3491}"/>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A0DA2CF0-0029-3451-391A-FA5B092F59AF}"/>
              </a:ext>
            </a:extLst>
          </p:cNvPr>
          <p:cNvSpPr>
            <a:spLocks noGrp="1"/>
          </p:cNvSpPr>
          <p:nvPr>
            <p:ph type="title"/>
          </p:nvPr>
        </p:nvSpPr>
        <p:spPr/>
        <p:txBody>
          <a:bodyPr vert="horz"/>
          <a:lstStyle/>
          <a:p>
            <a:r>
              <a:rPr lang="en-US" dirty="0"/>
              <a:t>Toxicity and adherence</a:t>
            </a:r>
          </a:p>
        </p:txBody>
      </p:sp>
      <p:sp>
        <p:nvSpPr>
          <p:cNvPr id="7" name="Text Placeholder 5">
            <a:extLst>
              <a:ext uri="{FF2B5EF4-FFF2-40B4-BE49-F238E27FC236}">
                <a16:creationId xmlns:a16="http://schemas.microsoft.com/office/drawing/2014/main" id="{47120F16-2C94-B3DF-5A88-F7AFD5F6A067}"/>
              </a:ext>
            </a:extLst>
          </p:cNvPr>
          <p:cNvSpPr txBox="1">
            <a:spLocks/>
          </p:cNvSpPr>
          <p:nvPr/>
        </p:nvSpPr>
        <p:spPr>
          <a:xfrm>
            <a:off x="670560" y="1458244"/>
            <a:ext cx="10949940" cy="484856"/>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no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867"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Example: </a:t>
            </a:r>
            <a:r>
              <a:rPr kumimoji="0" lang="en-US" sz="1867" b="0" i="0" u="none" strike="noStrike" kern="1200" cap="none" spc="0" normalizeH="0" baseline="0" noProof="0" dirty="0" err="1">
                <a:ln>
                  <a:noFill/>
                </a:ln>
                <a:solidFill>
                  <a:prstClr val="white"/>
                </a:solidFill>
                <a:effectLst/>
                <a:uLnTx/>
                <a:uFillTx/>
                <a:latin typeface="Georgia"/>
                <a:ea typeface="+mn-ea"/>
                <a:cs typeface="Calibri" panose="020F0502020204030204" pitchFamily="34" charset="0"/>
              </a:rPr>
              <a:t>Trifluridine+Tipiracil</a:t>
            </a:r>
            <a:r>
              <a:rPr kumimoji="0" lang="en-US" sz="1867"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 </a:t>
            </a:r>
            <a:r>
              <a:rPr kumimoji="0" lang="en-US" sz="1867" b="0" i="0" u="none" strike="noStrike" kern="1200" cap="all" spc="0" normalizeH="0" baseline="0" noProof="0" dirty="0">
                <a:ln>
                  <a:noFill/>
                </a:ln>
                <a:solidFill>
                  <a:prstClr val="white"/>
                </a:solidFill>
                <a:effectLst/>
                <a:uLnTx/>
                <a:uFillTx/>
                <a:latin typeface="Georgia"/>
                <a:ea typeface="+mn-ea"/>
                <a:cs typeface="Calibri" panose="020F0502020204030204" pitchFamily="34" charset="0"/>
              </a:rPr>
              <a:t>(TT) vs. </a:t>
            </a:r>
            <a:r>
              <a:rPr kumimoji="0" lang="en-US" sz="1867"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Regorafenib</a:t>
            </a:r>
            <a:r>
              <a:rPr kumimoji="0" lang="en-US" sz="1867" b="0" i="0" u="none" strike="noStrike" kern="1200" cap="all" spc="0" normalizeH="0" baseline="0" noProof="0" dirty="0">
                <a:ln>
                  <a:noFill/>
                </a:ln>
                <a:solidFill>
                  <a:prstClr val="white"/>
                </a:solidFill>
                <a:effectLst/>
                <a:uLnTx/>
                <a:uFillTx/>
                <a:latin typeface="Georgia"/>
                <a:ea typeface="+mn-ea"/>
                <a:cs typeface="Calibri" panose="020F0502020204030204" pitchFamily="34" charset="0"/>
              </a:rPr>
              <a:t> (TT </a:t>
            </a:r>
            <a:r>
              <a:rPr kumimoji="0" lang="en-US" sz="1867"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Better tolerance</a:t>
            </a:r>
            <a:r>
              <a:rPr kumimoji="0" lang="en-US" sz="1867" b="0" i="0" u="none" strike="noStrike" kern="1200" cap="all" spc="0" normalizeH="0" baseline="0" noProof="0" dirty="0">
                <a:ln>
                  <a:noFill/>
                </a:ln>
                <a:solidFill>
                  <a:prstClr val="white"/>
                </a:solidFill>
                <a:effectLst/>
                <a:uLnTx/>
                <a:uFillTx/>
                <a:latin typeface="Georgia"/>
                <a:ea typeface="+mn-ea"/>
                <a:cs typeface="Calibri" panose="020F0502020204030204" pitchFamily="34" charset="0"/>
              </a:rPr>
              <a:t>)</a:t>
            </a:r>
          </a:p>
        </p:txBody>
      </p:sp>
      <p:grpSp>
        <p:nvGrpSpPr>
          <p:cNvPr id="40" name="Group 39">
            <a:extLst>
              <a:ext uri="{FF2B5EF4-FFF2-40B4-BE49-F238E27FC236}">
                <a16:creationId xmlns:a16="http://schemas.microsoft.com/office/drawing/2014/main" id="{A31B93C5-A3C9-8AFF-A76A-591AAF9A636D}"/>
              </a:ext>
            </a:extLst>
          </p:cNvPr>
          <p:cNvGrpSpPr/>
          <p:nvPr/>
        </p:nvGrpSpPr>
        <p:grpSpPr>
          <a:xfrm>
            <a:off x="4814305" y="2110931"/>
            <a:ext cx="2005071" cy="2258226"/>
            <a:chOff x="5142995" y="2148002"/>
            <a:chExt cx="2005071" cy="2258226"/>
          </a:xfrm>
        </p:grpSpPr>
        <p:sp>
          <p:nvSpPr>
            <p:cNvPr id="18" name="Arc 17">
              <a:extLst>
                <a:ext uri="{FF2B5EF4-FFF2-40B4-BE49-F238E27FC236}">
                  <a16:creationId xmlns:a16="http://schemas.microsoft.com/office/drawing/2014/main" id="{5E672F67-AF51-8AB3-0092-4670833356E1}"/>
                </a:ext>
              </a:extLst>
            </p:cNvPr>
            <p:cNvSpPr/>
            <p:nvPr/>
          </p:nvSpPr>
          <p:spPr>
            <a:xfrm rot="8093789" flipH="1">
              <a:off x="5142995" y="2148002"/>
              <a:ext cx="2005072" cy="2005071"/>
            </a:xfrm>
            <a:prstGeom prst="arc">
              <a:avLst>
                <a:gd name="adj1" fmla="val 16547814"/>
                <a:gd name="adj2" fmla="val 10435429"/>
              </a:avLst>
            </a:prstGeom>
            <a:noFill/>
            <a:ln w="12700">
              <a:solidFill>
                <a:schemeClr val="bg1">
                  <a:lumMod val="50000"/>
                </a:schemeClr>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Georgia"/>
                <a:ea typeface="+mn-ea"/>
                <a:cs typeface="+mn-cs"/>
              </a:endParaRPr>
            </a:p>
          </p:txBody>
        </p:sp>
        <p:sp>
          <p:nvSpPr>
            <p:cNvPr id="19" name="Oval 18">
              <a:extLst>
                <a:ext uri="{FF2B5EF4-FFF2-40B4-BE49-F238E27FC236}">
                  <a16:creationId xmlns:a16="http://schemas.microsoft.com/office/drawing/2014/main" id="{79DFBEE8-859A-055D-DE4A-C7E273525003}"/>
                </a:ext>
              </a:extLst>
            </p:cNvPr>
            <p:cNvSpPr/>
            <p:nvPr/>
          </p:nvSpPr>
          <p:spPr>
            <a:xfrm rot="5400000">
              <a:off x="5244488" y="2260100"/>
              <a:ext cx="1802086" cy="1802086"/>
            </a:xfrm>
            <a:prstGeom prst="ellipse">
              <a:avLst/>
            </a:prstGeom>
            <a:solidFill>
              <a:schemeClr val="accent3">
                <a:lumMod val="20000"/>
                <a:lumOff val="80000"/>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Georgia"/>
                <a:ea typeface="+mn-ea"/>
                <a:cs typeface="+mn-cs"/>
              </a:endParaRPr>
            </a:p>
          </p:txBody>
        </p:sp>
        <p:sp>
          <p:nvSpPr>
            <p:cNvPr id="26" name="TextBox 25">
              <a:extLst>
                <a:ext uri="{FF2B5EF4-FFF2-40B4-BE49-F238E27FC236}">
                  <a16:creationId xmlns:a16="http://schemas.microsoft.com/office/drawing/2014/main" id="{7240DBD3-8764-F554-FBC1-63AB17328E74}"/>
                </a:ext>
              </a:extLst>
            </p:cNvPr>
            <p:cNvSpPr txBox="1"/>
            <p:nvPr/>
          </p:nvSpPr>
          <p:spPr>
            <a:xfrm flipH="1">
              <a:off x="5444055" y="2865234"/>
              <a:ext cx="1402948" cy="338554"/>
            </a:xfrm>
            <a:prstGeom prst="rect">
              <a:avLst/>
            </a:prstGeom>
            <a:noFill/>
          </p:spPr>
          <p:txBody>
            <a:bodyPr wrap="none"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IN" sz="1600" b="1" i="0" u="none" strike="noStrike" kern="1200" cap="none" spc="0" normalizeH="0" baseline="0" noProof="0" dirty="0">
                  <a:ln>
                    <a:noFill/>
                  </a:ln>
                  <a:solidFill>
                    <a:srgbClr val="000000"/>
                  </a:solidFill>
                  <a:effectLst/>
                  <a:uLnTx/>
                  <a:uFillTx/>
                  <a:latin typeface="Georgia"/>
                  <a:ea typeface="+mn-ea"/>
                  <a:cs typeface="+mn-cs"/>
                </a:rPr>
                <a:t>Persistence</a:t>
              </a:r>
            </a:p>
          </p:txBody>
        </p:sp>
        <p:sp>
          <p:nvSpPr>
            <p:cNvPr id="27" name="Freeform: Shape 26">
              <a:extLst>
                <a:ext uri="{FF2B5EF4-FFF2-40B4-BE49-F238E27FC236}">
                  <a16:creationId xmlns:a16="http://schemas.microsoft.com/office/drawing/2014/main" id="{C320DE9F-F423-46D9-7F20-8B9571619F66}"/>
                </a:ext>
              </a:extLst>
            </p:cNvPr>
            <p:cNvSpPr/>
            <p:nvPr/>
          </p:nvSpPr>
          <p:spPr>
            <a:xfrm rot="5400000">
              <a:off x="5856933" y="3382136"/>
              <a:ext cx="572389" cy="1475795"/>
            </a:xfrm>
            <a:custGeom>
              <a:avLst/>
              <a:gdLst>
                <a:gd name="connsiteX0" fmla="*/ 51094 w 493031"/>
                <a:gd name="connsiteY0" fmla="*/ 0 h 1271186"/>
                <a:gd name="connsiteX1" fmla="*/ 248087 w 493031"/>
                <a:gd name="connsiteY1" fmla="*/ 297146 h 1271186"/>
                <a:gd name="connsiteX2" fmla="*/ 264709 w 493031"/>
                <a:gd name="connsiteY2" fmla="*/ 344581 h 1271186"/>
                <a:gd name="connsiteX3" fmla="*/ 493031 w 493031"/>
                <a:gd name="connsiteY3" fmla="*/ 633524 h 1271186"/>
                <a:gd name="connsiteX4" fmla="*/ 268961 w 493031"/>
                <a:gd name="connsiteY4" fmla="*/ 917086 h 1271186"/>
                <a:gd name="connsiteX5" fmla="*/ 249587 w 493031"/>
                <a:gd name="connsiteY5" fmla="*/ 973169 h 1271186"/>
                <a:gd name="connsiteX6" fmla="*/ 53915 w 493031"/>
                <a:gd name="connsiteY6" fmla="*/ 1271186 h 1271186"/>
                <a:gd name="connsiteX7" fmla="*/ 2596 w 493031"/>
                <a:gd name="connsiteY7" fmla="*/ 1220502 h 1271186"/>
                <a:gd name="connsiteX8" fmla="*/ 238566 w 493031"/>
                <a:gd name="connsiteY8" fmla="*/ 714382 h 1271186"/>
                <a:gd name="connsiteX9" fmla="*/ 240200 w 493031"/>
                <a:gd name="connsiteY9" fmla="*/ 678311 h 1271186"/>
                <a:gd name="connsiteX10" fmla="*/ 240200 w 493031"/>
                <a:gd name="connsiteY10" fmla="*/ 595890 h 1271186"/>
                <a:gd name="connsiteX11" fmla="*/ 238214 w 493031"/>
                <a:gd name="connsiteY11" fmla="*/ 555977 h 1271186"/>
                <a:gd name="connsiteX12" fmla="*/ 0 w 493031"/>
                <a:gd name="connsiteY12" fmla="*/ 50909 h 1271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3031" h="1271186">
                  <a:moveTo>
                    <a:pt x="51094" y="0"/>
                  </a:moveTo>
                  <a:cubicBezTo>
                    <a:pt x="138548" y="87769"/>
                    <a:pt x="204218" y="189064"/>
                    <a:pt x="248087" y="297146"/>
                  </a:cubicBezTo>
                  <a:lnTo>
                    <a:pt x="264709" y="344581"/>
                  </a:lnTo>
                  <a:lnTo>
                    <a:pt x="493031" y="633524"/>
                  </a:lnTo>
                  <a:lnTo>
                    <a:pt x="268961" y="917086"/>
                  </a:lnTo>
                  <a:lnTo>
                    <a:pt x="249587" y="973169"/>
                  </a:lnTo>
                  <a:cubicBezTo>
                    <a:pt x="206198" y="1081445"/>
                    <a:pt x="140979" y="1183030"/>
                    <a:pt x="53915" y="1271186"/>
                  </a:cubicBezTo>
                  <a:lnTo>
                    <a:pt x="2596" y="1220502"/>
                  </a:lnTo>
                  <a:cubicBezTo>
                    <a:pt x="142781" y="1078558"/>
                    <a:pt x="221413" y="898775"/>
                    <a:pt x="238566" y="714382"/>
                  </a:cubicBezTo>
                  <a:lnTo>
                    <a:pt x="240200" y="678311"/>
                  </a:lnTo>
                  <a:lnTo>
                    <a:pt x="240200" y="595890"/>
                  </a:lnTo>
                  <a:lnTo>
                    <a:pt x="238214" y="555977"/>
                  </a:lnTo>
                  <a:cubicBezTo>
                    <a:pt x="220243" y="371662"/>
                    <a:pt x="140814" y="192230"/>
                    <a:pt x="0" y="50909"/>
                  </a:cubicBezTo>
                  <a:close/>
                </a:path>
              </a:pathLst>
            </a:custGeom>
            <a:gradFill flip="none" rotWithShape="1">
              <a:gsLst>
                <a:gs pos="0">
                  <a:schemeClr val="accent3"/>
                </a:gs>
                <a:gs pos="100000">
                  <a:schemeClr val="accent2"/>
                </a:gs>
              </a:gsLst>
              <a:lin ang="0" scaled="1"/>
              <a:tileRect/>
            </a:gradFill>
            <a:ln>
              <a:noFill/>
            </a:ln>
          </p:spPr>
          <p:txBody>
            <a:bodyPr wrap="square" lIns="121920" anchor="ctr">
              <a:noAutofit/>
            </a:bodyP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grpSp>
      <p:grpSp>
        <p:nvGrpSpPr>
          <p:cNvPr id="42" name="Group 41">
            <a:extLst>
              <a:ext uri="{FF2B5EF4-FFF2-40B4-BE49-F238E27FC236}">
                <a16:creationId xmlns:a16="http://schemas.microsoft.com/office/drawing/2014/main" id="{F43C71A8-F825-4294-E49C-8133F3DB5D57}"/>
              </a:ext>
            </a:extLst>
          </p:cNvPr>
          <p:cNvGrpSpPr/>
          <p:nvPr/>
        </p:nvGrpSpPr>
        <p:grpSpPr>
          <a:xfrm>
            <a:off x="8344905" y="2110931"/>
            <a:ext cx="2005071" cy="2258232"/>
            <a:chOff x="8229701" y="2148002"/>
            <a:chExt cx="2005071" cy="2258232"/>
          </a:xfrm>
        </p:grpSpPr>
        <p:sp>
          <p:nvSpPr>
            <p:cNvPr id="21" name="Arc 20">
              <a:extLst>
                <a:ext uri="{FF2B5EF4-FFF2-40B4-BE49-F238E27FC236}">
                  <a16:creationId xmlns:a16="http://schemas.microsoft.com/office/drawing/2014/main" id="{9AFD4F94-57AD-C0CD-1ECC-1646B515AF88}"/>
                </a:ext>
              </a:extLst>
            </p:cNvPr>
            <p:cNvSpPr/>
            <p:nvPr/>
          </p:nvSpPr>
          <p:spPr>
            <a:xfrm rot="8093789" flipH="1">
              <a:off x="8229701" y="2148002"/>
              <a:ext cx="2005072" cy="2005071"/>
            </a:xfrm>
            <a:prstGeom prst="arc">
              <a:avLst>
                <a:gd name="adj1" fmla="val 16547814"/>
                <a:gd name="adj2" fmla="val 10435429"/>
              </a:avLst>
            </a:prstGeom>
            <a:noFill/>
            <a:ln w="12700">
              <a:solidFill>
                <a:schemeClr val="bg1">
                  <a:lumMod val="50000"/>
                </a:schemeClr>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Georgia"/>
                <a:ea typeface="+mn-ea"/>
                <a:cs typeface="+mn-cs"/>
              </a:endParaRPr>
            </a:p>
          </p:txBody>
        </p:sp>
        <p:sp>
          <p:nvSpPr>
            <p:cNvPr id="22" name="Oval 21">
              <a:extLst>
                <a:ext uri="{FF2B5EF4-FFF2-40B4-BE49-F238E27FC236}">
                  <a16:creationId xmlns:a16="http://schemas.microsoft.com/office/drawing/2014/main" id="{1DDE5880-6EE0-888F-A742-6EE43807B9B2}"/>
                </a:ext>
              </a:extLst>
            </p:cNvPr>
            <p:cNvSpPr/>
            <p:nvPr/>
          </p:nvSpPr>
          <p:spPr>
            <a:xfrm rot="5400000">
              <a:off x="8331192" y="2260101"/>
              <a:ext cx="1802086" cy="1802086"/>
            </a:xfrm>
            <a:prstGeom prst="ellipse">
              <a:avLst/>
            </a:prstGeom>
            <a:solidFill>
              <a:schemeClr val="accent3">
                <a:lumMod val="20000"/>
                <a:lumOff val="80000"/>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Georgia"/>
                <a:ea typeface="+mn-ea"/>
                <a:cs typeface="+mn-cs"/>
              </a:endParaRPr>
            </a:p>
          </p:txBody>
        </p:sp>
        <p:sp>
          <p:nvSpPr>
            <p:cNvPr id="24" name="TextBox 23">
              <a:extLst>
                <a:ext uri="{FF2B5EF4-FFF2-40B4-BE49-F238E27FC236}">
                  <a16:creationId xmlns:a16="http://schemas.microsoft.com/office/drawing/2014/main" id="{0AD45F65-3F4E-B9A6-2F4C-EF73AA51B511}"/>
                </a:ext>
              </a:extLst>
            </p:cNvPr>
            <p:cNvSpPr txBox="1"/>
            <p:nvPr/>
          </p:nvSpPr>
          <p:spPr>
            <a:xfrm flipH="1">
              <a:off x="8297201" y="2865234"/>
              <a:ext cx="1870063" cy="338554"/>
            </a:xfrm>
            <a:prstGeom prst="rect">
              <a:avLst/>
            </a:prstGeom>
            <a:noFill/>
          </p:spPr>
          <p:txBody>
            <a:bodyPr wrap="none"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IN" sz="1600" b="1" i="0" u="none" strike="noStrike" kern="1200" cap="none" spc="-13" normalizeH="0" baseline="0" noProof="0" dirty="0">
                  <a:ln>
                    <a:noFill/>
                  </a:ln>
                  <a:solidFill>
                    <a:srgbClr val="000000"/>
                  </a:solidFill>
                  <a:effectLst/>
                  <a:uLnTx/>
                  <a:uFillTx/>
                  <a:latin typeface="Georgia"/>
                  <a:ea typeface="+mn-ea"/>
                  <a:cs typeface="+mn-cs"/>
                </a:rPr>
                <a:t>Discontinuation</a:t>
              </a:r>
            </a:p>
          </p:txBody>
        </p:sp>
        <p:sp>
          <p:nvSpPr>
            <p:cNvPr id="25" name="Freeform: Shape 24">
              <a:extLst>
                <a:ext uri="{FF2B5EF4-FFF2-40B4-BE49-F238E27FC236}">
                  <a16:creationId xmlns:a16="http://schemas.microsoft.com/office/drawing/2014/main" id="{77628459-053A-C7BC-84EF-D8E4F8828AF9}"/>
                </a:ext>
              </a:extLst>
            </p:cNvPr>
            <p:cNvSpPr/>
            <p:nvPr/>
          </p:nvSpPr>
          <p:spPr>
            <a:xfrm rot="5400000">
              <a:off x="8943638" y="3382142"/>
              <a:ext cx="572389" cy="1475795"/>
            </a:xfrm>
            <a:custGeom>
              <a:avLst/>
              <a:gdLst>
                <a:gd name="connsiteX0" fmla="*/ 51094 w 493031"/>
                <a:gd name="connsiteY0" fmla="*/ 0 h 1271186"/>
                <a:gd name="connsiteX1" fmla="*/ 248087 w 493031"/>
                <a:gd name="connsiteY1" fmla="*/ 297146 h 1271186"/>
                <a:gd name="connsiteX2" fmla="*/ 264709 w 493031"/>
                <a:gd name="connsiteY2" fmla="*/ 344581 h 1271186"/>
                <a:gd name="connsiteX3" fmla="*/ 493031 w 493031"/>
                <a:gd name="connsiteY3" fmla="*/ 633524 h 1271186"/>
                <a:gd name="connsiteX4" fmla="*/ 268961 w 493031"/>
                <a:gd name="connsiteY4" fmla="*/ 917086 h 1271186"/>
                <a:gd name="connsiteX5" fmla="*/ 249587 w 493031"/>
                <a:gd name="connsiteY5" fmla="*/ 973169 h 1271186"/>
                <a:gd name="connsiteX6" fmla="*/ 53915 w 493031"/>
                <a:gd name="connsiteY6" fmla="*/ 1271186 h 1271186"/>
                <a:gd name="connsiteX7" fmla="*/ 2596 w 493031"/>
                <a:gd name="connsiteY7" fmla="*/ 1220502 h 1271186"/>
                <a:gd name="connsiteX8" fmla="*/ 238566 w 493031"/>
                <a:gd name="connsiteY8" fmla="*/ 714382 h 1271186"/>
                <a:gd name="connsiteX9" fmla="*/ 240200 w 493031"/>
                <a:gd name="connsiteY9" fmla="*/ 678311 h 1271186"/>
                <a:gd name="connsiteX10" fmla="*/ 240200 w 493031"/>
                <a:gd name="connsiteY10" fmla="*/ 595890 h 1271186"/>
                <a:gd name="connsiteX11" fmla="*/ 238214 w 493031"/>
                <a:gd name="connsiteY11" fmla="*/ 555977 h 1271186"/>
                <a:gd name="connsiteX12" fmla="*/ 0 w 493031"/>
                <a:gd name="connsiteY12" fmla="*/ 50909 h 1271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3031" h="1271186">
                  <a:moveTo>
                    <a:pt x="51094" y="0"/>
                  </a:moveTo>
                  <a:cubicBezTo>
                    <a:pt x="138548" y="87769"/>
                    <a:pt x="204218" y="189064"/>
                    <a:pt x="248087" y="297146"/>
                  </a:cubicBezTo>
                  <a:lnTo>
                    <a:pt x="264709" y="344581"/>
                  </a:lnTo>
                  <a:lnTo>
                    <a:pt x="493031" y="633524"/>
                  </a:lnTo>
                  <a:lnTo>
                    <a:pt x="268961" y="917086"/>
                  </a:lnTo>
                  <a:lnTo>
                    <a:pt x="249587" y="973169"/>
                  </a:lnTo>
                  <a:cubicBezTo>
                    <a:pt x="206198" y="1081445"/>
                    <a:pt x="140979" y="1183030"/>
                    <a:pt x="53915" y="1271186"/>
                  </a:cubicBezTo>
                  <a:lnTo>
                    <a:pt x="2596" y="1220502"/>
                  </a:lnTo>
                  <a:cubicBezTo>
                    <a:pt x="142781" y="1078558"/>
                    <a:pt x="221413" y="898775"/>
                    <a:pt x="238566" y="714382"/>
                  </a:cubicBezTo>
                  <a:lnTo>
                    <a:pt x="240200" y="678311"/>
                  </a:lnTo>
                  <a:lnTo>
                    <a:pt x="240200" y="595890"/>
                  </a:lnTo>
                  <a:lnTo>
                    <a:pt x="238214" y="555977"/>
                  </a:lnTo>
                  <a:cubicBezTo>
                    <a:pt x="220243" y="371662"/>
                    <a:pt x="140814" y="192230"/>
                    <a:pt x="0" y="50909"/>
                  </a:cubicBezTo>
                  <a:close/>
                </a:path>
              </a:pathLst>
            </a:custGeom>
            <a:gradFill flip="none" rotWithShape="1">
              <a:gsLst>
                <a:gs pos="0">
                  <a:schemeClr val="accent3"/>
                </a:gs>
                <a:gs pos="100000">
                  <a:schemeClr val="accent2"/>
                </a:gs>
              </a:gsLst>
              <a:lin ang="0" scaled="1"/>
              <a:tileRect/>
            </a:gradFill>
            <a:ln>
              <a:noFill/>
            </a:ln>
          </p:spPr>
          <p:txBody>
            <a:bodyPr wrap="square" lIns="121920" anchor="ctr">
              <a:noAutofit/>
            </a:bodyP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grpSp>
      <p:grpSp>
        <p:nvGrpSpPr>
          <p:cNvPr id="39" name="Group 38">
            <a:extLst>
              <a:ext uri="{FF2B5EF4-FFF2-40B4-BE49-F238E27FC236}">
                <a16:creationId xmlns:a16="http://schemas.microsoft.com/office/drawing/2014/main" id="{6A9D3012-1500-0B89-D7F8-340635620124}"/>
              </a:ext>
            </a:extLst>
          </p:cNvPr>
          <p:cNvGrpSpPr/>
          <p:nvPr/>
        </p:nvGrpSpPr>
        <p:grpSpPr>
          <a:xfrm>
            <a:off x="1348648" y="2110931"/>
            <a:ext cx="2005071" cy="2258224"/>
            <a:chOff x="1333871" y="2148002"/>
            <a:chExt cx="2005071" cy="2258224"/>
          </a:xfrm>
        </p:grpSpPr>
        <p:sp>
          <p:nvSpPr>
            <p:cNvPr id="28" name="Arc 27">
              <a:extLst>
                <a:ext uri="{FF2B5EF4-FFF2-40B4-BE49-F238E27FC236}">
                  <a16:creationId xmlns:a16="http://schemas.microsoft.com/office/drawing/2014/main" id="{E91160BE-9BC0-A099-C0F8-66BB89C388DB}"/>
                </a:ext>
              </a:extLst>
            </p:cNvPr>
            <p:cNvSpPr/>
            <p:nvPr/>
          </p:nvSpPr>
          <p:spPr>
            <a:xfrm rot="8093789" flipH="1">
              <a:off x="1333871" y="2148002"/>
              <a:ext cx="2005072" cy="2005071"/>
            </a:xfrm>
            <a:prstGeom prst="arc">
              <a:avLst>
                <a:gd name="adj1" fmla="val 16547814"/>
                <a:gd name="adj2" fmla="val 10435429"/>
              </a:avLst>
            </a:prstGeom>
            <a:noFill/>
            <a:ln w="12700">
              <a:solidFill>
                <a:schemeClr val="bg1">
                  <a:lumMod val="50000"/>
                </a:schemeClr>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Georgia"/>
                <a:ea typeface="+mn-ea"/>
                <a:cs typeface="+mn-cs"/>
              </a:endParaRPr>
            </a:p>
          </p:txBody>
        </p:sp>
        <p:sp>
          <p:nvSpPr>
            <p:cNvPr id="29" name="Oval 28">
              <a:extLst>
                <a:ext uri="{FF2B5EF4-FFF2-40B4-BE49-F238E27FC236}">
                  <a16:creationId xmlns:a16="http://schemas.microsoft.com/office/drawing/2014/main" id="{4176359D-B8E2-B5EF-7171-673F3029F0AE}"/>
                </a:ext>
              </a:extLst>
            </p:cNvPr>
            <p:cNvSpPr/>
            <p:nvPr/>
          </p:nvSpPr>
          <p:spPr>
            <a:xfrm rot="5400000">
              <a:off x="1435364" y="2260100"/>
              <a:ext cx="1802086" cy="1802086"/>
            </a:xfrm>
            <a:prstGeom prst="ellipse">
              <a:avLst/>
            </a:prstGeom>
            <a:solidFill>
              <a:schemeClr val="accent3">
                <a:lumMod val="20000"/>
                <a:lumOff val="80000"/>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Georgia"/>
                <a:ea typeface="+mn-ea"/>
                <a:cs typeface="+mn-cs"/>
              </a:endParaRPr>
            </a:p>
          </p:txBody>
        </p:sp>
        <p:sp>
          <p:nvSpPr>
            <p:cNvPr id="31" name="TextBox 30">
              <a:extLst>
                <a:ext uri="{FF2B5EF4-FFF2-40B4-BE49-F238E27FC236}">
                  <a16:creationId xmlns:a16="http://schemas.microsoft.com/office/drawing/2014/main" id="{4C1580E2-0617-8D0B-1F1E-DD35442E4D72}"/>
                </a:ext>
              </a:extLst>
            </p:cNvPr>
            <p:cNvSpPr txBox="1"/>
            <p:nvPr/>
          </p:nvSpPr>
          <p:spPr>
            <a:xfrm flipH="1">
              <a:off x="1674206" y="2868751"/>
              <a:ext cx="1324402" cy="584775"/>
            </a:xfrm>
            <a:prstGeom prst="rect">
              <a:avLst/>
            </a:prstGeom>
            <a:noFill/>
          </p:spPr>
          <p:txBody>
            <a:bodyPr wrap="none"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IN" sz="1600" b="1" i="0" u="none" strike="noStrike" kern="1200" cap="none" spc="0" normalizeH="0" baseline="0" noProof="0" dirty="0">
                  <a:ln>
                    <a:noFill/>
                  </a:ln>
                  <a:solidFill>
                    <a:srgbClr val="000000"/>
                  </a:solidFill>
                  <a:effectLst/>
                  <a:uLnTx/>
                  <a:uFillTx/>
                  <a:latin typeface="Georgia"/>
                  <a:ea typeface="+mn-ea"/>
                  <a:cs typeface="+mn-cs"/>
                </a:rPr>
                <a:t>Adherence</a:t>
              </a:r>
              <a:br>
                <a:rPr kumimoji="0" lang="en-IN" sz="1600" b="1" i="0" u="none" strike="noStrike" kern="1200" cap="none" spc="0" normalizeH="0" baseline="0" noProof="0" dirty="0">
                  <a:ln>
                    <a:noFill/>
                  </a:ln>
                  <a:solidFill>
                    <a:srgbClr val="000000"/>
                  </a:solidFill>
                  <a:effectLst/>
                  <a:uLnTx/>
                  <a:uFillTx/>
                  <a:latin typeface="Georgia"/>
                  <a:ea typeface="+mn-ea"/>
                  <a:cs typeface="+mn-cs"/>
                </a:rPr>
              </a:br>
              <a:r>
                <a:rPr kumimoji="0" lang="en-IN" sz="1600" b="1" i="0" u="none" strike="noStrike" kern="1200" cap="none" spc="0" normalizeH="0" baseline="0" noProof="0" dirty="0">
                  <a:ln>
                    <a:noFill/>
                  </a:ln>
                  <a:solidFill>
                    <a:srgbClr val="000000"/>
                  </a:solidFill>
                  <a:effectLst/>
                  <a:uLnTx/>
                  <a:uFillTx/>
                  <a:latin typeface="Georgia"/>
                  <a:ea typeface="+mn-ea"/>
                  <a:cs typeface="+mn-cs"/>
                </a:rPr>
                <a:t>(≥80%)</a:t>
              </a:r>
            </a:p>
          </p:txBody>
        </p:sp>
        <p:sp>
          <p:nvSpPr>
            <p:cNvPr id="32" name="Freeform: Shape 31">
              <a:extLst>
                <a:ext uri="{FF2B5EF4-FFF2-40B4-BE49-F238E27FC236}">
                  <a16:creationId xmlns:a16="http://schemas.microsoft.com/office/drawing/2014/main" id="{A3FCF991-4F68-E406-5DD2-D2A6D726E52E}"/>
                </a:ext>
              </a:extLst>
            </p:cNvPr>
            <p:cNvSpPr/>
            <p:nvPr/>
          </p:nvSpPr>
          <p:spPr>
            <a:xfrm rot="5400000">
              <a:off x="2047811" y="3382134"/>
              <a:ext cx="572389" cy="1475795"/>
            </a:xfrm>
            <a:custGeom>
              <a:avLst/>
              <a:gdLst>
                <a:gd name="connsiteX0" fmla="*/ 51094 w 493031"/>
                <a:gd name="connsiteY0" fmla="*/ 0 h 1271186"/>
                <a:gd name="connsiteX1" fmla="*/ 248087 w 493031"/>
                <a:gd name="connsiteY1" fmla="*/ 297146 h 1271186"/>
                <a:gd name="connsiteX2" fmla="*/ 264709 w 493031"/>
                <a:gd name="connsiteY2" fmla="*/ 344581 h 1271186"/>
                <a:gd name="connsiteX3" fmla="*/ 493031 w 493031"/>
                <a:gd name="connsiteY3" fmla="*/ 633524 h 1271186"/>
                <a:gd name="connsiteX4" fmla="*/ 268961 w 493031"/>
                <a:gd name="connsiteY4" fmla="*/ 917086 h 1271186"/>
                <a:gd name="connsiteX5" fmla="*/ 249587 w 493031"/>
                <a:gd name="connsiteY5" fmla="*/ 973169 h 1271186"/>
                <a:gd name="connsiteX6" fmla="*/ 53915 w 493031"/>
                <a:gd name="connsiteY6" fmla="*/ 1271186 h 1271186"/>
                <a:gd name="connsiteX7" fmla="*/ 2596 w 493031"/>
                <a:gd name="connsiteY7" fmla="*/ 1220502 h 1271186"/>
                <a:gd name="connsiteX8" fmla="*/ 238566 w 493031"/>
                <a:gd name="connsiteY8" fmla="*/ 714382 h 1271186"/>
                <a:gd name="connsiteX9" fmla="*/ 240200 w 493031"/>
                <a:gd name="connsiteY9" fmla="*/ 678311 h 1271186"/>
                <a:gd name="connsiteX10" fmla="*/ 240200 w 493031"/>
                <a:gd name="connsiteY10" fmla="*/ 595890 h 1271186"/>
                <a:gd name="connsiteX11" fmla="*/ 238214 w 493031"/>
                <a:gd name="connsiteY11" fmla="*/ 555977 h 1271186"/>
                <a:gd name="connsiteX12" fmla="*/ 0 w 493031"/>
                <a:gd name="connsiteY12" fmla="*/ 50909 h 1271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3031" h="1271186">
                  <a:moveTo>
                    <a:pt x="51094" y="0"/>
                  </a:moveTo>
                  <a:cubicBezTo>
                    <a:pt x="138548" y="87769"/>
                    <a:pt x="204218" y="189064"/>
                    <a:pt x="248087" y="297146"/>
                  </a:cubicBezTo>
                  <a:lnTo>
                    <a:pt x="264709" y="344581"/>
                  </a:lnTo>
                  <a:lnTo>
                    <a:pt x="493031" y="633524"/>
                  </a:lnTo>
                  <a:lnTo>
                    <a:pt x="268961" y="917086"/>
                  </a:lnTo>
                  <a:lnTo>
                    <a:pt x="249587" y="973169"/>
                  </a:lnTo>
                  <a:cubicBezTo>
                    <a:pt x="206198" y="1081445"/>
                    <a:pt x="140979" y="1183030"/>
                    <a:pt x="53915" y="1271186"/>
                  </a:cubicBezTo>
                  <a:lnTo>
                    <a:pt x="2596" y="1220502"/>
                  </a:lnTo>
                  <a:cubicBezTo>
                    <a:pt x="142781" y="1078558"/>
                    <a:pt x="221413" y="898775"/>
                    <a:pt x="238566" y="714382"/>
                  </a:cubicBezTo>
                  <a:lnTo>
                    <a:pt x="240200" y="678311"/>
                  </a:lnTo>
                  <a:lnTo>
                    <a:pt x="240200" y="595890"/>
                  </a:lnTo>
                  <a:lnTo>
                    <a:pt x="238214" y="555977"/>
                  </a:lnTo>
                  <a:cubicBezTo>
                    <a:pt x="220243" y="371662"/>
                    <a:pt x="140814" y="192230"/>
                    <a:pt x="0" y="50909"/>
                  </a:cubicBezTo>
                  <a:close/>
                </a:path>
              </a:pathLst>
            </a:custGeom>
            <a:gradFill flip="none" rotWithShape="1">
              <a:gsLst>
                <a:gs pos="0">
                  <a:schemeClr val="accent3"/>
                </a:gs>
                <a:gs pos="100000">
                  <a:schemeClr val="accent2"/>
                </a:gs>
              </a:gsLst>
              <a:lin ang="0" scaled="1"/>
              <a:tileRect/>
            </a:gradFill>
            <a:ln>
              <a:noFill/>
            </a:ln>
          </p:spPr>
          <p:txBody>
            <a:bodyPr wrap="square" lIns="121920" anchor="ctr">
              <a:noAutofit/>
            </a:bodyP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600" b="1" i="0" u="none" strike="noStrike" kern="1200" cap="all" spc="0" normalizeH="0" baseline="0" noProof="0">
                <a:ln>
                  <a:noFill/>
                </a:ln>
                <a:solidFill>
                  <a:prstClr val="white"/>
                </a:solidFill>
                <a:effectLst/>
                <a:uLnTx/>
                <a:uFillTx/>
                <a:latin typeface="Georgia"/>
                <a:ea typeface="+mn-ea"/>
                <a:cs typeface="Calibri" panose="020F0502020204030204" pitchFamily="34" charset="0"/>
              </a:endParaRPr>
            </a:p>
          </p:txBody>
        </p:sp>
      </p:grpSp>
      <p:sp>
        <p:nvSpPr>
          <p:cNvPr id="37" name="TextBox 36">
            <a:extLst>
              <a:ext uri="{FF2B5EF4-FFF2-40B4-BE49-F238E27FC236}">
                <a16:creationId xmlns:a16="http://schemas.microsoft.com/office/drawing/2014/main" id="{944AB652-A91D-8426-EE13-3000EA6334E6}"/>
              </a:ext>
            </a:extLst>
          </p:cNvPr>
          <p:cNvSpPr txBox="1"/>
          <p:nvPr/>
        </p:nvSpPr>
        <p:spPr>
          <a:xfrm flipH="1">
            <a:off x="963455" y="4435399"/>
            <a:ext cx="2770653" cy="1043876"/>
          </a:xfrm>
          <a:prstGeom prst="rect">
            <a:avLst/>
          </a:prstGeom>
          <a:noFill/>
        </p:spPr>
        <p:txBody>
          <a:bodyPr wrap="square"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Medication possession ratio: TT OR 2.47</a:t>
            </a:r>
          </a:p>
          <a:p>
            <a:pPr marL="0" marR="0" lvl="0" indent="0" algn="ctr" defTabSz="1219170" rtl="0" eaLnBrk="1" fontAlgn="auto" latinLnBrk="0" hangingPunct="1">
              <a:lnSpc>
                <a:spcPct val="100000"/>
              </a:lnSpc>
              <a:spcBef>
                <a:spcPts val="667"/>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Proportion of days covered: TT OR 2.77 </a:t>
            </a:r>
            <a:endParaRPr kumimoji="0" lang="en-IN" sz="1400" b="0" i="0" u="none" strike="noStrike" kern="1200" cap="none" spc="0" normalizeH="0" baseline="0" noProof="0" dirty="0">
              <a:ln>
                <a:noFill/>
              </a:ln>
              <a:solidFill>
                <a:srgbClr val="000000"/>
              </a:solidFill>
              <a:effectLst/>
              <a:uLnTx/>
              <a:uFillTx/>
              <a:latin typeface="Georgia"/>
              <a:ea typeface="+mn-ea"/>
              <a:cs typeface="+mn-cs"/>
            </a:endParaRPr>
          </a:p>
        </p:txBody>
      </p:sp>
      <p:sp>
        <p:nvSpPr>
          <p:cNvPr id="38" name="TextBox 37">
            <a:extLst>
              <a:ext uri="{FF2B5EF4-FFF2-40B4-BE49-F238E27FC236}">
                <a16:creationId xmlns:a16="http://schemas.microsoft.com/office/drawing/2014/main" id="{E1F17C7D-F9D5-1457-B534-DFE0FC4964AD}"/>
              </a:ext>
            </a:extLst>
          </p:cNvPr>
          <p:cNvSpPr txBox="1"/>
          <p:nvPr/>
        </p:nvSpPr>
        <p:spPr>
          <a:xfrm flipH="1">
            <a:off x="4157990" y="4435399"/>
            <a:ext cx="3317701" cy="523220"/>
          </a:xfrm>
          <a:prstGeom prst="rect">
            <a:avLst/>
          </a:prstGeom>
          <a:noFill/>
        </p:spPr>
        <p:txBody>
          <a:bodyPr wrap="square"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TT 83%,</a:t>
            </a:r>
            <a:br>
              <a:rPr kumimoji="0" lang="en-US" sz="1400" b="0" i="0" u="none" strike="noStrike" kern="1200" cap="none" spc="0" normalizeH="0" baseline="0" noProof="0" dirty="0">
                <a:ln>
                  <a:noFill/>
                </a:ln>
                <a:solidFill>
                  <a:srgbClr val="000000"/>
                </a:solidFill>
                <a:effectLst/>
                <a:uLnTx/>
                <a:uFillTx/>
                <a:latin typeface="Georgia"/>
                <a:ea typeface="+mn-ea"/>
                <a:cs typeface="+mn-cs"/>
              </a:rPr>
            </a:br>
            <a:r>
              <a:rPr kumimoji="0" lang="en-US" sz="1400" b="0" i="0" u="none" strike="noStrike" kern="1200" cap="none" spc="0" normalizeH="0" baseline="0" noProof="0" dirty="0">
                <a:ln>
                  <a:noFill/>
                </a:ln>
                <a:solidFill>
                  <a:srgbClr val="000000"/>
                </a:solidFill>
                <a:effectLst/>
                <a:uLnTx/>
                <a:uFillTx/>
                <a:latin typeface="Georgia"/>
                <a:ea typeface="+mn-ea"/>
                <a:cs typeface="+mn-cs"/>
              </a:rPr>
              <a:t>Regorafenib 68%</a:t>
            </a:r>
          </a:p>
        </p:txBody>
      </p:sp>
      <p:sp>
        <p:nvSpPr>
          <p:cNvPr id="41" name="TextBox 40">
            <a:extLst>
              <a:ext uri="{FF2B5EF4-FFF2-40B4-BE49-F238E27FC236}">
                <a16:creationId xmlns:a16="http://schemas.microsoft.com/office/drawing/2014/main" id="{2F44465C-02FA-C598-A1E4-67BCBCDB27F6}"/>
              </a:ext>
            </a:extLst>
          </p:cNvPr>
          <p:cNvSpPr txBox="1"/>
          <p:nvPr/>
        </p:nvSpPr>
        <p:spPr>
          <a:xfrm flipH="1">
            <a:off x="7688590" y="4435399"/>
            <a:ext cx="3317701" cy="307777"/>
          </a:xfrm>
          <a:prstGeom prst="rect">
            <a:avLst/>
          </a:prstGeom>
          <a:noFill/>
        </p:spPr>
        <p:txBody>
          <a:bodyPr wrap="square"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TT HR 0.76</a:t>
            </a:r>
          </a:p>
        </p:txBody>
      </p:sp>
      <p:sp>
        <p:nvSpPr>
          <p:cNvPr id="43" name="Rectangle 42">
            <a:extLst>
              <a:ext uri="{FF2B5EF4-FFF2-40B4-BE49-F238E27FC236}">
                <a16:creationId xmlns:a16="http://schemas.microsoft.com/office/drawing/2014/main" id="{335D9210-A5ED-78AC-6D22-A9997B8888D7}"/>
              </a:ext>
            </a:extLst>
          </p:cNvPr>
          <p:cNvSpPr>
            <a:spLocks/>
          </p:cNvSpPr>
          <p:nvPr/>
        </p:nvSpPr>
        <p:spPr>
          <a:xfrm>
            <a:off x="670560" y="5541620"/>
            <a:ext cx="10949940" cy="364909"/>
          </a:xfrm>
          <a:prstGeom prst="rect">
            <a:avLst/>
          </a:prstGeom>
          <a:solidFill>
            <a:srgbClr val="004F7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1" indent="0" algn="ctr" defTabSz="1219170" rtl="0" eaLnBrk="1" fontAlgn="auto" latinLnBrk="0" hangingPunct="1">
              <a:lnSpc>
                <a:spcPct val="100000"/>
              </a:lnSpc>
              <a:spcBef>
                <a:spcPts val="400"/>
              </a:spcBef>
              <a:spcAft>
                <a:spcPts val="40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Georgia"/>
                <a:ea typeface="+mn-ea"/>
                <a:cs typeface="+mn-cs"/>
              </a:rPr>
              <a:t>Data on adherence must be taken into account!</a:t>
            </a:r>
          </a:p>
        </p:txBody>
      </p:sp>
      <p:sp>
        <p:nvSpPr>
          <p:cNvPr id="3" name="Text Placeholder 7">
            <a:extLst>
              <a:ext uri="{FF2B5EF4-FFF2-40B4-BE49-F238E27FC236}">
                <a16:creationId xmlns:a16="http://schemas.microsoft.com/office/drawing/2014/main" id="{0FA47839-0A42-FDD7-5A2B-23ABE23E5B6E}"/>
              </a:ext>
            </a:extLst>
          </p:cNvPr>
          <p:cNvSpPr txBox="1">
            <a:spLocks/>
          </p:cNvSpPr>
          <p:nvPr/>
        </p:nvSpPr>
        <p:spPr>
          <a:xfrm>
            <a:off x="670560" y="6125468"/>
            <a:ext cx="10035538"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Patel Anuj K, Barghout Victoria, et al. Real-Word Adherence in Patients with Metastatic Colorectal Cancer Treated with Trifluridine plus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Tipiracil</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or Regorafenib. </a:t>
            </a:r>
            <a:b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b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The Oncologist 2020</a:t>
            </a:r>
          </a:p>
        </p:txBody>
      </p:sp>
      <p:sp>
        <p:nvSpPr>
          <p:cNvPr id="6" name="TextBox 5">
            <a:extLst>
              <a:ext uri="{FF2B5EF4-FFF2-40B4-BE49-F238E27FC236}">
                <a16:creationId xmlns:a16="http://schemas.microsoft.com/office/drawing/2014/main" id="{7457585C-DF46-00E1-45BF-54150045EFED}"/>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a:solidFill>
                  <a:srgbClr val="595959"/>
                </a:solidFill>
              </a:rPr>
              <a:t>GLO2241819</a:t>
            </a:r>
          </a:p>
        </p:txBody>
      </p:sp>
    </p:spTree>
    <p:extLst>
      <p:ext uri="{BB962C8B-B14F-4D97-AF65-F5344CB8AC3E}">
        <p14:creationId xmlns:p14="http://schemas.microsoft.com/office/powerpoint/2010/main" val="1515913992"/>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DD7DD997-D292-0109-8E83-2C70AE5CDAB1}"/>
              </a:ext>
            </a:extLst>
          </p:cNvPr>
          <p:cNvGraphicFramePr>
            <a:graphicFrameLocks noChangeAspect="1"/>
          </p:cNvGraphicFramePr>
          <p:nvPr>
            <p:custDataLst>
              <p:tags r:id="rId1"/>
            </p:custDataLst>
            <p:extLst>
              <p:ext uri="{D42A27DB-BD31-4B8C-83A1-F6EECF244321}">
                <p14:modId xmlns:p14="http://schemas.microsoft.com/office/powerpoint/2010/main" val="61890750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DD7DD997-D292-0109-8E83-2C70AE5CDAB1}"/>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53155334-E382-EECA-B56A-851866E004A1}"/>
              </a:ext>
            </a:extLst>
          </p:cNvPr>
          <p:cNvSpPr>
            <a:spLocks noGrp="1"/>
          </p:cNvSpPr>
          <p:nvPr>
            <p:ph type="title"/>
          </p:nvPr>
        </p:nvSpPr>
        <p:spPr/>
        <p:txBody>
          <a:bodyPr vert="horz"/>
          <a:lstStyle/>
          <a:p>
            <a:r>
              <a:rPr lang="en-US" dirty="0"/>
              <a:t>Adherence to oral chemotherapy medications among GI cancer patients</a:t>
            </a:r>
          </a:p>
        </p:txBody>
      </p:sp>
      <p:sp>
        <p:nvSpPr>
          <p:cNvPr id="7" name="Text Placeholder 5">
            <a:extLst>
              <a:ext uri="{FF2B5EF4-FFF2-40B4-BE49-F238E27FC236}">
                <a16:creationId xmlns:a16="http://schemas.microsoft.com/office/drawing/2014/main" id="{EAAD97C2-F1CA-5B1F-06F1-6668FDF65752}"/>
              </a:ext>
            </a:extLst>
          </p:cNvPr>
          <p:cNvSpPr txBox="1">
            <a:spLocks/>
          </p:cNvSpPr>
          <p:nvPr/>
        </p:nvSpPr>
        <p:spPr>
          <a:xfrm>
            <a:off x="5973335" y="1967970"/>
            <a:ext cx="5634465" cy="3859315"/>
          </a:xfrm>
          <a:prstGeom prst="rect">
            <a:avLst/>
          </a:prstGeom>
          <a:solidFill>
            <a:schemeClr val="bg1">
              <a:lumMod val="85000"/>
            </a:schemeClr>
          </a:solidFill>
          <a:ln>
            <a:noFill/>
          </a:ln>
        </p:spPr>
        <p:txBody>
          <a:bodyPr lIns="90011" tIns="45561" rIns="90011" bIns="45561" anchor="ctr">
            <a:noAutofit/>
          </a:bodyP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1200"/>
              </a:spcBef>
              <a:spcAft>
                <a:spcPts val="1200"/>
              </a:spcAft>
              <a:buClrTx/>
              <a:buSzTx/>
              <a:buFont typeface="Arial" panose="020B0604020202020204" pitchFamily="34" charset="0"/>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History of patient-caused treatment interruptions due to worsening of symptoms</a:t>
            </a:r>
          </a:p>
          <a:p>
            <a:pPr marL="0" marR="0" lvl="0" indent="0" algn="l" defTabSz="1219170" rtl="0" eaLnBrk="1" fontAlgn="auto" latinLnBrk="0" hangingPunct="1">
              <a:lnSpc>
                <a:spcPct val="100000"/>
              </a:lnSpc>
              <a:spcBef>
                <a:spcPts val="1200"/>
              </a:spcBef>
              <a:spcAft>
                <a:spcPts val="1200"/>
              </a:spcAft>
              <a:buClrTx/>
              <a:buSzTx/>
              <a:buFont typeface="Arial" panose="020B0604020202020204" pitchFamily="34" charset="0"/>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Diarrhea</a:t>
            </a:r>
          </a:p>
          <a:p>
            <a:pPr marL="0" marR="0" lvl="0" indent="0" algn="l" defTabSz="1219170" rtl="0" eaLnBrk="1" fontAlgn="auto" latinLnBrk="0" hangingPunct="1">
              <a:lnSpc>
                <a:spcPct val="100000"/>
              </a:lnSpc>
              <a:spcBef>
                <a:spcPts val="1200"/>
              </a:spcBef>
              <a:spcAft>
                <a:spcPts val="1200"/>
              </a:spcAft>
              <a:buClrTx/>
              <a:buSzTx/>
              <a:buFont typeface="Arial" panose="020B0604020202020204" pitchFamily="34" charset="0"/>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Pain</a:t>
            </a:r>
          </a:p>
          <a:p>
            <a:pPr marL="0" marR="0" lvl="0" indent="0" algn="l" defTabSz="1219170" rtl="0" eaLnBrk="1" fontAlgn="auto" latinLnBrk="0" hangingPunct="1">
              <a:lnSpc>
                <a:spcPct val="100000"/>
              </a:lnSpc>
              <a:spcBef>
                <a:spcPts val="1200"/>
              </a:spcBef>
              <a:spcAft>
                <a:spcPts val="1200"/>
              </a:spcAft>
              <a:buClrTx/>
              <a:buSzTx/>
              <a:buFont typeface="Arial" panose="020B0604020202020204" pitchFamily="34" charset="0"/>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Taking oral chemo every 8h</a:t>
            </a:r>
          </a:p>
          <a:p>
            <a:pPr marL="0" marR="0" lvl="0" indent="0" algn="l" defTabSz="1219170" rtl="0" eaLnBrk="1" fontAlgn="auto" latinLnBrk="0" hangingPunct="1">
              <a:lnSpc>
                <a:spcPct val="100000"/>
              </a:lnSpc>
              <a:spcBef>
                <a:spcPts val="1200"/>
              </a:spcBef>
              <a:spcAft>
                <a:spcPts val="1200"/>
              </a:spcAft>
              <a:buClrTx/>
              <a:buSzTx/>
              <a:buFont typeface="Arial" panose="020B0604020202020204" pitchFamily="34" charset="0"/>
              <a:buNone/>
              <a:tabLst/>
              <a:defRPr/>
            </a:pPr>
            <a:r>
              <a:rPr kumimoji="0" lang="en-US" sz="1800" b="0" i="0" u="none" strike="noStrike" kern="1200" cap="none" spc="0" normalizeH="0" baseline="0" noProof="0" dirty="0">
                <a:ln>
                  <a:noFill/>
                </a:ln>
                <a:solidFill>
                  <a:srgbClr val="000000"/>
                </a:solidFill>
                <a:effectLst/>
                <a:uLnTx/>
                <a:uFillTx/>
                <a:latin typeface="Georgia"/>
                <a:ea typeface="+mn-ea"/>
                <a:cs typeface="Calibri" panose="020F0502020204030204" pitchFamily="34" charset="0"/>
              </a:rPr>
              <a:t>Diminished sense of priority for medication</a:t>
            </a:r>
          </a:p>
        </p:txBody>
      </p:sp>
      <p:sp>
        <p:nvSpPr>
          <p:cNvPr id="8" name="Text Placeholder 5">
            <a:extLst>
              <a:ext uri="{FF2B5EF4-FFF2-40B4-BE49-F238E27FC236}">
                <a16:creationId xmlns:a16="http://schemas.microsoft.com/office/drawing/2014/main" id="{03A226CC-4F2A-655E-5142-62830CF5DE53}"/>
              </a:ext>
            </a:extLst>
          </p:cNvPr>
          <p:cNvSpPr txBox="1">
            <a:spLocks/>
          </p:cNvSpPr>
          <p:nvPr/>
        </p:nvSpPr>
        <p:spPr>
          <a:xfrm>
            <a:off x="5973335" y="1463867"/>
            <a:ext cx="5634465" cy="504103"/>
          </a:xfrm>
          <a:prstGeom prst="rect">
            <a:avLst/>
          </a:prstGeom>
          <a:gradFill flip="none" rotWithShape="1">
            <a:gsLst>
              <a:gs pos="0">
                <a:schemeClr val="accent3"/>
              </a:gs>
              <a:gs pos="100000">
                <a:schemeClr val="accent2"/>
              </a:gs>
            </a:gsLst>
            <a:lin ang="0" scaled="1"/>
            <a:tileRect/>
          </a:gradFill>
          <a:ln>
            <a:noFill/>
          </a:ln>
        </p:spPr>
        <p:txBody>
          <a:bodyPr lIns="90011" tIns="45561" rIns="90011" bIns="45561"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8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Factors associated to non-adherence</a:t>
            </a:r>
          </a:p>
        </p:txBody>
      </p:sp>
      <p:sp>
        <p:nvSpPr>
          <p:cNvPr id="9" name="TextBox 8">
            <a:extLst>
              <a:ext uri="{FF2B5EF4-FFF2-40B4-BE49-F238E27FC236}">
                <a16:creationId xmlns:a16="http://schemas.microsoft.com/office/drawing/2014/main" id="{AD249891-3536-482F-AD7F-AB1485104F0A}"/>
              </a:ext>
            </a:extLst>
          </p:cNvPr>
          <p:cNvSpPr txBox="1"/>
          <p:nvPr/>
        </p:nvSpPr>
        <p:spPr>
          <a:xfrm flipH="1">
            <a:off x="670560" y="3553307"/>
            <a:ext cx="1637042" cy="984693"/>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133" b="1" i="0" u="none" strike="noStrike" kern="1200" cap="none" spc="0" normalizeH="0" baseline="0" noProof="0" dirty="0">
                <a:ln>
                  <a:noFill/>
                </a:ln>
                <a:solidFill>
                  <a:srgbClr val="000000"/>
                </a:solidFill>
                <a:effectLst/>
                <a:uLnTx/>
                <a:uFillTx/>
                <a:latin typeface="Georgia"/>
                <a:ea typeface="+mn-ea"/>
                <a:cs typeface="+mn-cs"/>
              </a:rPr>
              <a:t>117 patients with GI cancer</a:t>
            </a:r>
          </a:p>
        </p:txBody>
      </p:sp>
      <p:sp>
        <p:nvSpPr>
          <p:cNvPr id="10" name="TextBox 9">
            <a:extLst>
              <a:ext uri="{FF2B5EF4-FFF2-40B4-BE49-F238E27FC236}">
                <a16:creationId xmlns:a16="http://schemas.microsoft.com/office/drawing/2014/main" id="{1E8C84C7-366D-E465-0A00-1345A2F8A1F0}"/>
              </a:ext>
            </a:extLst>
          </p:cNvPr>
          <p:cNvSpPr txBox="1"/>
          <p:nvPr/>
        </p:nvSpPr>
        <p:spPr>
          <a:xfrm flipH="1">
            <a:off x="3294510" y="3553307"/>
            <a:ext cx="1809912" cy="984693"/>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133" b="0" i="0" u="none" strike="noStrike" kern="1200" cap="none" spc="0" normalizeH="0" baseline="0" noProof="0" dirty="0">
                <a:ln>
                  <a:noFill/>
                </a:ln>
                <a:solidFill>
                  <a:srgbClr val="000000"/>
                </a:solidFill>
                <a:effectLst/>
                <a:uLnTx/>
                <a:uFillTx/>
                <a:latin typeface="Georgia"/>
                <a:ea typeface="+mn-ea"/>
                <a:cs typeface="+mn-cs"/>
              </a:rPr>
              <a:t>Only 56% good medication adherence</a:t>
            </a:r>
          </a:p>
        </p:txBody>
      </p:sp>
      <p:grpSp>
        <p:nvGrpSpPr>
          <p:cNvPr id="11" name="Group 10">
            <a:extLst>
              <a:ext uri="{FF2B5EF4-FFF2-40B4-BE49-F238E27FC236}">
                <a16:creationId xmlns:a16="http://schemas.microsoft.com/office/drawing/2014/main" id="{D8B2F01A-10FA-EC11-62F5-B39C09E69E72}"/>
              </a:ext>
            </a:extLst>
          </p:cNvPr>
          <p:cNvGrpSpPr/>
          <p:nvPr/>
        </p:nvGrpSpPr>
        <p:grpSpPr>
          <a:xfrm>
            <a:off x="2781991" y="2364635"/>
            <a:ext cx="2833308" cy="3362036"/>
            <a:chOff x="2086493" y="1525489"/>
            <a:chExt cx="2124981" cy="2521527"/>
          </a:xfrm>
        </p:grpSpPr>
        <p:cxnSp>
          <p:nvCxnSpPr>
            <p:cNvPr id="12" name="Straight Connector 11">
              <a:extLst>
                <a:ext uri="{FF2B5EF4-FFF2-40B4-BE49-F238E27FC236}">
                  <a16:creationId xmlns:a16="http://schemas.microsoft.com/office/drawing/2014/main" id="{DFE596F8-5647-48E4-B8F2-586EA1A25347}"/>
                </a:ext>
              </a:extLst>
            </p:cNvPr>
            <p:cNvCxnSpPr>
              <a:cxnSpLocks/>
            </p:cNvCxnSpPr>
            <p:nvPr/>
          </p:nvCxnSpPr>
          <p:spPr>
            <a:xfrm>
              <a:off x="2086493" y="1525489"/>
              <a:ext cx="0" cy="2521527"/>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872257D3-0595-7C07-9FFE-53E107308564}"/>
                </a:ext>
              </a:extLst>
            </p:cNvPr>
            <p:cNvCxnSpPr>
              <a:cxnSpLocks/>
            </p:cNvCxnSpPr>
            <p:nvPr/>
          </p:nvCxnSpPr>
          <p:spPr>
            <a:xfrm>
              <a:off x="4211474" y="1525489"/>
              <a:ext cx="0" cy="2521527"/>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grpSp>
      <p:grpSp>
        <p:nvGrpSpPr>
          <p:cNvPr id="14" name="Group 13">
            <a:extLst>
              <a:ext uri="{FF2B5EF4-FFF2-40B4-BE49-F238E27FC236}">
                <a16:creationId xmlns:a16="http://schemas.microsoft.com/office/drawing/2014/main" id="{1EF74007-7AF0-3849-3635-8E48B730B032}"/>
              </a:ext>
            </a:extLst>
          </p:cNvPr>
          <p:cNvGrpSpPr/>
          <p:nvPr/>
        </p:nvGrpSpPr>
        <p:grpSpPr>
          <a:xfrm>
            <a:off x="2557074" y="3819915"/>
            <a:ext cx="451477" cy="451477"/>
            <a:chOff x="1611739" y="1429867"/>
            <a:chExt cx="277040" cy="277040"/>
          </a:xfrm>
        </p:grpSpPr>
        <p:sp>
          <p:nvSpPr>
            <p:cNvPr id="15" name="Partial Circle 14">
              <a:extLst>
                <a:ext uri="{FF2B5EF4-FFF2-40B4-BE49-F238E27FC236}">
                  <a16:creationId xmlns:a16="http://schemas.microsoft.com/office/drawing/2014/main" id="{9CC70D7C-D225-05FA-6908-EFE155165E77}"/>
                </a:ext>
              </a:extLst>
            </p:cNvPr>
            <p:cNvSpPr/>
            <p:nvPr/>
          </p:nvSpPr>
          <p:spPr>
            <a:xfrm flipV="1">
              <a:off x="1611739" y="1429867"/>
              <a:ext cx="277040" cy="277040"/>
            </a:xfrm>
            <a:prstGeom prst="pie">
              <a:avLst>
                <a:gd name="adj1" fmla="val 5400000"/>
                <a:gd name="adj2" fmla="val 1620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tIns="48000" rIns="96000" bIns="9600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3200" b="1" i="0" u="none" strike="noStrike" kern="1200" cap="none" spc="0" normalizeH="0" baseline="0" noProof="0">
                <a:ln>
                  <a:noFill/>
                </a:ln>
                <a:solidFill>
                  <a:prstClr val="white"/>
                </a:solidFill>
                <a:effectLst/>
                <a:uLnTx/>
                <a:uFillTx/>
                <a:latin typeface="Calibri"/>
                <a:ea typeface="+mn-ea"/>
                <a:cs typeface="+mn-cs"/>
              </a:endParaRPr>
            </a:p>
          </p:txBody>
        </p:sp>
        <p:grpSp>
          <p:nvGrpSpPr>
            <p:cNvPr id="16" name="Group 15">
              <a:extLst>
                <a:ext uri="{FF2B5EF4-FFF2-40B4-BE49-F238E27FC236}">
                  <a16:creationId xmlns:a16="http://schemas.microsoft.com/office/drawing/2014/main" id="{0C4E2CDD-EF7B-E542-4301-EC7542E4CDB7}"/>
                </a:ext>
              </a:extLst>
            </p:cNvPr>
            <p:cNvGrpSpPr/>
            <p:nvPr/>
          </p:nvGrpSpPr>
          <p:grpSpPr>
            <a:xfrm>
              <a:off x="1643271" y="1461399"/>
              <a:ext cx="213975" cy="213975"/>
              <a:chOff x="4397340" y="2384425"/>
              <a:chExt cx="349320" cy="349320"/>
            </a:xfrm>
          </p:grpSpPr>
          <p:sp>
            <p:nvSpPr>
              <p:cNvPr id="17" name="Oval 16">
                <a:extLst>
                  <a:ext uri="{FF2B5EF4-FFF2-40B4-BE49-F238E27FC236}">
                    <a16:creationId xmlns:a16="http://schemas.microsoft.com/office/drawing/2014/main" id="{BC14953F-5B91-16D1-8706-647002CCDC96}"/>
                  </a:ext>
                </a:extLst>
              </p:cNvPr>
              <p:cNvSpPr/>
              <p:nvPr/>
            </p:nvSpPr>
            <p:spPr>
              <a:xfrm flipV="1">
                <a:off x="4397340" y="2384425"/>
                <a:ext cx="349320" cy="34932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48000" rIns="96000" bIns="9600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3200" b="1" i="0" u="none" strike="noStrike" kern="1200" cap="none" spc="0" normalizeH="0" baseline="0" noProof="0">
                  <a:ln>
                    <a:noFill/>
                  </a:ln>
                  <a:solidFill>
                    <a:prstClr val="white"/>
                  </a:solidFill>
                  <a:effectLst/>
                  <a:uLnTx/>
                  <a:uFillTx/>
                  <a:latin typeface="Calibri"/>
                  <a:ea typeface="+mn-ea"/>
                  <a:cs typeface="+mn-cs"/>
                </a:endParaRPr>
              </a:p>
            </p:txBody>
          </p:sp>
          <p:sp>
            <p:nvSpPr>
              <p:cNvPr id="18" name="Arrow: Chevron 17">
                <a:extLst>
                  <a:ext uri="{FF2B5EF4-FFF2-40B4-BE49-F238E27FC236}">
                    <a16:creationId xmlns:a16="http://schemas.microsoft.com/office/drawing/2014/main" id="{E634BF7E-BEF4-61D8-AFC5-0457A43AC1A3}"/>
                  </a:ext>
                </a:extLst>
              </p:cNvPr>
              <p:cNvSpPr/>
              <p:nvPr/>
            </p:nvSpPr>
            <p:spPr>
              <a:xfrm>
                <a:off x="4507487" y="2454351"/>
                <a:ext cx="138522" cy="209474"/>
              </a:xfrm>
              <a:prstGeom prst="chevr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grpSp>
      </p:grpSp>
      <p:grpSp>
        <p:nvGrpSpPr>
          <p:cNvPr id="19" name="Group 18">
            <a:extLst>
              <a:ext uri="{FF2B5EF4-FFF2-40B4-BE49-F238E27FC236}">
                <a16:creationId xmlns:a16="http://schemas.microsoft.com/office/drawing/2014/main" id="{BA883AA0-C22A-6993-7084-B25D09CA66FE}"/>
              </a:ext>
            </a:extLst>
          </p:cNvPr>
          <p:cNvGrpSpPr/>
          <p:nvPr/>
        </p:nvGrpSpPr>
        <p:grpSpPr>
          <a:xfrm>
            <a:off x="5390382" y="3819915"/>
            <a:ext cx="451477" cy="451477"/>
            <a:chOff x="1611739" y="1429867"/>
            <a:chExt cx="277040" cy="277040"/>
          </a:xfrm>
        </p:grpSpPr>
        <p:sp>
          <p:nvSpPr>
            <p:cNvPr id="20" name="Partial Circle 19">
              <a:extLst>
                <a:ext uri="{FF2B5EF4-FFF2-40B4-BE49-F238E27FC236}">
                  <a16:creationId xmlns:a16="http://schemas.microsoft.com/office/drawing/2014/main" id="{92374DC8-3119-CEAD-3ED0-DD06AFF3E6F7}"/>
                </a:ext>
              </a:extLst>
            </p:cNvPr>
            <p:cNvSpPr/>
            <p:nvPr/>
          </p:nvSpPr>
          <p:spPr>
            <a:xfrm flipV="1">
              <a:off x="1611739" y="1429867"/>
              <a:ext cx="277040" cy="277040"/>
            </a:xfrm>
            <a:prstGeom prst="pie">
              <a:avLst>
                <a:gd name="adj1" fmla="val 5400000"/>
                <a:gd name="adj2" fmla="val 1620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tIns="48000" rIns="96000" bIns="9600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3200" b="1" i="0" u="none" strike="noStrike" kern="1200" cap="none" spc="0" normalizeH="0" baseline="0" noProof="0">
                <a:ln>
                  <a:noFill/>
                </a:ln>
                <a:solidFill>
                  <a:prstClr val="white"/>
                </a:solidFill>
                <a:effectLst/>
                <a:uLnTx/>
                <a:uFillTx/>
                <a:latin typeface="Calibri"/>
                <a:ea typeface="+mn-ea"/>
                <a:cs typeface="+mn-cs"/>
              </a:endParaRPr>
            </a:p>
          </p:txBody>
        </p:sp>
        <p:grpSp>
          <p:nvGrpSpPr>
            <p:cNvPr id="21" name="Group 20">
              <a:extLst>
                <a:ext uri="{FF2B5EF4-FFF2-40B4-BE49-F238E27FC236}">
                  <a16:creationId xmlns:a16="http://schemas.microsoft.com/office/drawing/2014/main" id="{A28D696C-4380-2165-9F46-6D5EA03CBABC}"/>
                </a:ext>
              </a:extLst>
            </p:cNvPr>
            <p:cNvGrpSpPr/>
            <p:nvPr/>
          </p:nvGrpSpPr>
          <p:grpSpPr>
            <a:xfrm>
              <a:off x="1643271" y="1461399"/>
              <a:ext cx="213975" cy="213975"/>
              <a:chOff x="4397340" y="2384425"/>
              <a:chExt cx="349320" cy="349320"/>
            </a:xfrm>
          </p:grpSpPr>
          <p:sp>
            <p:nvSpPr>
              <p:cNvPr id="22" name="Oval 21">
                <a:extLst>
                  <a:ext uri="{FF2B5EF4-FFF2-40B4-BE49-F238E27FC236}">
                    <a16:creationId xmlns:a16="http://schemas.microsoft.com/office/drawing/2014/main" id="{E36A84E5-1D89-DF03-AE43-32E0F1361C5E}"/>
                  </a:ext>
                </a:extLst>
              </p:cNvPr>
              <p:cNvSpPr/>
              <p:nvPr/>
            </p:nvSpPr>
            <p:spPr>
              <a:xfrm flipV="1">
                <a:off x="4397340" y="2384425"/>
                <a:ext cx="349320" cy="34932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48000" rIns="96000" bIns="9600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3200" b="1" i="0" u="none" strike="noStrike" kern="1200" cap="none" spc="0" normalizeH="0" baseline="0" noProof="0">
                  <a:ln>
                    <a:noFill/>
                  </a:ln>
                  <a:solidFill>
                    <a:prstClr val="white"/>
                  </a:solidFill>
                  <a:effectLst/>
                  <a:uLnTx/>
                  <a:uFillTx/>
                  <a:latin typeface="Calibri"/>
                  <a:ea typeface="+mn-ea"/>
                  <a:cs typeface="+mn-cs"/>
                </a:endParaRPr>
              </a:p>
            </p:txBody>
          </p:sp>
          <p:sp>
            <p:nvSpPr>
              <p:cNvPr id="23" name="Arrow: Chevron 22">
                <a:extLst>
                  <a:ext uri="{FF2B5EF4-FFF2-40B4-BE49-F238E27FC236}">
                    <a16:creationId xmlns:a16="http://schemas.microsoft.com/office/drawing/2014/main" id="{07F8C351-D9BE-23DC-0423-A7F234A3949F}"/>
                  </a:ext>
                </a:extLst>
              </p:cNvPr>
              <p:cNvSpPr/>
              <p:nvPr/>
            </p:nvSpPr>
            <p:spPr>
              <a:xfrm>
                <a:off x="4507487" y="2454351"/>
                <a:ext cx="138522" cy="209474"/>
              </a:xfrm>
              <a:prstGeom prst="chevr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00000"/>
                  </a:solidFill>
                  <a:effectLst/>
                  <a:uLnTx/>
                  <a:uFillTx/>
                  <a:latin typeface="Calibri"/>
                  <a:ea typeface="+mn-ea"/>
                  <a:cs typeface="+mn-cs"/>
                </a:endParaRPr>
              </a:p>
            </p:txBody>
          </p:sp>
        </p:grpSp>
      </p:grpSp>
      <p:sp>
        <p:nvSpPr>
          <p:cNvPr id="3" name="Text Placeholder 7">
            <a:extLst>
              <a:ext uri="{FF2B5EF4-FFF2-40B4-BE49-F238E27FC236}">
                <a16:creationId xmlns:a16="http://schemas.microsoft.com/office/drawing/2014/main" id="{3089BB63-D1CB-BF75-177E-2FBCAE7FD66F}"/>
              </a:ext>
            </a:extLst>
          </p:cNvPr>
          <p:cNvSpPr txBox="1">
            <a:spLocks/>
          </p:cNvSpPr>
          <p:nvPr/>
        </p:nvSpPr>
        <p:spPr>
          <a:xfrm>
            <a:off x="670560" y="6125468"/>
            <a:ext cx="10035538"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Hirao Chieko,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Mikoshiba</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Naoko, et al. Adherence to oral chemotherapy medications among gastroenterological cancer patients visiting an outpatient clinic. Japanese Journal Clinical Oncology. 2017;1-9</a:t>
            </a:r>
          </a:p>
        </p:txBody>
      </p:sp>
      <p:sp>
        <p:nvSpPr>
          <p:cNvPr id="6" name="TextBox 5">
            <a:extLst>
              <a:ext uri="{FF2B5EF4-FFF2-40B4-BE49-F238E27FC236}">
                <a16:creationId xmlns:a16="http://schemas.microsoft.com/office/drawing/2014/main" id="{DA98B780-B304-E4DA-2431-5C8D52BFE836}"/>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dirty="0">
                <a:solidFill>
                  <a:srgbClr val="595959"/>
                </a:solidFill>
              </a:rPr>
              <a:t>GLO2241819</a:t>
            </a:r>
          </a:p>
        </p:txBody>
      </p:sp>
    </p:spTree>
    <p:extLst>
      <p:ext uri="{BB962C8B-B14F-4D97-AF65-F5344CB8AC3E}">
        <p14:creationId xmlns:p14="http://schemas.microsoft.com/office/powerpoint/2010/main" val="1031603514"/>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923F615F-633D-851F-2132-72A5F728B5B7}"/>
              </a:ext>
            </a:extLst>
          </p:cNvPr>
          <p:cNvGraphicFramePr>
            <a:graphicFrameLocks noChangeAspect="1"/>
          </p:cNvGraphicFramePr>
          <p:nvPr>
            <p:custDataLst>
              <p:tags r:id="rId1"/>
            </p:custDataLst>
            <p:extLst>
              <p:ext uri="{D42A27DB-BD31-4B8C-83A1-F6EECF244321}">
                <p14:modId xmlns:p14="http://schemas.microsoft.com/office/powerpoint/2010/main" val="364336822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4" progId="TCLayout.ActiveDocument.1">
                  <p:embed/>
                </p:oleObj>
              </mc:Choice>
              <mc:Fallback>
                <p:oleObj name="think-cell Slide" r:id="rId4" imgW="395" imgH="394" progId="TCLayout.ActiveDocument.1">
                  <p:embed/>
                  <p:pic>
                    <p:nvPicPr>
                      <p:cNvPr id="5" name="think-cell data - do not delete" hidden="1">
                        <a:extLst>
                          <a:ext uri="{FF2B5EF4-FFF2-40B4-BE49-F238E27FC236}">
                            <a16:creationId xmlns:a16="http://schemas.microsoft.com/office/drawing/2014/main" id="{923F615F-633D-851F-2132-72A5F728B5B7}"/>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4E9653B6-713A-C64C-C09F-5A937FEDB58A}"/>
              </a:ext>
            </a:extLst>
          </p:cNvPr>
          <p:cNvSpPr>
            <a:spLocks noGrp="1"/>
          </p:cNvSpPr>
          <p:nvPr>
            <p:ph type="title"/>
          </p:nvPr>
        </p:nvSpPr>
        <p:spPr/>
        <p:txBody>
          <a:bodyPr vert="horz"/>
          <a:lstStyle/>
          <a:p>
            <a:r>
              <a:rPr lang="en-US" dirty="0"/>
              <a:t>Outcomes and adherence (1/2)</a:t>
            </a:r>
          </a:p>
        </p:txBody>
      </p:sp>
      <p:sp>
        <p:nvSpPr>
          <p:cNvPr id="6" name="Google Shape;502;p12">
            <a:extLst>
              <a:ext uri="{FF2B5EF4-FFF2-40B4-BE49-F238E27FC236}">
                <a16:creationId xmlns:a16="http://schemas.microsoft.com/office/drawing/2014/main" id="{846E25F1-2BDA-74C9-C0DF-C0CAAF19A9C7}"/>
              </a:ext>
            </a:extLst>
          </p:cNvPr>
          <p:cNvSpPr/>
          <p:nvPr/>
        </p:nvSpPr>
        <p:spPr>
          <a:xfrm>
            <a:off x="670560" y="1340587"/>
            <a:ext cx="10949940" cy="399788"/>
          </a:xfrm>
          <a:prstGeom prst="rect">
            <a:avLst/>
          </a:prstGeom>
          <a:noFill/>
          <a:ln>
            <a:noFill/>
          </a:ln>
        </p:spPr>
        <p:txBody>
          <a:bodyPr spcFirstLastPara="1" wrap="square" lIns="0" tIns="45561" rIns="90011" bIns="45561"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9CDE"/>
                </a:solidFill>
                <a:effectLst/>
                <a:uLnTx/>
                <a:uFillTx/>
                <a:latin typeface="Georgia"/>
                <a:ea typeface="Calibri"/>
                <a:cs typeface="Calibri"/>
                <a:sym typeface="Calibri"/>
              </a:rPr>
              <a:t>Example: Association of treatment adherence with oncologic outcomes for patients with </a:t>
            </a:r>
            <a:br>
              <a:rPr kumimoji="0" lang="en-US" sz="2000" b="0" i="0" u="none" strike="noStrike" kern="1200" cap="none" spc="0" normalizeH="0" baseline="0" noProof="0" dirty="0">
                <a:ln>
                  <a:noFill/>
                </a:ln>
                <a:solidFill>
                  <a:srgbClr val="009CDE"/>
                </a:solidFill>
                <a:effectLst/>
                <a:uLnTx/>
                <a:uFillTx/>
                <a:latin typeface="Georgia"/>
                <a:ea typeface="Calibri"/>
                <a:cs typeface="Calibri"/>
                <a:sym typeface="Calibri"/>
              </a:rPr>
            </a:br>
            <a:r>
              <a:rPr kumimoji="0" lang="en-US" sz="2000" b="0" i="0" u="none" strike="noStrike" kern="1200" cap="none" spc="0" normalizeH="0" baseline="0" noProof="0" dirty="0">
                <a:ln>
                  <a:noFill/>
                </a:ln>
                <a:solidFill>
                  <a:srgbClr val="009CDE"/>
                </a:solidFill>
                <a:effectLst/>
                <a:uLnTx/>
                <a:uFillTx/>
                <a:latin typeface="Georgia"/>
                <a:ea typeface="Calibri"/>
                <a:cs typeface="Calibri"/>
                <a:sym typeface="Calibri"/>
              </a:rPr>
              <a:t>rectal cancer</a:t>
            </a:r>
          </a:p>
        </p:txBody>
      </p:sp>
      <p:sp>
        <p:nvSpPr>
          <p:cNvPr id="7" name="Text Placeholder 5">
            <a:extLst>
              <a:ext uri="{FF2B5EF4-FFF2-40B4-BE49-F238E27FC236}">
                <a16:creationId xmlns:a16="http://schemas.microsoft.com/office/drawing/2014/main" id="{08D21300-F9DF-5538-B436-1EF8F70D69A5}"/>
              </a:ext>
            </a:extLst>
          </p:cNvPr>
          <p:cNvSpPr txBox="1">
            <a:spLocks/>
          </p:cNvSpPr>
          <p:nvPr/>
        </p:nvSpPr>
        <p:spPr>
          <a:xfrm>
            <a:off x="670560" y="2409943"/>
            <a:ext cx="10936224" cy="3442218"/>
          </a:xfrm>
          <a:prstGeom prst="rect">
            <a:avLst/>
          </a:prstGeom>
          <a:solidFill>
            <a:schemeClr val="bg1">
              <a:lumMod val="85000"/>
            </a:schemeClr>
          </a:solidFill>
          <a:ln>
            <a:noFill/>
          </a:ln>
        </p:spPr>
        <p:txBody>
          <a:bodyPr lIns="121920" tIns="0" rIns="121920"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endParaRPr kumimoji="0" lang="en-US" sz="1600"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grpSp>
        <p:nvGrpSpPr>
          <p:cNvPr id="8" name="Group 7">
            <a:extLst>
              <a:ext uri="{FF2B5EF4-FFF2-40B4-BE49-F238E27FC236}">
                <a16:creationId xmlns:a16="http://schemas.microsoft.com/office/drawing/2014/main" id="{B8F7F11F-68FE-E8F1-69CD-2299C3FC0E4E}"/>
              </a:ext>
            </a:extLst>
          </p:cNvPr>
          <p:cNvGrpSpPr/>
          <p:nvPr/>
        </p:nvGrpSpPr>
        <p:grpSpPr>
          <a:xfrm>
            <a:off x="670560" y="3411124"/>
            <a:ext cx="10936225" cy="1532572"/>
            <a:chOff x="-2" y="3115732"/>
            <a:chExt cx="12170467" cy="1705536"/>
          </a:xfrm>
        </p:grpSpPr>
        <p:sp>
          <p:nvSpPr>
            <p:cNvPr id="9" name="Freeform: Shape 8">
              <a:extLst>
                <a:ext uri="{FF2B5EF4-FFF2-40B4-BE49-F238E27FC236}">
                  <a16:creationId xmlns:a16="http://schemas.microsoft.com/office/drawing/2014/main" id="{DCE49A59-D1D6-DC2E-9E37-ED10D87AECCF}"/>
                </a:ext>
              </a:extLst>
            </p:cNvPr>
            <p:cNvSpPr/>
            <p:nvPr/>
          </p:nvSpPr>
          <p:spPr>
            <a:xfrm>
              <a:off x="7696716" y="3115732"/>
              <a:ext cx="4473749" cy="1705536"/>
            </a:xfrm>
            <a:custGeom>
              <a:avLst/>
              <a:gdLst>
                <a:gd name="connsiteX0" fmla="*/ 3338670 w 4473749"/>
                <a:gd name="connsiteY0" fmla="*/ 0 h 2274016"/>
                <a:gd name="connsiteX1" fmla="*/ 3494490 w 4473749"/>
                <a:gd name="connsiteY1" fmla="*/ 64646 h 2274016"/>
                <a:gd name="connsiteX2" fmla="*/ 4409141 w 4473749"/>
                <a:gd name="connsiteY2" fmla="*/ 979830 h 2274016"/>
                <a:gd name="connsiteX3" fmla="*/ 4409141 w 4473749"/>
                <a:gd name="connsiteY3" fmla="*/ 1291651 h 2274016"/>
                <a:gd name="connsiteX4" fmla="*/ 3494490 w 4473749"/>
                <a:gd name="connsiteY4" fmla="*/ 2209371 h 2274016"/>
                <a:gd name="connsiteX5" fmla="*/ 3182850 w 4473749"/>
                <a:gd name="connsiteY5" fmla="*/ 2209371 h 2274016"/>
                <a:gd name="connsiteX6" fmla="*/ 3182850 w 4473749"/>
                <a:gd name="connsiteY6" fmla="*/ 1897549 h 2274016"/>
                <a:gd name="connsiteX7" fmla="*/ 3306999 w 4473749"/>
                <a:gd name="connsiteY7" fmla="*/ 1770792 h 2274016"/>
                <a:gd name="connsiteX8" fmla="*/ 1244601 w 4473749"/>
                <a:gd name="connsiteY8" fmla="*/ 1770792 h 2274016"/>
                <a:gd name="connsiteX9" fmla="*/ 1244601 w 4473749"/>
                <a:gd name="connsiteY9" fmla="*/ 1770749 h 2274016"/>
                <a:gd name="connsiteX10" fmla="*/ 0 w 4473749"/>
                <a:gd name="connsiteY10" fmla="*/ 1770749 h 2274016"/>
                <a:gd name="connsiteX11" fmla="*/ 0 w 4473749"/>
                <a:gd name="connsiteY11" fmla="*/ 503196 h 2274016"/>
                <a:gd name="connsiteX12" fmla="*/ 1295399 w 4473749"/>
                <a:gd name="connsiteY12" fmla="*/ 503196 h 2274016"/>
                <a:gd name="connsiteX13" fmla="*/ 1295399 w 4473749"/>
                <a:gd name="connsiteY13" fmla="*/ 503224 h 2274016"/>
                <a:gd name="connsiteX14" fmla="*/ 1607635 w 4473749"/>
                <a:gd name="connsiteY14" fmla="*/ 503224 h 2274016"/>
                <a:gd name="connsiteX15" fmla="*/ 3306999 w 4473749"/>
                <a:gd name="connsiteY15" fmla="*/ 503224 h 2274016"/>
                <a:gd name="connsiteX16" fmla="*/ 3182850 w 4473749"/>
                <a:gd name="connsiteY16" fmla="*/ 376467 h 2274016"/>
                <a:gd name="connsiteX17" fmla="*/ 3182850 w 4473749"/>
                <a:gd name="connsiteY17" fmla="*/ 64646 h 2274016"/>
                <a:gd name="connsiteX18" fmla="*/ 3338670 w 4473749"/>
                <a:gd name="connsiteY18" fmla="*/ 0 h 2274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73749" h="2274016">
                  <a:moveTo>
                    <a:pt x="3338670" y="0"/>
                  </a:moveTo>
                  <a:cubicBezTo>
                    <a:pt x="3395044" y="0"/>
                    <a:pt x="3451418" y="21548"/>
                    <a:pt x="3494490" y="64646"/>
                  </a:cubicBezTo>
                  <a:cubicBezTo>
                    <a:pt x="4409141" y="979830"/>
                    <a:pt x="4409141" y="979830"/>
                    <a:pt x="4409141" y="979830"/>
                  </a:cubicBezTo>
                  <a:cubicBezTo>
                    <a:pt x="4495285" y="1066024"/>
                    <a:pt x="4495285" y="1205457"/>
                    <a:pt x="4409141" y="1291651"/>
                  </a:cubicBezTo>
                  <a:cubicBezTo>
                    <a:pt x="3494490" y="2209371"/>
                    <a:pt x="3494490" y="2209371"/>
                    <a:pt x="3494490" y="2209371"/>
                  </a:cubicBezTo>
                  <a:cubicBezTo>
                    <a:pt x="3408345" y="2295565"/>
                    <a:pt x="3268994" y="2295565"/>
                    <a:pt x="3182850" y="2209371"/>
                  </a:cubicBezTo>
                  <a:cubicBezTo>
                    <a:pt x="3096705" y="2123176"/>
                    <a:pt x="3096705" y="1983744"/>
                    <a:pt x="3182850" y="1897549"/>
                  </a:cubicBezTo>
                  <a:cubicBezTo>
                    <a:pt x="3306999" y="1770792"/>
                    <a:pt x="3306999" y="1770792"/>
                    <a:pt x="3306999" y="1770792"/>
                  </a:cubicBezTo>
                  <a:cubicBezTo>
                    <a:pt x="1244601" y="1770792"/>
                    <a:pt x="1244601" y="1770792"/>
                    <a:pt x="1244601" y="1770792"/>
                  </a:cubicBezTo>
                  <a:lnTo>
                    <a:pt x="1244601" y="1770749"/>
                  </a:lnTo>
                  <a:lnTo>
                    <a:pt x="0" y="1770749"/>
                  </a:lnTo>
                  <a:lnTo>
                    <a:pt x="0" y="503196"/>
                  </a:lnTo>
                  <a:lnTo>
                    <a:pt x="1295399" y="503196"/>
                  </a:lnTo>
                  <a:lnTo>
                    <a:pt x="1295399" y="503224"/>
                  </a:lnTo>
                  <a:lnTo>
                    <a:pt x="1607635" y="503224"/>
                  </a:lnTo>
                  <a:cubicBezTo>
                    <a:pt x="3306999" y="503224"/>
                    <a:pt x="3306999" y="503224"/>
                    <a:pt x="3306999" y="503224"/>
                  </a:cubicBezTo>
                  <a:cubicBezTo>
                    <a:pt x="3182850" y="376467"/>
                    <a:pt x="3182850" y="376467"/>
                    <a:pt x="3182850" y="376467"/>
                  </a:cubicBezTo>
                  <a:cubicBezTo>
                    <a:pt x="3096705" y="290273"/>
                    <a:pt x="3096705" y="150840"/>
                    <a:pt x="3182850" y="64646"/>
                  </a:cubicBezTo>
                  <a:cubicBezTo>
                    <a:pt x="3225922" y="21548"/>
                    <a:pt x="3282296" y="0"/>
                    <a:pt x="3338670" y="0"/>
                  </a:cubicBezTo>
                  <a:close/>
                </a:path>
              </a:pathLst>
            </a:custGeom>
            <a:solidFill>
              <a:schemeClr val="accent2"/>
            </a:solidFill>
            <a:ln>
              <a:noFill/>
            </a:ln>
            <a:effectLst/>
          </p:spPr>
          <p:txBody>
            <a:bodyPr vert="horz" wrap="square" lIns="91440" tIns="45720" rIns="91440" bIns="45720" numCol="1" anchor="t" anchorCtr="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US" sz="1600" b="0" i="0" u="none" strike="noStrike" kern="0" cap="none" spc="0" normalizeH="0" baseline="0" noProof="0">
                <a:ln>
                  <a:noFill/>
                </a:ln>
                <a:solidFill>
                  <a:prstClr val="black"/>
                </a:solidFill>
                <a:effectLst/>
                <a:uLnTx/>
                <a:uFillTx/>
                <a:latin typeface="Calibri"/>
                <a:ea typeface="+mn-ea"/>
                <a:cs typeface="Calibri" panose="020F0502020204030204" pitchFamily="34" charset="0"/>
                <a:sym typeface="Calibri" panose="020F0502020204030204" pitchFamily="34" charset="0"/>
              </a:endParaRPr>
            </a:p>
          </p:txBody>
        </p:sp>
        <p:sp>
          <p:nvSpPr>
            <p:cNvPr id="10" name="Freeform: Shape 9">
              <a:extLst>
                <a:ext uri="{FF2B5EF4-FFF2-40B4-BE49-F238E27FC236}">
                  <a16:creationId xmlns:a16="http://schemas.microsoft.com/office/drawing/2014/main" id="{03B0428D-5AEF-1316-9FE5-525BE45D191C}"/>
                </a:ext>
              </a:extLst>
            </p:cNvPr>
            <p:cNvSpPr/>
            <p:nvPr/>
          </p:nvSpPr>
          <p:spPr>
            <a:xfrm>
              <a:off x="3848357" y="3115732"/>
              <a:ext cx="4473749" cy="1705536"/>
            </a:xfrm>
            <a:custGeom>
              <a:avLst/>
              <a:gdLst>
                <a:gd name="connsiteX0" fmla="*/ 3338670 w 4473749"/>
                <a:gd name="connsiteY0" fmla="*/ 0 h 2274016"/>
                <a:gd name="connsiteX1" fmla="*/ 3494490 w 4473749"/>
                <a:gd name="connsiteY1" fmla="*/ 64646 h 2274016"/>
                <a:gd name="connsiteX2" fmla="*/ 4409141 w 4473749"/>
                <a:gd name="connsiteY2" fmla="*/ 979830 h 2274016"/>
                <a:gd name="connsiteX3" fmla="*/ 4409141 w 4473749"/>
                <a:gd name="connsiteY3" fmla="*/ 1291651 h 2274016"/>
                <a:gd name="connsiteX4" fmla="*/ 3494490 w 4473749"/>
                <a:gd name="connsiteY4" fmla="*/ 2209371 h 2274016"/>
                <a:gd name="connsiteX5" fmla="*/ 3182850 w 4473749"/>
                <a:gd name="connsiteY5" fmla="*/ 2209371 h 2274016"/>
                <a:gd name="connsiteX6" fmla="*/ 3182850 w 4473749"/>
                <a:gd name="connsiteY6" fmla="*/ 1897549 h 2274016"/>
                <a:gd name="connsiteX7" fmla="*/ 3306999 w 4473749"/>
                <a:gd name="connsiteY7" fmla="*/ 1770792 h 2274016"/>
                <a:gd name="connsiteX8" fmla="*/ 1244601 w 4473749"/>
                <a:gd name="connsiteY8" fmla="*/ 1770792 h 2274016"/>
                <a:gd name="connsiteX9" fmla="*/ 1244601 w 4473749"/>
                <a:gd name="connsiteY9" fmla="*/ 1770749 h 2274016"/>
                <a:gd name="connsiteX10" fmla="*/ 0 w 4473749"/>
                <a:gd name="connsiteY10" fmla="*/ 1770749 h 2274016"/>
                <a:gd name="connsiteX11" fmla="*/ 0 w 4473749"/>
                <a:gd name="connsiteY11" fmla="*/ 503196 h 2274016"/>
                <a:gd name="connsiteX12" fmla="*/ 1295399 w 4473749"/>
                <a:gd name="connsiteY12" fmla="*/ 503196 h 2274016"/>
                <a:gd name="connsiteX13" fmla="*/ 1295399 w 4473749"/>
                <a:gd name="connsiteY13" fmla="*/ 503224 h 2274016"/>
                <a:gd name="connsiteX14" fmla="*/ 1607636 w 4473749"/>
                <a:gd name="connsiteY14" fmla="*/ 503224 h 2274016"/>
                <a:gd name="connsiteX15" fmla="*/ 3306999 w 4473749"/>
                <a:gd name="connsiteY15" fmla="*/ 503224 h 2274016"/>
                <a:gd name="connsiteX16" fmla="*/ 3182850 w 4473749"/>
                <a:gd name="connsiteY16" fmla="*/ 376467 h 2274016"/>
                <a:gd name="connsiteX17" fmla="*/ 3182850 w 4473749"/>
                <a:gd name="connsiteY17" fmla="*/ 64646 h 2274016"/>
                <a:gd name="connsiteX18" fmla="*/ 3338670 w 4473749"/>
                <a:gd name="connsiteY18" fmla="*/ 0 h 2274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73749" h="2274016">
                  <a:moveTo>
                    <a:pt x="3338670" y="0"/>
                  </a:moveTo>
                  <a:cubicBezTo>
                    <a:pt x="3395044" y="0"/>
                    <a:pt x="3451418" y="21548"/>
                    <a:pt x="3494490" y="64646"/>
                  </a:cubicBezTo>
                  <a:cubicBezTo>
                    <a:pt x="4409141" y="979830"/>
                    <a:pt x="4409141" y="979830"/>
                    <a:pt x="4409141" y="979830"/>
                  </a:cubicBezTo>
                  <a:cubicBezTo>
                    <a:pt x="4495285" y="1066024"/>
                    <a:pt x="4495285" y="1205457"/>
                    <a:pt x="4409141" y="1291651"/>
                  </a:cubicBezTo>
                  <a:cubicBezTo>
                    <a:pt x="3494490" y="2209371"/>
                    <a:pt x="3494490" y="2209371"/>
                    <a:pt x="3494490" y="2209371"/>
                  </a:cubicBezTo>
                  <a:cubicBezTo>
                    <a:pt x="3408346" y="2295565"/>
                    <a:pt x="3268994" y="2295565"/>
                    <a:pt x="3182850" y="2209371"/>
                  </a:cubicBezTo>
                  <a:cubicBezTo>
                    <a:pt x="3096706" y="2123176"/>
                    <a:pt x="3096706" y="1983744"/>
                    <a:pt x="3182850" y="1897549"/>
                  </a:cubicBezTo>
                  <a:cubicBezTo>
                    <a:pt x="3306999" y="1770792"/>
                    <a:pt x="3306999" y="1770792"/>
                    <a:pt x="3306999" y="1770792"/>
                  </a:cubicBezTo>
                  <a:cubicBezTo>
                    <a:pt x="1244601" y="1770792"/>
                    <a:pt x="1244601" y="1770792"/>
                    <a:pt x="1244601" y="1770792"/>
                  </a:cubicBezTo>
                  <a:lnTo>
                    <a:pt x="1244601" y="1770749"/>
                  </a:lnTo>
                  <a:lnTo>
                    <a:pt x="0" y="1770749"/>
                  </a:lnTo>
                  <a:lnTo>
                    <a:pt x="0" y="503196"/>
                  </a:lnTo>
                  <a:lnTo>
                    <a:pt x="1295399" y="503196"/>
                  </a:lnTo>
                  <a:lnTo>
                    <a:pt x="1295399" y="503224"/>
                  </a:lnTo>
                  <a:lnTo>
                    <a:pt x="1607636" y="503224"/>
                  </a:lnTo>
                  <a:cubicBezTo>
                    <a:pt x="3306999" y="503224"/>
                    <a:pt x="3306999" y="503224"/>
                    <a:pt x="3306999" y="503224"/>
                  </a:cubicBezTo>
                  <a:cubicBezTo>
                    <a:pt x="3182850" y="376467"/>
                    <a:pt x="3182850" y="376467"/>
                    <a:pt x="3182850" y="376467"/>
                  </a:cubicBezTo>
                  <a:cubicBezTo>
                    <a:pt x="3096706" y="290273"/>
                    <a:pt x="3096706" y="150840"/>
                    <a:pt x="3182850" y="64646"/>
                  </a:cubicBezTo>
                  <a:cubicBezTo>
                    <a:pt x="3225922" y="21548"/>
                    <a:pt x="3282296" y="0"/>
                    <a:pt x="3338670" y="0"/>
                  </a:cubicBezTo>
                  <a:close/>
                </a:path>
              </a:pathLst>
            </a:custGeom>
            <a:solidFill>
              <a:schemeClr val="accent3"/>
            </a:solidFill>
            <a:ln>
              <a:noFill/>
            </a:ln>
            <a:effectLst/>
          </p:spPr>
          <p:txBody>
            <a:bodyPr vert="horz" wrap="square" lIns="91440" tIns="45720" rIns="91440" bIns="45720" numCol="1" anchor="t" anchorCtr="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US" sz="1600" b="0" i="0" u="none" strike="noStrike" kern="0" cap="none" spc="0" normalizeH="0" baseline="0" noProof="0">
                <a:ln>
                  <a:noFill/>
                </a:ln>
                <a:solidFill>
                  <a:prstClr val="black"/>
                </a:solidFill>
                <a:effectLst/>
                <a:uLnTx/>
                <a:uFillTx/>
                <a:latin typeface="Calibri"/>
                <a:ea typeface="+mn-ea"/>
                <a:cs typeface="Calibri" panose="020F0502020204030204" pitchFamily="34" charset="0"/>
                <a:sym typeface="Calibri" panose="020F0502020204030204" pitchFamily="34" charset="0"/>
              </a:endParaRPr>
            </a:p>
          </p:txBody>
        </p:sp>
        <p:sp>
          <p:nvSpPr>
            <p:cNvPr id="11" name="Freeform: Shape 10">
              <a:extLst>
                <a:ext uri="{FF2B5EF4-FFF2-40B4-BE49-F238E27FC236}">
                  <a16:creationId xmlns:a16="http://schemas.microsoft.com/office/drawing/2014/main" id="{98022788-6B63-2BCD-459B-85F21E607101}"/>
                </a:ext>
              </a:extLst>
            </p:cNvPr>
            <p:cNvSpPr/>
            <p:nvPr/>
          </p:nvSpPr>
          <p:spPr>
            <a:xfrm>
              <a:off x="-2" y="3115732"/>
              <a:ext cx="4473749" cy="1705536"/>
            </a:xfrm>
            <a:custGeom>
              <a:avLst/>
              <a:gdLst>
                <a:gd name="connsiteX0" fmla="*/ 3338670 w 4473749"/>
                <a:gd name="connsiteY0" fmla="*/ 0 h 2274016"/>
                <a:gd name="connsiteX1" fmla="*/ 3494490 w 4473749"/>
                <a:gd name="connsiteY1" fmla="*/ 64646 h 2274016"/>
                <a:gd name="connsiteX2" fmla="*/ 4409141 w 4473749"/>
                <a:gd name="connsiteY2" fmla="*/ 979830 h 2274016"/>
                <a:gd name="connsiteX3" fmla="*/ 4409141 w 4473749"/>
                <a:gd name="connsiteY3" fmla="*/ 1291651 h 2274016"/>
                <a:gd name="connsiteX4" fmla="*/ 3494490 w 4473749"/>
                <a:gd name="connsiteY4" fmla="*/ 2209371 h 2274016"/>
                <a:gd name="connsiteX5" fmla="*/ 3182850 w 4473749"/>
                <a:gd name="connsiteY5" fmla="*/ 2209371 h 2274016"/>
                <a:gd name="connsiteX6" fmla="*/ 3182850 w 4473749"/>
                <a:gd name="connsiteY6" fmla="*/ 1897549 h 2274016"/>
                <a:gd name="connsiteX7" fmla="*/ 3306999 w 4473749"/>
                <a:gd name="connsiteY7" fmla="*/ 1770792 h 2274016"/>
                <a:gd name="connsiteX8" fmla="*/ 1244601 w 4473749"/>
                <a:gd name="connsiteY8" fmla="*/ 1770792 h 2274016"/>
                <a:gd name="connsiteX9" fmla="*/ 1244601 w 4473749"/>
                <a:gd name="connsiteY9" fmla="*/ 1770749 h 2274016"/>
                <a:gd name="connsiteX10" fmla="*/ 0 w 4473749"/>
                <a:gd name="connsiteY10" fmla="*/ 1770749 h 2274016"/>
                <a:gd name="connsiteX11" fmla="*/ 0 w 4473749"/>
                <a:gd name="connsiteY11" fmla="*/ 503196 h 2274016"/>
                <a:gd name="connsiteX12" fmla="*/ 1295399 w 4473749"/>
                <a:gd name="connsiteY12" fmla="*/ 503196 h 2274016"/>
                <a:gd name="connsiteX13" fmla="*/ 1295399 w 4473749"/>
                <a:gd name="connsiteY13" fmla="*/ 503224 h 2274016"/>
                <a:gd name="connsiteX14" fmla="*/ 1607636 w 4473749"/>
                <a:gd name="connsiteY14" fmla="*/ 503224 h 2274016"/>
                <a:gd name="connsiteX15" fmla="*/ 3306999 w 4473749"/>
                <a:gd name="connsiteY15" fmla="*/ 503224 h 2274016"/>
                <a:gd name="connsiteX16" fmla="*/ 3182850 w 4473749"/>
                <a:gd name="connsiteY16" fmla="*/ 376467 h 2274016"/>
                <a:gd name="connsiteX17" fmla="*/ 3182850 w 4473749"/>
                <a:gd name="connsiteY17" fmla="*/ 64646 h 2274016"/>
                <a:gd name="connsiteX18" fmla="*/ 3338670 w 4473749"/>
                <a:gd name="connsiteY18" fmla="*/ 0 h 2274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73749" h="2274016">
                  <a:moveTo>
                    <a:pt x="3338670" y="0"/>
                  </a:moveTo>
                  <a:cubicBezTo>
                    <a:pt x="3395044" y="0"/>
                    <a:pt x="3451418" y="21548"/>
                    <a:pt x="3494490" y="64646"/>
                  </a:cubicBezTo>
                  <a:cubicBezTo>
                    <a:pt x="4409141" y="979830"/>
                    <a:pt x="4409141" y="979830"/>
                    <a:pt x="4409141" y="979830"/>
                  </a:cubicBezTo>
                  <a:cubicBezTo>
                    <a:pt x="4495285" y="1066024"/>
                    <a:pt x="4495285" y="1205457"/>
                    <a:pt x="4409141" y="1291651"/>
                  </a:cubicBezTo>
                  <a:cubicBezTo>
                    <a:pt x="3494490" y="2209371"/>
                    <a:pt x="3494490" y="2209371"/>
                    <a:pt x="3494490" y="2209371"/>
                  </a:cubicBezTo>
                  <a:cubicBezTo>
                    <a:pt x="3408346" y="2295565"/>
                    <a:pt x="3268994" y="2295565"/>
                    <a:pt x="3182850" y="2209371"/>
                  </a:cubicBezTo>
                  <a:cubicBezTo>
                    <a:pt x="3096706" y="2123176"/>
                    <a:pt x="3096706" y="1983744"/>
                    <a:pt x="3182850" y="1897549"/>
                  </a:cubicBezTo>
                  <a:cubicBezTo>
                    <a:pt x="3306999" y="1770792"/>
                    <a:pt x="3306999" y="1770792"/>
                    <a:pt x="3306999" y="1770792"/>
                  </a:cubicBezTo>
                  <a:cubicBezTo>
                    <a:pt x="1244601" y="1770792"/>
                    <a:pt x="1244601" y="1770792"/>
                    <a:pt x="1244601" y="1770792"/>
                  </a:cubicBezTo>
                  <a:lnTo>
                    <a:pt x="1244601" y="1770749"/>
                  </a:lnTo>
                  <a:lnTo>
                    <a:pt x="0" y="1770749"/>
                  </a:lnTo>
                  <a:lnTo>
                    <a:pt x="0" y="503196"/>
                  </a:lnTo>
                  <a:lnTo>
                    <a:pt x="1295399" y="503196"/>
                  </a:lnTo>
                  <a:lnTo>
                    <a:pt x="1295399" y="503224"/>
                  </a:lnTo>
                  <a:lnTo>
                    <a:pt x="1607636" y="503224"/>
                  </a:lnTo>
                  <a:cubicBezTo>
                    <a:pt x="3306999" y="503224"/>
                    <a:pt x="3306999" y="503224"/>
                    <a:pt x="3306999" y="503224"/>
                  </a:cubicBezTo>
                  <a:cubicBezTo>
                    <a:pt x="3182850" y="376467"/>
                    <a:pt x="3182850" y="376467"/>
                    <a:pt x="3182850" y="376467"/>
                  </a:cubicBezTo>
                  <a:cubicBezTo>
                    <a:pt x="3096706" y="290273"/>
                    <a:pt x="3096706" y="150840"/>
                    <a:pt x="3182850" y="64646"/>
                  </a:cubicBezTo>
                  <a:cubicBezTo>
                    <a:pt x="3225922" y="21548"/>
                    <a:pt x="3282296" y="0"/>
                    <a:pt x="3338670" y="0"/>
                  </a:cubicBezTo>
                  <a:close/>
                </a:path>
              </a:pathLst>
            </a:custGeom>
            <a:solidFill>
              <a:schemeClr val="accent1"/>
            </a:solidFill>
            <a:ln>
              <a:noFill/>
            </a:ln>
            <a:effectLst/>
          </p:spPr>
          <p:txBody>
            <a:bodyPr vert="horz" wrap="square" lIns="91440" tIns="45720" rIns="91440" bIns="45720" numCol="1" anchor="t" anchorCtr="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black"/>
                </a:solidFill>
                <a:effectLst/>
                <a:uLnTx/>
                <a:uFillTx/>
                <a:latin typeface="Calibri"/>
                <a:ea typeface="+mn-ea"/>
                <a:cs typeface="Calibri" panose="020F0502020204030204" pitchFamily="34" charset="0"/>
                <a:sym typeface="Calibri" panose="020F0502020204030204" pitchFamily="34" charset="0"/>
              </a:endParaRPr>
            </a:p>
          </p:txBody>
        </p:sp>
      </p:grpSp>
      <p:sp>
        <p:nvSpPr>
          <p:cNvPr id="12" name="CuadroTexto 11">
            <a:extLst>
              <a:ext uri="{FF2B5EF4-FFF2-40B4-BE49-F238E27FC236}">
                <a16:creationId xmlns:a16="http://schemas.microsoft.com/office/drawing/2014/main" id="{6C51BCC4-02AB-EC3C-D360-B55637F8F5E1}"/>
              </a:ext>
            </a:extLst>
          </p:cNvPr>
          <p:cNvSpPr txBox="1"/>
          <p:nvPr/>
        </p:nvSpPr>
        <p:spPr>
          <a:xfrm>
            <a:off x="670559" y="3915799"/>
            <a:ext cx="2959947" cy="523220"/>
          </a:xfrm>
          <a:prstGeom prst="rect">
            <a:avLst/>
          </a:prstGeom>
          <a:noFill/>
        </p:spPr>
        <p:txBody>
          <a:bodyPr wrap="square" rtlCol="0" anchor="ctr">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white"/>
                </a:solidFill>
                <a:effectLst/>
                <a:uLnTx/>
                <a:uFillTx/>
                <a:latin typeface="Georgia"/>
                <a:ea typeface="+mn-ea"/>
                <a:cs typeface="+mn-cs"/>
              </a:rPr>
              <a:t>Locally advanced </a:t>
            </a:r>
            <a:br>
              <a:rPr kumimoji="0" lang="en-US" sz="1400" b="1" i="0" u="none" strike="noStrike" kern="1200" cap="none" spc="0" normalizeH="0" baseline="0" noProof="0" dirty="0">
                <a:ln>
                  <a:noFill/>
                </a:ln>
                <a:solidFill>
                  <a:prstClr val="white"/>
                </a:solidFill>
                <a:effectLst/>
                <a:uLnTx/>
                <a:uFillTx/>
                <a:latin typeface="Georgia"/>
                <a:ea typeface="+mn-ea"/>
                <a:cs typeface="+mn-cs"/>
              </a:rPr>
            </a:br>
            <a:r>
              <a:rPr kumimoji="0" lang="en-US" sz="1400" b="1" i="0" u="none" strike="noStrike" kern="1200" cap="none" spc="0" normalizeH="0" baseline="0" noProof="0" dirty="0">
                <a:ln>
                  <a:noFill/>
                </a:ln>
                <a:solidFill>
                  <a:prstClr val="white"/>
                </a:solidFill>
                <a:effectLst/>
                <a:uLnTx/>
                <a:uFillTx/>
                <a:latin typeface="Georgia"/>
                <a:ea typeface="+mn-ea"/>
                <a:cs typeface="+mn-cs"/>
              </a:rPr>
              <a:t>rectal cancer</a:t>
            </a:r>
          </a:p>
        </p:txBody>
      </p:sp>
      <p:sp>
        <p:nvSpPr>
          <p:cNvPr id="13" name="CuadroTexto 14">
            <a:extLst>
              <a:ext uri="{FF2B5EF4-FFF2-40B4-BE49-F238E27FC236}">
                <a16:creationId xmlns:a16="http://schemas.microsoft.com/office/drawing/2014/main" id="{699D2F12-AFAD-44A1-2155-D4993E15E8A0}"/>
              </a:ext>
            </a:extLst>
          </p:cNvPr>
          <p:cNvSpPr txBox="1"/>
          <p:nvPr/>
        </p:nvSpPr>
        <p:spPr>
          <a:xfrm>
            <a:off x="4899286" y="3915799"/>
            <a:ext cx="2393428" cy="523220"/>
          </a:xfrm>
          <a:prstGeom prst="rect">
            <a:avLst/>
          </a:prstGeom>
          <a:noFill/>
        </p:spPr>
        <p:txBody>
          <a:bodyPr wrap="square" rtlCol="0" anchor="ctr">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Georgia"/>
                <a:ea typeface="+mn-ea"/>
                <a:cs typeface="+mn-cs"/>
              </a:rPr>
              <a:t>Neoadjuvant </a:t>
            </a:r>
            <a:br>
              <a:rPr kumimoji="0" lang="en-US" sz="1400" b="0" i="0" u="none" strike="noStrike" kern="1200" cap="none" spc="0" normalizeH="0" baseline="0" noProof="0" dirty="0">
                <a:ln>
                  <a:noFill/>
                </a:ln>
                <a:solidFill>
                  <a:prstClr val="white"/>
                </a:solidFill>
                <a:effectLst/>
                <a:uLnTx/>
                <a:uFillTx/>
                <a:latin typeface="Georgia"/>
                <a:ea typeface="+mn-ea"/>
                <a:cs typeface="+mn-cs"/>
              </a:rPr>
            </a:br>
            <a:r>
              <a:rPr kumimoji="0" lang="en-US" sz="1400" b="0" i="0" u="none" strike="noStrike" kern="1200" cap="none" spc="0" normalizeH="0" baseline="0" noProof="0" dirty="0">
                <a:ln>
                  <a:noFill/>
                </a:ln>
                <a:solidFill>
                  <a:prstClr val="white"/>
                </a:solidFill>
                <a:effectLst/>
                <a:uLnTx/>
                <a:uFillTx/>
                <a:latin typeface="Georgia"/>
                <a:ea typeface="+mn-ea"/>
                <a:cs typeface="+mn-cs"/>
              </a:rPr>
              <a:t>chemoradiotherapy</a:t>
            </a:r>
          </a:p>
        </p:txBody>
      </p:sp>
      <p:sp>
        <p:nvSpPr>
          <p:cNvPr id="14" name="CuadroTexto 15">
            <a:extLst>
              <a:ext uri="{FF2B5EF4-FFF2-40B4-BE49-F238E27FC236}">
                <a16:creationId xmlns:a16="http://schemas.microsoft.com/office/drawing/2014/main" id="{DD7AF6A2-160E-7C5E-67A3-4E1F972B4BC8}"/>
              </a:ext>
            </a:extLst>
          </p:cNvPr>
          <p:cNvSpPr txBox="1"/>
          <p:nvPr/>
        </p:nvSpPr>
        <p:spPr>
          <a:xfrm>
            <a:off x="8626730" y="3915799"/>
            <a:ext cx="1940055" cy="523220"/>
          </a:xfrm>
          <a:prstGeom prst="rect">
            <a:avLst/>
          </a:prstGeom>
          <a:noFill/>
        </p:spPr>
        <p:txBody>
          <a:bodyPr wrap="square" rtlCol="0" anchor="ctr">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Georgia"/>
                <a:ea typeface="+mn-ea"/>
                <a:cs typeface="+mn-cs"/>
              </a:rPr>
              <a:t>Adjuvant </a:t>
            </a:r>
            <a:br>
              <a:rPr kumimoji="0" lang="en-US" sz="1400" b="0" i="0" u="none" strike="noStrike" kern="1200" cap="none" spc="0" normalizeH="0" baseline="0" noProof="0" dirty="0">
                <a:ln>
                  <a:noFill/>
                </a:ln>
                <a:solidFill>
                  <a:prstClr val="white"/>
                </a:solidFill>
                <a:effectLst/>
                <a:uLnTx/>
                <a:uFillTx/>
                <a:latin typeface="Georgia"/>
                <a:ea typeface="+mn-ea"/>
                <a:cs typeface="+mn-cs"/>
              </a:rPr>
            </a:br>
            <a:r>
              <a:rPr kumimoji="0" lang="en-US" sz="1400" b="0" i="0" u="none" strike="noStrike" kern="1200" cap="none" spc="0" normalizeH="0" baseline="0" noProof="0" dirty="0">
                <a:ln>
                  <a:noFill/>
                </a:ln>
                <a:solidFill>
                  <a:prstClr val="white"/>
                </a:solidFill>
                <a:effectLst/>
                <a:uLnTx/>
                <a:uFillTx/>
                <a:latin typeface="Georgia"/>
                <a:ea typeface="+mn-ea"/>
                <a:cs typeface="+mn-cs"/>
              </a:rPr>
              <a:t>chemotherapy</a:t>
            </a:r>
          </a:p>
        </p:txBody>
      </p:sp>
      <p:sp>
        <p:nvSpPr>
          <p:cNvPr id="15" name="Text Placeholder 5">
            <a:extLst>
              <a:ext uri="{FF2B5EF4-FFF2-40B4-BE49-F238E27FC236}">
                <a16:creationId xmlns:a16="http://schemas.microsoft.com/office/drawing/2014/main" id="{2930917B-388E-20EF-1F99-1A73A0E11406}"/>
              </a:ext>
            </a:extLst>
          </p:cNvPr>
          <p:cNvSpPr txBox="1">
            <a:spLocks/>
          </p:cNvSpPr>
          <p:nvPr/>
        </p:nvSpPr>
        <p:spPr>
          <a:xfrm>
            <a:off x="670560" y="2221520"/>
            <a:ext cx="10936224" cy="578323"/>
          </a:xfrm>
          <a:prstGeom prst="rect">
            <a:avLst/>
          </a:prstGeom>
          <a:gradFill flip="none" rotWithShape="1">
            <a:gsLst>
              <a:gs pos="0">
                <a:schemeClr val="accent3"/>
              </a:gs>
              <a:gs pos="100000">
                <a:schemeClr val="accent2"/>
              </a:gs>
            </a:gsLst>
            <a:lin ang="0" scaled="1"/>
            <a:tileRect/>
          </a:gradFill>
          <a:ln>
            <a:noFill/>
          </a:ln>
        </p:spPr>
        <p:txBody>
          <a:bodyPr lIns="91440" rIns="0"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400" b="0" i="0" u="none" strike="noStrike" kern="1200" cap="none" spc="-13" normalizeH="0" baseline="0" noProof="0" dirty="0">
                <a:ln>
                  <a:noFill/>
                </a:ln>
                <a:solidFill>
                  <a:prstClr val="white"/>
                </a:solidFill>
                <a:effectLst/>
                <a:uLnTx/>
                <a:uFillTx/>
                <a:latin typeface="Georgia"/>
                <a:ea typeface="+mn-ea"/>
                <a:cs typeface="Calibri" panose="020F0502020204030204" pitchFamily="34" charset="0"/>
              </a:rPr>
              <a:t>Post hoc analysis of the CAO/ARO/AIO-04 phase 3 randomized clinical trial (1232 patients)</a:t>
            </a:r>
          </a:p>
        </p:txBody>
      </p:sp>
      <p:sp>
        <p:nvSpPr>
          <p:cNvPr id="16" name="CuadroTexto 15">
            <a:extLst>
              <a:ext uri="{FF2B5EF4-FFF2-40B4-BE49-F238E27FC236}">
                <a16:creationId xmlns:a16="http://schemas.microsoft.com/office/drawing/2014/main" id="{AE0CD2D2-BDAA-CC04-A83D-AEE9F7AB0874}"/>
              </a:ext>
            </a:extLst>
          </p:cNvPr>
          <p:cNvSpPr txBox="1"/>
          <p:nvPr/>
        </p:nvSpPr>
        <p:spPr>
          <a:xfrm>
            <a:off x="4965429" y="5507805"/>
            <a:ext cx="4352171" cy="215444"/>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Georgia"/>
                <a:ea typeface="+mn-ea"/>
                <a:cs typeface="+mn-cs"/>
              </a:rPr>
              <a:t>Disease-free survival</a:t>
            </a:r>
          </a:p>
        </p:txBody>
      </p:sp>
      <p:grpSp>
        <p:nvGrpSpPr>
          <p:cNvPr id="17" name="Group 16">
            <a:extLst>
              <a:ext uri="{FF2B5EF4-FFF2-40B4-BE49-F238E27FC236}">
                <a16:creationId xmlns:a16="http://schemas.microsoft.com/office/drawing/2014/main" id="{83FF6957-3665-5C15-08DB-FD791B522711}"/>
              </a:ext>
            </a:extLst>
          </p:cNvPr>
          <p:cNvGrpSpPr/>
          <p:nvPr/>
        </p:nvGrpSpPr>
        <p:grpSpPr>
          <a:xfrm rot="5400000">
            <a:off x="6974360" y="5051874"/>
            <a:ext cx="334307" cy="334307"/>
            <a:chOff x="4397340" y="2384425"/>
            <a:chExt cx="349320" cy="349320"/>
          </a:xfrm>
        </p:grpSpPr>
        <p:sp>
          <p:nvSpPr>
            <p:cNvPr id="18" name="Oval 17">
              <a:extLst>
                <a:ext uri="{FF2B5EF4-FFF2-40B4-BE49-F238E27FC236}">
                  <a16:creationId xmlns:a16="http://schemas.microsoft.com/office/drawing/2014/main" id="{BF3FE6C8-E67C-A164-6E8F-DFCC6781C928}"/>
                </a:ext>
              </a:extLst>
            </p:cNvPr>
            <p:cNvSpPr/>
            <p:nvPr/>
          </p:nvSpPr>
          <p:spPr>
            <a:xfrm flipV="1">
              <a:off x="4397340" y="2384425"/>
              <a:ext cx="349320" cy="34932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48000" rIns="96000" bIns="9600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1600" b="1" i="0" u="none" strike="noStrike" kern="1200" cap="none" spc="0" normalizeH="0" baseline="0" noProof="0">
                <a:ln>
                  <a:noFill/>
                </a:ln>
                <a:solidFill>
                  <a:prstClr val="white"/>
                </a:solidFill>
                <a:effectLst/>
                <a:uLnTx/>
                <a:uFillTx/>
                <a:latin typeface="Georgia"/>
                <a:ea typeface="+mn-ea"/>
                <a:cs typeface="+mn-cs"/>
              </a:endParaRPr>
            </a:p>
          </p:txBody>
        </p:sp>
        <p:sp>
          <p:nvSpPr>
            <p:cNvPr id="19" name="Arrow: Chevron 18">
              <a:extLst>
                <a:ext uri="{FF2B5EF4-FFF2-40B4-BE49-F238E27FC236}">
                  <a16:creationId xmlns:a16="http://schemas.microsoft.com/office/drawing/2014/main" id="{67CD6D5F-4A14-35C2-5A03-09416C299304}"/>
                </a:ext>
              </a:extLst>
            </p:cNvPr>
            <p:cNvSpPr/>
            <p:nvPr/>
          </p:nvSpPr>
          <p:spPr>
            <a:xfrm>
              <a:off x="4519904" y="2454351"/>
              <a:ext cx="138522" cy="209474"/>
            </a:xfrm>
            <a:prstGeom prst="chevr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IN" sz="1600" b="0" i="0" u="none" strike="noStrike" kern="1200" cap="none" spc="0" normalizeH="0" baseline="0" noProof="0">
                <a:ln>
                  <a:noFill/>
                </a:ln>
                <a:solidFill>
                  <a:srgbClr val="000000"/>
                </a:solidFill>
                <a:effectLst/>
                <a:uLnTx/>
                <a:uFillTx/>
                <a:latin typeface="Georgia"/>
                <a:ea typeface="+mn-ea"/>
                <a:cs typeface="+mn-cs"/>
              </a:endParaRPr>
            </a:p>
          </p:txBody>
        </p:sp>
      </p:grpSp>
      <p:sp>
        <p:nvSpPr>
          <p:cNvPr id="20" name="CuadroTexto 15">
            <a:extLst>
              <a:ext uri="{FF2B5EF4-FFF2-40B4-BE49-F238E27FC236}">
                <a16:creationId xmlns:a16="http://schemas.microsoft.com/office/drawing/2014/main" id="{6B55ED36-EE4D-0210-B1FF-6D85249B3483}"/>
              </a:ext>
            </a:extLst>
          </p:cNvPr>
          <p:cNvSpPr txBox="1"/>
          <p:nvPr/>
        </p:nvSpPr>
        <p:spPr>
          <a:xfrm>
            <a:off x="3760662" y="2953752"/>
            <a:ext cx="4756020" cy="307777"/>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Georgia"/>
                <a:ea typeface="+mn-ea"/>
                <a:cs typeface="+mn-cs"/>
              </a:rPr>
              <a:t>2 groups: With/without oxaliplatin</a:t>
            </a:r>
          </a:p>
        </p:txBody>
      </p:sp>
      <p:sp>
        <p:nvSpPr>
          <p:cNvPr id="3" name="Text Placeholder 7">
            <a:extLst>
              <a:ext uri="{FF2B5EF4-FFF2-40B4-BE49-F238E27FC236}">
                <a16:creationId xmlns:a16="http://schemas.microsoft.com/office/drawing/2014/main" id="{0CF27085-DBB5-706A-38DD-499EF898E6B6}"/>
              </a:ext>
            </a:extLst>
          </p:cNvPr>
          <p:cNvSpPr txBox="1">
            <a:spLocks/>
          </p:cNvSpPr>
          <p:nvPr/>
        </p:nvSpPr>
        <p:spPr>
          <a:xfrm>
            <a:off x="670561" y="6125468"/>
            <a:ext cx="10035538"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Diefenhardt</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Markus,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Ludmir</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Athan, et al. Association of Treatment Adherence With Oncologic Outcomes for Patients with Rectal Cancer. JAMA oncology 2020;</a:t>
            </a:r>
            <a:b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b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6:1416-1421</a:t>
            </a:r>
          </a:p>
        </p:txBody>
      </p:sp>
      <p:sp>
        <p:nvSpPr>
          <p:cNvPr id="21" name="TextBox 20">
            <a:extLst>
              <a:ext uri="{FF2B5EF4-FFF2-40B4-BE49-F238E27FC236}">
                <a16:creationId xmlns:a16="http://schemas.microsoft.com/office/drawing/2014/main" id="{D3170DB0-20A0-B280-1100-F2516B19BDA0}"/>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dirty="0">
                <a:solidFill>
                  <a:srgbClr val="595959"/>
                </a:solidFill>
              </a:rPr>
              <a:t>GLO2241819</a:t>
            </a:r>
          </a:p>
        </p:txBody>
      </p:sp>
    </p:spTree>
    <p:extLst>
      <p:ext uri="{BB962C8B-B14F-4D97-AF65-F5344CB8AC3E}">
        <p14:creationId xmlns:p14="http://schemas.microsoft.com/office/powerpoint/2010/main" val="3808356440"/>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039A25ED-A6BF-5909-D752-E82E97643014}"/>
              </a:ext>
            </a:extLst>
          </p:cNvPr>
          <p:cNvGraphicFramePr>
            <a:graphicFrameLocks noChangeAspect="1"/>
          </p:cNvGraphicFramePr>
          <p:nvPr>
            <p:custDataLst>
              <p:tags r:id="rId1"/>
            </p:custDataLst>
            <p:extLst>
              <p:ext uri="{D42A27DB-BD31-4B8C-83A1-F6EECF244321}">
                <p14:modId xmlns:p14="http://schemas.microsoft.com/office/powerpoint/2010/main" val="295151416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039A25ED-A6BF-5909-D752-E82E97643014}"/>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D1346049-BDCC-0F3A-ABF9-B195D27C4788}"/>
              </a:ext>
            </a:extLst>
          </p:cNvPr>
          <p:cNvSpPr>
            <a:spLocks noGrp="1"/>
          </p:cNvSpPr>
          <p:nvPr>
            <p:ph type="title"/>
          </p:nvPr>
        </p:nvSpPr>
        <p:spPr/>
        <p:txBody>
          <a:bodyPr vert="horz"/>
          <a:lstStyle/>
          <a:p>
            <a:r>
              <a:rPr lang="en-US" dirty="0"/>
              <a:t>Outcomes and adherence (2/2)</a:t>
            </a:r>
          </a:p>
        </p:txBody>
      </p:sp>
      <p:sp>
        <p:nvSpPr>
          <p:cNvPr id="6" name="Google Shape;502;p12">
            <a:extLst>
              <a:ext uri="{FF2B5EF4-FFF2-40B4-BE49-F238E27FC236}">
                <a16:creationId xmlns:a16="http://schemas.microsoft.com/office/drawing/2014/main" id="{4A295C9E-4CBA-BE88-F994-658230192F21}"/>
              </a:ext>
            </a:extLst>
          </p:cNvPr>
          <p:cNvSpPr/>
          <p:nvPr/>
        </p:nvSpPr>
        <p:spPr>
          <a:xfrm>
            <a:off x="670560" y="1340587"/>
            <a:ext cx="10949940" cy="399788"/>
          </a:xfrm>
          <a:prstGeom prst="rect">
            <a:avLst/>
          </a:prstGeom>
          <a:noFill/>
          <a:ln>
            <a:noFill/>
          </a:ln>
        </p:spPr>
        <p:txBody>
          <a:bodyPr spcFirstLastPara="1" wrap="square" lIns="0" tIns="45561" rIns="90011" bIns="45561"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9CDE"/>
                </a:solidFill>
                <a:effectLst/>
                <a:uLnTx/>
                <a:uFillTx/>
                <a:latin typeface="Georgia"/>
                <a:ea typeface="Calibri"/>
                <a:cs typeface="Calibri"/>
                <a:sym typeface="Calibri"/>
              </a:rPr>
              <a:t>Neoadjuvant treatment</a:t>
            </a:r>
          </a:p>
        </p:txBody>
      </p:sp>
      <p:grpSp>
        <p:nvGrpSpPr>
          <p:cNvPr id="7" name="Group 6">
            <a:extLst>
              <a:ext uri="{FF2B5EF4-FFF2-40B4-BE49-F238E27FC236}">
                <a16:creationId xmlns:a16="http://schemas.microsoft.com/office/drawing/2014/main" id="{749579CE-7F69-2B1A-66EB-6A7BBBBDBB91}"/>
              </a:ext>
            </a:extLst>
          </p:cNvPr>
          <p:cNvGrpSpPr/>
          <p:nvPr/>
        </p:nvGrpSpPr>
        <p:grpSpPr>
          <a:xfrm>
            <a:off x="670560" y="1879902"/>
            <a:ext cx="4922140" cy="611587"/>
            <a:chOff x="670560" y="1632767"/>
            <a:chExt cx="4922140" cy="611587"/>
          </a:xfrm>
        </p:grpSpPr>
        <p:sp>
          <p:nvSpPr>
            <p:cNvPr id="8" name="Oval 7">
              <a:extLst>
                <a:ext uri="{FF2B5EF4-FFF2-40B4-BE49-F238E27FC236}">
                  <a16:creationId xmlns:a16="http://schemas.microsoft.com/office/drawing/2014/main" id="{CD438907-6E3A-648B-3F70-B70B1E1187FB}"/>
                </a:ext>
              </a:extLst>
            </p:cNvPr>
            <p:cNvSpPr/>
            <p:nvPr/>
          </p:nvSpPr>
          <p:spPr>
            <a:xfrm>
              <a:off x="670560" y="1632767"/>
              <a:ext cx="611587" cy="611587"/>
            </a:xfrm>
            <a:prstGeom prst="ellipse">
              <a:avLst/>
            </a:prstGeom>
            <a:solidFill>
              <a:schemeClr val="accent3"/>
            </a:soli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867" b="0"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9" name="Text Placeholder 5">
              <a:extLst>
                <a:ext uri="{FF2B5EF4-FFF2-40B4-BE49-F238E27FC236}">
                  <a16:creationId xmlns:a16="http://schemas.microsoft.com/office/drawing/2014/main" id="{F8A34A16-C920-DC20-1B91-4F01FC023238}"/>
                </a:ext>
              </a:extLst>
            </p:cNvPr>
            <p:cNvSpPr txBox="1">
              <a:spLocks/>
            </p:cNvSpPr>
            <p:nvPr/>
          </p:nvSpPr>
          <p:spPr>
            <a:xfrm>
              <a:off x="945777" y="1632767"/>
              <a:ext cx="4646923" cy="611587"/>
            </a:xfrm>
            <a:prstGeom prst="rect">
              <a:avLst/>
            </a:prstGeom>
            <a:gradFill flip="none" rotWithShape="1">
              <a:gsLst>
                <a:gs pos="0">
                  <a:schemeClr val="accent3"/>
                </a:gs>
                <a:gs pos="100000">
                  <a:schemeClr val="accent2"/>
                </a:gs>
              </a:gsLst>
              <a:lin ang="0" scaled="1"/>
              <a:tileRect/>
            </a:gradFill>
            <a:ln>
              <a:noFill/>
            </a:ln>
          </p:spPr>
          <p:txBody>
            <a:bodyPr lIns="365760" rIns="0"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8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Neoadjuvant fluorouracil CRT</a:t>
              </a:r>
            </a:p>
          </p:txBody>
        </p:sp>
        <p:sp>
          <p:nvSpPr>
            <p:cNvPr id="10" name="Oval 9">
              <a:extLst>
                <a:ext uri="{FF2B5EF4-FFF2-40B4-BE49-F238E27FC236}">
                  <a16:creationId xmlns:a16="http://schemas.microsoft.com/office/drawing/2014/main" id="{9BA49686-83B4-F6E0-5706-7B8BAAD155AD}"/>
                </a:ext>
              </a:extLst>
            </p:cNvPr>
            <p:cNvSpPr/>
            <p:nvPr/>
          </p:nvSpPr>
          <p:spPr>
            <a:xfrm>
              <a:off x="740209" y="1702420"/>
              <a:ext cx="472286" cy="472283"/>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133" b="0" i="0" u="none" strike="noStrike" kern="1200" cap="none" spc="0" normalizeH="0" baseline="0" noProof="0">
                  <a:ln>
                    <a:noFill/>
                  </a:ln>
                  <a:solidFill>
                    <a:srgbClr val="009CDE"/>
                  </a:solidFill>
                  <a:effectLst/>
                  <a:uLnTx/>
                  <a:uFillTx/>
                  <a:latin typeface="Georgia"/>
                  <a:ea typeface="+mn-ea"/>
                  <a:cs typeface="+mn-cs"/>
                </a:rPr>
                <a:t>A</a:t>
              </a:r>
            </a:p>
          </p:txBody>
        </p:sp>
      </p:grpSp>
      <p:pic>
        <p:nvPicPr>
          <p:cNvPr id="11" name="Picture 10" descr="A graph of a graph with numbers and lines&#10;&#10;AI-generated content may be incorrect.">
            <a:extLst>
              <a:ext uri="{FF2B5EF4-FFF2-40B4-BE49-F238E27FC236}">
                <a16:creationId xmlns:a16="http://schemas.microsoft.com/office/drawing/2014/main" id="{99B483E5-9A57-8DC8-1882-BACF1FACD108}"/>
              </a:ext>
            </a:extLst>
          </p:cNvPr>
          <p:cNvPicPr>
            <a:picLocks/>
          </p:cNvPicPr>
          <p:nvPr/>
        </p:nvPicPr>
        <p:blipFill>
          <a:blip r:embed="rId5">
            <a:extLst>
              <a:ext uri="{28A0092B-C50C-407E-A947-70E740481C1C}">
                <a14:useLocalDpi xmlns:a14="http://schemas.microsoft.com/office/drawing/2010/main" val="0"/>
              </a:ext>
            </a:extLst>
          </a:blip>
          <a:stretch>
            <a:fillRect/>
          </a:stretch>
        </p:blipFill>
        <p:spPr>
          <a:xfrm>
            <a:off x="948766" y="2660783"/>
            <a:ext cx="4365728" cy="2704705"/>
          </a:xfrm>
          <a:prstGeom prst="rect">
            <a:avLst/>
          </a:prstGeom>
        </p:spPr>
      </p:pic>
      <p:grpSp>
        <p:nvGrpSpPr>
          <p:cNvPr id="12" name="Group 11">
            <a:extLst>
              <a:ext uri="{FF2B5EF4-FFF2-40B4-BE49-F238E27FC236}">
                <a16:creationId xmlns:a16="http://schemas.microsoft.com/office/drawing/2014/main" id="{AE953BC9-DCA4-98E2-90CC-26C5FF3DC496}"/>
              </a:ext>
            </a:extLst>
          </p:cNvPr>
          <p:cNvGrpSpPr/>
          <p:nvPr/>
        </p:nvGrpSpPr>
        <p:grpSpPr>
          <a:xfrm>
            <a:off x="5942251" y="1879902"/>
            <a:ext cx="5671899" cy="611587"/>
            <a:chOff x="5946061" y="1632767"/>
            <a:chExt cx="5671899" cy="611587"/>
          </a:xfrm>
        </p:grpSpPr>
        <p:sp>
          <p:nvSpPr>
            <p:cNvPr id="13" name="Oval 12">
              <a:extLst>
                <a:ext uri="{FF2B5EF4-FFF2-40B4-BE49-F238E27FC236}">
                  <a16:creationId xmlns:a16="http://schemas.microsoft.com/office/drawing/2014/main" id="{AB9F1204-B9CA-0151-5771-7A870B582B88}"/>
                </a:ext>
              </a:extLst>
            </p:cNvPr>
            <p:cNvSpPr/>
            <p:nvPr/>
          </p:nvSpPr>
          <p:spPr>
            <a:xfrm>
              <a:off x="5946061" y="1632767"/>
              <a:ext cx="611587" cy="611587"/>
            </a:xfrm>
            <a:prstGeom prst="ellipse">
              <a:avLst/>
            </a:prstGeom>
            <a:solidFill>
              <a:schemeClr val="accent3"/>
            </a:solidFill>
            <a:ln>
              <a:noFill/>
            </a:ln>
          </p:spPr>
          <p:txBody>
            <a:bodyPr lIns="121920" anchor="ctr"/>
            <a:lstStyle/>
            <a:p>
              <a:pPr marL="0" marR="0" lvl="0" indent="0" algn="l" defTabSz="1219170" rtl="0" eaLnBrk="1" fontAlgn="auto" latinLnBrk="0" hangingPunct="1">
                <a:lnSpc>
                  <a:spcPct val="100000"/>
                </a:lnSpc>
                <a:spcBef>
                  <a:spcPts val="800"/>
                </a:spcBef>
                <a:spcAft>
                  <a:spcPts val="0"/>
                </a:spcAft>
                <a:buClrTx/>
                <a:buSzTx/>
                <a:buFontTx/>
                <a:buNone/>
                <a:tabLst/>
                <a:defRPr/>
              </a:pPr>
              <a:endParaRPr kumimoji="0" lang="en-US" sz="1867" b="0"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14" name="Text Placeholder 5">
              <a:extLst>
                <a:ext uri="{FF2B5EF4-FFF2-40B4-BE49-F238E27FC236}">
                  <a16:creationId xmlns:a16="http://schemas.microsoft.com/office/drawing/2014/main" id="{BC5D20E5-56C9-3E65-0BC1-601440C7AB1A}"/>
                </a:ext>
              </a:extLst>
            </p:cNvPr>
            <p:cNvSpPr txBox="1">
              <a:spLocks/>
            </p:cNvSpPr>
            <p:nvPr/>
          </p:nvSpPr>
          <p:spPr>
            <a:xfrm>
              <a:off x="6221277" y="1632767"/>
              <a:ext cx="5396683" cy="611587"/>
            </a:xfrm>
            <a:prstGeom prst="rect">
              <a:avLst/>
            </a:prstGeom>
            <a:gradFill flip="none" rotWithShape="1">
              <a:gsLst>
                <a:gs pos="0">
                  <a:schemeClr val="accent3"/>
                </a:gs>
                <a:gs pos="100000">
                  <a:schemeClr val="accent2"/>
                </a:gs>
              </a:gsLst>
              <a:lin ang="0" scaled="1"/>
              <a:tileRect/>
            </a:gradFill>
            <a:ln>
              <a:noFill/>
            </a:ln>
          </p:spPr>
          <p:txBody>
            <a:bodyPr lIns="365760" rIns="0"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r>
                <a:rPr kumimoji="0" lang="en-US" sz="1800" b="0" i="0" u="none" strike="noStrike" kern="1200" cap="none" spc="0" normalizeH="0" baseline="0" noProof="0" dirty="0">
                  <a:ln>
                    <a:noFill/>
                  </a:ln>
                  <a:solidFill>
                    <a:prstClr val="white"/>
                  </a:solidFill>
                  <a:effectLst/>
                  <a:uLnTx/>
                  <a:uFillTx/>
                  <a:latin typeface="Georgia"/>
                  <a:ea typeface="+mn-ea"/>
                  <a:cs typeface="Calibri" panose="020F0502020204030204" pitchFamily="34" charset="0"/>
                </a:rPr>
                <a:t>Neoadjuvant fluorouracil-oxaliplatin CRT</a:t>
              </a:r>
            </a:p>
          </p:txBody>
        </p:sp>
        <p:sp>
          <p:nvSpPr>
            <p:cNvPr id="15" name="Oval 14">
              <a:extLst>
                <a:ext uri="{FF2B5EF4-FFF2-40B4-BE49-F238E27FC236}">
                  <a16:creationId xmlns:a16="http://schemas.microsoft.com/office/drawing/2014/main" id="{E4E9E0EE-2785-97D5-D5F9-C8E580F35F78}"/>
                </a:ext>
              </a:extLst>
            </p:cNvPr>
            <p:cNvSpPr/>
            <p:nvPr/>
          </p:nvSpPr>
          <p:spPr>
            <a:xfrm>
              <a:off x="6015710" y="1702417"/>
              <a:ext cx="472286" cy="472283"/>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133" b="0" i="0" u="none" strike="noStrike" kern="1200" cap="none" spc="0" normalizeH="0" baseline="0" noProof="0">
                  <a:ln>
                    <a:noFill/>
                  </a:ln>
                  <a:solidFill>
                    <a:srgbClr val="009CDE"/>
                  </a:solidFill>
                  <a:effectLst/>
                  <a:uLnTx/>
                  <a:uFillTx/>
                  <a:latin typeface="Georgia"/>
                  <a:ea typeface="+mn-ea"/>
                  <a:cs typeface="+mn-cs"/>
                </a:rPr>
                <a:t>B</a:t>
              </a:r>
            </a:p>
          </p:txBody>
        </p:sp>
      </p:grpSp>
      <p:pic>
        <p:nvPicPr>
          <p:cNvPr id="16" name="Picture 15" descr="A graph of a graph with numbers and lines&#10;&#10;AI-generated content may be incorrect.">
            <a:extLst>
              <a:ext uri="{FF2B5EF4-FFF2-40B4-BE49-F238E27FC236}">
                <a16:creationId xmlns:a16="http://schemas.microsoft.com/office/drawing/2014/main" id="{C46ED8EA-6404-0C04-0350-CD6847BF67FA}"/>
              </a:ext>
            </a:extLst>
          </p:cNvPr>
          <p:cNvPicPr>
            <a:picLocks/>
          </p:cNvPicPr>
          <p:nvPr/>
        </p:nvPicPr>
        <p:blipFill>
          <a:blip r:embed="rId6">
            <a:extLst>
              <a:ext uri="{28A0092B-C50C-407E-A947-70E740481C1C}">
                <a14:useLocalDpi xmlns:a14="http://schemas.microsoft.com/office/drawing/2010/main" val="0"/>
              </a:ext>
            </a:extLst>
          </a:blip>
          <a:stretch>
            <a:fillRect/>
          </a:stretch>
        </p:blipFill>
        <p:spPr>
          <a:xfrm>
            <a:off x="6595336" y="2660783"/>
            <a:ext cx="4365728" cy="2704705"/>
          </a:xfrm>
          <a:prstGeom prst="rect">
            <a:avLst/>
          </a:prstGeom>
        </p:spPr>
      </p:pic>
      <p:sp>
        <p:nvSpPr>
          <p:cNvPr id="17" name="Rectangle 16">
            <a:extLst>
              <a:ext uri="{FF2B5EF4-FFF2-40B4-BE49-F238E27FC236}">
                <a16:creationId xmlns:a16="http://schemas.microsoft.com/office/drawing/2014/main" id="{727CBE59-7A1E-5409-C3E4-231F15B56B92}"/>
              </a:ext>
            </a:extLst>
          </p:cNvPr>
          <p:cNvSpPr>
            <a:spLocks/>
          </p:cNvSpPr>
          <p:nvPr/>
        </p:nvSpPr>
        <p:spPr>
          <a:xfrm>
            <a:off x="670560" y="5510067"/>
            <a:ext cx="10936224" cy="3840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1" indent="0" algn="ctr" defTabSz="1219170" rtl="0" eaLnBrk="1" fontAlgn="auto" latinLnBrk="0" hangingPunct="1">
              <a:lnSpc>
                <a:spcPct val="100000"/>
              </a:lnSpc>
              <a:spcBef>
                <a:spcPts val="400"/>
              </a:spcBef>
              <a:spcAft>
                <a:spcPts val="40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Georgia"/>
                <a:ea typeface="+mn-ea"/>
                <a:cs typeface="+mn-cs"/>
              </a:rPr>
              <a:t>No differences in adjuvant chemo</a:t>
            </a:r>
          </a:p>
        </p:txBody>
      </p:sp>
      <p:sp>
        <p:nvSpPr>
          <p:cNvPr id="3" name="Text Placeholder 7">
            <a:extLst>
              <a:ext uri="{FF2B5EF4-FFF2-40B4-BE49-F238E27FC236}">
                <a16:creationId xmlns:a16="http://schemas.microsoft.com/office/drawing/2014/main" id="{E9EA85FC-79C3-ADF2-7DDD-6B3713E45A5E}"/>
              </a:ext>
            </a:extLst>
          </p:cNvPr>
          <p:cNvSpPr txBox="1">
            <a:spLocks/>
          </p:cNvSpPr>
          <p:nvPr/>
        </p:nvSpPr>
        <p:spPr>
          <a:xfrm>
            <a:off x="670560" y="6125468"/>
            <a:ext cx="10035538" cy="383182"/>
          </a:xfrm>
          <a:prstGeom prst="rect">
            <a:avLst/>
          </a:prstGeom>
        </p:spPr>
        <p:txBody>
          <a:bodyPr wrap="square" lIns="0" anchor="b" anchorCtr="0">
            <a:spAutoFit/>
          </a:bodyPr>
          <a:lstStyle>
            <a:lvl1pPr marL="0" indent="0" algn="l" defTabSz="914400" rtl="0" eaLnBrk="1" latinLnBrk="0" hangingPunct="1">
              <a:lnSpc>
                <a:spcPct val="90000"/>
              </a:lnSpc>
              <a:spcBef>
                <a:spcPts val="200"/>
              </a:spcBef>
              <a:buFont typeface="Arial" panose="020B0604020202020204" pitchFamily="34" charset="0"/>
              <a:buNone/>
              <a:defRPr sz="900" b="0" kern="1200">
                <a:solidFill>
                  <a:schemeClr val="tx1">
                    <a:lumMod val="65000"/>
                    <a:lumOff val="35000"/>
                  </a:schemeClr>
                </a:solidFill>
                <a:latin typeface="+mn-lt"/>
                <a:ea typeface="+mn-ea"/>
                <a:cs typeface="Calibri" panose="020F0502020204030204" pitchFamily="34" charset="0"/>
              </a:defRPr>
            </a:lvl1pPr>
            <a:lvl2pPr marL="169863" indent="-169863" algn="l" defTabSz="914400" rtl="0" eaLnBrk="1" latinLnBrk="0" hangingPunct="1">
              <a:lnSpc>
                <a:spcPct val="100000"/>
              </a:lnSpc>
              <a:spcBef>
                <a:spcPts val="600"/>
              </a:spcBef>
              <a:buClrTx/>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Diefenhardt</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Markus, </a:t>
            </a:r>
            <a:r>
              <a:rPr kumimoji="0" lang="en-US" sz="1050" b="0" i="0" u="none" strike="noStrike" kern="1200" cap="none" spc="0" normalizeH="0" baseline="0" noProof="0" dirty="0" err="1">
                <a:ln>
                  <a:noFill/>
                </a:ln>
                <a:solidFill>
                  <a:srgbClr val="000000">
                    <a:lumMod val="65000"/>
                    <a:lumOff val="35000"/>
                  </a:srgbClr>
                </a:solidFill>
                <a:effectLst/>
                <a:uLnTx/>
                <a:uFillTx/>
                <a:latin typeface="Georgia"/>
                <a:ea typeface="+mn-ea"/>
                <a:cs typeface="Calibri" panose="020F0502020204030204" pitchFamily="34" charset="0"/>
              </a:rPr>
              <a:t>Ludmir</a:t>
            </a: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 Athan, et al. Association of Treatment Adherence With Oncologic Outcomes for Patients with Rectal Cancer. JAMA oncology 2020;</a:t>
            </a:r>
            <a:b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br>
            <a:r>
              <a:rPr kumimoji="0" lang="en-US" sz="1050" b="0" i="0" u="none" strike="noStrike" kern="1200" cap="none" spc="0" normalizeH="0" baseline="0" noProof="0" dirty="0">
                <a:ln>
                  <a:noFill/>
                </a:ln>
                <a:solidFill>
                  <a:srgbClr val="000000">
                    <a:lumMod val="65000"/>
                    <a:lumOff val="35000"/>
                  </a:srgbClr>
                </a:solidFill>
                <a:effectLst/>
                <a:uLnTx/>
                <a:uFillTx/>
                <a:latin typeface="Georgia"/>
                <a:ea typeface="+mn-ea"/>
                <a:cs typeface="Calibri" panose="020F0502020204030204" pitchFamily="34" charset="0"/>
              </a:rPr>
              <a:t>6:1416-1421</a:t>
            </a:r>
          </a:p>
        </p:txBody>
      </p:sp>
      <p:sp>
        <p:nvSpPr>
          <p:cNvPr id="18" name="TextBox 17">
            <a:extLst>
              <a:ext uri="{FF2B5EF4-FFF2-40B4-BE49-F238E27FC236}">
                <a16:creationId xmlns:a16="http://schemas.microsoft.com/office/drawing/2014/main" id="{EACAEF93-8440-1747-0F6C-755A1108B1E3}"/>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dirty="0">
                <a:solidFill>
                  <a:srgbClr val="595959"/>
                </a:solidFill>
              </a:rPr>
              <a:t>GLO2241819</a:t>
            </a:r>
          </a:p>
        </p:txBody>
      </p:sp>
    </p:spTree>
    <p:extLst>
      <p:ext uri="{BB962C8B-B14F-4D97-AF65-F5344CB8AC3E}">
        <p14:creationId xmlns:p14="http://schemas.microsoft.com/office/powerpoint/2010/main" val="3636112674"/>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38EF5494-1B54-B10D-0B65-6DBE4B4CE3E1}"/>
              </a:ext>
            </a:extLst>
          </p:cNvPr>
          <p:cNvGraphicFramePr>
            <a:graphicFrameLocks noChangeAspect="1"/>
          </p:cNvGraphicFramePr>
          <p:nvPr>
            <p:custDataLst>
              <p:tags r:id="rId1"/>
            </p:custDataLst>
            <p:extLst>
              <p:ext uri="{D42A27DB-BD31-4B8C-83A1-F6EECF244321}">
                <p14:modId xmlns:p14="http://schemas.microsoft.com/office/powerpoint/2010/main" val="36481555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think-cell data - do not delete" hidden="1">
                        <a:extLst>
                          <a:ext uri="{FF2B5EF4-FFF2-40B4-BE49-F238E27FC236}">
                            <a16:creationId xmlns:a16="http://schemas.microsoft.com/office/drawing/2014/main" id="{38EF5494-1B54-B10D-0B65-6DBE4B4CE3E1}"/>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8CFFC48A-0FDF-3F92-5C4B-C769B49E7550}"/>
              </a:ext>
            </a:extLst>
          </p:cNvPr>
          <p:cNvSpPr>
            <a:spLocks noGrp="1"/>
          </p:cNvSpPr>
          <p:nvPr>
            <p:ph type="title"/>
          </p:nvPr>
        </p:nvSpPr>
        <p:spPr>
          <a:xfrm>
            <a:off x="670560" y="355600"/>
            <a:ext cx="7423116" cy="1411416"/>
          </a:xfrm>
        </p:spPr>
        <p:txBody>
          <a:bodyPr vert="horz"/>
          <a:lstStyle/>
          <a:p>
            <a:r>
              <a:rPr lang="en-US" dirty="0"/>
              <a:t>Conclusions, the paradox of </a:t>
            </a:r>
            <a:br>
              <a:rPr lang="en-US" dirty="0"/>
            </a:br>
            <a:r>
              <a:rPr lang="en-US" dirty="0"/>
              <a:t>non-adherence to treatment in oncology</a:t>
            </a:r>
          </a:p>
        </p:txBody>
      </p:sp>
      <p:pic>
        <p:nvPicPr>
          <p:cNvPr id="7" name="Picture 6" descr="A person and person running on a bridge&#10;&#10;Description automatically generated with low confidence">
            <a:extLst>
              <a:ext uri="{FF2B5EF4-FFF2-40B4-BE49-F238E27FC236}">
                <a16:creationId xmlns:a16="http://schemas.microsoft.com/office/drawing/2014/main" id="{C8C49533-B432-839B-8ACD-01E4FEA909DA}"/>
              </a:ext>
            </a:extLst>
          </p:cNvPr>
          <p:cNvPicPr>
            <a:picLocks noChangeAspect="1"/>
          </p:cNvPicPr>
          <p:nvPr/>
        </p:nvPicPr>
        <p:blipFill rotWithShape="1">
          <a:blip r:embed="rId5" cstate="hqprint">
            <a:extLst>
              <a:ext uri="{28A0092B-C50C-407E-A947-70E740481C1C}">
                <a14:useLocalDpi xmlns:a14="http://schemas.microsoft.com/office/drawing/2010/main"/>
              </a:ext>
            </a:extLst>
          </a:blip>
          <a:srcRect l="3259" r="4541"/>
          <a:stretch>
            <a:fillRect/>
          </a:stretch>
        </p:blipFill>
        <p:spPr>
          <a:xfrm flipH="1">
            <a:off x="8286043" y="0"/>
            <a:ext cx="3905956" cy="6858000"/>
          </a:xfrm>
          <a:custGeom>
            <a:avLst/>
            <a:gdLst>
              <a:gd name="connsiteX0" fmla="*/ 3334457 w 3334457"/>
              <a:gd name="connsiteY0" fmla="*/ 0 h 6858000"/>
              <a:gd name="connsiteX1" fmla="*/ 0 w 3334457"/>
              <a:gd name="connsiteY1" fmla="*/ 0 h 6858000"/>
              <a:gd name="connsiteX2" fmla="*/ 0 w 3334457"/>
              <a:gd name="connsiteY2" fmla="*/ 6858000 h 6858000"/>
              <a:gd name="connsiteX3" fmla="*/ 3334457 w 3334457"/>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3334457" h="6858000">
                <a:moveTo>
                  <a:pt x="3334457" y="0"/>
                </a:moveTo>
                <a:lnTo>
                  <a:pt x="0" y="0"/>
                </a:lnTo>
                <a:lnTo>
                  <a:pt x="0" y="6858000"/>
                </a:lnTo>
                <a:lnTo>
                  <a:pt x="3334457" y="6858000"/>
                </a:lnTo>
                <a:close/>
              </a:path>
            </a:pathLst>
          </a:custGeom>
        </p:spPr>
      </p:pic>
      <p:sp>
        <p:nvSpPr>
          <p:cNvPr id="11" name="Text Placeholder 5">
            <a:extLst>
              <a:ext uri="{FF2B5EF4-FFF2-40B4-BE49-F238E27FC236}">
                <a16:creationId xmlns:a16="http://schemas.microsoft.com/office/drawing/2014/main" id="{86F883C7-B0BE-2B22-2924-C3AA4CC8B313}"/>
              </a:ext>
            </a:extLst>
          </p:cNvPr>
          <p:cNvSpPr txBox="1">
            <a:spLocks/>
          </p:cNvSpPr>
          <p:nvPr/>
        </p:nvSpPr>
        <p:spPr>
          <a:xfrm>
            <a:off x="670984" y="1440034"/>
            <a:ext cx="7615059" cy="4491209"/>
          </a:xfrm>
          <a:prstGeom prst="rect">
            <a:avLst/>
          </a:prstGeom>
          <a:gradFill flip="none" rotWithShape="1">
            <a:gsLst>
              <a:gs pos="0">
                <a:schemeClr val="accent3"/>
              </a:gs>
              <a:gs pos="100000">
                <a:schemeClr val="accent2"/>
              </a:gs>
            </a:gsLst>
            <a:lin ang="0" scaled="1"/>
            <a:tileRect/>
          </a:gradFill>
          <a:ln>
            <a:noFill/>
          </a:ln>
        </p:spPr>
        <p:txBody>
          <a:bodyPr lIns="121920" anchor="ctr"/>
          <a:lstStyle>
            <a:lvl1pPr marL="0" indent="0" algn="l" defTabSz="914400" rtl="0" eaLnBrk="1" latinLnBrk="0" hangingPunct="1">
              <a:lnSpc>
                <a:spcPct val="100000"/>
              </a:lnSpc>
              <a:spcBef>
                <a:spcPts val="600"/>
              </a:spcBef>
              <a:buFont typeface="Arial" panose="020B0604020202020204" pitchFamily="34" charset="0"/>
              <a:buNone/>
              <a:defRPr sz="1600" b="0" kern="1200">
                <a:solidFill>
                  <a:schemeClr val="tx1"/>
                </a:solidFill>
                <a:latin typeface="+mj-lt"/>
                <a:ea typeface="+mn-ea"/>
                <a:cs typeface="Calibri" panose="020F0502020204030204" pitchFamily="34" charset="0"/>
              </a:defRPr>
            </a:lvl1pPr>
            <a:lvl2pPr marL="169863" indent="-169863" algn="l" defTabSz="914400" rtl="0" eaLnBrk="1" latinLnBrk="0" hangingPunct="1">
              <a:lnSpc>
                <a:spcPct val="100000"/>
              </a:lnSpc>
              <a:spcBef>
                <a:spcPts val="600"/>
              </a:spcBef>
              <a:buFont typeface="Arial" panose="020B0604020202020204" pitchFamily="34" charset="0"/>
              <a:buChar char="•"/>
              <a:defRPr sz="1400" b="0" kern="1200">
                <a:solidFill>
                  <a:schemeClr val="tx1"/>
                </a:solidFill>
                <a:latin typeface="+mj-lt"/>
                <a:ea typeface="+mn-ea"/>
                <a:cs typeface="+mn-cs"/>
              </a:defRPr>
            </a:lvl2pPr>
            <a:lvl3pPr marL="400050" indent="-171450" algn="l" defTabSz="914400" rtl="0" eaLnBrk="1" latinLnBrk="0" hangingPunct="1">
              <a:lnSpc>
                <a:spcPct val="100000"/>
              </a:lnSpc>
              <a:spcBef>
                <a:spcPts val="600"/>
              </a:spcBef>
              <a:buFont typeface="Arial" panose="020B0604020202020204" pitchFamily="34" charset="0"/>
              <a:buChar char="–"/>
              <a:defRPr sz="1200" b="0" kern="1200">
                <a:solidFill>
                  <a:schemeClr val="tx1"/>
                </a:solidFill>
                <a:latin typeface="+mj-lt"/>
                <a:ea typeface="+mn-ea"/>
                <a:cs typeface="+mn-cs"/>
              </a:defRPr>
            </a:lvl3pPr>
            <a:lvl4pPr marL="576263" indent="-169863"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4pPr>
            <a:lvl5pPr marL="744538" indent="-171450" algn="l" defTabSz="914400" rtl="0" eaLnBrk="1" latinLnBrk="0" hangingPunct="1">
              <a:lnSpc>
                <a:spcPct val="100000"/>
              </a:lnSpc>
              <a:spcBef>
                <a:spcPts val="600"/>
              </a:spcBef>
              <a:buFont typeface="Arial" panose="020B0604020202020204" pitchFamily="34" charset="0"/>
              <a:buChar char="»"/>
              <a:defRPr sz="1100" b="0" kern="1200">
                <a:solidFill>
                  <a:schemeClr val="tx1"/>
                </a:solidFill>
                <a:latin typeface="+mj-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800"/>
              </a:spcBef>
              <a:spcAft>
                <a:spcPts val="0"/>
              </a:spcAft>
              <a:buClrTx/>
              <a:buSzTx/>
              <a:buFont typeface="Arial" panose="020B0604020202020204" pitchFamily="34" charset="0"/>
              <a:buNone/>
              <a:tabLst/>
              <a:defRPr/>
            </a:pPr>
            <a:endParaRPr kumimoji="0" lang="en-US" sz="1067" b="1" i="0" u="none" strike="noStrike" kern="1200" cap="all" spc="0" normalizeH="0" baseline="0" noProof="0">
              <a:ln>
                <a:noFill/>
              </a:ln>
              <a:solidFill>
                <a:prstClr val="white"/>
              </a:solidFill>
              <a:effectLst/>
              <a:uLnTx/>
              <a:uFillTx/>
              <a:latin typeface="Calibri"/>
              <a:ea typeface="+mn-ea"/>
              <a:cs typeface="Calibri" panose="020F0502020204030204" pitchFamily="34" charset="0"/>
            </a:endParaRPr>
          </a:p>
        </p:txBody>
      </p:sp>
      <p:sp>
        <p:nvSpPr>
          <p:cNvPr id="12" name="Rectangle 11">
            <a:extLst>
              <a:ext uri="{FF2B5EF4-FFF2-40B4-BE49-F238E27FC236}">
                <a16:creationId xmlns:a16="http://schemas.microsoft.com/office/drawing/2014/main" id="{942D76B7-37A7-D659-CD0A-21949E13D5B6}"/>
              </a:ext>
            </a:extLst>
          </p:cNvPr>
          <p:cNvSpPr>
            <a:spLocks/>
          </p:cNvSpPr>
          <p:nvPr/>
        </p:nvSpPr>
        <p:spPr>
          <a:xfrm>
            <a:off x="762760" y="1589435"/>
            <a:ext cx="7431507" cy="5847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rtlCol="0" anchor="ctr">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Georgia"/>
                <a:ea typeface="+mn-ea"/>
                <a:cs typeface="+mn-cs"/>
              </a:rPr>
              <a:t>We are experiencing a fascinating time in oncology: Targeted and highly effective treatments, easier to administer and safer</a:t>
            </a:r>
          </a:p>
        </p:txBody>
      </p:sp>
      <p:sp>
        <p:nvSpPr>
          <p:cNvPr id="13" name="Rectangle 12">
            <a:extLst>
              <a:ext uri="{FF2B5EF4-FFF2-40B4-BE49-F238E27FC236}">
                <a16:creationId xmlns:a16="http://schemas.microsoft.com/office/drawing/2014/main" id="{AD1600D0-A66B-0986-3158-B847B0C59BA7}"/>
              </a:ext>
            </a:extLst>
          </p:cNvPr>
          <p:cNvSpPr>
            <a:spLocks/>
          </p:cNvSpPr>
          <p:nvPr/>
        </p:nvSpPr>
        <p:spPr>
          <a:xfrm>
            <a:off x="762760" y="2527653"/>
            <a:ext cx="7431507" cy="3385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rtlCol="0" anchor="ctr">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white"/>
                </a:solidFill>
                <a:effectLst/>
                <a:uLnTx/>
                <a:uFillTx/>
                <a:latin typeface="Georgia"/>
                <a:ea typeface="+mn-ea"/>
                <a:cs typeface="+mn-cs"/>
              </a:rPr>
              <a:t>However, this is associated with adherence problems</a:t>
            </a:r>
          </a:p>
        </p:txBody>
      </p:sp>
      <p:sp>
        <p:nvSpPr>
          <p:cNvPr id="14" name="Rectangle 13">
            <a:extLst>
              <a:ext uri="{FF2B5EF4-FFF2-40B4-BE49-F238E27FC236}">
                <a16:creationId xmlns:a16="http://schemas.microsoft.com/office/drawing/2014/main" id="{54698669-28F3-1920-05A6-2B0A21D696D0}"/>
              </a:ext>
            </a:extLst>
          </p:cNvPr>
          <p:cNvSpPr>
            <a:spLocks/>
          </p:cNvSpPr>
          <p:nvPr/>
        </p:nvSpPr>
        <p:spPr>
          <a:xfrm>
            <a:off x="762760" y="4157868"/>
            <a:ext cx="7431507" cy="5847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rtlCol="0" anchor="ctr">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white"/>
                </a:solidFill>
                <a:effectLst/>
                <a:uLnTx/>
                <a:uFillTx/>
                <a:latin typeface="Georgia"/>
                <a:ea typeface="+mn-ea"/>
                <a:cs typeface="+mn-cs"/>
              </a:rPr>
              <a:t>The causes of nonadherence are complex, involving patient, disease, and treatment factors</a:t>
            </a:r>
          </a:p>
        </p:txBody>
      </p:sp>
      <p:sp>
        <p:nvSpPr>
          <p:cNvPr id="15" name="Rectangle 14">
            <a:extLst>
              <a:ext uri="{FF2B5EF4-FFF2-40B4-BE49-F238E27FC236}">
                <a16:creationId xmlns:a16="http://schemas.microsoft.com/office/drawing/2014/main" id="{73A736ED-0A57-3C0B-8AEC-90ADE1780FF9}"/>
              </a:ext>
            </a:extLst>
          </p:cNvPr>
          <p:cNvSpPr>
            <a:spLocks/>
          </p:cNvSpPr>
          <p:nvPr/>
        </p:nvSpPr>
        <p:spPr>
          <a:xfrm>
            <a:off x="762760" y="5096084"/>
            <a:ext cx="7431507" cy="5847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rtlCol="0" anchor="ctr">
            <a:spAutoFit/>
          </a:bodyPr>
          <a:lstStyle/>
          <a:p>
            <a:pPr marL="0" marR="0" lvl="1" indent="0" algn="l"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Georgia"/>
                <a:ea typeface="+mn-ea"/>
                <a:cs typeface="+mn-cs"/>
              </a:rPr>
              <a:t>Data on adherence must be considered and addressed with the patient. Strategies to improve adherence must be part of the management of neoplastic diseases</a:t>
            </a:r>
          </a:p>
        </p:txBody>
      </p:sp>
      <p:sp>
        <p:nvSpPr>
          <p:cNvPr id="16" name="Rectangle 15">
            <a:extLst>
              <a:ext uri="{FF2B5EF4-FFF2-40B4-BE49-F238E27FC236}">
                <a16:creationId xmlns:a16="http://schemas.microsoft.com/office/drawing/2014/main" id="{7B0F6281-29D6-9D90-1666-3DD3453EA302}"/>
              </a:ext>
            </a:extLst>
          </p:cNvPr>
          <p:cNvSpPr>
            <a:spLocks/>
          </p:cNvSpPr>
          <p:nvPr/>
        </p:nvSpPr>
        <p:spPr>
          <a:xfrm>
            <a:off x="762760" y="3219650"/>
            <a:ext cx="7431507" cy="5847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rtlCol="0" anchor="ctr">
            <a:spAutoFit/>
          </a:bodyPr>
          <a:lstStyle/>
          <a:p>
            <a:pPr marL="0" marR="0" lvl="1" indent="0" algn="l" defTabSz="1219170" rtl="0" eaLnBrk="1" fontAlgn="auto" latinLnBrk="0" hangingPunct="1">
              <a:lnSpc>
                <a:spcPct val="100000"/>
              </a:lnSpc>
              <a:spcBef>
                <a:spcPts val="0"/>
              </a:spcBef>
              <a:spcAft>
                <a:spcPts val="0"/>
              </a:spcAft>
              <a:buClrTx/>
              <a:buSzTx/>
              <a:buFontTx/>
              <a:buNone/>
              <a:tabLst>
                <a:tab pos="3028950" algn="l"/>
              </a:tabLst>
              <a:defRPr/>
            </a:pPr>
            <a:r>
              <a:rPr kumimoji="0" lang="en-US" sz="1600" b="0" i="0" u="none" strike="noStrike" kern="1200" cap="none" spc="0" normalizeH="0" baseline="0" noProof="0" dirty="0">
                <a:ln>
                  <a:noFill/>
                </a:ln>
                <a:solidFill>
                  <a:prstClr val="white"/>
                </a:solidFill>
                <a:effectLst/>
                <a:uLnTx/>
                <a:uFillTx/>
                <a:latin typeface="Georgia"/>
                <a:ea typeface="+mn-ea"/>
                <a:cs typeface="+mn-cs"/>
              </a:rPr>
              <a:t>Studies are heterogeneous, some of them biased, but nonadherence </a:t>
            </a:r>
            <a:br>
              <a:rPr kumimoji="0" lang="en-US" sz="1600" b="0" i="0" u="none" strike="noStrike" kern="1200" cap="none" spc="0" normalizeH="0" baseline="0" noProof="0" dirty="0">
                <a:ln>
                  <a:noFill/>
                </a:ln>
                <a:solidFill>
                  <a:prstClr val="white"/>
                </a:solidFill>
                <a:effectLst/>
                <a:uLnTx/>
                <a:uFillTx/>
                <a:latin typeface="Georgia"/>
                <a:ea typeface="+mn-ea"/>
                <a:cs typeface="+mn-cs"/>
              </a:rPr>
            </a:br>
            <a:r>
              <a:rPr kumimoji="0" lang="en-US" sz="1600" b="0" i="0" u="none" strike="noStrike" kern="1200" cap="none" spc="0" normalizeH="0" baseline="0" noProof="0" dirty="0">
                <a:ln>
                  <a:noFill/>
                </a:ln>
                <a:solidFill>
                  <a:prstClr val="white"/>
                </a:solidFill>
                <a:effectLst/>
                <a:uLnTx/>
                <a:uFillTx/>
                <a:latin typeface="Georgia"/>
                <a:ea typeface="+mn-ea"/>
                <a:cs typeface="+mn-cs"/>
              </a:rPr>
              <a:t>is frequent</a:t>
            </a:r>
          </a:p>
        </p:txBody>
      </p:sp>
      <p:cxnSp>
        <p:nvCxnSpPr>
          <p:cNvPr id="17" name="Straight Connector 16">
            <a:extLst>
              <a:ext uri="{FF2B5EF4-FFF2-40B4-BE49-F238E27FC236}">
                <a16:creationId xmlns:a16="http://schemas.microsoft.com/office/drawing/2014/main" id="{6EA24E0A-55E9-9A5B-D81D-E1E9B4802F14}"/>
              </a:ext>
            </a:extLst>
          </p:cNvPr>
          <p:cNvCxnSpPr>
            <a:cxnSpLocks/>
          </p:cNvCxnSpPr>
          <p:nvPr/>
        </p:nvCxnSpPr>
        <p:spPr>
          <a:xfrm flipV="1">
            <a:off x="762760" y="2349873"/>
            <a:ext cx="7431507" cy="2117"/>
          </a:xfrm>
          <a:prstGeom prst="line">
            <a:avLst/>
          </a:prstGeom>
          <a:ln w="6350">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91187623-08BC-516A-2183-1DDCC3C85AC6}"/>
              </a:ext>
            </a:extLst>
          </p:cNvPr>
          <p:cNvCxnSpPr>
            <a:cxnSpLocks/>
          </p:cNvCxnSpPr>
          <p:nvPr/>
        </p:nvCxnSpPr>
        <p:spPr>
          <a:xfrm flipV="1">
            <a:off x="762760" y="3041870"/>
            <a:ext cx="7431507" cy="2117"/>
          </a:xfrm>
          <a:prstGeom prst="line">
            <a:avLst/>
          </a:prstGeom>
          <a:ln w="6350">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E21C8EF9-6DE4-7927-AAA9-04D20FA6DD15}"/>
              </a:ext>
            </a:extLst>
          </p:cNvPr>
          <p:cNvCxnSpPr>
            <a:cxnSpLocks/>
          </p:cNvCxnSpPr>
          <p:nvPr/>
        </p:nvCxnSpPr>
        <p:spPr>
          <a:xfrm flipV="1">
            <a:off x="762760" y="3980088"/>
            <a:ext cx="7431507" cy="2117"/>
          </a:xfrm>
          <a:prstGeom prst="line">
            <a:avLst/>
          </a:prstGeom>
          <a:ln w="6350">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7EC6764E-77DC-8C1B-36D3-2E7C0E1BC398}"/>
              </a:ext>
            </a:extLst>
          </p:cNvPr>
          <p:cNvCxnSpPr>
            <a:cxnSpLocks/>
          </p:cNvCxnSpPr>
          <p:nvPr/>
        </p:nvCxnSpPr>
        <p:spPr>
          <a:xfrm flipV="1">
            <a:off x="762760" y="4918306"/>
            <a:ext cx="7431507" cy="2117"/>
          </a:xfrm>
          <a:prstGeom prst="line">
            <a:avLst/>
          </a:prstGeom>
          <a:ln w="635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D117ADBA-3369-0CC8-4FCE-E4E2BC8D6A88}"/>
              </a:ext>
            </a:extLst>
          </p:cNvPr>
          <p:cNvSpPr txBox="1">
            <a:spLocks/>
          </p:cNvSpPr>
          <p:nvPr/>
        </p:nvSpPr>
        <p:spPr>
          <a:xfrm>
            <a:off x="11022006" y="6278139"/>
            <a:ext cx="601127" cy="230511"/>
          </a:xfrm>
          <a:prstGeom prst="rect">
            <a:avLst/>
          </a:prstGeom>
          <a:noFill/>
        </p:spPr>
        <p:txBody>
          <a:bodyPr wrap="square" lIns="0" tIns="45561" rIns="0" bIns="45561" rtlCol="0">
            <a:noAutofit/>
          </a:bodyPr>
          <a:lstStyle/>
          <a:p>
            <a:pPr algn="r"/>
            <a:r>
              <a:rPr lang="en-US" sz="900" dirty="0">
                <a:solidFill>
                  <a:schemeClr val="bg1"/>
                </a:solidFill>
              </a:rPr>
              <a:t>GLO2241819</a:t>
            </a:r>
          </a:p>
        </p:txBody>
      </p:sp>
    </p:spTree>
    <p:extLst>
      <p:ext uri="{BB962C8B-B14F-4D97-AF65-F5344CB8AC3E}">
        <p14:creationId xmlns:p14="http://schemas.microsoft.com/office/powerpoint/2010/main" val="3885306064"/>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UNDODONOTDELETE" val="0"/>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0.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101.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102.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103.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104.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105.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106.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107.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108.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10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0.xml><?xml version="1.0" encoding="utf-8"?>
<p:tagLst xmlns:a="http://schemas.openxmlformats.org/drawingml/2006/main" xmlns:r="http://schemas.openxmlformats.org/officeDocument/2006/relationships" xmlns:p="http://schemas.openxmlformats.org/presentationml/2006/main">
  <p:tag name="NAME" val="Rectangle"/>
</p:tagLst>
</file>

<file path=ppt/tags/tag111.xml><?xml version="1.0" encoding="utf-8"?>
<p:tagLst xmlns:a="http://schemas.openxmlformats.org/drawingml/2006/main" xmlns:r="http://schemas.openxmlformats.org/officeDocument/2006/relationships" xmlns:p="http://schemas.openxmlformats.org/presentationml/2006/main">
  <p:tag name="NAME" val="Rectangle"/>
</p:tagLst>
</file>

<file path=ppt/tags/tag1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3.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114.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115.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116.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117.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118.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119.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0.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121.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122.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123.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124.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125.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126.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127.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128.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129.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0.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131.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132.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133.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134.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135.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136.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137.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138.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139.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0.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141.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142.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143.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14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5.xml><?xml version="1.0" encoding="utf-8"?>
<p:tagLst xmlns:a="http://schemas.openxmlformats.org/drawingml/2006/main" xmlns:r="http://schemas.openxmlformats.org/officeDocument/2006/relationships" xmlns:p="http://schemas.openxmlformats.org/presentationml/2006/main">
  <p:tag name="NAME" val="Rectangle"/>
</p:tagLst>
</file>

<file path=ppt/tags/tag146.xml><?xml version="1.0" encoding="utf-8"?>
<p:tagLst xmlns:a="http://schemas.openxmlformats.org/drawingml/2006/main" xmlns:r="http://schemas.openxmlformats.org/officeDocument/2006/relationships" xmlns:p="http://schemas.openxmlformats.org/presentationml/2006/main">
  <p:tag name="NAME" val="Rectangle"/>
</p:tagLst>
</file>

<file path=ppt/tags/tag147.xml><?xml version="1.0" encoding="utf-8"?>
<p:tagLst xmlns:a="http://schemas.openxmlformats.org/drawingml/2006/main" xmlns:r="http://schemas.openxmlformats.org/officeDocument/2006/relationships" xmlns:p="http://schemas.openxmlformats.org/presentationml/2006/main">
  <p:tag name="NAME" val="Rectangle"/>
</p:tagLst>
</file>

<file path=ppt/tags/tag148.xml><?xml version="1.0" encoding="utf-8"?>
<p:tagLst xmlns:a="http://schemas.openxmlformats.org/drawingml/2006/main" xmlns:r="http://schemas.openxmlformats.org/officeDocument/2006/relationships" xmlns:p="http://schemas.openxmlformats.org/presentationml/2006/main">
  <p:tag name="NAME" val="Rectangle"/>
</p:tagLst>
</file>

<file path=ppt/tags/tag14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0.xml><?xml version="1.0" encoding="utf-8"?>
<p:tagLst xmlns:a="http://schemas.openxmlformats.org/drawingml/2006/main" xmlns:r="http://schemas.openxmlformats.org/officeDocument/2006/relationships" xmlns:p="http://schemas.openxmlformats.org/presentationml/2006/main">
  <p:tag name="NAME" val="Rectangle"/>
</p:tagLst>
</file>

<file path=ppt/tags/tag151.xml><?xml version="1.0" encoding="utf-8"?>
<p:tagLst xmlns:a="http://schemas.openxmlformats.org/drawingml/2006/main" xmlns:r="http://schemas.openxmlformats.org/officeDocument/2006/relationships" xmlns:p="http://schemas.openxmlformats.org/presentationml/2006/main">
  <p:tag name="NAME" val="Rectangle"/>
</p:tagLst>
</file>

<file path=ppt/tags/tag152.xml><?xml version="1.0" encoding="utf-8"?>
<p:tagLst xmlns:a="http://schemas.openxmlformats.org/drawingml/2006/main" xmlns:r="http://schemas.openxmlformats.org/officeDocument/2006/relationships" xmlns:p="http://schemas.openxmlformats.org/presentationml/2006/main">
  <p:tag name="NAME" val="Rectangle"/>
</p:tagLst>
</file>

<file path=ppt/tags/tag153.xml><?xml version="1.0" encoding="utf-8"?>
<p:tagLst xmlns:a="http://schemas.openxmlformats.org/drawingml/2006/main" xmlns:r="http://schemas.openxmlformats.org/officeDocument/2006/relationships" xmlns:p="http://schemas.openxmlformats.org/presentationml/2006/main">
  <p:tag name="NAME" val="Rectangle"/>
</p:tagLst>
</file>

<file path=ppt/tags/tag15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19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20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2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2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2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24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25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26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27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28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29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30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3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3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7.xml><?xml version="1.0" encoding="utf-8"?>
<p:tagLst xmlns:a="http://schemas.openxmlformats.org/drawingml/2006/main" xmlns:r="http://schemas.openxmlformats.org/officeDocument/2006/relationships" xmlns:p="http://schemas.openxmlformats.org/presentationml/2006/main">
  <p:tag name="THINKCELLSHAPEDONOTDELETE" val="ptHX8kGAceUywo02JIhTigQ"/>
</p:tagLst>
</file>

<file path=ppt/tags/tag328.xml><?xml version="1.0" encoding="utf-8"?>
<p:tagLst xmlns:a="http://schemas.openxmlformats.org/drawingml/2006/main" xmlns:r="http://schemas.openxmlformats.org/officeDocument/2006/relationships" xmlns:p="http://schemas.openxmlformats.org/presentationml/2006/main">
  <p:tag name="THINKCELLSHAPEDONOTDELETE" val="ptHX8kGAceUywo02JIhTigQ"/>
</p:tagLst>
</file>

<file path=ppt/tags/tag329.xml><?xml version="1.0" encoding="utf-8"?>
<p:tagLst xmlns:a="http://schemas.openxmlformats.org/drawingml/2006/main" xmlns:r="http://schemas.openxmlformats.org/officeDocument/2006/relationships" xmlns:p="http://schemas.openxmlformats.org/presentationml/2006/main">
  <p:tag name="THINKCELLSHAPEDONOTDELETE" val="ptHX8kGAceUywo02JIhTigQ"/>
</p:tagLst>
</file>

<file path=ppt/tags/tag33.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3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34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5.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36.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37.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38.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39.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41.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42.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43.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44.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45.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46.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47.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48.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49.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0.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51.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5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6.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57.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5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9.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0.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6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2.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6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4.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65.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66.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67.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68.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6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0.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71.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72.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73.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74.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75.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76.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7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9.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2.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83.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84.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85.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86.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87.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88.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89.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0.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91.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92.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93.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9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5.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9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7.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98.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ags/tag99.xml><?xml version="1.0" encoding="utf-8"?>
<p:tagLst xmlns:a="http://schemas.openxmlformats.org/drawingml/2006/main" xmlns:r="http://schemas.openxmlformats.org/officeDocument/2006/relationships" xmlns:p="http://schemas.openxmlformats.org/presentationml/2006/main">
  <p:tag name="STICKYSTYLE" val="body"/>
  <p:tag name="RNRSTYLE" val="body"/>
</p:tagLst>
</file>

<file path=ppt/theme/theme1.xml><?xml version="1.0" encoding="utf-8"?>
<a:theme xmlns:a="http://schemas.openxmlformats.org/drawingml/2006/main" name="PPT Basic White_Dec 2020">
  <a:themeElements>
    <a:clrScheme name="Abbott Brand Colors">
      <a:dk1>
        <a:srgbClr val="000000"/>
      </a:dk1>
      <a:lt1>
        <a:sysClr val="window" lastClr="FFFFFF"/>
      </a:lt1>
      <a:dk2>
        <a:srgbClr val="E4002B"/>
      </a:dk2>
      <a:lt2>
        <a:srgbClr val="D9D9D6"/>
      </a:lt2>
      <a:accent1>
        <a:srgbClr val="004F71"/>
      </a:accent1>
      <a:accent2>
        <a:srgbClr val="64CCC9"/>
      </a:accent2>
      <a:accent3>
        <a:srgbClr val="009CDE"/>
      </a:accent3>
      <a:accent4>
        <a:srgbClr val="FFD100"/>
      </a:accent4>
      <a:accent5>
        <a:srgbClr val="470A68"/>
      </a:accent5>
      <a:accent6>
        <a:srgbClr val="00B140"/>
      </a:accent6>
      <a:hlink>
        <a:srgbClr val="009CDE"/>
      </a:hlink>
      <a:folHlink>
        <a:srgbClr val="63666A"/>
      </a:folHlink>
    </a:clrScheme>
    <a:fontScheme name="Abbott">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5"/>
        </a:solidFill>
        <a:ln>
          <a:noFill/>
        </a:ln>
      </a:spPr>
      <a:bodyPr rtlCol="0" anchor="ctr"/>
      <a:lstStyle>
        <a:defPPr algn="ctr">
          <a:defRPr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accent6"/>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none" rtlCol="0">
        <a:spAutoFit/>
      </a:bodyPr>
      <a:lstStyle>
        <a:defPPr algn="l">
          <a:defRPr dirty="0" smtClean="0">
            <a:latin typeface="+mj-lt"/>
          </a:defRPr>
        </a:defPPr>
      </a:lstStyle>
    </a:txDef>
  </a:objectDefaults>
  <a:extraClrSchemeLst/>
  <a:extLst>
    <a:ext uri="{05A4C25C-085E-4340-85A3-A5531E510DB2}">
      <thm15:themeFamily xmlns:thm15="http://schemas.microsoft.com/office/thememl/2012/main" name="PPT_16x9_Dec_2020_ABT_Primary_Template_Basic_Blue-Purple.potx" id="{173F3A8B-7306-48AF-8FED-6D4C0BA67F7D}" vid="{EC90C983-3E87-4402-BA1C-B15D84509C73}"/>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p:properties xmlns:p="http://schemas.microsoft.com/office/2006/metadata/properties" xmlns:xsi="http://www.w3.org/2001/XMLSchema-instance" xmlns:pc="http://schemas.microsoft.com/office/infopath/2007/PartnerControls">
  <documentManagement>
    <lcf76f155ced4ddcb4097134ff3c332f xmlns="12bd6a47-39c5-460a-9d68-27d68afdc443">
      <Terms xmlns="http://schemas.microsoft.com/office/infopath/2007/PartnerControls"/>
    </lcf76f155ced4ddcb4097134ff3c332f>
    <TaxCatchAll xmlns="fb31dc8d-f97a-4704-83f7-c5019d366ead" xsi:nil="true"/>
    <SharedWithUsers xmlns="fb31dc8d-f97a-4704-83f7-c5019d366ead">
      <UserInfo>
        <DisplayName>SharingLinks.f8a5aa18-da37-4502-b7ce-33f541837e57.OrganizationEdit.c0fbe916-d9e1-4c2a-9e51-a40db3c60262</DisplayName>
        <AccountId>31</AccountId>
        <AccountType/>
      </UserInfo>
      <UserInfo>
        <DisplayName>SharingLinks.14645775-b50f-4073-9225-5023bb0c13bf.OrganizationEdit.1da32887-dffc-4386-8bf2-9e50912d7cd0</DisplayName>
        <AccountId>107</AccountId>
        <AccountType/>
      </UserInfo>
      <UserInfo>
        <DisplayName>Sheth, Parag</DisplayName>
        <AccountId>58</AccountId>
        <AccountType/>
      </UserInfo>
      <UserInfo>
        <DisplayName>Limited Access System Group For List 12bd6a47-39c5-460a-9d68-27d68afdc443</DisplayName>
        <AccountId>52</AccountId>
        <AccountType/>
      </UserInfo>
      <UserInfo>
        <DisplayName>Ounis, Hind</DisplayName>
        <AccountId>93</AccountId>
        <AccountType/>
      </UserInfo>
      <UserInfo>
        <DisplayName>SharingLinks.474004af-042c-436b-9229-01d15f006c69.OrganizationEdit.757f4300-7785-4c6c-a1b6-964ec50165d3</DisplayName>
        <AccountId>126</AccountId>
        <AccountType/>
      </UserInfo>
      <UserInfo>
        <DisplayName>SharingLinks.d43662b6-4fa8-4739-afc8-fb671581b52c.OrganizationEdit.16040f21-1e8e-4e04-aed5-0e502eba6500</DisplayName>
        <AccountId>127</AccountId>
        <AccountType/>
      </UserInfo>
      <UserInfo>
        <DisplayName>Butu, Oana</DisplayName>
        <AccountId>22</AccountId>
        <AccountType/>
      </UserInfo>
      <UserInfo>
        <DisplayName>El-Amer, Hadeel</DisplayName>
        <AccountId>23</AccountId>
        <AccountType/>
      </UserInfo>
      <UserInfo>
        <DisplayName>Faria, David</DisplayName>
        <AccountId>13</AccountId>
        <AccountType/>
      </UserInfo>
      <UserInfo>
        <DisplayName>Kuzmin, Igor</DisplayName>
        <AccountId>253</AccountId>
        <AccountType/>
      </UserInfo>
    </SharedWithUsers>
  </documentManagement>
</p:properties>
</file>

<file path=customXml/item2.xml><?xml version="1.0" encoding="utf-8"?>
<BSO999929 xmlns="http://www.datev.de/BSOffice/999929">d057f860-0247-4568-b728-7e9a61cf4bbc</BSO999929>
</file>

<file path=customXml/item3.xml><?xml version="1.0" encoding="utf-8"?>
<?mso-contentType ?>
<FormTemplates xmlns="http://schemas.microsoft.com/sharepoint/v3/contenttype/forms">
  <Display>DocumentLibraryForm</Display>
  <Edit>DocumentLibraryForm</Edit>
  <New>DocumentLibraryForm</New>
</FormTemplates>
</file>

<file path=customXml/item4.xml><?xml version="1.0" encoding="utf-8"?>
<ct:contentTypeSchema xmlns:ct="http://schemas.microsoft.com/office/2006/metadata/contentType" xmlns:ma="http://schemas.microsoft.com/office/2006/metadata/properties/metaAttributes" ct:_="" ma:_="" ma:contentTypeName="Document" ma:contentTypeID="0x010100E0D3B2A75A209444BF21E67D7987C31B" ma:contentTypeVersion="19" ma:contentTypeDescription="Create a new document." ma:contentTypeScope="" ma:versionID="c56b2b77bc5ab27648e7a0f75b655bac">
  <xsd:schema xmlns:xsd="http://www.w3.org/2001/XMLSchema" xmlns:xs="http://www.w3.org/2001/XMLSchema" xmlns:p="http://schemas.microsoft.com/office/2006/metadata/properties" xmlns:ns2="12bd6a47-39c5-460a-9d68-27d68afdc443" xmlns:ns3="fb31dc8d-f97a-4704-83f7-c5019d366ead" targetNamespace="http://schemas.microsoft.com/office/2006/metadata/properties" ma:root="true" ma:fieldsID="aa820c7cf17d0ad9be5ce7cc6fd0c5b3" ns2:_="" ns3:_="">
    <xsd:import namespace="12bd6a47-39c5-460a-9d68-27d68afdc443"/>
    <xsd:import namespace="fb31dc8d-f97a-4704-83f7-c5019d366ead"/>
    <xsd:element name="properties">
      <xsd:complexType>
        <xsd:sequence>
          <xsd:element name="documentManagement">
            <xsd:complexType>
              <xsd:all>
                <xsd:element ref="ns2:MediaServiceMetadata" minOccurs="0"/>
                <xsd:element ref="ns2:MediaServiceFastMetadata" minOccurs="0"/>
                <xsd:element ref="ns2:MediaServiceAutoTags" minOccurs="0"/>
                <xsd:element ref="ns2:MediaServiceOCR" minOccurs="0"/>
                <xsd:element ref="ns2:MediaServiceGenerationTime" minOccurs="0"/>
                <xsd:element ref="ns2:MediaServiceEventHashCode" minOccurs="0"/>
                <xsd:element ref="ns2:MediaServiceAutoKeyPoints" minOccurs="0"/>
                <xsd:element ref="ns2:MediaServiceKeyPoints" minOccurs="0"/>
                <xsd:element ref="ns2:MediaServiceDateTaken" minOccurs="0"/>
                <xsd:element ref="ns2:MediaServiceLocation" minOccurs="0"/>
                <xsd:element ref="ns3:SharedWithUsers" minOccurs="0"/>
                <xsd:element ref="ns3:SharedWithDetails" minOccurs="0"/>
                <xsd:element ref="ns2:MediaLengthInSeconds" minOccurs="0"/>
                <xsd:element ref="ns2:lcf76f155ced4ddcb4097134ff3c332f" minOccurs="0"/>
                <xsd:element ref="ns3:TaxCatchAll" minOccurs="0"/>
                <xsd:element ref="ns2:MediaServiceObjectDetectorVersions" minOccurs="0"/>
                <xsd:element ref="ns2:MediaServiceSearchProperties" minOccurs="0"/>
                <xsd:element ref="ns2:MediaServiceBillingMetadata"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12bd6a47-39c5-460a-9d68-27d68afdc443"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Tags" ma:index="10" nillable="true" ma:displayName="Tags" ma:internalName="MediaServiceAutoTags" ma:readOnly="true">
      <xsd:simpleType>
        <xsd:restriction base="dms:Text"/>
      </xsd:simpleType>
    </xsd:element>
    <xsd:element name="MediaServiceOCR" ma:index="11" nillable="true" ma:displayName="Extracted Text" ma:internalName="MediaServiceOCR" ma:readOnly="true">
      <xsd:simpleType>
        <xsd:restriction base="dms:Note">
          <xsd:maxLength value="255"/>
        </xsd:restriction>
      </xsd:simpleType>
    </xsd:element>
    <xsd:element name="MediaServiceGenerationTime" ma:index="12" nillable="true" ma:displayName="MediaServiceGenerationTime" ma:hidden="true" ma:internalName="MediaServiceGenerationTime" ma:readOnly="true">
      <xsd:simpleType>
        <xsd:restriction base="dms:Text"/>
      </xsd:simpleType>
    </xsd:element>
    <xsd:element name="MediaServiceEventHashCode" ma:index="13" nillable="true" ma:displayName="MediaServiceEventHashCode" ma:hidden="true" ma:internalName="MediaServiceEventHashCode" ma:readOnly="true">
      <xsd:simpleType>
        <xsd:restriction base="dms:Text"/>
      </xsd:simpleType>
    </xsd:element>
    <xsd:element name="MediaServiceAutoKeyPoints" ma:index="14" nillable="true" ma:displayName="MediaServiceAutoKeyPoints" ma:hidden="true" ma:internalName="MediaServiceAutoKeyPoints" ma:readOnly="true">
      <xsd:simpleType>
        <xsd:restriction base="dms:Note"/>
      </xsd:simpleType>
    </xsd:element>
    <xsd:element name="MediaServiceKeyPoints" ma:index="15" nillable="true" ma:displayName="KeyPoints" ma:internalName="MediaServiceKeyPoints" ma:readOnly="true">
      <xsd:simpleType>
        <xsd:restriction base="dms:Note">
          <xsd:maxLength value="255"/>
        </xsd:restriction>
      </xsd:simpleType>
    </xsd:element>
    <xsd:element name="MediaServiceDateTaken" ma:index="16" nillable="true" ma:displayName="MediaServiceDateTaken" ma:hidden="true" ma:internalName="MediaServiceDateTaken" ma:readOnly="true">
      <xsd:simpleType>
        <xsd:restriction base="dms:Text"/>
      </xsd:simpleType>
    </xsd:element>
    <xsd:element name="MediaServiceLocation" ma:index="17" nillable="true" ma:displayName="Location" ma:internalName="MediaServiceLocation" ma:readOnly="true">
      <xsd:simpleType>
        <xsd:restriction base="dms:Text"/>
      </xsd:simpleType>
    </xsd:element>
    <xsd:element name="MediaLengthInSeconds" ma:index="20" nillable="true" ma:displayName="Length (seconds)" ma:internalName="MediaLengthInSeconds" ma:readOnly="true">
      <xsd:simpleType>
        <xsd:restriction base="dms:Unknown"/>
      </xsd:simpleType>
    </xsd:element>
    <xsd:element name="lcf76f155ced4ddcb4097134ff3c332f" ma:index="22" nillable="true" ma:taxonomy="true" ma:internalName="lcf76f155ced4ddcb4097134ff3c332f" ma:taxonomyFieldName="MediaServiceImageTags" ma:displayName="Image Tags" ma:readOnly="false" ma:fieldId="{5cf76f15-5ced-4ddc-b409-7134ff3c332f}" ma:taxonomyMulti="true" ma:sspId="1940c914-643f-4df2-b20a-c5bc47cd009d"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4" nillable="true" ma:displayName="MediaServiceObjectDetectorVersions" ma:description="" ma:hidden="true" ma:indexed="true" ma:internalName="MediaServiceObjectDetectorVersions" ma:readOnly="true">
      <xsd:simpleType>
        <xsd:restriction base="dms:Text"/>
      </xsd:simpleType>
    </xsd:element>
    <xsd:element name="MediaServiceSearchProperties" ma:index="25" nillable="true" ma:displayName="MediaServiceSearchProperties" ma:hidden="true" ma:internalName="MediaServiceSearchProperties" ma:readOnly="true">
      <xsd:simpleType>
        <xsd:restriction base="dms:Note"/>
      </xsd:simpleType>
    </xsd:element>
    <xsd:element name="MediaServiceBillingMetadata" ma:index="26" nillable="true" ma:displayName="MediaServiceBillingMetadata" ma:hidden="true" ma:internalName="MediaServiceBillingMetadata"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fb31dc8d-f97a-4704-83f7-c5019d366ead" elementFormDefault="qualified">
    <xsd:import namespace="http://schemas.microsoft.com/office/2006/documentManagement/types"/>
    <xsd:import namespace="http://schemas.microsoft.com/office/infopath/2007/PartnerControls"/>
    <xsd:element name="SharedWithUsers" ma:index="1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9" nillable="true" ma:displayName="Shared With Details" ma:internalName="SharedWithDetails" ma:readOnly="true">
      <xsd:simpleType>
        <xsd:restriction base="dms:Note">
          <xsd:maxLength value="255"/>
        </xsd:restriction>
      </xsd:simpleType>
    </xsd:element>
    <xsd:element name="TaxCatchAll" ma:index="23" nillable="true" ma:displayName="Taxonomy Catch All Column" ma:hidden="true" ma:list="{51b43265-3fef-42b2-8e40-815c74255b0b}" ma:internalName="TaxCatchAll" ma:showField="CatchAllData" ma:web="fb31dc8d-f97a-4704-83f7-c5019d366ead">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D14AD408-B7D1-4FAE-AF54-A4437C5B3A1B}">
  <ds:schemaRefs>
    <ds:schemaRef ds:uri="12bd6a47-39c5-460a-9d68-27d68afdc443"/>
    <ds:schemaRef ds:uri="fb31dc8d-f97a-4704-83f7-c5019d366ead"/>
    <ds:schemaRef ds:uri="http://purl.org/dc/dcmitype/"/>
    <ds:schemaRef ds:uri="http://purl.org/dc/elements/1.1/"/>
    <ds:schemaRef ds:uri="http://purl.org/dc/terms/"/>
    <ds:schemaRef ds:uri="http://schemas.microsoft.com/office/2006/documentManagement/types"/>
    <ds:schemaRef ds:uri="http://schemas.microsoft.com/office/2006/metadata/properties"/>
    <ds:schemaRef ds:uri="http://schemas.microsoft.com/office/infopath/2007/PartnerControls"/>
    <ds:schemaRef ds:uri="http://schemas.openxmlformats.org/package/2006/metadata/core-properties"/>
    <ds:schemaRef ds:uri="http://www.w3.org/XML/1998/namespace"/>
  </ds:schemaRefs>
</ds:datastoreItem>
</file>

<file path=customXml/itemProps2.xml><?xml version="1.0" encoding="utf-8"?>
<ds:datastoreItem xmlns:ds="http://schemas.openxmlformats.org/officeDocument/2006/customXml" ds:itemID="{EB00F1AB-103E-4A2B-8C44-08A366974202}">
  <ds:schemaRefs>
    <ds:schemaRef ds:uri="http://www.datev.de/BSOffice/999929"/>
  </ds:schemaRefs>
</ds:datastoreItem>
</file>

<file path=customXml/itemProps3.xml><?xml version="1.0" encoding="utf-8"?>
<ds:datastoreItem xmlns:ds="http://schemas.openxmlformats.org/officeDocument/2006/customXml" ds:itemID="{16540CAE-A8F7-49AE-8B8A-0E5059D0C2A4}">
  <ds:schemaRefs>
    <ds:schemaRef ds:uri="http://schemas.microsoft.com/sharepoint/v3/contenttype/forms"/>
  </ds:schemaRefs>
</ds:datastoreItem>
</file>

<file path=customXml/itemProps4.xml><?xml version="1.0" encoding="utf-8"?>
<ds:datastoreItem xmlns:ds="http://schemas.openxmlformats.org/officeDocument/2006/customXml" ds:itemID="{0C6848FA-9A13-4C26-9C01-0CF139C6CF47}">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12bd6a47-39c5-460a-9d68-27d68afdc443"/>
    <ds:schemaRef ds:uri="fb31dc8d-f97a-4704-83f7-c5019d366ead"/>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Metadata/LabelInfo.xml><?xml version="1.0" encoding="utf-8"?>
<clbl:labelList xmlns:clbl="http://schemas.microsoft.com/office/2020/mipLabelMetadata">
  <clbl:label id="{5b268d57-2a6f-4e04-b0de-6938583d5ebc}" enabled="0" method="" siteId="{5b268d57-2a6f-4e04-b0de-6938583d5ebc}" removed="1"/>
</clbl:labelList>
</file>

<file path=docProps/app.xml><?xml version="1.0" encoding="utf-8"?>
<Properties xmlns="http://schemas.openxmlformats.org/officeDocument/2006/extended-properties" xmlns:vt="http://schemas.openxmlformats.org/officeDocument/2006/docPropsVTypes">
  <TotalTime>17574</TotalTime>
  <Words>30716</Words>
  <Application>Microsoft Office PowerPoint</Application>
  <PresentationFormat>Widescreen</PresentationFormat>
  <Paragraphs>3837</Paragraphs>
  <Slides>225</Slides>
  <Notes>48</Notes>
  <HiddenSlides>0</HiddenSlides>
  <MMClips>0</MMClips>
  <ScaleCrop>false</ScaleCrop>
  <HeadingPairs>
    <vt:vector size="4" baseType="variant">
      <vt:variant>
        <vt:lpstr>Theme</vt:lpstr>
      </vt:variant>
      <vt:variant>
        <vt:i4>1</vt:i4>
      </vt:variant>
      <vt:variant>
        <vt:lpstr>Slide Titles</vt:lpstr>
      </vt:variant>
      <vt:variant>
        <vt:i4>225</vt:i4>
      </vt:variant>
    </vt:vector>
  </HeadingPairs>
  <TitlesOfParts>
    <vt:vector size="226" baseType="lpstr">
      <vt:lpstr>PPT Basic White_Dec 2020</vt:lpstr>
      <vt:lpstr>Additional Resources</vt:lpstr>
      <vt:lpstr>Very few patients with chronic diseases take their medicines as prescribed</vt:lpstr>
      <vt:lpstr>What is happening after prescription</vt:lpstr>
      <vt:lpstr>Unadjusted costs of non-adherence</vt:lpstr>
      <vt:lpstr>Impact of non-adherence on direct costs</vt:lpstr>
      <vt:lpstr>Medication adherence is cost effective</vt:lpstr>
      <vt:lpstr>There is a strong correlation between trust in health care providers and improved medication adherence</vt:lpstr>
      <vt:lpstr>Half of the global population trusts the healthcare system in their own country</vt:lpstr>
      <vt:lpstr>Non-adherence increased with pill burden </vt:lpstr>
      <vt:lpstr>Compliance, adherence and persistence</vt:lpstr>
      <vt:lpstr>Compliance, adherence and persistence</vt:lpstr>
      <vt:lpstr>One additional measure to improve CAP</vt:lpstr>
      <vt:lpstr>Ischemic heart disease mortality over time with selected medical advancements and public initiatives</vt:lpstr>
      <vt:lpstr>Persistence to cardiovascular medicines significantly declines following initiation</vt:lpstr>
      <vt:lpstr>Poor adherence is dose‐dependently associated with significantly increased risk of cardiovascular events and all‐cause mortality in patients with CAD</vt:lpstr>
      <vt:lpstr>Impact of medication adherence on long term  CV outcomes and cost</vt:lpstr>
      <vt:lpstr>Attribution of treatment and risk factors changes in deaths from coronary heart disease</vt:lpstr>
      <vt:lpstr>Attaining targets in CAD patients from 24 European countries EA IV1</vt:lpstr>
      <vt:lpstr>Statin compliance and adherence</vt:lpstr>
      <vt:lpstr>Consequences of failure to identify and remediate  poor adherence</vt:lpstr>
      <vt:lpstr>A meta-analysis in CAD patients with good vs. poor medication adherence n=106,000</vt:lpstr>
      <vt:lpstr>Prematurely stopping therapy is associated with  subsequent mortality</vt:lpstr>
      <vt:lpstr>Statin compliance and adherence</vt:lpstr>
      <vt:lpstr>Surveys on patient perspectives1,2</vt:lpstr>
      <vt:lpstr>Media is a powerful mediator of medication adherence: Effects of media on statin use and CV mortality</vt:lpstr>
      <vt:lpstr>Discontinuation of statin therapy in primary or secondary prevention of CAD1,2</vt:lpstr>
      <vt:lpstr>Long term treatment persistence with statin therapy in an HMO cohort in Israel  n=229,918</vt:lpstr>
      <vt:lpstr>Impact of statin adherence on cardiovascular disease (CVD) and mortality outcomes</vt:lpstr>
      <vt:lpstr>Poor statin adherence even occurs after MI</vt:lpstr>
      <vt:lpstr>Statin discontinuation and CV events in older people</vt:lpstr>
      <vt:lpstr>Visit-to-visit cholesterol variability correlates with coronary atheroma progression and clinical outcomes n=4978</vt:lpstr>
      <vt:lpstr>Prevalence of good adherence (&gt;80%) to CV medications among participants in prospective studies</vt:lpstr>
      <vt:lpstr>Relative risks for any cardiovascular disease in good vs. poor adherence (&lt;80%)</vt:lpstr>
      <vt:lpstr>Conclusion</vt:lpstr>
      <vt:lpstr>Non-adherence with prescribed antihypertensive drug in clinical studies</vt:lpstr>
      <vt:lpstr>Adherence to antihypertensive medication and incident CV events in young adults with hypertension</vt:lpstr>
      <vt:lpstr>~30% of Adults Would Rather Die Early than Take  Lifelong Polypharmacy</vt:lpstr>
      <vt:lpstr>Adherence is a Behavior ...  Adherence to Placebo is a good Behavior!</vt:lpstr>
      <vt:lpstr>Time spent by physicians talking with patients about their use of medications - a survey of ESH Centers of Excellence</vt:lpstr>
      <vt:lpstr>Electronic monitoring systems show 97% accuracy</vt:lpstr>
      <vt:lpstr>Adherence measurement using ingestible sensor</vt:lpstr>
      <vt:lpstr>Interventions to improve adherence</vt:lpstr>
      <vt:lpstr>Patients prefer to take less pills</vt:lpstr>
      <vt:lpstr>Polypill: Possible to track by biomarkers; increases adherence significantly-Solution for LMIC</vt:lpstr>
      <vt:lpstr>Relevance of timing of antihypertensive therapy</vt:lpstr>
      <vt:lpstr>How to use patient’s emotions/values to enhance intrinsic motivation to adhere to advice</vt:lpstr>
      <vt:lpstr>Providers can absolutely influence adherence </vt:lpstr>
      <vt:lpstr>Traditional approach</vt:lpstr>
      <vt:lpstr>Another approach: motivating!</vt:lpstr>
      <vt:lpstr>What are motivational strategies?</vt:lpstr>
      <vt:lpstr>Stages of Change</vt:lpstr>
      <vt:lpstr>For any behavioral problem at a given time, there are (in the population at large)</vt:lpstr>
      <vt:lpstr>The stages of motivation</vt:lpstr>
      <vt:lpstr>Building motivation using OARS (the microskills)</vt:lpstr>
      <vt:lpstr>OARS: Affirmation</vt:lpstr>
      <vt:lpstr>Support Self-Efficacy</vt:lpstr>
      <vt:lpstr>The tool</vt:lpstr>
      <vt:lpstr>Impact of motivational interviewing on clinical parameters</vt:lpstr>
      <vt:lpstr>Pharmacy care improves adherence: In FAME, elderly patients with coronary risk factors were randomized to usual care vs. a multi-component program</vt:lpstr>
      <vt:lpstr>Patient engagement essential even for pharmacy care and for most other methods to work ! (1/2)</vt:lpstr>
      <vt:lpstr>Patient engagement essential even for pharmacy care and for most other methods to work ! (2/2)</vt:lpstr>
      <vt:lpstr>You need patient motivation for even most  sophisticated methods</vt:lpstr>
      <vt:lpstr>Global burden of 87 risk factors in 204 countries and territories, 1990-2019:a systematic analysis for the Global Burden of Disease Study 2019</vt:lpstr>
      <vt:lpstr>Absolute risk of stroke mortality in relation to  blood pressure</vt:lpstr>
      <vt:lpstr>Hypertension prevalence by world region in 2010 (1/2)</vt:lpstr>
      <vt:lpstr>Hypertension prevalence by world region in 2010 (2/2)</vt:lpstr>
      <vt:lpstr>Circulation Research</vt:lpstr>
      <vt:lpstr>Circulation Research</vt:lpstr>
      <vt:lpstr>PowerPoint Presentation</vt:lpstr>
      <vt:lpstr>PowerPoint Presentation</vt:lpstr>
      <vt:lpstr>The Lancet</vt:lpstr>
      <vt:lpstr>PowerPoint Presentation</vt:lpstr>
      <vt:lpstr>PowerPoint Presentation</vt:lpstr>
      <vt:lpstr>PowerPoint Presentation</vt:lpstr>
      <vt:lpstr>Several reasons need to be considered to identify why the current treatment strategy has failed to achieve better BP control rates (1/2)</vt:lpstr>
      <vt:lpstr>Several reasons need to be considered to identify why the current treatment strategy has failed to achieve better BP control rates (2/2)</vt:lpstr>
      <vt:lpstr>Non-adherence increased with pill burden</vt:lpstr>
      <vt:lpstr>PowerPoint Presentation</vt:lpstr>
      <vt:lpstr>Single-pill combination is one approach to improve medication adherence</vt:lpstr>
      <vt:lpstr>For many years non-adherence was under-recognized in patients with hypertension</vt:lpstr>
      <vt:lpstr>For many years non-adherence was under-recognized in patients with hypertension</vt:lpstr>
      <vt:lpstr>For many years non-adherence was under-recognized in patients with hypertension</vt:lpstr>
      <vt:lpstr>PowerPoint Presentation</vt:lpstr>
      <vt:lpstr>Take home messages</vt:lpstr>
      <vt:lpstr>Medical treatments in oncology</vt:lpstr>
      <vt:lpstr>Adherence in oral oncological treatments</vt:lpstr>
      <vt:lpstr>Adherence in oral oncological treatments</vt:lpstr>
      <vt:lpstr>Risk factors for non-adherence to oral antineoplastic therapies (1/7)</vt:lpstr>
      <vt:lpstr>Risk factors for non-adherence to oral antineoplastic therapies (2/7)</vt:lpstr>
      <vt:lpstr>Risk factors for non-adherence to oral antineoplastic therapies (3/7)</vt:lpstr>
      <vt:lpstr>Risk factors for non-adherence to oral antineoplastic therapies (4/7)</vt:lpstr>
      <vt:lpstr>Risk factors for non-adherence to oral antineoplastic therapies (5/7)</vt:lpstr>
      <vt:lpstr>Risk factors for non-adherence to oral antineoplastic therapies (6/7)</vt:lpstr>
      <vt:lpstr>Risk factors for non-adherence to oral antineoplastic therapies (7/7)</vt:lpstr>
      <vt:lpstr>Toxicity and adherence</vt:lpstr>
      <vt:lpstr>Adherence to oral chemotherapy medications among GI cancer patients</vt:lpstr>
      <vt:lpstr>Outcomes and adherence (1/2)</vt:lpstr>
      <vt:lpstr>Outcomes and adherence (2/2)</vt:lpstr>
      <vt:lpstr>Conclusions, the paradox of  non-adherence to treatment in oncology</vt:lpstr>
      <vt:lpstr>Epilepsy</vt:lpstr>
      <vt:lpstr>Narrow therapeutic index drugs</vt:lpstr>
      <vt:lpstr>Why does non-adherence with antiseizure medications (ASMs) differ from non-adherence with other medications?</vt:lpstr>
      <vt:lpstr>Non-adherence: Real life experience</vt:lpstr>
      <vt:lpstr>Incidence and mode of ascertainment of non-adherence with antiseizure medications (ASMs)</vt:lpstr>
      <vt:lpstr>Non-adherence</vt:lpstr>
      <vt:lpstr>Incidence of non-adherence in epilepsy</vt:lpstr>
      <vt:lpstr>Risks for non-adherence</vt:lpstr>
      <vt:lpstr>Risks for non-adherence: Ethiopia</vt:lpstr>
      <vt:lpstr>Risks for non-adherence: Children</vt:lpstr>
      <vt:lpstr>Consequence of ASM non-adherence </vt:lpstr>
      <vt:lpstr>Non-compliance is a common trigger of seizures in epilepsy</vt:lpstr>
      <vt:lpstr>Consequences of seizures</vt:lpstr>
      <vt:lpstr>Consequences of ASM non-adherence: Medical</vt:lpstr>
      <vt:lpstr>Consequences of ASM non-adherence: Economical</vt:lpstr>
      <vt:lpstr>Seizures reduce the quality of life</vt:lpstr>
      <vt:lpstr>Mitigating against non-adherence</vt:lpstr>
      <vt:lpstr>Real life experience: Follow up</vt:lpstr>
      <vt:lpstr>Conclusion</vt:lpstr>
      <vt:lpstr>The Perceptions &amp; Practicalities Approach (PaPA)1-2</vt:lpstr>
      <vt:lpstr>Understanding treatment beliefs: The necessity-concerns framework (NCF)1,2</vt:lpstr>
      <vt:lpstr>Specific concerns about medicines: Beyond side-effects</vt:lpstr>
      <vt:lpstr>There may be disconnects  between patient and HCP concerns</vt:lpstr>
      <vt:lpstr>Common-sense fit and common-sense defaults</vt:lpstr>
      <vt:lpstr>Leventhal’s common-sense model: Illness perceptions</vt:lpstr>
      <vt:lpstr>Necessity beliefs common-sense default: No symptoms, no problem!1-2</vt:lpstr>
      <vt:lpstr>Other common –  sense defaults</vt:lpstr>
      <vt:lpstr>Disconnects drive the behavioral gap</vt:lpstr>
      <vt:lpstr>3-step perceptions and practicalities approach (PAPA)1</vt:lpstr>
      <vt:lpstr>Changing necessity beliefs and concerns</vt:lpstr>
      <vt:lpstr>Intervention components: Practicalities</vt:lpstr>
      <vt:lpstr>PaPA-based interventions1 can improve adherence and be cost effective2-4</vt:lpstr>
      <vt:lpstr>Take home messages</vt:lpstr>
      <vt:lpstr>Early explanations of  non-adherence</vt:lpstr>
      <vt:lpstr>Do reminders work?</vt:lpstr>
      <vt:lpstr>Remind trial: Results (Optimal adherence at 12 months)</vt:lpstr>
      <vt:lpstr>Adherence research over the years</vt:lpstr>
      <vt:lpstr>Evidence from adherence studies</vt:lpstr>
      <vt:lpstr>COM-B factors related to non-adherence</vt:lpstr>
      <vt:lpstr>Self identity &amp; treatment adherence</vt:lpstr>
      <vt:lpstr>Importance of understanding causes of non-adherence</vt:lpstr>
      <vt:lpstr>Examples of targeted BCTs for non-adherence </vt:lpstr>
      <vt:lpstr>Key challenges for managing non-adherence in routine clinical care</vt:lpstr>
      <vt:lpstr>HCP barriers to managing  non-adherence in routine care</vt:lpstr>
      <vt:lpstr>Patient barriers to managing  non-adherence in routine care </vt:lpstr>
      <vt:lpstr>Detecting non-adherence</vt:lpstr>
      <vt:lpstr>After detection: What next?</vt:lpstr>
      <vt:lpstr>Adherence support in the  consultation: Basic steps</vt:lpstr>
      <vt:lpstr>Adherence often goes unrecognized </vt:lpstr>
      <vt:lpstr>Adherence must  be addressed</vt:lpstr>
      <vt:lpstr>Common communication strategies to influence others </vt:lpstr>
      <vt:lpstr>Uncommon communication strategies to influence others</vt:lpstr>
      <vt:lpstr>Three steps to integrate effective communication strategies</vt:lpstr>
      <vt:lpstr>Step 1: Assess adherence with open-ended questions</vt:lpstr>
      <vt:lpstr>Step 2: Provide  empathic responses</vt:lpstr>
      <vt:lpstr>Step 3: Promise patient-provider partnership</vt:lpstr>
      <vt:lpstr>PowerPoint Presentation</vt:lpstr>
      <vt:lpstr>PowerPoint Presentation</vt:lpstr>
      <vt:lpstr>So much DATA!</vt:lpstr>
      <vt:lpstr>PowerPoint Presentation</vt:lpstr>
      <vt:lpstr>PowerPoint Presentation</vt:lpstr>
      <vt:lpstr>Patient-physician relationship: Threats</vt:lpstr>
      <vt:lpstr>AI: Potential effect on the patient-physician relationship</vt:lpstr>
      <vt:lpstr>What are the perceived shortcomings of AI?</vt:lpstr>
      <vt:lpstr>Paradox of the expectations of AI</vt:lpstr>
      <vt:lpstr>Intelligent application of AI</vt:lpstr>
      <vt:lpstr>Explain AI-enabled medical  decision making is crucial</vt:lpstr>
      <vt:lpstr>Mitigating risks and preserving the  patient-physician relationship</vt:lpstr>
      <vt:lpstr>AI application in primary care: BRILLIANT study</vt:lpstr>
      <vt:lpstr>A digital solutions can be defined along  three dimensions </vt:lpstr>
      <vt:lpstr>Mobile technologies for improving self-care support</vt:lpstr>
      <vt:lpstr>Mobile telephone text messaging for medication adherence in chronic disease a meta-analysis9</vt:lpstr>
      <vt:lpstr>Text Messaging for Disease Monitoring in Childhood Nephrotic Syndrome</vt:lpstr>
      <vt:lpstr>Interventions for weight management using text messaging</vt:lpstr>
      <vt:lpstr>Tailored integrative Internet intervention for depression</vt:lpstr>
      <vt:lpstr>Interactive Voice Response-Based Self-management for Chronic Back Pain </vt:lpstr>
      <vt:lpstr>Medication Intake Behavior</vt:lpstr>
      <vt:lpstr>The Unfortunate 80% Rule!</vt:lpstr>
      <vt:lpstr>Variable adherence creates drug-specific issues of efficacy, safety &amp; drug resistance</vt:lpstr>
      <vt:lpstr>The Scientific Evidence</vt:lpstr>
      <vt:lpstr>Empower Patients  and Providers</vt:lpstr>
      <vt:lpstr>Digitally-Enabled Integrated Person-Centred Care1 </vt:lpstr>
      <vt:lpstr>The pandemic of unintended pregnancies</vt:lpstr>
      <vt:lpstr>Why Does It Happen?</vt:lpstr>
      <vt:lpstr>How to improve adherence in Contraception </vt:lpstr>
      <vt:lpstr>The right method</vt:lpstr>
      <vt:lpstr>What do doctors want, what do women want?</vt:lpstr>
      <vt:lpstr>The Contraceptive Dialogue </vt:lpstr>
      <vt:lpstr>Give evidence based information in a patient centered way </vt:lpstr>
      <vt:lpstr>Recommendations and guidelines for risk counselling</vt:lpstr>
      <vt:lpstr>Contraceptive counselling  and care is a continuous benefit/ risk evaluation- trade off</vt:lpstr>
      <vt:lpstr>Menopause is a long journey</vt:lpstr>
      <vt:lpstr>Menopause is a bio-psycho-socio-cultural process</vt:lpstr>
      <vt:lpstr>There is not only one menopause! </vt:lpstr>
      <vt:lpstr>Specific challenges at menopause</vt:lpstr>
      <vt:lpstr>Successful communication at menopause</vt:lpstr>
      <vt:lpstr>Individualizing discussions with women about treatment of  menopausal symptoms</vt:lpstr>
      <vt:lpstr>Method</vt:lpstr>
      <vt:lpstr>Method</vt:lpstr>
      <vt:lpstr>Result</vt:lpstr>
      <vt:lpstr>Result</vt:lpstr>
      <vt:lpstr>Discussion </vt:lpstr>
      <vt:lpstr>Conclusion</vt:lpstr>
      <vt:lpstr>Cardiovascular diseases</vt:lpstr>
      <vt:lpstr>Broad reasons behind these low rates of adherence to chronic disease medications</vt:lpstr>
      <vt:lpstr>Current spend of health &amp; potential benefits of improving adherence in CVD patients </vt:lpstr>
      <vt:lpstr>Non-adherence factors related to the healthcare system  or equipment</vt:lpstr>
      <vt:lpstr>Innovative medication adherence solutions</vt:lpstr>
      <vt:lpstr>Adherence &amp; health apps</vt:lpstr>
      <vt:lpstr>Conclusion</vt:lpstr>
      <vt:lpstr>Conclusion</vt:lpstr>
      <vt:lpstr>The consequences of menopause</vt:lpstr>
      <vt:lpstr>Hot flashes are long lasting</vt:lpstr>
      <vt:lpstr>Vulvar and vaginal atrophy</vt:lpstr>
      <vt:lpstr>PowerPoint Presentation</vt:lpstr>
      <vt:lpstr>Women worry about menopause</vt:lpstr>
      <vt:lpstr>Do women get the support they need?</vt:lpstr>
      <vt:lpstr>PowerPoint Presentation</vt:lpstr>
      <vt:lpstr>PowerPoint Presentation</vt:lpstr>
      <vt:lpstr>PowerPoint Presentation</vt:lpstr>
      <vt:lpstr>Comprehensive menopause management</vt:lpstr>
      <vt:lpstr>Scientific societies: Promoting education</vt:lpstr>
      <vt:lpstr>Scientific societies: Clinical and social guidance</vt:lpstr>
      <vt:lpstr>Scientific societies: International networking</vt:lpstr>
      <vt:lpstr>Take Home Messages </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michael craig</dc:creator>
  <cp:lastModifiedBy>Nilesh Parkar</cp:lastModifiedBy>
  <cp:revision>1053</cp:revision>
  <cp:lastPrinted>2020-03-04T13:47:16Z</cp:lastPrinted>
  <dcterms:created xsi:type="dcterms:W3CDTF">2018-10-03T13:35:33Z</dcterms:created>
  <dcterms:modified xsi:type="dcterms:W3CDTF">2025-12-15T14:37:39Z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0x010100E0D3B2A75A209444BF21E67D7987C31B</vt:lpwstr>
  </property>
  <property fmtid="{D5CDD505-2E9C-101B-9397-08002B2CF9AE}" pid="3" name="MediaServiceImageTags">
    <vt:lpwstr/>
  </property>
</Properties>
</file>